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31.xml" ContentType="application/vnd.openxmlformats-officedocument.presentationml.notesSlide+xml"/>
  <Override PartName="/ppt/charts/chart11.xml" ContentType="application/vnd.openxmlformats-officedocument.drawingml.chart+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7"/>
  </p:notesMasterIdLst>
  <p:sldIdLst>
    <p:sldId id="256" r:id="rId2"/>
    <p:sldId id="1903" r:id="rId3"/>
    <p:sldId id="1904" r:id="rId4"/>
    <p:sldId id="1905" r:id="rId5"/>
    <p:sldId id="1224" r:id="rId6"/>
    <p:sldId id="258" r:id="rId7"/>
    <p:sldId id="259" r:id="rId8"/>
    <p:sldId id="329" r:id="rId9"/>
    <p:sldId id="262" r:id="rId10"/>
    <p:sldId id="375" r:id="rId11"/>
    <p:sldId id="263" r:id="rId12"/>
    <p:sldId id="297" r:id="rId13"/>
    <p:sldId id="298" r:id="rId14"/>
    <p:sldId id="277" r:id="rId15"/>
    <p:sldId id="357" r:id="rId16"/>
    <p:sldId id="266" r:id="rId17"/>
    <p:sldId id="364" r:id="rId18"/>
    <p:sldId id="268" r:id="rId19"/>
    <p:sldId id="269" r:id="rId20"/>
    <p:sldId id="283" r:id="rId21"/>
    <p:sldId id="291" r:id="rId22"/>
    <p:sldId id="2031" r:id="rId23"/>
    <p:sldId id="322" r:id="rId24"/>
    <p:sldId id="325" r:id="rId25"/>
    <p:sldId id="292" r:id="rId26"/>
    <p:sldId id="362" r:id="rId27"/>
    <p:sldId id="363" r:id="rId28"/>
    <p:sldId id="376" r:id="rId29"/>
    <p:sldId id="309" r:id="rId30"/>
    <p:sldId id="310" r:id="rId31"/>
    <p:sldId id="311" r:id="rId32"/>
    <p:sldId id="316" r:id="rId33"/>
    <p:sldId id="317" r:id="rId34"/>
    <p:sldId id="339" r:id="rId35"/>
    <p:sldId id="340" r:id="rId36"/>
    <p:sldId id="341" r:id="rId37"/>
    <p:sldId id="377" r:id="rId38"/>
    <p:sldId id="378" r:id="rId39"/>
    <p:sldId id="275" r:id="rId40"/>
    <p:sldId id="293" r:id="rId41"/>
    <p:sldId id="379" r:id="rId42"/>
    <p:sldId id="267" r:id="rId43"/>
    <p:sldId id="380" r:id="rId44"/>
    <p:sldId id="288" r:id="rId45"/>
    <p:sldId id="279" r:id="rId46"/>
    <p:sldId id="278" r:id="rId47"/>
    <p:sldId id="381" r:id="rId48"/>
    <p:sldId id="382" r:id="rId49"/>
    <p:sldId id="289" r:id="rId50"/>
    <p:sldId id="260" r:id="rId51"/>
    <p:sldId id="261" r:id="rId52"/>
    <p:sldId id="281" r:id="rId53"/>
    <p:sldId id="383" r:id="rId54"/>
    <p:sldId id="384" r:id="rId55"/>
    <p:sldId id="385" r:id="rId56"/>
    <p:sldId id="284" r:id="rId57"/>
    <p:sldId id="257" r:id="rId58"/>
    <p:sldId id="388" r:id="rId59"/>
    <p:sldId id="389" r:id="rId60"/>
    <p:sldId id="390" r:id="rId61"/>
    <p:sldId id="391" r:id="rId62"/>
    <p:sldId id="392" r:id="rId63"/>
    <p:sldId id="393" r:id="rId64"/>
    <p:sldId id="264" r:id="rId65"/>
    <p:sldId id="265" r:id="rId66"/>
    <p:sldId id="2032" r:id="rId67"/>
    <p:sldId id="394" r:id="rId68"/>
    <p:sldId id="395" r:id="rId69"/>
    <p:sldId id="396" r:id="rId70"/>
    <p:sldId id="397" r:id="rId71"/>
    <p:sldId id="270" r:id="rId72"/>
    <p:sldId id="271" r:id="rId73"/>
    <p:sldId id="272" r:id="rId74"/>
    <p:sldId id="273" r:id="rId75"/>
    <p:sldId id="274" r:id="rId76"/>
    <p:sldId id="398" r:id="rId77"/>
    <p:sldId id="276" r:id="rId78"/>
    <p:sldId id="399" r:id="rId79"/>
    <p:sldId id="400" r:id="rId80"/>
    <p:sldId id="282" r:id="rId81"/>
    <p:sldId id="401" r:id="rId82"/>
    <p:sldId id="402" r:id="rId83"/>
    <p:sldId id="285" r:id="rId84"/>
    <p:sldId id="286" r:id="rId85"/>
    <p:sldId id="287" r:id="rId86"/>
    <p:sldId id="403" r:id="rId87"/>
    <p:sldId id="404" r:id="rId88"/>
    <p:sldId id="405" r:id="rId89"/>
    <p:sldId id="406" r:id="rId90"/>
    <p:sldId id="407" r:id="rId91"/>
    <p:sldId id="408" r:id="rId92"/>
    <p:sldId id="409" r:id="rId93"/>
    <p:sldId id="410" r:id="rId94"/>
    <p:sldId id="411" r:id="rId95"/>
    <p:sldId id="412" r:id="rId96"/>
    <p:sldId id="413" r:id="rId97"/>
    <p:sldId id="414" r:id="rId98"/>
    <p:sldId id="415" r:id="rId99"/>
    <p:sldId id="2033" r:id="rId100"/>
    <p:sldId id="416" r:id="rId101"/>
    <p:sldId id="417" r:id="rId102"/>
    <p:sldId id="418" r:id="rId103"/>
    <p:sldId id="419" r:id="rId104"/>
    <p:sldId id="420" r:id="rId105"/>
    <p:sldId id="421" r:id="rId106"/>
    <p:sldId id="422" r:id="rId107"/>
    <p:sldId id="423" r:id="rId108"/>
    <p:sldId id="424" r:id="rId109"/>
    <p:sldId id="425" r:id="rId110"/>
    <p:sldId id="426" r:id="rId111"/>
    <p:sldId id="427" r:id="rId112"/>
    <p:sldId id="428" r:id="rId113"/>
    <p:sldId id="429" r:id="rId114"/>
    <p:sldId id="430" r:id="rId115"/>
    <p:sldId id="431" r:id="rId116"/>
    <p:sldId id="432" r:id="rId117"/>
    <p:sldId id="433" r:id="rId118"/>
    <p:sldId id="434" r:id="rId119"/>
    <p:sldId id="435" r:id="rId120"/>
    <p:sldId id="436" r:id="rId121"/>
    <p:sldId id="437" r:id="rId122"/>
    <p:sldId id="438" r:id="rId123"/>
    <p:sldId id="439" r:id="rId124"/>
    <p:sldId id="440" r:id="rId125"/>
    <p:sldId id="441" r:id="rId126"/>
    <p:sldId id="442" r:id="rId127"/>
    <p:sldId id="443" r:id="rId128"/>
    <p:sldId id="444" r:id="rId129"/>
    <p:sldId id="1906" r:id="rId130"/>
    <p:sldId id="445" r:id="rId131"/>
    <p:sldId id="446" r:id="rId132"/>
    <p:sldId id="447" r:id="rId133"/>
    <p:sldId id="448" r:id="rId134"/>
    <p:sldId id="449" r:id="rId135"/>
    <p:sldId id="450" r:id="rId136"/>
    <p:sldId id="451" r:id="rId137"/>
    <p:sldId id="452" r:id="rId138"/>
    <p:sldId id="453" r:id="rId139"/>
    <p:sldId id="454" r:id="rId140"/>
    <p:sldId id="455" r:id="rId141"/>
    <p:sldId id="456" r:id="rId142"/>
    <p:sldId id="457" r:id="rId143"/>
    <p:sldId id="458" r:id="rId144"/>
    <p:sldId id="459" r:id="rId145"/>
    <p:sldId id="460" r:id="rId146"/>
    <p:sldId id="461" r:id="rId147"/>
    <p:sldId id="462" r:id="rId148"/>
    <p:sldId id="463" r:id="rId149"/>
    <p:sldId id="464" r:id="rId150"/>
    <p:sldId id="465" r:id="rId151"/>
    <p:sldId id="466" r:id="rId152"/>
    <p:sldId id="280" r:id="rId153"/>
    <p:sldId id="467" r:id="rId154"/>
    <p:sldId id="468" r:id="rId155"/>
    <p:sldId id="2034" r:id="rId156"/>
    <p:sldId id="469" r:id="rId157"/>
    <p:sldId id="386" r:id="rId158"/>
    <p:sldId id="1815" r:id="rId159"/>
    <p:sldId id="1817" r:id="rId160"/>
    <p:sldId id="1818" r:id="rId161"/>
    <p:sldId id="1819" r:id="rId162"/>
    <p:sldId id="1820" r:id="rId163"/>
    <p:sldId id="1821" r:id="rId164"/>
    <p:sldId id="1822" r:id="rId165"/>
    <p:sldId id="1823" r:id="rId166"/>
    <p:sldId id="1824" r:id="rId167"/>
    <p:sldId id="1825" r:id="rId168"/>
    <p:sldId id="1826" r:id="rId169"/>
    <p:sldId id="387" r:id="rId170"/>
    <p:sldId id="679" r:id="rId171"/>
    <p:sldId id="1843" r:id="rId172"/>
    <p:sldId id="470" r:id="rId173"/>
    <p:sldId id="1844" r:id="rId174"/>
    <p:sldId id="1845" r:id="rId175"/>
    <p:sldId id="1846" r:id="rId176"/>
    <p:sldId id="523" r:id="rId177"/>
    <p:sldId id="524" r:id="rId178"/>
    <p:sldId id="1691" r:id="rId179"/>
    <p:sldId id="1692" r:id="rId180"/>
    <p:sldId id="682" r:id="rId181"/>
    <p:sldId id="602" r:id="rId182"/>
    <p:sldId id="526" r:id="rId183"/>
    <p:sldId id="528" r:id="rId184"/>
    <p:sldId id="529" r:id="rId185"/>
    <p:sldId id="1693" r:id="rId186"/>
    <p:sldId id="651" r:id="rId187"/>
    <p:sldId id="1694" r:id="rId188"/>
    <p:sldId id="1695" r:id="rId189"/>
    <p:sldId id="1696" r:id="rId190"/>
    <p:sldId id="530" r:id="rId191"/>
    <p:sldId id="531" r:id="rId192"/>
    <p:sldId id="532" r:id="rId193"/>
    <p:sldId id="533" r:id="rId194"/>
    <p:sldId id="1697" r:id="rId195"/>
    <p:sldId id="1698" r:id="rId196"/>
    <p:sldId id="1699" r:id="rId197"/>
    <p:sldId id="1700" r:id="rId198"/>
    <p:sldId id="843" r:id="rId199"/>
    <p:sldId id="844" r:id="rId200"/>
    <p:sldId id="1848" r:id="rId201"/>
    <p:sldId id="1849" r:id="rId202"/>
    <p:sldId id="1850" r:id="rId203"/>
    <p:sldId id="1851" r:id="rId204"/>
    <p:sldId id="1852" r:id="rId205"/>
    <p:sldId id="1853" r:id="rId206"/>
    <p:sldId id="1854" r:id="rId207"/>
    <p:sldId id="1855" r:id="rId208"/>
    <p:sldId id="1856" r:id="rId209"/>
    <p:sldId id="1857" r:id="rId210"/>
    <p:sldId id="330" r:id="rId211"/>
    <p:sldId id="331" r:id="rId212"/>
    <p:sldId id="332" r:id="rId213"/>
    <p:sldId id="333" r:id="rId214"/>
    <p:sldId id="1859" r:id="rId215"/>
    <p:sldId id="1860" r:id="rId216"/>
    <p:sldId id="1861" r:id="rId217"/>
    <p:sldId id="1862" r:id="rId218"/>
    <p:sldId id="1863" r:id="rId219"/>
    <p:sldId id="344" r:id="rId220"/>
    <p:sldId id="345" r:id="rId221"/>
    <p:sldId id="347" r:id="rId222"/>
    <p:sldId id="348" r:id="rId223"/>
    <p:sldId id="349" r:id="rId224"/>
    <p:sldId id="350" r:id="rId225"/>
    <p:sldId id="1864" r:id="rId226"/>
    <p:sldId id="1865" r:id="rId227"/>
    <p:sldId id="1866" r:id="rId228"/>
    <p:sldId id="1867" r:id="rId229"/>
    <p:sldId id="1868" r:id="rId230"/>
    <p:sldId id="1869" r:id="rId231"/>
    <p:sldId id="1870" r:id="rId232"/>
    <p:sldId id="1871" r:id="rId233"/>
    <p:sldId id="476" r:id="rId234"/>
    <p:sldId id="1872" r:id="rId235"/>
    <p:sldId id="1873" r:id="rId236"/>
    <p:sldId id="1874" r:id="rId237"/>
    <p:sldId id="1875" r:id="rId238"/>
    <p:sldId id="1876" r:id="rId239"/>
    <p:sldId id="1877" r:id="rId240"/>
    <p:sldId id="1878" r:id="rId241"/>
    <p:sldId id="1879" r:id="rId242"/>
    <p:sldId id="1880" r:id="rId243"/>
    <p:sldId id="471" r:id="rId244"/>
    <p:sldId id="1262" r:id="rId245"/>
    <p:sldId id="1263" r:id="rId246"/>
    <p:sldId id="290" r:id="rId247"/>
    <p:sldId id="1264" r:id="rId248"/>
    <p:sldId id="1265" r:id="rId249"/>
    <p:sldId id="1266" r:id="rId250"/>
    <p:sldId id="1267" r:id="rId251"/>
    <p:sldId id="1268" r:id="rId252"/>
    <p:sldId id="1269" r:id="rId253"/>
    <p:sldId id="1270" r:id="rId254"/>
    <p:sldId id="1271" r:id="rId255"/>
    <p:sldId id="1272" r:id="rId256"/>
    <p:sldId id="1273" r:id="rId257"/>
    <p:sldId id="1276" r:id="rId258"/>
    <p:sldId id="1277" r:id="rId259"/>
    <p:sldId id="1278" r:id="rId260"/>
    <p:sldId id="1279" r:id="rId261"/>
    <p:sldId id="1280" r:id="rId262"/>
    <p:sldId id="1281" r:id="rId263"/>
    <p:sldId id="1282" r:id="rId264"/>
    <p:sldId id="1283" r:id="rId265"/>
    <p:sldId id="1284" r:id="rId266"/>
    <p:sldId id="1285" r:id="rId267"/>
    <p:sldId id="1286" r:id="rId268"/>
    <p:sldId id="1287" r:id="rId269"/>
    <p:sldId id="1288" r:id="rId270"/>
    <p:sldId id="1289" r:id="rId271"/>
    <p:sldId id="1290" r:id="rId272"/>
    <p:sldId id="1291" r:id="rId273"/>
    <p:sldId id="1292" r:id="rId274"/>
    <p:sldId id="1293" r:id="rId275"/>
    <p:sldId id="1294" r:id="rId276"/>
    <p:sldId id="1295" r:id="rId277"/>
    <p:sldId id="1296" r:id="rId278"/>
    <p:sldId id="1297" r:id="rId279"/>
    <p:sldId id="1681" r:id="rId280"/>
    <p:sldId id="1682" r:id="rId281"/>
    <p:sldId id="1683" r:id="rId282"/>
    <p:sldId id="1298" r:id="rId283"/>
    <p:sldId id="1299" r:id="rId284"/>
    <p:sldId id="1300" r:id="rId285"/>
    <p:sldId id="1301" r:id="rId286"/>
    <p:sldId id="1302" r:id="rId287"/>
    <p:sldId id="1303" r:id="rId288"/>
    <p:sldId id="1304" r:id="rId289"/>
    <p:sldId id="1305" r:id="rId290"/>
    <p:sldId id="1306" r:id="rId291"/>
    <p:sldId id="1307" r:id="rId292"/>
    <p:sldId id="1308" r:id="rId293"/>
    <p:sldId id="1309" r:id="rId294"/>
    <p:sldId id="1310" r:id="rId295"/>
    <p:sldId id="1311" r:id="rId296"/>
    <p:sldId id="1317" r:id="rId297"/>
    <p:sldId id="1318" r:id="rId298"/>
    <p:sldId id="1319" r:id="rId299"/>
    <p:sldId id="1320" r:id="rId300"/>
    <p:sldId id="1321" r:id="rId301"/>
    <p:sldId id="1322" r:id="rId302"/>
    <p:sldId id="1900" r:id="rId303"/>
    <p:sldId id="1901" r:id="rId304"/>
    <p:sldId id="1902" r:id="rId305"/>
    <p:sldId id="1670" r:id="rId306"/>
    <p:sldId id="1660" r:id="rId307"/>
    <p:sldId id="1661" r:id="rId308"/>
    <p:sldId id="1662" r:id="rId309"/>
    <p:sldId id="1663" r:id="rId310"/>
    <p:sldId id="1664" r:id="rId311"/>
    <p:sldId id="1897" r:id="rId312"/>
    <p:sldId id="1898" r:id="rId313"/>
    <p:sldId id="1899" r:id="rId314"/>
    <p:sldId id="1676" r:id="rId315"/>
    <p:sldId id="1677" r:id="rId316"/>
    <p:sldId id="1678" r:id="rId317"/>
    <p:sldId id="1679" r:id="rId318"/>
    <p:sldId id="1680" r:id="rId319"/>
    <p:sldId id="475" r:id="rId320"/>
    <p:sldId id="1416" r:id="rId321"/>
    <p:sldId id="1417" r:id="rId322"/>
    <p:sldId id="1907" r:id="rId323"/>
    <p:sldId id="1908" r:id="rId324"/>
    <p:sldId id="1418" r:id="rId325"/>
    <p:sldId id="1419" r:id="rId326"/>
    <p:sldId id="1420" r:id="rId327"/>
    <p:sldId id="1421" r:id="rId328"/>
    <p:sldId id="1422" r:id="rId329"/>
    <p:sldId id="1423" r:id="rId330"/>
    <p:sldId id="1424" r:id="rId331"/>
    <p:sldId id="1425" r:id="rId332"/>
    <p:sldId id="1426" r:id="rId333"/>
    <p:sldId id="1427" r:id="rId334"/>
    <p:sldId id="1428" r:id="rId335"/>
    <p:sldId id="1429" r:id="rId336"/>
    <p:sldId id="1911" r:id="rId337"/>
    <p:sldId id="1909" r:id="rId338"/>
    <p:sldId id="1430" r:id="rId339"/>
    <p:sldId id="1431" r:id="rId340"/>
    <p:sldId id="1432" r:id="rId341"/>
    <p:sldId id="1433" r:id="rId342"/>
    <p:sldId id="1434" r:id="rId343"/>
    <p:sldId id="1435" r:id="rId344"/>
    <p:sldId id="1436" r:id="rId345"/>
    <p:sldId id="1437" r:id="rId346"/>
    <p:sldId id="1438" r:id="rId347"/>
    <p:sldId id="1439" r:id="rId348"/>
    <p:sldId id="1440" r:id="rId349"/>
    <p:sldId id="1441" r:id="rId350"/>
    <p:sldId id="1442" r:id="rId351"/>
    <p:sldId id="1443" r:id="rId352"/>
    <p:sldId id="1444" r:id="rId353"/>
    <p:sldId id="1445" r:id="rId354"/>
    <p:sldId id="1912" r:id="rId355"/>
    <p:sldId id="1446" r:id="rId356"/>
    <p:sldId id="1447" r:id="rId357"/>
    <p:sldId id="1910" r:id="rId358"/>
    <p:sldId id="1448" r:id="rId359"/>
    <p:sldId id="1449" r:id="rId360"/>
    <p:sldId id="314" r:id="rId361"/>
    <p:sldId id="1450" r:id="rId362"/>
    <p:sldId id="1451" r:id="rId363"/>
    <p:sldId id="1452" r:id="rId364"/>
    <p:sldId id="1453" r:id="rId365"/>
    <p:sldId id="1454" r:id="rId366"/>
    <p:sldId id="315" r:id="rId367"/>
    <p:sldId id="1455" r:id="rId368"/>
    <p:sldId id="1456" r:id="rId369"/>
    <p:sldId id="1457" r:id="rId370"/>
    <p:sldId id="1458" r:id="rId371"/>
    <p:sldId id="1459" r:id="rId372"/>
    <p:sldId id="1460" r:id="rId373"/>
    <p:sldId id="1461" r:id="rId374"/>
    <p:sldId id="1462" r:id="rId375"/>
    <p:sldId id="1463" r:id="rId376"/>
    <p:sldId id="1464" r:id="rId377"/>
    <p:sldId id="1465" r:id="rId378"/>
    <p:sldId id="1466" r:id="rId379"/>
    <p:sldId id="1467" r:id="rId380"/>
    <p:sldId id="1468" r:id="rId381"/>
    <p:sldId id="1469" r:id="rId382"/>
    <p:sldId id="1470" r:id="rId383"/>
    <p:sldId id="1471" r:id="rId384"/>
    <p:sldId id="1472" r:id="rId385"/>
    <p:sldId id="1473" r:id="rId386"/>
    <p:sldId id="1474" r:id="rId387"/>
    <p:sldId id="1475" r:id="rId388"/>
    <p:sldId id="1476" r:id="rId389"/>
    <p:sldId id="1477" r:id="rId390"/>
    <p:sldId id="1478" r:id="rId391"/>
    <p:sldId id="1479" r:id="rId392"/>
    <p:sldId id="1480" r:id="rId393"/>
    <p:sldId id="1481" r:id="rId394"/>
    <p:sldId id="1482" r:id="rId395"/>
    <p:sldId id="1483" r:id="rId396"/>
    <p:sldId id="1484" r:id="rId397"/>
    <p:sldId id="1485" r:id="rId398"/>
    <p:sldId id="1486" r:id="rId399"/>
    <p:sldId id="1487" r:id="rId400"/>
    <p:sldId id="1488" r:id="rId401"/>
    <p:sldId id="1489" r:id="rId402"/>
    <p:sldId id="1490" r:id="rId403"/>
    <p:sldId id="1491" r:id="rId404"/>
    <p:sldId id="1492" r:id="rId405"/>
    <p:sldId id="1493" r:id="rId406"/>
    <p:sldId id="1494" r:id="rId407"/>
    <p:sldId id="1495" r:id="rId408"/>
    <p:sldId id="1496" r:id="rId409"/>
    <p:sldId id="1497" r:id="rId410"/>
    <p:sldId id="1498" r:id="rId411"/>
    <p:sldId id="1499" r:id="rId412"/>
    <p:sldId id="1500" r:id="rId413"/>
    <p:sldId id="1501" r:id="rId414"/>
    <p:sldId id="1502" r:id="rId415"/>
    <p:sldId id="1503" r:id="rId416"/>
    <p:sldId id="1504" r:id="rId417"/>
    <p:sldId id="1505" r:id="rId418"/>
    <p:sldId id="1506" r:id="rId419"/>
    <p:sldId id="1507" r:id="rId420"/>
    <p:sldId id="1508" r:id="rId421"/>
    <p:sldId id="1509" r:id="rId422"/>
    <p:sldId id="473" r:id="rId423"/>
    <p:sldId id="1350" r:id="rId424"/>
    <p:sldId id="342" r:id="rId425"/>
    <p:sldId id="1351" r:id="rId426"/>
    <p:sldId id="323" r:id="rId427"/>
    <p:sldId id="295" r:id="rId428"/>
    <p:sldId id="1352" r:id="rId429"/>
    <p:sldId id="1353" r:id="rId430"/>
    <p:sldId id="1354" r:id="rId431"/>
    <p:sldId id="300" r:id="rId432"/>
    <p:sldId id="334" r:id="rId433"/>
    <p:sldId id="1355" r:id="rId434"/>
    <p:sldId id="343" r:id="rId435"/>
    <p:sldId id="302" r:id="rId436"/>
    <p:sldId id="335" r:id="rId437"/>
    <p:sldId id="336" r:id="rId438"/>
    <p:sldId id="337" r:id="rId439"/>
    <p:sldId id="1356" r:id="rId440"/>
    <p:sldId id="338" r:id="rId441"/>
    <p:sldId id="1357" r:id="rId442"/>
    <p:sldId id="307" r:id="rId443"/>
    <p:sldId id="1358" r:id="rId444"/>
    <p:sldId id="1359" r:id="rId445"/>
    <p:sldId id="1913" r:id="rId446"/>
    <p:sldId id="312" r:id="rId447"/>
    <p:sldId id="1360" r:id="rId448"/>
    <p:sldId id="1361" r:id="rId449"/>
    <p:sldId id="1362" r:id="rId450"/>
    <p:sldId id="1363" r:id="rId451"/>
    <p:sldId id="1364" r:id="rId452"/>
    <p:sldId id="1365" r:id="rId453"/>
    <p:sldId id="1366" r:id="rId454"/>
    <p:sldId id="1367" r:id="rId455"/>
    <p:sldId id="1368" r:id="rId456"/>
    <p:sldId id="1369" r:id="rId457"/>
    <p:sldId id="1370" r:id="rId458"/>
    <p:sldId id="1371" r:id="rId459"/>
    <p:sldId id="1372" r:id="rId460"/>
    <p:sldId id="1373" r:id="rId461"/>
    <p:sldId id="1374" r:id="rId462"/>
    <p:sldId id="1375" r:id="rId463"/>
    <p:sldId id="1376" r:id="rId464"/>
    <p:sldId id="1377" r:id="rId465"/>
    <p:sldId id="1378" r:id="rId466"/>
    <p:sldId id="1379" r:id="rId467"/>
    <p:sldId id="1380" r:id="rId468"/>
    <p:sldId id="1381" r:id="rId469"/>
    <p:sldId id="301" r:id="rId470"/>
    <p:sldId id="1386" r:id="rId471"/>
    <p:sldId id="303" r:id="rId472"/>
    <p:sldId id="1387" r:id="rId473"/>
    <p:sldId id="1388" r:id="rId474"/>
    <p:sldId id="1389" r:id="rId475"/>
    <p:sldId id="1390" r:id="rId476"/>
    <p:sldId id="1391" r:id="rId477"/>
    <p:sldId id="1392" r:id="rId478"/>
    <p:sldId id="1393" r:id="rId479"/>
    <p:sldId id="1394" r:id="rId480"/>
    <p:sldId id="319" r:id="rId481"/>
    <p:sldId id="320" r:id="rId482"/>
    <p:sldId id="1914" r:id="rId483"/>
    <p:sldId id="1395" r:id="rId484"/>
    <p:sldId id="1396" r:id="rId485"/>
    <p:sldId id="1397" r:id="rId486"/>
    <p:sldId id="1398" r:id="rId487"/>
    <p:sldId id="1399" r:id="rId488"/>
    <p:sldId id="1400" r:id="rId489"/>
    <p:sldId id="1401" r:id="rId490"/>
    <p:sldId id="1402" r:id="rId491"/>
    <p:sldId id="1403" r:id="rId492"/>
    <p:sldId id="1404" r:id="rId493"/>
    <p:sldId id="1405" r:id="rId494"/>
    <p:sldId id="1406" r:id="rId495"/>
    <p:sldId id="1407" r:id="rId496"/>
    <p:sldId id="1408" r:id="rId497"/>
    <p:sldId id="1409" r:id="rId498"/>
    <p:sldId id="1410" r:id="rId499"/>
    <p:sldId id="1411" r:id="rId500"/>
    <p:sldId id="1412" r:id="rId501"/>
    <p:sldId id="1413" r:id="rId502"/>
    <p:sldId id="1414" r:id="rId503"/>
    <p:sldId id="1415" r:id="rId504"/>
    <p:sldId id="1981" r:id="rId505"/>
    <p:sldId id="1966" r:id="rId506"/>
    <p:sldId id="1967" r:id="rId507"/>
    <p:sldId id="1968" r:id="rId508"/>
    <p:sldId id="1969" r:id="rId509"/>
    <p:sldId id="1970" r:id="rId510"/>
    <p:sldId id="1971" r:id="rId511"/>
    <p:sldId id="1972" r:id="rId512"/>
    <p:sldId id="1973" r:id="rId513"/>
    <p:sldId id="1974" r:id="rId514"/>
    <p:sldId id="1975" r:id="rId515"/>
    <p:sldId id="1976" r:id="rId516"/>
    <p:sldId id="1977" r:id="rId517"/>
    <p:sldId id="313" r:id="rId518"/>
    <p:sldId id="1978" r:id="rId519"/>
    <p:sldId id="1979" r:id="rId520"/>
    <p:sldId id="304" r:id="rId521"/>
    <p:sldId id="305" r:id="rId522"/>
    <p:sldId id="1980" r:id="rId523"/>
    <p:sldId id="2035" r:id="rId524"/>
    <p:sldId id="1814" r:id="rId525"/>
    <p:sldId id="1756" r:id="rId526"/>
    <p:sldId id="1757" r:id="rId527"/>
    <p:sldId id="1892" r:id="rId528"/>
    <p:sldId id="1895" r:id="rId529"/>
    <p:sldId id="1759" r:id="rId530"/>
    <p:sldId id="1896" r:id="rId531"/>
    <p:sldId id="1760" r:id="rId532"/>
    <p:sldId id="1761" r:id="rId533"/>
    <p:sldId id="1762" r:id="rId534"/>
    <p:sldId id="1763" r:id="rId535"/>
    <p:sldId id="1764" r:id="rId536"/>
    <p:sldId id="1765" r:id="rId537"/>
    <p:sldId id="1766" r:id="rId538"/>
    <p:sldId id="1767" r:id="rId539"/>
    <p:sldId id="1768" r:id="rId540"/>
    <p:sldId id="1769" r:id="rId541"/>
    <p:sldId id="1770" r:id="rId542"/>
    <p:sldId id="1771" r:id="rId543"/>
    <p:sldId id="1772" r:id="rId544"/>
    <p:sldId id="1773" r:id="rId545"/>
    <p:sldId id="1774" r:id="rId546"/>
    <p:sldId id="1775" r:id="rId547"/>
    <p:sldId id="1776" r:id="rId548"/>
    <p:sldId id="1777" r:id="rId549"/>
    <p:sldId id="1778" r:id="rId550"/>
    <p:sldId id="1779" r:id="rId551"/>
    <p:sldId id="1780" r:id="rId552"/>
    <p:sldId id="1781" r:id="rId553"/>
    <p:sldId id="1782" r:id="rId554"/>
    <p:sldId id="1783" r:id="rId555"/>
    <p:sldId id="1784" r:id="rId556"/>
    <p:sldId id="1785" r:id="rId557"/>
    <p:sldId id="1786" r:id="rId558"/>
    <p:sldId id="1787" r:id="rId559"/>
    <p:sldId id="1788" r:id="rId560"/>
    <p:sldId id="1923" r:id="rId561"/>
    <p:sldId id="1915" r:id="rId562"/>
    <p:sldId id="1916" r:id="rId563"/>
    <p:sldId id="1917" r:id="rId564"/>
    <p:sldId id="1918" r:id="rId565"/>
    <p:sldId id="1919" r:id="rId566"/>
    <p:sldId id="1920" r:id="rId567"/>
    <p:sldId id="1921" r:id="rId568"/>
    <p:sldId id="1924" r:id="rId569"/>
    <p:sldId id="1789" r:id="rId570"/>
    <p:sldId id="1790" r:id="rId571"/>
    <p:sldId id="1791" r:id="rId572"/>
    <p:sldId id="1792" r:id="rId573"/>
    <p:sldId id="1793" r:id="rId574"/>
    <p:sldId id="1794" r:id="rId575"/>
    <p:sldId id="1795" r:id="rId576"/>
    <p:sldId id="1796" r:id="rId577"/>
    <p:sldId id="1797" r:id="rId578"/>
    <p:sldId id="1798" r:id="rId579"/>
    <p:sldId id="1799" r:id="rId580"/>
    <p:sldId id="1800" r:id="rId581"/>
    <p:sldId id="1801" r:id="rId582"/>
    <p:sldId id="1802" r:id="rId583"/>
    <p:sldId id="1803" r:id="rId584"/>
    <p:sldId id="1804" r:id="rId585"/>
    <p:sldId id="1805" r:id="rId586"/>
    <p:sldId id="1806" r:id="rId587"/>
    <p:sldId id="1807" r:id="rId588"/>
    <p:sldId id="1808" r:id="rId589"/>
    <p:sldId id="1809" r:id="rId590"/>
    <p:sldId id="1810" r:id="rId591"/>
    <p:sldId id="1811" r:id="rId592"/>
    <p:sldId id="1812" r:id="rId593"/>
    <p:sldId id="1813" r:id="rId594"/>
    <p:sldId id="2012" r:id="rId595"/>
    <p:sldId id="2013" r:id="rId596"/>
    <p:sldId id="2014" r:id="rId597"/>
    <p:sldId id="2015" r:id="rId598"/>
    <p:sldId id="2016" r:id="rId599"/>
    <p:sldId id="2017" r:id="rId600"/>
    <p:sldId id="2018" r:id="rId601"/>
    <p:sldId id="2019" r:id="rId602"/>
    <p:sldId id="2020" r:id="rId603"/>
    <p:sldId id="2021" r:id="rId604"/>
    <p:sldId id="2022" r:id="rId605"/>
    <p:sldId id="294" r:id="rId606"/>
    <p:sldId id="2023" r:id="rId607"/>
    <p:sldId id="296" r:id="rId608"/>
    <p:sldId id="2024" r:id="rId609"/>
    <p:sldId id="2025" r:id="rId610"/>
    <p:sldId id="299" r:id="rId611"/>
    <p:sldId id="2026" r:id="rId612"/>
    <p:sldId id="2027" r:id="rId613"/>
    <p:sldId id="2028" r:id="rId614"/>
    <p:sldId id="2029" r:id="rId615"/>
    <p:sldId id="2030" r:id="rId616"/>
    <p:sldId id="306" r:id="rId617"/>
    <p:sldId id="478" r:id="rId618"/>
    <p:sldId id="479" r:id="rId619"/>
    <p:sldId id="480" r:id="rId620"/>
    <p:sldId id="481" r:id="rId621"/>
    <p:sldId id="482" r:id="rId622"/>
    <p:sldId id="483" r:id="rId623"/>
    <p:sldId id="484" r:id="rId624"/>
    <p:sldId id="485" r:id="rId625"/>
    <p:sldId id="486" r:id="rId626"/>
    <p:sldId id="487" r:id="rId627"/>
    <p:sldId id="488" r:id="rId628"/>
    <p:sldId id="489" r:id="rId629"/>
    <p:sldId id="490" r:id="rId630"/>
    <p:sldId id="491" r:id="rId631"/>
    <p:sldId id="492" r:id="rId632"/>
    <p:sldId id="493" r:id="rId633"/>
    <p:sldId id="534" r:id="rId634"/>
    <p:sldId id="535" r:id="rId635"/>
    <p:sldId id="536" r:id="rId636"/>
    <p:sldId id="537" r:id="rId637"/>
    <p:sldId id="538" r:id="rId638"/>
    <p:sldId id="539" r:id="rId639"/>
    <p:sldId id="540" r:id="rId640"/>
    <p:sldId id="541" r:id="rId641"/>
    <p:sldId id="542" r:id="rId642"/>
    <p:sldId id="543" r:id="rId643"/>
    <p:sldId id="544" r:id="rId644"/>
    <p:sldId id="545" r:id="rId645"/>
    <p:sldId id="546" r:id="rId646"/>
    <p:sldId id="547" r:id="rId647"/>
    <p:sldId id="548" r:id="rId648"/>
    <p:sldId id="549" r:id="rId649"/>
    <p:sldId id="550" r:id="rId650"/>
    <p:sldId id="551" r:id="rId651"/>
    <p:sldId id="552" r:id="rId652"/>
    <p:sldId id="553" r:id="rId653"/>
    <p:sldId id="554" r:id="rId654"/>
    <p:sldId id="555" r:id="rId655"/>
    <p:sldId id="556" r:id="rId656"/>
    <p:sldId id="557" r:id="rId657"/>
    <p:sldId id="558" r:id="rId658"/>
    <p:sldId id="559" r:id="rId659"/>
    <p:sldId id="560" r:id="rId660"/>
    <p:sldId id="561" r:id="rId661"/>
    <p:sldId id="562" r:id="rId662"/>
    <p:sldId id="563" r:id="rId663"/>
    <p:sldId id="564" r:id="rId664"/>
    <p:sldId id="565" r:id="rId665"/>
    <p:sldId id="566" r:id="rId666"/>
    <p:sldId id="567" r:id="rId667"/>
    <p:sldId id="568" r:id="rId668"/>
    <p:sldId id="569" r:id="rId669"/>
    <p:sldId id="570" r:id="rId670"/>
    <p:sldId id="571" r:id="rId671"/>
    <p:sldId id="572" r:id="rId672"/>
    <p:sldId id="573" r:id="rId673"/>
    <p:sldId id="574" r:id="rId674"/>
    <p:sldId id="575" r:id="rId675"/>
    <p:sldId id="576" r:id="rId676"/>
    <p:sldId id="577" r:id="rId677"/>
    <p:sldId id="578" r:id="rId678"/>
    <p:sldId id="579" r:id="rId679"/>
    <p:sldId id="580" r:id="rId680"/>
    <p:sldId id="581" r:id="rId681"/>
    <p:sldId id="474" r:id="rId682"/>
    <p:sldId id="582" r:id="rId683"/>
    <p:sldId id="583" r:id="rId684"/>
    <p:sldId id="511" r:id="rId685"/>
    <p:sldId id="584" r:id="rId686"/>
    <p:sldId id="585" r:id="rId687"/>
    <p:sldId id="586" r:id="rId688"/>
    <p:sldId id="587" r:id="rId689"/>
    <p:sldId id="588" r:id="rId690"/>
    <p:sldId id="589" r:id="rId691"/>
    <p:sldId id="590" r:id="rId692"/>
    <p:sldId id="591" r:id="rId693"/>
    <p:sldId id="592" r:id="rId694"/>
    <p:sldId id="593" r:id="rId695"/>
    <p:sldId id="594" r:id="rId696"/>
    <p:sldId id="595" r:id="rId697"/>
    <p:sldId id="494" r:id="rId698"/>
    <p:sldId id="495" r:id="rId699"/>
    <p:sldId id="496" r:id="rId700"/>
    <p:sldId id="497" r:id="rId701"/>
    <p:sldId id="498" r:id="rId702"/>
    <p:sldId id="499" r:id="rId703"/>
    <p:sldId id="500" r:id="rId704"/>
    <p:sldId id="503" r:id="rId705"/>
    <p:sldId id="501" r:id="rId706"/>
    <p:sldId id="502" r:id="rId707"/>
    <p:sldId id="504" r:id="rId708"/>
    <p:sldId id="505" r:id="rId709"/>
    <p:sldId id="506" r:id="rId710"/>
    <p:sldId id="507" r:id="rId711"/>
    <p:sldId id="508" r:id="rId712"/>
    <p:sldId id="509" r:id="rId713"/>
    <p:sldId id="1925" r:id="rId714"/>
    <p:sldId id="1926" r:id="rId715"/>
    <p:sldId id="1927" r:id="rId716"/>
    <p:sldId id="1928" r:id="rId717"/>
    <p:sldId id="1929" r:id="rId718"/>
    <p:sldId id="1930" r:id="rId719"/>
    <p:sldId id="1931" r:id="rId720"/>
    <p:sldId id="1932" r:id="rId721"/>
    <p:sldId id="1933" r:id="rId722"/>
    <p:sldId id="1934" r:id="rId723"/>
    <p:sldId id="1935" r:id="rId724"/>
    <p:sldId id="1936" r:id="rId725"/>
    <p:sldId id="1937" r:id="rId726"/>
    <p:sldId id="1938" r:id="rId727"/>
    <p:sldId id="1939" r:id="rId728"/>
    <p:sldId id="1940" r:id="rId729"/>
    <p:sldId id="1941" r:id="rId730"/>
    <p:sldId id="1942" r:id="rId731"/>
    <p:sldId id="1943" r:id="rId732"/>
    <p:sldId id="1944" r:id="rId733"/>
    <p:sldId id="1945" r:id="rId734"/>
    <p:sldId id="601" r:id="rId735"/>
    <p:sldId id="1946" r:id="rId736"/>
    <p:sldId id="603" r:id="rId737"/>
    <p:sldId id="612" r:id="rId738"/>
    <p:sldId id="605" r:id="rId739"/>
    <p:sldId id="606" r:id="rId740"/>
    <p:sldId id="607" r:id="rId741"/>
    <p:sldId id="608" r:id="rId742"/>
    <p:sldId id="609" r:id="rId743"/>
    <p:sldId id="610" r:id="rId744"/>
    <p:sldId id="1947" r:id="rId745"/>
    <p:sldId id="1948" r:id="rId746"/>
    <p:sldId id="472" r:id="rId747"/>
    <p:sldId id="1949" r:id="rId748"/>
    <p:sldId id="1950" r:id="rId749"/>
    <p:sldId id="1951" r:id="rId750"/>
    <p:sldId id="1952" r:id="rId751"/>
    <p:sldId id="1953" r:id="rId752"/>
    <p:sldId id="1954" r:id="rId753"/>
    <p:sldId id="1955" r:id="rId754"/>
    <p:sldId id="1956" r:id="rId755"/>
    <p:sldId id="1957" r:id="rId756"/>
    <p:sldId id="1958" r:id="rId757"/>
    <p:sldId id="1959" r:id="rId758"/>
    <p:sldId id="1960" r:id="rId759"/>
    <p:sldId id="477" r:id="rId760"/>
    <p:sldId id="1961" r:id="rId761"/>
    <p:sldId id="1962" r:id="rId762"/>
    <p:sldId id="1963" r:id="rId763"/>
    <p:sldId id="1964" r:id="rId764"/>
    <p:sldId id="1965" r:id="rId765"/>
    <p:sldId id="1922" r:id="rId766"/>
    <p:sldId id="1982" r:id="rId767"/>
    <p:sldId id="1983" r:id="rId768"/>
    <p:sldId id="1984" r:id="rId769"/>
    <p:sldId id="1985" r:id="rId770"/>
    <p:sldId id="1986" r:id="rId771"/>
    <p:sldId id="1987" r:id="rId772"/>
    <p:sldId id="1988" r:id="rId773"/>
    <p:sldId id="1989" r:id="rId774"/>
    <p:sldId id="1990" r:id="rId775"/>
    <p:sldId id="1992" r:id="rId776"/>
    <p:sldId id="1993" r:id="rId777"/>
    <p:sldId id="1994" r:id="rId778"/>
    <p:sldId id="1995" r:id="rId779"/>
    <p:sldId id="1996" r:id="rId780"/>
    <p:sldId id="1997" r:id="rId781"/>
    <p:sldId id="324" r:id="rId782"/>
    <p:sldId id="1998" r:id="rId783"/>
    <p:sldId id="1999" r:id="rId784"/>
    <p:sldId id="2000" r:id="rId785"/>
    <p:sldId id="2001" r:id="rId786"/>
    <p:sldId id="2002" r:id="rId787"/>
    <p:sldId id="2003" r:id="rId788"/>
    <p:sldId id="2004" r:id="rId789"/>
    <p:sldId id="2005" r:id="rId790"/>
    <p:sldId id="2006" r:id="rId791"/>
    <p:sldId id="2007" r:id="rId792"/>
    <p:sldId id="2008" r:id="rId793"/>
    <p:sldId id="2009" r:id="rId794"/>
    <p:sldId id="2010" r:id="rId795"/>
    <p:sldId id="2011" r:id="rId79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F1AF76A7-CEA9-4BBE-AD82-EABC29DC9EA1}">
          <p14:sldIdLst>
            <p14:sldId id="256"/>
            <p14:sldId id="1903"/>
            <p14:sldId id="1904"/>
            <p14:sldId id="1905"/>
            <p14:sldId id="1224"/>
          </p14:sldIdLst>
        </p14:section>
        <p14:section name="1. 기초 통계학" id="{152300BB-950B-4B87-A1C1-020314B518BD}">
          <p14:sldIdLst>
            <p14:sldId id="258"/>
            <p14:sldId id="259"/>
            <p14:sldId id="329"/>
            <p14:sldId id="262"/>
            <p14:sldId id="375"/>
            <p14:sldId id="263"/>
            <p14:sldId id="297"/>
            <p14:sldId id="298"/>
            <p14:sldId id="277"/>
            <p14:sldId id="357"/>
            <p14:sldId id="266"/>
            <p14:sldId id="364"/>
            <p14:sldId id="268"/>
            <p14:sldId id="269"/>
            <p14:sldId id="283"/>
            <p14:sldId id="291"/>
            <p14:sldId id="2031"/>
            <p14:sldId id="322"/>
            <p14:sldId id="325"/>
            <p14:sldId id="292"/>
            <p14:sldId id="362"/>
            <p14:sldId id="363"/>
            <p14:sldId id="376"/>
            <p14:sldId id="309"/>
            <p14:sldId id="310"/>
            <p14:sldId id="311"/>
            <p14:sldId id="316"/>
            <p14:sldId id="317"/>
            <p14:sldId id="339"/>
            <p14:sldId id="340"/>
            <p14:sldId id="341"/>
            <p14:sldId id="377"/>
            <p14:sldId id="378"/>
            <p14:sldId id="275"/>
            <p14:sldId id="293"/>
            <p14:sldId id="379"/>
            <p14:sldId id="267"/>
            <p14:sldId id="380"/>
            <p14:sldId id="288"/>
            <p14:sldId id="279"/>
            <p14:sldId id="278"/>
            <p14:sldId id="381"/>
            <p14:sldId id="382"/>
            <p14:sldId id="289"/>
            <p14:sldId id="260"/>
            <p14:sldId id="261"/>
            <p14:sldId id="281"/>
            <p14:sldId id="383"/>
            <p14:sldId id="384"/>
            <p14:sldId id="385"/>
            <p14:sldId id="284"/>
            <p14:sldId id="257"/>
            <p14:sldId id="388"/>
            <p14:sldId id="389"/>
            <p14:sldId id="390"/>
            <p14:sldId id="391"/>
            <p14:sldId id="392"/>
            <p14:sldId id="393"/>
            <p14:sldId id="264"/>
            <p14:sldId id="265"/>
            <p14:sldId id="2032"/>
            <p14:sldId id="394"/>
            <p14:sldId id="395"/>
            <p14:sldId id="396"/>
            <p14:sldId id="397"/>
            <p14:sldId id="270"/>
            <p14:sldId id="271"/>
            <p14:sldId id="272"/>
            <p14:sldId id="273"/>
            <p14:sldId id="274"/>
            <p14:sldId id="398"/>
            <p14:sldId id="276"/>
            <p14:sldId id="399"/>
            <p14:sldId id="400"/>
            <p14:sldId id="282"/>
            <p14:sldId id="401"/>
            <p14:sldId id="402"/>
            <p14:sldId id="285"/>
            <p14:sldId id="286"/>
            <p14:sldId id="287"/>
            <p14:sldId id="403"/>
            <p14:sldId id="404"/>
            <p14:sldId id="405"/>
            <p14:sldId id="406"/>
            <p14:sldId id="407"/>
            <p14:sldId id="408"/>
            <p14:sldId id="409"/>
            <p14:sldId id="410"/>
            <p14:sldId id="411"/>
            <p14:sldId id="412"/>
            <p14:sldId id="413"/>
            <p14:sldId id="414"/>
            <p14:sldId id="415"/>
            <p14:sldId id="2033"/>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1906"/>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280"/>
            <p14:sldId id="467"/>
            <p14:sldId id="468"/>
            <p14:sldId id="2034"/>
            <p14:sldId id="469"/>
          </p14:sldIdLst>
        </p14:section>
        <p14:section name="2-1. 통계학 활용 예시" id="{90ADD1AC-34F0-4876-9B6D-F65AA9C6A4FA}">
          <p14:sldIdLst>
            <p14:sldId id="386"/>
            <p14:sldId id="1815"/>
            <p14:sldId id="1817"/>
            <p14:sldId id="1818"/>
            <p14:sldId id="1819"/>
            <p14:sldId id="1820"/>
            <p14:sldId id="1821"/>
            <p14:sldId id="1822"/>
            <p14:sldId id="1823"/>
            <p14:sldId id="1824"/>
            <p14:sldId id="1825"/>
            <p14:sldId id="1826"/>
          </p14:sldIdLst>
        </p14:section>
        <p14:section name="2-1. 통계학 활용 예시-빅데이터" id="{F51D1127-64D7-4F1A-8A4C-6BC83893C362}">
          <p14:sldIdLst>
            <p14:sldId id="387"/>
            <p14:sldId id="679"/>
            <p14:sldId id="1843"/>
            <p14:sldId id="470"/>
            <p14:sldId id="1844"/>
            <p14:sldId id="1845"/>
            <p14:sldId id="1846"/>
            <p14:sldId id="523"/>
            <p14:sldId id="524"/>
            <p14:sldId id="1691"/>
            <p14:sldId id="1692"/>
            <p14:sldId id="682"/>
            <p14:sldId id="602"/>
            <p14:sldId id="526"/>
            <p14:sldId id="528"/>
            <p14:sldId id="529"/>
            <p14:sldId id="1693"/>
            <p14:sldId id="651"/>
            <p14:sldId id="1694"/>
            <p14:sldId id="1695"/>
            <p14:sldId id="1696"/>
            <p14:sldId id="530"/>
            <p14:sldId id="531"/>
            <p14:sldId id="532"/>
            <p14:sldId id="533"/>
            <p14:sldId id="1697"/>
            <p14:sldId id="1698"/>
            <p14:sldId id="1699"/>
            <p14:sldId id="1700"/>
            <p14:sldId id="843"/>
            <p14:sldId id="844"/>
            <p14:sldId id="1848"/>
            <p14:sldId id="1849"/>
            <p14:sldId id="1850"/>
            <p14:sldId id="1851"/>
            <p14:sldId id="1852"/>
            <p14:sldId id="1853"/>
            <p14:sldId id="1854"/>
            <p14:sldId id="1855"/>
            <p14:sldId id="1856"/>
            <p14:sldId id="1857"/>
            <p14:sldId id="330"/>
            <p14:sldId id="331"/>
            <p14:sldId id="332"/>
            <p14:sldId id="333"/>
            <p14:sldId id="1859"/>
            <p14:sldId id="1860"/>
            <p14:sldId id="1861"/>
            <p14:sldId id="1862"/>
            <p14:sldId id="1863"/>
            <p14:sldId id="344"/>
            <p14:sldId id="345"/>
            <p14:sldId id="347"/>
            <p14:sldId id="348"/>
            <p14:sldId id="349"/>
            <p14:sldId id="350"/>
            <p14:sldId id="1864"/>
            <p14:sldId id="1865"/>
            <p14:sldId id="1866"/>
            <p14:sldId id="1867"/>
            <p14:sldId id="1868"/>
            <p14:sldId id="1869"/>
            <p14:sldId id="1870"/>
            <p14:sldId id="1871"/>
            <p14:sldId id="476"/>
            <p14:sldId id="1872"/>
            <p14:sldId id="1873"/>
            <p14:sldId id="1874"/>
            <p14:sldId id="1875"/>
            <p14:sldId id="1876"/>
            <p14:sldId id="1877"/>
            <p14:sldId id="1878"/>
            <p14:sldId id="1879"/>
            <p14:sldId id="1880"/>
          </p14:sldIdLst>
        </p14:section>
        <p14:section name="3. 회귀분석" id="{64973E5D-F200-4437-A2B4-7A40304FBBBC}">
          <p14:sldIdLst>
            <p14:sldId id="471"/>
            <p14:sldId id="1262"/>
            <p14:sldId id="1263"/>
            <p14:sldId id="290"/>
            <p14:sldId id="1264"/>
            <p14:sldId id="1265"/>
            <p14:sldId id="1266"/>
            <p14:sldId id="1267"/>
            <p14:sldId id="1268"/>
            <p14:sldId id="1269"/>
            <p14:sldId id="1270"/>
            <p14:sldId id="1271"/>
            <p14:sldId id="1272"/>
            <p14:sldId id="1273"/>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 id="1295"/>
            <p14:sldId id="1296"/>
            <p14:sldId id="1297"/>
            <p14:sldId id="1681"/>
            <p14:sldId id="1682"/>
            <p14:sldId id="1683"/>
            <p14:sldId id="1298"/>
            <p14:sldId id="1299"/>
            <p14:sldId id="1300"/>
            <p14:sldId id="1301"/>
            <p14:sldId id="1302"/>
            <p14:sldId id="1303"/>
            <p14:sldId id="1304"/>
            <p14:sldId id="1305"/>
            <p14:sldId id="1306"/>
            <p14:sldId id="1307"/>
            <p14:sldId id="1308"/>
            <p14:sldId id="1309"/>
            <p14:sldId id="1310"/>
            <p14:sldId id="1311"/>
            <p14:sldId id="1317"/>
            <p14:sldId id="1318"/>
            <p14:sldId id="1319"/>
            <p14:sldId id="1320"/>
            <p14:sldId id="1321"/>
            <p14:sldId id="1322"/>
            <p14:sldId id="1900"/>
            <p14:sldId id="1901"/>
            <p14:sldId id="1902"/>
            <p14:sldId id="1670"/>
            <p14:sldId id="1660"/>
            <p14:sldId id="1661"/>
            <p14:sldId id="1662"/>
            <p14:sldId id="1663"/>
            <p14:sldId id="1664"/>
            <p14:sldId id="1897"/>
            <p14:sldId id="1898"/>
            <p14:sldId id="1899"/>
            <p14:sldId id="1676"/>
            <p14:sldId id="1677"/>
            <p14:sldId id="1678"/>
            <p14:sldId id="1679"/>
            <p14:sldId id="1680"/>
          </p14:sldIdLst>
        </p14:section>
        <p14:section name="4. 통계적 추론" id="{918A9BA0-2DBB-4CD3-A2D3-AB4F7474C248}">
          <p14:sldIdLst>
            <p14:sldId id="475"/>
            <p14:sldId id="1416"/>
            <p14:sldId id="1417"/>
            <p14:sldId id="1907"/>
            <p14:sldId id="1908"/>
            <p14:sldId id="1418"/>
            <p14:sldId id="1419"/>
            <p14:sldId id="1420"/>
            <p14:sldId id="1421"/>
            <p14:sldId id="1422"/>
            <p14:sldId id="1423"/>
            <p14:sldId id="1424"/>
            <p14:sldId id="1425"/>
            <p14:sldId id="1426"/>
            <p14:sldId id="1427"/>
            <p14:sldId id="1428"/>
            <p14:sldId id="1429"/>
            <p14:sldId id="1911"/>
            <p14:sldId id="1909"/>
            <p14:sldId id="1430"/>
            <p14:sldId id="1431"/>
            <p14:sldId id="1432"/>
            <p14:sldId id="1433"/>
            <p14:sldId id="1434"/>
            <p14:sldId id="1435"/>
            <p14:sldId id="1436"/>
            <p14:sldId id="1437"/>
            <p14:sldId id="1438"/>
            <p14:sldId id="1439"/>
            <p14:sldId id="1440"/>
            <p14:sldId id="1441"/>
            <p14:sldId id="1442"/>
            <p14:sldId id="1443"/>
            <p14:sldId id="1444"/>
            <p14:sldId id="1445"/>
            <p14:sldId id="1912"/>
            <p14:sldId id="1446"/>
            <p14:sldId id="1447"/>
            <p14:sldId id="1910"/>
            <p14:sldId id="1448"/>
            <p14:sldId id="1449"/>
            <p14:sldId id="314"/>
            <p14:sldId id="1450"/>
            <p14:sldId id="1451"/>
            <p14:sldId id="1452"/>
            <p14:sldId id="1453"/>
            <p14:sldId id="1454"/>
            <p14:sldId id="315"/>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473"/>
            <p14:sldId id="1350"/>
            <p14:sldId id="342"/>
            <p14:sldId id="1351"/>
            <p14:sldId id="323"/>
            <p14:sldId id="295"/>
            <p14:sldId id="1352"/>
            <p14:sldId id="1353"/>
            <p14:sldId id="1354"/>
            <p14:sldId id="300"/>
            <p14:sldId id="334"/>
            <p14:sldId id="1355"/>
            <p14:sldId id="343"/>
            <p14:sldId id="302"/>
            <p14:sldId id="335"/>
            <p14:sldId id="336"/>
            <p14:sldId id="337"/>
            <p14:sldId id="1356"/>
            <p14:sldId id="338"/>
            <p14:sldId id="1357"/>
            <p14:sldId id="307"/>
            <p14:sldId id="1358"/>
            <p14:sldId id="1359"/>
            <p14:sldId id="1913"/>
            <p14:sldId id="312"/>
            <p14:sldId id="1360"/>
            <p14:sldId id="1361"/>
            <p14:sldId id="1362"/>
            <p14:sldId id="1363"/>
            <p14:sldId id="1364"/>
            <p14:sldId id="1365"/>
            <p14:sldId id="1366"/>
            <p14:sldId id="1367"/>
            <p14:sldId id="1368"/>
            <p14:sldId id="1369"/>
            <p14:sldId id="1370"/>
            <p14:sldId id="1371"/>
            <p14:sldId id="1372"/>
            <p14:sldId id="1373"/>
            <p14:sldId id="1374"/>
            <p14:sldId id="1375"/>
            <p14:sldId id="1376"/>
            <p14:sldId id="1377"/>
            <p14:sldId id="1378"/>
            <p14:sldId id="1379"/>
            <p14:sldId id="1380"/>
            <p14:sldId id="1381"/>
            <p14:sldId id="301"/>
            <p14:sldId id="1386"/>
            <p14:sldId id="303"/>
            <p14:sldId id="1387"/>
            <p14:sldId id="1388"/>
            <p14:sldId id="1389"/>
            <p14:sldId id="1390"/>
            <p14:sldId id="1391"/>
            <p14:sldId id="1392"/>
            <p14:sldId id="1393"/>
            <p14:sldId id="1394"/>
            <p14:sldId id="319"/>
            <p14:sldId id="320"/>
            <p14:sldId id="1914"/>
            <p14:sldId id="1395"/>
            <p14:sldId id="1396"/>
            <p14:sldId id="1397"/>
            <p14:sldId id="1398"/>
            <p14:sldId id="1399"/>
            <p14:sldId id="1400"/>
            <p14:sldId id="1401"/>
            <p14:sldId id="1402"/>
            <p14:sldId id="1403"/>
            <p14:sldId id="1404"/>
            <p14:sldId id="1405"/>
            <p14:sldId id="1406"/>
            <p14:sldId id="1407"/>
            <p14:sldId id="1408"/>
            <p14:sldId id="1409"/>
            <p14:sldId id="1410"/>
            <p14:sldId id="1411"/>
            <p14:sldId id="1412"/>
            <p14:sldId id="1413"/>
            <p14:sldId id="1414"/>
            <p14:sldId id="1415"/>
            <p14:sldId id="1981"/>
            <p14:sldId id="1966"/>
            <p14:sldId id="1967"/>
            <p14:sldId id="1968"/>
            <p14:sldId id="1969"/>
            <p14:sldId id="1970"/>
            <p14:sldId id="1971"/>
            <p14:sldId id="1972"/>
            <p14:sldId id="1973"/>
            <p14:sldId id="1974"/>
            <p14:sldId id="1975"/>
            <p14:sldId id="1976"/>
            <p14:sldId id="1977"/>
            <p14:sldId id="313"/>
            <p14:sldId id="1978"/>
            <p14:sldId id="1979"/>
            <p14:sldId id="304"/>
            <p14:sldId id="305"/>
            <p14:sldId id="1980"/>
            <p14:sldId id="2035"/>
          </p14:sldIdLst>
        </p14:section>
        <p14:section name="5. 통계학습" id="{A1862416-76B7-4F7D-885A-5B8940C8A20F}">
          <p14:sldIdLst>
            <p14:sldId id="1814"/>
            <p14:sldId id="1756"/>
            <p14:sldId id="1757"/>
            <p14:sldId id="1892"/>
            <p14:sldId id="1895"/>
            <p14:sldId id="1759"/>
            <p14:sldId id="1896"/>
            <p14:sldId id="1760"/>
            <p14:sldId id="1761"/>
            <p14:sldId id="1762"/>
            <p14:sldId id="1763"/>
            <p14:sldId id="1764"/>
            <p14:sldId id="1765"/>
            <p14:sldId id="1766"/>
            <p14:sldId id="1767"/>
            <p14:sldId id="1768"/>
            <p14:sldId id="1769"/>
            <p14:sldId id="1770"/>
            <p14:sldId id="1771"/>
            <p14:sldId id="1772"/>
            <p14:sldId id="1773"/>
            <p14:sldId id="1774"/>
            <p14:sldId id="1775"/>
            <p14:sldId id="1776"/>
            <p14:sldId id="1777"/>
            <p14:sldId id="1778"/>
            <p14:sldId id="1779"/>
            <p14:sldId id="1780"/>
            <p14:sldId id="1781"/>
            <p14:sldId id="1782"/>
            <p14:sldId id="1783"/>
            <p14:sldId id="1784"/>
            <p14:sldId id="1785"/>
            <p14:sldId id="1786"/>
            <p14:sldId id="1787"/>
            <p14:sldId id="1788"/>
            <p14:sldId id="1923"/>
            <p14:sldId id="1915"/>
            <p14:sldId id="1916"/>
            <p14:sldId id="1917"/>
            <p14:sldId id="1918"/>
            <p14:sldId id="1919"/>
            <p14:sldId id="1920"/>
            <p14:sldId id="1921"/>
            <p14:sldId id="1924"/>
            <p14:sldId id="1789"/>
            <p14:sldId id="1790"/>
            <p14:sldId id="1791"/>
            <p14:sldId id="1792"/>
            <p14:sldId id="1793"/>
            <p14:sldId id="1794"/>
            <p14:sldId id="1795"/>
            <p14:sldId id="1796"/>
            <p14:sldId id="1797"/>
            <p14:sldId id="1798"/>
            <p14:sldId id="1799"/>
            <p14:sldId id="1800"/>
            <p14:sldId id="1801"/>
            <p14:sldId id="1802"/>
            <p14:sldId id="1803"/>
            <p14:sldId id="1804"/>
            <p14:sldId id="1805"/>
            <p14:sldId id="1806"/>
            <p14:sldId id="1807"/>
            <p14:sldId id="1808"/>
            <p14:sldId id="1809"/>
            <p14:sldId id="1810"/>
            <p14:sldId id="1811"/>
            <p14:sldId id="1812"/>
            <p14:sldId id="1813"/>
          </p14:sldIdLst>
        </p14:section>
        <p14:section name="6. 시계열 분석" id="{6283AB69-1A23-47EF-90F4-F4690DB450F7}">
          <p14:sldIdLst>
            <p14:sldId id="2012"/>
            <p14:sldId id="2013"/>
            <p14:sldId id="2014"/>
            <p14:sldId id="2015"/>
            <p14:sldId id="2016"/>
            <p14:sldId id="2017"/>
            <p14:sldId id="2018"/>
            <p14:sldId id="2019"/>
            <p14:sldId id="2020"/>
            <p14:sldId id="2021"/>
            <p14:sldId id="2022"/>
            <p14:sldId id="294"/>
            <p14:sldId id="2023"/>
            <p14:sldId id="296"/>
            <p14:sldId id="2024"/>
            <p14:sldId id="2025"/>
            <p14:sldId id="299"/>
            <p14:sldId id="2026"/>
            <p14:sldId id="2027"/>
            <p14:sldId id="2028"/>
            <p14:sldId id="2029"/>
            <p14:sldId id="2030"/>
            <p14:sldId id="306"/>
          </p14:sldIdLst>
        </p14:section>
        <p14:section name="7.1 베이지안 통계학_기본개념" id="{7E23A970-B7D0-410E-9F8D-13ACBD8BFF31}">
          <p14:sldIdLst>
            <p14:sldId id="478"/>
            <p14:sldId id="479"/>
            <p14:sldId id="480"/>
            <p14:sldId id="481"/>
            <p14:sldId id="482"/>
            <p14:sldId id="483"/>
            <p14:sldId id="484"/>
            <p14:sldId id="485"/>
            <p14:sldId id="486"/>
            <p14:sldId id="487"/>
            <p14:sldId id="488"/>
            <p14:sldId id="489"/>
            <p14:sldId id="490"/>
            <p14:sldId id="491"/>
            <p14:sldId id="492"/>
            <p14:sldId id="49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474"/>
            <p14:sldId id="582"/>
            <p14:sldId id="583"/>
            <p14:sldId id="511"/>
            <p14:sldId id="584"/>
            <p14:sldId id="585"/>
            <p14:sldId id="586"/>
            <p14:sldId id="587"/>
            <p14:sldId id="588"/>
            <p14:sldId id="589"/>
            <p14:sldId id="590"/>
            <p14:sldId id="591"/>
            <p14:sldId id="592"/>
            <p14:sldId id="593"/>
            <p14:sldId id="594"/>
            <p14:sldId id="595"/>
            <p14:sldId id="494"/>
            <p14:sldId id="495"/>
            <p14:sldId id="496"/>
            <p14:sldId id="497"/>
            <p14:sldId id="498"/>
            <p14:sldId id="499"/>
            <p14:sldId id="500"/>
            <p14:sldId id="503"/>
            <p14:sldId id="501"/>
            <p14:sldId id="502"/>
            <p14:sldId id="504"/>
            <p14:sldId id="505"/>
            <p14:sldId id="506"/>
            <p14:sldId id="507"/>
            <p14:sldId id="508"/>
            <p14:sldId id="509"/>
          </p14:sldIdLst>
        </p14:section>
        <p14:section name="7.2 베이지안 통계학_응용사례" id="{47388D45-56D2-4BC9-9C42-708F5A14191D}">
          <p14:sldIdLst>
            <p14:sldId id="1925"/>
            <p14:sldId id="1926"/>
            <p14:sldId id="1927"/>
            <p14:sldId id="1928"/>
            <p14:sldId id="1929"/>
            <p14:sldId id="1930"/>
            <p14:sldId id="1931"/>
            <p14:sldId id="1932"/>
            <p14:sldId id="1933"/>
            <p14:sldId id="1934"/>
            <p14:sldId id="1935"/>
            <p14:sldId id="1936"/>
            <p14:sldId id="1937"/>
            <p14:sldId id="1938"/>
            <p14:sldId id="1939"/>
            <p14:sldId id="1940"/>
            <p14:sldId id="1941"/>
            <p14:sldId id="1942"/>
            <p14:sldId id="1943"/>
            <p14:sldId id="1944"/>
            <p14:sldId id="1945"/>
            <p14:sldId id="601"/>
            <p14:sldId id="1946"/>
            <p14:sldId id="603"/>
            <p14:sldId id="612"/>
            <p14:sldId id="605"/>
            <p14:sldId id="606"/>
            <p14:sldId id="607"/>
            <p14:sldId id="608"/>
            <p14:sldId id="609"/>
            <p14:sldId id="610"/>
            <p14:sldId id="1947"/>
            <p14:sldId id="1948"/>
            <p14:sldId id="472"/>
            <p14:sldId id="1949"/>
            <p14:sldId id="1950"/>
            <p14:sldId id="1951"/>
            <p14:sldId id="1952"/>
            <p14:sldId id="1953"/>
            <p14:sldId id="1954"/>
            <p14:sldId id="1955"/>
            <p14:sldId id="1956"/>
            <p14:sldId id="1957"/>
            <p14:sldId id="1958"/>
            <p14:sldId id="1959"/>
            <p14:sldId id="1960"/>
            <p14:sldId id="477"/>
            <p14:sldId id="1961"/>
            <p14:sldId id="1962"/>
            <p14:sldId id="1963"/>
            <p14:sldId id="1964"/>
            <p14:sldId id="1965"/>
          </p14:sldIdLst>
        </p14:section>
        <p14:section name="8. 데이터사이언스_기타응용사례" id="{015F02F5-9EF1-49D1-993E-04C8AF133554}">
          <p14:sldIdLst>
            <p14:sldId id="1922"/>
            <p14:sldId id="1982"/>
            <p14:sldId id="1983"/>
            <p14:sldId id="1984"/>
            <p14:sldId id="1985"/>
            <p14:sldId id="1986"/>
            <p14:sldId id="1987"/>
            <p14:sldId id="1988"/>
            <p14:sldId id="1989"/>
            <p14:sldId id="1990"/>
            <p14:sldId id="1992"/>
            <p14:sldId id="1993"/>
            <p14:sldId id="1994"/>
            <p14:sldId id="1995"/>
            <p14:sldId id="1996"/>
            <p14:sldId id="1997"/>
            <p14:sldId id="324"/>
            <p14:sldId id="1998"/>
            <p14:sldId id="1999"/>
            <p14:sldId id="2000"/>
            <p14:sldId id="2001"/>
            <p14:sldId id="2002"/>
            <p14:sldId id="2003"/>
            <p14:sldId id="2004"/>
            <p14:sldId id="2005"/>
            <p14:sldId id="2006"/>
            <p14:sldId id="2007"/>
            <p14:sldId id="2008"/>
            <p14:sldId id="2009"/>
            <p14:sldId id="2010"/>
            <p14:sldId id="201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nseyong@gmail.com"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91" autoAdjust="0"/>
    <p:restoredTop sz="94660"/>
  </p:normalViewPr>
  <p:slideViewPr>
    <p:cSldViewPr snapToGrid="0">
      <p:cViewPr varScale="1">
        <p:scale>
          <a:sx n="102" d="100"/>
          <a:sy n="102" d="100"/>
        </p:scale>
        <p:origin x="80" y="3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720" Type="http://schemas.openxmlformats.org/officeDocument/2006/relationships/slide" Target="slides/slide719.xml"/><Relationship Id="rId152" Type="http://schemas.openxmlformats.org/officeDocument/2006/relationships/slide" Target="slides/slide151.xml"/><Relationship Id="rId457" Type="http://schemas.openxmlformats.org/officeDocument/2006/relationships/slide" Target="slides/slide456.xml"/><Relationship Id="rId664" Type="http://schemas.openxmlformats.org/officeDocument/2006/relationships/slide" Target="slides/slide663.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731" Type="http://schemas.openxmlformats.org/officeDocument/2006/relationships/slide" Target="slides/slide730.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742" Type="http://schemas.openxmlformats.org/officeDocument/2006/relationships/slide" Target="slides/slide74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686" Type="http://schemas.openxmlformats.org/officeDocument/2006/relationships/slide" Target="slides/slide685.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753" Type="http://schemas.openxmlformats.org/officeDocument/2006/relationships/slide" Target="slides/slide752.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697" Type="http://schemas.openxmlformats.org/officeDocument/2006/relationships/slide" Target="slides/slide696.xml"/><Relationship Id="rId252" Type="http://schemas.openxmlformats.org/officeDocument/2006/relationships/slide" Target="slides/slide251.xml"/><Relationship Id="rId47" Type="http://schemas.openxmlformats.org/officeDocument/2006/relationships/slide" Target="slides/slide46.xml"/><Relationship Id="rId112" Type="http://schemas.openxmlformats.org/officeDocument/2006/relationships/slide" Target="slides/slide111.xml"/><Relationship Id="rId557" Type="http://schemas.openxmlformats.org/officeDocument/2006/relationships/slide" Target="slides/slide556.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624" Type="http://schemas.openxmlformats.org/officeDocument/2006/relationships/slide" Target="slides/slide623.xml"/><Relationship Id="rId263" Type="http://schemas.openxmlformats.org/officeDocument/2006/relationships/slide" Target="slides/slide262.xml"/><Relationship Id="rId470" Type="http://schemas.openxmlformats.org/officeDocument/2006/relationships/slide" Target="slides/slide469.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75" Type="http://schemas.openxmlformats.org/officeDocument/2006/relationships/slide" Target="slides/slide774.xml"/><Relationship Id="rId428" Type="http://schemas.openxmlformats.org/officeDocument/2006/relationships/slide" Target="slides/slide427.xml"/><Relationship Id="rId635" Type="http://schemas.openxmlformats.org/officeDocument/2006/relationships/slide" Target="slides/slide634.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69" Type="http://schemas.openxmlformats.org/officeDocument/2006/relationships/slide" Target="slides/slide68.xml"/><Relationship Id="rId134" Type="http://schemas.openxmlformats.org/officeDocument/2006/relationships/slide" Target="slides/slide133.xml"/><Relationship Id="rId579" Type="http://schemas.openxmlformats.org/officeDocument/2006/relationships/slide" Target="slides/slide578.xml"/><Relationship Id="rId786" Type="http://schemas.openxmlformats.org/officeDocument/2006/relationships/slide" Target="slides/slide785.xml"/><Relationship Id="rId341" Type="http://schemas.openxmlformats.org/officeDocument/2006/relationships/slide" Target="slides/slide340.xml"/><Relationship Id="rId439" Type="http://schemas.openxmlformats.org/officeDocument/2006/relationships/slide" Target="slides/slide438.xml"/><Relationship Id="rId646" Type="http://schemas.openxmlformats.org/officeDocument/2006/relationships/slide" Target="slides/slide645.xml"/><Relationship Id="rId201" Type="http://schemas.openxmlformats.org/officeDocument/2006/relationships/slide" Target="slides/slide200.xml"/><Relationship Id="rId285" Type="http://schemas.openxmlformats.org/officeDocument/2006/relationships/slide" Target="slides/slide284.xml"/><Relationship Id="rId506" Type="http://schemas.openxmlformats.org/officeDocument/2006/relationships/slide" Target="slides/slide505.xml"/><Relationship Id="rId492" Type="http://schemas.openxmlformats.org/officeDocument/2006/relationships/slide" Target="slides/slide491.xml"/><Relationship Id="rId713" Type="http://schemas.openxmlformats.org/officeDocument/2006/relationships/slide" Target="slides/slide712.xml"/><Relationship Id="rId797" Type="http://schemas.openxmlformats.org/officeDocument/2006/relationships/notesMaster" Target="notesMasters/notesMaster1.xml"/><Relationship Id="rId145" Type="http://schemas.openxmlformats.org/officeDocument/2006/relationships/slide" Target="slides/slide144.xml"/><Relationship Id="rId352" Type="http://schemas.openxmlformats.org/officeDocument/2006/relationships/slide" Target="slides/slide351.xml"/><Relationship Id="rId212" Type="http://schemas.openxmlformats.org/officeDocument/2006/relationships/slide" Target="slides/slide211.xml"/><Relationship Id="rId657" Type="http://schemas.openxmlformats.org/officeDocument/2006/relationships/slide" Target="slides/slide656.xml"/><Relationship Id="rId296" Type="http://schemas.openxmlformats.org/officeDocument/2006/relationships/slide" Target="slides/slide295.xml"/><Relationship Id="rId517" Type="http://schemas.openxmlformats.org/officeDocument/2006/relationships/slide" Target="slides/slide516.xml"/><Relationship Id="rId724" Type="http://schemas.openxmlformats.org/officeDocument/2006/relationships/slide" Target="slides/slide723.xml"/><Relationship Id="rId60" Type="http://schemas.openxmlformats.org/officeDocument/2006/relationships/slide" Target="slides/slide59.xml"/><Relationship Id="rId156" Type="http://schemas.openxmlformats.org/officeDocument/2006/relationships/slide" Target="slides/slide155.xml"/><Relationship Id="rId363" Type="http://schemas.openxmlformats.org/officeDocument/2006/relationships/slide" Target="slides/slide362.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18" Type="http://schemas.openxmlformats.org/officeDocument/2006/relationships/slide" Target="slides/slide17.xml"/><Relationship Id="rId528" Type="http://schemas.openxmlformats.org/officeDocument/2006/relationships/slide" Target="slides/slide527.xml"/><Relationship Id="rId735" Type="http://schemas.openxmlformats.org/officeDocument/2006/relationships/slide" Target="slides/slide734.xml"/><Relationship Id="rId167" Type="http://schemas.openxmlformats.org/officeDocument/2006/relationships/slide" Target="slides/slide166.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79" Type="http://schemas.openxmlformats.org/officeDocument/2006/relationships/slide" Target="slides/slide678.xml"/><Relationship Id="rId80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41" Type="http://schemas.openxmlformats.org/officeDocument/2006/relationships/slide" Target="slides/slide440.xml"/><Relationship Id="rId539" Type="http://schemas.openxmlformats.org/officeDocument/2006/relationships/slide" Target="slides/slide538.xml"/><Relationship Id="rId746" Type="http://schemas.openxmlformats.org/officeDocument/2006/relationships/slide" Target="slides/slide745.xml"/><Relationship Id="rId178" Type="http://schemas.openxmlformats.org/officeDocument/2006/relationships/slide" Target="slides/slide177.xml"/><Relationship Id="rId301" Type="http://schemas.openxmlformats.org/officeDocument/2006/relationships/slide" Target="slides/slide300.xml"/><Relationship Id="rId82" Type="http://schemas.openxmlformats.org/officeDocument/2006/relationships/slide" Target="slides/slide81.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452" Type="http://schemas.openxmlformats.org/officeDocument/2006/relationships/slide" Target="slides/slide451.xml"/><Relationship Id="rId105" Type="http://schemas.openxmlformats.org/officeDocument/2006/relationships/slide" Target="slides/slide104.xml"/><Relationship Id="rId312" Type="http://schemas.openxmlformats.org/officeDocument/2006/relationships/slide" Target="slides/slide311.xml"/><Relationship Id="rId757" Type="http://schemas.openxmlformats.org/officeDocument/2006/relationships/slide" Target="slides/slide756.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617" Type="http://schemas.openxmlformats.org/officeDocument/2006/relationships/slide" Target="slides/slide616.xml"/><Relationship Id="rId256" Type="http://schemas.openxmlformats.org/officeDocument/2006/relationships/slide" Target="slides/slide255.xml"/><Relationship Id="rId463" Type="http://schemas.openxmlformats.org/officeDocument/2006/relationships/slide" Target="slides/slide462.xml"/><Relationship Id="rId670" Type="http://schemas.openxmlformats.org/officeDocument/2006/relationships/slide" Target="slides/slide669.xml"/><Relationship Id="rId116" Type="http://schemas.openxmlformats.org/officeDocument/2006/relationships/slide" Target="slides/slide115.xml"/><Relationship Id="rId323" Type="http://schemas.openxmlformats.org/officeDocument/2006/relationships/slide" Target="slides/slide322.xml"/><Relationship Id="rId530" Type="http://schemas.openxmlformats.org/officeDocument/2006/relationships/slide" Target="slides/slide529.xml"/><Relationship Id="rId768" Type="http://schemas.openxmlformats.org/officeDocument/2006/relationships/slide" Target="slides/slide767.xml"/><Relationship Id="rId20" Type="http://schemas.openxmlformats.org/officeDocument/2006/relationships/slide" Target="slides/slide19.xml"/><Relationship Id="rId628" Type="http://schemas.openxmlformats.org/officeDocument/2006/relationships/slide" Target="slides/slide627.xml"/><Relationship Id="rId267" Type="http://schemas.openxmlformats.org/officeDocument/2006/relationships/slide" Target="slides/slide266.xml"/><Relationship Id="rId474" Type="http://schemas.openxmlformats.org/officeDocument/2006/relationships/slide" Target="slides/slide473.xml"/><Relationship Id="rId127" Type="http://schemas.openxmlformats.org/officeDocument/2006/relationships/slide" Target="slides/slide126.xml"/><Relationship Id="rId681" Type="http://schemas.openxmlformats.org/officeDocument/2006/relationships/slide" Target="slides/slide680.xml"/><Relationship Id="rId779" Type="http://schemas.openxmlformats.org/officeDocument/2006/relationships/slide" Target="slides/slide778.xml"/><Relationship Id="rId31" Type="http://schemas.openxmlformats.org/officeDocument/2006/relationships/slide" Target="slides/slide30.xml"/><Relationship Id="rId334" Type="http://schemas.openxmlformats.org/officeDocument/2006/relationships/slide" Target="slides/slide333.xml"/><Relationship Id="rId541" Type="http://schemas.openxmlformats.org/officeDocument/2006/relationships/slide" Target="slides/slide540.xml"/><Relationship Id="rId639" Type="http://schemas.openxmlformats.org/officeDocument/2006/relationships/slide" Target="slides/slide638.xml"/><Relationship Id="rId180" Type="http://schemas.openxmlformats.org/officeDocument/2006/relationships/slide" Target="slides/slide179.xml"/><Relationship Id="rId278" Type="http://schemas.openxmlformats.org/officeDocument/2006/relationships/slide" Target="slides/slide277.xml"/><Relationship Id="rId401" Type="http://schemas.openxmlformats.org/officeDocument/2006/relationships/slide" Target="slides/slide400.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42" Type="http://schemas.openxmlformats.org/officeDocument/2006/relationships/slide" Target="slides/slide41.xml"/><Relationship Id="rId138" Type="http://schemas.openxmlformats.org/officeDocument/2006/relationships/slide" Target="slides/slide137.xml"/><Relationship Id="rId345" Type="http://schemas.openxmlformats.org/officeDocument/2006/relationships/slide" Target="slides/slide344.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412" Type="http://schemas.openxmlformats.org/officeDocument/2006/relationships/slide" Target="slides/slide411.xml"/><Relationship Id="rId289" Type="http://schemas.openxmlformats.org/officeDocument/2006/relationships/slide" Target="slides/slide288.xml"/><Relationship Id="rId496" Type="http://schemas.openxmlformats.org/officeDocument/2006/relationships/slide" Target="slides/slide495.xml"/><Relationship Id="rId717" Type="http://schemas.openxmlformats.org/officeDocument/2006/relationships/slide" Target="slides/slide716.xml"/><Relationship Id="rId53" Type="http://schemas.openxmlformats.org/officeDocument/2006/relationships/slide" Target="slides/slide52.xml"/><Relationship Id="rId149" Type="http://schemas.openxmlformats.org/officeDocument/2006/relationships/slide" Target="slides/slide148.xml"/><Relationship Id="rId356" Type="http://schemas.openxmlformats.org/officeDocument/2006/relationships/slide" Target="slides/slide355.xml"/><Relationship Id="rId563" Type="http://schemas.openxmlformats.org/officeDocument/2006/relationships/slide" Target="slides/slide562.xml"/><Relationship Id="rId770" Type="http://schemas.openxmlformats.org/officeDocument/2006/relationships/slide" Target="slides/slide769.xml"/><Relationship Id="rId216" Type="http://schemas.openxmlformats.org/officeDocument/2006/relationships/slide" Target="slides/slide215.xml"/><Relationship Id="rId423" Type="http://schemas.openxmlformats.org/officeDocument/2006/relationships/slide" Target="slides/slide422.xml"/><Relationship Id="rId630" Type="http://schemas.openxmlformats.org/officeDocument/2006/relationships/slide" Target="slides/slide629.xml"/><Relationship Id="rId728" Type="http://schemas.openxmlformats.org/officeDocument/2006/relationships/slide" Target="slides/slide727.xml"/><Relationship Id="rId64" Type="http://schemas.openxmlformats.org/officeDocument/2006/relationships/slide" Target="slides/slide63.xml"/><Relationship Id="rId367" Type="http://schemas.openxmlformats.org/officeDocument/2006/relationships/slide" Target="slides/slide366.xml"/><Relationship Id="rId574" Type="http://schemas.openxmlformats.org/officeDocument/2006/relationships/slide" Target="slides/slide573.xml"/><Relationship Id="rId227" Type="http://schemas.openxmlformats.org/officeDocument/2006/relationships/slide" Target="slides/slide226.xml"/><Relationship Id="rId781" Type="http://schemas.openxmlformats.org/officeDocument/2006/relationships/slide" Target="slides/slide780.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theme" Target="theme/theme1.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commentAuthors" Target="commentAuthors.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762" Type="http://schemas.openxmlformats.org/officeDocument/2006/relationships/slide" Target="slides/slide76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773" Type="http://schemas.openxmlformats.org/officeDocument/2006/relationships/slide" Target="slides/slide772.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slide" Target="slides/slide632.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700" Type="http://schemas.openxmlformats.org/officeDocument/2006/relationships/slide" Target="slides/slide699.xml"/><Relationship Id="rId132" Type="http://schemas.openxmlformats.org/officeDocument/2006/relationships/slide" Target="slides/slide131.xml"/><Relationship Id="rId784" Type="http://schemas.openxmlformats.org/officeDocument/2006/relationships/slide" Target="slides/slide783.xml"/><Relationship Id="rId437" Type="http://schemas.openxmlformats.org/officeDocument/2006/relationships/slide" Target="slides/slide436.xml"/><Relationship Id="rId644" Type="http://schemas.openxmlformats.org/officeDocument/2006/relationships/slide" Target="slides/slide643.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11" Type="http://schemas.openxmlformats.org/officeDocument/2006/relationships/slide" Target="slides/slide710.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795" Type="http://schemas.openxmlformats.org/officeDocument/2006/relationships/slide" Target="slides/slide794.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 Id="rId655" Type="http://schemas.openxmlformats.org/officeDocument/2006/relationships/slide" Target="slides/slide654.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89" Type="http://schemas.openxmlformats.org/officeDocument/2006/relationships/slide" Target="slides/slide88.xml"/><Relationship Id="rId154" Type="http://schemas.openxmlformats.org/officeDocument/2006/relationships/slide" Target="slides/slide153.xml"/><Relationship Id="rId361" Type="http://schemas.openxmlformats.org/officeDocument/2006/relationships/slide" Target="slides/slide360.xml"/><Relationship Id="rId599" Type="http://schemas.openxmlformats.org/officeDocument/2006/relationships/slide" Target="slides/slide598.xml"/><Relationship Id="rId459" Type="http://schemas.openxmlformats.org/officeDocument/2006/relationships/slide" Target="slides/slide458.xml"/><Relationship Id="rId666" Type="http://schemas.openxmlformats.org/officeDocument/2006/relationships/slide" Target="slides/slide665.xml"/><Relationship Id="rId16" Type="http://schemas.openxmlformats.org/officeDocument/2006/relationships/slide" Target="slides/slide15.xml"/><Relationship Id="rId221" Type="http://schemas.openxmlformats.org/officeDocument/2006/relationships/slide" Target="slides/slide220.xml"/><Relationship Id="rId319" Type="http://schemas.openxmlformats.org/officeDocument/2006/relationships/slide" Target="slides/slide318.xml"/><Relationship Id="rId526" Type="http://schemas.openxmlformats.org/officeDocument/2006/relationships/slide" Target="slides/slide525.xml"/><Relationship Id="rId733" Type="http://schemas.openxmlformats.org/officeDocument/2006/relationships/slide" Target="slides/slide732.xml"/><Relationship Id="rId165" Type="http://schemas.openxmlformats.org/officeDocument/2006/relationships/slide" Target="slides/slide164.xml"/><Relationship Id="rId372" Type="http://schemas.openxmlformats.org/officeDocument/2006/relationships/slide" Target="slides/slide371.xml"/><Relationship Id="rId677" Type="http://schemas.openxmlformats.org/officeDocument/2006/relationships/slide" Target="slides/slide676.xml"/><Relationship Id="rId800" Type="http://schemas.openxmlformats.org/officeDocument/2006/relationships/viewProps" Target="viewProps.xml"/><Relationship Id="rId232" Type="http://schemas.openxmlformats.org/officeDocument/2006/relationships/slide" Target="slides/slide231.xml"/><Relationship Id="rId27" Type="http://schemas.openxmlformats.org/officeDocument/2006/relationships/slide" Target="slides/slide26.xml"/><Relationship Id="rId537" Type="http://schemas.openxmlformats.org/officeDocument/2006/relationships/slide" Target="slides/slide536.xml"/><Relationship Id="rId744" Type="http://schemas.openxmlformats.org/officeDocument/2006/relationships/slide" Target="slides/slide743.xml"/><Relationship Id="rId80" Type="http://schemas.openxmlformats.org/officeDocument/2006/relationships/slide" Target="slides/slide79.xml"/><Relationship Id="rId176" Type="http://schemas.openxmlformats.org/officeDocument/2006/relationships/slide" Target="slides/slide175.xml"/><Relationship Id="rId383" Type="http://schemas.openxmlformats.org/officeDocument/2006/relationships/slide" Target="slides/slide382.xml"/><Relationship Id="rId590" Type="http://schemas.openxmlformats.org/officeDocument/2006/relationships/slide" Target="slides/slide589.xml"/><Relationship Id="rId604" Type="http://schemas.openxmlformats.org/officeDocument/2006/relationships/slide" Target="slides/slide603.xml"/><Relationship Id="rId243" Type="http://schemas.openxmlformats.org/officeDocument/2006/relationships/slide" Target="slides/slide242.xml"/><Relationship Id="rId450" Type="http://schemas.openxmlformats.org/officeDocument/2006/relationships/slide" Target="slides/slide449.xml"/><Relationship Id="rId688" Type="http://schemas.openxmlformats.org/officeDocument/2006/relationships/slide" Target="slides/slide687.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548" Type="http://schemas.openxmlformats.org/officeDocument/2006/relationships/slide" Target="slides/slide547.xml"/><Relationship Id="rId755" Type="http://schemas.openxmlformats.org/officeDocument/2006/relationships/slide" Target="slides/slide754.xml"/><Relationship Id="rId91" Type="http://schemas.openxmlformats.org/officeDocument/2006/relationships/slide" Target="slides/slide90.xml"/><Relationship Id="rId187" Type="http://schemas.openxmlformats.org/officeDocument/2006/relationships/slide" Target="slides/slide186.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54" Type="http://schemas.openxmlformats.org/officeDocument/2006/relationships/slide" Target="slides/slide253.xml"/><Relationship Id="rId699" Type="http://schemas.openxmlformats.org/officeDocument/2006/relationships/slide" Target="slides/slide698.xml"/><Relationship Id="rId49" Type="http://schemas.openxmlformats.org/officeDocument/2006/relationships/slide" Target="slides/slide48.xml"/><Relationship Id="rId114" Type="http://schemas.openxmlformats.org/officeDocument/2006/relationships/slide" Target="slides/slide113.xml"/><Relationship Id="rId461" Type="http://schemas.openxmlformats.org/officeDocument/2006/relationships/slide" Target="slides/slide460.xml"/><Relationship Id="rId559" Type="http://schemas.openxmlformats.org/officeDocument/2006/relationships/slide" Target="slides/slide558.xml"/><Relationship Id="rId766" Type="http://schemas.openxmlformats.org/officeDocument/2006/relationships/slide" Target="slides/slide765.xml"/><Relationship Id="rId198" Type="http://schemas.openxmlformats.org/officeDocument/2006/relationships/slide" Target="slides/slide197.xml"/><Relationship Id="rId321" Type="http://schemas.openxmlformats.org/officeDocument/2006/relationships/slide" Target="slides/slide320.xml"/><Relationship Id="rId419" Type="http://schemas.openxmlformats.org/officeDocument/2006/relationships/slide" Target="slides/slide418.xml"/><Relationship Id="rId626" Type="http://schemas.openxmlformats.org/officeDocument/2006/relationships/slide" Target="slides/slide625.xml"/><Relationship Id="rId265" Type="http://schemas.openxmlformats.org/officeDocument/2006/relationships/slide" Target="slides/slide264.xml"/><Relationship Id="rId472" Type="http://schemas.openxmlformats.org/officeDocument/2006/relationships/slide" Target="slides/slide471.xml"/><Relationship Id="rId125" Type="http://schemas.openxmlformats.org/officeDocument/2006/relationships/slide" Target="slides/slide124.xml"/><Relationship Id="rId332" Type="http://schemas.openxmlformats.org/officeDocument/2006/relationships/slide" Target="slides/slide331.xml"/><Relationship Id="rId777" Type="http://schemas.openxmlformats.org/officeDocument/2006/relationships/slide" Target="slides/slide776.xml"/><Relationship Id="rId637" Type="http://schemas.openxmlformats.org/officeDocument/2006/relationships/slide" Target="slides/slide636.xml"/><Relationship Id="rId276" Type="http://schemas.openxmlformats.org/officeDocument/2006/relationships/slide" Target="slides/slide275.xml"/><Relationship Id="rId483" Type="http://schemas.openxmlformats.org/officeDocument/2006/relationships/slide" Target="slides/slide482.xml"/><Relationship Id="rId690" Type="http://schemas.openxmlformats.org/officeDocument/2006/relationships/slide" Target="slides/slide689.xml"/><Relationship Id="rId704" Type="http://schemas.openxmlformats.org/officeDocument/2006/relationships/slide" Target="slides/slide703.xml"/><Relationship Id="rId40" Type="http://schemas.openxmlformats.org/officeDocument/2006/relationships/slide" Target="slides/slide39.xml"/><Relationship Id="rId136" Type="http://schemas.openxmlformats.org/officeDocument/2006/relationships/slide" Target="slides/slide135.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203" Type="http://schemas.openxmlformats.org/officeDocument/2006/relationships/slide" Target="slides/slide202.xml"/><Relationship Id="rId648" Type="http://schemas.openxmlformats.org/officeDocument/2006/relationships/slide" Target="slides/slide647.xml"/><Relationship Id="rId287" Type="http://schemas.openxmlformats.org/officeDocument/2006/relationships/slide" Target="slides/slide286.xml"/><Relationship Id="rId410" Type="http://schemas.openxmlformats.org/officeDocument/2006/relationships/slide" Target="slides/slide409.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47" Type="http://schemas.openxmlformats.org/officeDocument/2006/relationships/slide" Target="slides/slide146.xml"/><Relationship Id="rId354" Type="http://schemas.openxmlformats.org/officeDocument/2006/relationships/slide" Target="slides/slide353.xml"/><Relationship Id="rId799" Type="http://schemas.openxmlformats.org/officeDocument/2006/relationships/presProps" Target="presProps.xml"/><Relationship Id="rId51" Type="http://schemas.openxmlformats.org/officeDocument/2006/relationships/slide" Target="slides/slide50.xml"/><Relationship Id="rId561" Type="http://schemas.openxmlformats.org/officeDocument/2006/relationships/slide" Target="slides/slide560.xml"/><Relationship Id="rId659" Type="http://schemas.openxmlformats.org/officeDocument/2006/relationships/slide" Target="slides/slide658.xml"/><Relationship Id="rId214" Type="http://schemas.openxmlformats.org/officeDocument/2006/relationships/slide" Target="slides/slide213.xml"/><Relationship Id="rId298" Type="http://schemas.openxmlformats.org/officeDocument/2006/relationships/slide" Target="slides/slide297.xml"/><Relationship Id="rId421" Type="http://schemas.openxmlformats.org/officeDocument/2006/relationships/slide" Target="slides/slide420.xml"/><Relationship Id="rId519" Type="http://schemas.openxmlformats.org/officeDocument/2006/relationships/slide" Target="slides/slide518.xml"/><Relationship Id="rId158" Type="http://schemas.openxmlformats.org/officeDocument/2006/relationships/slide" Target="slides/slide157.xml"/><Relationship Id="rId726" Type="http://schemas.openxmlformats.org/officeDocument/2006/relationships/slide" Target="slides/slide725.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432" Type="http://schemas.openxmlformats.org/officeDocument/2006/relationships/slide" Target="slides/slide431.xml"/><Relationship Id="rId737" Type="http://schemas.openxmlformats.org/officeDocument/2006/relationships/slide" Target="slides/slide736.xml"/><Relationship Id="rId73" Type="http://schemas.openxmlformats.org/officeDocument/2006/relationships/slide" Target="slides/slide72.xml"/><Relationship Id="rId169" Type="http://schemas.openxmlformats.org/officeDocument/2006/relationships/slide" Target="slides/slide168.xml"/><Relationship Id="rId376" Type="http://schemas.openxmlformats.org/officeDocument/2006/relationships/slide" Target="slides/slide375.xml"/><Relationship Id="rId583" Type="http://schemas.openxmlformats.org/officeDocument/2006/relationships/slide" Target="slides/slide582.xml"/><Relationship Id="rId790" Type="http://schemas.openxmlformats.org/officeDocument/2006/relationships/slide" Target="slides/slide789.xml"/><Relationship Id="rId4" Type="http://schemas.openxmlformats.org/officeDocument/2006/relationships/slide" Target="slides/slide3.xml"/><Relationship Id="rId236" Type="http://schemas.openxmlformats.org/officeDocument/2006/relationships/slide" Target="slides/slide235.xml"/><Relationship Id="rId443" Type="http://schemas.openxmlformats.org/officeDocument/2006/relationships/slide" Target="slides/slide442.xml"/><Relationship Id="rId650" Type="http://schemas.openxmlformats.org/officeDocument/2006/relationships/slide" Target="slides/slide649.xml"/><Relationship Id="rId303" Type="http://schemas.openxmlformats.org/officeDocument/2006/relationships/slide" Target="slides/slide302.xml"/><Relationship Id="rId748" Type="http://schemas.openxmlformats.org/officeDocument/2006/relationships/slide" Target="slides/slide747.xml"/><Relationship Id="rId84" Type="http://schemas.openxmlformats.org/officeDocument/2006/relationships/slide" Target="slides/slide83.xml"/><Relationship Id="rId387" Type="http://schemas.openxmlformats.org/officeDocument/2006/relationships/slide" Target="slides/slide386.xml"/><Relationship Id="rId510" Type="http://schemas.openxmlformats.org/officeDocument/2006/relationships/slide" Target="slides/slide509.xml"/><Relationship Id="rId594" Type="http://schemas.openxmlformats.org/officeDocument/2006/relationships/slide" Target="slides/slide593.xml"/><Relationship Id="rId608" Type="http://schemas.openxmlformats.org/officeDocument/2006/relationships/slide" Target="slides/slide607.xml"/><Relationship Id="rId247" Type="http://schemas.openxmlformats.org/officeDocument/2006/relationships/slide" Target="slides/slide246.xml"/><Relationship Id="rId107" Type="http://schemas.openxmlformats.org/officeDocument/2006/relationships/slide" Target="slides/slide106.xml"/><Relationship Id="rId454" Type="http://schemas.openxmlformats.org/officeDocument/2006/relationships/slide" Target="slides/slide453.xml"/><Relationship Id="rId661" Type="http://schemas.openxmlformats.org/officeDocument/2006/relationships/slide" Target="slides/slide660.xml"/><Relationship Id="rId759" Type="http://schemas.openxmlformats.org/officeDocument/2006/relationships/slide" Target="slides/slide758.xml"/><Relationship Id="rId11" Type="http://schemas.openxmlformats.org/officeDocument/2006/relationships/slide" Target="slides/slide10.xml"/><Relationship Id="rId314" Type="http://schemas.openxmlformats.org/officeDocument/2006/relationships/slide" Target="slides/slide313.xml"/><Relationship Id="rId398" Type="http://schemas.openxmlformats.org/officeDocument/2006/relationships/slide" Target="slides/slide397.xml"/><Relationship Id="rId521" Type="http://schemas.openxmlformats.org/officeDocument/2006/relationships/slide" Target="slides/slide520.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58" Type="http://schemas.openxmlformats.org/officeDocument/2006/relationships/slide" Target="slides/slide257.xml"/><Relationship Id="rId465" Type="http://schemas.openxmlformats.org/officeDocument/2006/relationships/slide" Target="slides/slide464.xml"/><Relationship Id="rId672" Type="http://schemas.openxmlformats.org/officeDocument/2006/relationships/slide" Target="slides/slide671.xml"/><Relationship Id="rId22" Type="http://schemas.openxmlformats.org/officeDocument/2006/relationships/slide" Target="slides/slide21.xml"/><Relationship Id="rId118" Type="http://schemas.openxmlformats.org/officeDocument/2006/relationships/slide" Target="slides/slide117.xml"/><Relationship Id="rId325" Type="http://schemas.openxmlformats.org/officeDocument/2006/relationships/slide" Target="slides/slide324.xml"/><Relationship Id="rId532" Type="http://schemas.openxmlformats.org/officeDocument/2006/relationships/slide" Target="slides/slide531.xml"/><Relationship Id="rId171" Type="http://schemas.openxmlformats.org/officeDocument/2006/relationships/slide" Target="slides/slide170.xml"/></Relationships>
</file>

<file path=ppt/charts/_rels/chart1.xml.rels><?xml version="1.0" encoding="UTF-8" standalone="yes"?>
<Relationships xmlns="http://schemas.openxmlformats.org/package/2006/relationships"><Relationship Id="rId1" Type="http://schemas.openxmlformats.org/officeDocument/2006/relationships/oleObject" Target="&#53685;&#54633;%20&#47928;&#49436;1"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D:\11.Ryu\201307_&#49688;&#50629;PPT&#51089;&#49457;\Korean%20ver\201307\&#45208;&#54260;&#47112;&#50745;\NLS_Loglinear.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53685;&#54633;%20&#47928;&#49436;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53685;&#54633;%20&#47928;&#49436;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53685;&#54633;%20&#47928;&#49436;1"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image" Target="../media/image102.jpeg"/><Relationship Id="rId4" Type="http://schemas.openxmlformats.org/officeDocument/2006/relationships/oleObject" Target="file:///E:\Dropbox\ryu\MBN-&#45824;&#49440;\2013-09-27%20&#51060;&#54980;\&#46041;&#44256;&#48708;\&#46301;&#54364;&#50984;&#50696;&#52769;&#54532;&#47196;&#44536;&#47016;_v0.9-0800.xlsx" TargetMode="External"/></Relationships>
</file>

<file path=ppt/charts/_rels/chart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image" Target="../media/image102.jpeg"/><Relationship Id="rId4" Type="http://schemas.openxmlformats.org/officeDocument/2006/relationships/oleObject" Target="file:///E:\Dropbox\ryu\MBN-&#45824;&#49440;\2013-09-27%20&#51060;&#54980;\&#46041;&#44256;&#48708;\&#46301;&#54364;&#50984;&#50696;&#52769;&#54532;&#47196;&#44536;&#47016;_v0.9-0900.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Dropbox\ryu\MBN-&#45824;&#49440;\2013-09-27%20&#51060;&#54980;\&#46041;&#44256;&#48708;\&#46301;&#54364;&#50984;&#50696;&#52769;&#54532;&#47196;&#44536;&#47016;_v0.9-0800.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D:\11.Ryu\201307_&#49688;&#50629;PPT&#51089;&#49457;\Korean%20ver\201307\&#45208;&#54260;&#47112;&#50745;\NLS_Loglinear.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D:\11.Ryu\201307_&#49688;&#50629;PPT&#51089;&#49457;\Korean%20ver\201307\&#45208;&#54260;&#47112;&#50745;\NLS_Loglinea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'x의 히스토그램'!$D$1</c:f>
              <c:strCache>
                <c:ptCount val="1"/>
                <c:pt idx="0">
                  <c:v>분출 지속 기간 (단위: 분)</c:v>
                </c:pt>
              </c:strCache>
            </c:strRef>
          </c:tx>
          <c:spPr>
            <a:solidFill>
              <a:schemeClr val="tx2"/>
            </a:solidFill>
            <a:ln>
              <a:solidFill>
                <a:schemeClr val="tx2"/>
              </a:solidFill>
            </a:ln>
          </c:spPr>
          <c:invertIfNegative val="0"/>
          <c:cat>
            <c:numRef>
              <c:f>'x의 히스토그램'!$C$2:$C$39</c:f>
              <c:numCache>
                <c:formatCode>General</c:formatCode>
                <c:ptCount val="38"/>
                <c:pt idx="0">
                  <c:v>1.5</c:v>
                </c:pt>
                <c:pt idx="1">
                  <c:v>1.6</c:v>
                </c:pt>
                <c:pt idx="2">
                  <c:v>1.7000000000000024</c:v>
                </c:pt>
                <c:pt idx="3">
                  <c:v>1.8</c:v>
                </c:pt>
                <c:pt idx="4">
                  <c:v>1.9</c:v>
                </c:pt>
                <c:pt idx="5">
                  <c:v>2</c:v>
                </c:pt>
                <c:pt idx="6">
                  <c:v>2.1</c:v>
                </c:pt>
                <c:pt idx="7">
                  <c:v>2.2000000000000002</c:v>
                </c:pt>
                <c:pt idx="8">
                  <c:v>2.2999999999999998</c:v>
                </c:pt>
                <c:pt idx="9">
                  <c:v>2.4</c:v>
                </c:pt>
                <c:pt idx="10">
                  <c:v>2.5</c:v>
                </c:pt>
                <c:pt idx="11">
                  <c:v>2.6</c:v>
                </c:pt>
                <c:pt idx="12">
                  <c:v>2.7</c:v>
                </c:pt>
                <c:pt idx="13">
                  <c:v>2.8</c:v>
                </c:pt>
                <c:pt idx="14">
                  <c:v>2.9</c:v>
                </c:pt>
                <c:pt idx="15">
                  <c:v>3</c:v>
                </c:pt>
                <c:pt idx="16">
                  <c:v>3.1</c:v>
                </c:pt>
                <c:pt idx="17">
                  <c:v>3.2</c:v>
                </c:pt>
                <c:pt idx="18">
                  <c:v>3.3</c:v>
                </c:pt>
                <c:pt idx="19">
                  <c:v>3.4</c:v>
                </c:pt>
                <c:pt idx="20">
                  <c:v>3.5</c:v>
                </c:pt>
                <c:pt idx="21">
                  <c:v>3.6</c:v>
                </c:pt>
                <c:pt idx="22">
                  <c:v>3.7</c:v>
                </c:pt>
                <c:pt idx="23">
                  <c:v>3.8</c:v>
                </c:pt>
                <c:pt idx="24">
                  <c:v>3.9</c:v>
                </c:pt>
                <c:pt idx="25">
                  <c:v>4</c:v>
                </c:pt>
                <c:pt idx="26">
                  <c:v>4.0999999999999996</c:v>
                </c:pt>
                <c:pt idx="27">
                  <c:v>4.2</c:v>
                </c:pt>
                <c:pt idx="28">
                  <c:v>4.3</c:v>
                </c:pt>
                <c:pt idx="29">
                  <c:v>4.4000000000000004</c:v>
                </c:pt>
                <c:pt idx="30">
                  <c:v>4.5</c:v>
                </c:pt>
                <c:pt idx="31">
                  <c:v>4.5999999999999996</c:v>
                </c:pt>
                <c:pt idx="32">
                  <c:v>4.7</c:v>
                </c:pt>
                <c:pt idx="33">
                  <c:v>4.8</c:v>
                </c:pt>
                <c:pt idx="34">
                  <c:v>4.9000000000000004</c:v>
                </c:pt>
                <c:pt idx="35">
                  <c:v>5</c:v>
                </c:pt>
                <c:pt idx="36">
                  <c:v>5.0999999999999996</c:v>
                </c:pt>
                <c:pt idx="37">
                  <c:v>5.2</c:v>
                </c:pt>
              </c:numCache>
            </c:numRef>
          </c:cat>
          <c:val>
            <c:numRef>
              <c:f>'x의 히스토그램'!$D$2:$D$39</c:f>
              <c:numCache>
                <c:formatCode>General</c:formatCode>
                <c:ptCount val="38"/>
                <c:pt idx="0">
                  <c:v>0</c:v>
                </c:pt>
                <c:pt idx="1">
                  <c:v>3.6764705882353158E-3</c:v>
                </c:pt>
                <c:pt idx="2">
                  <c:v>7.3529411764705933E-3</c:v>
                </c:pt>
                <c:pt idx="3">
                  <c:v>4.7794117647059001E-2</c:v>
                </c:pt>
                <c:pt idx="4">
                  <c:v>8.8235294117647647E-2</c:v>
                </c:pt>
                <c:pt idx="5">
                  <c:v>5.514705882352941E-2</c:v>
                </c:pt>
                <c:pt idx="6">
                  <c:v>4.0441176470588085E-2</c:v>
                </c:pt>
                <c:pt idx="7">
                  <c:v>2.9411764705882356E-2</c:v>
                </c:pt>
                <c:pt idx="8">
                  <c:v>2.9411764705882356E-2</c:v>
                </c:pt>
                <c:pt idx="9">
                  <c:v>2.5735294117647082E-2</c:v>
                </c:pt>
                <c:pt idx="10">
                  <c:v>1.1029411764705949E-2</c:v>
                </c:pt>
                <c:pt idx="11">
                  <c:v>0</c:v>
                </c:pt>
                <c:pt idx="12">
                  <c:v>7.3529411764705933E-3</c:v>
                </c:pt>
                <c:pt idx="13">
                  <c:v>3.6764705882353158E-3</c:v>
                </c:pt>
                <c:pt idx="14">
                  <c:v>7.3529411764705933E-3</c:v>
                </c:pt>
                <c:pt idx="15">
                  <c:v>0</c:v>
                </c:pt>
                <c:pt idx="16">
                  <c:v>3.6764705882353158E-3</c:v>
                </c:pt>
                <c:pt idx="17">
                  <c:v>0</c:v>
                </c:pt>
                <c:pt idx="18">
                  <c:v>0</c:v>
                </c:pt>
                <c:pt idx="19">
                  <c:v>1.470588235294118E-2</c:v>
                </c:pt>
                <c:pt idx="20">
                  <c:v>1.470588235294118E-2</c:v>
                </c:pt>
                <c:pt idx="21">
                  <c:v>2.205882352941186E-2</c:v>
                </c:pt>
                <c:pt idx="22">
                  <c:v>3.6764705882353158E-3</c:v>
                </c:pt>
                <c:pt idx="23">
                  <c:v>1.8382352941176485E-2</c:v>
                </c:pt>
                <c:pt idx="24">
                  <c:v>3.3088235294117654E-2</c:v>
                </c:pt>
                <c:pt idx="25">
                  <c:v>4.7794117647059001E-2</c:v>
                </c:pt>
                <c:pt idx="26">
                  <c:v>4.4117647058824074E-2</c:v>
                </c:pt>
                <c:pt idx="27">
                  <c:v>5.1470588235294067E-2</c:v>
                </c:pt>
                <c:pt idx="28">
                  <c:v>4.7794117647059001E-2</c:v>
                </c:pt>
                <c:pt idx="29">
                  <c:v>5.8823529411764712E-2</c:v>
                </c:pt>
                <c:pt idx="30">
                  <c:v>7.3529411764705899E-2</c:v>
                </c:pt>
                <c:pt idx="31">
                  <c:v>6.6176470588235323E-2</c:v>
                </c:pt>
                <c:pt idx="32">
                  <c:v>4.7794117647059001E-2</c:v>
                </c:pt>
                <c:pt idx="33">
                  <c:v>4.0441176470588085E-2</c:v>
                </c:pt>
                <c:pt idx="34">
                  <c:v>2.9411764705882356E-2</c:v>
                </c:pt>
                <c:pt idx="35">
                  <c:v>1.470588235294118E-2</c:v>
                </c:pt>
                <c:pt idx="36">
                  <c:v>1.1029411764705949E-2</c:v>
                </c:pt>
                <c:pt idx="37">
                  <c:v>0</c:v>
                </c:pt>
              </c:numCache>
            </c:numRef>
          </c:val>
          <c:extLst>
            <c:ext xmlns:c16="http://schemas.microsoft.com/office/drawing/2014/chart" uri="{C3380CC4-5D6E-409C-BE32-E72D297353CC}">
              <c16:uniqueId val="{00000000-4BA2-4675-8402-495AD49F7163}"/>
            </c:ext>
          </c:extLst>
        </c:ser>
        <c:dLbls>
          <c:showLegendKey val="0"/>
          <c:showVal val="0"/>
          <c:showCatName val="0"/>
          <c:showSerName val="0"/>
          <c:showPercent val="0"/>
          <c:showBubbleSize val="0"/>
        </c:dLbls>
        <c:gapWidth val="150"/>
        <c:axId val="844644112"/>
        <c:axId val="844634320"/>
      </c:barChart>
      <c:catAx>
        <c:axId val="844644112"/>
        <c:scaling>
          <c:orientation val="minMax"/>
        </c:scaling>
        <c:delete val="0"/>
        <c:axPos val="b"/>
        <c:title>
          <c:tx>
            <c:rich>
              <a:bodyPr/>
              <a:lstStyle/>
              <a:p>
                <a:pPr>
                  <a:defRPr/>
                </a:pPr>
                <a:r>
                  <a:rPr lang="ko-KR" altLang="en-US"/>
                  <a:t>분출 지속 기간 </a:t>
                </a:r>
                <a:r>
                  <a:rPr lang="en-US" altLang="ko-KR"/>
                  <a:t>(</a:t>
                </a:r>
                <a:r>
                  <a:rPr lang="ko-KR" altLang="en-US"/>
                  <a:t>단위 </a:t>
                </a:r>
                <a:r>
                  <a:rPr lang="en-US" altLang="ko-KR"/>
                  <a:t>: </a:t>
                </a:r>
                <a:r>
                  <a:rPr lang="ko-KR" altLang="en-US"/>
                  <a:t>분</a:t>
                </a:r>
                <a:r>
                  <a:rPr lang="en-US" altLang="ko-KR"/>
                  <a:t>)</a:t>
                </a:r>
                <a:endParaRPr lang="ko-KR" altLang="en-US"/>
              </a:p>
            </c:rich>
          </c:tx>
          <c:overlay val="0"/>
        </c:title>
        <c:numFmt formatCode="General" sourceLinked="1"/>
        <c:majorTickMark val="out"/>
        <c:minorTickMark val="none"/>
        <c:tickLblPos val="nextTo"/>
        <c:crossAx val="844634320"/>
        <c:crosses val="autoZero"/>
        <c:auto val="1"/>
        <c:lblAlgn val="ctr"/>
        <c:lblOffset val="100"/>
        <c:noMultiLvlLbl val="0"/>
      </c:catAx>
      <c:valAx>
        <c:axId val="844634320"/>
        <c:scaling>
          <c:orientation val="minMax"/>
        </c:scaling>
        <c:delete val="0"/>
        <c:axPos val="l"/>
        <c:title>
          <c:tx>
            <c:rich>
              <a:bodyPr/>
              <a:lstStyle/>
              <a:p>
                <a:pPr>
                  <a:defRPr/>
                </a:pPr>
                <a:r>
                  <a:rPr lang="ko-KR" altLang="en-US"/>
                  <a:t>비율 </a:t>
                </a:r>
                <a:r>
                  <a:rPr lang="en-US" altLang="ko-KR"/>
                  <a:t>(</a:t>
                </a:r>
                <a:r>
                  <a:rPr lang="ko-KR" altLang="en-US"/>
                  <a:t>단위</a:t>
                </a:r>
                <a:r>
                  <a:rPr lang="en-US" altLang="ko-KR"/>
                  <a:t>: %)</a:t>
                </a:r>
                <a:endParaRPr lang="ko-KR" altLang="en-US"/>
              </a:p>
            </c:rich>
          </c:tx>
          <c:overlay val="0"/>
        </c:title>
        <c:numFmt formatCode="0%" sourceLinked="0"/>
        <c:majorTickMark val="out"/>
        <c:minorTickMark val="none"/>
        <c:tickLblPos val="nextTo"/>
        <c:crossAx val="844644112"/>
        <c:crosses val="autoZero"/>
        <c:crossBetween val="between"/>
      </c:valAx>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317520658084133E-2"/>
          <c:y val="0.17202479847704574"/>
          <c:w val="0.90479206535414913"/>
          <c:h val="0.664181447830687"/>
        </c:manualLayout>
      </c:layout>
      <c:scatterChart>
        <c:scatterStyle val="lineMarker"/>
        <c:varyColors val="0"/>
        <c:ser>
          <c:idx val="0"/>
          <c:order val="0"/>
          <c:spPr>
            <a:ln w="28575">
              <a:noFill/>
            </a:ln>
          </c:spPr>
          <c:marker>
            <c:symbol val="circle"/>
            <c:size val="8"/>
          </c:marker>
          <c:trendline>
            <c:spPr>
              <a:ln w="19050">
                <a:noFill/>
                <a:prstDash val="sysDash"/>
              </a:ln>
            </c:spPr>
            <c:trendlineType val="linear"/>
            <c:dispRSqr val="0"/>
            <c:dispEq val="0"/>
          </c:trendline>
          <c:xVal>
            <c:numRef>
              <c:f>Sheet1!$B$2:$B$16</c:f>
              <c:numCache>
                <c:formatCode>General</c:formatCode>
                <c:ptCount val="15"/>
                <c:pt idx="0">
                  <c:v>0</c:v>
                </c:pt>
                <c:pt idx="1">
                  <c:v>5</c:v>
                </c:pt>
                <c:pt idx="2">
                  <c:v>410</c:v>
                </c:pt>
                <c:pt idx="3">
                  <c:v>530</c:v>
                </c:pt>
                <c:pt idx="4">
                  <c:v>610</c:v>
                </c:pt>
                <c:pt idx="5">
                  <c:v>710</c:v>
                </c:pt>
                <c:pt idx="6">
                  <c:v>920</c:v>
                </c:pt>
                <c:pt idx="7">
                  <c:v>1015</c:v>
                </c:pt>
                <c:pt idx="8">
                  <c:v>1110</c:v>
                </c:pt>
                <c:pt idx="9">
                  <c:v>1180</c:v>
                </c:pt>
                <c:pt idx="10">
                  <c:v>1260</c:v>
                </c:pt>
                <c:pt idx="11">
                  <c:v>1345</c:v>
                </c:pt>
                <c:pt idx="12">
                  <c:v>1450</c:v>
                </c:pt>
                <c:pt idx="13">
                  <c:v>1690</c:v>
                </c:pt>
                <c:pt idx="14">
                  <c:v>1800</c:v>
                </c:pt>
              </c:numCache>
            </c:numRef>
          </c:xVal>
          <c:yVal>
            <c:numRef>
              <c:f>Sheet1!$H$2:$H$16</c:f>
              <c:numCache>
                <c:formatCode>General</c:formatCode>
                <c:ptCount val="15"/>
                <c:pt idx="0">
                  <c:v>12.952760593018176</c:v>
                </c:pt>
                <c:pt idx="1">
                  <c:v>12.899219826090119</c:v>
                </c:pt>
                <c:pt idx="2">
                  <c:v>12.072541252905735</c:v>
                </c:pt>
                <c:pt idx="3">
                  <c:v>11.904967552746276</c:v>
                </c:pt>
                <c:pt idx="4">
                  <c:v>11.849397701591441</c:v>
                </c:pt>
                <c:pt idx="5">
                  <c:v>11.719939634354555</c:v>
                </c:pt>
                <c:pt idx="6">
                  <c:v>11.512925464970218</c:v>
                </c:pt>
                <c:pt idx="7">
                  <c:v>11.461632170582726</c:v>
                </c:pt>
                <c:pt idx="8">
                  <c:v>11.385092093460418</c:v>
                </c:pt>
                <c:pt idx="9">
                  <c:v>10.968198289528557</c:v>
                </c:pt>
                <c:pt idx="10">
                  <c:v>10.518673191626361</c:v>
                </c:pt>
                <c:pt idx="11">
                  <c:v>10.126631103850338</c:v>
                </c:pt>
                <c:pt idx="12">
                  <c:v>9.9987977323404529</c:v>
                </c:pt>
                <c:pt idx="13">
                  <c:v>9.3056505517805643</c:v>
                </c:pt>
                <c:pt idx="14">
                  <c:v>8.5171931914162382</c:v>
                </c:pt>
              </c:numCache>
            </c:numRef>
          </c:yVal>
          <c:smooth val="0"/>
          <c:extLst>
            <c:ext xmlns:c16="http://schemas.microsoft.com/office/drawing/2014/chart" uri="{C3380CC4-5D6E-409C-BE32-E72D297353CC}">
              <c16:uniqueId val="{00000000-D5C8-40AB-839F-08125C4E0988}"/>
            </c:ext>
          </c:extLst>
        </c:ser>
        <c:ser>
          <c:idx val="1"/>
          <c:order val="1"/>
          <c:tx>
            <c:v>Linear Spline</c:v>
          </c:tx>
          <c:spPr>
            <a:ln w="22225">
              <a:solidFill>
                <a:schemeClr val="accent1"/>
              </a:solidFill>
              <a:prstDash val="sysDash"/>
            </a:ln>
          </c:spPr>
          <c:marker>
            <c:symbol val="none"/>
          </c:marker>
          <c:xVal>
            <c:numRef>
              <c:f>Sheet2!$A$2:$A$92</c:f>
              <c:numCache>
                <c:formatCode>General</c:formatCode>
                <c:ptCount val="91"/>
                <c:pt idx="0">
                  <c:v>0</c:v>
                </c:pt>
                <c:pt idx="1">
                  <c:v>20</c:v>
                </c:pt>
                <c:pt idx="2">
                  <c:v>40</c:v>
                </c:pt>
                <c:pt idx="3">
                  <c:v>60</c:v>
                </c:pt>
                <c:pt idx="4">
                  <c:v>80</c:v>
                </c:pt>
                <c:pt idx="5">
                  <c:v>100</c:v>
                </c:pt>
                <c:pt idx="6">
                  <c:v>120</c:v>
                </c:pt>
                <c:pt idx="7">
                  <c:v>140</c:v>
                </c:pt>
                <c:pt idx="8">
                  <c:v>160</c:v>
                </c:pt>
                <c:pt idx="9">
                  <c:v>180</c:v>
                </c:pt>
                <c:pt idx="10">
                  <c:v>200</c:v>
                </c:pt>
                <c:pt idx="11">
                  <c:v>220</c:v>
                </c:pt>
                <c:pt idx="12">
                  <c:v>240</c:v>
                </c:pt>
                <c:pt idx="13">
                  <c:v>260</c:v>
                </c:pt>
                <c:pt idx="14">
                  <c:v>280</c:v>
                </c:pt>
                <c:pt idx="15">
                  <c:v>300</c:v>
                </c:pt>
                <c:pt idx="16">
                  <c:v>320</c:v>
                </c:pt>
                <c:pt idx="17">
                  <c:v>340</c:v>
                </c:pt>
                <c:pt idx="18">
                  <c:v>360</c:v>
                </c:pt>
                <c:pt idx="19">
                  <c:v>380</c:v>
                </c:pt>
                <c:pt idx="20">
                  <c:v>400</c:v>
                </c:pt>
                <c:pt idx="21">
                  <c:v>420</c:v>
                </c:pt>
                <c:pt idx="22">
                  <c:v>440</c:v>
                </c:pt>
                <c:pt idx="23">
                  <c:v>460</c:v>
                </c:pt>
                <c:pt idx="24">
                  <c:v>480</c:v>
                </c:pt>
                <c:pt idx="25">
                  <c:v>500</c:v>
                </c:pt>
                <c:pt idx="26">
                  <c:v>520</c:v>
                </c:pt>
                <c:pt idx="27">
                  <c:v>540</c:v>
                </c:pt>
                <c:pt idx="28">
                  <c:v>560</c:v>
                </c:pt>
                <c:pt idx="29">
                  <c:v>580</c:v>
                </c:pt>
                <c:pt idx="30">
                  <c:v>600</c:v>
                </c:pt>
                <c:pt idx="31">
                  <c:v>620</c:v>
                </c:pt>
                <c:pt idx="32">
                  <c:v>640</c:v>
                </c:pt>
                <c:pt idx="33">
                  <c:v>660</c:v>
                </c:pt>
                <c:pt idx="34">
                  <c:v>680</c:v>
                </c:pt>
                <c:pt idx="35">
                  <c:v>700</c:v>
                </c:pt>
                <c:pt idx="36">
                  <c:v>720</c:v>
                </c:pt>
                <c:pt idx="37">
                  <c:v>740</c:v>
                </c:pt>
                <c:pt idx="38">
                  <c:v>760</c:v>
                </c:pt>
                <c:pt idx="39">
                  <c:v>780</c:v>
                </c:pt>
                <c:pt idx="40">
                  <c:v>800</c:v>
                </c:pt>
                <c:pt idx="41">
                  <c:v>820</c:v>
                </c:pt>
                <c:pt idx="42">
                  <c:v>840</c:v>
                </c:pt>
                <c:pt idx="43">
                  <c:v>860</c:v>
                </c:pt>
                <c:pt idx="44">
                  <c:v>880</c:v>
                </c:pt>
                <c:pt idx="45">
                  <c:v>900</c:v>
                </c:pt>
                <c:pt idx="46">
                  <c:v>920</c:v>
                </c:pt>
                <c:pt idx="47">
                  <c:v>940</c:v>
                </c:pt>
                <c:pt idx="48">
                  <c:v>960</c:v>
                </c:pt>
                <c:pt idx="49">
                  <c:v>980</c:v>
                </c:pt>
                <c:pt idx="50">
                  <c:v>1000</c:v>
                </c:pt>
                <c:pt idx="51">
                  <c:v>1020</c:v>
                </c:pt>
                <c:pt idx="52">
                  <c:v>1040</c:v>
                </c:pt>
                <c:pt idx="53">
                  <c:v>1060</c:v>
                </c:pt>
                <c:pt idx="54">
                  <c:v>1080</c:v>
                </c:pt>
                <c:pt idx="55">
                  <c:v>1100</c:v>
                </c:pt>
                <c:pt idx="56">
                  <c:v>1120</c:v>
                </c:pt>
                <c:pt idx="57">
                  <c:v>1140</c:v>
                </c:pt>
                <c:pt idx="58">
                  <c:v>1160</c:v>
                </c:pt>
                <c:pt idx="59">
                  <c:v>1180</c:v>
                </c:pt>
                <c:pt idx="60">
                  <c:v>1200</c:v>
                </c:pt>
                <c:pt idx="61">
                  <c:v>1220</c:v>
                </c:pt>
                <c:pt idx="62">
                  <c:v>1240</c:v>
                </c:pt>
                <c:pt idx="63">
                  <c:v>1260</c:v>
                </c:pt>
                <c:pt idx="64">
                  <c:v>1280</c:v>
                </c:pt>
                <c:pt idx="65">
                  <c:v>1300</c:v>
                </c:pt>
                <c:pt idx="66">
                  <c:v>1320</c:v>
                </c:pt>
                <c:pt idx="67">
                  <c:v>1340</c:v>
                </c:pt>
                <c:pt idx="68">
                  <c:v>1360</c:v>
                </c:pt>
                <c:pt idx="69">
                  <c:v>1380</c:v>
                </c:pt>
                <c:pt idx="70">
                  <c:v>1400</c:v>
                </c:pt>
                <c:pt idx="71">
                  <c:v>1420</c:v>
                </c:pt>
                <c:pt idx="72">
                  <c:v>1440</c:v>
                </c:pt>
                <c:pt idx="73">
                  <c:v>1460</c:v>
                </c:pt>
                <c:pt idx="74">
                  <c:v>1480</c:v>
                </c:pt>
                <c:pt idx="75">
                  <c:v>1500</c:v>
                </c:pt>
                <c:pt idx="76">
                  <c:v>1520</c:v>
                </c:pt>
                <c:pt idx="77">
                  <c:v>1540</c:v>
                </c:pt>
                <c:pt idx="78">
                  <c:v>1560</c:v>
                </c:pt>
                <c:pt idx="79">
                  <c:v>1580</c:v>
                </c:pt>
                <c:pt idx="80">
                  <c:v>1600</c:v>
                </c:pt>
                <c:pt idx="81">
                  <c:v>1620</c:v>
                </c:pt>
                <c:pt idx="82">
                  <c:v>1640</c:v>
                </c:pt>
                <c:pt idx="83">
                  <c:v>1660</c:v>
                </c:pt>
                <c:pt idx="84">
                  <c:v>1680</c:v>
                </c:pt>
                <c:pt idx="85">
                  <c:v>1700</c:v>
                </c:pt>
                <c:pt idx="86">
                  <c:v>1720</c:v>
                </c:pt>
                <c:pt idx="87">
                  <c:v>1740</c:v>
                </c:pt>
                <c:pt idx="88">
                  <c:v>1760</c:v>
                </c:pt>
                <c:pt idx="89">
                  <c:v>1780</c:v>
                </c:pt>
                <c:pt idx="90">
                  <c:v>1800</c:v>
                </c:pt>
              </c:numCache>
            </c:numRef>
          </c:xVal>
          <c:yVal>
            <c:numRef>
              <c:f>Sheet2!$C$2:$C$92</c:f>
              <c:numCache>
                <c:formatCode>General</c:formatCode>
                <c:ptCount val="91"/>
                <c:pt idx="0">
                  <c:v>12.783000000000001</c:v>
                </c:pt>
                <c:pt idx="1">
                  <c:v>12.759</c:v>
                </c:pt>
                <c:pt idx="2">
                  <c:v>12.734999999999999</c:v>
                </c:pt>
                <c:pt idx="3">
                  <c:v>12.711</c:v>
                </c:pt>
                <c:pt idx="4">
                  <c:v>12.687000000000001</c:v>
                </c:pt>
                <c:pt idx="5">
                  <c:v>12.663</c:v>
                </c:pt>
                <c:pt idx="6">
                  <c:v>12.638999999999999</c:v>
                </c:pt>
                <c:pt idx="7">
                  <c:v>12.615</c:v>
                </c:pt>
                <c:pt idx="8">
                  <c:v>12.591000000000001</c:v>
                </c:pt>
                <c:pt idx="9">
                  <c:v>12.567</c:v>
                </c:pt>
                <c:pt idx="10">
                  <c:v>12.543000000000001</c:v>
                </c:pt>
                <c:pt idx="11">
                  <c:v>12.519</c:v>
                </c:pt>
                <c:pt idx="12">
                  <c:v>12.495000000000006</c:v>
                </c:pt>
                <c:pt idx="13">
                  <c:v>12.471</c:v>
                </c:pt>
                <c:pt idx="14">
                  <c:v>12.447000000000001</c:v>
                </c:pt>
                <c:pt idx="15">
                  <c:v>12.423</c:v>
                </c:pt>
                <c:pt idx="16">
                  <c:v>12.399000000000004</c:v>
                </c:pt>
                <c:pt idx="17">
                  <c:v>12.375000000000053</c:v>
                </c:pt>
                <c:pt idx="18">
                  <c:v>12.351000000000004</c:v>
                </c:pt>
                <c:pt idx="19">
                  <c:v>12.327</c:v>
                </c:pt>
                <c:pt idx="20">
                  <c:v>12.303000000000004</c:v>
                </c:pt>
                <c:pt idx="21">
                  <c:v>12.279</c:v>
                </c:pt>
                <c:pt idx="22">
                  <c:v>12.255000000000004</c:v>
                </c:pt>
                <c:pt idx="23">
                  <c:v>12.231</c:v>
                </c:pt>
                <c:pt idx="24">
                  <c:v>12.207000000000001</c:v>
                </c:pt>
                <c:pt idx="25">
                  <c:v>12.183</c:v>
                </c:pt>
                <c:pt idx="26">
                  <c:v>12.159000000000002</c:v>
                </c:pt>
                <c:pt idx="27">
                  <c:v>12.135</c:v>
                </c:pt>
                <c:pt idx="28">
                  <c:v>12.111000000000001</c:v>
                </c:pt>
                <c:pt idx="29">
                  <c:v>12.087</c:v>
                </c:pt>
                <c:pt idx="30">
                  <c:v>12.063000000000002</c:v>
                </c:pt>
                <c:pt idx="31">
                  <c:v>12.039</c:v>
                </c:pt>
                <c:pt idx="32">
                  <c:v>12.015000000000002</c:v>
                </c:pt>
                <c:pt idx="33">
                  <c:v>11.991</c:v>
                </c:pt>
                <c:pt idx="34">
                  <c:v>11.967000000000002</c:v>
                </c:pt>
                <c:pt idx="35">
                  <c:v>11.943</c:v>
                </c:pt>
                <c:pt idx="36">
                  <c:v>11.919</c:v>
                </c:pt>
                <c:pt idx="37">
                  <c:v>11.895000000000024</c:v>
                </c:pt>
                <c:pt idx="38">
                  <c:v>11.871000000000002</c:v>
                </c:pt>
                <c:pt idx="39">
                  <c:v>11.847</c:v>
                </c:pt>
                <c:pt idx="40">
                  <c:v>11.823</c:v>
                </c:pt>
                <c:pt idx="41">
                  <c:v>11.798999999999999</c:v>
                </c:pt>
                <c:pt idx="42">
                  <c:v>11.775</c:v>
                </c:pt>
                <c:pt idx="43">
                  <c:v>11.751000000000001</c:v>
                </c:pt>
                <c:pt idx="44">
                  <c:v>11.727</c:v>
                </c:pt>
                <c:pt idx="45">
                  <c:v>11.703000000000001</c:v>
                </c:pt>
                <c:pt idx="46">
                  <c:v>11.641</c:v>
                </c:pt>
                <c:pt idx="47">
                  <c:v>11.579000000000002</c:v>
                </c:pt>
                <c:pt idx="48">
                  <c:v>11.517000000000001</c:v>
                </c:pt>
                <c:pt idx="49">
                  <c:v>11.455000000000053</c:v>
                </c:pt>
                <c:pt idx="50">
                  <c:v>11.393000000000002</c:v>
                </c:pt>
                <c:pt idx="51">
                  <c:v>11.331</c:v>
                </c:pt>
                <c:pt idx="52">
                  <c:v>11.269</c:v>
                </c:pt>
                <c:pt idx="53">
                  <c:v>11.207000000000001</c:v>
                </c:pt>
                <c:pt idx="54">
                  <c:v>11.145</c:v>
                </c:pt>
                <c:pt idx="55">
                  <c:v>11.083000000000002</c:v>
                </c:pt>
                <c:pt idx="56">
                  <c:v>11.021000000000001</c:v>
                </c:pt>
                <c:pt idx="57">
                  <c:v>10.959000000000024</c:v>
                </c:pt>
                <c:pt idx="58">
                  <c:v>10.897</c:v>
                </c:pt>
                <c:pt idx="59">
                  <c:v>10.835000000000004</c:v>
                </c:pt>
                <c:pt idx="60">
                  <c:v>10.773</c:v>
                </c:pt>
                <c:pt idx="61">
                  <c:v>10.710999999999999</c:v>
                </c:pt>
                <c:pt idx="62">
                  <c:v>10.648999999999999</c:v>
                </c:pt>
                <c:pt idx="63">
                  <c:v>10.587</c:v>
                </c:pt>
                <c:pt idx="64">
                  <c:v>10.525</c:v>
                </c:pt>
                <c:pt idx="65">
                  <c:v>10.463000000000006</c:v>
                </c:pt>
                <c:pt idx="66">
                  <c:v>10.401</c:v>
                </c:pt>
                <c:pt idx="67">
                  <c:v>10.339</c:v>
                </c:pt>
                <c:pt idx="68">
                  <c:v>10.277000000000001</c:v>
                </c:pt>
                <c:pt idx="69">
                  <c:v>10.215</c:v>
                </c:pt>
                <c:pt idx="70">
                  <c:v>10.153</c:v>
                </c:pt>
                <c:pt idx="71">
                  <c:v>10.091000000000001</c:v>
                </c:pt>
                <c:pt idx="72">
                  <c:v>10.029</c:v>
                </c:pt>
                <c:pt idx="73">
                  <c:v>9.9670000000000023</c:v>
                </c:pt>
                <c:pt idx="74">
                  <c:v>9.9050000000000047</c:v>
                </c:pt>
                <c:pt idx="75">
                  <c:v>9.843</c:v>
                </c:pt>
                <c:pt idx="76">
                  <c:v>9.7809999999999988</c:v>
                </c:pt>
                <c:pt idx="77">
                  <c:v>9.7189999999999994</c:v>
                </c:pt>
                <c:pt idx="78">
                  <c:v>9.657</c:v>
                </c:pt>
                <c:pt idx="79">
                  <c:v>9.5950000000000006</c:v>
                </c:pt>
                <c:pt idx="80">
                  <c:v>9.5330000000000013</c:v>
                </c:pt>
                <c:pt idx="81">
                  <c:v>9.4710000000000001</c:v>
                </c:pt>
                <c:pt idx="82">
                  <c:v>9.4090000000000025</c:v>
                </c:pt>
                <c:pt idx="83">
                  <c:v>9.3470000000000013</c:v>
                </c:pt>
                <c:pt idx="84">
                  <c:v>9.2850000000000001</c:v>
                </c:pt>
                <c:pt idx="85">
                  <c:v>9.222999999999999</c:v>
                </c:pt>
                <c:pt idx="86">
                  <c:v>9.1610000000000014</c:v>
                </c:pt>
                <c:pt idx="87">
                  <c:v>9.0990000000000002</c:v>
                </c:pt>
                <c:pt idx="88">
                  <c:v>9.036999999999999</c:v>
                </c:pt>
                <c:pt idx="89">
                  <c:v>8.9750000000000068</c:v>
                </c:pt>
                <c:pt idx="90">
                  <c:v>8.9130000000000003</c:v>
                </c:pt>
              </c:numCache>
            </c:numRef>
          </c:yVal>
          <c:smooth val="0"/>
          <c:extLst>
            <c:ext xmlns:c16="http://schemas.microsoft.com/office/drawing/2014/chart" uri="{C3380CC4-5D6E-409C-BE32-E72D297353CC}">
              <c16:uniqueId val="{00000001-D5C8-40AB-839F-08125C4E0988}"/>
            </c:ext>
          </c:extLst>
        </c:ser>
        <c:dLbls>
          <c:showLegendKey val="0"/>
          <c:showVal val="0"/>
          <c:showCatName val="0"/>
          <c:showSerName val="0"/>
          <c:showPercent val="0"/>
          <c:showBubbleSize val="0"/>
        </c:dLbls>
        <c:axId val="877130432"/>
        <c:axId val="877120640"/>
      </c:scatterChart>
      <c:valAx>
        <c:axId val="877130432"/>
        <c:scaling>
          <c:orientation val="minMax"/>
          <c:max val="1800"/>
          <c:min val="0"/>
        </c:scaling>
        <c:delete val="0"/>
        <c:axPos val="b"/>
        <c:title>
          <c:tx>
            <c:rich>
              <a:bodyPr/>
              <a:lstStyle/>
              <a:p>
                <a:pPr>
                  <a:defRPr sz="1400"/>
                </a:pPr>
                <a:r>
                  <a:rPr lang="en-US" altLang="en-US" sz="1400" dirty="0"/>
                  <a:t>x = Cumulative Kilomieters  marched</a:t>
                </a:r>
              </a:p>
            </c:rich>
          </c:tx>
          <c:overlay val="0"/>
        </c:title>
        <c:numFmt formatCode="General" sourceLinked="1"/>
        <c:majorTickMark val="out"/>
        <c:minorTickMark val="none"/>
        <c:tickLblPos val="nextTo"/>
        <c:txPr>
          <a:bodyPr/>
          <a:lstStyle/>
          <a:p>
            <a:pPr>
              <a:defRPr sz="1400"/>
            </a:pPr>
            <a:endParaRPr lang="ko-KR"/>
          </a:p>
        </c:txPr>
        <c:crossAx val="877120640"/>
        <c:crosses val="autoZero"/>
        <c:crossBetween val="midCat"/>
        <c:majorUnit val="360"/>
      </c:valAx>
      <c:valAx>
        <c:axId val="877120640"/>
        <c:scaling>
          <c:orientation val="minMax"/>
          <c:min val="7"/>
        </c:scaling>
        <c:delete val="0"/>
        <c:axPos val="l"/>
        <c:title>
          <c:tx>
            <c:rich>
              <a:bodyPr rot="0" vert="horz"/>
              <a:lstStyle/>
              <a:p>
                <a:pPr>
                  <a:defRPr sz="1400"/>
                </a:pPr>
                <a:r>
                  <a:rPr lang="en-US" altLang="en-US" sz="1400" dirty="0"/>
                  <a:t>ln(survivors)</a:t>
                </a:r>
              </a:p>
            </c:rich>
          </c:tx>
          <c:layout>
            <c:manualLayout>
              <c:xMode val="edge"/>
              <c:yMode val="edge"/>
              <c:x val="1.6172961458388691E-2"/>
              <c:y val="6.3648824905948712E-2"/>
            </c:manualLayout>
          </c:layout>
          <c:overlay val="0"/>
        </c:title>
        <c:numFmt formatCode="General" sourceLinked="1"/>
        <c:majorTickMark val="out"/>
        <c:minorTickMark val="none"/>
        <c:tickLblPos val="nextTo"/>
        <c:txPr>
          <a:bodyPr/>
          <a:lstStyle/>
          <a:p>
            <a:pPr>
              <a:defRPr sz="1400"/>
            </a:pPr>
            <a:endParaRPr lang="ko-KR"/>
          </a:p>
        </c:txPr>
        <c:crossAx val="877130432"/>
        <c:crosses val="autoZero"/>
        <c:crossBetween val="midCat"/>
      </c:valAx>
      <c:spPr>
        <a:solidFill>
          <a:schemeClr val="bg1"/>
        </a:solidFill>
      </c:spPr>
    </c:plotArea>
    <c:plotVisOnly val="1"/>
    <c:dispBlanksAs val="gap"/>
    <c:showDLblsOverMax val="0"/>
  </c:chart>
  <c:spPr>
    <a:solidFill>
      <a:schemeClr val="bg1"/>
    </a:solidFill>
    <a:ln>
      <a:solidFill>
        <a:schemeClr val="bg1"/>
      </a:solidFill>
    </a:ln>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'원자료 및 산점도'!$C$1</c:f>
              <c:strCache>
                <c:ptCount val="1"/>
                <c:pt idx="0">
                  <c:v>waiting time(Y)</c:v>
                </c:pt>
              </c:strCache>
            </c:strRef>
          </c:tx>
          <c:spPr>
            <a:ln w="28575">
              <a:noFill/>
            </a:ln>
          </c:spPr>
          <c:marker>
            <c:symbol val="diamond"/>
            <c:size val="4"/>
            <c:spPr>
              <a:solidFill>
                <a:schemeClr val="tx2"/>
              </a:solidFill>
              <a:ln>
                <a:solidFill>
                  <a:schemeClr val="tx2"/>
                </a:solidFill>
              </a:ln>
            </c:spPr>
          </c:marker>
          <c:trendline>
            <c:spPr>
              <a:ln w="25400"/>
            </c:spPr>
            <c:trendlineType val="linear"/>
            <c:dispRSqr val="1"/>
            <c:dispEq val="1"/>
            <c:trendlineLbl>
              <c:layout>
                <c:manualLayout>
                  <c:x val="-0.16987074074074068"/>
                  <c:y val="-0.12282457763613411"/>
                </c:manualLayout>
              </c:layout>
              <c:tx>
                <c:rich>
                  <a:bodyPr/>
                  <a:lstStyle/>
                  <a:p>
                    <a:pPr>
                      <a:defRPr/>
                    </a:pPr>
                    <a:r>
                      <a:rPr lang="en-US" dirty="0"/>
                      <a:t>y = 33.47+10.73x
RMSE = 5.91</a:t>
                    </a:r>
                  </a:p>
                </c:rich>
              </c:tx>
              <c:numFmt formatCode="General" sourceLinked="0"/>
            </c:trendlineLbl>
          </c:trendline>
          <c:xVal>
            <c:numRef>
              <c:f>'원자료 및 산점도'!$B$2:$B$273</c:f>
              <c:numCache>
                <c:formatCode>General</c:formatCode>
                <c:ptCount val="272"/>
                <c:pt idx="0">
                  <c:v>3.6</c:v>
                </c:pt>
                <c:pt idx="1">
                  <c:v>1.8</c:v>
                </c:pt>
                <c:pt idx="2">
                  <c:v>3.3329999999999793</c:v>
                </c:pt>
                <c:pt idx="3">
                  <c:v>2.2829999999999999</c:v>
                </c:pt>
                <c:pt idx="4">
                  <c:v>4.5330000000000004</c:v>
                </c:pt>
                <c:pt idx="5">
                  <c:v>2.883</c:v>
                </c:pt>
                <c:pt idx="6">
                  <c:v>4.7</c:v>
                </c:pt>
                <c:pt idx="7">
                  <c:v>3.6</c:v>
                </c:pt>
                <c:pt idx="8">
                  <c:v>1.9500000000000091</c:v>
                </c:pt>
                <c:pt idx="9">
                  <c:v>4.3499999999999996</c:v>
                </c:pt>
                <c:pt idx="10">
                  <c:v>1.833</c:v>
                </c:pt>
                <c:pt idx="11">
                  <c:v>3.9169999999999967</c:v>
                </c:pt>
                <c:pt idx="12">
                  <c:v>4.2</c:v>
                </c:pt>
                <c:pt idx="13">
                  <c:v>1.75</c:v>
                </c:pt>
                <c:pt idx="14">
                  <c:v>4.7</c:v>
                </c:pt>
                <c:pt idx="15">
                  <c:v>2.1669999999999998</c:v>
                </c:pt>
                <c:pt idx="16">
                  <c:v>1.75</c:v>
                </c:pt>
                <c:pt idx="17">
                  <c:v>4.8</c:v>
                </c:pt>
                <c:pt idx="18">
                  <c:v>1.6</c:v>
                </c:pt>
                <c:pt idx="19">
                  <c:v>4.25</c:v>
                </c:pt>
                <c:pt idx="20">
                  <c:v>1.8</c:v>
                </c:pt>
                <c:pt idx="21">
                  <c:v>1.75</c:v>
                </c:pt>
                <c:pt idx="22">
                  <c:v>3.4499999999999997</c:v>
                </c:pt>
                <c:pt idx="23">
                  <c:v>3.0670000000000002</c:v>
                </c:pt>
                <c:pt idx="24">
                  <c:v>4.5330000000000004</c:v>
                </c:pt>
                <c:pt idx="25">
                  <c:v>3.6</c:v>
                </c:pt>
                <c:pt idx="26">
                  <c:v>1.9670000000000001</c:v>
                </c:pt>
                <c:pt idx="27">
                  <c:v>4.0830000000000002</c:v>
                </c:pt>
                <c:pt idx="28">
                  <c:v>3.8499999999999988</c:v>
                </c:pt>
                <c:pt idx="29">
                  <c:v>4.4329999999999998</c:v>
                </c:pt>
                <c:pt idx="30">
                  <c:v>4.3</c:v>
                </c:pt>
                <c:pt idx="31">
                  <c:v>4.4669999999999996</c:v>
                </c:pt>
                <c:pt idx="32">
                  <c:v>3.367</c:v>
                </c:pt>
                <c:pt idx="33">
                  <c:v>4.0330000000000004</c:v>
                </c:pt>
                <c:pt idx="34">
                  <c:v>3.8329999999999793</c:v>
                </c:pt>
                <c:pt idx="35">
                  <c:v>2.0169999999999977</c:v>
                </c:pt>
                <c:pt idx="36">
                  <c:v>1.867</c:v>
                </c:pt>
                <c:pt idx="37">
                  <c:v>4.8330000000000002</c:v>
                </c:pt>
                <c:pt idx="38">
                  <c:v>1.833</c:v>
                </c:pt>
                <c:pt idx="39">
                  <c:v>4.7830000000000004</c:v>
                </c:pt>
                <c:pt idx="40">
                  <c:v>4.3499999999999996</c:v>
                </c:pt>
                <c:pt idx="41">
                  <c:v>1.883</c:v>
                </c:pt>
                <c:pt idx="42">
                  <c:v>4.5669999999999975</c:v>
                </c:pt>
                <c:pt idx="43">
                  <c:v>1.75</c:v>
                </c:pt>
                <c:pt idx="44">
                  <c:v>4.5330000000000004</c:v>
                </c:pt>
                <c:pt idx="45">
                  <c:v>3.3169999999999793</c:v>
                </c:pt>
                <c:pt idx="46">
                  <c:v>3.8329999999999793</c:v>
                </c:pt>
                <c:pt idx="47">
                  <c:v>2.1</c:v>
                </c:pt>
                <c:pt idx="48">
                  <c:v>4.633</c:v>
                </c:pt>
                <c:pt idx="49">
                  <c:v>2</c:v>
                </c:pt>
                <c:pt idx="50">
                  <c:v>4.8</c:v>
                </c:pt>
                <c:pt idx="51">
                  <c:v>4.7160000000000002</c:v>
                </c:pt>
                <c:pt idx="52">
                  <c:v>1.833</c:v>
                </c:pt>
                <c:pt idx="53">
                  <c:v>4.8330000000000002</c:v>
                </c:pt>
                <c:pt idx="54">
                  <c:v>1.7329999999999888</c:v>
                </c:pt>
                <c:pt idx="55">
                  <c:v>4.883</c:v>
                </c:pt>
                <c:pt idx="56">
                  <c:v>3.7170000000000001</c:v>
                </c:pt>
                <c:pt idx="57">
                  <c:v>1.667</c:v>
                </c:pt>
                <c:pt idx="58">
                  <c:v>4.5669999999999975</c:v>
                </c:pt>
                <c:pt idx="59">
                  <c:v>4.3169999999999975</c:v>
                </c:pt>
                <c:pt idx="60">
                  <c:v>2.2330000000000001</c:v>
                </c:pt>
                <c:pt idx="61">
                  <c:v>4.5</c:v>
                </c:pt>
                <c:pt idx="62">
                  <c:v>1.75</c:v>
                </c:pt>
                <c:pt idx="63">
                  <c:v>4.8</c:v>
                </c:pt>
                <c:pt idx="64">
                  <c:v>1.8169999999999908</c:v>
                </c:pt>
                <c:pt idx="65">
                  <c:v>4.4000000000000004</c:v>
                </c:pt>
                <c:pt idx="66">
                  <c:v>4.1669999999999945</c:v>
                </c:pt>
                <c:pt idx="67">
                  <c:v>4.7</c:v>
                </c:pt>
                <c:pt idx="68">
                  <c:v>2.0670000000000002</c:v>
                </c:pt>
                <c:pt idx="69">
                  <c:v>4.7</c:v>
                </c:pt>
                <c:pt idx="70">
                  <c:v>4.0330000000000004</c:v>
                </c:pt>
                <c:pt idx="71">
                  <c:v>1.9670000000000001</c:v>
                </c:pt>
                <c:pt idx="72">
                  <c:v>4.5</c:v>
                </c:pt>
                <c:pt idx="73">
                  <c:v>4</c:v>
                </c:pt>
                <c:pt idx="74">
                  <c:v>1.9830000000000001</c:v>
                </c:pt>
                <c:pt idx="75">
                  <c:v>5.0669999999999975</c:v>
                </c:pt>
                <c:pt idx="76">
                  <c:v>2.0169999999999977</c:v>
                </c:pt>
                <c:pt idx="77">
                  <c:v>4.5669999999999975</c:v>
                </c:pt>
                <c:pt idx="78">
                  <c:v>3.883</c:v>
                </c:pt>
                <c:pt idx="79">
                  <c:v>3.6</c:v>
                </c:pt>
                <c:pt idx="80">
                  <c:v>4.133</c:v>
                </c:pt>
                <c:pt idx="81">
                  <c:v>4.3330000000000002</c:v>
                </c:pt>
                <c:pt idx="82">
                  <c:v>4.0999999999999996</c:v>
                </c:pt>
                <c:pt idx="83">
                  <c:v>2.633</c:v>
                </c:pt>
                <c:pt idx="84">
                  <c:v>4.0669999999999975</c:v>
                </c:pt>
                <c:pt idx="85">
                  <c:v>4.9329999999999998</c:v>
                </c:pt>
                <c:pt idx="86">
                  <c:v>3.9499999999999997</c:v>
                </c:pt>
                <c:pt idx="87">
                  <c:v>4.5169999999999995</c:v>
                </c:pt>
                <c:pt idx="88">
                  <c:v>2.1669999999999998</c:v>
                </c:pt>
                <c:pt idx="89">
                  <c:v>4</c:v>
                </c:pt>
                <c:pt idx="90">
                  <c:v>2.2000000000000002</c:v>
                </c:pt>
                <c:pt idx="91">
                  <c:v>4.3330000000000002</c:v>
                </c:pt>
                <c:pt idx="92">
                  <c:v>1.867</c:v>
                </c:pt>
                <c:pt idx="93">
                  <c:v>4.8169999999999975</c:v>
                </c:pt>
                <c:pt idx="94">
                  <c:v>1.833</c:v>
                </c:pt>
                <c:pt idx="95">
                  <c:v>4.3</c:v>
                </c:pt>
                <c:pt idx="96">
                  <c:v>4.6669999999999945</c:v>
                </c:pt>
                <c:pt idx="97">
                  <c:v>3.75</c:v>
                </c:pt>
                <c:pt idx="98">
                  <c:v>1.867</c:v>
                </c:pt>
                <c:pt idx="99">
                  <c:v>4.9000000000000004</c:v>
                </c:pt>
                <c:pt idx="100">
                  <c:v>2.4830000000000001</c:v>
                </c:pt>
                <c:pt idx="101">
                  <c:v>4.3669999999999956</c:v>
                </c:pt>
                <c:pt idx="102">
                  <c:v>2.1</c:v>
                </c:pt>
                <c:pt idx="103">
                  <c:v>4.5</c:v>
                </c:pt>
                <c:pt idx="104">
                  <c:v>4.05</c:v>
                </c:pt>
                <c:pt idx="105">
                  <c:v>1.867</c:v>
                </c:pt>
                <c:pt idx="106">
                  <c:v>4.7</c:v>
                </c:pt>
                <c:pt idx="107">
                  <c:v>1.7829999999999897</c:v>
                </c:pt>
                <c:pt idx="108">
                  <c:v>4.8499999999999996</c:v>
                </c:pt>
                <c:pt idx="109">
                  <c:v>3.6829999999999998</c:v>
                </c:pt>
                <c:pt idx="110">
                  <c:v>4.7329999999999997</c:v>
                </c:pt>
                <c:pt idx="111">
                  <c:v>2.2999999999999998</c:v>
                </c:pt>
                <c:pt idx="112">
                  <c:v>4.9000000000000004</c:v>
                </c:pt>
                <c:pt idx="113">
                  <c:v>4.4169999999999998</c:v>
                </c:pt>
                <c:pt idx="114">
                  <c:v>1.7</c:v>
                </c:pt>
                <c:pt idx="115">
                  <c:v>4.633</c:v>
                </c:pt>
                <c:pt idx="116">
                  <c:v>2.3169999999999793</c:v>
                </c:pt>
                <c:pt idx="117">
                  <c:v>4.5999999999999996</c:v>
                </c:pt>
                <c:pt idx="118">
                  <c:v>1.8169999999999908</c:v>
                </c:pt>
                <c:pt idx="119">
                  <c:v>4.4169999999999998</c:v>
                </c:pt>
                <c:pt idx="120">
                  <c:v>2.617</c:v>
                </c:pt>
                <c:pt idx="121">
                  <c:v>4.0669999999999975</c:v>
                </c:pt>
                <c:pt idx="122">
                  <c:v>4.25</c:v>
                </c:pt>
                <c:pt idx="123">
                  <c:v>1.9670000000000001</c:v>
                </c:pt>
                <c:pt idx="124">
                  <c:v>4.5999999999999996</c:v>
                </c:pt>
                <c:pt idx="125">
                  <c:v>3.7669999999999999</c:v>
                </c:pt>
                <c:pt idx="126">
                  <c:v>1.917</c:v>
                </c:pt>
                <c:pt idx="127">
                  <c:v>4.5</c:v>
                </c:pt>
                <c:pt idx="128">
                  <c:v>2.2669999999999999</c:v>
                </c:pt>
                <c:pt idx="129">
                  <c:v>4.6499999999999995</c:v>
                </c:pt>
                <c:pt idx="130">
                  <c:v>1.867</c:v>
                </c:pt>
                <c:pt idx="131">
                  <c:v>4.1669999999999945</c:v>
                </c:pt>
                <c:pt idx="132">
                  <c:v>2.8</c:v>
                </c:pt>
                <c:pt idx="133">
                  <c:v>4.3330000000000002</c:v>
                </c:pt>
                <c:pt idx="134">
                  <c:v>1.833</c:v>
                </c:pt>
                <c:pt idx="135">
                  <c:v>4.383</c:v>
                </c:pt>
                <c:pt idx="136">
                  <c:v>1.883</c:v>
                </c:pt>
                <c:pt idx="137">
                  <c:v>4.9329999999999998</c:v>
                </c:pt>
                <c:pt idx="138">
                  <c:v>2.0329999999999977</c:v>
                </c:pt>
                <c:pt idx="139">
                  <c:v>3.7330000000000001</c:v>
                </c:pt>
                <c:pt idx="140">
                  <c:v>4.2329999999999997</c:v>
                </c:pt>
                <c:pt idx="141">
                  <c:v>2.2330000000000001</c:v>
                </c:pt>
                <c:pt idx="142">
                  <c:v>4.5330000000000004</c:v>
                </c:pt>
                <c:pt idx="143">
                  <c:v>4.8169999999999975</c:v>
                </c:pt>
                <c:pt idx="144">
                  <c:v>4.3330000000000002</c:v>
                </c:pt>
                <c:pt idx="145">
                  <c:v>1.9830000000000001</c:v>
                </c:pt>
                <c:pt idx="146">
                  <c:v>4.633</c:v>
                </c:pt>
                <c:pt idx="147">
                  <c:v>2.0169999999999977</c:v>
                </c:pt>
                <c:pt idx="148">
                  <c:v>5.0999999999999996</c:v>
                </c:pt>
                <c:pt idx="149">
                  <c:v>1.8</c:v>
                </c:pt>
                <c:pt idx="150">
                  <c:v>5.0330000000000004</c:v>
                </c:pt>
                <c:pt idx="151">
                  <c:v>4</c:v>
                </c:pt>
                <c:pt idx="152">
                  <c:v>2.4</c:v>
                </c:pt>
                <c:pt idx="153">
                  <c:v>4.5999999999999996</c:v>
                </c:pt>
                <c:pt idx="154">
                  <c:v>3.5670000000000002</c:v>
                </c:pt>
                <c:pt idx="155">
                  <c:v>4</c:v>
                </c:pt>
                <c:pt idx="156">
                  <c:v>4.5</c:v>
                </c:pt>
                <c:pt idx="157">
                  <c:v>4.0830000000000002</c:v>
                </c:pt>
                <c:pt idx="158">
                  <c:v>1.8</c:v>
                </c:pt>
                <c:pt idx="159">
                  <c:v>3.9670000000000001</c:v>
                </c:pt>
                <c:pt idx="160">
                  <c:v>2.2000000000000002</c:v>
                </c:pt>
                <c:pt idx="161">
                  <c:v>4.1499999999999995</c:v>
                </c:pt>
                <c:pt idx="162">
                  <c:v>2</c:v>
                </c:pt>
                <c:pt idx="163">
                  <c:v>3.8329999999999793</c:v>
                </c:pt>
                <c:pt idx="164">
                  <c:v>3.5</c:v>
                </c:pt>
                <c:pt idx="165">
                  <c:v>4.5830000000000002</c:v>
                </c:pt>
                <c:pt idx="166">
                  <c:v>2.367</c:v>
                </c:pt>
                <c:pt idx="167">
                  <c:v>5</c:v>
                </c:pt>
                <c:pt idx="168">
                  <c:v>1.9330000000000001</c:v>
                </c:pt>
                <c:pt idx="169">
                  <c:v>4.6169999999999956</c:v>
                </c:pt>
                <c:pt idx="170">
                  <c:v>1.917</c:v>
                </c:pt>
                <c:pt idx="171">
                  <c:v>2.0830000000000002</c:v>
                </c:pt>
                <c:pt idx="172">
                  <c:v>4.5830000000000002</c:v>
                </c:pt>
                <c:pt idx="173">
                  <c:v>3.3329999999999793</c:v>
                </c:pt>
                <c:pt idx="174">
                  <c:v>4.1669999999999945</c:v>
                </c:pt>
                <c:pt idx="175">
                  <c:v>4.3330000000000002</c:v>
                </c:pt>
                <c:pt idx="176">
                  <c:v>4.5</c:v>
                </c:pt>
                <c:pt idx="177">
                  <c:v>2.4169999999999967</c:v>
                </c:pt>
                <c:pt idx="178">
                  <c:v>4</c:v>
                </c:pt>
                <c:pt idx="179">
                  <c:v>4.1669999999999945</c:v>
                </c:pt>
                <c:pt idx="180">
                  <c:v>1.883</c:v>
                </c:pt>
                <c:pt idx="181">
                  <c:v>4.5830000000000002</c:v>
                </c:pt>
                <c:pt idx="182">
                  <c:v>4.25</c:v>
                </c:pt>
                <c:pt idx="183">
                  <c:v>3.7669999999999999</c:v>
                </c:pt>
                <c:pt idx="184">
                  <c:v>2.0329999999999977</c:v>
                </c:pt>
                <c:pt idx="185">
                  <c:v>4.4329999999999998</c:v>
                </c:pt>
                <c:pt idx="186">
                  <c:v>4.0830000000000002</c:v>
                </c:pt>
                <c:pt idx="187">
                  <c:v>1.833</c:v>
                </c:pt>
                <c:pt idx="188">
                  <c:v>4.4169999999999998</c:v>
                </c:pt>
                <c:pt idx="189">
                  <c:v>2.1829999999999998</c:v>
                </c:pt>
                <c:pt idx="190">
                  <c:v>4.8</c:v>
                </c:pt>
                <c:pt idx="191">
                  <c:v>1.833</c:v>
                </c:pt>
                <c:pt idx="192">
                  <c:v>4.8</c:v>
                </c:pt>
                <c:pt idx="193">
                  <c:v>4.0999999999999996</c:v>
                </c:pt>
                <c:pt idx="194">
                  <c:v>3.9659999999999997</c:v>
                </c:pt>
                <c:pt idx="195">
                  <c:v>4.2329999999999997</c:v>
                </c:pt>
                <c:pt idx="196">
                  <c:v>3.5</c:v>
                </c:pt>
                <c:pt idx="197">
                  <c:v>4.3659999999999846</c:v>
                </c:pt>
                <c:pt idx="198">
                  <c:v>2.25</c:v>
                </c:pt>
                <c:pt idx="199">
                  <c:v>4.6669999999999945</c:v>
                </c:pt>
                <c:pt idx="200">
                  <c:v>2.1</c:v>
                </c:pt>
                <c:pt idx="201">
                  <c:v>4.3499999999999996</c:v>
                </c:pt>
                <c:pt idx="202">
                  <c:v>4.133</c:v>
                </c:pt>
                <c:pt idx="203">
                  <c:v>1.867</c:v>
                </c:pt>
                <c:pt idx="204">
                  <c:v>4.5999999999999996</c:v>
                </c:pt>
                <c:pt idx="205">
                  <c:v>1.7829999999999897</c:v>
                </c:pt>
                <c:pt idx="206">
                  <c:v>4.3669999999999956</c:v>
                </c:pt>
                <c:pt idx="207">
                  <c:v>3.8499999999999988</c:v>
                </c:pt>
                <c:pt idx="208">
                  <c:v>1.9330000000000001</c:v>
                </c:pt>
                <c:pt idx="209">
                  <c:v>4.5</c:v>
                </c:pt>
                <c:pt idx="210">
                  <c:v>2.383</c:v>
                </c:pt>
                <c:pt idx="211">
                  <c:v>4.7</c:v>
                </c:pt>
                <c:pt idx="212">
                  <c:v>1.867</c:v>
                </c:pt>
                <c:pt idx="213">
                  <c:v>3.8329999999999793</c:v>
                </c:pt>
                <c:pt idx="214">
                  <c:v>3.4169999999999967</c:v>
                </c:pt>
                <c:pt idx="215">
                  <c:v>4.2329999999999997</c:v>
                </c:pt>
                <c:pt idx="216">
                  <c:v>2.4</c:v>
                </c:pt>
                <c:pt idx="217">
                  <c:v>4.8</c:v>
                </c:pt>
                <c:pt idx="218">
                  <c:v>2</c:v>
                </c:pt>
                <c:pt idx="219">
                  <c:v>4.1499999999999995</c:v>
                </c:pt>
                <c:pt idx="220">
                  <c:v>1.867</c:v>
                </c:pt>
                <c:pt idx="221">
                  <c:v>4.2669999999999995</c:v>
                </c:pt>
                <c:pt idx="222">
                  <c:v>1.75</c:v>
                </c:pt>
                <c:pt idx="223">
                  <c:v>4.4829999999999997</c:v>
                </c:pt>
                <c:pt idx="224">
                  <c:v>4</c:v>
                </c:pt>
                <c:pt idx="225">
                  <c:v>4.1169999999999956</c:v>
                </c:pt>
                <c:pt idx="226">
                  <c:v>4.0830000000000002</c:v>
                </c:pt>
                <c:pt idx="227">
                  <c:v>4.2669999999999995</c:v>
                </c:pt>
                <c:pt idx="228">
                  <c:v>3.9169999999999967</c:v>
                </c:pt>
                <c:pt idx="229">
                  <c:v>4.55</c:v>
                </c:pt>
                <c:pt idx="230">
                  <c:v>4.0830000000000002</c:v>
                </c:pt>
                <c:pt idx="231">
                  <c:v>2.4169999999999967</c:v>
                </c:pt>
                <c:pt idx="232">
                  <c:v>4.1829999999999945</c:v>
                </c:pt>
                <c:pt idx="233">
                  <c:v>2.2170000000000001</c:v>
                </c:pt>
                <c:pt idx="234">
                  <c:v>4.45</c:v>
                </c:pt>
                <c:pt idx="235">
                  <c:v>1.883</c:v>
                </c:pt>
                <c:pt idx="236">
                  <c:v>1.85</c:v>
                </c:pt>
                <c:pt idx="237">
                  <c:v>4.2830000000000004</c:v>
                </c:pt>
                <c:pt idx="238">
                  <c:v>3.9499999999999997</c:v>
                </c:pt>
                <c:pt idx="239">
                  <c:v>2.3329999999999793</c:v>
                </c:pt>
                <c:pt idx="240">
                  <c:v>4.1499999999999995</c:v>
                </c:pt>
                <c:pt idx="241">
                  <c:v>2.3499999999999988</c:v>
                </c:pt>
                <c:pt idx="242">
                  <c:v>4.9329999999999998</c:v>
                </c:pt>
                <c:pt idx="243">
                  <c:v>2.9</c:v>
                </c:pt>
                <c:pt idx="244">
                  <c:v>4.5830000000000002</c:v>
                </c:pt>
                <c:pt idx="245">
                  <c:v>3.8329999999999793</c:v>
                </c:pt>
                <c:pt idx="246">
                  <c:v>2.0830000000000002</c:v>
                </c:pt>
                <c:pt idx="247">
                  <c:v>4.3669999999999956</c:v>
                </c:pt>
                <c:pt idx="248">
                  <c:v>2.133</c:v>
                </c:pt>
                <c:pt idx="249">
                  <c:v>4.3499999999999996</c:v>
                </c:pt>
                <c:pt idx="250">
                  <c:v>2.2000000000000002</c:v>
                </c:pt>
                <c:pt idx="251">
                  <c:v>4.45</c:v>
                </c:pt>
                <c:pt idx="252">
                  <c:v>3.5670000000000002</c:v>
                </c:pt>
                <c:pt idx="253">
                  <c:v>4.5</c:v>
                </c:pt>
                <c:pt idx="254">
                  <c:v>4.1499999999999995</c:v>
                </c:pt>
                <c:pt idx="255">
                  <c:v>3.8169999999999793</c:v>
                </c:pt>
                <c:pt idx="256">
                  <c:v>3.9169999999999967</c:v>
                </c:pt>
                <c:pt idx="257">
                  <c:v>4.45</c:v>
                </c:pt>
                <c:pt idx="258">
                  <c:v>2</c:v>
                </c:pt>
                <c:pt idx="259">
                  <c:v>4.2830000000000004</c:v>
                </c:pt>
                <c:pt idx="260">
                  <c:v>4.7669999999999995</c:v>
                </c:pt>
                <c:pt idx="261">
                  <c:v>4.5330000000000004</c:v>
                </c:pt>
                <c:pt idx="262">
                  <c:v>1.85</c:v>
                </c:pt>
                <c:pt idx="263">
                  <c:v>4.25</c:v>
                </c:pt>
                <c:pt idx="264">
                  <c:v>1.9830000000000001</c:v>
                </c:pt>
                <c:pt idx="265">
                  <c:v>2.25</c:v>
                </c:pt>
                <c:pt idx="266">
                  <c:v>4.75</c:v>
                </c:pt>
                <c:pt idx="267">
                  <c:v>4.1169999999999956</c:v>
                </c:pt>
                <c:pt idx="268">
                  <c:v>2.15</c:v>
                </c:pt>
                <c:pt idx="269">
                  <c:v>4.4169999999999998</c:v>
                </c:pt>
                <c:pt idx="270">
                  <c:v>1.8169999999999908</c:v>
                </c:pt>
                <c:pt idx="271">
                  <c:v>4.4669999999999996</c:v>
                </c:pt>
              </c:numCache>
            </c:numRef>
          </c:xVal>
          <c:yVal>
            <c:numRef>
              <c:f>'원자료 및 산점도'!$C$2:$C$273</c:f>
              <c:numCache>
                <c:formatCode>General</c:formatCode>
                <c:ptCount val="272"/>
                <c:pt idx="0">
                  <c:v>79</c:v>
                </c:pt>
                <c:pt idx="1">
                  <c:v>54</c:v>
                </c:pt>
                <c:pt idx="2">
                  <c:v>74</c:v>
                </c:pt>
                <c:pt idx="3">
                  <c:v>62</c:v>
                </c:pt>
                <c:pt idx="4">
                  <c:v>85</c:v>
                </c:pt>
                <c:pt idx="5">
                  <c:v>55</c:v>
                </c:pt>
                <c:pt idx="6">
                  <c:v>88</c:v>
                </c:pt>
                <c:pt idx="7">
                  <c:v>85</c:v>
                </c:pt>
                <c:pt idx="8">
                  <c:v>51</c:v>
                </c:pt>
                <c:pt idx="9">
                  <c:v>85</c:v>
                </c:pt>
                <c:pt idx="10">
                  <c:v>54</c:v>
                </c:pt>
                <c:pt idx="11">
                  <c:v>84</c:v>
                </c:pt>
                <c:pt idx="12">
                  <c:v>78</c:v>
                </c:pt>
                <c:pt idx="13">
                  <c:v>47</c:v>
                </c:pt>
                <c:pt idx="14">
                  <c:v>83</c:v>
                </c:pt>
                <c:pt idx="15">
                  <c:v>52</c:v>
                </c:pt>
                <c:pt idx="16">
                  <c:v>62</c:v>
                </c:pt>
                <c:pt idx="17">
                  <c:v>84</c:v>
                </c:pt>
                <c:pt idx="18">
                  <c:v>52</c:v>
                </c:pt>
                <c:pt idx="19">
                  <c:v>79</c:v>
                </c:pt>
                <c:pt idx="20">
                  <c:v>51</c:v>
                </c:pt>
                <c:pt idx="21">
                  <c:v>47</c:v>
                </c:pt>
                <c:pt idx="22">
                  <c:v>78</c:v>
                </c:pt>
                <c:pt idx="23">
                  <c:v>69</c:v>
                </c:pt>
                <c:pt idx="24">
                  <c:v>74</c:v>
                </c:pt>
                <c:pt idx="25">
                  <c:v>83</c:v>
                </c:pt>
                <c:pt idx="26">
                  <c:v>55</c:v>
                </c:pt>
                <c:pt idx="27">
                  <c:v>76</c:v>
                </c:pt>
                <c:pt idx="28">
                  <c:v>78</c:v>
                </c:pt>
                <c:pt idx="29">
                  <c:v>79</c:v>
                </c:pt>
                <c:pt idx="30">
                  <c:v>73</c:v>
                </c:pt>
                <c:pt idx="31">
                  <c:v>77</c:v>
                </c:pt>
                <c:pt idx="32">
                  <c:v>66</c:v>
                </c:pt>
                <c:pt idx="33">
                  <c:v>80</c:v>
                </c:pt>
                <c:pt idx="34">
                  <c:v>74</c:v>
                </c:pt>
                <c:pt idx="35">
                  <c:v>52</c:v>
                </c:pt>
                <c:pt idx="36">
                  <c:v>48</c:v>
                </c:pt>
                <c:pt idx="37">
                  <c:v>80</c:v>
                </c:pt>
                <c:pt idx="38">
                  <c:v>59</c:v>
                </c:pt>
                <c:pt idx="39">
                  <c:v>90</c:v>
                </c:pt>
                <c:pt idx="40">
                  <c:v>80</c:v>
                </c:pt>
                <c:pt idx="41">
                  <c:v>58</c:v>
                </c:pt>
                <c:pt idx="42">
                  <c:v>84</c:v>
                </c:pt>
                <c:pt idx="43">
                  <c:v>58</c:v>
                </c:pt>
                <c:pt idx="44">
                  <c:v>73</c:v>
                </c:pt>
                <c:pt idx="45">
                  <c:v>83</c:v>
                </c:pt>
                <c:pt idx="46">
                  <c:v>64</c:v>
                </c:pt>
                <c:pt idx="47">
                  <c:v>53</c:v>
                </c:pt>
                <c:pt idx="48">
                  <c:v>82</c:v>
                </c:pt>
                <c:pt idx="49">
                  <c:v>59</c:v>
                </c:pt>
                <c:pt idx="50">
                  <c:v>75</c:v>
                </c:pt>
                <c:pt idx="51">
                  <c:v>90</c:v>
                </c:pt>
                <c:pt idx="52">
                  <c:v>54</c:v>
                </c:pt>
                <c:pt idx="53">
                  <c:v>80</c:v>
                </c:pt>
                <c:pt idx="54">
                  <c:v>54</c:v>
                </c:pt>
                <c:pt idx="55">
                  <c:v>83</c:v>
                </c:pt>
                <c:pt idx="56">
                  <c:v>71</c:v>
                </c:pt>
                <c:pt idx="57">
                  <c:v>64</c:v>
                </c:pt>
                <c:pt idx="58">
                  <c:v>77</c:v>
                </c:pt>
                <c:pt idx="59">
                  <c:v>81</c:v>
                </c:pt>
                <c:pt idx="60">
                  <c:v>59</c:v>
                </c:pt>
                <c:pt idx="61">
                  <c:v>84</c:v>
                </c:pt>
                <c:pt idx="62">
                  <c:v>48</c:v>
                </c:pt>
                <c:pt idx="63">
                  <c:v>82</c:v>
                </c:pt>
                <c:pt idx="64">
                  <c:v>60</c:v>
                </c:pt>
                <c:pt idx="65">
                  <c:v>92</c:v>
                </c:pt>
                <c:pt idx="66">
                  <c:v>78</c:v>
                </c:pt>
                <c:pt idx="67">
                  <c:v>78</c:v>
                </c:pt>
                <c:pt idx="68">
                  <c:v>65</c:v>
                </c:pt>
                <c:pt idx="69">
                  <c:v>73</c:v>
                </c:pt>
                <c:pt idx="70">
                  <c:v>82</c:v>
                </c:pt>
                <c:pt idx="71">
                  <c:v>56</c:v>
                </c:pt>
                <c:pt idx="72">
                  <c:v>79</c:v>
                </c:pt>
                <c:pt idx="73">
                  <c:v>71</c:v>
                </c:pt>
                <c:pt idx="74">
                  <c:v>62</c:v>
                </c:pt>
                <c:pt idx="75">
                  <c:v>76</c:v>
                </c:pt>
                <c:pt idx="76">
                  <c:v>60</c:v>
                </c:pt>
                <c:pt idx="77">
                  <c:v>78</c:v>
                </c:pt>
                <c:pt idx="78">
                  <c:v>76</c:v>
                </c:pt>
                <c:pt idx="79">
                  <c:v>83</c:v>
                </c:pt>
                <c:pt idx="80">
                  <c:v>75</c:v>
                </c:pt>
                <c:pt idx="81">
                  <c:v>82</c:v>
                </c:pt>
                <c:pt idx="82">
                  <c:v>70</c:v>
                </c:pt>
                <c:pt idx="83">
                  <c:v>65</c:v>
                </c:pt>
                <c:pt idx="84">
                  <c:v>73</c:v>
                </c:pt>
                <c:pt idx="85">
                  <c:v>88</c:v>
                </c:pt>
                <c:pt idx="86">
                  <c:v>76</c:v>
                </c:pt>
                <c:pt idx="87">
                  <c:v>80</c:v>
                </c:pt>
                <c:pt idx="88">
                  <c:v>48</c:v>
                </c:pt>
                <c:pt idx="89">
                  <c:v>86</c:v>
                </c:pt>
                <c:pt idx="90">
                  <c:v>60</c:v>
                </c:pt>
                <c:pt idx="91">
                  <c:v>90</c:v>
                </c:pt>
                <c:pt idx="92">
                  <c:v>50</c:v>
                </c:pt>
                <c:pt idx="93">
                  <c:v>78</c:v>
                </c:pt>
                <c:pt idx="94">
                  <c:v>63</c:v>
                </c:pt>
                <c:pt idx="95">
                  <c:v>72</c:v>
                </c:pt>
                <c:pt idx="96">
                  <c:v>84</c:v>
                </c:pt>
                <c:pt idx="97">
                  <c:v>75</c:v>
                </c:pt>
                <c:pt idx="98">
                  <c:v>51</c:v>
                </c:pt>
                <c:pt idx="99">
                  <c:v>82</c:v>
                </c:pt>
                <c:pt idx="100">
                  <c:v>62</c:v>
                </c:pt>
                <c:pt idx="101">
                  <c:v>88</c:v>
                </c:pt>
                <c:pt idx="102">
                  <c:v>49</c:v>
                </c:pt>
                <c:pt idx="103">
                  <c:v>83</c:v>
                </c:pt>
                <c:pt idx="104">
                  <c:v>81</c:v>
                </c:pt>
                <c:pt idx="105">
                  <c:v>47</c:v>
                </c:pt>
                <c:pt idx="106">
                  <c:v>84</c:v>
                </c:pt>
                <c:pt idx="107">
                  <c:v>52</c:v>
                </c:pt>
                <c:pt idx="108">
                  <c:v>86</c:v>
                </c:pt>
                <c:pt idx="109">
                  <c:v>81</c:v>
                </c:pt>
                <c:pt idx="110">
                  <c:v>75</c:v>
                </c:pt>
                <c:pt idx="111">
                  <c:v>59</c:v>
                </c:pt>
                <c:pt idx="112">
                  <c:v>89</c:v>
                </c:pt>
                <c:pt idx="113">
                  <c:v>79</c:v>
                </c:pt>
                <c:pt idx="114">
                  <c:v>59</c:v>
                </c:pt>
                <c:pt idx="115">
                  <c:v>81</c:v>
                </c:pt>
                <c:pt idx="116">
                  <c:v>50</c:v>
                </c:pt>
                <c:pt idx="117">
                  <c:v>85</c:v>
                </c:pt>
                <c:pt idx="118">
                  <c:v>59</c:v>
                </c:pt>
                <c:pt idx="119">
                  <c:v>87</c:v>
                </c:pt>
                <c:pt idx="120">
                  <c:v>53</c:v>
                </c:pt>
                <c:pt idx="121">
                  <c:v>69</c:v>
                </c:pt>
                <c:pt idx="122">
                  <c:v>77</c:v>
                </c:pt>
                <c:pt idx="123">
                  <c:v>56</c:v>
                </c:pt>
                <c:pt idx="124">
                  <c:v>88</c:v>
                </c:pt>
                <c:pt idx="125">
                  <c:v>81</c:v>
                </c:pt>
                <c:pt idx="126">
                  <c:v>45</c:v>
                </c:pt>
                <c:pt idx="127">
                  <c:v>82</c:v>
                </c:pt>
                <c:pt idx="128">
                  <c:v>55</c:v>
                </c:pt>
                <c:pt idx="129">
                  <c:v>90</c:v>
                </c:pt>
                <c:pt idx="130">
                  <c:v>45</c:v>
                </c:pt>
                <c:pt idx="131">
                  <c:v>83</c:v>
                </c:pt>
                <c:pt idx="132">
                  <c:v>56</c:v>
                </c:pt>
                <c:pt idx="133">
                  <c:v>89</c:v>
                </c:pt>
                <c:pt idx="134">
                  <c:v>46</c:v>
                </c:pt>
                <c:pt idx="135">
                  <c:v>82</c:v>
                </c:pt>
                <c:pt idx="136">
                  <c:v>51</c:v>
                </c:pt>
                <c:pt idx="137">
                  <c:v>86</c:v>
                </c:pt>
                <c:pt idx="138">
                  <c:v>53</c:v>
                </c:pt>
                <c:pt idx="139">
                  <c:v>79</c:v>
                </c:pt>
                <c:pt idx="140">
                  <c:v>81</c:v>
                </c:pt>
                <c:pt idx="141">
                  <c:v>60</c:v>
                </c:pt>
                <c:pt idx="142">
                  <c:v>82</c:v>
                </c:pt>
                <c:pt idx="143">
                  <c:v>77</c:v>
                </c:pt>
                <c:pt idx="144">
                  <c:v>76</c:v>
                </c:pt>
                <c:pt idx="145">
                  <c:v>59</c:v>
                </c:pt>
                <c:pt idx="146">
                  <c:v>80</c:v>
                </c:pt>
                <c:pt idx="147">
                  <c:v>49</c:v>
                </c:pt>
                <c:pt idx="148">
                  <c:v>96</c:v>
                </c:pt>
                <c:pt idx="149">
                  <c:v>53</c:v>
                </c:pt>
                <c:pt idx="150">
                  <c:v>77</c:v>
                </c:pt>
                <c:pt idx="151">
                  <c:v>77</c:v>
                </c:pt>
                <c:pt idx="152">
                  <c:v>65</c:v>
                </c:pt>
                <c:pt idx="153">
                  <c:v>81</c:v>
                </c:pt>
                <c:pt idx="154">
                  <c:v>71</c:v>
                </c:pt>
                <c:pt idx="155">
                  <c:v>70</c:v>
                </c:pt>
                <c:pt idx="156">
                  <c:v>81</c:v>
                </c:pt>
                <c:pt idx="157">
                  <c:v>93</c:v>
                </c:pt>
                <c:pt idx="158">
                  <c:v>53</c:v>
                </c:pt>
                <c:pt idx="159">
                  <c:v>89</c:v>
                </c:pt>
                <c:pt idx="160">
                  <c:v>45</c:v>
                </c:pt>
                <c:pt idx="161">
                  <c:v>86</c:v>
                </c:pt>
                <c:pt idx="162">
                  <c:v>58</c:v>
                </c:pt>
                <c:pt idx="163">
                  <c:v>78</c:v>
                </c:pt>
                <c:pt idx="164">
                  <c:v>66</c:v>
                </c:pt>
                <c:pt idx="165">
                  <c:v>76</c:v>
                </c:pt>
                <c:pt idx="166">
                  <c:v>63</c:v>
                </c:pt>
                <c:pt idx="167">
                  <c:v>88</c:v>
                </c:pt>
                <c:pt idx="168">
                  <c:v>52</c:v>
                </c:pt>
                <c:pt idx="169">
                  <c:v>93</c:v>
                </c:pt>
                <c:pt idx="170">
                  <c:v>49</c:v>
                </c:pt>
                <c:pt idx="171">
                  <c:v>57</c:v>
                </c:pt>
                <c:pt idx="172">
                  <c:v>77</c:v>
                </c:pt>
                <c:pt idx="173">
                  <c:v>68</c:v>
                </c:pt>
                <c:pt idx="174">
                  <c:v>81</c:v>
                </c:pt>
                <c:pt idx="175">
                  <c:v>81</c:v>
                </c:pt>
                <c:pt idx="176">
                  <c:v>73</c:v>
                </c:pt>
                <c:pt idx="177">
                  <c:v>50</c:v>
                </c:pt>
                <c:pt idx="178">
                  <c:v>85</c:v>
                </c:pt>
                <c:pt idx="179">
                  <c:v>74</c:v>
                </c:pt>
                <c:pt idx="180">
                  <c:v>55</c:v>
                </c:pt>
                <c:pt idx="181">
                  <c:v>77</c:v>
                </c:pt>
                <c:pt idx="182">
                  <c:v>83</c:v>
                </c:pt>
                <c:pt idx="183">
                  <c:v>83</c:v>
                </c:pt>
                <c:pt idx="184">
                  <c:v>51</c:v>
                </c:pt>
                <c:pt idx="185">
                  <c:v>78</c:v>
                </c:pt>
                <c:pt idx="186">
                  <c:v>84</c:v>
                </c:pt>
                <c:pt idx="187">
                  <c:v>46</c:v>
                </c:pt>
                <c:pt idx="188">
                  <c:v>83</c:v>
                </c:pt>
                <c:pt idx="189">
                  <c:v>55</c:v>
                </c:pt>
                <c:pt idx="190">
                  <c:v>81</c:v>
                </c:pt>
                <c:pt idx="191">
                  <c:v>57</c:v>
                </c:pt>
                <c:pt idx="192">
                  <c:v>76</c:v>
                </c:pt>
                <c:pt idx="193">
                  <c:v>84</c:v>
                </c:pt>
                <c:pt idx="194">
                  <c:v>77</c:v>
                </c:pt>
                <c:pt idx="195">
                  <c:v>81</c:v>
                </c:pt>
                <c:pt idx="196">
                  <c:v>87</c:v>
                </c:pt>
                <c:pt idx="197">
                  <c:v>77</c:v>
                </c:pt>
                <c:pt idx="198">
                  <c:v>51</c:v>
                </c:pt>
                <c:pt idx="199">
                  <c:v>78</c:v>
                </c:pt>
                <c:pt idx="200">
                  <c:v>60</c:v>
                </c:pt>
                <c:pt idx="201">
                  <c:v>82</c:v>
                </c:pt>
                <c:pt idx="202">
                  <c:v>91</c:v>
                </c:pt>
                <c:pt idx="203">
                  <c:v>53</c:v>
                </c:pt>
                <c:pt idx="204">
                  <c:v>78</c:v>
                </c:pt>
                <c:pt idx="205">
                  <c:v>46</c:v>
                </c:pt>
                <c:pt idx="206">
                  <c:v>77</c:v>
                </c:pt>
                <c:pt idx="207">
                  <c:v>84</c:v>
                </c:pt>
                <c:pt idx="208">
                  <c:v>49</c:v>
                </c:pt>
                <c:pt idx="209">
                  <c:v>83</c:v>
                </c:pt>
                <c:pt idx="210">
                  <c:v>71</c:v>
                </c:pt>
                <c:pt idx="211">
                  <c:v>80</c:v>
                </c:pt>
                <c:pt idx="212">
                  <c:v>49</c:v>
                </c:pt>
                <c:pt idx="213">
                  <c:v>75</c:v>
                </c:pt>
                <c:pt idx="214">
                  <c:v>64</c:v>
                </c:pt>
                <c:pt idx="215">
                  <c:v>76</c:v>
                </c:pt>
                <c:pt idx="216">
                  <c:v>53</c:v>
                </c:pt>
                <c:pt idx="217">
                  <c:v>94</c:v>
                </c:pt>
                <c:pt idx="218">
                  <c:v>55</c:v>
                </c:pt>
                <c:pt idx="219">
                  <c:v>76</c:v>
                </c:pt>
                <c:pt idx="220">
                  <c:v>50</c:v>
                </c:pt>
                <c:pt idx="221">
                  <c:v>82</c:v>
                </c:pt>
                <c:pt idx="222">
                  <c:v>54</c:v>
                </c:pt>
                <c:pt idx="223">
                  <c:v>75</c:v>
                </c:pt>
                <c:pt idx="224">
                  <c:v>78</c:v>
                </c:pt>
                <c:pt idx="225">
                  <c:v>79</c:v>
                </c:pt>
                <c:pt idx="226">
                  <c:v>78</c:v>
                </c:pt>
                <c:pt idx="227">
                  <c:v>78</c:v>
                </c:pt>
                <c:pt idx="228">
                  <c:v>70</c:v>
                </c:pt>
                <c:pt idx="229">
                  <c:v>79</c:v>
                </c:pt>
                <c:pt idx="230">
                  <c:v>70</c:v>
                </c:pt>
                <c:pt idx="231">
                  <c:v>54</c:v>
                </c:pt>
                <c:pt idx="232">
                  <c:v>86</c:v>
                </c:pt>
                <c:pt idx="233">
                  <c:v>50</c:v>
                </c:pt>
                <c:pt idx="234">
                  <c:v>90</c:v>
                </c:pt>
                <c:pt idx="235">
                  <c:v>54</c:v>
                </c:pt>
                <c:pt idx="236">
                  <c:v>54</c:v>
                </c:pt>
                <c:pt idx="237">
                  <c:v>77</c:v>
                </c:pt>
                <c:pt idx="238">
                  <c:v>79</c:v>
                </c:pt>
                <c:pt idx="239">
                  <c:v>64</c:v>
                </c:pt>
                <c:pt idx="240">
                  <c:v>75</c:v>
                </c:pt>
                <c:pt idx="241">
                  <c:v>47</c:v>
                </c:pt>
                <c:pt idx="242">
                  <c:v>86</c:v>
                </c:pt>
                <c:pt idx="243">
                  <c:v>63</c:v>
                </c:pt>
                <c:pt idx="244">
                  <c:v>85</c:v>
                </c:pt>
                <c:pt idx="245">
                  <c:v>82</c:v>
                </c:pt>
                <c:pt idx="246">
                  <c:v>57</c:v>
                </c:pt>
                <c:pt idx="247">
                  <c:v>82</c:v>
                </c:pt>
                <c:pt idx="248">
                  <c:v>67</c:v>
                </c:pt>
                <c:pt idx="249">
                  <c:v>74</c:v>
                </c:pt>
                <c:pt idx="250">
                  <c:v>54</c:v>
                </c:pt>
                <c:pt idx="251">
                  <c:v>83</c:v>
                </c:pt>
                <c:pt idx="252">
                  <c:v>73</c:v>
                </c:pt>
                <c:pt idx="253">
                  <c:v>73</c:v>
                </c:pt>
                <c:pt idx="254">
                  <c:v>88</c:v>
                </c:pt>
                <c:pt idx="255">
                  <c:v>80</c:v>
                </c:pt>
                <c:pt idx="256">
                  <c:v>71</c:v>
                </c:pt>
                <c:pt idx="257">
                  <c:v>83</c:v>
                </c:pt>
                <c:pt idx="258">
                  <c:v>56</c:v>
                </c:pt>
                <c:pt idx="259">
                  <c:v>79</c:v>
                </c:pt>
                <c:pt idx="260">
                  <c:v>78</c:v>
                </c:pt>
                <c:pt idx="261">
                  <c:v>84</c:v>
                </c:pt>
                <c:pt idx="262">
                  <c:v>58</c:v>
                </c:pt>
                <c:pt idx="263">
                  <c:v>83</c:v>
                </c:pt>
                <c:pt idx="264">
                  <c:v>43</c:v>
                </c:pt>
                <c:pt idx="265">
                  <c:v>60</c:v>
                </c:pt>
                <c:pt idx="266">
                  <c:v>75</c:v>
                </c:pt>
                <c:pt idx="267">
                  <c:v>81</c:v>
                </c:pt>
                <c:pt idx="268">
                  <c:v>46</c:v>
                </c:pt>
                <c:pt idx="269">
                  <c:v>90</c:v>
                </c:pt>
                <c:pt idx="270">
                  <c:v>46</c:v>
                </c:pt>
                <c:pt idx="271">
                  <c:v>74</c:v>
                </c:pt>
              </c:numCache>
            </c:numRef>
          </c:yVal>
          <c:smooth val="0"/>
          <c:extLst>
            <c:ext xmlns:c16="http://schemas.microsoft.com/office/drawing/2014/chart" uri="{C3380CC4-5D6E-409C-BE32-E72D297353CC}">
              <c16:uniqueId val="{00000000-A6E9-46AC-BC0B-E7A0EEB43DFA}"/>
            </c:ext>
          </c:extLst>
        </c:ser>
        <c:dLbls>
          <c:showLegendKey val="0"/>
          <c:showVal val="0"/>
          <c:showCatName val="0"/>
          <c:showSerName val="0"/>
          <c:showPercent val="0"/>
          <c:showBubbleSize val="0"/>
        </c:dLbls>
        <c:axId val="877124448"/>
        <c:axId val="877129888"/>
      </c:scatterChart>
      <c:valAx>
        <c:axId val="877124448"/>
        <c:scaling>
          <c:orientation val="minMax"/>
        </c:scaling>
        <c:delete val="0"/>
        <c:axPos val="b"/>
        <c:title>
          <c:tx>
            <c:rich>
              <a:bodyPr/>
              <a:lstStyle/>
              <a:p>
                <a:pPr>
                  <a:defRPr/>
                </a:pPr>
                <a:r>
                  <a:rPr lang="ko-KR" dirty="0"/>
                  <a:t>직전 분출의 지속기간 </a:t>
                </a:r>
                <a:r>
                  <a:rPr lang="en-US" dirty="0"/>
                  <a:t>(</a:t>
                </a:r>
                <a:r>
                  <a:rPr lang="ko-KR" dirty="0"/>
                  <a:t>단위 </a:t>
                </a:r>
                <a:r>
                  <a:rPr lang="en-US" dirty="0"/>
                  <a:t>: </a:t>
                </a:r>
                <a:r>
                  <a:rPr lang="ko-KR" dirty="0"/>
                  <a:t>분</a:t>
                </a:r>
                <a:r>
                  <a:rPr lang="en-US" dirty="0"/>
                  <a:t>)</a:t>
                </a:r>
                <a:endParaRPr lang="ko-KR" dirty="0"/>
              </a:p>
            </c:rich>
          </c:tx>
          <c:overlay val="0"/>
        </c:title>
        <c:numFmt formatCode="General" sourceLinked="1"/>
        <c:majorTickMark val="out"/>
        <c:minorTickMark val="none"/>
        <c:tickLblPos val="nextTo"/>
        <c:crossAx val="877129888"/>
        <c:crosses val="autoZero"/>
        <c:crossBetween val="midCat"/>
      </c:valAx>
      <c:valAx>
        <c:axId val="877129888"/>
        <c:scaling>
          <c:orientation val="minMax"/>
        </c:scaling>
        <c:delete val="0"/>
        <c:axPos val="l"/>
        <c:title>
          <c:tx>
            <c:rich>
              <a:bodyPr rot="-5400000" vert="horz"/>
              <a:lstStyle/>
              <a:p>
                <a:pPr>
                  <a:defRPr/>
                </a:pPr>
                <a:r>
                  <a:rPr lang="ko-KR" dirty="0"/>
                  <a:t>다음 분출까지 대기시간 </a:t>
                </a:r>
                <a:r>
                  <a:rPr lang="en-US" dirty="0"/>
                  <a:t>(</a:t>
                </a:r>
                <a:r>
                  <a:rPr lang="ko-KR" dirty="0"/>
                  <a:t>분</a:t>
                </a:r>
                <a:r>
                  <a:rPr lang="en-US" dirty="0"/>
                  <a:t>)</a:t>
                </a:r>
                <a:endParaRPr lang="ko-KR" dirty="0"/>
              </a:p>
            </c:rich>
          </c:tx>
          <c:overlay val="0"/>
        </c:title>
        <c:numFmt formatCode="General" sourceLinked="1"/>
        <c:majorTickMark val="out"/>
        <c:minorTickMark val="none"/>
        <c:tickLblPos val="nextTo"/>
        <c:crossAx val="877124448"/>
        <c:crosses val="autoZero"/>
        <c:crossBetween val="midCat"/>
      </c:valAx>
    </c:plotArea>
    <c:plotVisOnly val="1"/>
    <c:dispBlanksAs val="gap"/>
    <c:showDLblsOverMax val="0"/>
  </c:chart>
  <c:txPr>
    <a:bodyPr/>
    <a:lstStyle/>
    <a:p>
      <a:pPr>
        <a:defRPr sz="1200"/>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'y의 히스토그램'!$E$1</c:f>
              <c:strCache>
                <c:ptCount val="1"/>
                <c:pt idx="0">
                  <c:v>다음 분출까지 대기시간 (단위: 분)</c:v>
                </c:pt>
              </c:strCache>
            </c:strRef>
          </c:tx>
          <c:spPr>
            <a:solidFill>
              <a:schemeClr val="tx2"/>
            </a:solidFill>
            <a:ln>
              <a:solidFill>
                <a:schemeClr val="tx2"/>
              </a:solidFill>
            </a:ln>
          </c:spPr>
          <c:invertIfNegative val="0"/>
          <c:cat>
            <c:numRef>
              <c:f>'y의 히스토그램'!$D$2:$D$32</c:f>
              <c:numCache>
                <c:formatCode>General</c:formatCode>
                <c:ptCount val="31"/>
                <c:pt idx="0">
                  <c:v>40</c:v>
                </c:pt>
                <c:pt idx="1">
                  <c:v>42</c:v>
                </c:pt>
                <c:pt idx="2">
                  <c:v>44</c:v>
                </c:pt>
                <c:pt idx="3">
                  <c:v>46</c:v>
                </c:pt>
                <c:pt idx="4">
                  <c:v>48</c:v>
                </c:pt>
                <c:pt idx="5">
                  <c:v>50</c:v>
                </c:pt>
                <c:pt idx="6">
                  <c:v>52</c:v>
                </c:pt>
                <c:pt idx="7">
                  <c:v>54</c:v>
                </c:pt>
                <c:pt idx="8">
                  <c:v>56</c:v>
                </c:pt>
                <c:pt idx="9">
                  <c:v>58</c:v>
                </c:pt>
                <c:pt idx="10">
                  <c:v>60</c:v>
                </c:pt>
                <c:pt idx="11">
                  <c:v>62</c:v>
                </c:pt>
                <c:pt idx="12">
                  <c:v>64</c:v>
                </c:pt>
                <c:pt idx="13">
                  <c:v>66</c:v>
                </c:pt>
                <c:pt idx="14">
                  <c:v>68</c:v>
                </c:pt>
                <c:pt idx="15">
                  <c:v>70</c:v>
                </c:pt>
                <c:pt idx="16">
                  <c:v>72</c:v>
                </c:pt>
                <c:pt idx="17">
                  <c:v>74</c:v>
                </c:pt>
                <c:pt idx="18">
                  <c:v>76</c:v>
                </c:pt>
                <c:pt idx="19">
                  <c:v>78</c:v>
                </c:pt>
                <c:pt idx="20">
                  <c:v>80</c:v>
                </c:pt>
                <c:pt idx="21">
                  <c:v>82</c:v>
                </c:pt>
                <c:pt idx="22">
                  <c:v>84</c:v>
                </c:pt>
                <c:pt idx="23">
                  <c:v>86</c:v>
                </c:pt>
                <c:pt idx="24">
                  <c:v>88</c:v>
                </c:pt>
                <c:pt idx="25">
                  <c:v>90</c:v>
                </c:pt>
                <c:pt idx="26">
                  <c:v>92</c:v>
                </c:pt>
                <c:pt idx="27">
                  <c:v>94</c:v>
                </c:pt>
                <c:pt idx="28">
                  <c:v>96</c:v>
                </c:pt>
                <c:pt idx="29">
                  <c:v>98</c:v>
                </c:pt>
                <c:pt idx="30">
                  <c:v>100</c:v>
                </c:pt>
              </c:numCache>
            </c:numRef>
          </c:cat>
          <c:val>
            <c:numRef>
              <c:f>'y의 히스토그램'!$E$2:$E$32</c:f>
              <c:numCache>
                <c:formatCode>General</c:formatCode>
                <c:ptCount val="31"/>
                <c:pt idx="0">
                  <c:v>0</c:v>
                </c:pt>
                <c:pt idx="1">
                  <c:v>0</c:v>
                </c:pt>
                <c:pt idx="2">
                  <c:v>3.6764705882353079E-3</c:v>
                </c:pt>
                <c:pt idx="3">
                  <c:v>2.9411764705882353E-2</c:v>
                </c:pt>
                <c:pt idx="4">
                  <c:v>2.5735294117647058E-2</c:v>
                </c:pt>
                <c:pt idx="5">
                  <c:v>3.6764705882352942E-2</c:v>
                </c:pt>
                <c:pt idx="6">
                  <c:v>4.0441176470588001E-2</c:v>
                </c:pt>
                <c:pt idx="7">
                  <c:v>5.8823529411764705E-2</c:v>
                </c:pt>
                <c:pt idx="8">
                  <c:v>3.6764705882352942E-2</c:v>
                </c:pt>
                <c:pt idx="9">
                  <c:v>2.5735294117647058E-2</c:v>
                </c:pt>
                <c:pt idx="10">
                  <c:v>4.7794117647058834E-2</c:v>
                </c:pt>
                <c:pt idx="11">
                  <c:v>1.4705882352941176E-2</c:v>
                </c:pt>
                <c:pt idx="12">
                  <c:v>2.5735294117647058E-2</c:v>
                </c:pt>
                <c:pt idx="13">
                  <c:v>1.8382352941176471E-2</c:v>
                </c:pt>
                <c:pt idx="14">
                  <c:v>7.3529411764705881E-3</c:v>
                </c:pt>
                <c:pt idx="15">
                  <c:v>2.2058823529411856E-2</c:v>
                </c:pt>
                <c:pt idx="16">
                  <c:v>2.2058823529411856E-2</c:v>
                </c:pt>
                <c:pt idx="17">
                  <c:v>4.7794117647058834E-2</c:v>
                </c:pt>
                <c:pt idx="18">
                  <c:v>6.25E-2</c:v>
                </c:pt>
                <c:pt idx="19">
                  <c:v>9.9264705882353046E-2</c:v>
                </c:pt>
                <c:pt idx="20">
                  <c:v>6.6176470588235309E-2</c:v>
                </c:pt>
                <c:pt idx="21">
                  <c:v>9.1911764705882526E-2</c:v>
                </c:pt>
                <c:pt idx="22">
                  <c:v>8.8235294117647578E-2</c:v>
                </c:pt>
                <c:pt idx="23">
                  <c:v>4.4117647058824025E-2</c:v>
                </c:pt>
                <c:pt idx="24">
                  <c:v>2.9411764705882353E-2</c:v>
                </c:pt>
                <c:pt idx="25">
                  <c:v>3.3088235294117647E-2</c:v>
                </c:pt>
                <c:pt idx="26">
                  <c:v>7.3529411764705881E-3</c:v>
                </c:pt>
                <c:pt idx="27">
                  <c:v>1.102941176470594E-2</c:v>
                </c:pt>
                <c:pt idx="28">
                  <c:v>3.6764705882353079E-3</c:v>
                </c:pt>
                <c:pt idx="29">
                  <c:v>0</c:v>
                </c:pt>
                <c:pt idx="30">
                  <c:v>0</c:v>
                </c:pt>
              </c:numCache>
            </c:numRef>
          </c:val>
          <c:extLst>
            <c:ext xmlns:c16="http://schemas.microsoft.com/office/drawing/2014/chart" uri="{C3380CC4-5D6E-409C-BE32-E72D297353CC}">
              <c16:uniqueId val="{00000000-3FF5-4469-8925-D1AD1A23EE6D}"/>
            </c:ext>
          </c:extLst>
        </c:ser>
        <c:dLbls>
          <c:showLegendKey val="0"/>
          <c:showVal val="0"/>
          <c:showCatName val="0"/>
          <c:showSerName val="0"/>
          <c:showPercent val="0"/>
          <c:showBubbleSize val="0"/>
        </c:dLbls>
        <c:gapWidth val="150"/>
        <c:axId val="844635952"/>
        <c:axId val="844637040"/>
      </c:barChart>
      <c:catAx>
        <c:axId val="844635952"/>
        <c:scaling>
          <c:orientation val="minMax"/>
        </c:scaling>
        <c:delete val="0"/>
        <c:axPos val="b"/>
        <c:title>
          <c:tx>
            <c:rich>
              <a:bodyPr/>
              <a:lstStyle/>
              <a:p>
                <a:pPr>
                  <a:defRPr/>
                </a:pPr>
                <a:r>
                  <a:rPr lang="ko-KR"/>
                  <a:t>다음 분출까지 대기시간 </a:t>
                </a:r>
                <a:r>
                  <a:rPr lang="en-US"/>
                  <a:t>(</a:t>
                </a:r>
                <a:r>
                  <a:rPr lang="ko-KR"/>
                  <a:t>단위</a:t>
                </a:r>
                <a:r>
                  <a:rPr lang="en-US"/>
                  <a:t>: </a:t>
                </a:r>
                <a:r>
                  <a:rPr lang="ko-KR"/>
                  <a:t>분</a:t>
                </a:r>
                <a:r>
                  <a:rPr lang="en-US"/>
                  <a:t>)</a:t>
                </a:r>
                <a:endParaRPr lang="ko-KR"/>
              </a:p>
            </c:rich>
          </c:tx>
          <c:overlay val="0"/>
        </c:title>
        <c:numFmt formatCode="General" sourceLinked="1"/>
        <c:majorTickMark val="out"/>
        <c:minorTickMark val="none"/>
        <c:tickLblPos val="nextTo"/>
        <c:crossAx val="844637040"/>
        <c:crosses val="autoZero"/>
        <c:auto val="1"/>
        <c:lblAlgn val="ctr"/>
        <c:lblOffset val="100"/>
        <c:noMultiLvlLbl val="0"/>
      </c:catAx>
      <c:valAx>
        <c:axId val="844637040"/>
        <c:scaling>
          <c:orientation val="minMax"/>
        </c:scaling>
        <c:delete val="0"/>
        <c:axPos val="l"/>
        <c:title>
          <c:tx>
            <c:rich>
              <a:bodyPr rot="-5400000" vert="horz"/>
              <a:lstStyle/>
              <a:p>
                <a:pPr>
                  <a:defRPr/>
                </a:pPr>
                <a:r>
                  <a:rPr lang="ko-KR"/>
                  <a:t>비율 </a:t>
                </a:r>
                <a:r>
                  <a:rPr lang="en-US"/>
                  <a:t>(</a:t>
                </a:r>
                <a:r>
                  <a:rPr lang="ko-KR"/>
                  <a:t>단위</a:t>
                </a:r>
                <a:r>
                  <a:rPr lang="en-US"/>
                  <a:t>: %)</a:t>
                </a:r>
                <a:endParaRPr lang="ko-KR"/>
              </a:p>
            </c:rich>
          </c:tx>
          <c:overlay val="0"/>
        </c:title>
        <c:numFmt formatCode="0%" sourceLinked="0"/>
        <c:majorTickMark val="out"/>
        <c:minorTickMark val="none"/>
        <c:tickLblPos val="nextTo"/>
        <c:crossAx val="844635952"/>
        <c:crosses val="autoZero"/>
        <c:crossBetween val="between"/>
      </c:valAx>
    </c:plotArea>
    <c:plotVisOnly val="1"/>
    <c:dispBlanksAs val="gap"/>
    <c:showDLblsOverMax val="0"/>
  </c:chart>
  <c:txPr>
    <a:bodyPr/>
    <a:lstStyle/>
    <a:p>
      <a:pPr>
        <a:defRPr sz="1200"/>
      </a:pPr>
      <a:endParaRPr lang="ko-K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'더미변수 이용 분석'!$P$2</c:f>
              <c:strCache>
                <c:ptCount val="1"/>
                <c:pt idx="0">
                  <c:v>바로 전 분출이 짧았을 때</c:v>
                </c:pt>
              </c:strCache>
            </c:strRef>
          </c:tx>
          <c:spPr>
            <a:solidFill>
              <a:schemeClr val="tx2"/>
            </a:solidFill>
            <a:ln>
              <a:solidFill>
                <a:schemeClr val="tx2"/>
              </a:solidFill>
            </a:ln>
          </c:spPr>
          <c:invertIfNegative val="0"/>
          <c:cat>
            <c:numRef>
              <c:f>'더미변수 이용 분석'!$O$3:$O$33</c:f>
              <c:numCache>
                <c:formatCode>General</c:formatCode>
                <c:ptCount val="31"/>
                <c:pt idx="0">
                  <c:v>40</c:v>
                </c:pt>
                <c:pt idx="1">
                  <c:v>42</c:v>
                </c:pt>
                <c:pt idx="2">
                  <c:v>44</c:v>
                </c:pt>
                <c:pt idx="3">
                  <c:v>46</c:v>
                </c:pt>
                <c:pt idx="4">
                  <c:v>48</c:v>
                </c:pt>
                <c:pt idx="5">
                  <c:v>50</c:v>
                </c:pt>
                <c:pt idx="6">
                  <c:v>52</c:v>
                </c:pt>
                <c:pt idx="7">
                  <c:v>54</c:v>
                </c:pt>
                <c:pt idx="8">
                  <c:v>56</c:v>
                </c:pt>
                <c:pt idx="9">
                  <c:v>58</c:v>
                </c:pt>
                <c:pt idx="10">
                  <c:v>60</c:v>
                </c:pt>
                <c:pt idx="11">
                  <c:v>62</c:v>
                </c:pt>
                <c:pt idx="12">
                  <c:v>64</c:v>
                </c:pt>
                <c:pt idx="13">
                  <c:v>66</c:v>
                </c:pt>
                <c:pt idx="14">
                  <c:v>68</c:v>
                </c:pt>
                <c:pt idx="15">
                  <c:v>70</c:v>
                </c:pt>
                <c:pt idx="16">
                  <c:v>72</c:v>
                </c:pt>
                <c:pt idx="17">
                  <c:v>74</c:v>
                </c:pt>
                <c:pt idx="18">
                  <c:v>76</c:v>
                </c:pt>
                <c:pt idx="19">
                  <c:v>78</c:v>
                </c:pt>
                <c:pt idx="20">
                  <c:v>80</c:v>
                </c:pt>
                <c:pt idx="21">
                  <c:v>82</c:v>
                </c:pt>
                <c:pt idx="22">
                  <c:v>84</c:v>
                </c:pt>
                <c:pt idx="23">
                  <c:v>86</c:v>
                </c:pt>
                <c:pt idx="24">
                  <c:v>88</c:v>
                </c:pt>
                <c:pt idx="25">
                  <c:v>90</c:v>
                </c:pt>
                <c:pt idx="26">
                  <c:v>92</c:v>
                </c:pt>
                <c:pt idx="27">
                  <c:v>94</c:v>
                </c:pt>
                <c:pt idx="28">
                  <c:v>96</c:v>
                </c:pt>
                <c:pt idx="29">
                  <c:v>98</c:v>
                </c:pt>
                <c:pt idx="30">
                  <c:v>100</c:v>
                </c:pt>
              </c:numCache>
            </c:numRef>
          </c:cat>
          <c:val>
            <c:numRef>
              <c:f>'더미변수 이용 분석'!$P$3:$P$33</c:f>
              <c:numCache>
                <c:formatCode>General</c:formatCode>
                <c:ptCount val="31"/>
                <c:pt idx="0">
                  <c:v>0</c:v>
                </c:pt>
                <c:pt idx="1">
                  <c:v>0</c:v>
                </c:pt>
                <c:pt idx="2">
                  <c:v>1.020408163265313E-2</c:v>
                </c:pt>
                <c:pt idx="3">
                  <c:v>8.1632653061224497E-2</c:v>
                </c:pt>
                <c:pt idx="4">
                  <c:v>7.1428571428571425E-2</c:v>
                </c:pt>
                <c:pt idx="5">
                  <c:v>0.10204081632653061</c:v>
                </c:pt>
                <c:pt idx="6">
                  <c:v>0.11224489795918367</c:v>
                </c:pt>
                <c:pt idx="7">
                  <c:v>0.16326530612245013</c:v>
                </c:pt>
                <c:pt idx="8">
                  <c:v>0.10204081632653061</c:v>
                </c:pt>
                <c:pt idx="9">
                  <c:v>7.1428571428571425E-2</c:v>
                </c:pt>
                <c:pt idx="10">
                  <c:v>0.13265306122448967</c:v>
                </c:pt>
                <c:pt idx="11">
                  <c:v>4.0816326530612519E-2</c:v>
                </c:pt>
                <c:pt idx="12">
                  <c:v>5.1020408163265286E-2</c:v>
                </c:pt>
                <c:pt idx="13">
                  <c:v>3.0612244897959211E-2</c:v>
                </c:pt>
                <c:pt idx="14">
                  <c:v>1.020408163265313E-2</c:v>
                </c:pt>
                <c:pt idx="15">
                  <c:v>1.020408163265313E-2</c:v>
                </c:pt>
                <c:pt idx="16">
                  <c:v>1.020408163265313E-2</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numCache>
            </c:numRef>
          </c:val>
          <c:extLst>
            <c:ext xmlns:c16="http://schemas.microsoft.com/office/drawing/2014/chart" uri="{C3380CC4-5D6E-409C-BE32-E72D297353CC}">
              <c16:uniqueId val="{00000000-3AA9-40EF-9EBF-B110D6CDA4EE}"/>
            </c:ext>
          </c:extLst>
        </c:ser>
        <c:ser>
          <c:idx val="1"/>
          <c:order val="1"/>
          <c:tx>
            <c:strRef>
              <c:f>'더미변수 이용 분석'!$Q$2</c:f>
              <c:strCache>
                <c:ptCount val="1"/>
                <c:pt idx="0">
                  <c:v>바로 전 분출이 길었을 때</c:v>
                </c:pt>
              </c:strCache>
            </c:strRef>
          </c:tx>
          <c:invertIfNegative val="0"/>
          <c:cat>
            <c:numRef>
              <c:f>'더미변수 이용 분석'!$O$3:$O$33</c:f>
              <c:numCache>
                <c:formatCode>General</c:formatCode>
                <c:ptCount val="31"/>
                <c:pt idx="0">
                  <c:v>40</c:v>
                </c:pt>
                <c:pt idx="1">
                  <c:v>42</c:v>
                </c:pt>
                <c:pt idx="2">
                  <c:v>44</c:v>
                </c:pt>
                <c:pt idx="3">
                  <c:v>46</c:v>
                </c:pt>
                <c:pt idx="4">
                  <c:v>48</c:v>
                </c:pt>
                <c:pt idx="5">
                  <c:v>50</c:v>
                </c:pt>
                <c:pt idx="6">
                  <c:v>52</c:v>
                </c:pt>
                <c:pt idx="7">
                  <c:v>54</c:v>
                </c:pt>
                <c:pt idx="8">
                  <c:v>56</c:v>
                </c:pt>
                <c:pt idx="9">
                  <c:v>58</c:v>
                </c:pt>
                <c:pt idx="10">
                  <c:v>60</c:v>
                </c:pt>
                <c:pt idx="11">
                  <c:v>62</c:v>
                </c:pt>
                <c:pt idx="12">
                  <c:v>64</c:v>
                </c:pt>
                <c:pt idx="13">
                  <c:v>66</c:v>
                </c:pt>
                <c:pt idx="14">
                  <c:v>68</c:v>
                </c:pt>
                <c:pt idx="15">
                  <c:v>70</c:v>
                </c:pt>
                <c:pt idx="16">
                  <c:v>72</c:v>
                </c:pt>
                <c:pt idx="17">
                  <c:v>74</c:v>
                </c:pt>
                <c:pt idx="18">
                  <c:v>76</c:v>
                </c:pt>
                <c:pt idx="19">
                  <c:v>78</c:v>
                </c:pt>
                <c:pt idx="20">
                  <c:v>80</c:v>
                </c:pt>
                <c:pt idx="21">
                  <c:v>82</c:v>
                </c:pt>
                <c:pt idx="22">
                  <c:v>84</c:v>
                </c:pt>
                <c:pt idx="23">
                  <c:v>86</c:v>
                </c:pt>
                <c:pt idx="24">
                  <c:v>88</c:v>
                </c:pt>
                <c:pt idx="25">
                  <c:v>90</c:v>
                </c:pt>
                <c:pt idx="26">
                  <c:v>92</c:v>
                </c:pt>
                <c:pt idx="27">
                  <c:v>94</c:v>
                </c:pt>
                <c:pt idx="28">
                  <c:v>96</c:v>
                </c:pt>
                <c:pt idx="29">
                  <c:v>98</c:v>
                </c:pt>
                <c:pt idx="30">
                  <c:v>100</c:v>
                </c:pt>
              </c:numCache>
            </c:numRef>
          </c:cat>
          <c:val>
            <c:numRef>
              <c:f>'더미변수 이용 분석'!$Q$3:$Q$33</c:f>
              <c:numCache>
                <c:formatCode>General</c:formatCode>
                <c:ptCount val="31"/>
                <c:pt idx="0">
                  <c:v>0</c:v>
                </c:pt>
                <c:pt idx="1">
                  <c:v>0</c:v>
                </c:pt>
                <c:pt idx="2">
                  <c:v>0</c:v>
                </c:pt>
                <c:pt idx="3">
                  <c:v>0</c:v>
                </c:pt>
                <c:pt idx="4">
                  <c:v>0</c:v>
                </c:pt>
                <c:pt idx="5">
                  <c:v>0</c:v>
                </c:pt>
                <c:pt idx="6">
                  <c:v>0</c:v>
                </c:pt>
                <c:pt idx="7">
                  <c:v>0</c:v>
                </c:pt>
                <c:pt idx="8">
                  <c:v>0</c:v>
                </c:pt>
                <c:pt idx="9">
                  <c:v>0</c:v>
                </c:pt>
                <c:pt idx="10">
                  <c:v>0</c:v>
                </c:pt>
                <c:pt idx="11">
                  <c:v>0</c:v>
                </c:pt>
                <c:pt idx="12">
                  <c:v>1.1494252873563218E-2</c:v>
                </c:pt>
                <c:pt idx="13">
                  <c:v>1.1494252873563218E-2</c:v>
                </c:pt>
                <c:pt idx="14">
                  <c:v>5.7471264367816308E-3</c:v>
                </c:pt>
                <c:pt idx="15">
                  <c:v>2.8735632183908056E-2</c:v>
                </c:pt>
                <c:pt idx="16">
                  <c:v>2.8735632183908056E-2</c:v>
                </c:pt>
                <c:pt idx="17">
                  <c:v>7.4712643678160939E-2</c:v>
                </c:pt>
                <c:pt idx="18">
                  <c:v>9.7701149425287362E-2</c:v>
                </c:pt>
                <c:pt idx="19">
                  <c:v>0.15517241379310345</c:v>
                </c:pt>
                <c:pt idx="20">
                  <c:v>0.10344827586206895</c:v>
                </c:pt>
                <c:pt idx="21">
                  <c:v>0.14367816091954017</c:v>
                </c:pt>
                <c:pt idx="22">
                  <c:v>0.13793103448275942</c:v>
                </c:pt>
                <c:pt idx="23">
                  <c:v>6.8965517241379309E-2</c:v>
                </c:pt>
                <c:pt idx="24">
                  <c:v>4.5977011494252866E-2</c:v>
                </c:pt>
                <c:pt idx="25">
                  <c:v>5.1724137931034524E-2</c:v>
                </c:pt>
                <c:pt idx="26">
                  <c:v>1.1494252873563218E-2</c:v>
                </c:pt>
                <c:pt idx="27">
                  <c:v>1.7241379310344827E-2</c:v>
                </c:pt>
                <c:pt idx="28">
                  <c:v>5.7471264367816308E-3</c:v>
                </c:pt>
                <c:pt idx="29">
                  <c:v>0</c:v>
                </c:pt>
                <c:pt idx="30">
                  <c:v>0</c:v>
                </c:pt>
              </c:numCache>
            </c:numRef>
          </c:val>
          <c:extLst>
            <c:ext xmlns:c16="http://schemas.microsoft.com/office/drawing/2014/chart" uri="{C3380CC4-5D6E-409C-BE32-E72D297353CC}">
              <c16:uniqueId val="{00000001-3AA9-40EF-9EBF-B110D6CDA4EE}"/>
            </c:ext>
          </c:extLst>
        </c:ser>
        <c:dLbls>
          <c:showLegendKey val="0"/>
          <c:showVal val="0"/>
          <c:showCatName val="0"/>
          <c:showSerName val="0"/>
          <c:showPercent val="0"/>
          <c:showBubbleSize val="0"/>
        </c:dLbls>
        <c:gapWidth val="150"/>
        <c:axId val="844645744"/>
        <c:axId val="844640304"/>
      </c:barChart>
      <c:catAx>
        <c:axId val="844645744"/>
        <c:scaling>
          <c:orientation val="minMax"/>
        </c:scaling>
        <c:delete val="0"/>
        <c:axPos val="b"/>
        <c:title>
          <c:tx>
            <c:rich>
              <a:bodyPr/>
              <a:lstStyle/>
              <a:p>
                <a:pPr>
                  <a:defRPr/>
                </a:pPr>
                <a:r>
                  <a:rPr lang="ko-KR" dirty="0"/>
                  <a:t>다음 분출까지 </a:t>
                </a:r>
                <a:r>
                  <a:rPr lang="ko-KR" altLang="en-US" dirty="0"/>
                  <a:t>대기시간</a:t>
                </a:r>
                <a:r>
                  <a:rPr lang="ko-KR" dirty="0"/>
                  <a:t> </a:t>
                </a:r>
                <a:r>
                  <a:rPr lang="en-US" dirty="0"/>
                  <a:t>(</a:t>
                </a:r>
                <a:r>
                  <a:rPr lang="ko-KR" dirty="0"/>
                  <a:t>단위</a:t>
                </a:r>
                <a:r>
                  <a:rPr lang="en-US" dirty="0"/>
                  <a:t>: </a:t>
                </a:r>
                <a:r>
                  <a:rPr lang="ko-KR" dirty="0"/>
                  <a:t>분</a:t>
                </a:r>
                <a:r>
                  <a:rPr lang="en-US" dirty="0"/>
                  <a:t>)</a:t>
                </a:r>
                <a:endParaRPr lang="ko-KR" dirty="0"/>
              </a:p>
            </c:rich>
          </c:tx>
          <c:overlay val="0"/>
        </c:title>
        <c:numFmt formatCode="General" sourceLinked="1"/>
        <c:majorTickMark val="out"/>
        <c:minorTickMark val="none"/>
        <c:tickLblPos val="nextTo"/>
        <c:crossAx val="844640304"/>
        <c:crosses val="autoZero"/>
        <c:auto val="1"/>
        <c:lblAlgn val="ctr"/>
        <c:lblOffset val="100"/>
        <c:noMultiLvlLbl val="0"/>
      </c:catAx>
      <c:valAx>
        <c:axId val="844640304"/>
        <c:scaling>
          <c:orientation val="minMax"/>
          <c:max val="0.2"/>
        </c:scaling>
        <c:delete val="0"/>
        <c:axPos val="l"/>
        <c:title>
          <c:tx>
            <c:rich>
              <a:bodyPr rot="-5400000" vert="horz"/>
              <a:lstStyle/>
              <a:p>
                <a:pPr>
                  <a:defRPr/>
                </a:pPr>
                <a:r>
                  <a:rPr lang="ko-KR"/>
                  <a:t>비율</a:t>
                </a:r>
                <a:r>
                  <a:rPr lang="en-US"/>
                  <a:t>(</a:t>
                </a:r>
                <a:r>
                  <a:rPr lang="ko-KR"/>
                  <a:t>단위</a:t>
                </a:r>
                <a:r>
                  <a:rPr lang="en-US"/>
                  <a:t>: %)</a:t>
                </a:r>
                <a:endParaRPr lang="ko-KR"/>
              </a:p>
            </c:rich>
          </c:tx>
          <c:overlay val="0"/>
        </c:title>
        <c:numFmt formatCode="0%" sourceLinked="0"/>
        <c:majorTickMark val="out"/>
        <c:minorTickMark val="none"/>
        <c:tickLblPos val="nextTo"/>
        <c:crossAx val="844645744"/>
        <c:crosses val="autoZero"/>
        <c:crossBetween val="between"/>
        <c:majorUnit val="5.0000000000000024E-2"/>
      </c:valAx>
    </c:plotArea>
    <c:legend>
      <c:legendPos val="b"/>
      <c:overlay val="0"/>
    </c:legend>
    <c:plotVisOnly val="1"/>
    <c:dispBlanksAs val="gap"/>
    <c:showDLblsOverMax val="0"/>
  </c:chart>
  <c:txPr>
    <a:bodyPr/>
    <a:lstStyle/>
    <a:p>
      <a:pPr>
        <a:defRPr sz="1200"/>
      </a:pPr>
      <a:endParaRPr lang="ko-K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30"/>
    </mc:Choice>
    <mc:Fallback>
      <c:style val="30"/>
    </mc:Fallback>
  </mc:AlternateContent>
  <c:chart>
    <c:autoTitleDeleted val="1"/>
    <c:plotArea>
      <c:layout/>
      <c:barChart>
        <c:barDir val="col"/>
        <c:grouping val="clustered"/>
        <c:varyColors val="0"/>
        <c:ser>
          <c:idx val="0"/>
          <c:order val="0"/>
          <c:tx>
            <c:strRef>
              <c:f>Sheet1!$B$1</c:f>
              <c:strCache>
                <c:ptCount val="1"/>
                <c:pt idx="0">
                  <c:v>2003</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c:spPr>
          <c:invertIfNegative val="0"/>
          <c:cat>
            <c:numRef>
              <c:f>Sheet1!$A$2:$A$15</c:f>
              <c:numCache>
                <c:formatCode>General</c:formatCode>
                <c:ptCount val="14"/>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numCache>
            </c:numRef>
          </c:cat>
          <c:val>
            <c:numRef>
              <c:f>Sheet1!$B$2:$B$15</c:f>
              <c:numCache>
                <c:formatCode>General</c:formatCode>
                <c:ptCount val="14"/>
                <c:pt idx="0">
                  <c:v>1</c:v>
                </c:pt>
                <c:pt idx="1">
                  <c:v>1</c:v>
                </c:pt>
                <c:pt idx="2">
                  <c:v>4</c:v>
                </c:pt>
                <c:pt idx="3">
                  <c:v>3</c:v>
                </c:pt>
                <c:pt idx="4">
                  <c:v>1</c:v>
                </c:pt>
                <c:pt idx="5">
                  <c:v>10</c:v>
                </c:pt>
                <c:pt idx="6">
                  <c:v>15</c:v>
                </c:pt>
                <c:pt idx="7">
                  <c:v>8</c:v>
                </c:pt>
                <c:pt idx="8">
                  <c:v>8</c:v>
                </c:pt>
                <c:pt idx="9">
                  <c:v>4</c:v>
                </c:pt>
                <c:pt idx="10">
                  <c:v>3</c:v>
                </c:pt>
                <c:pt idx="11">
                  <c:v>20</c:v>
                </c:pt>
                <c:pt idx="12">
                  <c:v>10</c:v>
                </c:pt>
                <c:pt idx="13">
                  <c:v>2</c:v>
                </c:pt>
              </c:numCache>
            </c:numRef>
          </c:val>
          <c:extLst>
            <c:ext xmlns:c16="http://schemas.microsoft.com/office/drawing/2014/chart" uri="{C3380CC4-5D6E-409C-BE32-E72D297353CC}">
              <c16:uniqueId val="{00000000-E77F-4320-AA1C-C9D069F528A3}"/>
            </c:ext>
          </c:extLst>
        </c:ser>
        <c:dLbls>
          <c:showLegendKey val="0"/>
          <c:showVal val="0"/>
          <c:showCatName val="0"/>
          <c:showSerName val="0"/>
          <c:showPercent val="0"/>
          <c:showBubbleSize val="0"/>
        </c:dLbls>
        <c:gapWidth val="150"/>
        <c:axId val="877133696"/>
        <c:axId val="877123360"/>
      </c:barChart>
      <c:catAx>
        <c:axId val="877133696"/>
        <c:scaling>
          <c:orientation val="minMax"/>
        </c:scaling>
        <c:delete val="0"/>
        <c:axPos val="b"/>
        <c:numFmt formatCode="General" sourceLinked="1"/>
        <c:majorTickMark val="none"/>
        <c:minorTickMark val="none"/>
        <c:tickLblPos val="nextTo"/>
        <c:crossAx val="877123360"/>
        <c:crosses val="autoZero"/>
        <c:auto val="1"/>
        <c:lblAlgn val="ctr"/>
        <c:lblOffset val="100"/>
        <c:noMultiLvlLbl val="0"/>
      </c:catAx>
      <c:valAx>
        <c:axId val="877123360"/>
        <c:scaling>
          <c:orientation val="minMax"/>
        </c:scaling>
        <c:delete val="0"/>
        <c:axPos val="l"/>
        <c:majorGridlines/>
        <c:numFmt formatCode="General" sourceLinked="1"/>
        <c:majorTickMark val="out"/>
        <c:minorTickMark val="none"/>
        <c:tickLblPos val="nextTo"/>
        <c:crossAx val="877133696"/>
        <c:crosses val="autoZero"/>
        <c:crossBetween val="between"/>
      </c:valAx>
    </c:plotArea>
    <c:plotVisOnly val="1"/>
    <c:dispBlanksAs val="gap"/>
    <c:showDLblsOverMax val="0"/>
  </c:chart>
  <c:txPr>
    <a:bodyPr/>
    <a:lstStyle/>
    <a:p>
      <a:pPr>
        <a:defRPr sz="1800"/>
      </a:pPr>
      <a:endParaRPr lang="ko-K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352554854582128E-2"/>
          <c:y val="8.6493424342659747E-3"/>
          <c:w val="0.86332569188345165"/>
          <c:h val="0.95276436654716312"/>
        </c:manualLayout>
      </c:layout>
      <c:bubbleChart>
        <c:varyColors val="0"/>
        <c:ser>
          <c:idx val="0"/>
          <c:order val="0"/>
          <c:tx>
            <c:v>후보1 우세</c:v>
          </c:tx>
          <c:spPr>
            <a:blipFill>
              <a:blip xmlns:r="http://schemas.openxmlformats.org/officeDocument/2006/relationships" r:embed="rId1"/>
              <a:stretch>
                <a:fillRect/>
              </a:stretch>
            </a:blipFill>
          </c:spPr>
          <c:invertIfNegative val="0"/>
          <c:dLbls>
            <c:dLbl>
              <c:idx val="1"/>
              <c:spPr>
                <a:noFill/>
                <a:ln>
                  <a:noFill/>
                </a:ln>
                <a:effectLst/>
              </c:spPr>
              <c:txPr>
                <a:bodyPr wrap="square" lIns="38100" tIns="19050" rIns="38100" bIns="19050" anchor="ctr">
                  <a:spAutoFit/>
                </a:bodyPr>
                <a:lstStyle/>
                <a:p>
                  <a:pPr>
                    <a:defRPr sz="1200" b="1"/>
                  </a:pPr>
                  <a:endParaRPr lang="ko-KR"/>
                </a:p>
              </c:txPr>
              <c:dLblPos val="t"/>
              <c:showLegendKey val="0"/>
              <c:showVal val="0"/>
              <c:showCatName val="0"/>
              <c:showSerName val="0"/>
              <c:showPercent val="0"/>
              <c:showBubbleSize val="1"/>
              <c:extLst>
                <c:ext xmlns:c16="http://schemas.microsoft.com/office/drawing/2014/chart" uri="{C3380CC4-5D6E-409C-BE32-E72D297353CC}">
                  <c16:uniqueId val="{00000000-A8AE-4FAF-9366-5DF112C2600B}"/>
                </c:ext>
              </c:extLst>
            </c:dLbl>
            <c:spPr>
              <a:noFill/>
              <a:ln>
                <a:noFill/>
              </a:ln>
              <a:effectLst/>
            </c:spPr>
            <c:txPr>
              <a:bodyPr wrap="square" lIns="38100" tIns="19050" rIns="38100" bIns="19050" anchor="ctr">
                <a:spAutoFit/>
              </a:bodyPr>
              <a:lstStyle/>
              <a:p>
                <a:pPr>
                  <a:defRPr sz="1200"/>
                </a:pPr>
                <a:endParaRPr lang="ko-KR"/>
              </a:p>
            </c:txPr>
            <c:dLblPos val="t"/>
            <c:showLegendKey val="0"/>
            <c:showVal val="0"/>
            <c:showCatName val="0"/>
            <c:showSerName val="0"/>
            <c:showPercent val="0"/>
            <c:showBubbleSize val="1"/>
            <c:showLeaderLines val="0"/>
            <c:extLst>
              <c:ext xmlns:c15="http://schemas.microsoft.com/office/drawing/2012/chart" uri="{CE6537A1-D6FC-4f65-9D91-7224C49458BB}">
                <c15:showLeaderLines val="1"/>
              </c:ext>
            </c:extLst>
          </c:dLbls>
          <c:xVal>
            <c:numRef>
              <c:f>'5_지역별 득표율차'!$C$3:$C$20</c:f>
              <c:numCache>
                <c:formatCode>General</c:formatCode>
                <c:ptCount val="18"/>
                <c:pt idx="0">
                  <c:v>16.5</c:v>
                </c:pt>
                <c:pt idx="1">
                  <c:v>5</c:v>
                </c:pt>
                <c:pt idx="2">
                  <c:v>17</c:v>
                </c:pt>
                <c:pt idx="3">
                  <c:v>14.2</c:v>
                </c:pt>
                <c:pt idx="4">
                  <c:v>3</c:v>
                </c:pt>
                <c:pt idx="5">
                  <c:v>3.8</c:v>
                </c:pt>
                <c:pt idx="6">
                  <c:v>7.3</c:v>
                </c:pt>
                <c:pt idx="7">
                  <c:v>18.3</c:v>
                </c:pt>
                <c:pt idx="8">
                  <c:v>7.5</c:v>
                </c:pt>
                <c:pt idx="9">
                  <c:v>13</c:v>
                </c:pt>
                <c:pt idx="10">
                  <c:v>9</c:v>
                </c:pt>
                <c:pt idx="11">
                  <c:v>4</c:v>
                </c:pt>
                <c:pt idx="12">
                  <c:v>6</c:v>
                </c:pt>
                <c:pt idx="13">
                  <c:v>6.5</c:v>
                </c:pt>
                <c:pt idx="14">
                  <c:v>17</c:v>
                </c:pt>
                <c:pt idx="15">
                  <c:v>11</c:v>
                </c:pt>
                <c:pt idx="16">
                  <c:v>2</c:v>
                </c:pt>
                <c:pt idx="17">
                  <c:v>6</c:v>
                </c:pt>
              </c:numCache>
            </c:numRef>
          </c:xVal>
          <c:yVal>
            <c:numRef>
              <c:f>'5_지역별 득표율차'!$D$3:$D$20</c:f>
              <c:numCache>
                <c:formatCode>General</c:formatCode>
                <c:ptCount val="18"/>
                <c:pt idx="0">
                  <c:v>-1.5</c:v>
                </c:pt>
                <c:pt idx="1">
                  <c:v>15.5</c:v>
                </c:pt>
                <c:pt idx="2">
                  <c:v>4</c:v>
                </c:pt>
                <c:pt idx="3">
                  <c:v>7.3</c:v>
                </c:pt>
                <c:pt idx="4">
                  <c:v>15.3</c:v>
                </c:pt>
                <c:pt idx="5">
                  <c:v>4</c:v>
                </c:pt>
                <c:pt idx="6">
                  <c:v>9.8000000000000007</c:v>
                </c:pt>
                <c:pt idx="7">
                  <c:v>5.8</c:v>
                </c:pt>
                <c:pt idx="8">
                  <c:v>15.5</c:v>
                </c:pt>
                <c:pt idx="9">
                  <c:v>17</c:v>
                </c:pt>
                <c:pt idx="10">
                  <c:v>11</c:v>
                </c:pt>
                <c:pt idx="11">
                  <c:v>10</c:v>
                </c:pt>
                <c:pt idx="12">
                  <c:v>7</c:v>
                </c:pt>
                <c:pt idx="13">
                  <c:v>3.5</c:v>
                </c:pt>
                <c:pt idx="14">
                  <c:v>10</c:v>
                </c:pt>
                <c:pt idx="15">
                  <c:v>4.5</c:v>
                </c:pt>
                <c:pt idx="16">
                  <c:v>-3.8</c:v>
                </c:pt>
                <c:pt idx="17">
                  <c:v>11</c:v>
                </c:pt>
              </c:numCache>
            </c:numRef>
          </c:yVal>
          <c:bubbleSize>
            <c:numRef>
              <c:f>'5_지역별 득표율차'!$E$3:$E$20</c:f>
              <c:numCache>
                <c:formatCode>#,##0_ </c:formatCode>
                <c:ptCount val="18"/>
                <c:pt idx="0">
                  <c:v>588856.90000000049</c:v>
                </c:pt>
                <c:pt idx="1">
                  <c:v>-54615.7</c:v>
                </c:pt>
                <c:pt idx="2">
                  <c:v>266137.3</c:v>
                </c:pt>
                <c:pt idx="3">
                  <c:v>549461.20000000007</c:v>
                </c:pt>
                <c:pt idx="4">
                  <c:v>53455.7</c:v>
                </c:pt>
                <c:pt idx="5">
                  <c:v>-636167.9</c:v>
                </c:pt>
                <c:pt idx="6">
                  <c:v>5734.2999999999993</c:v>
                </c:pt>
                <c:pt idx="7">
                  <c:v>109368.6</c:v>
                </c:pt>
                <c:pt idx="8">
                  <c:v>256191.5</c:v>
                </c:pt>
                <c:pt idx="9">
                  <c:v>233480</c:v>
                </c:pt>
                <c:pt idx="10">
                  <c:v>103434</c:v>
                </c:pt>
                <c:pt idx="11">
                  <c:v>157680.59999999998</c:v>
                </c:pt>
                <c:pt idx="12">
                  <c:v>-772887.9</c:v>
                </c:pt>
                <c:pt idx="13">
                  <c:v>-633436.70000000007</c:v>
                </c:pt>
                <c:pt idx="14">
                  <c:v>800287.2</c:v>
                </c:pt>
                <c:pt idx="15">
                  <c:v>149125.4</c:v>
                </c:pt>
                <c:pt idx="16">
                  <c:v>1609.3</c:v>
                </c:pt>
                <c:pt idx="17">
                  <c:v>0</c:v>
                </c:pt>
              </c:numCache>
            </c:numRef>
          </c:bubbleSize>
          <c:bubble3D val="1"/>
          <c:extLst>
            <c:ext xmlns:c16="http://schemas.microsoft.com/office/drawing/2014/chart" uri="{C3380CC4-5D6E-409C-BE32-E72D297353CC}">
              <c16:uniqueId val="{00000001-6752-4B0C-87AF-7D524DBC4ED7}"/>
            </c:ext>
          </c:extLst>
        </c:ser>
        <c:ser>
          <c:idx val="1"/>
          <c:order val="1"/>
          <c:tx>
            <c:v>후보2 우세</c:v>
          </c:tx>
          <c:spPr>
            <a:blipFill>
              <a:blip xmlns:r="http://schemas.openxmlformats.org/officeDocument/2006/relationships" r:embed="rId2"/>
              <a:stretch>
                <a:fillRect/>
              </a:stretch>
            </a:blipFill>
            <a:ln w="25400">
              <a:noFill/>
            </a:ln>
          </c:spPr>
          <c:invertIfNegative val="0"/>
          <c:dLbls>
            <c:dLbl>
              <c:idx val="0"/>
              <c:spPr>
                <a:noFill/>
                <a:ln>
                  <a:noFill/>
                </a:ln>
                <a:effectLst/>
              </c:spPr>
              <c:txPr>
                <a:bodyPr wrap="square" lIns="38100" tIns="19050" rIns="38100" bIns="19050" anchor="ctr">
                  <a:spAutoFit/>
                </a:bodyPr>
                <a:lstStyle/>
                <a:p>
                  <a:pPr>
                    <a:defRPr sz="1200" b="1"/>
                  </a:pPr>
                  <a:endParaRPr lang="ko-KR"/>
                </a:p>
              </c:txPr>
              <c:dLblPos val="t"/>
              <c:showLegendKey val="0"/>
              <c:showVal val="0"/>
              <c:showCatName val="0"/>
              <c:showSerName val="0"/>
              <c:showPercent val="0"/>
              <c:showBubbleSize val="1"/>
              <c:extLst>
                <c:ext xmlns:c16="http://schemas.microsoft.com/office/drawing/2014/chart" uri="{C3380CC4-5D6E-409C-BE32-E72D297353CC}">
                  <c16:uniqueId val="{00000001-A8AE-4FAF-9366-5DF112C2600B}"/>
                </c:ext>
              </c:extLst>
            </c:dLbl>
            <c:spPr>
              <a:noFill/>
              <a:ln>
                <a:noFill/>
              </a:ln>
              <a:effectLst/>
            </c:spPr>
            <c:txPr>
              <a:bodyPr wrap="square" lIns="38100" tIns="19050" rIns="38100" bIns="19050" anchor="ctr">
                <a:spAutoFit/>
              </a:bodyPr>
              <a:lstStyle/>
              <a:p>
                <a:pPr>
                  <a:defRPr sz="1200"/>
                </a:pPr>
                <a:endParaRPr lang="ko-KR"/>
              </a:p>
            </c:txPr>
            <c:dLblPos val="t"/>
            <c:showLegendKey val="0"/>
            <c:showVal val="0"/>
            <c:showCatName val="0"/>
            <c:showSerName val="0"/>
            <c:showPercent val="0"/>
            <c:showBubbleSize val="1"/>
            <c:showLeaderLines val="0"/>
            <c:extLst>
              <c:ext xmlns:c15="http://schemas.microsoft.com/office/drawing/2012/chart" uri="{CE6537A1-D6FC-4f65-9D91-7224C49458BB}">
                <c15:showLeaderLines val="1"/>
              </c:ext>
            </c:extLst>
          </c:dLbls>
          <c:xVal>
            <c:numRef>
              <c:f>'5_지역별 득표율차'!$C$3:$C$20</c:f>
              <c:numCache>
                <c:formatCode>General</c:formatCode>
                <c:ptCount val="18"/>
                <c:pt idx="0">
                  <c:v>16.5</c:v>
                </c:pt>
                <c:pt idx="1">
                  <c:v>5</c:v>
                </c:pt>
                <c:pt idx="2">
                  <c:v>17</c:v>
                </c:pt>
                <c:pt idx="3">
                  <c:v>14.2</c:v>
                </c:pt>
                <c:pt idx="4">
                  <c:v>3</c:v>
                </c:pt>
                <c:pt idx="5">
                  <c:v>3.8</c:v>
                </c:pt>
                <c:pt idx="6">
                  <c:v>7.3</c:v>
                </c:pt>
                <c:pt idx="7">
                  <c:v>18.3</c:v>
                </c:pt>
                <c:pt idx="8">
                  <c:v>7.5</c:v>
                </c:pt>
                <c:pt idx="9">
                  <c:v>13</c:v>
                </c:pt>
                <c:pt idx="10">
                  <c:v>9</c:v>
                </c:pt>
                <c:pt idx="11">
                  <c:v>4</c:v>
                </c:pt>
                <c:pt idx="12">
                  <c:v>6</c:v>
                </c:pt>
                <c:pt idx="13">
                  <c:v>6.5</c:v>
                </c:pt>
                <c:pt idx="14">
                  <c:v>17</c:v>
                </c:pt>
                <c:pt idx="15">
                  <c:v>11</c:v>
                </c:pt>
                <c:pt idx="16">
                  <c:v>2</c:v>
                </c:pt>
                <c:pt idx="17">
                  <c:v>6</c:v>
                </c:pt>
              </c:numCache>
            </c:numRef>
          </c:xVal>
          <c:yVal>
            <c:numRef>
              <c:f>'5_지역별 득표율차'!$D$3:$D$20</c:f>
              <c:numCache>
                <c:formatCode>General</c:formatCode>
                <c:ptCount val="18"/>
                <c:pt idx="0">
                  <c:v>-1.5</c:v>
                </c:pt>
                <c:pt idx="1">
                  <c:v>15.5</c:v>
                </c:pt>
                <c:pt idx="2">
                  <c:v>4</c:v>
                </c:pt>
                <c:pt idx="3">
                  <c:v>7.3</c:v>
                </c:pt>
                <c:pt idx="4">
                  <c:v>15.3</c:v>
                </c:pt>
                <c:pt idx="5">
                  <c:v>4</c:v>
                </c:pt>
                <c:pt idx="6">
                  <c:v>9.8000000000000007</c:v>
                </c:pt>
                <c:pt idx="7">
                  <c:v>5.8</c:v>
                </c:pt>
                <c:pt idx="8">
                  <c:v>15.5</c:v>
                </c:pt>
                <c:pt idx="9">
                  <c:v>17</c:v>
                </c:pt>
                <c:pt idx="10">
                  <c:v>11</c:v>
                </c:pt>
                <c:pt idx="11">
                  <c:v>10</c:v>
                </c:pt>
                <c:pt idx="12">
                  <c:v>7</c:v>
                </c:pt>
                <c:pt idx="13">
                  <c:v>3.5</c:v>
                </c:pt>
                <c:pt idx="14">
                  <c:v>10</c:v>
                </c:pt>
                <c:pt idx="15">
                  <c:v>4.5</c:v>
                </c:pt>
                <c:pt idx="16">
                  <c:v>-3.8</c:v>
                </c:pt>
                <c:pt idx="17">
                  <c:v>11</c:v>
                </c:pt>
              </c:numCache>
            </c:numRef>
          </c:yVal>
          <c:bubbleSize>
            <c:numRef>
              <c:f>'5_지역별 득표율차'!$F$3:$F$20</c:f>
              <c:numCache>
                <c:formatCode>#,##0_ </c:formatCode>
                <c:ptCount val="18"/>
                <c:pt idx="0">
                  <c:v>-588856.90000000049</c:v>
                </c:pt>
                <c:pt idx="1">
                  <c:v>54615.7</c:v>
                </c:pt>
                <c:pt idx="2">
                  <c:v>-266137.3</c:v>
                </c:pt>
                <c:pt idx="3">
                  <c:v>-549461.20000000007</c:v>
                </c:pt>
                <c:pt idx="4">
                  <c:v>-53455.7</c:v>
                </c:pt>
                <c:pt idx="5">
                  <c:v>636167.9</c:v>
                </c:pt>
                <c:pt idx="6">
                  <c:v>-5734.2999999999993</c:v>
                </c:pt>
                <c:pt idx="7">
                  <c:v>-109368.6</c:v>
                </c:pt>
                <c:pt idx="8">
                  <c:v>-256191.5</c:v>
                </c:pt>
                <c:pt idx="9">
                  <c:v>-233480</c:v>
                </c:pt>
                <c:pt idx="10">
                  <c:v>-103434</c:v>
                </c:pt>
                <c:pt idx="11">
                  <c:v>-157680.59999999998</c:v>
                </c:pt>
                <c:pt idx="12">
                  <c:v>772887.9</c:v>
                </c:pt>
                <c:pt idx="13">
                  <c:v>633436.70000000007</c:v>
                </c:pt>
                <c:pt idx="14">
                  <c:v>-800287.2</c:v>
                </c:pt>
                <c:pt idx="15">
                  <c:v>-149125.4</c:v>
                </c:pt>
                <c:pt idx="16">
                  <c:v>-1609.3</c:v>
                </c:pt>
                <c:pt idx="17">
                  <c:v>0</c:v>
                </c:pt>
              </c:numCache>
            </c:numRef>
          </c:bubbleSize>
          <c:bubble3D val="1"/>
          <c:extLst>
            <c:ext xmlns:c16="http://schemas.microsoft.com/office/drawing/2014/chart" uri="{C3380CC4-5D6E-409C-BE32-E72D297353CC}">
              <c16:uniqueId val="{00000003-6752-4B0C-87AF-7D524DBC4ED7}"/>
            </c:ext>
          </c:extLst>
        </c:ser>
        <c:ser>
          <c:idx val="3"/>
          <c:order val="2"/>
          <c:tx>
            <c:v>기준크기</c:v>
          </c:tx>
          <c:spPr>
            <a:blipFill>
              <a:blip xmlns:r="http://schemas.openxmlformats.org/officeDocument/2006/relationships" r:embed="rId1"/>
              <a:stretch>
                <a:fillRect/>
              </a:stretch>
            </a:blipFill>
            <a:ln w="25400">
              <a:noFill/>
            </a:ln>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6752-4B0C-87AF-7D524DBC4ED7}"/>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'5_지역별 득표율차'!$C$3</c:f>
              <c:numCache>
                <c:formatCode>General</c:formatCode>
                <c:ptCount val="1"/>
                <c:pt idx="0">
                  <c:v>16.5</c:v>
                </c:pt>
              </c:numCache>
            </c:numRef>
          </c:xVal>
          <c:yVal>
            <c:numRef>
              <c:f>'5_지역별 득표율차'!$D$3</c:f>
              <c:numCache>
                <c:formatCode>General</c:formatCode>
                <c:ptCount val="1"/>
                <c:pt idx="0">
                  <c:v>-1.5</c:v>
                </c:pt>
              </c:numCache>
            </c:numRef>
          </c:yVal>
          <c:bubbleSize>
            <c:numRef>
              <c:f>'5_지역별 득표율차'!$E$3</c:f>
              <c:numCache>
                <c:formatCode>#,##0_ </c:formatCode>
                <c:ptCount val="1"/>
                <c:pt idx="0">
                  <c:v>588856.90000000049</c:v>
                </c:pt>
              </c:numCache>
            </c:numRef>
          </c:bubbleSize>
          <c:bubble3D val="1"/>
          <c:extLst>
            <c:ext xmlns:c16="http://schemas.microsoft.com/office/drawing/2014/chart" uri="{C3380CC4-5D6E-409C-BE32-E72D297353CC}">
              <c16:uniqueId val="{00000005-6752-4B0C-87AF-7D524DBC4ED7}"/>
            </c:ext>
          </c:extLst>
        </c:ser>
        <c:dLbls>
          <c:showLegendKey val="0"/>
          <c:showVal val="0"/>
          <c:showCatName val="0"/>
          <c:showSerName val="0"/>
          <c:showPercent val="0"/>
          <c:showBubbleSize val="0"/>
        </c:dLbls>
        <c:bubbleScale val="70"/>
        <c:showNegBubbles val="0"/>
        <c:axId val="844640848"/>
        <c:axId val="844646288"/>
      </c:bubbleChart>
      <c:valAx>
        <c:axId val="844640848"/>
        <c:scaling>
          <c:orientation val="minMax"/>
          <c:max val="20"/>
          <c:min val="-5"/>
        </c:scaling>
        <c:delete val="1"/>
        <c:axPos val="b"/>
        <c:numFmt formatCode="General" sourceLinked="1"/>
        <c:majorTickMark val="out"/>
        <c:minorTickMark val="none"/>
        <c:tickLblPos val="none"/>
        <c:crossAx val="844646288"/>
        <c:crosses val="autoZero"/>
        <c:crossBetween val="midCat"/>
      </c:valAx>
      <c:valAx>
        <c:axId val="844646288"/>
        <c:scaling>
          <c:orientation val="minMax"/>
          <c:max val="20"/>
          <c:min val="-5"/>
        </c:scaling>
        <c:delete val="1"/>
        <c:axPos val="l"/>
        <c:numFmt formatCode="General" sourceLinked="1"/>
        <c:majorTickMark val="out"/>
        <c:minorTickMark val="none"/>
        <c:tickLblPos val="none"/>
        <c:crossAx val="844640848"/>
        <c:crosses val="autoZero"/>
        <c:crossBetween val="midCat"/>
      </c:valAx>
      <c:spPr>
        <a:noFill/>
      </c:spPr>
    </c:plotArea>
    <c:legend>
      <c:legendPos val="r"/>
      <c:legendEntry>
        <c:idx val="2"/>
        <c:delete val="1"/>
      </c:legendEntry>
      <c:layout>
        <c:manualLayout>
          <c:xMode val="edge"/>
          <c:yMode val="edge"/>
          <c:x val="0.79511055860827284"/>
          <c:y val="2.4932968014866611E-2"/>
          <c:w val="0.17854260312107739"/>
          <c:h val="0.1060696307262866"/>
        </c:manualLayout>
      </c:layout>
      <c:overlay val="0"/>
      <c:txPr>
        <a:bodyPr/>
        <a:lstStyle/>
        <a:p>
          <a:pPr>
            <a:defRPr sz="1200"/>
          </a:pPr>
          <a:endParaRPr lang="ko-KR"/>
        </a:p>
      </c:txPr>
    </c:legend>
    <c:plotVisOnly val="1"/>
    <c:dispBlanksAs val="gap"/>
    <c:showDLblsOverMax val="0"/>
  </c:chart>
  <c:spPr>
    <a:blipFill>
      <a:blip xmlns:r="http://schemas.openxmlformats.org/officeDocument/2006/relationships" r:embed="rId3"/>
      <a:stretch>
        <a:fillRect/>
      </a:stretch>
    </a:blipFill>
  </c:sp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9352554854582128E-2"/>
          <c:y val="8.6493424342659747E-3"/>
          <c:w val="0.86332569188345165"/>
          <c:h val="0.95276436654716312"/>
        </c:manualLayout>
      </c:layout>
      <c:bubbleChart>
        <c:varyColors val="0"/>
        <c:ser>
          <c:idx val="0"/>
          <c:order val="0"/>
          <c:tx>
            <c:v>후보1 우세</c:v>
          </c:tx>
          <c:spPr>
            <a:blipFill>
              <a:blip xmlns:r="http://schemas.openxmlformats.org/officeDocument/2006/relationships" r:embed="rId1"/>
              <a:stretch>
                <a:fillRect/>
              </a:stretch>
            </a:blipFill>
          </c:spPr>
          <c:invertIfNegative val="0"/>
          <c:dLbls>
            <c:dLbl>
              <c:idx val="1"/>
              <c:spPr>
                <a:noFill/>
                <a:ln>
                  <a:noFill/>
                </a:ln>
                <a:effectLst/>
              </c:spPr>
              <c:txPr>
                <a:bodyPr wrap="square" lIns="38100" tIns="19050" rIns="38100" bIns="19050" anchor="ctr">
                  <a:spAutoFit/>
                </a:bodyPr>
                <a:lstStyle/>
                <a:p>
                  <a:pPr>
                    <a:defRPr sz="1200" b="1"/>
                  </a:pPr>
                  <a:endParaRPr lang="ko-KR"/>
                </a:p>
              </c:txPr>
              <c:dLblPos val="t"/>
              <c:showLegendKey val="0"/>
              <c:showVal val="0"/>
              <c:showCatName val="0"/>
              <c:showSerName val="0"/>
              <c:showPercent val="0"/>
              <c:showBubbleSize val="1"/>
              <c:extLst>
                <c:ext xmlns:c16="http://schemas.microsoft.com/office/drawing/2014/chart" uri="{C3380CC4-5D6E-409C-BE32-E72D297353CC}">
                  <c16:uniqueId val="{00000000-B81D-43EB-BFBA-8AF12086D83C}"/>
                </c:ext>
              </c:extLst>
            </c:dLbl>
            <c:spPr>
              <a:noFill/>
              <a:ln>
                <a:noFill/>
              </a:ln>
              <a:effectLst/>
            </c:spPr>
            <c:txPr>
              <a:bodyPr wrap="square" lIns="38100" tIns="19050" rIns="38100" bIns="19050" anchor="ctr">
                <a:spAutoFit/>
              </a:bodyPr>
              <a:lstStyle/>
              <a:p>
                <a:pPr>
                  <a:defRPr sz="1200"/>
                </a:pPr>
                <a:endParaRPr lang="ko-KR"/>
              </a:p>
            </c:txPr>
            <c:dLblPos val="t"/>
            <c:showLegendKey val="0"/>
            <c:showVal val="0"/>
            <c:showCatName val="0"/>
            <c:showSerName val="0"/>
            <c:showPercent val="0"/>
            <c:showBubbleSize val="1"/>
            <c:showLeaderLines val="0"/>
            <c:extLst>
              <c:ext xmlns:c15="http://schemas.microsoft.com/office/drawing/2012/chart" uri="{CE6537A1-D6FC-4f65-9D91-7224C49458BB}">
                <c15:showLeaderLines val="1"/>
              </c:ext>
            </c:extLst>
          </c:dLbls>
          <c:xVal>
            <c:numRef>
              <c:f>'5_지역별 득표율차'!$C$3:$C$20</c:f>
              <c:numCache>
                <c:formatCode>General</c:formatCode>
                <c:ptCount val="18"/>
                <c:pt idx="0">
                  <c:v>16.5</c:v>
                </c:pt>
                <c:pt idx="1">
                  <c:v>5</c:v>
                </c:pt>
                <c:pt idx="2">
                  <c:v>17</c:v>
                </c:pt>
                <c:pt idx="3">
                  <c:v>14.2</c:v>
                </c:pt>
                <c:pt idx="4">
                  <c:v>3</c:v>
                </c:pt>
                <c:pt idx="5">
                  <c:v>3.8</c:v>
                </c:pt>
                <c:pt idx="6">
                  <c:v>7.3</c:v>
                </c:pt>
                <c:pt idx="7">
                  <c:v>18.3</c:v>
                </c:pt>
                <c:pt idx="8">
                  <c:v>7.5</c:v>
                </c:pt>
                <c:pt idx="9">
                  <c:v>13</c:v>
                </c:pt>
                <c:pt idx="10">
                  <c:v>9</c:v>
                </c:pt>
                <c:pt idx="11">
                  <c:v>4</c:v>
                </c:pt>
                <c:pt idx="12">
                  <c:v>6</c:v>
                </c:pt>
                <c:pt idx="13">
                  <c:v>6.5</c:v>
                </c:pt>
                <c:pt idx="14">
                  <c:v>17</c:v>
                </c:pt>
                <c:pt idx="15">
                  <c:v>11</c:v>
                </c:pt>
                <c:pt idx="16">
                  <c:v>2</c:v>
                </c:pt>
                <c:pt idx="17">
                  <c:v>6</c:v>
                </c:pt>
              </c:numCache>
            </c:numRef>
          </c:xVal>
          <c:yVal>
            <c:numRef>
              <c:f>'5_지역별 득표율차'!$D$3:$D$20</c:f>
              <c:numCache>
                <c:formatCode>General</c:formatCode>
                <c:ptCount val="18"/>
                <c:pt idx="0">
                  <c:v>-1.5</c:v>
                </c:pt>
                <c:pt idx="1">
                  <c:v>15.5</c:v>
                </c:pt>
                <c:pt idx="2">
                  <c:v>4</c:v>
                </c:pt>
                <c:pt idx="3">
                  <c:v>7.3</c:v>
                </c:pt>
                <c:pt idx="4">
                  <c:v>15.3</c:v>
                </c:pt>
                <c:pt idx="5">
                  <c:v>4</c:v>
                </c:pt>
                <c:pt idx="6">
                  <c:v>9.8000000000000007</c:v>
                </c:pt>
                <c:pt idx="7">
                  <c:v>5.8</c:v>
                </c:pt>
                <c:pt idx="8">
                  <c:v>15.5</c:v>
                </c:pt>
                <c:pt idx="9">
                  <c:v>17</c:v>
                </c:pt>
                <c:pt idx="10">
                  <c:v>11</c:v>
                </c:pt>
                <c:pt idx="11">
                  <c:v>10</c:v>
                </c:pt>
                <c:pt idx="12">
                  <c:v>7</c:v>
                </c:pt>
                <c:pt idx="13">
                  <c:v>3.5</c:v>
                </c:pt>
                <c:pt idx="14">
                  <c:v>10</c:v>
                </c:pt>
                <c:pt idx="15">
                  <c:v>4.5</c:v>
                </c:pt>
                <c:pt idx="16">
                  <c:v>-3.8</c:v>
                </c:pt>
                <c:pt idx="17">
                  <c:v>11</c:v>
                </c:pt>
              </c:numCache>
            </c:numRef>
          </c:yVal>
          <c:bubbleSize>
            <c:numRef>
              <c:f>'5_지역별 득표율차'!$E$3:$E$20</c:f>
              <c:numCache>
                <c:formatCode>#,##0_ </c:formatCode>
                <c:ptCount val="18"/>
                <c:pt idx="0">
                  <c:v>1406917.9</c:v>
                </c:pt>
                <c:pt idx="1">
                  <c:v>-120053.1</c:v>
                </c:pt>
                <c:pt idx="2">
                  <c:v>451873.39999999991</c:v>
                </c:pt>
                <c:pt idx="3">
                  <c:v>989711.59999999846</c:v>
                </c:pt>
                <c:pt idx="4">
                  <c:v>36242</c:v>
                </c:pt>
                <c:pt idx="5">
                  <c:v>-748761.9</c:v>
                </c:pt>
                <c:pt idx="6">
                  <c:v>18472.500000000004</c:v>
                </c:pt>
                <c:pt idx="7">
                  <c:v>139106.80000000002</c:v>
                </c:pt>
                <c:pt idx="8">
                  <c:v>217932.50000000003</c:v>
                </c:pt>
                <c:pt idx="9">
                  <c:v>215794.09999999998</c:v>
                </c:pt>
                <c:pt idx="10">
                  <c:v>150439.8999999997</c:v>
                </c:pt>
                <c:pt idx="11">
                  <c:v>173904.5</c:v>
                </c:pt>
                <c:pt idx="12">
                  <c:v>-831213.9</c:v>
                </c:pt>
                <c:pt idx="13">
                  <c:v>-929492.09999999846</c:v>
                </c:pt>
                <c:pt idx="14">
                  <c:v>1080356</c:v>
                </c:pt>
                <c:pt idx="15">
                  <c:v>557035.69999999809</c:v>
                </c:pt>
                <c:pt idx="16">
                  <c:v>2682.3999999999996</c:v>
                </c:pt>
                <c:pt idx="17">
                  <c:v>2887.5</c:v>
                </c:pt>
              </c:numCache>
            </c:numRef>
          </c:bubbleSize>
          <c:bubble3D val="1"/>
          <c:extLst>
            <c:ext xmlns:c16="http://schemas.microsoft.com/office/drawing/2014/chart" uri="{C3380CC4-5D6E-409C-BE32-E72D297353CC}">
              <c16:uniqueId val="{00000001-231B-48D1-962A-72D8993B831D}"/>
            </c:ext>
          </c:extLst>
        </c:ser>
        <c:ser>
          <c:idx val="1"/>
          <c:order val="1"/>
          <c:tx>
            <c:v>후보2 우세</c:v>
          </c:tx>
          <c:spPr>
            <a:blipFill>
              <a:blip xmlns:r="http://schemas.openxmlformats.org/officeDocument/2006/relationships" r:embed="rId2"/>
              <a:stretch>
                <a:fillRect/>
              </a:stretch>
            </a:blipFill>
            <a:ln w="25400">
              <a:noFill/>
            </a:ln>
          </c:spPr>
          <c:invertIfNegative val="0"/>
          <c:dLbls>
            <c:dLbl>
              <c:idx val="0"/>
              <c:spPr>
                <a:noFill/>
                <a:ln>
                  <a:noFill/>
                </a:ln>
                <a:effectLst/>
              </c:spPr>
              <c:txPr>
                <a:bodyPr wrap="square" lIns="38100" tIns="19050" rIns="38100" bIns="19050" anchor="ctr">
                  <a:spAutoFit/>
                </a:bodyPr>
                <a:lstStyle/>
                <a:p>
                  <a:pPr>
                    <a:defRPr sz="1200" b="1"/>
                  </a:pPr>
                  <a:endParaRPr lang="ko-KR"/>
                </a:p>
              </c:txPr>
              <c:dLblPos val="t"/>
              <c:showLegendKey val="0"/>
              <c:showVal val="0"/>
              <c:showCatName val="0"/>
              <c:showSerName val="0"/>
              <c:showPercent val="0"/>
              <c:showBubbleSize val="1"/>
              <c:extLst>
                <c:ext xmlns:c16="http://schemas.microsoft.com/office/drawing/2014/chart" uri="{C3380CC4-5D6E-409C-BE32-E72D297353CC}">
                  <c16:uniqueId val="{00000001-B81D-43EB-BFBA-8AF12086D83C}"/>
                </c:ext>
              </c:extLst>
            </c:dLbl>
            <c:spPr>
              <a:noFill/>
              <a:ln>
                <a:noFill/>
              </a:ln>
              <a:effectLst/>
            </c:spPr>
            <c:txPr>
              <a:bodyPr wrap="square" lIns="38100" tIns="19050" rIns="38100" bIns="19050" anchor="ctr">
                <a:spAutoFit/>
              </a:bodyPr>
              <a:lstStyle/>
              <a:p>
                <a:pPr>
                  <a:defRPr sz="1200"/>
                </a:pPr>
                <a:endParaRPr lang="ko-KR"/>
              </a:p>
            </c:txPr>
            <c:dLblPos val="t"/>
            <c:showLegendKey val="0"/>
            <c:showVal val="0"/>
            <c:showCatName val="0"/>
            <c:showSerName val="0"/>
            <c:showPercent val="0"/>
            <c:showBubbleSize val="1"/>
            <c:showLeaderLines val="0"/>
            <c:extLst>
              <c:ext xmlns:c15="http://schemas.microsoft.com/office/drawing/2012/chart" uri="{CE6537A1-D6FC-4f65-9D91-7224C49458BB}">
                <c15:showLeaderLines val="1"/>
              </c:ext>
            </c:extLst>
          </c:dLbls>
          <c:xVal>
            <c:numRef>
              <c:f>'5_지역별 득표율차'!$C$3:$C$20</c:f>
              <c:numCache>
                <c:formatCode>General</c:formatCode>
                <c:ptCount val="18"/>
                <c:pt idx="0">
                  <c:v>16.5</c:v>
                </c:pt>
                <c:pt idx="1">
                  <c:v>5</c:v>
                </c:pt>
                <c:pt idx="2">
                  <c:v>17</c:v>
                </c:pt>
                <c:pt idx="3">
                  <c:v>14.2</c:v>
                </c:pt>
                <c:pt idx="4">
                  <c:v>3</c:v>
                </c:pt>
                <c:pt idx="5">
                  <c:v>3.8</c:v>
                </c:pt>
                <c:pt idx="6">
                  <c:v>7.3</c:v>
                </c:pt>
                <c:pt idx="7">
                  <c:v>18.3</c:v>
                </c:pt>
                <c:pt idx="8">
                  <c:v>7.5</c:v>
                </c:pt>
                <c:pt idx="9">
                  <c:v>13</c:v>
                </c:pt>
                <c:pt idx="10">
                  <c:v>9</c:v>
                </c:pt>
                <c:pt idx="11">
                  <c:v>4</c:v>
                </c:pt>
                <c:pt idx="12">
                  <c:v>6</c:v>
                </c:pt>
                <c:pt idx="13">
                  <c:v>6.5</c:v>
                </c:pt>
                <c:pt idx="14">
                  <c:v>17</c:v>
                </c:pt>
                <c:pt idx="15">
                  <c:v>11</c:v>
                </c:pt>
                <c:pt idx="16">
                  <c:v>2</c:v>
                </c:pt>
                <c:pt idx="17">
                  <c:v>6</c:v>
                </c:pt>
              </c:numCache>
            </c:numRef>
          </c:xVal>
          <c:yVal>
            <c:numRef>
              <c:f>'5_지역별 득표율차'!$D$3:$D$20</c:f>
              <c:numCache>
                <c:formatCode>General</c:formatCode>
                <c:ptCount val="18"/>
                <c:pt idx="0">
                  <c:v>-1.5</c:v>
                </c:pt>
                <c:pt idx="1">
                  <c:v>15.5</c:v>
                </c:pt>
                <c:pt idx="2">
                  <c:v>4</c:v>
                </c:pt>
                <c:pt idx="3">
                  <c:v>7.3</c:v>
                </c:pt>
                <c:pt idx="4">
                  <c:v>15.3</c:v>
                </c:pt>
                <c:pt idx="5">
                  <c:v>4</c:v>
                </c:pt>
                <c:pt idx="6">
                  <c:v>9.8000000000000007</c:v>
                </c:pt>
                <c:pt idx="7">
                  <c:v>5.8</c:v>
                </c:pt>
                <c:pt idx="8">
                  <c:v>15.5</c:v>
                </c:pt>
                <c:pt idx="9">
                  <c:v>17</c:v>
                </c:pt>
                <c:pt idx="10">
                  <c:v>11</c:v>
                </c:pt>
                <c:pt idx="11">
                  <c:v>10</c:v>
                </c:pt>
                <c:pt idx="12">
                  <c:v>7</c:v>
                </c:pt>
                <c:pt idx="13">
                  <c:v>3.5</c:v>
                </c:pt>
                <c:pt idx="14">
                  <c:v>10</c:v>
                </c:pt>
                <c:pt idx="15">
                  <c:v>4.5</c:v>
                </c:pt>
                <c:pt idx="16">
                  <c:v>-3.8</c:v>
                </c:pt>
                <c:pt idx="17">
                  <c:v>11</c:v>
                </c:pt>
              </c:numCache>
            </c:numRef>
          </c:yVal>
          <c:bubbleSize>
            <c:numRef>
              <c:f>'5_지역별 득표율차'!$F$3:$F$20</c:f>
              <c:numCache>
                <c:formatCode>#,##0_ </c:formatCode>
                <c:ptCount val="18"/>
                <c:pt idx="0">
                  <c:v>-1406917.9</c:v>
                </c:pt>
                <c:pt idx="1">
                  <c:v>120053.1</c:v>
                </c:pt>
                <c:pt idx="2">
                  <c:v>-451873.39999999991</c:v>
                </c:pt>
                <c:pt idx="3">
                  <c:v>-989711.59999999846</c:v>
                </c:pt>
                <c:pt idx="4">
                  <c:v>-36242</c:v>
                </c:pt>
                <c:pt idx="5">
                  <c:v>748761.9</c:v>
                </c:pt>
                <c:pt idx="6">
                  <c:v>-18472.500000000004</c:v>
                </c:pt>
                <c:pt idx="7">
                  <c:v>-139106.80000000002</c:v>
                </c:pt>
                <c:pt idx="8">
                  <c:v>-217932.50000000003</c:v>
                </c:pt>
                <c:pt idx="9">
                  <c:v>-215794.09999999998</c:v>
                </c:pt>
                <c:pt idx="10">
                  <c:v>-150439.8999999997</c:v>
                </c:pt>
                <c:pt idx="11">
                  <c:v>-173904.5</c:v>
                </c:pt>
                <c:pt idx="12">
                  <c:v>831213.9</c:v>
                </c:pt>
                <c:pt idx="13">
                  <c:v>929492.09999999846</c:v>
                </c:pt>
                <c:pt idx="14">
                  <c:v>-1080356</c:v>
                </c:pt>
                <c:pt idx="15">
                  <c:v>-557035.69999999809</c:v>
                </c:pt>
                <c:pt idx="16">
                  <c:v>-2682.3999999999996</c:v>
                </c:pt>
                <c:pt idx="17">
                  <c:v>-2887.5</c:v>
                </c:pt>
              </c:numCache>
            </c:numRef>
          </c:bubbleSize>
          <c:bubble3D val="1"/>
          <c:extLst>
            <c:ext xmlns:c16="http://schemas.microsoft.com/office/drawing/2014/chart" uri="{C3380CC4-5D6E-409C-BE32-E72D297353CC}">
              <c16:uniqueId val="{00000003-231B-48D1-962A-72D8993B831D}"/>
            </c:ext>
          </c:extLst>
        </c:ser>
        <c:ser>
          <c:idx val="3"/>
          <c:order val="2"/>
          <c:tx>
            <c:v>기준크기</c:v>
          </c:tx>
          <c:spPr>
            <a:blipFill>
              <a:blip xmlns:r="http://schemas.openxmlformats.org/officeDocument/2006/relationships" r:embed="rId1"/>
              <a:stretch>
                <a:fillRect/>
              </a:stretch>
            </a:blipFill>
            <a:ln w="25400">
              <a:noFill/>
            </a:ln>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231B-48D1-962A-72D8993B831D}"/>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'5_지역별 득표율차'!$C$3</c:f>
              <c:numCache>
                <c:formatCode>General</c:formatCode>
                <c:ptCount val="1"/>
                <c:pt idx="0">
                  <c:v>16.5</c:v>
                </c:pt>
              </c:numCache>
            </c:numRef>
          </c:xVal>
          <c:yVal>
            <c:numRef>
              <c:f>'5_지역별 득표율차'!$D$3</c:f>
              <c:numCache>
                <c:formatCode>General</c:formatCode>
                <c:ptCount val="1"/>
                <c:pt idx="0">
                  <c:v>-1.5</c:v>
                </c:pt>
              </c:numCache>
            </c:numRef>
          </c:yVal>
          <c:bubbleSize>
            <c:numRef>
              <c:f>'5_지역별 득표율차'!$E$3</c:f>
              <c:numCache>
                <c:formatCode>#,##0_ </c:formatCode>
                <c:ptCount val="1"/>
                <c:pt idx="0">
                  <c:v>1406917.9</c:v>
                </c:pt>
              </c:numCache>
            </c:numRef>
          </c:bubbleSize>
          <c:bubble3D val="1"/>
          <c:extLst>
            <c:ext xmlns:c16="http://schemas.microsoft.com/office/drawing/2014/chart" uri="{C3380CC4-5D6E-409C-BE32-E72D297353CC}">
              <c16:uniqueId val="{00000005-231B-48D1-962A-72D8993B831D}"/>
            </c:ext>
          </c:extLst>
        </c:ser>
        <c:dLbls>
          <c:showLegendKey val="0"/>
          <c:showVal val="0"/>
          <c:showCatName val="0"/>
          <c:showSerName val="0"/>
          <c:showPercent val="0"/>
          <c:showBubbleSize val="0"/>
        </c:dLbls>
        <c:bubbleScale val="70"/>
        <c:showNegBubbles val="0"/>
        <c:axId val="844646832"/>
        <c:axId val="773377392"/>
      </c:bubbleChart>
      <c:valAx>
        <c:axId val="844646832"/>
        <c:scaling>
          <c:orientation val="minMax"/>
          <c:max val="20"/>
          <c:min val="-5"/>
        </c:scaling>
        <c:delete val="1"/>
        <c:axPos val="b"/>
        <c:numFmt formatCode="General" sourceLinked="1"/>
        <c:majorTickMark val="out"/>
        <c:minorTickMark val="none"/>
        <c:tickLblPos val="none"/>
        <c:crossAx val="773377392"/>
        <c:crosses val="autoZero"/>
        <c:crossBetween val="midCat"/>
      </c:valAx>
      <c:valAx>
        <c:axId val="773377392"/>
        <c:scaling>
          <c:orientation val="minMax"/>
          <c:max val="20"/>
          <c:min val="-5"/>
        </c:scaling>
        <c:delete val="1"/>
        <c:axPos val="l"/>
        <c:numFmt formatCode="General" sourceLinked="1"/>
        <c:majorTickMark val="out"/>
        <c:minorTickMark val="none"/>
        <c:tickLblPos val="none"/>
        <c:crossAx val="844646832"/>
        <c:crosses val="autoZero"/>
        <c:crossBetween val="midCat"/>
      </c:valAx>
      <c:spPr>
        <a:noFill/>
      </c:spPr>
    </c:plotArea>
    <c:legend>
      <c:legendPos val="r"/>
      <c:legendEntry>
        <c:idx val="2"/>
        <c:delete val="1"/>
      </c:legendEntry>
      <c:layout>
        <c:manualLayout>
          <c:xMode val="edge"/>
          <c:yMode val="edge"/>
          <c:x val="0.79511055860827284"/>
          <c:y val="2.4932968014866611E-2"/>
          <c:w val="0.17854260312107739"/>
          <c:h val="0.1060696307262866"/>
        </c:manualLayout>
      </c:layout>
      <c:overlay val="0"/>
      <c:txPr>
        <a:bodyPr/>
        <a:lstStyle/>
        <a:p>
          <a:pPr>
            <a:defRPr sz="1200"/>
          </a:pPr>
          <a:endParaRPr lang="ko-KR"/>
        </a:p>
      </c:txPr>
    </c:legend>
    <c:plotVisOnly val="1"/>
    <c:dispBlanksAs val="gap"/>
    <c:showDLblsOverMax val="0"/>
  </c:chart>
  <c:spPr>
    <a:blipFill>
      <a:blip xmlns:r="http://schemas.openxmlformats.org/officeDocument/2006/relationships" r:embed="rId3"/>
      <a:stretch>
        <a:fillRect/>
      </a:stretch>
    </a:blipFill>
  </c:sp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v>Dt - 95% 하한</c:v>
          </c:tx>
          <c:spPr>
            <a:ln w="28575" cap="rnd">
              <a:solidFill>
                <a:schemeClr val="accent3"/>
              </a:solidFill>
              <a:round/>
            </a:ln>
            <a:effectLst/>
          </c:spPr>
          <c:marker>
            <c:symbol val="none"/>
          </c:marker>
          <c:cat>
            <c:numRef>
              <c:f>'for calculation'!$B$74:$B$136</c:f>
              <c:numCache>
                <c:formatCode>h:mm</c:formatCode>
                <c:ptCount val="63"/>
                <c:pt idx="0" formatCode="h:mm;@">
                  <c:v>0.79166666666666652</c:v>
                </c:pt>
                <c:pt idx="1">
                  <c:v>0.7986111111111116</c:v>
                </c:pt>
                <c:pt idx="2" formatCode="h:mm;@">
                  <c:v>0.80555555555555602</c:v>
                </c:pt>
                <c:pt idx="3">
                  <c:v>0.8125</c:v>
                </c:pt>
                <c:pt idx="4" formatCode="h:mm;@">
                  <c:v>0.81944444444444564</c:v>
                </c:pt>
                <c:pt idx="5">
                  <c:v>0.82638888888888895</c:v>
                </c:pt>
                <c:pt idx="6" formatCode="h:mm;@">
                  <c:v>0.83333333333333404</c:v>
                </c:pt>
                <c:pt idx="7">
                  <c:v>0.84027777777777801</c:v>
                </c:pt>
                <c:pt idx="8" formatCode="h:mm;@">
                  <c:v>0.84722222222222299</c:v>
                </c:pt>
                <c:pt idx="9">
                  <c:v>0.85416666666666696</c:v>
                </c:pt>
                <c:pt idx="10" formatCode="h:mm;@">
                  <c:v>0.86111111111111205</c:v>
                </c:pt>
                <c:pt idx="11">
                  <c:v>0.86805555555555725</c:v>
                </c:pt>
                <c:pt idx="12" formatCode="h:mm;@">
                  <c:v>0.875000000000002</c:v>
                </c:pt>
                <c:pt idx="13">
                  <c:v>0.88194444444444664</c:v>
                </c:pt>
                <c:pt idx="14" formatCode="h:mm;@">
                  <c:v>0.88888888888888995</c:v>
                </c:pt>
                <c:pt idx="15">
                  <c:v>0.89583333333333504</c:v>
                </c:pt>
                <c:pt idx="16" formatCode="h:mm;@">
                  <c:v>0.90277777777777901</c:v>
                </c:pt>
                <c:pt idx="17">
                  <c:v>0.90972222222222399</c:v>
                </c:pt>
                <c:pt idx="18" formatCode="h:mm;@">
                  <c:v>0.91666666666666896</c:v>
                </c:pt>
                <c:pt idx="19">
                  <c:v>0.92361111111111305</c:v>
                </c:pt>
                <c:pt idx="20" formatCode="h:mm;@">
                  <c:v>0.93055555555555802</c:v>
                </c:pt>
                <c:pt idx="21">
                  <c:v>0.937500000000002</c:v>
                </c:pt>
                <c:pt idx="22" formatCode="h:mm;@">
                  <c:v>0.94444444444444764</c:v>
                </c:pt>
                <c:pt idx="23">
                  <c:v>0.95138888888889095</c:v>
                </c:pt>
                <c:pt idx="24" formatCode="h:mm;@">
                  <c:v>0.95833333333333603</c:v>
                </c:pt>
                <c:pt idx="25">
                  <c:v>0.96527777777778001</c:v>
                </c:pt>
                <c:pt idx="26" formatCode="h:mm;@">
                  <c:v>0.97222222222222499</c:v>
                </c:pt>
                <c:pt idx="27">
                  <c:v>0.97916666666666896</c:v>
                </c:pt>
                <c:pt idx="28">
                  <c:v>0.97916666666666896</c:v>
                </c:pt>
                <c:pt idx="29">
                  <c:v>0.99305555555555802</c:v>
                </c:pt>
                <c:pt idx="30" formatCode="h:mm;@">
                  <c:v>1</c:v>
                </c:pt>
                <c:pt idx="31">
                  <c:v>1.006944444444448</c:v>
                </c:pt>
                <c:pt idx="32" formatCode="h:mm;@">
                  <c:v>1.0138888888888899</c:v>
                </c:pt>
                <c:pt idx="33">
                  <c:v>1.0208333333333399</c:v>
                </c:pt>
                <c:pt idx="34" formatCode="h:mm;@">
                  <c:v>1.0277777777777799</c:v>
                </c:pt>
                <c:pt idx="35">
                  <c:v>1.0347222222222299</c:v>
                </c:pt>
                <c:pt idx="36" formatCode="h:mm;@">
                  <c:v>1.0416666666666698</c:v>
                </c:pt>
                <c:pt idx="37">
                  <c:v>1.0486111111111101</c:v>
                </c:pt>
                <c:pt idx="38" formatCode="h:mm;@">
                  <c:v>1.05555555555556</c:v>
                </c:pt>
                <c:pt idx="39">
                  <c:v>1.0625</c:v>
                </c:pt>
                <c:pt idx="40" formatCode="h:mm;@">
                  <c:v>1.069444444444448</c:v>
                </c:pt>
                <c:pt idx="41">
                  <c:v>1.0763888888888919</c:v>
                </c:pt>
                <c:pt idx="42" formatCode="h:mm;@">
                  <c:v>1.0833333333333399</c:v>
                </c:pt>
                <c:pt idx="43">
                  <c:v>1.0902777777777801</c:v>
                </c:pt>
                <c:pt idx="44" formatCode="h:mm;@">
                  <c:v>1.0972222222222299</c:v>
                </c:pt>
                <c:pt idx="45">
                  <c:v>1.1041666666666701</c:v>
                </c:pt>
                <c:pt idx="46" formatCode="h:mm;@">
                  <c:v>1.1111111111111101</c:v>
                </c:pt>
                <c:pt idx="47">
                  <c:v>1.1180555555555625</c:v>
                </c:pt>
                <c:pt idx="48" formatCode="h:mm;@">
                  <c:v>1.125</c:v>
                </c:pt>
                <c:pt idx="49">
                  <c:v>1.131944444444448</c:v>
                </c:pt>
                <c:pt idx="50" formatCode="h:mm;@">
                  <c:v>1.1388888888888919</c:v>
                </c:pt>
                <c:pt idx="51">
                  <c:v>1.1458333333333399</c:v>
                </c:pt>
                <c:pt idx="52" formatCode="h:mm;@">
                  <c:v>1.1527777777777801</c:v>
                </c:pt>
                <c:pt idx="53">
                  <c:v>1.1597222222222299</c:v>
                </c:pt>
                <c:pt idx="54" formatCode="h:mm;@">
                  <c:v>1.1666666666666701</c:v>
                </c:pt>
                <c:pt idx="55">
                  <c:v>1.17361111111112</c:v>
                </c:pt>
                <c:pt idx="56" formatCode="h:mm;@">
                  <c:v>1.1805555555555625</c:v>
                </c:pt>
                <c:pt idx="57">
                  <c:v>1.1875</c:v>
                </c:pt>
                <c:pt idx="58" formatCode="h:mm;@">
                  <c:v>1.19444444444445</c:v>
                </c:pt>
                <c:pt idx="59">
                  <c:v>1.2013888888888899</c:v>
                </c:pt>
                <c:pt idx="60" formatCode="h:mm;@">
                  <c:v>1.2083333333333399</c:v>
                </c:pt>
                <c:pt idx="61">
                  <c:v>1.2152777777777799</c:v>
                </c:pt>
                <c:pt idx="62" formatCode="h:mm;@">
                  <c:v>1.2222222222222299</c:v>
                </c:pt>
              </c:numCache>
            </c:numRef>
          </c:cat>
          <c:val>
            <c:numRef>
              <c:f>'for calculation'!$IX$143:$IX$205</c:f>
              <c:numCache>
                <c:formatCode>General</c:formatCode>
                <c:ptCount val="63"/>
                <c:pt idx="0">
                  <c:v>-3.9329893576783376E-2</c:v>
                </c:pt>
                <c:pt idx="1">
                  <c:v>-3.9329893576783376E-2</c:v>
                </c:pt>
                <c:pt idx="2">
                  <c:v>-3.9726443150262407E-2</c:v>
                </c:pt>
                <c:pt idx="3">
                  <c:v>-4.0628300284340217E-2</c:v>
                </c:pt>
                <c:pt idx="4">
                  <c:v>-4.046979408760773E-2</c:v>
                </c:pt>
                <c:pt idx="5">
                  <c:v>-3.4713915633377682E-2</c:v>
                </c:pt>
                <c:pt idx="6">
                  <c:v>-1.891171423539707E-2</c:v>
                </c:pt>
                <c:pt idx="7">
                  <c:v>-1.460865967611817E-2</c:v>
                </c:pt>
                <c:pt idx="8">
                  <c:v>-5.040333515407603E-3</c:v>
                </c:pt>
                <c:pt idx="9">
                  <c:v>-5.414400656764683E-4</c:v>
                </c:pt>
                <c:pt idx="10">
                  <c:v>8.8809022394438792E-3</c:v>
                </c:pt>
                <c:pt idx="11">
                  <c:v>1.3142849393260461E-2</c:v>
                </c:pt>
                <c:pt idx="12">
                  <c:v>1.8357412141098615E-2</c:v>
                </c:pt>
                <c:pt idx="13">
                  <c:v>2.2338815042573984E-2</c:v>
                </c:pt>
                <c:pt idx="14">
                  <c:v>2.6643719309183671E-2</c:v>
                </c:pt>
                <c:pt idx="15">
                  <c:v>2.5639618694204554E-2</c:v>
                </c:pt>
                <c:pt idx="16">
                  <c:v>2.8260813291821799E-2</c:v>
                </c:pt>
                <c:pt idx="17">
                  <c:v>2.8170319949924187E-2</c:v>
                </c:pt>
                <c:pt idx="18">
                  <c:v>2.8915419152996447E-2</c:v>
                </c:pt>
                <c:pt idx="19">
                  <c:v>3.1148418248702771E-2</c:v>
                </c:pt>
                <c:pt idx="20">
                  <c:v>3.3213086354844649E-2</c:v>
                </c:pt>
                <c:pt idx="21">
                  <c:v>3.3021532111393942E-2</c:v>
                </c:pt>
                <c:pt idx="22">
                  <c:v>3.3165523917510244E-2</c:v>
                </c:pt>
                <c:pt idx="23">
                  <c:v>3.3426851734282226E-2</c:v>
                </c:pt>
                <c:pt idx="24">
                  <c:v>3.2545154852414042E-2</c:v>
                </c:pt>
                <c:pt idx="25">
                  <c:v>3.328670637395835E-2</c:v>
                </c:pt>
                <c:pt idx="26">
                  <c:v>3.3768979489358635E-2</c:v>
                </c:pt>
                <c:pt idx="27">
                  <c:v>3.4241825846698291E-2</c:v>
                </c:pt>
                <c:pt idx="28">
                  <c:v>3.3836051721363981E-2</c:v>
                </c:pt>
                <c:pt idx="29">
                  <c:v>3.3803425058838064E-2</c:v>
                </c:pt>
                <c:pt idx="30">
                  <c:v>3.4536481817373441E-2</c:v>
                </c:pt>
                <c:pt idx="31">
                  <c:v>3.4420909475492881E-2</c:v>
                </c:pt>
                <c:pt idx="32">
                  <c:v>3.4049819371906091E-2</c:v>
                </c:pt>
                <c:pt idx="33">
                  <c:v>3.4146517682408242E-2</c:v>
                </c:pt>
                <c:pt idx="34">
                  <c:v>3.4191694259508562E-2</c:v>
                </c:pt>
                <c:pt idx="35">
                  <c:v>3.4628439204008939E-2</c:v>
                </c:pt>
                <c:pt idx="36">
                  <c:v>3.4571538829504721E-2</c:v>
                </c:pt>
                <c:pt idx="37">
                  <c:v>3.4587856696525275E-2</c:v>
                </c:pt>
                <c:pt idx="38">
                  <c:v>3.4317778931972472E-2</c:v>
                </c:pt>
                <c:pt idx="39">
                  <c:v>3.4190987915467839E-2</c:v>
                </c:pt>
                <c:pt idx="40">
                  <c:v>3.4728663405067021E-2</c:v>
                </c:pt>
                <c:pt idx="41">
                  <c:v>3.481204036092625E-2</c:v>
                </c:pt>
                <c:pt idx="42">
                  <c:v>3.4782560457577875E-2</c:v>
                </c:pt>
                <c:pt idx="43">
                  <c:v>3.4688619818155644E-2</c:v>
                </c:pt>
                <c:pt idx="44">
                  <c:v>3.4678936862616583E-2</c:v>
                </c:pt>
                <c:pt idx="45">
                  <c:v>3.480555282955889E-2</c:v>
                </c:pt>
                <c:pt idx="46">
                  <c:v>3.4734154641298108E-2</c:v>
                </c:pt>
                <c:pt idx="47">
                  <c:v>3.4767836902279657E-2</c:v>
                </c:pt>
                <c:pt idx="48">
                  <c:v>3.4711358384560756E-2</c:v>
                </c:pt>
                <c:pt idx="49">
                  <c:v>3.4722140848924249E-2</c:v>
                </c:pt>
                <c:pt idx="50">
                  <c:v>3.4717837728865851E-2</c:v>
                </c:pt>
                <c:pt idx="51">
                  <c:v>3.4798203679176042E-2</c:v>
                </c:pt>
                <c:pt idx="52">
                  <c:v>3.4800822039028359E-2</c:v>
                </c:pt>
                <c:pt idx="53">
                  <c:v>3.4814455472374009E-2</c:v>
                </c:pt>
                <c:pt idx="54">
                  <c:v>3.4813293396327182E-2</c:v>
                </c:pt>
                <c:pt idx="55">
                  <c:v>3.4813265071322076E-2</c:v>
                </c:pt>
                <c:pt idx="56">
                  <c:v>3.4813299134355519E-2</c:v>
                </c:pt>
                <c:pt idx="57">
                  <c:v>3.4812817672633903E-2</c:v>
                </c:pt>
                <c:pt idx="58">
                  <c:v>3.4812711092552684E-2</c:v>
                </c:pt>
                <c:pt idx="59">
                  <c:v>3.4809601505895252E-2</c:v>
                </c:pt>
                <c:pt idx="60">
                  <c:v>3.4809673175215633E-2</c:v>
                </c:pt>
                <c:pt idx="61">
                  <c:v>3.4809673175215633E-2</c:v>
                </c:pt>
                <c:pt idx="62">
                  <c:v>3.4809673175215633E-2</c:v>
                </c:pt>
              </c:numCache>
            </c:numRef>
          </c:val>
          <c:smooth val="0"/>
          <c:extLst>
            <c:ext xmlns:c16="http://schemas.microsoft.com/office/drawing/2014/chart" uri="{C3380CC4-5D6E-409C-BE32-E72D297353CC}">
              <c16:uniqueId val="{00000000-69B0-4BFF-A4E6-4FA81DA85768}"/>
            </c:ext>
          </c:extLst>
        </c:ser>
        <c:ser>
          <c:idx val="3"/>
          <c:order val="1"/>
          <c:tx>
            <c:v>Dt - 95% 상한</c:v>
          </c:tx>
          <c:spPr>
            <a:ln w="28575" cap="rnd">
              <a:solidFill>
                <a:schemeClr val="accent4"/>
              </a:solidFill>
              <a:round/>
            </a:ln>
            <a:effectLst/>
          </c:spPr>
          <c:marker>
            <c:symbol val="none"/>
          </c:marker>
          <c:cat>
            <c:numRef>
              <c:f>'for calculation'!$B$74:$B$136</c:f>
              <c:numCache>
                <c:formatCode>h:mm</c:formatCode>
                <c:ptCount val="63"/>
                <c:pt idx="0" formatCode="h:mm;@">
                  <c:v>0.79166666666666652</c:v>
                </c:pt>
                <c:pt idx="1">
                  <c:v>0.7986111111111116</c:v>
                </c:pt>
                <c:pt idx="2" formatCode="h:mm;@">
                  <c:v>0.80555555555555602</c:v>
                </c:pt>
                <c:pt idx="3">
                  <c:v>0.8125</c:v>
                </c:pt>
                <c:pt idx="4" formatCode="h:mm;@">
                  <c:v>0.81944444444444564</c:v>
                </c:pt>
                <c:pt idx="5">
                  <c:v>0.82638888888888895</c:v>
                </c:pt>
                <c:pt idx="6" formatCode="h:mm;@">
                  <c:v>0.83333333333333404</c:v>
                </c:pt>
                <c:pt idx="7">
                  <c:v>0.84027777777777801</c:v>
                </c:pt>
                <c:pt idx="8" formatCode="h:mm;@">
                  <c:v>0.84722222222222299</c:v>
                </c:pt>
                <c:pt idx="9">
                  <c:v>0.85416666666666696</c:v>
                </c:pt>
                <c:pt idx="10" formatCode="h:mm;@">
                  <c:v>0.86111111111111205</c:v>
                </c:pt>
                <c:pt idx="11">
                  <c:v>0.86805555555555725</c:v>
                </c:pt>
                <c:pt idx="12" formatCode="h:mm;@">
                  <c:v>0.875000000000002</c:v>
                </c:pt>
                <c:pt idx="13">
                  <c:v>0.88194444444444664</c:v>
                </c:pt>
                <c:pt idx="14" formatCode="h:mm;@">
                  <c:v>0.88888888888888995</c:v>
                </c:pt>
                <c:pt idx="15">
                  <c:v>0.89583333333333504</c:v>
                </c:pt>
                <c:pt idx="16" formatCode="h:mm;@">
                  <c:v>0.90277777777777901</c:v>
                </c:pt>
                <c:pt idx="17">
                  <c:v>0.90972222222222399</c:v>
                </c:pt>
                <c:pt idx="18" formatCode="h:mm;@">
                  <c:v>0.91666666666666896</c:v>
                </c:pt>
                <c:pt idx="19">
                  <c:v>0.92361111111111305</c:v>
                </c:pt>
                <c:pt idx="20" formatCode="h:mm;@">
                  <c:v>0.93055555555555802</c:v>
                </c:pt>
                <c:pt idx="21">
                  <c:v>0.937500000000002</c:v>
                </c:pt>
                <c:pt idx="22" formatCode="h:mm;@">
                  <c:v>0.94444444444444764</c:v>
                </c:pt>
                <c:pt idx="23">
                  <c:v>0.95138888888889095</c:v>
                </c:pt>
                <c:pt idx="24" formatCode="h:mm;@">
                  <c:v>0.95833333333333603</c:v>
                </c:pt>
                <c:pt idx="25">
                  <c:v>0.96527777777778001</c:v>
                </c:pt>
                <c:pt idx="26" formatCode="h:mm;@">
                  <c:v>0.97222222222222499</c:v>
                </c:pt>
                <c:pt idx="27">
                  <c:v>0.97916666666666896</c:v>
                </c:pt>
                <c:pt idx="28">
                  <c:v>0.97916666666666896</c:v>
                </c:pt>
                <c:pt idx="29">
                  <c:v>0.99305555555555802</c:v>
                </c:pt>
                <c:pt idx="30" formatCode="h:mm;@">
                  <c:v>1</c:v>
                </c:pt>
                <c:pt idx="31">
                  <c:v>1.006944444444448</c:v>
                </c:pt>
                <c:pt idx="32" formatCode="h:mm;@">
                  <c:v>1.0138888888888899</c:v>
                </c:pt>
                <c:pt idx="33">
                  <c:v>1.0208333333333399</c:v>
                </c:pt>
                <c:pt idx="34" formatCode="h:mm;@">
                  <c:v>1.0277777777777799</c:v>
                </c:pt>
                <c:pt idx="35">
                  <c:v>1.0347222222222299</c:v>
                </c:pt>
                <c:pt idx="36" formatCode="h:mm;@">
                  <c:v>1.0416666666666698</c:v>
                </c:pt>
                <c:pt idx="37">
                  <c:v>1.0486111111111101</c:v>
                </c:pt>
                <c:pt idx="38" formatCode="h:mm;@">
                  <c:v>1.05555555555556</c:v>
                </c:pt>
                <c:pt idx="39">
                  <c:v>1.0625</c:v>
                </c:pt>
                <c:pt idx="40" formatCode="h:mm;@">
                  <c:v>1.069444444444448</c:v>
                </c:pt>
                <c:pt idx="41">
                  <c:v>1.0763888888888919</c:v>
                </c:pt>
                <c:pt idx="42" formatCode="h:mm;@">
                  <c:v>1.0833333333333399</c:v>
                </c:pt>
                <c:pt idx="43">
                  <c:v>1.0902777777777801</c:v>
                </c:pt>
                <c:pt idx="44" formatCode="h:mm;@">
                  <c:v>1.0972222222222299</c:v>
                </c:pt>
                <c:pt idx="45">
                  <c:v>1.1041666666666701</c:v>
                </c:pt>
                <c:pt idx="46" formatCode="h:mm;@">
                  <c:v>1.1111111111111101</c:v>
                </c:pt>
                <c:pt idx="47">
                  <c:v>1.1180555555555625</c:v>
                </c:pt>
                <c:pt idx="48" formatCode="h:mm;@">
                  <c:v>1.125</c:v>
                </c:pt>
                <c:pt idx="49">
                  <c:v>1.131944444444448</c:v>
                </c:pt>
                <c:pt idx="50" formatCode="h:mm;@">
                  <c:v>1.1388888888888919</c:v>
                </c:pt>
                <c:pt idx="51">
                  <c:v>1.1458333333333399</c:v>
                </c:pt>
                <c:pt idx="52" formatCode="h:mm;@">
                  <c:v>1.1527777777777801</c:v>
                </c:pt>
                <c:pt idx="53">
                  <c:v>1.1597222222222299</c:v>
                </c:pt>
                <c:pt idx="54" formatCode="h:mm;@">
                  <c:v>1.1666666666666701</c:v>
                </c:pt>
                <c:pt idx="55">
                  <c:v>1.17361111111112</c:v>
                </c:pt>
                <c:pt idx="56" formatCode="h:mm;@">
                  <c:v>1.1805555555555625</c:v>
                </c:pt>
                <c:pt idx="57">
                  <c:v>1.1875</c:v>
                </c:pt>
                <c:pt idx="58" formatCode="h:mm;@">
                  <c:v>1.19444444444445</c:v>
                </c:pt>
                <c:pt idx="59">
                  <c:v>1.2013888888888899</c:v>
                </c:pt>
                <c:pt idx="60" formatCode="h:mm;@">
                  <c:v>1.2083333333333399</c:v>
                </c:pt>
                <c:pt idx="61">
                  <c:v>1.2152777777777799</c:v>
                </c:pt>
                <c:pt idx="62" formatCode="h:mm;@">
                  <c:v>1.2222222222222299</c:v>
                </c:pt>
              </c:numCache>
            </c:numRef>
          </c:cat>
          <c:val>
            <c:numRef>
              <c:f>'for calculation'!$IX$74:$IX$136</c:f>
              <c:numCache>
                <c:formatCode>General</c:formatCode>
                <c:ptCount val="63"/>
                <c:pt idx="0">
                  <c:v>0.11857236606199192</c:v>
                </c:pt>
                <c:pt idx="1">
                  <c:v>0.11857236606199192</c:v>
                </c:pt>
                <c:pt idx="2">
                  <c:v>0.11804241034807778</c:v>
                </c:pt>
                <c:pt idx="3">
                  <c:v>0.11769885518479745</c:v>
                </c:pt>
                <c:pt idx="4">
                  <c:v>0.11975823264230293</c:v>
                </c:pt>
                <c:pt idx="5">
                  <c:v>0.12034373729255628</c:v>
                </c:pt>
                <c:pt idx="6">
                  <c:v>0.11465264770189149</c:v>
                </c:pt>
                <c:pt idx="7">
                  <c:v>0.10502782810495831</c:v>
                </c:pt>
                <c:pt idx="8">
                  <c:v>0.10304767066756665</c:v>
                </c:pt>
                <c:pt idx="9">
                  <c:v>9.4477123696665249E-2</c:v>
                </c:pt>
                <c:pt idx="10">
                  <c:v>8.8136616336537008E-2</c:v>
                </c:pt>
                <c:pt idx="11">
                  <c:v>8.1088832423784951E-2</c:v>
                </c:pt>
                <c:pt idx="12">
                  <c:v>7.2951612855501835E-2</c:v>
                </c:pt>
                <c:pt idx="13">
                  <c:v>6.8244663162669778E-2</c:v>
                </c:pt>
                <c:pt idx="14">
                  <c:v>6.341692310723325E-2</c:v>
                </c:pt>
                <c:pt idx="15">
                  <c:v>6.1065330058642994E-2</c:v>
                </c:pt>
                <c:pt idx="16">
                  <c:v>5.9217458399315512E-2</c:v>
                </c:pt>
                <c:pt idx="17">
                  <c:v>5.7020432436725436E-2</c:v>
                </c:pt>
                <c:pt idx="18">
                  <c:v>5.4059705866261694E-2</c:v>
                </c:pt>
                <c:pt idx="19">
                  <c:v>5.0297320617996973E-2</c:v>
                </c:pt>
                <c:pt idx="20">
                  <c:v>4.8794654649445962E-2</c:v>
                </c:pt>
                <c:pt idx="21">
                  <c:v>4.7640544679296057E-2</c:v>
                </c:pt>
                <c:pt idx="22">
                  <c:v>4.6913665553375422E-2</c:v>
                </c:pt>
                <c:pt idx="23">
                  <c:v>4.5538968205206393E-2</c:v>
                </c:pt>
                <c:pt idx="24">
                  <c:v>4.4390232436671326E-2</c:v>
                </c:pt>
                <c:pt idx="25">
                  <c:v>4.3404231728056832E-2</c:v>
                </c:pt>
                <c:pt idx="26">
                  <c:v>4.2646901803329328E-2</c:v>
                </c:pt>
                <c:pt idx="27">
                  <c:v>4.1099152165213267E-2</c:v>
                </c:pt>
                <c:pt idx="28">
                  <c:v>4.055234411396387E-2</c:v>
                </c:pt>
                <c:pt idx="29">
                  <c:v>3.9715785823514184E-2</c:v>
                </c:pt>
                <c:pt idx="30">
                  <c:v>3.8820342681605648E-2</c:v>
                </c:pt>
                <c:pt idx="31">
                  <c:v>3.8095147577614528E-2</c:v>
                </c:pt>
                <c:pt idx="32">
                  <c:v>3.7738157020516416E-2</c:v>
                </c:pt>
                <c:pt idx="33">
                  <c:v>3.7859107277129669E-2</c:v>
                </c:pt>
                <c:pt idx="34">
                  <c:v>3.7965537642093691E-2</c:v>
                </c:pt>
                <c:pt idx="35">
                  <c:v>3.7265789790720351E-2</c:v>
                </c:pt>
                <c:pt idx="36">
                  <c:v>3.7133260272925704E-2</c:v>
                </c:pt>
                <c:pt idx="37">
                  <c:v>3.6843795631029373E-2</c:v>
                </c:pt>
                <c:pt idx="38">
                  <c:v>3.6909420140458324E-2</c:v>
                </c:pt>
                <c:pt idx="39">
                  <c:v>3.6732041693193586E-2</c:v>
                </c:pt>
                <c:pt idx="40">
                  <c:v>3.6448295838311842E-2</c:v>
                </c:pt>
                <c:pt idx="41">
                  <c:v>3.6189701910661211E-2</c:v>
                </c:pt>
                <c:pt idx="42">
                  <c:v>3.588491063339376E-2</c:v>
                </c:pt>
                <c:pt idx="43">
                  <c:v>3.5879535650355135E-2</c:v>
                </c:pt>
                <c:pt idx="44">
                  <c:v>3.5868235002529912E-2</c:v>
                </c:pt>
                <c:pt idx="45">
                  <c:v>3.5780014735480245E-2</c:v>
                </c:pt>
                <c:pt idx="46">
                  <c:v>3.561792991698521E-2</c:v>
                </c:pt>
                <c:pt idx="47">
                  <c:v>3.5651213562494018E-2</c:v>
                </c:pt>
                <c:pt idx="48">
                  <c:v>3.5603572721533992E-2</c:v>
                </c:pt>
                <c:pt idx="49">
                  <c:v>3.5613914887677026E-2</c:v>
                </c:pt>
                <c:pt idx="50">
                  <c:v>3.5609570651979144E-2</c:v>
                </c:pt>
                <c:pt idx="51">
                  <c:v>3.5520426513576335E-2</c:v>
                </c:pt>
                <c:pt idx="52">
                  <c:v>3.5522887289549804E-2</c:v>
                </c:pt>
                <c:pt idx="53">
                  <c:v>3.5536363674702282E-2</c:v>
                </c:pt>
                <c:pt idx="54">
                  <c:v>3.5535023409813196E-2</c:v>
                </c:pt>
                <c:pt idx="55">
                  <c:v>3.5534995084807924E-2</c:v>
                </c:pt>
                <c:pt idx="56">
                  <c:v>3.5535028771975438E-2</c:v>
                </c:pt>
                <c:pt idx="57">
                  <c:v>3.553451639032601E-2</c:v>
                </c:pt>
                <c:pt idx="58">
                  <c:v>3.5534409540090781E-2</c:v>
                </c:pt>
                <c:pt idx="59">
                  <c:v>3.5531272804336399E-2</c:v>
                </c:pt>
                <c:pt idx="60">
                  <c:v>3.5531344097752562E-2</c:v>
                </c:pt>
                <c:pt idx="61">
                  <c:v>3.5531344097752562E-2</c:v>
                </c:pt>
                <c:pt idx="62">
                  <c:v>3.5531344097752562E-2</c:v>
                </c:pt>
              </c:numCache>
            </c:numRef>
          </c:val>
          <c:smooth val="0"/>
          <c:extLst>
            <c:ext xmlns:c16="http://schemas.microsoft.com/office/drawing/2014/chart" uri="{C3380CC4-5D6E-409C-BE32-E72D297353CC}">
              <c16:uniqueId val="{00000001-69B0-4BFF-A4E6-4FA81DA85768}"/>
            </c:ext>
          </c:extLst>
        </c:ser>
        <c:ser>
          <c:idx val="0"/>
          <c:order val="2"/>
          <c:tx>
            <c:v>Dt - 가중합</c:v>
          </c:tx>
          <c:spPr>
            <a:ln w="28575" cap="rnd">
              <a:solidFill>
                <a:schemeClr val="accent1"/>
              </a:solidFill>
              <a:round/>
            </a:ln>
            <a:effectLst/>
          </c:spPr>
          <c:marker>
            <c:symbol val="none"/>
          </c:marker>
          <c:cat>
            <c:numRef>
              <c:f>weight!$B$475:$B$537</c:f>
              <c:numCache>
                <c:formatCode>h:mm</c:formatCode>
                <c:ptCount val="63"/>
                <c:pt idx="0" formatCode="h:mm;@">
                  <c:v>0.79166666666666652</c:v>
                </c:pt>
                <c:pt idx="1">
                  <c:v>0.7986111111111116</c:v>
                </c:pt>
                <c:pt idx="2" formatCode="h:mm;@">
                  <c:v>0.80555555555555602</c:v>
                </c:pt>
                <c:pt idx="3">
                  <c:v>0.8125</c:v>
                </c:pt>
                <c:pt idx="4" formatCode="h:mm;@">
                  <c:v>0.81944444444444564</c:v>
                </c:pt>
                <c:pt idx="5">
                  <c:v>0.82638888888888895</c:v>
                </c:pt>
                <c:pt idx="6" formatCode="h:mm;@">
                  <c:v>0.83333333333333404</c:v>
                </c:pt>
                <c:pt idx="7">
                  <c:v>0.84027777777777801</c:v>
                </c:pt>
                <c:pt idx="8" formatCode="h:mm;@">
                  <c:v>0.84722222222222299</c:v>
                </c:pt>
                <c:pt idx="9">
                  <c:v>0.85416666666666696</c:v>
                </c:pt>
                <c:pt idx="10" formatCode="h:mm;@">
                  <c:v>0.86111111111111205</c:v>
                </c:pt>
                <c:pt idx="11">
                  <c:v>0.86805555555555725</c:v>
                </c:pt>
                <c:pt idx="12" formatCode="h:mm;@">
                  <c:v>0.875000000000002</c:v>
                </c:pt>
                <c:pt idx="13">
                  <c:v>0.88194444444444664</c:v>
                </c:pt>
                <c:pt idx="14" formatCode="h:mm;@">
                  <c:v>0.88888888888888995</c:v>
                </c:pt>
                <c:pt idx="15">
                  <c:v>0.89583333333333504</c:v>
                </c:pt>
                <c:pt idx="16" formatCode="h:mm;@">
                  <c:v>0.90277777777777901</c:v>
                </c:pt>
                <c:pt idx="17">
                  <c:v>0.90972222222222399</c:v>
                </c:pt>
                <c:pt idx="18" formatCode="h:mm;@">
                  <c:v>0.91666666666666896</c:v>
                </c:pt>
                <c:pt idx="19">
                  <c:v>0.92361111111111305</c:v>
                </c:pt>
                <c:pt idx="20" formatCode="h:mm;@">
                  <c:v>0.93055555555555802</c:v>
                </c:pt>
                <c:pt idx="21">
                  <c:v>0.937500000000002</c:v>
                </c:pt>
                <c:pt idx="22" formatCode="h:mm;@">
                  <c:v>0.94444444444444764</c:v>
                </c:pt>
                <c:pt idx="23">
                  <c:v>0.95138888888889095</c:v>
                </c:pt>
                <c:pt idx="24" formatCode="h:mm;@">
                  <c:v>0.95833333333333603</c:v>
                </c:pt>
                <c:pt idx="25">
                  <c:v>0.96527777777778001</c:v>
                </c:pt>
                <c:pt idx="26" formatCode="h:mm;@">
                  <c:v>0.97222222222222499</c:v>
                </c:pt>
                <c:pt idx="27">
                  <c:v>0.97916666666666896</c:v>
                </c:pt>
                <c:pt idx="28">
                  <c:v>0.97916666666666896</c:v>
                </c:pt>
                <c:pt idx="29">
                  <c:v>0.99305555555555802</c:v>
                </c:pt>
                <c:pt idx="30" formatCode="h:mm;@">
                  <c:v>1</c:v>
                </c:pt>
                <c:pt idx="31">
                  <c:v>1.006944444444448</c:v>
                </c:pt>
                <c:pt idx="32" formatCode="h:mm;@">
                  <c:v>1.0138888888888899</c:v>
                </c:pt>
                <c:pt idx="33">
                  <c:v>1.0208333333333399</c:v>
                </c:pt>
                <c:pt idx="34" formatCode="h:mm;@">
                  <c:v>1.0277777777777799</c:v>
                </c:pt>
                <c:pt idx="35">
                  <c:v>1.0347222222222299</c:v>
                </c:pt>
                <c:pt idx="36" formatCode="h:mm;@">
                  <c:v>1.0416666666666698</c:v>
                </c:pt>
                <c:pt idx="37">
                  <c:v>1.0486111111111101</c:v>
                </c:pt>
                <c:pt idx="38" formatCode="h:mm;@">
                  <c:v>1.05555555555556</c:v>
                </c:pt>
                <c:pt idx="39">
                  <c:v>1.0625</c:v>
                </c:pt>
                <c:pt idx="40" formatCode="h:mm;@">
                  <c:v>1.069444444444448</c:v>
                </c:pt>
                <c:pt idx="41">
                  <c:v>1.0763888888888919</c:v>
                </c:pt>
                <c:pt idx="42" formatCode="h:mm;@">
                  <c:v>1.0833333333333399</c:v>
                </c:pt>
                <c:pt idx="43">
                  <c:v>1.0902777777777801</c:v>
                </c:pt>
                <c:pt idx="44" formatCode="h:mm;@">
                  <c:v>1.0972222222222299</c:v>
                </c:pt>
                <c:pt idx="45">
                  <c:v>1.1041666666666701</c:v>
                </c:pt>
                <c:pt idx="46" formatCode="h:mm;@">
                  <c:v>1.1111111111111101</c:v>
                </c:pt>
                <c:pt idx="47">
                  <c:v>1.1180555555555625</c:v>
                </c:pt>
                <c:pt idx="48" formatCode="h:mm;@">
                  <c:v>1.125</c:v>
                </c:pt>
                <c:pt idx="49">
                  <c:v>1.131944444444448</c:v>
                </c:pt>
                <c:pt idx="50" formatCode="h:mm;@">
                  <c:v>1.1388888888888919</c:v>
                </c:pt>
                <c:pt idx="51">
                  <c:v>1.1458333333333399</c:v>
                </c:pt>
                <c:pt idx="52" formatCode="h:mm;@">
                  <c:v>1.1527777777777801</c:v>
                </c:pt>
                <c:pt idx="53">
                  <c:v>1.1597222222222299</c:v>
                </c:pt>
                <c:pt idx="54" formatCode="h:mm;@">
                  <c:v>1.1666666666666701</c:v>
                </c:pt>
                <c:pt idx="55">
                  <c:v>1.17361111111112</c:v>
                </c:pt>
                <c:pt idx="56" formatCode="h:mm;@">
                  <c:v>1.1805555555555625</c:v>
                </c:pt>
                <c:pt idx="57">
                  <c:v>1.1875</c:v>
                </c:pt>
                <c:pt idx="58" formatCode="h:mm;@">
                  <c:v>1.19444444444445</c:v>
                </c:pt>
                <c:pt idx="59">
                  <c:v>1.2013888888888899</c:v>
                </c:pt>
                <c:pt idx="60" formatCode="h:mm;@">
                  <c:v>1.2083333333333399</c:v>
                </c:pt>
                <c:pt idx="61">
                  <c:v>1.2152777777777799</c:v>
                </c:pt>
                <c:pt idx="62" formatCode="h:mm;@">
                  <c:v>1.2222222222222299</c:v>
                </c:pt>
              </c:numCache>
            </c:numRef>
          </c:cat>
          <c:val>
            <c:numRef>
              <c:f>weight!$E$475:$E$537</c:f>
              <c:numCache>
                <c:formatCode>0.00%</c:formatCode>
                <c:ptCount val="63"/>
                <c:pt idx="0">
                  <c:v>-1.8174762100473519E-3</c:v>
                </c:pt>
                <c:pt idx="1">
                  <c:v>-5.6676051315360304E-3</c:v>
                </c:pt>
                <c:pt idx="2">
                  <c:v>7.0224757528621444E-3</c:v>
                </c:pt>
                <c:pt idx="3">
                  <c:v>1.8245521881103653E-2</c:v>
                </c:pt>
                <c:pt idx="4">
                  <c:v>2.3109686359032142E-2</c:v>
                </c:pt>
                <c:pt idx="5">
                  <c:v>2.9082255698235859E-2</c:v>
                </c:pt>
                <c:pt idx="6">
                  <c:v>4.8691967178403683E-2</c:v>
                </c:pt>
                <c:pt idx="7">
                  <c:v>4.4452762455088439E-2</c:v>
                </c:pt>
                <c:pt idx="8">
                  <c:v>4.2907568129738324E-2</c:v>
                </c:pt>
                <c:pt idx="9">
                  <c:v>4.1446070621961761E-2</c:v>
                </c:pt>
                <c:pt idx="10">
                  <c:v>4.5311233788437114E-2</c:v>
                </c:pt>
                <c:pt idx="11">
                  <c:v>4.8473981238614385E-2</c:v>
                </c:pt>
                <c:pt idx="12">
                  <c:v>4.7617330691329729E-2</c:v>
                </c:pt>
                <c:pt idx="13">
                  <c:v>4.4616963757048544E-2</c:v>
                </c:pt>
                <c:pt idx="14">
                  <c:v>4.5030321208208386E-2</c:v>
                </c:pt>
                <c:pt idx="15">
                  <c:v>4.3352474376423811E-2</c:v>
                </c:pt>
                <c:pt idx="16">
                  <c:v>4.3739135845569044E-2</c:v>
                </c:pt>
                <c:pt idx="17">
                  <c:v>4.2595376193324486E-2</c:v>
                </c:pt>
                <c:pt idx="18">
                  <c:v>4.1487562509628761E-2</c:v>
                </c:pt>
                <c:pt idx="19">
                  <c:v>4.0722869433349393E-2</c:v>
                </c:pt>
                <c:pt idx="20">
                  <c:v>4.1003870502145053E-2</c:v>
                </c:pt>
                <c:pt idx="21">
                  <c:v>4.0331038395344972E-2</c:v>
                </c:pt>
                <c:pt idx="22">
                  <c:v>4.0039594735442413E-2</c:v>
                </c:pt>
                <c:pt idx="23">
                  <c:v>3.9482909969744046E-2</c:v>
                </c:pt>
                <c:pt idx="24">
                  <c:v>3.8467693644542389E-2</c:v>
                </c:pt>
                <c:pt idx="25">
                  <c:v>3.834546905100733E-2</c:v>
                </c:pt>
                <c:pt idx="26">
                  <c:v>3.8207940646343613E-2</c:v>
                </c:pt>
                <c:pt idx="27">
                  <c:v>3.7670489005955751E-2</c:v>
                </c:pt>
                <c:pt idx="28">
                  <c:v>3.7194197917663797E-2</c:v>
                </c:pt>
                <c:pt idx="29">
                  <c:v>3.6759605441176096E-2</c:v>
                </c:pt>
                <c:pt idx="30">
                  <c:v>3.6678412249489402E-2</c:v>
                </c:pt>
                <c:pt idx="31">
                  <c:v>3.6258028526553694E-2</c:v>
                </c:pt>
                <c:pt idx="32">
                  <c:v>3.5893988196211445E-2</c:v>
                </c:pt>
                <c:pt idx="33">
                  <c:v>3.600281247976906E-2</c:v>
                </c:pt>
                <c:pt idx="34">
                  <c:v>3.6078615950800988E-2</c:v>
                </c:pt>
                <c:pt idx="35">
                  <c:v>3.5947114497364888E-2</c:v>
                </c:pt>
                <c:pt idx="36">
                  <c:v>3.5852399551215212E-2</c:v>
                </c:pt>
                <c:pt idx="37">
                  <c:v>3.5715826163777185E-2</c:v>
                </c:pt>
                <c:pt idx="38">
                  <c:v>3.561359953621529E-2</c:v>
                </c:pt>
                <c:pt idx="39">
                  <c:v>3.5461514804330518E-2</c:v>
                </c:pt>
                <c:pt idx="40">
                  <c:v>3.5588479621689262E-2</c:v>
                </c:pt>
                <c:pt idx="41">
                  <c:v>3.5500871135793644E-2</c:v>
                </c:pt>
                <c:pt idx="42">
                  <c:v>3.5333735545485807E-2</c:v>
                </c:pt>
                <c:pt idx="43">
                  <c:v>3.5284077734255202E-2</c:v>
                </c:pt>
                <c:pt idx="44">
                  <c:v>3.5273585932573362E-2</c:v>
                </c:pt>
                <c:pt idx="45">
                  <c:v>3.5292783782519661E-2</c:v>
                </c:pt>
                <c:pt idx="46">
                  <c:v>3.5176042279141582E-2</c:v>
                </c:pt>
                <c:pt idx="47">
                  <c:v>3.5209525232386574E-2</c:v>
                </c:pt>
                <c:pt idx="48">
                  <c:v>3.5157465553047162E-2</c:v>
                </c:pt>
                <c:pt idx="49">
                  <c:v>3.5168027868300478E-2</c:v>
                </c:pt>
                <c:pt idx="50">
                  <c:v>3.5163704190422418E-2</c:v>
                </c:pt>
                <c:pt idx="51">
                  <c:v>3.5159315096376181E-2</c:v>
                </c:pt>
                <c:pt idx="52">
                  <c:v>3.516185466428895E-2</c:v>
                </c:pt>
                <c:pt idx="53">
                  <c:v>3.5175409573538097E-2</c:v>
                </c:pt>
                <c:pt idx="54">
                  <c:v>3.5174158403070165E-2</c:v>
                </c:pt>
                <c:pt idx="55">
                  <c:v>3.5174130078064927E-2</c:v>
                </c:pt>
                <c:pt idx="56">
                  <c:v>3.5174163953165381E-2</c:v>
                </c:pt>
                <c:pt idx="57">
                  <c:v>3.5173667031479963E-2</c:v>
                </c:pt>
                <c:pt idx="58">
                  <c:v>3.5173560316321642E-2</c:v>
                </c:pt>
                <c:pt idx="59">
                  <c:v>3.5170437155115641E-2</c:v>
                </c:pt>
                <c:pt idx="60">
                  <c:v>3.517050863648391E-2</c:v>
                </c:pt>
                <c:pt idx="61">
                  <c:v>3.517050863648391E-2</c:v>
                </c:pt>
                <c:pt idx="62">
                  <c:v>3.517050863648391E-2</c:v>
                </c:pt>
              </c:numCache>
            </c:numRef>
          </c:val>
          <c:smooth val="0"/>
          <c:extLst>
            <c:ext xmlns:c16="http://schemas.microsoft.com/office/drawing/2014/chart" uri="{C3380CC4-5D6E-409C-BE32-E72D297353CC}">
              <c16:uniqueId val="{00000002-69B0-4BFF-A4E6-4FA81DA85768}"/>
            </c:ext>
          </c:extLst>
        </c:ser>
        <c:dLbls>
          <c:showLegendKey val="0"/>
          <c:showVal val="0"/>
          <c:showCatName val="0"/>
          <c:showSerName val="0"/>
          <c:showPercent val="0"/>
          <c:showBubbleSize val="0"/>
        </c:dLbls>
        <c:smooth val="0"/>
        <c:axId val="773365968"/>
        <c:axId val="877125536"/>
      </c:lineChart>
      <c:catAx>
        <c:axId val="773365968"/>
        <c:scaling>
          <c:orientation val="minMax"/>
        </c:scaling>
        <c:delete val="0"/>
        <c:axPos val="b"/>
        <c:numFmt formatCode="h: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877125536"/>
        <c:crosses val="autoZero"/>
        <c:auto val="1"/>
        <c:lblAlgn val="ctr"/>
        <c:lblOffset val="100"/>
        <c:noMultiLvlLbl val="0"/>
      </c:catAx>
      <c:valAx>
        <c:axId val="877125536"/>
        <c:scaling>
          <c:orientation val="minMax"/>
          <c:max val="0.30000000000000032"/>
          <c:min val="-0.2"/>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773365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317520658084133E-2"/>
          <c:y val="0.23262438279163591"/>
          <c:w val="0.90479206535414913"/>
          <c:h val="0.63248096307617474"/>
        </c:manualLayout>
      </c:layout>
      <c:scatterChart>
        <c:scatterStyle val="lineMarker"/>
        <c:varyColors val="0"/>
        <c:ser>
          <c:idx val="0"/>
          <c:order val="0"/>
          <c:tx>
            <c:strRef>
              <c:f>Sheet1!$C$1</c:f>
              <c:strCache>
                <c:ptCount val="1"/>
                <c:pt idx="0">
                  <c:v>y = survivors</c:v>
                </c:pt>
              </c:strCache>
            </c:strRef>
          </c:tx>
          <c:spPr>
            <a:ln w="28575">
              <a:noFill/>
            </a:ln>
          </c:spPr>
          <c:marker>
            <c:symbol val="circle"/>
            <c:size val="8"/>
          </c:marker>
          <c:xVal>
            <c:numRef>
              <c:f>Sheet1!$B$2:$B$16</c:f>
              <c:numCache>
                <c:formatCode>General</c:formatCode>
                <c:ptCount val="15"/>
                <c:pt idx="0">
                  <c:v>0</c:v>
                </c:pt>
                <c:pt idx="1">
                  <c:v>5</c:v>
                </c:pt>
                <c:pt idx="2">
                  <c:v>410</c:v>
                </c:pt>
                <c:pt idx="3">
                  <c:v>530</c:v>
                </c:pt>
                <c:pt idx="4">
                  <c:v>610</c:v>
                </c:pt>
                <c:pt idx="5">
                  <c:v>710</c:v>
                </c:pt>
                <c:pt idx="6">
                  <c:v>920</c:v>
                </c:pt>
                <c:pt idx="7">
                  <c:v>1015</c:v>
                </c:pt>
                <c:pt idx="8">
                  <c:v>1110</c:v>
                </c:pt>
                <c:pt idx="9">
                  <c:v>1180</c:v>
                </c:pt>
                <c:pt idx="10">
                  <c:v>1260</c:v>
                </c:pt>
                <c:pt idx="11">
                  <c:v>1345</c:v>
                </c:pt>
                <c:pt idx="12">
                  <c:v>1450</c:v>
                </c:pt>
                <c:pt idx="13">
                  <c:v>1690</c:v>
                </c:pt>
                <c:pt idx="14">
                  <c:v>1800</c:v>
                </c:pt>
              </c:numCache>
            </c:numRef>
          </c:xVal>
          <c:yVal>
            <c:numRef>
              <c:f>Sheet1!$C$2:$C$16</c:f>
              <c:numCache>
                <c:formatCode>General</c:formatCode>
                <c:ptCount val="15"/>
                <c:pt idx="0">
                  <c:v>422000</c:v>
                </c:pt>
                <c:pt idx="1">
                  <c:v>400000</c:v>
                </c:pt>
                <c:pt idx="2">
                  <c:v>175000</c:v>
                </c:pt>
                <c:pt idx="3">
                  <c:v>148000</c:v>
                </c:pt>
                <c:pt idx="4">
                  <c:v>140000</c:v>
                </c:pt>
                <c:pt idx="5">
                  <c:v>123000</c:v>
                </c:pt>
                <c:pt idx="6">
                  <c:v>100000</c:v>
                </c:pt>
                <c:pt idx="7">
                  <c:v>95000</c:v>
                </c:pt>
                <c:pt idx="8">
                  <c:v>88000</c:v>
                </c:pt>
                <c:pt idx="9">
                  <c:v>58000</c:v>
                </c:pt>
                <c:pt idx="10">
                  <c:v>37000</c:v>
                </c:pt>
                <c:pt idx="11">
                  <c:v>25000</c:v>
                </c:pt>
                <c:pt idx="12">
                  <c:v>22000</c:v>
                </c:pt>
                <c:pt idx="13">
                  <c:v>11000</c:v>
                </c:pt>
                <c:pt idx="14">
                  <c:v>5000</c:v>
                </c:pt>
              </c:numCache>
            </c:numRef>
          </c:yVal>
          <c:smooth val="0"/>
          <c:extLst>
            <c:ext xmlns:c16="http://schemas.microsoft.com/office/drawing/2014/chart" uri="{C3380CC4-5D6E-409C-BE32-E72D297353CC}">
              <c16:uniqueId val="{00000000-0DAD-4C3C-B11A-7065E3B7339B}"/>
            </c:ext>
          </c:extLst>
        </c:ser>
        <c:dLbls>
          <c:showLegendKey val="0"/>
          <c:showVal val="0"/>
          <c:showCatName val="0"/>
          <c:showSerName val="0"/>
          <c:showPercent val="0"/>
          <c:showBubbleSize val="0"/>
        </c:dLbls>
        <c:axId val="877126080"/>
        <c:axId val="877122816"/>
      </c:scatterChart>
      <c:valAx>
        <c:axId val="877126080"/>
        <c:scaling>
          <c:orientation val="minMax"/>
          <c:max val="1800"/>
          <c:min val="0"/>
        </c:scaling>
        <c:delete val="0"/>
        <c:axPos val="b"/>
        <c:title>
          <c:tx>
            <c:rich>
              <a:bodyPr/>
              <a:lstStyle/>
              <a:p>
                <a:pPr>
                  <a:defRPr sz="1400"/>
                </a:pPr>
                <a:r>
                  <a:rPr lang="en-US" altLang="en-US" sz="1400" dirty="0"/>
                  <a:t>x = Cumulative Kilomieters  marched</a:t>
                </a:r>
              </a:p>
            </c:rich>
          </c:tx>
          <c:overlay val="0"/>
        </c:title>
        <c:numFmt formatCode="General" sourceLinked="1"/>
        <c:majorTickMark val="out"/>
        <c:minorTickMark val="none"/>
        <c:tickLblPos val="nextTo"/>
        <c:txPr>
          <a:bodyPr/>
          <a:lstStyle/>
          <a:p>
            <a:pPr>
              <a:defRPr sz="1200"/>
            </a:pPr>
            <a:endParaRPr lang="ko-KR"/>
          </a:p>
        </c:txPr>
        <c:crossAx val="877122816"/>
        <c:crosses val="autoZero"/>
        <c:crossBetween val="midCat"/>
        <c:majorUnit val="360"/>
      </c:valAx>
      <c:valAx>
        <c:axId val="877122816"/>
        <c:scaling>
          <c:orientation val="minMax"/>
          <c:max val="422200"/>
          <c:min val="0"/>
        </c:scaling>
        <c:delete val="0"/>
        <c:axPos val="l"/>
        <c:title>
          <c:tx>
            <c:rich>
              <a:bodyPr rot="0" vert="horz"/>
              <a:lstStyle/>
              <a:p>
                <a:pPr>
                  <a:defRPr sz="1400"/>
                </a:pPr>
                <a:r>
                  <a:rPr lang="en-US" altLang="en-US" sz="1400" dirty="0"/>
                  <a:t>survivors</a:t>
                </a:r>
              </a:p>
            </c:rich>
          </c:tx>
          <c:layout>
            <c:manualLayout>
              <c:xMode val="edge"/>
              <c:yMode val="edge"/>
              <c:x val="1.3865348550562685E-2"/>
              <c:y val="0.11411765607833126"/>
            </c:manualLayout>
          </c:layout>
          <c:overlay val="0"/>
        </c:title>
        <c:numFmt formatCode="General" sourceLinked="1"/>
        <c:majorTickMark val="out"/>
        <c:minorTickMark val="none"/>
        <c:tickLblPos val="nextTo"/>
        <c:txPr>
          <a:bodyPr/>
          <a:lstStyle/>
          <a:p>
            <a:pPr>
              <a:defRPr sz="1200"/>
            </a:pPr>
            <a:endParaRPr lang="ko-KR"/>
          </a:p>
        </c:txPr>
        <c:crossAx val="877126080"/>
        <c:crosses val="autoZero"/>
        <c:crossBetween val="midCat"/>
        <c:majorUnit val="105500"/>
      </c:valAx>
      <c:spPr>
        <a:solidFill>
          <a:schemeClr val="bg1"/>
        </a:solidFill>
      </c:spPr>
    </c:plotArea>
    <c:plotVisOnly val="1"/>
    <c:dispBlanksAs val="gap"/>
    <c:showDLblsOverMax val="0"/>
  </c:chart>
  <c:spPr>
    <a:noFill/>
    <a:ln>
      <a:solidFill>
        <a:schemeClr val="bg1"/>
      </a:solid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317520658084133E-2"/>
          <c:y val="0.23262438279163591"/>
          <c:w val="0.90479206535414913"/>
          <c:h val="0.61818075018691621"/>
        </c:manualLayout>
      </c:layout>
      <c:scatterChart>
        <c:scatterStyle val="lineMarker"/>
        <c:varyColors val="0"/>
        <c:ser>
          <c:idx val="0"/>
          <c:order val="0"/>
          <c:tx>
            <c:strRef>
              <c:f>Sheet1!$H$1</c:f>
              <c:strCache>
                <c:ptCount val="1"/>
                <c:pt idx="0">
                  <c:v>lny</c:v>
                </c:pt>
              </c:strCache>
            </c:strRef>
          </c:tx>
          <c:spPr>
            <a:ln w="28575">
              <a:noFill/>
            </a:ln>
          </c:spPr>
          <c:marker>
            <c:symbol val="circle"/>
            <c:size val="8"/>
          </c:marker>
          <c:trendline>
            <c:spPr>
              <a:ln w="19050">
                <a:solidFill>
                  <a:schemeClr val="tx2"/>
                </a:solidFill>
                <a:prstDash val="sysDash"/>
              </a:ln>
            </c:spPr>
            <c:trendlineType val="linear"/>
            <c:dispRSqr val="1"/>
            <c:dispEq val="1"/>
            <c:trendlineLbl>
              <c:layout>
                <c:manualLayout>
                  <c:x val="-0.44015753857898388"/>
                  <c:y val="-2.3098704304771178E-2"/>
                </c:manualLayout>
              </c:layout>
              <c:tx>
                <c:rich>
                  <a:bodyPr/>
                  <a:lstStyle/>
                  <a:p>
                    <a:pPr>
                      <a:defRPr sz="2000" b="0">
                        <a:latin typeface="+mn-ea"/>
                        <a:ea typeface="+mn-ea"/>
                      </a:defRPr>
                    </a:pPr>
                    <a:r>
                      <a:rPr lang="en-US" altLang="en-US" baseline="0" dirty="0" err="1"/>
                      <a:t>ln</a:t>
                    </a:r>
                    <a:r>
                      <a:rPr lang="en-US" altLang="en-US" baseline="0" dirty="0"/>
                      <a:t>(y) = 13.181-0.0022x 
R² = 0.92</a:t>
                    </a:r>
                    <a:endParaRPr lang="en-US" altLang="en-US" dirty="0"/>
                  </a:p>
                </c:rich>
              </c:tx>
              <c:numFmt formatCode="General" sourceLinked="0"/>
            </c:trendlineLbl>
          </c:trendline>
          <c:xVal>
            <c:numRef>
              <c:f>Sheet1!$B$2:$B$16</c:f>
              <c:numCache>
                <c:formatCode>General</c:formatCode>
                <c:ptCount val="15"/>
                <c:pt idx="0">
                  <c:v>0</c:v>
                </c:pt>
                <c:pt idx="1">
                  <c:v>5</c:v>
                </c:pt>
                <c:pt idx="2">
                  <c:v>410</c:v>
                </c:pt>
                <c:pt idx="3">
                  <c:v>530</c:v>
                </c:pt>
                <c:pt idx="4">
                  <c:v>610</c:v>
                </c:pt>
                <c:pt idx="5">
                  <c:v>710</c:v>
                </c:pt>
                <c:pt idx="6">
                  <c:v>920</c:v>
                </c:pt>
                <c:pt idx="7">
                  <c:v>1015</c:v>
                </c:pt>
                <c:pt idx="8">
                  <c:v>1110</c:v>
                </c:pt>
                <c:pt idx="9">
                  <c:v>1180</c:v>
                </c:pt>
                <c:pt idx="10">
                  <c:v>1260</c:v>
                </c:pt>
                <c:pt idx="11">
                  <c:v>1345</c:v>
                </c:pt>
                <c:pt idx="12">
                  <c:v>1450</c:v>
                </c:pt>
                <c:pt idx="13">
                  <c:v>1690</c:v>
                </c:pt>
                <c:pt idx="14">
                  <c:v>1800</c:v>
                </c:pt>
              </c:numCache>
            </c:numRef>
          </c:xVal>
          <c:yVal>
            <c:numRef>
              <c:f>Sheet1!$H$2:$H$16</c:f>
              <c:numCache>
                <c:formatCode>General</c:formatCode>
                <c:ptCount val="15"/>
                <c:pt idx="0">
                  <c:v>12.952760593018176</c:v>
                </c:pt>
                <c:pt idx="1">
                  <c:v>12.899219826090119</c:v>
                </c:pt>
                <c:pt idx="2">
                  <c:v>12.072541252905738</c:v>
                </c:pt>
                <c:pt idx="3">
                  <c:v>11.904967552746276</c:v>
                </c:pt>
                <c:pt idx="4">
                  <c:v>11.849397701591441</c:v>
                </c:pt>
                <c:pt idx="5">
                  <c:v>11.719939634354555</c:v>
                </c:pt>
                <c:pt idx="6">
                  <c:v>11.512925464970218</c:v>
                </c:pt>
                <c:pt idx="7">
                  <c:v>11.461632170582726</c:v>
                </c:pt>
                <c:pt idx="8">
                  <c:v>11.385092093460422</c:v>
                </c:pt>
                <c:pt idx="9">
                  <c:v>10.968198289528557</c:v>
                </c:pt>
                <c:pt idx="10">
                  <c:v>10.518673191626361</c:v>
                </c:pt>
                <c:pt idx="11">
                  <c:v>10.126631103850338</c:v>
                </c:pt>
                <c:pt idx="12">
                  <c:v>9.9987977323404529</c:v>
                </c:pt>
                <c:pt idx="13">
                  <c:v>9.3056505517805661</c:v>
                </c:pt>
                <c:pt idx="14">
                  <c:v>8.5171931914162382</c:v>
                </c:pt>
              </c:numCache>
            </c:numRef>
          </c:yVal>
          <c:smooth val="0"/>
          <c:extLst>
            <c:ext xmlns:c16="http://schemas.microsoft.com/office/drawing/2014/chart" uri="{C3380CC4-5D6E-409C-BE32-E72D297353CC}">
              <c16:uniqueId val="{00000000-1F8F-42C2-A09A-4E9BE033FA46}"/>
            </c:ext>
          </c:extLst>
        </c:ser>
        <c:dLbls>
          <c:showLegendKey val="0"/>
          <c:showVal val="0"/>
          <c:showCatName val="0"/>
          <c:showSerName val="0"/>
          <c:showPercent val="0"/>
          <c:showBubbleSize val="0"/>
        </c:dLbls>
        <c:axId val="877123904"/>
        <c:axId val="877126624"/>
      </c:scatterChart>
      <c:valAx>
        <c:axId val="877123904"/>
        <c:scaling>
          <c:orientation val="minMax"/>
          <c:max val="1800"/>
          <c:min val="0"/>
        </c:scaling>
        <c:delete val="0"/>
        <c:axPos val="b"/>
        <c:title>
          <c:tx>
            <c:rich>
              <a:bodyPr/>
              <a:lstStyle/>
              <a:p>
                <a:pPr>
                  <a:defRPr sz="1400"/>
                </a:pPr>
                <a:r>
                  <a:rPr lang="en-US" altLang="en-US" sz="1400" dirty="0"/>
                  <a:t>x = Cumulative Kilomieters  marched</a:t>
                </a:r>
              </a:p>
            </c:rich>
          </c:tx>
          <c:overlay val="0"/>
        </c:title>
        <c:numFmt formatCode="General" sourceLinked="1"/>
        <c:majorTickMark val="out"/>
        <c:minorTickMark val="none"/>
        <c:tickLblPos val="nextTo"/>
        <c:txPr>
          <a:bodyPr/>
          <a:lstStyle/>
          <a:p>
            <a:pPr>
              <a:defRPr sz="1200"/>
            </a:pPr>
            <a:endParaRPr lang="ko-KR"/>
          </a:p>
        </c:txPr>
        <c:crossAx val="877126624"/>
        <c:crosses val="autoZero"/>
        <c:crossBetween val="midCat"/>
        <c:majorUnit val="360"/>
      </c:valAx>
      <c:valAx>
        <c:axId val="877126624"/>
        <c:scaling>
          <c:orientation val="minMax"/>
          <c:min val="7"/>
        </c:scaling>
        <c:delete val="0"/>
        <c:axPos val="l"/>
        <c:title>
          <c:tx>
            <c:rich>
              <a:bodyPr rot="0" vert="horz"/>
              <a:lstStyle/>
              <a:p>
                <a:pPr>
                  <a:defRPr sz="1400"/>
                </a:pPr>
                <a:r>
                  <a:rPr lang="en-US" altLang="en-US" sz="1400" dirty="0"/>
                  <a:t>ln(survivors)</a:t>
                </a:r>
              </a:p>
            </c:rich>
          </c:tx>
          <c:layout>
            <c:manualLayout>
              <c:xMode val="edge"/>
              <c:yMode val="edge"/>
              <c:x val="1.0038385133558042E-2"/>
              <c:y val="0.11230984920873681"/>
            </c:manualLayout>
          </c:layout>
          <c:overlay val="0"/>
        </c:title>
        <c:numFmt formatCode="General" sourceLinked="1"/>
        <c:majorTickMark val="out"/>
        <c:minorTickMark val="none"/>
        <c:tickLblPos val="nextTo"/>
        <c:txPr>
          <a:bodyPr/>
          <a:lstStyle/>
          <a:p>
            <a:pPr>
              <a:defRPr sz="1200"/>
            </a:pPr>
            <a:endParaRPr lang="ko-KR"/>
          </a:p>
        </c:txPr>
        <c:crossAx val="877123904"/>
        <c:crosses val="autoZero"/>
        <c:crossBetween val="midCat"/>
      </c:valAx>
      <c:spPr>
        <a:solidFill>
          <a:schemeClr val="bg1"/>
        </a:solidFill>
      </c:spPr>
    </c:plotArea>
    <c:plotVisOnly val="1"/>
    <c:dispBlanksAs val="gap"/>
    <c:showDLblsOverMax val="0"/>
  </c:chart>
  <c:spPr>
    <a:noFill/>
    <a:ln>
      <a:solidFill>
        <a:schemeClr val="bg1"/>
      </a:solidFill>
    </a:ln>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6D9B31-7F73-4250-9704-54B56D88514A}" type="doc">
      <dgm:prSet loTypeId="urn:microsoft.com/office/officeart/2005/8/layout/vList6" loCatId="process" qsTypeId="urn:microsoft.com/office/officeart/2005/8/quickstyle/simple1" qsCatId="simple" csTypeId="urn:microsoft.com/office/officeart/2005/8/colors/colorful4" csCatId="colorful" phldr="1"/>
      <dgm:spPr/>
      <dgm:t>
        <a:bodyPr/>
        <a:lstStyle/>
        <a:p>
          <a:pPr latinLnBrk="1"/>
          <a:endParaRPr lang="ko-KR" altLang="en-US"/>
        </a:p>
      </dgm:t>
    </dgm:pt>
    <dgm:pt modelId="{76034F1E-FC30-4C70-85C8-0F246BC75598}">
      <dgm:prSet phldrT="[텍스트]" custT="1"/>
      <dgm:spPr/>
      <dgm:t>
        <a:bodyPr/>
        <a:lstStyle/>
        <a:p>
          <a:pPr latinLnBrk="1"/>
          <a:r>
            <a:rPr lang="en-US" altLang="ko-KR" sz="1800" dirty="0"/>
            <a:t>Training set</a:t>
          </a:r>
        </a:p>
        <a:p>
          <a:pPr latinLnBrk="1"/>
          <a:r>
            <a:rPr lang="en-US" altLang="ko-KR" sz="1800" dirty="0"/>
            <a:t>(60%)</a:t>
          </a:r>
          <a:endParaRPr lang="ko-KR" altLang="en-US" sz="1800" dirty="0"/>
        </a:p>
      </dgm:t>
    </dgm:pt>
    <dgm:pt modelId="{C8D2D640-C9DB-4AAE-9212-950D4E206B51}" type="parTrans" cxnId="{2E9F4C7F-85AE-4D3F-8151-B285B88BA148}">
      <dgm:prSet/>
      <dgm:spPr/>
      <dgm:t>
        <a:bodyPr/>
        <a:lstStyle/>
        <a:p>
          <a:pPr latinLnBrk="1"/>
          <a:endParaRPr lang="ko-KR" altLang="en-US"/>
        </a:p>
      </dgm:t>
    </dgm:pt>
    <dgm:pt modelId="{FC859E12-5FEF-41D5-AB14-27AD8C440FA7}" type="sibTrans" cxnId="{2E9F4C7F-85AE-4D3F-8151-B285B88BA148}">
      <dgm:prSet/>
      <dgm:spPr/>
      <dgm:t>
        <a:bodyPr/>
        <a:lstStyle/>
        <a:p>
          <a:pPr latinLnBrk="1"/>
          <a:endParaRPr lang="ko-KR" altLang="en-US"/>
        </a:p>
      </dgm:t>
    </dgm:pt>
    <dgm:pt modelId="{5B6C967E-6D2A-4618-99D9-FEA2F660F271}">
      <dgm:prSet phldrT="[텍스트]" custT="1"/>
      <dgm:spPr/>
      <dgm:t>
        <a:bodyPr/>
        <a:lstStyle/>
        <a:p>
          <a:pPr latinLnBrk="1"/>
          <a:r>
            <a:rPr lang="en-US" altLang="ko-KR" sz="1800" dirty="0"/>
            <a:t>Validation set</a:t>
          </a:r>
        </a:p>
        <a:p>
          <a:pPr latinLnBrk="1"/>
          <a:r>
            <a:rPr lang="en-US" altLang="ko-KR" sz="1800" dirty="0"/>
            <a:t>(20%)</a:t>
          </a:r>
          <a:endParaRPr lang="ko-KR" altLang="en-US" sz="1800" dirty="0"/>
        </a:p>
      </dgm:t>
    </dgm:pt>
    <dgm:pt modelId="{BB4AA8DD-F6EF-4932-8FD3-E846A687705C}" type="parTrans" cxnId="{C4F19C9A-778E-43BD-8E16-127D6214521D}">
      <dgm:prSet/>
      <dgm:spPr/>
      <dgm:t>
        <a:bodyPr/>
        <a:lstStyle/>
        <a:p>
          <a:pPr latinLnBrk="1"/>
          <a:endParaRPr lang="ko-KR" altLang="en-US"/>
        </a:p>
      </dgm:t>
    </dgm:pt>
    <dgm:pt modelId="{BC9500AB-3E48-4B65-8616-97C38849E6FA}" type="sibTrans" cxnId="{C4F19C9A-778E-43BD-8E16-127D6214521D}">
      <dgm:prSet/>
      <dgm:spPr/>
      <dgm:t>
        <a:bodyPr/>
        <a:lstStyle/>
        <a:p>
          <a:pPr latinLnBrk="1"/>
          <a:endParaRPr lang="ko-KR" altLang="en-US"/>
        </a:p>
      </dgm:t>
    </dgm:pt>
    <dgm:pt modelId="{4E8B749E-448E-434F-907D-1FDC41E6EC83}">
      <dgm:prSet phldrT="[텍스트]" custT="1"/>
      <dgm:spPr/>
      <dgm:t>
        <a:bodyPr/>
        <a:lstStyle/>
        <a:p>
          <a:pPr latinLnBrk="1"/>
          <a:r>
            <a:rPr lang="en-US" altLang="ko-KR" sz="1800" dirty="0"/>
            <a:t>Test set</a:t>
          </a:r>
        </a:p>
        <a:p>
          <a:pPr latinLnBrk="1"/>
          <a:r>
            <a:rPr lang="en-US" altLang="ko-KR" sz="1800" dirty="0"/>
            <a:t>(20%)</a:t>
          </a:r>
          <a:endParaRPr lang="ko-KR" altLang="en-US" sz="1800" dirty="0"/>
        </a:p>
      </dgm:t>
    </dgm:pt>
    <dgm:pt modelId="{DA7FABA7-DBC7-4B16-8663-D67E5BE1AB2A}" type="parTrans" cxnId="{96F187D8-72D5-4164-B43A-CAF3173B16E3}">
      <dgm:prSet/>
      <dgm:spPr/>
      <dgm:t>
        <a:bodyPr/>
        <a:lstStyle/>
        <a:p>
          <a:pPr latinLnBrk="1"/>
          <a:endParaRPr lang="ko-KR" altLang="en-US"/>
        </a:p>
      </dgm:t>
    </dgm:pt>
    <dgm:pt modelId="{B23A674A-67C1-41C9-8556-09116180C3C4}" type="sibTrans" cxnId="{96F187D8-72D5-4164-B43A-CAF3173B16E3}">
      <dgm:prSet/>
      <dgm:spPr/>
      <dgm:t>
        <a:bodyPr/>
        <a:lstStyle/>
        <a:p>
          <a:pPr latinLnBrk="1"/>
          <a:endParaRPr lang="ko-KR" altLang="en-US"/>
        </a:p>
      </dgm:t>
    </dgm:pt>
    <dgm:pt modelId="{AECE3BDF-703D-476F-BAB2-BE822A1C4D59}" type="pres">
      <dgm:prSet presAssocID="{8B6D9B31-7F73-4250-9704-54B56D88514A}" presName="Name0" presStyleCnt="0">
        <dgm:presLayoutVars>
          <dgm:dir/>
          <dgm:animLvl val="lvl"/>
          <dgm:resizeHandles/>
        </dgm:presLayoutVars>
      </dgm:prSet>
      <dgm:spPr/>
    </dgm:pt>
    <dgm:pt modelId="{71BD0D28-368E-44DD-AE18-4BB1E5687AAA}" type="pres">
      <dgm:prSet presAssocID="{76034F1E-FC30-4C70-85C8-0F246BC75598}" presName="linNode" presStyleCnt="0"/>
      <dgm:spPr/>
    </dgm:pt>
    <dgm:pt modelId="{F1B65915-5C9F-4005-9868-9D2631DA7361}" type="pres">
      <dgm:prSet presAssocID="{76034F1E-FC30-4C70-85C8-0F246BC75598}" presName="parentShp" presStyleLbl="node1" presStyleIdx="0" presStyleCnt="3" custScaleX="121830">
        <dgm:presLayoutVars>
          <dgm:bulletEnabled val="1"/>
        </dgm:presLayoutVars>
      </dgm:prSet>
      <dgm:spPr/>
    </dgm:pt>
    <dgm:pt modelId="{8912C618-9E04-44AA-810B-5E4775463532}" type="pres">
      <dgm:prSet presAssocID="{76034F1E-FC30-4C70-85C8-0F246BC75598}" presName="childShp" presStyleLbl="bgAccFollowNode1" presStyleIdx="0" presStyleCnt="3" custScaleX="42206">
        <dgm:presLayoutVars>
          <dgm:bulletEnabled val="1"/>
        </dgm:presLayoutVars>
      </dgm:prSet>
      <dgm:spPr/>
    </dgm:pt>
    <dgm:pt modelId="{40D79BBC-D93E-4D4E-9911-5788B6752F2F}" type="pres">
      <dgm:prSet presAssocID="{FC859E12-5FEF-41D5-AB14-27AD8C440FA7}" presName="spacing" presStyleCnt="0"/>
      <dgm:spPr/>
    </dgm:pt>
    <dgm:pt modelId="{113C6B30-2FB9-444D-9BC0-ADF17FF74EFF}" type="pres">
      <dgm:prSet presAssocID="{5B6C967E-6D2A-4618-99D9-FEA2F660F271}" presName="linNode" presStyleCnt="0"/>
      <dgm:spPr/>
    </dgm:pt>
    <dgm:pt modelId="{CF708953-1B1F-4B1D-9103-C4ADE939C927}" type="pres">
      <dgm:prSet presAssocID="{5B6C967E-6D2A-4618-99D9-FEA2F660F271}" presName="parentShp" presStyleLbl="node1" presStyleIdx="1" presStyleCnt="3" custScaleX="121830">
        <dgm:presLayoutVars>
          <dgm:bulletEnabled val="1"/>
        </dgm:presLayoutVars>
      </dgm:prSet>
      <dgm:spPr/>
    </dgm:pt>
    <dgm:pt modelId="{43E2FE02-8C61-4F2B-AC3C-D3D9401365A1}" type="pres">
      <dgm:prSet presAssocID="{5B6C967E-6D2A-4618-99D9-FEA2F660F271}" presName="childShp" presStyleLbl="bgAccFollowNode1" presStyleIdx="1" presStyleCnt="3" custScaleX="42206">
        <dgm:presLayoutVars>
          <dgm:bulletEnabled val="1"/>
        </dgm:presLayoutVars>
      </dgm:prSet>
      <dgm:spPr/>
    </dgm:pt>
    <dgm:pt modelId="{A39E051E-80A8-4EC3-B7B7-DD7569B79AE2}" type="pres">
      <dgm:prSet presAssocID="{BC9500AB-3E48-4B65-8616-97C38849E6FA}" presName="spacing" presStyleCnt="0"/>
      <dgm:spPr/>
    </dgm:pt>
    <dgm:pt modelId="{7570410D-B1E3-42F3-9122-C490673F9CE4}" type="pres">
      <dgm:prSet presAssocID="{4E8B749E-448E-434F-907D-1FDC41E6EC83}" presName="linNode" presStyleCnt="0"/>
      <dgm:spPr/>
    </dgm:pt>
    <dgm:pt modelId="{D6689CDA-7CD6-4324-BC0C-58281D343FAA}" type="pres">
      <dgm:prSet presAssocID="{4E8B749E-448E-434F-907D-1FDC41E6EC83}" presName="parentShp" presStyleLbl="node1" presStyleIdx="2" presStyleCnt="3" custScaleX="121830">
        <dgm:presLayoutVars>
          <dgm:bulletEnabled val="1"/>
        </dgm:presLayoutVars>
      </dgm:prSet>
      <dgm:spPr/>
    </dgm:pt>
    <dgm:pt modelId="{4E0F2CEE-0131-47F5-AB87-272841B943A0}" type="pres">
      <dgm:prSet presAssocID="{4E8B749E-448E-434F-907D-1FDC41E6EC83}" presName="childShp" presStyleLbl="bgAccFollowNode1" presStyleIdx="2" presStyleCnt="3" custScaleX="42206">
        <dgm:presLayoutVars>
          <dgm:bulletEnabled val="1"/>
        </dgm:presLayoutVars>
      </dgm:prSet>
      <dgm:spPr/>
    </dgm:pt>
  </dgm:ptLst>
  <dgm:cxnLst>
    <dgm:cxn modelId="{EEDF2921-1CD1-4D22-B08C-3510D9858463}" type="presOf" srcId="{4E8B749E-448E-434F-907D-1FDC41E6EC83}" destId="{D6689CDA-7CD6-4324-BC0C-58281D343FAA}" srcOrd="0" destOrd="0" presId="urn:microsoft.com/office/officeart/2005/8/layout/vList6"/>
    <dgm:cxn modelId="{2E9F4C7F-85AE-4D3F-8151-B285B88BA148}" srcId="{8B6D9B31-7F73-4250-9704-54B56D88514A}" destId="{76034F1E-FC30-4C70-85C8-0F246BC75598}" srcOrd="0" destOrd="0" parTransId="{C8D2D640-C9DB-4AAE-9212-950D4E206B51}" sibTransId="{FC859E12-5FEF-41D5-AB14-27AD8C440FA7}"/>
    <dgm:cxn modelId="{C4F19C9A-778E-43BD-8E16-127D6214521D}" srcId="{8B6D9B31-7F73-4250-9704-54B56D88514A}" destId="{5B6C967E-6D2A-4618-99D9-FEA2F660F271}" srcOrd="1" destOrd="0" parTransId="{BB4AA8DD-F6EF-4932-8FD3-E846A687705C}" sibTransId="{BC9500AB-3E48-4B65-8616-97C38849E6FA}"/>
    <dgm:cxn modelId="{516437C0-6F92-428E-A263-B1E70C64B27B}" type="presOf" srcId="{5B6C967E-6D2A-4618-99D9-FEA2F660F271}" destId="{CF708953-1B1F-4B1D-9103-C4ADE939C927}" srcOrd="0" destOrd="0" presId="urn:microsoft.com/office/officeart/2005/8/layout/vList6"/>
    <dgm:cxn modelId="{96F187D8-72D5-4164-B43A-CAF3173B16E3}" srcId="{8B6D9B31-7F73-4250-9704-54B56D88514A}" destId="{4E8B749E-448E-434F-907D-1FDC41E6EC83}" srcOrd="2" destOrd="0" parTransId="{DA7FABA7-DBC7-4B16-8663-D67E5BE1AB2A}" sibTransId="{B23A674A-67C1-41C9-8556-09116180C3C4}"/>
    <dgm:cxn modelId="{3806A7DE-6E05-4AC9-8AED-90EF1F980775}" type="presOf" srcId="{8B6D9B31-7F73-4250-9704-54B56D88514A}" destId="{AECE3BDF-703D-476F-BAB2-BE822A1C4D59}" srcOrd="0" destOrd="0" presId="urn:microsoft.com/office/officeart/2005/8/layout/vList6"/>
    <dgm:cxn modelId="{7FDF5EFB-E5BA-4F5A-B1D4-2B47F48D725F}" type="presOf" srcId="{76034F1E-FC30-4C70-85C8-0F246BC75598}" destId="{F1B65915-5C9F-4005-9868-9D2631DA7361}" srcOrd="0" destOrd="0" presId="urn:microsoft.com/office/officeart/2005/8/layout/vList6"/>
    <dgm:cxn modelId="{FC142BA4-04CA-421D-AA6C-C4DCB630FC4C}" type="presParOf" srcId="{AECE3BDF-703D-476F-BAB2-BE822A1C4D59}" destId="{71BD0D28-368E-44DD-AE18-4BB1E5687AAA}" srcOrd="0" destOrd="0" presId="urn:microsoft.com/office/officeart/2005/8/layout/vList6"/>
    <dgm:cxn modelId="{08ABCFDF-1B4A-46BD-A4C4-3B947D85E69D}" type="presParOf" srcId="{71BD0D28-368E-44DD-AE18-4BB1E5687AAA}" destId="{F1B65915-5C9F-4005-9868-9D2631DA7361}" srcOrd="0" destOrd="0" presId="urn:microsoft.com/office/officeart/2005/8/layout/vList6"/>
    <dgm:cxn modelId="{17E9B107-05D9-495E-905C-51ECDACFA4E6}" type="presParOf" srcId="{71BD0D28-368E-44DD-AE18-4BB1E5687AAA}" destId="{8912C618-9E04-44AA-810B-5E4775463532}" srcOrd="1" destOrd="0" presId="urn:microsoft.com/office/officeart/2005/8/layout/vList6"/>
    <dgm:cxn modelId="{528108D8-6E86-4347-BB59-C9B0B86D2CAB}" type="presParOf" srcId="{AECE3BDF-703D-476F-BAB2-BE822A1C4D59}" destId="{40D79BBC-D93E-4D4E-9911-5788B6752F2F}" srcOrd="1" destOrd="0" presId="urn:microsoft.com/office/officeart/2005/8/layout/vList6"/>
    <dgm:cxn modelId="{069B61D5-6EC2-448C-BAAE-66C4C27B4235}" type="presParOf" srcId="{AECE3BDF-703D-476F-BAB2-BE822A1C4D59}" destId="{113C6B30-2FB9-444D-9BC0-ADF17FF74EFF}" srcOrd="2" destOrd="0" presId="urn:microsoft.com/office/officeart/2005/8/layout/vList6"/>
    <dgm:cxn modelId="{9A7A3737-9E07-4B3F-8187-FA1502E0B05D}" type="presParOf" srcId="{113C6B30-2FB9-444D-9BC0-ADF17FF74EFF}" destId="{CF708953-1B1F-4B1D-9103-C4ADE939C927}" srcOrd="0" destOrd="0" presId="urn:microsoft.com/office/officeart/2005/8/layout/vList6"/>
    <dgm:cxn modelId="{F4C0B085-5B22-4782-A058-FDD3B0D5E5B9}" type="presParOf" srcId="{113C6B30-2FB9-444D-9BC0-ADF17FF74EFF}" destId="{43E2FE02-8C61-4F2B-AC3C-D3D9401365A1}" srcOrd="1" destOrd="0" presId="urn:microsoft.com/office/officeart/2005/8/layout/vList6"/>
    <dgm:cxn modelId="{0BE5ED5E-2460-4CBB-A53F-A6F6DC9B337A}" type="presParOf" srcId="{AECE3BDF-703D-476F-BAB2-BE822A1C4D59}" destId="{A39E051E-80A8-4EC3-B7B7-DD7569B79AE2}" srcOrd="3" destOrd="0" presId="urn:microsoft.com/office/officeart/2005/8/layout/vList6"/>
    <dgm:cxn modelId="{7B8833BD-74A0-46C5-AE93-AD0B26A17CCE}" type="presParOf" srcId="{AECE3BDF-703D-476F-BAB2-BE822A1C4D59}" destId="{7570410D-B1E3-42F3-9122-C490673F9CE4}" srcOrd="4" destOrd="0" presId="urn:microsoft.com/office/officeart/2005/8/layout/vList6"/>
    <dgm:cxn modelId="{288D038D-C29E-4A33-A122-00BE4C99517D}" type="presParOf" srcId="{7570410D-B1E3-42F3-9122-C490673F9CE4}" destId="{D6689CDA-7CD6-4324-BC0C-58281D343FAA}" srcOrd="0" destOrd="0" presId="urn:microsoft.com/office/officeart/2005/8/layout/vList6"/>
    <dgm:cxn modelId="{A9C0DA53-5AEB-4411-9AB2-DAFEB8486648}" type="presParOf" srcId="{7570410D-B1E3-42F3-9122-C490673F9CE4}" destId="{4E0F2CEE-0131-47F5-AB87-272841B943A0}"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B6D9B31-7F73-4250-9704-54B56D88514A}" type="doc">
      <dgm:prSet loTypeId="urn:microsoft.com/office/officeart/2005/8/layout/StepDownProcess" loCatId="process" qsTypeId="urn:microsoft.com/office/officeart/2005/8/quickstyle/simple1" qsCatId="simple" csTypeId="urn:microsoft.com/office/officeart/2005/8/colors/accent3_4" csCatId="accent3" phldr="1"/>
      <dgm:spPr/>
      <dgm:t>
        <a:bodyPr/>
        <a:lstStyle/>
        <a:p>
          <a:pPr latinLnBrk="1"/>
          <a:endParaRPr lang="ko-KR" altLang="en-US"/>
        </a:p>
      </dgm:t>
    </dgm:pt>
    <dgm:pt modelId="{76034F1E-FC30-4C70-85C8-0F246BC75598}">
      <dgm:prSet phldrT="[텍스트]" custT="1"/>
      <dgm:spPr/>
      <dgm:t>
        <a:bodyPr/>
        <a:lstStyle/>
        <a:p>
          <a:pPr latinLnBrk="1"/>
          <a:r>
            <a:rPr lang="en-US" altLang="ko-KR" sz="2000" dirty="0">
              <a:latin typeface="Calibri" panose="020F0502020204030204" pitchFamily="34" charset="0"/>
            </a:rPr>
            <a:t>Training set(60%)</a:t>
          </a:r>
          <a:endParaRPr lang="ko-KR" altLang="en-US" sz="2000" dirty="0">
            <a:latin typeface="Calibri" panose="020F0502020204030204" pitchFamily="34" charset="0"/>
          </a:endParaRPr>
        </a:p>
      </dgm:t>
    </dgm:pt>
    <dgm:pt modelId="{C8D2D640-C9DB-4AAE-9212-950D4E206B51}" type="parTrans" cxnId="{2E9F4C7F-85AE-4D3F-8151-B285B88BA148}">
      <dgm:prSet/>
      <dgm:spPr/>
      <dgm:t>
        <a:bodyPr/>
        <a:lstStyle/>
        <a:p>
          <a:pPr latinLnBrk="1"/>
          <a:endParaRPr lang="ko-KR" altLang="en-US">
            <a:latin typeface="Calibri" panose="020F0502020204030204" pitchFamily="34" charset="0"/>
          </a:endParaRPr>
        </a:p>
      </dgm:t>
    </dgm:pt>
    <dgm:pt modelId="{FC859E12-5FEF-41D5-AB14-27AD8C440FA7}" type="sibTrans" cxnId="{2E9F4C7F-85AE-4D3F-8151-B285B88BA148}">
      <dgm:prSet/>
      <dgm:spPr/>
      <dgm:t>
        <a:bodyPr/>
        <a:lstStyle/>
        <a:p>
          <a:pPr latinLnBrk="1"/>
          <a:endParaRPr lang="ko-KR" altLang="en-US">
            <a:latin typeface="Calibri" panose="020F0502020204030204" pitchFamily="34" charset="0"/>
          </a:endParaRPr>
        </a:p>
      </dgm:t>
    </dgm:pt>
    <dgm:pt modelId="{15944315-2DC1-4BC9-9EA4-234705250BD0}">
      <dgm:prSet phldrT="[텍스트]" custT="1"/>
      <dgm:spPr/>
      <dgm:t>
        <a:bodyPr/>
        <a:lstStyle/>
        <a:p>
          <a:pPr latinLnBrk="1"/>
          <a:r>
            <a:rPr lang="en-US" altLang="ko-KR" sz="1800" dirty="0">
              <a:latin typeface="Calibri" panose="020F0502020204030204" pitchFamily="34" charset="0"/>
            </a:rPr>
            <a:t>Estimate</a:t>
          </a:r>
          <a:r>
            <a:rPr lang="ko-KR" altLang="en-US" sz="1800" dirty="0">
              <a:latin typeface="Calibri" panose="020F0502020204030204" pitchFamily="34" charset="0"/>
            </a:rPr>
            <a:t> </a:t>
          </a:r>
          <a:r>
            <a:rPr lang="en-US" altLang="ko-KR" sz="1800" dirty="0">
              <a:latin typeface="Calibri" panose="020F0502020204030204" pitchFamily="34" charset="0"/>
            </a:rPr>
            <a:t>competing </a:t>
          </a:r>
          <a:r>
            <a:rPr lang="en-US" altLang="ko-KR" sz="1800" dirty="0"/>
            <a:t>models</a:t>
          </a:r>
          <a:r>
            <a:rPr lang="ko-KR" altLang="en-US" sz="1800" dirty="0"/>
            <a:t> </a:t>
          </a:r>
          <a:r>
            <a:rPr lang="en-US" altLang="ko-KR" sz="1800" dirty="0"/>
            <a:t>differing in set of variables: Variable selection</a:t>
          </a:r>
          <a:r>
            <a:rPr lang="ko-KR" altLang="en-US" sz="1800" dirty="0"/>
            <a:t> </a:t>
          </a:r>
          <a:r>
            <a:rPr lang="en-US" altLang="ko-KR" sz="1800" dirty="0"/>
            <a:t>through LASSO</a:t>
          </a:r>
          <a:endParaRPr lang="ko-KR" altLang="en-US" sz="1800" dirty="0">
            <a:latin typeface="Calibri" panose="020F0502020204030204" pitchFamily="34" charset="0"/>
          </a:endParaRPr>
        </a:p>
      </dgm:t>
    </dgm:pt>
    <dgm:pt modelId="{7ADBEAFD-7C07-472E-BB42-F326D719FD9B}" type="parTrans" cxnId="{6D73A393-09F7-4A00-BDBD-4B77E7E628E5}">
      <dgm:prSet/>
      <dgm:spPr/>
      <dgm:t>
        <a:bodyPr/>
        <a:lstStyle/>
        <a:p>
          <a:pPr latinLnBrk="1"/>
          <a:endParaRPr lang="ko-KR" altLang="en-US">
            <a:latin typeface="Calibri" panose="020F0502020204030204" pitchFamily="34" charset="0"/>
          </a:endParaRPr>
        </a:p>
      </dgm:t>
    </dgm:pt>
    <dgm:pt modelId="{410765B9-F384-415B-855F-49BB3B230FF4}" type="sibTrans" cxnId="{6D73A393-09F7-4A00-BDBD-4B77E7E628E5}">
      <dgm:prSet/>
      <dgm:spPr/>
      <dgm:t>
        <a:bodyPr/>
        <a:lstStyle/>
        <a:p>
          <a:pPr latinLnBrk="1"/>
          <a:endParaRPr lang="ko-KR" altLang="en-US">
            <a:latin typeface="Calibri" panose="020F0502020204030204" pitchFamily="34" charset="0"/>
          </a:endParaRPr>
        </a:p>
      </dgm:t>
    </dgm:pt>
    <dgm:pt modelId="{5B6C967E-6D2A-4618-99D9-FEA2F660F271}">
      <dgm:prSet phldrT="[텍스트]" custT="1"/>
      <dgm:spPr/>
      <dgm:t>
        <a:bodyPr/>
        <a:lstStyle/>
        <a:p>
          <a:pPr latinLnBrk="1"/>
          <a:r>
            <a:rPr lang="en-US" altLang="ko-KR" sz="2000" dirty="0">
              <a:latin typeface="Calibri" panose="020F0502020204030204" pitchFamily="34" charset="0"/>
            </a:rPr>
            <a:t>Validation set(20%)</a:t>
          </a:r>
          <a:endParaRPr lang="ko-KR" altLang="en-US" sz="2000" dirty="0">
            <a:latin typeface="Calibri" panose="020F0502020204030204" pitchFamily="34" charset="0"/>
          </a:endParaRPr>
        </a:p>
      </dgm:t>
    </dgm:pt>
    <dgm:pt modelId="{BB4AA8DD-F6EF-4932-8FD3-E846A687705C}" type="parTrans" cxnId="{C4F19C9A-778E-43BD-8E16-127D6214521D}">
      <dgm:prSet/>
      <dgm:spPr/>
      <dgm:t>
        <a:bodyPr/>
        <a:lstStyle/>
        <a:p>
          <a:pPr latinLnBrk="1"/>
          <a:endParaRPr lang="ko-KR" altLang="en-US">
            <a:latin typeface="Calibri" panose="020F0502020204030204" pitchFamily="34" charset="0"/>
          </a:endParaRPr>
        </a:p>
      </dgm:t>
    </dgm:pt>
    <dgm:pt modelId="{BC9500AB-3E48-4B65-8616-97C38849E6FA}" type="sibTrans" cxnId="{C4F19C9A-778E-43BD-8E16-127D6214521D}">
      <dgm:prSet/>
      <dgm:spPr/>
      <dgm:t>
        <a:bodyPr/>
        <a:lstStyle/>
        <a:p>
          <a:pPr latinLnBrk="1"/>
          <a:endParaRPr lang="ko-KR" altLang="en-US">
            <a:latin typeface="Calibri" panose="020F0502020204030204" pitchFamily="34" charset="0"/>
          </a:endParaRPr>
        </a:p>
      </dgm:t>
    </dgm:pt>
    <dgm:pt modelId="{4E8B749E-448E-434F-907D-1FDC41E6EC83}">
      <dgm:prSet phldrT="[텍스트]" custT="1"/>
      <dgm:spPr/>
      <dgm:t>
        <a:bodyPr/>
        <a:lstStyle/>
        <a:p>
          <a:pPr latinLnBrk="1"/>
          <a:r>
            <a:rPr lang="en-US" altLang="ko-KR" sz="2000" dirty="0">
              <a:latin typeface="Calibri" panose="020F0502020204030204" pitchFamily="34" charset="0"/>
            </a:rPr>
            <a:t>Test set(20%)</a:t>
          </a:r>
          <a:endParaRPr lang="ko-KR" altLang="en-US" sz="2000" dirty="0">
            <a:latin typeface="Calibri" panose="020F0502020204030204" pitchFamily="34" charset="0"/>
          </a:endParaRPr>
        </a:p>
      </dgm:t>
    </dgm:pt>
    <dgm:pt modelId="{DA7FABA7-DBC7-4B16-8663-D67E5BE1AB2A}" type="parTrans" cxnId="{96F187D8-72D5-4164-B43A-CAF3173B16E3}">
      <dgm:prSet/>
      <dgm:spPr/>
      <dgm:t>
        <a:bodyPr/>
        <a:lstStyle/>
        <a:p>
          <a:pPr latinLnBrk="1"/>
          <a:endParaRPr lang="ko-KR" altLang="en-US">
            <a:latin typeface="Calibri" panose="020F0502020204030204" pitchFamily="34" charset="0"/>
          </a:endParaRPr>
        </a:p>
      </dgm:t>
    </dgm:pt>
    <dgm:pt modelId="{B23A674A-67C1-41C9-8556-09116180C3C4}" type="sibTrans" cxnId="{96F187D8-72D5-4164-B43A-CAF3173B16E3}">
      <dgm:prSet/>
      <dgm:spPr/>
      <dgm:t>
        <a:bodyPr/>
        <a:lstStyle/>
        <a:p>
          <a:pPr latinLnBrk="1"/>
          <a:endParaRPr lang="ko-KR" altLang="en-US">
            <a:latin typeface="Calibri" panose="020F0502020204030204" pitchFamily="34" charset="0"/>
          </a:endParaRPr>
        </a:p>
      </dgm:t>
    </dgm:pt>
    <dgm:pt modelId="{50B012EB-45FA-414C-8935-E83372206805}">
      <dgm:prSet phldrT="[텍스트]" custT="1"/>
      <dgm:spPr/>
      <dgm:t>
        <a:bodyPr/>
        <a:lstStyle/>
        <a:p>
          <a:pPr latinLnBrk="1"/>
          <a:r>
            <a:rPr lang="en-US" altLang="ko-KR" sz="1800" dirty="0">
              <a:latin typeface="Calibri" panose="020F0502020204030204" pitchFamily="34" charset="0"/>
            </a:rPr>
            <a:t>Prediction Accuracy</a:t>
          </a:r>
          <a:endParaRPr lang="ko-KR" altLang="en-US" sz="1800" dirty="0">
            <a:latin typeface="Calibri" panose="020F0502020204030204" pitchFamily="34" charset="0"/>
          </a:endParaRPr>
        </a:p>
      </dgm:t>
    </dgm:pt>
    <dgm:pt modelId="{57D1A857-7F6D-4E29-AA16-9888AB6425DB}" type="parTrans" cxnId="{3123920E-2CAD-4F66-AADF-895D912DABF4}">
      <dgm:prSet/>
      <dgm:spPr/>
      <dgm:t>
        <a:bodyPr/>
        <a:lstStyle/>
        <a:p>
          <a:pPr latinLnBrk="1"/>
          <a:endParaRPr lang="ko-KR" altLang="en-US">
            <a:latin typeface="Calibri" panose="020F0502020204030204" pitchFamily="34" charset="0"/>
          </a:endParaRPr>
        </a:p>
      </dgm:t>
    </dgm:pt>
    <dgm:pt modelId="{A236A1D7-B6BA-4A3E-B4D3-3E5FCB3BE452}" type="sibTrans" cxnId="{3123920E-2CAD-4F66-AADF-895D912DABF4}">
      <dgm:prSet/>
      <dgm:spPr/>
      <dgm:t>
        <a:bodyPr/>
        <a:lstStyle/>
        <a:p>
          <a:pPr latinLnBrk="1"/>
          <a:endParaRPr lang="ko-KR" altLang="en-US">
            <a:latin typeface="Calibri" panose="020F0502020204030204" pitchFamily="34" charset="0"/>
          </a:endParaRPr>
        </a:p>
      </dgm:t>
    </dgm:pt>
    <dgm:pt modelId="{1E1A85D8-2BC2-4D5D-9120-2BBE4AC351B1}">
      <dgm:prSet phldrT="[텍스트]" custT="1"/>
      <dgm:spPr/>
      <dgm:t>
        <a:bodyPr/>
        <a:lstStyle/>
        <a:p>
          <a:pPr latinLnBrk="1"/>
          <a:r>
            <a:rPr lang="en-US" altLang="ko-KR" sz="1800" dirty="0">
              <a:latin typeface="Calibri" panose="020F0502020204030204" pitchFamily="34" charset="0"/>
            </a:rPr>
            <a:t>Lasso </a:t>
          </a:r>
          <a:r>
            <a:rPr lang="ko-KR" altLang="en-US" sz="1800" dirty="0">
              <a:latin typeface="Calibri" panose="020F0502020204030204" pitchFamily="34" charset="0"/>
            </a:rPr>
            <a:t>적용 시의 정규화 파라미터 선택</a:t>
          </a:r>
          <a:r>
            <a:rPr lang="en-US" altLang="ko-KR" sz="1800" dirty="0">
              <a:latin typeface="Calibri" panose="020F0502020204030204" pitchFamily="34" charset="0"/>
            </a:rPr>
            <a:t> </a:t>
          </a:r>
          <a:r>
            <a:rPr lang="ko-KR" altLang="en-US" sz="1800" dirty="0">
              <a:latin typeface="Calibri" panose="020F0502020204030204" pitchFamily="34" charset="0"/>
            </a:rPr>
            <a:t> </a:t>
          </a:r>
        </a:p>
      </dgm:t>
    </dgm:pt>
    <dgm:pt modelId="{2CAA7366-20D5-4496-822C-E7422A5C76BC}" type="parTrans" cxnId="{B29EBC69-C35D-4B72-8A4E-8DF2F4EBB2C1}">
      <dgm:prSet/>
      <dgm:spPr/>
      <dgm:t>
        <a:bodyPr/>
        <a:lstStyle/>
        <a:p>
          <a:pPr latinLnBrk="1"/>
          <a:endParaRPr lang="ko-KR" altLang="en-US"/>
        </a:p>
      </dgm:t>
    </dgm:pt>
    <dgm:pt modelId="{8C219FF0-7592-40A1-A58E-4D8031DEF06F}" type="sibTrans" cxnId="{B29EBC69-C35D-4B72-8A4E-8DF2F4EBB2C1}">
      <dgm:prSet/>
      <dgm:spPr/>
      <dgm:t>
        <a:bodyPr/>
        <a:lstStyle/>
        <a:p>
          <a:pPr latinLnBrk="1"/>
          <a:endParaRPr lang="ko-KR" altLang="en-US"/>
        </a:p>
      </dgm:t>
    </dgm:pt>
    <dgm:pt modelId="{9F4F537A-6644-4419-8882-9B3ED3A0E187}">
      <dgm:prSet phldrT="[텍스트]" custT="1"/>
      <dgm:spPr/>
      <dgm:t>
        <a:bodyPr/>
        <a:lstStyle/>
        <a:p>
          <a:pPr latinLnBrk="1"/>
          <a:r>
            <a:rPr lang="en-US" altLang="ko-KR" sz="1800" dirty="0">
              <a:latin typeface="Calibri" panose="020F0502020204030204" pitchFamily="34" charset="0"/>
            </a:rPr>
            <a:t>optimal  cutoff </a:t>
          </a:r>
          <a:r>
            <a:rPr lang="ko-KR" altLang="en-US" sz="1800" dirty="0">
              <a:latin typeface="Calibri" panose="020F0502020204030204" pitchFamily="34" charset="0"/>
            </a:rPr>
            <a:t>선택</a:t>
          </a:r>
        </a:p>
      </dgm:t>
    </dgm:pt>
    <dgm:pt modelId="{CF489684-E272-4C2B-9215-567F18120D5A}" type="parTrans" cxnId="{09D61BDB-A5E6-4512-B9B6-AB9390E1A2F8}">
      <dgm:prSet/>
      <dgm:spPr/>
      <dgm:t>
        <a:bodyPr/>
        <a:lstStyle/>
        <a:p>
          <a:pPr latinLnBrk="1"/>
          <a:endParaRPr lang="ko-KR" altLang="en-US"/>
        </a:p>
      </dgm:t>
    </dgm:pt>
    <dgm:pt modelId="{A90E8AE0-89C0-4729-883B-2DAB9EAF396D}" type="sibTrans" cxnId="{09D61BDB-A5E6-4512-B9B6-AB9390E1A2F8}">
      <dgm:prSet/>
      <dgm:spPr/>
      <dgm:t>
        <a:bodyPr/>
        <a:lstStyle/>
        <a:p>
          <a:pPr latinLnBrk="1"/>
          <a:endParaRPr lang="ko-KR" altLang="en-US"/>
        </a:p>
      </dgm:t>
    </dgm:pt>
    <dgm:pt modelId="{9253F1DA-1C96-4C65-AC65-BB1626DB191B}" type="pres">
      <dgm:prSet presAssocID="{8B6D9B31-7F73-4250-9704-54B56D88514A}" presName="rootnode" presStyleCnt="0">
        <dgm:presLayoutVars>
          <dgm:chMax/>
          <dgm:chPref/>
          <dgm:dir/>
          <dgm:animLvl val="lvl"/>
        </dgm:presLayoutVars>
      </dgm:prSet>
      <dgm:spPr/>
    </dgm:pt>
    <dgm:pt modelId="{6EA86DC9-D3CD-4D8C-AF5D-E810028C19F6}" type="pres">
      <dgm:prSet presAssocID="{76034F1E-FC30-4C70-85C8-0F246BC75598}" presName="composite" presStyleCnt="0"/>
      <dgm:spPr/>
    </dgm:pt>
    <dgm:pt modelId="{B9789E75-55BC-4A36-8DC3-78215B33AC27}" type="pres">
      <dgm:prSet presAssocID="{76034F1E-FC30-4C70-85C8-0F246BC75598}" presName="bentUpArrow1" presStyleLbl="alignImgPlace1" presStyleIdx="0" presStyleCnt="2" custScaleX="139873" custScaleY="98075" custLinFactNeighborX="-13790" custLinFactNeighborY="1892"/>
      <dgm:spPr/>
    </dgm:pt>
    <dgm:pt modelId="{5E4394F4-70D9-4E0E-BC34-34846C96843C}" type="pres">
      <dgm:prSet presAssocID="{76034F1E-FC30-4C70-85C8-0F246BC75598}" presName="ParentText" presStyleLbl="node1" presStyleIdx="0" presStyleCnt="3" custLinFactNeighborX="-75328" custLinFactNeighborY="-1196">
        <dgm:presLayoutVars>
          <dgm:chMax val="1"/>
          <dgm:chPref val="1"/>
          <dgm:bulletEnabled val="1"/>
        </dgm:presLayoutVars>
      </dgm:prSet>
      <dgm:spPr/>
    </dgm:pt>
    <dgm:pt modelId="{4AAD212A-50A1-4B8C-9D22-73BAD5E22742}" type="pres">
      <dgm:prSet presAssocID="{76034F1E-FC30-4C70-85C8-0F246BC75598}" presName="ChildText" presStyleLbl="revTx" presStyleIdx="0" presStyleCnt="3" custScaleX="241820" custScaleY="134095" custLinFactNeighborX="-5069" custLinFactNeighborY="0">
        <dgm:presLayoutVars>
          <dgm:chMax val="0"/>
          <dgm:chPref val="0"/>
          <dgm:bulletEnabled val="1"/>
        </dgm:presLayoutVars>
      </dgm:prSet>
      <dgm:spPr/>
    </dgm:pt>
    <dgm:pt modelId="{88020848-62CC-4CCB-B3F0-F5E1E2E1A9F1}" type="pres">
      <dgm:prSet presAssocID="{FC859E12-5FEF-41D5-AB14-27AD8C440FA7}" presName="sibTrans" presStyleCnt="0"/>
      <dgm:spPr/>
    </dgm:pt>
    <dgm:pt modelId="{94099767-0629-417F-A38E-A9EE3D78C675}" type="pres">
      <dgm:prSet presAssocID="{5B6C967E-6D2A-4618-99D9-FEA2F660F271}" presName="composite" presStyleCnt="0"/>
      <dgm:spPr/>
    </dgm:pt>
    <dgm:pt modelId="{A8FAD1D5-B308-43DC-B5F1-6E0AE4C9DD06}" type="pres">
      <dgm:prSet presAssocID="{5B6C967E-6D2A-4618-99D9-FEA2F660F271}" presName="bentUpArrow1" presStyleLbl="alignImgPlace1" presStyleIdx="1" presStyleCnt="2" custScaleX="142934" custScaleY="94876" custLinFactNeighborX="36242" custLinFactNeighborY="9974"/>
      <dgm:spPr/>
    </dgm:pt>
    <dgm:pt modelId="{6C1C2ABF-CA77-42E1-8272-7647B7082485}" type="pres">
      <dgm:prSet presAssocID="{5B6C967E-6D2A-4618-99D9-FEA2F660F271}" presName="ParentText" presStyleLbl="node1" presStyleIdx="1" presStyleCnt="3" custScaleX="114622" custScaleY="97300" custLinFactNeighborX="-18056" custLinFactNeighborY="5239">
        <dgm:presLayoutVars>
          <dgm:chMax val="1"/>
          <dgm:chPref val="1"/>
          <dgm:bulletEnabled val="1"/>
        </dgm:presLayoutVars>
      </dgm:prSet>
      <dgm:spPr/>
    </dgm:pt>
    <dgm:pt modelId="{30C43318-0B8E-4D32-BEB4-94B3585D68C1}" type="pres">
      <dgm:prSet presAssocID="{5B6C967E-6D2A-4618-99D9-FEA2F660F271}" presName="ChildText" presStyleLbl="revTx" presStyleIdx="1" presStyleCnt="3" custScaleX="335775" custScaleY="101596" custLinFactX="13986" custLinFactNeighborX="100000" custLinFactNeighborY="3413">
        <dgm:presLayoutVars>
          <dgm:chMax val="0"/>
          <dgm:chPref val="0"/>
          <dgm:bulletEnabled val="1"/>
        </dgm:presLayoutVars>
      </dgm:prSet>
      <dgm:spPr/>
    </dgm:pt>
    <dgm:pt modelId="{94F9AAF8-6955-4C9D-AC4C-6715C69C7B1B}" type="pres">
      <dgm:prSet presAssocID="{BC9500AB-3E48-4B65-8616-97C38849E6FA}" presName="sibTrans" presStyleCnt="0"/>
      <dgm:spPr/>
    </dgm:pt>
    <dgm:pt modelId="{93ED36EC-10EE-47A6-9001-370EB0BA927E}" type="pres">
      <dgm:prSet presAssocID="{4E8B749E-448E-434F-907D-1FDC41E6EC83}" presName="composite" presStyleCnt="0"/>
      <dgm:spPr/>
    </dgm:pt>
    <dgm:pt modelId="{46389657-56B6-4E67-8D2C-EC68CCDE4E75}" type="pres">
      <dgm:prSet presAssocID="{4E8B749E-448E-434F-907D-1FDC41E6EC83}" presName="ParentText" presStyleLbl="node1" presStyleIdx="2" presStyleCnt="3" custLinFactNeighborX="19125" custLinFactNeighborY="-1215">
        <dgm:presLayoutVars>
          <dgm:chMax val="1"/>
          <dgm:chPref val="1"/>
          <dgm:bulletEnabled val="1"/>
        </dgm:presLayoutVars>
      </dgm:prSet>
      <dgm:spPr/>
    </dgm:pt>
    <dgm:pt modelId="{08B7E71D-796E-4B9A-AA37-3F2F9BC2AC29}" type="pres">
      <dgm:prSet presAssocID="{4E8B749E-448E-434F-907D-1FDC41E6EC83}" presName="FinalChildText" presStyleLbl="revTx" presStyleIdx="2" presStyleCnt="3" custScaleX="172143" custScaleY="83940" custLinFactNeighborX="65691" custLinFactNeighborY="5990">
        <dgm:presLayoutVars>
          <dgm:chMax val="0"/>
          <dgm:chPref val="0"/>
          <dgm:bulletEnabled val="1"/>
        </dgm:presLayoutVars>
      </dgm:prSet>
      <dgm:spPr/>
    </dgm:pt>
  </dgm:ptLst>
  <dgm:cxnLst>
    <dgm:cxn modelId="{3123920E-2CAD-4F66-AADF-895D912DABF4}" srcId="{4E8B749E-448E-434F-907D-1FDC41E6EC83}" destId="{50B012EB-45FA-414C-8935-E83372206805}" srcOrd="0" destOrd="0" parTransId="{57D1A857-7F6D-4E29-AA16-9888AB6425DB}" sibTransId="{A236A1D7-B6BA-4A3E-B4D3-3E5FCB3BE452}"/>
    <dgm:cxn modelId="{4AFF791D-3A61-4683-BF29-E0EA9D098252}" type="presOf" srcId="{50B012EB-45FA-414C-8935-E83372206805}" destId="{08B7E71D-796E-4B9A-AA37-3F2F9BC2AC29}" srcOrd="0" destOrd="0" presId="urn:microsoft.com/office/officeart/2005/8/layout/StepDownProcess"/>
    <dgm:cxn modelId="{B29EBC69-C35D-4B72-8A4E-8DF2F4EBB2C1}" srcId="{5B6C967E-6D2A-4618-99D9-FEA2F660F271}" destId="{1E1A85D8-2BC2-4D5D-9120-2BBE4AC351B1}" srcOrd="0" destOrd="0" parTransId="{2CAA7366-20D5-4496-822C-E7422A5C76BC}" sibTransId="{8C219FF0-7592-40A1-A58E-4D8031DEF06F}"/>
    <dgm:cxn modelId="{2E061B4B-2CF4-4781-B894-3952C227C1D1}" type="presOf" srcId="{9F4F537A-6644-4419-8882-9B3ED3A0E187}" destId="{30C43318-0B8E-4D32-BEB4-94B3585D68C1}" srcOrd="0" destOrd="1" presId="urn:microsoft.com/office/officeart/2005/8/layout/StepDownProcess"/>
    <dgm:cxn modelId="{8D97067E-9C86-4968-95ED-C393B16B65D4}" type="presOf" srcId="{1E1A85D8-2BC2-4D5D-9120-2BBE4AC351B1}" destId="{30C43318-0B8E-4D32-BEB4-94B3585D68C1}" srcOrd="0" destOrd="0" presId="urn:microsoft.com/office/officeart/2005/8/layout/StepDownProcess"/>
    <dgm:cxn modelId="{2E9F4C7F-85AE-4D3F-8151-B285B88BA148}" srcId="{8B6D9B31-7F73-4250-9704-54B56D88514A}" destId="{76034F1E-FC30-4C70-85C8-0F246BC75598}" srcOrd="0" destOrd="0" parTransId="{C8D2D640-C9DB-4AAE-9212-950D4E206B51}" sibTransId="{FC859E12-5FEF-41D5-AB14-27AD8C440FA7}"/>
    <dgm:cxn modelId="{6D73A393-09F7-4A00-BDBD-4B77E7E628E5}" srcId="{76034F1E-FC30-4C70-85C8-0F246BC75598}" destId="{15944315-2DC1-4BC9-9EA4-234705250BD0}" srcOrd="0" destOrd="0" parTransId="{7ADBEAFD-7C07-472E-BB42-F326D719FD9B}" sibTransId="{410765B9-F384-415B-855F-49BB3B230FF4}"/>
    <dgm:cxn modelId="{C4F19C9A-778E-43BD-8E16-127D6214521D}" srcId="{8B6D9B31-7F73-4250-9704-54B56D88514A}" destId="{5B6C967E-6D2A-4618-99D9-FEA2F660F271}" srcOrd="1" destOrd="0" parTransId="{BB4AA8DD-F6EF-4932-8FD3-E846A687705C}" sibTransId="{BC9500AB-3E48-4B65-8616-97C38849E6FA}"/>
    <dgm:cxn modelId="{23BA1C9B-25FA-4147-A455-2C17CF0704F7}" type="presOf" srcId="{8B6D9B31-7F73-4250-9704-54B56D88514A}" destId="{9253F1DA-1C96-4C65-AC65-BB1626DB191B}" srcOrd="0" destOrd="0" presId="urn:microsoft.com/office/officeart/2005/8/layout/StepDownProcess"/>
    <dgm:cxn modelId="{B23FCAA4-5186-4379-9BA0-C7E4C07760E9}" type="presOf" srcId="{5B6C967E-6D2A-4618-99D9-FEA2F660F271}" destId="{6C1C2ABF-CA77-42E1-8272-7647B7082485}" srcOrd="0" destOrd="0" presId="urn:microsoft.com/office/officeart/2005/8/layout/StepDownProcess"/>
    <dgm:cxn modelId="{021722AE-6A1F-40C3-9C39-4C655DEAD24D}" type="presOf" srcId="{76034F1E-FC30-4C70-85C8-0F246BC75598}" destId="{5E4394F4-70D9-4E0E-BC34-34846C96843C}" srcOrd="0" destOrd="0" presId="urn:microsoft.com/office/officeart/2005/8/layout/StepDownProcess"/>
    <dgm:cxn modelId="{B52AE4D1-A011-4E49-9C27-F561B48C908A}" type="presOf" srcId="{4E8B749E-448E-434F-907D-1FDC41E6EC83}" destId="{46389657-56B6-4E67-8D2C-EC68CCDE4E75}" srcOrd="0" destOrd="0" presId="urn:microsoft.com/office/officeart/2005/8/layout/StepDownProcess"/>
    <dgm:cxn modelId="{4B02A0D6-08A0-4A87-B47F-A6375ECC0650}" type="presOf" srcId="{15944315-2DC1-4BC9-9EA4-234705250BD0}" destId="{4AAD212A-50A1-4B8C-9D22-73BAD5E22742}" srcOrd="0" destOrd="0" presId="urn:microsoft.com/office/officeart/2005/8/layout/StepDownProcess"/>
    <dgm:cxn modelId="{96F187D8-72D5-4164-B43A-CAF3173B16E3}" srcId="{8B6D9B31-7F73-4250-9704-54B56D88514A}" destId="{4E8B749E-448E-434F-907D-1FDC41E6EC83}" srcOrd="2" destOrd="0" parTransId="{DA7FABA7-DBC7-4B16-8663-D67E5BE1AB2A}" sibTransId="{B23A674A-67C1-41C9-8556-09116180C3C4}"/>
    <dgm:cxn modelId="{09D61BDB-A5E6-4512-B9B6-AB9390E1A2F8}" srcId="{5B6C967E-6D2A-4618-99D9-FEA2F660F271}" destId="{9F4F537A-6644-4419-8882-9B3ED3A0E187}" srcOrd="1" destOrd="0" parTransId="{CF489684-E272-4C2B-9215-567F18120D5A}" sibTransId="{A90E8AE0-89C0-4729-883B-2DAB9EAF396D}"/>
    <dgm:cxn modelId="{28C51D5D-16EF-46E3-A842-0A19431CFE65}" type="presParOf" srcId="{9253F1DA-1C96-4C65-AC65-BB1626DB191B}" destId="{6EA86DC9-D3CD-4D8C-AF5D-E810028C19F6}" srcOrd="0" destOrd="0" presId="urn:microsoft.com/office/officeart/2005/8/layout/StepDownProcess"/>
    <dgm:cxn modelId="{63E4841B-4BF0-45D3-820C-1024A6497A13}" type="presParOf" srcId="{6EA86DC9-D3CD-4D8C-AF5D-E810028C19F6}" destId="{B9789E75-55BC-4A36-8DC3-78215B33AC27}" srcOrd="0" destOrd="0" presId="urn:microsoft.com/office/officeart/2005/8/layout/StepDownProcess"/>
    <dgm:cxn modelId="{2FA9B45D-4346-46B7-B030-97573117BDCA}" type="presParOf" srcId="{6EA86DC9-D3CD-4D8C-AF5D-E810028C19F6}" destId="{5E4394F4-70D9-4E0E-BC34-34846C96843C}" srcOrd="1" destOrd="0" presId="urn:microsoft.com/office/officeart/2005/8/layout/StepDownProcess"/>
    <dgm:cxn modelId="{65641821-61E7-4108-AE0A-CB6360524947}" type="presParOf" srcId="{6EA86DC9-D3CD-4D8C-AF5D-E810028C19F6}" destId="{4AAD212A-50A1-4B8C-9D22-73BAD5E22742}" srcOrd="2" destOrd="0" presId="urn:microsoft.com/office/officeart/2005/8/layout/StepDownProcess"/>
    <dgm:cxn modelId="{999B9B90-EAE7-4CD3-B664-A1D1BE988356}" type="presParOf" srcId="{9253F1DA-1C96-4C65-AC65-BB1626DB191B}" destId="{88020848-62CC-4CCB-B3F0-F5E1E2E1A9F1}" srcOrd="1" destOrd="0" presId="urn:microsoft.com/office/officeart/2005/8/layout/StepDownProcess"/>
    <dgm:cxn modelId="{B0A028D5-EA58-4462-87B9-2CC92A4FD7E0}" type="presParOf" srcId="{9253F1DA-1C96-4C65-AC65-BB1626DB191B}" destId="{94099767-0629-417F-A38E-A9EE3D78C675}" srcOrd="2" destOrd="0" presId="urn:microsoft.com/office/officeart/2005/8/layout/StepDownProcess"/>
    <dgm:cxn modelId="{93280515-64CC-4DAF-8151-59B957C352E1}" type="presParOf" srcId="{94099767-0629-417F-A38E-A9EE3D78C675}" destId="{A8FAD1D5-B308-43DC-B5F1-6E0AE4C9DD06}" srcOrd="0" destOrd="0" presId="urn:microsoft.com/office/officeart/2005/8/layout/StepDownProcess"/>
    <dgm:cxn modelId="{FDDC712D-0433-4FC1-850B-DAEE6E51611C}" type="presParOf" srcId="{94099767-0629-417F-A38E-A9EE3D78C675}" destId="{6C1C2ABF-CA77-42E1-8272-7647B7082485}" srcOrd="1" destOrd="0" presId="urn:microsoft.com/office/officeart/2005/8/layout/StepDownProcess"/>
    <dgm:cxn modelId="{18322592-D7FC-4884-840E-DCAFDD1812F1}" type="presParOf" srcId="{94099767-0629-417F-A38E-A9EE3D78C675}" destId="{30C43318-0B8E-4D32-BEB4-94B3585D68C1}" srcOrd="2" destOrd="0" presId="urn:microsoft.com/office/officeart/2005/8/layout/StepDownProcess"/>
    <dgm:cxn modelId="{3CA5E638-F449-4358-AF28-99D48E56340A}" type="presParOf" srcId="{9253F1DA-1C96-4C65-AC65-BB1626DB191B}" destId="{94F9AAF8-6955-4C9D-AC4C-6715C69C7B1B}" srcOrd="3" destOrd="0" presId="urn:microsoft.com/office/officeart/2005/8/layout/StepDownProcess"/>
    <dgm:cxn modelId="{3C15AF52-C320-4AB3-B6BD-318FD7DE14A7}" type="presParOf" srcId="{9253F1DA-1C96-4C65-AC65-BB1626DB191B}" destId="{93ED36EC-10EE-47A6-9001-370EB0BA927E}" srcOrd="4" destOrd="0" presId="urn:microsoft.com/office/officeart/2005/8/layout/StepDownProcess"/>
    <dgm:cxn modelId="{B02D8017-9A24-42BB-BBD9-D996DE0454A8}" type="presParOf" srcId="{93ED36EC-10EE-47A6-9001-370EB0BA927E}" destId="{46389657-56B6-4E67-8D2C-EC68CCDE4E75}" srcOrd="0" destOrd="0" presId="urn:microsoft.com/office/officeart/2005/8/layout/StepDownProcess"/>
    <dgm:cxn modelId="{5358043B-5C8A-497B-9BDC-5A5BBE3BF3A5}" type="presParOf" srcId="{93ED36EC-10EE-47A6-9001-370EB0BA927E}" destId="{08B7E71D-796E-4B9A-AA37-3F2F9BC2AC29}"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7BE2FC-A7DE-4411-BE48-2317B65A3B1F}" type="doc">
      <dgm:prSet loTypeId="urn:microsoft.com/office/officeart/2005/8/layout/process1" loCatId="process" qsTypeId="urn:microsoft.com/office/officeart/2005/8/quickstyle/simple1" qsCatId="simple" csTypeId="urn:microsoft.com/office/officeart/2005/8/colors/accent1_1" csCatId="accent1" phldr="1"/>
      <dgm:spPr/>
    </dgm:pt>
    <dgm:pt modelId="{8019FA89-BA39-4F71-9FA2-82C0D9BB6333}">
      <dgm:prSet phldrT="[텍스트]" custT="1"/>
      <dgm:spPr/>
      <dgm:t>
        <a:bodyPr/>
        <a:lstStyle/>
        <a:p>
          <a:pPr latinLnBrk="1"/>
          <a:r>
            <a:rPr lang="ko-KR" altLang="en-US" sz="2000" b="1" dirty="0">
              <a:effectLst>
                <a:outerShdw blurRad="38100" dist="38100" dir="2700000" algn="tl">
                  <a:srgbClr val="000000">
                    <a:alpha val="43137"/>
                  </a:srgbClr>
                </a:outerShdw>
              </a:effectLst>
              <a:latin typeface="HY신명조" pitchFamily="18" charset="-127"/>
              <a:ea typeface="HY신명조" pitchFamily="18" charset="-127"/>
            </a:rPr>
            <a:t>만남</a:t>
          </a:r>
          <a:endParaRPr lang="en-US" altLang="ko-KR" sz="2000" b="1" dirty="0">
            <a:effectLst>
              <a:outerShdw blurRad="38100" dist="38100" dir="2700000" algn="tl">
                <a:srgbClr val="000000">
                  <a:alpha val="43137"/>
                </a:srgbClr>
              </a:outerShdw>
            </a:effectLst>
            <a:latin typeface="HY신명조" pitchFamily="18" charset="-127"/>
            <a:ea typeface="HY신명조" pitchFamily="18" charset="-127"/>
          </a:endParaRPr>
        </a:p>
        <a:p>
          <a:pPr latinLnBrk="1"/>
          <a:r>
            <a:rPr lang="en-US" altLang="ko-KR" sz="1800" b="1" dirty="0">
              <a:effectLst>
                <a:outerShdw blurRad="38100" dist="38100" dir="2700000" algn="tl">
                  <a:srgbClr val="000000">
                    <a:alpha val="43137"/>
                  </a:srgbClr>
                </a:outerShdw>
              </a:effectLst>
              <a:latin typeface="HY신명조" pitchFamily="18" charset="-127"/>
              <a:ea typeface="HY신명조" pitchFamily="18" charset="-127"/>
            </a:rPr>
            <a:t>(58,420</a:t>
          </a:r>
          <a:r>
            <a:rPr lang="ko-KR" altLang="en-US" sz="1800" b="1" dirty="0">
              <a:effectLst>
                <a:outerShdw blurRad="38100" dist="38100" dir="2700000" algn="tl">
                  <a:srgbClr val="000000">
                    <a:alpha val="43137"/>
                  </a:srgbClr>
                </a:outerShdw>
              </a:effectLst>
              <a:latin typeface="HY신명조" pitchFamily="18" charset="-127"/>
              <a:ea typeface="HY신명조" pitchFamily="18" charset="-127"/>
            </a:rPr>
            <a:t>쌍</a:t>
          </a:r>
          <a:r>
            <a:rPr lang="en-US" altLang="ko-KR" sz="1800" b="1" dirty="0">
              <a:effectLst>
                <a:outerShdw blurRad="38100" dist="38100" dir="2700000" algn="tl">
                  <a:srgbClr val="000000">
                    <a:alpha val="43137"/>
                  </a:srgbClr>
                </a:outerShdw>
              </a:effectLst>
              <a:latin typeface="HY신명조" pitchFamily="18" charset="-127"/>
              <a:ea typeface="HY신명조" pitchFamily="18" charset="-127"/>
            </a:rPr>
            <a:t>)</a:t>
          </a:r>
          <a:endParaRPr lang="ko-KR" altLang="en-US" sz="1800" b="1" dirty="0">
            <a:effectLst>
              <a:outerShdw blurRad="38100" dist="38100" dir="2700000" algn="tl">
                <a:srgbClr val="000000">
                  <a:alpha val="43137"/>
                </a:srgbClr>
              </a:outerShdw>
            </a:effectLst>
            <a:latin typeface="HY신명조" pitchFamily="18" charset="-127"/>
            <a:ea typeface="HY신명조" pitchFamily="18" charset="-127"/>
          </a:endParaRPr>
        </a:p>
      </dgm:t>
    </dgm:pt>
    <dgm:pt modelId="{BF25EFC9-BB73-4930-8E54-37B0F34B2C83}" type="parTrans" cxnId="{D574CAF4-5064-4E37-8812-A4EE637E0FD3}">
      <dgm:prSet/>
      <dgm:spPr/>
      <dgm:t>
        <a:bodyPr/>
        <a:lstStyle/>
        <a:p>
          <a:pPr latinLnBrk="1"/>
          <a:endParaRPr lang="ko-KR" altLang="en-US"/>
        </a:p>
      </dgm:t>
    </dgm:pt>
    <dgm:pt modelId="{10B9AB7C-56BF-4346-ADB9-79EB77E5AE1D}" type="sibTrans" cxnId="{D574CAF4-5064-4E37-8812-A4EE637E0FD3}">
      <dgm:prSet/>
      <dgm:spPr/>
      <dgm:t>
        <a:bodyPr/>
        <a:lstStyle/>
        <a:p>
          <a:pPr latinLnBrk="1"/>
          <a:endParaRPr lang="ko-KR" altLang="en-US"/>
        </a:p>
      </dgm:t>
    </dgm:pt>
    <dgm:pt modelId="{0368645D-C472-4BD6-9FE5-E4571A000824}">
      <dgm:prSet phldrT="[텍스트]" custT="1"/>
      <dgm:spPr/>
      <dgm:t>
        <a:bodyPr/>
        <a:lstStyle/>
        <a:p>
          <a:pPr latinLnBrk="1"/>
          <a:r>
            <a:rPr lang="ko-KR" altLang="en-US" sz="2000" b="1" dirty="0">
              <a:effectLst>
                <a:outerShdw blurRad="38100" dist="38100" dir="2700000" algn="tl">
                  <a:srgbClr val="000000">
                    <a:alpha val="43137"/>
                  </a:srgbClr>
                </a:outerShdw>
              </a:effectLst>
              <a:latin typeface="HY신명조" pitchFamily="18" charset="-127"/>
              <a:ea typeface="HY신명조" pitchFamily="18" charset="-127"/>
            </a:rPr>
            <a:t>교제</a:t>
          </a:r>
          <a:endParaRPr lang="en-US" altLang="ko-KR" sz="2000" b="1" dirty="0">
            <a:effectLst>
              <a:outerShdw blurRad="38100" dist="38100" dir="2700000" algn="tl">
                <a:srgbClr val="000000">
                  <a:alpha val="43137"/>
                </a:srgbClr>
              </a:outerShdw>
            </a:effectLst>
            <a:latin typeface="HY신명조" pitchFamily="18" charset="-127"/>
            <a:ea typeface="HY신명조" pitchFamily="18" charset="-127"/>
          </a:endParaRPr>
        </a:p>
        <a:p>
          <a:pPr latinLnBrk="1"/>
          <a:r>
            <a:rPr lang="en-US" altLang="ko-KR" sz="1800" b="1" dirty="0">
              <a:effectLst>
                <a:outerShdw blurRad="38100" dist="38100" dir="2700000" algn="tl">
                  <a:srgbClr val="000000">
                    <a:alpha val="43137"/>
                  </a:srgbClr>
                </a:outerShdw>
              </a:effectLst>
              <a:latin typeface="HY신명조" pitchFamily="18" charset="-127"/>
              <a:ea typeface="HY신명조" pitchFamily="18" charset="-127"/>
            </a:rPr>
            <a:t>(12,806</a:t>
          </a:r>
          <a:r>
            <a:rPr lang="ko-KR" altLang="en-US" sz="1800" b="1" dirty="0">
              <a:effectLst>
                <a:outerShdw blurRad="38100" dist="38100" dir="2700000" algn="tl">
                  <a:srgbClr val="000000">
                    <a:alpha val="43137"/>
                  </a:srgbClr>
                </a:outerShdw>
              </a:effectLst>
              <a:latin typeface="HY신명조" pitchFamily="18" charset="-127"/>
              <a:ea typeface="HY신명조" pitchFamily="18" charset="-127"/>
            </a:rPr>
            <a:t>쌍</a:t>
          </a:r>
          <a:r>
            <a:rPr lang="en-US" altLang="ko-KR" sz="1800" b="1" dirty="0">
              <a:effectLst>
                <a:outerShdw blurRad="38100" dist="38100" dir="2700000" algn="tl">
                  <a:srgbClr val="000000">
                    <a:alpha val="43137"/>
                  </a:srgbClr>
                </a:outerShdw>
              </a:effectLst>
              <a:latin typeface="HY신명조" pitchFamily="18" charset="-127"/>
              <a:ea typeface="HY신명조" pitchFamily="18" charset="-127"/>
            </a:rPr>
            <a:t>)</a:t>
          </a:r>
          <a:endParaRPr lang="ko-KR" altLang="en-US" sz="1800" b="1" dirty="0">
            <a:effectLst>
              <a:outerShdw blurRad="38100" dist="38100" dir="2700000" algn="tl">
                <a:srgbClr val="000000">
                  <a:alpha val="43137"/>
                </a:srgbClr>
              </a:outerShdw>
            </a:effectLst>
            <a:latin typeface="HY신명조" pitchFamily="18" charset="-127"/>
            <a:ea typeface="HY신명조" pitchFamily="18" charset="-127"/>
          </a:endParaRPr>
        </a:p>
      </dgm:t>
    </dgm:pt>
    <dgm:pt modelId="{D203FF72-7C67-4D96-8C1B-D0FAB156364A}" type="parTrans" cxnId="{7E6EF217-DABF-434D-BF8B-A239BC3C5DF5}">
      <dgm:prSet/>
      <dgm:spPr/>
      <dgm:t>
        <a:bodyPr/>
        <a:lstStyle/>
        <a:p>
          <a:pPr latinLnBrk="1"/>
          <a:endParaRPr lang="ko-KR" altLang="en-US"/>
        </a:p>
      </dgm:t>
    </dgm:pt>
    <dgm:pt modelId="{B06F769C-1BC4-4B9D-858B-85AC03531948}" type="sibTrans" cxnId="{7E6EF217-DABF-434D-BF8B-A239BC3C5DF5}">
      <dgm:prSet/>
      <dgm:spPr/>
      <dgm:t>
        <a:bodyPr/>
        <a:lstStyle/>
        <a:p>
          <a:pPr latinLnBrk="1"/>
          <a:endParaRPr lang="ko-KR" altLang="en-US"/>
        </a:p>
      </dgm:t>
    </dgm:pt>
    <dgm:pt modelId="{4B559B33-93DC-4816-AC4C-D3A727A95A4E}">
      <dgm:prSet phldrT="[텍스트]" custT="1"/>
      <dgm:spPr/>
      <dgm:t>
        <a:bodyPr/>
        <a:lstStyle/>
        <a:p>
          <a:pPr latinLnBrk="1"/>
          <a:r>
            <a:rPr lang="ko-KR" altLang="en-US" sz="2000" b="1" dirty="0">
              <a:effectLst>
                <a:outerShdw blurRad="38100" dist="38100" dir="2700000" algn="tl">
                  <a:srgbClr val="000000">
                    <a:alpha val="43137"/>
                  </a:srgbClr>
                </a:outerShdw>
              </a:effectLst>
              <a:latin typeface="HY신명조" pitchFamily="18" charset="-127"/>
              <a:ea typeface="HY신명조" pitchFamily="18" charset="-127"/>
            </a:rPr>
            <a:t>결혼</a:t>
          </a:r>
          <a:endParaRPr lang="en-US" altLang="ko-KR" sz="2000" b="1" dirty="0">
            <a:effectLst>
              <a:outerShdw blurRad="38100" dist="38100" dir="2700000" algn="tl">
                <a:srgbClr val="000000">
                  <a:alpha val="43137"/>
                </a:srgbClr>
              </a:outerShdw>
            </a:effectLst>
            <a:latin typeface="HY신명조" pitchFamily="18" charset="-127"/>
            <a:ea typeface="HY신명조" pitchFamily="18" charset="-127"/>
          </a:endParaRPr>
        </a:p>
        <a:p>
          <a:pPr latinLnBrk="1"/>
          <a:r>
            <a:rPr lang="en-US" altLang="ko-KR" sz="1800" b="1" dirty="0">
              <a:effectLst>
                <a:outerShdw blurRad="38100" dist="38100" dir="2700000" algn="tl">
                  <a:srgbClr val="000000">
                    <a:alpha val="43137"/>
                  </a:srgbClr>
                </a:outerShdw>
              </a:effectLst>
              <a:latin typeface="HY신명조" pitchFamily="18" charset="-127"/>
              <a:ea typeface="HY신명조" pitchFamily="18" charset="-127"/>
            </a:rPr>
            <a:t>(810</a:t>
          </a:r>
          <a:r>
            <a:rPr lang="ko-KR" altLang="en-US" sz="1800" b="1" dirty="0">
              <a:effectLst>
                <a:outerShdw blurRad="38100" dist="38100" dir="2700000" algn="tl">
                  <a:srgbClr val="000000">
                    <a:alpha val="43137"/>
                  </a:srgbClr>
                </a:outerShdw>
              </a:effectLst>
              <a:latin typeface="HY신명조" pitchFamily="18" charset="-127"/>
              <a:ea typeface="HY신명조" pitchFamily="18" charset="-127"/>
            </a:rPr>
            <a:t>쌍</a:t>
          </a:r>
          <a:r>
            <a:rPr lang="en-US" altLang="ko-KR" sz="1800" b="1" dirty="0">
              <a:effectLst>
                <a:outerShdw blurRad="38100" dist="38100" dir="2700000" algn="tl">
                  <a:srgbClr val="000000">
                    <a:alpha val="43137"/>
                  </a:srgbClr>
                </a:outerShdw>
              </a:effectLst>
              <a:latin typeface="HY신명조" pitchFamily="18" charset="-127"/>
              <a:ea typeface="HY신명조" pitchFamily="18" charset="-127"/>
            </a:rPr>
            <a:t>)</a:t>
          </a:r>
          <a:endParaRPr lang="ko-KR" altLang="en-US" sz="1800" b="1" dirty="0">
            <a:effectLst>
              <a:outerShdw blurRad="38100" dist="38100" dir="2700000" algn="tl">
                <a:srgbClr val="000000">
                  <a:alpha val="43137"/>
                </a:srgbClr>
              </a:outerShdw>
            </a:effectLst>
            <a:latin typeface="HY신명조" pitchFamily="18" charset="-127"/>
            <a:ea typeface="HY신명조" pitchFamily="18" charset="-127"/>
          </a:endParaRPr>
        </a:p>
      </dgm:t>
    </dgm:pt>
    <dgm:pt modelId="{FA590CF1-C858-4C29-93A4-7617D49526F4}" type="parTrans" cxnId="{65B00F2E-549A-4AC3-9F2B-0BF1ECE65231}">
      <dgm:prSet/>
      <dgm:spPr/>
      <dgm:t>
        <a:bodyPr/>
        <a:lstStyle/>
        <a:p>
          <a:pPr latinLnBrk="1"/>
          <a:endParaRPr lang="ko-KR" altLang="en-US"/>
        </a:p>
      </dgm:t>
    </dgm:pt>
    <dgm:pt modelId="{FD45AFD6-EED0-4B3A-A95E-0C89778832D9}" type="sibTrans" cxnId="{65B00F2E-549A-4AC3-9F2B-0BF1ECE65231}">
      <dgm:prSet/>
      <dgm:spPr/>
      <dgm:t>
        <a:bodyPr/>
        <a:lstStyle/>
        <a:p>
          <a:pPr latinLnBrk="1"/>
          <a:endParaRPr lang="ko-KR" altLang="en-US"/>
        </a:p>
      </dgm:t>
    </dgm:pt>
    <dgm:pt modelId="{4A3CF88B-4005-4F72-AAD3-8E4484F9ACF0}">
      <dgm:prSet phldrT="[텍스트]" custT="1"/>
      <dgm:spPr/>
      <dgm:t>
        <a:bodyPr/>
        <a:lstStyle/>
        <a:p>
          <a:pPr latinLnBrk="1"/>
          <a:r>
            <a:rPr lang="ko-KR" altLang="en-US" sz="2000" b="1" dirty="0" err="1">
              <a:effectLst>
                <a:outerShdw blurRad="38100" dist="38100" dir="2700000" algn="tl">
                  <a:srgbClr val="000000">
                    <a:alpha val="43137"/>
                  </a:srgbClr>
                </a:outerShdw>
              </a:effectLst>
              <a:latin typeface="HY신명조" pitchFamily="18" charset="-127"/>
              <a:ea typeface="HY신명조" pitchFamily="18" charset="-127"/>
            </a:rPr>
            <a:t>매칭</a:t>
          </a:r>
          <a:endParaRPr lang="en-US" altLang="ko-KR" sz="2000" b="1" dirty="0">
            <a:effectLst>
              <a:outerShdw blurRad="38100" dist="38100" dir="2700000" algn="tl">
                <a:srgbClr val="000000">
                  <a:alpha val="43137"/>
                </a:srgbClr>
              </a:outerShdw>
            </a:effectLst>
            <a:latin typeface="HY신명조" pitchFamily="18" charset="-127"/>
            <a:ea typeface="HY신명조" pitchFamily="18" charset="-127"/>
          </a:endParaRPr>
        </a:p>
        <a:p>
          <a:pPr latinLnBrk="1"/>
          <a:r>
            <a:rPr lang="en-US" altLang="ko-KR" sz="1800" b="1" dirty="0">
              <a:effectLst>
                <a:outerShdw blurRad="38100" dist="38100" dir="2700000" algn="tl">
                  <a:srgbClr val="000000">
                    <a:alpha val="43137"/>
                  </a:srgbClr>
                </a:outerShdw>
              </a:effectLst>
              <a:latin typeface="HY신명조" pitchFamily="18" charset="-127"/>
              <a:ea typeface="HY신명조" pitchFamily="18" charset="-127"/>
            </a:rPr>
            <a:t>(247,418</a:t>
          </a:r>
          <a:r>
            <a:rPr lang="ko-KR" altLang="en-US" sz="1800" b="1" dirty="0">
              <a:effectLst>
                <a:outerShdw blurRad="38100" dist="38100" dir="2700000" algn="tl">
                  <a:srgbClr val="000000">
                    <a:alpha val="43137"/>
                  </a:srgbClr>
                </a:outerShdw>
              </a:effectLst>
              <a:latin typeface="HY신명조" pitchFamily="18" charset="-127"/>
              <a:ea typeface="HY신명조" pitchFamily="18" charset="-127"/>
            </a:rPr>
            <a:t>쌍</a:t>
          </a:r>
          <a:r>
            <a:rPr lang="en-US" altLang="ko-KR" sz="1800" b="1" dirty="0">
              <a:effectLst>
                <a:outerShdw blurRad="38100" dist="38100" dir="2700000" algn="tl">
                  <a:srgbClr val="000000">
                    <a:alpha val="43137"/>
                  </a:srgbClr>
                </a:outerShdw>
              </a:effectLst>
              <a:latin typeface="HY신명조" pitchFamily="18" charset="-127"/>
              <a:ea typeface="HY신명조" pitchFamily="18" charset="-127"/>
            </a:rPr>
            <a:t>)</a:t>
          </a:r>
          <a:endParaRPr lang="ko-KR" altLang="en-US" sz="1800" b="1" dirty="0">
            <a:effectLst>
              <a:outerShdw blurRad="38100" dist="38100" dir="2700000" algn="tl">
                <a:srgbClr val="000000">
                  <a:alpha val="43137"/>
                </a:srgbClr>
              </a:outerShdw>
            </a:effectLst>
            <a:latin typeface="HY신명조" pitchFamily="18" charset="-127"/>
            <a:ea typeface="HY신명조" pitchFamily="18" charset="-127"/>
          </a:endParaRPr>
        </a:p>
      </dgm:t>
    </dgm:pt>
    <dgm:pt modelId="{AC16ACDF-2035-46F6-9C94-6B1E7839746F}" type="parTrans" cxnId="{888C4F90-4C0B-480B-AC9F-89B407E68068}">
      <dgm:prSet/>
      <dgm:spPr/>
      <dgm:t>
        <a:bodyPr/>
        <a:lstStyle/>
        <a:p>
          <a:pPr latinLnBrk="1"/>
          <a:endParaRPr lang="ko-KR" altLang="en-US"/>
        </a:p>
      </dgm:t>
    </dgm:pt>
    <dgm:pt modelId="{5061B93E-BA6C-4DF8-8740-69F3317E6EE3}" type="sibTrans" cxnId="{888C4F90-4C0B-480B-AC9F-89B407E68068}">
      <dgm:prSet/>
      <dgm:spPr/>
      <dgm:t>
        <a:bodyPr/>
        <a:lstStyle/>
        <a:p>
          <a:pPr latinLnBrk="1"/>
          <a:endParaRPr lang="ko-KR" altLang="en-US"/>
        </a:p>
      </dgm:t>
    </dgm:pt>
    <dgm:pt modelId="{744F1406-669A-406B-B334-EBE061080708}" type="pres">
      <dgm:prSet presAssocID="{5C7BE2FC-A7DE-4411-BE48-2317B65A3B1F}" presName="Name0" presStyleCnt="0">
        <dgm:presLayoutVars>
          <dgm:dir/>
          <dgm:resizeHandles val="exact"/>
        </dgm:presLayoutVars>
      </dgm:prSet>
      <dgm:spPr/>
    </dgm:pt>
    <dgm:pt modelId="{E1346CB3-BF8A-4940-B95D-D9573ACD7E5E}" type="pres">
      <dgm:prSet presAssocID="{4A3CF88B-4005-4F72-AAD3-8E4484F9ACF0}" presName="node" presStyleLbl="node1" presStyleIdx="0" presStyleCnt="4">
        <dgm:presLayoutVars>
          <dgm:bulletEnabled val="1"/>
        </dgm:presLayoutVars>
      </dgm:prSet>
      <dgm:spPr/>
    </dgm:pt>
    <dgm:pt modelId="{DC41CABE-DE4E-4EA9-87E9-FC4CFAD81015}" type="pres">
      <dgm:prSet presAssocID="{5061B93E-BA6C-4DF8-8740-69F3317E6EE3}" presName="sibTrans" presStyleLbl="sibTrans2D1" presStyleIdx="0" presStyleCnt="3"/>
      <dgm:spPr/>
    </dgm:pt>
    <dgm:pt modelId="{EA068F0B-D78E-494B-9A48-76BA4DBABB91}" type="pres">
      <dgm:prSet presAssocID="{5061B93E-BA6C-4DF8-8740-69F3317E6EE3}" presName="connectorText" presStyleLbl="sibTrans2D1" presStyleIdx="0" presStyleCnt="3"/>
      <dgm:spPr/>
    </dgm:pt>
    <dgm:pt modelId="{4FA5FAD7-756B-40F7-B62D-F8F49C19587C}" type="pres">
      <dgm:prSet presAssocID="{8019FA89-BA39-4F71-9FA2-82C0D9BB6333}" presName="node" presStyleLbl="node1" presStyleIdx="1" presStyleCnt="4">
        <dgm:presLayoutVars>
          <dgm:bulletEnabled val="1"/>
        </dgm:presLayoutVars>
      </dgm:prSet>
      <dgm:spPr/>
    </dgm:pt>
    <dgm:pt modelId="{CF5B5474-5472-455F-91F1-5A72358F3DB6}" type="pres">
      <dgm:prSet presAssocID="{10B9AB7C-56BF-4346-ADB9-79EB77E5AE1D}" presName="sibTrans" presStyleLbl="sibTrans2D1" presStyleIdx="1" presStyleCnt="3"/>
      <dgm:spPr/>
    </dgm:pt>
    <dgm:pt modelId="{BD90DFE4-CCC4-4D4F-8BFA-1E5D378E4B3E}" type="pres">
      <dgm:prSet presAssocID="{10B9AB7C-56BF-4346-ADB9-79EB77E5AE1D}" presName="connectorText" presStyleLbl="sibTrans2D1" presStyleIdx="1" presStyleCnt="3"/>
      <dgm:spPr/>
    </dgm:pt>
    <dgm:pt modelId="{2C346CF2-DDB7-4E98-BB93-423E24FD281E}" type="pres">
      <dgm:prSet presAssocID="{0368645D-C472-4BD6-9FE5-E4571A000824}" presName="node" presStyleLbl="node1" presStyleIdx="2" presStyleCnt="4">
        <dgm:presLayoutVars>
          <dgm:bulletEnabled val="1"/>
        </dgm:presLayoutVars>
      </dgm:prSet>
      <dgm:spPr/>
    </dgm:pt>
    <dgm:pt modelId="{05470BBC-D0A0-4AF4-8AA9-E562387350DB}" type="pres">
      <dgm:prSet presAssocID="{B06F769C-1BC4-4B9D-858B-85AC03531948}" presName="sibTrans" presStyleLbl="sibTrans2D1" presStyleIdx="2" presStyleCnt="3"/>
      <dgm:spPr/>
    </dgm:pt>
    <dgm:pt modelId="{6C28977C-0BAB-4D64-BFF4-E6BF567D4ACF}" type="pres">
      <dgm:prSet presAssocID="{B06F769C-1BC4-4B9D-858B-85AC03531948}" presName="connectorText" presStyleLbl="sibTrans2D1" presStyleIdx="2" presStyleCnt="3"/>
      <dgm:spPr/>
    </dgm:pt>
    <dgm:pt modelId="{88C33009-5BC0-44AE-9360-A4B06CC5CCD2}" type="pres">
      <dgm:prSet presAssocID="{4B559B33-93DC-4816-AC4C-D3A727A95A4E}" presName="node" presStyleLbl="node1" presStyleIdx="3" presStyleCnt="4">
        <dgm:presLayoutVars>
          <dgm:bulletEnabled val="1"/>
        </dgm:presLayoutVars>
      </dgm:prSet>
      <dgm:spPr/>
    </dgm:pt>
  </dgm:ptLst>
  <dgm:cxnLst>
    <dgm:cxn modelId="{7E6EF217-DABF-434D-BF8B-A239BC3C5DF5}" srcId="{5C7BE2FC-A7DE-4411-BE48-2317B65A3B1F}" destId="{0368645D-C472-4BD6-9FE5-E4571A000824}" srcOrd="2" destOrd="0" parTransId="{D203FF72-7C67-4D96-8C1B-D0FAB156364A}" sibTransId="{B06F769C-1BC4-4B9D-858B-85AC03531948}"/>
    <dgm:cxn modelId="{65B00F2E-549A-4AC3-9F2B-0BF1ECE65231}" srcId="{5C7BE2FC-A7DE-4411-BE48-2317B65A3B1F}" destId="{4B559B33-93DC-4816-AC4C-D3A727A95A4E}" srcOrd="3" destOrd="0" parTransId="{FA590CF1-C858-4C29-93A4-7617D49526F4}" sibTransId="{FD45AFD6-EED0-4B3A-A95E-0C89778832D9}"/>
    <dgm:cxn modelId="{E2F48E71-BAF7-4C93-B13B-D3B5709FD4AB}" type="presOf" srcId="{4A3CF88B-4005-4F72-AAD3-8E4484F9ACF0}" destId="{E1346CB3-BF8A-4940-B95D-D9573ACD7E5E}" srcOrd="0" destOrd="0" presId="urn:microsoft.com/office/officeart/2005/8/layout/process1"/>
    <dgm:cxn modelId="{E82DD480-9AD7-4396-B271-3CFF6152DC86}" type="presOf" srcId="{5061B93E-BA6C-4DF8-8740-69F3317E6EE3}" destId="{EA068F0B-D78E-494B-9A48-76BA4DBABB91}" srcOrd="1" destOrd="0" presId="urn:microsoft.com/office/officeart/2005/8/layout/process1"/>
    <dgm:cxn modelId="{FF118C8B-445B-46F7-B150-CD6385B46021}" type="presOf" srcId="{5061B93E-BA6C-4DF8-8740-69F3317E6EE3}" destId="{DC41CABE-DE4E-4EA9-87E9-FC4CFAD81015}" srcOrd="0" destOrd="0" presId="urn:microsoft.com/office/officeart/2005/8/layout/process1"/>
    <dgm:cxn modelId="{888C4F90-4C0B-480B-AC9F-89B407E68068}" srcId="{5C7BE2FC-A7DE-4411-BE48-2317B65A3B1F}" destId="{4A3CF88B-4005-4F72-AAD3-8E4484F9ACF0}" srcOrd="0" destOrd="0" parTransId="{AC16ACDF-2035-46F6-9C94-6B1E7839746F}" sibTransId="{5061B93E-BA6C-4DF8-8740-69F3317E6EE3}"/>
    <dgm:cxn modelId="{34DE98A2-D81B-448B-8845-29A96C4547F8}" type="presOf" srcId="{5C7BE2FC-A7DE-4411-BE48-2317B65A3B1F}" destId="{744F1406-669A-406B-B334-EBE061080708}" srcOrd="0" destOrd="0" presId="urn:microsoft.com/office/officeart/2005/8/layout/process1"/>
    <dgm:cxn modelId="{4E62D7A8-8B4D-4114-A03D-1FCE457D0026}" type="presOf" srcId="{10B9AB7C-56BF-4346-ADB9-79EB77E5AE1D}" destId="{BD90DFE4-CCC4-4D4F-8BFA-1E5D378E4B3E}" srcOrd="1" destOrd="0" presId="urn:microsoft.com/office/officeart/2005/8/layout/process1"/>
    <dgm:cxn modelId="{D5D840C3-34A6-495D-969E-090A19BCA9FB}" type="presOf" srcId="{4B559B33-93DC-4816-AC4C-D3A727A95A4E}" destId="{88C33009-5BC0-44AE-9360-A4B06CC5CCD2}" srcOrd="0" destOrd="0" presId="urn:microsoft.com/office/officeart/2005/8/layout/process1"/>
    <dgm:cxn modelId="{DC5076C8-C8B5-4905-BB01-2A51D38894F3}" type="presOf" srcId="{0368645D-C472-4BD6-9FE5-E4571A000824}" destId="{2C346CF2-DDB7-4E98-BB93-423E24FD281E}" srcOrd="0" destOrd="0" presId="urn:microsoft.com/office/officeart/2005/8/layout/process1"/>
    <dgm:cxn modelId="{653896C9-6124-4187-AD32-135238C350EF}" type="presOf" srcId="{B06F769C-1BC4-4B9D-858B-85AC03531948}" destId="{05470BBC-D0A0-4AF4-8AA9-E562387350DB}" srcOrd="0" destOrd="0" presId="urn:microsoft.com/office/officeart/2005/8/layout/process1"/>
    <dgm:cxn modelId="{7C7B8ACE-078C-4562-8089-39889B718911}" type="presOf" srcId="{10B9AB7C-56BF-4346-ADB9-79EB77E5AE1D}" destId="{CF5B5474-5472-455F-91F1-5A72358F3DB6}" srcOrd="0" destOrd="0" presId="urn:microsoft.com/office/officeart/2005/8/layout/process1"/>
    <dgm:cxn modelId="{765C42DD-3864-4B71-B1F7-42F87B5C2668}" type="presOf" srcId="{8019FA89-BA39-4F71-9FA2-82C0D9BB6333}" destId="{4FA5FAD7-756B-40F7-B62D-F8F49C19587C}" srcOrd="0" destOrd="0" presId="urn:microsoft.com/office/officeart/2005/8/layout/process1"/>
    <dgm:cxn modelId="{D574CAF4-5064-4E37-8812-A4EE637E0FD3}" srcId="{5C7BE2FC-A7DE-4411-BE48-2317B65A3B1F}" destId="{8019FA89-BA39-4F71-9FA2-82C0D9BB6333}" srcOrd="1" destOrd="0" parTransId="{BF25EFC9-BB73-4930-8E54-37B0F34B2C83}" sibTransId="{10B9AB7C-56BF-4346-ADB9-79EB77E5AE1D}"/>
    <dgm:cxn modelId="{CCBC5BF5-1D5E-41DA-A3F5-E2EBB6FBFF63}" type="presOf" srcId="{B06F769C-1BC4-4B9D-858B-85AC03531948}" destId="{6C28977C-0BAB-4D64-BFF4-E6BF567D4ACF}" srcOrd="1" destOrd="0" presId="urn:microsoft.com/office/officeart/2005/8/layout/process1"/>
    <dgm:cxn modelId="{4DA1D9DA-C4EE-4EF2-8F62-B2055F981A01}" type="presParOf" srcId="{744F1406-669A-406B-B334-EBE061080708}" destId="{E1346CB3-BF8A-4940-B95D-D9573ACD7E5E}" srcOrd="0" destOrd="0" presId="urn:microsoft.com/office/officeart/2005/8/layout/process1"/>
    <dgm:cxn modelId="{C90B06A3-DD97-4977-AE82-71963F48D929}" type="presParOf" srcId="{744F1406-669A-406B-B334-EBE061080708}" destId="{DC41CABE-DE4E-4EA9-87E9-FC4CFAD81015}" srcOrd="1" destOrd="0" presId="urn:microsoft.com/office/officeart/2005/8/layout/process1"/>
    <dgm:cxn modelId="{AE2D10A6-E8D7-4504-BE68-CEA8D4B41018}" type="presParOf" srcId="{DC41CABE-DE4E-4EA9-87E9-FC4CFAD81015}" destId="{EA068F0B-D78E-494B-9A48-76BA4DBABB91}" srcOrd="0" destOrd="0" presId="urn:microsoft.com/office/officeart/2005/8/layout/process1"/>
    <dgm:cxn modelId="{9CB28ABE-5B27-4892-B55D-DB445FF87B83}" type="presParOf" srcId="{744F1406-669A-406B-B334-EBE061080708}" destId="{4FA5FAD7-756B-40F7-B62D-F8F49C19587C}" srcOrd="2" destOrd="0" presId="urn:microsoft.com/office/officeart/2005/8/layout/process1"/>
    <dgm:cxn modelId="{E5E5A62F-EE25-404D-8D54-BEDD8F8BD467}" type="presParOf" srcId="{744F1406-669A-406B-B334-EBE061080708}" destId="{CF5B5474-5472-455F-91F1-5A72358F3DB6}" srcOrd="3" destOrd="0" presId="urn:microsoft.com/office/officeart/2005/8/layout/process1"/>
    <dgm:cxn modelId="{97267C3E-72F1-4B64-9EE7-63BF06500430}" type="presParOf" srcId="{CF5B5474-5472-455F-91F1-5A72358F3DB6}" destId="{BD90DFE4-CCC4-4D4F-8BFA-1E5D378E4B3E}" srcOrd="0" destOrd="0" presId="urn:microsoft.com/office/officeart/2005/8/layout/process1"/>
    <dgm:cxn modelId="{FB675062-2A22-420A-88DC-0AC6CB653138}" type="presParOf" srcId="{744F1406-669A-406B-B334-EBE061080708}" destId="{2C346CF2-DDB7-4E98-BB93-423E24FD281E}" srcOrd="4" destOrd="0" presId="urn:microsoft.com/office/officeart/2005/8/layout/process1"/>
    <dgm:cxn modelId="{D84F58B2-F3F9-4AA8-8F97-C8665A4DF863}" type="presParOf" srcId="{744F1406-669A-406B-B334-EBE061080708}" destId="{05470BBC-D0A0-4AF4-8AA9-E562387350DB}" srcOrd="5" destOrd="0" presId="urn:microsoft.com/office/officeart/2005/8/layout/process1"/>
    <dgm:cxn modelId="{2C0DA618-FF88-4946-B8B3-5E6121653AA4}" type="presParOf" srcId="{05470BBC-D0A0-4AF4-8AA9-E562387350DB}" destId="{6C28977C-0BAB-4D64-BFF4-E6BF567D4ACF}" srcOrd="0" destOrd="0" presId="urn:microsoft.com/office/officeart/2005/8/layout/process1"/>
    <dgm:cxn modelId="{298D34B3-AA6E-4CCE-A578-5236F1680C3D}" type="presParOf" srcId="{744F1406-669A-406B-B334-EBE061080708}" destId="{88C33009-5BC0-44AE-9360-A4B06CC5CCD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7BE2FC-A7DE-4411-BE48-2317B65A3B1F}" type="doc">
      <dgm:prSet loTypeId="urn:microsoft.com/office/officeart/2005/8/layout/process1" loCatId="process" qsTypeId="urn:microsoft.com/office/officeart/2005/8/quickstyle/simple1" qsCatId="simple" csTypeId="urn:microsoft.com/office/officeart/2005/8/colors/accent1_1" csCatId="accent1" phldr="1"/>
      <dgm:spPr/>
    </dgm:pt>
    <dgm:pt modelId="{744F1406-669A-406B-B334-EBE061080708}" type="pres">
      <dgm:prSet presAssocID="{5C7BE2FC-A7DE-4411-BE48-2317B65A3B1F}" presName="Name0" presStyleCnt="0">
        <dgm:presLayoutVars>
          <dgm:dir/>
          <dgm:resizeHandles val="exact"/>
        </dgm:presLayoutVars>
      </dgm:prSet>
      <dgm:spPr/>
    </dgm:pt>
  </dgm:ptLst>
  <dgm:cxnLst>
    <dgm:cxn modelId="{44197CF0-A2E9-4D7E-B8A6-98BD3A4F750D}" type="presOf" srcId="{5C7BE2FC-A7DE-4411-BE48-2317B65A3B1F}" destId="{744F1406-669A-406B-B334-EBE061080708}" srcOrd="0" destOrd="0" presId="urn:microsoft.com/office/officeart/2005/8/layout/process1"/>
  </dgm:cxnLst>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B887D3E-783E-481F-B473-CDF2546E3CF8}" type="doc">
      <dgm:prSet loTypeId="urn:microsoft.com/office/officeart/2005/8/layout/matrix2" loCatId="matrix" qsTypeId="urn:microsoft.com/office/officeart/2005/8/quickstyle/simple1" qsCatId="simple" csTypeId="urn:microsoft.com/office/officeart/2005/8/colors/accent2_1" csCatId="accent2" phldr="1"/>
      <dgm:spPr/>
      <dgm:t>
        <a:bodyPr/>
        <a:lstStyle/>
        <a:p>
          <a:pPr latinLnBrk="1"/>
          <a:endParaRPr lang="ko-KR" altLang="en-US"/>
        </a:p>
      </dgm:t>
    </dgm:pt>
    <dgm:pt modelId="{B6FE7ACC-B39B-4D0D-94FD-E25F71A183EE}">
      <dgm:prSet phldrT="[텍스트]" custT="1"/>
      <dgm:spPr>
        <a:ln>
          <a:solidFill>
            <a:schemeClr val="accent1">
              <a:lumMod val="50000"/>
            </a:schemeClr>
          </a:solidFill>
        </a:ln>
      </dgm:spPr>
      <dgm:t>
        <a:bodyPr/>
        <a:lstStyle/>
        <a:p>
          <a:pPr algn="l" rtl="0" fontAlgn="base" latinLnBrk="1">
            <a:spcBef>
              <a:spcPct val="0"/>
            </a:spcBef>
            <a:spcAft>
              <a:spcPct val="0"/>
            </a:spcAft>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남</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싫다</a:t>
          </a:r>
          <a:endParaRPr lang="en-US" altLang="ko-KR" sz="1400" b="1" kern="1200" dirty="0">
            <a:solidFill>
              <a:schemeClr val="tx1"/>
            </a:solidFill>
            <a:effectLst/>
            <a:latin typeface="나눔고딕" panose="020D0604000000000000" pitchFamily="50" charset="-127"/>
            <a:ea typeface="나눔고딕" panose="020D0604000000000000" pitchFamily="50" charset="-127"/>
            <a:cs typeface="+mn-cs"/>
          </a:endParaRPr>
        </a:p>
        <a:p>
          <a:pPr algn="l" rtl="0" fontAlgn="base" latinLnBrk="1">
            <a:spcBef>
              <a:spcPct val="0"/>
            </a:spcBef>
            <a:spcAft>
              <a:spcPct val="0"/>
            </a:spcAft>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여</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좋다</a:t>
          </a:r>
        </a:p>
      </dgm:t>
    </dgm:pt>
    <dgm:pt modelId="{BA270E08-0BD7-4162-A2D9-1C529586492C}" type="parTrans" cxnId="{0A39B58F-87BB-439A-AB6C-41D56F218A59}">
      <dgm:prSet/>
      <dgm:spPr/>
      <dgm:t>
        <a:bodyPr/>
        <a:lstStyle/>
        <a:p>
          <a:pPr latinLnBrk="1"/>
          <a:endParaRPr lang="ko-KR" altLang="en-US"/>
        </a:p>
      </dgm:t>
    </dgm:pt>
    <dgm:pt modelId="{1FCB881B-42E5-4638-81CE-9619E14F3421}" type="sibTrans" cxnId="{0A39B58F-87BB-439A-AB6C-41D56F218A59}">
      <dgm:prSet/>
      <dgm:spPr/>
      <dgm:t>
        <a:bodyPr/>
        <a:lstStyle/>
        <a:p>
          <a:pPr latinLnBrk="1"/>
          <a:endParaRPr lang="ko-KR" altLang="en-US"/>
        </a:p>
      </dgm:t>
    </dgm:pt>
    <dgm:pt modelId="{3948FA68-4F2B-4317-97F5-7CDFF2FDD75C}">
      <dgm:prSet phldrT="[텍스트]" custT="1"/>
      <dgm:spPr>
        <a:ln>
          <a:solidFill>
            <a:schemeClr val="accent1">
              <a:lumMod val="50000"/>
            </a:schemeClr>
          </a:solidFill>
        </a:ln>
      </dgm:spPr>
      <dgm:t>
        <a:bodyPr/>
        <a:lstStyle/>
        <a:p>
          <a:pPr algn="l" rtl="0" fontAlgn="base" latinLnBrk="1">
            <a:spcBef>
              <a:spcPct val="0"/>
            </a:spcBef>
            <a:spcAft>
              <a:spcPct val="0"/>
            </a:spcAft>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남</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좋다</a:t>
          </a:r>
          <a:endParaRPr lang="en-US" altLang="ko-KR" sz="1400" b="1" kern="1200" dirty="0">
            <a:solidFill>
              <a:schemeClr val="tx1"/>
            </a:solidFill>
            <a:effectLst/>
            <a:latin typeface="나눔고딕" panose="020D0604000000000000" pitchFamily="50" charset="-127"/>
            <a:ea typeface="나눔고딕" panose="020D0604000000000000" pitchFamily="50" charset="-127"/>
            <a:cs typeface="+mn-cs"/>
          </a:endParaRPr>
        </a:p>
        <a:p>
          <a:pPr algn="l" rtl="0" fontAlgn="base" latinLnBrk="1">
            <a:spcBef>
              <a:spcPct val="0"/>
            </a:spcBef>
            <a:spcAft>
              <a:spcPct val="0"/>
            </a:spcAft>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여</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좋다</a:t>
          </a:r>
        </a:p>
      </dgm:t>
    </dgm:pt>
    <dgm:pt modelId="{C644B0EC-2048-4F1F-9974-2144B623212D}" type="parTrans" cxnId="{DA78D319-292A-471B-91B1-CC527E8B9EBB}">
      <dgm:prSet/>
      <dgm:spPr/>
      <dgm:t>
        <a:bodyPr/>
        <a:lstStyle/>
        <a:p>
          <a:pPr latinLnBrk="1"/>
          <a:endParaRPr lang="ko-KR" altLang="en-US"/>
        </a:p>
      </dgm:t>
    </dgm:pt>
    <dgm:pt modelId="{9FBFB1DD-22DC-41E3-977D-7107E3F44402}" type="sibTrans" cxnId="{DA78D319-292A-471B-91B1-CC527E8B9EBB}">
      <dgm:prSet/>
      <dgm:spPr/>
      <dgm:t>
        <a:bodyPr/>
        <a:lstStyle/>
        <a:p>
          <a:pPr latinLnBrk="1"/>
          <a:endParaRPr lang="ko-KR" altLang="en-US"/>
        </a:p>
      </dgm:t>
    </dgm:pt>
    <dgm:pt modelId="{A8126151-2B24-48A1-8860-9964F02F38BB}">
      <dgm:prSet phldrT="[텍스트]" custT="1"/>
      <dgm:spPr>
        <a:ln>
          <a:solidFill>
            <a:schemeClr val="accent1">
              <a:lumMod val="50000"/>
            </a:schemeClr>
          </a:solidFill>
        </a:ln>
      </dgm:spPr>
      <dgm:t>
        <a:bodyPr/>
        <a:lstStyle/>
        <a:p>
          <a:pPr algn="l" rtl="0" fontAlgn="base" latinLnBrk="1">
            <a:spcBef>
              <a:spcPct val="0"/>
            </a:spcBef>
            <a:spcAft>
              <a:spcPct val="0"/>
            </a:spcAft>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남</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싫다</a:t>
          </a:r>
          <a:endParaRPr lang="en-US" altLang="ko-KR" sz="1400" b="1" kern="1200" dirty="0">
            <a:solidFill>
              <a:schemeClr val="tx1"/>
            </a:solidFill>
            <a:effectLst/>
            <a:latin typeface="나눔고딕" panose="020D0604000000000000" pitchFamily="50" charset="-127"/>
            <a:ea typeface="나눔고딕" panose="020D0604000000000000" pitchFamily="50" charset="-127"/>
            <a:cs typeface="+mn-cs"/>
          </a:endParaRPr>
        </a:p>
        <a:p>
          <a:pPr algn="l" rtl="0" fontAlgn="base" latinLnBrk="1">
            <a:spcBef>
              <a:spcPct val="0"/>
            </a:spcBef>
            <a:spcAft>
              <a:spcPct val="0"/>
            </a:spcAft>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여</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싫다</a:t>
          </a:r>
        </a:p>
      </dgm:t>
    </dgm:pt>
    <dgm:pt modelId="{663E0E42-4BF4-4201-B156-7C2A38093F75}" type="parTrans" cxnId="{972E649E-4847-44E6-A755-EC92E55ED991}">
      <dgm:prSet/>
      <dgm:spPr/>
      <dgm:t>
        <a:bodyPr/>
        <a:lstStyle/>
        <a:p>
          <a:pPr latinLnBrk="1"/>
          <a:endParaRPr lang="ko-KR" altLang="en-US"/>
        </a:p>
      </dgm:t>
    </dgm:pt>
    <dgm:pt modelId="{69FB2B48-D6E9-48A0-9E0E-7BFE679F4367}" type="sibTrans" cxnId="{972E649E-4847-44E6-A755-EC92E55ED991}">
      <dgm:prSet/>
      <dgm:spPr/>
      <dgm:t>
        <a:bodyPr/>
        <a:lstStyle/>
        <a:p>
          <a:pPr latinLnBrk="1"/>
          <a:endParaRPr lang="ko-KR" altLang="en-US"/>
        </a:p>
      </dgm:t>
    </dgm:pt>
    <dgm:pt modelId="{B4A62273-8DCF-4C11-B656-4C74FC8B18D7}">
      <dgm:prSet phldrT="[텍스트]" custT="1"/>
      <dgm:spPr>
        <a:ln>
          <a:solidFill>
            <a:schemeClr val="accent1">
              <a:lumMod val="50000"/>
            </a:schemeClr>
          </a:solidFill>
        </a:ln>
      </dgm:spPr>
      <dgm:t>
        <a:bodyPr/>
        <a:lstStyle/>
        <a:p>
          <a:pPr algn="l" rtl="0" fontAlgn="base" latinLnBrk="1">
            <a:spcBef>
              <a:spcPct val="0"/>
            </a:spcBef>
            <a:spcAft>
              <a:spcPct val="0"/>
            </a:spcAft>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남</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좋다</a:t>
          </a:r>
          <a:endParaRPr lang="en-US" altLang="ko-KR" sz="1400" b="1" kern="1200" dirty="0">
            <a:solidFill>
              <a:schemeClr val="tx1"/>
            </a:solidFill>
            <a:effectLst/>
            <a:latin typeface="나눔고딕" panose="020D0604000000000000" pitchFamily="50" charset="-127"/>
            <a:ea typeface="나눔고딕" panose="020D0604000000000000" pitchFamily="50" charset="-127"/>
            <a:cs typeface="+mn-cs"/>
          </a:endParaRPr>
        </a:p>
        <a:p>
          <a:pPr algn="l" rtl="0" fontAlgn="base" latinLnBrk="1">
            <a:spcBef>
              <a:spcPct val="0"/>
            </a:spcBef>
            <a:spcAft>
              <a:spcPct val="0"/>
            </a:spcAft>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여</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싫다</a:t>
          </a:r>
        </a:p>
      </dgm:t>
    </dgm:pt>
    <dgm:pt modelId="{5D64FAFC-9CA9-4858-B6DB-5DB4166E1E45}" type="parTrans" cxnId="{C3F508CB-BD5F-406D-B284-A08A062BC0F0}">
      <dgm:prSet/>
      <dgm:spPr/>
      <dgm:t>
        <a:bodyPr/>
        <a:lstStyle/>
        <a:p>
          <a:pPr latinLnBrk="1"/>
          <a:endParaRPr lang="ko-KR" altLang="en-US"/>
        </a:p>
      </dgm:t>
    </dgm:pt>
    <dgm:pt modelId="{5D7B16BC-0341-4F13-B3C5-2E39FC82126F}" type="sibTrans" cxnId="{C3F508CB-BD5F-406D-B284-A08A062BC0F0}">
      <dgm:prSet/>
      <dgm:spPr/>
      <dgm:t>
        <a:bodyPr/>
        <a:lstStyle/>
        <a:p>
          <a:pPr latinLnBrk="1"/>
          <a:endParaRPr lang="ko-KR" altLang="en-US"/>
        </a:p>
      </dgm:t>
    </dgm:pt>
    <dgm:pt modelId="{D0070F5A-DC02-4AAD-9234-98743AD489FE}" type="pres">
      <dgm:prSet presAssocID="{CB887D3E-783E-481F-B473-CDF2546E3CF8}" presName="matrix" presStyleCnt="0">
        <dgm:presLayoutVars>
          <dgm:chMax val="1"/>
          <dgm:dir/>
          <dgm:resizeHandles val="exact"/>
        </dgm:presLayoutVars>
      </dgm:prSet>
      <dgm:spPr/>
    </dgm:pt>
    <dgm:pt modelId="{9466C634-CF78-4CC6-AC9D-9B6B44C39A98}" type="pres">
      <dgm:prSet presAssocID="{CB887D3E-783E-481F-B473-CDF2546E3CF8}" presName="axisShape" presStyleLbl="bgShp" presStyleIdx="0" presStyleCnt="1" custLinFactNeighborY="-3846"/>
      <dgm:spPr>
        <a:solidFill>
          <a:schemeClr val="accent1">
            <a:lumMod val="90000"/>
          </a:schemeClr>
        </a:solidFill>
      </dgm:spPr>
    </dgm:pt>
    <dgm:pt modelId="{FDD32D13-6B81-47B9-B749-5C2C6F6F7BAF}" type="pres">
      <dgm:prSet presAssocID="{CB887D3E-783E-481F-B473-CDF2546E3CF8}" presName="rect1" presStyleLbl="node1" presStyleIdx="0" presStyleCnt="4" custLinFactNeighborY="2981">
        <dgm:presLayoutVars>
          <dgm:chMax val="0"/>
          <dgm:chPref val="0"/>
          <dgm:bulletEnabled val="1"/>
        </dgm:presLayoutVars>
      </dgm:prSet>
      <dgm:spPr/>
    </dgm:pt>
    <dgm:pt modelId="{652DC546-F9F1-46B9-8A0C-14FA86B1A231}" type="pres">
      <dgm:prSet presAssocID="{CB887D3E-783E-481F-B473-CDF2546E3CF8}" presName="rect2" presStyleLbl="node1" presStyleIdx="1" presStyleCnt="4">
        <dgm:presLayoutVars>
          <dgm:chMax val="0"/>
          <dgm:chPref val="0"/>
          <dgm:bulletEnabled val="1"/>
        </dgm:presLayoutVars>
      </dgm:prSet>
      <dgm:spPr/>
    </dgm:pt>
    <dgm:pt modelId="{2C95C7AF-B172-4511-9920-61BEBC60F3C0}" type="pres">
      <dgm:prSet presAssocID="{CB887D3E-783E-481F-B473-CDF2546E3CF8}" presName="rect3" presStyleLbl="node1" presStyleIdx="2" presStyleCnt="4">
        <dgm:presLayoutVars>
          <dgm:chMax val="0"/>
          <dgm:chPref val="0"/>
          <dgm:bulletEnabled val="1"/>
        </dgm:presLayoutVars>
      </dgm:prSet>
      <dgm:spPr/>
    </dgm:pt>
    <dgm:pt modelId="{FDD618C1-B192-439C-841C-0A7B27AE88A1}" type="pres">
      <dgm:prSet presAssocID="{CB887D3E-783E-481F-B473-CDF2546E3CF8}" presName="rect4" presStyleLbl="node1" presStyleIdx="3" presStyleCnt="4">
        <dgm:presLayoutVars>
          <dgm:chMax val="0"/>
          <dgm:chPref val="0"/>
          <dgm:bulletEnabled val="1"/>
        </dgm:presLayoutVars>
      </dgm:prSet>
      <dgm:spPr/>
    </dgm:pt>
  </dgm:ptLst>
  <dgm:cxnLst>
    <dgm:cxn modelId="{DA78D319-292A-471B-91B1-CC527E8B9EBB}" srcId="{CB887D3E-783E-481F-B473-CDF2546E3CF8}" destId="{3948FA68-4F2B-4317-97F5-7CDFF2FDD75C}" srcOrd="1" destOrd="0" parTransId="{C644B0EC-2048-4F1F-9974-2144B623212D}" sibTransId="{9FBFB1DD-22DC-41E3-977D-7107E3F44402}"/>
    <dgm:cxn modelId="{0A39B58F-87BB-439A-AB6C-41D56F218A59}" srcId="{CB887D3E-783E-481F-B473-CDF2546E3CF8}" destId="{B6FE7ACC-B39B-4D0D-94FD-E25F71A183EE}" srcOrd="0" destOrd="0" parTransId="{BA270E08-0BD7-4162-A2D9-1C529586492C}" sibTransId="{1FCB881B-42E5-4638-81CE-9619E14F3421}"/>
    <dgm:cxn modelId="{972E649E-4847-44E6-A755-EC92E55ED991}" srcId="{CB887D3E-783E-481F-B473-CDF2546E3CF8}" destId="{A8126151-2B24-48A1-8860-9964F02F38BB}" srcOrd="2" destOrd="0" parTransId="{663E0E42-4BF4-4201-B156-7C2A38093F75}" sibTransId="{69FB2B48-D6E9-48A0-9E0E-7BFE679F4367}"/>
    <dgm:cxn modelId="{48253CA1-5388-4BE4-9E82-199398A20A38}" type="presOf" srcId="{CB887D3E-783E-481F-B473-CDF2546E3CF8}" destId="{D0070F5A-DC02-4AAD-9234-98743AD489FE}" srcOrd="0" destOrd="0" presId="urn:microsoft.com/office/officeart/2005/8/layout/matrix2"/>
    <dgm:cxn modelId="{7436F0A2-44EE-4C84-860E-90A69F18FC28}" type="presOf" srcId="{3948FA68-4F2B-4317-97F5-7CDFF2FDD75C}" destId="{652DC546-F9F1-46B9-8A0C-14FA86B1A231}" srcOrd="0" destOrd="0" presId="urn:microsoft.com/office/officeart/2005/8/layout/matrix2"/>
    <dgm:cxn modelId="{C3F508CB-BD5F-406D-B284-A08A062BC0F0}" srcId="{CB887D3E-783E-481F-B473-CDF2546E3CF8}" destId="{B4A62273-8DCF-4C11-B656-4C74FC8B18D7}" srcOrd="3" destOrd="0" parTransId="{5D64FAFC-9CA9-4858-B6DB-5DB4166E1E45}" sibTransId="{5D7B16BC-0341-4F13-B3C5-2E39FC82126F}"/>
    <dgm:cxn modelId="{436FDCDC-4687-4ED3-8274-1BF46030BA8E}" type="presOf" srcId="{B6FE7ACC-B39B-4D0D-94FD-E25F71A183EE}" destId="{FDD32D13-6B81-47B9-B749-5C2C6F6F7BAF}" srcOrd="0" destOrd="0" presId="urn:microsoft.com/office/officeart/2005/8/layout/matrix2"/>
    <dgm:cxn modelId="{4F3BE8F0-4DA1-4CFB-96F5-115F41C3546D}" type="presOf" srcId="{A8126151-2B24-48A1-8860-9964F02F38BB}" destId="{2C95C7AF-B172-4511-9920-61BEBC60F3C0}" srcOrd="0" destOrd="0" presId="urn:microsoft.com/office/officeart/2005/8/layout/matrix2"/>
    <dgm:cxn modelId="{1CE8C5FE-E52F-486E-8CAE-8040E634A962}" type="presOf" srcId="{B4A62273-8DCF-4C11-B656-4C74FC8B18D7}" destId="{FDD618C1-B192-439C-841C-0A7B27AE88A1}" srcOrd="0" destOrd="0" presId="urn:microsoft.com/office/officeart/2005/8/layout/matrix2"/>
    <dgm:cxn modelId="{38B828BC-0221-48AA-8E11-7298359B0581}" type="presParOf" srcId="{D0070F5A-DC02-4AAD-9234-98743AD489FE}" destId="{9466C634-CF78-4CC6-AC9D-9B6B44C39A98}" srcOrd="0" destOrd="0" presId="urn:microsoft.com/office/officeart/2005/8/layout/matrix2"/>
    <dgm:cxn modelId="{8A5E1DBC-EFBF-4412-823D-EB1290A75958}" type="presParOf" srcId="{D0070F5A-DC02-4AAD-9234-98743AD489FE}" destId="{FDD32D13-6B81-47B9-B749-5C2C6F6F7BAF}" srcOrd="1" destOrd="0" presId="urn:microsoft.com/office/officeart/2005/8/layout/matrix2"/>
    <dgm:cxn modelId="{E0E0F258-DBC0-432A-9071-0A2A8245A848}" type="presParOf" srcId="{D0070F5A-DC02-4AAD-9234-98743AD489FE}" destId="{652DC546-F9F1-46B9-8A0C-14FA86B1A231}" srcOrd="2" destOrd="0" presId="urn:microsoft.com/office/officeart/2005/8/layout/matrix2"/>
    <dgm:cxn modelId="{34B80B59-0BCF-4426-87C6-C05F583EF67A}" type="presParOf" srcId="{D0070F5A-DC02-4AAD-9234-98743AD489FE}" destId="{2C95C7AF-B172-4511-9920-61BEBC60F3C0}" srcOrd="3" destOrd="0" presId="urn:microsoft.com/office/officeart/2005/8/layout/matrix2"/>
    <dgm:cxn modelId="{CD25B36B-8AF1-4388-8EED-41FAAC614040}" type="presParOf" srcId="{D0070F5A-DC02-4AAD-9234-98743AD489FE}" destId="{FDD618C1-B192-439C-841C-0A7B27AE88A1}" srcOrd="4" destOrd="0" presId="urn:microsoft.com/office/officeart/2005/8/layout/matrix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2C618-9E04-44AA-810B-5E4775463532}">
      <dsp:nvSpPr>
        <dsp:cNvPr id="0" name=""/>
        <dsp:cNvSpPr/>
      </dsp:nvSpPr>
      <dsp:spPr>
        <a:xfrm>
          <a:off x="3662030" y="0"/>
          <a:ext cx="1502909" cy="1289399"/>
        </a:xfrm>
        <a:prstGeom prst="rightArrow">
          <a:avLst>
            <a:gd name="adj1" fmla="val 75000"/>
            <a:gd name="adj2" fmla="val 50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B65915-5C9F-4005-9868-9D2631DA7361}">
      <dsp:nvSpPr>
        <dsp:cNvPr id="0" name=""/>
        <dsp:cNvSpPr/>
      </dsp:nvSpPr>
      <dsp:spPr>
        <a:xfrm>
          <a:off x="769876" y="0"/>
          <a:ext cx="2892154" cy="128939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Training set</a:t>
          </a:r>
        </a:p>
        <a:p>
          <a:pPr marL="0" lvl="0" indent="0" algn="ctr" defTabSz="800100" latinLnBrk="1">
            <a:lnSpc>
              <a:spcPct val="90000"/>
            </a:lnSpc>
            <a:spcBef>
              <a:spcPct val="0"/>
            </a:spcBef>
            <a:spcAft>
              <a:spcPct val="35000"/>
            </a:spcAft>
            <a:buNone/>
          </a:pPr>
          <a:r>
            <a:rPr lang="en-US" altLang="ko-KR" sz="1800" kern="1200" dirty="0"/>
            <a:t>(60%)</a:t>
          </a:r>
          <a:endParaRPr lang="ko-KR" altLang="en-US" sz="1800" kern="1200" dirty="0"/>
        </a:p>
      </dsp:txBody>
      <dsp:txXfrm>
        <a:off x="832819" y="62943"/>
        <a:ext cx="2766268" cy="1163513"/>
      </dsp:txXfrm>
    </dsp:sp>
    <dsp:sp modelId="{43E2FE02-8C61-4F2B-AC3C-D3D9401365A1}">
      <dsp:nvSpPr>
        <dsp:cNvPr id="0" name=""/>
        <dsp:cNvSpPr/>
      </dsp:nvSpPr>
      <dsp:spPr>
        <a:xfrm>
          <a:off x="3662030" y="1418340"/>
          <a:ext cx="1502909" cy="1289399"/>
        </a:xfrm>
        <a:prstGeom prst="rightArrow">
          <a:avLst>
            <a:gd name="adj1" fmla="val 75000"/>
            <a:gd name="adj2" fmla="val 50000"/>
          </a:avLst>
        </a:prstGeom>
        <a:solidFill>
          <a:schemeClr val="accent4">
            <a:tint val="40000"/>
            <a:alpha val="90000"/>
            <a:hueOff val="5430963"/>
            <a:satOff val="-25622"/>
            <a:lumOff val="-925"/>
            <a:alphaOff val="0"/>
          </a:schemeClr>
        </a:solidFill>
        <a:ln w="12700" cap="flat" cmpd="sng" algn="ctr">
          <a:solidFill>
            <a:schemeClr val="accent4">
              <a:tint val="40000"/>
              <a:alpha val="90000"/>
              <a:hueOff val="5430963"/>
              <a:satOff val="-25622"/>
              <a:lumOff val="-92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708953-1B1F-4B1D-9103-C4ADE939C927}">
      <dsp:nvSpPr>
        <dsp:cNvPr id="0" name=""/>
        <dsp:cNvSpPr/>
      </dsp:nvSpPr>
      <dsp:spPr>
        <a:xfrm>
          <a:off x="769876" y="1418340"/>
          <a:ext cx="2892154" cy="1289399"/>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Validation set</a:t>
          </a:r>
        </a:p>
        <a:p>
          <a:pPr marL="0" lvl="0" indent="0" algn="ctr" defTabSz="800100" latinLnBrk="1">
            <a:lnSpc>
              <a:spcPct val="90000"/>
            </a:lnSpc>
            <a:spcBef>
              <a:spcPct val="0"/>
            </a:spcBef>
            <a:spcAft>
              <a:spcPct val="35000"/>
            </a:spcAft>
            <a:buNone/>
          </a:pPr>
          <a:r>
            <a:rPr lang="en-US" altLang="ko-KR" sz="1800" kern="1200" dirty="0"/>
            <a:t>(20%)</a:t>
          </a:r>
          <a:endParaRPr lang="ko-KR" altLang="en-US" sz="1800" kern="1200" dirty="0"/>
        </a:p>
      </dsp:txBody>
      <dsp:txXfrm>
        <a:off x="832819" y="1481283"/>
        <a:ext cx="2766268" cy="1163513"/>
      </dsp:txXfrm>
    </dsp:sp>
    <dsp:sp modelId="{4E0F2CEE-0131-47F5-AB87-272841B943A0}">
      <dsp:nvSpPr>
        <dsp:cNvPr id="0" name=""/>
        <dsp:cNvSpPr/>
      </dsp:nvSpPr>
      <dsp:spPr>
        <a:xfrm>
          <a:off x="3662030" y="2836679"/>
          <a:ext cx="1502909" cy="1289399"/>
        </a:xfrm>
        <a:prstGeom prst="rightArrow">
          <a:avLst>
            <a:gd name="adj1" fmla="val 75000"/>
            <a:gd name="adj2" fmla="val 50000"/>
          </a:avLst>
        </a:prstGeom>
        <a:solidFill>
          <a:schemeClr val="accent4">
            <a:tint val="40000"/>
            <a:alpha val="90000"/>
            <a:hueOff val="10861925"/>
            <a:satOff val="-51245"/>
            <a:lumOff val="-1851"/>
            <a:alphaOff val="0"/>
          </a:schemeClr>
        </a:solidFill>
        <a:ln w="12700" cap="flat" cmpd="sng" algn="ctr">
          <a:solidFill>
            <a:schemeClr val="accent4">
              <a:tint val="40000"/>
              <a:alpha val="90000"/>
              <a:hueOff val="10861925"/>
              <a:satOff val="-51245"/>
              <a:lumOff val="-1851"/>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689CDA-7CD6-4324-BC0C-58281D343FAA}">
      <dsp:nvSpPr>
        <dsp:cNvPr id="0" name=""/>
        <dsp:cNvSpPr/>
      </dsp:nvSpPr>
      <dsp:spPr>
        <a:xfrm>
          <a:off x="769876" y="2836679"/>
          <a:ext cx="2892154" cy="1289399"/>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Test set</a:t>
          </a:r>
        </a:p>
        <a:p>
          <a:pPr marL="0" lvl="0" indent="0" algn="ctr" defTabSz="800100" latinLnBrk="1">
            <a:lnSpc>
              <a:spcPct val="90000"/>
            </a:lnSpc>
            <a:spcBef>
              <a:spcPct val="0"/>
            </a:spcBef>
            <a:spcAft>
              <a:spcPct val="35000"/>
            </a:spcAft>
            <a:buNone/>
          </a:pPr>
          <a:r>
            <a:rPr lang="en-US" altLang="ko-KR" sz="1800" kern="1200" dirty="0"/>
            <a:t>(20%)</a:t>
          </a:r>
          <a:endParaRPr lang="ko-KR" altLang="en-US" sz="1800" kern="1200" dirty="0"/>
        </a:p>
      </dsp:txBody>
      <dsp:txXfrm>
        <a:off x="832819" y="2899622"/>
        <a:ext cx="2766268" cy="11635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789E75-55BC-4A36-8DC3-78215B33AC27}">
      <dsp:nvSpPr>
        <dsp:cNvPr id="0" name=""/>
        <dsp:cNvSpPr/>
      </dsp:nvSpPr>
      <dsp:spPr>
        <a:xfrm rot="5400000">
          <a:off x="1326642" y="1234532"/>
          <a:ext cx="1251978" cy="2032787"/>
        </a:xfrm>
        <a:prstGeom prst="bentUpArrow">
          <a:avLst>
            <a:gd name="adj1" fmla="val 32840"/>
            <a:gd name="adj2" fmla="val 25000"/>
            <a:gd name="adj3" fmla="val 3578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4394F4-70D9-4E0E-BC34-34846C96843C}">
      <dsp:nvSpPr>
        <dsp:cNvPr id="0" name=""/>
        <dsp:cNvSpPr/>
      </dsp:nvSpPr>
      <dsp:spPr>
        <a:xfrm>
          <a:off x="0" y="67045"/>
          <a:ext cx="2148961" cy="1504203"/>
        </a:xfrm>
        <a:prstGeom prst="roundRect">
          <a:avLst>
            <a:gd name="adj" fmla="val 16670"/>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latin typeface="Calibri" panose="020F0502020204030204" pitchFamily="34" charset="0"/>
            </a:rPr>
            <a:t>Training set(60%)</a:t>
          </a:r>
          <a:endParaRPr lang="ko-KR" altLang="en-US" sz="2000" kern="1200" dirty="0">
            <a:latin typeface="Calibri" panose="020F0502020204030204" pitchFamily="34" charset="0"/>
          </a:endParaRPr>
        </a:p>
      </dsp:txBody>
      <dsp:txXfrm>
        <a:off x="73442" y="140487"/>
        <a:ext cx="2002077" cy="1357319"/>
      </dsp:txXfrm>
    </dsp:sp>
    <dsp:sp modelId="{4AAD212A-50A1-4B8C-9D22-73BAD5E22742}">
      <dsp:nvSpPr>
        <dsp:cNvPr id="0" name=""/>
        <dsp:cNvSpPr/>
      </dsp:nvSpPr>
      <dsp:spPr>
        <a:xfrm>
          <a:off x="2138006" y="21238"/>
          <a:ext cx="3779525" cy="1630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latinLnBrk="1">
            <a:lnSpc>
              <a:spcPct val="90000"/>
            </a:lnSpc>
            <a:spcBef>
              <a:spcPct val="0"/>
            </a:spcBef>
            <a:spcAft>
              <a:spcPct val="15000"/>
            </a:spcAft>
            <a:buChar char="•"/>
          </a:pPr>
          <a:r>
            <a:rPr lang="en-US" altLang="ko-KR" sz="1800" kern="1200" dirty="0">
              <a:latin typeface="Calibri" panose="020F0502020204030204" pitchFamily="34" charset="0"/>
            </a:rPr>
            <a:t>Estimate</a:t>
          </a:r>
          <a:r>
            <a:rPr lang="ko-KR" altLang="en-US" sz="1800" kern="1200" dirty="0">
              <a:latin typeface="Calibri" panose="020F0502020204030204" pitchFamily="34" charset="0"/>
            </a:rPr>
            <a:t> </a:t>
          </a:r>
          <a:r>
            <a:rPr lang="en-US" altLang="ko-KR" sz="1800" kern="1200" dirty="0">
              <a:latin typeface="Calibri" panose="020F0502020204030204" pitchFamily="34" charset="0"/>
            </a:rPr>
            <a:t>competing </a:t>
          </a:r>
          <a:r>
            <a:rPr lang="en-US" altLang="ko-KR" sz="1800" kern="1200" dirty="0"/>
            <a:t>models</a:t>
          </a:r>
          <a:r>
            <a:rPr lang="ko-KR" altLang="en-US" sz="1800" kern="1200" dirty="0"/>
            <a:t> </a:t>
          </a:r>
          <a:r>
            <a:rPr lang="en-US" altLang="ko-KR" sz="1800" kern="1200" dirty="0"/>
            <a:t>differing in set of variables: Variable selection</a:t>
          </a:r>
          <a:r>
            <a:rPr lang="ko-KR" altLang="en-US" sz="1800" kern="1200" dirty="0"/>
            <a:t> </a:t>
          </a:r>
          <a:r>
            <a:rPr lang="en-US" altLang="ko-KR" sz="1800" kern="1200" dirty="0"/>
            <a:t>through LASSO</a:t>
          </a:r>
          <a:endParaRPr lang="ko-KR" altLang="en-US" sz="1800" kern="1200" dirty="0">
            <a:latin typeface="Calibri" panose="020F0502020204030204" pitchFamily="34" charset="0"/>
          </a:endParaRPr>
        </a:p>
      </dsp:txBody>
      <dsp:txXfrm>
        <a:off x="2138006" y="21238"/>
        <a:ext cx="3779525" cy="1630278"/>
      </dsp:txXfrm>
    </dsp:sp>
    <dsp:sp modelId="{A8FAD1D5-B308-43DC-B5F1-6E0AE4C9DD06}">
      <dsp:nvSpPr>
        <dsp:cNvPr id="0" name=""/>
        <dsp:cNvSpPr/>
      </dsp:nvSpPr>
      <dsp:spPr>
        <a:xfrm rot="5400000">
          <a:off x="4524234" y="2972583"/>
          <a:ext cx="1211141" cy="2077272"/>
        </a:xfrm>
        <a:prstGeom prst="bentUpArrow">
          <a:avLst>
            <a:gd name="adj1" fmla="val 32840"/>
            <a:gd name="adj2" fmla="val 25000"/>
            <a:gd name="adj3" fmla="val 35780"/>
          </a:avLst>
        </a:prstGeom>
        <a:solidFill>
          <a:schemeClr val="accent3">
            <a:tint val="50000"/>
            <a:hueOff val="0"/>
            <a:satOff val="0"/>
            <a:lumOff val="-17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1C2ABF-CA77-42E1-8272-7647B7082485}">
      <dsp:nvSpPr>
        <dsp:cNvPr id="0" name=""/>
        <dsp:cNvSpPr/>
      </dsp:nvSpPr>
      <dsp:spPr>
        <a:xfrm>
          <a:off x="3081485" y="1841270"/>
          <a:ext cx="2463182" cy="1463590"/>
        </a:xfrm>
        <a:prstGeom prst="roundRect">
          <a:avLst>
            <a:gd name="adj" fmla="val 1667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latin typeface="Calibri" panose="020F0502020204030204" pitchFamily="34" charset="0"/>
            </a:rPr>
            <a:t>Validation set(20%)</a:t>
          </a:r>
          <a:endParaRPr lang="ko-KR" altLang="en-US" sz="2000" kern="1200" dirty="0">
            <a:latin typeface="Calibri" panose="020F0502020204030204" pitchFamily="34" charset="0"/>
          </a:endParaRPr>
        </a:p>
      </dsp:txBody>
      <dsp:txXfrm>
        <a:off x="3152944" y="1912729"/>
        <a:ext cx="2320264" cy="1320672"/>
      </dsp:txXfrm>
    </dsp:sp>
    <dsp:sp modelId="{30C43318-0B8E-4D32-BEB4-94B3585D68C1}">
      <dsp:nvSpPr>
        <dsp:cNvPr id="0" name=""/>
        <dsp:cNvSpPr/>
      </dsp:nvSpPr>
      <dsp:spPr>
        <a:xfrm>
          <a:off x="5714595" y="1917411"/>
          <a:ext cx="5247995" cy="1235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latinLnBrk="1">
            <a:lnSpc>
              <a:spcPct val="90000"/>
            </a:lnSpc>
            <a:spcBef>
              <a:spcPct val="0"/>
            </a:spcBef>
            <a:spcAft>
              <a:spcPct val="15000"/>
            </a:spcAft>
            <a:buChar char="•"/>
          </a:pPr>
          <a:r>
            <a:rPr lang="en-US" altLang="ko-KR" sz="1800" kern="1200" dirty="0">
              <a:latin typeface="Calibri" panose="020F0502020204030204" pitchFamily="34" charset="0"/>
            </a:rPr>
            <a:t>Lasso </a:t>
          </a:r>
          <a:r>
            <a:rPr lang="ko-KR" altLang="en-US" sz="1800" kern="1200" dirty="0">
              <a:latin typeface="Calibri" panose="020F0502020204030204" pitchFamily="34" charset="0"/>
            </a:rPr>
            <a:t>적용 시의 정규화 파라미터 선택</a:t>
          </a:r>
          <a:r>
            <a:rPr lang="en-US" altLang="ko-KR" sz="1800" kern="1200" dirty="0">
              <a:latin typeface="Calibri" panose="020F0502020204030204" pitchFamily="34" charset="0"/>
            </a:rPr>
            <a:t> </a:t>
          </a:r>
          <a:r>
            <a:rPr lang="ko-KR" altLang="en-US" sz="1800" kern="1200" dirty="0">
              <a:latin typeface="Calibri" panose="020F0502020204030204" pitchFamily="34" charset="0"/>
            </a:rPr>
            <a:t> </a:t>
          </a:r>
        </a:p>
        <a:p>
          <a:pPr marL="171450" lvl="1" indent="-171450" algn="l" defTabSz="800100" latinLnBrk="1">
            <a:lnSpc>
              <a:spcPct val="90000"/>
            </a:lnSpc>
            <a:spcBef>
              <a:spcPct val="0"/>
            </a:spcBef>
            <a:spcAft>
              <a:spcPct val="15000"/>
            </a:spcAft>
            <a:buChar char="•"/>
          </a:pPr>
          <a:r>
            <a:rPr lang="en-US" altLang="ko-KR" sz="1800" kern="1200" dirty="0">
              <a:latin typeface="Calibri" panose="020F0502020204030204" pitchFamily="34" charset="0"/>
            </a:rPr>
            <a:t>optimal  cutoff </a:t>
          </a:r>
          <a:r>
            <a:rPr lang="ko-KR" altLang="en-US" sz="1800" kern="1200" dirty="0">
              <a:latin typeface="Calibri" panose="020F0502020204030204" pitchFamily="34" charset="0"/>
            </a:rPr>
            <a:t>선택</a:t>
          </a:r>
        </a:p>
      </dsp:txBody>
      <dsp:txXfrm>
        <a:off x="5714595" y="1917411"/>
        <a:ext cx="5247995" cy="1235167"/>
      </dsp:txXfrm>
    </dsp:sp>
    <dsp:sp modelId="{46389657-56B6-4E67-8D2C-EC68CCDE4E75}">
      <dsp:nvSpPr>
        <dsp:cNvPr id="0" name=""/>
        <dsp:cNvSpPr/>
      </dsp:nvSpPr>
      <dsp:spPr>
        <a:xfrm>
          <a:off x="6213342" y="3380894"/>
          <a:ext cx="2148961" cy="1504203"/>
        </a:xfrm>
        <a:prstGeom prst="roundRect">
          <a:avLst>
            <a:gd name="adj" fmla="val 1667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en-US" altLang="ko-KR" sz="2000" kern="1200" dirty="0">
              <a:latin typeface="Calibri" panose="020F0502020204030204" pitchFamily="34" charset="0"/>
            </a:rPr>
            <a:t>Test set(20%)</a:t>
          </a:r>
          <a:endParaRPr lang="ko-KR" altLang="en-US" sz="2000" kern="1200" dirty="0">
            <a:latin typeface="Calibri" panose="020F0502020204030204" pitchFamily="34" charset="0"/>
          </a:endParaRPr>
        </a:p>
      </dsp:txBody>
      <dsp:txXfrm>
        <a:off x="6286784" y="3454336"/>
        <a:ext cx="2002077" cy="1357319"/>
      </dsp:txXfrm>
    </dsp:sp>
    <dsp:sp modelId="{08B7E71D-796E-4B9A-AA37-3F2F9BC2AC29}">
      <dsp:nvSpPr>
        <dsp:cNvPr id="0" name=""/>
        <dsp:cNvSpPr/>
      </dsp:nvSpPr>
      <dsp:spPr>
        <a:xfrm>
          <a:off x="8414253" y="3713080"/>
          <a:ext cx="2690508" cy="102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latinLnBrk="1">
            <a:lnSpc>
              <a:spcPct val="90000"/>
            </a:lnSpc>
            <a:spcBef>
              <a:spcPct val="0"/>
            </a:spcBef>
            <a:spcAft>
              <a:spcPct val="15000"/>
            </a:spcAft>
            <a:buChar char="•"/>
          </a:pPr>
          <a:r>
            <a:rPr lang="en-US" altLang="ko-KR" sz="1800" kern="1200" dirty="0">
              <a:latin typeface="Calibri" panose="020F0502020204030204" pitchFamily="34" charset="0"/>
            </a:rPr>
            <a:t>Prediction Accuracy</a:t>
          </a:r>
          <a:endParaRPr lang="ko-KR" altLang="en-US" sz="1800" kern="1200" dirty="0">
            <a:latin typeface="Calibri" panose="020F0502020204030204" pitchFamily="34" charset="0"/>
          </a:endParaRPr>
        </a:p>
      </dsp:txBody>
      <dsp:txXfrm>
        <a:off x="8414253" y="3713080"/>
        <a:ext cx="2690508" cy="1020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46CB3-BF8A-4940-B95D-D9573ACD7E5E}">
      <dsp:nvSpPr>
        <dsp:cNvPr id="0" name=""/>
        <dsp:cNvSpPr/>
      </dsp:nvSpPr>
      <dsp:spPr>
        <a:xfrm>
          <a:off x="3616" y="363832"/>
          <a:ext cx="1581224" cy="94873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b="1" kern="1200" dirty="0" err="1">
              <a:effectLst>
                <a:outerShdw blurRad="38100" dist="38100" dir="2700000" algn="tl">
                  <a:srgbClr val="000000">
                    <a:alpha val="43137"/>
                  </a:srgbClr>
                </a:outerShdw>
              </a:effectLst>
              <a:latin typeface="HY신명조" pitchFamily="18" charset="-127"/>
              <a:ea typeface="HY신명조" pitchFamily="18" charset="-127"/>
            </a:rPr>
            <a:t>매칭</a:t>
          </a:r>
          <a:endParaRPr lang="en-US" altLang="ko-KR" sz="2000" b="1" kern="1200" dirty="0">
            <a:effectLst>
              <a:outerShdw blurRad="38100" dist="38100" dir="2700000" algn="tl">
                <a:srgbClr val="000000">
                  <a:alpha val="43137"/>
                </a:srgbClr>
              </a:outerShdw>
            </a:effectLst>
            <a:latin typeface="HY신명조" pitchFamily="18" charset="-127"/>
            <a:ea typeface="HY신명조" pitchFamily="18" charset="-127"/>
          </a:endParaRPr>
        </a:p>
        <a:p>
          <a:pPr marL="0" lvl="0" indent="0" algn="ctr" defTabSz="889000" latinLnBrk="1">
            <a:lnSpc>
              <a:spcPct val="90000"/>
            </a:lnSpc>
            <a:spcBef>
              <a:spcPct val="0"/>
            </a:spcBef>
            <a:spcAft>
              <a:spcPct val="35000"/>
            </a:spcAft>
            <a:buNone/>
          </a:pPr>
          <a:r>
            <a:rPr lang="en-US" altLang="ko-KR" sz="1800" b="1" kern="1200" dirty="0">
              <a:effectLst>
                <a:outerShdw blurRad="38100" dist="38100" dir="2700000" algn="tl">
                  <a:srgbClr val="000000">
                    <a:alpha val="43137"/>
                  </a:srgbClr>
                </a:outerShdw>
              </a:effectLst>
              <a:latin typeface="HY신명조" pitchFamily="18" charset="-127"/>
              <a:ea typeface="HY신명조" pitchFamily="18" charset="-127"/>
            </a:rPr>
            <a:t>(247,418</a:t>
          </a:r>
          <a:r>
            <a:rPr lang="ko-KR" altLang="en-US" sz="1800" b="1" kern="1200" dirty="0">
              <a:effectLst>
                <a:outerShdw blurRad="38100" dist="38100" dir="2700000" algn="tl">
                  <a:srgbClr val="000000">
                    <a:alpha val="43137"/>
                  </a:srgbClr>
                </a:outerShdw>
              </a:effectLst>
              <a:latin typeface="HY신명조" pitchFamily="18" charset="-127"/>
              <a:ea typeface="HY신명조" pitchFamily="18" charset="-127"/>
            </a:rPr>
            <a:t>쌍</a:t>
          </a:r>
          <a:r>
            <a:rPr lang="en-US" altLang="ko-KR" sz="1800" b="1" kern="1200" dirty="0">
              <a:effectLst>
                <a:outerShdw blurRad="38100" dist="38100" dir="2700000" algn="tl">
                  <a:srgbClr val="000000">
                    <a:alpha val="43137"/>
                  </a:srgbClr>
                </a:outerShdw>
              </a:effectLst>
              <a:latin typeface="HY신명조" pitchFamily="18" charset="-127"/>
              <a:ea typeface="HY신명조" pitchFamily="18" charset="-127"/>
            </a:rPr>
            <a:t>)</a:t>
          </a:r>
          <a:endParaRPr lang="ko-KR" altLang="en-US" sz="1800" b="1" kern="1200" dirty="0">
            <a:effectLst>
              <a:outerShdw blurRad="38100" dist="38100" dir="2700000" algn="tl">
                <a:srgbClr val="000000">
                  <a:alpha val="43137"/>
                </a:srgbClr>
              </a:outerShdw>
            </a:effectLst>
            <a:latin typeface="HY신명조" pitchFamily="18" charset="-127"/>
            <a:ea typeface="HY신명조" pitchFamily="18" charset="-127"/>
          </a:endParaRPr>
        </a:p>
      </dsp:txBody>
      <dsp:txXfrm>
        <a:off x="31403" y="391619"/>
        <a:ext cx="1525650" cy="893160"/>
      </dsp:txXfrm>
    </dsp:sp>
    <dsp:sp modelId="{DC41CABE-DE4E-4EA9-87E9-FC4CFAD81015}">
      <dsp:nvSpPr>
        <dsp:cNvPr id="0" name=""/>
        <dsp:cNvSpPr/>
      </dsp:nvSpPr>
      <dsp:spPr>
        <a:xfrm>
          <a:off x="1742963" y="642128"/>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a:off x="1742963" y="720557"/>
        <a:ext cx="234653" cy="235285"/>
      </dsp:txXfrm>
    </dsp:sp>
    <dsp:sp modelId="{4FA5FAD7-756B-40F7-B62D-F8F49C19587C}">
      <dsp:nvSpPr>
        <dsp:cNvPr id="0" name=""/>
        <dsp:cNvSpPr/>
      </dsp:nvSpPr>
      <dsp:spPr>
        <a:xfrm>
          <a:off x="2217330" y="363832"/>
          <a:ext cx="1581224" cy="94873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b="1" kern="1200" dirty="0">
              <a:effectLst>
                <a:outerShdw blurRad="38100" dist="38100" dir="2700000" algn="tl">
                  <a:srgbClr val="000000">
                    <a:alpha val="43137"/>
                  </a:srgbClr>
                </a:outerShdw>
              </a:effectLst>
              <a:latin typeface="HY신명조" pitchFamily="18" charset="-127"/>
              <a:ea typeface="HY신명조" pitchFamily="18" charset="-127"/>
            </a:rPr>
            <a:t>만남</a:t>
          </a:r>
          <a:endParaRPr lang="en-US" altLang="ko-KR" sz="2000" b="1" kern="1200" dirty="0">
            <a:effectLst>
              <a:outerShdw blurRad="38100" dist="38100" dir="2700000" algn="tl">
                <a:srgbClr val="000000">
                  <a:alpha val="43137"/>
                </a:srgbClr>
              </a:outerShdw>
            </a:effectLst>
            <a:latin typeface="HY신명조" pitchFamily="18" charset="-127"/>
            <a:ea typeface="HY신명조" pitchFamily="18" charset="-127"/>
          </a:endParaRPr>
        </a:p>
        <a:p>
          <a:pPr marL="0" lvl="0" indent="0" algn="ctr" defTabSz="889000" latinLnBrk="1">
            <a:lnSpc>
              <a:spcPct val="90000"/>
            </a:lnSpc>
            <a:spcBef>
              <a:spcPct val="0"/>
            </a:spcBef>
            <a:spcAft>
              <a:spcPct val="35000"/>
            </a:spcAft>
            <a:buNone/>
          </a:pPr>
          <a:r>
            <a:rPr lang="en-US" altLang="ko-KR" sz="1800" b="1" kern="1200" dirty="0">
              <a:effectLst>
                <a:outerShdw blurRad="38100" dist="38100" dir="2700000" algn="tl">
                  <a:srgbClr val="000000">
                    <a:alpha val="43137"/>
                  </a:srgbClr>
                </a:outerShdw>
              </a:effectLst>
              <a:latin typeface="HY신명조" pitchFamily="18" charset="-127"/>
              <a:ea typeface="HY신명조" pitchFamily="18" charset="-127"/>
            </a:rPr>
            <a:t>(58,420</a:t>
          </a:r>
          <a:r>
            <a:rPr lang="ko-KR" altLang="en-US" sz="1800" b="1" kern="1200" dirty="0">
              <a:effectLst>
                <a:outerShdw blurRad="38100" dist="38100" dir="2700000" algn="tl">
                  <a:srgbClr val="000000">
                    <a:alpha val="43137"/>
                  </a:srgbClr>
                </a:outerShdw>
              </a:effectLst>
              <a:latin typeface="HY신명조" pitchFamily="18" charset="-127"/>
              <a:ea typeface="HY신명조" pitchFamily="18" charset="-127"/>
            </a:rPr>
            <a:t>쌍</a:t>
          </a:r>
          <a:r>
            <a:rPr lang="en-US" altLang="ko-KR" sz="1800" b="1" kern="1200" dirty="0">
              <a:effectLst>
                <a:outerShdw blurRad="38100" dist="38100" dir="2700000" algn="tl">
                  <a:srgbClr val="000000">
                    <a:alpha val="43137"/>
                  </a:srgbClr>
                </a:outerShdw>
              </a:effectLst>
              <a:latin typeface="HY신명조" pitchFamily="18" charset="-127"/>
              <a:ea typeface="HY신명조" pitchFamily="18" charset="-127"/>
            </a:rPr>
            <a:t>)</a:t>
          </a:r>
          <a:endParaRPr lang="ko-KR" altLang="en-US" sz="1800" b="1" kern="1200" dirty="0">
            <a:effectLst>
              <a:outerShdw blurRad="38100" dist="38100" dir="2700000" algn="tl">
                <a:srgbClr val="000000">
                  <a:alpha val="43137"/>
                </a:srgbClr>
              </a:outerShdw>
            </a:effectLst>
            <a:latin typeface="HY신명조" pitchFamily="18" charset="-127"/>
            <a:ea typeface="HY신명조" pitchFamily="18" charset="-127"/>
          </a:endParaRPr>
        </a:p>
      </dsp:txBody>
      <dsp:txXfrm>
        <a:off x="2245117" y="391619"/>
        <a:ext cx="1525650" cy="893160"/>
      </dsp:txXfrm>
    </dsp:sp>
    <dsp:sp modelId="{CF5B5474-5472-455F-91F1-5A72358F3DB6}">
      <dsp:nvSpPr>
        <dsp:cNvPr id="0" name=""/>
        <dsp:cNvSpPr/>
      </dsp:nvSpPr>
      <dsp:spPr>
        <a:xfrm>
          <a:off x="3956677" y="642128"/>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a:off x="3956677" y="720557"/>
        <a:ext cx="234653" cy="235285"/>
      </dsp:txXfrm>
    </dsp:sp>
    <dsp:sp modelId="{2C346CF2-DDB7-4E98-BB93-423E24FD281E}">
      <dsp:nvSpPr>
        <dsp:cNvPr id="0" name=""/>
        <dsp:cNvSpPr/>
      </dsp:nvSpPr>
      <dsp:spPr>
        <a:xfrm>
          <a:off x="4431044" y="363832"/>
          <a:ext cx="1581224" cy="94873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b="1" kern="1200" dirty="0">
              <a:effectLst>
                <a:outerShdw blurRad="38100" dist="38100" dir="2700000" algn="tl">
                  <a:srgbClr val="000000">
                    <a:alpha val="43137"/>
                  </a:srgbClr>
                </a:outerShdw>
              </a:effectLst>
              <a:latin typeface="HY신명조" pitchFamily="18" charset="-127"/>
              <a:ea typeface="HY신명조" pitchFamily="18" charset="-127"/>
            </a:rPr>
            <a:t>교제</a:t>
          </a:r>
          <a:endParaRPr lang="en-US" altLang="ko-KR" sz="2000" b="1" kern="1200" dirty="0">
            <a:effectLst>
              <a:outerShdw blurRad="38100" dist="38100" dir="2700000" algn="tl">
                <a:srgbClr val="000000">
                  <a:alpha val="43137"/>
                </a:srgbClr>
              </a:outerShdw>
            </a:effectLst>
            <a:latin typeface="HY신명조" pitchFamily="18" charset="-127"/>
            <a:ea typeface="HY신명조" pitchFamily="18" charset="-127"/>
          </a:endParaRPr>
        </a:p>
        <a:p>
          <a:pPr marL="0" lvl="0" indent="0" algn="ctr" defTabSz="889000" latinLnBrk="1">
            <a:lnSpc>
              <a:spcPct val="90000"/>
            </a:lnSpc>
            <a:spcBef>
              <a:spcPct val="0"/>
            </a:spcBef>
            <a:spcAft>
              <a:spcPct val="35000"/>
            </a:spcAft>
            <a:buNone/>
          </a:pPr>
          <a:r>
            <a:rPr lang="en-US" altLang="ko-KR" sz="1800" b="1" kern="1200" dirty="0">
              <a:effectLst>
                <a:outerShdw blurRad="38100" dist="38100" dir="2700000" algn="tl">
                  <a:srgbClr val="000000">
                    <a:alpha val="43137"/>
                  </a:srgbClr>
                </a:outerShdw>
              </a:effectLst>
              <a:latin typeface="HY신명조" pitchFamily="18" charset="-127"/>
              <a:ea typeface="HY신명조" pitchFamily="18" charset="-127"/>
            </a:rPr>
            <a:t>(12,806</a:t>
          </a:r>
          <a:r>
            <a:rPr lang="ko-KR" altLang="en-US" sz="1800" b="1" kern="1200" dirty="0">
              <a:effectLst>
                <a:outerShdw blurRad="38100" dist="38100" dir="2700000" algn="tl">
                  <a:srgbClr val="000000">
                    <a:alpha val="43137"/>
                  </a:srgbClr>
                </a:outerShdw>
              </a:effectLst>
              <a:latin typeface="HY신명조" pitchFamily="18" charset="-127"/>
              <a:ea typeface="HY신명조" pitchFamily="18" charset="-127"/>
            </a:rPr>
            <a:t>쌍</a:t>
          </a:r>
          <a:r>
            <a:rPr lang="en-US" altLang="ko-KR" sz="1800" b="1" kern="1200" dirty="0">
              <a:effectLst>
                <a:outerShdw blurRad="38100" dist="38100" dir="2700000" algn="tl">
                  <a:srgbClr val="000000">
                    <a:alpha val="43137"/>
                  </a:srgbClr>
                </a:outerShdw>
              </a:effectLst>
              <a:latin typeface="HY신명조" pitchFamily="18" charset="-127"/>
              <a:ea typeface="HY신명조" pitchFamily="18" charset="-127"/>
            </a:rPr>
            <a:t>)</a:t>
          </a:r>
          <a:endParaRPr lang="ko-KR" altLang="en-US" sz="1800" b="1" kern="1200" dirty="0">
            <a:effectLst>
              <a:outerShdw blurRad="38100" dist="38100" dir="2700000" algn="tl">
                <a:srgbClr val="000000">
                  <a:alpha val="43137"/>
                </a:srgbClr>
              </a:outerShdw>
            </a:effectLst>
            <a:latin typeface="HY신명조" pitchFamily="18" charset="-127"/>
            <a:ea typeface="HY신명조" pitchFamily="18" charset="-127"/>
          </a:endParaRPr>
        </a:p>
      </dsp:txBody>
      <dsp:txXfrm>
        <a:off x="4458831" y="391619"/>
        <a:ext cx="1525650" cy="893160"/>
      </dsp:txXfrm>
    </dsp:sp>
    <dsp:sp modelId="{05470BBC-D0A0-4AF4-8AA9-E562387350DB}">
      <dsp:nvSpPr>
        <dsp:cNvPr id="0" name=""/>
        <dsp:cNvSpPr/>
      </dsp:nvSpPr>
      <dsp:spPr>
        <a:xfrm>
          <a:off x="6170391" y="642128"/>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latinLnBrk="1">
            <a:lnSpc>
              <a:spcPct val="90000"/>
            </a:lnSpc>
            <a:spcBef>
              <a:spcPct val="0"/>
            </a:spcBef>
            <a:spcAft>
              <a:spcPct val="35000"/>
            </a:spcAft>
            <a:buNone/>
          </a:pPr>
          <a:endParaRPr lang="ko-KR" altLang="en-US" sz="1100" kern="1200"/>
        </a:p>
      </dsp:txBody>
      <dsp:txXfrm>
        <a:off x="6170391" y="720557"/>
        <a:ext cx="234653" cy="235285"/>
      </dsp:txXfrm>
    </dsp:sp>
    <dsp:sp modelId="{88C33009-5BC0-44AE-9360-A4B06CC5CCD2}">
      <dsp:nvSpPr>
        <dsp:cNvPr id="0" name=""/>
        <dsp:cNvSpPr/>
      </dsp:nvSpPr>
      <dsp:spPr>
        <a:xfrm>
          <a:off x="6644759" y="363832"/>
          <a:ext cx="1581224" cy="948734"/>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latinLnBrk="1">
            <a:lnSpc>
              <a:spcPct val="90000"/>
            </a:lnSpc>
            <a:spcBef>
              <a:spcPct val="0"/>
            </a:spcBef>
            <a:spcAft>
              <a:spcPct val="35000"/>
            </a:spcAft>
            <a:buNone/>
          </a:pPr>
          <a:r>
            <a:rPr lang="ko-KR" altLang="en-US" sz="2000" b="1" kern="1200" dirty="0">
              <a:effectLst>
                <a:outerShdw blurRad="38100" dist="38100" dir="2700000" algn="tl">
                  <a:srgbClr val="000000">
                    <a:alpha val="43137"/>
                  </a:srgbClr>
                </a:outerShdw>
              </a:effectLst>
              <a:latin typeface="HY신명조" pitchFamily="18" charset="-127"/>
              <a:ea typeface="HY신명조" pitchFamily="18" charset="-127"/>
            </a:rPr>
            <a:t>결혼</a:t>
          </a:r>
          <a:endParaRPr lang="en-US" altLang="ko-KR" sz="2000" b="1" kern="1200" dirty="0">
            <a:effectLst>
              <a:outerShdw blurRad="38100" dist="38100" dir="2700000" algn="tl">
                <a:srgbClr val="000000">
                  <a:alpha val="43137"/>
                </a:srgbClr>
              </a:outerShdw>
            </a:effectLst>
            <a:latin typeface="HY신명조" pitchFamily="18" charset="-127"/>
            <a:ea typeface="HY신명조" pitchFamily="18" charset="-127"/>
          </a:endParaRPr>
        </a:p>
        <a:p>
          <a:pPr marL="0" lvl="0" indent="0" algn="ctr" defTabSz="889000" latinLnBrk="1">
            <a:lnSpc>
              <a:spcPct val="90000"/>
            </a:lnSpc>
            <a:spcBef>
              <a:spcPct val="0"/>
            </a:spcBef>
            <a:spcAft>
              <a:spcPct val="35000"/>
            </a:spcAft>
            <a:buNone/>
          </a:pPr>
          <a:r>
            <a:rPr lang="en-US" altLang="ko-KR" sz="1800" b="1" kern="1200" dirty="0">
              <a:effectLst>
                <a:outerShdw blurRad="38100" dist="38100" dir="2700000" algn="tl">
                  <a:srgbClr val="000000">
                    <a:alpha val="43137"/>
                  </a:srgbClr>
                </a:outerShdw>
              </a:effectLst>
              <a:latin typeface="HY신명조" pitchFamily="18" charset="-127"/>
              <a:ea typeface="HY신명조" pitchFamily="18" charset="-127"/>
            </a:rPr>
            <a:t>(810</a:t>
          </a:r>
          <a:r>
            <a:rPr lang="ko-KR" altLang="en-US" sz="1800" b="1" kern="1200" dirty="0">
              <a:effectLst>
                <a:outerShdw blurRad="38100" dist="38100" dir="2700000" algn="tl">
                  <a:srgbClr val="000000">
                    <a:alpha val="43137"/>
                  </a:srgbClr>
                </a:outerShdw>
              </a:effectLst>
              <a:latin typeface="HY신명조" pitchFamily="18" charset="-127"/>
              <a:ea typeface="HY신명조" pitchFamily="18" charset="-127"/>
            </a:rPr>
            <a:t>쌍</a:t>
          </a:r>
          <a:r>
            <a:rPr lang="en-US" altLang="ko-KR" sz="1800" b="1" kern="1200" dirty="0">
              <a:effectLst>
                <a:outerShdw blurRad="38100" dist="38100" dir="2700000" algn="tl">
                  <a:srgbClr val="000000">
                    <a:alpha val="43137"/>
                  </a:srgbClr>
                </a:outerShdw>
              </a:effectLst>
              <a:latin typeface="HY신명조" pitchFamily="18" charset="-127"/>
              <a:ea typeface="HY신명조" pitchFamily="18" charset="-127"/>
            </a:rPr>
            <a:t>)</a:t>
          </a:r>
          <a:endParaRPr lang="ko-KR" altLang="en-US" sz="1800" b="1" kern="1200" dirty="0">
            <a:effectLst>
              <a:outerShdw blurRad="38100" dist="38100" dir="2700000" algn="tl">
                <a:srgbClr val="000000">
                  <a:alpha val="43137"/>
                </a:srgbClr>
              </a:outerShdw>
            </a:effectLst>
            <a:latin typeface="HY신명조" pitchFamily="18" charset="-127"/>
            <a:ea typeface="HY신명조" pitchFamily="18" charset="-127"/>
          </a:endParaRPr>
        </a:p>
      </dsp:txBody>
      <dsp:txXfrm>
        <a:off x="6672546" y="391619"/>
        <a:ext cx="1525650" cy="893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66C634-CF78-4CC6-AC9D-9B6B44C39A98}">
      <dsp:nvSpPr>
        <dsp:cNvPr id="0" name=""/>
        <dsp:cNvSpPr/>
      </dsp:nvSpPr>
      <dsp:spPr>
        <a:xfrm>
          <a:off x="3086099" y="0"/>
          <a:ext cx="1981200" cy="1981200"/>
        </a:xfrm>
        <a:prstGeom prst="quadArrow">
          <a:avLst>
            <a:gd name="adj1" fmla="val 2000"/>
            <a:gd name="adj2" fmla="val 4000"/>
            <a:gd name="adj3" fmla="val 5000"/>
          </a:avLst>
        </a:prstGeom>
        <a:solidFill>
          <a:schemeClr val="accent1">
            <a:lumMod val="90000"/>
          </a:schemeClr>
        </a:solidFill>
        <a:ln>
          <a:noFill/>
        </a:ln>
        <a:effectLst/>
      </dsp:spPr>
      <dsp:style>
        <a:lnRef idx="0">
          <a:scrgbClr r="0" g="0" b="0"/>
        </a:lnRef>
        <a:fillRef idx="1">
          <a:scrgbClr r="0" g="0" b="0"/>
        </a:fillRef>
        <a:effectRef idx="0">
          <a:scrgbClr r="0" g="0" b="0"/>
        </a:effectRef>
        <a:fontRef idx="minor"/>
      </dsp:style>
    </dsp:sp>
    <dsp:sp modelId="{FDD32D13-6B81-47B9-B749-5C2C6F6F7BAF}">
      <dsp:nvSpPr>
        <dsp:cNvPr id="0" name=""/>
        <dsp:cNvSpPr/>
      </dsp:nvSpPr>
      <dsp:spPr>
        <a:xfrm>
          <a:off x="3214878" y="152401"/>
          <a:ext cx="792480" cy="792480"/>
        </a:xfrm>
        <a:prstGeom prst="roundRect">
          <a:avLst/>
        </a:prstGeom>
        <a:solidFill>
          <a:schemeClr val="lt1">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fontAlgn="base" latinLnBrk="1">
            <a:lnSpc>
              <a:spcPct val="90000"/>
            </a:lnSpc>
            <a:spcBef>
              <a:spcPct val="0"/>
            </a:spcBef>
            <a:spcAft>
              <a:spcPct val="0"/>
            </a:spcAft>
            <a:buNone/>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남</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싫다</a:t>
          </a:r>
          <a:endParaRPr lang="en-US" altLang="ko-KR" sz="1400" b="1" kern="1200" dirty="0">
            <a:solidFill>
              <a:schemeClr val="tx1"/>
            </a:solidFill>
            <a:effectLst/>
            <a:latin typeface="나눔고딕" panose="020D0604000000000000" pitchFamily="50" charset="-127"/>
            <a:ea typeface="나눔고딕" panose="020D0604000000000000" pitchFamily="50" charset="-127"/>
            <a:cs typeface="+mn-cs"/>
          </a:endParaRPr>
        </a:p>
        <a:p>
          <a:pPr marL="0" lvl="0" indent="0" algn="l" defTabSz="622300" rtl="0" fontAlgn="base" latinLnBrk="1">
            <a:lnSpc>
              <a:spcPct val="90000"/>
            </a:lnSpc>
            <a:spcBef>
              <a:spcPct val="0"/>
            </a:spcBef>
            <a:spcAft>
              <a:spcPct val="0"/>
            </a:spcAft>
            <a:buNone/>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여</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좋다</a:t>
          </a:r>
        </a:p>
      </dsp:txBody>
      <dsp:txXfrm>
        <a:off x="3253564" y="191087"/>
        <a:ext cx="715108" cy="715108"/>
      </dsp:txXfrm>
    </dsp:sp>
    <dsp:sp modelId="{652DC546-F9F1-46B9-8A0C-14FA86B1A231}">
      <dsp:nvSpPr>
        <dsp:cNvPr id="0" name=""/>
        <dsp:cNvSpPr/>
      </dsp:nvSpPr>
      <dsp:spPr>
        <a:xfrm>
          <a:off x="4146042" y="128778"/>
          <a:ext cx="792480" cy="792480"/>
        </a:xfrm>
        <a:prstGeom prst="roundRect">
          <a:avLst/>
        </a:prstGeom>
        <a:solidFill>
          <a:schemeClr val="lt1">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fontAlgn="base" latinLnBrk="1">
            <a:lnSpc>
              <a:spcPct val="90000"/>
            </a:lnSpc>
            <a:spcBef>
              <a:spcPct val="0"/>
            </a:spcBef>
            <a:spcAft>
              <a:spcPct val="0"/>
            </a:spcAft>
            <a:buNone/>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남</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좋다</a:t>
          </a:r>
          <a:endParaRPr lang="en-US" altLang="ko-KR" sz="1400" b="1" kern="1200" dirty="0">
            <a:solidFill>
              <a:schemeClr val="tx1"/>
            </a:solidFill>
            <a:effectLst/>
            <a:latin typeface="나눔고딕" panose="020D0604000000000000" pitchFamily="50" charset="-127"/>
            <a:ea typeface="나눔고딕" panose="020D0604000000000000" pitchFamily="50" charset="-127"/>
            <a:cs typeface="+mn-cs"/>
          </a:endParaRPr>
        </a:p>
        <a:p>
          <a:pPr marL="0" lvl="0" indent="0" algn="l" defTabSz="622300" rtl="0" fontAlgn="base" latinLnBrk="1">
            <a:lnSpc>
              <a:spcPct val="90000"/>
            </a:lnSpc>
            <a:spcBef>
              <a:spcPct val="0"/>
            </a:spcBef>
            <a:spcAft>
              <a:spcPct val="0"/>
            </a:spcAft>
            <a:buNone/>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여</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좋다</a:t>
          </a:r>
        </a:p>
      </dsp:txBody>
      <dsp:txXfrm>
        <a:off x="4184728" y="167464"/>
        <a:ext cx="715108" cy="715108"/>
      </dsp:txXfrm>
    </dsp:sp>
    <dsp:sp modelId="{2C95C7AF-B172-4511-9920-61BEBC60F3C0}">
      <dsp:nvSpPr>
        <dsp:cNvPr id="0" name=""/>
        <dsp:cNvSpPr/>
      </dsp:nvSpPr>
      <dsp:spPr>
        <a:xfrm>
          <a:off x="3214878" y="1059942"/>
          <a:ext cx="792480" cy="792480"/>
        </a:xfrm>
        <a:prstGeom prst="roundRect">
          <a:avLst/>
        </a:prstGeom>
        <a:solidFill>
          <a:schemeClr val="lt1">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fontAlgn="base" latinLnBrk="1">
            <a:lnSpc>
              <a:spcPct val="90000"/>
            </a:lnSpc>
            <a:spcBef>
              <a:spcPct val="0"/>
            </a:spcBef>
            <a:spcAft>
              <a:spcPct val="0"/>
            </a:spcAft>
            <a:buNone/>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남</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싫다</a:t>
          </a:r>
          <a:endParaRPr lang="en-US" altLang="ko-KR" sz="1400" b="1" kern="1200" dirty="0">
            <a:solidFill>
              <a:schemeClr val="tx1"/>
            </a:solidFill>
            <a:effectLst/>
            <a:latin typeface="나눔고딕" panose="020D0604000000000000" pitchFamily="50" charset="-127"/>
            <a:ea typeface="나눔고딕" panose="020D0604000000000000" pitchFamily="50" charset="-127"/>
            <a:cs typeface="+mn-cs"/>
          </a:endParaRPr>
        </a:p>
        <a:p>
          <a:pPr marL="0" lvl="0" indent="0" algn="l" defTabSz="622300" rtl="0" fontAlgn="base" latinLnBrk="1">
            <a:lnSpc>
              <a:spcPct val="90000"/>
            </a:lnSpc>
            <a:spcBef>
              <a:spcPct val="0"/>
            </a:spcBef>
            <a:spcAft>
              <a:spcPct val="0"/>
            </a:spcAft>
            <a:buNone/>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여</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싫다</a:t>
          </a:r>
        </a:p>
      </dsp:txBody>
      <dsp:txXfrm>
        <a:off x="3253564" y="1098628"/>
        <a:ext cx="715108" cy="715108"/>
      </dsp:txXfrm>
    </dsp:sp>
    <dsp:sp modelId="{FDD618C1-B192-439C-841C-0A7B27AE88A1}">
      <dsp:nvSpPr>
        <dsp:cNvPr id="0" name=""/>
        <dsp:cNvSpPr/>
      </dsp:nvSpPr>
      <dsp:spPr>
        <a:xfrm>
          <a:off x="4146042" y="1059942"/>
          <a:ext cx="792480" cy="792480"/>
        </a:xfrm>
        <a:prstGeom prst="roundRect">
          <a:avLst/>
        </a:prstGeom>
        <a:solidFill>
          <a:schemeClr val="lt1">
            <a:hueOff val="0"/>
            <a:satOff val="0"/>
            <a:lumOff val="0"/>
            <a:alphaOff val="0"/>
          </a:schemeClr>
        </a:solidFill>
        <a:ln w="12700" cap="flat" cmpd="sng" algn="ctr">
          <a:solidFill>
            <a:schemeClr val="accent1">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fontAlgn="base" latinLnBrk="1">
            <a:lnSpc>
              <a:spcPct val="90000"/>
            </a:lnSpc>
            <a:spcBef>
              <a:spcPct val="0"/>
            </a:spcBef>
            <a:spcAft>
              <a:spcPct val="0"/>
            </a:spcAft>
            <a:buNone/>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남</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좋다</a:t>
          </a:r>
          <a:endParaRPr lang="en-US" altLang="ko-KR" sz="1400" b="1" kern="1200" dirty="0">
            <a:solidFill>
              <a:schemeClr val="tx1"/>
            </a:solidFill>
            <a:effectLst/>
            <a:latin typeface="나눔고딕" panose="020D0604000000000000" pitchFamily="50" charset="-127"/>
            <a:ea typeface="나눔고딕" panose="020D0604000000000000" pitchFamily="50" charset="-127"/>
            <a:cs typeface="+mn-cs"/>
          </a:endParaRPr>
        </a:p>
        <a:p>
          <a:pPr marL="0" lvl="0" indent="0" algn="l" defTabSz="622300" rtl="0" fontAlgn="base" latinLnBrk="1">
            <a:lnSpc>
              <a:spcPct val="90000"/>
            </a:lnSpc>
            <a:spcBef>
              <a:spcPct val="0"/>
            </a:spcBef>
            <a:spcAft>
              <a:spcPct val="0"/>
            </a:spcAft>
            <a:buNone/>
            <a:defRPr/>
          </a:pP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여</a:t>
          </a:r>
          <a:r>
            <a:rPr lang="en-US" altLang="ko-KR" sz="1400" b="1" kern="1200" dirty="0">
              <a:solidFill>
                <a:schemeClr val="tx1"/>
              </a:solidFill>
              <a:effectLst/>
              <a:latin typeface="나눔고딕" panose="020D0604000000000000" pitchFamily="50" charset="-127"/>
              <a:ea typeface="나눔고딕" panose="020D0604000000000000" pitchFamily="50" charset="-127"/>
              <a:cs typeface="+mn-cs"/>
            </a:rPr>
            <a:t>:</a:t>
          </a:r>
          <a:r>
            <a:rPr lang="ko-KR" altLang="en-US" sz="1400" b="1" kern="1200" dirty="0">
              <a:solidFill>
                <a:schemeClr val="tx1"/>
              </a:solidFill>
              <a:effectLst/>
              <a:latin typeface="나눔고딕" panose="020D0604000000000000" pitchFamily="50" charset="-127"/>
              <a:ea typeface="나눔고딕" panose="020D0604000000000000" pitchFamily="50" charset="-127"/>
              <a:cs typeface="+mn-cs"/>
            </a:rPr>
            <a:t>싫다</a:t>
          </a:r>
        </a:p>
      </dsp:txBody>
      <dsp:txXfrm>
        <a:off x="4184728" y="1098628"/>
        <a:ext cx="715108" cy="715108"/>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wmf"/><Relationship Id="rId1" Type="http://schemas.openxmlformats.org/officeDocument/2006/relationships/image" Target="../media/image14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80.wmf"/><Relationship Id="rId1" Type="http://schemas.openxmlformats.org/officeDocument/2006/relationships/image" Target="../media/image179.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image" Target="../media/image18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91.wmf"/><Relationship Id="rId1" Type="http://schemas.openxmlformats.org/officeDocument/2006/relationships/image" Target="../media/image19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94.wmf"/><Relationship Id="rId2" Type="http://schemas.openxmlformats.org/officeDocument/2006/relationships/image" Target="../media/image193.wmf"/><Relationship Id="rId1" Type="http://schemas.openxmlformats.org/officeDocument/2006/relationships/image" Target="../media/image192.wmf"/><Relationship Id="rId4" Type="http://schemas.openxmlformats.org/officeDocument/2006/relationships/image" Target="../media/image19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96.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99.wmf"/><Relationship Id="rId1" Type="http://schemas.openxmlformats.org/officeDocument/2006/relationships/image" Target="../media/image19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0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image" Target="../media/image199.wmf"/><Relationship Id="rId1" Type="http://schemas.openxmlformats.org/officeDocument/2006/relationships/image" Target="../media/image20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14.wmf"/><Relationship Id="rId2" Type="http://schemas.openxmlformats.org/officeDocument/2006/relationships/image" Target="../media/image213.wmf"/><Relationship Id="rId1" Type="http://schemas.openxmlformats.org/officeDocument/2006/relationships/image" Target="../media/image212.wmf"/><Relationship Id="rId5" Type="http://schemas.openxmlformats.org/officeDocument/2006/relationships/image" Target="../media/image216.wmf"/><Relationship Id="rId4" Type="http://schemas.openxmlformats.org/officeDocument/2006/relationships/image" Target="../media/image215.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14.wmf"/><Relationship Id="rId7" Type="http://schemas.openxmlformats.org/officeDocument/2006/relationships/image" Target="../media/image222.wmf"/><Relationship Id="rId2" Type="http://schemas.openxmlformats.org/officeDocument/2006/relationships/image" Target="../media/image218.wmf"/><Relationship Id="rId1" Type="http://schemas.openxmlformats.org/officeDocument/2006/relationships/image" Target="../media/image217.w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wmf"/><Relationship Id="rId1" Type="http://schemas.openxmlformats.org/officeDocument/2006/relationships/image" Target="../media/image223.wmf"/><Relationship Id="rId4" Type="http://schemas.openxmlformats.org/officeDocument/2006/relationships/image" Target="../media/image226.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29.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image" Target="../media/image233.wmf"/><Relationship Id="rId1" Type="http://schemas.openxmlformats.org/officeDocument/2006/relationships/image" Target="../media/image232.wmf"/><Relationship Id="rId4" Type="http://schemas.openxmlformats.org/officeDocument/2006/relationships/image" Target="../media/image235.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45.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51.wmf"/><Relationship Id="rId2" Type="http://schemas.openxmlformats.org/officeDocument/2006/relationships/image" Target="../media/image250.wmf"/><Relationship Id="rId1" Type="http://schemas.openxmlformats.org/officeDocument/2006/relationships/image" Target="../media/image249.wmf"/><Relationship Id="rId5" Type="http://schemas.openxmlformats.org/officeDocument/2006/relationships/image" Target="../media/image253.wmf"/><Relationship Id="rId4" Type="http://schemas.openxmlformats.org/officeDocument/2006/relationships/image" Target="../media/image252.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54.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image" Target="../media/image256.wmf"/><Relationship Id="rId1" Type="http://schemas.openxmlformats.org/officeDocument/2006/relationships/image" Target="../media/image255.wmf"/><Relationship Id="rId5" Type="http://schemas.openxmlformats.org/officeDocument/2006/relationships/image" Target="../media/image254.wmf"/><Relationship Id="rId4" Type="http://schemas.openxmlformats.org/officeDocument/2006/relationships/image" Target="../media/image258.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 Id="rId5" Type="http://schemas.openxmlformats.org/officeDocument/2006/relationships/image" Target="../media/image254.wmf"/><Relationship Id="rId4" Type="http://schemas.openxmlformats.org/officeDocument/2006/relationships/image" Target="../media/image264.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65.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emf"/><Relationship Id="rId1" Type="http://schemas.openxmlformats.org/officeDocument/2006/relationships/image" Target="../media/image275.emf"/><Relationship Id="rId5" Type="http://schemas.openxmlformats.org/officeDocument/2006/relationships/image" Target="../media/image279.wmf"/><Relationship Id="rId4" Type="http://schemas.openxmlformats.org/officeDocument/2006/relationships/image" Target="../media/image278.e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281.wmf"/><Relationship Id="rId1" Type="http://schemas.openxmlformats.org/officeDocument/2006/relationships/image" Target="../media/image280.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91.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9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98.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294.wmf"/><Relationship Id="rId1" Type="http://schemas.openxmlformats.org/officeDocument/2006/relationships/image" Target="../media/image299.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306.wmf"/><Relationship Id="rId1" Type="http://schemas.openxmlformats.org/officeDocument/2006/relationships/image" Target="../media/image305.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65.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66.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67.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497.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500.emf"/><Relationship Id="rId2" Type="http://schemas.openxmlformats.org/officeDocument/2006/relationships/image" Target="../media/image499.emf"/><Relationship Id="rId1" Type="http://schemas.openxmlformats.org/officeDocument/2006/relationships/image" Target="../media/image498.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502.wmf"/><Relationship Id="rId1" Type="http://schemas.openxmlformats.org/officeDocument/2006/relationships/image" Target="../media/image501.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504.wmf"/><Relationship Id="rId1" Type="http://schemas.openxmlformats.org/officeDocument/2006/relationships/image" Target="../media/image50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506.emf"/><Relationship Id="rId1" Type="http://schemas.openxmlformats.org/officeDocument/2006/relationships/image" Target="../media/image50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05.e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508.wmf"/><Relationship Id="rId1" Type="http://schemas.openxmlformats.org/officeDocument/2006/relationships/image" Target="../media/image507.emf"/></Relationships>
</file>

<file path=ppt/drawings/_rels/vmlDrawing63.vml.rels><?xml version="1.0" encoding="UTF-8" standalone="yes"?>
<Relationships xmlns="http://schemas.openxmlformats.org/package/2006/relationships"><Relationship Id="rId2" Type="http://schemas.openxmlformats.org/officeDocument/2006/relationships/image" Target="../media/image510.emf"/><Relationship Id="rId1" Type="http://schemas.openxmlformats.org/officeDocument/2006/relationships/image" Target="../media/image509.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5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33F96B-88A7-40FC-8065-54942B6D698B}" type="datetimeFigureOut">
              <a:rPr lang="ko-KR" altLang="en-US" smtClean="0"/>
              <a:t>2024-02-22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7250A-5036-45E7-843B-9202417DAB3A}" type="slidenum">
              <a:rPr lang="ko-KR" altLang="en-US" smtClean="0"/>
              <a:t>‹#›</a:t>
            </a:fld>
            <a:endParaRPr lang="ko-KR" altLang="en-US"/>
          </a:p>
        </p:txBody>
      </p:sp>
    </p:spTree>
    <p:extLst>
      <p:ext uri="{BB962C8B-B14F-4D97-AF65-F5344CB8AC3E}">
        <p14:creationId xmlns:p14="http://schemas.microsoft.com/office/powerpoint/2010/main" val="235749300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79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슬라이드 이미지 개체 틀 1"/>
          <p:cNvSpPr>
            <a:spLocks noGrp="1" noRot="1" noChangeAspect="1"/>
          </p:cNvSpPr>
          <p:nvPr>
            <p:ph type="sldImg"/>
          </p:nvPr>
        </p:nvSpPr>
        <p:spPr bwMode="auto">
          <a:noFill/>
          <a:ln>
            <a:solidFill>
              <a:srgbClr val="000000"/>
            </a:solidFill>
            <a:miter lim="800000"/>
            <a:headEnd/>
            <a:tailEnd/>
          </a:ln>
        </p:spPr>
      </p:sp>
      <p:sp>
        <p:nvSpPr>
          <p:cNvPr id="15362" name="슬라이드 노트 개체 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ko-KR" altLang="en-US"/>
          </a:p>
        </p:txBody>
      </p:sp>
      <p:sp>
        <p:nvSpPr>
          <p:cNvPr id="15363" name="슬라이드 번호 개체 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84783BF-0847-43F0-B971-DBC0B093B4B8}" type="slidenum">
              <a:rPr lang="ko-KR" altLang="en-US">
                <a:cs typeface="맑은 고딕"/>
              </a:rPr>
              <a:pPr fontAlgn="base">
                <a:spcBef>
                  <a:spcPct val="0"/>
                </a:spcBef>
                <a:spcAft>
                  <a:spcPct val="0"/>
                </a:spcAft>
              </a:pPr>
              <a:t>7</a:t>
            </a:fld>
            <a:endParaRPr lang="en-US" altLang="ko-KR">
              <a:cs typeface="맑은 고딕"/>
            </a:endParaRPr>
          </a:p>
        </p:txBody>
      </p:sp>
    </p:spTree>
    <p:extLst>
      <p:ext uri="{BB962C8B-B14F-4D97-AF65-F5344CB8AC3E}">
        <p14:creationId xmlns:p14="http://schemas.microsoft.com/office/powerpoint/2010/main" val="2175479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슬라이드 이미지 개체 틀 1"/>
          <p:cNvSpPr>
            <a:spLocks noGrp="1" noRot="1" noChangeAspect="1"/>
          </p:cNvSpPr>
          <p:nvPr>
            <p:ph type="sldImg"/>
          </p:nvPr>
        </p:nvSpPr>
        <p:spPr bwMode="auto">
          <a:noFill/>
          <a:ln>
            <a:solidFill>
              <a:srgbClr val="000000"/>
            </a:solidFill>
            <a:miter lim="800000"/>
            <a:headEnd/>
            <a:tailEnd/>
          </a:ln>
        </p:spPr>
      </p:sp>
      <p:sp>
        <p:nvSpPr>
          <p:cNvPr id="26626" name="슬라이드 노트 개체 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ko-KR" altLang="en-US"/>
          </a:p>
        </p:txBody>
      </p:sp>
      <p:sp>
        <p:nvSpPr>
          <p:cNvPr id="26627" name="슬라이드 번호 개체 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BF3CF02-3092-4E46-9C04-55C5EC35A736}" type="slidenum">
              <a:rPr lang="ko-KR" altLang="en-US">
                <a:cs typeface="맑은 고딕"/>
              </a:rPr>
              <a:pPr fontAlgn="base">
                <a:spcBef>
                  <a:spcPct val="0"/>
                </a:spcBef>
                <a:spcAft>
                  <a:spcPct val="0"/>
                </a:spcAft>
              </a:pPr>
              <a:t>56</a:t>
            </a:fld>
            <a:endParaRPr lang="en-US" altLang="ko-KR">
              <a:cs typeface="맑은 고딕"/>
            </a:endParaRPr>
          </a:p>
        </p:txBody>
      </p:sp>
    </p:spTree>
    <p:extLst>
      <p:ext uri="{BB962C8B-B14F-4D97-AF65-F5344CB8AC3E}">
        <p14:creationId xmlns:p14="http://schemas.microsoft.com/office/powerpoint/2010/main" val="737044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782</a:t>
            </a:fld>
            <a:endParaRPr lang="ko-KR" altLang="en-US"/>
          </a:p>
        </p:txBody>
      </p:sp>
    </p:spTree>
    <p:extLst>
      <p:ext uri="{BB962C8B-B14F-4D97-AF65-F5344CB8AC3E}">
        <p14:creationId xmlns:p14="http://schemas.microsoft.com/office/powerpoint/2010/main" val="14738097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783</a:t>
            </a:fld>
            <a:endParaRPr lang="ko-KR" altLang="en-US"/>
          </a:p>
        </p:txBody>
      </p:sp>
    </p:spTree>
    <p:extLst>
      <p:ext uri="{BB962C8B-B14F-4D97-AF65-F5344CB8AC3E}">
        <p14:creationId xmlns:p14="http://schemas.microsoft.com/office/powerpoint/2010/main" val="12016570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784</a:t>
            </a:fld>
            <a:endParaRPr lang="ko-KR" altLang="en-US"/>
          </a:p>
        </p:txBody>
      </p:sp>
    </p:spTree>
    <p:extLst>
      <p:ext uri="{BB962C8B-B14F-4D97-AF65-F5344CB8AC3E}">
        <p14:creationId xmlns:p14="http://schemas.microsoft.com/office/powerpoint/2010/main" val="18004224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785</a:t>
            </a:fld>
            <a:endParaRPr lang="ko-KR" altLang="en-US"/>
          </a:p>
        </p:txBody>
      </p:sp>
    </p:spTree>
    <p:extLst>
      <p:ext uri="{BB962C8B-B14F-4D97-AF65-F5344CB8AC3E}">
        <p14:creationId xmlns:p14="http://schemas.microsoft.com/office/powerpoint/2010/main" val="23840237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786</a:t>
            </a:fld>
            <a:endParaRPr lang="ko-KR" altLang="en-US"/>
          </a:p>
        </p:txBody>
      </p:sp>
    </p:spTree>
    <p:extLst>
      <p:ext uri="{BB962C8B-B14F-4D97-AF65-F5344CB8AC3E}">
        <p14:creationId xmlns:p14="http://schemas.microsoft.com/office/powerpoint/2010/main" val="33267623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787</a:t>
            </a:fld>
            <a:endParaRPr lang="ko-KR" altLang="en-US"/>
          </a:p>
        </p:txBody>
      </p:sp>
    </p:spTree>
    <p:extLst>
      <p:ext uri="{BB962C8B-B14F-4D97-AF65-F5344CB8AC3E}">
        <p14:creationId xmlns:p14="http://schemas.microsoft.com/office/powerpoint/2010/main" val="8954633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788</a:t>
            </a:fld>
            <a:endParaRPr lang="ko-KR" altLang="en-US"/>
          </a:p>
        </p:txBody>
      </p:sp>
    </p:spTree>
    <p:extLst>
      <p:ext uri="{BB962C8B-B14F-4D97-AF65-F5344CB8AC3E}">
        <p14:creationId xmlns:p14="http://schemas.microsoft.com/office/powerpoint/2010/main" val="10808476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789</a:t>
            </a:fld>
            <a:endParaRPr lang="ko-KR" altLang="en-US"/>
          </a:p>
        </p:txBody>
      </p:sp>
    </p:spTree>
    <p:extLst>
      <p:ext uri="{BB962C8B-B14F-4D97-AF65-F5344CB8AC3E}">
        <p14:creationId xmlns:p14="http://schemas.microsoft.com/office/powerpoint/2010/main" val="6555015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790</a:t>
            </a:fld>
            <a:endParaRPr lang="ko-KR" altLang="en-US"/>
          </a:p>
        </p:txBody>
      </p:sp>
    </p:spTree>
    <p:extLst>
      <p:ext uri="{BB962C8B-B14F-4D97-AF65-F5344CB8AC3E}">
        <p14:creationId xmlns:p14="http://schemas.microsoft.com/office/powerpoint/2010/main" val="32892227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791</a:t>
            </a:fld>
            <a:endParaRPr lang="ko-KR" altLang="en-US"/>
          </a:p>
        </p:txBody>
      </p:sp>
    </p:spTree>
    <p:extLst>
      <p:ext uri="{BB962C8B-B14F-4D97-AF65-F5344CB8AC3E}">
        <p14:creationId xmlns:p14="http://schemas.microsoft.com/office/powerpoint/2010/main" val="3647178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609124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792</a:t>
            </a:fld>
            <a:endParaRPr lang="ko-KR" altLang="en-US"/>
          </a:p>
        </p:txBody>
      </p:sp>
    </p:spTree>
    <p:extLst>
      <p:ext uri="{BB962C8B-B14F-4D97-AF65-F5344CB8AC3E}">
        <p14:creationId xmlns:p14="http://schemas.microsoft.com/office/powerpoint/2010/main" val="30120852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793</a:t>
            </a:fld>
            <a:endParaRPr lang="ko-KR" altLang="en-US"/>
          </a:p>
        </p:txBody>
      </p:sp>
    </p:spTree>
    <p:extLst>
      <p:ext uri="{BB962C8B-B14F-4D97-AF65-F5344CB8AC3E}">
        <p14:creationId xmlns:p14="http://schemas.microsoft.com/office/powerpoint/2010/main" val="355389382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794</a:t>
            </a:fld>
            <a:endParaRPr lang="ko-KR" altLang="en-US"/>
          </a:p>
        </p:txBody>
      </p:sp>
    </p:spTree>
    <p:extLst>
      <p:ext uri="{BB962C8B-B14F-4D97-AF65-F5344CB8AC3E}">
        <p14:creationId xmlns:p14="http://schemas.microsoft.com/office/powerpoint/2010/main" val="24466181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795</a:t>
            </a:fld>
            <a:endParaRPr lang="ko-KR" altLang="en-US"/>
          </a:p>
        </p:txBody>
      </p:sp>
    </p:spTree>
    <p:extLst>
      <p:ext uri="{BB962C8B-B14F-4D97-AF65-F5344CB8AC3E}">
        <p14:creationId xmlns:p14="http://schemas.microsoft.com/office/powerpoint/2010/main" val="1752914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6FA7C248-A248-477D-B02A-5A1690A5A434}" type="slidenum">
              <a:rPr lang="ko-KR" altLang="en-US" smtClean="0">
                <a:latin typeface="Arial" pitchFamily="34" charset="0"/>
              </a:rPr>
              <a:pPr/>
              <a:t>161</a:t>
            </a:fld>
            <a:endParaRPr lang="en-US" altLang="ko-KR" dirty="0">
              <a:latin typeface="Arial" pitchFamily="3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ko-KR" altLang="en-US" dirty="0">
              <a:latin typeface="Arial" pitchFamily="34" charset="0"/>
              <a:ea typeface="굴림" pitchFamily="50" charset="-127"/>
            </a:endParaRPr>
          </a:p>
        </p:txBody>
      </p:sp>
    </p:spTree>
    <p:extLst>
      <p:ext uri="{BB962C8B-B14F-4D97-AF65-F5344CB8AC3E}">
        <p14:creationId xmlns:p14="http://schemas.microsoft.com/office/powerpoint/2010/main" val="967011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6FA7C248-A248-477D-B02A-5A1690A5A434}" type="slidenum">
              <a:rPr lang="ko-KR" altLang="en-US" smtClean="0">
                <a:latin typeface="Arial" pitchFamily="34" charset="0"/>
              </a:rPr>
              <a:pPr/>
              <a:t>162</a:t>
            </a:fld>
            <a:endParaRPr lang="en-US" altLang="ko-KR" dirty="0">
              <a:latin typeface="Arial" pitchFamily="3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ko-KR" altLang="en-US" dirty="0">
              <a:latin typeface="Arial" pitchFamily="34" charset="0"/>
              <a:ea typeface="굴림" pitchFamily="50" charset="-127"/>
            </a:endParaRPr>
          </a:p>
        </p:txBody>
      </p:sp>
    </p:spTree>
    <p:extLst>
      <p:ext uri="{BB962C8B-B14F-4D97-AF65-F5344CB8AC3E}">
        <p14:creationId xmlns:p14="http://schemas.microsoft.com/office/powerpoint/2010/main" val="644176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955093-5870-4093-B830-0C8A8690EC7E}" type="slidenum">
              <a:rPr lang="ko-KR" altLang="en-US" smtClean="0"/>
              <a:pPr/>
              <a:t>176</a:t>
            </a:fld>
            <a:endParaRPr lang="ko-KR" altLang="en-US" dirty="0"/>
          </a:p>
        </p:txBody>
      </p:sp>
    </p:spTree>
    <p:extLst>
      <p:ext uri="{BB962C8B-B14F-4D97-AF65-F5344CB8AC3E}">
        <p14:creationId xmlns:p14="http://schemas.microsoft.com/office/powerpoint/2010/main" val="3699843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2955093-5870-4093-B830-0C8A8690EC7E}" type="slidenum">
              <a:rPr lang="ko-KR" altLang="en-US" smtClean="0"/>
              <a:pPr/>
              <a:t>177</a:t>
            </a:fld>
            <a:endParaRPr lang="ko-KR" altLang="en-US" dirty="0"/>
          </a:p>
        </p:txBody>
      </p:sp>
    </p:spTree>
    <p:extLst>
      <p:ext uri="{BB962C8B-B14F-4D97-AF65-F5344CB8AC3E}">
        <p14:creationId xmlns:p14="http://schemas.microsoft.com/office/powerpoint/2010/main" val="3699843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50B34F8E-FF3F-435B-A519-24CB37F04C50}" type="slidenum">
              <a:rPr lang="en-US"/>
              <a:pPr eaLnBrk="1" hangingPunct="1"/>
              <a:t>178</a:t>
            </a:fld>
            <a:endParaRPr lang="en-US"/>
          </a:p>
        </p:txBody>
      </p:sp>
      <p:sp>
        <p:nvSpPr>
          <p:cNvPr id="68611" name="Rectangle 2"/>
          <p:cNvSpPr>
            <a:spLocks noGrp="1" noRot="1" noChangeAspect="1" noChangeArrowheads="1" noTextEdit="1"/>
          </p:cNvSpPr>
          <p:nvPr>
            <p:ph type="sldImg"/>
          </p:nvPr>
        </p:nvSpPr>
        <p:spPr>
          <a:xfrm>
            <a:off x="385763" y="687388"/>
            <a:ext cx="6091237" cy="3427412"/>
          </a:xfrm>
          <a:ln/>
        </p:spPr>
      </p:sp>
      <p:sp>
        <p:nvSpPr>
          <p:cNvPr id="68612" name="Rectangle 3"/>
          <p:cNvSpPr>
            <a:spLocks noGrp="1" noChangeArrowheads="1"/>
          </p:cNvSpPr>
          <p:nvPr>
            <p:ph type="body" idx="1"/>
          </p:nvPr>
        </p:nvSpPr>
        <p:spPr>
          <a:xfrm>
            <a:off x="915541" y="4342307"/>
            <a:ext cx="5026920" cy="4114174"/>
          </a:xfrm>
          <a:noFill/>
        </p:spPr>
        <p:txBody>
          <a:bodyPr lIns="89876" tIns="44937" rIns="89876" bIns="44937"/>
          <a:lstStyle/>
          <a:p>
            <a:pPr eaLnBrk="1" hangingPunct="1"/>
            <a:endParaRPr lang="en-US"/>
          </a:p>
        </p:txBody>
      </p:sp>
    </p:spTree>
    <p:extLst>
      <p:ext uri="{BB962C8B-B14F-4D97-AF65-F5344CB8AC3E}">
        <p14:creationId xmlns:p14="http://schemas.microsoft.com/office/powerpoint/2010/main" val="367419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07D1408-088E-4F46-A6E3-F6FA36A7342A}" type="slidenum">
              <a:rPr lang="ko-KR" altLang="en-US" smtClean="0"/>
              <a:t>205</a:t>
            </a:fld>
            <a:endParaRPr lang="ko-KR" altLang="en-US" dirty="0"/>
          </a:p>
        </p:txBody>
      </p:sp>
    </p:spTree>
    <p:extLst>
      <p:ext uri="{BB962C8B-B14F-4D97-AF65-F5344CB8AC3E}">
        <p14:creationId xmlns:p14="http://schemas.microsoft.com/office/powerpoint/2010/main" val="3829646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407D1408-088E-4F46-A6E3-F6FA36A7342A}" type="slidenum">
              <a:rPr lang="ko-KR" altLang="en-US" smtClean="0"/>
              <a:t>208</a:t>
            </a:fld>
            <a:endParaRPr lang="ko-KR" altLang="en-US" dirty="0"/>
          </a:p>
        </p:txBody>
      </p:sp>
    </p:spTree>
    <p:extLst>
      <p:ext uri="{BB962C8B-B14F-4D97-AF65-F5344CB8AC3E}">
        <p14:creationId xmlns:p14="http://schemas.microsoft.com/office/powerpoint/2010/main" val="2445398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각 판사들의</a:t>
            </a:r>
            <a:r>
              <a:rPr lang="ko-KR" altLang="en-US" baseline="0" dirty="0"/>
              <a:t> </a:t>
            </a:r>
            <a:r>
              <a:rPr lang="en-US" altLang="ko-KR" baseline="0" dirty="0"/>
              <a:t>ideal point distribution</a:t>
            </a:r>
            <a:r>
              <a:rPr lang="ko-KR" altLang="en-US" baseline="0" dirty="0"/>
              <a:t>상에서 중앙값을 기준으로 진보부터 보수까지 정렬한 것입니다</a:t>
            </a:r>
            <a:r>
              <a:rPr lang="en-US" altLang="ko-KR" baseline="0" dirty="0"/>
              <a:t>.</a:t>
            </a:r>
            <a:endParaRPr lang="ko-KR" altLang="en-US" dirty="0"/>
          </a:p>
        </p:txBody>
      </p:sp>
      <p:sp>
        <p:nvSpPr>
          <p:cNvPr id="4" name="슬라이드 번호 개체 틀 3"/>
          <p:cNvSpPr>
            <a:spLocks noGrp="1"/>
          </p:cNvSpPr>
          <p:nvPr>
            <p:ph type="sldNum" sz="quarter" idx="10"/>
          </p:nvPr>
        </p:nvSpPr>
        <p:spPr/>
        <p:txBody>
          <a:bodyPr/>
          <a:lstStyle/>
          <a:p>
            <a:fld id="{18839DEA-E77B-467D-96AC-033E3976E451}" type="slidenum">
              <a:rPr lang="ko-KR" altLang="en-US" smtClean="0"/>
              <a:t>209</a:t>
            </a:fld>
            <a:endParaRPr lang="ko-KR" altLang="en-US" dirty="0"/>
          </a:p>
        </p:txBody>
      </p:sp>
    </p:spTree>
    <p:extLst>
      <p:ext uri="{BB962C8B-B14F-4D97-AF65-F5344CB8AC3E}">
        <p14:creationId xmlns:p14="http://schemas.microsoft.com/office/powerpoint/2010/main" val="1016335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슬라이드 이미지 개체 틀 1"/>
          <p:cNvSpPr>
            <a:spLocks noGrp="1" noRot="1" noChangeAspect="1"/>
          </p:cNvSpPr>
          <p:nvPr>
            <p:ph type="sldImg"/>
          </p:nvPr>
        </p:nvSpPr>
        <p:spPr bwMode="auto">
          <a:noFill/>
          <a:ln>
            <a:solidFill>
              <a:srgbClr val="000000"/>
            </a:solidFill>
            <a:miter lim="800000"/>
            <a:headEnd/>
            <a:tailEnd/>
          </a:ln>
        </p:spPr>
      </p:sp>
      <p:sp>
        <p:nvSpPr>
          <p:cNvPr id="22530" name="슬라이드 노트 개체 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ko-KR" altLang="en-US"/>
          </a:p>
        </p:txBody>
      </p:sp>
      <p:sp>
        <p:nvSpPr>
          <p:cNvPr id="22531" name="슬라이드 번호 개체 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5E74F01-C116-4531-B412-044B7A09DB53}" type="slidenum">
              <a:rPr lang="ko-KR" altLang="en-US">
                <a:cs typeface="맑은 고딕"/>
              </a:rPr>
              <a:pPr fontAlgn="base">
                <a:spcBef>
                  <a:spcPct val="0"/>
                </a:spcBef>
                <a:spcAft>
                  <a:spcPct val="0"/>
                </a:spcAft>
              </a:pPr>
              <a:t>14</a:t>
            </a:fld>
            <a:endParaRPr lang="en-US" altLang="ko-KR">
              <a:cs typeface="맑은 고딕"/>
            </a:endParaRPr>
          </a:p>
        </p:txBody>
      </p:sp>
    </p:spTree>
    <p:extLst>
      <p:ext uri="{BB962C8B-B14F-4D97-AF65-F5344CB8AC3E}">
        <p14:creationId xmlns:p14="http://schemas.microsoft.com/office/powerpoint/2010/main" val="1074966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F80B567-C536-054C-ABFF-A3D135BE2556}" type="slidenum">
              <a:rPr kumimoji="1" lang="ko-KR" altLang="en-US" smtClean="0"/>
              <a:t>210</a:t>
            </a:fld>
            <a:endParaRPr kumimoji="1" lang="ko-KR" altLang="en-US" dirty="0"/>
          </a:p>
        </p:txBody>
      </p:sp>
    </p:spTree>
    <p:extLst>
      <p:ext uri="{BB962C8B-B14F-4D97-AF65-F5344CB8AC3E}">
        <p14:creationId xmlns:p14="http://schemas.microsoft.com/office/powerpoint/2010/main" val="3636690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F80B567-C536-054C-ABFF-A3D135BE2556}" type="slidenum">
              <a:rPr kumimoji="1" lang="ko-KR" altLang="en-US" smtClean="0"/>
              <a:t>211</a:t>
            </a:fld>
            <a:endParaRPr kumimoji="1" lang="ko-KR" altLang="en-US" dirty="0"/>
          </a:p>
        </p:txBody>
      </p:sp>
    </p:spTree>
    <p:extLst>
      <p:ext uri="{BB962C8B-B14F-4D97-AF65-F5344CB8AC3E}">
        <p14:creationId xmlns:p14="http://schemas.microsoft.com/office/powerpoint/2010/main" val="2817585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F80B567-C536-054C-ABFF-A3D135BE2556}" type="slidenum">
              <a:rPr kumimoji="1" lang="ko-KR" altLang="en-US" smtClean="0"/>
              <a:t>212</a:t>
            </a:fld>
            <a:endParaRPr kumimoji="1" lang="ko-KR" altLang="en-US" dirty="0"/>
          </a:p>
        </p:txBody>
      </p:sp>
    </p:spTree>
    <p:extLst>
      <p:ext uri="{BB962C8B-B14F-4D97-AF65-F5344CB8AC3E}">
        <p14:creationId xmlns:p14="http://schemas.microsoft.com/office/powerpoint/2010/main" val="3864602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F80B567-C536-054C-ABFF-A3D135BE2556}" type="slidenum">
              <a:rPr kumimoji="1" lang="ko-KR" altLang="en-US" smtClean="0"/>
              <a:t>213</a:t>
            </a:fld>
            <a:endParaRPr kumimoji="1" lang="ko-KR" altLang="en-US" dirty="0"/>
          </a:p>
        </p:txBody>
      </p:sp>
    </p:spTree>
    <p:extLst>
      <p:ext uri="{BB962C8B-B14F-4D97-AF65-F5344CB8AC3E}">
        <p14:creationId xmlns:p14="http://schemas.microsoft.com/office/powerpoint/2010/main" val="1347564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ko-KR" altLang="ko-KR" dirty="0"/>
          </a:p>
        </p:txBody>
      </p:sp>
      <p:sp>
        <p:nvSpPr>
          <p:cNvPr id="5427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CA8B39E-4BB8-4E71-A7DF-B1498C5F93DD}" type="slidenum">
              <a:rPr lang="en-US" altLang="ko-KR">
                <a:latin typeface="Calibri" panose="020F0502020204030204" pitchFamily="34" charset="0"/>
              </a:rPr>
              <a:pPr eaLnBrk="1" hangingPunct="1"/>
              <a:t>214</a:t>
            </a:fld>
            <a:endParaRPr lang="en-US" altLang="ko-KR" dirty="0">
              <a:latin typeface="Calibri" panose="020F0502020204030204" pitchFamily="34" charset="0"/>
            </a:endParaRPr>
          </a:p>
        </p:txBody>
      </p:sp>
    </p:spTree>
    <p:extLst>
      <p:ext uri="{BB962C8B-B14F-4D97-AF65-F5344CB8AC3E}">
        <p14:creationId xmlns:p14="http://schemas.microsoft.com/office/powerpoint/2010/main" val="1441275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59C5A1C-6E6B-4409-B92C-991FB096D7E3}" type="slidenum">
              <a:rPr lang="ko-KR" altLang="en-US" smtClean="0"/>
              <a:t>221</a:t>
            </a:fld>
            <a:endParaRPr lang="ko-KR" altLang="en-US" dirty="0"/>
          </a:p>
        </p:txBody>
      </p:sp>
    </p:spTree>
    <p:extLst>
      <p:ext uri="{BB962C8B-B14F-4D97-AF65-F5344CB8AC3E}">
        <p14:creationId xmlns:p14="http://schemas.microsoft.com/office/powerpoint/2010/main" val="369084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59C5A1C-6E6B-4409-B92C-991FB096D7E3}" type="slidenum">
              <a:rPr lang="ko-KR" altLang="en-US" smtClean="0"/>
              <a:t>222</a:t>
            </a:fld>
            <a:endParaRPr lang="ko-KR" altLang="en-US" dirty="0"/>
          </a:p>
        </p:txBody>
      </p:sp>
    </p:spTree>
    <p:extLst>
      <p:ext uri="{BB962C8B-B14F-4D97-AF65-F5344CB8AC3E}">
        <p14:creationId xmlns:p14="http://schemas.microsoft.com/office/powerpoint/2010/main" val="496344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F80B567-C536-054C-ABFF-A3D135BE2556}" type="slidenum">
              <a:rPr kumimoji="1" lang="ko-KR" altLang="en-US" smtClean="0"/>
              <a:t>232</a:t>
            </a:fld>
            <a:endParaRPr kumimoji="1" lang="ko-KR" altLang="en-US"/>
          </a:p>
        </p:txBody>
      </p:sp>
    </p:spTree>
    <p:extLst>
      <p:ext uri="{BB962C8B-B14F-4D97-AF65-F5344CB8AC3E}">
        <p14:creationId xmlns:p14="http://schemas.microsoft.com/office/powerpoint/2010/main" val="359907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D63E8ADB-DB75-4BDB-B8BC-C785D2938F76}" type="slidenum">
              <a:rPr lang="ko-KR" altLang="en-US" smtClean="0"/>
              <a:pPr>
                <a:defRPr/>
              </a:pPr>
              <a:t>264</a:t>
            </a:fld>
            <a:endParaRPr lang="ko-KR" altLang="en-US"/>
          </a:p>
        </p:txBody>
      </p:sp>
    </p:spTree>
    <p:extLst>
      <p:ext uri="{BB962C8B-B14F-4D97-AF65-F5344CB8AC3E}">
        <p14:creationId xmlns:p14="http://schemas.microsoft.com/office/powerpoint/2010/main" val="3361708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94300C65-CCF2-4694-92FD-B51157B3E276}" type="slidenum">
              <a:rPr lang="ko-KR" altLang="en-US" smtClean="0"/>
              <a:pPr/>
              <a:t>282</a:t>
            </a:fld>
            <a:endParaRPr lang="en-US" altLang="ko-K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ko-KR" altLang="en-US">
              <a:ea typeface="굴림" pitchFamily="50" charset="-127"/>
            </a:endParaRPr>
          </a:p>
        </p:txBody>
      </p:sp>
    </p:spTree>
    <p:extLst>
      <p:ext uri="{BB962C8B-B14F-4D97-AF65-F5344CB8AC3E}">
        <p14:creationId xmlns:p14="http://schemas.microsoft.com/office/powerpoint/2010/main" val="2676103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슬라이드 이미지 개체 틀 1"/>
          <p:cNvSpPr>
            <a:spLocks noGrp="1" noRot="1" noChangeAspect="1"/>
          </p:cNvSpPr>
          <p:nvPr>
            <p:ph type="sldImg"/>
          </p:nvPr>
        </p:nvSpPr>
        <p:spPr bwMode="auto">
          <a:noFill/>
          <a:ln>
            <a:solidFill>
              <a:srgbClr val="000000"/>
            </a:solidFill>
            <a:miter lim="800000"/>
            <a:headEnd/>
            <a:tailEnd/>
          </a:ln>
        </p:spPr>
      </p:sp>
      <p:sp>
        <p:nvSpPr>
          <p:cNvPr id="22530" name="슬라이드 노트 개체 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ko-KR" altLang="en-US"/>
          </a:p>
        </p:txBody>
      </p:sp>
      <p:sp>
        <p:nvSpPr>
          <p:cNvPr id="22531" name="슬라이드 번호 개체 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95E74F01-C116-4531-B412-044B7A09DB53}" type="slidenum">
              <a:rPr lang="ko-KR" altLang="en-US">
                <a:cs typeface="맑은 고딕"/>
              </a:rPr>
              <a:pPr fontAlgn="base">
                <a:spcBef>
                  <a:spcPct val="0"/>
                </a:spcBef>
                <a:spcAft>
                  <a:spcPct val="0"/>
                </a:spcAft>
              </a:pPr>
              <a:t>17</a:t>
            </a:fld>
            <a:endParaRPr lang="en-US" altLang="ko-KR">
              <a:cs typeface="맑은 고딕"/>
            </a:endParaRPr>
          </a:p>
        </p:txBody>
      </p:sp>
    </p:spTree>
    <p:extLst>
      <p:ext uri="{BB962C8B-B14F-4D97-AF65-F5344CB8AC3E}">
        <p14:creationId xmlns:p14="http://schemas.microsoft.com/office/powerpoint/2010/main" val="4278228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2853D561-B9B0-4E2C-B85E-BB4ABCB18FA8}" type="slidenum">
              <a:rPr lang="ko-KR" altLang="en-US" smtClean="0"/>
              <a:pPr/>
              <a:t>283</a:t>
            </a:fld>
            <a:endParaRPr lang="en-US" altLang="ko-K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ko-KR" altLang="en-US">
              <a:ea typeface="굴림" pitchFamily="50" charset="-127"/>
            </a:endParaRPr>
          </a:p>
        </p:txBody>
      </p:sp>
    </p:spTree>
    <p:extLst>
      <p:ext uri="{BB962C8B-B14F-4D97-AF65-F5344CB8AC3E}">
        <p14:creationId xmlns:p14="http://schemas.microsoft.com/office/powerpoint/2010/main" val="3379549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1E1E1E13-3D35-4252-B7D7-799C13B33AAA}" type="slidenum">
              <a:rPr lang="ko-KR" altLang="en-US" smtClean="0"/>
              <a:pPr/>
              <a:t>311</a:t>
            </a:fld>
            <a:endParaRPr lang="ko-KR" altLang="en-US" dirty="0"/>
          </a:p>
        </p:txBody>
      </p:sp>
    </p:spTree>
    <p:extLst>
      <p:ext uri="{BB962C8B-B14F-4D97-AF65-F5344CB8AC3E}">
        <p14:creationId xmlns:p14="http://schemas.microsoft.com/office/powerpoint/2010/main" val="923164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1E1E1E13-3D35-4252-B7D7-799C13B33AAA}" type="slidenum">
              <a:rPr lang="ko-KR" altLang="en-US" smtClean="0"/>
              <a:pPr/>
              <a:t>313</a:t>
            </a:fld>
            <a:endParaRPr lang="ko-KR" altLang="en-US" dirty="0"/>
          </a:p>
        </p:txBody>
      </p:sp>
    </p:spTree>
    <p:extLst>
      <p:ext uri="{BB962C8B-B14F-4D97-AF65-F5344CB8AC3E}">
        <p14:creationId xmlns:p14="http://schemas.microsoft.com/office/powerpoint/2010/main" val="2600640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슬라이드 이미지 개체 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슬라이드 노트 개체 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ko-KR" altLang="en-US"/>
          </a:p>
        </p:txBody>
      </p:sp>
      <p:sp>
        <p:nvSpPr>
          <p:cNvPr id="16388" name="슬라이드 번호 개체 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58A5E029-83BE-4AE2-889E-F747FE27C92E}" type="slidenum">
              <a:rPr lang="ko-KR" altLang="en-US"/>
              <a:pPr/>
              <a:t>368</a:t>
            </a:fld>
            <a:endParaRPr lang="en-US" altLang="ko-KR"/>
          </a:p>
        </p:txBody>
      </p:sp>
    </p:spTree>
    <p:extLst>
      <p:ext uri="{BB962C8B-B14F-4D97-AF65-F5344CB8AC3E}">
        <p14:creationId xmlns:p14="http://schemas.microsoft.com/office/powerpoint/2010/main" val="1129384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슬라이드 이미지 개체 틀 1"/>
          <p:cNvSpPr>
            <a:spLocks noGrp="1" noRot="1" noChangeAspect="1"/>
          </p:cNvSpPr>
          <p:nvPr>
            <p:ph type="sldImg"/>
          </p:nvPr>
        </p:nvSpPr>
        <p:spPr bwMode="auto">
          <a:noFill/>
          <a:ln>
            <a:solidFill>
              <a:srgbClr val="000000"/>
            </a:solidFill>
            <a:miter lim="800000"/>
            <a:headEnd/>
            <a:tailEnd/>
          </a:ln>
        </p:spPr>
      </p:sp>
      <p:sp>
        <p:nvSpPr>
          <p:cNvPr id="21506" name="슬라이드 노트 개체 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ko-KR" altLang="en-US">
              <a:cs typeface="맑은 고딕"/>
            </a:endParaRPr>
          </a:p>
        </p:txBody>
      </p:sp>
    </p:spTree>
    <p:extLst>
      <p:ext uri="{BB962C8B-B14F-4D97-AF65-F5344CB8AC3E}">
        <p14:creationId xmlns:p14="http://schemas.microsoft.com/office/powerpoint/2010/main" val="120521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16726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025146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91604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700678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143134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
          <p:cNvSpPr>
            <a:spLocks noGrp="1" noRot="1" noChangeAspect="1" noChangeArrowheads="1" noTextEdit="1"/>
          </p:cNvSpPr>
          <p:nvPr>
            <p:ph type="sldImg"/>
          </p:nvPr>
        </p:nvSpPr>
        <p:spPr>
          <a:solidFill>
            <a:srgbClr val="FFFFFF"/>
          </a:solidFill>
          <a:ln/>
        </p:spPr>
      </p:sp>
      <p:sp>
        <p:nvSpPr>
          <p:cNvPr id="63491" name="Rectangle 2"/>
          <p:cNvSpPr>
            <a:spLocks noGrp="1" noChangeArrowheads="1"/>
          </p:cNvSpPr>
          <p:nvPr>
            <p:ph type="body" idx="1"/>
          </p:nvPr>
        </p:nvSpPr>
        <p:spPr>
          <a:noFill/>
          <a:ln/>
        </p:spPr>
        <p:txBody>
          <a:bodyPr/>
          <a:lstStyle/>
          <a:p>
            <a:pPr eaLnBrk="1" hangingPunct="1"/>
            <a:r>
              <a:rPr lang="en-US" altLang="ko-KR" sz="1800">
                <a:latin typeface="Arial" charset="0"/>
                <a:ea typeface="굴림" pitchFamily="50" charset="-127"/>
                <a:cs typeface="Arial" charset="0"/>
                <a:sym typeface="Arial" charset="0"/>
              </a:rPr>
              <a:t>Let treatment dummy be Di, and outcome be Y. We want to get the effect of treatment on y which is a coefficient of Di. However, there might exist confounding factor, usually in most cases which affect both treatment variable and outcome variable. For example, when we want to see the effect of college education on income, the confounding factor would be ability, family background and so on. We have to either control confounding factor or blocking the way confounding factor affects outcome through.   </a:t>
            </a:r>
          </a:p>
          <a:p>
            <a:pPr eaLnBrk="1" hangingPunct="1">
              <a:spcBef>
                <a:spcPts val="613"/>
              </a:spcBef>
            </a:pPr>
            <a:endParaRPr lang="en-US" altLang="ko-KR" sz="1800">
              <a:latin typeface="Lucida Grande" charset="0"/>
              <a:ea typeface="굴림" pitchFamily="50" charset="-127"/>
              <a:cs typeface="Arial" charset="0"/>
              <a:sym typeface="Lucida Grande" charset="0"/>
            </a:endParaRPr>
          </a:p>
        </p:txBody>
      </p:sp>
    </p:spTree>
    <p:extLst>
      <p:ext uri="{BB962C8B-B14F-4D97-AF65-F5344CB8AC3E}">
        <p14:creationId xmlns:p14="http://schemas.microsoft.com/office/powerpoint/2010/main" val="12201469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88182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934994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슬라이드 이미지 개체 틀 1"/>
          <p:cNvSpPr>
            <a:spLocks noGrp="1" noRot="1" noChangeAspect="1"/>
          </p:cNvSpPr>
          <p:nvPr>
            <p:ph type="sldImg"/>
          </p:nvPr>
        </p:nvSpPr>
        <p:spPr bwMode="auto">
          <a:noFill/>
          <a:ln>
            <a:solidFill>
              <a:srgbClr val="000000"/>
            </a:solidFill>
            <a:miter lim="800000"/>
            <a:headEnd/>
            <a:tailEnd/>
          </a:ln>
        </p:spPr>
      </p:sp>
      <p:sp>
        <p:nvSpPr>
          <p:cNvPr id="96258" name="슬라이드 노트 개체 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ko-KR" altLang="en-US">
              <a:cs typeface="맑은 고딕"/>
            </a:endParaRPr>
          </a:p>
        </p:txBody>
      </p:sp>
    </p:spTree>
    <p:extLst>
      <p:ext uri="{BB962C8B-B14F-4D97-AF65-F5344CB8AC3E}">
        <p14:creationId xmlns:p14="http://schemas.microsoft.com/office/powerpoint/2010/main" val="2495769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61516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6088F419-14E3-4951-9325-D417A8C154C8}" type="slidenum">
              <a:rPr lang="ko-KR" altLang="en-US" smtClean="0"/>
              <a:pPr>
                <a:defRPr/>
              </a:pPr>
              <a:t>449</a:t>
            </a:fld>
            <a:endParaRPr lang="ko-KR" altLang="en-US"/>
          </a:p>
        </p:txBody>
      </p:sp>
    </p:spTree>
    <p:extLst>
      <p:ext uri="{BB962C8B-B14F-4D97-AF65-F5344CB8AC3E}">
        <p14:creationId xmlns:p14="http://schemas.microsoft.com/office/powerpoint/2010/main" val="3731099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8A12074F-F69A-43E4-8242-BA7D7396AC7D}" type="slidenum">
              <a:rPr lang="ko-KR" altLang="en-US" smtClean="0"/>
              <a:pPr>
                <a:defRPr/>
              </a:pPr>
              <a:t>463</a:t>
            </a:fld>
            <a:endParaRPr lang="ko-KR" altLang="en-US"/>
          </a:p>
        </p:txBody>
      </p:sp>
    </p:spTree>
    <p:extLst>
      <p:ext uri="{BB962C8B-B14F-4D97-AF65-F5344CB8AC3E}">
        <p14:creationId xmlns:p14="http://schemas.microsoft.com/office/powerpoint/2010/main" val="184250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0BD3B9CD-47FC-490D-86BE-CAB90A69B1F0}" type="slidenum">
              <a:rPr lang="ko-KR" altLang="en-US" smtClean="0"/>
              <a:pPr>
                <a:defRPr/>
              </a:pPr>
              <a:t>478</a:t>
            </a:fld>
            <a:endParaRPr lang="ko-KR" altLang="en-US"/>
          </a:p>
        </p:txBody>
      </p:sp>
    </p:spTree>
    <p:extLst>
      <p:ext uri="{BB962C8B-B14F-4D97-AF65-F5344CB8AC3E}">
        <p14:creationId xmlns:p14="http://schemas.microsoft.com/office/powerpoint/2010/main" val="14680352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0BD3B9CD-47FC-490D-86BE-CAB90A69B1F0}" type="slidenum">
              <a:rPr lang="ko-KR" altLang="en-US" smtClean="0"/>
              <a:pPr>
                <a:defRPr/>
              </a:pPr>
              <a:t>479</a:t>
            </a:fld>
            <a:endParaRPr lang="ko-KR" altLang="en-US"/>
          </a:p>
        </p:txBody>
      </p:sp>
    </p:spTree>
    <p:extLst>
      <p:ext uri="{BB962C8B-B14F-4D97-AF65-F5344CB8AC3E}">
        <p14:creationId xmlns:p14="http://schemas.microsoft.com/office/powerpoint/2010/main" val="26209934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0BD3B9CD-47FC-490D-86BE-CAB90A69B1F0}" type="slidenum">
              <a:rPr lang="ko-KR" altLang="en-US" smtClean="0"/>
              <a:pPr>
                <a:defRPr/>
              </a:pPr>
              <a:t>483</a:t>
            </a:fld>
            <a:endParaRPr lang="ko-KR" altLang="en-US"/>
          </a:p>
        </p:txBody>
      </p:sp>
    </p:spTree>
    <p:extLst>
      <p:ext uri="{BB962C8B-B14F-4D97-AF65-F5344CB8AC3E}">
        <p14:creationId xmlns:p14="http://schemas.microsoft.com/office/powerpoint/2010/main" val="2803938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0BD3B9CD-47FC-490D-86BE-CAB90A69B1F0}" type="slidenum">
              <a:rPr lang="ko-KR" altLang="en-US" smtClean="0"/>
              <a:pPr>
                <a:defRPr/>
              </a:pPr>
              <a:t>484</a:t>
            </a:fld>
            <a:endParaRPr lang="ko-KR" altLang="en-US"/>
          </a:p>
        </p:txBody>
      </p:sp>
    </p:spTree>
    <p:extLst>
      <p:ext uri="{BB962C8B-B14F-4D97-AF65-F5344CB8AC3E}">
        <p14:creationId xmlns:p14="http://schemas.microsoft.com/office/powerpoint/2010/main" val="695008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
          <p:cNvSpPr>
            <a:spLocks noGrp="1" noRot="1" noChangeAspect="1" noChangeArrowheads="1" noTextEdit="1"/>
          </p:cNvSpPr>
          <p:nvPr>
            <p:ph type="sldImg"/>
          </p:nvPr>
        </p:nvSpPr>
        <p:spPr>
          <a:solidFill>
            <a:srgbClr val="FFFFFF"/>
          </a:solidFill>
          <a:ln/>
        </p:spPr>
      </p:sp>
      <p:sp>
        <p:nvSpPr>
          <p:cNvPr id="63491" name="Rectangle 2"/>
          <p:cNvSpPr>
            <a:spLocks noGrp="1" noChangeArrowheads="1"/>
          </p:cNvSpPr>
          <p:nvPr>
            <p:ph type="body" idx="1"/>
          </p:nvPr>
        </p:nvSpPr>
        <p:spPr>
          <a:noFill/>
          <a:ln/>
        </p:spPr>
        <p:txBody>
          <a:bodyPr/>
          <a:lstStyle/>
          <a:p>
            <a:pPr eaLnBrk="1" hangingPunct="1"/>
            <a:r>
              <a:rPr lang="en-US" altLang="ko-KR" sz="1800">
                <a:latin typeface="Arial" charset="0"/>
                <a:ea typeface="굴림" pitchFamily="50" charset="-127"/>
                <a:cs typeface="Arial" charset="0"/>
                <a:sym typeface="Arial" charset="0"/>
              </a:rPr>
              <a:t>Let treatment dummy be Di, and outcome be Y. We want to get the effect of treatment on y which is a coefficient of Di. However, there might exist confounding factor, usually in most cases which affect both treatment variable and outcome variable. For example, when we want to see the effect of college education on income, the confounding factor would be ability, family background and so on. We have to either control confounding factor or blocking the way confounding factor affects outcome through.   </a:t>
            </a:r>
          </a:p>
          <a:p>
            <a:pPr eaLnBrk="1" hangingPunct="1">
              <a:spcBef>
                <a:spcPts val="613"/>
              </a:spcBef>
            </a:pPr>
            <a:endParaRPr lang="en-US" altLang="ko-KR" sz="1800">
              <a:latin typeface="Lucida Grande" charset="0"/>
              <a:ea typeface="굴림" pitchFamily="50" charset="-127"/>
              <a:cs typeface="Arial" charset="0"/>
              <a:sym typeface="Lucida Grande" charset="0"/>
            </a:endParaRPr>
          </a:p>
        </p:txBody>
      </p:sp>
    </p:spTree>
    <p:extLst>
      <p:ext uri="{BB962C8B-B14F-4D97-AF65-F5344CB8AC3E}">
        <p14:creationId xmlns:p14="http://schemas.microsoft.com/office/powerpoint/2010/main" val="16933303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7009AB1-D50C-4078-B8CB-7F4BD6CE7702}" type="slidenum">
              <a:rPr lang="ko-KR" altLang="en-US" smtClean="0"/>
              <a:t>505</a:t>
            </a:fld>
            <a:endParaRPr lang="ko-KR" altLang="en-US"/>
          </a:p>
        </p:txBody>
      </p:sp>
    </p:spTree>
    <p:extLst>
      <p:ext uri="{BB962C8B-B14F-4D97-AF65-F5344CB8AC3E}">
        <p14:creationId xmlns:p14="http://schemas.microsoft.com/office/powerpoint/2010/main" val="31754839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7009AB1-D50C-4078-B8CB-7F4BD6CE7702}" type="slidenum">
              <a:rPr lang="ko-KR" altLang="en-US" smtClean="0"/>
              <a:t>506</a:t>
            </a:fld>
            <a:endParaRPr lang="ko-KR" altLang="en-US"/>
          </a:p>
        </p:txBody>
      </p:sp>
    </p:spTree>
    <p:extLst>
      <p:ext uri="{BB962C8B-B14F-4D97-AF65-F5344CB8AC3E}">
        <p14:creationId xmlns:p14="http://schemas.microsoft.com/office/powerpoint/2010/main" val="16561016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7009AB1-D50C-4078-B8CB-7F4BD6CE7702}" type="slidenum">
              <a:rPr lang="ko-KR" altLang="en-US" smtClean="0"/>
              <a:t>507</a:t>
            </a:fld>
            <a:endParaRPr lang="ko-KR" altLang="en-US"/>
          </a:p>
        </p:txBody>
      </p:sp>
    </p:spTree>
    <p:extLst>
      <p:ext uri="{BB962C8B-B14F-4D97-AF65-F5344CB8AC3E}">
        <p14:creationId xmlns:p14="http://schemas.microsoft.com/office/powerpoint/2010/main" val="4052077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7009AB1-D50C-4078-B8CB-7F4BD6CE7702}" type="slidenum">
              <a:rPr lang="ko-KR" altLang="en-US" smtClean="0"/>
              <a:t>508</a:t>
            </a:fld>
            <a:endParaRPr lang="ko-KR" altLang="en-US"/>
          </a:p>
        </p:txBody>
      </p:sp>
    </p:spTree>
    <p:extLst>
      <p:ext uri="{BB962C8B-B14F-4D97-AF65-F5344CB8AC3E}">
        <p14:creationId xmlns:p14="http://schemas.microsoft.com/office/powerpoint/2010/main" val="539885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7009AB1-D50C-4078-B8CB-7F4BD6CE7702}" type="slidenum">
              <a:rPr lang="ko-KR" altLang="en-US" smtClean="0"/>
              <a:t>509</a:t>
            </a:fld>
            <a:endParaRPr lang="ko-KR" altLang="en-US"/>
          </a:p>
        </p:txBody>
      </p:sp>
    </p:spTree>
    <p:extLst>
      <p:ext uri="{BB962C8B-B14F-4D97-AF65-F5344CB8AC3E}">
        <p14:creationId xmlns:p14="http://schemas.microsoft.com/office/powerpoint/2010/main" val="2760075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7009AB1-D50C-4078-B8CB-7F4BD6CE7702}" type="slidenum">
              <a:rPr lang="ko-KR" altLang="en-US" smtClean="0"/>
              <a:t>510</a:t>
            </a:fld>
            <a:endParaRPr lang="ko-KR" altLang="en-US"/>
          </a:p>
        </p:txBody>
      </p:sp>
    </p:spTree>
    <p:extLst>
      <p:ext uri="{BB962C8B-B14F-4D97-AF65-F5344CB8AC3E}">
        <p14:creationId xmlns:p14="http://schemas.microsoft.com/office/powerpoint/2010/main" val="754331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7009AB1-D50C-4078-B8CB-7F4BD6CE7702}" type="slidenum">
              <a:rPr lang="ko-KR" altLang="en-US" smtClean="0"/>
              <a:t>511</a:t>
            </a:fld>
            <a:endParaRPr lang="ko-KR" altLang="en-US"/>
          </a:p>
        </p:txBody>
      </p:sp>
    </p:spTree>
    <p:extLst>
      <p:ext uri="{BB962C8B-B14F-4D97-AF65-F5344CB8AC3E}">
        <p14:creationId xmlns:p14="http://schemas.microsoft.com/office/powerpoint/2010/main" val="1471543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87009AB1-D50C-4078-B8CB-7F4BD6CE7702}" type="slidenum">
              <a:rPr lang="ko-KR" altLang="en-US" smtClean="0"/>
              <a:t>512</a:t>
            </a:fld>
            <a:endParaRPr lang="ko-KR" altLang="en-US"/>
          </a:p>
        </p:txBody>
      </p:sp>
    </p:spTree>
    <p:extLst>
      <p:ext uri="{BB962C8B-B14F-4D97-AF65-F5344CB8AC3E}">
        <p14:creationId xmlns:p14="http://schemas.microsoft.com/office/powerpoint/2010/main" val="2374969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동전 </a:t>
            </a:r>
            <a:r>
              <a:rPr lang="en-US" altLang="ko-KR" dirty="0"/>
              <a:t>100</a:t>
            </a:r>
            <a:r>
              <a:rPr lang="ko-KR" altLang="en-US" dirty="0"/>
              <a:t>번 던져서 </a:t>
            </a:r>
            <a:r>
              <a:rPr lang="en-US" altLang="ko-KR" dirty="0"/>
              <a:t>60</a:t>
            </a:r>
            <a:r>
              <a:rPr lang="ko-KR" altLang="en-US" dirty="0"/>
              <a:t>번 앞면 </a:t>
            </a:r>
            <a:r>
              <a:rPr lang="ko-KR" altLang="en-US" dirty="0" err="1"/>
              <a:t>ㅅ가설</a:t>
            </a:r>
            <a:r>
              <a:rPr lang="ko-KR" altLang="en-US" dirty="0"/>
              <a:t> 검정 </a:t>
            </a:r>
            <a:r>
              <a:rPr lang="en-US" altLang="ko-KR" dirty="0" err="1"/>
              <a:t>rejuect</a:t>
            </a:r>
            <a:r>
              <a:rPr lang="en-US" altLang="ko-KR" dirty="0"/>
              <a:t> : root(100)</a:t>
            </a:r>
            <a:r>
              <a:rPr lang="en-US" altLang="ko-KR" baseline="0" dirty="0"/>
              <a:t> ½ ½  </a:t>
            </a:r>
          </a:p>
          <a:p>
            <a:r>
              <a:rPr lang="en-US" altLang="ko-KR" baseline="0" dirty="0"/>
              <a:t>60</a:t>
            </a:r>
            <a:r>
              <a:rPr lang="ko-KR" altLang="en-US" baseline="0" dirty="0"/>
              <a:t> 성공확률 </a:t>
            </a:r>
            <a:r>
              <a:rPr lang="en-US" altLang="ko-KR" baseline="0" dirty="0"/>
              <a:t>½ ½ +delta ½-delta </a:t>
            </a:r>
            <a:endParaRPr lang="ko-KR" altLang="en-US" dirty="0"/>
          </a:p>
        </p:txBody>
      </p:sp>
      <p:sp>
        <p:nvSpPr>
          <p:cNvPr id="4" name="슬라이드 번호 개체 틀 3"/>
          <p:cNvSpPr>
            <a:spLocks noGrp="1"/>
          </p:cNvSpPr>
          <p:nvPr>
            <p:ph type="sldNum" sz="quarter" idx="10"/>
          </p:nvPr>
        </p:nvSpPr>
        <p:spPr/>
        <p:txBody>
          <a:bodyPr/>
          <a:lstStyle/>
          <a:p>
            <a:fld id="{87009AB1-D50C-4078-B8CB-7F4BD6CE7702}" type="slidenum">
              <a:rPr lang="ko-KR" altLang="en-US" smtClean="0"/>
              <a:t>513</a:t>
            </a:fld>
            <a:endParaRPr lang="ko-KR" altLang="en-US"/>
          </a:p>
        </p:txBody>
      </p:sp>
    </p:spTree>
    <p:extLst>
      <p:ext uri="{BB962C8B-B14F-4D97-AF65-F5344CB8AC3E}">
        <p14:creationId xmlns:p14="http://schemas.microsoft.com/office/powerpoint/2010/main" val="22167492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동전 </a:t>
            </a:r>
            <a:r>
              <a:rPr lang="en-US" altLang="ko-KR" dirty="0"/>
              <a:t>100</a:t>
            </a:r>
            <a:r>
              <a:rPr lang="ko-KR" altLang="en-US" dirty="0"/>
              <a:t>번 던져서 </a:t>
            </a:r>
            <a:r>
              <a:rPr lang="en-US" altLang="ko-KR" dirty="0"/>
              <a:t>60</a:t>
            </a:r>
            <a:r>
              <a:rPr lang="ko-KR" altLang="en-US" dirty="0"/>
              <a:t>번 앞면 </a:t>
            </a:r>
            <a:r>
              <a:rPr lang="ko-KR" altLang="en-US" dirty="0" err="1"/>
              <a:t>ㅅ가설</a:t>
            </a:r>
            <a:r>
              <a:rPr lang="ko-KR" altLang="en-US" dirty="0"/>
              <a:t> 검정 </a:t>
            </a:r>
            <a:r>
              <a:rPr lang="en-US" altLang="ko-KR" dirty="0" err="1"/>
              <a:t>rejuect</a:t>
            </a:r>
            <a:r>
              <a:rPr lang="en-US" altLang="ko-KR" dirty="0"/>
              <a:t> : root(100)</a:t>
            </a:r>
            <a:r>
              <a:rPr lang="en-US" altLang="ko-KR" baseline="0" dirty="0"/>
              <a:t> ½ ½  </a:t>
            </a:r>
          </a:p>
          <a:p>
            <a:r>
              <a:rPr lang="en-US" altLang="ko-KR" baseline="0" dirty="0"/>
              <a:t>60</a:t>
            </a:r>
            <a:r>
              <a:rPr lang="ko-KR" altLang="en-US" baseline="0" dirty="0"/>
              <a:t> 성공확률 </a:t>
            </a:r>
            <a:r>
              <a:rPr lang="en-US" altLang="ko-KR" baseline="0" dirty="0"/>
              <a:t>½ ½ +delta ½-delta </a:t>
            </a:r>
            <a:endParaRPr lang="ko-KR" altLang="en-US" dirty="0"/>
          </a:p>
        </p:txBody>
      </p:sp>
      <p:sp>
        <p:nvSpPr>
          <p:cNvPr id="4" name="슬라이드 번호 개체 틀 3"/>
          <p:cNvSpPr>
            <a:spLocks noGrp="1"/>
          </p:cNvSpPr>
          <p:nvPr>
            <p:ph type="sldNum" sz="quarter" idx="10"/>
          </p:nvPr>
        </p:nvSpPr>
        <p:spPr/>
        <p:txBody>
          <a:bodyPr/>
          <a:lstStyle/>
          <a:p>
            <a:fld id="{87009AB1-D50C-4078-B8CB-7F4BD6CE7702}" type="slidenum">
              <a:rPr lang="ko-KR" altLang="en-US" smtClean="0"/>
              <a:t>514</a:t>
            </a:fld>
            <a:endParaRPr lang="ko-KR" altLang="en-US"/>
          </a:p>
        </p:txBody>
      </p:sp>
    </p:spTree>
    <p:extLst>
      <p:ext uri="{BB962C8B-B14F-4D97-AF65-F5344CB8AC3E}">
        <p14:creationId xmlns:p14="http://schemas.microsoft.com/office/powerpoint/2010/main" val="49804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AE43C9FD-3F0A-47C4-A256-31A3F98A6792}" type="slidenum">
              <a:rPr lang="ko-KR" altLang="en-US" smtClean="0"/>
              <a:pPr/>
              <a:t>25</a:t>
            </a:fld>
            <a:endParaRPr lang="en-US" altLang="ko-K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ko-KR" altLang="en-US">
              <a:ea typeface="굴림" pitchFamily="50" charset="-127"/>
            </a:endParaRPr>
          </a:p>
        </p:txBody>
      </p:sp>
    </p:spTree>
    <p:extLst>
      <p:ext uri="{BB962C8B-B14F-4D97-AF65-F5344CB8AC3E}">
        <p14:creationId xmlns:p14="http://schemas.microsoft.com/office/powerpoint/2010/main" val="11439843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Analysis [ə'næləsɪs]</a:t>
            </a:r>
          </a:p>
        </p:txBody>
      </p:sp>
      <p:sp>
        <p:nvSpPr>
          <p:cNvPr id="4" name="灯片编号占位符 3"/>
          <p:cNvSpPr>
            <a:spLocks noGrp="1"/>
          </p:cNvSpPr>
          <p:nvPr>
            <p:ph type="sldNum" sz="quarter" idx="10"/>
          </p:nvPr>
        </p:nvSpPr>
        <p:spPr/>
        <p:txBody>
          <a:bodyPr/>
          <a:lstStyle/>
          <a:p>
            <a:fld id="{F5536472-372E-416D-8ED5-C0707186F049}" type="slidenum">
              <a:rPr lang="zh-CN" altLang="en-US" smtClean="0"/>
              <a:t>531</a:t>
            </a:fld>
            <a:endParaRPr lang="zh-CN" altLang="en-US"/>
          </a:p>
        </p:txBody>
      </p:sp>
    </p:spTree>
    <p:extLst>
      <p:ext uri="{BB962C8B-B14F-4D97-AF65-F5344CB8AC3E}">
        <p14:creationId xmlns:p14="http://schemas.microsoft.com/office/powerpoint/2010/main" val="17595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橙色：</a:t>
            </a:r>
            <a:r>
              <a:rPr lang="en-US" altLang="zh-CN" dirty="0"/>
              <a:t>yes </a:t>
            </a:r>
            <a:r>
              <a:rPr lang="zh-CN" altLang="en-US" dirty="0"/>
              <a:t>蓝色：</a:t>
            </a:r>
            <a:r>
              <a:rPr lang="en-US" altLang="zh-CN" dirty="0"/>
              <a:t>no  </a:t>
            </a:r>
            <a:r>
              <a:rPr lang="zh-CN" altLang="en-US" dirty="0"/>
              <a:t>与</a:t>
            </a:r>
            <a:r>
              <a:rPr lang="en-US" altLang="zh-CN" dirty="0"/>
              <a:t>balance</a:t>
            </a:r>
            <a:r>
              <a:rPr lang="zh-CN" altLang="en-US" dirty="0"/>
              <a:t>有关，与</a:t>
            </a:r>
            <a:r>
              <a:rPr lang="en-US" altLang="zh-CN" dirty="0"/>
              <a:t>Income</a:t>
            </a:r>
            <a:r>
              <a:rPr lang="zh-CN" altLang="en-US" dirty="0"/>
              <a:t>无关</a:t>
            </a:r>
          </a:p>
        </p:txBody>
      </p:sp>
      <p:sp>
        <p:nvSpPr>
          <p:cNvPr id="4" name="灯片编号占位符 3"/>
          <p:cNvSpPr>
            <a:spLocks noGrp="1"/>
          </p:cNvSpPr>
          <p:nvPr>
            <p:ph type="sldNum" sz="quarter" idx="10"/>
          </p:nvPr>
        </p:nvSpPr>
        <p:spPr/>
        <p:txBody>
          <a:bodyPr/>
          <a:lstStyle/>
          <a:p>
            <a:fld id="{F5536472-372E-416D-8ED5-C0707186F049}" type="slidenum">
              <a:rPr lang="zh-CN" altLang="en-US" smtClean="0"/>
              <a:t>532</a:t>
            </a:fld>
            <a:endParaRPr lang="zh-CN" altLang="en-US"/>
          </a:p>
        </p:txBody>
      </p:sp>
    </p:spTree>
    <p:extLst>
      <p:ext uri="{BB962C8B-B14F-4D97-AF65-F5344CB8AC3E}">
        <p14:creationId xmlns:p14="http://schemas.microsoft.com/office/powerpoint/2010/main" val="28681033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ko-KR" altLang="en-US" dirty="0"/>
              <a:t>질적인 </a:t>
            </a:r>
            <a:r>
              <a:rPr lang="en-US" altLang="ko-KR" dirty="0"/>
              <a:t>Y</a:t>
            </a:r>
            <a:r>
              <a:rPr lang="ko-KR" altLang="en-US" dirty="0"/>
              <a:t>를 양적으로 전환</a:t>
            </a:r>
            <a:r>
              <a:rPr lang="en-US" altLang="ko-KR" dirty="0"/>
              <a:t>.</a:t>
            </a:r>
            <a:endParaRPr lang="zh-CN" altLang="en-US" dirty="0"/>
          </a:p>
        </p:txBody>
      </p:sp>
      <p:sp>
        <p:nvSpPr>
          <p:cNvPr id="4" name="灯片编号占位符 3"/>
          <p:cNvSpPr>
            <a:spLocks noGrp="1"/>
          </p:cNvSpPr>
          <p:nvPr>
            <p:ph type="sldNum" sz="quarter" idx="10"/>
          </p:nvPr>
        </p:nvSpPr>
        <p:spPr/>
        <p:txBody>
          <a:bodyPr/>
          <a:lstStyle/>
          <a:p>
            <a:fld id="{F5536472-372E-416D-8ED5-C0707186F049}" type="slidenum">
              <a:rPr lang="zh-CN" altLang="en-US" smtClean="0"/>
              <a:t>533</a:t>
            </a:fld>
            <a:endParaRPr lang="zh-CN" altLang="en-US"/>
          </a:p>
        </p:txBody>
      </p:sp>
    </p:spTree>
    <p:extLst>
      <p:ext uri="{BB962C8B-B14F-4D97-AF65-F5344CB8AC3E}">
        <p14:creationId xmlns:p14="http://schemas.microsoft.com/office/powerpoint/2010/main" val="11465517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Odds </a:t>
            </a:r>
            <a:r>
              <a:rPr lang="en-US" altLang="zh-CN" sz="1200" b="0" i="0" kern="1200" dirty="0">
                <a:solidFill>
                  <a:schemeClr val="tx1"/>
                </a:solidFill>
                <a:effectLst/>
                <a:latin typeface="+mn-lt"/>
                <a:ea typeface="+mn-ea"/>
                <a:cs typeface="+mn-cs"/>
              </a:rPr>
              <a:t> [ɑdz]</a:t>
            </a:r>
          </a:p>
        </p:txBody>
      </p:sp>
      <p:sp>
        <p:nvSpPr>
          <p:cNvPr id="4" name="灯片编号占位符 3"/>
          <p:cNvSpPr>
            <a:spLocks noGrp="1"/>
          </p:cNvSpPr>
          <p:nvPr>
            <p:ph type="sldNum" sz="quarter" idx="10"/>
          </p:nvPr>
        </p:nvSpPr>
        <p:spPr/>
        <p:txBody>
          <a:bodyPr/>
          <a:lstStyle/>
          <a:p>
            <a:fld id="{F5536472-372E-416D-8ED5-C0707186F049}" type="slidenum">
              <a:rPr lang="zh-CN" altLang="en-US" smtClean="0"/>
              <a:t>534</a:t>
            </a:fld>
            <a:endParaRPr lang="zh-CN" altLang="en-US"/>
          </a:p>
        </p:txBody>
      </p:sp>
    </p:spTree>
    <p:extLst>
      <p:ext uri="{BB962C8B-B14F-4D97-AF65-F5344CB8AC3E}">
        <p14:creationId xmlns:p14="http://schemas.microsoft.com/office/powerpoint/2010/main" val="26376621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分别对每种响应分类（给定的</a:t>
            </a:r>
            <a:r>
              <a:rPr lang="en-US" altLang="zh-CN" dirty="0"/>
              <a:t>Y</a:t>
            </a:r>
            <a:r>
              <a:rPr lang="zh-CN" altLang="en-US" dirty="0"/>
              <a:t>）建立预测变量</a:t>
            </a:r>
            <a:r>
              <a:rPr lang="en-US" altLang="zh-CN" dirty="0"/>
              <a:t>X</a:t>
            </a:r>
            <a:r>
              <a:rPr lang="zh-CN" altLang="en-US" dirty="0"/>
              <a:t>的分布模型，然后用贝叶斯定理反过来去估计</a:t>
            </a:r>
            <a:r>
              <a:rPr lang="en-US" altLang="zh-CN" dirty="0" err="1"/>
              <a:t>Pr</a:t>
            </a:r>
            <a:r>
              <a:rPr lang="en-US" altLang="zh-CN" dirty="0"/>
              <a:t>(Y=</a:t>
            </a:r>
            <a:r>
              <a:rPr lang="en-US" altLang="zh-CN" dirty="0" err="1"/>
              <a:t>k|X</a:t>
            </a:r>
            <a:r>
              <a:rPr lang="en-US" altLang="zh-CN" dirty="0"/>
              <a:t>=x)</a:t>
            </a:r>
            <a:endParaRPr lang="zh-CN" altLang="en-US" dirty="0"/>
          </a:p>
        </p:txBody>
      </p:sp>
      <p:sp>
        <p:nvSpPr>
          <p:cNvPr id="4" name="灯片编号占位符 3"/>
          <p:cNvSpPr>
            <a:spLocks noGrp="1"/>
          </p:cNvSpPr>
          <p:nvPr>
            <p:ph type="sldNum" sz="quarter" idx="10"/>
          </p:nvPr>
        </p:nvSpPr>
        <p:spPr/>
        <p:txBody>
          <a:bodyPr/>
          <a:lstStyle/>
          <a:p>
            <a:fld id="{F5536472-372E-416D-8ED5-C0707186F049}" type="slidenum">
              <a:rPr lang="zh-CN" altLang="en-US" smtClean="0"/>
              <a:t>536</a:t>
            </a:fld>
            <a:endParaRPr lang="zh-CN" altLang="en-US"/>
          </a:p>
        </p:txBody>
      </p:sp>
    </p:spTree>
    <p:extLst>
      <p:ext uri="{BB962C8B-B14F-4D97-AF65-F5344CB8AC3E}">
        <p14:creationId xmlns:p14="http://schemas.microsoft.com/office/powerpoint/2010/main" val="35542350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2">
                    <a:lumMod val="60000"/>
                    <a:lumOff val="40000"/>
                  </a:schemeClr>
                </a:solidFill>
              </a:rPr>
              <a:t>Threshold </a:t>
            </a:r>
            <a:r>
              <a:rPr lang="el-GR" altLang="zh-CN" sz="1200" b="0" i="0" kern="1200" dirty="0">
                <a:solidFill>
                  <a:schemeClr val="tx1"/>
                </a:solidFill>
                <a:effectLst/>
                <a:latin typeface="+mn-lt"/>
                <a:ea typeface="+mn-ea"/>
                <a:cs typeface="+mn-cs"/>
              </a:rPr>
              <a:t>[‘θ</a:t>
            </a:r>
            <a:r>
              <a:rPr lang="en-US" altLang="zh-CN" sz="1200" b="0" i="0" kern="1200" dirty="0" err="1">
                <a:solidFill>
                  <a:schemeClr val="tx1"/>
                </a:solidFill>
                <a:effectLst/>
                <a:latin typeface="+mn-lt"/>
                <a:ea typeface="+mn-ea"/>
                <a:cs typeface="+mn-cs"/>
              </a:rPr>
              <a:t>rɛʃhold</a:t>
            </a:r>
            <a:r>
              <a:rPr lang="en-US" altLang="zh-CN" sz="1200" b="0" i="0" kern="1200" dirty="0">
                <a:solidFill>
                  <a:schemeClr val="tx1"/>
                </a:solidFill>
                <a:effectLst/>
                <a:latin typeface="+mn-lt"/>
                <a:ea typeface="+mn-ea"/>
                <a:cs typeface="+mn-cs"/>
              </a:rPr>
              <a:t>]  50%</a:t>
            </a:r>
            <a:r>
              <a:rPr lang="zh-CN" altLang="en-US" sz="1200" b="0" i="0" kern="1200" dirty="0">
                <a:solidFill>
                  <a:schemeClr val="tx1"/>
                </a:solidFill>
                <a:effectLst/>
                <a:latin typeface="+mn-lt"/>
                <a:ea typeface="+mn-ea"/>
                <a:cs typeface="+mn-cs"/>
              </a:rPr>
              <a:t>概率时就会被分进违约组，但是现在信用卡公司更在乎的是“错把违约的人分进没违约组”，所以缩小</a:t>
            </a:r>
            <a:r>
              <a:rPr lang="en-US" altLang="zh-CN" sz="1200" b="0" i="0" kern="1200" dirty="0">
                <a:solidFill>
                  <a:schemeClr val="tx1"/>
                </a:solidFill>
                <a:effectLst/>
                <a:latin typeface="+mn-lt"/>
                <a:ea typeface="+mn-ea"/>
                <a:cs typeface="+mn-cs"/>
              </a:rPr>
              <a:t>threshold</a:t>
            </a:r>
            <a:r>
              <a:rPr lang="zh-CN" altLang="en-US" sz="1200" b="0" i="0" kern="1200" dirty="0">
                <a:solidFill>
                  <a:schemeClr val="tx1"/>
                </a:solidFill>
                <a:effectLst/>
                <a:latin typeface="+mn-lt"/>
                <a:ea typeface="+mn-ea"/>
                <a:cs typeface="+mn-cs"/>
              </a:rPr>
              <a:t>阈</a:t>
            </a:r>
            <a:r>
              <a:rPr lang="en-US" altLang="zh-CN" sz="1200" b="0" i="0" kern="1200" dirty="0" err="1">
                <a:solidFill>
                  <a:schemeClr val="tx1"/>
                </a:solidFill>
                <a:effectLst/>
                <a:latin typeface="+mn-lt"/>
                <a:ea typeface="+mn-ea"/>
                <a:cs typeface="+mn-cs"/>
              </a:rPr>
              <a:t>yu</a:t>
            </a:r>
            <a:r>
              <a:rPr lang="zh-CN" altLang="en-US" sz="1200" b="0" i="0" kern="1200" dirty="0">
                <a:solidFill>
                  <a:schemeClr val="tx1"/>
                </a:solidFill>
                <a:effectLst/>
                <a:latin typeface="+mn-lt"/>
                <a:ea typeface="+mn-ea"/>
                <a:cs typeface="+mn-cs"/>
              </a:rPr>
              <a:t>值到</a:t>
            </a:r>
            <a:r>
              <a:rPr lang="en-US" altLang="zh-CN" sz="1200" b="0" i="0" kern="1200" dirty="0">
                <a:solidFill>
                  <a:schemeClr val="tx1"/>
                </a:solidFill>
                <a:effectLst/>
                <a:latin typeface="+mn-lt"/>
                <a:ea typeface="+mn-ea"/>
                <a:cs typeface="+mn-cs"/>
              </a:rPr>
              <a:t>0.2</a:t>
            </a:r>
            <a:r>
              <a:rPr lang="zh-CN" altLang="en-US" sz="1200" b="0" i="0" kern="1200" dirty="0">
                <a:solidFill>
                  <a:schemeClr val="tx1"/>
                </a:solidFill>
                <a:effectLst/>
                <a:latin typeface="+mn-lt"/>
                <a:ea typeface="+mn-ea"/>
                <a:cs typeface="+mn-cs"/>
              </a:rPr>
              <a:t>表示：只有</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概率就会被分进违约组。</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5536472-372E-416D-8ED5-C0707186F049}" type="slidenum">
              <a:rPr lang="zh-CN" altLang="en-US" smtClean="0"/>
              <a:t>539</a:t>
            </a:fld>
            <a:endParaRPr lang="zh-CN" altLang="en-US"/>
          </a:p>
        </p:txBody>
      </p:sp>
    </p:spTree>
    <p:extLst>
      <p:ext uri="{BB962C8B-B14F-4D97-AF65-F5344CB8AC3E}">
        <p14:creationId xmlns:p14="http://schemas.microsoft.com/office/powerpoint/2010/main" val="13177883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左：</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a:rPr>
                          <m:t>∑</m:t>
                        </m:r>
                      </m:e>
                      <m:sub>
                        <m:r>
                          <a:rPr lang="en-US" altLang="zh-CN" b="0" i="1" dirty="0" smtClean="0">
                            <a:latin typeface="Cambria Math"/>
                          </a:rPr>
                          <m:t>1</m:t>
                        </m:r>
                      </m:sub>
                    </m:sSub>
                  </m:oMath>
                </a14:m>
                <a:r>
                  <a:rPr lang="en-US" altLang="zh-CN" dirty="0"/>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a:rPr>
                          <m:t>∑</m:t>
                        </m:r>
                      </m:e>
                      <m:sub>
                        <m:r>
                          <a:rPr lang="en-US" altLang="zh-CN" b="0" i="1" dirty="0" smtClean="0">
                            <a:latin typeface="Cambria Math"/>
                          </a:rPr>
                          <m:t>2</m:t>
                        </m:r>
                      </m:sub>
                    </m:sSub>
                  </m:oMath>
                </a14:m>
                <a:r>
                  <a:rPr lang="en-US" altLang="zh-CN" dirty="0"/>
                  <a:t>  </a:t>
                </a:r>
                <a:r>
                  <a:rPr lang="zh-CN" altLang="en-US" dirty="0"/>
                  <a:t>贝叶斯（紫色虚线），</a:t>
                </a:r>
                <a:r>
                  <a:rPr lang="en-US" altLang="zh-CN" dirty="0"/>
                  <a:t>LDA</a:t>
                </a:r>
                <a:r>
                  <a:rPr lang="zh-CN" altLang="en-US" dirty="0"/>
                  <a:t>（黑色点线），</a:t>
                </a:r>
                <a:r>
                  <a:rPr lang="en-US" altLang="zh-CN" dirty="0"/>
                  <a:t>QDA</a:t>
                </a:r>
                <a:r>
                  <a:rPr lang="zh-CN" altLang="en-US" dirty="0"/>
                  <a:t>（绿色实线）   </a:t>
                </a:r>
                <a:r>
                  <a:rPr lang="en-US" altLang="zh-CN" dirty="0"/>
                  <a:t>LDA</a:t>
                </a:r>
                <a:r>
                  <a:rPr lang="zh-CN" altLang="en-US" dirty="0"/>
                  <a:t>更好。</a:t>
                </a:r>
                <a:endParaRPr lang="en-US" altLang="zh-CN" dirty="0"/>
              </a:p>
              <a:p>
                <a:r>
                  <a:rPr lang="zh-CN" altLang="en-US" dirty="0"/>
                  <a:t>右：不相等   </a:t>
                </a:r>
                <a:r>
                  <a:rPr lang="en-US" altLang="zh-CN" dirty="0"/>
                  <a:t>QDA</a:t>
                </a:r>
                <a:r>
                  <a:rPr lang="zh-CN" altLang="en-US" dirty="0"/>
                  <a:t>更好</a:t>
                </a:r>
              </a:p>
            </p:txBody>
          </p:sp>
        </mc:Choice>
        <mc:Fallback xmlns="">
          <p:sp>
            <p:nvSpPr>
              <p:cNvPr id="3" name="备注占位符 2"/>
              <p:cNvSpPr>
                <a:spLocks noGrp="1"/>
              </p:cNvSpPr>
              <p:nvPr>
                <p:ph type="body" idx="1"/>
              </p:nvPr>
            </p:nvSpPr>
            <p:spPr/>
            <p:txBody>
              <a:bodyPr/>
              <a:lstStyle/>
              <a:p>
                <a:r>
                  <a:rPr lang="zh-CN" altLang="en-US" dirty="0" smtClean="0"/>
                  <a:t>左：</a:t>
                </a:r>
                <a:r>
                  <a:rPr lang="en-US" altLang="zh-CN" i="0" dirty="0">
                    <a:latin typeface="Cambria Math"/>
                  </a:rPr>
                  <a:t>∑</a:t>
                </a:r>
                <a:r>
                  <a:rPr lang="en-US" altLang="zh-CN" i="0" dirty="0" smtClean="0">
                    <a:latin typeface="Cambria Math"/>
                  </a:rPr>
                  <a:t>_</a:t>
                </a:r>
                <a:r>
                  <a:rPr lang="en-US" altLang="zh-CN" b="0" i="0" dirty="0" smtClean="0">
                    <a:latin typeface="Cambria Math"/>
                  </a:rPr>
                  <a:t>1</a:t>
                </a:r>
                <a:r>
                  <a:rPr lang="en-US" altLang="zh-CN" dirty="0"/>
                  <a:t> </a:t>
                </a:r>
                <a:r>
                  <a:rPr lang="en-US" altLang="zh-CN" dirty="0" smtClean="0"/>
                  <a:t>=</a:t>
                </a:r>
                <a:r>
                  <a:rPr lang="en-US" altLang="zh-CN" i="0" dirty="0">
                    <a:latin typeface="Cambria Math"/>
                  </a:rPr>
                  <a:t>∑</a:t>
                </a:r>
                <a:r>
                  <a:rPr lang="en-US" altLang="zh-CN" i="0" dirty="0" smtClean="0">
                    <a:latin typeface="Cambria Math"/>
                  </a:rPr>
                  <a:t>_</a:t>
                </a:r>
                <a:r>
                  <a:rPr lang="en-US" altLang="zh-CN" b="0" i="0" dirty="0" smtClean="0">
                    <a:latin typeface="Cambria Math"/>
                  </a:rPr>
                  <a:t>2</a:t>
                </a:r>
                <a:r>
                  <a:rPr lang="en-US" altLang="zh-CN" dirty="0"/>
                  <a:t> </a:t>
                </a:r>
                <a:r>
                  <a:rPr lang="en-US" altLang="zh-CN" dirty="0" smtClean="0"/>
                  <a:t> </a:t>
                </a:r>
                <a:r>
                  <a:rPr lang="zh-CN" altLang="en-US" dirty="0" smtClean="0"/>
                  <a:t>贝叶斯（紫色虚线），</a:t>
                </a:r>
                <a:r>
                  <a:rPr lang="en-US" altLang="zh-CN" dirty="0" smtClean="0"/>
                  <a:t>LDA</a:t>
                </a:r>
                <a:r>
                  <a:rPr lang="zh-CN" altLang="en-US" dirty="0" smtClean="0"/>
                  <a:t>（黑色点线），</a:t>
                </a:r>
                <a:r>
                  <a:rPr lang="en-US" altLang="zh-CN" dirty="0" smtClean="0"/>
                  <a:t>QDA</a:t>
                </a:r>
                <a:r>
                  <a:rPr lang="zh-CN" altLang="en-US" dirty="0" smtClean="0"/>
                  <a:t>（绿色实线）   </a:t>
                </a:r>
                <a:r>
                  <a:rPr lang="en-US" altLang="zh-CN" dirty="0" smtClean="0"/>
                  <a:t>LDA</a:t>
                </a:r>
                <a:r>
                  <a:rPr lang="zh-CN" altLang="en-US" dirty="0" smtClean="0"/>
                  <a:t>更好。</a:t>
                </a:r>
                <a:endParaRPr lang="en-US" altLang="zh-CN" dirty="0" smtClean="0"/>
              </a:p>
              <a:p>
                <a:r>
                  <a:rPr lang="zh-CN" altLang="en-US" dirty="0" smtClean="0"/>
                  <a:t>右：不相等   </a:t>
                </a:r>
                <a:r>
                  <a:rPr lang="en-US" altLang="zh-CN" dirty="0" smtClean="0"/>
                  <a:t>QDA</a:t>
                </a:r>
                <a:r>
                  <a:rPr lang="zh-CN" altLang="en-US" dirty="0" smtClean="0"/>
                  <a:t>更好</a:t>
                </a:r>
                <a:endParaRPr lang="zh-CN" altLang="en-US" dirty="0"/>
              </a:p>
            </p:txBody>
          </p:sp>
        </mc:Fallback>
      </mc:AlternateContent>
      <p:sp>
        <p:nvSpPr>
          <p:cNvPr id="4" name="灯片编号占位符 3"/>
          <p:cNvSpPr>
            <a:spLocks noGrp="1"/>
          </p:cNvSpPr>
          <p:nvPr>
            <p:ph type="sldNum" sz="quarter" idx="10"/>
          </p:nvPr>
        </p:nvSpPr>
        <p:spPr/>
        <p:txBody>
          <a:bodyPr/>
          <a:lstStyle/>
          <a:p>
            <a:fld id="{F5536472-372E-416D-8ED5-C0707186F049}" type="slidenum">
              <a:rPr lang="zh-CN" altLang="en-US" smtClean="0"/>
              <a:t>540</a:t>
            </a:fld>
            <a:endParaRPr lang="zh-CN" altLang="en-US"/>
          </a:p>
        </p:txBody>
      </p:sp>
    </p:spTree>
    <p:extLst>
      <p:ext uri="{BB962C8B-B14F-4D97-AF65-F5344CB8AC3E}">
        <p14:creationId xmlns:p14="http://schemas.microsoft.com/office/powerpoint/2010/main" val="13628760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542</a:t>
            </a:fld>
            <a:endParaRPr lang="ko-KR" altLang="en-US"/>
          </a:p>
        </p:txBody>
      </p:sp>
    </p:spTree>
    <p:extLst>
      <p:ext uri="{BB962C8B-B14F-4D97-AF65-F5344CB8AC3E}">
        <p14:creationId xmlns:p14="http://schemas.microsoft.com/office/powerpoint/2010/main" val="1277797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543</a:t>
            </a:fld>
            <a:endParaRPr lang="ko-KR" altLang="en-US"/>
          </a:p>
        </p:txBody>
      </p:sp>
    </p:spTree>
    <p:extLst>
      <p:ext uri="{BB962C8B-B14F-4D97-AF65-F5344CB8AC3E}">
        <p14:creationId xmlns:p14="http://schemas.microsoft.com/office/powerpoint/2010/main" val="31997626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544</a:t>
            </a:fld>
            <a:endParaRPr lang="ko-KR" altLang="en-US"/>
          </a:p>
        </p:txBody>
      </p:sp>
    </p:spTree>
    <p:extLst>
      <p:ext uri="{BB962C8B-B14F-4D97-AF65-F5344CB8AC3E}">
        <p14:creationId xmlns:p14="http://schemas.microsoft.com/office/powerpoint/2010/main" val="1725215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A46BA662-3C0D-4748-ACC3-F25A13919DF8}" type="slidenum">
              <a:rPr lang="ko-KR" altLang="en-US" smtClean="0"/>
              <a:pPr/>
              <a:t>26</a:t>
            </a:fld>
            <a:endParaRPr lang="en-US" altLang="ko-K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ko-KR" altLang="en-US">
              <a:ea typeface="굴림" pitchFamily="50" charset="-127"/>
            </a:endParaRPr>
          </a:p>
        </p:txBody>
      </p:sp>
    </p:spTree>
    <p:extLst>
      <p:ext uri="{BB962C8B-B14F-4D97-AF65-F5344CB8AC3E}">
        <p14:creationId xmlns:p14="http://schemas.microsoft.com/office/powerpoint/2010/main" val="15595868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545</a:t>
            </a:fld>
            <a:endParaRPr lang="ko-KR" altLang="en-US"/>
          </a:p>
        </p:txBody>
      </p:sp>
    </p:spTree>
    <p:extLst>
      <p:ext uri="{BB962C8B-B14F-4D97-AF65-F5344CB8AC3E}">
        <p14:creationId xmlns:p14="http://schemas.microsoft.com/office/powerpoint/2010/main" val="33184644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546</a:t>
            </a:fld>
            <a:endParaRPr lang="ko-KR" altLang="en-US"/>
          </a:p>
        </p:txBody>
      </p:sp>
    </p:spTree>
    <p:extLst>
      <p:ext uri="{BB962C8B-B14F-4D97-AF65-F5344CB8AC3E}">
        <p14:creationId xmlns:p14="http://schemas.microsoft.com/office/powerpoint/2010/main" val="40462803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547</a:t>
            </a:fld>
            <a:endParaRPr lang="ko-KR" altLang="en-US"/>
          </a:p>
        </p:txBody>
      </p:sp>
    </p:spTree>
    <p:extLst>
      <p:ext uri="{BB962C8B-B14F-4D97-AF65-F5344CB8AC3E}">
        <p14:creationId xmlns:p14="http://schemas.microsoft.com/office/powerpoint/2010/main" val="16459578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548</a:t>
            </a:fld>
            <a:endParaRPr lang="ko-KR" altLang="en-US"/>
          </a:p>
        </p:txBody>
      </p:sp>
    </p:spTree>
    <p:extLst>
      <p:ext uri="{BB962C8B-B14F-4D97-AF65-F5344CB8AC3E}">
        <p14:creationId xmlns:p14="http://schemas.microsoft.com/office/powerpoint/2010/main" val="23102828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549</a:t>
            </a:fld>
            <a:endParaRPr lang="ko-KR" altLang="en-US"/>
          </a:p>
        </p:txBody>
      </p:sp>
    </p:spTree>
    <p:extLst>
      <p:ext uri="{BB962C8B-B14F-4D97-AF65-F5344CB8AC3E}">
        <p14:creationId xmlns:p14="http://schemas.microsoft.com/office/powerpoint/2010/main" val="14303924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550</a:t>
            </a:fld>
            <a:endParaRPr lang="ko-KR" altLang="en-US"/>
          </a:p>
        </p:txBody>
      </p:sp>
    </p:spTree>
    <p:extLst>
      <p:ext uri="{BB962C8B-B14F-4D97-AF65-F5344CB8AC3E}">
        <p14:creationId xmlns:p14="http://schemas.microsoft.com/office/powerpoint/2010/main" val="1537872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551</a:t>
            </a:fld>
            <a:endParaRPr lang="ko-KR" altLang="en-US"/>
          </a:p>
        </p:txBody>
      </p:sp>
    </p:spTree>
    <p:extLst>
      <p:ext uri="{BB962C8B-B14F-4D97-AF65-F5344CB8AC3E}">
        <p14:creationId xmlns:p14="http://schemas.microsoft.com/office/powerpoint/2010/main" val="5370066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552</a:t>
            </a:fld>
            <a:endParaRPr lang="ko-KR" altLang="en-US"/>
          </a:p>
        </p:txBody>
      </p:sp>
    </p:spTree>
    <p:extLst>
      <p:ext uri="{BB962C8B-B14F-4D97-AF65-F5344CB8AC3E}">
        <p14:creationId xmlns:p14="http://schemas.microsoft.com/office/powerpoint/2010/main" val="31401709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553</a:t>
            </a:fld>
            <a:endParaRPr lang="ko-KR" altLang="en-US"/>
          </a:p>
        </p:txBody>
      </p:sp>
    </p:spTree>
    <p:extLst>
      <p:ext uri="{BB962C8B-B14F-4D97-AF65-F5344CB8AC3E}">
        <p14:creationId xmlns:p14="http://schemas.microsoft.com/office/powerpoint/2010/main" val="13047239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554</a:t>
            </a:fld>
            <a:endParaRPr lang="ko-KR" altLang="en-US"/>
          </a:p>
        </p:txBody>
      </p:sp>
    </p:spTree>
    <p:extLst>
      <p:ext uri="{BB962C8B-B14F-4D97-AF65-F5344CB8AC3E}">
        <p14:creationId xmlns:p14="http://schemas.microsoft.com/office/powerpoint/2010/main" val="1557559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A46BA662-3C0D-4748-ACC3-F25A13919DF8}" type="slidenum">
              <a:rPr lang="ko-KR" altLang="en-US" smtClean="0"/>
              <a:pPr/>
              <a:t>27</a:t>
            </a:fld>
            <a:endParaRPr lang="en-US" altLang="ko-K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ko-KR" altLang="en-US">
              <a:ea typeface="굴림" pitchFamily="50" charset="-127"/>
            </a:endParaRPr>
          </a:p>
        </p:txBody>
      </p:sp>
    </p:spTree>
    <p:extLst>
      <p:ext uri="{BB962C8B-B14F-4D97-AF65-F5344CB8AC3E}">
        <p14:creationId xmlns:p14="http://schemas.microsoft.com/office/powerpoint/2010/main" val="15595868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555</a:t>
            </a:fld>
            <a:endParaRPr lang="ko-KR" altLang="en-US"/>
          </a:p>
        </p:txBody>
      </p:sp>
    </p:spTree>
    <p:extLst>
      <p:ext uri="{BB962C8B-B14F-4D97-AF65-F5344CB8AC3E}">
        <p14:creationId xmlns:p14="http://schemas.microsoft.com/office/powerpoint/2010/main" val="5680297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556</a:t>
            </a:fld>
            <a:endParaRPr lang="ko-KR" altLang="en-US"/>
          </a:p>
        </p:txBody>
      </p:sp>
    </p:spTree>
    <p:extLst>
      <p:ext uri="{BB962C8B-B14F-4D97-AF65-F5344CB8AC3E}">
        <p14:creationId xmlns:p14="http://schemas.microsoft.com/office/powerpoint/2010/main" val="35089146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pPr marL="342000" indent="0" algn="just" eaLnBrk="1" hangingPunct="1">
                  <a:spcBef>
                    <a:spcPct val="0"/>
                  </a:spcBef>
                  <a:buNone/>
                </a:pPr>
                <a14:m>
                  <m:oMath xmlns:m="http://schemas.openxmlformats.org/officeDocument/2006/math">
                    <m:acc>
                      <m:accPr>
                        <m:chr m:val="̂"/>
                        <m:ctrlPr>
                          <a:rPr lang="en-US" altLang="ko-KR" sz="1200" i="1" smtClean="0">
                            <a:latin typeface="Cambria Math" panose="02040503050406030204" pitchFamily="18" charset="0"/>
                          </a:rPr>
                        </m:ctrlPr>
                      </m:accPr>
                      <m:e>
                        <m:r>
                          <a:rPr lang="en-US" altLang="ko-KR" sz="1200" i="1">
                            <a:latin typeface="Cambria Math" panose="02040503050406030204" pitchFamily="18" charset="0"/>
                          </a:rPr>
                          <m:t>𝑓</m:t>
                        </m:r>
                      </m:e>
                    </m:acc>
                    <m:d>
                      <m:dPr>
                        <m:ctrlPr>
                          <a:rPr lang="en-US" altLang="ko-KR" sz="1200" i="1">
                            <a:latin typeface="Cambria Math" panose="02040503050406030204" pitchFamily="18" charset="0"/>
                          </a:rPr>
                        </m:ctrlPr>
                      </m:dPr>
                      <m:e>
                        <m:r>
                          <a:rPr lang="en-US" altLang="ko-KR" sz="1200" i="1">
                            <a:latin typeface="Cambria Math" panose="02040503050406030204" pitchFamily="18" charset="0"/>
                          </a:rPr>
                          <m:t>𝑥</m:t>
                        </m:r>
                      </m:e>
                    </m:d>
                  </m:oMath>
                </a14:m>
                <a:r>
                  <a:rPr lang="en-US" altLang="ko-KR" sz="1200" dirty="0">
                    <a:latin typeface="Arial" panose="020B0604020202020204" pitchFamily="34" charset="0"/>
                  </a:rPr>
                  <a:t>: current decision tree model</a:t>
                </a:r>
              </a:p>
              <a:p>
                <a:pPr marL="342000" indent="0" algn="just" eaLnBrk="1" hangingPunct="1">
                  <a:spcBef>
                    <a:spcPct val="0"/>
                  </a:spcBef>
                  <a:buNone/>
                </a:pPr>
                <a14:m>
                  <m:oMath xmlns:m="http://schemas.openxmlformats.org/officeDocument/2006/math">
                    <m:sSub>
                      <m:sSubPr>
                        <m:ctrlPr>
                          <a:rPr lang="en-US" altLang="ko-KR" sz="1200" i="1">
                            <a:latin typeface="Cambria Math" panose="02040503050406030204" pitchFamily="18" charset="0"/>
                          </a:rPr>
                        </m:ctrlPr>
                      </m:sSubPr>
                      <m:e>
                        <m:acc>
                          <m:accPr>
                            <m:chr m:val="̂"/>
                            <m:ctrlPr>
                              <a:rPr lang="en-US" altLang="ko-KR" sz="1200" i="1">
                                <a:latin typeface="Cambria Math" panose="02040503050406030204" pitchFamily="18" charset="0"/>
                              </a:rPr>
                            </m:ctrlPr>
                          </m:accPr>
                          <m:e>
                            <m:r>
                              <a:rPr lang="en-US" altLang="ko-KR" sz="1200" i="1">
                                <a:latin typeface="Cambria Math" panose="02040503050406030204" pitchFamily="18" charset="0"/>
                              </a:rPr>
                              <m:t>𝑓</m:t>
                            </m:r>
                          </m:e>
                        </m:acc>
                      </m:e>
                      <m:sub>
                        <m:r>
                          <a:rPr lang="en-US" altLang="ko-KR" sz="1200" i="1">
                            <a:latin typeface="Cambria Math" panose="02040503050406030204" pitchFamily="18" charset="0"/>
                          </a:rPr>
                          <m:t>𝑏</m:t>
                        </m:r>
                      </m:sub>
                    </m:sSub>
                  </m:oMath>
                </a14:m>
                <a:r>
                  <a:rPr lang="en-US" altLang="ko-KR" sz="1200" dirty="0">
                    <a:latin typeface="Arial" panose="020B0604020202020204" pitchFamily="34" charset="0"/>
                  </a:rPr>
                  <a:t>: new decision tree</a:t>
                </a:r>
              </a:p>
              <a:p>
                <a:pPr marL="342000" indent="0" algn="just" eaLnBrk="1" hangingPunct="1">
                  <a:spcBef>
                    <a:spcPct val="0"/>
                  </a:spcBef>
                  <a:buNone/>
                </a:pPr>
                <a14:m>
                  <m:oMath xmlns:m="http://schemas.openxmlformats.org/officeDocument/2006/math">
                    <m:d>
                      <m:dPr>
                        <m:ctrlPr>
                          <a:rPr lang="en-US" altLang="ko-KR" sz="1200" i="1">
                            <a:latin typeface="Cambria Math" panose="02040503050406030204" pitchFamily="18" charset="0"/>
                          </a:rPr>
                        </m:ctrlPr>
                      </m:dPr>
                      <m:e>
                        <m:r>
                          <a:rPr lang="en-US" altLang="ko-KR" sz="1200" i="1">
                            <a:latin typeface="Cambria Math" panose="02040503050406030204" pitchFamily="18" charset="0"/>
                          </a:rPr>
                          <m:t>𝑋</m:t>
                        </m:r>
                        <m:r>
                          <a:rPr lang="en-US" altLang="ko-KR" sz="1200" i="1">
                            <a:latin typeface="Cambria Math" panose="02040503050406030204" pitchFamily="18" charset="0"/>
                          </a:rPr>
                          <m:t>,</m:t>
                        </m:r>
                        <m:r>
                          <a:rPr lang="en-US" altLang="ko-KR" sz="1200" i="1">
                            <a:latin typeface="Cambria Math" panose="02040503050406030204" pitchFamily="18" charset="0"/>
                          </a:rPr>
                          <m:t>𝑟</m:t>
                        </m:r>
                      </m:e>
                    </m:d>
                  </m:oMath>
                </a14:m>
                <a:r>
                  <a:rPr lang="en-US" altLang="ko-KR" sz="1200" dirty="0">
                    <a:latin typeface="Arial" panose="020B0604020202020204" pitchFamily="34" charset="0"/>
                  </a:rPr>
                  <a:t>: training data set with residuals </a:t>
                </a:r>
                <a:r>
                  <a:rPr lang="en-US" altLang="ko-KR" sz="1200" i="1" dirty="0">
                    <a:latin typeface="Arial" panose="020B0604020202020204" pitchFamily="34" charset="0"/>
                  </a:rPr>
                  <a:t>r</a:t>
                </a:r>
                <a:r>
                  <a:rPr lang="en-US" altLang="ko-KR" sz="1200" i="0" dirty="0">
                    <a:latin typeface="Arial" panose="020B0604020202020204" pitchFamily="34" charset="0"/>
                  </a:rPr>
                  <a:t> f</a:t>
                </a:r>
                <a:r>
                  <a:rPr lang="en-US" altLang="ko-KR" sz="1200" dirty="0">
                    <a:latin typeface="Arial" panose="020B0604020202020204" pitchFamily="34" charset="0"/>
                  </a:rPr>
                  <a:t>rom the current model</a:t>
                </a:r>
              </a:p>
              <a:p>
                <a:endParaRPr lang="ko-KR" altLang="en-US" dirty="0"/>
              </a:p>
            </p:txBody>
          </p:sp>
        </mc:Choice>
        <mc:Fallback xmlns="">
          <p:sp>
            <p:nvSpPr>
              <p:cNvPr id="3" name="슬라이드 노트 개체 틀 2"/>
              <p:cNvSpPr>
                <a:spLocks noGrp="1"/>
              </p:cNvSpPr>
              <p:nvPr>
                <p:ph type="body" idx="1"/>
              </p:nvPr>
            </p:nvSpPr>
            <p:spPr/>
            <p:txBody>
              <a:bodyPr/>
              <a:lstStyle/>
              <a:p>
                <a:pPr marL="342000" indent="0" algn="just" eaLnBrk="1" hangingPunct="1">
                  <a:spcBef>
                    <a:spcPct val="0"/>
                  </a:spcBef>
                  <a:buNone/>
                </a:pPr>
                <a:r>
                  <a:rPr lang="en-US" altLang="ko-KR" sz="1200" i="0">
                    <a:latin typeface="Cambria Math" panose="02040503050406030204" pitchFamily="18" charset="0"/>
                  </a:rPr>
                  <a:t>𝑓</a:t>
                </a:r>
                <a:r>
                  <a:rPr lang="en-US" altLang="ko-KR" sz="1200" i="0" smtClean="0">
                    <a:latin typeface="Cambria Math" panose="02040503050406030204" pitchFamily="18" charset="0"/>
                  </a:rPr>
                  <a:t> ̂</a:t>
                </a:r>
                <a:r>
                  <a:rPr lang="en-US" altLang="ko-KR" sz="1200" i="0">
                    <a:latin typeface="Cambria Math" panose="02040503050406030204" pitchFamily="18" charset="0"/>
                  </a:rPr>
                  <a:t>(𝑥)</a:t>
                </a:r>
                <a:r>
                  <a:rPr lang="en-US" altLang="ko-KR" sz="1200" dirty="0" smtClean="0">
                    <a:latin typeface="Arial" panose="020B0604020202020204" pitchFamily="34" charset="0"/>
                  </a:rPr>
                  <a:t>: current decision tree model</a:t>
                </a:r>
              </a:p>
              <a:p>
                <a:pPr marL="342000" indent="0" algn="just" eaLnBrk="1" hangingPunct="1">
                  <a:spcBef>
                    <a:spcPct val="0"/>
                  </a:spcBef>
                  <a:buNone/>
                </a:pPr>
                <a:r>
                  <a:rPr lang="en-US" altLang="ko-KR" sz="1200" i="0">
                    <a:latin typeface="Cambria Math" panose="02040503050406030204" pitchFamily="18" charset="0"/>
                  </a:rPr>
                  <a:t>𝑓 ̂_𝑏</a:t>
                </a:r>
                <a:r>
                  <a:rPr lang="en-US" altLang="ko-KR" sz="1200" dirty="0" smtClean="0">
                    <a:latin typeface="Arial" panose="020B0604020202020204" pitchFamily="34" charset="0"/>
                  </a:rPr>
                  <a:t>: new decision tree</a:t>
                </a:r>
              </a:p>
              <a:p>
                <a:pPr marL="342000" indent="0" algn="just" eaLnBrk="1" hangingPunct="1">
                  <a:spcBef>
                    <a:spcPct val="0"/>
                  </a:spcBef>
                  <a:buNone/>
                </a:pPr>
                <a:r>
                  <a:rPr lang="en-US" altLang="ko-KR" sz="1200" i="0">
                    <a:latin typeface="Cambria Math" panose="02040503050406030204" pitchFamily="18" charset="0"/>
                  </a:rPr>
                  <a:t>(𝑋,𝑟)</a:t>
                </a:r>
                <a:r>
                  <a:rPr lang="en-US" altLang="ko-KR" sz="1200" dirty="0" smtClean="0">
                    <a:latin typeface="Arial" panose="020B0604020202020204" pitchFamily="34" charset="0"/>
                  </a:rPr>
                  <a:t>: training data set with </a:t>
                </a:r>
                <a:r>
                  <a:rPr lang="en-US" altLang="ko-KR" sz="1200" dirty="0" smtClean="0">
                    <a:latin typeface="Arial" panose="020B0604020202020204" pitchFamily="34" charset="0"/>
                  </a:rPr>
                  <a:t>residuals </a:t>
                </a:r>
                <a:r>
                  <a:rPr lang="en-US" altLang="ko-KR" sz="1200" i="1" dirty="0" smtClean="0">
                    <a:latin typeface="Arial" panose="020B0604020202020204" pitchFamily="34" charset="0"/>
                  </a:rPr>
                  <a:t>r</a:t>
                </a:r>
                <a:r>
                  <a:rPr lang="en-US" altLang="ko-KR" sz="1200" i="0" dirty="0" smtClean="0">
                    <a:latin typeface="Arial" panose="020B0604020202020204" pitchFamily="34" charset="0"/>
                  </a:rPr>
                  <a:t> f</a:t>
                </a:r>
                <a:r>
                  <a:rPr lang="en-US" altLang="ko-KR" sz="1200" dirty="0" smtClean="0">
                    <a:latin typeface="Arial" panose="020B0604020202020204" pitchFamily="34" charset="0"/>
                  </a:rPr>
                  <a:t>rom </a:t>
                </a:r>
                <a:r>
                  <a:rPr lang="en-US" altLang="ko-KR" sz="1200" dirty="0" smtClean="0">
                    <a:latin typeface="Arial" panose="020B0604020202020204" pitchFamily="34" charset="0"/>
                  </a:rPr>
                  <a:t>the current model</a:t>
                </a:r>
              </a:p>
              <a:p>
                <a:endParaRPr lang="ko-KR" altLang="en-US" dirty="0"/>
              </a:p>
            </p:txBody>
          </p:sp>
        </mc:Fallback>
      </mc:AlternateContent>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557</a:t>
            </a:fld>
            <a:endParaRPr lang="ko-KR" altLang="en-US"/>
          </a:p>
        </p:txBody>
      </p:sp>
    </p:spTree>
    <p:extLst>
      <p:ext uri="{BB962C8B-B14F-4D97-AF65-F5344CB8AC3E}">
        <p14:creationId xmlns:p14="http://schemas.microsoft.com/office/powerpoint/2010/main" val="22881371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558</a:t>
            </a:fld>
            <a:endParaRPr lang="ko-KR" altLang="en-US"/>
          </a:p>
        </p:txBody>
      </p:sp>
    </p:spTree>
    <p:extLst>
      <p:ext uri="{BB962C8B-B14F-4D97-AF65-F5344CB8AC3E}">
        <p14:creationId xmlns:p14="http://schemas.microsoft.com/office/powerpoint/2010/main" val="16463316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55CC923F-A29A-4532-98E0-076E50B2532B}" type="slidenum">
              <a:rPr lang="ko-KR" altLang="en-US" smtClean="0"/>
              <a:pPr>
                <a:defRPr/>
              </a:pPr>
              <a:t>559</a:t>
            </a:fld>
            <a:endParaRPr lang="ko-KR" altLang="en-US"/>
          </a:p>
        </p:txBody>
      </p:sp>
    </p:spTree>
    <p:extLst>
      <p:ext uri="{BB962C8B-B14F-4D97-AF65-F5344CB8AC3E}">
        <p14:creationId xmlns:p14="http://schemas.microsoft.com/office/powerpoint/2010/main" val="7838462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E6D75-D2F4-8CC4-6C8D-AF1639F91CC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93B0176A-41BE-85A9-FCD8-28A262730572}"/>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42C20F1C-8605-ADA9-9FE1-F2C00352DE5D}"/>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6EB0E7D-1669-5DCE-6786-6BFFE09DBB15}"/>
              </a:ext>
            </a:extLst>
          </p:cNvPr>
          <p:cNvSpPr>
            <a:spLocks noGrp="1"/>
          </p:cNvSpPr>
          <p:nvPr>
            <p:ph type="sldNum" sz="quarter" idx="10"/>
          </p:nvPr>
        </p:nvSpPr>
        <p:spPr/>
        <p:txBody>
          <a:bodyPr/>
          <a:lstStyle/>
          <a:p>
            <a:fld id="{968FDCA8-AE96-494C-ADE7-3F940D367480}" type="slidenum">
              <a:rPr lang="ko-KR" altLang="en-US" smtClean="0"/>
              <a:t>563</a:t>
            </a:fld>
            <a:endParaRPr lang="ko-KR" altLang="en-US"/>
          </a:p>
        </p:txBody>
      </p:sp>
    </p:spTree>
    <p:extLst>
      <p:ext uri="{BB962C8B-B14F-4D97-AF65-F5344CB8AC3E}">
        <p14:creationId xmlns:p14="http://schemas.microsoft.com/office/powerpoint/2010/main" val="33416617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ko"/>
              <a:t>supervised : 기준이 되는 Y가 존재. 예측을 한다고 하면 예측된 Y가 실제 Y와 얼마나 잘 맞는지 살펴보는 것이 목적이자 판단의 근거가 됨</a:t>
            </a:r>
          </a:p>
          <a:p>
            <a:pPr marL="0" lvl="0" indent="0">
              <a:spcBef>
                <a:spcPts val="0"/>
              </a:spcBef>
              <a:buNone/>
            </a:pPr>
            <a:r>
              <a:rPr lang="ko"/>
              <a:t>unsupervised : 그런거 없음. 맨땅에 헤딩 -&gt; 데이터에 대한 이해도를 높이고 분석을 위한 전처리를 하는 것</a:t>
            </a:r>
          </a:p>
          <a:p>
            <a:pPr marL="0" lvl="0" indent="0">
              <a:spcBef>
                <a:spcPts val="0"/>
              </a:spcBef>
              <a:buNone/>
            </a:pPr>
            <a:r>
              <a:rPr lang="ko"/>
              <a:t>the goal is to discover interesting things about the measurements on X1, X2, . . . , Xp.</a:t>
            </a:r>
          </a:p>
        </p:txBody>
      </p:sp>
    </p:spTree>
    <p:extLst>
      <p:ext uri="{BB962C8B-B14F-4D97-AF65-F5344CB8AC3E}">
        <p14:creationId xmlns:p14="http://schemas.microsoft.com/office/powerpoint/2010/main" val="39408741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6619275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ko"/>
              <a:t>linear combination : 일종의 가중평균. GLS에서와 마찬가지로 변수의 정보 가치가 서로 다르므로 다른 가중치 적용. 가중치 부여 기준은 ‘설명되는’ 분산이 가장 크도록</a:t>
            </a:r>
          </a:p>
          <a:p>
            <a:pPr marL="0" lvl="0" indent="0">
              <a:spcBef>
                <a:spcPts val="0"/>
              </a:spcBef>
              <a:buNone/>
            </a:pPr>
            <a:endParaRPr/>
          </a:p>
          <a:p>
            <a:pPr marL="0" lvl="0" indent="0">
              <a:spcBef>
                <a:spcPts val="0"/>
              </a:spcBef>
              <a:buNone/>
            </a:pPr>
            <a:r>
              <a:rPr lang="ko"/>
              <a:t>φ는 가격(loading), X는 물량(data), Z는 총금액(principal component) -&gt; score의 벡터 : 우리가 하나의 기준으로 판단할 때 많이 하는 것. 다변수 함수 cf) multiple regression</a:t>
            </a:r>
          </a:p>
          <a:p>
            <a:pPr marL="0" lvl="0" indent="0">
              <a:spcBef>
                <a:spcPts val="0"/>
              </a:spcBef>
              <a:buNone/>
            </a:pPr>
            <a:endParaRPr/>
          </a:p>
          <a:p>
            <a:pPr marL="0" lvl="0" indent="0">
              <a:spcBef>
                <a:spcPts val="0"/>
              </a:spcBef>
              <a:buNone/>
            </a:pPr>
            <a:r>
              <a:rPr lang="ko"/>
              <a:t>가격이나 무게와 같은 외부적인 기준도 동일한 방식으로 적용. 하지만 PCA에는 그런 기준이 없으므로 그 기준을 찾아내는 것</a:t>
            </a:r>
          </a:p>
          <a:p>
            <a:pPr marL="0" lvl="0" indent="0">
              <a:spcBef>
                <a:spcPts val="0"/>
              </a:spcBef>
              <a:buNone/>
            </a:pPr>
            <a:endParaRPr/>
          </a:p>
          <a:p>
            <a:pPr marL="0" lvl="0" indent="0">
              <a:spcBef>
                <a:spcPts val="0"/>
              </a:spcBef>
              <a:buNone/>
            </a:pPr>
            <a:r>
              <a:rPr lang="ko"/>
              <a:t>z</a:t>
            </a:r>
            <a:r>
              <a:rPr lang="ko" baseline="-25000"/>
              <a:t>i1</a:t>
            </a:r>
            <a:r>
              <a:rPr lang="ko"/>
              <a:t> = φ</a:t>
            </a:r>
            <a:r>
              <a:rPr lang="ko" baseline="-25000"/>
              <a:t>11</a:t>
            </a:r>
            <a:r>
              <a:rPr lang="ko"/>
              <a:t>x</a:t>
            </a:r>
            <a:r>
              <a:rPr lang="ko" baseline="-25000"/>
              <a:t>i1</a:t>
            </a:r>
            <a:r>
              <a:rPr lang="ko"/>
              <a:t> + φ</a:t>
            </a:r>
            <a:r>
              <a:rPr lang="ko" baseline="-25000"/>
              <a:t>21</a:t>
            </a:r>
            <a:r>
              <a:rPr lang="ko"/>
              <a:t>x</a:t>
            </a:r>
            <a:r>
              <a:rPr lang="ko" baseline="-25000"/>
              <a:t>i2</a:t>
            </a:r>
            <a:r>
              <a:rPr lang="ko"/>
              <a:t> + . . . + φ</a:t>
            </a:r>
            <a:r>
              <a:rPr lang="ko" baseline="-25000"/>
              <a:t>p1</a:t>
            </a:r>
            <a:r>
              <a:rPr lang="ko"/>
              <a:t>x</a:t>
            </a:r>
            <a:r>
              <a:rPr lang="ko" baseline="-25000"/>
              <a:t>ip</a:t>
            </a:r>
          </a:p>
          <a:p>
            <a:pPr marL="0" lvl="0" indent="0">
              <a:spcBef>
                <a:spcPts val="0"/>
              </a:spcBef>
              <a:buNone/>
            </a:pPr>
            <a:endParaRPr/>
          </a:p>
          <a:p>
            <a:pPr marL="0" lvl="0" indent="0" rtl="0">
              <a:spcBef>
                <a:spcPts val="0"/>
              </a:spcBef>
              <a:buNone/>
            </a:pPr>
            <a:r>
              <a:rPr lang="ko"/>
              <a:t>normalized : φ 길이는 1</a:t>
            </a:r>
          </a:p>
        </p:txBody>
      </p:sp>
    </p:spTree>
    <p:extLst>
      <p:ext uri="{BB962C8B-B14F-4D97-AF65-F5344CB8AC3E}">
        <p14:creationId xmlns:p14="http://schemas.microsoft.com/office/powerpoint/2010/main" val="39668085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ko"/>
              <a:t>The loading vector φ</a:t>
            </a:r>
            <a:r>
              <a:rPr lang="ko" baseline="-25000"/>
              <a:t>1</a:t>
            </a:r>
            <a:r>
              <a:rPr lang="ko"/>
              <a:t> with elements φ</a:t>
            </a:r>
            <a:r>
              <a:rPr lang="ko" baseline="-25000"/>
              <a:t>11</a:t>
            </a:r>
            <a:r>
              <a:rPr lang="ko"/>
              <a:t>, φ</a:t>
            </a:r>
            <a:r>
              <a:rPr lang="ko" baseline="-25000"/>
              <a:t>21</a:t>
            </a:r>
            <a:r>
              <a:rPr lang="ko"/>
              <a:t>, . . . , φ</a:t>
            </a:r>
            <a:r>
              <a:rPr lang="ko" baseline="-25000"/>
              <a:t>p1</a:t>
            </a:r>
            <a:r>
              <a:rPr lang="ko"/>
              <a:t> defines a direction in feature space along which the data vary the most.</a:t>
            </a:r>
          </a:p>
          <a:p>
            <a:pPr marL="0" lvl="0" indent="0" rtl="0">
              <a:spcBef>
                <a:spcPts val="0"/>
              </a:spcBef>
              <a:buNone/>
            </a:pPr>
            <a:r>
              <a:rPr lang="ko"/>
              <a:t>If we project the n data points x</a:t>
            </a:r>
            <a:r>
              <a:rPr lang="ko" baseline="-25000"/>
              <a:t>1</a:t>
            </a:r>
            <a:r>
              <a:rPr lang="ko"/>
              <a:t>, . . . , x</a:t>
            </a:r>
            <a:r>
              <a:rPr lang="ko" baseline="-25000"/>
              <a:t>n</a:t>
            </a:r>
            <a:r>
              <a:rPr lang="ko"/>
              <a:t> onto this direction, the projected values are the principal component scores z</a:t>
            </a:r>
            <a:r>
              <a:rPr lang="ko" baseline="-25000"/>
              <a:t>11</a:t>
            </a:r>
            <a:r>
              <a:rPr lang="ko"/>
              <a:t>, . . . , z</a:t>
            </a:r>
            <a:r>
              <a:rPr lang="ko" baseline="-25000"/>
              <a:t>n1</a:t>
            </a:r>
            <a:r>
              <a:rPr lang="ko"/>
              <a:t> themselves</a:t>
            </a:r>
          </a:p>
        </p:txBody>
      </p:sp>
    </p:spTree>
    <p:extLst>
      <p:ext uri="{BB962C8B-B14F-4D97-AF65-F5344CB8AC3E}">
        <p14:creationId xmlns:p14="http://schemas.microsoft.com/office/powerpoint/2010/main" val="3188641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슬라이드 이미지 개체 틀 1"/>
          <p:cNvSpPr>
            <a:spLocks noGrp="1" noRot="1" noChangeAspect="1"/>
          </p:cNvSpPr>
          <p:nvPr>
            <p:ph type="sldImg"/>
          </p:nvPr>
        </p:nvSpPr>
        <p:spPr bwMode="auto">
          <a:noFill/>
          <a:ln>
            <a:solidFill>
              <a:srgbClr val="000000"/>
            </a:solidFill>
            <a:miter lim="800000"/>
            <a:headEnd/>
            <a:tailEnd/>
          </a:ln>
        </p:spPr>
      </p:sp>
      <p:sp>
        <p:nvSpPr>
          <p:cNvPr id="18434" name="슬라이드 노트 개체 틀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ko-KR" altLang="en-US"/>
          </a:p>
        </p:txBody>
      </p:sp>
      <p:sp>
        <p:nvSpPr>
          <p:cNvPr id="18435" name="슬라이드 번호 개체 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408C343-0463-438A-A244-392462C070DF}" type="slidenum">
              <a:rPr lang="ko-KR" altLang="en-US">
                <a:cs typeface="맑은 고딕"/>
              </a:rPr>
              <a:pPr fontAlgn="base">
                <a:spcBef>
                  <a:spcPct val="0"/>
                </a:spcBef>
                <a:spcAft>
                  <a:spcPct val="0"/>
                </a:spcAft>
              </a:pPr>
              <a:t>50</a:t>
            </a:fld>
            <a:endParaRPr lang="en-US" altLang="ko-KR">
              <a:cs typeface="맑은 고딕"/>
            </a:endParaRPr>
          </a:p>
        </p:txBody>
      </p:sp>
    </p:spTree>
    <p:extLst>
      <p:ext uri="{BB962C8B-B14F-4D97-AF65-F5344CB8AC3E}">
        <p14:creationId xmlns:p14="http://schemas.microsoft.com/office/powerpoint/2010/main" val="31792282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576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7160703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8540361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0856752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9112705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257513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8015293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슬라이드 이미지 개체 틀 1">
            <a:extLst>
              <a:ext uri="{FF2B5EF4-FFF2-40B4-BE49-F238E27FC236}">
                <a16:creationId xmlns:a16="http://schemas.microsoft.com/office/drawing/2014/main" id="{27C975D7-D68D-B9C2-A1C4-07E499C04E19}"/>
              </a:ext>
            </a:extLst>
          </p:cNvPr>
          <p:cNvSpPr>
            <a:spLocks noGrp="1" noRot="1" noChangeAspect="1" noTextEdit="1"/>
          </p:cNvSpPr>
          <p:nvPr>
            <p:ph type="sldImg"/>
          </p:nvPr>
        </p:nvSpPr>
        <p:spPr>
          <a:ln/>
        </p:spPr>
      </p:sp>
      <p:sp>
        <p:nvSpPr>
          <p:cNvPr id="15363" name="슬라이드 노트 개체 틀 2">
            <a:extLst>
              <a:ext uri="{FF2B5EF4-FFF2-40B4-BE49-F238E27FC236}">
                <a16:creationId xmlns:a16="http://schemas.microsoft.com/office/drawing/2014/main" id="{E5E8A7A6-E94D-AAA9-38B5-CEB66AD5F1E9}"/>
              </a:ext>
            </a:extLst>
          </p:cNvPr>
          <p:cNvSpPr>
            <a:spLocks noGrp="1"/>
          </p:cNvSpPr>
          <p:nvPr>
            <p:ph type="body" idx="1"/>
          </p:nvPr>
        </p:nvSpPr>
        <p:spPr>
          <a:noFill/>
        </p:spPr>
        <p:txBody>
          <a:bodyPr/>
          <a:lstStyle/>
          <a:p>
            <a:endParaRPr lang="ko-KR" altLang="en-US">
              <a:latin typeface="Arial" panose="020B0604020202020204" pitchFamily="34" charset="0"/>
              <a:ea typeface="굴림" panose="020B0600000101010101" pitchFamily="50" charset="-127"/>
            </a:endParaRPr>
          </a:p>
        </p:txBody>
      </p:sp>
      <p:sp>
        <p:nvSpPr>
          <p:cNvPr id="15364" name="슬라이드 번호 개체 틀 3">
            <a:extLst>
              <a:ext uri="{FF2B5EF4-FFF2-40B4-BE49-F238E27FC236}">
                <a16:creationId xmlns:a16="http://schemas.microsoft.com/office/drawing/2014/main" id="{4094E682-361B-D3B7-9EF7-CEDD5EB3CED0}"/>
              </a:ext>
            </a:extLst>
          </p:cNvPr>
          <p:cNvSpPr>
            <a:spLocks noGrp="1"/>
          </p:cNvSpPr>
          <p:nvPr>
            <p:ph type="sldNum" sz="quarter" idx="5"/>
          </p:nvPr>
        </p:nvSpPr>
        <p:spPr>
          <a:noFill/>
        </p:spPr>
        <p:txBody>
          <a:bodyPr/>
          <a:lstStyle>
            <a:lvl1pPr defTabSz="922338">
              <a:spcBef>
                <a:spcPct val="30000"/>
              </a:spcBef>
              <a:defRPr sz="1200">
                <a:solidFill>
                  <a:schemeClr val="tx1"/>
                </a:solidFill>
                <a:latin typeface="Arial" panose="020B0604020202020204" pitchFamily="34" charset="0"/>
              </a:defRPr>
            </a:lvl1pPr>
            <a:lvl2pPr marL="742950" indent="-285750" defTabSz="922338">
              <a:spcBef>
                <a:spcPct val="30000"/>
              </a:spcBef>
              <a:defRPr sz="1200">
                <a:solidFill>
                  <a:schemeClr val="tx1"/>
                </a:solidFill>
                <a:latin typeface="Arial" panose="020B0604020202020204" pitchFamily="34" charset="0"/>
              </a:defRPr>
            </a:lvl2pPr>
            <a:lvl3pPr marL="1143000" indent="-228600" defTabSz="922338">
              <a:spcBef>
                <a:spcPct val="30000"/>
              </a:spcBef>
              <a:defRPr sz="1200">
                <a:solidFill>
                  <a:schemeClr val="tx1"/>
                </a:solidFill>
                <a:latin typeface="Arial" panose="020B0604020202020204" pitchFamily="34" charset="0"/>
              </a:defRPr>
            </a:lvl3pPr>
            <a:lvl4pPr marL="1600200" indent="-228600" defTabSz="922338">
              <a:spcBef>
                <a:spcPct val="30000"/>
              </a:spcBef>
              <a:defRPr sz="1200">
                <a:solidFill>
                  <a:schemeClr val="tx1"/>
                </a:solidFill>
                <a:latin typeface="Arial" panose="020B0604020202020204" pitchFamily="34" charset="0"/>
              </a:defRPr>
            </a:lvl4pPr>
            <a:lvl5pPr marL="2057400" indent="-228600" defTabSz="922338">
              <a:spcBef>
                <a:spcPct val="30000"/>
              </a:spcBef>
              <a:defRPr sz="1200">
                <a:solidFill>
                  <a:schemeClr val="tx1"/>
                </a:solidFill>
                <a:latin typeface="Arial" panose="020B0604020202020204" pitchFamily="34" charset="0"/>
              </a:defRPr>
            </a:lvl5pPr>
            <a:lvl6pPr marL="2514600" indent="-228600" defTabSz="92233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233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233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233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EEA455F-67F3-437C-A0E4-59CF294CAC7C}" type="slidenum">
              <a:rPr lang="en-US" altLang="ko-KR"/>
              <a:pPr>
                <a:spcBef>
                  <a:spcPct val="0"/>
                </a:spcBef>
              </a:pPr>
              <a:t>597</a:t>
            </a:fld>
            <a:endParaRPr lang="en-US" altLang="ko-K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750</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9181366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968FDCA8-AE96-494C-ADE7-3F940D367480}" type="slidenum">
              <a:rPr lang="ko-KR" altLang="en-US" smtClean="0"/>
              <a:t>781</a:t>
            </a:fld>
            <a:endParaRPr lang="ko-KR" altLang="en-US"/>
          </a:p>
        </p:txBody>
      </p:sp>
    </p:spTree>
    <p:extLst>
      <p:ext uri="{BB962C8B-B14F-4D97-AF65-F5344CB8AC3E}">
        <p14:creationId xmlns:p14="http://schemas.microsoft.com/office/powerpoint/2010/main" val="4022745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C5817D-344F-4636-94D4-0CAC79CC182E}"/>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359B181-4062-4D05-BBA7-1038E61840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285413A-D50B-447A-941B-85A1FF00EC68}"/>
              </a:ext>
            </a:extLst>
          </p:cNvPr>
          <p:cNvSpPr>
            <a:spLocks noGrp="1"/>
          </p:cNvSpPr>
          <p:nvPr>
            <p:ph type="dt" sz="half" idx="10"/>
          </p:nvPr>
        </p:nvSpPr>
        <p:spPr/>
        <p:txBody>
          <a:bodyPr/>
          <a:lstStyle/>
          <a:p>
            <a:fld id="{55DF9A0C-BD29-4ED3-8C4D-EA36B816773B}" type="datetime1">
              <a:rPr lang="ko-KR" altLang="en-US" smtClean="0"/>
              <a:t>2024-02-22</a:t>
            </a:fld>
            <a:endParaRPr lang="ko-KR" altLang="en-US"/>
          </a:p>
        </p:txBody>
      </p:sp>
      <p:sp>
        <p:nvSpPr>
          <p:cNvPr id="5" name="바닥글 개체 틀 4">
            <a:extLst>
              <a:ext uri="{FF2B5EF4-FFF2-40B4-BE49-F238E27FC236}">
                <a16:creationId xmlns:a16="http://schemas.microsoft.com/office/drawing/2014/main" id="{C9652894-C656-47F7-872B-1132013A6E8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3A82F2F-492C-4122-84DA-03CB201AFC85}"/>
              </a:ext>
            </a:extLst>
          </p:cNvPr>
          <p:cNvSpPr>
            <a:spLocks noGrp="1"/>
          </p:cNvSpPr>
          <p:nvPr>
            <p:ph type="sldNum" sz="quarter" idx="12"/>
          </p:nvPr>
        </p:nvSpPr>
        <p:spPr/>
        <p:txBody>
          <a:body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2416679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C6184F-C740-46B4-9B73-9B663921D284}"/>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C5649FC-6C49-4349-9E7B-109876E52080}"/>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64CAEC94-4FA2-4EE2-B9CB-8C188DED1C49}"/>
              </a:ext>
            </a:extLst>
          </p:cNvPr>
          <p:cNvSpPr>
            <a:spLocks noGrp="1"/>
          </p:cNvSpPr>
          <p:nvPr>
            <p:ph type="dt" sz="half" idx="10"/>
          </p:nvPr>
        </p:nvSpPr>
        <p:spPr/>
        <p:txBody>
          <a:bodyPr/>
          <a:lstStyle/>
          <a:p>
            <a:fld id="{9A32515D-8387-4C1A-A018-0966B884BBE0}" type="datetime1">
              <a:rPr lang="ko-KR" altLang="en-US" smtClean="0"/>
              <a:t>2024-02-22</a:t>
            </a:fld>
            <a:endParaRPr lang="ko-KR" altLang="en-US"/>
          </a:p>
        </p:txBody>
      </p:sp>
      <p:sp>
        <p:nvSpPr>
          <p:cNvPr id="5" name="바닥글 개체 틀 4">
            <a:extLst>
              <a:ext uri="{FF2B5EF4-FFF2-40B4-BE49-F238E27FC236}">
                <a16:creationId xmlns:a16="http://schemas.microsoft.com/office/drawing/2014/main" id="{E2F38D85-EB60-4DEC-8561-3C896157E14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1852655-4BB7-414E-A0E8-B16BF498877E}"/>
              </a:ext>
            </a:extLst>
          </p:cNvPr>
          <p:cNvSpPr>
            <a:spLocks noGrp="1"/>
          </p:cNvSpPr>
          <p:nvPr>
            <p:ph type="sldNum" sz="quarter" idx="12"/>
          </p:nvPr>
        </p:nvSpPr>
        <p:spPr/>
        <p:txBody>
          <a:body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28320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9DF50A22-2558-4181-A805-E62B7E200820}"/>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DD64E56-8C7A-4477-A536-FDA050FE467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222D9550-BE0D-493B-AB51-89B1AD67459F}"/>
              </a:ext>
            </a:extLst>
          </p:cNvPr>
          <p:cNvSpPr>
            <a:spLocks noGrp="1"/>
          </p:cNvSpPr>
          <p:nvPr>
            <p:ph type="dt" sz="half" idx="10"/>
          </p:nvPr>
        </p:nvSpPr>
        <p:spPr/>
        <p:txBody>
          <a:bodyPr/>
          <a:lstStyle/>
          <a:p>
            <a:fld id="{DA106E5F-B5E1-4ECB-AE85-8424670B6D12}" type="datetime1">
              <a:rPr lang="ko-KR" altLang="en-US" smtClean="0"/>
              <a:t>2024-02-22</a:t>
            </a:fld>
            <a:endParaRPr lang="ko-KR" altLang="en-US"/>
          </a:p>
        </p:txBody>
      </p:sp>
      <p:sp>
        <p:nvSpPr>
          <p:cNvPr id="5" name="바닥글 개체 틀 4">
            <a:extLst>
              <a:ext uri="{FF2B5EF4-FFF2-40B4-BE49-F238E27FC236}">
                <a16:creationId xmlns:a16="http://schemas.microsoft.com/office/drawing/2014/main" id="{258F1D65-8547-478F-ACBF-18E6A0A44B3A}"/>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BF4A3AB-1A8B-459F-A289-D6D49481C24A}"/>
              </a:ext>
            </a:extLst>
          </p:cNvPr>
          <p:cNvSpPr>
            <a:spLocks noGrp="1"/>
          </p:cNvSpPr>
          <p:nvPr>
            <p:ph type="sldNum" sz="quarter" idx="12"/>
          </p:nvPr>
        </p:nvSpPr>
        <p:spPr/>
        <p:txBody>
          <a:body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1920441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0" y="593367"/>
            <a:ext cx="11360800" cy="763600"/>
          </a:xfrm>
          <a:prstGeom prst="rect">
            <a:avLst/>
          </a:prstGeom>
        </p:spPr>
        <p:txBody>
          <a:bodyPr wrap="square" lIns="121897" tIns="121897" rIns="121897" bIns="121897"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19" name="Shape 19"/>
          <p:cNvSpPr txBox="1">
            <a:spLocks noGrp="1"/>
          </p:cNvSpPr>
          <p:nvPr>
            <p:ph type="body" idx="1"/>
          </p:nvPr>
        </p:nvSpPr>
        <p:spPr>
          <a:xfrm>
            <a:off x="415600" y="1536633"/>
            <a:ext cx="11360800" cy="4555200"/>
          </a:xfrm>
          <a:prstGeom prst="rect">
            <a:avLst/>
          </a:prstGeom>
        </p:spPr>
        <p:txBody>
          <a:bodyPr wrap="square" lIns="121897" tIns="121897" rIns="121897" bIns="121897"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20" name="Shape 20"/>
          <p:cNvSpPr txBox="1">
            <a:spLocks noGrp="1"/>
          </p:cNvSpPr>
          <p:nvPr>
            <p:ph type="sldNum" idx="12"/>
          </p:nvPr>
        </p:nvSpPr>
        <p:spPr>
          <a:xfrm>
            <a:off x="11296611" y="6217623"/>
            <a:ext cx="731600" cy="524800"/>
          </a:xfrm>
          <a:prstGeom prst="rect">
            <a:avLst/>
          </a:prstGeom>
        </p:spPr>
        <p:txBody>
          <a:bodyPr wrap="square" lIns="121897" tIns="121897" rIns="121897" bIns="121897" anchor="ctr" anchorCtr="0">
            <a:noAutofit/>
          </a:bodyPr>
          <a:lstStyle/>
          <a:p>
            <a:fld id="{00000000-1234-1234-1234-123412341234}" type="slidenum">
              <a:rPr lang="ko" smtClean="0"/>
              <a:pPr/>
              <a:t>‹#›</a:t>
            </a:fld>
            <a:endParaRPr lang="ko"/>
          </a:p>
        </p:txBody>
      </p:sp>
    </p:spTree>
    <p:extLst>
      <p:ext uri="{BB962C8B-B14F-4D97-AF65-F5344CB8AC3E}">
        <p14:creationId xmlns:p14="http://schemas.microsoft.com/office/powerpoint/2010/main" val="1846283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제목 및 내용 4개">
    <p:spTree>
      <p:nvGrpSpPr>
        <p:cNvPr id="1" name=""/>
        <p:cNvGrpSpPr/>
        <p:nvPr/>
      </p:nvGrpSpPr>
      <p:grpSpPr>
        <a:xfrm>
          <a:off x="0" y="0"/>
          <a:ext cx="0" cy="0"/>
          <a:chOff x="0" y="0"/>
          <a:chExt cx="0" cy="0"/>
        </a:xfrm>
      </p:grpSpPr>
      <p:sp>
        <p:nvSpPr>
          <p:cNvPr id="2" name="제목 1"/>
          <p:cNvSpPr>
            <a:spLocks noGrp="1"/>
          </p:cNvSpPr>
          <p:nvPr>
            <p:ph type="title" sz="quarter"/>
          </p:nvPr>
        </p:nvSpPr>
        <p:spPr>
          <a:xfrm>
            <a:off x="2133600" y="228600"/>
            <a:ext cx="6299200" cy="762000"/>
          </a:xfrm>
        </p:spPr>
        <p:txBody>
          <a:bodyPr/>
          <a:lstStyle/>
          <a:p>
            <a:r>
              <a:rPr lang="ko-KR" altLang="en-US"/>
              <a:t>마스터 제목 스타일 편집</a:t>
            </a:r>
          </a:p>
        </p:txBody>
      </p:sp>
      <p:sp>
        <p:nvSpPr>
          <p:cNvPr id="3" name="내용 개체 틀 2"/>
          <p:cNvSpPr>
            <a:spLocks noGrp="1"/>
          </p:cNvSpPr>
          <p:nvPr>
            <p:ph sz="quarter" idx="1"/>
          </p:nvPr>
        </p:nvSpPr>
        <p:spPr>
          <a:xfrm>
            <a:off x="508000" y="1447800"/>
            <a:ext cx="5486400" cy="2324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6197600" y="1447800"/>
            <a:ext cx="5486400" cy="2324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508000" y="3924300"/>
            <a:ext cx="5486400" cy="2324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quarter" idx="4"/>
          </p:nvPr>
        </p:nvSpPr>
        <p:spPr>
          <a:xfrm>
            <a:off x="6197600" y="3924300"/>
            <a:ext cx="5486400" cy="2324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슬라이드 번호 개체 틀 6"/>
          <p:cNvSpPr>
            <a:spLocks noGrp="1"/>
          </p:cNvSpPr>
          <p:nvPr>
            <p:ph type="sldNum" sz="quarter" idx="10"/>
          </p:nvPr>
        </p:nvSpPr>
        <p:spPr>
          <a:xfrm>
            <a:off x="5156200" y="6477000"/>
            <a:ext cx="1168400" cy="457200"/>
          </a:xfrm>
        </p:spPr>
        <p:txBody>
          <a:bodyPr/>
          <a:lstStyle>
            <a:lvl1pPr>
              <a:defRPr/>
            </a:lvl1pPr>
          </a:lstStyle>
          <a:p>
            <a:pPr>
              <a:defRPr/>
            </a:pPr>
            <a:fld id="{C8CE3F4F-2FCD-4C0B-A455-0A2E09C75AB2}" type="slidenum">
              <a:rPr lang="en-US" altLang="ko-KR"/>
              <a:pPr>
                <a:defRPr/>
              </a:pPr>
              <a:t>‹#›</a:t>
            </a:fld>
            <a:r>
              <a:rPr lang="en-US" altLang="ko-KR"/>
              <a:t>/18</a:t>
            </a:r>
          </a:p>
        </p:txBody>
      </p:sp>
    </p:spTree>
    <p:extLst>
      <p:ext uri="{BB962C8B-B14F-4D97-AF65-F5344CB8AC3E}">
        <p14:creationId xmlns:p14="http://schemas.microsoft.com/office/powerpoint/2010/main" val="2210272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콘텐츠 2개">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EB8986E-0D0F-421C-B9C4-EFF2F999E760}" type="datetime1">
              <a:rPr lang="ko-KR" altLang="en-US" smtClean="0"/>
              <a:t>2024-02-22</a:t>
            </a:fld>
            <a:endParaRPr lang="ko-KR" altLang="en-US"/>
          </a:p>
        </p:txBody>
      </p:sp>
      <p:sp>
        <p:nvSpPr>
          <p:cNvPr id="6" name="Footer Placeholder 5"/>
          <p:cNvSpPr>
            <a:spLocks noGrp="1"/>
          </p:cNvSpPr>
          <p:nvPr>
            <p:ph type="ftr" sz="quarter" idx="11"/>
          </p:nvPr>
        </p:nvSpPr>
        <p:spPr/>
        <p:txBody>
          <a:bodyPr/>
          <a:lstStyle/>
          <a:p>
            <a:endParaRPr lang="ko-KR" altLang="en-US" dirty="0"/>
          </a:p>
        </p:txBody>
      </p:sp>
      <p:sp>
        <p:nvSpPr>
          <p:cNvPr id="7" name="Slide Number Placeholder 6"/>
          <p:cNvSpPr>
            <a:spLocks noGrp="1"/>
          </p:cNvSpPr>
          <p:nvPr>
            <p:ph type="sldNum" sz="quarter" idx="12"/>
          </p:nvPr>
        </p:nvSpPr>
        <p:spPr>
          <a:xfrm>
            <a:off x="11020959" y="6356353"/>
            <a:ext cx="677563" cy="365125"/>
          </a:xfrm>
          <a:prstGeom prst="rect">
            <a:avLst/>
          </a:prstGeom>
        </p:spPr>
        <p:txBody>
          <a:bodyPr/>
          <a:lstStyle/>
          <a:p>
            <a:fld id="{697A4166-CA4D-41F8-83C5-A101D686F506}" type="slidenum">
              <a:rPr lang="ko-KR" altLang="en-US" smtClean="0"/>
              <a:t>‹#›</a:t>
            </a:fld>
            <a:endParaRPr lang="ko-KR" altLang="en-US" dirty="0"/>
          </a:p>
        </p:txBody>
      </p:sp>
      <p:pic>
        <p:nvPicPr>
          <p:cNvPr id="9" name="그래픽 8">
            <a:extLst>
              <a:ext uri="{FF2B5EF4-FFF2-40B4-BE49-F238E27FC236}">
                <a16:creationId xmlns:a16="http://schemas.microsoft.com/office/drawing/2014/main" id="{E5A49AB3-A375-4D65-B008-9E30673AC7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1587" y="-2909"/>
            <a:ext cx="12499154" cy="121761"/>
          </a:xfrm>
          <a:prstGeom prst="rect">
            <a:avLst/>
          </a:prstGeom>
        </p:spPr>
      </p:pic>
    </p:spTree>
    <p:extLst>
      <p:ext uri="{BB962C8B-B14F-4D97-AF65-F5344CB8AC3E}">
        <p14:creationId xmlns:p14="http://schemas.microsoft.com/office/powerpoint/2010/main" val="3181844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7526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6400" y="40767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0"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3920416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BD45D5A-236D-422B-BD03-A7CBCFA4D6D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CED37992-6AF0-4168-BCC4-D1A002309F08}"/>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80AB7D22-FA47-4AF5-9966-0B826A90A803}"/>
              </a:ext>
            </a:extLst>
          </p:cNvPr>
          <p:cNvSpPr>
            <a:spLocks noGrp="1"/>
          </p:cNvSpPr>
          <p:nvPr>
            <p:ph type="dt" sz="half" idx="10"/>
          </p:nvPr>
        </p:nvSpPr>
        <p:spPr/>
        <p:txBody>
          <a:bodyPr/>
          <a:lstStyle/>
          <a:p>
            <a:fld id="{45B6E0E0-24A7-48BD-B9B9-840560BA4481}" type="datetime1">
              <a:rPr lang="ko-KR" altLang="en-US" smtClean="0"/>
              <a:t>2024-02-22</a:t>
            </a:fld>
            <a:endParaRPr lang="ko-KR" altLang="en-US"/>
          </a:p>
        </p:txBody>
      </p:sp>
      <p:sp>
        <p:nvSpPr>
          <p:cNvPr id="5" name="바닥글 개체 틀 4">
            <a:extLst>
              <a:ext uri="{FF2B5EF4-FFF2-40B4-BE49-F238E27FC236}">
                <a16:creationId xmlns:a16="http://schemas.microsoft.com/office/drawing/2014/main" id="{793ACE39-31EF-47E8-B33E-6D5F665B0E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33E6EC5-6BA4-4296-90F8-5E94100A0B17}"/>
              </a:ext>
            </a:extLst>
          </p:cNvPr>
          <p:cNvSpPr>
            <a:spLocks noGrp="1"/>
          </p:cNvSpPr>
          <p:nvPr>
            <p:ph type="sldNum" sz="quarter" idx="12"/>
          </p:nvPr>
        </p:nvSpPr>
        <p:spPr>
          <a:xfrm>
            <a:off x="9381565" y="6538912"/>
            <a:ext cx="2743200" cy="365125"/>
          </a:xfrm>
        </p:spPr>
        <p:txBody>
          <a:body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574619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2D5897-9EE3-4349-906D-5A7BD5C9866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AB52239-1BC5-4FF0-A11F-12C477F18A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B3D5D4C5-C49E-4EB8-A366-E464FE63DBC5}"/>
              </a:ext>
            </a:extLst>
          </p:cNvPr>
          <p:cNvSpPr>
            <a:spLocks noGrp="1"/>
          </p:cNvSpPr>
          <p:nvPr>
            <p:ph type="dt" sz="half" idx="10"/>
          </p:nvPr>
        </p:nvSpPr>
        <p:spPr/>
        <p:txBody>
          <a:bodyPr/>
          <a:lstStyle/>
          <a:p>
            <a:fld id="{E5A0D71E-32FF-4161-9396-0830D139795D}" type="datetime1">
              <a:rPr lang="ko-KR" altLang="en-US" smtClean="0"/>
              <a:t>2024-02-22</a:t>
            </a:fld>
            <a:endParaRPr lang="ko-KR" altLang="en-US"/>
          </a:p>
        </p:txBody>
      </p:sp>
      <p:sp>
        <p:nvSpPr>
          <p:cNvPr id="5" name="바닥글 개체 틀 4">
            <a:extLst>
              <a:ext uri="{FF2B5EF4-FFF2-40B4-BE49-F238E27FC236}">
                <a16:creationId xmlns:a16="http://schemas.microsoft.com/office/drawing/2014/main" id="{2D350724-B559-4A95-806D-8C4D98302CA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44449CE-1FBB-4710-B0D5-C31DAF85CB62}"/>
              </a:ext>
            </a:extLst>
          </p:cNvPr>
          <p:cNvSpPr>
            <a:spLocks noGrp="1"/>
          </p:cNvSpPr>
          <p:nvPr>
            <p:ph type="sldNum" sz="quarter" idx="12"/>
          </p:nvPr>
        </p:nvSpPr>
        <p:spPr/>
        <p:txBody>
          <a:body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2816656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D082E0-A9FD-451E-9015-BA5C00B7D41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89CCE6E-4F6D-477E-A325-FA55DA78896C}"/>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4A0AC249-6DBA-4ED4-AA7A-246B446F99B4}"/>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9451D04D-1D8C-43F6-9ED1-4DE3F577D79E}"/>
              </a:ext>
            </a:extLst>
          </p:cNvPr>
          <p:cNvSpPr>
            <a:spLocks noGrp="1"/>
          </p:cNvSpPr>
          <p:nvPr>
            <p:ph type="dt" sz="half" idx="10"/>
          </p:nvPr>
        </p:nvSpPr>
        <p:spPr/>
        <p:txBody>
          <a:bodyPr/>
          <a:lstStyle/>
          <a:p>
            <a:fld id="{0BE6BE45-9072-4303-B8F0-1E8C6AA48DF7}" type="datetime1">
              <a:rPr lang="ko-KR" altLang="en-US" smtClean="0"/>
              <a:t>2024-02-22</a:t>
            </a:fld>
            <a:endParaRPr lang="ko-KR" altLang="en-US"/>
          </a:p>
        </p:txBody>
      </p:sp>
      <p:sp>
        <p:nvSpPr>
          <p:cNvPr id="6" name="바닥글 개체 틀 5">
            <a:extLst>
              <a:ext uri="{FF2B5EF4-FFF2-40B4-BE49-F238E27FC236}">
                <a16:creationId xmlns:a16="http://schemas.microsoft.com/office/drawing/2014/main" id="{512CE62C-A299-4554-ACF1-FD5208748E8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662DF1E-4E05-4D3A-9D1C-3E618201E3B4}"/>
              </a:ext>
            </a:extLst>
          </p:cNvPr>
          <p:cNvSpPr>
            <a:spLocks noGrp="1"/>
          </p:cNvSpPr>
          <p:nvPr>
            <p:ph type="sldNum" sz="quarter" idx="12"/>
          </p:nvPr>
        </p:nvSpPr>
        <p:spPr/>
        <p:txBody>
          <a:body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3467962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E01EB3B-A301-40A9-889F-64EA263BAA9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28BA0948-0C38-49BB-80C8-87783317D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FFBA917B-831E-4A94-91C8-292C191757A3}"/>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E7C0E7AF-F6BE-4CB6-83AE-56FB4D54F0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1337A596-E121-4692-9D4B-116479B6358B}"/>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76C46C39-9D5F-46FF-8B06-F92F4DAD6EEE}"/>
              </a:ext>
            </a:extLst>
          </p:cNvPr>
          <p:cNvSpPr>
            <a:spLocks noGrp="1"/>
          </p:cNvSpPr>
          <p:nvPr>
            <p:ph type="dt" sz="half" idx="10"/>
          </p:nvPr>
        </p:nvSpPr>
        <p:spPr/>
        <p:txBody>
          <a:bodyPr/>
          <a:lstStyle/>
          <a:p>
            <a:fld id="{BF9218AA-5496-45A1-94B8-6C95A5AF8C10}" type="datetime1">
              <a:rPr lang="ko-KR" altLang="en-US" smtClean="0"/>
              <a:t>2024-02-22</a:t>
            </a:fld>
            <a:endParaRPr lang="ko-KR" altLang="en-US"/>
          </a:p>
        </p:txBody>
      </p:sp>
      <p:sp>
        <p:nvSpPr>
          <p:cNvPr id="8" name="바닥글 개체 틀 7">
            <a:extLst>
              <a:ext uri="{FF2B5EF4-FFF2-40B4-BE49-F238E27FC236}">
                <a16:creationId xmlns:a16="http://schemas.microsoft.com/office/drawing/2014/main" id="{292DA6ED-C11E-4EAB-A72B-94B26BCE9491}"/>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181E040F-20C6-453B-A61B-113F1E582FB3}"/>
              </a:ext>
            </a:extLst>
          </p:cNvPr>
          <p:cNvSpPr>
            <a:spLocks noGrp="1"/>
          </p:cNvSpPr>
          <p:nvPr>
            <p:ph type="sldNum" sz="quarter" idx="12"/>
          </p:nvPr>
        </p:nvSpPr>
        <p:spPr/>
        <p:txBody>
          <a:body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135863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001FDD-9D73-4DD4-945F-476963BA2F77}"/>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3151128-33F4-4601-9F56-C5B91A73F006}"/>
              </a:ext>
            </a:extLst>
          </p:cNvPr>
          <p:cNvSpPr>
            <a:spLocks noGrp="1"/>
          </p:cNvSpPr>
          <p:nvPr>
            <p:ph type="dt" sz="half" idx="10"/>
          </p:nvPr>
        </p:nvSpPr>
        <p:spPr/>
        <p:txBody>
          <a:bodyPr/>
          <a:lstStyle/>
          <a:p>
            <a:fld id="{54AB81D2-4A40-413E-9FD9-D14E06E58C10}" type="datetime1">
              <a:rPr lang="ko-KR" altLang="en-US" smtClean="0"/>
              <a:t>2024-02-22</a:t>
            </a:fld>
            <a:endParaRPr lang="ko-KR" altLang="en-US"/>
          </a:p>
        </p:txBody>
      </p:sp>
      <p:sp>
        <p:nvSpPr>
          <p:cNvPr id="4" name="바닥글 개체 틀 3">
            <a:extLst>
              <a:ext uri="{FF2B5EF4-FFF2-40B4-BE49-F238E27FC236}">
                <a16:creationId xmlns:a16="http://schemas.microsoft.com/office/drawing/2014/main" id="{F98F2DB2-5C4F-4AAD-804F-9BF55FF91E3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56FAC4CA-8DC5-4029-B21D-9930349512EE}"/>
              </a:ext>
            </a:extLst>
          </p:cNvPr>
          <p:cNvSpPr>
            <a:spLocks noGrp="1"/>
          </p:cNvSpPr>
          <p:nvPr>
            <p:ph type="sldNum" sz="quarter" idx="12"/>
          </p:nvPr>
        </p:nvSpPr>
        <p:spPr/>
        <p:txBody>
          <a:body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2581791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3B96F356-2327-4CD2-BECD-ECD0710BD65C}"/>
              </a:ext>
            </a:extLst>
          </p:cNvPr>
          <p:cNvSpPr>
            <a:spLocks noGrp="1"/>
          </p:cNvSpPr>
          <p:nvPr>
            <p:ph type="dt" sz="half" idx="10"/>
          </p:nvPr>
        </p:nvSpPr>
        <p:spPr/>
        <p:txBody>
          <a:bodyPr/>
          <a:lstStyle/>
          <a:p>
            <a:fld id="{C898225F-4C97-4D54-8FEF-7FEC6122CC2E}" type="datetime1">
              <a:rPr lang="ko-KR" altLang="en-US" smtClean="0"/>
              <a:t>2024-02-22</a:t>
            </a:fld>
            <a:endParaRPr lang="ko-KR" altLang="en-US"/>
          </a:p>
        </p:txBody>
      </p:sp>
      <p:sp>
        <p:nvSpPr>
          <p:cNvPr id="3" name="바닥글 개체 틀 2">
            <a:extLst>
              <a:ext uri="{FF2B5EF4-FFF2-40B4-BE49-F238E27FC236}">
                <a16:creationId xmlns:a16="http://schemas.microsoft.com/office/drawing/2014/main" id="{81B98E91-BF34-49E7-9CEA-DEEFE3F02F7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225BF81-7C2C-4E42-B493-0E86B4C4EA29}"/>
              </a:ext>
            </a:extLst>
          </p:cNvPr>
          <p:cNvSpPr>
            <a:spLocks noGrp="1"/>
          </p:cNvSpPr>
          <p:nvPr>
            <p:ph type="sldNum" sz="quarter" idx="12"/>
          </p:nvPr>
        </p:nvSpPr>
        <p:spPr/>
        <p:txBody>
          <a:body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613651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FCB323-7B26-4804-BCC4-7E641D485C5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CE1A987-8650-4251-BEB7-25B5071BE9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AFB6A86E-EA56-451F-B791-D18626C87A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753AF5DD-B46C-4E6E-8768-6499C04D75CB}"/>
              </a:ext>
            </a:extLst>
          </p:cNvPr>
          <p:cNvSpPr>
            <a:spLocks noGrp="1"/>
          </p:cNvSpPr>
          <p:nvPr>
            <p:ph type="dt" sz="half" idx="10"/>
          </p:nvPr>
        </p:nvSpPr>
        <p:spPr/>
        <p:txBody>
          <a:bodyPr/>
          <a:lstStyle/>
          <a:p>
            <a:fld id="{56E27539-A60B-4474-9513-87B5A0346F6F}" type="datetime1">
              <a:rPr lang="ko-KR" altLang="en-US" smtClean="0"/>
              <a:t>2024-02-22</a:t>
            </a:fld>
            <a:endParaRPr lang="ko-KR" altLang="en-US"/>
          </a:p>
        </p:txBody>
      </p:sp>
      <p:sp>
        <p:nvSpPr>
          <p:cNvPr id="6" name="바닥글 개체 틀 5">
            <a:extLst>
              <a:ext uri="{FF2B5EF4-FFF2-40B4-BE49-F238E27FC236}">
                <a16:creationId xmlns:a16="http://schemas.microsoft.com/office/drawing/2014/main" id="{2D7B386C-5DBC-4C0D-AAE9-2A362CF1E5C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D9665CE-1699-410D-BB9A-6E3FE67B5BB0}"/>
              </a:ext>
            </a:extLst>
          </p:cNvPr>
          <p:cNvSpPr>
            <a:spLocks noGrp="1"/>
          </p:cNvSpPr>
          <p:nvPr>
            <p:ph type="sldNum" sz="quarter" idx="12"/>
          </p:nvPr>
        </p:nvSpPr>
        <p:spPr/>
        <p:txBody>
          <a:body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1203361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230E48-12BE-4D80-B145-C55B0033F9A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2E475DE-837F-4C50-A9F4-100C0054A1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5C7B57E-1939-41E0-AEE1-758333B13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634D749F-72F7-455C-BF11-25B83CB88F6A}"/>
              </a:ext>
            </a:extLst>
          </p:cNvPr>
          <p:cNvSpPr>
            <a:spLocks noGrp="1"/>
          </p:cNvSpPr>
          <p:nvPr>
            <p:ph type="dt" sz="half" idx="10"/>
          </p:nvPr>
        </p:nvSpPr>
        <p:spPr/>
        <p:txBody>
          <a:bodyPr/>
          <a:lstStyle/>
          <a:p>
            <a:fld id="{47933A6A-BD39-453A-A780-F93F77431A55}" type="datetime1">
              <a:rPr lang="ko-KR" altLang="en-US" smtClean="0"/>
              <a:t>2024-02-22</a:t>
            </a:fld>
            <a:endParaRPr lang="ko-KR" altLang="en-US"/>
          </a:p>
        </p:txBody>
      </p:sp>
      <p:sp>
        <p:nvSpPr>
          <p:cNvPr id="6" name="바닥글 개체 틀 5">
            <a:extLst>
              <a:ext uri="{FF2B5EF4-FFF2-40B4-BE49-F238E27FC236}">
                <a16:creationId xmlns:a16="http://schemas.microsoft.com/office/drawing/2014/main" id="{4A21292D-ABF5-4647-98D5-72BB65E27B8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2D569A8-75D9-4254-9B13-440E6862A010}"/>
              </a:ext>
            </a:extLst>
          </p:cNvPr>
          <p:cNvSpPr>
            <a:spLocks noGrp="1"/>
          </p:cNvSpPr>
          <p:nvPr>
            <p:ph type="sldNum" sz="quarter" idx="12"/>
          </p:nvPr>
        </p:nvSpPr>
        <p:spPr/>
        <p:txBody>
          <a:body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3601030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CFE21C7-8D69-4846-9777-B66299B72D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F9DB7DFC-ABE5-4AC7-850F-68CD5639BE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12174EC3-DE2A-45D6-8FB7-A4C56B1EAE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018368-410D-4A8D-890B-547ECFF8BA4B}" type="datetime1">
              <a:rPr lang="ko-KR" altLang="en-US" smtClean="0"/>
              <a:t>2024-02-22</a:t>
            </a:fld>
            <a:endParaRPr lang="ko-KR" altLang="en-US"/>
          </a:p>
        </p:txBody>
      </p:sp>
      <p:sp>
        <p:nvSpPr>
          <p:cNvPr id="5" name="바닥글 개체 틀 4">
            <a:extLst>
              <a:ext uri="{FF2B5EF4-FFF2-40B4-BE49-F238E27FC236}">
                <a16:creationId xmlns:a16="http://schemas.microsoft.com/office/drawing/2014/main" id="{B6019021-C387-4949-A25D-CFF1A8A5CE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C88B717-9CAF-46D2-8541-EA5AEBAE15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2D80F2-CC55-488C-9695-5DB5987DB0EE}" type="slidenum">
              <a:rPr lang="ko-KR" altLang="en-US" smtClean="0"/>
              <a:t>‹#›</a:t>
            </a:fld>
            <a:endParaRPr lang="ko-KR" altLang="en-US"/>
          </a:p>
        </p:txBody>
      </p:sp>
    </p:spTree>
    <p:extLst>
      <p:ext uri="{BB962C8B-B14F-4D97-AF65-F5344CB8AC3E}">
        <p14:creationId xmlns:p14="http://schemas.microsoft.com/office/powerpoint/2010/main" val="760573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 id="2147483665" r:id="rId14"/>
    <p:sldLayoutId id="2147483666" r:id="rId15"/>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57.wmf"/></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2.wmf"/><Relationship Id="rId5" Type="http://schemas.openxmlformats.org/officeDocument/2006/relationships/oleObject" Target="../embeddings/oleObject13.bin"/><Relationship Id="rId4" Type="http://schemas.openxmlformats.org/officeDocument/2006/relationships/image" Target="../media/image61.wmf"/></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64.w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65.wmf"/><Relationship Id="rId4" Type="http://schemas.openxmlformats.org/officeDocument/2006/relationships/oleObject" Target="../embeddings/oleObject15.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8.wmf"/><Relationship Id="rId5" Type="http://schemas.openxmlformats.org/officeDocument/2006/relationships/oleObject" Target="../embeddings/oleObject17.bin"/><Relationship Id="rId4" Type="http://schemas.openxmlformats.org/officeDocument/2006/relationships/image" Target="../media/image67.w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13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77.png"/><Relationship Id="rId4" Type="http://schemas.openxmlformats.org/officeDocument/2006/relationships/image" Target="../media/image76.wmf"/></Relationships>
</file>

<file path=ppt/slides/_rels/slide1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 Id="rId4" Type="http://schemas.openxmlformats.org/officeDocument/2006/relationships/image" Target="../media/image84.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89.w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joongang.joins.com/article/aid/2013/10/05/12366293.html?cloc=olink|article|default" TargetMode="Externa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joongang.joins.com/article/aid/2013/10/05/12366293.html?cloc=olink|article|default"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93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1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95.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6.tiff"/></Relationships>
</file>

<file path=ppt/slides/_rels/slide211.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10.png"/></Relationships>
</file>

<file path=ppt/slides/_rels/slide235.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image" Target="../media/image3310.png"/><Relationship Id="rId1" Type="http://schemas.openxmlformats.org/officeDocument/2006/relationships/slideLayout" Target="../slideLayouts/slideLayout2.xml"/><Relationship Id="rId6" Type="http://schemas.openxmlformats.org/officeDocument/2006/relationships/image" Target="../media/image3710.png"/><Relationship Id="rId5" Type="http://schemas.openxmlformats.org/officeDocument/2006/relationships/image" Target="../media/image3610.png"/><Relationship Id="rId4" Type="http://schemas.openxmlformats.org/officeDocument/2006/relationships/image" Target="../media/image356.png"/></Relationships>
</file>

<file path=ppt/slides/_rels/slide236.xml.rels><?xml version="1.0" encoding="UTF-8" standalone="yes"?>
<Relationships xmlns="http://schemas.openxmlformats.org/package/2006/relationships"><Relationship Id="rId2" Type="http://schemas.openxmlformats.org/officeDocument/2006/relationships/image" Target="../media/image3810.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12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image" Target="../media/image1130.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16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1390.png"/><Relationship Id="rId2" Type="http://schemas.openxmlformats.org/officeDocument/2006/relationships/image" Target="NULL"/><Relationship Id="rId1" Type="http://schemas.openxmlformats.org/officeDocument/2006/relationships/slideLayout" Target="../slideLayouts/slideLayout1.xml"/><Relationship Id="rId4" Type="http://schemas.openxmlformats.org/officeDocument/2006/relationships/image" Target="../media/image14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3" Type="http://schemas.openxmlformats.org/officeDocument/2006/relationships/hyperlink" Target="http://ezstat.co.kr/real_life_sample/&#44396;&#47588;&#47141;&#54217;&#44032;&#49444;/BigMac&#51648;&#49688;%20&#54924;&#44480;&#48516;&#49437;%20&#47196;&#44536;&#48320;&#54872;&#51204;.xl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hyperlink" Target="http://ezstat.co.kr/real_life_sample/&#44396;&#47588;&#47141;&#54217;&#44032;&#49444;/BigMac&#51648;&#49688;%20&#54924;&#44480;&#48516;&#49437;%20log-log%20&#47784;&#54805;.xl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38.wmf"/></Relationships>
</file>

<file path=ppt/slides/_rels/slide29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40.wmf"/><Relationship Id="rId5" Type="http://schemas.openxmlformats.org/officeDocument/2006/relationships/oleObject" Target="../embeddings/oleObject23.bin"/><Relationship Id="rId4" Type="http://schemas.openxmlformats.org/officeDocument/2006/relationships/image" Target="../media/image139.wmf"/></Relationships>
</file>

<file path=ppt/slides/_rels/slide295.x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42.wmf"/><Relationship Id="rId5" Type="http://schemas.openxmlformats.org/officeDocument/2006/relationships/oleObject" Target="../embeddings/oleObject25.bin"/><Relationship Id="rId4" Type="http://schemas.openxmlformats.org/officeDocument/2006/relationships/image" Target="../media/image141.wmf"/></Relationships>
</file>

<file path=ppt/slides/_rels/slide29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9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670.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image" Target="../media/image1370.png"/><Relationship Id="rId1" Type="http://schemas.openxmlformats.org/officeDocument/2006/relationships/slideLayout" Target="../slideLayouts/slideLayout1.xml"/><Relationship Id="rId5" Type="http://schemas.openxmlformats.org/officeDocument/2006/relationships/image" Target="../media/image1412.png"/><Relationship Id="rId4" Type="http://schemas.openxmlformats.org/officeDocument/2006/relationships/image" Target="../media/image1391.png"/></Relationships>
</file>

<file path=ppt/slides/_rels/slide303.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image" Target="../media/image1420.png"/><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150.gif"/><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152.wmf"/><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76.wmf"/></Relationships>
</file>

<file path=ppt/slides/_rels/slide37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80.wmf"/><Relationship Id="rId5" Type="http://schemas.openxmlformats.org/officeDocument/2006/relationships/oleObject" Target="../embeddings/oleObject29.bin"/><Relationship Id="rId4" Type="http://schemas.openxmlformats.org/officeDocument/2006/relationships/image" Target="../media/image179.wmf"/></Relationships>
</file>

<file path=ppt/slides/_rels/slide38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82.wmf"/><Relationship Id="rId5" Type="http://schemas.openxmlformats.org/officeDocument/2006/relationships/oleObject" Target="../embeddings/oleObject31.bin"/><Relationship Id="rId4" Type="http://schemas.openxmlformats.org/officeDocument/2006/relationships/image" Target="../media/image181.wmf"/></Relationships>
</file>

<file path=ppt/slides/_rels/slide38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84.wmf"/><Relationship Id="rId5" Type="http://schemas.openxmlformats.org/officeDocument/2006/relationships/oleObject" Target="../embeddings/oleObject33.bin"/><Relationship Id="rId4" Type="http://schemas.openxmlformats.org/officeDocument/2006/relationships/image" Target="../media/image183.wmf"/></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89.png"/><Relationship Id="rId4" Type="http://schemas.openxmlformats.org/officeDocument/2006/relationships/image" Target="../media/image188.wmf"/></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91.wmf"/><Relationship Id="rId5" Type="http://schemas.openxmlformats.org/officeDocument/2006/relationships/oleObject" Target="../embeddings/oleObject36.bin"/><Relationship Id="rId4" Type="http://schemas.openxmlformats.org/officeDocument/2006/relationships/image" Target="../media/image190.wmf"/></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195.wmf"/><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93.wmf"/><Relationship Id="rId11" Type="http://schemas.openxmlformats.org/officeDocument/2006/relationships/image" Target="../media/image194.wmf"/><Relationship Id="rId5" Type="http://schemas.openxmlformats.org/officeDocument/2006/relationships/oleObject" Target="../embeddings/oleObject38.bin"/><Relationship Id="rId10" Type="http://schemas.openxmlformats.org/officeDocument/2006/relationships/oleObject" Target="../embeddings/oleObject42.bin"/><Relationship Id="rId4" Type="http://schemas.openxmlformats.org/officeDocument/2006/relationships/image" Target="../media/image192.wmf"/><Relationship Id="rId9" Type="http://schemas.openxmlformats.org/officeDocument/2006/relationships/oleObject" Target="../embeddings/oleObject41.bin"/></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46.bin"/><Relationship Id="rId5" Type="http://schemas.openxmlformats.org/officeDocument/2006/relationships/oleObject" Target="../embeddings/oleObject45.bin"/><Relationship Id="rId4" Type="http://schemas.openxmlformats.org/officeDocument/2006/relationships/image" Target="../media/image196.wmf"/></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oleObject" Target="../embeddings/oleObject47.bin"/><Relationship Id="rId7" Type="http://schemas.openxmlformats.org/officeDocument/2006/relationships/image" Target="../media/image200.png"/><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99.wmf"/><Relationship Id="rId5" Type="http://schemas.openxmlformats.org/officeDocument/2006/relationships/oleObject" Target="../embeddings/oleObject48.bin"/><Relationship Id="rId4" Type="http://schemas.openxmlformats.org/officeDocument/2006/relationships/image" Target="../media/image198.wmf"/></Relationships>
</file>

<file path=ppt/slides/_rels/slide403.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200.wmf"/></Relationships>
</file>

<file path=ppt/slides/_rels/slide40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203.wmf"/></Relationships>
</file>

<file path=ppt/slides/_rels/slide406.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204.wmf"/></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8" Type="http://schemas.openxmlformats.org/officeDocument/2006/relationships/image" Target="../media/image209.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99.wmf"/><Relationship Id="rId5" Type="http://schemas.openxmlformats.org/officeDocument/2006/relationships/oleObject" Target="../embeddings/oleObject53.bin"/><Relationship Id="rId4" Type="http://schemas.openxmlformats.org/officeDocument/2006/relationships/image" Target="../media/image208.wmf"/></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211.wmf"/></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oleObject" Target="../embeddings/oleObject56.bin"/><Relationship Id="rId7" Type="http://schemas.openxmlformats.org/officeDocument/2006/relationships/oleObject" Target="../embeddings/oleObject58.bin"/><Relationship Id="rId12" Type="http://schemas.openxmlformats.org/officeDocument/2006/relationships/image" Target="../media/image216.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213.wmf"/><Relationship Id="rId11" Type="http://schemas.openxmlformats.org/officeDocument/2006/relationships/oleObject" Target="../embeddings/oleObject60.bin"/><Relationship Id="rId5" Type="http://schemas.openxmlformats.org/officeDocument/2006/relationships/oleObject" Target="../embeddings/oleObject57.bin"/><Relationship Id="rId10" Type="http://schemas.openxmlformats.org/officeDocument/2006/relationships/image" Target="../media/image215.wmf"/><Relationship Id="rId4" Type="http://schemas.openxmlformats.org/officeDocument/2006/relationships/image" Target="../media/image212.wmf"/><Relationship Id="rId9" Type="http://schemas.openxmlformats.org/officeDocument/2006/relationships/oleObject" Target="../embeddings/oleObject59.bin"/></Relationships>
</file>

<file path=ppt/slides/_rels/slide419.xml.rels><?xml version="1.0" encoding="UTF-8" standalone="yes"?>
<Relationships xmlns="http://schemas.openxmlformats.org/package/2006/relationships"><Relationship Id="rId8" Type="http://schemas.openxmlformats.org/officeDocument/2006/relationships/image" Target="../media/image214.wmf"/><Relationship Id="rId13" Type="http://schemas.openxmlformats.org/officeDocument/2006/relationships/image" Target="../media/image220.wmf"/><Relationship Id="rId3" Type="http://schemas.openxmlformats.org/officeDocument/2006/relationships/oleObject" Target="../embeddings/oleObject61.bin"/><Relationship Id="rId7" Type="http://schemas.openxmlformats.org/officeDocument/2006/relationships/oleObject" Target="../embeddings/oleObject63.bin"/><Relationship Id="rId12" Type="http://schemas.openxmlformats.org/officeDocument/2006/relationships/oleObject" Target="../embeddings/oleObject66.bin"/><Relationship Id="rId17" Type="http://schemas.openxmlformats.org/officeDocument/2006/relationships/image" Target="../media/image222.wmf"/><Relationship Id="rId2" Type="http://schemas.openxmlformats.org/officeDocument/2006/relationships/slideLayout" Target="../slideLayouts/slideLayout2.xml"/><Relationship Id="rId16" Type="http://schemas.openxmlformats.org/officeDocument/2006/relationships/oleObject" Target="../embeddings/oleObject68.bin"/><Relationship Id="rId1" Type="http://schemas.openxmlformats.org/officeDocument/2006/relationships/vmlDrawing" Target="../drawings/vmlDrawing32.vml"/><Relationship Id="rId6" Type="http://schemas.openxmlformats.org/officeDocument/2006/relationships/image" Target="../media/image218.wmf"/><Relationship Id="rId11" Type="http://schemas.openxmlformats.org/officeDocument/2006/relationships/image" Target="../media/image219.wmf"/><Relationship Id="rId5" Type="http://schemas.openxmlformats.org/officeDocument/2006/relationships/oleObject" Target="../embeddings/oleObject62.bin"/><Relationship Id="rId15" Type="http://schemas.openxmlformats.org/officeDocument/2006/relationships/image" Target="../media/image221.wmf"/><Relationship Id="rId10" Type="http://schemas.openxmlformats.org/officeDocument/2006/relationships/oleObject" Target="../embeddings/oleObject65.bin"/><Relationship Id="rId4" Type="http://schemas.openxmlformats.org/officeDocument/2006/relationships/image" Target="../media/image217.wmf"/><Relationship Id="rId9" Type="http://schemas.openxmlformats.org/officeDocument/2006/relationships/oleObject" Target="../embeddings/oleObject64.bin"/><Relationship Id="rId14" Type="http://schemas.openxmlformats.org/officeDocument/2006/relationships/oleObject" Target="../embeddings/oleObject67.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2.wmf"/></Relationships>
</file>

<file path=ppt/slides/_rels/slide420.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oleObject" Target="../embeddings/oleObject69.bin"/><Relationship Id="rId7" Type="http://schemas.openxmlformats.org/officeDocument/2006/relationships/image" Target="../media/image227.png"/><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224.wmf"/><Relationship Id="rId11" Type="http://schemas.openxmlformats.org/officeDocument/2006/relationships/image" Target="../media/image226.wmf"/><Relationship Id="rId5" Type="http://schemas.openxmlformats.org/officeDocument/2006/relationships/oleObject" Target="../embeddings/oleObject70.bin"/><Relationship Id="rId10" Type="http://schemas.openxmlformats.org/officeDocument/2006/relationships/oleObject" Target="../embeddings/oleObject72.bin"/><Relationship Id="rId4" Type="http://schemas.openxmlformats.org/officeDocument/2006/relationships/image" Target="../media/image223.wmf"/><Relationship Id="rId9" Type="http://schemas.openxmlformats.org/officeDocument/2006/relationships/image" Target="../media/image225.wmf"/></Relationships>
</file>

<file path=ppt/slides/_rels/slide42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229.wmf"/></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image" Target="../media/image235.wmf"/><Relationship Id="rId3" Type="http://schemas.openxmlformats.org/officeDocument/2006/relationships/notesSlide" Target="../notesSlides/notesSlide36.xml"/><Relationship Id="rId7" Type="http://schemas.openxmlformats.org/officeDocument/2006/relationships/image" Target="../media/image233.wmf"/><Relationship Id="rId12"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75.bin"/><Relationship Id="rId11" Type="http://schemas.openxmlformats.org/officeDocument/2006/relationships/image" Target="../media/image234.wmf"/><Relationship Id="rId5" Type="http://schemas.openxmlformats.org/officeDocument/2006/relationships/image" Target="../media/image232.wmf"/><Relationship Id="rId10" Type="http://schemas.openxmlformats.org/officeDocument/2006/relationships/oleObject" Target="../embeddings/oleObject78.bin"/><Relationship Id="rId4" Type="http://schemas.openxmlformats.org/officeDocument/2006/relationships/oleObject" Target="../embeddings/oleObject74.bin"/><Relationship Id="rId9" Type="http://schemas.openxmlformats.org/officeDocument/2006/relationships/oleObject" Target="../embeddings/oleObject77.bin"/></Relationships>
</file>

<file path=ppt/slides/_rels/slide43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image" Target="../media/image239.wmf"/><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8" Type="http://schemas.openxmlformats.org/officeDocument/2006/relationships/oleObject" Target="../embeddings/oleObject82.bin"/><Relationship Id="rId3" Type="http://schemas.openxmlformats.org/officeDocument/2006/relationships/notesSlide" Target="../notesSlides/notesSlide43.xml"/><Relationship Id="rId7" Type="http://schemas.openxmlformats.org/officeDocument/2006/relationships/image" Target="../media/image241.w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81.bin"/><Relationship Id="rId5" Type="http://schemas.openxmlformats.org/officeDocument/2006/relationships/image" Target="../media/image240.wmf"/><Relationship Id="rId10" Type="http://schemas.openxmlformats.org/officeDocument/2006/relationships/image" Target="../media/image243.png"/><Relationship Id="rId4" Type="http://schemas.openxmlformats.org/officeDocument/2006/relationships/oleObject" Target="../embeddings/oleObject80.bin"/><Relationship Id="rId9" Type="http://schemas.openxmlformats.org/officeDocument/2006/relationships/image" Target="../media/image242.wmf"/></Relationships>
</file>

<file path=ppt/slides/_rels/slide443.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244.wmf"/></Relationships>
</file>

<file path=ppt/slides/_rels/slide444.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245.wmf"/></Relationships>
</file>

<file path=ppt/slides/_rels/slide445.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246.wmf"/></Relationships>
</file>

<file path=ppt/slides/_rels/slide44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80.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8" Type="http://schemas.openxmlformats.org/officeDocument/2006/relationships/image" Target="../media/image251.wmf"/><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253.w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250.wmf"/><Relationship Id="rId11" Type="http://schemas.openxmlformats.org/officeDocument/2006/relationships/oleObject" Target="../embeddings/oleObject90.bin"/><Relationship Id="rId5" Type="http://schemas.openxmlformats.org/officeDocument/2006/relationships/oleObject" Target="../embeddings/oleObject87.bin"/><Relationship Id="rId10" Type="http://schemas.openxmlformats.org/officeDocument/2006/relationships/image" Target="../media/image252.wmf"/><Relationship Id="rId4" Type="http://schemas.openxmlformats.org/officeDocument/2006/relationships/image" Target="../media/image249.wmf"/><Relationship Id="rId9" Type="http://schemas.openxmlformats.org/officeDocument/2006/relationships/oleObject" Target="../embeddings/oleObject89.bin"/></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258.png"/><Relationship Id="rId4" Type="http://schemas.openxmlformats.org/officeDocument/2006/relationships/image" Target="../media/image254.wmf"/></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8" Type="http://schemas.openxmlformats.org/officeDocument/2006/relationships/image" Target="../media/image257.wmf"/><Relationship Id="rId3" Type="http://schemas.openxmlformats.org/officeDocument/2006/relationships/oleObject" Target="../embeddings/oleObject92.bin"/><Relationship Id="rId7" Type="http://schemas.openxmlformats.org/officeDocument/2006/relationships/oleObject" Target="../embeddings/oleObject94.bin"/><Relationship Id="rId12" Type="http://schemas.openxmlformats.org/officeDocument/2006/relationships/image" Target="../media/image254.wmf"/><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256.wmf"/><Relationship Id="rId11" Type="http://schemas.openxmlformats.org/officeDocument/2006/relationships/oleObject" Target="../embeddings/oleObject96.bin"/><Relationship Id="rId5" Type="http://schemas.openxmlformats.org/officeDocument/2006/relationships/oleObject" Target="../embeddings/oleObject93.bin"/><Relationship Id="rId10" Type="http://schemas.openxmlformats.org/officeDocument/2006/relationships/image" Target="../media/image258.wmf"/><Relationship Id="rId4" Type="http://schemas.openxmlformats.org/officeDocument/2006/relationships/image" Target="../media/image255.wmf"/><Relationship Id="rId9" Type="http://schemas.openxmlformats.org/officeDocument/2006/relationships/oleObject" Target="../embeddings/oleObject95.bin"/></Relationships>
</file>

<file path=ppt/slides/_rels/slide45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8" Type="http://schemas.openxmlformats.org/officeDocument/2006/relationships/image" Target="../media/image263.wmf"/><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254.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262.w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264.wmf"/><Relationship Id="rId4" Type="http://schemas.openxmlformats.org/officeDocument/2006/relationships/image" Target="../media/image261.wmf"/><Relationship Id="rId9" Type="http://schemas.openxmlformats.org/officeDocument/2006/relationships/oleObject" Target="../embeddings/oleObject100.bin"/></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2.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265.emf"/><Relationship Id="rId5" Type="http://schemas.openxmlformats.org/officeDocument/2006/relationships/oleObject" Target="../embeddings/oleObject102.bin"/><Relationship Id="rId4" Type="http://schemas.openxmlformats.org/officeDocument/2006/relationships/image" Target="../media/image266.emf"/></Relationships>
</file>

<file path=ppt/slides/_rels/slide463.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273.png"/></Relationships>
</file>

<file path=ppt/slides/_rels/slide464.xml.rels><?xml version="1.0" encoding="UTF-8" standalone="yes"?>
<Relationships xmlns="http://schemas.openxmlformats.org/package/2006/relationships"><Relationship Id="rId8" Type="http://schemas.openxmlformats.org/officeDocument/2006/relationships/image" Target="../media/image272.wmf"/><Relationship Id="rId3" Type="http://schemas.openxmlformats.org/officeDocument/2006/relationships/oleObject" Target="../embeddings/oleObject103.bin"/><Relationship Id="rId7" Type="http://schemas.openxmlformats.org/officeDocument/2006/relationships/oleObject" Target="../embeddings/oleObject105.bin"/><Relationship Id="rId2" Type="http://schemas.openxmlformats.org/officeDocument/2006/relationships/slideLayout" Target="../slideLayouts/slideLayout13.xml"/><Relationship Id="rId1" Type="http://schemas.openxmlformats.org/officeDocument/2006/relationships/vmlDrawing" Target="../drawings/vmlDrawing45.vml"/><Relationship Id="rId6" Type="http://schemas.openxmlformats.org/officeDocument/2006/relationships/image" Target="../media/image271.wmf"/><Relationship Id="rId5" Type="http://schemas.openxmlformats.org/officeDocument/2006/relationships/oleObject" Target="../embeddings/oleObject104.bin"/><Relationship Id="rId4" Type="http://schemas.openxmlformats.org/officeDocument/2006/relationships/image" Target="../media/image270.wmf"/><Relationship Id="rId9" Type="http://schemas.openxmlformats.org/officeDocument/2006/relationships/image" Target="../media/image274.png"/></Relationships>
</file>

<file path=ppt/slides/_rels/slide465.xml.rels><?xml version="1.0" encoding="UTF-8" standalone="yes"?>
<Relationships xmlns="http://schemas.openxmlformats.org/package/2006/relationships"><Relationship Id="rId8" Type="http://schemas.openxmlformats.org/officeDocument/2006/relationships/image" Target="../media/image277.wmf"/><Relationship Id="rId3" Type="http://schemas.openxmlformats.org/officeDocument/2006/relationships/oleObject" Target="../embeddings/oleObject106.bin"/><Relationship Id="rId7" Type="http://schemas.openxmlformats.org/officeDocument/2006/relationships/oleObject" Target="../embeddings/oleObject108.bin"/><Relationship Id="rId12" Type="http://schemas.openxmlformats.org/officeDocument/2006/relationships/image" Target="../media/image279.wmf"/><Relationship Id="rId2" Type="http://schemas.openxmlformats.org/officeDocument/2006/relationships/slideLayout" Target="../slideLayouts/slideLayout13.xml"/><Relationship Id="rId1" Type="http://schemas.openxmlformats.org/officeDocument/2006/relationships/vmlDrawing" Target="../drawings/vmlDrawing46.vml"/><Relationship Id="rId6" Type="http://schemas.openxmlformats.org/officeDocument/2006/relationships/image" Target="../media/image276.emf"/><Relationship Id="rId11" Type="http://schemas.openxmlformats.org/officeDocument/2006/relationships/oleObject" Target="../embeddings/oleObject110.bin"/><Relationship Id="rId5" Type="http://schemas.openxmlformats.org/officeDocument/2006/relationships/oleObject" Target="../embeddings/oleObject107.bin"/><Relationship Id="rId10" Type="http://schemas.openxmlformats.org/officeDocument/2006/relationships/image" Target="../media/image278.emf"/><Relationship Id="rId4" Type="http://schemas.openxmlformats.org/officeDocument/2006/relationships/image" Target="../media/image275.emf"/><Relationship Id="rId9" Type="http://schemas.openxmlformats.org/officeDocument/2006/relationships/oleObject" Target="../embeddings/oleObject109.bin"/></Relationships>
</file>

<file path=ppt/slides/_rels/slide466.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oleObject" Target="../embeddings/oleObject111.bin"/><Relationship Id="rId7" Type="http://schemas.openxmlformats.org/officeDocument/2006/relationships/image" Target="../media/image282.png"/><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281.wmf"/><Relationship Id="rId5" Type="http://schemas.openxmlformats.org/officeDocument/2006/relationships/oleObject" Target="../embeddings/oleObject112.bin"/><Relationship Id="rId4" Type="http://schemas.openxmlformats.org/officeDocument/2006/relationships/image" Target="../media/image280.wmf"/><Relationship Id="rId9" Type="http://schemas.openxmlformats.org/officeDocument/2006/relationships/image" Target="../media/image289.png"/></Relationships>
</file>

<file path=ppt/slides/_rels/slide46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287.wmf"/><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image" Target="../media/image288.emf"/><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6.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96.png"/><Relationship Id="rId5" Type="http://schemas.openxmlformats.org/officeDocument/2006/relationships/image" Target="../media/image291.wmf"/><Relationship Id="rId4" Type="http://schemas.openxmlformats.org/officeDocument/2006/relationships/oleObject" Target="../embeddings/oleObject113.bin"/></Relationships>
</file>

<file path=ppt/slides/_rels/slide4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292.emf"/><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297.png"/><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295.png"/><Relationship Id="rId5" Type="http://schemas.openxmlformats.org/officeDocument/2006/relationships/image" Target="../media/image294.wmf"/><Relationship Id="rId4" Type="http://schemas.openxmlformats.org/officeDocument/2006/relationships/oleObject" Target="../embeddings/oleObject114.bin"/></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vmlDrawing" Target="../drawings/vmlDrawing50.vml"/><Relationship Id="rId4" Type="http://schemas.openxmlformats.org/officeDocument/2006/relationships/image" Target="../media/image298.wmf"/></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4.bin"/><Relationship Id="rId4" Type="http://schemas.openxmlformats.org/officeDocument/2006/relationships/image" Target="../media/image16.wmf"/></Relationships>
</file>

<file path=ppt/slides/_rels/slide490.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294.wmf"/><Relationship Id="rId5" Type="http://schemas.openxmlformats.org/officeDocument/2006/relationships/oleObject" Target="../embeddings/oleObject117.bin"/><Relationship Id="rId4" Type="http://schemas.openxmlformats.org/officeDocument/2006/relationships/image" Target="../media/image299.wmf"/></Relationships>
</file>

<file path=ppt/slides/_rels/slide491.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4.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6.xml"/></Relationships>
</file>

<file path=ppt/slides/_rels/slide498.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6.xml"/></Relationships>
</file>

<file path=ppt/slides/_rels/slide499.xml.rels><?xml version="1.0" encoding="UTF-8" standalone="yes"?>
<Relationships xmlns="http://schemas.openxmlformats.org/package/2006/relationships"><Relationship Id="rId8" Type="http://schemas.openxmlformats.org/officeDocument/2006/relationships/image" Target="../media/image306.wmf"/><Relationship Id="rId3" Type="http://schemas.openxmlformats.org/officeDocument/2006/relationships/image" Target="../media/image307.png"/><Relationship Id="rId7" Type="http://schemas.openxmlformats.org/officeDocument/2006/relationships/oleObject" Target="../embeddings/oleObject119.bin"/><Relationship Id="rId2" Type="http://schemas.openxmlformats.org/officeDocument/2006/relationships/slideLayout" Target="../slideLayouts/slideLayout6.xml"/><Relationship Id="rId1" Type="http://schemas.openxmlformats.org/officeDocument/2006/relationships/vmlDrawing" Target="../drawings/vmlDrawing52.vml"/><Relationship Id="rId6" Type="http://schemas.openxmlformats.org/officeDocument/2006/relationships/image" Target="../media/image305.wmf"/><Relationship Id="rId5" Type="http://schemas.openxmlformats.org/officeDocument/2006/relationships/oleObject" Target="../embeddings/oleObject118.bin"/><Relationship Id="rId4" Type="http://schemas.openxmlformats.org/officeDocument/2006/relationships/image" Target="../media/image308.png"/></Relationships>
</file>

<file path=ppt/slides/_rels/slide5.xml.rels><?xml version="1.0" encoding="UTF-8" standalone="yes"?>
<Relationships xmlns="http://schemas.openxmlformats.org/package/2006/relationships"><Relationship Id="rId2" Type="http://schemas.openxmlformats.org/officeDocument/2006/relationships/hyperlink" Target="http://snui.snu.ac.kr/"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notesSlide" Target="../notesSlides/notesSlide9.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wmf"/><Relationship Id="rId5" Type="http://schemas.openxmlformats.org/officeDocument/2006/relationships/oleObject" Target="../embeddings/oleObject5.bin"/><Relationship Id="rId4" Type="http://schemas.openxmlformats.org/officeDocument/2006/relationships/image" Target="../media/image19.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06.xml.rels><?xml version="1.0" encoding="UTF-8" standalone="yes"?>
<Relationships xmlns="http://schemas.openxmlformats.org/package/2006/relationships"><Relationship Id="rId3" Type="http://schemas.openxmlformats.org/officeDocument/2006/relationships/image" Target="../media/image581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0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12.xml.rels><?xml version="1.0" encoding="UTF-8" standalone="yes"?>
<Relationships xmlns="http://schemas.openxmlformats.org/package/2006/relationships"><Relationship Id="rId3" Type="http://schemas.openxmlformats.org/officeDocument/2006/relationships/image" Target="../media/image80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14.xml.rels><?xml version="1.0" encoding="UTF-8" standalone="yes"?>
<Relationships xmlns="http://schemas.openxmlformats.org/package/2006/relationships"><Relationship Id="rId3" Type="http://schemas.openxmlformats.org/officeDocument/2006/relationships/image" Target="../media/image309.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6.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1.xml"/></Relationships>
</file>

<file path=ppt/slides/_rels/slide517.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1.xml"/></Relationships>
</file>

<file path=ppt/slides/_rels/slide5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1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5.xml.rels><?xml version="1.0" encoding="UTF-8" standalone="yes"?>
<Relationships xmlns="http://schemas.openxmlformats.org/package/2006/relationships"><Relationship Id="rId3" Type="http://schemas.openxmlformats.org/officeDocument/2006/relationships/image" Target="../media/image2220.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3100.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7.xml.rels><?xml version="1.0" encoding="UTF-8" standalone="yes"?>
<Relationships xmlns="http://schemas.openxmlformats.org/package/2006/relationships"><Relationship Id="rId3" Type="http://schemas.openxmlformats.org/officeDocument/2006/relationships/image" Target="../media/image310.jpg"/><Relationship Id="rId2" Type="http://schemas.openxmlformats.org/officeDocument/2006/relationships/image" Target="../media/image3030.png"/><Relationship Id="rId1" Type="http://schemas.openxmlformats.org/officeDocument/2006/relationships/slideLayout" Target="../slideLayouts/slideLayout1.xml"/></Relationships>
</file>

<file path=ppt/slides/_rels/slide528.xml.rels><?xml version="1.0" encoding="UTF-8" standalone="yes"?>
<Relationships xmlns="http://schemas.openxmlformats.org/package/2006/relationships"><Relationship Id="rId3" Type="http://schemas.openxmlformats.org/officeDocument/2006/relationships/image" Target="../media/image3060.png"/><Relationship Id="rId2" Type="http://schemas.openxmlformats.org/officeDocument/2006/relationships/image" Target="../media/image3050.png"/><Relationship Id="rId1" Type="http://schemas.openxmlformats.org/officeDocument/2006/relationships/slideLayout" Target="../slideLayouts/slideLayout1.xml"/></Relationships>
</file>

<file path=ppt/slides/_rels/slide52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61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image" Target="../media/image3080.png"/><Relationship Id="rId2" Type="http://schemas.openxmlformats.org/officeDocument/2006/relationships/image" Target="../media/image3070.png"/><Relationship Id="rId1" Type="http://schemas.openxmlformats.org/officeDocument/2006/relationships/slideLayout" Target="../slideLayouts/slideLayout1.xml"/><Relationship Id="rId5" Type="http://schemas.openxmlformats.org/officeDocument/2006/relationships/image" Target="../media/image3110.png"/><Relationship Id="rId4" Type="http://schemas.openxmlformats.org/officeDocument/2006/relationships/image" Target="../media/image3090.png"/></Relationships>
</file>

<file path=ppt/slides/_rels/slide53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microsoft.com/office/2007/relationships/hdphoto" Target="../media/hdphoto1.wdp"/></Relationships>
</file>

<file path=ppt/slides/_rels/slide533.xml.rels><?xml version="1.0" encoding="UTF-8" standalone="yes"?>
<Relationships xmlns="http://schemas.openxmlformats.org/package/2006/relationships"><Relationship Id="rId3" Type="http://schemas.openxmlformats.org/officeDocument/2006/relationships/image" Target="../media/image313.jpe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microsoft.com/office/2007/relationships/hdphoto" Target="../media/hdphoto2.wdp"/></Relationships>
</file>

<file path=ppt/slides/_rels/slide53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14.jpeg"/><Relationship Id="rId7" Type="http://schemas.openxmlformats.org/officeDocument/2006/relationships/image" Target="../media/image316.jpe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315.jpe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317.jpeg"/></Relationships>
</file>

<file path=ppt/slides/_rels/slide535.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318.jpeg"/><Relationship Id="rId1" Type="http://schemas.openxmlformats.org/officeDocument/2006/relationships/slideLayout" Target="../slideLayouts/slideLayout1.xml"/><Relationship Id="rId6" Type="http://schemas.openxmlformats.org/officeDocument/2006/relationships/image" Target="../media/image320.jpeg"/><Relationship Id="rId5" Type="http://schemas.microsoft.com/office/2007/relationships/hdphoto" Target="../media/hdphoto8.wdp"/><Relationship Id="rId4" Type="http://schemas.openxmlformats.org/officeDocument/2006/relationships/image" Target="../media/image319.jpeg"/></Relationships>
</file>

<file path=ppt/slides/_rels/slide536.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321.jpeg"/><Relationship Id="rId7" Type="http://schemas.openxmlformats.org/officeDocument/2006/relationships/image" Target="../media/image323.jpe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322.jpeg"/><Relationship Id="rId10" Type="http://schemas.microsoft.com/office/2007/relationships/hdphoto" Target="../media/hdphoto13.wdp"/><Relationship Id="rId4" Type="http://schemas.microsoft.com/office/2007/relationships/hdphoto" Target="../media/hdphoto10.wdp"/><Relationship Id="rId9" Type="http://schemas.openxmlformats.org/officeDocument/2006/relationships/image" Target="../media/image324.jpeg"/></Relationships>
</file>

<file path=ppt/slides/_rels/slide537.xml.rels><?xml version="1.0" encoding="UTF-8" standalone="yes"?>
<Relationships xmlns="http://schemas.openxmlformats.org/package/2006/relationships"><Relationship Id="rId8" Type="http://schemas.openxmlformats.org/officeDocument/2006/relationships/image" Target="../media/image327.jpeg"/><Relationship Id="rId3" Type="http://schemas.microsoft.com/office/2007/relationships/hdphoto" Target="../media/hdphoto13.wdp"/><Relationship Id="rId7" Type="http://schemas.microsoft.com/office/2007/relationships/hdphoto" Target="../media/hdphoto15.wdp"/><Relationship Id="rId2" Type="http://schemas.openxmlformats.org/officeDocument/2006/relationships/image" Target="../media/image324.jpeg"/><Relationship Id="rId1" Type="http://schemas.openxmlformats.org/officeDocument/2006/relationships/slideLayout" Target="../slideLayouts/slideLayout1.xml"/><Relationship Id="rId6" Type="http://schemas.openxmlformats.org/officeDocument/2006/relationships/image" Target="../media/image326.jpeg"/><Relationship Id="rId5" Type="http://schemas.microsoft.com/office/2007/relationships/hdphoto" Target="../media/hdphoto14.wdp"/><Relationship Id="rId4" Type="http://schemas.openxmlformats.org/officeDocument/2006/relationships/image" Target="../media/image325.jpeg"/><Relationship Id="rId9" Type="http://schemas.microsoft.com/office/2007/relationships/hdphoto" Target="../media/hdphoto16.wdp"/></Relationships>
</file>

<file path=ppt/slides/_rels/slide53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28.jpeg"/><Relationship Id="rId1" Type="http://schemas.openxmlformats.org/officeDocument/2006/relationships/slideLayout" Target="../slideLayouts/slideLayout1.xml"/><Relationship Id="rId5" Type="http://schemas.microsoft.com/office/2007/relationships/hdphoto" Target="../media/hdphoto18.wdp"/><Relationship Id="rId4" Type="http://schemas.openxmlformats.org/officeDocument/2006/relationships/image" Target="../media/image329.jpeg"/></Relationships>
</file>

<file path=ppt/slides/_rels/slide539.xml.rels><?xml version="1.0" encoding="UTF-8" standalone="yes"?>
<Relationships xmlns="http://schemas.openxmlformats.org/package/2006/relationships"><Relationship Id="rId3" Type="http://schemas.openxmlformats.org/officeDocument/2006/relationships/image" Target="../media/image330.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3" Type="http://schemas.openxmlformats.org/officeDocument/2006/relationships/image" Target="../media/image2110.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microsoft.com/office/2007/relationships/hdphoto" Target="../media/hdphoto19.wdp"/><Relationship Id="rId4" Type="http://schemas.openxmlformats.org/officeDocument/2006/relationships/image" Target="../media/image331.jpeg"/></Relationships>
</file>

<file path=ppt/slides/_rels/slide541.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1.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3" Type="http://schemas.openxmlformats.org/officeDocument/2006/relationships/image" Target="../media/image222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3" Type="http://schemas.openxmlformats.org/officeDocument/2006/relationships/image" Target="../media/image561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3" Type="http://schemas.openxmlformats.org/officeDocument/2006/relationships/image" Target="../media/image131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1.xml.rels><?xml version="1.0" encoding="UTF-8" standalone="yes"?>
<Relationships xmlns="http://schemas.openxmlformats.org/package/2006/relationships"><Relationship Id="rId3" Type="http://schemas.openxmlformats.org/officeDocument/2006/relationships/image" Target="../media/image3071.png"/><Relationship Id="rId2" Type="http://schemas.openxmlformats.org/officeDocument/2006/relationships/image" Target="../media/image2000.png"/><Relationship Id="rId1" Type="http://schemas.openxmlformats.org/officeDocument/2006/relationships/slideLayout" Target="../slideLayouts/slideLayout14.xml"/><Relationship Id="rId5" Type="http://schemas.openxmlformats.org/officeDocument/2006/relationships/image" Target="../media/image510.png"/><Relationship Id="rId4" Type="http://schemas.openxmlformats.org/officeDocument/2006/relationships/image" Target="../media/image443.png"/></Relationships>
</file>

<file path=ppt/slides/_rels/slide5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30.png"/><Relationship Id="rId1" Type="http://schemas.openxmlformats.org/officeDocument/2006/relationships/slideLayout" Target="../slideLayouts/slideLayout14.xml"/><Relationship Id="rId4" Type="http://schemas.openxmlformats.org/officeDocument/2006/relationships/image" Target="../media/image82.png"/></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564.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96.png"/><Relationship Id="rId1" Type="http://schemas.openxmlformats.org/officeDocument/2006/relationships/slideLayout" Target="../slideLayouts/slideLayout14.xml"/><Relationship Id="rId4" Type="http://schemas.openxmlformats.org/officeDocument/2006/relationships/image" Target="../media/image1112.png"/></Relationships>
</file>

<file path=ppt/slides/_rels/slide565.xml.rels><?xml version="1.0" encoding="UTF-8" standalone="yes"?>
<Relationships xmlns="http://schemas.openxmlformats.org/package/2006/relationships"><Relationship Id="rId8" Type="http://schemas.openxmlformats.org/officeDocument/2006/relationships/image" Target="../media/image701.png"/><Relationship Id="rId3" Type="http://schemas.openxmlformats.org/officeDocument/2006/relationships/image" Target="../media/image901.png"/><Relationship Id="rId7" Type="http://schemas.openxmlformats.org/officeDocument/2006/relationships/image" Target="../media/image940.png"/><Relationship Id="rId2" Type="http://schemas.openxmlformats.org/officeDocument/2006/relationships/image" Target="../media/image890.png"/><Relationship Id="rId1" Type="http://schemas.openxmlformats.org/officeDocument/2006/relationships/slideLayout" Target="../slideLayouts/slideLayout14.xml"/><Relationship Id="rId6" Type="http://schemas.openxmlformats.org/officeDocument/2006/relationships/image" Target="../media/image930.png"/><Relationship Id="rId5" Type="http://schemas.openxmlformats.org/officeDocument/2006/relationships/image" Target="../media/image920.png"/><Relationship Id="rId4" Type="http://schemas.openxmlformats.org/officeDocument/2006/relationships/image" Target="../media/image910.png"/><Relationship Id="rId9" Type="http://schemas.openxmlformats.org/officeDocument/2006/relationships/image" Target="../media/image801.png"/></Relationships>
</file>

<file path=ppt/slides/_rels/slide566.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76.png"/><Relationship Id="rId2" Type="http://schemas.openxmlformats.org/officeDocument/2006/relationships/image" Target="../media/image1220.png"/><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0.png"/><Relationship Id="rId4" Type="http://schemas.openxmlformats.org/officeDocument/2006/relationships/image" Target="../media/image149.png"/></Relationships>
</file>

<file path=ppt/slides/_rels/slide56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0.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png"/><Relationship Id="rId1" Type="http://schemas.openxmlformats.org/officeDocument/2006/relationships/slideLayout" Target="../slideLayouts/slideLayout1.xml"/><Relationship Id="rId4" Type="http://schemas.openxmlformats.org/officeDocument/2006/relationships/image" Target="../media/image339.png"/></Relationships>
</file>

<file path=ppt/slides/_rels/slide571.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1.xml"/></Relationships>
</file>

<file path=ppt/slides/_rels/slide572.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42.png"/><Relationship Id="rId1" Type="http://schemas.openxmlformats.org/officeDocument/2006/relationships/slideLayout" Target="../slideLayouts/slideLayout1.xml"/></Relationships>
</file>

<file path=ppt/slides/_rels/slide573.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1.xml"/></Relationships>
</file>

<file path=ppt/slides/_rels/slide574.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1.xml"/></Relationships>
</file>

<file path=ppt/slides/_rels/slide575.xml.rels><?xml version="1.0" encoding="UTF-8" standalone="yes"?>
<Relationships xmlns="http://schemas.openxmlformats.org/package/2006/relationships"><Relationship Id="rId3" Type="http://schemas.openxmlformats.org/officeDocument/2006/relationships/image" Target="../media/image1411.png"/><Relationship Id="rId2" Type="http://schemas.openxmlformats.org/officeDocument/2006/relationships/image" Target="../media/image345.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576.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1610.png"/><Relationship Id="rId1" Type="http://schemas.openxmlformats.org/officeDocument/2006/relationships/slideLayout" Target="../slideLayouts/slideLayout1.xml"/><Relationship Id="rId4" Type="http://schemas.openxmlformats.org/officeDocument/2006/relationships/image" Target="../media/image344.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8.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png"/><Relationship Id="rId1" Type="http://schemas.openxmlformats.org/officeDocument/2006/relationships/slideLayout" Target="../slideLayouts/slideLayout1.xml"/><Relationship Id="rId5" Type="http://schemas.openxmlformats.org/officeDocument/2006/relationships/image" Target="../media/image350.png"/><Relationship Id="rId4" Type="http://schemas.openxmlformats.org/officeDocument/2006/relationships/image" Target="../media/image349.png"/></Relationships>
</file>

<file path=ppt/slides/_rels/slide579.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1.xml"/><Relationship Id="rId6" Type="http://schemas.openxmlformats.org/officeDocument/2006/relationships/image" Target="../media/image353.png"/><Relationship Id="rId5" Type="http://schemas.openxmlformats.org/officeDocument/2006/relationships/image" Target="../media/image2500.png"/><Relationship Id="rId4" Type="http://schemas.openxmlformats.org/officeDocument/2006/relationships/image" Target="../media/image24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1.xml"/><Relationship Id="rId4" Type="http://schemas.openxmlformats.org/officeDocument/2006/relationships/image" Target="../media/image357.png"/></Relationships>
</file>

<file path=ppt/slides/_rels/slide581.xml.rels><?xml version="1.0" encoding="UTF-8" standalone="yes"?>
<Relationships xmlns="http://schemas.openxmlformats.org/package/2006/relationships"><Relationship Id="rId3" Type="http://schemas.openxmlformats.org/officeDocument/2006/relationships/image" Target="../media/image3400.png"/><Relationship Id="rId2" Type="http://schemas.openxmlformats.org/officeDocument/2006/relationships/image" Target="../media/image358.png"/><Relationship Id="rId1" Type="http://schemas.openxmlformats.org/officeDocument/2006/relationships/slideLayout" Target="../slideLayouts/slideLayout1.xml"/><Relationship Id="rId4" Type="http://schemas.openxmlformats.org/officeDocument/2006/relationships/image" Target="../media/image359.png"/></Relationships>
</file>

<file path=ppt/slides/_rels/slide58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1.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586.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362.png"/></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591.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364.png"/></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365.wmf"/><Relationship Id="rId4" Type="http://schemas.openxmlformats.org/officeDocument/2006/relationships/oleObject" Target="../embeddings/oleObject120.bin"/></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366.wmf"/></Relationships>
</file>

<file path=ppt/slides/_rels/slide607.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image" Target="../media/image367.wmf"/></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9.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433.png"/><Relationship Id="rId1" Type="http://schemas.openxmlformats.org/officeDocument/2006/relationships/slideLayout" Target="../slideLayouts/slideLayout2.xml"/></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2" Type="http://schemas.openxmlformats.org/officeDocument/2006/relationships/image" Target="../media/image375.jpeg"/><Relationship Id="rId1" Type="http://schemas.openxmlformats.org/officeDocument/2006/relationships/slideLayout" Target="../slideLayouts/slideLayout2.xml"/></Relationships>
</file>

<file path=ppt/slides/_rels/slide635.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4.xml.rels><?xml version="1.0" encoding="UTF-8" standalone="yes"?>
<Relationships xmlns="http://schemas.openxmlformats.org/package/2006/relationships"><Relationship Id="rId2" Type="http://schemas.openxmlformats.org/officeDocument/2006/relationships/image" Target="../media/image3590.png"/><Relationship Id="rId1" Type="http://schemas.openxmlformats.org/officeDocument/2006/relationships/slideLayout" Target="../slideLayouts/slideLayout2.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611.png"/><Relationship Id="rId1" Type="http://schemas.openxmlformats.org/officeDocument/2006/relationships/slideLayout" Target="../slideLayouts/slideLayout2.xml"/><Relationship Id="rId5" Type="http://schemas.openxmlformats.org/officeDocument/2006/relationships/image" Target="../media/image381.png"/><Relationship Id="rId4" Type="http://schemas.openxmlformats.org/officeDocument/2006/relationships/image" Target="../media/image380.png"/></Relationships>
</file>

<file path=ppt/slides/_rels/slide651.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447.png"/><Relationship Id="rId1" Type="http://schemas.openxmlformats.org/officeDocument/2006/relationships/slideLayout" Target="../slideLayouts/slideLayout2.xml"/><Relationship Id="rId5" Type="http://schemas.openxmlformats.org/officeDocument/2006/relationships/image" Target="../media/image385.png"/><Relationship Id="rId4" Type="http://schemas.openxmlformats.org/officeDocument/2006/relationships/image" Target="../media/image384.png"/></Relationships>
</file>

<file path=ppt/slides/_rels/slide653.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658.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463.png"/><Relationship Id="rId1" Type="http://schemas.openxmlformats.org/officeDocument/2006/relationships/slideLayout" Target="../slideLayouts/slideLayout2.xml"/><Relationship Id="rId4" Type="http://schemas.openxmlformats.org/officeDocument/2006/relationships/image" Target="../media/image398.png"/></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slideLayout" Target="../slideLayouts/slideLayout2.xml"/><Relationship Id="rId4" Type="http://schemas.openxmlformats.org/officeDocument/2006/relationships/image" Target="../media/image401.png"/></Relationships>
</file>

<file path=ppt/slides/_rels/slide668.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71.png"/><Relationship Id="rId1" Type="http://schemas.openxmlformats.org/officeDocument/2006/relationships/slideLayout" Target="../slideLayouts/slideLayout2.xml"/><Relationship Id="rId4" Type="http://schemas.openxmlformats.org/officeDocument/2006/relationships/image" Target="../media/image403.png"/></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9.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2.xml"/><Relationship Id="rId5" Type="http://schemas.openxmlformats.org/officeDocument/2006/relationships/image" Target="../media/image414.png"/><Relationship Id="rId4" Type="http://schemas.openxmlformats.org/officeDocument/2006/relationships/image" Target="../media/image413.png"/></Relationships>
</file>

<file path=ppt/slides/_rels/slide6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3980.png"/><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2" Type="http://schemas.openxmlformats.org/officeDocument/2006/relationships/image" Target="../media/image3991.png"/><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3990.png"/><Relationship Id="rId1" Type="http://schemas.openxmlformats.org/officeDocument/2006/relationships/slideLayout" Target="../slideLayouts/slideLayout2.xml"/><Relationship Id="rId4" Type="http://schemas.openxmlformats.org/officeDocument/2006/relationships/image" Target="../media/image416.png"/></Relationships>
</file>

<file path=ppt/slides/_rels/slide683.xml.rels><?xml version="1.0" encoding="UTF-8" standalone="yes"?>
<Relationships xmlns="http://schemas.openxmlformats.org/package/2006/relationships"><Relationship Id="rId2" Type="http://schemas.openxmlformats.org/officeDocument/2006/relationships/image" Target="../media/image4020.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5.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image" Target="../media/image424.png"/><Relationship Id="rId1" Type="http://schemas.openxmlformats.org/officeDocument/2006/relationships/slideLayout" Target="../slideLayouts/slideLayout2.xml"/><Relationship Id="rId4" Type="http://schemas.openxmlformats.org/officeDocument/2006/relationships/image" Target="../media/image426.png"/></Relationships>
</file>

<file path=ppt/slides/_rels/slide695.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696.xml.rels><?xml version="1.0" encoding="UTF-8" standalone="yes"?>
<Relationships xmlns="http://schemas.openxmlformats.org/package/2006/relationships"><Relationship Id="rId2" Type="http://schemas.openxmlformats.org/officeDocument/2006/relationships/image" Target="../media/image434.png"/><Relationship Id="rId1" Type="http://schemas.openxmlformats.org/officeDocument/2006/relationships/slideLayout" Target="../slideLayouts/slideLayout2.xml"/></Relationships>
</file>

<file path=ppt/slides/_rels/slide697.xml.rels><?xml version="1.0" encoding="UTF-8" standalone="yes"?>
<Relationships xmlns="http://schemas.openxmlformats.org/package/2006/relationships"><Relationship Id="rId2" Type="http://schemas.openxmlformats.org/officeDocument/2006/relationships/image" Target="../media/image4170.png"/><Relationship Id="rId1" Type="http://schemas.openxmlformats.org/officeDocument/2006/relationships/slideLayout" Target="../slideLayouts/slideLayout2.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9.xml.rels><?xml version="1.0" encoding="UTF-8" standalone="yes"?>
<Relationships xmlns="http://schemas.openxmlformats.org/package/2006/relationships"><Relationship Id="rId2" Type="http://schemas.openxmlformats.org/officeDocument/2006/relationships/image" Target="../media/image50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1.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512.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2" Type="http://schemas.openxmlformats.org/officeDocument/2006/relationships/hyperlink" Target="http://www.mrc-bsu.cam.ac.uk/bugs/" TargetMode="External"/><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51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516.png"/><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2" Type="http://schemas.openxmlformats.org/officeDocument/2006/relationships/image" Target="../media/image443.emf"/><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5.xml.rels><?xml version="1.0" encoding="UTF-8" standalone="yes"?>
<Relationships xmlns="http://schemas.openxmlformats.org/package/2006/relationships"><Relationship Id="rId2" Type="http://schemas.openxmlformats.org/officeDocument/2006/relationships/image" Target="../media/image444.png"/><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2" Type="http://schemas.openxmlformats.org/officeDocument/2006/relationships/image" Target="../media/image448.png"/><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2" Type="http://schemas.openxmlformats.org/officeDocument/2006/relationships/image" Target="../media/image454.png"/><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2" Type="http://schemas.openxmlformats.org/officeDocument/2006/relationships/image" Target="../media/image455.png"/><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2" Type="http://schemas.openxmlformats.org/officeDocument/2006/relationships/image" Target="../media/image456.png"/><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2" Type="http://schemas.openxmlformats.org/officeDocument/2006/relationships/image" Target="../media/image457.png"/><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14.xml"/></Relationships>
</file>

<file path=ppt/slides/_rels/slide735.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slideLayout" Target="../slideLayouts/slideLayout14.xml"/><Relationship Id="rId5" Type="http://schemas.openxmlformats.org/officeDocument/2006/relationships/image" Target="../media/image477.png"/><Relationship Id="rId4" Type="http://schemas.openxmlformats.org/officeDocument/2006/relationships/image" Target="../media/image476.png"/></Relationships>
</file>

<file path=ppt/slides/_rels/slide736.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14.xml"/></Relationships>
</file>

<file path=ppt/slides/_rels/slide73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9.png"/><Relationship Id="rId1" Type="http://schemas.openxmlformats.org/officeDocument/2006/relationships/slideLayout" Target="../slideLayouts/slideLayout14.xml"/></Relationships>
</file>

<file path=ppt/slides/_rels/slide738.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481.png"/><Relationship Id="rId1" Type="http://schemas.openxmlformats.org/officeDocument/2006/relationships/slideLayout" Target="../slideLayouts/slideLayout14.xml"/><Relationship Id="rId6" Type="http://schemas.openxmlformats.org/officeDocument/2006/relationships/image" Target="../media/image485.png"/><Relationship Id="rId5" Type="http://schemas.openxmlformats.org/officeDocument/2006/relationships/image" Target="../media/image484.png"/><Relationship Id="rId4" Type="http://schemas.openxmlformats.org/officeDocument/2006/relationships/image" Target="../media/image483.png"/></Relationships>
</file>

<file path=ppt/slides/_rels/slide739.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14.xml"/><Relationship Id="rId5" Type="http://schemas.openxmlformats.org/officeDocument/2006/relationships/image" Target="../media/image489.png"/><Relationship Id="rId4" Type="http://schemas.openxmlformats.org/officeDocument/2006/relationships/image" Target="../media/image488.png"/></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1.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14.xml"/></Relationships>
</file>

<file path=ppt/slides/_rels/slide742.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14.xml"/></Relationships>
</file>

<file path=ppt/slides/_rels/slide743.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14.xml"/></Relationships>
</file>

<file path=ppt/slides/_rels/slide744.xml.rels><?xml version="1.0" encoding="UTF-8" standalone="yes"?>
<Relationships xmlns="http://schemas.openxmlformats.org/package/2006/relationships"><Relationship Id="rId3" Type="http://schemas.openxmlformats.org/officeDocument/2006/relationships/image" Target="../media/image467.jpg"/><Relationship Id="rId2" Type="http://schemas.openxmlformats.org/officeDocument/2006/relationships/image" Target="../media/image466.jpeg"/><Relationship Id="rId1" Type="http://schemas.openxmlformats.org/officeDocument/2006/relationships/slideLayout" Target="../slideLayouts/slideLayout2.xml"/><Relationship Id="rId4" Type="http://schemas.openxmlformats.org/officeDocument/2006/relationships/image" Target="../media/image468.jpg"/></Relationships>
</file>

<file path=ppt/slides/_rels/slide745.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2" Type="http://schemas.openxmlformats.org/officeDocument/2006/relationships/image" Target="../media/image496.tiff"/><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6.xml"/></Relationships>
</file>

<file path=ppt/slides/_rels/slide753.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slideLayout" Target="../slideLayouts/slideLayout6.xml"/></Relationships>
</file>

<file path=ppt/slides/_rels/slide75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497.emf"/></Relationships>
</file>

<file path=ppt/slides/_rels/slide755.xml.rels><?xml version="1.0" encoding="UTF-8" standalone="yes"?>
<Relationships xmlns="http://schemas.openxmlformats.org/package/2006/relationships"><Relationship Id="rId8" Type="http://schemas.openxmlformats.org/officeDocument/2006/relationships/image" Target="../media/image500.emf"/><Relationship Id="rId3" Type="http://schemas.openxmlformats.org/officeDocument/2006/relationships/oleObject" Target="../embeddings/oleObject124.bin"/><Relationship Id="rId7"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499.emf"/><Relationship Id="rId5" Type="http://schemas.openxmlformats.org/officeDocument/2006/relationships/oleObject" Target="../embeddings/oleObject125.bin"/><Relationship Id="rId4" Type="http://schemas.openxmlformats.org/officeDocument/2006/relationships/image" Target="../media/image498.emf"/></Relationships>
</file>

<file path=ppt/slides/_rels/slide756.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502.wmf"/><Relationship Id="rId5" Type="http://schemas.openxmlformats.org/officeDocument/2006/relationships/oleObject" Target="../embeddings/oleObject128.bin"/><Relationship Id="rId4" Type="http://schemas.openxmlformats.org/officeDocument/2006/relationships/image" Target="../media/image501.wmf"/></Relationships>
</file>

<file path=ppt/slides/_rels/slide757.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image" Target="../media/image504.wmf"/><Relationship Id="rId5" Type="http://schemas.openxmlformats.org/officeDocument/2006/relationships/oleObject" Target="../embeddings/oleObject130.bin"/><Relationship Id="rId4" Type="http://schemas.openxmlformats.org/officeDocument/2006/relationships/image" Target="../media/image503.wmf"/></Relationships>
</file>

<file path=ppt/slides/_rels/slide758.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506.emf"/><Relationship Id="rId5" Type="http://schemas.openxmlformats.org/officeDocument/2006/relationships/oleObject" Target="../embeddings/oleObject132.bin"/><Relationship Id="rId4" Type="http://schemas.openxmlformats.org/officeDocument/2006/relationships/image" Target="../media/image505.emf"/></Relationships>
</file>

<file path=ppt/slides/_rels/slide759.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505.emf"/></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15.xml"/><Relationship Id="rId1" Type="http://schemas.openxmlformats.org/officeDocument/2006/relationships/vmlDrawing" Target="../drawings/vmlDrawing62.vml"/><Relationship Id="rId6" Type="http://schemas.openxmlformats.org/officeDocument/2006/relationships/image" Target="../media/image508.wmf"/><Relationship Id="rId5" Type="http://schemas.openxmlformats.org/officeDocument/2006/relationships/oleObject" Target="../embeddings/oleObject135.bin"/><Relationship Id="rId4" Type="http://schemas.openxmlformats.org/officeDocument/2006/relationships/image" Target="../media/image507.emf"/></Relationships>
</file>

<file path=ppt/slides/_rels/slide761.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63.vml"/><Relationship Id="rId6" Type="http://schemas.openxmlformats.org/officeDocument/2006/relationships/image" Target="../media/image510.emf"/><Relationship Id="rId5" Type="http://schemas.openxmlformats.org/officeDocument/2006/relationships/oleObject" Target="../embeddings/oleObject137.bin"/><Relationship Id="rId4" Type="http://schemas.openxmlformats.org/officeDocument/2006/relationships/image" Target="../media/image509.wmf"/></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511.wmf"/></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40.png"/><Relationship Id="rId1" Type="http://schemas.openxmlformats.org/officeDocument/2006/relationships/slideLayout" Target="../slideLayouts/slideLayout14.xml"/></Relationships>
</file>

<file path=ppt/slides/_rels/slide769.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image" Target="../media/image515.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image" Target="../media/image518.png"/><Relationship Id="rId1" Type="http://schemas.openxmlformats.org/officeDocument/2006/relationships/slideLayout" Target="../slideLayouts/slideLayout14.xml"/></Relationships>
</file>

<file path=ppt/slides/_rels/slide771.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14.xml"/></Relationships>
</file>

<file path=ppt/slides/_rels/slide772.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image" Target="../media/image521.png"/><Relationship Id="rId1" Type="http://schemas.openxmlformats.org/officeDocument/2006/relationships/slideLayout" Target="../slideLayouts/slideLayout14.xml"/></Relationships>
</file>

<file path=ppt/slides/_rels/slide773.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14.xml"/><Relationship Id="rId4" Type="http://schemas.openxmlformats.org/officeDocument/2006/relationships/image" Target="../media/image179.png"/></Relationships>
</file>

<file path=ppt/slides/_rels/slide774.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14.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6.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png"/><Relationship Id="rId1" Type="http://schemas.openxmlformats.org/officeDocument/2006/relationships/slideLayout" Target="../slideLayouts/slideLayout14.xml"/></Relationships>
</file>

<file path=ppt/slides/_rels/slide777.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9.png"/><Relationship Id="rId1" Type="http://schemas.openxmlformats.org/officeDocument/2006/relationships/slideLayout" Target="../slideLayouts/slideLayout14.xml"/><Relationship Id="rId5" Type="http://schemas.openxmlformats.org/officeDocument/2006/relationships/image" Target="../media/image532.png"/><Relationship Id="rId4" Type="http://schemas.openxmlformats.org/officeDocument/2006/relationships/image" Target="../media/image531.png"/></Relationships>
</file>

<file path=ppt/slides/_rels/slide77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4.xml"/><Relationship Id="rId4" Type="http://schemas.openxmlformats.org/officeDocument/2006/relationships/image" Target="NULL"/></Relationships>
</file>

<file path=ppt/slides/_rels/slide779.xml.rels><?xml version="1.0" encoding="UTF-8" standalone="yes"?>
<Relationships xmlns="http://schemas.openxmlformats.org/package/2006/relationships"><Relationship Id="rId3" Type="http://schemas.openxmlformats.org/officeDocument/2006/relationships/image" Target="../media/image534.png"/><Relationship Id="rId7" Type="http://schemas.openxmlformats.org/officeDocument/2006/relationships/image" Target="../media/image538.png"/><Relationship Id="rId2" Type="http://schemas.openxmlformats.org/officeDocument/2006/relationships/image" Target="../media/image533.png"/><Relationship Id="rId1" Type="http://schemas.openxmlformats.org/officeDocument/2006/relationships/slideLayout" Target="../slideLayouts/slideLayout14.xml"/><Relationship Id="rId6" Type="http://schemas.openxmlformats.org/officeDocument/2006/relationships/image" Target="../media/image537.png"/><Relationship Id="rId5" Type="http://schemas.openxmlformats.org/officeDocument/2006/relationships/image" Target="../media/image536.png"/><Relationship Id="rId4" Type="http://schemas.openxmlformats.org/officeDocument/2006/relationships/image" Target="../media/image535.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2.png"/><Relationship Id="rId5" Type="http://schemas.openxmlformats.org/officeDocument/2006/relationships/image" Target="../media/image37.png"/><Relationship Id="rId4" Type="http://schemas.openxmlformats.org/officeDocument/2006/relationships/oleObject" Target="../embeddings/oleObject7.bin"/></Relationships>
</file>

<file path=ppt/slides/_rels/slide780.xml.rels><?xml version="1.0" encoding="UTF-8" standalone="yes"?>
<Relationships xmlns="http://schemas.openxmlformats.org/package/2006/relationships"><Relationship Id="rId2" Type="http://schemas.openxmlformats.org/officeDocument/2006/relationships/image" Target="../media/image539.png"/><Relationship Id="rId1" Type="http://schemas.openxmlformats.org/officeDocument/2006/relationships/slideLayout" Target="../slideLayouts/slideLayout14.xml"/></Relationships>
</file>

<file path=ppt/slides/_rels/slide78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99.xml"/><Relationship Id="rId1" Type="http://schemas.openxmlformats.org/officeDocument/2006/relationships/slideLayout" Target="../slideLayouts/slideLayout14.xml"/><Relationship Id="rId6" Type="http://schemas.openxmlformats.org/officeDocument/2006/relationships/image" Target="../media/image543.png"/><Relationship Id="rId5" Type="http://schemas.openxmlformats.org/officeDocument/2006/relationships/image" Target="../media/image542.png"/><Relationship Id="rId4" Type="http://schemas.openxmlformats.org/officeDocument/2006/relationships/image" Target="../media/image541.png"/></Relationships>
</file>

<file path=ppt/slides/_rels/slide782.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notesSlide" Target="../notesSlides/notesSlide100.xml"/><Relationship Id="rId1" Type="http://schemas.openxmlformats.org/officeDocument/2006/relationships/slideLayout" Target="../slideLayouts/slideLayout14.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45.png"/></Relationships>
</file>

<file path=ppt/slides/_rels/slide783.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image" Target="../media/image550.png"/><Relationship Id="rId5" Type="http://schemas.openxmlformats.org/officeDocument/2006/relationships/image" Target="../media/image549.png"/><Relationship Id="rId4" Type="http://schemas.openxmlformats.org/officeDocument/2006/relationships/image" Target="NULL"/></Relationships>
</file>

<file path=ppt/slides/_rels/slide784.xml.rels><?xml version="1.0" encoding="UTF-8" standalone="yes"?>
<Relationships xmlns="http://schemas.openxmlformats.org/package/2006/relationships"><Relationship Id="rId8" Type="http://schemas.openxmlformats.org/officeDocument/2006/relationships/image" Target="../media/image556.png"/><Relationship Id="rId3" Type="http://schemas.openxmlformats.org/officeDocument/2006/relationships/image" Target="../media/image551.png"/><Relationship Id="rId7" Type="http://schemas.openxmlformats.org/officeDocument/2006/relationships/image" Target="../media/image555.png"/><Relationship Id="rId2" Type="http://schemas.openxmlformats.org/officeDocument/2006/relationships/notesSlide" Target="../notesSlides/notesSlide102.xml"/><Relationship Id="rId1" Type="http://schemas.openxmlformats.org/officeDocument/2006/relationships/slideLayout" Target="../slideLayouts/slideLayout14.xml"/><Relationship Id="rId6" Type="http://schemas.openxmlformats.org/officeDocument/2006/relationships/image" Target="../media/image554.png"/><Relationship Id="rId5" Type="http://schemas.openxmlformats.org/officeDocument/2006/relationships/image" Target="../media/image553.png"/><Relationship Id="rId4" Type="http://schemas.openxmlformats.org/officeDocument/2006/relationships/image" Target="../media/image552.png"/><Relationship Id="rId9" Type="http://schemas.openxmlformats.org/officeDocument/2006/relationships/image" Target="../media/image557.png"/></Relationships>
</file>

<file path=ppt/slides/_rels/slide785.xml.rels><?xml version="1.0" encoding="UTF-8" standalone="yes"?>
<Relationships xmlns="http://schemas.openxmlformats.org/package/2006/relationships"><Relationship Id="rId3" Type="http://schemas.openxmlformats.org/officeDocument/2006/relationships/image" Target="../media/image558.png"/><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786.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notesSlide" Target="../notesSlides/notesSlide104.xml"/><Relationship Id="rId1" Type="http://schemas.openxmlformats.org/officeDocument/2006/relationships/slideLayout" Target="../slideLayouts/slideLayout14.xml"/><Relationship Id="rId6" Type="http://schemas.openxmlformats.org/officeDocument/2006/relationships/image" Target="../media/image562.png"/><Relationship Id="rId5" Type="http://schemas.openxmlformats.org/officeDocument/2006/relationships/image" Target="../media/image561.png"/><Relationship Id="rId4" Type="http://schemas.openxmlformats.org/officeDocument/2006/relationships/image" Target="../media/image560.png"/></Relationships>
</file>

<file path=ppt/slides/_rels/slide78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563.png"/><Relationship Id="rId7" Type="http://schemas.openxmlformats.org/officeDocument/2006/relationships/image" Target="NULL"/><Relationship Id="rId2" Type="http://schemas.openxmlformats.org/officeDocument/2006/relationships/notesSlide" Target="../notesSlides/notesSlide105.xml"/><Relationship Id="rId1" Type="http://schemas.openxmlformats.org/officeDocument/2006/relationships/slideLayout" Target="../slideLayouts/slideLayout14.xml"/><Relationship Id="rId6" Type="http://schemas.openxmlformats.org/officeDocument/2006/relationships/image" Target="../media/image566.png"/><Relationship Id="rId5" Type="http://schemas.openxmlformats.org/officeDocument/2006/relationships/image" Target="../media/image565.png"/><Relationship Id="rId10" Type="http://schemas.openxmlformats.org/officeDocument/2006/relationships/image" Target="../media/image568.png"/><Relationship Id="rId4" Type="http://schemas.openxmlformats.org/officeDocument/2006/relationships/image" Target="../media/image564.png"/><Relationship Id="rId9" Type="http://schemas.openxmlformats.org/officeDocument/2006/relationships/image" Target="../media/image567.png"/></Relationships>
</file>

<file path=ppt/slides/_rels/slide78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78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7.xml"/><Relationship Id="rId1" Type="http://schemas.openxmlformats.org/officeDocument/2006/relationships/slideLayout" Target="../slideLayouts/slideLayout14.xml"/><Relationship Id="rId6" Type="http://schemas.openxmlformats.org/officeDocument/2006/relationships/image" Target="../media/image562.png"/><Relationship Id="rId5" Type="http://schemas.openxmlformats.org/officeDocument/2006/relationships/image" Target="../media/image570.png"/><Relationship Id="rId4" Type="http://schemas.openxmlformats.org/officeDocument/2006/relationships/image" Target="../media/image5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791.xml.rels><?xml version="1.0" encoding="UTF-8" standalone="yes"?>
<Relationships xmlns="http://schemas.openxmlformats.org/package/2006/relationships"><Relationship Id="rId8" Type="http://schemas.openxmlformats.org/officeDocument/2006/relationships/image" Target="../media/image576.png"/><Relationship Id="rId3" Type="http://schemas.openxmlformats.org/officeDocument/2006/relationships/image" Target="../media/image571.png"/><Relationship Id="rId7" Type="http://schemas.openxmlformats.org/officeDocument/2006/relationships/image" Target="../media/image575.png"/><Relationship Id="rId2" Type="http://schemas.openxmlformats.org/officeDocument/2006/relationships/notesSlide" Target="../notesSlides/notesSlide109.xml"/><Relationship Id="rId1" Type="http://schemas.openxmlformats.org/officeDocument/2006/relationships/slideLayout" Target="../slideLayouts/slideLayout14.xml"/><Relationship Id="rId6" Type="http://schemas.openxmlformats.org/officeDocument/2006/relationships/image" Target="../media/image574.png"/><Relationship Id="rId5" Type="http://schemas.openxmlformats.org/officeDocument/2006/relationships/image" Target="../media/image573.png"/><Relationship Id="rId4" Type="http://schemas.openxmlformats.org/officeDocument/2006/relationships/image" Target="../media/image572.png"/><Relationship Id="rId9" Type="http://schemas.openxmlformats.org/officeDocument/2006/relationships/image" Target="../media/image577.png"/></Relationships>
</file>

<file path=ppt/slides/_rels/slide792.xml.rels><?xml version="1.0" encoding="UTF-8" standalone="yes"?>
<Relationships xmlns="http://schemas.openxmlformats.org/package/2006/relationships"><Relationship Id="rId8" Type="http://schemas.openxmlformats.org/officeDocument/2006/relationships/image" Target="../media/image583.png"/><Relationship Id="rId3" Type="http://schemas.openxmlformats.org/officeDocument/2006/relationships/image" Target="../media/image578.png"/><Relationship Id="rId7" Type="http://schemas.openxmlformats.org/officeDocument/2006/relationships/image" Target="../media/image582.png"/><Relationship Id="rId2" Type="http://schemas.openxmlformats.org/officeDocument/2006/relationships/notesSlide" Target="../notesSlides/notesSlide110.xml"/><Relationship Id="rId1" Type="http://schemas.openxmlformats.org/officeDocument/2006/relationships/slideLayout" Target="../slideLayouts/slideLayout14.xml"/><Relationship Id="rId6" Type="http://schemas.openxmlformats.org/officeDocument/2006/relationships/image" Target="../media/image581.png"/><Relationship Id="rId5" Type="http://schemas.openxmlformats.org/officeDocument/2006/relationships/image" Target="../media/image580.png"/><Relationship Id="rId10" Type="http://schemas.openxmlformats.org/officeDocument/2006/relationships/image" Target="../media/image585.png"/><Relationship Id="rId4" Type="http://schemas.openxmlformats.org/officeDocument/2006/relationships/image" Target="../media/image579.png"/><Relationship Id="rId9" Type="http://schemas.openxmlformats.org/officeDocument/2006/relationships/image" Target="../media/image584.png"/></Relationships>
</file>

<file path=ppt/slides/_rels/slide793.xml.rels><?xml version="1.0" encoding="UTF-8" standalone="yes"?>
<Relationships xmlns="http://schemas.openxmlformats.org/package/2006/relationships"><Relationship Id="rId3" Type="http://schemas.openxmlformats.org/officeDocument/2006/relationships/image" Target="../media/image586.png"/><Relationship Id="rId7" Type="http://schemas.openxmlformats.org/officeDocument/2006/relationships/image" Target="../media/image590.png"/><Relationship Id="rId2" Type="http://schemas.openxmlformats.org/officeDocument/2006/relationships/notesSlide" Target="../notesSlides/notesSlide111.xml"/><Relationship Id="rId1" Type="http://schemas.openxmlformats.org/officeDocument/2006/relationships/slideLayout" Target="../slideLayouts/slideLayout14.xml"/><Relationship Id="rId6" Type="http://schemas.openxmlformats.org/officeDocument/2006/relationships/image" Target="../media/image589.png"/><Relationship Id="rId5" Type="http://schemas.openxmlformats.org/officeDocument/2006/relationships/image" Target="../media/image588.png"/><Relationship Id="rId4" Type="http://schemas.openxmlformats.org/officeDocument/2006/relationships/image" Target="../media/image587.png"/></Relationships>
</file>

<file path=ppt/slides/_rels/slide794.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112.xml"/><Relationship Id="rId1" Type="http://schemas.openxmlformats.org/officeDocument/2006/relationships/slideLayout" Target="../slideLayouts/slideLayout14.xml"/><Relationship Id="rId6" Type="http://schemas.openxmlformats.org/officeDocument/2006/relationships/image" Target="../media/image594.png"/><Relationship Id="rId5" Type="http://schemas.openxmlformats.org/officeDocument/2006/relationships/image" Target="../media/image593.png"/><Relationship Id="rId4" Type="http://schemas.openxmlformats.org/officeDocument/2006/relationships/image" Target="../media/image592.png"/></Relationships>
</file>

<file path=ppt/slides/_rels/slide795.xml.rels><?xml version="1.0" encoding="UTF-8" standalone="yes"?>
<Relationships xmlns="http://schemas.openxmlformats.org/package/2006/relationships"><Relationship Id="rId3" Type="http://schemas.openxmlformats.org/officeDocument/2006/relationships/image" Target="../media/image513.pn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8.w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0.wmf"/><Relationship Id="rId5" Type="http://schemas.openxmlformats.org/officeDocument/2006/relationships/oleObject" Target="../embeddings/oleObject10.bin"/><Relationship Id="rId4" Type="http://schemas.openxmlformats.org/officeDocument/2006/relationships/image" Target="../media/image39.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AED23EA-7EA1-443B-9105-08FAD14C29E2}"/>
              </a:ext>
            </a:extLst>
          </p:cNvPr>
          <p:cNvSpPr>
            <a:spLocks noGrp="1"/>
          </p:cNvSpPr>
          <p:nvPr>
            <p:ph type="ctrTitle"/>
          </p:nvPr>
        </p:nvSpPr>
        <p:spPr/>
        <p:txBody>
          <a:bodyPr>
            <a:normAutofit/>
          </a:bodyPr>
          <a:lstStyle/>
          <a:p>
            <a:r>
              <a:rPr lang="ko-KR" altLang="en-US" sz="5400" dirty="0"/>
              <a:t>통계</a:t>
            </a:r>
            <a:r>
              <a:rPr lang="en-US" altLang="ko-KR" sz="5400" dirty="0"/>
              <a:t>, </a:t>
            </a:r>
            <a:r>
              <a:rPr lang="ko-KR" altLang="en-US" sz="5400" dirty="0"/>
              <a:t>데이터 사이언스</a:t>
            </a:r>
          </a:p>
        </p:txBody>
      </p:sp>
      <p:sp>
        <p:nvSpPr>
          <p:cNvPr id="3" name="부제목 2">
            <a:extLst>
              <a:ext uri="{FF2B5EF4-FFF2-40B4-BE49-F238E27FC236}">
                <a16:creationId xmlns:a16="http://schemas.microsoft.com/office/drawing/2014/main" id="{78B487E2-D4A0-4005-B94C-53449139972F}"/>
              </a:ext>
            </a:extLst>
          </p:cNvPr>
          <p:cNvSpPr>
            <a:spLocks noGrp="1"/>
          </p:cNvSpPr>
          <p:nvPr>
            <p:ph type="subTitle" idx="1"/>
          </p:nvPr>
        </p:nvSpPr>
        <p:spPr/>
        <p:txBody>
          <a:bodyPr>
            <a:normAutofit lnSpcReduction="10000"/>
          </a:bodyPr>
          <a:lstStyle/>
          <a:p>
            <a:endParaRPr lang="en-US" altLang="ko-KR" dirty="0"/>
          </a:p>
          <a:p>
            <a:r>
              <a:rPr lang="ko-KR" altLang="en-US" dirty="0" err="1"/>
              <a:t>빅데이터</a:t>
            </a:r>
            <a:r>
              <a:rPr lang="ko-KR" altLang="en-US" dirty="0"/>
              <a:t> </a:t>
            </a:r>
            <a:r>
              <a:rPr lang="ko-KR" altLang="en-US" dirty="0" err="1"/>
              <a:t>핀테크</a:t>
            </a:r>
            <a:r>
              <a:rPr lang="ko-KR" altLang="en-US" dirty="0"/>
              <a:t> 과정</a:t>
            </a:r>
            <a:endParaRPr lang="en-US" altLang="ko-KR" dirty="0"/>
          </a:p>
          <a:p>
            <a:r>
              <a:rPr lang="ko-KR" altLang="en-US" dirty="0" err="1"/>
              <a:t>류근관</a:t>
            </a:r>
            <a:r>
              <a:rPr lang="ko-KR" altLang="en-US" dirty="0"/>
              <a:t> 교수</a:t>
            </a:r>
            <a:endParaRPr lang="en-US" altLang="ko-KR" dirty="0"/>
          </a:p>
          <a:p>
            <a:r>
              <a:rPr lang="ko-KR" altLang="en-US" dirty="0"/>
              <a:t>서울대학교 경제학부</a:t>
            </a:r>
          </a:p>
        </p:txBody>
      </p:sp>
    </p:spTree>
    <p:extLst>
      <p:ext uri="{BB962C8B-B14F-4D97-AF65-F5344CB8AC3E}">
        <p14:creationId xmlns:p14="http://schemas.microsoft.com/office/powerpoint/2010/main" val="171677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991544" y="1600200"/>
            <a:ext cx="8229600" cy="5257800"/>
          </a:xfrm>
        </p:spPr>
        <p:txBody>
          <a:bodyPr/>
          <a:lstStyle/>
          <a:p>
            <a:pPr marL="0" indent="0">
              <a:lnSpc>
                <a:spcPct val="150000"/>
              </a:lnSpc>
              <a:buNone/>
            </a:pPr>
            <a:endParaRPr lang="en-US" altLang="ko-KR" dirty="0"/>
          </a:p>
          <a:p>
            <a:pPr marL="0" indent="0">
              <a:lnSpc>
                <a:spcPct val="150000"/>
              </a:lnSpc>
              <a:buNone/>
            </a:pPr>
            <a:r>
              <a:rPr lang="ko-KR" altLang="en-US" sz="2000" dirty="0"/>
              <a:t>통계학은 크게 두 가지로 분류할 수 있다</a:t>
            </a:r>
            <a:r>
              <a:rPr lang="en-US" altLang="ko-KR" sz="2000" dirty="0"/>
              <a:t>.</a:t>
            </a:r>
          </a:p>
          <a:p>
            <a:pPr lvl="1">
              <a:lnSpc>
                <a:spcPct val="150000"/>
              </a:lnSpc>
              <a:buFont typeface="Wingdings" pitchFamily="2" charset="2"/>
              <a:buChar char="Ø"/>
            </a:pPr>
            <a:endParaRPr lang="en-US" altLang="ko-KR" sz="1600" dirty="0"/>
          </a:p>
          <a:p>
            <a:pPr lvl="1">
              <a:lnSpc>
                <a:spcPct val="150000"/>
              </a:lnSpc>
              <a:buFont typeface="Arial" pitchFamily="34" charset="0"/>
              <a:buChar char="•"/>
            </a:pPr>
            <a:r>
              <a:rPr lang="ko-KR" altLang="en-US" sz="1800" dirty="0"/>
              <a:t>기술통계학 </a:t>
            </a:r>
            <a:r>
              <a:rPr lang="en-US" altLang="ko-KR" sz="1800" dirty="0"/>
              <a:t>(descriptive statistics)</a:t>
            </a:r>
          </a:p>
          <a:p>
            <a:pPr lvl="2">
              <a:lnSpc>
                <a:spcPct val="150000"/>
              </a:lnSpc>
              <a:buFont typeface="Arial" pitchFamily="34" charset="0"/>
              <a:buChar char="•"/>
            </a:pPr>
            <a:r>
              <a:rPr lang="ko-KR" altLang="en-US" sz="1800" dirty="0"/>
              <a:t>자료를 변수 별로 따로따로 또는 관계되는 변수끼리 묶어서 요약</a:t>
            </a:r>
            <a:r>
              <a:rPr lang="en-US" altLang="ko-KR" sz="1800" dirty="0"/>
              <a:t>.</a:t>
            </a:r>
          </a:p>
          <a:p>
            <a:pPr lvl="2">
              <a:lnSpc>
                <a:spcPct val="150000"/>
              </a:lnSpc>
              <a:buFont typeface="Arial" pitchFamily="34" charset="0"/>
              <a:buChar char="•"/>
            </a:pPr>
            <a:endParaRPr lang="en-US" altLang="ko-KR" sz="1800" dirty="0"/>
          </a:p>
          <a:p>
            <a:pPr lvl="1">
              <a:lnSpc>
                <a:spcPct val="150000"/>
              </a:lnSpc>
              <a:buFont typeface="Arial" pitchFamily="34" charset="0"/>
              <a:buChar char="•"/>
            </a:pPr>
            <a:r>
              <a:rPr lang="ko-KR" altLang="en-US" sz="1800" dirty="0"/>
              <a:t>추론통계학</a:t>
            </a:r>
            <a:r>
              <a:rPr lang="en-US" altLang="ko-KR" sz="1800" dirty="0"/>
              <a:t>(inferential statistics)</a:t>
            </a:r>
          </a:p>
          <a:p>
            <a:pPr lvl="2">
              <a:lnSpc>
                <a:spcPct val="150000"/>
              </a:lnSpc>
              <a:buFont typeface="Arial" pitchFamily="34" charset="0"/>
              <a:buChar char="•"/>
            </a:pPr>
            <a:r>
              <a:rPr lang="ko-KR" altLang="en-US" sz="1800" dirty="0"/>
              <a:t>정리된 자료에 담긴 의미를 해석하여 미지의</a:t>
            </a:r>
            <a:r>
              <a:rPr lang="en-US" altLang="ko-KR" sz="1800" dirty="0"/>
              <a:t> </a:t>
            </a:r>
            <a:r>
              <a:rPr lang="ko-KR" altLang="en-US" sz="1800" dirty="0"/>
              <a:t>세계에 대해 추론</a:t>
            </a:r>
            <a:r>
              <a:rPr lang="en-US" altLang="ko-KR" sz="1800" dirty="0"/>
              <a:t>.</a:t>
            </a:r>
            <a:endParaRPr lang="ko-KR" altLang="en-US" sz="1800" dirty="0"/>
          </a:p>
        </p:txBody>
      </p:sp>
      <p:sp>
        <p:nvSpPr>
          <p:cNvPr id="7" name="Rectangle 2"/>
          <p:cNvSpPr>
            <a:spLocks noGrp="1" noChangeArrowheads="1"/>
          </p:cNvSpPr>
          <p:nvPr>
            <p:ph type="title"/>
          </p:nvPr>
        </p:nvSpPr>
        <p:spPr>
          <a:xfrm>
            <a:off x="1981200" y="274638"/>
            <a:ext cx="8229600" cy="1143000"/>
          </a:xfrm>
        </p:spPr>
        <p:txBody>
          <a:bodyPr rtlCol="0">
            <a:normAutofit/>
          </a:bodyPr>
          <a:lstStyle/>
          <a:p>
            <a:pPr>
              <a:defRPr/>
            </a:pPr>
            <a:r>
              <a:rPr lang="en-US" altLang="ko-KR" sz="4000" dirty="0"/>
              <a:t>2. </a:t>
            </a:r>
            <a:r>
              <a:rPr lang="ko-KR" altLang="en-US" sz="4000" dirty="0"/>
              <a:t>자료</a:t>
            </a:r>
          </a:p>
        </p:txBody>
      </p:sp>
      <p:sp>
        <p:nvSpPr>
          <p:cNvPr id="8" name="AutoShape 5"/>
          <p:cNvSpPr>
            <a:spLocks noChangeArrowheads="1"/>
          </p:cNvSpPr>
          <p:nvPr/>
        </p:nvSpPr>
        <p:spPr bwMode="auto">
          <a:xfrm>
            <a:off x="1972496" y="1600226"/>
            <a:ext cx="182312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solidFill>
                  <a:prstClr val="black"/>
                </a:solidFill>
                <a:latin typeface="나눔고딕" panose="020D0604000000000000" pitchFamily="50" charset="-127"/>
                <a:ea typeface="나눔고딕" panose="020D0604000000000000" pitchFamily="50" charset="-127"/>
              </a:rPr>
              <a:t>통계학의 분류</a:t>
            </a:r>
            <a:endParaRPr lang="en-US" altLang="ko-KR" b="1" dirty="0">
              <a:solidFill>
                <a:prstClr val="black"/>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0080768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a:spLocks noGrp="1"/>
          </p:cNvSpPr>
          <p:nvPr>
            <p:ph type="ctrTitle"/>
          </p:nvPr>
        </p:nvSpPr>
        <p:spPr>
          <a:xfrm>
            <a:off x="2209800" y="734840"/>
            <a:ext cx="7772400" cy="1470025"/>
          </a:xfrm>
        </p:spPr>
        <p:txBody>
          <a:bodyPr/>
          <a:lstStyle/>
          <a:p>
            <a:r>
              <a:rPr lang="ko-KR" altLang="en-US" sz="4000" dirty="0"/>
              <a:t>제 </a:t>
            </a:r>
            <a:r>
              <a:rPr lang="en-US" altLang="ko-KR" sz="4000" dirty="0"/>
              <a:t>11 </a:t>
            </a:r>
            <a:r>
              <a:rPr lang="ko-KR" altLang="en-US" sz="4000" dirty="0"/>
              <a:t>장  평균의 법칙</a:t>
            </a:r>
            <a:endParaRPr lang="ko-KR" altLang="en-US" dirty="0"/>
          </a:p>
        </p:txBody>
      </p:sp>
      <p:sp>
        <p:nvSpPr>
          <p:cNvPr id="7" name="Rectangle 7"/>
          <p:cNvSpPr txBox="1">
            <a:spLocks noChangeArrowheads="1"/>
          </p:cNvSpPr>
          <p:nvPr/>
        </p:nvSpPr>
        <p:spPr bwMode="auto">
          <a:xfrm>
            <a:off x="4494295" y="2898529"/>
            <a:ext cx="4644008"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fontAlgn="auto">
              <a:lnSpc>
                <a:spcPct val="150000"/>
              </a:lnSpc>
              <a:spcAft>
                <a:spcPts val="0"/>
              </a:spcAft>
              <a:buFontTx/>
              <a:buAutoNum type="arabicPeriod"/>
              <a:defRPr/>
            </a:pPr>
            <a:r>
              <a:rPr lang="ko-KR" altLang="en-US" sz="2000" dirty="0">
                <a:solidFill>
                  <a:srgbClr val="000000"/>
                </a:solidFill>
              </a:rPr>
              <a:t>평균의 법칙 </a:t>
            </a:r>
            <a:r>
              <a:rPr lang="en-US" altLang="ko-KR" sz="2000" dirty="0">
                <a:solidFill>
                  <a:srgbClr val="000000"/>
                </a:solidFill>
              </a:rPr>
              <a:t>(</a:t>
            </a:r>
            <a:r>
              <a:rPr lang="ko-KR" altLang="en-US" sz="2000" dirty="0">
                <a:solidFill>
                  <a:srgbClr val="000000"/>
                </a:solidFill>
              </a:rPr>
              <a:t>대수의 법칙</a:t>
            </a:r>
            <a:r>
              <a:rPr lang="en-US" altLang="ko-KR" sz="2000" dirty="0">
                <a:solidFill>
                  <a:srgbClr val="000000"/>
                </a:solidFill>
              </a:rPr>
              <a:t>)</a:t>
            </a:r>
          </a:p>
          <a:p>
            <a:pPr marL="381000" indent="-381000" algn="l" fontAlgn="auto">
              <a:lnSpc>
                <a:spcPct val="150000"/>
              </a:lnSpc>
              <a:spcAft>
                <a:spcPts val="0"/>
              </a:spcAft>
              <a:buFontTx/>
              <a:buAutoNum type="arabicPeriod"/>
              <a:defRPr/>
            </a:pPr>
            <a:r>
              <a:rPr lang="ko-KR" altLang="en-US" sz="2000" dirty="0">
                <a:solidFill>
                  <a:srgbClr val="000000"/>
                </a:solidFill>
              </a:rPr>
              <a:t>확  률  과  정</a:t>
            </a:r>
          </a:p>
          <a:p>
            <a:pPr marL="381000" indent="-381000" algn="l" fontAlgn="auto">
              <a:lnSpc>
                <a:spcPct val="150000"/>
              </a:lnSpc>
              <a:spcAft>
                <a:spcPts val="0"/>
              </a:spcAft>
              <a:buFontTx/>
              <a:buAutoNum type="arabicPeriod"/>
              <a:defRPr/>
            </a:pPr>
            <a:r>
              <a:rPr lang="ko-KR" altLang="en-US" sz="2000" dirty="0">
                <a:solidFill>
                  <a:srgbClr val="000000"/>
                </a:solidFill>
              </a:rPr>
              <a:t>상  자  모  형</a:t>
            </a:r>
            <a:endParaRPr lang="en-US" altLang="ko-KR" sz="2000" dirty="0">
              <a:solidFill>
                <a:srgbClr val="000000"/>
              </a:solidFill>
            </a:endParaRPr>
          </a:p>
          <a:p>
            <a:pPr marL="381000" indent="-381000" algn="l" fontAlgn="auto">
              <a:lnSpc>
                <a:spcPct val="150000"/>
              </a:lnSpc>
              <a:spcAft>
                <a:spcPts val="0"/>
              </a:spcAft>
              <a:buFontTx/>
              <a:buAutoNum type="arabicPeriod"/>
              <a:defRPr/>
            </a:pPr>
            <a:r>
              <a:rPr lang="ko-KR" altLang="en-US" sz="2000" dirty="0">
                <a:solidFill>
                  <a:srgbClr val="000000"/>
                </a:solidFill>
              </a:rPr>
              <a:t>평균의 법칙이 적용되지 않는 반례</a:t>
            </a:r>
          </a:p>
        </p:txBody>
      </p:sp>
    </p:spTree>
    <p:extLst>
      <p:ext uri="{BB962C8B-B14F-4D97-AF65-F5344CB8AC3E}">
        <p14:creationId xmlns:p14="http://schemas.microsoft.com/office/powerpoint/2010/main" val="19608285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평균의 법칙</a:t>
            </a:r>
          </a:p>
        </p:txBody>
      </p:sp>
      <p:sp>
        <p:nvSpPr>
          <p:cNvPr id="9" name="AutoShape 5"/>
          <p:cNvSpPr>
            <a:spLocks noChangeArrowheads="1"/>
          </p:cNvSpPr>
          <p:nvPr/>
        </p:nvSpPr>
        <p:spPr bwMode="auto">
          <a:xfrm>
            <a:off x="1988544" y="1611550"/>
            <a:ext cx="1587176" cy="408623"/>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ko-KR" altLang="en-US" b="1" kern="0">
                <a:solidFill>
                  <a:prstClr val="black"/>
                </a:solidFill>
                <a:latin typeface="맑은 고딕"/>
                <a:ea typeface="맑은 고딕"/>
              </a:rPr>
              <a:t>평균의 법칙</a:t>
            </a:r>
            <a:endParaRPr lang="en-US" altLang="ko-KR" b="1" kern="0" dirty="0">
              <a:solidFill>
                <a:prstClr val="black"/>
              </a:solidFill>
              <a:latin typeface="맑은 고딕"/>
              <a:ea typeface="맑은 고딕"/>
            </a:endParaRPr>
          </a:p>
        </p:txBody>
      </p:sp>
      <p:pic>
        <p:nvPicPr>
          <p:cNvPr id="6" name="그림 5"/>
          <p:cNvPicPr>
            <a:picLocks noChangeAspect="1"/>
          </p:cNvPicPr>
          <p:nvPr/>
        </p:nvPicPr>
        <p:blipFill>
          <a:blip r:embed="rId2" cstate="print"/>
          <a:stretch>
            <a:fillRect/>
          </a:stretch>
        </p:blipFill>
        <p:spPr>
          <a:xfrm>
            <a:off x="2567608" y="2115170"/>
            <a:ext cx="7200800" cy="4739605"/>
          </a:xfrm>
          <a:prstGeom prst="rect">
            <a:avLst/>
          </a:prstGeom>
        </p:spPr>
      </p:pic>
    </p:spTree>
    <p:extLst>
      <p:ext uri="{BB962C8B-B14F-4D97-AF65-F5344CB8AC3E}">
        <p14:creationId xmlns:p14="http://schemas.microsoft.com/office/powerpoint/2010/main" val="31652664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평균의 법칙</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marL="0" indent="0">
              <a:lnSpc>
                <a:spcPct val="150000"/>
              </a:lnSpc>
              <a:buNone/>
            </a:pPr>
            <a:r>
              <a:rPr lang="en-US" altLang="ko-KR" sz="1800" dirty="0"/>
              <a:t>(</a:t>
            </a:r>
            <a:r>
              <a:rPr lang="en-US" altLang="ko-KR" sz="1800" dirty="0" err="1"/>
              <a:t>i</a:t>
            </a:r>
            <a:r>
              <a:rPr lang="en-US" altLang="ko-KR" sz="1800" dirty="0"/>
              <a:t>)</a:t>
            </a:r>
            <a:r>
              <a:rPr lang="ko-KR" altLang="en-US" sz="1800" dirty="0"/>
              <a:t> 이미 앞면이 많이 나왔다고 해서 </a:t>
            </a:r>
            <a:endParaRPr lang="en-US" altLang="ko-KR" sz="1800" dirty="0"/>
          </a:p>
          <a:p>
            <a:pPr marL="0" indent="0">
              <a:lnSpc>
                <a:spcPct val="150000"/>
              </a:lnSpc>
              <a:buNone/>
            </a:pPr>
            <a:r>
              <a:rPr lang="ko-KR" altLang="en-US" sz="1800" dirty="0"/>
              <a:t>이후의 시행에서 앞면이 나올 </a:t>
            </a:r>
            <a:endParaRPr lang="en-US" altLang="ko-KR" sz="1800" dirty="0"/>
          </a:p>
          <a:p>
            <a:pPr marL="0" indent="0">
              <a:lnSpc>
                <a:spcPct val="150000"/>
              </a:lnSpc>
              <a:buNone/>
            </a:pPr>
            <a:r>
              <a:rPr lang="ko-KR" altLang="en-US" sz="1800" dirty="0"/>
              <a:t>확률이 감소하는 것은 아니다</a:t>
            </a:r>
            <a:r>
              <a:rPr lang="en-US" altLang="ko-KR" sz="1800" dirty="0"/>
              <a:t>.</a:t>
            </a:r>
          </a:p>
          <a:p>
            <a:pPr marL="0" indent="0">
              <a:lnSpc>
                <a:spcPct val="150000"/>
              </a:lnSpc>
              <a:buNone/>
            </a:pPr>
            <a:endParaRPr lang="en-US" altLang="ko-KR" sz="1800" dirty="0"/>
          </a:p>
          <a:p>
            <a:pPr marL="0" indent="0">
              <a:lnSpc>
                <a:spcPct val="150000"/>
              </a:lnSpc>
              <a:buNone/>
            </a:pPr>
            <a:r>
              <a:rPr lang="en-US" altLang="ko-KR" sz="1800" dirty="0"/>
              <a:t>(ii) </a:t>
            </a:r>
            <a:r>
              <a:rPr lang="ko-KR" altLang="en-US" sz="1800" dirty="0"/>
              <a:t>던지는 횟수가 증가한다고 해서 </a:t>
            </a:r>
            <a:endParaRPr lang="en-US" altLang="ko-KR" sz="1800" dirty="0"/>
          </a:p>
          <a:p>
            <a:pPr marL="0" indent="0">
              <a:lnSpc>
                <a:spcPct val="150000"/>
              </a:lnSpc>
              <a:buNone/>
            </a:pPr>
            <a:r>
              <a:rPr lang="ko-KR" altLang="en-US" sz="1800" dirty="0"/>
              <a:t>앞면이 나오는 횟수와 기대횟수의 </a:t>
            </a:r>
            <a:endParaRPr lang="en-US" altLang="ko-KR" sz="1800" dirty="0"/>
          </a:p>
          <a:p>
            <a:pPr marL="0" indent="0">
              <a:lnSpc>
                <a:spcPct val="150000"/>
              </a:lnSpc>
              <a:buNone/>
            </a:pPr>
            <a:r>
              <a:rPr lang="ko-KR" altLang="en-US" sz="1800" dirty="0"/>
              <a:t>차이가 줄어드는 것도 아니다</a:t>
            </a:r>
            <a:r>
              <a:rPr lang="en-US" altLang="ko-KR" sz="1800" dirty="0"/>
              <a:t>.</a:t>
            </a:r>
          </a:p>
        </p:txBody>
      </p:sp>
      <p:sp>
        <p:nvSpPr>
          <p:cNvPr id="9" name="AutoShape 5"/>
          <p:cNvSpPr>
            <a:spLocks noChangeArrowheads="1"/>
          </p:cNvSpPr>
          <p:nvPr/>
        </p:nvSpPr>
        <p:spPr bwMode="auto">
          <a:xfrm>
            <a:off x="1988544" y="1611550"/>
            <a:ext cx="1587176" cy="408623"/>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ko-KR" altLang="en-US" b="1" kern="0">
                <a:solidFill>
                  <a:prstClr val="black"/>
                </a:solidFill>
                <a:latin typeface="맑은 고딕"/>
                <a:ea typeface="맑은 고딕"/>
              </a:rPr>
              <a:t>평균의 법칙</a:t>
            </a:r>
            <a:endParaRPr lang="en-US" altLang="ko-KR" b="1" kern="0" dirty="0">
              <a:solidFill>
                <a:prstClr val="black"/>
              </a:solidFill>
              <a:latin typeface="맑은 고딕"/>
              <a:ea typeface="맑은 고딕"/>
            </a:endParaRPr>
          </a:p>
        </p:txBody>
      </p:sp>
      <p:pic>
        <p:nvPicPr>
          <p:cNvPr id="11" name="Picture 3"/>
          <p:cNvPicPr>
            <a:picLocks noChangeAspect="1" noChangeArrowheads="1"/>
          </p:cNvPicPr>
          <p:nvPr/>
        </p:nvPicPr>
        <p:blipFill>
          <a:blip r:embed="rId2" cstate="print"/>
          <a:srcRect/>
          <a:stretch>
            <a:fillRect/>
          </a:stretch>
        </p:blipFill>
        <p:spPr bwMode="auto">
          <a:xfrm>
            <a:off x="5663952" y="2385302"/>
            <a:ext cx="4896544" cy="3563978"/>
          </a:xfrm>
          <a:prstGeom prst="rect">
            <a:avLst/>
          </a:prstGeom>
          <a:noFill/>
          <a:ln w="9525">
            <a:noFill/>
            <a:miter lim="800000"/>
            <a:headEnd/>
            <a:tailEnd/>
          </a:ln>
        </p:spPr>
      </p:pic>
      <p:sp>
        <p:nvSpPr>
          <p:cNvPr id="8" name="Text Box 1043"/>
          <p:cNvSpPr txBox="1">
            <a:spLocks noChangeArrowheads="1"/>
          </p:cNvSpPr>
          <p:nvPr/>
        </p:nvSpPr>
        <p:spPr bwMode="auto">
          <a:xfrm>
            <a:off x="6456040" y="2041104"/>
            <a:ext cx="3528392" cy="307777"/>
          </a:xfrm>
          <a:prstGeom prst="rect">
            <a:avLst/>
          </a:prstGeom>
          <a:noFill/>
          <a:ln w="9525">
            <a:noFill/>
            <a:miter lim="800000"/>
            <a:headEnd/>
            <a:tailEnd/>
          </a:ln>
        </p:spPr>
        <p:txBody>
          <a:bodyPr wrap="square">
            <a:spAutoFit/>
          </a:bodyPr>
          <a:lstStyle/>
          <a:p>
            <a:pPr>
              <a:spcBef>
                <a:spcPct val="50000"/>
              </a:spcBef>
            </a:pPr>
            <a:r>
              <a:rPr lang="ko-KR" altLang="en-US" sz="1400" dirty="0">
                <a:latin typeface="맑은 고딕"/>
                <a:ea typeface="맑은 고딕"/>
              </a:rPr>
              <a:t>동전을</a:t>
            </a:r>
            <a:r>
              <a:rPr lang="en-US" altLang="ko-KR" sz="1400" dirty="0">
                <a:latin typeface="맑은 고딕"/>
                <a:ea typeface="맑은 고딕"/>
              </a:rPr>
              <a:t> </a:t>
            </a:r>
            <a:r>
              <a:rPr lang="ko-KR" altLang="en-US" sz="1400" dirty="0">
                <a:latin typeface="맑은 고딕"/>
                <a:ea typeface="맑은 고딕"/>
              </a:rPr>
              <a:t>순차적으로 </a:t>
            </a:r>
            <a:r>
              <a:rPr lang="en-US" altLang="ko-KR" sz="1400" dirty="0">
                <a:latin typeface="맑은 고딕"/>
                <a:ea typeface="맑은 고딕"/>
              </a:rPr>
              <a:t>10,000</a:t>
            </a:r>
            <a:r>
              <a:rPr lang="ko-KR" altLang="en-US" sz="1400" dirty="0">
                <a:latin typeface="맑은 고딕"/>
                <a:ea typeface="맑은 고딕"/>
              </a:rPr>
              <a:t>번 던진 기록</a:t>
            </a:r>
          </a:p>
        </p:txBody>
      </p:sp>
    </p:spTree>
    <p:extLst>
      <p:ext uri="{BB962C8B-B14F-4D97-AF65-F5344CB8AC3E}">
        <p14:creationId xmlns:p14="http://schemas.microsoft.com/office/powerpoint/2010/main" val="42761878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평균의 법칙</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marL="0" indent="0">
              <a:lnSpc>
                <a:spcPct val="130000"/>
              </a:lnSpc>
              <a:spcBef>
                <a:spcPct val="50000"/>
              </a:spcBef>
              <a:buNone/>
            </a:pPr>
            <a:r>
              <a:rPr lang="ko-KR" altLang="en-US" sz="1800" dirty="0"/>
              <a:t>시행횟수가 증가할수록 확률오차의 절대적 크기는 증가한다</a:t>
            </a:r>
            <a:r>
              <a:rPr lang="en-US" altLang="ko-KR" sz="1800" dirty="0"/>
              <a:t>.</a:t>
            </a:r>
          </a:p>
          <a:p>
            <a:pPr marL="0" indent="0">
              <a:lnSpc>
                <a:spcPct val="150000"/>
              </a:lnSpc>
              <a:buNone/>
            </a:pPr>
            <a:endParaRPr lang="en-US" altLang="ko-KR" sz="1800" dirty="0"/>
          </a:p>
        </p:txBody>
      </p:sp>
      <p:sp>
        <p:nvSpPr>
          <p:cNvPr id="9" name="AutoShape 5"/>
          <p:cNvSpPr>
            <a:spLocks noChangeArrowheads="1"/>
          </p:cNvSpPr>
          <p:nvPr/>
        </p:nvSpPr>
        <p:spPr bwMode="auto">
          <a:xfrm>
            <a:off x="1988544" y="1611550"/>
            <a:ext cx="1587176" cy="408623"/>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ko-KR" altLang="en-US" b="1" kern="0">
                <a:solidFill>
                  <a:prstClr val="black"/>
                </a:solidFill>
                <a:latin typeface="맑은 고딕"/>
                <a:ea typeface="맑은 고딕"/>
              </a:rPr>
              <a:t>평균의 법칙</a:t>
            </a:r>
            <a:endParaRPr lang="en-US" altLang="ko-KR" b="1" kern="0" dirty="0">
              <a:solidFill>
                <a:prstClr val="black"/>
              </a:solidFill>
              <a:latin typeface="맑은 고딕"/>
              <a:ea typeface="맑은 고딕"/>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2732" y="2852936"/>
            <a:ext cx="5789573" cy="3556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74598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평균의 법칙</a:t>
            </a:r>
          </a:p>
        </p:txBody>
      </p:sp>
      <p:sp>
        <p:nvSpPr>
          <p:cNvPr id="3" name="내용 개체 틀 2"/>
          <p:cNvSpPr>
            <a:spLocks noGrp="1"/>
          </p:cNvSpPr>
          <p:nvPr>
            <p:ph idx="1"/>
          </p:nvPr>
        </p:nvSpPr>
        <p:spPr>
          <a:xfrm>
            <a:off x="1981200" y="1484784"/>
            <a:ext cx="8229600" cy="5141168"/>
          </a:xfrm>
        </p:spPr>
        <p:txBody>
          <a:bodyPr/>
          <a:lstStyle/>
          <a:p>
            <a:pPr marL="0" indent="0">
              <a:lnSpc>
                <a:spcPct val="150000"/>
              </a:lnSpc>
              <a:buNone/>
            </a:pPr>
            <a:endParaRPr lang="en-US" altLang="ko-KR" sz="2400" dirty="0"/>
          </a:p>
          <a:p>
            <a:pPr marL="0" indent="0">
              <a:lnSpc>
                <a:spcPct val="130000"/>
              </a:lnSpc>
              <a:spcBef>
                <a:spcPct val="50000"/>
              </a:spcBef>
              <a:buNone/>
            </a:pPr>
            <a:r>
              <a:rPr lang="ko-KR" altLang="en-US" sz="1800" dirty="0"/>
              <a:t>시행횟수가 증가할수록 시행횟수에 대비한 확률오차의 상대적 크기는 감소한다</a:t>
            </a:r>
            <a:r>
              <a:rPr lang="en-US" altLang="ko-KR" sz="1800" dirty="0"/>
              <a:t>. </a:t>
            </a:r>
            <a:r>
              <a:rPr lang="ko-KR" altLang="en-US" sz="1800" dirty="0"/>
              <a:t>이게 바로 평균의 법칙이다</a:t>
            </a:r>
            <a:r>
              <a:rPr lang="en-US" altLang="ko-KR" sz="1800" dirty="0"/>
              <a:t>.</a:t>
            </a:r>
          </a:p>
        </p:txBody>
      </p:sp>
      <p:sp>
        <p:nvSpPr>
          <p:cNvPr id="9" name="AutoShape 5"/>
          <p:cNvSpPr>
            <a:spLocks noChangeArrowheads="1"/>
          </p:cNvSpPr>
          <p:nvPr/>
        </p:nvSpPr>
        <p:spPr bwMode="auto">
          <a:xfrm>
            <a:off x="1988544" y="1611550"/>
            <a:ext cx="1587176" cy="408623"/>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ko-KR" altLang="en-US" b="1" kern="0">
                <a:solidFill>
                  <a:prstClr val="black"/>
                </a:solidFill>
                <a:latin typeface="맑은 고딕"/>
                <a:ea typeface="맑은 고딕"/>
              </a:rPr>
              <a:t>평균의 법칙</a:t>
            </a:r>
            <a:endParaRPr lang="en-US" altLang="ko-KR" b="1" kern="0" dirty="0">
              <a:solidFill>
                <a:prstClr val="black"/>
              </a:solidFill>
              <a:latin typeface="맑은 고딕"/>
              <a:ea typeface="맑은 고딕"/>
            </a:endParaRPr>
          </a:p>
        </p:txBody>
      </p:sp>
      <p:pic>
        <p:nvPicPr>
          <p:cNvPr id="7" name="Picture 2"/>
          <p:cNvPicPr>
            <a:picLocks noChangeAspect="1" noChangeArrowheads="1"/>
          </p:cNvPicPr>
          <p:nvPr/>
        </p:nvPicPr>
        <p:blipFill>
          <a:blip r:embed="rId2" cstate="print"/>
          <a:srcRect/>
          <a:stretch>
            <a:fillRect/>
          </a:stretch>
        </p:blipFill>
        <p:spPr bwMode="auto">
          <a:xfrm>
            <a:off x="2976062" y="3072474"/>
            <a:ext cx="5856243" cy="3596887"/>
          </a:xfrm>
          <a:prstGeom prst="rect">
            <a:avLst/>
          </a:prstGeom>
          <a:noFill/>
          <a:ln w="9525">
            <a:noFill/>
            <a:miter lim="800000"/>
            <a:headEnd/>
            <a:tailEnd/>
          </a:ln>
        </p:spPr>
      </p:pic>
    </p:spTree>
    <p:extLst>
      <p:ext uri="{BB962C8B-B14F-4D97-AF65-F5344CB8AC3E}">
        <p14:creationId xmlns:p14="http://schemas.microsoft.com/office/powerpoint/2010/main" val="20852514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확률과정</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a:spcBef>
                <a:spcPct val="50000"/>
              </a:spcBef>
              <a:buFontTx/>
              <a:buChar char="•"/>
            </a:pPr>
            <a:r>
              <a:rPr lang="ko-KR" altLang="en-US" sz="1800" dirty="0"/>
              <a:t>동전던지기에서 앞면이 나오는 횟수를 기록하는 일</a:t>
            </a:r>
          </a:p>
          <a:p>
            <a:pPr>
              <a:spcBef>
                <a:spcPct val="50000"/>
              </a:spcBef>
              <a:buFontTx/>
              <a:buChar char="•"/>
            </a:pPr>
            <a:r>
              <a:rPr lang="ko-KR" altLang="en-US" sz="1800" dirty="0"/>
              <a:t>카지노 룰렛 게임에서 몇 번 이길지 계산해보는 일</a:t>
            </a:r>
          </a:p>
          <a:p>
            <a:pPr>
              <a:spcBef>
                <a:spcPct val="50000"/>
              </a:spcBef>
              <a:buFontTx/>
              <a:buChar char="•"/>
            </a:pPr>
            <a:r>
              <a:rPr lang="ko-KR" altLang="en-US" sz="1800" dirty="0"/>
              <a:t>표본조사를 통해 구한 실업률의 정확도를 측정하는 일</a:t>
            </a:r>
            <a:endParaRPr lang="en-US" altLang="ko-KR" sz="1800" dirty="0"/>
          </a:p>
          <a:p>
            <a:pPr>
              <a:spcBef>
                <a:spcPct val="50000"/>
              </a:spcBef>
              <a:buFontTx/>
              <a:buChar char="•"/>
            </a:pPr>
            <a:r>
              <a:rPr lang="ko-KR" altLang="en-US" sz="1800" dirty="0"/>
              <a:t>선거결과를 예측하기 위한 여론조사 결과를 해석하는 일</a:t>
            </a:r>
            <a:endParaRPr lang="en-US" altLang="ko-KR" sz="1800" dirty="0"/>
          </a:p>
          <a:p>
            <a:pPr>
              <a:spcBef>
                <a:spcPct val="50000"/>
              </a:spcBef>
              <a:buFontTx/>
              <a:buChar char="•"/>
            </a:pPr>
            <a:endParaRPr lang="en-US" altLang="ko-KR" sz="1800" dirty="0"/>
          </a:p>
          <a:p>
            <a:pPr marL="0" indent="0">
              <a:spcBef>
                <a:spcPct val="50000"/>
              </a:spcBef>
              <a:buNone/>
            </a:pPr>
            <a:r>
              <a:rPr lang="en-US" altLang="ko-KR" sz="1800" dirty="0">
                <a:sym typeface="Wingdings" pitchFamily="2" charset="2"/>
              </a:rPr>
              <a:t>  → </a:t>
            </a:r>
            <a:r>
              <a:rPr lang="ko-KR" altLang="en-US" sz="1800" dirty="0"/>
              <a:t>확률과정을 이용하여 분석가능</a:t>
            </a:r>
            <a:endParaRPr lang="en-US" altLang="ko-KR" sz="1800" dirty="0"/>
          </a:p>
        </p:txBody>
      </p:sp>
      <p:sp>
        <p:nvSpPr>
          <p:cNvPr id="9" name="AutoShape 5"/>
          <p:cNvSpPr>
            <a:spLocks noChangeArrowheads="1"/>
          </p:cNvSpPr>
          <p:nvPr/>
        </p:nvSpPr>
        <p:spPr bwMode="auto">
          <a:xfrm>
            <a:off x="1988544" y="1582177"/>
            <a:ext cx="1515168" cy="406664"/>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ko-KR" altLang="en-US" b="1" kern="0" dirty="0">
                <a:solidFill>
                  <a:prstClr val="black"/>
                </a:solidFill>
                <a:latin typeface="맑은 고딕"/>
                <a:ea typeface="맑은 고딕"/>
              </a:rPr>
              <a:t>확률과정</a:t>
            </a:r>
            <a:endParaRPr lang="en-US" altLang="ko-KR" b="1" kern="0" dirty="0">
              <a:solidFill>
                <a:prstClr val="black"/>
              </a:solidFill>
              <a:latin typeface="맑은 고딕"/>
              <a:ea typeface="맑은 고딕"/>
            </a:endParaRPr>
          </a:p>
        </p:txBody>
      </p:sp>
    </p:spTree>
    <p:extLst>
      <p:ext uri="{BB962C8B-B14F-4D97-AF65-F5344CB8AC3E}">
        <p14:creationId xmlns:p14="http://schemas.microsoft.com/office/powerpoint/2010/main" val="22582423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확률과정</a:t>
            </a:r>
          </a:p>
        </p:txBody>
      </p:sp>
      <p:sp>
        <p:nvSpPr>
          <p:cNvPr id="3" name="내용 개체 틀 2"/>
          <p:cNvSpPr>
            <a:spLocks noGrp="1"/>
          </p:cNvSpPr>
          <p:nvPr>
            <p:ph idx="1"/>
          </p:nvPr>
        </p:nvSpPr>
        <p:spPr>
          <a:xfrm>
            <a:off x="1981200" y="1340768"/>
            <a:ext cx="8229600" cy="5141168"/>
          </a:xfrm>
        </p:spPr>
        <p:txBody>
          <a:bodyPr/>
          <a:lstStyle/>
          <a:p>
            <a:pPr marL="0" indent="0">
              <a:lnSpc>
                <a:spcPct val="150000"/>
              </a:lnSpc>
              <a:buNone/>
            </a:pPr>
            <a:endParaRPr lang="en-US" altLang="ko-KR" sz="2400" dirty="0"/>
          </a:p>
          <a:p>
            <a:pPr marL="0" indent="0">
              <a:lnSpc>
                <a:spcPct val="120000"/>
              </a:lnSpc>
              <a:spcBef>
                <a:spcPct val="50000"/>
              </a:spcBef>
              <a:buNone/>
            </a:pPr>
            <a:r>
              <a:rPr lang="ko-KR" altLang="en-US" sz="1800" b="1" dirty="0"/>
              <a:t>상자모형</a:t>
            </a:r>
            <a:endParaRPr lang="en-US" altLang="ko-KR" sz="1800" dirty="0"/>
          </a:p>
          <a:p>
            <a:pPr marL="0" indent="0">
              <a:lnSpc>
                <a:spcPct val="120000"/>
              </a:lnSpc>
              <a:spcBef>
                <a:spcPct val="50000"/>
              </a:spcBef>
              <a:buNone/>
            </a:pPr>
            <a:r>
              <a:rPr lang="ko-KR" altLang="en-US" sz="1800" dirty="0"/>
              <a:t>하나의 확률과정을 상자에서 숫자를 무작위로 추출하는 과정으로 묘사</a:t>
            </a:r>
            <a:r>
              <a:rPr lang="en-US" altLang="ko-KR" sz="1800" dirty="0"/>
              <a:t>. </a:t>
            </a:r>
            <a:r>
              <a:rPr lang="ko-KR" altLang="en-US" sz="1800" dirty="0"/>
              <a:t>상자모형을 이용할 경우 복잡한 확률과정도 쉽게 이해됨</a:t>
            </a:r>
            <a:endParaRPr lang="en-US" altLang="ko-KR" sz="1800" dirty="0"/>
          </a:p>
          <a:p>
            <a:pPr marL="0" indent="0">
              <a:lnSpc>
                <a:spcPct val="120000"/>
              </a:lnSpc>
              <a:spcBef>
                <a:spcPct val="50000"/>
              </a:spcBef>
              <a:buNone/>
            </a:pPr>
            <a:r>
              <a:rPr lang="ko-KR" altLang="en-US" sz="1800" b="1" dirty="0"/>
              <a:t>추론</a:t>
            </a:r>
            <a:r>
              <a:rPr lang="en-US" altLang="ko-KR" sz="1800" b="1" dirty="0"/>
              <a:t>(inference)</a:t>
            </a:r>
            <a:endParaRPr lang="en-US" altLang="ko-KR" sz="1800" dirty="0"/>
          </a:p>
          <a:p>
            <a:pPr marL="0" indent="0">
              <a:lnSpc>
                <a:spcPct val="120000"/>
              </a:lnSpc>
              <a:spcBef>
                <a:spcPct val="50000"/>
              </a:spcBef>
              <a:buNone/>
            </a:pPr>
            <a:r>
              <a:rPr lang="ko-KR" altLang="en-US" sz="1800" dirty="0"/>
              <a:t>표본정보를 이용하여 모집단에 대해 무언가를 알아내는 과정</a:t>
            </a:r>
            <a:r>
              <a:rPr lang="en-US" altLang="ko-KR" sz="1800" dirty="0"/>
              <a:t>. </a:t>
            </a:r>
            <a:r>
              <a:rPr lang="ko-KR" altLang="en-US" sz="1800" dirty="0"/>
              <a:t>모집단</a:t>
            </a:r>
            <a:r>
              <a:rPr lang="en-US" altLang="ko-KR" sz="1800" dirty="0"/>
              <a:t>=</a:t>
            </a:r>
            <a:r>
              <a:rPr lang="ko-KR" altLang="en-US" sz="1800" dirty="0"/>
              <a:t>상자</a:t>
            </a:r>
          </a:p>
        </p:txBody>
      </p:sp>
      <p:sp>
        <p:nvSpPr>
          <p:cNvPr id="9" name="AutoShape 5"/>
          <p:cNvSpPr>
            <a:spLocks noChangeArrowheads="1"/>
          </p:cNvSpPr>
          <p:nvPr/>
        </p:nvSpPr>
        <p:spPr bwMode="auto">
          <a:xfrm>
            <a:off x="1988544" y="1412777"/>
            <a:ext cx="2451272" cy="408623"/>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ko-KR" altLang="en-US" b="1" kern="0" dirty="0">
                <a:solidFill>
                  <a:prstClr val="black"/>
                </a:solidFill>
                <a:latin typeface="맑은 고딕"/>
                <a:ea typeface="맑은 고딕"/>
              </a:rPr>
              <a:t>확률과정과 상자모형</a:t>
            </a:r>
            <a:endParaRPr lang="en-US" altLang="ko-KR" b="1" kern="0" dirty="0">
              <a:solidFill>
                <a:prstClr val="black"/>
              </a:solidFill>
              <a:latin typeface="맑은 고딕"/>
              <a:ea typeface="맑은 고딕"/>
            </a:endParaRPr>
          </a:p>
        </p:txBody>
      </p:sp>
      <p:pic>
        <p:nvPicPr>
          <p:cNvPr id="6" name="Picture 2"/>
          <p:cNvPicPr>
            <a:picLocks noChangeAspect="1" noChangeArrowheads="1"/>
          </p:cNvPicPr>
          <p:nvPr/>
        </p:nvPicPr>
        <p:blipFill>
          <a:blip r:embed="rId2" cstate="print"/>
          <a:srcRect/>
          <a:stretch>
            <a:fillRect/>
          </a:stretch>
        </p:blipFill>
        <p:spPr bwMode="auto">
          <a:xfrm>
            <a:off x="3359696" y="4174798"/>
            <a:ext cx="4536504" cy="2638579"/>
          </a:xfrm>
          <a:prstGeom prst="rect">
            <a:avLst/>
          </a:prstGeom>
          <a:noFill/>
          <a:ln w="9525">
            <a:noFill/>
            <a:miter lim="800000"/>
            <a:headEnd/>
            <a:tailEnd/>
          </a:ln>
        </p:spPr>
      </p:pic>
    </p:spTree>
    <p:extLst>
      <p:ext uri="{BB962C8B-B14F-4D97-AF65-F5344CB8AC3E}">
        <p14:creationId xmlns:p14="http://schemas.microsoft.com/office/powerpoint/2010/main" val="42704518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상자모형</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marL="0" indent="0">
              <a:spcBef>
                <a:spcPct val="50000"/>
              </a:spcBef>
              <a:buNone/>
            </a:pPr>
            <a:endParaRPr lang="en-US" altLang="ko-KR" sz="1800" dirty="0"/>
          </a:p>
          <a:p>
            <a:pPr marL="0" indent="0">
              <a:spcBef>
                <a:spcPct val="50000"/>
              </a:spcBef>
              <a:buNone/>
            </a:pPr>
            <a:endParaRPr lang="en-US" altLang="ko-KR" sz="1800" dirty="0"/>
          </a:p>
          <a:p>
            <a:pPr marL="0" indent="0">
              <a:spcBef>
                <a:spcPct val="50000"/>
              </a:spcBef>
              <a:buNone/>
            </a:pPr>
            <a:endParaRPr lang="en-US" altLang="ko-KR" sz="1800" dirty="0"/>
          </a:p>
          <a:p>
            <a:pPr marL="0" indent="0">
              <a:spcBef>
                <a:spcPct val="50000"/>
              </a:spcBef>
              <a:buNone/>
            </a:pPr>
            <a:endParaRPr lang="en-US" altLang="ko-KR" sz="1800" dirty="0"/>
          </a:p>
          <a:p>
            <a:pPr marL="0" indent="0">
              <a:spcBef>
                <a:spcPct val="50000"/>
              </a:spcBef>
              <a:buNone/>
            </a:pPr>
            <a:endParaRPr lang="en-US" altLang="ko-KR" sz="1800" dirty="0"/>
          </a:p>
          <a:p>
            <a:pPr>
              <a:spcBef>
                <a:spcPct val="50000"/>
              </a:spcBef>
            </a:pPr>
            <a:r>
              <a:rPr lang="en-US" altLang="ko-KR" sz="1600" dirty="0"/>
              <a:t>1</a:t>
            </a:r>
            <a:r>
              <a:rPr lang="ko-KR" altLang="en-US" sz="1600" dirty="0"/>
              <a:t>부터 </a:t>
            </a:r>
            <a:r>
              <a:rPr lang="en-US" altLang="ko-KR" sz="1600" dirty="0"/>
              <a:t>6</a:t>
            </a:r>
            <a:r>
              <a:rPr lang="ko-KR" altLang="en-US" sz="1600" dirty="0"/>
              <a:t>까지 적힌 카드가 한장씩 들어있는 상자로부터 무작위로 한 장의 카드 추출</a:t>
            </a:r>
            <a:endParaRPr lang="en-US" altLang="ko-KR" sz="1600" dirty="0"/>
          </a:p>
          <a:p>
            <a:pPr>
              <a:spcBef>
                <a:spcPct val="50000"/>
              </a:spcBef>
            </a:pPr>
            <a:r>
              <a:rPr lang="ko-KR" altLang="en-US" sz="1600" dirty="0"/>
              <a:t>뽑힌 카드를 상자에 복원시킨 뒤 다시 무작위로 한 장을 추출</a:t>
            </a:r>
            <a:endParaRPr lang="en-US" altLang="ko-KR" sz="1600" dirty="0"/>
          </a:p>
          <a:p>
            <a:pPr>
              <a:spcBef>
                <a:spcPct val="50000"/>
              </a:spcBef>
            </a:pPr>
            <a:r>
              <a:rPr lang="ko-KR" altLang="en-US" sz="1600" dirty="0"/>
              <a:t>이를 </a:t>
            </a:r>
            <a:r>
              <a:rPr lang="en-US" altLang="ko-KR" sz="1600" dirty="0"/>
              <a:t>25</a:t>
            </a:r>
            <a:r>
              <a:rPr lang="ko-KR" altLang="en-US" sz="1600" dirty="0"/>
              <a:t>번 반복하여 뽑힌 카드에 적혀 있는 숫자를 합산</a:t>
            </a:r>
            <a:endParaRPr lang="en-US" altLang="ko-KR" sz="1600" dirty="0"/>
          </a:p>
          <a:p>
            <a:pPr>
              <a:spcBef>
                <a:spcPct val="50000"/>
              </a:spcBef>
            </a:pPr>
            <a:r>
              <a:rPr lang="ko-KR" altLang="en-US" sz="1600" dirty="0"/>
              <a:t>전체를 </a:t>
            </a:r>
            <a:r>
              <a:rPr lang="en-US" altLang="ko-KR" sz="1600" dirty="0"/>
              <a:t>10</a:t>
            </a:r>
            <a:r>
              <a:rPr lang="ko-KR" altLang="en-US" sz="1600" dirty="0"/>
              <a:t>회 반복한 결과 → </a:t>
            </a:r>
            <a:r>
              <a:rPr lang="en-US" altLang="ko-KR" sz="1600" dirty="0"/>
              <a:t>88  84  80  90  83  78  95  94  80  89</a:t>
            </a:r>
          </a:p>
          <a:p>
            <a:pPr marL="0" indent="0">
              <a:lnSpc>
                <a:spcPct val="150000"/>
              </a:lnSpc>
              <a:spcBef>
                <a:spcPct val="50000"/>
              </a:spcBef>
              <a:buNone/>
            </a:pPr>
            <a:r>
              <a:rPr lang="ko-KR" altLang="en-US" sz="1600" dirty="0"/>
              <a:t>원칙적으로 합은 최저 </a:t>
            </a:r>
            <a:r>
              <a:rPr lang="en-US" altLang="ko-KR" sz="1600" dirty="0"/>
              <a:t>25</a:t>
            </a:r>
            <a:r>
              <a:rPr lang="ko-KR" altLang="en-US" sz="1600" dirty="0"/>
              <a:t>에서 최고 </a:t>
            </a:r>
            <a:r>
              <a:rPr lang="en-US" altLang="ko-KR" sz="1600" dirty="0"/>
              <a:t>150</a:t>
            </a:r>
            <a:r>
              <a:rPr lang="ko-KR" altLang="en-US" sz="1600" dirty="0"/>
              <a:t>까지 가능하나 실제로 관측된 값은 대부분 </a:t>
            </a:r>
            <a:r>
              <a:rPr lang="en-US" altLang="ko-KR" sz="1600" dirty="0"/>
              <a:t>75</a:t>
            </a:r>
            <a:r>
              <a:rPr lang="ko-KR" altLang="en-US" sz="1600" dirty="0"/>
              <a:t>와 </a:t>
            </a:r>
            <a:r>
              <a:rPr lang="en-US" altLang="ko-KR" sz="1600" dirty="0"/>
              <a:t>100 </a:t>
            </a:r>
            <a:r>
              <a:rPr lang="ko-KR" altLang="en-US" sz="1600" dirty="0"/>
              <a:t>사이에 위치한다</a:t>
            </a:r>
            <a:r>
              <a:rPr lang="en-US" altLang="ko-KR" sz="1600" dirty="0"/>
              <a:t>.</a:t>
            </a:r>
          </a:p>
          <a:p>
            <a:pPr marL="0" indent="0">
              <a:spcBef>
                <a:spcPct val="50000"/>
              </a:spcBef>
              <a:buNone/>
            </a:pPr>
            <a:endParaRPr lang="en-US" altLang="ko-KR" sz="1600" dirty="0"/>
          </a:p>
        </p:txBody>
      </p:sp>
      <p:sp>
        <p:nvSpPr>
          <p:cNvPr id="9" name="AutoShape 5"/>
          <p:cNvSpPr>
            <a:spLocks noChangeArrowheads="1"/>
          </p:cNvSpPr>
          <p:nvPr/>
        </p:nvSpPr>
        <p:spPr bwMode="auto">
          <a:xfrm>
            <a:off x="1988544" y="1611550"/>
            <a:ext cx="1873708" cy="408623"/>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ko-KR" altLang="en-US" b="1" kern="0" dirty="0">
                <a:solidFill>
                  <a:prstClr val="black"/>
                </a:solidFill>
                <a:latin typeface="맑은 고딕"/>
                <a:ea typeface="맑은 고딕"/>
              </a:rPr>
              <a:t>상자모형</a:t>
            </a:r>
            <a:endParaRPr lang="en-US" altLang="ko-KR" b="1" kern="0" dirty="0">
              <a:solidFill>
                <a:prstClr val="black"/>
              </a:solidFill>
              <a:latin typeface="맑은 고딕"/>
              <a:ea typeface="맑은 고딕"/>
            </a:endParaRPr>
          </a:p>
        </p:txBody>
      </p:sp>
      <p:grpSp>
        <p:nvGrpSpPr>
          <p:cNvPr id="7" name="Group 6"/>
          <p:cNvGrpSpPr/>
          <p:nvPr/>
        </p:nvGrpSpPr>
        <p:grpSpPr>
          <a:xfrm>
            <a:off x="2063552" y="2132857"/>
            <a:ext cx="7272808" cy="2107977"/>
            <a:chOff x="228600" y="1785927"/>
            <a:chExt cx="7446016" cy="2536081"/>
          </a:xfrm>
        </p:grpSpPr>
        <p:grpSp>
          <p:nvGrpSpPr>
            <p:cNvPr id="8" name="Group 1040"/>
            <p:cNvGrpSpPr>
              <a:grpSpLocks/>
            </p:cNvGrpSpPr>
            <p:nvPr/>
          </p:nvGrpSpPr>
          <p:grpSpPr bwMode="auto">
            <a:xfrm>
              <a:off x="457200" y="2544763"/>
              <a:ext cx="1828800" cy="1341437"/>
              <a:chOff x="3024" y="2592"/>
              <a:chExt cx="1152" cy="845"/>
            </a:xfrm>
          </p:grpSpPr>
          <p:sp>
            <p:nvSpPr>
              <p:cNvPr id="27" name="AutoShape 1041"/>
              <p:cNvSpPr>
                <a:spLocks noChangeArrowheads="1"/>
              </p:cNvSpPr>
              <p:nvPr/>
            </p:nvSpPr>
            <p:spPr bwMode="auto">
              <a:xfrm>
                <a:off x="3024" y="2592"/>
                <a:ext cx="1152" cy="845"/>
              </a:xfrm>
              <a:prstGeom prst="cube">
                <a:avLst>
                  <a:gd name="adj" fmla="val 25000"/>
                </a:avLst>
              </a:prstGeom>
              <a:noFill/>
              <a:ln w="9525">
                <a:solidFill>
                  <a:schemeClr val="tx1"/>
                </a:solidFill>
                <a:miter lim="800000"/>
                <a:headEnd/>
                <a:tailEnd/>
              </a:ln>
            </p:spPr>
            <p:txBody>
              <a:bodyPr wrap="none" anchor="ctr"/>
              <a:lstStyle/>
              <a:p>
                <a:endParaRPr lang="ko-KR" altLang="en-US" sz="1400">
                  <a:latin typeface="맑은 고딕"/>
                  <a:ea typeface="맑은 고딕"/>
                </a:endParaRPr>
              </a:p>
            </p:txBody>
          </p:sp>
          <p:sp>
            <p:nvSpPr>
              <p:cNvPr id="28" name="Oval 1042"/>
              <p:cNvSpPr>
                <a:spLocks noChangeArrowheads="1"/>
              </p:cNvSpPr>
              <p:nvPr/>
            </p:nvSpPr>
            <p:spPr bwMode="auto">
              <a:xfrm>
                <a:off x="3360" y="2640"/>
                <a:ext cx="460" cy="115"/>
              </a:xfrm>
              <a:prstGeom prst="ellipse">
                <a:avLst/>
              </a:prstGeom>
              <a:noFill/>
              <a:ln w="9525">
                <a:solidFill>
                  <a:schemeClr val="tx1"/>
                </a:solidFill>
                <a:round/>
                <a:headEnd/>
                <a:tailEnd/>
              </a:ln>
            </p:spPr>
            <p:txBody>
              <a:bodyPr wrap="none" anchor="ctr"/>
              <a:lstStyle/>
              <a:p>
                <a:endParaRPr lang="ko-KR" altLang="en-US" sz="1400">
                  <a:latin typeface="맑은 고딕"/>
                  <a:ea typeface="맑은 고딕"/>
                </a:endParaRPr>
              </a:p>
            </p:txBody>
          </p:sp>
        </p:grpSp>
        <p:sp>
          <p:nvSpPr>
            <p:cNvPr id="10" name="Text Box 1043"/>
            <p:cNvSpPr txBox="1">
              <a:spLocks noChangeArrowheads="1"/>
            </p:cNvSpPr>
            <p:nvPr/>
          </p:nvSpPr>
          <p:spPr bwMode="auto">
            <a:xfrm>
              <a:off x="228600" y="2071680"/>
              <a:ext cx="1628756" cy="370283"/>
            </a:xfrm>
            <a:prstGeom prst="rect">
              <a:avLst/>
            </a:prstGeom>
            <a:noFill/>
            <a:ln w="9525">
              <a:noFill/>
              <a:miter lim="800000"/>
              <a:headEnd/>
              <a:tailEnd/>
            </a:ln>
          </p:spPr>
          <p:txBody>
            <a:bodyPr wrap="square">
              <a:spAutoFit/>
            </a:bodyPr>
            <a:lstStyle/>
            <a:p>
              <a:pPr>
                <a:spcBef>
                  <a:spcPct val="50000"/>
                </a:spcBef>
              </a:pPr>
              <a:r>
                <a:rPr lang="ko-KR" altLang="en-US" sz="1400" dirty="0">
                  <a:latin typeface="맑은 고딕"/>
                  <a:ea typeface="맑은 고딕"/>
                </a:rPr>
                <a:t>상자 </a:t>
              </a:r>
              <a:r>
                <a:rPr lang="en-US" altLang="ko-KR" sz="1400" dirty="0">
                  <a:latin typeface="맑은 고딕"/>
                  <a:ea typeface="맑은 고딕"/>
                </a:rPr>
                <a:t>(</a:t>
              </a:r>
              <a:r>
                <a:rPr lang="ko-KR" altLang="en-US" sz="1400" dirty="0">
                  <a:latin typeface="맑은 고딕"/>
                  <a:ea typeface="맑은 고딕"/>
                </a:rPr>
                <a:t>모집단</a:t>
              </a:r>
              <a:r>
                <a:rPr lang="en-US" altLang="ko-KR" sz="1400" dirty="0">
                  <a:latin typeface="맑은 고딕"/>
                  <a:ea typeface="맑은 고딕"/>
                </a:rPr>
                <a:t>)</a:t>
              </a:r>
              <a:endParaRPr lang="ko-KR" altLang="en-US" sz="1400" dirty="0">
                <a:latin typeface="맑은 고딕"/>
                <a:ea typeface="맑은 고딕"/>
              </a:endParaRPr>
            </a:p>
          </p:txBody>
        </p:sp>
        <p:sp>
          <p:nvSpPr>
            <p:cNvPr id="11" name="Rectangle 1054"/>
            <p:cNvSpPr>
              <a:spLocks noChangeArrowheads="1"/>
            </p:cNvSpPr>
            <p:nvPr/>
          </p:nvSpPr>
          <p:spPr bwMode="auto">
            <a:xfrm>
              <a:off x="609600" y="3518566"/>
              <a:ext cx="457200" cy="285750"/>
            </a:xfrm>
            <a:prstGeom prst="rect">
              <a:avLst/>
            </a:prstGeom>
            <a:noFill/>
            <a:ln w="9525">
              <a:solidFill>
                <a:schemeClr val="tx1"/>
              </a:solidFill>
              <a:miter lim="800000"/>
              <a:headEnd/>
              <a:tailEnd/>
            </a:ln>
          </p:spPr>
          <p:txBody>
            <a:bodyPr wrap="none" anchor="ctr"/>
            <a:lstStyle/>
            <a:p>
              <a:pPr algn="ctr"/>
              <a:r>
                <a:rPr lang="en-US" altLang="ko-KR" sz="1400">
                  <a:latin typeface="맑은 고딕"/>
                  <a:ea typeface="맑은 고딕"/>
                </a:rPr>
                <a:t>2</a:t>
              </a:r>
            </a:p>
          </p:txBody>
        </p:sp>
        <p:sp>
          <p:nvSpPr>
            <p:cNvPr id="12" name="Rectangle 1055"/>
            <p:cNvSpPr>
              <a:spLocks noChangeArrowheads="1"/>
            </p:cNvSpPr>
            <p:nvPr/>
          </p:nvSpPr>
          <p:spPr bwMode="auto">
            <a:xfrm rot="1667220">
              <a:off x="846922" y="3107530"/>
              <a:ext cx="457200" cy="285750"/>
            </a:xfrm>
            <a:prstGeom prst="rect">
              <a:avLst/>
            </a:prstGeom>
            <a:noFill/>
            <a:ln w="9525">
              <a:solidFill>
                <a:schemeClr val="tx1"/>
              </a:solidFill>
              <a:miter lim="800000"/>
              <a:headEnd/>
              <a:tailEnd/>
            </a:ln>
          </p:spPr>
          <p:txBody>
            <a:bodyPr wrap="none" anchor="ctr"/>
            <a:lstStyle/>
            <a:p>
              <a:pPr algn="ctr"/>
              <a:r>
                <a:rPr lang="en-US" altLang="ko-KR" sz="1400" dirty="0">
                  <a:latin typeface="맑은 고딕"/>
                  <a:ea typeface="맑은 고딕"/>
                </a:rPr>
                <a:t>3</a:t>
              </a:r>
            </a:p>
          </p:txBody>
        </p:sp>
        <p:sp>
          <p:nvSpPr>
            <p:cNvPr id="13" name="Rectangle 1056"/>
            <p:cNvSpPr>
              <a:spLocks noChangeArrowheads="1"/>
            </p:cNvSpPr>
            <p:nvPr/>
          </p:nvSpPr>
          <p:spPr bwMode="auto">
            <a:xfrm rot="7675685">
              <a:off x="1076325" y="3300413"/>
              <a:ext cx="457200" cy="285750"/>
            </a:xfrm>
            <a:prstGeom prst="rect">
              <a:avLst/>
            </a:prstGeom>
            <a:noFill/>
            <a:ln w="9525">
              <a:solidFill>
                <a:schemeClr val="tx1"/>
              </a:solidFill>
              <a:miter lim="800000"/>
              <a:headEnd/>
              <a:tailEnd/>
            </a:ln>
          </p:spPr>
          <p:txBody>
            <a:bodyPr rot="10800000" vert="eaVert" wrap="none" anchor="ctr"/>
            <a:lstStyle/>
            <a:p>
              <a:pPr algn="ctr"/>
              <a:r>
                <a:rPr lang="en-US" altLang="ko-KR" sz="1400" dirty="0">
                  <a:latin typeface="맑은 고딕"/>
                  <a:ea typeface="맑은 고딕"/>
                </a:rPr>
                <a:t>4</a:t>
              </a:r>
            </a:p>
          </p:txBody>
        </p:sp>
        <p:sp>
          <p:nvSpPr>
            <p:cNvPr id="14" name="Rectangle 1057"/>
            <p:cNvSpPr>
              <a:spLocks noChangeArrowheads="1"/>
            </p:cNvSpPr>
            <p:nvPr/>
          </p:nvSpPr>
          <p:spPr bwMode="auto">
            <a:xfrm rot="6220866">
              <a:off x="1514475" y="3031091"/>
              <a:ext cx="457200" cy="285750"/>
            </a:xfrm>
            <a:prstGeom prst="rect">
              <a:avLst/>
            </a:prstGeom>
            <a:noFill/>
            <a:ln w="9525">
              <a:solidFill>
                <a:schemeClr val="tx1"/>
              </a:solidFill>
              <a:miter lim="800000"/>
              <a:headEnd/>
              <a:tailEnd/>
            </a:ln>
          </p:spPr>
          <p:txBody>
            <a:bodyPr rot="10800000" vert="eaVert" wrap="none" anchor="ctr"/>
            <a:lstStyle/>
            <a:p>
              <a:pPr algn="ctr"/>
              <a:r>
                <a:rPr lang="en-US" altLang="ko-KR" sz="1400">
                  <a:latin typeface="맑은 고딕"/>
                  <a:ea typeface="맑은 고딕"/>
                </a:rPr>
                <a:t>6</a:t>
              </a:r>
            </a:p>
          </p:txBody>
        </p:sp>
        <p:sp>
          <p:nvSpPr>
            <p:cNvPr id="15" name="Rectangle 1058"/>
            <p:cNvSpPr>
              <a:spLocks noChangeArrowheads="1"/>
            </p:cNvSpPr>
            <p:nvPr/>
          </p:nvSpPr>
          <p:spPr bwMode="auto">
            <a:xfrm rot="12973450">
              <a:off x="1439363" y="3452813"/>
              <a:ext cx="457200" cy="285750"/>
            </a:xfrm>
            <a:prstGeom prst="rect">
              <a:avLst/>
            </a:prstGeom>
            <a:noFill/>
            <a:ln w="9525">
              <a:solidFill>
                <a:schemeClr val="tx1"/>
              </a:solidFill>
              <a:miter lim="800000"/>
              <a:headEnd/>
              <a:tailEnd/>
            </a:ln>
          </p:spPr>
          <p:txBody>
            <a:bodyPr rot="10800000" wrap="none" anchor="ctr"/>
            <a:lstStyle/>
            <a:p>
              <a:pPr algn="ctr"/>
              <a:r>
                <a:rPr lang="en-US" altLang="ko-KR" sz="1400">
                  <a:latin typeface="맑은 고딕"/>
                  <a:ea typeface="맑은 고딕"/>
                </a:rPr>
                <a:t>5</a:t>
              </a:r>
            </a:p>
          </p:txBody>
        </p:sp>
        <p:sp>
          <p:nvSpPr>
            <p:cNvPr id="17" name="Rectangle 1067"/>
            <p:cNvSpPr>
              <a:spLocks noChangeArrowheads="1"/>
            </p:cNvSpPr>
            <p:nvPr/>
          </p:nvSpPr>
          <p:spPr bwMode="auto">
            <a:xfrm rot="7675685">
              <a:off x="3209925" y="3052783"/>
              <a:ext cx="457200" cy="285750"/>
            </a:xfrm>
            <a:prstGeom prst="rect">
              <a:avLst/>
            </a:prstGeom>
            <a:noFill/>
            <a:ln w="9525">
              <a:solidFill>
                <a:schemeClr val="tx1"/>
              </a:solidFill>
              <a:miter lim="800000"/>
              <a:headEnd/>
              <a:tailEnd/>
            </a:ln>
          </p:spPr>
          <p:txBody>
            <a:bodyPr wrap="none" anchor="ctr"/>
            <a:lstStyle/>
            <a:p>
              <a:endParaRPr lang="ko-KR" altLang="en-US" sz="1400">
                <a:latin typeface="맑은 고딕"/>
                <a:ea typeface="맑은 고딕"/>
              </a:endParaRPr>
            </a:p>
          </p:txBody>
        </p:sp>
        <p:sp>
          <p:nvSpPr>
            <p:cNvPr id="18" name="Rectangle 1068"/>
            <p:cNvSpPr>
              <a:spLocks noChangeArrowheads="1"/>
            </p:cNvSpPr>
            <p:nvPr/>
          </p:nvSpPr>
          <p:spPr bwMode="auto">
            <a:xfrm rot="6220866">
              <a:off x="3648075" y="3031091"/>
              <a:ext cx="457200" cy="285750"/>
            </a:xfrm>
            <a:prstGeom prst="rect">
              <a:avLst/>
            </a:prstGeom>
            <a:noFill/>
            <a:ln w="9525">
              <a:solidFill>
                <a:schemeClr val="tx1"/>
              </a:solidFill>
              <a:miter lim="800000"/>
              <a:headEnd/>
              <a:tailEnd/>
            </a:ln>
          </p:spPr>
          <p:txBody>
            <a:bodyPr wrap="none" anchor="ctr"/>
            <a:lstStyle/>
            <a:p>
              <a:endParaRPr lang="ko-KR" altLang="en-US" sz="1400">
                <a:latin typeface="맑은 고딕"/>
                <a:ea typeface="맑은 고딕"/>
              </a:endParaRPr>
            </a:p>
          </p:txBody>
        </p:sp>
        <p:sp>
          <p:nvSpPr>
            <p:cNvPr id="20" name="AutoShape 1075"/>
            <p:cNvSpPr>
              <a:spLocks noChangeArrowheads="1"/>
            </p:cNvSpPr>
            <p:nvPr/>
          </p:nvSpPr>
          <p:spPr bwMode="auto">
            <a:xfrm rot="-866726">
              <a:off x="1295400" y="2239963"/>
              <a:ext cx="1676400" cy="685800"/>
            </a:xfrm>
            <a:prstGeom prst="curvedDownArrow">
              <a:avLst>
                <a:gd name="adj1" fmla="val 24105"/>
                <a:gd name="adj2" fmla="val 85986"/>
                <a:gd name="adj3" fmla="val 37250"/>
              </a:avLst>
            </a:prstGeom>
            <a:solidFill>
              <a:srgbClr val="FFCC66"/>
            </a:solidFill>
            <a:ln w="9525">
              <a:noFill/>
              <a:miter lim="800000"/>
              <a:headEnd/>
              <a:tailEnd/>
            </a:ln>
          </p:spPr>
          <p:txBody>
            <a:bodyPr wrap="none" anchor="ctr"/>
            <a:lstStyle/>
            <a:p>
              <a:endParaRPr lang="ko-KR" altLang="en-US" sz="1400">
                <a:latin typeface="맑은 고딕"/>
                <a:ea typeface="맑은 고딕"/>
              </a:endParaRPr>
            </a:p>
          </p:txBody>
        </p:sp>
        <p:sp>
          <p:nvSpPr>
            <p:cNvPr id="21" name="Text Box 1077"/>
            <p:cNvSpPr txBox="1">
              <a:spLocks noChangeArrowheads="1"/>
            </p:cNvSpPr>
            <p:nvPr/>
          </p:nvSpPr>
          <p:spPr bwMode="auto">
            <a:xfrm>
              <a:off x="1928794" y="1785927"/>
              <a:ext cx="2265619" cy="370283"/>
            </a:xfrm>
            <a:prstGeom prst="rect">
              <a:avLst/>
            </a:prstGeom>
            <a:noFill/>
            <a:ln w="9525">
              <a:noFill/>
              <a:miter lim="800000"/>
              <a:headEnd/>
              <a:tailEnd/>
            </a:ln>
          </p:spPr>
          <p:txBody>
            <a:bodyPr wrap="square">
              <a:spAutoFit/>
            </a:bodyPr>
            <a:lstStyle/>
            <a:p>
              <a:pPr>
                <a:spcBef>
                  <a:spcPct val="50000"/>
                </a:spcBef>
              </a:pPr>
              <a:r>
                <a:rPr lang="ko-KR" altLang="en-US" sz="1400" dirty="0">
                  <a:latin typeface="맑은 고딕"/>
                  <a:ea typeface="맑은 고딕"/>
                </a:rPr>
                <a:t>무작위로 추출</a:t>
              </a:r>
            </a:p>
          </p:txBody>
        </p:sp>
        <p:sp>
          <p:nvSpPr>
            <p:cNvPr id="22" name="Text Box 1079"/>
            <p:cNvSpPr txBox="1">
              <a:spLocks noChangeArrowheads="1"/>
            </p:cNvSpPr>
            <p:nvPr/>
          </p:nvSpPr>
          <p:spPr bwMode="auto">
            <a:xfrm>
              <a:off x="2890837" y="2438400"/>
              <a:ext cx="2274794" cy="370283"/>
            </a:xfrm>
            <a:prstGeom prst="rect">
              <a:avLst/>
            </a:prstGeom>
            <a:noFill/>
            <a:ln w="9525">
              <a:noFill/>
              <a:miter lim="800000"/>
              <a:headEnd/>
              <a:tailEnd/>
            </a:ln>
          </p:spPr>
          <p:txBody>
            <a:bodyPr wrap="square">
              <a:spAutoFit/>
            </a:bodyPr>
            <a:lstStyle/>
            <a:p>
              <a:pPr>
                <a:spcBef>
                  <a:spcPct val="50000"/>
                </a:spcBef>
              </a:pPr>
              <a:r>
                <a:rPr lang="ko-KR" altLang="en-US" sz="1400" dirty="0">
                  <a:latin typeface="맑은 고딕"/>
                  <a:ea typeface="맑은 고딕"/>
                </a:rPr>
                <a:t>뽑힌 카드 </a:t>
              </a:r>
              <a:r>
                <a:rPr lang="en-US" altLang="ko-KR" sz="1400" dirty="0">
                  <a:latin typeface="맑은 고딕"/>
                  <a:ea typeface="맑은 고딕"/>
                </a:rPr>
                <a:t>(</a:t>
              </a:r>
              <a:r>
                <a:rPr lang="ko-KR" altLang="en-US" sz="1400" dirty="0">
                  <a:latin typeface="맑은 고딕"/>
                  <a:ea typeface="맑은 고딕"/>
                </a:rPr>
                <a:t>표본</a:t>
              </a:r>
              <a:r>
                <a:rPr lang="en-US" altLang="ko-KR" sz="1400" dirty="0">
                  <a:latin typeface="맑은 고딕"/>
                  <a:ea typeface="맑은 고딕"/>
                </a:rPr>
                <a:t>)</a:t>
              </a:r>
            </a:p>
          </p:txBody>
        </p:sp>
        <p:sp>
          <p:nvSpPr>
            <p:cNvPr id="23" name="Rectangle 1082"/>
            <p:cNvSpPr>
              <a:spLocks noChangeArrowheads="1"/>
            </p:cNvSpPr>
            <p:nvPr/>
          </p:nvSpPr>
          <p:spPr bwMode="auto">
            <a:xfrm rot="6220866">
              <a:off x="447675" y="3163888"/>
              <a:ext cx="457200" cy="285750"/>
            </a:xfrm>
            <a:prstGeom prst="rect">
              <a:avLst/>
            </a:prstGeom>
            <a:noFill/>
            <a:ln w="9525">
              <a:solidFill>
                <a:schemeClr val="tx1"/>
              </a:solidFill>
              <a:miter lim="800000"/>
              <a:headEnd/>
              <a:tailEnd/>
            </a:ln>
          </p:spPr>
          <p:txBody>
            <a:bodyPr rot="10800000" vert="eaVert" wrap="none" anchor="ctr"/>
            <a:lstStyle/>
            <a:p>
              <a:pPr algn="ctr"/>
              <a:r>
                <a:rPr lang="en-US" altLang="ko-KR" sz="1400">
                  <a:latin typeface="맑은 고딕"/>
                  <a:ea typeface="맑은 고딕"/>
                </a:rPr>
                <a:t>1</a:t>
              </a:r>
            </a:p>
          </p:txBody>
        </p:sp>
        <p:sp>
          <p:nvSpPr>
            <p:cNvPr id="24" name="Rectangle 1083"/>
            <p:cNvSpPr>
              <a:spLocks noChangeArrowheads="1"/>
            </p:cNvSpPr>
            <p:nvPr/>
          </p:nvSpPr>
          <p:spPr bwMode="auto">
            <a:xfrm rot="6349354">
              <a:off x="2676525" y="3034984"/>
              <a:ext cx="457200" cy="285750"/>
            </a:xfrm>
            <a:prstGeom prst="rect">
              <a:avLst/>
            </a:prstGeom>
            <a:noFill/>
            <a:ln w="9525">
              <a:solidFill>
                <a:schemeClr val="tx1"/>
              </a:solidFill>
              <a:miter lim="800000"/>
              <a:headEnd/>
              <a:tailEnd/>
            </a:ln>
          </p:spPr>
          <p:txBody>
            <a:bodyPr wrap="none" anchor="ctr"/>
            <a:lstStyle/>
            <a:p>
              <a:endParaRPr lang="ko-KR" altLang="en-US" sz="1400">
                <a:latin typeface="맑은 고딕"/>
                <a:ea typeface="맑은 고딕"/>
              </a:endParaRPr>
            </a:p>
          </p:txBody>
        </p:sp>
        <p:sp>
          <p:nvSpPr>
            <p:cNvPr id="25" name="Text Box 1084"/>
            <p:cNvSpPr txBox="1">
              <a:spLocks noChangeArrowheads="1"/>
            </p:cNvSpPr>
            <p:nvPr/>
          </p:nvSpPr>
          <p:spPr bwMode="auto">
            <a:xfrm>
              <a:off x="2514600" y="3951725"/>
              <a:ext cx="5160016" cy="370283"/>
            </a:xfrm>
            <a:prstGeom prst="rect">
              <a:avLst/>
            </a:prstGeom>
            <a:noFill/>
            <a:ln w="9525">
              <a:noFill/>
              <a:miter lim="800000"/>
              <a:headEnd/>
              <a:tailEnd/>
            </a:ln>
          </p:spPr>
          <p:txBody>
            <a:bodyPr wrap="square">
              <a:spAutoFit/>
            </a:bodyPr>
            <a:lstStyle/>
            <a:p>
              <a:pPr>
                <a:spcBef>
                  <a:spcPct val="50000"/>
                </a:spcBef>
              </a:pPr>
              <a:r>
                <a:rPr lang="en-US" altLang="ko-KR" sz="1400" dirty="0">
                  <a:latin typeface="맑은 고딕"/>
                  <a:ea typeface="맑은 고딕"/>
                </a:rPr>
                <a:t>32462  35442  36412  41556  22255  </a:t>
              </a:r>
              <a:r>
                <a:rPr lang="ko-KR" altLang="en-US" sz="1400" b="1" dirty="0">
                  <a:latin typeface="맑은 고딕"/>
                  <a:ea typeface="맑은 고딕"/>
                </a:rPr>
                <a:t>합</a:t>
              </a:r>
              <a:r>
                <a:rPr lang="en-US" altLang="ko-KR" sz="1400" b="1" dirty="0">
                  <a:latin typeface="맑은 고딕"/>
                  <a:ea typeface="맑은 고딕"/>
                </a:rPr>
                <a:t>=88</a:t>
              </a:r>
            </a:p>
          </p:txBody>
        </p:sp>
        <p:sp>
          <p:nvSpPr>
            <p:cNvPr id="26" name="AutoShape 1094"/>
            <p:cNvSpPr>
              <a:spLocks noChangeArrowheads="1"/>
            </p:cNvSpPr>
            <p:nvPr/>
          </p:nvSpPr>
          <p:spPr bwMode="auto">
            <a:xfrm>
              <a:off x="2438400" y="2825510"/>
              <a:ext cx="1981200" cy="1142999"/>
            </a:xfrm>
            <a:prstGeom prst="downArrowCallout">
              <a:avLst>
                <a:gd name="adj1" fmla="val 43333"/>
                <a:gd name="adj2" fmla="val 43333"/>
                <a:gd name="adj3" fmla="val 16667"/>
                <a:gd name="adj4" fmla="val 66667"/>
              </a:avLst>
            </a:prstGeom>
            <a:noFill/>
            <a:ln w="9525">
              <a:solidFill>
                <a:schemeClr val="tx1"/>
              </a:solidFill>
              <a:miter lim="800000"/>
              <a:headEnd/>
              <a:tailEnd/>
            </a:ln>
          </p:spPr>
          <p:txBody>
            <a:bodyPr wrap="none" anchor="ctr"/>
            <a:lstStyle/>
            <a:p>
              <a:endParaRPr lang="ko-KR" altLang="en-US" sz="1400">
                <a:latin typeface="맑은 고딕"/>
                <a:ea typeface="맑은 고딕"/>
              </a:endParaRPr>
            </a:p>
          </p:txBody>
        </p:sp>
      </p:grpSp>
    </p:spTree>
    <p:extLst>
      <p:ext uri="{BB962C8B-B14F-4D97-AF65-F5344CB8AC3E}">
        <p14:creationId xmlns:p14="http://schemas.microsoft.com/office/powerpoint/2010/main" val="33481423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상자모형</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a:lnSpc>
                <a:spcPct val="150000"/>
              </a:lnSpc>
              <a:spcBef>
                <a:spcPct val="50000"/>
              </a:spcBef>
            </a:pPr>
            <a:r>
              <a:rPr lang="ko-KR" altLang="en-US" sz="1600" dirty="0"/>
              <a:t>상자 안에는 어떤 숫자카드가 들어가야 하는가</a:t>
            </a:r>
            <a:r>
              <a:rPr lang="en-US" altLang="ko-KR" sz="1600" dirty="0"/>
              <a:t>?</a:t>
            </a:r>
          </a:p>
          <a:p>
            <a:pPr>
              <a:lnSpc>
                <a:spcPct val="150000"/>
              </a:lnSpc>
            </a:pPr>
            <a:r>
              <a:rPr lang="ko-KR" altLang="en-US" sz="1600" dirty="0"/>
              <a:t>각 숫자카드가 몇 장씩 들어가야 하는가</a:t>
            </a:r>
            <a:r>
              <a:rPr lang="en-US" altLang="ko-KR" sz="1600" dirty="0"/>
              <a:t>?</a:t>
            </a:r>
            <a:endParaRPr lang="ko-KR" altLang="en-US" sz="1600" dirty="0"/>
          </a:p>
          <a:p>
            <a:pPr>
              <a:lnSpc>
                <a:spcPct val="150000"/>
              </a:lnSpc>
            </a:pPr>
            <a:r>
              <a:rPr lang="ko-KR" altLang="en-US" sz="1600" dirty="0"/>
              <a:t>상자로부터 몇 회 추출해야 하는가</a:t>
            </a:r>
            <a:r>
              <a:rPr lang="en-US" altLang="ko-KR" sz="1600" dirty="0"/>
              <a:t>?</a:t>
            </a:r>
          </a:p>
        </p:txBody>
      </p:sp>
      <p:grpSp>
        <p:nvGrpSpPr>
          <p:cNvPr id="29" name="Group 28"/>
          <p:cNvGrpSpPr/>
          <p:nvPr/>
        </p:nvGrpSpPr>
        <p:grpSpPr>
          <a:xfrm>
            <a:off x="7088450" y="2505621"/>
            <a:ext cx="2751966" cy="3299641"/>
            <a:chOff x="467544" y="2467744"/>
            <a:chExt cx="2751966" cy="3299641"/>
          </a:xfrm>
        </p:grpSpPr>
        <p:grpSp>
          <p:nvGrpSpPr>
            <p:cNvPr id="30" name="Group 30"/>
            <p:cNvGrpSpPr>
              <a:grpSpLocks/>
            </p:cNvGrpSpPr>
            <p:nvPr/>
          </p:nvGrpSpPr>
          <p:grpSpPr bwMode="auto">
            <a:xfrm>
              <a:off x="762000" y="3367881"/>
              <a:ext cx="1828800" cy="1341438"/>
              <a:chOff x="384" y="1555"/>
              <a:chExt cx="1152" cy="845"/>
            </a:xfrm>
          </p:grpSpPr>
          <p:grpSp>
            <p:nvGrpSpPr>
              <p:cNvPr id="46" name="Group 5"/>
              <p:cNvGrpSpPr>
                <a:grpSpLocks/>
              </p:cNvGrpSpPr>
              <p:nvPr/>
            </p:nvGrpSpPr>
            <p:grpSpPr bwMode="auto">
              <a:xfrm>
                <a:off x="384" y="1555"/>
                <a:ext cx="1152" cy="845"/>
                <a:chOff x="3024" y="2592"/>
                <a:chExt cx="1152" cy="845"/>
              </a:xfrm>
            </p:grpSpPr>
            <p:sp>
              <p:nvSpPr>
                <p:cNvPr id="54" name="AutoShape 6"/>
                <p:cNvSpPr>
                  <a:spLocks noChangeArrowheads="1"/>
                </p:cNvSpPr>
                <p:nvPr/>
              </p:nvSpPr>
              <p:spPr bwMode="auto">
                <a:xfrm>
                  <a:off x="3024" y="2592"/>
                  <a:ext cx="1152" cy="845"/>
                </a:xfrm>
                <a:prstGeom prst="cube">
                  <a:avLst>
                    <a:gd name="adj" fmla="val 25000"/>
                  </a:avLst>
                </a:prstGeom>
                <a:noFill/>
                <a:ln w="9525">
                  <a:solidFill>
                    <a:schemeClr val="tx1"/>
                  </a:solidFill>
                  <a:miter lim="800000"/>
                  <a:headEnd/>
                  <a:tailEnd/>
                </a:ln>
              </p:spPr>
              <p:txBody>
                <a:bodyPr wrap="none" anchor="ctr"/>
                <a:lstStyle/>
                <a:p>
                  <a:endParaRPr lang="ko-KR" altLang="en-US"/>
                </a:p>
              </p:txBody>
            </p:sp>
            <p:sp>
              <p:nvSpPr>
                <p:cNvPr id="55" name="Oval 7"/>
                <p:cNvSpPr>
                  <a:spLocks noChangeArrowheads="1"/>
                </p:cNvSpPr>
                <p:nvPr/>
              </p:nvSpPr>
              <p:spPr bwMode="auto">
                <a:xfrm>
                  <a:off x="3360" y="2640"/>
                  <a:ext cx="460" cy="115"/>
                </a:xfrm>
                <a:prstGeom prst="ellipse">
                  <a:avLst/>
                </a:prstGeom>
                <a:noFill/>
                <a:ln w="9525">
                  <a:solidFill>
                    <a:schemeClr val="tx1"/>
                  </a:solidFill>
                  <a:round/>
                  <a:headEnd/>
                  <a:tailEnd/>
                </a:ln>
              </p:spPr>
              <p:txBody>
                <a:bodyPr wrap="none" anchor="ctr"/>
                <a:lstStyle/>
                <a:p>
                  <a:endParaRPr lang="ko-KR" altLang="en-US"/>
                </a:p>
              </p:txBody>
            </p:sp>
          </p:grpSp>
          <p:grpSp>
            <p:nvGrpSpPr>
              <p:cNvPr id="47" name="Group 29"/>
              <p:cNvGrpSpPr>
                <a:grpSpLocks/>
              </p:cNvGrpSpPr>
              <p:nvPr/>
            </p:nvGrpSpPr>
            <p:grpSpPr bwMode="auto">
              <a:xfrm>
                <a:off x="432" y="1891"/>
                <a:ext cx="852" cy="416"/>
                <a:chOff x="432" y="1891"/>
                <a:chExt cx="852" cy="416"/>
              </a:xfrm>
            </p:grpSpPr>
            <p:sp>
              <p:nvSpPr>
                <p:cNvPr id="48" name="Rectangle 9"/>
                <p:cNvSpPr>
                  <a:spLocks noChangeArrowheads="1"/>
                </p:cNvSpPr>
                <p:nvPr/>
              </p:nvSpPr>
              <p:spPr bwMode="auto">
                <a:xfrm>
                  <a:off x="480" y="2127"/>
                  <a:ext cx="288" cy="180"/>
                </a:xfrm>
                <a:prstGeom prst="rect">
                  <a:avLst/>
                </a:prstGeom>
                <a:noFill/>
                <a:ln w="9525">
                  <a:solidFill>
                    <a:schemeClr val="tx1"/>
                  </a:solidFill>
                  <a:miter lim="800000"/>
                  <a:headEnd/>
                  <a:tailEnd/>
                </a:ln>
              </p:spPr>
              <p:txBody>
                <a:bodyPr wrap="none" anchor="ctr"/>
                <a:lstStyle/>
                <a:p>
                  <a:pPr algn="ctr"/>
                  <a:r>
                    <a:rPr lang="en-US" altLang="ko-KR"/>
                    <a:t>2</a:t>
                  </a:r>
                </a:p>
              </p:txBody>
            </p:sp>
            <p:sp>
              <p:nvSpPr>
                <p:cNvPr id="49" name="Rectangle 10"/>
                <p:cNvSpPr>
                  <a:spLocks noChangeArrowheads="1"/>
                </p:cNvSpPr>
                <p:nvPr/>
              </p:nvSpPr>
              <p:spPr bwMode="auto">
                <a:xfrm rot="1667220">
                  <a:off x="637" y="1945"/>
                  <a:ext cx="288" cy="180"/>
                </a:xfrm>
                <a:prstGeom prst="rect">
                  <a:avLst/>
                </a:prstGeom>
                <a:noFill/>
                <a:ln w="9525">
                  <a:solidFill>
                    <a:schemeClr val="tx1"/>
                  </a:solidFill>
                  <a:miter lim="800000"/>
                  <a:headEnd/>
                  <a:tailEnd/>
                </a:ln>
              </p:spPr>
              <p:txBody>
                <a:bodyPr wrap="none" anchor="ctr"/>
                <a:lstStyle/>
                <a:p>
                  <a:pPr algn="ctr"/>
                  <a:r>
                    <a:rPr lang="en-US" altLang="ko-KR"/>
                    <a:t>3</a:t>
                  </a:r>
                </a:p>
              </p:txBody>
            </p:sp>
            <p:sp>
              <p:nvSpPr>
                <p:cNvPr id="50" name="Rectangle 11"/>
                <p:cNvSpPr>
                  <a:spLocks noChangeArrowheads="1"/>
                </p:cNvSpPr>
                <p:nvPr/>
              </p:nvSpPr>
              <p:spPr bwMode="auto">
                <a:xfrm rot="7675685">
                  <a:off x="774" y="2031"/>
                  <a:ext cx="288" cy="180"/>
                </a:xfrm>
                <a:prstGeom prst="rect">
                  <a:avLst/>
                </a:prstGeom>
                <a:noFill/>
                <a:ln w="9525">
                  <a:solidFill>
                    <a:schemeClr val="tx1"/>
                  </a:solidFill>
                  <a:miter lim="800000"/>
                  <a:headEnd/>
                  <a:tailEnd/>
                </a:ln>
              </p:spPr>
              <p:txBody>
                <a:bodyPr rot="10800000" vert="eaVert" wrap="none" anchor="ctr"/>
                <a:lstStyle/>
                <a:p>
                  <a:pPr algn="ctr"/>
                  <a:r>
                    <a:rPr lang="en-US" altLang="ko-KR"/>
                    <a:t>4</a:t>
                  </a:r>
                </a:p>
              </p:txBody>
            </p:sp>
            <p:sp>
              <p:nvSpPr>
                <p:cNvPr id="51" name="Rectangle 12"/>
                <p:cNvSpPr>
                  <a:spLocks noChangeArrowheads="1"/>
                </p:cNvSpPr>
                <p:nvPr/>
              </p:nvSpPr>
              <p:spPr bwMode="auto">
                <a:xfrm rot="6220866">
                  <a:off x="1050" y="2031"/>
                  <a:ext cx="288" cy="180"/>
                </a:xfrm>
                <a:prstGeom prst="rect">
                  <a:avLst/>
                </a:prstGeom>
                <a:noFill/>
                <a:ln w="9525">
                  <a:solidFill>
                    <a:schemeClr val="tx1"/>
                  </a:solidFill>
                  <a:miter lim="800000"/>
                  <a:headEnd/>
                  <a:tailEnd/>
                </a:ln>
              </p:spPr>
              <p:txBody>
                <a:bodyPr rot="10800000" vert="eaVert" wrap="none" anchor="ctr"/>
                <a:lstStyle/>
                <a:p>
                  <a:pPr algn="ctr"/>
                  <a:r>
                    <a:rPr lang="en-US" altLang="ko-KR"/>
                    <a:t>6</a:t>
                  </a:r>
                </a:p>
              </p:txBody>
            </p:sp>
            <p:sp>
              <p:nvSpPr>
                <p:cNvPr id="52" name="Rectangle 13"/>
                <p:cNvSpPr>
                  <a:spLocks noChangeArrowheads="1"/>
                </p:cNvSpPr>
                <p:nvPr/>
              </p:nvSpPr>
              <p:spPr bwMode="auto">
                <a:xfrm rot="-8626550">
                  <a:off x="960" y="2127"/>
                  <a:ext cx="288" cy="180"/>
                </a:xfrm>
                <a:prstGeom prst="rect">
                  <a:avLst/>
                </a:prstGeom>
                <a:noFill/>
                <a:ln w="9525">
                  <a:solidFill>
                    <a:schemeClr val="tx1"/>
                  </a:solidFill>
                  <a:miter lim="800000"/>
                  <a:headEnd/>
                  <a:tailEnd/>
                </a:ln>
              </p:spPr>
              <p:txBody>
                <a:bodyPr rot="10800000" wrap="none" anchor="ctr"/>
                <a:lstStyle/>
                <a:p>
                  <a:pPr algn="ctr"/>
                  <a:r>
                    <a:rPr lang="en-US" altLang="ko-KR"/>
                    <a:t>5</a:t>
                  </a:r>
                </a:p>
              </p:txBody>
            </p:sp>
            <p:sp>
              <p:nvSpPr>
                <p:cNvPr id="53" name="Rectangle 21"/>
                <p:cNvSpPr>
                  <a:spLocks noChangeArrowheads="1"/>
                </p:cNvSpPr>
                <p:nvPr/>
              </p:nvSpPr>
              <p:spPr bwMode="auto">
                <a:xfrm rot="6220866">
                  <a:off x="378" y="1945"/>
                  <a:ext cx="288" cy="180"/>
                </a:xfrm>
                <a:prstGeom prst="rect">
                  <a:avLst/>
                </a:prstGeom>
                <a:noFill/>
                <a:ln w="9525">
                  <a:solidFill>
                    <a:schemeClr val="tx1"/>
                  </a:solidFill>
                  <a:miter lim="800000"/>
                  <a:headEnd/>
                  <a:tailEnd/>
                </a:ln>
              </p:spPr>
              <p:txBody>
                <a:bodyPr rot="10800000" vert="eaVert" wrap="none" anchor="ctr"/>
                <a:lstStyle/>
                <a:p>
                  <a:pPr algn="ctr"/>
                  <a:r>
                    <a:rPr lang="en-US" altLang="ko-KR"/>
                    <a:t>1</a:t>
                  </a:r>
                </a:p>
              </p:txBody>
            </p:sp>
          </p:grpSp>
        </p:grpSp>
        <p:sp>
          <p:nvSpPr>
            <p:cNvPr id="31" name="AutoShape 18"/>
            <p:cNvSpPr>
              <a:spLocks noChangeArrowheads="1"/>
            </p:cNvSpPr>
            <p:nvPr/>
          </p:nvSpPr>
          <p:spPr bwMode="auto">
            <a:xfrm rot="-7800000" flipH="1" flipV="1">
              <a:off x="1543987" y="3431495"/>
              <a:ext cx="2301875" cy="1049171"/>
            </a:xfrm>
            <a:prstGeom prst="curvedDownArrow">
              <a:avLst>
                <a:gd name="adj1" fmla="val 5247"/>
                <a:gd name="adj2" fmla="val 39203"/>
                <a:gd name="adj3" fmla="val 20523"/>
              </a:avLst>
            </a:prstGeom>
            <a:solidFill>
              <a:srgbClr val="FFCC66"/>
            </a:solidFill>
            <a:ln w="9525">
              <a:noFill/>
              <a:miter lim="800000"/>
              <a:headEnd/>
              <a:tailEnd/>
            </a:ln>
          </p:spPr>
          <p:txBody>
            <a:bodyPr wrap="none" anchor="ctr"/>
            <a:lstStyle/>
            <a:p>
              <a:endParaRPr lang="ko-KR" altLang="en-US"/>
            </a:p>
          </p:txBody>
        </p:sp>
        <p:grpSp>
          <p:nvGrpSpPr>
            <p:cNvPr id="32" name="Group 64"/>
            <p:cNvGrpSpPr>
              <a:grpSpLocks/>
            </p:cNvGrpSpPr>
            <p:nvPr/>
          </p:nvGrpSpPr>
          <p:grpSpPr bwMode="auto">
            <a:xfrm>
              <a:off x="1066800" y="5243510"/>
              <a:ext cx="1257300" cy="523875"/>
              <a:chOff x="672" y="3303"/>
              <a:chExt cx="792" cy="330"/>
            </a:xfrm>
          </p:grpSpPr>
          <p:sp>
            <p:nvSpPr>
              <p:cNvPr id="40" name="Rectangle 14"/>
              <p:cNvSpPr>
                <a:spLocks noChangeArrowheads="1"/>
              </p:cNvSpPr>
              <p:nvPr/>
            </p:nvSpPr>
            <p:spPr bwMode="auto">
              <a:xfrm rot="1667220">
                <a:off x="756" y="3351"/>
                <a:ext cx="288" cy="180"/>
              </a:xfrm>
              <a:prstGeom prst="rect">
                <a:avLst/>
              </a:prstGeom>
              <a:noFill/>
              <a:ln w="9525">
                <a:solidFill>
                  <a:schemeClr val="tx1"/>
                </a:solidFill>
                <a:miter lim="800000"/>
                <a:headEnd/>
                <a:tailEnd/>
              </a:ln>
            </p:spPr>
            <p:txBody>
              <a:bodyPr wrap="none" anchor="ctr"/>
              <a:lstStyle/>
              <a:p>
                <a:endParaRPr lang="ko-KR" altLang="en-US"/>
              </a:p>
            </p:txBody>
          </p:sp>
          <p:sp>
            <p:nvSpPr>
              <p:cNvPr id="41" name="Rectangle 15"/>
              <p:cNvSpPr>
                <a:spLocks noChangeArrowheads="1"/>
              </p:cNvSpPr>
              <p:nvPr/>
            </p:nvSpPr>
            <p:spPr bwMode="auto">
              <a:xfrm rot="7675685">
                <a:off x="954" y="3357"/>
                <a:ext cx="288" cy="180"/>
              </a:xfrm>
              <a:prstGeom prst="rect">
                <a:avLst/>
              </a:prstGeom>
              <a:noFill/>
              <a:ln w="9525">
                <a:solidFill>
                  <a:schemeClr val="tx1"/>
                </a:solidFill>
                <a:miter lim="800000"/>
                <a:headEnd/>
                <a:tailEnd/>
              </a:ln>
            </p:spPr>
            <p:txBody>
              <a:bodyPr wrap="none" anchor="ctr"/>
              <a:lstStyle/>
              <a:p>
                <a:endParaRPr lang="ko-KR" altLang="en-US"/>
              </a:p>
            </p:txBody>
          </p:sp>
          <p:sp>
            <p:nvSpPr>
              <p:cNvPr id="42" name="Rectangle 16"/>
              <p:cNvSpPr>
                <a:spLocks noChangeArrowheads="1"/>
              </p:cNvSpPr>
              <p:nvPr/>
            </p:nvSpPr>
            <p:spPr bwMode="auto">
              <a:xfrm rot="6220866">
                <a:off x="1230" y="3357"/>
                <a:ext cx="288" cy="180"/>
              </a:xfrm>
              <a:prstGeom prst="rect">
                <a:avLst/>
              </a:prstGeom>
              <a:noFill/>
              <a:ln w="9525">
                <a:solidFill>
                  <a:schemeClr val="tx1"/>
                </a:solidFill>
                <a:miter lim="800000"/>
                <a:headEnd/>
                <a:tailEnd/>
              </a:ln>
            </p:spPr>
            <p:txBody>
              <a:bodyPr wrap="none" anchor="ctr"/>
              <a:lstStyle/>
              <a:p>
                <a:endParaRPr lang="ko-KR" altLang="en-US"/>
              </a:p>
            </p:txBody>
          </p:sp>
          <p:sp>
            <p:nvSpPr>
              <p:cNvPr id="43" name="Rectangle 17"/>
              <p:cNvSpPr>
                <a:spLocks noChangeArrowheads="1"/>
              </p:cNvSpPr>
              <p:nvPr/>
            </p:nvSpPr>
            <p:spPr bwMode="auto">
              <a:xfrm rot="-8626550">
                <a:off x="1140" y="3453"/>
                <a:ext cx="288" cy="180"/>
              </a:xfrm>
              <a:prstGeom prst="rect">
                <a:avLst/>
              </a:prstGeom>
              <a:noFill/>
              <a:ln w="9525">
                <a:solidFill>
                  <a:schemeClr val="tx1"/>
                </a:solidFill>
                <a:miter lim="800000"/>
                <a:headEnd/>
                <a:tailEnd/>
              </a:ln>
            </p:spPr>
            <p:txBody>
              <a:bodyPr wrap="none" anchor="ctr"/>
              <a:lstStyle/>
              <a:p>
                <a:endParaRPr lang="ko-KR" altLang="en-US"/>
              </a:p>
            </p:txBody>
          </p:sp>
          <p:sp>
            <p:nvSpPr>
              <p:cNvPr id="45" name="Rectangle 22"/>
              <p:cNvSpPr>
                <a:spLocks noChangeArrowheads="1"/>
              </p:cNvSpPr>
              <p:nvPr/>
            </p:nvSpPr>
            <p:spPr bwMode="auto">
              <a:xfrm rot="6349354">
                <a:off x="618" y="3357"/>
                <a:ext cx="288" cy="180"/>
              </a:xfrm>
              <a:prstGeom prst="rect">
                <a:avLst/>
              </a:prstGeom>
              <a:noFill/>
              <a:ln w="9525">
                <a:solidFill>
                  <a:schemeClr val="tx1"/>
                </a:solidFill>
                <a:miter lim="800000"/>
                <a:headEnd/>
                <a:tailEnd/>
              </a:ln>
            </p:spPr>
            <p:txBody>
              <a:bodyPr wrap="none" anchor="ctr"/>
              <a:lstStyle/>
              <a:p>
                <a:endParaRPr lang="ko-KR" altLang="en-US"/>
              </a:p>
            </p:txBody>
          </p:sp>
        </p:grpSp>
        <p:grpSp>
          <p:nvGrpSpPr>
            <p:cNvPr id="33" name="Group 42"/>
            <p:cNvGrpSpPr>
              <a:grpSpLocks/>
            </p:cNvGrpSpPr>
            <p:nvPr/>
          </p:nvGrpSpPr>
          <p:grpSpPr bwMode="auto">
            <a:xfrm>
              <a:off x="467544" y="2467744"/>
              <a:ext cx="2590800" cy="457200"/>
              <a:chOff x="432" y="1344"/>
              <a:chExt cx="1632" cy="288"/>
            </a:xfrm>
          </p:grpSpPr>
          <p:sp>
            <p:nvSpPr>
              <p:cNvPr id="34" name="Rectangle 36"/>
              <p:cNvSpPr>
                <a:spLocks noChangeArrowheads="1"/>
              </p:cNvSpPr>
              <p:nvPr/>
            </p:nvSpPr>
            <p:spPr bwMode="auto">
              <a:xfrm>
                <a:off x="432" y="1344"/>
                <a:ext cx="192" cy="288"/>
              </a:xfrm>
              <a:prstGeom prst="rect">
                <a:avLst/>
              </a:prstGeom>
              <a:noFill/>
              <a:ln w="9525">
                <a:solidFill>
                  <a:schemeClr val="tx1"/>
                </a:solidFill>
                <a:miter lim="800000"/>
                <a:headEnd/>
                <a:tailEnd/>
              </a:ln>
            </p:spPr>
            <p:txBody>
              <a:bodyPr wrap="none" anchor="ctr"/>
              <a:lstStyle/>
              <a:p>
                <a:pPr algn="ctr"/>
                <a:r>
                  <a:rPr lang="en-US" altLang="ko-KR" dirty="0"/>
                  <a:t>1</a:t>
                </a:r>
              </a:p>
            </p:txBody>
          </p:sp>
          <p:sp>
            <p:nvSpPr>
              <p:cNvPr id="35" name="Rectangle 37"/>
              <p:cNvSpPr>
                <a:spLocks noChangeArrowheads="1"/>
              </p:cNvSpPr>
              <p:nvPr/>
            </p:nvSpPr>
            <p:spPr bwMode="auto">
              <a:xfrm>
                <a:off x="720" y="1344"/>
                <a:ext cx="192" cy="288"/>
              </a:xfrm>
              <a:prstGeom prst="rect">
                <a:avLst/>
              </a:prstGeom>
              <a:noFill/>
              <a:ln w="9525">
                <a:solidFill>
                  <a:schemeClr val="tx1"/>
                </a:solidFill>
                <a:miter lim="800000"/>
                <a:headEnd/>
                <a:tailEnd/>
              </a:ln>
            </p:spPr>
            <p:txBody>
              <a:bodyPr wrap="none" anchor="ctr"/>
              <a:lstStyle/>
              <a:p>
                <a:pPr algn="ctr"/>
                <a:r>
                  <a:rPr lang="en-US" altLang="ko-KR"/>
                  <a:t>2</a:t>
                </a:r>
              </a:p>
            </p:txBody>
          </p:sp>
          <p:sp>
            <p:nvSpPr>
              <p:cNvPr id="36" name="Rectangle 38"/>
              <p:cNvSpPr>
                <a:spLocks noChangeArrowheads="1"/>
              </p:cNvSpPr>
              <p:nvPr/>
            </p:nvSpPr>
            <p:spPr bwMode="auto">
              <a:xfrm>
                <a:off x="1008" y="1344"/>
                <a:ext cx="192" cy="288"/>
              </a:xfrm>
              <a:prstGeom prst="rect">
                <a:avLst/>
              </a:prstGeom>
              <a:noFill/>
              <a:ln w="9525">
                <a:solidFill>
                  <a:schemeClr val="tx1"/>
                </a:solidFill>
                <a:miter lim="800000"/>
                <a:headEnd/>
                <a:tailEnd/>
              </a:ln>
            </p:spPr>
            <p:txBody>
              <a:bodyPr wrap="none" anchor="ctr"/>
              <a:lstStyle/>
              <a:p>
                <a:pPr algn="ctr"/>
                <a:r>
                  <a:rPr lang="en-US" altLang="ko-KR"/>
                  <a:t>3</a:t>
                </a:r>
              </a:p>
            </p:txBody>
          </p:sp>
          <p:sp>
            <p:nvSpPr>
              <p:cNvPr id="37" name="Rectangle 39"/>
              <p:cNvSpPr>
                <a:spLocks noChangeArrowheads="1"/>
              </p:cNvSpPr>
              <p:nvPr/>
            </p:nvSpPr>
            <p:spPr bwMode="auto">
              <a:xfrm>
                <a:off x="1296" y="1344"/>
                <a:ext cx="192" cy="288"/>
              </a:xfrm>
              <a:prstGeom prst="rect">
                <a:avLst/>
              </a:prstGeom>
              <a:noFill/>
              <a:ln w="9525">
                <a:solidFill>
                  <a:schemeClr val="tx1"/>
                </a:solidFill>
                <a:miter lim="800000"/>
                <a:headEnd/>
                <a:tailEnd/>
              </a:ln>
            </p:spPr>
            <p:txBody>
              <a:bodyPr wrap="none" anchor="ctr"/>
              <a:lstStyle/>
              <a:p>
                <a:pPr algn="ctr"/>
                <a:r>
                  <a:rPr lang="en-US" altLang="ko-KR"/>
                  <a:t>4</a:t>
                </a:r>
              </a:p>
            </p:txBody>
          </p:sp>
          <p:sp>
            <p:nvSpPr>
              <p:cNvPr id="38" name="Rectangle 40"/>
              <p:cNvSpPr>
                <a:spLocks noChangeArrowheads="1"/>
              </p:cNvSpPr>
              <p:nvPr/>
            </p:nvSpPr>
            <p:spPr bwMode="auto">
              <a:xfrm>
                <a:off x="1584" y="1344"/>
                <a:ext cx="192" cy="288"/>
              </a:xfrm>
              <a:prstGeom prst="rect">
                <a:avLst/>
              </a:prstGeom>
              <a:noFill/>
              <a:ln w="9525">
                <a:solidFill>
                  <a:schemeClr val="tx1"/>
                </a:solidFill>
                <a:miter lim="800000"/>
                <a:headEnd/>
                <a:tailEnd/>
              </a:ln>
            </p:spPr>
            <p:txBody>
              <a:bodyPr wrap="none" anchor="ctr"/>
              <a:lstStyle/>
              <a:p>
                <a:pPr algn="ctr"/>
                <a:r>
                  <a:rPr lang="en-US" altLang="ko-KR" dirty="0"/>
                  <a:t>5</a:t>
                </a:r>
              </a:p>
            </p:txBody>
          </p:sp>
          <p:sp>
            <p:nvSpPr>
              <p:cNvPr id="39" name="Rectangle 41"/>
              <p:cNvSpPr>
                <a:spLocks noChangeArrowheads="1"/>
              </p:cNvSpPr>
              <p:nvPr/>
            </p:nvSpPr>
            <p:spPr bwMode="auto">
              <a:xfrm>
                <a:off x="1872" y="1344"/>
                <a:ext cx="192" cy="288"/>
              </a:xfrm>
              <a:prstGeom prst="rect">
                <a:avLst/>
              </a:prstGeom>
              <a:noFill/>
              <a:ln w="9525">
                <a:solidFill>
                  <a:schemeClr val="tx1"/>
                </a:solidFill>
                <a:miter lim="800000"/>
                <a:headEnd/>
                <a:tailEnd/>
              </a:ln>
            </p:spPr>
            <p:txBody>
              <a:bodyPr wrap="none" anchor="ctr"/>
              <a:lstStyle/>
              <a:p>
                <a:pPr algn="ctr"/>
                <a:r>
                  <a:rPr lang="en-US" altLang="ko-KR" dirty="0"/>
                  <a:t>6</a:t>
                </a:r>
              </a:p>
            </p:txBody>
          </p:sp>
        </p:grpSp>
      </p:grpSp>
      <p:sp>
        <p:nvSpPr>
          <p:cNvPr id="56" name="Text Box 20"/>
          <p:cNvSpPr txBox="1">
            <a:spLocks noChangeArrowheads="1"/>
          </p:cNvSpPr>
          <p:nvPr/>
        </p:nvSpPr>
        <p:spPr bwMode="auto">
          <a:xfrm>
            <a:off x="7897256" y="4914676"/>
            <a:ext cx="1752600" cy="369888"/>
          </a:xfrm>
          <a:prstGeom prst="rect">
            <a:avLst/>
          </a:prstGeom>
          <a:noFill/>
          <a:ln w="9525">
            <a:noFill/>
            <a:miter lim="800000"/>
            <a:headEnd/>
            <a:tailEnd/>
          </a:ln>
        </p:spPr>
        <p:txBody>
          <a:bodyPr>
            <a:spAutoFit/>
          </a:bodyPr>
          <a:lstStyle/>
          <a:p>
            <a:pPr algn="ctr">
              <a:spcBef>
                <a:spcPct val="50000"/>
              </a:spcBef>
            </a:pPr>
            <a:r>
              <a:rPr lang="en-US" altLang="ko-KR" b="1" dirty="0"/>
              <a:t>25</a:t>
            </a:r>
            <a:r>
              <a:rPr lang="ko-KR" altLang="en-US" b="1" dirty="0"/>
              <a:t>번 추출</a:t>
            </a:r>
            <a:endParaRPr lang="en-US" altLang="ko-KR" b="1" dirty="0"/>
          </a:p>
        </p:txBody>
      </p:sp>
      <p:sp>
        <p:nvSpPr>
          <p:cNvPr id="44" name="AutoShape 5"/>
          <p:cNvSpPr>
            <a:spLocks noChangeArrowheads="1"/>
          </p:cNvSpPr>
          <p:nvPr/>
        </p:nvSpPr>
        <p:spPr bwMode="auto">
          <a:xfrm>
            <a:off x="1988544" y="1611550"/>
            <a:ext cx="1873708" cy="408623"/>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ko-KR" altLang="en-US" b="1" kern="0" dirty="0">
                <a:solidFill>
                  <a:prstClr val="black"/>
                </a:solidFill>
                <a:latin typeface="맑은 고딕"/>
                <a:ea typeface="맑은 고딕"/>
              </a:rPr>
              <a:t>상자모형</a:t>
            </a:r>
            <a:endParaRPr lang="en-US" altLang="ko-KR" b="1" kern="0" dirty="0">
              <a:solidFill>
                <a:prstClr val="black"/>
              </a:solidFill>
              <a:latin typeface="맑은 고딕"/>
              <a:ea typeface="맑은 고딕"/>
            </a:endParaRPr>
          </a:p>
        </p:txBody>
      </p:sp>
    </p:spTree>
    <p:extLst>
      <p:ext uri="{BB962C8B-B14F-4D97-AF65-F5344CB8AC3E}">
        <p14:creationId xmlns:p14="http://schemas.microsoft.com/office/powerpoint/2010/main" val="21272353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상자모형</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marL="0" indent="0">
              <a:lnSpc>
                <a:spcPct val="150000"/>
              </a:lnSpc>
              <a:spcBef>
                <a:spcPct val="50000"/>
              </a:spcBef>
              <a:buNone/>
            </a:pPr>
            <a:r>
              <a:rPr lang="ko-KR" altLang="en-US" sz="1800" dirty="0"/>
              <a:t>하나의 주사위를 던져 나온 눈이 홀수냐 짝수냐에 따라 천원을 따거나 잃는 게임을 상자모형으로 표현해 보자</a:t>
            </a:r>
            <a:r>
              <a:rPr lang="en-US" altLang="ko-KR" sz="1800" dirty="0"/>
              <a:t>. </a:t>
            </a:r>
          </a:p>
        </p:txBody>
      </p:sp>
      <p:grpSp>
        <p:nvGrpSpPr>
          <p:cNvPr id="5" name="Group 4"/>
          <p:cNvGrpSpPr/>
          <p:nvPr/>
        </p:nvGrpSpPr>
        <p:grpSpPr>
          <a:xfrm>
            <a:off x="2229732" y="3396727"/>
            <a:ext cx="7970724" cy="2775473"/>
            <a:chOff x="251520" y="2885455"/>
            <a:chExt cx="8816280" cy="3286745"/>
          </a:xfrm>
        </p:grpSpPr>
        <p:sp>
          <p:nvSpPr>
            <p:cNvPr id="56" name="AutoShape 31"/>
            <p:cNvSpPr>
              <a:spLocks noChangeArrowheads="1"/>
            </p:cNvSpPr>
            <p:nvPr/>
          </p:nvSpPr>
          <p:spPr bwMode="auto">
            <a:xfrm>
              <a:off x="251520" y="2924944"/>
              <a:ext cx="1806352" cy="749300"/>
            </a:xfrm>
            <a:prstGeom prst="downArrowCallout">
              <a:avLst>
                <a:gd name="adj1" fmla="val 50847"/>
                <a:gd name="adj2" fmla="val 50847"/>
                <a:gd name="adj3" fmla="val 13347"/>
                <a:gd name="adj4" fmla="val 78602"/>
              </a:avLst>
            </a:prstGeom>
            <a:solidFill>
              <a:schemeClr val="bg1">
                <a:lumMod val="85000"/>
              </a:schemeClr>
            </a:solidFill>
            <a:ln w="28575">
              <a:noFill/>
              <a:miter lim="800000"/>
              <a:headEnd/>
              <a:tailEnd/>
            </a:ln>
          </p:spPr>
          <p:txBody>
            <a:bodyPr wrap="none" anchor="ctr"/>
            <a:lstStyle/>
            <a:p>
              <a:pPr algn="ctr"/>
              <a:r>
                <a:rPr lang="ko-KR" altLang="en-US" sz="1400" dirty="0">
                  <a:solidFill>
                    <a:prstClr val="black"/>
                  </a:solidFill>
                  <a:latin typeface="맑은 고딕"/>
                  <a:ea typeface="맑은 고딕"/>
                </a:rPr>
                <a:t>어떤 숫자카드</a:t>
              </a:r>
              <a:r>
                <a:rPr lang="en-US" altLang="ko-KR" sz="1400" dirty="0">
                  <a:solidFill>
                    <a:prstClr val="black"/>
                  </a:solidFill>
                  <a:latin typeface="맑은 고딕"/>
                  <a:ea typeface="맑은 고딕"/>
                </a:rPr>
                <a:t>?</a:t>
              </a:r>
              <a:r>
                <a:rPr lang="en-US" altLang="ko-KR" sz="1400" dirty="0"/>
                <a:t>	</a:t>
              </a:r>
            </a:p>
          </p:txBody>
        </p:sp>
        <p:sp>
          <p:nvSpPr>
            <p:cNvPr id="58" name="Text Box 54"/>
            <p:cNvSpPr txBox="1">
              <a:spLocks noChangeArrowheads="1"/>
            </p:cNvSpPr>
            <p:nvPr/>
          </p:nvSpPr>
          <p:spPr bwMode="auto">
            <a:xfrm>
              <a:off x="2598434" y="2885455"/>
              <a:ext cx="3124200" cy="364473"/>
            </a:xfrm>
            <a:prstGeom prst="rect">
              <a:avLst/>
            </a:prstGeom>
            <a:noFill/>
            <a:ln w="9525">
              <a:noFill/>
              <a:miter lim="800000"/>
              <a:headEnd/>
              <a:tailEnd/>
            </a:ln>
          </p:spPr>
          <p:txBody>
            <a:bodyPr>
              <a:spAutoFit/>
            </a:bodyPr>
            <a:lstStyle/>
            <a:p>
              <a:pPr>
                <a:spcBef>
                  <a:spcPct val="50000"/>
                </a:spcBef>
              </a:pPr>
              <a:r>
                <a:rPr lang="ko-KR" altLang="en-US" sz="1400" dirty="0">
                  <a:latin typeface="+mn-ea"/>
                </a:rPr>
                <a:t>게임당 천원을 따거나 잃음</a:t>
              </a:r>
              <a:endParaRPr lang="en-US" altLang="ko-KR" sz="1400" dirty="0">
                <a:solidFill>
                  <a:srgbClr val="FF0000"/>
                </a:solidFill>
              </a:endParaRPr>
            </a:p>
          </p:txBody>
        </p:sp>
        <p:sp>
          <p:nvSpPr>
            <p:cNvPr id="61" name="AutoShape 69"/>
            <p:cNvSpPr>
              <a:spLocks noChangeArrowheads="1"/>
            </p:cNvSpPr>
            <p:nvPr/>
          </p:nvSpPr>
          <p:spPr bwMode="auto">
            <a:xfrm>
              <a:off x="251520" y="3746500"/>
              <a:ext cx="1806352" cy="749300"/>
            </a:xfrm>
            <a:prstGeom prst="downArrowCallout">
              <a:avLst>
                <a:gd name="adj1" fmla="val 50847"/>
                <a:gd name="adj2" fmla="val 50847"/>
                <a:gd name="adj3" fmla="val 13347"/>
                <a:gd name="adj4" fmla="val 78602"/>
              </a:avLst>
            </a:prstGeom>
            <a:solidFill>
              <a:schemeClr val="bg1">
                <a:lumMod val="85000"/>
              </a:schemeClr>
            </a:solidFill>
            <a:ln w="28575">
              <a:noFill/>
              <a:miter lim="800000"/>
              <a:headEnd/>
              <a:tailEnd/>
            </a:ln>
          </p:spPr>
          <p:txBody>
            <a:bodyPr wrap="none" anchor="ctr"/>
            <a:lstStyle/>
            <a:p>
              <a:pPr algn="ctr"/>
              <a:r>
                <a:rPr lang="ko-KR" altLang="en-US" sz="1400" dirty="0">
                  <a:solidFill>
                    <a:prstClr val="black"/>
                  </a:solidFill>
                  <a:latin typeface="맑은 고딕"/>
                  <a:ea typeface="맑은 고딕"/>
                </a:rPr>
                <a:t>각 카드는 몇 장씩</a:t>
              </a:r>
              <a:r>
                <a:rPr lang="en-US" altLang="ko-KR" sz="1400" dirty="0">
                  <a:solidFill>
                    <a:prstClr val="black"/>
                  </a:solidFill>
                  <a:latin typeface="맑은 고딕"/>
                  <a:ea typeface="맑은 고딕"/>
                </a:rPr>
                <a:t>?</a:t>
              </a:r>
              <a:endParaRPr lang="en-US" altLang="ko-KR" sz="1400" dirty="0"/>
            </a:p>
          </p:txBody>
        </p:sp>
        <p:sp>
          <p:nvSpPr>
            <p:cNvPr id="63" name="AutoShape 71"/>
            <p:cNvSpPr>
              <a:spLocks noChangeArrowheads="1"/>
            </p:cNvSpPr>
            <p:nvPr/>
          </p:nvSpPr>
          <p:spPr bwMode="auto">
            <a:xfrm>
              <a:off x="251520" y="4584700"/>
              <a:ext cx="1806352" cy="749300"/>
            </a:xfrm>
            <a:prstGeom prst="downArrowCallout">
              <a:avLst>
                <a:gd name="adj1" fmla="val 50847"/>
                <a:gd name="adj2" fmla="val 50847"/>
                <a:gd name="adj3" fmla="val 13347"/>
                <a:gd name="adj4" fmla="val 78602"/>
              </a:avLst>
            </a:prstGeom>
            <a:solidFill>
              <a:schemeClr val="bg1">
                <a:lumMod val="85000"/>
              </a:schemeClr>
            </a:solidFill>
            <a:ln w="28575">
              <a:noFill/>
              <a:miter lim="800000"/>
              <a:headEnd/>
              <a:tailEnd/>
            </a:ln>
          </p:spPr>
          <p:txBody>
            <a:bodyPr wrap="none" anchor="ctr"/>
            <a:lstStyle/>
            <a:p>
              <a:pPr algn="ctr"/>
              <a:r>
                <a:rPr lang="ko-KR" altLang="en-US" sz="1400" dirty="0">
                  <a:solidFill>
                    <a:prstClr val="black"/>
                  </a:solidFill>
                  <a:latin typeface="맑은 고딕"/>
                  <a:ea typeface="맑은 고딕"/>
                </a:rPr>
                <a:t>몇 회 추출</a:t>
              </a:r>
              <a:r>
                <a:rPr lang="en-US" altLang="ko-KR" sz="1400" dirty="0">
                  <a:solidFill>
                    <a:prstClr val="black"/>
                  </a:solidFill>
                  <a:latin typeface="맑은 고딕"/>
                  <a:ea typeface="맑은 고딕"/>
                </a:rPr>
                <a:t>?</a:t>
              </a:r>
              <a:endParaRPr lang="en-US" altLang="ko-KR" sz="1400" dirty="0"/>
            </a:p>
          </p:txBody>
        </p:sp>
        <p:sp>
          <p:nvSpPr>
            <p:cNvPr id="65" name="AutoShape 73"/>
            <p:cNvSpPr>
              <a:spLocks noChangeArrowheads="1"/>
            </p:cNvSpPr>
            <p:nvPr/>
          </p:nvSpPr>
          <p:spPr bwMode="auto">
            <a:xfrm>
              <a:off x="251520" y="5422900"/>
              <a:ext cx="1806352" cy="749300"/>
            </a:xfrm>
            <a:prstGeom prst="downArrowCallout">
              <a:avLst>
                <a:gd name="adj1" fmla="val 50847"/>
                <a:gd name="adj2" fmla="val 50847"/>
                <a:gd name="adj3" fmla="val 13347"/>
                <a:gd name="adj4" fmla="val 78602"/>
              </a:avLst>
            </a:prstGeom>
            <a:solidFill>
              <a:schemeClr val="bg1">
                <a:lumMod val="85000"/>
              </a:schemeClr>
            </a:solidFill>
            <a:ln w="28575">
              <a:noFill/>
              <a:miter lim="800000"/>
              <a:headEnd/>
              <a:tailEnd/>
            </a:ln>
          </p:spPr>
          <p:txBody>
            <a:bodyPr wrap="none" anchor="ctr"/>
            <a:lstStyle/>
            <a:p>
              <a:pPr algn="ctr"/>
              <a:r>
                <a:rPr lang="ko-KR" altLang="en-US" sz="1400" dirty="0">
                  <a:solidFill>
                    <a:prstClr val="black"/>
                  </a:solidFill>
                  <a:latin typeface="맑은 고딕"/>
                  <a:ea typeface="맑은 고딕"/>
                </a:rPr>
                <a:t>순이득</a:t>
              </a:r>
              <a:r>
                <a:rPr lang="en-US" altLang="ko-KR" sz="1400" dirty="0">
                  <a:solidFill>
                    <a:prstClr val="black"/>
                  </a:solidFill>
                  <a:latin typeface="맑은 고딕"/>
                  <a:ea typeface="맑은 고딕"/>
                </a:rPr>
                <a:t>?</a:t>
              </a:r>
              <a:endParaRPr lang="en-US" altLang="ko-KR" sz="1400" dirty="0"/>
            </a:p>
          </p:txBody>
        </p:sp>
        <p:sp>
          <p:nvSpPr>
            <p:cNvPr id="67" name="Rectangle 75"/>
            <p:cNvSpPr>
              <a:spLocks noChangeArrowheads="1"/>
            </p:cNvSpPr>
            <p:nvPr/>
          </p:nvSpPr>
          <p:spPr bwMode="auto">
            <a:xfrm>
              <a:off x="6019800" y="2971800"/>
              <a:ext cx="762000" cy="304800"/>
            </a:xfrm>
            <a:prstGeom prst="rect">
              <a:avLst/>
            </a:prstGeom>
            <a:noFill/>
            <a:ln w="9525">
              <a:solidFill>
                <a:schemeClr val="tx1"/>
              </a:solidFill>
              <a:miter lim="800000"/>
              <a:headEnd/>
              <a:tailEnd/>
            </a:ln>
          </p:spPr>
          <p:txBody>
            <a:bodyPr wrap="none" anchor="ctr"/>
            <a:lstStyle/>
            <a:p>
              <a:pPr algn="ctr"/>
              <a:r>
                <a:rPr lang="en-US" altLang="ko-KR" sz="1400"/>
                <a:t>+1000</a:t>
              </a:r>
            </a:p>
          </p:txBody>
        </p:sp>
        <p:sp>
          <p:nvSpPr>
            <p:cNvPr id="68" name="Rectangle 76"/>
            <p:cNvSpPr>
              <a:spLocks noChangeArrowheads="1"/>
            </p:cNvSpPr>
            <p:nvPr/>
          </p:nvSpPr>
          <p:spPr bwMode="auto">
            <a:xfrm>
              <a:off x="7010400" y="2971800"/>
              <a:ext cx="762000" cy="304800"/>
            </a:xfrm>
            <a:prstGeom prst="rect">
              <a:avLst/>
            </a:prstGeom>
            <a:noFill/>
            <a:ln w="9525">
              <a:solidFill>
                <a:schemeClr val="tx1"/>
              </a:solidFill>
              <a:miter lim="800000"/>
              <a:headEnd/>
              <a:tailEnd/>
            </a:ln>
          </p:spPr>
          <p:txBody>
            <a:bodyPr wrap="none" anchor="ctr"/>
            <a:lstStyle/>
            <a:p>
              <a:pPr algn="ctr"/>
              <a:r>
                <a:rPr lang="en-US" altLang="ko-KR" sz="1400"/>
                <a:t>-1000</a:t>
              </a:r>
            </a:p>
          </p:txBody>
        </p:sp>
        <p:grpSp>
          <p:nvGrpSpPr>
            <p:cNvPr id="69" name="Group 116"/>
            <p:cNvGrpSpPr>
              <a:grpSpLocks/>
            </p:cNvGrpSpPr>
            <p:nvPr/>
          </p:nvGrpSpPr>
          <p:grpSpPr bwMode="auto">
            <a:xfrm>
              <a:off x="5867400" y="3581400"/>
              <a:ext cx="2057400" cy="1066800"/>
              <a:chOff x="3696" y="2112"/>
              <a:chExt cx="1392" cy="720"/>
            </a:xfrm>
          </p:grpSpPr>
          <p:grpSp>
            <p:nvGrpSpPr>
              <p:cNvPr id="70" name="Group 78"/>
              <p:cNvGrpSpPr>
                <a:grpSpLocks/>
              </p:cNvGrpSpPr>
              <p:nvPr/>
            </p:nvGrpSpPr>
            <p:grpSpPr bwMode="auto">
              <a:xfrm>
                <a:off x="3696" y="2112"/>
                <a:ext cx="1392" cy="720"/>
                <a:chOff x="3024" y="2592"/>
                <a:chExt cx="1152" cy="845"/>
              </a:xfrm>
            </p:grpSpPr>
            <p:sp>
              <p:nvSpPr>
                <p:cNvPr id="77" name="AutoShape 79"/>
                <p:cNvSpPr>
                  <a:spLocks noChangeArrowheads="1"/>
                </p:cNvSpPr>
                <p:nvPr/>
              </p:nvSpPr>
              <p:spPr bwMode="auto">
                <a:xfrm>
                  <a:off x="3024" y="2592"/>
                  <a:ext cx="1152" cy="845"/>
                </a:xfrm>
                <a:prstGeom prst="cube">
                  <a:avLst>
                    <a:gd name="adj" fmla="val 25000"/>
                  </a:avLst>
                </a:prstGeom>
                <a:noFill/>
                <a:ln w="9525">
                  <a:solidFill>
                    <a:schemeClr val="tx1"/>
                  </a:solidFill>
                  <a:miter lim="800000"/>
                  <a:headEnd/>
                  <a:tailEnd/>
                </a:ln>
              </p:spPr>
              <p:txBody>
                <a:bodyPr wrap="none" anchor="ctr"/>
                <a:lstStyle/>
                <a:p>
                  <a:endParaRPr lang="ko-KR" altLang="en-US" sz="1400"/>
                </a:p>
              </p:txBody>
            </p:sp>
            <p:sp>
              <p:nvSpPr>
                <p:cNvPr id="78" name="Oval 80"/>
                <p:cNvSpPr>
                  <a:spLocks noChangeArrowheads="1"/>
                </p:cNvSpPr>
                <p:nvPr/>
              </p:nvSpPr>
              <p:spPr bwMode="auto">
                <a:xfrm>
                  <a:off x="3360" y="2640"/>
                  <a:ext cx="460" cy="115"/>
                </a:xfrm>
                <a:prstGeom prst="ellipse">
                  <a:avLst/>
                </a:prstGeom>
                <a:noFill/>
                <a:ln w="9525">
                  <a:solidFill>
                    <a:schemeClr val="tx1"/>
                  </a:solidFill>
                  <a:round/>
                  <a:headEnd/>
                  <a:tailEnd/>
                </a:ln>
              </p:spPr>
              <p:txBody>
                <a:bodyPr wrap="none" anchor="ctr"/>
                <a:lstStyle/>
                <a:p>
                  <a:endParaRPr lang="ko-KR" altLang="en-US" sz="1400"/>
                </a:p>
              </p:txBody>
            </p:sp>
          </p:grpSp>
          <p:sp>
            <p:nvSpPr>
              <p:cNvPr id="76" name="Rectangle 112"/>
              <p:cNvSpPr>
                <a:spLocks noChangeArrowheads="1"/>
              </p:cNvSpPr>
              <p:nvPr/>
            </p:nvSpPr>
            <p:spPr bwMode="auto">
              <a:xfrm rot="900000">
                <a:off x="3837" y="2569"/>
                <a:ext cx="708" cy="155"/>
              </a:xfrm>
              <a:prstGeom prst="rect">
                <a:avLst/>
              </a:prstGeom>
              <a:noFill/>
              <a:ln w="9525">
                <a:solidFill>
                  <a:schemeClr val="tx1"/>
                </a:solidFill>
                <a:miter lim="800000"/>
                <a:headEnd/>
                <a:tailEnd/>
              </a:ln>
            </p:spPr>
            <p:txBody>
              <a:bodyPr wrap="none" anchor="ctr"/>
              <a:lstStyle/>
              <a:p>
                <a:pPr algn="ctr"/>
                <a:r>
                  <a:rPr lang="en-US" altLang="ko-KR" sz="1400" dirty="0"/>
                  <a:t>+1000 </a:t>
                </a:r>
                <a:r>
                  <a:rPr lang="ko-KR" altLang="en-US" sz="1400" dirty="0" err="1"/>
                  <a:t>세장</a:t>
                </a:r>
                <a:endParaRPr lang="en-US" altLang="ko-KR" sz="1400" dirty="0"/>
              </a:p>
            </p:txBody>
          </p:sp>
        </p:grpSp>
        <p:sp>
          <p:nvSpPr>
            <p:cNvPr id="79" name="Rectangle 113"/>
            <p:cNvSpPr>
              <a:spLocks noChangeArrowheads="1"/>
            </p:cNvSpPr>
            <p:nvPr/>
          </p:nvSpPr>
          <p:spPr bwMode="auto">
            <a:xfrm>
              <a:off x="5880100" y="5689600"/>
              <a:ext cx="762000" cy="304800"/>
            </a:xfrm>
            <a:prstGeom prst="rect">
              <a:avLst/>
            </a:prstGeom>
            <a:noFill/>
            <a:ln w="9525">
              <a:solidFill>
                <a:schemeClr val="tx1"/>
              </a:solidFill>
              <a:miter lim="800000"/>
              <a:headEnd/>
              <a:tailEnd/>
            </a:ln>
          </p:spPr>
          <p:txBody>
            <a:bodyPr wrap="none" anchor="ctr"/>
            <a:lstStyle/>
            <a:p>
              <a:pPr algn="ctr"/>
              <a:r>
                <a:rPr lang="en-US" altLang="ko-KR" sz="1400"/>
                <a:t>+1000</a:t>
              </a:r>
            </a:p>
          </p:txBody>
        </p:sp>
        <p:sp>
          <p:nvSpPr>
            <p:cNvPr id="80" name="Rectangle 114"/>
            <p:cNvSpPr>
              <a:spLocks noChangeArrowheads="1"/>
            </p:cNvSpPr>
            <p:nvPr/>
          </p:nvSpPr>
          <p:spPr bwMode="auto">
            <a:xfrm>
              <a:off x="6946900" y="5689600"/>
              <a:ext cx="762000" cy="304800"/>
            </a:xfrm>
            <a:prstGeom prst="rect">
              <a:avLst/>
            </a:prstGeom>
            <a:noFill/>
            <a:ln w="9525">
              <a:solidFill>
                <a:schemeClr val="tx1"/>
              </a:solidFill>
              <a:miter lim="800000"/>
              <a:headEnd/>
              <a:tailEnd/>
            </a:ln>
          </p:spPr>
          <p:txBody>
            <a:bodyPr wrap="none" anchor="ctr"/>
            <a:lstStyle/>
            <a:p>
              <a:pPr algn="ctr"/>
              <a:r>
                <a:rPr lang="en-US" altLang="ko-KR" sz="1400"/>
                <a:t>-1000</a:t>
              </a:r>
            </a:p>
          </p:txBody>
        </p:sp>
        <p:sp>
          <p:nvSpPr>
            <p:cNvPr id="81" name="Text Box 115"/>
            <p:cNvSpPr txBox="1">
              <a:spLocks noChangeArrowheads="1"/>
            </p:cNvSpPr>
            <p:nvPr/>
          </p:nvSpPr>
          <p:spPr bwMode="auto">
            <a:xfrm>
              <a:off x="6629400" y="5685163"/>
              <a:ext cx="2438400" cy="364473"/>
            </a:xfrm>
            <a:prstGeom prst="rect">
              <a:avLst/>
            </a:prstGeom>
            <a:noFill/>
            <a:ln w="9525">
              <a:noFill/>
              <a:miter lim="800000"/>
              <a:headEnd/>
              <a:tailEnd/>
            </a:ln>
          </p:spPr>
          <p:txBody>
            <a:bodyPr anchor="ctr">
              <a:spAutoFit/>
            </a:bodyPr>
            <a:lstStyle/>
            <a:p>
              <a:pPr>
                <a:spcBef>
                  <a:spcPct val="50000"/>
                </a:spcBef>
              </a:pPr>
              <a:r>
                <a:rPr lang="en-US" altLang="ko-KR" sz="1400"/>
                <a:t>+          ……  </a:t>
              </a:r>
            </a:p>
          </p:txBody>
        </p:sp>
      </p:grpSp>
      <p:sp>
        <p:nvSpPr>
          <p:cNvPr id="42" name="Text Box 54"/>
          <p:cNvSpPr txBox="1">
            <a:spLocks noChangeArrowheads="1"/>
          </p:cNvSpPr>
          <p:nvPr/>
        </p:nvSpPr>
        <p:spPr bwMode="auto">
          <a:xfrm>
            <a:off x="4351558" y="4201344"/>
            <a:ext cx="2824563" cy="307777"/>
          </a:xfrm>
          <a:prstGeom prst="rect">
            <a:avLst/>
          </a:prstGeom>
          <a:noFill/>
          <a:ln w="9525">
            <a:noFill/>
            <a:miter lim="800000"/>
            <a:headEnd/>
            <a:tailEnd/>
          </a:ln>
        </p:spPr>
        <p:txBody>
          <a:bodyPr>
            <a:spAutoFit/>
          </a:bodyPr>
          <a:lstStyle/>
          <a:p>
            <a:pPr>
              <a:spcBef>
                <a:spcPct val="50000"/>
              </a:spcBef>
            </a:pPr>
            <a:r>
              <a:rPr lang="ko-KR" altLang="en-US" sz="1400" dirty="0">
                <a:latin typeface="+mn-ea"/>
              </a:rPr>
              <a:t>홀수가 셋</a:t>
            </a:r>
            <a:r>
              <a:rPr lang="en-US" altLang="ko-KR" sz="1400" dirty="0">
                <a:latin typeface="+mn-ea"/>
              </a:rPr>
              <a:t>, </a:t>
            </a:r>
            <a:r>
              <a:rPr lang="ko-KR" altLang="en-US" sz="1400" dirty="0">
                <a:latin typeface="+mn-ea"/>
              </a:rPr>
              <a:t>짝수가 셋</a:t>
            </a:r>
            <a:endParaRPr lang="en-US" altLang="ko-KR" sz="1400" dirty="0">
              <a:solidFill>
                <a:srgbClr val="FF0000"/>
              </a:solidFill>
            </a:endParaRPr>
          </a:p>
        </p:txBody>
      </p:sp>
      <p:sp>
        <p:nvSpPr>
          <p:cNvPr id="43" name="Text Box 54"/>
          <p:cNvSpPr txBox="1">
            <a:spLocks noChangeArrowheads="1"/>
          </p:cNvSpPr>
          <p:nvPr/>
        </p:nvSpPr>
        <p:spPr bwMode="auto">
          <a:xfrm>
            <a:off x="4351558" y="4921424"/>
            <a:ext cx="2824563" cy="307777"/>
          </a:xfrm>
          <a:prstGeom prst="rect">
            <a:avLst/>
          </a:prstGeom>
          <a:noFill/>
          <a:ln w="9525">
            <a:noFill/>
            <a:miter lim="800000"/>
            <a:headEnd/>
            <a:tailEnd/>
          </a:ln>
        </p:spPr>
        <p:txBody>
          <a:bodyPr>
            <a:spAutoFit/>
          </a:bodyPr>
          <a:lstStyle/>
          <a:p>
            <a:pPr>
              <a:spcBef>
                <a:spcPct val="50000"/>
              </a:spcBef>
            </a:pPr>
            <a:r>
              <a:rPr lang="en-US" altLang="ko-KR" sz="1400" dirty="0">
                <a:latin typeface="+mn-ea"/>
              </a:rPr>
              <a:t>25</a:t>
            </a:r>
            <a:r>
              <a:rPr lang="ko-KR" altLang="en-US" sz="1400" dirty="0">
                <a:latin typeface="+mn-ea"/>
              </a:rPr>
              <a:t>회 게임 참가</a:t>
            </a:r>
            <a:endParaRPr lang="en-US" altLang="ko-KR" sz="1400" dirty="0">
              <a:solidFill>
                <a:srgbClr val="FF0000"/>
              </a:solidFill>
            </a:endParaRPr>
          </a:p>
        </p:txBody>
      </p:sp>
      <p:sp>
        <p:nvSpPr>
          <p:cNvPr id="44" name="Text Box 54"/>
          <p:cNvSpPr txBox="1">
            <a:spLocks noChangeArrowheads="1"/>
          </p:cNvSpPr>
          <p:nvPr/>
        </p:nvSpPr>
        <p:spPr bwMode="auto">
          <a:xfrm>
            <a:off x="4351558" y="5641504"/>
            <a:ext cx="2824563" cy="307777"/>
          </a:xfrm>
          <a:prstGeom prst="rect">
            <a:avLst/>
          </a:prstGeom>
          <a:noFill/>
          <a:ln w="9525">
            <a:noFill/>
            <a:miter lim="800000"/>
            <a:headEnd/>
            <a:tailEnd/>
          </a:ln>
        </p:spPr>
        <p:txBody>
          <a:bodyPr>
            <a:spAutoFit/>
          </a:bodyPr>
          <a:lstStyle/>
          <a:p>
            <a:pPr>
              <a:spcBef>
                <a:spcPct val="50000"/>
              </a:spcBef>
            </a:pPr>
            <a:r>
              <a:rPr lang="en-US" altLang="ko-KR" sz="1400" dirty="0">
                <a:latin typeface="+mn-ea"/>
              </a:rPr>
              <a:t>25</a:t>
            </a:r>
            <a:r>
              <a:rPr lang="ko-KR" altLang="en-US" sz="1400" dirty="0">
                <a:latin typeface="+mn-ea"/>
              </a:rPr>
              <a:t>회 추출한 숫자들의 합</a:t>
            </a:r>
            <a:endParaRPr lang="en-US" altLang="ko-KR" sz="1400" dirty="0">
              <a:solidFill>
                <a:srgbClr val="FF0000"/>
              </a:solidFill>
            </a:endParaRPr>
          </a:p>
        </p:txBody>
      </p:sp>
      <p:sp>
        <p:nvSpPr>
          <p:cNvPr id="45" name="Text Box 54"/>
          <p:cNvSpPr txBox="1">
            <a:spLocks noChangeArrowheads="1"/>
          </p:cNvSpPr>
          <p:nvPr/>
        </p:nvSpPr>
        <p:spPr bwMode="auto">
          <a:xfrm>
            <a:off x="7256512" y="5013177"/>
            <a:ext cx="2007840" cy="307777"/>
          </a:xfrm>
          <a:prstGeom prst="rect">
            <a:avLst/>
          </a:prstGeom>
          <a:noFill/>
          <a:ln w="9525">
            <a:noFill/>
            <a:miter lim="800000"/>
            <a:headEnd/>
            <a:tailEnd/>
          </a:ln>
        </p:spPr>
        <p:txBody>
          <a:bodyPr wrap="square">
            <a:spAutoFit/>
          </a:bodyPr>
          <a:lstStyle/>
          <a:p>
            <a:pPr>
              <a:spcBef>
                <a:spcPct val="50000"/>
              </a:spcBef>
            </a:pPr>
            <a:r>
              <a:rPr lang="en-US" altLang="ko-KR" sz="1400" dirty="0">
                <a:latin typeface="+mn-ea"/>
              </a:rPr>
              <a:t>25</a:t>
            </a:r>
            <a:r>
              <a:rPr lang="ko-KR" altLang="en-US" sz="1400" dirty="0">
                <a:latin typeface="+mn-ea"/>
              </a:rPr>
              <a:t>장 무작위 복원추출</a:t>
            </a:r>
            <a:endParaRPr lang="en-US" altLang="ko-KR" sz="1400" dirty="0">
              <a:solidFill>
                <a:srgbClr val="FF0000"/>
              </a:solidFill>
            </a:endParaRPr>
          </a:p>
        </p:txBody>
      </p:sp>
      <p:sp>
        <p:nvSpPr>
          <p:cNvPr id="46" name="AutoShape 5"/>
          <p:cNvSpPr>
            <a:spLocks noChangeArrowheads="1"/>
          </p:cNvSpPr>
          <p:nvPr/>
        </p:nvSpPr>
        <p:spPr bwMode="auto">
          <a:xfrm>
            <a:off x="1988544" y="1611550"/>
            <a:ext cx="1873708" cy="408623"/>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ko-KR" altLang="en-US" b="1" kern="0" dirty="0">
                <a:solidFill>
                  <a:prstClr val="black"/>
                </a:solidFill>
                <a:latin typeface="맑은 고딕"/>
                <a:ea typeface="맑은 고딕"/>
              </a:rPr>
              <a:t>상자모형</a:t>
            </a:r>
            <a:endParaRPr lang="en-US" altLang="ko-KR" b="1" kern="0" dirty="0">
              <a:solidFill>
                <a:prstClr val="black"/>
              </a:solidFill>
              <a:latin typeface="맑은 고딕"/>
              <a:ea typeface="맑은 고딕"/>
            </a:endParaRPr>
          </a:p>
        </p:txBody>
      </p:sp>
      <p:sp>
        <p:nvSpPr>
          <p:cNvPr id="47" name="Rectangle 112"/>
          <p:cNvSpPr>
            <a:spLocks noChangeArrowheads="1"/>
          </p:cNvSpPr>
          <p:nvPr/>
        </p:nvSpPr>
        <p:spPr bwMode="auto">
          <a:xfrm rot="900000">
            <a:off x="7784398" y="4350863"/>
            <a:ext cx="1025527" cy="172499"/>
          </a:xfrm>
          <a:prstGeom prst="rect">
            <a:avLst/>
          </a:prstGeom>
          <a:noFill/>
          <a:ln w="9525">
            <a:solidFill>
              <a:schemeClr val="tx1"/>
            </a:solidFill>
            <a:miter lim="800000"/>
            <a:headEnd/>
            <a:tailEnd/>
          </a:ln>
        </p:spPr>
        <p:txBody>
          <a:bodyPr wrap="none" anchor="ctr"/>
          <a:lstStyle/>
          <a:p>
            <a:pPr algn="ctr"/>
            <a:r>
              <a:rPr lang="en-US" altLang="ko-KR" sz="1400" dirty="0"/>
              <a:t>-1000</a:t>
            </a:r>
            <a:r>
              <a:rPr lang="ko-KR" altLang="en-US" sz="1400" dirty="0"/>
              <a:t> </a:t>
            </a:r>
            <a:r>
              <a:rPr lang="ko-KR" altLang="en-US" sz="1400" dirty="0" err="1"/>
              <a:t>세장</a:t>
            </a:r>
            <a:endParaRPr lang="en-US" altLang="ko-KR" sz="1400" dirty="0"/>
          </a:p>
        </p:txBody>
      </p:sp>
    </p:spTree>
    <p:extLst>
      <p:ext uri="{BB962C8B-B14F-4D97-AF65-F5344CB8AC3E}">
        <p14:creationId xmlns:p14="http://schemas.microsoft.com/office/powerpoint/2010/main" val="1651693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rtlCol="0">
            <a:normAutofit/>
          </a:bodyPr>
          <a:lstStyle/>
          <a:p>
            <a:pPr>
              <a:defRPr/>
            </a:pPr>
            <a:r>
              <a:rPr lang="en-US" altLang="ko-KR" sz="4000" dirty="0"/>
              <a:t>2. </a:t>
            </a:r>
            <a:r>
              <a:rPr lang="ko-KR" altLang="en-US" sz="4000" dirty="0"/>
              <a:t>자료</a:t>
            </a:r>
          </a:p>
        </p:txBody>
      </p:sp>
      <p:sp>
        <p:nvSpPr>
          <p:cNvPr id="20482" name="Rectangle 4"/>
          <p:cNvSpPr>
            <a:spLocks noGrp="1" noChangeArrowheads="1"/>
          </p:cNvSpPr>
          <p:nvPr>
            <p:ph idx="1"/>
          </p:nvPr>
        </p:nvSpPr>
        <p:spPr>
          <a:xfrm>
            <a:off x="1981200" y="1600200"/>
            <a:ext cx="8229600" cy="5257800"/>
          </a:xfrm>
        </p:spPr>
        <p:txBody>
          <a:bodyPr/>
          <a:lstStyle/>
          <a:p>
            <a:pPr>
              <a:lnSpc>
                <a:spcPct val="150000"/>
              </a:lnSpc>
              <a:buFont typeface="Wingdings" pitchFamily="2" charset="2"/>
              <a:buChar char="Ø"/>
            </a:pPr>
            <a:endParaRPr lang="en-US" altLang="ko-KR" sz="2400" dirty="0"/>
          </a:p>
          <a:p>
            <a:pPr marL="0" indent="0">
              <a:lnSpc>
                <a:spcPct val="150000"/>
              </a:lnSpc>
              <a:buNone/>
            </a:pPr>
            <a:r>
              <a:rPr lang="ko-KR" altLang="en-US" sz="1800" dirty="0"/>
              <a:t>횡단면 자료</a:t>
            </a:r>
            <a:r>
              <a:rPr lang="en-US" altLang="ko-KR" sz="1800" dirty="0"/>
              <a:t>(cross-sectional data)</a:t>
            </a:r>
          </a:p>
          <a:p>
            <a:pPr lvl="1">
              <a:lnSpc>
                <a:spcPct val="150000"/>
              </a:lnSpc>
              <a:buFont typeface="Arial" pitchFamily="34" charset="0"/>
              <a:buChar char="•"/>
            </a:pPr>
            <a:r>
              <a:rPr lang="ko-KR" altLang="en-US" sz="1600" dirty="0"/>
              <a:t>한 시점에서 여러 개체를 관측한 자료</a:t>
            </a:r>
            <a:r>
              <a:rPr lang="en-US" altLang="ko-KR" sz="1600" dirty="0"/>
              <a:t>.</a:t>
            </a:r>
          </a:p>
          <a:p>
            <a:pPr lvl="1">
              <a:lnSpc>
                <a:spcPct val="150000"/>
              </a:lnSpc>
              <a:buFont typeface="Wingdings" pitchFamily="2" charset="2"/>
              <a:buChar char="Ø"/>
            </a:pPr>
            <a:endParaRPr lang="ko-KR" altLang="en-US" sz="1600" dirty="0"/>
          </a:p>
          <a:p>
            <a:pPr marL="0" indent="0">
              <a:lnSpc>
                <a:spcPct val="150000"/>
              </a:lnSpc>
              <a:buNone/>
            </a:pPr>
            <a:r>
              <a:rPr lang="ko-KR" altLang="en-US" sz="1800" dirty="0" err="1"/>
              <a:t>시계열</a:t>
            </a:r>
            <a:r>
              <a:rPr lang="ko-KR" altLang="en-US" sz="1800" dirty="0"/>
              <a:t> 자료</a:t>
            </a:r>
            <a:r>
              <a:rPr lang="en-US" altLang="ko-KR" sz="1800" dirty="0"/>
              <a:t>(time-series data)</a:t>
            </a:r>
          </a:p>
          <a:p>
            <a:pPr lvl="1">
              <a:lnSpc>
                <a:spcPct val="150000"/>
              </a:lnSpc>
              <a:buFont typeface="Arial" pitchFamily="34" charset="0"/>
              <a:buChar char="•"/>
            </a:pPr>
            <a:r>
              <a:rPr lang="ko-KR" altLang="en-US" sz="1600" dirty="0"/>
              <a:t>한 개체를 여러 시점에 걸쳐 관측한 자료</a:t>
            </a:r>
            <a:r>
              <a:rPr lang="en-US" altLang="ko-KR" sz="1600" dirty="0"/>
              <a:t>.</a:t>
            </a:r>
          </a:p>
          <a:p>
            <a:pPr lvl="1">
              <a:lnSpc>
                <a:spcPct val="150000"/>
              </a:lnSpc>
              <a:buFont typeface="Wingdings" pitchFamily="2" charset="2"/>
              <a:buChar char="Ø"/>
            </a:pPr>
            <a:endParaRPr lang="ko-KR" altLang="en-US" sz="1600" dirty="0"/>
          </a:p>
          <a:p>
            <a:pPr marL="0" indent="0">
              <a:lnSpc>
                <a:spcPct val="150000"/>
              </a:lnSpc>
              <a:buNone/>
            </a:pPr>
            <a:r>
              <a:rPr lang="ko-KR" altLang="en-US" sz="1800" dirty="0"/>
              <a:t>패널 자료 </a:t>
            </a:r>
            <a:r>
              <a:rPr lang="en-US" altLang="ko-KR" sz="1800" dirty="0"/>
              <a:t>(panel data) </a:t>
            </a:r>
            <a:r>
              <a:rPr lang="ko-KR" altLang="en-US" sz="1800" dirty="0"/>
              <a:t>또는 종적 자료 </a:t>
            </a:r>
            <a:r>
              <a:rPr lang="en-US" altLang="ko-KR" sz="1800" dirty="0"/>
              <a:t>(longitudinal data)</a:t>
            </a:r>
          </a:p>
          <a:p>
            <a:pPr lvl="1">
              <a:lnSpc>
                <a:spcPct val="150000"/>
              </a:lnSpc>
              <a:buFont typeface="Arial" pitchFamily="34" charset="0"/>
              <a:buChar char="•"/>
            </a:pPr>
            <a:r>
              <a:rPr lang="ko-KR" altLang="en-US" sz="1600" dirty="0"/>
              <a:t>횡단면과 시계열의 특성을 결합하여 여러 개체를 여러 시점에 걸쳐 관측한 자료</a:t>
            </a:r>
            <a:r>
              <a:rPr lang="en-US" altLang="ko-KR" sz="1600" dirty="0"/>
              <a:t>.</a:t>
            </a:r>
          </a:p>
        </p:txBody>
      </p:sp>
      <p:sp>
        <p:nvSpPr>
          <p:cNvPr id="8" name="AutoShape 5"/>
          <p:cNvSpPr>
            <a:spLocks noChangeArrowheads="1"/>
          </p:cNvSpPr>
          <p:nvPr/>
        </p:nvSpPr>
        <p:spPr bwMode="auto">
          <a:xfrm>
            <a:off x="1972496" y="1600226"/>
            <a:ext cx="167523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자료의 종류</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평균의 법칙이 적용되지 않는 반례</a:t>
            </a:r>
          </a:p>
        </p:txBody>
      </p:sp>
      <p:sp>
        <p:nvSpPr>
          <p:cNvPr id="3" name="내용 개체 틀 2"/>
          <p:cNvSpPr>
            <a:spLocks noGrp="1"/>
          </p:cNvSpPr>
          <p:nvPr>
            <p:ph idx="1"/>
          </p:nvPr>
        </p:nvSpPr>
        <p:spPr>
          <a:xfrm>
            <a:off x="1981200" y="1484784"/>
            <a:ext cx="8435280" cy="5257800"/>
          </a:xfrm>
        </p:spPr>
        <p:txBody>
          <a:bodyPr>
            <a:normAutofit/>
          </a:bodyPr>
          <a:lstStyle/>
          <a:p>
            <a:pPr marL="0" indent="0">
              <a:lnSpc>
                <a:spcPct val="150000"/>
              </a:lnSpc>
              <a:buNone/>
            </a:pPr>
            <a:endParaRPr lang="en-US" altLang="ko-KR" sz="2400" dirty="0">
              <a:latin typeface="+mn-ea"/>
            </a:endParaRPr>
          </a:p>
          <a:p>
            <a:pPr>
              <a:lnSpc>
                <a:spcPct val="150000"/>
              </a:lnSpc>
            </a:pPr>
            <a:r>
              <a:rPr lang="ko-KR" altLang="en-US" sz="1900" dirty="0"/>
              <a:t>따거나 잃을 확률이 같은 하나의 공정한 게임</a:t>
            </a:r>
            <a:r>
              <a:rPr lang="en-US" altLang="ko-KR" sz="1900" dirty="0"/>
              <a:t>(fair game)</a:t>
            </a:r>
            <a:r>
              <a:rPr lang="ko-KR" altLang="en-US" sz="1900" dirty="0"/>
              <a:t>을 생각해보자</a:t>
            </a:r>
            <a:r>
              <a:rPr lang="en-US" altLang="ko-KR" sz="1900" dirty="0"/>
              <a:t>.</a:t>
            </a:r>
          </a:p>
          <a:p>
            <a:pPr>
              <a:lnSpc>
                <a:spcPct val="150000"/>
              </a:lnSpc>
            </a:pPr>
            <a:r>
              <a:rPr lang="ko-KR" altLang="en-US" sz="1900" dirty="0"/>
              <a:t>최초로 일정액의 금액을 건다</a:t>
            </a:r>
            <a:r>
              <a:rPr lang="en-US" altLang="ko-KR" sz="1900" dirty="0"/>
              <a:t>. </a:t>
            </a:r>
            <a:r>
              <a:rPr lang="ko-KR" altLang="en-US" sz="1900" dirty="0"/>
              <a:t>그 일정액을 </a:t>
            </a:r>
            <a:r>
              <a:rPr lang="en-US" altLang="ko-KR" sz="1900" dirty="0"/>
              <a:t>1 </a:t>
            </a:r>
            <a:r>
              <a:rPr lang="ko-KR" altLang="en-US" sz="1900" dirty="0"/>
              <a:t>이라고 두자</a:t>
            </a:r>
            <a:r>
              <a:rPr lang="en-US" altLang="ko-KR" sz="1900" dirty="0"/>
              <a:t>.</a:t>
            </a:r>
            <a:r>
              <a:rPr lang="ko-KR" altLang="en-US" sz="1900" dirty="0"/>
              <a:t> </a:t>
            </a:r>
            <a:endParaRPr lang="en-US" altLang="ko-KR" sz="1900" dirty="0"/>
          </a:p>
          <a:p>
            <a:pPr>
              <a:lnSpc>
                <a:spcPct val="150000"/>
              </a:lnSpc>
            </a:pPr>
            <a:r>
              <a:rPr lang="ko-KR" altLang="en-US" sz="1900" dirty="0"/>
              <a:t>따면 게임을 중지하되</a:t>
            </a:r>
            <a:r>
              <a:rPr lang="en-US" altLang="ko-KR" sz="1900" dirty="0"/>
              <a:t>, </a:t>
            </a:r>
            <a:r>
              <a:rPr lang="ko-KR" altLang="en-US" sz="1900" dirty="0"/>
              <a:t>잃으면 게임을 지속하며 두 배의 금액을 건다</a:t>
            </a:r>
            <a:r>
              <a:rPr lang="en-US" altLang="ko-KR" sz="1900" dirty="0"/>
              <a:t>.</a:t>
            </a:r>
          </a:p>
          <a:p>
            <a:pPr>
              <a:lnSpc>
                <a:spcPct val="150000"/>
              </a:lnSpc>
            </a:pPr>
            <a:r>
              <a:rPr lang="ko-KR" altLang="en-US" sz="1900" dirty="0"/>
              <a:t>이런 방식으로 게임을 지속하다가 최초로 따는 순간 게임을 중지한다</a:t>
            </a:r>
            <a:r>
              <a:rPr lang="en-US" altLang="ko-KR" sz="1900" dirty="0"/>
              <a:t>.</a:t>
            </a:r>
            <a:endParaRPr lang="en-US" altLang="ko-KR" sz="1800" dirty="0"/>
          </a:p>
        </p:txBody>
      </p:sp>
      <p:sp>
        <p:nvSpPr>
          <p:cNvPr id="6" name="AutoShape 5"/>
          <p:cNvSpPr>
            <a:spLocks noChangeArrowheads="1"/>
          </p:cNvSpPr>
          <p:nvPr/>
        </p:nvSpPr>
        <p:spPr bwMode="auto">
          <a:xfrm>
            <a:off x="1988544" y="1534888"/>
            <a:ext cx="3433742" cy="377976"/>
          </a:xfrm>
          <a:prstGeom prst="flowChartAlternateProcess">
            <a:avLst/>
          </a:prstGeom>
          <a:noFill/>
          <a:ln w="19050">
            <a:solidFill>
              <a:schemeClr val="tx1"/>
            </a:solidFill>
            <a:miter lim="800000"/>
            <a:headEnd/>
            <a:tailEnd/>
          </a:ln>
          <a:effectLst/>
        </p:spPr>
        <p:txBody>
          <a:bodyPr wrap="square" anchor="ctr">
            <a:spAutoFit/>
          </a:bodyPr>
          <a:lstStyle/>
          <a:p>
            <a:pPr algn="ctr">
              <a:lnSpc>
                <a:spcPct val="90000"/>
              </a:lnSpc>
            </a:pPr>
            <a:r>
              <a:rPr lang="en-US" altLang="ko-KR" b="1" dirty="0"/>
              <a:t>Doubling Strategy</a:t>
            </a:r>
            <a:endParaRPr lang="ko-KR" altLang="en-US" b="1" dirty="0"/>
          </a:p>
        </p:txBody>
      </p:sp>
    </p:spTree>
    <p:extLst>
      <p:ext uri="{BB962C8B-B14F-4D97-AF65-F5344CB8AC3E}">
        <p14:creationId xmlns:p14="http://schemas.microsoft.com/office/powerpoint/2010/main" val="19602768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평균의 법칙이 적용되지 않는 반례</a:t>
            </a:r>
          </a:p>
        </p:txBody>
      </p:sp>
      <p:sp>
        <p:nvSpPr>
          <p:cNvPr id="3" name="내용 개체 틀 2"/>
          <p:cNvSpPr>
            <a:spLocks noGrp="1"/>
          </p:cNvSpPr>
          <p:nvPr>
            <p:ph idx="1"/>
          </p:nvPr>
        </p:nvSpPr>
        <p:spPr>
          <a:xfrm>
            <a:off x="1981200" y="1600200"/>
            <a:ext cx="8229600" cy="5141168"/>
          </a:xfrm>
        </p:spPr>
        <p:txBody>
          <a:bodyPr>
            <a:normAutofit fontScale="92500" lnSpcReduction="10000"/>
          </a:bodyPr>
          <a:lstStyle/>
          <a:p>
            <a:pPr marL="0" indent="0">
              <a:lnSpc>
                <a:spcPct val="150000"/>
              </a:lnSpc>
              <a:buNone/>
            </a:pPr>
            <a:endParaRPr lang="en-US" altLang="ko-KR" sz="2400" dirty="0">
              <a:latin typeface="+mn-ea"/>
            </a:endParaRPr>
          </a:p>
          <a:p>
            <a:pPr>
              <a:lnSpc>
                <a:spcPct val="150000"/>
              </a:lnSpc>
            </a:pPr>
            <a:r>
              <a:rPr lang="en-US" altLang="ko-KR" sz="1800" dirty="0"/>
              <a:t>X=</a:t>
            </a:r>
            <a:r>
              <a:rPr lang="ko-KR" altLang="en-US" sz="1800" dirty="0"/>
              <a:t>딴 금액을 나타내는 확률변수</a:t>
            </a:r>
            <a:endParaRPr lang="en-US" altLang="ko-KR" sz="1800" dirty="0"/>
          </a:p>
          <a:p>
            <a:pPr>
              <a:lnSpc>
                <a:spcPct val="150000"/>
              </a:lnSpc>
            </a:pPr>
            <a:r>
              <a:rPr lang="en-US" altLang="ko-KR" sz="1800" dirty="0"/>
              <a:t>X= 1                     with P(W) )=1-(1/2)</a:t>
            </a:r>
            <a:r>
              <a:rPr lang="en-US" altLang="ko-KR" sz="1800" baseline="30000" dirty="0"/>
              <a:t>n</a:t>
            </a:r>
            <a:endParaRPr lang="en-US" altLang="ko-KR" sz="1800" dirty="0"/>
          </a:p>
          <a:p>
            <a:pPr marL="0" indent="0">
              <a:lnSpc>
                <a:spcPct val="150000"/>
              </a:lnSpc>
              <a:buNone/>
            </a:pPr>
            <a:r>
              <a:rPr lang="en-US" altLang="ko-KR" sz="1800" dirty="0"/>
              <a:t>         -(1+2+…+2</a:t>
            </a:r>
            <a:r>
              <a:rPr lang="en-US" altLang="ko-KR" sz="1800" baseline="30000" dirty="0"/>
              <a:t> n-1</a:t>
            </a:r>
            <a:r>
              <a:rPr lang="en-US" altLang="ko-KR" sz="1800" dirty="0"/>
              <a:t>)   with P(L) )=(1/2)</a:t>
            </a:r>
            <a:r>
              <a:rPr lang="en-US" altLang="ko-KR" sz="1800" baseline="30000" dirty="0"/>
              <a:t>n</a:t>
            </a:r>
            <a:endParaRPr lang="en-US" altLang="ko-KR" sz="1800" dirty="0"/>
          </a:p>
          <a:p>
            <a:pPr>
              <a:lnSpc>
                <a:spcPct val="150000"/>
              </a:lnSpc>
            </a:pPr>
            <a:r>
              <a:rPr lang="en-US" altLang="ko-KR" sz="1800" dirty="0"/>
              <a:t>EX=1</a:t>
            </a:r>
            <a:r>
              <a:rPr lang="en-US" altLang="ko-KR" sz="1800" kern="0" dirty="0">
                <a:latin typeface="+mn-ea"/>
              </a:rPr>
              <a:t> x </a:t>
            </a:r>
            <a:r>
              <a:rPr lang="en-US" altLang="ko-KR" sz="1800" dirty="0"/>
              <a:t>(1-(1/2)</a:t>
            </a:r>
            <a:r>
              <a:rPr lang="en-US" altLang="ko-KR" sz="1800" baseline="30000" dirty="0"/>
              <a:t> n</a:t>
            </a:r>
            <a:r>
              <a:rPr lang="en-US" altLang="ko-KR" sz="1800" dirty="0"/>
              <a:t>)-(2</a:t>
            </a:r>
            <a:r>
              <a:rPr lang="en-US" altLang="ko-KR" sz="1800" baseline="30000" dirty="0"/>
              <a:t> n</a:t>
            </a:r>
            <a:r>
              <a:rPr lang="en-US" altLang="ko-KR" sz="1800" dirty="0"/>
              <a:t>-1)</a:t>
            </a:r>
            <a:r>
              <a:rPr lang="en-US" altLang="ko-KR" sz="1800" kern="0" dirty="0">
                <a:latin typeface="+mn-ea"/>
              </a:rPr>
              <a:t> x </a:t>
            </a:r>
            <a:r>
              <a:rPr lang="en-US" altLang="ko-KR" sz="1800" dirty="0"/>
              <a:t>(1/2)</a:t>
            </a:r>
            <a:r>
              <a:rPr lang="en-US" altLang="ko-KR" sz="1800" baseline="30000" dirty="0"/>
              <a:t> n</a:t>
            </a:r>
            <a:r>
              <a:rPr lang="en-US" altLang="ko-KR" sz="1800" dirty="0"/>
              <a:t> )=0 </a:t>
            </a:r>
            <a:r>
              <a:rPr lang="ko-KR" altLang="en-US" sz="1800" dirty="0"/>
              <a:t>이므로</a:t>
            </a:r>
            <a:r>
              <a:rPr lang="en-US" altLang="ko-KR" sz="1800" dirty="0"/>
              <a:t> doubling strategy</a:t>
            </a:r>
            <a:r>
              <a:rPr lang="ko-KR" altLang="en-US" sz="1800" dirty="0"/>
              <a:t>를 구사하더라도 이 게임은 여전히 따는 금액의 </a:t>
            </a:r>
            <a:r>
              <a:rPr lang="ko-KR" altLang="en-US" sz="1800" dirty="0" err="1"/>
              <a:t>기대값이</a:t>
            </a:r>
            <a:r>
              <a:rPr lang="ko-KR" altLang="en-US" sz="1800" dirty="0"/>
              <a:t> </a:t>
            </a:r>
            <a:r>
              <a:rPr lang="en-US" altLang="ko-KR" sz="1800" dirty="0"/>
              <a:t>0 </a:t>
            </a:r>
            <a:r>
              <a:rPr lang="ko-KR" altLang="en-US" sz="1800" dirty="0"/>
              <a:t>인 공정한 게임</a:t>
            </a:r>
            <a:endParaRPr lang="en-US" altLang="ko-KR" sz="1800" dirty="0"/>
          </a:p>
          <a:p>
            <a:pPr>
              <a:lnSpc>
                <a:spcPct val="150000"/>
              </a:lnSpc>
            </a:pPr>
            <a:r>
              <a:rPr lang="ko-KR" altLang="en-US" sz="1800" dirty="0"/>
              <a:t>일반적으로 공정한 게임의 기대치 </a:t>
            </a:r>
            <a:r>
              <a:rPr lang="en-US" altLang="ko-KR" sz="1800" dirty="0"/>
              <a:t>0</a:t>
            </a:r>
            <a:r>
              <a:rPr lang="ko-KR" altLang="en-US" sz="1800" dirty="0"/>
              <a:t>을 향상시킬 수 있는 전략은 존재하지 않음</a:t>
            </a:r>
            <a:endParaRPr lang="en-US" altLang="ko-KR" sz="1800" dirty="0"/>
          </a:p>
          <a:p>
            <a:pPr>
              <a:lnSpc>
                <a:spcPct val="150000"/>
              </a:lnSpc>
            </a:pPr>
            <a:r>
              <a:rPr lang="ko-KR" altLang="en-US" sz="1800" dirty="0"/>
              <a:t>게임참가횟수 </a:t>
            </a:r>
            <a:r>
              <a:rPr lang="en-US" altLang="ko-KR" sz="1800" dirty="0"/>
              <a:t>n</a:t>
            </a:r>
            <a:r>
              <a:rPr lang="ko-KR" altLang="en-US" sz="1800" dirty="0"/>
              <a:t>이 무한히 증가함에 따라 </a:t>
            </a:r>
            <a:r>
              <a:rPr lang="en-US" altLang="ko-KR" sz="1800" dirty="0"/>
              <a:t>P(W) -&gt; 1. </a:t>
            </a:r>
          </a:p>
          <a:p>
            <a:pPr>
              <a:lnSpc>
                <a:spcPct val="150000"/>
              </a:lnSpc>
            </a:pPr>
            <a:r>
              <a:rPr lang="ko-KR" altLang="en-US" sz="1800" dirty="0"/>
              <a:t>게임의 득실을 나타내는 확률변수인 </a:t>
            </a:r>
            <a:r>
              <a:rPr lang="en-US" altLang="ko-KR" sz="1800" dirty="0"/>
              <a:t>X</a:t>
            </a:r>
            <a:r>
              <a:rPr lang="ko-KR" altLang="en-US" sz="1800" dirty="0"/>
              <a:t>는</a:t>
            </a:r>
            <a:r>
              <a:rPr lang="en-US" altLang="ko-KR" sz="1800" dirty="0"/>
              <a:t> </a:t>
            </a:r>
            <a:r>
              <a:rPr lang="ko-KR" altLang="en-US" sz="1800" dirty="0"/>
              <a:t>점차 그 </a:t>
            </a:r>
            <a:r>
              <a:rPr lang="ko-KR" altLang="en-US" sz="1800" dirty="0" err="1"/>
              <a:t>기대값</a:t>
            </a:r>
            <a:r>
              <a:rPr lang="ko-KR" altLang="en-US" sz="1800" dirty="0"/>
              <a:t> </a:t>
            </a:r>
            <a:r>
              <a:rPr lang="en-US" altLang="ko-KR" sz="1800" dirty="0"/>
              <a:t>0</a:t>
            </a:r>
            <a:r>
              <a:rPr lang="ko-KR" altLang="en-US" sz="1800" dirty="0"/>
              <a:t>과 다른 </a:t>
            </a:r>
            <a:r>
              <a:rPr lang="en-US" altLang="ko-KR" sz="1800" dirty="0"/>
              <a:t>1</a:t>
            </a:r>
            <a:r>
              <a:rPr lang="ko-KR" altLang="en-US" sz="1800" dirty="0"/>
              <a:t>로 확률 수렴한다</a:t>
            </a:r>
            <a:r>
              <a:rPr lang="en-US" altLang="ko-KR" sz="1800" dirty="0"/>
              <a:t>.</a:t>
            </a:r>
          </a:p>
          <a:p>
            <a:pPr>
              <a:lnSpc>
                <a:spcPct val="90000"/>
              </a:lnSpc>
              <a:buFont typeface="Wingdings" pitchFamily="2" charset="2"/>
              <a:buNone/>
            </a:pPr>
            <a:r>
              <a:rPr lang="en-US" altLang="ko-KR" sz="2400" dirty="0"/>
              <a:t>	</a:t>
            </a:r>
            <a:endParaRPr lang="en-US" altLang="ko-KR" sz="1800" dirty="0"/>
          </a:p>
        </p:txBody>
      </p:sp>
      <p:sp>
        <p:nvSpPr>
          <p:cNvPr id="6" name="AutoShape 5"/>
          <p:cNvSpPr>
            <a:spLocks noChangeArrowheads="1"/>
          </p:cNvSpPr>
          <p:nvPr/>
        </p:nvSpPr>
        <p:spPr bwMode="auto">
          <a:xfrm>
            <a:off x="1988544" y="1626872"/>
            <a:ext cx="3433742" cy="377976"/>
          </a:xfrm>
          <a:prstGeom prst="flowChartAlternateProcess">
            <a:avLst/>
          </a:prstGeom>
          <a:noFill/>
          <a:ln w="19050">
            <a:solidFill>
              <a:schemeClr val="tx1"/>
            </a:solidFill>
            <a:miter lim="800000"/>
            <a:headEnd/>
            <a:tailEnd/>
          </a:ln>
          <a:effectLst/>
        </p:spPr>
        <p:txBody>
          <a:bodyPr wrap="square" anchor="ctr">
            <a:spAutoFit/>
          </a:bodyPr>
          <a:lstStyle/>
          <a:p>
            <a:pPr algn="ctr">
              <a:lnSpc>
                <a:spcPct val="90000"/>
              </a:lnSpc>
            </a:pPr>
            <a:r>
              <a:rPr lang="en-US" altLang="ko-KR" b="1" dirty="0"/>
              <a:t>Doubling Strategy</a:t>
            </a:r>
            <a:endParaRPr lang="ko-KR" altLang="en-US" b="1" dirty="0"/>
          </a:p>
        </p:txBody>
      </p:sp>
    </p:spTree>
    <p:extLst>
      <p:ext uri="{BB962C8B-B14F-4D97-AF65-F5344CB8AC3E}">
        <p14:creationId xmlns:p14="http://schemas.microsoft.com/office/powerpoint/2010/main" val="15809605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a:spLocks noGrp="1"/>
          </p:cNvSpPr>
          <p:nvPr>
            <p:ph type="ctrTitle"/>
          </p:nvPr>
        </p:nvSpPr>
        <p:spPr>
          <a:xfrm>
            <a:off x="1991544" y="734840"/>
            <a:ext cx="8458200" cy="1398017"/>
          </a:xfrm>
        </p:spPr>
        <p:txBody>
          <a:bodyPr/>
          <a:lstStyle/>
          <a:p>
            <a:r>
              <a:rPr lang="ko-KR" altLang="en-US" sz="4000" dirty="0"/>
              <a:t>제 </a:t>
            </a:r>
            <a:r>
              <a:rPr lang="en-US" altLang="ko-KR" sz="4000" dirty="0"/>
              <a:t>12 </a:t>
            </a:r>
            <a:r>
              <a:rPr lang="ko-KR" altLang="en-US" sz="4000" dirty="0"/>
              <a:t>장 기대값과 표준오차</a:t>
            </a:r>
            <a:endParaRPr lang="ko-KR" altLang="en-US" dirty="0"/>
          </a:p>
        </p:txBody>
      </p:sp>
      <p:sp>
        <p:nvSpPr>
          <p:cNvPr id="7" name="Rectangle 7"/>
          <p:cNvSpPr txBox="1">
            <a:spLocks noChangeArrowheads="1"/>
          </p:cNvSpPr>
          <p:nvPr/>
        </p:nvSpPr>
        <p:spPr bwMode="auto">
          <a:xfrm>
            <a:off x="4024277" y="3077990"/>
            <a:ext cx="4644008"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a:lnSpc>
                <a:spcPct val="150000"/>
              </a:lnSpc>
              <a:buFontTx/>
              <a:buAutoNum type="arabicPeriod"/>
            </a:pPr>
            <a:r>
              <a:rPr lang="ko-KR" altLang="en-US" sz="2000" dirty="0">
                <a:solidFill>
                  <a:srgbClr val="000000"/>
                </a:solidFill>
              </a:rPr>
              <a:t>기   대   값</a:t>
            </a:r>
          </a:p>
          <a:p>
            <a:pPr marL="381000" indent="-381000" algn="l">
              <a:lnSpc>
                <a:spcPct val="150000"/>
              </a:lnSpc>
              <a:buFontTx/>
              <a:buAutoNum type="arabicPeriod"/>
            </a:pPr>
            <a:r>
              <a:rPr lang="ko-KR" altLang="en-US" sz="2000" dirty="0">
                <a:solidFill>
                  <a:srgbClr val="000000"/>
                </a:solidFill>
              </a:rPr>
              <a:t>표 준 오 차</a:t>
            </a:r>
          </a:p>
          <a:p>
            <a:pPr marL="381000" indent="-381000" algn="l">
              <a:lnSpc>
                <a:spcPct val="150000"/>
              </a:lnSpc>
              <a:buFontTx/>
              <a:buAutoNum type="arabicPeriod"/>
            </a:pPr>
            <a:r>
              <a:rPr lang="ko-KR" altLang="en-US" sz="2000" dirty="0">
                <a:solidFill>
                  <a:srgbClr val="000000"/>
                </a:solidFill>
              </a:rPr>
              <a:t>정규분포곡선 이용하기</a:t>
            </a:r>
          </a:p>
          <a:p>
            <a:pPr marL="381000" indent="-381000" algn="l">
              <a:lnSpc>
                <a:spcPct val="150000"/>
              </a:lnSpc>
              <a:buFontTx/>
              <a:buAutoNum type="arabicPeriod"/>
            </a:pPr>
            <a:r>
              <a:rPr lang="ko-KR" altLang="en-US" sz="2000" dirty="0">
                <a:solidFill>
                  <a:srgbClr val="000000"/>
                </a:solidFill>
              </a:rPr>
              <a:t>분류하고 횟수세기</a:t>
            </a:r>
          </a:p>
        </p:txBody>
      </p:sp>
    </p:spTree>
    <p:extLst>
      <p:ext uri="{BB962C8B-B14F-4D97-AF65-F5344CB8AC3E}">
        <p14:creationId xmlns:p14="http://schemas.microsoft.com/office/powerpoint/2010/main" val="24087705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기대값</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marL="0" indent="0">
              <a:lnSpc>
                <a:spcPct val="150000"/>
              </a:lnSpc>
              <a:buNone/>
            </a:pPr>
            <a:r>
              <a:rPr lang="ko-KR" altLang="en-US" sz="1800" b="1" dirty="0"/>
              <a:t>기대값</a:t>
            </a:r>
            <a:endParaRPr lang="en-US" altLang="ko-KR" sz="1800" b="1" dirty="0"/>
          </a:p>
          <a:p>
            <a:pPr lvl="1">
              <a:lnSpc>
                <a:spcPct val="150000"/>
              </a:lnSpc>
              <a:buFont typeface="Arial" pitchFamily="34" charset="0"/>
              <a:buChar char="•"/>
            </a:pPr>
            <a:r>
              <a:rPr lang="ko-KR" altLang="en-US" sz="1600" dirty="0"/>
              <a:t>하나의 확률 과정에 의해 결정되는 숫자는 하나의 값 주위로 분포한다</a:t>
            </a:r>
            <a:r>
              <a:rPr lang="en-US" altLang="ko-KR" sz="1600" dirty="0"/>
              <a:t>. </a:t>
            </a:r>
            <a:r>
              <a:rPr lang="ko-KR" altLang="en-US" sz="1600" dirty="0"/>
              <a:t>이때 기대값</a:t>
            </a:r>
            <a:r>
              <a:rPr lang="en-US" altLang="ko-KR" sz="1600" dirty="0"/>
              <a:t>(expected value)</a:t>
            </a:r>
            <a:r>
              <a:rPr lang="ko-KR" altLang="en-US" sz="1600" dirty="0"/>
              <a:t>은 분포의 무게 중심에 해당되는 값이다</a:t>
            </a:r>
            <a:r>
              <a:rPr lang="en-US" altLang="ko-KR" sz="1600" dirty="0"/>
              <a:t>.</a:t>
            </a:r>
          </a:p>
          <a:p>
            <a:pPr marL="0" indent="0">
              <a:lnSpc>
                <a:spcPct val="150000"/>
              </a:lnSpc>
              <a:buNone/>
            </a:pPr>
            <a:endParaRPr lang="en-US" altLang="ko-KR" sz="1800" dirty="0"/>
          </a:p>
          <a:p>
            <a:pPr marL="0" indent="0">
              <a:lnSpc>
                <a:spcPct val="150000"/>
              </a:lnSpc>
              <a:buNone/>
            </a:pPr>
            <a:r>
              <a:rPr lang="ko-KR" altLang="en-US" sz="1800" b="1" dirty="0"/>
              <a:t>표준오차</a:t>
            </a:r>
            <a:endParaRPr lang="en-US" altLang="ko-KR" sz="1800" b="1" dirty="0"/>
          </a:p>
          <a:p>
            <a:pPr lvl="1">
              <a:lnSpc>
                <a:spcPct val="150000"/>
              </a:lnSpc>
              <a:buFont typeface="Arial" pitchFamily="34" charset="0"/>
              <a:buChar char="•"/>
            </a:pPr>
            <a:r>
              <a:rPr lang="ko-KR" altLang="en-US" sz="1600" dirty="0"/>
              <a:t>실현된 값이 기대값과 차이가 나는 정도는 표준오차</a:t>
            </a:r>
            <a:r>
              <a:rPr lang="en-US" altLang="ko-KR" sz="1600" dirty="0"/>
              <a:t>(standard error)</a:t>
            </a:r>
            <a:r>
              <a:rPr lang="ko-KR" altLang="en-US" sz="1600" dirty="0"/>
              <a:t>에 의해 측정된다</a:t>
            </a:r>
            <a:r>
              <a:rPr lang="en-US" altLang="ko-KR" sz="1600" dirty="0"/>
              <a:t>.</a:t>
            </a:r>
          </a:p>
          <a:p>
            <a:pPr lvl="1">
              <a:lnSpc>
                <a:spcPct val="150000"/>
              </a:lnSpc>
              <a:buFont typeface="Arial" pitchFamily="34" charset="0"/>
              <a:buChar char="•"/>
            </a:pPr>
            <a:endParaRPr lang="en-US" altLang="ko-KR" sz="1600" dirty="0"/>
          </a:p>
          <a:p>
            <a:pPr marL="457200" lvl="1" indent="0">
              <a:lnSpc>
                <a:spcPct val="150000"/>
              </a:lnSpc>
              <a:buNone/>
            </a:pPr>
            <a:r>
              <a:rPr lang="en-US" altLang="ko-KR" sz="1600" dirty="0">
                <a:sym typeface="Wingdings" pitchFamily="2" charset="2"/>
              </a:rPr>
              <a:t></a:t>
            </a:r>
            <a:r>
              <a:rPr lang="ko-KR" altLang="en-US" sz="1600" dirty="0"/>
              <a:t>확률과정에 의해 결정되는 숫자는 기대값 주위로 분포하며</a:t>
            </a:r>
            <a:r>
              <a:rPr lang="en-US" altLang="ko-KR" sz="1600" dirty="0"/>
              <a:t>, </a:t>
            </a:r>
            <a:r>
              <a:rPr lang="ko-KR" altLang="en-US" sz="1600" dirty="0"/>
              <a:t>기대값과 표준오차 정도 차이가 나는 경향이 있다</a:t>
            </a:r>
            <a:r>
              <a:rPr lang="en-US" altLang="ko-KR" sz="1600" dirty="0"/>
              <a:t>.</a:t>
            </a:r>
          </a:p>
          <a:p>
            <a:pPr lvl="1">
              <a:lnSpc>
                <a:spcPct val="150000"/>
              </a:lnSpc>
              <a:buFont typeface="Arial" pitchFamily="34" charset="0"/>
              <a:buChar char="•"/>
            </a:pPr>
            <a:endParaRPr lang="en-US" altLang="ko-KR" sz="1600" dirty="0"/>
          </a:p>
          <a:p>
            <a:pPr lvl="1">
              <a:lnSpc>
                <a:spcPct val="150000"/>
              </a:lnSpc>
              <a:buFont typeface="Arial" pitchFamily="34" charset="0"/>
              <a:buChar char="•"/>
            </a:pPr>
            <a:endParaRPr lang="en-US" altLang="ko-KR" sz="1600" dirty="0"/>
          </a:p>
        </p:txBody>
      </p:sp>
      <p:sp>
        <p:nvSpPr>
          <p:cNvPr id="6" name="AutoShape 5"/>
          <p:cNvSpPr>
            <a:spLocks noChangeArrowheads="1"/>
          </p:cNvSpPr>
          <p:nvPr/>
        </p:nvSpPr>
        <p:spPr bwMode="auto">
          <a:xfrm>
            <a:off x="1988544" y="1611550"/>
            <a:ext cx="144316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기대값</a:t>
            </a:r>
            <a:endParaRPr lang="en-US" altLang="ko-KR" b="1" dirty="0"/>
          </a:p>
        </p:txBody>
      </p:sp>
    </p:spTree>
    <p:extLst>
      <p:ext uri="{BB962C8B-B14F-4D97-AF65-F5344CB8AC3E}">
        <p14:creationId xmlns:p14="http://schemas.microsoft.com/office/powerpoint/2010/main" val="1176254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기대값</a:t>
            </a:r>
          </a:p>
        </p:txBody>
      </p:sp>
      <p:sp>
        <p:nvSpPr>
          <p:cNvPr id="3" name="내용 개체 틀 2"/>
          <p:cNvSpPr>
            <a:spLocks noGrp="1"/>
          </p:cNvSpPr>
          <p:nvPr>
            <p:ph idx="1"/>
          </p:nvPr>
        </p:nvSpPr>
        <p:spPr>
          <a:xfrm>
            <a:off x="1981200" y="1600200"/>
            <a:ext cx="8229600" cy="5141168"/>
          </a:xfrm>
        </p:spPr>
        <p:txBody>
          <a:bodyPr>
            <a:normAutofit lnSpcReduction="10000"/>
          </a:bodyPr>
          <a:lstStyle/>
          <a:p>
            <a:pPr marL="0" indent="0">
              <a:lnSpc>
                <a:spcPct val="150000"/>
              </a:lnSpc>
              <a:buNone/>
            </a:pPr>
            <a:endParaRPr lang="en-US" altLang="ko-KR" sz="2400" dirty="0"/>
          </a:p>
          <a:p>
            <a:pPr marL="673100" indent="-673100" defTabSz="1054100">
              <a:buNone/>
            </a:pPr>
            <a:r>
              <a:rPr lang="en-US" altLang="ko-KR" sz="1800" dirty="0"/>
              <a:t>5</a:t>
            </a:r>
            <a:r>
              <a:rPr lang="ko-KR" altLang="en-US" sz="1800" dirty="0"/>
              <a:t>가 한 장</a:t>
            </a:r>
            <a:r>
              <a:rPr lang="en-US" altLang="ko-KR" sz="1800" dirty="0"/>
              <a:t>, 1 </a:t>
            </a:r>
            <a:r>
              <a:rPr lang="ko-KR" altLang="en-US" sz="1800" dirty="0"/>
              <a:t>이 세 장 들어 있는 상자로부터 </a:t>
            </a:r>
            <a:r>
              <a:rPr lang="en-US" altLang="ko-KR" sz="1800" dirty="0"/>
              <a:t>100</a:t>
            </a:r>
            <a:r>
              <a:rPr lang="ko-KR" altLang="en-US" sz="1800" dirty="0"/>
              <a:t>회 무작위 </a:t>
            </a:r>
            <a:endParaRPr lang="en-US" altLang="ko-KR" sz="1800" dirty="0"/>
          </a:p>
          <a:p>
            <a:pPr marL="673100" indent="-673100" defTabSz="1054100">
              <a:lnSpc>
                <a:spcPct val="150000"/>
              </a:lnSpc>
              <a:buNone/>
            </a:pPr>
            <a:r>
              <a:rPr lang="ko-KR" altLang="en-US" sz="1800" dirty="0"/>
              <a:t>복원추출을 한다</a:t>
            </a:r>
            <a:r>
              <a:rPr lang="en-US" altLang="ko-KR" sz="1800" dirty="0"/>
              <a:t>. </a:t>
            </a:r>
            <a:r>
              <a:rPr lang="ko-KR" altLang="en-US" sz="1800" dirty="0"/>
              <a:t>이 때</a:t>
            </a:r>
            <a:r>
              <a:rPr lang="en-US" altLang="ko-KR" sz="1800" dirty="0"/>
              <a:t>, </a:t>
            </a:r>
            <a:r>
              <a:rPr lang="ko-KR" altLang="en-US" sz="1800" dirty="0"/>
              <a:t>추출된 숫자들의 합의 기대값은</a:t>
            </a:r>
            <a:r>
              <a:rPr lang="en-US" altLang="ko-KR" sz="1800" dirty="0"/>
              <a:t>?</a:t>
            </a:r>
          </a:p>
          <a:p>
            <a:pPr marL="0" indent="0">
              <a:lnSpc>
                <a:spcPct val="150000"/>
              </a:lnSpc>
              <a:buNone/>
            </a:pPr>
            <a:endParaRPr lang="en-US" altLang="ko-KR" sz="1800" dirty="0"/>
          </a:p>
          <a:p>
            <a:pPr marL="0" indent="0">
              <a:lnSpc>
                <a:spcPct val="150000"/>
              </a:lnSpc>
              <a:buNone/>
            </a:pPr>
            <a:endParaRPr lang="en-US" altLang="ko-KR" sz="1800" dirty="0"/>
          </a:p>
          <a:p>
            <a:pPr marL="0" indent="0">
              <a:lnSpc>
                <a:spcPct val="150000"/>
              </a:lnSpc>
              <a:buNone/>
            </a:pPr>
            <a:endParaRPr lang="en-US" altLang="ko-KR" sz="1800" dirty="0"/>
          </a:p>
          <a:p>
            <a:pPr marL="0" indent="0">
              <a:lnSpc>
                <a:spcPct val="150000"/>
              </a:lnSpc>
              <a:buNone/>
            </a:pPr>
            <a:r>
              <a:rPr lang="ko-KR" altLang="en-US" sz="1800" dirty="0"/>
              <a:t>총 </a:t>
            </a:r>
            <a:r>
              <a:rPr lang="en-US" altLang="ko-KR" sz="1800" dirty="0"/>
              <a:t>100</a:t>
            </a:r>
            <a:r>
              <a:rPr lang="ko-KR" altLang="en-US" sz="1800" dirty="0"/>
              <a:t>회 추출에서 나온 숫자들의 합은 </a:t>
            </a:r>
            <a:r>
              <a:rPr lang="en-US" altLang="ko-KR" sz="1800" dirty="0"/>
              <a:t>25 </a:t>
            </a:r>
            <a:r>
              <a:rPr lang="en-US" altLang="ko-KR" sz="1800" dirty="0">
                <a:sym typeface="Symbol" pitchFamily="18" charset="2"/>
              </a:rPr>
              <a:t></a:t>
            </a:r>
            <a:r>
              <a:rPr lang="en-US" altLang="ko-KR" sz="1800" dirty="0"/>
              <a:t> 5 + 75 </a:t>
            </a:r>
            <a:r>
              <a:rPr lang="en-US" altLang="ko-KR" sz="1800" dirty="0">
                <a:sym typeface="Symbol" pitchFamily="18" charset="2"/>
              </a:rPr>
              <a:t></a:t>
            </a:r>
            <a:r>
              <a:rPr lang="en-US" altLang="ko-KR" sz="1800" dirty="0"/>
              <a:t> 1 = </a:t>
            </a:r>
            <a:r>
              <a:rPr lang="en-US" altLang="ko-KR" sz="1800" dirty="0">
                <a:sym typeface="Symbol" pitchFamily="18" charset="2"/>
              </a:rPr>
              <a:t>200 </a:t>
            </a:r>
            <a:r>
              <a:rPr lang="ko-KR" altLang="en-US" sz="1800" dirty="0">
                <a:sym typeface="Symbol" pitchFamily="18" charset="2"/>
              </a:rPr>
              <a:t>으로 예상됨</a:t>
            </a:r>
            <a:r>
              <a:rPr lang="en-US" altLang="ko-KR" sz="1800" dirty="0">
                <a:sym typeface="Symbol" pitchFamily="18" charset="2"/>
              </a:rPr>
              <a:t>.</a:t>
            </a:r>
            <a:r>
              <a:rPr lang="en-US" altLang="ko-KR" sz="1800" dirty="0"/>
              <a:t> </a:t>
            </a:r>
          </a:p>
          <a:p>
            <a:pPr marL="0" indent="0">
              <a:lnSpc>
                <a:spcPct val="150000"/>
              </a:lnSpc>
              <a:buNone/>
            </a:pPr>
            <a:r>
              <a:rPr lang="ko-KR" altLang="en-US" sz="1800" dirty="0"/>
              <a:t>이 값이 바로 </a:t>
            </a:r>
            <a:r>
              <a:rPr lang="ko-KR" altLang="en-US" sz="1800" b="1" dirty="0"/>
              <a:t>기대값</a:t>
            </a:r>
            <a:r>
              <a:rPr lang="en-US" altLang="ko-KR" sz="1800" b="1" dirty="0"/>
              <a:t>(expected value)</a:t>
            </a:r>
            <a:r>
              <a:rPr lang="ko-KR" altLang="en-US" sz="1800" dirty="0"/>
              <a:t>임</a:t>
            </a:r>
            <a:r>
              <a:rPr lang="en-US" altLang="ko-KR" sz="1800" dirty="0"/>
              <a:t>.</a:t>
            </a:r>
          </a:p>
          <a:p>
            <a:pPr marL="0" indent="0">
              <a:lnSpc>
                <a:spcPct val="150000"/>
              </a:lnSpc>
              <a:buNone/>
            </a:pPr>
            <a:r>
              <a:rPr lang="ko-KR" altLang="en-US" sz="1800" dirty="0"/>
              <a:t>합의 기대값을 구하는 다른 방법으로 아래 공식을 이용할 수도 있다</a:t>
            </a:r>
            <a:r>
              <a:rPr lang="en-US" altLang="ko-KR" sz="1800" dirty="0"/>
              <a:t>.</a:t>
            </a:r>
          </a:p>
          <a:p>
            <a:pPr marL="0" indent="0" algn="ctr">
              <a:lnSpc>
                <a:spcPct val="150000"/>
              </a:lnSpc>
              <a:buNone/>
            </a:pPr>
            <a:r>
              <a:rPr lang="ko-KR" altLang="en-US" sz="1800" b="1" dirty="0"/>
              <a:t>합의 기대값 </a:t>
            </a:r>
            <a:r>
              <a:rPr lang="en-US" altLang="ko-KR" sz="1800" b="1" dirty="0"/>
              <a:t>= </a:t>
            </a:r>
            <a:r>
              <a:rPr lang="ko-KR" altLang="en-US" sz="1800" b="1" dirty="0"/>
              <a:t>추출횟수 </a:t>
            </a:r>
            <a:r>
              <a:rPr lang="ko-KR" altLang="en-US" sz="1800" b="1" dirty="0">
                <a:ea typeface="HY중고딕" pitchFamily="18" charset="-127"/>
                <a:sym typeface="Symbol" pitchFamily="18" charset="2"/>
              </a:rPr>
              <a:t></a:t>
            </a:r>
            <a:r>
              <a:rPr lang="ko-KR" altLang="en-US" sz="1800" b="1" dirty="0"/>
              <a:t> 상자의 평균</a:t>
            </a:r>
            <a:endParaRPr lang="en-US" altLang="ko-KR" sz="1800" b="1" dirty="0"/>
          </a:p>
        </p:txBody>
      </p:sp>
      <p:sp>
        <p:nvSpPr>
          <p:cNvPr id="6" name="AutoShape 5"/>
          <p:cNvSpPr>
            <a:spLocks noChangeArrowheads="1"/>
          </p:cNvSpPr>
          <p:nvPr/>
        </p:nvSpPr>
        <p:spPr bwMode="auto">
          <a:xfrm>
            <a:off x="1988544" y="1611550"/>
            <a:ext cx="144316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예</a:t>
            </a:r>
            <a:r>
              <a:rPr lang="en-US" altLang="ko-KR" b="1" dirty="0"/>
              <a:t>1</a:t>
            </a:r>
          </a:p>
        </p:txBody>
      </p:sp>
      <p:grpSp>
        <p:nvGrpSpPr>
          <p:cNvPr id="5" name="Group 6"/>
          <p:cNvGrpSpPr/>
          <p:nvPr/>
        </p:nvGrpSpPr>
        <p:grpSpPr>
          <a:xfrm>
            <a:off x="2098181" y="3357810"/>
            <a:ext cx="2449513" cy="503238"/>
            <a:chOff x="5651500" y="1412875"/>
            <a:chExt cx="2449513" cy="503238"/>
          </a:xfrm>
        </p:grpSpPr>
        <p:sp>
          <p:nvSpPr>
            <p:cNvPr id="8" name="Line 8"/>
            <p:cNvSpPr>
              <a:spLocks noChangeShapeType="1"/>
            </p:cNvSpPr>
            <p:nvPr/>
          </p:nvSpPr>
          <p:spPr bwMode="auto">
            <a:xfrm>
              <a:off x="5651500" y="1412875"/>
              <a:ext cx="0" cy="503238"/>
            </a:xfrm>
            <a:prstGeom prst="line">
              <a:avLst/>
            </a:prstGeom>
            <a:noFill/>
            <a:ln w="9525">
              <a:solidFill>
                <a:schemeClr val="tx1"/>
              </a:solidFill>
              <a:round/>
              <a:headEnd/>
              <a:tailEnd/>
            </a:ln>
          </p:spPr>
          <p:txBody>
            <a:bodyPr/>
            <a:lstStyle/>
            <a:p>
              <a:endParaRPr lang="ko-KR" altLang="en-US"/>
            </a:p>
          </p:txBody>
        </p:sp>
        <p:sp>
          <p:nvSpPr>
            <p:cNvPr id="9" name="Line 7"/>
            <p:cNvSpPr>
              <a:spLocks noChangeShapeType="1"/>
            </p:cNvSpPr>
            <p:nvPr/>
          </p:nvSpPr>
          <p:spPr bwMode="auto">
            <a:xfrm>
              <a:off x="5651500" y="1916113"/>
              <a:ext cx="2447925" cy="0"/>
            </a:xfrm>
            <a:prstGeom prst="line">
              <a:avLst/>
            </a:prstGeom>
            <a:noFill/>
            <a:ln w="9525">
              <a:solidFill>
                <a:schemeClr val="tx1"/>
              </a:solidFill>
              <a:round/>
              <a:headEnd/>
              <a:tailEnd/>
            </a:ln>
          </p:spPr>
          <p:txBody>
            <a:bodyPr/>
            <a:lstStyle/>
            <a:p>
              <a:endParaRPr lang="ko-KR" altLang="en-US"/>
            </a:p>
          </p:txBody>
        </p:sp>
        <p:sp>
          <p:nvSpPr>
            <p:cNvPr id="10" name="Line 9"/>
            <p:cNvSpPr>
              <a:spLocks noChangeShapeType="1"/>
            </p:cNvSpPr>
            <p:nvPr/>
          </p:nvSpPr>
          <p:spPr bwMode="auto">
            <a:xfrm>
              <a:off x="8101013" y="1412875"/>
              <a:ext cx="0" cy="503238"/>
            </a:xfrm>
            <a:prstGeom prst="line">
              <a:avLst/>
            </a:prstGeom>
            <a:noFill/>
            <a:ln w="9525">
              <a:solidFill>
                <a:schemeClr val="tx1"/>
              </a:solidFill>
              <a:round/>
              <a:headEnd/>
              <a:tailEnd/>
            </a:ln>
          </p:spPr>
          <p:txBody>
            <a:bodyPr/>
            <a:lstStyle/>
            <a:p>
              <a:endParaRPr lang="ko-KR" altLang="en-US"/>
            </a:p>
          </p:txBody>
        </p:sp>
        <p:sp>
          <p:nvSpPr>
            <p:cNvPr id="11" name="Rectangle 3"/>
            <p:cNvSpPr>
              <a:spLocks noChangeArrowheads="1"/>
            </p:cNvSpPr>
            <p:nvPr/>
          </p:nvSpPr>
          <p:spPr bwMode="auto">
            <a:xfrm>
              <a:off x="5724525" y="1484313"/>
              <a:ext cx="431800" cy="360362"/>
            </a:xfrm>
            <a:prstGeom prst="rect">
              <a:avLst/>
            </a:prstGeom>
            <a:noFill/>
            <a:ln w="9525">
              <a:solidFill>
                <a:schemeClr val="tx1"/>
              </a:solidFill>
              <a:miter lim="800000"/>
              <a:headEnd/>
              <a:tailEnd/>
            </a:ln>
          </p:spPr>
          <p:txBody>
            <a:bodyPr wrap="none" anchor="ctr"/>
            <a:lstStyle/>
            <a:p>
              <a:pPr algn="ctr"/>
              <a:r>
                <a:rPr lang="en-US" altLang="ko-KR"/>
                <a:t>1</a:t>
              </a:r>
            </a:p>
          </p:txBody>
        </p:sp>
        <p:sp>
          <p:nvSpPr>
            <p:cNvPr id="12" name="Rectangle 4"/>
            <p:cNvSpPr>
              <a:spLocks noChangeArrowheads="1"/>
            </p:cNvSpPr>
            <p:nvPr/>
          </p:nvSpPr>
          <p:spPr bwMode="auto">
            <a:xfrm>
              <a:off x="6372225" y="1484313"/>
              <a:ext cx="431800" cy="360362"/>
            </a:xfrm>
            <a:prstGeom prst="rect">
              <a:avLst/>
            </a:prstGeom>
            <a:noFill/>
            <a:ln w="9525">
              <a:solidFill>
                <a:schemeClr val="tx1"/>
              </a:solidFill>
              <a:miter lim="800000"/>
              <a:headEnd/>
              <a:tailEnd/>
            </a:ln>
          </p:spPr>
          <p:txBody>
            <a:bodyPr wrap="none" anchor="ctr"/>
            <a:lstStyle/>
            <a:p>
              <a:pPr algn="ctr"/>
              <a:r>
                <a:rPr lang="en-US" altLang="ko-KR"/>
                <a:t>1</a:t>
              </a:r>
            </a:p>
          </p:txBody>
        </p:sp>
        <p:sp>
          <p:nvSpPr>
            <p:cNvPr id="13" name="Rectangle 5"/>
            <p:cNvSpPr>
              <a:spLocks noChangeArrowheads="1"/>
            </p:cNvSpPr>
            <p:nvPr/>
          </p:nvSpPr>
          <p:spPr bwMode="auto">
            <a:xfrm>
              <a:off x="7019925" y="1484313"/>
              <a:ext cx="431800" cy="360362"/>
            </a:xfrm>
            <a:prstGeom prst="rect">
              <a:avLst/>
            </a:prstGeom>
            <a:noFill/>
            <a:ln w="9525">
              <a:solidFill>
                <a:schemeClr val="tx1"/>
              </a:solidFill>
              <a:miter lim="800000"/>
              <a:headEnd/>
              <a:tailEnd/>
            </a:ln>
          </p:spPr>
          <p:txBody>
            <a:bodyPr wrap="none" anchor="ctr"/>
            <a:lstStyle/>
            <a:p>
              <a:pPr algn="ctr"/>
              <a:r>
                <a:rPr lang="en-US" altLang="ko-KR" dirty="0"/>
                <a:t>1</a:t>
              </a:r>
            </a:p>
          </p:txBody>
        </p:sp>
        <p:sp>
          <p:nvSpPr>
            <p:cNvPr id="14" name="Rectangle 12"/>
            <p:cNvSpPr>
              <a:spLocks noChangeArrowheads="1"/>
            </p:cNvSpPr>
            <p:nvPr/>
          </p:nvSpPr>
          <p:spPr bwMode="auto">
            <a:xfrm>
              <a:off x="7596188" y="1484313"/>
              <a:ext cx="431800" cy="360362"/>
            </a:xfrm>
            <a:prstGeom prst="rect">
              <a:avLst/>
            </a:prstGeom>
            <a:noFill/>
            <a:ln w="9525">
              <a:solidFill>
                <a:schemeClr val="tx1"/>
              </a:solidFill>
              <a:miter lim="800000"/>
              <a:headEnd/>
              <a:tailEnd/>
            </a:ln>
          </p:spPr>
          <p:txBody>
            <a:bodyPr wrap="none" anchor="ctr"/>
            <a:lstStyle/>
            <a:p>
              <a:pPr algn="ctr"/>
              <a:r>
                <a:rPr lang="en-US" altLang="ko-KR"/>
                <a:t>5</a:t>
              </a:r>
            </a:p>
          </p:txBody>
        </p:sp>
      </p:grpSp>
      <p:grpSp>
        <p:nvGrpSpPr>
          <p:cNvPr id="7" name="Group 14"/>
          <p:cNvGrpSpPr/>
          <p:nvPr/>
        </p:nvGrpSpPr>
        <p:grpSpPr>
          <a:xfrm>
            <a:off x="5879976" y="3101802"/>
            <a:ext cx="3782844" cy="975271"/>
            <a:chOff x="4716016" y="2852936"/>
            <a:chExt cx="3782844" cy="975271"/>
          </a:xfrm>
        </p:grpSpPr>
        <p:sp>
          <p:nvSpPr>
            <p:cNvPr id="16" name="Rectangle 11"/>
            <p:cNvSpPr>
              <a:spLocks noChangeArrowheads="1"/>
            </p:cNvSpPr>
            <p:nvPr/>
          </p:nvSpPr>
          <p:spPr bwMode="auto">
            <a:xfrm>
              <a:off x="4716016" y="2889994"/>
              <a:ext cx="3782844" cy="938213"/>
            </a:xfrm>
            <a:prstGeom prst="rect">
              <a:avLst/>
            </a:prstGeom>
            <a:noFill/>
            <a:ln w="9525">
              <a:noFill/>
              <a:miter lim="800000"/>
              <a:headEnd/>
              <a:tailEnd/>
            </a:ln>
          </p:spPr>
          <p:txBody>
            <a:bodyPr/>
            <a:lstStyle/>
            <a:p>
              <a:pPr marL="342900" indent="-342900">
                <a:lnSpc>
                  <a:spcPct val="90000"/>
                </a:lnSpc>
                <a:spcBef>
                  <a:spcPct val="20000"/>
                </a:spcBef>
              </a:pPr>
              <a:r>
                <a:rPr lang="en-US" altLang="ko-KR" sz="1400" dirty="0">
                  <a:latin typeface="Courier New" pitchFamily="49" charset="0"/>
                </a:rPr>
                <a:t>	        </a:t>
              </a:r>
              <a:r>
                <a:rPr lang="ko-KR" altLang="en-US" sz="1600" dirty="0"/>
                <a:t>가 나올 확률은</a:t>
              </a:r>
              <a:r>
                <a:rPr lang="en-US" altLang="ko-KR" sz="1600" dirty="0"/>
                <a:t> 1/4 </a:t>
              </a:r>
            </a:p>
            <a:p>
              <a:pPr marL="342900" indent="-342900">
                <a:lnSpc>
                  <a:spcPct val="90000"/>
                </a:lnSpc>
                <a:spcBef>
                  <a:spcPct val="20000"/>
                </a:spcBef>
              </a:pPr>
              <a:endParaRPr lang="en-US" altLang="ko-KR" sz="1600" dirty="0"/>
            </a:p>
            <a:p>
              <a:pPr marL="342900" indent="-342900">
                <a:lnSpc>
                  <a:spcPct val="90000"/>
                </a:lnSpc>
                <a:spcBef>
                  <a:spcPct val="20000"/>
                </a:spcBef>
              </a:pPr>
              <a:r>
                <a:rPr lang="en-US" altLang="ko-KR" sz="1600" dirty="0"/>
                <a:t>     	    </a:t>
              </a:r>
              <a:r>
                <a:rPr lang="ko-KR" altLang="en-US" sz="1600" dirty="0"/>
                <a:t>이 나올 확률은</a:t>
              </a:r>
              <a:r>
                <a:rPr lang="en-US" altLang="ko-KR" sz="1600" dirty="0"/>
                <a:t> 3/4</a:t>
              </a:r>
              <a:endParaRPr lang="en-US" altLang="ko-KR" sz="1600" dirty="0">
                <a:solidFill>
                  <a:schemeClr val="bg2"/>
                </a:solidFill>
              </a:endParaRPr>
            </a:p>
          </p:txBody>
        </p:sp>
        <p:sp>
          <p:nvSpPr>
            <p:cNvPr id="17" name="Rectangle 12"/>
            <p:cNvSpPr>
              <a:spLocks noChangeArrowheads="1"/>
            </p:cNvSpPr>
            <p:nvPr/>
          </p:nvSpPr>
          <p:spPr bwMode="auto">
            <a:xfrm>
              <a:off x="5435896" y="2852936"/>
              <a:ext cx="360239" cy="360362"/>
            </a:xfrm>
            <a:prstGeom prst="rect">
              <a:avLst/>
            </a:prstGeom>
            <a:noFill/>
            <a:ln w="9525">
              <a:solidFill>
                <a:schemeClr val="tx1"/>
              </a:solidFill>
              <a:miter lim="800000"/>
              <a:headEnd/>
              <a:tailEnd/>
            </a:ln>
          </p:spPr>
          <p:txBody>
            <a:bodyPr wrap="none" anchor="ctr"/>
            <a:lstStyle/>
            <a:p>
              <a:pPr algn="ctr"/>
              <a:r>
                <a:rPr lang="en-US" altLang="ko-KR"/>
                <a:t>5</a:t>
              </a:r>
            </a:p>
          </p:txBody>
        </p:sp>
        <p:sp>
          <p:nvSpPr>
            <p:cNvPr id="18" name="Rectangle 12"/>
            <p:cNvSpPr>
              <a:spLocks noChangeArrowheads="1"/>
            </p:cNvSpPr>
            <p:nvPr/>
          </p:nvSpPr>
          <p:spPr bwMode="auto">
            <a:xfrm>
              <a:off x="5435896" y="3356992"/>
              <a:ext cx="360239" cy="360363"/>
            </a:xfrm>
            <a:prstGeom prst="rect">
              <a:avLst/>
            </a:prstGeom>
            <a:noFill/>
            <a:ln w="9525">
              <a:solidFill>
                <a:schemeClr val="tx1"/>
              </a:solidFill>
              <a:miter lim="800000"/>
              <a:headEnd/>
              <a:tailEnd/>
            </a:ln>
          </p:spPr>
          <p:txBody>
            <a:bodyPr wrap="none" anchor="ctr"/>
            <a:lstStyle/>
            <a:p>
              <a:pPr algn="ctr"/>
              <a:r>
                <a:rPr lang="en-US" altLang="ko-KR" dirty="0"/>
                <a:t>1</a:t>
              </a:r>
            </a:p>
          </p:txBody>
        </p:sp>
      </p:grpSp>
    </p:spTree>
    <p:extLst>
      <p:ext uri="{BB962C8B-B14F-4D97-AF65-F5344CB8AC3E}">
        <p14:creationId xmlns:p14="http://schemas.microsoft.com/office/powerpoint/2010/main" val="38604408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기대값</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marL="0" indent="0">
              <a:spcBef>
                <a:spcPct val="50000"/>
              </a:spcBef>
              <a:buNone/>
            </a:pPr>
            <a:r>
              <a:rPr lang="ko-KR" altLang="en-US" sz="1800" dirty="0"/>
              <a:t>앞의 공식에 대해 좀더 살펴보자</a:t>
            </a:r>
            <a:r>
              <a:rPr lang="en-US" altLang="ko-KR" sz="1800" dirty="0"/>
              <a:t>.</a:t>
            </a:r>
          </a:p>
          <a:p>
            <a:pPr marL="0" indent="0">
              <a:spcBef>
                <a:spcPct val="50000"/>
              </a:spcBef>
              <a:buNone/>
            </a:pPr>
            <a:endParaRPr lang="en-US" altLang="ko-KR" sz="1800" dirty="0"/>
          </a:p>
          <a:p>
            <a:pPr lvl="1">
              <a:lnSpc>
                <a:spcPct val="150000"/>
              </a:lnSpc>
              <a:buFont typeface="Arial" pitchFamily="34" charset="0"/>
              <a:buChar char="•"/>
            </a:pPr>
            <a:r>
              <a:rPr lang="ko-KR" altLang="en-US" sz="1600" dirty="0"/>
              <a:t>상자의 평균 </a:t>
            </a:r>
            <a:r>
              <a:rPr lang="en-US" altLang="ko-KR" sz="1600" dirty="0"/>
              <a:t>= (1+1+1+5) / 4 = 1 X (3/4) + 5 X (1/4) =2</a:t>
            </a:r>
          </a:p>
          <a:p>
            <a:pPr lvl="1">
              <a:lnSpc>
                <a:spcPct val="150000"/>
              </a:lnSpc>
              <a:buFont typeface="Arial" pitchFamily="34" charset="0"/>
              <a:buChar char="•"/>
            </a:pPr>
            <a:r>
              <a:rPr lang="ko-KR" altLang="en-US" sz="1600" dirty="0"/>
              <a:t>추출 횟수 </a:t>
            </a:r>
            <a:r>
              <a:rPr lang="en-US" altLang="ko-KR" sz="1600" dirty="0"/>
              <a:t>= 100</a:t>
            </a:r>
          </a:p>
          <a:p>
            <a:pPr lvl="1">
              <a:lnSpc>
                <a:spcPct val="150000"/>
              </a:lnSpc>
              <a:buFont typeface="Arial" pitchFamily="34" charset="0"/>
              <a:buChar char="•"/>
            </a:pPr>
            <a:r>
              <a:rPr lang="ko-KR" altLang="en-US" sz="1600" dirty="0"/>
              <a:t>합의 기대값</a:t>
            </a:r>
            <a:r>
              <a:rPr lang="en-US" altLang="ko-KR" sz="1600" dirty="0"/>
              <a:t> = 100 X 2 = 200</a:t>
            </a:r>
          </a:p>
          <a:p>
            <a:pPr lvl="1">
              <a:lnSpc>
                <a:spcPct val="150000"/>
              </a:lnSpc>
              <a:buFont typeface="Arial" pitchFamily="34" charset="0"/>
              <a:buChar char="•"/>
            </a:pPr>
            <a:endParaRPr lang="en-US" altLang="ko-KR" sz="1600" dirty="0"/>
          </a:p>
        </p:txBody>
      </p:sp>
      <p:sp>
        <p:nvSpPr>
          <p:cNvPr id="6" name="AutoShape 5"/>
          <p:cNvSpPr>
            <a:spLocks noChangeArrowheads="1"/>
          </p:cNvSpPr>
          <p:nvPr/>
        </p:nvSpPr>
        <p:spPr bwMode="auto">
          <a:xfrm>
            <a:off x="1988544" y="1611550"/>
            <a:ext cx="144316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기대값</a:t>
            </a:r>
            <a:endParaRPr lang="en-US" altLang="ko-KR" b="1" dirty="0"/>
          </a:p>
        </p:txBody>
      </p:sp>
    </p:spTree>
    <p:extLst>
      <p:ext uri="{BB962C8B-B14F-4D97-AF65-F5344CB8AC3E}">
        <p14:creationId xmlns:p14="http://schemas.microsoft.com/office/powerpoint/2010/main" val="39256298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기대값</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673100" defTabSz="1054100">
              <a:lnSpc>
                <a:spcPct val="150000"/>
              </a:lnSpc>
              <a:buNone/>
            </a:pPr>
            <a:r>
              <a:rPr lang="ko-KR" altLang="en-US" sz="1800" dirty="0"/>
              <a:t>잘 섞인 한 벌의 카드에서 한 장의 카드를 뽑는다</a:t>
            </a:r>
            <a:r>
              <a:rPr lang="en-US" altLang="ko-KR" sz="1800" dirty="0"/>
              <a:t>. </a:t>
            </a:r>
            <a:r>
              <a:rPr lang="ko-KR" altLang="en-US" sz="1800" dirty="0"/>
              <a:t>이 카드가 스페이드인지</a:t>
            </a:r>
            <a:r>
              <a:rPr lang="en-US" altLang="ko-KR" sz="1800" dirty="0"/>
              <a:t>, </a:t>
            </a:r>
            <a:r>
              <a:rPr lang="ko-KR" altLang="en-US" sz="1800" dirty="0"/>
              <a:t>다이아몬드인지</a:t>
            </a:r>
            <a:r>
              <a:rPr lang="en-US" altLang="ko-KR" sz="1800" dirty="0"/>
              <a:t>, </a:t>
            </a:r>
            <a:r>
              <a:rPr lang="ko-KR" altLang="en-US" sz="1800" dirty="0"/>
              <a:t>하트인지</a:t>
            </a:r>
            <a:r>
              <a:rPr lang="en-US" altLang="ko-KR" sz="1800" dirty="0"/>
              <a:t>, </a:t>
            </a:r>
            <a:r>
              <a:rPr lang="ko-KR" altLang="en-US" sz="1800" dirty="0"/>
              <a:t>아니면 클럽인지를 맞추면 </a:t>
            </a:r>
            <a:r>
              <a:rPr lang="en-US" altLang="ko-KR" sz="1800" dirty="0"/>
              <a:t>2</a:t>
            </a:r>
            <a:r>
              <a:rPr lang="ko-KR" altLang="en-US" sz="1800" dirty="0"/>
              <a:t>천원을 따고</a:t>
            </a:r>
            <a:r>
              <a:rPr lang="en-US" altLang="ko-KR" sz="1800" dirty="0"/>
              <a:t>, </a:t>
            </a:r>
            <a:r>
              <a:rPr lang="ko-KR" altLang="en-US" sz="1800" dirty="0"/>
              <a:t>틀리면 천원을 잃는 게임이 있다</a:t>
            </a:r>
            <a:r>
              <a:rPr lang="en-US" altLang="ko-KR" sz="1800" dirty="0"/>
              <a:t>. </a:t>
            </a:r>
            <a:r>
              <a:rPr lang="ko-KR" altLang="en-US" sz="1800" dirty="0"/>
              <a:t>이 게임을 </a:t>
            </a:r>
            <a:r>
              <a:rPr lang="en-US" altLang="ko-KR" sz="1800" dirty="0"/>
              <a:t>100</a:t>
            </a:r>
            <a:r>
              <a:rPr lang="ko-KR" altLang="en-US" sz="1800" dirty="0"/>
              <a:t>번 반복할 때</a:t>
            </a:r>
            <a:r>
              <a:rPr lang="en-US" altLang="ko-KR" sz="1800" dirty="0"/>
              <a:t>, </a:t>
            </a:r>
            <a:r>
              <a:rPr lang="ko-KR" altLang="en-US" sz="1800" dirty="0"/>
              <a:t>총 얼마를 딸 것으로 기대하는가</a:t>
            </a:r>
            <a:r>
              <a:rPr lang="en-US" altLang="ko-KR" sz="1800" dirty="0"/>
              <a:t>?</a:t>
            </a:r>
          </a:p>
          <a:p>
            <a:pPr marL="0" indent="0">
              <a:lnSpc>
                <a:spcPct val="150000"/>
              </a:lnSpc>
              <a:spcBef>
                <a:spcPct val="50000"/>
              </a:spcBef>
              <a:buNone/>
            </a:pPr>
            <a:r>
              <a:rPr lang="en-US" altLang="ko-KR" sz="1800" dirty="0"/>
              <a:t>☞ </a:t>
            </a:r>
            <a:r>
              <a:rPr lang="ko-KR" altLang="en-US" sz="1800" dirty="0"/>
              <a:t>상자모형을 만들자</a:t>
            </a:r>
            <a:r>
              <a:rPr lang="en-US" altLang="ko-KR" sz="1800" dirty="0"/>
              <a:t>. </a:t>
            </a:r>
            <a:r>
              <a:rPr lang="ko-KR" altLang="en-US" sz="1800" dirty="0"/>
              <a:t>순이득이 </a:t>
            </a:r>
            <a:r>
              <a:rPr lang="en-US" altLang="ko-KR" sz="1800" dirty="0"/>
              <a:t>2000</a:t>
            </a:r>
            <a:r>
              <a:rPr lang="ko-KR" altLang="en-US" sz="1800" dirty="0"/>
              <a:t>원 증가할 확률은 </a:t>
            </a:r>
            <a:r>
              <a:rPr lang="en-US" altLang="ko-KR" sz="1800" dirty="0"/>
              <a:t>1/4, </a:t>
            </a:r>
            <a:r>
              <a:rPr lang="ko-KR" altLang="en-US" sz="1800" dirty="0"/>
              <a:t>천원 감소할 확률은 </a:t>
            </a:r>
            <a:r>
              <a:rPr lang="en-US" altLang="ko-KR" sz="1800" dirty="0"/>
              <a:t>3/4 </a:t>
            </a:r>
            <a:r>
              <a:rPr lang="ko-KR" altLang="en-US" sz="1800" dirty="0"/>
              <a:t>이다</a:t>
            </a:r>
            <a:r>
              <a:rPr lang="en-US" altLang="ko-KR" sz="1800" dirty="0"/>
              <a:t>. </a:t>
            </a:r>
          </a:p>
          <a:p>
            <a:pPr marL="0" indent="0">
              <a:lnSpc>
                <a:spcPct val="150000"/>
              </a:lnSpc>
              <a:spcBef>
                <a:spcPct val="50000"/>
              </a:spcBef>
              <a:buNone/>
            </a:pPr>
            <a:endParaRPr lang="en-US" altLang="ko-KR" sz="1800" dirty="0"/>
          </a:p>
          <a:p>
            <a:pPr marL="0" indent="0">
              <a:lnSpc>
                <a:spcPct val="150000"/>
              </a:lnSpc>
              <a:spcBef>
                <a:spcPct val="50000"/>
              </a:spcBef>
              <a:buNone/>
            </a:pPr>
            <a:r>
              <a:rPr lang="ko-KR" altLang="en-US" sz="1800" dirty="0"/>
              <a:t>상자의 평균은 </a:t>
            </a:r>
            <a:r>
              <a:rPr lang="en-US" altLang="ko-KR" sz="1800" dirty="0"/>
              <a:t>2000X(1/4)+(-1000)X(3/4)=-250</a:t>
            </a:r>
            <a:r>
              <a:rPr lang="ko-KR" altLang="en-US" sz="1800" dirty="0"/>
              <a:t>이고</a:t>
            </a:r>
            <a:r>
              <a:rPr lang="en-US" altLang="ko-KR" sz="1800" dirty="0"/>
              <a:t>, </a:t>
            </a:r>
            <a:r>
              <a:rPr lang="ko-KR" altLang="en-US" sz="1800" dirty="0"/>
              <a:t>게임을 </a:t>
            </a:r>
            <a:r>
              <a:rPr lang="en-US" altLang="ko-KR" sz="1800" dirty="0"/>
              <a:t>100</a:t>
            </a:r>
            <a:r>
              <a:rPr lang="ko-KR" altLang="en-US" sz="1800" dirty="0"/>
              <a:t>회 반복한다면 </a:t>
            </a:r>
            <a:r>
              <a:rPr lang="en-US" altLang="ko-KR" sz="1800" dirty="0"/>
              <a:t>100X250=25,000</a:t>
            </a:r>
            <a:r>
              <a:rPr lang="ko-KR" altLang="en-US" sz="1800" dirty="0"/>
              <a:t>원 정도 손해를 볼 것으로 기대된다</a:t>
            </a:r>
            <a:r>
              <a:rPr lang="en-US" altLang="ko-KR" sz="1800" dirty="0"/>
              <a:t>.</a:t>
            </a:r>
          </a:p>
        </p:txBody>
      </p:sp>
      <p:grpSp>
        <p:nvGrpSpPr>
          <p:cNvPr id="5" name="Group 6"/>
          <p:cNvGrpSpPr/>
          <p:nvPr/>
        </p:nvGrpSpPr>
        <p:grpSpPr>
          <a:xfrm>
            <a:off x="3719737" y="4982883"/>
            <a:ext cx="4649821" cy="503238"/>
            <a:chOff x="5651500" y="1412875"/>
            <a:chExt cx="2449513" cy="503238"/>
          </a:xfrm>
        </p:grpSpPr>
        <p:sp>
          <p:nvSpPr>
            <p:cNvPr id="8" name="Line 8"/>
            <p:cNvSpPr>
              <a:spLocks noChangeShapeType="1"/>
            </p:cNvSpPr>
            <p:nvPr/>
          </p:nvSpPr>
          <p:spPr bwMode="auto">
            <a:xfrm>
              <a:off x="5651500" y="1412875"/>
              <a:ext cx="0" cy="503238"/>
            </a:xfrm>
            <a:prstGeom prst="line">
              <a:avLst/>
            </a:prstGeom>
            <a:noFill/>
            <a:ln w="9525">
              <a:solidFill>
                <a:schemeClr val="tx1"/>
              </a:solidFill>
              <a:round/>
              <a:headEnd/>
              <a:tailEnd/>
            </a:ln>
          </p:spPr>
          <p:txBody>
            <a:bodyPr/>
            <a:lstStyle/>
            <a:p>
              <a:endParaRPr lang="ko-KR" altLang="en-US"/>
            </a:p>
          </p:txBody>
        </p:sp>
        <p:sp>
          <p:nvSpPr>
            <p:cNvPr id="9" name="Line 7"/>
            <p:cNvSpPr>
              <a:spLocks noChangeShapeType="1"/>
            </p:cNvSpPr>
            <p:nvPr/>
          </p:nvSpPr>
          <p:spPr bwMode="auto">
            <a:xfrm>
              <a:off x="5651500" y="1916113"/>
              <a:ext cx="2447925" cy="0"/>
            </a:xfrm>
            <a:prstGeom prst="line">
              <a:avLst/>
            </a:prstGeom>
            <a:noFill/>
            <a:ln w="9525">
              <a:solidFill>
                <a:schemeClr val="tx1"/>
              </a:solidFill>
              <a:round/>
              <a:headEnd/>
              <a:tailEnd/>
            </a:ln>
          </p:spPr>
          <p:txBody>
            <a:bodyPr/>
            <a:lstStyle/>
            <a:p>
              <a:endParaRPr lang="ko-KR" altLang="en-US"/>
            </a:p>
          </p:txBody>
        </p:sp>
        <p:sp>
          <p:nvSpPr>
            <p:cNvPr id="10" name="Line 9"/>
            <p:cNvSpPr>
              <a:spLocks noChangeShapeType="1"/>
            </p:cNvSpPr>
            <p:nvPr/>
          </p:nvSpPr>
          <p:spPr bwMode="auto">
            <a:xfrm>
              <a:off x="8101013" y="1412875"/>
              <a:ext cx="0" cy="503238"/>
            </a:xfrm>
            <a:prstGeom prst="line">
              <a:avLst/>
            </a:prstGeom>
            <a:noFill/>
            <a:ln w="9525">
              <a:solidFill>
                <a:schemeClr val="tx1"/>
              </a:solidFill>
              <a:round/>
              <a:headEnd/>
              <a:tailEnd/>
            </a:ln>
          </p:spPr>
          <p:txBody>
            <a:bodyPr/>
            <a:lstStyle/>
            <a:p>
              <a:endParaRPr lang="ko-KR" altLang="en-US"/>
            </a:p>
          </p:txBody>
        </p:sp>
        <p:sp>
          <p:nvSpPr>
            <p:cNvPr id="11" name="Rectangle 3"/>
            <p:cNvSpPr>
              <a:spLocks noChangeArrowheads="1"/>
            </p:cNvSpPr>
            <p:nvPr/>
          </p:nvSpPr>
          <p:spPr bwMode="auto">
            <a:xfrm>
              <a:off x="5724525" y="1484313"/>
              <a:ext cx="431800" cy="360362"/>
            </a:xfrm>
            <a:prstGeom prst="rect">
              <a:avLst/>
            </a:prstGeom>
            <a:noFill/>
            <a:ln w="9525">
              <a:solidFill>
                <a:schemeClr val="tx1"/>
              </a:solidFill>
              <a:miter lim="800000"/>
              <a:headEnd/>
              <a:tailEnd/>
            </a:ln>
          </p:spPr>
          <p:txBody>
            <a:bodyPr wrap="none" anchor="ctr"/>
            <a:lstStyle/>
            <a:p>
              <a:pPr algn="ctr"/>
              <a:r>
                <a:rPr lang="en-US" altLang="ko-KR" dirty="0"/>
                <a:t>2000</a:t>
              </a:r>
            </a:p>
          </p:txBody>
        </p:sp>
        <p:sp>
          <p:nvSpPr>
            <p:cNvPr id="12" name="Rectangle 4"/>
            <p:cNvSpPr>
              <a:spLocks noChangeArrowheads="1"/>
            </p:cNvSpPr>
            <p:nvPr/>
          </p:nvSpPr>
          <p:spPr bwMode="auto">
            <a:xfrm>
              <a:off x="6372225" y="1484313"/>
              <a:ext cx="431800" cy="360362"/>
            </a:xfrm>
            <a:prstGeom prst="rect">
              <a:avLst/>
            </a:prstGeom>
            <a:noFill/>
            <a:ln w="9525">
              <a:solidFill>
                <a:schemeClr val="tx1"/>
              </a:solidFill>
              <a:miter lim="800000"/>
              <a:headEnd/>
              <a:tailEnd/>
            </a:ln>
          </p:spPr>
          <p:txBody>
            <a:bodyPr wrap="none" anchor="ctr"/>
            <a:lstStyle/>
            <a:p>
              <a:pPr algn="ctr"/>
              <a:r>
                <a:rPr lang="en-US" altLang="ko-KR" dirty="0"/>
                <a:t>-1000</a:t>
              </a:r>
            </a:p>
          </p:txBody>
        </p:sp>
        <p:sp>
          <p:nvSpPr>
            <p:cNvPr id="13" name="Rectangle 5"/>
            <p:cNvSpPr>
              <a:spLocks noChangeArrowheads="1"/>
            </p:cNvSpPr>
            <p:nvPr/>
          </p:nvSpPr>
          <p:spPr bwMode="auto">
            <a:xfrm>
              <a:off x="7019925" y="1484313"/>
              <a:ext cx="431800" cy="360362"/>
            </a:xfrm>
            <a:prstGeom prst="rect">
              <a:avLst/>
            </a:prstGeom>
            <a:noFill/>
            <a:ln w="9525">
              <a:solidFill>
                <a:schemeClr val="tx1"/>
              </a:solidFill>
              <a:miter lim="800000"/>
              <a:headEnd/>
              <a:tailEnd/>
            </a:ln>
          </p:spPr>
          <p:txBody>
            <a:bodyPr wrap="none" anchor="ctr"/>
            <a:lstStyle/>
            <a:p>
              <a:pPr algn="ctr"/>
              <a:r>
                <a:rPr lang="en-US" altLang="ko-KR" dirty="0"/>
                <a:t>-1000</a:t>
              </a:r>
            </a:p>
          </p:txBody>
        </p:sp>
        <p:sp>
          <p:nvSpPr>
            <p:cNvPr id="14" name="Rectangle 12"/>
            <p:cNvSpPr>
              <a:spLocks noChangeArrowheads="1"/>
            </p:cNvSpPr>
            <p:nvPr/>
          </p:nvSpPr>
          <p:spPr bwMode="auto">
            <a:xfrm>
              <a:off x="7596188" y="1484313"/>
              <a:ext cx="431800" cy="360362"/>
            </a:xfrm>
            <a:prstGeom prst="rect">
              <a:avLst/>
            </a:prstGeom>
            <a:noFill/>
            <a:ln w="9525">
              <a:solidFill>
                <a:schemeClr val="tx1"/>
              </a:solidFill>
              <a:miter lim="800000"/>
              <a:headEnd/>
              <a:tailEnd/>
            </a:ln>
          </p:spPr>
          <p:txBody>
            <a:bodyPr wrap="none" anchor="ctr"/>
            <a:lstStyle/>
            <a:p>
              <a:pPr algn="ctr"/>
              <a:r>
                <a:rPr lang="en-US" altLang="ko-KR" dirty="0"/>
                <a:t>-1000</a:t>
              </a:r>
            </a:p>
          </p:txBody>
        </p:sp>
      </p:grpSp>
      <p:sp>
        <p:nvSpPr>
          <p:cNvPr id="15" name="AutoShape 5"/>
          <p:cNvSpPr>
            <a:spLocks noChangeArrowheads="1"/>
          </p:cNvSpPr>
          <p:nvPr/>
        </p:nvSpPr>
        <p:spPr bwMode="auto">
          <a:xfrm>
            <a:off x="1988544" y="1611550"/>
            <a:ext cx="144316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기대값</a:t>
            </a:r>
            <a:endParaRPr lang="en-US" altLang="ko-KR" b="1" dirty="0"/>
          </a:p>
        </p:txBody>
      </p:sp>
    </p:spTree>
    <p:extLst>
      <p:ext uri="{BB962C8B-B14F-4D97-AF65-F5344CB8AC3E}">
        <p14:creationId xmlns:p14="http://schemas.microsoft.com/office/powerpoint/2010/main" val="24429424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표준오차</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a:spcBef>
                <a:spcPct val="50000"/>
              </a:spcBef>
              <a:buNone/>
            </a:pPr>
            <a:r>
              <a:rPr lang="en-US" altLang="ko-KR" sz="1800" dirty="0"/>
              <a:t>(</a:t>
            </a:r>
            <a:r>
              <a:rPr lang="ko-KR" altLang="en-US" sz="1800" dirty="0"/>
              <a:t>추출한 숫자들의 합</a:t>
            </a:r>
            <a:r>
              <a:rPr lang="en-US" altLang="ko-KR" sz="1800" dirty="0"/>
              <a:t>)</a:t>
            </a:r>
            <a:r>
              <a:rPr lang="ko-KR" altLang="en-US" sz="1800" dirty="0"/>
              <a:t> </a:t>
            </a:r>
            <a:r>
              <a:rPr lang="en-US" altLang="ko-KR" sz="1800" dirty="0"/>
              <a:t>= (</a:t>
            </a:r>
            <a:r>
              <a:rPr lang="ko-KR" altLang="en-US" sz="1800" dirty="0"/>
              <a:t>합의 기대값</a:t>
            </a:r>
            <a:r>
              <a:rPr lang="en-US" altLang="ko-KR" sz="1800" dirty="0"/>
              <a:t>)</a:t>
            </a:r>
            <a:r>
              <a:rPr lang="ko-KR" altLang="en-US" sz="1800" dirty="0"/>
              <a:t> </a:t>
            </a:r>
            <a:r>
              <a:rPr lang="en-US" altLang="ko-KR" sz="1800" dirty="0"/>
              <a:t>+ (</a:t>
            </a:r>
            <a:r>
              <a:rPr lang="ko-KR" altLang="en-US" sz="1800" dirty="0"/>
              <a:t>합에 든 확률오차</a:t>
            </a:r>
            <a:r>
              <a:rPr lang="en-US" altLang="ko-KR" sz="1800" dirty="0"/>
              <a:t>)</a:t>
            </a:r>
            <a:endParaRPr lang="ko-KR" altLang="en-US" sz="1800" dirty="0"/>
          </a:p>
          <a:p>
            <a:pPr marL="0" indent="0">
              <a:spcBef>
                <a:spcPct val="50000"/>
              </a:spcBef>
              <a:buNone/>
            </a:pPr>
            <a:r>
              <a:rPr lang="ko-KR" altLang="en-US" sz="1800" dirty="0"/>
              <a:t>                                              확률오차의</a:t>
            </a:r>
            <a:r>
              <a:rPr lang="en-US" altLang="ko-KR" sz="1800" dirty="0"/>
              <a:t> </a:t>
            </a:r>
            <a:r>
              <a:rPr lang="ko-KR" altLang="en-US" sz="1800" dirty="0"/>
              <a:t>전반적인 크기</a:t>
            </a:r>
            <a:r>
              <a:rPr lang="en-US" altLang="ko-KR" sz="1800" dirty="0"/>
              <a:t>=</a:t>
            </a:r>
            <a:r>
              <a:rPr lang="ko-KR" altLang="en-US" sz="1800" b="1" dirty="0"/>
              <a:t>표준오차</a:t>
            </a:r>
            <a:r>
              <a:rPr lang="en-US" altLang="ko-KR" sz="1800" b="1" dirty="0"/>
              <a:t>(SE)</a:t>
            </a:r>
          </a:p>
          <a:p>
            <a:pPr marL="0" indent="0">
              <a:spcBef>
                <a:spcPct val="50000"/>
              </a:spcBef>
              <a:buNone/>
            </a:pPr>
            <a:endParaRPr lang="en-US" altLang="ko-KR" sz="1800" dirty="0"/>
          </a:p>
          <a:p>
            <a:pPr marL="0" indent="0">
              <a:spcBef>
                <a:spcPct val="50000"/>
              </a:spcBef>
              <a:buNone/>
            </a:pPr>
            <a:r>
              <a:rPr lang="ko-KR" altLang="en-US" sz="1800" b="1" dirty="0"/>
              <a:t>제곱근법칙</a:t>
            </a:r>
            <a:r>
              <a:rPr lang="en-US" altLang="ko-KR" sz="1800" b="1" dirty="0"/>
              <a:t>(square root law):</a:t>
            </a:r>
          </a:p>
          <a:p>
            <a:pPr marL="0" indent="0">
              <a:spcBef>
                <a:spcPct val="50000"/>
              </a:spcBef>
              <a:buNone/>
            </a:pPr>
            <a:r>
              <a:rPr lang="ko-KR" altLang="en-US" sz="1800" dirty="0"/>
              <a:t>상자에서</a:t>
            </a:r>
            <a:r>
              <a:rPr lang="ko-KR" altLang="en-US" sz="1800" b="1" dirty="0"/>
              <a:t> </a:t>
            </a:r>
            <a:r>
              <a:rPr lang="ko-KR" altLang="en-US" sz="1800" dirty="0"/>
              <a:t>무작위 복원 추출할 경우 합의 표준오차 계산</a:t>
            </a:r>
            <a:endParaRPr lang="en-US" altLang="ko-KR" sz="1800" dirty="0"/>
          </a:p>
          <a:p>
            <a:pPr marL="0" indent="0">
              <a:spcBef>
                <a:spcPct val="50000"/>
              </a:spcBef>
              <a:buNone/>
            </a:pPr>
            <a:endParaRPr lang="en-US" altLang="ko-KR" sz="1800" dirty="0"/>
          </a:p>
          <a:p>
            <a:pPr marL="0" indent="0" algn="ctr">
              <a:spcBef>
                <a:spcPct val="50000"/>
              </a:spcBef>
              <a:buNone/>
            </a:pPr>
            <a:r>
              <a:rPr lang="en-US" altLang="ko-KR" sz="1800" dirty="0"/>
              <a:t>(</a:t>
            </a:r>
            <a:r>
              <a:rPr lang="ko-KR" altLang="en-US" sz="1800" dirty="0"/>
              <a:t>합의 표준오차</a:t>
            </a:r>
            <a:r>
              <a:rPr lang="en-US" altLang="ko-KR" sz="1800" dirty="0"/>
              <a:t>) = (</a:t>
            </a:r>
            <a:r>
              <a:rPr lang="ko-KR" altLang="en-US" sz="1800" dirty="0"/>
              <a:t>상자의 표준편차</a:t>
            </a:r>
            <a:r>
              <a:rPr lang="en-US" altLang="ko-KR" sz="1800" dirty="0"/>
              <a:t>) X (</a:t>
            </a:r>
            <a:r>
              <a:rPr lang="ko-KR" altLang="en-US" sz="1800" dirty="0"/>
              <a:t>추출회수</a:t>
            </a:r>
            <a:r>
              <a:rPr lang="en-US" altLang="ko-KR" sz="1800" dirty="0"/>
              <a:t>)</a:t>
            </a:r>
            <a:r>
              <a:rPr lang="en-US" altLang="ko-KR" sz="1800" baseline="30000" dirty="0"/>
              <a:t>1/2</a:t>
            </a:r>
          </a:p>
          <a:p>
            <a:pPr marL="0" indent="0">
              <a:spcBef>
                <a:spcPct val="50000"/>
              </a:spcBef>
              <a:buNone/>
            </a:pPr>
            <a:r>
              <a:rPr lang="ko-KR" altLang="en-US" sz="1800" dirty="0"/>
              <a:t>→ 추출회수가 </a:t>
            </a:r>
            <a:r>
              <a:rPr lang="en-US" altLang="ko-KR" sz="1800" dirty="0"/>
              <a:t>1</a:t>
            </a:r>
            <a:r>
              <a:rPr lang="ko-KR" altLang="en-US" sz="1800" dirty="0"/>
              <a:t>인 경우 합의 표준오차는 바로 상자의 표준편차와 같다</a:t>
            </a:r>
            <a:r>
              <a:rPr lang="en-US" altLang="ko-KR" sz="1800" dirty="0"/>
              <a:t>. </a:t>
            </a:r>
          </a:p>
        </p:txBody>
      </p:sp>
      <p:sp>
        <p:nvSpPr>
          <p:cNvPr id="6" name="AutoShape 5"/>
          <p:cNvSpPr>
            <a:spLocks noChangeArrowheads="1"/>
          </p:cNvSpPr>
          <p:nvPr/>
        </p:nvSpPr>
        <p:spPr bwMode="auto">
          <a:xfrm>
            <a:off x="1988544" y="1611550"/>
            <a:ext cx="144316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표준오차</a:t>
            </a:r>
            <a:endParaRPr lang="en-US" altLang="ko-KR" b="1" dirty="0"/>
          </a:p>
        </p:txBody>
      </p:sp>
    </p:spTree>
    <p:extLst>
      <p:ext uri="{BB962C8B-B14F-4D97-AF65-F5344CB8AC3E}">
        <p14:creationId xmlns:p14="http://schemas.microsoft.com/office/powerpoint/2010/main" val="374463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표준오차</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algn="ctr">
              <a:spcBef>
                <a:spcPct val="50000"/>
              </a:spcBef>
              <a:buNone/>
            </a:pPr>
            <a:r>
              <a:rPr lang="en-US" altLang="ko-KR" sz="1800" dirty="0"/>
              <a:t>(</a:t>
            </a:r>
            <a:r>
              <a:rPr lang="ko-KR" altLang="en-US" sz="1800" dirty="0"/>
              <a:t>합의 표준오차</a:t>
            </a:r>
            <a:r>
              <a:rPr lang="en-US" altLang="ko-KR" sz="1800" dirty="0"/>
              <a:t>) = (</a:t>
            </a:r>
            <a:r>
              <a:rPr lang="ko-KR" altLang="en-US" sz="1800" dirty="0"/>
              <a:t>상자의 표준편차</a:t>
            </a:r>
            <a:r>
              <a:rPr lang="en-US" altLang="ko-KR" sz="1800" dirty="0"/>
              <a:t>) X (</a:t>
            </a:r>
            <a:r>
              <a:rPr lang="ko-KR" altLang="en-US" sz="1800" dirty="0"/>
              <a:t>추출회수</a:t>
            </a:r>
            <a:r>
              <a:rPr lang="en-US" altLang="ko-KR" sz="1800" dirty="0"/>
              <a:t>)</a:t>
            </a:r>
            <a:r>
              <a:rPr lang="en-US" altLang="ko-KR" sz="1800" baseline="30000" dirty="0"/>
              <a:t>1/2</a:t>
            </a:r>
          </a:p>
          <a:p>
            <a:pPr marL="0" indent="0">
              <a:spcBef>
                <a:spcPct val="50000"/>
              </a:spcBef>
              <a:buNone/>
            </a:pPr>
            <a:endParaRPr lang="en-US" altLang="ko-KR" sz="1800" dirty="0"/>
          </a:p>
          <a:p>
            <a:pPr lvl="1">
              <a:lnSpc>
                <a:spcPct val="150000"/>
              </a:lnSpc>
              <a:buFont typeface="Arial" pitchFamily="34" charset="0"/>
              <a:buChar char="•"/>
            </a:pPr>
            <a:r>
              <a:rPr lang="ko-KR" altLang="en-US" sz="1600" b="1" dirty="0"/>
              <a:t>상자의 표준편차</a:t>
            </a:r>
            <a:r>
              <a:rPr lang="en-US" altLang="ko-KR" sz="1600" dirty="0"/>
              <a:t>: </a:t>
            </a:r>
            <a:r>
              <a:rPr lang="ko-KR" altLang="en-US" sz="1600" dirty="0"/>
              <a:t>상자 안의 든 숫자들이 서로 다른 정로를 나타냄</a:t>
            </a:r>
            <a:r>
              <a:rPr lang="en-US" altLang="ko-KR" sz="1600" dirty="0"/>
              <a:t>. </a:t>
            </a:r>
            <a:r>
              <a:rPr lang="ko-KR" altLang="en-US" sz="1600" dirty="0"/>
              <a:t>상자 안에 든 숫자들이 서로 다를수록 예측하기 어렵다</a:t>
            </a:r>
            <a:r>
              <a:rPr lang="en-US" altLang="ko-KR" sz="1600" dirty="0"/>
              <a:t>.</a:t>
            </a:r>
            <a:r>
              <a:rPr lang="ko-KR" altLang="en-US" sz="1600" dirty="0"/>
              <a:t> → 표준편차가 커지면 표준오차도 커진다</a:t>
            </a:r>
            <a:r>
              <a:rPr lang="en-US" altLang="ko-KR" sz="1600" dirty="0"/>
              <a:t>. </a:t>
            </a:r>
          </a:p>
          <a:p>
            <a:pPr lvl="1">
              <a:lnSpc>
                <a:spcPct val="150000"/>
              </a:lnSpc>
              <a:buFont typeface="Arial" pitchFamily="34" charset="0"/>
              <a:buChar char="•"/>
            </a:pPr>
            <a:endParaRPr lang="en-US" altLang="ko-KR" sz="1600" dirty="0"/>
          </a:p>
          <a:p>
            <a:pPr lvl="1">
              <a:lnSpc>
                <a:spcPct val="150000"/>
              </a:lnSpc>
              <a:buFont typeface="Arial" pitchFamily="34" charset="0"/>
              <a:buChar char="•"/>
            </a:pPr>
            <a:r>
              <a:rPr lang="ko-KR" altLang="en-US" sz="1600" b="1" dirty="0"/>
              <a:t>추출회수</a:t>
            </a:r>
            <a:r>
              <a:rPr lang="en-US" altLang="ko-KR" sz="1600" dirty="0"/>
              <a:t>: </a:t>
            </a:r>
            <a:r>
              <a:rPr lang="ko-KR" altLang="en-US" sz="1600" dirty="0"/>
              <a:t>상자로부터 카드를 뽑을 때 어떤 숫자를 뽑을지 알 수 없기 때문에</a:t>
            </a:r>
            <a:r>
              <a:rPr lang="en-US" altLang="ko-KR" sz="1600" dirty="0"/>
              <a:t>, </a:t>
            </a:r>
            <a:r>
              <a:rPr lang="ko-KR" altLang="en-US" sz="1600" dirty="0"/>
              <a:t>추출회수를 늘리면 그 합을 예측하기는 점점 더 어려워진다</a:t>
            </a:r>
            <a:r>
              <a:rPr lang="en-US" altLang="ko-KR" sz="1600" dirty="0"/>
              <a:t>. </a:t>
            </a:r>
            <a:r>
              <a:rPr lang="ko-KR" altLang="en-US" sz="1600" dirty="0"/>
              <a:t>그러나 그 난이도가 추출회수에 비례하여 증가하지는 않는다</a:t>
            </a:r>
            <a:r>
              <a:rPr lang="en-US" altLang="ko-KR" sz="1600" dirty="0"/>
              <a:t>. </a:t>
            </a:r>
            <a:r>
              <a:rPr lang="ko-KR" altLang="en-US" sz="1600" dirty="0"/>
              <a:t>합 예측의 난이도를 측정하는 합의 표준오차는 추출회수의 제곱근에 비례하여 증가한다</a:t>
            </a:r>
            <a:r>
              <a:rPr lang="en-US" altLang="ko-KR" sz="1600" dirty="0"/>
              <a:t>.</a:t>
            </a:r>
          </a:p>
        </p:txBody>
      </p:sp>
      <p:sp>
        <p:nvSpPr>
          <p:cNvPr id="6" name="AutoShape 5"/>
          <p:cNvSpPr>
            <a:spLocks noChangeArrowheads="1"/>
          </p:cNvSpPr>
          <p:nvPr/>
        </p:nvSpPr>
        <p:spPr bwMode="auto">
          <a:xfrm>
            <a:off x="1988544" y="1611550"/>
            <a:ext cx="144316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표준오차</a:t>
            </a:r>
            <a:endParaRPr lang="en-US" altLang="ko-KR" b="1" dirty="0"/>
          </a:p>
        </p:txBody>
      </p:sp>
    </p:spTree>
    <p:extLst>
      <p:ext uri="{BB962C8B-B14F-4D97-AF65-F5344CB8AC3E}">
        <p14:creationId xmlns:p14="http://schemas.microsoft.com/office/powerpoint/2010/main" val="4746939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표준오차</a:t>
            </a:r>
          </a:p>
        </p:txBody>
      </p:sp>
      <p:sp>
        <p:nvSpPr>
          <p:cNvPr id="3" name="내용 개체 틀 2"/>
          <p:cNvSpPr>
            <a:spLocks noGrp="1"/>
          </p:cNvSpPr>
          <p:nvPr>
            <p:ph idx="1"/>
          </p:nvPr>
        </p:nvSpPr>
        <p:spPr>
          <a:xfrm>
            <a:off x="1981200" y="1556792"/>
            <a:ext cx="8229600" cy="5141168"/>
          </a:xfrm>
        </p:spPr>
        <p:txBody>
          <a:bodyPr>
            <a:normAutofit fontScale="85000" lnSpcReduction="20000"/>
          </a:bodyPr>
          <a:lstStyle/>
          <a:p>
            <a:pPr marL="0" indent="0">
              <a:lnSpc>
                <a:spcPct val="150000"/>
              </a:lnSpc>
              <a:buNone/>
            </a:pPr>
            <a:endParaRPr lang="en-US" altLang="ko-KR" sz="2400" dirty="0"/>
          </a:p>
          <a:p>
            <a:pPr marL="0" indent="0">
              <a:spcBef>
                <a:spcPct val="50000"/>
              </a:spcBef>
              <a:buNone/>
            </a:pPr>
            <a:r>
              <a:rPr lang="ko-KR" altLang="en-US" sz="1800" dirty="0" err="1"/>
              <a:t>케리히</a:t>
            </a:r>
            <a:r>
              <a:rPr lang="en-US" altLang="ko-KR" sz="1800" dirty="0"/>
              <a:t>(John </a:t>
            </a:r>
            <a:r>
              <a:rPr lang="en-US" altLang="ko-KR" sz="1800" dirty="0" err="1"/>
              <a:t>Kerrich</a:t>
            </a:r>
            <a:r>
              <a:rPr lang="en-US" altLang="ko-KR" sz="1800" dirty="0"/>
              <a:t>, 1903–1985, </a:t>
            </a:r>
            <a:r>
              <a:rPr lang="ko-KR" altLang="en-US" sz="1800" dirty="0"/>
              <a:t>남아공</a:t>
            </a:r>
            <a:r>
              <a:rPr lang="en-US" altLang="ko-KR" sz="1800" dirty="0"/>
              <a:t>)</a:t>
            </a:r>
            <a:r>
              <a:rPr lang="ko-KR" altLang="en-US" sz="1800" dirty="0"/>
              <a:t>의 동전던지기 실험에서</a:t>
            </a:r>
            <a:endParaRPr lang="en-US" altLang="ko-KR" sz="1800" dirty="0"/>
          </a:p>
          <a:p>
            <a:pPr marL="0" indent="0">
              <a:spcBef>
                <a:spcPct val="50000"/>
              </a:spcBef>
              <a:buNone/>
            </a:pPr>
            <a:endParaRPr lang="en-US" altLang="ko-KR" sz="1800" dirty="0"/>
          </a:p>
          <a:p>
            <a:pPr marL="0" indent="0">
              <a:spcBef>
                <a:spcPct val="50000"/>
              </a:spcBef>
              <a:buNone/>
            </a:pPr>
            <a:r>
              <a:rPr lang="en-US" altLang="ko-KR" sz="1800" dirty="0"/>
              <a:t>(</a:t>
            </a:r>
            <a:r>
              <a:rPr lang="ko-KR" altLang="en-US" sz="1800" dirty="0"/>
              <a:t>앞면이 나오는 횟수</a:t>
            </a:r>
            <a:r>
              <a:rPr lang="en-US" altLang="ko-KR" sz="1800" dirty="0"/>
              <a:t>)</a:t>
            </a:r>
            <a:r>
              <a:rPr lang="ko-KR" altLang="en-US" sz="1800" dirty="0"/>
              <a:t> </a:t>
            </a:r>
            <a:r>
              <a:rPr lang="en-US" altLang="ko-KR" sz="1800" dirty="0"/>
              <a:t>= (</a:t>
            </a:r>
            <a:r>
              <a:rPr lang="ko-KR" altLang="en-US" sz="1800" dirty="0"/>
              <a:t>던진 횟수의 절반</a:t>
            </a:r>
            <a:r>
              <a:rPr lang="en-US" altLang="ko-KR" sz="1800" dirty="0"/>
              <a:t>)</a:t>
            </a:r>
            <a:r>
              <a:rPr lang="ko-KR" altLang="en-US" sz="1800" dirty="0"/>
              <a:t> </a:t>
            </a:r>
            <a:r>
              <a:rPr lang="en-US" altLang="ko-KR" sz="1800" dirty="0"/>
              <a:t>+ (</a:t>
            </a:r>
            <a:r>
              <a:rPr lang="ko-KR" altLang="en-US" sz="1800" dirty="0"/>
              <a:t>확률오차</a:t>
            </a:r>
            <a:r>
              <a:rPr lang="en-US" altLang="ko-KR" sz="1800" dirty="0"/>
              <a:t>)</a:t>
            </a:r>
            <a:endParaRPr lang="ko-KR" altLang="en-US" sz="1800" dirty="0"/>
          </a:p>
          <a:p>
            <a:pPr lvl="1">
              <a:lnSpc>
                <a:spcPct val="150000"/>
              </a:lnSpc>
              <a:buFont typeface="Arial" pitchFamily="34" charset="0"/>
              <a:buChar char="•"/>
            </a:pPr>
            <a:r>
              <a:rPr lang="en-US" altLang="ko-KR" sz="1600" dirty="0"/>
              <a:t>(</a:t>
            </a:r>
            <a:r>
              <a:rPr lang="ko-KR" altLang="en-US" sz="1600" dirty="0"/>
              <a:t>앞면이 나온 횟수의 표준오차</a:t>
            </a:r>
            <a:r>
              <a:rPr lang="en-US" altLang="ko-KR" sz="1600" dirty="0"/>
              <a:t>)</a:t>
            </a:r>
            <a:r>
              <a:rPr lang="ko-KR" altLang="en-US" sz="1600" dirty="0"/>
              <a:t> </a:t>
            </a:r>
            <a:r>
              <a:rPr lang="en-US" altLang="ko-KR" sz="1600" dirty="0"/>
              <a:t>= ½ x (</a:t>
            </a:r>
            <a:r>
              <a:rPr lang="ko-KR" altLang="en-US" sz="1600" dirty="0"/>
              <a:t>던진 횟수</a:t>
            </a:r>
            <a:r>
              <a:rPr lang="en-US" altLang="ko-KR" sz="1600" dirty="0"/>
              <a:t>)</a:t>
            </a:r>
            <a:r>
              <a:rPr lang="en-US" altLang="ko-KR" sz="1600" baseline="30000" dirty="0"/>
              <a:t>1/2</a:t>
            </a:r>
            <a:r>
              <a:rPr lang="ko-KR" altLang="en-US" sz="1600" dirty="0"/>
              <a:t> </a:t>
            </a:r>
            <a:endParaRPr lang="en-US" altLang="ko-KR" sz="1600" dirty="0"/>
          </a:p>
          <a:p>
            <a:pPr lvl="1">
              <a:lnSpc>
                <a:spcPct val="150000"/>
              </a:lnSpc>
              <a:buFont typeface="Arial" pitchFamily="34" charset="0"/>
              <a:buChar char="•"/>
            </a:pPr>
            <a:r>
              <a:rPr lang="ko-KR" altLang="en-US" sz="1600" dirty="0"/>
              <a:t>던진 횟수가 증가하면서 표준오차의 절대적인 크기는 증가하지만 표준오차의 상대적인 크기는 감소</a:t>
            </a:r>
            <a:endParaRPr lang="en-US" altLang="ko-KR" sz="1600" dirty="0"/>
          </a:p>
          <a:p>
            <a:pPr marL="0" indent="0">
              <a:lnSpc>
                <a:spcPct val="110000"/>
              </a:lnSpc>
              <a:spcBef>
                <a:spcPct val="50000"/>
              </a:spcBef>
              <a:buNone/>
            </a:pPr>
            <a:endParaRPr lang="en-US" altLang="ko-KR" sz="1600" dirty="0"/>
          </a:p>
          <a:p>
            <a:pPr marL="0" indent="0">
              <a:lnSpc>
                <a:spcPct val="110000"/>
              </a:lnSpc>
              <a:spcBef>
                <a:spcPct val="50000"/>
              </a:spcBef>
              <a:buNone/>
            </a:pPr>
            <a:r>
              <a:rPr lang="en-US" altLang="ko-KR" sz="1800" dirty="0"/>
              <a:t>(</a:t>
            </a:r>
            <a:r>
              <a:rPr lang="ko-KR" altLang="en-US" sz="1800" dirty="0"/>
              <a:t>앞면이 나오는 비율</a:t>
            </a:r>
            <a:r>
              <a:rPr lang="en-US" altLang="ko-KR" sz="1800" dirty="0"/>
              <a:t>)</a:t>
            </a:r>
            <a:r>
              <a:rPr lang="ko-KR" altLang="en-US" sz="1800" dirty="0"/>
              <a:t> </a:t>
            </a:r>
            <a:r>
              <a:rPr lang="en-US" altLang="ko-KR" sz="1800" dirty="0"/>
              <a:t>= (</a:t>
            </a:r>
            <a:r>
              <a:rPr lang="ko-KR" altLang="en-US" sz="1800" dirty="0"/>
              <a:t>앞면이 나오는 횟수</a:t>
            </a:r>
            <a:r>
              <a:rPr lang="en-US" altLang="ko-KR" sz="1800" dirty="0"/>
              <a:t>)/</a:t>
            </a:r>
            <a:r>
              <a:rPr lang="ko-KR" altLang="en-US" sz="1800" dirty="0"/>
              <a:t>던진 횟수</a:t>
            </a:r>
            <a:endParaRPr lang="en-US" altLang="ko-KR" sz="1800" dirty="0"/>
          </a:p>
          <a:p>
            <a:pPr lvl="1">
              <a:lnSpc>
                <a:spcPct val="150000"/>
              </a:lnSpc>
              <a:buFont typeface="Arial" pitchFamily="34" charset="0"/>
              <a:buChar char="•"/>
            </a:pPr>
            <a:r>
              <a:rPr lang="en-US" altLang="ko-KR" sz="1600" dirty="0"/>
              <a:t>(</a:t>
            </a:r>
            <a:r>
              <a:rPr lang="ko-KR" altLang="en-US" sz="1600" dirty="0"/>
              <a:t>앞면이 나오는 비율의 표준오차</a:t>
            </a:r>
            <a:r>
              <a:rPr lang="en-US" altLang="ko-KR" sz="1600" dirty="0"/>
              <a:t>)</a:t>
            </a:r>
            <a:r>
              <a:rPr lang="ko-KR" altLang="en-US" sz="1600" dirty="0"/>
              <a:t> </a:t>
            </a:r>
            <a:r>
              <a:rPr lang="en-US" altLang="ko-KR" sz="1600" dirty="0"/>
              <a:t>= (</a:t>
            </a:r>
            <a:r>
              <a:rPr lang="ko-KR" altLang="en-US" sz="1600" dirty="0"/>
              <a:t>앞면이 나오는 횟수의 표준오차</a:t>
            </a:r>
            <a:r>
              <a:rPr lang="en-US" altLang="ko-KR" sz="1600" dirty="0"/>
              <a:t>)/</a:t>
            </a:r>
            <a:r>
              <a:rPr lang="ko-KR" altLang="en-US" sz="1600" dirty="0"/>
              <a:t>던진 횟수</a:t>
            </a:r>
            <a:endParaRPr lang="en-US" altLang="ko-KR" sz="1600" dirty="0"/>
          </a:p>
          <a:p>
            <a:pPr marL="457200" lvl="1" indent="0">
              <a:lnSpc>
                <a:spcPct val="150000"/>
              </a:lnSpc>
              <a:buNone/>
            </a:pPr>
            <a:r>
              <a:rPr lang="en-US" altLang="ko-KR" sz="1600" dirty="0"/>
              <a:t>                                               = 1/2 / (</a:t>
            </a:r>
            <a:r>
              <a:rPr lang="ko-KR" altLang="en-US" sz="1600" dirty="0"/>
              <a:t>던진 횟수</a:t>
            </a:r>
            <a:r>
              <a:rPr lang="en-US" altLang="ko-KR" sz="1600" dirty="0"/>
              <a:t>)</a:t>
            </a:r>
            <a:r>
              <a:rPr lang="en-US" altLang="ko-KR" sz="1600" baseline="30000" dirty="0"/>
              <a:t>1/2</a:t>
            </a:r>
            <a:endParaRPr lang="en-US" altLang="ko-KR" sz="1600" dirty="0"/>
          </a:p>
          <a:p>
            <a:pPr marL="0" indent="0">
              <a:lnSpc>
                <a:spcPct val="110000"/>
              </a:lnSpc>
              <a:spcBef>
                <a:spcPct val="50000"/>
              </a:spcBef>
              <a:buNone/>
            </a:pPr>
            <a:endParaRPr lang="en-US" altLang="ko-KR" sz="1600" dirty="0"/>
          </a:p>
          <a:p>
            <a:pPr marL="0" indent="0">
              <a:lnSpc>
                <a:spcPct val="110000"/>
              </a:lnSpc>
              <a:spcBef>
                <a:spcPct val="50000"/>
              </a:spcBef>
              <a:buNone/>
            </a:pPr>
            <a:r>
              <a:rPr lang="ko-KR" altLang="en-US" sz="1800" dirty="0"/>
              <a:t>제곱근 법칙</a:t>
            </a:r>
            <a:endParaRPr lang="en-US" altLang="ko-KR" sz="1800" dirty="0"/>
          </a:p>
          <a:p>
            <a:pPr lvl="1">
              <a:lnSpc>
                <a:spcPct val="150000"/>
              </a:lnSpc>
              <a:buFont typeface="Arial" pitchFamily="34" charset="0"/>
              <a:buChar char="•"/>
            </a:pPr>
            <a:r>
              <a:rPr lang="ko-KR" altLang="en-US" sz="1600" dirty="0"/>
              <a:t>오차의 절대적 크기는 던진 횟수의 제곱근으로 곱해져 증가함</a:t>
            </a:r>
            <a:endParaRPr lang="en-US" altLang="ko-KR" sz="1600" dirty="0"/>
          </a:p>
          <a:p>
            <a:pPr lvl="1">
              <a:lnSpc>
                <a:spcPct val="150000"/>
              </a:lnSpc>
              <a:buFont typeface="Arial" pitchFamily="34" charset="0"/>
              <a:buChar char="•"/>
            </a:pPr>
            <a:r>
              <a:rPr lang="ko-KR" altLang="en-US" sz="1600" dirty="0"/>
              <a:t>오차의 상대적 크기는 던진 횟수의 제곱근으로 나누어져 감소함</a:t>
            </a:r>
            <a:endParaRPr lang="en-US" altLang="ko-KR" sz="1600" dirty="0"/>
          </a:p>
          <a:p>
            <a:pPr lvl="1">
              <a:lnSpc>
                <a:spcPct val="150000"/>
              </a:lnSpc>
              <a:buFont typeface="Arial" pitchFamily="34" charset="0"/>
              <a:buChar char="•"/>
            </a:pPr>
            <a:endParaRPr lang="en-US" altLang="ko-KR" sz="1600" dirty="0"/>
          </a:p>
        </p:txBody>
      </p:sp>
      <p:sp>
        <p:nvSpPr>
          <p:cNvPr id="7" name="AutoShape 5"/>
          <p:cNvSpPr>
            <a:spLocks noChangeArrowheads="1"/>
          </p:cNvSpPr>
          <p:nvPr/>
        </p:nvSpPr>
        <p:spPr bwMode="auto">
          <a:xfrm>
            <a:off x="1988544" y="1484785"/>
            <a:ext cx="158717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제곱근 법칙</a:t>
            </a:r>
            <a:endParaRPr lang="en-US" altLang="ko-KR" b="1" dirty="0"/>
          </a:p>
        </p:txBody>
      </p:sp>
    </p:spTree>
    <p:extLst>
      <p:ext uri="{BB962C8B-B14F-4D97-AF65-F5344CB8AC3E}">
        <p14:creationId xmlns:p14="http://schemas.microsoft.com/office/powerpoint/2010/main" val="2598340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571500" indent="-514350">
              <a:lnSpc>
                <a:spcPct val="150000"/>
              </a:lnSpc>
              <a:spcBef>
                <a:spcPct val="20000"/>
              </a:spcBef>
              <a:buFont typeface="Arial" charset="0"/>
              <a:buChar char="•"/>
              <a:defRPr/>
            </a:pPr>
            <a:endParaRPr lang="en-US" altLang="ko-KR" sz="2400" dirty="0">
              <a:latin typeface="나눔고딕" panose="020D0604000000000000" pitchFamily="50" charset="-127"/>
              <a:ea typeface="나눔고딕" panose="020D0604000000000000" pitchFamily="50" charset="-127"/>
            </a:endParaRPr>
          </a:p>
          <a:p>
            <a:pPr marL="285750" indent="-285750">
              <a:lnSpc>
                <a:spcPct val="150000"/>
              </a:lnSpc>
              <a:spcBef>
                <a:spcPct val="20000"/>
              </a:spcBef>
              <a:buFont typeface="Arial" panose="020B0604020202020204" pitchFamily="34" charset="0"/>
              <a:buChar char="•"/>
              <a:defRPr/>
            </a:pPr>
            <a:r>
              <a:rPr lang="ko-KR" altLang="en-US" dirty="0">
                <a:latin typeface="나눔고딕" panose="020D0604000000000000" pitchFamily="50" charset="-127"/>
                <a:ea typeface="나눔고딕" panose="020D0604000000000000" pitchFamily="50" charset="-127"/>
              </a:rPr>
              <a:t>한국노동패널</a:t>
            </a:r>
            <a:endParaRPr lang="en-US" altLang="ko-KR" dirty="0">
              <a:latin typeface="나눔고딕" panose="020D0604000000000000" pitchFamily="50" charset="-127"/>
              <a:ea typeface="나눔고딕" panose="020D0604000000000000" pitchFamily="50" charset="-127"/>
            </a:endParaRPr>
          </a:p>
          <a:p>
            <a:pPr marL="285750" indent="-285750">
              <a:lnSpc>
                <a:spcPct val="150000"/>
              </a:lnSpc>
              <a:spcBef>
                <a:spcPct val="20000"/>
              </a:spcBef>
              <a:buFont typeface="Arial" panose="020B0604020202020204" pitchFamily="34" charset="0"/>
              <a:buChar char="•"/>
              <a:defRPr/>
            </a:pPr>
            <a:r>
              <a:rPr lang="en-US" altLang="ko-KR" dirty="0">
                <a:latin typeface="나눔고딕" panose="020D0604000000000000" pitchFamily="50" charset="-127"/>
                <a:ea typeface="나눔고딕" panose="020D0604000000000000" pitchFamily="50" charset="-127"/>
              </a:rPr>
              <a:t>PSID, NLS, NLSY</a:t>
            </a:r>
          </a:p>
          <a:p>
            <a:pPr marL="285750" indent="-285750">
              <a:lnSpc>
                <a:spcPct val="150000"/>
              </a:lnSpc>
              <a:spcBef>
                <a:spcPct val="20000"/>
              </a:spcBef>
              <a:buFont typeface="Arial" panose="020B0604020202020204" pitchFamily="34" charset="0"/>
              <a:buChar char="•"/>
              <a:defRPr/>
            </a:pPr>
            <a:r>
              <a:rPr lang="en-US" altLang="ko-KR" dirty="0">
                <a:latin typeface="나눔고딕" panose="020D0604000000000000" pitchFamily="50" charset="-127"/>
                <a:ea typeface="나눔고딕" panose="020D0604000000000000" pitchFamily="50" charset="-127"/>
              </a:rPr>
              <a:t>BHPS</a:t>
            </a:r>
          </a:p>
          <a:p>
            <a:pPr marL="285750" indent="-285750">
              <a:lnSpc>
                <a:spcPct val="150000"/>
              </a:lnSpc>
              <a:spcBef>
                <a:spcPct val="20000"/>
              </a:spcBef>
              <a:buFont typeface="Arial" panose="020B0604020202020204" pitchFamily="34" charset="0"/>
              <a:buChar char="•"/>
              <a:defRPr/>
            </a:pPr>
            <a:r>
              <a:rPr lang="en-US" altLang="ko-KR" dirty="0">
                <a:latin typeface="나눔고딕" panose="020D0604000000000000" pitchFamily="50" charset="-127"/>
                <a:ea typeface="나눔고딕" panose="020D0604000000000000" pitchFamily="50" charset="-127"/>
              </a:rPr>
              <a:t>JPSC: Japanese panel survey on consumers</a:t>
            </a:r>
          </a:p>
          <a:p>
            <a:pPr marL="285750" indent="-285750">
              <a:lnSpc>
                <a:spcPct val="150000"/>
              </a:lnSpc>
              <a:spcBef>
                <a:spcPct val="20000"/>
              </a:spcBef>
              <a:buFont typeface="Arial" panose="020B0604020202020204" pitchFamily="34" charset="0"/>
              <a:buChar char="•"/>
              <a:defRPr/>
            </a:pPr>
            <a:r>
              <a:rPr lang="en-US" altLang="ko-KR" dirty="0" err="1">
                <a:latin typeface="나눔고딕" panose="020D0604000000000000" pitchFamily="50" charset="-127"/>
                <a:ea typeface="나눔고딕" panose="020D0604000000000000" pitchFamily="50" charset="-127"/>
              </a:rPr>
              <a:t>Compustat</a:t>
            </a:r>
            <a:r>
              <a:rPr lang="en-US" altLang="ko-KR" dirty="0">
                <a:latin typeface="나눔고딕" panose="020D0604000000000000" pitchFamily="50" charset="-127"/>
                <a:ea typeface="나눔고딕" panose="020D0604000000000000" pitchFamily="50" charset="-127"/>
              </a:rPr>
              <a:t>, CRSP</a:t>
            </a:r>
          </a:p>
          <a:p>
            <a:pPr marL="285750" indent="-285750">
              <a:lnSpc>
                <a:spcPct val="150000"/>
              </a:lnSpc>
              <a:spcBef>
                <a:spcPct val="20000"/>
              </a:spcBef>
              <a:buFont typeface="Arial" panose="020B0604020202020204" pitchFamily="34" charset="0"/>
              <a:buChar char="•"/>
              <a:defRPr/>
            </a:pPr>
            <a:r>
              <a:rPr lang="en-US" altLang="ko-KR" dirty="0">
                <a:latin typeface="나눔고딕" panose="020D0604000000000000" pitchFamily="50" charset="-127"/>
                <a:ea typeface="나눔고딕" panose="020D0604000000000000" pitchFamily="50" charset="-127"/>
              </a:rPr>
              <a:t>Scanner data (</a:t>
            </a:r>
            <a:r>
              <a:rPr lang="ko-KR" altLang="en-US" dirty="0">
                <a:latin typeface="나눔고딕" panose="020D0604000000000000" pitchFamily="50" charset="-127"/>
                <a:ea typeface="나눔고딕" panose="020D0604000000000000" pitchFamily="50" charset="-127"/>
              </a:rPr>
              <a:t>마케팅 분야</a:t>
            </a:r>
            <a:r>
              <a:rPr lang="en-US" altLang="ko-KR" dirty="0">
                <a:latin typeface="나눔고딕" panose="020D0604000000000000" pitchFamily="50" charset="-127"/>
                <a:ea typeface="나눔고딕" panose="020D0604000000000000" pitchFamily="50" charset="-127"/>
              </a:rPr>
              <a:t>)</a:t>
            </a:r>
          </a:p>
          <a:p>
            <a:pPr marL="285750" indent="-285750">
              <a:lnSpc>
                <a:spcPct val="150000"/>
              </a:lnSpc>
              <a:spcBef>
                <a:spcPct val="20000"/>
              </a:spcBef>
              <a:buFont typeface="Arial" panose="020B0604020202020204" pitchFamily="34" charset="0"/>
              <a:buChar char="•"/>
              <a:defRPr/>
            </a:pPr>
            <a:r>
              <a:rPr lang="ko-KR" altLang="en-US" dirty="0">
                <a:latin typeface="나눔고딕" panose="020D0604000000000000" pitchFamily="50" charset="-127"/>
                <a:ea typeface="나눔고딕" panose="020D0604000000000000" pitchFamily="50" charset="-127"/>
              </a:rPr>
              <a:t>통계등록부</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인구</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가구</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기업 등 서울대</a:t>
            </a:r>
            <a:r>
              <a:rPr lang="en-US" altLang="ko-KR" dirty="0">
                <a:latin typeface="나눔고딕" panose="020D0604000000000000" pitchFamily="50" charset="-127"/>
                <a:ea typeface="나눔고딕" panose="020D0604000000000000" pitchFamily="50" charset="-127"/>
              </a:rPr>
              <a:t> SDC)</a:t>
            </a:r>
          </a:p>
          <a:p>
            <a:pPr marL="285750" indent="-285750">
              <a:lnSpc>
                <a:spcPct val="150000"/>
              </a:lnSpc>
              <a:spcBef>
                <a:spcPct val="20000"/>
              </a:spcBef>
              <a:buFont typeface="Arial" panose="020B0604020202020204" pitchFamily="34" charset="0"/>
              <a:buChar char="•"/>
              <a:defRPr/>
            </a:pPr>
            <a:r>
              <a:rPr lang="ko-KR" altLang="en-US" dirty="0">
                <a:latin typeface="나눔고딕" panose="020D0604000000000000" pitchFamily="50" charset="-127"/>
                <a:ea typeface="나눔고딕" panose="020D0604000000000000" pitchFamily="50" charset="-127"/>
              </a:rPr>
              <a:t>지리적 위치 </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위도</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경도</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를 관측단위로 하는 패널 자료 </a:t>
            </a:r>
            <a:r>
              <a:rPr lang="en-US" altLang="ko-KR" dirty="0">
                <a:latin typeface="나눔고딕" panose="020D0604000000000000" pitchFamily="50" charset="-127"/>
                <a:ea typeface="나눔고딕" panose="020D0604000000000000" pitchFamily="50" charset="-127"/>
              </a:rPr>
              <a:t>cf. </a:t>
            </a:r>
            <a:r>
              <a:rPr lang="ko-KR" altLang="en-US" dirty="0">
                <a:latin typeface="나눔고딕" panose="020D0604000000000000" pitchFamily="50" charset="-127"/>
                <a:ea typeface="나눔고딕" panose="020D0604000000000000" pitchFamily="50" charset="-127"/>
              </a:rPr>
              <a:t>통계청 </a:t>
            </a:r>
            <a:r>
              <a:rPr lang="en-US" altLang="ko-KR" dirty="0">
                <a:latin typeface="나눔고딕" panose="020D0604000000000000" pitchFamily="50" charset="-127"/>
                <a:ea typeface="나눔고딕" panose="020D0604000000000000" pitchFamily="50" charset="-127"/>
              </a:rPr>
              <a:t>SGIS</a:t>
            </a:r>
          </a:p>
        </p:txBody>
      </p:sp>
      <p:sp>
        <p:nvSpPr>
          <p:cNvPr id="6" name="Rectangle 2"/>
          <p:cNvSpPr>
            <a:spLocks noGrp="1" noChangeArrowheads="1"/>
          </p:cNvSpPr>
          <p:nvPr>
            <p:ph type="title"/>
          </p:nvPr>
        </p:nvSpPr>
        <p:spPr>
          <a:xfrm>
            <a:off x="1981200" y="274638"/>
            <a:ext cx="8229600" cy="1143000"/>
          </a:xfrm>
        </p:spPr>
        <p:txBody>
          <a:bodyPr rtlCol="0">
            <a:normAutofit/>
          </a:bodyPr>
          <a:lstStyle/>
          <a:p>
            <a:pPr>
              <a:defRPr/>
            </a:pPr>
            <a:r>
              <a:rPr lang="en-US" altLang="ko-KR" sz="4000" dirty="0"/>
              <a:t>2. </a:t>
            </a:r>
            <a:r>
              <a:rPr lang="ko-KR" altLang="en-US" sz="4000" dirty="0"/>
              <a:t>자료</a:t>
            </a:r>
          </a:p>
        </p:txBody>
      </p:sp>
      <p:sp>
        <p:nvSpPr>
          <p:cNvPr id="10" name="AutoShape 5"/>
          <p:cNvSpPr>
            <a:spLocks noChangeArrowheads="1"/>
          </p:cNvSpPr>
          <p:nvPr/>
        </p:nvSpPr>
        <p:spPr bwMode="auto">
          <a:xfrm>
            <a:off x="1972496" y="1554218"/>
            <a:ext cx="275535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국내외 패널자료 예시 </a:t>
            </a:r>
            <a:r>
              <a:rPr lang="en-US" altLang="ko-KR" b="1" dirty="0">
                <a:latin typeface="나눔고딕" panose="020D0604000000000000" pitchFamily="50" charset="-127"/>
                <a:ea typeface="나눔고딕" panose="020D0604000000000000" pitchFamily="50" charset="-127"/>
              </a:rPr>
              <a:t>1</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4120172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표준오차</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a:buNone/>
            </a:pPr>
            <a:r>
              <a:rPr lang="en-US" altLang="ko-KR" sz="1800" dirty="0"/>
              <a:t>0, 2, 3, 4, 6</a:t>
            </a:r>
            <a:r>
              <a:rPr lang="ko-KR" altLang="en-US" sz="1800" dirty="0"/>
              <a:t>의 카드가 한 장씩 들어 있는 상자로부터 </a:t>
            </a:r>
            <a:r>
              <a:rPr lang="en-US" altLang="ko-KR" sz="1800" dirty="0"/>
              <a:t>25</a:t>
            </a:r>
            <a:r>
              <a:rPr lang="ko-KR" altLang="en-US" sz="1800" dirty="0"/>
              <a:t>회 무작위 복원 </a:t>
            </a:r>
            <a:r>
              <a:rPr lang="ko-KR" altLang="en-US" sz="1800" dirty="0" err="1"/>
              <a:t>추출하</a:t>
            </a:r>
            <a:endParaRPr lang="en-US" altLang="ko-KR" sz="1800" dirty="0"/>
          </a:p>
          <a:p>
            <a:pPr>
              <a:buNone/>
            </a:pPr>
            <a:r>
              <a:rPr lang="ko-KR" altLang="en-US" sz="1800" dirty="0"/>
              <a:t>는 경우 합의 표준오차를 구해보자</a:t>
            </a:r>
            <a:r>
              <a:rPr lang="en-US" altLang="ko-KR" sz="1800" dirty="0"/>
              <a:t>.</a:t>
            </a:r>
          </a:p>
          <a:p>
            <a:pPr marL="0" indent="0">
              <a:spcBef>
                <a:spcPct val="50000"/>
              </a:spcBef>
              <a:buNone/>
            </a:pPr>
            <a:endParaRPr lang="en-US" altLang="ko-KR" sz="1800" dirty="0"/>
          </a:p>
          <a:p>
            <a:pPr lvl="1">
              <a:lnSpc>
                <a:spcPct val="150000"/>
              </a:lnSpc>
              <a:buFont typeface="Arial" pitchFamily="34" charset="0"/>
              <a:buChar char="•"/>
            </a:pPr>
            <a:r>
              <a:rPr lang="ko-KR" altLang="en-US" sz="1600" dirty="0"/>
              <a:t>상자의 평균 </a:t>
            </a:r>
            <a:r>
              <a:rPr lang="en-US" altLang="ko-KR" sz="1600" dirty="0"/>
              <a:t>= 3.</a:t>
            </a:r>
            <a:r>
              <a:rPr lang="ko-KR" altLang="en-US" sz="1600" dirty="0"/>
              <a:t>  합의 기대값</a:t>
            </a:r>
            <a:r>
              <a:rPr lang="en-US" altLang="ko-KR" sz="1600" dirty="0"/>
              <a:t> = 25 x 3 = 75</a:t>
            </a:r>
          </a:p>
          <a:p>
            <a:pPr lvl="1">
              <a:lnSpc>
                <a:spcPct val="150000"/>
              </a:lnSpc>
              <a:buFont typeface="Arial" pitchFamily="34" charset="0"/>
              <a:buChar char="•"/>
            </a:pPr>
            <a:r>
              <a:rPr lang="ko-KR" altLang="en-US" sz="1600" dirty="0"/>
              <a:t>상자의 표준편차</a:t>
            </a:r>
            <a:r>
              <a:rPr lang="en-US" altLang="ko-KR" sz="1600" dirty="0"/>
              <a:t>(</a:t>
            </a:r>
            <a:r>
              <a:rPr lang="ko-KR" altLang="en-US" sz="1600" dirty="0"/>
              <a:t>모표준편차</a:t>
            </a:r>
            <a:r>
              <a:rPr lang="en-US" altLang="ko-KR" sz="1600" dirty="0"/>
              <a:t>) </a:t>
            </a:r>
          </a:p>
          <a:p>
            <a:pPr lvl="1">
              <a:lnSpc>
                <a:spcPct val="150000"/>
              </a:lnSpc>
              <a:buFont typeface="Arial" pitchFamily="34" charset="0"/>
              <a:buChar char="•"/>
            </a:pPr>
            <a:endParaRPr lang="en-US" altLang="ko-KR" sz="1600" dirty="0"/>
          </a:p>
          <a:p>
            <a:pPr lvl="1">
              <a:lnSpc>
                <a:spcPct val="150000"/>
              </a:lnSpc>
              <a:buFont typeface="Arial" pitchFamily="34" charset="0"/>
              <a:buChar char="•"/>
            </a:pPr>
            <a:endParaRPr lang="en-US" altLang="ko-KR" sz="1600" dirty="0"/>
          </a:p>
          <a:p>
            <a:pPr lvl="1">
              <a:lnSpc>
                <a:spcPct val="150000"/>
              </a:lnSpc>
              <a:buFont typeface="Arial" pitchFamily="34" charset="0"/>
              <a:buChar char="•"/>
            </a:pPr>
            <a:r>
              <a:rPr lang="ko-KR" altLang="en-US" sz="1600" dirty="0"/>
              <a:t>합의 표준오차 </a:t>
            </a:r>
            <a:r>
              <a:rPr lang="en-US" altLang="ko-KR" sz="1600" dirty="0"/>
              <a:t>= 25</a:t>
            </a:r>
            <a:r>
              <a:rPr lang="en-US" altLang="ko-KR" sz="1600" baseline="30000" dirty="0"/>
              <a:t>1/2</a:t>
            </a:r>
            <a:r>
              <a:rPr lang="en-US" altLang="ko-KR" sz="1600" dirty="0"/>
              <a:t> x 2 = 10</a:t>
            </a:r>
          </a:p>
          <a:p>
            <a:pPr lvl="1">
              <a:lnSpc>
                <a:spcPct val="150000"/>
              </a:lnSpc>
              <a:buFont typeface="Arial" pitchFamily="34" charset="0"/>
              <a:buChar char="•"/>
            </a:pPr>
            <a:r>
              <a:rPr lang="ko-KR" altLang="en-US" sz="1600" dirty="0"/>
              <a:t>관측된 합은 그 기대값인 </a:t>
            </a:r>
            <a:r>
              <a:rPr lang="en-US" altLang="ko-KR" sz="1600" dirty="0"/>
              <a:t>75 </a:t>
            </a:r>
            <a:r>
              <a:rPr lang="ko-KR" altLang="en-US" sz="1600" dirty="0"/>
              <a:t>주위에 그 표준오차인 </a:t>
            </a:r>
            <a:r>
              <a:rPr lang="en-US" altLang="ko-KR" sz="1600" dirty="0"/>
              <a:t>10 </a:t>
            </a:r>
            <a:r>
              <a:rPr lang="ko-KR" altLang="en-US" sz="1600" dirty="0"/>
              <a:t>정도의 차이를 두고 분포한다</a:t>
            </a:r>
            <a:r>
              <a:rPr lang="en-US" altLang="ko-KR" sz="1600" dirty="0"/>
              <a:t>.</a:t>
            </a:r>
          </a:p>
        </p:txBody>
      </p:sp>
      <p:sp>
        <p:nvSpPr>
          <p:cNvPr id="6" name="AutoShape 5"/>
          <p:cNvSpPr>
            <a:spLocks noChangeArrowheads="1"/>
          </p:cNvSpPr>
          <p:nvPr/>
        </p:nvSpPr>
        <p:spPr bwMode="auto">
          <a:xfrm>
            <a:off x="1988544" y="1611550"/>
            <a:ext cx="144316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표준오차</a:t>
            </a:r>
            <a:endParaRPr lang="en-US" altLang="ko-KR" b="1" dirty="0"/>
          </a:p>
        </p:txBody>
      </p:sp>
      <p:graphicFrame>
        <p:nvGraphicFramePr>
          <p:cNvPr id="5" name="Object 4"/>
          <p:cNvGraphicFramePr>
            <a:graphicFrameLocks noChangeAspect="1"/>
          </p:cNvGraphicFramePr>
          <p:nvPr/>
        </p:nvGraphicFramePr>
        <p:xfrm>
          <a:off x="2870102" y="4157960"/>
          <a:ext cx="5818187" cy="711200"/>
        </p:xfrm>
        <a:graphic>
          <a:graphicData uri="http://schemas.openxmlformats.org/presentationml/2006/ole">
            <mc:AlternateContent xmlns:mc="http://schemas.openxmlformats.org/markup-compatibility/2006">
              <mc:Choice xmlns:v="urn:schemas-microsoft-com:vml" Requires="v">
                <p:oleObj spid="_x0000_s7177" name="수식" r:id="rId3" imgW="3708400" imgH="457200" progId="Equation.3">
                  <p:embed/>
                </p:oleObj>
              </mc:Choice>
              <mc:Fallback>
                <p:oleObj name="수식" r:id="rId3" imgW="3708400" imgH="4572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0102" y="4157960"/>
                        <a:ext cx="5818187"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64381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표준오차</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a:spcBef>
                <a:spcPct val="50000"/>
              </a:spcBef>
              <a:buNone/>
            </a:pPr>
            <a:r>
              <a:rPr lang="en-US" altLang="ko-KR" sz="1800" dirty="0"/>
              <a:t>25</a:t>
            </a:r>
            <a:r>
              <a:rPr lang="ko-KR" altLang="en-US" sz="1800" dirty="0"/>
              <a:t>회씩의 추출을 </a:t>
            </a:r>
            <a:r>
              <a:rPr lang="en-US" altLang="ko-KR" sz="1800" dirty="0"/>
              <a:t>100</a:t>
            </a:r>
            <a:r>
              <a:rPr lang="ko-KR" altLang="en-US" sz="1800" dirty="0"/>
              <a:t>번 반복 시행한 결과</a:t>
            </a:r>
            <a:endParaRPr lang="en-US" altLang="ko-KR" sz="1800" dirty="0"/>
          </a:p>
          <a:p>
            <a:pPr marL="0" indent="0">
              <a:spcBef>
                <a:spcPct val="50000"/>
              </a:spcBef>
              <a:buNone/>
            </a:pPr>
            <a:endParaRPr lang="en-US" altLang="ko-KR" sz="1800" dirty="0"/>
          </a:p>
          <a:p>
            <a:pPr>
              <a:spcBef>
                <a:spcPct val="50000"/>
              </a:spcBef>
            </a:pPr>
            <a:r>
              <a:rPr lang="ko-KR" altLang="en-US" sz="1600" dirty="0"/>
              <a:t>원칙적으로 합은 </a:t>
            </a:r>
            <a:r>
              <a:rPr lang="en-US" altLang="ko-KR" sz="1600" dirty="0"/>
              <a:t>0 </a:t>
            </a:r>
            <a:r>
              <a:rPr lang="ko-KR" altLang="en-US" sz="1600" dirty="0"/>
              <a:t>에서 </a:t>
            </a:r>
            <a:r>
              <a:rPr lang="en-US" altLang="ko-KR" sz="1600" dirty="0"/>
              <a:t>150 </a:t>
            </a:r>
            <a:r>
              <a:rPr lang="ko-KR" altLang="en-US" sz="1600" dirty="0"/>
              <a:t>까지 가능</a:t>
            </a:r>
            <a:r>
              <a:rPr lang="en-US" altLang="ko-KR" sz="1600" dirty="0"/>
              <a:t>.</a:t>
            </a:r>
          </a:p>
          <a:p>
            <a:pPr marL="0" indent="0">
              <a:spcBef>
                <a:spcPct val="50000"/>
              </a:spcBef>
              <a:buNone/>
            </a:pPr>
            <a:r>
              <a:rPr lang="ko-KR" altLang="en-US" sz="1600" dirty="0"/>
              <a:t>    그러나 관측치들은 그 대부분인 </a:t>
            </a:r>
            <a:endParaRPr lang="en-US" altLang="ko-KR" sz="1600" dirty="0"/>
          </a:p>
          <a:p>
            <a:pPr marL="0" indent="0">
              <a:spcBef>
                <a:spcPct val="50000"/>
              </a:spcBef>
              <a:buNone/>
            </a:pPr>
            <a:r>
              <a:rPr lang="en-US" altLang="ko-KR" sz="1600" dirty="0"/>
              <a:t>    99</a:t>
            </a:r>
            <a:r>
              <a:rPr lang="ko-KR" altLang="en-US" sz="1600" dirty="0"/>
              <a:t>개가 </a:t>
            </a:r>
            <a:r>
              <a:rPr lang="en-US" altLang="ko-KR" sz="1600" dirty="0"/>
              <a:t>50</a:t>
            </a:r>
            <a:r>
              <a:rPr lang="ko-KR" altLang="en-US" sz="1600" dirty="0"/>
              <a:t>과 </a:t>
            </a:r>
            <a:r>
              <a:rPr lang="en-US" altLang="ko-KR" sz="1600" dirty="0"/>
              <a:t>100 </a:t>
            </a:r>
            <a:r>
              <a:rPr lang="ko-KR" altLang="en-US" sz="1600" dirty="0"/>
              <a:t>사이</a:t>
            </a:r>
            <a:r>
              <a:rPr lang="en-US" altLang="ko-KR" sz="1600" dirty="0"/>
              <a:t>, </a:t>
            </a:r>
            <a:r>
              <a:rPr lang="ko-KR" altLang="en-US" sz="1600" dirty="0"/>
              <a:t>즉</a:t>
            </a:r>
            <a:r>
              <a:rPr lang="en-US" altLang="ko-KR" sz="1600" dirty="0"/>
              <a:t>,</a:t>
            </a:r>
          </a:p>
          <a:p>
            <a:pPr marL="0" indent="0">
              <a:spcBef>
                <a:spcPct val="50000"/>
              </a:spcBef>
              <a:buNone/>
            </a:pPr>
            <a:r>
              <a:rPr lang="ko-KR" altLang="en-US" sz="1600" dirty="0"/>
              <a:t>    기대값 </a:t>
            </a:r>
            <a:r>
              <a:rPr lang="ko-KR" altLang="en-US" sz="1600" dirty="0">
                <a:latin typeface="HY중고딕" pitchFamily="18" charset="-127"/>
                <a:ea typeface="HY중고딕" pitchFamily="18" charset="-127"/>
                <a:sym typeface="Symbol" pitchFamily="18" charset="2"/>
              </a:rPr>
              <a:t></a:t>
            </a:r>
            <a:r>
              <a:rPr lang="ko-KR" altLang="en-US" sz="1600" dirty="0"/>
              <a:t> </a:t>
            </a:r>
            <a:r>
              <a:rPr lang="en-US" altLang="ko-KR" sz="1600" dirty="0"/>
              <a:t>2.5SE </a:t>
            </a:r>
            <a:r>
              <a:rPr lang="ko-KR" altLang="en-US" sz="1600" dirty="0"/>
              <a:t>이내에 위치</a:t>
            </a:r>
            <a:endParaRPr lang="en-US" altLang="ko-KR" sz="1600" dirty="0"/>
          </a:p>
          <a:p>
            <a:pPr>
              <a:spcBef>
                <a:spcPct val="50000"/>
              </a:spcBef>
            </a:pPr>
            <a:endParaRPr lang="en-US" altLang="ko-KR" sz="1600" dirty="0"/>
          </a:p>
          <a:p>
            <a:pPr algn="just"/>
            <a:r>
              <a:rPr lang="ko-KR" altLang="en-US" sz="1600" dirty="0"/>
              <a:t>하나의 관측치가 그 기대값으로부터</a:t>
            </a:r>
            <a:endParaRPr lang="en-US" altLang="ko-KR" sz="1600" dirty="0"/>
          </a:p>
          <a:p>
            <a:pPr marL="0" indent="0" algn="just">
              <a:buNone/>
            </a:pPr>
            <a:r>
              <a:rPr lang="ko-KR" altLang="en-US" sz="1600" dirty="0"/>
              <a:t>     </a:t>
            </a:r>
            <a:r>
              <a:rPr lang="ko-KR" altLang="en-US" sz="1600" dirty="0">
                <a:latin typeface="HY중고딕" pitchFamily="18" charset="-127"/>
                <a:ea typeface="HY중고딕" pitchFamily="18" charset="-127"/>
                <a:sym typeface="Symbol" pitchFamily="18" charset="2"/>
              </a:rPr>
              <a:t></a:t>
            </a:r>
            <a:r>
              <a:rPr lang="en-US" altLang="ko-KR" sz="1600" dirty="0"/>
              <a:t>2SE </a:t>
            </a:r>
            <a:r>
              <a:rPr lang="ko-KR" altLang="en-US" sz="1600" dirty="0"/>
              <a:t>혹은 </a:t>
            </a:r>
            <a:r>
              <a:rPr lang="ko-KR" altLang="en-US" sz="1600" dirty="0">
                <a:latin typeface="HY중고딕" pitchFamily="18" charset="-127"/>
                <a:ea typeface="HY중고딕" pitchFamily="18" charset="-127"/>
                <a:sym typeface="Symbol" pitchFamily="18" charset="2"/>
              </a:rPr>
              <a:t></a:t>
            </a:r>
            <a:r>
              <a:rPr lang="en-US" altLang="ko-KR" sz="1600" dirty="0"/>
              <a:t>3SE </a:t>
            </a:r>
            <a:r>
              <a:rPr lang="ko-KR" altLang="en-US" sz="1600" dirty="0"/>
              <a:t>이상 떨어져 실현될</a:t>
            </a:r>
            <a:endParaRPr lang="en-US" altLang="ko-KR" sz="1600" dirty="0"/>
          </a:p>
          <a:p>
            <a:pPr marL="0" indent="0" algn="just">
              <a:buNone/>
            </a:pPr>
            <a:r>
              <a:rPr lang="ko-KR" altLang="en-US" sz="1600" dirty="0"/>
              <a:t>    가능성은 매우 희박함</a:t>
            </a:r>
            <a:endParaRPr lang="en-US" altLang="ko-KR" sz="1600" dirty="0"/>
          </a:p>
        </p:txBody>
      </p:sp>
      <p:sp>
        <p:nvSpPr>
          <p:cNvPr id="6" name="AutoShape 5"/>
          <p:cNvSpPr>
            <a:spLocks noChangeArrowheads="1"/>
          </p:cNvSpPr>
          <p:nvPr/>
        </p:nvSpPr>
        <p:spPr bwMode="auto">
          <a:xfrm>
            <a:off x="1988544" y="1611550"/>
            <a:ext cx="144316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표준오차</a:t>
            </a:r>
            <a:endParaRPr lang="en-US" altLang="ko-KR" b="1" dirty="0"/>
          </a:p>
        </p:txBody>
      </p:sp>
      <p:sp>
        <p:nvSpPr>
          <p:cNvPr id="8" name="Text Box 1043"/>
          <p:cNvSpPr txBox="1">
            <a:spLocks noChangeArrowheads="1"/>
          </p:cNvSpPr>
          <p:nvPr/>
        </p:nvSpPr>
        <p:spPr bwMode="auto">
          <a:xfrm>
            <a:off x="6744072" y="1988841"/>
            <a:ext cx="3528392" cy="307777"/>
          </a:xfrm>
          <a:prstGeom prst="rect">
            <a:avLst/>
          </a:prstGeom>
          <a:noFill/>
          <a:ln w="9525">
            <a:noFill/>
            <a:miter lim="800000"/>
            <a:headEnd/>
            <a:tailEnd/>
          </a:ln>
        </p:spPr>
        <p:txBody>
          <a:bodyPr wrap="square">
            <a:spAutoFit/>
          </a:bodyPr>
          <a:lstStyle/>
          <a:p>
            <a:pPr>
              <a:spcBef>
                <a:spcPct val="50000"/>
              </a:spcBef>
            </a:pPr>
            <a:r>
              <a:rPr lang="en-US" altLang="ko-KR" sz="1400" dirty="0">
                <a:latin typeface="맑은 고딕"/>
                <a:ea typeface="맑은 고딕"/>
              </a:rPr>
              <a:t>25</a:t>
            </a:r>
            <a:r>
              <a:rPr lang="ko-KR" altLang="en-US" sz="1400" dirty="0">
                <a:latin typeface="맑은 고딕"/>
                <a:ea typeface="맑은 고딕"/>
              </a:rPr>
              <a:t>씩의 추출을 </a:t>
            </a:r>
            <a:r>
              <a:rPr lang="en-US" altLang="ko-KR" sz="1400" dirty="0">
                <a:latin typeface="맑은 고딕"/>
                <a:ea typeface="맑은 고딕"/>
              </a:rPr>
              <a:t>100</a:t>
            </a:r>
            <a:r>
              <a:rPr lang="ko-KR" altLang="en-US" sz="1400" dirty="0">
                <a:latin typeface="맑은 고딕"/>
                <a:ea typeface="맑은 고딕"/>
              </a:rPr>
              <a:t>번 반복한 결과의 기록</a:t>
            </a:r>
          </a:p>
        </p:txBody>
      </p:sp>
      <p:pic>
        <p:nvPicPr>
          <p:cNvPr id="10" name="Picture 2"/>
          <p:cNvPicPr>
            <a:picLocks noChangeAspect="1" noChangeArrowheads="1"/>
          </p:cNvPicPr>
          <p:nvPr/>
        </p:nvPicPr>
        <p:blipFill>
          <a:blip r:embed="rId2" cstate="print"/>
          <a:srcRect/>
          <a:stretch>
            <a:fillRect/>
          </a:stretch>
        </p:blipFill>
        <p:spPr bwMode="auto">
          <a:xfrm>
            <a:off x="6384032" y="2276872"/>
            <a:ext cx="4173044" cy="3755764"/>
          </a:xfrm>
          <a:prstGeom prst="rect">
            <a:avLst/>
          </a:prstGeom>
          <a:noFill/>
          <a:ln w="9525">
            <a:noFill/>
            <a:miter lim="800000"/>
            <a:headEnd/>
            <a:tailEnd/>
          </a:ln>
          <a:effectLst/>
        </p:spPr>
      </p:pic>
    </p:spTree>
    <p:extLst>
      <p:ext uri="{BB962C8B-B14F-4D97-AF65-F5344CB8AC3E}">
        <p14:creationId xmlns:p14="http://schemas.microsoft.com/office/powerpoint/2010/main" val="23907747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정규분포곡선 이용하기</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a:spcBef>
                <a:spcPct val="50000"/>
              </a:spcBef>
              <a:buNone/>
            </a:pPr>
            <a:r>
              <a:rPr lang="ko-KR" altLang="en-US" sz="1800" dirty="0"/>
              <a:t>앞의 예에서 합이 </a:t>
            </a:r>
            <a:r>
              <a:rPr lang="en-US" altLang="ko-KR" sz="1800" dirty="0"/>
              <a:t>55</a:t>
            </a:r>
            <a:r>
              <a:rPr lang="ko-KR" altLang="en-US" sz="1800" dirty="0"/>
              <a:t>에서 </a:t>
            </a:r>
            <a:r>
              <a:rPr lang="en-US" altLang="ko-KR" sz="1800" dirty="0"/>
              <a:t>95</a:t>
            </a:r>
            <a:r>
              <a:rPr lang="ko-KR" altLang="en-US" sz="1800" dirty="0"/>
              <a:t>사이에 있을 확률을 구해보자</a:t>
            </a:r>
            <a:r>
              <a:rPr lang="en-US" altLang="ko-KR" sz="1800" dirty="0"/>
              <a:t>.</a:t>
            </a:r>
          </a:p>
          <a:p>
            <a:pPr marL="0" indent="0">
              <a:spcBef>
                <a:spcPct val="50000"/>
              </a:spcBef>
              <a:buNone/>
            </a:pPr>
            <a:endParaRPr lang="en-US" altLang="ko-KR" sz="1800" dirty="0"/>
          </a:p>
          <a:p>
            <a:pPr marL="0" indent="0">
              <a:spcBef>
                <a:spcPct val="50000"/>
              </a:spcBef>
              <a:buNone/>
            </a:pPr>
            <a:endParaRPr lang="en-US" altLang="ko-KR" sz="1800" dirty="0"/>
          </a:p>
          <a:p>
            <a:pPr marL="0" indent="0">
              <a:spcBef>
                <a:spcPct val="50000"/>
              </a:spcBef>
              <a:buNone/>
            </a:pPr>
            <a:endParaRPr lang="en-US" altLang="ko-KR" sz="1600" dirty="0"/>
          </a:p>
          <a:p>
            <a:pPr lvl="1">
              <a:lnSpc>
                <a:spcPct val="150000"/>
              </a:lnSpc>
              <a:buFont typeface="Arial" pitchFamily="34" charset="0"/>
              <a:buChar char="•"/>
            </a:pPr>
            <a:endParaRPr lang="en-US" altLang="ko-KR" sz="1600" dirty="0"/>
          </a:p>
          <a:p>
            <a:pPr lvl="1">
              <a:lnSpc>
                <a:spcPct val="150000"/>
              </a:lnSpc>
              <a:buNone/>
            </a:pPr>
            <a:endParaRPr lang="en-US" altLang="ko-KR" sz="1600" dirty="0"/>
          </a:p>
          <a:p>
            <a:pPr lvl="1">
              <a:lnSpc>
                <a:spcPct val="150000"/>
              </a:lnSpc>
              <a:buFont typeface="Arial" pitchFamily="34" charset="0"/>
              <a:buChar char="•"/>
            </a:pPr>
            <a:r>
              <a:rPr lang="ko-KR" altLang="en-US" sz="1600" dirty="0" err="1"/>
              <a:t>기대값이</a:t>
            </a:r>
            <a:r>
              <a:rPr lang="ko-KR" altLang="en-US" sz="1600" dirty="0"/>
              <a:t> </a:t>
            </a:r>
            <a:r>
              <a:rPr lang="en-US" altLang="ko-KR" sz="1600" dirty="0"/>
              <a:t>75</a:t>
            </a:r>
            <a:r>
              <a:rPr lang="ko-KR" altLang="en-US" sz="1600" dirty="0"/>
              <a:t>이고 표준오차가</a:t>
            </a:r>
            <a:r>
              <a:rPr lang="en-US" altLang="ko-KR" sz="1600" dirty="0"/>
              <a:t> 10 </a:t>
            </a:r>
            <a:r>
              <a:rPr lang="ko-KR" altLang="en-US" sz="1600" dirty="0"/>
              <a:t>이므로        </a:t>
            </a:r>
            <a:endParaRPr lang="en-US" altLang="ko-KR" sz="1600" dirty="0"/>
          </a:p>
          <a:p>
            <a:pPr lvl="1">
              <a:lnSpc>
                <a:spcPct val="150000"/>
              </a:lnSpc>
              <a:buNone/>
            </a:pPr>
            <a:r>
              <a:rPr lang="en-US" altLang="ko-KR" sz="1600" dirty="0"/>
              <a:t>    95</a:t>
            </a:r>
            <a:r>
              <a:rPr lang="ko-KR" altLang="en-US" sz="1600" dirty="0"/>
              <a:t>는 </a:t>
            </a:r>
            <a:r>
              <a:rPr lang="en-US" altLang="ko-KR" sz="1600" dirty="0"/>
              <a:t>+2SE, 55</a:t>
            </a:r>
            <a:r>
              <a:rPr lang="ko-KR" altLang="en-US" sz="1600" dirty="0"/>
              <a:t>는 </a:t>
            </a:r>
            <a:r>
              <a:rPr lang="en-US" altLang="ko-KR" sz="1600" dirty="0">
                <a:latin typeface="Times New Roman"/>
              </a:rPr>
              <a:t>–</a:t>
            </a:r>
            <a:r>
              <a:rPr lang="en-US" altLang="ko-KR" sz="1600" dirty="0"/>
              <a:t>2SE</a:t>
            </a:r>
            <a:r>
              <a:rPr lang="ko-KR" altLang="en-US" sz="1600" dirty="0"/>
              <a:t>로 나타낼 수 있다</a:t>
            </a:r>
            <a:r>
              <a:rPr lang="en-US" altLang="ko-KR" sz="1600" dirty="0"/>
              <a:t>.</a:t>
            </a:r>
            <a:endParaRPr lang="en-US" altLang="ko-KR" sz="1600" b="1" dirty="0"/>
          </a:p>
          <a:p>
            <a:pPr lvl="1">
              <a:lnSpc>
                <a:spcPct val="150000"/>
              </a:lnSpc>
              <a:buFont typeface="Arial" pitchFamily="34" charset="0"/>
              <a:buChar char="•"/>
            </a:pPr>
            <a:endParaRPr lang="en-US" altLang="ko-KR" sz="1600" b="1" dirty="0"/>
          </a:p>
          <a:p>
            <a:pPr lvl="1">
              <a:lnSpc>
                <a:spcPct val="150000"/>
              </a:lnSpc>
              <a:buFont typeface="Arial" pitchFamily="34" charset="0"/>
              <a:buChar char="•"/>
            </a:pPr>
            <a:r>
              <a:rPr lang="en-US" altLang="ko-KR" sz="1600" dirty="0"/>
              <a:t>(55, 95) </a:t>
            </a:r>
            <a:r>
              <a:rPr lang="ko-KR" altLang="en-US" sz="1600" dirty="0"/>
              <a:t>구간은 기대값 주위로 </a:t>
            </a:r>
            <a:r>
              <a:rPr lang="ko-KR" altLang="en-US" sz="1600" dirty="0">
                <a:sym typeface="Symbol" pitchFamily="18" charset="2"/>
              </a:rPr>
              <a:t></a:t>
            </a:r>
            <a:r>
              <a:rPr lang="en-US" altLang="ko-KR" sz="1600" dirty="0">
                <a:sym typeface="Symbol" pitchFamily="18" charset="2"/>
              </a:rPr>
              <a:t>2SE</a:t>
            </a:r>
            <a:r>
              <a:rPr lang="ko-KR" altLang="en-US" sz="1600" dirty="0">
                <a:sym typeface="Symbol" pitchFamily="18" charset="2"/>
              </a:rPr>
              <a:t>이내에 해당되는 구간이다</a:t>
            </a:r>
            <a:r>
              <a:rPr lang="en-US" altLang="ko-KR" sz="1600" dirty="0">
                <a:sym typeface="Symbol" pitchFamily="18" charset="2"/>
              </a:rPr>
              <a:t>. </a:t>
            </a:r>
            <a:r>
              <a:rPr lang="ko-KR" altLang="en-US" sz="1600" dirty="0">
                <a:sym typeface="Symbol" pitchFamily="18" charset="2"/>
              </a:rPr>
              <a:t>따라서 </a:t>
            </a:r>
            <a:r>
              <a:rPr lang="en-US" altLang="ko-KR" sz="1600" dirty="0">
                <a:sym typeface="Symbol" pitchFamily="18" charset="2"/>
              </a:rPr>
              <a:t>68-95 </a:t>
            </a:r>
            <a:r>
              <a:rPr lang="ko-KR" altLang="en-US" sz="1600" dirty="0">
                <a:sym typeface="Symbol" pitchFamily="18" charset="2"/>
              </a:rPr>
              <a:t>규칙을 이용하면 합의 관측치가 </a:t>
            </a:r>
            <a:r>
              <a:rPr lang="en-US" altLang="ko-KR" sz="1600" dirty="0">
                <a:sym typeface="Symbol" pitchFamily="18" charset="2"/>
              </a:rPr>
              <a:t>(55, 95)</a:t>
            </a:r>
            <a:r>
              <a:rPr lang="ko-KR" altLang="en-US" sz="1600" dirty="0">
                <a:sym typeface="Symbol" pitchFamily="18" charset="2"/>
              </a:rPr>
              <a:t>구간에 속할 확률은 </a:t>
            </a:r>
            <a:r>
              <a:rPr lang="en-US" altLang="ko-KR" sz="1600" dirty="0">
                <a:sym typeface="Symbol" pitchFamily="18" charset="2"/>
              </a:rPr>
              <a:t>95%</a:t>
            </a:r>
            <a:r>
              <a:rPr lang="ko-KR" altLang="en-US" sz="1600" dirty="0">
                <a:sym typeface="Symbol" pitchFamily="18" charset="2"/>
              </a:rPr>
              <a:t>로 짐작된다</a:t>
            </a:r>
            <a:r>
              <a:rPr lang="en-US" altLang="ko-KR" sz="1600" dirty="0">
                <a:sym typeface="Symbol" pitchFamily="18" charset="2"/>
              </a:rPr>
              <a:t>.</a:t>
            </a:r>
            <a:endParaRPr lang="en-US" altLang="ko-KR" sz="1600" dirty="0"/>
          </a:p>
          <a:p>
            <a:pPr lvl="1">
              <a:lnSpc>
                <a:spcPct val="150000"/>
              </a:lnSpc>
              <a:buFont typeface="Arial" pitchFamily="34" charset="0"/>
              <a:buChar char="•"/>
            </a:pPr>
            <a:endParaRPr lang="en-US" altLang="ko-KR" sz="1600" dirty="0"/>
          </a:p>
          <a:p>
            <a:pPr lvl="1">
              <a:lnSpc>
                <a:spcPct val="150000"/>
              </a:lnSpc>
              <a:buFont typeface="Arial" pitchFamily="34" charset="0"/>
              <a:buChar char="•"/>
            </a:pPr>
            <a:endParaRPr lang="en-US" altLang="ko-KR" sz="1600" dirty="0"/>
          </a:p>
        </p:txBody>
      </p:sp>
      <p:sp>
        <p:nvSpPr>
          <p:cNvPr id="6" name="AutoShape 5"/>
          <p:cNvSpPr>
            <a:spLocks noChangeArrowheads="1"/>
          </p:cNvSpPr>
          <p:nvPr/>
        </p:nvSpPr>
        <p:spPr bwMode="auto">
          <a:xfrm>
            <a:off x="1988544" y="1611550"/>
            <a:ext cx="31713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정규분포곡선 이용하기</a:t>
            </a:r>
            <a:endParaRPr lang="en-US" altLang="ko-KR" b="1" dirty="0"/>
          </a:p>
        </p:txBody>
      </p:sp>
      <p:pic>
        <p:nvPicPr>
          <p:cNvPr id="7" name="Picture 15"/>
          <p:cNvPicPr>
            <a:picLocks noChangeAspect="1" noChangeArrowheads="1"/>
          </p:cNvPicPr>
          <p:nvPr/>
        </p:nvPicPr>
        <p:blipFill>
          <a:blip r:embed="rId2" cstate="print"/>
          <a:srcRect l="17294" t="10040" r="4094" b="73857"/>
          <a:stretch>
            <a:fillRect/>
          </a:stretch>
        </p:blipFill>
        <p:spPr bwMode="auto">
          <a:xfrm>
            <a:off x="2476872" y="2971801"/>
            <a:ext cx="3547120" cy="785122"/>
          </a:xfrm>
          <a:prstGeom prst="rect">
            <a:avLst/>
          </a:prstGeom>
          <a:noFill/>
          <a:ln w="9525">
            <a:noFill/>
            <a:miter lim="800000"/>
            <a:headEnd/>
            <a:tailEnd/>
          </a:ln>
          <a:effectLst/>
        </p:spPr>
      </p:pic>
      <p:pic>
        <p:nvPicPr>
          <p:cNvPr id="8" name="Picture 40"/>
          <p:cNvPicPr>
            <a:picLocks noChangeAspect="1" noChangeArrowheads="1"/>
          </p:cNvPicPr>
          <p:nvPr/>
        </p:nvPicPr>
        <p:blipFill>
          <a:blip r:embed="rId3" cstate="print"/>
          <a:srcRect/>
          <a:stretch>
            <a:fillRect/>
          </a:stretch>
        </p:blipFill>
        <p:spPr bwMode="auto">
          <a:xfrm>
            <a:off x="6931025" y="3933057"/>
            <a:ext cx="2787650" cy="1552575"/>
          </a:xfrm>
          <a:prstGeom prst="rect">
            <a:avLst/>
          </a:prstGeom>
          <a:noFill/>
          <a:ln w="9525">
            <a:noFill/>
            <a:miter lim="800000"/>
            <a:headEnd/>
            <a:tailEnd/>
          </a:ln>
          <a:effectLst/>
        </p:spPr>
      </p:pic>
      <p:pic>
        <p:nvPicPr>
          <p:cNvPr id="9" name="Picture 16"/>
          <p:cNvPicPr>
            <a:picLocks noChangeAspect="1" noChangeArrowheads="1"/>
          </p:cNvPicPr>
          <p:nvPr/>
        </p:nvPicPr>
        <p:blipFill>
          <a:blip r:embed="rId2" cstate="print"/>
          <a:srcRect l="17294" t="35896" r="4094" b="48866"/>
          <a:stretch>
            <a:fillRect/>
          </a:stretch>
        </p:blipFill>
        <p:spPr bwMode="auto">
          <a:xfrm>
            <a:off x="6361114" y="2950840"/>
            <a:ext cx="4002087" cy="838200"/>
          </a:xfrm>
          <a:prstGeom prst="rect">
            <a:avLst/>
          </a:prstGeom>
          <a:noFill/>
          <a:ln w="9525">
            <a:noFill/>
            <a:miter lim="800000"/>
            <a:headEnd/>
            <a:tailEnd/>
          </a:ln>
          <a:effectLst/>
        </p:spPr>
      </p:pic>
    </p:spTree>
    <p:extLst>
      <p:ext uri="{BB962C8B-B14F-4D97-AF65-F5344CB8AC3E}">
        <p14:creationId xmlns:p14="http://schemas.microsoft.com/office/powerpoint/2010/main" val="35664030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정규분포곡선 이용하기</a:t>
            </a:r>
          </a:p>
        </p:txBody>
      </p:sp>
      <p:sp>
        <p:nvSpPr>
          <p:cNvPr id="3" name="내용 개체 틀 2"/>
          <p:cNvSpPr>
            <a:spLocks noGrp="1"/>
          </p:cNvSpPr>
          <p:nvPr>
            <p:ph idx="1"/>
          </p:nvPr>
        </p:nvSpPr>
        <p:spPr>
          <a:xfrm>
            <a:off x="1981200" y="1456184"/>
            <a:ext cx="8229600" cy="5141168"/>
          </a:xfrm>
        </p:spPr>
        <p:txBody>
          <a:bodyPr/>
          <a:lstStyle/>
          <a:p>
            <a:pPr marL="0" indent="0">
              <a:lnSpc>
                <a:spcPct val="150000"/>
              </a:lnSpc>
              <a:buNone/>
            </a:pPr>
            <a:endParaRPr lang="en-US" altLang="ko-KR" sz="2400" dirty="0"/>
          </a:p>
          <a:p>
            <a:pPr>
              <a:lnSpc>
                <a:spcPct val="180000"/>
              </a:lnSpc>
              <a:buNone/>
            </a:pPr>
            <a:r>
              <a:rPr lang="ko-KR" altLang="en-US" sz="1800" dirty="0"/>
              <a:t>어느 카지노에  있는 하나의 룰렛 머신에서 한 달 동안 </a:t>
            </a:r>
            <a:r>
              <a:rPr lang="en-US" altLang="ko-KR" sz="1800" dirty="0"/>
              <a:t>10,000 </a:t>
            </a:r>
            <a:r>
              <a:rPr lang="ko-KR" altLang="en-US" sz="1800" dirty="0"/>
              <a:t>번의 </a:t>
            </a:r>
            <a:r>
              <a:rPr lang="ko-KR" altLang="en-US" sz="1800" dirty="0" err="1"/>
              <a:t>룰렛</a:t>
            </a:r>
            <a:r>
              <a:rPr lang="ko-KR" altLang="en-US" sz="1800" dirty="0"/>
              <a:t> 게임</a:t>
            </a:r>
            <a:endParaRPr lang="en-US" altLang="ko-KR" sz="1800" dirty="0"/>
          </a:p>
          <a:p>
            <a:pPr>
              <a:lnSpc>
                <a:spcPct val="180000"/>
              </a:lnSpc>
              <a:buNone/>
            </a:pPr>
            <a:r>
              <a:rPr lang="ko-KR" altLang="en-US" sz="1800" dirty="0"/>
              <a:t>이 이루어진다고 하자</a:t>
            </a:r>
            <a:r>
              <a:rPr lang="en-US" altLang="ko-KR" sz="1800" dirty="0"/>
              <a:t>. </a:t>
            </a:r>
            <a:r>
              <a:rPr lang="ko-KR" altLang="en-US" sz="1800" dirty="0"/>
              <a:t>한 번의 룰렛 게임에서 카지노가 돈을 딸 확률은 </a:t>
            </a:r>
            <a:r>
              <a:rPr lang="en-US" altLang="ko-KR" sz="1800" dirty="0"/>
              <a:t>20/38</a:t>
            </a:r>
          </a:p>
          <a:p>
            <a:pPr>
              <a:lnSpc>
                <a:spcPct val="180000"/>
              </a:lnSpc>
              <a:buNone/>
            </a:pPr>
            <a:r>
              <a:rPr lang="ko-KR" altLang="en-US" sz="1800" dirty="0"/>
              <a:t>이고 고객이 돈을 딸 확률은 </a:t>
            </a:r>
            <a:r>
              <a:rPr lang="en-US" altLang="ko-KR" sz="1800" dirty="0"/>
              <a:t>18/38</a:t>
            </a:r>
            <a:r>
              <a:rPr lang="ko-KR" altLang="en-US" sz="1800" dirty="0"/>
              <a:t>이다</a:t>
            </a:r>
            <a:r>
              <a:rPr lang="en-US" altLang="ko-KR" sz="1800" dirty="0"/>
              <a:t>. </a:t>
            </a:r>
            <a:r>
              <a:rPr lang="ko-KR" altLang="en-US" sz="1800" dirty="0"/>
              <a:t>카지노를 이용하는 고객은 게임당 </a:t>
            </a:r>
            <a:endParaRPr lang="en-US" altLang="ko-KR" sz="1800" dirty="0"/>
          </a:p>
          <a:p>
            <a:pPr>
              <a:lnSpc>
                <a:spcPct val="180000"/>
              </a:lnSpc>
              <a:buNone/>
            </a:pPr>
            <a:r>
              <a:rPr lang="en-US" altLang="ko-KR" sz="1800" dirty="0"/>
              <a:t>1,000</a:t>
            </a:r>
            <a:r>
              <a:rPr lang="ko-KR" altLang="en-US" sz="1800" dirty="0"/>
              <a:t>원씩 걸며 매 게임은 독립이라고 하자</a:t>
            </a:r>
            <a:r>
              <a:rPr lang="en-US" altLang="ko-KR" sz="1800" dirty="0"/>
              <a:t>. </a:t>
            </a:r>
            <a:r>
              <a:rPr lang="ko-KR" altLang="en-US" sz="1800" dirty="0"/>
              <a:t>카지노 측이 이 머신 하나로부터 </a:t>
            </a:r>
            <a:endParaRPr lang="en-US" altLang="ko-KR" sz="1800" dirty="0"/>
          </a:p>
          <a:p>
            <a:pPr>
              <a:lnSpc>
                <a:spcPct val="180000"/>
              </a:lnSpc>
              <a:buNone/>
            </a:pPr>
            <a:r>
              <a:rPr lang="ko-KR" altLang="en-US" sz="1800" dirty="0"/>
              <a:t>한 달간 </a:t>
            </a:r>
            <a:r>
              <a:rPr lang="en-US" altLang="ko-KR" sz="1800" dirty="0"/>
              <a:t>25</a:t>
            </a:r>
            <a:r>
              <a:rPr lang="ko-KR" altLang="en-US" sz="1800" dirty="0"/>
              <a:t>만원 이상 딸 확률은</a:t>
            </a:r>
            <a:r>
              <a:rPr lang="en-US" altLang="ko-KR" sz="1800" dirty="0"/>
              <a:t>?</a:t>
            </a:r>
          </a:p>
          <a:p>
            <a:pPr lvl="1">
              <a:lnSpc>
                <a:spcPct val="150000"/>
              </a:lnSpc>
              <a:buFont typeface="Arial" pitchFamily="34" charset="0"/>
              <a:buChar char="•"/>
            </a:pPr>
            <a:endParaRPr lang="en-US" altLang="ko-KR" sz="1600" dirty="0"/>
          </a:p>
        </p:txBody>
      </p:sp>
      <p:grpSp>
        <p:nvGrpSpPr>
          <p:cNvPr id="7" name="Group 4"/>
          <p:cNvGrpSpPr>
            <a:grpSpLocks/>
          </p:cNvGrpSpPr>
          <p:nvPr/>
        </p:nvGrpSpPr>
        <p:grpSpPr bwMode="auto">
          <a:xfrm>
            <a:off x="4943873" y="5442653"/>
            <a:ext cx="2103951" cy="1367726"/>
            <a:chOff x="3024" y="2592"/>
            <a:chExt cx="1152" cy="845"/>
          </a:xfrm>
        </p:grpSpPr>
        <p:sp>
          <p:nvSpPr>
            <p:cNvPr id="8" name="AutoShape 5"/>
            <p:cNvSpPr>
              <a:spLocks noChangeArrowheads="1"/>
            </p:cNvSpPr>
            <p:nvPr/>
          </p:nvSpPr>
          <p:spPr bwMode="auto">
            <a:xfrm>
              <a:off x="3024" y="2592"/>
              <a:ext cx="1152" cy="845"/>
            </a:xfrm>
            <a:prstGeom prst="cube">
              <a:avLst>
                <a:gd name="adj" fmla="val 25000"/>
              </a:avLst>
            </a:prstGeom>
            <a:noFill/>
            <a:ln w="9525">
              <a:solidFill>
                <a:schemeClr val="tx1"/>
              </a:solidFill>
              <a:miter lim="800000"/>
              <a:headEnd/>
              <a:tailEnd/>
            </a:ln>
            <a:effectLst/>
          </p:spPr>
          <p:txBody>
            <a:bodyPr wrap="none" anchor="ctr"/>
            <a:lstStyle/>
            <a:p>
              <a:endParaRPr lang="ko-KR" altLang="en-US"/>
            </a:p>
          </p:txBody>
        </p:sp>
        <p:sp>
          <p:nvSpPr>
            <p:cNvPr id="9" name="Oval 6"/>
            <p:cNvSpPr>
              <a:spLocks noChangeArrowheads="1"/>
            </p:cNvSpPr>
            <p:nvPr/>
          </p:nvSpPr>
          <p:spPr bwMode="auto">
            <a:xfrm>
              <a:off x="3360" y="2640"/>
              <a:ext cx="460" cy="115"/>
            </a:xfrm>
            <a:prstGeom prst="ellipse">
              <a:avLst/>
            </a:prstGeom>
            <a:noFill/>
            <a:ln w="9525">
              <a:solidFill>
                <a:schemeClr val="tx1"/>
              </a:solidFill>
              <a:round/>
              <a:headEnd/>
              <a:tailEnd/>
            </a:ln>
            <a:effectLst/>
          </p:spPr>
          <p:txBody>
            <a:bodyPr wrap="none" anchor="ctr"/>
            <a:lstStyle/>
            <a:p>
              <a:endParaRPr lang="ko-KR" altLang="en-US"/>
            </a:p>
          </p:txBody>
        </p:sp>
      </p:grpSp>
      <p:sp>
        <p:nvSpPr>
          <p:cNvPr id="10" name="Text Box 10"/>
          <p:cNvSpPr txBox="1">
            <a:spLocks noChangeArrowheads="1"/>
          </p:cNvSpPr>
          <p:nvPr/>
        </p:nvSpPr>
        <p:spPr bwMode="auto">
          <a:xfrm>
            <a:off x="2999656" y="5013176"/>
            <a:ext cx="5800324" cy="338554"/>
          </a:xfrm>
          <a:prstGeom prst="rect">
            <a:avLst/>
          </a:prstGeom>
          <a:noFill/>
          <a:ln w="9525">
            <a:noFill/>
            <a:miter lim="800000"/>
            <a:headEnd/>
            <a:tailEnd/>
          </a:ln>
          <a:effectLst/>
        </p:spPr>
        <p:txBody>
          <a:bodyPr wrap="square">
            <a:spAutoFit/>
          </a:bodyPr>
          <a:lstStyle/>
          <a:p>
            <a:pPr algn="ctr">
              <a:spcBef>
                <a:spcPct val="50000"/>
              </a:spcBef>
            </a:pPr>
            <a:r>
              <a:rPr lang="en-US" altLang="ko-KR" sz="1600" dirty="0"/>
              <a:t>+1,000</a:t>
            </a:r>
            <a:r>
              <a:rPr lang="ko-KR" altLang="en-US" sz="1600" dirty="0"/>
              <a:t>원 카드 </a:t>
            </a:r>
            <a:r>
              <a:rPr lang="en-US" altLang="ko-KR" sz="1600" dirty="0"/>
              <a:t>20 </a:t>
            </a:r>
            <a:r>
              <a:rPr lang="ko-KR" altLang="en-US" sz="1600" dirty="0"/>
              <a:t>장</a:t>
            </a:r>
            <a:r>
              <a:rPr lang="en-US" altLang="ko-KR" sz="1600" dirty="0"/>
              <a:t>, -1,000</a:t>
            </a:r>
            <a:r>
              <a:rPr lang="ko-KR" altLang="en-US" sz="1600" dirty="0"/>
              <a:t>원 카드 </a:t>
            </a:r>
            <a:r>
              <a:rPr lang="en-US" altLang="ko-KR" sz="1600" dirty="0"/>
              <a:t>18 </a:t>
            </a:r>
            <a:r>
              <a:rPr lang="ko-KR" altLang="en-US" sz="1600" dirty="0"/>
              <a:t>장</a:t>
            </a:r>
          </a:p>
        </p:txBody>
      </p:sp>
      <p:sp>
        <p:nvSpPr>
          <p:cNvPr id="11" name="아래쪽 화살표 18"/>
          <p:cNvSpPr/>
          <p:nvPr/>
        </p:nvSpPr>
        <p:spPr>
          <a:xfrm>
            <a:off x="5879976" y="5304058"/>
            <a:ext cx="214314"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AutoShape 5"/>
          <p:cNvSpPr>
            <a:spLocks noChangeArrowheads="1"/>
          </p:cNvSpPr>
          <p:nvPr/>
        </p:nvSpPr>
        <p:spPr bwMode="auto">
          <a:xfrm>
            <a:off x="1988544" y="1484785"/>
            <a:ext cx="31713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정규분포곡선 이용하기</a:t>
            </a:r>
            <a:endParaRPr lang="en-US" altLang="ko-KR" b="1" dirty="0"/>
          </a:p>
        </p:txBody>
      </p:sp>
    </p:spTree>
    <p:extLst>
      <p:ext uri="{BB962C8B-B14F-4D97-AF65-F5344CB8AC3E}">
        <p14:creationId xmlns:p14="http://schemas.microsoft.com/office/powerpoint/2010/main" val="21997096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정규분포곡선 이용하기</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marL="0" indent="0">
              <a:lnSpc>
                <a:spcPct val="150000"/>
              </a:lnSpc>
              <a:spcBef>
                <a:spcPct val="50000"/>
              </a:spcBef>
              <a:buNone/>
            </a:pPr>
            <a:r>
              <a:rPr lang="ko-KR" altLang="en-US" sz="1800" dirty="0"/>
              <a:t>평균</a:t>
            </a:r>
            <a:r>
              <a:rPr lang="en-US" altLang="ko-KR" sz="1800" dirty="0"/>
              <a:t>:</a:t>
            </a:r>
          </a:p>
          <a:p>
            <a:pPr marL="0" indent="0">
              <a:lnSpc>
                <a:spcPct val="150000"/>
              </a:lnSpc>
              <a:spcBef>
                <a:spcPct val="50000"/>
              </a:spcBef>
              <a:buNone/>
            </a:pPr>
            <a:r>
              <a:rPr lang="ko-KR" altLang="en-US" sz="1800" dirty="0"/>
              <a:t>표준편차</a:t>
            </a:r>
            <a:r>
              <a:rPr lang="en-US" altLang="ko-KR" sz="1800" dirty="0"/>
              <a:t>:</a:t>
            </a:r>
          </a:p>
          <a:p>
            <a:pPr lvl="1">
              <a:lnSpc>
                <a:spcPct val="150000"/>
              </a:lnSpc>
              <a:buFont typeface="Arial" pitchFamily="34" charset="0"/>
              <a:buChar char="•"/>
            </a:pPr>
            <a:endParaRPr lang="en-US" altLang="ko-KR" sz="1600" dirty="0"/>
          </a:p>
          <a:p>
            <a:pPr lvl="1">
              <a:lnSpc>
                <a:spcPct val="150000"/>
              </a:lnSpc>
              <a:buFont typeface="Arial" pitchFamily="34" charset="0"/>
              <a:buChar char="•"/>
            </a:pPr>
            <a:r>
              <a:rPr lang="ko-KR" altLang="en-US" sz="1600" dirty="0"/>
              <a:t>이득의 기대값 </a:t>
            </a:r>
            <a:r>
              <a:rPr lang="en-US" altLang="ko-KR" sz="1600" dirty="0"/>
              <a:t>= 10,000</a:t>
            </a:r>
            <a:r>
              <a:rPr lang="en-US" altLang="ko-KR" sz="1600" dirty="0">
                <a:sym typeface="Symbol" pitchFamily="18" charset="2"/>
              </a:rPr>
              <a:t>5</a:t>
            </a:r>
            <a:r>
              <a:rPr lang="en-US" altLang="ko-KR" sz="1600" dirty="0"/>
              <a:t>0=50</a:t>
            </a:r>
            <a:r>
              <a:rPr lang="ko-KR" altLang="en-US" sz="1600" dirty="0"/>
              <a:t>만원</a:t>
            </a:r>
            <a:r>
              <a:rPr lang="en-US" altLang="ko-KR" sz="1600" dirty="0"/>
              <a:t>.</a:t>
            </a:r>
            <a:r>
              <a:rPr lang="ko-KR" altLang="en-US" sz="1600" dirty="0"/>
              <a:t> </a:t>
            </a:r>
            <a:endParaRPr lang="en-US" altLang="ko-KR" sz="1600" dirty="0"/>
          </a:p>
          <a:p>
            <a:pPr lvl="1">
              <a:lnSpc>
                <a:spcPct val="150000"/>
              </a:lnSpc>
              <a:buFont typeface="Arial" pitchFamily="34" charset="0"/>
              <a:buChar char="•"/>
            </a:pPr>
            <a:r>
              <a:rPr lang="ko-KR" altLang="en-US" sz="1600" dirty="0"/>
              <a:t>이득의 표준오차가</a:t>
            </a:r>
            <a:r>
              <a:rPr lang="en-US" altLang="ko-KR" sz="1600" dirty="0"/>
              <a:t>  10000</a:t>
            </a:r>
            <a:r>
              <a:rPr lang="en-US" altLang="ko-KR" sz="1600" baseline="30000" dirty="0"/>
              <a:t>1/2</a:t>
            </a:r>
            <a:r>
              <a:rPr lang="en-US" altLang="ko-KR" sz="1600" dirty="0"/>
              <a:t>=100</a:t>
            </a:r>
            <a:r>
              <a:rPr lang="ko-KR" altLang="en-US" sz="1600" dirty="0"/>
              <a:t>배로 커짐</a:t>
            </a:r>
            <a:r>
              <a:rPr lang="en-US" altLang="ko-KR" sz="1600" dirty="0"/>
              <a:t>. </a:t>
            </a:r>
          </a:p>
          <a:p>
            <a:pPr marL="457200" lvl="1" indent="0">
              <a:lnSpc>
                <a:spcPct val="150000"/>
              </a:lnSpc>
              <a:buNone/>
            </a:pPr>
            <a:r>
              <a:rPr lang="en-US" altLang="ko-KR" sz="1600" dirty="0"/>
              <a:t>    </a:t>
            </a:r>
            <a:r>
              <a:rPr lang="ko-KR" altLang="en-US" sz="1600" dirty="0"/>
              <a:t>이득의 표준오차 </a:t>
            </a:r>
            <a:r>
              <a:rPr lang="en-US" altLang="ko-KR" sz="1600" dirty="0"/>
              <a:t>=1,000</a:t>
            </a:r>
            <a:r>
              <a:rPr lang="en-US" altLang="ko-KR" sz="1600" dirty="0">
                <a:sym typeface="Symbol" pitchFamily="18" charset="2"/>
              </a:rPr>
              <a:t></a:t>
            </a:r>
            <a:r>
              <a:rPr lang="en-US" altLang="ko-KR" sz="1600" dirty="0"/>
              <a:t>100=10</a:t>
            </a:r>
            <a:r>
              <a:rPr lang="ko-KR" altLang="en-US" sz="1600" dirty="0"/>
              <a:t>만원</a:t>
            </a:r>
            <a:endParaRPr lang="en-US" altLang="ko-KR" sz="1600" dirty="0"/>
          </a:p>
          <a:p>
            <a:pPr marL="0" indent="0">
              <a:lnSpc>
                <a:spcPct val="150000"/>
              </a:lnSpc>
              <a:spcBef>
                <a:spcPct val="50000"/>
              </a:spcBef>
              <a:buSzPct val="70000"/>
              <a:buNone/>
            </a:pPr>
            <a:r>
              <a:rPr lang="ko-KR" altLang="en-US" sz="1800" dirty="0"/>
              <a:t>카지노가 한 달 동안 특정 룰렛 머신 하나로부터 </a:t>
            </a:r>
            <a:endParaRPr lang="en-US" altLang="ko-KR" sz="1800" dirty="0"/>
          </a:p>
          <a:p>
            <a:pPr marL="0" indent="0">
              <a:lnSpc>
                <a:spcPct val="150000"/>
              </a:lnSpc>
              <a:spcBef>
                <a:spcPct val="50000"/>
              </a:spcBef>
              <a:buSzPct val="70000"/>
              <a:buNone/>
            </a:pPr>
            <a:r>
              <a:rPr lang="en-US" altLang="ko-KR" sz="1800" dirty="0"/>
              <a:t>25</a:t>
            </a:r>
            <a:r>
              <a:rPr lang="ko-KR" altLang="en-US" sz="1800" dirty="0"/>
              <a:t>만원 이상 딸 확률은</a:t>
            </a:r>
            <a:r>
              <a:rPr lang="en-US" altLang="ko-KR" sz="1800" dirty="0">
                <a:solidFill>
                  <a:srgbClr val="FF0000"/>
                </a:solidFill>
              </a:rPr>
              <a:t> </a:t>
            </a:r>
            <a:r>
              <a:rPr lang="en-US" altLang="ko-KR" sz="1800" dirty="0"/>
              <a:t>99%</a:t>
            </a:r>
            <a:r>
              <a:rPr lang="ko-KR" altLang="en-US" sz="1800" dirty="0"/>
              <a:t>나 된다</a:t>
            </a:r>
            <a:r>
              <a:rPr lang="en-US" altLang="ko-KR" sz="1800" dirty="0"/>
              <a:t>.</a:t>
            </a:r>
          </a:p>
          <a:p>
            <a:pPr marL="0" indent="0">
              <a:spcBef>
                <a:spcPct val="50000"/>
              </a:spcBef>
              <a:buNone/>
            </a:pPr>
            <a:endParaRPr lang="en-US" altLang="ko-KR" sz="1800" dirty="0"/>
          </a:p>
        </p:txBody>
      </p:sp>
      <p:graphicFrame>
        <p:nvGraphicFramePr>
          <p:cNvPr id="5" name="Object 4"/>
          <p:cNvGraphicFramePr>
            <a:graphicFrameLocks noChangeAspect="1"/>
          </p:cNvGraphicFramePr>
          <p:nvPr/>
        </p:nvGraphicFramePr>
        <p:xfrm>
          <a:off x="3400425" y="2197100"/>
          <a:ext cx="3740150" cy="571500"/>
        </p:xfrm>
        <a:graphic>
          <a:graphicData uri="http://schemas.openxmlformats.org/presentationml/2006/ole">
            <mc:AlternateContent xmlns:mc="http://schemas.openxmlformats.org/markup-compatibility/2006">
              <mc:Choice xmlns:v="urn:schemas-microsoft-com:vml" Requires="v">
                <p:oleObj spid="_x0000_s8208" name="수식" r:id="rId3" imgW="2057400" imgH="393700" progId="Equation.3">
                  <p:embed/>
                </p:oleObj>
              </mc:Choice>
              <mc:Fallback>
                <p:oleObj name="수식" r:id="rId3" imgW="2057400" imgH="3937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425" y="2197100"/>
                        <a:ext cx="37401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3206751" y="2844800"/>
          <a:ext cx="5484813" cy="635000"/>
        </p:xfrm>
        <a:graphic>
          <a:graphicData uri="http://schemas.openxmlformats.org/presentationml/2006/ole">
            <mc:AlternateContent xmlns:mc="http://schemas.openxmlformats.org/markup-compatibility/2006">
              <mc:Choice xmlns:v="urn:schemas-microsoft-com:vml" Requires="v">
                <p:oleObj spid="_x0000_s8209" name="수식" r:id="rId5" imgW="3022600" imgH="444500" progId="Equation.3">
                  <p:embed/>
                </p:oleObj>
              </mc:Choice>
              <mc:Fallback>
                <p:oleObj name="수식" r:id="rId5" imgW="3022600" imgH="444500" progId="Equation.3">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6751" y="2844800"/>
                        <a:ext cx="5484813"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 name="Group 52"/>
          <p:cNvGrpSpPr>
            <a:grpSpLocks/>
          </p:cNvGrpSpPr>
          <p:nvPr/>
        </p:nvGrpSpPr>
        <p:grpSpPr bwMode="auto">
          <a:xfrm>
            <a:off x="7389440" y="3900637"/>
            <a:ext cx="2667000" cy="2592921"/>
            <a:chOff x="512" y="1512"/>
            <a:chExt cx="2114" cy="1934"/>
          </a:xfrm>
        </p:grpSpPr>
        <p:pic>
          <p:nvPicPr>
            <p:cNvPr id="9" name="Picture 49"/>
            <p:cNvPicPr>
              <a:picLocks noChangeArrowheads="1"/>
            </p:cNvPicPr>
            <p:nvPr/>
          </p:nvPicPr>
          <p:blipFill>
            <a:blip r:embed="rId7" cstate="print"/>
            <a:srcRect/>
            <a:stretch>
              <a:fillRect/>
            </a:stretch>
          </p:blipFill>
          <p:spPr bwMode="auto">
            <a:xfrm>
              <a:off x="570" y="2256"/>
              <a:ext cx="2056" cy="960"/>
            </a:xfrm>
            <a:prstGeom prst="rect">
              <a:avLst/>
            </a:prstGeom>
            <a:noFill/>
            <a:ln w="9525">
              <a:noFill/>
              <a:miter lim="800000"/>
              <a:headEnd/>
              <a:tailEnd/>
            </a:ln>
          </p:spPr>
        </p:pic>
        <p:sp>
          <p:nvSpPr>
            <p:cNvPr id="10" name="Rectangle 25" descr="어두운 상향 대각선"/>
            <p:cNvSpPr>
              <a:spLocks noChangeArrowheads="1"/>
            </p:cNvSpPr>
            <p:nvPr/>
          </p:nvSpPr>
          <p:spPr bwMode="auto">
            <a:xfrm>
              <a:off x="784" y="2051"/>
              <a:ext cx="1791" cy="50"/>
            </a:xfrm>
            <a:prstGeom prst="rect">
              <a:avLst/>
            </a:prstGeom>
            <a:pattFill prst="dkUpDiag">
              <a:fgClr>
                <a:srgbClr val="FFFFFF"/>
              </a:fgClr>
              <a:bgClr>
                <a:schemeClr val="tx1"/>
              </a:bgClr>
            </a:pattFill>
            <a:ln w="9525">
              <a:noFill/>
              <a:miter lim="800000"/>
              <a:headEnd/>
              <a:tailEnd/>
            </a:ln>
          </p:spPr>
          <p:txBody>
            <a:bodyPr wrap="none" anchor="ctr"/>
            <a:lstStyle/>
            <a:p>
              <a:endParaRPr lang="ko-KR" altLang="en-US"/>
            </a:p>
          </p:txBody>
        </p:sp>
        <p:sp>
          <p:nvSpPr>
            <p:cNvPr id="11" name="Text Box 18"/>
            <p:cNvSpPr txBox="1">
              <a:spLocks noChangeArrowheads="1"/>
            </p:cNvSpPr>
            <p:nvPr/>
          </p:nvSpPr>
          <p:spPr bwMode="auto">
            <a:xfrm>
              <a:off x="576" y="3216"/>
              <a:ext cx="432" cy="230"/>
            </a:xfrm>
            <a:prstGeom prst="rect">
              <a:avLst/>
            </a:prstGeom>
            <a:noFill/>
            <a:ln w="9525">
              <a:noFill/>
              <a:miter lim="800000"/>
              <a:headEnd/>
              <a:tailEnd/>
            </a:ln>
          </p:spPr>
          <p:txBody>
            <a:bodyPr>
              <a:spAutoFit/>
            </a:bodyPr>
            <a:lstStyle/>
            <a:p>
              <a:pPr algn="ctr">
                <a:spcBef>
                  <a:spcPct val="50000"/>
                </a:spcBef>
              </a:pPr>
              <a:r>
                <a:rPr lang="en-US" altLang="ko-KR" sz="1400" b="1"/>
                <a:t>-2.5</a:t>
              </a:r>
            </a:p>
          </p:txBody>
        </p:sp>
        <p:sp>
          <p:nvSpPr>
            <p:cNvPr id="12" name="Text Box 19"/>
            <p:cNvSpPr txBox="1">
              <a:spLocks noChangeArrowheads="1"/>
            </p:cNvSpPr>
            <p:nvPr/>
          </p:nvSpPr>
          <p:spPr bwMode="auto">
            <a:xfrm>
              <a:off x="1392" y="3216"/>
              <a:ext cx="432" cy="230"/>
            </a:xfrm>
            <a:prstGeom prst="rect">
              <a:avLst/>
            </a:prstGeom>
            <a:noFill/>
            <a:ln w="9525">
              <a:noFill/>
              <a:miter lim="800000"/>
              <a:headEnd/>
              <a:tailEnd/>
            </a:ln>
          </p:spPr>
          <p:txBody>
            <a:bodyPr>
              <a:spAutoFit/>
            </a:bodyPr>
            <a:lstStyle/>
            <a:p>
              <a:pPr algn="ctr">
                <a:spcBef>
                  <a:spcPct val="50000"/>
                </a:spcBef>
              </a:pPr>
              <a:r>
                <a:rPr lang="en-US" altLang="ko-KR" sz="1400" b="1"/>
                <a:t>0</a:t>
              </a:r>
            </a:p>
          </p:txBody>
        </p:sp>
        <p:sp>
          <p:nvSpPr>
            <p:cNvPr id="14" name="Line 21"/>
            <p:cNvSpPr>
              <a:spLocks noChangeShapeType="1"/>
            </p:cNvSpPr>
            <p:nvPr/>
          </p:nvSpPr>
          <p:spPr bwMode="auto">
            <a:xfrm>
              <a:off x="648" y="2104"/>
              <a:ext cx="1920" cy="0"/>
            </a:xfrm>
            <a:prstGeom prst="line">
              <a:avLst/>
            </a:prstGeom>
            <a:noFill/>
            <a:ln w="28575">
              <a:solidFill>
                <a:schemeClr val="tx1"/>
              </a:solidFill>
              <a:round/>
              <a:headEnd/>
              <a:tailEnd/>
            </a:ln>
          </p:spPr>
          <p:txBody>
            <a:bodyPr/>
            <a:lstStyle/>
            <a:p>
              <a:endParaRPr lang="ko-KR" altLang="en-US"/>
            </a:p>
          </p:txBody>
        </p:sp>
        <p:sp>
          <p:nvSpPr>
            <p:cNvPr id="15" name="Line 22"/>
            <p:cNvSpPr>
              <a:spLocks noChangeShapeType="1"/>
            </p:cNvSpPr>
            <p:nvPr/>
          </p:nvSpPr>
          <p:spPr bwMode="auto">
            <a:xfrm flipV="1">
              <a:off x="792" y="2040"/>
              <a:ext cx="0" cy="112"/>
            </a:xfrm>
            <a:prstGeom prst="line">
              <a:avLst/>
            </a:prstGeom>
            <a:noFill/>
            <a:ln w="28575">
              <a:solidFill>
                <a:schemeClr val="tx1"/>
              </a:solidFill>
              <a:round/>
              <a:headEnd/>
              <a:tailEnd/>
            </a:ln>
          </p:spPr>
          <p:txBody>
            <a:bodyPr/>
            <a:lstStyle/>
            <a:p>
              <a:endParaRPr lang="ko-KR" altLang="en-US"/>
            </a:p>
          </p:txBody>
        </p:sp>
        <p:sp>
          <p:nvSpPr>
            <p:cNvPr id="16" name="Line 23"/>
            <p:cNvSpPr>
              <a:spLocks noChangeShapeType="1"/>
            </p:cNvSpPr>
            <p:nvPr/>
          </p:nvSpPr>
          <p:spPr bwMode="auto">
            <a:xfrm flipV="1">
              <a:off x="1600" y="2048"/>
              <a:ext cx="0" cy="104"/>
            </a:xfrm>
            <a:prstGeom prst="line">
              <a:avLst/>
            </a:prstGeom>
            <a:noFill/>
            <a:ln w="28575">
              <a:solidFill>
                <a:schemeClr val="tx1"/>
              </a:solidFill>
              <a:round/>
              <a:headEnd/>
              <a:tailEnd/>
            </a:ln>
          </p:spPr>
          <p:txBody>
            <a:bodyPr/>
            <a:lstStyle/>
            <a:p>
              <a:endParaRPr lang="ko-KR" altLang="en-US"/>
            </a:p>
          </p:txBody>
        </p:sp>
        <p:sp>
          <p:nvSpPr>
            <p:cNvPr id="17" name="Text Box 26"/>
            <p:cNvSpPr txBox="1">
              <a:spLocks noChangeArrowheads="1"/>
            </p:cNvSpPr>
            <p:nvPr/>
          </p:nvSpPr>
          <p:spPr bwMode="auto">
            <a:xfrm>
              <a:off x="568" y="2142"/>
              <a:ext cx="432" cy="230"/>
            </a:xfrm>
            <a:prstGeom prst="rect">
              <a:avLst/>
            </a:prstGeom>
            <a:noFill/>
            <a:ln w="9525">
              <a:noFill/>
              <a:miter lim="800000"/>
              <a:headEnd/>
              <a:tailEnd/>
            </a:ln>
          </p:spPr>
          <p:txBody>
            <a:bodyPr>
              <a:spAutoFit/>
            </a:bodyPr>
            <a:lstStyle/>
            <a:p>
              <a:pPr algn="ctr">
                <a:spcBef>
                  <a:spcPct val="50000"/>
                </a:spcBef>
              </a:pPr>
              <a:r>
                <a:rPr lang="en-US" altLang="ko-KR" sz="1400" b="1"/>
                <a:t>-2.5</a:t>
              </a:r>
            </a:p>
          </p:txBody>
        </p:sp>
        <p:sp>
          <p:nvSpPr>
            <p:cNvPr id="18" name="Text Box 27"/>
            <p:cNvSpPr txBox="1">
              <a:spLocks noChangeArrowheads="1"/>
            </p:cNvSpPr>
            <p:nvPr/>
          </p:nvSpPr>
          <p:spPr bwMode="auto">
            <a:xfrm>
              <a:off x="1384" y="2152"/>
              <a:ext cx="432" cy="230"/>
            </a:xfrm>
            <a:prstGeom prst="rect">
              <a:avLst/>
            </a:prstGeom>
            <a:noFill/>
            <a:ln w="9525">
              <a:noFill/>
              <a:miter lim="800000"/>
              <a:headEnd/>
              <a:tailEnd/>
            </a:ln>
          </p:spPr>
          <p:txBody>
            <a:bodyPr>
              <a:spAutoFit/>
            </a:bodyPr>
            <a:lstStyle/>
            <a:p>
              <a:pPr algn="ctr">
                <a:spcBef>
                  <a:spcPct val="50000"/>
                </a:spcBef>
              </a:pPr>
              <a:r>
                <a:rPr lang="en-US" altLang="ko-KR" sz="1400" b="1"/>
                <a:t>0</a:t>
              </a:r>
            </a:p>
          </p:txBody>
        </p:sp>
        <p:sp>
          <p:nvSpPr>
            <p:cNvPr id="19" name="Rectangle 29" descr="어두운 상향 대각선"/>
            <p:cNvSpPr>
              <a:spLocks noChangeArrowheads="1"/>
            </p:cNvSpPr>
            <p:nvPr/>
          </p:nvSpPr>
          <p:spPr bwMode="auto">
            <a:xfrm>
              <a:off x="784" y="1518"/>
              <a:ext cx="1791" cy="50"/>
            </a:xfrm>
            <a:prstGeom prst="rect">
              <a:avLst/>
            </a:prstGeom>
            <a:pattFill prst="dkUpDiag">
              <a:fgClr>
                <a:srgbClr val="FFFFFF"/>
              </a:fgClr>
              <a:bgClr>
                <a:schemeClr val="tx1"/>
              </a:bgClr>
            </a:pattFill>
            <a:ln w="9525">
              <a:noFill/>
              <a:miter lim="800000"/>
              <a:headEnd/>
              <a:tailEnd/>
            </a:ln>
          </p:spPr>
          <p:txBody>
            <a:bodyPr wrap="none" anchor="ctr"/>
            <a:lstStyle/>
            <a:p>
              <a:endParaRPr lang="ko-KR" altLang="en-US"/>
            </a:p>
          </p:txBody>
        </p:sp>
        <p:sp>
          <p:nvSpPr>
            <p:cNvPr id="20" name="Line 30"/>
            <p:cNvSpPr>
              <a:spLocks noChangeShapeType="1"/>
            </p:cNvSpPr>
            <p:nvPr/>
          </p:nvSpPr>
          <p:spPr bwMode="auto">
            <a:xfrm>
              <a:off x="648" y="1576"/>
              <a:ext cx="1920" cy="0"/>
            </a:xfrm>
            <a:prstGeom prst="line">
              <a:avLst/>
            </a:prstGeom>
            <a:noFill/>
            <a:ln w="28575">
              <a:solidFill>
                <a:schemeClr val="tx1"/>
              </a:solidFill>
              <a:round/>
              <a:headEnd/>
              <a:tailEnd/>
            </a:ln>
          </p:spPr>
          <p:txBody>
            <a:bodyPr/>
            <a:lstStyle/>
            <a:p>
              <a:endParaRPr lang="ko-KR" altLang="en-US"/>
            </a:p>
          </p:txBody>
        </p:sp>
        <p:sp>
          <p:nvSpPr>
            <p:cNvPr id="21" name="Line 31"/>
            <p:cNvSpPr>
              <a:spLocks noChangeShapeType="1"/>
            </p:cNvSpPr>
            <p:nvPr/>
          </p:nvSpPr>
          <p:spPr bwMode="auto">
            <a:xfrm flipV="1">
              <a:off x="792" y="1512"/>
              <a:ext cx="0" cy="112"/>
            </a:xfrm>
            <a:prstGeom prst="line">
              <a:avLst/>
            </a:prstGeom>
            <a:noFill/>
            <a:ln w="28575">
              <a:solidFill>
                <a:schemeClr val="tx1"/>
              </a:solidFill>
              <a:round/>
              <a:headEnd/>
              <a:tailEnd/>
            </a:ln>
          </p:spPr>
          <p:txBody>
            <a:bodyPr/>
            <a:lstStyle/>
            <a:p>
              <a:endParaRPr lang="ko-KR" altLang="en-US"/>
            </a:p>
          </p:txBody>
        </p:sp>
        <p:sp>
          <p:nvSpPr>
            <p:cNvPr id="22" name="Line 32"/>
            <p:cNvSpPr>
              <a:spLocks noChangeShapeType="1"/>
            </p:cNvSpPr>
            <p:nvPr/>
          </p:nvSpPr>
          <p:spPr bwMode="auto">
            <a:xfrm flipV="1">
              <a:off x="1600" y="1520"/>
              <a:ext cx="0" cy="104"/>
            </a:xfrm>
            <a:prstGeom prst="line">
              <a:avLst/>
            </a:prstGeom>
            <a:noFill/>
            <a:ln w="28575">
              <a:solidFill>
                <a:schemeClr val="tx1"/>
              </a:solidFill>
              <a:round/>
              <a:headEnd/>
              <a:tailEnd/>
            </a:ln>
          </p:spPr>
          <p:txBody>
            <a:bodyPr/>
            <a:lstStyle/>
            <a:p>
              <a:endParaRPr lang="ko-KR" altLang="en-US"/>
            </a:p>
          </p:txBody>
        </p:sp>
        <p:sp>
          <p:nvSpPr>
            <p:cNvPr id="23" name="Text Box 33"/>
            <p:cNvSpPr txBox="1">
              <a:spLocks noChangeArrowheads="1"/>
            </p:cNvSpPr>
            <p:nvPr/>
          </p:nvSpPr>
          <p:spPr bwMode="auto">
            <a:xfrm>
              <a:off x="512" y="1624"/>
              <a:ext cx="536" cy="390"/>
            </a:xfrm>
            <a:prstGeom prst="rect">
              <a:avLst/>
            </a:prstGeom>
            <a:noFill/>
            <a:ln w="9525">
              <a:noFill/>
              <a:miter lim="800000"/>
              <a:headEnd/>
              <a:tailEnd/>
            </a:ln>
          </p:spPr>
          <p:txBody>
            <a:bodyPr>
              <a:spAutoFit/>
            </a:bodyPr>
            <a:lstStyle/>
            <a:p>
              <a:pPr algn="ctr">
                <a:spcBef>
                  <a:spcPct val="50000"/>
                </a:spcBef>
              </a:pPr>
              <a:r>
                <a:rPr lang="en-US" altLang="ko-KR" sz="1400" b="1" dirty="0"/>
                <a:t>25</a:t>
              </a:r>
              <a:r>
                <a:rPr lang="ko-KR" altLang="en-US" sz="1400" b="1" dirty="0"/>
                <a:t>만원</a:t>
              </a:r>
              <a:endParaRPr lang="en-US" altLang="ko-KR" sz="1400" b="1" dirty="0"/>
            </a:p>
          </p:txBody>
        </p:sp>
        <p:sp>
          <p:nvSpPr>
            <p:cNvPr id="24" name="Text Box 34"/>
            <p:cNvSpPr txBox="1">
              <a:spLocks noChangeArrowheads="1"/>
            </p:cNvSpPr>
            <p:nvPr/>
          </p:nvSpPr>
          <p:spPr bwMode="auto">
            <a:xfrm>
              <a:off x="1320" y="1614"/>
              <a:ext cx="536" cy="390"/>
            </a:xfrm>
            <a:prstGeom prst="rect">
              <a:avLst/>
            </a:prstGeom>
            <a:noFill/>
            <a:ln w="9525">
              <a:noFill/>
              <a:miter lim="800000"/>
              <a:headEnd/>
              <a:tailEnd/>
            </a:ln>
          </p:spPr>
          <p:txBody>
            <a:bodyPr>
              <a:spAutoFit/>
            </a:bodyPr>
            <a:lstStyle/>
            <a:p>
              <a:pPr algn="ctr">
                <a:spcBef>
                  <a:spcPct val="50000"/>
                </a:spcBef>
              </a:pPr>
              <a:r>
                <a:rPr lang="en-US" altLang="ko-KR" sz="1400" b="1" dirty="0"/>
                <a:t>50</a:t>
              </a:r>
              <a:r>
                <a:rPr lang="ko-KR" altLang="en-US" sz="1400" b="1" dirty="0"/>
                <a:t>만원</a:t>
              </a:r>
              <a:endParaRPr lang="en-US" altLang="ko-KR" sz="1400" b="1" dirty="0"/>
            </a:p>
          </p:txBody>
        </p:sp>
        <p:sp>
          <p:nvSpPr>
            <p:cNvPr id="25" name="Line 36"/>
            <p:cNvSpPr>
              <a:spLocks noChangeShapeType="1"/>
            </p:cNvSpPr>
            <p:nvPr/>
          </p:nvSpPr>
          <p:spPr bwMode="auto">
            <a:xfrm flipV="1">
              <a:off x="1600" y="2337"/>
              <a:ext cx="0" cy="839"/>
            </a:xfrm>
            <a:prstGeom prst="line">
              <a:avLst/>
            </a:prstGeom>
            <a:noFill/>
            <a:ln w="25400">
              <a:solidFill>
                <a:schemeClr val="tx1"/>
              </a:solidFill>
              <a:prstDash val="sysDot"/>
              <a:round/>
              <a:headEnd/>
              <a:tailEnd/>
            </a:ln>
          </p:spPr>
          <p:txBody>
            <a:bodyPr/>
            <a:lstStyle/>
            <a:p>
              <a:endParaRPr lang="ko-KR" altLang="en-US"/>
            </a:p>
          </p:txBody>
        </p:sp>
        <p:sp>
          <p:nvSpPr>
            <p:cNvPr id="26" name="Line 43"/>
            <p:cNvSpPr>
              <a:spLocks noChangeShapeType="1"/>
            </p:cNvSpPr>
            <p:nvPr/>
          </p:nvSpPr>
          <p:spPr bwMode="auto">
            <a:xfrm flipV="1">
              <a:off x="792" y="2324"/>
              <a:ext cx="0" cy="839"/>
            </a:xfrm>
            <a:prstGeom prst="line">
              <a:avLst/>
            </a:prstGeom>
            <a:noFill/>
            <a:ln w="25400">
              <a:solidFill>
                <a:schemeClr val="tx1"/>
              </a:solidFill>
              <a:prstDash val="sysDot"/>
              <a:round/>
              <a:headEnd/>
              <a:tailEnd/>
            </a:ln>
          </p:spPr>
          <p:txBody>
            <a:bodyPr/>
            <a:lstStyle/>
            <a:p>
              <a:endParaRPr lang="ko-KR" altLang="en-US"/>
            </a:p>
          </p:txBody>
        </p:sp>
      </p:grpSp>
      <p:sp>
        <p:nvSpPr>
          <p:cNvPr id="27" name="AutoShape 5"/>
          <p:cNvSpPr>
            <a:spLocks noChangeArrowheads="1"/>
          </p:cNvSpPr>
          <p:nvPr/>
        </p:nvSpPr>
        <p:spPr bwMode="auto">
          <a:xfrm>
            <a:off x="1988544" y="1611550"/>
            <a:ext cx="31713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정규분포곡선 이용하기</a:t>
            </a:r>
            <a:endParaRPr lang="en-US" altLang="ko-KR" b="1" dirty="0"/>
          </a:p>
        </p:txBody>
      </p:sp>
    </p:spTree>
    <p:extLst>
      <p:ext uri="{BB962C8B-B14F-4D97-AF65-F5344CB8AC3E}">
        <p14:creationId xmlns:p14="http://schemas.microsoft.com/office/powerpoint/2010/main" val="18434872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정규분포곡선 이용하기</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marL="0" indent="0">
              <a:spcBef>
                <a:spcPct val="50000"/>
              </a:spcBef>
              <a:buNone/>
            </a:pPr>
            <a:r>
              <a:rPr lang="ko-KR" altLang="en-US" sz="1800" dirty="0"/>
              <a:t>상자의 표준편차</a:t>
            </a:r>
            <a:endParaRPr lang="en-US" altLang="ko-KR" sz="1800" dirty="0"/>
          </a:p>
          <a:p>
            <a:pPr marL="0" indent="0">
              <a:spcBef>
                <a:spcPct val="50000"/>
              </a:spcBef>
              <a:buNone/>
            </a:pPr>
            <a:r>
              <a:rPr lang="en-US" altLang="ko-KR" sz="1800" dirty="0"/>
              <a:t>= (</a:t>
            </a:r>
            <a:r>
              <a:rPr lang="ko-KR" altLang="en-US" sz="1800" dirty="0"/>
              <a:t>큰수 </a:t>
            </a:r>
            <a:r>
              <a:rPr lang="en-US" altLang="ko-KR" sz="1800" dirty="0"/>
              <a:t>– </a:t>
            </a:r>
            <a:r>
              <a:rPr lang="ko-KR" altLang="en-US" sz="1800" dirty="0"/>
              <a:t>작은수</a:t>
            </a:r>
            <a:r>
              <a:rPr lang="en-US" altLang="ko-KR" sz="1800" dirty="0"/>
              <a:t>) x [(</a:t>
            </a:r>
            <a:r>
              <a:rPr lang="ko-KR" altLang="en-US" sz="1800" dirty="0"/>
              <a:t>큰수의 비율</a:t>
            </a:r>
            <a:r>
              <a:rPr lang="en-US" altLang="ko-KR" sz="1800" dirty="0"/>
              <a:t>) x (</a:t>
            </a:r>
            <a:r>
              <a:rPr lang="ko-KR" altLang="en-US" sz="1800" dirty="0"/>
              <a:t>작은수의 비율</a:t>
            </a:r>
            <a:r>
              <a:rPr lang="en-US" altLang="ko-KR" sz="1800" dirty="0"/>
              <a:t>)]</a:t>
            </a:r>
            <a:r>
              <a:rPr lang="en-US" altLang="ko-KR" sz="1800" baseline="30000" dirty="0"/>
              <a:t>1/2</a:t>
            </a:r>
          </a:p>
          <a:p>
            <a:pPr marL="0" indent="0">
              <a:spcBef>
                <a:spcPct val="50000"/>
              </a:spcBef>
              <a:buNone/>
            </a:pPr>
            <a:endParaRPr lang="en-US" altLang="ko-KR" sz="1800" dirty="0"/>
          </a:p>
          <a:p>
            <a:pPr marL="0" indent="0">
              <a:spcBef>
                <a:spcPct val="50000"/>
              </a:spcBef>
              <a:buNone/>
            </a:pPr>
            <a:endParaRPr lang="en-US" altLang="ko-KR" sz="1800" dirty="0"/>
          </a:p>
          <a:p>
            <a:pPr marL="0" indent="0">
              <a:spcBef>
                <a:spcPct val="50000"/>
              </a:spcBef>
              <a:buNone/>
            </a:pPr>
            <a:r>
              <a:rPr lang="ko-KR" altLang="en-US" sz="1800" dirty="0"/>
              <a:t>앞의 카지노 예에서 상자의 표준편차는</a:t>
            </a:r>
            <a:endParaRPr lang="en-US" altLang="ko-KR" sz="1200" dirty="0"/>
          </a:p>
        </p:txBody>
      </p:sp>
      <p:sp>
        <p:nvSpPr>
          <p:cNvPr id="6" name="AutoShape 5"/>
          <p:cNvSpPr>
            <a:spLocks noChangeArrowheads="1"/>
          </p:cNvSpPr>
          <p:nvPr/>
        </p:nvSpPr>
        <p:spPr bwMode="auto">
          <a:xfrm>
            <a:off x="1988544" y="1611550"/>
            <a:ext cx="425147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상자 안에 두 종류의 카드만 있는 경우</a:t>
            </a:r>
            <a:endParaRPr lang="en-US" altLang="ko-KR" b="1" dirty="0"/>
          </a:p>
        </p:txBody>
      </p:sp>
      <p:graphicFrame>
        <p:nvGraphicFramePr>
          <p:cNvPr id="7" name="Object 6"/>
          <p:cNvGraphicFramePr>
            <a:graphicFrameLocks noChangeAspect="1"/>
          </p:cNvGraphicFramePr>
          <p:nvPr/>
        </p:nvGraphicFramePr>
        <p:xfrm>
          <a:off x="2699246" y="4323756"/>
          <a:ext cx="4260850" cy="833437"/>
        </p:xfrm>
        <a:graphic>
          <a:graphicData uri="http://schemas.openxmlformats.org/presentationml/2006/ole">
            <mc:AlternateContent xmlns:mc="http://schemas.openxmlformats.org/markup-compatibility/2006">
              <mc:Choice xmlns:v="urn:schemas-microsoft-com:vml" Requires="v">
                <p:oleObj spid="_x0000_s9225" name="Equation" r:id="rId3" imgW="2273300" imgH="444500" progId="Equation.3">
                  <p:embed/>
                </p:oleObj>
              </mc:Choice>
              <mc:Fallback>
                <p:oleObj name="Equation" r:id="rId3" imgW="2273300" imgH="444500"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246" y="4323756"/>
                        <a:ext cx="4260850" cy="833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662264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분류하고 횟수세기</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a:buNone/>
            </a:pPr>
            <a:r>
              <a:rPr lang="ko-KR" altLang="en-US" sz="1800" dirty="0"/>
              <a:t>주사위 하나를 </a:t>
            </a:r>
            <a:r>
              <a:rPr lang="en-US" altLang="ko-KR" sz="1800" dirty="0"/>
              <a:t>60</a:t>
            </a:r>
            <a:r>
              <a:rPr lang="ko-KR" altLang="en-US" sz="1800" dirty="0"/>
              <a:t>번 던진다</a:t>
            </a:r>
            <a:r>
              <a:rPr lang="en-US" altLang="ko-KR" sz="1800" dirty="0"/>
              <a:t>.</a:t>
            </a:r>
          </a:p>
          <a:p>
            <a:pPr marL="800100" lvl="1" indent="-342900">
              <a:lnSpc>
                <a:spcPct val="150000"/>
              </a:lnSpc>
              <a:buAutoNum type="arabicParenR"/>
            </a:pPr>
            <a:r>
              <a:rPr lang="ko-KR" altLang="en-US" sz="1600" dirty="0"/>
              <a:t>나오는 숫자들의 합은 대략 </a:t>
            </a:r>
            <a:r>
              <a:rPr lang="en-US" altLang="ko-KR" sz="1600" dirty="0"/>
              <a:t>(  )</a:t>
            </a:r>
            <a:r>
              <a:rPr lang="ko-KR" altLang="en-US" sz="1600" dirty="0"/>
              <a:t>이고</a:t>
            </a:r>
            <a:r>
              <a:rPr lang="en-US" altLang="ko-KR" sz="1600" dirty="0"/>
              <a:t>, (  ) </a:t>
            </a:r>
            <a:r>
              <a:rPr lang="ko-KR" altLang="en-US" sz="1600" dirty="0"/>
              <a:t>정도 차이가 날 수 있다</a:t>
            </a:r>
            <a:r>
              <a:rPr lang="en-US" altLang="ko-KR" sz="1600" dirty="0"/>
              <a:t>.</a:t>
            </a:r>
          </a:p>
          <a:p>
            <a:pPr>
              <a:buFont typeface="Wingdings" pitchFamily="2" charset="2"/>
              <a:buNone/>
            </a:pPr>
            <a:endParaRPr lang="en-US" altLang="ko-KR" sz="2100" dirty="0"/>
          </a:p>
          <a:p>
            <a:pPr>
              <a:buFont typeface="Wingdings" pitchFamily="2" charset="2"/>
              <a:buNone/>
            </a:pPr>
            <a:r>
              <a:rPr lang="en-US" altLang="ko-KR" sz="1800" dirty="0"/>
              <a:t>→ 1,2,3,4,5,6</a:t>
            </a:r>
            <a:r>
              <a:rPr lang="ko-KR" altLang="en-US" sz="1800" dirty="0"/>
              <a:t>이 든 상자로부터 </a:t>
            </a:r>
            <a:r>
              <a:rPr lang="en-US" altLang="ko-KR" sz="1800" dirty="0"/>
              <a:t>60</a:t>
            </a:r>
            <a:r>
              <a:rPr lang="ko-KR" altLang="en-US" sz="1800" dirty="0"/>
              <a:t>회 무작위로 복원추출</a:t>
            </a:r>
            <a:endParaRPr lang="en-US" altLang="ko-KR" sz="1800" dirty="0"/>
          </a:p>
          <a:p>
            <a:pPr lvl="1">
              <a:lnSpc>
                <a:spcPct val="150000"/>
              </a:lnSpc>
              <a:buFont typeface="Arial" pitchFamily="34" charset="0"/>
              <a:buChar char="•"/>
            </a:pPr>
            <a:r>
              <a:rPr lang="ko-KR" altLang="en-US" sz="1600" dirty="0"/>
              <a:t>상자의 평균 </a:t>
            </a:r>
            <a:r>
              <a:rPr lang="en-US" altLang="ko-KR" sz="1600" dirty="0"/>
              <a:t>: 3.5 </a:t>
            </a:r>
          </a:p>
          <a:p>
            <a:pPr lvl="1">
              <a:lnSpc>
                <a:spcPct val="150000"/>
              </a:lnSpc>
              <a:buFont typeface="Arial" pitchFamily="34" charset="0"/>
              <a:buChar char="•"/>
            </a:pPr>
            <a:r>
              <a:rPr lang="ko-KR" altLang="en-US" sz="1600" dirty="0"/>
              <a:t>상자의 표준편차 </a:t>
            </a:r>
            <a:r>
              <a:rPr lang="en-US" altLang="ko-KR" sz="1600" dirty="0"/>
              <a:t>= 1.71</a:t>
            </a:r>
          </a:p>
          <a:p>
            <a:pPr lvl="1">
              <a:lnSpc>
                <a:spcPct val="150000"/>
              </a:lnSpc>
              <a:buFont typeface="Arial" pitchFamily="34" charset="0"/>
              <a:buChar char="•"/>
            </a:pPr>
            <a:r>
              <a:rPr lang="ko-KR" altLang="en-US" sz="1600" dirty="0"/>
              <a:t>합의 기대값 </a:t>
            </a:r>
            <a:r>
              <a:rPr lang="en-US" altLang="ko-KR" sz="1600" dirty="0"/>
              <a:t>= 60</a:t>
            </a:r>
            <a:r>
              <a:rPr lang="en-US" altLang="ko-KR" sz="1600" dirty="0">
                <a:sym typeface="Symbol" pitchFamily="18" charset="2"/>
              </a:rPr>
              <a:t>3.5</a:t>
            </a:r>
            <a:r>
              <a:rPr lang="en-US" altLang="ko-KR" sz="1600" dirty="0"/>
              <a:t> = 210</a:t>
            </a:r>
          </a:p>
          <a:p>
            <a:pPr lvl="1">
              <a:lnSpc>
                <a:spcPct val="150000"/>
              </a:lnSpc>
              <a:buFont typeface="Arial" pitchFamily="34" charset="0"/>
              <a:buChar char="•"/>
            </a:pPr>
            <a:r>
              <a:rPr lang="ko-KR" altLang="en-US" sz="1600" dirty="0"/>
              <a:t>합의 표준오차 </a:t>
            </a:r>
            <a:r>
              <a:rPr lang="en-US" altLang="ko-KR" sz="1600" dirty="0"/>
              <a:t>= 60</a:t>
            </a:r>
            <a:r>
              <a:rPr lang="en-US" altLang="ko-KR" sz="1600" baseline="30000" dirty="0"/>
              <a:t>1/2</a:t>
            </a:r>
            <a:r>
              <a:rPr lang="en-US" altLang="ko-KR" sz="1600" dirty="0"/>
              <a:t> </a:t>
            </a:r>
            <a:r>
              <a:rPr lang="ko-KR" altLang="en-US" sz="1600" dirty="0"/>
              <a:t> </a:t>
            </a:r>
            <a:r>
              <a:rPr lang="en-US" altLang="ko-KR" sz="1600" dirty="0">
                <a:sym typeface="Symbol" pitchFamily="18" charset="2"/>
              </a:rPr>
              <a:t> </a:t>
            </a:r>
            <a:r>
              <a:rPr lang="en-US" altLang="ko-KR" sz="1600" dirty="0"/>
              <a:t>1.71 = 13.25 </a:t>
            </a:r>
            <a:r>
              <a:rPr lang="ko-KR" altLang="en-US" sz="1600" dirty="0"/>
              <a:t>이다</a:t>
            </a:r>
            <a:r>
              <a:rPr lang="en-US" altLang="ko-KR" sz="1600" dirty="0"/>
              <a:t>.</a:t>
            </a:r>
          </a:p>
          <a:p>
            <a:pPr>
              <a:buFont typeface="Wingdings" pitchFamily="2" charset="2"/>
              <a:buNone/>
            </a:pPr>
            <a:endParaRPr lang="en-US" altLang="ko-KR" sz="1600" dirty="0"/>
          </a:p>
        </p:txBody>
      </p:sp>
      <p:sp>
        <p:nvSpPr>
          <p:cNvPr id="7" name="AutoShape 5"/>
          <p:cNvSpPr>
            <a:spLocks noChangeArrowheads="1"/>
          </p:cNvSpPr>
          <p:nvPr/>
        </p:nvSpPr>
        <p:spPr bwMode="auto">
          <a:xfrm>
            <a:off x="1988544" y="1455125"/>
            <a:ext cx="468352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주사위를 </a:t>
            </a:r>
            <a:r>
              <a:rPr lang="en-US" altLang="ko-KR" b="1" dirty="0"/>
              <a:t>60</a:t>
            </a:r>
            <a:r>
              <a:rPr lang="ko-KR" altLang="en-US" b="1" dirty="0"/>
              <a:t>회 던지는 경우 나오는 눈의 합</a:t>
            </a:r>
            <a:endParaRPr lang="en-US" altLang="ko-KR" b="1" dirty="0"/>
          </a:p>
        </p:txBody>
      </p:sp>
    </p:spTree>
    <p:extLst>
      <p:ext uri="{BB962C8B-B14F-4D97-AF65-F5344CB8AC3E}">
        <p14:creationId xmlns:p14="http://schemas.microsoft.com/office/powerpoint/2010/main" val="130572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분류하고 횟수세기</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a:buNone/>
            </a:pPr>
            <a:r>
              <a:rPr lang="ko-KR" altLang="en-US" sz="1800" dirty="0"/>
              <a:t>주사위 하나를 </a:t>
            </a:r>
            <a:r>
              <a:rPr lang="en-US" altLang="ko-KR" sz="1800" dirty="0"/>
              <a:t>60</a:t>
            </a:r>
            <a:r>
              <a:rPr lang="ko-KR" altLang="en-US" sz="1800" dirty="0"/>
              <a:t>번 던진다</a:t>
            </a:r>
            <a:r>
              <a:rPr lang="en-US" altLang="ko-KR" sz="1800" dirty="0"/>
              <a:t>.</a:t>
            </a:r>
          </a:p>
          <a:p>
            <a:pPr marL="457200" lvl="1" indent="0">
              <a:lnSpc>
                <a:spcPct val="150000"/>
              </a:lnSpc>
              <a:buNone/>
            </a:pPr>
            <a:r>
              <a:rPr lang="en-US" altLang="ko-KR" sz="1600" dirty="0"/>
              <a:t>2) 6</a:t>
            </a:r>
            <a:r>
              <a:rPr lang="ko-KR" altLang="en-US" sz="1600" dirty="0"/>
              <a:t>이 나오는 횟수는 대략 </a:t>
            </a:r>
            <a:r>
              <a:rPr lang="en-US" altLang="ko-KR" sz="1600" dirty="0"/>
              <a:t>(  )</a:t>
            </a:r>
            <a:r>
              <a:rPr lang="ko-KR" altLang="en-US" sz="1600" dirty="0"/>
              <a:t>이고</a:t>
            </a:r>
            <a:r>
              <a:rPr lang="en-US" altLang="ko-KR" sz="1600" dirty="0"/>
              <a:t>, (  ) </a:t>
            </a:r>
            <a:r>
              <a:rPr lang="ko-KR" altLang="en-US" sz="1600" dirty="0"/>
              <a:t>정도 차이가 날 수 있다</a:t>
            </a:r>
            <a:r>
              <a:rPr lang="en-US" altLang="ko-KR" sz="1600" dirty="0"/>
              <a:t>.</a:t>
            </a:r>
          </a:p>
          <a:p>
            <a:pPr marL="457200" lvl="1" indent="0">
              <a:lnSpc>
                <a:spcPct val="150000"/>
              </a:lnSpc>
              <a:buNone/>
            </a:pPr>
            <a:endParaRPr lang="en-US" altLang="ko-KR" sz="1600" b="1" dirty="0"/>
          </a:p>
          <a:p>
            <a:pPr>
              <a:buFont typeface="Wingdings" pitchFamily="2" charset="2"/>
              <a:buNone/>
            </a:pPr>
            <a:r>
              <a:rPr lang="en-US" altLang="ko-KR" sz="1800" dirty="0"/>
              <a:t>→ </a:t>
            </a:r>
            <a:r>
              <a:rPr lang="ko-KR" altLang="en-US" sz="1800" dirty="0"/>
              <a:t>결과가 성공과 실패로만 분류되는 새로운 상자 모형을 만들어야 한다</a:t>
            </a:r>
            <a:r>
              <a:rPr lang="en-US" altLang="ko-KR" sz="1800" dirty="0"/>
              <a:t>.</a:t>
            </a:r>
          </a:p>
          <a:p>
            <a:pPr>
              <a:buFont typeface="Wingdings" pitchFamily="2" charset="2"/>
              <a:buNone/>
            </a:pPr>
            <a:endParaRPr lang="en-US" altLang="ko-KR" sz="1800" dirty="0"/>
          </a:p>
          <a:p>
            <a:pPr>
              <a:buFont typeface="Wingdings" pitchFamily="2" charset="2"/>
              <a:buNone/>
            </a:pPr>
            <a:endParaRPr lang="en-US" altLang="ko-KR" sz="1800" dirty="0"/>
          </a:p>
          <a:p>
            <a:pPr>
              <a:buFont typeface="Wingdings" pitchFamily="2" charset="2"/>
              <a:buNone/>
            </a:pPr>
            <a:endParaRPr lang="en-US" altLang="ko-KR" sz="1800" dirty="0"/>
          </a:p>
          <a:p>
            <a:pPr>
              <a:buFont typeface="Wingdings" pitchFamily="2" charset="2"/>
              <a:buNone/>
            </a:pPr>
            <a:endParaRPr lang="en-US" altLang="ko-KR" sz="1800" dirty="0"/>
          </a:p>
          <a:p>
            <a:pPr lvl="1">
              <a:lnSpc>
                <a:spcPct val="150000"/>
              </a:lnSpc>
              <a:buFont typeface="Arial" pitchFamily="34" charset="0"/>
              <a:buChar char="•"/>
            </a:pPr>
            <a:r>
              <a:rPr lang="en-US" altLang="ko-KR" sz="1600" dirty="0"/>
              <a:t>6</a:t>
            </a:r>
            <a:r>
              <a:rPr lang="ko-KR" altLang="en-US" sz="1600" dirty="0"/>
              <a:t>이 나오는 </a:t>
            </a:r>
            <a:r>
              <a:rPr lang="en-US" altLang="ko-KR" sz="1600" dirty="0"/>
              <a:t>“</a:t>
            </a:r>
            <a:r>
              <a:rPr lang="ko-KR" altLang="en-US" sz="1600" dirty="0"/>
              <a:t>성공</a:t>
            </a:r>
            <a:r>
              <a:rPr lang="en-US" altLang="ko-KR" sz="1600" dirty="0"/>
              <a:t>”</a:t>
            </a:r>
            <a:r>
              <a:rPr lang="ko-KR" altLang="en-US" sz="1600" dirty="0"/>
              <a:t> 횟수의 기대값은 </a:t>
            </a:r>
            <a:r>
              <a:rPr lang="en-US" altLang="ko-KR" sz="1600" dirty="0"/>
              <a:t>60</a:t>
            </a:r>
            <a:r>
              <a:rPr lang="en-US" altLang="ko-KR" sz="1600" dirty="0">
                <a:sym typeface="Symbol" pitchFamily="18" charset="2"/>
              </a:rPr>
              <a:t>(1/</a:t>
            </a:r>
            <a:r>
              <a:rPr lang="en-US" altLang="ko-KR" sz="1600" dirty="0"/>
              <a:t>6) = 10. </a:t>
            </a:r>
            <a:r>
              <a:rPr lang="ko-KR" altLang="en-US" sz="1600" dirty="0"/>
              <a:t>대략 </a:t>
            </a:r>
            <a:r>
              <a:rPr lang="en-US" altLang="ko-KR" sz="1600" dirty="0"/>
              <a:t>10</a:t>
            </a:r>
            <a:r>
              <a:rPr lang="ko-KR" altLang="en-US" sz="1600" dirty="0"/>
              <a:t>번 정도 나온다</a:t>
            </a:r>
            <a:r>
              <a:rPr lang="en-US" altLang="ko-KR" sz="1600" dirty="0"/>
              <a:t>. </a:t>
            </a:r>
          </a:p>
          <a:p>
            <a:pPr lvl="1">
              <a:lnSpc>
                <a:spcPct val="150000"/>
              </a:lnSpc>
              <a:buFont typeface="Arial" pitchFamily="34" charset="0"/>
              <a:buChar char="•"/>
            </a:pPr>
            <a:r>
              <a:rPr lang="en-US" altLang="ko-KR" sz="1600" dirty="0"/>
              <a:t>6</a:t>
            </a:r>
            <a:r>
              <a:rPr lang="ko-KR" altLang="en-US" sz="1600" dirty="0"/>
              <a:t>이 나오는 </a:t>
            </a:r>
            <a:r>
              <a:rPr lang="en-US" altLang="ko-KR" sz="1600" dirty="0"/>
              <a:t>“</a:t>
            </a:r>
            <a:r>
              <a:rPr lang="ko-KR" altLang="en-US" sz="1600" dirty="0"/>
              <a:t>성공</a:t>
            </a:r>
            <a:r>
              <a:rPr lang="en-US" altLang="ko-KR" sz="1600" dirty="0"/>
              <a:t>” </a:t>
            </a:r>
            <a:r>
              <a:rPr lang="ko-KR" altLang="en-US" sz="1600" dirty="0"/>
              <a:t>횟수의 표준오차는</a:t>
            </a:r>
            <a:endParaRPr lang="en-US" altLang="ko-KR" sz="1600" dirty="0"/>
          </a:p>
          <a:p>
            <a:pPr lvl="1">
              <a:lnSpc>
                <a:spcPct val="150000"/>
              </a:lnSpc>
              <a:buFont typeface="Arial" pitchFamily="34" charset="0"/>
              <a:buChar char="•"/>
            </a:pPr>
            <a:r>
              <a:rPr lang="ko-KR" altLang="en-US" sz="1600" dirty="0" err="1">
                <a:sym typeface="Symbol" pitchFamily="18" charset="2"/>
              </a:rPr>
              <a:t>기대값</a:t>
            </a:r>
            <a:r>
              <a:rPr lang="ko-KR" altLang="en-US" sz="1600" dirty="0">
                <a:sym typeface="Symbol" pitchFamily="18" charset="2"/>
              </a:rPr>
              <a:t> </a:t>
            </a:r>
            <a:r>
              <a:rPr lang="en-US" altLang="ko-KR" sz="1600" dirty="0">
                <a:sym typeface="Symbol" pitchFamily="18" charset="2"/>
              </a:rPr>
              <a:t>10</a:t>
            </a:r>
            <a:r>
              <a:rPr lang="ko-KR" altLang="en-US" sz="1600" dirty="0">
                <a:sym typeface="Symbol" pitchFamily="18" charset="2"/>
              </a:rPr>
              <a:t>과 </a:t>
            </a:r>
            <a:r>
              <a:rPr lang="en-US" altLang="ko-KR" sz="1600" dirty="0">
                <a:sym typeface="Symbol" pitchFamily="18" charset="2"/>
              </a:rPr>
              <a:t></a:t>
            </a:r>
            <a:r>
              <a:rPr lang="en-US" altLang="ko-KR" sz="1600" dirty="0"/>
              <a:t>3 </a:t>
            </a:r>
            <a:r>
              <a:rPr lang="ko-KR" altLang="en-US" sz="1600" dirty="0"/>
              <a:t>정도 차이가 날 수 있다</a:t>
            </a:r>
            <a:r>
              <a:rPr lang="en-US" altLang="ko-KR" sz="1600" dirty="0"/>
              <a:t>.</a:t>
            </a:r>
            <a:endParaRPr lang="ko-KR" altLang="en-US" sz="1600" dirty="0"/>
          </a:p>
          <a:p>
            <a:pPr lvl="1">
              <a:lnSpc>
                <a:spcPct val="150000"/>
              </a:lnSpc>
              <a:buFont typeface="Arial" pitchFamily="34" charset="0"/>
              <a:buChar char="•"/>
            </a:pPr>
            <a:endParaRPr lang="en-US" altLang="ko-KR" sz="1600" dirty="0"/>
          </a:p>
        </p:txBody>
      </p:sp>
      <p:pic>
        <p:nvPicPr>
          <p:cNvPr id="7" name="Picture 5"/>
          <p:cNvPicPr>
            <a:picLocks noChangeAspect="1" noChangeArrowheads="1"/>
          </p:cNvPicPr>
          <p:nvPr/>
        </p:nvPicPr>
        <p:blipFill>
          <a:blip r:embed="rId3" cstate="print"/>
          <a:srcRect/>
          <a:stretch>
            <a:fillRect/>
          </a:stretch>
        </p:blipFill>
        <p:spPr bwMode="auto">
          <a:xfrm>
            <a:off x="3337520" y="4025056"/>
            <a:ext cx="5638800" cy="700088"/>
          </a:xfrm>
          <a:prstGeom prst="rect">
            <a:avLst/>
          </a:prstGeom>
          <a:noFill/>
          <a:ln w="9525">
            <a:noFill/>
            <a:miter lim="800000"/>
            <a:headEnd/>
            <a:tailEnd/>
          </a:ln>
          <a:effectLst/>
        </p:spPr>
      </p:pic>
      <p:graphicFrame>
        <p:nvGraphicFramePr>
          <p:cNvPr id="5" name="Object 4"/>
          <p:cNvGraphicFramePr>
            <a:graphicFrameLocks noChangeAspect="1"/>
          </p:cNvGraphicFramePr>
          <p:nvPr>
            <p:extLst>
              <p:ext uri="{D42A27DB-BD31-4B8C-83A1-F6EECF244321}">
                <p14:modId xmlns:p14="http://schemas.microsoft.com/office/powerpoint/2010/main" val="4097506560"/>
              </p:ext>
            </p:extLst>
          </p:nvPr>
        </p:nvGraphicFramePr>
        <p:xfrm>
          <a:off x="6265068" y="5791633"/>
          <a:ext cx="2160240" cy="386945"/>
        </p:xfrm>
        <a:graphic>
          <a:graphicData uri="http://schemas.openxmlformats.org/presentationml/2006/ole">
            <mc:AlternateContent xmlns:mc="http://schemas.openxmlformats.org/markup-compatibility/2006">
              <mc:Choice xmlns:v="urn:schemas-microsoft-com:vml" Requires="v">
                <p:oleObj spid="_x0000_s10250" name="수식" r:id="rId4" imgW="1346200" imgH="241300" progId="Equation.3">
                  <p:embed/>
                </p:oleObj>
              </mc:Choice>
              <mc:Fallback>
                <p:oleObj name="수식" r:id="rId4" imgW="1346200" imgH="241300" progId="Equation.3">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5068" y="5791633"/>
                        <a:ext cx="2160240" cy="3869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5"/>
          <p:cNvSpPr>
            <a:spLocks noChangeArrowheads="1"/>
          </p:cNvSpPr>
          <p:nvPr/>
        </p:nvSpPr>
        <p:spPr bwMode="auto">
          <a:xfrm>
            <a:off x="1988544" y="1484785"/>
            <a:ext cx="489954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주사위를 </a:t>
            </a:r>
            <a:r>
              <a:rPr lang="en-US" altLang="ko-KR" b="1" dirty="0"/>
              <a:t>60</a:t>
            </a:r>
            <a:r>
              <a:rPr lang="ko-KR" altLang="en-US" b="1" dirty="0"/>
              <a:t>회 던지는 경우 </a:t>
            </a:r>
            <a:r>
              <a:rPr lang="en-US" altLang="ko-KR" b="1" dirty="0"/>
              <a:t>6</a:t>
            </a:r>
            <a:r>
              <a:rPr lang="ko-KR" altLang="en-US" b="1" dirty="0"/>
              <a:t>이 나오는 횟수</a:t>
            </a:r>
            <a:endParaRPr lang="en-US" altLang="ko-KR" b="1" dirty="0"/>
          </a:p>
        </p:txBody>
      </p:sp>
    </p:spTree>
    <p:extLst>
      <p:ext uri="{BB962C8B-B14F-4D97-AF65-F5344CB8AC3E}">
        <p14:creationId xmlns:p14="http://schemas.microsoft.com/office/powerpoint/2010/main" val="39993225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분류하고 횟수세기</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marL="0" indent="0">
              <a:spcBef>
                <a:spcPct val="50000"/>
              </a:spcBef>
              <a:buNone/>
            </a:pPr>
            <a:r>
              <a:rPr lang="ko-KR" altLang="en-US" sz="1800" dirty="0"/>
              <a:t>동전 하나를 백 번 던질 때</a:t>
            </a:r>
            <a:r>
              <a:rPr lang="en-US" altLang="ko-KR" sz="1800" dirty="0"/>
              <a:t>, </a:t>
            </a:r>
            <a:r>
              <a:rPr lang="ko-KR" altLang="en-US" sz="1800" dirty="0"/>
              <a:t>앞면이 나오는 횟수</a:t>
            </a:r>
            <a:endParaRPr lang="en-US" altLang="ko-KR" sz="1800" dirty="0"/>
          </a:p>
          <a:p>
            <a:pPr lvl="1">
              <a:lnSpc>
                <a:spcPct val="150000"/>
              </a:lnSpc>
              <a:buFont typeface="Arial" pitchFamily="34" charset="0"/>
              <a:buChar char="•"/>
            </a:pPr>
            <a:r>
              <a:rPr lang="ko-KR" altLang="en-US" sz="1600" dirty="0"/>
              <a:t>기대값</a:t>
            </a:r>
            <a:r>
              <a:rPr lang="en-US" altLang="ko-KR" sz="1600" dirty="0"/>
              <a:t> : 100 </a:t>
            </a:r>
            <a:r>
              <a:rPr lang="en-US" altLang="ko-KR" sz="1600" dirty="0">
                <a:sym typeface="Symbol" pitchFamily="18" charset="2"/>
              </a:rPr>
              <a:t> </a:t>
            </a:r>
            <a:r>
              <a:rPr lang="en-US" altLang="ko-KR" sz="1600" dirty="0"/>
              <a:t>(1/2) = 50 </a:t>
            </a:r>
          </a:p>
          <a:p>
            <a:pPr lvl="1">
              <a:lnSpc>
                <a:spcPct val="150000"/>
              </a:lnSpc>
              <a:buFont typeface="Arial" pitchFamily="34" charset="0"/>
              <a:buChar char="•"/>
            </a:pPr>
            <a:r>
              <a:rPr lang="ko-KR" altLang="en-US" sz="1600" dirty="0"/>
              <a:t>표준오차</a:t>
            </a:r>
            <a:r>
              <a:rPr lang="en-US" altLang="ko-KR" sz="1600" dirty="0"/>
              <a:t> : 100</a:t>
            </a:r>
            <a:r>
              <a:rPr lang="en-US" altLang="ko-KR" sz="1600" baseline="30000" dirty="0"/>
              <a:t>1/2</a:t>
            </a:r>
            <a:r>
              <a:rPr lang="en-US" altLang="ko-KR" sz="1600" dirty="0"/>
              <a:t> x (1/2) = 5</a:t>
            </a:r>
          </a:p>
          <a:p>
            <a:pPr lvl="1">
              <a:lnSpc>
                <a:spcPct val="150000"/>
              </a:lnSpc>
              <a:buFont typeface="Arial" pitchFamily="34" charset="0"/>
              <a:buChar char="•"/>
            </a:pPr>
            <a:r>
              <a:rPr lang="ko-KR" altLang="en-US" sz="1600" dirty="0"/>
              <a:t>앞면이 나오는 횟수는 </a:t>
            </a:r>
            <a:r>
              <a:rPr lang="en-US" altLang="ko-KR" sz="1600" dirty="0"/>
              <a:t>50</a:t>
            </a:r>
            <a:r>
              <a:rPr lang="ko-KR" altLang="en-US" sz="1600" dirty="0"/>
              <a:t>주위로 </a:t>
            </a:r>
            <a:r>
              <a:rPr lang="en-US" altLang="ko-KR" sz="1600" dirty="0">
                <a:sym typeface="Symbol" pitchFamily="18" charset="2"/>
              </a:rPr>
              <a:t>5</a:t>
            </a:r>
            <a:r>
              <a:rPr lang="en-US" altLang="ko-KR" sz="1600" dirty="0"/>
              <a:t> </a:t>
            </a:r>
            <a:r>
              <a:rPr lang="ko-KR" altLang="en-US" sz="1600" dirty="0"/>
              <a:t>정도 오차가 날 수 있다</a:t>
            </a:r>
            <a:r>
              <a:rPr lang="en-US" altLang="ko-KR" sz="1600" dirty="0"/>
              <a:t>.</a:t>
            </a:r>
          </a:p>
          <a:p>
            <a:pPr lvl="1">
              <a:lnSpc>
                <a:spcPct val="150000"/>
              </a:lnSpc>
              <a:buFont typeface="Arial" pitchFamily="34" charset="0"/>
              <a:buChar char="•"/>
            </a:pPr>
            <a:r>
              <a:rPr lang="ko-KR" altLang="en-US" sz="1600" dirty="0"/>
              <a:t>앞면이 </a:t>
            </a:r>
            <a:r>
              <a:rPr lang="en-US" altLang="ko-KR" sz="1600" dirty="0"/>
              <a:t>40</a:t>
            </a:r>
            <a:r>
              <a:rPr lang="ko-KR" altLang="en-US" sz="1600" dirty="0"/>
              <a:t>회에서 </a:t>
            </a:r>
            <a:r>
              <a:rPr lang="en-US" altLang="ko-KR" sz="1600" dirty="0"/>
              <a:t>60</a:t>
            </a:r>
            <a:r>
              <a:rPr lang="ko-KR" altLang="en-US" sz="1600" dirty="0"/>
              <a:t>회 사이로 나올 확률은</a:t>
            </a:r>
            <a:r>
              <a:rPr lang="en-US" altLang="ko-KR" sz="1600" dirty="0"/>
              <a:t>? </a:t>
            </a:r>
            <a:r>
              <a:rPr lang="ko-KR" altLang="en-US" sz="1600" dirty="0"/>
              <a:t>이 구간은 기대값</a:t>
            </a:r>
            <a:r>
              <a:rPr lang="en-US" altLang="ko-KR" sz="1600" dirty="0"/>
              <a:t> </a:t>
            </a:r>
            <a:r>
              <a:rPr lang="ko-KR" altLang="en-US" sz="1600" dirty="0"/>
              <a:t>주위로 </a:t>
            </a:r>
            <a:r>
              <a:rPr lang="en-US" altLang="ko-KR" sz="1600" dirty="0">
                <a:sym typeface="Symbol" pitchFamily="18" charset="2"/>
              </a:rPr>
              <a:t>2SE</a:t>
            </a:r>
            <a:r>
              <a:rPr lang="ko-KR" altLang="en-US" sz="1600" dirty="0">
                <a:sym typeface="Symbol" pitchFamily="18" charset="2"/>
              </a:rPr>
              <a:t>에 해당되므로 구하는 확률은 </a:t>
            </a:r>
            <a:r>
              <a:rPr lang="en-US" altLang="ko-KR" sz="1600" dirty="0">
                <a:sym typeface="Symbol" pitchFamily="18" charset="2"/>
              </a:rPr>
              <a:t>95%</a:t>
            </a:r>
          </a:p>
          <a:p>
            <a:pPr lvl="1">
              <a:lnSpc>
                <a:spcPct val="150000"/>
              </a:lnSpc>
              <a:buFont typeface="Arial" pitchFamily="34" charset="0"/>
              <a:buChar char="•"/>
            </a:pPr>
            <a:endParaRPr lang="en-US" altLang="ko-KR" sz="1600" dirty="0"/>
          </a:p>
        </p:txBody>
      </p:sp>
      <p:sp>
        <p:nvSpPr>
          <p:cNvPr id="7" name="AutoShape 5"/>
          <p:cNvSpPr>
            <a:spLocks noChangeArrowheads="1"/>
          </p:cNvSpPr>
          <p:nvPr/>
        </p:nvSpPr>
        <p:spPr bwMode="auto">
          <a:xfrm>
            <a:off x="1988544" y="1508210"/>
            <a:ext cx="44674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동전을 </a:t>
            </a:r>
            <a:r>
              <a:rPr lang="en-US" altLang="ko-KR" b="1" dirty="0"/>
              <a:t>100</a:t>
            </a:r>
            <a:r>
              <a:rPr lang="ko-KR" altLang="en-US" b="1" dirty="0"/>
              <a:t>번 던져 나오는 앞면의 횟수</a:t>
            </a:r>
            <a:endParaRPr lang="en-US" altLang="ko-KR" b="1" dirty="0"/>
          </a:p>
        </p:txBody>
      </p:sp>
    </p:spTree>
    <p:extLst>
      <p:ext uri="{BB962C8B-B14F-4D97-AF65-F5344CB8AC3E}">
        <p14:creationId xmlns:p14="http://schemas.microsoft.com/office/powerpoint/2010/main" val="4702906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Useful Formula</a:t>
            </a:r>
            <a:endParaRPr lang="ko-KR" altLang="en-US" sz="4000" dirty="0"/>
          </a:p>
        </p:txBody>
      </p:sp>
      <p:sp>
        <p:nvSpPr>
          <p:cNvPr id="3" name="내용 개체 틀 2"/>
          <p:cNvSpPr>
            <a:spLocks noGrp="1"/>
          </p:cNvSpPr>
          <p:nvPr>
            <p:ph idx="1"/>
          </p:nvPr>
        </p:nvSpPr>
        <p:spPr>
          <a:xfrm>
            <a:off x="1981199" y="1600200"/>
            <a:ext cx="8769531" cy="5141168"/>
          </a:xfrm>
        </p:spPr>
        <p:txBody>
          <a:bodyPr>
            <a:normAutofit/>
          </a:bodyPr>
          <a:lstStyle/>
          <a:p>
            <a:pPr marL="0" indent="0">
              <a:spcBef>
                <a:spcPct val="50000"/>
              </a:spcBef>
              <a:buNone/>
            </a:pPr>
            <a:r>
              <a:rPr lang="en-US" altLang="ko-KR" sz="2200" dirty="0"/>
              <a:t>LIE, VDF (conditional vs. unconditional measures)</a:t>
            </a:r>
          </a:p>
          <a:p>
            <a:pPr lvl="1">
              <a:spcBef>
                <a:spcPct val="50000"/>
              </a:spcBef>
              <a:buFontTx/>
              <a:buChar char="-"/>
            </a:pPr>
            <a:r>
              <a:rPr lang="en-US" altLang="ko-KR" sz="2000" dirty="0"/>
              <a:t>Law of Iterated Expectation</a:t>
            </a:r>
          </a:p>
          <a:p>
            <a:pPr lvl="1">
              <a:spcBef>
                <a:spcPct val="50000"/>
              </a:spcBef>
              <a:buFontTx/>
              <a:buChar char="-"/>
            </a:pPr>
            <a:r>
              <a:rPr lang="en-US" altLang="ko-KR" sz="2000" dirty="0"/>
              <a:t>Variance Decomposition Formula</a:t>
            </a:r>
          </a:p>
          <a:p>
            <a:pPr>
              <a:spcBef>
                <a:spcPct val="50000"/>
              </a:spcBef>
              <a:buFontTx/>
              <a:buChar char="-"/>
            </a:pPr>
            <a:endParaRPr lang="en-US" altLang="ko-KR" sz="2000" dirty="0"/>
          </a:p>
          <a:p>
            <a:pPr marL="0" indent="0">
              <a:spcBef>
                <a:spcPct val="50000"/>
              </a:spcBef>
              <a:buNone/>
            </a:pPr>
            <a:r>
              <a:rPr lang="en-US" altLang="ko-KR" sz="2200" dirty="0"/>
              <a:t>Inequalities</a:t>
            </a:r>
          </a:p>
          <a:p>
            <a:pPr lvl="1">
              <a:spcBef>
                <a:spcPct val="50000"/>
              </a:spcBef>
              <a:buFontTx/>
              <a:buChar char="-"/>
            </a:pPr>
            <a:r>
              <a:rPr lang="en-US" altLang="ko-KR" sz="2000" dirty="0"/>
              <a:t>Markov Inequality: for</a:t>
            </a:r>
            <a:r>
              <a:rPr lang="ko-KR" altLang="en-US" sz="2000" dirty="0"/>
              <a:t> </a:t>
            </a:r>
            <a:r>
              <a:rPr lang="en-US" altLang="ko-KR" sz="2000" dirty="0"/>
              <a:t>positive </a:t>
            </a:r>
            <a:r>
              <a:rPr lang="en-US" altLang="ko-KR" sz="2000" dirty="0" err="1"/>
              <a:t>r.v.</a:t>
            </a:r>
            <a:r>
              <a:rPr lang="en-US" altLang="ko-KR" sz="2000" dirty="0"/>
              <a:t> X and positive c, P(X&gt;=c)&lt;=EX/c</a:t>
            </a:r>
            <a:r>
              <a:rPr lang="ko-KR" altLang="en-US" sz="2000" dirty="0"/>
              <a:t> </a:t>
            </a:r>
            <a:endParaRPr lang="en-US" altLang="ko-KR" sz="2000" dirty="0"/>
          </a:p>
          <a:p>
            <a:pPr lvl="1">
              <a:spcBef>
                <a:spcPct val="50000"/>
              </a:spcBef>
              <a:buFontTx/>
              <a:buChar char="-"/>
            </a:pPr>
            <a:r>
              <a:rPr lang="en-US" altLang="ko-KR" sz="2000" dirty="0"/>
              <a:t>Chebyshev Inequality</a:t>
            </a:r>
          </a:p>
          <a:p>
            <a:pPr lvl="1">
              <a:spcBef>
                <a:spcPct val="50000"/>
              </a:spcBef>
              <a:buFontTx/>
              <a:buChar char="-"/>
            </a:pPr>
            <a:r>
              <a:rPr lang="en-US" altLang="ko-KR" sz="2000" dirty="0"/>
              <a:t>Cauchy–Schwarz inequality</a:t>
            </a:r>
          </a:p>
          <a:p>
            <a:pPr lvl="1">
              <a:spcBef>
                <a:spcPct val="50000"/>
              </a:spcBef>
              <a:buFontTx/>
              <a:buChar char="-"/>
            </a:pPr>
            <a:r>
              <a:rPr lang="en-US" altLang="ko-KR" sz="2000" dirty="0"/>
              <a:t>Jensen’s Inequality</a:t>
            </a:r>
          </a:p>
          <a:p>
            <a:pPr>
              <a:spcBef>
                <a:spcPct val="50000"/>
              </a:spcBef>
              <a:buFontTx/>
              <a:buChar char="-"/>
            </a:pPr>
            <a:endParaRPr lang="en-US" altLang="ko-KR" sz="2000" dirty="0"/>
          </a:p>
        </p:txBody>
      </p:sp>
      <p:sp>
        <p:nvSpPr>
          <p:cNvPr id="6" name="AutoShape 3" descr="{\displaystyle \operatorname {P} (X\geq a)\leq {\frac {\operatorname {E} (X)}{a}}.}"/>
          <p:cNvSpPr>
            <a:spLocks noChangeAspect="1" noChangeArrowheads="1"/>
          </p:cNvSpPr>
          <p:nvPr/>
        </p:nvSpPr>
        <p:spPr bwMode="auto">
          <a:xfrm>
            <a:off x="288925" y="1762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2221661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571500" indent="-514350">
              <a:lnSpc>
                <a:spcPct val="150000"/>
              </a:lnSpc>
              <a:spcBef>
                <a:spcPct val="20000"/>
              </a:spcBef>
              <a:buFont typeface="Arial" charset="0"/>
              <a:buChar char="•"/>
              <a:defRPr/>
            </a:pPr>
            <a:endParaRPr lang="en-US" altLang="ko-KR" sz="2400" dirty="0">
              <a:latin typeface="나눔고딕" panose="020D0604000000000000" pitchFamily="50" charset="-127"/>
              <a:ea typeface="나눔고딕" panose="020D0604000000000000" pitchFamily="50" charset="-127"/>
            </a:endParaRPr>
          </a:p>
          <a:p>
            <a:pPr marL="285750" indent="-285750">
              <a:lnSpc>
                <a:spcPct val="150000"/>
              </a:lnSpc>
              <a:spcBef>
                <a:spcPct val="20000"/>
              </a:spcBef>
              <a:buFont typeface="Arial" panose="020B0604020202020204" pitchFamily="34" charset="0"/>
              <a:buChar char="•"/>
              <a:defRPr/>
            </a:pPr>
            <a:r>
              <a:rPr lang="ko-KR" altLang="en-US" dirty="0">
                <a:latin typeface="나눔고딕" panose="020D0604000000000000" pitchFamily="50" charset="-127"/>
                <a:ea typeface="나눔고딕" panose="020D0604000000000000" pitchFamily="50" charset="-127"/>
              </a:rPr>
              <a:t>신용카드 보유자의 월별 업종별 지출액 패널 자료</a:t>
            </a:r>
            <a:endParaRPr lang="en-US" altLang="ko-KR" dirty="0">
              <a:latin typeface="나눔고딕" panose="020D0604000000000000" pitchFamily="50" charset="-127"/>
              <a:ea typeface="나눔고딕" panose="020D0604000000000000" pitchFamily="50" charset="-127"/>
            </a:endParaRPr>
          </a:p>
          <a:p>
            <a:pPr marL="285750" indent="-285750">
              <a:lnSpc>
                <a:spcPct val="150000"/>
              </a:lnSpc>
              <a:spcBef>
                <a:spcPct val="20000"/>
              </a:spcBef>
              <a:buFont typeface="Arial" panose="020B0604020202020204" pitchFamily="34" charset="0"/>
              <a:buChar char="•"/>
              <a:defRPr/>
            </a:pPr>
            <a:r>
              <a:rPr lang="ko-KR" altLang="en-US" dirty="0">
                <a:latin typeface="나눔고딕" panose="020D0604000000000000" pitchFamily="50" charset="-127"/>
                <a:ea typeface="나눔고딕" panose="020D0604000000000000" pitchFamily="50" charset="-127"/>
              </a:rPr>
              <a:t>통신회사</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전화</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인터넷</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가 보유한 개인별 통신 사용자료 </a:t>
            </a:r>
            <a:endParaRPr lang="en-US" altLang="ko-KR" dirty="0">
              <a:latin typeface="나눔고딕" panose="020D0604000000000000" pitchFamily="50" charset="-127"/>
              <a:ea typeface="나눔고딕" panose="020D0604000000000000" pitchFamily="50" charset="-127"/>
            </a:endParaRPr>
          </a:p>
          <a:p>
            <a:pPr marL="285750" indent="-285750">
              <a:lnSpc>
                <a:spcPct val="150000"/>
              </a:lnSpc>
              <a:spcBef>
                <a:spcPct val="20000"/>
              </a:spcBef>
              <a:buFont typeface="Arial" panose="020B0604020202020204" pitchFamily="34" charset="0"/>
              <a:buChar char="•"/>
              <a:defRPr/>
            </a:pPr>
            <a:r>
              <a:rPr lang="ko-KR" altLang="en-US" dirty="0">
                <a:latin typeface="나눔고딕" panose="020D0604000000000000" pitchFamily="50" charset="-127"/>
                <a:ea typeface="나눔고딕" panose="020D0604000000000000" pitchFamily="50" charset="-127"/>
              </a:rPr>
              <a:t>전기 등 각종 공과금의 월별 지출액 자료 </a:t>
            </a:r>
            <a:endParaRPr lang="en-US" altLang="ko-KR" dirty="0">
              <a:latin typeface="나눔고딕" panose="020D0604000000000000" pitchFamily="50" charset="-127"/>
              <a:ea typeface="나눔고딕" panose="020D0604000000000000" pitchFamily="50" charset="-127"/>
            </a:endParaRPr>
          </a:p>
          <a:p>
            <a:pPr marL="285750" indent="-285750">
              <a:lnSpc>
                <a:spcPct val="150000"/>
              </a:lnSpc>
              <a:spcBef>
                <a:spcPct val="20000"/>
              </a:spcBef>
              <a:buFont typeface="Arial" panose="020B0604020202020204" pitchFamily="34" charset="0"/>
              <a:buChar char="•"/>
              <a:defRPr/>
            </a:pPr>
            <a:r>
              <a:rPr lang="ko-KR" altLang="en-US" dirty="0">
                <a:latin typeface="나눔고딕" panose="020D0604000000000000" pitchFamily="50" charset="-127"/>
                <a:ea typeface="나눔고딕" panose="020D0604000000000000" pitchFamily="50" charset="-127"/>
              </a:rPr>
              <a:t>은행의 기업</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가계별 대출 및 사후 관리 자료 </a:t>
            </a:r>
            <a:endParaRPr lang="en-US" altLang="ko-KR" dirty="0">
              <a:latin typeface="나눔고딕" panose="020D0604000000000000" pitchFamily="50" charset="-127"/>
              <a:ea typeface="나눔고딕" panose="020D0604000000000000" pitchFamily="50" charset="-127"/>
            </a:endParaRPr>
          </a:p>
          <a:p>
            <a:pPr marL="285750" indent="-285750">
              <a:lnSpc>
                <a:spcPct val="150000"/>
              </a:lnSpc>
              <a:spcBef>
                <a:spcPct val="20000"/>
              </a:spcBef>
              <a:buFont typeface="Arial" panose="020B0604020202020204" pitchFamily="34" charset="0"/>
              <a:buChar char="•"/>
              <a:defRPr/>
            </a:pPr>
            <a:r>
              <a:rPr lang="ko-KR" altLang="en-US" dirty="0">
                <a:latin typeface="나눔고딕" panose="020D0604000000000000" pitchFamily="50" charset="-127"/>
                <a:ea typeface="나눔고딕" panose="020D0604000000000000" pitchFamily="50" charset="-127"/>
              </a:rPr>
              <a:t>기업의 신용등급 변화 자료 </a:t>
            </a:r>
            <a:endParaRPr lang="en-US" altLang="ko-KR" dirty="0">
              <a:latin typeface="나눔고딕" panose="020D0604000000000000" pitchFamily="50" charset="-127"/>
              <a:ea typeface="나눔고딕" panose="020D0604000000000000" pitchFamily="50" charset="-127"/>
            </a:endParaRPr>
          </a:p>
          <a:p>
            <a:pPr marL="285750" indent="-285750">
              <a:lnSpc>
                <a:spcPct val="150000"/>
              </a:lnSpc>
              <a:spcBef>
                <a:spcPct val="20000"/>
              </a:spcBef>
              <a:buFont typeface="Arial" panose="020B0604020202020204" pitchFamily="34" charset="0"/>
              <a:buChar char="•"/>
              <a:defRPr/>
            </a:pPr>
            <a:r>
              <a:rPr lang="ko-KR" altLang="en-US" dirty="0">
                <a:latin typeface="나눔고딕" panose="020D0604000000000000" pitchFamily="50" charset="-127"/>
                <a:ea typeface="나눔고딕" panose="020D0604000000000000" pitchFamily="50" charset="-127"/>
              </a:rPr>
              <a:t>결혼정보회사의 개인별 </a:t>
            </a:r>
            <a:r>
              <a:rPr lang="en-US" altLang="ko-KR" dirty="0">
                <a:latin typeface="나눔고딕" panose="020D0604000000000000" pitchFamily="50" charset="-127"/>
                <a:ea typeface="나눔고딕" panose="020D0604000000000000" pitchFamily="50" charset="-127"/>
              </a:rPr>
              <a:t>matching history </a:t>
            </a:r>
            <a:r>
              <a:rPr lang="ko-KR" altLang="en-US" dirty="0">
                <a:latin typeface="나눔고딕" panose="020D0604000000000000" pitchFamily="50" charset="-127"/>
                <a:ea typeface="나눔고딕" panose="020D0604000000000000" pitchFamily="50" charset="-127"/>
              </a:rPr>
              <a:t>자료 </a:t>
            </a:r>
          </a:p>
        </p:txBody>
      </p:sp>
      <p:sp>
        <p:nvSpPr>
          <p:cNvPr id="9" name="Rectangle 2"/>
          <p:cNvSpPr>
            <a:spLocks noGrp="1" noChangeArrowheads="1"/>
          </p:cNvSpPr>
          <p:nvPr>
            <p:ph type="title"/>
          </p:nvPr>
        </p:nvSpPr>
        <p:spPr>
          <a:xfrm>
            <a:off x="1981200" y="274638"/>
            <a:ext cx="8229600" cy="1143000"/>
          </a:xfrm>
        </p:spPr>
        <p:txBody>
          <a:bodyPr rtlCol="0">
            <a:normAutofit/>
          </a:bodyPr>
          <a:lstStyle/>
          <a:p>
            <a:pPr>
              <a:defRPr/>
            </a:pPr>
            <a:r>
              <a:rPr lang="en-US" altLang="ko-KR" sz="4000" dirty="0"/>
              <a:t>2. </a:t>
            </a:r>
            <a:r>
              <a:rPr lang="ko-KR" altLang="en-US" sz="4000" dirty="0"/>
              <a:t>자료</a:t>
            </a:r>
          </a:p>
        </p:txBody>
      </p:sp>
      <p:sp>
        <p:nvSpPr>
          <p:cNvPr id="11" name="AutoShape 5"/>
          <p:cNvSpPr>
            <a:spLocks noChangeArrowheads="1"/>
          </p:cNvSpPr>
          <p:nvPr/>
        </p:nvSpPr>
        <p:spPr bwMode="auto">
          <a:xfrm>
            <a:off x="1972496" y="1600226"/>
            <a:ext cx="275535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국내외 패널자료 예시 </a:t>
            </a:r>
            <a:r>
              <a:rPr lang="en-US" altLang="ko-KR" b="1" dirty="0">
                <a:latin typeface="나눔고딕" panose="020D0604000000000000" pitchFamily="50" charset="-127"/>
                <a:ea typeface="나눔고딕" panose="020D0604000000000000" pitchFamily="50" charset="-127"/>
              </a:rPr>
              <a:t>2</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8887454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txBox="1">
            <a:spLocks/>
          </p:cNvSpPr>
          <p:nvPr/>
        </p:nvSpPr>
        <p:spPr bwMode="auto">
          <a:xfrm>
            <a:off x="2209800" y="734840"/>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defRPr>
            </a:lvl9pPr>
          </a:lstStyle>
          <a:p>
            <a:r>
              <a:rPr lang="ko-KR" altLang="en-US" sz="4000"/>
              <a:t>제 </a:t>
            </a:r>
            <a:r>
              <a:rPr lang="en-US" altLang="ko-KR" sz="4000"/>
              <a:t>13 </a:t>
            </a:r>
            <a:r>
              <a:rPr lang="ko-KR" altLang="en-US" sz="4000"/>
              <a:t>장 정규분포곡선과 </a:t>
            </a:r>
            <a:br>
              <a:rPr lang="ko-KR" altLang="en-US" sz="4000"/>
            </a:br>
            <a:r>
              <a:rPr lang="ko-KR" altLang="en-US" sz="4000"/>
              <a:t>확률히스토그램</a:t>
            </a:r>
            <a:endParaRPr lang="ko-KR" altLang="en-US" dirty="0"/>
          </a:p>
        </p:txBody>
      </p:sp>
      <p:sp>
        <p:nvSpPr>
          <p:cNvPr id="10" name="Rectangle 7"/>
          <p:cNvSpPr txBox="1">
            <a:spLocks noChangeArrowheads="1"/>
          </p:cNvSpPr>
          <p:nvPr/>
        </p:nvSpPr>
        <p:spPr bwMode="auto">
          <a:xfrm>
            <a:off x="4279533" y="2702753"/>
            <a:ext cx="4987240"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fontScale="85000" lnSpcReduction="20000"/>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a:lnSpc>
                <a:spcPct val="150000"/>
              </a:lnSpc>
              <a:buFontTx/>
              <a:buAutoNum type="arabicPeriod"/>
            </a:pPr>
            <a:r>
              <a:rPr lang="ko-KR" altLang="en-US" sz="2000" dirty="0">
                <a:solidFill>
                  <a:srgbClr val="000000"/>
                </a:solidFill>
              </a:rPr>
              <a:t>이항분포와 정규분포</a:t>
            </a:r>
          </a:p>
          <a:p>
            <a:pPr marL="381000" indent="-381000" algn="l">
              <a:lnSpc>
                <a:spcPct val="150000"/>
              </a:lnSpc>
              <a:buFontTx/>
              <a:buAutoNum type="arabicPeriod"/>
            </a:pPr>
            <a:r>
              <a:rPr lang="ko-KR" altLang="en-US" sz="2000" dirty="0">
                <a:solidFill>
                  <a:srgbClr val="000000"/>
                </a:solidFill>
              </a:rPr>
              <a:t>합의 경험적 히스토그램과 확률 히스토그램</a:t>
            </a:r>
          </a:p>
          <a:p>
            <a:pPr marL="381000" indent="-381000" algn="l">
              <a:lnSpc>
                <a:spcPct val="150000"/>
              </a:lnSpc>
              <a:buFontTx/>
              <a:buAutoNum type="arabicPeriod"/>
            </a:pPr>
            <a:r>
              <a:rPr lang="ko-KR" altLang="en-US" sz="2000" dirty="0">
                <a:solidFill>
                  <a:srgbClr val="000000"/>
                </a:solidFill>
              </a:rPr>
              <a:t>경험적 히스토그램과 확률히스토그램</a:t>
            </a:r>
          </a:p>
          <a:p>
            <a:pPr marL="381000" indent="-381000" algn="l">
              <a:lnSpc>
                <a:spcPct val="150000"/>
              </a:lnSpc>
              <a:buFontTx/>
              <a:buAutoNum type="arabicPeriod"/>
            </a:pPr>
            <a:r>
              <a:rPr lang="ko-KR" altLang="en-US" sz="2000" dirty="0">
                <a:solidFill>
                  <a:srgbClr val="000000"/>
                </a:solidFill>
              </a:rPr>
              <a:t>확률히스토그램과 정규분포곡선</a:t>
            </a:r>
            <a:endParaRPr lang="en-US" altLang="ko-KR" sz="2000" dirty="0">
              <a:solidFill>
                <a:srgbClr val="000000"/>
              </a:solidFill>
            </a:endParaRPr>
          </a:p>
          <a:p>
            <a:pPr marL="381000" indent="-381000" algn="l">
              <a:lnSpc>
                <a:spcPct val="150000"/>
              </a:lnSpc>
              <a:buFontTx/>
              <a:buAutoNum type="arabicPeriod"/>
            </a:pPr>
            <a:r>
              <a:rPr lang="ko-KR" altLang="en-US" sz="2000" dirty="0">
                <a:solidFill>
                  <a:srgbClr val="000000"/>
                </a:solidFill>
              </a:rPr>
              <a:t>정규분포곡선으로의 근사</a:t>
            </a:r>
          </a:p>
          <a:p>
            <a:pPr marL="381000" indent="-381000" algn="l">
              <a:lnSpc>
                <a:spcPct val="150000"/>
              </a:lnSpc>
              <a:buFontTx/>
              <a:buAutoNum type="arabicPeriod"/>
            </a:pPr>
            <a:r>
              <a:rPr lang="ko-KR" altLang="en-US" sz="2000" dirty="0">
                <a:solidFill>
                  <a:srgbClr val="000000"/>
                </a:solidFill>
              </a:rPr>
              <a:t>정규분포곡선의 사용 범위</a:t>
            </a:r>
          </a:p>
          <a:p>
            <a:pPr marL="381000" indent="-381000" algn="l">
              <a:lnSpc>
                <a:spcPct val="150000"/>
              </a:lnSpc>
              <a:buFontTx/>
              <a:buAutoNum type="arabicPeriod"/>
            </a:pPr>
            <a:r>
              <a:rPr lang="ko-KR" altLang="en-US" sz="2000" dirty="0">
                <a:solidFill>
                  <a:srgbClr val="000000"/>
                </a:solidFill>
              </a:rPr>
              <a:t>중심극한정리와 히스토그램의 수렴</a:t>
            </a:r>
          </a:p>
          <a:p>
            <a:pPr marL="381000" indent="-381000" algn="l">
              <a:lnSpc>
                <a:spcPct val="150000"/>
              </a:lnSpc>
              <a:buFontTx/>
              <a:buAutoNum type="arabicPeriod"/>
            </a:pPr>
            <a:r>
              <a:rPr lang="ko-KR" altLang="en-US" sz="2000" dirty="0" err="1">
                <a:solidFill>
                  <a:srgbClr val="000000"/>
                </a:solidFill>
              </a:rPr>
              <a:t>부트스트래핑</a:t>
            </a:r>
            <a:endParaRPr lang="en-US" altLang="ko-KR" sz="2000" dirty="0">
              <a:solidFill>
                <a:srgbClr val="000000"/>
              </a:solidFill>
            </a:endParaRPr>
          </a:p>
          <a:p>
            <a:pPr marL="381000" indent="-381000" algn="l">
              <a:lnSpc>
                <a:spcPct val="150000"/>
              </a:lnSpc>
              <a:buFontTx/>
              <a:buAutoNum type="arabicPeriod"/>
            </a:pPr>
            <a:r>
              <a:rPr lang="ko-KR" altLang="en-US" sz="2000" dirty="0">
                <a:solidFill>
                  <a:srgbClr val="000000"/>
                </a:solidFill>
              </a:rPr>
              <a:t>컴퓨터 시뮬레이션</a:t>
            </a:r>
          </a:p>
        </p:txBody>
      </p:sp>
    </p:spTree>
    <p:extLst>
      <p:ext uri="{BB962C8B-B14F-4D97-AF65-F5344CB8AC3E}">
        <p14:creationId xmlns:p14="http://schemas.microsoft.com/office/powerpoint/2010/main" val="23016645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latin typeface="+mj-ea"/>
              </a:rPr>
              <a:t>1. </a:t>
            </a:r>
            <a:r>
              <a:rPr lang="ko-KR" altLang="en-US" sz="4000" dirty="0">
                <a:latin typeface="+mj-ea"/>
              </a:rPr>
              <a:t>이항분포와 정규분포</a:t>
            </a:r>
            <a:endParaRPr lang="ko-KR" altLang="en-US" sz="4000" dirty="0"/>
          </a:p>
        </p:txBody>
      </p:sp>
      <p:sp>
        <p:nvSpPr>
          <p:cNvPr id="3" name="내용 개체 틀 2"/>
          <p:cNvSpPr>
            <a:spLocks noGrp="1"/>
          </p:cNvSpPr>
          <p:nvPr>
            <p:ph idx="1"/>
          </p:nvPr>
        </p:nvSpPr>
        <p:spPr>
          <a:xfrm>
            <a:off x="1981200" y="1484784"/>
            <a:ext cx="8229600" cy="5141168"/>
          </a:xfrm>
        </p:spPr>
        <p:txBody>
          <a:bodyPr/>
          <a:lstStyle/>
          <a:p>
            <a:pPr marL="0" indent="0">
              <a:lnSpc>
                <a:spcPct val="150000"/>
              </a:lnSpc>
              <a:buNone/>
            </a:pPr>
            <a:r>
              <a:rPr lang="ko-KR" altLang="en-US" sz="2400" dirty="0"/>
              <a:t>                     </a:t>
            </a:r>
            <a:endParaRPr lang="en-US" altLang="ko-KR" sz="2400" dirty="0"/>
          </a:p>
          <a:p>
            <a:pPr marL="0" indent="0">
              <a:buNone/>
              <a:defRPr/>
            </a:pPr>
            <a:r>
              <a:rPr lang="ko-KR" altLang="en-US" sz="1800" dirty="0">
                <a:latin typeface="+mn-ea"/>
              </a:rPr>
              <a:t>동전 던지기를 반복할 때 앞면이 나오는 비율은 점차 </a:t>
            </a:r>
            <a:r>
              <a:rPr lang="en-US" altLang="ko-KR" sz="1800" dirty="0">
                <a:latin typeface="+mn-ea"/>
              </a:rPr>
              <a:t>50%</a:t>
            </a:r>
            <a:r>
              <a:rPr lang="ko-KR" altLang="en-US" sz="1800" dirty="0">
                <a:latin typeface="+mn-ea"/>
              </a:rPr>
              <a:t>에 가까워진다</a:t>
            </a:r>
            <a:r>
              <a:rPr lang="en-US" altLang="ko-KR" sz="1800" dirty="0">
                <a:latin typeface="+mn-ea"/>
              </a:rPr>
              <a:t>.</a:t>
            </a:r>
          </a:p>
          <a:p>
            <a:pPr marL="0" indent="0">
              <a:buNone/>
              <a:defRPr/>
            </a:pPr>
            <a:endParaRPr lang="en-US" altLang="ko-KR" sz="1800" dirty="0">
              <a:latin typeface="+mn-ea"/>
            </a:endParaRPr>
          </a:p>
          <a:p>
            <a:pPr marL="0" indent="0">
              <a:buNone/>
              <a:defRPr/>
            </a:pPr>
            <a:r>
              <a:rPr lang="ko-KR" altLang="en-US" sz="1800" dirty="0">
                <a:latin typeface="+mn-ea"/>
              </a:rPr>
              <a:t>동전을 다섯 번 던지는 경우</a:t>
            </a:r>
            <a:r>
              <a:rPr lang="en-US" altLang="ko-KR" sz="1800" dirty="0">
                <a:latin typeface="+mn-ea"/>
              </a:rPr>
              <a:t>, </a:t>
            </a:r>
            <a:r>
              <a:rPr lang="ko-KR" altLang="en-US" sz="1800" dirty="0">
                <a:latin typeface="+mn-ea"/>
              </a:rPr>
              <a:t>앞면이 나오는 횟수</a:t>
            </a:r>
            <a:r>
              <a:rPr lang="en-US" altLang="ko-KR" sz="1800" dirty="0">
                <a:latin typeface="+mn-ea"/>
              </a:rPr>
              <a:t>~B(5, ½)</a:t>
            </a:r>
            <a:r>
              <a:rPr lang="ko-KR" altLang="en-US" sz="1800" dirty="0">
                <a:latin typeface="+mn-ea"/>
              </a:rPr>
              <a:t>의</a:t>
            </a:r>
            <a:r>
              <a:rPr lang="en-US" altLang="ko-KR" sz="1800" dirty="0">
                <a:latin typeface="+mn-ea"/>
              </a:rPr>
              <a:t> </a:t>
            </a:r>
            <a:r>
              <a:rPr lang="ko-KR" altLang="en-US" sz="1800" dirty="0">
                <a:latin typeface="+mn-ea"/>
              </a:rPr>
              <a:t>이항분포 따름</a:t>
            </a:r>
            <a:endParaRPr lang="en-US" altLang="ko-KR" sz="1800" dirty="0">
              <a:latin typeface="+mn-ea"/>
            </a:endParaRPr>
          </a:p>
          <a:p>
            <a:pPr marL="0" indent="0">
              <a:buNone/>
              <a:defRPr/>
            </a:pPr>
            <a:endParaRPr lang="en-US" altLang="ko-KR" sz="1800" dirty="0">
              <a:latin typeface="+mn-ea"/>
            </a:endParaRPr>
          </a:p>
          <a:p>
            <a:pPr marL="0" indent="0">
              <a:buNone/>
              <a:defRPr/>
            </a:pPr>
            <a:endParaRPr lang="en-US" altLang="ko-KR" sz="1800" dirty="0">
              <a:latin typeface="+mn-ea"/>
            </a:endParaRPr>
          </a:p>
          <a:p>
            <a:pPr marL="0" indent="0">
              <a:buNone/>
              <a:defRPr/>
            </a:pPr>
            <a:endParaRPr lang="en-US" altLang="ko-KR" sz="1800" dirty="0">
              <a:latin typeface="+mn-ea"/>
            </a:endParaRPr>
          </a:p>
          <a:p>
            <a:pPr marL="0" indent="0">
              <a:buNone/>
              <a:defRPr/>
            </a:pPr>
            <a:r>
              <a:rPr lang="en-US" altLang="ko-KR" sz="1400" dirty="0">
                <a:latin typeface="+mn-ea"/>
              </a:rPr>
              <a:t>						</a:t>
            </a:r>
            <a:r>
              <a:rPr lang="ko-KR" altLang="en-US" sz="1600" dirty="0">
                <a:latin typeface="+mn-ea"/>
              </a:rPr>
              <a:t>동전을 백 번 던지면</a:t>
            </a:r>
            <a:r>
              <a:rPr lang="en-US" altLang="ko-KR" sz="1600" dirty="0">
                <a:latin typeface="+mn-ea"/>
              </a:rPr>
              <a:t>?</a:t>
            </a:r>
          </a:p>
          <a:p>
            <a:pPr marL="0" indent="0">
              <a:buNone/>
              <a:defRPr/>
            </a:pPr>
            <a:endParaRPr lang="en-US" altLang="ko-KR" sz="1400" dirty="0"/>
          </a:p>
          <a:p>
            <a:pPr marL="0" indent="0">
              <a:buNone/>
              <a:defRPr/>
            </a:pPr>
            <a:endParaRPr lang="en-US" altLang="ko-KR" sz="1400" dirty="0">
              <a:latin typeface="+mn-ea"/>
            </a:endParaRPr>
          </a:p>
          <a:p>
            <a:pPr marL="0" indent="0">
              <a:buNone/>
              <a:defRPr/>
            </a:pPr>
            <a:endParaRPr lang="ko-KR" altLang="en-US" sz="1800" dirty="0">
              <a:latin typeface="+mn-ea"/>
            </a:endParaRPr>
          </a:p>
        </p:txBody>
      </p:sp>
      <p:sp>
        <p:nvSpPr>
          <p:cNvPr id="6" name="AutoShape 5"/>
          <p:cNvSpPr>
            <a:spLocks noChangeArrowheads="1"/>
          </p:cNvSpPr>
          <p:nvPr/>
        </p:nvSpPr>
        <p:spPr bwMode="auto">
          <a:xfrm>
            <a:off x="1988544" y="1508210"/>
            <a:ext cx="374741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동전 던지기</a:t>
            </a:r>
            <a:r>
              <a:rPr lang="en-US" altLang="ko-KR" b="1" dirty="0"/>
              <a:t>: </a:t>
            </a:r>
            <a:r>
              <a:rPr lang="ko-KR" altLang="en-US" b="1" dirty="0"/>
              <a:t>이항분포와 정규분포</a:t>
            </a:r>
            <a:endParaRPr lang="en-US" altLang="ko-KR" b="1" dirty="0"/>
          </a:p>
        </p:txBody>
      </p:sp>
      <p:graphicFrame>
        <p:nvGraphicFramePr>
          <p:cNvPr id="7" name="Group 85"/>
          <p:cNvGraphicFramePr>
            <a:graphicFrameLocks noGrp="1"/>
          </p:cNvGraphicFramePr>
          <p:nvPr/>
        </p:nvGraphicFramePr>
        <p:xfrm>
          <a:off x="2351584" y="3429000"/>
          <a:ext cx="5040560" cy="2560194"/>
        </p:xfrm>
        <a:graphic>
          <a:graphicData uri="http://schemas.openxmlformats.org/drawingml/2006/table">
            <a:tbl>
              <a:tblPr/>
              <a:tblGrid>
                <a:gridCol w="2520279">
                  <a:extLst>
                    <a:ext uri="{9D8B030D-6E8A-4147-A177-3AD203B41FA5}">
                      <a16:colId xmlns:a16="http://schemas.microsoft.com/office/drawing/2014/main" val="20000"/>
                    </a:ext>
                  </a:extLst>
                </a:gridCol>
                <a:gridCol w="2520281">
                  <a:extLst>
                    <a:ext uri="{9D8B030D-6E8A-4147-A177-3AD203B41FA5}">
                      <a16:colId xmlns:a16="http://schemas.microsoft.com/office/drawing/2014/main" val="20001"/>
                    </a:ext>
                  </a:extLst>
                </a:gridCol>
              </a:tblGrid>
              <a:tr h="25220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800" b="0" i="0" u="none" strike="noStrike" cap="none" normalizeH="0" baseline="0" dirty="0">
                          <a:ln>
                            <a:noFill/>
                          </a:ln>
                          <a:solidFill>
                            <a:schemeClr val="tx1"/>
                          </a:solidFill>
                          <a:effectLst/>
                          <a:latin typeface="맑은 고딕" pitchFamily="50" charset="-127"/>
                          <a:ea typeface="맑은 고딕" pitchFamily="50" charset="-127"/>
                        </a:rPr>
                        <a:t>앞면이 나오는 회수</a:t>
                      </a:r>
                    </a:p>
                  </a:txBody>
                  <a:tcPr marT="45711" marB="45711" horzOverflow="overflow">
                    <a:lnL>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ko-KR" altLang="en-US" sz="1800" b="0" i="0" u="none" strike="noStrike" cap="none" normalizeH="0" baseline="0" dirty="0">
                          <a:ln>
                            <a:noFill/>
                          </a:ln>
                          <a:solidFill>
                            <a:schemeClr val="tx1"/>
                          </a:solidFill>
                          <a:effectLst/>
                          <a:latin typeface="맑은 고딕" pitchFamily="50" charset="-127"/>
                          <a:ea typeface="맑은 고딕" pitchFamily="50" charset="-127"/>
                        </a:rPr>
                        <a:t>경우의 수</a:t>
                      </a:r>
                    </a:p>
                  </a:txBody>
                  <a:tcPr marT="45711" marB="45711" horzOverflow="overflow">
                    <a:lnL w="12700"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0"/>
                  </a:ext>
                </a:extLst>
              </a:tr>
              <a:tr h="25220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dirty="0">
                          <a:ln>
                            <a:noFill/>
                          </a:ln>
                          <a:solidFill>
                            <a:schemeClr val="tx1"/>
                          </a:solidFill>
                          <a:effectLst/>
                          <a:latin typeface="맑은 고딕" pitchFamily="50" charset="-127"/>
                          <a:ea typeface="맑은 고딕" pitchFamily="50" charset="-127"/>
                        </a:rPr>
                        <a:t>0</a:t>
                      </a:r>
                    </a:p>
                  </a:txBody>
                  <a:tcPr marT="45711" marB="4571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dirty="0">
                          <a:ln>
                            <a:noFill/>
                          </a:ln>
                          <a:solidFill>
                            <a:schemeClr val="tx1"/>
                          </a:solidFill>
                          <a:effectLst/>
                          <a:latin typeface="맑은 고딕" pitchFamily="50" charset="-127"/>
                          <a:ea typeface="맑은 고딕" pitchFamily="50" charset="-127"/>
                        </a:rPr>
                        <a:t>1</a:t>
                      </a:r>
                    </a:p>
                  </a:txBody>
                  <a:tcPr marT="45711" marB="4571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25220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dirty="0">
                          <a:ln>
                            <a:noFill/>
                          </a:ln>
                          <a:solidFill>
                            <a:schemeClr val="tx1"/>
                          </a:solidFill>
                          <a:effectLst/>
                          <a:latin typeface="맑은 고딕" pitchFamily="50" charset="-127"/>
                          <a:ea typeface="맑은 고딕" pitchFamily="50" charset="-127"/>
                        </a:rPr>
                        <a:t>1</a:t>
                      </a:r>
                    </a:p>
                  </a:txBody>
                  <a:tcPr marT="45711" marB="4571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dirty="0">
                          <a:ln>
                            <a:noFill/>
                          </a:ln>
                          <a:solidFill>
                            <a:schemeClr val="tx1"/>
                          </a:solidFill>
                          <a:effectLst/>
                          <a:latin typeface="맑은 고딕" pitchFamily="50" charset="-127"/>
                          <a:ea typeface="맑은 고딕" pitchFamily="50" charset="-127"/>
                        </a:rPr>
                        <a:t>5</a:t>
                      </a:r>
                    </a:p>
                  </a:txBody>
                  <a:tcPr marT="45711" marB="45711"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25220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a:ln>
                            <a:noFill/>
                          </a:ln>
                          <a:solidFill>
                            <a:schemeClr val="tx1"/>
                          </a:solidFill>
                          <a:effectLst/>
                          <a:latin typeface="맑은 고딕" pitchFamily="50" charset="-127"/>
                          <a:ea typeface="맑은 고딕" pitchFamily="50" charset="-127"/>
                        </a:rPr>
                        <a:t>2</a:t>
                      </a:r>
                    </a:p>
                  </a:txBody>
                  <a:tcPr marT="45711" marB="4571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dirty="0">
                          <a:ln>
                            <a:noFill/>
                          </a:ln>
                          <a:solidFill>
                            <a:schemeClr val="tx1"/>
                          </a:solidFill>
                          <a:effectLst/>
                          <a:latin typeface="맑은 고딕" pitchFamily="50" charset="-127"/>
                          <a:ea typeface="맑은 고딕" pitchFamily="50" charset="-127"/>
                        </a:rPr>
                        <a:t>10</a:t>
                      </a:r>
                    </a:p>
                  </a:txBody>
                  <a:tcPr marT="45711" marB="45711"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25220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a:ln>
                            <a:noFill/>
                          </a:ln>
                          <a:solidFill>
                            <a:schemeClr val="tx1"/>
                          </a:solidFill>
                          <a:effectLst/>
                          <a:latin typeface="맑은 고딕" pitchFamily="50" charset="-127"/>
                          <a:ea typeface="맑은 고딕" pitchFamily="50" charset="-127"/>
                        </a:rPr>
                        <a:t>3</a:t>
                      </a:r>
                    </a:p>
                  </a:txBody>
                  <a:tcPr marT="45711" marB="4571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dirty="0">
                          <a:ln>
                            <a:noFill/>
                          </a:ln>
                          <a:solidFill>
                            <a:schemeClr val="tx1"/>
                          </a:solidFill>
                          <a:effectLst/>
                          <a:latin typeface="맑은 고딕" pitchFamily="50" charset="-127"/>
                          <a:ea typeface="맑은 고딕" pitchFamily="50" charset="-127"/>
                        </a:rPr>
                        <a:t>10</a:t>
                      </a:r>
                    </a:p>
                  </a:txBody>
                  <a:tcPr marT="45711" marB="45711"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25220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a:ln>
                            <a:noFill/>
                          </a:ln>
                          <a:solidFill>
                            <a:schemeClr val="tx1"/>
                          </a:solidFill>
                          <a:effectLst/>
                          <a:latin typeface="맑은 고딕" pitchFamily="50" charset="-127"/>
                          <a:ea typeface="맑은 고딕" pitchFamily="50" charset="-127"/>
                        </a:rPr>
                        <a:t>4</a:t>
                      </a:r>
                    </a:p>
                  </a:txBody>
                  <a:tcPr marT="45711" marB="45711"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dirty="0">
                          <a:ln>
                            <a:noFill/>
                          </a:ln>
                          <a:solidFill>
                            <a:schemeClr val="tx1"/>
                          </a:solidFill>
                          <a:effectLst/>
                          <a:latin typeface="맑은 고딕" pitchFamily="50" charset="-127"/>
                          <a:ea typeface="맑은 고딕" pitchFamily="50" charset="-127"/>
                        </a:rPr>
                        <a:t>5</a:t>
                      </a:r>
                    </a:p>
                  </a:txBody>
                  <a:tcPr marT="45711" marB="45711"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25220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dirty="0">
                          <a:ln>
                            <a:noFill/>
                          </a:ln>
                          <a:solidFill>
                            <a:schemeClr val="tx1"/>
                          </a:solidFill>
                          <a:effectLst/>
                          <a:latin typeface="맑은 고딕" pitchFamily="50" charset="-127"/>
                          <a:ea typeface="맑은 고딕" pitchFamily="50" charset="-127"/>
                        </a:rPr>
                        <a:t>5</a:t>
                      </a:r>
                    </a:p>
                  </a:txBody>
                  <a:tcPr marT="45711" marB="4571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ko-KR" sz="1800" b="0" i="0" u="none" strike="noStrike" cap="none" normalizeH="0" baseline="0" dirty="0">
                          <a:ln>
                            <a:noFill/>
                          </a:ln>
                          <a:solidFill>
                            <a:schemeClr val="tx1"/>
                          </a:solidFill>
                          <a:effectLst/>
                          <a:latin typeface="맑은 고딕" pitchFamily="50" charset="-127"/>
                          <a:ea typeface="맑은 고딕" pitchFamily="50" charset="-127"/>
                        </a:rPr>
                        <a:t>1</a:t>
                      </a:r>
                    </a:p>
                  </a:txBody>
                  <a:tcPr marT="45711" marB="4571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547149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latin typeface="+mj-ea"/>
              </a:rPr>
              <a:t>1. </a:t>
            </a:r>
            <a:r>
              <a:rPr lang="ko-KR" altLang="en-US" sz="4000" dirty="0">
                <a:latin typeface="+mj-ea"/>
              </a:rPr>
              <a:t>이항분포와 정규분포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a:buAutoNum type="arabicPeriod"/>
              <a:defRPr/>
            </a:pPr>
            <a:r>
              <a:rPr lang="ko-KR" altLang="en-US" sz="1800" dirty="0">
                <a:latin typeface="+mn-ea"/>
              </a:rPr>
              <a:t>전체 경우의 수</a:t>
            </a:r>
            <a:endParaRPr lang="en-US" altLang="ko-KR" sz="1800" dirty="0">
              <a:latin typeface="+mn-ea"/>
            </a:endParaRPr>
          </a:p>
          <a:p>
            <a:pPr>
              <a:buAutoNum type="arabicPeriod"/>
              <a:defRPr/>
            </a:pPr>
            <a:endParaRPr lang="en-US" altLang="ko-KR" sz="1800" dirty="0">
              <a:latin typeface="+mn-ea"/>
            </a:endParaRPr>
          </a:p>
          <a:p>
            <a:pPr>
              <a:buAutoNum type="arabicPeriod"/>
              <a:defRPr/>
            </a:pPr>
            <a:endParaRPr lang="en-US" altLang="ko-KR" sz="1800" dirty="0">
              <a:latin typeface="+mn-ea"/>
            </a:endParaRPr>
          </a:p>
          <a:p>
            <a:pPr>
              <a:buAutoNum type="arabicPeriod"/>
              <a:defRPr/>
            </a:pPr>
            <a:endParaRPr lang="en-US" altLang="ko-KR" sz="1800" dirty="0">
              <a:latin typeface="+mn-ea"/>
            </a:endParaRPr>
          </a:p>
          <a:p>
            <a:pPr>
              <a:buAutoNum type="arabicPeriod"/>
              <a:defRPr/>
            </a:pPr>
            <a:r>
              <a:rPr lang="ko-KR" altLang="en-US" sz="1800" dirty="0">
                <a:latin typeface="+mn-ea"/>
              </a:rPr>
              <a:t>앞면이 정확히 </a:t>
            </a:r>
            <a:r>
              <a:rPr lang="en-US" altLang="ko-KR" sz="1800" dirty="0">
                <a:latin typeface="+mn-ea"/>
              </a:rPr>
              <a:t>50</a:t>
            </a:r>
            <a:r>
              <a:rPr lang="ko-KR" altLang="en-US" sz="1800" dirty="0">
                <a:latin typeface="+mn-ea"/>
              </a:rPr>
              <a:t>번 나오는 경우의 수 </a:t>
            </a:r>
            <a:endParaRPr lang="en-US" altLang="ko-KR" sz="1800" dirty="0">
              <a:latin typeface="+mn-ea"/>
            </a:endParaRPr>
          </a:p>
          <a:p>
            <a:pPr>
              <a:buAutoNum type="arabicPeriod"/>
              <a:defRPr/>
            </a:pPr>
            <a:endParaRPr lang="en-US" altLang="ko-KR" sz="1800" dirty="0">
              <a:latin typeface="+mn-ea"/>
            </a:endParaRPr>
          </a:p>
          <a:p>
            <a:pPr>
              <a:buAutoNum type="arabicPeriod"/>
              <a:defRPr/>
            </a:pPr>
            <a:endParaRPr lang="en-US" altLang="ko-KR" sz="1800" dirty="0">
              <a:latin typeface="+mn-ea"/>
            </a:endParaRPr>
          </a:p>
          <a:p>
            <a:pPr>
              <a:buAutoNum type="arabicPeriod"/>
              <a:defRPr/>
            </a:pPr>
            <a:endParaRPr lang="en-US" altLang="ko-KR" sz="1800" dirty="0">
              <a:latin typeface="+mn-ea"/>
            </a:endParaRPr>
          </a:p>
          <a:p>
            <a:pPr>
              <a:buAutoNum type="arabicPeriod"/>
              <a:defRPr/>
            </a:pPr>
            <a:r>
              <a:rPr lang="ko-KR" altLang="en-US" sz="1800" dirty="0">
                <a:latin typeface="+mn-ea"/>
              </a:rPr>
              <a:t>앞면이 정확히 </a:t>
            </a:r>
            <a:r>
              <a:rPr lang="en-US" altLang="ko-KR" sz="1800" dirty="0">
                <a:latin typeface="+mn-ea"/>
              </a:rPr>
              <a:t>50</a:t>
            </a:r>
            <a:r>
              <a:rPr lang="ko-KR" altLang="en-US" sz="1800" dirty="0">
                <a:latin typeface="+mn-ea"/>
              </a:rPr>
              <a:t>번 나올 확률</a:t>
            </a:r>
            <a:endParaRPr lang="en-US" altLang="ko-KR" sz="1800" dirty="0">
              <a:latin typeface="+mn-ea"/>
            </a:endParaRPr>
          </a:p>
          <a:p>
            <a:pPr lvl="1">
              <a:buNone/>
              <a:defRPr/>
            </a:pPr>
            <a:r>
              <a:rPr lang="ko-KR" altLang="en-US" sz="1800" dirty="0">
                <a:latin typeface="+mn-ea"/>
              </a:rPr>
              <a:t>앞면이 </a:t>
            </a:r>
            <a:r>
              <a:rPr lang="en-US" altLang="ko-KR" sz="1800" dirty="0">
                <a:latin typeface="+mn-ea"/>
              </a:rPr>
              <a:t>50</a:t>
            </a:r>
            <a:r>
              <a:rPr lang="ko-KR" altLang="en-US" sz="1800" dirty="0">
                <a:latin typeface="+mn-ea"/>
              </a:rPr>
              <a:t>번 나오는 경우의 수</a:t>
            </a:r>
          </a:p>
          <a:p>
            <a:pPr lvl="1">
              <a:buNone/>
              <a:defRPr/>
            </a:pPr>
            <a:r>
              <a:rPr lang="ko-KR" altLang="en-US" sz="1800" dirty="0">
                <a:latin typeface="+mn-ea"/>
              </a:rPr>
              <a:t>                 전체 경우의 수</a:t>
            </a:r>
            <a:endParaRPr lang="en-US" altLang="ko-KR" sz="1800" dirty="0">
              <a:latin typeface="+mn-ea"/>
            </a:endParaRPr>
          </a:p>
          <a:p>
            <a:pPr>
              <a:buAutoNum type="arabicPeriod"/>
              <a:defRPr/>
            </a:pPr>
            <a:endParaRPr lang="en-US" altLang="ko-KR" sz="1800" dirty="0">
              <a:latin typeface="+mn-ea"/>
            </a:endParaRPr>
          </a:p>
          <a:p>
            <a:pPr>
              <a:buAutoNum type="arabicPeriod"/>
              <a:defRPr/>
            </a:pPr>
            <a:endParaRPr lang="en-US" altLang="ko-KR" sz="1800" dirty="0">
              <a:latin typeface="+mn-ea"/>
            </a:endParaRPr>
          </a:p>
          <a:p>
            <a:pPr>
              <a:buAutoNum type="arabicPeriod"/>
              <a:defRPr/>
            </a:pPr>
            <a:endParaRPr lang="ko-KR" altLang="en-US" sz="1800" dirty="0">
              <a:latin typeface="+mn-ea"/>
            </a:endParaRPr>
          </a:p>
        </p:txBody>
      </p:sp>
      <p:sp>
        <p:nvSpPr>
          <p:cNvPr id="6" name="AutoShape 5"/>
          <p:cNvSpPr>
            <a:spLocks noChangeArrowheads="1"/>
          </p:cNvSpPr>
          <p:nvPr/>
        </p:nvSpPr>
        <p:spPr bwMode="auto">
          <a:xfrm>
            <a:off x="1988544" y="1484785"/>
            <a:ext cx="554761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동전을 백 번 던져 앞면이 정확히 </a:t>
            </a:r>
            <a:r>
              <a:rPr lang="en-US" altLang="ko-KR" b="1" dirty="0"/>
              <a:t>50</a:t>
            </a:r>
            <a:r>
              <a:rPr lang="ko-KR" altLang="en-US" b="1" dirty="0"/>
              <a:t>번 나올 확률</a:t>
            </a:r>
            <a:endParaRPr lang="en-US" altLang="ko-KR" b="1" dirty="0"/>
          </a:p>
        </p:txBody>
      </p:sp>
      <p:graphicFrame>
        <p:nvGraphicFramePr>
          <p:cNvPr id="5" name="Object 4"/>
          <p:cNvGraphicFramePr>
            <a:graphicFrameLocks noChangeAspect="1"/>
          </p:cNvGraphicFramePr>
          <p:nvPr/>
        </p:nvGraphicFramePr>
        <p:xfrm>
          <a:off x="4667251" y="2571751"/>
          <a:ext cx="1928813" cy="473075"/>
        </p:xfrm>
        <a:graphic>
          <a:graphicData uri="http://schemas.openxmlformats.org/presentationml/2006/ole">
            <mc:AlternateContent xmlns:mc="http://schemas.openxmlformats.org/markup-compatibility/2006">
              <mc:Choice xmlns:v="urn:schemas-microsoft-com:vml" Requires="v">
                <p:oleObj spid="_x0000_s11290" name="Equation" r:id="rId3" imgW="1016000" imgH="228600" progId="Equation.3">
                  <p:embed/>
                </p:oleObj>
              </mc:Choice>
              <mc:Fallback>
                <p:oleObj name="Equation" r:id="rId3" imgW="1016000" imgH="2286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1" y="2571751"/>
                        <a:ext cx="1928813"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3709392" y="4021882"/>
          <a:ext cx="4114800" cy="703263"/>
        </p:xfrm>
        <a:graphic>
          <a:graphicData uri="http://schemas.openxmlformats.org/presentationml/2006/ole">
            <mc:AlternateContent xmlns:mc="http://schemas.openxmlformats.org/markup-compatibility/2006">
              <mc:Choice xmlns:v="urn:schemas-microsoft-com:vml" Requires="v">
                <p:oleObj spid="_x0000_s11291" name="Equation" r:id="rId5" imgW="2451100" imgH="419100" progId="Equation.3">
                  <p:embed/>
                </p:oleObj>
              </mc:Choice>
              <mc:Fallback>
                <p:oleObj name="Equation" r:id="rId5" imgW="2451100" imgH="419100" progId="Equation.3">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9392" y="4021882"/>
                        <a:ext cx="4114800" cy="70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5780112" y="5517232"/>
          <a:ext cx="3124200" cy="681038"/>
        </p:xfrm>
        <a:graphic>
          <a:graphicData uri="http://schemas.openxmlformats.org/presentationml/2006/ole">
            <mc:AlternateContent xmlns:mc="http://schemas.openxmlformats.org/markup-compatibility/2006">
              <mc:Choice xmlns:v="urn:schemas-microsoft-com:vml" Requires="v">
                <p:oleObj spid="_x0000_s11292" name="Equation" r:id="rId7" imgW="1562100" imgH="444500" progId="Equation.3">
                  <p:embed/>
                </p:oleObj>
              </mc:Choice>
              <mc:Fallback>
                <p:oleObj name="Equation" r:id="rId7" imgW="1562100" imgH="444500" progId="Equation.3">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0112" y="5517232"/>
                        <a:ext cx="3124200" cy="681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17"/>
          <p:cNvSpPr>
            <a:spLocks noChangeShapeType="1"/>
          </p:cNvSpPr>
          <p:nvPr/>
        </p:nvSpPr>
        <p:spPr bwMode="auto">
          <a:xfrm>
            <a:off x="2439170" y="5877272"/>
            <a:ext cx="3152775" cy="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Tree>
    <p:extLst>
      <p:ext uri="{BB962C8B-B14F-4D97-AF65-F5344CB8AC3E}">
        <p14:creationId xmlns:p14="http://schemas.microsoft.com/office/powerpoint/2010/main" val="4250789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latin typeface="+mj-ea"/>
              </a:rPr>
              <a:t>1. </a:t>
            </a:r>
            <a:r>
              <a:rPr lang="ko-KR" altLang="en-US" sz="4000" dirty="0">
                <a:latin typeface="+mj-ea"/>
              </a:rPr>
              <a:t>이항분포와 정규분포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marL="0" indent="0">
              <a:lnSpc>
                <a:spcPct val="140000"/>
              </a:lnSpc>
              <a:buNone/>
              <a:defRPr/>
            </a:pPr>
            <a:r>
              <a:rPr lang="ko-KR" altLang="en-US" sz="1800" dirty="0">
                <a:latin typeface="+mn-ea"/>
              </a:rPr>
              <a:t>위와 같은 방식으로 동전을 </a:t>
            </a:r>
            <a:r>
              <a:rPr lang="en-US" altLang="ko-KR" sz="1800" dirty="0">
                <a:latin typeface="+mn-ea"/>
              </a:rPr>
              <a:t>100</a:t>
            </a:r>
            <a:r>
              <a:rPr lang="ko-KR" altLang="en-US" sz="1800" dirty="0">
                <a:latin typeface="+mn-ea"/>
              </a:rPr>
              <a:t>번 던져 앞면이 정확히 </a:t>
            </a:r>
            <a:r>
              <a:rPr lang="en-US" altLang="ko-KR" sz="1800" dirty="0">
                <a:latin typeface="+mn-ea"/>
              </a:rPr>
              <a:t>50</a:t>
            </a:r>
            <a:r>
              <a:rPr lang="ko-KR" altLang="en-US" sz="1800" dirty="0">
                <a:latin typeface="+mn-ea"/>
              </a:rPr>
              <a:t>번 나올 확률을 계산하기는 불편하다</a:t>
            </a:r>
            <a:r>
              <a:rPr lang="en-US" altLang="ko-KR" sz="1800" dirty="0">
                <a:latin typeface="+mn-ea"/>
              </a:rPr>
              <a:t>.</a:t>
            </a:r>
          </a:p>
          <a:p>
            <a:pPr marL="0" indent="0">
              <a:lnSpc>
                <a:spcPct val="140000"/>
              </a:lnSpc>
              <a:buNone/>
              <a:defRPr/>
            </a:pPr>
            <a:endParaRPr lang="en-US" altLang="ko-KR" sz="1800" dirty="0">
              <a:latin typeface="+mn-ea"/>
            </a:endParaRPr>
          </a:p>
          <a:p>
            <a:pPr marL="0" indent="0">
              <a:lnSpc>
                <a:spcPct val="140000"/>
              </a:lnSpc>
              <a:buNone/>
              <a:defRPr/>
            </a:pPr>
            <a:r>
              <a:rPr lang="ko-KR" altLang="en-US" sz="1800" dirty="0">
                <a:latin typeface="+mn-ea"/>
              </a:rPr>
              <a:t>대안은</a:t>
            </a:r>
            <a:r>
              <a:rPr lang="en-US" altLang="ko-KR" sz="1800" dirty="0">
                <a:latin typeface="+mn-ea"/>
              </a:rPr>
              <a:t>? </a:t>
            </a:r>
            <a:r>
              <a:rPr lang="ko-KR" altLang="en-US" sz="1800" dirty="0">
                <a:latin typeface="+mn-ea"/>
              </a:rPr>
              <a:t>동전을 많이 던지는 경우 전체 시행횟수 가운데 앞면이 나오는 횟수 또는 앞면이 나오는 비율은 그 분포가 정규분포에 의해 잘 근사된다는 사실을 이용한다</a:t>
            </a:r>
            <a:r>
              <a:rPr lang="en-US" altLang="ko-KR" sz="1800" dirty="0">
                <a:latin typeface="+mn-ea"/>
              </a:rPr>
              <a:t>.</a:t>
            </a:r>
          </a:p>
          <a:p>
            <a:pPr marL="0" indent="0">
              <a:lnSpc>
                <a:spcPct val="140000"/>
              </a:lnSpc>
              <a:buNone/>
              <a:defRPr/>
            </a:pPr>
            <a:endParaRPr lang="en-US" altLang="ko-KR" sz="1800" dirty="0">
              <a:latin typeface="+mn-ea"/>
            </a:endParaRPr>
          </a:p>
          <a:p>
            <a:pPr marL="0" indent="0">
              <a:lnSpc>
                <a:spcPct val="140000"/>
              </a:lnSpc>
              <a:buNone/>
              <a:defRPr/>
            </a:pPr>
            <a:r>
              <a:rPr lang="ko-KR" altLang="en-US" sz="1800" dirty="0">
                <a:latin typeface="+mn-ea"/>
              </a:rPr>
              <a:t>정규분포곡선을 이용하여 이 문제에 답하면 답은 </a:t>
            </a:r>
            <a:r>
              <a:rPr lang="en-US" altLang="ko-KR" sz="1800" dirty="0">
                <a:latin typeface="+mn-ea"/>
              </a:rPr>
              <a:t>7.96%</a:t>
            </a:r>
            <a:r>
              <a:rPr lang="ko-KR" altLang="en-US" sz="1800" dirty="0">
                <a:latin typeface="+mn-ea"/>
              </a:rPr>
              <a:t>가 나온다</a:t>
            </a:r>
            <a:r>
              <a:rPr lang="en-US" altLang="ko-KR" sz="1800" dirty="0">
                <a:latin typeface="+mn-ea"/>
              </a:rPr>
              <a:t>. </a:t>
            </a:r>
            <a:r>
              <a:rPr lang="ko-KR" altLang="en-US" sz="1800" dirty="0">
                <a:latin typeface="+mn-ea"/>
              </a:rPr>
              <a:t>앞에서 이항분포를 이용해 구한 정답 </a:t>
            </a:r>
            <a:r>
              <a:rPr lang="en-US" altLang="ko-KR" sz="1800" dirty="0">
                <a:latin typeface="+mn-ea"/>
              </a:rPr>
              <a:t>8%</a:t>
            </a:r>
            <a:r>
              <a:rPr lang="ko-KR" altLang="en-US" sz="1800" dirty="0">
                <a:latin typeface="+mn-ea"/>
              </a:rPr>
              <a:t>와 거의 같다</a:t>
            </a:r>
            <a:r>
              <a:rPr lang="en-US" altLang="ko-KR" sz="1800" dirty="0">
                <a:latin typeface="+mn-ea"/>
              </a:rPr>
              <a:t>. </a:t>
            </a:r>
          </a:p>
          <a:p>
            <a:pPr marL="0" indent="0">
              <a:buNone/>
              <a:defRPr/>
            </a:pPr>
            <a:endParaRPr lang="en-US" altLang="ko-KR" sz="1800" dirty="0">
              <a:latin typeface="+mn-ea"/>
            </a:endParaRPr>
          </a:p>
        </p:txBody>
      </p:sp>
      <p:sp>
        <p:nvSpPr>
          <p:cNvPr id="7" name="AutoShape 5"/>
          <p:cNvSpPr>
            <a:spLocks noChangeArrowheads="1"/>
          </p:cNvSpPr>
          <p:nvPr/>
        </p:nvSpPr>
        <p:spPr bwMode="auto">
          <a:xfrm>
            <a:off x="1988544" y="1580218"/>
            <a:ext cx="547560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동전을 백 번 던져 앞면이 정확히 </a:t>
            </a:r>
            <a:r>
              <a:rPr lang="en-US" altLang="ko-KR" b="1" dirty="0"/>
              <a:t>50</a:t>
            </a:r>
            <a:r>
              <a:rPr lang="ko-KR" altLang="en-US" b="1" dirty="0"/>
              <a:t>번 나올 확률</a:t>
            </a:r>
            <a:endParaRPr lang="en-US" altLang="ko-KR" b="1" dirty="0"/>
          </a:p>
        </p:txBody>
      </p:sp>
    </p:spTree>
    <p:extLst>
      <p:ext uri="{BB962C8B-B14F-4D97-AF65-F5344CB8AC3E}">
        <p14:creationId xmlns:p14="http://schemas.microsoft.com/office/powerpoint/2010/main" val="42888368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latin typeface="+mj-ea"/>
              </a:rPr>
              <a:t>2. </a:t>
            </a:r>
            <a:r>
              <a:rPr lang="ko-KR" altLang="en-US" sz="3600" dirty="0">
                <a:latin typeface="+mj-ea"/>
              </a:rPr>
              <a:t>합의 </a:t>
            </a:r>
            <a:r>
              <a:rPr lang="ko-KR" altLang="en-US" sz="3600" dirty="0"/>
              <a:t>경험적 히스토그램과 확률히스토그램</a:t>
            </a:r>
            <a:endParaRPr lang="ko-KR" altLang="en-US" sz="4000" dirty="0"/>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marL="0" indent="0">
              <a:buNone/>
            </a:pPr>
            <a:r>
              <a:rPr lang="ko-KR" altLang="en-US" sz="1800" b="1" dirty="0">
                <a:latin typeface="맑은 고딕" panose="020B0503020000020004" pitchFamily="50" charset="-127"/>
              </a:rPr>
              <a:t>합의 경험적 히스토그램</a:t>
            </a:r>
            <a:endParaRPr lang="en-US" altLang="ko-KR" sz="1800" b="1" dirty="0">
              <a:latin typeface="맑은 고딕" panose="020B0503020000020004" pitchFamily="50" charset="-127"/>
            </a:endParaRPr>
          </a:p>
          <a:p>
            <a:pPr marL="0" indent="0">
              <a:buNone/>
            </a:pPr>
            <a:r>
              <a:rPr lang="ko-KR" altLang="en-US" sz="1800" dirty="0">
                <a:latin typeface="맑은 고딕" panose="020B0503020000020004" pitchFamily="50" charset="-127"/>
              </a:rPr>
              <a:t>여러 차례 반복적으로 관측한 합의 자료를 구간별로 분류하고 구간별 도수를 계산한 뒤 도수를 밀도단위로 바꾸어 밀도단위 히스토그램으로 나타낸 것</a:t>
            </a:r>
            <a:endParaRPr lang="en-US" altLang="ko-KR" sz="1800" dirty="0">
              <a:latin typeface="맑은 고딕" panose="020B0503020000020004" pitchFamily="50" charset="-127"/>
            </a:endParaRPr>
          </a:p>
          <a:p>
            <a:pPr marL="0" indent="0">
              <a:buNone/>
            </a:pPr>
            <a:endParaRPr lang="en-US" altLang="ko-KR" sz="1800" dirty="0">
              <a:latin typeface="맑은 고딕" panose="020B0503020000020004" pitchFamily="50" charset="-127"/>
            </a:endParaRPr>
          </a:p>
          <a:p>
            <a:pPr marL="0" indent="0">
              <a:buNone/>
            </a:pPr>
            <a:r>
              <a:rPr lang="ko-KR" altLang="en-US" sz="1800" b="1" dirty="0">
                <a:latin typeface="맑은 고딕" panose="020B0503020000020004" pitchFamily="50" charset="-127"/>
              </a:rPr>
              <a:t>합의 확률히스토그램 </a:t>
            </a:r>
            <a:endParaRPr lang="en-US" altLang="ko-KR" sz="1800" b="1" dirty="0">
              <a:latin typeface="맑은 고딕" panose="020B0503020000020004" pitchFamily="50" charset="-127"/>
            </a:endParaRPr>
          </a:p>
          <a:p>
            <a:pPr marL="0" indent="0">
              <a:buNone/>
            </a:pPr>
            <a:r>
              <a:rPr lang="ko-KR" altLang="en-US" sz="1800" dirty="0">
                <a:latin typeface="맑은 고딕" panose="020B0503020000020004" pitchFamily="50" charset="-127"/>
              </a:rPr>
              <a:t>상자의 내용물 및 추출횟수로부터 합이 각각의 값으로</a:t>
            </a:r>
            <a:r>
              <a:rPr lang="en-US" altLang="ko-KR" sz="1800" dirty="0">
                <a:latin typeface="맑은 고딕" panose="020B0503020000020004" pitchFamily="50" charset="-127"/>
              </a:rPr>
              <a:t> </a:t>
            </a:r>
            <a:r>
              <a:rPr lang="ko-KR" altLang="en-US" sz="1800" dirty="0">
                <a:latin typeface="맑은 고딕" panose="020B0503020000020004" pitchFamily="50" charset="-127"/>
              </a:rPr>
              <a:t>실현될 확률을 계산하여</a:t>
            </a:r>
            <a:endParaRPr lang="en-US" altLang="ko-KR" sz="1800" dirty="0">
              <a:latin typeface="맑은 고딕" panose="020B0503020000020004" pitchFamily="50" charset="-127"/>
            </a:endParaRPr>
          </a:p>
          <a:p>
            <a:pPr>
              <a:buFont typeface="Wingdings" panose="05000000000000000000" pitchFamily="2" charset="2"/>
              <a:buNone/>
            </a:pPr>
            <a:r>
              <a:rPr lang="ko-KR" altLang="en-US" sz="1800" dirty="0">
                <a:latin typeface="맑은 고딕" panose="020B0503020000020004" pitchFamily="50" charset="-127"/>
              </a:rPr>
              <a:t>이를 그래프로 나타낸 것</a:t>
            </a:r>
            <a:endParaRPr lang="en-US" altLang="ko-KR" sz="1800" dirty="0">
              <a:latin typeface="맑은 고딕" panose="020B0503020000020004" pitchFamily="50" charset="-127"/>
            </a:endParaRPr>
          </a:p>
          <a:p>
            <a:pPr marL="0" indent="0">
              <a:buNone/>
              <a:defRPr/>
            </a:pPr>
            <a:endParaRPr lang="en-US" altLang="ko-KR" sz="1800" dirty="0">
              <a:latin typeface="+mn-ea"/>
            </a:endParaRPr>
          </a:p>
        </p:txBody>
      </p:sp>
      <p:sp>
        <p:nvSpPr>
          <p:cNvPr id="7" name="AutoShape 5"/>
          <p:cNvSpPr>
            <a:spLocks noChangeArrowheads="1"/>
          </p:cNvSpPr>
          <p:nvPr/>
        </p:nvSpPr>
        <p:spPr bwMode="auto">
          <a:xfrm>
            <a:off x="1988544" y="1609073"/>
            <a:ext cx="468352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합의 경험적 히스토그램과 확률히스토그램</a:t>
            </a:r>
            <a:endParaRPr lang="en-US" altLang="ko-KR" b="1" dirty="0"/>
          </a:p>
        </p:txBody>
      </p:sp>
    </p:spTree>
    <p:extLst>
      <p:ext uri="{BB962C8B-B14F-4D97-AF65-F5344CB8AC3E}">
        <p14:creationId xmlns:p14="http://schemas.microsoft.com/office/powerpoint/2010/main" val="15599475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3. </a:t>
            </a:r>
            <a:r>
              <a:rPr lang="ko-KR" altLang="en-US" sz="3600" dirty="0"/>
              <a:t>경험적 히스토그램과 확률히스토그램</a:t>
            </a:r>
            <a:endParaRPr lang="ko-KR" altLang="en-US" sz="4000" dirty="0"/>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marL="0" indent="0">
              <a:spcBef>
                <a:spcPct val="50000"/>
              </a:spcBef>
              <a:buNone/>
            </a:pPr>
            <a:r>
              <a:rPr lang="ko-KR" altLang="en-US" sz="1800" dirty="0"/>
              <a:t>경험적 히스토그램</a:t>
            </a:r>
            <a:r>
              <a:rPr lang="en-US" altLang="ko-KR" sz="1800" dirty="0"/>
              <a:t>: </a:t>
            </a:r>
            <a:r>
              <a:rPr lang="ko-KR" altLang="en-US" sz="1800" dirty="0"/>
              <a:t>두 개</a:t>
            </a:r>
            <a:r>
              <a:rPr lang="en-US" altLang="ko-KR" sz="1800" dirty="0"/>
              <a:t>(n=2)</a:t>
            </a:r>
            <a:r>
              <a:rPr lang="ko-KR" altLang="en-US" sz="1800" dirty="0"/>
              <a:t>의 주사위를 던져 그 합을 기록하는 시행을 백 번</a:t>
            </a:r>
            <a:r>
              <a:rPr lang="en-US" altLang="ko-KR" sz="1800" dirty="0"/>
              <a:t>, </a:t>
            </a:r>
            <a:r>
              <a:rPr lang="ko-KR" altLang="en-US" sz="1800" dirty="0"/>
              <a:t>천 번</a:t>
            </a:r>
            <a:r>
              <a:rPr lang="en-US" altLang="ko-KR" sz="1800" dirty="0"/>
              <a:t>, </a:t>
            </a:r>
            <a:r>
              <a:rPr lang="ko-KR" altLang="en-US" sz="1800" dirty="0"/>
              <a:t>만 번 반복</a:t>
            </a:r>
            <a:r>
              <a:rPr lang="en-US" altLang="ko-KR" sz="1800" dirty="0"/>
              <a:t>(R=100 </a:t>
            </a:r>
            <a:r>
              <a:rPr lang="en-US" altLang="ko-KR" sz="1800" dirty="0">
                <a:ea typeface="굴림" panose="020B0600000101010101" pitchFamily="50" charset="-127"/>
              </a:rPr>
              <a:t>→ </a:t>
            </a:r>
            <a:r>
              <a:rPr lang="en-US" altLang="ko-KR" sz="1800" dirty="0"/>
              <a:t>1,000 </a:t>
            </a:r>
            <a:r>
              <a:rPr lang="en-US" altLang="ko-KR" sz="1800" dirty="0">
                <a:ea typeface="굴림" panose="020B0600000101010101" pitchFamily="50" charset="-127"/>
              </a:rPr>
              <a:t>→ </a:t>
            </a:r>
            <a:r>
              <a:rPr lang="en-US" altLang="ko-KR" sz="1800" dirty="0"/>
              <a:t>10,000)</a:t>
            </a:r>
          </a:p>
          <a:p>
            <a:pPr>
              <a:spcBef>
                <a:spcPct val="50000"/>
              </a:spcBef>
              <a:buAutoNum type="alphaLcParenBoth"/>
            </a:pPr>
            <a:r>
              <a:rPr lang="ko-KR" altLang="en-US" sz="1800" dirty="0"/>
              <a:t>시행을 </a:t>
            </a:r>
            <a:r>
              <a:rPr lang="en-US" altLang="ko-KR" sz="1800" dirty="0"/>
              <a:t>100</a:t>
            </a:r>
            <a:r>
              <a:rPr lang="ko-KR" altLang="en-US" sz="1800" dirty="0"/>
              <a:t>번 반복</a:t>
            </a:r>
            <a:r>
              <a:rPr lang="en-US" altLang="ko-KR" sz="1800" dirty="0"/>
              <a:t>(R=100)</a:t>
            </a:r>
          </a:p>
          <a:p>
            <a:pPr>
              <a:spcBef>
                <a:spcPct val="50000"/>
              </a:spcBef>
              <a:buAutoNum type="alphaLcParenBoth"/>
            </a:pPr>
            <a:endParaRPr lang="en-US" altLang="ko-KR" sz="1800" dirty="0"/>
          </a:p>
          <a:p>
            <a:pPr>
              <a:spcBef>
                <a:spcPct val="50000"/>
              </a:spcBef>
              <a:buAutoNum type="alphaLcParenBoth"/>
            </a:pPr>
            <a:endParaRPr lang="en-US" altLang="ko-KR" sz="1800" dirty="0"/>
          </a:p>
          <a:p>
            <a:pPr>
              <a:spcBef>
                <a:spcPct val="50000"/>
              </a:spcBef>
              <a:buFont typeface="Arial" panose="020B0604020202020204" pitchFamily="34" charset="0"/>
              <a:buAutoNum type="alphaLcParenBoth"/>
            </a:pPr>
            <a:r>
              <a:rPr lang="ko-KR" altLang="en-US" sz="1800" dirty="0"/>
              <a:t>시행을 </a:t>
            </a:r>
            <a:r>
              <a:rPr lang="en-US" altLang="ko-KR" sz="1800" dirty="0"/>
              <a:t>1,000</a:t>
            </a:r>
            <a:r>
              <a:rPr lang="ko-KR" altLang="en-US" sz="1800" dirty="0"/>
              <a:t>번 반복</a:t>
            </a:r>
            <a:r>
              <a:rPr lang="en-US" altLang="ko-KR" sz="1800" dirty="0"/>
              <a:t>(R=1,000)</a:t>
            </a:r>
          </a:p>
          <a:p>
            <a:pPr marL="0" indent="0">
              <a:spcBef>
                <a:spcPct val="50000"/>
              </a:spcBef>
              <a:buNone/>
            </a:pPr>
            <a:endParaRPr lang="en-US" altLang="ko-KR" sz="1800" dirty="0"/>
          </a:p>
          <a:p>
            <a:pPr marL="0" indent="0">
              <a:spcBef>
                <a:spcPct val="50000"/>
              </a:spcBef>
              <a:buNone/>
            </a:pPr>
            <a:endParaRPr lang="en-US" altLang="ko-KR" sz="1800" dirty="0"/>
          </a:p>
          <a:p>
            <a:pPr marL="0" indent="0">
              <a:spcBef>
                <a:spcPct val="50000"/>
              </a:spcBef>
              <a:buNone/>
            </a:pPr>
            <a:r>
              <a:rPr lang="en-US" altLang="ko-KR" sz="1800" dirty="0"/>
              <a:t>(c) </a:t>
            </a:r>
            <a:r>
              <a:rPr lang="ko-KR" altLang="en-US" sz="1800" dirty="0"/>
              <a:t>시행을 </a:t>
            </a:r>
            <a:r>
              <a:rPr lang="en-US" altLang="ko-KR" sz="1800" dirty="0"/>
              <a:t>10,000</a:t>
            </a:r>
            <a:r>
              <a:rPr lang="ko-KR" altLang="en-US" sz="1800" dirty="0"/>
              <a:t>번 반복</a:t>
            </a:r>
            <a:r>
              <a:rPr lang="en-US" altLang="ko-KR" sz="1800" dirty="0"/>
              <a:t>(R=10,000)</a:t>
            </a:r>
          </a:p>
          <a:p>
            <a:pPr marL="0" indent="0">
              <a:spcBef>
                <a:spcPct val="50000"/>
              </a:spcBef>
              <a:buNone/>
            </a:pPr>
            <a:endParaRPr lang="en-US" altLang="ko-KR" sz="1800" dirty="0"/>
          </a:p>
          <a:p>
            <a:pPr marL="0" indent="0">
              <a:spcBef>
                <a:spcPct val="50000"/>
              </a:spcBef>
              <a:buNone/>
            </a:pPr>
            <a:endParaRPr lang="en-US" altLang="ko-KR" sz="1800" dirty="0"/>
          </a:p>
          <a:p>
            <a:pPr marL="0" indent="0">
              <a:spcBef>
                <a:spcPct val="50000"/>
              </a:spcBef>
              <a:buNone/>
            </a:pPr>
            <a:endParaRPr lang="en-US" altLang="ko-KR" sz="1800" dirty="0">
              <a:latin typeface="+mn-ea"/>
            </a:endParaRPr>
          </a:p>
        </p:txBody>
      </p:sp>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8499" y="2915946"/>
            <a:ext cx="3732894" cy="143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pic>
      <p:pic>
        <p:nvPicPr>
          <p:cNvPr id="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9924" y="5360530"/>
            <a:ext cx="3780493" cy="142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pic>
      <p:pic>
        <p:nvPicPr>
          <p:cNvPr id="9"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3249" y="4129276"/>
            <a:ext cx="3828145" cy="144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pic>
      <p:sp>
        <p:nvSpPr>
          <p:cNvPr id="12" name="AutoShape 5"/>
          <p:cNvSpPr>
            <a:spLocks noChangeArrowheads="1"/>
          </p:cNvSpPr>
          <p:nvPr/>
        </p:nvSpPr>
        <p:spPr bwMode="auto">
          <a:xfrm>
            <a:off x="1988544" y="1547440"/>
            <a:ext cx="417946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경험적 히스토그램과 확률히스토그램</a:t>
            </a:r>
            <a:endParaRPr lang="en-US" altLang="ko-KR" b="1" dirty="0"/>
          </a:p>
        </p:txBody>
      </p:sp>
    </p:spTree>
    <p:extLst>
      <p:ext uri="{BB962C8B-B14F-4D97-AF65-F5344CB8AC3E}">
        <p14:creationId xmlns:p14="http://schemas.microsoft.com/office/powerpoint/2010/main" val="28019336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3. </a:t>
            </a:r>
            <a:r>
              <a:rPr lang="ko-KR" altLang="en-US" sz="3600" dirty="0"/>
              <a:t>경험적 히스토그램과 확률히스토그램</a:t>
            </a:r>
            <a:endParaRPr lang="ko-KR" altLang="en-US" sz="4000" dirty="0"/>
          </a:p>
        </p:txBody>
      </p:sp>
      <p:sp>
        <p:nvSpPr>
          <p:cNvPr id="3" name="내용 개체 틀 2"/>
          <p:cNvSpPr>
            <a:spLocks noGrp="1"/>
          </p:cNvSpPr>
          <p:nvPr>
            <p:ph idx="1"/>
          </p:nvPr>
        </p:nvSpPr>
        <p:spPr>
          <a:xfrm>
            <a:off x="1981200" y="1340768"/>
            <a:ext cx="8229600" cy="5141168"/>
          </a:xfrm>
        </p:spPr>
        <p:txBody>
          <a:bodyPr/>
          <a:lstStyle/>
          <a:p>
            <a:pPr marL="0" indent="0">
              <a:lnSpc>
                <a:spcPct val="150000"/>
              </a:lnSpc>
              <a:buNone/>
            </a:pPr>
            <a:r>
              <a:rPr lang="ko-KR" altLang="en-US" sz="2400" dirty="0"/>
              <a:t>                     </a:t>
            </a:r>
            <a:endParaRPr lang="en-US" altLang="ko-KR" sz="2400" dirty="0"/>
          </a:p>
          <a:p>
            <a:pPr marL="0" indent="0">
              <a:lnSpc>
                <a:spcPct val="150000"/>
              </a:lnSpc>
              <a:buNone/>
            </a:pPr>
            <a:r>
              <a:rPr lang="ko-KR" altLang="en-US" sz="1800" dirty="0"/>
              <a:t>두 개의 주사위를 던졌을 때 나타나는 모든 경우의 수를 고려하여 머리를 써서 계산해 낼 수 있다</a:t>
            </a:r>
            <a:r>
              <a:rPr lang="en-US" altLang="ko-KR" sz="1800" dirty="0"/>
              <a:t>. </a:t>
            </a:r>
          </a:p>
          <a:p>
            <a:pPr marL="0" indent="0">
              <a:lnSpc>
                <a:spcPct val="150000"/>
              </a:lnSpc>
              <a:buNone/>
            </a:pPr>
            <a:endParaRPr lang="en-US" altLang="ko-KR" sz="1800" dirty="0"/>
          </a:p>
          <a:p>
            <a:pPr marL="0" indent="0">
              <a:lnSpc>
                <a:spcPct val="150000"/>
              </a:lnSpc>
              <a:buNone/>
            </a:pPr>
            <a:r>
              <a:rPr lang="ko-KR" altLang="en-US" sz="1800" dirty="0"/>
              <a:t>두 개의 주사위를 던져 그 합을 기록하는 시행을 무한히 반복하여 합에 대해 얻어낸 수많은 경험적</a:t>
            </a:r>
            <a:r>
              <a:rPr lang="en-US" altLang="ko-KR" sz="1800" dirty="0"/>
              <a:t> </a:t>
            </a:r>
            <a:r>
              <a:rPr lang="ko-KR" altLang="en-US" sz="1800" dirty="0"/>
              <a:t>자료를 가지고 그린 합의 히스토그램</a:t>
            </a:r>
            <a:endParaRPr lang="en-US" altLang="ko-KR" sz="1800" dirty="0"/>
          </a:p>
          <a:p>
            <a:pPr marL="0" indent="0">
              <a:lnSpc>
                <a:spcPct val="150000"/>
              </a:lnSpc>
              <a:buNone/>
            </a:pPr>
            <a:endParaRPr lang="en-US" altLang="ko-KR" sz="1800" dirty="0"/>
          </a:p>
          <a:p>
            <a:pPr marL="0" indent="0">
              <a:lnSpc>
                <a:spcPct val="150000"/>
              </a:lnSpc>
              <a:buNone/>
            </a:pPr>
            <a:r>
              <a:rPr lang="ko-KR" altLang="en-US" sz="1800" dirty="0">
                <a:latin typeface="+mn-ea"/>
              </a:rPr>
              <a:t>                                       확률히스토그램</a:t>
            </a:r>
            <a:endParaRPr lang="en-US" altLang="ko-KR" sz="1800" dirty="0">
              <a:latin typeface="+mn-ea"/>
            </a:endParaRPr>
          </a:p>
          <a:p>
            <a:pPr marL="0" indent="0">
              <a:buNone/>
            </a:pPr>
            <a:endParaRPr lang="en-US" altLang="ko-KR" sz="1800" dirty="0">
              <a:latin typeface="+mn-ea"/>
            </a:endParaRPr>
          </a:p>
        </p:txBody>
      </p:sp>
      <p:sp>
        <p:nvSpPr>
          <p:cNvPr id="6" name="AutoShape 5"/>
          <p:cNvSpPr>
            <a:spLocks noChangeArrowheads="1"/>
          </p:cNvSpPr>
          <p:nvPr/>
        </p:nvSpPr>
        <p:spPr bwMode="auto">
          <a:xfrm>
            <a:off x="1988544" y="1467599"/>
            <a:ext cx="245127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rPr>
              <a:t>합의 확률히스토그램</a:t>
            </a:r>
            <a:endParaRPr lang="en-US" altLang="ko-KR" b="1" dirty="0"/>
          </a:p>
        </p:txBody>
      </p:sp>
      <p:pic>
        <p:nvPicPr>
          <p:cNvPr id="7"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3752" y="4929061"/>
            <a:ext cx="45339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pic>
    </p:spTree>
    <p:extLst>
      <p:ext uri="{BB962C8B-B14F-4D97-AF65-F5344CB8AC3E}">
        <p14:creationId xmlns:p14="http://schemas.microsoft.com/office/powerpoint/2010/main" val="22141458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3. </a:t>
            </a:r>
            <a:r>
              <a:rPr lang="ko-KR" altLang="en-US" sz="3600" dirty="0"/>
              <a:t>경험적 히스토그램과 확률히스토그램</a:t>
            </a:r>
            <a:endParaRPr lang="ko-KR" altLang="en-US" sz="4000" dirty="0"/>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marL="0" indent="0" defTabSz="285750">
              <a:lnSpc>
                <a:spcPct val="150000"/>
              </a:lnSpc>
              <a:buNone/>
            </a:pPr>
            <a:r>
              <a:rPr lang="ko-KR" altLang="en-US" sz="1800" dirty="0"/>
              <a:t>두 개 주사위를 던지는 실험을 반복하여 합에 대해 얻어낸 경험적</a:t>
            </a:r>
            <a:r>
              <a:rPr lang="en-US" altLang="ko-KR" sz="1800" dirty="0"/>
              <a:t> </a:t>
            </a:r>
            <a:r>
              <a:rPr lang="ko-KR" altLang="en-US" sz="1800" dirty="0"/>
              <a:t>자료를 가지고 합의 히스토그램을 그리면 반복하는 횟수가 증가함에 따라 경험적 히스토그램은 확률 히스토그램으로 수렴하게 된다</a:t>
            </a:r>
            <a:r>
              <a:rPr lang="en-US" altLang="ko-KR" sz="1800" dirty="0"/>
              <a:t>. </a:t>
            </a:r>
          </a:p>
          <a:p>
            <a:pPr marL="0" indent="0" defTabSz="285750">
              <a:lnSpc>
                <a:spcPct val="150000"/>
              </a:lnSpc>
              <a:buNone/>
            </a:pPr>
            <a:endParaRPr lang="en-US" altLang="ko-KR" sz="1800" dirty="0"/>
          </a:p>
          <a:p>
            <a:pPr marL="0" indent="0" defTabSz="285750">
              <a:buNone/>
            </a:pPr>
            <a:r>
              <a:rPr lang="ko-KR" altLang="en-US" sz="1800" dirty="0"/>
              <a:t>                                         평균의법칙</a:t>
            </a:r>
            <a:endParaRPr lang="en-US" altLang="ko-KR" sz="1800" dirty="0"/>
          </a:p>
          <a:p>
            <a:pPr marL="0" indent="0" defTabSz="285750">
              <a:buNone/>
            </a:pPr>
            <a:r>
              <a:rPr lang="ko-KR" altLang="en-US" sz="1800" dirty="0"/>
              <a:t>경험적 히스토그램                                                     확률히스토그램</a:t>
            </a:r>
            <a:endParaRPr lang="en-US" altLang="ko-KR" sz="1800" dirty="0"/>
          </a:p>
          <a:p>
            <a:pPr marL="0" indent="0" defTabSz="285750">
              <a:buNone/>
            </a:pPr>
            <a:r>
              <a:rPr lang="en-US" altLang="ko-KR" sz="1800" dirty="0">
                <a:ea typeface="굴림" panose="020B0600000101010101" pitchFamily="50" charset="-127"/>
              </a:rPr>
              <a:t>                                      </a:t>
            </a:r>
            <a:r>
              <a:rPr lang="ko-KR" altLang="en-US" sz="1800" dirty="0">
                <a:latin typeface="맑은 고딕" panose="020B0503020000020004" pitchFamily="50" charset="-127"/>
              </a:rPr>
              <a:t>반복횟수 </a:t>
            </a:r>
            <a:r>
              <a:rPr lang="en-US" altLang="ko-KR" sz="1800" dirty="0">
                <a:latin typeface="맑은 고딕" panose="020B0503020000020004" pitchFamily="50" charset="-127"/>
              </a:rPr>
              <a:t>R</a:t>
            </a:r>
            <a:r>
              <a:rPr lang="en-US" altLang="ko-KR" sz="1800" dirty="0">
                <a:ea typeface="굴림" panose="020B0600000101010101" pitchFamily="50" charset="-127"/>
              </a:rPr>
              <a:t>→ ∞</a:t>
            </a:r>
          </a:p>
          <a:p>
            <a:pPr marL="0" indent="0" defTabSz="285750">
              <a:lnSpc>
                <a:spcPct val="150000"/>
              </a:lnSpc>
              <a:buNone/>
            </a:pPr>
            <a:endParaRPr lang="en-US" altLang="ko-KR" sz="1800" dirty="0"/>
          </a:p>
        </p:txBody>
      </p:sp>
      <p:sp>
        <p:nvSpPr>
          <p:cNvPr id="8" name="AutoShape 1038"/>
          <p:cNvSpPr>
            <a:spLocks noChangeArrowheads="1"/>
          </p:cNvSpPr>
          <p:nvPr/>
        </p:nvSpPr>
        <p:spPr bwMode="auto">
          <a:xfrm>
            <a:off x="4223792" y="4365104"/>
            <a:ext cx="3888432"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lumMod val="75000"/>
            </a:schemeClr>
          </a:solidFill>
          <a:ln>
            <a:noFill/>
          </a:ln>
        </p:spPr>
        <p:txBody>
          <a:bodyPr wrap="none" anchor="ctr"/>
          <a:lstStyle/>
          <a:p>
            <a:endParaRPr lang="ko-KR" altLang="en-US"/>
          </a:p>
        </p:txBody>
      </p:sp>
      <p:sp>
        <p:nvSpPr>
          <p:cNvPr id="9" name="AutoShape 5"/>
          <p:cNvSpPr>
            <a:spLocks noChangeArrowheads="1"/>
          </p:cNvSpPr>
          <p:nvPr/>
        </p:nvSpPr>
        <p:spPr bwMode="auto">
          <a:xfrm>
            <a:off x="1988544" y="1547440"/>
            <a:ext cx="417946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경험적 히스토그램과 확률히스토그램</a:t>
            </a:r>
            <a:endParaRPr lang="en-US" altLang="ko-KR" b="1" dirty="0"/>
          </a:p>
        </p:txBody>
      </p:sp>
    </p:spTree>
    <p:extLst>
      <p:ext uri="{BB962C8B-B14F-4D97-AF65-F5344CB8AC3E}">
        <p14:creationId xmlns:p14="http://schemas.microsoft.com/office/powerpoint/2010/main" val="41247756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4. </a:t>
            </a:r>
            <a:r>
              <a:rPr lang="ko-KR" altLang="en-US" sz="3600" dirty="0"/>
              <a:t>확률히스토그램과 정규분포곡선</a:t>
            </a:r>
            <a:endParaRPr lang="ko-KR" altLang="en-US" sz="4000" dirty="0"/>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marL="0" indent="0">
              <a:lnSpc>
                <a:spcPct val="140000"/>
              </a:lnSpc>
              <a:buNone/>
              <a:defRPr/>
            </a:pPr>
            <a:r>
              <a:rPr lang="ko-KR" altLang="en-US" sz="1800" dirty="0"/>
              <a:t>동전을 던질 때 앞면이 나오는 횟수의 확률히스토그램</a:t>
            </a:r>
            <a:endParaRPr lang="en-US" altLang="ko-KR" sz="1800" dirty="0">
              <a:latin typeface="+mn-ea"/>
            </a:endParaRPr>
          </a:p>
        </p:txBody>
      </p:sp>
      <p:sp>
        <p:nvSpPr>
          <p:cNvPr id="6" name="AutoShape 5"/>
          <p:cNvSpPr>
            <a:spLocks noChangeArrowheads="1"/>
          </p:cNvSpPr>
          <p:nvPr/>
        </p:nvSpPr>
        <p:spPr bwMode="auto">
          <a:xfrm>
            <a:off x="1988544" y="1611550"/>
            <a:ext cx="302733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확률히스토그램</a:t>
            </a:r>
            <a:endParaRPr lang="en-US" altLang="ko-KR" b="1" dirty="0"/>
          </a:p>
        </p:txBody>
      </p:sp>
      <p:grpSp>
        <p:nvGrpSpPr>
          <p:cNvPr id="5" name="그룹 15"/>
          <p:cNvGrpSpPr>
            <a:grpSpLocks/>
          </p:cNvGrpSpPr>
          <p:nvPr/>
        </p:nvGrpSpPr>
        <p:grpSpPr bwMode="auto">
          <a:xfrm>
            <a:off x="2135560" y="2708921"/>
            <a:ext cx="3744416" cy="2437417"/>
            <a:chOff x="214282" y="2285992"/>
            <a:chExt cx="4357719" cy="2405063"/>
          </a:xfrm>
        </p:grpSpPr>
        <p:pic>
          <p:nvPicPr>
            <p:cNvPr id="8"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282" y="2357430"/>
              <a:ext cx="4357719"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76">
                  <a:solidFill>
                    <a:srgbClr val="000000"/>
                  </a:solidFill>
                  <a:miter lim="800000"/>
                  <a:headEnd/>
                  <a:tailEnd/>
                </a14:hiddenLine>
              </a:ext>
            </a:extLst>
          </p:spPr>
        </p:pic>
        <p:sp>
          <p:nvSpPr>
            <p:cNvPr id="9" name="Text Box 12"/>
            <p:cNvSpPr txBox="1">
              <a:spLocks noChangeArrowheads="1"/>
            </p:cNvSpPr>
            <p:nvPr/>
          </p:nvSpPr>
          <p:spPr bwMode="auto">
            <a:xfrm>
              <a:off x="713958" y="2285992"/>
              <a:ext cx="3353268" cy="303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ko-KR" sz="1400" dirty="0">
                  <a:latin typeface="+mn-lt"/>
                </a:rPr>
                <a:t>100</a:t>
              </a:r>
              <a:r>
                <a:rPr lang="ko-KR" altLang="en-US" sz="1400" dirty="0">
                  <a:latin typeface="+mn-lt"/>
                </a:rPr>
                <a:t>회</a:t>
              </a:r>
              <a:r>
                <a:rPr lang="en-US" altLang="ko-KR" sz="1400" dirty="0">
                  <a:latin typeface="+mn-lt"/>
                </a:rPr>
                <a:t>(n=100)</a:t>
              </a:r>
              <a:r>
                <a:rPr lang="ko-KR" altLang="en-US" sz="1400" dirty="0">
                  <a:latin typeface="+mn-lt"/>
                </a:rPr>
                <a:t> 던질 때</a:t>
              </a:r>
            </a:p>
          </p:txBody>
        </p:sp>
      </p:grpSp>
      <p:grpSp>
        <p:nvGrpSpPr>
          <p:cNvPr id="7" name="그룹 17"/>
          <p:cNvGrpSpPr>
            <a:grpSpLocks/>
          </p:cNvGrpSpPr>
          <p:nvPr/>
        </p:nvGrpSpPr>
        <p:grpSpPr bwMode="auto">
          <a:xfrm>
            <a:off x="6199464" y="4127394"/>
            <a:ext cx="4073001" cy="2378991"/>
            <a:chOff x="4071935" y="3929067"/>
            <a:chExt cx="3500462" cy="1785950"/>
          </a:xfrm>
        </p:grpSpPr>
        <p:pic>
          <p:nvPicPr>
            <p:cNvPr id="11"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1935" y="3929067"/>
              <a:ext cx="3500462" cy="17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76">
                  <a:solidFill>
                    <a:srgbClr val="000000"/>
                  </a:solidFill>
                  <a:miter lim="800000"/>
                  <a:headEnd/>
                  <a:tailEnd/>
                </a14:hiddenLine>
              </a:ext>
            </a:extLst>
          </p:spPr>
        </p:pic>
        <p:sp>
          <p:nvSpPr>
            <p:cNvPr id="12" name="Text Box 13"/>
            <p:cNvSpPr txBox="1">
              <a:spLocks noChangeArrowheads="1"/>
            </p:cNvSpPr>
            <p:nvPr/>
          </p:nvSpPr>
          <p:spPr bwMode="auto">
            <a:xfrm>
              <a:off x="4832523" y="3929067"/>
              <a:ext cx="2380917" cy="23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ko-KR" sz="1400" dirty="0">
                  <a:latin typeface="+mn-lt"/>
                  <a:ea typeface="굴림" panose="020B0600000101010101" pitchFamily="50" charset="-127"/>
                </a:rPr>
                <a:t>400</a:t>
              </a:r>
              <a:r>
                <a:rPr lang="ko-KR" altLang="en-US" sz="1400" dirty="0">
                  <a:latin typeface="+mn-lt"/>
                  <a:ea typeface="굴림" panose="020B0600000101010101" pitchFamily="50" charset="-127"/>
                </a:rPr>
                <a:t>회</a:t>
              </a:r>
              <a:r>
                <a:rPr lang="en-US" altLang="ko-KR" sz="1400" dirty="0">
                  <a:latin typeface="+mn-lt"/>
                  <a:ea typeface="굴림" panose="020B0600000101010101" pitchFamily="50" charset="-127"/>
                </a:rPr>
                <a:t>(n=400)</a:t>
              </a:r>
              <a:r>
                <a:rPr lang="ko-KR" altLang="en-US" sz="1400" dirty="0">
                  <a:latin typeface="+mn-lt"/>
                  <a:ea typeface="굴림" panose="020B0600000101010101" pitchFamily="50" charset="-127"/>
                </a:rPr>
                <a:t> 던질 때</a:t>
              </a:r>
            </a:p>
          </p:txBody>
        </p:sp>
      </p:grpSp>
    </p:spTree>
    <p:extLst>
      <p:ext uri="{BB962C8B-B14F-4D97-AF65-F5344CB8AC3E}">
        <p14:creationId xmlns:p14="http://schemas.microsoft.com/office/powerpoint/2010/main" val="36962652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t>4. </a:t>
            </a:r>
            <a:r>
              <a:rPr lang="ko-KR" altLang="en-US" sz="3600" dirty="0"/>
              <a:t>확률히스토그램과 정규분포곡선</a:t>
            </a:r>
            <a:endParaRPr lang="ko-KR" altLang="en-US" sz="4000" dirty="0"/>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marL="0" indent="0">
              <a:spcBef>
                <a:spcPct val="50000"/>
              </a:spcBef>
              <a:buNone/>
            </a:pPr>
            <a:endParaRPr lang="en-US" altLang="ko-KR" sz="1800" dirty="0"/>
          </a:p>
          <a:p>
            <a:pPr marL="0" indent="0">
              <a:spcBef>
                <a:spcPct val="50000"/>
              </a:spcBef>
              <a:buNone/>
            </a:pPr>
            <a:r>
              <a:rPr lang="en-US" altLang="ko-KR" sz="1800" dirty="0">
                <a:latin typeface="맑은 고딕" panose="020B0503020000020004" pitchFamily="50" charset="-127"/>
              </a:rPr>
              <a:t>				            </a:t>
            </a:r>
            <a:r>
              <a:rPr lang="ko-KR" altLang="en-US" sz="1800" dirty="0">
                <a:latin typeface="맑은 고딕" panose="020B0503020000020004" pitchFamily="50" charset="-127"/>
              </a:rPr>
              <a:t>무한히 많이 던지면</a:t>
            </a:r>
            <a:r>
              <a:rPr lang="en-US" altLang="ko-KR" sz="1800" dirty="0">
                <a:latin typeface="맑은 고딕" panose="020B0503020000020004" pitchFamily="50" charset="-127"/>
              </a:rPr>
              <a:t>?</a:t>
            </a:r>
          </a:p>
          <a:p>
            <a:pPr marL="0" indent="0">
              <a:spcBef>
                <a:spcPct val="50000"/>
              </a:spcBef>
              <a:buNone/>
            </a:pPr>
            <a:r>
              <a:rPr lang="en-US" altLang="ko-KR" sz="1800" dirty="0">
                <a:latin typeface="맑은 고딕" panose="020B0503020000020004" pitchFamily="50" charset="-127"/>
              </a:rPr>
              <a:t>				             (n</a:t>
            </a:r>
            <a:r>
              <a:rPr lang="en-US" altLang="ko-KR" sz="1800" dirty="0">
                <a:ea typeface="굴림" panose="020B0600000101010101" pitchFamily="50" charset="-127"/>
              </a:rPr>
              <a:t>→ ∞</a:t>
            </a:r>
            <a:r>
              <a:rPr lang="ko-KR" altLang="en-US" sz="1800" dirty="0">
                <a:latin typeface="맑은 고딕" panose="020B0503020000020004" pitchFamily="50" charset="-127"/>
              </a:rPr>
              <a:t>의 경우</a:t>
            </a:r>
            <a:r>
              <a:rPr lang="en-US" altLang="ko-KR" sz="1800" dirty="0">
                <a:latin typeface="맑은 고딕" panose="020B0503020000020004" pitchFamily="50" charset="-127"/>
                <a:ea typeface="굴림" panose="020B0600000101010101" pitchFamily="50" charset="-127"/>
              </a:rPr>
              <a:t>)</a:t>
            </a:r>
            <a:endParaRPr lang="en-US" altLang="ko-KR" sz="1800" dirty="0">
              <a:ea typeface="굴림" panose="020B0600000101010101" pitchFamily="50" charset="-127"/>
            </a:endParaRPr>
          </a:p>
          <a:p>
            <a:pPr marL="0" indent="0">
              <a:spcBef>
                <a:spcPct val="50000"/>
              </a:spcBef>
              <a:buNone/>
            </a:pPr>
            <a:endParaRPr lang="en-US" altLang="ko-KR" dirty="0"/>
          </a:p>
          <a:p>
            <a:pPr marL="0" indent="0">
              <a:spcBef>
                <a:spcPct val="50000"/>
              </a:spcBef>
              <a:buNone/>
            </a:pPr>
            <a:endParaRPr lang="en-US" altLang="ko-KR" dirty="0"/>
          </a:p>
          <a:p>
            <a:pPr marL="0" indent="0">
              <a:spcBef>
                <a:spcPct val="50000"/>
              </a:spcBef>
              <a:buNone/>
            </a:pPr>
            <a:r>
              <a:rPr lang="ko-KR" altLang="en-US" sz="1800" b="1" dirty="0"/>
              <a:t>중심극한정리</a:t>
            </a:r>
            <a:r>
              <a:rPr lang="en-US" altLang="ko-KR" sz="1800" b="1" dirty="0"/>
              <a:t>(CLT: Central Limit Theorem)</a:t>
            </a:r>
          </a:p>
          <a:p>
            <a:pPr lvl="1">
              <a:lnSpc>
                <a:spcPct val="150000"/>
              </a:lnSpc>
              <a:buFont typeface="Arial" pitchFamily="34" charset="0"/>
              <a:buChar char="•"/>
            </a:pPr>
            <a:r>
              <a:rPr lang="ko-KR" altLang="en-US" sz="1600" dirty="0"/>
              <a:t>관측치수</a:t>
            </a:r>
            <a:r>
              <a:rPr lang="en-US" altLang="ko-KR" sz="1600" dirty="0"/>
              <a:t>(n)</a:t>
            </a:r>
            <a:r>
              <a:rPr lang="ko-KR" altLang="en-US" sz="1600" dirty="0"/>
              <a:t>가 증가함에 따라 합이나 평균은 그  확률히스토그램이 정규분포곡선으로 수렴해 간다</a:t>
            </a:r>
            <a:r>
              <a:rPr lang="en-US" altLang="ko-KR" sz="1600" dirty="0"/>
              <a:t>. </a:t>
            </a:r>
            <a:r>
              <a:rPr lang="ko-KR" altLang="en-US" sz="1600" dirty="0"/>
              <a:t>이를 </a:t>
            </a:r>
            <a:r>
              <a:rPr lang="ko-KR" altLang="en-US" sz="1600" b="1" dirty="0"/>
              <a:t>중심극한정리</a:t>
            </a:r>
            <a:r>
              <a:rPr lang="ko-KR" altLang="en-US" sz="1600" dirty="0"/>
              <a:t>라고 한다</a:t>
            </a:r>
            <a:r>
              <a:rPr lang="en-US" altLang="ko-KR" sz="1600" dirty="0"/>
              <a:t>. </a:t>
            </a:r>
            <a:endParaRPr lang="ko-KR" altLang="en-US" dirty="0"/>
          </a:p>
        </p:txBody>
      </p:sp>
      <p:sp>
        <p:nvSpPr>
          <p:cNvPr id="6" name="AutoShape 5"/>
          <p:cNvSpPr>
            <a:spLocks noChangeArrowheads="1"/>
          </p:cNvSpPr>
          <p:nvPr/>
        </p:nvSpPr>
        <p:spPr bwMode="auto">
          <a:xfrm>
            <a:off x="1988544" y="1611550"/>
            <a:ext cx="302733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확률히스토그램의 수렴</a:t>
            </a:r>
            <a:endParaRPr lang="en-US" altLang="ko-KR" b="1" dirty="0"/>
          </a:p>
        </p:txBody>
      </p:sp>
      <p:grpSp>
        <p:nvGrpSpPr>
          <p:cNvPr id="5" name="Group 4"/>
          <p:cNvGrpSpPr/>
          <p:nvPr/>
        </p:nvGrpSpPr>
        <p:grpSpPr>
          <a:xfrm>
            <a:off x="1991544" y="2276872"/>
            <a:ext cx="3531392" cy="2093114"/>
            <a:chOff x="464544" y="2055966"/>
            <a:chExt cx="3531392" cy="2093114"/>
          </a:xfrm>
        </p:grpSpPr>
        <p:pic>
          <p:nvPicPr>
            <p:cNvPr id="13"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544" y="2084419"/>
              <a:ext cx="3531392" cy="2064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76">
                  <a:solidFill>
                    <a:srgbClr val="000000"/>
                  </a:solidFill>
                  <a:miter lim="800000"/>
                  <a:headEnd/>
                  <a:tailEnd/>
                </a14:hiddenLine>
              </a:ext>
            </a:extLst>
          </p:spPr>
        </p:pic>
        <p:sp>
          <p:nvSpPr>
            <p:cNvPr id="14" name="Text Box 7"/>
            <p:cNvSpPr txBox="1">
              <a:spLocks noChangeArrowheads="1"/>
            </p:cNvSpPr>
            <p:nvPr/>
          </p:nvSpPr>
          <p:spPr bwMode="auto">
            <a:xfrm>
              <a:off x="553966" y="2055966"/>
              <a:ext cx="33525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ko-KR" sz="1400" dirty="0">
                  <a:latin typeface="+mn-lt"/>
                  <a:ea typeface="굴림" panose="020B0600000101010101" pitchFamily="50" charset="-127"/>
                </a:rPr>
                <a:t>900</a:t>
              </a:r>
              <a:r>
                <a:rPr lang="ko-KR" altLang="en-US" sz="1400" dirty="0">
                  <a:latin typeface="+mn-lt"/>
                  <a:ea typeface="굴림" panose="020B0600000101010101" pitchFamily="50" charset="-127"/>
                </a:rPr>
                <a:t>회</a:t>
              </a:r>
              <a:r>
                <a:rPr lang="en-US" altLang="ko-KR" sz="1400" dirty="0">
                  <a:latin typeface="+mn-lt"/>
                  <a:ea typeface="굴림" panose="020B0600000101010101" pitchFamily="50" charset="-127"/>
                </a:rPr>
                <a:t>(n=900)</a:t>
              </a:r>
              <a:r>
                <a:rPr lang="ko-KR" altLang="en-US" sz="1400" dirty="0">
                  <a:latin typeface="+mn-lt"/>
                  <a:ea typeface="굴림" panose="020B0600000101010101" pitchFamily="50" charset="-127"/>
                </a:rPr>
                <a:t> 던질 때</a:t>
              </a:r>
            </a:p>
          </p:txBody>
        </p:sp>
      </p:grpSp>
    </p:spTree>
    <p:extLst>
      <p:ext uri="{BB962C8B-B14F-4D97-AF65-F5344CB8AC3E}">
        <p14:creationId xmlns:p14="http://schemas.microsoft.com/office/powerpoint/2010/main" val="3050425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981200" y="1600200"/>
            <a:ext cx="8229600" cy="5257800"/>
          </a:xfrm>
        </p:spPr>
        <p:txBody>
          <a:bodyPr rtlCol="0">
            <a:normAutofit lnSpcReduction="10000"/>
          </a:bodyPr>
          <a:lstStyle/>
          <a:p>
            <a:pPr>
              <a:lnSpc>
                <a:spcPct val="170000"/>
              </a:lnSpc>
              <a:buNone/>
              <a:defRPr/>
            </a:pPr>
            <a:endParaRPr lang="en-US" altLang="ko-KR" sz="2400" dirty="0"/>
          </a:p>
          <a:p>
            <a:pPr>
              <a:lnSpc>
                <a:spcPct val="170000"/>
              </a:lnSpc>
              <a:buNone/>
              <a:defRPr/>
            </a:pPr>
            <a:endParaRPr lang="en-US" altLang="ko-KR" sz="1800" dirty="0"/>
          </a:p>
          <a:p>
            <a:pPr>
              <a:lnSpc>
                <a:spcPct val="170000"/>
              </a:lnSpc>
              <a:buNone/>
              <a:defRPr/>
            </a:pPr>
            <a:endParaRPr lang="en-US" altLang="ko-KR" sz="1800" dirty="0"/>
          </a:p>
          <a:p>
            <a:pPr>
              <a:lnSpc>
                <a:spcPct val="170000"/>
              </a:lnSpc>
              <a:buNone/>
              <a:defRPr/>
            </a:pPr>
            <a:endParaRPr lang="en-US" altLang="ko-KR" sz="1800" dirty="0"/>
          </a:p>
          <a:p>
            <a:pPr>
              <a:lnSpc>
                <a:spcPct val="170000"/>
              </a:lnSpc>
              <a:buNone/>
              <a:defRPr/>
            </a:pPr>
            <a:endParaRPr lang="en-US" altLang="ko-KR" sz="1800" dirty="0"/>
          </a:p>
          <a:p>
            <a:pPr>
              <a:lnSpc>
                <a:spcPct val="170000"/>
              </a:lnSpc>
              <a:buNone/>
              <a:defRPr/>
            </a:pPr>
            <a:endParaRPr lang="en-US" altLang="ko-KR" sz="1800" dirty="0"/>
          </a:p>
          <a:p>
            <a:pPr marL="0" indent="0">
              <a:lnSpc>
                <a:spcPct val="170000"/>
              </a:lnSpc>
              <a:buNone/>
              <a:defRPr/>
            </a:pPr>
            <a:endParaRPr lang="en-US" altLang="ko-KR" sz="1800" dirty="0"/>
          </a:p>
          <a:p>
            <a:pPr marL="0" indent="0">
              <a:lnSpc>
                <a:spcPct val="170000"/>
              </a:lnSpc>
              <a:buNone/>
              <a:defRPr/>
            </a:pPr>
            <a:r>
              <a:rPr lang="ko-KR" altLang="en-US" sz="1800" dirty="0"/>
              <a:t>종적 분석은 여러 개체를 여러 시점에 걸쳐 다양하게</a:t>
            </a:r>
            <a:r>
              <a:rPr lang="en-US" altLang="ko-KR" sz="1800" dirty="0"/>
              <a:t> </a:t>
            </a:r>
            <a:r>
              <a:rPr lang="ko-KR" altLang="en-US" sz="1800" dirty="0"/>
              <a:t>비교함으로써 보다 풍부한 분석을 가능하게 해줌</a:t>
            </a:r>
            <a:r>
              <a:rPr lang="en-US" altLang="ko-KR" sz="1800" dirty="0"/>
              <a:t>.</a:t>
            </a:r>
            <a:endParaRPr lang="ko-KR" altLang="en-US" sz="1800" dirty="0"/>
          </a:p>
        </p:txBody>
      </p:sp>
      <p:pic>
        <p:nvPicPr>
          <p:cNvPr id="21507" name="Picture 4"/>
          <p:cNvPicPr>
            <a:picLocks noChangeAspect="1" noChangeArrowheads="1"/>
          </p:cNvPicPr>
          <p:nvPr/>
        </p:nvPicPr>
        <p:blipFill>
          <a:blip r:embed="rId3" cstate="print"/>
          <a:srcRect/>
          <a:stretch>
            <a:fillRect/>
          </a:stretch>
        </p:blipFill>
        <p:spPr bwMode="auto">
          <a:xfrm>
            <a:off x="3341676" y="2132856"/>
            <a:ext cx="5418621" cy="3240000"/>
          </a:xfrm>
          <a:prstGeom prst="rect">
            <a:avLst/>
          </a:prstGeom>
          <a:noFill/>
          <a:ln w="9525">
            <a:noFill/>
            <a:miter lim="800000"/>
            <a:headEnd/>
            <a:tailEnd/>
          </a:ln>
        </p:spPr>
      </p:pic>
      <p:sp>
        <p:nvSpPr>
          <p:cNvPr id="8" name="Rectangle 2"/>
          <p:cNvSpPr>
            <a:spLocks noGrp="1" noChangeArrowheads="1"/>
          </p:cNvSpPr>
          <p:nvPr>
            <p:ph type="title"/>
          </p:nvPr>
        </p:nvSpPr>
        <p:spPr>
          <a:xfrm>
            <a:off x="1981200" y="274638"/>
            <a:ext cx="8229600" cy="1143000"/>
          </a:xfrm>
        </p:spPr>
        <p:txBody>
          <a:bodyPr rtlCol="0">
            <a:normAutofit/>
          </a:bodyPr>
          <a:lstStyle/>
          <a:p>
            <a:pPr>
              <a:defRPr/>
            </a:pPr>
            <a:r>
              <a:rPr lang="en-US" altLang="ko-KR" sz="4000" dirty="0"/>
              <a:t>2. </a:t>
            </a:r>
            <a:r>
              <a:rPr lang="ko-KR" altLang="en-US" sz="4000" dirty="0"/>
              <a:t>자료</a:t>
            </a:r>
          </a:p>
        </p:txBody>
      </p:sp>
      <p:sp>
        <p:nvSpPr>
          <p:cNvPr id="9" name="AutoShape 5"/>
          <p:cNvSpPr>
            <a:spLocks noChangeArrowheads="1"/>
          </p:cNvSpPr>
          <p:nvPr/>
        </p:nvSpPr>
        <p:spPr bwMode="auto">
          <a:xfrm>
            <a:off x="1972496" y="1600226"/>
            <a:ext cx="145920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나눔고딕" panose="020D0604000000000000" pitchFamily="50" charset="-127"/>
                <a:ea typeface="나눔고딕" panose="020D0604000000000000" pitchFamily="50" charset="-127"/>
              </a:rPr>
              <a:t>렉시스</a:t>
            </a:r>
            <a:r>
              <a:rPr lang="ko-KR" altLang="en-US" b="1" dirty="0">
                <a:latin typeface="나눔고딕" panose="020D0604000000000000" pitchFamily="50" charset="-127"/>
                <a:ea typeface="나눔고딕" panose="020D0604000000000000" pitchFamily="50" charset="-127"/>
              </a:rPr>
              <a:t> 도표</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latin typeface="+mj-ea"/>
              </a:rPr>
              <a:t>5. </a:t>
            </a:r>
            <a:r>
              <a:rPr lang="ko-KR" altLang="en-US" sz="4000" dirty="0">
                <a:latin typeface="+mj-ea"/>
              </a:rPr>
              <a:t>정규분포곡선으로의 근사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marL="0" indent="0" defTabSz="285750">
              <a:lnSpc>
                <a:spcPct val="150000"/>
              </a:lnSpc>
              <a:buNone/>
            </a:pPr>
            <a:r>
              <a:rPr lang="ko-KR" altLang="en-US" sz="1800" dirty="0">
                <a:latin typeface="맑은 고딕" panose="020B0503020000020004" pitchFamily="50" charset="-127"/>
              </a:rPr>
              <a:t>동전을 </a:t>
            </a:r>
            <a:r>
              <a:rPr lang="en-US" altLang="ko-KR" sz="1800" dirty="0">
                <a:latin typeface="맑은 고딕" panose="020B0503020000020004" pitchFamily="50" charset="-127"/>
              </a:rPr>
              <a:t>100</a:t>
            </a:r>
            <a:r>
              <a:rPr lang="ko-KR" altLang="en-US" sz="1800" dirty="0">
                <a:latin typeface="맑은 고딕" panose="020B0503020000020004" pitchFamily="50" charset="-127"/>
              </a:rPr>
              <a:t>번</a:t>
            </a:r>
            <a:r>
              <a:rPr lang="en-US" altLang="ko-KR" sz="1800" dirty="0">
                <a:latin typeface="맑은 고딕" panose="020B0503020000020004" pitchFamily="50" charset="-127"/>
              </a:rPr>
              <a:t>(n=100)</a:t>
            </a:r>
            <a:r>
              <a:rPr lang="ko-KR" altLang="en-US" sz="1800" dirty="0">
                <a:latin typeface="맑은 고딕" panose="020B0503020000020004" pitchFamily="50" charset="-127"/>
              </a:rPr>
              <a:t> 던진다</a:t>
            </a:r>
            <a:r>
              <a:rPr lang="en-US" altLang="ko-KR" sz="1800" dirty="0">
                <a:latin typeface="맑은 고딕" panose="020B0503020000020004" pitchFamily="50" charset="-127"/>
              </a:rPr>
              <a:t>.  </a:t>
            </a:r>
            <a:r>
              <a:rPr lang="ko-KR" altLang="en-US" sz="1800" dirty="0">
                <a:latin typeface="맑은 고딕" panose="020B0503020000020004" pitchFamily="50" charset="-127"/>
              </a:rPr>
              <a:t>다음을 계산하라</a:t>
            </a:r>
            <a:r>
              <a:rPr lang="en-US" altLang="ko-KR" sz="1800" dirty="0">
                <a:latin typeface="맑은 고딕" panose="020B0503020000020004" pitchFamily="50" charset="-127"/>
              </a:rPr>
              <a:t>.</a:t>
            </a:r>
          </a:p>
          <a:p>
            <a:pPr marL="0" indent="0" defTabSz="285750">
              <a:lnSpc>
                <a:spcPct val="150000"/>
              </a:lnSpc>
              <a:buNone/>
            </a:pPr>
            <a:r>
              <a:rPr lang="en-US" altLang="ko-KR" sz="1800" dirty="0"/>
              <a:t> </a:t>
            </a:r>
          </a:p>
          <a:p>
            <a:pPr defTabSz="285750">
              <a:lnSpc>
                <a:spcPct val="150000"/>
              </a:lnSpc>
              <a:buAutoNum type="alphaLcParenR"/>
            </a:pPr>
            <a:r>
              <a:rPr lang="ko-KR" altLang="en-US" sz="1800" dirty="0">
                <a:latin typeface="맑은 고딕" panose="020B0503020000020004" pitchFamily="50" charset="-127"/>
              </a:rPr>
              <a:t>앞면이 정확히 </a:t>
            </a:r>
            <a:r>
              <a:rPr lang="en-US" altLang="ko-KR" sz="1800" dirty="0">
                <a:latin typeface="맑은 고딕" panose="020B0503020000020004" pitchFamily="50" charset="-127"/>
              </a:rPr>
              <a:t>50</a:t>
            </a:r>
            <a:r>
              <a:rPr lang="ko-KR" altLang="en-US" sz="1800" dirty="0">
                <a:latin typeface="맑은 고딕" panose="020B0503020000020004" pitchFamily="50" charset="-127"/>
              </a:rPr>
              <a:t>번 나올 확률</a:t>
            </a:r>
            <a:endParaRPr lang="en-US" altLang="ko-KR" sz="1800" dirty="0">
              <a:latin typeface="맑은 고딕" panose="020B0503020000020004" pitchFamily="50" charset="-127"/>
            </a:endParaRPr>
          </a:p>
          <a:p>
            <a:pPr defTabSz="285750">
              <a:lnSpc>
                <a:spcPct val="150000"/>
              </a:lnSpc>
              <a:buAutoNum type="alphaLcParenR"/>
            </a:pPr>
            <a:endParaRPr lang="en-US" altLang="ko-KR" sz="1800" dirty="0">
              <a:latin typeface="맑은 고딕" panose="020B0503020000020004" pitchFamily="50" charset="-127"/>
            </a:endParaRPr>
          </a:p>
          <a:p>
            <a:pPr defTabSz="285750">
              <a:lnSpc>
                <a:spcPct val="150000"/>
              </a:lnSpc>
              <a:buAutoNum type="alphaLcParenR"/>
            </a:pPr>
            <a:r>
              <a:rPr lang="ko-KR" altLang="en-US" sz="1800" dirty="0">
                <a:latin typeface="맑은 고딕" panose="020B0503020000020004" pitchFamily="50" charset="-127"/>
              </a:rPr>
              <a:t>앞면이 </a:t>
            </a:r>
            <a:r>
              <a:rPr lang="en-US" altLang="ko-KR" sz="1800" dirty="0">
                <a:latin typeface="맑은 고딕" panose="020B0503020000020004" pitchFamily="50" charset="-127"/>
              </a:rPr>
              <a:t>45</a:t>
            </a:r>
            <a:r>
              <a:rPr lang="ko-KR" altLang="en-US" sz="1800" dirty="0">
                <a:latin typeface="맑은 고딕" panose="020B0503020000020004" pitchFamily="50" charset="-127"/>
              </a:rPr>
              <a:t>이상 </a:t>
            </a:r>
            <a:r>
              <a:rPr lang="en-US" altLang="ko-KR" sz="1800" dirty="0">
                <a:latin typeface="맑은 고딕" panose="020B0503020000020004" pitchFamily="50" charset="-127"/>
              </a:rPr>
              <a:t>55</a:t>
            </a:r>
            <a:r>
              <a:rPr lang="ko-KR" altLang="en-US" sz="1800" dirty="0">
                <a:latin typeface="맑은 고딕" panose="020B0503020000020004" pitchFamily="50" charset="-127"/>
              </a:rPr>
              <a:t>이하로 나올 확률</a:t>
            </a:r>
            <a:endParaRPr lang="en-US" altLang="ko-KR" sz="1800" dirty="0">
              <a:latin typeface="맑은 고딕" panose="020B0503020000020004" pitchFamily="50" charset="-127"/>
            </a:endParaRPr>
          </a:p>
          <a:p>
            <a:pPr defTabSz="285750">
              <a:lnSpc>
                <a:spcPct val="150000"/>
              </a:lnSpc>
              <a:buAutoNum type="alphaLcParenR"/>
            </a:pPr>
            <a:endParaRPr lang="en-US" altLang="ko-KR" sz="1800" dirty="0">
              <a:latin typeface="맑은 고딕" panose="020B0503020000020004" pitchFamily="50" charset="-127"/>
            </a:endParaRPr>
          </a:p>
          <a:p>
            <a:pPr defTabSz="285750">
              <a:lnSpc>
                <a:spcPct val="150000"/>
              </a:lnSpc>
              <a:buAutoNum type="alphaLcParenR"/>
            </a:pPr>
            <a:r>
              <a:rPr lang="ko-KR" altLang="en-US" sz="1800" dirty="0">
                <a:latin typeface="맑은 고딕" panose="020B0503020000020004" pitchFamily="50" charset="-127"/>
              </a:rPr>
              <a:t>앞면이 </a:t>
            </a:r>
            <a:r>
              <a:rPr lang="en-US" altLang="ko-KR" sz="1800" dirty="0">
                <a:latin typeface="맑은 고딕" panose="020B0503020000020004" pitchFamily="50" charset="-127"/>
              </a:rPr>
              <a:t>45</a:t>
            </a:r>
            <a:r>
              <a:rPr lang="ko-KR" altLang="en-US" sz="1800" dirty="0">
                <a:latin typeface="맑은 고딕" panose="020B0503020000020004" pitchFamily="50" charset="-127"/>
              </a:rPr>
              <a:t>초과 </a:t>
            </a:r>
            <a:r>
              <a:rPr lang="en-US" altLang="ko-KR" sz="1800" dirty="0">
                <a:latin typeface="맑은 고딕" panose="020B0503020000020004" pitchFamily="50" charset="-127"/>
              </a:rPr>
              <a:t>55</a:t>
            </a:r>
            <a:r>
              <a:rPr lang="ko-KR" altLang="en-US" sz="1800" dirty="0">
                <a:latin typeface="맑은 고딕" panose="020B0503020000020004" pitchFamily="50" charset="-127"/>
              </a:rPr>
              <a:t>미만으로 나올 확률</a:t>
            </a:r>
            <a:endParaRPr lang="en-US" altLang="ko-KR" sz="1800" dirty="0"/>
          </a:p>
        </p:txBody>
      </p:sp>
      <p:sp>
        <p:nvSpPr>
          <p:cNvPr id="7" name="AutoShape 5"/>
          <p:cNvSpPr>
            <a:spLocks noChangeArrowheads="1"/>
          </p:cNvSpPr>
          <p:nvPr/>
        </p:nvSpPr>
        <p:spPr bwMode="auto">
          <a:xfrm>
            <a:off x="1988544" y="1568506"/>
            <a:ext cx="31713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정규분포곡선으로의 근사</a:t>
            </a:r>
            <a:endParaRPr lang="en-US" altLang="ko-KR" b="1" dirty="0"/>
          </a:p>
        </p:txBody>
      </p:sp>
    </p:spTree>
    <p:extLst>
      <p:ext uri="{BB962C8B-B14F-4D97-AF65-F5344CB8AC3E}">
        <p14:creationId xmlns:p14="http://schemas.microsoft.com/office/powerpoint/2010/main" val="11370414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latin typeface="+mj-ea"/>
              </a:rPr>
              <a:t>5. </a:t>
            </a:r>
            <a:r>
              <a:rPr lang="ko-KR" altLang="en-US" sz="4000" dirty="0">
                <a:latin typeface="+mj-ea"/>
              </a:rPr>
              <a:t>정규분포곡선으로의 근사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defTabSz="285750">
              <a:lnSpc>
                <a:spcPct val="150000"/>
              </a:lnSpc>
              <a:buAutoNum type="alphaLcParenR"/>
            </a:pPr>
            <a:r>
              <a:rPr lang="ko-KR" altLang="en-US" sz="1800" dirty="0">
                <a:latin typeface="맑은 고딕" panose="020B0503020000020004" pitchFamily="50" charset="-127"/>
              </a:rPr>
              <a:t>앞면이 정확히 </a:t>
            </a:r>
            <a:r>
              <a:rPr lang="en-US" altLang="ko-KR" sz="1800" dirty="0">
                <a:latin typeface="맑은 고딕" panose="020B0503020000020004" pitchFamily="50" charset="-127"/>
              </a:rPr>
              <a:t>50</a:t>
            </a:r>
            <a:r>
              <a:rPr lang="ko-KR" altLang="en-US" sz="1800" dirty="0">
                <a:latin typeface="맑은 고딕" panose="020B0503020000020004" pitchFamily="50" charset="-127"/>
              </a:rPr>
              <a:t>번 나올 확률</a:t>
            </a:r>
            <a:endParaRPr lang="en-US" altLang="ko-KR" sz="1800" dirty="0">
              <a:latin typeface="맑은 고딕" panose="020B0503020000020004" pitchFamily="50" charset="-127"/>
            </a:endParaRPr>
          </a:p>
          <a:p>
            <a:pPr lvl="1">
              <a:lnSpc>
                <a:spcPct val="150000"/>
              </a:lnSpc>
              <a:buFont typeface="Arial" pitchFamily="34" charset="0"/>
              <a:buChar char="•"/>
            </a:pPr>
            <a:r>
              <a:rPr lang="ko-KR" altLang="en-US" sz="1600" dirty="0">
                <a:latin typeface="맑은 고딕" panose="020B0503020000020004" pitchFamily="50" charset="-127"/>
              </a:rPr>
              <a:t>앞면 횟수는 </a:t>
            </a:r>
            <a:r>
              <a:rPr lang="ko-KR" altLang="en-US" sz="1600" dirty="0" err="1">
                <a:latin typeface="맑은 고딕" panose="020B0503020000020004" pitchFamily="50" charset="-127"/>
              </a:rPr>
              <a:t>기대값이</a:t>
            </a:r>
            <a:r>
              <a:rPr lang="ko-KR" altLang="en-US" sz="1600" dirty="0">
                <a:latin typeface="맑은 고딕" panose="020B0503020000020004" pitchFamily="50" charset="-127"/>
              </a:rPr>
              <a:t> </a:t>
            </a:r>
            <a:r>
              <a:rPr lang="en-US" altLang="ko-KR" sz="1600" dirty="0">
                <a:latin typeface="맑은 고딕" panose="020B0503020000020004" pitchFamily="50" charset="-127"/>
              </a:rPr>
              <a:t>50, </a:t>
            </a:r>
            <a:r>
              <a:rPr lang="ko-KR" altLang="en-US" sz="1600" dirty="0">
                <a:latin typeface="맑은 고딕" panose="020B0503020000020004" pitchFamily="50" charset="-127"/>
              </a:rPr>
              <a:t>표준오차가 </a:t>
            </a:r>
            <a:r>
              <a:rPr lang="en-US" altLang="ko-KR" sz="1600" dirty="0">
                <a:latin typeface="맑은 고딕" panose="020B0503020000020004" pitchFamily="50" charset="-127"/>
              </a:rPr>
              <a:t>5</a:t>
            </a:r>
          </a:p>
          <a:p>
            <a:pPr lvl="1">
              <a:lnSpc>
                <a:spcPct val="150000"/>
              </a:lnSpc>
              <a:buFont typeface="Arial" pitchFamily="34" charset="0"/>
              <a:buChar char="•"/>
            </a:pPr>
            <a:r>
              <a:rPr lang="ko-KR" altLang="en-US" sz="1600" dirty="0">
                <a:latin typeface="맑은 고딕" panose="020B0503020000020004" pitchFamily="50" charset="-127"/>
              </a:rPr>
              <a:t>앞면이 </a:t>
            </a:r>
            <a:r>
              <a:rPr lang="en-US" altLang="ko-KR" sz="1600" dirty="0">
                <a:latin typeface="맑은 고딕" panose="020B0503020000020004" pitchFamily="50" charset="-127"/>
              </a:rPr>
              <a:t>50</a:t>
            </a:r>
            <a:r>
              <a:rPr lang="ko-KR" altLang="en-US" sz="1600" dirty="0">
                <a:latin typeface="맑은 고딕" panose="020B0503020000020004" pitchFamily="50" charset="-127"/>
              </a:rPr>
              <a:t>번 나오는 사건은 이를 연속인 </a:t>
            </a:r>
            <a:endParaRPr lang="en-US" altLang="ko-KR" sz="1600" dirty="0">
              <a:latin typeface="맑은 고딕" panose="020B0503020000020004" pitchFamily="50" charset="-127"/>
            </a:endParaRPr>
          </a:p>
          <a:p>
            <a:pPr marL="457200" lvl="1" indent="0">
              <a:lnSpc>
                <a:spcPct val="150000"/>
              </a:lnSpc>
              <a:buNone/>
            </a:pPr>
            <a:r>
              <a:rPr lang="en-US" altLang="ko-KR" sz="1600" dirty="0">
                <a:latin typeface="맑은 고딕" panose="020B0503020000020004" pitchFamily="50" charset="-127"/>
              </a:rPr>
              <a:t>    </a:t>
            </a:r>
            <a:r>
              <a:rPr lang="ko-KR" altLang="en-US" sz="1600" dirty="0">
                <a:latin typeface="맑은 고딕" panose="020B0503020000020004" pitchFamily="50" charset="-127"/>
              </a:rPr>
              <a:t>확률변수로 표현할 때 </a:t>
            </a:r>
            <a:r>
              <a:rPr lang="en-US" altLang="ko-KR" sz="1600" dirty="0">
                <a:latin typeface="맑은 고딕" panose="020B0503020000020004" pitchFamily="50" charset="-127"/>
              </a:rPr>
              <a:t>[49.5, 50.5)</a:t>
            </a:r>
            <a:r>
              <a:rPr lang="ko-KR" altLang="en-US" sz="1600" dirty="0">
                <a:latin typeface="맑은 고딕" panose="020B0503020000020004" pitchFamily="50" charset="-127"/>
              </a:rPr>
              <a:t>의</a:t>
            </a:r>
            <a:r>
              <a:rPr lang="en-US" altLang="ko-KR" sz="1600" dirty="0">
                <a:latin typeface="맑은 고딕" panose="020B0503020000020004" pitchFamily="50" charset="-127"/>
              </a:rPr>
              <a:t> </a:t>
            </a:r>
            <a:r>
              <a:rPr lang="ko-KR" altLang="en-US" sz="1600" dirty="0">
                <a:latin typeface="맑은 고딕" panose="020B0503020000020004" pitchFamily="50" charset="-127"/>
              </a:rPr>
              <a:t>구간에</a:t>
            </a:r>
            <a:endParaRPr lang="en-US" altLang="ko-KR" sz="1600" dirty="0">
              <a:latin typeface="맑은 고딕" panose="020B0503020000020004" pitchFamily="50" charset="-127"/>
            </a:endParaRPr>
          </a:p>
          <a:p>
            <a:pPr marL="457200" lvl="1" indent="0">
              <a:lnSpc>
                <a:spcPct val="150000"/>
              </a:lnSpc>
              <a:buNone/>
            </a:pPr>
            <a:r>
              <a:rPr lang="ko-KR" altLang="en-US" sz="1600" dirty="0">
                <a:latin typeface="맑은 고딕" panose="020B0503020000020004" pitchFamily="50" charset="-127"/>
              </a:rPr>
              <a:t>    해당됨</a:t>
            </a:r>
            <a:r>
              <a:rPr lang="en-US" altLang="ko-KR" sz="1600" dirty="0">
                <a:latin typeface="맑은 고딕" panose="020B0503020000020004" pitchFamily="50" charset="-127"/>
              </a:rPr>
              <a:t>. </a:t>
            </a:r>
            <a:r>
              <a:rPr lang="ko-KR" altLang="en-US" sz="1600" dirty="0">
                <a:latin typeface="맑은 고딕" panose="020B0503020000020004" pitchFamily="50" charset="-127"/>
              </a:rPr>
              <a:t>표준화하면 </a:t>
            </a:r>
            <a:r>
              <a:rPr lang="en-US" altLang="ko-KR" sz="1600" dirty="0">
                <a:latin typeface="맑은 고딕" panose="020B0503020000020004" pitchFamily="50" charset="-127"/>
              </a:rPr>
              <a:t>[-0.01, 0.01) </a:t>
            </a:r>
            <a:r>
              <a:rPr lang="ko-KR" altLang="en-US" sz="1600" dirty="0">
                <a:latin typeface="맑은 고딕" panose="020B0503020000020004" pitchFamily="50" charset="-127"/>
              </a:rPr>
              <a:t>구간임 </a:t>
            </a:r>
            <a:endParaRPr lang="en-US" altLang="ko-KR" sz="1600" dirty="0">
              <a:latin typeface="맑은 고딕" panose="020B0503020000020004" pitchFamily="50" charset="-127"/>
            </a:endParaRPr>
          </a:p>
          <a:p>
            <a:pPr lvl="1">
              <a:lnSpc>
                <a:spcPct val="150000"/>
              </a:lnSpc>
              <a:buFont typeface="Arial" pitchFamily="34" charset="0"/>
              <a:buChar char="•"/>
            </a:pPr>
            <a:endParaRPr lang="en-US" altLang="ko-KR" sz="1600" dirty="0">
              <a:latin typeface="맑은 고딕" panose="020B0503020000020004" pitchFamily="50" charset="-127"/>
            </a:endParaRPr>
          </a:p>
          <a:p>
            <a:pPr lvl="1">
              <a:lnSpc>
                <a:spcPct val="150000"/>
              </a:lnSpc>
              <a:buFont typeface="Arial" pitchFamily="34" charset="0"/>
              <a:buChar char="•"/>
            </a:pPr>
            <a:endParaRPr lang="en-US" altLang="ko-KR" sz="1600" dirty="0">
              <a:latin typeface="맑은 고딕" panose="020B0503020000020004" pitchFamily="50" charset="-127"/>
            </a:endParaRPr>
          </a:p>
          <a:p>
            <a:pPr lvl="1">
              <a:lnSpc>
                <a:spcPct val="150000"/>
              </a:lnSpc>
              <a:buFont typeface="Arial" pitchFamily="34" charset="0"/>
              <a:buChar char="•"/>
            </a:pPr>
            <a:r>
              <a:rPr lang="ko-KR" altLang="en-US" sz="1600" dirty="0">
                <a:latin typeface="맑은 고딕" panose="020B0503020000020004" pitchFamily="50" charset="-127"/>
              </a:rPr>
              <a:t>표준정규분포 곡선을 이용하여 </a:t>
            </a:r>
            <a:r>
              <a:rPr lang="en-US" altLang="ko-KR" sz="1600" dirty="0">
                <a:latin typeface="맑은 고딕" panose="020B0503020000020004" pitchFamily="50" charset="-127"/>
              </a:rPr>
              <a:t>[-0.01, 0.01) </a:t>
            </a:r>
          </a:p>
          <a:p>
            <a:pPr marL="457200" lvl="1" indent="0">
              <a:lnSpc>
                <a:spcPct val="150000"/>
              </a:lnSpc>
              <a:buNone/>
            </a:pPr>
            <a:r>
              <a:rPr lang="en-US" altLang="ko-KR" sz="1600" dirty="0">
                <a:latin typeface="맑은 고딕" panose="020B0503020000020004" pitchFamily="50" charset="-127"/>
              </a:rPr>
              <a:t>   </a:t>
            </a:r>
            <a:r>
              <a:rPr lang="ko-KR" altLang="en-US" sz="1600" dirty="0">
                <a:latin typeface="맑은 고딕" panose="020B0503020000020004" pitchFamily="50" charset="-127"/>
              </a:rPr>
              <a:t>구간의 면적을 구하면 </a:t>
            </a:r>
            <a:r>
              <a:rPr lang="en-US" altLang="ko-KR" sz="1600" dirty="0">
                <a:latin typeface="맑은 고딕" panose="020B0503020000020004" pitchFamily="50" charset="-127"/>
              </a:rPr>
              <a:t>7.96% </a:t>
            </a:r>
            <a:r>
              <a:rPr lang="ko-KR" altLang="en-US" sz="1600" dirty="0">
                <a:latin typeface="맑은 고딕" panose="020B0503020000020004" pitchFamily="50" charset="-127"/>
              </a:rPr>
              <a:t>얻음</a:t>
            </a:r>
            <a:r>
              <a:rPr lang="en-US" altLang="ko-KR" sz="1600" dirty="0">
                <a:latin typeface="맑은 고딕" panose="020B0503020000020004" pitchFamily="50" charset="-127"/>
              </a:rPr>
              <a:t>. </a:t>
            </a:r>
            <a:r>
              <a:rPr lang="ko-KR" altLang="en-US" sz="1600" dirty="0">
                <a:latin typeface="맑은 고딕" panose="020B0503020000020004" pitchFamily="50" charset="-127"/>
              </a:rPr>
              <a:t>이는 앞에서</a:t>
            </a:r>
            <a:endParaRPr lang="en-US" altLang="ko-KR" sz="1600" dirty="0">
              <a:latin typeface="맑은 고딕" panose="020B0503020000020004" pitchFamily="50" charset="-127"/>
            </a:endParaRPr>
          </a:p>
          <a:p>
            <a:pPr marL="457200" lvl="1" indent="0">
              <a:lnSpc>
                <a:spcPct val="150000"/>
              </a:lnSpc>
              <a:buNone/>
            </a:pPr>
            <a:r>
              <a:rPr lang="en-US" altLang="ko-KR" sz="1600" dirty="0">
                <a:latin typeface="맑은 고딕" panose="020B0503020000020004" pitchFamily="50" charset="-127"/>
              </a:rPr>
              <a:t>   </a:t>
            </a:r>
            <a:r>
              <a:rPr lang="ko-KR" altLang="en-US" sz="1600" dirty="0">
                <a:latin typeface="맑은 고딕" panose="020B0503020000020004" pitchFamily="50" charset="-127"/>
              </a:rPr>
              <a:t>구한 </a:t>
            </a:r>
            <a:r>
              <a:rPr lang="en-US" altLang="ko-KR" sz="1600" dirty="0">
                <a:latin typeface="맑은 고딕" panose="020B0503020000020004" pitchFamily="50" charset="-127"/>
              </a:rPr>
              <a:t>8%</a:t>
            </a:r>
            <a:r>
              <a:rPr lang="ko-KR" altLang="en-US" sz="1600" dirty="0">
                <a:latin typeface="맑은 고딕" panose="020B0503020000020004" pitchFamily="50" charset="-127"/>
              </a:rPr>
              <a:t>와 별 차이가 없음</a:t>
            </a:r>
            <a:endParaRPr lang="en-US" altLang="ko-KR" sz="1600" dirty="0">
              <a:latin typeface="맑은 고딕" panose="020B0503020000020004" pitchFamily="50" charset="-127"/>
            </a:endParaRPr>
          </a:p>
          <a:p>
            <a:pPr marL="0" indent="0" defTabSz="285750">
              <a:lnSpc>
                <a:spcPct val="150000"/>
              </a:lnSpc>
              <a:buNone/>
            </a:pPr>
            <a:endParaRPr lang="en-US" altLang="ko-KR" sz="1800" dirty="0">
              <a:latin typeface="맑은 고딕" panose="020B0503020000020004" pitchFamily="50" charset="-127"/>
            </a:endParaRPr>
          </a:p>
        </p:txBody>
      </p:sp>
      <p:graphicFrame>
        <p:nvGraphicFramePr>
          <p:cNvPr id="5" name="Object 4"/>
          <p:cNvGraphicFramePr>
            <a:graphicFrameLocks noChangeAspect="1"/>
          </p:cNvGraphicFramePr>
          <p:nvPr/>
        </p:nvGraphicFramePr>
        <p:xfrm>
          <a:off x="2783633" y="4445992"/>
          <a:ext cx="4135437" cy="711200"/>
        </p:xfrm>
        <a:graphic>
          <a:graphicData uri="http://schemas.openxmlformats.org/presentationml/2006/ole">
            <mc:AlternateContent xmlns:mc="http://schemas.openxmlformats.org/markup-compatibility/2006">
              <mc:Choice xmlns:v="urn:schemas-microsoft-com:vml" Requires="v">
                <p:oleObj spid="_x0000_s12297" name="수식" r:id="rId3" imgW="2286000" imgH="393700" progId="Equation.3">
                  <p:embed/>
                </p:oleObj>
              </mc:Choice>
              <mc:Fallback>
                <p:oleObj name="수식" r:id="rId3" imgW="2286000" imgH="3937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3633" y="4445992"/>
                        <a:ext cx="4135437"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0136" y="2665438"/>
            <a:ext cx="28575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5"/>
          <p:cNvSpPr>
            <a:spLocks noChangeArrowheads="1"/>
          </p:cNvSpPr>
          <p:nvPr/>
        </p:nvSpPr>
        <p:spPr bwMode="auto">
          <a:xfrm>
            <a:off x="1988544" y="1568506"/>
            <a:ext cx="31713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정규분포곡선으로의 근사</a:t>
            </a:r>
            <a:endParaRPr lang="en-US" altLang="ko-KR" b="1" dirty="0"/>
          </a:p>
        </p:txBody>
      </p:sp>
    </p:spTree>
    <p:extLst>
      <p:ext uri="{BB962C8B-B14F-4D97-AF65-F5344CB8AC3E}">
        <p14:creationId xmlns:p14="http://schemas.microsoft.com/office/powerpoint/2010/main" val="64469833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latin typeface="+mj-ea"/>
              </a:rPr>
              <a:t>5. </a:t>
            </a:r>
            <a:r>
              <a:rPr lang="ko-KR" altLang="en-US" sz="4000" dirty="0">
                <a:latin typeface="+mj-ea"/>
              </a:rPr>
              <a:t>정규분포곡선으로의 근사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defTabSz="285750">
              <a:lnSpc>
                <a:spcPct val="150000"/>
              </a:lnSpc>
              <a:buAutoNum type="alphaLcParenR" startAt="2"/>
            </a:pPr>
            <a:r>
              <a:rPr lang="ko-KR" altLang="en-US" sz="1800" dirty="0">
                <a:latin typeface="맑은 고딕" panose="020B0503020000020004" pitchFamily="50" charset="-127"/>
              </a:rPr>
              <a:t>앞면이 </a:t>
            </a:r>
            <a:r>
              <a:rPr lang="en-US" altLang="ko-KR" sz="1800" dirty="0">
                <a:latin typeface="맑은 고딕" panose="020B0503020000020004" pitchFamily="50" charset="-127"/>
              </a:rPr>
              <a:t>45</a:t>
            </a:r>
            <a:r>
              <a:rPr lang="ko-KR" altLang="en-US" sz="1800" dirty="0">
                <a:latin typeface="맑은 고딕" panose="020B0503020000020004" pitchFamily="50" charset="-127"/>
              </a:rPr>
              <a:t>이상 </a:t>
            </a:r>
            <a:r>
              <a:rPr lang="en-US" altLang="ko-KR" sz="1800" dirty="0">
                <a:latin typeface="맑은 고딕" panose="020B0503020000020004" pitchFamily="50" charset="-127"/>
              </a:rPr>
              <a:t>55</a:t>
            </a:r>
            <a:r>
              <a:rPr lang="ko-KR" altLang="en-US" sz="1800" dirty="0">
                <a:latin typeface="맑은 고딕" panose="020B0503020000020004" pitchFamily="50" charset="-127"/>
              </a:rPr>
              <a:t>이하로 나올 확률</a:t>
            </a:r>
            <a:endParaRPr lang="en-US" altLang="ko-KR" sz="1800" dirty="0">
              <a:latin typeface="맑은 고딕" panose="020B0503020000020004" pitchFamily="50" charset="-127"/>
            </a:endParaRPr>
          </a:p>
          <a:p>
            <a:pPr defTabSz="285750">
              <a:lnSpc>
                <a:spcPct val="150000"/>
              </a:lnSpc>
              <a:buAutoNum type="alphaLcParenR" startAt="2"/>
            </a:pPr>
            <a:r>
              <a:rPr lang="ko-KR" altLang="en-US" sz="1800" dirty="0">
                <a:latin typeface="맑은 고딕" panose="020B0503020000020004" pitchFamily="50" charset="-127"/>
              </a:rPr>
              <a:t>앞면이 </a:t>
            </a:r>
            <a:r>
              <a:rPr lang="en-US" altLang="ko-KR" sz="1800" dirty="0">
                <a:latin typeface="맑은 고딕" panose="020B0503020000020004" pitchFamily="50" charset="-127"/>
              </a:rPr>
              <a:t>45</a:t>
            </a:r>
            <a:r>
              <a:rPr lang="ko-KR" altLang="en-US" sz="1800" dirty="0">
                <a:latin typeface="맑은 고딕" panose="020B0503020000020004" pitchFamily="50" charset="-127"/>
              </a:rPr>
              <a:t>초과 </a:t>
            </a:r>
            <a:r>
              <a:rPr lang="en-US" altLang="ko-KR" sz="1800" dirty="0">
                <a:latin typeface="맑은 고딕" panose="020B0503020000020004" pitchFamily="50" charset="-127"/>
              </a:rPr>
              <a:t>55</a:t>
            </a:r>
            <a:r>
              <a:rPr lang="ko-KR" altLang="en-US" sz="1800" dirty="0">
                <a:latin typeface="맑은 고딕" panose="020B0503020000020004" pitchFamily="50" charset="-127"/>
              </a:rPr>
              <a:t>미만으로 나올 확률</a:t>
            </a:r>
            <a:endParaRPr lang="en-US" altLang="ko-KR" sz="1800" dirty="0"/>
          </a:p>
        </p:txBody>
      </p:sp>
      <p:grpSp>
        <p:nvGrpSpPr>
          <p:cNvPr id="5" name="그룹 44"/>
          <p:cNvGrpSpPr>
            <a:grpSpLocks/>
          </p:cNvGrpSpPr>
          <p:nvPr/>
        </p:nvGrpSpPr>
        <p:grpSpPr bwMode="auto">
          <a:xfrm>
            <a:off x="2783632" y="3284412"/>
            <a:ext cx="2520281" cy="3312940"/>
            <a:chOff x="857224" y="2428868"/>
            <a:chExt cx="3383145" cy="4071966"/>
          </a:xfrm>
        </p:grpSpPr>
        <p:pic>
          <p:nvPicPr>
            <p:cNvPr id="8" name="Picture 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224" y="2428868"/>
              <a:ext cx="3383145" cy="4071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62"/>
            <p:cNvSpPr>
              <a:spLocks noChangeArrowheads="1"/>
            </p:cNvSpPr>
            <p:nvPr/>
          </p:nvSpPr>
          <p:spPr bwMode="auto">
            <a:xfrm>
              <a:off x="1214414" y="2428868"/>
              <a:ext cx="2643206" cy="157163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grpSp>
      <p:grpSp>
        <p:nvGrpSpPr>
          <p:cNvPr id="6" name="그룹 45"/>
          <p:cNvGrpSpPr>
            <a:grpSpLocks/>
          </p:cNvGrpSpPr>
          <p:nvPr/>
        </p:nvGrpSpPr>
        <p:grpSpPr bwMode="auto">
          <a:xfrm>
            <a:off x="6793762" y="3212976"/>
            <a:ext cx="2580597" cy="3312939"/>
            <a:chOff x="4857752" y="2357430"/>
            <a:chExt cx="3464312" cy="4071966"/>
          </a:xfrm>
        </p:grpSpPr>
        <p:pic>
          <p:nvPicPr>
            <p:cNvPr id="11" name="Picture 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752" y="2428868"/>
              <a:ext cx="3464312" cy="4000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62"/>
            <p:cNvSpPr>
              <a:spLocks noChangeArrowheads="1"/>
            </p:cNvSpPr>
            <p:nvPr/>
          </p:nvSpPr>
          <p:spPr bwMode="auto">
            <a:xfrm>
              <a:off x="5357818" y="2357430"/>
              <a:ext cx="2643206" cy="157163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grpSp>
      <p:sp>
        <p:nvSpPr>
          <p:cNvPr id="13" name="AutoShape 5"/>
          <p:cNvSpPr>
            <a:spLocks noChangeArrowheads="1"/>
          </p:cNvSpPr>
          <p:nvPr/>
        </p:nvSpPr>
        <p:spPr bwMode="auto">
          <a:xfrm>
            <a:off x="1988544" y="1568506"/>
            <a:ext cx="331536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정규분포곡선으로의 근사</a:t>
            </a:r>
            <a:endParaRPr lang="en-US" altLang="ko-KR" b="1" dirty="0"/>
          </a:p>
        </p:txBody>
      </p:sp>
    </p:spTree>
    <p:extLst>
      <p:ext uri="{BB962C8B-B14F-4D97-AF65-F5344CB8AC3E}">
        <p14:creationId xmlns:p14="http://schemas.microsoft.com/office/powerpoint/2010/main" val="18811461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6. </a:t>
            </a:r>
            <a:r>
              <a:rPr lang="ko-KR" altLang="en-US" sz="4000" dirty="0"/>
              <a:t>정규분포곡선의 사용 범위</a:t>
            </a:r>
            <a:endParaRPr lang="ko-KR" altLang="en-US" sz="4000" dirty="0">
              <a:latin typeface="+mj-ea"/>
            </a:endParaRP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a:lnSpc>
                <a:spcPct val="150000"/>
              </a:lnSpc>
              <a:buNone/>
            </a:pPr>
            <a:r>
              <a:rPr lang="ko-KR" altLang="en-US" sz="1800" dirty="0">
                <a:latin typeface="맑은 고딕" panose="020B0503020000020004" pitchFamily="50" charset="-127"/>
              </a:rPr>
              <a:t>동전 던지기와는 달리 내용물의 분포가 대칭이 아닌 상자로부터 숫자를 추출하더라도</a:t>
            </a:r>
            <a:r>
              <a:rPr lang="en-US" altLang="ko-KR" sz="1800" dirty="0">
                <a:latin typeface="맑은 고딕" panose="020B0503020000020004" pitchFamily="50" charset="-127"/>
              </a:rPr>
              <a:t>, </a:t>
            </a:r>
            <a:r>
              <a:rPr lang="ko-KR" altLang="en-US" sz="1800" dirty="0">
                <a:latin typeface="맑은 고딕" panose="020B0503020000020004" pitchFamily="50" charset="-127"/>
              </a:rPr>
              <a:t>추출횟수만 충분히 크면 추출된 숫자의 합은 상자의 내용물 분포에 관계없이 정규분포곡선으로 잘 근사 된다</a:t>
            </a:r>
            <a:r>
              <a:rPr lang="en-US" altLang="ko-KR" sz="1800" dirty="0">
                <a:latin typeface="맑은 고딕" panose="020B0503020000020004" pitchFamily="50" charset="-127"/>
              </a:rPr>
              <a:t>.</a:t>
            </a: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r>
              <a:rPr lang="ko-KR" altLang="en-US" sz="1800" dirty="0">
                <a:latin typeface="맑은 고딕" panose="020B0503020000020004" pitchFamily="50" charset="-127"/>
              </a:rPr>
              <a:t>다만</a:t>
            </a:r>
            <a:r>
              <a:rPr lang="en-US" altLang="ko-KR" sz="1800" dirty="0">
                <a:latin typeface="맑은 고딕" panose="020B0503020000020004" pitchFamily="50" charset="-127"/>
              </a:rPr>
              <a:t>, </a:t>
            </a:r>
            <a:r>
              <a:rPr lang="ko-KR" altLang="en-US" sz="1800" dirty="0">
                <a:latin typeface="맑은 고딕" panose="020B0503020000020004" pitchFamily="50" charset="-127"/>
              </a:rPr>
              <a:t>상자의 내용물 분포에 따라 합의 확률히스토그램이 정규분포곡선으로 닮아가는 속도는 다르다</a:t>
            </a:r>
            <a:r>
              <a:rPr lang="en-US" altLang="ko-KR" sz="1800" dirty="0">
                <a:latin typeface="맑은 고딕" panose="020B0503020000020004" pitchFamily="50" charset="-127"/>
              </a:rPr>
              <a:t>. </a:t>
            </a:r>
            <a:r>
              <a:rPr lang="ko-KR" altLang="en-US" sz="1800" dirty="0">
                <a:latin typeface="맑은 고딕" panose="020B0503020000020004" pitchFamily="50" charset="-127"/>
              </a:rPr>
              <a:t>상자의 내용물 분포가 정규분포곡선과 비슷하면 비슷할수록 합의 확률히스토그램이 정규분포곡선으로 닮아가는 속도는 빨라진다</a:t>
            </a:r>
            <a:r>
              <a:rPr lang="en-US" altLang="ko-KR" sz="1800" dirty="0">
                <a:latin typeface="맑은 고딕" panose="020B0503020000020004" pitchFamily="50" charset="-127"/>
              </a:rPr>
              <a:t>.</a:t>
            </a:r>
          </a:p>
          <a:p>
            <a:pPr marL="0" indent="0" defTabSz="285750">
              <a:lnSpc>
                <a:spcPct val="150000"/>
              </a:lnSpc>
              <a:buNone/>
            </a:pPr>
            <a:endParaRPr lang="en-US" altLang="ko-KR" sz="1800" dirty="0"/>
          </a:p>
        </p:txBody>
      </p:sp>
      <p:sp>
        <p:nvSpPr>
          <p:cNvPr id="6" name="AutoShape 5"/>
          <p:cNvSpPr>
            <a:spLocks noChangeArrowheads="1"/>
          </p:cNvSpPr>
          <p:nvPr/>
        </p:nvSpPr>
        <p:spPr bwMode="auto">
          <a:xfrm>
            <a:off x="1988544" y="1556793"/>
            <a:ext cx="322353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정규분포곡선으로의 근사</a:t>
            </a:r>
            <a:endParaRPr lang="en-US" altLang="ko-KR" b="1" dirty="0"/>
          </a:p>
        </p:txBody>
      </p:sp>
    </p:spTree>
    <p:extLst>
      <p:ext uri="{BB962C8B-B14F-4D97-AF65-F5344CB8AC3E}">
        <p14:creationId xmlns:p14="http://schemas.microsoft.com/office/powerpoint/2010/main" val="19854556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6. </a:t>
            </a:r>
            <a:r>
              <a:rPr lang="ko-KR" altLang="en-US" sz="4000" dirty="0"/>
              <a:t>정규분포곡선의 사용 범위</a:t>
            </a:r>
            <a:endParaRPr lang="ko-KR" altLang="en-US" sz="4000" dirty="0">
              <a:latin typeface="+mj-ea"/>
            </a:endParaRP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defTabSz="285750">
              <a:lnSpc>
                <a:spcPct val="150000"/>
              </a:lnSpc>
              <a:buNone/>
            </a:pPr>
            <a:endParaRPr lang="en-US" altLang="ko-KR" sz="1800" dirty="0"/>
          </a:p>
        </p:txBody>
      </p:sp>
      <p:grpSp>
        <p:nvGrpSpPr>
          <p:cNvPr id="77" name="Group 76"/>
          <p:cNvGrpSpPr/>
          <p:nvPr/>
        </p:nvGrpSpPr>
        <p:grpSpPr>
          <a:xfrm>
            <a:off x="2596704" y="2580984"/>
            <a:ext cx="6811664" cy="3941077"/>
            <a:chOff x="228600" y="1814513"/>
            <a:chExt cx="8362950" cy="4892272"/>
          </a:xfrm>
        </p:grpSpPr>
        <p:sp>
          <p:nvSpPr>
            <p:cNvPr id="78" name="Text Box 9"/>
            <p:cNvSpPr txBox="1">
              <a:spLocks noChangeArrowheads="1"/>
            </p:cNvSpPr>
            <p:nvPr/>
          </p:nvSpPr>
          <p:spPr bwMode="auto">
            <a:xfrm>
              <a:off x="642938" y="6286520"/>
              <a:ext cx="3200401" cy="4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ko-KR" sz="1600" dirty="0">
                  <a:latin typeface="+mn-lt"/>
                </a:rPr>
                <a:t>(</a:t>
              </a:r>
              <a:r>
                <a:rPr lang="en-US" altLang="ko-KR" sz="1600" dirty="0" err="1">
                  <a:latin typeface="+mn-lt"/>
                </a:rPr>
                <a:t>i</a:t>
              </a:r>
              <a:r>
                <a:rPr lang="en-US" altLang="ko-KR" sz="1600" dirty="0">
                  <a:latin typeface="+mn-lt"/>
                </a:rPr>
                <a:t>) 25</a:t>
              </a:r>
              <a:r>
                <a:rPr lang="ko-KR" altLang="en-US" sz="1600" dirty="0">
                  <a:latin typeface="+mn-lt"/>
                </a:rPr>
                <a:t>회 추출</a:t>
              </a:r>
              <a:endParaRPr lang="en-US" altLang="ko-KR" sz="1600" dirty="0">
                <a:latin typeface="+mn-lt"/>
              </a:endParaRPr>
            </a:p>
          </p:txBody>
        </p:sp>
        <p:sp>
          <p:nvSpPr>
            <p:cNvPr id="79" name="Text Box 11"/>
            <p:cNvSpPr txBox="1">
              <a:spLocks noChangeArrowheads="1"/>
            </p:cNvSpPr>
            <p:nvPr/>
          </p:nvSpPr>
          <p:spPr bwMode="auto">
            <a:xfrm>
              <a:off x="4719639" y="6286520"/>
              <a:ext cx="3733801" cy="4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ko-KR" sz="1600" dirty="0">
                  <a:latin typeface="+mn-lt"/>
                </a:rPr>
                <a:t>(ii) 50</a:t>
              </a:r>
              <a:r>
                <a:rPr lang="ko-KR" altLang="en-US" sz="1600" dirty="0">
                  <a:latin typeface="+mn-lt"/>
                </a:rPr>
                <a:t>회 추출</a:t>
              </a:r>
              <a:endParaRPr lang="en-US" altLang="ko-KR" sz="1600" dirty="0">
                <a:latin typeface="+mn-lt"/>
              </a:endParaRPr>
            </a:p>
          </p:txBody>
        </p:sp>
        <p:pic>
          <p:nvPicPr>
            <p:cNvPr id="80" name="Picture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071942"/>
              <a:ext cx="4027488"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76">
                  <a:solidFill>
                    <a:srgbClr val="000000"/>
                  </a:solidFill>
                  <a:miter lim="800000"/>
                  <a:headEnd/>
                  <a:tailEnd/>
                </a14:hiddenLine>
              </a:ext>
            </a:extLst>
          </p:spPr>
        </p:pic>
        <p:pic>
          <p:nvPicPr>
            <p:cNvPr id="81"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4071942"/>
              <a:ext cx="401955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76">
                  <a:solidFill>
                    <a:srgbClr val="000000"/>
                  </a:solidFill>
                  <a:miter lim="800000"/>
                  <a:headEnd/>
                  <a:tailEnd/>
                </a14:hiddenLine>
              </a:ext>
            </a:extLst>
          </p:spPr>
        </p:pic>
        <p:sp>
          <p:nvSpPr>
            <p:cNvPr id="82" name="AutoShape 2"/>
            <p:cNvSpPr>
              <a:spLocks noChangeArrowheads="1"/>
            </p:cNvSpPr>
            <p:nvPr/>
          </p:nvSpPr>
          <p:spPr bwMode="auto">
            <a:xfrm>
              <a:off x="642910" y="1814513"/>
              <a:ext cx="2600354" cy="1685925"/>
            </a:xfrm>
            <a:prstGeom prst="roundRect">
              <a:avLst>
                <a:gd name="adj" fmla="val 16667"/>
              </a:avLst>
            </a:prstGeom>
            <a:noFill/>
            <a:ln w="38100" cmpd="dbl">
              <a:solidFill>
                <a:schemeClr val="bg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sz="1600">
                <a:latin typeface="+mn-lt"/>
              </a:endParaRPr>
            </a:p>
          </p:txBody>
        </p:sp>
        <p:sp>
          <p:nvSpPr>
            <p:cNvPr id="83" name="Rectangle 30"/>
            <p:cNvSpPr>
              <a:spLocks noChangeArrowheads="1"/>
            </p:cNvSpPr>
            <p:nvPr/>
          </p:nvSpPr>
          <p:spPr bwMode="auto">
            <a:xfrm>
              <a:off x="1285852" y="2409825"/>
              <a:ext cx="363537" cy="733425"/>
            </a:xfrm>
            <a:prstGeom prst="rect">
              <a:avLst/>
            </a:prstGeom>
            <a:solidFill>
              <a:schemeClr val="bg1">
                <a:lumMod val="95000"/>
              </a:schemeClr>
            </a:solidFill>
            <a:ln w="11176">
              <a:solidFill>
                <a:srgbClr val="000000"/>
              </a:solidFill>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sz="1600">
                <a:latin typeface="+mn-lt"/>
              </a:endParaRPr>
            </a:p>
          </p:txBody>
        </p:sp>
        <p:sp>
          <p:nvSpPr>
            <p:cNvPr id="84" name="Rectangle 32"/>
            <p:cNvSpPr>
              <a:spLocks noChangeArrowheads="1"/>
            </p:cNvSpPr>
            <p:nvPr/>
          </p:nvSpPr>
          <p:spPr bwMode="auto">
            <a:xfrm>
              <a:off x="2000232" y="2409825"/>
              <a:ext cx="363537" cy="733425"/>
            </a:xfrm>
            <a:prstGeom prst="rect">
              <a:avLst/>
            </a:prstGeom>
            <a:solidFill>
              <a:schemeClr val="tx1">
                <a:lumMod val="50000"/>
                <a:lumOff val="50000"/>
              </a:schemeClr>
            </a:solidFill>
            <a:ln w="11176">
              <a:solidFill>
                <a:srgbClr val="000000"/>
              </a:solidFill>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sz="1600">
                <a:latin typeface="+mn-lt"/>
              </a:endParaRPr>
            </a:p>
          </p:txBody>
        </p:sp>
        <p:sp>
          <p:nvSpPr>
            <p:cNvPr id="85" name="Rectangle 13"/>
            <p:cNvSpPr>
              <a:spLocks noChangeArrowheads="1"/>
            </p:cNvSpPr>
            <p:nvPr/>
          </p:nvSpPr>
          <p:spPr bwMode="auto">
            <a:xfrm>
              <a:off x="1643042" y="2409825"/>
              <a:ext cx="363538" cy="733425"/>
            </a:xfrm>
            <a:prstGeom prst="rect">
              <a:avLst/>
            </a:prstGeom>
            <a:solidFill>
              <a:schemeClr val="bg1">
                <a:lumMod val="75000"/>
              </a:schemeClr>
            </a:solidFill>
            <a:ln w="11176">
              <a:solidFill>
                <a:srgbClr val="000000"/>
              </a:solidFill>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sz="1600">
                <a:latin typeface="+mn-lt"/>
              </a:endParaRPr>
            </a:p>
          </p:txBody>
        </p:sp>
        <p:sp>
          <p:nvSpPr>
            <p:cNvPr id="86" name="Line 15"/>
            <p:cNvSpPr>
              <a:spLocks noChangeShapeType="1"/>
            </p:cNvSpPr>
            <p:nvPr/>
          </p:nvSpPr>
          <p:spPr bwMode="auto">
            <a:xfrm>
              <a:off x="1142976" y="2170113"/>
              <a:ext cx="0" cy="97155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600"/>
            </a:p>
          </p:txBody>
        </p:sp>
        <p:sp>
          <p:nvSpPr>
            <p:cNvPr id="87" name="Line 19"/>
            <p:cNvSpPr>
              <a:spLocks noChangeShapeType="1"/>
            </p:cNvSpPr>
            <p:nvPr/>
          </p:nvSpPr>
          <p:spPr bwMode="auto">
            <a:xfrm rot="-5400000">
              <a:off x="1941489" y="2349500"/>
              <a:ext cx="0" cy="15970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600"/>
            </a:p>
          </p:txBody>
        </p:sp>
        <p:sp>
          <p:nvSpPr>
            <p:cNvPr id="88" name="Text Box 22"/>
            <p:cNvSpPr txBox="1">
              <a:spLocks noChangeArrowheads="1"/>
            </p:cNvSpPr>
            <p:nvPr/>
          </p:nvSpPr>
          <p:spPr bwMode="auto">
            <a:xfrm>
              <a:off x="1197445" y="3149060"/>
              <a:ext cx="1647645" cy="34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ko-KR" sz="1200" dirty="0">
                  <a:latin typeface="+mn-lt"/>
                </a:rPr>
                <a:t> 1      2      3</a:t>
              </a:r>
            </a:p>
          </p:txBody>
        </p:sp>
        <p:sp>
          <p:nvSpPr>
            <p:cNvPr id="89" name="Text Box 23"/>
            <p:cNvSpPr txBox="1">
              <a:spLocks noChangeArrowheads="1"/>
            </p:cNvSpPr>
            <p:nvPr/>
          </p:nvSpPr>
          <p:spPr bwMode="auto">
            <a:xfrm>
              <a:off x="357158" y="2038350"/>
              <a:ext cx="762000" cy="34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r">
                <a:spcBef>
                  <a:spcPct val="50000"/>
                </a:spcBef>
              </a:pPr>
              <a:r>
                <a:rPr lang="en-US" altLang="ko-KR" sz="1200" dirty="0">
                  <a:latin typeface="+mn-lt"/>
                </a:rPr>
                <a:t>50 %</a:t>
              </a:r>
            </a:p>
          </p:txBody>
        </p:sp>
        <p:sp>
          <p:nvSpPr>
            <p:cNvPr id="90" name="Text Box 25"/>
            <p:cNvSpPr txBox="1">
              <a:spLocks noChangeArrowheads="1"/>
            </p:cNvSpPr>
            <p:nvPr/>
          </p:nvSpPr>
          <p:spPr bwMode="auto">
            <a:xfrm>
              <a:off x="428596" y="3014663"/>
              <a:ext cx="762000" cy="343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r">
                <a:spcBef>
                  <a:spcPct val="50000"/>
                </a:spcBef>
              </a:pPr>
              <a:r>
                <a:rPr lang="en-US" altLang="ko-KR" sz="1200" dirty="0">
                  <a:latin typeface="+mn-lt"/>
                </a:rPr>
                <a:t>0</a:t>
              </a:r>
            </a:p>
          </p:txBody>
        </p:sp>
        <p:sp>
          <p:nvSpPr>
            <p:cNvPr id="91" name="Text Box 38"/>
            <p:cNvSpPr txBox="1">
              <a:spLocks noChangeArrowheads="1"/>
            </p:cNvSpPr>
            <p:nvPr/>
          </p:nvSpPr>
          <p:spPr bwMode="auto">
            <a:xfrm>
              <a:off x="497659" y="3492914"/>
              <a:ext cx="3732221" cy="42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sz="1600" dirty="0">
                  <a:latin typeface="+mn-lt"/>
                </a:rPr>
                <a:t>상자의 확률히스토그램</a:t>
              </a:r>
              <a:endParaRPr lang="en-US" altLang="ko-KR" sz="1600" dirty="0">
                <a:latin typeface="+mn-lt"/>
              </a:endParaRPr>
            </a:p>
          </p:txBody>
        </p:sp>
      </p:grpSp>
      <p:sp>
        <p:nvSpPr>
          <p:cNvPr id="21" name="AutoShape 5"/>
          <p:cNvSpPr>
            <a:spLocks noChangeArrowheads="1"/>
          </p:cNvSpPr>
          <p:nvPr/>
        </p:nvSpPr>
        <p:spPr bwMode="auto">
          <a:xfrm>
            <a:off x="1988544" y="1724234"/>
            <a:ext cx="554761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상자의 내용물이</a:t>
            </a:r>
            <a:r>
              <a:rPr lang="en-US" altLang="ko-KR" b="1" dirty="0"/>
              <a:t> </a:t>
            </a:r>
            <a:r>
              <a:rPr lang="ko-KR" altLang="en-US" b="1" dirty="0"/>
              <a:t>대칭인 경우 합의 확률히스토그램</a:t>
            </a:r>
            <a:endParaRPr lang="en-US" altLang="ko-KR" b="1" dirty="0"/>
          </a:p>
        </p:txBody>
      </p:sp>
    </p:spTree>
    <p:extLst>
      <p:ext uri="{BB962C8B-B14F-4D97-AF65-F5344CB8AC3E}">
        <p14:creationId xmlns:p14="http://schemas.microsoft.com/office/powerpoint/2010/main" val="194875361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6. </a:t>
            </a:r>
            <a:r>
              <a:rPr lang="ko-KR" altLang="en-US" sz="4000" dirty="0"/>
              <a:t>정규분포곡선의 사용 범위</a:t>
            </a:r>
            <a:endParaRPr lang="ko-KR" altLang="en-US" sz="4000" dirty="0">
              <a:latin typeface="+mj-ea"/>
            </a:endParaRP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defTabSz="285750">
              <a:lnSpc>
                <a:spcPct val="150000"/>
              </a:lnSpc>
              <a:buNone/>
            </a:pPr>
            <a:endParaRPr lang="en-US" altLang="ko-KR" sz="1800" dirty="0"/>
          </a:p>
        </p:txBody>
      </p:sp>
      <p:sp>
        <p:nvSpPr>
          <p:cNvPr id="7" name="AutoShape 5"/>
          <p:cNvSpPr>
            <a:spLocks noChangeArrowheads="1"/>
          </p:cNvSpPr>
          <p:nvPr/>
        </p:nvSpPr>
        <p:spPr bwMode="auto">
          <a:xfrm>
            <a:off x="1988544" y="1494939"/>
            <a:ext cx="583033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상자의 내용물이</a:t>
            </a:r>
            <a:r>
              <a:rPr lang="en-US" altLang="ko-KR" b="1" dirty="0"/>
              <a:t> </a:t>
            </a:r>
            <a:r>
              <a:rPr lang="ko-KR" altLang="en-US" b="1" dirty="0"/>
              <a:t>비대칭인 경우 합의 확률히스토그램</a:t>
            </a:r>
            <a:endParaRPr lang="en-US" altLang="ko-KR" b="1" dirty="0"/>
          </a:p>
        </p:txBody>
      </p:sp>
      <p:grpSp>
        <p:nvGrpSpPr>
          <p:cNvPr id="5" name="Group 4"/>
          <p:cNvGrpSpPr/>
          <p:nvPr/>
        </p:nvGrpSpPr>
        <p:grpSpPr>
          <a:xfrm>
            <a:off x="2596704" y="2276873"/>
            <a:ext cx="6811664" cy="4216209"/>
            <a:chOff x="928688" y="1790700"/>
            <a:chExt cx="7435850" cy="4598338"/>
          </a:xfrm>
        </p:grpSpPr>
        <p:pic>
          <p:nvPicPr>
            <p:cNvPr id="26" name="Picture 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688" y="4105275"/>
              <a:ext cx="3490912"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76">
                  <a:solidFill>
                    <a:srgbClr val="000000"/>
                  </a:solidFill>
                  <a:miter lim="800000"/>
                  <a:headEnd/>
                  <a:tailEnd/>
                </a14:hiddenLine>
              </a:ext>
            </a:extLst>
          </p:spPr>
        </p:pic>
        <p:pic>
          <p:nvPicPr>
            <p:cNvPr id="27"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752" y="1857364"/>
              <a:ext cx="34829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76">
                  <a:solidFill>
                    <a:srgbClr val="000000"/>
                  </a:solidFill>
                  <a:miter lim="800000"/>
                  <a:headEnd/>
                  <a:tailEnd/>
                </a14:hiddenLine>
              </a:ext>
            </a:extLst>
          </p:spPr>
        </p:pic>
        <p:pic>
          <p:nvPicPr>
            <p:cNvPr id="28" name="Picture 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800" y="4106863"/>
              <a:ext cx="3487738" cy="206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76">
                  <a:solidFill>
                    <a:srgbClr val="000000"/>
                  </a:solidFill>
                  <a:miter lim="800000"/>
                  <a:headEnd/>
                  <a:tailEnd/>
                </a14:hiddenLine>
              </a:ext>
            </a:extLst>
          </p:spPr>
        </p:pic>
        <p:sp>
          <p:nvSpPr>
            <p:cNvPr id="29" name="Text Box 37"/>
            <p:cNvSpPr txBox="1">
              <a:spLocks noChangeArrowheads="1"/>
            </p:cNvSpPr>
            <p:nvPr/>
          </p:nvSpPr>
          <p:spPr bwMode="auto">
            <a:xfrm>
              <a:off x="5014938" y="3702050"/>
              <a:ext cx="3200399" cy="36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ko-KR" sz="1600" dirty="0">
                  <a:latin typeface="+mn-lt"/>
                </a:rPr>
                <a:t>(</a:t>
              </a:r>
              <a:r>
                <a:rPr lang="en-US" altLang="ko-KR" sz="1600" dirty="0" err="1">
                  <a:latin typeface="+mn-lt"/>
                </a:rPr>
                <a:t>i</a:t>
              </a:r>
              <a:r>
                <a:rPr lang="en-US" altLang="ko-KR" sz="1600" dirty="0">
                  <a:latin typeface="+mn-lt"/>
                </a:rPr>
                <a:t>) 25</a:t>
              </a:r>
              <a:r>
                <a:rPr lang="ko-KR" altLang="en-US" sz="1600" dirty="0">
                  <a:latin typeface="+mn-lt"/>
                </a:rPr>
                <a:t>회</a:t>
              </a:r>
              <a:r>
                <a:rPr lang="en-US" altLang="ko-KR" sz="1600" dirty="0">
                  <a:latin typeface="+mn-lt"/>
                </a:rPr>
                <a:t> </a:t>
              </a:r>
              <a:r>
                <a:rPr lang="ko-KR" altLang="en-US" sz="1600" dirty="0">
                  <a:latin typeface="+mn-lt"/>
                </a:rPr>
                <a:t>추출</a:t>
              </a:r>
              <a:endParaRPr lang="en-US" altLang="ko-KR" sz="1600" dirty="0">
                <a:latin typeface="+mn-lt"/>
              </a:endParaRPr>
            </a:p>
          </p:txBody>
        </p:sp>
        <p:sp>
          <p:nvSpPr>
            <p:cNvPr id="30" name="Text Box 38"/>
            <p:cNvSpPr txBox="1">
              <a:spLocks noChangeArrowheads="1"/>
            </p:cNvSpPr>
            <p:nvPr/>
          </p:nvSpPr>
          <p:spPr bwMode="auto">
            <a:xfrm>
              <a:off x="1066799" y="6019800"/>
              <a:ext cx="3200399" cy="36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ko-KR" sz="1600" dirty="0">
                  <a:latin typeface="+mn-lt"/>
                </a:rPr>
                <a:t>(ii) 100</a:t>
              </a:r>
              <a:r>
                <a:rPr lang="ko-KR" altLang="en-US" sz="1600" dirty="0">
                  <a:latin typeface="+mn-lt"/>
                </a:rPr>
                <a:t>회</a:t>
              </a:r>
              <a:r>
                <a:rPr lang="en-US" altLang="ko-KR" sz="1600" dirty="0">
                  <a:latin typeface="+mn-lt"/>
                </a:rPr>
                <a:t> </a:t>
              </a:r>
              <a:r>
                <a:rPr lang="ko-KR" altLang="en-US" sz="1600" dirty="0">
                  <a:latin typeface="+mn-lt"/>
                </a:rPr>
                <a:t>추출</a:t>
              </a:r>
              <a:endParaRPr lang="en-US" altLang="ko-KR" sz="1600" dirty="0">
                <a:latin typeface="+mn-lt"/>
              </a:endParaRPr>
            </a:p>
          </p:txBody>
        </p:sp>
        <p:sp>
          <p:nvSpPr>
            <p:cNvPr id="31" name="Text Box 39"/>
            <p:cNvSpPr txBox="1">
              <a:spLocks noChangeArrowheads="1"/>
            </p:cNvSpPr>
            <p:nvPr/>
          </p:nvSpPr>
          <p:spPr bwMode="auto">
            <a:xfrm>
              <a:off x="5029200" y="6019800"/>
              <a:ext cx="3200399" cy="36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ko-KR" sz="1600" dirty="0">
                  <a:latin typeface="+mn-lt"/>
                </a:rPr>
                <a:t>(iii) 400</a:t>
              </a:r>
              <a:r>
                <a:rPr lang="ko-KR" altLang="en-US" sz="1600" dirty="0">
                  <a:latin typeface="+mn-lt"/>
                </a:rPr>
                <a:t>회</a:t>
              </a:r>
              <a:r>
                <a:rPr lang="en-US" altLang="ko-KR" sz="1600" dirty="0">
                  <a:latin typeface="+mn-lt"/>
                </a:rPr>
                <a:t> </a:t>
              </a:r>
              <a:r>
                <a:rPr lang="ko-KR" altLang="en-US" sz="1600" dirty="0">
                  <a:latin typeface="+mn-lt"/>
                </a:rPr>
                <a:t>추출</a:t>
              </a:r>
              <a:endParaRPr lang="en-US" altLang="ko-KR" sz="1600" dirty="0">
                <a:latin typeface="+mn-lt"/>
              </a:endParaRPr>
            </a:p>
          </p:txBody>
        </p:sp>
        <p:grpSp>
          <p:nvGrpSpPr>
            <p:cNvPr id="6" name="Group 2"/>
            <p:cNvGrpSpPr>
              <a:grpSpLocks/>
            </p:cNvGrpSpPr>
            <p:nvPr/>
          </p:nvGrpSpPr>
          <p:grpSpPr bwMode="auto">
            <a:xfrm>
              <a:off x="1214414" y="1790700"/>
              <a:ext cx="2554287" cy="2240488"/>
              <a:chOff x="6084168" y="1790700"/>
              <a:chExt cx="2555751" cy="2240488"/>
            </a:xfrm>
          </p:grpSpPr>
          <p:sp>
            <p:nvSpPr>
              <p:cNvPr id="33" name="AutoShape 64"/>
              <p:cNvSpPr>
                <a:spLocks noChangeArrowheads="1"/>
              </p:cNvSpPr>
              <p:nvPr/>
            </p:nvSpPr>
            <p:spPr bwMode="auto">
              <a:xfrm>
                <a:off x="6281737" y="1790700"/>
                <a:ext cx="2232714" cy="1781176"/>
              </a:xfrm>
              <a:prstGeom prst="roundRect">
                <a:avLst>
                  <a:gd name="adj" fmla="val 16667"/>
                </a:avLst>
              </a:prstGeom>
              <a:solidFill>
                <a:schemeClr val="bg1">
                  <a:alpha val="50195"/>
                </a:schemeClr>
              </a:solidFill>
              <a:ln w="38100" cmpd="dbl">
                <a:solidFill>
                  <a:schemeClr val="bg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sz="1600">
                  <a:latin typeface="+mn-lt"/>
                </a:endParaRPr>
              </a:p>
            </p:txBody>
          </p:sp>
          <p:sp>
            <p:nvSpPr>
              <p:cNvPr id="34" name="Rectangle 55"/>
              <p:cNvSpPr>
                <a:spLocks noChangeArrowheads="1"/>
              </p:cNvSpPr>
              <p:nvPr/>
            </p:nvSpPr>
            <p:spPr bwMode="auto">
              <a:xfrm>
                <a:off x="7575550" y="3143250"/>
                <a:ext cx="363538" cy="122238"/>
              </a:xfrm>
              <a:prstGeom prst="rect">
                <a:avLst/>
              </a:prstGeom>
              <a:solidFill>
                <a:schemeClr val="tx1">
                  <a:lumMod val="50000"/>
                  <a:lumOff val="50000"/>
                </a:schemeClr>
              </a:solidFill>
              <a:ln w="11176">
                <a:solidFill>
                  <a:srgbClr val="000000"/>
                </a:solidFill>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sz="1600">
                  <a:latin typeface="+mn-lt"/>
                </a:endParaRPr>
              </a:p>
            </p:txBody>
          </p:sp>
          <p:sp>
            <p:nvSpPr>
              <p:cNvPr id="35" name="Rectangle 44"/>
              <p:cNvSpPr>
                <a:spLocks noChangeArrowheads="1"/>
              </p:cNvSpPr>
              <p:nvPr/>
            </p:nvSpPr>
            <p:spPr bwMode="auto">
              <a:xfrm>
                <a:off x="7210425" y="2170113"/>
                <a:ext cx="363538" cy="1096962"/>
              </a:xfrm>
              <a:prstGeom prst="rect">
                <a:avLst/>
              </a:prstGeom>
              <a:solidFill>
                <a:schemeClr val="bg1">
                  <a:lumMod val="95000"/>
                </a:schemeClr>
              </a:solidFill>
              <a:ln w="11176">
                <a:solidFill>
                  <a:srgbClr val="000000"/>
                </a:solidFill>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sz="1600">
                  <a:latin typeface="+mn-lt"/>
                </a:endParaRPr>
              </a:p>
            </p:txBody>
          </p:sp>
          <p:sp>
            <p:nvSpPr>
              <p:cNvPr id="36" name="Line 40"/>
              <p:cNvSpPr>
                <a:spLocks noChangeShapeType="1"/>
              </p:cNvSpPr>
              <p:nvPr/>
            </p:nvSpPr>
            <p:spPr bwMode="auto">
              <a:xfrm>
                <a:off x="6932613" y="2047875"/>
                <a:ext cx="0" cy="12192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600"/>
              </a:p>
            </p:txBody>
          </p:sp>
          <p:sp>
            <p:nvSpPr>
              <p:cNvPr id="37" name="Line 42"/>
              <p:cNvSpPr>
                <a:spLocks noChangeShapeType="1"/>
              </p:cNvSpPr>
              <p:nvPr/>
            </p:nvSpPr>
            <p:spPr bwMode="auto">
              <a:xfrm>
                <a:off x="6826250" y="2663825"/>
                <a:ext cx="106363" cy="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600"/>
              </a:p>
            </p:txBody>
          </p:sp>
          <p:sp>
            <p:nvSpPr>
              <p:cNvPr id="38" name="Line 46"/>
              <p:cNvSpPr>
                <a:spLocks noChangeShapeType="1"/>
              </p:cNvSpPr>
              <p:nvPr/>
            </p:nvSpPr>
            <p:spPr bwMode="auto">
              <a:xfrm>
                <a:off x="6827838" y="3268663"/>
                <a:ext cx="106362" cy="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600"/>
              </a:p>
            </p:txBody>
          </p:sp>
          <p:sp>
            <p:nvSpPr>
              <p:cNvPr id="39" name="Line 47"/>
              <p:cNvSpPr>
                <a:spLocks noChangeShapeType="1"/>
              </p:cNvSpPr>
              <p:nvPr/>
            </p:nvSpPr>
            <p:spPr bwMode="auto">
              <a:xfrm>
                <a:off x="6824663" y="2047875"/>
                <a:ext cx="106362" cy="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600"/>
              </a:p>
            </p:txBody>
          </p:sp>
          <p:sp>
            <p:nvSpPr>
              <p:cNvPr id="40" name="Line 51"/>
              <p:cNvSpPr>
                <a:spLocks noChangeShapeType="1"/>
              </p:cNvSpPr>
              <p:nvPr/>
            </p:nvSpPr>
            <p:spPr bwMode="auto">
              <a:xfrm rot="-5400000">
                <a:off x="7542213" y="2659063"/>
                <a:ext cx="0" cy="12192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600"/>
              </a:p>
            </p:txBody>
          </p:sp>
          <p:sp>
            <p:nvSpPr>
              <p:cNvPr id="41" name="Line 52"/>
              <p:cNvSpPr>
                <a:spLocks noChangeShapeType="1"/>
              </p:cNvSpPr>
              <p:nvPr/>
            </p:nvSpPr>
            <p:spPr bwMode="auto">
              <a:xfrm rot="-5400000">
                <a:off x="7338218" y="3278982"/>
                <a:ext cx="106363" cy="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600"/>
              </a:p>
            </p:txBody>
          </p:sp>
          <p:sp>
            <p:nvSpPr>
              <p:cNvPr id="42" name="Line 53"/>
              <p:cNvSpPr>
                <a:spLocks noChangeShapeType="1"/>
              </p:cNvSpPr>
              <p:nvPr/>
            </p:nvSpPr>
            <p:spPr bwMode="auto">
              <a:xfrm rot="-5400000">
                <a:off x="7704931" y="3275807"/>
                <a:ext cx="106363" cy="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sz="1600"/>
              </a:p>
            </p:txBody>
          </p:sp>
          <p:sp>
            <p:nvSpPr>
              <p:cNvPr id="43" name="Text Box 56"/>
              <p:cNvSpPr txBox="1">
                <a:spLocks noChangeArrowheads="1"/>
              </p:cNvSpPr>
              <p:nvPr/>
            </p:nvSpPr>
            <p:spPr bwMode="auto">
              <a:xfrm>
                <a:off x="6934200" y="3317874"/>
                <a:ext cx="1295400" cy="30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ko-KR" sz="1200">
                    <a:latin typeface="+mn-lt"/>
                  </a:rPr>
                  <a:t>       0     1</a:t>
                </a:r>
              </a:p>
            </p:txBody>
          </p:sp>
          <p:sp>
            <p:nvSpPr>
              <p:cNvPr id="44" name="Text Box 57"/>
              <p:cNvSpPr txBox="1">
                <a:spLocks noChangeArrowheads="1"/>
              </p:cNvSpPr>
              <p:nvPr/>
            </p:nvSpPr>
            <p:spPr bwMode="auto">
              <a:xfrm>
                <a:off x="6096000" y="1916113"/>
                <a:ext cx="762000" cy="30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r">
                  <a:spcBef>
                    <a:spcPct val="50000"/>
                  </a:spcBef>
                </a:pPr>
                <a:r>
                  <a:rPr lang="en-US" altLang="ko-KR" sz="1200" dirty="0">
                    <a:latin typeface="+mn-lt"/>
                  </a:rPr>
                  <a:t>100%</a:t>
                </a:r>
              </a:p>
            </p:txBody>
          </p:sp>
          <p:sp>
            <p:nvSpPr>
              <p:cNvPr id="45" name="Text Box 58"/>
              <p:cNvSpPr txBox="1">
                <a:spLocks noChangeArrowheads="1"/>
              </p:cNvSpPr>
              <p:nvPr/>
            </p:nvSpPr>
            <p:spPr bwMode="auto">
              <a:xfrm>
                <a:off x="6096000" y="2511425"/>
                <a:ext cx="762000" cy="60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r">
                  <a:spcBef>
                    <a:spcPct val="50000"/>
                  </a:spcBef>
                </a:pPr>
                <a:r>
                  <a:rPr lang="en-US" altLang="ko-KR" sz="1200">
                    <a:latin typeface="+mn-lt"/>
                  </a:rPr>
                  <a:t>50%</a:t>
                </a:r>
              </a:p>
              <a:p>
                <a:pPr algn="r">
                  <a:spcBef>
                    <a:spcPct val="50000"/>
                  </a:spcBef>
                </a:pPr>
                <a:endParaRPr lang="en-US" altLang="ko-KR" sz="1200">
                  <a:latin typeface="+mn-lt"/>
                </a:endParaRPr>
              </a:p>
            </p:txBody>
          </p:sp>
          <p:sp>
            <p:nvSpPr>
              <p:cNvPr id="46" name="Text Box 59"/>
              <p:cNvSpPr txBox="1">
                <a:spLocks noChangeArrowheads="1"/>
              </p:cNvSpPr>
              <p:nvPr/>
            </p:nvSpPr>
            <p:spPr bwMode="auto">
              <a:xfrm>
                <a:off x="6096000" y="3135313"/>
                <a:ext cx="762000" cy="30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r">
                  <a:spcBef>
                    <a:spcPct val="50000"/>
                  </a:spcBef>
                </a:pPr>
                <a:r>
                  <a:rPr lang="en-US" altLang="ko-KR" sz="1200">
                    <a:latin typeface="+mn-lt"/>
                  </a:rPr>
                  <a:t>0</a:t>
                </a:r>
              </a:p>
            </p:txBody>
          </p:sp>
          <p:sp>
            <p:nvSpPr>
              <p:cNvPr id="47" name="Text Box 62"/>
              <p:cNvSpPr txBox="1">
                <a:spLocks noChangeArrowheads="1"/>
              </p:cNvSpPr>
              <p:nvPr/>
            </p:nvSpPr>
            <p:spPr bwMode="auto">
              <a:xfrm>
                <a:off x="6084168" y="3661950"/>
                <a:ext cx="2555751" cy="36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sz="1600" dirty="0">
                    <a:latin typeface="+mn-lt"/>
                  </a:rPr>
                  <a:t>상자의 확률히스토그램</a:t>
                </a:r>
                <a:endParaRPr lang="en-US" altLang="ko-KR" sz="1600" dirty="0">
                  <a:latin typeface="+mn-lt"/>
                </a:endParaRPr>
              </a:p>
            </p:txBody>
          </p:sp>
        </p:grpSp>
      </p:grpSp>
    </p:spTree>
    <p:extLst>
      <p:ext uri="{BB962C8B-B14F-4D97-AF65-F5344CB8AC3E}">
        <p14:creationId xmlns:p14="http://schemas.microsoft.com/office/powerpoint/2010/main" val="20958436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6. </a:t>
            </a:r>
            <a:r>
              <a:rPr lang="ko-KR" altLang="en-US" sz="4000" dirty="0"/>
              <a:t>정규분포곡선의 사용 범위</a:t>
            </a:r>
            <a:endParaRPr lang="ko-KR" altLang="en-US" sz="4000" dirty="0">
              <a:latin typeface="+mj-ea"/>
            </a:endParaRP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defTabSz="285750">
              <a:lnSpc>
                <a:spcPct val="150000"/>
              </a:lnSpc>
              <a:buNone/>
            </a:pPr>
            <a:endParaRPr lang="en-US" altLang="ko-KR" sz="1800" dirty="0"/>
          </a:p>
        </p:txBody>
      </p:sp>
      <p:grpSp>
        <p:nvGrpSpPr>
          <p:cNvPr id="1740" name="Group 1739"/>
          <p:cNvGrpSpPr/>
          <p:nvPr/>
        </p:nvGrpSpPr>
        <p:grpSpPr>
          <a:xfrm>
            <a:off x="2135560" y="2276873"/>
            <a:ext cx="7576378" cy="4405937"/>
            <a:chOff x="0" y="1777564"/>
            <a:chExt cx="9067800" cy="4919988"/>
          </a:xfrm>
        </p:grpSpPr>
        <p:sp>
          <p:nvSpPr>
            <p:cNvPr id="1741" name="Text Box 6"/>
            <p:cNvSpPr txBox="1">
              <a:spLocks noChangeArrowheads="1"/>
            </p:cNvSpPr>
            <p:nvPr/>
          </p:nvSpPr>
          <p:spPr bwMode="auto">
            <a:xfrm>
              <a:off x="5899945" y="6319498"/>
              <a:ext cx="1956594" cy="37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spcBef>
                  <a:spcPct val="50000"/>
                </a:spcBef>
              </a:pPr>
              <a:r>
                <a:rPr lang="en-US" altLang="ko-KR" sz="1600" dirty="0"/>
                <a:t>(ii) 100</a:t>
              </a:r>
              <a:r>
                <a:rPr lang="ko-KR" altLang="en-US" sz="1600" dirty="0"/>
                <a:t>회 추출</a:t>
              </a:r>
              <a:endParaRPr lang="en-US" altLang="ko-KR" sz="1600" dirty="0"/>
            </a:p>
          </p:txBody>
        </p:sp>
        <p:sp>
          <p:nvSpPr>
            <p:cNvPr id="1742" name="AutoShape 40"/>
            <p:cNvSpPr>
              <a:spLocks noChangeAspect="1" noChangeArrowheads="1" noTextEdit="1"/>
            </p:cNvSpPr>
            <p:nvPr/>
          </p:nvSpPr>
          <p:spPr bwMode="auto">
            <a:xfrm>
              <a:off x="4410075" y="3538538"/>
              <a:ext cx="46577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grpSp>
          <p:nvGrpSpPr>
            <p:cNvPr id="1743" name="Group 242"/>
            <p:cNvGrpSpPr>
              <a:grpSpLocks/>
            </p:cNvGrpSpPr>
            <p:nvPr/>
          </p:nvGrpSpPr>
          <p:grpSpPr bwMode="auto">
            <a:xfrm>
              <a:off x="4903788" y="4043363"/>
              <a:ext cx="3883025" cy="1868487"/>
              <a:chOff x="3089" y="2547"/>
              <a:chExt cx="2446" cy="1177"/>
            </a:xfrm>
          </p:grpSpPr>
          <p:sp>
            <p:nvSpPr>
              <p:cNvPr id="2390" name="Rectangle 42"/>
              <p:cNvSpPr>
                <a:spLocks noChangeArrowheads="1"/>
              </p:cNvSpPr>
              <p:nvPr/>
            </p:nvSpPr>
            <p:spPr bwMode="auto">
              <a:xfrm>
                <a:off x="3093" y="2547"/>
                <a:ext cx="2442" cy="1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391" name="Rectangle 43"/>
              <p:cNvSpPr>
                <a:spLocks noChangeArrowheads="1"/>
              </p:cNvSpPr>
              <p:nvPr/>
            </p:nvSpPr>
            <p:spPr bwMode="auto">
              <a:xfrm>
                <a:off x="3093" y="2547"/>
                <a:ext cx="2442" cy="1177"/>
              </a:xfrm>
              <a:prstGeom prst="rect">
                <a:avLst/>
              </a:prstGeom>
              <a:noFill/>
              <a:ln w="476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392" name="Rectangle 44"/>
              <p:cNvSpPr>
                <a:spLocks noChangeArrowheads="1"/>
              </p:cNvSpPr>
              <p:nvPr/>
            </p:nvSpPr>
            <p:spPr bwMode="auto">
              <a:xfrm>
                <a:off x="3089" y="3722"/>
                <a:ext cx="10" cy="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393" name="Rectangle 45"/>
              <p:cNvSpPr>
                <a:spLocks noChangeArrowheads="1"/>
              </p:cNvSpPr>
              <p:nvPr/>
            </p:nvSpPr>
            <p:spPr bwMode="auto">
              <a:xfrm>
                <a:off x="3099" y="3722"/>
                <a:ext cx="10" cy="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394" name="Rectangle 46"/>
              <p:cNvSpPr>
                <a:spLocks noChangeArrowheads="1"/>
              </p:cNvSpPr>
              <p:nvPr/>
            </p:nvSpPr>
            <p:spPr bwMode="auto">
              <a:xfrm>
                <a:off x="3109" y="3722"/>
                <a:ext cx="9" cy="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395" name="Rectangle 47"/>
              <p:cNvSpPr>
                <a:spLocks noChangeArrowheads="1"/>
              </p:cNvSpPr>
              <p:nvPr/>
            </p:nvSpPr>
            <p:spPr bwMode="auto">
              <a:xfrm>
                <a:off x="3118" y="3722"/>
                <a:ext cx="10" cy="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396" name="Rectangle 48"/>
              <p:cNvSpPr>
                <a:spLocks noChangeArrowheads="1"/>
              </p:cNvSpPr>
              <p:nvPr/>
            </p:nvSpPr>
            <p:spPr bwMode="auto">
              <a:xfrm>
                <a:off x="3128" y="3722"/>
                <a:ext cx="10" cy="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397" name="Rectangle 49"/>
              <p:cNvSpPr>
                <a:spLocks noChangeArrowheads="1"/>
              </p:cNvSpPr>
              <p:nvPr/>
            </p:nvSpPr>
            <p:spPr bwMode="auto">
              <a:xfrm>
                <a:off x="3138" y="3722"/>
                <a:ext cx="10" cy="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398" name="Rectangle 50"/>
              <p:cNvSpPr>
                <a:spLocks noChangeArrowheads="1"/>
              </p:cNvSpPr>
              <p:nvPr/>
            </p:nvSpPr>
            <p:spPr bwMode="auto">
              <a:xfrm>
                <a:off x="3148" y="3721"/>
                <a:ext cx="9"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399" name="Rectangle 51"/>
              <p:cNvSpPr>
                <a:spLocks noChangeArrowheads="1"/>
              </p:cNvSpPr>
              <p:nvPr/>
            </p:nvSpPr>
            <p:spPr bwMode="auto">
              <a:xfrm>
                <a:off x="3157" y="3721"/>
                <a:ext cx="10"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00" name="Rectangle 52"/>
              <p:cNvSpPr>
                <a:spLocks noChangeArrowheads="1"/>
              </p:cNvSpPr>
              <p:nvPr/>
            </p:nvSpPr>
            <p:spPr bwMode="auto">
              <a:xfrm>
                <a:off x="3167" y="3721"/>
                <a:ext cx="10"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01" name="Rectangle 53"/>
              <p:cNvSpPr>
                <a:spLocks noChangeArrowheads="1"/>
              </p:cNvSpPr>
              <p:nvPr/>
            </p:nvSpPr>
            <p:spPr bwMode="auto">
              <a:xfrm>
                <a:off x="3177" y="3721"/>
                <a:ext cx="10"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02" name="Rectangle 54"/>
              <p:cNvSpPr>
                <a:spLocks noChangeArrowheads="1"/>
              </p:cNvSpPr>
              <p:nvPr/>
            </p:nvSpPr>
            <p:spPr bwMode="auto">
              <a:xfrm>
                <a:off x="3187" y="3721"/>
                <a:ext cx="10"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03" name="Rectangle 55"/>
              <p:cNvSpPr>
                <a:spLocks noChangeArrowheads="1"/>
              </p:cNvSpPr>
              <p:nvPr/>
            </p:nvSpPr>
            <p:spPr bwMode="auto">
              <a:xfrm>
                <a:off x="3197" y="3720"/>
                <a:ext cx="9" cy="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04" name="Rectangle 56"/>
              <p:cNvSpPr>
                <a:spLocks noChangeArrowheads="1"/>
              </p:cNvSpPr>
              <p:nvPr/>
            </p:nvSpPr>
            <p:spPr bwMode="auto">
              <a:xfrm>
                <a:off x="3206" y="3720"/>
                <a:ext cx="10" cy="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05" name="Rectangle 57"/>
              <p:cNvSpPr>
                <a:spLocks noChangeArrowheads="1"/>
              </p:cNvSpPr>
              <p:nvPr/>
            </p:nvSpPr>
            <p:spPr bwMode="auto">
              <a:xfrm>
                <a:off x="3216" y="3720"/>
                <a:ext cx="10" cy="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06" name="Rectangle 58"/>
              <p:cNvSpPr>
                <a:spLocks noChangeArrowheads="1"/>
              </p:cNvSpPr>
              <p:nvPr/>
            </p:nvSpPr>
            <p:spPr bwMode="auto">
              <a:xfrm>
                <a:off x="3226" y="3718"/>
                <a:ext cx="10" cy="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07" name="Rectangle 59"/>
              <p:cNvSpPr>
                <a:spLocks noChangeArrowheads="1"/>
              </p:cNvSpPr>
              <p:nvPr/>
            </p:nvSpPr>
            <p:spPr bwMode="auto">
              <a:xfrm>
                <a:off x="3236" y="3718"/>
                <a:ext cx="9" cy="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08" name="Rectangle 60"/>
              <p:cNvSpPr>
                <a:spLocks noChangeArrowheads="1"/>
              </p:cNvSpPr>
              <p:nvPr/>
            </p:nvSpPr>
            <p:spPr bwMode="auto">
              <a:xfrm>
                <a:off x="3245" y="3717"/>
                <a:ext cx="10" cy="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09" name="Rectangle 61"/>
              <p:cNvSpPr>
                <a:spLocks noChangeArrowheads="1"/>
              </p:cNvSpPr>
              <p:nvPr/>
            </p:nvSpPr>
            <p:spPr bwMode="auto">
              <a:xfrm>
                <a:off x="3255" y="3717"/>
                <a:ext cx="10" cy="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10" name="Rectangle 62"/>
              <p:cNvSpPr>
                <a:spLocks noChangeArrowheads="1"/>
              </p:cNvSpPr>
              <p:nvPr/>
            </p:nvSpPr>
            <p:spPr bwMode="auto">
              <a:xfrm>
                <a:off x="3265" y="3717"/>
                <a:ext cx="10" cy="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11" name="Rectangle 63"/>
              <p:cNvSpPr>
                <a:spLocks noChangeArrowheads="1"/>
              </p:cNvSpPr>
              <p:nvPr/>
            </p:nvSpPr>
            <p:spPr bwMode="auto">
              <a:xfrm>
                <a:off x="3275" y="3715"/>
                <a:ext cx="10" cy="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12" name="Rectangle 64"/>
              <p:cNvSpPr>
                <a:spLocks noChangeArrowheads="1"/>
              </p:cNvSpPr>
              <p:nvPr/>
            </p:nvSpPr>
            <p:spPr bwMode="auto">
              <a:xfrm>
                <a:off x="3285" y="3714"/>
                <a:ext cx="9" cy="1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13" name="Rectangle 65"/>
              <p:cNvSpPr>
                <a:spLocks noChangeArrowheads="1"/>
              </p:cNvSpPr>
              <p:nvPr/>
            </p:nvSpPr>
            <p:spPr bwMode="auto">
              <a:xfrm>
                <a:off x="3294" y="3714"/>
                <a:ext cx="10" cy="1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14" name="Rectangle 66"/>
              <p:cNvSpPr>
                <a:spLocks noChangeArrowheads="1"/>
              </p:cNvSpPr>
              <p:nvPr/>
            </p:nvSpPr>
            <p:spPr bwMode="auto">
              <a:xfrm>
                <a:off x="3304" y="3712"/>
                <a:ext cx="10" cy="1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15" name="Rectangle 67"/>
              <p:cNvSpPr>
                <a:spLocks noChangeArrowheads="1"/>
              </p:cNvSpPr>
              <p:nvPr/>
            </p:nvSpPr>
            <p:spPr bwMode="auto">
              <a:xfrm>
                <a:off x="3314" y="3711"/>
                <a:ext cx="10" cy="1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16" name="Rectangle 68"/>
              <p:cNvSpPr>
                <a:spLocks noChangeArrowheads="1"/>
              </p:cNvSpPr>
              <p:nvPr/>
            </p:nvSpPr>
            <p:spPr bwMode="auto">
              <a:xfrm>
                <a:off x="3324" y="3709"/>
                <a:ext cx="10" cy="1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17" name="Rectangle 69"/>
              <p:cNvSpPr>
                <a:spLocks noChangeArrowheads="1"/>
              </p:cNvSpPr>
              <p:nvPr/>
            </p:nvSpPr>
            <p:spPr bwMode="auto">
              <a:xfrm>
                <a:off x="3334" y="3709"/>
                <a:ext cx="9" cy="1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18" name="Rectangle 70"/>
              <p:cNvSpPr>
                <a:spLocks noChangeArrowheads="1"/>
              </p:cNvSpPr>
              <p:nvPr/>
            </p:nvSpPr>
            <p:spPr bwMode="auto">
              <a:xfrm>
                <a:off x="3343" y="3708"/>
                <a:ext cx="10" cy="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19" name="Rectangle 71"/>
              <p:cNvSpPr>
                <a:spLocks noChangeArrowheads="1"/>
              </p:cNvSpPr>
              <p:nvPr/>
            </p:nvSpPr>
            <p:spPr bwMode="auto">
              <a:xfrm>
                <a:off x="3353" y="3707"/>
                <a:ext cx="10" cy="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20" name="Rectangle 72"/>
              <p:cNvSpPr>
                <a:spLocks noChangeArrowheads="1"/>
              </p:cNvSpPr>
              <p:nvPr/>
            </p:nvSpPr>
            <p:spPr bwMode="auto">
              <a:xfrm>
                <a:off x="3363" y="3705"/>
                <a:ext cx="10" cy="1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21" name="Rectangle 73"/>
              <p:cNvSpPr>
                <a:spLocks noChangeArrowheads="1"/>
              </p:cNvSpPr>
              <p:nvPr/>
            </p:nvSpPr>
            <p:spPr bwMode="auto">
              <a:xfrm>
                <a:off x="3373" y="3702"/>
                <a:ext cx="9" cy="2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22" name="Rectangle 74"/>
              <p:cNvSpPr>
                <a:spLocks noChangeArrowheads="1"/>
              </p:cNvSpPr>
              <p:nvPr/>
            </p:nvSpPr>
            <p:spPr bwMode="auto">
              <a:xfrm>
                <a:off x="3382" y="3701"/>
                <a:ext cx="10" cy="2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23" name="Rectangle 75"/>
              <p:cNvSpPr>
                <a:spLocks noChangeArrowheads="1"/>
              </p:cNvSpPr>
              <p:nvPr/>
            </p:nvSpPr>
            <p:spPr bwMode="auto">
              <a:xfrm>
                <a:off x="3392" y="3699"/>
                <a:ext cx="10" cy="2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24" name="Rectangle 76"/>
              <p:cNvSpPr>
                <a:spLocks noChangeArrowheads="1"/>
              </p:cNvSpPr>
              <p:nvPr/>
            </p:nvSpPr>
            <p:spPr bwMode="auto">
              <a:xfrm>
                <a:off x="3402" y="3696"/>
                <a:ext cx="10" cy="2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25" name="Rectangle 77"/>
              <p:cNvSpPr>
                <a:spLocks noChangeArrowheads="1"/>
              </p:cNvSpPr>
              <p:nvPr/>
            </p:nvSpPr>
            <p:spPr bwMode="auto">
              <a:xfrm>
                <a:off x="3412" y="3695"/>
                <a:ext cx="10" cy="2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26" name="Rectangle 78"/>
              <p:cNvSpPr>
                <a:spLocks noChangeArrowheads="1"/>
              </p:cNvSpPr>
              <p:nvPr/>
            </p:nvSpPr>
            <p:spPr bwMode="auto">
              <a:xfrm>
                <a:off x="3422" y="3692"/>
                <a:ext cx="8" cy="3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27" name="Rectangle 79"/>
              <p:cNvSpPr>
                <a:spLocks noChangeArrowheads="1"/>
              </p:cNvSpPr>
              <p:nvPr/>
            </p:nvSpPr>
            <p:spPr bwMode="auto">
              <a:xfrm>
                <a:off x="3430" y="3689"/>
                <a:ext cx="11" cy="3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28" name="Rectangle 80"/>
              <p:cNvSpPr>
                <a:spLocks noChangeArrowheads="1"/>
              </p:cNvSpPr>
              <p:nvPr/>
            </p:nvSpPr>
            <p:spPr bwMode="auto">
              <a:xfrm>
                <a:off x="3441" y="3686"/>
                <a:ext cx="10" cy="3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29" name="Rectangle 81"/>
              <p:cNvSpPr>
                <a:spLocks noChangeArrowheads="1"/>
              </p:cNvSpPr>
              <p:nvPr/>
            </p:nvSpPr>
            <p:spPr bwMode="auto">
              <a:xfrm>
                <a:off x="3451" y="3683"/>
                <a:ext cx="10" cy="4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30" name="Rectangle 82"/>
              <p:cNvSpPr>
                <a:spLocks noChangeArrowheads="1"/>
              </p:cNvSpPr>
              <p:nvPr/>
            </p:nvSpPr>
            <p:spPr bwMode="auto">
              <a:xfrm>
                <a:off x="3461" y="3681"/>
                <a:ext cx="8" cy="4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31" name="Rectangle 83"/>
              <p:cNvSpPr>
                <a:spLocks noChangeArrowheads="1"/>
              </p:cNvSpPr>
              <p:nvPr/>
            </p:nvSpPr>
            <p:spPr bwMode="auto">
              <a:xfrm>
                <a:off x="3469" y="3678"/>
                <a:ext cx="10" cy="4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32" name="Rectangle 84"/>
              <p:cNvSpPr>
                <a:spLocks noChangeArrowheads="1"/>
              </p:cNvSpPr>
              <p:nvPr/>
            </p:nvSpPr>
            <p:spPr bwMode="auto">
              <a:xfrm>
                <a:off x="3479" y="3673"/>
                <a:ext cx="11" cy="5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33" name="Rectangle 85"/>
              <p:cNvSpPr>
                <a:spLocks noChangeArrowheads="1"/>
              </p:cNvSpPr>
              <p:nvPr/>
            </p:nvSpPr>
            <p:spPr bwMode="auto">
              <a:xfrm>
                <a:off x="3490" y="3671"/>
                <a:ext cx="10" cy="5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34" name="Rectangle 86"/>
              <p:cNvSpPr>
                <a:spLocks noChangeArrowheads="1"/>
              </p:cNvSpPr>
              <p:nvPr/>
            </p:nvSpPr>
            <p:spPr bwMode="auto">
              <a:xfrm>
                <a:off x="3500" y="3666"/>
                <a:ext cx="10" cy="5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35" name="Rectangle 87"/>
              <p:cNvSpPr>
                <a:spLocks noChangeArrowheads="1"/>
              </p:cNvSpPr>
              <p:nvPr/>
            </p:nvSpPr>
            <p:spPr bwMode="auto">
              <a:xfrm>
                <a:off x="3510" y="3662"/>
                <a:ext cx="8" cy="6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36" name="Rectangle 88"/>
              <p:cNvSpPr>
                <a:spLocks noChangeArrowheads="1"/>
              </p:cNvSpPr>
              <p:nvPr/>
            </p:nvSpPr>
            <p:spPr bwMode="auto">
              <a:xfrm>
                <a:off x="3518" y="3658"/>
                <a:ext cx="10" cy="6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37" name="Rectangle 89"/>
              <p:cNvSpPr>
                <a:spLocks noChangeArrowheads="1"/>
              </p:cNvSpPr>
              <p:nvPr/>
            </p:nvSpPr>
            <p:spPr bwMode="auto">
              <a:xfrm>
                <a:off x="3528" y="3653"/>
                <a:ext cx="11" cy="7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38" name="Rectangle 90"/>
              <p:cNvSpPr>
                <a:spLocks noChangeArrowheads="1"/>
              </p:cNvSpPr>
              <p:nvPr/>
            </p:nvSpPr>
            <p:spPr bwMode="auto">
              <a:xfrm>
                <a:off x="3539" y="3647"/>
                <a:ext cx="10" cy="7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39" name="Rectangle 91"/>
              <p:cNvSpPr>
                <a:spLocks noChangeArrowheads="1"/>
              </p:cNvSpPr>
              <p:nvPr/>
            </p:nvSpPr>
            <p:spPr bwMode="auto">
              <a:xfrm>
                <a:off x="3549" y="3643"/>
                <a:ext cx="8" cy="8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40" name="Rectangle 92"/>
              <p:cNvSpPr>
                <a:spLocks noChangeArrowheads="1"/>
              </p:cNvSpPr>
              <p:nvPr/>
            </p:nvSpPr>
            <p:spPr bwMode="auto">
              <a:xfrm>
                <a:off x="3557" y="3637"/>
                <a:ext cx="10" cy="8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41" name="Rectangle 93"/>
              <p:cNvSpPr>
                <a:spLocks noChangeArrowheads="1"/>
              </p:cNvSpPr>
              <p:nvPr/>
            </p:nvSpPr>
            <p:spPr bwMode="auto">
              <a:xfrm>
                <a:off x="3567" y="3632"/>
                <a:ext cx="10" cy="9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42" name="Rectangle 94"/>
              <p:cNvSpPr>
                <a:spLocks noChangeArrowheads="1"/>
              </p:cNvSpPr>
              <p:nvPr/>
            </p:nvSpPr>
            <p:spPr bwMode="auto">
              <a:xfrm>
                <a:off x="3577" y="3626"/>
                <a:ext cx="10" cy="9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43" name="Rectangle 95"/>
              <p:cNvSpPr>
                <a:spLocks noChangeArrowheads="1"/>
              </p:cNvSpPr>
              <p:nvPr/>
            </p:nvSpPr>
            <p:spPr bwMode="auto">
              <a:xfrm>
                <a:off x="3587" y="3619"/>
                <a:ext cx="11" cy="10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44" name="Rectangle 96"/>
              <p:cNvSpPr>
                <a:spLocks noChangeArrowheads="1"/>
              </p:cNvSpPr>
              <p:nvPr/>
            </p:nvSpPr>
            <p:spPr bwMode="auto">
              <a:xfrm>
                <a:off x="3598" y="3611"/>
                <a:ext cx="8" cy="11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45" name="Rectangle 97"/>
              <p:cNvSpPr>
                <a:spLocks noChangeArrowheads="1"/>
              </p:cNvSpPr>
              <p:nvPr/>
            </p:nvSpPr>
            <p:spPr bwMode="auto">
              <a:xfrm>
                <a:off x="3606" y="3604"/>
                <a:ext cx="10" cy="1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46" name="Rectangle 98"/>
              <p:cNvSpPr>
                <a:spLocks noChangeArrowheads="1"/>
              </p:cNvSpPr>
              <p:nvPr/>
            </p:nvSpPr>
            <p:spPr bwMode="auto">
              <a:xfrm>
                <a:off x="3616" y="3597"/>
                <a:ext cx="10" cy="12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47" name="Rectangle 99"/>
              <p:cNvSpPr>
                <a:spLocks noChangeArrowheads="1"/>
              </p:cNvSpPr>
              <p:nvPr/>
            </p:nvSpPr>
            <p:spPr bwMode="auto">
              <a:xfrm>
                <a:off x="3626" y="3590"/>
                <a:ext cx="10" cy="13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48" name="Rectangle 100"/>
              <p:cNvSpPr>
                <a:spLocks noChangeArrowheads="1"/>
              </p:cNvSpPr>
              <p:nvPr/>
            </p:nvSpPr>
            <p:spPr bwMode="auto">
              <a:xfrm>
                <a:off x="3636" y="3583"/>
                <a:ext cx="9" cy="14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49" name="Rectangle 101"/>
              <p:cNvSpPr>
                <a:spLocks noChangeArrowheads="1"/>
              </p:cNvSpPr>
              <p:nvPr/>
            </p:nvSpPr>
            <p:spPr bwMode="auto">
              <a:xfrm>
                <a:off x="3645" y="3574"/>
                <a:ext cx="10" cy="15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50" name="Rectangle 102"/>
              <p:cNvSpPr>
                <a:spLocks noChangeArrowheads="1"/>
              </p:cNvSpPr>
              <p:nvPr/>
            </p:nvSpPr>
            <p:spPr bwMode="auto">
              <a:xfrm>
                <a:off x="3655" y="3565"/>
                <a:ext cx="10" cy="15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51" name="Rectangle 103"/>
              <p:cNvSpPr>
                <a:spLocks noChangeArrowheads="1"/>
              </p:cNvSpPr>
              <p:nvPr/>
            </p:nvSpPr>
            <p:spPr bwMode="auto">
              <a:xfrm>
                <a:off x="3665" y="3557"/>
                <a:ext cx="10" cy="16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52" name="Rectangle 104"/>
              <p:cNvSpPr>
                <a:spLocks noChangeArrowheads="1"/>
              </p:cNvSpPr>
              <p:nvPr/>
            </p:nvSpPr>
            <p:spPr bwMode="auto">
              <a:xfrm>
                <a:off x="3675" y="3547"/>
                <a:ext cx="10" cy="17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53" name="Rectangle 105"/>
              <p:cNvSpPr>
                <a:spLocks noChangeArrowheads="1"/>
              </p:cNvSpPr>
              <p:nvPr/>
            </p:nvSpPr>
            <p:spPr bwMode="auto">
              <a:xfrm>
                <a:off x="3685" y="3537"/>
                <a:ext cx="9" cy="18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54" name="Rectangle 106"/>
              <p:cNvSpPr>
                <a:spLocks noChangeArrowheads="1"/>
              </p:cNvSpPr>
              <p:nvPr/>
            </p:nvSpPr>
            <p:spPr bwMode="auto">
              <a:xfrm>
                <a:off x="3694" y="3527"/>
                <a:ext cx="10" cy="19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55" name="Rectangle 107"/>
              <p:cNvSpPr>
                <a:spLocks noChangeArrowheads="1"/>
              </p:cNvSpPr>
              <p:nvPr/>
            </p:nvSpPr>
            <p:spPr bwMode="auto">
              <a:xfrm>
                <a:off x="3704" y="3516"/>
                <a:ext cx="10" cy="20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56" name="Rectangle 108"/>
              <p:cNvSpPr>
                <a:spLocks noChangeArrowheads="1"/>
              </p:cNvSpPr>
              <p:nvPr/>
            </p:nvSpPr>
            <p:spPr bwMode="auto">
              <a:xfrm>
                <a:off x="3714" y="3506"/>
                <a:ext cx="10" cy="21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57" name="Rectangle 109"/>
              <p:cNvSpPr>
                <a:spLocks noChangeArrowheads="1"/>
              </p:cNvSpPr>
              <p:nvPr/>
            </p:nvSpPr>
            <p:spPr bwMode="auto">
              <a:xfrm>
                <a:off x="3724" y="3496"/>
                <a:ext cx="9" cy="22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58" name="Rectangle 110"/>
              <p:cNvSpPr>
                <a:spLocks noChangeArrowheads="1"/>
              </p:cNvSpPr>
              <p:nvPr/>
            </p:nvSpPr>
            <p:spPr bwMode="auto">
              <a:xfrm>
                <a:off x="3733" y="3485"/>
                <a:ext cx="10" cy="23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59" name="Rectangle 111"/>
              <p:cNvSpPr>
                <a:spLocks noChangeArrowheads="1"/>
              </p:cNvSpPr>
              <p:nvPr/>
            </p:nvSpPr>
            <p:spPr bwMode="auto">
              <a:xfrm>
                <a:off x="3743" y="3472"/>
                <a:ext cx="10" cy="25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60" name="Rectangle 112"/>
              <p:cNvSpPr>
                <a:spLocks noChangeArrowheads="1"/>
              </p:cNvSpPr>
              <p:nvPr/>
            </p:nvSpPr>
            <p:spPr bwMode="auto">
              <a:xfrm>
                <a:off x="3753" y="3459"/>
                <a:ext cx="10" cy="26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61" name="Rectangle 113"/>
              <p:cNvSpPr>
                <a:spLocks noChangeArrowheads="1"/>
              </p:cNvSpPr>
              <p:nvPr/>
            </p:nvSpPr>
            <p:spPr bwMode="auto">
              <a:xfrm>
                <a:off x="3763" y="3447"/>
                <a:ext cx="10" cy="27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62" name="Rectangle 114"/>
              <p:cNvSpPr>
                <a:spLocks noChangeArrowheads="1"/>
              </p:cNvSpPr>
              <p:nvPr/>
            </p:nvSpPr>
            <p:spPr bwMode="auto">
              <a:xfrm>
                <a:off x="3773" y="3434"/>
                <a:ext cx="9" cy="29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63" name="Rectangle 115"/>
              <p:cNvSpPr>
                <a:spLocks noChangeArrowheads="1"/>
              </p:cNvSpPr>
              <p:nvPr/>
            </p:nvSpPr>
            <p:spPr bwMode="auto">
              <a:xfrm>
                <a:off x="3782" y="3421"/>
                <a:ext cx="10" cy="30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64" name="Rectangle 116"/>
              <p:cNvSpPr>
                <a:spLocks noChangeArrowheads="1"/>
              </p:cNvSpPr>
              <p:nvPr/>
            </p:nvSpPr>
            <p:spPr bwMode="auto">
              <a:xfrm>
                <a:off x="3792" y="3410"/>
                <a:ext cx="10" cy="3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65" name="Rectangle 117"/>
              <p:cNvSpPr>
                <a:spLocks noChangeArrowheads="1"/>
              </p:cNvSpPr>
              <p:nvPr/>
            </p:nvSpPr>
            <p:spPr bwMode="auto">
              <a:xfrm>
                <a:off x="3802" y="3395"/>
                <a:ext cx="10" cy="32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66" name="Rectangle 118"/>
              <p:cNvSpPr>
                <a:spLocks noChangeArrowheads="1"/>
              </p:cNvSpPr>
              <p:nvPr/>
            </p:nvSpPr>
            <p:spPr bwMode="auto">
              <a:xfrm>
                <a:off x="3812" y="3381"/>
                <a:ext cx="10" cy="34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67" name="Rectangle 119"/>
              <p:cNvSpPr>
                <a:spLocks noChangeArrowheads="1"/>
              </p:cNvSpPr>
              <p:nvPr/>
            </p:nvSpPr>
            <p:spPr bwMode="auto">
              <a:xfrm>
                <a:off x="3822" y="3367"/>
                <a:ext cx="9" cy="35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68" name="Rectangle 120"/>
              <p:cNvSpPr>
                <a:spLocks noChangeArrowheads="1"/>
              </p:cNvSpPr>
              <p:nvPr/>
            </p:nvSpPr>
            <p:spPr bwMode="auto">
              <a:xfrm>
                <a:off x="3831" y="3351"/>
                <a:ext cx="10" cy="37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69" name="Rectangle 121"/>
              <p:cNvSpPr>
                <a:spLocks noChangeArrowheads="1"/>
              </p:cNvSpPr>
              <p:nvPr/>
            </p:nvSpPr>
            <p:spPr bwMode="auto">
              <a:xfrm>
                <a:off x="3841" y="3336"/>
                <a:ext cx="10" cy="3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70" name="Rectangle 122"/>
              <p:cNvSpPr>
                <a:spLocks noChangeArrowheads="1"/>
              </p:cNvSpPr>
              <p:nvPr/>
            </p:nvSpPr>
            <p:spPr bwMode="auto">
              <a:xfrm>
                <a:off x="3851" y="3322"/>
                <a:ext cx="10" cy="40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71" name="Rectangle 123"/>
              <p:cNvSpPr>
                <a:spLocks noChangeArrowheads="1"/>
              </p:cNvSpPr>
              <p:nvPr/>
            </p:nvSpPr>
            <p:spPr bwMode="auto">
              <a:xfrm>
                <a:off x="3861" y="3308"/>
                <a:ext cx="9" cy="4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72" name="Rectangle 124"/>
              <p:cNvSpPr>
                <a:spLocks noChangeArrowheads="1"/>
              </p:cNvSpPr>
              <p:nvPr/>
            </p:nvSpPr>
            <p:spPr bwMode="auto">
              <a:xfrm>
                <a:off x="3870" y="3293"/>
                <a:ext cx="10" cy="43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73" name="Rectangle 125"/>
              <p:cNvSpPr>
                <a:spLocks noChangeArrowheads="1"/>
              </p:cNvSpPr>
              <p:nvPr/>
            </p:nvSpPr>
            <p:spPr bwMode="auto">
              <a:xfrm>
                <a:off x="3880" y="3277"/>
                <a:ext cx="10" cy="44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74" name="Rectangle 126"/>
              <p:cNvSpPr>
                <a:spLocks noChangeArrowheads="1"/>
              </p:cNvSpPr>
              <p:nvPr/>
            </p:nvSpPr>
            <p:spPr bwMode="auto">
              <a:xfrm>
                <a:off x="3890" y="3260"/>
                <a:ext cx="10" cy="46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75" name="Rectangle 127"/>
              <p:cNvSpPr>
                <a:spLocks noChangeArrowheads="1"/>
              </p:cNvSpPr>
              <p:nvPr/>
            </p:nvSpPr>
            <p:spPr bwMode="auto">
              <a:xfrm>
                <a:off x="3900" y="3243"/>
                <a:ext cx="10" cy="48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76" name="Rectangle 128"/>
              <p:cNvSpPr>
                <a:spLocks noChangeArrowheads="1"/>
              </p:cNvSpPr>
              <p:nvPr/>
            </p:nvSpPr>
            <p:spPr bwMode="auto">
              <a:xfrm>
                <a:off x="3910" y="3227"/>
                <a:ext cx="9" cy="49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77" name="Rectangle 129"/>
              <p:cNvSpPr>
                <a:spLocks noChangeArrowheads="1"/>
              </p:cNvSpPr>
              <p:nvPr/>
            </p:nvSpPr>
            <p:spPr bwMode="auto">
              <a:xfrm>
                <a:off x="3919" y="3211"/>
                <a:ext cx="10" cy="51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78" name="Rectangle 130"/>
              <p:cNvSpPr>
                <a:spLocks noChangeArrowheads="1"/>
              </p:cNvSpPr>
              <p:nvPr/>
            </p:nvSpPr>
            <p:spPr bwMode="auto">
              <a:xfrm>
                <a:off x="3929" y="3195"/>
                <a:ext cx="10" cy="52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79" name="Rectangle 131"/>
              <p:cNvSpPr>
                <a:spLocks noChangeArrowheads="1"/>
              </p:cNvSpPr>
              <p:nvPr/>
            </p:nvSpPr>
            <p:spPr bwMode="auto">
              <a:xfrm>
                <a:off x="3939" y="3181"/>
                <a:ext cx="10" cy="54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80" name="Rectangle 132"/>
              <p:cNvSpPr>
                <a:spLocks noChangeArrowheads="1"/>
              </p:cNvSpPr>
              <p:nvPr/>
            </p:nvSpPr>
            <p:spPr bwMode="auto">
              <a:xfrm>
                <a:off x="3949" y="3165"/>
                <a:ext cx="9" cy="55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81" name="Rectangle 133"/>
              <p:cNvSpPr>
                <a:spLocks noChangeArrowheads="1"/>
              </p:cNvSpPr>
              <p:nvPr/>
            </p:nvSpPr>
            <p:spPr bwMode="auto">
              <a:xfrm>
                <a:off x="3958" y="3149"/>
                <a:ext cx="10" cy="57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82" name="Rectangle 134"/>
              <p:cNvSpPr>
                <a:spLocks noChangeArrowheads="1"/>
              </p:cNvSpPr>
              <p:nvPr/>
            </p:nvSpPr>
            <p:spPr bwMode="auto">
              <a:xfrm>
                <a:off x="3968" y="3131"/>
                <a:ext cx="10" cy="59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83" name="Rectangle 135"/>
              <p:cNvSpPr>
                <a:spLocks noChangeArrowheads="1"/>
              </p:cNvSpPr>
              <p:nvPr/>
            </p:nvSpPr>
            <p:spPr bwMode="auto">
              <a:xfrm>
                <a:off x="3978" y="3113"/>
                <a:ext cx="10" cy="61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84" name="Rectangle 136"/>
              <p:cNvSpPr>
                <a:spLocks noChangeArrowheads="1"/>
              </p:cNvSpPr>
              <p:nvPr/>
            </p:nvSpPr>
            <p:spPr bwMode="auto">
              <a:xfrm>
                <a:off x="3988" y="3096"/>
                <a:ext cx="10" cy="62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85" name="Rectangle 137"/>
              <p:cNvSpPr>
                <a:spLocks noChangeArrowheads="1"/>
              </p:cNvSpPr>
              <p:nvPr/>
            </p:nvSpPr>
            <p:spPr bwMode="auto">
              <a:xfrm>
                <a:off x="3998" y="3082"/>
                <a:ext cx="9" cy="64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86" name="Rectangle 138"/>
              <p:cNvSpPr>
                <a:spLocks noChangeArrowheads="1"/>
              </p:cNvSpPr>
              <p:nvPr/>
            </p:nvSpPr>
            <p:spPr bwMode="auto">
              <a:xfrm>
                <a:off x="4007" y="3067"/>
                <a:ext cx="10" cy="65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87" name="Rectangle 139"/>
              <p:cNvSpPr>
                <a:spLocks noChangeArrowheads="1"/>
              </p:cNvSpPr>
              <p:nvPr/>
            </p:nvSpPr>
            <p:spPr bwMode="auto">
              <a:xfrm>
                <a:off x="4017" y="3053"/>
                <a:ext cx="10" cy="67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88" name="Rectangle 140"/>
              <p:cNvSpPr>
                <a:spLocks noChangeArrowheads="1"/>
              </p:cNvSpPr>
              <p:nvPr/>
            </p:nvSpPr>
            <p:spPr bwMode="auto">
              <a:xfrm>
                <a:off x="4027" y="3038"/>
                <a:ext cx="10" cy="68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89" name="Rectangle 141"/>
              <p:cNvSpPr>
                <a:spLocks noChangeArrowheads="1"/>
              </p:cNvSpPr>
              <p:nvPr/>
            </p:nvSpPr>
            <p:spPr bwMode="auto">
              <a:xfrm>
                <a:off x="4037" y="3021"/>
                <a:ext cx="9" cy="70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90" name="Rectangle 142"/>
              <p:cNvSpPr>
                <a:spLocks noChangeArrowheads="1"/>
              </p:cNvSpPr>
              <p:nvPr/>
            </p:nvSpPr>
            <p:spPr bwMode="auto">
              <a:xfrm>
                <a:off x="4046" y="3004"/>
                <a:ext cx="10" cy="7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91" name="Rectangle 143"/>
              <p:cNvSpPr>
                <a:spLocks noChangeArrowheads="1"/>
              </p:cNvSpPr>
              <p:nvPr/>
            </p:nvSpPr>
            <p:spPr bwMode="auto">
              <a:xfrm>
                <a:off x="4056" y="2988"/>
                <a:ext cx="10" cy="73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92" name="Rectangle 144"/>
              <p:cNvSpPr>
                <a:spLocks noChangeArrowheads="1"/>
              </p:cNvSpPr>
              <p:nvPr/>
            </p:nvSpPr>
            <p:spPr bwMode="auto">
              <a:xfrm>
                <a:off x="4066" y="2974"/>
                <a:ext cx="10" cy="75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93" name="Rectangle 145"/>
              <p:cNvSpPr>
                <a:spLocks noChangeArrowheads="1"/>
              </p:cNvSpPr>
              <p:nvPr/>
            </p:nvSpPr>
            <p:spPr bwMode="auto">
              <a:xfrm>
                <a:off x="4076" y="2961"/>
                <a:ext cx="10" cy="76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94" name="Rectangle 146"/>
              <p:cNvSpPr>
                <a:spLocks noChangeArrowheads="1"/>
              </p:cNvSpPr>
              <p:nvPr/>
            </p:nvSpPr>
            <p:spPr bwMode="auto">
              <a:xfrm>
                <a:off x="4086" y="2950"/>
                <a:ext cx="8" cy="77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95" name="Rectangle 147"/>
              <p:cNvSpPr>
                <a:spLocks noChangeArrowheads="1"/>
              </p:cNvSpPr>
              <p:nvPr/>
            </p:nvSpPr>
            <p:spPr bwMode="auto">
              <a:xfrm>
                <a:off x="4094" y="2938"/>
                <a:ext cx="11" cy="78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96" name="Rectangle 148"/>
              <p:cNvSpPr>
                <a:spLocks noChangeArrowheads="1"/>
              </p:cNvSpPr>
              <p:nvPr/>
            </p:nvSpPr>
            <p:spPr bwMode="auto">
              <a:xfrm>
                <a:off x="4105" y="2925"/>
                <a:ext cx="10" cy="79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97" name="Rectangle 149"/>
              <p:cNvSpPr>
                <a:spLocks noChangeArrowheads="1"/>
              </p:cNvSpPr>
              <p:nvPr/>
            </p:nvSpPr>
            <p:spPr bwMode="auto">
              <a:xfrm>
                <a:off x="4115" y="2910"/>
                <a:ext cx="10" cy="8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98" name="Rectangle 150"/>
              <p:cNvSpPr>
                <a:spLocks noChangeArrowheads="1"/>
              </p:cNvSpPr>
              <p:nvPr/>
            </p:nvSpPr>
            <p:spPr bwMode="auto">
              <a:xfrm>
                <a:off x="4125" y="2896"/>
                <a:ext cx="8" cy="82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499" name="Rectangle 151"/>
              <p:cNvSpPr>
                <a:spLocks noChangeArrowheads="1"/>
              </p:cNvSpPr>
              <p:nvPr/>
            </p:nvSpPr>
            <p:spPr bwMode="auto">
              <a:xfrm>
                <a:off x="4133" y="2883"/>
                <a:ext cx="10" cy="84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00" name="Rectangle 152"/>
              <p:cNvSpPr>
                <a:spLocks noChangeArrowheads="1"/>
              </p:cNvSpPr>
              <p:nvPr/>
            </p:nvSpPr>
            <p:spPr bwMode="auto">
              <a:xfrm>
                <a:off x="4143" y="2873"/>
                <a:ext cx="11" cy="85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01" name="Rectangle 153"/>
              <p:cNvSpPr>
                <a:spLocks noChangeArrowheads="1"/>
              </p:cNvSpPr>
              <p:nvPr/>
            </p:nvSpPr>
            <p:spPr bwMode="auto">
              <a:xfrm>
                <a:off x="4154" y="2866"/>
                <a:ext cx="10" cy="85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02" name="Rectangle 154"/>
              <p:cNvSpPr>
                <a:spLocks noChangeArrowheads="1"/>
              </p:cNvSpPr>
              <p:nvPr/>
            </p:nvSpPr>
            <p:spPr bwMode="auto">
              <a:xfrm>
                <a:off x="4164" y="2858"/>
                <a:ext cx="10" cy="86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03" name="Rectangle 155"/>
              <p:cNvSpPr>
                <a:spLocks noChangeArrowheads="1"/>
              </p:cNvSpPr>
              <p:nvPr/>
            </p:nvSpPr>
            <p:spPr bwMode="auto">
              <a:xfrm>
                <a:off x="4174" y="2850"/>
                <a:ext cx="8" cy="87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04" name="Rectangle 156"/>
              <p:cNvSpPr>
                <a:spLocks noChangeArrowheads="1"/>
              </p:cNvSpPr>
              <p:nvPr/>
            </p:nvSpPr>
            <p:spPr bwMode="auto">
              <a:xfrm>
                <a:off x="4182" y="2840"/>
                <a:ext cx="10" cy="88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05" name="Rectangle 157"/>
              <p:cNvSpPr>
                <a:spLocks noChangeArrowheads="1"/>
              </p:cNvSpPr>
              <p:nvPr/>
            </p:nvSpPr>
            <p:spPr bwMode="auto">
              <a:xfrm>
                <a:off x="4192" y="2828"/>
                <a:ext cx="11" cy="89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06" name="Rectangle 158"/>
              <p:cNvSpPr>
                <a:spLocks noChangeArrowheads="1"/>
              </p:cNvSpPr>
              <p:nvPr/>
            </p:nvSpPr>
            <p:spPr bwMode="auto">
              <a:xfrm>
                <a:off x="4203" y="2818"/>
                <a:ext cx="10" cy="90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07" name="Rectangle 159"/>
              <p:cNvSpPr>
                <a:spLocks noChangeArrowheads="1"/>
              </p:cNvSpPr>
              <p:nvPr/>
            </p:nvSpPr>
            <p:spPr bwMode="auto">
              <a:xfrm>
                <a:off x="4213" y="2811"/>
                <a:ext cx="8" cy="91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08" name="Rectangle 160"/>
              <p:cNvSpPr>
                <a:spLocks noChangeArrowheads="1"/>
              </p:cNvSpPr>
              <p:nvPr/>
            </p:nvSpPr>
            <p:spPr bwMode="auto">
              <a:xfrm>
                <a:off x="4221" y="2808"/>
                <a:ext cx="10" cy="9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09" name="Rectangle 161"/>
              <p:cNvSpPr>
                <a:spLocks noChangeArrowheads="1"/>
              </p:cNvSpPr>
              <p:nvPr/>
            </p:nvSpPr>
            <p:spPr bwMode="auto">
              <a:xfrm>
                <a:off x="4231" y="2805"/>
                <a:ext cx="10" cy="91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10" name="Rectangle 162"/>
              <p:cNvSpPr>
                <a:spLocks noChangeArrowheads="1"/>
              </p:cNvSpPr>
              <p:nvPr/>
            </p:nvSpPr>
            <p:spPr bwMode="auto">
              <a:xfrm>
                <a:off x="4241" y="2804"/>
                <a:ext cx="10" cy="9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11" name="Rectangle 163"/>
              <p:cNvSpPr>
                <a:spLocks noChangeArrowheads="1"/>
              </p:cNvSpPr>
              <p:nvPr/>
            </p:nvSpPr>
            <p:spPr bwMode="auto">
              <a:xfrm>
                <a:off x="4251" y="2799"/>
                <a:ext cx="11" cy="92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12" name="Rectangle 164"/>
              <p:cNvSpPr>
                <a:spLocks noChangeArrowheads="1"/>
              </p:cNvSpPr>
              <p:nvPr/>
            </p:nvSpPr>
            <p:spPr bwMode="auto">
              <a:xfrm>
                <a:off x="4262" y="2794"/>
                <a:ext cx="8" cy="93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13" name="Rectangle 165"/>
              <p:cNvSpPr>
                <a:spLocks noChangeArrowheads="1"/>
              </p:cNvSpPr>
              <p:nvPr/>
            </p:nvSpPr>
            <p:spPr bwMode="auto">
              <a:xfrm>
                <a:off x="4270" y="2788"/>
                <a:ext cx="10" cy="93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14" name="Rectangle 166"/>
              <p:cNvSpPr>
                <a:spLocks noChangeArrowheads="1"/>
              </p:cNvSpPr>
              <p:nvPr/>
            </p:nvSpPr>
            <p:spPr bwMode="auto">
              <a:xfrm>
                <a:off x="4280" y="2783"/>
                <a:ext cx="10" cy="94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15" name="Rectangle 167"/>
              <p:cNvSpPr>
                <a:spLocks noChangeArrowheads="1"/>
              </p:cNvSpPr>
              <p:nvPr/>
            </p:nvSpPr>
            <p:spPr bwMode="auto">
              <a:xfrm>
                <a:off x="4290" y="2783"/>
                <a:ext cx="10" cy="94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16" name="Rectangle 168"/>
              <p:cNvSpPr>
                <a:spLocks noChangeArrowheads="1"/>
              </p:cNvSpPr>
              <p:nvPr/>
            </p:nvSpPr>
            <p:spPr bwMode="auto">
              <a:xfrm>
                <a:off x="4300" y="2786"/>
                <a:ext cx="11" cy="93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17" name="Rectangle 169"/>
              <p:cNvSpPr>
                <a:spLocks noChangeArrowheads="1"/>
              </p:cNvSpPr>
              <p:nvPr/>
            </p:nvSpPr>
            <p:spPr bwMode="auto">
              <a:xfrm>
                <a:off x="4311" y="2791"/>
                <a:ext cx="8" cy="93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18" name="Rectangle 170"/>
              <p:cNvSpPr>
                <a:spLocks noChangeArrowheads="1"/>
              </p:cNvSpPr>
              <p:nvPr/>
            </p:nvSpPr>
            <p:spPr bwMode="auto">
              <a:xfrm>
                <a:off x="4319" y="2794"/>
                <a:ext cx="10" cy="93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19" name="Rectangle 171"/>
              <p:cNvSpPr>
                <a:spLocks noChangeArrowheads="1"/>
              </p:cNvSpPr>
              <p:nvPr/>
            </p:nvSpPr>
            <p:spPr bwMode="auto">
              <a:xfrm>
                <a:off x="4329" y="2795"/>
                <a:ext cx="10" cy="92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20" name="Rectangle 172"/>
              <p:cNvSpPr>
                <a:spLocks noChangeArrowheads="1"/>
              </p:cNvSpPr>
              <p:nvPr/>
            </p:nvSpPr>
            <p:spPr bwMode="auto">
              <a:xfrm>
                <a:off x="4339" y="2794"/>
                <a:ext cx="10" cy="93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21" name="Rectangle 173"/>
              <p:cNvSpPr>
                <a:spLocks noChangeArrowheads="1"/>
              </p:cNvSpPr>
              <p:nvPr/>
            </p:nvSpPr>
            <p:spPr bwMode="auto">
              <a:xfrm>
                <a:off x="4349" y="2794"/>
                <a:ext cx="9" cy="93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22" name="Rectangle 174"/>
              <p:cNvSpPr>
                <a:spLocks noChangeArrowheads="1"/>
              </p:cNvSpPr>
              <p:nvPr/>
            </p:nvSpPr>
            <p:spPr bwMode="auto">
              <a:xfrm>
                <a:off x="4358" y="2796"/>
                <a:ext cx="10" cy="92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23" name="Rectangle 175"/>
              <p:cNvSpPr>
                <a:spLocks noChangeArrowheads="1"/>
              </p:cNvSpPr>
              <p:nvPr/>
            </p:nvSpPr>
            <p:spPr bwMode="auto">
              <a:xfrm>
                <a:off x="4368" y="2802"/>
                <a:ext cx="10" cy="92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24" name="Rectangle 176"/>
              <p:cNvSpPr>
                <a:spLocks noChangeArrowheads="1"/>
              </p:cNvSpPr>
              <p:nvPr/>
            </p:nvSpPr>
            <p:spPr bwMode="auto">
              <a:xfrm>
                <a:off x="4378" y="2812"/>
                <a:ext cx="10" cy="91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25" name="Rectangle 177"/>
              <p:cNvSpPr>
                <a:spLocks noChangeArrowheads="1"/>
              </p:cNvSpPr>
              <p:nvPr/>
            </p:nvSpPr>
            <p:spPr bwMode="auto">
              <a:xfrm>
                <a:off x="4388" y="2822"/>
                <a:ext cx="10" cy="90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26" name="Rectangle 178"/>
              <p:cNvSpPr>
                <a:spLocks noChangeArrowheads="1"/>
              </p:cNvSpPr>
              <p:nvPr/>
            </p:nvSpPr>
            <p:spPr bwMode="auto">
              <a:xfrm>
                <a:off x="4398" y="2830"/>
                <a:ext cx="9" cy="89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27" name="Rectangle 179"/>
              <p:cNvSpPr>
                <a:spLocks noChangeArrowheads="1"/>
              </p:cNvSpPr>
              <p:nvPr/>
            </p:nvSpPr>
            <p:spPr bwMode="auto">
              <a:xfrm>
                <a:off x="4407" y="2834"/>
                <a:ext cx="10" cy="89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28" name="Rectangle 180"/>
              <p:cNvSpPr>
                <a:spLocks noChangeArrowheads="1"/>
              </p:cNvSpPr>
              <p:nvPr/>
            </p:nvSpPr>
            <p:spPr bwMode="auto">
              <a:xfrm>
                <a:off x="4417" y="2838"/>
                <a:ext cx="10" cy="88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29" name="Rectangle 181"/>
              <p:cNvSpPr>
                <a:spLocks noChangeArrowheads="1"/>
              </p:cNvSpPr>
              <p:nvPr/>
            </p:nvSpPr>
            <p:spPr bwMode="auto">
              <a:xfrm>
                <a:off x="4427" y="2844"/>
                <a:ext cx="10" cy="88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30" name="Rectangle 182"/>
              <p:cNvSpPr>
                <a:spLocks noChangeArrowheads="1"/>
              </p:cNvSpPr>
              <p:nvPr/>
            </p:nvSpPr>
            <p:spPr bwMode="auto">
              <a:xfrm>
                <a:off x="4437" y="2853"/>
                <a:ext cx="9" cy="87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31" name="Rectangle 183"/>
              <p:cNvSpPr>
                <a:spLocks noChangeArrowheads="1"/>
              </p:cNvSpPr>
              <p:nvPr/>
            </p:nvSpPr>
            <p:spPr bwMode="auto">
              <a:xfrm>
                <a:off x="4446" y="2866"/>
                <a:ext cx="10" cy="85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32" name="Rectangle 184"/>
              <p:cNvSpPr>
                <a:spLocks noChangeArrowheads="1"/>
              </p:cNvSpPr>
              <p:nvPr/>
            </p:nvSpPr>
            <p:spPr bwMode="auto">
              <a:xfrm>
                <a:off x="4456" y="2880"/>
                <a:ext cx="10" cy="84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33" name="Rectangle 185"/>
              <p:cNvSpPr>
                <a:spLocks noChangeArrowheads="1"/>
              </p:cNvSpPr>
              <p:nvPr/>
            </p:nvSpPr>
            <p:spPr bwMode="auto">
              <a:xfrm>
                <a:off x="4466" y="2893"/>
                <a:ext cx="10" cy="83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34" name="Rectangle 186"/>
              <p:cNvSpPr>
                <a:spLocks noChangeArrowheads="1"/>
              </p:cNvSpPr>
              <p:nvPr/>
            </p:nvSpPr>
            <p:spPr bwMode="auto">
              <a:xfrm>
                <a:off x="4476" y="2904"/>
                <a:ext cx="10" cy="8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35" name="Rectangle 187"/>
              <p:cNvSpPr>
                <a:spLocks noChangeArrowheads="1"/>
              </p:cNvSpPr>
              <p:nvPr/>
            </p:nvSpPr>
            <p:spPr bwMode="auto">
              <a:xfrm>
                <a:off x="4486" y="2913"/>
                <a:ext cx="9" cy="81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36" name="Rectangle 188"/>
              <p:cNvSpPr>
                <a:spLocks noChangeArrowheads="1"/>
              </p:cNvSpPr>
              <p:nvPr/>
            </p:nvSpPr>
            <p:spPr bwMode="auto">
              <a:xfrm>
                <a:off x="4495" y="2920"/>
                <a:ext cx="10" cy="80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37" name="Rectangle 189"/>
              <p:cNvSpPr>
                <a:spLocks noChangeArrowheads="1"/>
              </p:cNvSpPr>
              <p:nvPr/>
            </p:nvSpPr>
            <p:spPr bwMode="auto">
              <a:xfrm>
                <a:off x="4505" y="2932"/>
                <a:ext cx="10" cy="79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38" name="Rectangle 190"/>
              <p:cNvSpPr>
                <a:spLocks noChangeArrowheads="1"/>
              </p:cNvSpPr>
              <p:nvPr/>
            </p:nvSpPr>
            <p:spPr bwMode="auto">
              <a:xfrm>
                <a:off x="4515" y="2945"/>
                <a:ext cx="10" cy="77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39" name="Rectangle 191"/>
              <p:cNvSpPr>
                <a:spLocks noChangeArrowheads="1"/>
              </p:cNvSpPr>
              <p:nvPr/>
            </p:nvSpPr>
            <p:spPr bwMode="auto">
              <a:xfrm>
                <a:off x="4525" y="2962"/>
                <a:ext cx="9" cy="76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40" name="Rectangle 192"/>
              <p:cNvSpPr>
                <a:spLocks noChangeArrowheads="1"/>
              </p:cNvSpPr>
              <p:nvPr/>
            </p:nvSpPr>
            <p:spPr bwMode="auto">
              <a:xfrm>
                <a:off x="4534" y="2979"/>
                <a:ext cx="10" cy="74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41" name="Rectangle 193"/>
              <p:cNvSpPr>
                <a:spLocks noChangeArrowheads="1"/>
              </p:cNvSpPr>
              <p:nvPr/>
            </p:nvSpPr>
            <p:spPr bwMode="auto">
              <a:xfrm>
                <a:off x="4544" y="2995"/>
                <a:ext cx="10" cy="72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42" name="Rectangle 194"/>
              <p:cNvSpPr>
                <a:spLocks noChangeArrowheads="1"/>
              </p:cNvSpPr>
              <p:nvPr/>
            </p:nvSpPr>
            <p:spPr bwMode="auto">
              <a:xfrm>
                <a:off x="4554" y="3008"/>
                <a:ext cx="10" cy="7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43" name="Rectangle 195"/>
              <p:cNvSpPr>
                <a:spLocks noChangeArrowheads="1"/>
              </p:cNvSpPr>
              <p:nvPr/>
            </p:nvSpPr>
            <p:spPr bwMode="auto">
              <a:xfrm>
                <a:off x="4564" y="3018"/>
                <a:ext cx="10" cy="70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44" name="Rectangle 196"/>
              <p:cNvSpPr>
                <a:spLocks noChangeArrowheads="1"/>
              </p:cNvSpPr>
              <p:nvPr/>
            </p:nvSpPr>
            <p:spPr bwMode="auto">
              <a:xfrm>
                <a:off x="4574" y="3030"/>
                <a:ext cx="9" cy="69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45" name="Rectangle 197"/>
              <p:cNvSpPr>
                <a:spLocks noChangeArrowheads="1"/>
              </p:cNvSpPr>
              <p:nvPr/>
            </p:nvSpPr>
            <p:spPr bwMode="auto">
              <a:xfrm>
                <a:off x="4583" y="3044"/>
                <a:ext cx="10" cy="68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46" name="Rectangle 198"/>
              <p:cNvSpPr>
                <a:spLocks noChangeArrowheads="1"/>
              </p:cNvSpPr>
              <p:nvPr/>
            </p:nvSpPr>
            <p:spPr bwMode="auto">
              <a:xfrm>
                <a:off x="4593" y="3061"/>
                <a:ext cx="10" cy="66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47" name="Rectangle 199"/>
              <p:cNvSpPr>
                <a:spLocks noChangeArrowheads="1"/>
              </p:cNvSpPr>
              <p:nvPr/>
            </p:nvSpPr>
            <p:spPr bwMode="auto">
              <a:xfrm>
                <a:off x="4603" y="3080"/>
                <a:ext cx="10" cy="64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48" name="Rectangle 200"/>
              <p:cNvSpPr>
                <a:spLocks noChangeArrowheads="1"/>
              </p:cNvSpPr>
              <p:nvPr/>
            </p:nvSpPr>
            <p:spPr bwMode="auto">
              <a:xfrm>
                <a:off x="4613" y="3099"/>
                <a:ext cx="9" cy="62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49" name="Rectangle 201"/>
              <p:cNvSpPr>
                <a:spLocks noChangeArrowheads="1"/>
              </p:cNvSpPr>
              <p:nvPr/>
            </p:nvSpPr>
            <p:spPr bwMode="auto">
              <a:xfrm>
                <a:off x="4622" y="3115"/>
                <a:ext cx="10" cy="60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50" name="Rectangle 202"/>
              <p:cNvSpPr>
                <a:spLocks noChangeArrowheads="1"/>
              </p:cNvSpPr>
              <p:nvPr/>
            </p:nvSpPr>
            <p:spPr bwMode="auto">
              <a:xfrm>
                <a:off x="4632" y="3128"/>
                <a:ext cx="10" cy="59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51" name="Rectangle 203"/>
              <p:cNvSpPr>
                <a:spLocks noChangeArrowheads="1"/>
              </p:cNvSpPr>
              <p:nvPr/>
            </p:nvSpPr>
            <p:spPr bwMode="auto">
              <a:xfrm>
                <a:off x="4642" y="3139"/>
                <a:ext cx="10" cy="58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52" name="Rectangle 204"/>
              <p:cNvSpPr>
                <a:spLocks noChangeArrowheads="1"/>
              </p:cNvSpPr>
              <p:nvPr/>
            </p:nvSpPr>
            <p:spPr bwMode="auto">
              <a:xfrm>
                <a:off x="4652" y="3152"/>
                <a:ext cx="10" cy="57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53" name="Rectangle 205"/>
              <p:cNvSpPr>
                <a:spLocks noChangeArrowheads="1"/>
              </p:cNvSpPr>
              <p:nvPr/>
            </p:nvSpPr>
            <p:spPr bwMode="auto">
              <a:xfrm>
                <a:off x="4662" y="3168"/>
                <a:ext cx="9" cy="55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54" name="Rectangle 206"/>
              <p:cNvSpPr>
                <a:spLocks noChangeArrowheads="1"/>
              </p:cNvSpPr>
              <p:nvPr/>
            </p:nvSpPr>
            <p:spPr bwMode="auto">
              <a:xfrm>
                <a:off x="4671" y="3187"/>
                <a:ext cx="10" cy="53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55" name="Rectangle 207"/>
              <p:cNvSpPr>
                <a:spLocks noChangeArrowheads="1"/>
              </p:cNvSpPr>
              <p:nvPr/>
            </p:nvSpPr>
            <p:spPr bwMode="auto">
              <a:xfrm>
                <a:off x="4681" y="3205"/>
                <a:ext cx="10" cy="51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56" name="Rectangle 208"/>
              <p:cNvSpPr>
                <a:spLocks noChangeArrowheads="1"/>
              </p:cNvSpPr>
              <p:nvPr/>
            </p:nvSpPr>
            <p:spPr bwMode="auto">
              <a:xfrm>
                <a:off x="4691" y="3223"/>
                <a:ext cx="10" cy="50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57" name="Rectangle 209"/>
              <p:cNvSpPr>
                <a:spLocks noChangeArrowheads="1"/>
              </p:cNvSpPr>
              <p:nvPr/>
            </p:nvSpPr>
            <p:spPr bwMode="auto">
              <a:xfrm>
                <a:off x="4701" y="3237"/>
                <a:ext cx="9" cy="48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58" name="Rectangle 210"/>
              <p:cNvSpPr>
                <a:spLocks noChangeArrowheads="1"/>
              </p:cNvSpPr>
              <p:nvPr/>
            </p:nvSpPr>
            <p:spPr bwMode="auto">
              <a:xfrm>
                <a:off x="4710" y="3249"/>
                <a:ext cx="10" cy="47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59" name="Rectangle 211"/>
              <p:cNvSpPr>
                <a:spLocks noChangeArrowheads="1"/>
              </p:cNvSpPr>
              <p:nvPr/>
            </p:nvSpPr>
            <p:spPr bwMode="auto">
              <a:xfrm>
                <a:off x="4720" y="3262"/>
                <a:ext cx="10" cy="46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60" name="Rectangle 212"/>
              <p:cNvSpPr>
                <a:spLocks noChangeArrowheads="1"/>
              </p:cNvSpPr>
              <p:nvPr/>
            </p:nvSpPr>
            <p:spPr bwMode="auto">
              <a:xfrm>
                <a:off x="4730" y="3276"/>
                <a:ext cx="10" cy="44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61" name="Rectangle 213"/>
              <p:cNvSpPr>
                <a:spLocks noChangeArrowheads="1"/>
              </p:cNvSpPr>
              <p:nvPr/>
            </p:nvSpPr>
            <p:spPr bwMode="auto">
              <a:xfrm>
                <a:off x="4740" y="3292"/>
                <a:ext cx="10" cy="43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62" name="Rectangle 214"/>
              <p:cNvSpPr>
                <a:spLocks noChangeArrowheads="1"/>
              </p:cNvSpPr>
              <p:nvPr/>
            </p:nvSpPr>
            <p:spPr bwMode="auto">
              <a:xfrm>
                <a:off x="4750" y="3309"/>
                <a:ext cx="9" cy="41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63" name="Rectangle 215"/>
              <p:cNvSpPr>
                <a:spLocks noChangeArrowheads="1"/>
              </p:cNvSpPr>
              <p:nvPr/>
            </p:nvSpPr>
            <p:spPr bwMode="auto">
              <a:xfrm>
                <a:off x="4759" y="3326"/>
                <a:ext cx="10" cy="39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64" name="Rectangle 216"/>
              <p:cNvSpPr>
                <a:spLocks noChangeArrowheads="1"/>
              </p:cNvSpPr>
              <p:nvPr/>
            </p:nvSpPr>
            <p:spPr bwMode="auto">
              <a:xfrm>
                <a:off x="4769" y="3341"/>
                <a:ext cx="10" cy="38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65" name="Rectangle 217"/>
              <p:cNvSpPr>
                <a:spLocks noChangeArrowheads="1"/>
              </p:cNvSpPr>
              <p:nvPr/>
            </p:nvSpPr>
            <p:spPr bwMode="auto">
              <a:xfrm>
                <a:off x="4779" y="3352"/>
                <a:ext cx="10" cy="37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66" name="Rectangle 218"/>
              <p:cNvSpPr>
                <a:spLocks noChangeArrowheads="1"/>
              </p:cNvSpPr>
              <p:nvPr/>
            </p:nvSpPr>
            <p:spPr bwMode="auto">
              <a:xfrm>
                <a:off x="4789" y="3364"/>
                <a:ext cx="10" cy="36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67" name="Rectangle 219"/>
              <p:cNvSpPr>
                <a:spLocks noChangeArrowheads="1"/>
              </p:cNvSpPr>
              <p:nvPr/>
            </p:nvSpPr>
            <p:spPr bwMode="auto">
              <a:xfrm>
                <a:off x="4799" y="3375"/>
                <a:ext cx="8" cy="34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68" name="Rectangle 220"/>
              <p:cNvSpPr>
                <a:spLocks noChangeArrowheads="1"/>
              </p:cNvSpPr>
              <p:nvPr/>
            </p:nvSpPr>
            <p:spPr bwMode="auto">
              <a:xfrm>
                <a:off x="4807" y="3388"/>
                <a:ext cx="11" cy="33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69" name="Rectangle 221"/>
              <p:cNvSpPr>
                <a:spLocks noChangeArrowheads="1"/>
              </p:cNvSpPr>
              <p:nvPr/>
            </p:nvSpPr>
            <p:spPr bwMode="auto">
              <a:xfrm>
                <a:off x="4818" y="3403"/>
                <a:ext cx="10" cy="32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70" name="Rectangle 222"/>
              <p:cNvSpPr>
                <a:spLocks noChangeArrowheads="1"/>
              </p:cNvSpPr>
              <p:nvPr/>
            </p:nvSpPr>
            <p:spPr bwMode="auto">
              <a:xfrm>
                <a:off x="4828" y="3419"/>
                <a:ext cx="10" cy="30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71" name="Rectangle 223"/>
              <p:cNvSpPr>
                <a:spLocks noChangeArrowheads="1"/>
              </p:cNvSpPr>
              <p:nvPr/>
            </p:nvSpPr>
            <p:spPr bwMode="auto">
              <a:xfrm>
                <a:off x="4838" y="3431"/>
                <a:ext cx="8" cy="29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72" name="Rectangle 224"/>
              <p:cNvSpPr>
                <a:spLocks noChangeArrowheads="1"/>
              </p:cNvSpPr>
              <p:nvPr/>
            </p:nvSpPr>
            <p:spPr bwMode="auto">
              <a:xfrm>
                <a:off x="4846" y="3443"/>
                <a:ext cx="10" cy="28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73" name="Rectangle 225"/>
              <p:cNvSpPr>
                <a:spLocks noChangeArrowheads="1"/>
              </p:cNvSpPr>
              <p:nvPr/>
            </p:nvSpPr>
            <p:spPr bwMode="auto">
              <a:xfrm>
                <a:off x="4856" y="3453"/>
                <a:ext cx="11" cy="27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74" name="Rectangle 226"/>
              <p:cNvSpPr>
                <a:spLocks noChangeArrowheads="1"/>
              </p:cNvSpPr>
              <p:nvPr/>
            </p:nvSpPr>
            <p:spPr bwMode="auto">
              <a:xfrm>
                <a:off x="4867" y="3463"/>
                <a:ext cx="10" cy="26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75" name="Rectangle 227"/>
              <p:cNvSpPr>
                <a:spLocks noChangeArrowheads="1"/>
              </p:cNvSpPr>
              <p:nvPr/>
            </p:nvSpPr>
            <p:spPr bwMode="auto">
              <a:xfrm>
                <a:off x="4877" y="3473"/>
                <a:ext cx="10" cy="25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76" name="Rectangle 228"/>
              <p:cNvSpPr>
                <a:spLocks noChangeArrowheads="1"/>
              </p:cNvSpPr>
              <p:nvPr/>
            </p:nvSpPr>
            <p:spPr bwMode="auto">
              <a:xfrm>
                <a:off x="4887" y="3485"/>
                <a:ext cx="8" cy="23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77" name="Rectangle 229"/>
              <p:cNvSpPr>
                <a:spLocks noChangeArrowheads="1"/>
              </p:cNvSpPr>
              <p:nvPr/>
            </p:nvSpPr>
            <p:spPr bwMode="auto">
              <a:xfrm>
                <a:off x="4895" y="3496"/>
                <a:ext cx="10" cy="22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78" name="Rectangle 230"/>
              <p:cNvSpPr>
                <a:spLocks noChangeArrowheads="1"/>
              </p:cNvSpPr>
              <p:nvPr/>
            </p:nvSpPr>
            <p:spPr bwMode="auto">
              <a:xfrm>
                <a:off x="4905" y="3509"/>
                <a:ext cx="11" cy="21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79" name="Rectangle 231"/>
              <p:cNvSpPr>
                <a:spLocks noChangeArrowheads="1"/>
              </p:cNvSpPr>
              <p:nvPr/>
            </p:nvSpPr>
            <p:spPr bwMode="auto">
              <a:xfrm>
                <a:off x="4916" y="3519"/>
                <a:ext cx="10" cy="20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80" name="Rectangle 232"/>
              <p:cNvSpPr>
                <a:spLocks noChangeArrowheads="1"/>
              </p:cNvSpPr>
              <p:nvPr/>
            </p:nvSpPr>
            <p:spPr bwMode="auto">
              <a:xfrm>
                <a:off x="4926" y="3528"/>
                <a:ext cx="8" cy="19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81" name="Rectangle 233"/>
              <p:cNvSpPr>
                <a:spLocks noChangeArrowheads="1"/>
              </p:cNvSpPr>
              <p:nvPr/>
            </p:nvSpPr>
            <p:spPr bwMode="auto">
              <a:xfrm>
                <a:off x="4934" y="3535"/>
                <a:ext cx="10" cy="1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82" name="Rectangle 234"/>
              <p:cNvSpPr>
                <a:spLocks noChangeArrowheads="1"/>
              </p:cNvSpPr>
              <p:nvPr/>
            </p:nvSpPr>
            <p:spPr bwMode="auto">
              <a:xfrm>
                <a:off x="4944" y="3544"/>
                <a:ext cx="10" cy="18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83" name="Rectangle 235"/>
              <p:cNvSpPr>
                <a:spLocks noChangeArrowheads="1"/>
              </p:cNvSpPr>
              <p:nvPr/>
            </p:nvSpPr>
            <p:spPr bwMode="auto">
              <a:xfrm>
                <a:off x="4954" y="3551"/>
                <a:ext cx="10" cy="17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84" name="Rectangle 236"/>
              <p:cNvSpPr>
                <a:spLocks noChangeArrowheads="1"/>
              </p:cNvSpPr>
              <p:nvPr/>
            </p:nvSpPr>
            <p:spPr bwMode="auto">
              <a:xfrm>
                <a:off x="4964" y="3561"/>
                <a:ext cx="11" cy="16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85" name="Rectangle 237"/>
              <p:cNvSpPr>
                <a:spLocks noChangeArrowheads="1"/>
              </p:cNvSpPr>
              <p:nvPr/>
            </p:nvSpPr>
            <p:spPr bwMode="auto">
              <a:xfrm>
                <a:off x="4975" y="3571"/>
                <a:ext cx="8" cy="15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86" name="Rectangle 238"/>
              <p:cNvSpPr>
                <a:spLocks noChangeArrowheads="1"/>
              </p:cNvSpPr>
              <p:nvPr/>
            </p:nvSpPr>
            <p:spPr bwMode="auto">
              <a:xfrm>
                <a:off x="4983" y="3580"/>
                <a:ext cx="10" cy="14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87" name="Rectangle 239"/>
              <p:cNvSpPr>
                <a:spLocks noChangeArrowheads="1"/>
              </p:cNvSpPr>
              <p:nvPr/>
            </p:nvSpPr>
            <p:spPr bwMode="auto">
              <a:xfrm>
                <a:off x="4993" y="3587"/>
                <a:ext cx="10" cy="13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88" name="Rectangle 240"/>
              <p:cNvSpPr>
                <a:spLocks noChangeArrowheads="1"/>
              </p:cNvSpPr>
              <p:nvPr/>
            </p:nvSpPr>
            <p:spPr bwMode="auto">
              <a:xfrm>
                <a:off x="5003" y="3593"/>
                <a:ext cx="10" cy="13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589" name="Rectangle 241"/>
              <p:cNvSpPr>
                <a:spLocks noChangeArrowheads="1"/>
              </p:cNvSpPr>
              <p:nvPr/>
            </p:nvSpPr>
            <p:spPr bwMode="auto">
              <a:xfrm>
                <a:off x="5013" y="3599"/>
                <a:ext cx="9" cy="12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grpSp>
        <p:grpSp>
          <p:nvGrpSpPr>
            <p:cNvPr id="1744" name="Group 443"/>
            <p:cNvGrpSpPr>
              <a:grpSpLocks/>
            </p:cNvGrpSpPr>
            <p:nvPr/>
          </p:nvGrpSpPr>
          <p:grpSpPr bwMode="auto">
            <a:xfrm>
              <a:off x="4903788" y="4002088"/>
              <a:ext cx="3892550" cy="1951037"/>
              <a:chOff x="3089" y="2521"/>
              <a:chExt cx="2452" cy="1229"/>
            </a:xfrm>
          </p:grpSpPr>
          <p:sp>
            <p:nvSpPr>
              <p:cNvPr id="2190" name="Rectangle 243"/>
              <p:cNvSpPr>
                <a:spLocks noChangeArrowheads="1"/>
              </p:cNvSpPr>
              <p:nvPr/>
            </p:nvSpPr>
            <p:spPr bwMode="auto">
              <a:xfrm>
                <a:off x="5022" y="3604"/>
                <a:ext cx="10" cy="1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191" name="Rectangle 244"/>
              <p:cNvSpPr>
                <a:spLocks noChangeArrowheads="1"/>
              </p:cNvSpPr>
              <p:nvPr/>
            </p:nvSpPr>
            <p:spPr bwMode="auto">
              <a:xfrm>
                <a:off x="5032" y="3611"/>
                <a:ext cx="10" cy="11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192" name="Rectangle 245"/>
              <p:cNvSpPr>
                <a:spLocks noChangeArrowheads="1"/>
              </p:cNvSpPr>
              <p:nvPr/>
            </p:nvSpPr>
            <p:spPr bwMode="auto">
              <a:xfrm>
                <a:off x="5042" y="3619"/>
                <a:ext cx="10" cy="10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193" name="Rectangle 246"/>
              <p:cNvSpPr>
                <a:spLocks noChangeArrowheads="1"/>
              </p:cNvSpPr>
              <p:nvPr/>
            </p:nvSpPr>
            <p:spPr bwMode="auto">
              <a:xfrm>
                <a:off x="5052" y="3624"/>
                <a:ext cx="10" cy="10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194" name="Rectangle 247"/>
              <p:cNvSpPr>
                <a:spLocks noChangeArrowheads="1"/>
              </p:cNvSpPr>
              <p:nvPr/>
            </p:nvSpPr>
            <p:spPr bwMode="auto">
              <a:xfrm>
                <a:off x="5062" y="3630"/>
                <a:ext cx="9" cy="9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195" name="Rectangle 248"/>
              <p:cNvSpPr>
                <a:spLocks noChangeArrowheads="1"/>
              </p:cNvSpPr>
              <p:nvPr/>
            </p:nvSpPr>
            <p:spPr bwMode="auto">
              <a:xfrm>
                <a:off x="5071" y="3636"/>
                <a:ext cx="10" cy="8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196" name="Rectangle 249"/>
              <p:cNvSpPr>
                <a:spLocks noChangeArrowheads="1"/>
              </p:cNvSpPr>
              <p:nvPr/>
            </p:nvSpPr>
            <p:spPr bwMode="auto">
              <a:xfrm>
                <a:off x="5081" y="3640"/>
                <a:ext cx="10" cy="8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197" name="Rectangle 250"/>
              <p:cNvSpPr>
                <a:spLocks noChangeArrowheads="1"/>
              </p:cNvSpPr>
              <p:nvPr/>
            </p:nvSpPr>
            <p:spPr bwMode="auto">
              <a:xfrm>
                <a:off x="5091" y="3645"/>
                <a:ext cx="10" cy="7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198" name="Rectangle 251"/>
              <p:cNvSpPr>
                <a:spLocks noChangeArrowheads="1"/>
              </p:cNvSpPr>
              <p:nvPr/>
            </p:nvSpPr>
            <p:spPr bwMode="auto">
              <a:xfrm>
                <a:off x="5101" y="3649"/>
                <a:ext cx="9" cy="7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199" name="Rectangle 252"/>
              <p:cNvSpPr>
                <a:spLocks noChangeArrowheads="1"/>
              </p:cNvSpPr>
              <p:nvPr/>
            </p:nvSpPr>
            <p:spPr bwMode="auto">
              <a:xfrm>
                <a:off x="5110" y="3653"/>
                <a:ext cx="10" cy="7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00" name="Rectangle 253"/>
              <p:cNvSpPr>
                <a:spLocks noChangeArrowheads="1"/>
              </p:cNvSpPr>
              <p:nvPr/>
            </p:nvSpPr>
            <p:spPr bwMode="auto">
              <a:xfrm>
                <a:off x="5120" y="3659"/>
                <a:ext cx="10" cy="6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01" name="Rectangle 254"/>
              <p:cNvSpPr>
                <a:spLocks noChangeArrowheads="1"/>
              </p:cNvSpPr>
              <p:nvPr/>
            </p:nvSpPr>
            <p:spPr bwMode="auto">
              <a:xfrm>
                <a:off x="5130" y="3663"/>
                <a:ext cx="10" cy="6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02" name="Rectangle 255"/>
              <p:cNvSpPr>
                <a:spLocks noChangeArrowheads="1"/>
              </p:cNvSpPr>
              <p:nvPr/>
            </p:nvSpPr>
            <p:spPr bwMode="auto">
              <a:xfrm>
                <a:off x="5140" y="3666"/>
                <a:ext cx="10" cy="5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03" name="Rectangle 256"/>
              <p:cNvSpPr>
                <a:spLocks noChangeArrowheads="1"/>
              </p:cNvSpPr>
              <p:nvPr/>
            </p:nvSpPr>
            <p:spPr bwMode="auto">
              <a:xfrm>
                <a:off x="5150" y="3669"/>
                <a:ext cx="9" cy="5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04" name="Rectangle 257"/>
              <p:cNvSpPr>
                <a:spLocks noChangeArrowheads="1"/>
              </p:cNvSpPr>
              <p:nvPr/>
            </p:nvSpPr>
            <p:spPr bwMode="auto">
              <a:xfrm>
                <a:off x="5159" y="3672"/>
                <a:ext cx="10" cy="5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05" name="Rectangle 258"/>
              <p:cNvSpPr>
                <a:spLocks noChangeArrowheads="1"/>
              </p:cNvSpPr>
              <p:nvPr/>
            </p:nvSpPr>
            <p:spPr bwMode="auto">
              <a:xfrm>
                <a:off x="5169" y="3675"/>
                <a:ext cx="10" cy="4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06" name="Rectangle 259"/>
              <p:cNvSpPr>
                <a:spLocks noChangeArrowheads="1"/>
              </p:cNvSpPr>
              <p:nvPr/>
            </p:nvSpPr>
            <p:spPr bwMode="auto">
              <a:xfrm>
                <a:off x="5179" y="3679"/>
                <a:ext cx="10" cy="4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07" name="Rectangle 260"/>
              <p:cNvSpPr>
                <a:spLocks noChangeArrowheads="1"/>
              </p:cNvSpPr>
              <p:nvPr/>
            </p:nvSpPr>
            <p:spPr bwMode="auto">
              <a:xfrm>
                <a:off x="5189" y="3682"/>
                <a:ext cx="9" cy="4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08" name="Rectangle 261"/>
              <p:cNvSpPr>
                <a:spLocks noChangeArrowheads="1"/>
              </p:cNvSpPr>
              <p:nvPr/>
            </p:nvSpPr>
            <p:spPr bwMode="auto">
              <a:xfrm>
                <a:off x="5198" y="3685"/>
                <a:ext cx="10" cy="3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09" name="Rectangle 262"/>
              <p:cNvSpPr>
                <a:spLocks noChangeArrowheads="1"/>
              </p:cNvSpPr>
              <p:nvPr/>
            </p:nvSpPr>
            <p:spPr bwMode="auto">
              <a:xfrm>
                <a:off x="5208" y="3688"/>
                <a:ext cx="10" cy="3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10" name="Rectangle 263"/>
              <p:cNvSpPr>
                <a:spLocks noChangeArrowheads="1"/>
              </p:cNvSpPr>
              <p:nvPr/>
            </p:nvSpPr>
            <p:spPr bwMode="auto">
              <a:xfrm>
                <a:off x="5218" y="3691"/>
                <a:ext cx="10" cy="3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11" name="Rectangle 264"/>
              <p:cNvSpPr>
                <a:spLocks noChangeArrowheads="1"/>
              </p:cNvSpPr>
              <p:nvPr/>
            </p:nvSpPr>
            <p:spPr bwMode="auto">
              <a:xfrm>
                <a:off x="5228" y="3692"/>
                <a:ext cx="10" cy="3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12" name="Rectangle 265"/>
              <p:cNvSpPr>
                <a:spLocks noChangeArrowheads="1"/>
              </p:cNvSpPr>
              <p:nvPr/>
            </p:nvSpPr>
            <p:spPr bwMode="auto">
              <a:xfrm>
                <a:off x="5238" y="3694"/>
                <a:ext cx="9" cy="3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13" name="Rectangle 266"/>
              <p:cNvSpPr>
                <a:spLocks noChangeArrowheads="1"/>
              </p:cNvSpPr>
              <p:nvPr/>
            </p:nvSpPr>
            <p:spPr bwMode="auto">
              <a:xfrm>
                <a:off x="5247" y="3696"/>
                <a:ext cx="10" cy="2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14" name="Rectangle 267"/>
              <p:cNvSpPr>
                <a:spLocks noChangeArrowheads="1"/>
              </p:cNvSpPr>
              <p:nvPr/>
            </p:nvSpPr>
            <p:spPr bwMode="auto">
              <a:xfrm>
                <a:off x="5257" y="3698"/>
                <a:ext cx="10" cy="2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15" name="Rectangle 268"/>
              <p:cNvSpPr>
                <a:spLocks noChangeArrowheads="1"/>
              </p:cNvSpPr>
              <p:nvPr/>
            </p:nvSpPr>
            <p:spPr bwMode="auto">
              <a:xfrm>
                <a:off x="5267" y="3699"/>
                <a:ext cx="10" cy="2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16" name="Rectangle 269"/>
              <p:cNvSpPr>
                <a:spLocks noChangeArrowheads="1"/>
              </p:cNvSpPr>
              <p:nvPr/>
            </p:nvSpPr>
            <p:spPr bwMode="auto">
              <a:xfrm>
                <a:off x="5277" y="3702"/>
                <a:ext cx="10" cy="2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17" name="Rectangle 270"/>
              <p:cNvSpPr>
                <a:spLocks noChangeArrowheads="1"/>
              </p:cNvSpPr>
              <p:nvPr/>
            </p:nvSpPr>
            <p:spPr bwMode="auto">
              <a:xfrm>
                <a:off x="5287" y="3704"/>
                <a:ext cx="9" cy="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18" name="Rectangle 271"/>
              <p:cNvSpPr>
                <a:spLocks noChangeArrowheads="1"/>
              </p:cNvSpPr>
              <p:nvPr/>
            </p:nvSpPr>
            <p:spPr bwMode="auto">
              <a:xfrm>
                <a:off x="5296" y="3705"/>
                <a:ext cx="10" cy="1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19" name="Rectangle 272"/>
              <p:cNvSpPr>
                <a:spLocks noChangeArrowheads="1"/>
              </p:cNvSpPr>
              <p:nvPr/>
            </p:nvSpPr>
            <p:spPr bwMode="auto">
              <a:xfrm>
                <a:off x="5306" y="3707"/>
                <a:ext cx="10" cy="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20" name="Rectangle 273"/>
              <p:cNvSpPr>
                <a:spLocks noChangeArrowheads="1"/>
              </p:cNvSpPr>
              <p:nvPr/>
            </p:nvSpPr>
            <p:spPr bwMode="auto">
              <a:xfrm>
                <a:off x="5316" y="3707"/>
                <a:ext cx="10" cy="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21" name="Rectangle 274"/>
              <p:cNvSpPr>
                <a:spLocks noChangeArrowheads="1"/>
              </p:cNvSpPr>
              <p:nvPr/>
            </p:nvSpPr>
            <p:spPr bwMode="auto">
              <a:xfrm>
                <a:off x="5326" y="3708"/>
                <a:ext cx="9" cy="1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22" name="Rectangle 275"/>
              <p:cNvSpPr>
                <a:spLocks noChangeArrowheads="1"/>
              </p:cNvSpPr>
              <p:nvPr/>
            </p:nvSpPr>
            <p:spPr bwMode="auto">
              <a:xfrm>
                <a:off x="5335" y="3709"/>
                <a:ext cx="10" cy="1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23" name="Rectangle 276"/>
              <p:cNvSpPr>
                <a:spLocks noChangeArrowheads="1"/>
              </p:cNvSpPr>
              <p:nvPr/>
            </p:nvSpPr>
            <p:spPr bwMode="auto">
              <a:xfrm>
                <a:off x="5345" y="3711"/>
                <a:ext cx="10" cy="1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24" name="Rectangle 277"/>
              <p:cNvSpPr>
                <a:spLocks noChangeArrowheads="1"/>
              </p:cNvSpPr>
              <p:nvPr/>
            </p:nvSpPr>
            <p:spPr bwMode="auto">
              <a:xfrm>
                <a:off x="5355" y="3712"/>
                <a:ext cx="10" cy="1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25" name="Rectangle 278"/>
              <p:cNvSpPr>
                <a:spLocks noChangeArrowheads="1"/>
              </p:cNvSpPr>
              <p:nvPr/>
            </p:nvSpPr>
            <p:spPr bwMode="auto">
              <a:xfrm>
                <a:off x="5365" y="3712"/>
                <a:ext cx="10" cy="1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26" name="Rectangle 279"/>
              <p:cNvSpPr>
                <a:spLocks noChangeArrowheads="1"/>
              </p:cNvSpPr>
              <p:nvPr/>
            </p:nvSpPr>
            <p:spPr bwMode="auto">
              <a:xfrm>
                <a:off x="5375" y="3714"/>
                <a:ext cx="9" cy="1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27" name="Rectangle 280"/>
              <p:cNvSpPr>
                <a:spLocks noChangeArrowheads="1"/>
              </p:cNvSpPr>
              <p:nvPr/>
            </p:nvSpPr>
            <p:spPr bwMode="auto">
              <a:xfrm>
                <a:off x="5384" y="3714"/>
                <a:ext cx="10" cy="1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28" name="Rectangle 281"/>
              <p:cNvSpPr>
                <a:spLocks noChangeArrowheads="1"/>
              </p:cNvSpPr>
              <p:nvPr/>
            </p:nvSpPr>
            <p:spPr bwMode="auto">
              <a:xfrm>
                <a:off x="5394" y="3715"/>
                <a:ext cx="10" cy="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29" name="Rectangle 282"/>
              <p:cNvSpPr>
                <a:spLocks noChangeArrowheads="1"/>
              </p:cNvSpPr>
              <p:nvPr/>
            </p:nvSpPr>
            <p:spPr bwMode="auto">
              <a:xfrm>
                <a:off x="5404" y="3715"/>
                <a:ext cx="10" cy="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30" name="Rectangle 283"/>
              <p:cNvSpPr>
                <a:spLocks noChangeArrowheads="1"/>
              </p:cNvSpPr>
              <p:nvPr/>
            </p:nvSpPr>
            <p:spPr bwMode="auto">
              <a:xfrm>
                <a:off x="5414" y="3717"/>
                <a:ext cx="9" cy="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31" name="Rectangle 284"/>
              <p:cNvSpPr>
                <a:spLocks noChangeArrowheads="1"/>
              </p:cNvSpPr>
              <p:nvPr/>
            </p:nvSpPr>
            <p:spPr bwMode="auto">
              <a:xfrm>
                <a:off x="5423" y="3717"/>
                <a:ext cx="10" cy="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32" name="Rectangle 285"/>
              <p:cNvSpPr>
                <a:spLocks noChangeArrowheads="1"/>
              </p:cNvSpPr>
              <p:nvPr/>
            </p:nvSpPr>
            <p:spPr bwMode="auto">
              <a:xfrm>
                <a:off x="5433" y="3718"/>
                <a:ext cx="10" cy="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33" name="Rectangle 286"/>
              <p:cNvSpPr>
                <a:spLocks noChangeArrowheads="1"/>
              </p:cNvSpPr>
              <p:nvPr/>
            </p:nvSpPr>
            <p:spPr bwMode="auto">
              <a:xfrm>
                <a:off x="5443" y="3718"/>
                <a:ext cx="10" cy="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34" name="Rectangle 287"/>
              <p:cNvSpPr>
                <a:spLocks noChangeArrowheads="1"/>
              </p:cNvSpPr>
              <p:nvPr/>
            </p:nvSpPr>
            <p:spPr bwMode="auto">
              <a:xfrm>
                <a:off x="5453" y="3718"/>
                <a:ext cx="10" cy="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35" name="Rectangle 288"/>
              <p:cNvSpPr>
                <a:spLocks noChangeArrowheads="1"/>
              </p:cNvSpPr>
              <p:nvPr/>
            </p:nvSpPr>
            <p:spPr bwMode="auto">
              <a:xfrm>
                <a:off x="5463" y="3720"/>
                <a:ext cx="8" cy="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36" name="Rectangle 289"/>
              <p:cNvSpPr>
                <a:spLocks noChangeArrowheads="1"/>
              </p:cNvSpPr>
              <p:nvPr/>
            </p:nvSpPr>
            <p:spPr bwMode="auto">
              <a:xfrm>
                <a:off x="5471" y="3720"/>
                <a:ext cx="11" cy="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37" name="Rectangle 290"/>
              <p:cNvSpPr>
                <a:spLocks noChangeArrowheads="1"/>
              </p:cNvSpPr>
              <p:nvPr/>
            </p:nvSpPr>
            <p:spPr bwMode="auto">
              <a:xfrm>
                <a:off x="5482" y="3720"/>
                <a:ext cx="10" cy="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38" name="Rectangle 291"/>
              <p:cNvSpPr>
                <a:spLocks noChangeArrowheads="1"/>
              </p:cNvSpPr>
              <p:nvPr/>
            </p:nvSpPr>
            <p:spPr bwMode="auto">
              <a:xfrm>
                <a:off x="5492" y="3720"/>
                <a:ext cx="10" cy="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39" name="Rectangle 292"/>
              <p:cNvSpPr>
                <a:spLocks noChangeArrowheads="1"/>
              </p:cNvSpPr>
              <p:nvPr/>
            </p:nvSpPr>
            <p:spPr bwMode="auto">
              <a:xfrm>
                <a:off x="5502" y="3721"/>
                <a:ext cx="8"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40" name="Rectangle 293"/>
              <p:cNvSpPr>
                <a:spLocks noChangeArrowheads="1"/>
              </p:cNvSpPr>
              <p:nvPr/>
            </p:nvSpPr>
            <p:spPr bwMode="auto">
              <a:xfrm>
                <a:off x="5510" y="3721"/>
                <a:ext cx="10"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41" name="Rectangle 294"/>
              <p:cNvSpPr>
                <a:spLocks noChangeArrowheads="1"/>
              </p:cNvSpPr>
              <p:nvPr/>
            </p:nvSpPr>
            <p:spPr bwMode="auto">
              <a:xfrm>
                <a:off x="5520" y="3721"/>
                <a:ext cx="11"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42" name="Rectangle 295"/>
              <p:cNvSpPr>
                <a:spLocks noChangeArrowheads="1"/>
              </p:cNvSpPr>
              <p:nvPr/>
            </p:nvSpPr>
            <p:spPr bwMode="auto">
              <a:xfrm>
                <a:off x="5531" y="3721"/>
                <a:ext cx="10"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243" name="Line 296"/>
              <p:cNvSpPr>
                <a:spLocks noChangeShapeType="1"/>
              </p:cNvSpPr>
              <p:nvPr/>
            </p:nvSpPr>
            <p:spPr bwMode="auto">
              <a:xfrm>
                <a:off x="3093" y="3724"/>
                <a:ext cx="244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44" name="Line 297"/>
              <p:cNvSpPr>
                <a:spLocks noChangeShapeType="1"/>
              </p:cNvSpPr>
              <p:nvPr/>
            </p:nvSpPr>
            <p:spPr bwMode="auto">
              <a:xfrm flipV="1">
                <a:off x="3093" y="372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45" name="Line 298"/>
              <p:cNvSpPr>
                <a:spLocks noChangeShapeType="1"/>
              </p:cNvSpPr>
              <p:nvPr/>
            </p:nvSpPr>
            <p:spPr bwMode="auto">
              <a:xfrm flipV="1">
                <a:off x="3338" y="372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46" name="Line 299"/>
              <p:cNvSpPr>
                <a:spLocks noChangeShapeType="1"/>
              </p:cNvSpPr>
              <p:nvPr/>
            </p:nvSpPr>
            <p:spPr bwMode="auto">
              <a:xfrm flipV="1">
                <a:off x="3582" y="372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47" name="Line 300"/>
              <p:cNvSpPr>
                <a:spLocks noChangeShapeType="1"/>
              </p:cNvSpPr>
              <p:nvPr/>
            </p:nvSpPr>
            <p:spPr bwMode="auto">
              <a:xfrm flipV="1">
                <a:off x="3827" y="372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48" name="Line 301"/>
              <p:cNvSpPr>
                <a:spLocks noChangeShapeType="1"/>
              </p:cNvSpPr>
              <p:nvPr/>
            </p:nvSpPr>
            <p:spPr bwMode="auto">
              <a:xfrm flipV="1">
                <a:off x="4070" y="372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49" name="Line 302"/>
              <p:cNvSpPr>
                <a:spLocks noChangeShapeType="1"/>
              </p:cNvSpPr>
              <p:nvPr/>
            </p:nvSpPr>
            <p:spPr bwMode="auto">
              <a:xfrm flipV="1">
                <a:off x="4315" y="372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0" name="Line 303"/>
              <p:cNvSpPr>
                <a:spLocks noChangeShapeType="1"/>
              </p:cNvSpPr>
              <p:nvPr/>
            </p:nvSpPr>
            <p:spPr bwMode="auto">
              <a:xfrm flipV="1">
                <a:off x="4558" y="372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1" name="Line 304"/>
              <p:cNvSpPr>
                <a:spLocks noChangeShapeType="1"/>
              </p:cNvSpPr>
              <p:nvPr/>
            </p:nvSpPr>
            <p:spPr bwMode="auto">
              <a:xfrm flipV="1">
                <a:off x="4803" y="372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2" name="Line 305"/>
              <p:cNvSpPr>
                <a:spLocks noChangeShapeType="1"/>
              </p:cNvSpPr>
              <p:nvPr/>
            </p:nvSpPr>
            <p:spPr bwMode="auto">
              <a:xfrm flipV="1">
                <a:off x="5047" y="372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3" name="Line 306"/>
              <p:cNvSpPr>
                <a:spLocks noChangeShapeType="1"/>
              </p:cNvSpPr>
              <p:nvPr/>
            </p:nvSpPr>
            <p:spPr bwMode="auto">
              <a:xfrm flipV="1">
                <a:off x="5291" y="372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4" name="Line 307"/>
              <p:cNvSpPr>
                <a:spLocks noChangeShapeType="1"/>
              </p:cNvSpPr>
              <p:nvPr/>
            </p:nvSpPr>
            <p:spPr bwMode="auto">
              <a:xfrm flipV="1">
                <a:off x="5535" y="3724"/>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5" name="Line 308"/>
              <p:cNvSpPr>
                <a:spLocks noChangeShapeType="1"/>
              </p:cNvSpPr>
              <p:nvPr/>
            </p:nvSpPr>
            <p:spPr bwMode="auto">
              <a:xfrm>
                <a:off x="5535" y="2547"/>
                <a:ext cx="1" cy="117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6" name="Line 309"/>
              <p:cNvSpPr>
                <a:spLocks noChangeShapeType="1"/>
              </p:cNvSpPr>
              <p:nvPr/>
            </p:nvSpPr>
            <p:spPr bwMode="auto">
              <a:xfrm>
                <a:off x="5509" y="3724"/>
                <a:ext cx="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7" name="Line 310"/>
              <p:cNvSpPr>
                <a:spLocks noChangeShapeType="1"/>
              </p:cNvSpPr>
              <p:nvPr/>
            </p:nvSpPr>
            <p:spPr bwMode="auto">
              <a:xfrm>
                <a:off x="5509" y="3136"/>
                <a:ext cx="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8" name="Line 311"/>
              <p:cNvSpPr>
                <a:spLocks noChangeShapeType="1"/>
              </p:cNvSpPr>
              <p:nvPr/>
            </p:nvSpPr>
            <p:spPr bwMode="auto">
              <a:xfrm>
                <a:off x="5509" y="2547"/>
                <a:ext cx="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59" name="Line 312"/>
              <p:cNvSpPr>
                <a:spLocks noChangeShapeType="1"/>
              </p:cNvSpPr>
              <p:nvPr/>
            </p:nvSpPr>
            <p:spPr bwMode="auto">
              <a:xfrm>
                <a:off x="3093" y="2547"/>
                <a:ext cx="244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60" name="Line 313"/>
              <p:cNvSpPr>
                <a:spLocks noChangeShapeType="1"/>
              </p:cNvSpPr>
              <p:nvPr/>
            </p:nvSpPr>
            <p:spPr bwMode="auto">
              <a:xfrm flipV="1">
                <a:off x="3093" y="2521"/>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61" name="Line 314"/>
              <p:cNvSpPr>
                <a:spLocks noChangeShapeType="1"/>
              </p:cNvSpPr>
              <p:nvPr/>
            </p:nvSpPr>
            <p:spPr bwMode="auto">
              <a:xfrm flipV="1">
                <a:off x="3338" y="2521"/>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62" name="Line 315"/>
              <p:cNvSpPr>
                <a:spLocks noChangeShapeType="1"/>
              </p:cNvSpPr>
              <p:nvPr/>
            </p:nvSpPr>
            <p:spPr bwMode="auto">
              <a:xfrm flipV="1">
                <a:off x="3582" y="2521"/>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63" name="Line 316"/>
              <p:cNvSpPr>
                <a:spLocks noChangeShapeType="1"/>
              </p:cNvSpPr>
              <p:nvPr/>
            </p:nvSpPr>
            <p:spPr bwMode="auto">
              <a:xfrm flipV="1">
                <a:off x="3827" y="2521"/>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64" name="Line 317"/>
              <p:cNvSpPr>
                <a:spLocks noChangeShapeType="1"/>
              </p:cNvSpPr>
              <p:nvPr/>
            </p:nvSpPr>
            <p:spPr bwMode="auto">
              <a:xfrm flipV="1">
                <a:off x="4070" y="2521"/>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65" name="Line 318"/>
              <p:cNvSpPr>
                <a:spLocks noChangeShapeType="1"/>
              </p:cNvSpPr>
              <p:nvPr/>
            </p:nvSpPr>
            <p:spPr bwMode="auto">
              <a:xfrm flipV="1">
                <a:off x="4315" y="2521"/>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66" name="Line 319"/>
              <p:cNvSpPr>
                <a:spLocks noChangeShapeType="1"/>
              </p:cNvSpPr>
              <p:nvPr/>
            </p:nvSpPr>
            <p:spPr bwMode="auto">
              <a:xfrm flipV="1">
                <a:off x="4558" y="2521"/>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67" name="Line 320"/>
              <p:cNvSpPr>
                <a:spLocks noChangeShapeType="1"/>
              </p:cNvSpPr>
              <p:nvPr/>
            </p:nvSpPr>
            <p:spPr bwMode="auto">
              <a:xfrm flipV="1">
                <a:off x="4803" y="2521"/>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68" name="Line 321"/>
              <p:cNvSpPr>
                <a:spLocks noChangeShapeType="1"/>
              </p:cNvSpPr>
              <p:nvPr/>
            </p:nvSpPr>
            <p:spPr bwMode="auto">
              <a:xfrm flipV="1">
                <a:off x="5047" y="2521"/>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69" name="Line 322"/>
              <p:cNvSpPr>
                <a:spLocks noChangeShapeType="1"/>
              </p:cNvSpPr>
              <p:nvPr/>
            </p:nvSpPr>
            <p:spPr bwMode="auto">
              <a:xfrm flipV="1">
                <a:off x="5291" y="2521"/>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70" name="Line 323"/>
              <p:cNvSpPr>
                <a:spLocks noChangeShapeType="1"/>
              </p:cNvSpPr>
              <p:nvPr/>
            </p:nvSpPr>
            <p:spPr bwMode="auto">
              <a:xfrm flipV="1">
                <a:off x="5535" y="2521"/>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271" name="Freeform 324"/>
              <p:cNvSpPr>
                <a:spLocks/>
              </p:cNvSpPr>
              <p:nvPr/>
            </p:nvSpPr>
            <p:spPr bwMode="auto">
              <a:xfrm>
                <a:off x="3089" y="3718"/>
                <a:ext cx="17" cy="7"/>
              </a:xfrm>
              <a:custGeom>
                <a:avLst/>
                <a:gdLst>
                  <a:gd name="T0" fmla="*/ 0 w 17"/>
                  <a:gd name="T1" fmla="*/ 2 h 7"/>
                  <a:gd name="T2" fmla="*/ 16 w 17"/>
                  <a:gd name="T3" fmla="*/ 0 h 7"/>
                  <a:gd name="T4" fmla="*/ 17 w 17"/>
                  <a:gd name="T5" fmla="*/ 6 h 7"/>
                  <a:gd name="T6" fmla="*/ 2 w 17"/>
                  <a:gd name="T7" fmla="*/ 7 h 7"/>
                  <a:gd name="T8" fmla="*/ 0 w 17"/>
                  <a:gd name="T9" fmla="*/ 2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2"/>
                    </a:moveTo>
                    <a:lnTo>
                      <a:pt x="16" y="0"/>
                    </a:lnTo>
                    <a:lnTo>
                      <a:pt x="17" y="6"/>
                    </a:lnTo>
                    <a:lnTo>
                      <a:pt x="2" y="7"/>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72" name="Rectangle 325"/>
              <p:cNvSpPr>
                <a:spLocks noChangeArrowheads="1"/>
              </p:cNvSpPr>
              <p:nvPr/>
            </p:nvSpPr>
            <p:spPr bwMode="auto">
              <a:xfrm>
                <a:off x="3101" y="3718"/>
                <a:ext cx="1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73" name="Rectangle 326"/>
              <p:cNvSpPr>
                <a:spLocks noChangeArrowheads="1"/>
              </p:cNvSpPr>
              <p:nvPr/>
            </p:nvSpPr>
            <p:spPr bwMode="auto">
              <a:xfrm>
                <a:off x="3111" y="3718"/>
                <a:ext cx="1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74" name="Rectangle 327"/>
              <p:cNvSpPr>
                <a:spLocks noChangeArrowheads="1"/>
              </p:cNvSpPr>
              <p:nvPr/>
            </p:nvSpPr>
            <p:spPr bwMode="auto">
              <a:xfrm>
                <a:off x="3119" y="3718"/>
                <a:ext cx="1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75" name="Rectangle 328"/>
              <p:cNvSpPr>
                <a:spLocks noChangeArrowheads="1"/>
              </p:cNvSpPr>
              <p:nvPr/>
            </p:nvSpPr>
            <p:spPr bwMode="auto">
              <a:xfrm>
                <a:off x="3129" y="3718"/>
                <a:ext cx="1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76" name="Rectangle 329"/>
              <p:cNvSpPr>
                <a:spLocks noChangeArrowheads="1"/>
              </p:cNvSpPr>
              <p:nvPr/>
            </p:nvSpPr>
            <p:spPr bwMode="auto">
              <a:xfrm>
                <a:off x="3140" y="3718"/>
                <a:ext cx="1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77" name="Freeform 330"/>
              <p:cNvSpPr>
                <a:spLocks/>
              </p:cNvSpPr>
              <p:nvPr/>
            </p:nvSpPr>
            <p:spPr bwMode="auto">
              <a:xfrm>
                <a:off x="3148" y="3717"/>
                <a:ext cx="16" cy="7"/>
              </a:xfrm>
              <a:custGeom>
                <a:avLst/>
                <a:gdLst>
                  <a:gd name="T0" fmla="*/ 0 w 16"/>
                  <a:gd name="T1" fmla="*/ 1 h 7"/>
                  <a:gd name="T2" fmla="*/ 15 w 16"/>
                  <a:gd name="T3" fmla="*/ 0 h 7"/>
                  <a:gd name="T4" fmla="*/ 16 w 16"/>
                  <a:gd name="T5" fmla="*/ 5 h 7"/>
                  <a:gd name="T6" fmla="*/ 2 w 16"/>
                  <a:gd name="T7" fmla="*/ 7 h 7"/>
                  <a:gd name="T8" fmla="*/ 0 w 16"/>
                  <a:gd name="T9" fmla="*/ 1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0" y="1"/>
                    </a:moveTo>
                    <a:lnTo>
                      <a:pt x="15" y="0"/>
                    </a:lnTo>
                    <a:lnTo>
                      <a:pt x="16" y="5"/>
                    </a:lnTo>
                    <a:lnTo>
                      <a:pt x="2"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78" name="Rectangle 331"/>
              <p:cNvSpPr>
                <a:spLocks noChangeArrowheads="1"/>
              </p:cNvSpPr>
              <p:nvPr/>
            </p:nvSpPr>
            <p:spPr bwMode="auto">
              <a:xfrm>
                <a:off x="3158" y="3717"/>
                <a:ext cx="16"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79" name="Rectangle 332"/>
              <p:cNvSpPr>
                <a:spLocks noChangeArrowheads="1"/>
              </p:cNvSpPr>
              <p:nvPr/>
            </p:nvSpPr>
            <p:spPr bwMode="auto">
              <a:xfrm>
                <a:off x="3168" y="3717"/>
                <a:ext cx="16"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80" name="Freeform 333"/>
              <p:cNvSpPr>
                <a:spLocks/>
              </p:cNvSpPr>
              <p:nvPr/>
            </p:nvSpPr>
            <p:spPr bwMode="auto">
              <a:xfrm>
                <a:off x="3177" y="3715"/>
                <a:ext cx="17" cy="7"/>
              </a:xfrm>
              <a:custGeom>
                <a:avLst/>
                <a:gdLst>
                  <a:gd name="T0" fmla="*/ 0 w 17"/>
                  <a:gd name="T1" fmla="*/ 2 h 7"/>
                  <a:gd name="T2" fmla="*/ 16 w 17"/>
                  <a:gd name="T3" fmla="*/ 0 h 7"/>
                  <a:gd name="T4" fmla="*/ 17 w 17"/>
                  <a:gd name="T5" fmla="*/ 6 h 7"/>
                  <a:gd name="T6" fmla="*/ 1 w 17"/>
                  <a:gd name="T7" fmla="*/ 7 h 7"/>
                  <a:gd name="T8" fmla="*/ 0 w 17"/>
                  <a:gd name="T9" fmla="*/ 2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2"/>
                    </a:moveTo>
                    <a:lnTo>
                      <a:pt x="16" y="0"/>
                    </a:lnTo>
                    <a:lnTo>
                      <a:pt x="17" y="6"/>
                    </a:lnTo>
                    <a:lnTo>
                      <a:pt x="1" y="7"/>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81" name="Rectangle 334"/>
              <p:cNvSpPr>
                <a:spLocks noChangeArrowheads="1"/>
              </p:cNvSpPr>
              <p:nvPr/>
            </p:nvSpPr>
            <p:spPr bwMode="auto">
              <a:xfrm>
                <a:off x="3189" y="3715"/>
                <a:ext cx="15"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82" name="Rectangle 335"/>
              <p:cNvSpPr>
                <a:spLocks noChangeArrowheads="1"/>
              </p:cNvSpPr>
              <p:nvPr/>
            </p:nvSpPr>
            <p:spPr bwMode="auto">
              <a:xfrm>
                <a:off x="3199" y="3715"/>
                <a:ext cx="14"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83" name="Freeform 336"/>
              <p:cNvSpPr>
                <a:spLocks/>
              </p:cNvSpPr>
              <p:nvPr/>
            </p:nvSpPr>
            <p:spPr bwMode="auto">
              <a:xfrm>
                <a:off x="3206" y="3714"/>
                <a:ext cx="17" cy="7"/>
              </a:xfrm>
              <a:custGeom>
                <a:avLst/>
                <a:gdLst>
                  <a:gd name="T0" fmla="*/ 0 w 17"/>
                  <a:gd name="T1" fmla="*/ 1 h 7"/>
                  <a:gd name="T2" fmla="*/ 16 w 17"/>
                  <a:gd name="T3" fmla="*/ 0 h 7"/>
                  <a:gd name="T4" fmla="*/ 17 w 17"/>
                  <a:gd name="T5" fmla="*/ 6 h 7"/>
                  <a:gd name="T6" fmla="*/ 1 w 17"/>
                  <a:gd name="T7" fmla="*/ 7 h 7"/>
                  <a:gd name="T8" fmla="*/ 0 w 17"/>
                  <a:gd name="T9" fmla="*/ 1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1"/>
                    </a:moveTo>
                    <a:lnTo>
                      <a:pt x="16" y="0"/>
                    </a:lnTo>
                    <a:lnTo>
                      <a:pt x="17" y="6"/>
                    </a:lnTo>
                    <a:lnTo>
                      <a:pt x="1"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84" name="Rectangle 337"/>
              <p:cNvSpPr>
                <a:spLocks noChangeArrowheads="1"/>
              </p:cNvSpPr>
              <p:nvPr/>
            </p:nvSpPr>
            <p:spPr bwMode="auto">
              <a:xfrm>
                <a:off x="3217" y="3714"/>
                <a:ext cx="1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85" name="Rectangle 338"/>
              <p:cNvSpPr>
                <a:spLocks noChangeArrowheads="1"/>
              </p:cNvSpPr>
              <p:nvPr/>
            </p:nvSpPr>
            <p:spPr bwMode="auto">
              <a:xfrm>
                <a:off x="3227" y="3714"/>
                <a:ext cx="1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86" name="Freeform 339"/>
              <p:cNvSpPr>
                <a:spLocks/>
              </p:cNvSpPr>
              <p:nvPr/>
            </p:nvSpPr>
            <p:spPr bwMode="auto">
              <a:xfrm>
                <a:off x="3236" y="3712"/>
                <a:ext cx="16" cy="8"/>
              </a:xfrm>
              <a:custGeom>
                <a:avLst/>
                <a:gdLst>
                  <a:gd name="T0" fmla="*/ 0 w 16"/>
                  <a:gd name="T1" fmla="*/ 2 h 8"/>
                  <a:gd name="T2" fmla="*/ 14 w 16"/>
                  <a:gd name="T3" fmla="*/ 0 h 8"/>
                  <a:gd name="T4" fmla="*/ 16 w 16"/>
                  <a:gd name="T5" fmla="*/ 6 h 8"/>
                  <a:gd name="T6" fmla="*/ 1 w 16"/>
                  <a:gd name="T7" fmla="*/ 8 h 8"/>
                  <a:gd name="T8" fmla="*/ 0 w 16"/>
                  <a:gd name="T9" fmla="*/ 2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2"/>
                    </a:moveTo>
                    <a:lnTo>
                      <a:pt x="14" y="0"/>
                    </a:lnTo>
                    <a:lnTo>
                      <a:pt x="16" y="6"/>
                    </a:lnTo>
                    <a:lnTo>
                      <a:pt x="1" y="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87" name="Freeform 340"/>
              <p:cNvSpPr>
                <a:spLocks/>
              </p:cNvSpPr>
              <p:nvPr/>
            </p:nvSpPr>
            <p:spPr bwMode="auto">
              <a:xfrm>
                <a:off x="3245" y="3711"/>
                <a:ext cx="17" cy="7"/>
              </a:xfrm>
              <a:custGeom>
                <a:avLst/>
                <a:gdLst>
                  <a:gd name="T0" fmla="*/ 0 w 17"/>
                  <a:gd name="T1" fmla="*/ 1 h 7"/>
                  <a:gd name="T2" fmla="*/ 16 w 17"/>
                  <a:gd name="T3" fmla="*/ 0 h 7"/>
                  <a:gd name="T4" fmla="*/ 17 w 17"/>
                  <a:gd name="T5" fmla="*/ 6 h 7"/>
                  <a:gd name="T6" fmla="*/ 1 w 17"/>
                  <a:gd name="T7" fmla="*/ 7 h 7"/>
                  <a:gd name="T8" fmla="*/ 0 w 17"/>
                  <a:gd name="T9" fmla="*/ 1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1"/>
                    </a:moveTo>
                    <a:lnTo>
                      <a:pt x="16" y="0"/>
                    </a:lnTo>
                    <a:lnTo>
                      <a:pt x="17" y="6"/>
                    </a:lnTo>
                    <a:lnTo>
                      <a:pt x="1"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88" name="Rectangle 341"/>
              <p:cNvSpPr>
                <a:spLocks noChangeArrowheads="1"/>
              </p:cNvSpPr>
              <p:nvPr/>
            </p:nvSpPr>
            <p:spPr bwMode="auto">
              <a:xfrm>
                <a:off x="3256" y="3711"/>
                <a:ext cx="1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89" name="Freeform 342"/>
              <p:cNvSpPr>
                <a:spLocks/>
              </p:cNvSpPr>
              <p:nvPr/>
            </p:nvSpPr>
            <p:spPr bwMode="auto">
              <a:xfrm>
                <a:off x="3265" y="3709"/>
                <a:ext cx="17" cy="8"/>
              </a:xfrm>
              <a:custGeom>
                <a:avLst/>
                <a:gdLst>
                  <a:gd name="T0" fmla="*/ 0 w 17"/>
                  <a:gd name="T1" fmla="*/ 2 h 8"/>
                  <a:gd name="T2" fmla="*/ 16 w 17"/>
                  <a:gd name="T3" fmla="*/ 0 h 8"/>
                  <a:gd name="T4" fmla="*/ 17 w 17"/>
                  <a:gd name="T5" fmla="*/ 6 h 8"/>
                  <a:gd name="T6" fmla="*/ 1 w 17"/>
                  <a:gd name="T7" fmla="*/ 8 h 8"/>
                  <a:gd name="T8" fmla="*/ 0 w 17"/>
                  <a:gd name="T9" fmla="*/ 2 h 8"/>
                  <a:gd name="T10" fmla="*/ 0 60000 65536"/>
                  <a:gd name="T11" fmla="*/ 0 60000 65536"/>
                  <a:gd name="T12" fmla="*/ 0 60000 65536"/>
                  <a:gd name="T13" fmla="*/ 0 60000 65536"/>
                  <a:gd name="T14" fmla="*/ 0 60000 65536"/>
                  <a:gd name="T15" fmla="*/ 0 w 17"/>
                  <a:gd name="T16" fmla="*/ 0 h 8"/>
                  <a:gd name="T17" fmla="*/ 17 w 17"/>
                  <a:gd name="T18" fmla="*/ 8 h 8"/>
                </a:gdLst>
                <a:ahLst/>
                <a:cxnLst>
                  <a:cxn ang="T10">
                    <a:pos x="T0" y="T1"/>
                  </a:cxn>
                  <a:cxn ang="T11">
                    <a:pos x="T2" y="T3"/>
                  </a:cxn>
                  <a:cxn ang="T12">
                    <a:pos x="T4" y="T5"/>
                  </a:cxn>
                  <a:cxn ang="T13">
                    <a:pos x="T6" y="T7"/>
                  </a:cxn>
                  <a:cxn ang="T14">
                    <a:pos x="T8" y="T9"/>
                  </a:cxn>
                </a:cxnLst>
                <a:rect l="T15" t="T16" r="T17" b="T18"/>
                <a:pathLst>
                  <a:path w="17" h="8">
                    <a:moveTo>
                      <a:pt x="0" y="2"/>
                    </a:moveTo>
                    <a:lnTo>
                      <a:pt x="16" y="0"/>
                    </a:lnTo>
                    <a:lnTo>
                      <a:pt x="17" y="6"/>
                    </a:lnTo>
                    <a:lnTo>
                      <a:pt x="1" y="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90" name="Rectangle 343"/>
              <p:cNvSpPr>
                <a:spLocks noChangeArrowheads="1"/>
              </p:cNvSpPr>
              <p:nvPr/>
            </p:nvSpPr>
            <p:spPr bwMode="auto">
              <a:xfrm>
                <a:off x="3276" y="3709"/>
                <a:ext cx="16"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291" name="Freeform 344"/>
              <p:cNvSpPr>
                <a:spLocks/>
              </p:cNvSpPr>
              <p:nvPr/>
            </p:nvSpPr>
            <p:spPr bwMode="auto">
              <a:xfrm>
                <a:off x="3285" y="3708"/>
                <a:ext cx="16" cy="7"/>
              </a:xfrm>
              <a:custGeom>
                <a:avLst/>
                <a:gdLst>
                  <a:gd name="T0" fmla="*/ 0 w 16"/>
                  <a:gd name="T1" fmla="*/ 1 h 7"/>
                  <a:gd name="T2" fmla="*/ 14 w 16"/>
                  <a:gd name="T3" fmla="*/ 0 h 7"/>
                  <a:gd name="T4" fmla="*/ 16 w 16"/>
                  <a:gd name="T5" fmla="*/ 6 h 7"/>
                  <a:gd name="T6" fmla="*/ 1 w 16"/>
                  <a:gd name="T7" fmla="*/ 7 h 7"/>
                  <a:gd name="T8" fmla="*/ 0 w 16"/>
                  <a:gd name="T9" fmla="*/ 1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0" y="1"/>
                    </a:moveTo>
                    <a:lnTo>
                      <a:pt x="14" y="0"/>
                    </a:lnTo>
                    <a:lnTo>
                      <a:pt x="16" y="6"/>
                    </a:lnTo>
                    <a:lnTo>
                      <a:pt x="1"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92" name="Freeform 345"/>
              <p:cNvSpPr>
                <a:spLocks/>
              </p:cNvSpPr>
              <p:nvPr/>
            </p:nvSpPr>
            <p:spPr bwMode="auto">
              <a:xfrm>
                <a:off x="3294" y="3707"/>
                <a:ext cx="17" cy="7"/>
              </a:xfrm>
              <a:custGeom>
                <a:avLst/>
                <a:gdLst>
                  <a:gd name="T0" fmla="*/ 0 w 17"/>
                  <a:gd name="T1" fmla="*/ 1 h 7"/>
                  <a:gd name="T2" fmla="*/ 15 w 17"/>
                  <a:gd name="T3" fmla="*/ 0 h 7"/>
                  <a:gd name="T4" fmla="*/ 17 w 17"/>
                  <a:gd name="T5" fmla="*/ 5 h 7"/>
                  <a:gd name="T6" fmla="*/ 1 w 17"/>
                  <a:gd name="T7" fmla="*/ 7 h 7"/>
                  <a:gd name="T8" fmla="*/ 0 w 17"/>
                  <a:gd name="T9" fmla="*/ 1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1"/>
                    </a:moveTo>
                    <a:lnTo>
                      <a:pt x="15" y="0"/>
                    </a:lnTo>
                    <a:lnTo>
                      <a:pt x="17" y="5"/>
                    </a:lnTo>
                    <a:lnTo>
                      <a:pt x="1"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93" name="Freeform 346"/>
              <p:cNvSpPr>
                <a:spLocks/>
              </p:cNvSpPr>
              <p:nvPr/>
            </p:nvSpPr>
            <p:spPr bwMode="auto">
              <a:xfrm>
                <a:off x="3304" y="3705"/>
                <a:ext cx="17" cy="7"/>
              </a:xfrm>
              <a:custGeom>
                <a:avLst/>
                <a:gdLst>
                  <a:gd name="T0" fmla="*/ 0 w 17"/>
                  <a:gd name="T1" fmla="*/ 2 h 7"/>
                  <a:gd name="T2" fmla="*/ 16 w 17"/>
                  <a:gd name="T3" fmla="*/ 0 h 7"/>
                  <a:gd name="T4" fmla="*/ 17 w 17"/>
                  <a:gd name="T5" fmla="*/ 6 h 7"/>
                  <a:gd name="T6" fmla="*/ 1 w 17"/>
                  <a:gd name="T7" fmla="*/ 7 h 7"/>
                  <a:gd name="T8" fmla="*/ 0 w 17"/>
                  <a:gd name="T9" fmla="*/ 2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2"/>
                    </a:moveTo>
                    <a:lnTo>
                      <a:pt x="16" y="0"/>
                    </a:lnTo>
                    <a:lnTo>
                      <a:pt x="17" y="6"/>
                    </a:lnTo>
                    <a:lnTo>
                      <a:pt x="1" y="7"/>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94" name="Freeform 347"/>
              <p:cNvSpPr>
                <a:spLocks/>
              </p:cNvSpPr>
              <p:nvPr/>
            </p:nvSpPr>
            <p:spPr bwMode="auto">
              <a:xfrm>
                <a:off x="3314" y="3704"/>
                <a:ext cx="17" cy="7"/>
              </a:xfrm>
              <a:custGeom>
                <a:avLst/>
                <a:gdLst>
                  <a:gd name="T0" fmla="*/ 0 w 17"/>
                  <a:gd name="T1" fmla="*/ 1 h 7"/>
                  <a:gd name="T2" fmla="*/ 16 w 17"/>
                  <a:gd name="T3" fmla="*/ 0 h 7"/>
                  <a:gd name="T4" fmla="*/ 17 w 17"/>
                  <a:gd name="T5" fmla="*/ 5 h 7"/>
                  <a:gd name="T6" fmla="*/ 1 w 17"/>
                  <a:gd name="T7" fmla="*/ 7 h 7"/>
                  <a:gd name="T8" fmla="*/ 0 w 17"/>
                  <a:gd name="T9" fmla="*/ 1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1"/>
                    </a:moveTo>
                    <a:lnTo>
                      <a:pt x="16" y="0"/>
                    </a:lnTo>
                    <a:lnTo>
                      <a:pt x="17" y="5"/>
                    </a:lnTo>
                    <a:lnTo>
                      <a:pt x="1"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95" name="Freeform 348"/>
              <p:cNvSpPr>
                <a:spLocks/>
              </p:cNvSpPr>
              <p:nvPr/>
            </p:nvSpPr>
            <p:spPr bwMode="auto">
              <a:xfrm>
                <a:off x="3324" y="3702"/>
                <a:ext cx="17" cy="7"/>
              </a:xfrm>
              <a:custGeom>
                <a:avLst/>
                <a:gdLst>
                  <a:gd name="T0" fmla="*/ 0 w 17"/>
                  <a:gd name="T1" fmla="*/ 2 h 7"/>
                  <a:gd name="T2" fmla="*/ 16 w 17"/>
                  <a:gd name="T3" fmla="*/ 0 h 7"/>
                  <a:gd name="T4" fmla="*/ 17 w 17"/>
                  <a:gd name="T5" fmla="*/ 6 h 7"/>
                  <a:gd name="T6" fmla="*/ 1 w 17"/>
                  <a:gd name="T7" fmla="*/ 7 h 7"/>
                  <a:gd name="T8" fmla="*/ 0 w 17"/>
                  <a:gd name="T9" fmla="*/ 2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2"/>
                    </a:moveTo>
                    <a:lnTo>
                      <a:pt x="16" y="0"/>
                    </a:lnTo>
                    <a:lnTo>
                      <a:pt x="17" y="6"/>
                    </a:lnTo>
                    <a:lnTo>
                      <a:pt x="1" y="7"/>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96" name="Freeform 349"/>
              <p:cNvSpPr>
                <a:spLocks/>
              </p:cNvSpPr>
              <p:nvPr/>
            </p:nvSpPr>
            <p:spPr bwMode="auto">
              <a:xfrm>
                <a:off x="3334" y="3701"/>
                <a:ext cx="16" cy="7"/>
              </a:xfrm>
              <a:custGeom>
                <a:avLst/>
                <a:gdLst>
                  <a:gd name="T0" fmla="*/ 0 w 16"/>
                  <a:gd name="T1" fmla="*/ 1 h 7"/>
                  <a:gd name="T2" fmla="*/ 14 w 16"/>
                  <a:gd name="T3" fmla="*/ 0 h 7"/>
                  <a:gd name="T4" fmla="*/ 16 w 16"/>
                  <a:gd name="T5" fmla="*/ 6 h 7"/>
                  <a:gd name="T6" fmla="*/ 1 w 16"/>
                  <a:gd name="T7" fmla="*/ 7 h 7"/>
                  <a:gd name="T8" fmla="*/ 0 w 16"/>
                  <a:gd name="T9" fmla="*/ 1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0" y="1"/>
                    </a:moveTo>
                    <a:lnTo>
                      <a:pt x="14" y="0"/>
                    </a:lnTo>
                    <a:lnTo>
                      <a:pt x="16" y="6"/>
                    </a:lnTo>
                    <a:lnTo>
                      <a:pt x="1"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97" name="Freeform 350"/>
              <p:cNvSpPr>
                <a:spLocks/>
              </p:cNvSpPr>
              <p:nvPr/>
            </p:nvSpPr>
            <p:spPr bwMode="auto">
              <a:xfrm>
                <a:off x="3343" y="3699"/>
                <a:ext cx="17" cy="8"/>
              </a:xfrm>
              <a:custGeom>
                <a:avLst/>
                <a:gdLst>
                  <a:gd name="T0" fmla="*/ 0 w 17"/>
                  <a:gd name="T1" fmla="*/ 2 h 8"/>
                  <a:gd name="T2" fmla="*/ 15 w 17"/>
                  <a:gd name="T3" fmla="*/ 0 h 8"/>
                  <a:gd name="T4" fmla="*/ 17 w 17"/>
                  <a:gd name="T5" fmla="*/ 6 h 8"/>
                  <a:gd name="T6" fmla="*/ 1 w 17"/>
                  <a:gd name="T7" fmla="*/ 8 h 8"/>
                  <a:gd name="T8" fmla="*/ 0 w 17"/>
                  <a:gd name="T9" fmla="*/ 2 h 8"/>
                  <a:gd name="T10" fmla="*/ 0 60000 65536"/>
                  <a:gd name="T11" fmla="*/ 0 60000 65536"/>
                  <a:gd name="T12" fmla="*/ 0 60000 65536"/>
                  <a:gd name="T13" fmla="*/ 0 60000 65536"/>
                  <a:gd name="T14" fmla="*/ 0 60000 65536"/>
                  <a:gd name="T15" fmla="*/ 0 w 17"/>
                  <a:gd name="T16" fmla="*/ 0 h 8"/>
                  <a:gd name="T17" fmla="*/ 17 w 17"/>
                  <a:gd name="T18" fmla="*/ 8 h 8"/>
                </a:gdLst>
                <a:ahLst/>
                <a:cxnLst>
                  <a:cxn ang="T10">
                    <a:pos x="T0" y="T1"/>
                  </a:cxn>
                  <a:cxn ang="T11">
                    <a:pos x="T2" y="T3"/>
                  </a:cxn>
                  <a:cxn ang="T12">
                    <a:pos x="T4" y="T5"/>
                  </a:cxn>
                  <a:cxn ang="T13">
                    <a:pos x="T6" y="T7"/>
                  </a:cxn>
                  <a:cxn ang="T14">
                    <a:pos x="T8" y="T9"/>
                  </a:cxn>
                </a:cxnLst>
                <a:rect l="T15" t="T16" r="T17" b="T18"/>
                <a:pathLst>
                  <a:path w="17" h="8">
                    <a:moveTo>
                      <a:pt x="0" y="2"/>
                    </a:moveTo>
                    <a:lnTo>
                      <a:pt x="15" y="0"/>
                    </a:lnTo>
                    <a:lnTo>
                      <a:pt x="17" y="6"/>
                    </a:lnTo>
                    <a:lnTo>
                      <a:pt x="1" y="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98" name="Freeform 351"/>
              <p:cNvSpPr>
                <a:spLocks/>
              </p:cNvSpPr>
              <p:nvPr/>
            </p:nvSpPr>
            <p:spPr bwMode="auto">
              <a:xfrm>
                <a:off x="3353" y="3698"/>
                <a:ext cx="17" cy="7"/>
              </a:xfrm>
              <a:custGeom>
                <a:avLst/>
                <a:gdLst>
                  <a:gd name="T0" fmla="*/ 0 w 17"/>
                  <a:gd name="T1" fmla="*/ 1 h 7"/>
                  <a:gd name="T2" fmla="*/ 16 w 17"/>
                  <a:gd name="T3" fmla="*/ 0 h 7"/>
                  <a:gd name="T4" fmla="*/ 17 w 17"/>
                  <a:gd name="T5" fmla="*/ 6 h 7"/>
                  <a:gd name="T6" fmla="*/ 1 w 17"/>
                  <a:gd name="T7" fmla="*/ 7 h 7"/>
                  <a:gd name="T8" fmla="*/ 0 w 17"/>
                  <a:gd name="T9" fmla="*/ 1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1"/>
                    </a:moveTo>
                    <a:lnTo>
                      <a:pt x="16" y="0"/>
                    </a:lnTo>
                    <a:lnTo>
                      <a:pt x="17" y="6"/>
                    </a:lnTo>
                    <a:lnTo>
                      <a:pt x="1"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299" name="Freeform 352"/>
              <p:cNvSpPr>
                <a:spLocks/>
              </p:cNvSpPr>
              <p:nvPr/>
            </p:nvSpPr>
            <p:spPr bwMode="auto">
              <a:xfrm>
                <a:off x="3363" y="3696"/>
                <a:ext cx="17" cy="8"/>
              </a:xfrm>
              <a:custGeom>
                <a:avLst/>
                <a:gdLst>
                  <a:gd name="T0" fmla="*/ 0 w 17"/>
                  <a:gd name="T1" fmla="*/ 2 h 8"/>
                  <a:gd name="T2" fmla="*/ 16 w 17"/>
                  <a:gd name="T3" fmla="*/ 0 h 8"/>
                  <a:gd name="T4" fmla="*/ 17 w 17"/>
                  <a:gd name="T5" fmla="*/ 6 h 8"/>
                  <a:gd name="T6" fmla="*/ 1 w 17"/>
                  <a:gd name="T7" fmla="*/ 8 h 8"/>
                  <a:gd name="T8" fmla="*/ 0 w 17"/>
                  <a:gd name="T9" fmla="*/ 2 h 8"/>
                  <a:gd name="T10" fmla="*/ 0 60000 65536"/>
                  <a:gd name="T11" fmla="*/ 0 60000 65536"/>
                  <a:gd name="T12" fmla="*/ 0 60000 65536"/>
                  <a:gd name="T13" fmla="*/ 0 60000 65536"/>
                  <a:gd name="T14" fmla="*/ 0 60000 65536"/>
                  <a:gd name="T15" fmla="*/ 0 w 17"/>
                  <a:gd name="T16" fmla="*/ 0 h 8"/>
                  <a:gd name="T17" fmla="*/ 17 w 17"/>
                  <a:gd name="T18" fmla="*/ 8 h 8"/>
                </a:gdLst>
                <a:ahLst/>
                <a:cxnLst>
                  <a:cxn ang="T10">
                    <a:pos x="T0" y="T1"/>
                  </a:cxn>
                  <a:cxn ang="T11">
                    <a:pos x="T2" y="T3"/>
                  </a:cxn>
                  <a:cxn ang="T12">
                    <a:pos x="T4" y="T5"/>
                  </a:cxn>
                  <a:cxn ang="T13">
                    <a:pos x="T6" y="T7"/>
                  </a:cxn>
                  <a:cxn ang="T14">
                    <a:pos x="T8" y="T9"/>
                  </a:cxn>
                </a:cxnLst>
                <a:rect l="T15" t="T16" r="T17" b="T18"/>
                <a:pathLst>
                  <a:path w="17" h="8">
                    <a:moveTo>
                      <a:pt x="0" y="2"/>
                    </a:moveTo>
                    <a:lnTo>
                      <a:pt x="16" y="0"/>
                    </a:lnTo>
                    <a:lnTo>
                      <a:pt x="17" y="6"/>
                    </a:lnTo>
                    <a:lnTo>
                      <a:pt x="1" y="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00" name="Freeform 353"/>
              <p:cNvSpPr>
                <a:spLocks/>
              </p:cNvSpPr>
              <p:nvPr/>
            </p:nvSpPr>
            <p:spPr bwMode="auto">
              <a:xfrm>
                <a:off x="3373" y="3695"/>
                <a:ext cx="16" cy="7"/>
              </a:xfrm>
              <a:custGeom>
                <a:avLst/>
                <a:gdLst>
                  <a:gd name="T0" fmla="*/ 0 w 16"/>
                  <a:gd name="T1" fmla="*/ 1 h 7"/>
                  <a:gd name="T2" fmla="*/ 14 w 16"/>
                  <a:gd name="T3" fmla="*/ 0 h 7"/>
                  <a:gd name="T4" fmla="*/ 16 w 16"/>
                  <a:gd name="T5" fmla="*/ 6 h 7"/>
                  <a:gd name="T6" fmla="*/ 1 w 16"/>
                  <a:gd name="T7" fmla="*/ 7 h 7"/>
                  <a:gd name="T8" fmla="*/ 0 w 16"/>
                  <a:gd name="T9" fmla="*/ 1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0" y="1"/>
                    </a:moveTo>
                    <a:lnTo>
                      <a:pt x="14" y="0"/>
                    </a:lnTo>
                    <a:lnTo>
                      <a:pt x="16" y="6"/>
                    </a:lnTo>
                    <a:lnTo>
                      <a:pt x="1"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01" name="Freeform 354"/>
              <p:cNvSpPr>
                <a:spLocks/>
              </p:cNvSpPr>
              <p:nvPr/>
            </p:nvSpPr>
            <p:spPr bwMode="auto">
              <a:xfrm>
                <a:off x="3382" y="3692"/>
                <a:ext cx="17" cy="9"/>
              </a:xfrm>
              <a:custGeom>
                <a:avLst/>
                <a:gdLst>
                  <a:gd name="T0" fmla="*/ 0 w 17"/>
                  <a:gd name="T1" fmla="*/ 3 h 9"/>
                  <a:gd name="T2" fmla="*/ 15 w 17"/>
                  <a:gd name="T3" fmla="*/ 0 h 9"/>
                  <a:gd name="T4" fmla="*/ 17 w 17"/>
                  <a:gd name="T5" fmla="*/ 6 h 9"/>
                  <a:gd name="T6" fmla="*/ 1 w 17"/>
                  <a:gd name="T7" fmla="*/ 9 h 9"/>
                  <a:gd name="T8" fmla="*/ 0 w 17"/>
                  <a:gd name="T9" fmla="*/ 3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0" y="3"/>
                    </a:moveTo>
                    <a:lnTo>
                      <a:pt x="15" y="0"/>
                    </a:lnTo>
                    <a:lnTo>
                      <a:pt x="17" y="6"/>
                    </a:lnTo>
                    <a:lnTo>
                      <a:pt x="1" y="9"/>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02" name="Freeform 355"/>
              <p:cNvSpPr>
                <a:spLocks/>
              </p:cNvSpPr>
              <p:nvPr/>
            </p:nvSpPr>
            <p:spPr bwMode="auto">
              <a:xfrm>
                <a:off x="3392" y="3691"/>
                <a:ext cx="17" cy="7"/>
              </a:xfrm>
              <a:custGeom>
                <a:avLst/>
                <a:gdLst>
                  <a:gd name="T0" fmla="*/ 0 w 17"/>
                  <a:gd name="T1" fmla="*/ 1 h 7"/>
                  <a:gd name="T2" fmla="*/ 15 w 17"/>
                  <a:gd name="T3" fmla="*/ 0 h 7"/>
                  <a:gd name="T4" fmla="*/ 17 w 17"/>
                  <a:gd name="T5" fmla="*/ 5 h 7"/>
                  <a:gd name="T6" fmla="*/ 1 w 17"/>
                  <a:gd name="T7" fmla="*/ 7 h 7"/>
                  <a:gd name="T8" fmla="*/ 0 w 17"/>
                  <a:gd name="T9" fmla="*/ 1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1"/>
                    </a:moveTo>
                    <a:lnTo>
                      <a:pt x="15" y="0"/>
                    </a:lnTo>
                    <a:lnTo>
                      <a:pt x="17" y="5"/>
                    </a:lnTo>
                    <a:lnTo>
                      <a:pt x="1"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03" name="Freeform 356"/>
              <p:cNvSpPr>
                <a:spLocks/>
              </p:cNvSpPr>
              <p:nvPr/>
            </p:nvSpPr>
            <p:spPr bwMode="auto">
              <a:xfrm>
                <a:off x="3402" y="3688"/>
                <a:ext cx="17" cy="8"/>
              </a:xfrm>
              <a:custGeom>
                <a:avLst/>
                <a:gdLst>
                  <a:gd name="T0" fmla="*/ 0 w 17"/>
                  <a:gd name="T1" fmla="*/ 3 h 8"/>
                  <a:gd name="T2" fmla="*/ 16 w 17"/>
                  <a:gd name="T3" fmla="*/ 0 h 8"/>
                  <a:gd name="T4" fmla="*/ 17 w 17"/>
                  <a:gd name="T5" fmla="*/ 6 h 8"/>
                  <a:gd name="T6" fmla="*/ 1 w 17"/>
                  <a:gd name="T7" fmla="*/ 8 h 8"/>
                  <a:gd name="T8" fmla="*/ 0 w 17"/>
                  <a:gd name="T9" fmla="*/ 3 h 8"/>
                  <a:gd name="T10" fmla="*/ 0 60000 65536"/>
                  <a:gd name="T11" fmla="*/ 0 60000 65536"/>
                  <a:gd name="T12" fmla="*/ 0 60000 65536"/>
                  <a:gd name="T13" fmla="*/ 0 60000 65536"/>
                  <a:gd name="T14" fmla="*/ 0 60000 65536"/>
                  <a:gd name="T15" fmla="*/ 0 w 17"/>
                  <a:gd name="T16" fmla="*/ 0 h 8"/>
                  <a:gd name="T17" fmla="*/ 17 w 17"/>
                  <a:gd name="T18" fmla="*/ 8 h 8"/>
                </a:gdLst>
                <a:ahLst/>
                <a:cxnLst>
                  <a:cxn ang="T10">
                    <a:pos x="T0" y="T1"/>
                  </a:cxn>
                  <a:cxn ang="T11">
                    <a:pos x="T2" y="T3"/>
                  </a:cxn>
                  <a:cxn ang="T12">
                    <a:pos x="T4" y="T5"/>
                  </a:cxn>
                  <a:cxn ang="T13">
                    <a:pos x="T6" y="T7"/>
                  </a:cxn>
                  <a:cxn ang="T14">
                    <a:pos x="T8" y="T9"/>
                  </a:cxn>
                </a:cxnLst>
                <a:rect l="T15" t="T16" r="T17" b="T18"/>
                <a:pathLst>
                  <a:path w="17" h="8">
                    <a:moveTo>
                      <a:pt x="0" y="3"/>
                    </a:moveTo>
                    <a:lnTo>
                      <a:pt x="16" y="0"/>
                    </a:lnTo>
                    <a:lnTo>
                      <a:pt x="17" y="6"/>
                    </a:lnTo>
                    <a:lnTo>
                      <a:pt x="1" y="8"/>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04" name="Freeform 357"/>
              <p:cNvSpPr>
                <a:spLocks/>
              </p:cNvSpPr>
              <p:nvPr/>
            </p:nvSpPr>
            <p:spPr bwMode="auto">
              <a:xfrm>
                <a:off x="3412" y="3685"/>
                <a:ext cx="17" cy="9"/>
              </a:xfrm>
              <a:custGeom>
                <a:avLst/>
                <a:gdLst>
                  <a:gd name="T0" fmla="*/ 0 w 17"/>
                  <a:gd name="T1" fmla="*/ 3 h 9"/>
                  <a:gd name="T2" fmla="*/ 16 w 17"/>
                  <a:gd name="T3" fmla="*/ 0 h 9"/>
                  <a:gd name="T4" fmla="*/ 17 w 17"/>
                  <a:gd name="T5" fmla="*/ 6 h 9"/>
                  <a:gd name="T6" fmla="*/ 1 w 17"/>
                  <a:gd name="T7" fmla="*/ 9 h 9"/>
                  <a:gd name="T8" fmla="*/ 0 w 17"/>
                  <a:gd name="T9" fmla="*/ 3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0" y="3"/>
                    </a:moveTo>
                    <a:lnTo>
                      <a:pt x="16" y="0"/>
                    </a:lnTo>
                    <a:lnTo>
                      <a:pt x="17" y="6"/>
                    </a:lnTo>
                    <a:lnTo>
                      <a:pt x="1" y="9"/>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05" name="Freeform 358"/>
              <p:cNvSpPr>
                <a:spLocks/>
              </p:cNvSpPr>
              <p:nvPr/>
            </p:nvSpPr>
            <p:spPr bwMode="auto">
              <a:xfrm>
                <a:off x="3422" y="3682"/>
                <a:ext cx="16" cy="9"/>
              </a:xfrm>
              <a:custGeom>
                <a:avLst/>
                <a:gdLst>
                  <a:gd name="T0" fmla="*/ 0 w 16"/>
                  <a:gd name="T1" fmla="*/ 3 h 9"/>
                  <a:gd name="T2" fmla="*/ 14 w 16"/>
                  <a:gd name="T3" fmla="*/ 0 h 9"/>
                  <a:gd name="T4" fmla="*/ 16 w 16"/>
                  <a:gd name="T5" fmla="*/ 6 h 9"/>
                  <a:gd name="T6" fmla="*/ 1 w 16"/>
                  <a:gd name="T7" fmla="*/ 9 h 9"/>
                  <a:gd name="T8" fmla="*/ 0 w 16"/>
                  <a:gd name="T9" fmla="*/ 3 h 9"/>
                  <a:gd name="T10" fmla="*/ 0 60000 65536"/>
                  <a:gd name="T11" fmla="*/ 0 60000 65536"/>
                  <a:gd name="T12" fmla="*/ 0 60000 65536"/>
                  <a:gd name="T13" fmla="*/ 0 60000 65536"/>
                  <a:gd name="T14" fmla="*/ 0 60000 65536"/>
                  <a:gd name="T15" fmla="*/ 0 w 16"/>
                  <a:gd name="T16" fmla="*/ 0 h 9"/>
                  <a:gd name="T17" fmla="*/ 16 w 16"/>
                  <a:gd name="T18" fmla="*/ 9 h 9"/>
                </a:gdLst>
                <a:ahLst/>
                <a:cxnLst>
                  <a:cxn ang="T10">
                    <a:pos x="T0" y="T1"/>
                  </a:cxn>
                  <a:cxn ang="T11">
                    <a:pos x="T2" y="T3"/>
                  </a:cxn>
                  <a:cxn ang="T12">
                    <a:pos x="T4" y="T5"/>
                  </a:cxn>
                  <a:cxn ang="T13">
                    <a:pos x="T6" y="T7"/>
                  </a:cxn>
                  <a:cxn ang="T14">
                    <a:pos x="T8" y="T9"/>
                  </a:cxn>
                </a:cxnLst>
                <a:rect l="T15" t="T16" r="T17" b="T18"/>
                <a:pathLst>
                  <a:path w="16" h="9">
                    <a:moveTo>
                      <a:pt x="0" y="3"/>
                    </a:moveTo>
                    <a:lnTo>
                      <a:pt x="14" y="0"/>
                    </a:lnTo>
                    <a:lnTo>
                      <a:pt x="16" y="6"/>
                    </a:lnTo>
                    <a:lnTo>
                      <a:pt x="1" y="9"/>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06" name="Freeform 359"/>
              <p:cNvSpPr>
                <a:spLocks/>
              </p:cNvSpPr>
              <p:nvPr/>
            </p:nvSpPr>
            <p:spPr bwMode="auto">
              <a:xfrm>
                <a:off x="3430" y="3679"/>
                <a:ext cx="18" cy="9"/>
              </a:xfrm>
              <a:custGeom>
                <a:avLst/>
                <a:gdLst>
                  <a:gd name="T0" fmla="*/ 0 w 18"/>
                  <a:gd name="T1" fmla="*/ 3 h 9"/>
                  <a:gd name="T2" fmla="*/ 16 w 18"/>
                  <a:gd name="T3" fmla="*/ 0 h 9"/>
                  <a:gd name="T4" fmla="*/ 18 w 18"/>
                  <a:gd name="T5" fmla="*/ 6 h 9"/>
                  <a:gd name="T6" fmla="*/ 2 w 18"/>
                  <a:gd name="T7" fmla="*/ 9 h 9"/>
                  <a:gd name="T8" fmla="*/ 0 w 18"/>
                  <a:gd name="T9" fmla="*/ 3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3"/>
                    </a:moveTo>
                    <a:lnTo>
                      <a:pt x="16" y="0"/>
                    </a:lnTo>
                    <a:lnTo>
                      <a:pt x="18" y="6"/>
                    </a:lnTo>
                    <a:lnTo>
                      <a:pt x="2" y="9"/>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07" name="Freeform 360"/>
              <p:cNvSpPr>
                <a:spLocks/>
              </p:cNvSpPr>
              <p:nvPr/>
            </p:nvSpPr>
            <p:spPr bwMode="auto">
              <a:xfrm>
                <a:off x="3441" y="3676"/>
                <a:ext cx="17" cy="9"/>
              </a:xfrm>
              <a:custGeom>
                <a:avLst/>
                <a:gdLst>
                  <a:gd name="T0" fmla="*/ 0 w 17"/>
                  <a:gd name="T1" fmla="*/ 3 h 9"/>
                  <a:gd name="T2" fmla="*/ 15 w 17"/>
                  <a:gd name="T3" fmla="*/ 0 h 9"/>
                  <a:gd name="T4" fmla="*/ 17 w 17"/>
                  <a:gd name="T5" fmla="*/ 6 h 9"/>
                  <a:gd name="T6" fmla="*/ 1 w 17"/>
                  <a:gd name="T7" fmla="*/ 9 h 9"/>
                  <a:gd name="T8" fmla="*/ 0 w 17"/>
                  <a:gd name="T9" fmla="*/ 3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0" y="3"/>
                    </a:moveTo>
                    <a:lnTo>
                      <a:pt x="15" y="0"/>
                    </a:lnTo>
                    <a:lnTo>
                      <a:pt x="17" y="6"/>
                    </a:lnTo>
                    <a:lnTo>
                      <a:pt x="1" y="9"/>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08" name="Freeform 361"/>
              <p:cNvSpPr>
                <a:spLocks/>
              </p:cNvSpPr>
              <p:nvPr/>
            </p:nvSpPr>
            <p:spPr bwMode="auto">
              <a:xfrm>
                <a:off x="3451" y="3673"/>
                <a:ext cx="17" cy="9"/>
              </a:xfrm>
              <a:custGeom>
                <a:avLst/>
                <a:gdLst>
                  <a:gd name="T0" fmla="*/ 0 w 17"/>
                  <a:gd name="T1" fmla="*/ 3 h 9"/>
                  <a:gd name="T2" fmla="*/ 15 w 17"/>
                  <a:gd name="T3" fmla="*/ 0 h 9"/>
                  <a:gd name="T4" fmla="*/ 17 w 17"/>
                  <a:gd name="T5" fmla="*/ 6 h 9"/>
                  <a:gd name="T6" fmla="*/ 1 w 17"/>
                  <a:gd name="T7" fmla="*/ 9 h 9"/>
                  <a:gd name="T8" fmla="*/ 0 w 17"/>
                  <a:gd name="T9" fmla="*/ 3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0" y="3"/>
                    </a:moveTo>
                    <a:lnTo>
                      <a:pt x="15" y="0"/>
                    </a:lnTo>
                    <a:lnTo>
                      <a:pt x="17" y="6"/>
                    </a:lnTo>
                    <a:lnTo>
                      <a:pt x="1" y="9"/>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09" name="Freeform 362"/>
              <p:cNvSpPr>
                <a:spLocks/>
              </p:cNvSpPr>
              <p:nvPr/>
            </p:nvSpPr>
            <p:spPr bwMode="auto">
              <a:xfrm>
                <a:off x="3461" y="3671"/>
                <a:ext cx="16" cy="8"/>
              </a:xfrm>
              <a:custGeom>
                <a:avLst/>
                <a:gdLst>
                  <a:gd name="T0" fmla="*/ 0 w 16"/>
                  <a:gd name="T1" fmla="*/ 2 h 8"/>
                  <a:gd name="T2" fmla="*/ 14 w 16"/>
                  <a:gd name="T3" fmla="*/ 0 h 8"/>
                  <a:gd name="T4" fmla="*/ 16 w 16"/>
                  <a:gd name="T5" fmla="*/ 5 h 8"/>
                  <a:gd name="T6" fmla="*/ 1 w 16"/>
                  <a:gd name="T7" fmla="*/ 8 h 8"/>
                  <a:gd name="T8" fmla="*/ 0 w 16"/>
                  <a:gd name="T9" fmla="*/ 2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2"/>
                    </a:moveTo>
                    <a:lnTo>
                      <a:pt x="14" y="0"/>
                    </a:lnTo>
                    <a:lnTo>
                      <a:pt x="16" y="5"/>
                    </a:lnTo>
                    <a:lnTo>
                      <a:pt x="1" y="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10" name="Freeform 363"/>
              <p:cNvSpPr>
                <a:spLocks/>
              </p:cNvSpPr>
              <p:nvPr/>
            </p:nvSpPr>
            <p:spPr bwMode="auto">
              <a:xfrm>
                <a:off x="3469" y="3666"/>
                <a:ext cx="18" cy="10"/>
              </a:xfrm>
              <a:custGeom>
                <a:avLst/>
                <a:gdLst>
                  <a:gd name="T0" fmla="*/ 0 w 18"/>
                  <a:gd name="T1" fmla="*/ 5 h 10"/>
                  <a:gd name="T2" fmla="*/ 16 w 18"/>
                  <a:gd name="T3" fmla="*/ 0 h 10"/>
                  <a:gd name="T4" fmla="*/ 18 w 18"/>
                  <a:gd name="T5" fmla="*/ 6 h 10"/>
                  <a:gd name="T6" fmla="*/ 2 w 18"/>
                  <a:gd name="T7" fmla="*/ 10 h 10"/>
                  <a:gd name="T8" fmla="*/ 0 w 18"/>
                  <a:gd name="T9" fmla="*/ 5 h 10"/>
                  <a:gd name="T10" fmla="*/ 0 60000 65536"/>
                  <a:gd name="T11" fmla="*/ 0 60000 65536"/>
                  <a:gd name="T12" fmla="*/ 0 60000 65536"/>
                  <a:gd name="T13" fmla="*/ 0 60000 65536"/>
                  <a:gd name="T14" fmla="*/ 0 60000 65536"/>
                  <a:gd name="T15" fmla="*/ 0 w 18"/>
                  <a:gd name="T16" fmla="*/ 0 h 10"/>
                  <a:gd name="T17" fmla="*/ 18 w 18"/>
                  <a:gd name="T18" fmla="*/ 10 h 10"/>
                </a:gdLst>
                <a:ahLst/>
                <a:cxnLst>
                  <a:cxn ang="T10">
                    <a:pos x="T0" y="T1"/>
                  </a:cxn>
                  <a:cxn ang="T11">
                    <a:pos x="T2" y="T3"/>
                  </a:cxn>
                  <a:cxn ang="T12">
                    <a:pos x="T4" y="T5"/>
                  </a:cxn>
                  <a:cxn ang="T13">
                    <a:pos x="T6" y="T7"/>
                  </a:cxn>
                  <a:cxn ang="T14">
                    <a:pos x="T8" y="T9"/>
                  </a:cxn>
                </a:cxnLst>
                <a:rect l="T15" t="T16" r="T17" b="T18"/>
                <a:pathLst>
                  <a:path w="18" h="10">
                    <a:moveTo>
                      <a:pt x="0" y="5"/>
                    </a:moveTo>
                    <a:lnTo>
                      <a:pt x="16" y="0"/>
                    </a:lnTo>
                    <a:lnTo>
                      <a:pt x="18" y="6"/>
                    </a:lnTo>
                    <a:lnTo>
                      <a:pt x="2" y="1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11" name="Freeform 364"/>
              <p:cNvSpPr>
                <a:spLocks/>
              </p:cNvSpPr>
              <p:nvPr/>
            </p:nvSpPr>
            <p:spPr bwMode="auto">
              <a:xfrm>
                <a:off x="3479" y="3663"/>
                <a:ext cx="18" cy="9"/>
              </a:xfrm>
              <a:custGeom>
                <a:avLst/>
                <a:gdLst>
                  <a:gd name="T0" fmla="*/ 0 w 18"/>
                  <a:gd name="T1" fmla="*/ 3 h 9"/>
                  <a:gd name="T2" fmla="*/ 16 w 18"/>
                  <a:gd name="T3" fmla="*/ 0 h 9"/>
                  <a:gd name="T4" fmla="*/ 18 w 18"/>
                  <a:gd name="T5" fmla="*/ 6 h 9"/>
                  <a:gd name="T6" fmla="*/ 2 w 18"/>
                  <a:gd name="T7" fmla="*/ 9 h 9"/>
                  <a:gd name="T8" fmla="*/ 0 w 18"/>
                  <a:gd name="T9" fmla="*/ 3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3"/>
                    </a:moveTo>
                    <a:lnTo>
                      <a:pt x="16" y="0"/>
                    </a:lnTo>
                    <a:lnTo>
                      <a:pt x="18" y="6"/>
                    </a:lnTo>
                    <a:lnTo>
                      <a:pt x="2" y="9"/>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12" name="Freeform 365"/>
              <p:cNvSpPr>
                <a:spLocks/>
              </p:cNvSpPr>
              <p:nvPr/>
            </p:nvSpPr>
            <p:spPr bwMode="auto">
              <a:xfrm>
                <a:off x="3490" y="3659"/>
                <a:ext cx="17" cy="10"/>
              </a:xfrm>
              <a:custGeom>
                <a:avLst/>
                <a:gdLst>
                  <a:gd name="T0" fmla="*/ 0 w 17"/>
                  <a:gd name="T1" fmla="*/ 4 h 10"/>
                  <a:gd name="T2" fmla="*/ 15 w 17"/>
                  <a:gd name="T3" fmla="*/ 0 h 10"/>
                  <a:gd name="T4" fmla="*/ 17 w 17"/>
                  <a:gd name="T5" fmla="*/ 6 h 10"/>
                  <a:gd name="T6" fmla="*/ 1 w 17"/>
                  <a:gd name="T7" fmla="*/ 10 h 10"/>
                  <a:gd name="T8" fmla="*/ 0 w 17"/>
                  <a:gd name="T9" fmla="*/ 4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0" y="4"/>
                    </a:moveTo>
                    <a:lnTo>
                      <a:pt x="15" y="0"/>
                    </a:lnTo>
                    <a:lnTo>
                      <a:pt x="17" y="6"/>
                    </a:lnTo>
                    <a:lnTo>
                      <a:pt x="1" y="1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13" name="Freeform 366"/>
              <p:cNvSpPr>
                <a:spLocks/>
              </p:cNvSpPr>
              <p:nvPr/>
            </p:nvSpPr>
            <p:spPr bwMode="auto">
              <a:xfrm>
                <a:off x="3500" y="3655"/>
                <a:ext cx="17" cy="10"/>
              </a:xfrm>
              <a:custGeom>
                <a:avLst/>
                <a:gdLst>
                  <a:gd name="T0" fmla="*/ 0 w 17"/>
                  <a:gd name="T1" fmla="*/ 4 h 10"/>
                  <a:gd name="T2" fmla="*/ 15 w 17"/>
                  <a:gd name="T3" fmla="*/ 0 h 10"/>
                  <a:gd name="T4" fmla="*/ 17 w 17"/>
                  <a:gd name="T5" fmla="*/ 5 h 10"/>
                  <a:gd name="T6" fmla="*/ 1 w 17"/>
                  <a:gd name="T7" fmla="*/ 10 h 10"/>
                  <a:gd name="T8" fmla="*/ 0 w 17"/>
                  <a:gd name="T9" fmla="*/ 4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0" y="4"/>
                    </a:moveTo>
                    <a:lnTo>
                      <a:pt x="15" y="0"/>
                    </a:lnTo>
                    <a:lnTo>
                      <a:pt x="17" y="5"/>
                    </a:lnTo>
                    <a:lnTo>
                      <a:pt x="1" y="1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14" name="Freeform 367"/>
              <p:cNvSpPr>
                <a:spLocks/>
              </p:cNvSpPr>
              <p:nvPr/>
            </p:nvSpPr>
            <p:spPr bwMode="auto">
              <a:xfrm>
                <a:off x="3510" y="3650"/>
                <a:ext cx="16" cy="10"/>
              </a:xfrm>
              <a:custGeom>
                <a:avLst/>
                <a:gdLst>
                  <a:gd name="T0" fmla="*/ 0 w 16"/>
                  <a:gd name="T1" fmla="*/ 5 h 10"/>
                  <a:gd name="T2" fmla="*/ 14 w 16"/>
                  <a:gd name="T3" fmla="*/ 0 h 10"/>
                  <a:gd name="T4" fmla="*/ 16 w 16"/>
                  <a:gd name="T5" fmla="*/ 6 h 10"/>
                  <a:gd name="T6" fmla="*/ 1 w 16"/>
                  <a:gd name="T7" fmla="*/ 10 h 10"/>
                  <a:gd name="T8" fmla="*/ 0 w 16"/>
                  <a:gd name="T9" fmla="*/ 5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0" y="5"/>
                    </a:moveTo>
                    <a:lnTo>
                      <a:pt x="14" y="0"/>
                    </a:lnTo>
                    <a:lnTo>
                      <a:pt x="16" y="6"/>
                    </a:lnTo>
                    <a:lnTo>
                      <a:pt x="1" y="1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15" name="Freeform 368"/>
              <p:cNvSpPr>
                <a:spLocks/>
              </p:cNvSpPr>
              <p:nvPr/>
            </p:nvSpPr>
            <p:spPr bwMode="auto">
              <a:xfrm>
                <a:off x="3518" y="3646"/>
                <a:ext cx="18" cy="10"/>
              </a:xfrm>
              <a:custGeom>
                <a:avLst/>
                <a:gdLst>
                  <a:gd name="T0" fmla="*/ 0 w 18"/>
                  <a:gd name="T1" fmla="*/ 4 h 10"/>
                  <a:gd name="T2" fmla="*/ 16 w 18"/>
                  <a:gd name="T3" fmla="*/ 0 h 10"/>
                  <a:gd name="T4" fmla="*/ 18 w 18"/>
                  <a:gd name="T5" fmla="*/ 6 h 10"/>
                  <a:gd name="T6" fmla="*/ 2 w 18"/>
                  <a:gd name="T7" fmla="*/ 10 h 10"/>
                  <a:gd name="T8" fmla="*/ 0 w 18"/>
                  <a:gd name="T9" fmla="*/ 4 h 10"/>
                  <a:gd name="T10" fmla="*/ 0 60000 65536"/>
                  <a:gd name="T11" fmla="*/ 0 60000 65536"/>
                  <a:gd name="T12" fmla="*/ 0 60000 65536"/>
                  <a:gd name="T13" fmla="*/ 0 60000 65536"/>
                  <a:gd name="T14" fmla="*/ 0 60000 65536"/>
                  <a:gd name="T15" fmla="*/ 0 w 18"/>
                  <a:gd name="T16" fmla="*/ 0 h 10"/>
                  <a:gd name="T17" fmla="*/ 18 w 18"/>
                  <a:gd name="T18" fmla="*/ 10 h 10"/>
                </a:gdLst>
                <a:ahLst/>
                <a:cxnLst>
                  <a:cxn ang="T10">
                    <a:pos x="T0" y="T1"/>
                  </a:cxn>
                  <a:cxn ang="T11">
                    <a:pos x="T2" y="T3"/>
                  </a:cxn>
                  <a:cxn ang="T12">
                    <a:pos x="T4" y="T5"/>
                  </a:cxn>
                  <a:cxn ang="T13">
                    <a:pos x="T6" y="T7"/>
                  </a:cxn>
                  <a:cxn ang="T14">
                    <a:pos x="T8" y="T9"/>
                  </a:cxn>
                </a:cxnLst>
                <a:rect l="T15" t="T16" r="T17" b="T18"/>
                <a:pathLst>
                  <a:path w="18" h="10">
                    <a:moveTo>
                      <a:pt x="0" y="4"/>
                    </a:moveTo>
                    <a:lnTo>
                      <a:pt x="16" y="0"/>
                    </a:lnTo>
                    <a:lnTo>
                      <a:pt x="18" y="6"/>
                    </a:lnTo>
                    <a:lnTo>
                      <a:pt x="2" y="1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16" name="Freeform 369"/>
              <p:cNvSpPr>
                <a:spLocks/>
              </p:cNvSpPr>
              <p:nvPr/>
            </p:nvSpPr>
            <p:spPr bwMode="auto">
              <a:xfrm>
                <a:off x="3528" y="3642"/>
                <a:ext cx="18" cy="10"/>
              </a:xfrm>
              <a:custGeom>
                <a:avLst/>
                <a:gdLst>
                  <a:gd name="T0" fmla="*/ 0 w 18"/>
                  <a:gd name="T1" fmla="*/ 4 h 10"/>
                  <a:gd name="T2" fmla="*/ 16 w 18"/>
                  <a:gd name="T3" fmla="*/ 0 h 10"/>
                  <a:gd name="T4" fmla="*/ 18 w 18"/>
                  <a:gd name="T5" fmla="*/ 5 h 10"/>
                  <a:gd name="T6" fmla="*/ 2 w 18"/>
                  <a:gd name="T7" fmla="*/ 10 h 10"/>
                  <a:gd name="T8" fmla="*/ 0 w 18"/>
                  <a:gd name="T9" fmla="*/ 4 h 10"/>
                  <a:gd name="T10" fmla="*/ 0 60000 65536"/>
                  <a:gd name="T11" fmla="*/ 0 60000 65536"/>
                  <a:gd name="T12" fmla="*/ 0 60000 65536"/>
                  <a:gd name="T13" fmla="*/ 0 60000 65536"/>
                  <a:gd name="T14" fmla="*/ 0 60000 65536"/>
                  <a:gd name="T15" fmla="*/ 0 w 18"/>
                  <a:gd name="T16" fmla="*/ 0 h 10"/>
                  <a:gd name="T17" fmla="*/ 18 w 18"/>
                  <a:gd name="T18" fmla="*/ 10 h 10"/>
                </a:gdLst>
                <a:ahLst/>
                <a:cxnLst>
                  <a:cxn ang="T10">
                    <a:pos x="T0" y="T1"/>
                  </a:cxn>
                  <a:cxn ang="T11">
                    <a:pos x="T2" y="T3"/>
                  </a:cxn>
                  <a:cxn ang="T12">
                    <a:pos x="T4" y="T5"/>
                  </a:cxn>
                  <a:cxn ang="T13">
                    <a:pos x="T6" y="T7"/>
                  </a:cxn>
                  <a:cxn ang="T14">
                    <a:pos x="T8" y="T9"/>
                  </a:cxn>
                </a:cxnLst>
                <a:rect l="T15" t="T16" r="T17" b="T18"/>
                <a:pathLst>
                  <a:path w="18" h="10">
                    <a:moveTo>
                      <a:pt x="0" y="4"/>
                    </a:moveTo>
                    <a:lnTo>
                      <a:pt x="16" y="0"/>
                    </a:lnTo>
                    <a:lnTo>
                      <a:pt x="18" y="5"/>
                    </a:lnTo>
                    <a:lnTo>
                      <a:pt x="2" y="1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17" name="Freeform 370"/>
              <p:cNvSpPr>
                <a:spLocks/>
              </p:cNvSpPr>
              <p:nvPr/>
            </p:nvSpPr>
            <p:spPr bwMode="auto">
              <a:xfrm>
                <a:off x="3539" y="3636"/>
                <a:ext cx="17" cy="11"/>
              </a:xfrm>
              <a:custGeom>
                <a:avLst/>
                <a:gdLst>
                  <a:gd name="T0" fmla="*/ 0 w 17"/>
                  <a:gd name="T1" fmla="*/ 6 h 11"/>
                  <a:gd name="T2" fmla="*/ 15 w 17"/>
                  <a:gd name="T3" fmla="*/ 0 h 11"/>
                  <a:gd name="T4" fmla="*/ 17 w 17"/>
                  <a:gd name="T5" fmla="*/ 6 h 11"/>
                  <a:gd name="T6" fmla="*/ 1 w 17"/>
                  <a:gd name="T7" fmla="*/ 11 h 11"/>
                  <a:gd name="T8" fmla="*/ 0 w 17"/>
                  <a:gd name="T9" fmla="*/ 6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0" y="6"/>
                    </a:moveTo>
                    <a:lnTo>
                      <a:pt x="15" y="0"/>
                    </a:lnTo>
                    <a:lnTo>
                      <a:pt x="17" y="6"/>
                    </a:lnTo>
                    <a:lnTo>
                      <a:pt x="1" y="11"/>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18" name="Freeform 371"/>
              <p:cNvSpPr>
                <a:spLocks/>
              </p:cNvSpPr>
              <p:nvPr/>
            </p:nvSpPr>
            <p:spPr bwMode="auto">
              <a:xfrm>
                <a:off x="3549" y="3630"/>
                <a:ext cx="15" cy="12"/>
              </a:xfrm>
              <a:custGeom>
                <a:avLst/>
                <a:gdLst>
                  <a:gd name="T0" fmla="*/ 0 w 15"/>
                  <a:gd name="T1" fmla="*/ 6 h 12"/>
                  <a:gd name="T2" fmla="*/ 14 w 15"/>
                  <a:gd name="T3" fmla="*/ 0 h 12"/>
                  <a:gd name="T4" fmla="*/ 15 w 15"/>
                  <a:gd name="T5" fmla="*/ 6 h 12"/>
                  <a:gd name="T6" fmla="*/ 1 w 15"/>
                  <a:gd name="T7" fmla="*/ 12 h 12"/>
                  <a:gd name="T8" fmla="*/ 0 w 15"/>
                  <a:gd name="T9" fmla="*/ 6 h 12"/>
                  <a:gd name="T10" fmla="*/ 0 60000 65536"/>
                  <a:gd name="T11" fmla="*/ 0 60000 65536"/>
                  <a:gd name="T12" fmla="*/ 0 60000 65536"/>
                  <a:gd name="T13" fmla="*/ 0 60000 65536"/>
                  <a:gd name="T14" fmla="*/ 0 60000 65536"/>
                  <a:gd name="T15" fmla="*/ 0 w 15"/>
                  <a:gd name="T16" fmla="*/ 0 h 12"/>
                  <a:gd name="T17" fmla="*/ 15 w 15"/>
                  <a:gd name="T18" fmla="*/ 12 h 12"/>
                </a:gdLst>
                <a:ahLst/>
                <a:cxnLst>
                  <a:cxn ang="T10">
                    <a:pos x="T0" y="T1"/>
                  </a:cxn>
                  <a:cxn ang="T11">
                    <a:pos x="T2" y="T3"/>
                  </a:cxn>
                  <a:cxn ang="T12">
                    <a:pos x="T4" y="T5"/>
                  </a:cxn>
                  <a:cxn ang="T13">
                    <a:pos x="T6" y="T7"/>
                  </a:cxn>
                  <a:cxn ang="T14">
                    <a:pos x="T8" y="T9"/>
                  </a:cxn>
                </a:cxnLst>
                <a:rect l="T15" t="T16" r="T17" b="T18"/>
                <a:pathLst>
                  <a:path w="15" h="12">
                    <a:moveTo>
                      <a:pt x="0" y="6"/>
                    </a:moveTo>
                    <a:lnTo>
                      <a:pt x="14" y="0"/>
                    </a:lnTo>
                    <a:lnTo>
                      <a:pt x="15" y="6"/>
                    </a:lnTo>
                    <a:lnTo>
                      <a:pt x="1" y="1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19" name="Freeform 372"/>
              <p:cNvSpPr>
                <a:spLocks/>
              </p:cNvSpPr>
              <p:nvPr/>
            </p:nvSpPr>
            <p:spPr bwMode="auto">
              <a:xfrm>
                <a:off x="3557" y="3624"/>
                <a:ext cx="18" cy="12"/>
              </a:xfrm>
              <a:custGeom>
                <a:avLst/>
                <a:gdLst>
                  <a:gd name="T0" fmla="*/ 0 w 18"/>
                  <a:gd name="T1" fmla="*/ 6 h 12"/>
                  <a:gd name="T2" fmla="*/ 16 w 18"/>
                  <a:gd name="T3" fmla="*/ 0 h 12"/>
                  <a:gd name="T4" fmla="*/ 18 w 18"/>
                  <a:gd name="T5" fmla="*/ 6 h 12"/>
                  <a:gd name="T6" fmla="*/ 2 w 18"/>
                  <a:gd name="T7" fmla="*/ 12 h 12"/>
                  <a:gd name="T8" fmla="*/ 0 w 18"/>
                  <a:gd name="T9" fmla="*/ 6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6"/>
                    </a:moveTo>
                    <a:lnTo>
                      <a:pt x="16" y="0"/>
                    </a:lnTo>
                    <a:lnTo>
                      <a:pt x="18" y="6"/>
                    </a:lnTo>
                    <a:lnTo>
                      <a:pt x="2" y="1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20" name="Freeform 373"/>
              <p:cNvSpPr>
                <a:spLocks/>
              </p:cNvSpPr>
              <p:nvPr/>
            </p:nvSpPr>
            <p:spPr bwMode="auto">
              <a:xfrm>
                <a:off x="3567" y="3619"/>
                <a:ext cx="18" cy="11"/>
              </a:xfrm>
              <a:custGeom>
                <a:avLst/>
                <a:gdLst>
                  <a:gd name="T0" fmla="*/ 0 w 18"/>
                  <a:gd name="T1" fmla="*/ 5 h 11"/>
                  <a:gd name="T2" fmla="*/ 16 w 18"/>
                  <a:gd name="T3" fmla="*/ 0 h 11"/>
                  <a:gd name="T4" fmla="*/ 18 w 18"/>
                  <a:gd name="T5" fmla="*/ 5 h 11"/>
                  <a:gd name="T6" fmla="*/ 2 w 18"/>
                  <a:gd name="T7" fmla="*/ 11 h 11"/>
                  <a:gd name="T8" fmla="*/ 0 w 18"/>
                  <a:gd name="T9" fmla="*/ 5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5"/>
                    </a:moveTo>
                    <a:lnTo>
                      <a:pt x="16" y="0"/>
                    </a:lnTo>
                    <a:lnTo>
                      <a:pt x="18" y="5"/>
                    </a:lnTo>
                    <a:lnTo>
                      <a:pt x="2" y="11"/>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21" name="Freeform 374"/>
              <p:cNvSpPr>
                <a:spLocks/>
              </p:cNvSpPr>
              <p:nvPr/>
            </p:nvSpPr>
            <p:spPr bwMode="auto">
              <a:xfrm>
                <a:off x="3577" y="3613"/>
                <a:ext cx="18" cy="11"/>
              </a:xfrm>
              <a:custGeom>
                <a:avLst/>
                <a:gdLst>
                  <a:gd name="T0" fmla="*/ 0 w 18"/>
                  <a:gd name="T1" fmla="*/ 6 h 11"/>
                  <a:gd name="T2" fmla="*/ 16 w 18"/>
                  <a:gd name="T3" fmla="*/ 0 h 11"/>
                  <a:gd name="T4" fmla="*/ 18 w 18"/>
                  <a:gd name="T5" fmla="*/ 6 h 11"/>
                  <a:gd name="T6" fmla="*/ 2 w 18"/>
                  <a:gd name="T7" fmla="*/ 11 h 11"/>
                  <a:gd name="T8" fmla="*/ 0 w 18"/>
                  <a:gd name="T9" fmla="*/ 6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6"/>
                    </a:moveTo>
                    <a:lnTo>
                      <a:pt x="16" y="0"/>
                    </a:lnTo>
                    <a:lnTo>
                      <a:pt x="18" y="6"/>
                    </a:lnTo>
                    <a:lnTo>
                      <a:pt x="2" y="11"/>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22" name="Freeform 375"/>
              <p:cNvSpPr>
                <a:spLocks/>
              </p:cNvSpPr>
              <p:nvPr/>
            </p:nvSpPr>
            <p:spPr bwMode="auto">
              <a:xfrm>
                <a:off x="3587" y="3606"/>
                <a:ext cx="18" cy="13"/>
              </a:xfrm>
              <a:custGeom>
                <a:avLst/>
                <a:gdLst>
                  <a:gd name="T0" fmla="*/ 0 w 18"/>
                  <a:gd name="T1" fmla="*/ 7 h 13"/>
                  <a:gd name="T2" fmla="*/ 16 w 18"/>
                  <a:gd name="T3" fmla="*/ 0 h 13"/>
                  <a:gd name="T4" fmla="*/ 18 w 18"/>
                  <a:gd name="T5" fmla="*/ 5 h 13"/>
                  <a:gd name="T6" fmla="*/ 2 w 18"/>
                  <a:gd name="T7" fmla="*/ 13 h 13"/>
                  <a:gd name="T8" fmla="*/ 0 w 18"/>
                  <a:gd name="T9" fmla="*/ 7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0" y="7"/>
                    </a:moveTo>
                    <a:lnTo>
                      <a:pt x="16" y="0"/>
                    </a:lnTo>
                    <a:lnTo>
                      <a:pt x="18" y="5"/>
                    </a:lnTo>
                    <a:lnTo>
                      <a:pt x="2" y="13"/>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23" name="Freeform 376"/>
              <p:cNvSpPr>
                <a:spLocks/>
              </p:cNvSpPr>
              <p:nvPr/>
            </p:nvSpPr>
            <p:spPr bwMode="auto">
              <a:xfrm>
                <a:off x="3598" y="3600"/>
                <a:ext cx="15" cy="11"/>
              </a:xfrm>
              <a:custGeom>
                <a:avLst/>
                <a:gdLst>
                  <a:gd name="T0" fmla="*/ 0 w 15"/>
                  <a:gd name="T1" fmla="*/ 6 h 11"/>
                  <a:gd name="T2" fmla="*/ 14 w 15"/>
                  <a:gd name="T3" fmla="*/ 0 h 11"/>
                  <a:gd name="T4" fmla="*/ 15 w 15"/>
                  <a:gd name="T5" fmla="*/ 6 h 11"/>
                  <a:gd name="T6" fmla="*/ 1 w 15"/>
                  <a:gd name="T7" fmla="*/ 11 h 11"/>
                  <a:gd name="T8" fmla="*/ 0 w 15"/>
                  <a:gd name="T9" fmla="*/ 6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0" y="6"/>
                    </a:moveTo>
                    <a:lnTo>
                      <a:pt x="14" y="0"/>
                    </a:lnTo>
                    <a:lnTo>
                      <a:pt x="15" y="6"/>
                    </a:lnTo>
                    <a:lnTo>
                      <a:pt x="1" y="11"/>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24" name="Freeform 377"/>
              <p:cNvSpPr>
                <a:spLocks/>
              </p:cNvSpPr>
              <p:nvPr/>
            </p:nvSpPr>
            <p:spPr bwMode="auto">
              <a:xfrm>
                <a:off x="3606" y="3593"/>
                <a:ext cx="17" cy="13"/>
              </a:xfrm>
              <a:custGeom>
                <a:avLst/>
                <a:gdLst>
                  <a:gd name="T0" fmla="*/ 0 w 17"/>
                  <a:gd name="T1" fmla="*/ 7 h 13"/>
                  <a:gd name="T2" fmla="*/ 16 w 17"/>
                  <a:gd name="T3" fmla="*/ 0 h 13"/>
                  <a:gd name="T4" fmla="*/ 17 w 17"/>
                  <a:gd name="T5" fmla="*/ 6 h 13"/>
                  <a:gd name="T6" fmla="*/ 2 w 17"/>
                  <a:gd name="T7" fmla="*/ 13 h 13"/>
                  <a:gd name="T8" fmla="*/ 0 w 17"/>
                  <a:gd name="T9" fmla="*/ 7 h 13"/>
                  <a:gd name="T10" fmla="*/ 0 60000 65536"/>
                  <a:gd name="T11" fmla="*/ 0 60000 65536"/>
                  <a:gd name="T12" fmla="*/ 0 60000 65536"/>
                  <a:gd name="T13" fmla="*/ 0 60000 65536"/>
                  <a:gd name="T14" fmla="*/ 0 60000 65536"/>
                  <a:gd name="T15" fmla="*/ 0 w 17"/>
                  <a:gd name="T16" fmla="*/ 0 h 13"/>
                  <a:gd name="T17" fmla="*/ 17 w 17"/>
                  <a:gd name="T18" fmla="*/ 13 h 13"/>
                </a:gdLst>
                <a:ahLst/>
                <a:cxnLst>
                  <a:cxn ang="T10">
                    <a:pos x="T0" y="T1"/>
                  </a:cxn>
                  <a:cxn ang="T11">
                    <a:pos x="T2" y="T3"/>
                  </a:cxn>
                  <a:cxn ang="T12">
                    <a:pos x="T4" y="T5"/>
                  </a:cxn>
                  <a:cxn ang="T13">
                    <a:pos x="T6" y="T7"/>
                  </a:cxn>
                  <a:cxn ang="T14">
                    <a:pos x="T8" y="T9"/>
                  </a:cxn>
                </a:cxnLst>
                <a:rect l="T15" t="T16" r="T17" b="T18"/>
                <a:pathLst>
                  <a:path w="17" h="13">
                    <a:moveTo>
                      <a:pt x="0" y="7"/>
                    </a:moveTo>
                    <a:lnTo>
                      <a:pt x="16" y="0"/>
                    </a:lnTo>
                    <a:lnTo>
                      <a:pt x="17" y="6"/>
                    </a:lnTo>
                    <a:lnTo>
                      <a:pt x="2" y="13"/>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25" name="Freeform 378"/>
              <p:cNvSpPr>
                <a:spLocks/>
              </p:cNvSpPr>
              <p:nvPr/>
            </p:nvSpPr>
            <p:spPr bwMode="auto">
              <a:xfrm>
                <a:off x="3616" y="3586"/>
                <a:ext cx="18" cy="13"/>
              </a:xfrm>
              <a:custGeom>
                <a:avLst/>
                <a:gdLst>
                  <a:gd name="T0" fmla="*/ 0 w 18"/>
                  <a:gd name="T1" fmla="*/ 7 h 13"/>
                  <a:gd name="T2" fmla="*/ 16 w 18"/>
                  <a:gd name="T3" fmla="*/ 0 h 13"/>
                  <a:gd name="T4" fmla="*/ 18 w 18"/>
                  <a:gd name="T5" fmla="*/ 5 h 13"/>
                  <a:gd name="T6" fmla="*/ 2 w 18"/>
                  <a:gd name="T7" fmla="*/ 13 h 13"/>
                  <a:gd name="T8" fmla="*/ 0 w 18"/>
                  <a:gd name="T9" fmla="*/ 7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0" y="7"/>
                    </a:moveTo>
                    <a:lnTo>
                      <a:pt x="16" y="0"/>
                    </a:lnTo>
                    <a:lnTo>
                      <a:pt x="18" y="5"/>
                    </a:lnTo>
                    <a:lnTo>
                      <a:pt x="2" y="13"/>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26" name="Freeform 379"/>
              <p:cNvSpPr>
                <a:spLocks/>
              </p:cNvSpPr>
              <p:nvPr/>
            </p:nvSpPr>
            <p:spPr bwMode="auto">
              <a:xfrm>
                <a:off x="3626" y="3577"/>
                <a:ext cx="18" cy="16"/>
              </a:xfrm>
              <a:custGeom>
                <a:avLst/>
                <a:gdLst>
                  <a:gd name="T0" fmla="*/ 0 w 18"/>
                  <a:gd name="T1" fmla="*/ 9 h 16"/>
                  <a:gd name="T2" fmla="*/ 16 w 18"/>
                  <a:gd name="T3" fmla="*/ 0 h 16"/>
                  <a:gd name="T4" fmla="*/ 18 w 18"/>
                  <a:gd name="T5" fmla="*/ 7 h 16"/>
                  <a:gd name="T6" fmla="*/ 2 w 18"/>
                  <a:gd name="T7" fmla="*/ 16 h 16"/>
                  <a:gd name="T8" fmla="*/ 0 w 18"/>
                  <a:gd name="T9" fmla="*/ 9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9"/>
                    </a:moveTo>
                    <a:lnTo>
                      <a:pt x="16" y="0"/>
                    </a:lnTo>
                    <a:lnTo>
                      <a:pt x="18" y="7"/>
                    </a:lnTo>
                    <a:lnTo>
                      <a:pt x="2" y="16"/>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27" name="Freeform 380"/>
              <p:cNvSpPr>
                <a:spLocks/>
              </p:cNvSpPr>
              <p:nvPr/>
            </p:nvSpPr>
            <p:spPr bwMode="auto">
              <a:xfrm>
                <a:off x="3636" y="3570"/>
                <a:ext cx="16" cy="13"/>
              </a:xfrm>
              <a:custGeom>
                <a:avLst/>
                <a:gdLst>
                  <a:gd name="T0" fmla="*/ 0 w 16"/>
                  <a:gd name="T1" fmla="*/ 7 h 13"/>
                  <a:gd name="T2" fmla="*/ 15 w 16"/>
                  <a:gd name="T3" fmla="*/ 0 h 13"/>
                  <a:gd name="T4" fmla="*/ 16 w 16"/>
                  <a:gd name="T5" fmla="*/ 5 h 13"/>
                  <a:gd name="T6" fmla="*/ 2 w 16"/>
                  <a:gd name="T7" fmla="*/ 13 h 13"/>
                  <a:gd name="T8" fmla="*/ 0 w 16"/>
                  <a:gd name="T9" fmla="*/ 7 h 13"/>
                  <a:gd name="T10" fmla="*/ 0 60000 65536"/>
                  <a:gd name="T11" fmla="*/ 0 60000 65536"/>
                  <a:gd name="T12" fmla="*/ 0 60000 65536"/>
                  <a:gd name="T13" fmla="*/ 0 60000 65536"/>
                  <a:gd name="T14" fmla="*/ 0 60000 65536"/>
                  <a:gd name="T15" fmla="*/ 0 w 16"/>
                  <a:gd name="T16" fmla="*/ 0 h 13"/>
                  <a:gd name="T17" fmla="*/ 16 w 16"/>
                  <a:gd name="T18" fmla="*/ 13 h 13"/>
                </a:gdLst>
                <a:ahLst/>
                <a:cxnLst>
                  <a:cxn ang="T10">
                    <a:pos x="T0" y="T1"/>
                  </a:cxn>
                  <a:cxn ang="T11">
                    <a:pos x="T2" y="T3"/>
                  </a:cxn>
                  <a:cxn ang="T12">
                    <a:pos x="T4" y="T5"/>
                  </a:cxn>
                  <a:cxn ang="T13">
                    <a:pos x="T6" y="T7"/>
                  </a:cxn>
                  <a:cxn ang="T14">
                    <a:pos x="T8" y="T9"/>
                  </a:cxn>
                </a:cxnLst>
                <a:rect l="T15" t="T16" r="T17" b="T18"/>
                <a:pathLst>
                  <a:path w="16" h="13">
                    <a:moveTo>
                      <a:pt x="0" y="7"/>
                    </a:moveTo>
                    <a:lnTo>
                      <a:pt x="15" y="0"/>
                    </a:lnTo>
                    <a:lnTo>
                      <a:pt x="16" y="5"/>
                    </a:lnTo>
                    <a:lnTo>
                      <a:pt x="2" y="13"/>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28" name="Freeform 381"/>
              <p:cNvSpPr>
                <a:spLocks/>
              </p:cNvSpPr>
              <p:nvPr/>
            </p:nvSpPr>
            <p:spPr bwMode="auto">
              <a:xfrm>
                <a:off x="3645" y="3561"/>
                <a:ext cx="17" cy="16"/>
              </a:xfrm>
              <a:custGeom>
                <a:avLst/>
                <a:gdLst>
                  <a:gd name="T0" fmla="*/ 0 w 17"/>
                  <a:gd name="T1" fmla="*/ 9 h 16"/>
                  <a:gd name="T2" fmla="*/ 16 w 17"/>
                  <a:gd name="T3" fmla="*/ 0 h 16"/>
                  <a:gd name="T4" fmla="*/ 17 w 17"/>
                  <a:gd name="T5" fmla="*/ 7 h 16"/>
                  <a:gd name="T6" fmla="*/ 2 w 17"/>
                  <a:gd name="T7" fmla="*/ 16 h 16"/>
                  <a:gd name="T8" fmla="*/ 0 w 17"/>
                  <a:gd name="T9" fmla="*/ 9 h 16"/>
                  <a:gd name="T10" fmla="*/ 0 60000 65536"/>
                  <a:gd name="T11" fmla="*/ 0 60000 65536"/>
                  <a:gd name="T12" fmla="*/ 0 60000 65536"/>
                  <a:gd name="T13" fmla="*/ 0 60000 65536"/>
                  <a:gd name="T14" fmla="*/ 0 60000 65536"/>
                  <a:gd name="T15" fmla="*/ 0 w 17"/>
                  <a:gd name="T16" fmla="*/ 0 h 16"/>
                  <a:gd name="T17" fmla="*/ 17 w 17"/>
                  <a:gd name="T18" fmla="*/ 16 h 16"/>
                </a:gdLst>
                <a:ahLst/>
                <a:cxnLst>
                  <a:cxn ang="T10">
                    <a:pos x="T0" y="T1"/>
                  </a:cxn>
                  <a:cxn ang="T11">
                    <a:pos x="T2" y="T3"/>
                  </a:cxn>
                  <a:cxn ang="T12">
                    <a:pos x="T4" y="T5"/>
                  </a:cxn>
                  <a:cxn ang="T13">
                    <a:pos x="T6" y="T7"/>
                  </a:cxn>
                  <a:cxn ang="T14">
                    <a:pos x="T8" y="T9"/>
                  </a:cxn>
                </a:cxnLst>
                <a:rect l="T15" t="T16" r="T17" b="T18"/>
                <a:pathLst>
                  <a:path w="17" h="16">
                    <a:moveTo>
                      <a:pt x="0" y="9"/>
                    </a:moveTo>
                    <a:lnTo>
                      <a:pt x="16" y="0"/>
                    </a:lnTo>
                    <a:lnTo>
                      <a:pt x="17" y="7"/>
                    </a:lnTo>
                    <a:lnTo>
                      <a:pt x="2" y="16"/>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29" name="Freeform 382"/>
              <p:cNvSpPr>
                <a:spLocks/>
              </p:cNvSpPr>
              <p:nvPr/>
            </p:nvSpPr>
            <p:spPr bwMode="auto">
              <a:xfrm>
                <a:off x="3655" y="3552"/>
                <a:ext cx="17" cy="16"/>
              </a:xfrm>
              <a:custGeom>
                <a:avLst/>
                <a:gdLst>
                  <a:gd name="T0" fmla="*/ 0 w 17"/>
                  <a:gd name="T1" fmla="*/ 9 h 16"/>
                  <a:gd name="T2" fmla="*/ 16 w 17"/>
                  <a:gd name="T3" fmla="*/ 0 h 16"/>
                  <a:gd name="T4" fmla="*/ 17 w 17"/>
                  <a:gd name="T5" fmla="*/ 8 h 16"/>
                  <a:gd name="T6" fmla="*/ 2 w 17"/>
                  <a:gd name="T7" fmla="*/ 16 h 16"/>
                  <a:gd name="T8" fmla="*/ 0 w 17"/>
                  <a:gd name="T9" fmla="*/ 9 h 16"/>
                  <a:gd name="T10" fmla="*/ 0 60000 65536"/>
                  <a:gd name="T11" fmla="*/ 0 60000 65536"/>
                  <a:gd name="T12" fmla="*/ 0 60000 65536"/>
                  <a:gd name="T13" fmla="*/ 0 60000 65536"/>
                  <a:gd name="T14" fmla="*/ 0 60000 65536"/>
                  <a:gd name="T15" fmla="*/ 0 w 17"/>
                  <a:gd name="T16" fmla="*/ 0 h 16"/>
                  <a:gd name="T17" fmla="*/ 17 w 17"/>
                  <a:gd name="T18" fmla="*/ 16 h 16"/>
                </a:gdLst>
                <a:ahLst/>
                <a:cxnLst>
                  <a:cxn ang="T10">
                    <a:pos x="T0" y="T1"/>
                  </a:cxn>
                  <a:cxn ang="T11">
                    <a:pos x="T2" y="T3"/>
                  </a:cxn>
                  <a:cxn ang="T12">
                    <a:pos x="T4" y="T5"/>
                  </a:cxn>
                  <a:cxn ang="T13">
                    <a:pos x="T6" y="T7"/>
                  </a:cxn>
                  <a:cxn ang="T14">
                    <a:pos x="T8" y="T9"/>
                  </a:cxn>
                </a:cxnLst>
                <a:rect l="T15" t="T16" r="T17" b="T18"/>
                <a:pathLst>
                  <a:path w="17" h="16">
                    <a:moveTo>
                      <a:pt x="0" y="9"/>
                    </a:moveTo>
                    <a:lnTo>
                      <a:pt x="16" y="0"/>
                    </a:lnTo>
                    <a:lnTo>
                      <a:pt x="17" y="8"/>
                    </a:lnTo>
                    <a:lnTo>
                      <a:pt x="2" y="16"/>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30" name="Freeform 383"/>
              <p:cNvSpPr>
                <a:spLocks/>
              </p:cNvSpPr>
              <p:nvPr/>
            </p:nvSpPr>
            <p:spPr bwMode="auto">
              <a:xfrm>
                <a:off x="3665" y="3544"/>
                <a:ext cx="18" cy="16"/>
              </a:xfrm>
              <a:custGeom>
                <a:avLst/>
                <a:gdLst>
                  <a:gd name="T0" fmla="*/ 0 w 18"/>
                  <a:gd name="T1" fmla="*/ 8 h 16"/>
                  <a:gd name="T2" fmla="*/ 16 w 18"/>
                  <a:gd name="T3" fmla="*/ 0 h 16"/>
                  <a:gd name="T4" fmla="*/ 18 w 18"/>
                  <a:gd name="T5" fmla="*/ 7 h 16"/>
                  <a:gd name="T6" fmla="*/ 2 w 18"/>
                  <a:gd name="T7" fmla="*/ 16 h 16"/>
                  <a:gd name="T8" fmla="*/ 0 w 18"/>
                  <a:gd name="T9" fmla="*/ 8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8"/>
                    </a:moveTo>
                    <a:lnTo>
                      <a:pt x="16" y="0"/>
                    </a:lnTo>
                    <a:lnTo>
                      <a:pt x="18" y="7"/>
                    </a:lnTo>
                    <a:lnTo>
                      <a:pt x="2" y="1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31" name="Freeform 384"/>
              <p:cNvSpPr>
                <a:spLocks/>
              </p:cNvSpPr>
              <p:nvPr/>
            </p:nvSpPr>
            <p:spPr bwMode="auto">
              <a:xfrm>
                <a:off x="3675" y="3535"/>
                <a:ext cx="18" cy="16"/>
              </a:xfrm>
              <a:custGeom>
                <a:avLst/>
                <a:gdLst>
                  <a:gd name="T0" fmla="*/ 0 w 18"/>
                  <a:gd name="T1" fmla="*/ 9 h 16"/>
                  <a:gd name="T2" fmla="*/ 16 w 18"/>
                  <a:gd name="T3" fmla="*/ 0 h 16"/>
                  <a:gd name="T4" fmla="*/ 18 w 18"/>
                  <a:gd name="T5" fmla="*/ 7 h 16"/>
                  <a:gd name="T6" fmla="*/ 2 w 18"/>
                  <a:gd name="T7" fmla="*/ 16 h 16"/>
                  <a:gd name="T8" fmla="*/ 0 w 18"/>
                  <a:gd name="T9" fmla="*/ 9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9"/>
                    </a:moveTo>
                    <a:lnTo>
                      <a:pt x="16" y="0"/>
                    </a:lnTo>
                    <a:lnTo>
                      <a:pt x="18" y="7"/>
                    </a:lnTo>
                    <a:lnTo>
                      <a:pt x="2" y="16"/>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32" name="Freeform 385"/>
              <p:cNvSpPr>
                <a:spLocks/>
              </p:cNvSpPr>
              <p:nvPr/>
            </p:nvSpPr>
            <p:spPr bwMode="auto">
              <a:xfrm>
                <a:off x="3687" y="3522"/>
                <a:ext cx="14" cy="20"/>
              </a:xfrm>
              <a:custGeom>
                <a:avLst/>
                <a:gdLst>
                  <a:gd name="T0" fmla="*/ 0 w 14"/>
                  <a:gd name="T1" fmla="*/ 19 h 20"/>
                  <a:gd name="T2" fmla="*/ 9 w 14"/>
                  <a:gd name="T3" fmla="*/ 0 h 20"/>
                  <a:gd name="T4" fmla="*/ 14 w 14"/>
                  <a:gd name="T5" fmla="*/ 2 h 20"/>
                  <a:gd name="T6" fmla="*/ 6 w 14"/>
                  <a:gd name="T7" fmla="*/ 20 h 20"/>
                  <a:gd name="T8" fmla="*/ 0 w 14"/>
                  <a:gd name="T9" fmla="*/ 19 h 20"/>
                  <a:gd name="T10" fmla="*/ 0 60000 65536"/>
                  <a:gd name="T11" fmla="*/ 0 60000 65536"/>
                  <a:gd name="T12" fmla="*/ 0 60000 65536"/>
                  <a:gd name="T13" fmla="*/ 0 60000 65536"/>
                  <a:gd name="T14" fmla="*/ 0 60000 65536"/>
                  <a:gd name="T15" fmla="*/ 0 w 14"/>
                  <a:gd name="T16" fmla="*/ 0 h 20"/>
                  <a:gd name="T17" fmla="*/ 14 w 14"/>
                  <a:gd name="T18" fmla="*/ 20 h 20"/>
                </a:gdLst>
                <a:ahLst/>
                <a:cxnLst>
                  <a:cxn ang="T10">
                    <a:pos x="T0" y="T1"/>
                  </a:cxn>
                  <a:cxn ang="T11">
                    <a:pos x="T2" y="T3"/>
                  </a:cxn>
                  <a:cxn ang="T12">
                    <a:pos x="T4" y="T5"/>
                  </a:cxn>
                  <a:cxn ang="T13">
                    <a:pos x="T6" y="T7"/>
                  </a:cxn>
                  <a:cxn ang="T14">
                    <a:pos x="T8" y="T9"/>
                  </a:cxn>
                </a:cxnLst>
                <a:rect l="T15" t="T16" r="T17" b="T18"/>
                <a:pathLst>
                  <a:path w="14" h="20">
                    <a:moveTo>
                      <a:pt x="0" y="19"/>
                    </a:moveTo>
                    <a:lnTo>
                      <a:pt x="9" y="0"/>
                    </a:lnTo>
                    <a:lnTo>
                      <a:pt x="14" y="2"/>
                    </a:lnTo>
                    <a:lnTo>
                      <a:pt x="6" y="2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33" name="Freeform 386"/>
              <p:cNvSpPr>
                <a:spLocks/>
              </p:cNvSpPr>
              <p:nvPr/>
            </p:nvSpPr>
            <p:spPr bwMode="auto">
              <a:xfrm>
                <a:off x="3696" y="3512"/>
                <a:ext cx="17" cy="20"/>
              </a:xfrm>
              <a:custGeom>
                <a:avLst/>
                <a:gdLst>
                  <a:gd name="T0" fmla="*/ 0 w 17"/>
                  <a:gd name="T1" fmla="*/ 19 h 20"/>
                  <a:gd name="T2" fmla="*/ 10 w 17"/>
                  <a:gd name="T3" fmla="*/ 0 h 20"/>
                  <a:gd name="T4" fmla="*/ 17 w 17"/>
                  <a:gd name="T5" fmla="*/ 2 h 20"/>
                  <a:gd name="T6" fmla="*/ 7 w 17"/>
                  <a:gd name="T7" fmla="*/ 20 h 20"/>
                  <a:gd name="T8" fmla="*/ 0 w 17"/>
                  <a:gd name="T9" fmla="*/ 19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19"/>
                    </a:moveTo>
                    <a:lnTo>
                      <a:pt x="10" y="0"/>
                    </a:lnTo>
                    <a:lnTo>
                      <a:pt x="17" y="2"/>
                    </a:lnTo>
                    <a:lnTo>
                      <a:pt x="7" y="2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34" name="Freeform 387"/>
              <p:cNvSpPr>
                <a:spLocks/>
              </p:cNvSpPr>
              <p:nvPr/>
            </p:nvSpPr>
            <p:spPr bwMode="auto">
              <a:xfrm>
                <a:off x="3706" y="3502"/>
                <a:ext cx="17" cy="20"/>
              </a:xfrm>
              <a:custGeom>
                <a:avLst/>
                <a:gdLst>
                  <a:gd name="T0" fmla="*/ 0 w 17"/>
                  <a:gd name="T1" fmla="*/ 19 h 20"/>
                  <a:gd name="T2" fmla="*/ 10 w 17"/>
                  <a:gd name="T3" fmla="*/ 0 h 20"/>
                  <a:gd name="T4" fmla="*/ 17 w 17"/>
                  <a:gd name="T5" fmla="*/ 1 h 20"/>
                  <a:gd name="T6" fmla="*/ 7 w 17"/>
                  <a:gd name="T7" fmla="*/ 20 h 20"/>
                  <a:gd name="T8" fmla="*/ 0 w 17"/>
                  <a:gd name="T9" fmla="*/ 19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19"/>
                    </a:moveTo>
                    <a:lnTo>
                      <a:pt x="10" y="0"/>
                    </a:lnTo>
                    <a:lnTo>
                      <a:pt x="17" y="1"/>
                    </a:lnTo>
                    <a:lnTo>
                      <a:pt x="7" y="2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35" name="Freeform 388"/>
              <p:cNvSpPr>
                <a:spLocks/>
              </p:cNvSpPr>
              <p:nvPr/>
            </p:nvSpPr>
            <p:spPr bwMode="auto">
              <a:xfrm>
                <a:off x="3716" y="3492"/>
                <a:ext cx="17" cy="20"/>
              </a:xfrm>
              <a:custGeom>
                <a:avLst/>
                <a:gdLst>
                  <a:gd name="T0" fmla="*/ 0 w 17"/>
                  <a:gd name="T1" fmla="*/ 19 h 20"/>
                  <a:gd name="T2" fmla="*/ 10 w 17"/>
                  <a:gd name="T3" fmla="*/ 0 h 20"/>
                  <a:gd name="T4" fmla="*/ 17 w 17"/>
                  <a:gd name="T5" fmla="*/ 1 h 20"/>
                  <a:gd name="T6" fmla="*/ 7 w 17"/>
                  <a:gd name="T7" fmla="*/ 20 h 20"/>
                  <a:gd name="T8" fmla="*/ 0 w 17"/>
                  <a:gd name="T9" fmla="*/ 19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19"/>
                    </a:moveTo>
                    <a:lnTo>
                      <a:pt x="10" y="0"/>
                    </a:lnTo>
                    <a:lnTo>
                      <a:pt x="17" y="1"/>
                    </a:lnTo>
                    <a:lnTo>
                      <a:pt x="7" y="2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36" name="Freeform 389"/>
              <p:cNvSpPr>
                <a:spLocks/>
              </p:cNvSpPr>
              <p:nvPr/>
            </p:nvSpPr>
            <p:spPr bwMode="auto">
              <a:xfrm>
                <a:off x="3726" y="3480"/>
                <a:ext cx="14" cy="22"/>
              </a:xfrm>
              <a:custGeom>
                <a:avLst/>
                <a:gdLst>
                  <a:gd name="T0" fmla="*/ 0 w 14"/>
                  <a:gd name="T1" fmla="*/ 21 h 22"/>
                  <a:gd name="T2" fmla="*/ 8 w 14"/>
                  <a:gd name="T3" fmla="*/ 0 h 22"/>
                  <a:gd name="T4" fmla="*/ 14 w 14"/>
                  <a:gd name="T5" fmla="*/ 2 h 22"/>
                  <a:gd name="T6" fmla="*/ 6 w 14"/>
                  <a:gd name="T7" fmla="*/ 22 h 22"/>
                  <a:gd name="T8" fmla="*/ 0 w 14"/>
                  <a:gd name="T9" fmla="*/ 21 h 22"/>
                  <a:gd name="T10" fmla="*/ 0 60000 65536"/>
                  <a:gd name="T11" fmla="*/ 0 60000 65536"/>
                  <a:gd name="T12" fmla="*/ 0 60000 65536"/>
                  <a:gd name="T13" fmla="*/ 0 60000 65536"/>
                  <a:gd name="T14" fmla="*/ 0 60000 65536"/>
                  <a:gd name="T15" fmla="*/ 0 w 14"/>
                  <a:gd name="T16" fmla="*/ 0 h 22"/>
                  <a:gd name="T17" fmla="*/ 14 w 14"/>
                  <a:gd name="T18" fmla="*/ 22 h 22"/>
                </a:gdLst>
                <a:ahLst/>
                <a:cxnLst>
                  <a:cxn ang="T10">
                    <a:pos x="T0" y="T1"/>
                  </a:cxn>
                  <a:cxn ang="T11">
                    <a:pos x="T2" y="T3"/>
                  </a:cxn>
                  <a:cxn ang="T12">
                    <a:pos x="T4" y="T5"/>
                  </a:cxn>
                  <a:cxn ang="T13">
                    <a:pos x="T6" y="T7"/>
                  </a:cxn>
                  <a:cxn ang="T14">
                    <a:pos x="T8" y="T9"/>
                  </a:cxn>
                </a:cxnLst>
                <a:rect l="T15" t="T16" r="T17" b="T18"/>
                <a:pathLst>
                  <a:path w="14" h="22">
                    <a:moveTo>
                      <a:pt x="0" y="21"/>
                    </a:moveTo>
                    <a:lnTo>
                      <a:pt x="8" y="0"/>
                    </a:lnTo>
                    <a:lnTo>
                      <a:pt x="14" y="2"/>
                    </a:lnTo>
                    <a:lnTo>
                      <a:pt x="6" y="22"/>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37" name="Freeform 390"/>
              <p:cNvSpPr>
                <a:spLocks/>
              </p:cNvSpPr>
              <p:nvPr/>
            </p:nvSpPr>
            <p:spPr bwMode="auto">
              <a:xfrm>
                <a:off x="3734" y="3469"/>
                <a:ext cx="16" cy="22"/>
              </a:xfrm>
              <a:custGeom>
                <a:avLst/>
                <a:gdLst>
                  <a:gd name="T0" fmla="*/ 0 w 16"/>
                  <a:gd name="T1" fmla="*/ 20 h 22"/>
                  <a:gd name="T2" fmla="*/ 10 w 16"/>
                  <a:gd name="T3" fmla="*/ 0 h 22"/>
                  <a:gd name="T4" fmla="*/ 16 w 16"/>
                  <a:gd name="T5" fmla="*/ 1 h 22"/>
                  <a:gd name="T6" fmla="*/ 6 w 16"/>
                  <a:gd name="T7" fmla="*/ 22 h 22"/>
                  <a:gd name="T8" fmla="*/ 0 w 16"/>
                  <a:gd name="T9" fmla="*/ 20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20"/>
                    </a:moveTo>
                    <a:lnTo>
                      <a:pt x="10" y="0"/>
                    </a:lnTo>
                    <a:lnTo>
                      <a:pt x="16" y="1"/>
                    </a:lnTo>
                    <a:lnTo>
                      <a:pt x="6" y="22"/>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38" name="Freeform 391"/>
              <p:cNvSpPr>
                <a:spLocks/>
              </p:cNvSpPr>
              <p:nvPr/>
            </p:nvSpPr>
            <p:spPr bwMode="auto">
              <a:xfrm>
                <a:off x="3744" y="3457"/>
                <a:ext cx="16" cy="22"/>
              </a:xfrm>
              <a:custGeom>
                <a:avLst/>
                <a:gdLst>
                  <a:gd name="T0" fmla="*/ 0 w 16"/>
                  <a:gd name="T1" fmla="*/ 21 h 22"/>
                  <a:gd name="T2" fmla="*/ 11 w 16"/>
                  <a:gd name="T3" fmla="*/ 0 h 22"/>
                  <a:gd name="T4" fmla="*/ 16 w 16"/>
                  <a:gd name="T5" fmla="*/ 2 h 22"/>
                  <a:gd name="T6" fmla="*/ 6 w 16"/>
                  <a:gd name="T7" fmla="*/ 22 h 22"/>
                  <a:gd name="T8" fmla="*/ 0 w 16"/>
                  <a:gd name="T9" fmla="*/ 21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21"/>
                    </a:moveTo>
                    <a:lnTo>
                      <a:pt x="11" y="0"/>
                    </a:lnTo>
                    <a:lnTo>
                      <a:pt x="16" y="2"/>
                    </a:lnTo>
                    <a:lnTo>
                      <a:pt x="6" y="22"/>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39" name="Freeform 392"/>
              <p:cNvSpPr>
                <a:spLocks/>
              </p:cNvSpPr>
              <p:nvPr/>
            </p:nvSpPr>
            <p:spPr bwMode="auto">
              <a:xfrm>
                <a:off x="3755" y="3446"/>
                <a:ext cx="15" cy="21"/>
              </a:xfrm>
              <a:custGeom>
                <a:avLst/>
                <a:gdLst>
                  <a:gd name="T0" fmla="*/ 0 w 15"/>
                  <a:gd name="T1" fmla="*/ 20 h 21"/>
                  <a:gd name="T2" fmla="*/ 10 w 15"/>
                  <a:gd name="T3" fmla="*/ 0 h 21"/>
                  <a:gd name="T4" fmla="*/ 15 w 15"/>
                  <a:gd name="T5" fmla="*/ 1 h 21"/>
                  <a:gd name="T6" fmla="*/ 5 w 15"/>
                  <a:gd name="T7" fmla="*/ 21 h 21"/>
                  <a:gd name="T8" fmla="*/ 0 w 15"/>
                  <a:gd name="T9" fmla="*/ 20 h 21"/>
                  <a:gd name="T10" fmla="*/ 0 60000 65536"/>
                  <a:gd name="T11" fmla="*/ 0 60000 65536"/>
                  <a:gd name="T12" fmla="*/ 0 60000 65536"/>
                  <a:gd name="T13" fmla="*/ 0 60000 65536"/>
                  <a:gd name="T14" fmla="*/ 0 60000 65536"/>
                  <a:gd name="T15" fmla="*/ 0 w 15"/>
                  <a:gd name="T16" fmla="*/ 0 h 21"/>
                  <a:gd name="T17" fmla="*/ 15 w 15"/>
                  <a:gd name="T18" fmla="*/ 21 h 21"/>
                </a:gdLst>
                <a:ahLst/>
                <a:cxnLst>
                  <a:cxn ang="T10">
                    <a:pos x="T0" y="T1"/>
                  </a:cxn>
                  <a:cxn ang="T11">
                    <a:pos x="T2" y="T3"/>
                  </a:cxn>
                  <a:cxn ang="T12">
                    <a:pos x="T4" y="T5"/>
                  </a:cxn>
                  <a:cxn ang="T13">
                    <a:pos x="T6" y="T7"/>
                  </a:cxn>
                  <a:cxn ang="T14">
                    <a:pos x="T8" y="T9"/>
                  </a:cxn>
                </a:cxnLst>
                <a:rect l="T15" t="T16" r="T17" b="T18"/>
                <a:pathLst>
                  <a:path w="15" h="21">
                    <a:moveTo>
                      <a:pt x="0" y="20"/>
                    </a:moveTo>
                    <a:lnTo>
                      <a:pt x="10" y="0"/>
                    </a:lnTo>
                    <a:lnTo>
                      <a:pt x="15" y="1"/>
                    </a:lnTo>
                    <a:lnTo>
                      <a:pt x="5" y="21"/>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40" name="Freeform 393"/>
              <p:cNvSpPr>
                <a:spLocks/>
              </p:cNvSpPr>
              <p:nvPr/>
            </p:nvSpPr>
            <p:spPr bwMode="auto">
              <a:xfrm>
                <a:off x="3765" y="3433"/>
                <a:ext cx="15" cy="23"/>
              </a:xfrm>
              <a:custGeom>
                <a:avLst/>
                <a:gdLst>
                  <a:gd name="T0" fmla="*/ 0 w 15"/>
                  <a:gd name="T1" fmla="*/ 22 h 23"/>
                  <a:gd name="T2" fmla="*/ 10 w 15"/>
                  <a:gd name="T3" fmla="*/ 0 h 23"/>
                  <a:gd name="T4" fmla="*/ 15 w 15"/>
                  <a:gd name="T5" fmla="*/ 1 h 23"/>
                  <a:gd name="T6" fmla="*/ 5 w 15"/>
                  <a:gd name="T7" fmla="*/ 23 h 23"/>
                  <a:gd name="T8" fmla="*/ 0 w 15"/>
                  <a:gd name="T9" fmla="*/ 22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22"/>
                    </a:moveTo>
                    <a:lnTo>
                      <a:pt x="10" y="0"/>
                    </a:lnTo>
                    <a:lnTo>
                      <a:pt x="15" y="1"/>
                    </a:lnTo>
                    <a:lnTo>
                      <a:pt x="5" y="23"/>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41" name="Freeform 394"/>
              <p:cNvSpPr>
                <a:spLocks/>
              </p:cNvSpPr>
              <p:nvPr/>
            </p:nvSpPr>
            <p:spPr bwMode="auto">
              <a:xfrm>
                <a:off x="3775" y="3421"/>
                <a:ext cx="14" cy="22"/>
              </a:xfrm>
              <a:custGeom>
                <a:avLst/>
                <a:gdLst>
                  <a:gd name="T0" fmla="*/ 0 w 14"/>
                  <a:gd name="T1" fmla="*/ 21 h 22"/>
                  <a:gd name="T2" fmla="*/ 8 w 14"/>
                  <a:gd name="T3" fmla="*/ 0 h 22"/>
                  <a:gd name="T4" fmla="*/ 14 w 14"/>
                  <a:gd name="T5" fmla="*/ 2 h 22"/>
                  <a:gd name="T6" fmla="*/ 5 w 14"/>
                  <a:gd name="T7" fmla="*/ 22 h 22"/>
                  <a:gd name="T8" fmla="*/ 0 w 14"/>
                  <a:gd name="T9" fmla="*/ 21 h 22"/>
                  <a:gd name="T10" fmla="*/ 0 60000 65536"/>
                  <a:gd name="T11" fmla="*/ 0 60000 65536"/>
                  <a:gd name="T12" fmla="*/ 0 60000 65536"/>
                  <a:gd name="T13" fmla="*/ 0 60000 65536"/>
                  <a:gd name="T14" fmla="*/ 0 60000 65536"/>
                  <a:gd name="T15" fmla="*/ 0 w 14"/>
                  <a:gd name="T16" fmla="*/ 0 h 22"/>
                  <a:gd name="T17" fmla="*/ 14 w 14"/>
                  <a:gd name="T18" fmla="*/ 22 h 22"/>
                </a:gdLst>
                <a:ahLst/>
                <a:cxnLst>
                  <a:cxn ang="T10">
                    <a:pos x="T0" y="T1"/>
                  </a:cxn>
                  <a:cxn ang="T11">
                    <a:pos x="T2" y="T3"/>
                  </a:cxn>
                  <a:cxn ang="T12">
                    <a:pos x="T4" y="T5"/>
                  </a:cxn>
                  <a:cxn ang="T13">
                    <a:pos x="T6" y="T7"/>
                  </a:cxn>
                  <a:cxn ang="T14">
                    <a:pos x="T8" y="T9"/>
                  </a:cxn>
                </a:cxnLst>
                <a:rect l="T15" t="T16" r="T17" b="T18"/>
                <a:pathLst>
                  <a:path w="14" h="22">
                    <a:moveTo>
                      <a:pt x="0" y="21"/>
                    </a:moveTo>
                    <a:lnTo>
                      <a:pt x="8" y="0"/>
                    </a:lnTo>
                    <a:lnTo>
                      <a:pt x="14" y="2"/>
                    </a:lnTo>
                    <a:lnTo>
                      <a:pt x="5" y="22"/>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42" name="Freeform 395"/>
              <p:cNvSpPr>
                <a:spLocks/>
              </p:cNvSpPr>
              <p:nvPr/>
            </p:nvSpPr>
            <p:spPr bwMode="auto">
              <a:xfrm>
                <a:off x="3783" y="3408"/>
                <a:ext cx="16" cy="23"/>
              </a:xfrm>
              <a:custGeom>
                <a:avLst/>
                <a:gdLst>
                  <a:gd name="T0" fmla="*/ 0 w 16"/>
                  <a:gd name="T1" fmla="*/ 22 h 23"/>
                  <a:gd name="T2" fmla="*/ 10 w 16"/>
                  <a:gd name="T3" fmla="*/ 0 h 23"/>
                  <a:gd name="T4" fmla="*/ 16 w 16"/>
                  <a:gd name="T5" fmla="*/ 2 h 23"/>
                  <a:gd name="T6" fmla="*/ 6 w 16"/>
                  <a:gd name="T7" fmla="*/ 23 h 23"/>
                  <a:gd name="T8" fmla="*/ 0 w 16"/>
                  <a:gd name="T9" fmla="*/ 22 h 23"/>
                  <a:gd name="T10" fmla="*/ 0 60000 65536"/>
                  <a:gd name="T11" fmla="*/ 0 60000 65536"/>
                  <a:gd name="T12" fmla="*/ 0 60000 65536"/>
                  <a:gd name="T13" fmla="*/ 0 60000 65536"/>
                  <a:gd name="T14" fmla="*/ 0 60000 65536"/>
                  <a:gd name="T15" fmla="*/ 0 w 16"/>
                  <a:gd name="T16" fmla="*/ 0 h 23"/>
                  <a:gd name="T17" fmla="*/ 16 w 16"/>
                  <a:gd name="T18" fmla="*/ 23 h 23"/>
                </a:gdLst>
                <a:ahLst/>
                <a:cxnLst>
                  <a:cxn ang="T10">
                    <a:pos x="T0" y="T1"/>
                  </a:cxn>
                  <a:cxn ang="T11">
                    <a:pos x="T2" y="T3"/>
                  </a:cxn>
                  <a:cxn ang="T12">
                    <a:pos x="T4" y="T5"/>
                  </a:cxn>
                  <a:cxn ang="T13">
                    <a:pos x="T6" y="T7"/>
                  </a:cxn>
                  <a:cxn ang="T14">
                    <a:pos x="T8" y="T9"/>
                  </a:cxn>
                </a:cxnLst>
                <a:rect l="T15" t="T16" r="T17" b="T18"/>
                <a:pathLst>
                  <a:path w="16" h="23">
                    <a:moveTo>
                      <a:pt x="0" y="22"/>
                    </a:moveTo>
                    <a:lnTo>
                      <a:pt x="10" y="0"/>
                    </a:lnTo>
                    <a:lnTo>
                      <a:pt x="16" y="2"/>
                    </a:lnTo>
                    <a:lnTo>
                      <a:pt x="6" y="23"/>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43" name="Freeform 396"/>
              <p:cNvSpPr>
                <a:spLocks/>
              </p:cNvSpPr>
              <p:nvPr/>
            </p:nvSpPr>
            <p:spPr bwMode="auto">
              <a:xfrm>
                <a:off x="3793" y="3395"/>
                <a:ext cx="16" cy="24"/>
              </a:xfrm>
              <a:custGeom>
                <a:avLst/>
                <a:gdLst>
                  <a:gd name="T0" fmla="*/ 0 w 16"/>
                  <a:gd name="T1" fmla="*/ 22 h 24"/>
                  <a:gd name="T2" fmla="*/ 11 w 16"/>
                  <a:gd name="T3" fmla="*/ 0 h 24"/>
                  <a:gd name="T4" fmla="*/ 16 w 16"/>
                  <a:gd name="T5" fmla="*/ 2 h 24"/>
                  <a:gd name="T6" fmla="*/ 6 w 16"/>
                  <a:gd name="T7" fmla="*/ 24 h 24"/>
                  <a:gd name="T8" fmla="*/ 0 w 16"/>
                  <a:gd name="T9" fmla="*/ 22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22"/>
                    </a:moveTo>
                    <a:lnTo>
                      <a:pt x="11" y="0"/>
                    </a:lnTo>
                    <a:lnTo>
                      <a:pt x="16" y="2"/>
                    </a:lnTo>
                    <a:lnTo>
                      <a:pt x="6" y="24"/>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44" name="Freeform 397"/>
              <p:cNvSpPr>
                <a:spLocks/>
              </p:cNvSpPr>
              <p:nvPr/>
            </p:nvSpPr>
            <p:spPr bwMode="auto">
              <a:xfrm>
                <a:off x="3804" y="3383"/>
                <a:ext cx="15" cy="23"/>
              </a:xfrm>
              <a:custGeom>
                <a:avLst/>
                <a:gdLst>
                  <a:gd name="T0" fmla="*/ 0 w 15"/>
                  <a:gd name="T1" fmla="*/ 21 h 23"/>
                  <a:gd name="T2" fmla="*/ 10 w 15"/>
                  <a:gd name="T3" fmla="*/ 0 h 23"/>
                  <a:gd name="T4" fmla="*/ 15 w 15"/>
                  <a:gd name="T5" fmla="*/ 1 h 23"/>
                  <a:gd name="T6" fmla="*/ 5 w 15"/>
                  <a:gd name="T7" fmla="*/ 23 h 23"/>
                  <a:gd name="T8" fmla="*/ 0 w 15"/>
                  <a:gd name="T9" fmla="*/ 21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21"/>
                    </a:moveTo>
                    <a:lnTo>
                      <a:pt x="10" y="0"/>
                    </a:lnTo>
                    <a:lnTo>
                      <a:pt x="15" y="1"/>
                    </a:lnTo>
                    <a:lnTo>
                      <a:pt x="5" y="23"/>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45" name="Freeform 398"/>
              <p:cNvSpPr>
                <a:spLocks/>
              </p:cNvSpPr>
              <p:nvPr/>
            </p:nvSpPr>
            <p:spPr bwMode="auto">
              <a:xfrm>
                <a:off x="3814" y="3368"/>
                <a:ext cx="15" cy="25"/>
              </a:xfrm>
              <a:custGeom>
                <a:avLst/>
                <a:gdLst>
                  <a:gd name="T0" fmla="*/ 0 w 15"/>
                  <a:gd name="T1" fmla="*/ 23 h 25"/>
                  <a:gd name="T2" fmla="*/ 10 w 15"/>
                  <a:gd name="T3" fmla="*/ 0 h 25"/>
                  <a:gd name="T4" fmla="*/ 15 w 15"/>
                  <a:gd name="T5" fmla="*/ 2 h 25"/>
                  <a:gd name="T6" fmla="*/ 5 w 15"/>
                  <a:gd name="T7" fmla="*/ 25 h 25"/>
                  <a:gd name="T8" fmla="*/ 0 w 15"/>
                  <a:gd name="T9" fmla="*/ 23 h 25"/>
                  <a:gd name="T10" fmla="*/ 0 60000 65536"/>
                  <a:gd name="T11" fmla="*/ 0 60000 65536"/>
                  <a:gd name="T12" fmla="*/ 0 60000 65536"/>
                  <a:gd name="T13" fmla="*/ 0 60000 65536"/>
                  <a:gd name="T14" fmla="*/ 0 60000 65536"/>
                  <a:gd name="T15" fmla="*/ 0 w 15"/>
                  <a:gd name="T16" fmla="*/ 0 h 25"/>
                  <a:gd name="T17" fmla="*/ 15 w 15"/>
                  <a:gd name="T18" fmla="*/ 25 h 25"/>
                </a:gdLst>
                <a:ahLst/>
                <a:cxnLst>
                  <a:cxn ang="T10">
                    <a:pos x="T0" y="T1"/>
                  </a:cxn>
                  <a:cxn ang="T11">
                    <a:pos x="T2" y="T3"/>
                  </a:cxn>
                  <a:cxn ang="T12">
                    <a:pos x="T4" y="T5"/>
                  </a:cxn>
                  <a:cxn ang="T13">
                    <a:pos x="T6" y="T7"/>
                  </a:cxn>
                  <a:cxn ang="T14">
                    <a:pos x="T8" y="T9"/>
                  </a:cxn>
                </a:cxnLst>
                <a:rect l="T15" t="T16" r="T17" b="T18"/>
                <a:pathLst>
                  <a:path w="15" h="25">
                    <a:moveTo>
                      <a:pt x="0" y="23"/>
                    </a:moveTo>
                    <a:lnTo>
                      <a:pt x="10" y="0"/>
                    </a:lnTo>
                    <a:lnTo>
                      <a:pt x="15" y="2"/>
                    </a:lnTo>
                    <a:lnTo>
                      <a:pt x="5" y="25"/>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46" name="Freeform 399"/>
              <p:cNvSpPr>
                <a:spLocks/>
              </p:cNvSpPr>
              <p:nvPr/>
            </p:nvSpPr>
            <p:spPr bwMode="auto">
              <a:xfrm>
                <a:off x="3824" y="3354"/>
                <a:ext cx="14" cy="24"/>
              </a:xfrm>
              <a:custGeom>
                <a:avLst/>
                <a:gdLst>
                  <a:gd name="T0" fmla="*/ 0 w 14"/>
                  <a:gd name="T1" fmla="*/ 23 h 24"/>
                  <a:gd name="T2" fmla="*/ 8 w 14"/>
                  <a:gd name="T3" fmla="*/ 0 h 24"/>
                  <a:gd name="T4" fmla="*/ 14 w 14"/>
                  <a:gd name="T5" fmla="*/ 1 h 24"/>
                  <a:gd name="T6" fmla="*/ 5 w 14"/>
                  <a:gd name="T7" fmla="*/ 24 h 24"/>
                  <a:gd name="T8" fmla="*/ 0 w 14"/>
                  <a:gd name="T9" fmla="*/ 23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23"/>
                    </a:moveTo>
                    <a:lnTo>
                      <a:pt x="8" y="0"/>
                    </a:lnTo>
                    <a:lnTo>
                      <a:pt x="14" y="1"/>
                    </a:lnTo>
                    <a:lnTo>
                      <a:pt x="5" y="24"/>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47" name="Freeform 400"/>
              <p:cNvSpPr>
                <a:spLocks/>
              </p:cNvSpPr>
              <p:nvPr/>
            </p:nvSpPr>
            <p:spPr bwMode="auto">
              <a:xfrm>
                <a:off x="3832" y="3339"/>
                <a:ext cx="16" cy="25"/>
              </a:xfrm>
              <a:custGeom>
                <a:avLst/>
                <a:gdLst>
                  <a:gd name="T0" fmla="*/ 0 w 16"/>
                  <a:gd name="T1" fmla="*/ 23 h 25"/>
                  <a:gd name="T2" fmla="*/ 10 w 16"/>
                  <a:gd name="T3" fmla="*/ 0 h 25"/>
                  <a:gd name="T4" fmla="*/ 16 w 16"/>
                  <a:gd name="T5" fmla="*/ 2 h 25"/>
                  <a:gd name="T6" fmla="*/ 6 w 16"/>
                  <a:gd name="T7" fmla="*/ 25 h 25"/>
                  <a:gd name="T8" fmla="*/ 0 w 16"/>
                  <a:gd name="T9" fmla="*/ 23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0" y="23"/>
                    </a:moveTo>
                    <a:lnTo>
                      <a:pt x="10" y="0"/>
                    </a:lnTo>
                    <a:lnTo>
                      <a:pt x="16" y="2"/>
                    </a:lnTo>
                    <a:lnTo>
                      <a:pt x="6" y="25"/>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48" name="Freeform 401"/>
              <p:cNvSpPr>
                <a:spLocks/>
              </p:cNvSpPr>
              <p:nvPr/>
            </p:nvSpPr>
            <p:spPr bwMode="auto">
              <a:xfrm>
                <a:off x="3842" y="3325"/>
                <a:ext cx="16" cy="24"/>
              </a:xfrm>
              <a:custGeom>
                <a:avLst/>
                <a:gdLst>
                  <a:gd name="T0" fmla="*/ 0 w 16"/>
                  <a:gd name="T1" fmla="*/ 23 h 24"/>
                  <a:gd name="T2" fmla="*/ 11 w 16"/>
                  <a:gd name="T3" fmla="*/ 0 h 24"/>
                  <a:gd name="T4" fmla="*/ 16 w 16"/>
                  <a:gd name="T5" fmla="*/ 1 h 24"/>
                  <a:gd name="T6" fmla="*/ 6 w 16"/>
                  <a:gd name="T7" fmla="*/ 24 h 24"/>
                  <a:gd name="T8" fmla="*/ 0 w 16"/>
                  <a:gd name="T9" fmla="*/ 23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23"/>
                    </a:moveTo>
                    <a:lnTo>
                      <a:pt x="11" y="0"/>
                    </a:lnTo>
                    <a:lnTo>
                      <a:pt x="16" y="1"/>
                    </a:lnTo>
                    <a:lnTo>
                      <a:pt x="6" y="24"/>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49" name="Freeform 402"/>
              <p:cNvSpPr>
                <a:spLocks/>
              </p:cNvSpPr>
              <p:nvPr/>
            </p:nvSpPr>
            <p:spPr bwMode="auto">
              <a:xfrm>
                <a:off x="3853" y="3311"/>
                <a:ext cx="15" cy="24"/>
              </a:xfrm>
              <a:custGeom>
                <a:avLst/>
                <a:gdLst>
                  <a:gd name="T0" fmla="*/ 0 w 15"/>
                  <a:gd name="T1" fmla="*/ 23 h 24"/>
                  <a:gd name="T2" fmla="*/ 10 w 15"/>
                  <a:gd name="T3" fmla="*/ 0 h 24"/>
                  <a:gd name="T4" fmla="*/ 15 w 15"/>
                  <a:gd name="T5" fmla="*/ 1 h 24"/>
                  <a:gd name="T6" fmla="*/ 5 w 15"/>
                  <a:gd name="T7" fmla="*/ 24 h 24"/>
                  <a:gd name="T8" fmla="*/ 0 w 15"/>
                  <a:gd name="T9" fmla="*/ 23 h 24"/>
                  <a:gd name="T10" fmla="*/ 0 60000 65536"/>
                  <a:gd name="T11" fmla="*/ 0 60000 65536"/>
                  <a:gd name="T12" fmla="*/ 0 60000 65536"/>
                  <a:gd name="T13" fmla="*/ 0 60000 65536"/>
                  <a:gd name="T14" fmla="*/ 0 60000 65536"/>
                  <a:gd name="T15" fmla="*/ 0 w 15"/>
                  <a:gd name="T16" fmla="*/ 0 h 24"/>
                  <a:gd name="T17" fmla="*/ 15 w 15"/>
                  <a:gd name="T18" fmla="*/ 24 h 24"/>
                </a:gdLst>
                <a:ahLst/>
                <a:cxnLst>
                  <a:cxn ang="T10">
                    <a:pos x="T0" y="T1"/>
                  </a:cxn>
                  <a:cxn ang="T11">
                    <a:pos x="T2" y="T3"/>
                  </a:cxn>
                  <a:cxn ang="T12">
                    <a:pos x="T4" y="T5"/>
                  </a:cxn>
                  <a:cxn ang="T13">
                    <a:pos x="T6" y="T7"/>
                  </a:cxn>
                  <a:cxn ang="T14">
                    <a:pos x="T8" y="T9"/>
                  </a:cxn>
                </a:cxnLst>
                <a:rect l="T15" t="T16" r="T17" b="T18"/>
                <a:pathLst>
                  <a:path w="15" h="24">
                    <a:moveTo>
                      <a:pt x="0" y="23"/>
                    </a:moveTo>
                    <a:lnTo>
                      <a:pt x="10" y="0"/>
                    </a:lnTo>
                    <a:lnTo>
                      <a:pt x="15" y="1"/>
                    </a:lnTo>
                    <a:lnTo>
                      <a:pt x="5" y="24"/>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50" name="Freeform 403"/>
              <p:cNvSpPr>
                <a:spLocks/>
              </p:cNvSpPr>
              <p:nvPr/>
            </p:nvSpPr>
            <p:spPr bwMode="auto">
              <a:xfrm>
                <a:off x="3863" y="3296"/>
                <a:ext cx="14" cy="25"/>
              </a:xfrm>
              <a:custGeom>
                <a:avLst/>
                <a:gdLst>
                  <a:gd name="T0" fmla="*/ 0 w 14"/>
                  <a:gd name="T1" fmla="*/ 23 h 25"/>
                  <a:gd name="T2" fmla="*/ 8 w 14"/>
                  <a:gd name="T3" fmla="*/ 0 h 25"/>
                  <a:gd name="T4" fmla="*/ 14 w 14"/>
                  <a:gd name="T5" fmla="*/ 2 h 25"/>
                  <a:gd name="T6" fmla="*/ 5 w 14"/>
                  <a:gd name="T7" fmla="*/ 25 h 25"/>
                  <a:gd name="T8" fmla="*/ 0 w 14"/>
                  <a:gd name="T9" fmla="*/ 23 h 25"/>
                  <a:gd name="T10" fmla="*/ 0 60000 65536"/>
                  <a:gd name="T11" fmla="*/ 0 60000 65536"/>
                  <a:gd name="T12" fmla="*/ 0 60000 65536"/>
                  <a:gd name="T13" fmla="*/ 0 60000 65536"/>
                  <a:gd name="T14" fmla="*/ 0 60000 65536"/>
                  <a:gd name="T15" fmla="*/ 0 w 14"/>
                  <a:gd name="T16" fmla="*/ 0 h 25"/>
                  <a:gd name="T17" fmla="*/ 14 w 14"/>
                  <a:gd name="T18" fmla="*/ 25 h 25"/>
                </a:gdLst>
                <a:ahLst/>
                <a:cxnLst>
                  <a:cxn ang="T10">
                    <a:pos x="T0" y="T1"/>
                  </a:cxn>
                  <a:cxn ang="T11">
                    <a:pos x="T2" y="T3"/>
                  </a:cxn>
                  <a:cxn ang="T12">
                    <a:pos x="T4" y="T5"/>
                  </a:cxn>
                  <a:cxn ang="T13">
                    <a:pos x="T6" y="T7"/>
                  </a:cxn>
                  <a:cxn ang="T14">
                    <a:pos x="T8" y="T9"/>
                  </a:cxn>
                </a:cxnLst>
                <a:rect l="T15" t="T16" r="T17" b="T18"/>
                <a:pathLst>
                  <a:path w="14" h="25">
                    <a:moveTo>
                      <a:pt x="0" y="23"/>
                    </a:moveTo>
                    <a:lnTo>
                      <a:pt x="8" y="0"/>
                    </a:lnTo>
                    <a:lnTo>
                      <a:pt x="14" y="2"/>
                    </a:lnTo>
                    <a:lnTo>
                      <a:pt x="5" y="25"/>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51" name="Freeform 404"/>
              <p:cNvSpPr>
                <a:spLocks/>
              </p:cNvSpPr>
              <p:nvPr/>
            </p:nvSpPr>
            <p:spPr bwMode="auto">
              <a:xfrm>
                <a:off x="3871" y="3280"/>
                <a:ext cx="16" cy="26"/>
              </a:xfrm>
              <a:custGeom>
                <a:avLst/>
                <a:gdLst>
                  <a:gd name="T0" fmla="*/ 0 w 16"/>
                  <a:gd name="T1" fmla="*/ 25 h 26"/>
                  <a:gd name="T2" fmla="*/ 10 w 16"/>
                  <a:gd name="T3" fmla="*/ 0 h 26"/>
                  <a:gd name="T4" fmla="*/ 16 w 16"/>
                  <a:gd name="T5" fmla="*/ 2 h 26"/>
                  <a:gd name="T6" fmla="*/ 6 w 16"/>
                  <a:gd name="T7" fmla="*/ 26 h 26"/>
                  <a:gd name="T8" fmla="*/ 0 w 16"/>
                  <a:gd name="T9" fmla="*/ 25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25"/>
                    </a:moveTo>
                    <a:lnTo>
                      <a:pt x="10" y="0"/>
                    </a:lnTo>
                    <a:lnTo>
                      <a:pt x="16" y="2"/>
                    </a:lnTo>
                    <a:lnTo>
                      <a:pt x="6" y="26"/>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52" name="Freeform 405"/>
              <p:cNvSpPr>
                <a:spLocks/>
              </p:cNvSpPr>
              <p:nvPr/>
            </p:nvSpPr>
            <p:spPr bwMode="auto">
              <a:xfrm>
                <a:off x="3881" y="3266"/>
                <a:ext cx="16" cy="24"/>
              </a:xfrm>
              <a:custGeom>
                <a:avLst/>
                <a:gdLst>
                  <a:gd name="T0" fmla="*/ 0 w 16"/>
                  <a:gd name="T1" fmla="*/ 23 h 24"/>
                  <a:gd name="T2" fmla="*/ 10 w 16"/>
                  <a:gd name="T3" fmla="*/ 0 h 24"/>
                  <a:gd name="T4" fmla="*/ 16 w 16"/>
                  <a:gd name="T5" fmla="*/ 1 h 24"/>
                  <a:gd name="T6" fmla="*/ 6 w 16"/>
                  <a:gd name="T7" fmla="*/ 24 h 24"/>
                  <a:gd name="T8" fmla="*/ 0 w 16"/>
                  <a:gd name="T9" fmla="*/ 23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23"/>
                    </a:moveTo>
                    <a:lnTo>
                      <a:pt x="10" y="0"/>
                    </a:lnTo>
                    <a:lnTo>
                      <a:pt x="16" y="1"/>
                    </a:lnTo>
                    <a:lnTo>
                      <a:pt x="6" y="24"/>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53" name="Freeform 406"/>
              <p:cNvSpPr>
                <a:spLocks/>
              </p:cNvSpPr>
              <p:nvPr/>
            </p:nvSpPr>
            <p:spPr bwMode="auto">
              <a:xfrm>
                <a:off x="3891" y="3250"/>
                <a:ext cx="16" cy="26"/>
              </a:xfrm>
              <a:custGeom>
                <a:avLst/>
                <a:gdLst>
                  <a:gd name="T0" fmla="*/ 0 w 16"/>
                  <a:gd name="T1" fmla="*/ 25 h 26"/>
                  <a:gd name="T2" fmla="*/ 10 w 16"/>
                  <a:gd name="T3" fmla="*/ 0 h 26"/>
                  <a:gd name="T4" fmla="*/ 16 w 16"/>
                  <a:gd name="T5" fmla="*/ 1 h 26"/>
                  <a:gd name="T6" fmla="*/ 6 w 16"/>
                  <a:gd name="T7" fmla="*/ 26 h 26"/>
                  <a:gd name="T8" fmla="*/ 0 w 16"/>
                  <a:gd name="T9" fmla="*/ 25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25"/>
                    </a:moveTo>
                    <a:lnTo>
                      <a:pt x="10" y="0"/>
                    </a:lnTo>
                    <a:lnTo>
                      <a:pt x="16" y="1"/>
                    </a:lnTo>
                    <a:lnTo>
                      <a:pt x="6" y="26"/>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54" name="Freeform 407"/>
              <p:cNvSpPr>
                <a:spLocks/>
              </p:cNvSpPr>
              <p:nvPr/>
            </p:nvSpPr>
            <p:spPr bwMode="auto">
              <a:xfrm>
                <a:off x="3901" y="3234"/>
                <a:ext cx="16" cy="26"/>
              </a:xfrm>
              <a:custGeom>
                <a:avLst/>
                <a:gdLst>
                  <a:gd name="T0" fmla="*/ 0 w 16"/>
                  <a:gd name="T1" fmla="*/ 25 h 26"/>
                  <a:gd name="T2" fmla="*/ 11 w 16"/>
                  <a:gd name="T3" fmla="*/ 0 h 26"/>
                  <a:gd name="T4" fmla="*/ 16 w 16"/>
                  <a:gd name="T5" fmla="*/ 2 h 26"/>
                  <a:gd name="T6" fmla="*/ 6 w 16"/>
                  <a:gd name="T7" fmla="*/ 26 h 26"/>
                  <a:gd name="T8" fmla="*/ 0 w 16"/>
                  <a:gd name="T9" fmla="*/ 25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25"/>
                    </a:moveTo>
                    <a:lnTo>
                      <a:pt x="11" y="0"/>
                    </a:lnTo>
                    <a:lnTo>
                      <a:pt x="16" y="2"/>
                    </a:lnTo>
                    <a:lnTo>
                      <a:pt x="6" y="26"/>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55" name="Freeform 408"/>
              <p:cNvSpPr>
                <a:spLocks/>
              </p:cNvSpPr>
              <p:nvPr/>
            </p:nvSpPr>
            <p:spPr bwMode="auto">
              <a:xfrm>
                <a:off x="3912" y="3218"/>
                <a:ext cx="14" cy="26"/>
              </a:xfrm>
              <a:custGeom>
                <a:avLst/>
                <a:gdLst>
                  <a:gd name="T0" fmla="*/ 0 w 14"/>
                  <a:gd name="T1" fmla="*/ 25 h 26"/>
                  <a:gd name="T2" fmla="*/ 8 w 14"/>
                  <a:gd name="T3" fmla="*/ 0 h 26"/>
                  <a:gd name="T4" fmla="*/ 14 w 14"/>
                  <a:gd name="T5" fmla="*/ 2 h 26"/>
                  <a:gd name="T6" fmla="*/ 5 w 14"/>
                  <a:gd name="T7" fmla="*/ 26 h 26"/>
                  <a:gd name="T8" fmla="*/ 0 w 14"/>
                  <a:gd name="T9" fmla="*/ 25 h 26"/>
                  <a:gd name="T10" fmla="*/ 0 60000 65536"/>
                  <a:gd name="T11" fmla="*/ 0 60000 65536"/>
                  <a:gd name="T12" fmla="*/ 0 60000 65536"/>
                  <a:gd name="T13" fmla="*/ 0 60000 65536"/>
                  <a:gd name="T14" fmla="*/ 0 60000 65536"/>
                  <a:gd name="T15" fmla="*/ 0 w 14"/>
                  <a:gd name="T16" fmla="*/ 0 h 26"/>
                  <a:gd name="T17" fmla="*/ 14 w 14"/>
                  <a:gd name="T18" fmla="*/ 26 h 26"/>
                </a:gdLst>
                <a:ahLst/>
                <a:cxnLst>
                  <a:cxn ang="T10">
                    <a:pos x="T0" y="T1"/>
                  </a:cxn>
                  <a:cxn ang="T11">
                    <a:pos x="T2" y="T3"/>
                  </a:cxn>
                  <a:cxn ang="T12">
                    <a:pos x="T4" y="T5"/>
                  </a:cxn>
                  <a:cxn ang="T13">
                    <a:pos x="T6" y="T7"/>
                  </a:cxn>
                  <a:cxn ang="T14">
                    <a:pos x="T8" y="T9"/>
                  </a:cxn>
                </a:cxnLst>
                <a:rect l="T15" t="T16" r="T17" b="T18"/>
                <a:pathLst>
                  <a:path w="14" h="26">
                    <a:moveTo>
                      <a:pt x="0" y="25"/>
                    </a:moveTo>
                    <a:lnTo>
                      <a:pt x="8" y="0"/>
                    </a:lnTo>
                    <a:lnTo>
                      <a:pt x="14" y="2"/>
                    </a:lnTo>
                    <a:lnTo>
                      <a:pt x="5" y="26"/>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56" name="Freeform 409"/>
              <p:cNvSpPr>
                <a:spLocks/>
              </p:cNvSpPr>
              <p:nvPr/>
            </p:nvSpPr>
            <p:spPr bwMode="auto">
              <a:xfrm>
                <a:off x="3920" y="3203"/>
                <a:ext cx="16" cy="25"/>
              </a:xfrm>
              <a:custGeom>
                <a:avLst/>
                <a:gdLst>
                  <a:gd name="T0" fmla="*/ 0 w 16"/>
                  <a:gd name="T1" fmla="*/ 24 h 25"/>
                  <a:gd name="T2" fmla="*/ 10 w 16"/>
                  <a:gd name="T3" fmla="*/ 0 h 25"/>
                  <a:gd name="T4" fmla="*/ 16 w 16"/>
                  <a:gd name="T5" fmla="*/ 1 h 25"/>
                  <a:gd name="T6" fmla="*/ 6 w 16"/>
                  <a:gd name="T7" fmla="*/ 25 h 25"/>
                  <a:gd name="T8" fmla="*/ 0 w 16"/>
                  <a:gd name="T9" fmla="*/ 24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0" y="24"/>
                    </a:moveTo>
                    <a:lnTo>
                      <a:pt x="10" y="0"/>
                    </a:lnTo>
                    <a:lnTo>
                      <a:pt x="16" y="1"/>
                    </a:lnTo>
                    <a:lnTo>
                      <a:pt x="6" y="25"/>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57" name="Freeform 410"/>
              <p:cNvSpPr>
                <a:spLocks/>
              </p:cNvSpPr>
              <p:nvPr/>
            </p:nvSpPr>
            <p:spPr bwMode="auto">
              <a:xfrm>
                <a:off x="3930" y="3187"/>
                <a:ext cx="16" cy="26"/>
              </a:xfrm>
              <a:custGeom>
                <a:avLst/>
                <a:gdLst>
                  <a:gd name="T0" fmla="*/ 0 w 16"/>
                  <a:gd name="T1" fmla="*/ 24 h 26"/>
                  <a:gd name="T2" fmla="*/ 10 w 16"/>
                  <a:gd name="T3" fmla="*/ 0 h 26"/>
                  <a:gd name="T4" fmla="*/ 16 w 16"/>
                  <a:gd name="T5" fmla="*/ 1 h 26"/>
                  <a:gd name="T6" fmla="*/ 6 w 16"/>
                  <a:gd name="T7" fmla="*/ 26 h 26"/>
                  <a:gd name="T8" fmla="*/ 0 w 16"/>
                  <a:gd name="T9" fmla="*/ 24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24"/>
                    </a:moveTo>
                    <a:lnTo>
                      <a:pt x="10" y="0"/>
                    </a:lnTo>
                    <a:lnTo>
                      <a:pt x="16" y="1"/>
                    </a:lnTo>
                    <a:lnTo>
                      <a:pt x="6" y="26"/>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58" name="Freeform 411"/>
              <p:cNvSpPr>
                <a:spLocks/>
              </p:cNvSpPr>
              <p:nvPr/>
            </p:nvSpPr>
            <p:spPr bwMode="auto">
              <a:xfrm>
                <a:off x="3940" y="3171"/>
                <a:ext cx="16" cy="26"/>
              </a:xfrm>
              <a:custGeom>
                <a:avLst/>
                <a:gdLst>
                  <a:gd name="T0" fmla="*/ 0 w 16"/>
                  <a:gd name="T1" fmla="*/ 24 h 26"/>
                  <a:gd name="T2" fmla="*/ 10 w 16"/>
                  <a:gd name="T3" fmla="*/ 0 h 26"/>
                  <a:gd name="T4" fmla="*/ 16 w 16"/>
                  <a:gd name="T5" fmla="*/ 1 h 26"/>
                  <a:gd name="T6" fmla="*/ 6 w 16"/>
                  <a:gd name="T7" fmla="*/ 26 h 26"/>
                  <a:gd name="T8" fmla="*/ 0 w 16"/>
                  <a:gd name="T9" fmla="*/ 24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24"/>
                    </a:moveTo>
                    <a:lnTo>
                      <a:pt x="10" y="0"/>
                    </a:lnTo>
                    <a:lnTo>
                      <a:pt x="16" y="1"/>
                    </a:lnTo>
                    <a:lnTo>
                      <a:pt x="6" y="26"/>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59" name="Freeform 412"/>
              <p:cNvSpPr>
                <a:spLocks/>
              </p:cNvSpPr>
              <p:nvPr/>
            </p:nvSpPr>
            <p:spPr bwMode="auto">
              <a:xfrm>
                <a:off x="3950" y="3155"/>
                <a:ext cx="15" cy="26"/>
              </a:xfrm>
              <a:custGeom>
                <a:avLst/>
                <a:gdLst>
                  <a:gd name="T0" fmla="*/ 0 w 15"/>
                  <a:gd name="T1" fmla="*/ 24 h 26"/>
                  <a:gd name="T2" fmla="*/ 9 w 15"/>
                  <a:gd name="T3" fmla="*/ 0 h 26"/>
                  <a:gd name="T4" fmla="*/ 15 w 15"/>
                  <a:gd name="T5" fmla="*/ 1 h 26"/>
                  <a:gd name="T6" fmla="*/ 6 w 15"/>
                  <a:gd name="T7" fmla="*/ 26 h 26"/>
                  <a:gd name="T8" fmla="*/ 0 w 15"/>
                  <a:gd name="T9" fmla="*/ 24 h 26"/>
                  <a:gd name="T10" fmla="*/ 0 60000 65536"/>
                  <a:gd name="T11" fmla="*/ 0 60000 65536"/>
                  <a:gd name="T12" fmla="*/ 0 60000 65536"/>
                  <a:gd name="T13" fmla="*/ 0 60000 65536"/>
                  <a:gd name="T14" fmla="*/ 0 60000 65536"/>
                  <a:gd name="T15" fmla="*/ 0 w 15"/>
                  <a:gd name="T16" fmla="*/ 0 h 26"/>
                  <a:gd name="T17" fmla="*/ 15 w 15"/>
                  <a:gd name="T18" fmla="*/ 26 h 26"/>
                </a:gdLst>
                <a:ahLst/>
                <a:cxnLst>
                  <a:cxn ang="T10">
                    <a:pos x="T0" y="T1"/>
                  </a:cxn>
                  <a:cxn ang="T11">
                    <a:pos x="T2" y="T3"/>
                  </a:cxn>
                  <a:cxn ang="T12">
                    <a:pos x="T4" y="T5"/>
                  </a:cxn>
                  <a:cxn ang="T13">
                    <a:pos x="T6" y="T7"/>
                  </a:cxn>
                  <a:cxn ang="T14">
                    <a:pos x="T8" y="T9"/>
                  </a:cxn>
                </a:cxnLst>
                <a:rect l="T15" t="T16" r="T17" b="T18"/>
                <a:pathLst>
                  <a:path w="15" h="26">
                    <a:moveTo>
                      <a:pt x="0" y="24"/>
                    </a:moveTo>
                    <a:lnTo>
                      <a:pt x="9" y="0"/>
                    </a:lnTo>
                    <a:lnTo>
                      <a:pt x="15" y="1"/>
                    </a:lnTo>
                    <a:lnTo>
                      <a:pt x="6" y="26"/>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60" name="Freeform 413"/>
              <p:cNvSpPr>
                <a:spLocks/>
              </p:cNvSpPr>
              <p:nvPr/>
            </p:nvSpPr>
            <p:spPr bwMode="auto">
              <a:xfrm>
                <a:off x="3959" y="3139"/>
                <a:ext cx="16" cy="26"/>
              </a:xfrm>
              <a:custGeom>
                <a:avLst/>
                <a:gdLst>
                  <a:gd name="T0" fmla="*/ 0 w 16"/>
                  <a:gd name="T1" fmla="*/ 25 h 26"/>
                  <a:gd name="T2" fmla="*/ 10 w 16"/>
                  <a:gd name="T3" fmla="*/ 0 h 26"/>
                  <a:gd name="T4" fmla="*/ 16 w 16"/>
                  <a:gd name="T5" fmla="*/ 2 h 26"/>
                  <a:gd name="T6" fmla="*/ 6 w 16"/>
                  <a:gd name="T7" fmla="*/ 26 h 26"/>
                  <a:gd name="T8" fmla="*/ 0 w 16"/>
                  <a:gd name="T9" fmla="*/ 25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25"/>
                    </a:moveTo>
                    <a:lnTo>
                      <a:pt x="10" y="0"/>
                    </a:lnTo>
                    <a:lnTo>
                      <a:pt x="16" y="2"/>
                    </a:lnTo>
                    <a:lnTo>
                      <a:pt x="6" y="26"/>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61" name="Freeform 414"/>
              <p:cNvSpPr>
                <a:spLocks/>
              </p:cNvSpPr>
              <p:nvPr/>
            </p:nvSpPr>
            <p:spPr bwMode="auto">
              <a:xfrm>
                <a:off x="3969" y="3123"/>
                <a:ext cx="16" cy="26"/>
              </a:xfrm>
              <a:custGeom>
                <a:avLst/>
                <a:gdLst>
                  <a:gd name="T0" fmla="*/ 0 w 16"/>
                  <a:gd name="T1" fmla="*/ 25 h 26"/>
                  <a:gd name="T2" fmla="*/ 10 w 16"/>
                  <a:gd name="T3" fmla="*/ 0 h 26"/>
                  <a:gd name="T4" fmla="*/ 16 w 16"/>
                  <a:gd name="T5" fmla="*/ 2 h 26"/>
                  <a:gd name="T6" fmla="*/ 6 w 16"/>
                  <a:gd name="T7" fmla="*/ 26 h 26"/>
                  <a:gd name="T8" fmla="*/ 0 w 16"/>
                  <a:gd name="T9" fmla="*/ 25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25"/>
                    </a:moveTo>
                    <a:lnTo>
                      <a:pt x="10" y="0"/>
                    </a:lnTo>
                    <a:lnTo>
                      <a:pt x="16" y="2"/>
                    </a:lnTo>
                    <a:lnTo>
                      <a:pt x="6" y="26"/>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62" name="Freeform 415"/>
              <p:cNvSpPr>
                <a:spLocks/>
              </p:cNvSpPr>
              <p:nvPr/>
            </p:nvSpPr>
            <p:spPr bwMode="auto">
              <a:xfrm>
                <a:off x="3979" y="3107"/>
                <a:ext cx="16" cy="26"/>
              </a:xfrm>
              <a:custGeom>
                <a:avLst/>
                <a:gdLst>
                  <a:gd name="T0" fmla="*/ 0 w 16"/>
                  <a:gd name="T1" fmla="*/ 25 h 26"/>
                  <a:gd name="T2" fmla="*/ 10 w 16"/>
                  <a:gd name="T3" fmla="*/ 0 h 26"/>
                  <a:gd name="T4" fmla="*/ 16 w 16"/>
                  <a:gd name="T5" fmla="*/ 2 h 26"/>
                  <a:gd name="T6" fmla="*/ 6 w 16"/>
                  <a:gd name="T7" fmla="*/ 26 h 26"/>
                  <a:gd name="T8" fmla="*/ 0 w 16"/>
                  <a:gd name="T9" fmla="*/ 25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25"/>
                    </a:moveTo>
                    <a:lnTo>
                      <a:pt x="10" y="0"/>
                    </a:lnTo>
                    <a:lnTo>
                      <a:pt x="16" y="2"/>
                    </a:lnTo>
                    <a:lnTo>
                      <a:pt x="6" y="26"/>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63" name="Freeform 416"/>
              <p:cNvSpPr>
                <a:spLocks/>
              </p:cNvSpPr>
              <p:nvPr/>
            </p:nvSpPr>
            <p:spPr bwMode="auto">
              <a:xfrm>
                <a:off x="3989" y="3092"/>
                <a:ext cx="16" cy="26"/>
              </a:xfrm>
              <a:custGeom>
                <a:avLst/>
                <a:gdLst>
                  <a:gd name="T0" fmla="*/ 0 w 16"/>
                  <a:gd name="T1" fmla="*/ 24 h 26"/>
                  <a:gd name="T2" fmla="*/ 10 w 16"/>
                  <a:gd name="T3" fmla="*/ 0 h 26"/>
                  <a:gd name="T4" fmla="*/ 16 w 16"/>
                  <a:gd name="T5" fmla="*/ 1 h 26"/>
                  <a:gd name="T6" fmla="*/ 6 w 16"/>
                  <a:gd name="T7" fmla="*/ 26 h 26"/>
                  <a:gd name="T8" fmla="*/ 0 w 16"/>
                  <a:gd name="T9" fmla="*/ 24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24"/>
                    </a:moveTo>
                    <a:lnTo>
                      <a:pt x="10" y="0"/>
                    </a:lnTo>
                    <a:lnTo>
                      <a:pt x="16" y="1"/>
                    </a:lnTo>
                    <a:lnTo>
                      <a:pt x="6" y="26"/>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64" name="Freeform 417"/>
              <p:cNvSpPr>
                <a:spLocks/>
              </p:cNvSpPr>
              <p:nvPr/>
            </p:nvSpPr>
            <p:spPr bwMode="auto">
              <a:xfrm>
                <a:off x="3999" y="3076"/>
                <a:ext cx="15" cy="26"/>
              </a:xfrm>
              <a:custGeom>
                <a:avLst/>
                <a:gdLst>
                  <a:gd name="T0" fmla="*/ 0 w 15"/>
                  <a:gd name="T1" fmla="*/ 24 h 26"/>
                  <a:gd name="T2" fmla="*/ 9 w 15"/>
                  <a:gd name="T3" fmla="*/ 0 h 26"/>
                  <a:gd name="T4" fmla="*/ 15 w 15"/>
                  <a:gd name="T5" fmla="*/ 1 h 26"/>
                  <a:gd name="T6" fmla="*/ 6 w 15"/>
                  <a:gd name="T7" fmla="*/ 26 h 26"/>
                  <a:gd name="T8" fmla="*/ 0 w 15"/>
                  <a:gd name="T9" fmla="*/ 24 h 26"/>
                  <a:gd name="T10" fmla="*/ 0 60000 65536"/>
                  <a:gd name="T11" fmla="*/ 0 60000 65536"/>
                  <a:gd name="T12" fmla="*/ 0 60000 65536"/>
                  <a:gd name="T13" fmla="*/ 0 60000 65536"/>
                  <a:gd name="T14" fmla="*/ 0 60000 65536"/>
                  <a:gd name="T15" fmla="*/ 0 w 15"/>
                  <a:gd name="T16" fmla="*/ 0 h 26"/>
                  <a:gd name="T17" fmla="*/ 15 w 15"/>
                  <a:gd name="T18" fmla="*/ 26 h 26"/>
                </a:gdLst>
                <a:ahLst/>
                <a:cxnLst>
                  <a:cxn ang="T10">
                    <a:pos x="T0" y="T1"/>
                  </a:cxn>
                  <a:cxn ang="T11">
                    <a:pos x="T2" y="T3"/>
                  </a:cxn>
                  <a:cxn ang="T12">
                    <a:pos x="T4" y="T5"/>
                  </a:cxn>
                  <a:cxn ang="T13">
                    <a:pos x="T6" y="T7"/>
                  </a:cxn>
                  <a:cxn ang="T14">
                    <a:pos x="T8" y="T9"/>
                  </a:cxn>
                </a:cxnLst>
                <a:rect l="T15" t="T16" r="T17" b="T18"/>
                <a:pathLst>
                  <a:path w="15" h="26">
                    <a:moveTo>
                      <a:pt x="0" y="24"/>
                    </a:moveTo>
                    <a:lnTo>
                      <a:pt x="9" y="0"/>
                    </a:lnTo>
                    <a:lnTo>
                      <a:pt x="15" y="1"/>
                    </a:lnTo>
                    <a:lnTo>
                      <a:pt x="6" y="26"/>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65" name="Freeform 418"/>
              <p:cNvSpPr>
                <a:spLocks/>
              </p:cNvSpPr>
              <p:nvPr/>
            </p:nvSpPr>
            <p:spPr bwMode="auto">
              <a:xfrm>
                <a:off x="4008" y="3060"/>
                <a:ext cx="16" cy="26"/>
              </a:xfrm>
              <a:custGeom>
                <a:avLst/>
                <a:gdLst>
                  <a:gd name="T0" fmla="*/ 0 w 16"/>
                  <a:gd name="T1" fmla="*/ 24 h 26"/>
                  <a:gd name="T2" fmla="*/ 10 w 16"/>
                  <a:gd name="T3" fmla="*/ 0 h 26"/>
                  <a:gd name="T4" fmla="*/ 16 w 16"/>
                  <a:gd name="T5" fmla="*/ 1 h 26"/>
                  <a:gd name="T6" fmla="*/ 6 w 16"/>
                  <a:gd name="T7" fmla="*/ 26 h 26"/>
                  <a:gd name="T8" fmla="*/ 0 w 16"/>
                  <a:gd name="T9" fmla="*/ 24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24"/>
                    </a:moveTo>
                    <a:lnTo>
                      <a:pt x="10" y="0"/>
                    </a:lnTo>
                    <a:lnTo>
                      <a:pt x="16" y="1"/>
                    </a:lnTo>
                    <a:lnTo>
                      <a:pt x="6" y="26"/>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66" name="Freeform 419"/>
              <p:cNvSpPr>
                <a:spLocks/>
              </p:cNvSpPr>
              <p:nvPr/>
            </p:nvSpPr>
            <p:spPr bwMode="auto">
              <a:xfrm>
                <a:off x="4018" y="3044"/>
                <a:ext cx="16" cy="26"/>
              </a:xfrm>
              <a:custGeom>
                <a:avLst/>
                <a:gdLst>
                  <a:gd name="T0" fmla="*/ 0 w 16"/>
                  <a:gd name="T1" fmla="*/ 25 h 26"/>
                  <a:gd name="T2" fmla="*/ 10 w 16"/>
                  <a:gd name="T3" fmla="*/ 0 h 26"/>
                  <a:gd name="T4" fmla="*/ 16 w 16"/>
                  <a:gd name="T5" fmla="*/ 2 h 26"/>
                  <a:gd name="T6" fmla="*/ 6 w 16"/>
                  <a:gd name="T7" fmla="*/ 26 h 26"/>
                  <a:gd name="T8" fmla="*/ 0 w 16"/>
                  <a:gd name="T9" fmla="*/ 25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25"/>
                    </a:moveTo>
                    <a:lnTo>
                      <a:pt x="10" y="0"/>
                    </a:lnTo>
                    <a:lnTo>
                      <a:pt x="16" y="2"/>
                    </a:lnTo>
                    <a:lnTo>
                      <a:pt x="6" y="26"/>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67" name="Freeform 420"/>
              <p:cNvSpPr>
                <a:spLocks/>
              </p:cNvSpPr>
              <p:nvPr/>
            </p:nvSpPr>
            <p:spPr bwMode="auto">
              <a:xfrm>
                <a:off x="4028" y="3030"/>
                <a:ext cx="16" cy="24"/>
              </a:xfrm>
              <a:custGeom>
                <a:avLst/>
                <a:gdLst>
                  <a:gd name="T0" fmla="*/ 0 w 16"/>
                  <a:gd name="T1" fmla="*/ 23 h 24"/>
                  <a:gd name="T2" fmla="*/ 10 w 16"/>
                  <a:gd name="T3" fmla="*/ 0 h 24"/>
                  <a:gd name="T4" fmla="*/ 16 w 16"/>
                  <a:gd name="T5" fmla="*/ 1 h 24"/>
                  <a:gd name="T6" fmla="*/ 6 w 16"/>
                  <a:gd name="T7" fmla="*/ 24 h 24"/>
                  <a:gd name="T8" fmla="*/ 0 w 16"/>
                  <a:gd name="T9" fmla="*/ 23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23"/>
                    </a:moveTo>
                    <a:lnTo>
                      <a:pt x="10" y="0"/>
                    </a:lnTo>
                    <a:lnTo>
                      <a:pt x="16" y="1"/>
                    </a:lnTo>
                    <a:lnTo>
                      <a:pt x="6" y="24"/>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68" name="Freeform 421"/>
              <p:cNvSpPr>
                <a:spLocks/>
              </p:cNvSpPr>
              <p:nvPr/>
            </p:nvSpPr>
            <p:spPr bwMode="auto">
              <a:xfrm>
                <a:off x="4038" y="3014"/>
                <a:ext cx="15" cy="26"/>
              </a:xfrm>
              <a:custGeom>
                <a:avLst/>
                <a:gdLst>
                  <a:gd name="T0" fmla="*/ 0 w 15"/>
                  <a:gd name="T1" fmla="*/ 24 h 26"/>
                  <a:gd name="T2" fmla="*/ 9 w 15"/>
                  <a:gd name="T3" fmla="*/ 0 h 26"/>
                  <a:gd name="T4" fmla="*/ 15 w 15"/>
                  <a:gd name="T5" fmla="*/ 1 h 26"/>
                  <a:gd name="T6" fmla="*/ 6 w 15"/>
                  <a:gd name="T7" fmla="*/ 26 h 26"/>
                  <a:gd name="T8" fmla="*/ 0 w 15"/>
                  <a:gd name="T9" fmla="*/ 24 h 26"/>
                  <a:gd name="T10" fmla="*/ 0 60000 65536"/>
                  <a:gd name="T11" fmla="*/ 0 60000 65536"/>
                  <a:gd name="T12" fmla="*/ 0 60000 65536"/>
                  <a:gd name="T13" fmla="*/ 0 60000 65536"/>
                  <a:gd name="T14" fmla="*/ 0 60000 65536"/>
                  <a:gd name="T15" fmla="*/ 0 w 15"/>
                  <a:gd name="T16" fmla="*/ 0 h 26"/>
                  <a:gd name="T17" fmla="*/ 15 w 15"/>
                  <a:gd name="T18" fmla="*/ 26 h 26"/>
                </a:gdLst>
                <a:ahLst/>
                <a:cxnLst>
                  <a:cxn ang="T10">
                    <a:pos x="T0" y="T1"/>
                  </a:cxn>
                  <a:cxn ang="T11">
                    <a:pos x="T2" y="T3"/>
                  </a:cxn>
                  <a:cxn ang="T12">
                    <a:pos x="T4" y="T5"/>
                  </a:cxn>
                  <a:cxn ang="T13">
                    <a:pos x="T6" y="T7"/>
                  </a:cxn>
                  <a:cxn ang="T14">
                    <a:pos x="T8" y="T9"/>
                  </a:cxn>
                </a:cxnLst>
                <a:rect l="T15" t="T16" r="T17" b="T18"/>
                <a:pathLst>
                  <a:path w="15" h="26">
                    <a:moveTo>
                      <a:pt x="0" y="24"/>
                    </a:moveTo>
                    <a:lnTo>
                      <a:pt x="9" y="0"/>
                    </a:lnTo>
                    <a:lnTo>
                      <a:pt x="15" y="1"/>
                    </a:lnTo>
                    <a:lnTo>
                      <a:pt x="6" y="26"/>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69" name="Freeform 422"/>
              <p:cNvSpPr>
                <a:spLocks/>
              </p:cNvSpPr>
              <p:nvPr/>
            </p:nvSpPr>
            <p:spPr bwMode="auto">
              <a:xfrm>
                <a:off x="4047" y="2999"/>
                <a:ext cx="16" cy="25"/>
              </a:xfrm>
              <a:custGeom>
                <a:avLst/>
                <a:gdLst>
                  <a:gd name="T0" fmla="*/ 0 w 16"/>
                  <a:gd name="T1" fmla="*/ 23 h 25"/>
                  <a:gd name="T2" fmla="*/ 10 w 16"/>
                  <a:gd name="T3" fmla="*/ 0 h 25"/>
                  <a:gd name="T4" fmla="*/ 16 w 16"/>
                  <a:gd name="T5" fmla="*/ 2 h 25"/>
                  <a:gd name="T6" fmla="*/ 6 w 16"/>
                  <a:gd name="T7" fmla="*/ 25 h 25"/>
                  <a:gd name="T8" fmla="*/ 0 w 16"/>
                  <a:gd name="T9" fmla="*/ 23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0" y="23"/>
                    </a:moveTo>
                    <a:lnTo>
                      <a:pt x="10" y="0"/>
                    </a:lnTo>
                    <a:lnTo>
                      <a:pt x="16" y="2"/>
                    </a:lnTo>
                    <a:lnTo>
                      <a:pt x="6" y="25"/>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70" name="Freeform 423"/>
              <p:cNvSpPr>
                <a:spLocks/>
              </p:cNvSpPr>
              <p:nvPr/>
            </p:nvSpPr>
            <p:spPr bwMode="auto">
              <a:xfrm>
                <a:off x="4057" y="2985"/>
                <a:ext cx="16" cy="25"/>
              </a:xfrm>
              <a:custGeom>
                <a:avLst/>
                <a:gdLst>
                  <a:gd name="T0" fmla="*/ 0 w 16"/>
                  <a:gd name="T1" fmla="*/ 23 h 25"/>
                  <a:gd name="T2" fmla="*/ 10 w 16"/>
                  <a:gd name="T3" fmla="*/ 0 h 25"/>
                  <a:gd name="T4" fmla="*/ 16 w 16"/>
                  <a:gd name="T5" fmla="*/ 1 h 25"/>
                  <a:gd name="T6" fmla="*/ 6 w 16"/>
                  <a:gd name="T7" fmla="*/ 25 h 25"/>
                  <a:gd name="T8" fmla="*/ 0 w 16"/>
                  <a:gd name="T9" fmla="*/ 23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0" y="23"/>
                    </a:moveTo>
                    <a:lnTo>
                      <a:pt x="10" y="0"/>
                    </a:lnTo>
                    <a:lnTo>
                      <a:pt x="16" y="1"/>
                    </a:lnTo>
                    <a:lnTo>
                      <a:pt x="6" y="25"/>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71" name="Freeform 424"/>
              <p:cNvSpPr>
                <a:spLocks/>
              </p:cNvSpPr>
              <p:nvPr/>
            </p:nvSpPr>
            <p:spPr bwMode="auto">
              <a:xfrm>
                <a:off x="4067" y="2971"/>
                <a:ext cx="16" cy="24"/>
              </a:xfrm>
              <a:custGeom>
                <a:avLst/>
                <a:gdLst>
                  <a:gd name="T0" fmla="*/ 0 w 16"/>
                  <a:gd name="T1" fmla="*/ 23 h 24"/>
                  <a:gd name="T2" fmla="*/ 10 w 16"/>
                  <a:gd name="T3" fmla="*/ 0 h 24"/>
                  <a:gd name="T4" fmla="*/ 16 w 16"/>
                  <a:gd name="T5" fmla="*/ 1 h 24"/>
                  <a:gd name="T6" fmla="*/ 6 w 16"/>
                  <a:gd name="T7" fmla="*/ 24 h 24"/>
                  <a:gd name="T8" fmla="*/ 0 w 16"/>
                  <a:gd name="T9" fmla="*/ 23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23"/>
                    </a:moveTo>
                    <a:lnTo>
                      <a:pt x="10" y="0"/>
                    </a:lnTo>
                    <a:lnTo>
                      <a:pt x="16" y="1"/>
                    </a:lnTo>
                    <a:lnTo>
                      <a:pt x="6" y="24"/>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72" name="Freeform 425"/>
              <p:cNvSpPr>
                <a:spLocks/>
              </p:cNvSpPr>
              <p:nvPr/>
            </p:nvSpPr>
            <p:spPr bwMode="auto">
              <a:xfrm>
                <a:off x="4077" y="2956"/>
                <a:ext cx="16" cy="25"/>
              </a:xfrm>
              <a:custGeom>
                <a:avLst/>
                <a:gdLst>
                  <a:gd name="T0" fmla="*/ 0 w 16"/>
                  <a:gd name="T1" fmla="*/ 23 h 25"/>
                  <a:gd name="T2" fmla="*/ 10 w 16"/>
                  <a:gd name="T3" fmla="*/ 0 h 25"/>
                  <a:gd name="T4" fmla="*/ 16 w 16"/>
                  <a:gd name="T5" fmla="*/ 2 h 25"/>
                  <a:gd name="T6" fmla="*/ 6 w 16"/>
                  <a:gd name="T7" fmla="*/ 25 h 25"/>
                  <a:gd name="T8" fmla="*/ 0 w 16"/>
                  <a:gd name="T9" fmla="*/ 23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0" y="23"/>
                    </a:moveTo>
                    <a:lnTo>
                      <a:pt x="10" y="0"/>
                    </a:lnTo>
                    <a:lnTo>
                      <a:pt x="16" y="2"/>
                    </a:lnTo>
                    <a:lnTo>
                      <a:pt x="6" y="25"/>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73" name="Freeform 426"/>
              <p:cNvSpPr>
                <a:spLocks/>
              </p:cNvSpPr>
              <p:nvPr/>
            </p:nvSpPr>
            <p:spPr bwMode="auto">
              <a:xfrm>
                <a:off x="4087" y="2942"/>
                <a:ext cx="15" cy="24"/>
              </a:xfrm>
              <a:custGeom>
                <a:avLst/>
                <a:gdLst>
                  <a:gd name="T0" fmla="*/ 0 w 15"/>
                  <a:gd name="T1" fmla="*/ 23 h 24"/>
                  <a:gd name="T2" fmla="*/ 9 w 15"/>
                  <a:gd name="T3" fmla="*/ 0 h 24"/>
                  <a:gd name="T4" fmla="*/ 15 w 15"/>
                  <a:gd name="T5" fmla="*/ 1 h 24"/>
                  <a:gd name="T6" fmla="*/ 6 w 15"/>
                  <a:gd name="T7" fmla="*/ 24 h 24"/>
                  <a:gd name="T8" fmla="*/ 0 w 15"/>
                  <a:gd name="T9" fmla="*/ 23 h 24"/>
                  <a:gd name="T10" fmla="*/ 0 60000 65536"/>
                  <a:gd name="T11" fmla="*/ 0 60000 65536"/>
                  <a:gd name="T12" fmla="*/ 0 60000 65536"/>
                  <a:gd name="T13" fmla="*/ 0 60000 65536"/>
                  <a:gd name="T14" fmla="*/ 0 60000 65536"/>
                  <a:gd name="T15" fmla="*/ 0 w 15"/>
                  <a:gd name="T16" fmla="*/ 0 h 24"/>
                  <a:gd name="T17" fmla="*/ 15 w 15"/>
                  <a:gd name="T18" fmla="*/ 24 h 24"/>
                </a:gdLst>
                <a:ahLst/>
                <a:cxnLst>
                  <a:cxn ang="T10">
                    <a:pos x="T0" y="T1"/>
                  </a:cxn>
                  <a:cxn ang="T11">
                    <a:pos x="T2" y="T3"/>
                  </a:cxn>
                  <a:cxn ang="T12">
                    <a:pos x="T4" y="T5"/>
                  </a:cxn>
                  <a:cxn ang="T13">
                    <a:pos x="T6" y="T7"/>
                  </a:cxn>
                  <a:cxn ang="T14">
                    <a:pos x="T8" y="T9"/>
                  </a:cxn>
                </a:cxnLst>
                <a:rect l="T15" t="T16" r="T17" b="T18"/>
                <a:pathLst>
                  <a:path w="15" h="24">
                    <a:moveTo>
                      <a:pt x="0" y="23"/>
                    </a:moveTo>
                    <a:lnTo>
                      <a:pt x="9" y="0"/>
                    </a:lnTo>
                    <a:lnTo>
                      <a:pt x="15" y="1"/>
                    </a:lnTo>
                    <a:lnTo>
                      <a:pt x="6" y="24"/>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74" name="Freeform 427"/>
              <p:cNvSpPr>
                <a:spLocks/>
              </p:cNvSpPr>
              <p:nvPr/>
            </p:nvSpPr>
            <p:spPr bwMode="auto">
              <a:xfrm>
                <a:off x="4096" y="2929"/>
                <a:ext cx="16" cy="23"/>
              </a:xfrm>
              <a:custGeom>
                <a:avLst/>
                <a:gdLst>
                  <a:gd name="T0" fmla="*/ 0 w 16"/>
                  <a:gd name="T1" fmla="*/ 21 h 23"/>
                  <a:gd name="T2" fmla="*/ 10 w 16"/>
                  <a:gd name="T3" fmla="*/ 0 h 23"/>
                  <a:gd name="T4" fmla="*/ 16 w 16"/>
                  <a:gd name="T5" fmla="*/ 1 h 23"/>
                  <a:gd name="T6" fmla="*/ 6 w 16"/>
                  <a:gd name="T7" fmla="*/ 23 h 23"/>
                  <a:gd name="T8" fmla="*/ 0 w 16"/>
                  <a:gd name="T9" fmla="*/ 21 h 23"/>
                  <a:gd name="T10" fmla="*/ 0 60000 65536"/>
                  <a:gd name="T11" fmla="*/ 0 60000 65536"/>
                  <a:gd name="T12" fmla="*/ 0 60000 65536"/>
                  <a:gd name="T13" fmla="*/ 0 60000 65536"/>
                  <a:gd name="T14" fmla="*/ 0 60000 65536"/>
                  <a:gd name="T15" fmla="*/ 0 w 16"/>
                  <a:gd name="T16" fmla="*/ 0 h 23"/>
                  <a:gd name="T17" fmla="*/ 16 w 16"/>
                  <a:gd name="T18" fmla="*/ 23 h 23"/>
                </a:gdLst>
                <a:ahLst/>
                <a:cxnLst>
                  <a:cxn ang="T10">
                    <a:pos x="T0" y="T1"/>
                  </a:cxn>
                  <a:cxn ang="T11">
                    <a:pos x="T2" y="T3"/>
                  </a:cxn>
                  <a:cxn ang="T12">
                    <a:pos x="T4" y="T5"/>
                  </a:cxn>
                  <a:cxn ang="T13">
                    <a:pos x="T6" y="T7"/>
                  </a:cxn>
                  <a:cxn ang="T14">
                    <a:pos x="T8" y="T9"/>
                  </a:cxn>
                </a:cxnLst>
                <a:rect l="T15" t="T16" r="T17" b="T18"/>
                <a:pathLst>
                  <a:path w="16" h="23">
                    <a:moveTo>
                      <a:pt x="0" y="21"/>
                    </a:moveTo>
                    <a:lnTo>
                      <a:pt x="10" y="0"/>
                    </a:lnTo>
                    <a:lnTo>
                      <a:pt x="16" y="1"/>
                    </a:lnTo>
                    <a:lnTo>
                      <a:pt x="6" y="23"/>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75" name="Freeform 428"/>
              <p:cNvSpPr>
                <a:spLocks/>
              </p:cNvSpPr>
              <p:nvPr/>
            </p:nvSpPr>
            <p:spPr bwMode="auto">
              <a:xfrm>
                <a:off x="4106" y="2916"/>
                <a:ext cx="16" cy="23"/>
              </a:xfrm>
              <a:custGeom>
                <a:avLst/>
                <a:gdLst>
                  <a:gd name="T0" fmla="*/ 0 w 16"/>
                  <a:gd name="T1" fmla="*/ 22 h 23"/>
                  <a:gd name="T2" fmla="*/ 10 w 16"/>
                  <a:gd name="T3" fmla="*/ 0 h 23"/>
                  <a:gd name="T4" fmla="*/ 16 w 16"/>
                  <a:gd name="T5" fmla="*/ 1 h 23"/>
                  <a:gd name="T6" fmla="*/ 6 w 16"/>
                  <a:gd name="T7" fmla="*/ 23 h 23"/>
                  <a:gd name="T8" fmla="*/ 0 w 16"/>
                  <a:gd name="T9" fmla="*/ 22 h 23"/>
                  <a:gd name="T10" fmla="*/ 0 60000 65536"/>
                  <a:gd name="T11" fmla="*/ 0 60000 65536"/>
                  <a:gd name="T12" fmla="*/ 0 60000 65536"/>
                  <a:gd name="T13" fmla="*/ 0 60000 65536"/>
                  <a:gd name="T14" fmla="*/ 0 60000 65536"/>
                  <a:gd name="T15" fmla="*/ 0 w 16"/>
                  <a:gd name="T16" fmla="*/ 0 h 23"/>
                  <a:gd name="T17" fmla="*/ 16 w 16"/>
                  <a:gd name="T18" fmla="*/ 23 h 23"/>
                </a:gdLst>
                <a:ahLst/>
                <a:cxnLst>
                  <a:cxn ang="T10">
                    <a:pos x="T0" y="T1"/>
                  </a:cxn>
                  <a:cxn ang="T11">
                    <a:pos x="T2" y="T3"/>
                  </a:cxn>
                  <a:cxn ang="T12">
                    <a:pos x="T4" y="T5"/>
                  </a:cxn>
                  <a:cxn ang="T13">
                    <a:pos x="T6" y="T7"/>
                  </a:cxn>
                  <a:cxn ang="T14">
                    <a:pos x="T8" y="T9"/>
                  </a:cxn>
                </a:cxnLst>
                <a:rect l="T15" t="T16" r="T17" b="T18"/>
                <a:pathLst>
                  <a:path w="16" h="23">
                    <a:moveTo>
                      <a:pt x="0" y="22"/>
                    </a:moveTo>
                    <a:lnTo>
                      <a:pt x="10" y="0"/>
                    </a:lnTo>
                    <a:lnTo>
                      <a:pt x="16" y="1"/>
                    </a:lnTo>
                    <a:lnTo>
                      <a:pt x="6" y="23"/>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76" name="Freeform 429"/>
              <p:cNvSpPr>
                <a:spLocks/>
              </p:cNvSpPr>
              <p:nvPr/>
            </p:nvSpPr>
            <p:spPr bwMode="auto">
              <a:xfrm>
                <a:off x="4116" y="2904"/>
                <a:ext cx="16" cy="22"/>
              </a:xfrm>
              <a:custGeom>
                <a:avLst/>
                <a:gdLst>
                  <a:gd name="T0" fmla="*/ 0 w 16"/>
                  <a:gd name="T1" fmla="*/ 21 h 22"/>
                  <a:gd name="T2" fmla="*/ 10 w 16"/>
                  <a:gd name="T3" fmla="*/ 0 h 22"/>
                  <a:gd name="T4" fmla="*/ 16 w 16"/>
                  <a:gd name="T5" fmla="*/ 2 h 22"/>
                  <a:gd name="T6" fmla="*/ 6 w 16"/>
                  <a:gd name="T7" fmla="*/ 22 h 22"/>
                  <a:gd name="T8" fmla="*/ 0 w 16"/>
                  <a:gd name="T9" fmla="*/ 21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21"/>
                    </a:moveTo>
                    <a:lnTo>
                      <a:pt x="10" y="0"/>
                    </a:lnTo>
                    <a:lnTo>
                      <a:pt x="16" y="2"/>
                    </a:lnTo>
                    <a:lnTo>
                      <a:pt x="6" y="22"/>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77" name="Freeform 430"/>
              <p:cNvSpPr>
                <a:spLocks/>
              </p:cNvSpPr>
              <p:nvPr/>
            </p:nvSpPr>
            <p:spPr bwMode="auto">
              <a:xfrm>
                <a:off x="4126" y="2891"/>
                <a:ext cx="15" cy="23"/>
              </a:xfrm>
              <a:custGeom>
                <a:avLst/>
                <a:gdLst>
                  <a:gd name="T0" fmla="*/ 0 w 15"/>
                  <a:gd name="T1" fmla="*/ 22 h 23"/>
                  <a:gd name="T2" fmla="*/ 9 w 15"/>
                  <a:gd name="T3" fmla="*/ 0 h 23"/>
                  <a:gd name="T4" fmla="*/ 15 w 15"/>
                  <a:gd name="T5" fmla="*/ 2 h 23"/>
                  <a:gd name="T6" fmla="*/ 6 w 15"/>
                  <a:gd name="T7" fmla="*/ 23 h 23"/>
                  <a:gd name="T8" fmla="*/ 0 w 15"/>
                  <a:gd name="T9" fmla="*/ 22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22"/>
                    </a:moveTo>
                    <a:lnTo>
                      <a:pt x="9" y="0"/>
                    </a:lnTo>
                    <a:lnTo>
                      <a:pt x="15" y="2"/>
                    </a:lnTo>
                    <a:lnTo>
                      <a:pt x="6" y="23"/>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78" name="Freeform 431"/>
              <p:cNvSpPr>
                <a:spLocks/>
              </p:cNvSpPr>
              <p:nvPr/>
            </p:nvSpPr>
            <p:spPr bwMode="auto">
              <a:xfrm>
                <a:off x="4135" y="2880"/>
                <a:ext cx="16" cy="22"/>
              </a:xfrm>
              <a:custGeom>
                <a:avLst/>
                <a:gdLst>
                  <a:gd name="T0" fmla="*/ 0 w 16"/>
                  <a:gd name="T1" fmla="*/ 20 h 22"/>
                  <a:gd name="T2" fmla="*/ 10 w 16"/>
                  <a:gd name="T3" fmla="*/ 0 h 22"/>
                  <a:gd name="T4" fmla="*/ 16 w 16"/>
                  <a:gd name="T5" fmla="*/ 1 h 22"/>
                  <a:gd name="T6" fmla="*/ 6 w 16"/>
                  <a:gd name="T7" fmla="*/ 22 h 22"/>
                  <a:gd name="T8" fmla="*/ 0 w 16"/>
                  <a:gd name="T9" fmla="*/ 20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20"/>
                    </a:moveTo>
                    <a:lnTo>
                      <a:pt x="10" y="0"/>
                    </a:lnTo>
                    <a:lnTo>
                      <a:pt x="16" y="1"/>
                    </a:lnTo>
                    <a:lnTo>
                      <a:pt x="6" y="22"/>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79" name="Freeform 432"/>
              <p:cNvSpPr>
                <a:spLocks/>
              </p:cNvSpPr>
              <p:nvPr/>
            </p:nvSpPr>
            <p:spPr bwMode="auto">
              <a:xfrm>
                <a:off x="4145" y="2870"/>
                <a:ext cx="17" cy="20"/>
              </a:xfrm>
              <a:custGeom>
                <a:avLst/>
                <a:gdLst>
                  <a:gd name="T0" fmla="*/ 0 w 17"/>
                  <a:gd name="T1" fmla="*/ 19 h 20"/>
                  <a:gd name="T2" fmla="*/ 10 w 17"/>
                  <a:gd name="T3" fmla="*/ 0 h 20"/>
                  <a:gd name="T4" fmla="*/ 17 w 17"/>
                  <a:gd name="T5" fmla="*/ 1 h 20"/>
                  <a:gd name="T6" fmla="*/ 7 w 17"/>
                  <a:gd name="T7" fmla="*/ 20 h 20"/>
                  <a:gd name="T8" fmla="*/ 0 w 17"/>
                  <a:gd name="T9" fmla="*/ 19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19"/>
                    </a:moveTo>
                    <a:lnTo>
                      <a:pt x="10" y="0"/>
                    </a:lnTo>
                    <a:lnTo>
                      <a:pt x="17" y="1"/>
                    </a:lnTo>
                    <a:lnTo>
                      <a:pt x="7" y="2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80" name="Freeform 433"/>
              <p:cNvSpPr>
                <a:spLocks/>
              </p:cNvSpPr>
              <p:nvPr/>
            </p:nvSpPr>
            <p:spPr bwMode="auto">
              <a:xfrm>
                <a:off x="4155" y="2860"/>
                <a:ext cx="17" cy="20"/>
              </a:xfrm>
              <a:custGeom>
                <a:avLst/>
                <a:gdLst>
                  <a:gd name="T0" fmla="*/ 0 w 17"/>
                  <a:gd name="T1" fmla="*/ 18 h 20"/>
                  <a:gd name="T2" fmla="*/ 10 w 17"/>
                  <a:gd name="T3" fmla="*/ 0 h 20"/>
                  <a:gd name="T4" fmla="*/ 17 w 17"/>
                  <a:gd name="T5" fmla="*/ 1 h 20"/>
                  <a:gd name="T6" fmla="*/ 7 w 17"/>
                  <a:gd name="T7" fmla="*/ 20 h 20"/>
                  <a:gd name="T8" fmla="*/ 0 w 17"/>
                  <a:gd name="T9" fmla="*/ 18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18"/>
                    </a:moveTo>
                    <a:lnTo>
                      <a:pt x="10" y="0"/>
                    </a:lnTo>
                    <a:lnTo>
                      <a:pt x="17" y="1"/>
                    </a:lnTo>
                    <a:lnTo>
                      <a:pt x="7" y="2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81" name="Freeform 434"/>
              <p:cNvSpPr>
                <a:spLocks/>
              </p:cNvSpPr>
              <p:nvPr/>
            </p:nvSpPr>
            <p:spPr bwMode="auto">
              <a:xfrm>
                <a:off x="4165" y="2850"/>
                <a:ext cx="17" cy="20"/>
              </a:xfrm>
              <a:custGeom>
                <a:avLst/>
                <a:gdLst>
                  <a:gd name="T0" fmla="*/ 0 w 17"/>
                  <a:gd name="T1" fmla="*/ 18 h 20"/>
                  <a:gd name="T2" fmla="*/ 10 w 17"/>
                  <a:gd name="T3" fmla="*/ 0 h 20"/>
                  <a:gd name="T4" fmla="*/ 17 w 17"/>
                  <a:gd name="T5" fmla="*/ 1 h 20"/>
                  <a:gd name="T6" fmla="*/ 7 w 17"/>
                  <a:gd name="T7" fmla="*/ 20 h 20"/>
                  <a:gd name="T8" fmla="*/ 0 w 17"/>
                  <a:gd name="T9" fmla="*/ 18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18"/>
                    </a:moveTo>
                    <a:lnTo>
                      <a:pt x="10" y="0"/>
                    </a:lnTo>
                    <a:lnTo>
                      <a:pt x="17" y="1"/>
                    </a:lnTo>
                    <a:lnTo>
                      <a:pt x="7" y="2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82" name="Freeform 435"/>
              <p:cNvSpPr>
                <a:spLocks/>
              </p:cNvSpPr>
              <p:nvPr/>
            </p:nvSpPr>
            <p:spPr bwMode="auto">
              <a:xfrm>
                <a:off x="4175" y="2840"/>
                <a:ext cx="15" cy="20"/>
              </a:xfrm>
              <a:custGeom>
                <a:avLst/>
                <a:gdLst>
                  <a:gd name="T0" fmla="*/ 0 w 15"/>
                  <a:gd name="T1" fmla="*/ 18 h 20"/>
                  <a:gd name="T2" fmla="*/ 9 w 15"/>
                  <a:gd name="T3" fmla="*/ 0 h 20"/>
                  <a:gd name="T4" fmla="*/ 15 w 15"/>
                  <a:gd name="T5" fmla="*/ 1 h 20"/>
                  <a:gd name="T6" fmla="*/ 6 w 15"/>
                  <a:gd name="T7" fmla="*/ 20 h 20"/>
                  <a:gd name="T8" fmla="*/ 0 w 15"/>
                  <a:gd name="T9" fmla="*/ 18 h 20"/>
                  <a:gd name="T10" fmla="*/ 0 60000 65536"/>
                  <a:gd name="T11" fmla="*/ 0 60000 65536"/>
                  <a:gd name="T12" fmla="*/ 0 60000 65536"/>
                  <a:gd name="T13" fmla="*/ 0 60000 65536"/>
                  <a:gd name="T14" fmla="*/ 0 60000 65536"/>
                  <a:gd name="T15" fmla="*/ 0 w 15"/>
                  <a:gd name="T16" fmla="*/ 0 h 20"/>
                  <a:gd name="T17" fmla="*/ 15 w 15"/>
                  <a:gd name="T18" fmla="*/ 20 h 20"/>
                </a:gdLst>
                <a:ahLst/>
                <a:cxnLst>
                  <a:cxn ang="T10">
                    <a:pos x="T0" y="T1"/>
                  </a:cxn>
                  <a:cxn ang="T11">
                    <a:pos x="T2" y="T3"/>
                  </a:cxn>
                  <a:cxn ang="T12">
                    <a:pos x="T4" y="T5"/>
                  </a:cxn>
                  <a:cxn ang="T13">
                    <a:pos x="T6" y="T7"/>
                  </a:cxn>
                  <a:cxn ang="T14">
                    <a:pos x="T8" y="T9"/>
                  </a:cxn>
                </a:cxnLst>
                <a:rect l="T15" t="T16" r="T17" b="T18"/>
                <a:pathLst>
                  <a:path w="15" h="20">
                    <a:moveTo>
                      <a:pt x="0" y="18"/>
                    </a:moveTo>
                    <a:lnTo>
                      <a:pt x="9" y="0"/>
                    </a:lnTo>
                    <a:lnTo>
                      <a:pt x="15" y="1"/>
                    </a:lnTo>
                    <a:lnTo>
                      <a:pt x="6" y="20"/>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83" name="Freeform 436"/>
              <p:cNvSpPr>
                <a:spLocks/>
              </p:cNvSpPr>
              <p:nvPr/>
            </p:nvSpPr>
            <p:spPr bwMode="auto">
              <a:xfrm>
                <a:off x="4182" y="2834"/>
                <a:ext cx="18" cy="16"/>
              </a:xfrm>
              <a:custGeom>
                <a:avLst/>
                <a:gdLst>
                  <a:gd name="T0" fmla="*/ 0 w 18"/>
                  <a:gd name="T1" fmla="*/ 8 h 16"/>
                  <a:gd name="T2" fmla="*/ 16 w 18"/>
                  <a:gd name="T3" fmla="*/ 0 h 16"/>
                  <a:gd name="T4" fmla="*/ 18 w 18"/>
                  <a:gd name="T5" fmla="*/ 7 h 16"/>
                  <a:gd name="T6" fmla="*/ 2 w 18"/>
                  <a:gd name="T7" fmla="*/ 16 h 16"/>
                  <a:gd name="T8" fmla="*/ 0 w 18"/>
                  <a:gd name="T9" fmla="*/ 8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8"/>
                    </a:moveTo>
                    <a:lnTo>
                      <a:pt x="16" y="0"/>
                    </a:lnTo>
                    <a:lnTo>
                      <a:pt x="18" y="7"/>
                    </a:lnTo>
                    <a:lnTo>
                      <a:pt x="2" y="1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84" name="Freeform 437"/>
              <p:cNvSpPr>
                <a:spLocks/>
              </p:cNvSpPr>
              <p:nvPr/>
            </p:nvSpPr>
            <p:spPr bwMode="auto">
              <a:xfrm>
                <a:off x="4192" y="2827"/>
                <a:ext cx="18" cy="13"/>
              </a:xfrm>
              <a:custGeom>
                <a:avLst/>
                <a:gdLst>
                  <a:gd name="T0" fmla="*/ 0 w 18"/>
                  <a:gd name="T1" fmla="*/ 7 h 13"/>
                  <a:gd name="T2" fmla="*/ 16 w 18"/>
                  <a:gd name="T3" fmla="*/ 0 h 13"/>
                  <a:gd name="T4" fmla="*/ 18 w 18"/>
                  <a:gd name="T5" fmla="*/ 5 h 13"/>
                  <a:gd name="T6" fmla="*/ 2 w 18"/>
                  <a:gd name="T7" fmla="*/ 13 h 13"/>
                  <a:gd name="T8" fmla="*/ 0 w 18"/>
                  <a:gd name="T9" fmla="*/ 7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0" y="7"/>
                    </a:moveTo>
                    <a:lnTo>
                      <a:pt x="16" y="0"/>
                    </a:lnTo>
                    <a:lnTo>
                      <a:pt x="18" y="5"/>
                    </a:lnTo>
                    <a:lnTo>
                      <a:pt x="2" y="13"/>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85" name="Freeform 438"/>
              <p:cNvSpPr>
                <a:spLocks/>
              </p:cNvSpPr>
              <p:nvPr/>
            </p:nvSpPr>
            <p:spPr bwMode="auto">
              <a:xfrm>
                <a:off x="4203" y="2818"/>
                <a:ext cx="17" cy="16"/>
              </a:xfrm>
              <a:custGeom>
                <a:avLst/>
                <a:gdLst>
                  <a:gd name="T0" fmla="*/ 0 w 17"/>
                  <a:gd name="T1" fmla="*/ 9 h 16"/>
                  <a:gd name="T2" fmla="*/ 15 w 17"/>
                  <a:gd name="T3" fmla="*/ 0 h 16"/>
                  <a:gd name="T4" fmla="*/ 17 w 17"/>
                  <a:gd name="T5" fmla="*/ 7 h 16"/>
                  <a:gd name="T6" fmla="*/ 1 w 17"/>
                  <a:gd name="T7" fmla="*/ 16 h 16"/>
                  <a:gd name="T8" fmla="*/ 0 w 17"/>
                  <a:gd name="T9" fmla="*/ 9 h 16"/>
                  <a:gd name="T10" fmla="*/ 0 60000 65536"/>
                  <a:gd name="T11" fmla="*/ 0 60000 65536"/>
                  <a:gd name="T12" fmla="*/ 0 60000 65536"/>
                  <a:gd name="T13" fmla="*/ 0 60000 65536"/>
                  <a:gd name="T14" fmla="*/ 0 60000 65536"/>
                  <a:gd name="T15" fmla="*/ 0 w 17"/>
                  <a:gd name="T16" fmla="*/ 0 h 16"/>
                  <a:gd name="T17" fmla="*/ 17 w 17"/>
                  <a:gd name="T18" fmla="*/ 16 h 16"/>
                </a:gdLst>
                <a:ahLst/>
                <a:cxnLst>
                  <a:cxn ang="T10">
                    <a:pos x="T0" y="T1"/>
                  </a:cxn>
                  <a:cxn ang="T11">
                    <a:pos x="T2" y="T3"/>
                  </a:cxn>
                  <a:cxn ang="T12">
                    <a:pos x="T4" y="T5"/>
                  </a:cxn>
                  <a:cxn ang="T13">
                    <a:pos x="T6" y="T7"/>
                  </a:cxn>
                  <a:cxn ang="T14">
                    <a:pos x="T8" y="T9"/>
                  </a:cxn>
                </a:cxnLst>
                <a:rect l="T15" t="T16" r="T17" b="T18"/>
                <a:pathLst>
                  <a:path w="17" h="16">
                    <a:moveTo>
                      <a:pt x="0" y="9"/>
                    </a:moveTo>
                    <a:lnTo>
                      <a:pt x="15" y="0"/>
                    </a:lnTo>
                    <a:lnTo>
                      <a:pt x="17" y="7"/>
                    </a:lnTo>
                    <a:lnTo>
                      <a:pt x="1" y="16"/>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86" name="Freeform 439"/>
              <p:cNvSpPr>
                <a:spLocks/>
              </p:cNvSpPr>
              <p:nvPr/>
            </p:nvSpPr>
            <p:spPr bwMode="auto">
              <a:xfrm>
                <a:off x="4213" y="2812"/>
                <a:ext cx="15" cy="12"/>
              </a:xfrm>
              <a:custGeom>
                <a:avLst/>
                <a:gdLst>
                  <a:gd name="T0" fmla="*/ 0 w 15"/>
                  <a:gd name="T1" fmla="*/ 6 h 12"/>
                  <a:gd name="T2" fmla="*/ 14 w 15"/>
                  <a:gd name="T3" fmla="*/ 0 h 12"/>
                  <a:gd name="T4" fmla="*/ 15 w 15"/>
                  <a:gd name="T5" fmla="*/ 6 h 12"/>
                  <a:gd name="T6" fmla="*/ 1 w 15"/>
                  <a:gd name="T7" fmla="*/ 12 h 12"/>
                  <a:gd name="T8" fmla="*/ 0 w 15"/>
                  <a:gd name="T9" fmla="*/ 6 h 12"/>
                  <a:gd name="T10" fmla="*/ 0 60000 65536"/>
                  <a:gd name="T11" fmla="*/ 0 60000 65536"/>
                  <a:gd name="T12" fmla="*/ 0 60000 65536"/>
                  <a:gd name="T13" fmla="*/ 0 60000 65536"/>
                  <a:gd name="T14" fmla="*/ 0 60000 65536"/>
                  <a:gd name="T15" fmla="*/ 0 w 15"/>
                  <a:gd name="T16" fmla="*/ 0 h 12"/>
                  <a:gd name="T17" fmla="*/ 15 w 15"/>
                  <a:gd name="T18" fmla="*/ 12 h 12"/>
                </a:gdLst>
                <a:ahLst/>
                <a:cxnLst>
                  <a:cxn ang="T10">
                    <a:pos x="T0" y="T1"/>
                  </a:cxn>
                  <a:cxn ang="T11">
                    <a:pos x="T2" y="T3"/>
                  </a:cxn>
                  <a:cxn ang="T12">
                    <a:pos x="T4" y="T5"/>
                  </a:cxn>
                  <a:cxn ang="T13">
                    <a:pos x="T6" y="T7"/>
                  </a:cxn>
                  <a:cxn ang="T14">
                    <a:pos x="T8" y="T9"/>
                  </a:cxn>
                </a:cxnLst>
                <a:rect l="T15" t="T16" r="T17" b="T18"/>
                <a:pathLst>
                  <a:path w="15" h="12">
                    <a:moveTo>
                      <a:pt x="0" y="6"/>
                    </a:moveTo>
                    <a:lnTo>
                      <a:pt x="14" y="0"/>
                    </a:lnTo>
                    <a:lnTo>
                      <a:pt x="15" y="6"/>
                    </a:lnTo>
                    <a:lnTo>
                      <a:pt x="1" y="12"/>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87" name="Freeform 440"/>
              <p:cNvSpPr>
                <a:spLocks/>
              </p:cNvSpPr>
              <p:nvPr/>
            </p:nvSpPr>
            <p:spPr bwMode="auto">
              <a:xfrm>
                <a:off x="4221" y="2805"/>
                <a:ext cx="18" cy="13"/>
              </a:xfrm>
              <a:custGeom>
                <a:avLst/>
                <a:gdLst>
                  <a:gd name="T0" fmla="*/ 0 w 18"/>
                  <a:gd name="T1" fmla="*/ 7 h 13"/>
                  <a:gd name="T2" fmla="*/ 16 w 18"/>
                  <a:gd name="T3" fmla="*/ 0 h 13"/>
                  <a:gd name="T4" fmla="*/ 18 w 18"/>
                  <a:gd name="T5" fmla="*/ 6 h 13"/>
                  <a:gd name="T6" fmla="*/ 2 w 18"/>
                  <a:gd name="T7" fmla="*/ 13 h 13"/>
                  <a:gd name="T8" fmla="*/ 0 w 18"/>
                  <a:gd name="T9" fmla="*/ 7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0" y="7"/>
                    </a:moveTo>
                    <a:lnTo>
                      <a:pt x="16" y="0"/>
                    </a:lnTo>
                    <a:lnTo>
                      <a:pt x="18" y="6"/>
                    </a:lnTo>
                    <a:lnTo>
                      <a:pt x="2" y="13"/>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88" name="Freeform 441"/>
              <p:cNvSpPr>
                <a:spLocks/>
              </p:cNvSpPr>
              <p:nvPr/>
            </p:nvSpPr>
            <p:spPr bwMode="auto">
              <a:xfrm>
                <a:off x="4231" y="2801"/>
                <a:ext cx="18" cy="10"/>
              </a:xfrm>
              <a:custGeom>
                <a:avLst/>
                <a:gdLst>
                  <a:gd name="T0" fmla="*/ 0 w 18"/>
                  <a:gd name="T1" fmla="*/ 4 h 10"/>
                  <a:gd name="T2" fmla="*/ 16 w 18"/>
                  <a:gd name="T3" fmla="*/ 0 h 10"/>
                  <a:gd name="T4" fmla="*/ 18 w 18"/>
                  <a:gd name="T5" fmla="*/ 5 h 10"/>
                  <a:gd name="T6" fmla="*/ 2 w 18"/>
                  <a:gd name="T7" fmla="*/ 10 h 10"/>
                  <a:gd name="T8" fmla="*/ 0 w 18"/>
                  <a:gd name="T9" fmla="*/ 4 h 10"/>
                  <a:gd name="T10" fmla="*/ 0 60000 65536"/>
                  <a:gd name="T11" fmla="*/ 0 60000 65536"/>
                  <a:gd name="T12" fmla="*/ 0 60000 65536"/>
                  <a:gd name="T13" fmla="*/ 0 60000 65536"/>
                  <a:gd name="T14" fmla="*/ 0 60000 65536"/>
                  <a:gd name="T15" fmla="*/ 0 w 18"/>
                  <a:gd name="T16" fmla="*/ 0 h 10"/>
                  <a:gd name="T17" fmla="*/ 18 w 18"/>
                  <a:gd name="T18" fmla="*/ 10 h 10"/>
                </a:gdLst>
                <a:ahLst/>
                <a:cxnLst>
                  <a:cxn ang="T10">
                    <a:pos x="T0" y="T1"/>
                  </a:cxn>
                  <a:cxn ang="T11">
                    <a:pos x="T2" y="T3"/>
                  </a:cxn>
                  <a:cxn ang="T12">
                    <a:pos x="T4" y="T5"/>
                  </a:cxn>
                  <a:cxn ang="T13">
                    <a:pos x="T6" y="T7"/>
                  </a:cxn>
                  <a:cxn ang="T14">
                    <a:pos x="T8" y="T9"/>
                  </a:cxn>
                </a:cxnLst>
                <a:rect l="T15" t="T16" r="T17" b="T18"/>
                <a:pathLst>
                  <a:path w="18" h="10">
                    <a:moveTo>
                      <a:pt x="0" y="4"/>
                    </a:moveTo>
                    <a:lnTo>
                      <a:pt x="16" y="0"/>
                    </a:lnTo>
                    <a:lnTo>
                      <a:pt x="18" y="5"/>
                    </a:lnTo>
                    <a:lnTo>
                      <a:pt x="2" y="1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389" name="Freeform 442"/>
              <p:cNvSpPr>
                <a:spLocks/>
              </p:cNvSpPr>
              <p:nvPr/>
            </p:nvSpPr>
            <p:spPr bwMode="auto">
              <a:xfrm>
                <a:off x="4241" y="2795"/>
                <a:ext cx="18" cy="11"/>
              </a:xfrm>
              <a:custGeom>
                <a:avLst/>
                <a:gdLst>
                  <a:gd name="T0" fmla="*/ 0 w 18"/>
                  <a:gd name="T1" fmla="*/ 6 h 11"/>
                  <a:gd name="T2" fmla="*/ 16 w 18"/>
                  <a:gd name="T3" fmla="*/ 0 h 11"/>
                  <a:gd name="T4" fmla="*/ 18 w 18"/>
                  <a:gd name="T5" fmla="*/ 6 h 11"/>
                  <a:gd name="T6" fmla="*/ 2 w 18"/>
                  <a:gd name="T7" fmla="*/ 11 h 11"/>
                  <a:gd name="T8" fmla="*/ 0 w 18"/>
                  <a:gd name="T9" fmla="*/ 6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6"/>
                    </a:moveTo>
                    <a:lnTo>
                      <a:pt x="16" y="0"/>
                    </a:lnTo>
                    <a:lnTo>
                      <a:pt x="18" y="6"/>
                    </a:lnTo>
                    <a:lnTo>
                      <a:pt x="2" y="11"/>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sp>
          <p:nvSpPr>
            <p:cNvPr id="1745" name="Freeform 444"/>
            <p:cNvSpPr>
              <a:spLocks/>
            </p:cNvSpPr>
            <p:nvPr/>
          </p:nvSpPr>
          <p:spPr bwMode="auto">
            <a:xfrm>
              <a:off x="6748463" y="4432300"/>
              <a:ext cx="28575" cy="14288"/>
            </a:xfrm>
            <a:custGeom>
              <a:avLst/>
              <a:gdLst>
                <a:gd name="T0" fmla="*/ 0 w 18"/>
                <a:gd name="T1" fmla="*/ 7561527 h 9"/>
                <a:gd name="T2" fmla="*/ 40322500 w 18"/>
                <a:gd name="T3" fmla="*/ 0 h 9"/>
                <a:gd name="T4" fmla="*/ 45362813 w 18"/>
                <a:gd name="T5" fmla="*/ 15121467 h 9"/>
                <a:gd name="T6" fmla="*/ 5040313 w 18"/>
                <a:gd name="T7" fmla="*/ 22682994 h 9"/>
                <a:gd name="T8" fmla="*/ 0 w 18"/>
                <a:gd name="T9" fmla="*/ 7561527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3"/>
                  </a:moveTo>
                  <a:lnTo>
                    <a:pt x="16" y="0"/>
                  </a:lnTo>
                  <a:lnTo>
                    <a:pt x="18" y="6"/>
                  </a:lnTo>
                  <a:lnTo>
                    <a:pt x="2" y="9"/>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46" name="Freeform 445"/>
            <p:cNvSpPr>
              <a:spLocks/>
            </p:cNvSpPr>
            <p:nvPr/>
          </p:nvSpPr>
          <p:spPr bwMode="auto">
            <a:xfrm>
              <a:off x="6765925" y="4425950"/>
              <a:ext cx="23813" cy="15875"/>
            </a:xfrm>
            <a:custGeom>
              <a:avLst/>
              <a:gdLst>
                <a:gd name="T0" fmla="*/ 0 w 15"/>
                <a:gd name="T1" fmla="*/ 10080625 h 10"/>
                <a:gd name="T2" fmla="*/ 35282928 w 15"/>
                <a:gd name="T3" fmla="*/ 0 h 10"/>
                <a:gd name="T4" fmla="*/ 37803931 w 15"/>
                <a:gd name="T5" fmla="*/ 15120938 h 10"/>
                <a:gd name="T6" fmla="*/ 2521003 w 15"/>
                <a:gd name="T7" fmla="*/ 25201563 h 10"/>
                <a:gd name="T8" fmla="*/ 0 w 15"/>
                <a:gd name="T9" fmla="*/ 10080625 h 10"/>
                <a:gd name="T10" fmla="*/ 0 60000 65536"/>
                <a:gd name="T11" fmla="*/ 0 60000 65536"/>
                <a:gd name="T12" fmla="*/ 0 60000 65536"/>
                <a:gd name="T13" fmla="*/ 0 60000 65536"/>
                <a:gd name="T14" fmla="*/ 0 60000 65536"/>
                <a:gd name="T15" fmla="*/ 0 w 15"/>
                <a:gd name="T16" fmla="*/ 0 h 10"/>
                <a:gd name="T17" fmla="*/ 15 w 15"/>
                <a:gd name="T18" fmla="*/ 10 h 10"/>
              </a:gdLst>
              <a:ahLst/>
              <a:cxnLst>
                <a:cxn ang="T10">
                  <a:pos x="T0" y="T1"/>
                </a:cxn>
                <a:cxn ang="T11">
                  <a:pos x="T2" y="T3"/>
                </a:cxn>
                <a:cxn ang="T12">
                  <a:pos x="T4" y="T5"/>
                </a:cxn>
                <a:cxn ang="T13">
                  <a:pos x="T6" y="T7"/>
                </a:cxn>
                <a:cxn ang="T14">
                  <a:pos x="T8" y="T9"/>
                </a:cxn>
              </a:cxnLst>
              <a:rect l="T15" t="T16" r="T17" b="T18"/>
              <a:pathLst>
                <a:path w="15" h="10">
                  <a:moveTo>
                    <a:pt x="0" y="4"/>
                  </a:moveTo>
                  <a:lnTo>
                    <a:pt x="14" y="0"/>
                  </a:lnTo>
                  <a:lnTo>
                    <a:pt x="15" y="6"/>
                  </a:lnTo>
                  <a:lnTo>
                    <a:pt x="1" y="1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47" name="Freeform 446"/>
            <p:cNvSpPr>
              <a:spLocks/>
            </p:cNvSpPr>
            <p:nvPr/>
          </p:nvSpPr>
          <p:spPr bwMode="auto">
            <a:xfrm>
              <a:off x="6778625" y="4421188"/>
              <a:ext cx="28575" cy="14287"/>
            </a:xfrm>
            <a:custGeom>
              <a:avLst/>
              <a:gdLst>
                <a:gd name="T0" fmla="*/ 0 w 18"/>
                <a:gd name="T1" fmla="*/ 7559410 h 9"/>
                <a:gd name="T2" fmla="*/ 40322500 w 18"/>
                <a:gd name="T3" fmla="*/ 0 h 9"/>
                <a:gd name="T4" fmla="*/ 45362813 w 18"/>
                <a:gd name="T5" fmla="*/ 15120408 h 9"/>
                <a:gd name="T6" fmla="*/ 5040313 w 18"/>
                <a:gd name="T7" fmla="*/ 22679819 h 9"/>
                <a:gd name="T8" fmla="*/ 0 w 18"/>
                <a:gd name="T9" fmla="*/ 7559410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3"/>
                  </a:moveTo>
                  <a:lnTo>
                    <a:pt x="16" y="0"/>
                  </a:lnTo>
                  <a:lnTo>
                    <a:pt x="18" y="6"/>
                  </a:lnTo>
                  <a:lnTo>
                    <a:pt x="2" y="9"/>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48" name="Freeform 447"/>
            <p:cNvSpPr>
              <a:spLocks/>
            </p:cNvSpPr>
            <p:nvPr/>
          </p:nvSpPr>
          <p:spPr bwMode="auto">
            <a:xfrm>
              <a:off x="6794500" y="4418013"/>
              <a:ext cx="28575" cy="12700"/>
            </a:xfrm>
            <a:custGeom>
              <a:avLst/>
              <a:gdLst>
                <a:gd name="T0" fmla="*/ 0 w 18"/>
                <a:gd name="T1" fmla="*/ 5040313 h 8"/>
                <a:gd name="T2" fmla="*/ 40322500 w 18"/>
                <a:gd name="T3" fmla="*/ 0 h 8"/>
                <a:gd name="T4" fmla="*/ 45362813 w 18"/>
                <a:gd name="T5" fmla="*/ 15120938 h 8"/>
                <a:gd name="T6" fmla="*/ 5040313 w 18"/>
                <a:gd name="T7" fmla="*/ 20161250 h 8"/>
                <a:gd name="T8" fmla="*/ 0 w 18"/>
                <a:gd name="T9" fmla="*/ 5040313 h 8"/>
                <a:gd name="T10" fmla="*/ 0 60000 65536"/>
                <a:gd name="T11" fmla="*/ 0 60000 65536"/>
                <a:gd name="T12" fmla="*/ 0 60000 65536"/>
                <a:gd name="T13" fmla="*/ 0 60000 65536"/>
                <a:gd name="T14" fmla="*/ 0 60000 65536"/>
                <a:gd name="T15" fmla="*/ 0 w 18"/>
                <a:gd name="T16" fmla="*/ 0 h 8"/>
                <a:gd name="T17" fmla="*/ 18 w 18"/>
                <a:gd name="T18" fmla="*/ 8 h 8"/>
              </a:gdLst>
              <a:ahLst/>
              <a:cxnLst>
                <a:cxn ang="T10">
                  <a:pos x="T0" y="T1"/>
                </a:cxn>
                <a:cxn ang="T11">
                  <a:pos x="T2" y="T3"/>
                </a:cxn>
                <a:cxn ang="T12">
                  <a:pos x="T4" y="T5"/>
                </a:cxn>
                <a:cxn ang="T13">
                  <a:pos x="T6" y="T7"/>
                </a:cxn>
                <a:cxn ang="T14">
                  <a:pos x="T8" y="T9"/>
                </a:cxn>
              </a:cxnLst>
              <a:rect l="T15" t="T16" r="T17" b="T18"/>
              <a:pathLst>
                <a:path w="18" h="8">
                  <a:moveTo>
                    <a:pt x="0" y="2"/>
                  </a:moveTo>
                  <a:lnTo>
                    <a:pt x="16" y="0"/>
                  </a:lnTo>
                  <a:lnTo>
                    <a:pt x="18" y="6"/>
                  </a:lnTo>
                  <a:lnTo>
                    <a:pt x="2" y="8"/>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49" name="Freeform 448"/>
            <p:cNvSpPr>
              <a:spLocks/>
            </p:cNvSpPr>
            <p:nvPr/>
          </p:nvSpPr>
          <p:spPr bwMode="auto">
            <a:xfrm>
              <a:off x="6810375" y="4416425"/>
              <a:ext cx="28575" cy="11113"/>
            </a:xfrm>
            <a:custGeom>
              <a:avLst/>
              <a:gdLst>
                <a:gd name="T0" fmla="*/ 0 w 18"/>
                <a:gd name="T1" fmla="*/ 2521063 h 7"/>
                <a:gd name="T2" fmla="*/ 40322500 w 18"/>
                <a:gd name="T3" fmla="*/ 0 h 7"/>
                <a:gd name="T4" fmla="*/ 45362813 w 18"/>
                <a:gd name="T5" fmla="*/ 15121618 h 7"/>
                <a:gd name="T6" fmla="*/ 5040313 w 18"/>
                <a:gd name="T7" fmla="*/ 17642681 h 7"/>
                <a:gd name="T8" fmla="*/ 0 w 18"/>
                <a:gd name="T9" fmla="*/ 2521063 h 7"/>
                <a:gd name="T10" fmla="*/ 0 60000 65536"/>
                <a:gd name="T11" fmla="*/ 0 60000 65536"/>
                <a:gd name="T12" fmla="*/ 0 60000 65536"/>
                <a:gd name="T13" fmla="*/ 0 60000 65536"/>
                <a:gd name="T14" fmla="*/ 0 60000 65536"/>
                <a:gd name="T15" fmla="*/ 0 w 18"/>
                <a:gd name="T16" fmla="*/ 0 h 7"/>
                <a:gd name="T17" fmla="*/ 18 w 18"/>
                <a:gd name="T18" fmla="*/ 7 h 7"/>
              </a:gdLst>
              <a:ahLst/>
              <a:cxnLst>
                <a:cxn ang="T10">
                  <a:pos x="T0" y="T1"/>
                </a:cxn>
                <a:cxn ang="T11">
                  <a:pos x="T2" y="T3"/>
                </a:cxn>
                <a:cxn ang="T12">
                  <a:pos x="T4" y="T5"/>
                </a:cxn>
                <a:cxn ang="T13">
                  <a:pos x="T6" y="T7"/>
                </a:cxn>
                <a:cxn ang="T14">
                  <a:pos x="T8" y="T9"/>
                </a:cxn>
              </a:cxnLst>
              <a:rect l="T15" t="T16" r="T17" b="T18"/>
              <a:pathLst>
                <a:path w="18" h="7">
                  <a:moveTo>
                    <a:pt x="0" y="1"/>
                  </a:moveTo>
                  <a:lnTo>
                    <a:pt x="16" y="0"/>
                  </a:lnTo>
                  <a:lnTo>
                    <a:pt x="18" y="6"/>
                  </a:lnTo>
                  <a:lnTo>
                    <a:pt x="2" y="7"/>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50" name="Rectangle 449"/>
            <p:cNvSpPr>
              <a:spLocks noChangeArrowheads="1"/>
            </p:cNvSpPr>
            <p:nvPr/>
          </p:nvSpPr>
          <p:spPr bwMode="auto">
            <a:xfrm>
              <a:off x="6829425" y="4416425"/>
              <a:ext cx="254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751" name="Rectangle 450"/>
            <p:cNvSpPr>
              <a:spLocks noChangeArrowheads="1"/>
            </p:cNvSpPr>
            <p:nvPr/>
          </p:nvSpPr>
          <p:spPr bwMode="auto">
            <a:xfrm>
              <a:off x="6845300" y="4416425"/>
              <a:ext cx="22225"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752" name="Freeform 451"/>
            <p:cNvSpPr>
              <a:spLocks/>
            </p:cNvSpPr>
            <p:nvPr/>
          </p:nvSpPr>
          <p:spPr bwMode="auto">
            <a:xfrm>
              <a:off x="6856413" y="4416425"/>
              <a:ext cx="26987" cy="11113"/>
            </a:xfrm>
            <a:custGeom>
              <a:avLst/>
              <a:gdLst>
                <a:gd name="T0" fmla="*/ 0 w 17"/>
                <a:gd name="T1" fmla="*/ 15121618 h 7"/>
                <a:gd name="T2" fmla="*/ 40321753 w 17"/>
                <a:gd name="T3" fmla="*/ 17642681 h 7"/>
                <a:gd name="T4" fmla="*/ 42841069 w 17"/>
                <a:gd name="T5" fmla="*/ 2521063 h 7"/>
                <a:gd name="T6" fmla="*/ 5040219 w 17"/>
                <a:gd name="T7" fmla="*/ 0 h 7"/>
                <a:gd name="T8" fmla="*/ 0 w 17"/>
                <a:gd name="T9" fmla="*/ 15121618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6"/>
                  </a:moveTo>
                  <a:lnTo>
                    <a:pt x="16" y="7"/>
                  </a:lnTo>
                  <a:lnTo>
                    <a:pt x="17" y="1"/>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53" name="Freeform 452"/>
            <p:cNvSpPr>
              <a:spLocks/>
            </p:cNvSpPr>
            <p:nvPr/>
          </p:nvSpPr>
          <p:spPr bwMode="auto">
            <a:xfrm>
              <a:off x="6872288" y="4418013"/>
              <a:ext cx="28575" cy="12700"/>
            </a:xfrm>
            <a:custGeom>
              <a:avLst/>
              <a:gdLst>
                <a:gd name="T0" fmla="*/ 0 w 18"/>
                <a:gd name="T1" fmla="*/ 15120938 h 8"/>
                <a:gd name="T2" fmla="*/ 40322500 w 18"/>
                <a:gd name="T3" fmla="*/ 20161250 h 8"/>
                <a:gd name="T4" fmla="*/ 45362813 w 18"/>
                <a:gd name="T5" fmla="*/ 5040313 h 8"/>
                <a:gd name="T6" fmla="*/ 5040313 w 18"/>
                <a:gd name="T7" fmla="*/ 0 h 8"/>
                <a:gd name="T8" fmla="*/ 0 w 18"/>
                <a:gd name="T9" fmla="*/ 15120938 h 8"/>
                <a:gd name="T10" fmla="*/ 0 60000 65536"/>
                <a:gd name="T11" fmla="*/ 0 60000 65536"/>
                <a:gd name="T12" fmla="*/ 0 60000 65536"/>
                <a:gd name="T13" fmla="*/ 0 60000 65536"/>
                <a:gd name="T14" fmla="*/ 0 60000 65536"/>
                <a:gd name="T15" fmla="*/ 0 w 18"/>
                <a:gd name="T16" fmla="*/ 0 h 8"/>
                <a:gd name="T17" fmla="*/ 18 w 18"/>
                <a:gd name="T18" fmla="*/ 8 h 8"/>
              </a:gdLst>
              <a:ahLst/>
              <a:cxnLst>
                <a:cxn ang="T10">
                  <a:pos x="T0" y="T1"/>
                </a:cxn>
                <a:cxn ang="T11">
                  <a:pos x="T2" y="T3"/>
                </a:cxn>
                <a:cxn ang="T12">
                  <a:pos x="T4" y="T5"/>
                </a:cxn>
                <a:cxn ang="T13">
                  <a:pos x="T6" y="T7"/>
                </a:cxn>
                <a:cxn ang="T14">
                  <a:pos x="T8" y="T9"/>
                </a:cxn>
              </a:cxnLst>
              <a:rect l="T15" t="T16" r="T17" b="T18"/>
              <a:pathLst>
                <a:path w="18" h="8">
                  <a:moveTo>
                    <a:pt x="0" y="6"/>
                  </a:moveTo>
                  <a:lnTo>
                    <a:pt x="16" y="8"/>
                  </a:lnTo>
                  <a:lnTo>
                    <a:pt x="18" y="2"/>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54" name="Freeform 453"/>
            <p:cNvSpPr>
              <a:spLocks/>
            </p:cNvSpPr>
            <p:nvPr/>
          </p:nvSpPr>
          <p:spPr bwMode="auto">
            <a:xfrm>
              <a:off x="6888163" y="4421188"/>
              <a:ext cx="28575" cy="14287"/>
            </a:xfrm>
            <a:custGeom>
              <a:avLst/>
              <a:gdLst>
                <a:gd name="T0" fmla="*/ 0 w 18"/>
                <a:gd name="T1" fmla="*/ 15120408 h 9"/>
                <a:gd name="T2" fmla="*/ 40322500 w 18"/>
                <a:gd name="T3" fmla="*/ 22679819 h 9"/>
                <a:gd name="T4" fmla="*/ 45362813 w 18"/>
                <a:gd name="T5" fmla="*/ 7559410 h 9"/>
                <a:gd name="T6" fmla="*/ 5040313 w 18"/>
                <a:gd name="T7" fmla="*/ 0 h 9"/>
                <a:gd name="T8" fmla="*/ 0 w 18"/>
                <a:gd name="T9" fmla="*/ 15120408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0" y="6"/>
                  </a:moveTo>
                  <a:lnTo>
                    <a:pt x="16" y="9"/>
                  </a:lnTo>
                  <a:lnTo>
                    <a:pt x="18" y="3"/>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55" name="Freeform 454"/>
            <p:cNvSpPr>
              <a:spLocks/>
            </p:cNvSpPr>
            <p:nvPr/>
          </p:nvSpPr>
          <p:spPr bwMode="auto">
            <a:xfrm>
              <a:off x="6904038" y="4425950"/>
              <a:ext cx="25400" cy="15875"/>
            </a:xfrm>
            <a:custGeom>
              <a:avLst/>
              <a:gdLst>
                <a:gd name="T0" fmla="*/ 0 w 16"/>
                <a:gd name="T1" fmla="*/ 15120938 h 10"/>
                <a:gd name="T2" fmla="*/ 37803138 w 16"/>
                <a:gd name="T3" fmla="*/ 25201563 h 10"/>
                <a:gd name="T4" fmla="*/ 40322500 w 16"/>
                <a:gd name="T5" fmla="*/ 10080625 h 10"/>
                <a:gd name="T6" fmla="*/ 5040313 w 16"/>
                <a:gd name="T7" fmla="*/ 0 h 10"/>
                <a:gd name="T8" fmla="*/ 0 w 16"/>
                <a:gd name="T9" fmla="*/ 15120938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0" y="6"/>
                  </a:moveTo>
                  <a:lnTo>
                    <a:pt x="15" y="10"/>
                  </a:lnTo>
                  <a:lnTo>
                    <a:pt x="16" y="4"/>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56" name="Freeform 455"/>
            <p:cNvSpPr>
              <a:spLocks/>
            </p:cNvSpPr>
            <p:nvPr/>
          </p:nvSpPr>
          <p:spPr bwMode="auto">
            <a:xfrm>
              <a:off x="6918325" y="4432300"/>
              <a:ext cx="26988" cy="14288"/>
            </a:xfrm>
            <a:custGeom>
              <a:avLst/>
              <a:gdLst>
                <a:gd name="T0" fmla="*/ 0 w 17"/>
                <a:gd name="T1" fmla="*/ 15121467 h 9"/>
                <a:gd name="T2" fmla="*/ 40323247 w 17"/>
                <a:gd name="T3" fmla="*/ 22682994 h 9"/>
                <a:gd name="T4" fmla="*/ 42844244 w 17"/>
                <a:gd name="T5" fmla="*/ 7561527 h 9"/>
                <a:gd name="T6" fmla="*/ 5040406 w 17"/>
                <a:gd name="T7" fmla="*/ 0 h 9"/>
                <a:gd name="T8" fmla="*/ 0 w 17"/>
                <a:gd name="T9" fmla="*/ 15121467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0" y="6"/>
                  </a:moveTo>
                  <a:lnTo>
                    <a:pt x="16" y="9"/>
                  </a:lnTo>
                  <a:lnTo>
                    <a:pt x="17" y="3"/>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57" name="Freeform 456"/>
            <p:cNvSpPr>
              <a:spLocks/>
            </p:cNvSpPr>
            <p:nvPr/>
          </p:nvSpPr>
          <p:spPr bwMode="auto">
            <a:xfrm>
              <a:off x="6934200" y="4437063"/>
              <a:ext cx="26988" cy="17462"/>
            </a:xfrm>
            <a:custGeom>
              <a:avLst/>
              <a:gdLst>
                <a:gd name="T0" fmla="*/ 0 w 17"/>
                <a:gd name="T1" fmla="*/ 15120505 h 11"/>
                <a:gd name="T2" fmla="*/ 40323247 w 17"/>
                <a:gd name="T3" fmla="*/ 27720131 h 11"/>
                <a:gd name="T4" fmla="*/ 42844244 w 17"/>
                <a:gd name="T5" fmla="*/ 15120505 h 11"/>
                <a:gd name="T6" fmla="*/ 5040406 w 17"/>
                <a:gd name="T7" fmla="*/ 0 h 11"/>
                <a:gd name="T8" fmla="*/ 0 w 17"/>
                <a:gd name="T9" fmla="*/ 15120505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0" y="6"/>
                  </a:moveTo>
                  <a:lnTo>
                    <a:pt x="16" y="11"/>
                  </a:lnTo>
                  <a:lnTo>
                    <a:pt x="17" y="6"/>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58" name="Freeform 457"/>
            <p:cNvSpPr>
              <a:spLocks/>
            </p:cNvSpPr>
            <p:nvPr/>
          </p:nvSpPr>
          <p:spPr bwMode="auto">
            <a:xfrm>
              <a:off x="6950075" y="4446588"/>
              <a:ext cx="28575" cy="15875"/>
            </a:xfrm>
            <a:custGeom>
              <a:avLst/>
              <a:gdLst>
                <a:gd name="T0" fmla="*/ 0 w 18"/>
                <a:gd name="T1" fmla="*/ 12601575 h 10"/>
                <a:gd name="T2" fmla="*/ 40322500 w 18"/>
                <a:gd name="T3" fmla="*/ 25201563 h 10"/>
                <a:gd name="T4" fmla="*/ 45362813 w 18"/>
                <a:gd name="T5" fmla="*/ 10080625 h 10"/>
                <a:gd name="T6" fmla="*/ 5040313 w 18"/>
                <a:gd name="T7" fmla="*/ 0 h 10"/>
                <a:gd name="T8" fmla="*/ 0 w 18"/>
                <a:gd name="T9" fmla="*/ 12601575 h 10"/>
                <a:gd name="T10" fmla="*/ 0 60000 65536"/>
                <a:gd name="T11" fmla="*/ 0 60000 65536"/>
                <a:gd name="T12" fmla="*/ 0 60000 65536"/>
                <a:gd name="T13" fmla="*/ 0 60000 65536"/>
                <a:gd name="T14" fmla="*/ 0 60000 65536"/>
                <a:gd name="T15" fmla="*/ 0 w 18"/>
                <a:gd name="T16" fmla="*/ 0 h 10"/>
                <a:gd name="T17" fmla="*/ 18 w 18"/>
                <a:gd name="T18" fmla="*/ 10 h 10"/>
              </a:gdLst>
              <a:ahLst/>
              <a:cxnLst>
                <a:cxn ang="T10">
                  <a:pos x="T0" y="T1"/>
                </a:cxn>
                <a:cxn ang="T11">
                  <a:pos x="T2" y="T3"/>
                </a:cxn>
                <a:cxn ang="T12">
                  <a:pos x="T4" y="T5"/>
                </a:cxn>
                <a:cxn ang="T13">
                  <a:pos x="T6" y="T7"/>
                </a:cxn>
                <a:cxn ang="T14">
                  <a:pos x="T8" y="T9"/>
                </a:cxn>
              </a:cxnLst>
              <a:rect l="T15" t="T16" r="T17" b="T18"/>
              <a:pathLst>
                <a:path w="18" h="10">
                  <a:moveTo>
                    <a:pt x="0" y="5"/>
                  </a:moveTo>
                  <a:lnTo>
                    <a:pt x="16" y="10"/>
                  </a:lnTo>
                  <a:lnTo>
                    <a:pt x="18" y="4"/>
                  </a:lnTo>
                  <a:lnTo>
                    <a:pt x="2"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59" name="Freeform 458"/>
            <p:cNvSpPr>
              <a:spLocks/>
            </p:cNvSpPr>
            <p:nvPr/>
          </p:nvSpPr>
          <p:spPr bwMode="auto">
            <a:xfrm>
              <a:off x="6965950" y="4452938"/>
              <a:ext cx="28575" cy="20637"/>
            </a:xfrm>
            <a:custGeom>
              <a:avLst/>
              <a:gdLst>
                <a:gd name="T0" fmla="*/ 0 w 18"/>
                <a:gd name="T1" fmla="*/ 15120571 h 13"/>
                <a:gd name="T2" fmla="*/ 40322500 w 18"/>
                <a:gd name="T3" fmla="*/ 32760444 h 13"/>
                <a:gd name="T4" fmla="*/ 45362813 w 18"/>
                <a:gd name="T5" fmla="*/ 17639873 h 13"/>
                <a:gd name="T6" fmla="*/ 5040313 w 18"/>
                <a:gd name="T7" fmla="*/ 0 h 13"/>
                <a:gd name="T8" fmla="*/ 0 w 18"/>
                <a:gd name="T9" fmla="*/ 15120571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0" y="6"/>
                  </a:moveTo>
                  <a:lnTo>
                    <a:pt x="16" y="13"/>
                  </a:lnTo>
                  <a:lnTo>
                    <a:pt x="18" y="7"/>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60" name="Freeform 459"/>
            <p:cNvSpPr>
              <a:spLocks/>
            </p:cNvSpPr>
            <p:nvPr/>
          </p:nvSpPr>
          <p:spPr bwMode="auto">
            <a:xfrm>
              <a:off x="6981825" y="4464050"/>
              <a:ext cx="25400" cy="19050"/>
            </a:xfrm>
            <a:custGeom>
              <a:avLst/>
              <a:gdLst>
                <a:gd name="T0" fmla="*/ 0 w 16"/>
                <a:gd name="T1" fmla="*/ 15120938 h 12"/>
                <a:gd name="T2" fmla="*/ 37803138 w 16"/>
                <a:gd name="T3" fmla="*/ 30241875 h 12"/>
                <a:gd name="T4" fmla="*/ 40322500 w 16"/>
                <a:gd name="T5" fmla="*/ 15120938 h 12"/>
                <a:gd name="T6" fmla="*/ 5040313 w 16"/>
                <a:gd name="T7" fmla="*/ 0 h 12"/>
                <a:gd name="T8" fmla="*/ 0 w 16"/>
                <a:gd name="T9" fmla="*/ 15120938 h 12"/>
                <a:gd name="T10" fmla="*/ 0 60000 65536"/>
                <a:gd name="T11" fmla="*/ 0 60000 65536"/>
                <a:gd name="T12" fmla="*/ 0 60000 65536"/>
                <a:gd name="T13" fmla="*/ 0 60000 65536"/>
                <a:gd name="T14" fmla="*/ 0 60000 65536"/>
                <a:gd name="T15" fmla="*/ 0 w 16"/>
                <a:gd name="T16" fmla="*/ 0 h 12"/>
                <a:gd name="T17" fmla="*/ 16 w 16"/>
                <a:gd name="T18" fmla="*/ 12 h 12"/>
              </a:gdLst>
              <a:ahLst/>
              <a:cxnLst>
                <a:cxn ang="T10">
                  <a:pos x="T0" y="T1"/>
                </a:cxn>
                <a:cxn ang="T11">
                  <a:pos x="T2" y="T3"/>
                </a:cxn>
                <a:cxn ang="T12">
                  <a:pos x="T4" y="T5"/>
                </a:cxn>
                <a:cxn ang="T13">
                  <a:pos x="T6" y="T7"/>
                </a:cxn>
                <a:cxn ang="T14">
                  <a:pos x="T8" y="T9"/>
                </a:cxn>
              </a:cxnLst>
              <a:rect l="T15" t="T16" r="T17" b="T18"/>
              <a:pathLst>
                <a:path w="16" h="12">
                  <a:moveTo>
                    <a:pt x="0" y="6"/>
                  </a:moveTo>
                  <a:lnTo>
                    <a:pt x="15" y="12"/>
                  </a:lnTo>
                  <a:lnTo>
                    <a:pt x="16" y="6"/>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61" name="Freeform 460"/>
            <p:cNvSpPr>
              <a:spLocks/>
            </p:cNvSpPr>
            <p:nvPr/>
          </p:nvSpPr>
          <p:spPr bwMode="auto">
            <a:xfrm>
              <a:off x="6996113" y="4473575"/>
              <a:ext cx="26987" cy="25400"/>
            </a:xfrm>
            <a:custGeom>
              <a:avLst/>
              <a:gdLst>
                <a:gd name="T0" fmla="*/ 0 w 17"/>
                <a:gd name="T1" fmla="*/ 17641888 h 16"/>
                <a:gd name="T2" fmla="*/ 40321753 w 17"/>
                <a:gd name="T3" fmla="*/ 40322500 h 16"/>
                <a:gd name="T4" fmla="*/ 42841069 w 17"/>
                <a:gd name="T5" fmla="*/ 22682200 h 16"/>
                <a:gd name="T6" fmla="*/ 2519316 w 17"/>
                <a:gd name="T7" fmla="*/ 0 h 16"/>
                <a:gd name="T8" fmla="*/ 0 w 17"/>
                <a:gd name="T9" fmla="*/ 17641888 h 16"/>
                <a:gd name="T10" fmla="*/ 0 60000 65536"/>
                <a:gd name="T11" fmla="*/ 0 60000 65536"/>
                <a:gd name="T12" fmla="*/ 0 60000 65536"/>
                <a:gd name="T13" fmla="*/ 0 60000 65536"/>
                <a:gd name="T14" fmla="*/ 0 60000 65536"/>
                <a:gd name="T15" fmla="*/ 0 w 17"/>
                <a:gd name="T16" fmla="*/ 0 h 16"/>
                <a:gd name="T17" fmla="*/ 17 w 17"/>
                <a:gd name="T18" fmla="*/ 16 h 16"/>
              </a:gdLst>
              <a:ahLst/>
              <a:cxnLst>
                <a:cxn ang="T10">
                  <a:pos x="T0" y="T1"/>
                </a:cxn>
                <a:cxn ang="T11">
                  <a:pos x="T2" y="T3"/>
                </a:cxn>
                <a:cxn ang="T12">
                  <a:pos x="T4" y="T5"/>
                </a:cxn>
                <a:cxn ang="T13">
                  <a:pos x="T6" y="T7"/>
                </a:cxn>
                <a:cxn ang="T14">
                  <a:pos x="T8" y="T9"/>
                </a:cxn>
              </a:cxnLst>
              <a:rect l="T15" t="T16" r="T17" b="T18"/>
              <a:pathLst>
                <a:path w="17" h="16">
                  <a:moveTo>
                    <a:pt x="0" y="7"/>
                  </a:moveTo>
                  <a:lnTo>
                    <a:pt x="16" y="16"/>
                  </a:lnTo>
                  <a:lnTo>
                    <a:pt x="17" y="9"/>
                  </a:lnTo>
                  <a:lnTo>
                    <a:pt x="1"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62" name="Freeform 461"/>
            <p:cNvSpPr>
              <a:spLocks/>
            </p:cNvSpPr>
            <p:nvPr/>
          </p:nvSpPr>
          <p:spPr bwMode="auto">
            <a:xfrm>
              <a:off x="7011988" y="4487863"/>
              <a:ext cx="26987" cy="20637"/>
            </a:xfrm>
            <a:custGeom>
              <a:avLst/>
              <a:gdLst>
                <a:gd name="T0" fmla="*/ 0 w 17"/>
                <a:gd name="T1" fmla="*/ 12599682 h 13"/>
                <a:gd name="T2" fmla="*/ 40321753 w 17"/>
                <a:gd name="T3" fmla="*/ 32760444 h 13"/>
                <a:gd name="T4" fmla="*/ 42841069 w 17"/>
                <a:gd name="T5" fmla="*/ 17639873 h 13"/>
                <a:gd name="T6" fmla="*/ 5040219 w 17"/>
                <a:gd name="T7" fmla="*/ 0 h 13"/>
                <a:gd name="T8" fmla="*/ 0 w 17"/>
                <a:gd name="T9" fmla="*/ 12599682 h 13"/>
                <a:gd name="T10" fmla="*/ 0 60000 65536"/>
                <a:gd name="T11" fmla="*/ 0 60000 65536"/>
                <a:gd name="T12" fmla="*/ 0 60000 65536"/>
                <a:gd name="T13" fmla="*/ 0 60000 65536"/>
                <a:gd name="T14" fmla="*/ 0 60000 65536"/>
                <a:gd name="T15" fmla="*/ 0 w 17"/>
                <a:gd name="T16" fmla="*/ 0 h 13"/>
                <a:gd name="T17" fmla="*/ 17 w 17"/>
                <a:gd name="T18" fmla="*/ 13 h 13"/>
              </a:gdLst>
              <a:ahLst/>
              <a:cxnLst>
                <a:cxn ang="T10">
                  <a:pos x="T0" y="T1"/>
                </a:cxn>
                <a:cxn ang="T11">
                  <a:pos x="T2" y="T3"/>
                </a:cxn>
                <a:cxn ang="T12">
                  <a:pos x="T4" y="T5"/>
                </a:cxn>
                <a:cxn ang="T13">
                  <a:pos x="T6" y="T7"/>
                </a:cxn>
                <a:cxn ang="T14">
                  <a:pos x="T8" y="T9"/>
                </a:cxn>
              </a:cxnLst>
              <a:rect l="T15" t="T16" r="T17" b="T18"/>
              <a:pathLst>
                <a:path w="17" h="13">
                  <a:moveTo>
                    <a:pt x="0" y="5"/>
                  </a:moveTo>
                  <a:lnTo>
                    <a:pt x="16" y="13"/>
                  </a:lnTo>
                  <a:lnTo>
                    <a:pt x="17" y="7"/>
                  </a:lnTo>
                  <a:lnTo>
                    <a:pt x="2"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63" name="Freeform 462"/>
            <p:cNvSpPr>
              <a:spLocks/>
            </p:cNvSpPr>
            <p:nvPr/>
          </p:nvSpPr>
          <p:spPr bwMode="auto">
            <a:xfrm>
              <a:off x="7027863" y="4498975"/>
              <a:ext cx="28575" cy="25400"/>
            </a:xfrm>
            <a:custGeom>
              <a:avLst/>
              <a:gdLst>
                <a:gd name="T0" fmla="*/ 0 w 18"/>
                <a:gd name="T1" fmla="*/ 17641888 h 16"/>
                <a:gd name="T2" fmla="*/ 40322500 w 18"/>
                <a:gd name="T3" fmla="*/ 40322500 h 16"/>
                <a:gd name="T4" fmla="*/ 45362813 w 18"/>
                <a:gd name="T5" fmla="*/ 20161250 h 16"/>
                <a:gd name="T6" fmla="*/ 5040313 w 18"/>
                <a:gd name="T7" fmla="*/ 0 h 16"/>
                <a:gd name="T8" fmla="*/ 0 w 18"/>
                <a:gd name="T9" fmla="*/ 17641888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7"/>
                  </a:moveTo>
                  <a:lnTo>
                    <a:pt x="16" y="16"/>
                  </a:lnTo>
                  <a:lnTo>
                    <a:pt x="18" y="8"/>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64" name="Freeform 463"/>
            <p:cNvSpPr>
              <a:spLocks/>
            </p:cNvSpPr>
            <p:nvPr/>
          </p:nvSpPr>
          <p:spPr bwMode="auto">
            <a:xfrm>
              <a:off x="7046913" y="4508500"/>
              <a:ext cx="22225" cy="31750"/>
            </a:xfrm>
            <a:custGeom>
              <a:avLst/>
              <a:gdLst>
                <a:gd name="T0" fmla="*/ 0 w 14"/>
                <a:gd name="T1" fmla="*/ 0 h 20"/>
                <a:gd name="T2" fmla="*/ 20161250 w 14"/>
                <a:gd name="T3" fmla="*/ 45362813 h 20"/>
                <a:gd name="T4" fmla="*/ 35282188 w 14"/>
                <a:gd name="T5" fmla="*/ 50403125 h 20"/>
                <a:gd name="T6" fmla="*/ 15120938 w 14"/>
                <a:gd name="T7" fmla="*/ 2520950 h 20"/>
                <a:gd name="T8" fmla="*/ 0 w 14"/>
                <a:gd name="T9" fmla="*/ 0 h 20"/>
                <a:gd name="T10" fmla="*/ 0 60000 65536"/>
                <a:gd name="T11" fmla="*/ 0 60000 65536"/>
                <a:gd name="T12" fmla="*/ 0 60000 65536"/>
                <a:gd name="T13" fmla="*/ 0 60000 65536"/>
                <a:gd name="T14" fmla="*/ 0 60000 65536"/>
                <a:gd name="T15" fmla="*/ 0 w 14"/>
                <a:gd name="T16" fmla="*/ 0 h 20"/>
                <a:gd name="T17" fmla="*/ 14 w 14"/>
                <a:gd name="T18" fmla="*/ 20 h 20"/>
              </a:gdLst>
              <a:ahLst/>
              <a:cxnLst>
                <a:cxn ang="T10">
                  <a:pos x="T0" y="T1"/>
                </a:cxn>
                <a:cxn ang="T11">
                  <a:pos x="T2" y="T3"/>
                </a:cxn>
                <a:cxn ang="T12">
                  <a:pos x="T4" y="T5"/>
                </a:cxn>
                <a:cxn ang="T13">
                  <a:pos x="T6" y="T7"/>
                </a:cxn>
                <a:cxn ang="T14">
                  <a:pos x="T8" y="T9"/>
                </a:cxn>
              </a:cxnLst>
              <a:rect l="T15" t="T16" r="T17" b="T18"/>
              <a:pathLst>
                <a:path w="14" h="20">
                  <a:moveTo>
                    <a:pt x="0" y="0"/>
                  </a:moveTo>
                  <a:lnTo>
                    <a:pt x="8" y="18"/>
                  </a:lnTo>
                  <a:lnTo>
                    <a:pt x="14" y="20"/>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65" name="Freeform 464"/>
            <p:cNvSpPr>
              <a:spLocks/>
            </p:cNvSpPr>
            <p:nvPr/>
          </p:nvSpPr>
          <p:spPr bwMode="auto">
            <a:xfrm>
              <a:off x="7059613" y="4524375"/>
              <a:ext cx="28575" cy="31750"/>
            </a:xfrm>
            <a:custGeom>
              <a:avLst/>
              <a:gdLst>
                <a:gd name="T0" fmla="*/ 0 w 18"/>
                <a:gd name="T1" fmla="*/ 0 h 20"/>
                <a:gd name="T2" fmla="*/ 25201563 w 18"/>
                <a:gd name="T3" fmla="*/ 45362813 h 20"/>
                <a:gd name="T4" fmla="*/ 45362813 w 18"/>
                <a:gd name="T5" fmla="*/ 50403125 h 20"/>
                <a:gd name="T6" fmla="*/ 20161250 w 18"/>
                <a:gd name="T7" fmla="*/ 2520950 h 20"/>
                <a:gd name="T8" fmla="*/ 0 w 18"/>
                <a:gd name="T9" fmla="*/ 0 h 20"/>
                <a:gd name="T10" fmla="*/ 0 60000 65536"/>
                <a:gd name="T11" fmla="*/ 0 60000 65536"/>
                <a:gd name="T12" fmla="*/ 0 60000 65536"/>
                <a:gd name="T13" fmla="*/ 0 60000 65536"/>
                <a:gd name="T14" fmla="*/ 0 60000 65536"/>
                <a:gd name="T15" fmla="*/ 0 w 18"/>
                <a:gd name="T16" fmla="*/ 0 h 20"/>
                <a:gd name="T17" fmla="*/ 18 w 18"/>
                <a:gd name="T18" fmla="*/ 20 h 20"/>
              </a:gdLst>
              <a:ahLst/>
              <a:cxnLst>
                <a:cxn ang="T10">
                  <a:pos x="T0" y="T1"/>
                </a:cxn>
                <a:cxn ang="T11">
                  <a:pos x="T2" y="T3"/>
                </a:cxn>
                <a:cxn ang="T12">
                  <a:pos x="T4" y="T5"/>
                </a:cxn>
                <a:cxn ang="T13">
                  <a:pos x="T6" y="T7"/>
                </a:cxn>
                <a:cxn ang="T14">
                  <a:pos x="T8" y="T9"/>
                </a:cxn>
              </a:cxnLst>
              <a:rect l="T15" t="T16" r="T17" b="T18"/>
              <a:pathLst>
                <a:path w="18" h="20">
                  <a:moveTo>
                    <a:pt x="0" y="0"/>
                  </a:moveTo>
                  <a:lnTo>
                    <a:pt x="10" y="18"/>
                  </a:lnTo>
                  <a:lnTo>
                    <a:pt x="18" y="20"/>
                  </a:lnTo>
                  <a:lnTo>
                    <a:pt x="8"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66" name="Freeform 465"/>
            <p:cNvSpPr>
              <a:spLocks/>
            </p:cNvSpPr>
            <p:nvPr/>
          </p:nvSpPr>
          <p:spPr bwMode="auto">
            <a:xfrm>
              <a:off x="7075488" y="4540250"/>
              <a:ext cx="28575" cy="31750"/>
            </a:xfrm>
            <a:custGeom>
              <a:avLst/>
              <a:gdLst>
                <a:gd name="T0" fmla="*/ 0 w 18"/>
                <a:gd name="T1" fmla="*/ 0 h 20"/>
                <a:gd name="T2" fmla="*/ 27722513 w 18"/>
                <a:gd name="T3" fmla="*/ 45362813 h 20"/>
                <a:gd name="T4" fmla="*/ 45362813 w 18"/>
                <a:gd name="T5" fmla="*/ 50403125 h 20"/>
                <a:gd name="T6" fmla="*/ 20161250 w 18"/>
                <a:gd name="T7" fmla="*/ 2520950 h 20"/>
                <a:gd name="T8" fmla="*/ 0 w 18"/>
                <a:gd name="T9" fmla="*/ 0 h 20"/>
                <a:gd name="T10" fmla="*/ 0 60000 65536"/>
                <a:gd name="T11" fmla="*/ 0 60000 65536"/>
                <a:gd name="T12" fmla="*/ 0 60000 65536"/>
                <a:gd name="T13" fmla="*/ 0 60000 65536"/>
                <a:gd name="T14" fmla="*/ 0 60000 65536"/>
                <a:gd name="T15" fmla="*/ 0 w 18"/>
                <a:gd name="T16" fmla="*/ 0 h 20"/>
                <a:gd name="T17" fmla="*/ 18 w 18"/>
                <a:gd name="T18" fmla="*/ 20 h 20"/>
              </a:gdLst>
              <a:ahLst/>
              <a:cxnLst>
                <a:cxn ang="T10">
                  <a:pos x="T0" y="T1"/>
                </a:cxn>
                <a:cxn ang="T11">
                  <a:pos x="T2" y="T3"/>
                </a:cxn>
                <a:cxn ang="T12">
                  <a:pos x="T4" y="T5"/>
                </a:cxn>
                <a:cxn ang="T13">
                  <a:pos x="T6" y="T7"/>
                </a:cxn>
                <a:cxn ang="T14">
                  <a:pos x="T8" y="T9"/>
                </a:cxn>
              </a:cxnLst>
              <a:rect l="T15" t="T16" r="T17" b="T18"/>
              <a:pathLst>
                <a:path w="18" h="20">
                  <a:moveTo>
                    <a:pt x="0" y="0"/>
                  </a:moveTo>
                  <a:lnTo>
                    <a:pt x="11" y="18"/>
                  </a:lnTo>
                  <a:lnTo>
                    <a:pt x="18" y="20"/>
                  </a:lnTo>
                  <a:lnTo>
                    <a:pt x="8"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67" name="Freeform 466"/>
            <p:cNvSpPr>
              <a:spLocks/>
            </p:cNvSpPr>
            <p:nvPr/>
          </p:nvSpPr>
          <p:spPr bwMode="auto">
            <a:xfrm>
              <a:off x="7092950" y="4556125"/>
              <a:ext cx="26988" cy="31750"/>
            </a:xfrm>
            <a:custGeom>
              <a:avLst/>
              <a:gdLst>
                <a:gd name="T0" fmla="*/ 0 w 17"/>
                <a:gd name="T1" fmla="*/ 0 h 20"/>
                <a:gd name="T2" fmla="*/ 25202029 w 17"/>
                <a:gd name="T3" fmla="*/ 47883763 h 20"/>
                <a:gd name="T4" fmla="*/ 42844244 w 17"/>
                <a:gd name="T5" fmla="*/ 50403125 h 20"/>
                <a:gd name="T6" fmla="*/ 17642214 w 17"/>
                <a:gd name="T7" fmla="*/ 2520950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10" y="19"/>
                  </a:lnTo>
                  <a:lnTo>
                    <a:pt x="17" y="20"/>
                  </a:lnTo>
                  <a:lnTo>
                    <a:pt x="7"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68" name="Freeform 467"/>
            <p:cNvSpPr>
              <a:spLocks/>
            </p:cNvSpPr>
            <p:nvPr/>
          </p:nvSpPr>
          <p:spPr bwMode="auto">
            <a:xfrm>
              <a:off x="7108825" y="4572000"/>
              <a:ext cx="23813" cy="34925"/>
            </a:xfrm>
            <a:custGeom>
              <a:avLst/>
              <a:gdLst>
                <a:gd name="T0" fmla="*/ 0 w 15"/>
                <a:gd name="T1" fmla="*/ 0 h 22"/>
                <a:gd name="T2" fmla="*/ 25202092 w 15"/>
                <a:gd name="T3" fmla="*/ 50403125 h 22"/>
                <a:gd name="T4" fmla="*/ 37803931 w 15"/>
                <a:gd name="T5" fmla="*/ 55443438 h 22"/>
                <a:gd name="T6" fmla="*/ 12601840 w 15"/>
                <a:gd name="T7" fmla="*/ 2520950 h 22"/>
                <a:gd name="T8" fmla="*/ 0 w 15"/>
                <a:gd name="T9" fmla="*/ 0 h 22"/>
                <a:gd name="T10" fmla="*/ 0 60000 65536"/>
                <a:gd name="T11" fmla="*/ 0 60000 65536"/>
                <a:gd name="T12" fmla="*/ 0 60000 65536"/>
                <a:gd name="T13" fmla="*/ 0 60000 65536"/>
                <a:gd name="T14" fmla="*/ 0 60000 65536"/>
                <a:gd name="T15" fmla="*/ 0 w 15"/>
                <a:gd name="T16" fmla="*/ 0 h 22"/>
                <a:gd name="T17" fmla="*/ 15 w 15"/>
                <a:gd name="T18" fmla="*/ 22 h 22"/>
              </a:gdLst>
              <a:ahLst/>
              <a:cxnLst>
                <a:cxn ang="T10">
                  <a:pos x="T0" y="T1"/>
                </a:cxn>
                <a:cxn ang="T11">
                  <a:pos x="T2" y="T3"/>
                </a:cxn>
                <a:cxn ang="T12">
                  <a:pos x="T4" y="T5"/>
                </a:cxn>
                <a:cxn ang="T13">
                  <a:pos x="T6" y="T7"/>
                </a:cxn>
                <a:cxn ang="T14">
                  <a:pos x="T8" y="T9"/>
                </a:cxn>
              </a:cxnLst>
              <a:rect l="T15" t="T16" r="T17" b="T18"/>
              <a:pathLst>
                <a:path w="15" h="22">
                  <a:moveTo>
                    <a:pt x="0" y="0"/>
                  </a:moveTo>
                  <a:lnTo>
                    <a:pt x="10" y="20"/>
                  </a:lnTo>
                  <a:lnTo>
                    <a:pt x="15" y="22"/>
                  </a:lnTo>
                  <a:lnTo>
                    <a:pt x="5"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69" name="Freeform 468"/>
            <p:cNvSpPr>
              <a:spLocks/>
            </p:cNvSpPr>
            <p:nvPr/>
          </p:nvSpPr>
          <p:spPr bwMode="auto">
            <a:xfrm>
              <a:off x="7124700" y="4589463"/>
              <a:ext cx="22225" cy="36512"/>
            </a:xfrm>
            <a:custGeom>
              <a:avLst/>
              <a:gdLst>
                <a:gd name="T0" fmla="*/ 0 w 14"/>
                <a:gd name="T1" fmla="*/ 0 h 23"/>
                <a:gd name="T2" fmla="*/ 20161250 w 14"/>
                <a:gd name="T3" fmla="*/ 55442678 h 23"/>
                <a:gd name="T4" fmla="*/ 35282188 w 14"/>
                <a:gd name="T5" fmla="*/ 57962006 h 23"/>
                <a:gd name="T6" fmla="*/ 12601575 w 14"/>
                <a:gd name="T7" fmla="*/ 5040243 h 23"/>
                <a:gd name="T8" fmla="*/ 0 w 14"/>
                <a:gd name="T9" fmla="*/ 0 h 23"/>
                <a:gd name="T10" fmla="*/ 0 60000 65536"/>
                <a:gd name="T11" fmla="*/ 0 60000 65536"/>
                <a:gd name="T12" fmla="*/ 0 60000 65536"/>
                <a:gd name="T13" fmla="*/ 0 60000 65536"/>
                <a:gd name="T14" fmla="*/ 0 60000 65536"/>
                <a:gd name="T15" fmla="*/ 0 w 14"/>
                <a:gd name="T16" fmla="*/ 0 h 23"/>
                <a:gd name="T17" fmla="*/ 14 w 14"/>
                <a:gd name="T18" fmla="*/ 23 h 23"/>
              </a:gdLst>
              <a:ahLst/>
              <a:cxnLst>
                <a:cxn ang="T10">
                  <a:pos x="T0" y="T1"/>
                </a:cxn>
                <a:cxn ang="T11">
                  <a:pos x="T2" y="T3"/>
                </a:cxn>
                <a:cxn ang="T12">
                  <a:pos x="T4" y="T5"/>
                </a:cxn>
                <a:cxn ang="T13">
                  <a:pos x="T6" y="T7"/>
                </a:cxn>
                <a:cxn ang="T14">
                  <a:pos x="T8" y="T9"/>
                </a:cxn>
              </a:cxnLst>
              <a:rect l="T15" t="T16" r="T17" b="T18"/>
              <a:pathLst>
                <a:path w="14" h="23">
                  <a:moveTo>
                    <a:pt x="0" y="0"/>
                  </a:moveTo>
                  <a:lnTo>
                    <a:pt x="8" y="22"/>
                  </a:lnTo>
                  <a:lnTo>
                    <a:pt x="14" y="23"/>
                  </a:lnTo>
                  <a:lnTo>
                    <a:pt x="5"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70" name="Freeform 469"/>
            <p:cNvSpPr>
              <a:spLocks/>
            </p:cNvSpPr>
            <p:nvPr/>
          </p:nvSpPr>
          <p:spPr bwMode="auto">
            <a:xfrm>
              <a:off x="7137400" y="4610100"/>
              <a:ext cx="25400" cy="34925"/>
            </a:xfrm>
            <a:custGeom>
              <a:avLst/>
              <a:gdLst>
                <a:gd name="T0" fmla="*/ 0 w 16"/>
                <a:gd name="T1" fmla="*/ 0 h 22"/>
                <a:gd name="T2" fmla="*/ 25201563 w 16"/>
                <a:gd name="T3" fmla="*/ 52924075 h 22"/>
                <a:gd name="T4" fmla="*/ 40322500 w 16"/>
                <a:gd name="T5" fmla="*/ 55443438 h 22"/>
                <a:gd name="T6" fmla="*/ 15120938 w 16"/>
                <a:gd name="T7" fmla="*/ 5040313 h 22"/>
                <a:gd name="T8" fmla="*/ 0 w 16"/>
                <a:gd name="T9" fmla="*/ 0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0"/>
                  </a:moveTo>
                  <a:lnTo>
                    <a:pt x="10" y="21"/>
                  </a:lnTo>
                  <a:lnTo>
                    <a:pt x="16" y="22"/>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71" name="Freeform 470"/>
            <p:cNvSpPr>
              <a:spLocks/>
            </p:cNvSpPr>
            <p:nvPr/>
          </p:nvSpPr>
          <p:spPr bwMode="auto">
            <a:xfrm>
              <a:off x="7153275" y="4629150"/>
              <a:ext cx="25400" cy="36513"/>
            </a:xfrm>
            <a:custGeom>
              <a:avLst/>
              <a:gdLst>
                <a:gd name="T0" fmla="*/ 0 w 16"/>
                <a:gd name="T1" fmla="*/ 0 h 23"/>
                <a:gd name="T2" fmla="*/ 27722513 w 16"/>
                <a:gd name="T3" fmla="*/ 55444197 h 23"/>
                <a:gd name="T4" fmla="*/ 40322500 w 16"/>
                <a:gd name="T5" fmla="*/ 57965181 h 23"/>
                <a:gd name="T6" fmla="*/ 15120938 w 16"/>
                <a:gd name="T7" fmla="*/ 2520985 h 23"/>
                <a:gd name="T8" fmla="*/ 0 w 16"/>
                <a:gd name="T9" fmla="*/ 0 h 23"/>
                <a:gd name="T10" fmla="*/ 0 60000 65536"/>
                <a:gd name="T11" fmla="*/ 0 60000 65536"/>
                <a:gd name="T12" fmla="*/ 0 60000 65536"/>
                <a:gd name="T13" fmla="*/ 0 60000 65536"/>
                <a:gd name="T14" fmla="*/ 0 60000 65536"/>
                <a:gd name="T15" fmla="*/ 0 w 16"/>
                <a:gd name="T16" fmla="*/ 0 h 23"/>
                <a:gd name="T17" fmla="*/ 16 w 16"/>
                <a:gd name="T18" fmla="*/ 23 h 23"/>
              </a:gdLst>
              <a:ahLst/>
              <a:cxnLst>
                <a:cxn ang="T10">
                  <a:pos x="T0" y="T1"/>
                </a:cxn>
                <a:cxn ang="T11">
                  <a:pos x="T2" y="T3"/>
                </a:cxn>
                <a:cxn ang="T12">
                  <a:pos x="T4" y="T5"/>
                </a:cxn>
                <a:cxn ang="T13">
                  <a:pos x="T6" y="T7"/>
                </a:cxn>
                <a:cxn ang="T14">
                  <a:pos x="T8" y="T9"/>
                </a:cxn>
              </a:cxnLst>
              <a:rect l="T15" t="T16" r="T17" b="T18"/>
              <a:pathLst>
                <a:path w="16" h="23">
                  <a:moveTo>
                    <a:pt x="0" y="0"/>
                  </a:moveTo>
                  <a:lnTo>
                    <a:pt x="11" y="22"/>
                  </a:lnTo>
                  <a:lnTo>
                    <a:pt x="16" y="23"/>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72" name="Freeform 471"/>
            <p:cNvSpPr>
              <a:spLocks/>
            </p:cNvSpPr>
            <p:nvPr/>
          </p:nvSpPr>
          <p:spPr bwMode="auto">
            <a:xfrm>
              <a:off x="7170738" y="4649788"/>
              <a:ext cx="23812" cy="36512"/>
            </a:xfrm>
            <a:custGeom>
              <a:avLst/>
              <a:gdLst>
                <a:gd name="T0" fmla="*/ 0 w 15"/>
                <a:gd name="T1" fmla="*/ 0 h 23"/>
                <a:gd name="T2" fmla="*/ 25201033 w 15"/>
                <a:gd name="T3" fmla="*/ 52921763 h 23"/>
                <a:gd name="T4" fmla="*/ 37800756 w 15"/>
                <a:gd name="T5" fmla="*/ 57962006 h 23"/>
                <a:gd name="T6" fmla="*/ 12599723 w 15"/>
                <a:gd name="T7" fmla="*/ 2519328 h 23"/>
                <a:gd name="T8" fmla="*/ 0 w 15"/>
                <a:gd name="T9" fmla="*/ 0 h 23"/>
                <a:gd name="T10" fmla="*/ 0 60000 65536"/>
                <a:gd name="T11" fmla="*/ 0 60000 65536"/>
                <a:gd name="T12" fmla="*/ 0 60000 65536"/>
                <a:gd name="T13" fmla="*/ 0 60000 65536"/>
                <a:gd name="T14" fmla="*/ 0 60000 65536"/>
                <a:gd name="T15" fmla="*/ 0 w 15"/>
                <a:gd name="T16" fmla="*/ 0 h 23"/>
                <a:gd name="T17" fmla="*/ 15 w 15"/>
                <a:gd name="T18" fmla="*/ 23 h 23"/>
              </a:gdLst>
              <a:ahLst/>
              <a:cxnLst>
                <a:cxn ang="T10">
                  <a:pos x="T0" y="T1"/>
                </a:cxn>
                <a:cxn ang="T11">
                  <a:pos x="T2" y="T3"/>
                </a:cxn>
                <a:cxn ang="T12">
                  <a:pos x="T4" y="T5"/>
                </a:cxn>
                <a:cxn ang="T13">
                  <a:pos x="T6" y="T7"/>
                </a:cxn>
                <a:cxn ang="T14">
                  <a:pos x="T8" y="T9"/>
                </a:cxn>
              </a:cxnLst>
              <a:rect l="T15" t="T16" r="T17" b="T18"/>
              <a:pathLst>
                <a:path w="15" h="23">
                  <a:moveTo>
                    <a:pt x="0" y="0"/>
                  </a:moveTo>
                  <a:lnTo>
                    <a:pt x="10" y="21"/>
                  </a:lnTo>
                  <a:lnTo>
                    <a:pt x="15" y="23"/>
                  </a:lnTo>
                  <a:lnTo>
                    <a:pt x="5"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73" name="Freeform 472"/>
            <p:cNvSpPr>
              <a:spLocks/>
            </p:cNvSpPr>
            <p:nvPr/>
          </p:nvSpPr>
          <p:spPr bwMode="auto">
            <a:xfrm>
              <a:off x="7186613" y="4670425"/>
              <a:ext cx="22225" cy="38100"/>
            </a:xfrm>
            <a:custGeom>
              <a:avLst/>
              <a:gdLst>
                <a:gd name="T0" fmla="*/ 0 w 14"/>
                <a:gd name="T1" fmla="*/ 0 h 24"/>
                <a:gd name="T2" fmla="*/ 20161250 w 14"/>
                <a:gd name="T3" fmla="*/ 57964388 h 24"/>
                <a:gd name="T4" fmla="*/ 35282188 w 14"/>
                <a:gd name="T5" fmla="*/ 60483750 h 24"/>
                <a:gd name="T6" fmla="*/ 12601575 w 14"/>
                <a:gd name="T7" fmla="*/ 2520950 h 24"/>
                <a:gd name="T8" fmla="*/ 0 w 14"/>
                <a:gd name="T9" fmla="*/ 0 h 24"/>
                <a:gd name="T10" fmla="*/ 0 60000 65536"/>
                <a:gd name="T11" fmla="*/ 0 60000 65536"/>
                <a:gd name="T12" fmla="*/ 0 60000 65536"/>
                <a:gd name="T13" fmla="*/ 0 60000 65536"/>
                <a:gd name="T14" fmla="*/ 0 60000 65536"/>
                <a:gd name="T15" fmla="*/ 0 w 14"/>
                <a:gd name="T16" fmla="*/ 0 h 24"/>
                <a:gd name="T17" fmla="*/ 14 w 14"/>
                <a:gd name="T18" fmla="*/ 24 h 24"/>
              </a:gdLst>
              <a:ahLst/>
              <a:cxnLst>
                <a:cxn ang="T10">
                  <a:pos x="T0" y="T1"/>
                </a:cxn>
                <a:cxn ang="T11">
                  <a:pos x="T2" y="T3"/>
                </a:cxn>
                <a:cxn ang="T12">
                  <a:pos x="T4" y="T5"/>
                </a:cxn>
                <a:cxn ang="T13">
                  <a:pos x="T6" y="T7"/>
                </a:cxn>
                <a:cxn ang="T14">
                  <a:pos x="T8" y="T9"/>
                </a:cxn>
              </a:cxnLst>
              <a:rect l="T15" t="T16" r="T17" b="T18"/>
              <a:pathLst>
                <a:path w="14" h="24">
                  <a:moveTo>
                    <a:pt x="0" y="0"/>
                  </a:moveTo>
                  <a:lnTo>
                    <a:pt x="8" y="23"/>
                  </a:lnTo>
                  <a:lnTo>
                    <a:pt x="14" y="24"/>
                  </a:lnTo>
                  <a:lnTo>
                    <a:pt x="5"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74" name="Freeform 473"/>
            <p:cNvSpPr>
              <a:spLocks/>
            </p:cNvSpPr>
            <p:nvPr/>
          </p:nvSpPr>
          <p:spPr bwMode="auto">
            <a:xfrm>
              <a:off x="7199313" y="4692650"/>
              <a:ext cx="25400" cy="39688"/>
            </a:xfrm>
            <a:custGeom>
              <a:avLst/>
              <a:gdLst>
                <a:gd name="T0" fmla="*/ 0 w 16"/>
                <a:gd name="T1" fmla="*/ 0 h 25"/>
                <a:gd name="T2" fmla="*/ 25201563 w 16"/>
                <a:gd name="T3" fmla="*/ 57965118 h 25"/>
                <a:gd name="T4" fmla="*/ 40322500 w 16"/>
                <a:gd name="T5" fmla="*/ 63005494 h 25"/>
                <a:gd name="T6" fmla="*/ 15120938 w 16"/>
                <a:gd name="T7" fmla="*/ 5040376 h 25"/>
                <a:gd name="T8" fmla="*/ 0 w 16"/>
                <a:gd name="T9" fmla="*/ 0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0" y="0"/>
                  </a:moveTo>
                  <a:lnTo>
                    <a:pt x="10" y="23"/>
                  </a:lnTo>
                  <a:lnTo>
                    <a:pt x="16" y="25"/>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75" name="Freeform 474"/>
            <p:cNvSpPr>
              <a:spLocks/>
            </p:cNvSpPr>
            <p:nvPr/>
          </p:nvSpPr>
          <p:spPr bwMode="auto">
            <a:xfrm>
              <a:off x="7215188" y="4716463"/>
              <a:ext cx="25400" cy="38100"/>
            </a:xfrm>
            <a:custGeom>
              <a:avLst/>
              <a:gdLst>
                <a:gd name="T0" fmla="*/ 0 w 16"/>
                <a:gd name="T1" fmla="*/ 0 h 24"/>
                <a:gd name="T2" fmla="*/ 25201563 w 16"/>
                <a:gd name="T3" fmla="*/ 57964388 h 24"/>
                <a:gd name="T4" fmla="*/ 40322500 w 16"/>
                <a:gd name="T5" fmla="*/ 60483750 h 24"/>
                <a:gd name="T6" fmla="*/ 15120938 w 16"/>
                <a:gd name="T7" fmla="*/ 2520950 h 24"/>
                <a:gd name="T8" fmla="*/ 0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0"/>
                  </a:moveTo>
                  <a:lnTo>
                    <a:pt x="10" y="23"/>
                  </a:lnTo>
                  <a:lnTo>
                    <a:pt x="16" y="24"/>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76" name="Freeform 475"/>
            <p:cNvSpPr>
              <a:spLocks/>
            </p:cNvSpPr>
            <p:nvPr/>
          </p:nvSpPr>
          <p:spPr bwMode="auto">
            <a:xfrm>
              <a:off x="7231063" y="4738688"/>
              <a:ext cx="25400" cy="39687"/>
            </a:xfrm>
            <a:custGeom>
              <a:avLst/>
              <a:gdLst>
                <a:gd name="T0" fmla="*/ 0 w 16"/>
                <a:gd name="T1" fmla="*/ 0 h 25"/>
                <a:gd name="T2" fmla="*/ 25201563 w 16"/>
                <a:gd name="T3" fmla="*/ 57962070 h 25"/>
                <a:gd name="T4" fmla="*/ 40322500 w 16"/>
                <a:gd name="T5" fmla="*/ 63002319 h 25"/>
                <a:gd name="T6" fmla="*/ 15120938 w 16"/>
                <a:gd name="T7" fmla="*/ 2519331 h 25"/>
                <a:gd name="T8" fmla="*/ 0 w 16"/>
                <a:gd name="T9" fmla="*/ 0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0" y="0"/>
                  </a:moveTo>
                  <a:lnTo>
                    <a:pt x="10" y="23"/>
                  </a:lnTo>
                  <a:lnTo>
                    <a:pt x="16" y="25"/>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77" name="Freeform 476"/>
            <p:cNvSpPr>
              <a:spLocks/>
            </p:cNvSpPr>
            <p:nvPr/>
          </p:nvSpPr>
          <p:spPr bwMode="auto">
            <a:xfrm>
              <a:off x="7246938" y="4760913"/>
              <a:ext cx="25400" cy="39687"/>
            </a:xfrm>
            <a:custGeom>
              <a:avLst/>
              <a:gdLst>
                <a:gd name="T0" fmla="*/ 0 w 16"/>
                <a:gd name="T1" fmla="*/ 0 h 25"/>
                <a:gd name="T2" fmla="*/ 27722513 w 16"/>
                <a:gd name="T3" fmla="*/ 57962070 h 25"/>
                <a:gd name="T4" fmla="*/ 40322500 w 16"/>
                <a:gd name="T5" fmla="*/ 63002319 h 25"/>
                <a:gd name="T6" fmla="*/ 15120938 w 16"/>
                <a:gd name="T7" fmla="*/ 5040249 h 25"/>
                <a:gd name="T8" fmla="*/ 0 w 16"/>
                <a:gd name="T9" fmla="*/ 0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0" y="0"/>
                  </a:moveTo>
                  <a:lnTo>
                    <a:pt x="11" y="23"/>
                  </a:lnTo>
                  <a:lnTo>
                    <a:pt x="16" y="25"/>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78" name="Freeform 477"/>
            <p:cNvSpPr>
              <a:spLocks/>
            </p:cNvSpPr>
            <p:nvPr/>
          </p:nvSpPr>
          <p:spPr bwMode="auto">
            <a:xfrm>
              <a:off x="7264400" y="4784725"/>
              <a:ext cx="22225" cy="41275"/>
            </a:xfrm>
            <a:custGeom>
              <a:avLst/>
              <a:gdLst>
                <a:gd name="T0" fmla="*/ 0 w 14"/>
                <a:gd name="T1" fmla="*/ 0 h 26"/>
                <a:gd name="T2" fmla="*/ 20161250 w 14"/>
                <a:gd name="T3" fmla="*/ 60483750 h 26"/>
                <a:gd name="T4" fmla="*/ 35282188 w 14"/>
                <a:gd name="T5" fmla="*/ 65524063 h 26"/>
                <a:gd name="T6" fmla="*/ 12601575 w 14"/>
                <a:gd name="T7" fmla="*/ 2520950 h 26"/>
                <a:gd name="T8" fmla="*/ 0 w 14"/>
                <a:gd name="T9" fmla="*/ 0 h 26"/>
                <a:gd name="T10" fmla="*/ 0 60000 65536"/>
                <a:gd name="T11" fmla="*/ 0 60000 65536"/>
                <a:gd name="T12" fmla="*/ 0 60000 65536"/>
                <a:gd name="T13" fmla="*/ 0 60000 65536"/>
                <a:gd name="T14" fmla="*/ 0 60000 65536"/>
                <a:gd name="T15" fmla="*/ 0 w 14"/>
                <a:gd name="T16" fmla="*/ 0 h 26"/>
                <a:gd name="T17" fmla="*/ 14 w 14"/>
                <a:gd name="T18" fmla="*/ 26 h 26"/>
              </a:gdLst>
              <a:ahLst/>
              <a:cxnLst>
                <a:cxn ang="T10">
                  <a:pos x="T0" y="T1"/>
                </a:cxn>
                <a:cxn ang="T11">
                  <a:pos x="T2" y="T3"/>
                </a:cxn>
                <a:cxn ang="T12">
                  <a:pos x="T4" y="T5"/>
                </a:cxn>
                <a:cxn ang="T13">
                  <a:pos x="T6" y="T7"/>
                </a:cxn>
                <a:cxn ang="T14">
                  <a:pos x="T8" y="T9"/>
                </a:cxn>
              </a:cxnLst>
              <a:rect l="T15" t="T16" r="T17" b="T18"/>
              <a:pathLst>
                <a:path w="14" h="26">
                  <a:moveTo>
                    <a:pt x="0" y="0"/>
                  </a:moveTo>
                  <a:lnTo>
                    <a:pt x="8" y="24"/>
                  </a:lnTo>
                  <a:lnTo>
                    <a:pt x="14" y="26"/>
                  </a:lnTo>
                  <a:lnTo>
                    <a:pt x="5"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79" name="Freeform 478"/>
            <p:cNvSpPr>
              <a:spLocks/>
            </p:cNvSpPr>
            <p:nvPr/>
          </p:nvSpPr>
          <p:spPr bwMode="auto">
            <a:xfrm>
              <a:off x="7277100" y="4810125"/>
              <a:ext cx="25400" cy="38100"/>
            </a:xfrm>
            <a:custGeom>
              <a:avLst/>
              <a:gdLst>
                <a:gd name="T0" fmla="*/ 0 w 16"/>
                <a:gd name="T1" fmla="*/ 0 h 24"/>
                <a:gd name="T2" fmla="*/ 25201563 w 16"/>
                <a:gd name="T3" fmla="*/ 57964388 h 24"/>
                <a:gd name="T4" fmla="*/ 40322500 w 16"/>
                <a:gd name="T5" fmla="*/ 60483750 h 24"/>
                <a:gd name="T6" fmla="*/ 15120938 w 16"/>
                <a:gd name="T7" fmla="*/ 2520950 h 24"/>
                <a:gd name="T8" fmla="*/ 0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0"/>
                  </a:moveTo>
                  <a:lnTo>
                    <a:pt x="10" y="23"/>
                  </a:lnTo>
                  <a:lnTo>
                    <a:pt x="16" y="24"/>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80" name="Freeform 479"/>
            <p:cNvSpPr>
              <a:spLocks/>
            </p:cNvSpPr>
            <p:nvPr/>
          </p:nvSpPr>
          <p:spPr bwMode="auto">
            <a:xfrm>
              <a:off x="7292975" y="4832350"/>
              <a:ext cx="25400" cy="41275"/>
            </a:xfrm>
            <a:custGeom>
              <a:avLst/>
              <a:gdLst>
                <a:gd name="T0" fmla="*/ 0 w 16"/>
                <a:gd name="T1" fmla="*/ 0 h 26"/>
                <a:gd name="T2" fmla="*/ 25201563 w 16"/>
                <a:gd name="T3" fmla="*/ 63004700 h 26"/>
                <a:gd name="T4" fmla="*/ 40322500 w 16"/>
                <a:gd name="T5" fmla="*/ 65524063 h 26"/>
                <a:gd name="T6" fmla="*/ 15120938 w 16"/>
                <a:gd name="T7" fmla="*/ 5040313 h 26"/>
                <a:gd name="T8" fmla="*/ 0 w 16"/>
                <a:gd name="T9" fmla="*/ 0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0"/>
                  </a:moveTo>
                  <a:lnTo>
                    <a:pt x="10" y="25"/>
                  </a:lnTo>
                  <a:lnTo>
                    <a:pt x="16" y="26"/>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81" name="Freeform 480"/>
            <p:cNvSpPr>
              <a:spLocks/>
            </p:cNvSpPr>
            <p:nvPr/>
          </p:nvSpPr>
          <p:spPr bwMode="auto">
            <a:xfrm>
              <a:off x="7308850" y="4857750"/>
              <a:ext cx="25400" cy="41275"/>
            </a:xfrm>
            <a:custGeom>
              <a:avLst/>
              <a:gdLst>
                <a:gd name="T0" fmla="*/ 0 w 16"/>
                <a:gd name="T1" fmla="*/ 0 h 26"/>
                <a:gd name="T2" fmla="*/ 25201563 w 16"/>
                <a:gd name="T3" fmla="*/ 60483750 h 26"/>
                <a:gd name="T4" fmla="*/ 40322500 w 16"/>
                <a:gd name="T5" fmla="*/ 65524063 h 26"/>
                <a:gd name="T6" fmla="*/ 15120938 w 16"/>
                <a:gd name="T7" fmla="*/ 2520950 h 26"/>
                <a:gd name="T8" fmla="*/ 0 w 16"/>
                <a:gd name="T9" fmla="*/ 0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0"/>
                  </a:moveTo>
                  <a:lnTo>
                    <a:pt x="10" y="24"/>
                  </a:lnTo>
                  <a:lnTo>
                    <a:pt x="16" y="26"/>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82" name="Freeform 481"/>
            <p:cNvSpPr>
              <a:spLocks/>
            </p:cNvSpPr>
            <p:nvPr/>
          </p:nvSpPr>
          <p:spPr bwMode="auto">
            <a:xfrm>
              <a:off x="7324725" y="4883150"/>
              <a:ext cx="23813" cy="41275"/>
            </a:xfrm>
            <a:custGeom>
              <a:avLst/>
              <a:gdLst>
                <a:gd name="T0" fmla="*/ 0 w 15"/>
                <a:gd name="T1" fmla="*/ 0 h 26"/>
                <a:gd name="T2" fmla="*/ 22682676 w 15"/>
                <a:gd name="T3" fmla="*/ 60483750 h 26"/>
                <a:gd name="T4" fmla="*/ 37803931 w 15"/>
                <a:gd name="T5" fmla="*/ 65524063 h 26"/>
                <a:gd name="T6" fmla="*/ 15121255 w 15"/>
                <a:gd name="T7" fmla="*/ 2520950 h 26"/>
                <a:gd name="T8" fmla="*/ 0 w 15"/>
                <a:gd name="T9" fmla="*/ 0 h 26"/>
                <a:gd name="T10" fmla="*/ 0 60000 65536"/>
                <a:gd name="T11" fmla="*/ 0 60000 65536"/>
                <a:gd name="T12" fmla="*/ 0 60000 65536"/>
                <a:gd name="T13" fmla="*/ 0 60000 65536"/>
                <a:gd name="T14" fmla="*/ 0 60000 65536"/>
                <a:gd name="T15" fmla="*/ 0 w 15"/>
                <a:gd name="T16" fmla="*/ 0 h 26"/>
                <a:gd name="T17" fmla="*/ 15 w 15"/>
                <a:gd name="T18" fmla="*/ 26 h 26"/>
              </a:gdLst>
              <a:ahLst/>
              <a:cxnLst>
                <a:cxn ang="T10">
                  <a:pos x="T0" y="T1"/>
                </a:cxn>
                <a:cxn ang="T11">
                  <a:pos x="T2" y="T3"/>
                </a:cxn>
                <a:cxn ang="T12">
                  <a:pos x="T4" y="T5"/>
                </a:cxn>
                <a:cxn ang="T13">
                  <a:pos x="T6" y="T7"/>
                </a:cxn>
                <a:cxn ang="T14">
                  <a:pos x="T8" y="T9"/>
                </a:cxn>
              </a:cxnLst>
              <a:rect l="T15" t="T16" r="T17" b="T18"/>
              <a:pathLst>
                <a:path w="15" h="26">
                  <a:moveTo>
                    <a:pt x="0" y="0"/>
                  </a:moveTo>
                  <a:lnTo>
                    <a:pt x="9" y="24"/>
                  </a:lnTo>
                  <a:lnTo>
                    <a:pt x="15" y="26"/>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83" name="Freeform 482"/>
            <p:cNvSpPr>
              <a:spLocks/>
            </p:cNvSpPr>
            <p:nvPr/>
          </p:nvSpPr>
          <p:spPr bwMode="auto">
            <a:xfrm>
              <a:off x="7339013" y="4908550"/>
              <a:ext cx="25400" cy="41275"/>
            </a:xfrm>
            <a:custGeom>
              <a:avLst/>
              <a:gdLst>
                <a:gd name="T0" fmla="*/ 0 w 16"/>
                <a:gd name="T1" fmla="*/ 0 h 26"/>
                <a:gd name="T2" fmla="*/ 25201563 w 16"/>
                <a:gd name="T3" fmla="*/ 60483750 h 26"/>
                <a:gd name="T4" fmla="*/ 40322500 w 16"/>
                <a:gd name="T5" fmla="*/ 65524063 h 26"/>
                <a:gd name="T6" fmla="*/ 15120938 w 16"/>
                <a:gd name="T7" fmla="*/ 2520950 h 26"/>
                <a:gd name="T8" fmla="*/ 0 w 16"/>
                <a:gd name="T9" fmla="*/ 0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0"/>
                  </a:moveTo>
                  <a:lnTo>
                    <a:pt x="10" y="24"/>
                  </a:lnTo>
                  <a:lnTo>
                    <a:pt x="16" y="26"/>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84" name="Freeform 483"/>
            <p:cNvSpPr>
              <a:spLocks/>
            </p:cNvSpPr>
            <p:nvPr/>
          </p:nvSpPr>
          <p:spPr bwMode="auto">
            <a:xfrm>
              <a:off x="7354888" y="4932363"/>
              <a:ext cx="25400" cy="41275"/>
            </a:xfrm>
            <a:custGeom>
              <a:avLst/>
              <a:gdLst>
                <a:gd name="T0" fmla="*/ 0 w 16"/>
                <a:gd name="T1" fmla="*/ 0 h 26"/>
                <a:gd name="T2" fmla="*/ 25201563 w 16"/>
                <a:gd name="T3" fmla="*/ 63004700 h 26"/>
                <a:gd name="T4" fmla="*/ 40322500 w 16"/>
                <a:gd name="T5" fmla="*/ 65524063 h 26"/>
                <a:gd name="T6" fmla="*/ 15120938 w 16"/>
                <a:gd name="T7" fmla="*/ 5040313 h 26"/>
                <a:gd name="T8" fmla="*/ 0 w 16"/>
                <a:gd name="T9" fmla="*/ 0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0"/>
                  </a:moveTo>
                  <a:lnTo>
                    <a:pt x="10" y="25"/>
                  </a:lnTo>
                  <a:lnTo>
                    <a:pt x="16" y="26"/>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85" name="Freeform 484"/>
            <p:cNvSpPr>
              <a:spLocks/>
            </p:cNvSpPr>
            <p:nvPr/>
          </p:nvSpPr>
          <p:spPr bwMode="auto">
            <a:xfrm>
              <a:off x="7370763" y="4957763"/>
              <a:ext cx="25400" cy="41275"/>
            </a:xfrm>
            <a:custGeom>
              <a:avLst/>
              <a:gdLst>
                <a:gd name="T0" fmla="*/ 0 w 16"/>
                <a:gd name="T1" fmla="*/ 0 h 26"/>
                <a:gd name="T2" fmla="*/ 25201563 w 16"/>
                <a:gd name="T3" fmla="*/ 63004700 h 26"/>
                <a:gd name="T4" fmla="*/ 40322500 w 16"/>
                <a:gd name="T5" fmla="*/ 65524063 h 26"/>
                <a:gd name="T6" fmla="*/ 15120938 w 16"/>
                <a:gd name="T7" fmla="*/ 5040313 h 26"/>
                <a:gd name="T8" fmla="*/ 0 w 16"/>
                <a:gd name="T9" fmla="*/ 0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0"/>
                  </a:moveTo>
                  <a:lnTo>
                    <a:pt x="10" y="25"/>
                  </a:lnTo>
                  <a:lnTo>
                    <a:pt x="16" y="26"/>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86" name="Freeform 485"/>
            <p:cNvSpPr>
              <a:spLocks/>
            </p:cNvSpPr>
            <p:nvPr/>
          </p:nvSpPr>
          <p:spPr bwMode="auto">
            <a:xfrm>
              <a:off x="7386638" y="4983163"/>
              <a:ext cx="25400" cy="41275"/>
            </a:xfrm>
            <a:custGeom>
              <a:avLst/>
              <a:gdLst>
                <a:gd name="T0" fmla="*/ 0 w 16"/>
                <a:gd name="T1" fmla="*/ 0 h 26"/>
                <a:gd name="T2" fmla="*/ 25201563 w 16"/>
                <a:gd name="T3" fmla="*/ 63004700 h 26"/>
                <a:gd name="T4" fmla="*/ 40322500 w 16"/>
                <a:gd name="T5" fmla="*/ 65524063 h 26"/>
                <a:gd name="T6" fmla="*/ 15120938 w 16"/>
                <a:gd name="T7" fmla="*/ 5040313 h 26"/>
                <a:gd name="T8" fmla="*/ 0 w 16"/>
                <a:gd name="T9" fmla="*/ 0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0"/>
                  </a:moveTo>
                  <a:lnTo>
                    <a:pt x="10" y="25"/>
                  </a:lnTo>
                  <a:lnTo>
                    <a:pt x="16" y="26"/>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87" name="Freeform 486"/>
            <p:cNvSpPr>
              <a:spLocks/>
            </p:cNvSpPr>
            <p:nvPr/>
          </p:nvSpPr>
          <p:spPr bwMode="auto">
            <a:xfrm>
              <a:off x="7402513" y="5008563"/>
              <a:ext cx="23812" cy="41275"/>
            </a:xfrm>
            <a:custGeom>
              <a:avLst/>
              <a:gdLst>
                <a:gd name="T0" fmla="*/ 0 w 15"/>
                <a:gd name="T1" fmla="*/ 0 h 26"/>
                <a:gd name="T2" fmla="*/ 22680136 w 15"/>
                <a:gd name="T3" fmla="*/ 60483750 h 26"/>
                <a:gd name="T4" fmla="*/ 37800756 w 15"/>
                <a:gd name="T5" fmla="*/ 65524063 h 26"/>
                <a:gd name="T6" fmla="*/ 15120620 w 15"/>
                <a:gd name="T7" fmla="*/ 2520950 h 26"/>
                <a:gd name="T8" fmla="*/ 0 w 15"/>
                <a:gd name="T9" fmla="*/ 0 h 26"/>
                <a:gd name="T10" fmla="*/ 0 60000 65536"/>
                <a:gd name="T11" fmla="*/ 0 60000 65536"/>
                <a:gd name="T12" fmla="*/ 0 60000 65536"/>
                <a:gd name="T13" fmla="*/ 0 60000 65536"/>
                <a:gd name="T14" fmla="*/ 0 60000 65536"/>
                <a:gd name="T15" fmla="*/ 0 w 15"/>
                <a:gd name="T16" fmla="*/ 0 h 26"/>
                <a:gd name="T17" fmla="*/ 15 w 15"/>
                <a:gd name="T18" fmla="*/ 26 h 26"/>
              </a:gdLst>
              <a:ahLst/>
              <a:cxnLst>
                <a:cxn ang="T10">
                  <a:pos x="T0" y="T1"/>
                </a:cxn>
                <a:cxn ang="T11">
                  <a:pos x="T2" y="T3"/>
                </a:cxn>
                <a:cxn ang="T12">
                  <a:pos x="T4" y="T5"/>
                </a:cxn>
                <a:cxn ang="T13">
                  <a:pos x="T6" y="T7"/>
                </a:cxn>
                <a:cxn ang="T14">
                  <a:pos x="T8" y="T9"/>
                </a:cxn>
              </a:cxnLst>
              <a:rect l="T15" t="T16" r="T17" b="T18"/>
              <a:pathLst>
                <a:path w="15" h="26">
                  <a:moveTo>
                    <a:pt x="0" y="0"/>
                  </a:moveTo>
                  <a:lnTo>
                    <a:pt x="9" y="24"/>
                  </a:lnTo>
                  <a:lnTo>
                    <a:pt x="15" y="26"/>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88" name="Freeform 487"/>
            <p:cNvSpPr>
              <a:spLocks/>
            </p:cNvSpPr>
            <p:nvPr/>
          </p:nvSpPr>
          <p:spPr bwMode="auto">
            <a:xfrm>
              <a:off x="7416800" y="5033963"/>
              <a:ext cx="25400" cy="41275"/>
            </a:xfrm>
            <a:custGeom>
              <a:avLst/>
              <a:gdLst>
                <a:gd name="T0" fmla="*/ 0 w 16"/>
                <a:gd name="T1" fmla="*/ 0 h 26"/>
                <a:gd name="T2" fmla="*/ 25201563 w 16"/>
                <a:gd name="T3" fmla="*/ 60483750 h 26"/>
                <a:gd name="T4" fmla="*/ 40322500 w 16"/>
                <a:gd name="T5" fmla="*/ 65524063 h 26"/>
                <a:gd name="T6" fmla="*/ 15120938 w 16"/>
                <a:gd name="T7" fmla="*/ 2520950 h 26"/>
                <a:gd name="T8" fmla="*/ 0 w 16"/>
                <a:gd name="T9" fmla="*/ 0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0"/>
                  </a:moveTo>
                  <a:lnTo>
                    <a:pt x="10" y="24"/>
                  </a:lnTo>
                  <a:lnTo>
                    <a:pt x="16" y="26"/>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89" name="Freeform 488"/>
            <p:cNvSpPr>
              <a:spLocks/>
            </p:cNvSpPr>
            <p:nvPr/>
          </p:nvSpPr>
          <p:spPr bwMode="auto">
            <a:xfrm>
              <a:off x="7432675" y="5059363"/>
              <a:ext cx="25400" cy="41275"/>
            </a:xfrm>
            <a:custGeom>
              <a:avLst/>
              <a:gdLst>
                <a:gd name="T0" fmla="*/ 0 w 16"/>
                <a:gd name="T1" fmla="*/ 0 h 26"/>
                <a:gd name="T2" fmla="*/ 25201563 w 16"/>
                <a:gd name="T3" fmla="*/ 60483750 h 26"/>
                <a:gd name="T4" fmla="*/ 40322500 w 16"/>
                <a:gd name="T5" fmla="*/ 65524063 h 26"/>
                <a:gd name="T6" fmla="*/ 15120938 w 16"/>
                <a:gd name="T7" fmla="*/ 2520950 h 26"/>
                <a:gd name="T8" fmla="*/ 0 w 16"/>
                <a:gd name="T9" fmla="*/ 0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0"/>
                  </a:moveTo>
                  <a:lnTo>
                    <a:pt x="10" y="24"/>
                  </a:lnTo>
                  <a:lnTo>
                    <a:pt x="16" y="26"/>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90" name="Freeform 489"/>
            <p:cNvSpPr>
              <a:spLocks/>
            </p:cNvSpPr>
            <p:nvPr/>
          </p:nvSpPr>
          <p:spPr bwMode="auto">
            <a:xfrm>
              <a:off x="7448550" y="5084763"/>
              <a:ext cx="25400" cy="39687"/>
            </a:xfrm>
            <a:custGeom>
              <a:avLst/>
              <a:gdLst>
                <a:gd name="T0" fmla="*/ 0 w 16"/>
                <a:gd name="T1" fmla="*/ 0 h 25"/>
                <a:gd name="T2" fmla="*/ 25201563 w 16"/>
                <a:gd name="T3" fmla="*/ 60482988 h 25"/>
                <a:gd name="T4" fmla="*/ 40322500 w 16"/>
                <a:gd name="T5" fmla="*/ 63002319 h 25"/>
                <a:gd name="T6" fmla="*/ 15120938 w 16"/>
                <a:gd name="T7" fmla="*/ 2519331 h 25"/>
                <a:gd name="T8" fmla="*/ 0 w 16"/>
                <a:gd name="T9" fmla="*/ 0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0" y="0"/>
                  </a:moveTo>
                  <a:lnTo>
                    <a:pt x="10" y="24"/>
                  </a:lnTo>
                  <a:lnTo>
                    <a:pt x="16" y="25"/>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91" name="Freeform 490"/>
            <p:cNvSpPr>
              <a:spLocks/>
            </p:cNvSpPr>
            <p:nvPr/>
          </p:nvSpPr>
          <p:spPr bwMode="auto">
            <a:xfrm>
              <a:off x="7464425" y="5108575"/>
              <a:ext cx="23813" cy="41275"/>
            </a:xfrm>
            <a:custGeom>
              <a:avLst/>
              <a:gdLst>
                <a:gd name="T0" fmla="*/ 0 w 15"/>
                <a:gd name="T1" fmla="*/ 0 h 26"/>
                <a:gd name="T2" fmla="*/ 22682676 w 15"/>
                <a:gd name="T3" fmla="*/ 63004700 h 26"/>
                <a:gd name="T4" fmla="*/ 37803931 w 15"/>
                <a:gd name="T5" fmla="*/ 65524063 h 26"/>
                <a:gd name="T6" fmla="*/ 15121255 w 15"/>
                <a:gd name="T7" fmla="*/ 5040313 h 26"/>
                <a:gd name="T8" fmla="*/ 0 w 15"/>
                <a:gd name="T9" fmla="*/ 0 h 26"/>
                <a:gd name="T10" fmla="*/ 0 60000 65536"/>
                <a:gd name="T11" fmla="*/ 0 60000 65536"/>
                <a:gd name="T12" fmla="*/ 0 60000 65536"/>
                <a:gd name="T13" fmla="*/ 0 60000 65536"/>
                <a:gd name="T14" fmla="*/ 0 60000 65536"/>
                <a:gd name="T15" fmla="*/ 0 w 15"/>
                <a:gd name="T16" fmla="*/ 0 h 26"/>
                <a:gd name="T17" fmla="*/ 15 w 15"/>
                <a:gd name="T18" fmla="*/ 26 h 26"/>
              </a:gdLst>
              <a:ahLst/>
              <a:cxnLst>
                <a:cxn ang="T10">
                  <a:pos x="T0" y="T1"/>
                </a:cxn>
                <a:cxn ang="T11">
                  <a:pos x="T2" y="T3"/>
                </a:cxn>
                <a:cxn ang="T12">
                  <a:pos x="T4" y="T5"/>
                </a:cxn>
                <a:cxn ang="T13">
                  <a:pos x="T6" y="T7"/>
                </a:cxn>
                <a:cxn ang="T14">
                  <a:pos x="T8" y="T9"/>
                </a:cxn>
              </a:cxnLst>
              <a:rect l="T15" t="T16" r="T17" b="T18"/>
              <a:pathLst>
                <a:path w="15" h="26">
                  <a:moveTo>
                    <a:pt x="0" y="0"/>
                  </a:moveTo>
                  <a:lnTo>
                    <a:pt x="9" y="25"/>
                  </a:lnTo>
                  <a:lnTo>
                    <a:pt x="15" y="26"/>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92" name="Freeform 491"/>
            <p:cNvSpPr>
              <a:spLocks/>
            </p:cNvSpPr>
            <p:nvPr/>
          </p:nvSpPr>
          <p:spPr bwMode="auto">
            <a:xfrm>
              <a:off x="7478713" y="5133975"/>
              <a:ext cx="25400" cy="41275"/>
            </a:xfrm>
            <a:custGeom>
              <a:avLst/>
              <a:gdLst>
                <a:gd name="T0" fmla="*/ 0 w 16"/>
                <a:gd name="T1" fmla="*/ 0 h 26"/>
                <a:gd name="T2" fmla="*/ 25201563 w 16"/>
                <a:gd name="T3" fmla="*/ 63004700 h 26"/>
                <a:gd name="T4" fmla="*/ 40322500 w 16"/>
                <a:gd name="T5" fmla="*/ 65524063 h 26"/>
                <a:gd name="T6" fmla="*/ 15120938 w 16"/>
                <a:gd name="T7" fmla="*/ 5040313 h 26"/>
                <a:gd name="T8" fmla="*/ 0 w 16"/>
                <a:gd name="T9" fmla="*/ 0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0"/>
                  </a:moveTo>
                  <a:lnTo>
                    <a:pt x="10" y="25"/>
                  </a:lnTo>
                  <a:lnTo>
                    <a:pt x="16" y="26"/>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93" name="Freeform 492"/>
            <p:cNvSpPr>
              <a:spLocks/>
            </p:cNvSpPr>
            <p:nvPr/>
          </p:nvSpPr>
          <p:spPr bwMode="auto">
            <a:xfrm>
              <a:off x="7494588" y="5159375"/>
              <a:ext cx="25400" cy="41275"/>
            </a:xfrm>
            <a:custGeom>
              <a:avLst/>
              <a:gdLst>
                <a:gd name="T0" fmla="*/ 0 w 16"/>
                <a:gd name="T1" fmla="*/ 0 h 26"/>
                <a:gd name="T2" fmla="*/ 25201563 w 16"/>
                <a:gd name="T3" fmla="*/ 63004700 h 26"/>
                <a:gd name="T4" fmla="*/ 40322500 w 16"/>
                <a:gd name="T5" fmla="*/ 65524063 h 26"/>
                <a:gd name="T6" fmla="*/ 15120938 w 16"/>
                <a:gd name="T7" fmla="*/ 2520950 h 26"/>
                <a:gd name="T8" fmla="*/ 0 w 16"/>
                <a:gd name="T9" fmla="*/ 0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0"/>
                  </a:moveTo>
                  <a:lnTo>
                    <a:pt x="10" y="25"/>
                  </a:lnTo>
                  <a:lnTo>
                    <a:pt x="16" y="26"/>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94" name="Freeform 493"/>
            <p:cNvSpPr>
              <a:spLocks/>
            </p:cNvSpPr>
            <p:nvPr/>
          </p:nvSpPr>
          <p:spPr bwMode="auto">
            <a:xfrm>
              <a:off x="7510463" y="5184775"/>
              <a:ext cx="25400" cy="38100"/>
            </a:xfrm>
            <a:custGeom>
              <a:avLst/>
              <a:gdLst>
                <a:gd name="T0" fmla="*/ 0 w 16"/>
                <a:gd name="T1" fmla="*/ 0 h 24"/>
                <a:gd name="T2" fmla="*/ 25201563 w 16"/>
                <a:gd name="T3" fmla="*/ 57964388 h 24"/>
                <a:gd name="T4" fmla="*/ 40322500 w 16"/>
                <a:gd name="T5" fmla="*/ 60483750 h 24"/>
                <a:gd name="T6" fmla="*/ 15120938 w 16"/>
                <a:gd name="T7" fmla="*/ 2520950 h 24"/>
                <a:gd name="T8" fmla="*/ 0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0"/>
                  </a:moveTo>
                  <a:lnTo>
                    <a:pt x="10" y="23"/>
                  </a:lnTo>
                  <a:lnTo>
                    <a:pt x="16" y="24"/>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95" name="Freeform 494"/>
            <p:cNvSpPr>
              <a:spLocks/>
            </p:cNvSpPr>
            <p:nvPr/>
          </p:nvSpPr>
          <p:spPr bwMode="auto">
            <a:xfrm>
              <a:off x="7526338" y="5207000"/>
              <a:ext cx="25400" cy="41275"/>
            </a:xfrm>
            <a:custGeom>
              <a:avLst/>
              <a:gdLst>
                <a:gd name="T0" fmla="*/ 0 w 16"/>
                <a:gd name="T1" fmla="*/ 0 h 26"/>
                <a:gd name="T2" fmla="*/ 25201563 w 16"/>
                <a:gd name="T3" fmla="*/ 63004700 h 26"/>
                <a:gd name="T4" fmla="*/ 40322500 w 16"/>
                <a:gd name="T5" fmla="*/ 65524063 h 26"/>
                <a:gd name="T6" fmla="*/ 15120938 w 16"/>
                <a:gd name="T7" fmla="*/ 5040313 h 26"/>
                <a:gd name="T8" fmla="*/ 0 w 16"/>
                <a:gd name="T9" fmla="*/ 0 h 26"/>
                <a:gd name="T10" fmla="*/ 0 60000 65536"/>
                <a:gd name="T11" fmla="*/ 0 60000 65536"/>
                <a:gd name="T12" fmla="*/ 0 60000 65536"/>
                <a:gd name="T13" fmla="*/ 0 60000 65536"/>
                <a:gd name="T14" fmla="*/ 0 60000 65536"/>
                <a:gd name="T15" fmla="*/ 0 w 16"/>
                <a:gd name="T16" fmla="*/ 0 h 26"/>
                <a:gd name="T17" fmla="*/ 16 w 16"/>
                <a:gd name="T18" fmla="*/ 26 h 26"/>
              </a:gdLst>
              <a:ahLst/>
              <a:cxnLst>
                <a:cxn ang="T10">
                  <a:pos x="T0" y="T1"/>
                </a:cxn>
                <a:cxn ang="T11">
                  <a:pos x="T2" y="T3"/>
                </a:cxn>
                <a:cxn ang="T12">
                  <a:pos x="T4" y="T5"/>
                </a:cxn>
                <a:cxn ang="T13">
                  <a:pos x="T6" y="T7"/>
                </a:cxn>
                <a:cxn ang="T14">
                  <a:pos x="T8" y="T9"/>
                </a:cxn>
              </a:cxnLst>
              <a:rect l="T15" t="T16" r="T17" b="T18"/>
              <a:pathLst>
                <a:path w="16" h="26">
                  <a:moveTo>
                    <a:pt x="0" y="0"/>
                  </a:moveTo>
                  <a:lnTo>
                    <a:pt x="10" y="25"/>
                  </a:lnTo>
                  <a:lnTo>
                    <a:pt x="16" y="26"/>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96" name="Freeform 495"/>
            <p:cNvSpPr>
              <a:spLocks/>
            </p:cNvSpPr>
            <p:nvPr/>
          </p:nvSpPr>
          <p:spPr bwMode="auto">
            <a:xfrm>
              <a:off x="7542213" y="5232400"/>
              <a:ext cx="23812" cy="39688"/>
            </a:xfrm>
            <a:custGeom>
              <a:avLst/>
              <a:gdLst>
                <a:gd name="T0" fmla="*/ 0 w 15"/>
                <a:gd name="T1" fmla="*/ 0 h 25"/>
                <a:gd name="T2" fmla="*/ 22680136 w 15"/>
                <a:gd name="T3" fmla="*/ 57965118 h 25"/>
                <a:gd name="T4" fmla="*/ 37800756 w 15"/>
                <a:gd name="T5" fmla="*/ 63005494 h 25"/>
                <a:gd name="T6" fmla="*/ 15120620 w 15"/>
                <a:gd name="T7" fmla="*/ 5040376 h 25"/>
                <a:gd name="T8" fmla="*/ 0 w 15"/>
                <a:gd name="T9" fmla="*/ 0 h 25"/>
                <a:gd name="T10" fmla="*/ 0 60000 65536"/>
                <a:gd name="T11" fmla="*/ 0 60000 65536"/>
                <a:gd name="T12" fmla="*/ 0 60000 65536"/>
                <a:gd name="T13" fmla="*/ 0 60000 65536"/>
                <a:gd name="T14" fmla="*/ 0 60000 65536"/>
                <a:gd name="T15" fmla="*/ 0 w 15"/>
                <a:gd name="T16" fmla="*/ 0 h 25"/>
                <a:gd name="T17" fmla="*/ 15 w 15"/>
                <a:gd name="T18" fmla="*/ 25 h 25"/>
              </a:gdLst>
              <a:ahLst/>
              <a:cxnLst>
                <a:cxn ang="T10">
                  <a:pos x="T0" y="T1"/>
                </a:cxn>
                <a:cxn ang="T11">
                  <a:pos x="T2" y="T3"/>
                </a:cxn>
                <a:cxn ang="T12">
                  <a:pos x="T4" y="T5"/>
                </a:cxn>
                <a:cxn ang="T13">
                  <a:pos x="T6" y="T7"/>
                </a:cxn>
                <a:cxn ang="T14">
                  <a:pos x="T8" y="T9"/>
                </a:cxn>
              </a:cxnLst>
              <a:rect l="T15" t="T16" r="T17" b="T18"/>
              <a:pathLst>
                <a:path w="15" h="25">
                  <a:moveTo>
                    <a:pt x="0" y="0"/>
                  </a:moveTo>
                  <a:lnTo>
                    <a:pt x="9" y="23"/>
                  </a:lnTo>
                  <a:lnTo>
                    <a:pt x="15" y="25"/>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97" name="Freeform 496"/>
            <p:cNvSpPr>
              <a:spLocks/>
            </p:cNvSpPr>
            <p:nvPr/>
          </p:nvSpPr>
          <p:spPr bwMode="auto">
            <a:xfrm>
              <a:off x="7556500" y="5256213"/>
              <a:ext cx="25400" cy="38100"/>
            </a:xfrm>
            <a:custGeom>
              <a:avLst/>
              <a:gdLst>
                <a:gd name="T0" fmla="*/ 0 w 16"/>
                <a:gd name="T1" fmla="*/ 0 h 24"/>
                <a:gd name="T2" fmla="*/ 25201563 w 16"/>
                <a:gd name="T3" fmla="*/ 57964388 h 24"/>
                <a:gd name="T4" fmla="*/ 40322500 w 16"/>
                <a:gd name="T5" fmla="*/ 60483750 h 24"/>
                <a:gd name="T6" fmla="*/ 15120938 w 16"/>
                <a:gd name="T7" fmla="*/ 2520950 h 24"/>
                <a:gd name="T8" fmla="*/ 0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0"/>
                  </a:moveTo>
                  <a:lnTo>
                    <a:pt x="10" y="23"/>
                  </a:lnTo>
                  <a:lnTo>
                    <a:pt x="16" y="24"/>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98" name="Freeform 497"/>
            <p:cNvSpPr>
              <a:spLocks/>
            </p:cNvSpPr>
            <p:nvPr/>
          </p:nvSpPr>
          <p:spPr bwMode="auto">
            <a:xfrm>
              <a:off x="7572375" y="5278438"/>
              <a:ext cx="25400" cy="38100"/>
            </a:xfrm>
            <a:custGeom>
              <a:avLst/>
              <a:gdLst>
                <a:gd name="T0" fmla="*/ 0 w 16"/>
                <a:gd name="T1" fmla="*/ 0 h 24"/>
                <a:gd name="T2" fmla="*/ 25201563 w 16"/>
                <a:gd name="T3" fmla="*/ 57964388 h 24"/>
                <a:gd name="T4" fmla="*/ 40322500 w 16"/>
                <a:gd name="T5" fmla="*/ 60483750 h 24"/>
                <a:gd name="T6" fmla="*/ 15120938 w 16"/>
                <a:gd name="T7" fmla="*/ 2520950 h 24"/>
                <a:gd name="T8" fmla="*/ 0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0"/>
                  </a:moveTo>
                  <a:lnTo>
                    <a:pt x="10" y="23"/>
                  </a:lnTo>
                  <a:lnTo>
                    <a:pt x="16" y="24"/>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799" name="Freeform 498"/>
            <p:cNvSpPr>
              <a:spLocks/>
            </p:cNvSpPr>
            <p:nvPr/>
          </p:nvSpPr>
          <p:spPr bwMode="auto">
            <a:xfrm>
              <a:off x="7588250" y="5300663"/>
              <a:ext cx="25400" cy="39687"/>
            </a:xfrm>
            <a:custGeom>
              <a:avLst/>
              <a:gdLst>
                <a:gd name="T0" fmla="*/ 0 w 16"/>
                <a:gd name="T1" fmla="*/ 0 h 25"/>
                <a:gd name="T2" fmla="*/ 25201563 w 16"/>
                <a:gd name="T3" fmla="*/ 57962070 h 25"/>
                <a:gd name="T4" fmla="*/ 40322500 w 16"/>
                <a:gd name="T5" fmla="*/ 63002319 h 25"/>
                <a:gd name="T6" fmla="*/ 15120938 w 16"/>
                <a:gd name="T7" fmla="*/ 5040249 h 25"/>
                <a:gd name="T8" fmla="*/ 0 w 16"/>
                <a:gd name="T9" fmla="*/ 0 h 25"/>
                <a:gd name="T10" fmla="*/ 0 60000 65536"/>
                <a:gd name="T11" fmla="*/ 0 60000 65536"/>
                <a:gd name="T12" fmla="*/ 0 60000 65536"/>
                <a:gd name="T13" fmla="*/ 0 60000 65536"/>
                <a:gd name="T14" fmla="*/ 0 60000 65536"/>
                <a:gd name="T15" fmla="*/ 0 w 16"/>
                <a:gd name="T16" fmla="*/ 0 h 25"/>
                <a:gd name="T17" fmla="*/ 16 w 16"/>
                <a:gd name="T18" fmla="*/ 25 h 25"/>
              </a:gdLst>
              <a:ahLst/>
              <a:cxnLst>
                <a:cxn ang="T10">
                  <a:pos x="T0" y="T1"/>
                </a:cxn>
                <a:cxn ang="T11">
                  <a:pos x="T2" y="T3"/>
                </a:cxn>
                <a:cxn ang="T12">
                  <a:pos x="T4" y="T5"/>
                </a:cxn>
                <a:cxn ang="T13">
                  <a:pos x="T6" y="T7"/>
                </a:cxn>
                <a:cxn ang="T14">
                  <a:pos x="T8" y="T9"/>
                </a:cxn>
              </a:cxnLst>
              <a:rect l="T15" t="T16" r="T17" b="T18"/>
              <a:pathLst>
                <a:path w="16" h="25">
                  <a:moveTo>
                    <a:pt x="0" y="0"/>
                  </a:moveTo>
                  <a:lnTo>
                    <a:pt x="10" y="23"/>
                  </a:lnTo>
                  <a:lnTo>
                    <a:pt x="16" y="25"/>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00" name="Freeform 499"/>
            <p:cNvSpPr>
              <a:spLocks/>
            </p:cNvSpPr>
            <p:nvPr/>
          </p:nvSpPr>
          <p:spPr bwMode="auto">
            <a:xfrm>
              <a:off x="7604125" y="5324475"/>
              <a:ext cx="25400" cy="38100"/>
            </a:xfrm>
            <a:custGeom>
              <a:avLst/>
              <a:gdLst>
                <a:gd name="T0" fmla="*/ 0 w 16"/>
                <a:gd name="T1" fmla="*/ 0 h 24"/>
                <a:gd name="T2" fmla="*/ 25201563 w 16"/>
                <a:gd name="T3" fmla="*/ 57964388 h 24"/>
                <a:gd name="T4" fmla="*/ 40322500 w 16"/>
                <a:gd name="T5" fmla="*/ 60483750 h 24"/>
                <a:gd name="T6" fmla="*/ 15120938 w 16"/>
                <a:gd name="T7" fmla="*/ 2520950 h 24"/>
                <a:gd name="T8" fmla="*/ 0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0"/>
                  </a:moveTo>
                  <a:lnTo>
                    <a:pt x="10" y="23"/>
                  </a:lnTo>
                  <a:lnTo>
                    <a:pt x="16" y="24"/>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01" name="Freeform 500"/>
            <p:cNvSpPr>
              <a:spLocks/>
            </p:cNvSpPr>
            <p:nvPr/>
          </p:nvSpPr>
          <p:spPr bwMode="auto">
            <a:xfrm>
              <a:off x="7620000" y="5346700"/>
              <a:ext cx="23813" cy="39688"/>
            </a:xfrm>
            <a:custGeom>
              <a:avLst/>
              <a:gdLst>
                <a:gd name="T0" fmla="*/ 0 w 15"/>
                <a:gd name="T1" fmla="*/ 0 h 25"/>
                <a:gd name="T2" fmla="*/ 22682676 w 15"/>
                <a:gd name="T3" fmla="*/ 57965118 h 25"/>
                <a:gd name="T4" fmla="*/ 37803931 w 15"/>
                <a:gd name="T5" fmla="*/ 63005494 h 25"/>
                <a:gd name="T6" fmla="*/ 15121255 w 15"/>
                <a:gd name="T7" fmla="*/ 5040376 h 25"/>
                <a:gd name="T8" fmla="*/ 0 w 15"/>
                <a:gd name="T9" fmla="*/ 0 h 25"/>
                <a:gd name="T10" fmla="*/ 0 60000 65536"/>
                <a:gd name="T11" fmla="*/ 0 60000 65536"/>
                <a:gd name="T12" fmla="*/ 0 60000 65536"/>
                <a:gd name="T13" fmla="*/ 0 60000 65536"/>
                <a:gd name="T14" fmla="*/ 0 60000 65536"/>
                <a:gd name="T15" fmla="*/ 0 w 15"/>
                <a:gd name="T16" fmla="*/ 0 h 25"/>
                <a:gd name="T17" fmla="*/ 15 w 15"/>
                <a:gd name="T18" fmla="*/ 25 h 25"/>
              </a:gdLst>
              <a:ahLst/>
              <a:cxnLst>
                <a:cxn ang="T10">
                  <a:pos x="T0" y="T1"/>
                </a:cxn>
                <a:cxn ang="T11">
                  <a:pos x="T2" y="T3"/>
                </a:cxn>
                <a:cxn ang="T12">
                  <a:pos x="T4" y="T5"/>
                </a:cxn>
                <a:cxn ang="T13">
                  <a:pos x="T6" y="T7"/>
                </a:cxn>
                <a:cxn ang="T14">
                  <a:pos x="T8" y="T9"/>
                </a:cxn>
              </a:cxnLst>
              <a:rect l="T15" t="T16" r="T17" b="T18"/>
              <a:pathLst>
                <a:path w="15" h="25">
                  <a:moveTo>
                    <a:pt x="0" y="0"/>
                  </a:moveTo>
                  <a:lnTo>
                    <a:pt x="9" y="23"/>
                  </a:lnTo>
                  <a:lnTo>
                    <a:pt x="15" y="25"/>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02" name="Freeform 501"/>
            <p:cNvSpPr>
              <a:spLocks/>
            </p:cNvSpPr>
            <p:nvPr/>
          </p:nvSpPr>
          <p:spPr bwMode="auto">
            <a:xfrm>
              <a:off x="7634288" y="5370513"/>
              <a:ext cx="25400" cy="36512"/>
            </a:xfrm>
            <a:custGeom>
              <a:avLst/>
              <a:gdLst>
                <a:gd name="T0" fmla="*/ 0 w 16"/>
                <a:gd name="T1" fmla="*/ 0 h 23"/>
                <a:gd name="T2" fmla="*/ 25201563 w 16"/>
                <a:gd name="T3" fmla="*/ 52921763 h 23"/>
                <a:gd name="T4" fmla="*/ 40322500 w 16"/>
                <a:gd name="T5" fmla="*/ 57962006 h 23"/>
                <a:gd name="T6" fmla="*/ 15120938 w 16"/>
                <a:gd name="T7" fmla="*/ 2519328 h 23"/>
                <a:gd name="T8" fmla="*/ 0 w 16"/>
                <a:gd name="T9" fmla="*/ 0 h 23"/>
                <a:gd name="T10" fmla="*/ 0 60000 65536"/>
                <a:gd name="T11" fmla="*/ 0 60000 65536"/>
                <a:gd name="T12" fmla="*/ 0 60000 65536"/>
                <a:gd name="T13" fmla="*/ 0 60000 65536"/>
                <a:gd name="T14" fmla="*/ 0 60000 65536"/>
                <a:gd name="T15" fmla="*/ 0 w 16"/>
                <a:gd name="T16" fmla="*/ 0 h 23"/>
                <a:gd name="T17" fmla="*/ 16 w 16"/>
                <a:gd name="T18" fmla="*/ 23 h 23"/>
              </a:gdLst>
              <a:ahLst/>
              <a:cxnLst>
                <a:cxn ang="T10">
                  <a:pos x="T0" y="T1"/>
                </a:cxn>
                <a:cxn ang="T11">
                  <a:pos x="T2" y="T3"/>
                </a:cxn>
                <a:cxn ang="T12">
                  <a:pos x="T4" y="T5"/>
                </a:cxn>
                <a:cxn ang="T13">
                  <a:pos x="T6" y="T7"/>
                </a:cxn>
                <a:cxn ang="T14">
                  <a:pos x="T8" y="T9"/>
                </a:cxn>
              </a:cxnLst>
              <a:rect l="T15" t="T16" r="T17" b="T18"/>
              <a:pathLst>
                <a:path w="16" h="23">
                  <a:moveTo>
                    <a:pt x="0" y="0"/>
                  </a:moveTo>
                  <a:lnTo>
                    <a:pt x="10" y="21"/>
                  </a:lnTo>
                  <a:lnTo>
                    <a:pt x="16" y="23"/>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03" name="Freeform 502"/>
            <p:cNvSpPr>
              <a:spLocks/>
            </p:cNvSpPr>
            <p:nvPr/>
          </p:nvSpPr>
          <p:spPr bwMode="auto">
            <a:xfrm>
              <a:off x="7650163" y="5389563"/>
              <a:ext cx="25400" cy="38100"/>
            </a:xfrm>
            <a:custGeom>
              <a:avLst/>
              <a:gdLst>
                <a:gd name="T0" fmla="*/ 0 w 16"/>
                <a:gd name="T1" fmla="*/ 0 h 24"/>
                <a:gd name="T2" fmla="*/ 25201563 w 16"/>
                <a:gd name="T3" fmla="*/ 55443438 h 24"/>
                <a:gd name="T4" fmla="*/ 40322500 w 16"/>
                <a:gd name="T5" fmla="*/ 60483750 h 24"/>
                <a:gd name="T6" fmla="*/ 15120938 w 16"/>
                <a:gd name="T7" fmla="*/ 5040313 h 24"/>
                <a:gd name="T8" fmla="*/ 0 w 16"/>
                <a:gd name="T9" fmla="*/ 0 h 24"/>
                <a:gd name="T10" fmla="*/ 0 60000 65536"/>
                <a:gd name="T11" fmla="*/ 0 60000 65536"/>
                <a:gd name="T12" fmla="*/ 0 60000 65536"/>
                <a:gd name="T13" fmla="*/ 0 60000 65536"/>
                <a:gd name="T14" fmla="*/ 0 60000 65536"/>
                <a:gd name="T15" fmla="*/ 0 w 16"/>
                <a:gd name="T16" fmla="*/ 0 h 24"/>
                <a:gd name="T17" fmla="*/ 16 w 16"/>
                <a:gd name="T18" fmla="*/ 24 h 24"/>
              </a:gdLst>
              <a:ahLst/>
              <a:cxnLst>
                <a:cxn ang="T10">
                  <a:pos x="T0" y="T1"/>
                </a:cxn>
                <a:cxn ang="T11">
                  <a:pos x="T2" y="T3"/>
                </a:cxn>
                <a:cxn ang="T12">
                  <a:pos x="T4" y="T5"/>
                </a:cxn>
                <a:cxn ang="T13">
                  <a:pos x="T6" y="T7"/>
                </a:cxn>
                <a:cxn ang="T14">
                  <a:pos x="T8" y="T9"/>
                </a:cxn>
              </a:cxnLst>
              <a:rect l="T15" t="T16" r="T17" b="T18"/>
              <a:pathLst>
                <a:path w="16" h="24">
                  <a:moveTo>
                    <a:pt x="0" y="0"/>
                  </a:moveTo>
                  <a:lnTo>
                    <a:pt x="10" y="22"/>
                  </a:lnTo>
                  <a:lnTo>
                    <a:pt x="16" y="24"/>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04" name="Freeform 503"/>
            <p:cNvSpPr>
              <a:spLocks/>
            </p:cNvSpPr>
            <p:nvPr/>
          </p:nvSpPr>
          <p:spPr bwMode="auto">
            <a:xfrm>
              <a:off x="7666038" y="5410200"/>
              <a:ext cx="25400" cy="36513"/>
            </a:xfrm>
            <a:custGeom>
              <a:avLst/>
              <a:gdLst>
                <a:gd name="T0" fmla="*/ 0 w 16"/>
                <a:gd name="T1" fmla="*/ 0 h 23"/>
                <a:gd name="T2" fmla="*/ 25201563 w 16"/>
                <a:gd name="T3" fmla="*/ 55444197 h 23"/>
                <a:gd name="T4" fmla="*/ 40322500 w 16"/>
                <a:gd name="T5" fmla="*/ 57965181 h 23"/>
                <a:gd name="T6" fmla="*/ 15120938 w 16"/>
                <a:gd name="T7" fmla="*/ 5040382 h 23"/>
                <a:gd name="T8" fmla="*/ 0 w 16"/>
                <a:gd name="T9" fmla="*/ 0 h 23"/>
                <a:gd name="T10" fmla="*/ 0 60000 65536"/>
                <a:gd name="T11" fmla="*/ 0 60000 65536"/>
                <a:gd name="T12" fmla="*/ 0 60000 65536"/>
                <a:gd name="T13" fmla="*/ 0 60000 65536"/>
                <a:gd name="T14" fmla="*/ 0 60000 65536"/>
                <a:gd name="T15" fmla="*/ 0 w 16"/>
                <a:gd name="T16" fmla="*/ 0 h 23"/>
                <a:gd name="T17" fmla="*/ 16 w 16"/>
                <a:gd name="T18" fmla="*/ 23 h 23"/>
              </a:gdLst>
              <a:ahLst/>
              <a:cxnLst>
                <a:cxn ang="T10">
                  <a:pos x="T0" y="T1"/>
                </a:cxn>
                <a:cxn ang="T11">
                  <a:pos x="T2" y="T3"/>
                </a:cxn>
                <a:cxn ang="T12">
                  <a:pos x="T4" y="T5"/>
                </a:cxn>
                <a:cxn ang="T13">
                  <a:pos x="T6" y="T7"/>
                </a:cxn>
                <a:cxn ang="T14">
                  <a:pos x="T8" y="T9"/>
                </a:cxn>
              </a:cxnLst>
              <a:rect l="T15" t="T16" r="T17" b="T18"/>
              <a:pathLst>
                <a:path w="16" h="23">
                  <a:moveTo>
                    <a:pt x="0" y="0"/>
                  </a:moveTo>
                  <a:lnTo>
                    <a:pt x="10" y="22"/>
                  </a:lnTo>
                  <a:lnTo>
                    <a:pt x="16" y="23"/>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05" name="Freeform 504"/>
            <p:cNvSpPr>
              <a:spLocks/>
            </p:cNvSpPr>
            <p:nvPr/>
          </p:nvSpPr>
          <p:spPr bwMode="auto">
            <a:xfrm>
              <a:off x="7681913" y="5430838"/>
              <a:ext cx="23812" cy="34925"/>
            </a:xfrm>
            <a:custGeom>
              <a:avLst/>
              <a:gdLst>
                <a:gd name="T0" fmla="*/ 0 w 15"/>
                <a:gd name="T1" fmla="*/ 0 h 22"/>
                <a:gd name="T2" fmla="*/ 22680136 w 15"/>
                <a:gd name="T3" fmla="*/ 52924075 h 22"/>
                <a:gd name="T4" fmla="*/ 37800756 w 15"/>
                <a:gd name="T5" fmla="*/ 55443438 h 22"/>
                <a:gd name="T6" fmla="*/ 15120620 w 15"/>
                <a:gd name="T7" fmla="*/ 5040313 h 22"/>
                <a:gd name="T8" fmla="*/ 0 w 15"/>
                <a:gd name="T9" fmla="*/ 0 h 22"/>
                <a:gd name="T10" fmla="*/ 0 60000 65536"/>
                <a:gd name="T11" fmla="*/ 0 60000 65536"/>
                <a:gd name="T12" fmla="*/ 0 60000 65536"/>
                <a:gd name="T13" fmla="*/ 0 60000 65536"/>
                <a:gd name="T14" fmla="*/ 0 60000 65536"/>
                <a:gd name="T15" fmla="*/ 0 w 15"/>
                <a:gd name="T16" fmla="*/ 0 h 22"/>
                <a:gd name="T17" fmla="*/ 15 w 15"/>
                <a:gd name="T18" fmla="*/ 22 h 22"/>
              </a:gdLst>
              <a:ahLst/>
              <a:cxnLst>
                <a:cxn ang="T10">
                  <a:pos x="T0" y="T1"/>
                </a:cxn>
                <a:cxn ang="T11">
                  <a:pos x="T2" y="T3"/>
                </a:cxn>
                <a:cxn ang="T12">
                  <a:pos x="T4" y="T5"/>
                </a:cxn>
                <a:cxn ang="T13">
                  <a:pos x="T6" y="T7"/>
                </a:cxn>
                <a:cxn ang="T14">
                  <a:pos x="T8" y="T9"/>
                </a:cxn>
              </a:cxnLst>
              <a:rect l="T15" t="T16" r="T17" b="T18"/>
              <a:pathLst>
                <a:path w="15" h="22">
                  <a:moveTo>
                    <a:pt x="0" y="0"/>
                  </a:moveTo>
                  <a:lnTo>
                    <a:pt x="9" y="21"/>
                  </a:lnTo>
                  <a:lnTo>
                    <a:pt x="15" y="22"/>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06" name="Freeform 505"/>
            <p:cNvSpPr>
              <a:spLocks/>
            </p:cNvSpPr>
            <p:nvPr/>
          </p:nvSpPr>
          <p:spPr bwMode="auto">
            <a:xfrm>
              <a:off x="7696200" y="5449888"/>
              <a:ext cx="25400" cy="36512"/>
            </a:xfrm>
            <a:custGeom>
              <a:avLst/>
              <a:gdLst>
                <a:gd name="T0" fmla="*/ 0 w 16"/>
                <a:gd name="T1" fmla="*/ 0 h 23"/>
                <a:gd name="T2" fmla="*/ 25201563 w 16"/>
                <a:gd name="T3" fmla="*/ 55442678 h 23"/>
                <a:gd name="T4" fmla="*/ 40322500 w 16"/>
                <a:gd name="T5" fmla="*/ 57962006 h 23"/>
                <a:gd name="T6" fmla="*/ 15120938 w 16"/>
                <a:gd name="T7" fmla="*/ 2519328 h 23"/>
                <a:gd name="T8" fmla="*/ 0 w 16"/>
                <a:gd name="T9" fmla="*/ 0 h 23"/>
                <a:gd name="T10" fmla="*/ 0 60000 65536"/>
                <a:gd name="T11" fmla="*/ 0 60000 65536"/>
                <a:gd name="T12" fmla="*/ 0 60000 65536"/>
                <a:gd name="T13" fmla="*/ 0 60000 65536"/>
                <a:gd name="T14" fmla="*/ 0 60000 65536"/>
                <a:gd name="T15" fmla="*/ 0 w 16"/>
                <a:gd name="T16" fmla="*/ 0 h 23"/>
                <a:gd name="T17" fmla="*/ 16 w 16"/>
                <a:gd name="T18" fmla="*/ 23 h 23"/>
              </a:gdLst>
              <a:ahLst/>
              <a:cxnLst>
                <a:cxn ang="T10">
                  <a:pos x="T0" y="T1"/>
                </a:cxn>
                <a:cxn ang="T11">
                  <a:pos x="T2" y="T3"/>
                </a:cxn>
                <a:cxn ang="T12">
                  <a:pos x="T4" y="T5"/>
                </a:cxn>
                <a:cxn ang="T13">
                  <a:pos x="T6" y="T7"/>
                </a:cxn>
                <a:cxn ang="T14">
                  <a:pos x="T8" y="T9"/>
                </a:cxn>
              </a:cxnLst>
              <a:rect l="T15" t="T16" r="T17" b="T18"/>
              <a:pathLst>
                <a:path w="16" h="23">
                  <a:moveTo>
                    <a:pt x="0" y="0"/>
                  </a:moveTo>
                  <a:lnTo>
                    <a:pt x="10" y="22"/>
                  </a:lnTo>
                  <a:lnTo>
                    <a:pt x="16" y="23"/>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07" name="Freeform 506"/>
            <p:cNvSpPr>
              <a:spLocks/>
            </p:cNvSpPr>
            <p:nvPr/>
          </p:nvSpPr>
          <p:spPr bwMode="auto">
            <a:xfrm>
              <a:off x="7712075" y="5470525"/>
              <a:ext cx="25400" cy="33338"/>
            </a:xfrm>
            <a:custGeom>
              <a:avLst/>
              <a:gdLst>
                <a:gd name="T0" fmla="*/ 0 w 16"/>
                <a:gd name="T1" fmla="*/ 0 h 21"/>
                <a:gd name="T2" fmla="*/ 25201563 w 16"/>
                <a:gd name="T3" fmla="*/ 50403881 h 21"/>
                <a:gd name="T4" fmla="*/ 40322500 w 16"/>
                <a:gd name="T5" fmla="*/ 52924869 h 21"/>
                <a:gd name="T6" fmla="*/ 15120938 w 16"/>
                <a:gd name="T7" fmla="*/ 2520988 h 21"/>
                <a:gd name="T8" fmla="*/ 0 w 16"/>
                <a:gd name="T9" fmla="*/ 0 h 21"/>
                <a:gd name="T10" fmla="*/ 0 60000 65536"/>
                <a:gd name="T11" fmla="*/ 0 60000 65536"/>
                <a:gd name="T12" fmla="*/ 0 60000 65536"/>
                <a:gd name="T13" fmla="*/ 0 60000 65536"/>
                <a:gd name="T14" fmla="*/ 0 60000 65536"/>
                <a:gd name="T15" fmla="*/ 0 w 16"/>
                <a:gd name="T16" fmla="*/ 0 h 21"/>
                <a:gd name="T17" fmla="*/ 16 w 16"/>
                <a:gd name="T18" fmla="*/ 21 h 21"/>
              </a:gdLst>
              <a:ahLst/>
              <a:cxnLst>
                <a:cxn ang="T10">
                  <a:pos x="T0" y="T1"/>
                </a:cxn>
                <a:cxn ang="T11">
                  <a:pos x="T2" y="T3"/>
                </a:cxn>
                <a:cxn ang="T12">
                  <a:pos x="T4" y="T5"/>
                </a:cxn>
                <a:cxn ang="T13">
                  <a:pos x="T6" y="T7"/>
                </a:cxn>
                <a:cxn ang="T14">
                  <a:pos x="T8" y="T9"/>
                </a:cxn>
              </a:cxnLst>
              <a:rect l="T15" t="T16" r="T17" b="T18"/>
              <a:pathLst>
                <a:path w="16" h="21">
                  <a:moveTo>
                    <a:pt x="0" y="0"/>
                  </a:moveTo>
                  <a:lnTo>
                    <a:pt x="10" y="20"/>
                  </a:lnTo>
                  <a:lnTo>
                    <a:pt x="16" y="21"/>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08" name="Freeform 507"/>
            <p:cNvSpPr>
              <a:spLocks/>
            </p:cNvSpPr>
            <p:nvPr/>
          </p:nvSpPr>
          <p:spPr bwMode="auto">
            <a:xfrm>
              <a:off x="7727950" y="5487988"/>
              <a:ext cx="25400" cy="34925"/>
            </a:xfrm>
            <a:custGeom>
              <a:avLst/>
              <a:gdLst>
                <a:gd name="T0" fmla="*/ 0 w 16"/>
                <a:gd name="T1" fmla="*/ 0 h 22"/>
                <a:gd name="T2" fmla="*/ 25201563 w 16"/>
                <a:gd name="T3" fmla="*/ 52924075 h 22"/>
                <a:gd name="T4" fmla="*/ 40322500 w 16"/>
                <a:gd name="T5" fmla="*/ 55443438 h 22"/>
                <a:gd name="T6" fmla="*/ 15120938 w 16"/>
                <a:gd name="T7" fmla="*/ 5040313 h 22"/>
                <a:gd name="T8" fmla="*/ 0 w 16"/>
                <a:gd name="T9" fmla="*/ 0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0"/>
                  </a:moveTo>
                  <a:lnTo>
                    <a:pt x="10" y="21"/>
                  </a:lnTo>
                  <a:lnTo>
                    <a:pt x="16" y="22"/>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09" name="Freeform 508"/>
            <p:cNvSpPr>
              <a:spLocks/>
            </p:cNvSpPr>
            <p:nvPr/>
          </p:nvSpPr>
          <p:spPr bwMode="auto">
            <a:xfrm>
              <a:off x="7743825" y="5507038"/>
              <a:ext cx="25400" cy="34925"/>
            </a:xfrm>
            <a:custGeom>
              <a:avLst/>
              <a:gdLst>
                <a:gd name="T0" fmla="*/ 0 w 16"/>
                <a:gd name="T1" fmla="*/ 0 h 22"/>
                <a:gd name="T2" fmla="*/ 25201563 w 16"/>
                <a:gd name="T3" fmla="*/ 50403125 h 22"/>
                <a:gd name="T4" fmla="*/ 40322500 w 16"/>
                <a:gd name="T5" fmla="*/ 55443438 h 22"/>
                <a:gd name="T6" fmla="*/ 15120938 w 16"/>
                <a:gd name="T7" fmla="*/ 2520950 h 22"/>
                <a:gd name="T8" fmla="*/ 0 w 16"/>
                <a:gd name="T9" fmla="*/ 0 h 22"/>
                <a:gd name="T10" fmla="*/ 0 60000 65536"/>
                <a:gd name="T11" fmla="*/ 0 60000 65536"/>
                <a:gd name="T12" fmla="*/ 0 60000 65536"/>
                <a:gd name="T13" fmla="*/ 0 60000 65536"/>
                <a:gd name="T14" fmla="*/ 0 60000 65536"/>
                <a:gd name="T15" fmla="*/ 0 w 16"/>
                <a:gd name="T16" fmla="*/ 0 h 22"/>
                <a:gd name="T17" fmla="*/ 16 w 16"/>
                <a:gd name="T18" fmla="*/ 22 h 22"/>
              </a:gdLst>
              <a:ahLst/>
              <a:cxnLst>
                <a:cxn ang="T10">
                  <a:pos x="T0" y="T1"/>
                </a:cxn>
                <a:cxn ang="T11">
                  <a:pos x="T2" y="T3"/>
                </a:cxn>
                <a:cxn ang="T12">
                  <a:pos x="T4" y="T5"/>
                </a:cxn>
                <a:cxn ang="T13">
                  <a:pos x="T6" y="T7"/>
                </a:cxn>
                <a:cxn ang="T14">
                  <a:pos x="T8" y="T9"/>
                </a:cxn>
              </a:cxnLst>
              <a:rect l="T15" t="T16" r="T17" b="T18"/>
              <a:pathLst>
                <a:path w="16" h="22">
                  <a:moveTo>
                    <a:pt x="0" y="0"/>
                  </a:moveTo>
                  <a:lnTo>
                    <a:pt x="10" y="20"/>
                  </a:lnTo>
                  <a:lnTo>
                    <a:pt x="16" y="22"/>
                  </a:lnTo>
                  <a:lnTo>
                    <a:pt x="6"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10" name="Freeform 509"/>
            <p:cNvSpPr>
              <a:spLocks/>
            </p:cNvSpPr>
            <p:nvPr/>
          </p:nvSpPr>
          <p:spPr bwMode="auto">
            <a:xfrm>
              <a:off x="7759700" y="5524500"/>
              <a:ext cx="23813" cy="34925"/>
            </a:xfrm>
            <a:custGeom>
              <a:avLst/>
              <a:gdLst>
                <a:gd name="T0" fmla="*/ 0 w 15"/>
                <a:gd name="T1" fmla="*/ 0 h 22"/>
                <a:gd name="T2" fmla="*/ 22682676 w 15"/>
                <a:gd name="T3" fmla="*/ 52924075 h 22"/>
                <a:gd name="T4" fmla="*/ 37803931 w 15"/>
                <a:gd name="T5" fmla="*/ 55443438 h 22"/>
                <a:gd name="T6" fmla="*/ 15121255 w 15"/>
                <a:gd name="T7" fmla="*/ 5040313 h 22"/>
                <a:gd name="T8" fmla="*/ 0 w 15"/>
                <a:gd name="T9" fmla="*/ 0 h 22"/>
                <a:gd name="T10" fmla="*/ 0 60000 65536"/>
                <a:gd name="T11" fmla="*/ 0 60000 65536"/>
                <a:gd name="T12" fmla="*/ 0 60000 65536"/>
                <a:gd name="T13" fmla="*/ 0 60000 65536"/>
                <a:gd name="T14" fmla="*/ 0 60000 65536"/>
                <a:gd name="T15" fmla="*/ 0 w 15"/>
                <a:gd name="T16" fmla="*/ 0 h 22"/>
                <a:gd name="T17" fmla="*/ 15 w 15"/>
                <a:gd name="T18" fmla="*/ 22 h 22"/>
              </a:gdLst>
              <a:ahLst/>
              <a:cxnLst>
                <a:cxn ang="T10">
                  <a:pos x="T0" y="T1"/>
                </a:cxn>
                <a:cxn ang="T11">
                  <a:pos x="T2" y="T3"/>
                </a:cxn>
                <a:cxn ang="T12">
                  <a:pos x="T4" y="T5"/>
                </a:cxn>
                <a:cxn ang="T13">
                  <a:pos x="T6" y="T7"/>
                </a:cxn>
                <a:cxn ang="T14">
                  <a:pos x="T8" y="T9"/>
                </a:cxn>
              </a:cxnLst>
              <a:rect l="T15" t="T16" r="T17" b="T18"/>
              <a:pathLst>
                <a:path w="15" h="22">
                  <a:moveTo>
                    <a:pt x="0" y="0"/>
                  </a:moveTo>
                  <a:lnTo>
                    <a:pt x="9" y="21"/>
                  </a:lnTo>
                  <a:lnTo>
                    <a:pt x="15" y="22"/>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11" name="Freeform 510"/>
            <p:cNvSpPr>
              <a:spLocks/>
            </p:cNvSpPr>
            <p:nvPr/>
          </p:nvSpPr>
          <p:spPr bwMode="auto">
            <a:xfrm>
              <a:off x="7773988" y="5543550"/>
              <a:ext cx="26987" cy="31750"/>
            </a:xfrm>
            <a:custGeom>
              <a:avLst/>
              <a:gdLst>
                <a:gd name="T0" fmla="*/ 0 w 17"/>
                <a:gd name="T1" fmla="*/ 0 h 20"/>
                <a:gd name="T2" fmla="*/ 25201096 w 17"/>
                <a:gd name="T3" fmla="*/ 47883763 h 20"/>
                <a:gd name="T4" fmla="*/ 42841069 w 17"/>
                <a:gd name="T5" fmla="*/ 50403125 h 20"/>
                <a:gd name="T6" fmla="*/ 17639973 w 17"/>
                <a:gd name="T7" fmla="*/ 2520950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10" y="19"/>
                  </a:lnTo>
                  <a:lnTo>
                    <a:pt x="17" y="20"/>
                  </a:lnTo>
                  <a:lnTo>
                    <a:pt x="7"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12" name="Freeform 511"/>
            <p:cNvSpPr>
              <a:spLocks/>
            </p:cNvSpPr>
            <p:nvPr/>
          </p:nvSpPr>
          <p:spPr bwMode="auto">
            <a:xfrm>
              <a:off x="7789863" y="5559425"/>
              <a:ext cx="26987" cy="31750"/>
            </a:xfrm>
            <a:custGeom>
              <a:avLst/>
              <a:gdLst>
                <a:gd name="T0" fmla="*/ 0 w 17"/>
                <a:gd name="T1" fmla="*/ 0 h 20"/>
                <a:gd name="T2" fmla="*/ 25201096 w 17"/>
                <a:gd name="T3" fmla="*/ 47883763 h 20"/>
                <a:gd name="T4" fmla="*/ 42841069 w 17"/>
                <a:gd name="T5" fmla="*/ 50403125 h 20"/>
                <a:gd name="T6" fmla="*/ 17639973 w 17"/>
                <a:gd name="T7" fmla="*/ 2520950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10" y="19"/>
                  </a:lnTo>
                  <a:lnTo>
                    <a:pt x="17" y="20"/>
                  </a:lnTo>
                  <a:lnTo>
                    <a:pt x="7"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13" name="Freeform 512"/>
            <p:cNvSpPr>
              <a:spLocks/>
            </p:cNvSpPr>
            <p:nvPr/>
          </p:nvSpPr>
          <p:spPr bwMode="auto">
            <a:xfrm>
              <a:off x="7805738" y="5575300"/>
              <a:ext cx="26987" cy="31750"/>
            </a:xfrm>
            <a:custGeom>
              <a:avLst/>
              <a:gdLst>
                <a:gd name="T0" fmla="*/ 0 w 17"/>
                <a:gd name="T1" fmla="*/ 0 h 20"/>
                <a:gd name="T2" fmla="*/ 25201096 w 17"/>
                <a:gd name="T3" fmla="*/ 47883763 h 20"/>
                <a:gd name="T4" fmla="*/ 42841069 w 17"/>
                <a:gd name="T5" fmla="*/ 50403125 h 20"/>
                <a:gd name="T6" fmla="*/ 17639973 w 17"/>
                <a:gd name="T7" fmla="*/ 5040313 h 20"/>
                <a:gd name="T8" fmla="*/ 0 w 17"/>
                <a:gd name="T9" fmla="*/ 0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0" y="0"/>
                  </a:moveTo>
                  <a:lnTo>
                    <a:pt x="10" y="19"/>
                  </a:lnTo>
                  <a:lnTo>
                    <a:pt x="17" y="20"/>
                  </a:lnTo>
                  <a:lnTo>
                    <a:pt x="7"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14" name="Freeform 513"/>
            <p:cNvSpPr>
              <a:spLocks/>
            </p:cNvSpPr>
            <p:nvPr/>
          </p:nvSpPr>
          <p:spPr bwMode="auto">
            <a:xfrm>
              <a:off x="7821613" y="5591175"/>
              <a:ext cx="22225" cy="31750"/>
            </a:xfrm>
            <a:custGeom>
              <a:avLst/>
              <a:gdLst>
                <a:gd name="T0" fmla="*/ 0 w 14"/>
                <a:gd name="T1" fmla="*/ 0 h 20"/>
                <a:gd name="T2" fmla="*/ 22682200 w 14"/>
                <a:gd name="T3" fmla="*/ 47883763 h 20"/>
                <a:gd name="T4" fmla="*/ 35282188 w 14"/>
                <a:gd name="T5" fmla="*/ 50403125 h 20"/>
                <a:gd name="T6" fmla="*/ 15120938 w 14"/>
                <a:gd name="T7" fmla="*/ 5040313 h 20"/>
                <a:gd name="T8" fmla="*/ 0 w 14"/>
                <a:gd name="T9" fmla="*/ 0 h 20"/>
                <a:gd name="T10" fmla="*/ 0 60000 65536"/>
                <a:gd name="T11" fmla="*/ 0 60000 65536"/>
                <a:gd name="T12" fmla="*/ 0 60000 65536"/>
                <a:gd name="T13" fmla="*/ 0 60000 65536"/>
                <a:gd name="T14" fmla="*/ 0 60000 65536"/>
                <a:gd name="T15" fmla="*/ 0 w 14"/>
                <a:gd name="T16" fmla="*/ 0 h 20"/>
                <a:gd name="T17" fmla="*/ 14 w 14"/>
                <a:gd name="T18" fmla="*/ 20 h 20"/>
              </a:gdLst>
              <a:ahLst/>
              <a:cxnLst>
                <a:cxn ang="T10">
                  <a:pos x="T0" y="T1"/>
                </a:cxn>
                <a:cxn ang="T11">
                  <a:pos x="T2" y="T3"/>
                </a:cxn>
                <a:cxn ang="T12">
                  <a:pos x="T4" y="T5"/>
                </a:cxn>
                <a:cxn ang="T13">
                  <a:pos x="T6" y="T7"/>
                </a:cxn>
                <a:cxn ang="T14">
                  <a:pos x="T8" y="T9"/>
                </a:cxn>
              </a:cxnLst>
              <a:rect l="T15" t="T16" r="T17" b="T18"/>
              <a:pathLst>
                <a:path w="14" h="20">
                  <a:moveTo>
                    <a:pt x="0" y="0"/>
                  </a:moveTo>
                  <a:lnTo>
                    <a:pt x="9" y="19"/>
                  </a:lnTo>
                  <a:lnTo>
                    <a:pt x="14" y="20"/>
                  </a:lnTo>
                  <a:lnTo>
                    <a:pt x="6"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15" name="Freeform 514"/>
            <p:cNvSpPr>
              <a:spLocks/>
            </p:cNvSpPr>
            <p:nvPr/>
          </p:nvSpPr>
          <p:spPr bwMode="auto">
            <a:xfrm>
              <a:off x="7832725" y="5611813"/>
              <a:ext cx="28575" cy="25400"/>
            </a:xfrm>
            <a:custGeom>
              <a:avLst/>
              <a:gdLst>
                <a:gd name="T0" fmla="*/ 0 w 18"/>
                <a:gd name="T1" fmla="*/ 17641888 h 16"/>
                <a:gd name="T2" fmla="*/ 40322500 w 18"/>
                <a:gd name="T3" fmla="*/ 40322500 h 16"/>
                <a:gd name="T4" fmla="*/ 45362813 w 18"/>
                <a:gd name="T5" fmla="*/ 22682200 h 16"/>
                <a:gd name="T6" fmla="*/ 5040313 w 18"/>
                <a:gd name="T7" fmla="*/ 0 h 16"/>
                <a:gd name="T8" fmla="*/ 0 w 18"/>
                <a:gd name="T9" fmla="*/ 17641888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7"/>
                  </a:moveTo>
                  <a:lnTo>
                    <a:pt x="16" y="16"/>
                  </a:lnTo>
                  <a:lnTo>
                    <a:pt x="18" y="9"/>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16" name="Freeform 515"/>
            <p:cNvSpPr>
              <a:spLocks/>
            </p:cNvSpPr>
            <p:nvPr/>
          </p:nvSpPr>
          <p:spPr bwMode="auto">
            <a:xfrm>
              <a:off x="7848600" y="5626100"/>
              <a:ext cx="28575" cy="25400"/>
            </a:xfrm>
            <a:custGeom>
              <a:avLst/>
              <a:gdLst>
                <a:gd name="T0" fmla="*/ 0 w 18"/>
                <a:gd name="T1" fmla="*/ 17641888 h 16"/>
                <a:gd name="T2" fmla="*/ 40322500 w 18"/>
                <a:gd name="T3" fmla="*/ 40322500 h 16"/>
                <a:gd name="T4" fmla="*/ 45362813 w 18"/>
                <a:gd name="T5" fmla="*/ 20161250 h 16"/>
                <a:gd name="T6" fmla="*/ 5040313 w 18"/>
                <a:gd name="T7" fmla="*/ 0 h 16"/>
                <a:gd name="T8" fmla="*/ 0 w 18"/>
                <a:gd name="T9" fmla="*/ 17641888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7"/>
                  </a:moveTo>
                  <a:lnTo>
                    <a:pt x="16" y="16"/>
                  </a:lnTo>
                  <a:lnTo>
                    <a:pt x="18" y="8"/>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17" name="Freeform 516"/>
            <p:cNvSpPr>
              <a:spLocks/>
            </p:cNvSpPr>
            <p:nvPr/>
          </p:nvSpPr>
          <p:spPr bwMode="auto">
            <a:xfrm>
              <a:off x="7864475" y="5638800"/>
              <a:ext cx="28575" cy="25400"/>
            </a:xfrm>
            <a:custGeom>
              <a:avLst/>
              <a:gdLst>
                <a:gd name="T0" fmla="*/ 0 w 18"/>
                <a:gd name="T1" fmla="*/ 20161250 h 16"/>
                <a:gd name="T2" fmla="*/ 40322500 w 18"/>
                <a:gd name="T3" fmla="*/ 40322500 h 16"/>
                <a:gd name="T4" fmla="*/ 45362813 w 18"/>
                <a:gd name="T5" fmla="*/ 22682200 h 16"/>
                <a:gd name="T6" fmla="*/ 5040313 w 18"/>
                <a:gd name="T7" fmla="*/ 0 h 16"/>
                <a:gd name="T8" fmla="*/ 0 w 18"/>
                <a:gd name="T9" fmla="*/ 20161250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8"/>
                  </a:moveTo>
                  <a:lnTo>
                    <a:pt x="16" y="16"/>
                  </a:lnTo>
                  <a:lnTo>
                    <a:pt x="18" y="9"/>
                  </a:lnTo>
                  <a:lnTo>
                    <a:pt x="2" y="0"/>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18" name="Freeform 517"/>
            <p:cNvSpPr>
              <a:spLocks/>
            </p:cNvSpPr>
            <p:nvPr/>
          </p:nvSpPr>
          <p:spPr bwMode="auto">
            <a:xfrm>
              <a:off x="7880350" y="5653088"/>
              <a:ext cx="28575" cy="25400"/>
            </a:xfrm>
            <a:custGeom>
              <a:avLst/>
              <a:gdLst>
                <a:gd name="T0" fmla="*/ 0 w 18"/>
                <a:gd name="T1" fmla="*/ 17641888 h 16"/>
                <a:gd name="T2" fmla="*/ 40322500 w 18"/>
                <a:gd name="T3" fmla="*/ 40322500 h 16"/>
                <a:gd name="T4" fmla="*/ 45362813 w 18"/>
                <a:gd name="T5" fmla="*/ 22682200 h 16"/>
                <a:gd name="T6" fmla="*/ 5040313 w 18"/>
                <a:gd name="T7" fmla="*/ 0 h 16"/>
                <a:gd name="T8" fmla="*/ 0 w 18"/>
                <a:gd name="T9" fmla="*/ 17641888 h 16"/>
                <a:gd name="T10" fmla="*/ 0 60000 65536"/>
                <a:gd name="T11" fmla="*/ 0 60000 65536"/>
                <a:gd name="T12" fmla="*/ 0 60000 65536"/>
                <a:gd name="T13" fmla="*/ 0 60000 65536"/>
                <a:gd name="T14" fmla="*/ 0 60000 65536"/>
                <a:gd name="T15" fmla="*/ 0 w 18"/>
                <a:gd name="T16" fmla="*/ 0 h 16"/>
                <a:gd name="T17" fmla="*/ 18 w 18"/>
                <a:gd name="T18" fmla="*/ 16 h 16"/>
              </a:gdLst>
              <a:ahLst/>
              <a:cxnLst>
                <a:cxn ang="T10">
                  <a:pos x="T0" y="T1"/>
                </a:cxn>
                <a:cxn ang="T11">
                  <a:pos x="T2" y="T3"/>
                </a:cxn>
                <a:cxn ang="T12">
                  <a:pos x="T4" y="T5"/>
                </a:cxn>
                <a:cxn ang="T13">
                  <a:pos x="T6" y="T7"/>
                </a:cxn>
                <a:cxn ang="T14">
                  <a:pos x="T8" y="T9"/>
                </a:cxn>
              </a:cxnLst>
              <a:rect l="T15" t="T16" r="T17" b="T18"/>
              <a:pathLst>
                <a:path w="18" h="16">
                  <a:moveTo>
                    <a:pt x="0" y="7"/>
                  </a:moveTo>
                  <a:lnTo>
                    <a:pt x="16" y="16"/>
                  </a:lnTo>
                  <a:lnTo>
                    <a:pt x="18" y="9"/>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19" name="Freeform 518"/>
            <p:cNvSpPr>
              <a:spLocks/>
            </p:cNvSpPr>
            <p:nvPr/>
          </p:nvSpPr>
          <p:spPr bwMode="auto">
            <a:xfrm>
              <a:off x="7897813" y="5667375"/>
              <a:ext cx="23812" cy="20638"/>
            </a:xfrm>
            <a:custGeom>
              <a:avLst/>
              <a:gdLst>
                <a:gd name="T0" fmla="*/ 0 w 15"/>
                <a:gd name="T1" fmla="*/ 12601880 h 13"/>
                <a:gd name="T2" fmla="*/ 35281447 w 15"/>
                <a:gd name="T3" fmla="*/ 32763619 h 13"/>
                <a:gd name="T4" fmla="*/ 37800756 w 15"/>
                <a:gd name="T5" fmla="*/ 17642315 h 13"/>
                <a:gd name="T6" fmla="*/ 2519310 w 15"/>
                <a:gd name="T7" fmla="*/ 0 h 13"/>
                <a:gd name="T8" fmla="*/ 0 w 15"/>
                <a:gd name="T9" fmla="*/ 12601880 h 13"/>
                <a:gd name="T10" fmla="*/ 0 60000 65536"/>
                <a:gd name="T11" fmla="*/ 0 60000 65536"/>
                <a:gd name="T12" fmla="*/ 0 60000 65536"/>
                <a:gd name="T13" fmla="*/ 0 60000 65536"/>
                <a:gd name="T14" fmla="*/ 0 60000 65536"/>
                <a:gd name="T15" fmla="*/ 0 w 15"/>
                <a:gd name="T16" fmla="*/ 0 h 13"/>
                <a:gd name="T17" fmla="*/ 15 w 15"/>
                <a:gd name="T18" fmla="*/ 13 h 13"/>
              </a:gdLst>
              <a:ahLst/>
              <a:cxnLst>
                <a:cxn ang="T10">
                  <a:pos x="T0" y="T1"/>
                </a:cxn>
                <a:cxn ang="T11">
                  <a:pos x="T2" y="T3"/>
                </a:cxn>
                <a:cxn ang="T12">
                  <a:pos x="T4" y="T5"/>
                </a:cxn>
                <a:cxn ang="T13">
                  <a:pos x="T6" y="T7"/>
                </a:cxn>
                <a:cxn ang="T14">
                  <a:pos x="T8" y="T9"/>
                </a:cxn>
              </a:cxnLst>
              <a:rect l="T15" t="T16" r="T17" b="T18"/>
              <a:pathLst>
                <a:path w="15" h="13">
                  <a:moveTo>
                    <a:pt x="0" y="5"/>
                  </a:moveTo>
                  <a:lnTo>
                    <a:pt x="14" y="13"/>
                  </a:lnTo>
                  <a:lnTo>
                    <a:pt x="15" y="7"/>
                  </a:lnTo>
                  <a:lnTo>
                    <a:pt x="1"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20" name="Freeform 519"/>
            <p:cNvSpPr>
              <a:spLocks/>
            </p:cNvSpPr>
            <p:nvPr/>
          </p:nvSpPr>
          <p:spPr bwMode="auto">
            <a:xfrm>
              <a:off x="7910513" y="5678488"/>
              <a:ext cx="26987" cy="25400"/>
            </a:xfrm>
            <a:custGeom>
              <a:avLst/>
              <a:gdLst>
                <a:gd name="T0" fmla="*/ 0 w 17"/>
                <a:gd name="T1" fmla="*/ 17641888 h 16"/>
                <a:gd name="T2" fmla="*/ 40321753 w 17"/>
                <a:gd name="T3" fmla="*/ 40322500 h 16"/>
                <a:gd name="T4" fmla="*/ 42841069 w 17"/>
                <a:gd name="T5" fmla="*/ 22682200 h 16"/>
                <a:gd name="T6" fmla="*/ 5040219 w 17"/>
                <a:gd name="T7" fmla="*/ 0 h 16"/>
                <a:gd name="T8" fmla="*/ 0 w 17"/>
                <a:gd name="T9" fmla="*/ 17641888 h 16"/>
                <a:gd name="T10" fmla="*/ 0 60000 65536"/>
                <a:gd name="T11" fmla="*/ 0 60000 65536"/>
                <a:gd name="T12" fmla="*/ 0 60000 65536"/>
                <a:gd name="T13" fmla="*/ 0 60000 65536"/>
                <a:gd name="T14" fmla="*/ 0 60000 65536"/>
                <a:gd name="T15" fmla="*/ 0 w 17"/>
                <a:gd name="T16" fmla="*/ 0 h 16"/>
                <a:gd name="T17" fmla="*/ 17 w 17"/>
                <a:gd name="T18" fmla="*/ 16 h 16"/>
              </a:gdLst>
              <a:ahLst/>
              <a:cxnLst>
                <a:cxn ang="T10">
                  <a:pos x="T0" y="T1"/>
                </a:cxn>
                <a:cxn ang="T11">
                  <a:pos x="T2" y="T3"/>
                </a:cxn>
                <a:cxn ang="T12">
                  <a:pos x="T4" y="T5"/>
                </a:cxn>
                <a:cxn ang="T13">
                  <a:pos x="T6" y="T7"/>
                </a:cxn>
                <a:cxn ang="T14">
                  <a:pos x="T8" y="T9"/>
                </a:cxn>
              </a:cxnLst>
              <a:rect l="T15" t="T16" r="T17" b="T18"/>
              <a:pathLst>
                <a:path w="17" h="16">
                  <a:moveTo>
                    <a:pt x="0" y="7"/>
                  </a:moveTo>
                  <a:lnTo>
                    <a:pt x="16" y="16"/>
                  </a:lnTo>
                  <a:lnTo>
                    <a:pt x="17" y="9"/>
                  </a:lnTo>
                  <a:lnTo>
                    <a:pt x="2" y="0"/>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21" name="Freeform 520"/>
            <p:cNvSpPr>
              <a:spLocks/>
            </p:cNvSpPr>
            <p:nvPr/>
          </p:nvSpPr>
          <p:spPr bwMode="auto">
            <a:xfrm>
              <a:off x="7926388" y="5692775"/>
              <a:ext cx="28575" cy="20638"/>
            </a:xfrm>
            <a:custGeom>
              <a:avLst/>
              <a:gdLst>
                <a:gd name="T0" fmla="*/ 0 w 18"/>
                <a:gd name="T1" fmla="*/ 12601880 h 13"/>
                <a:gd name="T2" fmla="*/ 40322500 w 18"/>
                <a:gd name="T3" fmla="*/ 32763619 h 13"/>
                <a:gd name="T4" fmla="*/ 45362813 w 18"/>
                <a:gd name="T5" fmla="*/ 17642315 h 13"/>
                <a:gd name="T6" fmla="*/ 5040313 w 18"/>
                <a:gd name="T7" fmla="*/ 0 h 13"/>
                <a:gd name="T8" fmla="*/ 0 w 18"/>
                <a:gd name="T9" fmla="*/ 12601880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0" y="5"/>
                  </a:moveTo>
                  <a:lnTo>
                    <a:pt x="16" y="13"/>
                  </a:lnTo>
                  <a:lnTo>
                    <a:pt x="18" y="7"/>
                  </a:lnTo>
                  <a:lnTo>
                    <a:pt x="2"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22" name="Freeform 521"/>
            <p:cNvSpPr>
              <a:spLocks/>
            </p:cNvSpPr>
            <p:nvPr/>
          </p:nvSpPr>
          <p:spPr bwMode="auto">
            <a:xfrm>
              <a:off x="7942263" y="5703888"/>
              <a:ext cx="28575" cy="20637"/>
            </a:xfrm>
            <a:custGeom>
              <a:avLst/>
              <a:gdLst>
                <a:gd name="T0" fmla="*/ 0 w 18"/>
                <a:gd name="T1" fmla="*/ 15120571 h 13"/>
                <a:gd name="T2" fmla="*/ 40322500 w 18"/>
                <a:gd name="T3" fmla="*/ 32760444 h 13"/>
                <a:gd name="T4" fmla="*/ 45362813 w 18"/>
                <a:gd name="T5" fmla="*/ 17639873 h 13"/>
                <a:gd name="T6" fmla="*/ 5040313 w 18"/>
                <a:gd name="T7" fmla="*/ 0 h 13"/>
                <a:gd name="T8" fmla="*/ 0 w 18"/>
                <a:gd name="T9" fmla="*/ 15120571 h 13"/>
                <a:gd name="T10" fmla="*/ 0 60000 65536"/>
                <a:gd name="T11" fmla="*/ 0 60000 65536"/>
                <a:gd name="T12" fmla="*/ 0 60000 65536"/>
                <a:gd name="T13" fmla="*/ 0 60000 65536"/>
                <a:gd name="T14" fmla="*/ 0 60000 65536"/>
                <a:gd name="T15" fmla="*/ 0 w 18"/>
                <a:gd name="T16" fmla="*/ 0 h 13"/>
                <a:gd name="T17" fmla="*/ 18 w 18"/>
                <a:gd name="T18" fmla="*/ 13 h 13"/>
              </a:gdLst>
              <a:ahLst/>
              <a:cxnLst>
                <a:cxn ang="T10">
                  <a:pos x="T0" y="T1"/>
                </a:cxn>
                <a:cxn ang="T11">
                  <a:pos x="T2" y="T3"/>
                </a:cxn>
                <a:cxn ang="T12">
                  <a:pos x="T4" y="T5"/>
                </a:cxn>
                <a:cxn ang="T13">
                  <a:pos x="T6" y="T7"/>
                </a:cxn>
                <a:cxn ang="T14">
                  <a:pos x="T8" y="T9"/>
                </a:cxn>
              </a:cxnLst>
              <a:rect l="T15" t="T16" r="T17" b="T18"/>
              <a:pathLst>
                <a:path w="18" h="13">
                  <a:moveTo>
                    <a:pt x="0" y="6"/>
                  </a:moveTo>
                  <a:lnTo>
                    <a:pt x="16" y="13"/>
                  </a:lnTo>
                  <a:lnTo>
                    <a:pt x="18" y="7"/>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23" name="Freeform 522"/>
            <p:cNvSpPr>
              <a:spLocks/>
            </p:cNvSpPr>
            <p:nvPr/>
          </p:nvSpPr>
          <p:spPr bwMode="auto">
            <a:xfrm>
              <a:off x="7958138" y="5715000"/>
              <a:ext cx="25400" cy="17463"/>
            </a:xfrm>
            <a:custGeom>
              <a:avLst/>
              <a:gdLst>
                <a:gd name="T0" fmla="*/ 0 w 16"/>
                <a:gd name="T1" fmla="*/ 15121370 h 11"/>
                <a:gd name="T2" fmla="*/ 37803138 w 16"/>
                <a:gd name="T3" fmla="*/ 27723306 h 11"/>
                <a:gd name="T4" fmla="*/ 40322500 w 16"/>
                <a:gd name="T5" fmla="*/ 15121370 h 11"/>
                <a:gd name="T6" fmla="*/ 5040313 w 16"/>
                <a:gd name="T7" fmla="*/ 0 h 11"/>
                <a:gd name="T8" fmla="*/ 0 w 16"/>
                <a:gd name="T9" fmla="*/ 15121370 h 11"/>
                <a:gd name="T10" fmla="*/ 0 60000 65536"/>
                <a:gd name="T11" fmla="*/ 0 60000 65536"/>
                <a:gd name="T12" fmla="*/ 0 60000 65536"/>
                <a:gd name="T13" fmla="*/ 0 60000 65536"/>
                <a:gd name="T14" fmla="*/ 0 60000 65536"/>
                <a:gd name="T15" fmla="*/ 0 w 16"/>
                <a:gd name="T16" fmla="*/ 0 h 11"/>
                <a:gd name="T17" fmla="*/ 16 w 16"/>
                <a:gd name="T18" fmla="*/ 11 h 11"/>
              </a:gdLst>
              <a:ahLst/>
              <a:cxnLst>
                <a:cxn ang="T10">
                  <a:pos x="T0" y="T1"/>
                </a:cxn>
                <a:cxn ang="T11">
                  <a:pos x="T2" y="T3"/>
                </a:cxn>
                <a:cxn ang="T12">
                  <a:pos x="T4" y="T5"/>
                </a:cxn>
                <a:cxn ang="T13">
                  <a:pos x="T6" y="T7"/>
                </a:cxn>
                <a:cxn ang="T14">
                  <a:pos x="T8" y="T9"/>
                </a:cxn>
              </a:cxnLst>
              <a:rect l="T15" t="T16" r="T17" b="T18"/>
              <a:pathLst>
                <a:path w="16" h="11">
                  <a:moveTo>
                    <a:pt x="0" y="6"/>
                  </a:moveTo>
                  <a:lnTo>
                    <a:pt x="15" y="11"/>
                  </a:lnTo>
                  <a:lnTo>
                    <a:pt x="16" y="6"/>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24" name="Freeform 523"/>
            <p:cNvSpPr>
              <a:spLocks/>
            </p:cNvSpPr>
            <p:nvPr/>
          </p:nvSpPr>
          <p:spPr bwMode="auto">
            <a:xfrm>
              <a:off x="7972425" y="5724525"/>
              <a:ext cx="26988" cy="20638"/>
            </a:xfrm>
            <a:custGeom>
              <a:avLst/>
              <a:gdLst>
                <a:gd name="T0" fmla="*/ 0 w 17"/>
                <a:gd name="T1" fmla="*/ 12601880 h 13"/>
                <a:gd name="T2" fmla="*/ 40323247 w 17"/>
                <a:gd name="T3" fmla="*/ 32763619 h 13"/>
                <a:gd name="T4" fmla="*/ 42844244 w 17"/>
                <a:gd name="T5" fmla="*/ 17642315 h 13"/>
                <a:gd name="T6" fmla="*/ 5040406 w 17"/>
                <a:gd name="T7" fmla="*/ 0 h 13"/>
                <a:gd name="T8" fmla="*/ 0 w 17"/>
                <a:gd name="T9" fmla="*/ 12601880 h 13"/>
                <a:gd name="T10" fmla="*/ 0 60000 65536"/>
                <a:gd name="T11" fmla="*/ 0 60000 65536"/>
                <a:gd name="T12" fmla="*/ 0 60000 65536"/>
                <a:gd name="T13" fmla="*/ 0 60000 65536"/>
                <a:gd name="T14" fmla="*/ 0 60000 65536"/>
                <a:gd name="T15" fmla="*/ 0 w 17"/>
                <a:gd name="T16" fmla="*/ 0 h 13"/>
                <a:gd name="T17" fmla="*/ 17 w 17"/>
                <a:gd name="T18" fmla="*/ 13 h 13"/>
              </a:gdLst>
              <a:ahLst/>
              <a:cxnLst>
                <a:cxn ang="T10">
                  <a:pos x="T0" y="T1"/>
                </a:cxn>
                <a:cxn ang="T11">
                  <a:pos x="T2" y="T3"/>
                </a:cxn>
                <a:cxn ang="T12">
                  <a:pos x="T4" y="T5"/>
                </a:cxn>
                <a:cxn ang="T13">
                  <a:pos x="T6" y="T7"/>
                </a:cxn>
                <a:cxn ang="T14">
                  <a:pos x="T8" y="T9"/>
                </a:cxn>
              </a:cxnLst>
              <a:rect l="T15" t="T16" r="T17" b="T18"/>
              <a:pathLst>
                <a:path w="17" h="13">
                  <a:moveTo>
                    <a:pt x="0" y="5"/>
                  </a:moveTo>
                  <a:lnTo>
                    <a:pt x="16" y="13"/>
                  </a:lnTo>
                  <a:lnTo>
                    <a:pt x="17" y="7"/>
                  </a:lnTo>
                  <a:lnTo>
                    <a:pt x="2"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25" name="Freeform 524"/>
            <p:cNvSpPr>
              <a:spLocks/>
            </p:cNvSpPr>
            <p:nvPr/>
          </p:nvSpPr>
          <p:spPr bwMode="auto">
            <a:xfrm>
              <a:off x="7988300" y="5735638"/>
              <a:ext cx="26988" cy="17462"/>
            </a:xfrm>
            <a:custGeom>
              <a:avLst/>
              <a:gdLst>
                <a:gd name="T0" fmla="*/ 0 w 17"/>
                <a:gd name="T1" fmla="*/ 15120505 h 11"/>
                <a:gd name="T2" fmla="*/ 40323247 w 17"/>
                <a:gd name="T3" fmla="*/ 27720131 h 11"/>
                <a:gd name="T4" fmla="*/ 42844244 w 17"/>
                <a:gd name="T5" fmla="*/ 15120505 h 11"/>
                <a:gd name="T6" fmla="*/ 5040406 w 17"/>
                <a:gd name="T7" fmla="*/ 0 h 11"/>
                <a:gd name="T8" fmla="*/ 0 w 17"/>
                <a:gd name="T9" fmla="*/ 15120505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0" y="6"/>
                  </a:moveTo>
                  <a:lnTo>
                    <a:pt x="16" y="11"/>
                  </a:lnTo>
                  <a:lnTo>
                    <a:pt x="17" y="6"/>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26" name="Freeform 525"/>
            <p:cNvSpPr>
              <a:spLocks/>
            </p:cNvSpPr>
            <p:nvPr/>
          </p:nvSpPr>
          <p:spPr bwMode="auto">
            <a:xfrm>
              <a:off x="8004175" y="5745163"/>
              <a:ext cx="28575" cy="17462"/>
            </a:xfrm>
            <a:custGeom>
              <a:avLst/>
              <a:gdLst>
                <a:gd name="T0" fmla="*/ 0 w 18"/>
                <a:gd name="T1" fmla="*/ 12599627 h 11"/>
                <a:gd name="T2" fmla="*/ 40322500 w 18"/>
                <a:gd name="T3" fmla="*/ 27720131 h 11"/>
                <a:gd name="T4" fmla="*/ 45362813 w 18"/>
                <a:gd name="T5" fmla="*/ 12599627 h 11"/>
                <a:gd name="T6" fmla="*/ 5040313 w 18"/>
                <a:gd name="T7" fmla="*/ 0 h 11"/>
                <a:gd name="T8" fmla="*/ 0 w 18"/>
                <a:gd name="T9" fmla="*/ 12599627 h 11"/>
                <a:gd name="T10" fmla="*/ 0 60000 65536"/>
                <a:gd name="T11" fmla="*/ 0 60000 65536"/>
                <a:gd name="T12" fmla="*/ 0 60000 65536"/>
                <a:gd name="T13" fmla="*/ 0 60000 65536"/>
                <a:gd name="T14" fmla="*/ 0 60000 65536"/>
                <a:gd name="T15" fmla="*/ 0 w 18"/>
                <a:gd name="T16" fmla="*/ 0 h 11"/>
                <a:gd name="T17" fmla="*/ 18 w 18"/>
                <a:gd name="T18" fmla="*/ 11 h 11"/>
              </a:gdLst>
              <a:ahLst/>
              <a:cxnLst>
                <a:cxn ang="T10">
                  <a:pos x="T0" y="T1"/>
                </a:cxn>
                <a:cxn ang="T11">
                  <a:pos x="T2" y="T3"/>
                </a:cxn>
                <a:cxn ang="T12">
                  <a:pos x="T4" y="T5"/>
                </a:cxn>
                <a:cxn ang="T13">
                  <a:pos x="T6" y="T7"/>
                </a:cxn>
                <a:cxn ang="T14">
                  <a:pos x="T8" y="T9"/>
                </a:cxn>
              </a:cxnLst>
              <a:rect l="T15" t="T16" r="T17" b="T18"/>
              <a:pathLst>
                <a:path w="18" h="11">
                  <a:moveTo>
                    <a:pt x="0" y="5"/>
                  </a:moveTo>
                  <a:lnTo>
                    <a:pt x="16" y="11"/>
                  </a:lnTo>
                  <a:lnTo>
                    <a:pt x="18" y="5"/>
                  </a:lnTo>
                  <a:lnTo>
                    <a:pt x="2"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27" name="Freeform 526"/>
            <p:cNvSpPr>
              <a:spLocks/>
            </p:cNvSpPr>
            <p:nvPr/>
          </p:nvSpPr>
          <p:spPr bwMode="auto">
            <a:xfrm>
              <a:off x="8020050" y="5753100"/>
              <a:ext cx="28575" cy="19050"/>
            </a:xfrm>
            <a:custGeom>
              <a:avLst/>
              <a:gdLst>
                <a:gd name="T0" fmla="*/ 0 w 18"/>
                <a:gd name="T1" fmla="*/ 15120938 h 12"/>
                <a:gd name="T2" fmla="*/ 40322500 w 18"/>
                <a:gd name="T3" fmla="*/ 30241875 h 12"/>
                <a:gd name="T4" fmla="*/ 45362813 w 18"/>
                <a:gd name="T5" fmla="*/ 15120938 h 12"/>
                <a:gd name="T6" fmla="*/ 5040313 w 18"/>
                <a:gd name="T7" fmla="*/ 0 h 12"/>
                <a:gd name="T8" fmla="*/ 0 w 18"/>
                <a:gd name="T9" fmla="*/ 15120938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0" y="6"/>
                  </a:moveTo>
                  <a:lnTo>
                    <a:pt x="16" y="12"/>
                  </a:lnTo>
                  <a:lnTo>
                    <a:pt x="18" y="6"/>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28" name="Freeform 527"/>
            <p:cNvSpPr>
              <a:spLocks/>
            </p:cNvSpPr>
            <p:nvPr/>
          </p:nvSpPr>
          <p:spPr bwMode="auto">
            <a:xfrm>
              <a:off x="8035925" y="5762625"/>
              <a:ext cx="25400" cy="19050"/>
            </a:xfrm>
            <a:custGeom>
              <a:avLst/>
              <a:gdLst>
                <a:gd name="T0" fmla="*/ 0 w 16"/>
                <a:gd name="T1" fmla="*/ 15120938 h 12"/>
                <a:gd name="T2" fmla="*/ 37803138 w 16"/>
                <a:gd name="T3" fmla="*/ 30241875 h 12"/>
                <a:gd name="T4" fmla="*/ 40322500 w 16"/>
                <a:gd name="T5" fmla="*/ 15120938 h 12"/>
                <a:gd name="T6" fmla="*/ 5040313 w 16"/>
                <a:gd name="T7" fmla="*/ 0 h 12"/>
                <a:gd name="T8" fmla="*/ 0 w 16"/>
                <a:gd name="T9" fmla="*/ 15120938 h 12"/>
                <a:gd name="T10" fmla="*/ 0 60000 65536"/>
                <a:gd name="T11" fmla="*/ 0 60000 65536"/>
                <a:gd name="T12" fmla="*/ 0 60000 65536"/>
                <a:gd name="T13" fmla="*/ 0 60000 65536"/>
                <a:gd name="T14" fmla="*/ 0 60000 65536"/>
                <a:gd name="T15" fmla="*/ 0 w 16"/>
                <a:gd name="T16" fmla="*/ 0 h 12"/>
                <a:gd name="T17" fmla="*/ 16 w 16"/>
                <a:gd name="T18" fmla="*/ 12 h 12"/>
              </a:gdLst>
              <a:ahLst/>
              <a:cxnLst>
                <a:cxn ang="T10">
                  <a:pos x="T0" y="T1"/>
                </a:cxn>
                <a:cxn ang="T11">
                  <a:pos x="T2" y="T3"/>
                </a:cxn>
                <a:cxn ang="T12">
                  <a:pos x="T4" y="T5"/>
                </a:cxn>
                <a:cxn ang="T13">
                  <a:pos x="T6" y="T7"/>
                </a:cxn>
                <a:cxn ang="T14">
                  <a:pos x="T8" y="T9"/>
                </a:cxn>
              </a:cxnLst>
              <a:rect l="T15" t="T16" r="T17" b="T18"/>
              <a:pathLst>
                <a:path w="16" h="12">
                  <a:moveTo>
                    <a:pt x="0" y="6"/>
                  </a:moveTo>
                  <a:lnTo>
                    <a:pt x="15" y="12"/>
                  </a:lnTo>
                  <a:lnTo>
                    <a:pt x="16" y="6"/>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29" name="Freeform 528"/>
            <p:cNvSpPr>
              <a:spLocks/>
            </p:cNvSpPr>
            <p:nvPr/>
          </p:nvSpPr>
          <p:spPr bwMode="auto">
            <a:xfrm>
              <a:off x="8050213" y="5772150"/>
              <a:ext cx="26987" cy="17463"/>
            </a:xfrm>
            <a:custGeom>
              <a:avLst/>
              <a:gdLst>
                <a:gd name="T0" fmla="*/ 0 w 17"/>
                <a:gd name="T1" fmla="*/ 15121370 h 11"/>
                <a:gd name="T2" fmla="*/ 40321753 w 17"/>
                <a:gd name="T3" fmla="*/ 27723306 h 11"/>
                <a:gd name="T4" fmla="*/ 42841069 w 17"/>
                <a:gd name="T5" fmla="*/ 15121370 h 11"/>
                <a:gd name="T6" fmla="*/ 5040219 w 17"/>
                <a:gd name="T7" fmla="*/ 0 h 11"/>
                <a:gd name="T8" fmla="*/ 0 w 17"/>
                <a:gd name="T9" fmla="*/ 15121370 h 11"/>
                <a:gd name="T10" fmla="*/ 0 60000 65536"/>
                <a:gd name="T11" fmla="*/ 0 60000 65536"/>
                <a:gd name="T12" fmla="*/ 0 60000 65536"/>
                <a:gd name="T13" fmla="*/ 0 60000 65536"/>
                <a:gd name="T14" fmla="*/ 0 60000 65536"/>
                <a:gd name="T15" fmla="*/ 0 w 17"/>
                <a:gd name="T16" fmla="*/ 0 h 11"/>
                <a:gd name="T17" fmla="*/ 17 w 17"/>
                <a:gd name="T18" fmla="*/ 11 h 11"/>
              </a:gdLst>
              <a:ahLst/>
              <a:cxnLst>
                <a:cxn ang="T10">
                  <a:pos x="T0" y="T1"/>
                </a:cxn>
                <a:cxn ang="T11">
                  <a:pos x="T2" y="T3"/>
                </a:cxn>
                <a:cxn ang="T12">
                  <a:pos x="T4" y="T5"/>
                </a:cxn>
                <a:cxn ang="T13">
                  <a:pos x="T6" y="T7"/>
                </a:cxn>
                <a:cxn ang="T14">
                  <a:pos x="T8" y="T9"/>
                </a:cxn>
              </a:cxnLst>
              <a:rect l="T15" t="T16" r="T17" b="T18"/>
              <a:pathLst>
                <a:path w="17" h="11">
                  <a:moveTo>
                    <a:pt x="0" y="6"/>
                  </a:moveTo>
                  <a:lnTo>
                    <a:pt x="16" y="11"/>
                  </a:lnTo>
                  <a:lnTo>
                    <a:pt x="17" y="6"/>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30" name="Freeform 529"/>
            <p:cNvSpPr>
              <a:spLocks/>
            </p:cNvSpPr>
            <p:nvPr/>
          </p:nvSpPr>
          <p:spPr bwMode="auto">
            <a:xfrm>
              <a:off x="8066088" y="5781675"/>
              <a:ext cx="26987" cy="15875"/>
            </a:xfrm>
            <a:custGeom>
              <a:avLst/>
              <a:gdLst>
                <a:gd name="T0" fmla="*/ 0 w 17"/>
                <a:gd name="T1" fmla="*/ 12601575 h 10"/>
                <a:gd name="T2" fmla="*/ 40321753 w 17"/>
                <a:gd name="T3" fmla="*/ 25201563 h 10"/>
                <a:gd name="T4" fmla="*/ 42841069 w 17"/>
                <a:gd name="T5" fmla="*/ 10080625 h 10"/>
                <a:gd name="T6" fmla="*/ 5040219 w 17"/>
                <a:gd name="T7" fmla="*/ 0 h 10"/>
                <a:gd name="T8" fmla="*/ 0 w 17"/>
                <a:gd name="T9" fmla="*/ 12601575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0" y="5"/>
                  </a:moveTo>
                  <a:lnTo>
                    <a:pt x="16" y="10"/>
                  </a:lnTo>
                  <a:lnTo>
                    <a:pt x="17" y="4"/>
                  </a:lnTo>
                  <a:lnTo>
                    <a:pt x="2"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31" name="Freeform 530"/>
            <p:cNvSpPr>
              <a:spLocks/>
            </p:cNvSpPr>
            <p:nvPr/>
          </p:nvSpPr>
          <p:spPr bwMode="auto">
            <a:xfrm>
              <a:off x="8081963" y="5788025"/>
              <a:ext cx="28575" cy="15875"/>
            </a:xfrm>
            <a:custGeom>
              <a:avLst/>
              <a:gdLst>
                <a:gd name="T0" fmla="*/ 0 w 18"/>
                <a:gd name="T1" fmla="*/ 15120938 h 10"/>
                <a:gd name="T2" fmla="*/ 40322500 w 18"/>
                <a:gd name="T3" fmla="*/ 25201563 h 10"/>
                <a:gd name="T4" fmla="*/ 45362813 w 18"/>
                <a:gd name="T5" fmla="*/ 10080625 h 10"/>
                <a:gd name="T6" fmla="*/ 5040313 w 18"/>
                <a:gd name="T7" fmla="*/ 0 h 10"/>
                <a:gd name="T8" fmla="*/ 0 w 18"/>
                <a:gd name="T9" fmla="*/ 15120938 h 10"/>
                <a:gd name="T10" fmla="*/ 0 60000 65536"/>
                <a:gd name="T11" fmla="*/ 0 60000 65536"/>
                <a:gd name="T12" fmla="*/ 0 60000 65536"/>
                <a:gd name="T13" fmla="*/ 0 60000 65536"/>
                <a:gd name="T14" fmla="*/ 0 60000 65536"/>
                <a:gd name="T15" fmla="*/ 0 w 18"/>
                <a:gd name="T16" fmla="*/ 0 h 10"/>
                <a:gd name="T17" fmla="*/ 18 w 18"/>
                <a:gd name="T18" fmla="*/ 10 h 10"/>
              </a:gdLst>
              <a:ahLst/>
              <a:cxnLst>
                <a:cxn ang="T10">
                  <a:pos x="T0" y="T1"/>
                </a:cxn>
                <a:cxn ang="T11">
                  <a:pos x="T2" y="T3"/>
                </a:cxn>
                <a:cxn ang="T12">
                  <a:pos x="T4" y="T5"/>
                </a:cxn>
                <a:cxn ang="T13">
                  <a:pos x="T6" y="T7"/>
                </a:cxn>
                <a:cxn ang="T14">
                  <a:pos x="T8" y="T9"/>
                </a:cxn>
              </a:cxnLst>
              <a:rect l="T15" t="T16" r="T17" b="T18"/>
              <a:pathLst>
                <a:path w="18" h="10">
                  <a:moveTo>
                    <a:pt x="0" y="6"/>
                  </a:moveTo>
                  <a:lnTo>
                    <a:pt x="16" y="10"/>
                  </a:lnTo>
                  <a:lnTo>
                    <a:pt x="18" y="4"/>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32" name="Freeform 531"/>
            <p:cNvSpPr>
              <a:spLocks/>
            </p:cNvSpPr>
            <p:nvPr/>
          </p:nvSpPr>
          <p:spPr bwMode="auto">
            <a:xfrm>
              <a:off x="8097838" y="5794375"/>
              <a:ext cx="25400" cy="15875"/>
            </a:xfrm>
            <a:custGeom>
              <a:avLst/>
              <a:gdLst>
                <a:gd name="T0" fmla="*/ 0 w 16"/>
                <a:gd name="T1" fmla="*/ 15120938 h 10"/>
                <a:gd name="T2" fmla="*/ 37803138 w 16"/>
                <a:gd name="T3" fmla="*/ 25201563 h 10"/>
                <a:gd name="T4" fmla="*/ 40322500 w 16"/>
                <a:gd name="T5" fmla="*/ 12601575 h 10"/>
                <a:gd name="T6" fmla="*/ 5040313 w 16"/>
                <a:gd name="T7" fmla="*/ 0 h 10"/>
                <a:gd name="T8" fmla="*/ 0 w 16"/>
                <a:gd name="T9" fmla="*/ 15120938 h 10"/>
                <a:gd name="T10" fmla="*/ 0 60000 65536"/>
                <a:gd name="T11" fmla="*/ 0 60000 65536"/>
                <a:gd name="T12" fmla="*/ 0 60000 65536"/>
                <a:gd name="T13" fmla="*/ 0 60000 65536"/>
                <a:gd name="T14" fmla="*/ 0 60000 65536"/>
                <a:gd name="T15" fmla="*/ 0 w 16"/>
                <a:gd name="T16" fmla="*/ 0 h 10"/>
                <a:gd name="T17" fmla="*/ 16 w 16"/>
                <a:gd name="T18" fmla="*/ 10 h 10"/>
              </a:gdLst>
              <a:ahLst/>
              <a:cxnLst>
                <a:cxn ang="T10">
                  <a:pos x="T0" y="T1"/>
                </a:cxn>
                <a:cxn ang="T11">
                  <a:pos x="T2" y="T3"/>
                </a:cxn>
                <a:cxn ang="T12">
                  <a:pos x="T4" y="T5"/>
                </a:cxn>
                <a:cxn ang="T13">
                  <a:pos x="T6" y="T7"/>
                </a:cxn>
                <a:cxn ang="T14">
                  <a:pos x="T8" y="T9"/>
                </a:cxn>
              </a:cxnLst>
              <a:rect l="T15" t="T16" r="T17" b="T18"/>
              <a:pathLst>
                <a:path w="16" h="10">
                  <a:moveTo>
                    <a:pt x="0" y="6"/>
                  </a:moveTo>
                  <a:lnTo>
                    <a:pt x="15" y="10"/>
                  </a:lnTo>
                  <a:lnTo>
                    <a:pt x="16" y="5"/>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33" name="Freeform 532"/>
            <p:cNvSpPr>
              <a:spLocks/>
            </p:cNvSpPr>
            <p:nvPr/>
          </p:nvSpPr>
          <p:spPr bwMode="auto">
            <a:xfrm>
              <a:off x="8112125" y="5802313"/>
              <a:ext cx="26988" cy="15875"/>
            </a:xfrm>
            <a:custGeom>
              <a:avLst/>
              <a:gdLst>
                <a:gd name="T0" fmla="*/ 0 w 17"/>
                <a:gd name="T1" fmla="*/ 12601575 h 10"/>
                <a:gd name="T2" fmla="*/ 40323247 w 17"/>
                <a:gd name="T3" fmla="*/ 25201563 h 10"/>
                <a:gd name="T4" fmla="*/ 42844244 w 17"/>
                <a:gd name="T5" fmla="*/ 10080625 h 10"/>
                <a:gd name="T6" fmla="*/ 2520997 w 17"/>
                <a:gd name="T7" fmla="*/ 0 h 10"/>
                <a:gd name="T8" fmla="*/ 0 w 17"/>
                <a:gd name="T9" fmla="*/ 12601575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0" y="5"/>
                  </a:moveTo>
                  <a:lnTo>
                    <a:pt x="16" y="10"/>
                  </a:lnTo>
                  <a:lnTo>
                    <a:pt x="17" y="4"/>
                  </a:lnTo>
                  <a:lnTo>
                    <a:pt x="1"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34" name="Freeform 533"/>
            <p:cNvSpPr>
              <a:spLocks/>
            </p:cNvSpPr>
            <p:nvPr/>
          </p:nvSpPr>
          <p:spPr bwMode="auto">
            <a:xfrm>
              <a:off x="8128000" y="5808663"/>
              <a:ext cx="26988" cy="15875"/>
            </a:xfrm>
            <a:custGeom>
              <a:avLst/>
              <a:gdLst>
                <a:gd name="T0" fmla="*/ 0 w 17"/>
                <a:gd name="T1" fmla="*/ 15120938 h 10"/>
                <a:gd name="T2" fmla="*/ 40323247 w 17"/>
                <a:gd name="T3" fmla="*/ 25201563 h 10"/>
                <a:gd name="T4" fmla="*/ 42844244 w 17"/>
                <a:gd name="T5" fmla="*/ 10080625 h 10"/>
                <a:gd name="T6" fmla="*/ 2520997 w 17"/>
                <a:gd name="T7" fmla="*/ 0 h 10"/>
                <a:gd name="T8" fmla="*/ 0 w 17"/>
                <a:gd name="T9" fmla="*/ 15120938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0" y="6"/>
                  </a:moveTo>
                  <a:lnTo>
                    <a:pt x="16" y="10"/>
                  </a:lnTo>
                  <a:lnTo>
                    <a:pt x="17" y="4"/>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35" name="Freeform 534"/>
            <p:cNvSpPr>
              <a:spLocks/>
            </p:cNvSpPr>
            <p:nvPr/>
          </p:nvSpPr>
          <p:spPr bwMode="auto">
            <a:xfrm>
              <a:off x="8143875" y="5815013"/>
              <a:ext cx="26988" cy="14287"/>
            </a:xfrm>
            <a:custGeom>
              <a:avLst/>
              <a:gdLst>
                <a:gd name="T0" fmla="*/ 0 w 17"/>
                <a:gd name="T1" fmla="*/ 15120408 h 9"/>
                <a:gd name="T2" fmla="*/ 40323247 w 17"/>
                <a:gd name="T3" fmla="*/ 22679819 h 9"/>
                <a:gd name="T4" fmla="*/ 42844244 w 17"/>
                <a:gd name="T5" fmla="*/ 7559410 h 9"/>
                <a:gd name="T6" fmla="*/ 5040406 w 17"/>
                <a:gd name="T7" fmla="*/ 0 h 9"/>
                <a:gd name="T8" fmla="*/ 0 w 17"/>
                <a:gd name="T9" fmla="*/ 15120408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0" y="6"/>
                  </a:moveTo>
                  <a:lnTo>
                    <a:pt x="16" y="9"/>
                  </a:lnTo>
                  <a:lnTo>
                    <a:pt x="17" y="3"/>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36" name="Freeform 535"/>
            <p:cNvSpPr>
              <a:spLocks/>
            </p:cNvSpPr>
            <p:nvPr/>
          </p:nvSpPr>
          <p:spPr bwMode="auto">
            <a:xfrm>
              <a:off x="8159750" y="5819775"/>
              <a:ext cx="26988" cy="15875"/>
            </a:xfrm>
            <a:custGeom>
              <a:avLst/>
              <a:gdLst>
                <a:gd name="T0" fmla="*/ 0 w 17"/>
                <a:gd name="T1" fmla="*/ 15120938 h 10"/>
                <a:gd name="T2" fmla="*/ 40323247 w 17"/>
                <a:gd name="T3" fmla="*/ 25201563 h 10"/>
                <a:gd name="T4" fmla="*/ 42844244 w 17"/>
                <a:gd name="T5" fmla="*/ 12601575 h 10"/>
                <a:gd name="T6" fmla="*/ 5040406 w 17"/>
                <a:gd name="T7" fmla="*/ 0 h 10"/>
                <a:gd name="T8" fmla="*/ 0 w 17"/>
                <a:gd name="T9" fmla="*/ 15120938 h 10"/>
                <a:gd name="T10" fmla="*/ 0 60000 65536"/>
                <a:gd name="T11" fmla="*/ 0 60000 65536"/>
                <a:gd name="T12" fmla="*/ 0 60000 65536"/>
                <a:gd name="T13" fmla="*/ 0 60000 65536"/>
                <a:gd name="T14" fmla="*/ 0 60000 65536"/>
                <a:gd name="T15" fmla="*/ 0 w 17"/>
                <a:gd name="T16" fmla="*/ 0 h 10"/>
                <a:gd name="T17" fmla="*/ 17 w 17"/>
                <a:gd name="T18" fmla="*/ 10 h 10"/>
              </a:gdLst>
              <a:ahLst/>
              <a:cxnLst>
                <a:cxn ang="T10">
                  <a:pos x="T0" y="T1"/>
                </a:cxn>
                <a:cxn ang="T11">
                  <a:pos x="T2" y="T3"/>
                </a:cxn>
                <a:cxn ang="T12">
                  <a:pos x="T4" y="T5"/>
                </a:cxn>
                <a:cxn ang="T13">
                  <a:pos x="T6" y="T7"/>
                </a:cxn>
                <a:cxn ang="T14">
                  <a:pos x="T8" y="T9"/>
                </a:cxn>
              </a:cxnLst>
              <a:rect l="T15" t="T16" r="T17" b="T18"/>
              <a:pathLst>
                <a:path w="17" h="10">
                  <a:moveTo>
                    <a:pt x="0" y="6"/>
                  </a:moveTo>
                  <a:lnTo>
                    <a:pt x="16" y="10"/>
                  </a:lnTo>
                  <a:lnTo>
                    <a:pt x="17" y="5"/>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37" name="Freeform 536"/>
            <p:cNvSpPr>
              <a:spLocks/>
            </p:cNvSpPr>
            <p:nvPr/>
          </p:nvSpPr>
          <p:spPr bwMode="auto">
            <a:xfrm>
              <a:off x="8175625" y="5827713"/>
              <a:ext cx="25400" cy="12700"/>
            </a:xfrm>
            <a:custGeom>
              <a:avLst/>
              <a:gdLst>
                <a:gd name="T0" fmla="*/ 0 w 16"/>
                <a:gd name="T1" fmla="*/ 12601575 h 8"/>
                <a:gd name="T2" fmla="*/ 37803138 w 16"/>
                <a:gd name="T3" fmla="*/ 20161250 h 8"/>
                <a:gd name="T4" fmla="*/ 40322500 w 16"/>
                <a:gd name="T5" fmla="*/ 5040313 h 8"/>
                <a:gd name="T6" fmla="*/ 5040313 w 16"/>
                <a:gd name="T7" fmla="*/ 0 h 8"/>
                <a:gd name="T8" fmla="*/ 0 w 16"/>
                <a:gd name="T9" fmla="*/ 12601575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5"/>
                  </a:moveTo>
                  <a:lnTo>
                    <a:pt x="15" y="8"/>
                  </a:lnTo>
                  <a:lnTo>
                    <a:pt x="16" y="2"/>
                  </a:lnTo>
                  <a:lnTo>
                    <a:pt x="2"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38" name="Freeform 537"/>
            <p:cNvSpPr>
              <a:spLocks/>
            </p:cNvSpPr>
            <p:nvPr/>
          </p:nvSpPr>
          <p:spPr bwMode="auto">
            <a:xfrm>
              <a:off x="8189913" y="5830888"/>
              <a:ext cx="26987" cy="14287"/>
            </a:xfrm>
            <a:custGeom>
              <a:avLst/>
              <a:gdLst>
                <a:gd name="T0" fmla="*/ 0 w 17"/>
                <a:gd name="T1" fmla="*/ 15120408 h 9"/>
                <a:gd name="T2" fmla="*/ 40321753 w 17"/>
                <a:gd name="T3" fmla="*/ 22679819 h 9"/>
                <a:gd name="T4" fmla="*/ 42841069 w 17"/>
                <a:gd name="T5" fmla="*/ 7559410 h 9"/>
                <a:gd name="T6" fmla="*/ 2519316 w 17"/>
                <a:gd name="T7" fmla="*/ 0 h 9"/>
                <a:gd name="T8" fmla="*/ 0 w 17"/>
                <a:gd name="T9" fmla="*/ 15120408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0" y="6"/>
                  </a:moveTo>
                  <a:lnTo>
                    <a:pt x="16" y="9"/>
                  </a:lnTo>
                  <a:lnTo>
                    <a:pt x="17" y="3"/>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39" name="Freeform 538"/>
            <p:cNvSpPr>
              <a:spLocks/>
            </p:cNvSpPr>
            <p:nvPr/>
          </p:nvSpPr>
          <p:spPr bwMode="auto">
            <a:xfrm>
              <a:off x="8205788" y="5835650"/>
              <a:ext cx="26987" cy="14288"/>
            </a:xfrm>
            <a:custGeom>
              <a:avLst/>
              <a:gdLst>
                <a:gd name="T0" fmla="*/ 0 w 17"/>
                <a:gd name="T1" fmla="*/ 15121467 h 9"/>
                <a:gd name="T2" fmla="*/ 40321753 w 17"/>
                <a:gd name="T3" fmla="*/ 22682994 h 9"/>
                <a:gd name="T4" fmla="*/ 42841069 w 17"/>
                <a:gd name="T5" fmla="*/ 7561527 h 9"/>
                <a:gd name="T6" fmla="*/ 2519316 w 17"/>
                <a:gd name="T7" fmla="*/ 0 h 9"/>
                <a:gd name="T8" fmla="*/ 0 w 17"/>
                <a:gd name="T9" fmla="*/ 15121467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0" y="6"/>
                  </a:moveTo>
                  <a:lnTo>
                    <a:pt x="16" y="9"/>
                  </a:lnTo>
                  <a:lnTo>
                    <a:pt x="17" y="3"/>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40" name="Freeform 539"/>
            <p:cNvSpPr>
              <a:spLocks/>
            </p:cNvSpPr>
            <p:nvPr/>
          </p:nvSpPr>
          <p:spPr bwMode="auto">
            <a:xfrm>
              <a:off x="8221663" y="5840413"/>
              <a:ext cx="26987" cy="14287"/>
            </a:xfrm>
            <a:custGeom>
              <a:avLst/>
              <a:gdLst>
                <a:gd name="T0" fmla="*/ 0 w 17"/>
                <a:gd name="T1" fmla="*/ 15120408 h 9"/>
                <a:gd name="T2" fmla="*/ 40321753 w 17"/>
                <a:gd name="T3" fmla="*/ 22679819 h 9"/>
                <a:gd name="T4" fmla="*/ 42841069 w 17"/>
                <a:gd name="T5" fmla="*/ 7559410 h 9"/>
                <a:gd name="T6" fmla="*/ 5040219 w 17"/>
                <a:gd name="T7" fmla="*/ 0 h 9"/>
                <a:gd name="T8" fmla="*/ 0 w 17"/>
                <a:gd name="T9" fmla="*/ 15120408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0" y="6"/>
                  </a:moveTo>
                  <a:lnTo>
                    <a:pt x="16" y="9"/>
                  </a:lnTo>
                  <a:lnTo>
                    <a:pt x="17" y="3"/>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41" name="Freeform 540"/>
            <p:cNvSpPr>
              <a:spLocks/>
            </p:cNvSpPr>
            <p:nvPr/>
          </p:nvSpPr>
          <p:spPr bwMode="auto">
            <a:xfrm>
              <a:off x="8237538" y="5845175"/>
              <a:ext cx="25400" cy="14288"/>
            </a:xfrm>
            <a:custGeom>
              <a:avLst/>
              <a:gdLst>
                <a:gd name="T0" fmla="*/ 0 w 16"/>
                <a:gd name="T1" fmla="*/ 15121467 h 9"/>
                <a:gd name="T2" fmla="*/ 37803138 w 16"/>
                <a:gd name="T3" fmla="*/ 22682994 h 9"/>
                <a:gd name="T4" fmla="*/ 40322500 w 16"/>
                <a:gd name="T5" fmla="*/ 7561527 h 9"/>
                <a:gd name="T6" fmla="*/ 5040313 w 16"/>
                <a:gd name="T7" fmla="*/ 0 h 9"/>
                <a:gd name="T8" fmla="*/ 0 w 16"/>
                <a:gd name="T9" fmla="*/ 15121467 h 9"/>
                <a:gd name="T10" fmla="*/ 0 60000 65536"/>
                <a:gd name="T11" fmla="*/ 0 60000 65536"/>
                <a:gd name="T12" fmla="*/ 0 60000 65536"/>
                <a:gd name="T13" fmla="*/ 0 60000 65536"/>
                <a:gd name="T14" fmla="*/ 0 60000 65536"/>
                <a:gd name="T15" fmla="*/ 0 w 16"/>
                <a:gd name="T16" fmla="*/ 0 h 9"/>
                <a:gd name="T17" fmla="*/ 16 w 16"/>
                <a:gd name="T18" fmla="*/ 9 h 9"/>
              </a:gdLst>
              <a:ahLst/>
              <a:cxnLst>
                <a:cxn ang="T10">
                  <a:pos x="T0" y="T1"/>
                </a:cxn>
                <a:cxn ang="T11">
                  <a:pos x="T2" y="T3"/>
                </a:cxn>
                <a:cxn ang="T12">
                  <a:pos x="T4" y="T5"/>
                </a:cxn>
                <a:cxn ang="T13">
                  <a:pos x="T6" y="T7"/>
                </a:cxn>
                <a:cxn ang="T14">
                  <a:pos x="T8" y="T9"/>
                </a:cxn>
              </a:cxnLst>
              <a:rect l="T15" t="T16" r="T17" b="T18"/>
              <a:pathLst>
                <a:path w="16" h="9">
                  <a:moveTo>
                    <a:pt x="0" y="6"/>
                  </a:moveTo>
                  <a:lnTo>
                    <a:pt x="15" y="9"/>
                  </a:lnTo>
                  <a:lnTo>
                    <a:pt x="16" y="3"/>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42" name="Freeform 541"/>
            <p:cNvSpPr>
              <a:spLocks/>
            </p:cNvSpPr>
            <p:nvPr/>
          </p:nvSpPr>
          <p:spPr bwMode="auto">
            <a:xfrm>
              <a:off x="8251825" y="5849938"/>
              <a:ext cx="26988" cy="14287"/>
            </a:xfrm>
            <a:custGeom>
              <a:avLst/>
              <a:gdLst>
                <a:gd name="T0" fmla="*/ 0 w 17"/>
                <a:gd name="T1" fmla="*/ 15120408 h 9"/>
                <a:gd name="T2" fmla="*/ 40323247 w 17"/>
                <a:gd name="T3" fmla="*/ 22679819 h 9"/>
                <a:gd name="T4" fmla="*/ 42844244 w 17"/>
                <a:gd name="T5" fmla="*/ 7559410 h 9"/>
                <a:gd name="T6" fmla="*/ 2520997 w 17"/>
                <a:gd name="T7" fmla="*/ 0 h 9"/>
                <a:gd name="T8" fmla="*/ 0 w 17"/>
                <a:gd name="T9" fmla="*/ 15120408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0" y="6"/>
                  </a:moveTo>
                  <a:lnTo>
                    <a:pt x="16" y="9"/>
                  </a:lnTo>
                  <a:lnTo>
                    <a:pt x="17" y="3"/>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43" name="Freeform 542"/>
            <p:cNvSpPr>
              <a:spLocks/>
            </p:cNvSpPr>
            <p:nvPr/>
          </p:nvSpPr>
          <p:spPr bwMode="auto">
            <a:xfrm>
              <a:off x="8267700" y="5854700"/>
              <a:ext cx="26988" cy="12700"/>
            </a:xfrm>
            <a:custGeom>
              <a:avLst/>
              <a:gdLst>
                <a:gd name="T0" fmla="*/ 0 w 17"/>
                <a:gd name="T1" fmla="*/ 15120938 h 8"/>
                <a:gd name="T2" fmla="*/ 40323247 w 17"/>
                <a:gd name="T3" fmla="*/ 20161250 h 8"/>
                <a:gd name="T4" fmla="*/ 42844244 w 17"/>
                <a:gd name="T5" fmla="*/ 7561263 h 8"/>
                <a:gd name="T6" fmla="*/ 2520997 w 17"/>
                <a:gd name="T7" fmla="*/ 0 h 8"/>
                <a:gd name="T8" fmla="*/ 0 w 17"/>
                <a:gd name="T9" fmla="*/ 15120938 h 8"/>
                <a:gd name="T10" fmla="*/ 0 60000 65536"/>
                <a:gd name="T11" fmla="*/ 0 60000 65536"/>
                <a:gd name="T12" fmla="*/ 0 60000 65536"/>
                <a:gd name="T13" fmla="*/ 0 60000 65536"/>
                <a:gd name="T14" fmla="*/ 0 60000 65536"/>
                <a:gd name="T15" fmla="*/ 0 w 17"/>
                <a:gd name="T16" fmla="*/ 0 h 8"/>
                <a:gd name="T17" fmla="*/ 17 w 17"/>
                <a:gd name="T18" fmla="*/ 8 h 8"/>
              </a:gdLst>
              <a:ahLst/>
              <a:cxnLst>
                <a:cxn ang="T10">
                  <a:pos x="T0" y="T1"/>
                </a:cxn>
                <a:cxn ang="T11">
                  <a:pos x="T2" y="T3"/>
                </a:cxn>
                <a:cxn ang="T12">
                  <a:pos x="T4" y="T5"/>
                </a:cxn>
                <a:cxn ang="T13">
                  <a:pos x="T6" y="T7"/>
                </a:cxn>
                <a:cxn ang="T14">
                  <a:pos x="T8" y="T9"/>
                </a:cxn>
              </a:cxnLst>
              <a:rect l="T15" t="T16" r="T17" b="T18"/>
              <a:pathLst>
                <a:path w="17" h="8">
                  <a:moveTo>
                    <a:pt x="0" y="6"/>
                  </a:moveTo>
                  <a:lnTo>
                    <a:pt x="16" y="8"/>
                  </a:lnTo>
                  <a:lnTo>
                    <a:pt x="17" y="3"/>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44" name="Freeform 543"/>
            <p:cNvSpPr>
              <a:spLocks/>
            </p:cNvSpPr>
            <p:nvPr/>
          </p:nvSpPr>
          <p:spPr bwMode="auto">
            <a:xfrm>
              <a:off x="8283575" y="5859463"/>
              <a:ext cx="26988" cy="11112"/>
            </a:xfrm>
            <a:custGeom>
              <a:avLst/>
              <a:gdLst>
                <a:gd name="T0" fmla="*/ 0 w 17"/>
                <a:gd name="T1" fmla="*/ 12599421 h 7"/>
                <a:gd name="T2" fmla="*/ 40323247 w 17"/>
                <a:gd name="T3" fmla="*/ 17639506 h 7"/>
                <a:gd name="T4" fmla="*/ 42844244 w 17"/>
                <a:gd name="T5" fmla="*/ 2519249 h 7"/>
                <a:gd name="T6" fmla="*/ 2520997 w 17"/>
                <a:gd name="T7" fmla="*/ 0 h 7"/>
                <a:gd name="T8" fmla="*/ 0 w 17"/>
                <a:gd name="T9" fmla="*/ 12599421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5"/>
                  </a:moveTo>
                  <a:lnTo>
                    <a:pt x="16" y="7"/>
                  </a:lnTo>
                  <a:lnTo>
                    <a:pt x="17" y="1"/>
                  </a:lnTo>
                  <a:lnTo>
                    <a:pt x="1"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45" name="Freeform 544"/>
            <p:cNvSpPr>
              <a:spLocks/>
            </p:cNvSpPr>
            <p:nvPr/>
          </p:nvSpPr>
          <p:spPr bwMode="auto">
            <a:xfrm>
              <a:off x="8299450" y="5861050"/>
              <a:ext cx="26988" cy="14288"/>
            </a:xfrm>
            <a:custGeom>
              <a:avLst/>
              <a:gdLst>
                <a:gd name="T0" fmla="*/ 0 w 17"/>
                <a:gd name="T1" fmla="*/ 15121467 h 9"/>
                <a:gd name="T2" fmla="*/ 40323247 w 17"/>
                <a:gd name="T3" fmla="*/ 22682994 h 9"/>
                <a:gd name="T4" fmla="*/ 42844244 w 17"/>
                <a:gd name="T5" fmla="*/ 7561527 h 9"/>
                <a:gd name="T6" fmla="*/ 5040406 w 17"/>
                <a:gd name="T7" fmla="*/ 0 h 9"/>
                <a:gd name="T8" fmla="*/ 0 w 17"/>
                <a:gd name="T9" fmla="*/ 15121467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0" y="6"/>
                  </a:moveTo>
                  <a:lnTo>
                    <a:pt x="16" y="9"/>
                  </a:lnTo>
                  <a:lnTo>
                    <a:pt x="17" y="3"/>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46" name="Freeform 545"/>
            <p:cNvSpPr>
              <a:spLocks/>
            </p:cNvSpPr>
            <p:nvPr/>
          </p:nvSpPr>
          <p:spPr bwMode="auto">
            <a:xfrm>
              <a:off x="8315325" y="5865813"/>
              <a:ext cx="25400" cy="11112"/>
            </a:xfrm>
            <a:custGeom>
              <a:avLst/>
              <a:gdLst>
                <a:gd name="T0" fmla="*/ 0 w 16"/>
                <a:gd name="T1" fmla="*/ 15120257 h 7"/>
                <a:gd name="T2" fmla="*/ 37803138 w 16"/>
                <a:gd name="T3" fmla="*/ 17639506 h 7"/>
                <a:gd name="T4" fmla="*/ 40322500 w 16"/>
                <a:gd name="T5" fmla="*/ 2519249 h 7"/>
                <a:gd name="T6" fmla="*/ 5040313 w 16"/>
                <a:gd name="T7" fmla="*/ 0 h 7"/>
                <a:gd name="T8" fmla="*/ 0 w 16"/>
                <a:gd name="T9" fmla="*/ 15120257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0" y="6"/>
                  </a:moveTo>
                  <a:lnTo>
                    <a:pt x="15" y="7"/>
                  </a:lnTo>
                  <a:lnTo>
                    <a:pt x="16" y="1"/>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47" name="Freeform 546"/>
            <p:cNvSpPr>
              <a:spLocks/>
            </p:cNvSpPr>
            <p:nvPr/>
          </p:nvSpPr>
          <p:spPr bwMode="auto">
            <a:xfrm>
              <a:off x="8329613" y="5867400"/>
              <a:ext cx="26987" cy="12700"/>
            </a:xfrm>
            <a:custGeom>
              <a:avLst/>
              <a:gdLst>
                <a:gd name="T0" fmla="*/ 0 w 17"/>
                <a:gd name="T1" fmla="*/ 15120938 h 8"/>
                <a:gd name="T2" fmla="*/ 40321753 w 17"/>
                <a:gd name="T3" fmla="*/ 20161250 h 8"/>
                <a:gd name="T4" fmla="*/ 42841069 w 17"/>
                <a:gd name="T5" fmla="*/ 5040313 h 8"/>
                <a:gd name="T6" fmla="*/ 2519316 w 17"/>
                <a:gd name="T7" fmla="*/ 0 h 8"/>
                <a:gd name="T8" fmla="*/ 0 w 17"/>
                <a:gd name="T9" fmla="*/ 15120938 h 8"/>
                <a:gd name="T10" fmla="*/ 0 60000 65536"/>
                <a:gd name="T11" fmla="*/ 0 60000 65536"/>
                <a:gd name="T12" fmla="*/ 0 60000 65536"/>
                <a:gd name="T13" fmla="*/ 0 60000 65536"/>
                <a:gd name="T14" fmla="*/ 0 60000 65536"/>
                <a:gd name="T15" fmla="*/ 0 w 17"/>
                <a:gd name="T16" fmla="*/ 0 h 8"/>
                <a:gd name="T17" fmla="*/ 17 w 17"/>
                <a:gd name="T18" fmla="*/ 8 h 8"/>
              </a:gdLst>
              <a:ahLst/>
              <a:cxnLst>
                <a:cxn ang="T10">
                  <a:pos x="T0" y="T1"/>
                </a:cxn>
                <a:cxn ang="T11">
                  <a:pos x="T2" y="T3"/>
                </a:cxn>
                <a:cxn ang="T12">
                  <a:pos x="T4" y="T5"/>
                </a:cxn>
                <a:cxn ang="T13">
                  <a:pos x="T6" y="T7"/>
                </a:cxn>
                <a:cxn ang="T14">
                  <a:pos x="T8" y="T9"/>
                </a:cxn>
              </a:cxnLst>
              <a:rect l="T15" t="T16" r="T17" b="T18"/>
              <a:pathLst>
                <a:path w="17" h="8">
                  <a:moveTo>
                    <a:pt x="0" y="6"/>
                  </a:moveTo>
                  <a:lnTo>
                    <a:pt x="16" y="8"/>
                  </a:lnTo>
                  <a:lnTo>
                    <a:pt x="17" y="2"/>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48" name="Freeform 547"/>
            <p:cNvSpPr>
              <a:spLocks/>
            </p:cNvSpPr>
            <p:nvPr/>
          </p:nvSpPr>
          <p:spPr bwMode="auto">
            <a:xfrm>
              <a:off x="8345488" y="5870575"/>
              <a:ext cx="26987" cy="11113"/>
            </a:xfrm>
            <a:custGeom>
              <a:avLst/>
              <a:gdLst>
                <a:gd name="T0" fmla="*/ 0 w 17"/>
                <a:gd name="T1" fmla="*/ 15121618 h 7"/>
                <a:gd name="T2" fmla="*/ 40321753 w 17"/>
                <a:gd name="T3" fmla="*/ 17642681 h 7"/>
                <a:gd name="T4" fmla="*/ 42841069 w 17"/>
                <a:gd name="T5" fmla="*/ 2521063 h 7"/>
                <a:gd name="T6" fmla="*/ 2519316 w 17"/>
                <a:gd name="T7" fmla="*/ 0 h 7"/>
                <a:gd name="T8" fmla="*/ 0 w 17"/>
                <a:gd name="T9" fmla="*/ 15121618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6"/>
                  </a:moveTo>
                  <a:lnTo>
                    <a:pt x="16" y="7"/>
                  </a:lnTo>
                  <a:lnTo>
                    <a:pt x="17" y="1"/>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49" name="Freeform 548"/>
            <p:cNvSpPr>
              <a:spLocks/>
            </p:cNvSpPr>
            <p:nvPr/>
          </p:nvSpPr>
          <p:spPr bwMode="auto">
            <a:xfrm>
              <a:off x="8361363" y="5872163"/>
              <a:ext cx="26987" cy="12700"/>
            </a:xfrm>
            <a:custGeom>
              <a:avLst/>
              <a:gdLst>
                <a:gd name="T0" fmla="*/ 0 w 17"/>
                <a:gd name="T1" fmla="*/ 15120938 h 8"/>
                <a:gd name="T2" fmla="*/ 40321753 w 17"/>
                <a:gd name="T3" fmla="*/ 20161250 h 8"/>
                <a:gd name="T4" fmla="*/ 42841069 w 17"/>
                <a:gd name="T5" fmla="*/ 5040313 h 8"/>
                <a:gd name="T6" fmla="*/ 2519316 w 17"/>
                <a:gd name="T7" fmla="*/ 0 h 8"/>
                <a:gd name="T8" fmla="*/ 0 w 17"/>
                <a:gd name="T9" fmla="*/ 15120938 h 8"/>
                <a:gd name="T10" fmla="*/ 0 60000 65536"/>
                <a:gd name="T11" fmla="*/ 0 60000 65536"/>
                <a:gd name="T12" fmla="*/ 0 60000 65536"/>
                <a:gd name="T13" fmla="*/ 0 60000 65536"/>
                <a:gd name="T14" fmla="*/ 0 60000 65536"/>
                <a:gd name="T15" fmla="*/ 0 w 17"/>
                <a:gd name="T16" fmla="*/ 0 h 8"/>
                <a:gd name="T17" fmla="*/ 17 w 17"/>
                <a:gd name="T18" fmla="*/ 8 h 8"/>
              </a:gdLst>
              <a:ahLst/>
              <a:cxnLst>
                <a:cxn ang="T10">
                  <a:pos x="T0" y="T1"/>
                </a:cxn>
                <a:cxn ang="T11">
                  <a:pos x="T2" y="T3"/>
                </a:cxn>
                <a:cxn ang="T12">
                  <a:pos x="T4" y="T5"/>
                </a:cxn>
                <a:cxn ang="T13">
                  <a:pos x="T6" y="T7"/>
                </a:cxn>
                <a:cxn ang="T14">
                  <a:pos x="T8" y="T9"/>
                </a:cxn>
              </a:cxnLst>
              <a:rect l="T15" t="T16" r="T17" b="T18"/>
              <a:pathLst>
                <a:path w="17" h="8">
                  <a:moveTo>
                    <a:pt x="0" y="6"/>
                  </a:moveTo>
                  <a:lnTo>
                    <a:pt x="16" y="8"/>
                  </a:lnTo>
                  <a:lnTo>
                    <a:pt x="17" y="2"/>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50" name="Freeform 549"/>
            <p:cNvSpPr>
              <a:spLocks/>
            </p:cNvSpPr>
            <p:nvPr/>
          </p:nvSpPr>
          <p:spPr bwMode="auto">
            <a:xfrm>
              <a:off x="8377238" y="5875338"/>
              <a:ext cx="26987" cy="11112"/>
            </a:xfrm>
            <a:custGeom>
              <a:avLst/>
              <a:gdLst>
                <a:gd name="T0" fmla="*/ 0 w 17"/>
                <a:gd name="T1" fmla="*/ 15120257 h 7"/>
                <a:gd name="T2" fmla="*/ 40321753 w 17"/>
                <a:gd name="T3" fmla="*/ 17639506 h 7"/>
                <a:gd name="T4" fmla="*/ 42841069 w 17"/>
                <a:gd name="T5" fmla="*/ 2519249 h 7"/>
                <a:gd name="T6" fmla="*/ 2519316 w 17"/>
                <a:gd name="T7" fmla="*/ 0 h 7"/>
                <a:gd name="T8" fmla="*/ 0 w 17"/>
                <a:gd name="T9" fmla="*/ 15120257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6"/>
                  </a:moveTo>
                  <a:lnTo>
                    <a:pt x="16" y="7"/>
                  </a:lnTo>
                  <a:lnTo>
                    <a:pt x="17" y="1"/>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51" name="Freeform 550"/>
            <p:cNvSpPr>
              <a:spLocks/>
            </p:cNvSpPr>
            <p:nvPr/>
          </p:nvSpPr>
          <p:spPr bwMode="auto">
            <a:xfrm>
              <a:off x="8393113" y="5876925"/>
              <a:ext cx="25400" cy="11113"/>
            </a:xfrm>
            <a:custGeom>
              <a:avLst/>
              <a:gdLst>
                <a:gd name="T0" fmla="*/ 0 w 16"/>
                <a:gd name="T1" fmla="*/ 15121618 h 7"/>
                <a:gd name="T2" fmla="*/ 37803138 w 16"/>
                <a:gd name="T3" fmla="*/ 17642681 h 7"/>
                <a:gd name="T4" fmla="*/ 40322500 w 16"/>
                <a:gd name="T5" fmla="*/ 5040539 h 7"/>
                <a:gd name="T6" fmla="*/ 5040313 w 16"/>
                <a:gd name="T7" fmla="*/ 0 h 7"/>
                <a:gd name="T8" fmla="*/ 0 w 16"/>
                <a:gd name="T9" fmla="*/ 15121618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0" y="6"/>
                  </a:moveTo>
                  <a:lnTo>
                    <a:pt x="15" y="7"/>
                  </a:lnTo>
                  <a:lnTo>
                    <a:pt x="16" y="2"/>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52" name="Freeform 551"/>
            <p:cNvSpPr>
              <a:spLocks/>
            </p:cNvSpPr>
            <p:nvPr/>
          </p:nvSpPr>
          <p:spPr bwMode="auto">
            <a:xfrm>
              <a:off x="8407400" y="5880100"/>
              <a:ext cx="26988" cy="11113"/>
            </a:xfrm>
            <a:custGeom>
              <a:avLst/>
              <a:gdLst>
                <a:gd name="T0" fmla="*/ 0 w 17"/>
                <a:gd name="T1" fmla="*/ 12602142 h 7"/>
                <a:gd name="T2" fmla="*/ 40323247 w 17"/>
                <a:gd name="T3" fmla="*/ 17642681 h 7"/>
                <a:gd name="T4" fmla="*/ 42844244 w 17"/>
                <a:gd name="T5" fmla="*/ 2521063 h 7"/>
                <a:gd name="T6" fmla="*/ 2520997 w 17"/>
                <a:gd name="T7" fmla="*/ 0 h 7"/>
                <a:gd name="T8" fmla="*/ 0 w 17"/>
                <a:gd name="T9" fmla="*/ 12602142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5"/>
                  </a:moveTo>
                  <a:lnTo>
                    <a:pt x="16" y="7"/>
                  </a:lnTo>
                  <a:lnTo>
                    <a:pt x="17" y="1"/>
                  </a:lnTo>
                  <a:lnTo>
                    <a:pt x="1"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53" name="Freeform 552"/>
            <p:cNvSpPr>
              <a:spLocks/>
            </p:cNvSpPr>
            <p:nvPr/>
          </p:nvSpPr>
          <p:spPr bwMode="auto">
            <a:xfrm>
              <a:off x="8423275" y="5881688"/>
              <a:ext cx="26988" cy="11112"/>
            </a:xfrm>
            <a:custGeom>
              <a:avLst/>
              <a:gdLst>
                <a:gd name="T0" fmla="*/ 0 w 17"/>
                <a:gd name="T1" fmla="*/ 15120257 h 7"/>
                <a:gd name="T2" fmla="*/ 40323247 w 17"/>
                <a:gd name="T3" fmla="*/ 17639506 h 7"/>
                <a:gd name="T4" fmla="*/ 42844244 w 17"/>
                <a:gd name="T5" fmla="*/ 5040086 h 7"/>
                <a:gd name="T6" fmla="*/ 2520997 w 17"/>
                <a:gd name="T7" fmla="*/ 0 h 7"/>
                <a:gd name="T8" fmla="*/ 0 w 17"/>
                <a:gd name="T9" fmla="*/ 15120257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6"/>
                  </a:moveTo>
                  <a:lnTo>
                    <a:pt x="16" y="7"/>
                  </a:lnTo>
                  <a:lnTo>
                    <a:pt x="17" y="2"/>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54" name="Freeform 553"/>
            <p:cNvSpPr>
              <a:spLocks/>
            </p:cNvSpPr>
            <p:nvPr/>
          </p:nvSpPr>
          <p:spPr bwMode="auto">
            <a:xfrm>
              <a:off x="8439150" y="5884863"/>
              <a:ext cx="26988" cy="11112"/>
            </a:xfrm>
            <a:custGeom>
              <a:avLst/>
              <a:gdLst>
                <a:gd name="T0" fmla="*/ 0 w 17"/>
                <a:gd name="T1" fmla="*/ 12599421 h 7"/>
                <a:gd name="T2" fmla="*/ 40323247 w 17"/>
                <a:gd name="T3" fmla="*/ 17639506 h 7"/>
                <a:gd name="T4" fmla="*/ 42844244 w 17"/>
                <a:gd name="T5" fmla="*/ 2519249 h 7"/>
                <a:gd name="T6" fmla="*/ 2520997 w 17"/>
                <a:gd name="T7" fmla="*/ 0 h 7"/>
                <a:gd name="T8" fmla="*/ 0 w 17"/>
                <a:gd name="T9" fmla="*/ 12599421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5"/>
                  </a:moveTo>
                  <a:lnTo>
                    <a:pt x="16" y="7"/>
                  </a:lnTo>
                  <a:lnTo>
                    <a:pt x="17" y="1"/>
                  </a:lnTo>
                  <a:lnTo>
                    <a:pt x="1"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55" name="Freeform 554"/>
            <p:cNvSpPr>
              <a:spLocks/>
            </p:cNvSpPr>
            <p:nvPr/>
          </p:nvSpPr>
          <p:spPr bwMode="auto">
            <a:xfrm>
              <a:off x="8455025" y="5886450"/>
              <a:ext cx="25400" cy="11113"/>
            </a:xfrm>
            <a:custGeom>
              <a:avLst/>
              <a:gdLst>
                <a:gd name="T0" fmla="*/ 0 w 16"/>
                <a:gd name="T1" fmla="*/ 15121618 h 7"/>
                <a:gd name="T2" fmla="*/ 35282188 w 16"/>
                <a:gd name="T3" fmla="*/ 17642681 h 7"/>
                <a:gd name="T4" fmla="*/ 40322500 w 16"/>
                <a:gd name="T5" fmla="*/ 2521063 h 7"/>
                <a:gd name="T6" fmla="*/ 2520950 w 16"/>
                <a:gd name="T7" fmla="*/ 0 h 7"/>
                <a:gd name="T8" fmla="*/ 0 w 16"/>
                <a:gd name="T9" fmla="*/ 15121618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0" y="6"/>
                  </a:moveTo>
                  <a:lnTo>
                    <a:pt x="14" y="7"/>
                  </a:lnTo>
                  <a:lnTo>
                    <a:pt x="16" y="1"/>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56" name="Rectangle 555"/>
            <p:cNvSpPr>
              <a:spLocks noChangeArrowheads="1"/>
            </p:cNvSpPr>
            <p:nvPr/>
          </p:nvSpPr>
          <p:spPr bwMode="auto">
            <a:xfrm>
              <a:off x="8470900" y="5888038"/>
              <a:ext cx="254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57" name="Freeform 556"/>
            <p:cNvSpPr>
              <a:spLocks/>
            </p:cNvSpPr>
            <p:nvPr/>
          </p:nvSpPr>
          <p:spPr bwMode="auto">
            <a:xfrm>
              <a:off x="8485188" y="5888038"/>
              <a:ext cx="26987" cy="12700"/>
            </a:xfrm>
            <a:custGeom>
              <a:avLst/>
              <a:gdLst>
                <a:gd name="T0" fmla="*/ 0 w 17"/>
                <a:gd name="T1" fmla="*/ 15120938 h 8"/>
                <a:gd name="T2" fmla="*/ 40321753 w 17"/>
                <a:gd name="T3" fmla="*/ 20161250 h 8"/>
                <a:gd name="T4" fmla="*/ 42841069 w 17"/>
                <a:gd name="T5" fmla="*/ 5040313 h 8"/>
                <a:gd name="T6" fmla="*/ 2519316 w 17"/>
                <a:gd name="T7" fmla="*/ 0 h 8"/>
                <a:gd name="T8" fmla="*/ 0 w 17"/>
                <a:gd name="T9" fmla="*/ 15120938 h 8"/>
                <a:gd name="T10" fmla="*/ 0 60000 65536"/>
                <a:gd name="T11" fmla="*/ 0 60000 65536"/>
                <a:gd name="T12" fmla="*/ 0 60000 65536"/>
                <a:gd name="T13" fmla="*/ 0 60000 65536"/>
                <a:gd name="T14" fmla="*/ 0 60000 65536"/>
                <a:gd name="T15" fmla="*/ 0 w 17"/>
                <a:gd name="T16" fmla="*/ 0 h 8"/>
                <a:gd name="T17" fmla="*/ 17 w 17"/>
                <a:gd name="T18" fmla="*/ 8 h 8"/>
              </a:gdLst>
              <a:ahLst/>
              <a:cxnLst>
                <a:cxn ang="T10">
                  <a:pos x="T0" y="T1"/>
                </a:cxn>
                <a:cxn ang="T11">
                  <a:pos x="T2" y="T3"/>
                </a:cxn>
                <a:cxn ang="T12">
                  <a:pos x="T4" y="T5"/>
                </a:cxn>
                <a:cxn ang="T13">
                  <a:pos x="T6" y="T7"/>
                </a:cxn>
                <a:cxn ang="T14">
                  <a:pos x="T8" y="T9"/>
                </a:cxn>
              </a:cxnLst>
              <a:rect l="T15" t="T16" r="T17" b="T18"/>
              <a:pathLst>
                <a:path w="17" h="8">
                  <a:moveTo>
                    <a:pt x="0" y="6"/>
                  </a:moveTo>
                  <a:lnTo>
                    <a:pt x="16" y="8"/>
                  </a:lnTo>
                  <a:lnTo>
                    <a:pt x="17" y="2"/>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58" name="Rectangle 557"/>
            <p:cNvSpPr>
              <a:spLocks noChangeArrowheads="1"/>
            </p:cNvSpPr>
            <p:nvPr/>
          </p:nvSpPr>
          <p:spPr bwMode="auto">
            <a:xfrm>
              <a:off x="8502650" y="5891213"/>
              <a:ext cx="254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59" name="Freeform 558"/>
            <p:cNvSpPr>
              <a:spLocks/>
            </p:cNvSpPr>
            <p:nvPr/>
          </p:nvSpPr>
          <p:spPr bwMode="auto">
            <a:xfrm>
              <a:off x="8516938" y="5891213"/>
              <a:ext cx="26987" cy="11112"/>
            </a:xfrm>
            <a:custGeom>
              <a:avLst/>
              <a:gdLst>
                <a:gd name="T0" fmla="*/ 0 w 17"/>
                <a:gd name="T1" fmla="*/ 15120257 h 7"/>
                <a:gd name="T2" fmla="*/ 40321753 w 17"/>
                <a:gd name="T3" fmla="*/ 17639506 h 7"/>
                <a:gd name="T4" fmla="*/ 42841069 w 17"/>
                <a:gd name="T5" fmla="*/ 2519249 h 7"/>
                <a:gd name="T6" fmla="*/ 2519316 w 17"/>
                <a:gd name="T7" fmla="*/ 0 h 7"/>
                <a:gd name="T8" fmla="*/ 0 w 17"/>
                <a:gd name="T9" fmla="*/ 15120257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6"/>
                  </a:moveTo>
                  <a:lnTo>
                    <a:pt x="16" y="7"/>
                  </a:lnTo>
                  <a:lnTo>
                    <a:pt x="17" y="1"/>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60" name="Freeform 559"/>
            <p:cNvSpPr>
              <a:spLocks/>
            </p:cNvSpPr>
            <p:nvPr/>
          </p:nvSpPr>
          <p:spPr bwMode="auto">
            <a:xfrm>
              <a:off x="8532813" y="5892800"/>
              <a:ext cx="25400" cy="12700"/>
            </a:xfrm>
            <a:custGeom>
              <a:avLst/>
              <a:gdLst>
                <a:gd name="T0" fmla="*/ 0 w 16"/>
                <a:gd name="T1" fmla="*/ 15120938 h 8"/>
                <a:gd name="T2" fmla="*/ 35282188 w 16"/>
                <a:gd name="T3" fmla="*/ 20161250 h 8"/>
                <a:gd name="T4" fmla="*/ 40322500 w 16"/>
                <a:gd name="T5" fmla="*/ 5040313 h 8"/>
                <a:gd name="T6" fmla="*/ 2520950 w 16"/>
                <a:gd name="T7" fmla="*/ 0 h 8"/>
                <a:gd name="T8" fmla="*/ 0 w 16"/>
                <a:gd name="T9" fmla="*/ 15120938 h 8"/>
                <a:gd name="T10" fmla="*/ 0 60000 65536"/>
                <a:gd name="T11" fmla="*/ 0 60000 65536"/>
                <a:gd name="T12" fmla="*/ 0 60000 65536"/>
                <a:gd name="T13" fmla="*/ 0 60000 65536"/>
                <a:gd name="T14" fmla="*/ 0 60000 65536"/>
                <a:gd name="T15" fmla="*/ 0 w 16"/>
                <a:gd name="T16" fmla="*/ 0 h 8"/>
                <a:gd name="T17" fmla="*/ 16 w 16"/>
                <a:gd name="T18" fmla="*/ 8 h 8"/>
              </a:gdLst>
              <a:ahLst/>
              <a:cxnLst>
                <a:cxn ang="T10">
                  <a:pos x="T0" y="T1"/>
                </a:cxn>
                <a:cxn ang="T11">
                  <a:pos x="T2" y="T3"/>
                </a:cxn>
                <a:cxn ang="T12">
                  <a:pos x="T4" y="T5"/>
                </a:cxn>
                <a:cxn ang="T13">
                  <a:pos x="T6" y="T7"/>
                </a:cxn>
                <a:cxn ang="T14">
                  <a:pos x="T8" y="T9"/>
                </a:cxn>
              </a:cxnLst>
              <a:rect l="T15" t="T16" r="T17" b="T18"/>
              <a:pathLst>
                <a:path w="16" h="8">
                  <a:moveTo>
                    <a:pt x="0" y="6"/>
                  </a:moveTo>
                  <a:lnTo>
                    <a:pt x="14" y="8"/>
                  </a:lnTo>
                  <a:lnTo>
                    <a:pt x="16" y="2"/>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61" name="Rectangle 560"/>
            <p:cNvSpPr>
              <a:spLocks noChangeArrowheads="1"/>
            </p:cNvSpPr>
            <p:nvPr/>
          </p:nvSpPr>
          <p:spPr bwMode="auto">
            <a:xfrm>
              <a:off x="8548688" y="5895975"/>
              <a:ext cx="254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62" name="Rectangle 561"/>
            <p:cNvSpPr>
              <a:spLocks noChangeArrowheads="1"/>
            </p:cNvSpPr>
            <p:nvPr/>
          </p:nvSpPr>
          <p:spPr bwMode="auto">
            <a:xfrm>
              <a:off x="8564563" y="5895975"/>
              <a:ext cx="254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63" name="Freeform 562"/>
            <p:cNvSpPr>
              <a:spLocks/>
            </p:cNvSpPr>
            <p:nvPr/>
          </p:nvSpPr>
          <p:spPr bwMode="auto">
            <a:xfrm>
              <a:off x="8578850" y="5895975"/>
              <a:ext cx="26988" cy="11113"/>
            </a:xfrm>
            <a:custGeom>
              <a:avLst/>
              <a:gdLst>
                <a:gd name="T0" fmla="*/ 0 w 17"/>
                <a:gd name="T1" fmla="*/ 15121618 h 7"/>
                <a:gd name="T2" fmla="*/ 40323247 w 17"/>
                <a:gd name="T3" fmla="*/ 17642681 h 7"/>
                <a:gd name="T4" fmla="*/ 42844244 w 17"/>
                <a:gd name="T5" fmla="*/ 2521063 h 7"/>
                <a:gd name="T6" fmla="*/ 2520997 w 17"/>
                <a:gd name="T7" fmla="*/ 0 h 7"/>
                <a:gd name="T8" fmla="*/ 0 w 17"/>
                <a:gd name="T9" fmla="*/ 15121618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6"/>
                  </a:moveTo>
                  <a:lnTo>
                    <a:pt x="16" y="7"/>
                  </a:lnTo>
                  <a:lnTo>
                    <a:pt x="17" y="1"/>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64" name="Rectangle 563"/>
            <p:cNvSpPr>
              <a:spLocks noChangeArrowheads="1"/>
            </p:cNvSpPr>
            <p:nvPr/>
          </p:nvSpPr>
          <p:spPr bwMode="auto">
            <a:xfrm>
              <a:off x="8596313" y="5897563"/>
              <a:ext cx="23812"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65" name="Rectangle 564"/>
            <p:cNvSpPr>
              <a:spLocks noChangeArrowheads="1"/>
            </p:cNvSpPr>
            <p:nvPr/>
          </p:nvSpPr>
          <p:spPr bwMode="auto">
            <a:xfrm>
              <a:off x="8610600" y="5897563"/>
              <a:ext cx="254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66" name="Freeform 565"/>
            <p:cNvSpPr>
              <a:spLocks/>
            </p:cNvSpPr>
            <p:nvPr/>
          </p:nvSpPr>
          <p:spPr bwMode="auto">
            <a:xfrm>
              <a:off x="8624888" y="5897563"/>
              <a:ext cx="26987" cy="11112"/>
            </a:xfrm>
            <a:custGeom>
              <a:avLst/>
              <a:gdLst>
                <a:gd name="T0" fmla="*/ 0 w 17"/>
                <a:gd name="T1" fmla="*/ 15120257 h 7"/>
                <a:gd name="T2" fmla="*/ 37800850 w 17"/>
                <a:gd name="T3" fmla="*/ 17639506 h 7"/>
                <a:gd name="T4" fmla="*/ 42841069 w 17"/>
                <a:gd name="T5" fmla="*/ 5040086 h 7"/>
                <a:gd name="T6" fmla="*/ 2519316 w 17"/>
                <a:gd name="T7" fmla="*/ 0 h 7"/>
                <a:gd name="T8" fmla="*/ 0 w 17"/>
                <a:gd name="T9" fmla="*/ 15120257 h 7"/>
                <a:gd name="T10" fmla="*/ 0 60000 65536"/>
                <a:gd name="T11" fmla="*/ 0 60000 65536"/>
                <a:gd name="T12" fmla="*/ 0 60000 65536"/>
                <a:gd name="T13" fmla="*/ 0 60000 65536"/>
                <a:gd name="T14" fmla="*/ 0 60000 65536"/>
                <a:gd name="T15" fmla="*/ 0 w 17"/>
                <a:gd name="T16" fmla="*/ 0 h 7"/>
                <a:gd name="T17" fmla="*/ 17 w 17"/>
                <a:gd name="T18" fmla="*/ 7 h 7"/>
              </a:gdLst>
              <a:ahLst/>
              <a:cxnLst>
                <a:cxn ang="T10">
                  <a:pos x="T0" y="T1"/>
                </a:cxn>
                <a:cxn ang="T11">
                  <a:pos x="T2" y="T3"/>
                </a:cxn>
                <a:cxn ang="T12">
                  <a:pos x="T4" y="T5"/>
                </a:cxn>
                <a:cxn ang="T13">
                  <a:pos x="T6" y="T7"/>
                </a:cxn>
                <a:cxn ang="T14">
                  <a:pos x="T8" y="T9"/>
                </a:cxn>
              </a:cxnLst>
              <a:rect l="T15" t="T16" r="T17" b="T18"/>
              <a:pathLst>
                <a:path w="17" h="7">
                  <a:moveTo>
                    <a:pt x="0" y="6"/>
                  </a:moveTo>
                  <a:lnTo>
                    <a:pt x="15" y="7"/>
                  </a:lnTo>
                  <a:lnTo>
                    <a:pt x="17" y="2"/>
                  </a:lnTo>
                  <a:lnTo>
                    <a:pt x="1"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67" name="Rectangle 566"/>
            <p:cNvSpPr>
              <a:spLocks noChangeArrowheads="1"/>
            </p:cNvSpPr>
            <p:nvPr/>
          </p:nvSpPr>
          <p:spPr bwMode="auto">
            <a:xfrm>
              <a:off x="8642350" y="5900738"/>
              <a:ext cx="25400" cy="7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68" name="Rectangle 567"/>
            <p:cNvSpPr>
              <a:spLocks noChangeArrowheads="1"/>
            </p:cNvSpPr>
            <p:nvPr/>
          </p:nvSpPr>
          <p:spPr bwMode="auto">
            <a:xfrm>
              <a:off x="8658225" y="5900738"/>
              <a:ext cx="25400" cy="7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69" name="Freeform 568"/>
            <p:cNvSpPr>
              <a:spLocks/>
            </p:cNvSpPr>
            <p:nvPr/>
          </p:nvSpPr>
          <p:spPr bwMode="auto">
            <a:xfrm>
              <a:off x="8672513" y="5900738"/>
              <a:ext cx="25400" cy="11112"/>
            </a:xfrm>
            <a:custGeom>
              <a:avLst/>
              <a:gdLst>
                <a:gd name="T0" fmla="*/ 0 w 16"/>
                <a:gd name="T1" fmla="*/ 12599421 h 7"/>
                <a:gd name="T2" fmla="*/ 35282188 w 16"/>
                <a:gd name="T3" fmla="*/ 17639506 h 7"/>
                <a:gd name="T4" fmla="*/ 40322500 w 16"/>
                <a:gd name="T5" fmla="*/ 2519249 h 7"/>
                <a:gd name="T6" fmla="*/ 2520950 w 16"/>
                <a:gd name="T7" fmla="*/ 0 h 7"/>
                <a:gd name="T8" fmla="*/ 0 w 16"/>
                <a:gd name="T9" fmla="*/ 12599421 h 7"/>
                <a:gd name="T10" fmla="*/ 0 60000 65536"/>
                <a:gd name="T11" fmla="*/ 0 60000 65536"/>
                <a:gd name="T12" fmla="*/ 0 60000 65536"/>
                <a:gd name="T13" fmla="*/ 0 60000 65536"/>
                <a:gd name="T14" fmla="*/ 0 60000 65536"/>
                <a:gd name="T15" fmla="*/ 0 w 16"/>
                <a:gd name="T16" fmla="*/ 0 h 7"/>
                <a:gd name="T17" fmla="*/ 16 w 16"/>
                <a:gd name="T18" fmla="*/ 7 h 7"/>
              </a:gdLst>
              <a:ahLst/>
              <a:cxnLst>
                <a:cxn ang="T10">
                  <a:pos x="T0" y="T1"/>
                </a:cxn>
                <a:cxn ang="T11">
                  <a:pos x="T2" y="T3"/>
                </a:cxn>
                <a:cxn ang="T12">
                  <a:pos x="T4" y="T5"/>
                </a:cxn>
                <a:cxn ang="T13">
                  <a:pos x="T6" y="T7"/>
                </a:cxn>
                <a:cxn ang="T14">
                  <a:pos x="T8" y="T9"/>
                </a:cxn>
              </a:cxnLst>
              <a:rect l="T15" t="T16" r="T17" b="T18"/>
              <a:pathLst>
                <a:path w="16" h="7">
                  <a:moveTo>
                    <a:pt x="0" y="5"/>
                  </a:moveTo>
                  <a:lnTo>
                    <a:pt x="14" y="7"/>
                  </a:lnTo>
                  <a:lnTo>
                    <a:pt x="16" y="1"/>
                  </a:lnTo>
                  <a:lnTo>
                    <a:pt x="1" y="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70" name="Rectangle 569"/>
            <p:cNvSpPr>
              <a:spLocks noChangeArrowheads="1"/>
            </p:cNvSpPr>
            <p:nvPr/>
          </p:nvSpPr>
          <p:spPr bwMode="auto">
            <a:xfrm>
              <a:off x="8688388" y="5902325"/>
              <a:ext cx="254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71" name="Rectangle 570"/>
            <p:cNvSpPr>
              <a:spLocks noChangeArrowheads="1"/>
            </p:cNvSpPr>
            <p:nvPr/>
          </p:nvSpPr>
          <p:spPr bwMode="auto">
            <a:xfrm>
              <a:off x="8704263" y="5902325"/>
              <a:ext cx="254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72" name="Rectangle 571"/>
            <p:cNvSpPr>
              <a:spLocks noChangeArrowheads="1"/>
            </p:cNvSpPr>
            <p:nvPr/>
          </p:nvSpPr>
          <p:spPr bwMode="auto">
            <a:xfrm>
              <a:off x="8720138" y="5902325"/>
              <a:ext cx="254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73" name="Rectangle 572"/>
            <p:cNvSpPr>
              <a:spLocks noChangeArrowheads="1"/>
            </p:cNvSpPr>
            <p:nvPr/>
          </p:nvSpPr>
          <p:spPr bwMode="auto">
            <a:xfrm>
              <a:off x="8736013" y="5902325"/>
              <a:ext cx="23812"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74" name="Rectangle 573"/>
            <p:cNvSpPr>
              <a:spLocks noChangeArrowheads="1"/>
            </p:cNvSpPr>
            <p:nvPr/>
          </p:nvSpPr>
          <p:spPr bwMode="auto">
            <a:xfrm>
              <a:off x="8750300" y="5902325"/>
              <a:ext cx="2540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875" name="Freeform 574"/>
            <p:cNvSpPr>
              <a:spLocks/>
            </p:cNvSpPr>
            <p:nvPr/>
          </p:nvSpPr>
          <p:spPr bwMode="auto">
            <a:xfrm>
              <a:off x="8763000" y="5902325"/>
              <a:ext cx="28575" cy="11113"/>
            </a:xfrm>
            <a:custGeom>
              <a:avLst/>
              <a:gdLst>
                <a:gd name="T0" fmla="*/ 0 w 18"/>
                <a:gd name="T1" fmla="*/ 15121618 h 7"/>
                <a:gd name="T2" fmla="*/ 40322500 w 18"/>
                <a:gd name="T3" fmla="*/ 17642681 h 7"/>
                <a:gd name="T4" fmla="*/ 45362813 w 18"/>
                <a:gd name="T5" fmla="*/ 5040539 h 7"/>
                <a:gd name="T6" fmla="*/ 5040313 w 18"/>
                <a:gd name="T7" fmla="*/ 0 h 7"/>
                <a:gd name="T8" fmla="*/ 0 w 18"/>
                <a:gd name="T9" fmla="*/ 15121618 h 7"/>
                <a:gd name="T10" fmla="*/ 0 60000 65536"/>
                <a:gd name="T11" fmla="*/ 0 60000 65536"/>
                <a:gd name="T12" fmla="*/ 0 60000 65536"/>
                <a:gd name="T13" fmla="*/ 0 60000 65536"/>
                <a:gd name="T14" fmla="*/ 0 60000 65536"/>
                <a:gd name="T15" fmla="*/ 0 w 18"/>
                <a:gd name="T16" fmla="*/ 0 h 7"/>
                <a:gd name="T17" fmla="*/ 18 w 18"/>
                <a:gd name="T18" fmla="*/ 7 h 7"/>
              </a:gdLst>
              <a:ahLst/>
              <a:cxnLst>
                <a:cxn ang="T10">
                  <a:pos x="T0" y="T1"/>
                </a:cxn>
                <a:cxn ang="T11">
                  <a:pos x="T2" y="T3"/>
                </a:cxn>
                <a:cxn ang="T12">
                  <a:pos x="T4" y="T5"/>
                </a:cxn>
                <a:cxn ang="T13">
                  <a:pos x="T6" y="T7"/>
                </a:cxn>
                <a:cxn ang="T14">
                  <a:pos x="T8" y="T9"/>
                </a:cxn>
              </a:cxnLst>
              <a:rect l="T15" t="T16" r="T17" b="T18"/>
              <a:pathLst>
                <a:path w="18" h="7">
                  <a:moveTo>
                    <a:pt x="0" y="6"/>
                  </a:moveTo>
                  <a:lnTo>
                    <a:pt x="16" y="7"/>
                  </a:lnTo>
                  <a:lnTo>
                    <a:pt x="18" y="2"/>
                  </a:lnTo>
                  <a:lnTo>
                    <a:pt x="2" y="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876" name="Rectangle 575"/>
            <p:cNvSpPr>
              <a:spLocks noChangeArrowheads="1"/>
            </p:cNvSpPr>
            <p:nvPr/>
          </p:nvSpPr>
          <p:spPr bwMode="auto">
            <a:xfrm>
              <a:off x="4849813" y="6027738"/>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275</a:t>
              </a:r>
              <a:endParaRPr lang="en-US" altLang="ko-KR"/>
            </a:p>
          </p:txBody>
        </p:sp>
        <p:sp>
          <p:nvSpPr>
            <p:cNvPr id="1877" name="Rectangle 576"/>
            <p:cNvSpPr>
              <a:spLocks noChangeArrowheads="1"/>
            </p:cNvSpPr>
            <p:nvPr/>
          </p:nvSpPr>
          <p:spPr bwMode="auto">
            <a:xfrm>
              <a:off x="5238750" y="6027738"/>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300</a:t>
              </a:r>
              <a:endParaRPr lang="en-US" altLang="ko-KR"/>
            </a:p>
          </p:txBody>
        </p:sp>
        <p:sp>
          <p:nvSpPr>
            <p:cNvPr id="1878" name="Rectangle 577"/>
            <p:cNvSpPr>
              <a:spLocks noChangeArrowheads="1"/>
            </p:cNvSpPr>
            <p:nvPr/>
          </p:nvSpPr>
          <p:spPr bwMode="auto">
            <a:xfrm>
              <a:off x="5624513" y="6027738"/>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325</a:t>
              </a:r>
              <a:endParaRPr lang="en-US" altLang="ko-KR"/>
            </a:p>
          </p:txBody>
        </p:sp>
        <p:sp>
          <p:nvSpPr>
            <p:cNvPr id="1879" name="Rectangle 578"/>
            <p:cNvSpPr>
              <a:spLocks noChangeArrowheads="1"/>
            </p:cNvSpPr>
            <p:nvPr/>
          </p:nvSpPr>
          <p:spPr bwMode="auto">
            <a:xfrm>
              <a:off x="6013450" y="6027738"/>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350</a:t>
              </a:r>
              <a:endParaRPr lang="en-US" altLang="ko-KR"/>
            </a:p>
          </p:txBody>
        </p:sp>
        <p:sp>
          <p:nvSpPr>
            <p:cNvPr id="1880" name="Rectangle 579"/>
            <p:cNvSpPr>
              <a:spLocks noChangeArrowheads="1"/>
            </p:cNvSpPr>
            <p:nvPr/>
          </p:nvSpPr>
          <p:spPr bwMode="auto">
            <a:xfrm>
              <a:off x="6400801" y="6027738"/>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375</a:t>
              </a:r>
              <a:endParaRPr lang="en-US" altLang="ko-KR"/>
            </a:p>
          </p:txBody>
        </p:sp>
        <p:sp>
          <p:nvSpPr>
            <p:cNvPr id="1881" name="Rectangle 580"/>
            <p:cNvSpPr>
              <a:spLocks noChangeArrowheads="1"/>
            </p:cNvSpPr>
            <p:nvPr/>
          </p:nvSpPr>
          <p:spPr bwMode="auto">
            <a:xfrm>
              <a:off x="6789738" y="6027738"/>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400</a:t>
              </a:r>
              <a:endParaRPr lang="en-US" altLang="ko-KR"/>
            </a:p>
          </p:txBody>
        </p:sp>
        <p:sp>
          <p:nvSpPr>
            <p:cNvPr id="1882" name="Rectangle 581"/>
            <p:cNvSpPr>
              <a:spLocks noChangeArrowheads="1"/>
            </p:cNvSpPr>
            <p:nvPr/>
          </p:nvSpPr>
          <p:spPr bwMode="auto">
            <a:xfrm>
              <a:off x="7175500" y="6027738"/>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425</a:t>
              </a:r>
              <a:endParaRPr lang="en-US" altLang="ko-KR"/>
            </a:p>
          </p:txBody>
        </p:sp>
        <p:sp>
          <p:nvSpPr>
            <p:cNvPr id="1883" name="Rectangle 582"/>
            <p:cNvSpPr>
              <a:spLocks noChangeArrowheads="1"/>
            </p:cNvSpPr>
            <p:nvPr/>
          </p:nvSpPr>
          <p:spPr bwMode="auto">
            <a:xfrm>
              <a:off x="7564438" y="6027738"/>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450</a:t>
              </a:r>
              <a:endParaRPr lang="en-US" altLang="ko-KR"/>
            </a:p>
          </p:txBody>
        </p:sp>
        <p:sp>
          <p:nvSpPr>
            <p:cNvPr id="1884" name="Rectangle 583"/>
            <p:cNvSpPr>
              <a:spLocks noChangeArrowheads="1"/>
            </p:cNvSpPr>
            <p:nvPr/>
          </p:nvSpPr>
          <p:spPr bwMode="auto">
            <a:xfrm>
              <a:off x="7950200" y="6027738"/>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475</a:t>
              </a:r>
              <a:endParaRPr lang="en-US" altLang="ko-KR"/>
            </a:p>
          </p:txBody>
        </p:sp>
        <p:sp>
          <p:nvSpPr>
            <p:cNvPr id="1885" name="Rectangle 584"/>
            <p:cNvSpPr>
              <a:spLocks noChangeArrowheads="1"/>
            </p:cNvSpPr>
            <p:nvPr/>
          </p:nvSpPr>
          <p:spPr bwMode="auto">
            <a:xfrm>
              <a:off x="8339138" y="6027738"/>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500</a:t>
              </a:r>
              <a:endParaRPr lang="en-US" altLang="ko-KR"/>
            </a:p>
          </p:txBody>
        </p:sp>
        <p:sp>
          <p:nvSpPr>
            <p:cNvPr id="1886" name="Rectangle 585"/>
            <p:cNvSpPr>
              <a:spLocks noChangeArrowheads="1"/>
            </p:cNvSpPr>
            <p:nvPr/>
          </p:nvSpPr>
          <p:spPr bwMode="auto">
            <a:xfrm>
              <a:off x="8726488" y="6027738"/>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525</a:t>
              </a:r>
              <a:endParaRPr lang="en-US" altLang="ko-KR"/>
            </a:p>
          </p:txBody>
        </p:sp>
        <p:sp>
          <p:nvSpPr>
            <p:cNvPr id="1887" name="Rectangle 587"/>
            <p:cNvSpPr>
              <a:spLocks noChangeArrowheads="1"/>
            </p:cNvSpPr>
            <p:nvPr/>
          </p:nvSpPr>
          <p:spPr bwMode="auto">
            <a:xfrm>
              <a:off x="4772026" y="5851525"/>
              <a:ext cx="84416"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0</a:t>
              </a:r>
              <a:endParaRPr lang="en-US" altLang="ko-KR"/>
            </a:p>
          </p:txBody>
        </p:sp>
        <p:sp>
          <p:nvSpPr>
            <p:cNvPr id="1888" name="Rectangle 588"/>
            <p:cNvSpPr>
              <a:spLocks noChangeArrowheads="1"/>
            </p:cNvSpPr>
            <p:nvPr/>
          </p:nvSpPr>
          <p:spPr bwMode="auto">
            <a:xfrm>
              <a:off x="4702175" y="4919663"/>
              <a:ext cx="16883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25</a:t>
              </a:r>
              <a:endParaRPr lang="en-US" altLang="ko-KR"/>
            </a:p>
          </p:txBody>
        </p:sp>
        <p:sp>
          <p:nvSpPr>
            <p:cNvPr id="1889" name="Rectangle 589"/>
            <p:cNvSpPr>
              <a:spLocks noChangeArrowheads="1"/>
            </p:cNvSpPr>
            <p:nvPr/>
          </p:nvSpPr>
          <p:spPr bwMode="auto">
            <a:xfrm>
              <a:off x="4702175" y="3984624"/>
              <a:ext cx="16883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50</a:t>
              </a:r>
              <a:endParaRPr lang="en-US" altLang="ko-KR"/>
            </a:p>
          </p:txBody>
        </p:sp>
        <p:grpSp>
          <p:nvGrpSpPr>
            <p:cNvPr id="1890" name="Group 1"/>
            <p:cNvGrpSpPr>
              <a:grpSpLocks/>
            </p:cNvGrpSpPr>
            <p:nvPr/>
          </p:nvGrpSpPr>
          <p:grpSpPr bwMode="auto">
            <a:xfrm>
              <a:off x="467544" y="1777564"/>
              <a:ext cx="4106559" cy="1861628"/>
              <a:chOff x="4572000" y="1328737"/>
              <a:chExt cx="4952301" cy="2257595"/>
            </a:xfrm>
            <a:noFill/>
          </p:grpSpPr>
          <p:sp>
            <p:nvSpPr>
              <p:cNvPr id="2169" name="AutoShape 10"/>
              <p:cNvSpPr>
                <a:spLocks noChangeArrowheads="1"/>
              </p:cNvSpPr>
              <p:nvPr/>
            </p:nvSpPr>
            <p:spPr bwMode="auto">
              <a:xfrm>
                <a:off x="4670426" y="1328737"/>
                <a:ext cx="4292600" cy="2024061"/>
              </a:xfrm>
              <a:prstGeom prst="roundRect">
                <a:avLst>
                  <a:gd name="adj" fmla="val 16667"/>
                </a:avLst>
              </a:prstGeom>
              <a:grpFill/>
              <a:ln w="38100" cmpd="dbl">
                <a:solidFill>
                  <a:schemeClr val="bg1"/>
                </a:solidFill>
                <a:round/>
                <a:headEnd/>
                <a:tailEnd/>
              </a:ln>
            </p:spPr>
            <p:txBody>
              <a:bodyPr wrap="none" anchor="ctr"/>
              <a:lstStyle/>
              <a:p>
                <a:endParaRPr lang="ko-KR" altLang="en-US"/>
              </a:p>
            </p:txBody>
          </p:sp>
          <p:sp>
            <p:nvSpPr>
              <p:cNvPr id="2170" name="Rectangle 11"/>
              <p:cNvSpPr>
                <a:spLocks noChangeArrowheads="1"/>
              </p:cNvSpPr>
              <p:nvPr/>
            </p:nvSpPr>
            <p:spPr bwMode="auto">
              <a:xfrm>
                <a:off x="5576888" y="1981200"/>
                <a:ext cx="328612" cy="733425"/>
              </a:xfrm>
              <a:prstGeom prst="rect">
                <a:avLst/>
              </a:prstGeom>
              <a:solidFill>
                <a:schemeClr val="bg1">
                  <a:lumMod val="95000"/>
                </a:schemeClr>
              </a:solidFill>
              <a:ln w="11176">
                <a:solidFill>
                  <a:srgbClr val="000000"/>
                </a:solidFill>
                <a:miter lim="800000"/>
                <a:headEnd/>
                <a:tailEnd/>
              </a:ln>
            </p:spPr>
            <p:txBody>
              <a:bodyPr wrap="none" anchor="ctr"/>
              <a:lstStyle/>
              <a:p>
                <a:endParaRPr lang="ko-KR" altLang="en-US"/>
              </a:p>
            </p:txBody>
          </p:sp>
          <p:sp>
            <p:nvSpPr>
              <p:cNvPr id="2171" name="Rectangle 13"/>
              <p:cNvSpPr>
                <a:spLocks noChangeArrowheads="1"/>
              </p:cNvSpPr>
              <p:nvPr/>
            </p:nvSpPr>
            <p:spPr bwMode="auto">
              <a:xfrm>
                <a:off x="5911850" y="1981200"/>
                <a:ext cx="330200" cy="733425"/>
              </a:xfrm>
              <a:prstGeom prst="rect">
                <a:avLst/>
              </a:prstGeom>
              <a:solidFill>
                <a:schemeClr val="bg1">
                  <a:lumMod val="50000"/>
                </a:schemeClr>
              </a:solidFill>
              <a:ln w="11176">
                <a:solidFill>
                  <a:srgbClr val="000000"/>
                </a:solidFill>
                <a:miter lim="800000"/>
                <a:headEnd/>
                <a:tailEnd/>
              </a:ln>
            </p:spPr>
            <p:txBody>
              <a:bodyPr wrap="none" anchor="ctr"/>
              <a:lstStyle/>
              <a:p>
                <a:endParaRPr lang="ko-KR" altLang="en-US"/>
              </a:p>
            </p:txBody>
          </p:sp>
          <p:sp>
            <p:nvSpPr>
              <p:cNvPr id="2172" name="Line 14"/>
              <p:cNvSpPr>
                <a:spLocks noChangeShapeType="1"/>
              </p:cNvSpPr>
              <p:nvPr/>
            </p:nvSpPr>
            <p:spPr bwMode="auto">
              <a:xfrm>
                <a:off x="5329238" y="1741488"/>
                <a:ext cx="0" cy="971550"/>
              </a:xfrm>
              <a:prstGeom prst="line">
                <a:avLst/>
              </a:prstGeom>
              <a:grpFill/>
              <a:ln w="11113">
                <a:solidFill>
                  <a:srgbClr val="000000"/>
                </a:solidFill>
                <a:round/>
                <a:headEnd/>
                <a:tailEnd/>
              </a:ln>
            </p:spPr>
            <p:txBody>
              <a:bodyPr/>
              <a:lstStyle/>
              <a:p>
                <a:endParaRPr lang="ko-KR" altLang="en-US"/>
              </a:p>
            </p:txBody>
          </p:sp>
          <p:sp>
            <p:nvSpPr>
              <p:cNvPr id="2173" name="Line 15"/>
              <p:cNvSpPr>
                <a:spLocks noChangeShapeType="1"/>
              </p:cNvSpPr>
              <p:nvPr/>
            </p:nvSpPr>
            <p:spPr bwMode="auto">
              <a:xfrm>
                <a:off x="5235575" y="2719388"/>
                <a:ext cx="95250" cy="0"/>
              </a:xfrm>
              <a:prstGeom prst="line">
                <a:avLst/>
              </a:prstGeom>
              <a:grpFill/>
              <a:ln w="11113">
                <a:solidFill>
                  <a:srgbClr val="000000"/>
                </a:solidFill>
                <a:round/>
                <a:headEnd/>
                <a:tailEnd/>
              </a:ln>
            </p:spPr>
            <p:txBody>
              <a:bodyPr/>
              <a:lstStyle/>
              <a:p>
                <a:endParaRPr lang="ko-KR" altLang="en-US"/>
              </a:p>
            </p:txBody>
          </p:sp>
          <p:sp>
            <p:nvSpPr>
              <p:cNvPr id="2174" name="Line 16"/>
              <p:cNvSpPr>
                <a:spLocks noChangeShapeType="1"/>
              </p:cNvSpPr>
              <p:nvPr/>
            </p:nvSpPr>
            <p:spPr bwMode="auto">
              <a:xfrm>
                <a:off x="5232400" y="1741488"/>
                <a:ext cx="95250" cy="0"/>
              </a:xfrm>
              <a:prstGeom prst="line">
                <a:avLst/>
              </a:prstGeom>
              <a:grpFill/>
              <a:ln w="11113">
                <a:solidFill>
                  <a:srgbClr val="000000"/>
                </a:solidFill>
                <a:round/>
                <a:headEnd/>
                <a:tailEnd/>
              </a:ln>
            </p:spPr>
            <p:txBody>
              <a:bodyPr/>
              <a:lstStyle/>
              <a:p>
                <a:endParaRPr lang="ko-KR" altLang="en-US"/>
              </a:p>
            </p:txBody>
          </p:sp>
          <p:sp>
            <p:nvSpPr>
              <p:cNvPr id="2175" name="Line 17"/>
              <p:cNvSpPr>
                <a:spLocks noChangeShapeType="1"/>
              </p:cNvSpPr>
              <p:nvPr/>
            </p:nvSpPr>
            <p:spPr bwMode="auto">
              <a:xfrm rot="-5400000">
                <a:off x="7068344" y="980282"/>
                <a:ext cx="0" cy="3478212"/>
              </a:xfrm>
              <a:prstGeom prst="line">
                <a:avLst/>
              </a:prstGeom>
              <a:grpFill/>
              <a:ln w="11113">
                <a:solidFill>
                  <a:srgbClr val="000000"/>
                </a:solidFill>
                <a:round/>
                <a:headEnd/>
                <a:tailEnd/>
              </a:ln>
            </p:spPr>
            <p:txBody>
              <a:bodyPr/>
              <a:lstStyle/>
              <a:p>
                <a:endParaRPr lang="ko-KR" altLang="en-US"/>
              </a:p>
            </p:txBody>
          </p:sp>
          <p:sp>
            <p:nvSpPr>
              <p:cNvPr id="2176" name="Line 18"/>
              <p:cNvSpPr>
                <a:spLocks noChangeShapeType="1"/>
              </p:cNvSpPr>
              <p:nvPr/>
            </p:nvSpPr>
            <p:spPr bwMode="auto">
              <a:xfrm rot="-5400000">
                <a:off x="5691981" y="2729707"/>
                <a:ext cx="106363" cy="0"/>
              </a:xfrm>
              <a:prstGeom prst="line">
                <a:avLst/>
              </a:prstGeom>
              <a:grpFill/>
              <a:ln w="11113">
                <a:solidFill>
                  <a:srgbClr val="000000"/>
                </a:solidFill>
                <a:round/>
                <a:headEnd/>
                <a:tailEnd/>
              </a:ln>
            </p:spPr>
            <p:txBody>
              <a:bodyPr/>
              <a:lstStyle/>
              <a:p>
                <a:endParaRPr lang="ko-KR" altLang="en-US"/>
              </a:p>
            </p:txBody>
          </p:sp>
          <p:sp>
            <p:nvSpPr>
              <p:cNvPr id="2177" name="Line 19"/>
              <p:cNvSpPr>
                <a:spLocks noChangeShapeType="1"/>
              </p:cNvSpPr>
              <p:nvPr/>
            </p:nvSpPr>
            <p:spPr bwMode="auto">
              <a:xfrm rot="-5400000">
                <a:off x="6023768" y="2726532"/>
                <a:ext cx="106363" cy="0"/>
              </a:xfrm>
              <a:prstGeom prst="line">
                <a:avLst/>
              </a:prstGeom>
              <a:grpFill/>
              <a:ln w="11113">
                <a:solidFill>
                  <a:srgbClr val="000000"/>
                </a:solidFill>
                <a:round/>
                <a:headEnd/>
                <a:tailEnd/>
              </a:ln>
            </p:spPr>
            <p:txBody>
              <a:bodyPr/>
              <a:lstStyle/>
              <a:p>
                <a:endParaRPr lang="ko-KR" altLang="en-US"/>
              </a:p>
            </p:txBody>
          </p:sp>
          <p:sp>
            <p:nvSpPr>
              <p:cNvPr id="2178" name="Text Box 20"/>
              <p:cNvSpPr txBox="1">
                <a:spLocks noChangeArrowheads="1"/>
              </p:cNvSpPr>
              <p:nvPr/>
            </p:nvSpPr>
            <p:spPr bwMode="auto">
              <a:xfrm>
                <a:off x="5538787" y="2698750"/>
                <a:ext cx="3629794" cy="541824"/>
              </a:xfrm>
              <a:prstGeom prst="rect">
                <a:avLst/>
              </a:prstGeom>
              <a:grpFill/>
              <a:ln>
                <a:noFill/>
              </a:ln>
              <a:extLs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lang="en-US" altLang="ko-KR" sz="1600" dirty="0"/>
                  <a:t> 1</a:t>
                </a:r>
                <a:r>
                  <a:rPr lang="en-US" altLang="ko-KR" sz="2000" dirty="0"/>
                  <a:t>  </a:t>
                </a:r>
                <a:r>
                  <a:rPr lang="en-US" altLang="ko-KR" sz="1600" dirty="0"/>
                  <a:t>2</a:t>
                </a:r>
                <a:r>
                  <a:rPr lang="en-US" altLang="ko-KR" sz="1400" dirty="0"/>
                  <a:t>    </a:t>
                </a:r>
                <a:r>
                  <a:rPr lang="en-US" altLang="ko-KR" sz="1600" dirty="0"/>
                  <a:t>3    4   5   6    7   8   9   </a:t>
                </a:r>
              </a:p>
            </p:txBody>
          </p:sp>
          <p:sp>
            <p:nvSpPr>
              <p:cNvPr id="2179" name="Text Box 21"/>
              <p:cNvSpPr txBox="1">
                <a:spLocks noChangeArrowheads="1"/>
              </p:cNvSpPr>
              <p:nvPr/>
            </p:nvSpPr>
            <p:spPr bwMode="auto">
              <a:xfrm>
                <a:off x="4572000" y="1609726"/>
                <a:ext cx="690563" cy="708538"/>
              </a:xfrm>
              <a:prstGeom prst="rect">
                <a:avLst/>
              </a:prstGeom>
              <a:grpFill/>
              <a:ln>
                <a:noFill/>
              </a:ln>
              <a:extLs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r">
                  <a:spcBef>
                    <a:spcPct val="50000"/>
                  </a:spcBef>
                </a:pPr>
                <a:r>
                  <a:rPr lang="en-US" altLang="ko-KR" sz="1400" dirty="0"/>
                  <a:t>50 %</a:t>
                </a:r>
              </a:p>
            </p:txBody>
          </p:sp>
          <p:sp>
            <p:nvSpPr>
              <p:cNvPr id="2180" name="Text Box 22"/>
              <p:cNvSpPr txBox="1">
                <a:spLocks noChangeArrowheads="1"/>
              </p:cNvSpPr>
              <p:nvPr/>
            </p:nvSpPr>
            <p:spPr bwMode="auto">
              <a:xfrm>
                <a:off x="4572000" y="2586038"/>
                <a:ext cx="690563" cy="416788"/>
              </a:xfrm>
              <a:prstGeom prst="rect">
                <a:avLst/>
              </a:prstGeom>
              <a:grpFill/>
              <a:ln>
                <a:noFill/>
              </a:ln>
              <a:extLst>
                <a:ext uri="{91240B29-F687-4F45-9708-019B960494DF}">
                  <a14:hiddenLine xmlns:a14="http://schemas.microsoft.com/office/drawing/2010/main" w="11113">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r">
                  <a:spcBef>
                    <a:spcPct val="50000"/>
                  </a:spcBef>
                </a:pPr>
                <a:r>
                  <a:rPr lang="en-US" altLang="ko-KR" sz="1400"/>
                  <a:t>0</a:t>
                </a:r>
              </a:p>
            </p:txBody>
          </p:sp>
          <p:sp>
            <p:nvSpPr>
              <p:cNvPr id="2181" name="Line 24"/>
              <p:cNvSpPr>
                <a:spLocks noChangeShapeType="1"/>
              </p:cNvSpPr>
              <p:nvPr/>
            </p:nvSpPr>
            <p:spPr bwMode="auto">
              <a:xfrm rot="-5400000">
                <a:off x="6355557" y="2731294"/>
                <a:ext cx="106362" cy="0"/>
              </a:xfrm>
              <a:prstGeom prst="line">
                <a:avLst/>
              </a:prstGeom>
              <a:grpFill/>
              <a:ln w="11113">
                <a:solidFill>
                  <a:srgbClr val="000000"/>
                </a:solidFill>
                <a:round/>
                <a:headEnd/>
                <a:tailEnd/>
              </a:ln>
            </p:spPr>
            <p:txBody>
              <a:bodyPr/>
              <a:lstStyle/>
              <a:p>
                <a:endParaRPr lang="ko-KR" altLang="en-US"/>
              </a:p>
            </p:txBody>
          </p:sp>
          <p:sp>
            <p:nvSpPr>
              <p:cNvPr id="2182" name="Line 25"/>
              <p:cNvSpPr>
                <a:spLocks noChangeShapeType="1"/>
              </p:cNvSpPr>
              <p:nvPr/>
            </p:nvSpPr>
            <p:spPr bwMode="auto">
              <a:xfrm rot="-5400000">
                <a:off x="6687344" y="2718594"/>
                <a:ext cx="106362" cy="0"/>
              </a:xfrm>
              <a:prstGeom prst="line">
                <a:avLst/>
              </a:prstGeom>
              <a:grpFill/>
              <a:ln w="11113">
                <a:solidFill>
                  <a:srgbClr val="000000"/>
                </a:solidFill>
                <a:round/>
                <a:headEnd/>
                <a:tailEnd/>
              </a:ln>
            </p:spPr>
            <p:txBody>
              <a:bodyPr/>
              <a:lstStyle/>
              <a:p>
                <a:endParaRPr lang="ko-KR" altLang="en-US"/>
              </a:p>
            </p:txBody>
          </p:sp>
          <p:sp>
            <p:nvSpPr>
              <p:cNvPr id="2183" name="Line 26"/>
              <p:cNvSpPr>
                <a:spLocks noChangeShapeType="1"/>
              </p:cNvSpPr>
              <p:nvPr/>
            </p:nvSpPr>
            <p:spPr bwMode="auto">
              <a:xfrm rot="-5400000">
                <a:off x="7014368" y="2723357"/>
                <a:ext cx="106363" cy="0"/>
              </a:xfrm>
              <a:prstGeom prst="line">
                <a:avLst/>
              </a:prstGeom>
              <a:grpFill/>
              <a:ln w="11113">
                <a:solidFill>
                  <a:srgbClr val="000000"/>
                </a:solidFill>
                <a:round/>
                <a:headEnd/>
                <a:tailEnd/>
              </a:ln>
            </p:spPr>
            <p:txBody>
              <a:bodyPr/>
              <a:lstStyle/>
              <a:p>
                <a:endParaRPr lang="ko-KR" altLang="en-US"/>
              </a:p>
            </p:txBody>
          </p:sp>
          <p:sp>
            <p:nvSpPr>
              <p:cNvPr id="2184" name="Line 27"/>
              <p:cNvSpPr>
                <a:spLocks noChangeShapeType="1"/>
              </p:cNvSpPr>
              <p:nvPr/>
            </p:nvSpPr>
            <p:spPr bwMode="auto">
              <a:xfrm rot="-5400000">
                <a:off x="7342981" y="2720182"/>
                <a:ext cx="106363" cy="0"/>
              </a:xfrm>
              <a:prstGeom prst="line">
                <a:avLst/>
              </a:prstGeom>
              <a:grpFill/>
              <a:ln w="11113">
                <a:solidFill>
                  <a:srgbClr val="000000"/>
                </a:solidFill>
                <a:round/>
                <a:headEnd/>
                <a:tailEnd/>
              </a:ln>
            </p:spPr>
            <p:txBody>
              <a:bodyPr/>
              <a:lstStyle/>
              <a:p>
                <a:endParaRPr lang="ko-KR" altLang="en-US"/>
              </a:p>
            </p:txBody>
          </p:sp>
          <p:sp>
            <p:nvSpPr>
              <p:cNvPr id="2185" name="Line 28"/>
              <p:cNvSpPr>
                <a:spLocks noChangeShapeType="1"/>
              </p:cNvSpPr>
              <p:nvPr/>
            </p:nvSpPr>
            <p:spPr bwMode="auto">
              <a:xfrm rot="-5400000">
                <a:off x="7670006" y="2720182"/>
                <a:ext cx="106363" cy="0"/>
              </a:xfrm>
              <a:prstGeom prst="line">
                <a:avLst/>
              </a:prstGeom>
              <a:grpFill/>
              <a:ln w="11113">
                <a:solidFill>
                  <a:srgbClr val="000000"/>
                </a:solidFill>
                <a:round/>
                <a:headEnd/>
                <a:tailEnd/>
              </a:ln>
            </p:spPr>
            <p:txBody>
              <a:bodyPr/>
              <a:lstStyle/>
              <a:p>
                <a:endParaRPr lang="ko-KR" altLang="en-US"/>
              </a:p>
            </p:txBody>
          </p:sp>
          <p:sp>
            <p:nvSpPr>
              <p:cNvPr id="2186" name="Line 29"/>
              <p:cNvSpPr>
                <a:spLocks noChangeShapeType="1"/>
              </p:cNvSpPr>
              <p:nvPr/>
            </p:nvSpPr>
            <p:spPr bwMode="auto">
              <a:xfrm rot="-5400000">
                <a:off x="7998618" y="2723357"/>
                <a:ext cx="106363" cy="0"/>
              </a:xfrm>
              <a:prstGeom prst="line">
                <a:avLst/>
              </a:prstGeom>
              <a:grpFill/>
              <a:ln w="11113">
                <a:solidFill>
                  <a:srgbClr val="000000"/>
                </a:solidFill>
                <a:round/>
                <a:headEnd/>
                <a:tailEnd/>
              </a:ln>
            </p:spPr>
            <p:txBody>
              <a:bodyPr/>
              <a:lstStyle/>
              <a:p>
                <a:endParaRPr lang="ko-KR" altLang="en-US"/>
              </a:p>
            </p:txBody>
          </p:sp>
          <p:sp>
            <p:nvSpPr>
              <p:cNvPr id="2187" name="Rectangle 31"/>
              <p:cNvSpPr>
                <a:spLocks noChangeArrowheads="1"/>
              </p:cNvSpPr>
              <p:nvPr/>
            </p:nvSpPr>
            <p:spPr bwMode="auto">
              <a:xfrm>
                <a:off x="8212138" y="1981200"/>
                <a:ext cx="330200" cy="733425"/>
              </a:xfrm>
              <a:prstGeom prst="rect">
                <a:avLst/>
              </a:prstGeom>
              <a:solidFill>
                <a:schemeClr val="tx1">
                  <a:lumMod val="65000"/>
                  <a:lumOff val="35000"/>
                </a:schemeClr>
              </a:solidFill>
              <a:ln w="11176">
                <a:solidFill>
                  <a:srgbClr val="000000"/>
                </a:solidFill>
                <a:miter lim="800000"/>
                <a:headEnd/>
                <a:tailEnd/>
              </a:ln>
            </p:spPr>
            <p:txBody>
              <a:bodyPr wrap="none" anchor="ctr"/>
              <a:lstStyle/>
              <a:p>
                <a:endParaRPr lang="ko-KR" altLang="en-US"/>
              </a:p>
            </p:txBody>
          </p:sp>
          <p:sp>
            <p:nvSpPr>
              <p:cNvPr id="2188" name="Line 30"/>
              <p:cNvSpPr>
                <a:spLocks noChangeShapeType="1"/>
              </p:cNvSpPr>
              <p:nvPr/>
            </p:nvSpPr>
            <p:spPr bwMode="auto">
              <a:xfrm rot="-5400000">
                <a:off x="8325644" y="2724944"/>
                <a:ext cx="106362" cy="0"/>
              </a:xfrm>
              <a:prstGeom prst="line">
                <a:avLst/>
              </a:prstGeom>
              <a:grpFill/>
              <a:ln w="11113">
                <a:solidFill>
                  <a:srgbClr val="000000"/>
                </a:solidFill>
                <a:round/>
                <a:headEnd/>
                <a:tailEnd/>
              </a:ln>
            </p:spPr>
            <p:txBody>
              <a:bodyPr/>
              <a:lstStyle/>
              <a:p>
                <a:endParaRPr lang="ko-KR" altLang="en-US"/>
              </a:p>
            </p:txBody>
          </p:sp>
          <p:sp>
            <p:nvSpPr>
              <p:cNvPr id="2189" name="Text Box 39"/>
              <p:cNvSpPr txBox="1">
                <a:spLocks noChangeArrowheads="1"/>
              </p:cNvSpPr>
              <p:nvPr/>
            </p:nvSpPr>
            <p:spPr bwMode="auto">
              <a:xfrm>
                <a:off x="5179182" y="3119263"/>
                <a:ext cx="4345119" cy="467069"/>
              </a:xfrm>
              <a:prstGeom prst="rect">
                <a:avLst/>
              </a:prstGeom>
              <a:grpFill/>
              <a:ln>
                <a:noFill/>
              </a:ln>
              <a:extLst>
                <a:ext uri="{91240B29-F687-4F45-9708-019B960494DF}">
                  <a14:hiddenLine xmlns:a14="http://schemas.microsoft.com/office/drawing/2010/main" w="11113">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spcBef>
                    <a:spcPct val="50000"/>
                  </a:spcBef>
                </a:pPr>
                <a:r>
                  <a:rPr lang="ko-KR" altLang="en-US" sz="1600" dirty="0"/>
                  <a:t>상자의 확률히스토그그램</a:t>
                </a:r>
                <a:endParaRPr lang="en-US" altLang="ko-KR" sz="1600" dirty="0"/>
              </a:p>
            </p:txBody>
          </p:sp>
        </p:grpSp>
        <p:sp>
          <p:nvSpPr>
            <p:cNvPr id="1891" name="Rectangle 597"/>
            <p:cNvSpPr>
              <a:spLocks noChangeArrowheads="1"/>
            </p:cNvSpPr>
            <p:nvPr/>
          </p:nvSpPr>
          <p:spPr bwMode="auto">
            <a:xfrm rot="16200000">
              <a:off x="4406441" y="4956630"/>
              <a:ext cx="400967" cy="257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400">
                  <a:solidFill>
                    <a:srgbClr val="000000"/>
                  </a:solidFill>
                  <a:latin typeface="돋움" pitchFamily="50" charset="-127"/>
                  <a:ea typeface="돋움" pitchFamily="50" charset="-127"/>
                </a:rPr>
                <a:t> (%)</a:t>
              </a:r>
              <a:endParaRPr lang="en-US" altLang="ko-KR" sz="1400"/>
            </a:p>
          </p:txBody>
        </p:sp>
        <p:grpSp>
          <p:nvGrpSpPr>
            <p:cNvPr id="1892" name="Group 1891"/>
            <p:cNvGrpSpPr/>
            <p:nvPr/>
          </p:nvGrpSpPr>
          <p:grpSpPr>
            <a:xfrm>
              <a:off x="0" y="3519066"/>
              <a:ext cx="4657725" cy="3178486"/>
              <a:chOff x="0" y="1862138"/>
              <a:chExt cx="4657725" cy="3178486"/>
            </a:xfrm>
          </p:grpSpPr>
          <p:sp>
            <p:nvSpPr>
              <p:cNvPr id="1899" name="Text Box 5"/>
              <p:cNvSpPr txBox="1">
                <a:spLocks noChangeArrowheads="1"/>
              </p:cNvSpPr>
              <p:nvPr/>
            </p:nvSpPr>
            <p:spPr bwMode="auto">
              <a:xfrm>
                <a:off x="1306699" y="4662570"/>
                <a:ext cx="2239774" cy="37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1113">
                    <a:solidFill>
                      <a:srgbClr val="000000"/>
                    </a:solidFill>
                    <a:miter lim="800000"/>
                    <a:headEnd/>
                    <a:tailEnd/>
                  </a14:hiddenLine>
                </a:ext>
              </a:extLst>
            </p:spPr>
            <p:txBody>
              <a:bodyPr wrap="squar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lgn="ctr">
                  <a:spcBef>
                    <a:spcPct val="50000"/>
                  </a:spcBef>
                </a:pPr>
                <a:r>
                  <a:rPr lang="en-US" altLang="ko-KR" sz="1600" dirty="0"/>
                  <a:t>(</a:t>
                </a:r>
                <a:r>
                  <a:rPr lang="en-US" altLang="ko-KR" sz="1600" dirty="0" err="1"/>
                  <a:t>i</a:t>
                </a:r>
                <a:r>
                  <a:rPr lang="en-US" altLang="ko-KR" sz="1600" dirty="0"/>
                  <a:t>) 25</a:t>
                </a:r>
                <a:r>
                  <a:rPr lang="ko-KR" altLang="en-US" sz="1600" dirty="0"/>
                  <a:t>회 추출</a:t>
                </a:r>
                <a:endParaRPr lang="en-US" altLang="ko-KR" sz="1600" dirty="0"/>
              </a:p>
            </p:txBody>
          </p:sp>
          <p:sp>
            <p:nvSpPr>
              <p:cNvPr id="1900" name="AutoShape 603"/>
              <p:cNvSpPr>
                <a:spLocks noChangeAspect="1" noChangeArrowheads="1" noTextEdit="1"/>
              </p:cNvSpPr>
              <p:nvPr/>
            </p:nvSpPr>
            <p:spPr bwMode="auto">
              <a:xfrm>
                <a:off x="0" y="1862138"/>
                <a:ext cx="46577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grpSp>
            <p:nvGrpSpPr>
              <p:cNvPr id="1901" name="Group 805"/>
              <p:cNvGrpSpPr>
                <a:grpSpLocks/>
              </p:cNvGrpSpPr>
              <p:nvPr/>
            </p:nvGrpSpPr>
            <p:grpSpPr bwMode="auto">
              <a:xfrm>
                <a:off x="477838" y="2163763"/>
                <a:ext cx="3914775" cy="2128837"/>
                <a:chOff x="301" y="1363"/>
                <a:chExt cx="2466" cy="1341"/>
              </a:xfrm>
            </p:grpSpPr>
            <p:sp>
              <p:nvSpPr>
                <p:cNvPr id="1969" name="Rectangle 605"/>
                <p:cNvSpPr>
                  <a:spLocks noChangeArrowheads="1"/>
                </p:cNvSpPr>
                <p:nvPr/>
              </p:nvSpPr>
              <p:spPr bwMode="auto">
                <a:xfrm>
                  <a:off x="307" y="1491"/>
                  <a:ext cx="2450" cy="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1970" name="Rectangle 606"/>
                <p:cNvSpPr>
                  <a:spLocks noChangeArrowheads="1"/>
                </p:cNvSpPr>
                <p:nvPr/>
              </p:nvSpPr>
              <p:spPr bwMode="auto">
                <a:xfrm>
                  <a:off x="307" y="1491"/>
                  <a:ext cx="2450" cy="1187"/>
                </a:xfrm>
                <a:prstGeom prst="rect">
                  <a:avLst/>
                </a:prstGeom>
                <a:noFill/>
                <a:ln w="4763">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71" name="Rectangle 607"/>
                <p:cNvSpPr>
                  <a:spLocks noChangeArrowheads="1"/>
                </p:cNvSpPr>
                <p:nvPr/>
              </p:nvSpPr>
              <p:spPr bwMode="auto">
                <a:xfrm>
                  <a:off x="317" y="2676"/>
                  <a:ext cx="20" cy="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72" name="Rectangle 608"/>
                <p:cNvSpPr>
                  <a:spLocks noChangeArrowheads="1"/>
                </p:cNvSpPr>
                <p:nvPr/>
              </p:nvSpPr>
              <p:spPr bwMode="auto">
                <a:xfrm>
                  <a:off x="337" y="2676"/>
                  <a:ext cx="22" cy="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73" name="Rectangle 609"/>
                <p:cNvSpPr>
                  <a:spLocks noChangeArrowheads="1"/>
                </p:cNvSpPr>
                <p:nvPr/>
              </p:nvSpPr>
              <p:spPr bwMode="auto">
                <a:xfrm>
                  <a:off x="359" y="2675"/>
                  <a:ext cx="20"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74" name="Rectangle 610"/>
                <p:cNvSpPr>
                  <a:spLocks noChangeArrowheads="1"/>
                </p:cNvSpPr>
                <p:nvPr/>
              </p:nvSpPr>
              <p:spPr bwMode="auto">
                <a:xfrm>
                  <a:off x="379" y="2675"/>
                  <a:ext cx="20"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75" name="Rectangle 611"/>
                <p:cNvSpPr>
                  <a:spLocks noChangeArrowheads="1"/>
                </p:cNvSpPr>
                <p:nvPr/>
              </p:nvSpPr>
              <p:spPr bwMode="auto">
                <a:xfrm>
                  <a:off x="399" y="2675"/>
                  <a:ext cx="20"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76" name="Rectangle 612"/>
                <p:cNvSpPr>
                  <a:spLocks noChangeArrowheads="1"/>
                </p:cNvSpPr>
                <p:nvPr/>
              </p:nvSpPr>
              <p:spPr bwMode="auto">
                <a:xfrm>
                  <a:off x="419" y="2674"/>
                  <a:ext cx="20" cy="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77" name="Rectangle 613"/>
                <p:cNvSpPr>
                  <a:spLocks noChangeArrowheads="1"/>
                </p:cNvSpPr>
                <p:nvPr/>
              </p:nvSpPr>
              <p:spPr bwMode="auto">
                <a:xfrm>
                  <a:off x="439" y="2674"/>
                  <a:ext cx="20" cy="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78" name="Rectangle 614"/>
                <p:cNvSpPr>
                  <a:spLocks noChangeArrowheads="1"/>
                </p:cNvSpPr>
                <p:nvPr/>
              </p:nvSpPr>
              <p:spPr bwMode="auto">
                <a:xfrm>
                  <a:off x="459" y="2672"/>
                  <a:ext cx="22" cy="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79" name="Rectangle 615"/>
                <p:cNvSpPr>
                  <a:spLocks noChangeArrowheads="1"/>
                </p:cNvSpPr>
                <p:nvPr/>
              </p:nvSpPr>
              <p:spPr bwMode="auto">
                <a:xfrm>
                  <a:off x="481" y="2669"/>
                  <a:ext cx="20" cy="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80" name="Rectangle 616"/>
                <p:cNvSpPr>
                  <a:spLocks noChangeArrowheads="1"/>
                </p:cNvSpPr>
                <p:nvPr/>
              </p:nvSpPr>
              <p:spPr bwMode="auto">
                <a:xfrm>
                  <a:off x="501" y="2665"/>
                  <a:ext cx="20" cy="1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81" name="Rectangle 617"/>
                <p:cNvSpPr>
                  <a:spLocks noChangeArrowheads="1"/>
                </p:cNvSpPr>
                <p:nvPr/>
              </p:nvSpPr>
              <p:spPr bwMode="auto">
                <a:xfrm>
                  <a:off x="521" y="2661"/>
                  <a:ext cx="21" cy="1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82" name="Rectangle 618"/>
                <p:cNvSpPr>
                  <a:spLocks noChangeArrowheads="1"/>
                </p:cNvSpPr>
                <p:nvPr/>
              </p:nvSpPr>
              <p:spPr bwMode="auto">
                <a:xfrm>
                  <a:off x="542" y="2658"/>
                  <a:ext cx="20" cy="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83" name="Rectangle 619"/>
                <p:cNvSpPr>
                  <a:spLocks noChangeArrowheads="1"/>
                </p:cNvSpPr>
                <p:nvPr/>
              </p:nvSpPr>
              <p:spPr bwMode="auto">
                <a:xfrm>
                  <a:off x="562" y="2656"/>
                  <a:ext cx="20" cy="2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84" name="Rectangle 620"/>
                <p:cNvSpPr>
                  <a:spLocks noChangeArrowheads="1"/>
                </p:cNvSpPr>
                <p:nvPr/>
              </p:nvSpPr>
              <p:spPr bwMode="auto">
                <a:xfrm>
                  <a:off x="582" y="2658"/>
                  <a:ext cx="22" cy="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85" name="Rectangle 621"/>
                <p:cNvSpPr>
                  <a:spLocks noChangeArrowheads="1"/>
                </p:cNvSpPr>
                <p:nvPr/>
              </p:nvSpPr>
              <p:spPr bwMode="auto">
                <a:xfrm>
                  <a:off x="604" y="2658"/>
                  <a:ext cx="20" cy="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86" name="Rectangle 622"/>
                <p:cNvSpPr>
                  <a:spLocks noChangeArrowheads="1"/>
                </p:cNvSpPr>
                <p:nvPr/>
              </p:nvSpPr>
              <p:spPr bwMode="auto">
                <a:xfrm>
                  <a:off x="624" y="2651"/>
                  <a:ext cx="20" cy="2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87" name="Rectangle 623"/>
                <p:cNvSpPr>
                  <a:spLocks noChangeArrowheads="1"/>
                </p:cNvSpPr>
                <p:nvPr/>
              </p:nvSpPr>
              <p:spPr bwMode="auto">
                <a:xfrm>
                  <a:off x="644" y="2638"/>
                  <a:ext cx="20" cy="4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88" name="Rectangle 624"/>
                <p:cNvSpPr>
                  <a:spLocks noChangeArrowheads="1"/>
                </p:cNvSpPr>
                <p:nvPr/>
              </p:nvSpPr>
              <p:spPr bwMode="auto">
                <a:xfrm>
                  <a:off x="664" y="2619"/>
                  <a:ext cx="20" cy="5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89" name="Rectangle 625"/>
                <p:cNvSpPr>
                  <a:spLocks noChangeArrowheads="1"/>
                </p:cNvSpPr>
                <p:nvPr/>
              </p:nvSpPr>
              <p:spPr bwMode="auto">
                <a:xfrm>
                  <a:off x="684" y="2603"/>
                  <a:ext cx="22" cy="7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90" name="Rectangle 626"/>
                <p:cNvSpPr>
                  <a:spLocks noChangeArrowheads="1"/>
                </p:cNvSpPr>
                <p:nvPr/>
              </p:nvSpPr>
              <p:spPr bwMode="auto">
                <a:xfrm>
                  <a:off x="706" y="2596"/>
                  <a:ext cx="20" cy="8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91" name="Rectangle 627"/>
                <p:cNvSpPr>
                  <a:spLocks noChangeArrowheads="1"/>
                </p:cNvSpPr>
                <p:nvPr/>
              </p:nvSpPr>
              <p:spPr bwMode="auto">
                <a:xfrm>
                  <a:off x="726" y="2600"/>
                  <a:ext cx="20" cy="7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92" name="Rectangle 628"/>
                <p:cNvSpPr>
                  <a:spLocks noChangeArrowheads="1"/>
                </p:cNvSpPr>
                <p:nvPr/>
              </p:nvSpPr>
              <p:spPr bwMode="auto">
                <a:xfrm>
                  <a:off x="746" y="2607"/>
                  <a:ext cx="20" cy="7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93" name="Rectangle 629"/>
                <p:cNvSpPr>
                  <a:spLocks noChangeArrowheads="1"/>
                </p:cNvSpPr>
                <p:nvPr/>
              </p:nvSpPr>
              <p:spPr bwMode="auto">
                <a:xfrm>
                  <a:off x="766" y="2607"/>
                  <a:ext cx="20" cy="7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94" name="Rectangle 630"/>
                <p:cNvSpPr>
                  <a:spLocks noChangeArrowheads="1"/>
                </p:cNvSpPr>
                <p:nvPr/>
              </p:nvSpPr>
              <p:spPr bwMode="auto">
                <a:xfrm>
                  <a:off x="786" y="2586"/>
                  <a:ext cx="21" cy="9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95" name="Rectangle 631"/>
                <p:cNvSpPr>
                  <a:spLocks noChangeArrowheads="1"/>
                </p:cNvSpPr>
                <p:nvPr/>
              </p:nvSpPr>
              <p:spPr bwMode="auto">
                <a:xfrm>
                  <a:off x="807" y="2541"/>
                  <a:ext cx="21" cy="13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96" name="Rectangle 632"/>
                <p:cNvSpPr>
                  <a:spLocks noChangeArrowheads="1"/>
                </p:cNvSpPr>
                <p:nvPr/>
              </p:nvSpPr>
              <p:spPr bwMode="auto">
                <a:xfrm>
                  <a:off x="828" y="2489"/>
                  <a:ext cx="20" cy="1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97" name="Rectangle 633"/>
                <p:cNvSpPr>
                  <a:spLocks noChangeArrowheads="1"/>
                </p:cNvSpPr>
                <p:nvPr/>
              </p:nvSpPr>
              <p:spPr bwMode="auto">
                <a:xfrm>
                  <a:off x="848" y="2455"/>
                  <a:ext cx="21" cy="22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98" name="Rectangle 634"/>
                <p:cNvSpPr>
                  <a:spLocks noChangeArrowheads="1"/>
                </p:cNvSpPr>
                <p:nvPr/>
              </p:nvSpPr>
              <p:spPr bwMode="auto">
                <a:xfrm>
                  <a:off x="869" y="2452"/>
                  <a:ext cx="20" cy="22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999" name="Rectangle 635"/>
                <p:cNvSpPr>
                  <a:spLocks noChangeArrowheads="1"/>
                </p:cNvSpPr>
                <p:nvPr/>
              </p:nvSpPr>
              <p:spPr bwMode="auto">
                <a:xfrm>
                  <a:off x="889" y="2479"/>
                  <a:ext cx="20" cy="19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00" name="Rectangle 636"/>
                <p:cNvSpPr>
                  <a:spLocks noChangeArrowheads="1"/>
                </p:cNvSpPr>
                <p:nvPr/>
              </p:nvSpPr>
              <p:spPr bwMode="auto">
                <a:xfrm>
                  <a:off x="909" y="2508"/>
                  <a:ext cx="20" cy="17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01" name="Rectangle 637"/>
                <p:cNvSpPr>
                  <a:spLocks noChangeArrowheads="1"/>
                </p:cNvSpPr>
                <p:nvPr/>
              </p:nvSpPr>
              <p:spPr bwMode="auto">
                <a:xfrm>
                  <a:off x="929" y="2502"/>
                  <a:ext cx="22" cy="17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02" name="Rectangle 638"/>
                <p:cNvSpPr>
                  <a:spLocks noChangeArrowheads="1"/>
                </p:cNvSpPr>
                <p:nvPr/>
              </p:nvSpPr>
              <p:spPr bwMode="auto">
                <a:xfrm>
                  <a:off x="951" y="2439"/>
                  <a:ext cx="20" cy="23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03" name="Rectangle 639"/>
                <p:cNvSpPr>
                  <a:spLocks noChangeArrowheads="1"/>
                </p:cNvSpPr>
                <p:nvPr/>
              </p:nvSpPr>
              <p:spPr bwMode="auto">
                <a:xfrm>
                  <a:off x="971" y="2331"/>
                  <a:ext cx="20" cy="34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04" name="Rectangle 640"/>
                <p:cNvSpPr>
                  <a:spLocks noChangeArrowheads="1"/>
                </p:cNvSpPr>
                <p:nvPr/>
              </p:nvSpPr>
              <p:spPr bwMode="auto">
                <a:xfrm>
                  <a:off x="991" y="2229"/>
                  <a:ext cx="20" cy="44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05" name="Rectangle 641"/>
                <p:cNvSpPr>
                  <a:spLocks noChangeArrowheads="1"/>
                </p:cNvSpPr>
                <p:nvPr/>
              </p:nvSpPr>
              <p:spPr bwMode="auto">
                <a:xfrm>
                  <a:off x="1011" y="2187"/>
                  <a:ext cx="20" cy="49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06" name="Rectangle 642"/>
                <p:cNvSpPr>
                  <a:spLocks noChangeArrowheads="1"/>
                </p:cNvSpPr>
                <p:nvPr/>
              </p:nvSpPr>
              <p:spPr bwMode="auto">
                <a:xfrm>
                  <a:off x="1031" y="2224"/>
                  <a:ext cx="20" cy="45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07" name="Rectangle 643"/>
                <p:cNvSpPr>
                  <a:spLocks noChangeArrowheads="1"/>
                </p:cNvSpPr>
                <p:nvPr/>
              </p:nvSpPr>
              <p:spPr bwMode="auto">
                <a:xfrm>
                  <a:off x="1051" y="2311"/>
                  <a:ext cx="22" cy="36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08" name="Rectangle 644"/>
                <p:cNvSpPr>
                  <a:spLocks noChangeArrowheads="1"/>
                </p:cNvSpPr>
                <p:nvPr/>
              </p:nvSpPr>
              <p:spPr bwMode="auto">
                <a:xfrm>
                  <a:off x="1073" y="2370"/>
                  <a:ext cx="20" cy="30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09" name="Rectangle 645"/>
                <p:cNvSpPr>
                  <a:spLocks noChangeArrowheads="1"/>
                </p:cNvSpPr>
                <p:nvPr/>
              </p:nvSpPr>
              <p:spPr bwMode="auto">
                <a:xfrm>
                  <a:off x="1093" y="2335"/>
                  <a:ext cx="20" cy="34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10" name="Rectangle 646"/>
                <p:cNvSpPr>
                  <a:spLocks noChangeArrowheads="1"/>
                </p:cNvSpPr>
                <p:nvPr/>
              </p:nvSpPr>
              <p:spPr bwMode="auto">
                <a:xfrm>
                  <a:off x="1113" y="2193"/>
                  <a:ext cx="21" cy="48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11" name="Rectangle 647"/>
                <p:cNvSpPr>
                  <a:spLocks noChangeArrowheads="1"/>
                </p:cNvSpPr>
                <p:nvPr/>
              </p:nvSpPr>
              <p:spPr bwMode="auto">
                <a:xfrm>
                  <a:off x="1134" y="1998"/>
                  <a:ext cx="20" cy="68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12" name="Rectangle 648"/>
                <p:cNvSpPr>
                  <a:spLocks noChangeArrowheads="1"/>
                </p:cNvSpPr>
                <p:nvPr/>
              </p:nvSpPr>
              <p:spPr bwMode="auto">
                <a:xfrm>
                  <a:off x="1154" y="1858"/>
                  <a:ext cx="21" cy="8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13" name="Rectangle 649"/>
                <p:cNvSpPr>
                  <a:spLocks noChangeArrowheads="1"/>
                </p:cNvSpPr>
                <p:nvPr/>
              </p:nvSpPr>
              <p:spPr bwMode="auto">
                <a:xfrm>
                  <a:off x="1175" y="1858"/>
                  <a:ext cx="21" cy="8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14" name="Rectangle 650"/>
                <p:cNvSpPr>
                  <a:spLocks noChangeArrowheads="1"/>
                </p:cNvSpPr>
                <p:nvPr/>
              </p:nvSpPr>
              <p:spPr bwMode="auto">
                <a:xfrm>
                  <a:off x="1196" y="1991"/>
                  <a:ext cx="20" cy="68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15" name="Rectangle 651"/>
                <p:cNvSpPr>
                  <a:spLocks noChangeArrowheads="1"/>
                </p:cNvSpPr>
                <p:nvPr/>
              </p:nvSpPr>
              <p:spPr bwMode="auto">
                <a:xfrm>
                  <a:off x="1216" y="2159"/>
                  <a:ext cx="20" cy="51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16" name="Rectangle 652"/>
                <p:cNvSpPr>
                  <a:spLocks noChangeArrowheads="1"/>
                </p:cNvSpPr>
                <p:nvPr/>
              </p:nvSpPr>
              <p:spPr bwMode="auto">
                <a:xfrm>
                  <a:off x="1236" y="2233"/>
                  <a:ext cx="20" cy="44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17" name="Rectangle 653"/>
                <p:cNvSpPr>
                  <a:spLocks noChangeArrowheads="1"/>
                </p:cNvSpPr>
                <p:nvPr/>
              </p:nvSpPr>
              <p:spPr bwMode="auto">
                <a:xfrm>
                  <a:off x="1256" y="2131"/>
                  <a:ext cx="20" cy="54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18" name="Rectangle 654"/>
                <p:cNvSpPr>
                  <a:spLocks noChangeArrowheads="1"/>
                </p:cNvSpPr>
                <p:nvPr/>
              </p:nvSpPr>
              <p:spPr bwMode="auto">
                <a:xfrm>
                  <a:off x="1276" y="1882"/>
                  <a:ext cx="22" cy="79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19" name="Rectangle 655"/>
                <p:cNvSpPr>
                  <a:spLocks noChangeArrowheads="1"/>
                </p:cNvSpPr>
                <p:nvPr/>
              </p:nvSpPr>
              <p:spPr bwMode="auto">
                <a:xfrm>
                  <a:off x="1298" y="1621"/>
                  <a:ext cx="20" cy="105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20" name="Rectangle 656"/>
                <p:cNvSpPr>
                  <a:spLocks noChangeArrowheads="1"/>
                </p:cNvSpPr>
                <p:nvPr/>
              </p:nvSpPr>
              <p:spPr bwMode="auto">
                <a:xfrm>
                  <a:off x="1318" y="1510"/>
                  <a:ext cx="20" cy="116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21" name="Rectangle 657"/>
                <p:cNvSpPr>
                  <a:spLocks noChangeArrowheads="1"/>
                </p:cNvSpPr>
                <p:nvPr/>
              </p:nvSpPr>
              <p:spPr bwMode="auto">
                <a:xfrm>
                  <a:off x="1338" y="1622"/>
                  <a:ext cx="20" cy="105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22" name="Rectangle 658"/>
                <p:cNvSpPr>
                  <a:spLocks noChangeArrowheads="1"/>
                </p:cNvSpPr>
                <p:nvPr/>
              </p:nvSpPr>
              <p:spPr bwMode="auto">
                <a:xfrm>
                  <a:off x="1358" y="1879"/>
                  <a:ext cx="20" cy="79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23" name="Rectangle 659"/>
                <p:cNvSpPr>
                  <a:spLocks noChangeArrowheads="1"/>
                </p:cNvSpPr>
                <p:nvPr/>
              </p:nvSpPr>
              <p:spPr bwMode="auto">
                <a:xfrm>
                  <a:off x="1378" y="2105"/>
                  <a:ext cx="21" cy="57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24" name="Rectangle 660"/>
                <p:cNvSpPr>
                  <a:spLocks noChangeArrowheads="1"/>
                </p:cNvSpPr>
                <p:nvPr/>
              </p:nvSpPr>
              <p:spPr bwMode="auto">
                <a:xfrm>
                  <a:off x="1399" y="2139"/>
                  <a:ext cx="21" cy="53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25" name="Rectangle 661"/>
                <p:cNvSpPr>
                  <a:spLocks noChangeArrowheads="1"/>
                </p:cNvSpPr>
                <p:nvPr/>
              </p:nvSpPr>
              <p:spPr bwMode="auto">
                <a:xfrm>
                  <a:off x="1420" y="1938"/>
                  <a:ext cx="20" cy="74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26" name="Rectangle 662"/>
                <p:cNvSpPr>
                  <a:spLocks noChangeArrowheads="1"/>
                </p:cNvSpPr>
                <p:nvPr/>
              </p:nvSpPr>
              <p:spPr bwMode="auto">
                <a:xfrm>
                  <a:off x="1440" y="1609"/>
                  <a:ext cx="21" cy="106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27" name="Rectangle 663"/>
                <p:cNvSpPr>
                  <a:spLocks noChangeArrowheads="1"/>
                </p:cNvSpPr>
                <p:nvPr/>
              </p:nvSpPr>
              <p:spPr bwMode="auto">
                <a:xfrm>
                  <a:off x="1461" y="1363"/>
                  <a:ext cx="20" cy="131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28" name="Rectangle 664"/>
                <p:cNvSpPr>
                  <a:spLocks noChangeArrowheads="1"/>
                </p:cNvSpPr>
                <p:nvPr/>
              </p:nvSpPr>
              <p:spPr bwMode="auto">
                <a:xfrm>
                  <a:off x="1481" y="1366"/>
                  <a:ext cx="20" cy="131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29" name="Rectangle 665"/>
                <p:cNvSpPr>
                  <a:spLocks noChangeArrowheads="1"/>
                </p:cNvSpPr>
                <p:nvPr/>
              </p:nvSpPr>
              <p:spPr bwMode="auto">
                <a:xfrm>
                  <a:off x="1501" y="1617"/>
                  <a:ext cx="21" cy="106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30" name="Rectangle 666"/>
                <p:cNvSpPr>
                  <a:spLocks noChangeArrowheads="1"/>
                </p:cNvSpPr>
                <p:nvPr/>
              </p:nvSpPr>
              <p:spPr bwMode="auto">
                <a:xfrm>
                  <a:off x="1522" y="1954"/>
                  <a:ext cx="21" cy="72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31" name="Rectangle 667"/>
                <p:cNvSpPr>
                  <a:spLocks noChangeArrowheads="1"/>
                </p:cNvSpPr>
                <p:nvPr/>
              </p:nvSpPr>
              <p:spPr bwMode="auto">
                <a:xfrm>
                  <a:off x="1543" y="2159"/>
                  <a:ext cx="20" cy="51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32" name="Rectangle 668"/>
                <p:cNvSpPr>
                  <a:spLocks noChangeArrowheads="1"/>
                </p:cNvSpPr>
                <p:nvPr/>
              </p:nvSpPr>
              <p:spPr bwMode="auto">
                <a:xfrm>
                  <a:off x="1563" y="2105"/>
                  <a:ext cx="20" cy="57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33" name="Rectangle 669"/>
                <p:cNvSpPr>
                  <a:spLocks noChangeArrowheads="1"/>
                </p:cNvSpPr>
                <p:nvPr/>
              </p:nvSpPr>
              <p:spPr bwMode="auto">
                <a:xfrm>
                  <a:off x="1583" y="1825"/>
                  <a:ext cx="20" cy="85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34" name="Rectangle 670"/>
                <p:cNvSpPr>
                  <a:spLocks noChangeArrowheads="1"/>
                </p:cNvSpPr>
                <p:nvPr/>
              </p:nvSpPr>
              <p:spPr bwMode="auto">
                <a:xfrm>
                  <a:off x="1603" y="1506"/>
                  <a:ext cx="20" cy="117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35" name="Rectangle 671"/>
                <p:cNvSpPr>
                  <a:spLocks noChangeArrowheads="1"/>
                </p:cNvSpPr>
                <p:nvPr/>
              </p:nvSpPr>
              <p:spPr bwMode="auto">
                <a:xfrm>
                  <a:off x="1623" y="1366"/>
                  <a:ext cx="22" cy="131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36" name="Rectangle 672"/>
                <p:cNvSpPr>
                  <a:spLocks noChangeArrowheads="1"/>
                </p:cNvSpPr>
                <p:nvPr/>
              </p:nvSpPr>
              <p:spPr bwMode="auto">
                <a:xfrm>
                  <a:off x="1645" y="1510"/>
                  <a:ext cx="20" cy="116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37" name="Rectangle 673"/>
                <p:cNvSpPr>
                  <a:spLocks noChangeArrowheads="1"/>
                </p:cNvSpPr>
                <p:nvPr/>
              </p:nvSpPr>
              <p:spPr bwMode="auto">
                <a:xfrm>
                  <a:off x="1665" y="1846"/>
                  <a:ext cx="20" cy="83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38" name="Rectangle 674"/>
                <p:cNvSpPr>
                  <a:spLocks noChangeArrowheads="1"/>
                </p:cNvSpPr>
                <p:nvPr/>
              </p:nvSpPr>
              <p:spPr bwMode="auto">
                <a:xfrm>
                  <a:off x="1685" y="2159"/>
                  <a:ext cx="20" cy="51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39" name="Rectangle 675"/>
                <p:cNvSpPr>
                  <a:spLocks noChangeArrowheads="1"/>
                </p:cNvSpPr>
                <p:nvPr/>
              </p:nvSpPr>
              <p:spPr bwMode="auto">
                <a:xfrm>
                  <a:off x="1705" y="2270"/>
                  <a:ext cx="21" cy="40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40" name="Rectangle 676"/>
                <p:cNvSpPr>
                  <a:spLocks noChangeArrowheads="1"/>
                </p:cNvSpPr>
                <p:nvPr/>
              </p:nvSpPr>
              <p:spPr bwMode="auto">
                <a:xfrm>
                  <a:off x="1726" y="2132"/>
                  <a:ext cx="20" cy="54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41" name="Rectangle 677"/>
                <p:cNvSpPr>
                  <a:spLocks noChangeArrowheads="1"/>
                </p:cNvSpPr>
                <p:nvPr/>
              </p:nvSpPr>
              <p:spPr bwMode="auto">
                <a:xfrm>
                  <a:off x="1746" y="1850"/>
                  <a:ext cx="21" cy="82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42" name="Rectangle 678"/>
                <p:cNvSpPr>
                  <a:spLocks noChangeArrowheads="1"/>
                </p:cNvSpPr>
                <p:nvPr/>
              </p:nvSpPr>
              <p:spPr bwMode="auto">
                <a:xfrm>
                  <a:off x="1767" y="1628"/>
                  <a:ext cx="20" cy="105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43" name="Rectangle 679"/>
                <p:cNvSpPr>
                  <a:spLocks noChangeArrowheads="1"/>
                </p:cNvSpPr>
                <p:nvPr/>
              </p:nvSpPr>
              <p:spPr bwMode="auto">
                <a:xfrm>
                  <a:off x="1787" y="1630"/>
                  <a:ext cx="21" cy="104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44" name="Rectangle 680"/>
                <p:cNvSpPr>
                  <a:spLocks noChangeArrowheads="1"/>
                </p:cNvSpPr>
                <p:nvPr/>
              </p:nvSpPr>
              <p:spPr bwMode="auto">
                <a:xfrm>
                  <a:off x="1808" y="1860"/>
                  <a:ext cx="20" cy="81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45" name="Rectangle 681"/>
                <p:cNvSpPr>
                  <a:spLocks noChangeArrowheads="1"/>
                </p:cNvSpPr>
                <p:nvPr/>
              </p:nvSpPr>
              <p:spPr bwMode="auto">
                <a:xfrm>
                  <a:off x="1828" y="2168"/>
                  <a:ext cx="20" cy="51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46" name="Rectangle 682"/>
                <p:cNvSpPr>
                  <a:spLocks noChangeArrowheads="1"/>
                </p:cNvSpPr>
                <p:nvPr/>
              </p:nvSpPr>
              <p:spPr bwMode="auto">
                <a:xfrm>
                  <a:off x="1848" y="2374"/>
                  <a:ext cx="20" cy="30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47" name="Rectangle 683"/>
                <p:cNvSpPr>
                  <a:spLocks noChangeArrowheads="1"/>
                </p:cNvSpPr>
                <p:nvPr/>
              </p:nvSpPr>
              <p:spPr bwMode="auto">
                <a:xfrm>
                  <a:off x="1868" y="2381"/>
                  <a:ext cx="22" cy="29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48" name="Rectangle 684"/>
                <p:cNvSpPr>
                  <a:spLocks noChangeArrowheads="1"/>
                </p:cNvSpPr>
                <p:nvPr/>
              </p:nvSpPr>
              <p:spPr bwMode="auto">
                <a:xfrm>
                  <a:off x="1890" y="2216"/>
                  <a:ext cx="20" cy="46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49" name="Rectangle 685"/>
                <p:cNvSpPr>
                  <a:spLocks noChangeArrowheads="1"/>
                </p:cNvSpPr>
                <p:nvPr/>
              </p:nvSpPr>
              <p:spPr bwMode="auto">
                <a:xfrm>
                  <a:off x="1910" y="2008"/>
                  <a:ext cx="20" cy="67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50" name="Rectangle 686"/>
                <p:cNvSpPr>
                  <a:spLocks noChangeArrowheads="1"/>
                </p:cNvSpPr>
                <p:nvPr/>
              </p:nvSpPr>
              <p:spPr bwMode="auto">
                <a:xfrm>
                  <a:off x="1930" y="1915"/>
                  <a:ext cx="20" cy="76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51" name="Rectangle 687"/>
                <p:cNvSpPr>
                  <a:spLocks noChangeArrowheads="1"/>
                </p:cNvSpPr>
                <p:nvPr/>
              </p:nvSpPr>
              <p:spPr bwMode="auto">
                <a:xfrm>
                  <a:off x="1950" y="2011"/>
                  <a:ext cx="20" cy="66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52" name="Rectangle 688"/>
                <p:cNvSpPr>
                  <a:spLocks noChangeArrowheads="1"/>
                </p:cNvSpPr>
                <p:nvPr/>
              </p:nvSpPr>
              <p:spPr bwMode="auto">
                <a:xfrm>
                  <a:off x="1970" y="2230"/>
                  <a:ext cx="22" cy="44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53" name="Rectangle 689"/>
                <p:cNvSpPr>
                  <a:spLocks noChangeArrowheads="1"/>
                </p:cNvSpPr>
                <p:nvPr/>
              </p:nvSpPr>
              <p:spPr bwMode="auto">
                <a:xfrm>
                  <a:off x="1992" y="2436"/>
                  <a:ext cx="20" cy="24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54" name="Rectangle 690"/>
                <p:cNvSpPr>
                  <a:spLocks noChangeArrowheads="1"/>
                </p:cNvSpPr>
                <p:nvPr/>
              </p:nvSpPr>
              <p:spPr bwMode="auto">
                <a:xfrm>
                  <a:off x="2012" y="2522"/>
                  <a:ext cx="20" cy="15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55" name="Rectangle 691"/>
                <p:cNvSpPr>
                  <a:spLocks noChangeArrowheads="1"/>
                </p:cNvSpPr>
                <p:nvPr/>
              </p:nvSpPr>
              <p:spPr bwMode="auto">
                <a:xfrm>
                  <a:off x="2032" y="2472"/>
                  <a:ext cx="21" cy="20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56" name="Rectangle 692"/>
                <p:cNvSpPr>
                  <a:spLocks noChangeArrowheads="1"/>
                </p:cNvSpPr>
                <p:nvPr/>
              </p:nvSpPr>
              <p:spPr bwMode="auto">
                <a:xfrm>
                  <a:off x="2053" y="2341"/>
                  <a:ext cx="20" cy="33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57" name="Rectangle 693"/>
                <p:cNvSpPr>
                  <a:spLocks noChangeArrowheads="1"/>
                </p:cNvSpPr>
                <p:nvPr/>
              </p:nvSpPr>
              <p:spPr bwMode="auto">
                <a:xfrm>
                  <a:off x="2073" y="2233"/>
                  <a:ext cx="20" cy="44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58" name="Rectangle 694"/>
                <p:cNvSpPr>
                  <a:spLocks noChangeArrowheads="1"/>
                </p:cNvSpPr>
                <p:nvPr/>
              </p:nvSpPr>
              <p:spPr bwMode="auto">
                <a:xfrm>
                  <a:off x="2093" y="2233"/>
                  <a:ext cx="21" cy="44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59" name="Rectangle 695"/>
                <p:cNvSpPr>
                  <a:spLocks noChangeArrowheads="1"/>
                </p:cNvSpPr>
                <p:nvPr/>
              </p:nvSpPr>
              <p:spPr bwMode="auto">
                <a:xfrm>
                  <a:off x="2114" y="2344"/>
                  <a:ext cx="21" cy="33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60" name="Rectangle 696"/>
                <p:cNvSpPr>
                  <a:spLocks noChangeArrowheads="1"/>
                </p:cNvSpPr>
                <p:nvPr/>
              </p:nvSpPr>
              <p:spPr bwMode="auto">
                <a:xfrm>
                  <a:off x="2135" y="2489"/>
                  <a:ext cx="20" cy="18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61" name="Rectangle 697"/>
                <p:cNvSpPr>
                  <a:spLocks noChangeArrowheads="1"/>
                </p:cNvSpPr>
                <p:nvPr/>
              </p:nvSpPr>
              <p:spPr bwMode="auto">
                <a:xfrm>
                  <a:off x="2155" y="2587"/>
                  <a:ext cx="20" cy="9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62" name="Rectangle 698"/>
                <p:cNvSpPr>
                  <a:spLocks noChangeArrowheads="1"/>
                </p:cNvSpPr>
                <p:nvPr/>
              </p:nvSpPr>
              <p:spPr bwMode="auto">
                <a:xfrm>
                  <a:off x="2175" y="2600"/>
                  <a:ext cx="20" cy="7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63" name="Rectangle 699"/>
                <p:cNvSpPr>
                  <a:spLocks noChangeArrowheads="1"/>
                </p:cNvSpPr>
                <p:nvPr/>
              </p:nvSpPr>
              <p:spPr bwMode="auto">
                <a:xfrm>
                  <a:off x="2195" y="2547"/>
                  <a:ext cx="20" cy="131"/>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64" name="Rectangle 700"/>
                <p:cNvSpPr>
                  <a:spLocks noChangeArrowheads="1"/>
                </p:cNvSpPr>
                <p:nvPr/>
              </p:nvSpPr>
              <p:spPr bwMode="auto">
                <a:xfrm>
                  <a:off x="2215" y="2472"/>
                  <a:ext cx="22" cy="20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65" name="Rectangle 701"/>
                <p:cNvSpPr>
                  <a:spLocks noChangeArrowheads="1"/>
                </p:cNvSpPr>
                <p:nvPr/>
              </p:nvSpPr>
              <p:spPr bwMode="auto">
                <a:xfrm>
                  <a:off x="2237" y="2439"/>
                  <a:ext cx="20" cy="23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66" name="Rectangle 702"/>
                <p:cNvSpPr>
                  <a:spLocks noChangeArrowheads="1"/>
                </p:cNvSpPr>
                <p:nvPr/>
              </p:nvSpPr>
              <p:spPr bwMode="auto">
                <a:xfrm>
                  <a:off x="2257" y="2472"/>
                  <a:ext cx="20" cy="206"/>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67" name="Rectangle 703"/>
                <p:cNvSpPr>
                  <a:spLocks noChangeArrowheads="1"/>
                </p:cNvSpPr>
                <p:nvPr/>
              </p:nvSpPr>
              <p:spPr bwMode="auto">
                <a:xfrm>
                  <a:off x="2277" y="2550"/>
                  <a:ext cx="20" cy="12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68" name="Rectangle 704"/>
                <p:cNvSpPr>
                  <a:spLocks noChangeArrowheads="1"/>
                </p:cNvSpPr>
                <p:nvPr/>
              </p:nvSpPr>
              <p:spPr bwMode="auto">
                <a:xfrm>
                  <a:off x="2297" y="2619"/>
                  <a:ext cx="21" cy="5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69" name="Rectangle 705"/>
                <p:cNvSpPr>
                  <a:spLocks noChangeArrowheads="1"/>
                </p:cNvSpPr>
                <p:nvPr/>
              </p:nvSpPr>
              <p:spPr bwMode="auto">
                <a:xfrm>
                  <a:off x="2318" y="2649"/>
                  <a:ext cx="21" cy="2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70" name="Rectangle 706"/>
                <p:cNvSpPr>
                  <a:spLocks noChangeArrowheads="1"/>
                </p:cNvSpPr>
                <p:nvPr/>
              </p:nvSpPr>
              <p:spPr bwMode="auto">
                <a:xfrm>
                  <a:off x="2339" y="2638"/>
                  <a:ext cx="20" cy="4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71" name="Rectangle 707"/>
                <p:cNvSpPr>
                  <a:spLocks noChangeArrowheads="1"/>
                </p:cNvSpPr>
                <p:nvPr/>
              </p:nvSpPr>
              <p:spPr bwMode="auto">
                <a:xfrm>
                  <a:off x="2359" y="2604"/>
                  <a:ext cx="20" cy="7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72" name="Rectangle 708"/>
                <p:cNvSpPr>
                  <a:spLocks noChangeArrowheads="1"/>
                </p:cNvSpPr>
                <p:nvPr/>
              </p:nvSpPr>
              <p:spPr bwMode="auto">
                <a:xfrm>
                  <a:off x="2379" y="2576"/>
                  <a:ext cx="21" cy="10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73" name="Rectangle 709"/>
                <p:cNvSpPr>
                  <a:spLocks noChangeArrowheads="1"/>
                </p:cNvSpPr>
                <p:nvPr/>
              </p:nvSpPr>
              <p:spPr bwMode="auto">
                <a:xfrm>
                  <a:off x="2400" y="2576"/>
                  <a:ext cx="20" cy="10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74" name="Rectangle 710"/>
                <p:cNvSpPr>
                  <a:spLocks noChangeArrowheads="1"/>
                </p:cNvSpPr>
                <p:nvPr/>
              </p:nvSpPr>
              <p:spPr bwMode="auto">
                <a:xfrm>
                  <a:off x="2420" y="2604"/>
                  <a:ext cx="20" cy="7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75" name="Rectangle 711"/>
                <p:cNvSpPr>
                  <a:spLocks noChangeArrowheads="1"/>
                </p:cNvSpPr>
                <p:nvPr/>
              </p:nvSpPr>
              <p:spPr bwMode="auto">
                <a:xfrm>
                  <a:off x="2440" y="2640"/>
                  <a:ext cx="22" cy="38"/>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76" name="Rectangle 712"/>
                <p:cNvSpPr>
                  <a:spLocks noChangeArrowheads="1"/>
                </p:cNvSpPr>
                <p:nvPr/>
              </p:nvSpPr>
              <p:spPr bwMode="auto">
                <a:xfrm>
                  <a:off x="2462" y="2664"/>
                  <a:ext cx="20" cy="1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77" name="Rectangle 713"/>
                <p:cNvSpPr>
                  <a:spLocks noChangeArrowheads="1"/>
                </p:cNvSpPr>
                <p:nvPr/>
              </p:nvSpPr>
              <p:spPr bwMode="auto">
                <a:xfrm>
                  <a:off x="2482" y="2668"/>
                  <a:ext cx="20" cy="1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78" name="Rectangle 714"/>
                <p:cNvSpPr>
                  <a:spLocks noChangeArrowheads="1"/>
                </p:cNvSpPr>
                <p:nvPr/>
              </p:nvSpPr>
              <p:spPr bwMode="auto">
                <a:xfrm>
                  <a:off x="2502" y="2658"/>
                  <a:ext cx="20" cy="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79" name="Rectangle 715"/>
                <p:cNvSpPr>
                  <a:spLocks noChangeArrowheads="1"/>
                </p:cNvSpPr>
                <p:nvPr/>
              </p:nvSpPr>
              <p:spPr bwMode="auto">
                <a:xfrm>
                  <a:off x="2522" y="2643"/>
                  <a:ext cx="20" cy="3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80" name="Rectangle 716"/>
                <p:cNvSpPr>
                  <a:spLocks noChangeArrowheads="1"/>
                </p:cNvSpPr>
                <p:nvPr/>
              </p:nvSpPr>
              <p:spPr bwMode="auto">
                <a:xfrm>
                  <a:off x="2542" y="2636"/>
                  <a:ext cx="20" cy="42"/>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81" name="Rectangle 717"/>
                <p:cNvSpPr>
                  <a:spLocks noChangeArrowheads="1"/>
                </p:cNvSpPr>
                <p:nvPr/>
              </p:nvSpPr>
              <p:spPr bwMode="auto">
                <a:xfrm>
                  <a:off x="2562" y="2643"/>
                  <a:ext cx="22" cy="35"/>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82" name="Rectangle 718"/>
                <p:cNvSpPr>
                  <a:spLocks noChangeArrowheads="1"/>
                </p:cNvSpPr>
                <p:nvPr/>
              </p:nvSpPr>
              <p:spPr bwMode="auto">
                <a:xfrm>
                  <a:off x="2584" y="2658"/>
                  <a:ext cx="20" cy="20"/>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83" name="Rectangle 719"/>
                <p:cNvSpPr>
                  <a:spLocks noChangeArrowheads="1"/>
                </p:cNvSpPr>
                <p:nvPr/>
              </p:nvSpPr>
              <p:spPr bwMode="auto">
                <a:xfrm>
                  <a:off x="2604" y="2671"/>
                  <a:ext cx="20" cy="7"/>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84" name="Rectangle 720"/>
                <p:cNvSpPr>
                  <a:spLocks noChangeArrowheads="1"/>
                </p:cNvSpPr>
                <p:nvPr/>
              </p:nvSpPr>
              <p:spPr bwMode="auto">
                <a:xfrm>
                  <a:off x="2624" y="2675"/>
                  <a:ext cx="21" cy="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85" name="Rectangle 721"/>
                <p:cNvSpPr>
                  <a:spLocks noChangeArrowheads="1"/>
                </p:cNvSpPr>
                <p:nvPr/>
              </p:nvSpPr>
              <p:spPr bwMode="auto">
                <a:xfrm>
                  <a:off x="2645" y="2674"/>
                  <a:ext cx="20" cy="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86" name="Rectangle 722"/>
                <p:cNvSpPr>
                  <a:spLocks noChangeArrowheads="1"/>
                </p:cNvSpPr>
                <p:nvPr/>
              </p:nvSpPr>
              <p:spPr bwMode="auto">
                <a:xfrm>
                  <a:off x="2665" y="2669"/>
                  <a:ext cx="20" cy="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87" name="Rectangle 723"/>
                <p:cNvSpPr>
                  <a:spLocks noChangeArrowheads="1"/>
                </p:cNvSpPr>
                <p:nvPr/>
              </p:nvSpPr>
              <p:spPr bwMode="auto">
                <a:xfrm>
                  <a:off x="2685" y="2665"/>
                  <a:ext cx="21" cy="1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88" name="Rectangle 724"/>
                <p:cNvSpPr>
                  <a:spLocks noChangeArrowheads="1"/>
                </p:cNvSpPr>
                <p:nvPr/>
              </p:nvSpPr>
              <p:spPr bwMode="auto">
                <a:xfrm>
                  <a:off x="2706" y="2665"/>
                  <a:ext cx="21" cy="13"/>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89" name="Rectangle 725"/>
                <p:cNvSpPr>
                  <a:spLocks noChangeArrowheads="1"/>
                </p:cNvSpPr>
                <p:nvPr/>
              </p:nvSpPr>
              <p:spPr bwMode="auto">
                <a:xfrm>
                  <a:off x="2727" y="2669"/>
                  <a:ext cx="20" cy="9"/>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90" name="Rectangle 726"/>
                <p:cNvSpPr>
                  <a:spLocks noChangeArrowheads="1"/>
                </p:cNvSpPr>
                <p:nvPr/>
              </p:nvSpPr>
              <p:spPr bwMode="auto">
                <a:xfrm>
                  <a:off x="2747" y="2674"/>
                  <a:ext cx="20" cy="4"/>
                </a:xfrm>
                <a:prstGeom prst="rect">
                  <a:avLst/>
                </a:prstGeom>
                <a:noFill/>
                <a:ln w="47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091" name="Line 727"/>
                <p:cNvSpPr>
                  <a:spLocks noChangeShapeType="1"/>
                </p:cNvSpPr>
                <p:nvPr/>
              </p:nvSpPr>
              <p:spPr bwMode="auto">
                <a:xfrm>
                  <a:off x="307" y="2678"/>
                  <a:ext cx="245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092" name="Line 728"/>
                <p:cNvSpPr>
                  <a:spLocks noChangeShapeType="1"/>
                </p:cNvSpPr>
                <p:nvPr/>
              </p:nvSpPr>
              <p:spPr bwMode="auto">
                <a:xfrm flipV="1">
                  <a:off x="307"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093" name="Line 729"/>
                <p:cNvSpPr>
                  <a:spLocks noChangeShapeType="1"/>
                </p:cNvSpPr>
                <p:nvPr/>
              </p:nvSpPr>
              <p:spPr bwMode="auto">
                <a:xfrm flipV="1">
                  <a:off x="511"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094" name="Line 730"/>
                <p:cNvSpPr>
                  <a:spLocks noChangeShapeType="1"/>
                </p:cNvSpPr>
                <p:nvPr/>
              </p:nvSpPr>
              <p:spPr bwMode="auto">
                <a:xfrm flipV="1">
                  <a:off x="716"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095" name="Line 731"/>
                <p:cNvSpPr>
                  <a:spLocks noChangeShapeType="1"/>
                </p:cNvSpPr>
                <p:nvPr/>
              </p:nvSpPr>
              <p:spPr bwMode="auto">
                <a:xfrm flipV="1">
                  <a:off x="919"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096" name="Line 732"/>
                <p:cNvSpPr>
                  <a:spLocks noChangeShapeType="1"/>
                </p:cNvSpPr>
                <p:nvPr/>
              </p:nvSpPr>
              <p:spPr bwMode="auto">
                <a:xfrm flipV="1">
                  <a:off x="1123"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097" name="Line 733"/>
                <p:cNvSpPr>
                  <a:spLocks noChangeShapeType="1"/>
                </p:cNvSpPr>
                <p:nvPr/>
              </p:nvSpPr>
              <p:spPr bwMode="auto">
                <a:xfrm flipV="1">
                  <a:off x="1328"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098" name="Line 734"/>
                <p:cNvSpPr>
                  <a:spLocks noChangeShapeType="1"/>
                </p:cNvSpPr>
                <p:nvPr/>
              </p:nvSpPr>
              <p:spPr bwMode="auto">
                <a:xfrm flipV="1">
                  <a:off x="1533"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099" name="Line 735"/>
                <p:cNvSpPr>
                  <a:spLocks noChangeShapeType="1"/>
                </p:cNvSpPr>
                <p:nvPr/>
              </p:nvSpPr>
              <p:spPr bwMode="auto">
                <a:xfrm flipV="1">
                  <a:off x="1736"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00" name="Line 736"/>
                <p:cNvSpPr>
                  <a:spLocks noChangeShapeType="1"/>
                </p:cNvSpPr>
                <p:nvPr/>
              </p:nvSpPr>
              <p:spPr bwMode="auto">
                <a:xfrm flipV="1">
                  <a:off x="1940"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01" name="Line 737"/>
                <p:cNvSpPr>
                  <a:spLocks noChangeShapeType="1"/>
                </p:cNvSpPr>
                <p:nvPr/>
              </p:nvSpPr>
              <p:spPr bwMode="auto">
                <a:xfrm flipV="1">
                  <a:off x="2145"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02" name="Line 738"/>
                <p:cNvSpPr>
                  <a:spLocks noChangeShapeType="1"/>
                </p:cNvSpPr>
                <p:nvPr/>
              </p:nvSpPr>
              <p:spPr bwMode="auto">
                <a:xfrm flipV="1">
                  <a:off x="2349"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03" name="Line 739"/>
                <p:cNvSpPr>
                  <a:spLocks noChangeShapeType="1"/>
                </p:cNvSpPr>
                <p:nvPr/>
              </p:nvSpPr>
              <p:spPr bwMode="auto">
                <a:xfrm flipV="1">
                  <a:off x="2552"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04" name="Line 740"/>
                <p:cNvSpPr>
                  <a:spLocks noChangeShapeType="1"/>
                </p:cNvSpPr>
                <p:nvPr/>
              </p:nvSpPr>
              <p:spPr bwMode="auto">
                <a:xfrm flipV="1">
                  <a:off x="2757" y="2678"/>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05" name="Line 741"/>
                <p:cNvSpPr>
                  <a:spLocks noChangeShapeType="1"/>
                </p:cNvSpPr>
                <p:nvPr/>
              </p:nvSpPr>
              <p:spPr bwMode="auto">
                <a:xfrm>
                  <a:off x="2757" y="1491"/>
                  <a:ext cx="1" cy="11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06" name="Line 742"/>
                <p:cNvSpPr>
                  <a:spLocks noChangeShapeType="1"/>
                </p:cNvSpPr>
                <p:nvPr/>
              </p:nvSpPr>
              <p:spPr bwMode="auto">
                <a:xfrm>
                  <a:off x="2731" y="2678"/>
                  <a:ext cx="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07" name="Line 743"/>
                <p:cNvSpPr>
                  <a:spLocks noChangeShapeType="1"/>
                </p:cNvSpPr>
                <p:nvPr/>
              </p:nvSpPr>
              <p:spPr bwMode="auto">
                <a:xfrm>
                  <a:off x="2731" y="2085"/>
                  <a:ext cx="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08" name="Line 744"/>
                <p:cNvSpPr>
                  <a:spLocks noChangeShapeType="1"/>
                </p:cNvSpPr>
                <p:nvPr/>
              </p:nvSpPr>
              <p:spPr bwMode="auto">
                <a:xfrm>
                  <a:off x="2731" y="1491"/>
                  <a:ext cx="2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09" name="Line 745"/>
                <p:cNvSpPr>
                  <a:spLocks noChangeShapeType="1"/>
                </p:cNvSpPr>
                <p:nvPr/>
              </p:nvSpPr>
              <p:spPr bwMode="auto">
                <a:xfrm>
                  <a:off x="307" y="1491"/>
                  <a:ext cx="245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10" name="Line 746"/>
                <p:cNvSpPr>
                  <a:spLocks noChangeShapeType="1"/>
                </p:cNvSpPr>
                <p:nvPr/>
              </p:nvSpPr>
              <p:spPr bwMode="auto">
                <a:xfrm flipV="1">
                  <a:off x="307"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11" name="Line 747"/>
                <p:cNvSpPr>
                  <a:spLocks noChangeShapeType="1"/>
                </p:cNvSpPr>
                <p:nvPr/>
              </p:nvSpPr>
              <p:spPr bwMode="auto">
                <a:xfrm flipV="1">
                  <a:off x="511"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12" name="Line 748"/>
                <p:cNvSpPr>
                  <a:spLocks noChangeShapeType="1"/>
                </p:cNvSpPr>
                <p:nvPr/>
              </p:nvSpPr>
              <p:spPr bwMode="auto">
                <a:xfrm flipV="1">
                  <a:off x="716"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13" name="Line 749"/>
                <p:cNvSpPr>
                  <a:spLocks noChangeShapeType="1"/>
                </p:cNvSpPr>
                <p:nvPr/>
              </p:nvSpPr>
              <p:spPr bwMode="auto">
                <a:xfrm flipV="1">
                  <a:off x="919"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14" name="Line 750"/>
                <p:cNvSpPr>
                  <a:spLocks noChangeShapeType="1"/>
                </p:cNvSpPr>
                <p:nvPr/>
              </p:nvSpPr>
              <p:spPr bwMode="auto">
                <a:xfrm flipV="1">
                  <a:off x="1123"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15" name="Line 751"/>
                <p:cNvSpPr>
                  <a:spLocks noChangeShapeType="1"/>
                </p:cNvSpPr>
                <p:nvPr/>
              </p:nvSpPr>
              <p:spPr bwMode="auto">
                <a:xfrm flipV="1">
                  <a:off x="1328"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16" name="Line 752"/>
                <p:cNvSpPr>
                  <a:spLocks noChangeShapeType="1"/>
                </p:cNvSpPr>
                <p:nvPr/>
              </p:nvSpPr>
              <p:spPr bwMode="auto">
                <a:xfrm flipV="1">
                  <a:off x="1533"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17" name="Line 753"/>
                <p:cNvSpPr>
                  <a:spLocks noChangeShapeType="1"/>
                </p:cNvSpPr>
                <p:nvPr/>
              </p:nvSpPr>
              <p:spPr bwMode="auto">
                <a:xfrm flipV="1">
                  <a:off x="1736"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18" name="Line 754"/>
                <p:cNvSpPr>
                  <a:spLocks noChangeShapeType="1"/>
                </p:cNvSpPr>
                <p:nvPr/>
              </p:nvSpPr>
              <p:spPr bwMode="auto">
                <a:xfrm flipV="1">
                  <a:off x="1940"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19" name="Line 755"/>
                <p:cNvSpPr>
                  <a:spLocks noChangeShapeType="1"/>
                </p:cNvSpPr>
                <p:nvPr/>
              </p:nvSpPr>
              <p:spPr bwMode="auto">
                <a:xfrm flipV="1">
                  <a:off x="2145"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20" name="Line 756"/>
                <p:cNvSpPr>
                  <a:spLocks noChangeShapeType="1"/>
                </p:cNvSpPr>
                <p:nvPr/>
              </p:nvSpPr>
              <p:spPr bwMode="auto">
                <a:xfrm flipV="1">
                  <a:off x="2349"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21" name="Line 757"/>
                <p:cNvSpPr>
                  <a:spLocks noChangeShapeType="1"/>
                </p:cNvSpPr>
                <p:nvPr/>
              </p:nvSpPr>
              <p:spPr bwMode="auto">
                <a:xfrm flipV="1">
                  <a:off x="2552"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22" name="Line 758"/>
                <p:cNvSpPr>
                  <a:spLocks noChangeShapeType="1"/>
                </p:cNvSpPr>
                <p:nvPr/>
              </p:nvSpPr>
              <p:spPr bwMode="auto">
                <a:xfrm flipV="1">
                  <a:off x="2757" y="1465"/>
                  <a:ext cx="1" cy="2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123" name="Freeform 759"/>
                <p:cNvSpPr>
                  <a:spLocks/>
                </p:cNvSpPr>
                <p:nvPr/>
              </p:nvSpPr>
              <p:spPr bwMode="auto">
                <a:xfrm>
                  <a:off x="301" y="2669"/>
                  <a:ext cx="30" cy="10"/>
                </a:xfrm>
                <a:custGeom>
                  <a:avLst/>
                  <a:gdLst>
                    <a:gd name="T0" fmla="*/ 0 w 30"/>
                    <a:gd name="T1" fmla="*/ 2 h 10"/>
                    <a:gd name="T2" fmla="*/ 29 w 30"/>
                    <a:gd name="T3" fmla="*/ 0 h 10"/>
                    <a:gd name="T4" fmla="*/ 30 w 30"/>
                    <a:gd name="T5" fmla="*/ 9 h 10"/>
                    <a:gd name="T6" fmla="*/ 1 w 30"/>
                    <a:gd name="T7" fmla="*/ 10 h 10"/>
                    <a:gd name="T8" fmla="*/ 0 w 30"/>
                    <a:gd name="T9" fmla="*/ 2 h 10"/>
                    <a:gd name="T10" fmla="*/ 0 60000 65536"/>
                    <a:gd name="T11" fmla="*/ 0 60000 65536"/>
                    <a:gd name="T12" fmla="*/ 0 60000 65536"/>
                    <a:gd name="T13" fmla="*/ 0 60000 65536"/>
                    <a:gd name="T14" fmla="*/ 0 60000 65536"/>
                    <a:gd name="T15" fmla="*/ 0 w 30"/>
                    <a:gd name="T16" fmla="*/ 0 h 10"/>
                    <a:gd name="T17" fmla="*/ 30 w 30"/>
                    <a:gd name="T18" fmla="*/ 10 h 10"/>
                  </a:gdLst>
                  <a:ahLst/>
                  <a:cxnLst>
                    <a:cxn ang="T10">
                      <a:pos x="T0" y="T1"/>
                    </a:cxn>
                    <a:cxn ang="T11">
                      <a:pos x="T2" y="T3"/>
                    </a:cxn>
                    <a:cxn ang="T12">
                      <a:pos x="T4" y="T5"/>
                    </a:cxn>
                    <a:cxn ang="T13">
                      <a:pos x="T6" y="T7"/>
                    </a:cxn>
                    <a:cxn ang="T14">
                      <a:pos x="T8" y="T9"/>
                    </a:cxn>
                  </a:cxnLst>
                  <a:rect l="T15" t="T16" r="T17" b="T18"/>
                  <a:pathLst>
                    <a:path w="30" h="10">
                      <a:moveTo>
                        <a:pt x="0" y="2"/>
                      </a:moveTo>
                      <a:lnTo>
                        <a:pt x="29" y="0"/>
                      </a:lnTo>
                      <a:lnTo>
                        <a:pt x="30" y="9"/>
                      </a:lnTo>
                      <a:lnTo>
                        <a:pt x="1" y="1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24" name="Rectangle 760"/>
                <p:cNvSpPr>
                  <a:spLocks noChangeArrowheads="1"/>
                </p:cNvSpPr>
                <p:nvPr/>
              </p:nvSpPr>
              <p:spPr bwMode="auto">
                <a:xfrm>
                  <a:off x="323" y="2669"/>
                  <a:ext cx="28"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2125" name="Freeform 761"/>
                <p:cNvSpPr>
                  <a:spLocks/>
                </p:cNvSpPr>
                <p:nvPr/>
              </p:nvSpPr>
              <p:spPr bwMode="auto">
                <a:xfrm>
                  <a:off x="341" y="2668"/>
                  <a:ext cx="32" cy="10"/>
                </a:xfrm>
                <a:custGeom>
                  <a:avLst/>
                  <a:gdLst>
                    <a:gd name="T0" fmla="*/ 0 w 32"/>
                    <a:gd name="T1" fmla="*/ 1 h 10"/>
                    <a:gd name="T2" fmla="*/ 31 w 32"/>
                    <a:gd name="T3" fmla="*/ 0 h 10"/>
                    <a:gd name="T4" fmla="*/ 32 w 32"/>
                    <a:gd name="T5" fmla="*/ 8 h 10"/>
                    <a:gd name="T6" fmla="*/ 2 w 32"/>
                    <a:gd name="T7" fmla="*/ 10 h 10"/>
                    <a:gd name="T8" fmla="*/ 0 w 32"/>
                    <a:gd name="T9" fmla="*/ 1 h 10"/>
                    <a:gd name="T10" fmla="*/ 0 60000 65536"/>
                    <a:gd name="T11" fmla="*/ 0 60000 65536"/>
                    <a:gd name="T12" fmla="*/ 0 60000 65536"/>
                    <a:gd name="T13" fmla="*/ 0 60000 65536"/>
                    <a:gd name="T14" fmla="*/ 0 60000 65536"/>
                    <a:gd name="T15" fmla="*/ 0 w 32"/>
                    <a:gd name="T16" fmla="*/ 0 h 10"/>
                    <a:gd name="T17" fmla="*/ 32 w 32"/>
                    <a:gd name="T18" fmla="*/ 10 h 10"/>
                  </a:gdLst>
                  <a:ahLst/>
                  <a:cxnLst>
                    <a:cxn ang="T10">
                      <a:pos x="T0" y="T1"/>
                    </a:cxn>
                    <a:cxn ang="T11">
                      <a:pos x="T2" y="T3"/>
                    </a:cxn>
                    <a:cxn ang="T12">
                      <a:pos x="T4" y="T5"/>
                    </a:cxn>
                    <a:cxn ang="T13">
                      <a:pos x="T6" y="T7"/>
                    </a:cxn>
                    <a:cxn ang="T14">
                      <a:pos x="T8" y="T9"/>
                    </a:cxn>
                  </a:cxnLst>
                  <a:rect l="T15" t="T16" r="T17" b="T18"/>
                  <a:pathLst>
                    <a:path w="32" h="10">
                      <a:moveTo>
                        <a:pt x="0" y="1"/>
                      </a:moveTo>
                      <a:lnTo>
                        <a:pt x="31" y="0"/>
                      </a:lnTo>
                      <a:lnTo>
                        <a:pt x="32" y="8"/>
                      </a:lnTo>
                      <a:lnTo>
                        <a:pt x="2" y="1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26" name="Freeform 762"/>
                <p:cNvSpPr>
                  <a:spLocks/>
                </p:cNvSpPr>
                <p:nvPr/>
              </p:nvSpPr>
              <p:spPr bwMode="auto">
                <a:xfrm>
                  <a:off x="363" y="2666"/>
                  <a:ext cx="30" cy="10"/>
                </a:xfrm>
                <a:custGeom>
                  <a:avLst/>
                  <a:gdLst>
                    <a:gd name="T0" fmla="*/ 0 w 30"/>
                    <a:gd name="T1" fmla="*/ 2 h 10"/>
                    <a:gd name="T2" fmla="*/ 29 w 30"/>
                    <a:gd name="T3" fmla="*/ 0 h 10"/>
                    <a:gd name="T4" fmla="*/ 30 w 30"/>
                    <a:gd name="T5" fmla="*/ 9 h 10"/>
                    <a:gd name="T6" fmla="*/ 1 w 30"/>
                    <a:gd name="T7" fmla="*/ 10 h 10"/>
                    <a:gd name="T8" fmla="*/ 0 w 30"/>
                    <a:gd name="T9" fmla="*/ 2 h 10"/>
                    <a:gd name="T10" fmla="*/ 0 60000 65536"/>
                    <a:gd name="T11" fmla="*/ 0 60000 65536"/>
                    <a:gd name="T12" fmla="*/ 0 60000 65536"/>
                    <a:gd name="T13" fmla="*/ 0 60000 65536"/>
                    <a:gd name="T14" fmla="*/ 0 60000 65536"/>
                    <a:gd name="T15" fmla="*/ 0 w 30"/>
                    <a:gd name="T16" fmla="*/ 0 h 10"/>
                    <a:gd name="T17" fmla="*/ 30 w 30"/>
                    <a:gd name="T18" fmla="*/ 10 h 10"/>
                  </a:gdLst>
                  <a:ahLst/>
                  <a:cxnLst>
                    <a:cxn ang="T10">
                      <a:pos x="T0" y="T1"/>
                    </a:cxn>
                    <a:cxn ang="T11">
                      <a:pos x="T2" y="T3"/>
                    </a:cxn>
                    <a:cxn ang="T12">
                      <a:pos x="T4" y="T5"/>
                    </a:cxn>
                    <a:cxn ang="T13">
                      <a:pos x="T6" y="T7"/>
                    </a:cxn>
                    <a:cxn ang="T14">
                      <a:pos x="T8" y="T9"/>
                    </a:cxn>
                  </a:cxnLst>
                  <a:rect l="T15" t="T16" r="T17" b="T18"/>
                  <a:pathLst>
                    <a:path w="30" h="10">
                      <a:moveTo>
                        <a:pt x="0" y="2"/>
                      </a:moveTo>
                      <a:lnTo>
                        <a:pt x="29" y="0"/>
                      </a:lnTo>
                      <a:lnTo>
                        <a:pt x="30" y="9"/>
                      </a:lnTo>
                      <a:lnTo>
                        <a:pt x="1" y="1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27" name="Freeform 763"/>
                <p:cNvSpPr>
                  <a:spLocks/>
                </p:cNvSpPr>
                <p:nvPr/>
              </p:nvSpPr>
              <p:spPr bwMode="auto">
                <a:xfrm>
                  <a:off x="383" y="2665"/>
                  <a:ext cx="30" cy="10"/>
                </a:xfrm>
                <a:custGeom>
                  <a:avLst/>
                  <a:gdLst>
                    <a:gd name="T0" fmla="*/ 0 w 30"/>
                    <a:gd name="T1" fmla="*/ 1 h 10"/>
                    <a:gd name="T2" fmla="*/ 29 w 30"/>
                    <a:gd name="T3" fmla="*/ 0 h 10"/>
                    <a:gd name="T4" fmla="*/ 30 w 30"/>
                    <a:gd name="T5" fmla="*/ 9 h 10"/>
                    <a:gd name="T6" fmla="*/ 2 w 30"/>
                    <a:gd name="T7" fmla="*/ 10 h 10"/>
                    <a:gd name="T8" fmla="*/ 0 w 30"/>
                    <a:gd name="T9" fmla="*/ 1 h 10"/>
                    <a:gd name="T10" fmla="*/ 0 60000 65536"/>
                    <a:gd name="T11" fmla="*/ 0 60000 65536"/>
                    <a:gd name="T12" fmla="*/ 0 60000 65536"/>
                    <a:gd name="T13" fmla="*/ 0 60000 65536"/>
                    <a:gd name="T14" fmla="*/ 0 60000 65536"/>
                    <a:gd name="T15" fmla="*/ 0 w 30"/>
                    <a:gd name="T16" fmla="*/ 0 h 10"/>
                    <a:gd name="T17" fmla="*/ 30 w 30"/>
                    <a:gd name="T18" fmla="*/ 10 h 10"/>
                  </a:gdLst>
                  <a:ahLst/>
                  <a:cxnLst>
                    <a:cxn ang="T10">
                      <a:pos x="T0" y="T1"/>
                    </a:cxn>
                    <a:cxn ang="T11">
                      <a:pos x="T2" y="T3"/>
                    </a:cxn>
                    <a:cxn ang="T12">
                      <a:pos x="T4" y="T5"/>
                    </a:cxn>
                    <a:cxn ang="T13">
                      <a:pos x="T6" y="T7"/>
                    </a:cxn>
                    <a:cxn ang="T14">
                      <a:pos x="T8" y="T9"/>
                    </a:cxn>
                  </a:cxnLst>
                  <a:rect l="T15" t="T16" r="T17" b="T18"/>
                  <a:pathLst>
                    <a:path w="30" h="10">
                      <a:moveTo>
                        <a:pt x="0" y="1"/>
                      </a:moveTo>
                      <a:lnTo>
                        <a:pt x="29" y="0"/>
                      </a:lnTo>
                      <a:lnTo>
                        <a:pt x="30" y="9"/>
                      </a:lnTo>
                      <a:lnTo>
                        <a:pt x="2" y="1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28" name="Freeform 764"/>
                <p:cNvSpPr>
                  <a:spLocks/>
                </p:cNvSpPr>
                <p:nvPr/>
              </p:nvSpPr>
              <p:spPr bwMode="auto">
                <a:xfrm>
                  <a:off x="403" y="2664"/>
                  <a:ext cx="31" cy="10"/>
                </a:xfrm>
                <a:custGeom>
                  <a:avLst/>
                  <a:gdLst>
                    <a:gd name="T0" fmla="*/ 0 w 31"/>
                    <a:gd name="T1" fmla="*/ 1 h 10"/>
                    <a:gd name="T2" fmla="*/ 29 w 31"/>
                    <a:gd name="T3" fmla="*/ 0 h 10"/>
                    <a:gd name="T4" fmla="*/ 31 w 31"/>
                    <a:gd name="T5" fmla="*/ 8 h 10"/>
                    <a:gd name="T6" fmla="*/ 2 w 31"/>
                    <a:gd name="T7" fmla="*/ 10 h 10"/>
                    <a:gd name="T8" fmla="*/ 0 w 31"/>
                    <a:gd name="T9" fmla="*/ 1 h 10"/>
                    <a:gd name="T10" fmla="*/ 0 60000 65536"/>
                    <a:gd name="T11" fmla="*/ 0 60000 65536"/>
                    <a:gd name="T12" fmla="*/ 0 60000 65536"/>
                    <a:gd name="T13" fmla="*/ 0 60000 65536"/>
                    <a:gd name="T14" fmla="*/ 0 60000 65536"/>
                    <a:gd name="T15" fmla="*/ 0 w 31"/>
                    <a:gd name="T16" fmla="*/ 0 h 10"/>
                    <a:gd name="T17" fmla="*/ 31 w 31"/>
                    <a:gd name="T18" fmla="*/ 10 h 10"/>
                  </a:gdLst>
                  <a:ahLst/>
                  <a:cxnLst>
                    <a:cxn ang="T10">
                      <a:pos x="T0" y="T1"/>
                    </a:cxn>
                    <a:cxn ang="T11">
                      <a:pos x="T2" y="T3"/>
                    </a:cxn>
                    <a:cxn ang="T12">
                      <a:pos x="T4" y="T5"/>
                    </a:cxn>
                    <a:cxn ang="T13">
                      <a:pos x="T6" y="T7"/>
                    </a:cxn>
                    <a:cxn ang="T14">
                      <a:pos x="T8" y="T9"/>
                    </a:cxn>
                  </a:cxnLst>
                  <a:rect l="T15" t="T16" r="T17" b="T18"/>
                  <a:pathLst>
                    <a:path w="31" h="10">
                      <a:moveTo>
                        <a:pt x="0" y="1"/>
                      </a:moveTo>
                      <a:lnTo>
                        <a:pt x="29" y="0"/>
                      </a:lnTo>
                      <a:lnTo>
                        <a:pt x="31" y="8"/>
                      </a:lnTo>
                      <a:lnTo>
                        <a:pt x="2" y="1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29" name="Freeform 765"/>
                <p:cNvSpPr>
                  <a:spLocks/>
                </p:cNvSpPr>
                <p:nvPr/>
              </p:nvSpPr>
              <p:spPr bwMode="auto">
                <a:xfrm>
                  <a:off x="423" y="2662"/>
                  <a:ext cx="31" cy="10"/>
                </a:xfrm>
                <a:custGeom>
                  <a:avLst/>
                  <a:gdLst>
                    <a:gd name="T0" fmla="*/ 0 w 31"/>
                    <a:gd name="T1" fmla="*/ 2 h 10"/>
                    <a:gd name="T2" fmla="*/ 29 w 31"/>
                    <a:gd name="T3" fmla="*/ 0 h 10"/>
                    <a:gd name="T4" fmla="*/ 31 w 31"/>
                    <a:gd name="T5" fmla="*/ 9 h 10"/>
                    <a:gd name="T6" fmla="*/ 2 w 31"/>
                    <a:gd name="T7" fmla="*/ 10 h 10"/>
                    <a:gd name="T8" fmla="*/ 0 w 31"/>
                    <a:gd name="T9" fmla="*/ 2 h 10"/>
                    <a:gd name="T10" fmla="*/ 0 60000 65536"/>
                    <a:gd name="T11" fmla="*/ 0 60000 65536"/>
                    <a:gd name="T12" fmla="*/ 0 60000 65536"/>
                    <a:gd name="T13" fmla="*/ 0 60000 65536"/>
                    <a:gd name="T14" fmla="*/ 0 60000 65536"/>
                    <a:gd name="T15" fmla="*/ 0 w 31"/>
                    <a:gd name="T16" fmla="*/ 0 h 10"/>
                    <a:gd name="T17" fmla="*/ 31 w 31"/>
                    <a:gd name="T18" fmla="*/ 10 h 10"/>
                  </a:gdLst>
                  <a:ahLst/>
                  <a:cxnLst>
                    <a:cxn ang="T10">
                      <a:pos x="T0" y="T1"/>
                    </a:cxn>
                    <a:cxn ang="T11">
                      <a:pos x="T2" y="T3"/>
                    </a:cxn>
                    <a:cxn ang="T12">
                      <a:pos x="T4" y="T5"/>
                    </a:cxn>
                    <a:cxn ang="T13">
                      <a:pos x="T6" y="T7"/>
                    </a:cxn>
                    <a:cxn ang="T14">
                      <a:pos x="T8" y="T9"/>
                    </a:cxn>
                  </a:cxnLst>
                  <a:rect l="T15" t="T16" r="T17" b="T18"/>
                  <a:pathLst>
                    <a:path w="31" h="10">
                      <a:moveTo>
                        <a:pt x="0" y="2"/>
                      </a:moveTo>
                      <a:lnTo>
                        <a:pt x="29" y="0"/>
                      </a:lnTo>
                      <a:lnTo>
                        <a:pt x="31" y="9"/>
                      </a:lnTo>
                      <a:lnTo>
                        <a:pt x="2" y="1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30" name="Freeform 766"/>
                <p:cNvSpPr>
                  <a:spLocks/>
                </p:cNvSpPr>
                <p:nvPr/>
              </p:nvSpPr>
              <p:spPr bwMode="auto">
                <a:xfrm>
                  <a:off x="444" y="2661"/>
                  <a:ext cx="30" cy="10"/>
                </a:xfrm>
                <a:custGeom>
                  <a:avLst/>
                  <a:gdLst>
                    <a:gd name="T0" fmla="*/ 0 w 30"/>
                    <a:gd name="T1" fmla="*/ 1 h 10"/>
                    <a:gd name="T2" fmla="*/ 28 w 30"/>
                    <a:gd name="T3" fmla="*/ 0 h 10"/>
                    <a:gd name="T4" fmla="*/ 30 w 30"/>
                    <a:gd name="T5" fmla="*/ 8 h 10"/>
                    <a:gd name="T6" fmla="*/ 1 w 30"/>
                    <a:gd name="T7" fmla="*/ 10 h 10"/>
                    <a:gd name="T8" fmla="*/ 0 w 30"/>
                    <a:gd name="T9" fmla="*/ 1 h 10"/>
                    <a:gd name="T10" fmla="*/ 0 60000 65536"/>
                    <a:gd name="T11" fmla="*/ 0 60000 65536"/>
                    <a:gd name="T12" fmla="*/ 0 60000 65536"/>
                    <a:gd name="T13" fmla="*/ 0 60000 65536"/>
                    <a:gd name="T14" fmla="*/ 0 60000 65536"/>
                    <a:gd name="T15" fmla="*/ 0 w 30"/>
                    <a:gd name="T16" fmla="*/ 0 h 10"/>
                    <a:gd name="T17" fmla="*/ 30 w 30"/>
                    <a:gd name="T18" fmla="*/ 10 h 10"/>
                  </a:gdLst>
                  <a:ahLst/>
                  <a:cxnLst>
                    <a:cxn ang="T10">
                      <a:pos x="T0" y="T1"/>
                    </a:cxn>
                    <a:cxn ang="T11">
                      <a:pos x="T2" y="T3"/>
                    </a:cxn>
                    <a:cxn ang="T12">
                      <a:pos x="T4" y="T5"/>
                    </a:cxn>
                    <a:cxn ang="T13">
                      <a:pos x="T6" y="T7"/>
                    </a:cxn>
                    <a:cxn ang="T14">
                      <a:pos x="T8" y="T9"/>
                    </a:cxn>
                  </a:cxnLst>
                  <a:rect l="T15" t="T16" r="T17" b="T18"/>
                  <a:pathLst>
                    <a:path w="30" h="10">
                      <a:moveTo>
                        <a:pt x="0" y="1"/>
                      </a:moveTo>
                      <a:lnTo>
                        <a:pt x="28" y="0"/>
                      </a:lnTo>
                      <a:lnTo>
                        <a:pt x="30" y="8"/>
                      </a:lnTo>
                      <a:lnTo>
                        <a:pt x="1" y="1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31" name="Freeform 767"/>
                <p:cNvSpPr>
                  <a:spLocks/>
                </p:cNvSpPr>
                <p:nvPr/>
              </p:nvSpPr>
              <p:spPr bwMode="auto">
                <a:xfrm>
                  <a:off x="464" y="2658"/>
                  <a:ext cx="31" cy="11"/>
                </a:xfrm>
                <a:custGeom>
                  <a:avLst/>
                  <a:gdLst>
                    <a:gd name="T0" fmla="*/ 0 w 31"/>
                    <a:gd name="T1" fmla="*/ 3 h 11"/>
                    <a:gd name="T2" fmla="*/ 30 w 31"/>
                    <a:gd name="T3" fmla="*/ 0 h 11"/>
                    <a:gd name="T4" fmla="*/ 31 w 31"/>
                    <a:gd name="T5" fmla="*/ 8 h 11"/>
                    <a:gd name="T6" fmla="*/ 1 w 31"/>
                    <a:gd name="T7" fmla="*/ 11 h 11"/>
                    <a:gd name="T8" fmla="*/ 0 w 31"/>
                    <a:gd name="T9" fmla="*/ 3 h 11"/>
                    <a:gd name="T10" fmla="*/ 0 60000 65536"/>
                    <a:gd name="T11" fmla="*/ 0 60000 65536"/>
                    <a:gd name="T12" fmla="*/ 0 60000 65536"/>
                    <a:gd name="T13" fmla="*/ 0 60000 65536"/>
                    <a:gd name="T14" fmla="*/ 0 60000 65536"/>
                    <a:gd name="T15" fmla="*/ 0 w 31"/>
                    <a:gd name="T16" fmla="*/ 0 h 11"/>
                    <a:gd name="T17" fmla="*/ 31 w 31"/>
                    <a:gd name="T18" fmla="*/ 11 h 11"/>
                  </a:gdLst>
                  <a:ahLst/>
                  <a:cxnLst>
                    <a:cxn ang="T10">
                      <a:pos x="T0" y="T1"/>
                    </a:cxn>
                    <a:cxn ang="T11">
                      <a:pos x="T2" y="T3"/>
                    </a:cxn>
                    <a:cxn ang="T12">
                      <a:pos x="T4" y="T5"/>
                    </a:cxn>
                    <a:cxn ang="T13">
                      <a:pos x="T6" y="T7"/>
                    </a:cxn>
                    <a:cxn ang="T14">
                      <a:pos x="T8" y="T9"/>
                    </a:cxn>
                  </a:cxnLst>
                  <a:rect l="T15" t="T16" r="T17" b="T18"/>
                  <a:pathLst>
                    <a:path w="31" h="11">
                      <a:moveTo>
                        <a:pt x="0" y="3"/>
                      </a:moveTo>
                      <a:lnTo>
                        <a:pt x="30" y="0"/>
                      </a:lnTo>
                      <a:lnTo>
                        <a:pt x="31" y="8"/>
                      </a:lnTo>
                      <a:lnTo>
                        <a:pt x="1" y="1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32" name="Freeform 768"/>
                <p:cNvSpPr>
                  <a:spLocks/>
                </p:cNvSpPr>
                <p:nvPr/>
              </p:nvSpPr>
              <p:spPr bwMode="auto">
                <a:xfrm>
                  <a:off x="485" y="2655"/>
                  <a:ext cx="31" cy="11"/>
                </a:xfrm>
                <a:custGeom>
                  <a:avLst/>
                  <a:gdLst>
                    <a:gd name="T0" fmla="*/ 0 w 31"/>
                    <a:gd name="T1" fmla="*/ 3 h 11"/>
                    <a:gd name="T2" fmla="*/ 29 w 31"/>
                    <a:gd name="T3" fmla="*/ 0 h 11"/>
                    <a:gd name="T4" fmla="*/ 31 w 31"/>
                    <a:gd name="T5" fmla="*/ 9 h 11"/>
                    <a:gd name="T6" fmla="*/ 2 w 31"/>
                    <a:gd name="T7" fmla="*/ 11 h 11"/>
                    <a:gd name="T8" fmla="*/ 0 w 31"/>
                    <a:gd name="T9" fmla="*/ 3 h 11"/>
                    <a:gd name="T10" fmla="*/ 0 60000 65536"/>
                    <a:gd name="T11" fmla="*/ 0 60000 65536"/>
                    <a:gd name="T12" fmla="*/ 0 60000 65536"/>
                    <a:gd name="T13" fmla="*/ 0 60000 65536"/>
                    <a:gd name="T14" fmla="*/ 0 60000 65536"/>
                    <a:gd name="T15" fmla="*/ 0 w 31"/>
                    <a:gd name="T16" fmla="*/ 0 h 11"/>
                    <a:gd name="T17" fmla="*/ 31 w 31"/>
                    <a:gd name="T18" fmla="*/ 11 h 11"/>
                  </a:gdLst>
                  <a:ahLst/>
                  <a:cxnLst>
                    <a:cxn ang="T10">
                      <a:pos x="T0" y="T1"/>
                    </a:cxn>
                    <a:cxn ang="T11">
                      <a:pos x="T2" y="T3"/>
                    </a:cxn>
                    <a:cxn ang="T12">
                      <a:pos x="T4" y="T5"/>
                    </a:cxn>
                    <a:cxn ang="T13">
                      <a:pos x="T6" y="T7"/>
                    </a:cxn>
                    <a:cxn ang="T14">
                      <a:pos x="T8" y="T9"/>
                    </a:cxn>
                  </a:cxnLst>
                  <a:rect l="T15" t="T16" r="T17" b="T18"/>
                  <a:pathLst>
                    <a:path w="31" h="11">
                      <a:moveTo>
                        <a:pt x="0" y="3"/>
                      </a:moveTo>
                      <a:lnTo>
                        <a:pt x="29" y="0"/>
                      </a:lnTo>
                      <a:lnTo>
                        <a:pt x="31" y="9"/>
                      </a:lnTo>
                      <a:lnTo>
                        <a:pt x="2" y="1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33" name="Freeform 769"/>
                <p:cNvSpPr>
                  <a:spLocks/>
                </p:cNvSpPr>
                <p:nvPr/>
              </p:nvSpPr>
              <p:spPr bwMode="auto">
                <a:xfrm>
                  <a:off x="506" y="2652"/>
                  <a:ext cx="30" cy="12"/>
                </a:xfrm>
                <a:custGeom>
                  <a:avLst/>
                  <a:gdLst>
                    <a:gd name="T0" fmla="*/ 0 w 30"/>
                    <a:gd name="T1" fmla="*/ 3 h 12"/>
                    <a:gd name="T2" fmla="*/ 28 w 30"/>
                    <a:gd name="T3" fmla="*/ 0 h 12"/>
                    <a:gd name="T4" fmla="*/ 30 w 30"/>
                    <a:gd name="T5" fmla="*/ 9 h 12"/>
                    <a:gd name="T6" fmla="*/ 1 w 30"/>
                    <a:gd name="T7" fmla="*/ 12 h 12"/>
                    <a:gd name="T8" fmla="*/ 0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0" y="3"/>
                      </a:moveTo>
                      <a:lnTo>
                        <a:pt x="28" y="0"/>
                      </a:lnTo>
                      <a:lnTo>
                        <a:pt x="30" y="9"/>
                      </a:lnTo>
                      <a:lnTo>
                        <a:pt x="1" y="1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34" name="Freeform 770"/>
                <p:cNvSpPr>
                  <a:spLocks/>
                </p:cNvSpPr>
                <p:nvPr/>
              </p:nvSpPr>
              <p:spPr bwMode="auto">
                <a:xfrm>
                  <a:off x="526" y="2649"/>
                  <a:ext cx="30" cy="12"/>
                </a:xfrm>
                <a:custGeom>
                  <a:avLst/>
                  <a:gdLst>
                    <a:gd name="T0" fmla="*/ 0 w 30"/>
                    <a:gd name="T1" fmla="*/ 3 h 12"/>
                    <a:gd name="T2" fmla="*/ 29 w 30"/>
                    <a:gd name="T3" fmla="*/ 0 h 12"/>
                    <a:gd name="T4" fmla="*/ 30 w 30"/>
                    <a:gd name="T5" fmla="*/ 9 h 12"/>
                    <a:gd name="T6" fmla="*/ 1 w 30"/>
                    <a:gd name="T7" fmla="*/ 12 h 12"/>
                    <a:gd name="T8" fmla="*/ 0 w 30"/>
                    <a:gd name="T9" fmla="*/ 3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0" y="3"/>
                      </a:moveTo>
                      <a:lnTo>
                        <a:pt x="29" y="0"/>
                      </a:lnTo>
                      <a:lnTo>
                        <a:pt x="30" y="9"/>
                      </a:lnTo>
                      <a:lnTo>
                        <a:pt x="1" y="1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35" name="Freeform 771"/>
                <p:cNvSpPr>
                  <a:spLocks/>
                </p:cNvSpPr>
                <p:nvPr/>
              </p:nvSpPr>
              <p:spPr bwMode="auto">
                <a:xfrm>
                  <a:off x="546" y="2645"/>
                  <a:ext cx="30" cy="13"/>
                </a:xfrm>
                <a:custGeom>
                  <a:avLst/>
                  <a:gdLst>
                    <a:gd name="T0" fmla="*/ 0 w 30"/>
                    <a:gd name="T1" fmla="*/ 4 h 13"/>
                    <a:gd name="T2" fmla="*/ 29 w 30"/>
                    <a:gd name="T3" fmla="*/ 0 h 13"/>
                    <a:gd name="T4" fmla="*/ 30 w 30"/>
                    <a:gd name="T5" fmla="*/ 8 h 13"/>
                    <a:gd name="T6" fmla="*/ 1 w 30"/>
                    <a:gd name="T7" fmla="*/ 13 h 13"/>
                    <a:gd name="T8" fmla="*/ 0 w 30"/>
                    <a:gd name="T9" fmla="*/ 4 h 13"/>
                    <a:gd name="T10" fmla="*/ 0 60000 65536"/>
                    <a:gd name="T11" fmla="*/ 0 60000 65536"/>
                    <a:gd name="T12" fmla="*/ 0 60000 65536"/>
                    <a:gd name="T13" fmla="*/ 0 60000 65536"/>
                    <a:gd name="T14" fmla="*/ 0 60000 65536"/>
                    <a:gd name="T15" fmla="*/ 0 w 30"/>
                    <a:gd name="T16" fmla="*/ 0 h 13"/>
                    <a:gd name="T17" fmla="*/ 30 w 30"/>
                    <a:gd name="T18" fmla="*/ 13 h 13"/>
                  </a:gdLst>
                  <a:ahLst/>
                  <a:cxnLst>
                    <a:cxn ang="T10">
                      <a:pos x="T0" y="T1"/>
                    </a:cxn>
                    <a:cxn ang="T11">
                      <a:pos x="T2" y="T3"/>
                    </a:cxn>
                    <a:cxn ang="T12">
                      <a:pos x="T4" y="T5"/>
                    </a:cxn>
                    <a:cxn ang="T13">
                      <a:pos x="T6" y="T7"/>
                    </a:cxn>
                    <a:cxn ang="T14">
                      <a:pos x="T8" y="T9"/>
                    </a:cxn>
                  </a:cxnLst>
                  <a:rect l="T15" t="T16" r="T17" b="T18"/>
                  <a:pathLst>
                    <a:path w="30" h="13">
                      <a:moveTo>
                        <a:pt x="0" y="4"/>
                      </a:moveTo>
                      <a:lnTo>
                        <a:pt x="29" y="0"/>
                      </a:lnTo>
                      <a:lnTo>
                        <a:pt x="30" y="8"/>
                      </a:lnTo>
                      <a:lnTo>
                        <a:pt x="1" y="13"/>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36" name="Freeform 772"/>
                <p:cNvSpPr>
                  <a:spLocks/>
                </p:cNvSpPr>
                <p:nvPr/>
              </p:nvSpPr>
              <p:spPr bwMode="auto">
                <a:xfrm>
                  <a:off x="566" y="2640"/>
                  <a:ext cx="30" cy="13"/>
                </a:xfrm>
                <a:custGeom>
                  <a:avLst/>
                  <a:gdLst>
                    <a:gd name="T0" fmla="*/ 0 w 30"/>
                    <a:gd name="T1" fmla="*/ 5 h 13"/>
                    <a:gd name="T2" fmla="*/ 29 w 30"/>
                    <a:gd name="T3" fmla="*/ 0 h 13"/>
                    <a:gd name="T4" fmla="*/ 30 w 30"/>
                    <a:gd name="T5" fmla="*/ 9 h 13"/>
                    <a:gd name="T6" fmla="*/ 2 w 30"/>
                    <a:gd name="T7" fmla="*/ 13 h 13"/>
                    <a:gd name="T8" fmla="*/ 0 w 30"/>
                    <a:gd name="T9" fmla="*/ 5 h 13"/>
                    <a:gd name="T10" fmla="*/ 0 60000 65536"/>
                    <a:gd name="T11" fmla="*/ 0 60000 65536"/>
                    <a:gd name="T12" fmla="*/ 0 60000 65536"/>
                    <a:gd name="T13" fmla="*/ 0 60000 65536"/>
                    <a:gd name="T14" fmla="*/ 0 60000 65536"/>
                    <a:gd name="T15" fmla="*/ 0 w 30"/>
                    <a:gd name="T16" fmla="*/ 0 h 13"/>
                    <a:gd name="T17" fmla="*/ 30 w 30"/>
                    <a:gd name="T18" fmla="*/ 13 h 13"/>
                  </a:gdLst>
                  <a:ahLst/>
                  <a:cxnLst>
                    <a:cxn ang="T10">
                      <a:pos x="T0" y="T1"/>
                    </a:cxn>
                    <a:cxn ang="T11">
                      <a:pos x="T2" y="T3"/>
                    </a:cxn>
                    <a:cxn ang="T12">
                      <a:pos x="T4" y="T5"/>
                    </a:cxn>
                    <a:cxn ang="T13">
                      <a:pos x="T6" y="T7"/>
                    </a:cxn>
                    <a:cxn ang="T14">
                      <a:pos x="T8" y="T9"/>
                    </a:cxn>
                  </a:cxnLst>
                  <a:rect l="T15" t="T16" r="T17" b="T18"/>
                  <a:pathLst>
                    <a:path w="30" h="13">
                      <a:moveTo>
                        <a:pt x="0" y="5"/>
                      </a:moveTo>
                      <a:lnTo>
                        <a:pt x="29" y="0"/>
                      </a:lnTo>
                      <a:lnTo>
                        <a:pt x="30" y="9"/>
                      </a:lnTo>
                      <a:lnTo>
                        <a:pt x="2" y="1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37" name="Freeform 773"/>
                <p:cNvSpPr>
                  <a:spLocks/>
                </p:cNvSpPr>
                <p:nvPr/>
              </p:nvSpPr>
              <p:spPr bwMode="auto">
                <a:xfrm>
                  <a:off x="586" y="2635"/>
                  <a:ext cx="32" cy="14"/>
                </a:xfrm>
                <a:custGeom>
                  <a:avLst/>
                  <a:gdLst>
                    <a:gd name="T0" fmla="*/ 0 w 32"/>
                    <a:gd name="T1" fmla="*/ 5 h 14"/>
                    <a:gd name="T2" fmla="*/ 30 w 32"/>
                    <a:gd name="T3" fmla="*/ 0 h 14"/>
                    <a:gd name="T4" fmla="*/ 32 w 32"/>
                    <a:gd name="T5" fmla="*/ 8 h 14"/>
                    <a:gd name="T6" fmla="*/ 2 w 32"/>
                    <a:gd name="T7" fmla="*/ 14 h 14"/>
                    <a:gd name="T8" fmla="*/ 0 w 32"/>
                    <a:gd name="T9" fmla="*/ 5 h 14"/>
                    <a:gd name="T10" fmla="*/ 0 60000 65536"/>
                    <a:gd name="T11" fmla="*/ 0 60000 65536"/>
                    <a:gd name="T12" fmla="*/ 0 60000 65536"/>
                    <a:gd name="T13" fmla="*/ 0 60000 65536"/>
                    <a:gd name="T14" fmla="*/ 0 60000 65536"/>
                    <a:gd name="T15" fmla="*/ 0 w 32"/>
                    <a:gd name="T16" fmla="*/ 0 h 14"/>
                    <a:gd name="T17" fmla="*/ 32 w 32"/>
                    <a:gd name="T18" fmla="*/ 14 h 14"/>
                  </a:gdLst>
                  <a:ahLst/>
                  <a:cxnLst>
                    <a:cxn ang="T10">
                      <a:pos x="T0" y="T1"/>
                    </a:cxn>
                    <a:cxn ang="T11">
                      <a:pos x="T2" y="T3"/>
                    </a:cxn>
                    <a:cxn ang="T12">
                      <a:pos x="T4" y="T5"/>
                    </a:cxn>
                    <a:cxn ang="T13">
                      <a:pos x="T6" y="T7"/>
                    </a:cxn>
                    <a:cxn ang="T14">
                      <a:pos x="T8" y="T9"/>
                    </a:cxn>
                  </a:cxnLst>
                  <a:rect l="T15" t="T16" r="T17" b="T18"/>
                  <a:pathLst>
                    <a:path w="32" h="14">
                      <a:moveTo>
                        <a:pt x="0" y="5"/>
                      </a:moveTo>
                      <a:lnTo>
                        <a:pt x="30" y="0"/>
                      </a:lnTo>
                      <a:lnTo>
                        <a:pt x="32" y="8"/>
                      </a:lnTo>
                      <a:lnTo>
                        <a:pt x="2" y="14"/>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38" name="Freeform 774"/>
                <p:cNvSpPr>
                  <a:spLocks/>
                </p:cNvSpPr>
                <p:nvPr/>
              </p:nvSpPr>
              <p:spPr bwMode="auto">
                <a:xfrm>
                  <a:off x="608" y="2629"/>
                  <a:ext cx="30" cy="14"/>
                </a:xfrm>
                <a:custGeom>
                  <a:avLst/>
                  <a:gdLst>
                    <a:gd name="T0" fmla="*/ 0 w 30"/>
                    <a:gd name="T1" fmla="*/ 6 h 14"/>
                    <a:gd name="T2" fmla="*/ 29 w 30"/>
                    <a:gd name="T3" fmla="*/ 0 h 14"/>
                    <a:gd name="T4" fmla="*/ 30 w 30"/>
                    <a:gd name="T5" fmla="*/ 9 h 14"/>
                    <a:gd name="T6" fmla="*/ 1 w 30"/>
                    <a:gd name="T7" fmla="*/ 14 h 14"/>
                    <a:gd name="T8" fmla="*/ 0 w 30"/>
                    <a:gd name="T9" fmla="*/ 6 h 14"/>
                    <a:gd name="T10" fmla="*/ 0 60000 65536"/>
                    <a:gd name="T11" fmla="*/ 0 60000 65536"/>
                    <a:gd name="T12" fmla="*/ 0 60000 65536"/>
                    <a:gd name="T13" fmla="*/ 0 60000 65536"/>
                    <a:gd name="T14" fmla="*/ 0 60000 65536"/>
                    <a:gd name="T15" fmla="*/ 0 w 30"/>
                    <a:gd name="T16" fmla="*/ 0 h 14"/>
                    <a:gd name="T17" fmla="*/ 30 w 30"/>
                    <a:gd name="T18" fmla="*/ 14 h 14"/>
                  </a:gdLst>
                  <a:ahLst/>
                  <a:cxnLst>
                    <a:cxn ang="T10">
                      <a:pos x="T0" y="T1"/>
                    </a:cxn>
                    <a:cxn ang="T11">
                      <a:pos x="T2" y="T3"/>
                    </a:cxn>
                    <a:cxn ang="T12">
                      <a:pos x="T4" y="T5"/>
                    </a:cxn>
                    <a:cxn ang="T13">
                      <a:pos x="T6" y="T7"/>
                    </a:cxn>
                    <a:cxn ang="T14">
                      <a:pos x="T8" y="T9"/>
                    </a:cxn>
                  </a:cxnLst>
                  <a:rect l="T15" t="T16" r="T17" b="T18"/>
                  <a:pathLst>
                    <a:path w="30" h="14">
                      <a:moveTo>
                        <a:pt x="0" y="6"/>
                      </a:moveTo>
                      <a:lnTo>
                        <a:pt x="29" y="0"/>
                      </a:lnTo>
                      <a:lnTo>
                        <a:pt x="30" y="9"/>
                      </a:lnTo>
                      <a:lnTo>
                        <a:pt x="1" y="14"/>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39" name="Freeform 775"/>
                <p:cNvSpPr>
                  <a:spLocks/>
                </p:cNvSpPr>
                <p:nvPr/>
              </p:nvSpPr>
              <p:spPr bwMode="auto">
                <a:xfrm>
                  <a:off x="628" y="2623"/>
                  <a:ext cx="30" cy="15"/>
                </a:xfrm>
                <a:custGeom>
                  <a:avLst/>
                  <a:gdLst>
                    <a:gd name="T0" fmla="*/ 0 w 30"/>
                    <a:gd name="T1" fmla="*/ 6 h 15"/>
                    <a:gd name="T2" fmla="*/ 29 w 30"/>
                    <a:gd name="T3" fmla="*/ 0 h 15"/>
                    <a:gd name="T4" fmla="*/ 30 w 30"/>
                    <a:gd name="T5" fmla="*/ 9 h 15"/>
                    <a:gd name="T6" fmla="*/ 1 w 30"/>
                    <a:gd name="T7" fmla="*/ 15 h 15"/>
                    <a:gd name="T8" fmla="*/ 0 w 30"/>
                    <a:gd name="T9" fmla="*/ 6 h 15"/>
                    <a:gd name="T10" fmla="*/ 0 60000 65536"/>
                    <a:gd name="T11" fmla="*/ 0 60000 65536"/>
                    <a:gd name="T12" fmla="*/ 0 60000 65536"/>
                    <a:gd name="T13" fmla="*/ 0 60000 65536"/>
                    <a:gd name="T14" fmla="*/ 0 60000 65536"/>
                    <a:gd name="T15" fmla="*/ 0 w 30"/>
                    <a:gd name="T16" fmla="*/ 0 h 15"/>
                    <a:gd name="T17" fmla="*/ 30 w 30"/>
                    <a:gd name="T18" fmla="*/ 15 h 15"/>
                  </a:gdLst>
                  <a:ahLst/>
                  <a:cxnLst>
                    <a:cxn ang="T10">
                      <a:pos x="T0" y="T1"/>
                    </a:cxn>
                    <a:cxn ang="T11">
                      <a:pos x="T2" y="T3"/>
                    </a:cxn>
                    <a:cxn ang="T12">
                      <a:pos x="T4" y="T5"/>
                    </a:cxn>
                    <a:cxn ang="T13">
                      <a:pos x="T6" y="T7"/>
                    </a:cxn>
                    <a:cxn ang="T14">
                      <a:pos x="T8" y="T9"/>
                    </a:cxn>
                  </a:cxnLst>
                  <a:rect l="T15" t="T16" r="T17" b="T18"/>
                  <a:pathLst>
                    <a:path w="30" h="15">
                      <a:moveTo>
                        <a:pt x="0" y="6"/>
                      </a:moveTo>
                      <a:lnTo>
                        <a:pt x="29" y="0"/>
                      </a:lnTo>
                      <a:lnTo>
                        <a:pt x="30" y="9"/>
                      </a:lnTo>
                      <a:lnTo>
                        <a:pt x="1" y="15"/>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40" name="Freeform 776"/>
                <p:cNvSpPr>
                  <a:spLocks/>
                </p:cNvSpPr>
                <p:nvPr/>
              </p:nvSpPr>
              <p:spPr bwMode="auto">
                <a:xfrm>
                  <a:off x="648" y="2615"/>
                  <a:ext cx="30" cy="17"/>
                </a:xfrm>
                <a:custGeom>
                  <a:avLst/>
                  <a:gdLst>
                    <a:gd name="T0" fmla="*/ 0 w 30"/>
                    <a:gd name="T1" fmla="*/ 8 h 17"/>
                    <a:gd name="T2" fmla="*/ 29 w 30"/>
                    <a:gd name="T3" fmla="*/ 0 h 17"/>
                    <a:gd name="T4" fmla="*/ 30 w 30"/>
                    <a:gd name="T5" fmla="*/ 8 h 17"/>
                    <a:gd name="T6" fmla="*/ 2 w 30"/>
                    <a:gd name="T7" fmla="*/ 17 h 17"/>
                    <a:gd name="T8" fmla="*/ 0 w 30"/>
                    <a:gd name="T9" fmla="*/ 8 h 17"/>
                    <a:gd name="T10" fmla="*/ 0 60000 65536"/>
                    <a:gd name="T11" fmla="*/ 0 60000 65536"/>
                    <a:gd name="T12" fmla="*/ 0 60000 65536"/>
                    <a:gd name="T13" fmla="*/ 0 60000 65536"/>
                    <a:gd name="T14" fmla="*/ 0 60000 65536"/>
                    <a:gd name="T15" fmla="*/ 0 w 30"/>
                    <a:gd name="T16" fmla="*/ 0 h 17"/>
                    <a:gd name="T17" fmla="*/ 30 w 30"/>
                    <a:gd name="T18" fmla="*/ 17 h 17"/>
                  </a:gdLst>
                  <a:ahLst/>
                  <a:cxnLst>
                    <a:cxn ang="T10">
                      <a:pos x="T0" y="T1"/>
                    </a:cxn>
                    <a:cxn ang="T11">
                      <a:pos x="T2" y="T3"/>
                    </a:cxn>
                    <a:cxn ang="T12">
                      <a:pos x="T4" y="T5"/>
                    </a:cxn>
                    <a:cxn ang="T13">
                      <a:pos x="T6" y="T7"/>
                    </a:cxn>
                    <a:cxn ang="T14">
                      <a:pos x="T8" y="T9"/>
                    </a:cxn>
                  </a:cxnLst>
                  <a:rect l="T15" t="T16" r="T17" b="T18"/>
                  <a:pathLst>
                    <a:path w="30" h="17">
                      <a:moveTo>
                        <a:pt x="0" y="8"/>
                      </a:moveTo>
                      <a:lnTo>
                        <a:pt x="29" y="0"/>
                      </a:lnTo>
                      <a:lnTo>
                        <a:pt x="30" y="8"/>
                      </a:lnTo>
                      <a:lnTo>
                        <a:pt x="2" y="17"/>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41" name="Freeform 777"/>
                <p:cNvSpPr>
                  <a:spLocks/>
                </p:cNvSpPr>
                <p:nvPr/>
              </p:nvSpPr>
              <p:spPr bwMode="auto">
                <a:xfrm>
                  <a:off x="668" y="2607"/>
                  <a:ext cx="31" cy="16"/>
                </a:xfrm>
                <a:custGeom>
                  <a:avLst/>
                  <a:gdLst>
                    <a:gd name="T0" fmla="*/ 0 w 31"/>
                    <a:gd name="T1" fmla="*/ 8 h 16"/>
                    <a:gd name="T2" fmla="*/ 29 w 31"/>
                    <a:gd name="T3" fmla="*/ 0 h 16"/>
                    <a:gd name="T4" fmla="*/ 31 w 31"/>
                    <a:gd name="T5" fmla="*/ 9 h 16"/>
                    <a:gd name="T6" fmla="*/ 2 w 31"/>
                    <a:gd name="T7" fmla="*/ 16 h 16"/>
                    <a:gd name="T8" fmla="*/ 0 w 31"/>
                    <a:gd name="T9" fmla="*/ 8 h 16"/>
                    <a:gd name="T10" fmla="*/ 0 60000 65536"/>
                    <a:gd name="T11" fmla="*/ 0 60000 65536"/>
                    <a:gd name="T12" fmla="*/ 0 60000 65536"/>
                    <a:gd name="T13" fmla="*/ 0 60000 65536"/>
                    <a:gd name="T14" fmla="*/ 0 60000 65536"/>
                    <a:gd name="T15" fmla="*/ 0 w 31"/>
                    <a:gd name="T16" fmla="*/ 0 h 16"/>
                    <a:gd name="T17" fmla="*/ 31 w 31"/>
                    <a:gd name="T18" fmla="*/ 16 h 16"/>
                  </a:gdLst>
                  <a:ahLst/>
                  <a:cxnLst>
                    <a:cxn ang="T10">
                      <a:pos x="T0" y="T1"/>
                    </a:cxn>
                    <a:cxn ang="T11">
                      <a:pos x="T2" y="T3"/>
                    </a:cxn>
                    <a:cxn ang="T12">
                      <a:pos x="T4" y="T5"/>
                    </a:cxn>
                    <a:cxn ang="T13">
                      <a:pos x="T6" y="T7"/>
                    </a:cxn>
                    <a:cxn ang="T14">
                      <a:pos x="T8" y="T9"/>
                    </a:cxn>
                  </a:cxnLst>
                  <a:rect l="T15" t="T16" r="T17" b="T18"/>
                  <a:pathLst>
                    <a:path w="31" h="16">
                      <a:moveTo>
                        <a:pt x="0" y="8"/>
                      </a:moveTo>
                      <a:lnTo>
                        <a:pt x="29" y="0"/>
                      </a:lnTo>
                      <a:lnTo>
                        <a:pt x="31" y="9"/>
                      </a:lnTo>
                      <a:lnTo>
                        <a:pt x="2" y="16"/>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42" name="Freeform 778"/>
                <p:cNvSpPr>
                  <a:spLocks/>
                </p:cNvSpPr>
                <p:nvPr/>
              </p:nvSpPr>
              <p:spPr bwMode="auto">
                <a:xfrm>
                  <a:off x="688" y="2597"/>
                  <a:ext cx="32" cy="19"/>
                </a:xfrm>
                <a:custGeom>
                  <a:avLst/>
                  <a:gdLst>
                    <a:gd name="T0" fmla="*/ 0 w 32"/>
                    <a:gd name="T1" fmla="*/ 10 h 19"/>
                    <a:gd name="T2" fmla="*/ 31 w 32"/>
                    <a:gd name="T3" fmla="*/ 0 h 19"/>
                    <a:gd name="T4" fmla="*/ 32 w 32"/>
                    <a:gd name="T5" fmla="*/ 9 h 19"/>
                    <a:gd name="T6" fmla="*/ 2 w 32"/>
                    <a:gd name="T7" fmla="*/ 19 h 19"/>
                    <a:gd name="T8" fmla="*/ 0 w 32"/>
                    <a:gd name="T9" fmla="*/ 10 h 19"/>
                    <a:gd name="T10" fmla="*/ 0 60000 65536"/>
                    <a:gd name="T11" fmla="*/ 0 60000 65536"/>
                    <a:gd name="T12" fmla="*/ 0 60000 65536"/>
                    <a:gd name="T13" fmla="*/ 0 60000 65536"/>
                    <a:gd name="T14" fmla="*/ 0 60000 65536"/>
                    <a:gd name="T15" fmla="*/ 0 w 32"/>
                    <a:gd name="T16" fmla="*/ 0 h 19"/>
                    <a:gd name="T17" fmla="*/ 32 w 32"/>
                    <a:gd name="T18" fmla="*/ 19 h 19"/>
                  </a:gdLst>
                  <a:ahLst/>
                  <a:cxnLst>
                    <a:cxn ang="T10">
                      <a:pos x="T0" y="T1"/>
                    </a:cxn>
                    <a:cxn ang="T11">
                      <a:pos x="T2" y="T3"/>
                    </a:cxn>
                    <a:cxn ang="T12">
                      <a:pos x="T4" y="T5"/>
                    </a:cxn>
                    <a:cxn ang="T13">
                      <a:pos x="T6" y="T7"/>
                    </a:cxn>
                    <a:cxn ang="T14">
                      <a:pos x="T8" y="T9"/>
                    </a:cxn>
                  </a:cxnLst>
                  <a:rect l="T15" t="T16" r="T17" b="T18"/>
                  <a:pathLst>
                    <a:path w="32" h="19">
                      <a:moveTo>
                        <a:pt x="0" y="10"/>
                      </a:moveTo>
                      <a:lnTo>
                        <a:pt x="31" y="0"/>
                      </a:lnTo>
                      <a:lnTo>
                        <a:pt x="32" y="9"/>
                      </a:lnTo>
                      <a:lnTo>
                        <a:pt x="2" y="19"/>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43" name="Freeform 779"/>
                <p:cNvSpPr>
                  <a:spLocks/>
                </p:cNvSpPr>
                <p:nvPr/>
              </p:nvSpPr>
              <p:spPr bwMode="auto">
                <a:xfrm>
                  <a:off x="710" y="2587"/>
                  <a:ext cx="30" cy="19"/>
                </a:xfrm>
                <a:custGeom>
                  <a:avLst/>
                  <a:gdLst>
                    <a:gd name="T0" fmla="*/ 0 w 30"/>
                    <a:gd name="T1" fmla="*/ 10 h 19"/>
                    <a:gd name="T2" fmla="*/ 29 w 30"/>
                    <a:gd name="T3" fmla="*/ 0 h 19"/>
                    <a:gd name="T4" fmla="*/ 30 w 30"/>
                    <a:gd name="T5" fmla="*/ 9 h 19"/>
                    <a:gd name="T6" fmla="*/ 2 w 30"/>
                    <a:gd name="T7" fmla="*/ 19 h 19"/>
                    <a:gd name="T8" fmla="*/ 0 w 30"/>
                    <a:gd name="T9" fmla="*/ 10 h 19"/>
                    <a:gd name="T10" fmla="*/ 0 60000 65536"/>
                    <a:gd name="T11" fmla="*/ 0 60000 65536"/>
                    <a:gd name="T12" fmla="*/ 0 60000 65536"/>
                    <a:gd name="T13" fmla="*/ 0 60000 65536"/>
                    <a:gd name="T14" fmla="*/ 0 60000 65536"/>
                    <a:gd name="T15" fmla="*/ 0 w 30"/>
                    <a:gd name="T16" fmla="*/ 0 h 19"/>
                    <a:gd name="T17" fmla="*/ 30 w 30"/>
                    <a:gd name="T18" fmla="*/ 19 h 19"/>
                  </a:gdLst>
                  <a:ahLst/>
                  <a:cxnLst>
                    <a:cxn ang="T10">
                      <a:pos x="T0" y="T1"/>
                    </a:cxn>
                    <a:cxn ang="T11">
                      <a:pos x="T2" y="T3"/>
                    </a:cxn>
                    <a:cxn ang="T12">
                      <a:pos x="T4" y="T5"/>
                    </a:cxn>
                    <a:cxn ang="T13">
                      <a:pos x="T6" y="T7"/>
                    </a:cxn>
                    <a:cxn ang="T14">
                      <a:pos x="T8" y="T9"/>
                    </a:cxn>
                  </a:cxnLst>
                  <a:rect l="T15" t="T16" r="T17" b="T18"/>
                  <a:pathLst>
                    <a:path w="30" h="19">
                      <a:moveTo>
                        <a:pt x="0" y="10"/>
                      </a:moveTo>
                      <a:lnTo>
                        <a:pt x="29" y="0"/>
                      </a:lnTo>
                      <a:lnTo>
                        <a:pt x="30" y="9"/>
                      </a:lnTo>
                      <a:lnTo>
                        <a:pt x="2" y="19"/>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44" name="Freeform 780"/>
                <p:cNvSpPr>
                  <a:spLocks/>
                </p:cNvSpPr>
                <p:nvPr/>
              </p:nvSpPr>
              <p:spPr bwMode="auto">
                <a:xfrm>
                  <a:off x="730" y="2577"/>
                  <a:ext cx="31" cy="19"/>
                </a:xfrm>
                <a:custGeom>
                  <a:avLst/>
                  <a:gdLst>
                    <a:gd name="T0" fmla="*/ 0 w 31"/>
                    <a:gd name="T1" fmla="*/ 10 h 19"/>
                    <a:gd name="T2" fmla="*/ 29 w 31"/>
                    <a:gd name="T3" fmla="*/ 0 h 19"/>
                    <a:gd name="T4" fmla="*/ 31 w 31"/>
                    <a:gd name="T5" fmla="*/ 9 h 19"/>
                    <a:gd name="T6" fmla="*/ 2 w 31"/>
                    <a:gd name="T7" fmla="*/ 19 h 19"/>
                    <a:gd name="T8" fmla="*/ 0 w 31"/>
                    <a:gd name="T9" fmla="*/ 10 h 19"/>
                    <a:gd name="T10" fmla="*/ 0 60000 65536"/>
                    <a:gd name="T11" fmla="*/ 0 60000 65536"/>
                    <a:gd name="T12" fmla="*/ 0 60000 65536"/>
                    <a:gd name="T13" fmla="*/ 0 60000 65536"/>
                    <a:gd name="T14" fmla="*/ 0 60000 65536"/>
                    <a:gd name="T15" fmla="*/ 0 w 31"/>
                    <a:gd name="T16" fmla="*/ 0 h 19"/>
                    <a:gd name="T17" fmla="*/ 31 w 31"/>
                    <a:gd name="T18" fmla="*/ 19 h 19"/>
                  </a:gdLst>
                  <a:ahLst/>
                  <a:cxnLst>
                    <a:cxn ang="T10">
                      <a:pos x="T0" y="T1"/>
                    </a:cxn>
                    <a:cxn ang="T11">
                      <a:pos x="T2" y="T3"/>
                    </a:cxn>
                    <a:cxn ang="T12">
                      <a:pos x="T4" y="T5"/>
                    </a:cxn>
                    <a:cxn ang="T13">
                      <a:pos x="T6" y="T7"/>
                    </a:cxn>
                    <a:cxn ang="T14">
                      <a:pos x="T8" y="T9"/>
                    </a:cxn>
                  </a:cxnLst>
                  <a:rect l="T15" t="T16" r="T17" b="T18"/>
                  <a:pathLst>
                    <a:path w="31" h="19">
                      <a:moveTo>
                        <a:pt x="0" y="10"/>
                      </a:moveTo>
                      <a:lnTo>
                        <a:pt x="29" y="0"/>
                      </a:lnTo>
                      <a:lnTo>
                        <a:pt x="31" y="9"/>
                      </a:lnTo>
                      <a:lnTo>
                        <a:pt x="2" y="19"/>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45" name="Freeform 781"/>
                <p:cNvSpPr>
                  <a:spLocks/>
                </p:cNvSpPr>
                <p:nvPr/>
              </p:nvSpPr>
              <p:spPr bwMode="auto">
                <a:xfrm>
                  <a:off x="750" y="2564"/>
                  <a:ext cx="31" cy="22"/>
                </a:xfrm>
                <a:custGeom>
                  <a:avLst/>
                  <a:gdLst>
                    <a:gd name="T0" fmla="*/ 0 w 31"/>
                    <a:gd name="T1" fmla="*/ 13 h 22"/>
                    <a:gd name="T2" fmla="*/ 29 w 31"/>
                    <a:gd name="T3" fmla="*/ 0 h 22"/>
                    <a:gd name="T4" fmla="*/ 31 w 31"/>
                    <a:gd name="T5" fmla="*/ 9 h 22"/>
                    <a:gd name="T6" fmla="*/ 2 w 31"/>
                    <a:gd name="T7" fmla="*/ 22 h 22"/>
                    <a:gd name="T8" fmla="*/ 0 w 31"/>
                    <a:gd name="T9" fmla="*/ 13 h 22"/>
                    <a:gd name="T10" fmla="*/ 0 60000 65536"/>
                    <a:gd name="T11" fmla="*/ 0 60000 65536"/>
                    <a:gd name="T12" fmla="*/ 0 60000 65536"/>
                    <a:gd name="T13" fmla="*/ 0 60000 65536"/>
                    <a:gd name="T14" fmla="*/ 0 60000 65536"/>
                    <a:gd name="T15" fmla="*/ 0 w 31"/>
                    <a:gd name="T16" fmla="*/ 0 h 22"/>
                    <a:gd name="T17" fmla="*/ 31 w 31"/>
                    <a:gd name="T18" fmla="*/ 22 h 22"/>
                  </a:gdLst>
                  <a:ahLst/>
                  <a:cxnLst>
                    <a:cxn ang="T10">
                      <a:pos x="T0" y="T1"/>
                    </a:cxn>
                    <a:cxn ang="T11">
                      <a:pos x="T2" y="T3"/>
                    </a:cxn>
                    <a:cxn ang="T12">
                      <a:pos x="T4" y="T5"/>
                    </a:cxn>
                    <a:cxn ang="T13">
                      <a:pos x="T6" y="T7"/>
                    </a:cxn>
                    <a:cxn ang="T14">
                      <a:pos x="T8" y="T9"/>
                    </a:cxn>
                  </a:cxnLst>
                  <a:rect l="T15" t="T16" r="T17" b="T18"/>
                  <a:pathLst>
                    <a:path w="31" h="22">
                      <a:moveTo>
                        <a:pt x="0" y="13"/>
                      </a:moveTo>
                      <a:lnTo>
                        <a:pt x="29" y="0"/>
                      </a:lnTo>
                      <a:lnTo>
                        <a:pt x="31" y="9"/>
                      </a:lnTo>
                      <a:lnTo>
                        <a:pt x="2" y="22"/>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46" name="Freeform 782"/>
                <p:cNvSpPr>
                  <a:spLocks/>
                </p:cNvSpPr>
                <p:nvPr/>
              </p:nvSpPr>
              <p:spPr bwMode="auto">
                <a:xfrm>
                  <a:off x="771" y="2551"/>
                  <a:ext cx="30" cy="22"/>
                </a:xfrm>
                <a:custGeom>
                  <a:avLst/>
                  <a:gdLst>
                    <a:gd name="T0" fmla="*/ 0 w 30"/>
                    <a:gd name="T1" fmla="*/ 13 h 22"/>
                    <a:gd name="T2" fmla="*/ 28 w 30"/>
                    <a:gd name="T3" fmla="*/ 0 h 22"/>
                    <a:gd name="T4" fmla="*/ 30 w 30"/>
                    <a:gd name="T5" fmla="*/ 9 h 22"/>
                    <a:gd name="T6" fmla="*/ 1 w 30"/>
                    <a:gd name="T7" fmla="*/ 22 h 22"/>
                    <a:gd name="T8" fmla="*/ 0 w 30"/>
                    <a:gd name="T9" fmla="*/ 13 h 22"/>
                    <a:gd name="T10" fmla="*/ 0 60000 65536"/>
                    <a:gd name="T11" fmla="*/ 0 60000 65536"/>
                    <a:gd name="T12" fmla="*/ 0 60000 65536"/>
                    <a:gd name="T13" fmla="*/ 0 60000 65536"/>
                    <a:gd name="T14" fmla="*/ 0 60000 65536"/>
                    <a:gd name="T15" fmla="*/ 0 w 30"/>
                    <a:gd name="T16" fmla="*/ 0 h 22"/>
                    <a:gd name="T17" fmla="*/ 30 w 30"/>
                    <a:gd name="T18" fmla="*/ 22 h 22"/>
                  </a:gdLst>
                  <a:ahLst/>
                  <a:cxnLst>
                    <a:cxn ang="T10">
                      <a:pos x="T0" y="T1"/>
                    </a:cxn>
                    <a:cxn ang="T11">
                      <a:pos x="T2" y="T3"/>
                    </a:cxn>
                    <a:cxn ang="T12">
                      <a:pos x="T4" y="T5"/>
                    </a:cxn>
                    <a:cxn ang="T13">
                      <a:pos x="T6" y="T7"/>
                    </a:cxn>
                    <a:cxn ang="T14">
                      <a:pos x="T8" y="T9"/>
                    </a:cxn>
                  </a:cxnLst>
                  <a:rect l="T15" t="T16" r="T17" b="T18"/>
                  <a:pathLst>
                    <a:path w="30" h="22">
                      <a:moveTo>
                        <a:pt x="0" y="13"/>
                      </a:moveTo>
                      <a:lnTo>
                        <a:pt x="28" y="0"/>
                      </a:lnTo>
                      <a:lnTo>
                        <a:pt x="30" y="9"/>
                      </a:lnTo>
                      <a:lnTo>
                        <a:pt x="1" y="22"/>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47" name="Freeform 783"/>
                <p:cNvSpPr>
                  <a:spLocks/>
                </p:cNvSpPr>
                <p:nvPr/>
              </p:nvSpPr>
              <p:spPr bwMode="auto">
                <a:xfrm>
                  <a:off x="791" y="2537"/>
                  <a:ext cx="30" cy="23"/>
                </a:xfrm>
                <a:custGeom>
                  <a:avLst/>
                  <a:gdLst>
                    <a:gd name="T0" fmla="*/ 0 w 30"/>
                    <a:gd name="T1" fmla="*/ 14 h 23"/>
                    <a:gd name="T2" fmla="*/ 29 w 30"/>
                    <a:gd name="T3" fmla="*/ 0 h 23"/>
                    <a:gd name="T4" fmla="*/ 30 w 30"/>
                    <a:gd name="T5" fmla="*/ 8 h 23"/>
                    <a:gd name="T6" fmla="*/ 1 w 30"/>
                    <a:gd name="T7" fmla="*/ 23 h 23"/>
                    <a:gd name="T8" fmla="*/ 0 w 30"/>
                    <a:gd name="T9" fmla="*/ 14 h 23"/>
                    <a:gd name="T10" fmla="*/ 0 60000 65536"/>
                    <a:gd name="T11" fmla="*/ 0 60000 65536"/>
                    <a:gd name="T12" fmla="*/ 0 60000 65536"/>
                    <a:gd name="T13" fmla="*/ 0 60000 65536"/>
                    <a:gd name="T14" fmla="*/ 0 60000 65536"/>
                    <a:gd name="T15" fmla="*/ 0 w 30"/>
                    <a:gd name="T16" fmla="*/ 0 h 23"/>
                    <a:gd name="T17" fmla="*/ 30 w 30"/>
                    <a:gd name="T18" fmla="*/ 23 h 23"/>
                  </a:gdLst>
                  <a:ahLst/>
                  <a:cxnLst>
                    <a:cxn ang="T10">
                      <a:pos x="T0" y="T1"/>
                    </a:cxn>
                    <a:cxn ang="T11">
                      <a:pos x="T2" y="T3"/>
                    </a:cxn>
                    <a:cxn ang="T12">
                      <a:pos x="T4" y="T5"/>
                    </a:cxn>
                    <a:cxn ang="T13">
                      <a:pos x="T6" y="T7"/>
                    </a:cxn>
                    <a:cxn ang="T14">
                      <a:pos x="T8" y="T9"/>
                    </a:cxn>
                  </a:cxnLst>
                  <a:rect l="T15" t="T16" r="T17" b="T18"/>
                  <a:pathLst>
                    <a:path w="30" h="23">
                      <a:moveTo>
                        <a:pt x="0" y="14"/>
                      </a:moveTo>
                      <a:lnTo>
                        <a:pt x="29" y="0"/>
                      </a:lnTo>
                      <a:lnTo>
                        <a:pt x="30" y="8"/>
                      </a:lnTo>
                      <a:lnTo>
                        <a:pt x="1" y="23"/>
                      </a:lnTo>
                      <a:lnTo>
                        <a:pt x="0"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48" name="Freeform 784"/>
                <p:cNvSpPr>
                  <a:spLocks/>
                </p:cNvSpPr>
                <p:nvPr/>
              </p:nvSpPr>
              <p:spPr bwMode="auto">
                <a:xfrm>
                  <a:off x="811" y="2521"/>
                  <a:ext cx="32" cy="26"/>
                </a:xfrm>
                <a:custGeom>
                  <a:avLst/>
                  <a:gdLst>
                    <a:gd name="T0" fmla="*/ 0 w 32"/>
                    <a:gd name="T1" fmla="*/ 16 h 26"/>
                    <a:gd name="T2" fmla="*/ 30 w 32"/>
                    <a:gd name="T3" fmla="*/ 0 h 26"/>
                    <a:gd name="T4" fmla="*/ 32 w 32"/>
                    <a:gd name="T5" fmla="*/ 10 h 26"/>
                    <a:gd name="T6" fmla="*/ 1 w 32"/>
                    <a:gd name="T7" fmla="*/ 26 h 26"/>
                    <a:gd name="T8" fmla="*/ 0 w 32"/>
                    <a:gd name="T9" fmla="*/ 16 h 26"/>
                    <a:gd name="T10" fmla="*/ 0 60000 65536"/>
                    <a:gd name="T11" fmla="*/ 0 60000 65536"/>
                    <a:gd name="T12" fmla="*/ 0 60000 65536"/>
                    <a:gd name="T13" fmla="*/ 0 60000 65536"/>
                    <a:gd name="T14" fmla="*/ 0 60000 65536"/>
                    <a:gd name="T15" fmla="*/ 0 w 32"/>
                    <a:gd name="T16" fmla="*/ 0 h 26"/>
                    <a:gd name="T17" fmla="*/ 32 w 32"/>
                    <a:gd name="T18" fmla="*/ 26 h 26"/>
                  </a:gdLst>
                  <a:ahLst/>
                  <a:cxnLst>
                    <a:cxn ang="T10">
                      <a:pos x="T0" y="T1"/>
                    </a:cxn>
                    <a:cxn ang="T11">
                      <a:pos x="T2" y="T3"/>
                    </a:cxn>
                    <a:cxn ang="T12">
                      <a:pos x="T4" y="T5"/>
                    </a:cxn>
                    <a:cxn ang="T13">
                      <a:pos x="T6" y="T7"/>
                    </a:cxn>
                    <a:cxn ang="T14">
                      <a:pos x="T8" y="T9"/>
                    </a:cxn>
                  </a:cxnLst>
                  <a:rect l="T15" t="T16" r="T17" b="T18"/>
                  <a:pathLst>
                    <a:path w="32" h="26">
                      <a:moveTo>
                        <a:pt x="0" y="16"/>
                      </a:moveTo>
                      <a:lnTo>
                        <a:pt x="30" y="0"/>
                      </a:lnTo>
                      <a:lnTo>
                        <a:pt x="32" y="10"/>
                      </a:lnTo>
                      <a:lnTo>
                        <a:pt x="1" y="26"/>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49" name="Freeform 785"/>
                <p:cNvSpPr>
                  <a:spLocks/>
                </p:cNvSpPr>
                <p:nvPr/>
              </p:nvSpPr>
              <p:spPr bwMode="auto">
                <a:xfrm>
                  <a:off x="833" y="2504"/>
                  <a:ext cx="30" cy="27"/>
                </a:xfrm>
                <a:custGeom>
                  <a:avLst/>
                  <a:gdLst>
                    <a:gd name="T0" fmla="*/ 0 w 30"/>
                    <a:gd name="T1" fmla="*/ 17 h 27"/>
                    <a:gd name="T2" fmla="*/ 28 w 30"/>
                    <a:gd name="T3" fmla="*/ 0 h 27"/>
                    <a:gd name="T4" fmla="*/ 30 w 30"/>
                    <a:gd name="T5" fmla="*/ 10 h 27"/>
                    <a:gd name="T6" fmla="*/ 1 w 30"/>
                    <a:gd name="T7" fmla="*/ 27 h 27"/>
                    <a:gd name="T8" fmla="*/ 0 w 30"/>
                    <a:gd name="T9" fmla="*/ 17 h 27"/>
                    <a:gd name="T10" fmla="*/ 0 60000 65536"/>
                    <a:gd name="T11" fmla="*/ 0 60000 65536"/>
                    <a:gd name="T12" fmla="*/ 0 60000 65536"/>
                    <a:gd name="T13" fmla="*/ 0 60000 65536"/>
                    <a:gd name="T14" fmla="*/ 0 60000 65536"/>
                    <a:gd name="T15" fmla="*/ 0 w 30"/>
                    <a:gd name="T16" fmla="*/ 0 h 27"/>
                    <a:gd name="T17" fmla="*/ 30 w 30"/>
                    <a:gd name="T18" fmla="*/ 27 h 27"/>
                  </a:gdLst>
                  <a:ahLst/>
                  <a:cxnLst>
                    <a:cxn ang="T10">
                      <a:pos x="T0" y="T1"/>
                    </a:cxn>
                    <a:cxn ang="T11">
                      <a:pos x="T2" y="T3"/>
                    </a:cxn>
                    <a:cxn ang="T12">
                      <a:pos x="T4" y="T5"/>
                    </a:cxn>
                    <a:cxn ang="T13">
                      <a:pos x="T6" y="T7"/>
                    </a:cxn>
                    <a:cxn ang="T14">
                      <a:pos x="T8" y="T9"/>
                    </a:cxn>
                  </a:cxnLst>
                  <a:rect l="T15" t="T16" r="T17" b="T18"/>
                  <a:pathLst>
                    <a:path w="30" h="27">
                      <a:moveTo>
                        <a:pt x="0" y="17"/>
                      </a:moveTo>
                      <a:lnTo>
                        <a:pt x="28" y="0"/>
                      </a:lnTo>
                      <a:lnTo>
                        <a:pt x="30" y="10"/>
                      </a:lnTo>
                      <a:lnTo>
                        <a:pt x="1" y="2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50" name="Freeform 786"/>
                <p:cNvSpPr>
                  <a:spLocks/>
                </p:cNvSpPr>
                <p:nvPr/>
              </p:nvSpPr>
              <p:spPr bwMode="auto">
                <a:xfrm>
                  <a:off x="853" y="2485"/>
                  <a:ext cx="30" cy="29"/>
                </a:xfrm>
                <a:custGeom>
                  <a:avLst/>
                  <a:gdLst>
                    <a:gd name="T0" fmla="*/ 0 w 30"/>
                    <a:gd name="T1" fmla="*/ 19 h 29"/>
                    <a:gd name="T2" fmla="*/ 29 w 30"/>
                    <a:gd name="T3" fmla="*/ 0 h 29"/>
                    <a:gd name="T4" fmla="*/ 30 w 30"/>
                    <a:gd name="T5" fmla="*/ 10 h 29"/>
                    <a:gd name="T6" fmla="*/ 1 w 30"/>
                    <a:gd name="T7" fmla="*/ 29 h 29"/>
                    <a:gd name="T8" fmla="*/ 0 w 30"/>
                    <a:gd name="T9" fmla="*/ 19 h 29"/>
                    <a:gd name="T10" fmla="*/ 0 60000 65536"/>
                    <a:gd name="T11" fmla="*/ 0 60000 65536"/>
                    <a:gd name="T12" fmla="*/ 0 60000 65536"/>
                    <a:gd name="T13" fmla="*/ 0 60000 65536"/>
                    <a:gd name="T14" fmla="*/ 0 60000 65536"/>
                    <a:gd name="T15" fmla="*/ 0 w 30"/>
                    <a:gd name="T16" fmla="*/ 0 h 29"/>
                    <a:gd name="T17" fmla="*/ 30 w 30"/>
                    <a:gd name="T18" fmla="*/ 29 h 29"/>
                  </a:gdLst>
                  <a:ahLst/>
                  <a:cxnLst>
                    <a:cxn ang="T10">
                      <a:pos x="T0" y="T1"/>
                    </a:cxn>
                    <a:cxn ang="T11">
                      <a:pos x="T2" y="T3"/>
                    </a:cxn>
                    <a:cxn ang="T12">
                      <a:pos x="T4" y="T5"/>
                    </a:cxn>
                    <a:cxn ang="T13">
                      <a:pos x="T6" y="T7"/>
                    </a:cxn>
                    <a:cxn ang="T14">
                      <a:pos x="T8" y="T9"/>
                    </a:cxn>
                  </a:cxnLst>
                  <a:rect l="T15" t="T16" r="T17" b="T18"/>
                  <a:pathLst>
                    <a:path w="30" h="29">
                      <a:moveTo>
                        <a:pt x="0" y="19"/>
                      </a:moveTo>
                      <a:lnTo>
                        <a:pt x="29" y="0"/>
                      </a:lnTo>
                      <a:lnTo>
                        <a:pt x="30" y="10"/>
                      </a:lnTo>
                      <a:lnTo>
                        <a:pt x="1" y="2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51" name="Freeform 787"/>
                <p:cNvSpPr>
                  <a:spLocks/>
                </p:cNvSpPr>
                <p:nvPr/>
              </p:nvSpPr>
              <p:spPr bwMode="auto">
                <a:xfrm>
                  <a:off x="873" y="2466"/>
                  <a:ext cx="30" cy="29"/>
                </a:xfrm>
                <a:custGeom>
                  <a:avLst/>
                  <a:gdLst>
                    <a:gd name="T0" fmla="*/ 0 w 30"/>
                    <a:gd name="T1" fmla="*/ 19 h 29"/>
                    <a:gd name="T2" fmla="*/ 29 w 30"/>
                    <a:gd name="T3" fmla="*/ 0 h 29"/>
                    <a:gd name="T4" fmla="*/ 30 w 30"/>
                    <a:gd name="T5" fmla="*/ 10 h 29"/>
                    <a:gd name="T6" fmla="*/ 1 w 30"/>
                    <a:gd name="T7" fmla="*/ 29 h 29"/>
                    <a:gd name="T8" fmla="*/ 0 w 30"/>
                    <a:gd name="T9" fmla="*/ 19 h 29"/>
                    <a:gd name="T10" fmla="*/ 0 60000 65536"/>
                    <a:gd name="T11" fmla="*/ 0 60000 65536"/>
                    <a:gd name="T12" fmla="*/ 0 60000 65536"/>
                    <a:gd name="T13" fmla="*/ 0 60000 65536"/>
                    <a:gd name="T14" fmla="*/ 0 60000 65536"/>
                    <a:gd name="T15" fmla="*/ 0 w 30"/>
                    <a:gd name="T16" fmla="*/ 0 h 29"/>
                    <a:gd name="T17" fmla="*/ 30 w 30"/>
                    <a:gd name="T18" fmla="*/ 29 h 29"/>
                  </a:gdLst>
                  <a:ahLst/>
                  <a:cxnLst>
                    <a:cxn ang="T10">
                      <a:pos x="T0" y="T1"/>
                    </a:cxn>
                    <a:cxn ang="T11">
                      <a:pos x="T2" y="T3"/>
                    </a:cxn>
                    <a:cxn ang="T12">
                      <a:pos x="T4" y="T5"/>
                    </a:cxn>
                    <a:cxn ang="T13">
                      <a:pos x="T6" y="T7"/>
                    </a:cxn>
                    <a:cxn ang="T14">
                      <a:pos x="T8" y="T9"/>
                    </a:cxn>
                  </a:cxnLst>
                  <a:rect l="T15" t="T16" r="T17" b="T18"/>
                  <a:pathLst>
                    <a:path w="30" h="29">
                      <a:moveTo>
                        <a:pt x="0" y="19"/>
                      </a:moveTo>
                      <a:lnTo>
                        <a:pt x="29" y="0"/>
                      </a:lnTo>
                      <a:lnTo>
                        <a:pt x="30" y="10"/>
                      </a:lnTo>
                      <a:lnTo>
                        <a:pt x="1" y="29"/>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52" name="Freeform 788"/>
                <p:cNvSpPr>
                  <a:spLocks/>
                </p:cNvSpPr>
                <p:nvPr/>
              </p:nvSpPr>
              <p:spPr bwMode="auto">
                <a:xfrm>
                  <a:off x="894" y="2442"/>
                  <a:ext cx="31" cy="34"/>
                </a:xfrm>
                <a:custGeom>
                  <a:avLst/>
                  <a:gdLst>
                    <a:gd name="T0" fmla="*/ 0 w 31"/>
                    <a:gd name="T1" fmla="*/ 33 h 34"/>
                    <a:gd name="T2" fmla="*/ 21 w 31"/>
                    <a:gd name="T3" fmla="*/ 0 h 34"/>
                    <a:gd name="T4" fmla="*/ 31 w 31"/>
                    <a:gd name="T5" fmla="*/ 1 h 34"/>
                    <a:gd name="T6" fmla="*/ 11 w 31"/>
                    <a:gd name="T7" fmla="*/ 34 h 34"/>
                    <a:gd name="T8" fmla="*/ 0 w 31"/>
                    <a:gd name="T9" fmla="*/ 33 h 34"/>
                    <a:gd name="T10" fmla="*/ 0 60000 65536"/>
                    <a:gd name="T11" fmla="*/ 0 60000 65536"/>
                    <a:gd name="T12" fmla="*/ 0 60000 65536"/>
                    <a:gd name="T13" fmla="*/ 0 60000 65536"/>
                    <a:gd name="T14" fmla="*/ 0 60000 65536"/>
                    <a:gd name="T15" fmla="*/ 0 w 31"/>
                    <a:gd name="T16" fmla="*/ 0 h 34"/>
                    <a:gd name="T17" fmla="*/ 31 w 31"/>
                    <a:gd name="T18" fmla="*/ 34 h 34"/>
                  </a:gdLst>
                  <a:ahLst/>
                  <a:cxnLst>
                    <a:cxn ang="T10">
                      <a:pos x="T0" y="T1"/>
                    </a:cxn>
                    <a:cxn ang="T11">
                      <a:pos x="T2" y="T3"/>
                    </a:cxn>
                    <a:cxn ang="T12">
                      <a:pos x="T4" y="T5"/>
                    </a:cxn>
                    <a:cxn ang="T13">
                      <a:pos x="T6" y="T7"/>
                    </a:cxn>
                    <a:cxn ang="T14">
                      <a:pos x="T8" y="T9"/>
                    </a:cxn>
                  </a:cxnLst>
                  <a:rect l="T15" t="T16" r="T17" b="T18"/>
                  <a:pathLst>
                    <a:path w="31" h="34">
                      <a:moveTo>
                        <a:pt x="0" y="33"/>
                      </a:moveTo>
                      <a:lnTo>
                        <a:pt x="21" y="0"/>
                      </a:lnTo>
                      <a:lnTo>
                        <a:pt x="31" y="1"/>
                      </a:lnTo>
                      <a:lnTo>
                        <a:pt x="11" y="34"/>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53" name="Freeform 789"/>
                <p:cNvSpPr>
                  <a:spLocks/>
                </p:cNvSpPr>
                <p:nvPr/>
              </p:nvSpPr>
              <p:spPr bwMode="auto">
                <a:xfrm>
                  <a:off x="915" y="2420"/>
                  <a:ext cx="30" cy="35"/>
                </a:xfrm>
                <a:custGeom>
                  <a:avLst/>
                  <a:gdLst>
                    <a:gd name="T0" fmla="*/ 0 w 30"/>
                    <a:gd name="T1" fmla="*/ 33 h 35"/>
                    <a:gd name="T2" fmla="*/ 20 w 30"/>
                    <a:gd name="T3" fmla="*/ 0 h 35"/>
                    <a:gd name="T4" fmla="*/ 30 w 30"/>
                    <a:gd name="T5" fmla="*/ 2 h 35"/>
                    <a:gd name="T6" fmla="*/ 10 w 30"/>
                    <a:gd name="T7" fmla="*/ 35 h 35"/>
                    <a:gd name="T8" fmla="*/ 0 w 30"/>
                    <a:gd name="T9" fmla="*/ 33 h 35"/>
                    <a:gd name="T10" fmla="*/ 0 60000 65536"/>
                    <a:gd name="T11" fmla="*/ 0 60000 65536"/>
                    <a:gd name="T12" fmla="*/ 0 60000 65536"/>
                    <a:gd name="T13" fmla="*/ 0 60000 65536"/>
                    <a:gd name="T14" fmla="*/ 0 60000 65536"/>
                    <a:gd name="T15" fmla="*/ 0 w 30"/>
                    <a:gd name="T16" fmla="*/ 0 h 35"/>
                    <a:gd name="T17" fmla="*/ 30 w 30"/>
                    <a:gd name="T18" fmla="*/ 35 h 35"/>
                  </a:gdLst>
                  <a:ahLst/>
                  <a:cxnLst>
                    <a:cxn ang="T10">
                      <a:pos x="T0" y="T1"/>
                    </a:cxn>
                    <a:cxn ang="T11">
                      <a:pos x="T2" y="T3"/>
                    </a:cxn>
                    <a:cxn ang="T12">
                      <a:pos x="T4" y="T5"/>
                    </a:cxn>
                    <a:cxn ang="T13">
                      <a:pos x="T6" y="T7"/>
                    </a:cxn>
                    <a:cxn ang="T14">
                      <a:pos x="T8" y="T9"/>
                    </a:cxn>
                  </a:cxnLst>
                  <a:rect l="T15" t="T16" r="T17" b="T18"/>
                  <a:pathLst>
                    <a:path w="30" h="35">
                      <a:moveTo>
                        <a:pt x="0" y="33"/>
                      </a:moveTo>
                      <a:lnTo>
                        <a:pt x="20" y="0"/>
                      </a:lnTo>
                      <a:lnTo>
                        <a:pt x="30" y="2"/>
                      </a:lnTo>
                      <a:lnTo>
                        <a:pt x="10" y="35"/>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54" name="Freeform 790"/>
                <p:cNvSpPr>
                  <a:spLocks/>
                </p:cNvSpPr>
                <p:nvPr/>
              </p:nvSpPr>
              <p:spPr bwMode="auto">
                <a:xfrm>
                  <a:off x="935" y="2396"/>
                  <a:ext cx="31" cy="37"/>
                </a:xfrm>
                <a:custGeom>
                  <a:avLst/>
                  <a:gdLst>
                    <a:gd name="T0" fmla="*/ 0 w 31"/>
                    <a:gd name="T1" fmla="*/ 36 h 37"/>
                    <a:gd name="T2" fmla="*/ 21 w 31"/>
                    <a:gd name="T3" fmla="*/ 0 h 37"/>
                    <a:gd name="T4" fmla="*/ 31 w 31"/>
                    <a:gd name="T5" fmla="*/ 1 h 37"/>
                    <a:gd name="T6" fmla="*/ 10 w 31"/>
                    <a:gd name="T7" fmla="*/ 37 h 37"/>
                    <a:gd name="T8" fmla="*/ 0 w 31"/>
                    <a:gd name="T9" fmla="*/ 36 h 37"/>
                    <a:gd name="T10" fmla="*/ 0 60000 65536"/>
                    <a:gd name="T11" fmla="*/ 0 60000 65536"/>
                    <a:gd name="T12" fmla="*/ 0 60000 65536"/>
                    <a:gd name="T13" fmla="*/ 0 60000 65536"/>
                    <a:gd name="T14" fmla="*/ 0 60000 65536"/>
                    <a:gd name="T15" fmla="*/ 0 w 31"/>
                    <a:gd name="T16" fmla="*/ 0 h 37"/>
                    <a:gd name="T17" fmla="*/ 31 w 31"/>
                    <a:gd name="T18" fmla="*/ 37 h 37"/>
                  </a:gdLst>
                  <a:ahLst/>
                  <a:cxnLst>
                    <a:cxn ang="T10">
                      <a:pos x="T0" y="T1"/>
                    </a:cxn>
                    <a:cxn ang="T11">
                      <a:pos x="T2" y="T3"/>
                    </a:cxn>
                    <a:cxn ang="T12">
                      <a:pos x="T4" y="T5"/>
                    </a:cxn>
                    <a:cxn ang="T13">
                      <a:pos x="T6" y="T7"/>
                    </a:cxn>
                    <a:cxn ang="T14">
                      <a:pos x="T8" y="T9"/>
                    </a:cxn>
                  </a:cxnLst>
                  <a:rect l="T15" t="T16" r="T17" b="T18"/>
                  <a:pathLst>
                    <a:path w="31" h="37">
                      <a:moveTo>
                        <a:pt x="0" y="36"/>
                      </a:moveTo>
                      <a:lnTo>
                        <a:pt x="21" y="0"/>
                      </a:lnTo>
                      <a:lnTo>
                        <a:pt x="31" y="1"/>
                      </a:lnTo>
                      <a:lnTo>
                        <a:pt x="10" y="37"/>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55" name="Freeform 791"/>
                <p:cNvSpPr>
                  <a:spLocks/>
                </p:cNvSpPr>
                <p:nvPr/>
              </p:nvSpPr>
              <p:spPr bwMode="auto">
                <a:xfrm>
                  <a:off x="956" y="2371"/>
                  <a:ext cx="31" cy="38"/>
                </a:xfrm>
                <a:custGeom>
                  <a:avLst/>
                  <a:gdLst>
                    <a:gd name="T0" fmla="*/ 0 w 31"/>
                    <a:gd name="T1" fmla="*/ 36 h 38"/>
                    <a:gd name="T2" fmla="*/ 21 w 31"/>
                    <a:gd name="T3" fmla="*/ 0 h 38"/>
                    <a:gd name="T4" fmla="*/ 31 w 31"/>
                    <a:gd name="T5" fmla="*/ 2 h 38"/>
                    <a:gd name="T6" fmla="*/ 10 w 31"/>
                    <a:gd name="T7" fmla="*/ 38 h 38"/>
                    <a:gd name="T8" fmla="*/ 0 w 31"/>
                    <a:gd name="T9" fmla="*/ 36 h 38"/>
                    <a:gd name="T10" fmla="*/ 0 60000 65536"/>
                    <a:gd name="T11" fmla="*/ 0 60000 65536"/>
                    <a:gd name="T12" fmla="*/ 0 60000 65536"/>
                    <a:gd name="T13" fmla="*/ 0 60000 65536"/>
                    <a:gd name="T14" fmla="*/ 0 60000 65536"/>
                    <a:gd name="T15" fmla="*/ 0 w 31"/>
                    <a:gd name="T16" fmla="*/ 0 h 38"/>
                    <a:gd name="T17" fmla="*/ 31 w 31"/>
                    <a:gd name="T18" fmla="*/ 38 h 38"/>
                  </a:gdLst>
                  <a:ahLst/>
                  <a:cxnLst>
                    <a:cxn ang="T10">
                      <a:pos x="T0" y="T1"/>
                    </a:cxn>
                    <a:cxn ang="T11">
                      <a:pos x="T2" y="T3"/>
                    </a:cxn>
                    <a:cxn ang="T12">
                      <a:pos x="T4" y="T5"/>
                    </a:cxn>
                    <a:cxn ang="T13">
                      <a:pos x="T6" y="T7"/>
                    </a:cxn>
                    <a:cxn ang="T14">
                      <a:pos x="T8" y="T9"/>
                    </a:cxn>
                  </a:cxnLst>
                  <a:rect l="T15" t="T16" r="T17" b="T18"/>
                  <a:pathLst>
                    <a:path w="31" h="38">
                      <a:moveTo>
                        <a:pt x="0" y="36"/>
                      </a:moveTo>
                      <a:lnTo>
                        <a:pt x="21" y="0"/>
                      </a:lnTo>
                      <a:lnTo>
                        <a:pt x="31" y="2"/>
                      </a:lnTo>
                      <a:lnTo>
                        <a:pt x="10" y="38"/>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56" name="Freeform 792"/>
                <p:cNvSpPr>
                  <a:spLocks/>
                </p:cNvSpPr>
                <p:nvPr/>
              </p:nvSpPr>
              <p:spPr bwMode="auto">
                <a:xfrm>
                  <a:off x="977" y="2345"/>
                  <a:ext cx="30" cy="39"/>
                </a:xfrm>
                <a:custGeom>
                  <a:avLst/>
                  <a:gdLst>
                    <a:gd name="T0" fmla="*/ 0 w 30"/>
                    <a:gd name="T1" fmla="*/ 38 h 39"/>
                    <a:gd name="T2" fmla="*/ 20 w 30"/>
                    <a:gd name="T3" fmla="*/ 0 h 39"/>
                    <a:gd name="T4" fmla="*/ 30 w 30"/>
                    <a:gd name="T5" fmla="*/ 2 h 39"/>
                    <a:gd name="T6" fmla="*/ 10 w 30"/>
                    <a:gd name="T7" fmla="*/ 39 h 39"/>
                    <a:gd name="T8" fmla="*/ 0 w 30"/>
                    <a:gd name="T9" fmla="*/ 38 h 39"/>
                    <a:gd name="T10" fmla="*/ 0 60000 65536"/>
                    <a:gd name="T11" fmla="*/ 0 60000 65536"/>
                    <a:gd name="T12" fmla="*/ 0 60000 65536"/>
                    <a:gd name="T13" fmla="*/ 0 60000 65536"/>
                    <a:gd name="T14" fmla="*/ 0 60000 65536"/>
                    <a:gd name="T15" fmla="*/ 0 w 30"/>
                    <a:gd name="T16" fmla="*/ 0 h 39"/>
                    <a:gd name="T17" fmla="*/ 30 w 30"/>
                    <a:gd name="T18" fmla="*/ 39 h 39"/>
                  </a:gdLst>
                  <a:ahLst/>
                  <a:cxnLst>
                    <a:cxn ang="T10">
                      <a:pos x="T0" y="T1"/>
                    </a:cxn>
                    <a:cxn ang="T11">
                      <a:pos x="T2" y="T3"/>
                    </a:cxn>
                    <a:cxn ang="T12">
                      <a:pos x="T4" y="T5"/>
                    </a:cxn>
                    <a:cxn ang="T13">
                      <a:pos x="T6" y="T7"/>
                    </a:cxn>
                    <a:cxn ang="T14">
                      <a:pos x="T8" y="T9"/>
                    </a:cxn>
                  </a:cxnLst>
                  <a:rect l="T15" t="T16" r="T17" b="T18"/>
                  <a:pathLst>
                    <a:path w="30" h="39">
                      <a:moveTo>
                        <a:pt x="0" y="38"/>
                      </a:moveTo>
                      <a:lnTo>
                        <a:pt x="20" y="0"/>
                      </a:lnTo>
                      <a:lnTo>
                        <a:pt x="30" y="2"/>
                      </a:lnTo>
                      <a:lnTo>
                        <a:pt x="10" y="39"/>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57" name="Freeform 793"/>
                <p:cNvSpPr>
                  <a:spLocks/>
                </p:cNvSpPr>
                <p:nvPr/>
              </p:nvSpPr>
              <p:spPr bwMode="auto">
                <a:xfrm>
                  <a:off x="997" y="2318"/>
                  <a:ext cx="30" cy="40"/>
                </a:xfrm>
                <a:custGeom>
                  <a:avLst/>
                  <a:gdLst>
                    <a:gd name="T0" fmla="*/ 0 w 30"/>
                    <a:gd name="T1" fmla="*/ 39 h 40"/>
                    <a:gd name="T2" fmla="*/ 20 w 30"/>
                    <a:gd name="T3" fmla="*/ 0 h 40"/>
                    <a:gd name="T4" fmla="*/ 30 w 30"/>
                    <a:gd name="T5" fmla="*/ 1 h 40"/>
                    <a:gd name="T6" fmla="*/ 10 w 30"/>
                    <a:gd name="T7" fmla="*/ 40 h 40"/>
                    <a:gd name="T8" fmla="*/ 0 w 30"/>
                    <a:gd name="T9" fmla="*/ 39 h 40"/>
                    <a:gd name="T10" fmla="*/ 0 60000 65536"/>
                    <a:gd name="T11" fmla="*/ 0 60000 65536"/>
                    <a:gd name="T12" fmla="*/ 0 60000 65536"/>
                    <a:gd name="T13" fmla="*/ 0 60000 65536"/>
                    <a:gd name="T14" fmla="*/ 0 60000 65536"/>
                    <a:gd name="T15" fmla="*/ 0 w 30"/>
                    <a:gd name="T16" fmla="*/ 0 h 40"/>
                    <a:gd name="T17" fmla="*/ 30 w 30"/>
                    <a:gd name="T18" fmla="*/ 40 h 40"/>
                  </a:gdLst>
                  <a:ahLst/>
                  <a:cxnLst>
                    <a:cxn ang="T10">
                      <a:pos x="T0" y="T1"/>
                    </a:cxn>
                    <a:cxn ang="T11">
                      <a:pos x="T2" y="T3"/>
                    </a:cxn>
                    <a:cxn ang="T12">
                      <a:pos x="T4" y="T5"/>
                    </a:cxn>
                    <a:cxn ang="T13">
                      <a:pos x="T6" y="T7"/>
                    </a:cxn>
                    <a:cxn ang="T14">
                      <a:pos x="T8" y="T9"/>
                    </a:cxn>
                  </a:cxnLst>
                  <a:rect l="T15" t="T16" r="T17" b="T18"/>
                  <a:pathLst>
                    <a:path w="30" h="40">
                      <a:moveTo>
                        <a:pt x="0" y="39"/>
                      </a:moveTo>
                      <a:lnTo>
                        <a:pt x="20" y="0"/>
                      </a:lnTo>
                      <a:lnTo>
                        <a:pt x="30" y="1"/>
                      </a:lnTo>
                      <a:lnTo>
                        <a:pt x="10" y="40"/>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58" name="Freeform 794"/>
                <p:cNvSpPr>
                  <a:spLocks/>
                </p:cNvSpPr>
                <p:nvPr/>
              </p:nvSpPr>
              <p:spPr bwMode="auto">
                <a:xfrm>
                  <a:off x="1017" y="2289"/>
                  <a:ext cx="29" cy="42"/>
                </a:xfrm>
                <a:custGeom>
                  <a:avLst/>
                  <a:gdLst>
                    <a:gd name="T0" fmla="*/ 0 w 29"/>
                    <a:gd name="T1" fmla="*/ 40 h 42"/>
                    <a:gd name="T2" fmla="*/ 20 w 29"/>
                    <a:gd name="T3" fmla="*/ 0 h 42"/>
                    <a:gd name="T4" fmla="*/ 29 w 29"/>
                    <a:gd name="T5" fmla="*/ 2 h 42"/>
                    <a:gd name="T6" fmla="*/ 9 w 29"/>
                    <a:gd name="T7" fmla="*/ 42 h 42"/>
                    <a:gd name="T8" fmla="*/ 0 w 29"/>
                    <a:gd name="T9" fmla="*/ 40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0" y="40"/>
                      </a:moveTo>
                      <a:lnTo>
                        <a:pt x="20" y="0"/>
                      </a:lnTo>
                      <a:lnTo>
                        <a:pt x="29" y="2"/>
                      </a:lnTo>
                      <a:lnTo>
                        <a:pt x="9" y="42"/>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59" name="Freeform 795"/>
                <p:cNvSpPr>
                  <a:spLocks/>
                </p:cNvSpPr>
                <p:nvPr/>
              </p:nvSpPr>
              <p:spPr bwMode="auto">
                <a:xfrm>
                  <a:off x="1037" y="2260"/>
                  <a:ext cx="29" cy="42"/>
                </a:xfrm>
                <a:custGeom>
                  <a:avLst/>
                  <a:gdLst>
                    <a:gd name="T0" fmla="*/ 0 w 29"/>
                    <a:gd name="T1" fmla="*/ 41 h 42"/>
                    <a:gd name="T2" fmla="*/ 20 w 29"/>
                    <a:gd name="T3" fmla="*/ 0 h 42"/>
                    <a:gd name="T4" fmla="*/ 29 w 29"/>
                    <a:gd name="T5" fmla="*/ 2 h 42"/>
                    <a:gd name="T6" fmla="*/ 9 w 29"/>
                    <a:gd name="T7" fmla="*/ 42 h 42"/>
                    <a:gd name="T8" fmla="*/ 0 w 29"/>
                    <a:gd name="T9" fmla="*/ 41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0" y="41"/>
                      </a:moveTo>
                      <a:lnTo>
                        <a:pt x="20" y="0"/>
                      </a:lnTo>
                      <a:lnTo>
                        <a:pt x="29" y="2"/>
                      </a:lnTo>
                      <a:lnTo>
                        <a:pt x="9" y="42"/>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60" name="Freeform 796"/>
                <p:cNvSpPr>
                  <a:spLocks/>
                </p:cNvSpPr>
                <p:nvPr/>
              </p:nvSpPr>
              <p:spPr bwMode="auto">
                <a:xfrm>
                  <a:off x="1057" y="2230"/>
                  <a:ext cx="32" cy="43"/>
                </a:xfrm>
                <a:custGeom>
                  <a:avLst/>
                  <a:gdLst>
                    <a:gd name="T0" fmla="*/ 0 w 32"/>
                    <a:gd name="T1" fmla="*/ 42 h 43"/>
                    <a:gd name="T2" fmla="*/ 22 w 32"/>
                    <a:gd name="T3" fmla="*/ 0 h 43"/>
                    <a:gd name="T4" fmla="*/ 32 w 32"/>
                    <a:gd name="T5" fmla="*/ 1 h 43"/>
                    <a:gd name="T6" fmla="*/ 10 w 32"/>
                    <a:gd name="T7" fmla="*/ 43 h 43"/>
                    <a:gd name="T8" fmla="*/ 0 w 32"/>
                    <a:gd name="T9" fmla="*/ 42 h 43"/>
                    <a:gd name="T10" fmla="*/ 0 60000 65536"/>
                    <a:gd name="T11" fmla="*/ 0 60000 65536"/>
                    <a:gd name="T12" fmla="*/ 0 60000 65536"/>
                    <a:gd name="T13" fmla="*/ 0 60000 65536"/>
                    <a:gd name="T14" fmla="*/ 0 60000 65536"/>
                    <a:gd name="T15" fmla="*/ 0 w 32"/>
                    <a:gd name="T16" fmla="*/ 0 h 43"/>
                    <a:gd name="T17" fmla="*/ 32 w 32"/>
                    <a:gd name="T18" fmla="*/ 43 h 43"/>
                  </a:gdLst>
                  <a:ahLst/>
                  <a:cxnLst>
                    <a:cxn ang="T10">
                      <a:pos x="T0" y="T1"/>
                    </a:cxn>
                    <a:cxn ang="T11">
                      <a:pos x="T2" y="T3"/>
                    </a:cxn>
                    <a:cxn ang="T12">
                      <a:pos x="T4" y="T5"/>
                    </a:cxn>
                    <a:cxn ang="T13">
                      <a:pos x="T6" y="T7"/>
                    </a:cxn>
                    <a:cxn ang="T14">
                      <a:pos x="T8" y="T9"/>
                    </a:cxn>
                  </a:cxnLst>
                  <a:rect l="T15" t="T16" r="T17" b="T18"/>
                  <a:pathLst>
                    <a:path w="32" h="43">
                      <a:moveTo>
                        <a:pt x="0" y="42"/>
                      </a:moveTo>
                      <a:lnTo>
                        <a:pt x="22" y="0"/>
                      </a:lnTo>
                      <a:lnTo>
                        <a:pt x="32" y="1"/>
                      </a:lnTo>
                      <a:lnTo>
                        <a:pt x="10" y="43"/>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61" name="Freeform 797"/>
                <p:cNvSpPr>
                  <a:spLocks/>
                </p:cNvSpPr>
                <p:nvPr/>
              </p:nvSpPr>
              <p:spPr bwMode="auto">
                <a:xfrm>
                  <a:off x="1079" y="2198"/>
                  <a:ext cx="29" cy="45"/>
                </a:xfrm>
                <a:custGeom>
                  <a:avLst/>
                  <a:gdLst>
                    <a:gd name="T0" fmla="*/ 0 w 29"/>
                    <a:gd name="T1" fmla="*/ 44 h 45"/>
                    <a:gd name="T2" fmla="*/ 20 w 29"/>
                    <a:gd name="T3" fmla="*/ 0 h 45"/>
                    <a:gd name="T4" fmla="*/ 29 w 29"/>
                    <a:gd name="T5" fmla="*/ 2 h 45"/>
                    <a:gd name="T6" fmla="*/ 8 w 29"/>
                    <a:gd name="T7" fmla="*/ 45 h 45"/>
                    <a:gd name="T8" fmla="*/ 0 w 29"/>
                    <a:gd name="T9" fmla="*/ 44 h 45"/>
                    <a:gd name="T10" fmla="*/ 0 60000 65536"/>
                    <a:gd name="T11" fmla="*/ 0 60000 65536"/>
                    <a:gd name="T12" fmla="*/ 0 60000 65536"/>
                    <a:gd name="T13" fmla="*/ 0 60000 65536"/>
                    <a:gd name="T14" fmla="*/ 0 60000 65536"/>
                    <a:gd name="T15" fmla="*/ 0 w 29"/>
                    <a:gd name="T16" fmla="*/ 0 h 45"/>
                    <a:gd name="T17" fmla="*/ 29 w 29"/>
                    <a:gd name="T18" fmla="*/ 45 h 45"/>
                  </a:gdLst>
                  <a:ahLst/>
                  <a:cxnLst>
                    <a:cxn ang="T10">
                      <a:pos x="T0" y="T1"/>
                    </a:cxn>
                    <a:cxn ang="T11">
                      <a:pos x="T2" y="T3"/>
                    </a:cxn>
                    <a:cxn ang="T12">
                      <a:pos x="T4" y="T5"/>
                    </a:cxn>
                    <a:cxn ang="T13">
                      <a:pos x="T6" y="T7"/>
                    </a:cxn>
                    <a:cxn ang="T14">
                      <a:pos x="T8" y="T9"/>
                    </a:cxn>
                  </a:cxnLst>
                  <a:rect l="T15" t="T16" r="T17" b="T18"/>
                  <a:pathLst>
                    <a:path w="29" h="45">
                      <a:moveTo>
                        <a:pt x="0" y="44"/>
                      </a:moveTo>
                      <a:lnTo>
                        <a:pt x="20" y="0"/>
                      </a:lnTo>
                      <a:lnTo>
                        <a:pt x="29" y="2"/>
                      </a:lnTo>
                      <a:lnTo>
                        <a:pt x="8" y="45"/>
                      </a:lnTo>
                      <a:lnTo>
                        <a:pt x="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62" name="Freeform 798"/>
                <p:cNvSpPr>
                  <a:spLocks/>
                </p:cNvSpPr>
                <p:nvPr/>
              </p:nvSpPr>
              <p:spPr bwMode="auto">
                <a:xfrm>
                  <a:off x="1099" y="2167"/>
                  <a:ext cx="29" cy="44"/>
                </a:xfrm>
                <a:custGeom>
                  <a:avLst/>
                  <a:gdLst>
                    <a:gd name="T0" fmla="*/ 0 w 29"/>
                    <a:gd name="T1" fmla="*/ 43 h 44"/>
                    <a:gd name="T2" fmla="*/ 20 w 29"/>
                    <a:gd name="T3" fmla="*/ 0 h 44"/>
                    <a:gd name="T4" fmla="*/ 29 w 29"/>
                    <a:gd name="T5" fmla="*/ 1 h 44"/>
                    <a:gd name="T6" fmla="*/ 9 w 29"/>
                    <a:gd name="T7" fmla="*/ 44 h 44"/>
                    <a:gd name="T8" fmla="*/ 0 w 29"/>
                    <a:gd name="T9" fmla="*/ 43 h 44"/>
                    <a:gd name="T10" fmla="*/ 0 60000 65536"/>
                    <a:gd name="T11" fmla="*/ 0 60000 65536"/>
                    <a:gd name="T12" fmla="*/ 0 60000 65536"/>
                    <a:gd name="T13" fmla="*/ 0 60000 65536"/>
                    <a:gd name="T14" fmla="*/ 0 60000 65536"/>
                    <a:gd name="T15" fmla="*/ 0 w 29"/>
                    <a:gd name="T16" fmla="*/ 0 h 44"/>
                    <a:gd name="T17" fmla="*/ 29 w 29"/>
                    <a:gd name="T18" fmla="*/ 44 h 44"/>
                  </a:gdLst>
                  <a:ahLst/>
                  <a:cxnLst>
                    <a:cxn ang="T10">
                      <a:pos x="T0" y="T1"/>
                    </a:cxn>
                    <a:cxn ang="T11">
                      <a:pos x="T2" y="T3"/>
                    </a:cxn>
                    <a:cxn ang="T12">
                      <a:pos x="T4" y="T5"/>
                    </a:cxn>
                    <a:cxn ang="T13">
                      <a:pos x="T6" y="T7"/>
                    </a:cxn>
                    <a:cxn ang="T14">
                      <a:pos x="T8" y="T9"/>
                    </a:cxn>
                  </a:cxnLst>
                  <a:rect l="T15" t="T16" r="T17" b="T18"/>
                  <a:pathLst>
                    <a:path w="29" h="44">
                      <a:moveTo>
                        <a:pt x="0" y="43"/>
                      </a:moveTo>
                      <a:lnTo>
                        <a:pt x="20" y="0"/>
                      </a:lnTo>
                      <a:lnTo>
                        <a:pt x="29" y="1"/>
                      </a:lnTo>
                      <a:lnTo>
                        <a:pt x="9" y="44"/>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63" name="Freeform 799"/>
                <p:cNvSpPr>
                  <a:spLocks/>
                </p:cNvSpPr>
                <p:nvPr/>
              </p:nvSpPr>
              <p:spPr bwMode="auto">
                <a:xfrm>
                  <a:off x="1119" y="2135"/>
                  <a:ext cx="29" cy="45"/>
                </a:xfrm>
                <a:custGeom>
                  <a:avLst/>
                  <a:gdLst>
                    <a:gd name="T0" fmla="*/ 0 w 29"/>
                    <a:gd name="T1" fmla="*/ 43 h 45"/>
                    <a:gd name="T2" fmla="*/ 20 w 29"/>
                    <a:gd name="T3" fmla="*/ 0 h 45"/>
                    <a:gd name="T4" fmla="*/ 29 w 29"/>
                    <a:gd name="T5" fmla="*/ 1 h 45"/>
                    <a:gd name="T6" fmla="*/ 9 w 29"/>
                    <a:gd name="T7" fmla="*/ 45 h 45"/>
                    <a:gd name="T8" fmla="*/ 0 w 29"/>
                    <a:gd name="T9" fmla="*/ 43 h 45"/>
                    <a:gd name="T10" fmla="*/ 0 60000 65536"/>
                    <a:gd name="T11" fmla="*/ 0 60000 65536"/>
                    <a:gd name="T12" fmla="*/ 0 60000 65536"/>
                    <a:gd name="T13" fmla="*/ 0 60000 65536"/>
                    <a:gd name="T14" fmla="*/ 0 60000 65536"/>
                    <a:gd name="T15" fmla="*/ 0 w 29"/>
                    <a:gd name="T16" fmla="*/ 0 h 45"/>
                    <a:gd name="T17" fmla="*/ 29 w 29"/>
                    <a:gd name="T18" fmla="*/ 45 h 45"/>
                  </a:gdLst>
                  <a:ahLst/>
                  <a:cxnLst>
                    <a:cxn ang="T10">
                      <a:pos x="T0" y="T1"/>
                    </a:cxn>
                    <a:cxn ang="T11">
                      <a:pos x="T2" y="T3"/>
                    </a:cxn>
                    <a:cxn ang="T12">
                      <a:pos x="T4" y="T5"/>
                    </a:cxn>
                    <a:cxn ang="T13">
                      <a:pos x="T6" y="T7"/>
                    </a:cxn>
                    <a:cxn ang="T14">
                      <a:pos x="T8" y="T9"/>
                    </a:cxn>
                  </a:cxnLst>
                  <a:rect l="T15" t="T16" r="T17" b="T18"/>
                  <a:pathLst>
                    <a:path w="29" h="45">
                      <a:moveTo>
                        <a:pt x="0" y="43"/>
                      </a:moveTo>
                      <a:lnTo>
                        <a:pt x="20" y="0"/>
                      </a:lnTo>
                      <a:lnTo>
                        <a:pt x="29" y="1"/>
                      </a:lnTo>
                      <a:lnTo>
                        <a:pt x="9" y="45"/>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64" name="Freeform 800"/>
                <p:cNvSpPr>
                  <a:spLocks/>
                </p:cNvSpPr>
                <p:nvPr/>
              </p:nvSpPr>
              <p:spPr bwMode="auto">
                <a:xfrm>
                  <a:off x="1139" y="2103"/>
                  <a:ext cx="29" cy="45"/>
                </a:xfrm>
                <a:custGeom>
                  <a:avLst/>
                  <a:gdLst>
                    <a:gd name="T0" fmla="*/ 0 w 29"/>
                    <a:gd name="T1" fmla="*/ 44 h 45"/>
                    <a:gd name="T2" fmla="*/ 20 w 29"/>
                    <a:gd name="T3" fmla="*/ 0 h 45"/>
                    <a:gd name="T4" fmla="*/ 29 w 29"/>
                    <a:gd name="T5" fmla="*/ 2 h 45"/>
                    <a:gd name="T6" fmla="*/ 9 w 29"/>
                    <a:gd name="T7" fmla="*/ 45 h 45"/>
                    <a:gd name="T8" fmla="*/ 0 w 29"/>
                    <a:gd name="T9" fmla="*/ 44 h 45"/>
                    <a:gd name="T10" fmla="*/ 0 60000 65536"/>
                    <a:gd name="T11" fmla="*/ 0 60000 65536"/>
                    <a:gd name="T12" fmla="*/ 0 60000 65536"/>
                    <a:gd name="T13" fmla="*/ 0 60000 65536"/>
                    <a:gd name="T14" fmla="*/ 0 60000 65536"/>
                    <a:gd name="T15" fmla="*/ 0 w 29"/>
                    <a:gd name="T16" fmla="*/ 0 h 45"/>
                    <a:gd name="T17" fmla="*/ 29 w 29"/>
                    <a:gd name="T18" fmla="*/ 45 h 45"/>
                  </a:gdLst>
                  <a:ahLst/>
                  <a:cxnLst>
                    <a:cxn ang="T10">
                      <a:pos x="T0" y="T1"/>
                    </a:cxn>
                    <a:cxn ang="T11">
                      <a:pos x="T2" y="T3"/>
                    </a:cxn>
                    <a:cxn ang="T12">
                      <a:pos x="T4" y="T5"/>
                    </a:cxn>
                    <a:cxn ang="T13">
                      <a:pos x="T6" y="T7"/>
                    </a:cxn>
                    <a:cxn ang="T14">
                      <a:pos x="T8" y="T9"/>
                    </a:cxn>
                  </a:cxnLst>
                  <a:rect l="T15" t="T16" r="T17" b="T18"/>
                  <a:pathLst>
                    <a:path w="29" h="45">
                      <a:moveTo>
                        <a:pt x="0" y="44"/>
                      </a:moveTo>
                      <a:lnTo>
                        <a:pt x="20" y="0"/>
                      </a:lnTo>
                      <a:lnTo>
                        <a:pt x="29" y="2"/>
                      </a:lnTo>
                      <a:lnTo>
                        <a:pt x="9" y="45"/>
                      </a:lnTo>
                      <a:lnTo>
                        <a:pt x="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65" name="Freeform 801"/>
                <p:cNvSpPr>
                  <a:spLocks/>
                </p:cNvSpPr>
                <p:nvPr/>
              </p:nvSpPr>
              <p:spPr bwMode="auto">
                <a:xfrm>
                  <a:off x="1159" y="2070"/>
                  <a:ext cx="31" cy="46"/>
                </a:xfrm>
                <a:custGeom>
                  <a:avLst/>
                  <a:gdLst>
                    <a:gd name="T0" fmla="*/ 0 w 31"/>
                    <a:gd name="T1" fmla="*/ 45 h 46"/>
                    <a:gd name="T2" fmla="*/ 22 w 31"/>
                    <a:gd name="T3" fmla="*/ 0 h 46"/>
                    <a:gd name="T4" fmla="*/ 31 w 31"/>
                    <a:gd name="T5" fmla="*/ 2 h 46"/>
                    <a:gd name="T6" fmla="*/ 9 w 31"/>
                    <a:gd name="T7" fmla="*/ 46 h 46"/>
                    <a:gd name="T8" fmla="*/ 0 w 31"/>
                    <a:gd name="T9" fmla="*/ 45 h 46"/>
                    <a:gd name="T10" fmla="*/ 0 60000 65536"/>
                    <a:gd name="T11" fmla="*/ 0 60000 65536"/>
                    <a:gd name="T12" fmla="*/ 0 60000 65536"/>
                    <a:gd name="T13" fmla="*/ 0 60000 65536"/>
                    <a:gd name="T14" fmla="*/ 0 60000 65536"/>
                    <a:gd name="T15" fmla="*/ 0 w 31"/>
                    <a:gd name="T16" fmla="*/ 0 h 46"/>
                    <a:gd name="T17" fmla="*/ 31 w 31"/>
                    <a:gd name="T18" fmla="*/ 46 h 46"/>
                  </a:gdLst>
                  <a:ahLst/>
                  <a:cxnLst>
                    <a:cxn ang="T10">
                      <a:pos x="T0" y="T1"/>
                    </a:cxn>
                    <a:cxn ang="T11">
                      <a:pos x="T2" y="T3"/>
                    </a:cxn>
                    <a:cxn ang="T12">
                      <a:pos x="T4" y="T5"/>
                    </a:cxn>
                    <a:cxn ang="T13">
                      <a:pos x="T6" y="T7"/>
                    </a:cxn>
                    <a:cxn ang="T14">
                      <a:pos x="T8" y="T9"/>
                    </a:cxn>
                  </a:cxnLst>
                  <a:rect l="T15" t="T16" r="T17" b="T18"/>
                  <a:pathLst>
                    <a:path w="31" h="46">
                      <a:moveTo>
                        <a:pt x="0" y="45"/>
                      </a:moveTo>
                      <a:lnTo>
                        <a:pt x="22" y="0"/>
                      </a:lnTo>
                      <a:lnTo>
                        <a:pt x="31" y="2"/>
                      </a:lnTo>
                      <a:lnTo>
                        <a:pt x="9" y="46"/>
                      </a:lnTo>
                      <a:lnTo>
                        <a:pt x="0"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66" name="Freeform 802"/>
                <p:cNvSpPr>
                  <a:spLocks/>
                </p:cNvSpPr>
                <p:nvPr/>
              </p:nvSpPr>
              <p:spPr bwMode="auto">
                <a:xfrm>
                  <a:off x="1181" y="2038"/>
                  <a:ext cx="29" cy="45"/>
                </a:xfrm>
                <a:custGeom>
                  <a:avLst/>
                  <a:gdLst>
                    <a:gd name="T0" fmla="*/ 0 w 29"/>
                    <a:gd name="T1" fmla="*/ 44 h 45"/>
                    <a:gd name="T2" fmla="*/ 20 w 29"/>
                    <a:gd name="T3" fmla="*/ 0 h 45"/>
                    <a:gd name="T4" fmla="*/ 29 w 29"/>
                    <a:gd name="T5" fmla="*/ 2 h 45"/>
                    <a:gd name="T6" fmla="*/ 9 w 29"/>
                    <a:gd name="T7" fmla="*/ 45 h 45"/>
                    <a:gd name="T8" fmla="*/ 0 w 29"/>
                    <a:gd name="T9" fmla="*/ 44 h 45"/>
                    <a:gd name="T10" fmla="*/ 0 60000 65536"/>
                    <a:gd name="T11" fmla="*/ 0 60000 65536"/>
                    <a:gd name="T12" fmla="*/ 0 60000 65536"/>
                    <a:gd name="T13" fmla="*/ 0 60000 65536"/>
                    <a:gd name="T14" fmla="*/ 0 60000 65536"/>
                    <a:gd name="T15" fmla="*/ 0 w 29"/>
                    <a:gd name="T16" fmla="*/ 0 h 45"/>
                    <a:gd name="T17" fmla="*/ 29 w 29"/>
                    <a:gd name="T18" fmla="*/ 45 h 45"/>
                  </a:gdLst>
                  <a:ahLst/>
                  <a:cxnLst>
                    <a:cxn ang="T10">
                      <a:pos x="T0" y="T1"/>
                    </a:cxn>
                    <a:cxn ang="T11">
                      <a:pos x="T2" y="T3"/>
                    </a:cxn>
                    <a:cxn ang="T12">
                      <a:pos x="T4" y="T5"/>
                    </a:cxn>
                    <a:cxn ang="T13">
                      <a:pos x="T6" y="T7"/>
                    </a:cxn>
                    <a:cxn ang="T14">
                      <a:pos x="T8" y="T9"/>
                    </a:cxn>
                  </a:cxnLst>
                  <a:rect l="T15" t="T16" r="T17" b="T18"/>
                  <a:pathLst>
                    <a:path w="29" h="45">
                      <a:moveTo>
                        <a:pt x="0" y="44"/>
                      </a:moveTo>
                      <a:lnTo>
                        <a:pt x="20" y="0"/>
                      </a:lnTo>
                      <a:lnTo>
                        <a:pt x="29" y="2"/>
                      </a:lnTo>
                      <a:lnTo>
                        <a:pt x="9" y="45"/>
                      </a:lnTo>
                      <a:lnTo>
                        <a:pt x="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67" name="Freeform 803"/>
                <p:cNvSpPr>
                  <a:spLocks/>
                </p:cNvSpPr>
                <p:nvPr/>
              </p:nvSpPr>
              <p:spPr bwMode="auto">
                <a:xfrm>
                  <a:off x="1201" y="2007"/>
                  <a:ext cx="29" cy="44"/>
                </a:xfrm>
                <a:custGeom>
                  <a:avLst/>
                  <a:gdLst>
                    <a:gd name="T0" fmla="*/ 0 w 29"/>
                    <a:gd name="T1" fmla="*/ 43 h 44"/>
                    <a:gd name="T2" fmla="*/ 20 w 29"/>
                    <a:gd name="T3" fmla="*/ 0 h 44"/>
                    <a:gd name="T4" fmla="*/ 29 w 29"/>
                    <a:gd name="T5" fmla="*/ 1 h 44"/>
                    <a:gd name="T6" fmla="*/ 9 w 29"/>
                    <a:gd name="T7" fmla="*/ 44 h 44"/>
                    <a:gd name="T8" fmla="*/ 0 w 29"/>
                    <a:gd name="T9" fmla="*/ 43 h 44"/>
                    <a:gd name="T10" fmla="*/ 0 60000 65536"/>
                    <a:gd name="T11" fmla="*/ 0 60000 65536"/>
                    <a:gd name="T12" fmla="*/ 0 60000 65536"/>
                    <a:gd name="T13" fmla="*/ 0 60000 65536"/>
                    <a:gd name="T14" fmla="*/ 0 60000 65536"/>
                    <a:gd name="T15" fmla="*/ 0 w 29"/>
                    <a:gd name="T16" fmla="*/ 0 h 44"/>
                    <a:gd name="T17" fmla="*/ 29 w 29"/>
                    <a:gd name="T18" fmla="*/ 44 h 44"/>
                  </a:gdLst>
                  <a:ahLst/>
                  <a:cxnLst>
                    <a:cxn ang="T10">
                      <a:pos x="T0" y="T1"/>
                    </a:cxn>
                    <a:cxn ang="T11">
                      <a:pos x="T2" y="T3"/>
                    </a:cxn>
                    <a:cxn ang="T12">
                      <a:pos x="T4" y="T5"/>
                    </a:cxn>
                    <a:cxn ang="T13">
                      <a:pos x="T6" y="T7"/>
                    </a:cxn>
                    <a:cxn ang="T14">
                      <a:pos x="T8" y="T9"/>
                    </a:cxn>
                  </a:cxnLst>
                  <a:rect l="T15" t="T16" r="T17" b="T18"/>
                  <a:pathLst>
                    <a:path w="29" h="44">
                      <a:moveTo>
                        <a:pt x="0" y="43"/>
                      </a:moveTo>
                      <a:lnTo>
                        <a:pt x="20" y="0"/>
                      </a:lnTo>
                      <a:lnTo>
                        <a:pt x="29" y="1"/>
                      </a:lnTo>
                      <a:lnTo>
                        <a:pt x="9" y="44"/>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168" name="Freeform 804"/>
                <p:cNvSpPr>
                  <a:spLocks/>
                </p:cNvSpPr>
                <p:nvPr/>
              </p:nvSpPr>
              <p:spPr bwMode="auto">
                <a:xfrm>
                  <a:off x="1221" y="1977"/>
                  <a:ext cx="29" cy="43"/>
                </a:xfrm>
                <a:custGeom>
                  <a:avLst/>
                  <a:gdLst>
                    <a:gd name="T0" fmla="*/ 0 w 29"/>
                    <a:gd name="T1" fmla="*/ 41 h 43"/>
                    <a:gd name="T2" fmla="*/ 21 w 29"/>
                    <a:gd name="T3" fmla="*/ 0 h 43"/>
                    <a:gd name="T4" fmla="*/ 29 w 29"/>
                    <a:gd name="T5" fmla="*/ 1 h 43"/>
                    <a:gd name="T6" fmla="*/ 9 w 29"/>
                    <a:gd name="T7" fmla="*/ 43 h 43"/>
                    <a:gd name="T8" fmla="*/ 0 w 29"/>
                    <a:gd name="T9" fmla="*/ 41 h 43"/>
                    <a:gd name="T10" fmla="*/ 0 60000 65536"/>
                    <a:gd name="T11" fmla="*/ 0 60000 65536"/>
                    <a:gd name="T12" fmla="*/ 0 60000 65536"/>
                    <a:gd name="T13" fmla="*/ 0 60000 65536"/>
                    <a:gd name="T14" fmla="*/ 0 60000 65536"/>
                    <a:gd name="T15" fmla="*/ 0 w 29"/>
                    <a:gd name="T16" fmla="*/ 0 h 43"/>
                    <a:gd name="T17" fmla="*/ 29 w 29"/>
                    <a:gd name="T18" fmla="*/ 43 h 43"/>
                  </a:gdLst>
                  <a:ahLst/>
                  <a:cxnLst>
                    <a:cxn ang="T10">
                      <a:pos x="T0" y="T1"/>
                    </a:cxn>
                    <a:cxn ang="T11">
                      <a:pos x="T2" y="T3"/>
                    </a:cxn>
                    <a:cxn ang="T12">
                      <a:pos x="T4" y="T5"/>
                    </a:cxn>
                    <a:cxn ang="T13">
                      <a:pos x="T6" y="T7"/>
                    </a:cxn>
                    <a:cxn ang="T14">
                      <a:pos x="T8" y="T9"/>
                    </a:cxn>
                  </a:cxnLst>
                  <a:rect l="T15" t="T16" r="T17" b="T18"/>
                  <a:pathLst>
                    <a:path w="29" h="43">
                      <a:moveTo>
                        <a:pt x="0" y="41"/>
                      </a:moveTo>
                      <a:lnTo>
                        <a:pt x="21" y="0"/>
                      </a:lnTo>
                      <a:lnTo>
                        <a:pt x="29" y="1"/>
                      </a:lnTo>
                      <a:lnTo>
                        <a:pt x="9" y="43"/>
                      </a:lnTo>
                      <a:lnTo>
                        <a:pt x="0"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grpSp>
          <p:sp>
            <p:nvSpPr>
              <p:cNvPr id="1902" name="Freeform 806"/>
              <p:cNvSpPr>
                <a:spLocks/>
              </p:cNvSpPr>
              <p:nvPr/>
            </p:nvSpPr>
            <p:spPr bwMode="auto">
              <a:xfrm>
                <a:off x="1971675" y="3089275"/>
                <a:ext cx="44450" cy="69850"/>
              </a:xfrm>
              <a:custGeom>
                <a:avLst/>
                <a:gdLst>
                  <a:gd name="T0" fmla="*/ 0 w 28"/>
                  <a:gd name="T1" fmla="*/ 105846563 h 44"/>
                  <a:gd name="T2" fmla="*/ 50403125 w 28"/>
                  <a:gd name="T3" fmla="*/ 0 h 44"/>
                  <a:gd name="T4" fmla="*/ 70564375 w 28"/>
                  <a:gd name="T5" fmla="*/ 5040313 h 44"/>
                  <a:gd name="T6" fmla="*/ 20161250 w 28"/>
                  <a:gd name="T7" fmla="*/ 110886875 h 44"/>
                  <a:gd name="T8" fmla="*/ 0 w 28"/>
                  <a:gd name="T9" fmla="*/ 105846563 h 44"/>
                  <a:gd name="T10" fmla="*/ 0 60000 65536"/>
                  <a:gd name="T11" fmla="*/ 0 60000 65536"/>
                  <a:gd name="T12" fmla="*/ 0 60000 65536"/>
                  <a:gd name="T13" fmla="*/ 0 60000 65536"/>
                  <a:gd name="T14" fmla="*/ 0 60000 65536"/>
                  <a:gd name="T15" fmla="*/ 0 w 28"/>
                  <a:gd name="T16" fmla="*/ 0 h 44"/>
                  <a:gd name="T17" fmla="*/ 28 w 28"/>
                  <a:gd name="T18" fmla="*/ 44 h 44"/>
                </a:gdLst>
                <a:ahLst/>
                <a:cxnLst>
                  <a:cxn ang="T10">
                    <a:pos x="T0" y="T1"/>
                  </a:cxn>
                  <a:cxn ang="T11">
                    <a:pos x="T2" y="T3"/>
                  </a:cxn>
                  <a:cxn ang="T12">
                    <a:pos x="T4" y="T5"/>
                  </a:cxn>
                  <a:cxn ang="T13">
                    <a:pos x="T6" y="T7"/>
                  </a:cxn>
                  <a:cxn ang="T14">
                    <a:pos x="T8" y="T9"/>
                  </a:cxn>
                </a:cxnLst>
                <a:rect l="T15" t="T16" r="T17" b="T18"/>
                <a:pathLst>
                  <a:path w="28" h="44">
                    <a:moveTo>
                      <a:pt x="0" y="42"/>
                    </a:moveTo>
                    <a:lnTo>
                      <a:pt x="20" y="0"/>
                    </a:lnTo>
                    <a:lnTo>
                      <a:pt x="28" y="2"/>
                    </a:lnTo>
                    <a:lnTo>
                      <a:pt x="8" y="44"/>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03" name="Freeform 807"/>
              <p:cNvSpPr>
                <a:spLocks/>
              </p:cNvSpPr>
              <p:nvPr/>
            </p:nvSpPr>
            <p:spPr bwMode="auto">
              <a:xfrm>
                <a:off x="2003425" y="3041650"/>
                <a:ext cx="46038" cy="68263"/>
              </a:xfrm>
              <a:custGeom>
                <a:avLst/>
                <a:gdLst>
                  <a:gd name="T0" fmla="*/ 0 w 29"/>
                  <a:gd name="T1" fmla="*/ 105847338 h 43"/>
                  <a:gd name="T2" fmla="*/ 50403672 w 29"/>
                  <a:gd name="T3" fmla="*/ 0 h 43"/>
                  <a:gd name="T4" fmla="*/ 73086119 w 29"/>
                  <a:gd name="T5" fmla="*/ 5040349 h 43"/>
                  <a:gd name="T6" fmla="*/ 20161469 w 29"/>
                  <a:gd name="T7" fmla="*/ 108368306 h 43"/>
                  <a:gd name="T8" fmla="*/ 0 w 29"/>
                  <a:gd name="T9" fmla="*/ 105847338 h 43"/>
                  <a:gd name="T10" fmla="*/ 0 60000 65536"/>
                  <a:gd name="T11" fmla="*/ 0 60000 65536"/>
                  <a:gd name="T12" fmla="*/ 0 60000 65536"/>
                  <a:gd name="T13" fmla="*/ 0 60000 65536"/>
                  <a:gd name="T14" fmla="*/ 0 60000 65536"/>
                  <a:gd name="T15" fmla="*/ 0 w 29"/>
                  <a:gd name="T16" fmla="*/ 0 h 43"/>
                  <a:gd name="T17" fmla="*/ 29 w 29"/>
                  <a:gd name="T18" fmla="*/ 43 h 43"/>
                </a:gdLst>
                <a:ahLst/>
                <a:cxnLst>
                  <a:cxn ang="T10">
                    <a:pos x="T0" y="T1"/>
                  </a:cxn>
                  <a:cxn ang="T11">
                    <a:pos x="T2" y="T3"/>
                  </a:cxn>
                  <a:cxn ang="T12">
                    <a:pos x="T4" y="T5"/>
                  </a:cxn>
                  <a:cxn ang="T13">
                    <a:pos x="T6" y="T7"/>
                  </a:cxn>
                  <a:cxn ang="T14">
                    <a:pos x="T8" y="T9"/>
                  </a:cxn>
                </a:cxnLst>
                <a:rect l="T15" t="T16" r="T17" b="T18"/>
                <a:pathLst>
                  <a:path w="29" h="43">
                    <a:moveTo>
                      <a:pt x="0" y="42"/>
                    </a:moveTo>
                    <a:lnTo>
                      <a:pt x="20" y="0"/>
                    </a:lnTo>
                    <a:lnTo>
                      <a:pt x="29" y="2"/>
                    </a:lnTo>
                    <a:lnTo>
                      <a:pt x="8" y="43"/>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04" name="Freeform 808"/>
              <p:cNvSpPr>
                <a:spLocks/>
              </p:cNvSpPr>
              <p:nvPr/>
            </p:nvSpPr>
            <p:spPr bwMode="auto">
              <a:xfrm>
                <a:off x="2035175" y="2998788"/>
                <a:ext cx="50800" cy="63500"/>
              </a:xfrm>
              <a:custGeom>
                <a:avLst/>
                <a:gdLst>
                  <a:gd name="T0" fmla="*/ 0 w 32"/>
                  <a:gd name="T1" fmla="*/ 98286888 h 40"/>
                  <a:gd name="T2" fmla="*/ 55443438 w 32"/>
                  <a:gd name="T3" fmla="*/ 0 h 40"/>
                  <a:gd name="T4" fmla="*/ 80645000 w 32"/>
                  <a:gd name="T5" fmla="*/ 2520950 h 40"/>
                  <a:gd name="T6" fmla="*/ 25201563 w 32"/>
                  <a:gd name="T7" fmla="*/ 100806250 h 40"/>
                  <a:gd name="T8" fmla="*/ 0 w 32"/>
                  <a:gd name="T9" fmla="*/ 98286888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0" y="39"/>
                    </a:moveTo>
                    <a:lnTo>
                      <a:pt x="22" y="0"/>
                    </a:lnTo>
                    <a:lnTo>
                      <a:pt x="32" y="1"/>
                    </a:lnTo>
                    <a:lnTo>
                      <a:pt x="10" y="40"/>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05" name="Freeform 809"/>
              <p:cNvSpPr>
                <a:spLocks/>
              </p:cNvSpPr>
              <p:nvPr/>
            </p:nvSpPr>
            <p:spPr bwMode="auto">
              <a:xfrm>
                <a:off x="2070100" y="2957513"/>
                <a:ext cx="47625" cy="61912"/>
              </a:xfrm>
              <a:custGeom>
                <a:avLst/>
                <a:gdLst>
                  <a:gd name="T0" fmla="*/ 0 w 30"/>
                  <a:gd name="T1" fmla="*/ 93244234 h 39"/>
                  <a:gd name="T2" fmla="*/ 50403125 w 30"/>
                  <a:gd name="T3" fmla="*/ 0 h 39"/>
                  <a:gd name="T4" fmla="*/ 75604688 w 30"/>
                  <a:gd name="T5" fmla="*/ 2519342 h 39"/>
                  <a:gd name="T6" fmla="*/ 25201563 w 30"/>
                  <a:gd name="T7" fmla="*/ 98284506 h 39"/>
                  <a:gd name="T8" fmla="*/ 0 w 30"/>
                  <a:gd name="T9" fmla="*/ 93244234 h 39"/>
                  <a:gd name="T10" fmla="*/ 0 60000 65536"/>
                  <a:gd name="T11" fmla="*/ 0 60000 65536"/>
                  <a:gd name="T12" fmla="*/ 0 60000 65536"/>
                  <a:gd name="T13" fmla="*/ 0 60000 65536"/>
                  <a:gd name="T14" fmla="*/ 0 60000 65536"/>
                  <a:gd name="T15" fmla="*/ 0 w 30"/>
                  <a:gd name="T16" fmla="*/ 0 h 39"/>
                  <a:gd name="T17" fmla="*/ 30 w 30"/>
                  <a:gd name="T18" fmla="*/ 39 h 39"/>
                </a:gdLst>
                <a:ahLst/>
                <a:cxnLst>
                  <a:cxn ang="T10">
                    <a:pos x="T0" y="T1"/>
                  </a:cxn>
                  <a:cxn ang="T11">
                    <a:pos x="T2" y="T3"/>
                  </a:cxn>
                  <a:cxn ang="T12">
                    <a:pos x="T4" y="T5"/>
                  </a:cxn>
                  <a:cxn ang="T13">
                    <a:pos x="T6" y="T7"/>
                  </a:cxn>
                  <a:cxn ang="T14">
                    <a:pos x="T8" y="T9"/>
                  </a:cxn>
                </a:cxnLst>
                <a:rect l="T15" t="T16" r="T17" b="T18"/>
                <a:pathLst>
                  <a:path w="30" h="39">
                    <a:moveTo>
                      <a:pt x="0" y="37"/>
                    </a:moveTo>
                    <a:lnTo>
                      <a:pt x="20" y="0"/>
                    </a:lnTo>
                    <a:lnTo>
                      <a:pt x="30" y="1"/>
                    </a:lnTo>
                    <a:lnTo>
                      <a:pt x="10" y="39"/>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06" name="Freeform 810"/>
              <p:cNvSpPr>
                <a:spLocks/>
              </p:cNvSpPr>
              <p:nvPr/>
            </p:nvSpPr>
            <p:spPr bwMode="auto">
              <a:xfrm>
                <a:off x="2101850" y="2916238"/>
                <a:ext cx="47625" cy="61912"/>
              </a:xfrm>
              <a:custGeom>
                <a:avLst/>
                <a:gdLst>
                  <a:gd name="T0" fmla="*/ 0 w 30"/>
                  <a:gd name="T1" fmla="*/ 93244234 h 39"/>
                  <a:gd name="T2" fmla="*/ 50403125 w 30"/>
                  <a:gd name="T3" fmla="*/ 0 h 39"/>
                  <a:gd name="T4" fmla="*/ 75604688 w 30"/>
                  <a:gd name="T5" fmla="*/ 2519342 h 39"/>
                  <a:gd name="T6" fmla="*/ 25201563 w 30"/>
                  <a:gd name="T7" fmla="*/ 98284506 h 39"/>
                  <a:gd name="T8" fmla="*/ 0 w 30"/>
                  <a:gd name="T9" fmla="*/ 93244234 h 39"/>
                  <a:gd name="T10" fmla="*/ 0 60000 65536"/>
                  <a:gd name="T11" fmla="*/ 0 60000 65536"/>
                  <a:gd name="T12" fmla="*/ 0 60000 65536"/>
                  <a:gd name="T13" fmla="*/ 0 60000 65536"/>
                  <a:gd name="T14" fmla="*/ 0 60000 65536"/>
                  <a:gd name="T15" fmla="*/ 0 w 30"/>
                  <a:gd name="T16" fmla="*/ 0 h 39"/>
                  <a:gd name="T17" fmla="*/ 30 w 30"/>
                  <a:gd name="T18" fmla="*/ 39 h 39"/>
                </a:gdLst>
                <a:ahLst/>
                <a:cxnLst>
                  <a:cxn ang="T10">
                    <a:pos x="T0" y="T1"/>
                  </a:cxn>
                  <a:cxn ang="T11">
                    <a:pos x="T2" y="T3"/>
                  </a:cxn>
                  <a:cxn ang="T12">
                    <a:pos x="T4" y="T5"/>
                  </a:cxn>
                  <a:cxn ang="T13">
                    <a:pos x="T6" y="T7"/>
                  </a:cxn>
                  <a:cxn ang="T14">
                    <a:pos x="T8" y="T9"/>
                  </a:cxn>
                </a:cxnLst>
                <a:rect l="T15" t="T16" r="T17" b="T18"/>
                <a:pathLst>
                  <a:path w="30" h="39">
                    <a:moveTo>
                      <a:pt x="0" y="37"/>
                    </a:moveTo>
                    <a:lnTo>
                      <a:pt x="20" y="0"/>
                    </a:lnTo>
                    <a:lnTo>
                      <a:pt x="30" y="1"/>
                    </a:lnTo>
                    <a:lnTo>
                      <a:pt x="10" y="39"/>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07" name="Freeform 811"/>
              <p:cNvSpPr>
                <a:spLocks/>
              </p:cNvSpPr>
              <p:nvPr/>
            </p:nvSpPr>
            <p:spPr bwMode="auto">
              <a:xfrm>
                <a:off x="2133600" y="2881313"/>
                <a:ext cx="47625" cy="55562"/>
              </a:xfrm>
              <a:custGeom>
                <a:avLst/>
                <a:gdLst>
                  <a:gd name="T0" fmla="*/ 0 w 30"/>
                  <a:gd name="T1" fmla="*/ 83163614 h 35"/>
                  <a:gd name="T2" fmla="*/ 50403125 w 30"/>
                  <a:gd name="T3" fmla="*/ 0 h 35"/>
                  <a:gd name="T4" fmla="*/ 75604688 w 30"/>
                  <a:gd name="T5" fmla="*/ 5040267 h 35"/>
                  <a:gd name="T6" fmla="*/ 25201563 w 30"/>
                  <a:gd name="T7" fmla="*/ 88203881 h 35"/>
                  <a:gd name="T8" fmla="*/ 0 w 30"/>
                  <a:gd name="T9" fmla="*/ 83163614 h 35"/>
                  <a:gd name="T10" fmla="*/ 0 60000 65536"/>
                  <a:gd name="T11" fmla="*/ 0 60000 65536"/>
                  <a:gd name="T12" fmla="*/ 0 60000 65536"/>
                  <a:gd name="T13" fmla="*/ 0 60000 65536"/>
                  <a:gd name="T14" fmla="*/ 0 60000 65536"/>
                  <a:gd name="T15" fmla="*/ 0 w 30"/>
                  <a:gd name="T16" fmla="*/ 0 h 35"/>
                  <a:gd name="T17" fmla="*/ 30 w 30"/>
                  <a:gd name="T18" fmla="*/ 35 h 35"/>
                </a:gdLst>
                <a:ahLst/>
                <a:cxnLst>
                  <a:cxn ang="T10">
                    <a:pos x="T0" y="T1"/>
                  </a:cxn>
                  <a:cxn ang="T11">
                    <a:pos x="T2" y="T3"/>
                  </a:cxn>
                  <a:cxn ang="T12">
                    <a:pos x="T4" y="T5"/>
                  </a:cxn>
                  <a:cxn ang="T13">
                    <a:pos x="T6" y="T7"/>
                  </a:cxn>
                  <a:cxn ang="T14">
                    <a:pos x="T8" y="T9"/>
                  </a:cxn>
                </a:cxnLst>
                <a:rect l="T15" t="T16" r="T17" b="T18"/>
                <a:pathLst>
                  <a:path w="30" h="35">
                    <a:moveTo>
                      <a:pt x="0" y="33"/>
                    </a:moveTo>
                    <a:lnTo>
                      <a:pt x="20" y="0"/>
                    </a:lnTo>
                    <a:lnTo>
                      <a:pt x="30" y="2"/>
                    </a:lnTo>
                    <a:lnTo>
                      <a:pt x="10" y="35"/>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08" name="Freeform 812"/>
              <p:cNvSpPr>
                <a:spLocks/>
              </p:cNvSpPr>
              <p:nvPr/>
            </p:nvSpPr>
            <p:spPr bwMode="auto">
              <a:xfrm>
                <a:off x="2165350" y="2847975"/>
                <a:ext cx="47625" cy="53975"/>
              </a:xfrm>
              <a:custGeom>
                <a:avLst/>
                <a:gdLst>
                  <a:gd name="T0" fmla="*/ 0 w 30"/>
                  <a:gd name="T1" fmla="*/ 83165950 h 34"/>
                  <a:gd name="T2" fmla="*/ 50403125 w 30"/>
                  <a:gd name="T3" fmla="*/ 0 h 34"/>
                  <a:gd name="T4" fmla="*/ 75604688 w 30"/>
                  <a:gd name="T5" fmla="*/ 2520950 h 34"/>
                  <a:gd name="T6" fmla="*/ 25201563 w 30"/>
                  <a:gd name="T7" fmla="*/ 85685313 h 34"/>
                  <a:gd name="T8" fmla="*/ 0 w 30"/>
                  <a:gd name="T9" fmla="*/ 83165950 h 34"/>
                  <a:gd name="T10" fmla="*/ 0 60000 65536"/>
                  <a:gd name="T11" fmla="*/ 0 60000 65536"/>
                  <a:gd name="T12" fmla="*/ 0 60000 65536"/>
                  <a:gd name="T13" fmla="*/ 0 60000 65536"/>
                  <a:gd name="T14" fmla="*/ 0 60000 65536"/>
                  <a:gd name="T15" fmla="*/ 0 w 30"/>
                  <a:gd name="T16" fmla="*/ 0 h 34"/>
                  <a:gd name="T17" fmla="*/ 30 w 30"/>
                  <a:gd name="T18" fmla="*/ 34 h 34"/>
                </a:gdLst>
                <a:ahLst/>
                <a:cxnLst>
                  <a:cxn ang="T10">
                    <a:pos x="T0" y="T1"/>
                  </a:cxn>
                  <a:cxn ang="T11">
                    <a:pos x="T2" y="T3"/>
                  </a:cxn>
                  <a:cxn ang="T12">
                    <a:pos x="T4" y="T5"/>
                  </a:cxn>
                  <a:cxn ang="T13">
                    <a:pos x="T6" y="T7"/>
                  </a:cxn>
                  <a:cxn ang="T14">
                    <a:pos x="T8" y="T9"/>
                  </a:cxn>
                </a:cxnLst>
                <a:rect l="T15" t="T16" r="T17" b="T18"/>
                <a:pathLst>
                  <a:path w="30" h="34">
                    <a:moveTo>
                      <a:pt x="0" y="33"/>
                    </a:moveTo>
                    <a:lnTo>
                      <a:pt x="20" y="0"/>
                    </a:lnTo>
                    <a:lnTo>
                      <a:pt x="30" y="1"/>
                    </a:lnTo>
                    <a:lnTo>
                      <a:pt x="10" y="34"/>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09" name="Freeform 813"/>
              <p:cNvSpPr>
                <a:spLocks/>
              </p:cNvSpPr>
              <p:nvPr/>
            </p:nvSpPr>
            <p:spPr bwMode="auto">
              <a:xfrm>
                <a:off x="2195513" y="2824163"/>
                <a:ext cx="47625" cy="44450"/>
              </a:xfrm>
              <a:custGeom>
                <a:avLst/>
                <a:gdLst>
                  <a:gd name="T0" fmla="*/ 0 w 30"/>
                  <a:gd name="T1" fmla="*/ 45362813 h 28"/>
                  <a:gd name="T2" fmla="*/ 73085325 w 30"/>
                  <a:gd name="T3" fmla="*/ 0 h 28"/>
                  <a:gd name="T4" fmla="*/ 75604688 w 30"/>
                  <a:gd name="T5" fmla="*/ 25201563 h 28"/>
                  <a:gd name="T6" fmla="*/ 2520950 w 30"/>
                  <a:gd name="T7" fmla="*/ 70564375 h 28"/>
                  <a:gd name="T8" fmla="*/ 0 w 30"/>
                  <a:gd name="T9" fmla="*/ 45362813 h 28"/>
                  <a:gd name="T10" fmla="*/ 0 60000 65536"/>
                  <a:gd name="T11" fmla="*/ 0 60000 65536"/>
                  <a:gd name="T12" fmla="*/ 0 60000 65536"/>
                  <a:gd name="T13" fmla="*/ 0 60000 65536"/>
                  <a:gd name="T14" fmla="*/ 0 60000 65536"/>
                  <a:gd name="T15" fmla="*/ 0 w 30"/>
                  <a:gd name="T16" fmla="*/ 0 h 28"/>
                  <a:gd name="T17" fmla="*/ 30 w 30"/>
                  <a:gd name="T18" fmla="*/ 28 h 28"/>
                </a:gdLst>
                <a:ahLst/>
                <a:cxnLst>
                  <a:cxn ang="T10">
                    <a:pos x="T0" y="T1"/>
                  </a:cxn>
                  <a:cxn ang="T11">
                    <a:pos x="T2" y="T3"/>
                  </a:cxn>
                  <a:cxn ang="T12">
                    <a:pos x="T4" y="T5"/>
                  </a:cxn>
                  <a:cxn ang="T13">
                    <a:pos x="T6" y="T7"/>
                  </a:cxn>
                  <a:cxn ang="T14">
                    <a:pos x="T8" y="T9"/>
                  </a:cxn>
                </a:cxnLst>
                <a:rect l="T15" t="T16" r="T17" b="T18"/>
                <a:pathLst>
                  <a:path w="30" h="28">
                    <a:moveTo>
                      <a:pt x="0" y="18"/>
                    </a:moveTo>
                    <a:lnTo>
                      <a:pt x="29" y="0"/>
                    </a:lnTo>
                    <a:lnTo>
                      <a:pt x="30" y="10"/>
                    </a:lnTo>
                    <a:lnTo>
                      <a:pt x="1" y="28"/>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10" name="Freeform 814"/>
              <p:cNvSpPr>
                <a:spLocks/>
              </p:cNvSpPr>
              <p:nvPr/>
            </p:nvSpPr>
            <p:spPr bwMode="auto">
              <a:xfrm>
                <a:off x="2227263" y="2798763"/>
                <a:ext cx="50800" cy="41275"/>
              </a:xfrm>
              <a:custGeom>
                <a:avLst/>
                <a:gdLst>
                  <a:gd name="T0" fmla="*/ 0 w 32"/>
                  <a:gd name="T1" fmla="*/ 40322500 h 26"/>
                  <a:gd name="T2" fmla="*/ 75604688 w 32"/>
                  <a:gd name="T3" fmla="*/ 0 h 26"/>
                  <a:gd name="T4" fmla="*/ 80645000 w 32"/>
                  <a:gd name="T5" fmla="*/ 27722513 h 26"/>
                  <a:gd name="T6" fmla="*/ 2520950 w 32"/>
                  <a:gd name="T7" fmla="*/ 65524063 h 26"/>
                  <a:gd name="T8" fmla="*/ 0 w 32"/>
                  <a:gd name="T9" fmla="*/ 40322500 h 26"/>
                  <a:gd name="T10" fmla="*/ 0 60000 65536"/>
                  <a:gd name="T11" fmla="*/ 0 60000 65536"/>
                  <a:gd name="T12" fmla="*/ 0 60000 65536"/>
                  <a:gd name="T13" fmla="*/ 0 60000 65536"/>
                  <a:gd name="T14" fmla="*/ 0 60000 65536"/>
                  <a:gd name="T15" fmla="*/ 0 w 32"/>
                  <a:gd name="T16" fmla="*/ 0 h 26"/>
                  <a:gd name="T17" fmla="*/ 32 w 32"/>
                  <a:gd name="T18" fmla="*/ 26 h 26"/>
                </a:gdLst>
                <a:ahLst/>
                <a:cxnLst>
                  <a:cxn ang="T10">
                    <a:pos x="T0" y="T1"/>
                  </a:cxn>
                  <a:cxn ang="T11">
                    <a:pos x="T2" y="T3"/>
                  </a:cxn>
                  <a:cxn ang="T12">
                    <a:pos x="T4" y="T5"/>
                  </a:cxn>
                  <a:cxn ang="T13">
                    <a:pos x="T6" y="T7"/>
                  </a:cxn>
                  <a:cxn ang="T14">
                    <a:pos x="T8" y="T9"/>
                  </a:cxn>
                </a:cxnLst>
                <a:rect l="T15" t="T16" r="T17" b="T18"/>
                <a:pathLst>
                  <a:path w="32" h="26">
                    <a:moveTo>
                      <a:pt x="0" y="16"/>
                    </a:moveTo>
                    <a:lnTo>
                      <a:pt x="30" y="0"/>
                    </a:lnTo>
                    <a:lnTo>
                      <a:pt x="32" y="11"/>
                    </a:lnTo>
                    <a:lnTo>
                      <a:pt x="1" y="26"/>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11" name="Freeform 815"/>
              <p:cNvSpPr>
                <a:spLocks/>
              </p:cNvSpPr>
              <p:nvPr/>
            </p:nvSpPr>
            <p:spPr bwMode="auto">
              <a:xfrm>
                <a:off x="2262188" y="2778125"/>
                <a:ext cx="47625" cy="34925"/>
              </a:xfrm>
              <a:custGeom>
                <a:avLst/>
                <a:gdLst>
                  <a:gd name="T0" fmla="*/ 0 w 30"/>
                  <a:gd name="T1" fmla="*/ 32762825 h 22"/>
                  <a:gd name="T2" fmla="*/ 70564375 w 30"/>
                  <a:gd name="T3" fmla="*/ 0 h 22"/>
                  <a:gd name="T4" fmla="*/ 75604688 w 30"/>
                  <a:gd name="T5" fmla="*/ 22682200 h 22"/>
                  <a:gd name="T6" fmla="*/ 2520950 w 30"/>
                  <a:gd name="T7" fmla="*/ 55443438 h 22"/>
                  <a:gd name="T8" fmla="*/ 0 w 30"/>
                  <a:gd name="T9" fmla="*/ 32762825 h 22"/>
                  <a:gd name="T10" fmla="*/ 0 60000 65536"/>
                  <a:gd name="T11" fmla="*/ 0 60000 65536"/>
                  <a:gd name="T12" fmla="*/ 0 60000 65536"/>
                  <a:gd name="T13" fmla="*/ 0 60000 65536"/>
                  <a:gd name="T14" fmla="*/ 0 60000 65536"/>
                  <a:gd name="T15" fmla="*/ 0 w 30"/>
                  <a:gd name="T16" fmla="*/ 0 h 22"/>
                  <a:gd name="T17" fmla="*/ 30 w 30"/>
                  <a:gd name="T18" fmla="*/ 22 h 22"/>
                </a:gdLst>
                <a:ahLst/>
                <a:cxnLst>
                  <a:cxn ang="T10">
                    <a:pos x="T0" y="T1"/>
                  </a:cxn>
                  <a:cxn ang="T11">
                    <a:pos x="T2" y="T3"/>
                  </a:cxn>
                  <a:cxn ang="T12">
                    <a:pos x="T4" y="T5"/>
                  </a:cxn>
                  <a:cxn ang="T13">
                    <a:pos x="T6" y="T7"/>
                  </a:cxn>
                  <a:cxn ang="T14">
                    <a:pos x="T8" y="T9"/>
                  </a:cxn>
                </a:cxnLst>
                <a:rect l="T15" t="T16" r="T17" b="T18"/>
                <a:pathLst>
                  <a:path w="30" h="22">
                    <a:moveTo>
                      <a:pt x="0" y="13"/>
                    </a:moveTo>
                    <a:lnTo>
                      <a:pt x="28" y="0"/>
                    </a:lnTo>
                    <a:lnTo>
                      <a:pt x="30" y="9"/>
                    </a:lnTo>
                    <a:lnTo>
                      <a:pt x="1" y="22"/>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12" name="Freeform 816"/>
              <p:cNvSpPr>
                <a:spLocks/>
              </p:cNvSpPr>
              <p:nvPr/>
            </p:nvSpPr>
            <p:spPr bwMode="auto">
              <a:xfrm>
                <a:off x="2293938" y="2762250"/>
                <a:ext cx="47625" cy="30163"/>
              </a:xfrm>
              <a:custGeom>
                <a:avLst/>
                <a:gdLst>
                  <a:gd name="T0" fmla="*/ 0 w 30"/>
                  <a:gd name="T1" fmla="*/ 25201980 h 19"/>
                  <a:gd name="T2" fmla="*/ 70564375 w 30"/>
                  <a:gd name="T3" fmla="*/ 0 h 19"/>
                  <a:gd name="T4" fmla="*/ 75604688 w 30"/>
                  <a:gd name="T5" fmla="*/ 22682576 h 19"/>
                  <a:gd name="T6" fmla="*/ 2520950 w 30"/>
                  <a:gd name="T7" fmla="*/ 47884556 h 19"/>
                  <a:gd name="T8" fmla="*/ 0 w 30"/>
                  <a:gd name="T9" fmla="*/ 25201980 h 19"/>
                  <a:gd name="T10" fmla="*/ 0 60000 65536"/>
                  <a:gd name="T11" fmla="*/ 0 60000 65536"/>
                  <a:gd name="T12" fmla="*/ 0 60000 65536"/>
                  <a:gd name="T13" fmla="*/ 0 60000 65536"/>
                  <a:gd name="T14" fmla="*/ 0 60000 65536"/>
                  <a:gd name="T15" fmla="*/ 0 w 30"/>
                  <a:gd name="T16" fmla="*/ 0 h 19"/>
                  <a:gd name="T17" fmla="*/ 30 w 30"/>
                  <a:gd name="T18" fmla="*/ 19 h 19"/>
                </a:gdLst>
                <a:ahLst/>
                <a:cxnLst>
                  <a:cxn ang="T10">
                    <a:pos x="T0" y="T1"/>
                  </a:cxn>
                  <a:cxn ang="T11">
                    <a:pos x="T2" y="T3"/>
                  </a:cxn>
                  <a:cxn ang="T12">
                    <a:pos x="T4" y="T5"/>
                  </a:cxn>
                  <a:cxn ang="T13">
                    <a:pos x="T6" y="T7"/>
                  </a:cxn>
                  <a:cxn ang="T14">
                    <a:pos x="T8" y="T9"/>
                  </a:cxn>
                </a:cxnLst>
                <a:rect l="T15" t="T16" r="T17" b="T18"/>
                <a:pathLst>
                  <a:path w="30" h="19">
                    <a:moveTo>
                      <a:pt x="0" y="10"/>
                    </a:moveTo>
                    <a:lnTo>
                      <a:pt x="28" y="0"/>
                    </a:lnTo>
                    <a:lnTo>
                      <a:pt x="30" y="9"/>
                    </a:lnTo>
                    <a:lnTo>
                      <a:pt x="1" y="19"/>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13" name="Freeform 817"/>
              <p:cNvSpPr>
                <a:spLocks/>
              </p:cNvSpPr>
              <p:nvPr/>
            </p:nvSpPr>
            <p:spPr bwMode="auto">
              <a:xfrm>
                <a:off x="2325688" y="2751138"/>
                <a:ext cx="47625" cy="25400"/>
              </a:xfrm>
              <a:custGeom>
                <a:avLst/>
                <a:gdLst>
                  <a:gd name="T0" fmla="*/ 0 w 30"/>
                  <a:gd name="T1" fmla="*/ 17641888 h 16"/>
                  <a:gd name="T2" fmla="*/ 73085325 w 30"/>
                  <a:gd name="T3" fmla="*/ 0 h 16"/>
                  <a:gd name="T4" fmla="*/ 75604688 w 30"/>
                  <a:gd name="T5" fmla="*/ 22682200 h 16"/>
                  <a:gd name="T6" fmla="*/ 2520950 w 30"/>
                  <a:gd name="T7" fmla="*/ 40322500 h 16"/>
                  <a:gd name="T8" fmla="*/ 0 w 30"/>
                  <a:gd name="T9" fmla="*/ 17641888 h 16"/>
                  <a:gd name="T10" fmla="*/ 0 60000 65536"/>
                  <a:gd name="T11" fmla="*/ 0 60000 65536"/>
                  <a:gd name="T12" fmla="*/ 0 60000 65536"/>
                  <a:gd name="T13" fmla="*/ 0 60000 65536"/>
                  <a:gd name="T14" fmla="*/ 0 60000 65536"/>
                  <a:gd name="T15" fmla="*/ 0 w 30"/>
                  <a:gd name="T16" fmla="*/ 0 h 16"/>
                  <a:gd name="T17" fmla="*/ 30 w 30"/>
                  <a:gd name="T18" fmla="*/ 16 h 16"/>
                </a:gdLst>
                <a:ahLst/>
                <a:cxnLst>
                  <a:cxn ang="T10">
                    <a:pos x="T0" y="T1"/>
                  </a:cxn>
                  <a:cxn ang="T11">
                    <a:pos x="T2" y="T3"/>
                  </a:cxn>
                  <a:cxn ang="T12">
                    <a:pos x="T4" y="T5"/>
                  </a:cxn>
                  <a:cxn ang="T13">
                    <a:pos x="T6" y="T7"/>
                  </a:cxn>
                  <a:cxn ang="T14">
                    <a:pos x="T8" y="T9"/>
                  </a:cxn>
                </a:cxnLst>
                <a:rect l="T15" t="T16" r="T17" b="T18"/>
                <a:pathLst>
                  <a:path w="30" h="16">
                    <a:moveTo>
                      <a:pt x="0" y="7"/>
                    </a:moveTo>
                    <a:lnTo>
                      <a:pt x="29" y="0"/>
                    </a:lnTo>
                    <a:lnTo>
                      <a:pt x="30" y="9"/>
                    </a:lnTo>
                    <a:lnTo>
                      <a:pt x="1" y="16"/>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14" name="Freeform 818"/>
              <p:cNvSpPr>
                <a:spLocks/>
              </p:cNvSpPr>
              <p:nvPr/>
            </p:nvSpPr>
            <p:spPr bwMode="auto">
              <a:xfrm>
                <a:off x="2357438" y="2744788"/>
                <a:ext cx="47625" cy="20637"/>
              </a:xfrm>
              <a:custGeom>
                <a:avLst/>
                <a:gdLst>
                  <a:gd name="T0" fmla="*/ 0 w 30"/>
                  <a:gd name="T1" fmla="*/ 10080381 h 13"/>
                  <a:gd name="T2" fmla="*/ 73085325 w 30"/>
                  <a:gd name="T3" fmla="*/ 0 h 13"/>
                  <a:gd name="T4" fmla="*/ 75604688 w 30"/>
                  <a:gd name="T5" fmla="*/ 22680063 h 13"/>
                  <a:gd name="T6" fmla="*/ 2520950 w 30"/>
                  <a:gd name="T7" fmla="*/ 32760444 h 13"/>
                  <a:gd name="T8" fmla="*/ 0 w 30"/>
                  <a:gd name="T9" fmla="*/ 10080381 h 13"/>
                  <a:gd name="T10" fmla="*/ 0 60000 65536"/>
                  <a:gd name="T11" fmla="*/ 0 60000 65536"/>
                  <a:gd name="T12" fmla="*/ 0 60000 65536"/>
                  <a:gd name="T13" fmla="*/ 0 60000 65536"/>
                  <a:gd name="T14" fmla="*/ 0 60000 65536"/>
                  <a:gd name="T15" fmla="*/ 0 w 30"/>
                  <a:gd name="T16" fmla="*/ 0 h 13"/>
                  <a:gd name="T17" fmla="*/ 30 w 30"/>
                  <a:gd name="T18" fmla="*/ 13 h 13"/>
                </a:gdLst>
                <a:ahLst/>
                <a:cxnLst>
                  <a:cxn ang="T10">
                    <a:pos x="T0" y="T1"/>
                  </a:cxn>
                  <a:cxn ang="T11">
                    <a:pos x="T2" y="T3"/>
                  </a:cxn>
                  <a:cxn ang="T12">
                    <a:pos x="T4" y="T5"/>
                  </a:cxn>
                  <a:cxn ang="T13">
                    <a:pos x="T6" y="T7"/>
                  </a:cxn>
                  <a:cxn ang="T14">
                    <a:pos x="T8" y="T9"/>
                  </a:cxn>
                </a:cxnLst>
                <a:rect l="T15" t="T16" r="T17" b="T18"/>
                <a:pathLst>
                  <a:path w="30" h="13">
                    <a:moveTo>
                      <a:pt x="0" y="4"/>
                    </a:moveTo>
                    <a:lnTo>
                      <a:pt x="29" y="0"/>
                    </a:lnTo>
                    <a:lnTo>
                      <a:pt x="30" y="9"/>
                    </a:lnTo>
                    <a:lnTo>
                      <a:pt x="1" y="13"/>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15" name="Freeform 819"/>
              <p:cNvSpPr>
                <a:spLocks/>
              </p:cNvSpPr>
              <p:nvPr/>
            </p:nvSpPr>
            <p:spPr bwMode="auto">
              <a:xfrm>
                <a:off x="2389188" y="2741613"/>
                <a:ext cx="50800" cy="17462"/>
              </a:xfrm>
              <a:custGeom>
                <a:avLst/>
                <a:gdLst>
                  <a:gd name="T0" fmla="*/ 0 w 32"/>
                  <a:gd name="T1" fmla="*/ 5040168 h 11"/>
                  <a:gd name="T2" fmla="*/ 75604688 w 32"/>
                  <a:gd name="T3" fmla="*/ 0 h 11"/>
                  <a:gd name="T4" fmla="*/ 80645000 w 32"/>
                  <a:gd name="T5" fmla="*/ 22679963 h 11"/>
                  <a:gd name="T6" fmla="*/ 5040313 w 32"/>
                  <a:gd name="T7" fmla="*/ 27720131 h 11"/>
                  <a:gd name="T8" fmla="*/ 0 w 32"/>
                  <a:gd name="T9" fmla="*/ 5040168 h 11"/>
                  <a:gd name="T10" fmla="*/ 0 60000 65536"/>
                  <a:gd name="T11" fmla="*/ 0 60000 65536"/>
                  <a:gd name="T12" fmla="*/ 0 60000 65536"/>
                  <a:gd name="T13" fmla="*/ 0 60000 65536"/>
                  <a:gd name="T14" fmla="*/ 0 60000 65536"/>
                  <a:gd name="T15" fmla="*/ 0 w 32"/>
                  <a:gd name="T16" fmla="*/ 0 h 11"/>
                  <a:gd name="T17" fmla="*/ 32 w 32"/>
                  <a:gd name="T18" fmla="*/ 11 h 11"/>
                </a:gdLst>
                <a:ahLst/>
                <a:cxnLst>
                  <a:cxn ang="T10">
                    <a:pos x="T0" y="T1"/>
                  </a:cxn>
                  <a:cxn ang="T11">
                    <a:pos x="T2" y="T3"/>
                  </a:cxn>
                  <a:cxn ang="T12">
                    <a:pos x="T4" y="T5"/>
                  </a:cxn>
                  <a:cxn ang="T13">
                    <a:pos x="T6" y="T7"/>
                  </a:cxn>
                  <a:cxn ang="T14">
                    <a:pos x="T8" y="T9"/>
                  </a:cxn>
                </a:cxnLst>
                <a:rect l="T15" t="T16" r="T17" b="T18"/>
                <a:pathLst>
                  <a:path w="32" h="11">
                    <a:moveTo>
                      <a:pt x="0" y="2"/>
                    </a:moveTo>
                    <a:lnTo>
                      <a:pt x="30" y="0"/>
                    </a:lnTo>
                    <a:lnTo>
                      <a:pt x="32" y="9"/>
                    </a:lnTo>
                    <a:lnTo>
                      <a:pt x="2" y="11"/>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16" name="Freeform 820"/>
              <p:cNvSpPr>
                <a:spLocks/>
              </p:cNvSpPr>
              <p:nvPr/>
            </p:nvSpPr>
            <p:spPr bwMode="auto">
              <a:xfrm>
                <a:off x="2424113" y="2741613"/>
                <a:ext cx="47625" cy="17462"/>
              </a:xfrm>
              <a:custGeom>
                <a:avLst/>
                <a:gdLst>
                  <a:gd name="T0" fmla="*/ 0 w 30"/>
                  <a:gd name="T1" fmla="*/ 22679963 h 11"/>
                  <a:gd name="T2" fmla="*/ 73085325 w 30"/>
                  <a:gd name="T3" fmla="*/ 27720131 h 11"/>
                  <a:gd name="T4" fmla="*/ 75604688 w 30"/>
                  <a:gd name="T5" fmla="*/ 5040168 h 11"/>
                  <a:gd name="T6" fmla="*/ 2520950 w 30"/>
                  <a:gd name="T7" fmla="*/ 0 h 11"/>
                  <a:gd name="T8" fmla="*/ 0 w 30"/>
                  <a:gd name="T9" fmla="*/ 22679963 h 11"/>
                  <a:gd name="T10" fmla="*/ 0 60000 65536"/>
                  <a:gd name="T11" fmla="*/ 0 60000 65536"/>
                  <a:gd name="T12" fmla="*/ 0 60000 65536"/>
                  <a:gd name="T13" fmla="*/ 0 60000 65536"/>
                  <a:gd name="T14" fmla="*/ 0 60000 65536"/>
                  <a:gd name="T15" fmla="*/ 0 w 30"/>
                  <a:gd name="T16" fmla="*/ 0 h 11"/>
                  <a:gd name="T17" fmla="*/ 30 w 30"/>
                  <a:gd name="T18" fmla="*/ 11 h 11"/>
                </a:gdLst>
                <a:ahLst/>
                <a:cxnLst>
                  <a:cxn ang="T10">
                    <a:pos x="T0" y="T1"/>
                  </a:cxn>
                  <a:cxn ang="T11">
                    <a:pos x="T2" y="T3"/>
                  </a:cxn>
                  <a:cxn ang="T12">
                    <a:pos x="T4" y="T5"/>
                  </a:cxn>
                  <a:cxn ang="T13">
                    <a:pos x="T6" y="T7"/>
                  </a:cxn>
                  <a:cxn ang="T14">
                    <a:pos x="T8" y="T9"/>
                  </a:cxn>
                </a:cxnLst>
                <a:rect l="T15" t="T16" r="T17" b="T18"/>
                <a:pathLst>
                  <a:path w="30" h="11">
                    <a:moveTo>
                      <a:pt x="0" y="9"/>
                    </a:moveTo>
                    <a:lnTo>
                      <a:pt x="29" y="11"/>
                    </a:lnTo>
                    <a:lnTo>
                      <a:pt x="30" y="2"/>
                    </a:lnTo>
                    <a:lnTo>
                      <a:pt x="1"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17" name="Freeform 821"/>
              <p:cNvSpPr>
                <a:spLocks/>
              </p:cNvSpPr>
              <p:nvPr/>
            </p:nvSpPr>
            <p:spPr bwMode="auto">
              <a:xfrm>
                <a:off x="2455863" y="2744788"/>
                <a:ext cx="47625" cy="20637"/>
              </a:xfrm>
              <a:custGeom>
                <a:avLst/>
                <a:gdLst>
                  <a:gd name="T0" fmla="*/ 0 w 30"/>
                  <a:gd name="T1" fmla="*/ 22680063 h 13"/>
                  <a:gd name="T2" fmla="*/ 73085325 w 30"/>
                  <a:gd name="T3" fmla="*/ 32760444 h 13"/>
                  <a:gd name="T4" fmla="*/ 75604688 w 30"/>
                  <a:gd name="T5" fmla="*/ 10080381 h 13"/>
                  <a:gd name="T6" fmla="*/ 2520950 w 30"/>
                  <a:gd name="T7" fmla="*/ 0 h 13"/>
                  <a:gd name="T8" fmla="*/ 0 w 30"/>
                  <a:gd name="T9" fmla="*/ 22680063 h 13"/>
                  <a:gd name="T10" fmla="*/ 0 60000 65536"/>
                  <a:gd name="T11" fmla="*/ 0 60000 65536"/>
                  <a:gd name="T12" fmla="*/ 0 60000 65536"/>
                  <a:gd name="T13" fmla="*/ 0 60000 65536"/>
                  <a:gd name="T14" fmla="*/ 0 60000 65536"/>
                  <a:gd name="T15" fmla="*/ 0 w 30"/>
                  <a:gd name="T16" fmla="*/ 0 h 13"/>
                  <a:gd name="T17" fmla="*/ 30 w 30"/>
                  <a:gd name="T18" fmla="*/ 13 h 13"/>
                </a:gdLst>
                <a:ahLst/>
                <a:cxnLst>
                  <a:cxn ang="T10">
                    <a:pos x="T0" y="T1"/>
                  </a:cxn>
                  <a:cxn ang="T11">
                    <a:pos x="T2" y="T3"/>
                  </a:cxn>
                  <a:cxn ang="T12">
                    <a:pos x="T4" y="T5"/>
                  </a:cxn>
                  <a:cxn ang="T13">
                    <a:pos x="T6" y="T7"/>
                  </a:cxn>
                  <a:cxn ang="T14">
                    <a:pos x="T8" y="T9"/>
                  </a:cxn>
                </a:cxnLst>
                <a:rect l="T15" t="T16" r="T17" b="T18"/>
                <a:pathLst>
                  <a:path w="30" h="13">
                    <a:moveTo>
                      <a:pt x="0" y="9"/>
                    </a:moveTo>
                    <a:lnTo>
                      <a:pt x="29" y="13"/>
                    </a:lnTo>
                    <a:lnTo>
                      <a:pt x="30" y="4"/>
                    </a:lnTo>
                    <a:lnTo>
                      <a:pt x="1"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18" name="Freeform 822"/>
              <p:cNvSpPr>
                <a:spLocks/>
              </p:cNvSpPr>
              <p:nvPr/>
            </p:nvSpPr>
            <p:spPr bwMode="auto">
              <a:xfrm>
                <a:off x="2487613" y="2751138"/>
                <a:ext cx="47625" cy="25400"/>
              </a:xfrm>
              <a:custGeom>
                <a:avLst/>
                <a:gdLst>
                  <a:gd name="T0" fmla="*/ 0 w 30"/>
                  <a:gd name="T1" fmla="*/ 22682200 h 16"/>
                  <a:gd name="T2" fmla="*/ 73085325 w 30"/>
                  <a:gd name="T3" fmla="*/ 40322500 h 16"/>
                  <a:gd name="T4" fmla="*/ 75604688 w 30"/>
                  <a:gd name="T5" fmla="*/ 17641888 h 16"/>
                  <a:gd name="T6" fmla="*/ 5040313 w 30"/>
                  <a:gd name="T7" fmla="*/ 0 h 16"/>
                  <a:gd name="T8" fmla="*/ 0 w 30"/>
                  <a:gd name="T9" fmla="*/ 22682200 h 16"/>
                  <a:gd name="T10" fmla="*/ 0 60000 65536"/>
                  <a:gd name="T11" fmla="*/ 0 60000 65536"/>
                  <a:gd name="T12" fmla="*/ 0 60000 65536"/>
                  <a:gd name="T13" fmla="*/ 0 60000 65536"/>
                  <a:gd name="T14" fmla="*/ 0 60000 65536"/>
                  <a:gd name="T15" fmla="*/ 0 w 30"/>
                  <a:gd name="T16" fmla="*/ 0 h 16"/>
                  <a:gd name="T17" fmla="*/ 30 w 30"/>
                  <a:gd name="T18" fmla="*/ 16 h 16"/>
                </a:gdLst>
                <a:ahLst/>
                <a:cxnLst>
                  <a:cxn ang="T10">
                    <a:pos x="T0" y="T1"/>
                  </a:cxn>
                  <a:cxn ang="T11">
                    <a:pos x="T2" y="T3"/>
                  </a:cxn>
                  <a:cxn ang="T12">
                    <a:pos x="T4" y="T5"/>
                  </a:cxn>
                  <a:cxn ang="T13">
                    <a:pos x="T6" y="T7"/>
                  </a:cxn>
                  <a:cxn ang="T14">
                    <a:pos x="T8" y="T9"/>
                  </a:cxn>
                </a:cxnLst>
                <a:rect l="T15" t="T16" r="T17" b="T18"/>
                <a:pathLst>
                  <a:path w="30" h="16">
                    <a:moveTo>
                      <a:pt x="0" y="9"/>
                    </a:moveTo>
                    <a:lnTo>
                      <a:pt x="29" y="16"/>
                    </a:lnTo>
                    <a:lnTo>
                      <a:pt x="30" y="7"/>
                    </a:lnTo>
                    <a:lnTo>
                      <a:pt x="2"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19" name="Freeform 823"/>
              <p:cNvSpPr>
                <a:spLocks/>
              </p:cNvSpPr>
              <p:nvPr/>
            </p:nvSpPr>
            <p:spPr bwMode="auto">
              <a:xfrm>
                <a:off x="2519363" y="2762250"/>
                <a:ext cx="49212" cy="30163"/>
              </a:xfrm>
              <a:custGeom>
                <a:avLst/>
                <a:gdLst>
                  <a:gd name="T0" fmla="*/ 0 w 31"/>
                  <a:gd name="T1" fmla="*/ 22682576 h 19"/>
                  <a:gd name="T2" fmla="*/ 73082995 w 31"/>
                  <a:gd name="T3" fmla="*/ 47884556 h 19"/>
                  <a:gd name="T4" fmla="*/ 78123256 w 31"/>
                  <a:gd name="T5" fmla="*/ 25201980 h 19"/>
                  <a:gd name="T6" fmla="*/ 5040261 w 31"/>
                  <a:gd name="T7" fmla="*/ 0 h 19"/>
                  <a:gd name="T8" fmla="*/ 0 w 31"/>
                  <a:gd name="T9" fmla="*/ 22682576 h 19"/>
                  <a:gd name="T10" fmla="*/ 0 60000 65536"/>
                  <a:gd name="T11" fmla="*/ 0 60000 65536"/>
                  <a:gd name="T12" fmla="*/ 0 60000 65536"/>
                  <a:gd name="T13" fmla="*/ 0 60000 65536"/>
                  <a:gd name="T14" fmla="*/ 0 60000 65536"/>
                  <a:gd name="T15" fmla="*/ 0 w 31"/>
                  <a:gd name="T16" fmla="*/ 0 h 19"/>
                  <a:gd name="T17" fmla="*/ 31 w 31"/>
                  <a:gd name="T18" fmla="*/ 19 h 19"/>
                </a:gdLst>
                <a:ahLst/>
                <a:cxnLst>
                  <a:cxn ang="T10">
                    <a:pos x="T0" y="T1"/>
                  </a:cxn>
                  <a:cxn ang="T11">
                    <a:pos x="T2" y="T3"/>
                  </a:cxn>
                  <a:cxn ang="T12">
                    <a:pos x="T4" y="T5"/>
                  </a:cxn>
                  <a:cxn ang="T13">
                    <a:pos x="T6" y="T7"/>
                  </a:cxn>
                  <a:cxn ang="T14">
                    <a:pos x="T8" y="T9"/>
                  </a:cxn>
                </a:cxnLst>
                <a:rect l="T15" t="T16" r="T17" b="T18"/>
                <a:pathLst>
                  <a:path w="31" h="19">
                    <a:moveTo>
                      <a:pt x="0" y="9"/>
                    </a:moveTo>
                    <a:lnTo>
                      <a:pt x="29" y="19"/>
                    </a:lnTo>
                    <a:lnTo>
                      <a:pt x="31" y="10"/>
                    </a:lnTo>
                    <a:lnTo>
                      <a:pt x="2"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20" name="Freeform 824"/>
              <p:cNvSpPr>
                <a:spLocks/>
              </p:cNvSpPr>
              <p:nvPr/>
            </p:nvSpPr>
            <p:spPr bwMode="auto">
              <a:xfrm>
                <a:off x="2551113" y="2778125"/>
                <a:ext cx="49212" cy="34925"/>
              </a:xfrm>
              <a:custGeom>
                <a:avLst/>
                <a:gdLst>
                  <a:gd name="T0" fmla="*/ 0 w 31"/>
                  <a:gd name="T1" fmla="*/ 22682200 h 22"/>
                  <a:gd name="T2" fmla="*/ 73082995 w 31"/>
                  <a:gd name="T3" fmla="*/ 55443438 h 22"/>
                  <a:gd name="T4" fmla="*/ 78123256 w 31"/>
                  <a:gd name="T5" fmla="*/ 32762825 h 22"/>
                  <a:gd name="T6" fmla="*/ 5040261 w 31"/>
                  <a:gd name="T7" fmla="*/ 0 h 22"/>
                  <a:gd name="T8" fmla="*/ 0 w 31"/>
                  <a:gd name="T9" fmla="*/ 22682200 h 22"/>
                  <a:gd name="T10" fmla="*/ 0 60000 65536"/>
                  <a:gd name="T11" fmla="*/ 0 60000 65536"/>
                  <a:gd name="T12" fmla="*/ 0 60000 65536"/>
                  <a:gd name="T13" fmla="*/ 0 60000 65536"/>
                  <a:gd name="T14" fmla="*/ 0 60000 65536"/>
                  <a:gd name="T15" fmla="*/ 0 w 31"/>
                  <a:gd name="T16" fmla="*/ 0 h 22"/>
                  <a:gd name="T17" fmla="*/ 31 w 31"/>
                  <a:gd name="T18" fmla="*/ 22 h 22"/>
                </a:gdLst>
                <a:ahLst/>
                <a:cxnLst>
                  <a:cxn ang="T10">
                    <a:pos x="T0" y="T1"/>
                  </a:cxn>
                  <a:cxn ang="T11">
                    <a:pos x="T2" y="T3"/>
                  </a:cxn>
                  <a:cxn ang="T12">
                    <a:pos x="T4" y="T5"/>
                  </a:cxn>
                  <a:cxn ang="T13">
                    <a:pos x="T6" y="T7"/>
                  </a:cxn>
                  <a:cxn ang="T14">
                    <a:pos x="T8" y="T9"/>
                  </a:cxn>
                </a:cxnLst>
                <a:rect l="T15" t="T16" r="T17" b="T18"/>
                <a:pathLst>
                  <a:path w="31" h="22">
                    <a:moveTo>
                      <a:pt x="0" y="9"/>
                    </a:moveTo>
                    <a:lnTo>
                      <a:pt x="29" y="22"/>
                    </a:lnTo>
                    <a:lnTo>
                      <a:pt x="31" y="13"/>
                    </a:lnTo>
                    <a:lnTo>
                      <a:pt x="2" y="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21" name="Freeform 825"/>
              <p:cNvSpPr>
                <a:spLocks/>
              </p:cNvSpPr>
              <p:nvPr/>
            </p:nvSpPr>
            <p:spPr bwMode="auto">
              <a:xfrm>
                <a:off x="2584450" y="2798763"/>
                <a:ext cx="49213" cy="41275"/>
              </a:xfrm>
              <a:custGeom>
                <a:avLst/>
                <a:gdLst>
                  <a:gd name="T0" fmla="*/ 0 w 31"/>
                  <a:gd name="T1" fmla="*/ 27722513 h 26"/>
                  <a:gd name="T2" fmla="*/ 75605456 w 31"/>
                  <a:gd name="T3" fmla="*/ 65524063 h 26"/>
                  <a:gd name="T4" fmla="*/ 78126431 w 31"/>
                  <a:gd name="T5" fmla="*/ 40322500 h 26"/>
                  <a:gd name="T6" fmla="*/ 2520976 w 31"/>
                  <a:gd name="T7" fmla="*/ 0 h 26"/>
                  <a:gd name="T8" fmla="*/ 0 w 31"/>
                  <a:gd name="T9" fmla="*/ 27722513 h 26"/>
                  <a:gd name="T10" fmla="*/ 0 60000 65536"/>
                  <a:gd name="T11" fmla="*/ 0 60000 65536"/>
                  <a:gd name="T12" fmla="*/ 0 60000 65536"/>
                  <a:gd name="T13" fmla="*/ 0 60000 65536"/>
                  <a:gd name="T14" fmla="*/ 0 60000 65536"/>
                  <a:gd name="T15" fmla="*/ 0 w 31"/>
                  <a:gd name="T16" fmla="*/ 0 h 26"/>
                  <a:gd name="T17" fmla="*/ 31 w 31"/>
                  <a:gd name="T18" fmla="*/ 26 h 26"/>
                </a:gdLst>
                <a:ahLst/>
                <a:cxnLst>
                  <a:cxn ang="T10">
                    <a:pos x="T0" y="T1"/>
                  </a:cxn>
                  <a:cxn ang="T11">
                    <a:pos x="T2" y="T3"/>
                  </a:cxn>
                  <a:cxn ang="T12">
                    <a:pos x="T4" y="T5"/>
                  </a:cxn>
                  <a:cxn ang="T13">
                    <a:pos x="T6" y="T7"/>
                  </a:cxn>
                  <a:cxn ang="T14">
                    <a:pos x="T8" y="T9"/>
                  </a:cxn>
                </a:cxnLst>
                <a:rect l="T15" t="T16" r="T17" b="T18"/>
                <a:pathLst>
                  <a:path w="31" h="26">
                    <a:moveTo>
                      <a:pt x="0" y="11"/>
                    </a:moveTo>
                    <a:lnTo>
                      <a:pt x="30" y="26"/>
                    </a:lnTo>
                    <a:lnTo>
                      <a:pt x="31" y="16"/>
                    </a:lnTo>
                    <a:lnTo>
                      <a:pt x="1" y="0"/>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22" name="Freeform 826"/>
              <p:cNvSpPr>
                <a:spLocks/>
              </p:cNvSpPr>
              <p:nvPr/>
            </p:nvSpPr>
            <p:spPr bwMode="auto">
              <a:xfrm>
                <a:off x="2617788" y="2824163"/>
                <a:ext cx="47625" cy="44450"/>
              </a:xfrm>
              <a:custGeom>
                <a:avLst/>
                <a:gdLst>
                  <a:gd name="T0" fmla="*/ 0 w 30"/>
                  <a:gd name="T1" fmla="*/ 25201563 h 28"/>
                  <a:gd name="T2" fmla="*/ 73085325 w 30"/>
                  <a:gd name="T3" fmla="*/ 70564375 h 28"/>
                  <a:gd name="T4" fmla="*/ 75604688 w 30"/>
                  <a:gd name="T5" fmla="*/ 45362813 h 28"/>
                  <a:gd name="T6" fmla="*/ 5040313 w 30"/>
                  <a:gd name="T7" fmla="*/ 0 h 28"/>
                  <a:gd name="T8" fmla="*/ 0 w 30"/>
                  <a:gd name="T9" fmla="*/ 25201563 h 28"/>
                  <a:gd name="T10" fmla="*/ 0 60000 65536"/>
                  <a:gd name="T11" fmla="*/ 0 60000 65536"/>
                  <a:gd name="T12" fmla="*/ 0 60000 65536"/>
                  <a:gd name="T13" fmla="*/ 0 60000 65536"/>
                  <a:gd name="T14" fmla="*/ 0 60000 65536"/>
                  <a:gd name="T15" fmla="*/ 0 w 30"/>
                  <a:gd name="T16" fmla="*/ 0 h 28"/>
                  <a:gd name="T17" fmla="*/ 30 w 30"/>
                  <a:gd name="T18" fmla="*/ 28 h 28"/>
                </a:gdLst>
                <a:ahLst/>
                <a:cxnLst>
                  <a:cxn ang="T10">
                    <a:pos x="T0" y="T1"/>
                  </a:cxn>
                  <a:cxn ang="T11">
                    <a:pos x="T2" y="T3"/>
                  </a:cxn>
                  <a:cxn ang="T12">
                    <a:pos x="T4" y="T5"/>
                  </a:cxn>
                  <a:cxn ang="T13">
                    <a:pos x="T6" y="T7"/>
                  </a:cxn>
                  <a:cxn ang="T14">
                    <a:pos x="T8" y="T9"/>
                  </a:cxn>
                </a:cxnLst>
                <a:rect l="T15" t="T16" r="T17" b="T18"/>
                <a:pathLst>
                  <a:path w="30" h="28">
                    <a:moveTo>
                      <a:pt x="0" y="10"/>
                    </a:moveTo>
                    <a:lnTo>
                      <a:pt x="29" y="28"/>
                    </a:lnTo>
                    <a:lnTo>
                      <a:pt x="30" y="18"/>
                    </a:lnTo>
                    <a:lnTo>
                      <a:pt x="2"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23" name="Freeform 827"/>
              <p:cNvSpPr>
                <a:spLocks/>
              </p:cNvSpPr>
              <p:nvPr/>
            </p:nvSpPr>
            <p:spPr bwMode="auto">
              <a:xfrm>
                <a:off x="2652713" y="2847975"/>
                <a:ext cx="47625" cy="53975"/>
              </a:xfrm>
              <a:custGeom>
                <a:avLst/>
                <a:gdLst>
                  <a:gd name="T0" fmla="*/ 0 w 30"/>
                  <a:gd name="T1" fmla="*/ 0 h 34"/>
                  <a:gd name="T2" fmla="*/ 50403125 w 30"/>
                  <a:gd name="T3" fmla="*/ 83165950 h 34"/>
                  <a:gd name="T4" fmla="*/ 75604688 w 30"/>
                  <a:gd name="T5" fmla="*/ 85685313 h 34"/>
                  <a:gd name="T6" fmla="*/ 25201563 w 30"/>
                  <a:gd name="T7" fmla="*/ 2520950 h 34"/>
                  <a:gd name="T8" fmla="*/ 0 w 30"/>
                  <a:gd name="T9" fmla="*/ 0 h 34"/>
                  <a:gd name="T10" fmla="*/ 0 60000 65536"/>
                  <a:gd name="T11" fmla="*/ 0 60000 65536"/>
                  <a:gd name="T12" fmla="*/ 0 60000 65536"/>
                  <a:gd name="T13" fmla="*/ 0 60000 65536"/>
                  <a:gd name="T14" fmla="*/ 0 60000 65536"/>
                  <a:gd name="T15" fmla="*/ 0 w 30"/>
                  <a:gd name="T16" fmla="*/ 0 h 34"/>
                  <a:gd name="T17" fmla="*/ 30 w 30"/>
                  <a:gd name="T18" fmla="*/ 34 h 34"/>
                </a:gdLst>
                <a:ahLst/>
                <a:cxnLst>
                  <a:cxn ang="T10">
                    <a:pos x="T0" y="T1"/>
                  </a:cxn>
                  <a:cxn ang="T11">
                    <a:pos x="T2" y="T3"/>
                  </a:cxn>
                  <a:cxn ang="T12">
                    <a:pos x="T4" y="T5"/>
                  </a:cxn>
                  <a:cxn ang="T13">
                    <a:pos x="T6" y="T7"/>
                  </a:cxn>
                  <a:cxn ang="T14">
                    <a:pos x="T8" y="T9"/>
                  </a:cxn>
                </a:cxnLst>
                <a:rect l="T15" t="T16" r="T17" b="T18"/>
                <a:pathLst>
                  <a:path w="30" h="34">
                    <a:moveTo>
                      <a:pt x="0" y="0"/>
                    </a:moveTo>
                    <a:lnTo>
                      <a:pt x="20" y="33"/>
                    </a:lnTo>
                    <a:lnTo>
                      <a:pt x="30" y="34"/>
                    </a:lnTo>
                    <a:lnTo>
                      <a:pt x="1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24" name="Freeform 828"/>
              <p:cNvSpPr>
                <a:spLocks/>
              </p:cNvSpPr>
              <p:nvPr/>
            </p:nvSpPr>
            <p:spPr bwMode="auto">
              <a:xfrm>
                <a:off x="2684463" y="2881313"/>
                <a:ext cx="47625" cy="55562"/>
              </a:xfrm>
              <a:custGeom>
                <a:avLst/>
                <a:gdLst>
                  <a:gd name="T0" fmla="*/ 0 w 30"/>
                  <a:gd name="T1" fmla="*/ 0 h 35"/>
                  <a:gd name="T2" fmla="*/ 50403125 w 30"/>
                  <a:gd name="T3" fmla="*/ 83163614 h 35"/>
                  <a:gd name="T4" fmla="*/ 75604688 w 30"/>
                  <a:gd name="T5" fmla="*/ 88203881 h 35"/>
                  <a:gd name="T6" fmla="*/ 25201563 w 30"/>
                  <a:gd name="T7" fmla="*/ 5040267 h 35"/>
                  <a:gd name="T8" fmla="*/ 0 w 30"/>
                  <a:gd name="T9" fmla="*/ 0 h 35"/>
                  <a:gd name="T10" fmla="*/ 0 60000 65536"/>
                  <a:gd name="T11" fmla="*/ 0 60000 65536"/>
                  <a:gd name="T12" fmla="*/ 0 60000 65536"/>
                  <a:gd name="T13" fmla="*/ 0 60000 65536"/>
                  <a:gd name="T14" fmla="*/ 0 60000 65536"/>
                  <a:gd name="T15" fmla="*/ 0 w 30"/>
                  <a:gd name="T16" fmla="*/ 0 h 35"/>
                  <a:gd name="T17" fmla="*/ 30 w 30"/>
                  <a:gd name="T18" fmla="*/ 35 h 35"/>
                </a:gdLst>
                <a:ahLst/>
                <a:cxnLst>
                  <a:cxn ang="T10">
                    <a:pos x="T0" y="T1"/>
                  </a:cxn>
                  <a:cxn ang="T11">
                    <a:pos x="T2" y="T3"/>
                  </a:cxn>
                  <a:cxn ang="T12">
                    <a:pos x="T4" y="T5"/>
                  </a:cxn>
                  <a:cxn ang="T13">
                    <a:pos x="T6" y="T7"/>
                  </a:cxn>
                  <a:cxn ang="T14">
                    <a:pos x="T8" y="T9"/>
                  </a:cxn>
                </a:cxnLst>
                <a:rect l="T15" t="T16" r="T17" b="T18"/>
                <a:pathLst>
                  <a:path w="30" h="35">
                    <a:moveTo>
                      <a:pt x="0" y="0"/>
                    </a:moveTo>
                    <a:lnTo>
                      <a:pt x="20" y="33"/>
                    </a:lnTo>
                    <a:lnTo>
                      <a:pt x="30" y="35"/>
                    </a:lnTo>
                    <a:lnTo>
                      <a:pt x="1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25" name="Freeform 829"/>
              <p:cNvSpPr>
                <a:spLocks/>
              </p:cNvSpPr>
              <p:nvPr/>
            </p:nvSpPr>
            <p:spPr bwMode="auto">
              <a:xfrm>
                <a:off x="2716213" y="2916238"/>
                <a:ext cx="47625" cy="61912"/>
              </a:xfrm>
              <a:custGeom>
                <a:avLst/>
                <a:gdLst>
                  <a:gd name="T0" fmla="*/ 0 w 30"/>
                  <a:gd name="T1" fmla="*/ 0 h 39"/>
                  <a:gd name="T2" fmla="*/ 50403125 w 30"/>
                  <a:gd name="T3" fmla="*/ 93244234 h 39"/>
                  <a:gd name="T4" fmla="*/ 75604688 w 30"/>
                  <a:gd name="T5" fmla="*/ 98284506 h 39"/>
                  <a:gd name="T6" fmla="*/ 25201563 w 30"/>
                  <a:gd name="T7" fmla="*/ 2519342 h 39"/>
                  <a:gd name="T8" fmla="*/ 0 w 30"/>
                  <a:gd name="T9" fmla="*/ 0 h 39"/>
                  <a:gd name="T10" fmla="*/ 0 60000 65536"/>
                  <a:gd name="T11" fmla="*/ 0 60000 65536"/>
                  <a:gd name="T12" fmla="*/ 0 60000 65536"/>
                  <a:gd name="T13" fmla="*/ 0 60000 65536"/>
                  <a:gd name="T14" fmla="*/ 0 60000 65536"/>
                  <a:gd name="T15" fmla="*/ 0 w 30"/>
                  <a:gd name="T16" fmla="*/ 0 h 39"/>
                  <a:gd name="T17" fmla="*/ 30 w 30"/>
                  <a:gd name="T18" fmla="*/ 39 h 39"/>
                </a:gdLst>
                <a:ahLst/>
                <a:cxnLst>
                  <a:cxn ang="T10">
                    <a:pos x="T0" y="T1"/>
                  </a:cxn>
                  <a:cxn ang="T11">
                    <a:pos x="T2" y="T3"/>
                  </a:cxn>
                  <a:cxn ang="T12">
                    <a:pos x="T4" y="T5"/>
                  </a:cxn>
                  <a:cxn ang="T13">
                    <a:pos x="T6" y="T7"/>
                  </a:cxn>
                  <a:cxn ang="T14">
                    <a:pos x="T8" y="T9"/>
                  </a:cxn>
                </a:cxnLst>
                <a:rect l="T15" t="T16" r="T17" b="T18"/>
                <a:pathLst>
                  <a:path w="30" h="39">
                    <a:moveTo>
                      <a:pt x="0" y="0"/>
                    </a:moveTo>
                    <a:lnTo>
                      <a:pt x="20" y="37"/>
                    </a:lnTo>
                    <a:lnTo>
                      <a:pt x="30" y="39"/>
                    </a:lnTo>
                    <a:lnTo>
                      <a:pt x="1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26" name="Freeform 830"/>
              <p:cNvSpPr>
                <a:spLocks/>
              </p:cNvSpPr>
              <p:nvPr/>
            </p:nvSpPr>
            <p:spPr bwMode="auto">
              <a:xfrm>
                <a:off x="2747963" y="2957513"/>
                <a:ext cx="49212" cy="61912"/>
              </a:xfrm>
              <a:custGeom>
                <a:avLst/>
                <a:gdLst>
                  <a:gd name="T0" fmla="*/ 0 w 31"/>
                  <a:gd name="T1" fmla="*/ 0 h 39"/>
                  <a:gd name="T2" fmla="*/ 50402613 w 31"/>
                  <a:gd name="T3" fmla="*/ 93244234 h 39"/>
                  <a:gd name="T4" fmla="*/ 78123256 w 31"/>
                  <a:gd name="T5" fmla="*/ 98284506 h 39"/>
                  <a:gd name="T6" fmla="*/ 25201306 w 31"/>
                  <a:gd name="T7" fmla="*/ 2519342 h 39"/>
                  <a:gd name="T8" fmla="*/ 0 w 31"/>
                  <a:gd name="T9" fmla="*/ 0 h 39"/>
                  <a:gd name="T10" fmla="*/ 0 60000 65536"/>
                  <a:gd name="T11" fmla="*/ 0 60000 65536"/>
                  <a:gd name="T12" fmla="*/ 0 60000 65536"/>
                  <a:gd name="T13" fmla="*/ 0 60000 65536"/>
                  <a:gd name="T14" fmla="*/ 0 60000 65536"/>
                  <a:gd name="T15" fmla="*/ 0 w 31"/>
                  <a:gd name="T16" fmla="*/ 0 h 39"/>
                  <a:gd name="T17" fmla="*/ 31 w 31"/>
                  <a:gd name="T18" fmla="*/ 39 h 39"/>
                </a:gdLst>
                <a:ahLst/>
                <a:cxnLst>
                  <a:cxn ang="T10">
                    <a:pos x="T0" y="T1"/>
                  </a:cxn>
                  <a:cxn ang="T11">
                    <a:pos x="T2" y="T3"/>
                  </a:cxn>
                  <a:cxn ang="T12">
                    <a:pos x="T4" y="T5"/>
                  </a:cxn>
                  <a:cxn ang="T13">
                    <a:pos x="T6" y="T7"/>
                  </a:cxn>
                  <a:cxn ang="T14">
                    <a:pos x="T8" y="T9"/>
                  </a:cxn>
                </a:cxnLst>
                <a:rect l="T15" t="T16" r="T17" b="T18"/>
                <a:pathLst>
                  <a:path w="31" h="39">
                    <a:moveTo>
                      <a:pt x="0" y="0"/>
                    </a:moveTo>
                    <a:lnTo>
                      <a:pt x="20" y="37"/>
                    </a:lnTo>
                    <a:lnTo>
                      <a:pt x="31" y="39"/>
                    </a:lnTo>
                    <a:lnTo>
                      <a:pt x="1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27" name="Freeform 831"/>
              <p:cNvSpPr>
                <a:spLocks/>
              </p:cNvSpPr>
              <p:nvPr/>
            </p:nvSpPr>
            <p:spPr bwMode="auto">
              <a:xfrm>
                <a:off x="2779713" y="2998788"/>
                <a:ext cx="50800" cy="63500"/>
              </a:xfrm>
              <a:custGeom>
                <a:avLst/>
                <a:gdLst>
                  <a:gd name="T0" fmla="*/ 0 w 32"/>
                  <a:gd name="T1" fmla="*/ 0 h 40"/>
                  <a:gd name="T2" fmla="*/ 55443438 w 32"/>
                  <a:gd name="T3" fmla="*/ 98286888 h 40"/>
                  <a:gd name="T4" fmla="*/ 80645000 w 32"/>
                  <a:gd name="T5" fmla="*/ 100806250 h 40"/>
                  <a:gd name="T6" fmla="*/ 27722513 w 32"/>
                  <a:gd name="T7" fmla="*/ 2520950 h 40"/>
                  <a:gd name="T8" fmla="*/ 0 w 32"/>
                  <a:gd name="T9" fmla="*/ 0 h 40"/>
                  <a:gd name="T10" fmla="*/ 0 60000 65536"/>
                  <a:gd name="T11" fmla="*/ 0 60000 65536"/>
                  <a:gd name="T12" fmla="*/ 0 60000 65536"/>
                  <a:gd name="T13" fmla="*/ 0 60000 65536"/>
                  <a:gd name="T14" fmla="*/ 0 60000 65536"/>
                  <a:gd name="T15" fmla="*/ 0 w 32"/>
                  <a:gd name="T16" fmla="*/ 0 h 40"/>
                  <a:gd name="T17" fmla="*/ 32 w 32"/>
                  <a:gd name="T18" fmla="*/ 40 h 40"/>
                </a:gdLst>
                <a:ahLst/>
                <a:cxnLst>
                  <a:cxn ang="T10">
                    <a:pos x="T0" y="T1"/>
                  </a:cxn>
                  <a:cxn ang="T11">
                    <a:pos x="T2" y="T3"/>
                  </a:cxn>
                  <a:cxn ang="T12">
                    <a:pos x="T4" y="T5"/>
                  </a:cxn>
                  <a:cxn ang="T13">
                    <a:pos x="T6" y="T7"/>
                  </a:cxn>
                  <a:cxn ang="T14">
                    <a:pos x="T8" y="T9"/>
                  </a:cxn>
                </a:cxnLst>
                <a:rect l="T15" t="T16" r="T17" b="T18"/>
                <a:pathLst>
                  <a:path w="32" h="40">
                    <a:moveTo>
                      <a:pt x="0" y="0"/>
                    </a:moveTo>
                    <a:lnTo>
                      <a:pt x="22" y="39"/>
                    </a:lnTo>
                    <a:lnTo>
                      <a:pt x="32" y="40"/>
                    </a:lnTo>
                    <a:lnTo>
                      <a:pt x="11"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28" name="Freeform 832"/>
              <p:cNvSpPr>
                <a:spLocks/>
              </p:cNvSpPr>
              <p:nvPr/>
            </p:nvSpPr>
            <p:spPr bwMode="auto">
              <a:xfrm>
                <a:off x="2814638" y="3041650"/>
                <a:ext cx="46037" cy="68263"/>
              </a:xfrm>
              <a:custGeom>
                <a:avLst/>
                <a:gdLst>
                  <a:gd name="T0" fmla="*/ 0 w 29"/>
                  <a:gd name="T1" fmla="*/ 0 h 43"/>
                  <a:gd name="T2" fmla="*/ 50402578 w 29"/>
                  <a:gd name="T3" fmla="*/ 105847338 h 43"/>
                  <a:gd name="T4" fmla="*/ 73082944 w 29"/>
                  <a:gd name="T5" fmla="*/ 108368306 h 43"/>
                  <a:gd name="T6" fmla="*/ 22680366 w 29"/>
                  <a:gd name="T7" fmla="*/ 5040349 h 43"/>
                  <a:gd name="T8" fmla="*/ 0 w 29"/>
                  <a:gd name="T9" fmla="*/ 0 h 43"/>
                  <a:gd name="T10" fmla="*/ 0 60000 65536"/>
                  <a:gd name="T11" fmla="*/ 0 60000 65536"/>
                  <a:gd name="T12" fmla="*/ 0 60000 65536"/>
                  <a:gd name="T13" fmla="*/ 0 60000 65536"/>
                  <a:gd name="T14" fmla="*/ 0 60000 65536"/>
                  <a:gd name="T15" fmla="*/ 0 w 29"/>
                  <a:gd name="T16" fmla="*/ 0 h 43"/>
                  <a:gd name="T17" fmla="*/ 29 w 29"/>
                  <a:gd name="T18" fmla="*/ 43 h 43"/>
                </a:gdLst>
                <a:ahLst/>
                <a:cxnLst>
                  <a:cxn ang="T10">
                    <a:pos x="T0" y="T1"/>
                  </a:cxn>
                  <a:cxn ang="T11">
                    <a:pos x="T2" y="T3"/>
                  </a:cxn>
                  <a:cxn ang="T12">
                    <a:pos x="T4" y="T5"/>
                  </a:cxn>
                  <a:cxn ang="T13">
                    <a:pos x="T6" y="T7"/>
                  </a:cxn>
                  <a:cxn ang="T14">
                    <a:pos x="T8" y="T9"/>
                  </a:cxn>
                </a:cxnLst>
                <a:rect l="T15" t="T16" r="T17" b="T18"/>
                <a:pathLst>
                  <a:path w="29" h="43">
                    <a:moveTo>
                      <a:pt x="0" y="0"/>
                    </a:moveTo>
                    <a:lnTo>
                      <a:pt x="20" y="42"/>
                    </a:lnTo>
                    <a:lnTo>
                      <a:pt x="29" y="43"/>
                    </a:lnTo>
                    <a:lnTo>
                      <a:pt x="9"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29" name="Freeform 833"/>
              <p:cNvSpPr>
                <a:spLocks/>
              </p:cNvSpPr>
              <p:nvPr/>
            </p:nvSpPr>
            <p:spPr bwMode="auto">
              <a:xfrm>
                <a:off x="2846388" y="3089275"/>
                <a:ext cx="46037" cy="69850"/>
              </a:xfrm>
              <a:custGeom>
                <a:avLst/>
                <a:gdLst>
                  <a:gd name="T0" fmla="*/ 0 w 29"/>
                  <a:gd name="T1" fmla="*/ 0 h 44"/>
                  <a:gd name="T2" fmla="*/ 50402578 w 29"/>
                  <a:gd name="T3" fmla="*/ 105846563 h 44"/>
                  <a:gd name="T4" fmla="*/ 73082944 w 29"/>
                  <a:gd name="T5" fmla="*/ 110886875 h 44"/>
                  <a:gd name="T6" fmla="*/ 22680366 w 29"/>
                  <a:gd name="T7" fmla="*/ 5040313 h 44"/>
                  <a:gd name="T8" fmla="*/ 0 w 29"/>
                  <a:gd name="T9" fmla="*/ 0 h 44"/>
                  <a:gd name="T10" fmla="*/ 0 60000 65536"/>
                  <a:gd name="T11" fmla="*/ 0 60000 65536"/>
                  <a:gd name="T12" fmla="*/ 0 60000 65536"/>
                  <a:gd name="T13" fmla="*/ 0 60000 65536"/>
                  <a:gd name="T14" fmla="*/ 0 60000 65536"/>
                  <a:gd name="T15" fmla="*/ 0 w 29"/>
                  <a:gd name="T16" fmla="*/ 0 h 44"/>
                  <a:gd name="T17" fmla="*/ 29 w 29"/>
                  <a:gd name="T18" fmla="*/ 44 h 44"/>
                </a:gdLst>
                <a:ahLst/>
                <a:cxnLst>
                  <a:cxn ang="T10">
                    <a:pos x="T0" y="T1"/>
                  </a:cxn>
                  <a:cxn ang="T11">
                    <a:pos x="T2" y="T3"/>
                  </a:cxn>
                  <a:cxn ang="T12">
                    <a:pos x="T4" y="T5"/>
                  </a:cxn>
                  <a:cxn ang="T13">
                    <a:pos x="T6" y="T7"/>
                  </a:cxn>
                  <a:cxn ang="T14">
                    <a:pos x="T8" y="T9"/>
                  </a:cxn>
                </a:cxnLst>
                <a:rect l="T15" t="T16" r="T17" b="T18"/>
                <a:pathLst>
                  <a:path w="29" h="44">
                    <a:moveTo>
                      <a:pt x="0" y="0"/>
                    </a:moveTo>
                    <a:lnTo>
                      <a:pt x="20" y="42"/>
                    </a:lnTo>
                    <a:lnTo>
                      <a:pt x="29" y="44"/>
                    </a:lnTo>
                    <a:lnTo>
                      <a:pt x="9"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30" name="Freeform 834"/>
              <p:cNvSpPr>
                <a:spLocks/>
              </p:cNvSpPr>
              <p:nvPr/>
            </p:nvSpPr>
            <p:spPr bwMode="auto">
              <a:xfrm>
                <a:off x="2878138" y="3138488"/>
                <a:ext cx="46037" cy="68262"/>
              </a:xfrm>
              <a:custGeom>
                <a:avLst/>
                <a:gdLst>
                  <a:gd name="T0" fmla="*/ 0 w 29"/>
                  <a:gd name="T1" fmla="*/ 0 h 43"/>
                  <a:gd name="T2" fmla="*/ 52921913 w 29"/>
                  <a:gd name="T3" fmla="*/ 103324856 h 43"/>
                  <a:gd name="T4" fmla="*/ 73082944 w 29"/>
                  <a:gd name="T5" fmla="*/ 108365131 h 43"/>
                  <a:gd name="T6" fmla="*/ 22680366 w 29"/>
                  <a:gd name="T7" fmla="*/ 2519344 h 43"/>
                  <a:gd name="T8" fmla="*/ 0 w 29"/>
                  <a:gd name="T9" fmla="*/ 0 h 43"/>
                  <a:gd name="T10" fmla="*/ 0 60000 65536"/>
                  <a:gd name="T11" fmla="*/ 0 60000 65536"/>
                  <a:gd name="T12" fmla="*/ 0 60000 65536"/>
                  <a:gd name="T13" fmla="*/ 0 60000 65536"/>
                  <a:gd name="T14" fmla="*/ 0 60000 65536"/>
                  <a:gd name="T15" fmla="*/ 0 w 29"/>
                  <a:gd name="T16" fmla="*/ 0 h 43"/>
                  <a:gd name="T17" fmla="*/ 29 w 29"/>
                  <a:gd name="T18" fmla="*/ 43 h 43"/>
                </a:gdLst>
                <a:ahLst/>
                <a:cxnLst>
                  <a:cxn ang="T10">
                    <a:pos x="T0" y="T1"/>
                  </a:cxn>
                  <a:cxn ang="T11">
                    <a:pos x="T2" y="T3"/>
                  </a:cxn>
                  <a:cxn ang="T12">
                    <a:pos x="T4" y="T5"/>
                  </a:cxn>
                  <a:cxn ang="T13">
                    <a:pos x="T6" y="T7"/>
                  </a:cxn>
                  <a:cxn ang="T14">
                    <a:pos x="T8" y="T9"/>
                  </a:cxn>
                </a:cxnLst>
                <a:rect l="T15" t="T16" r="T17" b="T18"/>
                <a:pathLst>
                  <a:path w="29" h="43">
                    <a:moveTo>
                      <a:pt x="0" y="0"/>
                    </a:moveTo>
                    <a:lnTo>
                      <a:pt x="21" y="41"/>
                    </a:lnTo>
                    <a:lnTo>
                      <a:pt x="29" y="43"/>
                    </a:lnTo>
                    <a:lnTo>
                      <a:pt x="9"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31" name="Freeform 835"/>
              <p:cNvSpPr>
                <a:spLocks/>
              </p:cNvSpPr>
              <p:nvPr/>
            </p:nvSpPr>
            <p:spPr bwMode="auto">
              <a:xfrm>
                <a:off x="2911475" y="3186113"/>
                <a:ext cx="44450" cy="69850"/>
              </a:xfrm>
              <a:custGeom>
                <a:avLst/>
                <a:gdLst>
                  <a:gd name="T0" fmla="*/ 0 w 28"/>
                  <a:gd name="T1" fmla="*/ 0 h 44"/>
                  <a:gd name="T2" fmla="*/ 50403125 w 28"/>
                  <a:gd name="T3" fmla="*/ 108367513 h 44"/>
                  <a:gd name="T4" fmla="*/ 70564375 w 28"/>
                  <a:gd name="T5" fmla="*/ 110886875 h 44"/>
                  <a:gd name="T6" fmla="*/ 20161250 w 28"/>
                  <a:gd name="T7" fmla="*/ 2520950 h 44"/>
                  <a:gd name="T8" fmla="*/ 0 w 28"/>
                  <a:gd name="T9" fmla="*/ 0 h 44"/>
                  <a:gd name="T10" fmla="*/ 0 60000 65536"/>
                  <a:gd name="T11" fmla="*/ 0 60000 65536"/>
                  <a:gd name="T12" fmla="*/ 0 60000 65536"/>
                  <a:gd name="T13" fmla="*/ 0 60000 65536"/>
                  <a:gd name="T14" fmla="*/ 0 60000 65536"/>
                  <a:gd name="T15" fmla="*/ 0 w 28"/>
                  <a:gd name="T16" fmla="*/ 0 h 44"/>
                  <a:gd name="T17" fmla="*/ 28 w 28"/>
                  <a:gd name="T18" fmla="*/ 44 h 44"/>
                </a:gdLst>
                <a:ahLst/>
                <a:cxnLst>
                  <a:cxn ang="T10">
                    <a:pos x="T0" y="T1"/>
                  </a:cxn>
                  <a:cxn ang="T11">
                    <a:pos x="T2" y="T3"/>
                  </a:cxn>
                  <a:cxn ang="T12">
                    <a:pos x="T4" y="T5"/>
                  </a:cxn>
                  <a:cxn ang="T13">
                    <a:pos x="T6" y="T7"/>
                  </a:cxn>
                  <a:cxn ang="T14">
                    <a:pos x="T8" y="T9"/>
                  </a:cxn>
                </a:cxnLst>
                <a:rect l="T15" t="T16" r="T17" b="T18"/>
                <a:pathLst>
                  <a:path w="28" h="44">
                    <a:moveTo>
                      <a:pt x="0" y="0"/>
                    </a:moveTo>
                    <a:lnTo>
                      <a:pt x="20" y="43"/>
                    </a:lnTo>
                    <a:lnTo>
                      <a:pt x="28" y="44"/>
                    </a:lnTo>
                    <a:lnTo>
                      <a:pt x="8"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32" name="Freeform 836"/>
              <p:cNvSpPr>
                <a:spLocks/>
              </p:cNvSpPr>
              <p:nvPr/>
            </p:nvSpPr>
            <p:spPr bwMode="auto">
              <a:xfrm>
                <a:off x="2943225" y="3235325"/>
                <a:ext cx="46038" cy="71438"/>
              </a:xfrm>
              <a:custGeom>
                <a:avLst/>
                <a:gdLst>
                  <a:gd name="T0" fmla="*/ 0 w 29"/>
                  <a:gd name="T1" fmla="*/ 0 h 45"/>
                  <a:gd name="T2" fmla="*/ 50403672 w 29"/>
                  <a:gd name="T3" fmla="*/ 110887651 h 45"/>
                  <a:gd name="T4" fmla="*/ 73086119 w 29"/>
                  <a:gd name="T5" fmla="*/ 113408619 h 45"/>
                  <a:gd name="T6" fmla="*/ 20161469 w 29"/>
                  <a:gd name="T7" fmla="*/ 5040348 h 45"/>
                  <a:gd name="T8" fmla="*/ 0 w 29"/>
                  <a:gd name="T9" fmla="*/ 0 h 45"/>
                  <a:gd name="T10" fmla="*/ 0 60000 65536"/>
                  <a:gd name="T11" fmla="*/ 0 60000 65536"/>
                  <a:gd name="T12" fmla="*/ 0 60000 65536"/>
                  <a:gd name="T13" fmla="*/ 0 60000 65536"/>
                  <a:gd name="T14" fmla="*/ 0 60000 65536"/>
                  <a:gd name="T15" fmla="*/ 0 w 29"/>
                  <a:gd name="T16" fmla="*/ 0 h 45"/>
                  <a:gd name="T17" fmla="*/ 29 w 29"/>
                  <a:gd name="T18" fmla="*/ 45 h 45"/>
                </a:gdLst>
                <a:ahLst/>
                <a:cxnLst>
                  <a:cxn ang="T10">
                    <a:pos x="T0" y="T1"/>
                  </a:cxn>
                  <a:cxn ang="T11">
                    <a:pos x="T2" y="T3"/>
                  </a:cxn>
                  <a:cxn ang="T12">
                    <a:pos x="T4" y="T5"/>
                  </a:cxn>
                  <a:cxn ang="T13">
                    <a:pos x="T6" y="T7"/>
                  </a:cxn>
                  <a:cxn ang="T14">
                    <a:pos x="T8" y="T9"/>
                  </a:cxn>
                </a:cxnLst>
                <a:rect l="T15" t="T16" r="T17" b="T18"/>
                <a:pathLst>
                  <a:path w="29" h="45">
                    <a:moveTo>
                      <a:pt x="0" y="0"/>
                    </a:moveTo>
                    <a:lnTo>
                      <a:pt x="20" y="44"/>
                    </a:lnTo>
                    <a:lnTo>
                      <a:pt x="29" y="45"/>
                    </a:lnTo>
                    <a:lnTo>
                      <a:pt x="8"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33" name="Freeform 837"/>
              <p:cNvSpPr>
                <a:spLocks/>
              </p:cNvSpPr>
              <p:nvPr/>
            </p:nvSpPr>
            <p:spPr bwMode="auto">
              <a:xfrm>
                <a:off x="2974975" y="3286125"/>
                <a:ext cx="47625" cy="73025"/>
              </a:xfrm>
              <a:custGeom>
                <a:avLst/>
                <a:gdLst>
                  <a:gd name="T0" fmla="*/ 0 w 30"/>
                  <a:gd name="T1" fmla="*/ 0 h 46"/>
                  <a:gd name="T2" fmla="*/ 55443438 w 30"/>
                  <a:gd name="T3" fmla="*/ 113407825 h 46"/>
                  <a:gd name="T4" fmla="*/ 75604688 w 30"/>
                  <a:gd name="T5" fmla="*/ 115927188 h 46"/>
                  <a:gd name="T6" fmla="*/ 22682200 w 30"/>
                  <a:gd name="T7" fmla="*/ 5040313 h 46"/>
                  <a:gd name="T8" fmla="*/ 0 w 30"/>
                  <a:gd name="T9" fmla="*/ 0 h 46"/>
                  <a:gd name="T10" fmla="*/ 0 60000 65536"/>
                  <a:gd name="T11" fmla="*/ 0 60000 65536"/>
                  <a:gd name="T12" fmla="*/ 0 60000 65536"/>
                  <a:gd name="T13" fmla="*/ 0 60000 65536"/>
                  <a:gd name="T14" fmla="*/ 0 60000 65536"/>
                  <a:gd name="T15" fmla="*/ 0 w 30"/>
                  <a:gd name="T16" fmla="*/ 0 h 46"/>
                  <a:gd name="T17" fmla="*/ 30 w 30"/>
                  <a:gd name="T18" fmla="*/ 46 h 46"/>
                </a:gdLst>
                <a:ahLst/>
                <a:cxnLst>
                  <a:cxn ang="T10">
                    <a:pos x="T0" y="T1"/>
                  </a:cxn>
                  <a:cxn ang="T11">
                    <a:pos x="T2" y="T3"/>
                  </a:cxn>
                  <a:cxn ang="T12">
                    <a:pos x="T4" y="T5"/>
                  </a:cxn>
                  <a:cxn ang="T13">
                    <a:pos x="T6" y="T7"/>
                  </a:cxn>
                  <a:cxn ang="T14">
                    <a:pos x="T8" y="T9"/>
                  </a:cxn>
                </a:cxnLst>
                <a:rect l="T15" t="T16" r="T17" b="T18"/>
                <a:pathLst>
                  <a:path w="30" h="46">
                    <a:moveTo>
                      <a:pt x="0" y="0"/>
                    </a:moveTo>
                    <a:lnTo>
                      <a:pt x="22" y="45"/>
                    </a:lnTo>
                    <a:lnTo>
                      <a:pt x="30" y="46"/>
                    </a:lnTo>
                    <a:lnTo>
                      <a:pt x="9"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34" name="Freeform 838"/>
              <p:cNvSpPr>
                <a:spLocks/>
              </p:cNvSpPr>
              <p:nvPr/>
            </p:nvSpPr>
            <p:spPr bwMode="auto">
              <a:xfrm>
                <a:off x="3009900" y="3338513"/>
                <a:ext cx="44450" cy="71437"/>
              </a:xfrm>
              <a:custGeom>
                <a:avLst/>
                <a:gdLst>
                  <a:gd name="T0" fmla="*/ 0 w 28"/>
                  <a:gd name="T1" fmla="*/ 0 h 45"/>
                  <a:gd name="T2" fmla="*/ 50403125 w 28"/>
                  <a:gd name="T3" fmla="*/ 110886099 h 45"/>
                  <a:gd name="T4" fmla="*/ 70564375 w 28"/>
                  <a:gd name="T5" fmla="*/ 113405444 h 45"/>
                  <a:gd name="T6" fmla="*/ 20161250 w 28"/>
                  <a:gd name="T7" fmla="*/ 5040277 h 45"/>
                  <a:gd name="T8" fmla="*/ 0 w 28"/>
                  <a:gd name="T9" fmla="*/ 0 h 45"/>
                  <a:gd name="T10" fmla="*/ 0 60000 65536"/>
                  <a:gd name="T11" fmla="*/ 0 60000 65536"/>
                  <a:gd name="T12" fmla="*/ 0 60000 65536"/>
                  <a:gd name="T13" fmla="*/ 0 60000 65536"/>
                  <a:gd name="T14" fmla="*/ 0 60000 65536"/>
                  <a:gd name="T15" fmla="*/ 0 w 28"/>
                  <a:gd name="T16" fmla="*/ 0 h 45"/>
                  <a:gd name="T17" fmla="*/ 28 w 28"/>
                  <a:gd name="T18" fmla="*/ 45 h 45"/>
                </a:gdLst>
                <a:ahLst/>
                <a:cxnLst>
                  <a:cxn ang="T10">
                    <a:pos x="T0" y="T1"/>
                  </a:cxn>
                  <a:cxn ang="T11">
                    <a:pos x="T2" y="T3"/>
                  </a:cxn>
                  <a:cxn ang="T12">
                    <a:pos x="T4" y="T5"/>
                  </a:cxn>
                  <a:cxn ang="T13">
                    <a:pos x="T6" y="T7"/>
                  </a:cxn>
                  <a:cxn ang="T14">
                    <a:pos x="T8" y="T9"/>
                  </a:cxn>
                </a:cxnLst>
                <a:rect l="T15" t="T16" r="T17" b="T18"/>
                <a:pathLst>
                  <a:path w="28" h="45">
                    <a:moveTo>
                      <a:pt x="0" y="0"/>
                    </a:moveTo>
                    <a:lnTo>
                      <a:pt x="20" y="44"/>
                    </a:lnTo>
                    <a:lnTo>
                      <a:pt x="28" y="45"/>
                    </a:lnTo>
                    <a:lnTo>
                      <a:pt x="8"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35" name="Freeform 839"/>
              <p:cNvSpPr>
                <a:spLocks/>
              </p:cNvSpPr>
              <p:nvPr/>
            </p:nvSpPr>
            <p:spPr bwMode="auto">
              <a:xfrm>
                <a:off x="3041650" y="3389313"/>
                <a:ext cx="44450" cy="71437"/>
              </a:xfrm>
              <a:custGeom>
                <a:avLst/>
                <a:gdLst>
                  <a:gd name="T0" fmla="*/ 0 w 28"/>
                  <a:gd name="T1" fmla="*/ 0 h 45"/>
                  <a:gd name="T2" fmla="*/ 50403125 w 28"/>
                  <a:gd name="T3" fmla="*/ 108365167 h 45"/>
                  <a:gd name="T4" fmla="*/ 70564375 w 28"/>
                  <a:gd name="T5" fmla="*/ 113405444 h 45"/>
                  <a:gd name="T6" fmla="*/ 20161250 w 28"/>
                  <a:gd name="T7" fmla="*/ 2519345 h 45"/>
                  <a:gd name="T8" fmla="*/ 0 w 28"/>
                  <a:gd name="T9" fmla="*/ 0 h 45"/>
                  <a:gd name="T10" fmla="*/ 0 60000 65536"/>
                  <a:gd name="T11" fmla="*/ 0 60000 65536"/>
                  <a:gd name="T12" fmla="*/ 0 60000 65536"/>
                  <a:gd name="T13" fmla="*/ 0 60000 65536"/>
                  <a:gd name="T14" fmla="*/ 0 60000 65536"/>
                  <a:gd name="T15" fmla="*/ 0 w 28"/>
                  <a:gd name="T16" fmla="*/ 0 h 45"/>
                  <a:gd name="T17" fmla="*/ 28 w 28"/>
                  <a:gd name="T18" fmla="*/ 45 h 45"/>
                </a:gdLst>
                <a:ahLst/>
                <a:cxnLst>
                  <a:cxn ang="T10">
                    <a:pos x="T0" y="T1"/>
                  </a:cxn>
                  <a:cxn ang="T11">
                    <a:pos x="T2" y="T3"/>
                  </a:cxn>
                  <a:cxn ang="T12">
                    <a:pos x="T4" y="T5"/>
                  </a:cxn>
                  <a:cxn ang="T13">
                    <a:pos x="T6" y="T7"/>
                  </a:cxn>
                  <a:cxn ang="T14">
                    <a:pos x="T8" y="T9"/>
                  </a:cxn>
                </a:cxnLst>
                <a:rect l="T15" t="T16" r="T17" b="T18"/>
                <a:pathLst>
                  <a:path w="28" h="45">
                    <a:moveTo>
                      <a:pt x="0" y="0"/>
                    </a:moveTo>
                    <a:lnTo>
                      <a:pt x="20" y="43"/>
                    </a:lnTo>
                    <a:lnTo>
                      <a:pt x="28" y="45"/>
                    </a:lnTo>
                    <a:lnTo>
                      <a:pt x="8"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36" name="Freeform 840"/>
              <p:cNvSpPr>
                <a:spLocks/>
              </p:cNvSpPr>
              <p:nvPr/>
            </p:nvSpPr>
            <p:spPr bwMode="auto">
              <a:xfrm>
                <a:off x="3073400" y="3440113"/>
                <a:ext cx="46038" cy="69850"/>
              </a:xfrm>
              <a:custGeom>
                <a:avLst/>
                <a:gdLst>
                  <a:gd name="T0" fmla="*/ 0 w 29"/>
                  <a:gd name="T1" fmla="*/ 0 h 44"/>
                  <a:gd name="T2" fmla="*/ 50403672 w 29"/>
                  <a:gd name="T3" fmla="*/ 108367513 h 44"/>
                  <a:gd name="T4" fmla="*/ 73086119 w 29"/>
                  <a:gd name="T5" fmla="*/ 110886875 h 44"/>
                  <a:gd name="T6" fmla="*/ 20161469 w 29"/>
                  <a:gd name="T7" fmla="*/ 2520950 h 44"/>
                  <a:gd name="T8" fmla="*/ 0 w 29"/>
                  <a:gd name="T9" fmla="*/ 0 h 44"/>
                  <a:gd name="T10" fmla="*/ 0 60000 65536"/>
                  <a:gd name="T11" fmla="*/ 0 60000 65536"/>
                  <a:gd name="T12" fmla="*/ 0 60000 65536"/>
                  <a:gd name="T13" fmla="*/ 0 60000 65536"/>
                  <a:gd name="T14" fmla="*/ 0 60000 65536"/>
                  <a:gd name="T15" fmla="*/ 0 w 29"/>
                  <a:gd name="T16" fmla="*/ 0 h 44"/>
                  <a:gd name="T17" fmla="*/ 29 w 29"/>
                  <a:gd name="T18" fmla="*/ 44 h 44"/>
                </a:gdLst>
                <a:ahLst/>
                <a:cxnLst>
                  <a:cxn ang="T10">
                    <a:pos x="T0" y="T1"/>
                  </a:cxn>
                  <a:cxn ang="T11">
                    <a:pos x="T2" y="T3"/>
                  </a:cxn>
                  <a:cxn ang="T12">
                    <a:pos x="T4" y="T5"/>
                  </a:cxn>
                  <a:cxn ang="T13">
                    <a:pos x="T6" y="T7"/>
                  </a:cxn>
                  <a:cxn ang="T14">
                    <a:pos x="T8" y="T9"/>
                  </a:cxn>
                </a:cxnLst>
                <a:rect l="T15" t="T16" r="T17" b="T18"/>
                <a:pathLst>
                  <a:path w="29" h="44">
                    <a:moveTo>
                      <a:pt x="0" y="0"/>
                    </a:moveTo>
                    <a:lnTo>
                      <a:pt x="20" y="43"/>
                    </a:lnTo>
                    <a:lnTo>
                      <a:pt x="29" y="44"/>
                    </a:lnTo>
                    <a:lnTo>
                      <a:pt x="8"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37" name="Freeform 841"/>
              <p:cNvSpPr>
                <a:spLocks/>
              </p:cNvSpPr>
              <p:nvPr/>
            </p:nvSpPr>
            <p:spPr bwMode="auto">
              <a:xfrm>
                <a:off x="3105150" y="3489325"/>
                <a:ext cx="46038" cy="71438"/>
              </a:xfrm>
              <a:custGeom>
                <a:avLst/>
                <a:gdLst>
                  <a:gd name="T0" fmla="*/ 0 w 29"/>
                  <a:gd name="T1" fmla="*/ 0 h 45"/>
                  <a:gd name="T2" fmla="*/ 50403672 w 29"/>
                  <a:gd name="T3" fmla="*/ 110887651 h 45"/>
                  <a:gd name="T4" fmla="*/ 73086119 w 29"/>
                  <a:gd name="T5" fmla="*/ 113408619 h 45"/>
                  <a:gd name="T6" fmla="*/ 22682446 w 29"/>
                  <a:gd name="T7" fmla="*/ 5040348 h 45"/>
                  <a:gd name="T8" fmla="*/ 0 w 29"/>
                  <a:gd name="T9" fmla="*/ 0 h 45"/>
                  <a:gd name="T10" fmla="*/ 0 60000 65536"/>
                  <a:gd name="T11" fmla="*/ 0 60000 65536"/>
                  <a:gd name="T12" fmla="*/ 0 60000 65536"/>
                  <a:gd name="T13" fmla="*/ 0 60000 65536"/>
                  <a:gd name="T14" fmla="*/ 0 60000 65536"/>
                  <a:gd name="T15" fmla="*/ 0 w 29"/>
                  <a:gd name="T16" fmla="*/ 0 h 45"/>
                  <a:gd name="T17" fmla="*/ 29 w 29"/>
                  <a:gd name="T18" fmla="*/ 45 h 45"/>
                </a:gdLst>
                <a:ahLst/>
                <a:cxnLst>
                  <a:cxn ang="T10">
                    <a:pos x="T0" y="T1"/>
                  </a:cxn>
                  <a:cxn ang="T11">
                    <a:pos x="T2" y="T3"/>
                  </a:cxn>
                  <a:cxn ang="T12">
                    <a:pos x="T4" y="T5"/>
                  </a:cxn>
                  <a:cxn ang="T13">
                    <a:pos x="T6" y="T7"/>
                  </a:cxn>
                  <a:cxn ang="T14">
                    <a:pos x="T8" y="T9"/>
                  </a:cxn>
                </a:cxnLst>
                <a:rect l="T15" t="T16" r="T17" b="T18"/>
                <a:pathLst>
                  <a:path w="29" h="45">
                    <a:moveTo>
                      <a:pt x="0" y="0"/>
                    </a:moveTo>
                    <a:lnTo>
                      <a:pt x="20" y="44"/>
                    </a:lnTo>
                    <a:lnTo>
                      <a:pt x="29" y="45"/>
                    </a:lnTo>
                    <a:lnTo>
                      <a:pt x="9"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38" name="Freeform 842"/>
              <p:cNvSpPr>
                <a:spLocks/>
              </p:cNvSpPr>
              <p:nvPr/>
            </p:nvSpPr>
            <p:spPr bwMode="auto">
              <a:xfrm>
                <a:off x="3136900" y="3540125"/>
                <a:ext cx="50800" cy="68263"/>
              </a:xfrm>
              <a:custGeom>
                <a:avLst/>
                <a:gdLst>
                  <a:gd name="T0" fmla="*/ 0 w 32"/>
                  <a:gd name="T1" fmla="*/ 0 h 43"/>
                  <a:gd name="T2" fmla="*/ 55443438 w 32"/>
                  <a:gd name="T3" fmla="*/ 105847338 h 43"/>
                  <a:gd name="T4" fmla="*/ 80645000 w 32"/>
                  <a:gd name="T5" fmla="*/ 108368306 h 43"/>
                  <a:gd name="T6" fmla="*/ 25201563 w 32"/>
                  <a:gd name="T7" fmla="*/ 2520968 h 43"/>
                  <a:gd name="T8" fmla="*/ 0 w 32"/>
                  <a:gd name="T9" fmla="*/ 0 h 43"/>
                  <a:gd name="T10" fmla="*/ 0 60000 65536"/>
                  <a:gd name="T11" fmla="*/ 0 60000 65536"/>
                  <a:gd name="T12" fmla="*/ 0 60000 65536"/>
                  <a:gd name="T13" fmla="*/ 0 60000 65536"/>
                  <a:gd name="T14" fmla="*/ 0 60000 65536"/>
                  <a:gd name="T15" fmla="*/ 0 w 32"/>
                  <a:gd name="T16" fmla="*/ 0 h 43"/>
                  <a:gd name="T17" fmla="*/ 32 w 32"/>
                  <a:gd name="T18" fmla="*/ 43 h 43"/>
                </a:gdLst>
                <a:ahLst/>
                <a:cxnLst>
                  <a:cxn ang="T10">
                    <a:pos x="T0" y="T1"/>
                  </a:cxn>
                  <a:cxn ang="T11">
                    <a:pos x="T2" y="T3"/>
                  </a:cxn>
                  <a:cxn ang="T12">
                    <a:pos x="T4" y="T5"/>
                  </a:cxn>
                  <a:cxn ang="T13">
                    <a:pos x="T6" y="T7"/>
                  </a:cxn>
                  <a:cxn ang="T14">
                    <a:pos x="T8" y="T9"/>
                  </a:cxn>
                </a:cxnLst>
                <a:rect l="T15" t="T16" r="T17" b="T18"/>
                <a:pathLst>
                  <a:path w="32" h="43">
                    <a:moveTo>
                      <a:pt x="0" y="0"/>
                    </a:moveTo>
                    <a:lnTo>
                      <a:pt x="22" y="42"/>
                    </a:lnTo>
                    <a:lnTo>
                      <a:pt x="32" y="43"/>
                    </a:lnTo>
                    <a:lnTo>
                      <a:pt x="1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39" name="Freeform 843"/>
              <p:cNvSpPr>
                <a:spLocks/>
              </p:cNvSpPr>
              <p:nvPr/>
            </p:nvSpPr>
            <p:spPr bwMode="auto">
              <a:xfrm>
                <a:off x="3171825" y="3587750"/>
                <a:ext cx="46038" cy="66675"/>
              </a:xfrm>
              <a:custGeom>
                <a:avLst/>
                <a:gdLst>
                  <a:gd name="T0" fmla="*/ 0 w 29"/>
                  <a:gd name="T1" fmla="*/ 0 h 42"/>
                  <a:gd name="T2" fmla="*/ 50403672 w 29"/>
                  <a:gd name="T3" fmla="*/ 103327200 h 42"/>
                  <a:gd name="T4" fmla="*/ 73086119 w 29"/>
                  <a:gd name="T5" fmla="*/ 105846563 h 42"/>
                  <a:gd name="T6" fmla="*/ 20161469 w 29"/>
                  <a:gd name="T7" fmla="*/ 5040313 h 42"/>
                  <a:gd name="T8" fmla="*/ 0 w 29"/>
                  <a:gd name="T9" fmla="*/ 0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0" y="0"/>
                    </a:moveTo>
                    <a:lnTo>
                      <a:pt x="20" y="41"/>
                    </a:lnTo>
                    <a:lnTo>
                      <a:pt x="29" y="42"/>
                    </a:lnTo>
                    <a:lnTo>
                      <a:pt x="8"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40" name="Freeform 844"/>
              <p:cNvSpPr>
                <a:spLocks/>
              </p:cNvSpPr>
              <p:nvPr/>
            </p:nvSpPr>
            <p:spPr bwMode="auto">
              <a:xfrm>
                <a:off x="3203575" y="3633788"/>
                <a:ext cx="46038" cy="66675"/>
              </a:xfrm>
              <a:custGeom>
                <a:avLst/>
                <a:gdLst>
                  <a:gd name="T0" fmla="*/ 0 w 29"/>
                  <a:gd name="T1" fmla="*/ 0 h 42"/>
                  <a:gd name="T2" fmla="*/ 50403672 w 29"/>
                  <a:gd name="T3" fmla="*/ 100806250 h 42"/>
                  <a:gd name="T4" fmla="*/ 73086119 w 29"/>
                  <a:gd name="T5" fmla="*/ 105846563 h 42"/>
                  <a:gd name="T6" fmla="*/ 22682446 w 29"/>
                  <a:gd name="T7" fmla="*/ 5040313 h 42"/>
                  <a:gd name="T8" fmla="*/ 0 w 29"/>
                  <a:gd name="T9" fmla="*/ 0 h 42"/>
                  <a:gd name="T10" fmla="*/ 0 60000 65536"/>
                  <a:gd name="T11" fmla="*/ 0 60000 65536"/>
                  <a:gd name="T12" fmla="*/ 0 60000 65536"/>
                  <a:gd name="T13" fmla="*/ 0 60000 65536"/>
                  <a:gd name="T14" fmla="*/ 0 60000 65536"/>
                  <a:gd name="T15" fmla="*/ 0 w 29"/>
                  <a:gd name="T16" fmla="*/ 0 h 42"/>
                  <a:gd name="T17" fmla="*/ 29 w 29"/>
                  <a:gd name="T18" fmla="*/ 42 h 42"/>
                </a:gdLst>
                <a:ahLst/>
                <a:cxnLst>
                  <a:cxn ang="T10">
                    <a:pos x="T0" y="T1"/>
                  </a:cxn>
                  <a:cxn ang="T11">
                    <a:pos x="T2" y="T3"/>
                  </a:cxn>
                  <a:cxn ang="T12">
                    <a:pos x="T4" y="T5"/>
                  </a:cxn>
                  <a:cxn ang="T13">
                    <a:pos x="T6" y="T7"/>
                  </a:cxn>
                  <a:cxn ang="T14">
                    <a:pos x="T8" y="T9"/>
                  </a:cxn>
                </a:cxnLst>
                <a:rect l="T15" t="T16" r="T17" b="T18"/>
                <a:pathLst>
                  <a:path w="29" h="42">
                    <a:moveTo>
                      <a:pt x="0" y="0"/>
                    </a:moveTo>
                    <a:lnTo>
                      <a:pt x="20" y="40"/>
                    </a:lnTo>
                    <a:lnTo>
                      <a:pt x="29" y="42"/>
                    </a:lnTo>
                    <a:lnTo>
                      <a:pt x="9"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41" name="Freeform 845"/>
              <p:cNvSpPr>
                <a:spLocks/>
              </p:cNvSpPr>
              <p:nvPr/>
            </p:nvSpPr>
            <p:spPr bwMode="auto">
              <a:xfrm>
                <a:off x="3235325" y="3679825"/>
                <a:ext cx="47625" cy="63500"/>
              </a:xfrm>
              <a:custGeom>
                <a:avLst/>
                <a:gdLst>
                  <a:gd name="T0" fmla="*/ 0 w 30"/>
                  <a:gd name="T1" fmla="*/ 0 h 40"/>
                  <a:gd name="T2" fmla="*/ 50403125 w 30"/>
                  <a:gd name="T3" fmla="*/ 98286888 h 40"/>
                  <a:gd name="T4" fmla="*/ 75604688 w 30"/>
                  <a:gd name="T5" fmla="*/ 100806250 h 40"/>
                  <a:gd name="T6" fmla="*/ 25201563 w 30"/>
                  <a:gd name="T7" fmla="*/ 2520950 h 40"/>
                  <a:gd name="T8" fmla="*/ 0 w 30"/>
                  <a:gd name="T9" fmla="*/ 0 h 40"/>
                  <a:gd name="T10" fmla="*/ 0 60000 65536"/>
                  <a:gd name="T11" fmla="*/ 0 60000 65536"/>
                  <a:gd name="T12" fmla="*/ 0 60000 65536"/>
                  <a:gd name="T13" fmla="*/ 0 60000 65536"/>
                  <a:gd name="T14" fmla="*/ 0 60000 65536"/>
                  <a:gd name="T15" fmla="*/ 0 w 30"/>
                  <a:gd name="T16" fmla="*/ 0 h 40"/>
                  <a:gd name="T17" fmla="*/ 30 w 30"/>
                  <a:gd name="T18" fmla="*/ 40 h 40"/>
                </a:gdLst>
                <a:ahLst/>
                <a:cxnLst>
                  <a:cxn ang="T10">
                    <a:pos x="T0" y="T1"/>
                  </a:cxn>
                  <a:cxn ang="T11">
                    <a:pos x="T2" y="T3"/>
                  </a:cxn>
                  <a:cxn ang="T12">
                    <a:pos x="T4" y="T5"/>
                  </a:cxn>
                  <a:cxn ang="T13">
                    <a:pos x="T6" y="T7"/>
                  </a:cxn>
                  <a:cxn ang="T14">
                    <a:pos x="T8" y="T9"/>
                  </a:cxn>
                </a:cxnLst>
                <a:rect l="T15" t="T16" r="T17" b="T18"/>
                <a:pathLst>
                  <a:path w="30" h="40">
                    <a:moveTo>
                      <a:pt x="0" y="0"/>
                    </a:moveTo>
                    <a:lnTo>
                      <a:pt x="20" y="39"/>
                    </a:lnTo>
                    <a:lnTo>
                      <a:pt x="30" y="40"/>
                    </a:lnTo>
                    <a:lnTo>
                      <a:pt x="10" y="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42" name="Freeform 846"/>
              <p:cNvSpPr>
                <a:spLocks/>
              </p:cNvSpPr>
              <p:nvPr/>
            </p:nvSpPr>
            <p:spPr bwMode="auto">
              <a:xfrm>
                <a:off x="3267075" y="3722688"/>
                <a:ext cx="49213" cy="61912"/>
              </a:xfrm>
              <a:custGeom>
                <a:avLst/>
                <a:gdLst>
                  <a:gd name="T0" fmla="*/ 0 w 31"/>
                  <a:gd name="T1" fmla="*/ 0 h 39"/>
                  <a:gd name="T2" fmla="*/ 50403637 w 31"/>
                  <a:gd name="T3" fmla="*/ 95765164 h 39"/>
                  <a:gd name="T4" fmla="*/ 78126431 w 31"/>
                  <a:gd name="T5" fmla="*/ 98284506 h 39"/>
                  <a:gd name="T6" fmla="*/ 25201819 w 31"/>
                  <a:gd name="T7" fmla="*/ 5040272 h 39"/>
                  <a:gd name="T8" fmla="*/ 0 w 31"/>
                  <a:gd name="T9" fmla="*/ 0 h 39"/>
                  <a:gd name="T10" fmla="*/ 0 60000 65536"/>
                  <a:gd name="T11" fmla="*/ 0 60000 65536"/>
                  <a:gd name="T12" fmla="*/ 0 60000 65536"/>
                  <a:gd name="T13" fmla="*/ 0 60000 65536"/>
                  <a:gd name="T14" fmla="*/ 0 60000 65536"/>
                  <a:gd name="T15" fmla="*/ 0 w 31"/>
                  <a:gd name="T16" fmla="*/ 0 h 39"/>
                  <a:gd name="T17" fmla="*/ 31 w 31"/>
                  <a:gd name="T18" fmla="*/ 39 h 39"/>
                </a:gdLst>
                <a:ahLst/>
                <a:cxnLst>
                  <a:cxn ang="T10">
                    <a:pos x="T0" y="T1"/>
                  </a:cxn>
                  <a:cxn ang="T11">
                    <a:pos x="T2" y="T3"/>
                  </a:cxn>
                  <a:cxn ang="T12">
                    <a:pos x="T4" y="T5"/>
                  </a:cxn>
                  <a:cxn ang="T13">
                    <a:pos x="T6" y="T7"/>
                  </a:cxn>
                  <a:cxn ang="T14">
                    <a:pos x="T8" y="T9"/>
                  </a:cxn>
                </a:cxnLst>
                <a:rect l="T15" t="T16" r="T17" b="T18"/>
                <a:pathLst>
                  <a:path w="31" h="39">
                    <a:moveTo>
                      <a:pt x="0" y="0"/>
                    </a:moveTo>
                    <a:lnTo>
                      <a:pt x="20" y="38"/>
                    </a:lnTo>
                    <a:lnTo>
                      <a:pt x="31" y="39"/>
                    </a:lnTo>
                    <a:lnTo>
                      <a:pt x="1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43" name="Freeform 847"/>
              <p:cNvSpPr>
                <a:spLocks/>
              </p:cNvSpPr>
              <p:nvPr/>
            </p:nvSpPr>
            <p:spPr bwMode="auto">
              <a:xfrm>
                <a:off x="3298825" y="3763963"/>
                <a:ext cx="49213" cy="60325"/>
              </a:xfrm>
              <a:custGeom>
                <a:avLst/>
                <a:gdLst>
                  <a:gd name="T0" fmla="*/ 0 w 31"/>
                  <a:gd name="T1" fmla="*/ 0 h 38"/>
                  <a:gd name="T2" fmla="*/ 52924613 w 31"/>
                  <a:gd name="T3" fmla="*/ 90725625 h 38"/>
                  <a:gd name="T4" fmla="*/ 78126431 w 31"/>
                  <a:gd name="T5" fmla="*/ 95765938 h 38"/>
                  <a:gd name="T6" fmla="*/ 27722794 w 31"/>
                  <a:gd name="T7" fmla="*/ 5040313 h 38"/>
                  <a:gd name="T8" fmla="*/ 0 w 31"/>
                  <a:gd name="T9" fmla="*/ 0 h 38"/>
                  <a:gd name="T10" fmla="*/ 0 60000 65536"/>
                  <a:gd name="T11" fmla="*/ 0 60000 65536"/>
                  <a:gd name="T12" fmla="*/ 0 60000 65536"/>
                  <a:gd name="T13" fmla="*/ 0 60000 65536"/>
                  <a:gd name="T14" fmla="*/ 0 60000 65536"/>
                  <a:gd name="T15" fmla="*/ 0 w 31"/>
                  <a:gd name="T16" fmla="*/ 0 h 38"/>
                  <a:gd name="T17" fmla="*/ 31 w 31"/>
                  <a:gd name="T18" fmla="*/ 38 h 38"/>
                </a:gdLst>
                <a:ahLst/>
                <a:cxnLst>
                  <a:cxn ang="T10">
                    <a:pos x="T0" y="T1"/>
                  </a:cxn>
                  <a:cxn ang="T11">
                    <a:pos x="T2" y="T3"/>
                  </a:cxn>
                  <a:cxn ang="T12">
                    <a:pos x="T4" y="T5"/>
                  </a:cxn>
                  <a:cxn ang="T13">
                    <a:pos x="T6" y="T7"/>
                  </a:cxn>
                  <a:cxn ang="T14">
                    <a:pos x="T8" y="T9"/>
                  </a:cxn>
                </a:cxnLst>
                <a:rect l="T15" t="T16" r="T17" b="T18"/>
                <a:pathLst>
                  <a:path w="31" h="38">
                    <a:moveTo>
                      <a:pt x="0" y="0"/>
                    </a:moveTo>
                    <a:lnTo>
                      <a:pt x="21" y="36"/>
                    </a:lnTo>
                    <a:lnTo>
                      <a:pt x="31" y="38"/>
                    </a:lnTo>
                    <a:lnTo>
                      <a:pt x="11"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1944" name="Rectangle 880"/>
              <p:cNvSpPr>
                <a:spLocks noChangeArrowheads="1"/>
              </p:cNvSpPr>
              <p:nvPr/>
            </p:nvSpPr>
            <p:spPr bwMode="auto">
              <a:xfrm>
                <a:off x="455613" y="4375150"/>
                <a:ext cx="16883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40</a:t>
                </a:r>
                <a:endParaRPr lang="en-US" altLang="ko-KR"/>
              </a:p>
            </p:txBody>
          </p:sp>
          <p:sp>
            <p:nvSpPr>
              <p:cNvPr id="1945" name="Rectangle 881"/>
              <p:cNvSpPr>
                <a:spLocks noChangeArrowheads="1"/>
              </p:cNvSpPr>
              <p:nvPr/>
            </p:nvSpPr>
            <p:spPr bwMode="auto">
              <a:xfrm>
                <a:off x="781050" y="4375150"/>
                <a:ext cx="16883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50</a:t>
                </a:r>
                <a:endParaRPr lang="en-US" altLang="ko-KR"/>
              </a:p>
            </p:txBody>
          </p:sp>
          <p:sp>
            <p:nvSpPr>
              <p:cNvPr id="1946" name="Rectangle 882"/>
              <p:cNvSpPr>
                <a:spLocks noChangeArrowheads="1"/>
              </p:cNvSpPr>
              <p:nvPr/>
            </p:nvSpPr>
            <p:spPr bwMode="auto">
              <a:xfrm>
                <a:off x="1104900" y="4375150"/>
                <a:ext cx="16883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60</a:t>
                </a:r>
                <a:endParaRPr lang="en-US" altLang="ko-KR"/>
              </a:p>
            </p:txBody>
          </p:sp>
          <p:sp>
            <p:nvSpPr>
              <p:cNvPr id="1947" name="Rectangle 883"/>
              <p:cNvSpPr>
                <a:spLocks noChangeArrowheads="1"/>
              </p:cNvSpPr>
              <p:nvPr/>
            </p:nvSpPr>
            <p:spPr bwMode="auto">
              <a:xfrm>
                <a:off x="1427163" y="4375150"/>
                <a:ext cx="16883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70</a:t>
                </a:r>
                <a:endParaRPr lang="en-US" altLang="ko-KR"/>
              </a:p>
            </p:txBody>
          </p:sp>
          <p:sp>
            <p:nvSpPr>
              <p:cNvPr id="1948" name="Rectangle 884"/>
              <p:cNvSpPr>
                <a:spLocks noChangeArrowheads="1"/>
              </p:cNvSpPr>
              <p:nvPr/>
            </p:nvSpPr>
            <p:spPr bwMode="auto">
              <a:xfrm>
                <a:off x="1752600" y="4375150"/>
                <a:ext cx="16883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80</a:t>
                </a:r>
                <a:endParaRPr lang="en-US" altLang="ko-KR"/>
              </a:p>
            </p:txBody>
          </p:sp>
          <p:sp>
            <p:nvSpPr>
              <p:cNvPr id="1949" name="Rectangle 885"/>
              <p:cNvSpPr>
                <a:spLocks noChangeArrowheads="1"/>
              </p:cNvSpPr>
              <p:nvPr/>
            </p:nvSpPr>
            <p:spPr bwMode="auto">
              <a:xfrm>
                <a:off x="2076450" y="4375150"/>
                <a:ext cx="16883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90</a:t>
                </a:r>
                <a:endParaRPr lang="en-US" altLang="ko-KR"/>
              </a:p>
            </p:txBody>
          </p:sp>
          <p:sp>
            <p:nvSpPr>
              <p:cNvPr id="1950" name="Rectangle 886"/>
              <p:cNvSpPr>
                <a:spLocks noChangeArrowheads="1"/>
              </p:cNvSpPr>
              <p:nvPr/>
            </p:nvSpPr>
            <p:spPr bwMode="auto">
              <a:xfrm>
                <a:off x="2370138" y="4375150"/>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100</a:t>
                </a:r>
                <a:endParaRPr lang="en-US" altLang="ko-KR"/>
              </a:p>
            </p:txBody>
          </p:sp>
          <p:sp>
            <p:nvSpPr>
              <p:cNvPr id="1951" name="Rectangle 887"/>
              <p:cNvSpPr>
                <a:spLocks noChangeArrowheads="1"/>
              </p:cNvSpPr>
              <p:nvPr/>
            </p:nvSpPr>
            <p:spPr bwMode="auto">
              <a:xfrm>
                <a:off x="2692400" y="4375150"/>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110</a:t>
                </a:r>
                <a:endParaRPr lang="en-US" altLang="ko-KR"/>
              </a:p>
            </p:txBody>
          </p:sp>
          <p:sp>
            <p:nvSpPr>
              <p:cNvPr id="1952" name="Rectangle 888"/>
              <p:cNvSpPr>
                <a:spLocks noChangeArrowheads="1"/>
              </p:cNvSpPr>
              <p:nvPr/>
            </p:nvSpPr>
            <p:spPr bwMode="auto">
              <a:xfrm>
                <a:off x="3017838" y="4375150"/>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120</a:t>
                </a:r>
                <a:endParaRPr lang="en-US" altLang="ko-KR"/>
              </a:p>
            </p:txBody>
          </p:sp>
          <p:sp>
            <p:nvSpPr>
              <p:cNvPr id="1953" name="Rectangle 894"/>
              <p:cNvSpPr>
                <a:spLocks noChangeArrowheads="1"/>
              </p:cNvSpPr>
              <p:nvPr/>
            </p:nvSpPr>
            <p:spPr bwMode="auto">
              <a:xfrm>
                <a:off x="352425" y="4178299"/>
                <a:ext cx="84416"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0</a:t>
                </a:r>
                <a:endParaRPr lang="en-US" altLang="ko-KR"/>
              </a:p>
            </p:txBody>
          </p:sp>
          <p:sp>
            <p:nvSpPr>
              <p:cNvPr id="1954" name="Rectangle 895"/>
              <p:cNvSpPr>
                <a:spLocks noChangeArrowheads="1"/>
              </p:cNvSpPr>
              <p:nvPr/>
            </p:nvSpPr>
            <p:spPr bwMode="auto">
              <a:xfrm>
                <a:off x="285750" y="3235324"/>
                <a:ext cx="16883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25</a:t>
                </a:r>
                <a:endParaRPr lang="en-US" altLang="ko-KR"/>
              </a:p>
            </p:txBody>
          </p:sp>
          <p:sp>
            <p:nvSpPr>
              <p:cNvPr id="1955" name="Rectangle 896"/>
              <p:cNvSpPr>
                <a:spLocks noChangeArrowheads="1"/>
              </p:cNvSpPr>
              <p:nvPr/>
            </p:nvSpPr>
            <p:spPr bwMode="auto">
              <a:xfrm>
                <a:off x="285750" y="2293938"/>
                <a:ext cx="16883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50</a:t>
                </a:r>
                <a:endParaRPr lang="en-US" altLang="ko-KR"/>
              </a:p>
            </p:txBody>
          </p:sp>
          <p:sp>
            <p:nvSpPr>
              <p:cNvPr id="1956" name="Rectangle 897"/>
              <p:cNvSpPr>
                <a:spLocks noChangeArrowheads="1"/>
              </p:cNvSpPr>
              <p:nvPr/>
            </p:nvSpPr>
            <p:spPr bwMode="auto">
              <a:xfrm>
                <a:off x="346074" y="2125663"/>
                <a:ext cx="351096"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-3.37</a:t>
                </a:r>
                <a:endParaRPr lang="en-US" altLang="ko-KR"/>
              </a:p>
            </p:txBody>
          </p:sp>
          <p:sp>
            <p:nvSpPr>
              <p:cNvPr id="1957" name="Rectangle 898"/>
              <p:cNvSpPr>
                <a:spLocks noChangeArrowheads="1"/>
              </p:cNvSpPr>
              <p:nvPr/>
            </p:nvSpPr>
            <p:spPr bwMode="auto">
              <a:xfrm>
                <a:off x="996950" y="2125663"/>
                <a:ext cx="351096"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-2.25</a:t>
                </a:r>
                <a:endParaRPr lang="en-US" altLang="ko-KR"/>
              </a:p>
            </p:txBody>
          </p:sp>
          <p:sp>
            <p:nvSpPr>
              <p:cNvPr id="1958" name="Rectangle 899"/>
              <p:cNvSpPr>
                <a:spLocks noChangeArrowheads="1"/>
              </p:cNvSpPr>
              <p:nvPr/>
            </p:nvSpPr>
            <p:spPr bwMode="auto">
              <a:xfrm>
                <a:off x="1643063" y="2125663"/>
                <a:ext cx="351096"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-1.12</a:t>
                </a:r>
                <a:endParaRPr lang="en-US" altLang="ko-KR"/>
              </a:p>
            </p:txBody>
          </p:sp>
          <p:sp>
            <p:nvSpPr>
              <p:cNvPr id="1959" name="Rectangle 900"/>
              <p:cNvSpPr>
                <a:spLocks noChangeArrowheads="1"/>
              </p:cNvSpPr>
              <p:nvPr/>
            </p:nvSpPr>
            <p:spPr bwMode="auto">
              <a:xfrm>
                <a:off x="2327275" y="2125663"/>
                <a:ext cx="28778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0.00</a:t>
                </a:r>
                <a:endParaRPr lang="en-US" altLang="ko-KR"/>
              </a:p>
            </p:txBody>
          </p:sp>
          <p:sp>
            <p:nvSpPr>
              <p:cNvPr id="1960" name="Rectangle 901"/>
              <p:cNvSpPr>
                <a:spLocks noChangeArrowheads="1"/>
              </p:cNvSpPr>
              <p:nvPr/>
            </p:nvSpPr>
            <p:spPr bwMode="auto">
              <a:xfrm>
                <a:off x="2974974" y="2125663"/>
                <a:ext cx="28778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1.12</a:t>
                </a:r>
                <a:endParaRPr lang="en-US" altLang="ko-KR"/>
              </a:p>
            </p:txBody>
          </p:sp>
          <p:sp>
            <p:nvSpPr>
              <p:cNvPr id="1961" name="Rectangle 902"/>
              <p:cNvSpPr>
                <a:spLocks noChangeArrowheads="1"/>
              </p:cNvSpPr>
              <p:nvPr/>
            </p:nvSpPr>
            <p:spPr bwMode="auto">
              <a:xfrm>
                <a:off x="3624263" y="2125663"/>
                <a:ext cx="28778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2.25</a:t>
                </a:r>
                <a:endParaRPr lang="en-US" altLang="ko-KR"/>
              </a:p>
            </p:txBody>
          </p:sp>
          <p:sp>
            <p:nvSpPr>
              <p:cNvPr id="1962" name="Rectangle 903"/>
              <p:cNvSpPr>
                <a:spLocks noChangeArrowheads="1"/>
              </p:cNvSpPr>
              <p:nvPr/>
            </p:nvSpPr>
            <p:spPr bwMode="auto">
              <a:xfrm>
                <a:off x="4270375" y="2125663"/>
                <a:ext cx="28778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3.37</a:t>
                </a:r>
                <a:endParaRPr lang="en-US" altLang="ko-KR"/>
              </a:p>
            </p:txBody>
          </p:sp>
          <p:sp>
            <p:nvSpPr>
              <p:cNvPr id="1963" name="Rectangle 906"/>
              <p:cNvSpPr>
                <a:spLocks noChangeArrowheads="1"/>
              </p:cNvSpPr>
              <p:nvPr/>
            </p:nvSpPr>
            <p:spPr bwMode="auto">
              <a:xfrm rot="16200000">
                <a:off x="173984" y="3082910"/>
                <a:ext cx="39381" cy="18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latin typeface="Arial" charset="0"/>
                  </a:rPr>
                  <a:t> </a:t>
                </a:r>
                <a:endParaRPr lang="en-US" altLang="ko-KR"/>
              </a:p>
            </p:txBody>
          </p:sp>
          <p:sp>
            <p:nvSpPr>
              <p:cNvPr id="1964" name="Rectangle 913"/>
              <p:cNvSpPr>
                <a:spLocks noChangeArrowheads="1"/>
              </p:cNvSpPr>
              <p:nvPr/>
            </p:nvSpPr>
            <p:spPr bwMode="auto">
              <a:xfrm rot="16200000">
                <a:off x="-26080" y="3300867"/>
                <a:ext cx="334736" cy="257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400">
                    <a:solidFill>
                      <a:srgbClr val="000000"/>
                    </a:solidFill>
                    <a:latin typeface="돋움" pitchFamily="50" charset="-127"/>
                    <a:ea typeface="돋움" pitchFamily="50" charset="-127"/>
                  </a:rPr>
                  <a:t>(%)</a:t>
                </a:r>
                <a:endParaRPr lang="en-US" altLang="ko-KR" sz="1400"/>
              </a:p>
            </p:txBody>
          </p:sp>
          <p:sp>
            <p:nvSpPr>
              <p:cNvPr id="1965" name="Rectangle 888"/>
              <p:cNvSpPr>
                <a:spLocks noChangeArrowheads="1"/>
              </p:cNvSpPr>
              <p:nvPr/>
            </p:nvSpPr>
            <p:spPr bwMode="auto">
              <a:xfrm>
                <a:off x="3298825" y="4375150"/>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130</a:t>
                </a:r>
                <a:endParaRPr lang="en-US" altLang="ko-KR"/>
              </a:p>
            </p:txBody>
          </p:sp>
          <p:sp>
            <p:nvSpPr>
              <p:cNvPr id="1966" name="Rectangle 888"/>
              <p:cNvSpPr>
                <a:spLocks noChangeArrowheads="1"/>
              </p:cNvSpPr>
              <p:nvPr/>
            </p:nvSpPr>
            <p:spPr bwMode="auto">
              <a:xfrm>
                <a:off x="3659188" y="4365625"/>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140</a:t>
                </a:r>
                <a:endParaRPr lang="en-US" altLang="ko-KR"/>
              </a:p>
            </p:txBody>
          </p:sp>
          <p:sp>
            <p:nvSpPr>
              <p:cNvPr id="1967" name="Rectangle 888"/>
              <p:cNvSpPr>
                <a:spLocks noChangeArrowheads="1"/>
              </p:cNvSpPr>
              <p:nvPr/>
            </p:nvSpPr>
            <p:spPr bwMode="auto">
              <a:xfrm>
                <a:off x="3948113" y="4365625"/>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150</a:t>
                </a:r>
                <a:endParaRPr lang="en-US" altLang="ko-KR"/>
              </a:p>
            </p:txBody>
          </p:sp>
          <p:sp>
            <p:nvSpPr>
              <p:cNvPr id="1968" name="Rectangle 888"/>
              <p:cNvSpPr>
                <a:spLocks noChangeArrowheads="1"/>
              </p:cNvSpPr>
              <p:nvPr/>
            </p:nvSpPr>
            <p:spPr bwMode="auto">
              <a:xfrm>
                <a:off x="4235449" y="4365625"/>
                <a:ext cx="253249"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160</a:t>
                </a:r>
                <a:endParaRPr lang="en-US" altLang="ko-KR"/>
              </a:p>
            </p:txBody>
          </p:sp>
        </p:grpSp>
        <p:sp>
          <p:nvSpPr>
            <p:cNvPr id="1893" name="Rectangle 590"/>
            <p:cNvSpPr>
              <a:spLocks noChangeArrowheads="1"/>
            </p:cNvSpPr>
            <p:nvPr/>
          </p:nvSpPr>
          <p:spPr bwMode="auto">
            <a:xfrm>
              <a:off x="4716017" y="3789040"/>
              <a:ext cx="351096"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dirty="0">
                  <a:solidFill>
                    <a:srgbClr val="000000"/>
                  </a:solidFill>
                </a:rPr>
                <a:t>-3.51</a:t>
              </a:r>
              <a:endParaRPr lang="en-US" altLang="ko-KR" dirty="0"/>
            </a:p>
          </p:txBody>
        </p:sp>
        <p:sp>
          <p:nvSpPr>
            <p:cNvPr id="1894" name="Rectangle 591"/>
            <p:cNvSpPr>
              <a:spLocks noChangeArrowheads="1"/>
            </p:cNvSpPr>
            <p:nvPr/>
          </p:nvSpPr>
          <p:spPr bwMode="auto">
            <a:xfrm>
              <a:off x="5490716" y="3789040"/>
              <a:ext cx="351096"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-2.11</a:t>
              </a:r>
              <a:endParaRPr lang="en-US" altLang="ko-KR"/>
            </a:p>
          </p:txBody>
        </p:sp>
        <p:sp>
          <p:nvSpPr>
            <p:cNvPr id="1895" name="Rectangle 592"/>
            <p:cNvSpPr>
              <a:spLocks noChangeArrowheads="1"/>
            </p:cNvSpPr>
            <p:nvPr/>
          </p:nvSpPr>
          <p:spPr bwMode="auto">
            <a:xfrm>
              <a:off x="6267003" y="3789040"/>
              <a:ext cx="351096"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-0.70</a:t>
              </a:r>
              <a:endParaRPr lang="en-US" altLang="ko-KR"/>
            </a:p>
          </p:txBody>
        </p:sp>
        <p:sp>
          <p:nvSpPr>
            <p:cNvPr id="1896" name="Rectangle 593"/>
            <p:cNvSpPr>
              <a:spLocks noChangeArrowheads="1"/>
            </p:cNvSpPr>
            <p:nvPr/>
          </p:nvSpPr>
          <p:spPr bwMode="auto">
            <a:xfrm>
              <a:off x="7076628" y="3789040"/>
              <a:ext cx="28778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0.70</a:t>
              </a:r>
              <a:endParaRPr lang="en-US" altLang="ko-KR"/>
            </a:p>
          </p:txBody>
        </p:sp>
        <p:sp>
          <p:nvSpPr>
            <p:cNvPr id="1897" name="Rectangle 594"/>
            <p:cNvSpPr>
              <a:spLocks noChangeArrowheads="1"/>
            </p:cNvSpPr>
            <p:nvPr/>
          </p:nvSpPr>
          <p:spPr bwMode="auto">
            <a:xfrm>
              <a:off x="7851328" y="3789040"/>
              <a:ext cx="28778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a:solidFill>
                    <a:srgbClr val="000000"/>
                  </a:solidFill>
                </a:rPr>
                <a:t>2.11</a:t>
              </a:r>
              <a:endParaRPr lang="en-US" altLang="ko-KR"/>
            </a:p>
          </p:txBody>
        </p:sp>
        <p:sp>
          <p:nvSpPr>
            <p:cNvPr id="1898" name="Rectangle 595"/>
            <p:cNvSpPr>
              <a:spLocks noChangeArrowheads="1"/>
            </p:cNvSpPr>
            <p:nvPr/>
          </p:nvSpPr>
          <p:spPr bwMode="auto">
            <a:xfrm>
              <a:off x="8626028" y="3789040"/>
              <a:ext cx="287783" cy="1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ko-KR" sz="1000" dirty="0">
                  <a:solidFill>
                    <a:srgbClr val="000000"/>
                  </a:solidFill>
                </a:rPr>
                <a:t>3.51</a:t>
              </a:r>
              <a:endParaRPr lang="en-US" altLang="ko-KR" dirty="0"/>
            </a:p>
          </p:txBody>
        </p:sp>
      </p:grpSp>
      <p:sp>
        <p:nvSpPr>
          <p:cNvPr id="855" name="AutoShape 5"/>
          <p:cNvSpPr>
            <a:spLocks noChangeArrowheads="1"/>
          </p:cNvSpPr>
          <p:nvPr/>
        </p:nvSpPr>
        <p:spPr bwMode="auto">
          <a:xfrm>
            <a:off x="1988544" y="1580218"/>
            <a:ext cx="574441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상자의 내용물이</a:t>
            </a:r>
            <a:r>
              <a:rPr lang="en-US" altLang="ko-KR" b="1" dirty="0"/>
              <a:t> </a:t>
            </a:r>
            <a:r>
              <a:rPr lang="ko-KR" altLang="en-US" b="1" dirty="0"/>
              <a:t>비대칭인 경우 합의 확률히스토그램</a:t>
            </a:r>
            <a:endParaRPr lang="en-US" altLang="ko-KR" b="1" dirty="0"/>
          </a:p>
        </p:txBody>
      </p:sp>
    </p:spTree>
    <p:extLst>
      <p:ext uri="{BB962C8B-B14F-4D97-AF65-F5344CB8AC3E}">
        <p14:creationId xmlns:p14="http://schemas.microsoft.com/office/powerpoint/2010/main" val="35531074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6. </a:t>
            </a:r>
            <a:r>
              <a:rPr lang="ko-KR" altLang="en-US" sz="4000" dirty="0"/>
              <a:t>정규분포곡선의 사용 범위</a:t>
            </a:r>
            <a:endParaRPr lang="ko-KR" altLang="en-US" sz="4000" dirty="0">
              <a:latin typeface="+mj-ea"/>
            </a:endParaRP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a:lnSpc>
                <a:spcPct val="150000"/>
              </a:lnSpc>
              <a:buNone/>
            </a:pPr>
            <a:r>
              <a:rPr lang="ko-KR" altLang="en-US" sz="1800" dirty="0"/>
              <a:t>중심극한정리는 곱에 대해서는 성립하지 않는다</a:t>
            </a:r>
            <a:r>
              <a:rPr lang="en-US" altLang="ko-KR" sz="2000" dirty="0"/>
              <a:t>. </a:t>
            </a:r>
          </a:p>
          <a:p>
            <a:pPr marL="0" indent="0">
              <a:lnSpc>
                <a:spcPct val="150000"/>
              </a:lnSpc>
              <a:buNone/>
            </a:pPr>
            <a:endParaRPr lang="en-US" altLang="ko-KR" sz="2000" dirty="0"/>
          </a:p>
          <a:p>
            <a:pPr lvl="1">
              <a:buFont typeface="Arial" panose="020B0604020202020204" pitchFamily="34" charset="0"/>
              <a:buChar char="•"/>
            </a:pPr>
            <a:r>
              <a:rPr lang="ko-KR" altLang="en-US" sz="1600" dirty="0"/>
              <a:t>곱의 히스토그램은 정규분포곡선과 다르다</a:t>
            </a:r>
            <a:r>
              <a:rPr lang="en-US" altLang="ko-KR" sz="1600" dirty="0"/>
              <a:t>.</a:t>
            </a:r>
          </a:p>
          <a:p>
            <a:pPr lvl="1">
              <a:buFont typeface="Arial" panose="020B0604020202020204" pitchFamily="34" charset="0"/>
              <a:buChar char="•"/>
            </a:pPr>
            <a:r>
              <a:rPr lang="ko-KR" altLang="en-US" sz="1600" dirty="0"/>
              <a:t>곱의 분포는 합의 분포와 모양이 아주 다르다</a:t>
            </a:r>
            <a:r>
              <a:rPr lang="en-US" altLang="ko-KR" sz="1600" dirty="0"/>
              <a:t>.</a:t>
            </a:r>
          </a:p>
          <a:p>
            <a:pPr lvl="1">
              <a:buFont typeface="Arial" panose="020B0604020202020204" pitchFamily="34" charset="0"/>
              <a:buChar char="•"/>
            </a:pPr>
            <a:r>
              <a:rPr lang="ko-KR" altLang="en-US" sz="1600" dirty="0"/>
              <a:t>곱의</a:t>
            </a:r>
            <a:r>
              <a:rPr lang="en-US" altLang="ko-KR" sz="1600" dirty="0"/>
              <a:t> </a:t>
            </a:r>
            <a:r>
              <a:rPr lang="ko-KR" altLang="en-US" sz="1600" dirty="0"/>
              <a:t>경우 먼저 로그 변환을 하여 로그들의 합으로 표현한 뒤 이를 정규분포로 근사시키는 것을 생각해 볼 수 있다</a:t>
            </a:r>
            <a:r>
              <a:rPr lang="en-US" altLang="ko-KR" sz="1600" dirty="0"/>
              <a:t>. </a:t>
            </a:r>
          </a:p>
          <a:p>
            <a:pPr lvl="1">
              <a:buFont typeface="Arial" panose="020B0604020202020204" pitchFamily="34" charset="0"/>
              <a:buChar char="•"/>
            </a:pPr>
            <a:r>
              <a:rPr lang="ko-KR" altLang="en-US" sz="1600" dirty="0"/>
              <a:t>참고</a:t>
            </a:r>
            <a:r>
              <a:rPr lang="en-US" altLang="ko-KR" sz="1600" dirty="0"/>
              <a:t>: </a:t>
            </a:r>
            <a:r>
              <a:rPr lang="ko-KR" altLang="en-US" sz="1600" dirty="0"/>
              <a:t>장기수익률을 극대화하는 포트폴리오는</a:t>
            </a:r>
            <a:r>
              <a:rPr lang="en-US" altLang="ko-KR" sz="1600" dirty="0"/>
              <a:t> E log (1+r) </a:t>
            </a:r>
            <a:r>
              <a:rPr lang="ko-KR" altLang="en-US" sz="1600" dirty="0"/>
              <a:t>을 극대화하는 포트폴리오임</a:t>
            </a:r>
            <a:r>
              <a:rPr lang="en-US" altLang="ko-KR" sz="1600" dirty="0"/>
              <a:t> </a:t>
            </a:r>
          </a:p>
        </p:txBody>
      </p:sp>
      <p:sp>
        <p:nvSpPr>
          <p:cNvPr id="7" name="AutoShape 5"/>
          <p:cNvSpPr>
            <a:spLocks noChangeArrowheads="1"/>
          </p:cNvSpPr>
          <p:nvPr/>
        </p:nvSpPr>
        <p:spPr bwMode="auto">
          <a:xfrm>
            <a:off x="1988544" y="1611550"/>
            <a:ext cx="27393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곱의 히스토그램</a:t>
            </a:r>
            <a:endParaRPr lang="en-US" altLang="ko-KR" b="1" dirty="0"/>
          </a:p>
        </p:txBody>
      </p:sp>
    </p:spTree>
    <p:extLst>
      <p:ext uri="{BB962C8B-B14F-4D97-AF65-F5344CB8AC3E}">
        <p14:creationId xmlns:p14="http://schemas.microsoft.com/office/powerpoint/2010/main" val="356100281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6. </a:t>
            </a:r>
            <a:r>
              <a:rPr lang="ko-KR" altLang="en-US" sz="4000" dirty="0"/>
              <a:t>정규분포곡선의 사용 범위</a:t>
            </a:r>
            <a:endParaRPr lang="ko-KR" altLang="en-US" sz="4000" dirty="0">
              <a:latin typeface="+mj-ea"/>
            </a:endParaRP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lvl="1" indent="0">
              <a:lnSpc>
                <a:spcPct val="150000"/>
              </a:lnSpc>
              <a:buNone/>
            </a:pPr>
            <a:r>
              <a:rPr lang="ko-KR" altLang="en-US" sz="1800" dirty="0">
                <a:latin typeface="맑은 고딕" panose="020B0503020000020004" pitchFamily="50" charset="-127"/>
              </a:rPr>
              <a:t>곱의 확률히스토그램은 표본크기가 커져도 정규분포곡선으로 수렴하지 않는다</a:t>
            </a:r>
            <a:endParaRPr lang="en-US" altLang="ko-KR" sz="1800" dirty="0">
              <a:latin typeface="맑은 고딕" panose="020B0503020000020004" pitchFamily="50" charset="-127"/>
            </a:endParaRPr>
          </a:p>
          <a:p>
            <a:pPr marL="0" lvl="1" indent="0">
              <a:lnSpc>
                <a:spcPct val="150000"/>
              </a:lnSpc>
              <a:buNone/>
            </a:pPr>
            <a:endParaRPr lang="en-US" altLang="ko-KR" sz="2000" dirty="0"/>
          </a:p>
        </p:txBody>
      </p:sp>
      <p:sp>
        <p:nvSpPr>
          <p:cNvPr id="7" name="AutoShape 5"/>
          <p:cNvSpPr>
            <a:spLocks noChangeArrowheads="1"/>
          </p:cNvSpPr>
          <p:nvPr/>
        </p:nvSpPr>
        <p:spPr bwMode="auto">
          <a:xfrm>
            <a:off x="1988544" y="1611550"/>
            <a:ext cx="27393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곱의 히스토그램</a:t>
            </a:r>
            <a:endParaRPr lang="en-US" altLang="ko-KR" b="1"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8314" y="3071813"/>
            <a:ext cx="5819775"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8814" y="3429000"/>
            <a:ext cx="4587875"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21324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7. </a:t>
            </a:r>
            <a:r>
              <a:rPr lang="ko-KR" altLang="en-US" sz="4000" dirty="0"/>
              <a:t>중심극한정리와 히스토그램의 수렴 </a:t>
            </a:r>
            <a:endParaRPr lang="ko-KR" altLang="en-US" sz="4000" dirty="0">
              <a:latin typeface="+mj-ea"/>
            </a:endParaRPr>
          </a:p>
        </p:txBody>
      </p:sp>
      <p:sp>
        <p:nvSpPr>
          <p:cNvPr id="3" name="내용 개체 틀 2"/>
          <p:cNvSpPr>
            <a:spLocks noGrp="1"/>
          </p:cNvSpPr>
          <p:nvPr>
            <p:ph idx="1"/>
          </p:nvPr>
        </p:nvSpPr>
        <p:spPr>
          <a:xfrm>
            <a:off x="1981200" y="1600200"/>
            <a:ext cx="8363272" cy="4853136"/>
          </a:xfrm>
        </p:spPr>
        <p:txBody>
          <a:bodyPr/>
          <a:lstStyle/>
          <a:p>
            <a:pPr marL="0" indent="0">
              <a:lnSpc>
                <a:spcPct val="150000"/>
              </a:lnSpc>
              <a:buNone/>
            </a:pPr>
            <a:r>
              <a:rPr lang="ko-KR" altLang="en-US" sz="2400" dirty="0"/>
              <a:t>                     </a:t>
            </a:r>
          </a:p>
          <a:p>
            <a:pPr marL="0" lvl="1" indent="0">
              <a:lnSpc>
                <a:spcPct val="150000"/>
              </a:lnSpc>
              <a:buNone/>
            </a:pPr>
            <a:r>
              <a:rPr lang="ko-KR" altLang="en-US" sz="1800" dirty="0"/>
              <a:t>상자로부터 무작위로 복원추출할 때 추출횟수가 증가함에 따라 합 또는 평균의 확률히스토그램은 정규분포곡선으로 수렴해간다</a:t>
            </a:r>
            <a:r>
              <a:rPr lang="en-US" altLang="ko-KR" sz="1800" dirty="0"/>
              <a:t>. </a:t>
            </a:r>
            <a:r>
              <a:rPr lang="ko-KR" altLang="en-US" sz="1800" dirty="0"/>
              <a:t>이를 중심극한정리라고 한다</a:t>
            </a:r>
            <a:r>
              <a:rPr lang="en-US" altLang="ko-KR" sz="1800" dirty="0"/>
              <a:t>.</a:t>
            </a:r>
          </a:p>
          <a:p>
            <a:pPr marL="0" lvl="1" indent="0">
              <a:lnSpc>
                <a:spcPct val="150000"/>
              </a:lnSpc>
              <a:buNone/>
            </a:pPr>
            <a:endParaRPr lang="en-US" altLang="ko-KR" sz="1800" dirty="0">
              <a:latin typeface="맑은 고딕" panose="020B0503020000020004" pitchFamily="50" charset="-127"/>
            </a:endParaRPr>
          </a:p>
          <a:p>
            <a:pPr lvl="1">
              <a:lnSpc>
                <a:spcPct val="150000"/>
              </a:lnSpc>
              <a:buFont typeface="Arial" panose="020B0604020202020204" pitchFamily="34" charset="0"/>
              <a:buChar char="•"/>
            </a:pPr>
            <a:r>
              <a:rPr lang="ko-KR" altLang="en-US" sz="1600" dirty="0"/>
              <a:t>중심극한정리는 일반적으로 상자의 내용물에 관계없이 성립한다</a:t>
            </a:r>
            <a:r>
              <a:rPr lang="en-US" altLang="ko-KR" sz="1600" dirty="0"/>
              <a:t>.</a:t>
            </a:r>
          </a:p>
          <a:p>
            <a:pPr lvl="1">
              <a:lnSpc>
                <a:spcPct val="150000"/>
              </a:lnSpc>
              <a:buFont typeface="Arial" panose="020B0604020202020204" pitchFamily="34" charset="0"/>
              <a:buChar char="•"/>
            </a:pPr>
            <a:r>
              <a:rPr lang="ko-KR" altLang="en-US" sz="1600" dirty="0"/>
              <a:t>다만</a:t>
            </a:r>
            <a:r>
              <a:rPr lang="en-US" altLang="ko-KR" sz="1600" dirty="0"/>
              <a:t>,</a:t>
            </a:r>
            <a:r>
              <a:rPr lang="ko-KR" altLang="en-US" sz="1600" dirty="0"/>
              <a:t> 확률히스토그램을 정규분포곡선으로 근사시킬 때 근사에 필요한 최소한의 추출횟수는 달라진다</a:t>
            </a:r>
            <a:r>
              <a:rPr lang="en-US" altLang="ko-KR" sz="1600" dirty="0"/>
              <a:t>.</a:t>
            </a:r>
            <a:endParaRPr lang="en-US" altLang="ko-KR" sz="2000" dirty="0"/>
          </a:p>
          <a:p>
            <a:pPr lvl="1">
              <a:lnSpc>
                <a:spcPct val="150000"/>
              </a:lnSpc>
              <a:buFont typeface="Arial" panose="020B0604020202020204" pitchFamily="34" charset="0"/>
              <a:buChar char="•"/>
            </a:pPr>
            <a:r>
              <a:rPr lang="ko-KR" altLang="en-US" sz="1600" dirty="0"/>
              <a:t>상자의 내용물 분포가 정규분포곡선과 비슷하면 비슷할수록 추출횟수가 적어도 정규분포로 근사가 잘 되나 그렇지 않으면 추출횟수가 많아야 한다</a:t>
            </a:r>
            <a:r>
              <a:rPr lang="en-US" altLang="ko-KR" sz="1600" dirty="0"/>
              <a:t>.</a:t>
            </a:r>
          </a:p>
        </p:txBody>
      </p:sp>
      <p:sp>
        <p:nvSpPr>
          <p:cNvPr id="7" name="AutoShape 5"/>
          <p:cNvSpPr>
            <a:spLocks noChangeArrowheads="1"/>
          </p:cNvSpPr>
          <p:nvPr/>
        </p:nvSpPr>
        <p:spPr bwMode="auto">
          <a:xfrm>
            <a:off x="1988544" y="1611551"/>
            <a:ext cx="27393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중심극한정리</a:t>
            </a:r>
            <a:endParaRPr lang="en-US" altLang="ko-KR" b="1" dirty="0"/>
          </a:p>
        </p:txBody>
      </p:sp>
    </p:spTree>
    <p:extLst>
      <p:ext uri="{BB962C8B-B14F-4D97-AF65-F5344CB8AC3E}">
        <p14:creationId xmlns:p14="http://schemas.microsoft.com/office/powerpoint/2010/main" val="2733523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자료</a:t>
            </a:r>
            <a:r>
              <a:rPr lang="en-US" altLang="ko-KR" sz="4000" dirty="0"/>
              <a:t>: </a:t>
            </a:r>
            <a:r>
              <a:rPr lang="ko-KR" altLang="en-US" sz="4000" dirty="0"/>
              <a:t>대표성 문제</a:t>
            </a:r>
          </a:p>
        </p:txBody>
      </p:sp>
      <p:pic>
        <p:nvPicPr>
          <p:cNvPr id="9" name="그림 8"/>
          <p:cNvPicPr>
            <a:picLocks noChangeAspect="1"/>
          </p:cNvPicPr>
          <p:nvPr/>
        </p:nvPicPr>
        <p:blipFill>
          <a:blip r:embed="rId2" cstate="print"/>
          <a:stretch>
            <a:fillRect/>
          </a:stretch>
        </p:blipFill>
        <p:spPr>
          <a:xfrm>
            <a:off x="2927648" y="2132856"/>
            <a:ext cx="5688632" cy="4535832"/>
          </a:xfrm>
          <a:prstGeom prst="rect">
            <a:avLst/>
          </a:prstGeom>
        </p:spPr>
      </p:pic>
      <p:sp>
        <p:nvSpPr>
          <p:cNvPr id="7" name="AutoShape 5"/>
          <p:cNvSpPr>
            <a:spLocks noChangeArrowheads="1"/>
          </p:cNvSpPr>
          <p:nvPr/>
        </p:nvSpPr>
        <p:spPr bwMode="auto">
          <a:xfrm>
            <a:off x="1972496" y="1600226"/>
            <a:ext cx="585169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상기하라</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돈 잃은 수많은 사람들의 소리 없는 아우성</a:t>
            </a:r>
          </a:p>
        </p:txBody>
      </p:sp>
    </p:spTree>
    <p:extLst>
      <p:ext uri="{BB962C8B-B14F-4D97-AF65-F5344CB8AC3E}">
        <p14:creationId xmlns:p14="http://schemas.microsoft.com/office/powerpoint/2010/main" val="23024118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7. </a:t>
            </a:r>
            <a:r>
              <a:rPr lang="ko-KR" altLang="en-US" sz="4000" dirty="0"/>
              <a:t>중심극한정리와 히스토그램의 수렴 </a:t>
            </a:r>
            <a:endParaRPr lang="ko-KR" altLang="en-US" sz="4000" dirty="0">
              <a:latin typeface="+mj-ea"/>
            </a:endParaRPr>
          </a:p>
        </p:txBody>
      </p:sp>
      <p:sp>
        <p:nvSpPr>
          <p:cNvPr id="3" name="내용 개체 틀 2"/>
          <p:cNvSpPr>
            <a:spLocks noGrp="1"/>
          </p:cNvSpPr>
          <p:nvPr>
            <p:ph idx="1"/>
          </p:nvPr>
        </p:nvSpPr>
        <p:spPr>
          <a:xfrm>
            <a:off x="1981200" y="1600200"/>
            <a:ext cx="8363272" cy="4853136"/>
          </a:xfrm>
        </p:spPr>
        <p:txBody>
          <a:bodyPr/>
          <a:lstStyle/>
          <a:p>
            <a:pPr marL="0" indent="0">
              <a:lnSpc>
                <a:spcPct val="150000"/>
              </a:lnSpc>
              <a:buNone/>
            </a:pPr>
            <a:r>
              <a:rPr lang="ko-KR" altLang="en-US" sz="2400" dirty="0"/>
              <a:t>                     </a:t>
            </a:r>
          </a:p>
          <a:p>
            <a:pPr marL="0" lvl="1" indent="0">
              <a:lnSpc>
                <a:spcPct val="150000"/>
              </a:lnSpc>
              <a:buNone/>
            </a:pPr>
            <a:r>
              <a:rPr lang="ko-KR" altLang="en-US" sz="1800" dirty="0"/>
              <a:t>확률히스토그램이 정규분포곡선을 따르면 그 전체 모양은 기대값과 표준오차만으로 완벽하게 묘사된다</a:t>
            </a:r>
            <a:r>
              <a:rPr lang="en-US" altLang="ko-KR" sz="1800" dirty="0"/>
              <a:t>.</a:t>
            </a:r>
          </a:p>
          <a:p>
            <a:pPr marL="0" lvl="1" indent="0">
              <a:lnSpc>
                <a:spcPct val="150000"/>
              </a:lnSpc>
              <a:buNone/>
            </a:pPr>
            <a:endParaRPr lang="en-US" altLang="ko-KR" sz="1800" dirty="0"/>
          </a:p>
          <a:p>
            <a:pPr marL="0" lvl="1" indent="0">
              <a:lnSpc>
                <a:spcPct val="150000"/>
              </a:lnSpc>
              <a:buNone/>
            </a:pPr>
            <a:r>
              <a:rPr lang="ko-KR" altLang="en-US" sz="1800" dirty="0"/>
              <a:t>합의 기대값과 표준오차는</a:t>
            </a:r>
            <a:r>
              <a:rPr lang="en-US" altLang="ko-KR" sz="1800" dirty="0"/>
              <a:t> </a:t>
            </a:r>
            <a:r>
              <a:rPr lang="ko-KR" altLang="en-US" sz="1800" dirty="0"/>
              <a:t>다음으로부터 계산한다</a:t>
            </a:r>
            <a:r>
              <a:rPr lang="en-US" altLang="ko-KR" sz="1800" dirty="0"/>
              <a:t>.</a:t>
            </a:r>
          </a:p>
          <a:p>
            <a:pPr marL="0" lvl="1" indent="0">
              <a:lnSpc>
                <a:spcPct val="150000"/>
              </a:lnSpc>
              <a:buNone/>
            </a:pPr>
            <a:r>
              <a:rPr lang="en-US" altLang="ko-KR" sz="1800" dirty="0"/>
              <a:t>(</a:t>
            </a:r>
            <a:r>
              <a:rPr lang="en-US" altLang="ko-KR" sz="1800" dirty="0" err="1"/>
              <a:t>i</a:t>
            </a:r>
            <a:r>
              <a:rPr lang="en-US" altLang="ko-KR" sz="1800" dirty="0"/>
              <a:t>) </a:t>
            </a:r>
            <a:r>
              <a:rPr lang="ko-KR" altLang="en-US" sz="1800" dirty="0"/>
              <a:t>상자의 평균 </a:t>
            </a:r>
            <a:r>
              <a:rPr lang="en-US" altLang="ko-KR" sz="1800" dirty="0"/>
              <a:t>(ii) </a:t>
            </a:r>
            <a:r>
              <a:rPr lang="ko-KR" altLang="en-US" sz="1800" dirty="0"/>
              <a:t>상자의 표준편차 </a:t>
            </a:r>
            <a:r>
              <a:rPr lang="en-US" altLang="ko-KR" sz="1800" dirty="0"/>
              <a:t>(iii) </a:t>
            </a:r>
            <a:r>
              <a:rPr lang="ko-KR" altLang="en-US" sz="1800" dirty="0"/>
              <a:t>추출횟수</a:t>
            </a:r>
            <a:endParaRPr lang="en-US" altLang="ko-KR" sz="1800" dirty="0"/>
          </a:p>
          <a:p>
            <a:pPr marL="0" lvl="1" indent="0">
              <a:lnSpc>
                <a:spcPct val="150000"/>
              </a:lnSpc>
              <a:buNone/>
            </a:pPr>
            <a:endParaRPr lang="en-US" altLang="ko-KR" sz="1800" dirty="0">
              <a:latin typeface="맑은 고딕" panose="020B0503020000020004" pitchFamily="50" charset="-127"/>
            </a:endParaRPr>
          </a:p>
          <a:p>
            <a:pPr marL="0" lvl="1" indent="0">
              <a:lnSpc>
                <a:spcPct val="150000"/>
              </a:lnSpc>
              <a:buNone/>
            </a:pPr>
            <a:r>
              <a:rPr lang="ko-KR" altLang="en-US" sz="1800" dirty="0"/>
              <a:t>기대값은 확률히스토그램의 중심을 나타내고 표준오차는 퍼진 정도를 나타낸다</a:t>
            </a:r>
            <a:r>
              <a:rPr lang="en-US" altLang="ko-KR" sz="1800" dirty="0"/>
              <a:t>.</a:t>
            </a:r>
          </a:p>
        </p:txBody>
      </p:sp>
      <p:sp>
        <p:nvSpPr>
          <p:cNvPr id="7" name="AutoShape 5"/>
          <p:cNvSpPr>
            <a:spLocks noChangeArrowheads="1"/>
          </p:cNvSpPr>
          <p:nvPr/>
        </p:nvSpPr>
        <p:spPr bwMode="auto">
          <a:xfrm>
            <a:off x="1988544" y="1611551"/>
            <a:ext cx="27393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기대값과 표준오차</a:t>
            </a:r>
            <a:endParaRPr lang="en-US" altLang="ko-KR" b="1" dirty="0"/>
          </a:p>
        </p:txBody>
      </p:sp>
    </p:spTree>
    <p:extLst>
      <p:ext uri="{BB962C8B-B14F-4D97-AF65-F5344CB8AC3E}">
        <p14:creationId xmlns:p14="http://schemas.microsoft.com/office/powerpoint/2010/main" val="123447660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7. </a:t>
            </a:r>
            <a:r>
              <a:rPr lang="ko-KR" altLang="en-US" sz="4000" dirty="0"/>
              <a:t>중심극한정리와 히스토그램의 수렴 </a:t>
            </a:r>
            <a:endParaRPr lang="ko-KR" altLang="en-US" sz="4000" dirty="0">
              <a:latin typeface="+mj-ea"/>
            </a:endParaRP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p:txBody>
      </p:sp>
      <p:sp>
        <p:nvSpPr>
          <p:cNvPr id="7" name="AutoShape 5"/>
          <p:cNvSpPr>
            <a:spLocks noChangeArrowheads="1"/>
          </p:cNvSpPr>
          <p:nvPr/>
        </p:nvSpPr>
        <p:spPr bwMode="auto">
          <a:xfrm>
            <a:off x="1988544" y="1611551"/>
            <a:ext cx="27393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히스토그램의 수렴</a:t>
            </a:r>
            <a:endParaRPr lang="en-US" altLang="ko-KR" b="1" dirty="0"/>
          </a:p>
        </p:txBody>
      </p:sp>
      <p:pic>
        <p:nvPicPr>
          <p:cNvPr id="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5718" y="2276873"/>
            <a:ext cx="8640763"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229101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7. </a:t>
            </a:r>
            <a:r>
              <a:rPr lang="ko-KR" altLang="en-US" sz="4000" dirty="0"/>
              <a:t>중심극한정리와 히스토그램의 수렴 </a:t>
            </a:r>
            <a:endParaRPr lang="ko-KR" altLang="en-US" sz="4000" dirty="0">
              <a:latin typeface="+mj-ea"/>
            </a:endParaRP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p:txBody>
      </p:sp>
      <p:sp>
        <p:nvSpPr>
          <p:cNvPr id="7" name="AutoShape 5"/>
          <p:cNvSpPr>
            <a:spLocks noChangeArrowheads="1"/>
          </p:cNvSpPr>
          <p:nvPr/>
        </p:nvSpPr>
        <p:spPr bwMode="auto">
          <a:xfrm>
            <a:off x="1988544" y="1549743"/>
            <a:ext cx="533159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히스토그램의 수렴</a:t>
            </a:r>
            <a:r>
              <a:rPr lang="en-US" altLang="ko-KR" b="1" dirty="0"/>
              <a:t>: </a:t>
            </a:r>
            <a:r>
              <a:rPr lang="ko-KR" altLang="en-US" b="1" dirty="0"/>
              <a:t>평균의 법칙과 중심극한정리</a:t>
            </a:r>
            <a:endParaRPr lang="en-US" altLang="ko-KR" b="1" dirty="0"/>
          </a:p>
        </p:txBody>
      </p:sp>
      <p:pic>
        <p:nvPicPr>
          <p:cNvPr id="8"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4786" y="2211582"/>
            <a:ext cx="8185670" cy="395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704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8. </a:t>
            </a:r>
            <a:r>
              <a:rPr lang="ko-KR" altLang="en-US" sz="4000" dirty="0"/>
              <a:t>부트스트래핑</a:t>
            </a:r>
            <a:endParaRPr lang="ko-KR" altLang="en-US" sz="4000" dirty="0">
              <a:latin typeface="+mj-ea"/>
            </a:endParaRP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lvl="1" indent="0">
              <a:lnSpc>
                <a:spcPct val="150000"/>
              </a:lnSpc>
              <a:buNone/>
            </a:pPr>
            <a:r>
              <a:rPr lang="ko-KR" altLang="en-US" sz="1800" dirty="0">
                <a:latin typeface="맑은 고딕" panose="020B0503020000020004" pitchFamily="50" charset="-127"/>
              </a:rPr>
              <a:t>표본 크기도 크지 않고 마땅히 이론의 도움도 기대할 수 없는 상황에서 표본 합이나 평균의 확률히스토그램을 주어진 자료만을 가지고 </a:t>
            </a:r>
            <a:r>
              <a:rPr lang="ko-KR" altLang="en-US" sz="1800" dirty="0" err="1">
                <a:latin typeface="맑은 고딕" panose="020B0503020000020004" pitchFamily="50" charset="-127"/>
              </a:rPr>
              <a:t>근사시키는</a:t>
            </a:r>
            <a:r>
              <a:rPr lang="ko-KR" altLang="en-US" sz="1800" dirty="0">
                <a:latin typeface="맑은 고딕" panose="020B0503020000020004" pitchFamily="50" charset="-127"/>
              </a:rPr>
              <a:t> 방법</a:t>
            </a:r>
            <a:endParaRPr lang="en-US" altLang="ko-KR" sz="1800" dirty="0">
              <a:latin typeface="맑은 고딕" panose="020B0503020000020004" pitchFamily="50" charset="-127"/>
            </a:endParaRPr>
          </a:p>
          <a:p>
            <a:pPr marL="0" lvl="1" indent="0">
              <a:lnSpc>
                <a:spcPct val="150000"/>
              </a:lnSpc>
              <a:buNone/>
            </a:pPr>
            <a:endParaRPr lang="en-US" altLang="ko-KR" sz="1800" dirty="0">
              <a:latin typeface="맑은 고딕" panose="020B0503020000020004" pitchFamily="50" charset="-127"/>
            </a:endParaRPr>
          </a:p>
          <a:p>
            <a:pPr lvl="1">
              <a:lnSpc>
                <a:spcPct val="150000"/>
              </a:lnSpc>
              <a:buFont typeface="Arial" panose="020B0604020202020204" pitchFamily="34" charset="0"/>
              <a:buChar char="•"/>
            </a:pPr>
            <a:r>
              <a:rPr lang="ko-KR" altLang="en-US" sz="1600" dirty="0">
                <a:latin typeface="맑은 고딕" panose="020B0503020000020004" pitchFamily="50" charset="-127"/>
              </a:rPr>
              <a:t>추출횟수가 적을 때 표본합 내지 표본평균의 확률히스토그램을 무작정 정규분포로 근사시키는  것은 위험</a:t>
            </a:r>
            <a:endParaRPr lang="en-US" altLang="ko-KR" sz="1600" dirty="0"/>
          </a:p>
          <a:p>
            <a:pPr lvl="1">
              <a:lnSpc>
                <a:spcPct val="150000"/>
              </a:lnSpc>
              <a:buFont typeface="Arial" panose="020B0604020202020204" pitchFamily="34" charset="0"/>
              <a:buChar char="•"/>
            </a:pPr>
            <a:endParaRPr lang="en-US" altLang="ko-KR" sz="1600" dirty="0"/>
          </a:p>
          <a:p>
            <a:pPr lvl="1">
              <a:lnSpc>
                <a:spcPct val="150000"/>
              </a:lnSpc>
              <a:buFont typeface="Arial" panose="020B0604020202020204" pitchFamily="34" charset="0"/>
              <a:buChar char="•"/>
            </a:pPr>
            <a:r>
              <a:rPr lang="ko-KR" altLang="en-US" sz="1600" dirty="0">
                <a:latin typeface="맑은 고딕" panose="020B0503020000020004" pitchFamily="50" charset="-127"/>
              </a:rPr>
              <a:t>이러한 경우 표본합 내지 표본평균의 확률히스토그램</a:t>
            </a:r>
            <a:r>
              <a:rPr lang="en-US" altLang="ko-KR" sz="1600" dirty="0">
                <a:latin typeface="맑은 고딕" panose="020B0503020000020004" pitchFamily="50" charset="-127"/>
              </a:rPr>
              <a:t>, </a:t>
            </a:r>
            <a:r>
              <a:rPr lang="ko-KR" altLang="en-US" sz="1600" dirty="0">
                <a:latin typeface="맑은 고딕" panose="020B0503020000020004" pitchFamily="50" charset="-127"/>
              </a:rPr>
              <a:t>즉 표본분포</a:t>
            </a:r>
            <a:r>
              <a:rPr lang="en-US" altLang="ko-KR" sz="1600" dirty="0">
                <a:latin typeface="맑은 고딕" panose="020B0503020000020004" pitchFamily="50" charset="-127"/>
              </a:rPr>
              <a:t>(sampling distribution)</a:t>
            </a:r>
            <a:r>
              <a:rPr lang="ko-KR" altLang="en-US" sz="1600" dirty="0">
                <a:latin typeface="맑은 고딕" panose="020B0503020000020004" pitchFamily="50" charset="-127"/>
              </a:rPr>
              <a:t>를 근사시키기 위한 현실적 대안 중 하나가 부트스트래핑</a:t>
            </a:r>
            <a:endParaRPr lang="en-US" altLang="ko-KR" sz="1600" dirty="0"/>
          </a:p>
        </p:txBody>
      </p:sp>
      <p:sp>
        <p:nvSpPr>
          <p:cNvPr id="7" name="AutoShape 5"/>
          <p:cNvSpPr>
            <a:spLocks noChangeArrowheads="1"/>
          </p:cNvSpPr>
          <p:nvPr/>
        </p:nvSpPr>
        <p:spPr bwMode="auto">
          <a:xfrm>
            <a:off x="1988544" y="1611551"/>
            <a:ext cx="165918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부트스트래핑</a:t>
            </a:r>
            <a:endParaRPr lang="en-US" altLang="ko-KR" b="1" dirty="0"/>
          </a:p>
        </p:txBody>
      </p:sp>
    </p:spTree>
    <p:extLst>
      <p:ext uri="{BB962C8B-B14F-4D97-AF65-F5344CB8AC3E}">
        <p14:creationId xmlns:p14="http://schemas.microsoft.com/office/powerpoint/2010/main" val="15879300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lvl="1" indent="0">
              <a:lnSpc>
                <a:spcPct val="150000"/>
              </a:lnSpc>
              <a:buNone/>
            </a:pPr>
            <a:r>
              <a:rPr lang="ko-KR" altLang="en-US" sz="1800" dirty="0"/>
              <a:t>주어진 원래의 표본으로부터 복원추출</a:t>
            </a:r>
            <a:r>
              <a:rPr lang="en-US" altLang="ko-KR" sz="1800" dirty="0"/>
              <a:t>(sampling with replacement)</a:t>
            </a:r>
            <a:r>
              <a:rPr lang="ko-KR" altLang="en-US" sz="1800" dirty="0"/>
              <a:t>로 같은 크기의 </a:t>
            </a:r>
            <a:r>
              <a:rPr lang="en-US" altLang="ko-KR" sz="1800" dirty="0"/>
              <a:t>“</a:t>
            </a:r>
            <a:r>
              <a:rPr lang="ko-KR" altLang="en-US" sz="1800" dirty="0"/>
              <a:t>부트스트랩 표본</a:t>
            </a:r>
            <a:r>
              <a:rPr lang="en-US" altLang="ko-KR" sz="1800" dirty="0"/>
              <a:t>”</a:t>
            </a:r>
            <a:r>
              <a:rPr lang="ko-KR" altLang="en-US" sz="1800" dirty="0"/>
              <a:t> 추출</a:t>
            </a:r>
            <a:endParaRPr lang="en-US" altLang="ko-KR" sz="1800" dirty="0"/>
          </a:p>
          <a:p>
            <a:pPr marL="285750" lvl="1">
              <a:lnSpc>
                <a:spcPct val="150000"/>
              </a:lnSpc>
            </a:pPr>
            <a:endParaRPr lang="en-US" altLang="ko-KR" sz="1800" dirty="0"/>
          </a:p>
          <a:p>
            <a:pPr marL="0" lvl="1" indent="0">
              <a:lnSpc>
                <a:spcPct val="150000"/>
              </a:lnSpc>
              <a:buNone/>
            </a:pPr>
            <a:r>
              <a:rPr lang="ko-KR" altLang="en-US" sz="1800" dirty="0"/>
              <a:t>부트스트랩 표본으로부터 새로운 표본평균 계산</a:t>
            </a:r>
            <a:endParaRPr lang="en-US" altLang="ko-KR" sz="1800" dirty="0"/>
          </a:p>
          <a:p>
            <a:pPr marL="285750" lvl="1">
              <a:lnSpc>
                <a:spcPct val="150000"/>
              </a:lnSpc>
            </a:pPr>
            <a:endParaRPr lang="en-US" altLang="ko-KR" sz="1800" dirty="0"/>
          </a:p>
          <a:p>
            <a:pPr marL="0" lvl="1" indent="0">
              <a:lnSpc>
                <a:spcPct val="150000"/>
              </a:lnSpc>
              <a:buNone/>
            </a:pPr>
            <a:r>
              <a:rPr lang="ko-KR" altLang="en-US" sz="1800" dirty="0"/>
              <a:t>위의 절차를 총 </a:t>
            </a:r>
            <a:r>
              <a:rPr lang="en-US" altLang="ko-KR" sz="1800" dirty="0"/>
              <a:t>1,000</a:t>
            </a:r>
            <a:r>
              <a:rPr lang="ko-KR" altLang="en-US" sz="1800" dirty="0"/>
              <a:t>번 반복</a:t>
            </a:r>
            <a:r>
              <a:rPr lang="en-US" altLang="ko-KR" sz="1800" dirty="0"/>
              <a:t> </a:t>
            </a:r>
          </a:p>
          <a:p>
            <a:pPr marL="285750" lvl="1">
              <a:lnSpc>
                <a:spcPct val="150000"/>
              </a:lnSpc>
            </a:pPr>
            <a:endParaRPr lang="en-US" altLang="ko-KR" sz="1800" dirty="0"/>
          </a:p>
          <a:p>
            <a:pPr marL="0" lvl="1" indent="0">
              <a:lnSpc>
                <a:spcPct val="150000"/>
              </a:lnSpc>
              <a:buNone/>
            </a:pPr>
            <a:r>
              <a:rPr lang="ko-KR" altLang="en-US" sz="1800" dirty="0"/>
              <a:t>이와 같이 얻은 </a:t>
            </a:r>
            <a:r>
              <a:rPr lang="en-US" altLang="ko-KR" sz="1800" dirty="0"/>
              <a:t>1,000</a:t>
            </a:r>
            <a:r>
              <a:rPr lang="ko-KR" altLang="en-US" sz="1800" dirty="0"/>
              <a:t>개의 표본평균을 히스토그램으로 나타내면 이것이 바로 표본평균의 확률히스토그램에 대한 부트스트랩 근사임</a:t>
            </a:r>
            <a:endParaRPr lang="en-US" altLang="ko-KR" sz="1600" dirty="0"/>
          </a:p>
        </p:txBody>
      </p:sp>
      <p:sp>
        <p:nvSpPr>
          <p:cNvPr id="7" name="AutoShape 5"/>
          <p:cNvSpPr>
            <a:spLocks noChangeArrowheads="1"/>
          </p:cNvSpPr>
          <p:nvPr/>
        </p:nvSpPr>
        <p:spPr bwMode="auto">
          <a:xfrm>
            <a:off x="1988544" y="1611551"/>
            <a:ext cx="727580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표본평균의</a:t>
            </a:r>
            <a:r>
              <a:rPr lang="en-US" altLang="ko-KR" b="1" dirty="0"/>
              <a:t> </a:t>
            </a:r>
            <a:r>
              <a:rPr lang="ko-KR" altLang="en-US" b="1" dirty="0"/>
              <a:t>확률히스토그램을 부트스트래핑으로 근사시키는 절차</a:t>
            </a:r>
            <a:endParaRPr lang="en-US" altLang="ko-KR" b="1" dirty="0"/>
          </a:p>
        </p:txBody>
      </p:sp>
      <p:sp>
        <p:nvSpPr>
          <p:cNvPr id="8" name="제목 1"/>
          <p:cNvSpPr>
            <a:spLocks noGrp="1"/>
          </p:cNvSpPr>
          <p:nvPr>
            <p:ph type="title"/>
          </p:nvPr>
        </p:nvSpPr>
        <p:spPr>
          <a:xfrm>
            <a:off x="1981200" y="274638"/>
            <a:ext cx="8229600" cy="1143000"/>
          </a:xfrm>
        </p:spPr>
        <p:txBody>
          <a:bodyPr>
            <a:normAutofit/>
          </a:bodyPr>
          <a:lstStyle/>
          <a:p>
            <a:r>
              <a:rPr lang="en-US" altLang="ko-KR" sz="4000" dirty="0"/>
              <a:t>8. </a:t>
            </a:r>
            <a:r>
              <a:rPr lang="ko-KR" altLang="en-US" sz="4000" dirty="0"/>
              <a:t>부트스트래핑</a:t>
            </a:r>
            <a:endParaRPr lang="ko-KR" altLang="en-US" sz="4000" dirty="0">
              <a:latin typeface="+mj-ea"/>
            </a:endParaRPr>
          </a:p>
        </p:txBody>
      </p:sp>
    </p:spTree>
    <p:extLst>
      <p:ext uri="{BB962C8B-B14F-4D97-AF65-F5344CB8AC3E}">
        <p14:creationId xmlns:p14="http://schemas.microsoft.com/office/powerpoint/2010/main" val="7226264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r>
              <a:rPr lang="ko-KR" altLang="en-US" sz="2400" dirty="0"/>
              <a:t>                </a:t>
            </a:r>
          </a:p>
          <a:p>
            <a:pPr marL="0" lvl="1" indent="0">
              <a:lnSpc>
                <a:spcPct val="150000"/>
              </a:lnSpc>
              <a:buNone/>
            </a:pPr>
            <a:r>
              <a:rPr lang="en-US" altLang="ko-KR" sz="1800" dirty="0"/>
              <a:t>-</a:t>
            </a:r>
            <a:r>
              <a:rPr lang="ko-KR" altLang="en-US" sz="1800" dirty="0"/>
              <a:t>금융계약</a:t>
            </a:r>
            <a:endParaRPr lang="en-US" altLang="ko-KR" sz="1800" dirty="0"/>
          </a:p>
          <a:p>
            <a:pPr marL="0" lvl="1" indent="0">
              <a:lnSpc>
                <a:spcPct val="150000"/>
              </a:lnSpc>
              <a:buNone/>
            </a:pPr>
            <a:r>
              <a:rPr lang="en-US" altLang="ko-KR" sz="1800" dirty="0"/>
              <a:t>-</a:t>
            </a:r>
            <a:r>
              <a:rPr lang="ko-KR" altLang="en-US" sz="1800" dirty="0"/>
              <a:t>파생금융상품 투자</a:t>
            </a:r>
            <a:endParaRPr lang="en-US" altLang="ko-KR" sz="1800" dirty="0"/>
          </a:p>
          <a:p>
            <a:pPr marL="0" lvl="1" indent="0">
              <a:lnSpc>
                <a:spcPct val="150000"/>
              </a:lnSpc>
              <a:buNone/>
            </a:pPr>
            <a:r>
              <a:rPr lang="en-US" altLang="ko-KR" sz="1800" dirty="0"/>
              <a:t>-SK </a:t>
            </a:r>
            <a:r>
              <a:rPr lang="ko-KR" altLang="en-US" sz="1800" dirty="0"/>
              <a:t>증권과 </a:t>
            </a:r>
            <a:r>
              <a:rPr lang="en-US" altLang="ko-KR" sz="1800" dirty="0"/>
              <a:t>JP Morgan</a:t>
            </a:r>
            <a:r>
              <a:rPr lang="ko-KR" altLang="en-US" sz="1800" dirty="0"/>
              <a:t>간 파생금융상품 거래</a:t>
            </a:r>
            <a:endParaRPr lang="en-US" altLang="ko-KR" sz="1800" dirty="0"/>
          </a:p>
        </p:txBody>
      </p:sp>
      <p:sp>
        <p:nvSpPr>
          <p:cNvPr id="7" name="AutoShape 5"/>
          <p:cNvSpPr>
            <a:spLocks noChangeArrowheads="1"/>
          </p:cNvSpPr>
          <p:nvPr/>
        </p:nvSpPr>
        <p:spPr bwMode="auto">
          <a:xfrm>
            <a:off x="1988544" y="1611551"/>
            <a:ext cx="727580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부트스트래핑</a:t>
            </a:r>
            <a:r>
              <a:rPr lang="ko-KR" altLang="en-US" b="1" dirty="0"/>
              <a:t> 방법으로</a:t>
            </a:r>
            <a:r>
              <a:rPr lang="en-US" altLang="ko-KR" b="1" dirty="0"/>
              <a:t> </a:t>
            </a:r>
            <a:r>
              <a:rPr lang="ko-KR" altLang="en-US" b="1" dirty="0"/>
              <a:t>금융투자의 위험 측정</a:t>
            </a:r>
            <a:endParaRPr lang="en-US" altLang="ko-KR" b="1" dirty="0"/>
          </a:p>
        </p:txBody>
      </p:sp>
      <p:sp>
        <p:nvSpPr>
          <p:cNvPr id="8" name="제목 1"/>
          <p:cNvSpPr>
            <a:spLocks noGrp="1"/>
          </p:cNvSpPr>
          <p:nvPr>
            <p:ph type="title"/>
          </p:nvPr>
        </p:nvSpPr>
        <p:spPr>
          <a:xfrm>
            <a:off x="1981200" y="274638"/>
            <a:ext cx="8229600" cy="1143000"/>
          </a:xfrm>
        </p:spPr>
        <p:txBody>
          <a:bodyPr>
            <a:normAutofit/>
          </a:bodyPr>
          <a:lstStyle/>
          <a:p>
            <a:r>
              <a:rPr lang="en-US" altLang="ko-KR" sz="4000" dirty="0"/>
              <a:t>8. Financial Bootstrapping</a:t>
            </a:r>
            <a:endParaRPr lang="ko-KR" altLang="en-US" sz="4000" dirty="0">
              <a:latin typeface="+mj-ea"/>
            </a:endParaRPr>
          </a:p>
        </p:txBody>
      </p:sp>
    </p:spTree>
    <p:extLst>
      <p:ext uri="{BB962C8B-B14F-4D97-AF65-F5344CB8AC3E}">
        <p14:creationId xmlns:p14="http://schemas.microsoft.com/office/powerpoint/2010/main" val="293728013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
          <p:cNvSpPr>
            <a:spLocks noChangeArrowheads="1"/>
          </p:cNvSpPr>
          <p:nvPr/>
        </p:nvSpPr>
        <p:spPr bwMode="auto">
          <a:xfrm>
            <a:off x="1988544" y="1611551"/>
            <a:ext cx="295532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컴퓨터 시뮬레이션의 응용</a:t>
            </a:r>
            <a:endParaRPr lang="en-US" altLang="ko-KR" b="1" dirty="0"/>
          </a:p>
        </p:txBody>
      </p:sp>
      <p:grpSp>
        <p:nvGrpSpPr>
          <p:cNvPr id="70" name="그룹 69"/>
          <p:cNvGrpSpPr/>
          <p:nvPr/>
        </p:nvGrpSpPr>
        <p:grpSpPr>
          <a:xfrm>
            <a:off x="3936080" y="4797153"/>
            <a:ext cx="2880000" cy="2885815"/>
            <a:chOff x="5076056" y="4941168"/>
            <a:chExt cx="2880000" cy="2885815"/>
          </a:xfrm>
        </p:grpSpPr>
        <p:grpSp>
          <p:nvGrpSpPr>
            <p:cNvPr id="61" name="그룹 60"/>
            <p:cNvGrpSpPr/>
            <p:nvPr/>
          </p:nvGrpSpPr>
          <p:grpSpPr>
            <a:xfrm>
              <a:off x="5076056" y="4941168"/>
              <a:ext cx="2880000" cy="2885815"/>
              <a:chOff x="5444480" y="846138"/>
              <a:chExt cx="2880000" cy="2885815"/>
            </a:xfrm>
          </p:grpSpPr>
          <p:sp>
            <p:nvSpPr>
              <p:cNvPr id="59" name="직사각형 58"/>
              <p:cNvSpPr/>
              <p:nvPr/>
            </p:nvSpPr>
            <p:spPr>
              <a:xfrm>
                <a:off x="6876256" y="846138"/>
                <a:ext cx="1440000" cy="144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원형 59"/>
              <p:cNvSpPr/>
              <p:nvPr/>
            </p:nvSpPr>
            <p:spPr>
              <a:xfrm rot="10800000">
                <a:off x="5444480" y="851953"/>
                <a:ext cx="2880000" cy="2880000"/>
              </a:xfrm>
              <a:prstGeom prst="pie">
                <a:avLst>
                  <a:gd name="adj1" fmla="val 5380710"/>
                  <a:gd name="adj2" fmla="val 10783308"/>
                </a:avLst>
              </a:prstGeom>
              <a:pattFill prst="ltDn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66" name="왼쪽 중괄호 65"/>
            <p:cNvSpPr/>
            <p:nvPr/>
          </p:nvSpPr>
          <p:spPr>
            <a:xfrm>
              <a:off x="6228908" y="4941168"/>
              <a:ext cx="144016" cy="144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7" name="왼쪽 중괄호 66"/>
            <p:cNvSpPr/>
            <p:nvPr/>
          </p:nvSpPr>
          <p:spPr>
            <a:xfrm rot="16200000">
              <a:off x="7131574" y="5878981"/>
              <a:ext cx="192516" cy="144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8" name="TextBox 67"/>
            <p:cNvSpPr txBox="1"/>
            <p:nvPr/>
          </p:nvSpPr>
          <p:spPr>
            <a:xfrm>
              <a:off x="5940514" y="5477308"/>
              <a:ext cx="360040" cy="369332"/>
            </a:xfrm>
            <a:prstGeom prst="rect">
              <a:avLst/>
            </a:prstGeom>
            <a:noFill/>
          </p:spPr>
          <p:txBody>
            <a:bodyPr wrap="square" rtlCol="0">
              <a:spAutoFit/>
            </a:bodyPr>
            <a:lstStyle/>
            <a:p>
              <a:r>
                <a:rPr lang="en-US" altLang="ko-KR" dirty="0"/>
                <a:t>1</a:t>
              </a:r>
              <a:endParaRPr lang="ko-KR" altLang="en-US" dirty="0"/>
            </a:p>
          </p:txBody>
        </p:sp>
        <p:sp>
          <p:nvSpPr>
            <p:cNvPr id="69" name="TextBox 68"/>
            <p:cNvSpPr txBox="1"/>
            <p:nvPr/>
          </p:nvSpPr>
          <p:spPr>
            <a:xfrm>
              <a:off x="7092642" y="6684312"/>
              <a:ext cx="360040" cy="369332"/>
            </a:xfrm>
            <a:prstGeom prst="rect">
              <a:avLst/>
            </a:prstGeom>
            <a:noFill/>
          </p:spPr>
          <p:txBody>
            <a:bodyPr wrap="square" rtlCol="0">
              <a:spAutoFit/>
            </a:bodyPr>
            <a:lstStyle/>
            <a:p>
              <a:r>
                <a:rPr lang="en-US" altLang="ko-KR" dirty="0"/>
                <a:t>1</a:t>
              </a:r>
              <a:endParaRPr lang="ko-KR" altLang="en-US" dirty="0"/>
            </a:p>
          </p:txBody>
        </p:sp>
      </p:grpSp>
      <p:sp>
        <p:nvSpPr>
          <p:cNvPr id="13"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571500" indent="-514350">
              <a:lnSpc>
                <a:spcPct val="150000"/>
              </a:lnSpc>
              <a:spcBef>
                <a:spcPct val="20000"/>
              </a:spcBef>
              <a:buFont typeface="Arial" charset="0"/>
              <a:buChar char="•"/>
              <a:defRPr/>
            </a:pPr>
            <a:endParaRPr lang="en-US" altLang="ko-KR" sz="2400" dirty="0"/>
          </a:p>
          <a:p>
            <a:pPr marL="57150">
              <a:lnSpc>
                <a:spcPct val="150000"/>
              </a:lnSpc>
              <a:spcBef>
                <a:spcPct val="20000"/>
              </a:spcBef>
              <a:defRPr/>
            </a:pPr>
            <a:r>
              <a:rPr lang="ko-KR" altLang="en-US" dirty="0"/>
              <a:t>컴퓨터로 생성한 난수를 이용하여 </a:t>
            </a:r>
            <a:r>
              <a:rPr lang="en-US" altLang="ko-KR" dirty="0"/>
              <a:t>π</a:t>
            </a:r>
            <a:r>
              <a:rPr lang="ko-KR" altLang="en-US" dirty="0"/>
              <a:t>의 값을 추정하라</a:t>
            </a:r>
            <a:r>
              <a:rPr lang="en-US" altLang="ko-KR" dirty="0"/>
              <a:t>.</a:t>
            </a:r>
            <a:endParaRPr lang="ko-KR" altLang="en-US" dirty="0">
              <a:latin typeface="맑은 고딕" pitchFamily="50" charset="-127"/>
              <a:ea typeface="맑은 고딕" pitchFamily="50" charset="-127"/>
            </a:endParaRPr>
          </a:p>
          <a:p>
            <a:pPr lvl="1" algn="just">
              <a:lnSpc>
                <a:spcPct val="150000"/>
              </a:lnSpc>
              <a:spcBef>
                <a:spcPct val="50000"/>
              </a:spcBef>
              <a:buFont typeface="Arial" panose="020B0604020202020204" pitchFamily="34" charset="0"/>
              <a:buChar char="•"/>
            </a:pPr>
            <a:r>
              <a:rPr lang="en-US" altLang="ko-KR" sz="1600" dirty="0">
                <a:latin typeface="맑은 고딕" pitchFamily="50" charset="-127"/>
                <a:ea typeface="맑은 고딕" pitchFamily="50" charset="-127"/>
              </a:rPr>
              <a:t> </a:t>
            </a:r>
            <a:r>
              <a:rPr lang="ko-KR" altLang="en-US" sz="1600" dirty="0">
                <a:latin typeface="맑은 고딕" pitchFamily="50" charset="-127"/>
                <a:ea typeface="맑은 고딕" pitchFamily="50" charset="-127"/>
              </a:rPr>
              <a:t>가로 길이와 세로 길이가 각각 </a:t>
            </a:r>
            <a:r>
              <a:rPr lang="en-US" altLang="ko-KR" sz="1600" dirty="0">
                <a:latin typeface="맑은 고딕" pitchFamily="50" charset="-127"/>
                <a:ea typeface="맑은 고딕" pitchFamily="50" charset="-127"/>
              </a:rPr>
              <a:t>1</a:t>
            </a:r>
            <a:r>
              <a:rPr lang="ko-KR" altLang="en-US" sz="1600" dirty="0">
                <a:latin typeface="맑은 고딕" pitchFamily="50" charset="-127"/>
                <a:ea typeface="맑은 고딕" pitchFamily="50" charset="-127"/>
              </a:rPr>
              <a:t>인 정사각형의 면적에서 원점 기준 반지름이 </a:t>
            </a:r>
            <a:r>
              <a:rPr lang="en-US" altLang="ko-KR" sz="1600" dirty="0">
                <a:latin typeface="맑은 고딕" pitchFamily="50" charset="-127"/>
                <a:ea typeface="맑은 고딕" pitchFamily="50" charset="-127"/>
              </a:rPr>
              <a:t>1</a:t>
            </a:r>
            <a:r>
              <a:rPr lang="ko-KR" altLang="en-US" sz="1600" dirty="0">
                <a:latin typeface="맑은 고딕" pitchFamily="50" charset="-127"/>
                <a:ea typeface="맑은 고딕" pitchFamily="50" charset="-127"/>
              </a:rPr>
              <a:t>인 원의 </a:t>
            </a:r>
            <a:r>
              <a:rPr lang="en-US" altLang="ko-KR" sz="1600" dirty="0">
                <a:latin typeface="맑은 고딕" pitchFamily="50" charset="-127"/>
                <a:ea typeface="맑은 고딕" pitchFamily="50" charset="-127"/>
              </a:rPr>
              <a:t>1</a:t>
            </a:r>
            <a:r>
              <a:rPr lang="ko-KR" altLang="en-US" sz="1600" dirty="0">
                <a:latin typeface="맑은 고딕" pitchFamily="50" charset="-127"/>
                <a:ea typeface="맑은 고딕" pitchFamily="50" charset="-127"/>
              </a:rPr>
              <a:t>상한에 해당되는 </a:t>
            </a:r>
            <a:r>
              <a:rPr lang="en-US" altLang="ko-KR" sz="1600" dirty="0">
                <a:latin typeface="맑은 고딕" pitchFamily="50" charset="-127"/>
                <a:ea typeface="맑은 고딕" pitchFamily="50" charset="-127"/>
              </a:rPr>
              <a:t>¼</a:t>
            </a:r>
            <a:r>
              <a:rPr lang="ko-KR" altLang="en-US" sz="1600" dirty="0">
                <a:latin typeface="맑은 고딕" pitchFamily="50" charset="-127"/>
                <a:ea typeface="맑은 고딕" pitchFamily="50" charset="-127"/>
              </a:rPr>
              <a:t>원의 면적이 차지하는 비율은 바로 </a:t>
            </a:r>
            <a:r>
              <a:rPr lang="en-US" altLang="ko-KR" sz="1600" dirty="0">
                <a:latin typeface="맑은 고딕" pitchFamily="50" charset="-127"/>
                <a:ea typeface="맑은 고딕" pitchFamily="50" charset="-127"/>
              </a:rPr>
              <a:t>π/4</a:t>
            </a:r>
          </a:p>
          <a:p>
            <a:pPr lvl="1" algn="just">
              <a:lnSpc>
                <a:spcPct val="150000"/>
              </a:lnSpc>
              <a:spcBef>
                <a:spcPct val="50000"/>
              </a:spcBef>
              <a:buFont typeface="Arial" panose="020B0604020202020204" pitchFamily="34" charset="0"/>
              <a:buChar char="•"/>
            </a:pPr>
            <a:r>
              <a:rPr lang="ko-KR" altLang="en-US" sz="1600" dirty="0">
                <a:latin typeface="맑은 고딕" pitchFamily="50" charset="-127"/>
                <a:ea typeface="맑은 고딕" pitchFamily="50" charset="-127"/>
              </a:rPr>
              <a:t> </a:t>
            </a:r>
            <a:r>
              <a:rPr lang="en-US" altLang="ko-KR" sz="1600" dirty="0">
                <a:latin typeface="맑은 고딕" pitchFamily="50" charset="-127"/>
                <a:ea typeface="맑은 고딕" pitchFamily="50" charset="-127"/>
              </a:rPr>
              <a:t>[0, 1] </a:t>
            </a:r>
            <a:r>
              <a:rPr lang="ko-KR" altLang="en-US" sz="1600" dirty="0">
                <a:latin typeface="맑은 고딕" pitchFamily="50" charset="-127"/>
                <a:ea typeface="맑은 고딕" pitchFamily="50" charset="-127"/>
              </a:rPr>
              <a:t>의 일양분포로부터 서로 독립인 </a:t>
            </a:r>
            <a:r>
              <a:rPr lang="en-US" altLang="ko-KR" sz="1600" dirty="0">
                <a:latin typeface="맑은 고딕" pitchFamily="50" charset="-127"/>
                <a:ea typeface="맑은 고딕" pitchFamily="50" charset="-127"/>
              </a:rPr>
              <a:t>x</a:t>
            </a:r>
            <a:r>
              <a:rPr lang="ko-KR" altLang="en-US" sz="1600" dirty="0">
                <a:latin typeface="맑은 고딕" pitchFamily="50" charset="-127"/>
                <a:ea typeface="맑은 고딕" pitchFamily="50" charset="-127"/>
              </a:rPr>
              <a:t>와</a:t>
            </a:r>
            <a:r>
              <a:rPr lang="en-US" altLang="ko-KR" sz="1600" dirty="0">
                <a:latin typeface="맑은 고딕" pitchFamily="50" charset="-127"/>
                <a:ea typeface="맑은 고딕" pitchFamily="50" charset="-127"/>
              </a:rPr>
              <a:t> y </a:t>
            </a:r>
            <a:r>
              <a:rPr lang="ko-KR" altLang="en-US" sz="1600" dirty="0">
                <a:latin typeface="맑은 고딕" pitchFamily="50" charset="-127"/>
                <a:ea typeface="맑은 고딕" pitchFamily="50" charset="-127"/>
              </a:rPr>
              <a:t>생성하여</a:t>
            </a:r>
            <a:r>
              <a:rPr lang="en-US" altLang="ko-KR" sz="1600" dirty="0">
                <a:latin typeface="맑은 고딕" pitchFamily="50" charset="-127"/>
                <a:ea typeface="맑은 고딕" pitchFamily="50" charset="-127"/>
              </a:rPr>
              <a:t>, y&lt;             </a:t>
            </a:r>
            <a:r>
              <a:rPr lang="ko-KR" altLang="en-US" sz="1600" dirty="0">
                <a:latin typeface="맑은 고딕" pitchFamily="50" charset="-127"/>
                <a:ea typeface="맑은 고딕" pitchFamily="50" charset="-127"/>
              </a:rPr>
              <a:t>인지</a:t>
            </a:r>
            <a:r>
              <a:rPr lang="en-US" altLang="ko-KR" sz="1600" dirty="0">
                <a:latin typeface="맑은 고딕" pitchFamily="50" charset="-127"/>
                <a:ea typeface="맑은 고딕" pitchFamily="50" charset="-127"/>
              </a:rPr>
              <a:t> </a:t>
            </a:r>
            <a:r>
              <a:rPr lang="ko-KR" altLang="en-US" sz="1600" dirty="0">
                <a:latin typeface="맑은 고딕" pitchFamily="50" charset="-127"/>
                <a:ea typeface="맑은 고딕" pitchFamily="50" charset="-127"/>
              </a:rPr>
              <a:t>판단</a:t>
            </a:r>
            <a:endParaRPr lang="en-US" altLang="ko-KR" sz="1600" dirty="0">
              <a:latin typeface="맑은 고딕" pitchFamily="50" charset="-127"/>
              <a:ea typeface="맑은 고딕" pitchFamily="50" charset="-127"/>
            </a:endParaRPr>
          </a:p>
          <a:p>
            <a:pPr lvl="1" algn="just">
              <a:lnSpc>
                <a:spcPct val="150000"/>
              </a:lnSpc>
              <a:spcBef>
                <a:spcPct val="50000"/>
              </a:spcBef>
              <a:buFont typeface="Arial" panose="020B0604020202020204" pitchFamily="34" charset="0"/>
              <a:buChar char="•"/>
            </a:pPr>
            <a:r>
              <a:rPr lang="ko-KR" altLang="en-US" sz="1600" dirty="0">
                <a:latin typeface="맑은 고딕" pitchFamily="50" charset="-127"/>
                <a:ea typeface="맑은 고딕" pitchFamily="50" charset="-127"/>
              </a:rPr>
              <a:t> 위의 조건을 만족하는 </a:t>
            </a:r>
            <a:r>
              <a:rPr lang="en-US" altLang="ko-KR" sz="1600" dirty="0">
                <a:latin typeface="맑은 고딕" pitchFamily="50" charset="-127"/>
                <a:ea typeface="맑은 고딕" pitchFamily="50" charset="-127"/>
              </a:rPr>
              <a:t>(x, y) </a:t>
            </a:r>
            <a:r>
              <a:rPr lang="ko-KR" altLang="en-US" sz="1600" dirty="0">
                <a:latin typeface="맑은 고딕" pitchFamily="50" charset="-127"/>
                <a:ea typeface="맑은 고딕" pitchFamily="50" charset="-127"/>
              </a:rPr>
              <a:t>쌍의 경험적 비율은 대수의 법칙에 의해 </a:t>
            </a:r>
            <a:r>
              <a:rPr lang="en-US" altLang="ko-KR" sz="1600" dirty="0">
                <a:latin typeface="맑은 고딕" pitchFamily="50" charset="-127"/>
                <a:ea typeface="맑은 고딕" pitchFamily="50" charset="-127"/>
              </a:rPr>
              <a:t>π/4</a:t>
            </a:r>
            <a:r>
              <a:rPr lang="ko-KR" altLang="en-US" sz="1600" dirty="0">
                <a:latin typeface="맑은 고딕" pitchFamily="50" charset="-127"/>
                <a:ea typeface="맑은 고딕" pitchFamily="50" charset="-127"/>
              </a:rPr>
              <a:t>로 수렴</a:t>
            </a:r>
            <a:endParaRPr lang="en-US" altLang="ko-KR" dirty="0"/>
          </a:p>
          <a:p>
            <a:pPr marL="57150">
              <a:lnSpc>
                <a:spcPct val="150000"/>
              </a:lnSpc>
              <a:spcBef>
                <a:spcPct val="20000"/>
              </a:spcBef>
              <a:defRPr/>
            </a:pPr>
            <a:endParaRPr lang="en-US" altLang="ko-KR" dirty="0"/>
          </a:p>
        </p:txBody>
      </p:sp>
      <p:graphicFrame>
        <p:nvGraphicFramePr>
          <p:cNvPr id="53250" name="Object 2"/>
          <p:cNvGraphicFramePr>
            <a:graphicFrameLocks noChangeAspect="1"/>
          </p:cNvGraphicFramePr>
          <p:nvPr/>
        </p:nvGraphicFramePr>
        <p:xfrm>
          <a:off x="7889330" y="3696072"/>
          <a:ext cx="942975" cy="381000"/>
        </p:xfrm>
        <a:graphic>
          <a:graphicData uri="http://schemas.openxmlformats.org/presentationml/2006/ole">
            <mc:AlternateContent xmlns:mc="http://schemas.openxmlformats.org/markup-compatibility/2006">
              <mc:Choice xmlns:v="urn:schemas-microsoft-com:vml" Requires="v">
                <p:oleObj spid="_x0000_s13321" name="수식" r:id="rId3" imgW="520560" imgH="266400" progId="Equation.3">
                  <p:embed/>
                </p:oleObj>
              </mc:Choice>
              <mc:Fallback>
                <p:oleObj name="수식" r:id="rId3" imgW="520560" imgH="266400" progId="Equation.3">
                  <p:embed/>
                  <p:pic>
                    <p:nvPicPr>
                      <p:cNvPr id="532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9330" y="3696072"/>
                        <a:ext cx="9429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제목 1"/>
          <p:cNvSpPr>
            <a:spLocks noGrp="1"/>
          </p:cNvSpPr>
          <p:nvPr>
            <p:ph type="title"/>
          </p:nvPr>
        </p:nvSpPr>
        <p:spPr>
          <a:xfrm>
            <a:off x="1981200" y="274638"/>
            <a:ext cx="8229600" cy="1143000"/>
          </a:xfrm>
        </p:spPr>
        <p:txBody>
          <a:bodyPr>
            <a:normAutofit/>
          </a:bodyPr>
          <a:lstStyle/>
          <a:p>
            <a:r>
              <a:rPr lang="en-US" altLang="ko-KR" sz="4000" dirty="0"/>
              <a:t>9. </a:t>
            </a:r>
            <a:r>
              <a:rPr lang="ko-KR" altLang="en-US" sz="4000" dirty="0"/>
              <a:t>컴퓨터 시뮬레이션</a:t>
            </a:r>
            <a:endParaRPr lang="ko-KR" altLang="en-US" sz="4000" dirty="0">
              <a:latin typeface="+mj-ea"/>
            </a:endParaRPr>
          </a:p>
        </p:txBody>
      </p:sp>
    </p:spTree>
    <p:extLst>
      <p:ext uri="{BB962C8B-B14F-4D97-AF65-F5344CB8AC3E}">
        <p14:creationId xmlns:p14="http://schemas.microsoft.com/office/powerpoint/2010/main" val="32138705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8209668-174E-4D3E-AE30-4DBEB18E0397}"/>
              </a:ext>
            </a:extLst>
          </p:cNvPr>
          <p:cNvSpPr>
            <a:spLocks noGrp="1"/>
          </p:cNvSpPr>
          <p:nvPr>
            <p:ph type="title"/>
          </p:nvPr>
        </p:nvSpPr>
        <p:spPr/>
        <p:txBody>
          <a:bodyPr>
            <a:normAutofit/>
          </a:bodyPr>
          <a:lstStyle/>
          <a:p>
            <a:pPr algn="ctr"/>
            <a:r>
              <a:rPr lang="en-US" altLang="ko-KR" sz="4800" dirty="0"/>
              <a:t>2. </a:t>
            </a:r>
            <a:r>
              <a:rPr lang="ko-KR" altLang="en-US" sz="4800" dirty="0"/>
              <a:t>통계학 활용 예시</a:t>
            </a:r>
            <a:br>
              <a:rPr lang="en-US" altLang="ko-KR" sz="4800" dirty="0"/>
            </a:br>
            <a:endParaRPr lang="ko-KR" altLang="en-US" sz="4800" dirty="0"/>
          </a:p>
        </p:txBody>
      </p:sp>
      <p:sp>
        <p:nvSpPr>
          <p:cNvPr id="5" name="텍스트 개체 틀 4">
            <a:extLst>
              <a:ext uri="{FF2B5EF4-FFF2-40B4-BE49-F238E27FC236}">
                <a16:creationId xmlns:a16="http://schemas.microsoft.com/office/drawing/2014/main" id="{651A39D7-7749-4BB0-9D98-3FEF59CDEE48}"/>
              </a:ext>
            </a:extLst>
          </p:cNvPr>
          <p:cNvSpPr>
            <a:spLocks noGrp="1"/>
          </p:cNvSpPr>
          <p:nvPr>
            <p:ph type="body" idx="1"/>
          </p:nvPr>
        </p:nvSpPr>
        <p:spPr/>
        <p:txBody>
          <a:bodyPr>
            <a:normAutofit/>
          </a:bodyPr>
          <a:lstStyle/>
          <a:p>
            <a:pPr marL="514350" indent="-514350" algn="ctr">
              <a:buAutoNum type="arabicParenR"/>
            </a:pPr>
            <a:r>
              <a:rPr lang="ko-KR" altLang="en-US" sz="2800" dirty="0">
                <a:solidFill>
                  <a:schemeClr val="tx1"/>
                </a:solidFill>
              </a:rPr>
              <a:t>실생활속의 통계학</a:t>
            </a:r>
            <a:endParaRPr lang="en-US" altLang="ko-KR" sz="2800" dirty="0">
              <a:solidFill>
                <a:schemeClr val="tx1"/>
              </a:solidFill>
            </a:endParaRPr>
          </a:p>
          <a:p>
            <a:pPr marL="514350" indent="-514350" algn="ctr">
              <a:buAutoNum type="arabicParenR"/>
            </a:pPr>
            <a:r>
              <a:rPr lang="ko-KR" altLang="en-US" sz="2800" dirty="0">
                <a:solidFill>
                  <a:schemeClr val="bg1">
                    <a:lumMod val="75000"/>
                  </a:schemeClr>
                </a:solidFill>
              </a:rPr>
              <a:t>빅데이터와 통계학습 개요</a:t>
            </a:r>
          </a:p>
        </p:txBody>
      </p:sp>
    </p:spTree>
    <p:extLst>
      <p:ext uri="{BB962C8B-B14F-4D97-AF65-F5344CB8AC3E}">
        <p14:creationId xmlns:p14="http://schemas.microsoft.com/office/powerpoint/2010/main" val="16011794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Outline</a:t>
            </a:r>
            <a:endParaRPr lang="ko-KR" altLang="en-US" dirty="0"/>
          </a:p>
        </p:txBody>
      </p:sp>
      <p:sp>
        <p:nvSpPr>
          <p:cNvPr id="3" name="내용 개체 틀 2"/>
          <p:cNvSpPr>
            <a:spLocks noGrp="1"/>
          </p:cNvSpPr>
          <p:nvPr>
            <p:ph idx="1"/>
          </p:nvPr>
        </p:nvSpPr>
        <p:spPr/>
        <p:txBody>
          <a:bodyPr>
            <a:normAutofit/>
          </a:bodyPr>
          <a:lstStyle/>
          <a:p>
            <a:r>
              <a:rPr lang="en-US" altLang="ko-KR" dirty="0"/>
              <a:t>Data</a:t>
            </a:r>
          </a:p>
          <a:p>
            <a:r>
              <a:rPr lang="en-US" altLang="ko-KR" dirty="0"/>
              <a:t>Data Economy</a:t>
            </a:r>
          </a:p>
          <a:p>
            <a:r>
              <a:rPr lang="en-US" altLang="ko-KR" dirty="0"/>
              <a:t>Applications of Small Data</a:t>
            </a:r>
          </a:p>
        </p:txBody>
      </p:sp>
    </p:spTree>
    <p:extLst>
      <p:ext uri="{BB962C8B-B14F-4D97-AF65-F5344CB8AC3E}">
        <p14:creationId xmlns:p14="http://schemas.microsoft.com/office/powerpoint/2010/main" val="412124170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9" name="제목 8"/>
          <p:cNvSpPr>
            <a:spLocks noGrp="1"/>
          </p:cNvSpPr>
          <p:nvPr>
            <p:ph type="title"/>
          </p:nvPr>
        </p:nvSpPr>
        <p:spPr/>
        <p:txBody>
          <a:bodyPr/>
          <a:lstStyle/>
          <a:p>
            <a:r>
              <a:rPr lang="ko-KR" altLang="en-US" sz="4000" dirty="0"/>
              <a:t>우리 속담 속의 지혜</a:t>
            </a:r>
            <a:endParaRPr lang="ko-KR" altLang="en-US" sz="1700" dirty="0"/>
          </a:p>
        </p:txBody>
      </p:sp>
      <p:sp>
        <p:nvSpPr>
          <p:cNvPr id="7"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latin typeface="+mn-ea"/>
            </a:endParaRPr>
          </a:p>
          <a:p>
            <a:pPr>
              <a:lnSpc>
                <a:spcPct val="150000"/>
              </a:lnSpc>
            </a:pPr>
            <a:r>
              <a:rPr lang="en-US" altLang="ko-KR" sz="1800" dirty="0"/>
              <a:t>“</a:t>
            </a:r>
            <a:r>
              <a:rPr lang="ko-KR" altLang="en-US" sz="1800" dirty="0"/>
              <a:t>빈대 잡으려다 초가삼간 태운다</a:t>
            </a:r>
            <a:r>
              <a:rPr lang="en-US" altLang="ko-KR" sz="1800" dirty="0"/>
              <a:t>” –</a:t>
            </a:r>
            <a:r>
              <a:rPr lang="ko-KR" altLang="en-US" sz="1800" dirty="0"/>
              <a:t>섣부른 행동의 오류 </a:t>
            </a:r>
            <a:r>
              <a:rPr lang="en-US" altLang="ko-KR" sz="1800" dirty="0"/>
              <a:t>(Type I error) </a:t>
            </a:r>
            <a:r>
              <a:rPr lang="ko-KR" altLang="en-US" sz="1800" dirty="0"/>
              <a:t>지적</a:t>
            </a:r>
            <a:endParaRPr lang="en-US" altLang="ko-KR" sz="1800" dirty="0"/>
          </a:p>
          <a:p>
            <a:pPr>
              <a:lnSpc>
                <a:spcPct val="150000"/>
              </a:lnSpc>
            </a:pPr>
            <a:r>
              <a:rPr lang="en-US" altLang="ko-KR" sz="1800" dirty="0"/>
              <a:t>“</a:t>
            </a:r>
            <a:r>
              <a:rPr lang="ko-KR" altLang="en-US" sz="1800" dirty="0"/>
              <a:t>구더기 무서워 장 못 담글까</a:t>
            </a:r>
            <a:r>
              <a:rPr lang="en-US" altLang="ko-KR" sz="1800" dirty="0"/>
              <a:t>”      –</a:t>
            </a:r>
            <a:r>
              <a:rPr lang="ko-KR" altLang="en-US" sz="1800" dirty="0"/>
              <a:t>미적거림의 오류 </a:t>
            </a:r>
            <a:r>
              <a:rPr lang="en-US" altLang="ko-KR" sz="1800" dirty="0"/>
              <a:t>(Type II error) </a:t>
            </a:r>
            <a:r>
              <a:rPr lang="ko-KR" altLang="en-US" sz="1800" dirty="0"/>
              <a:t>지적</a:t>
            </a:r>
            <a:endParaRPr lang="en-US" altLang="ko-KR" sz="1800" dirty="0"/>
          </a:p>
        </p:txBody>
      </p:sp>
    </p:spTree>
    <p:extLst>
      <p:ext uri="{BB962C8B-B14F-4D97-AF65-F5344CB8AC3E}">
        <p14:creationId xmlns:p14="http://schemas.microsoft.com/office/powerpoint/2010/main" val="166612651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rtlCol="0">
            <a:normAutofit/>
          </a:bodyPr>
          <a:lstStyle/>
          <a:p>
            <a:pPr>
              <a:defRPr/>
            </a:pPr>
            <a:r>
              <a:rPr lang="en-US" altLang="ko-KR" sz="4000" dirty="0"/>
              <a:t>2. </a:t>
            </a:r>
            <a:r>
              <a:rPr lang="ko-KR" altLang="en-US" sz="4000" dirty="0"/>
              <a:t>자료</a:t>
            </a:r>
            <a:r>
              <a:rPr lang="en-US" altLang="ko-KR" sz="4000" dirty="0"/>
              <a:t>: </a:t>
            </a:r>
            <a:r>
              <a:rPr lang="ko-KR" altLang="en-US" sz="4000" dirty="0"/>
              <a:t>변수의</a:t>
            </a:r>
            <a:r>
              <a:rPr lang="en-US" altLang="ko-KR" sz="4000" dirty="0"/>
              <a:t> </a:t>
            </a:r>
            <a:r>
              <a:rPr lang="ko-KR" altLang="en-US" sz="4000" dirty="0"/>
              <a:t>종류</a:t>
            </a:r>
          </a:p>
        </p:txBody>
      </p:sp>
      <p:sp>
        <p:nvSpPr>
          <p:cNvPr id="2" name="내용 개체 틀 1"/>
          <p:cNvSpPr>
            <a:spLocks noGrp="1"/>
          </p:cNvSpPr>
          <p:nvPr>
            <p:ph idx="1"/>
          </p:nvPr>
        </p:nvSpPr>
        <p:spPr>
          <a:xfrm>
            <a:off x="1981200" y="1600200"/>
            <a:ext cx="8229600" cy="5257800"/>
          </a:xfrm>
        </p:spPr>
        <p:txBody>
          <a:bodyPr/>
          <a:lstStyle/>
          <a:p>
            <a:pPr>
              <a:spcBef>
                <a:spcPct val="50000"/>
              </a:spcBef>
            </a:pPr>
            <a:endParaRPr lang="en-US" altLang="ko-KR" sz="2400" dirty="0"/>
          </a:p>
          <a:p>
            <a:pPr>
              <a:spcBef>
                <a:spcPct val="50000"/>
              </a:spcBef>
              <a:buNone/>
            </a:pPr>
            <a:endParaRPr lang="en-US" altLang="ko-KR" sz="1800" dirty="0"/>
          </a:p>
          <a:p>
            <a:pPr marL="0" indent="0">
              <a:spcBef>
                <a:spcPct val="50000"/>
              </a:spcBef>
              <a:buNone/>
            </a:pPr>
            <a:r>
              <a:rPr lang="ko-KR" altLang="en-US" sz="1800" dirty="0"/>
              <a:t>양적</a:t>
            </a:r>
            <a:r>
              <a:rPr lang="en-US" altLang="ko-KR" sz="1800" dirty="0"/>
              <a:t>(quantitative) </a:t>
            </a:r>
            <a:r>
              <a:rPr lang="ko-KR" altLang="en-US" sz="1800" dirty="0"/>
              <a:t>변수</a:t>
            </a:r>
            <a:r>
              <a:rPr lang="en-US" altLang="ko-KR" sz="1800" dirty="0"/>
              <a:t>: </a:t>
            </a:r>
            <a:r>
              <a:rPr lang="ko-KR" altLang="en-US" sz="1800" dirty="0"/>
              <a:t>나이</a:t>
            </a:r>
            <a:r>
              <a:rPr lang="en-US" altLang="ko-KR" sz="1800" dirty="0"/>
              <a:t>, </a:t>
            </a:r>
            <a:r>
              <a:rPr lang="ko-KR" altLang="en-US" sz="1800" dirty="0"/>
              <a:t>가족의 수</a:t>
            </a:r>
            <a:r>
              <a:rPr lang="en-US" altLang="ko-KR" sz="1800" dirty="0"/>
              <a:t>, </a:t>
            </a:r>
            <a:r>
              <a:rPr lang="ko-KR" altLang="en-US" sz="1800" dirty="0"/>
              <a:t>가구소득</a:t>
            </a:r>
            <a:r>
              <a:rPr lang="en-US" altLang="ko-KR" sz="1800" dirty="0"/>
              <a:t>.</a:t>
            </a:r>
          </a:p>
          <a:p>
            <a:pPr marL="0" indent="0">
              <a:spcBef>
                <a:spcPct val="50000"/>
              </a:spcBef>
              <a:buNone/>
            </a:pPr>
            <a:r>
              <a:rPr lang="ko-KR" altLang="en-US" sz="1800" dirty="0"/>
              <a:t>질적</a:t>
            </a:r>
            <a:r>
              <a:rPr lang="en-US" altLang="ko-KR" sz="1800" dirty="0"/>
              <a:t>(qualitative) </a:t>
            </a:r>
            <a:r>
              <a:rPr lang="ko-KR" altLang="en-US" sz="1800" dirty="0"/>
              <a:t>변수</a:t>
            </a:r>
            <a:r>
              <a:rPr lang="en-US" altLang="ko-KR" sz="1800" dirty="0"/>
              <a:t>: </a:t>
            </a:r>
            <a:r>
              <a:rPr lang="ko-KR" altLang="en-US" sz="1800" dirty="0"/>
              <a:t>혼인상태</a:t>
            </a:r>
            <a:r>
              <a:rPr lang="en-US" altLang="ko-KR" sz="1800" dirty="0"/>
              <a:t>, </a:t>
            </a:r>
            <a:r>
              <a:rPr lang="ko-KR" altLang="en-US" sz="1800" dirty="0"/>
              <a:t>취업여부</a:t>
            </a:r>
            <a:r>
              <a:rPr lang="en-US" altLang="ko-KR" sz="1800" dirty="0"/>
              <a:t>.</a:t>
            </a:r>
          </a:p>
          <a:p>
            <a:pPr lvl="1">
              <a:lnSpc>
                <a:spcPct val="150000"/>
              </a:lnSpc>
              <a:buFont typeface="Arial" pitchFamily="34" charset="0"/>
              <a:buChar char="•"/>
            </a:pPr>
            <a:r>
              <a:rPr lang="ko-KR" altLang="en-US" sz="1600" dirty="0"/>
              <a:t>일반적으로 질적 변수도 통계처리 목적상 수치로 </a:t>
            </a:r>
            <a:r>
              <a:rPr lang="ko-KR" altLang="en-US" sz="1600" dirty="0" err="1"/>
              <a:t>코딩하여</a:t>
            </a:r>
            <a:r>
              <a:rPr lang="ko-KR" altLang="en-US" sz="1600" dirty="0"/>
              <a:t> 사용함</a:t>
            </a:r>
            <a:r>
              <a:rPr lang="en-US" altLang="ko-KR" sz="1600" dirty="0"/>
              <a:t>.</a:t>
            </a:r>
          </a:p>
          <a:p>
            <a:pPr lvl="1">
              <a:lnSpc>
                <a:spcPct val="150000"/>
              </a:lnSpc>
              <a:buNone/>
            </a:pPr>
            <a:endParaRPr lang="en-US" altLang="ko-KR" sz="1800" dirty="0"/>
          </a:p>
          <a:p>
            <a:pPr marL="0" indent="0">
              <a:spcBef>
                <a:spcPct val="50000"/>
              </a:spcBef>
              <a:buNone/>
            </a:pPr>
            <a:r>
              <a:rPr lang="ko-KR" altLang="en-US" sz="1800" dirty="0"/>
              <a:t>이산변수</a:t>
            </a:r>
            <a:r>
              <a:rPr lang="en-US" altLang="ko-KR" sz="1800" dirty="0"/>
              <a:t>(discrete): </a:t>
            </a:r>
            <a:r>
              <a:rPr lang="ko-KR" altLang="en-US" sz="1800" dirty="0"/>
              <a:t>가족의 수처럼 </a:t>
            </a:r>
            <a:r>
              <a:rPr lang="en-US" altLang="ko-KR" sz="1800" dirty="0"/>
              <a:t>2,3,4,… </a:t>
            </a:r>
            <a:r>
              <a:rPr lang="ko-KR" altLang="en-US" sz="1800" dirty="0"/>
              <a:t>등의</a:t>
            </a:r>
            <a:r>
              <a:rPr lang="en-US" altLang="ko-KR" sz="1800" dirty="0"/>
              <a:t> </a:t>
            </a:r>
            <a:r>
              <a:rPr lang="ko-KR" altLang="en-US" sz="1800" dirty="0"/>
              <a:t>이산적인 값만을 취함</a:t>
            </a:r>
            <a:r>
              <a:rPr lang="en-US" altLang="ko-KR" sz="1800" dirty="0"/>
              <a:t>.</a:t>
            </a:r>
          </a:p>
          <a:p>
            <a:pPr marL="0" indent="0">
              <a:spcBef>
                <a:spcPct val="50000"/>
              </a:spcBef>
              <a:buNone/>
            </a:pPr>
            <a:r>
              <a:rPr lang="ko-KR" altLang="en-US" sz="1800" dirty="0"/>
              <a:t>연속변수</a:t>
            </a:r>
            <a:r>
              <a:rPr lang="en-US" altLang="ko-KR" sz="1800" dirty="0"/>
              <a:t>(continuous): </a:t>
            </a:r>
            <a:r>
              <a:rPr lang="ko-KR" altLang="en-US" sz="1800" dirty="0"/>
              <a:t>나이</a:t>
            </a:r>
            <a:r>
              <a:rPr lang="en-US" altLang="ko-KR" sz="1800" dirty="0"/>
              <a:t>, </a:t>
            </a:r>
            <a:r>
              <a:rPr lang="ko-KR" altLang="en-US" sz="1800" dirty="0"/>
              <a:t>가구소득처럼 연속인 값을 취함</a:t>
            </a:r>
            <a:r>
              <a:rPr lang="en-US" altLang="ko-KR" sz="1800" dirty="0"/>
              <a:t>.</a:t>
            </a:r>
          </a:p>
          <a:p>
            <a:pPr lvl="1">
              <a:lnSpc>
                <a:spcPct val="150000"/>
              </a:lnSpc>
              <a:buFont typeface="Arial" pitchFamily="34" charset="0"/>
              <a:buChar char="•"/>
            </a:pPr>
            <a:r>
              <a:rPr lang="ko-KR" altLang="en-US" sz="1600" dirty="0"/>
              <a:t>컴퓨터를 통해 숫자를 표현하면 이론상 이는 언제나 이산적일 수밖에 없음</a:t>
            </a:r>
            <a:r>
              <a:rPr lang="en-US" altLang="ko-KR" sz="1600" dirty="0"/>
              <a:t>.</a:t>
            </a:r>
          </a:p>
          <a:p>
            <a:pPr lvl="1">
              <a:lnSpc>
                <a:spcPct val="150000"/>
              </a:lnSpc>
              <a:buFont typeface="Arial" pitchFamily="34" charset="0"/>
              <a:buChar char="•"/>
            </a:pPr>
            <a:r>
              <a:rPr lang="ko-KR" altLang="en-US" sz="1600" dirty="0"/>
              <a:t>현실적으로는 어떠한 연속변수도 이산적으로 근사 시켜 표현할 수밖에 없음</a:t>
            </a:r>
            <a:r>
              <a:rPr lang="en-US" altLang="ko-KR" sz="1600" dirty="0"/>
              <a:t>.</a:t>
            </a:r>
          </a:p>
          <a:p>
            <a:pPr lvl="1">
              <a:lnSpc>
                <a:spcPct val="150000"/>
              </a:lnSpc>
              <a:buFont typeface="Arial" pitchFamily="34" charset="0"/>
              <a:buChar char="•"/>
            </a:pPr>
            <a:r>
              <a:rPr lang="ko-KR" altLang="en-US" sz="1600" dirty="0"/>
              <a:t>이때 그 근사의 정확도를 얼마로 할 것인가가 문제의 본질임</a:t>
            </a:r>
            <a:r>
              <a:rPr lang="en-US" altLang="ko-KR" sz="1600" dirty="0"/>
              <a:t>.</a:t>
            </a:r>
            <a:endParaRPr lang="en-US" altLang="ko-KR" sz="1800" dirty="0"/>
          </a:p>
          <a:p>
            <a:pPr marL="0" indent="0">
              <a:buNone/>
            </a:pPr>
            <a:endParaRPr lang="ko-KR" altLang="en-US" dirty="0"/>
          </a:p>
        </p:txBody>
      </p:sp>
      <p:sp>
        <p:nvSpPr>
          <p:cNvPr id="7" name="AutoShape 5"/>
          <p:cNvSpPr>
            <a:spLocks noChangeArrowheads="1"/>
          </p:cNvSpPr>
          <p:nvPr/>
        </p:nvSpPr>
        <p:spPr bwMode="auto">
          <a:xfrm>
            <a:off x="1972496" y="1600227"/>
            <a:ext cx="145920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변수의 종류</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571500" indent="-514350">
              <a:lnSpc>
                <a:spcPct val="150000"/>
              </a:lnSpc>
              <a:spcBef>
                <a:spcPct val="20000"/>
              </a:spcBef>
              <a:buFont typeface="Arial" charset="0"/>
              <a:buChar char="•"/>
              <a:defRPr/>
            </a:pPr>
            <a:endParaRPr lang="en-US" altLang="ko-KR" sz="2400" dirty="0"/>
          </a:p>
          <a:p>
            <a:pPr marL="342900" indent="-342900">
              <a:lnSpc>
                <a:spcPct val="150000"/>
              </a:lnSpc>
            </a:pPr>
            <a:r>
              <a:rPr lang="en-US" altLang="ko-KR" dirty="0"/>
              <a:t>(i) “</a:t>
            </a:r>
            <a:r>
              <a:rPr lang="ko-KR" altLang="en-US" dirty="0"/>
              <a:t>거리엔 괜찮은 사람들이 많은데 소개를 받으러 나온 자리엔 어디서 이런 사람만 나오는 거야</a:t>
            </a:r>
            <a:r>
              <a:rPr lang="en-US" altLang="ko-KR" dirty="0"/>
              <a:t>” (</a:t>
            </a:r>
            <a:r>
              <a:rPr lang="ko-KR" altLang="en-US" dirty="0"/>
              <a:t>유행가 구절</a:t>
            </a:r>
            <a:r>
              <a:rPr lang="en-US" altLang="ko-KR" dirty="0"/>
              <a:t>)</a:t>
            </a:r>
          </a:p>
          <a:p>
            <a:pPr marL="342900" indent="-342900">
              <a:lnSpc>
                <a:spcPct val="150000"/>
              </a:lnSpc>
              <a:buAutoNum type="arabicParenBoth"/>
            </a:pPr>
            <a:endParaRPr lang="en-US" altLang="ko-KR" dirty="0"/>
          </a:p>
          <a:p>
            <a:pPr marL="342900" indent="-342900">
              <a:lnSpc>
                <a:spcPct val="150000"/>
              </a:lnSpc>
            </a:pPr>
            <a:r>
              <a:rPr lang="en-US" altLang="ko-KR" dirty="0"/>
              <a:t>(ii) “</a:t>
            </a:r>
            <a:r>
              <a:rPr lang="ko-KR" altLang="en-US" dirty="0"/>
              <a:t>서울이라고 못난이가 없을 리야 없겠지만 대처에서는 못난이들이 거리에 나와 행세를 하지 못하고</a:t>
            </a:r>
            <a:r>
              <a:rPr lang="en-US" altLang="ko-KR" dirty="0"/>
              <a:t>, </a:t>
            </a:r>
            <a:r>
              <a:rPr lang="ko-KR" altLang="en-US" dirty="0"/>
              <a:t>시골에선 아무리 못난이라도 마음 놓고 나와 다니는 때문인지</a:t>
            </a:r>
            <a:r>
              <a:rPr lang="en-US" altLang="ko-KR" dirty="0"/>
              <a:t>, </a:t>
            </a:r>
            <a:r>
              <a:rPr lang="ko-KR" altLang="en-US" dirty="0"/>
              <a:t>못난이는 시골에만 있는 것처럼 흔히 시골에서 잘 눈에 뜨인다</a:t>
            </a:r>
            <a:r>
              <a:rPr lang="en-US" altLang="ko-KR" dirty="0"/>
              <a:t>.”  (</a:t>
            </a:r>
            <a:r>
              <a:rPr lang="ko-KR" altLang="en-US" dirty="0"/>
              <a:t>이태준 소설 </a:t>
            </a:r>
            <a:r>
              <a:rPr lang="en-US" altLang="ko-KR" dirty="0"/>
              <a:t>‘</a:t>
            </a:r>
            <a:r>
              <a:rPr lang="ko-KR" altLang="en-US" dirty="0"/>
              <a:t>달밤</a:t>
            </a:r>
            <a:r>
              <a:rPr lang="en-US" altLang="ko-KR" dirty="0"/>
              <a:t>’ </a:t>
            </a:r>
            <a:r>
              <a:rPr lang="ko-KR" altLang="en-US" dirty="0"/>
              <a:t>중</a:t>
            </a:r>
            <a:r>
              <a:rPr lang="en-US" altLang="ko-KR" dirty="0"/>
              <a:t>)</a:t>
            </a:r>
            <a:endParaRPr lang="ko-KR" altLang="en-US" dirty="0"/>
          </a:p>
        </p:txBody>
      </p:sp>
      <p:sp>
        <p:nvSpPr>
          <p:cNvPr id="6" name="제목 8"/>
          <p:cNvSpPr>
            <a:spLocks noGrp="1"/>
          </p:cNvSpPr>
          <p:nvPr>
            <p:ph type="title"/>
          </p:nvPr>
        </p:nvSpPr>
        <p:spPr>
          <a:xfrm>
            <a:off x="838200" y="365125"/>
            <a:ext cx="10515600" cy="1325563"/>
          </a:xfrm>
        </p:spPr>
        <p:txBody>
          <a:bodyPr/>
          <a:lstStyle/>
          <a:p>
            <a:r>
              <a:rPr lang="ko-KR" altLang="en-US" sz="4000" dirty="0"/>
              <a:t>유행가</a:t>
            </a:r>
            <a:r>
              <a:rPr lang="en-US" altLang="ko-KR" sz="4000" dirty="0"/>
              <a:t>, </a:t>
            </a:r>
            <a:r>
              <a:rPr lang="ko-KR" altLang="en-US" sz="4000" dirty="0"/>
              <a:t>소설에 등장하는 자료의 대표성 문제</a:t>
            </a:r>
            <a:endParaRPr lang="ko-KR" altLang="en-US" sz="1700" dirty="0"/>
          </a:p>
        </p:txBody>
      </p:sp>
    </p:spTree>
    <p:extLst>
      <p:ext uri="{BB962C8B-B14F-4D97-AF65-F5344CB8AC3E}">
        <p14:creationId xmlns:p14="http://schemas.microsoft.com/office/powerpoint/2010/main" val="11189477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algn="l" eaLnBrk="1" hangingPunct="1"/>
            <a:br>
              <a:rPr lang="en-US" altLang="ko-KR" sz="2800" dirty="0">
                <a:ea typeface="굴림" pitchFamily="50" charset="-127"/>
              </a:rPr>
            </a:br>
            <a:endParaRPr lang="en-US" altLang="ko-KR" sz="2800" dirty="0">
              <a:ea typeface="굴림" pitchFamily="50" charset="-127"/>
            </a:endParaRPr>
          </a:p>
        </p:txBody>
      </p:sp>
      <p:sp>
        <p:nvSpPr>
          <p:cNvPr id="2" name="내용 개체 틀 1"/>
          <p:cNvSpPr>
            <a:spLocks noGrp="1"/>
          </p:cNvSpPr>
          <p:nvPr>
            <p:ph idx="1"/>
          </p:nvPr>
        </p:nvSpPr>
        <p:spPr>
          <a:xfrm>
            <a:off x="1981200" y="1600200"/>
            <a:ext cx="8229600" cy="4997152"/>
          </a:xfrm>
        </p:spPr>
        <p:txBody>
          <a:bodyPr>
            <a:normAutofit/>
          </a:bodyPr>
          <a:lstStyle/>
          <a:p>
            <a:pPr marL="0" indent="0">
              <a:lnSpc>
                <a:spcPct val="150000"/>
              </a:lnSpc>
              <a:buNone/>
            </a:pPr>
            <a:endParaRPr lang="en-US" altLang="ko-KR" sz="2400" b="1" dirty="0">
              <a:latin typeface="+mn-ea"/>
            </a:endParaRPr>
          </a:p>
          <a:p>
            <a:pPr marL="0" indent="0">
              <a:lnSpc>
                <a:spcPct val="150000"/>
              </a:lnSpc>
              <a:buNone/>
            </a:pPr>
            <a:r>
              <a:rPr lang="ko-KR" altLang="en-US" sz="1800" b="1" dirty="0">
                <a:latin typeface="+mn-ea"/>
              </a:rPr>
              <a:t>아동학대</a:t>
            </a:r>
            <a:r>
              <a:rPr lang="en-US" altLang="ko-KR" sz="1800" b="1" dirty="0">
                <a:latin typeface="+mn-ea"/>
              </a:rPr>
              <a:t>, </a:t>
            </a:r>
            <a:r>
              <a:rPr lang="ko-KR" altLang="en-US" sz="1800" b="1" dirty="0">
                <a:latin typeface="+mn-ea"/>
              </a:rPr>
              <a:t>친부모 ‘</a:t>
            </a:r>
            <a:r>
              <a:rPr lang="en-US" altLang="ko-KR" sz="1800" b="1" dirty="0">
                <a:latin typeface="+mn-ea"/>
              </a:rPr>
              <a:t>80%’ </a:t>
            </a:r>
            <a:r>
              <a:rPr lang="ko-KR" altLang="en-US" sz="1800" b="1" dirty="0">
                <a:latin typeface="+mn-ea"/>
              </a:rPr>
              <a:t>계부모 ‘</a:t>
            </a:r>
            <a:r>
              <a:rPr lang="en-US" altLang="ko-KR" sz="1800" b="1" dirty="0">
                <a:latin typeface="+mn-ea"/>
              </a:rPr>
              <a:t>10%</a:t>
            </a:r>
            <a:r>
              <a:rPr lang="ko-KR" altLang="en-US" sz="1800" b="1" dirty="0">
                <a:latin typeface="+mn-ea"/>
              </a:rPr>
              <a:t>미만’</a:t>
            </a:r>
            <a:r>
              <a:rPr lang="en-US" altLang="ko-KR" sz="1800" b="1" dirty="0">
                <a:latin typeface="+mn-ea"/>
              </a:rPr>
              <a:t>(</a:t>
            </a:r>
            <a:r>
              <a:rPr lang="ko-KR" altLang="en-US" sz="1800" b="1" dirty="0">
                <a:latin typeface="+mn-ea"/>
              </a:rPr>
              <a:t>조선일보</a:t>
            </a:r>
            <a:r>
              <a:rPr lang="en-US" altLang="ko-KR" sz="1800" b="1" dirty="0">
                <a:latin typeface="+mn-ea"/>
              </a:rPr>
              <a:t>, 2003.05.05)</a:t>
            </a:r>
            <a:endParaRPr lang="en-US" altLang="ko-KR" sz="1800" dirty="0">
              <a:latin typeface="+mn-ea"/>
            </a:endParaRPr>
          </a:p>
          <a:p>
            <a:pPr lvl="1">
              <a:lnSpc>
                <a:spcPct val="150000"/>
              </a:lnSpc>
              <a:buFont typeface="Arial" panose="020B0604020202020204" pitchFamily="34" charset="0"/>
              <a:buChar char="•"/>
            </a:pPr>
            <a:r>
              <a:rPr lang="ko-KR" altLang="en-US" sz="1600" dirty="0">
                <a:latin typeface="+mn-ea"/>
              </a:rPr>
              <a:t>보건복지부가 전국 </a:t>
            </a:r>
            <a:r>
              <a:rPr lang="en-US" altLang="ko-KR" sz="1600" dirty="0">
                <a:latin typeface="+mn-ea"/>
              </a:rPr>
              <a:t>17</a:t>
            </a:r>
            <a:r>
              <a:rPr lang="ko-KR" altLang="en-US" sz="1600" dirty="0">
                <a:latin typeface="+mn-ea"/>
              </a:rPr>
              <a:t>개 시</a:t>
            </a:r>
            <a:r>
              <a:rPr lang="en-US" altLang="ko-KR" sz="1600" dirty="0">
                <a:latin typeface="+mn-ea"/>
              </a:rPr>
              <a:t>,</a:t>
            </a:r>
            <a:r>
              <a:rPr lang="ko-KR" altLang="en-US" sz="1600" dirty="0">
                <a:latin typeface="+mn-ea"/>
              </a:rPr>
              <a:t>도 아동학대 예방센터와 신고전화 ‘</a:t>
            </a:r>
            <a:r>
              <a:rPr lang="en-US" altLang="ko-KR" sz="1600" dirty="0">
                <a:latin typeface="+mn-ea"/>
              </a:rPr>
              <a:t>1391’</a:t>
            </a:r>
            <a:r>
              <a:rPr lang="ko-KR" altLang="en-US" sz="1600" dirty="0">
                <a:latin typeface="+mn-ea"/>
              </a:rPr>
              <a:t>을 통해 접수한 아동학대 사례는 모두 </a:t>
            </a:r>
            <a:r>
              <a:rPr lang="en-US" altLang="ko-KR" sz="1600" dirty="0">
                <a:latin typeface="+mn-ea"/>
              </a:rPr>
              <a:t>4,111</a:t>
            </a:r>
            <a:r>
              <a:rPr lang="ko-KR" altLang="en-US" sz="1600" dirty="0">
                <a:latin typeface="+mn-ea"/>
              </a:rPr>
              <a:t>건이며</a:t>
            </a:r>
            <a:r>
              <a:rPr lang="en-US" altLang="ko-KR" sz="1600" dirty="0">
                <a:latin typeface="+mn-ea"/>
              </a:rPr>
              <a:t>, </a:t>
            </a:r>
            <a:r>
              <a:rPr lang="ko-KR" altLang="en-US" sz="1600" dirty="0">
                <a:latin typeface="+mn-ea"/>
              </a:rPr>
              <a:t>이 중 </a:t>
            </a:r>
            <a:r>
              <a:rPr lang="en-US" altLang="ko-KR" sz="1600" dirty="0">
                <a:latin typeface="+mn-ea"/>
              </a:rPr>
              <a:t>2,478</a:t>
            </a:r>
            <a:r>
              <a:rPr lang="ko-KR" altLang="en-US" sz="1600" dirty="0">
                <a:latin typeface="+mn-ea"/>
              </a:rPr>
              <a:t>건이 실제 아동학대</a:t>
            </a:r>
            <a:endParaRPr lang="en-US" altLang="ko-KR" sz="1600" dirty="0">
              <a:latin typeface="+mn-ea"/>
            </a:endParaRPr>
          </a:p>
          <a:p>
            <a:pPr lvl="1">
              <a:lnSpc>
                <a:spcPct val="150000"/>
              </a:lnSpc>
              <a:buFont typeface="Arial" panose="020B0604020202020204" pitchFamily="34" charset="0"/>
              <a:buChar char="•"/>
            </a:pPr>
            <a:r>
              <a:rPr lang="ko-KR" altLang="en-US" sz="1600" dirty="0">
                <a:latin typeface="+mn-ea"/>
              </a:rPr>
              <a:t>복지부에 신고된 학대 사례들도 사망 등 극한 상황으로 가는 특수한 경우가 아니라</a:t>
            </a:r>
            <a:r>
              <a:rPr lang="en-US" altLang="ko-KR" sz="1600" dirty="0">
                <a:latin typeface="+mn-ea"/>
              </a:rPr>
              <a:t>, </a:t>
            </a:r>
            <a:r>
              <a:rPr lang="ko-KR" altLang="en-US" sz="1600" dirty="0">
                <a:latin typeface="+mn-ea"/>
              </a:rPr>
              <a:t>자기 집에서 친부모에게 거의 매일 학대를 당한 사례가 주종을 이뤘다</a:t>
            </a:r>
            <a:r>
              <a:rPr lang="en-US" altLang="ko-KR" sz="1600" dirty="0">
                <a:latin typeface="+mn-ea"/>
              </a:rPr>
              <a:t>. </a:t>
            </a:r>
            <a:r>
              <a:rPr lang="ko-KR" altLang="en-US" sz="1600" dirty="0">
                <a:latin typeface="+mn-ea"/>
              </a:rPr>
              <a:t>가해자의 </a:t>
            </a:r>
            <a:r>
              <a:rPr lang="en-US" altLang="ko-KR" sz="1600" dirty="0">
                <a:latin typeface="+mn-ea"/>
              </a:rPr>
              <a:t>80%</a:t>
            </a:r>
            <a:r>
              <a:rPr lang="ko-KR" altLang="en-US" sz="1600" dirty="0">
                <a:latin typeface="+mn-ea"/>
              </a:rPr>
              <a:t>는 친부모이며</a:t>
            </a:r>
            <a:r>
              <a:rPr lang="en-US" altLang="ko-KR" sz="1600" dirty="0">
                <a:latin typeface="+mn-ea"/>
              </a:rPr>
              <a:t>, </a:t>
            </a:r>
            <a:r>
              <a:rPr lang="ko-KR" altLang="en-US" sz="1600" dirty="0">
                <a:latin typeface="+mn-ea"/>
              </a:rPr>
              <a:t>계부모와 양부모는 각각 </a:t>
            </a:r>
            <a:r>
              <a:rPr lang="en-US" altLang="ko-KR" sz="1600" dirty="0">
                <a:latin typeface="+mn-ea"/>
              </a:rPr>
              <a:t>10% </a:t>
            </a:r>
            <a:r>
              <a:rPr lang="ko-KR" altLang="en-US" sz="1600" dirty="0">
                <a:latin typeface="+mn-ea"/>
              </a:rPr>
              <a:t>미만이었다</a:t>
            </a:r>
            <a:r>
              <a:rPr lang="en-US" altLang="ko-KR" sz="1600" dirty="0">
                <a:latin typeface="+mn-ea"/>
              </a:rPr>
              <a:t>.</a:t>
            </a:r>
          </a:p>
        </p:txBody>
      </p:sp>
      <p:sp>
        <p:nvSpPr>
          <p:cNvPr id="6" name="Rectangle 2"/>
          <p:cNvSpPr txBox="1">
            <a:spLocks noChangeArrowheads="1"/>
          </p:cNvSpPr>
          <p:nvPr/>
        </p:nvSpPr>
        <p:spPr>
          <a:xfrm>
            <a:off x="1991544" y="260648"/>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4000" dirty="0"/>
              <a:t>엉터리 통계 사례</a:t>
            </a:r>
          </a:p>
        </p:txBody>
      </p:sp>
    </p:spTree>
    <p:extLst>
      <p:ext uri="{BB962C8B-B14F-4D97-AF65-F5344CB8AC3E}">
        <p14:creationId xmlns:p14="http://schemas.microsoft.com/office/powerpoint/2010/main" val="23081607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b="1" dirty="0">
              <a:latin typeface="+mn-ea"/>
            </a:endParaRPr>
          </a:p>
          <a:p>
            <a:pPr marL="0" indent="0">
              <a:lnSpc>
                <a:spcPct val="150000"/>
              </a:lnSpc>
              <a:buNone/>
            </a:pPr>
            <a:r>
              <a:rPr lang="en-US" altLang="ko-KR" sz="1800" b="1" dirty="0">
                <a:latin typeface="+mn-ea"/>
              </a:rPr>
              <a:t>‘</a:t>
            </a:r>
            <a:r>
              <a:rPr lang="ko-KR" altLang="en-US" sz="1800" b="1" dirty="0">
                <a:latin typeface="+mn-ea"/>
              </a:rPr>
              <a:t>속도의 유혹</a:t>
            </a:r>
            <a:r>
              <a:rPr lang="en-US" altLang="ko-KR" sz="1800" b="1" dirty="0">
                <a:latin typeface="+mn-ea"/>
              </a:rPr>
              <a:t>’, “</a:t>
            </a:r>
            <a:r>
              <a:rPr lang="ko-KR" altLang="en-US" sz="1800" b="1" dirty="0">
                <a:latin typeface="+mn-ea"/>
              </a:rPr>
              <a:t>곧은 길서 사고 더 많아요</a:t>
            </a:r>
            <a:r>
              <a:rPr lang="en-US" altLang="ko-KR" sz="1800" b="1" dirty="0">
                <a:latin typeface="+mn-ea"/>
              </a:rPr>
              <a:t>” (</a:t>
            </a:r>
            <a:r>
              <a:rPr lang="ko-KR" altLang="en-US" sz="1800" b="1" dirty="0">
                <a:latin typeface="+mn-ea"/>
              </a:rPr>
              <a:t>중앙일보</a:t>
            </a:r>
            <a:r>
              <a:rPr lang="en-US" altLang="ko-KR" sz="1800" b="1" dirty="0">
                <a:latin typeface="+mn-ea"/>
              </a:rPr>
              <a:t>, 2006.10.9) </a:t>
            </a:r>
          </a:p>
          <a:p>
            <a:pPr lvl="1">
              <a:lnSpc>
                <a:spcPct val="150000"/>
              </a:lnSpc>
              <a:buFont typeface="Arial" panose="020B0604020202020204" pitchFamily="34" charset="0"/>
              <a:buChar char="•"/>
            </a:pPr>
            <a:r>
              <a:rPr lang="ko-KR" altLang="en-US" sz="1400" dirty="0">
                <a:latin typeface="+mn-ea"/>
              </a:rPr>
              <a:t>곧게 뻗은 직선도로에서 속도의 유혹을 이기지 못하는 바람에 발생하는 교통사고가 전체 교통사고 </a:t>
            </a:r>
            <a:r>
              <a:rPr lang="en-US" altLang="ko-KR" sz="1400" dirty="0">
                <a:latin typeface="+mn-ea"/>
              </a:rPr>
              <a:t>10</a:t>
            </a:r>
            <a:r>
              <a:rPr lang="ko-KR" altLang="en-US" sz="1400" dirty="0">
                <a:latin typeface="+mn-ea"/>
              </a:rPr>
              <a:t>건 중 </a:t>
            </a:r>
            <a:r>
              <a:rPr lang="en-US" altLang="ko-KR" sz="1400" dirty="0">
                <a:latin typeface="+mn-ea"/>
              </a:rPr>
              <a:t>9</a:t>
            </a:r>
            <a:r>
              <a:rPr lang="ko-KR" altLang="en-US" sz="1400" dirty="0">
                <a:latin typeface="+mn-ea"/>
              </a:rPr>
              <a:t>건이나 된다고 합니다</a:t>
            </a:r>
            <a:r>
              <a:rPr lang="en-US" altLang="ko-KR" sz="1400" dirty="0">
                <a:latin typeface="+mn-ea"/>
              </a:rPr>
              <a:t>. </a:t>
            </a:r>
            <a:r>
              <a:rPr lang="ko-KR" altLang="en-US" sz="1400" dirty="0">
                <a:latin typeface="+mn-ea"/>
              </a:rPr>
              <a:t>건설교통부와 경찰청이 지난해 발생한 교통사고 </a:t>
            </a:r>
            <a:r>
              <a:rPr lang="en-US" altLang="ko-KR" sz="1400" dirty="0">
                <a:latin typeface="+mn-ea"/>
              </a:rPr>
              <a:t>21</a:t>
            </a:r>
            <a:r>
              <a:rPr lang="ko-KR" altLang="en-US" sz="1400" dirty="0">
                <a:latin typeface="+mn-ea"/>
              </a:rPr>
              <a:t>만</a:t>
            </a:r>
            <a:r>
              <a:rPr lang="en-US" altLang="ko-KR" sz="1400" dirty="0">
                <a:latin typeface="+mn-ea"/>
              </a:rPr>
              <a:t>4000</a:t>
            </a:r>
            <a:r>
              <a:rPr lang="ko-KR" altLang="en-US" sz="1400" dirty="0">
                <a:latin typeface="+mn-ea"/>
              </a:rPr>
              <a:t>여 건을 분석한 결과입니다</a:t>
            </a:r>
            <a:r>
              <a:rPr lang="en-US" altLang="ko-KR" sz="1400" dirty="0">
                <a:latin typeface="+mn-ea"/>
              </a:rPr>
              <a:t>.</a:t>
            </a:r>
          </a:p>
          <a:p>
            <a:pPr lvl="1">
              <a:lnSpc>
                <a:spcPct val="150000"/>
              </a:lnSpc>
              <a:buFont typeface="Arial" panose="020B0604020202020204" pitchFamily="34" charset="0"/>
              <a:buChar char="•"/>
            </a:pPr>
            <a:r>
              <a:rPr lang="ko-KR" altLang="en-US" sz="1400" dirty="0">
                <a:latin typeface="+mn-ea"/>
              </a:rPr>
              <a:t>쭉 뻗은 직선 도로에 올라서면 가슴이 뻥 뚫리는 듯한 느낌을 받으신 적이 있을 겁니다</a:t>
            </a:r>
            <a:r>
              <a:rPr lang="en-US" altLang="ko-KR" sz="1400" dirty="0">
                <a:latin typeface="+mn-ea"/>
              </a:rPr>
              <a:t>. </a:t>
            </a:r>
            <a:r>
              <a:rPr lang="ko-KR" altLang="en-US" sz="1400" dirty="0">
                <a:latin typeface="+mn-ea"/>
              </a:rPr>
              <a:t>차도 별로 많지 않다면 자연스레 액셀러레이터를 밟는 발에 힘이 들어가게 됩니다</a:t>
            </a:r>
            <a:r>
              <a:rPr lang="en-US" altLang="ko-KR" sz="1400" dirty="0">
                <a:latin typeface="+mn-ea"/>
              </a:rPr>
              <a:t>. </a:t>
            </a:r>
            <a:r>
              <a:rPr lang="ko-KR" altLang="en-US" sz="1400" dirty="0">
                <a:latin typeface="+mn-ea"/>
              </a:rPr>
              <a:t>악마의 유혹</a:t>
            </a:r>
            <a:r>
              <a:rPr lang="en-US" altLang="ko-KR" sz="1400" dirty="0">
                <a:latin typeface="+mn-ea"/>
              </a:rPr>
              <a:t>. </a:t>
            </a:r>
            <a:r>
              <a:rPr lang="ko-KR" altLang="en-US" sz="1400" dirty="0">
                <a:latin typeface="+mn-ea"/>
              </a:rPr>
              <a:t>사고의 위험성이 순간적으로 높아지는 순간입니다</a:t>
            </a:r>
            <a:r>
              <a:rPr lang="en-US" altLang="ko-KR" sz="1400" dirty="0">
                <a:latin typeface="+mn-ea"/>
              </a:rPr>
              <a:t>.</a:t>
            </a:r>
          </a:p>
        </p:txBody>
      </p:sp>
      <p:sp>
        <p:nvSpPr>
          <p:cNvPr id="11" name="Rectangle 2"/>
          <p:cNvSpPr txBox="1">
            <a:spLocks noChangeArrowheads="1"/>
          </p:cNvSpPr>
          <p:nvPr/>
        </p:nvSpPr>
        <p:spPr>
          <a:xfrm>
            <a:off x="1991544" y="269776"/>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4000" dirty="0"/>
              <a:t>엉터리 통계 사례</a:t>
            </a:r>
          </a:p>
        </p:txBody>
      </p:sp>
    </p:spTree>
    <p:extLst>
      <p:ext uri="{BB962C8B-B14F-4D97-AF65-F5344CB8AC3E}">
        <p14:creationId xmlns:p14="http://schemas.microsoft.com/office/powerpoint/2010/main" val="12455935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rtlCol="0">
            <a:normAutofit/>
          </a:bodyPr>
          <a:lstStyle/>
          <a:p>
            <a:pPr>
              <a:defRPr/>
            </a:pPr>
            <a:r>
              <a:rPr lang="ko-KR" altLang="en-US" sz="4000" dirty="0" err="1">
                <a:latin typeface="+mn-lt"/>
              </a:rPr>
              <a:t>심슨의</a:t>
            </a:r>
            <a:r>
              <a:rPr lang="ko-KR" altLang="en-US" sz="4000" dirty="0">
                <a:latin typeface="+mn-lt"/>
              </a:rPr>
              <a:t> 역설</a:t>
            </a:r>
          </a:p>
        </p:txBody>
      </p:sp>
      <p:sp>
        <p:nvSpPr>
          <p:cNvPr id="31746" name="Rectangle 3"/>
          <p:cNvSpPr>
            <a:spLocks noGrp="1" noChangeArrowheads="1"/>
          </p:cNvSpPr>
          <p:nvPr>
            <p:ph idx="1"/>
          </p:nvPr>
        </p:nvSpPr>
        <p:spPr>
          <a:xfrm>
            <a:off x="1981200" y="1590675"/>
            <a:ext cx="8229600" cy="5257800"/>
          </a:xfrm>
        </p:spPr>
        <p:txBody>
          <a:bodyPr/>
          <a:lstStyle/>
          <a:p>
            <a:pPr>
              <a:lnSpc>
                <a:spcPct val="150000"/>
              </a:lnSpc>
              <a:buFont typeface="Wingdings" pitchFamily="2" charset="2"/>
              <a:buNone/>
            </a:pPr>
            <a:endParaRPr lang="en-US" altLang="ko-KR" sz="2400" dirty="0"/>
          </a:p>
          <a:p>
            <a:pPr marL="457200" lvl="1" indent="0">
              <a:lnSpc>
                <a:spcPct val="150000"/>
              </a:lnSpc>
              <a:buNone/>
            </a:pPr>
            <a:endParaRPr lang="en-US" altLang="ko-KR" sz="1400" dirty="0"/>
          </a:p>
        </p:txBody>
      </p:sp>
      <p:cxnSp>
        <p:nvCxnSpPr>
          <p:cNvPr id="3" name="직선 연결선 2"/>
          <p:cNvCxnSpPr/>
          <p:nvPr/>
        </p:nvCxnSpPr>
        <p:spPr>
          <a:xfrm>
            <a:off x="4367808" y="3429000"/>
            <a:ext cx="35283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직선 연결선 7"/>
          <p:cNvCxnSpPr/>
          <p:nvPr/>
        </p:nvCxnSpPr>
        <p:spPr>
          <a:xfrm>
            <a:off x="4367808" y="4941168"/>
            <a:ext cx="3528392" cy="0"/>
          </a:xfrm>
          <a:prstGeom prst="line">
            <a:avLst/>
          </a:prstGeom>
          <a:ln w="19050"/>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2927648" y="3861049"/>
            <a:ext cx="1656184" cy="646331"/>
          </a:xfrm>
          <a:prstGeom prst="rect">
            <a:avLst/>
          </a:prstGeom>
          <a:noFill/>
          <a:ln w="12700">
            <a:solidFill>
              <a:schemeClr val="tx1"/>
            </a:solidFill>
          </a:ln>
        </p:spPr>
        <p:txBody>
          <a:bodyPr wrap="square" rtlCol="0">
            <a:spAutoFit/>
          </a:bodyPr>
          <a:lstStyle/>
          <a:p>
            <a:pPr algn="ctr"/>
            <a:r>
              <a:rPr lang="en-US" altLang="ko-KR" dirty="0"/>
              <a:t>A </a:t>
            </a:r>
            <a:r>
              <a:rPr lang="ko-KR" altLang="en-US" dirty="0"/>
              <a:t>학과</a:t>
            </a:r>
            <a:endParaRPr lang="en-US" altLang="ko-KR" dirty="0"/>
          </a:p>
          <a:p>
            <a:pPr algn="ctr"/>
            <a:r>
              <a:rPr lang="ko-KR" altLang="en-US" dirty="0"/>
              <a:t>합격률</a:t>
            </a:r>
            <a:r>
              <a:rPr lang="en-US" altLang="ko-KR" dirty="0"/>
              <a:t>: 23%</a:t>
            </a:r>
            <a:endParaRPr lang="ko-KR" altLang="en-US" dirty="0"/>
          </a:p>
        </p:txBody>
      </p:sp>
      <p:sp>
        <p:nvSpPr>
          <p:cNvPr id="10" name="TextBox 9"/>
          <p:cNvSpPr txBox="1"/>
          <p:nvPr/>
        </p:nvSpPr>
        <p:spPr>
          <a:xfrm>
            <a:off x="7536160" y="3861049"/>
            <a:ext cx="1656184" cy="646331"/>
          </a:xfrm>
          <a:prstGeom prst="rect">
            <a:avLst/>
          </a:prstGeom>
          <a:noFill/>
          <a:ln w="12700">
            <a:solidFill>
              <a:schemeClr val="tx1"/>
            </a:solidFill>
          </a:ln>
        </p:spPr>
        <p:txBody>
          <a:bodyPr wrap="square" rtlCol="0">
            <a:spAutoFit/>
          </a:bodyPr>
          <a:lstStyle/>
          <a:p>
            <a:pPr algn="ctr"/>
            <a:r>
              <a:rPr lang="en-US" altLang="ko-KR" dirty="0"/>
              <a:t>B </a:t>
            </a:r>
            <a:r>
              <a:rPr lang="ko-KR" altLang="en-US" dirty="0"/>
              <a:t>학과</a:t>
            </a:r>
            <a:endParaRPr lang="en-US" altLang="ko-KR" dirty="0"/>
          </a:p>
          <a:p>
            <a:pPr algn="ctr"/>
            <a:r>
              <a:rPr lang="ko-KR" altLang="en-US" dirty="0"/>
              <a:t>합격률</a:t>
            </a:r>
            <a:r>
              <a:rPr lang="en-US" altLang="ko-KR" dirty="0"/>
              <a:t>: 53%</a:t>
            </a:r>
            <a:endParaRPr lang="ko-KR" altLang="en-US" dirty="0"/>
          </a:p>
        </p:txBody>
      </p:sp>
      <p:sp>
        <p:nvSpPr>
          <p:cNvPr id="11" name="TextBox 10"/>
          <p:cNvSpPr txBox="1"/>
          <p:nvPr/>
        </p:nvSpPr>
        <p:spPr>
          <a:xfrm>
            <a:off x="3172248" y="3156769"/>
            <a:ext cx="1195560" cy="523220"/>
          </a:xfrm>
          <a:prstGeom prst="rect">
            <a:avLst/>
          </a:prstGeom>
          <a:noFill/>
        </p:spPr>
        <p:txBody>
          <a:bodyPr wrap="square" rtlCol="0">
            <a:spAutoFit/>
          </a:bodyPr>
          <a:lstStyle/>
          <a:p>
            <a:pPr algn="ctr"/>
            <a:r>
              <a:rPr lang="ko-KR" altLang="en-US" sz="1400" b="1" dirty="0"/>
              <a:t>남성 지원자</a:t>
            </a:r>
            <a:endParaRPr lang="en-US" altLang="ko-KR" sz="1400" b="1" dirty="0"/>
          </a:p>
          <a:p>
            <a:pPr algn="ctr"/>
            <a:r>
              <a:rPr lang="en-US" altLang="ko-KR" sz="1400" b="1" dirty="0"/>
              <a:t>2,533</a:t>
            </a:r>
            <a:r>
              <a:rPr lang="ko-KR" altLang="en-US" sz="1400" b="1" dirty="0"/>
              <a:t>명</a:t>
            </a:r>
          </a:p>
        </p:txBody>
      </p:sp>
      <p:sp>
        <p:nvSpPr>
          <p:cNvPr id="12" name="TextBox 11"/>
          <p:cNvSpPr txBox="1"/>
          <p:nvPr/>
        </p:nvSpPr>
        <p:spPr>
          <a:xfrm>
            <a:off x="7896200" y="3156769"/>
            <a:ext cx="1152128" cy="523220"/>
          </a:xfrm>
          <a:prstGeom prst="rect">
            <a:avLst/>
          </a:prstGeom>
          <a:noFill/>
        </p:spPr>
        <p:txBody>
          <a:bodyPr wrap="square" rtlCol="0">
            <a:spAutoFit/>
          </a:bodyPr>
          <a:lstStyle/>
          <a:p>
            <a:pPr algn="ctr"/>
            <a:r>
              <a:rPr lang="ko-KR" altLang="en-US" sz="1400" b="1" dirty="0"/>
              <a:t>남성 지원자</a:t>
            </a:r>
            <a:endParaRPr lang="en-US" altLang="ko-KR" sz="1400" b="1" dirty="0"/>
          </a:p>
          <a:p>
            <a:pPr algn="ctr"/>
            <a:r>
              <a:rPr lang="en-US" altLang="ko-KR" sz="1400" b="1" dirty="0"/>
              <a:t>5,909</a:t>
            </a:r>
            <a:r>
              <a:rPr lang="ko-KR" altLang="en-US" sz="1400" b="1" dirty="0"/>
              <a:t>명</a:t>
            </a:r>
          </a:p>
        </p:txBody>
      </p:sp>
      <p:sp>
        <p:nvSpPr>
          <p:cNvPr id="13" name="TextBox 12"/>
          <p:cNvSpPr txBox="1"/>
          <p:nvPr/>
        </p:nvSpPr>
        <p:spPr>
          <a:xfrm>
            <a:off x="3172248" y="4678510"/>
            <a:ext cx="1195560" cy="523220"/>
          </a:xfrm>
          <a:prstGeom prst="rect">
            <a:avLst/>
          </a:prstGeom>
          <a:noFill/>
        </p:spPr>
        <p:txBody>
          <a:bodyPr wrap="square" rtlCol="0">
            <a:spAutoFit/>
          </a:bodyPr>
          <a:lstStyle/>
          <a:p>
            <a:pPr algn="ctr"/>
            <a:r>
              <a:rPr lang="ko-KR" altLang="en-US" sz="1400" b="1" dirty="0"/>
              <a:t>여성 지원자</a:t>
            </a:r>
            <a:endParaRPr lang="en-US" altLang="ko-KR" sz="1400" b="1" dirty="0"/>
          </a:p>
          <a:p>
            <a:pPr algn="ctr"/>
            <a:r>
              <a:rPr lang="en-US" altLang="ko-KR" sz="1400" b="1" dirty="0"/>
              <a:t>2,593</a:t>
            </a:r>
            <a:r>
              <a:rPr lang="ko-KR" altLang="en-US" sz="1400" b="1" dirty="0"/>
              <a:t>명</a:t>
            </a:r>
          </a:p>
        </p:txBody>
      </p:sp>
      <p:sp>
        <p:nvSpPr>
          <p:cNvPr id="14" name="TextBox 13"/>
          <p:cNvSpPr txBox="1"/>
          <p:nvPr/>
        </p:nvSpPr>
        <p:spPr>
          <a:xfrm>
            <a:off x="7896200" y="4679558"/>
            <a:ext cx="1152128" cy="523220"/>
          </a:xfrm>
          <a:prstGeom prst="rect">
            <a:avLst/>
          </a:prstGeom>
          <a:noFill/>
        </p:spPr>
        <p:txBody>
          <a:bodyPr wrap="square" rtlCol="0">
            <a:spAutoFit/>
          </a:bodyPr>
          <a:lstStyle/>
          <a:p>
            <a:pPr algn="ctr"/>
            <a:r>
              <a:rPr lang="ko-KR" altLang="en-US" sz="1400" b="1" dirty="0"/>
              <a:t>여성 지원자</a:t>
            </a:r>
            <a:endParaRPr lang="en-US" altLang="ko-KR" sz="1400" b="1" dirty="0"/>
          </a:p>
          <a:p>
            <a:pPr algn="ctr"/>
            <a:r>
              <a:rPr lang="en-US" altLang="ko-KR" sz="1400" b="1" dirty="0"/>
              <a:t>1,728</a:t>
            </a:r>
            <a:r>
              <a:rPr lang="ko-KR" altLang="en-US" sz="1400" b="1" dirty="0"/>
              <a:t>명</a:t>
            </a:r>
          </a:p>
        </p:txBody>
      </p:sp>
      <p:cxnSp>
        <p:nvCxnSpPr>
          <p:cNvPr id="17" name="직선 연결선 16"/>
          <p:cNvCxnSpPr/>
          <p:nvPr/>
        </p:nvCxnSpPr>
        <p:spPr>
          <a:xfrm>
            <a:off x="6672064" y="3301938"/>
            <a:ext cx="0" cy="252028"/>
          </a:xfrm>
          <a:prstGeom prst="line">
            <a:avLst/>
          </a:prstGeom>
          <a:ln w="28575"/>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5843972" y="2563274"/>
            <a:ext cx="1548172" cy="738664"/>
          </a:xfrm>
          <a:prstGeom prst="rect">
            <a:avLst/>
          </a:prstGeom>
          <a:noFill/>
        </p:spPr>
        <p:txBody>
          <a:bodyPr wrap="square" rtlCol="0">
            <a:spAutoFit/>
          </a:bodyPr>
          <a:lstStyle/>
          <a:p>
            <a:pPr algn="ctr"/>
            <a:r>
              <a:rPr lang="ko-KR" altLang="en-US" sz="1400" b="1" dirty="0"/>
              <a:t>남성 지원자</a:t>
            </a:r>
            <a:endParaRPr lang="en-US" altLang="ko-KR" sz="1400" b="1" dirty="0"/>
          </a:p>
          <a:p>
            <a:pPr algn="ctr"/>
            <a:r>
              <a:rPr lang="ko-KR" altLang="en-US" sz="1400" b="1" dirty="0"/>
              <a:t>총 합격률 </a:t>
            </a:r>
            <a:endParaRPr lang="en-US" altLang="ko-KR" sz="1400" b="1" dirty="0"/>
          </a:p>
          <a:p>
            <a:pPr algn="ctr"/>
            <a:r>
              <a:rPr lang="ko-KR" altLang="en-US" sz="1400" b="1" dirty="0"/>
              <a:t>약 </a:t>
            </a:r>
            <a:r>
              <a:rPr lang="en-US" altLang="ko-KR" sz="1400" b="1" dirty="0"/>
              <a:t>44%</a:t>
            </a:r>
            <a:endParaRPr lang="ko-KR" altLang="en-US" sz="1400" b="1" dirty="0"/>
          </a:p>
        </p:txBody>
      </p:sp>
      <p:cxnSp>
        <p:nvCxnSpPr>
          <p:cNvPr id="23" name="직선 연결선 22"/>
          <p:cNvCxnSpPr/>
          <p:nvPr/>
        </p:nvCxnSpPr>
        <p:spPr>
          <a:xfrm>
            <a:off x="5447928" y="4814106"/>
            <a:ext cx="0" cy="252028"/>
          </a:xfrm>
          <a:prstGeom prst="line">
            <a:avLst/>
          </a:prstGeom>
          <a:ln w="28575"/>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4655841" y="5066600"/>
            <a:ext cx="1507579" cy="738664"/>
          </a:xfrm>
          <a:prstGeom prst="rect">
            <a:avLst/>
          </a:prstGeom>
          <a:noFill/>
        </p:spPr>
        <p:txBody>
          <a:bodyPr wrap="square" rtlCol="0">
            <a:spAutoFit/>
          </a:bodyPr>
          <a:lstStyle/>
          <a:p>
            <a:pPr algn="ctr"/>
            <a:r>
              <a:rPr lang="ko-KR" altLang="en-US" sz="1400" b="1" dirty="0"/>
              <a:t>여성 지원자</a:t>
            </a:r>
            <a:endParaRPr lang="en-US" altLang="ko-KR" sz="1400" b="1" dirty="0"/>
          </a:p>
          <a:p>
            <a:pPr algn="ctr"/>
            <a:r>
              <a:rPr lang="ko-KR" altLang="en-US" sz="1400" b="1" dirty="0"/>
              <a:t>총 합격률 </a:t>
            </a:r>
            <a:endParaRPr lang="en-US" altLang="ko-KR" sz="1400" b="1" dirty="0"/>
          </a:p>
          <a:p>
            <a:pPr algn="ctr"/>
            <a:r>
              <a:rPr lang="ko-KR" altLang="en-US" sz="1400" b="1" dirty="0"/>
              <a:t>약 </a:t>
            </a:r>
            <a:r>
              <a:rPr lang="en-US" altLang="ko-KR" sz="1400" b="1" dirty="0"/>
              <a:t>35%</a:t>
            </a:r>
            <a:endParaRPr lang="ko-KR" altLang="en-US" sz="1400" b="1" dirty="0"/>
          </a:p>
        </p:txBody>
      </p:sp>
    </p:spTree>
    <p:extLst>
      <p:ext uri="{BB962C8B-B14F-4D97-AF65-F5344CB8AC3E}">
        <p14:creationId xmlns:p14="http://schemas.microsoft.com/office/powerpoint/2010/main" val="304612200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ko-KR" altLang="en-US" sz="4000" dirty="0"/>
              <a:t>경험적 연구</a:t>
            </a:r>
          </a:p>
        </p:txBody>
      </p:sp>
      <p:grpSp>
        <p:nvGrpSpPr>
          <p:cNvPr id="6" name="그룹 9"/>
          <p:cNvGrpSpPr/>
          <p:nvPr/>
        </p:nvGrpSpPr>
        <p:grpSpPr>
          <a:xfrm>
            <a:off x="3801778" y="1879454"/>
            <a:ext cx="4588444" cy="4636614"/>
            <a:chOff x="457200" y="2276872"/>
            <a:chExt cx="3943079" cy="3984474"/>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285" y="2276872"/>
              <a:ext cx="3937994" cy="3600000"/>
            </a:xfrm>
            <a:prstGeom prst="rect">
              <a:avLst/>
            </a:prstGeom>
          </p:spPr>
        </p:pic>
        <p:sp>
          <p:nvSpPr>
            <p:cNvPr id="8" name="TextBox 7"/>
            <p:cNvSpPr txBox="1"/>
            <p:nvPr/>
          </p:nvSpPr>
          <p:spPr>
            <a:xfrm>
              <a:off x="457200" y="5970410"/>
              <a:ext cx="3937994" cy="290936"/>
            </a:xfrm>
            <a:prstGeom prst="rect">
              <a:avLst/>
            </a:prstGeom>
            <a:noFill/>
          </p:spPr>
          <p:txBody>
            <a:bodyPr wrap="square" rtlCol="0">
              <a:spAutoFit/>
            </a:bodyPr>
            <a:lstStyle/>
            <a:p>
              <a:pPr algn="ctr"/>
              <a:r>
                <a:rPr lang="en-US" altLang="ko-KR" sz="1600" b="1" dirty="0">
                  <a:latin typeface="나눔고딕" panose="020D0604000000000000" pitchFamily="50" charset="-127"/>
                  <a:ea typeface="나눔고딕" panose="020D0604000000000000" pitchFamily="50" charset="-127"/>
                </a:rPr>
                <a:t>‘</a:t>
              </a:r>
              <a:r>
                <a:rPr lang="ko-KR" altLang="en-US" sz="1600" b="1" dirty="0">
                  <a:latin typeface="나눔고딕" panose="020D0604000000000000" pitchFamily="50" charset="-127"/>
                  <a:ea typeface="나눔고딕" panose="020D0604000000000000" pitchFamily="50" charset="-127"/>
                </a:rPr>
                <a:t>행복경제학의 대부</a:t>
              </a:r>
              <a:r>
                <a:rPr lang="en-US" altLang="ko-KR" sz="1600" b="1" dirty="0">
                  <a:latin typeface="나눔고딕" panose="020D0604000000000000" pitchFamily="50" charset="-127"/>
                  <a:ea typeface="나눔고딕" panose="020D0604000000000000" pitchFamily="50" charset="-127"/>
                </a:rPr>
                <a:t>’ Richard Layard</a:t>
              </a:r>
              <a:r>
                <a:rPr lang="ko-KR" altLang="en-US" sz="1600" b="1" dirty="0">
                  <a:latin typeface="나눔고딕" panose="020D0604000000000000" pitchFamily="50" charset="-127"/>
                  <a:ea typeface="나눔고딕" panose="020D0604000000000000" pitchFamily="50" charset="-127"/>
                </a:rPr>
                <a:t>의 견해</a:t>
              </a:r>
            </a:p>
          </p:txBody>
        </p:sp>
      </p:grpSp>
      <p:sp>
        <p:nvSpPr>
          <p:cNvPr id="12" name="TextBox 11"/>
          <p:cNvSpPr txBox="1"/>
          <p:nvPr/>
        </p:nvSpPr>
        <p:spPr>
          <a:xfrm>
            <a:off x="7248128" y="6474823"/>
            <a:ext cx="3240360" cy="307777"/>
          </a:xfrm>
          <a:prstGeom prst="rect">
            <a:avLst/>
          </a:prstGeom>
          <a:noFill/>
        </p:spPr>
        <p:txBody>
          <a:bodyPr wrap="square" rtlCol="0">
            <a:spAutoFit/>
          </a:bodyPr>
          <a:lstStyle/>
          <a:p>
            <a:r>
              <a:rPr lang="ko-KR" altLang="en-US" sz="1400" dirty="0">
                <a:latin typeface="나눔고딕" panose="020D0604000000000000" pitchFamily="50" charset="-127"/>
                <a:ea typeface="나눔고딕" panose="020D0604000000000000" pitchFamily="50" charset="-127"/>
                <a:hlinkClick r:id="rId3"/>
              </a:rPr>
              <a:t>출처</a:t>
            </a:r>
            <a:r>
              <a:rPr lang="en-US" altLang="ko-KR" sz="1400" dirty="0">
                <a:latin typeface="나눔고딕" panose="020D0604000000000000" pitchFamily="50" charset="-127"/>
                <a:ea typeface="나눔고딕" panose="020D0604000000000000" pitchFamily="50" charset="-127"/>
                <a:hlinkClick r:id="rId3"/>
              </a:rPr>
              <a:t>: </a:t>
            </a:r>
            <a:r>
              <a:rPr lang="ko-KR" altLang="en-US" sz="1400" dirty="0">
                <a:latin typeface="나눔고딕" panose="020D0604000000000000" pitchFamily="50" charset="-127"/>
                <a:ea typeface="나눔고딕" panose="020D0604000000000000" pitchFamily="50" charset="-127"/>
                <a:hlinkClick r:id="rId3"/>
              </a:rPr>
              <a:t>중앙일보 </a:t>
            </a:r>
            <a:r>
              <a:rPr lang="en-US" altLang="ko-KR" sz="1400" dirty="0">
                <a:latin typeface="나눔고딕" panose="020D0604000000000000" pitchFamily="50" charset="-127"/>
                <a:ea typeface="나눔고딕" panose="020D0604000000000000" pitchFamily="50" charset="-127"/>
                <a:hlinkClick r:id="rId3"/>
              </a:rPr>
              <a:t>2013. 10. 05. </a:t>
            </a:r>
            <a:r>
              <a:rPr lang="ko-KR" altLang="en-US" sz="1400" dirty="0">
                <a:latin typeface="나눔고딕" panose="020D0604000000000000" pitchFamily="50" charset="-127"/>
                <a:ea typeface="나눔고딕" panose="020D0604000000000000" pitchFamily="50" charset="-127"/>
                <a:hlinkClick r:id="rId3"/>
              </a:rPr>
              <a:t>기사</a:t>
            </a:r>
            <a:endParaRPr lang="ko-KR" altLang="en-US" sz="1400"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6703522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ko-KR" altLang="en-US" sz="4000" dirty="0"/>
              <a:t>경험적 연구</a:t>
            </a:r>
          </a:p>
        </p:txBody>
      </p:sp>
      <p:sp>
        <p:nvSpPr>
          <p:cNvPr id="12" name="TextBox 11"/>
          <p:cNvSpPr txBox="1"/>
          <p:nvPr/>
        </p:nvSpPr>
        <p:spPr>
          <a:xfrm>
            <a:off x="7248128" y="6474823"/>
            <a:ext cx="3240360" cy="307777"/>
          </a:xfrm>
          <a:prstGeom prst="rect">
            <a:avLst/>
          </a:prstGeom>
          <a:noFill/>
        </p:spPr>
        <p:txBody>
          <a:bodyPr wrap="square" rtlCol="0">
            <a:spAutoFit/>
          </a:bodyPr>
          <a:lstStyle/>
          <a:p>
            <a:r>
              <a:rPr lang="ko-KR" altLang="en-US" sz="1400" dirty="0">
                <a:latin typeface="나눔고딕" panose="020D0604000000000000" pitchFamily="50" charset="-127"/>
                <a:ea typeface="나눔고딕" panose="020D0604000000000000" pitchFamily="50" charset="-127"/>
                <a:hlinkClick r:id="rId2"/>
              </a:rPr>
              <a:t>출처</a:t>
            </a:r>
            <a:r>
              <a:rPr lang="en-US" altLang="ko-KR" sz="1400" dirty="0">
                <a:latin typeface="나눔고딕" panose="020D0604000000000000" pitchFamily="50" charset="-127"/>
                <a:ea typeface="나눔고딕" panose="020D0604000000000000" pitchFamily="50" charset="-127"/>
                <a:hlinkClick r:id="rId2"/>
              </a:rPr>
              <a:t>: </a:t>
            </a:r>
            <a:r>
              <a:rPr lang="ko-KR" altLang="en-US" sz="1400" dirty="0">
                <a:latin typeface="나눔고딕" panose="020D0604000000000000" pitchFamily="50" charset="-127"/>
                <a:ea typeface="나눔고딕" panose="020D0604000000000000" pitchFamily="50" charset="-127"/>
                <a:hlinkClick r:id="rId2"/>
              </a:rPr>
              <a:t>중앙일보 </a:t>
            </a:r>
            <a:r>
              <a:rPr lang="en-US" altLang="ko-KR" sz="1400" dirty="0">
                <a:latin typeface="나눔고딕" panose="020D0604000000000000" pitchFamily="50" charset="-127"/>
                <a:ea typeface="나눔고딕" panose="020D0604000000000000" pitchFamily="50" charset="-127"/>
                <a:hlinkClick r:id="rId2"/>
              </a:rPr>
              <a:t>2013. 10. 05. </a:t>
            </a:r>
            <a:r>
              <a:rPr lang="ko-KR" altLang="en-US" sz="1400" dirty="0">
                <a:latin typeface="나눔고딕" panose="020D0604000000000000" pitchFamily="50" charset="-127"/>
                <a:ea typeface="나눔고딕" panose="020D0604000000000000" pitchFamily="50" charset="-127"/>
                <a:hlinkClick r:id="rId2"/>
              </a:rPr>
              <a:t>기사</a:t>
            </a:r>
            <a:endParaRPr lang="ko-KR" altLang="en-US" sz="1400" dirty="0">
              <a:latin typeface="나눔고딕" panose="020D0604000000000000" pitchFamily="50" charset="-127"/>
              <a:ea typeface="나눔고딕" panose="020D0604000000000000" pitchFamily="50" charset="-127"/>
            </a:endParaRPr>
          </a:p>
        </p:txBody>
      </p:sp>
      <p:grpSp>
        <p:nvGrpSpPr>
          <p:cNvPr id="3" name="그룹 8"/>
          <p:cNvGrpSpPr/>
          <p:nvPr/>
        </p:nvGrpSpPr>
        <p:grpSpPr>
          <a:xfrm>
            <a:off x="3647728" y="1862761"/>
            <a:ext cx="4734854" cy="4675607"/>
            <a:chOff x="4537042" y="2276872"/>
            <a:chExt cx="4032315" cy="3981859"/>
          </a:xfrm>
        </p:grpSpPr>
        <p:pic>
          <p:nvPicPr>
            <p:cNvPr id="11" name="그림 10"/>
            <p:cNvPicPr>
              <a:picLocks noChangeAspect="1"/>
            </p:cNvPicPr>
            <p:nvPr/>
          </p:nvPicPr>
          <p:blipFill rotWithShape="1">
            <a:blip r:embed="rId3" cstate="print">
              <a:extLst>
                <a:ext uri="{28A0092B-C50C-407E-A947-70E740481C1C}">
                  <a14:useLocalDpi xmlns:a14="http://schemas.microsoft.com/office/drawing/2010/main" val="0"/>
                </a:ext>
              </a:extLst>
            </a:blip>
            <a:srcRect l="-3839" t="-11" r="3839" b="11"/>
            <a:stretch/>
          </p:blipFill>
          <p:spPr>
            <a:xfrm>
              <a:off x="4537042" y="2276872"/>
              <a:ext cx="4032315" cy="3600000"/>
            </a:xfrm>
            <a:prstGeom prst="rect">
              <a:avLst/>
            </a:prstGeom>
          </p:spPr>
        </p:pic>
        <p:sp>
          <p:nvSpPr>
            <p:cNvPr id="13" name="TextBox 12"/>
            <p:cNvSpPr txBox="1"/>
            <p:nvPr/>
          </p:nvSpPr>
          <p:spPr>
            <a:xfrm>
              <a:off x="4584202" y="5970410"/>
              <a:ext cx="3937994" cy="288321"/>
            </a:xfrm>
            <a:prstGeom prst="rect">
              <a:avLst/>
            </a:prstGeom>
            <a:noFill/>
          </p:spPr>
          <p:txBody>
            <a:bodyPr wrap="square" rtlCol="0">
              <a:spAutoFit/>
            </a:bodyPr>
            <a:lstStyle/>
            <a:p>
              <a:pPr algn="ctr"/>
              <a:r>
                <a:rPr lang="ko-KR" altLang="en-US" sz="1600" b="1" dirty="0">
                  <a:latin typeface="나눔고딕" panose="020D0604000000000000" pitchFamily="50" charset="-127"/>
                  <a:ea typeface="나눔고딕" panose="020D0604000000000000" pitchFamily="50" charset="-127"/>
                </a:rPr>
                <a:t>경제학자 </a:t>
              </a:r>
              <a:r>
                <a:rPr lang="en-US" altLang="ko-KR" sz="1600" b="1" dirty="0">
                  <a:latin typeface="나눔고딕" panose="020D0604000000000000" pitchFamily="50" charset="-127"/>
                  <a:ea typeface="나눔고딕" panose="020D0604000000000000" pitchFamily="50" charset="-127"/>
                </a:rPr>
                <a:t>Justin Wolfers</a:t>
              </a:r>
              <a:r>
                <a:rPr lang="ko-KR" altLang="en-US" sz="1600" b="1" dirty="0">
                  <a:latin typeface="나눔고딕" panose="020D0604000000000000" pitchFamily="50" charset="-127"/>
                  <a:ea typeface="나눔고딕" panose="020D0604000000000000" pitchFamily="50" charset="-127"/>
                </a:rPr>
                <a:t>의 견해</a:t>
              </a:r>
            </a:p>
          </p:txBody>
        </p:sp>
      </p:grpSp>
    </p:spTree>
    <p:extLst>
      <p:ext uri="{BB962C8B-B14F-4D97-AF65-F5344CB8AC3E}">
        <p14:creationId xmlns:p14="http://schemas.microsoft.com/office/powerpoint/2010/main" val="178782377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rtlCol="0">
            <a:normAutofit/>
          </a:bodyPr>
          <a:lstStyle/>
          <a:p>
            <a:r>
              <a:rPr lang="ko-KR" altLang="en-US" sz="4000" dirty="0"/>
              <a:t>기대여명</a:t>
            </a:r>
            <a:endParaRPr lang="ko-KR" altLang="en-US" sz="4000" dirty="0">
              <a:latin typeface="+mj-ea"/>
            </a:endParaRPr>
          </a:p>
        </p:txBody>
      </p:sp>
      <p:sp>
        <p:nvSpPr>
          <p:cNvPr id="16386" name="Rectangle 3"/>
          <p:cNvSpPr>
            <a:spLocks noGrp="1" noChangeArrowheads="1"/>
          </p:cNvSpPr>
          <p:nvPr>
            <p:ph idx="1"/>
          </p:nvPr>
        </p:nvSpPr>
        <p:spPr>
          <a:xfrm>
            <a:off x="1981200" y="1600200"/>
            <a:ext cx="8219256" cy="4133056"/>
          </a:xfrm>
        </p:spPr>
        <p:txBody>
          <a:bodyPr>
            <a:normAutofit/>
          </a:bodyPr>
          <a:lstStyle/>
          <a:p>
            <a:pPr>
              <a:lnSpc>
                <a:spcPct val="150000"/>
              </a:lnSpc>
              <a:buFont typeface="Wingdings" pitchFamily="2" charset="2"/>
              <a:buNone/>
            </a:pPr>
            <a:endParaRPr lang="en-US" altLang="ko-KR" sz="2400" dirty="0"/>
          </a:p>
          <a:p>
            <a:pPr marL="0" indent="0" fontAlgn="ctr">
              <a:spcBef>
                <a:spcPct val="0"/>
              </a:spcBef>
              <a:spcAft>
                <a:spcPct val="0"/>
              </a:spcAft>
              <a:buNone/>
            </a:pPr>
            <a:r>
              <a:rPr kumimoji="1" lang="en-US" altLang="ko-KR" sz="2000" dirty="0">
                <a:latin typeface="+mn-ea"/>
                <a:cs typeface="굴림" pitchFamily="50" charset="-127"/>
              </a:rPr>
              <a:t>“</a:t>
            </a:r>
            <a:r>
              <a:rPr kumimoji="1" lang="ko-KR" altLang="ko-KR" sz="2000" dirty="0">
                <a:latin typeface="+mn-ea"/>
                <a:cs typeface="굴림" pitchFamily="50" charset="-127"/>
              </a:rPr>
              <a:t>한국인의 남</a:t>
            </a:r>
            <a:r>
              <a:rPr kumimoji="1" lang="ko-KR" altLang="en-US" sz="2000" dirty="0">
                <a:latin typeface="+mn-ea"/>
                <a:cs typeface="굴림" pitchFamily="50" charset="-127"/>
              </a:rPr>
              <a:t>성</a:t>
            </a:r>
            <a:r>
              <a:rPr kumimoji="1" lang="ko-KR" altLang="ko-KR" sz="2000" dirty="0">
                <a:latin typeface="+mn-ea"/>
                <a:cs typeface="굴림" pitchFamily="50" charset="-127"/>
              </a:rPr>
              <a:t> 평균수명</a:t>
            </a:r>
            <a:r>
              <a:rPr kumimoji="1" lang="ko-KR" altLang="en-US" sz="2000" dirty="0">
                <a:latin typeface="+mn-ea"/>
                <a:cs typeface="굴림" pitchFamily="50" charset="-127"/>
              </a:rPr>
              <a:t>은 </a:t>
            </a:r>
            <a:r>
              <a:rPr kumimoji="1" lang="en-US" altLang="ko-KR" sz="2000" dirty="0">
                <a:latin typeface="+mn-ea"/>
                <a:cs typeface="굴림" pitchFamily="50" charset="-127"/>
              </a:rPr>
              <a:t>76</a:t>
            </a:r>
            <a:r>
              <a:rPr kumimoji="1" lang="ko-KR" altLang="en-US" sz="2000" dirty="0">
                <a:latin typeface="+mn-ea"/>
                <a:cs typeface="굴림" pitchFamily="50" charset="-127"/>
              </a:rPr>
              <a:t>세</a:t>
            </a:r>
            <a:r>
              <a:rPr kumimoji="1" lang="en-US" altLang="ko-KR" sz="2000" dirty="0">
                <a:latin typeface="+mn-ea"/>
                <a:cs typeface="굴림" pitchFamily="50" charset="-127"/>
              </a:rPr>
              <a:t>”  “38</a:t>
            </a:r>
            <a:r>
              <a:rPr kumimoji="1" lang="ko-KR" altLang="en-US" sz="2000" dirty="0">
                <a:latin typeface="+mn-ea"/>
                <a:cs typeface="굴림" pitchFamily="50" charset="-127"/>
              </a:rPr>
              <a:t>세 남성은 </a:t>
            </a:r>
            <a:r>
              <a:rPr kumimoji="1" lang="ko-KR" altLang="ko-KR" sz="2000" dirty="0">
                <a:latin typeface="+mn-ea"/>
                <a:cs typeface="굴림" pitchFamily="50" charset="-127"/>
              </a:rPr>
              <a:t>인생 반환점</a:t>
            </a:r>
            <a:r>
              <a:rPr kumimoji="1" lang="en-US" altLang="ko-KR" sz="2000" dirty="0">
                <a:latin typeface="+mn-ea"/>
                <a:cs typeface="굴림" pitchFamily="50" charset="-127"/>
              </a:rPr>
              <a:t> </a:t>
            </a:r>
            <a:r>
              <a:rPr kumimoji="1" lang="ko-KR" altLang="en-US" sz="2000" dirty="0">
                <a:latin typeface="+mn-ea"/>
                <a:cs typeface="굴림" pitchFamily="50" charset="-127"/>
              </a:rPr>
              <a:t>돌아</a:t>
            </a:r>
            <a:r>
              <a:rPr kumimoji="1" lang="en-US" altLang="ko-KR" sz="2000" dirty="0">
                <a:latin typeface="+mn-ea"/>
                <a:cs typeface="굴림" pitchFamily="50" charset="-127"/>
              </a:rPr>
              <a:t>?”</a:t>
            </a:r>
          </a:p>
          <a:p>
            <a:pPr marL="0" indent="0" fontAlgn="ctr">
              <a:spcBef>
                <a:spcPct val="0"/>
              </a:spcBef>
              <a:spcAft>
                <a:spcPct val="0"/>
              </a:spcAft>
              <a:buNone/>
            </a:pPr>
            <a:endParaRPr lang="en-US" altLang="ko-KR" sz="1800" dirty="0">
              <a:latin typeface="+mn-ea"/>
            </a:endParaRPr>
          </a:p>
          <a:p>
            <a:pPr lvl="1">
              <a:lnSpc>
                <a:spcPct val="200000"/>
              </a:lnSpc>
              <a:buFont typeface="Arial" pitchFamily="34" charset="0"/>
              <a:buChar char="•"/>
            </a:pPr>
            <a:r>
              <a:rPr kumimoji="1" lang="ko-KR" altLang="en-US" sz="1800" dirty="0">
                <a:latin typeface="+mn-ea"/>
                <a:cs typeface="굴림" pitchFamily="50" charset="-127"/>
              </a:rPr>
              <a:t>이미 </a:t>
            </a:r>
            <a:r>
              <a:rPr kumimoji="1" lang="en-US" altLang="ko-KR" sz="1800" dirty="0">
                <a:latin typeface="+mn-ea"/>
                <a:cs typeface="굴림" pitchFamily="50" charset="-127"/>
              </a:rPr>
              <a:t>38</a:t>
            </a:r>
            <a:r>
              <a:rPr kumimoji="1" lang="ko-KR" altLang="en-US" sz="1800" dirty="0">
                <a:latin typeface="+mn-ea"/>
                <a:cs typeface="굴림" pitchFamily="50" charset="-127"/>
              </a:rPr>
              <a:t>세 도달한 남성의 평균 수명은 더 이상 </a:t>
            </a:r>
            <a:r>
              <a:rPr kumimoji="1" lang="en-US" altLang="ko-KR" sz="1800" dirty="0">
                <a:latin typeface="+mn-ea"/>
                <a:cs typeface="굴림" pitchFamily="50" charset="-127"/>
              </a:rPr>
              <a:t>76</a:t>
            </a:r>
            <a:r>
              <a:rPr kumimoji="1" lang="ko-KR" altLang="en-US" sz="1800" dirty="0">
                <a:latin typeface="+mn-ea"/>
                <a:cs typeface="굴림" pitchFamily="50" charset="-127"/>
              </a:rPr>
              <a:t>세가 아님</a:t>
            </a:r>
            <a:r>
              <a:rPr kumimoji="1" lang="en-US" altLang="ko-KR" sz="1800" dirty="0">
                <a:latin typeface="+mn-ea"/>
                <a:cs typeface="굴림" pitchFamily="50" charset="-127"/>
              </a:rPr>
              <a:t>. </a:t>
            </a:r>
            <a:r>
              <a:rPr kumimoji="1" lang="ko-KR" altLang="en-US" sz="1800" dirty="0">
                <a:latin typeface="+mn-ea"/>
                <a:cs typeface="굴림" pitchFamily="50" charset="-127"/>
              </a:rPr>
              <a:t>즉 이미 </a:t>
            </a:r>
            <a:r>
              <a:rPr kumimoji="1" lang="en-US" altLang="ko-KR" sz="1800" dirty="0">
                <a:latin typeface="+mn-ea"/>
                <a:cs typeface="굴림" pitchFamily="50" charset="-127"/>
              </a:rPr>
              <a:t>38</a:t>
            </a:r>
            <a:r>
              <a:rPr kumimoji="1" lang="ko-KR" altLang="en-US" sz="1800" dirty="0">
                <a:latin typeface="+mn-ea"/>
                <a:cs typeface="굴림" pitchFamily="50" charset="-127"/>
              </a:rPr>
              <a:t>세 도달한 남성의 기대 여명 </a:t>
            </a:r>
            <a:r>
              <a:rPr kumimoji="1" lang="en-US" altLang="ko-KR" sz="1800" dirty="0">
                <a:latin typeface="+mn-ea"/>
                <a:cs typeface="굴림" pitchFamily="50" charset="-127"/>
              </a:rPr>
              <a:t>(remaining life expectancy)</a:t>
            </a:r>
            <a:r>
              <a:rPr kumimoji="1" lang="ko-KR" altLang="en-US" sz="1800" dirty="0">
                <a:latin typeface="+mn-ea"/>
                <a:cs typeface="굴림" pitchFamily="50" charset="-127"/>
              </a:rPr>
              <a:t>은 </a:t>
            </a:r>
            <a:r>
              <a:rPr kumimoji="1" lang="en-US" altLang="ko-KR" sz="1800" dirty="0">
                <a:latin typeface="+mn-ea"/>
                <a:cs typeface="굴림" pitchFamily="50" charset="-127"/>
              </a:rPr>
              <a:t>38</a:t>
            </a:r>
            <a:r>
              <a:rPr kumimoji="1" lang="ko-KR" altLang="en-US" sz="1800" dirty="0">
                <a:latin typeface="+mn-ea"/>
                <a:cs typeface="굴림" pitchFamily="50" charset="-127"/>
              </a:rPr>
              <a:t>년이</a:t>
            </a:r>
            <a:r>
              <a:rPr kumimoji="1" lang="en-US" altLang="ko-KR" sz="1800" dirty="0">
                <a:latin typeface="+mn-ea"/>
                <a:cs typeface="굴림" pitchFamily="50" charset="-127"/>
              </a:rPr>
              <a:t> </a:t>
            </a:r>
            <a:r>
              <a:rPr kumimoji="1" lang="ko-KR" altLang="en-US" sz="1800" dirty="0">
                <a:latin typeface="+mn-ea"/>
                <a:cs typeface="굴림" pitchFamily="50" charset="-127"/>
              </a:rPr>
              <a:t>아니라 그 이상일 것임</a:t>
            </a:r>
            <a:endParaRPr lang="en-US" altLang="ko-KR" sz="1800" dirty="0">
              <a:latin typeface="+mn-ea"/>
            </a:endParaRPr>
          </a:p>
        </p:txBody>
      </p:sp>
    </p:spTree>
    <p:extLst>
      <p:ext uri="{BB962C8B-B14F-4D97-AF65-F5344CB8AC3E}">
        <p14:creationId xmlns:p14="http://schemas.microsoft.com/office/powerpoint/2010/main" val="30916668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571500" indent="-514350">
              <a:lnSpc>
                <a:spcPct val="150000"/>
              </a:lnSpc>
              <a:spcBef>
                <a:spcPct val="20000"/>
              </a:spcBef>
              <a:buFont typeface="Arial" charset="0"/>
              <a:buChar char="•"/>
              <a:defRPr/>
            </a:pPr>
            <a:endParaRPr lang="en-US" altLang="ko-KR" sz="2400" dirty="0"/>
          </a:p>
        </p:txBody>
      </p:sp>
      <p:grpSp>
        <p:nvGrpSpPr>
          <p:cNvPr id="2" name="Group 1"/>
          <p:cNvGrpSpPr/>
          <p:nvPr/>
        </p:nvGrpSpPr>
        <p:grpSpPr>
          <a:xfrm>
            <a:off x="2050992" y="1794617"/>
            <a:ext cx="7921950" cy="4547471"/>
            <a:chOff x="455414" y="2492500"/>
            <a:chExt cx="4185791" cy="3172271"/>
          </a:xfrm>
        </p:grpSpPr>
        <p:pic>
          <p:nvPicPr>
            <p:cNvPr id="10" name="Picture 2"/>
            <p:cNvPicPr>
              <a:picLocks noChangeAspect="1" noChangeArrowheads="1"/>
            </p:cNvPicPr>
            <p:nvPr/>
          </p:nvPicPr>
          <p:blipFill>
            <a:blip r:embed="rId2" cstate="print"/>
            <a:srcRect/>
            <a:stretch>
              <a:fillRect/>
            </a:stretch>
          </p:blipFill>
          <p:spPr bwMode="auto">
            <a:xfrm>
              <a:off x="455414" y="2492500"/>
              <a:ext cx="4185791" cy="3172271"/>
            </a:xfrm>
            <a:prstGeom prst="rect">
              <a:avLst/>
            </a:prstGeom>
            <a:noFill/>
            <a:ln w="12700">
              <a:noFill/>
              <a:miter lim="800000"/>
              <a:headEnd/>
              <a:tailEnd/>
            </a:ln>
          </p:spPr>
        </p:pic>
        <p:sp>
          <p:nvSpPr>
            <p:cNvPr id="12" name="Rectangle 4"/>
            <p:cNvSpPr>
              <a:spLocks/>
            </p:cNvSpPr>
            <p:nvPr/>
          </p:nvSpPr>
          <p:spPr bwMode="auto">
            <a:xfrm>
              <a:off x="1150814" y="2745879"/>
              <a:ext cx="1634133" cy="2482453"/>
            </a:xfrm>
            <a:prstGeom prst="rect">
              <a:avLst/>
            </a:prstGeom>
            <a:solidFill>
              <a:schemeClr val="accent6">
                <a:lumMod val="60000"/>
                <a:lumOff val="40000"/>
                <a:alpha val="39999"/>
              </a:schemeClr>
            </a:solidFill>
            <a:ln w="12700">
              <a:noFill/>
              <a:miter lim="800000"/>
              <a:headEnd/>
              <a:tailEnd/>
            </a:ln>
          </p:spPr>
          <p:txBody>
            <a:bodyPr lIns="0" tIns="0" rIns="0" bIns="0" anchor="ctr"/>
            <a:lstStyle/>
            <a:p>
              <a:r>
                <a:rPr lang="en-US" altLang="ko-KR" sz="2500" b="1" dirty="0">
                  <a:ea typeface="굴림" pitchFamily="50" charset="-127"/>
                </a:rPr>
                <a:t>lost</a:t>
              </a:r>
            </a:p>
          </p:txBody>
        </p:sp>
        <p:sp>
          <p:nvSpPr>
            <p:cNvPr id="13" name="Rectangle 5"/>
            <p:cNvSpPr>
              <a:spLocks/>
            </p:cNvSpPr>
            <p:nvPr/>
          </p:nvSpPr>
          <p:spPr bwMode="auto">
            <a:xfrm>
              <a:off x="2770435" y="2745879"/>
              <a:ext cx="1669852" cy="2482453"/>
            </a:xfrm>
            <a:prstGeom prst="rect">
              <a:avLst/>
            </a:prstGeom>
            <a:solidFill>
              <a:schemeClr val="tx2">
                <a:lumMod val="60000"/>
                <a:lumOff val="40000"/>
                <a:alpha val="29803"/>
              </a:schemeClr>
            </a:solidFill>
            <a:ln w="12700">
              <a:noFill/>
              <a:miter lim="800000"/>
              <a:headEnd/>
              <a:tailEnd/>
            </a:ln>
          </p:spPr>
          <p:txBody>
            <a:bodyPr lIns="0" tIns="0" rIns="0" bIns="0" anchor="ctr"/>
            <a:lstStyle/>
            <a:p>
              <a:r>
                <a:rPr lang="en-US" altLang="ko-KR" sz="2500" b="1" dirty="0">
                  <a:ea typeface="굴림" pitchFamily="50" charset="-127"/>
                </a:rPr>
                <a:t>won</a:t>
              </a:r>
            </a:p>
          </p:txBody>
        </p:sp>
        <p:sp>
          <p:nvSpPr>
            <p:cNvPr id="14" name="AutoShape 6"/>
            <p:cNvSpPr>
              <a:spLocks/>
            </p:cNvSpPr>
            <p:nvPr/>
          </p:nvSpPr>
          <p:spPr bwMode="auto">
            <a:xfrm>
              <a:off x="2771800" y="4073847"/>
              <a:ext cx="303609" cy="723305"/>
            </a:xfrm>
            <a:custGeom>
              <a:avLst/>
              <a:gdLst>
                <a:gd name="T0" fmla="*/ 2147483647 w 21600"/>
                <a:gd name="T1" fmla="*/ 2147483647 h 21600"/>
                <a:gd name="T2" fmla="*/ 0 60000 65536"/>
                <a:gd name="T3" fmla="*/ 0 w 21600"/>
                <a:gd name="T4" fmla="*/ 0 h 21600"/>
                <a:gd name="T5" fmla="*/ 21600 w 21600"/>
                <a:gd name="T6" fmla="*/ 21600 h 21600"/>
              </a:gdLst>
              <a:ahLst/>
              <a:cxnLst>
                <a:cxn ang="T2">
                  <a:pos x="T0" y="T1"/>
                </a:cxn>
              </a:cxnLst>
              <a:rect l="T3" t="T4" r="T5" b="T6"/>
              <a:pathLst>
                <a:path w="21600" h="21600">
                  <a:moveTo>
                    <a:pt x="0" y="0"/>
                  </a:moveTo>
                  <a:cubicBezTo>
                    <a:pt x="5965" y="0"/>
                    <a:pt x="10800" y="564"/>
                    <a:pt x="10800" y="1260"/>
                  </a:cubicBezTo>
                  <a:lnTo>
                    <a:pt x="10800" y="9540"/>
                  </a:lnTo>
                  <a:cubicBezTo>
                    <a:pt x="10800" y="10236"/>
                    <a:pt x="15635" y="10800"/>
                    <a:pt x="21600" y="10800"/>
                  </a:cubicBezTo>
                  <a:cubicBezTo>
                    <a:pt x="15635" y="10800"/>
                    <a:pt x="10800" y="11364"/>
                    <a:pt x="10800" y="12060"/>
                  </a:cubicBezTo>
                  <a:lnTo>
                    <a:pt x="10800" y="20340"/>
                  </a:lnTo>
                  <a:cubicBezTo>
                    <a:pt x="10800" y="21036"/>
                    <a:pt x="5965" y="21600"/>
                    <a:pt x="0" y="21600"/>
                  </a:cubicBezTo>
                </a:path>
              </a:pathLst>
            </a:custGeom>
            <a:noFill/>
            <a:ln w="25400" cap="flat">
              <a:solidFill>
                <a:srgbClr val="000000">
                  <a:alpha val="59999"/>
                </a:srgbClr>
              </a:solidFill>
              <a:prstDash val="solid"/>
              <a:miter lim="800000"/>
              <a:headEnd type="none" w="med" len="med"/>
              <a:tailEnd type="none" w="med" len="med"/>
            </a:ln>
          </p:spPr>
          <p:txBody>
            <a:bodyPr lIns="0" tIns="0" rIns="0" bIns="0"/>
            <a:lstStyle/>
            <a:p>
              <a:endParaRPr lang="ko-KR" altLang="en-US" dirty="0"/>
            </a:p>
          </p:txBody>
        </p:sp>
        <p:sp>
          <p:nvSpPr>
            <p:cNvPr id="16" name="Rectangle 7"/>
            <p:cNvSpPr>
              <a:spLocks/>
            </p:cNvSpPr>
            <p:nvPr/>
          </p:nvSpPr>
          <p:spPr bwMode="auto">
            <a:xfrm>
              <a:off x="3203848" y="4376137"/>
              <a:ext cx="460062" cy="276999"/>
            </a:xfrm>
            <a:prstGeom prst="rect">
              <a:avLst/>
            </a:prstGeom>
            <a:noFill/>
            <a:ln w="12700">
              <a:noFill/>
              <a:miter lim="800000"/>
              <a:headEnd/>
              <a:tailEnd/>
            </a:ln>
          </p:spPr>
          <p:txBody>
            <a:bodyPr wrap="none" lIns="0" tIns="0" rIns="0" bIns="0" anchor="ctr">
              <a:spAutoFit/>
            </a:bodyPr>
            <a:lstStyle/>
            <a:p>
              <a:r>
                <a:rPr lang="en-US" altLang="ko-KR" b="1" dirty="0">
                  <a:ea typeface="굴림" pitchFamily="50" charset="-127"/>
                </a:rPr>
                <a:t>0.45</a:t>
              </a:r>
            </a:p>
          </p:txBody>
        </p:sp>
      </p:grpSp>
      <p:sp>
        <p:nvSpPr>
          <p:cNvPr id="15" name="제목 1"/>
          <p:cNvSpPr txBox="1">
            <a:spLocks/>
          </p:cNvSpPr>
          <p:nvPr/>
        </p:nvSpPr>
        <p:spPr>
          <a:xfrm>
            <a:off x="1524000" y="274638"/>
            <a:ext cx="9144000" cy="1138138"/>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dirty="0"/>
              <a:t>Regression Discontinuity</a:t>
            </a:r>
            <a:endParaRPr lang="ko-KR" altLang="en-US" sz="4000" dirty="0"/>
          </a:p>
        </p:txBody>
      </p:sp>
    </p:spTree>
    <p:extLst>
      <p:ext uri="{BB962C8B-B14F-4D97-AF65-F5344CB8AC3E}">
        <p14:creationId xmlns:p14="http://schemas.microsoft.com/office/powerpoint/2010/main" val="4301635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571500" indent="-514350">
              <a:lnSpc>
                <a:spcPct val="150000"/>
              </a:lnSpc>
              <a:spcBef>
                <a:spcPct val="20000"/>
              </a:spcBef>
              <a:buFont typeface="Arial" charset="0"/>
              <a:buChar char="•"/>
              <a:defRPr/>
            </a:pPr>
            <a:endParaRPr lang="en-US" altLang="ko-KR" sz="2400"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0516" y="1844824"/>
            <a:ext cx="8829981"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제목 1"/>
          <p:cNvSpPr txBox="1">
            <a:spLocks/>
          </p:cNvSpPr>
          <p:nvPr/>
        </p:nvSpPr>
        <p:spPr>
          <a:xfrm>
            <a:off x="1847528" y="260648"/>
            <a:ext cx="8363272" cy="115699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dirty="0" err="1"/>
              <a:t>DinD</a:t>
            </a:r>
            <a:r>
              <a:rPr lang="en-US" altLang="ko-KR" sz="4000" dirty="0"/>
              <a:t>: </a:t>
            </a:r>
            <a:r>
              <a:rPr lang="ko-KR" altLang="en-US" sz="4000" dirty="0"/>
              <a:t>미국</a:t>
            </a:r>
            <a:r>
              <a:rPr lang="en-US" altLang="ko-KR" sz="4000" dirty="0"/>
              <a:t> MLB </a:t>
            </a:r>
            <a:r>
              <a:rPr lang="ko-KR" altLang="en-US" sz="4000" dirty="0"/>
              <a:t>주심의 인종 편견</a:t>
            </a:r>
            <a:endParaRPr lang="ko-KR" altLang="en-US" sz="1600" dirty="0"/>
          </a:p>
        </p:txBody>
      </p:sp>
    </p:spTree>
    <p:extLst>
      <p:ext uri="{BB962C8B-B14F-4D97-AF65-F5344CB8AC3E}">
        <p14:creationId xmlns:p14="http://schemas.microsoft.com/office/powerpoint/2010/main" val="23745910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8209668-174E-4D3E-AE30-4DBEB18E0397}"/>
              </a:ext>
            </a:extLst>
          </p:cNvPr>
          <p:cNvSpPr>
            <a:spLocks noGrp="1"/>
          </p:cNvSpPr>
          <p:nvPr>
            <p:ph type="title"/>
          </p:nvPr>
        </p:nvSpPr>
        <p:spPr/>
        <p:txBody>
          <a:bodyPr>
            <a:normAutofit/>
          </a:bodyPr>
          <a:lstStyle/>
          <a:p>
            <a:pPr algn="ctr"/>
            <a:r>
              <a:rPr lang="en-US" altLang="ko-KR" sz="4800" dirty="0"/>
              <a:t>2. </a:t>
            </a:r>
            <a:r>
              <a:rPr lang="ko-KR" altLang="en-US" sz="4800" dirty="0"/>
              <a:t>통계학 활용 예시</a:t>
            </a:r>
            <a:br>
              <a:rPr lang="en-US" altLang="ko-KR" sz="4800" dirty="0"/>
            </a:br>
            <a:endParaRPr lang="ko-KR" altLang="en-US" sz="4800" dirty="0"/>
          </a:p>
        </p:txBody>
      </p:sp>
      <p:sp>
        <p:nvSpPr>
          <p:cNvPr id="5" name="텍스트 개체 틀 4">
            <a:extLst>
              <a:ext uri="{FF2B5EF4-FFF2-40B4-BE49-F238E27FC236}">
                <a16:creationId xmlns:a16="http://schemas.microsoft.com/office/drawing/2014/main" id="{651A39D7-7749-4BB0-9D98-3FEF59CDEE48}"/>
              </a:ext>
            </a:extLst>
          </p:cNvPr>
          <p:cNvSpPr>
            <a:spLocks noGrp="1"/>
          </p:cNvSpPr>
          <p:nvPr>
            <p:ph type="body" idx="1"/>
          </p:nvPr>
        </p:nvSpPr>
        <p:spPr/>
        <p:txBody>
          <a:bodyPr>
            <a:normAutofit/>
          </a:bodyPr>
          <a:lstStyle/>
          <a:p>
            <a:pPr marL="514350" indent="-514350" algn="ctr">
              <a:buAutoNum type="arabicParenR"/>
            </a:pPr>
            <a:r>
              <a:rPr lang="ko-KR" altLang="en-US" sz="2800" dirty="0">
                <a:solidFill>
                  <a:schemeClr val="bg1">
                    <a:lumMod val="75000"/>
                  </a:schemeClr>
                </a:solidFill>
              </a:rPr>
              <a:t>실생활속의 통계학</a:t>
            </a:r>
            <a:endParaRPr lang="en-US" altLang="ko-KR" sz="2800" dirty="0">
              <a:solidFill>
                <a:schemeClr val="bg1">
                  <a:lumMod val="75000"/>
                </a:schemeClr>
              </a:solidFill>
            </a:endParaRPr>
          </a:p>
          <a:p>
            <a:pPr marL="514350" indent="-514350" algn="ctr">
              <a:buAutoNum type="arabicParenR"/>
            </a:pPr>
            <a:r>
              <a:rPr lang="ko-KR" altLang="en-US" sz="2800" dirty="0">
                <a:solidFill>
                  <a:schemeClr val="tx1"/>
                </a:solidFill>
              </a:rPr>
              <a:t>빅데이터와 통계학습 개요</a:t>
            </a:r>
          </a:p>
        </p:txBody>
      </p:sp>
    </p:spTree>
    <p:extLst>
      <p:ext uri="{BB962C8B-B14F-4D97-AF65-F5344CB8AC3E}">
        <p14:creationId xmlns:p14="http://schemas.microsoft.com/office/powerpoint/2010/main" val="2903806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981200" y="1600200"/>
            <a:ext cx="8363272" cy="5257800"/>
          </a:xfrm>
        </p:spPr>
        <p:txBody>
          <a:bodyPr rtlCol="0">
            <a:normAutofit lnSpcReduction="10000"/>
          </a:bodyPr>
          <a:lstStyle/>
          <a:p>
            <a:pPr>
              <a:lnSpc>
                <a:spcPct val="170000"/>
              </a:lnSpc>
              <a:buNone/>
              <a:defRPr/>
            </a:pPr>
            <a:endParaRPr lang="en-US" altLang="ko-KR" sz="2400" dirty="0"/>
          </a:p>
          <a:p>
            <a:pPr marL="0" indent="0">
              <a:lnSpc>
                <a:spcPct val="170000"/>
              </a:lnSpc>
              <a:buNone/>
              <a:defRPr/>
            </a:pPr>
            <a:r>
              <a:rPr lang="ko-KR" altLang="en-US" sz="1800" dirty="0"/>
              <a:t>명목척도 </a:t>
            </a:r>
            <a:r>
              <a:rPr lang="en-US" altLang="ko-KR" sz="1800" dirty="0"/>
              <a:t>(nominal scale) – </a:t>
            </a:r>
            <a:r>
              <a:rPr lang="ko-KR" altLang="en-US" sz="1800" dirty="0"/>
              <a:t>척도의 명칭만 의미 있음</a:t>
            </a:r>
            <a:r>
              <a:rPr lang="en-US" altLang="ko-KR" sz="1800" dirty="0"/>
              <a:t>.</a:t>
            </a:r>
          </a:p>
          <a:p>
            <a:pPr lvl="1">
              <a:lnSpc>
                <a:spcPct val="170000"/>
              </a:lnSpc>
              <a:defRPr/>
            </a:pPr>
            <a:r>
              <a:rPr lang="en-US" altLang="ko-KR" sz="1600" dirty="0"/>
              <a:t>(</a:t>
            </a:r>
            <a:r>
              <a:rPr lang="ko-KR" altLang="en-US" sz="1600" dirty="0"/>
              <a:t>예</a:t>
            </a:r>
            <a:r>
              <a:rPr lang="en-US" altLang="ko-KR" sz="1600" dirty="0"/>
              <a:t>) </a:t>
            </a:r>
            <a:r>
              <a:rPr lang="ko-KR" altLang="en-US" sz="1600" dirty="0"/>
              <a:t>결혼 상태에 대한 코드</a:t>
            </a:r>
            <a:r>
              <a:rPr lang="en-US" altLang="ko-KR" sz="1600" dirty="0"/>
              <a:t>:</a:t>
            </a:r>
            <a:r>
              <a:rPr lang="ko-KR" altLang="en-US" sz="1600" dirty="0"/>
              <a:t> </a:t>
            </a:r>
            <a:r>
              <a:rPr lang="en-US" altLang="ko-KR" sz="1600" dirty="0"/>
              <a:t>{ </a:t>
            </a:r>
            <a:r>
              <a:rPr lang="ko-KR" altLang="en-US" sz="1600" dirty="0"/>
              <a:t>미혼</a:t>
            </a:r>
            <a:r>
              <a:rPr lang="en-US" altLang="ko-KR" sz="1600" dirty="0"/>
              <a:t>=1, </a:t>
            </a:r>
            <a:r>
              <a:rPr lang="ko-KR" altLang="en-US" sz="1600" dirty="0"/>
              <a:t>기혼</a:t>
            </a:r>
            <a:r>
              <a:rPr lang="en-US" altLang="ko-KR" sz="1600" dirty="0"/>
              <a:t>=2, </a:t>
            </a:r>
            <a:r>
              <a:rPr lang="ko-KR" altLang="en-US" sz="1600" dirty="0"/>
              <a:t>이혼</a:t>
            </a:r>
            <a:r>
              <a:rPr lang="en-US" altLang="ko-KR" sz="1600" dirty="0"/>
              <a:t>=3, </a:t>
            </a:r>
            <a:r>
              <a:rPr lang="ko-KR" altLang="en-US" sz="1600" dirty="0"/>
              <a:t>사별</a:t>
            </a:r>
            <a:r>
              <a:rPr lang="en-US" altLang="ko-KR" sz="1600" dirty="0"/>
              <a:t>=4}</a:t>
            </a:r>
            <a:endParaRPr lang="en-US" altLang="ko-KR" sz="900" dirty="0"/>
          </a:p>
          <a:p>
            <a:pPr marL="0" indent="0">
              <a:lnSpc>
                <a:spcPct val="170000"/>
              </a:lnSpc>
              <a:buNone/>
              <a:defRPr/>
            </a:pPr>
            <a:r>
              <a:rPr lang="ko-KR" altLang="en-US" sz="1800" dirty="0"/>
              <a:t>순서척도 </a:t>
            </a:r>
            <a:r>
              <a:rPr lang="en-US" altLang="ko-KR" sz="1800" dirty="0"/>
              <a:t>(ordinal scale) – </a:t>
            </a:r>
            <a:r>
              <a:rPr lang="ko-KR" altLang="en-US" sz="1800" dirty="0"/>
              <a:t>명칭 및 순서가 의미를 지님</a:t>
            </a:r>
            <a:r>
              <a:rPr lang="en-US" altLang="ko-KR" sz="1800" dirty="0"/>
              <a:t>.</a:t>
            </a:r>
          </a:p>
          <a:p>
            <a:pPr lvl="1">
              <a:lnSpc>
                <a:spcPct val="170000"/>
              </a:lnSpc>
              <a:defRPr/>
            </a:pPr>
            <a:r>
              <a:rPr lang="en-US" altLang="ko-KR" sz="1600" dirty="0"/>
              <a:t>(</a:t>
            </a:r>
            <a:r>
              <a:rPr lang="ko-KR" altLang="en-US" sz="1600" dirty="0"/>
              <a:t>예</a:t>
            </a:r>
            <a:r>
              <a:rPr lang="en-US" altLang="ko-KR" sz="1600" dirty="0"/>
              <a:t>)</a:t>
            </a:r>
            <a:r>
              <a:rPr lang="ko-KR" altLang="en-US" sz="1600" dirty="0"/>
              <a:t> 성적 등급 </a:t>
            </a:r>
            <a:r>
              <a:rPr lang="en-US" altLang="ko-KR" sz="1600" dirty="0"/>
              <a:t>- {poor=1 , fair=2 , good=3 , very good=4 , excellent=5}</a:t>
            </a:r>
            <a:endParaRPr lang="en-US" altLang="ko-KR" sz="900" dirty="0"/>
          </a:p>
          <a:p>
            <a:pPr marL="0" indent="0">
              <a:lnSpc>
                <a:spcPct val="170000"/>
              </a:lnSpc>
              <a:buNone/>
              <a:defRPr/>
            </a:pPr>
            <a:r>
              <a:rPr lang="ko-KR" altLang="en-US" sz="1800" dirty="0"/>
              <a:t>간격척도 </a:t>
            </a:r>
            <a:r>
              <a:rPr lang="en-US" altLang="ko-KR" sz="1800" dirty="0"/>
              <a:t>(interval scale) – </a:t>
            </a:r>
            <a:r>
              <a:rPr lang="ko-KR" altLang="en-US" sz="1800" dirty="0"/>
              <a:t>명칭</a:t>
            </a:r>
            <a:r>
              <a:rPr lang="en-US" altLang="ko-KR" sz="1800" dirty="0"/>
              <a:t>, </a:t>
            </a:r>
            <a:r>
              <a:rPr lang="ko-KR" altLang="en-US" sz="1800" dirty="0"/>
              <a:t>순서 및 간격이 의미를 지님</a:t>
            </a:r>
            <a:r>
              <a:rPr lang="en-US" altLang="ko-KR" sz="1800" dirty="0"/>
              <a:t>.</a:t>
            </a:r>
          </a:p>
          <a:p>
            <a:pPr lvl="1">
              <a:lnSpc>
                <a:spcPct val="170000"/>
              </a:lnSpc>
              <a:defRPr/>
            </a:pPr>
            <a:r>
              <a:rPr lang="en-US" altLang="ko-KR" sz="1600" dirty="0"/>
              <a:t>(</a:t>
            </a:r>
            <a:r>
              <a:rPr lang="ko-KR" altLang="en-US" sz="1600" dirty="0"/>
              <a:t>예</a:t>
            </a:r>
            <a:r>
              <a:rPr lang="en-US" altLang="ko-KR" sz="1600" dirty="0"/>
              <a:t>) </a:t>
            </a:r>
            <a:r>
              <a:rPr lang="ko-KR" altLang="en-US" sz="1600" dirty="0"/>
              <a:t>온도</a:t>
            </a:r>
            <a:endParaRPr lang="en-US" altLang="ko-KR" sz="900" dirty="0"/>
          </a:p>
          <a:p>
            <a:pPr marL="0" indent="0">
              <a:lnSpc>
                <a:spcPct val="170000"/>
              </a:lnSpc>
              <a:buNone/>
              <a:defRPr/>
            </a:pPr>
            <a:r>
              <a:rPr lang="ko-KR" altLang="en-US" sz="1800" dirty="0"/>
              <a:t>비율척도 </a:t>
            </a:r>
            <a:r>
              <a:rPr lang="en-US" altLang="ko-KR" sz="1800" dirty="0"/>
              <a:t>(ratio scale) – </a:t>
            </a:r>
            <a:r>
              <a:rPr lang="ko-KR" altLang="en-US" sz="1800" dirty="0"/>
              <a:t>명칭</a:t>
            </a:r>
            <a:r>
              <a:rPr lang="en-US" altLang="ko-KR" sz="1800" dirty="0"/>
              <a:t>, </a:t>
            </a:r>
            <a:r>
              <a:rPr lang="ko-KR" altLang="en-US" sz="1800" dirty="0"/>
              <a:t>순서</a:t>
            </a:r>
            <a:r>
              <a:rPr lang="en-US" altLang="ko-KR" sz="1800" dirty="0"/>
              <a:t>, </a:t>
            </a:r>
            <a:r>
              <a:rPr lang="ko-KR" altLang="en-US" sz="1800" dirty="0"/>
              <a:t>간격</a:t>
            </a:r>
            <a:r>
              <a:rPr lang="en-US" altLang="ko-KR" sz="1800" dirty="0"/>
              <a:t> </a:t>
            </a:r>
            <a:r>
              <a:rPr lang="ko-KR" altLang="en-US" sz="1800" dirty="0"/>
              <a:t>및</a:t>
            </a:r>
            <a:r>
              <a:rPr lang="en-US" altLang="ko-KR" sz="1800" dirty="0"/>
              <a:t> </a:t>
            </a:r>
            <a:r>
              <a:rPr lang="ko-KR" altLang="en-US" sz="1800" dirty="0"/>
              <a:t>배율 모두 의미를 지님</a:t>
            </a:r>
            <a:r>
              <a:rPr lang="en-US" altLang="ko-KR" sz="1800" dirty="0"/>
              <a:t>.</a:t>
            </a:r>
          </a:p>
          <a:p>
            <a:pPr lvl="1">
              <a:lnSpc>
                <a:spcPct val="170000"/>
              </a:lnSpc>
              <a:defRPr/>
            </a:pPr>
            <a:r>
              <a:rPr lang="ko-KR" altLang="en-US" sz="1600" dirty="0"/>
              <a:t>이들 척도의 경우 이른바 </a:t>
            </a:r>
            <a:r>
              <a:rPr lang="en-US" altLang="ko-KR" sz="1600" dirty="0"/>
              <a:t>“</a:t>
            </a:r>
            <a:r>
              <a:rPr lang="ko-KR" altLang="en-US" sz="1600" dirty="0"/>
              <a:t>절대적 원점</a:t>
            </a:r>
            <a:r>
              <a:rPr lang="en-US" altLang="ko-KR" sz="1600" dirty="0"/>
              <a:t>(absolute zero point)”</a:t>
            </a:r>
            <a:r>
              <a:rPr lang="ko-KR" altLang="en-US" sz="1600" dirty="0"/>
              <a:t>이 정의됨</a:t>
            </a:r>
            <a:r>
              <a:rPr lang="en-US" altLang="ko-KR" sz="1600" dirty="0"/>
              <a:t>.</a:t>
            </a:r>
            <a:r>
              <a:rPr lang="ko-KR" altLang="en-US" sz="1600" dirty="0"/>
              <a:t> </a:t>
            </a:r>
            <a:endParaRPr lang="en-US" altLang="ko-KR" sz="1600" dirty="0"/>
          </a:p>
          <a:p>
            <a:pPr lvl="1">
              <a:lnSpc>
                <a:spcPct val="170000"/>
              </a:lnSpc>
              <a:defRPr/>
            </a:pPr>
            <a:r>
              <a:rPr lang="en-US" altLang="ko-KR" sz="1600" dirty="0"/>
              <a:t>(</a:t>
            </a:r>
            <a:r>
              <a:rPr lang="ko-KR" altLang="en-US" sz="1600" dirty="0"/>
              <a:t>예</a:t>
            </a:r>
            <a:r>
              <a:rPr lang="en-US" altLang="ko-KR" sz="1600" dirty="0"/>
              <a:t>) </a:t>
            </a:r>
            <a:r>
              <a:rPr lang="ko-KR" altLang="en-US" sz="1600" dirty="0"/>
              <a:t>키</a:t>
            </a:r>
            <a:r>
              <a:rPr lang="en-US" altLang="ko-KR" sz="1600" dirty="0"/>
              <a:t>, </a:t>
            </a:r>
            <a:r>
              <a:rPr lang="ko-KR" altLang="en-US" sz="1600" dirty="0"/>
              <a:t>몸무게</a:t>
            </a:r>
            <a:r>
              <a:rPr lang="en-US" altLang="ko-KR" sz="1600" dirty="0"/>
              <a:t>, </a:t>
            </a:r>
            <a:r>
              <a:rPr lang="ko-KR" altLang="en-US" sz="1600" dirty="0"/>
              <a:t>재산 등</a:t>
            </a:r>
            <a:endParaRPr lang="en-US" altLang="ko-KR" sz="1600" dirty="0"/>
          </a:p>
        </p:txBody>
      </p:sp>
      <p:sp>
        <p:nvSpPr>
          <p:cNvPr id="7" name="Rectangle 2"/>
          <p:cNvSpPr>
            <a:spLocks noGrp="1" noChangeArrowheads="1"/>
          </p:cNvSpPr>
          <p:nvPr>
            <p:ph type="title"/>
          </p:nvPr>
        </p:nvSpPr>
        <p:spPr>
          <a:xfrm>
            <a:off x="1981200" y="274638"/>
            <a:ext cx="8229600" cy="1143000"/>
          </a:xfrm>
        </p:spPr>
        <p:txBody>
          <a:bodyPr rtlCol="0">
            <a:normAutofit/>
          </a:bodyPr>
          <a:lstStyle/>
          <a:p>
            <a:pPr>
              <a:defRPr/>
            </a:pPr>
            <a:r>
              <a:rPr lang="en-US" altLang="ko-KR" sz="4000" dirty="0"/>
              <a:t>2. </a:t>
            </a:r>
            <a:r>
              <a:rPr lang="ko-KR" altLang="en-US" sz="4000" dirty="0"/>
              <a:t>자료</a:t>
            </a:r>
            <a:r>
              <a:rPr lang="en-US" altLang="ko-KR" sz="4000" dirty="0"/>
              <a:t>: </a:t>
            </a:r>
            <a:r>
              <a:rPr lang="ko-KR" altLang="en-US" sz="4000" dirty="0"/>
              <a:t>척도의</a:t>
            </a:r>
            <a:r>
              <a:rPr lang="en-US" altLang="ko-KR" sz="4000" dirty="0"/>
              <a:t> </a:t>
            </a:r>
            <a:r>
              <a:rPr lang="ko-KR" altLang="en-US" sz="4000" dirty="0"/>
              <a:t>종류</a:t>
            </a:r>
          </a:p>
        </p:txBody>
      </p:sp>
      <p:sp>
        <p:nvSpPr>
          <p:cNvPr id="8" name="AutoShape 5"/>
          <p:cNvSpPr>
            <a:spLocks noChangeArrowheads="1"/>
          </p:cNvSpPr>
          <p:nvPr/>
        </p:nvSpPr>
        <p:spPr bwMode="auto">
          <a:xfrm>
            <a:off x="1972496" y="1600227"/>
            <a:ext cx="145920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척도의 종류</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6803321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Did not exist in 2006</a:t>
            </a:r>
            <a:endParaRPr lang="en-IN" dirty="0"/>
          </a:p>
        </p:txBody>
      </p:sp>
      <p:sp>
        <p:nvSpPr>
          <p:cNvPr id="3" name="Content Placeholder 2"/>
          <p:cNvSpPr>
            <a:spLocks noGrp="1"/>
          </p:cNvSpPr>
          <p:nvPr>
            <p:ph idx="1"/>
          </p:nvPr>
        </p:nvSpPr>
        <p:spPr>
          <a:xfrm>
            <a:off x="2009336" y="1657155"/>
            <a:ext cx="3664351" cy="2397055"/>
          </a:xfrm>
        </p:spPr>
        <p:txBody>
          <a:bodyPr>
            <a:normAutofit/>
          </a:bodyPr>
          <a:lstStyle/>
          <a:p>
            <a:pPr>
              <a:lnSpc>
                <a:spcPct val="150000"/>
              </a:lnSpc>
            </a:pPr>
            <a:r>
              <a:rPr lang="en-US" dirty="0"/>
              <a:t>Smartphone</a:t>
            </a:r>
          </a:p>
          <a:p>
            <a:pPr>
              <a:lnSpc>
                <a:spcPct val="150000"/>
              </a:lnSpc>
            </a:pPr>
            <a:r>
              <a:rPr lang="en-US" dirty="0"/>
              <a:t>Uber</a:t>
            </a:r>
          </a:p>
          <a:p>
            <a:pPr>
              <a:lnSpc>
                <a:spcPct val="150000"/>
              </a:lnSpc>
            </a:pPr>
            <a:r>
              <a:rPr lang="en-US" dirty="0" err="1"/>
              <a:t>Airbnb</a:t>
            </a:r>
            <a:endParaRPr lang="en-US" dirty="0"/>
          </a:p>
        </p:txBody>
      </p:sp>
    </p:spTree>
    <p:extLst>
      <p:ext uri="{BB962C8B-B14F-4D97-AF65-F5344CB8AC3E}">
        <p14:creationId xmlns:p14="http://schemas.microsoft.com/office/powerpoint/2010/main" val="216038697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a:bodyPr>
          <a:lstStyle/>
          <a:p>
            <a:pPr marL="0" indent="0">
              <a:buNone/>
            </a:pPr>
            <a:endParaRPr lang="en-US" altLang="ko-KR" sz="2000" b="1" dirty="0"/>
          </a:p>
          <a:p>
            <a:r>
              <a:rPr lang="en-US" altLang="ko-KR" dirty="0"/>
              <a:t>“Share rather than own.” </a:t>
            </a:r>
          </a:p>
          <a:p>
            <a:r>
              <a:rPr lang="en-US" altLang="ko-KR" dirty="0"/>
              <a:t>Better match demand and supply</a:t>
            </a:r>
          </a:p>
        </p:txBody>
      </p:sp>
      <p:sp>
        <p:nvSpPr>
          <p:cNvPr id="5" name="제목 1"/>
          <p:cNvSpPr>
            <a:spLocks noGrp="1"/>
          </p:cNvSpPr>
          <p:nvPr>
            <p:ph type="title"/>
          </p:nvPr>
        </p:nvSpPr>
        <p:spPr>
          <a:xfrm>
            <a:off x="838200" y="365125"/>
            <a:ext cx="10515600" cy="1325563"/>
          </a:xfrm>
        </p:spPr>
        <p:txBody>
          <a:bodyPr>
            <a:normAutofit/>
          </a:bodyPr>
          <a:lstStyle/>
          <a:p>
            <a:pPr algn="ctr"/>
            <a:r>
              <a:rPr lang="en-US" altLang="ko-KR" dirty="0"/>
              <a:t>Big Data and Share Economy</a:t>
            </a:r>
            <a:endParaRPr lang="ko-KR" altLang="en-US" dirty="0"/>
          </a:p>
        </p:txBody>
      </p:sp>
    </p:spTree>
    <p:extLst>
      <p:ext uri="{BB962C8B-B14F-4D97-AF65-F5344CB8AC3E}">
        <p14:creationId xmlns:p14="http://schemas.microsoft.com/office/powerpoint/2010/main" val="21969747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199" y="365125"/>
            <a:ext cx="10852447" cy="1309851"/>
          </a:xfrm>
        </p:spPr>
        <p:txBody>
          <a:bodyPr>
            <a:normAutofit/>
          </a:bodyPr>
          <a:lstStyle/>
          <a:p>
            <a:r>
              <a:rPr lang="en-US" altLang="ko-KR" sz="3600" dirty="0"/>
              <a:t>Coding a Text of Words into a Vector of Numbers  </a:t>
            </a:r>
            <a:endParaRPr lang="ko-KR" altLang="en-US" sz="3600" dirty="0"/>
          </a:p>
        </p:txBody>
      </p:sp>
      <p:sp>
        <p:nvSpPr>
          <p:cNvPr id="3" name="내용 개체 틀 2"/>
          <p:cNvSpPr>
            <a:spLocks noGrp="1"/>
          </p:cNvSpPr>
          <p:nvPr>
            <p:ph idx="1"/>
          </p:nvPr>
        </p:nvSpPr>
        <p:spPr/>
        <p:txBody>
          <a:bodyPr>
            <a:normAutofit/>
          </a:bodyPr>
          <a:lstStyle/>
          <a:p>
            <a:r>
              <a:rPr lang="en-US" altLang="ko-KR" dirty="0"/>
              <a:t>“bag of words”</a:t>
            </a:r>
          </a:p>
          <a:p>
            <a:r>
              <a:rPr lang="en-US" altLang="ko-KR" dirty="0"/>
              <a:t>TFIDF</a:t>
            </a:r>
          </a:p>
          <a:p>
            <a:pPr marL="0" indent="0">
              <a:buNone/>
            </a:pPr>
            <a:r>
              <a:rPr lang="en-US" altLang="ko-KR" dirty="0"/>
              <a:t> -frequent locally (in the document)</a:t>
            </a:r>
          </a:p>
          <a:p>
            <a:pPr marL="0" indent="0">
              <a:buNone/>
            </a:pPr>
            <a:r>
              <a:rPr lang="en-US" altLang="ko-KR" dirty="0"/>
              <a:t> -rare globally (in the universe of documents)</a:t>
            </a:r>
          </a:p>
        </p:txBody>
      </p:sp>
    </p:spTree>
    <p:extLst>
      <p:ext uri="{BB962C8B-B14F-4D97-AF65-F5344CB8AC3E}">
        <p14:creationId xmlns:p14="http://schemas.microsoft.com/office/powerpoint/2010/main" val="279227064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1825625"/>
            <a:ext cx="10687493" cy="3501287"/>
          </a:xfrm>
        </p:spPr>
        <p:txBody>
          <a:bodyPr>
            <a:noAutofit/>
          </a:bodyPr>
          <a:lstStyle/>
          <a:p>
            <a:r>
              <a:rPr lang="ko-KR" altLang="en-US" dirty="0">
                <a:latin typeface="+mn-ea"/>
              </a:rPr>
              <a:t>개개인의 통장 거래내역은 개인의 금융거래 </a:t>
            </a:r>
            <a:r>
              <a:rPr lang="en-US" altLang="ko-KR" dirty="0">
                <a:latin typeface="+mn-ea"/>
              </a:rPr>
              <a:t>· </a:t>
            </a:r>
            <a:r>
              <a:rPr lang="ko-KR" altLang="en-US" dirty="0">
                <a:latin typeface="+mn-ea"/>
              </a:rPr>
              <a:t>소득 </a:t>
            </a:r>
            <a:r>
              <a:rPr lang="en-US" altLang="ko-KR" dirty="0">
                <a:latin typeface="+mn-ea"/>
              </a:rPr>
              <a:t>· </a:t>
            </a:r>
            <a:r>
              <a:rPr lang="ko-KR" altLang="en-US" dirty="0">
                <a:latin typeface="+mn-ea"/>
              </a:rPr>
              <a:t>소비 </a:t>
            </a:r>
            <a:r>
              <a:rPr lang="en-US" altLang="ko-KR" dirty="0">
                <a:latin typeface="+mn-ea"/>
              </a:rPr>
              <a:t>· </a:t>
            </a:r>
            <a:r>
              <a:rPr lang="ko-KR" altLang="en-US" dirty="0">
                <a:latin typeface="+mn-ea"/>
              </a:rPr>
              <a:t>생활패턴 등에 대한 풍부한 정보 제공</a:t>
            </a:r>
            <a:endParaRPr lang="en-US" altLang="ko-KR" dirty="0">
              <a:latin typeface="+mn-ea"/>
            </a:endParaRPr>
          </a:p>
          <a:p>
            <a:r>
              <a:rPr lang="ko-KR" altLang="en-US" dirty="0" err="1">
                <a:latin typeface="+mn-ea"/>
              </a:rPr>
              <a:t>딥러닝</a:t>
            </a:r>
            <a:r>
              <a:rPr lang="ko-KR" altLang="en-US" dirty="0">
                <a:latin typeface="+mn-ea"/>
              </a:rPr>
              <a:t> 모델 이용하여 팩스 이미지를 문자로 인식한 뒤 활용 가능한 정보로 변환</a:t>
            </a:r>
          </a:p>
        </p:txBody>
      </p:sp>
      <p:sp>
        <p:nvSpPr>
          <p:cNvPr id="4" name="제목 1"/>
          <p:cNvSpPr>
            <a:spLocks noGrp="1"/>
          </p:cNvSpPr>
          <p:nvPr>
            <p:ph type="title"/>
          </p:nvPr>
        </p:nvSpPr>
        <p:spPr>
          <a:xfrm>
            <a:off x="838200" y="365125"/>
            <a:ext cx="10515600" cy="1325563"/>
          </a:xfrm>
        </p:spPr>
        <p:txBody>
          <a:bodyPr/>
          <a:lstStyle/>
          <a:p>
            <a:r>
              <a:rPr lang="en-US" altLang="ko-KR" dirty="0"/>
              <a:t>Fax Image to Financial Statement</a:t>
            </a:r>
            <a:endParaRPr lang="ko-KR" altLang="en-US" dirty="0"/>
          </a:p>
        </p:txBody>
      </p:sp>
    </p:spTree>
    <p:extLst>
      <p:ext uri="{BB962C8B-B14F-4D97-AF65-F5344CB8AC3E}">
        <p14:creationId xmlns:p14="http://schemas.microsoft.com/office/powerpoint/2010/main" val="30832465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1825625"/>
            <a:ext cx="10687493" cy="3501287"/>
          </a:xfrm>
        </p:spPr>
        <p:txBody>
          <a:bodyPr>
            <a:noAutofit/>
          </a:bodyPr>
          <a:lstStyle/>
          <a:p>
            <a:r>
              <a:rPr lang="ko-KR" altLang="en-US" dirty="0"/>
              <a:t>팩스 이미지 인식</a:t>
            </a:r>
            <a:r>
              <a:rPr lang="en-US" altLang="ko-KR" dirty="0"/>
              <a:t>(CNN)</a:t>
            </a:r>
            <a:endParaRPr lang="ko-KR" altLang="en-US" dirty="0"/>
          </a:p>
          <a:p>
            <a:r>
              <a:rPr lang="ko-KR" altLang="en-US" dirty="0"/>
              <a:t>국내 시중은행</a:t>
            </a:r>
            <a:r>
              <a:rPr lang="en-US" altLang="ko-KR" dirty="0"/>
              <a:t>, </a:t>
            </a:r>
            <a:r>
              <a:rPr lang="ko-KR" altLang="en-US" dirty="0"/>
              <a:t>지방은행</a:t>
            </a:r>
            <a:r>
              <a:rPr lang="en-US" altLang="ko-KR" dirty="0"/>
              <a:t>, </a:t>
            </a:r>
            <a:r>
              <a:rPr lang="ko-KR" altLang="en-US" dirty="0"/>
              <a:t>새마을금고</a:t>
            </a:r>
            <a:r>
              <a:rPr lang="en-US" altLang="ko-KR" dirty="0"/>
              <a:t>, </a:t>
            </a:r>
            <a:r>
              <a:rPr lang="ko-KR" altLang="en-US" dirty="0" err="1"/>
              <a:t>신협</a:t>
            </a:r>
            <a:r>
              <a:rPr lang="en-US" altLang="ko-KR" dirty="0"/>
              <a:t>, </a:t>
            </a:r>
            <a:r>
              <a:rPr lang="ko-KR" altLang="en-US" dirty="0"/>
              <a:t>우체국 등 총 </a:t>
            </a:r>
            <a:r>
              <a:rPr lang="en-US" altLang="ko-KR" dirty="0"/>
              <a:t>17</a:t>
            </a:r>
            <a:r>
              <a:rPr lang="ko-KR" altLang="en-US" dirty="0"/>
              <a:t>개 수신기관의 </a:t>
            </a:r>
            <a:r>
              <a:rPr lang="en-US" altLang="ko-KR" dirty="0"/>
              <a:t>35</a:t>
            </a:r>
            <a:r>
              <a:rPr lang="ko-KR" altLang="en-US" dirty="0"/>
              <a:t>개 팩스 레이아웃 처리</a:t>
            </a:r>
            <a:endParaRPr lang="en-US" altLang="ko-KR" dirty="0"/>
          </a:p>
          <a:p>
            <a:r>
              <a:rPr lang="ko-KR" altLang="en-US" dirty="0"/>
              <a:t>재무보고서 자동 생성</a:t>
            </a:r>
          </a:p>
        </p:txBody>
      </p:sp>
      <p:sp>
        <p:nvSpPr>
          <p:cNvPr id="4" name="제목 1"/>
          <p:cNvSpPr>
            <a:spLocks noGrp="1"/>
          </p:cNvSpPr>
          <p:nvPr>
            <p:ph type="title"/>
          </p:nvPr>
        </p:nvSpPr>
        <p:spPr>
          <a:xfrm>
            <a:off x="838200" y="365125"/>
            <a:ext cx="10515600" cy="1325563"/>
          </a:xfrm>
        </p:spPr>
        <p:txBody>
          <a:bodyPr/>
          <a:lstStyle/>
          <a:p>
            <a:r>
              <a:rPr lang="en-US" altLang="ko-KR" dirty="0"/>
              <a:t>Fax Image to Financial Statement</a:t>
            </a:r>
            <a:endParaRPr lang="ko-KR" altLang="en-US" dirty="0"/>
          </a:p>
        </p:txBody>
      </p:sp>
    </p:spTree>
    <p:extLst>
      <p:ext uri="{BB962C8B-B14F-4D97-AF65-F5344CB8AC3E}">
        <p14:creationId xmlns:p14="http://schemas.microsoft.com/office/powerpoint/2010/main" val="223734007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Why Big Model?</a:t>
            </a:r>
            <a:endParaRPr lang="ko-KR" altLang="en-US" dirty="0"/>
          </a:p>
        </p:txBody>
      </p:sp>
      <p:sp>
        <p:nvSpPr>
          <p:cNvPr id="3" name="내용 개체 틀 2"/>
          <p:cNvSpPr>
            <a:spLocks noGrp="1"/>
          </p:cNvSpPr>
          <p:nvPr>
            <p:ph idx="1"/>
          </p:nvPr>
        </p:nvSpPr>
        <p:spPr/>
        <p:txBody>
          <a:bodyPr>
            <a:normAutofit/>
          </a:bodyPr>
          <a:lstStyle/>
          <a:p>
            <a:r>
              <a:rPr lang="en-US" altLang="ko-KR" dirty="0"/>
              <a:t>Complementarity between data size and model size</a:t>
            </a:r>
          </a:p>
          <a:p>
            <a:r>
              <a:rPr lang="en-US" altLang="ko-KR" dirty="0"/>
              <a:t>“Big Data </a:t>
            </a:r>
            <a:r>
              <a:rPr lang="ko-KR" altLang="en-US" dirty="0"/>
              <a:t>담아 내려면 </a:t>
            </a:r>
            <a:r>
              <a:rPr lang="en-US" altLang="ko-KR" dirty="0"/>
              <a:t>Big Model (</a:t>
            </a:r>
            <a:r>
              <a:rPr lang="ko-KR" altLang="en-US" dirty="0"/>
              <a:t>큰 그릇</a:t>
            </a:r>
            <a:r>
              <a:rPr lang="en-US" altLang="ko-KR" dirty="0"/>
              <a:t>)</a:t>
            </a:r>
            <a:r>
              <a:rPr lang="ko-KR" altLang="en-US" dirty="0"/>
              <a:t>이 필요</a:t>
            </a:r>
            <a:r>
              <a:rPr lang="en-US" altLang="ko-KR" dirty="0"/>
              <a:t>”</a:t>
            </a:r>
          </a:p>
          <a:p>
            <a:r>
              <a:rPr lang="en-US" altLang="ko-KR" dirty="0"/>
              <a:t>XOR problem</a:t>
            </a:r>
          </a:p>
          <a:p>
            <a:r>
              <a:rPr lang="en-US" altLang="ko-KR" dirty="0"/>
              <a:t>CNN, RNN, etc.</a:t>
            </a:r>
          </a:p>
        </p:txBody>
      </p:sp>
    </p:spTree>
    <p:extLst>
      <p:ext uri="{BB962C8B-B14F-4D97-AF65-F5344CB8AC3E}">
        <p14:creationId xmlns:p14="http://schemas.microsoft.com/office/powerpoint/2010/main" val="11577160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Motivation</a:t>
            </a:r>
            <a:endParaRPr lang="ko-KR" altLang="en-US" dirty="0"/>
          </a:p>
        </p:txBody>
      </p:sp>
      <p:sp>
        <p:nvSpPr>
          <p:cNvPr id="3" name="내용 개체 틀 2"/>
          <p:cNvSpPr>
            <a:spLocks noGrp="1"/>
          </p:cNvSpPr>
          <p:nvPr>
            <p:ph idx="1"/>
          </p:nvPr>
        </p:nvSpPr>
        <p:spPr>
          <a:xfrm>
            <a:off x="838199" y="1825625"/>
            <a:ext cx="11247306" cy="4244669"/>
          </a:xfrm>
        </p:spPr>
        <p:txBody>
          <a:bodyPr>
            <a:normAutofit/>
          </a:bodyPr>
          <a:lstStyle/>
          <a:p>
            <a:r>
              <a:rPr lang="en-US" altLang="ko-KR" dirty="0"/>
              <a:t>Big and Dumb vs. Big and Smart</a:t>
            </a:r>
          </a:p>
          <a:p>
            <a:r>
              <a:rPr lang="en-US" altLang="ko-KR" dirty="0"/>
              <a:t>Complementarity among Big Data, Big</a:t>
            </a:r>
            <a:r>
              <a:rPr lang="ko-KR" altLang="en-US" dirty="0"/>
              <a:t> </a:t>
            </a:r>
            <a:r>
              <a:rPr lang="en-US" altLang="ko-KR" dirty="0"/>
              <a:t>Model, and Big Computing</a:t>
            </a:r>
          </a:p>
          <a:p>
            <a:r>
              <a:rPr lang="en-US" altLang="ko-KR" dirty="0"/>
              <a:t>Before 2006, training Big Model was unsuccessful</a:t>
            </a:r>
            <a:endParaRPr lang="ko-KR" altLang="en-US" dirty="0"/>
          </a:p>
        </p:txBody>
      </p:sp>
    </p:spTree>
    <p:extLst>
      <p:ext uri="{BB962C8B-B14F-4D97-AF65-F5344CB8AC3E}">
        <p14:creationId xmlns:p14="http://schemas.microsoft.com/office/powerpoint/2010/main" val="66413464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Motivation</a:t>
            </a:r>
            <a:endParaRPr lang="ko-KR" altLang="en-US" dirty="0"/>
          </a:p>
        </p:txBody>
      </p:sp>
      <p:sp>
        <p:nvSpPr>
          <p:cNvPr id="3" name="내용 개체 틀 2"/>
          <p:cNvSpPr>
            <a:spLocks noGrp="1"/>
          </p:cNvSpPr>
          <p:nvPr>
            <p:ph idx="1"/>
          </p:nvPr>
        </p:nvSpPr>
        <p:spPr>
          <a:xfrm>
            <a:off x="838199" y="1825624"/>
            <a:ext cx="10859219" cy="4402648"/>
          </a:xfrm>
        </p:spPr>
        <p:txBody>
          <a:bodyPr>
            <a:normAutofit/>
          </a:bodyPr>
          <a:lstStyle/>
          <a:p>
            <a:r>
              <a:rPr lang="en-US" altLang="ko-KR" dirty="0"/>
              <a:t>Top Down: difficulty in hand-engineering features!</a:t>
            </a:r>
          </a:p>
          <a:p>
            <a:r>
              <a:rPr lang="en-US" altLang="ko-KR" dirty="0"/>
              <a:t>Bottom Up made feasible by Big Data and Deep Learning</a:t>
            </a:r>
          </a:p>
          <a:p>
            <a:r>
              <a:rPr lang="en-US" altLang="ko-KR" dirty="0"/>
              <a:t>Representation learning (let data tell which features to use)</a:t>
            </a:r>
            <a:endParaRPr lang="ko-KR" altLang="en-US" dirty="0"/>
          </a:p>
        </p:txBody>
      </p:sp>
    </p:spTree>
    <p:extLst>
      <p:ext uri="{BB962C8B-B14F-4D97-AF65-F5344CB8AC3E}">
        <p14:creationId xmlns:p14="http://schemas.microsoft.com/office/powerpoint/2010/main" val="15904815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xfrm>
            <a:off x="1752600" y="838200"/>
            <a:ext cx="8763000" cy="609600"/>
          </a:xfrm>
        </p:spPr>
        <p:txBody>
          <a:bodyPr vert="horz" lIns="0" tIns="45720" rIns="0" bIns="45720" rtlCol="0" anchor="ctr">
            <a:normAutofit fontScale="90000"/>
          </a:bodyPr>
          <a:lstStyle/>
          <a:p>
            <a:pPr algn="ctr"/>
            <a:r>
              <a:rPr lang="en-US" altLang="ko-KR" dirty="0"/>
              <a:t>Source of Big Data</a:t>
            </a:r>
          </a:p>
        </p:txBody>
      </p:sp>
      <p:sp>
        <p:nvSpPr>
          <p:cNvPr id="16387" name="Rectangle 2"/>
          <p:cNvSpPr>
            <a:spLocks noGrp="1" noChangeArrowheads="1"/>
          </p:cNvSpPr>
          <p:nvPr>
            <p:ph idx="1"/>
          </p:nvPr>
        </p:nvSpPr>
        <p:spPr>
          <a:xfrm>
            <a:off x="1676400" y="1752600"/>
            <a:ext cx="8763000" cy="5334000"/>
          </a:xfrm>
        </p:spPr>
        <p:txBody>
          <a:bodyPr>
            <a:normAutofit/>
          </a:bodyPr>
          <a:lstStyle/>
          <a:p>
            <a:pPr lvl="1"/>
            <a:r>
              <a:rPr lang="en-US" dirty="0"/>
              <a:t>Web data, e-commerce</a:t>
            </a:r>
          </a:p>
          <a:p>
            <a:pPr lvl="1"/>
            <a:r>
              <a:rPr lang="en-US" dirty="0"/>
              <a:t>Purchases at department/grocery stores</a:t>
            </a:r>
          </a:p>
          <a:p>
            <a:pPr lvl="1"/>
            <a:r>
              <a:rPr lang="en-US" dirty="0"/>
              <a:t>Bank/Credit Card transactions</a:t>
            </a:r>
          </a:p>
          <a:p>
            <a:pPr lvl="1"/>
            <a:r>
              <a:rPr lang="en-US" dirty="0"/>
              <a:t>Social Network</a:t>
            </a:r>
          </a:p>
          <a:p>
            <a:pPr lvl="1"/>
            <a:r>
              <a:rPr lang="en-US" altLang="ko-KR" dirty="0"/>
              <a:t>Telematics</a:t>
            </a:r>
          </a:p>
          <a:p>
            <a:pPr lvl="1"/>
            <a:r>
              <a:rPr lang="en-US" altLang="ko-KR" dirty="0" err="1"/>
              <a:t>Wearables</a:t>
            </a:r>
            <a:r>
              <a:rPr lang="en-US" altLang="ko-KR" dirty="0"/>
              <a:t> </a:t>
            </a:r>
          </a:p>
          <a:p>
            <a:pPr lvl="1"/>
            <a:endParaRPr lang="en-US" dirty="0"/>
          </a:p>
        </p:txBody>
      </p:sp>
    </p:spTree>
    <p:extLst>
      <p:ext uri="{BB962C8B-B14F-4D97-AF65-F5344CB8AC3E}">
        <p14:creationId xmlns:p14="http://schemas.microsoft.com/office/powerpoint/2010/main" val="38130988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ko-KR" dirty="0"/>
              <a:t>Usage of Big Data</a:t>
            </a:r>
            <a:endParaRPr lang="en-US" dirty="0"/>
          </a:p>
        </p:txBody>
      </p:sp>
      <p:sp>
        <p:nvSpPr>
          <p:cNvPr id="3" name="Content Placeholder 2"/>
          <p:cNvSpPr>
            <a:spLocks noGrp="1"/>
          </p:cNvSpPr>
          <p:nvPr>
            <p:ph idx="1"/>
          </p:nvPr>
        </p:nvSpPr>
        <p:spPr/>
        <p:txBody>
          <a:bodyPr/>
          <a:lstStyle/>
          <a:p>
            <a:r>
              <a:rPr lang="en-US" dirty="0" err="1"/>
              <a:t>AlphaGo</a:t>
            </a:r>
            <a:endParaRPr lang="en-US" dirty="0"/>
          </a:p>
          <a:p>
            <a:r>
              <a:rPr lang="en-US" dirty="0" err="1"/>
              <a:t>FinTech</a:t>
            </a:r>
            <a:r>
              <a:rPr lang="en-US" dirty="0"/>
              <a:t>: China more advanced than Korea</a:t>
            </a:r>
          </a:p>
          <a:p>
            <a:r>
              <a:rPr lang="en-US" dirty="0"/>
              <a:t>Autonomous driving</a:t>
            </a:r>
          </a:p>
          <a:p>
            <a:r>
              <a:rPr lang="en-US" dirty="0"/>
              <a:t>Recommendation system</a:t>
            </a:r>
          </a:p>
          <a:p>
            <a:pPr lvl="1"/>
            <a:r>
              <a:rPr lang="en-US" dirty="0"/>
              <a:t>Amazon</a:t>
            </a:r>
          </a:p>
          <a:p>
            <a:pPr lvl="1"/>
            <a:r>
              <a:rPr lang="en-US" dirty="0" err="1"/>
              <a:t>NetFlix</a:t>
            </a:r>
            <a:endParaRPr lang="en-US" dirty="0"/>
          </a:p>
          <a:p>
            <a:pPr lvl="1"/>
            <a:r>
              <a:rPr lang="en-US" dirty="0"/>
              <a:t>Google</a:t>
            </a:r>
          </a:p>
          <a:p>
            <a:pPr lvl="1"/>
            <a:endParaRPr lang="en-US" dirty="0"/>
          </a:p>
          <a:p>
            <a:endParaRPr lang="en-US" dirty="0"/>
          </a:p>
        </p:txBody>
      </p:sp>
    </p:spTree>
    <p:extLst>
      <p:ext uri="{BB962C8B-B14F-4D97-AF65-F5344CB8AC3E}">
        <p14:creationId xmlns:p14="http://schemas.microsoft.com/office/powerpoint/2010/main" val="51728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rtlCol="0">
            <a:normAutofit/>
          </a:bodyPr>
          <a:lstStyle/>
          <a:p>
            <a:pPr>
              <a:defRPr/>
            </a:pPr>
            <a:r>
              <a:rPr lang="en-US" altLang="ko-KR" sz="4000" dirty="0"/>
              <a:t>3. </a:t>
            </a:r>
            <a:r>
              <a:rPr lang="ko-KR" altLang="en-US" sz="4000" dirty="0"/>
              <a:t>실험 연구</a:t>
            </a:r>
          </a:p>
        </p:txBody>
      </p:sp>
      <p:sp>
        <p:nvSpPr>
          <p:cNvPr id="2" name="내용 개체 틀 1"/>
          <p:cNvSpPr>
            <a:spLocks noGrp="1"/>
          </p:cNvSpPr>
          <p:nvPr>
            <p:ph idx="1"/>
          </p:nvPr>
        </p:nvSpPr>
        <p:spPr>
          <a:xfrm>
            <a:off x="1981200" y="1628800"/>
            <a:ext cx="8229600" cy="5184576"/>
          </a:xfrm>
        </p:spPr>
        <p:txBody>
          <a:bodyPr/>
          <a:lstStyle/>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marL="0" indent="0" defTabSz="190500">
              <a:lnSpc>
                <a:spcPct val="150000"/>
              </a:lnSpc>
              <a:spcBef>
                <a:spcPct val="10000"/>
              </a:spcBef>
              <a:buNone/>
            </a:pPr>
            <a:endParaRPr lang="en-US" altLang="ko-KR" sz="1800" dirty="0"/>
          </a:p>
          <a:p>
            <a:pPr marL="0" indent="0" defTabSz="190500">
              <a:lnSpc>
                <a:spcPct val="150000"/>
              </a:lnSpc>
              <a:spcBef>
                <a:spcPct val="10000"/>
              </a:spcBef>
              <a:buNone/>
            </a:pPr>
            <a:r>
              <a:rPr lang="ko-KR" altLang="en-US" sz="1800" dirty="0"/>
              <a:t>처리집단과 통제집단이 같은 표본에서 무작위로 추출되었는가</a:t>
            </a:r>
            <a:r>
              <a:rPr lang="en-US" altLang="ko-KR" sz="1800" dirty="0"/>
              <a:t>? </a:t>
            </a:r>
            <a:r>
              <a:rPr lang="ko-KR" altLang="en-US" sz="1800" dirty="0"/>
              <a:t>아니다</a:t>
            </a:r>
            <a:r>
              <a:rPr lang="en-US" altLang="ko-KR" sz="1800" dirty="0"/>
              <a:t>.</a:t>
            </a:r>
          </a:p>
        </p:txBody>
      </p:sp>
      <p:grpSp>
        <p:nvGrpSpPr>
          <p:cNvPr id="3" name="그룹 2"/>
          <p:cNvGrpSpPr/>
          <p:nvPr/>
        </p:nvGrpSpPr>
        <p:grpSpPr>
          <a:xfrm>
            <a:off x="2286000" y="2219424"/>
            <a:ext cx="7620000" cy="3225800"/>
            <a:chOff x="762000" y="1844824"/>
            <a:chExt cx="7620000" cy="3225800"/>
          </a:xfrm>
        </p:grpSpPr>
        <p:sp>
          <p:nvSpPr>
            <p:cNvPr id="35867" name="AutoShape 27"/>
            <p:cNvSpPr>
              <a:spLocks noChangeArrowheads="1"/>
            </p:cNvSpPr>
            <p:nvPr/>
          </p:nvSpPr>
          <p:spPr bwMode="auto">
            <a:xfrm>
              <a:off x="762000" y="4067324"/>
              <a:ext cx="1828800" cy="1003300"/>
            </a:xfrm>
            <a:prstGeom prst="roundRect">
              <a:avLst>
                <a:gd name="adj" fmla="val 16667"/>
              </a:avLst>
            </a:prstGeom>
            <a:solidFill>
              <a:schemeClr val="accent1">
                <a:alpha val="50000"/>
              </a:schemeClr>
            </a:solidFill>
            <a:ln w="9525">
              <a:solidFill>
                <a:schemeClr val="tx1"/>
              </a:solidFill>
              <a:round/>
              <a:headEnd/>
              <a:tailEnd/>
            </a:ln>
            <a:effectLst/>
          </p:spPr>
          <p:txBody>
            <a:bodyPr wrap="none" anchor="ctr"/>
            <a:lstStyle/>
            <a:p>
              <a:pPr algn="ctr">
                <a:defRPr/>
              </a:pPr>
              <a:r>
                <a:rPr lang="ko-KR" altLang="en-US" sz="2000" b="1" dirty="0">
                  <a:effectLst>
                    <a:outerShdw blurRad="38100" dist="38100" dir="2700000" algn="tl">
                      <a:srgbClr val="FFFFFF"/>
                    </a:outerShdw>
                  </a:effectLst>
                  <a:latin typeface="나눔고딕" panose="020D0604000000000000" pitchFamily="50" charset="-127"/>
                  <a:ea typeface="나눔고딕" panose="020D0604000000000000" pitchFamily="50" charset="-127"/>
                </a:rPr>
                <a:t>처리집단</a:t>
              </a:r>
            </a:p>
            <a:p>
              <a:pPr algn="ctr">
                <a:defRPr/>
              </a:pPr>
              <a:r>
                <a:rPr lang="en-US" altLang="ko-KR" b="1" dirty="0">
                  <a:effectLst>
                    <a:outerShdw blurRad="38100" dist="38100" dir="2700000" algn="tl">
                      <a:srgbClr val="FFFFFF"/>
                    </a:outerShdw>
                  </a:effectLst>
                  <a:latin typeface="나눔고딕" panose="020D0604000000000000" pitchFamily="50" charset="-127"/>
                  <a:ea typeface="나눔고딕" panose="020D0604000000000000" pitchFamily="50" charset="-127"/>
                </a:rPr>
                <a:t>(</a:t>
              </a:r>
              <a:r>
                <a:rPr lang="ko-KR" altLang="en-US" b="1" dirty="0">
                  <a:effectLst>
                    <a:outerShdw blurRad="38100" dist="38100" dir="2700000" algn="tl">
                      <a:srgbClr val="FFFFFF"/>
                    </a:outerShdw>
                  </a:effectLst>
                  <a:latin typeface="나눔고딕" panose="020D0604000000000000" pitchFamily="50" charset="-127"/>
                  <a:ea typeface="나눔고딕" panose="020D0604000000000000" pitchFamily="50" charset="-127"/>
                </a:rPr>
                <a:t>백신투여집단</a:t>
              </a:r>
              <a:r>
                <a:rPr lang="en-US" altLang="ko-KR" b="1" dirty="0">
                  <a:effectLst>
                    <a:outerShdw blurRad="38100" dist="38100" dir="2700000" algn="tl">
                      <a:srgbClr val="FFFFFF"/>
                    </a:outerShdw>
                  </a:effectLst>
                  <a:latin typeface="나눔고딕" panose="020D0604000000000000" pitchFamily="50" charset="-127"/>
                  <a:ea typeface="나눔고딕" panose="020D0604000000000000" pitchFamily="50" charset="-127"/>
                </a:rPr>
                <a:t>)</a:t>
              </a:r>
            </a:p>
          </p:txBody>
        </p:sp>
        <p:sp useBgFill="1">
          <p:nvSpPr>
            <p:cNvPr id="35869" name="AutoShape 29"/>
            <p:cNvSpPr>
              <a:spLocks noChangeArrowheads="1"/>
            </p:cNvSpPr>
            <p:nvPr/>
          </p:nvSpPr>
          <p:spPr bwMode="auto">
            <a:xfrm>
              <a:off x="2667000" y="4067324"/>
              <a:ext cx="1828800" cy="1003300"/>
            </a:xfrm>
            <a:prstGeom prst="roundRect">
              <a:avLst>
                <a:gd name="adj" fmla="val 16667"/>
              </a:avLst>
            </a:prstGeom>
            <a:ln w="9525" cap="rnd">
              <a:solidFill>
                <a:schemeClr val="tx1"/>
              </a:solidFill>
              <a:prstDash val="sysDot"/>
              <a:round/>
              <a:headEnd/>
              <a:tailEnd/>
            </a:ln>
            <a:effectLst/>
          </p:spPr>
          <p:txBody>
            <a:bodyPr wrap="none" anchor="ctr"/>
            <a:lstStyle/>
            <a:p>
              <a:pPr algn="ctr">
                <a:defRPr/>
              </a:pPr>
              <a:r>
                <a:rPr lang="ko-KR" altLang="en-US" b="1" dirty="0">
                  <a:effectLst>
                    <a:outerShdw blurRad="38100" dist="38100" dir="2700000" algn="tl">
                      <a:srgbClr val="FFFFFF"/>
                    </a:outerShdw>
                  </a:effectLst>
                  <a:latin typeface="나눔고딕" panose="020D0604000000000000" pitchFamily="50" charset="-127"/>
                  <a:ea typeface="나눔고딕" panose="020D0604000000000000" pitchFamily="50" charset="-127"/>
                </a:rPr>
                <a:t>투약 거부</a:t>
              </a:r>
            </a:p>
          </p:txBody>
        </p:sp>
        <p:sp>
          <p:nvSpPr>
            <p:cNvPr id="35871" name="AutoShape 31"/>
            <p:cNvSpPr>
              <a:spLocks noChangeArrowheads="1"/>
            </p:cNvSpPr>
            <p:nvPr/>
          </p:nvSpPr>
          <p:spPr bwMode="auto">
            <a:xfrm>
              <a:off x="762000" y="3648224"/>
              <a:ext cx="3733800" cy="330200"/>
            </a:xfrm>
            <a:prstGeom prst="roundRect">
              <a:avLst>
                <a:gd name="adj" fmla="val 20671"/>
              </a:avLst>
            </a:prstGeom>
            <a:solidFill>
              <a:srgbClr val="FFFFFF"/>
            </a:solidFill>
            <a:ln w="9525">
              <a:solidFill>
                <a:schemeClr val="tx1"/>
              </a:solidFill>
              <a:round/>
              <a:headEnd/>
              <a:tailEnd/>
            </a:ln>
            <a:effectLst/>
          </p:spPr>
          <p:txBody>
            <a:bodyPr wrap="none" anchor="ctr"/>
            <a:lstStyle/>
            <a:p>
              <a:pPr algn="ctr">
                <a:defRPr/>
              </a:pPr>
              <a:r>
                <a:rPr lang="ko-KR" altLang="en-US" sz="2000" b="1" dirty="0">
                  <a:effectLst>
                    <a:outerShdw blurRad="38100" dist="38100" dir="2700000" algn="tl">
                      <a:srgbClr val="C0C0C0"/>
                    </a:outerShdw>
                  </a:effectLst>
                  <a:latin typeface="나눔고딕" panose="020D0604000000000000" pitchFamily="50" charset="-127"/>
                  <a:ea typeface="나눔고딕" panose="020D0604000000000000" pitchFamily="50" charset="-127"/>
                </a:rPr>
                <a:t>부모의 동의 여부</a:t>
              </a:r>
            </a:p>
          </p:txBody>
        </p:sp>
        <p:sp>
          <p:nvSpPr>
            <p:cNvPr id="25605" name="Oval 71"/>
            <p:cNvSpPr>
              <a:spLocks noChangeArrowheads="1"/>
            </p:cNvSpPr>
            <p:nvPr/>
          </p:nvSpPr>
          <p:spPr bwMode="auto">
            <a:xfrm flipH="1">
              <a:off x="5283200" y="2987824"/>
              <a:ext cx="1841500" cy="762000"/>
            </a:xfrm>
            <a:prstGeom prst="ellipse">
              <a:avLst/>
            </a:prstGeom>
            <a:solidFill>
              <a:srgbClr val="FFCC66"/>
            </a:solidFill>
            <a:ln w="9525">
              <a:noFill/>
              <a:round/>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5606" name="Rectangle 69"/>
            <p:cNvSpPr>
              <a:spLocks noChangeArrowheads="1"/>
            </p:cNvSpPr>
            <p:nvPr/>
          </p:nvSpPr>
          <p:spPr bwMode="auto">
            <a:xfrm flipH="1">
              <a:off x="5334000" y="3505200"/>
              <a:ext cx="647700" cy="152400"/>
            </a:xfrm>
            <a:prstGeom prst="rect">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5607" name="AutoShape 72"/>
            <p:cNvSpPr>
              <a:spLocks noChangeArrowheads="1"/>
            </p:cNvSpPr>
            <p:nvPr/>
          </p:nvSpPr>
          <p:spPr bwMode="auto">
            <a:xfrm flipH="1">
              <a:off x="5092700" y="3124200"/>
              <a:ext cx="1612900" cy="749300"/>
            </a:xfrm>
            <a:prstGeom prst="roundRect">
              <a:avLst>
                <a:gd name="adj" fmla="val 45130"/>
              </a:avLst>
            </a:prstGeom>
            <a:ln w="9525">
              <a:noFill/>
              <a:round/>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5608" name="Rectangle 73"/>
            <p:cNvSpPr>
              <a:spLocks noChangeArrowheads="1"/>
            </p:cNvSpPr>
            <p:nvPr/>
          </p:nvSpPr>
          <p:spPr bwMode="auto">
            <a:xfrm flipH="1">
              <a:off x="6350000" y="3543300"/>
              <a:ext cx="304800" cy="304800"/>
            </a:xfrm>
            <a:prstGeom prst="rect">
              <a:avLst/>
            </a:prstGeom>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5609" name="Rectangle 58"/>
            <p:cNvSpPr>
              <a:spLocks noChangeArrowheads="1"/>
            </p:cNvSpPr>
            <p:nvPr/>
          </p:nvSpPr>
          <p:spPr bwMode="auto">
            <a:xfrm>
              <a:off x="6248400" y="3365500"/>
              <a:ext cx="914400" cy="381000"/>
            </a:xfrm>
            <a:prstGeom prst="rect">
              <a:avLst/>
            </a:prstGeom>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5610" name="Rectangle 61"/>
            <p:cNvSpPr>
              <a:spLocks noChangeArrowheads="1"/>
            </p:cNvSpPr>
            <p:nvPr/>
          </p:nvSpPr>
          <p:spPr bwMode="auto">
            <a:xfrm flipH="1">
              <a:off x="6667500" y="2454424"/>
              <a:ext cx="457200" cy="952500"/>
            </a:xfrm>
            <a:prstGeom prst="rect">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5611" name="AutoShape 62"/>
            <p:cNvSpPr>
              <a:spLocks noChangeArrowheads="1"/>
            </p:cNvSpPr>
            <p:nvPr/>
          </p:nvSpPr>
          <p:spPr bwMode="auto">
            <a:xfrm flipH="1" flipV="1">
              <a:off x="6400800" y="3352800"/>
              <a:ext cx="990600" cy="228600"/>
            </a:xfrm>
            <a:prstGeom prst="triangle">
              <a:avLst>
                <a:gd name="adj" fmla="val 50000"/>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5612" name="Rectangle 51"/>
            <p:cNvSpPr>
              <a:spLocks noChangeArrowheads="1"/>
            </p:cNvSpPr>
            <p:nvPr/>
          </p:nvSpPr>
          <p:spPr bwMode="auto">
            <a:xfrm flipH="1">
              <a:off x="5346700" y="2552700"/>
              <a:ext cx="647700" cy="152400"/>
            </a:xfrm>
            <a:prstGeom prst="rect">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5613" name="Oval 63"/>
            <p:cNvSpPr>
              <a:spLocks noChangeArrowheads="1"/>
            </p:cNvSpPr>
            <p:nvPr/>
          </p:nvSpPr>
          <p:spPr bwMode="auto">
            <a:xfrm flipH="1">
              <a:off x="5295900" y="2073424"/>
              <a:ext cx="1828800" cy="762000"/>
            </a:xfrm>
            <a:prstGeom prst="ellipse">
              <a:avLst/>
            </a:prstGeom>
            <a:solidFill>
              <a:srgbClr val="FFCC66"/>
            </a:solidFill>
            <a:ln w="9525">
              <a:noFill/>
              <a:round/>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5614" name="AutoShape 64"/>
            <p:cNvSpPr>
              <a:spLocks noChangeArrowheads="1"/>
            </p:cNvSpPr>
            <p:nvPr/>
          </p:nvSpPr>
          <p:spPr bwMode="auto">
            <a:xfrm flipH="1">
              <a:off x="5143500" y="2209800"/>
              <a:ext cx="1524000" cy="685800"/>
            </a:xfrm>
            <a:prstGeom prst="roundRect">
              <a:avLst>
                <a:gd name="adj" fmla="val 37037"/>
              </a:avLst>
            </a:prstGeom>
            <a:ln w="9525">
              <a:noFill/>
              <a:round/>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5615" name="Rectangle 65"/>
            <p:cNvSpPr>
              <a:spLocks noChangeArrowheads="1"/>
            </p:cNvSpPr>
            <p:nvPr/>
          </p:nvSpPr>
          <p:spPr bwMode="auto">
            <a:xfrm flipH="1">
              <a:off x="6362700" y="2590800"/>
              <a:ext cx="304800" cy="304800"/>
            </a:xfrm>
            <a:prstGeom prst="rect">
              <a:avLst/>
            </a:prstGeom>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5616" name="Rectangle 39"/>
            <p:cNvSpPr>
              <a:spLocks noChangeArrowheads="1"/>
            </p:cNvSpPr>
            <p:nvPr/>
          </p:nvSpPr>
          <p:spPr bwMode="auto">
            <a:xfrm>
              <a:off x="2019300" y="2895600"/>
              <a:ext cx="457200" cy="495300"/>
            </a:xfrm>
            <a:prstGeom prst="rect">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5617" name="AutoShape 40"/>
            <p:cNvSpPr>
              <a:spLocks noChangeArrowheads="1"/>
            </p:cNvSpPr>
            <p:nvPr/>
          </p:nvSpPr>
          <p:spPr bwMode="auto">
            <a:xfrm flipV="1">
              <a:off x="1752600" y="3368824"/>
              <a:ext cx="990600" cy="228600"/>
            </a:xfrm>
            <a:prstGeom prst="triangle">
              <a:avLst>
                <a:gd name="adj" fmla="val 50000"/>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5618" name="Oval 43"/>
            <p:cNvSpPr>
              <a:spLocks noChangeArrowheads="1"/>
            </p:cNvSpPr>
            <p:nvPr/>
          </p:nvSpPr>
          <p:spPr bwMode="auto">
            <a:xfrm>
              <a:off x="2019300" y="2530624"/>
              <a:ext cx="1828800" cy="762000"/>
            </a:xfrm>
            <a:prstGeom prst="ellipse">
              <a:avLst/>
            </a:prstGeom>
            <a:solidFill>
              <a:srgbClr val="FFCC66"/>
            </a:solidFill>
            <a:ln w="9525">
              <a:noFill/>
              <a:round/>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5619" name="AutoShape 41"/>
            <p:cNvSpPr>
              <a:spLocks noChangeArrowheads="1"/>
            </p:cNvSpPr>
            <p:nvPr/>
          </p:nvSpPr>
          <p:spPr bwMode="auto">
            <a:xfrm>
              <a:off x="2476500" y="2667000"/>
              <a:ext cx="1524000" cy="685800"/>
            </a:xfrm>
            <a:prstGeom prst="roundRect">
              <a:avLst>
                <a:gd name="adj" fmla="val 37037"/>
              </a:avLst>
            </a:prstGeom>
            <a:ln w="9525">
              <a:noFill/>
              <a:round/>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5620" name="Rectangle 45"/>
            <p:cNvSpPr>
              <a:spLocks noChangeArrowheads="1"/>
            </p:cNvSpPr>
            <p:nvPr/>
          </p:nvSpPr>
          <p:spPr bwMode="auto">
            <a:xfrm>
              <a:off x="2476500" y="2984500"/>
              <a:ext cx="304800" cy="304800"/>
            </a:xfrm>
            <a:prstGeom prst="rect">
              <a:avLst/>
            </a:prstGeom>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5621" name="AutoShape 14"/>
            <p:cNvSpPr>
              <a:spLocks noChangeArrowheads="1"/>
            </p:cNvSpPr>
            <p:nvPr/>
          </p:nvSpPr>
          <p:spPr bwMode="auto">
            <a:xfrm>
              <a:off x="3124200" y="1921024"/>
              <a:ext cx="2895600" cy="431800"/>
            </a:xfrm>
            <a:prstGeom prst="roundRect">
              <a:avLst>
                <a:gd name="adj" fmla="val 31250"/>
              </a:avLst>
            </a:prstGeom>
            <a:ln w="9525">
              <a:solidFill>
                <a:schemeClr val="tx1"/>
              </a:solidFill>
              <a:round/>
              <a:headEnd/>
              <a:tailEnd/>
            </a:ln>
          </p:spPr>
          <p:txBody>
            <a:bodyPr wrap="none" anchor="ctr"/>
            <a:lstStyle/>
            <a:p>
              <a:pPr algn="ctr"/>
              <a:r>
                <a:rPr lang="en-US" altLang="ko-KR" sz="2000" b="1" dirty="0">
                  <a:latin typeface="나눔고딕" panose="020D0604000000000000" pitchFamily="50" charset="-127"/>
                  <a:ea typeface="나눔고딕" panose="020D0604000000000000" pitchFamily="50" charset="-127"/>
                </a:rPr>
                <a:t>1</a:t>
              </a:r>
              <a:r>
                <a:rPr lang="ko-KR" altLang="en-US" sz="2000" b="1" dirty="0">
                  <a:latin typeface="나눔고딕" panose="020D0604000000000000" pitchFamily="50" charset="-127"/>
                  <a:ea typeface="나눔고딕" panose="020D0604000000000000" pitchFamily="50" charset="-127"/>
                </a:rPr>
                <a:t>학년</a:t>
              </a:r>
            </a:p>
          </p:txBody>
        </p:sp>
        <p:sp useBgFill="1">
          <p:nvSpPr>
            <p:cNvPr id="25622" name="AutoShape 76"/>
            <p:cNvSpPr>
              <a:spLocks noChangeArrowheads="1"/>
            </p:cNvSpPr>
            <p:nvPr/>
          </p:nvSpPr>
          <p:spPr bwMode="auto">
            <a:xfrm>
              <a:off x="3124200" y="2403624"/>
              <a:ext cx="2895600" cy="431800"/>
            </a:xfrm>
            <a:prstGeom prst="roundRect">
              <a:avLst>
                <a:gd name="adj" fmla="val 31250"/>
              </a:avLst>
            </a:prstGeom>
            <a:ln w="9525">
              <a:solidFill>
                <a:schemeClr val="tx1"/>
              </a:solidFill>
              <a:round/>
              <a:headEnd/>
              <a:tailEnd/>
            </a:ln>
          </p:spPr>
          <p:txBody>
            <a:bodyPr wrap="none" anchor="ctr"/>
            <a:lstStyle/>
            <a:p>
              <a:pPr algn="ctr"/>
              <a:r>
                <a:rPr lang="en-US" altLang="ko-KR" sz="2000" b="1" dirty="0">
                  <a:latin typeface="나눔고딕" panose="020D0604000000000000" pitchFamily="50" charset="-127"/>
                  <a:ea typeface="나눔고딕" panose="020D0604000000000000" pitchFamily="50" charset="-127"/>
                </a:rPr>
                <a:t>2</a:t>
              </a:r>
              <a:r>
                <a:rPr lang="ko-KR" altLang="en-US" sz="2000" b="1" dirty="0">
                  <a:latin typeface="나눔고딕" panose="020D0604000000000000" pitchFamily="50" charset="-127"/>
                  <a:ea typeface="나눔고딕" panose="020D0604000000000000" pitchFamily="50" charset="-127"/>
                </a:rPr>
                <a:t>학년</a:t>
              </a:r>
            </a:p>
          </p:txBody>
        </p:sp>
        <p:sp useBgFill="1">
          <p:nvSpPr>
            <p:cNvPr id="25623" name="AutoShape 77"/>
            <p:cNvSpPr>
              <a:spLocks noChangeArrowheads="1"/>
            </p:cNvSpPr>
            <p:nvPr/>
          </p:nvSpPr>
          <p:spPr bwMode="auto">
            <a:xfrm>
              <a:off x="3124200" y="2911624"/>
              <a:ext cx="2895600" cy="431800"/>
            </a:xfrm>
            <a:prstGeom prst="roundRect">
              <a:avLst>
                <a:gd name="adj" fmla="val 31250"/>
              </a:avLst>
            </a:prstGeom>
            <a:ln w="9525">
              <a:solidFill>
                <a:schemeClr val="tx1"/>
              </a:solidFill>
              <a:round/>
              <a:headEnd/>
              <a:tailEnd/>
            </a:ln>
          </p:spPr>
          <p:txBody>
            <a:bodyPr wrap="none" anchor="ctr"/>
            <a:lstStyle/>
            <a:p>
              <a:pPr algn="ctr"/>
              <a:r>
                <a:rPr lang="en-US" altLang="ko-KR" sz="2000" b="1" dirty="0">
                  <a:latin typeface="나눔고딕" panose="020D0604000000000000" pitchFamily="50" charset="-127"/>
                  <a:ea typeface="나눔고딕" panose="020D0604000000000000" pitchFamily="50" charset="-127"/>
                </a:rPr>
                <a:t>3</a:t>
              </a:r>
              <a:r>
                <a:rPr lang="ko-KR" altLang="en-US" sz="2000" b="1" dirty="0">
                  <a:latin typeface="나눔고딕" panose="020D0604000000000000" pitchFamily="50" charset="-127"/>
                  <a:ea typeface="나눔고딕" panose="020D0604000000000000" pitchFamily="50" charset="-127"/>
                </a:rPr>
                <a:t>학년</a:t>
              </a:r>
            </a:p>
          </p:txBody>
        </p:sp>
        <p:sp>
          <p:nvSpPr>
            <p:cNvPr id="35868" name="AutoShape 28"/>
            <p:cNvSpPr>
              <a:spLocks noChangeArrowheads="1"/>
            </p:cNvSpPr>
            <p:nvPr/>
          </p:nvSpPr>
          <p:spPr bwMode="auto">
            <a:xfrm>
              <a:off x="4686300" y="3622824"/>
              <a:ext cx="3695700" cy="1447800"/>
            </a:xfrm>
            <a:prstGeom prst="roundRect">
              <a:avLst>
                <a:gd name="adj" fmla="val 17542"/>
              </a:avLst>
            </a:prstGeom>
            <a:solidFill>
              <a:schemeClr val="accent1">
                <a:alpha val="50000"/>
              </a:schemeClr>
            </a:solidFill>
            <a:ln w="9525">
              <a:solidFill>
                <a:schemeClr val="tx1"/>
              </a:solidFill>
              <a:round/>
              <a:headEnd/>
              <a:tailEnd/>
            </a:ln>
            <a:effectLst/>
          </p:spPr>
          <p:txBody>
            <a:bodyPr wrap="none" anchor="ctr"/>
            <a:lstStyle/>
            <a:p>
              <a:pPr algn="ctr">
                <a:defRPr/>
              </a:pPr>
              <a:r>
                <a:rPr lang="ko-KR" altLang="en-US" sz="2000" b="1" dirty="0">
                  <a:effectLst>
                    <a:outerShdw blurRad="38100" dist="38100" dir="2700000" algn="tl">
                      <a:srgbClr val="FFFFFF"/>
                    </a:outerShdw>
                  </a:effectLst>
                  <a:latin typeface="나눔고딕" panose="020D0604000000000000" pitchFamily="50" charset="-127"/>
                  <a:ea typeface="나눔고딕" panose="020D0604000000000000" pitchFamily="50" charset="-127"/>
                </a:rPr>
                <a:t>통제집단</a:t>
              </a:r>
            </a:p>
          </p:txBody>
        </p:sp>
        <p:sp>
          <p:nvSpPr>
            <p:cNvPr id="25625" name="Rectangle 37"/>
            <p:cNvSpPr>
              <a:spLocks noChangeArrowheads="1"/>
            </p:cNvSpPr>
            <p:nvPr/>
          </p:nvSpPr>
          <p:spPr bwMode="auto">
            <a:xfrm>
              <a:off x="2819400" y="2523226"/>
              <a:ext cx="990600" cy="152400"/>
            </a:xfrm>
            <a:prstGeom prst="rect">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5626" name="Rectangle 70"/>
            <p:cNvSpPr>
              <a:spLocks noChangeArrowheads="1"/>
            </p:cNvSpPr>
            <p:nvPr/>
          </p:nvSpPr>
          <p:spPr bwMode="auto">
            <a:xfrm flipH="1">
              <a:off x="5346700" y="2980426"/>
              <a:ext cx="990600" cy="152400"/>
            </a:xfrm>
            <a:prstGeom prst="rect">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5627" name="Rectangle 60"/>
            <p:cNvSpPr>
              <a:spLocks noChangeArrowheads="1"/>
            </p:cNvSpPr>
            <p:nvPr/>
          </p:nvSpPr>
          <p:spPr bwMode="auto">
            <a:xfrm flipH="1">
              <a:off x="5346700" y="2066026"/>
              <a:ext cx="990600" cy="152400"/>
            </a:xfrm>
            <a:prstGeom prst="rect">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5629" name="AutoShape 88"/>
            <p:cNvSpPr>
              <a:spLocks noChangeArrowheads="1"/>
            </p:cNvSpPr>
            <p:nvPr/>
          </p:nvSpPr>
          <p:spPr bwMode="auto">
            <a:xfrm>
              <a:off x="3048000" y="1844824"/>
              <a:ext cx="3048000" cy="1600200"/>
            </a:xfrm>
            <a:prstGeom prst="roundRect">
              <a:avLst>
                <a:gd name="adj" fmla="val 11903"/>
              </a:avLst>
            </a:prstGeom>
            <a:noFill/>
            <a:ln w="9525">
              <a:solidFill>
                <a:schemeClr val="tx1"/>
              </a:solidFill>
              <a:round/>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grpSp>
      <p:sp>
        <p:nvSpPr>
          <p:cNvPr id="34" name="AutoShape 5"/>
          <p:cNvSpPr>
            <a:spLocks noChangeArrowheads="1"/>
          </p:cNvSpPr>
          <p:nvPr/>
        </p:nvSpPr>
        <p:spPr bwMode="auto">
          <a:xfrm>
            <a:off x="1972496" y="1554220"/>
            <a:ext cx="361944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소아마비 재단 실험</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잘못된 통제</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a:bodyPr>
          <a:lstStyle/>
          <a:p>
            <a:pPr marL="0" indent="0">
              <a:buNone/>
            </a:pPr>
            <a:endParaRPr lang="en-US" altLang="ko-KR" sz="2000" b="1" dirty="0"/>
          </a:p>
          <a:p>
            <a:r>
              <a:rPr lang="en-US" altLang="ko-KR" dirty="0"/>
              <a:t>“Share rather than own.” </a:t>
            </a:r>
          </a:p>
          <a:p>
            <a:r>
              <a:rPr lang="en-US" altLang="ko-KR" dirty="0"/>
              <a:t>Environmentally friendly</a:t>
            </a:r>
          </a:p>
          <a:p>
            <a:r>
              <a:rPr lang="en-US" altLang="ko-KR" dirty="0"/>
              <a:t>Reduce waste</a:t>
            </a:r>
          </a:p>
          <a:p>
            <a:r>
              <a:rPr lang="en-US" altLang="ko-KR" dirty="0"/>
              <a:t>Increasing utilization rate</a:t>
            </a:r>
          </a:p>
          <a:p>
            <a:r>
              <a:rPr lang="en-US" altLang="ko-KR" dirty="0"/>
              <a:t>Better match demand and supply by ICT and Big Data</a:t>
            </a:r>
          </a:p>
        </p:txBody>
      </p:sp>
      <p:sp>
        <p:nvSpPr>
          <p:cNvPr id="5" name="제목 1"/>
          <p:cNvSpPr>
            <a:spLocks noGrp="1"/>
          </p:cNvSpPr>
          <p:nvPr>
            <p:ph type="title"/>
          </p:nvPr>
        </p:nvSpPr>
        <p:spPr>
          <a:xfrm>
            <a:off x="838200" y="365125"/>
            <a:ext cx="10515600" cy="1325563"/>
          </a:xfrm>
        </p:spPr>
        <p:txBody>
          <a:bodyPr>
            <a:normAutofit/>
          </a:bodyPr>
          <a:lstStyle/>
          <a:p>
            <a:pPr algn="ctr"/>
            <a:r>
              <a:rPr lang="en-US" altLang="ko-KR" dirty="0"/>
              <a:t>Big Data and Share Economy</a:t>
            </a:r>
            <a:endParaRPr lang="ko-KR" altLang="en-US" dirty="0"/>
          </a:p>
        </p:txBody>
      </p:sp>
    </p:spTree>
    <p:extLst>
      <p:ext uri="{BB962C8B-B14F-4D97-AF65-F5344CB8AC3E}">
        <p14:creationId xmlns:p14="http://schemas.microsoft.com/office/powerpoint/2010/main" val="36671823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Big</a:t>
            </a:r>
            <a:r>
              <a:rPr lang="ko-KR" altLang="en-US" dirty="0"/>
              <a:t> </a:t>
            </a:r>
            <a:r>
              <a:rPr lang="en-US" altLang="ko-KR" dirty="0"/>
              <a:t>Data</a:t>
            </a:r>
            <a:endParaRPr lang="ko-KR" altLang="en-US" dirty="0"/>
          </a:p>
        </p:txBody>
      </p:sp>
      <p:sp>
        <p:nvSpPr>
          <p:cNvPr id="3" name="내용 개체 틀 2"/>
          <p:cNvSpPr>
            <a:spLocks noGrp="1"/>
          </p:cNvSpPr>
          <p:nvPr>
            <p:ph idx="1"/>
          </p:nvPr>
        </p:nvSpPr>
        <p:spPr/>
        <p:txBody>
          <a:bodyPr>
            <a:normAutofit/>
          </a:bodyPr>
          <a:lstStyle/>
          <a:p>
            <a:r>
              <a:rPr lang="en-US" altLang="ko-KR" dirty="0"/>
              <a:t>Fast accumulation of diverse data in great volume</a:t>
            </a:r>
          </a:p>
          <a:p>
            <a:r>
              <a:rPr lang="en-US" altLang="ko-KR" dirty="0"/>
              <a:t>Any data can be represented as a sequence of binary digits</a:t>
            </a:r>
          </a:p>
          <a:p>
            <a:r>
              <a:rPr lang="en-US" altLang="ko-KR" dirty="0"/>
              <a:t>Numbers, categories, images (still, moving), voices, texts, … </a:t>
            </a:r>
          </a:p>
          <a:p>
            <a:endParaRPr lang="en-US" altLang="ko-KR" dirty="0"/>
          </a:p>
        </p:txBody>
      </p:sp>
    </p:spTree>
    <p:extLst>
      <p:ext uri="{BB962C8B-B14F-4D97-AF65-F5344CB8AC3E}">
        <p14:creationId xmlns:p14="http://schemas.microsoft.com/office/powerpoint/2010/main" val="8354605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Big Data</a:t>
            </a:r>
            <a:endParaRPr lang="ko-KR" altLang="en-US" dirty="0"/>
          </a:p>
        </p:txBody>
      </p:sp>
      <p:sp>
        <p:nvSpPr>
          <p:cNvPr id="3" name="내용 개체 틀 2"/>
          <p:cNvSpPr>
            <a:spLocks noGrp="1"/>
          </p:cNvSpPr>
          <p:nvPr>
            <p:ph idx="1"/>
          </p:nvPr>
        </p:nvSpPr>
        <p:spPr/>
        <p:txBody>
          <a:bodyPr>
            <a:noAutofit/>
          </a:bodyPr>
          <a:lstStyle/>
          <a:p>
            <a:r>
              <a:rPr lang="en-US" altLang="ko-KR" dirty="0"/>
              <a:t>Google Image Labeler (launched in 2006)</a:t>
            </a:r>
          </a:p>
          <a:p>
            <a:pPr marL="0" indent="0">
              <a:buNone/>
            </a:pPr>
            <a:r>
              <a:rPr lang="en-US" altLang="ko-KR" dirty="0"/>
              <a:t>	-2 users randomly paired</a:t>
            </a:r>
          </a:p>
          <a:p>
            <a:pPr marL="0" indent="0">
              <a:buNone/>
            </a:pPr>
            <a:r>
              <a:rPr lang="en-US" altLang="ko-KR" dirty="0"/>
              <a:t>	-matched words help Google to build accurate database </a:t>
            </a:r>
          </a:p>
          <a:p>
            <a:r>
              <a:rPr lang="en-US" altLang="ko-KR" dirty="0"/>
              <a:t>Game participants have donated labeled images to Google!</a:t>
            </a:r>
          </a:p>
        </p:txBody>
      </p:sp>
    </p:spTree>
    <p:extLst>
      <p:ext uri="{BB962C8B-B14F-4D97-AF65-F5344CB8AC3E}">
        <p14:creationId xmlns:p14="http://schemas.microsoft.com/office/powerpoint/2010/main" val="35884002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Big</a:t>
            </a:r>
            <a:r>
              <a:rPr lang="ko-KR" altLang="en-US" dirty="0"/>
              <a:t> </a:t>
            </a:r>
            <a:r>
              <a:rPr lang="en-US" altLang="ko-KR" dirty="0"/>
              <a:t>Data: X and Y</a:t>
            </a:r>
            <a:endParaRPr lang="ko-KR" altLang="en-US" dirty="0"/>
          </a:p>
        </p:txBody>
      </p:sp>
      <p:sp>
        <p:nvSpPr>
          <p:cNvPr id="3" name="내용 개체 틀 2"/>
          <p:cNvSpPr>
            <a:spLocks noGrp="1"/>
          </p:cNvSpPr>
          <p:nvPr>
            <p:ph idx="1"/>
          </p:nvPr>
        </p:nvSpPr>
        <p:spPr/>
        <p:txBody>
          <a:bodyPr>
            <a:normAutofit/>
          </a:bodyPr>
          <a:lstStyle/>
          <a:p>
            <a:r>
              <a:rPr lang="en-US" altLang="ko-KR" dirty="0"/>
              <a:t>X=features, classifiers, characteristics, covariates</a:t>
            </a:r>
          </a:p>
          <a:p>
            <a:r>
              <a:rPr lang="en-US" altLang="ko-KR" dirty="0"/>
              <a:t>Y=label, category, outcome</a:t>
            </a:r>
          </a:p>
        </p:txBody>
      </p:sp>
    </p:spTree>
    <p:extLst>
      <p:ext uri="{BB962C8B-B14F-4D97-AF65-F5344CB8AC3E}">
        <p14:creationId xmlns:p14="http://schemas.microsoft.com/office/powerpoint/2010/main" val="33512260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Learning</a:t>
            </a:r>
            <a:endParaRPr lang="ko-KR" altLang="en-US" dirty="0"/>
          </a:p>
        </p:txBody>
      </p:sp>
      <p:sp>
        <p:nvSpPr>
          <p:cNvPr id="3" name="내용 개체 틀 2"/>
          <p:cNvSpPr>
            <a:spLocks noGrp="1"/>
          </p:cNvSpPr>
          <p:nvPr>
            <p:ph idx="1"/>
          </p:nvPr>
        </p:nvSpPr>
        <p:spPr/>
        <p:txBody>
          <a:bodyPr>
            <a:normAutofit/>
          </a:bodyPr>
          <a:lstStyle/>
          <a:p>
            <a:r>
              <a:rPr lang="en-US" altLang="ko-KR" dirty="0"/>
              <a:t>X alone: unsupervised learning, clustering problem</a:t>
            </a:r>
          </a:p>
          <a:p>
            <a:r>
              <a:rPr lang="en-US" altLang="ko-KR" dirty="0"/>
              <a:t>(X, Y): supervised learning</a:t>
            </a:r>
          </a:p>
          <a:p>
            <a:endParaRPr lang="en-US" altLang="ko-KR" dirty="0"/>
          </a:p>
        </p:txBody>
      </p:sp>
    </p:spTree>
    <p:extLst>
      <p:ext uri="{BB962C8B-B14F-4D97-AF65-F5344CB8AC3E}">
        <p14:creationId xmlns:p14="http://schemas.microsoft.com/office/powerpoint/2010/main" val="237118290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Unsupervised Learning: X alone</a:t>
            </a:r>
            <a:endParaRPr lang="ko-KR" altLang="en-US" dirty="0"/>
          </a:p>
        </p:txBody>
      </p:sp>
      <p:sp>
        <p:nvSpPr>
          <p:cNvPr id="3" name="내용 개체 틀 2"/>
          <p:cNvSpPr>
            <a:spLocks noGrp="1"/>
          </p:cNvSpPr>
          <p:nvPr>
            <p:ph idx="1"/>
          </p:nvPr>
        </p:nvSpPr>
        <p:spPr/>
        <p:txBody>
          <a:bodyPr>
            <a:normAutofit/>
          </a:bodyPr>
          <a:lstStyle/>
          <a:p>
            <a:r>
              <a:rPr lang="en-US" altLang="ko-KR" dirty="0"/>
              <a:t>Clustering </a:t>
            </a:r>
          </a:p>
          <a:p>
            <a:r>
              <a:rPr lang="en-US" altLang="ko-KR" dirty="0"/>
              <a:t>K-means algorithm: Repeat</a:t>
            </a:r>
          </a:p>
          <a:p>
            <a:pPr marL="0" indent="0">
              <a:buNone/>
            </a:pPr>
            <a:r>
              <a:rPr lang="en-US" altLang="ko-KR" dirty="0"/>
              <a:t> -computing centroid for each cluster</a:t>
            </a:r>
          </a:p>
          <a:p>
            <a:pPr marL="0" indent="0">
              <a:buNone/>
            </a:pPr>
            <a:r>
              <a:rPr lang="en-US" altLang="ko-KR" dirty="0"/>
              <a:t> -and assigning cluster membership</a:t>
            </a:r>
          </a:p>
          <a:p>
            <a:pPr marL="0" indent="0">
              <a:buNone/>
            </a:pPr>
            <a:r>
              <a:rPr lang="en-US" altLang="ko-KR" dirty="0"/>
              <a:t> -choose k*=point of diminishing returns</a:t>
            </a:r>
          </a:p>
        </p:txBody>
      </p:sp>
    </p:spTree>
    <p:extLst>
      <p:ext uri="{BB962C8B-B14F-4D97-AF65-F5344CB8AC3E}">
        <p14:creationId xmlns:p14="http://schemas.microsoft.com/office/powerpoint/2010/main" val="36779254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Unsupervised Learning: X alone</a:t>
            </a:r>
            <a:endParaRPr lang="ko-KR" altLang="en-US" dirty="0"/>
          </a:p>
        </p:txBody>
      </p:sp>
      <p:sp>
        <p:nvSpPr>
          <p:cNvPr id="3" name="내용 개체 틀 2"/>
          <p:cNvSpPr>
            <a:spLocks noGrp="1"/>
          </p:cNvSpPr>
          <p:nvPr>
            <p:ph idx="1"/>
          </p:nvPr>
        </p:nvSpPr>
        <p:spPr/>
        <p:txBody>
          <a:bodyPr>
            <a:normAutofit/>
          </a:bodyPr>
          <a:lstStyle/>
          <a:p>
            <a:r>
              <a:rPr lang="en-US" altLang="ko-KR" dirty="0"/>
              <a:t>Hierarchical agglomerative clustering:</a:t>
            </a:r>
          </a:p>
          <a:p>
            <a:r>
              <a:rPr lang="en-US" altLang="ko-KR" dirty="0"/>
              <a:t>Start with each point forming its own cluster</a:t>
            </a:r>
          </a:p>
          <a:p>
            <a:r>
              <a:rPr lang="en-US" altLang="ko-KR" dirty="0"/>
              <a:t>Repeatedly merge the clusters of the closest two points</a:t>
            </a:r>
          </a:p>
          <a:p>
            <a:r>
              <a:rPr lang="en-US" altLang="ko-KR" dirty="0"/>
              <a:t>Represent the results using </a:t>
            </a:r>
            <a:r>
              <a:rPr lang="en-US" altLang="ko-KR" dirty="0" err="1"/>
              <a:t>dendrogram</a:t>
            </a:r>
            <a:endParaRPr lang="en-US" altLang="ko-KR" dirty="0"/>
          </a:p>
        </p:txBody>
      </p:sp>
    </p:spTree>
    <p:extLst>
      <p:ext uri="{BB962C8B-B14F-4D97-AF65-F5344CB8AC3E}">
        <p14:creationId xmlns:p14="http://schemas.microsoft.com/office/powerpoint/2010/main" val="30799821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Unsupervised Learning: X alone</a:t>
            </a:r>
            <a:endParaRPr lang="ko-KR" altLang="en-US" dirty="0"/>
          </a:p>
        </p:txBody>
      </p:sp>
      <p:sp>
        <p:nvSpPr>
          <p:cNvPr id="3" name="내용 개체 틀 2"/>
          <p:cNvSpPr>
            <a:spLocks noGrp="1"/>
          </p:cNvSpPr>
          <p:nvPr>
            <p:ph idx="1"/>
          </p:nvPr>
        </p:nvSpPr>
        <p:spPr/>
        <p:txBody>
          <a:bodyPr>
            <a:normAutofit/>
          </a:bodyPr>
          <a:lstStyle/>
          <a:p>
            <a:r>
              <a:rPr lang="en-US" altLang="ko-KR" dirty="0"/>
              <a:t>using “bag of words,” classify unlabeled documents</a:t>
            </a:r>
          </a:p>
          <a:p>
            <a:r>
              <a:rPr lang="en-US" altLang="ko-KR" dirty="0"/>
              <a:t>TFIDF (term frequency*inverse document frequency):</a:t>
            </a:r>
          </a:p>
          <a:p>
            <a:r>
              <a:rPr lang="en-US" altLang="ko-KR" dirty="0"/>
              <a:t>frequent locally (in the document)</a:t>
            </a:r>
          </a:p>
          <a:p>
            <a:r>
              <a:rPr lang="en-US" altLang="ko-KR" dirty="0"/>
              <a:t>rare globally (in the corpus of entire documents)</a:t>
            </a:r>
          </a:p>
        </p:txBody>
      </p:sp>
    </p:spTree>
    <p:extLst>
      <p:ext uri="{BB962C8B-B14F-4D97-AF65-F5344CB8AC3E}">
        <p14:creationId xmlns:p14="http://schemas.microsoft.com/office/powerpoint/2010/main" val="71835989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Supervised Learning: (X, Y)</a:t>
            </a:r>
            <a:endParaRPr lang="ko-KR" altLang="en-US" dirty="0"/>
          </a:p>
        </p:txBody>
      </p:sp>
      <p:sp>
        <p:nvSpPr>
          <p:cNvPr id="3" name="내용 개체 틀 2"/>
          <p:cNvSpPr>
            <a:spLocks noGrp="1"/>
          </p:cNvSpPr>
          <p:nvPr>
            <p:ph idx="1"/>
          </p:nvPr>
        </p:nvSpPr>
        <p:spPr/>
        <p:txBody>
          <a:bodyPr>
            <a:normAutofit/>
          </a:bodyPr>
          <a:lstStyle/>
          <a:p>
            <a:r>
              <a:rPr lang="en-US" altLang="ko-KR" dirty="0"/>
              <a:t>labeled images (cats, dogs, …)</a:t>
            </a:r>
          </a:p>
          <a:p>
            <a:r>
              <a:rPr lang="en-US" altLang="ko-KR" dirty="0"/>
              <a:t>labeled documents (sports, news, …)</a:t>
            </a:r>
          </a:p>
          <a:p>
            <a:r>
              <a:rPr lang="en-US" altLang="ko-KR" dirty="0"/>
              <a:t>“bag of words” can also be used for supervised learning</a:t>
            </a:r>
          </a:p>
          <a:p>
            <a:endParaRPr lang="en-US" altLang="ko-KR" dirty="0"/>
          </a:p>
        </p:txBody>
      </p:sp>
    </p:spTree>
    <p:extLst>
      <p:ext uri="{BB962C8B-B14F-4D97-AF65-F5344CB8AC3E}">
        <p14:creationId xmlns:p14="http://schemas.microsoft.com/office/powerpoint/2010/main" val="1291668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Reinforcement Learning</a:t>
            </a:r>
            <a:endParaRPr lang="ko-KR" altLang="en-US" dirty="0"/>
          </a:p>
        </p:txBody>
      </p:sp>
      <p:sp>
        <p:nvSpPr>
          <p:cNvPr id="3" name="내용 개체 틀 2"/>
          <p:cNvSpPr>
            <a:spLocks noGrp="1"/>
          </p:cNvSpPr>
          <p:nvPr>
            <p:ph idx="1"/>
          </p:nvPr>
        </p:nvSpPr>
        <p:spPr>
          <a:xfrm>
            <a:off x="838199" y="1840313"/>
            <a:ext cx="10538637" cy="2565622"/>
          </a:xfrm>
        </p:spPr>
        <p:txBody>
          <a:bodyPr>
            <a:normAutofit/>
          </a:bodyPr>
          <a:lstStyle/>
          <a:p>
            <a:r>
              <a:rPr lang="en-US" altLang="ko-KR" dirty="0"/>
              <a:t>From maximizing predictive accuracy to maximizing value</a:t>
            </a:r>
          </a:p>
          <a:p>
            <a:r>
              <a:rPr lang="en-US" altLang="ko-KR" dirty="0"/>
              <a:t>Reinforcement learning in </a:t>
            </a:r>
            <a:r>
              <a:rPr lang="en-US" altLang="ko-KR" dirty="0" err="1"/>
              <a:t>AlphaGo</a:t>
            </a:r>
            <a:r>
              <a:rPr lang="en-US" altLang="ko-KR" dirty="0"/>
              <a:t>:</a:t>
            </a:r>
          </a:p>
          <a:p>
            <a:r>
              <a:rPr lang="en-US" altLang="ko-KR" dirty="0"/>
              <a:t>generate data through self-play (Monte</a:t>
            </a:r>
            <a:r>
              <a:rPr lang="ko-KR" altLang="en-US" dirty="0"/>
              <a:t> </a:t>
            </a:r>
            <a:r>
              <a:rPr lang="en-US" altLang="ko-KR" dirty="0"/>
              <a:t>Carlo simulations)</a:t>
            </a:r>
          </a:p>
          <a:p>
            <a:r>
              <a:rPr lang="en-US" altLang="ko-KR" dirty="0"/>
              <a:t>update “policy” and “value” to maximize probability of win</a:t>
            </a:r>
          </a:p>
          <a:p>
            <a:endParaRPr lang="en-US" altLang="ko-KR" dirty="0"/>
          </a:p>
        </p:txBody>
      </p:sp>
    </p:spTree>
    <p:extLst>
      <p:ext uri="{BB962C8B-B14F-4D97-AF65-F5344CB8AC3E}">
        <p14:creationId xmlns:p14="http://schemas.microsoft.com/office/powerpoint/2010/main" val="1179657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rtlCol="0">
            <a:normAutofit/>
          </a:bodyPr>
          <a:lstStyle/>
          <a:p>
            <a:pPr>
              <a:defRPr/>
            </a:pPr>
            <a:r>
              <a:rPr lang="en-US" altLang="ko-KR" sz="4000" dirty="0"/>
              <a:t>3. </a:t>
            </a:r>
            <a:r>
              <a:rPr lang="ko-KR" altLang="en-US" sz="4000" dirty="0"/>
              <a:t>실험 연구</a:t>
            </a:r>
          </a:p>
        </p:txBody>
      </p:sp>
      <p:sp>
        <p:nvSpPr>
          <p:cNvPr id="2" name="내용 개체 틀 1"/>
          <p:cNvSpPr>
            <a:spLocks noGrp="1"/>
          </p:cNvSpPr>
          <p:nvPr>
            <p:ph idx="1"/>
          </p:nvPr>
        </p:nvSpPr>
        <p:spPr>
          <a:xfrm>
            <a:off x="1981200" y="1600200"/>
            <a:ext cx="8229600" cy="5257800"/>
          </a:xfrm>
        </p:spPr>
        <p:txBody>
          <a:bodyPr/>
          <a:lstStyle/>
          <a:p>
            <a:pPr defTabSz="190500">
              <a:lnSpc>
                <a:spcPct val="150000"/>
              </a:lnSpc>
              <a:spcBef>
                <a:spcPct val="10000"/>
              </a:spcBef>
              <a:buFont typeface="Wingdings" pitchFamily="2" charset="2"/>
              <a:buChar char="Ø"/>
            </a:pPr>
            <a:endParaRPr lang="en-US" altLang="ko-KR" sz="24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marL="0" indent="0" defTabSz="190500">
              <a:lnSpc>
                <a:spcPct val="150000"/>
              </a:lnSpc>
              <a:spcBef>
                <a:spcPct val="10000"/>
              </a:spcBef>
              <a:buNone/>
            </a:pPr>
            <a:r>
              <a:rPr lang="ko-KR" altLang="en-US" sz="1800" dirty="0"/>
              <a:t>부모가 동의한 아이들 중에서 처리집단과 통제집단에 무작위로 배정</a:t>
            </a:r>
            <a:r>
              <a:rPr lang="en-US" altLang="ko-KR" sz="1800" dirty="0"/>
              <a:t>.</a:t>
            </a:r>
            <a:endParaRPr lang="ko-KR" altLang="en-US" sz="1800" dirty="0"/>
          </a:p>
          <a:p>
            <a:pPr marL="0" indent="0" defTabSz="190500">
              <a:lnSpc>
                <a:spcPct val="150000"/>
              </a:lnSpc>
              <a:spcBef>
                <a:spcPct val="10000"/>
              </a:spcBef>
              <a:buNone/>
            </a:pPr>
            <a:r>
              <a:rPr lang="ko-KR" altLang="en-US" sz="1800" dirty="0"/>
              <a:t>학년 구분 제거하고 식염수가 든 가짜 약</a:t>
            </a:r>
            <a:r>
              <a:rPr lang="en-US" altLang="ko-KR" sz="1800" dirty="0"/>
              <a:t>(placebo)</a:t>
            </a:r>
            <a:r>
              <a:rPr lang="ko-KR" altLang="en-US" sz="1800" dirty="0"/>
              <a:t> 이용</a:t>
            </a:r>
            <a:r>
              <a:rPr lang="en-US" altLang="ko-KR" sz="1800" dirty="0"/>
              <a:t>. </a:t>
            </a:r>
            <a:r>
              <a:rPr lang="ko-KR" altLang="en-US" sz="1800" dirty="0"/>
              <a:t>이중 눈가림 실험</a:t>
            </a:r>
            <a:r>
              <a:rPr lang="en-US" altLang="ko-KR" sz="1800" dirty="0"/>
              <a:t>.</a:t>
            </a:r>
            <a:endParaRPr lang="ko-KR" altLang="en-US" sz="1800" dirty="0"/>
          </a:p>
          <a:p>
            <a:pPr>
              <a:lnSpc>
                <a:spcPct val="150000"/>
              </a:lnSpc>
            </a:pPr>
            <a:endParaRPr lang="ko-KR" altLang="en-US" sz="1800" dirty="0"/>
          </a:p>
        </p:txBody>
      </p:sp>
      <p:grpSp>
        <p:nvGrpSpPr>
          <p:cNvPr id="3" name="그룹 2"/>
          <p:cNvGrpSpPr/>
          <p:nvPr/>
        </p:nvGrpSpPr>
        <p:grpSpPr>
          <a:xfrm>
            <a:off x="2286000" y="2291432"/>
            <a:ext cx="7277100" cy="3225800"/>
            <a:chOff x="762000" y="1828800"/>
            <a:chExt cx="7277100" cy="3225800"/>
          </a:xfrm>
        </p:grpSpPr>
        <p:sp>
          <p:nvSpPr>
            <p:cNvPr id="38957" name="AutoShape 45"/>
            <p:cNvSpPr>
              <a:spLocks noChangeArrowheads="1"/>
            </p:cNvSpPr>
            <p:nvPr/>
          </p:nvSpPr>
          <p:spPr bwMode="auto">
            <a:xfrm>
              <a:off x="762000" y="4051300"/>
              <a:ext cx="2563813" cy="1003300"/>
            </a:xfrm>
            <a:prstGeom prst="roundRect">
              <a:avLst>
                <a:gd name="adj" fmla="val 16667"/>
              </a:avLst>
            </a:prstGeom>
            <a:solidFill>
              <a:schemeClr val="accent1">
                <a:alpha val="50000"/>
              </a:schemeClr>
            </a:solidFill>
            <a:ln w="9525">
              <a:solidFill>
                <a:schemeClr val="tx1"/>
              </a:solidFill>
              <a:round/>
              <a:headEnd/>
              <a:tailEnd/>
            </a:ln>
            <a:effectLst/>
          </p:spPr>
          <p:txBody>
            <a:bodyPr wrap="none" anchor="ctr"/>
            <a:lstStyle/>
            <a:p>
              <a:pPr algn="ctr">
                <a:defRPr/>
              </a:pPr>
              <a:r>
                <a:rPr lang="ko-KR" altLang="en-US" sz="2000" b="1" dirty="0">
                  <a:effectLst>
                    <a:outerShdw blurRad="38100" dist="38100" dir="2700000" algn="tl">
                      <a:srgbClr val="FFFFFF"/>
                    </a:outerShdw>
                  </a:effectLst>
                  <a:latin typeface="나눔고딕" panose="020D0604000000000000" pitchFamily="50" charset="-127"/>
                  <a:ea typeface="나눔고딕" panose="020D0604000000000000" pitchFamily="50" charset="-127"/>
                </a:rPr>
                <a:t>처리집단</a:t>
              </a:r>
            </a:p>
            <a:p>
              <a:pPr algn="ctr">
                <a:defRPr/>
              </a:pPr>
              <a:r>
                <a:rPr lang="en-US" altLang="ko-KR" b="1" dirty="0">
                  <a:effectLst>
                    <a:outerShdw blurRad="38100" dist="38100" dir="2700000" algn="tl">
                      <a:srgbClr val="FFFFFF"/>
                    </a:outerShdw>
                  </a:effectLst>
                  <a:latin typeface="나눔고딕" panose="020D0604000000000000" pitchFamily="50" charset="-127"/>
                  <a:ea typeface="나눔고딕" panose="020D0604000000000000" pitchFamily="50" charset="-127"/>
                </a:rPr>
                <a:t>(</a:t>
              </a:r>
              <a:r>
                <a:rPr lang="ko-KR" altLang="en-US" b="1" dirty="0">
                  <a:effectLst>
                    <a:outerShdw blurRad="38100" dist="38100" dir="2700000" algn="tl">
                      <a:srgbClr val="FFFFFF"/>
                    </a:outerShdw>
                  </a:effectLst>
                  <a:latin typeface="나눔고딕" panose="020D0604000000000000" pitchFamily="50" charset="-127"/>
                  <a:ea typeface="나눔고딕" panose="020D0604000000000000" pitchFamily="50" charset="-127"/>
                </a:rPr>
                <a:t>백신 투여</a:t>
              </a:r>
              <a:r>
                <a:rPr lang="en-US" altLang="ko-KR" b="1" dirty="0">
                  <a:effectLst>
                    <a:outerShdw blurRad="38100" dist="38100" dir="2700000" algn="tl">
                      <a:srgbClr val="FFFFFF"/>
                    </a:outerShdw>
                  </a:effectLst>
                  <a:latin typeface="나눔고딕" panose="020D0604000000000000" pitchFamily="50" charset="-127"/>
                  <a:ea typeface="나눔고딕" panose="020D0604000000000000" pitchFamily="50" charset="-127"/>
                </a:rPr>
                <a:t>)</a:t>
              </a:r>
            </a:p>
          </p:txBody>
        </p:sp>
        <p:sp>
          <p:nvSpPr>
            <p:cNvPr id="26628" name="Rectangle 61"/>
            <p:cNvSpPr>
              <a:spLocks noChangeArrowheads="1"/>
            </p:cNvSpPr>
            <p:nvPr/>
          </p:nvSpPr>
          <p:spPr bwMode="auto">
            <a:xfrm>
              <a:off x="2019300" y="2590800"/>
              <a:ext cx="457200" cy="800100"/>
            </a:xfrm>
            <a:prstGeom prst="rect">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6629" name="AutoShape 62"/>
            <p:cNvSpPr>
              <a:spLocks noChangeArrowheads="1"/>
            </p:cNvSpPr>
            <p:nvPr/>
          </p:nvSpPr>
          <p:spPr bwMode="auto">
            <a:xfrm flipV="1">
              <a:off x="1752600" y="3352800"/>
              <a:ext cx="990600" cy="228600"/>
            </a:xfrm>
            <a:prstGeom prst="triangle">
              <a:avLst>
                <a:gd name="adj" fmla="val 50000"/>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6630" name="Oval 63"/>
            <p:cNvSpPr>
              <a:spLocks noChangeArrowheads="1"/>
            </p:cNvSpPr>
            <p:nvPr/>
          </p:nvSpPr>
          <p:spPr bwMode="auto">
            <a:xfrm>
              <a:off x="2019300" y="2197100"/>
              <a:ext cx="1498600" cy="762000"/>
            </a:xfrm>
            <a:prstGeom prst="ellipse">
              <a:avLst/>
            </a:prstGeom>
            <a:solidFill>
              <a:srgbClr val="FFCC66"/>
            </a:solidFill>
            <a:ln w="9525">
              <a:noFill/>
              <a:round/>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6631" name="AutoShape 64"/>
            <p:cNvSpPr>
              <a:spLocks noChangeArrowheads="1"/>
            </p:cNvSpPr>
            <p:nvPr/>
          </p:nvSpPr>
          <p:spPr bwMode="auto">
            <a:xfrm>
              <a:off x="2476500" y="2349500"/>
              <a:ext cx="1524000" cy="698500"/>
            </a:xfrm>
            <a:prstGeom prst="roundRect">
              <a:avLst>
                <a:gd name="adj" fmla="val 37037"/>
              </a:avLst>
            </a:prstGeom>
            <a:ln w="9525">
              <a:noFill/>
              <a:round/>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6632" name="Rectangle 65"/>
            <p:cNvSpPr>
              <a:spLocks noChangeArrowheads="1"/>
            </p:cNvSpPr>
            <p:nvPr/>
          </p:nvSpPr>
          <p:spPr bwMode="auto">
            <a:xfrm>
              <a:off x="2476500" y="2667000"/>
              <a:ext cx="304800" cy="304800"/>
            </a:xfrm>
            <a:prstGeom prst="rect">
              <a:avLst/>
            </a:prstGeom>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6633" name="Oval 48"/>
            <p:cNvSpPr>
              <a:spLocks noChangeArrowheads="1"/>
            </p:cNvSpPr>
            <p:nvPr/>
          </p:nvSpPr>
          <p:spPr bwMode="auto">
            <a:xfrm flipH="1">
              <a:off x="5638800" y="3009900"/>
              <a:ext cx="1803400" cy="762000"/>
            </a:xfrm>
            <a:prstGeom prst="ellipse">
              <a:avLst/>
            </a:prstGeom>
            <a:solidFill>
              <a:srgbClr val="FFCC66"/>
            </a:solidFill>
            <a:ln w="9525">
              <a:noFill/>
              <a:round/>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6634" name="AutoShape 51"/>
            <p:cNvSpPr>
              <a:spLocks noChangeArrowheads="1"/>
            </p:cNvSpPr>
            <p:nvPr/>
          </p:nvSpPr>
          <p:spPr bwMode="auto">
            <a:xfrm flipH="1">
              <a:off x="5486400" y="3162300"/>
              <a:ext cx="1574800" cy="723900"/>
            </a:xfrm>
            <a:prstGeom prst="roundRect">
              <a:avLst>
                <a:gd name="adj" fmla="val 37037"/>
              </a:avLst>
            </a:prstGeom>
            <a:ln w="9525">
              <a:noFill/>
              <a:round/>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useBgFill="1">
          <p:nvSpPr>
            <p:cNvPr id="26635" name="Rectangle 53"/>
            <p:cNvSpPr>
              <a:spLocks noChangeArrowheads="1"/>
            </p:cNvSpPr>
            <p:nvPr/>
          </p:nvSpPr>
          <p:spPr bwMode="auto">
            <a:xfrm>
              <a:off x="6604000" y="3352800"/>
              <a:ext cx="914400" cy="457200"/>
            </a:xfrm>
            <a:prstGeom prst="rect">
              <a:avLst/>
            </a:prstGeom>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6636" name="AutoShape 55"/>
            <p:cNvSpPr>
              <a:spLocks noChangeArrowheads="1"/>
            </p:cNvSpPr>
            <p:nvPr/>
          </p:nvSpPr>
          <p:spPr bwMode="auto">
            <a:xfrm flipH="1" flipV="1">
              <a:off x="6756400" y="3352800"/>
              <a:ext cx="990600" cy="228600"/>
            </a:xfrm>
            <a:prstGeom prst="triangle">
              <a:avLst>
                <a:gd name="adj" fmla="val 50000"/>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38958" name="AutoShape 46"/>
            <p:cNvSpPr>
              <a:spLocks noChangeArrowheads="1"/>
            </p:cNvSpPr>
            <p:nvPr/>
          </p:nvSpPr>
          <p:spPr bwMode="auto">
            <a:xfrm>
              <a:off x="3429000" y="4051300"/>
              <a:ext cx="2552700" cy="1003300"/>
            </a:xfrm>
            <a:prstGeom prst="roundRect">
              <a:avLst>
                <a:gd name="adj" fmla="val 16667"/>
              </a:avLst>
            </a:prstGeom>
            <a:solidFill>
              <a:schemeClr val="accent1">
                <a:alpha val="50000"/>
              </a:schemeClr>
            </a:solidFill>
            <a:ln w="9525">
              <a:solidFill>
                <a:schemeClr val="tx1"/>
              </a:solidFill>
              <a:round/>
              <a:headEnd/>
              <a:tailEnd/>
            </a:ln>
            <a:effectLst/>
          </p:spPr>
          <p:txBody>
            <a:bodyPr wrap="none" anchor="ctr"/>
            <a:lstStyle/>
            <a:p>
              <a:pPr algn="ctr">
                <a:defRPr/>
              </a:pPr>
              <a:r>
                <a:rPr lang="ko-KR" altLang="en-US" b="1" dirty="0">
                  <a:effectLst>
                    <a:outerShdw blurRad="38100" dist="38100" dir="2700000" algn="tl">
                      <a:srgbClr val="FFFFFF"/>
                    </a:outerShdw>
                  </a:effectLst>
                  <a:latin typeface="나눔고딕" panose="020D0604000000000000" pitchFamily="50" charset="-127"/>
                  <a:ea typeface="나눔고딕" panose="020D0604000000000000" pitchFamily="50" charset="-127"/>
                </a:rPr>
                <a:t>통제집단</a:t>
              </a:r>
            </a:p>
            <a:p>
              <a:pPr algn="ctr">
                <a:defRPr/>
              </a:pPr>
              <a:r>
                <a:rPr lang="en-US" altLang="ko-KR" b="1" dirty="0">
                  <a:effectLst>
                    <a:outerShdw blurRad="38100" dist="38100" dir="2700000" algn="tl">
                      <a:srgbClr val="FFFFFF"/>
                    </a:outerShdw>
                  </a:effectLst>
                  <a:latin typeface="나눔고딕" panose="020D0604000000000000" pitchFamily="50" charset="-127"/>
                  <a:ea typeface="나눔고딕" panose="020D0604000000000000" pitchFamily="50" charset="-127"/>
                </a:rPr>
                <a:t>(</a:t>
              </a:r>
              <a:r>
                <a:rPr lang="ko-KR" altLang="en-US" b="1" dirty="0">
                  <a:effectLst>
                    <a:outerShdw blurRad="38100" dist="38100" dir="2700000" algn="tl">
                      <a:srgbClr val="FFFFFF"/>
                    </a:outerShdw>
                  </a:effectLst>
                  <a:latin typeface="나눔고딕" panose="020D0604000000000000" pitchFamily="50" charset="-127"/>
                  <a:ea typeface="나눔고딕" panose="020D0604000000000000" pitchFamily="50" charset="-127"/>
                </a:rPr>
                <a:t>식염수 투여</a:t>
              </a:r>
              <a:r>
                <a:rPr lang="en-US" altLang="ko-KR" b="1" dirty="0">
                  <a:effectLst>
                    <a:outerShdw blurRad="38100" dist="38100" dir="2700000" algn="tl">
                      <a:srgbClr val="FFFFFF"/>
                    </a:outerShdw>
                  </a:effectLst>
                  <a:latin typeface="나눔고딕" panose="020D0604000000000000" pitchFamily="50" charset="-127"/>
                  <a:ea typeface="나눔고딕" panose="020D0604000000000000" pitchFamily="50" charset="-127"/>
                </a:rPr>
                <a:t>)</a:t>
              </a:r>
            </a:p>
          </p:txBody>
        </p:sp>
        <p:sp>
          <p:nvSpPr>
            <p:cNvPr id="38981" name="AutoShape 69"/>
            <p:cNvSpPr>
              <a:spLocks noChangeArrowheads="1"/>
            </p:cNvSpPr>
            <p:nvPr/>
          </p:nvSpPr>
          <p:spPr bwMode="auto">
            <a:xfrm>
              <a:off x="6057900" y="3606800"/>
              <a:ext cx="1981200" cy="1447800"/>
            </a:xfrm>
            <a:prstGeom prst="roundRect">
              <a:avLst>
                <a:gd name="adj" fmla="val 17542"/>
              </a:avLst>
            </a:prstGeom>
            <a:noFill/>
            <a:ln w="9525" cap="rnd">
              <a:solidFill>
                <a:schemeClr val="tx1"/>
              </a:solidFill>
              <a:prstDash val="sysDot"/>
              <a:round/>
              <a:headEnd/>
              <a:tailEnd/>
            </a:ln>
            <a:effectLst/>
          </p:spPr>
          <p:txBody>
            <a:bodyPr wrap="none" anchor="ctr"/>
            <a:lstStyle/>
            <a:p>
              <a:pPr algn="ctr">
                <a:defRPr/>
              </a:pPr>
              <a:r>
                <a:rPr lang="ko-KR" altLang="en-US" sz="2000" b="1" dirty="0">
                  <a:effectLst>
                    <a:outerShdw blurRad="38100" dist="38100" dir="2700000" algn="tl">
                      <a:srgbClr val="C0C0C0"/>
                    </a:outerShdw>
                  </a:effectLst>
                  <a:latin typeface="나눔고딕" panose="020D0604000000000000" pitchFamily="50" charset="-127"/>
                  <a:ea typeface="나눔고딕" panose="020D0604000000000000" pitchFamily="50" charset="-127"/>
                </a:rPr>
                <a:t>투약 거부</a:t>
              </a:r>
            </a:p>
            <a:p>
              <a:pPr algn="ctr">
                <a:defRPr/>
              </a:pPr>
              <a:r>
                <a:rPr lang="en-US" altLang="ko-KR" sz="2000" b="1" dirty="0">
                  <a:effectLst>
                    <a:outerShdw blurRad="38100" dist="38100" dir="2700000" algn="tl">
                      <a:srgbClr val="C0C0C0"/>
                    </a:outerShdw>
                  </a:effectLst>
                  <a:latin typeface="나눔고딕" panose="020D0604000000000000" pitchFamily="50" charset="-127"/>
                  <a:ea typeface="나눔고딕" panose="020D0604000000000000" pitchFamily="50" charset="-127"/>
                </a:rPr>
                <a:t>(</a:t>
              </a:r>
              <a:r>
                <a:rPr lang="ko-KR" altLang="en-US" sz="2000" b="1" dirty="0">
                  <a:effectLst>
                    <a:outerShdw blurRad="38100" dist="38100" dir="2700000" algn="tl">
                      <a:srgbClr val="C0C0C0"/>
                    </a:outerShdw>
                  </a:effectLst>
                  <a:latin typeface="나눔고딕" panose="020D0604000000000000" pitchFamily="50" charset="-127"/>
                  <a:ea typeface="나눔고딕" panose="020D0604000000000000" pitchFamily="50" charset="-127"/>
                </a:rPr>
                <a:t>제   외</a:t>
              </a:r>
              <a:r>
                <a:rPr lang="en-US" altLang="ko-KR" sz="2000" b="1" dirty="0">
                  <a:effectLst>
                    <a:outerShdw blurRad="38100" dist="38100" dir="2700000" algn="tl">
                      <a:srgbClr val="C0C0C0"/>
                    </a:outerShdw>
                  </a:effectLst>
                  <a:latin typeface="나눔고딕" panose="020D0604000000000000" pitchFamily="50" charset="-127"/>
                  <a:ea typeface="나눔고딕" panose="020D0604000000000000" pitchFamily="50" charset="-127"/>
                </a:rPr>
                <a:t>)</a:t>
              </a:r>
            </a:p>
          </p:txBody>
        </p:sp>
        <p:sp>
          <p:nvSpPr>
            <p:cNvPr id="26639" name="AutoShape 70"/>
            <p:cNvSpPr>
              <a:spLocks noChangeArrowheads="1"/>
            </p:cNvSpPr>
            <p:nvPr/>
          </p:nvSpPr>
          <p:spPr bwMode="auto">
            <a:xfrm>
              <a:off x="3048000" y="1828800"/>
              <a:ext cx="3048000" cy="1600200"/>
            </a:xfrm>
            <a:prstGeom prst="roundRect">
              <a:avLst>
                <a:gd name="adj" fmla="val 11903"/>
              </a:avLst>
            </a:prstGeom>
            <a:noFill/>
            <a:ln w="9525">
              <a:solidFill>
                <a:schemeClr val="tx1"/>
              </a:solidFill>
              <a:round/>
              <a:headEnd/>
              <a:tailEnd/>
            </a:ln>
          </p:spPr>
          <p:txBody>
            <a:bodyPr wrap="none" anchor="ctr"/>
            <a:lstStyle/>
            <a:p>
              <a:pPr algn="ctr"/>
              <a:endParaRPr lang="ko-KR" altLang="ko-KR">
                <a:latin typeface="나눔고딕" panose="020D0604000000000000" pitchFamily="50" charset="-127"/>
                <a:ea typeface="나눔고딕" panose="020D0604000000000000" pitchFamily="50" charset="-127"/>
              </a:endParaRPr>
            </a:p>
          </p:txBody>
        </p:sp>
        <p:sp>
          <p:nvSpPr>
            <p:cNvPr id="38959" name="AutoShape 47"/>
            <p:cNvSpPr>
              <a:spLocks noChangeArrowheads="1"/>
            </p:cNvSpPr>
            <p:nvPr/>
          </p:nvSpPr>
          <p:spPr bwMode="auto">
            <a:xfrm>
              <a:off x="762000" y="3632200"/>
              <a:ext cx="5219700" cy="330200"/>
            </a:xfrm>
            <a:prstGeom prst="roundRect">
              <a:avLst>
                <a:gd name="adj" fmla="val 20671"/>
              </a:avLst>
            </a:prstGeom>
            <a:solidFill>
              <a:srgbClr val="FFFFFF"/>
            </a:solidFill>
            <a:ln w="9525">
              <a:solidFill>
                <a:schemeClr val="tx1"/>
              </a:solidFill>
              <a:round/>
              <a:headEnd/>
              <a:tailEnd/>
            </a:ln>
            <a:effectLst/>
          </p:spPr>
          <p:txBody>
            <a:bodyPr wrap="none" anchor="ctr"/>
            <a:lstStyle/>
            <a:p>
              <a:pPr algn="ctr">
                <a:defRPr/>
              </a:pPr>
              <a:r>
                <a:rPr lang="ko-KR" altLang="en-US" sz="2000" b="1" dirty="0">
                  <a:effectLst>
                    <a:outerShdw blurRad="38100" dist="38100" dir="2700000" algn="tl">
                      <a:srgbClr val="C0C0C0"/>
                    </a:outerShdw>
                  </a:effectLst>
                  <a:latin typeface="나눔고딕" panose="020D0604000000000000" pitchFamily="50" charset="-127"/>
                  <a:ea typeface="나눔고딕" panose="020D0604000000000000" pitchFamily="50" charset="-127"/>
                </a:rPr>
                <a:t>무작위 배정 과정</a:t>
              </a:r>
            </a:p>
          </p:txBody>
        </p:sp>
        <p:sp>
          <p:nvSpPr>
            <p:cNvPr id="26641" name="AutoShape 76"/>
            <p:cNvSpPr>
              <a:spLocks noChangeArrowheads="1"/>
            </p:cNvSpPr>
            <p:nvPr/>
          </p:nvSpPr>
          <p:spPr bwMode="auto">
            <a:xfrm>
              <a:off x="3124200" y="1892300"/>
              <a:ext cx="2895600" cy="723900"/>
            </a:xfrm>
            <a:prstGeom prst="roundRect">
              <a:avLst>
                <a:gd name="adj" fmla="val 31250"/>
              </a:avLst>
            </a:prstGeom>
            <a:solidFill>
              <a:srgbClr val="FFFFFF"/>
            </a:solidFill>
            <a:ln w="9525">
              <a:solidFill>
                <a:schemeClr val="tx1"/>
              </a:solidFill>
              <a:round/>
              <a:headEnd/>
              <a:tailEnd/>
            </a:ln>
          </p:spPr>
          <p:txBody>
            <a:bodyPr wrap="none" anchor="ctr"/>
            <a:lstStyle/>
            <a:p>
              <a:pPr algn="ctr"/>
              <a:r>
                <a:rPr lang="ko-KR" altLang="en-US" sz="2000" b="1" dirty="0">
                  <a:latin typeface="나눔고딕" panose="020D0604000000000000" pitchFamily="50" charset="-127"/>
                  <a:ea typeface="나눔고딕" panose="020D0604000000000000" pitchFamily="50" charset="-127"/>
                </a:rPr>
                <a:t>부모가 동의한 아이</a:t>
              </a:r>
            </a:p>
          </p:txBody>
        </p:sp>
        <p:sp>
          <p:nvSpPr>
            <p:cNvPr id="26642" name="AutoShape 77"/>
            <p:cNvSpPr>
              <a:spLocks noChangeArrowheads="1"/>
            </p:cNvSpPr>
            <p:nvPr/>
          </p:nvSpPr>
          <p:spPr bwMode="auto">
            <a:xfrm>
              <a:off x="3124200" y="2654300"/>
              <a:ext cx="2895600" cy="723900"/>
            </a:xfrm>
            <a:prstGeom prst="roundRect">
              <a:avLst>
                <a:gd name="adj" fmla="val 31250"/>
              </a:avLst>
            </a:prstGeom>
            <a:solidFill>
              <a:srgbClr val="FFFFFF"/>
            </a:solidFill>
            <a:ln w="9525">
              <a:solidFill>
                <a:schemeClr val="tx1"/>
              </a:solidFill>
              <a:round/>
              <a:headEnd/>
              <a:tailEnd/>
            </a:ln>
          </p:spPr>
          <p:txBody>
            <a:bodyPr wrap="none" anchor="ctr"/>
            <a:lstStyle/>
            <a:p>
              <a:pPr algn="ctr"/>
              <a:r>
                <a:rPr lang="ko-KR" altLang="en-US" sz="2000" b="1" dirty="0">
                  <a:latin typeface="나눔고딕" panose="020D0604000000000000" pitchFamily="50" charset="-127"/>
                  <a:ea typeface="나눔고딕" panose="020D0604000000000000" pitchFamily="50" charset="-127"/>
                </a:rPr>
                <a:t>부모가 거부한 아이</a:t>
              </a:r>
            </a:p>
          </p:txBody>
        </p:sp>
        <p:sp>
          <p:nvSpPr>
            <p:cNvPr id="26643" name="Rectangle 71"/>
            <p:cNvSpPr>
              <a:spLocks noChangeArrowheads="1"/>
            </p:cNvSpPr>
            <p:nvPr/>
          </p:nvSpPr>
          <p:spPr bwMode="auto">
            <a:xfrm>
              <a:off x="2819400" y="2197100"/>
              <a:ext cx="558800" cy="139700"/>
            </a:xfrm>
            <a:prstGeom prst="rect">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6644" name="Rectangle 72"/>
            <p:cNvSpPr>
              <a:spLocks noChangeArrowheads="1"/>
            </p:cNvSpPr>
            <p:nvPr/>
          </p:nvSpPr>
          <p:spPr bwMode="auto">
            <a:xfrm flipH="1">
              <a:off x="5816600" y="3009900"/>
              <a:ext cx="812800" cy="139700"/>
            </a:xfrm>
            <a:prstGeom prst="rect">
              <a:avLst/>
            </a:prstGeom>
            <a:solidFill>
              <a:srgbClr val="FFCC66"/>
            </a:solidFill>
            <a:ln w="9525">
              <a:no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grpSp>
      <p:sp>
        <p:nvSpPr>
          <p:cNvPr id="26" name="AutoShape 5"/>
          <p:cNvSpPr>
            <a:spLocks noChangeArrowheads="1"/>
          </p:cNvSpPr>
          <p:nvPr/>
        </p:nvSpPr>
        <p:spPr bwMode="auto">
          <a:xfrm>
            <a:off x="1972496" y="1600227"/>
            <a:ext cx="491559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무작위로 통제된 이중눈가림 실험</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잘 된 통제</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Learning</a:t>
            </a:r>
            <a:endParaRPr lang="ko-KR" altLang="en-US" dirty="0"/>
          </a:p>
        </p:txBody>
      </p:sp>
      <p:sp>
        <p:nvSpPr>
          <p:cNvPr id="3" name="내용 개체 틀 2"/>
          <p:cNvSpPr>
            <a:spLocks noGrp="1"/>
          </p:cNvSpPr>
          <p:nvPr>
            <p:ph idx="1"/>
          </p:nvPr>
        </p:nvSpPr>
        <p:spPr/>
        <p:txBody>
          <a:bodyPr>
            <a:normAutofit/>
          </a:bodyPr>
          <a:lstStyle/>
          <a:p>
            <a:r>
              <a:rPr lang="en-US" altLang="ko-KR" dirty="0"/>
              <a:t>XOR problem</a:t>
            </a:r>
          </a:p>
          <a:p>
            <a:r>
              <a:rPr lang="en-US" altLang="ko-KR" dirty="0"/>
              <a:t>Neural Network</a:t>
            </a:r>
          </a:p>
          <a:p>
            <a:r>
              <a:rPr lang="en-US" altLang="ko-KR" dirty="0"/>
              <a:t>CNN, RNN, etc.</a:t>
            </a:r>
          </a:p>
        </p:txBody>
      </p:sp>
    </p:spTree>
    <p:extLst>
      <p:ext uri="{BB962C8B-B14F-4D97-AF65-F5344CB8AC3E}">
        <p14:creationId xmlns:p14="http://schemas.microsoft.com/office/powerpoint/2010/main" val="2350755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Learning: CNN</a:t>
            </a:r>
            <a:endParaRPr lang="ko-KR" altLang="en-US" dirty="0"/>
          </a:p>
        </p:txBody>
      </p:sp>
      <p:sp>
        <p:nvSpPr>
          <p:cNvPr id="3" name="내용 개체 틀 2"/>
          <p:cNvSpPr>
            <a:spLocks noGrp="1"/>
          </p:cNvSpPr>
          <p:nvPr>
            <p:ph idx="1"/>
          </p:nvPr>
        </p:nvSpPr>
        <p:spPr/>
        <p:txBody>
          <a:bodyPr>
            <a:normAutofit/>
          </a:bodyPr>
          <a:lstStyle/>
          <a:p>
            <a:r>
              <a:rPr lang="en-US" altLang="ko-KR" dirty="0" err="1"/>
              <a:t>LeCun</a:t>
            </a:r>
            <a:r>
              <a:rPr lang="en-US" altLang="ko-KR" dirty="0"/>
              <a:t>, </a:t>
            </a:r>
            <a:r>
              <a:rPr lang="en-US" altLang="ko-KR" dirty="0" err="1"/>
              <a:t>Bengio</a:t>
            </a:r>
            <a:r>
              <a:rPr lang="en-US" altLang="ko-KR" dirty="0"/>
              <a:t>, Hinton, “Deep Learning,” </a:t>
            </a:r>
            <a:r>
              <a:rPr lang="en-US" altLang="ko-KR" i="1" dirty="0"/>
              <a:t>Nature</a:t>
            </a:r>
            <a:r>
              <a:rPr lang="en-US" altLang="ko-KR" dirty="0"/>
              <a:t>, 2015</a:t>
            </a:r>
          </a:p>
          <a:p>
            <a:r>
              <a:rPr lang="en-US" altLang="ko-KR" dirty="0"/>
              <a:t>Local connection</a:t>
            </a:r>
          </a:p>
          <a:p>
            <a:r>
              <a:rPr lang="en-US" altLang="ko-KR" dirty="0"/>
              <a:t>Shared weights (shared filters)</a:t>
            </a:r>
          </a:p>
          <a:p>
            <a:r>
              <a:rPr lang="en-US" altLang="ko-KR" dirty="0"/>
              <a:t>Weighted </a:t>
            </a:r>
            <a:r>
              <a:rPr lang="en-US" altLang="ko-KR" dirty="0" err="1"/>
              <a:t>sum+Nonlinearity</a:t>
            </a:r>
            <a:r>
              <a:rPr lang="en-US" altLang="ko-KR" dirty="0"/>
              <a:t> (</a:t>
            </a:r>
            <a:r>
              <a:rPr lang="en-US" altLang="ko-KR" dirty="0" err="1"/>
              <a:t>ReLU</a:t>
            </a:r>
            <a:r>
              <a:rPr lang="en-US" altLang="ko-KR" dirty="0"/>
              <a:t>)</a:t>
            </a:r>
          </a:p>
          <a:p>
            <a:r>
              <a:rPr lang="en-US" altLang="ko-KR" dirty="0"/>
              <a:t>Many layers</a:t>
            </a:r>
          </a:p>
          <a:p>
            <a:r>
              <a:rPr lang="en-US" altLang="ko-KR" dirty="0"/>
              <a:t>Note that filtering operation is a “discrete convolution”</a:t>
            </a:r>
          </a:p>
        </p:txBody>
      </p:sp>
    </p:spTree>
    <p:extLst>
      <p:ext uri="{BB962C8B-B14F-4D97-AF65-F5344CB8AC3E}">
        <p14:creationId xmlns:p14="http://schemas.microsoft.com/office/powerpoint/2010/main" val="57998370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Learning: Sentiment Analysis</a:t>
            </a:r>
            <a:endParaRPr lang="ko-KR" altLang="en-US" dirty="0"/>
          </a:p>
        </p:txBody>
      </p:sp>
      <p:sp>
        <p:nvSpPr>
          <p:cNvPr id="3" name="내용 개체 틀 2"/>
          <p:cNvSpPr>
            <a:spLocks noGrp="1"/>
          </p:cNvSpPr>
          <p:nvPr>
            <p:ph idx="1"/>
          </p:nvPr>
        </p:nvSpPr>
        <p:spPr/>
        <p:txBody>
          <a:bodyPr>
            <a:noAutofit/>
          </a:bodyPr>
          <a:lstStyle/>
          <a:p>
            <a:r>
              <a:rPr lang="en-US" altLang="ko-KR" dirty="0"/>
              <a:t>Text data</a:t>
            </a:r>
          </a:p>
          <a:p>
            <a:r>
              <a:rPr lang="en-US" altLang="ko-KR" dirty="0"/>
              <a:t>NLP: natural language processing</a:t>
            </a:r>
          </a:p>
        </p:txBody>
      </p:sp>
    </p:spTree>
    <p:extLst>
      <p:ext uri="{BB962C8B-B14F-4D97-AF65-F5344CB8AC3E}">
        <p14:creationId xmlns:p14="http://schemas.microsoft.com/office/powerpoint/2010/main" val="103959497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Learning: Sentiment Analysis</a:t>
            </a:r>
            <a:endParaRPr lang="ko-KR" altLang="en-US" dirty="0"/>
          </a:p>
        </p:txBody>
      </p:sp>
      <p:sp>
        <p:nvSpPr>
          <p:cNvPr id="3" name="내용 개체 틀 2"/>
          <p:cNvSpPr>
            <a:spLocks noGrp="1"/>
          </p:cNvSpPr>
          <p:nvPr>
            <p:ph idx="1"/>
          </p:nvPr>
        </p:nvSpPr>
        <p:spPr/>
        <p:txBody>
          <a:bodyPr>
            <a:noAutofit/>
          </a:bodyPr>
          <a:lstStyle/>
          <a:p>
            <a:r>
              <a:rPr lang="en-US" altLang="ko-KR" dirty="0"/>
              <a:t>Opinion mining</a:t>
            </a:r>
          </a:p>
          <a:p>
            <a:r>
              <a:rPr lang="en-US" altLang="ko-KR" dirty="0"/>
              <a:t>Product/service reviews</a:t>
            </a:r>
          </a:p>
        </p:txBody>
      </p:sp>
    </p:spTree>
    <p:extLst>
      <p:ext uri="{BB962C8B-B14F-4D97-AF65-F5344CB8AC3E}">
        <p14:creationId xmlns:p14="http://schemas.microsoft.com/office/powerpoint/2010/main" val="168305501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Learning: Sentiment Analysis</a:t>
            </a:r>
            <a:endParaRPr lang="ko-KR" altLang="en-US" dirty="0"/>
          </a:p>
        </p:txBody>
      </p:sp>
      <p:sp>
        <p:nvSpPr>
          <p:cNvPr id="3" name="내용 개체 틀 2"/>
          <p:cNvSpPr>
            <a:spLocks noGrp="1"/>
          </p:cNvSpPr>
          <p:nvPr>
            <p:ph idx="1"/>
          </p:nvPr>
        </p:nvSpPr>
        <p:spPr/>
        <p:txBody>
          <a:bodyPr>
            <a:noAutofit/>
          </a:bodyPr>
          <a:lstStyle/>
          <a:p>
            <a:r>
              <a:rPr lang="en-US" altLang="ko-KR" dirty="0" err="1"/>
              <a:t>Asur</a:t>
            </a:r>
            <a:r>
              <a:rPr lang="en-US" altLang="ko-KR" dirty="0"/>
              <a:t> &amp; </a:t>
            </a:r>
            <a:r>
              <a:rPr lang="en-US" altLang="ko-KR" dirty="0" err="1"/>
              <a:t>Huberman</a:t>
            </a:r>
            <a:r>
              <a:rPr lang="en-US" altLang="ko-KR" dirty="0"/>
              <a:t> (2010), “Predicting future with social media”</a:t>
            </a:r>
            <a:endParaRPr lang="en-US" altLang="ko-KR" i="1" dirty="0"/>
          </a:p>
          <a:p>
            <a:r>
              <a:rPr lang="en-US" altLang="ko-KR" dirty="0"/>
              <a:t>X=lagged sentiments on 26 movies, extracted from SNS </a:t>
            </a:r>
          </a:p>
          <a:p>
            <a:pPr marL="0" indent="0">
              <a:buNone/>
            </a:pPr>
            <a:r>
              <a:rPr lang="en-US" altLang="ko-KR" dirty="0"/>
              <a:t>  -#mentions </a:t>
            </a:r>
          </a:p>
          <a:p>
            <a:pPr marL="0" indent="0">
              <a:buNone/>
            </a:pPr>
            <a:r>
              <a:rPr lang="en-US" altLang="ko-KR" dirty="0"/>
              <a:t>  -#positives/#negatives</a:t>
            </a:r>
          </a:p>
          <a:p>
            <a:r>
              <a:rPr lang="en-US" altLang="ko-KR" dirty="0"/>
              <a:t>Y=Box office sales after release</a:t>
            </a:r>
          </a:p>
        </p:txBody>
      </p:sp>
    </p:spTree>
    <p:extLst>
      <p:ext uri="{BB962C8B-B14F-4D97-AF65-F5344CB8AC3E}">
        <p14:creationId xmlns:p14="http://schemas.microsoft.com/office/powerpoint/2010/main" val="34869851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Learning: Sentiment Analysis</a:t>
            </a:r>
            <a:endParaRPr lang="ko-KR" altLang="en-US" dirty="0"/>
          </a:p>
        </p:txBody>
      </p:sp>
      <p:sp>
        <p:nvSpPr>
          <p:cNvPr id="3" name="내용 개체 틀 2"/>
          <p:cNvSpPr>
            <a:spLocks noGrp="1"/>
          </p:cNvSpPr>
          <p:nvPr>
            <p:ph idx="1"/>
          </p:nvPr>
        </p:nvSpPr>
        <p:spPr/>
        <p:txBody>
          <a:bodyPr>
            <a:noAutofit/>
          </a:bodyPr>
          <a:lstStyle/>
          <a:p>
            <a:r>
              <a:rPr lang="en-US" altLang="ko-KR" dirty="0"/>
              <a:t>J. </a:t>
            </a:r>
            <a:r>
              <a:rPr lang="en-US" altLang="ko-KR" dirty="0" err="1"/>
              <a:t>Bollen</a:t>
            </a:r>
            <a:r>
              <a:rPr lang="en-US" altLang="ko-KR" dirty="0"/>
              <a:t>, H. Mao, and X. </a:t>
            </a:r>
            <a:r>
              <a:rPr lang="en-US" altLang="ko-KR" dirty="0" err="1"/>
              <a:t>Zeng</a:t>
            </a:r>
            <a:r>
              <a:rPr lang="en-US" altLang="ko-KR" dirty="0"/>
              <a:t> (2011), “Twitter mood predicts the stock market,” </a:t>
            </a:r>
            <a:r>
              <a:rPr lang="en-US" altLang="ko-KR" i="1" dirty="0"/>
              <a:t>Journal of Computational Science</a:t>
            </a:r>
          </a:p>
          <a:p>
            <a:r>
              <a:rPr lang="en-US" altLang="ko-KR" dirty="0"/>
              <a:t>Hedge Fund bets $40 mil. that Twitter can predict the stock market</a:t>
            </a:r>
          </a:p>
        </p:txBody>
      </p:sp>
    </p:spTree>
    <p:extLst>
      <p:ext uri="{BB962C8B-B14F-4D97-AF65-F5344CB8AC3E}">
        <p14:creationId xmlns:p14="http://schemas.microsoft.com/office/powerpoint/2010/main" val="6069775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Learning: X and Y</a:t>
            </a:r>
            <a:endParaRPr lang="ko-KR" altLang="en-US" dirty="0"/>
          </a:p>
        </p:txBody>
      </p:sp>
      <p:sp>
        <p:nvSpPr>
          <p:cNvPr id="3" name="내용 개체 틀 2"/>
          <p:cNvSpPr>
            <a:spLocks noGrp="1"/>
          </p:cNvSpPr>
          <p:nvPr>
            <p:ph idx="1"/>
          </p:nvPr>
        </p:nvSpPr>
        <p:spPr/>
        <p:txBody>
          <a:bodyPr>
            <a:normAutofit/>
          </a:bodyPr>
          <a:lstStyle/>
          <a:p>
            <a:r>
              <a:rPr lang="en-US" altLang="ko-KR" dirty="0"/>
              <a:t>Image Recognition:</a:t>
            </a:r>
          </a:p>
          <a:p>
            <a:r>
              <a:rPr lang="en-US" altLang="ko-KR" dirty="0"/>
              <a:t>X=3 of 64 by 64 matrices (pixel intensities for each of R, G, B)</a:t>
            </a:r>
          </a:p>
          <a:p>
            <a:r>
              <a:rPr lang="en-US" altLang="ko-KR" dirty="0"/>
              <a:t>Y=y1 (dog or not), y2 (cat or not), y3, …</a:t>
            </a:r>
          </a:p>
        </p:txBody>
      </p:sp>
    </p:spTree>
    <p:extLst>
      <p:ext uri="{BB962C8B-B14F-4D97-AF65-F5344CB8AC3E}">
        <p14:creationId xmlns:p14="http://schemas.microsoft.com/office/powerpoint/2010/main" val="210629279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Deep Learning: X and Y</a:t>
            </a:r>
            <a:endParaRPr lang="ko-KR" altLang="en-US" dirty="0"/>
          </a:p>
        </p:txBody>
      </p:sp>
      <p:sp>
        <p:nvSpPr>
          <p:cNvPr id="3" name="내용 개체 틀 2"/>
          <p:cNvSpPr>
            <a:spLocks noGrp="1"/>
          </p:cNvSpPr>
          <p:nvPr>
            <p:ph idx="1"/>
          </p:nvPr>
        </p:nvSpPr>
        <p:spPr/>
        <p:txBody>
          <a:bodyPr>
            <a:normAutofit/>
          </a:bodyPr>
          <a:lstStyle/>
          <a:p>
            <a:r>
              <a:rPr lang="en-US" altLang="ko-KR" dirty="0"/>
              <a:t>Machine driving=real time mapping from X to y:</a:t>
            </a:r>
          </a:p>
          <a:p>
            <a:r>
              <a:rPr lang="en-US" altLang="ko-KR" dirty="0"/>
              <a:t>X=moving time series of images, …</a:t>
            </a:r>
          </a:p>
          <a:p>
            <a:r>
              <a:rPr lang="en-US" altLang="ko-KR" dirty="0"/>
              <a:t>Y=moving time series of (wheeling angle, acceleration, breaking, … )</a:t>
            </a:r>
          </a:p>
          <a:p>
            <a:endParaRPr lang="en-US" altLang="ko-KR" dirty="0"/>
          </a:p>
        </p:txBody>
      </p:sp>
    </p:spTree>
    <p:extLst>
      <p:ext uri="{BB962C8B-B14F-4D97-AF65-F5344CB8AC3E}">
        <p14:creationId xmlns:p14="http://schemas.microsoft.com/office/powerpoint/2010/main" val="101194205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1825625"/>
            <a:ext cx="10687493" cy="3501287"/>
          </a:xfrm>
        </p:spPr>
        <p:txBody>
          <a:bodyPr>
            <a:noAutofit/>
          </a:bodyPr>
          <a:lstStyle/>
          <a:p>
            <a:r>
              <a:rPr lang="en-US" altLang="ko-KR" dirty="0">
                <a:latin typeface="+mn-ea"/>
              </a:rPr>
              <a:t>Individual bank transaction records provide useful information on one’s creditworthiness. </a:t>
            </a:r>
          </a:p>
          <a:p>
            <a:endParaRPr lang="en-US" altLang="ko-KR" dirty="0">
              <a:latin typeface="+mn-ea"/>
            </a:endParaRPr>
          </a:p>
          <a:p>
            <a:r>
              <a:rPr lang="en-US" altLang="ko-KR" dirty="0">
                <a:latin typeface="+mn-ea"/>
              </a:rPr>
              <a:t>Using CNN (a deep neural network model), extract useful financial information from the faxed bank transaction images.</a:t>
            </a:r>
          </a:p>
        </p:txBody>
      </p:sp>
      <p:sp>
        <p:nvSpPr>
          <p:cNvPr id="4" name="제목 1"/>
          <p:cNvSpPr>
            <a:spLocks noGrp="1"/>
          </p:cNvSpPr>
          <p:nvPr>
            <p:ph type="title"/>
          </p:nvPr>
        </p:nvSpPr>
        <p:spPr>
          <a:xfrm>
            <a:off x="838200" y="365125"/>
            <a:ext cx="10515600" cy="1325563"/>
          </a:xfrm>
        </p:spPr>
        <p:txBody>
          <a:bodyPr/>
          <a:lstStyle/>
          <a:p>
            <a:r>
              <a:rPr lang="en-US" altLang="ko-KR" dirty="0"/>
              <a:t>Applications</a:t>
            </a:r>
            <a:endParaRPr lang="ko-KR" altLang="en-US" dirty="0"/>
          </a:p>
        </p:txBody>
      </p:sp>
    </p:spTree>
    <p:extLst>
      <p:ext uri="{BB962C8B-B14F-4D97-AF65-F5344CB8AC3E}">
        <p14:creationId xmlns:p14="http://schemas.microsoft.com/office/powerpoint/2010/main" val="1947602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1825625"/>
            <a:ext cx="10687493" cy="3501287"/>
          </a:xfrm>
        </p:spPr>
        <p:txBody>
          <a:bodyPr>
            <a:noAutofit/>
          </a:bodyPr>
          <a:lstStyle/>
          <a:p>
            <a:r>
              <a:rPr lang="en-US" altLang="ko-KR" dirty="0"/>
              <a:t>Recognizing faxed images using CNN</a:t>
            </a:r>
          </a:p>
          <a:p>
            <a:endParaRPr lang="ko-KR" altLang="en-US" dirty="0"/>
          </a:p>
          <a:p>
            <a:r>
              <a:rPr lang="en-US" altLang="ko-KR" dirty="0"/>
              <a:t>Automatically generate financial reports</a:t>
            </a:r>
            <a:endParaRPr lang="ko-KR" altLang="en-US" dirty="0"/>
          </a:p>
        </p:txBody>
      </p:sp>
    </p:spTree>
    <p:extLst>
      <p:ext uri="{BB962C8B-B14F-4D97-AF65-F5344CB8AC3E}">
        <p14:creationId xmlns:p14="http://schemas.microsoft.com/office/powerpoint/2010/main" val="684401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8BFAE3-411C-439A-AD5B-E256E49092A5}"/>
              </a:ext>
            </a:extLst>
          </p:cNvPr>
          <p:cNvSpPr>
            <a:spLocks noGrp="1"/>
          </p:cNvSpPr>
          <p:nvPr>
            <p:ph type="title"/>
          </p:nvPr>
        </p:nvSpPr>
        <p:spPr>
          <a:xfrm>
            <a:off x="838200" y="516514"/>
            <a:ext cx="10515600" cy="79492"/>
          </a:xfrm>
        </p:spPr>
        <p:txBody>
          <a:bodyPr>
            <a:noAutofit/>
          </a:bodyPr>
          <a:lstStyle/>
          <a:p>
            <a:r>
              <a:rPr lang="ko-KR" altLang="en-US" sz="3200" dirty="0"/>
              <a:t>강의 계획서</a:t>
            </a:r>
          </a:p>
        </p:txBody>
      </p:sp>
      <p:graphicFrame>
        <p:nvGraphicFramePr>
          <p:cNvPr id="4" name="내용 개체 틀 3">
            <a:extLst>
              <a:ext uri="{FF2B5EF4-FFF2-40B4-BE49-F238E27FC236}">
                <a16:creationId xmlns:a16="http://schemas.microsoft.com/office/drawing/2014/main" id="{FA7458FA-83E6-495C-82BA-F6131524B831}"/>
              </a:ext>
            </a:extLst>
          </p:cNvPr>
          <p:cNvGraphicFramePr>
            <a:graphicFrameLocks noGrp="1"/>
          </p:cNvGraphicFramePr>
          <p:nvPr>
            <p:ph idx="1"/>
            <p:extLst>
              <p:ext uri="{D42A27DB-BD31-4B8C-83A1-F6EECF244321}">
                <p14:modId xmlns:p14="http://schemas.microsoft.com/office/powerpoint/2010/main" val="1515242075"/>
              </p:ext>
            </p:extLst>
          </p:nvPr>
        </p:nvGraphicFramePr>
        <p:xfrm>
          <a:off x="838200" y="1064725"/>
          <a:ext cx="9737707" cy="5113780"/>
        </p:xfrm>
        <a:graphic>
          <a:graphicData uri="http://schemas.openxmlformats.org/drawingml/2006/table">
            <a:tbl>
              <a:tblPr>
                <a:tableStyleId>{5940675A-B579-460E-94D1-54222C63F5DA}</a:tableStyleId>
              </a:tblPr>
              <a:tblGrid>
                <a:gridCol w="1381111">
                  <a:extLst>
                    <a:ext uri="{9D8B030D-6E8A-4147-A177-3AD203B41FA5}">
                      <a16:colId xmlns:a16="http://schemas.microsoft.com/office/drawing/2014/main" val="2366241666"/>
                    </a:ext>
                  </a:extLst>
                </a:gridCol>
                <a:gridCol w="4267753">
                  <a:extLst>
                    <a:ext uri="{9D8B030D-6E8A-4147-A177-3AD203B41FA5}">
                      <a16:colId xmlns:a16="http://schemas.microsoft.com/office/drawing/2014/main" val="1688593866"/>
                    </a:ext>
                  </a:extLst>
                </a:gridCol>
                <a:gridCol w="4088843">
                  <a:extLst>
                    <a:ext uri="{9D8B030D-6E8A-4147-A177-3AD203B41FA5}">
                      <a16:colId xmlns:a16="http://schemas.microsoft.com/office/drawing/2014/main" val="2712310187"/>
                    </a:ext>
                  </a:extLst>
                </a:gridCol>
              </a:tblGrid>
              <a:tr h="299502">
                <a:tc>
                  <a:txBody>
                    <a:bodyPr/>
                    <a:lstStyle/>
                    <a:p>
                      <a:pPr algn="ctr" fontAlgn="ctr">
                        <a:lnSpc>
                          <a:spcPct val="120000"/>
                        </a:lnSpc>
                      </a:pPr>
                      <a:r>
                        <a:rPr lang="ko-KR" altLang="en-US" sz="1200" b="1" u="none" strike="noStrike" dirty="0">
                          <a:effectLst/>
                        </a:rPr>
                        <a:t>대단원</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algn="ctr" fontAlgn="ctr">
                        <a:lnSpc>
                          <a:spcPct val="120000"/>
                        </a:lnSpc>
                      </a:pPr>
                      <a:r>
                        <a:rPr lang="ko-KR" altLang="en-US" sz="1200" b="1" u="none" strike="noStrike" dirty="0" err="1">
                          <a:effectLst/>
                        </a:rPr>
                        <a:t>중단원</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algn="ctr" fontAlgn="ctr">
                        <a:lnSpc>
                          <a:spcPct val="120000"/>
                        </a:lnSpc>
                      </a:pPr>
                      <a:r>
                        <a:rPr lang="ko-KR" altLang="en-US" sz="1200" b="1" u="none" strike="noStrike" dirty="0">
                          <a:effectLst/>
                        </a:rPr>
                        <a:t>참고교재 </a:t>
                      </a:r>
                      <a:r>
                        <a:rPr lang="en-US" altLang="ko-KR" sz="1200" b="1" u="none" strike="noStrike" dirty="0">
                          <a:effectLst/>
                        </a:rPr>
                        <a:t>&amp; </a:t>
                      </a:r>
                      <a:r>
                        <a:rPr lang="ko-KR" altLang="en-US" sz="1200" b="1" u="none" strike="noStrike" dirty="0">
                          <a:effectLst/>
                        </a:rPr>
                        <a:t>수업내용</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1796977421"/>
                  </a:ext>
                </a:extLst>
              </a:tr>
              <a:tr h="299502">
                <a:tc rowSpan="2">
                  <a:txBody>
                    <a:bodyPr/>
                    <a:lstStyle/>
                    <a:p>
                      <a:pPr algn="ctr" fontAlgn="ctr">
                        <a:lnSpc>
                          <a:spcPct val="120000"/>
                        </a:lnSpc>
                      </a:pPr>
                      <a:r>
                        <a:rPr lang="ko-KR" altLang="en-US" sz="1200" b="1" u="none" strike="noStrike" dirty="0">
                          <a:effectLst/>
                        </a:rPr>
                        <a:t>기초통계학</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algn="ctr" fontAlgn="ctr">
                        <a:lnSpc>
                          <a:spcPct val="120000"/>
                        </a:lnSpc>
                      </a:pPr>
                      <a:r>
                        <a:rPr lang="ko-KR" altLang="en-US" sz="1200" b="1" u="none" strike="noStrike" dirty="0">
                          <a:effectLst/>
                        </a:rPr>
                        <a:t>통계학과 자료의 정리</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lvl="1" algn="l" fontAlgn="ctr">
                        <a:lnSpc>
                          <a:spcPct val="120000"/>
                        </a:lnSpc>
                      </a:pPr>
                      <a:r>
                        <a:rPr lang="ko-KR" altLang="en-US" sz="1100" u="none" strike="noStrike" dirty="0">
                          <a:effectLst/>
                        </a:rPr>
                        <a:t>경제통계학</a:t>
                      </a:r>
                      <a:r>
                        <a:rPr lang="en-US" altLang="ko-KR" sz="1100" u="none" strike="noStrike" dirty="0">
                          <a:effectLst/>
                        </a:rPr>
                        <a:t>(</a:t>
                      </a:r>
                      <a:r>
                        <a:rPr lang="ko-KR" altLang="en-US" sz="1100" u="none" strike="noStrike" dirty="0" err="1">
                          <a:effectLst/>
                        </a:rPr>
                        <a:t>류근관</a:t>
                      </a:r>
                      <a:r>
                        <a:rPr lang="en-US" altLang="ko-KR" sz="1100" u="none" strike="noStrike" dirty="0">
                          <a:effectLst/>
                        </a:rPr>
                        <a:t>) </a:t>
                      </a:r>
                      <a:r>
                        <a:rPr lang="ko-KR" altLang="en-US" sz="1100" u="none" strike="noStrike" dirty="0">
                          <a:effectLst/>
                        </a:rPr>
                        <a:t>제 </a:t>
                      </a:r>
                      <a:r>
                        <a:rPr lang="en-US" altLang="ko-KR" sz="1100" u="none" strike="noStrike" dirty="0">
                          <a:effectLst/>
                        </a:rPr>
                        <a:t>1</a:t>
                      </a:r>
                      <a:r>
                        <a:rPr lang="ko-KR" altLang="en-US" sz="1100" u="none" strike="noStrike" dirty="0">
                          <a:effectLst/>
                        </a:rPr>
                        <a:t>장</a:t>
                      </a:r>
                      <a:r>
                        <a:rPr lang="en-US" altLang="ko-KR" sz="1100" u="none" strike="noStrike" dirty="0">
                          <a:effectLst/>
                        </a:rPr>
                        <a:t>~</a:t>
                      </a:r>
                      <a:r>
                        <a:rPr lang="ko-KR" altLang="en-US" sz="1100" u="none" strike="noStrike" dirty="0">
                          <a:effectLst/>
                        </a:rPr>
                        <a:t>제</a:t>
                      </a:r>
                      <a:r>
                        <a:rPr lang="en-US" altLang="ko-KR" sz="1100" u="none" strike="noStrike" dirty="0">
                          <a:effectLst/>
                        </a:rPr>
                        <a:t>4</a:t>
                      </a:r>
                      <a:r>
                        <a:rPr lang="ko-KR" altLang="en-US" sz="1100" u="none" strike="noStrike" dirty="0">
                          <a:effectLst/>
                        </a:rPr>
                        <a:t>장</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4130440165"/>
                  </a:ext>
                </a:extLst>
              </a:tr>
              <a:tr h="299502">
                <a:tc vMerge="1">
                  <a:txBody>
                    <a:bodyPr/>
                    <a:lstStyle/>
                    <a:p>
                      <a:pPr latinLnBrk="1"/>
                      <a:endParaRPr lang="ko-KR" altLang="en-US"/>
                    </a:p>
                  </a:txBody>
                  <a:tcPr/>
                </a:tc>
                <a:tc>
                  <a:txBody>
                    <a:bodyPr/>
                    <a:lstStyle/>
                    <a:p>
                      <a:pPr algn="ctr" fontAlgn="ctr">
                        <a:lnSpc>
                          <a:spcPct val="120000"/>
                        </a:lnSpc>
                      </a:pPr>
                      <a:r>
                        <a:rPr lang="ko-KR" altLang="en-US" sz="1200" b="1" u="none" strike="noStrike" dirty="0">
                          <a:effectLst/>
                        </a:rPr>
                        <a:t>확률과 확률분포</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lvl="1" algn="l" fontAlgn="ctr">
                        <a:lnSpc>
                          <a:spcPct val="120000"/>
                        </a:lnSpc>
                      </a:pPr>
                      <a:r>
                        <a:rPr lang="ko-KR" altLang="en-US" sz="1100" u="none" strike="noStrike" dirty="0">
                          <a:effectLst/>
                        </a:rPr>
                        <a:t>경제통계학</a:t>
                      </a:r>
                      <a:r>
                        <a:rPr lang="en-US" altLang="ko-KR" sz="1100" u="none" strike="noStrike" dirty="0">
                          <a:effectLst/>
                        </a:rPr>
                        <a:t>(</a:t>
                      </a:r>
                      <a:r>
                        <a:rPr lang="ko-KR" altLang="en-US" sz="1100" u="none" strike="noStrike" dirty="0" err="1">
                          <a:effectLst/>
                        </a:rPr>
                        <a:t>류근관</a:t>
                      </a:r>
                      <a:r>
                        <a:rPr lang="en-US" altLang="ko-KR" sz="1100" u="none" strike="noStrike" dirty="0">
                          <a:effectLst/>
                        </a:rPr>
                        <a:t>) </a:t>
                      </a:r>
                      <a:r>
                        <a:rPr lang="ko-KR" altLang="en-US" sz="1100" u="none" strike="noStrike" dirty="0">
                          <a:effectLst/>
                        </a:rPr>
                        <a:t>제 </a:t>
                      </a:r>
                      <a:r>
                        <a:rPr lang="en-US" altLang="ko-KR" sz="1100" u="none" strike="noStrike" dirty="0">
                          <a:effectLst/>
                        </a:rPr>
                        <a:t>9</a:t>
                      </a:r>
                      <a:r>
                        <a:rPr lang="ko-KR" altLang="en-US" sz="1100" u="none" strike="noStrike" dirty="0">
                          <a:effectLst/>
                        </a:rPr>
                        <a:t>장</a:t>
                      </a:r>
                      <a:r>
                        <a:rPr lang="en-US" altLang="ko-KR" sz="1100" u="none" strike="noStrike" dirty="0">
                          <a:effectLst/>
                        </a:rPr>
                        <a:t>~</a:t>
                      </a:r>
                      <a:r>
                        <a:rPr lang="ko-KR" altLang="en-US" sz="1100" u="none" strike="noStrike" dirty="0">
                          <a:effectLst/>
                        </a:rPr>
                        <a:t>제</a:t>
                      </a:r>
                      <a:r>
                        <a:rPr lang="en-US" altLang="ko-KR" sz="1100" u="none" strike="noStrike" dirty="0">
                          <a:effectLst/>
                        </a:rPr>
                        <a:t>13</a:t>
                      </a:r>
                      <a:r>
                        <a:rPr lang="ko-KR" altLang="en-US" sz="1100" u="none" strike="noStrike" dirty="0">
                          <a:effectLst/>
                        </a:rPr>
                        <a:t>장</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3940757145"/>
                  </a:ext>
                </a:extLst>
              </a:tr>
              <a:tr h="299502">
                <a:tc rowSpan="2">
                  <a:txBody>
                    <a:bodyPr/>
                    <a:lstStyle/>
                    <a:p>
                      <a:pPr algn="ctr" fontAlgn="ctr">
                        <a:lnSpc>
                          <a:spcPct val="120000"/>
                        </a:lnSpc>
                      </a:pPr>
                      <a:r>
                        <a:rPr lang="ko-KR" altLang="en-US" sz="1200" b="1" u="none" strike="noStrike" dirty="0">
                          <a:effectLst/>
                        </a:rPr>
                        <a:t>통계학 활용 예시</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algn="ctr" fontAlgn="ctr">
                        <a:lnSpc>
                          <a:spcPct val="120000"/>
                        </a:lnSpc>
                      </a:pPr>
                      <a:r>
                        <a:rPr lang="ko-KR" altLang="en-US" sz="1200" b="1" u="none" strike="noStrike" dirty="0" err="1">
                          <a:effectLst/>
                        </a:rPr>
                        <a:t>실생활속의</a:t>
                      </a:r>
                      <a:r>
                        <a:rPr lang="ko-KR" altLang="en-US" sz="1200" b="1" u="none" strike="noStrike" dirty="0">
                          <a:effectLst/>
                        </a:rPr>
                        <a:t> 통계학</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lvl="1" algn="l" fontAlgn="ctr">
                        <a:lnSpc>
                          <a:spcPct val="120000"/>
                        </a:lnSpc>
                      </a:pPr>
                      <a:r>
                        <a:rPr lang="ko-KR" altLang="en-US" sz="1100" u="none" strike="noStrike" dirty="0">
                          <a:effectLst/>
                        </a:rPr>
                        <a:t>실생활 통계 </a:t>
                      </a:r>
                      <a:r>
                        <a:rPr lang="en-US" sz="1100" u="none" strike="noStrike" dirty="0">
                          <a:effectLst/>
                        </a:rPr>
                        <a:t>ppt </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1807920531"/>
                  </a:ext>
                </a:extLst>
              </a:tr>
              <a:tr h="371288">
                <a:tc vMerge="1">
                  <a:txBody>
                    <a:bodyPr/>
                    <a:lstStyle/>
                    <a:p>
                      <a:pPr latinLnBrk="1"/>
                      <a:endParaRPr lang="ko-KR" altLang="en-US"/>
                    </a:p>
                  </a:txBody>
                  <a:tcPr/>
                </a:tc>
                <a:tc>
                  <a:txBody>
                    <a:bodyPr/>
                    <a:lstStyle/>
                    <a:p>
                      <a:pPr algn="ctr" fontAlgn="ctr">
                        <a:lnSpc>
                          <a:spcPct val="120000"/>
                        </a:lnSpc>
                      </a:pPr>
                      <a:r>
                        <a:rPr lang="ko-KR" altLang="en-US" sz="1200" b="1" u="none" strike="noStrike" dirty="0">
                          <a:effectLst/>
                        </a:rPr>
                        <a:t>빅데이터와 통계학습 개요</a:t>
                      </a:r>
                      <a:br>
                        <a:rPr lang="ko-KR" altLang="en-US" sz="1200" b="1" u="none" strike="noStrike" dirty="0">
                          <a:effectLst/>
                        </a:rPr>
                      </a:br>
                      <a:r>
                        <a:rPr lang="ko-KR" altLang="en-US" sz="1200" b="1" u="none" strike="noStrike" dirty="0">
                          <a:effectLst/>
                        </a:rPr>
                        <a:t>실생활에서 빅데이터와 통계학습의 활용 예시</a:t>
                      </a:r>
                      <a:endParaRPr lang="en-US" altLang="ko-KR"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lvl="1" algn="l" fontAlgn="ctr">
                        <a:lnSpc>
                          <a:spcPct val="120000"/>
                        </a:lnSpc>
                      </a:pPr>
                      <a:r>
                        <a:rPr lang="en-US" sz="1100" u="none" strike="noStrike" dirty="0">
                          <a:effectLst/>
                        </a:rPr>
                        <a:t>lending club, </a:t>
                      </a:r>
                      <a:r>
                        <a:rPr lang="en-US" sz="1100" u="none" strike="noStrike" dirty="0" err="1">
                          <a:effectLst/>
                        </a:rPr>
                        <a:t>mylo</a:t>
                      </a:r>
                      <a:r>
                        <a:rPr lang="en-US" sz="1100" u="none" strike="noStrike" dirty="0">
                          <a:effectLst/>
                        </a:rPr>
                        <a:t>, </a:t>
                      </a:r>
                      <a:r>
                        <a:rPr lang="en-US" sz="1100" u="none" strike="noStrike" dirty="0" err="1">
                          <a:effectLst/>
                        </a:rPr>
                        <a:t>Alphago</a:t>
                      </a:r>
                      <a:r>
                        <a:rPr lang="en-US" sz="1100" u="none" strike="noStrike" dirty="0">
                          <a:effectLst/>
                        </a:rPr>
                        <a:t> </a:t>
                      </a:r>
                      <a:r>
                        <a:rPr lang="ko-KR" altLang="en-US" sz="1100" u="none" strike="noStrike" dirty="0">
                          <a:effectLst/>
                        </a:rPr>
                        <a:t>등 예시 </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3823977746"/>
                  </a:ext>
                </a:extLst>
              </a:tr>
              <a:tr h="299502">
                <a:tc>
                  <a:txBody>
                    <a:bodyPr/>
                    <a:lstStyle/>
                    <a:p>
                      <a:pPr algn="ctr" fontAlgn="ctr">
                        <a:lnSpc>
                          <a:spcPct val="120000"/>
                        </a:lnSpc>
                      </a:pP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회귀분석</a:t>
                      </a:r>
                    </a:p>
                  </a:txBody>
                  <a:tcPr marL="7375" marR="7375" marT="7375" marB="0" anchor="ctr"/>
                </a:tc>
                <a:tc>
                  <a:txBody>
                    <a:bodyPr/>
                    <a:lstStyle/>
                    <a:p>
                      <a:pPr marL="0" marR="0" lvl="0" indent="0" algn="ctr" defTabSz="914400" rtl="0" eaLnBrk="1" fontAlgn="ctr" latinLnBrk="1" hangingPunct="1">
                        <a:lnSpc>
                          <a:spcPct val="120000"/>
                        </a:lnSpc>
                        <a:spcBef>
                          <a:spcPts val="0"/>
                        </a:spcBef>
                        <a:spcAft>
                          <a:spcPts val="0"/>
                        </a:spcAft>
                        <a:buClrTx/>
                        <a:buSzTx/>
                        <a:buFontTx/>
                        <a:buNone/>
                        <a:tabLst/>
                        <a:defRPr/>
                      </a:pPr>
                      <a:r>
                        <a:rPr lang="ko-KR" altLang="en-US" sz="1200" b="1" u="none" strike="noStrike" dirty="0">
                          <a:effectLst/>
                        </a:rPr>
                        <a:t>상관관계와 회귀분석</a:t>
                      </a:r>
                      <a:r>
                        <a:rPr lang="en-US" altLang="ko-KR" sz="1200" b="1" u="none" strike="noStrike" dirty="0">
                          <a:effectLst/>
                        </a:rPr>
                        <a:t>,</a:t>
                      </a:r>
                      <a:r>
                        <a:rPr lang="en-US" altLang="ko-KR" sz="1200" b="1" u="none" strike="noStrike" baseline="0" dirty="0">
                          <a:effectLst/>
                        </a:rPr>
                        <a:t> </a:t>
                      </a:r>
                      <a:r>
                        <a:rPr lang="ko-KR" altLang="en-US" sz="1200" b="1" u="none" strike="noStrike" baseline="0" dirty="0" err="1">
                          <a:effectLst/>
                        </a:rPr>
                        <a:t>중회귀분석</a:t>
                      </a:r>
                      <a:endParaRPr lang="ko-KR" altLang="en-US" sz="1200" b="1" i="0" u="none" strike="noStrike" dirty="0">
                        <a:solidFill>
                          <a:srgbClr val="000000"/>
                        </a:solidFill>
                        <a:effectLst/>
                        <a:latin typeface="맑은 고딕" panose="020B0503020000020004" pitchFamily="50" charset="-127"/>
                        <a:ea typeface="+mn-ea"/>
                      </a:endParaRPr>
                    </a:p>
                  </a:txBody>
                  <a:tcPr marL="7375" marR="7375" marT="7375" marB="0" anchor="ctr"/>
                </a:tc>
                <a:tc>
                  <a:txBody>
                    <a:bodyPr/>
                    <a:lstStyle/>
                    <a:p>
                      <a:pPr lvl="1" algn="l" fontAlgn="ctr">
                        <a:lnSpc>
                          <a:spcPct val="120000"/>
                        </a:lnSpc>
                      </a:pPr>
                      <a:r>
                        <a:rPr lang="ko-KR" altLang="en-US" sz="1100" u="none" strike="noStrike" dirty="0">
                          <a:effectLst/>
                        </a:rPr>
                        <a:t>경제통계학</a:t>
                      </a:r>
                      <a:r>
                        <a:rPr lang="en-US" altLang="ko-KR" sz="1100" u="none" strike="noStrike" dirty="0">
                          <a:effectLst/>
                        </a:rPr>
                        <a:t>(</a:t>
                      </a:r>
                      <a:r>
                        <a:rPr lang="ko-KR" altLang="en-US" sz="1100" u="none" strike="noStrike" dirty="0" err="1">
                          <a:effectLst/>
                        </a:rPr>
                        <a:t>류근관</a:t>
                      </a:r>
                      <a:r>
                        <a:rPr lang="en-US" altLang="ko-KR" sz="1100" u="none" strike="noStrike" dirty="0">
                          <a:effectLst/>
                        </a:rPr>
                        <a:t>) </a:t>
                      </a:r>
                      <a:r>
                        <a:rPr lang="ko-KR" altLang="en-US" sz="1100" u="none" strike="noStrike" dirty="0">
                          <a:effectLst/>
                        </a:rPr>
                        <a:t>제 </a:t>
                      </a:r>
                      <a:r>
                        <a:rPr lang="en-US" altLang="ko-KR" sz="1100" u="none" strike="noStrike" dirty="0">
                          <a:effectLst/>
                        </a:rPr>
                        <a:t>5</a:t>
                      </a:r>
                      <a:r>
                        <a:rPr lang="ko-KR" altLang="en-US" sz="1100" u="none" strike="noStrike" dirty="0">
                          <a:effectLst/>
                        </a:rPr>
                        <a:t>장</a:t>
                      </a:r>
                      <a:r>
                        <a:rPr lang="en-US" altLang="ko-KR" sz="1100" u="none" strike="noStrike" dirty="0">
                          <a:effectLst/>
                        </a:rPr>
                        <a:t>~</a:t>
                      </a:r>
                      <a:r>
                        <a:rPr lang="ko-KR" altLang="en-US" sz="1100" u="none" strike="noStrike" dirty="0">
                          <a:effectLst/>
                        </a:rPr>
                        <a:t>제</a:t>
                      </a:r>
                      <a:r>
                        <a:rPr lang="en-US" altLang="ko-KR" sz="1100" u="none" strike="noStrike" dirty="0">
                          <a:effectLst/>
                        </a:rPr>
                        <a:t>8</a:t>
                      </a:r>
                      <a:r>
                        <a:rPr lang="ko-KR" altLang="en-US" sz="1100" u="none" strike="noStrike" dirty="0">
                          <a:effectLst/>
                        </a:rPr>
                        <a:t>장</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545856498"/>
                  </a:ext>
                </a:extLst>
              </a:tr>
              <a:tr h="299502">
                <a:tc rowSpan="2">
                  <a:txBody>
                    <a:bodyPr/>
                    <a:lstStyle/>
                    <a:p>
                      <a:pPr algn="ctr" fontAlgn="ctr">
                        <a:lnSpc>
                          <a:spcPct val="120000"/>
                        </a:lnSpc>
                      </a:pP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통계적 추론</a:t>
                      </a:r>
                    </a:p>
                  </a:txBody>
                  <a:tcPr marL="7375" marR="7375" marT="7375" marB="0" anchor="ctr">
                    <a:lnB w="12700" cap="flat" cmpd="sng" algn="ctr">
                      <a:solidFill>
                        <a:schemeClr val="tx1"/>
                      </a:solidFill>
                      <a:prstDash val="solid"/>
                      <a:round/>
                      <a:headEnd type="none" w="med" len="med"/>
                      <a:tailEnd type="none" w="med" len="med"/>
                    </a:lnB>
                  </a:tcPr>
                </a:tc>
                <a:tc>
                  <a:txBody>
                    <a:bodyPr/>
                    <a:lstStyle/>
                    <a:p>
                      <a:pPr algn="ctr" fontAlgn="ctr">
                        <a:lnSpc>
                          <a:spcPct val="120000"/>
                        </a:lnSpc>
                      </a:pP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표본 추출</a:t>
                      </a:r>
                      <a:r>
                        <a:rPr lang="en-US" altLang="ko-KR" sz="1200" b="1" i="0" u="none" strike="noStrike" dirty="0">
                          <a:solidFill>
                            <a:srgbClr val="000000"/>
                          </a:solidFill>
                          <a:effectLst/>
                          <a:latin typeface="맑은 고딕" panose="020B0503020000020004" pitchFamily="50" charset="-127"/>
                          <a:ea typeface="맑은 고딕" panose="020B0503020000020004" pitchFamily="50" charset="-127"/>
                        </a:rPr>
                        <a:t>,</a:t>
                      </a:r>
                      <a:r>
                        <a:rPr lang="en-US" altLang="ko-KR" sz="1200" b="1" i="0" u="none" strike="noStrike" baseline="0" dirty="0">
                          <a:solidFill>
                            <a:srgbClr val="000000"/>
                          </a:solidFill>
                          <a:effectLst/>
                          <a:latin typeface="맑은 고딕" panose="020B0503020000020004" pitchFamily="50" charset="-127"/>
                          <a:ea typeface="맑은 고딕" panose="020B0503020000020004" pitchFamily="50" charset="-127"/>
                        </a:rPr>
                        <a:t> Resampling, Bootstrap</a:t>
                      </a:r>
                      <a:endParaRPr lang="en-US" altLang="ko-KR"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lvl="1" algn="l" fontAlgn="ctr">
                        <a:lnSpc>
                          <a:spcPct val="120000"/>
                        </a:lnSpc>
                      </a:pPr>
                      <a:r>
                        <a:rPr lang="ko-KR" altLang="en-US" sz="1100" u="none" strike="noStrike" dirty="0">
                          <a:effectLst/>
                        </a:rPr>
                        <a:t>경제통계학</a:t>
                      </a:r>
                      <a:r>
                        <a:rPr lang="en-US" altLang="ko-KR" sz="1100" u="none" strike="noStrike" dirty="0">
                          <a:effectLst/>
                        </a:rPr>
                        <a:t>(</a:t>
                      </a:r>
                      <a:r>
                        <a:rPr lang="ko-KR" altLang="en-US" sz="1100" u="none" strike="noStrike" dirty="0" err="1">
                          <a:effectLst/>
                        </a:rPr>
                        <a:t>류근관</a:t>
                      </a:r>
                      <a:r>
                        <a:rPr lang="en-US" altLang="ko-KR" sz="1100" u="none" strike="noStrike" dirty="0">
                          <a:effectLst/>
                        </a:rPr>
                        <a:t>) </a:t>
                      </a:r>
                      <a:r>
                        <a:rPr lang="ko-KR" altLang="en-US" sz="1100" u="none" strike="noStrike" dirty="0">
                          <a:effectLst/>
                        </a:rPr>
                        <a:t>제 </a:t>
                      </a:r>
                      <a:r>
                        <a:rPr lang="en-US" altLang="ko-KR" sz="1100" u="none" strike="noStrike" dirty="0">
                          <a:effectLst/>
                        </a:rPr>
                        <a:t>14</a:t>
                      </a:r>
                      <a:r>
                        <a:rPr lang="ko-KR" altLang="en-US" sz="1100" u="none" strike="noStrike" dirty="0">
                          <a:effectLst/>
                        </a:rPr>
                        <a:t>장</a:t>
                      </a:r>
                      <a:r>
                        <a:rPr lang="en-US" altLang="ko-KR" sz="1100" u="none" strike="noStrike" dirty="0">
                          <a:effectLst/>
                        </a:rPr>
                        <a:t>~</a:t>
                      </a:r>
                      <a:r>
                        <a:rPr lang="ko-KR" altLang="en-US" sz="1100" u="none" strike="noStrike" dirty="0">
                          <a:effectLst/>
                        </a:rPr>
                        <a:t>제</a:t>
                      </a:r>
                      <a:r>
                        <a:rPr lang="en-US" altLang="ko-KR" sz="1100" u="none" strike="noStrike" dirty="0">
                          <a:effectLst/>
                        </a:rPr>
                        <a:t>17</a:t>
                      </a:r>
                      <a:r>
                        <a:rPr lang="ko-KR" altLang="en-US" sz="1100" u="none" strike="noStrike" dirty="0">
                          <a:effectLst/>
                        </a:rPr>
                        <a:t>장</a:t>
                      </a:r>
                      <a:r>
                        <a:rPr lang="en-US" altLang="ko-KR" sz="1100" u="none" strike="noStrike" dirty="0">
                          <a:effectLst/>
                        </a:rPr>
                        <a:t>, ISLR(</a:t>
                      </a:r>
                      <a:r>
                        <a:rPr lang="en-US" altLang="ko-KR" sz="1100" u="none" strike="noStrike" dirty="0" err="1">
                          <a:effectLst/>
                        </a:rPr>
                        <a:t>Tibshirani</a:t>
                      </a:r>
                      <a:r>
                        <a:rPr lang="en-US" altLang="ko-KR" sz="1100" u="none" strike="noStrike" dirty="0">
                          <a:effectLst/>
                        </a:rPr>
                        <a:t>) ch5. Resampling</a:t>
                      </a:r>
                      <a:r>
                        <a:rPr lang="en-US" altLang="ko-KR" sz="1100" u="none" strike="noStrike" baseline="0" dirty="0">
                          <a:effectLst/>
                        </a:rPr>
                        <a:t> methods</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117981717"/>
                  </a:ext>
                </a:extLst>
              </a:tr>
              <a:tr h="299502">
                <a:tc vMerge="1">
                  <a:txBody>
                    <a:bodyPr/>
                    <a:lstStyle/>
                    <a:p>
                      <a:pPr algn="ctr" fontAlgn="ctr">
                        <a:lnSpc>
                          <a:spcPct val="120000"/>
                        </a:lnSpc>
                      </a:pP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algn="ctr" fontAlgn="ctr">
                        <a:lnSpc>
                          <a:spcPct val="120000"/>
                        </a:lnSpc>
                      </a:pP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통계적 추론</a:t>
                      </a:r>
                      <a:endParaRPr lang="en-US" altLang="ko-KR"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lnB w="12700" cap="flat" cmpd="sng" algn="ctr">
                      <a:solidFill>
                        <a:schemeClr val="tx1"/>
                      </a:solidFill>
                      <a:prstDash val="solid"/>
                      <a:round/>
                      <a:headEnd type="none" w="med" len="med"/>
                      <a:tailEnd type="none" w="med" len="med"/>
                    </a:lnB>
                  </a:tcPr>
                </a:tc>
                <a:tc>
                  <a:txBody>
                    <a:bodyPr/>
                    <a:lstStyle/>
                    <a:p>
                      <a:pPr lvl="1" algn="l" fontAlgn="ctr">
                        <a:lnSpc>
                          <a:spcPct val="120000"/>
                        </a:lnSpc>
                      </a:pPr>
                      <a:r>
                        <a:rPr lang="ko-KR" altLang="en-US" sz="1100" u="none" strike="noStrike" dirty="0">
                          <a:effectLst/>
                        </a:rPr>
                        <a:t>경제통계학</a:t>
                      </a:r>
                      <a:r>
                        <a:rPr lang="en-US" altLang="ko-KR" sz="1100" u="none" strike="noStrike" dirty="0">
                          <a:effectLst/>
                        </a:rPr>
                        <a:t>(</a:t>
                      </a:r>
                      <a:r>
                        <a:rPr lang="ko-KR" altLang="en-US" sz="1100" u="none" strike="noStrike" dirty="0" err="1">
                          <a:effectLst/>
                        </a:rPr>
                        <a:t>류근관</a:t>
                      </a:r>
                      <a:r>
                        <a:rPr lang="en-US" altLang="ko-KR" sz="1100" u="none" strike="noStrike" dirty="0">
                          <a:effectLst/>
                        </a:rPr>
                        <a:t>) </a:t>
                      </a:r>
                      <a:r>
                        <a:rPr lang="ko-KR" altLang="en-US" sz="1100" u="none" strike="noStrike" dirty="0">
                          <a:effectLst/>
                        </a:rPr>
                        <a:t>제 </a:t>
                      </a:r>
                      <a:r>
                        <a:rPr lang="en-US" altLang="ko-KR" sz="1100" u="none" strike="noStrike" dirty="0">
                          <a:effectLst/>
                        </a:rPr>
                        <a:t>18</a:t>
                      </a:r>
                      <a:r>
                        <a:rPr lang="ko-KR" altLang="en-US" sz="1100" u="none" strike="noStrike" dirty="0">
                          <a:effectLst/>
                        </a:rPr>
                        <a:t>장</a:t>
                      </a:r>
                      <a:r>
                        <a:rPr lang="en-US" altLang="ko-KR" sz="1100" u="none" strike="noStrike" dirty="0">
                          <a:effectLst/>
                        </a:rPr>
                        <a:t>~</a:t>
                      </a:r>
                      <a:r>
                        <a:rPr lang="ko-KR" altLang="en-US" sz="1100" u="none" strike="noStrike" dirty="0">
                          <a:effectLst/>
                        </a:rPr>
                        <a:t>제</a:t>
                      </a:r>
                      <a:r>
                        <a:rPr lang="en-US" altLang="ko-KR" sz="1100" u="none" strike="noStrike" dirty="0">
                          <a:effectLst/>
                        </a:rPr>
                        <a:t>22</a:t>
                      </a:r>
                      <a:r>
                        <a:rPr lang="ko-KR" altLang="en-US" sz="1100" u="none" strike="noStrike" dirty="0">
                          <a:effectLst/>
                        </a:rPr>
                        <a:t>장</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979860"/>
                  </a:ext>
                </a:extLst>
              </a:tr>
              <a:tr h="299502">
                <a:tc rowSpan="6">
                  <a:txBody>
                    <a:bodyPr/>
                    <a:lstStyle/>
                    <a:p>
                      <a:pPr marL="0" marR="0" lvl="0" indent="0" algn="ctr" defTabSz="914400" rtl="0" eaLnBrk="1" fontAlgn="ctr" latinLnBrk="1" hangingPunct="1">
                        <a:lnSpc>
                          <a:spcPct val="120000"/>
                        </a:lnSpc>
                        <a:spcBef>
                          <a:spcPts val="0"/>
                        </a:spcBef>
                        <a:spcAft>
                          <a:spcPts val="0"/>
                        </a:spcAft>
                        <a:buClrTx/>
                        <a:buSzTx/>
                        <a:buFontTx/>
                        <a:buNone/>
                        <a:tabLst/>
                        <a:defRPr/>
                      </a:pPr>
                      <a:r>
                        <a:rPr lang="ko-KR" altLang="en-US" sz="1200" b="1" u="none" strike="noStrike" kern="1200" dirty="0">
                          <a:solidFill>
                            <a:schemeClr val="tx1"/>
                          </a:solidFill>
                          <a:effectLst/>
                          <a:latin typeface="+mn-lt"/>
                          <a:ea typeface="+mn-ea"/>
                          <a:cs typeface="+mn-cs"/>
                        </a:rPr>
                        <a:t>통계학습</a:t>
                      </a:r>
                    </a:p>
                  </a:txBody>
                  <a:tcPr marL="7375" marR="7375" marT="7375" marB="0" anchor="ctr">
                    <a:lnT w="12700" cap="flat" cmpd="sng" algn="ctr">
                      <a:solidFill>
                        <a:schemeClr val="tx1"/>
                      </a:solidFill>
                      <a:prstDash val="solid"/>
                      <a:round/>
                      <a:headEnd type="none" w="med" len="med"/>
                      <a:tailEnd type="none" w="med" len="med"/>
                    </a:lnT>
                  </a:tcPr>
                </a:tc>
                <a:tc>
                  <a:txBody>
                    <a:bodyPr/>
                    <a:lstStyle/>
                    <a:p>
                      <a:pPr algn="ctr" fontAlgn="ctr">
                        <a:lnSpc>
                          <a:spcPct val="120000"/>
                        </a:lnSpc>
                      </a:pPr>
                      <a:r>
                        <a:rPr lang="ko-KR" altLang="en-US" sz="1200" b="1" u="none" strike="noStrike" dirty="0">
                          <a:effectLst/>
                        </a:rPr>
                        <a:t>통계학습 기초</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lnT w="12700" cap="flat" cmpd="sng" algn="ctr">
                      <a:solidFill>
                        <a:schemeClr val="tx1"/>
                      </a:solidFill>
                      <a:prstDash val="solid"/>
                      <a:round/>
                      <a:headEnd type="none" w="med" len="med"/>
                      <a:tailEnd type="none" w="med" len="med"/>
                    </a:lnT>
                  </a:tcPr>
                </a:tc>
                <a:tc>
                  <a:txBody>
                    <a:bodyPr/>
                    <a:lstStyle/>
                    <a:p>
                      <a:pPr lvl="1" algn="l" fontAlgn="ctr">
                        <a:lnSpc>
                          <a:spcPct val="120000"/>
                        </a:lnSpc>
                      </a:pPr>
                      <a:r>
                        <a:rPr lang="en-US" sz="1100" u="none" strike="noStrike" dirty="0">
                          <a:effectLst/>
                        </a:rPr>
                        <a:t>ISLR(</a:t>
                      </a:r>
                      <a:r>
                        <a:rPr lang="en-US" sz="1100" u="none" strike="noStrike" dirty="0" err="1">
                          <a:effectLst/>
                        </a:rPr>
                        <a:t>Tibshirani</a:t>
                      </a:r>
                      <a:r>
                        <a:rPr lang="en-US" sz="1100" u="none" strike="noStrike" dirty="0">
                          <a:effectLst/>
                        </a:rPr>
                        <a:t>) ch.2 Statistical learning</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00616346"/>
                  </a:ext>
                </a:extLst>
              </a:tr>
              <a:tr h="340859">
                <a:tc vMerge="1">
                  <a:txBody>
                    <a:bodyPr/>
                    <a:lstStyle/>
                    <a:p>
                      <a:pPr algn="ctr" fontAlgn="ctr">
                        <a:lnSpc>
                          <a:spcPct val="120000"/>
                        </a:lnSpc>
                      </a:pP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algn="ctr" fontAlgn="ctr">
                        <a:lnSpc>
                          <a:spcPct val="120000"/>
                        </a:lnSpc>
                      </a:pPr>
                      <a:r>
                        <a:rPr lang="en-US" altLang="ko-KR" sz="1200" b="1" i="0" u="none" strike="noStrike" dirty="0">
                          <a:solidFill>
                            <a:srgbClr val="000000"/>
                          </a:solidFill>
                          <a:effectLst/>
                          <a:latin typeface="맑은 고딕" panose="020B0503020000020004" pitchFamily="50" charset="-127"/>
                          <a:ea typeface="맑은 고딕" panose="020B0503020000020004" pitchFamily="50" charset="-127"/>
                        </a:rPr>
                        <a:t>Linear</a:t>
                      </a: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 </a:t>
                      </a:r>
                      <a:r>
                        <a:rPr lang="en-US" altLang="ko-KR" sz="1200" b="1" i="0" u="none" strike="noStrike" dirty="0">
                          <a:solidFill>
                            <a:srgbClr val="000000"/>
                          </a:solidFill>
                          <a:effectLst/>
                          <a:latin typeface="맑은 고딕" panose="020B0503020000020004" pitchFamily="50" charset="-127"/>
                          <a:ea typeface="맑은 고딕" panose="020B0503020000020004" pitchFamily="50" charset="-127"/>
                        </a:rPr>
                        <a:t>Regression vs. Classification</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lvl="1" algn="l" fontAlgn="ctr">
                        <a:lnSpc>
                          <a:spcPct val="120000"/>
                        </a:lnSpc>
                      </a:pPr>
                      <a:r>
                        <a:rPr lang="en-US" sz="1100" u="none" strike="noStrike" dirty="0">
                          <a:effectLst/>
                        </a:rPr>
                        <a:t>ISLR(</a:t>
                      </a:r>
                      <a:r>
                        <a:rPr lang="en-US" sz="1100" u="none" strike="noStrike" dirty="0" err="1">
                          <a:effectLst/>
                        </a:rPr>
                        <a:t>Tibshirani</a:t>
                      </a:r>
                      <a:r>
                        <a:rPr lang="en-US" sz="1100" u="none" strike="noStrike" dirty="0">
                          <a:effectLst/>
                        </a:rPr>
                        <a:t>) ch3. Linear Regression, </a:t>
                      </a:r>
                      <a:r>
                        <a:rPr lang="en-US" altLang="ko-KR" sz="1100" u="none" strike="noStrike" dirty="0">
                          <a:effectLst/>
                        </a:rPr>
                        <a:t>ch4. Classification</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825749911"/>
                  </a:ext>
                </a:extLst>
              </a:tr>
              <a:tr h="347448">
                <a:tc vMerge="1">
                  <a:txBody>
                    <a:bodyPr/>
                    <a:lstStyle/>
                    <a:p>
                      <a:pPr latinLnBrk="1"/>
                      <a:endParaRPr lang="ko-KR" altLang="en-US"/>
                    </a:p>
                  </a:txBody>
                  <a:tcPr/>
                </a:tc>
                <a:tc>
                  <a:txBody>
                    <a:bodyPr/>
                    <a:lstStyle/>
                    <a:p>
                      <a:pPr marL="0" marR="0" lvl="0" indent="0" algn="ctr" defTabSz="914400" rtl="0" eaLnBrk="1" fontAlgn="ctr" latinLnBrk="1" hangingPunct="1">
                        <a:lnSpc>
                          <a:spcPct val="120000"/>
                        </a:lnSpc>
                        <a:spcBef>
                          <a:spcPts val="0"/>
                        </a:spcBef>
                        <a:spcAft>
                          <a:spcPts val="0"/>
                        </a:spcAft>
                        <a:buClrTx/>
                        <a:buSzTx/>
                        <a:buFontTx/>
                        <a:buNone/>
                        <a:tabLst/>
                        <a:defRPr/>
                      </a:pPr>
                      <a:r>
                        <a:rPr lang="en-US" altLang="ko-KR" sz="1200" b="1" u="none" strike="noStrike" kern="1200" dirty="0">
                          <a:solidFill>
                            <a:schemeClr val="tx1"/>
                          </a:solidFill>
                          <a:effectLst/>
                          <a:latin typeface="+mn-lt"/>
                          <a:ea typeface="+mn-ea"/>
                          <a:cs typeface="+mn-cs"/>
                        </a:rPr>
                        <a:t>Regularization</a:t>
                      </a:r>
                      <a:r>
                        <a:rPr lang="ko-KR" altLang="en-US" sz="1200" b="1" u="none" strike="noStrike" kern="1200" dirty="0">
                          <a:solidFill>
                            <a:schemeClr val="tx1"/>
                          </a:solidFill>
                          <a:effectLst/>
                          <a:latin typeface="+mn-lt"/>
                          <a:ea typeface="+mn-ea"/>
                          <a:cs typeface="+mn-cs"/>
                        </a:rPr>
                        <a:t>과 </a:t>
                      </a:r>
                      <a:r>
                        <a:rPr lang="en-US" altLang="ko-KR" sz="1200" b="1" u="none" strike="noStrike" kern="1200" dirty="0">
                          <a:solidFill>
                            <a:schemeClr val="tx1"/>
                          </a:solidFill>
                          <a:effectLst/>
                          <a:latin typeface="+mn-lt"/>
                          <a:ea typeface="+mn-ea"/>
                          <a:cs typeface="+mn-cs"/>
                        </a:rPr>
                        <a:t>Cross-validation</a:t>
                      </a:r>
                      <a:r>
                        <a:rPr lang="ko-KR" altLang="en-US" sz="1200" b="1" u="none" strike="noStrike" kern="1200" dirty="0">
                          <a:solidFill>
                            <a:schemeClr val="tx1"/>
                          </a:solidFill>
                          <a:effectLst/>
                          <a:latin typeface="+mn-lt"/>
                          <a:ea typeface="+mn-ea"/>
                          <a:cs typeface="+mn-cs"/>
                        </a:rPr>
                        <a:t>을 통한 모형 선택</a:t>
                      </a:r>
                    </a:p>
                  </a:txBody>
                  <a:tcPr marL="7375" marR="7375" marT="7375" marB="0" anchor="ctr"/>
                </a:tc>
                <a:tc>
                  <a:txBody>
                    <a:bodyPr/>
                    <a:lstStyle/>
                    <a:p>
                      <a:pPr lvl="1" algn="l" fontAlgn="ctr">
                        <a:lnSpc>
                          <a:spcPct val="120000"/>
                        </a:lnSpc>
                      </a:pPr>
                      <a:r>
                        <a:rPr lang="en-US" sz="1100" u="none" strike="noStrike" dirty="0">
                          <a:effectLst/>
                        </a:rPr>
                        <a:t>ISLR(</a:t>
                      </a:r>
                      <a:r>
                        <a:rPr lang="en-US" sz="1100" u="none" strike="noStrike" dirty="0" err="1">
                          <a:effectLst/>
                        </a:rPr>
                        <a:t>Tibshirani</a:t>
                      </a:r>
                      <a:r>
                        <a:rPr lang="en-US" sz="1100" u="none" strike="noStrike" dirty="0">
                          <a:effectLst/>
                        </a:rPr>
                        <a:t>) ch6. Linear Model selection and Regularization</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2071589921"/>
                  </a:ext>
                </a:extLst>
              </a:tr>
              <a:tr h="347448">
                <a:tc vMerge="1">
                  <a:txBody>
                    <a:bodyPr/>
                    <a:lstStyle/>
                    <a:p>
                      <a:pPr marL="0" marR="0" lvl="0" indent="0" algn="ctr" defTabSz="914400" rtl="0" eaLnBrk="1" fontAlgn="ctr" latinLnBrk="1" hangingPunct="1">
                        <a:lnSpc>
                          <a:spcPct val="120000"/>
                        </a:lnSpc>
                        <a:spcBef>
                          <a:spcPts val="0"/>
                        </a:spcBef>
                        <a:spcAft>
                          <a:spcPts val="0"/>
                        </a:spcAft>
                        <a:buClrTx/>
                        <a:buSzTx/>
                        <a:buFontTx/>
                        <a:buNone/>
                        <a:tabLst/>
                        <a:defRPr/>
                      </a:pPr>
                      <a:endParaRPr lang="ko-KR" altLang="en-US" sz="1200" b="1" u="none" strike="noStrike" kern="1200" dirty="0">
                        <a:solidFill>
                          <a:schemeClr val="tx1"/>
                        </a:solidFill>
                        <a:effectLst/>
                        <a:latin typeface="+mn-lt"/>
                        <a:ea typeface="+mn-ea"/>
                        <a:cs typeface="+mn-cs"/>
                      </a:endParaRPr>
                    </a:p>
                  </a:txBody>
                  <a:tcPr marL="7375" marR="7375" marT="7375" marB="0" anchor="ctr"/>
                </a:tc>
                <a:tc>
                  <a:txBody>
                    <a:bodyPr/>
                    <a:lstStyle/>
                    <a:p>
                      <a:pPr marL="0" marR="0" lvl="0" indent="0" algn="ctr" defTabSz="914400" rtl="0" eaLnBrk="1" fontAlgn="ctr" latinLnBrk="1" hangingPunct="1">
                        <a:lnSpc>
                          <a:spcPct val="120000"/>
                        </a:lnSpc>
                        <a:spcBef>
                          <a:spcPts val="0"/>
                        </a:spcBef>
                        <a:spcAft>
                          <a:spcPts val="0"/>
                        </a:spcAft>
                        <a:buClrTx/>
                        <a:buSzTx/>
                        <a:buFontTx/>
                        <a:buNone/>
                        <a:tabLst/>
                        <a:defRPr/>
                      </a:pPr>
                      <a:r>
                        <a:rPr lang="en-US" altLang="ko-KR" sz="1200" b="1" u="none" strike="noStrike" kern="1200" dirty="0">
                          <a:solidFill>
                            <a:schemeClr val="tx1"/>
                          </a:solidFill>
                          <a:effectLst/>
                          <a:latin typeface="+mn-lt"/>
                          <a:ea typeface="+mn-ea"/>
                          <a:cs typeface="+mn-cs"/>
                        </a:rPr>
                        <a:t>Tree</a:t>
                      </a:r>
                      <a:r>
                        <a:rPr lang="ko-KR" altLang="en-US" sz="1200" b="1" u="none" strike="noStrike" kern="1200" dirty="0">
                          <a:solidFill>
                            <a:schemeClr val="tx1"/>
                          </a:solidFill>
                          <a:effectLst/>
                          <a:latin typeface="+mn-lt"/>
                          <a:ea typeface="+mn-ea"/>
                          <a:cs typeface="+mn-cs"/>
                        </a:rPr>
                        <a:t> 기반의 방법</a:t>
                      </a:r>
                    </a:p>
                  </a:txBody>
                  <a:tcPr marL="7375" marR="7375" marT="7375" marB="0" anchor="ctr"/>
                </a:tc>
                <a:tc>
                  <a:txBody>
                    <a:bodyPr/>
                    <a:lstStyle/>
                    <a:p>
                      <a:pPr marL="457200" marR="0" lvl="1" indent="0" algn="l" defTabSz="914400" rtl="0" eaLnBrk="1" fontAlgn="ctr" latinLnBrk="1" hangingPunct="1">
                        <a:lnSpc>
                          <a:spcPct val="120000"/>
                        </a:lnSpc>
                        <a:spcBef>
                          <a:spcPts val="0"/>
                        </a:spcBef>
                        <a:spcAft>
                          <a:spcPts val="0"/>
                        </a:spcAft>
                        <a:buClrTx/>
                        <a:buSzTx/>
                        <a:buFontTx/>
                        <a:buNone/>
                        <a:tabLst/>
                        <a:defRPr/>
                      </a:pPr>
                      <a:r>
                        <a:rPr lang="en-US" altLang="ko-KR" sz="1100" u="none" strike="noStrike" dirty="0">
                          <a:effectLst/>
                        </a:rPr>
                        <a:t>ISLR(</a:t>
                      </a:r>
                      <a:r>
                        <a:rPr lang="en-US" altLang="ko-KR" sz="1100" u="none" strike="noStrike" dirty="0" err="1">
                          <a:effectLst/>
                        </a:rPr>
                        <a:t>Tibshirani</a:t>
                      </a:r>
                      <a:r>
                        <a:rPr lang="en-US" altLang="ko-KR" sz="1100" u="none" strike="noStrike" dirty="0">
                          <a:effectLst/>
                        </a:rPr>
                        <a:t>) ch8. Tree-Based Methods</a:t>
                      </a:r>
                      <a:endParaRPr lang="en-US" altLang="ko-KR" sz="1100" b="0" i="0" u="none" strike="noStrike" dirty="0">
                        <a:solidFill>
                          <a:srgbClr val="000000"/>
                        </a:solidFill>
                        <a:effectLst/>
                        <a:latin typeface="맑은 고딕" panose="020B0503020000020004" pitchFamily="50" charset="-127"/>
                        <a:ea typeface="+mn-ea"/>
                      </a:endParaRPr>
                    </a:p>
                  </a:txBody>
                  <a:tcPr marL="7375" marR="7375" marT="7375" marB="0" anchor="ctr"/>
                </a:tc>
                <a:extLst>
                  <a:ext uri="{0D108BD9-81ED-4DB2-BD59-A6C34878D82A}">
                    <a16:rowId xmlns:a16="http://schemas.microsoft.com/office/drawing/2014/main" val="2135992112"/>
                  </a:ext>
                </a:extLst>
              </a:tr>
              <a:tr h="347448">
                <a:tc vMerge="1">
                  <a:txBody>
                    <a:bodyPr/>
                    <a:lstStyle/>
                    <a:p>
                      <a:pPr marL="0" marR="0" lvl="0" indent="0" algn="ctr" defTabSz="914400" rtl="0" eaLnBrk="1" fontAlgn="ctr" latinLnBrk="1" hangingPunct="1">
                        <a:lnSpc>
                          <a:spcPct val="120000"/>
                        </a:lnSpc>
                        <a:spcBef>
                          <a:spcPts val="0"/>
                        </a:spcBef>
                        <a:spcAft>
                          <a:spcPts val="0"/>
                        </a:spcAft>
                        <a:buClrTx/>
                        <a:buSzTx/>
                        <a:buFontTx/>
                        <a:buNone/>
                        <a:tabLst/>
                        <a:defRPr/>
                      </a:pPr>
                      <a:endParaRPr lang="ko-KR" altLang="en-US" sz="1200" b="1" u="none" strike="noStrike" kern="1200" dirty="0">
                        <a:solidFill>
                          <a:schemeClr val="tx1"/>
                        </a:solidFill>
                        <a:effectLst/>
                        <a:latin typeface="+mn-lt"/>
                        <a:ea typeface="+mn-ea"/>
                        <a:cs typeface="+mn-cs"/>
                      </a:endParaRPr>
                    </a:p>
                  </a:txBody>
                  <a:tcPr marL="7375" marR="7375" marT="7375" marB="0" anchor="ctr"/>
                </a:tc>
                <a:tc>
                  <a:txBody>
                    <a:bodyPr/>
                    <a:lstStyle/>
                    <a:p>
                      <a:pPr marL="0" marR="0" lvl="0" indent="0" algn="ctr" defTabSz="914400" rtl="0" eaLnBrk="1" fontAlgn="ctr" latinLnBrk="1" hangingPunct="1">
                        <a:lnSpc>
                          <a:spcPct val="120000"/>
                        </a:lnSpc>
                        <a:spcBef>
                          <a:spcPts val="0"/>
                        </a:spcBef>
                        <a:spcAft>
                          <a:spcPts val="0"/>
                        </a:spcAft>
                        <a:buClrTx/>
                        <a:buSzTx/>
                        <a:buFontTx/>
                        <a:buNone/>
                        <a:tabLst/>
                        <a:defRPr/>
                      </a:pPr>
                      <a:r>
                        <a:rPr lang="en-US" altLang="ko-KR" sz="1200" b="1" u="none" strike="noStrike" kern="1200" dirty="0">
                          <a:solidFill>
                            <a:schemeClr val="tx1"/>
                          </a:solidFill>
                          <a:effectLst/>
                          <a:latin typeface="+mn-lt"/>
                          <a:ea typeface="+mn-ea"/>
                          <a:cs typeface="+mn-cs"/>
                        </a:rPr>
                        <a:t>Support</a:t>
                      </a:r>
                      <a:r>
                        <a:rPr lang="ko-KR" altLang="en-US" sz="1200" b="1" u="none" strike="noStrike" kern="1200" dirty="0">
                          <a:solidFill>
                            <a:schemeClr val="tx1"/>
                          </a:solidFill>
                          <a:effectLst/>
                          <a:latin typeface="+mn-lt"/>
                          <a:ea typeface="+mn-ea"/>
                          <a:cs typeface="+mn-cs"/>
                        </a:rPr>
                        <a:t> </a:t>
                      </a:r>
                      <a:r>
                        <a:rPr lang="en-US" altLang="ko-KR" sz="1200" b="1" u="none" strike="noStrike" kern="1200" dirty="0">
                          <a:solidFill>
                            <a:schemeClr val="tx1"/>
                          </a:solidFill>
                          <a:effectLst/>
                          <a:latin typeface="+mn-lt"/>
                          <a:ea typeface="+mn-ea"/>
                          <a:cs typeface="+mn-cs"/>
                        </a:rPr>
                        <a:t>Vector</a:t>
                      </a:r>
                      <a:r>
                        <a:rPr lang="ko-KR" altLang="en-US" sz="1200" b="1" u="none" strike="noStrike" kern="1200" dirty="0">
                          <a:solidFill>
                            <a:schemeClr val="tx1"/>
                          </a:solidFill>
                          <a:effectLst/>
                          <a:latin typeface="+mn-lt"/>
                          <a:ea typeface="+mn-ea"/>
                          <a:cs typeface="+mn-cs"/>
                        </a:rPr>
                        <a:t> </a:t>
                      </a:r>
                      <a:r>
                        <a:rPr lang="en-US" altLang="ko-KR" sz="1200" b="1" u="none" strike="noStrike" kern="1200" dirty="0">
                          <a:solidFill>
                            <a:schemeClr val="tx1"/>
                          </a:solidFill>
                          <a:effectLst/>
                          <a:latin typeface="+mn-lt"/>
                          <a:ea typeface="+mn-ea"/>
                          <a:cs typeface="+mn-cs"/>
                        </a:rPr>
                        <a:t>Machines </a:t>
                      </a:r>
                      <a:r>
                        <a:rPr lang="ko-KR" altLang="en-US" sz="1200" b="1" u="none" strike="noStrike" kern="1200" dirty="0">
                          <a:solidFill>
                            <a:schemeClr val="tx1"/>
                          </a:solidFill>
                          <a:effectLst/>
                          <a:latin typeface="+mn-lt"/>
                          <a:ea typeface="+mn-ea"/>
                          <a:cs typeface="+mn-cs"/>
                        </a:rPr>
                        <a:t>를 통한 분류</a:t>
                      </a:r>
                    </a:p>
                  </a:txBody>
                  <a:tcPr marL="7375" marR="7375" marT="7375" marB="0" anchor="ctr"/>
                </a:tc>
                <a:tc>
                  <a:txBody>
                    <a:bodyPr/>
                    <a:lstStyle/>
                    <a:p>
                      <a:pPr marL="457200" marR="0" lvl="1" indent="0" algn="l" defTabSz="914400" rtl="0" eaLnBrk="1" fontAlgn="ctr" latinLnBrk="1" hangingPunct="1">
                        <a:lnSpc>
                          <a:spcPct val="120000"/>
                        </a:lnSpc>
                        <a:spcBef>
                          <a:spcPts val="0"/>
                        </a:spcBef>
                        <a:spcAft>
                          <a:spcPts val="0"/>
                        </a:spcAft>
                        <a:buClrTx/>
                        <a:buSzTx/>
                        <a:buFontTx/>
                        <a:buNone/>
                        <a:tabLst/>
                        <a:defRPr/>
                      </a:pPr>
                      <a:r>
                        <a:rPr lang="en-US" altLang="ko-KR" sz="1100" u="none" strike="noStrike" dirty="0">
                          <a:effectLst/>
                        </a:rPr>
                        <a:t>ISLR(</a:t>
                      </a:r>
                      <a:r>
                        <a:rPr lang="en-US" altLang="ko-KR" sz="1100" u="none" strike="noStrike" dirty="0" err="1">
                          <a:effectLst/>
                        </a:rPr>
                        <a:t>Tibshirani</a:t>
                      </a:r>
                      <a:r>
                        <a:rPr lang="en-US" altLang="ko-KR" sz="1100" u="none" strike="noStrike" dirty="0">
                          <a:effectLst/>
                        </a:rPr>
                        <a:t>) ch9. Support Vector Machines</a:t>
                      </a:r>
                      <a:endParaRPr lang="en-US" altLang="ko-KR" sz="1100" b="0" i="0" u="none" strike="noStrike" dirty="0">
                        <a:solidFill>
                          <a:srgbClr val="000000"/>
                        </a:solidFill>
                        <a:effectLst/>
                        <a:latin typeface="맑은 고딕" panose="020B0503020000020004" pitchFamily="50" charset="-127"/>
                        <a:ea typeface="+mn-ea"/>
                      </a:endParaRPr>
                    </a:p>
                  </a:txBody>
                  <a:tcPr marL="7375" marR="7375" marT="7375" marB="0" anchor="ctr"/>
                </a:tc>
                <a:extLst>
                  <a:ext uri="{0D108BD9-81ED-4DB2-BD59-A6C34878D82A}">
                    <a16:rowId xmlns:a16="http://schemas.microsoft.com/office/drawing/2014/main" val="1830876059"/>
                  </a:ext>
                </a:extLst>
              </a:tr>
              <a:tr h="347448">
                <a:tc vMerge="1">
                  <a:txBody>
                    <a:bodyPr/>
                    <a:lstStyle/>
                    <a:p>
                      <a:pPr marL="0" marR="0" lvl="0" indent="0" algn="ctr" defTabSz="914400" rtl="0" eaLnBrk="1" fontAlgn="ctr" latinLnBrk="1" hangingPunct="1">
                        <a:lnSpc>
                          <a:spcPct val="120000"/>
                        </a:lnSpc>
                        <a:spcBef>
                          <a:spcPts val="0"/>
                        </a:spcBef>
                        <a:spcAft>
                          <a:spcPts val="0"/>
                        </a:spcAft>
                        <a:buClrTx/>
                        <a:buSzTx/>
                        <a:buFontTx/>
                        <a:buNone/>
                        <a:tabLst/>
                        <a:defRPr/>
                      </a:pPr>
                      <a:endParaRPr lang="ko-KR" altLang="en-US" sz="1200" b="1" u="none" strike="noStrike" kern="1200" dirty="0">
                        <a:solidFill>
                          <a:schemeClr val="tx1"/>
                        </a:solidFill>
                        <a:effectLst/>
                        <a:latin typeface="+mn-lt"/>
                        <a:ea typeface="+mn-ea"/>
                        <a:cs typeface="+mn-cs"/>
                      </a:endParaRPr>
                    </a:p>
                  </a:txBody>
                  <a:tcPr marL="7375" marR="7375" marT="7375" marB="0" anchor="ctr"/>
                </a:tc>
                <a:tc>
                  <a:txBody>
                    <a:bodyPr/>
                    <a:lstStyle/>
                    <a:p>
                      <a:pPr marL="0" marR="0" lvl="0" indent="0" algn="ctr" defTabSz="914400" rtl="0" eaLnBrk="1" fontAlgn="ctr" latinLnBrk="1" hangingPunct="1">
                        <a:lnSpc>
                          <a:spcPct val="120000"/>
                        </a:lnSpc>
                        <a:spcBef>
                          <a:spcPts val="0"/>
                        </a:spcBef>
                        <a:spcAft>
                          <a:spcPts val="0"/>
                        </a:spcAft>
                        <a:buClrTx/>
                        <a:buSzTx/>
                        <a:buFontTx/>
                        <a:buNone/>
                        <a:tabLst/>
                        <a:defRPr/>
                      </a:pPr>
                      <a:r>
                        <a:rPr lang="en-US" altLang="ko-KR" sz="1200" b="1" u="none" strike="noStrike" kern="1200" dirty="0">
                          <a:solidFill>
                            <a:schemeClr val="tx1"/>
                          </a:solidFill>
                          <a:effectLst/>
                          <a:latin typeface="+mn-lt"/>
                          <a:ea typeface="+mn-ea"/>
                          <a:cs typeface="+mn-cs"/>
                        </a:rPr>
                        <a:t>PCA &amp; Clustering</a:t>
                      </a:r>
                      <a:r>
                        <a:rPr lang="ko-KR" altLang="en-US" sz="1200" b="1" u="none" strike="noStrike" kern="1200" dirty="0">
                          <a:solidFill>
                            <a:schemeClr val="tx1"/>
                          </a:solidFill>
                          <a:effectLst/>
                          <a:latin typeface="+mn-lt"/>
                          <a:ea typeface="+mn-ea"/>
                          <a:cs typeface="+mn-cs"/>
                        </a:rPr>
                        <a:t>을 통한 </a:t>
                      </a:r>
                      <a:r>
                        <a:rPr lang="en-US" altLang="ko-KR" sz="1200" b="1" u="none" strike="noStrike" kern="1200" dirty="0">
                          <a:solidFill>
                            <a:schemeClr val="tx1"/>
                          </a:solidFill>
                          <a:effectLst/>
                          <a:latin typeface="+mn-lt"/>
                          <a:ea typeface="+mn-ea"/>
                          <a:cs typeface="+mn-cs"/>
                        </a:rPr>
                        <a:t>unsupervised learning</a:t>
                      </a:r>
                      <a:endParaRPr lang="ko-KR" altLang="en-US" sz="1200" b="1" u="none" strike="noStrike" kern="1200" dirty="0">
                        <a:solidFill>
                          <a:schemeClr val="tx1"/>
                        </a:solidFill>
                        <a:effectLst/>
                        <a:latin typeface="+mn-lt"/>
                        <a:ea typeface="+mn-ea"/>
                        <a:cs typeface="+mn-cs"/>
                      </a:endParaRPr>
                    </a:p>
                  </a:txBody>
                  <a:tcPr marL="7375" marR="7375" marT="7375" marB="0" anchor="ctr"/>
                </a:tc>
                <a:tc>
                  <a:txBody>
                    <a:bodyPr/>
                    <a:lstStyle/>
                    <a:p>
                      <a:pPr marL="457200" marR="0" lvl="1" indent="0" algn="l" defTabSz="914400" rtl="0" eaLnBrk="1" fontAlgn="ctr" latinLnBrk="1" hangingPunct="1">
                        <a:lnSpc>
                          <a:spcPct val="120000"/>
                        </a:lnSpc>
                        <a:spcBef>
                          <a:spcPts val="0"/>
                        </a:spcBef>
                        <a:spcAft>
                          <a:spcPts val="0"/>
                        </a:spcAft>
                        <a:buClrTx/>
                        <a:buSzTx/>
                        <a:buFontTx/>
                        <a:buNone/>
                        <a:tabLst/>
                        <a:defRPr/>
                      </a:pPr>
                      <a:r>
                        <a:rPr lang="en-US" altLang="ko-KR" sz="1100" u="none" strike="noStrike" dirty="0">
                          <a:effectLst/>
                        </a:rPr>
                        <a:t>ISLR(</a:t>
                      </a:r>
                      <a:r>
                        <a:rPr lang="en-US" altLang="ko-KR" sz="1100" u="none" strike="noStrike" dirty="0" err="1">
                          <a:effectLst/>
                        </a:rPr>
                        <a:t>Tibshirani</a:t>
                      </a:r>
                      <a:r>
                        <a:rPr lang="en-US" altLang="ko-KR" sz="1100" u="none" strike="noStrike" dirty="0">
                          <a:effectLst/>
                        </a:rPr>
                        <a:t>) ch10. Unsupervised learning</a:t>
                      </a:r>
                      <a:endParaRPr lang="en-US" altLang="ko-KR" sz="1100" b="0" i="0" u="none" strike="noStrike" dirty="0">
                        <a:solidFill>
                          <a:srgbClr val="000000"/>
                        </a:solidFill>
                        <a:effectLst/>
                        <a:latin typeface="맑은 고딕" panose="020B0503020000020004" pitchFamily="50" charset="-127"/>
                        <a:ea typeface="+mn-ea"/>
                      </a:endParaRPr>
                    </a:p>
                  </a:txBody>
                  <a:tcPr marL="7375" marR="7375" marT="7375" marB="0" anchor="ctr"/>
                </a:tc>
                <a:extLst>
                  <a:ext uri="{0D108BD9-81ED-4DB2-BD59-A6C34878D82A}">
                    <a16:rowId xmlns:a16="http://schemas.microsoft.com/office/drawing/2014/main" val="1006218365"/>
                  </a:ext>
                </a:extLst>
              </a:tr>
              <a:tr h="299502">
                <a:tc>
                  <a:txBody>
                    <a:bodyPr/>
                    <a:lstStyle/>
                    <a:p>
                      <a:pPr algn="ctr" fontAlgn="ctr">
                        <a:lnSpc>
                          <a:spcPct val="120000"/>
                        </a:lnSpc>
                      </a:pPr>
                      <a:r>
                        <a:rPr lang="ko-KR" altLang="en-US" sz="1200" b="1" u="none" strike="noStrike" dirty="0">
                          <a:effectLst/>
                        </a:rPr>
                        <a:t>베이지안 통계학</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algn="ctr" fontAlgn="ctr">
                        <a:lnSpc>
                          <a:spcPct val="120000"/>
                        </a:lnSpc>
                      </a:pPr>
                      <a:r>
                        <a:rPr lang="ko-KR" altLang="en-US" sz="1200" b="1" u="none" strike="noStrike" dirty="0">
                          <a:effectLst/>
                        </a:rPr>
                        <a:t>베이지안 통계학</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lvl="1" algn="l" fontAlgn="ctr">
                        <a:lnSpc>
                          <a:spcPct val="120000"/>
                        </a:lnSpc>
                      </a:pPr>
                      <a:r>
                        <a:rPr lang="ko-KR" altLang="en-US" sz="1100" u="none" strike="noStrike" dirty="0">
                          <a:effectLst/>
                        </a:rPr>
                        <a:t>베이지안 통계 </a:t>
                      </a:r>
                      <a:r>
                        <a:rPr lang="en-US" altLang="ko-KR" sz="1100" u="none" strike="noStrike" dirty="0">
                          <a:effectLst/>
                        </a:rPr>
                        <a:t>ppt , Dirichlet process prior</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3717318600"/>
                  </a:ext>
                </a:extLst>
              </a:tr>
            </a:tbl>
          </a:graphicData>
        </a:graphic>
      </p:graphicFrame>
      <p:cxnSp>
        <p:nvCxnSpPr>
          <p:cNvPr id="5" name="직선 화살표 연결선 4">
            <a:extLst>
              <a:ext uri="{FF2B5EF4-FFF2-40B4-BE49-F238E27FC236}">
                <a16:creationId xmlns:a16="http://schemas.microsoft.com/office/drawing/2014/main" id="{9375656C-6487-49BA-A644-5193A1B0D186}"/>
              </a:ext>
            </a:extLst>
          </p:cNvPr>
          <p:cNvCxnSpPr/>
          <p:nvPr/>
        </p:nvCxnSpPr>
        <p:spPr>
          <a:xfrm>
            <a:off x="9995770" y="1847589"/>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946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rtlCol="0">
            <a:normAutofit/>
          </a:bodyPr>
          <a:lstStyle/>
          <a:p>
            <a:pPr>
              <a:defRPr/>
            </a:pPr>
            <a:r>
              <a:rPr lang="en-US" altLang="ko-KR" sz="4000" dirty="0"/>
              <a:t>3. </a:t>
            </a:r>
            <a:r>
              <a:rPr lang="ko-KR" altLang="en-US" sz="4000" dirty="0"/>
              <a:t>실험 연구</a:t>
            </a:r>
          </a:p>
        </p:txBody>
      </p:sp>
      <p:sp>
        <p:nvSpPr>
          <p:cNvPr id="2" name="내용 개체 틀 1"/>
          <p:cNvSpPr>
            <a:spLocks noGrp="1"/>
          </p:cNvSpPr>
          <p:nvPr>
            <p:ph idx="1"/>
          </p:nvPr>
        </p:nvSpPr>
        <p:spPr>
          <a:xfrm>
            <a:off x="2000170" y="1600200"/>
            <a:ext cx="8229600" cy="5257800"/>
          </a:xfrm>
        </p:spPr>
        <p:txBody>
          <a:bodyPr/>
          <a:lstStyle/>
          <a:p>
            <a:pPr defTabSz="190500">
              <a:lnSpc>
                <a:spcPct val="150000"/>
              </a:lnSpc>
              <a:spcBef>
                <a:spcPct val="10000"/>
              </a:spcBef>
              <a:buFont typeface="Wingdings" pitchFamily="2" charset="2"/>
              <a:buChar char="Ø"/>
            </a:pPr>
            <a:endParaRPr lang="en-US" altLang="ko-KR" sz="24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defTabSz="190500">
              <a:lnSpc>
                <a:spcPct val="150000"/>
              </a:lnSpc>
              <a:spcBef>
                <a:spcPct val="10000"/>
              </a:spcBef>
              <a:buFont typeface="Wingdings" pitchFamily="2" charset="2"/>
              <a:buChar char="Ø"/>
            </a:pPr>
            <a:endParaRPr lang="en-US" altLang="ko-KR" sz="1800" dirty="0"/>
          </a:p>
          <a:p>
            <a:pPr>
              <a:lnSpc>
                <a:spcPct val="150000"/>
              </a:lnSpc>
              <a:buFont typeface="Wingdings" pitchFamily="2" charset="2"/>
              <a:buChar char="Ø"/>
            </a:pPr>
            <a:endParaRPr lang="ko-KR" altLang="en-US" sz="1800" dirty="0"/>
          </a:p>
        </p:txBody>
      </p:sp>
      <p:graphicFrame>
        <p:nvGraphicFramePr>
          <p:cNvPr id="3" name="표 2"/>
          <p:cNvGraphicFramePr>
            <a:graphicFrameLocks noGrp="1"/>
          </p:cNvGraphicFramePr>
          <p:nvPr/>
        </p:nvGraphicFramePr>
        <p:xfrm>
          <a:off x="2207568" y="2438897"/>
          <a:ext cx="7690974" cy="2181795"/>
        </p:xfrm>
        <a:graphic>
          <a:graphicData uri="http://schemas.openxmlformats.org/drawingml/2006/table">
            <a:tbl>
              <a:tblPr firstRow="1" bandRow="1">
                <a:tableStyleId>{5940675A-B579-460E-94D1-54222C63F5DA}</a:tableStyleId>
              </a:tblPr>
              <a:tblGrid>
                <a:gridCol w="159540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953939">
                  <a:extLst>
                    <a:ext uri="{9D8B030D-6E8A-4147-A177-3AD203B41FA5}">
                      <a16:colId xmlns:a16="http://schemas.microsoft.com/office/drawing/2014/main" val="20002"/>
                    </a:ext>
                  </a:extLst>
                </a:gridCol>
                <a:gridCol w="1638349">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983002">
                  <a:extLst>
                    <a:ext uri="{9D8B030D-6E8A-4147-A177-3AD203B41FA5}">
                      <a16:colId xmlns:a16="http://schemas.microsoft.com/office/drawing/2014/main" val="20005"/>
                    </a:ext>
                  </a:extLst>
                </a:gridCol>
              </a:tblGrid>
              <a:tr h="436359">
                <a:tc gridSpan="3">
                  <a:txBody>
                    <a:bodyPr/>
                    <a:lstStyle/>
                    <a:p>
                      <a:pPr algn="ctr" latinLnBrk="1"/>
                      <a:r>
                        <a:rPr lang="ko-KR" altLang="en-US" dirty="0">
                          <a:latin typeface="나눔고딕" panose="020D0604000000000000" pitchFamily="50" charset="-127"/>
                          <a:ea typeface="나눔고딕" panose="020D0604000000000000" pitchFamily="50" charset="-127"/>
                        </a:rPr>
                        <a:t>무작위 통제가 안 된 실험</a:t>
                      </a:r>
                    </a:p>
                  </a:txBody>
                  <a:tcPr>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dirty="0"/>
                    </a:p>
                  </a:txBody>
                  <a:tcPr/>
                </a:tc>
                <a:tc hMerge="1">
                  <a:txBody>
                    <a:bodyPr/>
                    <a:lstStyle/>
                    <a:p>
                      <a:pPr latinLnBrk="1"/>
                      <a:endParaRPr lang="ko-KR" altLang="en-US" dirty="0"/>
                    </a:p>
                  </a:txBody>
                  <a:tcPr/>
                </a:tc>
                <a:tc gridSpan="3">
                  <a:txBody>
                    <a:bodyPr/>
                    <a:lstStyle/>
                    <a:p>
                      <a:pPr algn="ctr" latinLnBrk="1"/>
                      <a:r>
                        <a:rPr lang="ko-KR" altLang="en-US" dirty="0">
                          <a:latin typeface="나눔고딕" panose="020D0604000000000000" pitchFamily="50" charset="-127"/>
                          <a:ea typeface="나눔고딕" panose="020D0604000000000000" pitchFamily="50" charset="-127"/>
                        </a:rPr>
                        <a:t>무작위 통제된 이중눈가림 실험</a:t>
                      </a:r>
                    </a:p>
                  </a:txBody>
                  <a:tcPr>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dirty="0"/>
                    </a:p>
                  </a:txBody>
                  <a:tcPr/>
                </a:tc>
                <a:extLst>
                  <a:ext uri="{0D108BD9-81ED-4DB2-BD59-A6C34878D82A}">
                    <a16:rowId xmlns:a16="http://schemas.microsoft.com/office/drawing/2014/main" val="10000"/>
                  </a:ext>
                </a:extLst>
              </a:tr>
              <a:tr h="436359">
                <a:tc>
                  <a:txBody>
                    <a:bodyPr/>
                    <a:lstStyle/>
                    <a:p>
                      <a:pPr latinLnBrk="1"/>
                      <a:endParaRPr lang="ko-KR" altLang="en-US" dirty="0">
                        <a:latin typeface="나눔고딕" panose="020D0604000000000000" pitchFamily="50" charset="-127"/>
                        <a:ea typeface="나눔고딕" panose="020D0604000000000000" pitchFamily="50" charset="-127"/>
                      </a:endParaRP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latinLnBrk="1"/>
                      <a:r>
                        <a:rPr lang="ko-KR" altLang="en-US" dirty="0">
                          <a:latin typeface="나눔고딕" panose="020D0604000000000000" pitchFamily="50" charset="-127"/>
                          <a:ea typeface="나눔고딕" panose="020D0604000000000000" pitchFamily="50" charset="-127"/>
                        </a:rPr>
                        <a:t>표본 크기</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latinLnBrk="1"/>
                      <a:r>
                        <a:rPr lang="ko-KR" altLang="en-US" dirty="0">
                          <a:latin typeface="나눔고딕" panose="020D0604000000000000" pitchFamily="50" charset="-127"/>
                          <a:ea typeface="나눔고딕" panose="020D0604000000000000" pitchFamily="50" charset="-127"/>
                        </a:rPr>
                        <a:t>발병률</a:t>
                      </a:r>
                    </a:p>
                  </a:txBody>
                  <a:tcPr>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latinLnBrk="1"/>
                      <a:endParaRPr lang="ko-KR" altLang="en-US" dirty="0">
                        <a:latin typeface="나눔고딕" panose="020D0604000000000000" pitchFamily="50" charset="-127"/>
                        <a:ea typeface="나눔고딕" panose="020D0604000000000000" pitchFamily="50" charset="-127"/>
                      </a:endParaRPr>
                    </a:p>
                  </a:txBody>
                  <a:tcPr>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latinLnBrk="1"/>
                      <a:r>
                        <a:rPr lang="ko-KR" altLang="en-US" dirty="0">
                          <a:latin typeface="나눔고딕" panose="020D0604000000000000" pitchFamily="50" charset="-127"/>
                          <a:ea typeface="나눔고딕" panose="020D0604000000000000" pitchFamily="50" charset="-127"/>
                        </a:rPr>
                        <a:t>표본 크기</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latinLnBrk="1"/>
                      <a:r>
                        <a:rPr lang="ko-KR" altLang="en-US" dirty="0">
                          <a:latin typeface="나눔고딕" panose="020D0604000000000000" pitchFamily="50" charset="-127"/>
                          <a:ea typeface="나눔고딕" panose="020D0604000000000000" pitchFamily="50" charset="-127"/>
                        </a:rPr>
                        <a:t>발병률</a:t>
                      </a:r>
                    </a:p>
                  </a:txBody>
                  <a:tcP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36359">
                <a:tc>
                  <a:txBody>
                    <a:bodyPr/>
                    <a:lstStyle/>
                    <a:p>
                      <a:pPr latinLnBrk="1"/>
                      <a:r>
                        <a:rPr lang="ko-KR" altLang="en-US" dirty="0">
                          <a:latin typeface="나눔고딕" panose="020D0604000000000000" pitchFamily="50" charset="-127"/>
                          <a:ea typeface="나눔고딕" panose="020D0604000000000000" pitchFamily="50" charset="-127"/>
                        </a:rPr>
                        <a:t>처리집단</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나눔고딕" panose="020D0604000000000000" pitchFamily="50" charset="-127"/>
                          <a:ea typeface="나눔고딕" panose="020D0604000000000000" pitchFamily="50" charset="-127"/>
                        </a:rPr>
                        <a:t>221,998</a:t>
                      </a:r>
                      <a:endParaRPr lang="ko-KR" altLang="en-US" dirty="0">
                        <a:latin typeface="나눔고딕" panose="020D0604000000000000" pitchFamily="50" charset="-127"/>
                        <a:ea typeface="나눔고딕" panose="020D0604000000000000"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solidFill>
                            <a:schemeClr val="tx2"/>
                          </a:solidFill>
                          <a:latin typeface="나눔고딕" panose="020D0604000000000000" pitchFamily="50" charset="-127"/>
                          <a:ea typeface="나눔고딕" panose="020D0604000000000000" pitchFamily="50" charset="-127"/>
                        </a:rPr>
                        <a:t>25</a:t>
                      </a:r>
                      <a:endParaRPr lang="ko-KR" altLang="en-US" b="1" dirty="0">
                        <a:solidFill>
                          <a:schemeClr val="tx2"/>
                        </a:solidFill>
                        <a:latin typeface="나눔고딕" panose="020D0604000000000000" pitchFamily="50" charset="-127"/>
                        <a:ea typeface="나눔고딕" panose="020D0604000000000000" pitchFamily="50" charset="-127"/>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latinLnBrk="1"/>
                      <a:r>
                        <a:rPr lang="ko-KR" altLang="en-US" dirty="0">
                          <a:latin typeface="나눔고딕" panose="020D0604000000000000" pitchFamily="50" charset="-127"/>
                          <a:ea typeface="나눔고딕" panose="020D0604000000000000" pitchFamily="50" charset="-127"/>
                        </a:rPr>
                        <a:t>처리집단</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나눔고딕" panose="020D0604000000000000" pitchFamily="50" charset="-127"/>
                          <a:ea typeface="나눔고딕" panose="020D0604000000000000" pitchFamily="50" charset="-127"/>
                        </a:rPr>
                        <a:t>200,745</a:t>
                      </a:r>
                      <a:endParaRPr lang="ko-KR" altLang="en-US" dirty="0">
                        <a:latin typeface="나눔고딕" panose="020D0604000000000000" pitchFamily="50" charset="-127"/>
                        <a:ea typeface="나눔고딕" panose="020D0604000000000000"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solidFill>
                            <a:schemeClr val="tx2"/>
                          </a:solidFill>
                          <a:effectLst/>
                          <a:latin typeface="나눔고딕" panose="020D0604000000000000" pitchFamily="50" charset="-127"/>
                          <a:ea typeface="나눔고딕" panose="020D0604000000000000" pitchFamily="50" charset="-127"/>
                        </a:rPr>
                        <a:t>28</a:t>
                      </a:r>
                      <a:endParaRPr lang="ko-KR" altLang="en-US" b="1" dirty="0">
                        <a:solidFill>
                          <a:schemeClr val="tx2"/>
                        </a:solidFill>
                        <a:effectLst/>
                        <a:latin typeface="나눔고딕" panose="020D0604000000000000" pitchFamily="50" charset="-127"/>
                        <a:ea typeface="나눔고딕" panose="020D0604000000000000"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36359">
                <a:tc>
                  <a:txBody>
                    <a:bodyPr/>
                    <a:lstStyle/>
                    <a:p>
                      <a:pPr latinLnBrk="1"/>
                      <a:r>
                        <a:rPr lang="ko-KR" altLang="en-US" dirty="0">
                          <a:latin typeface="나눔고딕" panose="020D0604000000000000" pitchFamily="50" charset="-127"/>
                          <a:ea typeface="나눔고딕" panose="020D0604000000000000" pitchFamily="50" charset="-127"/>
                        </a:rPr>
                        <a:t>통제집단</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나눔고딕" panose="020D0604000000000000" pitchFamily="50" charset="-127"/>
                          <a:ea typeface="나눔고딕" panose="020D0604000000000000" pitchFamily="50" charset="-127"/>
                        </a:rPr>
                        <a:t>725,173</a:t>
                      </a:r>
                      <a:endParaRPr lang="ko-KR" altLang="en-US" dirty="0">
                        <a:latin typeface="나눔고딕" panose="020D0604000000000000" pitchFamily="50" charset="-127"/>
                        <a:ea typeface="나눔고딕" panose="020D0604000000000000"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solidFill>
                            <a:schemeClr val="tx2"/>
                          </a:solidFill>
                          <a:latin typeface="나눔고딕" panose="020D0604000000000000" pitchFamily="50" charset="-127"/>
                          <a:ea typeface="나눔고딕" panose="020D0604000000000000" pitchFamily="50" charset="-127"/>
                        </a:rPr>
                        <a:t>54</a:t>
                      </a:r>
                      <a:endParaRPr lang="ko-KR" altLang="en-US" b="1" dirty="0">
                        <a:solidFill>
                          <a:schemeClr val="tx2"/>
                        </a:solidFill>
                        <a:latin typeface="나눔고딕" panose="020D0604000000000000" pitchFamily="50" charset="-127"/>
                        <a:ea typeface="나눔고딕" panose="020D0604000000000000" pitchFamily="50" charset="-127"/>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latinLnBrk="1"/>
                      <a:r>
                        <a:rPr lang="ko-KR" altLang="en-US" dirty="0">
                          <a:latin typeface="나눔고딕" panose="020D0604000000000000" pitchFamily="50" charset="-127"/>
                          <a:ea typeface="나눔고딕" panose="020D0604000000000000" pitchFamily="50" charset="-127"/>
                        </a:rPr>
                        <a:t>통제집단</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나눔고딕" panose="020D0604000000000000" pitchFamily="50" charset="-127"/>
                          <a:ea typeface="나눔고딕" panose="020D0604000000000000" pitchFamily="50" charset="-127"/>
                        </a:rPr>
                        <a:t>201,229</a:t>
                      </a:r>
                      <a:endParaRPr lang="ko-KR" altLang="en-US" dirty="0">
                        <a:latin typeface="나눔고딕" panose="020D0604000000000000" pitchFamily="50" charset="-127"/>
                        <a:ea typeface="나눔고딕" panose="020D0604000000000000"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solidFill>
                            <a:schemeClr val="tx2"/>
                          </a:solidFill>
                          <a:latin typeface="나눔고딕" panose="020D0604000000000000" pitchFamily="50" charset="-127"/>
                          <a:ea typeface="나눔고딕" panose="020D0604000000000000" pitchFamily="50" charset="-127"/>
                        </a:rPr>
                        <a:t>71</a:t>
                      </a:r>
                      <a:endParaRPr lang="ko-KR" altLang="en-US" b="1" dirty="0">
                        <a:solidFill>
                          <a:schemeClr val="tx2"/>
                        </a:solidFill>
                        <a:latin typeface="나눔고딕" panose="020D0604000000000000" pitchFamily="50" charset="-127"/>
                        <a:ea typeface="나눔고딕" panose="020D0604000000000000" pitchFamily="50" charset="-127"/>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6359">
                <a:tc>
                  <a:txBody>
                    <a:bodyPr/>
                    <a:lstStyle/>
                    <a:p>
                      <a:pPr latinLnBrk="1"/>
                      <a:r>
                        <a:rPr lang="ko-KR" altLang="en-US" dirty="0">
                          <a:latin typeface="나눔고딕" panose="020D0604000000000000" pitchFamily="50" charset="-127"/>
                          <a:ea typeface="나눔고딕" panose="020D0604000000000000" pitchFamily="50" charset="-127"/>
                        </a:rPr>
                        <a:t>투약거부집단</a:t>
                      </a: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나눔고딕" panose="020D0604000000000000" pitchFamily="50" charset="-127"/>
                          <a:ea typeface="나눔고딕" panose="020D0604000000000000" pitchFamily="50" charset="-127"/>
                        </a:rPr>
                        <a:t>123,605</a:t>
                      </a:r>
                      <a:endParaRPr lang="ko-KR" altLang="en-US" dirty="0">
                        <a:latin typeface="나눔고딕" panose="020D0604000000000000" pitchFamily="50" charset="-127"/>
                        <a:ea typeface="나눔고딕" panose="020D0604000000000000" pitchFamily="50" charset="-127"/>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나눔고딕" panose="020D0604000000000000" pitchFamily="50" charset="-127"/>
                          <a:ea typeface="나눔고딕" panose="020D0604000000000000" pitchFamily="50" charset="-127"/>
                        </a:rPr>
                        <a:t>44</a:t>
                      </a:r>
                      <a:endParaRPr lang="ko-KR" altLang="en-US" dirty="0">
                        <a:latin typeface="나눔고딕" panose="020D0604000000000000" pitchFamily="50" charset="-127"/>
                        <a:ea typeface="나눔고딕" panose="020D0604000000000000" pitchFamily="50" charset="-127"/>
                      </a:endParaRPr>
                    </a:p>
                  </a:txBody>
                  <a:tcPr>
                    <a:lnL w="12700" cmpd="sng">
                      <a:noFill/>
                    </a:lnL>
                    <a:lnR w="12700" cap="flat" cmpd="sng" algn="ctr">
                      <a:solidFill>
                        <a:schemeClr val="tx1"/>
                      </a:solidFill>
                      <a:prstDash val="solid"/>
                      <a:round/>
                      <a:headEnd type="none" w="med" len="med"/>
                      <a:tailEnd type="none" w="med" len="med"/>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atinLnBrk="1"/>
                      <a:r>
                        <a:rPr lang="ko-KR" altLang="en-US" dirty="0">
                          <a:latin typeface="나눔고딕" panose="020D0604000000000000" pitchFamily="50" charset="-127"/>
                          <a:ea typeface="나눔고딕" panose="020D0604000000000000" pitchFamily="50" charset="-127"/>
                        </a:rPr>
                        <a:t>투약거부집단</a:t>
                      </a:r>
                    </a:p>
                  </a:txBody>
                  <a:tcPr>
                    <a:lnL w="12700" cap="flat" cmpd="sng" algn="ctr">
                      <a:solidFill>
                        <a:schemeClr val="tx1"/>
                      </a:solid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나눔고딕" panose="020D0604000000000000" pitchFamily="50" charset="-127"/>
                          <a:ea typeface="나눔고딕" panose="020D0604000000000000" pitchFamily="50" charset="-127"/>
                        </a:rPr>
                        <a:t>338,778</a:t>
                      </a:r>
                      <a:endParaRPr lang="ko-KR" altLang="en-US" dirty="0">
                        <a:latin typeface="나눔고딕" panose="020D0604000000000000" pitchFamily="50" charset="-127"/>
                        <a:ea typeface="나눔고딕" panose="020D0604000000000000" pitchFamily="50" charset="-127"/>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나눔고딕" panose="020D0604000000000000" pitchFamily="50" charset="-127"/>
                          <a:ea typeface="나눔고딕" panose="020D0604000000000000" pitchFamily="50" charset="-127"/>
                        </a:rPr>
                        <a:t>46</a:t>
                      </a:r>
                      <a:endParaRPr lang="ko-KR" altLang="en-US" dirty="0">
                        <a:latin typeface="나눔고딕" panose="020D0604000000000000" pitchFamily="50" charset="-127"/>
                        <a:ea typeface="나눔고딕" panose="020D0604000000000000" pitchFamily="50" charset="-127"/>
                      </a:endParaRPr>
                    </a:p>
                  </a:txBody>
                  <a:tcP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61" name="Rectangle 31"/>
          <p:cNvSpPr>
            <a:spLocks noChangeArrowheads="1"/>
          </p:cNvSpPr>
          <p:nvPr/>
        </p:nvSpPr>
        <p:spPr bwMode="auto">
          <a:xfrm>
            <a:off x="2328844" y="4963234"/>
            <a:ext cx="56909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1200" b="1" dirty="0">
                <a:solidFill>
                  <a:srgbClr val="000000"/>
                </a:solidFill>
                <a:latin typeface="나눔고딕" panose="020D0604000000000000" pitchFamily="50" charset="-127"/>
                <a:ea typeface="나눔고딕" panose="020D0604000000000000" pitchFamily="50" charset="-127"/>
              </a:rPr>
              <a:t>출처</a:t>
            </a:r>
            <a:r>
              <a:rPr lang="en-US" altLang="ko-KR" sz="1200" b="1" dirty="0">
                <a:solidFill>
                  <a:srgbClr val="000000"/>
                </a:solidFill>
                <a:latin typeface="나눔고딕" panose="020D0604000000000000" pitchFamily="50" charset="-127"/>
                <a:ea typeface="나눔고딕" panose="020D0604000000000000" pitchFamily="50" charset="-127"/>
              </a:rPr>
              <a:t>: </a:t>
            </a:r>
            <a:r>
              <a:rPr lang="en-US" altLang="ko-KR" sz="1200" b="1" dirty="0" err="1">
                <a:solidFill>
                  <a:srgbClr val="000000"/>
                </a:solidFill>
                <a:latin typeface="나눔고딕" panose="020D0604000000000000" pitchFamily="50" charset="-127"/>
                <a:ea typeface="나눔고딕" panose="020D0604000000000000" pitchFamily="50" charset="-127"/>
              </a:rPr>
              <a:t>J.M.Tanner</a:t>
            </a:r>
            <a:r>
              <a:rPr lang="en-US" altLang="ko-KR" sz="1200" b="1" dirty="0">
                <a:solidFill>
                  <a:srgbClr val="000000"/>
                </a:solidFill>
                <a:latin typeface="나눔고딕" panose="020D0604000000000000" pitchFamily="50" charset="-127"/>
                <a:ea typeface="나눔고딕" panose="020D0604000000000000" pitchFamily="50" charset="-127"/>
              </a:rPr>
              <a:t>, et al., </a:t>
            </a:r>
            <a:r>
              <a:rPr lang="en-US" altLang="ko-KR" sz="1200" b="1" i="1" dirty="0">
                <a:solidFill>
                  <a:srgbClr val="000000"/>
                </a:solidFill>
                <a:latin typeface="나눔고딕" panose="020D0604000000000000" pitchFamily="50" charset="-127"/>
                <a:ea typeface="나눔고딕" panose="020D0604000000000000" pitchFamily="50" charset="-127"/>
              </a:rPr>
              <a:t>Statistics, </a:t>
            </a:r>
            <a:r>
              <a:rPr lang="en-US" altLang="ko-KR" sz="1200" b="1" dirty="0">
                <a:solidFill>
                  <a:srgbClr val="000000"/>
                </a:solidFill>
                <a:latin typeface="나눔고딕" panose="020D0604000000000000" pitchFamily="50" charset="-127"/>
                <a:ea typeface="나눔고딕" panose="020D0604000000000000" pitchFamily="50" charset="-127"/>
              </a:rPr>
              <a:t>, 3rd ed., </a:t>
            </a:r>
            <a:r>
              <a:rPr lang="en-US" altLang="ko-KR" sz="1200" b="1" dirty="0" err="1">
                <a:solidFill>
                  <a:srgbClr val="000000"/>
                </a:solidFill>
                <a:latin typeface="나눔고딕" panose="020D0604000000000000" pitchFamily="50" charset="-127"/>
                <a:ea typeface="나눔고딕" panose="020D0604000000000000" pitchFamily="50" charset="-127"/>
              </a:rPr>
              <a:t>Wadworth</a:t>
            </a:r>
            <a:r>
              <a:rPr lang="en-US" altLang="ko-KR" sz="1200" b="1" dirty="0">
                <a:solidFill>
                  <a:srgbClr val="000000"/>
                </a:solidFill>
                <a:latin typeface="나눔고딕" panose="020D0604000000000000" pitchFamily="50" charset="-127"/>
                <a:ea typeface="나눔고딕" panose="020D0604000000000000" pitchFamily="50" charset="-127"/>
              </a:rPr>
              <a:t> &amp; Brooks, p.12, Table1.</a:t>
            </a:r>
            <a:endParaRPr lang="en-US" altLang="ko-KR" sz="1200" b="1" dirty="0">
              <a:latin typeface="나눔고딕" panose="020D0604000000000000" pitchFamily="50" charset="-127"/>
              <a:ea typeface="나눔고딕" panose="020D0604000000000000" pitchFamily="50" charset="-127"/>
            </a:endParaRPr>
          </a:p>
        </p:txBody>
      </p:sp>
      <p:sp>
        <p:nvSpPr>
          <p:cNvPr id="64" name="Rectangle 36"/>
          <p:cNvSpPr>
            <a:spLocks noChangeArrowheads="1"/>
          </p:cNvSpPr>
          <p:nvPr/>
        </p:nvSpPr>
        <p:spPr bwMode="auto">
          <a:xfrm>
            <a:off x="2306086" y="4716938"/>
            <a:ext cx="305372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1200" b="1" dirty="0">
                <a:latin typeface="나눔고딕" panose="020D0604000000000000" pitchFamily="50" charset="-127"/>
                <a:ea typeface="나눔고딕" panose="020D0604000000000000" pitchFamily="50" charset="-127"/>
              </a:rPr>
              <a:t>주</a:t>
            </a:r>
            <a:r>
              <a:rPr lang="en-US" altLang="ko-KR" sz="1200" b="1" dirty="0">
                <a:latin typeface="나눔고딕" panose="020D0604000000000000" pitchFamily="50" charset="-127"/>
                <a:ea typeface="나눔고딕" panose="020D0604000000000000" pitchFamily="50" charset="-127"/>
              </a:rPr>
              <a:t>: </a:t>
            </a:r>
            <a:r>
              <a:rPr lang="ko-KR" altLang="en-US" sz="1200" b="1" dirty="0">
                <a:latin typeface="나눔고딕" panose="020D0604000000000000" pitchFamily="50" charset="-127"/>
                <a:ea typeface="나눔고딕" panose="020D0604000000000000" pitchFamily="50" charset="-127"/>
              </a:rPr>
              <a:t>발병률은 </a:t>
            </a:r>
            <a:r>
              <a:rPr lang="en-US" altLang="ko-KR" sz="1200" b="1" dirty="0">
                <a:latin typeface="나눔고딕" panose="020D0604000000000000" pitchFamily="50" charset="-127"/>
                <a:ea typeface="나눔고딕" panose="020D0604000000000000" pitchFamily="50" charset="-127"/>
              </a:rPr>
              <a:t>10</a:t>
            </a:r>
            <a:r>
              <a:rPr lang="ko-KR" altLang="en-US" sz="1200" b="1" dirty="0" err="1">
                <a:latin typeface="나눔고딕" panose="020D0604000000000000" pitchFamily="50" charset="-127"/>
                <a:ea typeface="나눔고딕" panose="020D0604000000000000" pitchFamily="50" charset="-127"/>
              </a:rPr>
              <a:t>만명당</a:t>
            </a:r>
            <a:r>
              <a:rPr lang="ko-KR" altLang="en-US" sz="1200" b="1" dirty="0">
                <a:latin typeface="나눔고딕" panose="020D0604000000000000" pitchFamily="50" charset="-127"/>
                <a:ea typeface="나눔고딕" panose="020D0604000000000000" pitchFamily="50" charset="-127"/>
              </a:rPr>
              <a:t> 발병환자수를 의미함</a:t>
            </a:r>
            <a:endParaRPr lang="en-US" altLang="ko-KR" sz="1200" b="1" dirty="0">
              <a:latin typeface="나눔고딕" panose="020D0604000000000000" pitchFamily="50" charset="-127"/>
              <a:ea typeface="나눔고딕" panose="020D0604000000000000" pitchFamily="50" charset="-127"/>
            </a:endParaRPr>
          </a:p>
        </p:txBody>
      </p:sp>
      <p:sp>
        <p:nvSpPr>
          <p:cNvPr id="12" name="AutoShape 5"/>
          <p:cNvSpPr>
            <a:spLocks noChangeArrowheads="1"/>
          </p:cNvSpPr>
          <p:nvPr/>
        </p:nvSpPr>
        <p:spPr bwMode="auto">
          <a:xfrm>
            <a:off x="1972496" y="1600227"/>
            <a:ext cx="361944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잘못된 통제와 잘 된 통제의 비교</a:t>
            </a:r>
          </a:p>
        </p:txBody>
      </p:sp>
    </p:spTree>
    <p:extLst>
      <p:ext uri="{BB962C8B-B14F-4D97-AF65-F5344CB8AC3E}">
        <p14:creationId xmlns:p14="http://schemas.microsoft.com/office/powerpoint/2010/main" val="34470284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The federalist problem</a:t>
            </a:r>
            <a:endParaRPr lang="ko-KR" altLang="en-US" dirty="0"/>
          </a:p>
        </p:txBody>
      </p:sp>
      <p:sp>
        <p:nvSpPr>
          <p:cNvPr id="3" name="내용 개체 틀 2"/>
          <p:cNvSpPr>
            <a:spLocks noGrp="1"/>
          </p:cNvSpPr>
          <p:nvPr>
            <p:ph idx="1"/>
          </p:nvPr>
        </p:nvSpPr>
        <p:spPr>
          <a:xfrm>
            <a:off x="838200" y="1825625"/>
            <a:ext cx="10634330" cy="4362524"/>
          </a:xfrm>
        </p:spPr>
        <p:txBody>
          <a:bodyPr>
            <a:normAutofit/>
          </a:bodyPr>
          <a:lstStyle/>
          <a:p>
            <a:r>
              <a:rPr lang="en-US" altLang="ko-KR" dirty="0"/>
              <a:t>12 Disputed</a:t>
            </a:r>
            <a:r>
              <a:rPr lang="ko-KR" altLang="en-US" dirty="0"/>
              <a:t> </a:t>
            </a:r>
            <a:r>
              <a:rPr lang="en-US" altLang="ko-KR" dirty="0"/>
              <a:t>Papers</a:t>
            </a:r>
          </a:p>
          <a:p>
            <a:r>
              <a:rPr lang="en-US" altLang="ko-KR" dirty="0"/>
              <a:t>Alexander Hamilton vs. James Madison</a:t>
            </a:r>
          </a:p>
          <a:p>
            <a:r>
              <a:rPr lang="en-US" altLang="ko-KR" dirty="0"/>
              <a:t>Frederick</a:t>
            </a:r>
            <a:r>
              <a:rPr lang="ko-KR" altLang="en-US" dirty="0"/>
              <a:t> </a:t>
            </a:r>
            <a:r>
              <a:rPr lang="en-US" altLang="ko-KR" dirty="0"/>
              <a:t>Mosteller (Harvard math. statistician)</a:t>
            </a:r>
            <a:endParaRPr lang="ko-KR" altLang="en-US" dirty="0"/>
          </a:p>
        </p:txBody>
      </p:sp>
    </p:spTree>
    <p:extLst>
      <p:ext uri="{BB962C8B-B14F-4D97-AF65-F5344CB8AC3E}">
        <p14:creationId xmlns:p14="http://schemas.microsoft.com/office/powerpoint/2010/main" val="4738987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1825625"/>
            <a:ext cx="10687493" cy="3501287"/>
          </a:xfrm>
        </p:spPr>
        <p:txBody>
          <a:bodyPr>
            <a:normAutofit/>
          </a:bodyPr>
          <a:lstStyle/>
          <a:p>
            <a:r>
              <a:rPr lang="en-US" altLang="ko-KR" dirty="0"/>
              <a:t>Madison words: whilst, by, from, also, …</a:t>
            </a:r>
          </a:p>
          <a:p>
            <a:r>
              <a:rPr lang="en-US" altLang="ko-KR" dirty="0"/>
              <a:t>Hamilton words: while, to, upon, …</a:t>
            </a:r>
          </a:p>
        </p:txBody>
      </p:sp>
      <p:sp>
        <p:nvSpPr>
          <p:cNvPr id="4" name="제목 1"/>
          <p:cNvSpPr>
            <a:spLocks noGrp="1"/>
          </p:cNvSpPr>
          <p:nvPr>
            <p:ph type="title"/>
          </p:nvPr>
        </p:nvSpPr>
        <p:spPr>
          <a:xfrm>
            <a:off x="838200" y="365125"/>
            <a:ext cx="10515600" cy="1325563"/>
          </a:xfrm>
        </p:spPr>
        <p:txBody>
          <a:bodyPr/>
          <a:lstStyle/>
          <a:p>
            <a:r>
              <a:rPr lang="en-US" altLang="ko-KR" dirty="0"/>
              <a:t>Words</a:t>
            </a:r>
            <a:r>
              <a:rPr lang="ko-KR" altLang="en-US" dirty="0"/>
              <a:t> </a:t>
            </a:r>
            <a:r>
              <a:rPr lang="en-US" altLang="ko-KR" dirty="0"/>
              <a:t>as discriminators</a:t>
            </a:r>
            <a:endParaRPr lang="ko-KR" altLang="en-US" dirty="0"/>
          </a:p>
        </p:txBody>
      </p:sp>
    </p:spTree>
    <p:extLst>
      <p:ext uri="{BB962C8B-B14F-4D97-AF65-F5344CB8AC3E}">
        <p14:creationId xmlns:p14="http://schemas.microsoft.com/office/powerpoint/2010/main" val="29205187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614907" y="1825626"/>
            <a:ext cx="11357353" cy="4160504"/>
          </a:xfrm>
        </p:spPr>
        <p:txBody>
          <a:bodyPr>
            <a:normAutofit/>
          </a:bodyPr>
          <a:lstStyle/>
          <a:p>
            <a:r>
              <a:rPr lang="en-US" altLang="ko-KR" dirty="0"/>
              <a:t>“Word frequency” per 1,000 </a:t>
            </a:r>
            <a:r>
              <a:rPr lang="en-US" altLang="ko-KR" dirty="0" err="1"/>
              <a:t>words~Poisson</a:t>
            </a:r>
            <a:r>
              <a:rPr lang="en-US" altLang="ko-KR" dirty="0"/>
              <a:t> or negative binomial</a:t>
            </a:r>
          </a:p>
          <a:p>
            <a:r>
              <a:rPr lang="en-US" altLang="ko-KR" dirty="0"/>
              <a:t>For each (author, word), parameters are taken from those documents whose authors are identified as either Madison or Hamilton</a:t>
            </a:r>
            <a:endParaRPr lang="ko-KR" altLang="en-US" dirty="0"/>
          </a:p>
        </p:txBody>
      </p:sp>
      <p:sp>
        <p:nvSpPr>
          <p:cNvPr id="4" name="제목 1"/>
          <p:cNvSpPr>
            <a:spLocks noGrp="1"/>
          </p:cNvSpPr>
          <p:nvPr>
            <p:ph type="title"/>
          </p:nvPr>
        </p:nvSpPr>
        <p:spPr>
          <a:xfrm>
            <a:off x="838200" y="365125"/>
            <a:ext cx="10515600" cy="1325563"/>
          </a:xfrm>
        </p:spPr>
        <p:txBody>
          <a:bodyPr/>
          <a:lstStyle/>
          <a:p>
            <a:r>
              <a:rPr lang="en-US" altLang="ko-KR" dirty="0"/>
              <a:t>Model for word frequency</a:t>
            </a:r>
            <a:endParaRPr lang="ko-KR" altLang="en-US" dirty="0"/>
          </a:p>
        </p:txBody>
      </p:sp>
    </p:spTree>
    <p:extLst>
      <p:ext uri="{BB962C8B-B14F-4D97-AF65-F5344CB8AC3E}">
        <p14:creationId xmlns:p14="http://schemas.microsoft.com/office/powerpoint/2010/main" val="3390523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38200" y="1825625"/>
            <a:ext cx="10687493" cy="3501287"/>
          </a:xfrm>
        </p:spPr>
        <p:txBody>
          <a:bodyPr>
            <a:normAutofit/>
          </a:bodyPr>
          <a:lstStyle/>
          <a:p>
            <a:r>
              <a:rPr lang="en-US" altLang="ko-KR" dirty="0"/>
              <a:t>Likelihood for frequencies of {word 1, word 2, …} per 1,000 words using naïve Bayes (imposing independence</a:t>
            </a:r>
            <a:r>
              <a:rPr lang="ko-KR" altLang="en-US" dirty="0"/>
              <a:t> </a:t>
            </a:r>
            <a:r>
              <a:rPr lang="en-US" altLang="ko-KR" dirty="0"/>
              <a:t>across words) for each author</a:t>
            </a:r>
          </a:p>
          <a:p>
            <a:r>
              <a:rPr lang="en-US" altLang="ko-KR" dirty="0"/>
              <a:t>Posterior odds in favor of Madison for all 12 disputed papers</a:t>
            </a:r>
          </a:p>
        </p:txBody>
      </p:sp>
      <p:sp>
        <p:nvSpPr>
          <p:cNvPr id="4" name="제목 1"/>
          <p:cNvSpPr>
            <a:spLocks noGrp="1"/>
          </p:cNvSpPr>
          <p:nvPr>
            <p:ph type="title"/>
          </p:nvPr>
        </p:nvSpPr>
        <p:spPr>
          <a:xfrm>
            <a:off x="838200" y="365125"/>
            <a:ext cx="10515600" cy="1325563"/>
          </a:xfrm>
        </p:spPr>
        <p:txBody>
          <a:bodyPr/>
          <a:lstStyle/>
          <a:p>
            <a:r>
              <a:rPr lang="en-US" altLang="ko-KR" dirty="0"/>
              <a:t>Naïve Bayes</a:t>
            </a:r>
            <a:endParaRPr lang="ko-KR" altLang="en-US" dirty="0"/>
          </a:p>
        </p:txBody>
      </p:sp>
    </p:spTree>
    <p:extLst>
      <p:ext uri="{BB962C8B-B14F-4D97-AF65-F5344CB8AC3E}">
        <p14:creationId xmlns:p14="http://schemas.microsoft.com/office/powerpoint/2010/main" val="36095021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4000" dirty="0"/>
              <a:t>헌법재판관의 이념성향 </a:t>
            </a:r>
            <a:r>
              <a:rPr lang="en-US" altLang="ko-KR" sz="4000" dirty="0"/>
              <a:t>(revealed preference)</a:t>
            </a:r>
            <a:endParaRPr lang="ko-KR" altLang="en-US" sz="4000"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838200" y="1825625"/>
                <a:ext cx="10634330" cy="4362524"/>
              </a:xfrm>
            </p:spPr>
            <p:txBody>
              <a:bodyPr>
                <a:normAutofit/>
              </a:bodyPr>
              <a:lstStyle/>
              <a:p>
                <a:r>
                  <a:rPr lang="en-US" altLang="ko-KR" dirty="0"/>
                  <a:t>Decompose </a:t>
                </a:r>
                <a14:m>
                  <m:oMath xmlns:m="http://schemas.openxmlformats.org/officeDocument/2006/math">
                    <m:sSub>
                      <m:sSubPr>
                        <m:ctrlPr>
                          <a:rPr lang="en-US" altLang="ko-KR" i="1">
                            <a:latin typeface="Cambria Math" panose="02040503050406030204" pitchFamily="18" charset="0"/>
                            <a:ea typeface="Cambria Math"/>
                          </a:rPr>
                        </m:ctrlPr>
                      </m:sSubPr>
                      <m:e>
                        <m:r>
                          <a:rPr lang="en-US" altLang="ko-KR" i="1">
                            <a:latin typeface="Cambria Math"/>
                            <a:ea typeface="Cambria Math"/>
                          </a:rPr>
                          <m:t>𝑦</m:t>
                        </m:r>
                      </m:e>
                      <m:sub>
                        <m:r>
                          <a:rPr lang="en-US" altLang="ko-KR" i="1">
                            <a:latin typeface="Cambria Math"/>
                            <a:ea typeface="Cambria Math"/>
                          </a:rPr>
                          <m:t>𝑖𝑗</m:t>
                        </m:r>
                      </m:sub>
                    </m:sSub>
                    <m:r>
                      <a:rPr lang="en-US" altLang="ko-KR" b="0" i="1" smtClean="0">
                        <a:latin typeface="Cambria Math"/>
                        <a:ea typeface="Cambria Math"/>
                      </a:rPr>
                      <m:t> </m:t>
                    </m:r>
                    <m:r>
                      <m:rPr>
                        <m:nor/>
                      </m:rPr>
                      <a:rPr lang="en-US" altLang="ko-KR" b="0" i="0" dirty="0" smtClean="0"/>
                      <m:t>into</m:t>
                    </m:r>
                    <m:r>
                      <m:rPr>
                        <m:nor/>
                      </m:rPr>
                      <a:rPr lang="en-US" altLang="ko-KR" b="0" i="0" dirty="0" smtClean="0"/>
                      <m:t> </m:t>
                    </m:r>
                    <m:sSub>
                      <m:sSubPr>
                        <m:ctrlPr>
                          <a:rPr lang="en-US" altLang="ko-KR" i="1">
                            <a:latin typeface="Cambria Math" panose="02040503050406030204" pitchFamily="18" charset="0"/>
                            <a:ea typeface="Cambria Math"/>
                          </a:rPr>
                        </m:ctrlPr>
                      </m:sSubPr>
                      <m:e>
                        <m:r>
                          <a:rPr lang="en-US" altLang="ko-KR" i="1">
                            <a:latin typeface="Cambria Math"/>
                            <a:ea typeface="Cambria Math"/>
                          </a:rPr>
                          <m:t>𝑥</m:t>
                        </m:r>
                      </m:e>
                      <m:sub>
                        <m:r>
                          <a:rPr lang="en-US" altLang="ko-KR" i="1">
                            <a:latin typeface="Cambria Math"/>
                            <a:ea typeface="Cambria Math"/>
                          </a:rPr>
                          <m:t>𝑖</m:t>
                        </m:r>
                      </m:sub>
                    </m:sSub>
                  </m:oMath>
                </a14:m>
                <a:r>
                  <a:rPr lang="en-US" altLang="ko-KR" dirty="0"/>
                  <a:t> and </a:t>
                </a:r>
                <a14:m>
                  <m:oMath xmlns:m="http://schemas.openxmlformats.org/officeDocument/2006/math">
                    <m:sSub>
                      <m:sSubPr>
                        <m:ctrlPr>
                          <a:rPr lang="en-US" altLang="ko-KR" i="1">
                            <a:latin typeface="Cambria Math" panose="02040503050406030204" pitchFamily="18" charset="0"/>
                            <a:ea typeface="Cambria Math"/>
                          </a:rPr>
                        </m:ctrlPr>
                      </m:sSubPr>
                      <m:e>
                        <m:r>
                          <a:rPr lang="en-US" altLang="ko-KR" i="1">
                            <a:latin typeface="Cambria Math"/>
                            <a:ea typeface="Cambria Math"/>
                          </a:rPr>
                          <m:t>(</m:t>
                        </m:r>
                        <m:sSub>
                          <m:sSubPr>
                            <m:ctrlPr>
                              <a:rPr lang="en-US" altLang="ko-KR" i="1">
                                <a:latin typeface="Cambria Math" panose="02040503050406030204" pitchFamily="18" charset="0"/>
                                <a:ea typeface="Cambria Math"/>
                              </a:rPr>
                            </m:ctrlPr>
                          </m:sSubPr>
                          <m:e>
                            <m:r>
                              <a:rPr lang="ko-KR" altLang="en-US" i="1">
                                <a:latin typeface="Cambria Math"/>
                                <a:ea typeface="Cambria Math"/>
                              </a:rPr>
                              <m:t>𝛼</m:t>
                            </m:r>
                          </m:e>
                          <m:sub>
                            <m:r>
                              <a:rPr lang="en-US" altLang="ko-KR" i="1">
                                <a:latin typeface="Cambria Math"/>
                                <a:ea typeface="Cambria Math"/>
                              </a:rPr>
                              <m:t>𝑗</m:t>
                            </m:r>
                          </m:sub>
                        </m:sSub>
                        <m:r>
                          <a:rPr lang="en-US" altLang="ko-KR" i="1">
                            <a:latin typeface="Cambria Math"/>
                            <a:ea typeface="Cambria Math"/>
                          </a:rPr>
                          <m:t>, </m:t>
                        </m:r>
                        <m:r>
                          <a:rPr lang="ko-KR" altLang="en-US" i="1">
                            <a:latin typeface="Cambria Math"/>
                            <a:ea typeface="Cambria Math"/>
                          </a:rPr>
                          <m:t>𝛽</m:t>
                        </m:r>
                      </m:e>
                      <m:sub>
                        <m:r>
                          <a:rPr lang="en-US" altLang="ko-KR" i="1">
                            <a:latin typeface="Cambria Math"/>
                            <a:ea typeface="Cambria Math"/>
                          </a:rPr>
                          <m:t>𝑗</m:t>
                        </m:r>
                      </m:sub>
                    </m:sSub>
                    <m:r>
                      <a:rPr lang="en-US" altLang="ko-KR" i="1">
                        <a:latin typeface="Cambria Math"/>
                        <a:ea typeface="Cambria Math"/>
                      </a:rPr>
                      <m:t>)</m:t>
                    </m:r>
                  </m:oMath>
                </a14:m>
                <a:endParaRPr lang="en-US" altLang="ko-KR" dirty="0"/>
              </a:p>
              <a:p>
                <a:r>
                  <a:rPr lang="en-US" altLang="ko-KR" dirty="0"/>
                  <a:t>S. B. Kim, Department of Economics, SNU</a:t>
                </a:r>
              </a:p>
              <a:p>
                <a:endParaRPr lang="en-US" altLang="ko-KR" dirty="0"/>
              </a:p>
              <a:p>
                <a:pPr marL="0" indent="0">
                  <a:buNone/>
                </a:pPr>
                <a:endParaRPr lang="ko-KR" altLang="en-US"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838200" y="1825625"/>
                <a:ext cx="10634330" cy="4362524"/>
              </a:xfrm>
              <a:blipFill rotWithShape="0">
                <a:blip r:embed="rId2"/>
                <a:stretch>
                  <a:fillRect l="-1032" t="-237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408845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437323" y="158776"/>
            <a:ext cx="10363200" cy="1470025"/>
          </a:xfrm>
        </p:spPr>
        <p:txBody>
          <a:bodyPr>
            <a:normAutofit/>
          </a:bodyPr>
          <a:lstStyle/>
          <a:p>
            <a:pPr algn="l"/>
            <a:r>
              <a:rPr lang="en-US" altLang="ko-KR" sz="3200" b="1" dirty="0">
                <a:latin typeface="Arial Unicode MS" panose="020B0604020202020204" pitchFamily="50" charset="-127"/>
                <a:ea typeface="Arial Unicode MS" panose="020B0604020202020204" pitchFamily="50" charset="-127"/>
                <a:cs typeface="Arial Unicode MS" panose="020B0604020202020204" pitchFamily="50" charset="-127"/>
              </a:rPr>
              <a:t>Choice problem of judge i</a:t>
            </a:r>
            <a:br>
              <a:rPr lang="en-US" altLang="ko-KR" sz="3200" b="1" dirty="0">
                <a:latin typeface="Arial Unicode MS" panose="020B0604020202020204" pitchFamily="50" charset="-127"/>
                <a:ea typeface="Arial Unicode MS" panose="020B0604020202020204" pitchFamily="50" charset="-127"/>
                <a:cs typeface="Arial Unicode MS" panose="020B0604020202020204" pitchFamily="50" charset="-127"/>
              </a:rPr>
            </a:br>
            <a:endParaRPr lang="ko-KR" altLang="en-US" sz="3200" b="1"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sp>
        <p:nvSpPr>
          <p:cNvPr id="4" name="제목 1"/>
          <p:cNvSpPr txBox="1">
            <a:spLocks/>
          </p:cNvSpPr>
          <p:nvPr/>
        </p:nvSpPr>
        <p:spPr>
          <a:xfrm>
            <a:off x="1045360" y="1467084"/>
            <a:ext cx="12539472" cy="419416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lang="en-US" altLang="ko-KR" sz="2400" b="1"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mc:AlternateContent xmlns:mc="http://schemas.openxmlformats.org/markup-compatibility/2006" xmlns:a14="http://schemas.microsoft.com/office/drawing/2010/main">
        <mc:Choice Requires="a14">
          <p:sp>
            <p:nvSpPr>
              <p:cNvPr id="24" name="TextBox 23"/>
              <p:cNvSpPr txBox="1"/>
              <p:nvPr/>
            </p:nvSpPr>
            <p:spPr>
              <a:xfrm>
                <a:off x="858899" y="1523753"/>
                <a:ext cx="6881820" cy="105349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a:rPr>
                            <m:t>𝑦</m:t>
                          </m:r>
                        </m:e>
                        <m:sub>
                          <m:r>
                            <a:rPr lang="en-US" altLang="ko-KR" sz="2800" b="0" i="1" smtClean="0">
                              <a:latin typeface="Cambria Math"/>
                            </a:rPr>
                            <m:t>𝑖𝑗</m:t>
                          </m:r>
                        </m:sub>
                      </m:sSub>
                      <m:r>
                        <a:rPr lang="en-US" altLang="ko-KR" sz="2800" b="0" i="1" smtClean="0">
                          <a:latin typeface="Cambria Math"/>
                        </a:rPr>
                        <m:t>=</m:t>
                      </m:r>
                      <m:d>
                        <m:dPr>
                          <m:begChr m:val="{"/>
                          <m:endChr m:val=""/>
                          <m:ctrlPr>
                            <a:rPr lang="en-US" altLang="ko-KR" sz="2800" b="0" i="1" smtClean="0">
                              <a:latin typeface="Cambria Math" panose="02040503050406030204" pitchFamily="18" charset="0"/>
                            </a:rPr>
                          </m:ctrlPr>
                        </m:dPr>
                        <m:e>
                          <m:eqArr>
                            <m:eqArrPr>
                              <m:ctrlPr>
                                <a:rPr lang="en-US" altLang="ko-KR" sz="2800" b="0" i="1" smtClean="0">
                                  <a:latin typeface="Cambria Math" panose="02040503050406030204" pitchFamily="18" charset="0"/>
                                </a:rPr>
                              </m:ctrlPr>
                            </m:eqArrPr>
                            <m:e>
                              <m:r>
                                <a:rPr lang="en-US" altLang="ko-KR" sz="2800" b="0" i="1" smtClean="0">
                                  <a:latin typeface="Cambria Math"/>
                                </a:rPr>
                                <m:t>  1        </m:t>
                              </m:r>
                              <m:d>
                                <m:dPr>
                                  <m:ctrlPr>
                                    <a:rPr lang="en-US" altLang="ko-KR" sz="2800" b="0" i="1" smtClean="0">
                                      <a:latin typeface="Cambria Math" panose="02040503050406030204" pitchFamily="18" charset="0"/>
                                    </a:rPr>
                                  </m:ctrlPr>
                                </m:dPr>
                                <m:e>
                                  <m:r>
                                    <m:rPr>
                                      <m:nor/>
                                    </m:rPr>
                                    <a:rPr lang="en-US" altLang="ko-KR" sz="2800" dirty="0"/>
                                    <m:t>c</m:t>
                                  </m:r>
                                  <m:r>
                                    <m:rPr>
                                      <m:nor/>
                                    </m:rPr>
                                    <a:rPr lang="en-US" altLang="ko-KR" sz="2800" b="0" i="0" dirty="0" smtClean="0"/>
                                    <m:t>hange</m:t>
                                  </m:r>
                                </m:e>
                              </m:d>
                              <m:r>
                                <a:rPr lang="en-US" altLang="ko-KR" sz="2800" b="0" i="1" smtClean="0">
                                  <a:latin typeface="Cambria Math"/>
                                </a:rPr>
                                <m:t>  </m:t>
                              </m:r>
                              <m:r>
                                <a:rPr lang="en-US" altLang="ko-KR" sz="2800" b="0" i="1" smtClean="0">
                                  <a:latin typeface="Cambria Math"/>
                                </a:rPr>
                                <m:t>𝑖𝑓</m:t>
                              </m:r>
                              <m:r>
                                <a:rPr lang="en-US" altLang="ko-KR" sz="2800" b="0" i="1" smtClean="0">
                                  <a:latin typeface="Cambria Math"/>
                                </a:rPr>
                                <m:t> </m:t>
                              </m:r>
                              <m:sSub>
                                <m:sSubPr>
                                  <m:ctrlPr>
                                    <a:rPr lang="en-US" altLang="ko-KR" sz="2800" b="0" i="1" smtClean="0">
                                      <a:latin typeface="Cambria Math" panose="02040503050406030204" pitchFamily="18" charset="0"/>
                                    </a:rPr>
                                  </m:ctrlPr>
                                </m:sSubPr>
                                <m:e>
                                  <m:r>
                                    <a:rPr lang="en-US" altLang="ko-KR" sz="2800" b="0" i="1" smtClean="0">
                                      <a:latin typeface="Cambria Math"/>
                                    </a:rPr>
                                    <m:t>𝑈</m:t>
                                  </m:r>
                                </m:e>
                                <m:sub>
                                  <m:r>
                                    <a:rPr lang="en-US" altLang="ko-KR" sz="2800" b="0" i="1" smtClean="0">
                                      <a:latin typeface="Cambria Math"/>
                                    </a:rPr>
                                    <m:t>𝑖</m:t>
                                  </m:r>
                                </m:sub>
                              </m:sSub>
                              <m:d>
                                <m:dPr>
                                  <m:ctrlPr>
                                    <a:rPr lang="en-US" altLang="ko-KR" sz="2800" b="0" i="1" smtClean="0">
                                      <a:latin typeface="Cambria Math" panose="02040503050406030204" pitchFamily="18" charset="0"/>
                                    </a:rPr>
                                  </m:ctrlPr>
                                </m:dPr>
                                <m:e>
                                  <m:sSub>
                                    <m:sSubPr>
                                      <m:ctrlPr>
                                        <a:rPr lang="en-US" altLang="ko-KR" sz="2800" b="0" i="1" smtClean="0">
                                          <a:latin typeface="Cambria Math" panose="02040503050406030204" pitchFamily="18" charset="0"/>
                                        </a:rPr>
                                      </m:ctrlPr>
                                    </m:sSubPr>
                                    <m:e>
                                      <m:r>
                                        <a:rPr lang="ko-KR" altLang="en-US" sz="2800" b="0" i="1" smtClean="0">
                                          <a:latin typeface="Cambria Math"/>
                                        </a:rPr>
                                        <m:t>𝜃</m:t>
                                      </m:r>
                                    </m:e>
                                    <m:sub>
                                      <m:r>
                                        <a:rPr lang="en-US" altLang="ko-KR" sz="2800" b="0" i="1" smtClean="0">
                                          <a:latin typeface="Cambria Math"/>
                                        </a:rPr>
                                        <m:t>𝑗</m:t>
                                      </m:r>
                                    </m:sub>
                                  </m:sSub>
                                </m:e>
                              </m:d>
                              <m:r>
                                <a:rPr lang="en-US" altLang="ko-KR" sz="2800" b="0" i="1" smtClean="0">
                                  <a:latin typeface="Cambria Math"/>
                                  <a:ea typeface="Cambria Math"/>
                                </a:rPr>
                                <m:t>&lt;</m:t>
                              </m:r>
                              <m:sSub>
                                <m:sSubPr>
                                  <m:ctrlPr>
                                    <a:rPr lang="en-US" altLang="ko-KR" sz="2800" i="1">
                                      <a:latin typeface="Cambria Math" panose="02040503050406030204" pitchFamily="18" charset="0"/>
                                    </a:rPr>
                                  </m:ctrlPr>
                                </m:sSubPr>
                                <m:e>
                                  <m:r>
                                    <a:rPr lang="en-US" altLang="ko-KR" sz="2800" i="1">
                                      <a:latin typeface="Cambria Math"/>
                                    </a:rPr>
                                    <m:t>𝑈</m:t>
                                  </m:r>
                                </m:e>
                                <m:sub>
                                  <m:r>
                                    <a:rPr lang="en-US" altLang="ko-KR" sz="2800" i="1">
                                      <a:latin typeface="Cambria Math"/>
                                    </a:rPr>
                                    <m:t>𝑖</m:t>
                                  </m:r>
                                </m:sub>
                              </m:sSub>
                              <m:d>
                                <m:dPr>
                                  <m:ctrlPr>
                                    <a:rPr lang="en-US" altLang="ko-KR" sz="2800" i="1">
                                      <a:latin typeface="Cambria Math" panose="02040503050406030204" pitchFamily="18" charset="0"/>
                                    </a:rPr>
                                  </m:ctrlPr>
                                </m:dPr>
                                <m:e>
                                  <m:sSub>
                                    <m:sSubPr>
                                      <m:ctrlPr>
                                        <a:rPr lang="en-US" altLang="ko-KR" sz="2800" i="1">
                                          <a:latin typeface="Cambria Math" panose="02040503050406030204" pitchFamily="18" charset="0"/>
                                        </a:rPr>
                                      </m:ctrlPr>
                                    </m:sSubPr>
                                    <m:e>
                                      <m:r>
                                        <a:rPr lang="ko-KR" altLang="en-US" sz="2800" i="1" smtClean="0">
                                          <a:latin typeface="Cambria Math"/>
                                        </a:rPr>
                                        <m:t>𝜔</m:t>
                                      </m:r>
                                    </m:e>
                                    <m:sub>
                                      <m:r>
                                        <a:rPr lang="en-US" altLang="ko-KR" sz="2800" i="1">
                                          <a:latin typeface="Cambria Math"/>
                                        </a:rPr>
                                        <m:t>𝑗</m:t>
                                      </m:r>
                                    </m:sub>
                                  </m:sSub>
                                </m:e>
                              </m:d>
                            </m:e>
                            <m:e>
                              <m:r>
                                <a:rPr lang="en-US" altLang="ko-KR" sz="2800" b="0" i="1" smtClean="0">
                                  <a:latin typeface="Cambria Math"/>
                                </a:rPr>
                                <m:t>0  (</m:t>
                              </m:r>
                              <m:r>
                                <m:rPr>
                                  <m:nor/>
                                </m:rPr>
                                <a:rPr lang="en-US" altLang="ko-KR" sz="2800" b="0" i="0" dirty="0" smtClean="0"/>
                                <m:t>status</m:t>
                              </m:r>
                              <m:r>
                                <m:rPr>
                                  <m:nor/>
                                </m:rPr>
                                <a:rPr lang="en-US" altLang="ko-KR" sz="2800" b="0" i="0" dirty="0" smtClean="0"/>
                                <m:t> </m:t>
                              </m:r>
                              <m:r>
                                <m:rPr>
                                  <m:nor/>
                                </m:rPr>
                                <a:rPr lang="en-US" altLang="ko-KR" sz="2800" b="0" i="0" dirty="0" smtClean="0"/>
                                <m:t>quo</m:t>
                              </m:r>
                              <m:r>
                                <a:rPr lang="en-US" altLang="ko-KR" sz="2800" b="0" i="1" smtClean="0">
                                  <a:latin typeface="Cambria Math"/>
                                </a:rPr>
                                <m:t>)   </m:t>
                              </m:r>
                              <m:r>
                                <a:rPr lang="en-US" altLang="ko-KR" sz="2800" b="0" i="1" smtClean="0">
                                  <a:latin typeface="Cambria Math"/>
                                </a:rPr>
                                <m:t>𝑜</m:t>
                              </m:r>
                              <m:r>
                                <a:rPr lang="en-US" altLang="ko-KR" sz="2800" b="0" i="1" smtClean="0">
                                  <a:latin typeface="Cambria Math"/>
                                </a:rPr>
                                <m:t>.</m:t>
                              </m:r>
                              <m:r>
                                <a:rPr lang="en-US" altLang="ko-KR" sz="2800" b="0" i="1" smtClean="0">
                                  <a:latin typeface="Cambria Math"/>
                                </a:rPr>
                                <m:t>𝑤</m:t>
                              </m:r>
                              <m:r>
                                <a:rPr lang="en-US" altLang="ko-KR" sz="2800" b="0" i="1" smtClean="0">
                                  <a:latin typeface="Cambria Math"/>
                                </a:rPr>
                                <m:t>.                         </m:t>
                              </m:r>
                            </m:e>
                          </m:eqArr>
                        </m:e>
                      </m:d>
                    </m:oMath>
                  </m:oMathPara>
                </a14:m>
                <a:endParaRPr lang="ko-KR" altLang="en-US" sz="2800" dirty="0"/>
              </a:p>
            </p:txBody>
          </p:sp>
        </mc:Choice>
        <mc:Fallback xmlns="">
          <p:sp>
            <p:nvSpPr>
              <p:cNvPr id="24" name="TextBox 23"/>
              <p:cNvSpPr txBox="1">
                <a:spLocks noRot="1" noChangeAspect="1" noMove="1" noResize="1" noEditPoints="1" noAdjustHandles="1" noChangeArrowheads="1" noChangeShapeType="1" noTextEdit="1"/>
              </p:cNvSpPr>
              <p:nvPr/>
            </p:nvSpPr>
            <p:spPr>
              <a:xfrm>
                <a:off x="858899" y="1523753"/>
                <a:ext cx="6881820" cy="1053494"/>
              </a:xfrm>
              <a:prstGeom prst="rect">
                <a:avLst/>
              </a:prstGeom>
              <a:blipFill rotWithShape="0">
                <a:blip r:embed="rId3"/>
                <a:stretch>
                  <a:fillRect b="-9827"/>
                </a:stretch>
              </a:blipFill>
            </p:spPr>
            <p:txBody>
              <a:bodyPr/>
              <a:lstStyle/>
              <a:p>
                <a:r>
                  <a:rPr lang="ko-KR" altLang="en-US">
                    <a:noFill/>
                  </a:rPr>
                  <a:t> </a:t>
                </a:r>
              </a:p>
            </p:txBody>
          </p:sp>
        </mc:Fallback>
      </mc:AlternateContent>
      <p:sp>
        <p:nvSpPr>
          <p:cNvPr id="25" name="TextBox 24"/>
          <p:cNvSpPr txBox="1"/>
          <p:nvPr/>
        </p:nvSpPr>
        <p:spPr>
          <a:xfrm>
            <a:off x="835739" y="2904601"/>
            <a:ext cx="1731221" cy="461665"/>
          </a:xfrm>
          <a:prstGeom prst="rect">
            <a:avLst/>
          </a:prstGeom>
          <a:noFill/>
        </p:spPr>
        <p:txBody>
          <a:bodyPr wrap="square" rtlCol="0">
            <a:spAutoFit/>
          </a:bodyPr>
          <a:lstStyle/>
          <a:p>
            <a:r>
              <a:rPr lang="en-US" altLang="ko-KR" sz="2400" b="1" dirty="0">
                <a:latin typeface="Arial Unicode MS" panose="020B0604020202020204" pitchFamily="50" charset="-127"/>
                <a:ea typeface="Arial Unicode MS" panose="020B0604020202020204" pitchFamily="50" charset="-127"/>
                <a:cs typeface="Arial Unicode MS" panose="020B0604020202020204" pitchFamily="50" charset="-127"/>
              </a:rPr>
              <a:t>where</a:t>
            </a:r>
            <a:endParaRPr lang="ko-KR" altLang="en-US" sz="2400" b="1"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mc:AlternateContent xmlns:mc="http://schemas.openxmlformats.org/markup-compatibility/2006" xmlns:a14="http://schemas.microsoft.com/office/drawing/2010/main">
        <mc:Choice Requires="a14">
          <p:sp>
            <p:nvSpPr>
              <p:cNvPr id="26" name="직사각형 25"/>
              <p:cNvSpPr/>
              <p:nvPr/>
            </p:nvSpPr>
            <p:spPr>
              <a:xfrm>
                <a:off x="740953" y="3376899"/>
                <a:ext cx="5832309" cy="10892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2400" i="1" smtClean="0">
                              <a:solidFill>
                                <a:prstClr val="black"/>
                              </a:solidFill>
                              <a:latin typeface="Cambria Math" panose="02040503050406030204" pitchFamily="18" charset="0"/>
                            </a:rPr>
                          </m:ctrlPr>
                        </m:sSubPr>
                        <m:e>
                          <m:r>
                            <a:rPr lang="en-US" altLang="ko-KR" sz="2400" b="0" i="1" smtClean="0">
                              <a:solidFill>
                                <a:prstClr val="black"/>
                              </a:solidFill>
                              <a:latin typeface="Cambria Math"/>
                            </a:rPr>
                            <m:t>𝑈</m:t>
                          </m:r>
                        </m:e>
                        <m:sub>
                          <m:r>
                            <a:rPr lang="en-US" altLang="ko-KR" sz="2400" b="0" i="1" smtClean="0">
                              <a:solidFill>
                                <a:prstClr val="black"/>
                              </a:solidFill>
                              <a:latin typeface="Cambria Math"/>
                            </a:rPr>
                            <m:t>𝑖</m:t>
                          </m:r>
                        </m:sub>
                      </m:sSub>
                      <m:d>
                        <m:dPr>
                          <m:ctrlPr>
                            <a:rPr lang="en-US" altLang="ko-KR" sz="2400" b="0" i="1" smtClean="0">
                              <a:solidFill>
                                <a:prstClr val="black"/>
                              </a:solidFill>
                              <a:latin typeface="Cambria Math" panose="02040503050406030204" pitchFamily="18" charset="0"/>
                            </a:rPr>
                          </m:ctrlPr>
                        </m:dPr>
                        <m:e>
                          <m:sSub>
                            <m:sSubPr>
                              <m:ctrlPr>
                                <a:rPr lang="en-US" altLang="ko-KR" sz="2400" b="0" i="1" smtClean="0">
                                  <a:solidFill>
                                    <a:prstClr val="black"/>
                                  </a:solidFill>
                                  <a:latin typeface="Cambria Math" panose="02040503050406030204" pitchFamily="18" charset="0"/>
                                </a:rPr>
                              </m:ctrlPr>
                            </m:sSubPr>
                            <m:e>
                              <m:r>
                                <a:rPr lang="ko-KR" altLang="en-US" sz="2400" b="0" i="1" smtClean="0">
                                  <a:solidFill>
                                    <a:prstClr val="black"/>
                                  </a:solidFill>
                                  <a:latin typeface="Cambria Math"/>
                                </a:rPr>
                                <m:t>𝜔</m:t>
                              </m:r>
                            </m:e>
                            <m:sub>
                              <m:r>
                                <a:rPr lang="en-US" altLang="ko-KR" sz="2400" b="0" i="1" smtClean="0">
                                  <a:solidFill>
                                    <a:prstClr val="black"/>
                                  </a:solidFill>
                                  <a:latin typeface="Cambria Math"/>
                                </a:rPr>
                                <m:t>𝑗</m:t>
                              </m:r>
                            </m:sub>
                          </m:sSub>
                        </m:e>
                      </m:d>
                      <m:r>
                        <a:rPr lang="en-US" altLang="ko-KR" sz="2400" b="0" i="1" smtClean="0">
                          <a:solidFill>
                            <a:prstClr val="black"/>
                          </a:solidFill>
                          <a:latin typeface="Cambria Math"/>
                        </a:rPr>
                        <m:t>=</m:t>
                      </m:r>
                      <m:r>
                        <a:rPr lang="en-US" altLang="ko-KR" sz="2400" i="1">
                          <a:solidFill>
                            <a:prstClr val="black"/>
                          </a:solidFill>
                          <a:latin typeface="Cambria Math"/>
                        </a:rPr>
                        <m:t>−</m:t>
                      </m:r>
                      <m:sSup>
                        <m:sSupPr>
                          <m:ctrlPr>
                            <a:rPr lang="en-US" altLang="ko-KR" sz="2400" i="1">
                              <a:solidFill>
                                <a:prstClr val="black"/>
                              </a:solidFill>
                              <a:latin typeface="Cambria Math" panose="02040503050406030204" pitchFamily="18" charset="0"/>
                            </a:rPr>
                          </m:ctrlPr>
                        </m:sSupPr>
                        <m:e>
                          <m:d>
                            <m:dPr>
                              <m:begChr m:val="‖"/>
                              <m:endChr m:val="‖"/>
                              <m:ctrlPr>
                                <a:rPr lang="en-US" altLang="ko-KR" sz="2400" i="1">
                                  <a:solidFill>
                                    <a:prstClr val="black"/>
                                  </a:solidFill>
                                  <a:latin typeface="Cambria Math" panose="02040503050406030204" pitchFamily="18" charset="0"/>
                                </a:rPr>
                              </m:ctrlPr>
                            </m:dPr>
                            <m:e>
                              <m:sSub>
                                <m:sSubPr>
                                  <m:ctrlPr>
                                    <a:rPr lang="en-US" altLang="ko-KR" sz="2400" i="1">
                                      <a:solidFill>
                                        <a:prstClr val="black"/>
                                      </a:solidFill>
                                      <a:latin typeface="Cambria Math" panose="02040503050406030204" pitchFamily="18" charset="0"/>
                                    </a:rPr>
                                  </m:ctrlPr>
                                </m:sSubPr>
                                <m:e>
                                  <m:r>
                                    <a:rPr lang="en-US" altLang="ko-KR" sz="2400" i="1">
                                      <a:solidFill>
                                        <a:prstClr val="black"/>
                                      </a:solidFill>
                                      <a:latin typeface="Cambria Math"/>
                                    </a:rPr>
                                    <m:t>𝑥</m:t>
                                  </m:r>
                                </m:e>
                                <m:sub>
                                  <m:r>
                                    <a:rPr lang="en-US" altLang="ko-KR" sz="2400" i="1">
                                      <a:solidFill>
                                        <a:prstClr val="black"/>
                                      </a:solidFill>
                                      <a:latin typeface="Cambria Math"/>
                                    </a:rPr>
                                    <m:t>𝑖</m:t>
                                  </m:r>
                                </m:sub>
                              </m:sSub>
                              <m:r>
                                <a:rPr lang="en-US" altLang="ko-KR" sz="2400" i="1">
                                  <a:solidFill>
                                    <a:prstClr val="black"/>
                                  </a:solidFill>
                                  <a:latin typeface="Cambria Math"/>
                                </a:rPr>
                                <m:t>−</m:t>
                              </m:r>
                              <m:sSub>
                                <m:sSubPr>
                                  <m:ctrlPr>
                                    <a:rPr lang="en-US" altLang="ko-KR" sz="2400" i="1">
                                      <a:solidFill>
                                        <a:prstClr val="black"/>
                                      </a:solidFill>
                                      <a:latin typeface="Cambria Math" panose="02040503050406030204" pitchFamily="18" charset="0"/>
                                    </a:rPr>
                                  </m:ctrlPr>
                                </m:sSubPr>
                                <m:e>
                                  <m:r>
                                    <a:rPr lang="ko-KR" altLang="en-US" sz="2400" i="1">
                                      <a:solidFill>
                                        <a:prstClr val="black"/>
                                      </a:solidFill>
                                      <a:latin typeface="Cambria Math"/>
                                    </a:rPr>
                                    <m:t>𝜔</m:t>
                                  </m:r>
                                </m:e>
                                <m:sub>
                                  <m:r>
                                    <a:rPr lang="en-US" altLang="ko-KR" sz="2400" i="1">
                                      <a:solidFill>
                                        <a:prstClr val="black"/>
                                      </a:solidFill>
                                      <a:latin typeface="Cambria Math"/>
                                    </a:rPr>
                                    <m:t>𝑗</m:t>
                                  </m:r>
                                </m:sub>
                              </m:sSub>
                            </m:e>
                          </m:d>
                        </m:e>
                        <m:sup>
                          <m:r>
                            <a:rPr lang="en-US" altLang="ko-KR" sz="2400" i="1">
                              <a:solidFill>
                                <a:prstClr val="black"/>
                              </a:solidFill>
                              <a:latin typeface="Cambria Math"/>
                            </a:rPr>
                            <m:t>2</m:t>
                          </m:r>
                        </m:sup>
                      </m:sSup>
                      <m:r>
                        <a:rPr lang="en-US" altLang="ko-KR" sz="2400" i="1">
                          <a:solidFill>
                            <a:prstClr val="black"/>
                          </a:solidFill>
                          <a:latin typeface="Cambria Math"/>
                        </a:rPr>
                        <m:t>+</m:t>
                      </m:r>
                      <m:sSub>
                        <m:sSubPr>
                          <m:ctrlPr>
                            <a:rPr lang="en-US" altLang="ko-KR" sz="2400" i="1">
                              <a:solidFill>
                                <a:prstClr val="black"/>
                              </a:solidFill>
                              <a:latin typeface="Cambria Math" panose="02040503050406030204" pitchFamily="18" charset="0"/>
                            </a:rPr>
                          </m:ctrlPr>
                        </m:sSubPr>
                        <m:e>
                          <m:r>
                            <a:rPr lang="ko-KR" altLang="en-US" sz="2400" i="1" smtClean="0">
                              <a:solidFill>
                                <a:prstClr val="black"/>
                              </a:solidFill>
                              <a:latin typeface="Cambria Math"/>
                            </a:rPr>
                            <m:t>𝜂</m:t>
                          </m:r>
                        </m:e>
                        <m:sub>
                          <m:r>
                            <a:rPr lang="en-US" altLang="ko-KR" sz="2400" i="1">
                              <a:solidFill>
                                <a:prstClr val="black"/>
                              </a:solidFill>
                              <a:latin typeface="Cambria Math"/>
                            </a:rPr>
                            <m:t>𝑖𝑗</m:t>
                          </m:r>
                        </m:sub>
                      </m:sSub>
                    </m:oMath>
                  </m:oMathPara>
                </a14:m>
                <a:endParaRPr lang="en-US" altLang="ko-KR" sz="2400" i="1" dirty="0">
                  <a:solidFill>
                    <a:prstClr val="black"/>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altLang="ko-KR" sz="2400" i="1">
                              <a:solidFill>
                                <a:prstClr val="black"/>
                              </a:solidFill>
                              <a:latin typeface="Cambria Math" panose="02040503050406030204" pitchFamily="18" charset="0"/>
                            </a:rPr>
                          </m:ctrlPr>
                        </m:sSubPr>
                        <m:e>
                          <m:r>
                            <a:rPr lang="en-US" altLang="ko-KR" sz="2400" i="1">
                              <a:solidFill>
                                <a:prstClr val="black"/>
                              </a:solidFill>
                              <a:latin typeface="Cambria Math"/>
                            </a:rPr>
                            <m:t>𝑈</m:t>
                          </m:r>
                        </m:e>
                        <m:sub>
                          <m:r>
                            <a:rPr lang="en-US" altLang="ko-KR" sz="2400" i="1">
                              <a:solidFill>
                                <a:prstClr val="black"/>
                              </a:solidFill>
                              <a:latin typeface="Cambria Math"/>
                            </a:rPr>
                            <m:t>𝑖</m:t>
                          </m:r>
                        </m:sub>
                      </m:sSub>
                      <m:d>
                        <m:dPr>
                          <m:ctrlPr>
                            <a:rPr lang="en-US" altLang="ko-KR" sz="2400" i="1">
                              <a:solidFill>
                                <a:prstClr val="black"/>
                              </a:solidFill>
                              <a:latin typeface="Cambria Math" panose="02040503050406030204" pitchFamily="18" charset="0"/>
                            </a:rPr>
                          </m:ctrlPr>
                        </m:dPr>
                        <m:e>
                          <m:sSub>
                            <m:sSubPr>
                              <m:ctrlPr>
                                <a:rPr lang="en-US" altLang="ko-KR" sz="2400" i="1">
                                  <a:solidFill>
                                    <a:prstClr val="black"/>
                                  </a:solidFill>
                                  <a:latin typeface="Cambria Math" panose="02040503050406030204" pitchFamily="18" charset="0"/>
                                </a:rPr>
                              </m:ctrlPr>
                            </m:sSubPr>
                            <m:e>
                              <m:r>
                                <a:rPr lang="ko-KR" altLang="en-US" sz="2400" i="1">
                                  <a:solidFill>
                                    <a:prstClr val="black"/>
                                  </a:solidFill>
                                  <a:latin typeface="Cambria Math"/>
                                </a:rPr>
                                <m:t>𝜃</m:t>
                              </m:r>
                            </m:e>
                            <m:sub>
                              <m:r>
                                <a:rPr lang="en-US" altLang="ko-KR" sz="2400" i="1">
                                  <a:solidFill>
                                    <a:prstClr val="black"/>
                                  </a:solidFill>
                                  <a:latin typeface="Cambria Math"/>
                                </a:rPr>
                                <m:t>𝑗</m:t>
                              </m:r>
                            </m:sub>
                          </m:sSub>
                        </m:e>
                      </m:d>
                      <m:r>
                        <a:rPr lang="en-US" altLang="ko-KR" sz="2400" b="0" i="1" smtClean="0">
                          <a:solidFill>
                            <a:prstClr val="black"/>
                          </a:solidFill>
                          <a:latin typeface="Cambria Math"/>
                        </a:rPr>
                        <m:t>=</m:t>
                      </m:r>
                      <m:r>
                        <a:rPr lang="en-US" altLang="ko-KR" sz="2400" i="1">
                          <a:solidFill>
                            <a:prstClr val="black"/>
                          </a:solidFill>
                          <a:latin typeface="Cambria Math"/>
                        </a:rPr>
                        <m:t>−</m:t>
                      </m:r>
                      <m:sSup>
                        <m:sSupPr>
                          <m:ctrlPr>
                            <a:rPr lang="en-US" altLang="ko-KR" sz="2400" i="1">
                              <a:solidFill>
                                <a:prstClr val="black"/>
                              </a:solidFill>
                              <a:latin typeface="Cambria Math" panose="02040503050406030204" pitchFamily="18" charset="0"/>
                            </a:rPr>
                          </m:ctrlPr>
                        </m:sSupPr>
                        <m:e>
                          <m:d>
                            <m:dPr>
                              <m:begChr m:val="‖"/>
                              <m:endChr m:val="‖"/>
                              <m:ctrlPr>
                                <a:rPr lang="en-US" altLang="ko-KR" sz="2400" i="1">
                                  <a:solidFill>
                                    <a:prstClr val="black"/>
                                  </a:solidFill>
                                  <a:latin typeface="Cambria Math" panose="02040503050406030204" pitchFamily="18" charset="0"/>
                                </a:rPr>
                              </m:ctrlPr>
                            </m:dPr>
                            <m:e>
                              <m:sSub>
                                <m:sSubPr>
                                  <m:ctrlPr>
                                    <a:rPr lang="en-US" altLang="ko-KR" sz="2400" i="1">
                                      <a:solidFill>
                                        <a:prstClr val="black"/>
                                      </a:solidFill>
                                      <a:latin typeface="Cambria Math" panose="02040503050406030204" pitchFamily="18" charset="0"/>
                                    </a:rPr>
                                  </m:ctrlPr>
                                </m:sSubPr>
                                <m:e>
                                  <m:r>
                                    <a:rPr lang="en-US" altLang="ko-KR" sz="2400" i="1">
                                      <a:solidFill>
                                        <a:prstClr val="black"/>
                                      </a:solidFill>
                                      <a:latin typeface="Cambria Math"/>
                                    </a:rPr>
                                    <m:t>𝑥</m:t>
                                  </m:r>
                                </m:e>
                                <m:sub>
                                  <m:r>
                                    <a:rPr lang="en-US" altLang="ko-KR" sz="2400" i="1">
                                      <a:solidFill>
                                        <a:prstClr val="black"/>
                                      </a:solidFill>
                                      <a:latin typeface="Cambria Math"/>
                                    </a:rPr>
                                    <m:t>𝑖</m:t>
                                  </m:r>
                                </m:sub>
                              </m:sSub>
                              <m:r>
                                <a:rPr lang="en-US" altLang="ko-KR" sz="2400" i="1">
                                  <a:solidFill>
                                    <a:prstClr val="black"/>
                                  </a:solidFill>
                                  <a:latin typeface="Cambria Math"/>
                                </a:rPr>
                                <m:t>−</m:t>
                              </m:r>
                              <m:sSub>
                                <m:sSubPr>
                                  <m:ctrlPr>
                                    <a:rPr lang="en-US" altLang="ko-KR" sz="2400" i="1">
                                      <a:solidFill>
                                        <a:prstClr val="black"/>
                                      </a:solidFill>
                                      <a:latin typeface="Cambria Math" panose="02040503050406030204" pitchFamily="18" charset="0"/>
                                    </a:rPr>
                                  </m:ctrlPr>
                                </m:sSubPr>
                                <m:e>
                                  <m:r>
                                    <a:rPr lang="ko-KR" altLang="en-US" sz="2400" i="1">
                                      <a:solidFill>
                                        <a:prstClr val="black"/>
                                      </a:solidFill>
                                      <a:latin typeface="Cambria Math"/>
                                    </a:rPr>
                                    <m:t>𝜃</m:t>
                                  </m:r>
                                </m:e>
                                <m:sub>
                                  <m:r>
                                    <a:rPr lang="en-US" altLang="ko-KR" sz="2400" i="1">
                                      <a:solidFill>
                                        <a:prstClr val="black"/>
                                      </a:solidFill>
                                      <a:latin typeface="Cambria Math"/>
                                    </a:rPr>
                                    <m:t>𝑗</m:t>
                                  </m:r>
                                </m:sub>
                              </m:sSub>
                            </m:e>
                          </m:d>
                        </m:e>
                        <m:sup>
                          <m:r>
                            <a:rPr lang="en-US" altLang="ko-KR" sz="2400" i="1">
                              <a:solidFill>
                                <a:prstClr val="black"/>
                              </a:solidFill>
                              <a:latin typeface="Cambria Math"/>
                            </a:rPr>
                            <m:t>2</m:t>
                          </m:r>
                        </m:sup>
                      </m:sSup>
                      <m:r>
                        <a:rPr lang="en-US" altLang="ko-KR" sz="2400" i="1">
                          <a:solidFill>
                            <a:prstClr val="black"/>
                          </a:solidFill>
                          <a:latin typeface="Cambria Math"/>
                        </a:rPr>
                        <m:t>+</m:t>
                      </m:r>
                      <m:sSub>
                        <m:sSubPr>
                          <m:ctrlPr>
                            <a:rPr lang="en-US" altLang="ko-KR" sz="2400" i="1">
                              <a:solidFill>
                                <a:prstClr val="black"/>
                              </a:solidFill>
                              <a:latin typeface="Cambria Math" panose="02040503050406030204" pitchFamily="18" charset="0"/>
                            </a:rPr>
                          </m:ctrlPr>
                        </m:sSubPr>
                        <m:e>
                          <m:r>
                            <a:rPr lang="en-US" altLang="ko-KR" sz="2400" b="0" i="1" smtClean="0">
                              <a:solidFill>
                                <a:prstClr val="black"/>
                              </a:solidFill>
                              <a:latin typeface="Cambria Math"/>
                            </a:rPr>
                            <m:t>𝑣</m:t>
                          </m:r>
                        </m:e>
                        <m:sub>
                          <m:r>
                            <a:rPr lang="en-US" altLang="ko-KR" sz="2400" i="1">
                              <a:solidFill>
                                <a:prstClr val="black"/>
                              </a:solidFill>
                              <a:latin typeface="Cambria Math"/>
                            </a:rPr>
                            <m:t>𝑖𝑗</m:t>
                          </m:r>
                        </m:sub>
                      </m:sSub>
                    </m:oMath>
                  </m:oMathPara>
                </a14:m>
                <a:endParaRPr lang="ko-KR" altLang="en-US" sz="2400" dirty="0"/>
              </a:p>
            </p:txBody>
          </p:sp>
        </mc:Choice>
        <mc:Fallback xmlns="">
          <p:sp>
            <p:nvSpPr>
              <p:cNvPr id="26" name="직사각형 25"/>
              <p:cNvSpPr>
                <a:spLocks noRot="1" noChangeAspect="1" noMove="1" noResize="1" noEditPoints="1" noAdjustHandles="1" noChangeArrowheads="1" noChangeShapeType="1" noTextEdit="1"/>
              </p:cNvSpPr>
              <p:nvPr/>
            </p:nvSpPr>
            <p:spPr>
              <a:xfrm>
                <a:off x="740953" y="3376899"/>
                <a:ext cx="5832309" cy="1089273"/>
              </a:xfrm>
              <a:prstGeom prst="rect">
                <a:avLst/>
              </a:prstGeom>
              <a:blipFill rotWithShape="0">
                <a:blip r:embed="rId4"/>
                <a:stretch>
                  <a:fillRect/>
                </a:stretch>
              </a:blipFill>
            </p:spPr>
            <p:txBody>
              <a:bodyPr/>
              <a:lstStyle/>
              <a:p>
                <a:r>
                  <a:rPr lang="ko-KR" altLang="en-US">
                    <a:noFill/>
                  </a:rPr>
                  <a:t> </a:t>
                </a:r>
              </a:p>
            </p:txBody>
          </p:sp>
        </mc:Fallback>
      </mc:AlternateContent>
      <p:sp>
        <p:nvSpPr>
          <p:cNvPr id="9" name="TextBox 8"/>
          <p:cNvSpPr txBox="1"/>
          <p:nvPr/>
        </p:nvSpPr>
        <p:spPr>
          <a:xfrm>
            <a:off x="871176" y="4481823"/>
            <a:ext cx="1731221" cy="461665"/>
          </a:xfrm>
          <a:prstGeom prst="rect">
            <a:avLst/>
          </a:prstGeom>
          <a:noFill/>
        </p:spPr>
        <p:txBody>
          <a:bodyPr wrap="square" rtlCol="0">
            <a:spAutoFit/>
          </a:bodyPr>
          <a:lstStyle/>
          <a:p>
            <a:r>
              <a:rPr lang="en-US" altLang="ko-KR" sz="2400" b="1" dirty="0">
                <a:latin typeface="Arial Unicode MS" panose="020B0604020202020204" pitchFamily="50" charset="-127"/>
                <a:ea typeface="Arial Unicode MS" panose="020B0604020202020204" pitchFamily="50" charset="-127"/>
                <a:cs typeface="Arial Unicode MS" panose="020B0604020202020204" pitchFamily="50" charset="-127"/>
              </a:rPr>
              <a:t>with</a:t>
            </a:r>
            <a:endParaRPr lang="ko-KR" altLang="en-US" sz="2400" b="1"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spTree>
    <p:extLst>
      <p:ext uri="{BB962C8B-B14F-4D97-AF65-F5344CB8AC3E}">
        <p14:creationId xmlns:p14="http://schemas.microsoft.com/office/powerpoint/2010/main" val="327461244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200" b="1" dirty="0">
                <a:latin typeface="Arial Unicode MS" panose="020B0604020202020204" pitchFamily="50" charset="-127"/>
                <a:ea typeface="Arial Unicode MS" panose="020B0604020202020204" pitchFamily="50" charset="-127"/>
                <a:cs typeface="Arial Unicode MS" panose="020B0604020202020204" pitchFamily="50" charset="-127"/>
              </a:rPr>
              <a:t>Bayesian MCMC</a:t>
            </a:r>
            <a:endParaRPr lang="ko-KR" altLang="en-US" sz="3200" dirty="0"/>
          </a:p>
        </p:txBody>
      </p:sp>
      <p:sp>
        <p:nvSpPr>
          <p:cNvPr id="3" name="내용 개체 틀 2"/>
          <p:cNvSpPr>
            <a:spLocks noGrp="1"/>
          </p:cNvSpPr>
          <p:nvPr>
            <p:ph idx="1"/>
          </p:nvPr>
        </p:nvSpPr>
        <p:spPr/>
        <p:txBody>
          <a:bodyPr>
            <a:normAutofit/>
          </a:bodyPr>
          <a:lstStyle/>
          <a:p>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Identification: To identify the model, need d-dimensional restriction on each of (d+1) judges. </a:t>
            </a:r>
          </a:p>
          <a:p>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Here, we impose that d=1 and thus we need a single restriction on each of any two judges. Set </a:t>
            </a:r>
            <a:r>
              <a:rPr lang="ko-KR" altLang="en-US" dirty="0">
                <a:latin typeface="Arial Unicode MS" panose="020B0604020202020204" pitchFamily="50" charset="-127"/>
                <a:ea typeface="Arial Unicode MS" panose="020B0604020202020204" pitchFamily="50" charset="-127"/>
                <a:cs typeface="Arial Unicode MS" panose="020B0604020202020204" pitchFamily="50" charset="-127"/>
              </a:rPr>
              <a:t>김이수</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=-1 (liberal), </a:t>
            </a:r>
            <a:r>
              <a:rPr lang="ko-KR" altLang="en-US" dirty="0">
                <a:latin typeface="Arial Unicode MS" panose="020B0604020202020204" pitchFamily="50" charset="-127"/>
                <a:ea typeface="Arial Unicode MS" panose="020B0604020202020204" pitchFamily="50" charset="-127"/>
                <a:cs typeface="Arial Unicode MS" panose="020B0604020202020204" pitchFamily="50" charset="-127"/>
              </a:rPr>
              <a:t>김창종</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=+1 (conservative), and then identify political orientation of other judges relative to those two Kim’s.</a:t>
            </a:r>
          </a:p>
        </p:txBody>
      </p:sp>
    </p:spTree>
    <p:extLst>
      <p:ext uri="{BB962C8B-B14F-4D97-AF65-F5344CB8AC3E}">
        <p14:creationId xmlns:p14="http://schemas.microsoft.com/office/powerpoint/2010/main" val="17147968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200" b="1" dirty="0">
                <a:latin typeface="Arial Unicode MS" panose="020B0604020202020204" pitchFamily="50" charset="-127"/>
                <a:ea typeface="Arial Unicode MS" panose="020B0604020202020204" pitchFamily="50" charset="-127"/>
                <a:cs typeface="Arial Unicode MS" panose="020B0604020202020204" pitchFamily="50" charset="-127"/>
              </a:rPr>
              <a:t>Bayesian MCMC</a:t>
            </a:r>
            <a:endParaRPr lang="ko-KR" altLang="en-US" sz="3200"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normAutofit/>
              </a:bodyPr>
              <a:lstStyle/>
              <a:p>
                <a:pPr algn="just"/>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Inference: Apply Bayesian MCMC to f(</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a:rPr>
                          <m:t>𝑦</m:t>
                        </m:r>
                      </m:e>
                      <m:sub>
                        <m:r>
                          <a:rPr lang="en-US" altLang="ko-KR" i="1">
                            <a:latin typeface="Cambria Math"/>
                          </a:rPr>
                          <m:t>𝑖𝑗</m:t>
                        </m:r>
                      </m:sub>
                    </m:sSub>
                  </m:oMath>
                </a14:m>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a:t>
                </a: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oMath>
                </a14:m>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a:t>
                </a:r>
                <a14:m>
                  <m:oMath xmlns:m="http://schemas.openxmlformats.org/officeDocument/2006/math">
                    <m:r>
                      <a:rPr lang="en-US" altLang="ko-KR" i="1">
                        <a:latin typeface="Cambria Math" panose="02040503050406030204" pitchFamily="18" charset="0"/>
                      </a:rPr>
                      <m:t>𝛼</m:t>
                    </m:r>
                    <m:r>
                      <a:rPr lang="en-US" altLang="ko-KR" i="1">
                        <a:latin typeface="Cambria Math" panose="02040503050406030204" pitchFamily="18" charset="0"/>
                      </a:rPr>
                      <m:t>, </m:t>
                    </m:r>
                    <m:r>
                      <a:rPr lang="en-US" altLang="ko-KR" i="1">
                        <a:latin typeface="Cambria Math" panose="02040503050406030204" pitchFamily="18" charset="0"/>
                      </a:rPr>
                      <m:t>𝛽</m:t>
                    </m:r>
                    <m:r>
                      <a:rPr lang="en-US" altLang="ko-KR" i="1">
                        <a:latin typeface="Cambria Math"/>
                      </a:rPr>
                      <m:t>) </m:t>
                    </m:r>
                    <m:r>
                      <a:rPr lang="en-US" altLang="ko-KR" b="0" i="1" smtClean="0">
                        <a:latin typeface="Cambria Math"/>
                      </a:rPr>
                      <m:t>| </m:t>
                    </m:r>
                    <m:sSub>
                      <m:sSubPr>
                        <m:ctrlPr>
                          <a:rPr lang="en-US" altLang="ko-KR" i="1">
                            <a:latin typeface="Cambria Math" panose="02040503050406030204" pitchFamily="18" charset="0"/>
                          </a:rPr>
                        </m:ctrlPr>
                      </m:sSubPr>
                      <m:e>
                        <m:r>
                          <a:rPr lang="en-US" altLang="ko-KR" i="1">
                            <a:latin typeface="Cambria Math"/>
                          </a:rPr>
                          <m:t>𝑦</m:t>
                        </m:r>
                      </m:e>
                      <m:sub>
                        <m:r>
                          <a:rPr lang="en-US" altLang="ko-KR" i="1">
                            <a:latin typeface="Cambria Math"/>
                          </a:rPr>
                          <m:t>𝑖𝑗</m:t>
                        </m:r>
                      </m:sub>
                    </m:sSub>
                  </m:oMath>
                </a14:m>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a:t>
                </a:r>
                <a:endParaRPr lang="en-US" altLang="ko-KR" b="1" dirty="0">
                  <a:latin typeface="Arial Unicode MS" panose="020B0604020202020204" pitchFamily="50" charset="-127"/>
                  <a:ea typeface="Arial Unicode MS" panose="020B0604020202020204" pitchFamily="50" charset="-127"/>
                  <a:cs typeface="Arial Unicode MS" panose="020B0604020202020204" pitchFamily="50" charset="-127"/>
                </a:endParaRPr>
              </a:p>
              <a:p>
                <a:r>
                  <a:rPr lang="en-US" altLang="ko-KR" i="1" dirty="0">
                    <a:latin typeface="Arial Unicode MS" panose="020B0604020202020204" pitchFamily="50" charset="-127"/>
                    <a:ea typeface="Arial Unicode MS" panose="020B0604020202020204" pitchFamily="50" charset="-127"/>
                    <a:cs typeface="Arial Unicode MS" panose="020B0604020202020204" pitchFamily="50" charset="-127"/>
                  </a:rPr>
                  <a:t>c.f.</a:t>
                </a:r>
                <a:r>
                  <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rPr>
                  <a:t> Clinton, Jackman, and Rivers, 2004, “</a:t>
                </a:r>
                <a:r>
                  <a:rPr lang="en-US" altLang="ko-KR" dirty="0"/>
                  <a:t>The Statistical Analysis of Roll Call Data,” </a:t>
                </a:r>
                <a:r>
                  <a:rPr lang="en-US" altLang="ko-KR" i="1" dirty="0"/>
                  <a:t>American Political Science Review</a:t>
                </a:r>
                <a:endParaRPr lang="ko-KR" altLang="en-US" i="1"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99637643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045360" y="1467084"/>
            <a:ext cx="12539472" cy="419416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lang="en-US" altLang="ko-KR" sz="2400" b="1"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sp>
        <p:nvSpPr>
          <p:cNvPr id="5" name="제목 1"/>
          <p:cNvSpPr txBox="1">
            <a:spLocks/>
          </p:cNvSpPr>
          <p:nvPr/>
        </p:nvSpPr>
        <p:spPr>
          <a:xfrm>
            <a:off x="661317" y="563538"/>
            <a:ext cx="10715520" cy="1711845"/>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2800" b="1" dirty="0">
                <a:latin typeface="Arial Unicode MS" panose="020B0604020202020204" pitchFamily="50" charset="-127"/>
                <a:ea typeface="Arial Unicode MS" panose="020B0604020202020204" pitchFamily="50" charset="-127"/>
                <a:cs typeface="Arial Unicode MS" panose="020B0604020202020204" pitchFamily="50" charset="-127"/>
              </a:rPr>
              <a:t>Data: 4,000 constitutional court cases over 2003~2016</a:t>
            </a:r>
          </a:p>
          <a:p>
            <a:pPr algn="l"/>
            <a:r>
              <a:rPr lang="en-US" altLang="ko-KR" sz="2400" dirty="0">
                <a:latin typeface="Arial Unicode MS" panose="020B0604020202020204" pitchFamily="50" charset="-127"/>
                <a:ea typeface="Arial Unicode MS" panose="020B0604020202020204" pitchFamily="50" charset="-127"/>
                <a:cs typeface="Arial Unicode MS" panose="020B0604020202020204" pitchFamily="50" charset="-127"/>
              </a:rPr>
              <a:t>-642 cases remaining after excluding rejection/unanimity</a:t>
            </a:r>
          </a:p>
          <a:p>
            <a:pPr algn="l"/>
            <a:r>
              <a:rPr lang="en-US" altLang="ko-KR" sz="2400" dirty="0">
                <a:latin typeface="Arial Unicode MS" panose="020B0604020202020204" pitchFamily="50" charset="-127"/>
                <a:ea typeface="Arial Unicode MS" panose="020B0604020202020204" pitchFamily="50" charset="-127"/>
                <a:cs typeface="Arial Unicode MS" panose="020B0604020202020204" pitchFamily="50" charset="-127"/>
              </a:rPr>
              <a:t>-90 cases remaining after further removing non-political cases </a:t>
            </a:r>
          </a:p>
          <a:p>
            <a:pPr algn="l"/>
            <a:endParaRPr lang="en-US" altLang="ko-KR" sz="3200" b="1" dirty="0">
              <a:latin typeface="Arial Unicode MS" panose="020B0604020202020204" pitchFamily="50" charset="-127"/>
              <a:ea typeface="Arial Unicode MS" panose="020B0604020202020204" pitchFamily="50" charset="-127"/>
              <a:cs typeface="Arial Unicode MS" panose="020B0604020202020204" pitchFamily="50" charset="-127"/>
            </a:endParaRPr>
          </a:p>
          <a:p>
            <a:pPr algn="l"/>
            <a:r>
              <a:rPr lang="en-US" altLang="ko-KR" sz="3200" b="1" dirty="0">
                <a:latin typeface="Arial Unicode MS" panose="020B0604020202020204" pitchFamily="50" charset="-127"/>
                <a:ea typeface="Arial Unicode MS" panose="020B0604020202020204" pitchFamily="50" charset="-127"/>
                <a:cs typeface="Arial Unicode MS" panose="020B0604020202020204" pitchFamily="50" charset="-127"/>
              </a:rPr>
              <a:t>                 </a:t>
            </a:r>
            <a:r>
              <a:rPr lang="en-US" altLang="ko-KR" sz="2800" dirty="0">
                <a:latin typeface="Arial Unicode MS" panose="020B0604020202020204" pitchFamily="50" charset="-127"/>
                <a:ea typeface="Arial Unicode MS" panose="020B0604020202020204" pitchFamily="50" charset="-127"/>
                <a:cs typeface="Arial Unicode MS" panose="020B0604020202020204" pitchFamily="50" charset="-127"/>
              </a:rPr>
              <a:t>Distribution of 90 cases by year</a:t>
            </a:r>
          </a:p>
        </p:txBody>
      </p:sp>
      <p:graphicFrame>
        <p:nvGraphicFramePr>
          <p:cNvPr id="8" name="차트 7"/>
          <p:cNvGraphicFramePr/>
          <p:nvPr/>
        </p:nvGraphicFramePr>
        <p:xfrm>
          <a:off x="848690" y="2402958"/>
          <a:ext cx="9177812" cy="425054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90439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6"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p:sp>
        <p:nvSpPr>
          <p:cNvPr id="11" name="Rectangle 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dirty="0"/>
          </a:p>
        </p:txBody>
      </p:sp>
      <mc:AlternateContent xmlns:mc="http://schemas.openxmlformats.org/markup-compatibility/2006" xmlns:a14="http://schemas.microsoft.com/office/drawing/2010/main">
        <mc:Choice Requires="a14">
          <p:sp>
            <p:nvSpPr>
              <p:cNvPr id="8" name="제목 1"/>
              <p:cNvSpPr txBox="1">
                <a:spLocks/>
              </p:cNvSpPr>
              <p:nvPr/>
            </p:nvSpPr>
            <p:spPr>
              <a:xfrm>
                <a:off x="431371" y="-99391"/>
                <a:ext cx="12539472" cy="2367495"/>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endParaRPr lang="en-US" altLang="ko-KR" sz="2800" b="1" dirty="0">
                  <a:latin typeface="Arial Unicode MS" panose="020B0604020202020204" pitchFamily="50" charset="-127"/>
                  <a:ea typeface="Arial Unicode MS" panose="020B0604020202020204" pitchFamily="50" charset="-127"/>
                  <a:cs typeface="Arial Unicode MS" panose="020B0604020202020204" pitchFamily="50" charset="-127"/>
                </a:endParaRPr>
              </a:p>
              <a:p>
                <a:pPr algn="l"/>
                <a:endParaRPr lang="en-US" altLang="ko-KR" sz="2800" b="1" dirty="0">
                  <a:latin typeface="Arial Unicode MS" panose="020B0604020202020204" pitchFamily="50" charset="-127"/>
                  <a:ea typeface="Arial Unicode MS" panose="020B0604020202020204" pitchFamily="50" charset="-127"/>
                  <a:cs typeface="Arial Unicode MS" panose="020B0604020202020204" pitchFamily="50" charset="-127"/>
                </a:endParaRPr>
              </a:p>
              <a:p>
                <a:pPr algn="l"/>
                <a:r>
                  <a:rPr lang="en-US" altLang="ko-KR" sz="2800" b="1" dirty="0">
                    <a:latin typeface="Arial Unicode MS" panose="020B0604020202020204" pitchFamily="50" charset="-127"/>
                    <a:ea typeface="Arial Unicode MS" panose="020B0604020202020204" pitchFamily="50" charset="-127"/>
                    <a:cs typeface="Arial Unicode MS" panose="020B0604020202020204" pitchFamily="50" charset="-127"/>
                  </a:rPr>
                  <a:t>Estimated political orientation </a:t>
                </a:r>
                <a14:m>
                  <m:oMath xmlns:m="http://schemas.openxmlformats.org/officeDocument/2006/math">
                    <m:r>
                      <a:rPr lang="en-US" altLang="ko-KR" sz="2800" b="1">
                        <a:solidFill>
                          <a:prstClr val="black"/>
                        </a:solidFill>
                        <a:latin typeface="Cambria Math"/>
                      </a:rPr>
                      <m:t>(</m:t>
                    </m:r>
                    <m:sSub>
                      <m:sSubPr>
                        <m:ctrlPr>
                          <a:rPr lang="en-US" altLang="ko-KR" sz="2800" i="1">
                            <a:solidFill>
                              <a:prstClr val="black"/>
                            </a:solidFill>
                            <a:latin typeface="Cambria Math" panose="02040503050406030204" pitchFamily="18" charset="0"/>
                          </a:rPr>
                        </m:ctrlPr>
                      </m:sSubPr>
                      <m:e>
                        <m:r>
                          <a:rPr lang="en-US" altLang="ko-KR" sz="2800" i="1">
                            <a:solidFill>
                              <a:prstClr val="black"/>
                            </a:solidFill>
                            <a:latin typeface="Cambria Math"/>
                          </a:rPr>
                          <m:t>𝑥</m:t>
                        </m:r>
                      </m:e>
                      <m:sub>
                        <m:r>
                          <a:rPr lang="en-US" altLang="ko-KR" sz="2800" i="1">
                            <a:solidFill>
                              <a:prstClr val="black"/>
                            </a:solidFill>
                            <a:latin typeface="Cambria Math"/>
                          </a:rPr>
                          <m:t>𝑖</m:t>
                        </m:r>
                      </m:sub>
                    </m:sSub>
                  </m:oMath>
                </a14:m>
                <a:r>
                  <a:rPr lang="en-US" altLang="ko-KR" sz="2800" b="1" dirty="0">
                    <a:latin typeface="Arial Unicode MS" panose="020B0604020202020204" pitchFamily="50" charset="-127"/>
                    <a:ea typeface="Arial Unicode MS" panose="020B0604020202020204" pitchFamily="50" charset="-127"/>
                    <a:cs typeface="Arial Unicode MS" panose="020B0604020202020204" pitchFamily="50" charset="-127"/>
                  </a:rPr>
                  <a:t>) of 9 recent constitutional court judges</a:t>
                </a:r>
                <a:endParaRPr lang="en-US" altLang="ko-KR" sz="3200" b="1" dirty="0">
                  <a:latin typeface="Arial Unicode MS" panose="020B0604020202020204" pitchFamily="50" charset="-127"/>
                  <a:ea typeface="Arial Unicode MS" panose="020B0604020202020204" pitchFamily="50" charset="-127"/>
                  <a:cs typeface="Arial Unicode MS" panose="020B0604020202020204" pitchFamily="50" charset="-127"/>
                </a:endParaRPr>
              </a:p>
              <a:p>
                <a:pPr algn="l"/>
                <a:endParaRPr lang="en-US" altLang="ko-KR" sz="3200" b="1" dirty="0">
                  <a:latin typeface="Arial Unicode MS" panose="020B0604020202020204" pitchFamily="50" charset="-127"/>
                  <a:ea typeface="Arial Unicode MS" panose="020B0604020202020204" pitchFamily="50" charset="-127"/>
                  <a:cs typeface="Arial Unicode MS" panose="020B0604020202020204" pitchFamily="50" charset="-127"/>
                </a:endParaRPr>
              </a:p>
              <a:p>
                <a:pPr algn="l"/>
                <a:endParaRPr lang="en-US" altLang="ko-KR" sz="3200" b="1" dirty="0">
                  <a:latin typeface="Arial Unicode MS" panose="020B0604020202020204" pitchFamily="50" charset="-127"/>
                  <a:ea typeface="Arial Unicode MS" panose="020B0604020202020204" pitchFamily="50" charset="-127"/>
                  <a:cs typeface="Arial Unicode MS" panose="020B0604020202020204" pitchFamily="50" charset="-127"/>
                </a:endParaRPr>
              </a:p>
              <a:p>
                <a:pPr algn="l"/>
                <a:endParaRPr lang="en-US" altLang="ko-KR" sz="3200" b="1"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mc:Choice>
        <mc:Fallback xmlns="">
          <p:sp>
            <p:nvSpPr>
              <p:cNvPr id="8" name="제목 1"/>
              <p:cNvSpPr txBox="1">
                <a:spLocks noRot="1" noChangeAspect="1" noMove="1" noResize="1" noEditPoints="1" noAdjustHandles="1" noChangeArrowheads="1" noChangeShapeType="1" noTextEdit="1"/>
              </p:cNvSpPr>
              <p:nvPr/>
            </p:nvSpPr>
            <p:spPr>
              <a:xfrm>
                <a:off x="431371" y="-99391"/>
                <a:ext cx="12539472" cy="2367495"/>
              </a:xfrm>
              <a:prstGeom prst="rect">
                <a:avLst/>
              </a:prstGeom>
              <a:blipFill rotWithShape="0">
                <a:blip r:embed="rId3"/>
                <a:stretch>
                  <a:fillRect l="-1021"/>
                </a:stretch>
              </a:blipFill>
            </p:spPr>
            <p:txBody>
              <a:bodyPr/>
              <a:lstStyle/>
              <a:p>
                <a:r>
                  <a:rPr lang="ko-KR" altLang="en-US">
                    <a:noFill/>
                  </a:rPr>
                  <a:t> </a:t>
                </a:r>
              </a:p>
            </p:txBody>
          </p:sp>
        </mc:Fallback>
      </mc:AlternateContent>
      <p:pic>
        <p:nvPicPr>
          <p:cNvPr id="2" name="그림 1"/>
          <p:cNvPicPr>
            <a:picLocks noChangeAspect="1"/>
          </p:cNvPicPr>
          <p:nvPr/>
        </p:nvPicPr>
        <p:blipFill rotWithShape="1">
          <a:blip r:embed="rId4">
            <a:extLst>
              <a:ext uri="{28A0092B-C50C-407E-A947-70E740481C1C}">
                <a14:useLocalDpi xmlns:a14="http://schemas.microsoft.com/office/drawing/2010/main" val="0"/>
              </a:ext>
            </a:extLst>
          </a:blip>
          <a:srcRect b="31256"/>
          <a:stretch/>
        </p:blipFill>
        <p:spPr>
          <a:xfrm>
            <a:off x="623392" y="1052736"/>
            <a:ext cx="9150367" cy="5040560"/>
          </a:xfrm>
          <a:prstGeom prst="rect">
            <a:avLst/>
          </a:prstGeom>
        </p:spPr>
      </p:pic>
    </p:spTree>
    <p:extLst>
      <p:ext uri="{BB962C8B-B14F-4D97-AF65-F5344CB8AC3E}">
        <p14:creationId xmlns:p14="http://schemas.microsoft.com/office/powerpoint/2010/main" val="3921639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2970610" y="2492896"/>
            <a:ext cx="6366867" cy="3652242"/>
            <a:chOff x="0" y="0"/>
            <a:chExt cx="5704" cy="3271"/>
          </a:xfrm>
        </p:grpSpPr>
        <p:grpSp>
          <p:nvGrpSpPr>
            <p:cNvPr id="3" name="Group 2"/>
            <p:cNvGrpSpPr>
              <a:grpSpLocks/>
            </p:cNvGrpSpPr>
            <p:nvPr/>
          </p:nvGrpSpPr>
          <p:grpSpPr bwMode="auto">
            <a:xfrm>
              <a:off x="0" y="0"/>
              <a:ext cx="2048" cy="1368"/>
              <a:chOff x="0" y="0"/>
              <a:chExt cx="2048" cy="1368"/>
            </a:xfrm>
          </p:grpSpPr>
          <p:sp>
            <p:nvSpPr>
              <p:cNvPr id="18451" name="Oval 3"/>
              <p:cNvSpPr>
                <a:spLocks/>
              </p:cNvSpPr>
              <p:nvPr/>
            </p:nvSpPr>
            <p:spPr bwMode="auto">
              <a:xfrm>
                <a:off x="0" y="0"/>
                <a:ext cx="2048" cy="1368"/>
              </a:xfrm>
              <a:prstGeom prst="ellipse">
                <a:avLst/>
              </a:prstGeom>
              <a:solidFill>
                <a:schemeClr val="bg1">
                  <a:lumMod val="95000"/>
                </a:schemeClr>
              </a:solidFill>
              <a:ln w="31750">
                <a:solidFill>
                  <a:srgbClr val="000000"/>
                </a:solidFill>
                <a:round/>
                <a:headEnd/>
                <a:tailEnd/>
              </a:ln>
            </p:spPr>
            <p:txBody>
              <a:bodyPr lIns="0" tIns="0" rIns="0" bIns="0"/>
              <a:lstStyle/>
              <a:p>
                <a:endParaRPr lang="ko-KR" altLang="en-US">
                  <a:latin typeface="나눔고딕" panose="020D0604000000000000" pitchFamily="50" charset="-127"/>
                  <a:ea typeface="나눔고딕" panose="020D0604000000000000" pitchFamily="50" charset="-127"/>
                </a:endParaRPr>
              </a:p>
            </p:txBody>
          </p:sp>
          <p:sp>
            <p:nvSpPr>
              <p:cNvPr id="18452" name="Rectangle 4"/>
              <p:cNvSpPr>
                <a:spLocks/>
              </p:cNvSpPr>
              <p:nvPr/>
            </p:nvSpPr>
            <p:spPr bwMode="auto">
              <a:xfrm>
                <a:off x="351" y="397"/>
                <a:ext cx="1288" cy="565"/>
              </a:xfrm>
              <a:prstGeom prst="rect">
                <a:avLst/>
              </a:prstGeom>
              <a:noFill/>
              <a:ln w="12700">
                <a:noFill/>
                <a:miter lim="800000"/>
                <a:headEnd/>
                <a:tailEnd/>
              </a:ln>
            </p:spPr>
            <p:txBody>
              <a:bodyPr wrap="square" lIns="38100" tIns="38100" rIns="38100" bIns="38100" anchor="ctr">
                <a:spAutoFit/>
              </a:bodyPr>
              <a:lstStyle/>
              <a:p>
                <a:pPr algn="ctr"/>
                <a:r>
                  <a:rPr lang="ko-KR" altLang="en-US" b="1" dirty="0">
                    <a:latin typeface="나눔고딕" panose="020D0604000000000000" pitchFamily="50" charset="-127"/>
                    <a:ea typeface="나눔고딕" panose="020D0604000000000000" pitchFamily="50" charset="-127"/>
                  </a:rPr>
                  <a:t>결과</a:t>
                </a:r>
                <a:r>
                  <a:rPr lang="en-US" altLang="ko-KR" b="1" dirty="0">
                    <a:latin typeface="나눔고딕" panose="020D0604000000000000" pitchFamily="50" charset="-127"/>
                    <a:ea typeface="나눔고딕" panose="020D0604000000000000" pitchFamily="50" charset="-127"/>
                  </a:rPr>
                  <a:t>(Outcome)</a:t>
                </a:r>
              </a:p>
            </p:txBody>
          </p:sp>
        </p:grpSp>
        <p:grpSp>
          <p:nvGrpSpPr>
            <p:cNvPr id="4" name="Group 5"/>
            <p:cNvGrpSpPr>
              <a:grpSpLocks/>
            </p:cNvGrpSpPr>
            <p:nvPr/>
          </p:nvGrpSpPr>
          <p:grpSpPr bwMode="auto">
            <a:xfrm>
              <a:off x="3656" y="0"/>
              <a:ext cx="2048" cy="1368"/>
              <a:chOff x="0" y="0"/>
              <a:chExt cx="2048" cy="1368"/>
            </a:xfrm>
          </p:grpSpPr>
          <p:sp>
            <p:nvSpPr>
              <p:cNvPr id="18449" name="Oval 6"/>
              <p:cNvSpPr>
                <a:spLocks/>
              </p:cNvSpPr>
              <p:nvPr/>
            </p:nvSpPr>
            <p:spPr bwMode="auto">
              <a:xfrm>
                <a:off x="0" y="0"/>
                <a:ext cx="2048" cy="1368"/>
              </a:xfrm>
              <a:prstGeom prst="ellipse">
                <a:avLst/>
              </a:prstGeom>
              <a:solidFill>
                <a:schemeClr val="bg1">
                  <a:lumMod val="95000"/>
                </a:schemeClr>
              </a:solidFill>
              <a:ln w="31750">
                <a:solidFill>
                  <a:srgbClr val="000000"/>
                </a:solidFill>
                <a:round/>
                <a:headEnd/>
                <a:tailEnd/>
              </a:ln>
            </p:spPr>
            <p:txBody>
              <a:bodyPr lIns="0" tIns="0" rIns="0" bIns="0"/>
              <a:lstStyle/>
              <a:p>
                <a:endParaRPr lang="ko-KR" altLang="en-US">
                  <a:latin typeface="나눔고딕" panose="020D0604000000000000" pitchFamily="50" charset="-127"/>
                  <a:ea typeface="나눔고딕" panose="020D0604000000000000" pitchFamily="50" charset="-127"/>
                </a:endParaRPr>
              </a:p>
            </p:txBody>
          </p:sp>
          <p:sp>
            <p:nvSpPr>
              <p:cNvPr id="18450" name="Rectangle 7"/>
              <p:cNvSpPr>
                <a:spLocks/>
              </p:cNvSpPr>
              <p:nvPr/>
            </p:nvSpPr>
            <p:spPr bwMode="auto">
              <a:xfrm>
                <a:off x="297" y="396"/>
                <a:ext cx="1387" cy="565"/>
              </a:xfrm>
              <a:prstGeom prst="rect">
                <a:avLst/>
              </a:prstGeom>
              <a:noFill/>
              <a:ln w="12700">
                <a:noFill/>
                <a:miter lim="800000"/>
                <a:headEnd/>
                <a:tailEnd/>
              </a:ln>
            </p:spPr>
            <p:txBody>
              <a:bodyPr wrap="square" lIns="38100" tIns="38100" rIns="38100" bIns="38100" anchor="ctr">
                <a:spAutoFit/>
              </a:bodyPr>
              <a:lstStyle/>
              <a:p>
                <a:pPr algn="ctr"/>
                <a:r>
                  <a:rPr lang="ko-KR" altLang="en-US" b="1" dirty="0">
                    <a:latin typeface="나눔고딕" panose="020D0604000000000000" pitchFamily="50" charset="-127"/>
                    <a:ea typeface="나눔고딕" panose="020D0604000000000000" pitchFamily="50" charset="-127"/>
                  </a:rPr>
                  <a:t>처리</a:t>
                </a:r>
                <a:r>
                  <a:rPr lang="en-US" altLang="ko-KR" b="1" dirty="0">
                    <a:latin typeface="나눔고딕" panose="020D0604000000000000" pitchFamily="50" charset="-127"/>
                    <a:ea typeface="나눔고딕" panose="020D0604000000000000" pitchFamily="50" charset="-127"/>
                  </a:rPr>
                  <a:t>(Treatment)</a:t>
                </a:r>
              </a:p>
            </p:txBody>
          </p:sp>
        </p:grpSp>
        <p:grpSp>
          <p:nvGrpSpPr>
            <p:cNvPr id="5" name="Group 8"/>
            <p:cNvGrpSpPr>
              <a:grpSpLocks/>
            </p:cNvGrpSpPr>
            <p:nvPr/>
          </p:nvGrpSpPr>
          <p:grpSpPr bwMode="auto">
            <a:xfrm>
              <a:off x="1808" y="1903"/>
              <a:ext cx="2048" cy="1368"/>
              <a:chOff x="0" y="0"/>
              <a:chExt cx="2048" cy="1368"/>
            </a:xfrm>
          </p:grpSpPr>
          <p:sp>
            <p:nvSpPr>
              <p:cNvPr id="18447" name="Oval 9"/>
              <p:cNvSpPr>
                <a:spLocks/>
              </p:cNvSpPr>
              <p:nvPr/>
            </p:nvSpPr>
            <p:spPr bwMode="auto">
              <a:xfrm>
                <a:off x="0" y="0"/>
                <a:ext cx="2048" cy="1368"/>
              </a:xfrm>
              <a:prstGeom prst="ellipse">
                <a:avLst/>
              </a:prstGeom>
              <a:solidFill>
                <a:schemeClr val="bg1">
                  <a:lumMod val="95000"/>
                </a:schemeClr>
              </a:solidFill>
              <a:ln w="31750">
                <a:solidFill>
                  <a:srgbClr val="000000"/>
                </a:solidFill>
                <a:prstDash val="sysDot"/>
                <a:round/>
                <a:headEnd/>
                <a:tailEnd/>
              </a:ln>
            </p:spPr>
            <p:txBody>
              <a:bodyPr lIns="0" tIns="0" rIns="0" bIns="0"/>
              <a:lstStyle/>
              <a:p>
                <a:endParaRPr lang="ko-KR" altLang="en-US">
                  <a:latin typeface="나눔고딕" panose="020D0604000000000000" pitchFamily="50" charset="-127"/>
                  <a:ea typeface="나눔고딕" panose="020D0604000000000000" pitchFamily="50" charset="-127"/>
                </a:endParaRPr>
              </a:p>
            </p:txBody>
          </p:sp>
          <p:sp>
            <p:nvSpPr>
              <p:cNvPr id="18448" name="Rectangle 10"/>
              <p:cNvSpPr>
                <a:spLocks/>
              </p:cNvSpPr>
              <p:nvPr/>
            </p:nvSpPr>
            <p:spPr bwMode="auto">
              <a:xfrm>
                <a:off x="309" y="314"/>
                <a:ext cx="1504" cy="813"/>
              </a:xfrm>
              <a:prstGeom prst="rect">
                <a:avLst/>
              </a:prstGeom>
              <a:noFill/>
              <a:ln w="12700">
                <a:noFill/>
                <a:miter lim="800000"/>
                <a:headEnd/>
                <a:tailEnd/>
              </a:ln>
            </p:spPr>
            <p:txBody>
              <a:bodyPr wrap="none" lIns="38100" tIns="38100" rIns="38100" bIns="38100" anchor="ctr">
                <a:spAutoFit/>
              </a:bodyPr>
              <a:lstStyle/>
              <a:p>
                <a:pPr algn="ctr"/>
                <a:r>
                  <a:rPr lang="ko-KR" altLang="en-US" b="1" dirty="0">
                    <a:latin typeface="나눔고딕" panose="020D0604000000000000" pitchFamily="50" charset="-127"/>
                    <a:ea typeface="나눔고딕" panose="020D0604000000000000" pitchFamily="50" charset="-127"/>
                  </a:rPr>
                  <a:t>혼동요인</a:t>
                </a:r>
                <a:endParaRPr lang="en-US" altLang="ko-KR" b="1" dirty="0">
                  <a:latin typeface="나눔고딕" panose="020D0604000000000000" pitchFamily="50" charset="-127"/>
                  <a:ea typeface="나눔고딕" panose="020D0604000000000000" pitchFamily="50" charset="-127"/>
                </a:endParaRPr>
              </a:p>
              <a:p>
                <a:pPr algn="ctr"/>
                <a:r>
                  <a:rPr lang="en-US" altLang="ko-KR" b="1" dirty="0">
                    <a:latin typeface="나눔고딕" panose="020D0604000000000000" pitchFamily="50" charset="-127"/>
                    <a:ea typeface="나눔고딕" panose="020D0604000000000000" pitchFamily="50" charset="-127"/>
                  </a:rPr>
                  <a:t>(Confounding </a:t>
                </a:r>
              </a:p>
              <a:p>
                <a:pPr algn="ctr"/>
                <a:r>
                  <a:rPr lang="en-US" altLang="ko-KR" b="1" dirty="0">
                    <a:latin typeface="나눔고딕" panose="020D0604000000000000" pitchFamily="50" charset="-127"/>
                    <a:ea typeface="나눔고딕" panose="020D0604000000000000" pitchFamily="50" charset="-127"/>
                  </a:rPr>
                  <a:t>Factor)</a:t>
                </a:r>
              </a:p>
            </p:txBody>
          </p:sp>
        </p:grpSp>
        <p:sp>
          <p:nvSpPr>
            <p:cNvPr id="18444" name="Line 11"/>
            <p:cNvSpPr>
              <a:spLocks noChangeShapeType="1"/>
            </p:cNvSpPr>
            <p:nvPr/>
          </p:nvSpPr>
          <p:spPr bwMode="auto">
            <a:xfrm>
              <a:off x="1749" y="1165"/>
              <a:ext cx="361" cy="940"/>
            </a:xfrm>
            <a:prstGeom prst="line">
              <a:avLst/>
            </a:prstGeom>
            <a:noFill/>
            <a:ln w="63500">
              <a:solidFill>
                <a:srgbClr val="000000"/>
              </a:solidFill>
              <a:round/>
              <a:headEnd type="triangle" w="sm" len="sm"/>
              <a:tailEnd/>
            </a:ln>
          </p:spPr>
          <p:txBody>
            <a:bodyPr lIns="0" tIns="0" rIns="0" bIns="0"/>
            <a:lstStyle/>
            <a:p>
              <a:endParaRPr lang="ko-KR" altLang="en-US">
                <a:latin typeface="나눔고딕" panose="020D0604000000000000" pitchFamily="50" charset="-127"/>
                <a:ea typeface="나눔고딕" panose="020D0604000000000000" pitchFamily="50" charset="-127"/>
              </a:endParaRPr>
            </a:p>
          </p:txBody>
        </p:sp>
        <p:sp>
          <p:nvSpPr>
            <p:cNvPr id="18445" name="Line 12"/>
            <p:cNvSpPr>
              <a:spLocks noChangeShapeType="1"/>
            </p:cNvSpPr>
            <p:nvPr/>
          </p:nvSpPr>
          <p:spPr bwMode="auto">
            <a:xfrm flipH="1">
              <a:off x="3558" y="1165"/>
              <a:ext cx="395" cy="940"/>
            </a:xfrm>
            <a:prstGeom prst="line">
              <a:avLst/>
            </a:prstGeom>
            <a:noFill/>
            <a:ln w="63500">
              <a:solidFill>
                <a:srgbClr val="000000"/>
              </a:solidFill>
              <a:round/>
              <a:headEnd type="triangle" w="sm" len="sm"/>
              <a:tailEnd/>
            </a:ln>
          </p:spPr>
          <p:txBody>
            <a:bodyPr lIns="0" tIns="0" rIns="0" bIns="0"/>
            <a:lstStyle/>
            <a:p>
              <a:endParaRPr lang="ko-KR" altLang="en-US">
                <a:latin typeface="나눔고딕" panose="020D0604000000000000" pitchFamily="50" charset="-127"/>
                <a:ea typeface="나눔고딕" panose="020D0604000000000000" pitchFamily="50" charset="-127"/>
              </a:endParaRPr>
            </a:p>
          </p:txBody>
        </p:sp>
        <p:sp>
          <p:nvSpPr>
            <p:cNvPr id="18446" name="Line 13"/>
            <p:cNvSpPr>
              <a:spLocks noChangeShapeType="1"/>
            </p:cNvSpPr>
            <p:nvPr/>
          </p:nvSpPr>
          <p:spPr bwMode="auto">
            <a:xfrm>
              <a:off x="2048" y="682"/>
              <a:ext cx="1608" cy="0"/>
            </a:xfrm>
            <a:prstGeom prst="line">
              <a:avLst/>
            </a:prstGeom>
            <a:noFill/>
            <a:ln w="63500">
              <a:solidFill>
                <a:srgbClr val="000000"/>
              </a:solidFill>
              <a:round/>
              <a:headEnd type="triangle" w="sm" len="sm"/>
              <a:tailEnd/>
            </a:ln>
          </p:spPr>
          <p:txBody>
            <a:bodyPr lIns="0" tIns="0" rIns="0" bIns="0"/>
            <a:lstStyle/>
            <a:p>
              <a:endParaRPr lang="ko-KR" altLang="en-US">
                <a:latin typeface="나눔고딕" panose="020D0604000000000000" pitchFamily="50" charset="-127"/>
                <a:ea typeface="나눔고딕" panose="020D0604000000000000" pitchFamily="50" charset="-127"/>
              </a:endParaRPr>
            </a:p>
          </p:txBody>
        </p:sp>
      </p:grpSp>
      <p:grpSp>
        <p:nvGrpSpPr>
          <p:cNvPr id="6" name="Group 14"/>
          <p:cNvGrpSpPr>
            <a:grpSpLocks/>
          </p:cNvGrpSpPr>
          <p:nvPr/>
        </p:nvGrpSpPr>
        <p:grpSpPr bwMode="auto">
          <a:xfrm>
            <a:off x="2131219" y="5947172"/>
            <a:ext cx="2302591" cy="571500"/>
            <a:chOff x="0" y="0"/>
            <a:chExt cx="1948" cy="512"/>
          </a:xfrm>
        </p:grpSpPr>
        <p:sp>
          <p:nvSpPr>
            <p:cNvPr id="18437" name="Line 15"/>
            <p:cNvSpPr>
              <a:spLocks noChangeShapeType="1"/>
            </p:cNvSpPr>
            <p:nvPr/>
          </p:nvSpPr>
          <p:spPr bwMode="auto">
            <a:xfrm>
              <a:off x="0" y="400"/>
              <a:ext cx="616" cy="0"/>
            </a:xfrm>
            <a:prstGeom prst="line">
              <a:avLst/>
            </a:prstGeom>
            <a:noFill/>
            <a:ln w="63500">
              <a:solidFill>
                <a:srgbClr val="000000"/>
              </a:solidFill>
              <a:prstDash val="sysDot"/>
              <a:round/>
              <a:headEnd/>
              <a:tailEnd/>
            </a:ln>
          </p:spPr>
          <p:txBody>
            <a:bodyPr lIns="0" tIns="0" rIns="0" bIns="0"/>
            <a:lstStyle/>
            <a:p>
              <a:endParaRPr lang="ko-KR" altLang="en-US">
                <a:latin typeface="나눔고딕" panose="020D0604000000000000" pitchFamily="50" charset="-127"/>
                <a:ea typeface="나눔고딕" panose="020D0604000000000000" pitchFamily="50" charset="-127"/>
              </a:endParaRPr>
            </a:p>
          </p:txBody>
        </p:sp>
        <p:sp>
          <p:nvSpPr>
            <p:cNvPr id="18438" name="Rectangle 16"/>
            <p:cNvSpPr>
              <a:spLocks/>
            </p:cNvSpPr>
            <p:nvPr/>
          </p:nvSpPr>
          <p:spPr bwMode="auto">
            <a:xfrm>
              <a:off x="674" y="0"/>
              <a:ext cx="1179" cy="248"/>
            </a:xfrm>
            <a:prstGeom prst="rect">
              <a:avLst/>
            </a:prstGeom>
            <a:noFill/>
            <a:ln w="9525">
              <a:noFill/>
              <a:miter lim="800000"/>
              <a:headEnd/>
              <a:tailEnd/>
            </a:ln>
          </p:spPr>
          <p:txBody>
            <a:bodyPr wrap="none" lIns="38100" tIns="38100" rIns="38100" bIns="38100">
              <a:spAutoFit/>
            </a:bodyPr>
            <a:lstStyle/>
            <a:p>
              <a:r>
                <a:rPr lang="en-US" altLang="ko-KR" sz="1300" dirty="0">
                  <a:latin typeface="나눔고딕" panose="020D0604000000000000" pitchFamily="50" charset="-127"/>
                  <a:ea typeface="나눔고딕" panose="020D0604000000000000" pitchFamily="50" charset="-127"/>
                </a:rPr>
                <a:t>Observed Factors</a:t>
              </a:r>
            </a:p>
          </p:txBody>
        </p:sp>
        <p:sp>
          <p:nvSpPr>
            <p:cNvPr id="18439" name="Rectangle 17"/>
            <p:cNvSpPr>
              <a:spLocks/>
            </p:cNvSpPr>
            <p:nvPr/>
          </p:nvSpPr>
          <p:spPr bwMode="auto">
            <a:xfrm>
              <a:off x="666" y="264"/>
              <a:ext cx="1282" cy="248"/>
            </a:xfrm>
            <a:prstGeom prst="rect">
              <a:avLst/>
            </a:prstGeom>
            <a:noFill/>
            <a:ln w="9525">
              <a:noFill/>
              <a:miter lim="800000"/>
              <a:headEnd/>
              <a:tailEnd/>
            </a:ln>
          </p:spPr>
          <p:txBody>
            <a:bodyPr wrap="none" lIns="38100" tIns="38100" rIns="38100" bIns="38100">
              <a:spAutoFit/>
            </a:bodyPr>
            <a:lstStyle/>
            <a:p>
              <a:r>
                <a:rPr lang="en-US" altLang="ko-KR" sz="1300" dirty="0">
                  <a:latin typeface="나눔고딕" panose="020D0604000000000000" pitchFamily="50" charset="-127"/>
                  <a:ea typeface="나눔고딕" panose="020D0604000000000000" pitchFamily="50" charset="-127"/>
                </a:rPr>
                <a:t>Unobserved Factor</a:t>
              </a:r>
            </a:p>
          </p:txBody>
        </p:sp>
        <p:sp>
          <p:nvSpPr>
            <p:cNvPr id="18440" name="Line 18"/>
            <p:cNvSpPr>
              <a:spLocks noChangeShapeType="1"/>
            </p:cNvSpPr>
            <p:nvPr/>
          </p:nvSpPr>
          <p:spPr bwMode="auto">
            <a:xfrm>
              <a:off x="0" y="136"/>
              <a:ext cx="616" cy="0"/>
            </a:xfrm>
            <a:prstGeom prst="line">
              <a:avLst/>
            </a:prstGeom>
            <a:noFill/>
            <a:ln w="63500">
              <a:solidFill>
                <a:srgbClr val="000000"/>
              </a:solidFill>
              <a:round/>
              <a:headEnd/>
              <a:tailEnd/>
            </a:ln>
          </p:spPr>
          <p:txBody>
            <a:bodyPr lIns="0" tIns="0" rIns="0" bIns="0"/>
            <a:lstStyle/>
            <a:p>
              <a:endParaRPr lang="ko-KR" altLang="en-US">
                <a:latin typeface="나눔고딕" panose="020D0604000000000000" pitchFamily="50" charset="-127"/>
                <a:ea typeface="나눔고딕" panose="020D0604000000000000" pitchFamily="50" charset="-127"/>
              </a:endParaRPr>
            </a:p>
          </p:txBody>
        </p:sp>
      </p:grpSp>
      <p:sp>
        <p:nvSpPr>
          <p:cNvPr id="25" name="Rectangle 2"/>
          <p:cNvSpPr>
            <a:spLocks noGrp="1" noChangeArrowheads="1"/>
          </p:cNvSpPr>
          <p:nvPr>
            <p:ph type="title"/>
          </p:nvPr>
        </p:nvSpPr>
        <p:spPr>
          <a:xfrm>
            <a:off x="1981200" y="274638"/>
            <a:ext cx="8229600" cy="1143000"/>
          </a:xfrm>
        </p:spPr>
        <p:txBody>
          <a:bodyPr rtlCol="0">
            <a:normAutofit/>
          </a:bodyPr>
          <a:lstStyle/>
          <a:p>
            <a:pPr>
              <a:defRPr/>
            </a:pPr>
            <a:r>
              <a:rPr lang="en-US" altLang="ko-KR" sz="4000" dirty="0"/>
              <a:t>4. </a:t>
            </a:r>
            <a:r>
              <a:rPr lang="ko-KR" altLang="en-US" sz="4000" dirty="0"/>
              <a:t>경험적 연구</a:t>
            </a:r>
          </a:p>
        </p:txBody>
      </p:sp>
      <p:sp>
        <p:nvSpPr>
          <p:cNvPr id="26" name="AutoShape 5"/>
          <p:cNvSpPr>
            <a:spLocks noChangeArrowheads="1"/>
          </p:cNvSpPr>
          <p:nvPr/>
        </p:nvSpPr>
        <p:spPr bwMode="auto">
          <a:xfrm>
            <a:off x="1972496" y="1600227"/>
            <a:ext cx="496959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경험적 연구에서 인과관계 추론 시의 문제점</a:t>
            </a:r>
          </a:p>
        </p:txBody>
      </p:sp>
    </p:spTree>
    <p:extLst>
      <p:ext uri="{BB962C8B-B14F-4D97-AF65-F5344CB8AC3E}">
        <p14:creationId xmlns:p14="http://schemas.microsoft.com/office/powerpoint/2010/main" val="1351376120"/>
      </p:ext>
    </p:extLst>
  </p:cSld>
  <p:clrMapOvr>
    <a:masterClrMapping/>
  </p:clrMapOvr>
  <p:transition spd="me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stretch>
            <a:fillRect/>
          </a:stretch>
        </p:blipFill>
        <p:spPr>
          <a:xfrm>
            <a:off x="553224" y="1655041"/>
            <a:ext cx="5626100" cy="4406900"/>
          </a:xfrm>
          <a:prstGeom prst="rect">
            <a:avLst/>
          </a:prstGeom>
        </p:spPr>
      </p:pic>
      <p:pic>
        <p:nvPicPr>
          <p:cNvPr id="31" name="그림 30"/>
          <p:cNvPicPr>
            <a:picLocks noChangeAspect="1"/>
          </p:cNvPicPr>
          <p:nvPr/>
        </p:nvPicPr>
        <p:blipFill>
          <a:blip r:embed="rId4"/>
          <a:stretch>
            <a:fillRect/>
          </a:stretch>
        </p:blipFill>
        <p:spPr>
          <a:xfrm>
            <a:off x="6179324" y="1655041"/>
            <a:ext cx="5626100" cy="4406900"/>
          </a:xfrm>
          <a:prstGeom prst="rect">
            <a:avLst/>
          </a:prstGeom>
        </p:spPr>
      </p:pic>
      <p:sp>
        <p:nvSpPr>
          <p:cNvPr id="2" name="제목 1"/>
          <p:cNvSpPr>
            <a:spLocks noGrp="1"/>
          </p:cNvSpPr>
          <p:nvPr>
            <p:ph type="title"/>
          </p:nvPr>
        </p:nvSpPr>
        <p:spPr/>
        <p:txBody>
          <a:bodyPr>
            <a:normAutofit/>
          </a:bodyPr>
          <a:lstStyle/>
          <a:p>
            <a:r>
              <a:rPr kumimoji="1" lang="en-US" altLang="ko-KR" dirty="0"/>
              <a:t>Pitch by pitch data in baseball</a:t>
            </a:r>
            <a:endParaRPr kumimoji="1" lang="ko-KR" altLang="en-US" dirty="0"/>
          </a:p>
        </p:txBody>
      </p:sp>
      <p:sp>
        <p:nvSpPr>
          <p:cNvPr id="12" name="직사각형 11"/>
          <p:cNvSpPr/>
          <p:nvPr/>
        </p:nvSpPr>
        <p:spPr>
          <a:xfrm>
            <a:off x="1247007" y="2909455"/>
            <a:ext cx="3226858" cy="2424546"/>
          </a:xfrm>
          <a:prstGeom prst="rect">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1" name="직사각형 20"/>
          <p:cNvSpPr/>
          <p:nvPr/>
        </p:nvSpPr>
        <p:spPr>
          <a:xfrm>
            <a:off x="6873107" y="2909455"/>
            <a:ext cx="3226858" cy="2424546"/>
          </a:xfrm>
          <a:prstGeom prst="rect">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Tree>
    <p:extLst>
      <p:ext uri="{BB962C8B-B14F-4D97-AF65-F5344CB8AC3E}">
        <p14:creationId xmlns:p14="http://schemas.microsoft.com/office/powerpoint/2010/main" val="72266317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3"/>
          <a:stretch>
            <a:fillRect/>
          </a:stretch>
        </p:blipFill>
        <p:spPr>
          <a:xfrm>
            <a:off x="1291773" y="1861457"/>
            <a:ext cx="6014099" cy="4114318"/>
          </a:xfrm>
          <a:prstGeom prst="rect">
            <a:avLst/>
          </a:prstGeom>
        </p:spPr>
      </p:pic>
      <p:sp>
        <p:nvSpPr>
          <p:cNvPr id="2" name="제목 1"/>
          <p:cNvSpPr>
            <a:spLocks noGrp="1"/>
          </p:cNvSpPr>
          <p:nvPr>
            <p:ph type="title"/>
          </p:nvPr>
        </p:nvSpPr>
        <p:spPr/>
        <p:txBody>
          <a:bodyPr>
            <a:normAutofit/>
          </a:bodyPr>
          <a:lstStyle/>
          <a:p>
            <a:r>
              <a:rPr kumimoji="1" lang="en-US" altLang="ko-KR" dirty="0"/>
              <a:t>Pitch by pitch data in baseball</a:t>
            </a:r>
            <a:endParaRPr kumimoji="1" lang="ko-KR" altLang="en-US" dirty="0"/>
          </a:p>
        </p:txBody>
      </p:sp>
      <p:sp>
        <p:nvSpPr>
          <p:cNvPr id="13" name="텍스트 상자 12"/>
          <p:cNvSpPr txBox="1"/>
          <p:nvPr/>
        </p:nvSpPr>
        <p:spPr>
          <a:xfrm>
            <a:off x="2063296" y="5975775"/>
            <a:ext cx="3500061" cy="338554"/>
          </a:xfrm>
          <a:prstGeom prst="rect">
            <a:avLst/>
          </a:prstGeom>
          <a:noFill/>
        </p:spPr>
        <p:txBody>
          <a:bodyPr wrap="none" rtlCol="0">
            <a:spAutoFit/>
          </a:bodyPr>
          <a:lstStyle/>
          <a:p>
            <a:pPr algn="ctr"/>
            <a:r>
              <a:rPr kumimoji="1" lang="en-US" altLang="ko-KR" sz="1600" dirty="0"/>
              <a:t>size of target relative to strike zone</a:t>
            </a:r>
            <a:endParaRPr kumimoji="1" lang="ko-KR" altLang="en-US" sz="1600" dirty="0"/>
          </a:p>
        </p:txBody>
      </p:sp>
      <p:sp>
        <p:nvSpPr>
          <p:cNvPr id="14" name="텍스트 상자 13"/>
          <p:cNvSpPr txBox="1"/>
          <p:nvPr/>
        </p:nvSpPr>
        <p:spPr>
          <a:xfrm rot="16200000">
            <a:off x="-721341" y="3782705"/>
            <a:ext cx="3718454" cy="307777"/>
          </a:xfrm>
          <a:prstGeom prst="rect">
            <a:avLst/>
          </a:prstGeom>
          <a:noFill/>
        </p:spPr>
        <p:txBody>
          <a:bodyPr wrap="none" rtlCol="0">
            <a:spAutoFit/>
          </a:bodyPr>
          <a:lstStyle/>
          <a:p>
            <a:r>
              <a:rPr kumimoji="1" lang="en-US" altLang="ko-KR" sz="1400" dirty="0"/>
              <a:t>(#judged strikes)/(#thrown into the target)</a:t>
            </a:r>
            <a:endParaRPr kumimoji="1" lang="ko-KR" altLang="en-US" sz="1400" dirty="0"/>
          </a:p>
        </p:txBody>
      </p:sp>
      <p:cxnSp>
        <p:nvCxnSpPr>
          <p:cNvPr id="17" name="직선 화살표 연결선 16"/>
          <p:cNvCxnSpPr/>
          <p:nvPr/>
        </p:nvCxnSpPr>
        <p:spPr>
          <a:xfrm>
            <a:off x="5334001" y="3261679"/>
            <a:ext cx="0" cy="604332"/>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p:nvPr/>
        </p:nvCxnSpPr>
        <p:spPr>
          <a:xfrm>
            <a:off x="4996543" y="2253693"/>
            <a:ext cx="0" cy="1007986"/>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p:nvPr/>
        </p:nvCxnSpPr>
        <p:spPr>
          <a:xfrm>
            <a:off x="5562601" y="4082143"/>
            <a:ext cx="0" cy="468086"/>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7617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kumimoji="1" lang="en-US" altLang="ko-KR" sz="3200" dirty="0"/>
              <a:t>Pitch outcome prediction: Deep Learning</a:t>
            </a:r>
            <a:r>
              <a:rPr kumimoji="1" lang="ko-KR" altLang="en-US" sz="2900" dirty="0"/>
              <a:t> </a:t>
            </a:r>
            <a:br>
              <a:rPr kumimoji="1" lang="en-US" altLang="ko-KR" sz="2900" dirty="0"/>
            </a:br>
            <a:r>
              <a:rPr kumimoji="1" lang="en-US" altLang="ko-KR" sz="2900" dirty="0"/>
              <a:t>(Tensorflow, 0.7mil.</a:t>
            </a:r>
            <a:r>
              <a:rPr kumimoji="1" lang="ko-KR" altLang="en-US" sz="2900" dirty="0"/>
              <a:t> </a:t>
            </a:r>
            <a:r>
              <a:rPr kumimoji="1" lang="en-US" altLang="ko-KR" sz="2900" dirty="0"/>
              <a:t>pitch</a:t>
            </a:r>
            <a:r>
              <a:rPr kumimoji="1" lang="ko-KR" altLang="en-US" sz="2900" dirty="0"/>
              <a:t> </a:t>
            </a:r>
            <a:r>
              <a:rPr kumimoji="1" lang="en-US" altLang="ko-KR" sz="2900" dirty="0"/>
              <a:t>by pitch observations)</a:t>
            </a:r>
            <a:endParaRPr kumimoji="1" lang="ko-KR" altLang="en-US" sz="2900" dirty="0"/>
          </a:p>
        </p:txBody>
      </p:sp>
      <p:grpSp>
        <p:nvGrpSpPr>
          <p:cNvPr id="148" name="그룹 147"/>
          <p:cNvGrpSpPr/>
          <p:nvPr/>
        </p:nvGrpSpPr>
        <p:grpSpPr>
          <a:xfrm>
            <a:off x="2720550" y="1910451"/>
            <a:ext cx="7968792" cy="3294073"/>
            <a:chOff x="1771733" y="1910451"/>
            <a:chExt cx="7968792" cy="3294073"/>
          </a:xfrm>
        </p:grpSpPr>
        <p:sp>
          <p:nvSpPr>
            <p:cNvPr id="5" name="TextBox 5"/>
            <p:cNvSpPr txBox="1"/>
            <p:nvPr/>
          </p:nvSpPr>
          <p:spPr>
            <a:xfrm>
              <a:off x="1771733" y="2081367"/>
              <a:ext cx="1307153" cy="369332"/>
            </a:xfrm>
            <a:prstGeom prst="rect">
              <a:avLst/>
            </a:prstGeom>
            <a:noFill/>
          </p:spPr>
          <p:txBody>
            <a:bodyPr wrap="none" rtlCol="0">
              <a:spAutoFit/>
            </a:bodyPr>
            <a:lstStyle/>
            <a:p>
              <a:r>
                <a:rPr kumimoji="1" lang="en-US" altLang="ko-KR" dirty="0"/>
                <a:t>Input</a:t>
              </a:r>
              <a:r>
                <a:rPr kumimoji="1" lang="ko-KR" altLang="en-US" dirty="0"/>
                <a:t> </a:t>
              </a:r>
              <a:r>
                <a:rPr kumimoji="1" lang="en-US" altLang="ko-KR" dirty="0"/>
                <a:t>layer</a:t>
              </a:r>
              <a:endParaRPr kumimoji="1" lang="ko-KR" altLang="en-US" dirty="0"/>
            </a:p>
          </p:txBody>
        </p:sp>
        <p:sp>
          <p:nvSpPr>
            <p:cNvPr id="6" name="타원 5"/>
            <p:cNvSpPr/>
            <p:nvPr/>
          </p:nvSpPr>
          <p:spPr>
            <a:xfrm>
              <a:off x="2210599" y="2571879"/>
              <a:ext cx="405095" cy="405095"/>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7" name="타원 6"/>
            <p:cNvSpPr/>
            <p:nvPr/>
          </p:nvSpPr>
          <p:spPr>
            <a:xfrm>
              <a:off x="2210598" y="3237810"/>
              <a:ext cx="405095" cy="405095"/>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8" name="타원 7"/>
            <p:cNvSpPr/>
            <p:nvPr/>
          </p:nvSpPr>
          <p:spPr>
            <a:xfrm>
              <a:off x="2210598" y="4106288"/>
              <a:ext cx="405095" cy="405095"/>
            </a:xfrm>
            <a:prstGeom prst="ellipse">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9" name="TextBox 9"/>
            <p:cNvSpPr txBox="1"/>
            <p:nvPr/>
          </p:nvSpPr>
          <p:spPr>
            <a:xfrm rot="5400000">
              <a:off x="2317909" y="3723006"/>
              <a:ext cx="292389" cy="303179"/>
            </a:xfrm>
            <a:prstGeom prst="rect">
              <a:avLst/>
            </a:prstGeom>
            <a:noFill/>
          </p:spPr>
          <p:txBody>
            <a:bodyPr wrap="none" rtlCol="0">
              <a:spAutoFit/>
            </a:bodyPr>
            <a:lstStyle/>
            <a:p>
              <a:r>
                <a:rPr kumimoji="1" lang="is-IS" altLang="ko-KR" dirty="0"/>
                <a:t>…</a:t>
              </a:r>
              <a:endParaRPr kumimoji="1" lang="ko-KR" altLang="en-US" dirty="0"/>
            </a:p>
          </p:txBody>
        </p:sp>
        <p:sp>
          <p:nvSpPr>
            <p:cNvPr id="10" name="TextBox 11"/>
            <p:cNvSpPr txBox="1"/>
            <p:nvPr/>
          </p:nvSpPr>
          <p:spPr>
            <a:xfrm>
              <a:off x="3612531" y="1910451"/>
              <a:ext cx="3304046" cy="369332"/>
            </a:xfrm>
            <a:prstGeom prst="rect">
              <a:avLst/>
            </a:prstGeom>
            <a:noFill/>
          </p:spPr>
          <p:txBody>
            <a:bodyPr wrap="none" rtlCol="0">
              <a:spAutoFit/>
            </a:bodyPr>
            <a:lstStyle/>
            <a:p>
              <a:r>
                <a:rPr kumimoji="1" lang="en-US" altLang="ko-KR" dirty="0"/>
                <a:t>Hidden layer 1</a:t>
              </a:r>
              <a:endParaRPr kumimoji="1" lang="ko-KR" altLang="en-US" dirty="0"/>
            </a:p>
          </p:txBody>
        </p:sp>
        <p:sp>
          <p:nvSpPr>
            <p:cNvPr id="11" name="타원 10"/>
            <p:cNvSpPr/>
            <p:nvPr/>
          </p:nvSpPr>
          <p:spPr>
            <a:xfrm>
              <a:off x="4134800" y="2311043"/>
              <a:ext cx="405095" cy="40509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12" name="타원 11"/>
            <p:cNvSpPr/>
            <p:nvPr/>
          </p:nvSpPr>
          <p:spPr>
            <a:xfrm>
              <a:off x="4134800" y="2976974"/>
              <a:ext cx="405095" cy="40509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13" name="타원 12"/>
            <p:cNvSpPr/>
            <p:nvPr/>
          </p:nvSpPr>
          <p:spPr>
            <a:xfrm>
              <a:off x="4134799" y="3642905"/>
              <a:ext cx="405095" cy="40509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14" name="타원 13"/>
            <p:cNvSpPr/>
            <p:nvPr/>
          </p:nvSpPr>
          <p:spPr>
            <a:xfrm>
              <a:off x="4134799" y="4511383"/>
              <a:ext cx="405095" cy="40509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15" name="TextBox 25"/>
            <p:cNvSpPr txBox="1"/>
            <p:nvPr/>
          </p:nvSpPr>
          <p:spPr>
            <a:xfrm rot="5400000">
              <a:off x="4242110" y="4128101"/>
              <a:ext cx="292389" cy="303179"/>
            </a:xfrm>
            <a:prstGeom prst="rect">
              <a:avLst/>
            </a:prstGeom>
            <a:noFill/>
          </p:spPr>
          <p:txBody>
            <a:bodyPr wrap="none" rtlCol="0">
              <a:spAutoFit/>
            </a:bodyPr>
            <a:lstStyle/>
            <a:p>
              <a:r>
                <a:rPr kumimoji="1" lang="is-IS" altLang="ko-KR" dirty="0"/>
                <a:t>…</a:t>
              </a:r>
              <a:endParaRPr kumimoji="1" lang="ko-KR" altLang="en-US" dirty="0"/>
            </a:p>
          </p:txBody>
        </p:sp>
        <p:sp>
          <p:nvSpPr>
            <p:cNvPr id="16" name="TextBox 28"/>
            <p:cNvSpPr txBox="1"/>
            <p:nvPr/>
          </p:nvSpPr>
          <p:spPr>
            <a:xfrm>
              <a:off x="7568857" y="2088301"/>
              <a:ext cx="1502719" cy="369332"/>
            </a:xfrm>
            <a:prstGeom prst="rect">
              <a:avLst/>
            </a:prstGeom>
            <a:noFill/>
          </p:spPr>
          <p:txBody>
            <a:bodyPr wrap="none" rtlCol="0">
              <a:spAutoFit/>
            </a:bodyPr>
            <a:lstStyle/>
            <a:p>
              <a:r>
                <a:rPr kumimoji="1" lang="en-US" altLang="ko-KR" dirty="0"/>
                <a:t>Output layer</a:t>
              </a:r>
              <a:endParaRPr kumimoji="1" lang="ko-KR" altLang="en-US" dirty="0"/>
            </a:p>
          </p:txBody>
        </p:sp>
        <p:sp>
          <p:nvSpPr>
            <p:cNvPr id="17" name="타원 16"/>
            <p:cNvSpPr/>
            <p:nvPr/>
          </p:nvSpPr>
          <p:spPr>
            <a:xfrm>
              <a:off x="8114953" y="3046810"/>
              <a:ext cx="405095" cy="405095"/>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18" name="타원 17"/>
            <p:cNvSpPr/>
            <p:nvPr/>
          </p:nvSpPr>
          <p:spPr>
            <a:xfrm>
              <a:off x="8114952" y="3712741"/>
              <a:ext cx="405095" cy="405095"/>
            </a:xfrm>
            <a:prstGeom prst="ellipse">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cxnSp>
          <p:nvCxnSpPr>
            <p:cNvPr id="21" name="직선 연결선[R] 20"/>
            <p:cNvCxnSpPr>
              <a:stCxn id="9" idx="6"/>
              <a:endCxn id="24" idx="2"/>
            </p:cNvCxnSpPr>
            <p:nvPr/>
          </p:nvCxnSpPr>
          <p:spPr>
            <a:xfrm flipV="1">
              <a:off x="2615694" y="2513590"/>
              <a:ext cx="1519106" cy="260836"/>
            </a:xfrm>
            <a:prstGeom prst="line">
              <a:avLst/>
            </a:prstGeom>
          </p:spPr>
          <p:style>
            <a:lnRef idx="2">
              <a:schemeClr val="dk1"/>
            </a:lnRef>
            <a:fillRef idx="0">
              <a:schemeClr val="dk1"/>
            </a:fillRef>
            <a:effectRef idx="1">
              <a:schemeClr val="dk1"/>
            </a:effectRef>
            <a:fontRef idx="minor">
              <a:schemeClr val="tx1"/>
            </a:fontRef>
          </p:style>
        </p:cxnSp>
        <p:cxnSp>
          <p:nvCxnSpPr>
            <p:cNvPr id="22" name="직선 연결선[R] 21"/>
            <p:cNvCxnSpPr>
              <a:stCxn id="9" idx="6"/>
              <a:endCxn id="25" idx="2"/>
            </p:cNvCxnSpPr>
            <p:nvPr/>
          </p:nvCxnSpPr>
          <p:spPr>
            <a:xfrm>
              <a:off x="2615694" y="2774426"/>
              <a:ext cx="1519106" cy="405095"/>
            </a:xfrm>
            <a:prstGeom prst="line">
              <a:avLst/>
            </a:prstGeom>
          </p:spPr>
          <p:style>
            <a:lnRef idx="2">
              <a:schemeClr val="dk1"/>
            </a:lnRef>
            <a:fillRef idx="0">
              <a:schemeClr val="dk1"/>
            </a:fillRef>
            <a:effectRef idx="1">
              <a:schemeClr val="dk1"/>
            </a:effectRef>
            <a:fontRef idx="minor">
              <a:schemeClr val="tx1"/>
            </a:fontRef>
          </p:style>
        </p:cxnSp>
        <p:cxnSp>
          <p:nvCxnSpPr>
            <p:cNvPr id="23" name="직선 연결선[R] 22"/>
            <p:cNvCxnSpPr>
              <a:stCxn id="9" idx="6"/>
              <a:endCxn id="26" idx="2"/>
            </p:cNvCxnSpPr>
            <p:nvPr/>
          </p:nvCxnSpPr>
          <p:spPr>
            <a:xfrm>
              <a:off x="2615694" y="2774426"/>
              <a:ext cx="1519105" cy="1071026"/>
            </a:xfrm>
            <a:prstGeom prst="line">
              <a:avLst/>
            </a:prstGeom>
          </p:spPr>
          <p:style>
            <a:lnRef idx="2">
              <a:schemeClr val="dk1"/>
            </a:lnRef>
            <a:fillRef idx="0">
              <a:schemeClr val="dk1"/>
            </a:fillRef>
            <a:effectRef idx="1">
              <a:schemeClr val="dk1"/>
            </a:effectRef>
            <a:fontRef idx="minor">
              <a:schemeClr val="tx1"/>
            </a:fontRef>
          </p:style>
        </p:cxnSp>
        <p:cxnSp>
          <p:nvCxnSpPr>
            <p:cNvPr id="24" name="직선 연결선[R] 23"/>
            <p:cNvCxnSpPr>
              <a:stCxn id="9" idx="6"/>
              <a:endCxn id="27" idx="2"/>
            </p:cNvCxnSpPr>
            <p:nvPr/>
          </p:nvCxnSpPr>
          <p:spPr>
            <a:xfrm>
              <a:off x="2615694" y="2774426"/>
              <a:ext cx="1519105" cy="1939504"/>
            </a:xfrm>
            <a:prstGeom prst="line">
              <a:avLst/>
            </a:prstGeom>
          </p:spPr>
          <p:style>
            <a:lnRef idx="2">
              <a:schemeClr val="dk1"/>
            </a:lnRef>
            <a:fillRef idx="0">
              <a:schemeClr val="dk1"/>
            </a:fillRef>
            <a:effectRef idx="1">
              <a:schemeClr val="dk1"/>
            </a:effectRef>
            <a:fontRef idx="minor">
              <a:schemeClr val="tx1"/>
            </a:fontRef>
          </p:style>
        </p:cxnSp>
        <p:cxnSp>
          <p:nvCxnSpPr>
            <p:cNvPr id="25" name="직선 연결선[R] 24"/>
            <p:cNvCxnSpPr>
              <a:stCxn id="27" idx="2"/>
              <a:endCxn id="11" idx="6"/>
            </p:cNvCxnSpPr>
            <p:nvPr/>
          </p:nvCxnSpPr>
          <p:spPr>
            <a:xfrm flipH="1" flipV="1">
              <a:off x="2615693" y="4308836"/>
              <a:ext cx="1519106" cy="405095"/>
            </a:xfrm>
            <a:prstGeom prst="line">
              <a:avLst/>
            </a:prstGeom>
          </p:spPr>
          <p:style>
            <a:lnRef idx="2">
              <a:schemeClr val="dk1"/>
            </a:lnRef>
            <a:fillRef idx="0">
              <a:schemeClr val="dk1"/>
            </a:fillRef>
            <a:effectRef idx="1">
              <a:schemeClr val="dk1"/>
            </a:effectRef>
            <a:fontRef idx="minor">
              <a:schemeClr val="tx1"/>
            </a:fontRef>
          </p:style>
        </p:cxnSp>
        <p:cxnSp>
          <p:nvCxnSpPr>
            <p:cNvPr id="26" name="직선 연결선[R] 25"/>
            <p:cNvCxnSpPr>
              <a:stCxn id="26" idx="2"/>
              <a:endCxn id="11" idx="6"/>
            </p:cNvCxnSpPr>
            <p:nvPr/>
          </p:nvCxnSpPr>
          <p:spPr>
            <a:xfrm flipH="1">
              <a:off x="2615693" y="3845452"/>
              <a:ext cx="1519106" cy="463384"/>
            </a:xfrm>
            <a:prstGeom prst="line">
              <a:avLst/>
            </a:prstGeom>
          </p:spPr>
          <p:style>
            <a:lnRef idx="2">
              <a:schemeClr val="dk1"/>
            </a:lnRef>
            <a:fillRef idx="0">
              <a:schemeClr val="dk1"/>
            </a:fillRef>
            <a:effectRef idx="1">
              <a:schemeClr val="dk1"/>
            </a:effectRef>
            <a:fontRef idx="minor">
              <a:schemeClr val="tx1"/>
            </a:fontRef>
          </p:style>
        </p:cxnSp>
        <p:cxnSp>
          <p:nvCxnSpPr>
            <p:cNvPr id="27" name="직선 연결선[R] 26"/>
            <p:cNvCxnSpPr>
              <a:stCxn id="25" idx="2"/>
              <a:endCxn id="11" idx="6"/>
            </p:cNvCxnSpPr>
            <p:nvPr/>
          </p:nvCxnSpPr>
          <p:spPr>
            <a:xfrm flipH="1">
              <a:off x="2615693" y="3179521"/>
              <a:ext cx="1519106" cy="1129314"/>
            </a:xfrm>
            <a:prstGeom prst="line">
              <a:avLst/>
            </a:prstGeom>
          </p:spPr>
          <p:style>
            <a:lnRef idx="2">
              <a:schemeClr val="dk1"/>
            </a:lnRef>
            <a:fillRef idx="0">
              <a:schemeClr val="dk1"/>
            </a:fillRef>
            <a:effectRef idx="1">
              <a:schemeClr val="dk1"/>
            </a:effectRef>
            <a:fontRef idx="minor">
              <a:schemeClr val="tx1"/>
            </a:fontRef>
          </p:style>
        </p:cxnSp>
        <p:cxnSp>
          <p:nvCxnSpPr>
            <p:cNvPr id="28" name="직선 연결선[R] 27"/>
            <p:cNvCxnSpPr>
              <a:stCxn id="24" idx="2"/>
              <a:endCxn id="11" idx="6"/>
            </p:cNvCxnSpPr>
            <p:nvPr/>
          </p:nvCxnSpPr>
          <p:spPr>
            <a:xfrm flipH="1">
              <a:off x="2615693" y="2513590"/>
              <a:ext cx="1519107" cy="1795245"/>
            </a:xfrm>
            <a:prstGeom prst="line">
              <a:avLst/>
            </a:prstGeom>
          </p:spPr>
          <p:style>
            <a:lnRef idx="2">
              <a:schemeClr val="dk1"/>
            </a:lnRef>
            <a:fillRef idx="0">
              <a:schemeClr val="dk1"/>
            </a:fillRef>
            <a:effectRef idx="1">
              <a:schemeClr val="dk1"/>
            </a:effectRef>
            <a:fontRef idx="minor">
              <a:schemeClr val="tx1"/>
            </a:fontRef>
          </p:style>
        </p:cxnSp>
        <p:cxnSp>
          <p:nvCxnSpPr>
            <p:cNvPr id="29" name="직선 연결선[R] 28"/>
            <p:cNvCxnSpPr>
              <a:stCxn id="24" idx="2"/>
              <a:endCxn id="10" idx="6"/>
            </p:cNvCxnSpPr>
            <p:nvPr/>
          </p:nvCxnSpPr>
          <p:spPr>
            <a:xfrm flipH="1">
              <a:off x="2615693" y="2513590"/>
              <a:ext cx="1519107" cy="926767"/>
            </a:xfrm>
            <a:prstGeom prst="line">
              <a:avLst/>
            </a:prstGeom>
          </p:spPr>
          <p:style>
            <a:lnRef idx="2">
              <a:schemeClr val="dk1"/>
            </a:lnRef>
            <a:fillRef idx="0">
              <a:schemeClr val="dk1"/>
            </a:fillRef>
            <a:effectRef idx="1">
              <a:schemeClr val="dk1"/>
            </a:effectRef>
            <a:fontRef idx="minor">
              <a:schemeClr val="tx1"/>
            </a:fontRef>
          </p:style>
        </p:cxnSp>
        <p:cxnSp>
          <p:nvCxnSpPr>
            <p:cNvPr id="30" name="직선 연결선[R] 29"/>
            <p:cNvCxnSpPr>
              <a:stCxn id="25" idx="2"/>
              <a:endCxn id="10" idx="6"/>
            </p:cNvCxnSpPr>
            <p:nvPr/>
          </p:nvCxnSpPr>
          <p:spPr>
            <a:xfrm flipH="1">
              <a:off x="2615693" y="3179521"/>
              <a:ext cx="1519106" cy="260836"/>
            </a:xfrm>
            <a:prstGeom prst="line">
              <a:avLst/>
            </a:prstGeom>
          </p:spPr>
          <p:style>
            <a:lnRef idx="2">
              <a:schemeClr val="dk1"/>
            </a:lnRef>
            <a:fillRef idx="0">
              <a:schemeClr val="dk1"/>
            </a:fillRef>
            <a:effectRef idx="1">
              <a:schemeClr val="dk1"/>
            </a:effectRef>
            <a:fontRef idx="minor">
              <a:schemeClr val="tx1"/>
            </a:fontRef>
          </p:style>
        </p:cxnSp>
        <p:cxnSp>
          <p:nvCxnSpPr>
            <p:cNvPr id="31" name="직선 연결선[R] 30"/>
            <p:cNvCxnSpPr>
              <a:stCxn id="26" idx="2"/>
              <a:endCxn id="10" idx="6"/>
            </p:cNvCxnSpPr>
            <p:nvPr/>
          </p:nvCxnSpPr>
          <p:spPr>
            <a:xfrm flipH="1" flipV="1">
              <a:off x="2615693" y="3440357"/>
              <a:ext cx="1519106" cy="405095"/>
            </a:xfrm>
            <a:prstGeom prst="line">
              <a:avLst/>
            </a:prstGeom>
          </p:spPr>
          <p:style>
            <a:lnRef idx="2">
              <a:schemeClr val="dk1"/>
            </a:lnRef>
            <a:fillRef idx="0">
              <a:schemeClr val="dk1"/>
            </a:fillRef>
            <a:effectRef idx="1">
              <a:schemeClr val="dk1"/>
            </a:effectRef>
            <a:fontRef idx="minor">
              <a:schemeClr val="tx1"/>
            </a:fontRef>
          </p:style>
        </p:cxnSp>
        <p:cxnSp>
          <p:nvCxnSpPr>
            <p:cNvPr id="32" name="직선 연결선[R] 31"/>
            <p:cNvCxnSpPr>
              <a:stCxn id="27" idx="2"/>
              <a:endCxn id="10" idx="6"/>
            </p:cNvCxnSpPr>
            <p:nvPr/>
          </p:nvCxnSpPr>
          <p:spPr>
            <a:xfrm flipH="1" flipV="1">
              <a:off x="2615693" y="3440357"/>
              <a:ext cx="1519106" cy="1273573"/>
            </a:xfrm>
            <a:prstGeom prst="line">
              <a:avLst/>
            </a:prstGeom>
          </p:spPr>
          <p:style>
            <a:lnRef idx="2">
              <a:schemeClr val="dk1"/>
            </a:lnRef>
            <a:fillRef idx="0">
              <a:schemeClr val="dk1"/>
            </a:fillRef>
            <a:effectRef idx="1">
              <a:schemeClr val="dk1"/>
            </a:effectRef>
            <a:fontRef idx="minor">
              <a:schemeClr val="tx1"/>
            </a:fontRef>
          </p:style>
        </p:cxnSp>
        <p:cxnSp>
          <p:nvCxnSpPr>
            <p:cNvPr id="34" name="직선 연결선[R] 33"/>
            <p:cNvCxnSpPr>
              <a:endCxn id="18" idx="2"/>
            </p:cNvCxnSpPr>
            <p:nvPr/>
          </p:nvCxnSpPr>
          <p:spPr>
            <a:xfrm flipV="1">
              <a:off x="6577630" y="3915289"/>
              <a:ext cx="1537322" cy="798642"/>
            </a:xfrm>
            <a:prstGeom prst="line">
              <a:avLst/>
            </a:prstGeom>
          </p:spPr>
          <p:style>
            <a:lnRef idx="2">
              <a:schemeClr val="dk1"/>
            </a:lnRef>
            <a:fillRef idx="0">
              <a:schemeClr val="dk1"/>
            </a:fillRef>
            <a:effectRef idx="1">
              <a:schemeClr val="dk1"/>
            </a:effectRef>
            <a:fontRef idx="minor">
              <a:schemeClr val="tx1"/>
            </a:fontRef>
          </p:style>
        </p:cxnSp>
        <p:cxnSp>
          <p:nvCxnSpPr>
            <p:cNvPr id="35" name="직선 연결선[R] 34"/>
            <p:cNvCxnSpPr>
              <a:endCxn id="17" idx="2"/>
            </p:cNvCxnSpPr>
            <p:nvPr/>
          </p:nvCxnSpPr>
          <p:spPr>
            <a:xfrm flipV="1">
              <a:off x="6577630" y="3249358"/>
              <a:ext cx="1537323" cy="1464572"/>
            </a:xfrm>
            <a:prstGeom prst="line">
              <a:avLst/>
            </a:prstGeom>
          </p:spPr>
          <p:style>
            <a:lnRef idx="2">
              <a:schemeClr val="dk1"/>
            </a:lnRef>
            <a:fillRef idx="0">
              <a:schemeClr val="dk1"/>
            </a:fillRef>
            <a:effectRef idx="1">
              <a:schemeClr val="dk1"/>
            </a:effectRef>
            <a:fontRef idx="minor">
              <a:schemeClr val="tx1"/>
            </a:fontRef>
          </p:style>
        </p:cxnSp>
        <p:cxnSp>
          <p:nvCxnSpPr>
            <p:cNvPr id="37" name="직선 연결선[R] 36"/>
            <p:cNvCxnSpPr>
              <a:endCxn id="18" idx="2"/>
            </p:cNvCxnSpPr>
            <p:nvPr/>
          </p:nvCxnSpPr>
          <p:spPr>
            <a:xfrm>
              <a:off x="6577630" y="3845453"/>
              <a:ext cx="1537322" cy="69836"/>
            </a:xfrm>
            <a:prstGeom prst="line">
              <a:avLst/>
            </a:prstGeom>
          </p:spPr>
          <p:style>
            <a:lnRef idx="2">
              <a:schemeClr val="dk1"/>
            </a:lnRef>
            <a:fillRef idx="0">
              <a:schemeClr val="dk1"/>
            </a:fillRef>
            <a:effectRef idx="1">
              <a:schemeClr val="dk1"/>
            </a:effectRef>
            <a:fontRef idx="minor">
              <a:schemeClr val="tx1"/>
            </a:fontRef>
          </p:style>
        </p:cxnSp>
        <p:cxnSp>
          <p:nvCxnSpPr>
            <p:cNvPr id="38" name="직선 연결선[R] 37"/>
            <p:cNvCxnSpPr>
              <a:endCxn id="17" idx="2"/>
            </p:cNvCxnSpPr>
            <p:nvPr/>
          </p:nvCxnSpPr>
          <p:spPr>
            <a:xfrm flipV="1">
              <a:off x="6577630" y="3249358"/>
              <a:ext cx="1537323" cy="596094"/>
            </a:xfrm>
            <a:prstGeom prst="line">
              <a:avLst/>
            </a:prstGeom>
          </p:spPr>
          <p:style>
            <a:lnRef idx="2">
              <a:schemeClr val="dk1"/>
            </a:lnRef>
            <a:fillRef idx="0">
              <a:schemeClr val="dk1"/>
            </a:fillRef>
            <a:effectRef idx="1">
              <a:schemeClr val="dk1"/>
            </a:effectRef>
            <a:fontRef idx="minor">
              <a:schemeClr val="tx1"/>
            </a:fontRef>
          </p:style>
        </p:cxnSp>
        <p:cxnSp>
          <p:nvCxnSpPr>
            <p:cNvPr id="39" name="직선 연결선[R] 38"/>
            <p:cNvCxnSpPr>
              <a:endCxn id="17" idx="2"/>
            </p:cNvCxnSpPr>
            <p:nvPr/>
          </p:nvCxnSpPr>
          <p:spPr>
            <a:xfrm>
              <a:off x="6577631" y="3179522"/>
              <a:ext cx="1537322" cy="69836"/>
            </a:xfrm>
            <a:prstGeom prst="line">
              <a:avLst/>
            </a:prstGeom>
          </p:spPr>
          <p:style>
            <a:lnRef idx="2">
              <a:schemeClr val="dk1"/>
            </a:lnRef>
            <a:fillRef idx="0">
              <a:schemeClr val="dk1"/>
            </a:fillRef>
            <a:effectRef idx="1">
              <a:schemeClr val="dk1"/>
            </a:effectRef>
            <a:fontRef idx="minor">
              <a:schemeClr val="tx1"/>
            </a:fontRef>
          </p:style>
        </p:cxnSp>
        <p:cxnSp>
          <p:nvCxnSpPr>
            <p:cNvPr id="40" name="직선 연결선[R] 39"/>
            <p:cNvCxnSpPr>
              <a:endCxn id="18" idx="2"/>
            </p:cNvCxnSpPr>
            <p:nvPr/>
          </p:nvCxnSpPr>
          <p:spPr>
            <a:xfrm>
              <a:off x="6577631" y="3179521"/>
              <a:ext cx="1537321" cy="735768"/>
            </a:xfrm>
            <a:prstGeom prst="line">
              <a:avLst/>
            </a:prstGeom>
          </p:spPr>
          <p:style>
            <a:lnRef idx="2">
              <a:schemeClr val="dk1"/>
            </a:lnRef>
            <a:fillRef idx="0">
              <a:schemeClr val="dk1"/>
            </a:fillRef>
            <a:effectRef idx="1">
              <a:schemeClr val="dk1"/>
            </a:effectRef>
            <a:fontRef idx="minor">
              <a:schemeClr val="tx1"/>
            </a:fontRef>
          </p:style>
        </p:cxnSp>
        <p:cxnSp>
          <p:nvCxnSpPr>
            <p:cNvPr id="43" name="직선 연결선[R] 42"/>
            <p:cNvCxnSpPr>
              <a:endCxn id="17" idx="2"/>
            </p:cNvCxnSpPr>
            <p:nvPr/>
          </p:nvCxnSpPr>
          <p:spPr>
            <a:xfrm>
              <a:off x="6577631" y="2513590"/>
              <a:ext cx="1537322" cy="735768"/>
            </a:xfrm>
            <a:prstGeom prst="line">
              <a:avLst/>
            </a:prstGeom>
          </p:spPr>
          <p:style>
            <a:lnRef idx="2">
              <a:schemeClr val="dk1"/>
            </a:lnRef>
            <a:fillRef idx="0">
              <a:schemeClr val="dk1"/>
            </a:fillRef>
            <a:effectRef idx="1">
              <a:schemeClr val="dk1"/>
            </a:effectRef>
            <a:fontRef idx="minor">
              <a:schemeClr val="tx1"/>
            </a:fontRef>
          </p:style>
        </p:cxnSp>
        <p:cxnSp>
          <p:nvCxnSpPr>
            <p:cNvPr id="44" name="직선 연결선[R] 43"/>
            <p:cNvCxnSpPr>
              <a:endCxn id="18" idx="2"/>
            </p:cNvCxnSpPr>
            <p:nvPr/>
          </p:nvCxnSpPr>
          <p:spPr>
            <a:xfrm>
              <a:off x="6577631" y="2513590"/>
              <a:ext cx="1537321" cy="1401699"/>
            </a:xfrm>
            <a:prstGeom prst="line">
              <a:avLst/>
            </a:prstGeom>
          </p:spPr>
          <p:style>
            <a:lnRef idx="2">
              <a:schemeClr val="dk1"/>
            </a:lnRef>
            <a:fillRef idx="0">
              <a:schemeClr val="dk1"/>
            </a:fillRef>
            <a:effectRef idx="1">
              <a:schemeClr val="dk1"/>
            </a:effectRef>
            <a:fontRef idx="minor">
              <a:schemeClr val="tx1"/>
            </a:fontRef>
          </p:style>
        </p:cxnSp>
        <p:cxnSp>
          <p:nvCxnSpPr>
            <p:cNvPr id="45" name="직선 연결선[R] 44"/>
            <p:cNvCxnSpPr/>
            <p:nvPr/>
          </p:nvCxnSpPr>
          <p:spPr>
            <a:xfrm>
              <a:off x="8520048" y="3249357"/>
              <a:ext cx="380182" cy="0"/>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6" name="직선 연결선[R] 45"/>
            <p:cNvCxnSpPr/>
            <p:nvPr/>
          </p:nvCxnSpPr>
          <p:spPr>
            <a:xfrm>
              <a:off x="8520047" y="3915288"/>
              <a:ext cx="380183" cy="0"/>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8" name="직선 연결선[R] 47"/>
            <p:cNvCxnSpPr>
              <a:endCxn id="9" idx="2"/>
            </p:cNvCxnSpPr>
            <p:nvPr/>
          </p:nvCxnSpPr>
          <p:spPr>
            <a:xfrm>
              <a:off x="1771733" y="2774426"/>
              <a:ext cx="438866" cy="0"/>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49" name="직선 연결선[R] 48"/>
            <p:cNvCxnSpPr>
              <a:endCxn id="10" idx="2"/>
            </p:cNvCxnSpPr>
            <p:nvPr/>
          </p:nvCxnSpPr>
          <p:spPr>
            <a:xfrm>
              <a:off x="1789227" y="3440357"/>
              <a:ext cx="421371" cy="0"/>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0" name="직선 연결선[R] 49"/>
            <p:cNvCxnSpPr>
              <a:endCxn id="11" idx="2"/>
            </p:cNvCxnSpPr>
            <p:nvPr/>
          </p:nvCxnSpPr>
          <p:spPr>
            <a:xfrm>
              <a:off x="1789227" y="4308836"/>
              <a:ext cx="421371" cy="0"/>
            </a:xfrm>
            <a:prstGeom prst="line">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9" name="타원 58"/>
            <p:cNvSpPr/>
            <p:nvPr/>
          </p:nvSpPr>
          <p:spPr>
            <a:xfrm>
              <a:off x="6172534" y="2311043"/>
              <a:ext cx="405095" cy="40509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60" name="타원 59"/>
            <p:cNvSpPr/>
            <p:nvPr/>
          </p:nvSpPr>
          <p:spPr>
            <a:xfrm>
              <a:off x="6172534" y="2976974"/>
              <a:ext cx="405095" cy="40509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61" name="타원 60"/>
            <p:cNvSpPr/>
            <p:nvPr/>
          </p:nvSpPr>
          <p:spPr>
            <a:xfrm>
              <a:off x="6172533" y="3642905"/>
              <a:ext cx="405095" cy="40509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62" name="타원 61"/>
            <p:cNvSpPr/>
            <p:nvPr/>
          </p:nvSpPr>
          <p:spPr>
            <a:xfrm>
              <a:off x="6172533" y="4511383"/>
              <a:ext cx="405095" cy="40509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ko-KR" altLang="en-US" dirty="0"/>
            </a:p>
          </p:txBody>
        </p:sp>
        <p:sp>
          <p:nvSpPr>
            <p:cNvPr id="63" name="TextBox 25"/>
            <p:cNvSpPr txBox="1"/>
            <p:nvPr/>
          </p:nvSpPr>
          <p:spPr>
            <a:xfrm rot="5400000">
              <a:off x="6279844" y="4128101"/>
              <a:ext cx="292389" cy="303179"/>
            </a:xfrm>
            <a:prstGeom prst="rect">
              <a:avLst/>
            </a:prstGeom>
            <a:noFill/>
          </p:spPr>
          <p:txBody>
            <a:bodyPr wrap="none" rtlCol="0">
              <a:spAutoFit/>
            </a:bodyPr>
            <a:lstStyle/>
            <a:p>
              <a:r>
                <a:rPr kumimoji="1" lang="is-IS" altLang="ko-KR" dirty="0"/>
                <a:t>…</a:t>
              </a:r>
              <a:endParaRPr kumimoji="1" lang="ko-KR" altLang="en-US" dirty="0"/>
            </a:p>
          </p:txBody>
        </p:sp>
        <p:sp>
          <p:nvSpPr>
            <p:cNvPr id="72" name="TextBox 11"/>
            <p:cNvSpPr txBox="1"/>
            <p:nvPr/>
          </p:nvSpPr>
          <p:spPr>
            <a:xfrm>
              <a:off x="5551452" y="1910451"/>
              <a:ext cx="1727139" cy="369332"/>
            </a:xfrm>
            <a:prstGeom prst="rect">
              <a:avLst/>
            </a:prstGeom>
            <a:noFill/>
          </p:spPr>
          <p:txBody>
            <a:bodyPr wrap="none" rtlCol="0">
              <a:spAutoFit/>
            </a:bodyPr>
            <a:lstStyle/>
            <a:p>
              <a:r>
                <a:rPr kumimoji="1" lang="en-US" altLang="ko-KR" dirty="0"/>
                <a:t>Hidden layer 2</a:t>
              </a:r>
              <a:endParaRPr kumimoji="1" lang="ko-KR" altLang="en-US" dirty="0"/>
            </a:p>
          </p:txBody>
        </p:sp>
        <p:cxnSp>
          <p:nvCxnSpPr>
            <p:cNvPr id="73" name="직선 연결선[R] 72"/>
            <p:cNvCxnSpPr>
              <a:stCxn id="11" idx="6"/>
              <a:endCxn id="59" idx="2"/>
            </p:cNvCxnSpPr>
            <p:nvPr/>
          </p:nvCxnSpPr>
          <p:spPr>
            <a:xfrm>
              <a:off x="4539895" y="2513591"/>
              <a:ext cx="1632639" cy="0"/>
            </a:xfrm>
            <a:prstGeom prst="line">
              <a:avLst/>
            </a:prstGeom>
          </p:spPr>
          <p:style>
            <a:lnRef idx="2">
              <a:schemeClr val="dk1"/>
            </a:lnRef>
            <a:fillRef idx="0">
              <a:schemeClr val="dk1"/>
            </a:fillRef>
            <a:effectRef idx="1">
              <a:schemeClr val="dk1"/>
            </a:effectRef>
            <a:fontRef idx="minor">
              <a:schemeClr val="tx1"/>
            </a:fontRef>
          </p:style>
        </p:cxnSp>
        <p:cxnSp>
          <p:nvCxnSpPr>
            <p:cNvPr id="76" name="직선 연결선[R] 75"/>
            <p:cNvCxnSpPr>
              <a:stCxn id="11" idx="6"/>
              <a:endCxn id="60" idx="2"/>
            </p:cNvCxnSpPr>
            <p:nvPr/>
          </p:nvCxnSpPr>
          <p:spPr>
            <a:xfrm>
              <a:off x="4539895" y="2513591"/>
              <a:ext cx="1632639" cy="665931"/>
            </a:xfrm>
            <a:prstGeom prst="line">
              <a:avLst/>
            </a:prstGeom>
          </p:spPr>
          <p:style>
            <a:lnRef idx="2">
              <a:schemeClr val="dk1"/>
            </a:lnRef>
            <a:fillRef idx="0">
              <a:schemeClr val="dk1"/>
            </a:fillRef>
            <a:effectRef idx="1">
              <a:schemeClr val="dk1"/>
            </a:effectRef>
            <a:fontRef idx="minor">
              <a:schemeClr val="tx1"/>
            </a:fontRef>
          </p:style>
        </p:cxnSp>
        <p:cxnSp>
          <p:nvCxnSpPr>
            <p:cNvPr id="79" name="직선 연결선[R] 78"/>
            <p:cNvCxnSpPr>
              <a:stCxn id="11" idx="6"/>
              <a:endCxn id="61" idx="2"/>
            </p:cNvCxnSpPr>
            <p:nvPr/>
          </p:nvCxnSpPr>
          <p:spPr>
            <a:xfrm>
              <a:off x="4539895" y="2513591"/>
              <a:ext cx="1632638" cy="1331862"/>
            </a:xfrm>
            <a:prstGeom prst="line">
              <a:avLst/>
            </a:prstGeom>
          </p:spPr>
          <p:style>
            <a:lnRef idx="2">
              <a:schemeClr val="dk1"/>
            </a:lnRef>
            <a:fillRef idx="0">
              <a:schemeClr val="dk1"/>
            </a:fillRef>
            <a:effectRef idx="1">
              <a:schemeClr val="dk1"/>
            </a:effectRef>
            <a:fontRef idx="minor">
              <a:schemeClr val="tx1"/>
            </a:fontRef>
          </p:style>
        </p:cxnSp>
        <p:cxnSp>
          <p:nvCxnSpPr>
            <p:cNvPr id="83" name="직선 연결선[R] 82"/>
            <p:cNvCxnSpPr>
              <a:stCxn id="11" idx="6"/>
              <a:endCxn id="62" idx="2"/>
            </p:cNvCxnSpPr>
            <p:nvPr/>
          </p:nvCxnSpPr>
          <p:spPr>
            <a:xfrm>
              <a:off x="4539895" y="2513591"/>
              <a:ext cx="1632638" cy="2200340"/>
            </a:xfrm>
            <a:prstGeom prst="line">
              <a:avLst/>
            </a:prstGeom>
          </p:spPr>
          <p:style>
            <a:lnRef idx="2">
              <a:schemeClr val="dk1"/>
            </a:lnRef>
            <a:fillRef idx="0">
              <a:schemeClr val="dk1"/>
            </a:fillRef>
            <a:effectRef idx="1">
              <a:schemeClr val="dk1"/>
            </a:effectRef>
            <a:fontRef idx="minor">
              <a:schemeClr val="tx1"/>
            </a:fontRef>
          </p:style>
        </p:cxnSp>
        <p:cxnSp>
          <p:nvCxnSpPr>
            <p:cNvPr id="86" name="직선 연결선[R] 85"/>
            <p:cNvCxnSpPr>
              <a:stCxn id="12" idx="6"/>
              <a:endCxn id="59" idx="2"/>
            </p:cNvCxnSpPr>
            <p:nvPr/>
          </p:nvCxnSpPr>
          <p:spPr>
            <a:xfrm flipV="1">
              <a:off x="4539895" y="2513591"/>
              <a:ext cx="1632639" cy="665931"/>
            </a:xfrm>
            <a:prstGeom prst="line">
              <a:avLst/>
            </a:prstGeom>
          </p:spPr>
          <p:style>
            <a:lnRef idx="2">
              <a:schemeClr val="dk1"/>
            </a:lnRef>
            <a:fillRef idx="0">
              <a:schemeClr val="dk1"/>
            </a:fillRef>
            <a:effectRef idx="1">
              <a:schemeClr val="dk1"/>
            </a:effectRef>
            <a:fontRef idx="minor">
              <a:schemeClr val="tx1"/>
            </a:fontRef>
          </p:style>
        </p:cxnSp>
        <p:cxnSp>
          <p:nvCxnSpPr>
            <p:cNvPr id="89" name="직선 연결선[R] 88"/>
            <p:cNvCxnSpPr>
              <a:stCxn id="12" idx="6"/>
              <a:endCxn id="60" idx="2"/>
            </p:cNvCxnSpPr>
            <p:nvPr/>
          </p:nvCxnSpPr>
          <p:spPr>
            <a:xfrm>
              <a:off x="4539895" y="3179522"/>
              <a:ext cx="1632639" cy="0"/>
            </a:xfrm>
            <a:prstGeom prst="line">
              <a:avLst/>
            </a:prstGeom>
          </p:spPr>
          <p:style>
            <a:lnRef idx="2">
              <a:schemeClr val="dk1"/>
            </a:lnRef>
            <a:fillRef idx="0">
              <a:schemeClr val="dk1"/>
            </a:fillRef>
            <a:effectRef idx="1">
              <a:schemeClr val="dk1"/>
            </a:effectRef>
            <a:fontRef idx="minor">
              <a:schemeClr val="tx1"/>
            </a:fontRef>
          </p:style>
        </p:cxnSp>
        <p:cxnSp>
          <p:nvCxnSpPr>
            <p:cNvPr id="92" name="직선 연결선[R] 91"/>
            <p:cNvCxnSpPr>
              <a:stCxn id="12" idx="6"/>
              <a:endCxn id="61" idx="2"/>
            </p:cNvCxnSpPr>
            <p:nvPr/>
          </p:nvCxnSpPr>
          <p:spPr>
            <a:xfrm>
              <a:off x="4539895" y="3179522"/>
              <a:ext cx="1632638" cy="665931"/>
            </a:xfrm>
            <a:prstGeom prst="line">
              <a:avLst/>
            </a:prstGeom>
          </p:spPr>
          <p:style>
            <a:lnRef idx="2">
              <a:schemeClr val="dk1"/>
            </a:lnRef>
            <a:fillRef idx="0">
              <a:schemeClr val="dk1"/>
            </a:fillRef>
            <a:effectRef idx="1">
              <a:schemeClr val="dk1"/>
            </a:effectRef>
            <a:fontRef idx="minor">
              <a:schemeClr val="tx1"/>
            </a:fontRef>
          </p:style>
        </p:cxnSp>
        <p:cxnSp>
          <p:nvCxnSpPr>
            <p:cNvPr id="95" name="직선 연결선[R] 94"/>
            <p:cNvCxnSpPr>
              <a:stCxn id="12" idx="6"/>
              <a:endCxn id="62" idx="2"/>
            </p:cNvCxnSpPr>
            <p:nvPr/>
          </p:nvCxnSpPr>
          <p:spPr>
            <a:xfrm>
              <a:off x="4539895" y="3179522"/>
              <a:ext cx="1632638" cy="1534409"/>
            </a:xfrm>
            <a:prstGeom prst="line">
              <a:avLst/>
            </a:prstGeom>
          </p:spPr>
          <p:style>
            <a:lnRef idx="2">
              <a:schemeClr val="dk1"/>
            </a:lnRef>
            <a:fillRef idx="0">
              <a:schemeClr val="dk1"/>
            </a:fillRef>
            <a:effectRef idx="1">
              <a:schemeClr val="dk1"/>
            </a:effectRef>
            <a:fontRef idx="minor">
              <a:schemeClr val="tx1"/>
            </a:fontRef>
          </p:style>
        </p:cxnSp>
        <p:cxnSp>
          <p:nvCxnSpPr>
            <p:cNvPr id="98" name="직선 연결선[R] 97"/>
            <p:cNvCxnSpPr>
              <a:stCxn id="13" idx="6"/>
              <a:endCxn id="59" idx="2"/>
            </p:cNvCxnSpPr>
            <p:nvPr/>
          </p:nvCxnSpPr>
          <p:spPr>
            <a:xfrm flipV="1">
              <a:off x="4539894" y="2513591"/>
              <a:ext cx="1632640" cy="1331862"/>
            </a:xfrm>
            <a:prstGeom prst="line">
              <a:avLst/>
            </a:prstGeom>
          </p:spPr>
          <p:style>
            <a:lnRef idx="2">
              <a:schemeClr val="dk1"/>
            </a:lnRef>
            <a:fillRef idx="0">
              <a:schemeClr val="dk1"/>
            </a:fillRef>
            <a:effectRef idx="1">
              <a:schemeClr val="dk1"/>
            </a:effectRef>
            <a:fontRef idx="minor">
              <a:schemeClr val="tx1"/>
            </a:fontRef>
          </p:style>
        </p:cxnSp>
        <p:cxnSp>
          <p:nvCxnSpPr>
            <p:cNvPr id="101" name="직선 연결선[R] 100"/>
            <p:cNvCxnSpPr>
              <a:stCxn id="13" idx="6"/>
              <a:endCxn id="60" idx="2"/>
            </p:cNvCxnSpPr>
            <p:nvPr/>
          </p:nvCxnSpPr>
          <p:spPr>
            <a:xfrm flipV="1">
              <a:off x="4539894" y="3179522"/>
              <a:ext cx="1632640" cy="665931"/>
            </a:xfrm>
            <a:prstGeom prst="line">
              <a:avLst/>
            </a:prstGeom>
          </p:spPr>
          <p:style>
            <a:lnRef idx="2">
              <a:schemeClr val="dk1"/>
            </a:lnRef>
            <a:fillRef idx="0">
              <a:schemeClr val="dk1"/>
            </a:fillRef>
            <a:effectRef idx="1">
              <a:schemeClr val="dk1"/>
            </a:effectRef>
            <a:fontRef idx="minor">
              <a:schemeClr val="tx1"/>
            </a:fontRef>
          </p:style>
        </p:cxnSp>
        <p:cxnSp>
          <p:nvCxnSpPr>
            <p:cNvPr id="104" name="직선 연결선[R] 103"/>
            <p:cNvCxnSpPr>
              <a:stCxn id="13" idx="6"/>
              <a:endCxn id="61" idx="2"/>
            </p:cNvCxnSpPr>
            <p:nvPr/>
          </p:nvCxnSpPr>
          <p:spPr>
            <a:xfrm>
              <a:off x="4539894" y="3845453"/>
              <a:ext cx="1632639" cy="0"/>
            </a:xfrm>
            <a:prstGeom prst="line">
              <a:avLst/>
            </a:prstGeom>
          </p:spPr>
          <p:style>
            <a:lnRef idx="2">
              <a:schemeClr val="dk1"/>
            </a:lnRef>
            <a:fillRef idx="0">
              <a:schemeClr val="dk1"/>
            </a:fillRef>
            <a:effectRef idx="1">
              <a:schemeClr val="dk1"/>
            </a:effectRef>
            <a:fontRef idx="minor">
              <a:schemeClr val="tx1"/>
            </a:fontRef>
          </p:style>
        </p:cxnSp>
        <p:cxnSp>
          <p:nvCxnSpPr>
            <p:cNvPr id="107" name="직선 연결선[R] 106"/>
            <p:cNvCxnSpPr>
              <a:stCxn id="13" idx="6"/>
              <a:endCxn id="62" idx="2"/>
            </p:cNvCxnSpPr>
            <p:nvPr/>
          </p:nvCxnSpPr>
          <p:spPr>
            <a:xfrm>
              <a:off x="4539894" y="3845453"/>
              <a:ext cx="1632639" cy="868478"/>
            </a:xfrm>
            <a:prstGeom prst="line">
              <a:avLst/>
            </a:prstGeom>
          </p:spPr>
          <p:style>
            <a:lnRef idx="2">
              <a:schemeClr val="dk1"/>
            </a:lnRef>
            <a:fillRef idx="0">
              <a:schemeClr val="dk1"/>
            </a:fillRef>
            <a:effectRef idx="1">
              <a:schemeClr val="dk1"/>
            </a:effectRef>
            <a:fontRef idx="minor">
              <a:schemeClr val="tx1"/>
            </a:fontRef>
          </p:style>
        </p:cxnSp>
        <p:cxnSp>
          <p:nvCxnSpPr>
            <p:cNvPr id="110" name="직선 연결선[R] 109"/>
            <p:cNvCxnSpPr>
              <a:stCxn id="14" idx="6"/>
              <a:endCxn id="59" idx="2"/>
            </p:cNvCxnSpPr>
            <p:nvPr/>
          </p:nvCxnSpPr>
          <p:spPr>
            <a:xfrm flipV="1">
              <a:off x="4539894" y="2513591"/>
              <a:ext cx="1632640" cy="2200340"/>
            </a:xfrm>
            <a:prstGeom prst="line">
              <a:avLst/>
            </a:prstGeom>
          </p:spPr>
          <p:style>
            <a:lnRef idx="2">
              <a:schemeClr val="dk1"/>
            </a:lnRef>
            <a:fillRef idx="0">
              <a:schemeClr val="dk1"/>
            </a:fillRef>
            <a:effectRef idx="1">
              <a:schemeClr val="dk1"/>
            </a:effectRef>
            <a:fontRef idx="minor">
              <a:schemeClr val="tx1"/>
            </a:fontRef>
          </p:style>
        </p:cxnSp>
        <p:cxnSp>
          <p:nvCxnSpPr>
            <p:cNvPr id="113" name="직선 연결선[R] 112"/>
            <p:cNvCxnSpPr>
              <a:stCxn id="14" idx="6"/>
              <a:endCxn id="60" idx="2"/>
            </p:cNvCxnSpPr>
            <p:nvPr/>
          </p:nvCxnSpPr>
          <p:spPr>
            <a:xfrm flipV="1">
              <a:off x="4539894" y="3179522"/>
              <a:ext cx="1632640" cy="1534409"/>
            </a:xfrm>
            <a:prstGeom prst="line">
              <a:avLst/>
            </a:prstGeom>
          </p:spPr>
          <p:style>
            <a:lnRef idx="2">
              <a:schemeClr val="dk1"/>
            </a:lnRef>
            <a:fillRef idx="0">
              <a:schemeClr val="dk1"/>
            </a:fillRef>
            <a:effectRef idx="1">
              <a:schemeClr val="dk1"/>
            </a:effectRef>
            <a:fontRef idx="minor">
              <a:schemeClr val="tx1"/>
            </a:fontRef>
          </p:style>
        </p:cxnSp>
        <p:cxnSp>
          <p:nvCxnSpPr>
            <p:cNvPr id="116" name="직선 연결선[R] 115"/>
            <p:cNvCxnSpPr>
              <a:stCxn id="14" idx="6"/>
              <a:endCxn id="61" idx="2"/>
            </p:cNvCxnSpPr>
            <p:nvPr/>
          </p:nvCxnSpPr>
          <p:spPr>
            <a:xfrm flipV="1">
              <a:off x="4539894" y="3845453"/>
              <a:ext cx="1632639" cy="868478"/>
            </a:xfrm>
            <a:prstGeom prst="line">
              <a:avLst/>
            </a:prstGeom>
          </p:spPr>
          <p:style>
            <a:lnRef idx="2">
              <a:schemeClr val="dk1"/>
            </a:lnRef>
            <a:fillRef idx="0">
              <a:schemeClr val="dk1"/>
            </a:fillRef>
            <a:effectRef idx="1">
              <a:schemeClr val="dk1"/>
            </a:effectRef>
            <a:fontRef idx="minor">
              <a:schemeClr val="tx1"/>
            </a:fontRef>
          </p:style>
        </p:cxnSp>
        <p:cxnSp>
          <p:nvCxnSpPr>
            <p:cNvPr id="120" name="직선 연결선[R] 119"/>
            <p:cNvCxnSpPr>
              <a:stCxn id="14" idx="6"/>
              <a:endCxn id="62" idx="2"/>
            </p:cNvCxnSpPr>
            <p:nvPr/>
          </p:nvCxnSpPr>
          <p:spPr>
            <a:xfrm>
              <a:off x="4539894" y="4713931"/>
              <a:ext cx="1632639" cy="0"/>
            </a:xfrm>
            <a:prstGeom prst="line">
              <a:avLst/>
            </a:prstGeom>
          </p:spPr>
          <p:style>
            <a:lnRef idx="2">
              <a:schemeClr val="dk1"/>
            </a:lnRef>
            <a:fillRef idx="0">
              <a:schemeClr val="dk1"/>
            </a:fillRef>
            <a:effectRef idx="1">
              <a:schemeClr val="dk1"/>
            </a:effectRef>
            <a:fontRef idx="minor">
              <a:schemeClr val="tx1"/>
            </a:fontRef>
          </p:style>
        </p:cxnSp>
        <p:sp>
          <p:nvSpPr>
            <p:cNvPr id="123" name="텍스트 상자 122"/>
            <p:cNvSpPr txBox="1"/>
            <p:nvPr/>
          </p:nvSpPr>
          <p:spPr>
            <a:xfrm>
              <a:off x="4134799" y="4927525"/>
              <a:ext cx="184731" cy="276999"/>
            </a:xfrm>
            <a:prstGeom prst="rect">
              <a:avLst/>
            </a:prstGeom>
            <a:noFill/>
          </p:spPr>
          <p:txBody>
            <a:bodyPr wrap="none" rtlCol="0">
              <a:spAutoFit/>
            </a:bodyPr>
            <a:lstStyle/>
            <a:p>
              <a:endParaRPr kumimoji="1" lang="ko-KR" altLang="en-US" sz="1200" dirty="0"/>
            </a:p>
          </p:txBody>
        </p:sp>
        <p:sp>
          <p:nvSpPr>
            <p:cNvPr id="136" name="텍스트 상자 135"/>
            <p:cNvSpPr txBox="1"/>
            <p:nvPr/>
          </p:nvSpPr>
          <p:spPr>
            <a:xfrm>
              <a:off x="5961531" y="4927525"/>
              <a:ext cx="184731" cy="276999"/>
            </a:xfrm>
            <a:prstGeom prst="rect">
              <a:avLst/>
            </a:prstGeom>
            <a:noFill/>
          </p:spPr>
          <p:txBody>
            <a:bodyPr wrap="none" rtlCol="0">
              <a:spAutoFit/>
            </a:bodyPr>
            <a:lstStyle/>
            <a:p>
              <a:endParaRPr kumimoji="1" lang="ko-KR" altLang="en-US" sz="1200" dirty="0"/>
            </a:p>
          </p:txBody>
        </p:sp>
        <p:sp>
          <p:nvSpPr>
            <p:cNvPr id="145" name="텍스트 상자 144"/>
            <p:cNvSpPr txBox="1"/>
            <p:nvPr/>
          </p:nvSpPr>
          <p:spPr>
            <a:xfrm>
              <a:off x="8900230" y="3071025"/>
              <a:ext cx="840295" cy="369332"/>
            </a:xfrm>
            <a:prstGeom prst="rect">
              <a:avLst/>
            </a:prstGeom>
            <a:noFill/>
          </p:spPr>
          <p:txBody>
            <a:bodyPr wrap="none" rtlCol="0">
              <a:spAutoFit/>
            </a:bodyPr>
            <a:lstStyle/>
            <a:p>
              <a:r>
                <a:rPr kumimoji="1" lang="en-US" altLang="ko-KR" dirty="0"/>
                <a:t>P</a:t>
              </a:r>
              <a:r>
                <a:rPr kumimoji="1" lang="en-US" altLang="ko-KR" baseline="-25000" dirty="0"/>
                <a:t>looking</a:t>
              </a:r>
            </a:p>
          </p:txBody>
        </p:sp>
        <p:sp>
          <p:nvSpPr>
            <p:cNvPr id="146" name="텍스트 상자 145"/>
            <p:cNvSpPr txBox="1"/>
            <p:nvPr/>
          </p:nvSpPr>
          <p:spPr>
            <a:xfrm>
              <a:off x="8900230" y="3728400"/>
              <a:ext cx="497252" cy="369332"/>
            </a:xfrm>
            <a:prstGeom prst="rect">
              <a:avLst/>
            </a:prstGeom>
            <a:noFill/>
          </p:spPr>
          <p:txBody>
            <a:bodyPr wrap="none" rtlCol="0">
              <a:spAutoFit/>
            </a:bodyPr>
            <a:lstStyle/>
            <a:p>
              <a:r>
                <a:rPr kumimoji="1" lang="en-US" altLang="ko-KR" dirty="0" err="1"/>
                <a:t>P</a:t>
              </a:r>
              <a:r>
                <a:rPr kumimoji="1" lang="en-US" altLang="ko-KR" baseline="-25000" dirty="0" err="1"/>
                <a:t>hit</a:t>
              </a:r>
              <a:endParaRPr kumimoji="1" lang="en-US" altLang="ko-KR" baseline="-25000" dirty="0"/>
            </a:p>
          </p:txBody>
        </p:sp>
      </p:grpSp>
      <p:sp>
        <p:nvSpPr>
          <p:cNvPr id="151" name="TextBox 54"/>
          <p:cNvSpPr txBox="1"/>
          <p:nvPr/>
        </p:nvSpPr>
        <p:spPr>
          <a:xfrm>
            <a:off x="1160506" y="2481318"/>
            <a:ext cx="707245" cy="584775"/>
          </a:xfrm>
          <a:prstGeom prst="rect">
            <a:avLst/>
          </a:prstGeom>
          <a:noFill/>
        </p:spPr>
        <p:txBody>
          <a:bodyPr wrap="none" rtlCol="0">
            <a:spAutoFit/>
          </a:bodyPr>
          <a:lstStyle/>
          <a:p>
            <a:r>
              <a:rPr kumimoji="1" lang="en-US" altLang="ko-KR" sz="1600" dirty="0"/>
              <a:t>pitch</a:t>
            </a:r>
          </a:p>
          <a:p>
            <a:r>
              <a:rPr kumimoji="1" lang="en-US" altLang="ko-KR" sz="1600" dirty="0"/>
              <a:t>game</a:t>
            </a:r>
          </a:p>
        </p:txBody>
      </p:sp>
      <p:sp>
        <p:nvSpPr>
          <p:cNvPr id="152" name="TextBox 55"/>
          <p:cNvSpPr txBox="1"/>
          <p:nvPr/>
        </p:nvSpPr>
        <p:spPr>
          <a:xfrm>
            <a:off x="1160506" y="3271080"/>
            <a:ext cx="826188" cy="584775"/>
          </a:xfrm>
          <a:prstGeom prst="rect">
            <a:avLst/>
          </a:prstGeom>
          <a:noFill/>
        </p:spPr>
        <p:txBody>
          <a:bodyPr wrap="none" rtlCol="0">
            <a:spAutoFit/>
          </a:bodyPr>
          <a:lstStyle/>
          <a:p>
            <a:r>
              <a:rPr kumimoji="1" lang="en-US" altLang="ko-KR" sz="1600" dirty="0"/>
              <a:t>pitcher</a:t>
            </a:r>
          </a:p>
          <a:p>
            <a:r>
              <a:rPr kumimoji="1" lang="en-US" altLang="ko-KR" sz="1600" dirty="0"/>
              <a:t>hitter</a:t>
            </a:r>
          </a:p>
        </p:txBody>
      </p:sp>
      <p:sp>
        <p:nvSpPr>
          <p:cNvPr id="153" name="TextBox 57"/>
          <p:cNvSpPr txBox="1"/>
          <p:nvPr/>
        </p:nvSpPr>
        <p:spPr>
          <a:xfrm>
            <a:off x="1127044" y="4162878"/>
            <a:ext cx="1442574" cy="338554"/>
          </a:xfrm>
          <a:prstGeom prst="rect">
            <a:avLst/>
          </a:prstGeom>
          <a:noFill/>
        </p:spPr>
        <p:txBody>
          <a:bodyPr wrap="none" rtlCol="0">
            <a:spAutoFit/>
          </a:bodyPr>
          <a:lstStyle/>
          <a:p>
            <a:r>
              <a:rPr kumimoji="1" lang="en-US" altLang="ko-KR" sz="1600" dirty="0"/>
              <a:t>Prev. pitching</a:t>
            </a:r>
          </a:p>
        </p:txBody>
      </p:sp>
      <p:sp>
        <p:nvSpPr>
          <p:cNvPr id="154" name="모서리가 둥근 직사각형 153"/>
          <p:cNvSpPr/>
          <p:nvPr/>
        </p:nvSpPr>
        <p:spPr>
          <a:xfrm>
            <a:off x="1160507" y="2416977"/>
            <a:ext cx="1458128" cy="696362"/>
          </a:xfrm>
          <a:prstGeom prst="roundRect">
            <a:avLst>
              <a:gd name="adj" fmla="val 4902"/>
            </a:avLst>
          </a:prstGeom>
          <a:no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55" name="모서리가 둥근 직사각형 154"/>
          <p:cNvSpPr/>
          <p:nvPr/>
        </p:nvSpPr>
        <p:spPr>
          <a:xfrm>
            <a:off x="391002" y="2659348"/>
            <a:ext cx="427872" cy="230155"/>
          </a:xfrm>
          <a:prstGeom prst="roundRect">
            <a:avLst>
              <a:gd name="adj" fmla="val 21118"/>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M1</a:t>
            </a:r>
            <a:endParaRPr kumimoji="1" lang="ko-KR" altLang="en-US" sz="1100" dirty="0">
              <a:solidFill>
                <a:schemeClr val="tx1"/>
              </a:solidFill>
            </a:endParaRPr>
          </a:p>
        </p:txBody>
      </p:sp>
      <p:sp>
        <p:nvSpPr>
          <p:cNvPr id="156" name="모서리가 둥근 직사각형 155"/>
          <p:cNvSpPr/>
          <p:nvPr/>
        </p:nvSpPr>
        <p:spPr>
          <a:xfrm>
            <a:off x="1112653" y="2384545"/>
            <a:ext cx="1553836" cy="1528521"/>
          </a:xfrm>
          <a:prstGeom prst="roundRect">
            <a:avLst>
              <a:gd name="adj" fmla="val 4902"/>
            </a:avLst>
          </a:prstGeom>
          <a:no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57" name="모서리가 둥근 직사각형 156"/>
          <p:cNvSpPr/>
          <p:nvPr/>
        </p:nvSpPr>
        <p:spPr>
          <a:xfrm>
            <a:off x="394547" y="3336827"/>
            <a:ext cx="427872" cy="230155"/>
          </a:xfrm>
          <a:prstGeom prst="roundRect">
            <a:avLst>
              <a:gd name="adj" fmla="val 21118"/>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M2</a:t>
            </a:r>
            <a:endParaRPr kumimoji="1" lang="ko-KR" altLang="en-US" sz="1100" dirty="0">
              <a:solidFill>
                <a:schemeClr val="tx1"/>
              </a:solidFill>
            </a:endParaRPr>
          </a:p>
        </p:txBody>
      </p:sp>
      <p:sp>
        <p:nvSpPr>
          <p:cNvPr id="158" name="모서리가 둥근 직사각형 157"/>
          <p:cNvSpPr/>
          <p:nvPr/>
        </p:nvSpPr>
        <p:spPr>
          <a:xfrm>
            <a:off x="1059424" y="2351313"/>
            <a:ext cx="1654918" cy="2189266"/>
          </a:xfrm>
          <a:prstGeom prst="roundRect">
            <a:avLst>
              <a:gd name="adj" fmla="val 4902"/>
            </a:avLst>
          </a:prstGeom>
          <a:no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59" name="모서리가 둥근 직사각형 158"/>
          <p:cNvSpPr/>
          <p:nvPr/>
        </p:nvSpPr>
        <p:spPr>
          <a:xfrm>
            <a:off x="391002" y="4217077"/>
            <a:ext cx="427872" cy="230155"/>
          </a:xfrm>
          <a:prstGeom prst="roundRect">
            <a:avLst>
              <a:gd name="adj" fmla="val 21118"/>
            </a:avLst>
          </a:prstGeom>
          <a:solidFill>
            <a:schemeClr val="bg1"/>
          </a:solidFill>
          <a:ln>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tx1"/>
                </a:solidFill>
              </a:rPr>
              <a:t>M3</a:t>
            </a:r>
            <a:endParaRPr kumimoji="1" lang="ko-KR" altLang="en-US" sz="1100" dirty="0">
              <a:solidFill>
                <a:schemeClr val="tx1"/>
              </a:solidFill>
            </a:endParaRPr>
          </a:p>
        </p:txBody>
      </p:sp>
      <p:cxnSp>
        <p:nvCxnSpPr>
          <p:cNvPr id="163" name="직선 연결선[R] 162"/>
          <p:cNvCxnSpPr>
            <a:stCxn id="155" idx="3"/>
            <a:endCxn id="151" idx="1"/>
          </p:cNvCxnSpPr>
          <p:nvPr/>
        </p:nvCxnSpPr>
        <p:spPr>
          <a:xfrm flipV="1">
            <a:off x="818874" y="2773706"/>
            <a:ext cx="341632" cy="72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66" name="직선 연결선[R] 165"/>
          <p:cNvCxnSpPr>
            <a:stCxn id="157" idx="3"/>
          </p:cNvCxnSpPr>
          <p:nvPr/>
        </p:nvCxnSpPr>
        <p:spPr>
          <a:xfrm>
            <a:off x="822419" y="3451905"/>
            <a:ext cx="290234" cy="0"/>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cxnSp>
        <p:nvCxnSpPr>
          <p:cNvPr id="174" name="직선 연결선[R] 173"/>
          <p:cNvCxnSpPr>
            <a:stCxn id="159" idx="3"/>
          </p:cNvCxnSpPr>
          <p:nvPr/>
        </p:nvCxnSpPr>
        <p:spPr>
          <a:xfrm>
            <a:off x="818874" y="4332155"/>
            <a:ext cx="226155" cy="359"/>
          </a:xfrm>
          <a:prstGeom prst="line">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04621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표 34"/>
          <p:cNvGraphicFramePr>
            <a:graphicFrameLocks noGrp="1"/>
          </p:cNvGraphicFramePr>
          <p:nvPr/>
        </p:nvGraphicFramePr>
        <p:xfrm>
          <a:off x="6658091" y="2916973"/>
          <a:ext cx="2079520" cy="2597290"/>
        </p:xfrm>
        <a:graphic>
          <a:graphicData uri="http://schemas.openxmlformats.org/drawingml/2006/table">
            <a:tbl>
              <a:tblPr/>
              <a:tblGrid>
                <a:gridCol w="415904">
                  <a:extLst>
                    <a:ext uri="{9D8B030D-6E8A-4147-A177-3AD203B41FA5}">
                      <a16:colId xmlns:a16="http://schemas.microsoft.com/office/drawing/2014/main" val="20000"/>
                    </a:ext>
                  </a:extLst>
                </a:gridCol>
                <a:gridCol w="415904">
                  <a:extLst>
                    <a:ext uri="{9D8B030D-6E8A-4147-A177-3AD203B41FA5}">
                      <a16:colId xmlns:a16="http://schemas.microsoft.com/office/drawing/2014/main" val="20001"/>
                    </a:ext>
                  </a:extLst>
                </a:gridCol>
                <a:gridCol w="415904">
                  <a:extLst>
                    <a:ext uri="{9D8B030D-6E8A-4147-A177-3AD203B41FA5}">
                      <a16:colId xmlns:a16="http://schemas.microsoft.com/office/drawing/2014/main" val="20002"/>
                    </a:ext>
                  </a:extLst>
                </a:gridCol>
                <a:gridCol w="415904">
                  <a:extLst>
                    <a:ext uri="{9D8B030D-6E8A-4147-A177-3AD203B41FA5}">
                      <a16:colId xmlns:a16="http://schemas.microsoft.com/office/drawing/2014/main" val="20003"/>
                    </a:ext>
                  </a:extLst>
                </a:gridCol>
                <a:gridCol w="415904">
                  <a:extLst>
                    <a:ext uri="{9D8B030D-6E8A-4147-A177-3AD203B41FA5}">
                      <a16:colId xmlns:a16="http://schemas.microsoft.com/office/drawing/2014/main" val="20004"/>
                    </a:ext>
                  </a:extLst>
                </a:gridCol>
              </a:tblGrid>
              <a:tr h="519458">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0.070</a:t>
                      </a:r>
                    </a:p>
                  </a:txBody>
                  <a:tcPr marL="9525" marR="9525" marT="9525" marB="0" anchor="ctr">
                    <a:lnL>
                      <a:noFill/>
                    </a:lnL>
                    <a:lnR>
                      <a:noFill/>
                    </a:lnR>
                    <a:lnT>
                      <a:noFill/>
                    </a:lnT>
                    <a:lnB>
                      <a:noFill/>
                    </a:lnB>
                    <a:solidFill>
                      <a:srgbClr val="90B0D9"/>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0.149</a:t>
                      </a:r>
                    </a:p>
                  </a:txBody>
                  <a:tcPr marL="9525" marR="9525" marT="9525" marB="0" anchor="ctr">
                    <a:lnL>
                      <a:noFill/>
                    </a:lnL>
                    <a:lnR>
                      <a:noFill/>
                    </a:lnR>
                    <a:lnT>
                      <a:noFill/>
                    </a:lnT>
                    <a:lnB>
                      <a:noFill/>
                    </a:lnB>
                    <a:solidFill>
                      <a:srgbClr val="D0DDEF"/>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0.197</a:t>
                      </a:r>
                    </a:p>
                  </a:txBody>
                  <a:tcPr marL="9525" marR="9525" marT="9525" marB="0" anchor="ctr">
                    <a:lnL>
                      <a:noFill/>
                    </a:lnL>
                    <a:lnR>
                      <a:noFill/>
                    </a:lnR>
                    <a:lnT>
                      <a:noFill/>
                    </a:lnT>
                    <a:lnB>
                      <a:noFill/>
                    </a:lnB>
                    <a:solidFill>
                      <a:srgbClr val="F7F8FD"/>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0.152</a:t>
                      </a:r>
                    </a:p>
                  </a:txBody>
                  <a:tcPr marL="9525" marR="9525" marT="9525" marB="0" anchor="ctr">
                    <a:lnL>
                      <a:noFill/>
                    </a:lnL>
                    <a:lnR>
                      <a:noFill/>
                    </a:lnR>
                    <a:lnT>
                      <a:noFill/>
                    </a:lnT>
                    <a:lnB>
                      <a:noFill/>
                    </a:lnB>
                    <a:solidFill>
                      <a:srgbClr val="D2DFF0"/>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0.073</a:t>
                      </a:r>
                    </a:p>
                  </a:txBody>
                  <a:tcPr marL="9525" marR="9525" marT="9525" marB="0" anchor="ctr">
                    <a:lnL>
                      <a:noFill/>
                    </a:lnL>
                    <a:lnR>
                      <a:noFill/>
                    </a:lnR>
                    <a:lnT>
                      <a:noFill/>
                    </a:lnT>
                    <a:lnB>
                      <a:noFill/>
                    </a:lnB>
                    <a:solidFill>
                      <a:srgbClr val="93B2DA"/>
                    </a:solidFill>
                  </a:tcPr>
                </a:tc>
                <a:extLst>
                  <a:ext uri="{0D108BD9-81ED-4DB2-BD59-A6C34878D82A}">
                    <a16:rowId xmlns:a16="http://schemas.microsoft.com/office/drawing/2014/main" val="10000"/>
                  </a:ext>
                </a:extLst>
              </a:tr>
              <a:tr h="519458">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0.082</a:t>
                      </a:r>
                    </a:p>
                  </a:txBody>
                  <a:tcPr marL="9525" marR="9525" marT="9525" marB="0" anchor="ctr">
                    <a:lnL>
                      <a:noFill/>
                    </a:lnL>
                    <a:lnR>
                      <a:noFill/>
                    </a:lnR>
                    <a:lnT>
                      <a:noFill/>
                    </a:lnT>
                    <a:lnB>
                      <a:noFill/>
                    </a:lnB>
                    <a:solidFill>
                      <a:srgbClr val="9AB7DC"/>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0.441</a:t>
                      </a:r>
                    </a:p>
                  </a:txBody>
                  <a:tcPr marL="9525" marR="9525" marT="9525" marB="0" anchor="ctr">
                    <a:lnL>
                      <a:noFill/>
                    </a:lnL>
                    <a:lnR>
                      <a:noFill/>
                    </a:lnR>
                    <a:lnT>
                      <a:noFill/>
                    </a:lnT>
                    <a:lnB>
                      <a:noFill/>
                    </a:lnB>
                    <a:solidFill>
                      <a:srgbClr val="FAADAF"/>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0.524</a:t>
                      </a:r>
                    </a:p>
                  </a:txBody>
                  <a:tcPr marL="9525" marR="9525" marT="9525" marB="0" anchor="ctr">
                    <a:lnL>
                      <a:noFill/>
                    </a:lnL>
                    <a:lnR>
                      <a:noFill/>
                    </a:lnR>
                    <a:lnT>
                      <a:noFill/>
                    </a:lnT>
                    <a:lnB>
                      <a:noFill/>
                    </a:lnB>
                    <a:solidFill>
                      <a:srgbClr val="FA9193"/>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0.449</a:t>
                      </a:r>
                    </a:p>
                  </a:txBody>
                  <a:tcPr marL="9525" marR="9525" marT="9525" marB="0" anchor="ctr">
                    <a:lnL>
                      <a:noFill/>
                    </a:lnL>
                    <a:lnR>
                      <a:noFill/>
                    </a:lnR>
                    <a:lnT>
                      <a:noFill/>
                    </a:lnT>
                    <a:lnB>
                      <a:noFill/>
                    </a:lnB>
                    <a:solidFill>
                      <a:srgbClr val="FAAAAC"/>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0.235</a:t>
                      </a:r>
                    </a:p>
                  </a:txBody>
                  <a:tcPr marL="9525" marR="9525" marT="9525" marB="0" anchor="ctr">
                    <a:lnL>
                      <a:noFill/>
                    </a:lnL>
                    <a:lnR>
                      <a:noFill/>
                    </a:lnR>
                    <a:lnT>
                      <a:noFill/>
                    </a:lnT>
                    <a:lnB>
                      <a:noFill/>
                    </a:lnB>
                    <a:solidFill>
                      <a:srgbClr val="FCF2F5"/>
                    </a:solidFill>
                  </a:tcPr>
                </a:tc>
                <a:extLst>
                  <a:ext uri="{0D108BD9-81ED-4DB2-BD59-A6C34878D82A}">
                    <a16:rowId xmlns:a16="http://schemas.microsoft.com/office/drawing/2014/main" val="10001"/>
                  </a:ext>
                </a:extLst>
              </a:tr>
              <a:tr h="519458">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0.039</a:t>
                      </a:r>
                    </a:p>
                  </a:txBody>
                  <a:tcPr marL="9525" marR="9525" marT="9525" marB="0" anchor="ctr">
                    <a:lnL>
                      <a:noFill/>
                    </a:lnL>
                    <a:lnR>
                      <a:noFill/>
                    </a:lnR>
                    <a:lnT>
                      <a:noFill/>
                    </a:lnT>
                    <a:lnB>
                      <a:noFill/>
                    </a:lnB>
                    <a:solidFill>
                      <a:srgbClr val="779FD0"/>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0.531</a:t>
                      </a:r>
                    </a:p>
                  </a:txBody>
                  <a:tcPr marL="9525" marR="9525" marT="9525" marB="0" anchor="ctr">
                    <a:lnL>
                      <a:noFill/>
                    </a:lnL>
                    <a:lnR>
                      <a:noFill/>
                    </a:lnR>
                    <a:lnT>
                      <a:noFill/>
                    </a:lnT>
                    <a:lnB>
                      <a:noFill/>
                    </a:lnB>
                    <a:solidFill>
                      <a:srgbClr val="FA8F91"/>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0.642</a:t>
                      </a:r>
                    </a:p>
                  </a:txBody>
                  <a:tcPr marL="9525" marR="9525" marT="9525" marB="0" anchor="ctr">
                    <a:lnL>
                      <a:noFill/>
                    </a:lnL>
                    <a:lnR>
                      <a:noFill/>
                    </a:lnR>
                    <a:lnT>
                      <a:noFill/>
                    </a:lnT>
                    <a:lnB>
                      <a:noFill/>
                    </a:lnB>
                    <a:solidFill>
                      <a:srgbClr val="F8696B"/>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0.432</a:t>
                      </a:r>
                    </a:p>
                  </a:txBody>
                  <a:tcPr marL="9525" marR="9525" marT="9525" marB="0" anchor="ctr">
                    <a:lnL>
                      <a:noFill/>
                    </a:lnL>
                    <a:lnR>
                      <a:noFill/>
                    </a:lnR>
                    <a:lnT>
                      <a:noFill/>
                    </a:lnT>
                    <a:lnB>
                      <a:noFill/>
                    </a:lnB>
                    <a:solidFill>
                      <a:srgbClr val="FAB0B2"/>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0.249</a:t>
                      </a:r>
                    </a:p>
                  </a:txBody>
                  <a:tcPr marL="9525" marR="9525" marT="9525" marB="0" anchor="ctr">
                    <a:lnL>
                      <a:noFill/>
                    </a:lnL>
                    <a:lnR>
                      <a:noFill/>
                    </a:lnR>
                    <a:lnT>
                      <a:noFill/>
                    </a:lnT>
                    <a:lnB>
                      <a:noFill/>
                    </a:lnB>
                    <a:solidFill>
                      <a:srgbClr val="FCEDF0"/>
                    </a:solidFill>
                  </a:tcPr>
                </a:tc>
                <a:extLst>
                  <a:ext uri="{0D108BD9-81ED-4DB2-BD59-A6C34878D82A}">
                    <a16:rowId xmlns:a16="http://schemas.microsoft.com/office/drawing/2014/main" val="10002"/>
                  </a:ext>
                </a:extLst>
              </a:tr>
              <a:tr h="519458">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0.014</a:t>
                      </a:r>
                    </a:p>
                  </a:txBody>
                  <a:tcPr marL="9525" marR="9525" marT="9525" marB="0" anchor="ctr">
                    <a:lnL>
                      <a:noFill/>
                    </a:lnL>
                    <a:lnR>
                      <a:noFill/>
                    </a:lnR>
                    <a:lnT>
                      <a:noFill/>
                    </a:lnT>
                    <a:lnB>
                      <a:noFill/>
                    </a:lnB>
                    <a:solidFill>
                      <a:srgbClr val="6390C9"/>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0.481</a:t>
                      </a:r>
                    </a:p>
                  </a:txBody>
                  <a:tcPr marL="9525" marR="9525" marT="9525" marB="0" anchor="ctr">
                    <a:lnL>
                      <a:noFill/>
                    </a:lnL>
                    <a:lnR>
                      <a:noFill/>
                    </a:lnR>
                    <a:lnT>
                      <a:noFill/>
                    </a:lnT>
                    <a:lnB>
                      <a:noFill/>
                    </a:lnB>
                    <a:solidFill>
                      <a:srgbClr val="FA9FA2"/>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0.535</a:t>
                      </a:r>
                    </a:p>
                  </a:txBody>
                  <a:tcPr marL="9525" marR="9525" marT="9525" marB="0" anchor="ctr">
                    <a:lnL>
                      <a:noFill/>
                    </a:lnL>
                    <a:lnR>
                      <a:noFill/>
                    </a:lnR>
                    <a:lnT>
                      <a:noFill/>
                    </a:lnT>
                    <a:lnB>
                      <a:noFill/>
                    </a:lnB>
                    <a:solidFill>
                      <a:srgbClr val="F98D8F"/>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0.275</a:t>
                      </a:r>
                    </a:p>
                  </a:txBody>
                  <a:tcPr marL="9525" marR="9525" marT="9525" marB="0" anchor="ctr">
                    <a:lnL>
                      <a:noFill/>
                    </a:lnL>
                    <a:lnR>
                      <a:noFill/>
                    </a:lnR>
                    <a:lnT>
                      <a:noFill/>
                    </a:lnT>
                    <a:lnB>
                      <a:noFill/>
                    </a:lnB>
                    <a:solidFill>
                      <a:srgbClr val="FCE4E7"/>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0.231</a:t>
                      </a:r>
                    </a:p>
                  </a:txBody>
                  <a:tcPr marL="9525" marR="9525" marT="9525" marB="0" anchor="ctr">
                    <a:lnL>
                      <a:noFill/>
                    </a:lnL>
                    <a:lnR>
                      <a:noFill/>
                    </a:lnR>
                    <a:lnT>
                      <a:noFill/>
                    </a:lnT>
                    <a:lnB>
                      <a:noFill/>
                    </a:lnB>
                    <a:solidFill>
                      <a:srgbClr val="FCF3F6"/>
                    </a:solidFill>
                  </a:tcPr>
                </a:tc>
                <a:extLst>
                  <a:ext uri="{0D108BD9-81ED-4DB2-BD59-A6C34878D82A}">
                    <a16:rowId xmlns:a16="http://schemas.microsoft.com/office/drawing/2014/main" val="10003"/>
                  </a:ext>
                </a:extLst>
              </a:tr>
              <a:tr h="519458">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0.002</a:t>
                      </a:r>
                    </a:p>
                  </a:txBody>
                  <a:tcPr marL="9525" marR="9525" marT="9525" marB="0" anchor="ctr">
                    <a:lnL>
                      <a:noFill/>
                    </a:lnL>
                    <a:lnR>
                      <a:noFill/>
                    </a:lnR>
                    <a:lnT>
                      <a:noFill/>
                    </a:lnT>
                    <a:lnB>
                      <a:noFill/>
                    </a:lnB>
                    <a:solidFill>
                      <a:srgbClr val="5A8AC6"/>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0.229</a:t>
                      </a:r>
                    </a:p>
                  </a:txBody>
                  <a:tcPr marL="9525" marR="9525" marT="9525" marB="0" anchor="ctr">
                    <a:lnL>
                      <a:noFill/>
                    </a:lnL>
                    <a:lnR>
                      <a:noFill/>
                    </a:lnR>
                    <a:lnT>
                      <a:noFill/>
                    </a:lnT>
                    <a:lnB>
                      <a:noFill/>
                    </a:lnB>
                    <a:solidFill>
                      <a:srgbClr val="FCF4F7"/>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0.159</a:t>
                      </a:r>
                    </a:p>
                  </a:txBody>
                  <a:tcPr marL="9525" marR="9525" marT="9525" marB="0" anchor="ctr">
                    <a:lnL>
                      <a:noFill/>
                    </a:lnL>
                    <a:lnR>
                      <a:noFill/>
                    </a:lnR>
                    <a:lnT>
                      <a:noFill/>
                    </a:lnT>
                    <a:lnB>
                      <a:noFill/>
                    </a:lnB>
                    <a:solidFill>
                      <a:srgbClr val="D8E3F2"/>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0.162</a:t>
                      </a:r>
                    </a:p>
                  </a:txBody>
                  <a:tcPr marL="9525" marR="9525" marT="9525" marB="0" anchor="ctr">
                    <a:lnL>
                      <a:noFill/>
                    </a:lnL>
                    <a:lnR>
                      <a:noFill/>
                    </a:lnR>
                    <a:lnT>
                      <a:noFill/>
                    </a:lnT>
                    <a:lnB>
                      <a:noFill/>
                    </a:lnB>
                    <a:solidFill>
                      <a:srgbClr val="DBE4F3"/>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0.036</a:t>
                      </a:r>
                    </a:p>
                  </a:txBody>
                  <a:tcPr marL="9525" marR="9525" marT="9525" marB="0" anchor="ctr">
                    <a:lnL>
                      <a:noFill/>
                    </a:lnL>
                    <a:lnR>
                      <a:noFill/>
                    </a:lnR>
                    <a:lnT>
                      <a:noFill/>
                    </a:lnT>
                    <a:lnB>
                      <a:noFill/>
                    </a:lnB>
                    <a:solidFill>
                      <a:srgbClr val="749CCF"/>
                    </a:solidFill>
                  </a:tcPr>
                </a:tc>
                <a:extLst>
                  <a:ext uri="{0D108BD9-81ED-4DB2-BD59-A6C34878D82A}">
                    <a16:rowId xmlns:a16="http://schemas.microsoft.com/office/drawing/2014/main" val="10004"/>
                  </a:ext>
                </a:extLst>
              </a:tr>
            </a:tbl>
          </a:graphicData>
        </a:graphic>
      </p:graphicFrame>
      <p:sp>
        <p:nvSpPr>
          <p:cNvPr id="2" name="제목 1"/>
          <p:cNvSpPr>
            <a:spLocks noGrp="1"/>
          </p:cNvSpPr>
          <p:nvPr>
            <p:ph type="title"/>
          </p:nvPr>
        </p:nvSpPr>
        <p:spPr>
          <a:xfrm>
            <a:off x="838200" y="365125"/>
            <a:ext cx="10932042" cy="1240391"/>
          </a:xfrm>
        </p:spPr>
        <p:txBody>
          <a:bodyPr>
            <a:normAutofit/>
          </a:bodyPr>
          <a:lstStyle/>
          <a:p>
            <a:r>
              <a:rPr kumimoji="1" lang="en-US" altLang="ko-KR" dirty="0"/>
              <a:t>Pitch outcome prediction: Deep Learning</a:t>
            </a:r>
            <a:endParaRPr kumimoji="1" lang="ko-KR" altLang="en-US" dirty="0"/>
          </a:p>
        </p:txBody>
      </p:sp>
      <p:pic>
        <p:nvPicPr>
          <p:cNvPr id="6" name="그림 5"/>
          <p:cNvPicPr>
            <a:picLocks noChangeAspect="1"/>
          </p:cNvPicPr>
          <p:nvPr/>
        </p:nvPicPr>
        <p:blipFill rotWithShape="1">
          <a:blip r:embed="rId3"/>
          <a:srcRect l="983" t="26521" r="28490" b="44516"/>
          <a:stretch/>
        </p:blipFill>
        <p:spPr>
          <a:xfrm>
            <a:off x="857846" y="2090195"/>
            <a:ext cx="4239735" cy="2432796"/>
          </a:xfrm>
          <a:prstGeom prst="rect">
            <a:avLst/>
          </a:prstGeom>
        </p:spPr>
      </p:pic>
      <p:sp>
        <p:nvSpPr>
          <p:cNvPr id="8" name="텍스트 상자 32"/>
          <p:cNvSpPr txBox="1"/>
          <p:nvPr/>
        </p:nvSpPr>
        <p:spPr>
          <a:xfrm rot="16200000">
            <a:off x="6212256" y="4047300"/>
            <a:ext cx="745717" cy="253916"/>
          </a:xfrm>
          <a:prstGeom prst="rect">
            <a:avLst/>
          </a:prstGeom>
          <a:noFill/>
        </p:spPr>
        <p:txBody>
          <a:bodyPr wrap="none" rtlCol="0">
            <a:spAutoFit/>
          </a:bodyPr>
          <a:lstStyle/>
          <a:p>
            <a:r>
              <a:rPr kumimoji="1" lang="en-US" altLang="ko-KR" sz="1050" dirty="0"/>
              <a:t>In-corner</a:t>
            </a:r>
            <a:endParaRPr kumimoji="1" lang="ko-KR" altLang="en-US" sz="1050" dirty="0"/>
          </a:p>
        </p:txBody>
      </p:sp>
      <p:sp>
        <p:nvSpPr>
          <p:cNvPr id="9" name="텍스트 상자 33"/>
          <p:cNvSpPr txBox="1"/>
          <p:nvPr/>
        </p:nvSpPr>
        <p:spPr>
          <a:xfrm rot="5400000">
            <a:off x="8383929" y="4041424"/>
            <a:ext cx="859531" cy="253916"/>
          </a:xfrm>
          <a:prstGeom prst="rect">
            <a:avLst/>
          </a:prstGeom>
          <a:noFill/>
        </p:spPr>
        <p:txBody>
          <a:bodyPr wrap="none" rtlCol="0">
            <a:spAutoFit/>
          </a:bodyPr>
          <a:lstStyle/>
          <a:p>
            <a:r>
              <a:rPr kumimoji="1" lang="en-US" altLang="ko-KR" sz="1050" dirty="0"/>
              <a:t>Out-corner</a:t>
            </a:r>
            <a:endParaRPr kumimoji="1" lang="ko-KR" altLang="en-US" sz="1050" dirty="0"/>
          </a:p>
        </p:txBody>
      </p:sp>
      <p:sp>
        <p:nvSpPr>
          <p:cNvPr id="10" name="텍스트 상자 11"/>
          <p:cNvSpPr txBox="1"/>
          <p:nvPr/>
        </p:nvSpPr>
        <p:spPr>
          <a:xfrm>
            <a:off x="6658090" y="2558967"/>
            <a:ext cx="1737207" cy="276999"/>
          </a:xfrm>
          <a:prstGeom prst="rect">
            <a:avLst/>
          </a:prstGeom>
          <a:noFill/>
        </p:spPr>
        <p:txBody>
          <a:bodyPr wrap="none" rtlCol="0">
            <a:spAutoFit/>
          </a:bodyPr>
          <a:lstStyle/>
          <a:p>
            <a:r>
              <a:rPr kumimoji="1" lang="en-US" altLang="ko-KR" sz="1200" dirty="0"/>
              <a:t>Fast ball after fast ball</a:t>
            </a:r>
            <a:endParaRPr kumimoji="1" lang="ko-KR" altLang="en-US" sz="1200" dirty="0"/>
          </a:p>
        </p:txBody>
      </p:sp>
      <p:sp>
        <p:nvSpPr>
          <p:cNvPr id="12" name="텍스트 상자 11"/>
          <p:cNvSpPr txBox="1"/>
          <p:nvPr/>
        </p:nvSpPr>
        <p:spPr>
          <a:xfrm>
            <a:off x="6094414" y="5809391"/>
            <a:ext cx="2892780" cy="307777"/>
          </a:xfrm>
          <a:prstGeom prst="rect">
            <a:avLst/>
          </a:prstGeom>
          <a:noFill/>
        </p:spPr>
        <p:txBody>
          <a:bodyPr wrap="none" rtlCol="0">
            <a:spAutoFit/>
          </a:bodyPr>
          <a:lstStyle/>
          <a:p>
            <a:r>
              <a:rPr kumimoji="1" lang="en-US" altLang="ko-KR" sz="1400" dirty="0"/>
              <a:t>Real pitch:</a:t>
            </a:r>
            <a:r>
              <a:rPr kumimoji="1" lang="ko-KR" altLang="en-US" sz="1400" dirty="0"/>
              <a:t> </a:t>
            </a:r>
            <a:r>
              <a:rPr kumimoji="1" lang="en-US" altLang="ko-KR" sz="1400" dirty="0"/>
              <a:t>fast ball and being hit</a:t>
            </a:r>
            <a:endParaRPr kumimoji="1" lang="ko-KR" altLang="en-US" sz="1400" dirty="0"/>
          </a:p>
        </p:txBody>
      </p:sp>
      <p:sp>
        <p:nvSpPr>
          <p:cNvPr id="14" name="텍스트 상자 29"/>
          <p:cNvSpPr txBox="1"/>
          <p:nvPr/>
        </p:nvSpPr>
        <p:spPr>
          <a:xfrm>
            <a:off x="9093608" y="5815179"/>
            <a:ext cx="1932580" cy="307777"/>
          </a:xfrm>
          <a:prstGeom prst="rect">
            <a:avLst/>
          </a:prstGeom>
          <a:noFill/>
        </p:spPr>
        <p:txBody>
          <a:bodyPr wrap="none" rtlCol="0">
            <a:spAutoFit/>
          </a:bodyPr>
          <a:lstStyle/>
          <a:p>
            <a:r>
              <a:rPr kumimoji="1" lang="en-US" altLang="ko-KR" sz="1400" dirty="0"/>
              <a:t>Slider recommended!</a:t>
            </a:r>
          </a:p>
        </p:txBody>
      </p:sp>
      <p:sp>
        <p:nvSpPr>
          <p:cNvPr id="15" name="텍스트 상자 34"/>
          <p:cNvSpPr txBox="1"/>
          <p:nvPr/>
        </p:nvSpPr>
        <p:spPr>
          <a:xfrm rot="16200000">
            <a:off x="8840706" y="4042809"/>
            <a:ext cx="745717" cy="253916"/>
          </a:xfrm>
          <a:prstGeom prst="rect">
            <a:avLst/>
          </a:prstGeom>
          <a:noFill/>
        </p:spPr>
        <p:txBody>
          <a:bodyPr wrap="none" rtlCol="0">
            <a:spAutoFit/>
          </a:bodyPr>
          <a:lstStyle/>
          <a:p>
            <a:r>
              <a:rPr kumimoji="1" lang="en-US" altLang="ko-KR" sz="1050" dirty="0"/>
              <a:t>In-corner</a:t>
            </a:r>
            <a:endParaRPr kumimoji="1" lang="ko-KR" altLang="en-US" sz="1050" dirty="0"/>
          </a:p>
        </p:txBody>
      </p:sp>
      <p:sp>
        <p:nvSpPr>
          <p:cNvPr id="16" name="텍스트 상자 35"/>
          <p:cNvSpPr txBox="1"/>
          <p:nvPr/>
        </p:nvSpPr>
        <p:spPr>
          <a:xfrm rot="5400000">
            <a:off x="11051459" y="4036932"/>
            <a:ext cx="859531" cy="253916"/>
          </a:xfrm>
          <a:prstGeom prst="rect">
            <a:avLst/>
          </a:prstGeom>
          <a:noFill/>
        </p:spPr>
        <p:txBody>
          <a:bodyPr wrap="none" rtlCol="0">
            <a:spAutoFit/>
          </a:bodyPr>
          <a:lstStyle/>
          <a:p>
            <a:r>
              <a:rPr kumimoji="1" lang="en-US" altLang="ko-KR" sz="1050" dirty="0"/>
              <a:t>Out-corner</a:t>
            </a:r>
            <a:endParaRPr kumimoji="1" lang="ko-KR" altLang="en-US" sz="1050" dirty="0"/>
          </a:p>
        </p:txBody>
      </p:sp>
      <p:sp>
        <p:nvSpPr>
          <p:cNvPr id="17" name="텍스트 상자 42"/>
          <p:cNvSpPr txBox="1"/>
          <p:nvPr/>
        </p:nvSpPr>
        <p:spPr>
          <a:xfrm>
            <a:off x="7932689" y="1747012"/>
            <a:ext cx="2015936" cy="338554"/>
          </a:xfrm>
          <a:prstGeom prst="rect">
            <a:avLst/>
          </a:prstGeom>
          <a:noFill/>
        </p:spPr>
        <p:txBody>
          <a:bodyPr wrap="none" rtlCol="0">
            <a:spAutoFit/>
          </a:bodyPr>
          <a:lstStyle/>
          <a:p>
            <a:pPr algn="ctr"/>
            <a:r>
              <a:rPr kumimoji="1" lang="en-US" altLang="ko-KR" sz="1600" dirty="0"/>
              <a:t>Prediction from NN</a:t>
            </a:r>
            <a:endParaRPr kumimoji="1" lang="ko-KR" altLang="en-US" sz="1600" dirty="0"/>
          </a:p>
        </p:txBody>
      </p:sp>
      <p:sp>
        <p:nvSpPr>
          <p:cNvPr id="19" name="텍스트 상자 25"/>
          <p:cNvSpPr txBox="1"/>
          <p:nvPr/>
        </p:nvSpPr>
        <p:spPr>
          <a:xfrm>
            <a:off x="909057" y="5386500"/>
            <a:ext cx="4523482" cy="584775"/>
          </a:xfrm>
          <a:prstGeom prst="rect">
            <a:avLst/>
          </a:prstGeom>
          <a:noFill/>
        </p:spPr>
        <p:txBody>
          <a:bodyPr wrap="none" rtlCol="0">
            <a:spAutoFit/>
          </a:bodyPr>
          <a:lstStyle/>
          <a:p>
            <a:r>
              <a:rPr kumimoji="1" lang="en-US" altLang="ko-KR" sz="1600" dirty="0" err="1"/>
              <a:t>Kt</a:t>
            </a:r>
            <a:r>
              <a:rPr kumimoji="1" lang="en-US" altLang="ko-KR" sz="1600" dirty="0"/>
              <a:t> (home)</a:t>
            </a:r>
            <a:r>
              <a:rPr kumimoji="1" lang="ko-KR" altLang="en-US" sz="1600" dirty="0"/>
              <a:t> </a:t>
            </a:r>
            <a:r>
              <a:rPr kumimoji="1" lang="en-US" altLang="ko-KR" sz="1600" dirty="0"/>
              <a:t>vs. </a:t>
            </a:r>
            <a:r>
              <a:rPr kumimoji="1" lang="en-US" altLang="ko-KR" sz="1600" dirty="0" err="1"/>
              <a:t>Nexen</a:t>
            </a:r>
            <a:r>
              <a:rPr kumimoji="1" lang="en-US" altLang="ko-KR" sz="1600" dirty="0"/>
              <a:t> (away)</a:t>
            </a:r>
            <a:r>
              <a:rPr kumimoji="1" lang="ko-KR" altLang="en-US" sz="1600" dirty="0"/>
              <a:t> </a:t>
            </a:r>
            <a:r>
              <a:rPr kumimoji="1" lang="en-US" altLang="ko-KR" sz="1600" dirty="0"/>
              <a:t>on May 27, 2016</a:t>
            </a:r>
          </a:p>
          <a:p>
            <a:r>
              <a:rPr kumimoji="1" lang="en-US" altLang="ko-KR" sz="1600" dirty="0" err="1"/>
              <a:t>Joo</a:t>
            </a:r>
            <a:r>
              <a:rPr kumimoji="1" lang="en-US" altLang="ko-KR" sz="1600" dirty="0"/>
              <a:t>, Kwon of </a:t>
            </a:r>
            <a:r>
              <a:rPr kumimoji="1" lang="en-US" altLang="ko-KR" sz="1600" dirty="0" err="1"/>
              <a:t>Kt</a:t>
            </a:r>
            <a:r>
              <a:rPr kumimoji="1" lang="en-US" altLang="ko-KR" sz="1600" dirty="0"/>
              <a:t> pitching to Lim, </a:t>
            </a:r>
            <a:r>
              <a:rPr kumimoji="1" lang="en-US" altLang="ko-KR" sz="1600" dirty="0" err="1"/>
              <a:t>Byungwook</a:t>
            </a:r>
            <a:endParaRPr kumimoji="1" lang="ko-KR" altLang="en-US" sz="1600" dirty="0"/>
          </a:p>
        </p:txBody>
      </p:sp>
      <p:sp>
        <p:nvSpPr>
          <p:cNvPr id="21" name="텍스트 상자 9"/>
          <p:cNvSpPr txBox="1"/>
          <p:nvPr/>
        </p:nvSpPr>
        <p:spPr>
          <a:xfrm>
            <a:off x="9314136" y="2541263"/>
            <a:ext cx="1553182" cy="276999"/>
          </a:xfrm>
          <a:prstGeom prst="rect">
            <a:avLst/>
          </a:prstGeom>
          <a:noFill/>
        </p:spPr>
        <p:txBody>
          <a:bodyPr wrap="none" rtlCol="0">
            <a:spAutoFit/>
          </a:bodyPr>
          <a:lstStyle/>
          <a:p>
            <a:r>
              <a:rPr kumimoji="1" lang="en-US" altLang="ko-KR" sz="1200" dirty="0"/>
              <a:t>Slider after fast ball</a:t>
            </a:r>
            <a:endParaRPr kumimoji="1" lang="ko-KR" altLang="en-US" sz="1200" dirty="0"/>
          </a:p>
        </p:txBody>
      </p:sp>
      <p:sp>
        <p:nvSpPr>
          <p:cNvPr id="23" name="타원 22"/>
          <p:cNvSpPr/>
          <p:nvPr/>
        </p:nvSpPr>
        <p:spPr>
          <a:xfrm>
            <a:off x="7092855" y="4467334"/>
            <a:ext cx="391481" cy="442766"/>
          </a:xfrm>
          <a:prstGeom prst="ellipse">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4" name="직선 화살표 연결선 23"/>
          <p:cNvCxnSpPr>
            <a:stCxn id="23" idx="4"/>
            <a:endCxn id="12" idx="0"/>
          </p:cNvCxnSpPr>
          <p:nvPr/>
        </p:nvCxnSpPr>
        <p:spPr>
          <a:xfrm>
            <a:off x="7288596" y="4910100"/>
            <a:ext cx="252208" cy="899291"/>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그림 24"/>
          <p:cNvPicPr>
            <a:picLocks noChangeAspect="1"/>
          </p:cNvPicPr>
          <p:nvPr/>
        </p:nvPicPr>
        <p:blipFill rotWithShape="1">
          <a:blip r:embed="rId3"/>
          <a:srcRect l="3729" t="26838" r="78605" b="70372"/>
          <a:stretch/>
        </p:blipFill>
        <p:spPr>
          <a:xfrm>
            <a:off x="1026020" y="4838372"/>
            <a:ext cx="1891159" cy="417530"/>
          </a:xfrm>
          <a:prstGeom prst="rect">
            <a:avLst/>
          </a:prstGeom>
        </p:spPr>
      </p:pic>
      <p:graphicFrame>
        <p:nvGraphicFramePr>
          <p:cNvPr id="42" name="표 41"/>
          <p:cNvGraphicFramePr>
            <a:graphicFrameLocks noGrp="1"/>
          </p:cNvGraphicFramePr>
          <p:nvPr/>
        </p:nvGraphicFramePr>
        <p:xfrm>
          <a:off x="9314134" y="2895705"/>
          <a:ext cx="2039665" cy="2584600"/>
        </p:xfrm>
        <a:graphic>
          <a:graphicData uri="http://schemas.openxmlformats.org/drawingml/2006/table">
            <a:tbl>
              <a:tblPr/>
              <a:tblGrid>
                <a:gridCol w="407933">
                  <a:extLst>
                    <a:ext uri="{9D8B030D-6E8A-4147-A177-3AD203B41FA5}">
                      <a16:colId xmlns:a16="http://schemas.microsoft.com/office/drawing/2014/main" val="20000"/>
                    </a:ext>
                  </a:extLst>
                </a:gridCol>
                <a:gridCol w="407933">
                  <a:extLst>
                    <a:ext uri="{9D8B030D-6E8A-4147-A177-3AD203B41FA5}">
                      <a16:colId xmlns:a16="http://schemas.microsoft.com/office/drawing/2014/main" val="20001"/>
                    </a:ext>
                  </a:extLst>
                </a:gridCol>
                <a:gridCol w="407933">
                  <a:extLst>
                    <a:ext uri="{9D8B030D-6E8A-4147-A177-3AD203B41FA5}">
                      <a16:colId xmlns:a16="http://schemas.microsoft.com/office/drawing/2014/main" val="20002"/>
                    </a:ext>
                  </a:extLst>
                </a:gridCol>
                <a:gridCol w="407933">
                  <a:extLst>
                    <a:ext uri="{9D8B030D-6E8A-4147-A177-3AD203B41FA5}">
                      <a16:colId xmlns:a16="http://schemas.microsoft.com/office/drawing/2014/main" val="20003"/>
                    </a:ext>
                  </a:extLst>
                </a:gridCol>
                <a:gridCol w="407933">
                  <a:extLst>
                    <a:ext uri="{9D8B030D-6E8A-4147-A177-3AD203B41FA5}">
                      <a16:colId xmlns:a16="http://schemas.microsoft.com/office/drawing/2014/main" val="20004"/>
                    </a:ext>
                  </a:extLst>
                </a:gridCol>
              </a:tblGrid>
              <a:tr h="516920">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0.087</a:t>
                      </a:r>
                    </a:p>
                  </a:txBody>
                  <a:tcPr marL="9525" marR="9525" marT="9525" marB="0" anchor="ctr">
                    <a:lnL>
                      <a:noFill/>
                    </a:lnL>
                    <a:lnR>
                      <a:noFill/>
                    </a:lnR>
                    <a:lnT>
                      <a:noFill/>
                    </a:lnT>
                    <a:lnB>
                      <a:noFill/>
                    </a:lnB>
                    <a:solidFill>
                      <a:srgbClr val="9EBADE"/>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0.141</a:t>
                      </a:r>
                    </a:p>
                  </a:txBody>
                  <a:tcPr marL="9525" marR="9525" marT="9525" marB="0" anchor="ctr">
                    <a:lnL>
                      <a:noFill/>
                    </a:lnL>
                    <a:lnR>
                      <a:noFill/>
                    </a:lnR>
                    <a:lnT>
                      <a:noFill/>
                    </a:lnT>
                    <a:lnB>
                      <a:noFill/>
                    </a:lnB>
                    <a:solidFill>
                      <a:srgbClr val="CAD9ED"/>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0.109</a:t>
                      </a:r>
                    </a:p>
                  </a:txBody>
                  <a:tcPr marL="9525" marR="9525" marT="9525" marB="0" anchor="ctr">
                    <a:lnL>
                      <a:noFill/>
                    </a:lnL>
                    <a:lnR>
                      <a:noFill/>
                    </a:lnR>
                    <a:lnT>
                      <a:noFill/>
                    </a:lnT>
                    <a:lnB>
                      <a:noFill/>
                    </a:lnB>
                    <a:solidFill>
                      <a:srgbClr val="B0C6E4"/>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0.085</a:t>
                      </a:r>
                    </a:p>
                  </a:txBody>
                  <a:tcPr marL="9525" marR="9525" marT="9525" marB="0" anchor="ctr">
                    <a:lnL>
                      <a:noFill/>
                    </a:lnL>
                    <a:lnR>
                      <a:noFill/>
                    </a:lnR>
                    <a:lnT>
                      <a:noFill/>
                    </a:lnT>
                    <a:lnB>
                      <a:noFill/>
                    </a:lnB>
                    <a:solidFill>
                      <a:srgbClr val="9DB9DD"/>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0.039</a:t>
                      </a:r>
                    </a:p>
                  </a:txBody>
                  <a:tcPr marL="9525" marR="9525" marT="9525" marB="0" anchor="ctr">
                    <a:lnL>
                      <a:noFill/>
                    </a:lnL>
                    <a:lnR>
                      <a:noFill/>
                    </a:lnR>
                    <a:lnT>
                      <a:noFill/>
                    </a:lnT>
                    <a:lnB>
                      <a:noFill/>
                    </a:lnB>
                    <a:solidFill>
                      <a:srgbClr val="779FD0"/>
                    </a:solidFill>
                  </a:tcPr>
                </a:tc>
                <a:extLst>
                  <a:ext uri="{0D108BD9-81ED-4DB2-BD59-A6C34878D82A}">
                    <a16:rowId xmlns:a16="http://schemas.microsoft.com/office/drawing/2014/main" val="10000"/>
                  </a:ext>
                </a:extLst>
              </a:tr>
              <a:tr h="516920">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0.129</a:t>
                      </a:r>
                    </a:p>
                  </a:txBody>
                  <a:tcPr marL="9525" marR="9525" marT="9525" marB="0" anchor="ctr">
                    <a:lnL>
                      <a:noFill/>
                    </a:lnL>
                    <a:lnR>
                      <a:noFill/>
                    </a:lnR>
                    <a:lnT>
                      <a:noFill/>
                    </a:lnT>
                    <a:lnB>
                      <a:noFill/>
                    </a:lnB>
                    <a:solidFill>
                      <a:srgbClr val="C0D2EA"/>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0.362</a:t>
                      </a:r>
                    </a:p>
                  </a:txBody>
                  <a:tcPr marL="9525" marR="9525" marT="9525" marB="0" anchor="ctr">
                    <a:lnL>
                      <a:noFill/>
                    </a:lnL>
                    <a:lnR>
                      <a:noFill/>
                    </a:lnR>
                    <a:lnT>
                      <a:noFill/>
                    </a:lnT>
                    <a:lnB>
                      <a:noFill/>
                    </a:lnB>
                    <a:solidFill>
                      <a:srgbClr val="FBC7CA"/>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0.468</a:t>
                      </a:r>
                    </a:p>
                  </a:txBody>
                  <a:tcPr marL="9525" marR="9525" marT="9525" marB="0" anchor="ctr">
                    <a:lnL>
                      <a:noFill/>
                    </a:lnL>
                    <a:lnR>
                      <a:noFill/>
                    </a:lnR>
                    <a:lnT>
                      <a:noFill/>
                    </a:lnT>
                    <a:lnB>
                      <a:noFill/>
                    </a:lnB>
                    <a:solidFill>
                      <a:srgbClr val="FAA4A6"/>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0.366</a:t>
                      </a:r>
                    </a:p>
                  </a:txBody>
                  <a:tcPr marL="9525" marR="9525" marT="9525" marB="0" anchor="ctr">
                    <a:lnL>
                      <a:noFill/>
                    </a:lnL>
                    <a:lnR>
                      <a:noFill/>
                    </a:lnR>
                    <a:lnT>
                      <a:noFill/>
                    </a:lnT>
                    <a:lnB>
                      <a:noFill/>
                    </a:lnB>
                    <a:solidFill>
                      <a:srgbClr val="FBC6C8"/>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0.172</a:t>
                      </a:r>
                    </a:p>
                  </a:txBody>
                  <a:tcPr marL="9525" marR="9525" marT="9525" marB="0" anchor="ctr">
                    <a:lnL>
                      <a:noFill/>
                    </a:lnL>
                    <a:lnR>
                      <a:noFill/>
                    </a:lnR>
                    <a:lnT>
                      <a:noFill/>
                    </a:lnT>
                    <a:lnB>
                      <a:noFill/>
                    </a:lnB>
                    <a:solidFill>
                      <a:srgbClr val="E3EAF6"/>
                    </a:solidFill>
                  </a:tcPr>
                </a:tc>
                <a:extLst>
                  <a:ext uri="{0D108BD9-81ED-4DB2-BD59-A6C34878D82A}">
                    <a16:rowId xmlns:a16="http://schemas.microsoft.com/office/drawing/2014/main" val="10001"/>
                  </a:ext>
                </a:extLst>
              </a:tr>
              <a:tr h="516920">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0.090</a:t>
                      </a:r>
                    </a:p>
                  </a:txBody>
                  <a:tcPr marL="9525" marR="9525" marT="9525" marB="0" anchor="ctr">
                    <a:lnL>
                      <a:noFill/>
                    </a:lnL>
                    <a:lnR>
                      <a:noFill/>
                    </a:lnR>
                    <a:lnT>
                      <a:noFill/>
                    </a:lnT>
                    <a:lnB>
                      <a:noFill/>
                    </a:lnB>
                    <a:solidFill>
                      <a:srgbClr val="A1BBDE"/>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0.366</a:t>
                      </a:r>
                    </a:p>
                  </a:txBody>
                  <a:tcPr marL="9525" marR="9525" marT="9525" marB="0" anchor="ctr">
                    <a:lnL>
                      <a:noFill/>
                    </a:lnL>
                    <a:lnR>
                      <a:noFill/>
                    </a:lnR>
                    <a:lnT>
                      <a:noFill/>
                    </a:lnT>
                    <a:lnB>
                      <a:noFill/>
                    </a:lnB>
                    <a:solidFill>
                      <a:srgbClr val="FBC6C8"/>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0.564</a:t>
                      </a:r>
                    </a:p>
                  </a:txBody>
                  <a:tcPr marL="9525" marR="9525" marT="9525" marB="0" anchor="ctr">
                    <a:lnL>
                      <a:noFill/>
                    </a:lnL>
                    <a:lnR>
                      <a:noFill/>
                    </a:lnR>
                    <a:lnT>
                      <a:noFill/>
                    </a:lnT>
                    <a:lnB>
                      <a:noFill/>
                    </a:lnB>
                    <a:solidFill>
                      <a:srgbClr val="F98386"/>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0.519</a:t>
                      </a:r>
                    </a:p>
                  </a:txBody>
                  <a:tcPr marL="9525" marR="9525" marT="9525" marB="0" anchor="ctr">
                    <a:lnL>
                      <a:noFill/>
                    </a:lnL>
                    <a:lnR>
                      <a:noFill/>
                    </a:lnR>
                    <a:lnT>
                      <a:noFill/>
                    </a:lnT>
                    <a:lnB>
                      <a:noFill/>
                    </a:lnB>
                    <a:solidFill>
                      <a:srgbClr val="FA9395"/>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0.214</a:t>
                      </a:r>
                    </a:p>
                  </a:txBody>
                  <a:tcPr marL="9525" marR="9525" marT="9525" marB="0" anchor="ctr">
                    <a:lnL>
                      <a:noFill/>
                    </a:lnL>
                    <a:lnR>
                      <a:noFill/>
                    </a:lnR>
                    <a:lnT>
                      <a:noFill/>
                    </a:lnT>
                    <a:lnB>
                      <a:noFill/>
                    </a:lnB>
                    <a:solidFill>
                      <a:srgbClr val="FCF9FC"/>
                    </a:solidFill>
                  </a:tcPr>
                </a:tc>
                <a:extLst>
                  <a:ext uri="{0D108BD9-81ED-4DB2-BD59-A6C34878D82A}">
                    <a16:rowId xmlns:a16="http://schemas.microsoft.com/office/drawing/2014/main" val="10002"/>
                  </a:ext>
                </a:extLst>
              </a:tr>
              <a:tr h="516920">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0.045</a:t>
                      </a:r>
                    </a:p>
                  </a:txBody>
                  <a:tcPr marL="9525" marR="9525" marT="9525" marB="0" anchor="ctr">
                    <a:lnL>
                      <a:noFill/>
                    </a:lnL>
                    <a:lnR>
                      <a:noFill/>
                    </a:lnR>
                    <a:lnT>
                      <a:noFill/>
                    </a:lnT>
                    <a:lnB>
                      <a:noFill/>
                    </a:lnB>
                    <a:solidFill>
                      <a:srgbClr val="7CA2D2"/>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0.286</a:t>
                      </a:r>
                    </a:p>
                  </a:txBody>
                  <a:tcPr marL="9525" marR="9525" marT="9525" marB="0" anchor="ctr">
                    <a:lnL>
                      <a:noFill/>
                    </a:lnL>
                    <a:lnR>
                      <a:noFill/>
                    </a:lnR>
                    <a:lnT>
                      <a:noFill/>
                    </a:lnT>
                    <a:lnB>
                      <a:noFill/>
                    </a:lnB>
                    <a:solidFill>
                      <a:srgbClr val="FCE1E3"/>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0.447</a:t>
                      </a:r>
                    </a:p>
                  </a:txBody>
                  <a:tcPr marL="9525" marR="9525" marT="9525" marB="0" anchor="ctr">
                    <a:lnL>
                      <a:noFill/>
                    </a:lnL>
                    <a:lnR>
                      <a:noFill/>
                    </a:lnR>
                    <a:lnT>
                      <a:noFill/>
                    </a:lnT>
                    <a:lnB>
                      <a:noFill/>
                    </a:lnB>
                    <a:solidFill>
                      <a:srgbClr val="FAABAD"/>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0.460</a:t>
                      </a:r>
                    </a:p>
                  </a:txBody>
                  <a:tcPr marL="9525" marR="9525" marT="9525" marB="0" anchor="ctr">
                    <a:lnL>
                      <a:noFill/>
                    </a:lnL>
                    <a:lnR>
                      <a:noFill/>
                    </a:lnR>
                    <a:lnT>
                      <a:noFill/>
                    </a:lnT>
                    <a:lnB>
                      <a:noFill/>
                    </a:lnB>
                    <a:solidFill>
                      <a:srgbClr val="FAA6A9"/>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0.233</a:t>
                      </a:r>
                    </a:p>
                  </a:txBody>
                  <a:tcPr marL="9525" marR="9525" marT="9525" marB="0" anchor="ctr">
                    <a:lnL>
                      <a:noFill/>
                    </a:lnL>
                    <a:lnR>
                      <a:noFill/>
                    </a:lnR>
                    <a:lnT>
                      <a:noFill/>
                    </a:lnT>
                    <a:lnB>
                      <a:noFill/>
                    </a:lnB>
                    <a:solidFill>
                      <a:srgbClr val="FCF2F5"/>
                    </a:solidFill>
                  </a:tcPr>
                </a:tc>
                <a:extLst>
                  <a:ext uri="{0D108BD9-81ED-4DB2-BD59-A6C34878D82A}">
                    <a16:rowId xmlns:a16="http://schemas.microsoft.com/office/drawing/2014/main" val="10003"/>
                  </a:ext>
                </a:extLst>
              </a:tr>
              <a:tr h="516920">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0.011</a:t>
                      </a:r>
                    </a:p>
                  </a:txBody>
                  <a:tcPr marL="9525" marR="9525" marT="9525" marB="0" anchor="ctr">
                    <a:lnL>
                      <a:noFill/>
                    </a:lnL>
                    <a:lnR>
                      <a:noFill/>
                    </a:lnR>
                    <a:lnT>
                      <a:noFill/>
                    </a:lnT>
                    <a:lnB>
                      <a:noFill/>
                    </a:lnB>
                    <a:solidFill>
                      <a:srgbClr val="608EC8"/>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0.208</a:t>
                      </a:r>
                    </a:p>
                  </a:txBody>
                  <a:tcPr marL="9525" marR="9525" marT="9525" marB="0" anchor="ctr">
                    <a:lnL>
                      <a:noFill/>
                    </a:lnL>
                    <a:lnR>
                      <a:noFill/>
                    </a:lnR>
                    <a:lnT>
                      <a:noFill/>
                    </a:lnT>
                    <a:lnB>
                      <a:noFill/>
                    </a:lnB>
                    <a:solidFill>
                      <a:srgbClr val="FCFBFE"/>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0.147</a:t>
                      </a:r>
                    </a:p>
                  </a:txBody>
                  <a:tcPr marL="9525" marR="9525" marT="9525" marB="0" anchor="ctr">
                    <a:lnL>
                      <a:noFill/>
                    </a:lnL>
                    <a:lnR>
                      <a:noFill/>
                    </a:lnR>
                    <a:lnT>
                      <a:noFill/>
                    </a:lnT>
                    <a:lnB>
                      <a:noFill/>
                    </a:lnB>
                    <a:solidFill>
                      <a:srgbClr val="CFDCEF"/>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0.180</a:t>
                      </a:r>
                    </a:p>
                  </a:txBody>
                  <a:tcPr marL="9525" marR="9525" marT="9525" marB="0" anchor="ctr">
                    <a:lnL>
                      <a:noFill/>
                    </a:lnL>
                    <a:lnR>
                      <a:noFill/>
                    </a:lnR>
                    <a:lnT>
                      <a:noFill/>
                    </a:lnT>
                    <a:lnB>
                      <a:noFill/>
                    </a:lnB>
                    <a:solidFill>
                      <a:srgbClr val="E9EFF8"/>
                    </a:solidFill>
                  </a:tcPr>
                </a:tc>
                <a:tc>
                  <a:txBody>
                    <a:bodyPr/>
                    <a:lstStyle/>
                    <a:p>
                      <a:pPr algn="ctr"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0.078</a:t>
                      </a:r>
                    </a:p>
                  </a:txBody>
                  <a:tcPr marL="9525" marR="9525" marT="9525" marB="0" anchor="ctr">
                    <a:lnL>
                      <a:noFill/>
                    </a:lnL>
                    <a:lnR>
                      <a:noFill/>
                    </a:lnR>
                    <a:lnT>
                      <a:noFill/>
                    </a:lnT>
                    <a:lnB>
                      <a:noFill/>
                    </a:lnB>
                    <a:solidFill>
                      <a:srgbClr val="97B5DB"/>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546582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450111" y="216513"/>
            <a:ext cx="10515600" cy="1325563"/>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3600" b="1" dirty="0">
                <a:latin typeface="Calibri" panose="020F0502020204030204" pitchFamily="34" charset="0"/>
              </a:rPr>
              <a:t>Lending Club Case</a:t>
            </a:r>
            <a:endParaRPr lang="ko-KR" altLang="en-US" sz="3600" b="1" dirty="0">
              <a:latin typeface="Calibri" panose="020F0502020204030204" pitchFamily="34" charset="0"/>
            </a:endParaRPr>
          </a:p>
        </p:txBody>
      </p:sp>
      <p:sp>
        <p:nvSpPr>
          <p:cNvPr id="8" name="TextBox 7"/>
          <p:cNvSpPr txBox="1"/>
          <p:nvPr/>
        </p:nvSpPr>
        <p:spPr>
          <a:xfrm>
            <a:off x="1233196" y="6218856"/>
            <a:ext cx="4025900" cy="369332"/>
          </a:xfrm>
          <a:prstGeom prst="rect">
            <a:avLst/>
          </a:prstGeom>
          <a:noFill/>
        </p:spPr>
        <p:txBody>
          <a:bodyPr wrap="square" rtlCol="0">
            <a:spAutoFit/>
          </a:bodyPr>
          <a:lstStyle/>
          <a:p>
            <a:r>
              <a:rPr lang="en-US" altLang="ko-KR" dirty="0">
                <a:latin typeface="Calibri" panose="020F0502020204030204" pitchFamily="34" charset="0"/>
              </a:rPr>
              <a:t>Source: Lending Club </a:t>
            </a:r>
            <a:endParaRPr lang="ko-KR" altLang="en-US" dirty="0">
              <a:latin typeface="Calibri" panose="020F0502020204030204" pitchFamily="34" charset="0"/>
            </a:endParaRPr>
          </a:p>
        </p:txBody>
      </p:sp>
      <p:pic>
        <p:nvPicPr>
          <p:cNvPr id="3" name="그림 2"/>
          <p:cNvPicPr>
            <a:picLocks noChangeAspect="1"/>
          </p:cNvPicPr>
          <p:nvPr/>
        </p:nvPicPr>
        <p:blipFill rotWithShape="1">
          <a:blip r:embed="rId3"/>
          <a:srcRect l="15650" t="22622" r="19150" b="15067"/>
          <a:stretch/>
        </p:blipFill>
        <p:spPr>
          <a:xfrm>
            <a:off x="1470660" y="1393991"/>
            <a:ext cx="9250680" cy="4824865"/>
          </a:xfrm>
          <a:prstGeom prst="rect">
            <a:avLst/>
          </a:prstGeom>
        </p:spPr>
      </p:pic>
    </p:spTree>
    <p:extLst>
      <p:ext uri="{BB962C8B-B14F-4D97-AF65-F5344CB8AC3E}">
        <p14:creationId xmlns:p14="http://schemas.microsoft.com/office/powerpoint/2010/main" val="144732240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Lending Club</a:t>
            </a:r>
            <a:endParaRPr lang="ko-KR" altLang="en-US" dirty="0"/>
          </a:p>
        </p:txBody>
      </p:sp>
      <p:sp>
        <p:nvSpPr>
          <p:cNvPr id="3" name="내용 개체 틀 2"/>
          <p:cNvSpPr>
            <a:spLocks noGrp="1"/>
          </p:cNvSpPr>
          <p:nvPr>
            <p:ph idx="1"/>
          </p:nvPr>
        </p:nvSpPr>
        <p:spPr/>
        <p:txBody>
          <a:bodyPr>
            <a:normAutofit/>
          </a:bodyPr>
          <a:lstStyle/>
          <a:p>
            <a:pPr marL="342900" indent="-342900"/>
            <a:r>
              <a:rPr lang="en-US" altLang="ko-KR" dirty="0"/>
              <a:t>peer-to-peer lending company in the U.S. </a:t>
            </a:r>
          </a:p>
          <a:p>
            <a:pPr marL="342900" indent="-342900"/>
            <a:r>
              <a:rPr lang="en-US" altLang="ko-KR" dirty="0"/>
              <a:t>1,001,085 loans issued from year 2007 to year 2015</a:t>
            </a:r>
          </a:p>
          <a:p>
            <a:pPr marL="342900" indent="-342900"/>
            <a:r>
              <a:rPr lang="en-US" altLang="ko-KR" dirty="0"/>
              <a:t>36 months, 60 months</a:t>
            </a:r>
          </a:p>
          <a:p>
            <a:pPr marL="342900" indent="-342900"/>
            <a:r>
              <a:rPr lang="en-US" altLang="ko-KR" dirty="0"/>
              <a:t>average loan size is $15,000 </a:t>
            </a:r>
          </a:p>
          <a:p>
            <a:pPr marL="342900" indent="-342900"/>
            <a:r>
              <a:rPr lang="en-US" altLang="ko-KR" dirty="0"/>
              <a:t>88,210 matured loans used</a:t>
            </a:r>
            <a:endParaRPr lang="en-US" altLang="ko-KR" sz="700" dirty="0">
              <a:latin typeface="+mn-lt"/>
            </a:endParaRPr>
          </a:p>
          <a:p>
            <a:pPr marL="342900" indent="-342900"/>
            <a:r>
              <a:rPr lang="en-US" altLang="ko-KR" dirty="0"/>
              <a:t>Y=whether gone default or not</a:t>
            </a:r>
          </a:p>
          <a:p>
            <a:pPr marL="342900" indent="-342900"/>
            <a:r>
              <a:rPr lang="en-US" altLang="ko-KR" dirty="0"/>
              <a:t>X=LASSO selects 17 predictors</a:t>
            </a:r>
          </a:p>
          <a:p>
            <a:endParaRPr lang="ko-KR" altLang="en-US" dirty="0"/>
          </a:p>
        </p:txBody>
      </p:sp>
    </p:spTree>
    <p:extLst>
      <p:ext uri="{BB962C8B-B14F-4D97-AF65-F5344CB8AC3E}">
        <p14:creationId xmlns:p14="http://schemas.microsoft.com/office/powerpoint/2010/main" val="40247686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423164" y="875442"/>
            <a:ext cx="9549636" cy="5519571"/>
            <a:chOff x="12478226" y="7653420"/>
            <a:chExt cx="7045643" cy="4423866"/>
          </a:xfrm>
        </p:grpSpPr>
        <p:grpSp>
          <p:nvGrpSpPr>
            <p:cNvPr id="5" name="그룹 4"/>
            <p:cNvGrpSpPr/>
            <p:nvPr/>
          </p:nvGrpSpPr>
          <p:grpSpPr>
            <a:xfrm>
              <a:off x="12856985" y="7653420"/>
              <a:ext cx="6666884" cy="4423866"/>
              <a:chOff x="2086494" y="1438097"/>
              <a:chExt cx="5545585" cy="3794647"/>
            </a:xfrm>
          </p:grpSpPr>
          <p:sp>
            <p:nvSpPr>
              <p:cNvPr id="7" name="TextBox 6"/>
              <p:cNvSpPr txBox="1"/>
              <p:nvPr/>
            </p:nvSpPr>
            <p:spPr>
              <a:xfrm>
                <a:off x="6076604" y="1563999"/>
                <a:ext cx="983566" cy="343201"/>
              </a:xfrm>
              <a:prstGeom prst="rect">
                <a:avLst/>
              </a:prstGeom>
              <a:noFill/>
            </p:spPr>
            <p:txBody>
              <a:bodyPr wrap="none" rtlCol="0">
                <a:spAutoFit/>
              </a:bodyPr>
              <a:lstStyle/>
              <a:p>
                <a:r>
                  <a:rPr lang="en-US" altLang="ko-KR" sz="2000" dirty="0"/>
                  <a:t>Test Error</a:t>
                </a:r>
                <a:endParaRPr lang="ko-KR" altLang="en-US" sz="2000" dirty="0"/>
              </a:p>
            </p:txBody>
          </p:sp>
          <p:sp>
            <p:nvSpPr>
              <p:cNvPr id="8" name="TextBox 7"/>
              <p:cNvSpPr txBox="1"/>
              <p:nvPr/>
            </p:nvSpPr>
            <p:spPr>
              <a:xfrm>
                <a:off x="6307431" y="3311681"/>
                <a:ext cx="1324648" cy="343201"/>
              </a:xfrm>
              <a:prstGeom prst="rect">
                <a:avLst/>
              </a:prstGeom>
              <a:noFill/>
            </p:spPr>
            <p:txBody>
              <a:bodyPr wrap="none" rtlCol="0">
                <a:spAutoFit/>
              </a:bodyPr>
              <a:lstStyle/>
              <a:p>
                <a:r>
                  <a:rPr lang="en-US" altLang="ko-KR" sz="2000" dirty="0"/>
                  <a:t>Training Error</a:t>
                </a:r>
                <a:endParaRPr lang="ko-KR" altLang="en-US" sz="2000" dirty="0"/>
              </a:p>
            </p:txBody>
          </p:sp>
          <p:grpSp>
            <p:nvGrpSpPr>
              <p:cNvPr id="9" name="그룹 8"/>
              <p:cNvGrpSpPr/>
              <p:nvPr/>
            </p:nvGrpSpPr>
            <p:grpSpPr>
              <a:xfrm>
                <a:off x="2086494" y="1438097"/>
                <a:ext cx="4912821" cy="3794647"/>
                <a:chOff x="2086494" y="1438097"/>
                <a:chExt cx="4912821" cy="3794647"/>
              </a:xfrm>
            </p:grpSpPr>
            <p:grpSp>
              <p:nvGrpSpPr>
                <p:cNvPr id="10" name="그룹 9"/>
                <p:cNvGrpSpPr/>
                <p:nvPr/>
              </p:nvGrpSpPr>
              <p:grpSpPr>
                <a:xfrm>
                  <a:off x="2211185" y="1438097"/>
                  <a:ext cx="4239491" cy="2696649"/>
                  <a:chOff x="2211185" y="1438097"/>
                  <a:chExt cx="4239491" cy="2696649"/>
                </a:xfrm>
              </p:grpSpPr>
              <p:cxnSp>
                <p:nvCxnSpPr>
                  <p:cNvPr id="18" name="직선 연결선 17"/>
                  <p:cNvCxnSpPr/>
                  <p:nvPr/>
                </p:nvCxnSpPr>
                <p:spPr>
                  <a:xfrm>
                    <a:off x="2211185" y="1438097"/>
                    <a:ext cx="0" cy="237744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직선 연결선 18"/>
                  <p:cNvCxnSpPr>
                    <a:cxnSpLocks/>
                  </p:cNvCxnSpPr>
                  <p:nvPr/>
                </p:nvCxnSpPr>
                <p:spPr>
                  <a:xfrm flipH="1">
                    <a:off x="2211187" y="3823849"/>
                    <a:ext cx="4239489" cy="0"/>
                  </a:xfrm>
                  <a:prstGeom prst="line">
                    <a:avLst/>
                  </a:prstGeom>
                  <a:ln w="12700"/>
                </p:spPr>
                <p:style>
                  <a:lnRef idx="1">
                    <a:schemeClr val="dk1"/>
                  </a:lnRef>
                  <a:fillRef idx="0">
                    <a:schemeClr val="dk1"/>
                  </a:fillRef>
                  <a:effectRef idx="0">
                    <a:schemeClr val="dk1"/>
                  </a:effectRef>
                  <a:fontRef idx="minor">
                    <a:schemeClr val="tx1"/>
                  </a:fontRef>
                </p:style>
              </p:cxnSp>
              <p:sp>
                <p:nvSpPr>
                  <p:cNvPr id="20" name="자유형: 도형 73"/>
                  <p:cNvSpPr/>
                  <p:nvPr/>
                </p:nvSpPr>
                <p:spPr>
                  <a:xfrm>
                    <a:off x="2651760" y="1695796"/>
                    <a:ext cx="3424844" cy="1707116"/>
                  </a:xfrm>
                  <a:custGeom>
                    <a:avLst/>
                    <a:gdLst>
                      <a:gd name="connsiteX0" fmla="*/ 0 w 3424844"/>
                      <a:gd name="connsiteY0" fmla="*/ 0 h 1707116"/>
                      <a:gd name="connsiteX1" fmla="*/ 756458 w 3424844"/>
                      <a:gd name="connsiteY1" fmla="*/ 1454728 h 1707116"/>
                      <a:gd name="connsiteX2" fmla="*/ 2269375 w 3424844"/>
                      <a:gd name="connsiteY2" fmla="*/ 1579419 h 1707116"/>
                      <a:gd name="connsiteX3" fmla="*/ 3424844 w 3424844"/>
                      <a:gd name="connsiteY3" fmla="*/ 124691 h 1707116"/>
                    </a:gdLst>
                    <a:ahLst/>
                    <a:cxnLst>
                      <a:cxn ang="0">
                        <a:pos x="connsiteX0" y="connsiteY0"/>
                      </a:cxn>
                      <a:cxn ang="0">
                        <a:pos x="connsiteX1" y="connsiteY1"/>
                      </a:cxn>
                      <a:cxn ang="0">
                        <a:pos x="connsiteX2" y="connsiteY2"/>
                      </a:cxn>
                      <a:cxn ang="0">
                        <a:pos x="connsiteX3" y="connsiteY3"/>
                      </a:cxn>
                    </a:cxnLst>
                    <a:rect l="l" t="t" r="r" b="b"/>
                    <a:pathLst>
                      <a:path w="3424844" h="1707116">
                        <a:moveTo>
                          <a:pt x="0" y="0"/>
                        </a:moveTo>
                        <a:cubicBezTo>
                          <a:pt x="189114" y="595746"/>
                          <a:pt x="378229" y="1191492"/>
                          <a:pt x="756458" y="1454728"/>
                        </a:cubicBezTo>
                        <a:cubicBezTo>
                          <a:pt x="1134687" y="1717964"/>
                          <a:pt x="1824644" y="1801092"/>
                          <a:pt x="2269375" y="1579419"/>
                        </a:cubicBezTo>
                        <a:cubicBezTo>
                          <a:pt x="2714106" y="1357746"/>
                          <a:pt x="3069475" y="741218"/>
                          <a:pt x="3424844" y="124691"/>
                        </a:cubicBezTo>
                      </a:path>
                    </a:pathLst>
                  </a:custGeom>
                  <a:ln w="12700">
                    <a:solidFill>
                      <a:schemeClr val="accent5">
                        <a:lumMod val="7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dirty="0"/>
                  </a:p>
                </p:txBody>
              </p:sp>
              <p:sp>
                <p:nvSpPr>
                  <p:cNvPr id="21" name="자유형: 도형 74"/>
                  <p:cNvSpPr/>
                  <p:nvPr/>
                </p:nvSpPr>
                <p:spPr>
                  <a:xfrm>
                    <a:off x="2443942" y="1704107"/>
                    <a:ext cx="3923607" cy="1855405"/>
                  </a:xfrm>
                  <a:custGeom>
                    <a:avLst/>
                    <a:gdLst>
                      <a:gd name="connsiteX0" fmla="*/ 0 w 3923607"/>
                      <a:gd name="connsiteY0" fmla="*/ 0 h 1855405"/>
                      <a:gd name="connsiteX1" fmla="*/ 224444 w 3923607"/>
                      <a:gd name="connsiteY1" fmla="*/ 931025 h 1855405"/>
                      <a:gd name="connsiteX2" fmla="*/ 665018 w 3923607"/>
                      <a:gd name="connsiteY2" fmla="*/ 1496291 h 1855405"/>
                      <a:gd name="connsiteX3" fmla="*/ 1446415 w 3923607"/>
                      <a:gd name="connsiteY3" fmla="*/ 1770611 h 1855405"/>
                      <a:gd name="connsiteX4" fmla="*/ 2518756 w 3923607"/>
                      <a:gd name="connsiteY4" fmla="*/ 1828800 h 1855405"/>
                      <a:gd name="connsiteX5" fmla="*/ 3433156 w 3923607"/>
                      <a:gd name="connsiteY5" fmla="*/ 1845425 h 1855405"/>
                      <a:gd name="connsiteX6" fmla="*/ 3923607 w 3923607"/>
                      <a:gd name="connsiteY6" fmla="*/ 1853738 h 185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607" h="1855405">
                        <a:moveTo>
                          <a:pt x="0" y="0"/>
                        </a:moveTo>
                        <a:cubicBezTo>
                          <a:pt x="56804" y="340821"/>
                          <a:pt x="113608" y="681643"/>
                          <a:pt x="224444" y="931025"/>
                        </a:cubicBezTo>
                        <a:cubicBezTo>
                          <a:pt x="335280" y="1180407"/>
                          <a:pt x="461356" y="1356360"/>
                          <a:pt x="665018" y="1496291"/>
                        </a:cubicBezTo>
                        <a:cubicBezTo>
                          <a:pt x="868680" y="1636222"/>
                          <a:pt x="1137459" y="1715193"/>
                          <a:pt x="1446415" y="1770611"/>
                        </a:cubicBezTo>
                        <a:cubicBezTo>
                          <a:pt x="1755371" y="1826029"/>
                          <a:pt x="2187633" y="1816331"/>
                          <a:pt x="2518756" y="1828800"/>
                        </a:cubicBezTo>
                        <a:cubicBezTo>
                          <a:pt x="2849879" y="1841269"/>
                          <a:pt x="3433156" y="1845425"/>
                          <a:pt x="3433156" y="1845425"/>
                        </a:cubicBezTo>
                        <a:cubicBezTo>
                          <a:pt x="3667298" y="1849581"/>
                          <a:pt x="3819698" y="1859280"/>
                          <a:pt x="3923607" y="1853738"/>
                        </a:cubicBezTo>
                      </a:path>
                    </a:pathLst>
                  </a:custGeom>
                  <a:ln w="12700">
                    <a:solidFill>
                      <a:schemeClr val="accent5">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2" name="왼쪽 대괄호 21"/>
                  <p:cNvSpPr/>
                  <p:nvPr/>
                </p:nvSpPr>
                <p:spPr>
                  <a:xfrm rot="16200000">
                    <a:off x="2726577" y="3502976"/>
                    <a:ext cx="182882" cy="1080658"/>
                  </a:xfrm>
                  <a:prstGeom prst="leftBracket">
                    <a:avLst/>
                  </a:prstGeom>
                  <a:ln w="12700">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sp>
                <p:nvSpPr>
                  <p:cNvPr id="23" name="왼쪽 대괄호 22"/>
                  <p:cNvSpPr/>
                  <p:nvPr/>
                </p:nvSpPr>
                <p:spPr>
                  <a:xfrm rot="16200000">
                    <a:off x="4131425" y="3278532"/>
                    <a:ext cx="182882" cy="1529546"/>
                  </a:xfrm>
                  <a:prstGeom prst="lef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b="1"/>
                  </a:p>
                </p:txBody>
              </p:sp>
              <p:sp>
                <p:nvSpPr>
                  <p:cNvPr id="24" name="왼쪽 대괄호 23"/>
                  <p:cNvSpPr/>
                  <p:nvPr/>
                </p:nvSpPr>
                <p:spPr>
                  <a:xfrm rot="16200000">
                    <a:off x="5511338" y="3502976"/>
                    <a:ext cx="182882" cy="1080658"/>
                  </a:xfrm>
                  <a:prstGeom prst="leftBracket">
                    <a:avLst/>
                  </a:prstGeom>
                  <a:ln w="12700">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grpSp>
            <p:cxnSp>
              <p:nvCxnSpPr>
                <p:cNvPr id="11" name="직선 화살표 연결선 10"/>
                <p:cNvCxnSpPr/>
                <p:nvPr/>
              </p:nvCxnSpPr>
              <p:spPr>
                <a:xfrm>
                  <a:off x="2200641" y="4904510"/>
                  <a:ext cx="430822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2086494" y="4596733"/>
                  <a:ext cx="1679171" cy="316801"/>
                </a:xfrm>
                <a:prstGeom prst="rect">
                  <a:avLst/>
                </a:prstGeom>
                <a:noFill/>
              </p:spPr>
              <p:txBody>
                <a:bodyPr wrap="square" rtlCol="0">
                  <a:spAutoFit/>
                </a:bodyPr>
                <a:lstStyle/>
                <a:p>
                  <a:r>
                    <a:rPr lang="en-US" altLang="ko-KR" sz="1800" dirty="0"/>
                    <a:t>Simpler Models</a:t>
                  </a:r>
                  <a:endParaRPr lang="ko-KR" altLang="en-US" sz="1800" dirty="0"/>
                </a:p>
              </p:txBody>
            </p:sp>
            <p:sp>
              <p:nvSpPr>
                <p:cNvPr id="13" name="TextBox 12"/>
                <p:cNvSpPr txBox="1"/>
                <p:nvPr/>
              </p:nvSpPr>
              <p:spPr>
                <a:xfrm>
                  <a:off x="4954383" y="4592659"/>
                  <a:ext cx="2044932" cy="316801"/>
                </a:xfrm>
                <a:prstGeom prst="rect">
                  <a:avLst/>
                </a:prstGeom>
                <a:noFill/>
              </p:spPr>
              <p:txBody>
                <a:bodyPr wrap="square" rtlCol="0">
                  <a:spAutoFit/>
                </a:bodyPr>
                <a:lstStyle/>
                <a:p>
                  <a:r>
                    <a:rPr lang="en-US" altLang="ko-KR" sz="1800" dirty="0"/>
                    <a:t>More Complex Models</a:t>
                  </a:r>
                  <a:endParaRPr lang="ko-KR" altLang="en-US" sz="1800" dirty="0"/>
                </a:p>
              </p:txBody>
            </p:sp>
            <p:sp>
              <p:nvSpPr>
                <p:cNvPr id="14" name="TextBox 13"/>
                <p:cNvSpPr txBox="1"/>
                <p:nvPr/>
              </p:nvSpPr>
              <p:spPr>
                <a:xfrm>
                  <a:off x="3458093" y="4915943"/>
                  <a:ext cx="1577460" cy="316801"/>
                </a:xfrm>
                <a:prstGeom prst="rect">
                  <a:avLst/>
                </a:prstGeom>
                <a:noFill/>
              </p:spPr>
              <p:txBody>
                <a:bodyPr wrap="none" rtlCol="0">
                  <a:spAutoFit/>
                </a:bodyPr>
                <a:lstStyle/>
                <a:p>
                  <a:r>
                    <a:rPr lang="en-US" altLang="ko-KR" sz="1800" dirty="0"/>
                    <a:t>Model Complexity</a:t>
                  </a:r>
                  <a:endParaRPr lang="ko-KR" altLang="en-US" sz="1800" dirty="0"/>
                </a:p>
              </p:txBody>
            </p:sp>
            <p:sp>
              <p:nvSpPr>
                <p:cNvPr id="15" name="TextBox 14"/>
                <p:cNvSpPr txBox="1"/>
                <p:nvPr/>
              </p:nvSpPr>
              <p:spPr>
                <a:xfrm>
                  <a:off x="2211185" y="4184108"/>
                  <a:ext cx="1271853" cy="316801"/>
                </a:xfrm>
                <a:prstGeom prst="rect">
                  <a:avLst/>
                </a:prstGeom>
                <a:noFill/>
              </p:spPr>
              <p:txBody>
                <a:bodyPr wrap="square" rtlCol="0">
                  <a:spAutoFit/>
                </a:bodyPr>
                <a:lstStyle/>
                <a:p>
                  <a:r>
                    <a:rPr lang="en-US" altLang="ko-KR" sz="1800" dirty="0"/>
                    <a:t>“Underfitting”</a:t>
                  </a:r>
                  <a:endParaRPr lang="ko-KR" altLang="en-US" sz="1800" dirty="0"/>
                </a:p>
              </p:txBody>
            </p:sp>
            <p:sp>
              <p:nvSpPr>
                <p:cNvPr id="16" name="TextBox 15"/>
                <p:cNvSpPr txBox="1"/>
                <p:nvPr/>
              </p:nvSpPr>
              <p:spPr>
                <a:xfrm>
                  <a:off x="3603975" y="4184108"/>
                  <a:ext cx="1383664" cy="316801"/>
                </a:xfrm>
                <a:prstGeom prst="rect">
                  <a:avLst/>
                </a:prstGeom>
                <a:noFill/>
              </p:spPr>
              <p:txBody>
                <a:bodyPr wrap="square" rtlCol="0">
                  <a:spAutoFit/>
                </a:bodyPr>
                <a:lstStyle/>
                <a:p>
                  <a:r>
                    <a:rPr lang="en-US" altLang="ko-KR" sz="1800" b="1" dirty="0"/>
                    <a:t>“Good models”</a:t>
                  </a:r>
                  <a:endParaRPr lang="ko-KR" altLang="en-US" sz="1800" b="1" dirty="0"/>
                </a:p>
              </p:txBody>
            </p:sp>
            <p:sp>
              <p:nvSpPr>
                <p:cNvPr id="17" name="TextBox 16"/>
                <p:cNvSpPr txBox="1"/>
                <p:nvPr/>
              </p:nvSpPr>
              <p:spPr>
                <a:xfrm>
                  <a:off x="5095702" y="4201055"/>
                  <a:ext cx="1271853" cy="316801"/>
                </a:xfrm>
                <a:prstGeom prst="rect">
                  <a:avLst/>
                </a:prstGeom>
                <a:noFill/>
              </p:spPr>
              <p:txBody>
                <a:bodyPr wrap="square" rtlCol="0">
                  <a:spAutoFit/>
                </a:bodyPr>
                <a:lstStyle/>
                <a:p>
                  <a:r>
                    <a:rPr lang="en-US" altLang="ko-KR" sz="1800" dirty="0"/>
                    <a:t>“Overfitting”</a:t>
                  </a:r>
                  <a:endParaRPr lang="ko-KR" altLang="en-US" sz="1800" dirty="0"/>
                </a:p>
              </p:txBody>
            </p:sp>
          </p:grpSp>
        </p:grpSp>
        <p:sp>
          <p:nvSpPr>
            <p:cNvPr id="6" name="TextBox 5"/>
            <p:cNvSpPr txBox="1"/>
            <p:nvPr/>
          </p:nvSpPr>
          <p:spPr>
            <a:xfrm rot="10800000">
              <a:off x="12478226" y="8789987"/>
              <a:ext cx="492443" cy="617220"/>
            </a:xfrm>
            <a:prstGeom prst="rect">
              <a:avLst/>
            </a:prstGeom>
            <a:noFill/>
          </p:spPr>
          <p:txBody>
            <a:bodyPr vert="eaVert" wrap="none" rtlCol="0">
              <a:spAutoFit/>
            </a:bodyPr>
            <a:lstStyle/>
            <a:p>
              <a:r>
                <a:rPr lang="en-US" altLang="ko-KR" sz="2000" dirty="0"/>
                <a:t>Error</a:t>
              </a:r>
              <a:endParaRPr lang="ko-KR" altLang="en-US" sz="2000" dirty="0"/>
            </a:p>
          </p:txBody>
        </p:sp>
      </p:grpSp>
    </p:spTree>
    <p:extLst>
      <p:ext uri="{BB962C8B-B14F-4D97-AF65-F5344CB8AC3E}">
        <p14:creationId xmlns:p14="http://schemas.microsoft.com/office/powerpoint/2010/main" val="24883446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727799" y="799446"/>
            <a:ext cx="10991568" cy="5028407"/>
            <a:chOff x="10807733" y="8377187"/>
            <a:chExt cx="6906545" cy="3138248"/>
          </a:xfrm>
        </p:grpSpPr>
        <p:grpSp>
          <p:nvGrpSpPr>
            <p:cNvPr id="5" name="그룹 4"/>
            <p:cNvGrpSpPr/>
            <p:nvPr/>
          </p:nvGrpSpPr>
          <p:grpSpPr>
            <a:xfrm>
              <a:off x="10807733" y="8940333"/>
              <a:ext cx="6906545" cy="2575102"/>
              <a:chOff x="11025815" y="8824117"/>
              <a:chExt cx="6906545" cy="2575102"/>
            </a:xfrm>
          </p:grpSpPr>
          <p:graphicFrame>
            <p:nvGraphicFramePr>
              <p:cNvPr id="7" name="다이어그램 6"/>
              <p:cNvGraphicFramePr/>
              <p:nvPr/>
            </p:nvGraphicFramePr>
            <p:xfrm>
              <a:off x="11025815" y="8824117"/>
              <a:ext cx="3729138" cy="2575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flipH="1">
                <a:off x="14294093" y="8848800"/>
                <a:ext cx="3609186" cy="441794"/>
              </a:xfrm>
              <a:prstGeom prst="rect">
                <a:avLst/>
              </a:prstGeom>
              <a:noFill/>
            </p:spPr>
            <p:txBody>
              <a:bodyPr wrap="square" rtlCol="0">
                <a:spAutoFit/>
              </a:bodyPr>
              <a:lstStyle/>
              <a:p>
                <a:r>
                  <a:rPr lang="en-US" altLang="ko-KR" sz="2000" dirty="0"/>
                  <a:t>Logistic models</a:t>
                </a:r>
                <a:r>
                  <a:rPr lang="ko-KR" altLang="en-US" sz="2000" dirty="0"/>
                  <a:t> </a:t>
                </a:r>
                <a:r>
                  <a:rPr lang="en-US" altLang="ko-KR" sz="2000" dirty="0"/>
                  <a:t>differing in set of variables: Variable selection</a:t>
                </a:r>
                <a:r>
                  <a:rPr lang="ko-KR" altLang="en-US" sz="2000" dirty="0"/>
                  <a:t> </a:t>
                </a:r>
                <a:r>
                  <a:rPr lang="en-US" altLang="ko-KR" sz="2000" dirty="0"/>
                  <a:t>through LASSO</a:t>
                </a:r>
              </a:p>
            </p:txBody>
          </p:sp>
          <p:sp>
            <p:nvSpPr>
              <p:cNvPr id="9" name="TextBox 8"/>
              <p:cNvSpPr txBox="1"/>
              <p:nvPr/>
            </p:nvSpPr>
            <p:spPr>
              <a:xfrm flipH="1">
                <a:off x="14293265" y="9912176"/>
                <a:ext cx="3609186" cy="707886"/>
              </a:xfrm>
              <a:prstGeom prst="rect">
                <a:avLst/>
              </a:prstGeom>
              <a:noFill/>
            </p:spPr>
            <p:txBody>
              <a:bodyPr wrap="square" rtlCol="0">
                <a:spAutoFit/>
              </a:bodyPr>
              <a:lstStyle/>
              <a:p>
                <a:r>
                  <a:rPr lang="en-US" altLang="ko-KR" sz="2000" dirty="0"/>
                  <a:t>Choose optimal model and optimal cutoff</a:t>
                </a:r>
              </a:p>
            </p:txBody>
          </p:sp>
          <p:sp>
            <p:nvSpPr>
              <p:cNvPr id="10" name="TextBox 9"/>
              <p:cNvSpPr txBox="1"/>
              <p:nvPr/>
            </p:nvSpPr>
            <p:spPr>
              <a:xfrm flipH="1">
                <a:off x="14323174" y="10790719"/>
                <a:ext cx="3609186" cy="249710"/>
              </a:xfrm>
              <a:prstGeom prst="rect">
                <a:avLst/>
              </a:prstGeom>
              <a:noFill/>
            </p:spPr>
            <p:txBody>
              <a:bodyPr wrap="square" rtlCol="0">
                <a:spAutoFit/>
              </a:bodyPr>
              <a:lstStyle/>
              <a:p>
                <a:r>
                  <a:rPr lang="en-US" altLang="ko-KR" sz="2000" dirty="0"/>
                  <a:t>Simulation using the optimal (model, cutoff)</a:t>
                </a:r>
              </a:p>
            </p:txBody>
          </p:sp>
        </p:grpSp>
        <p:sp>
          <p:nvSpPr>
            <p:cNvPr id="6" name="TextBox 5"/>
            <p:cNvSpPr txBox="1"/>
            <p:nvPr/>
          </p:nvSpPr>
          <p:spPr>
            <a:xfrm>
              <a:off x="11231328" y="8377187"/>
              <a:ext cx="1913083" cy="288127"/>
            </a:xfrm>
            <a:prstGeom prst="rect">
              <a:avLst/>
            </a:prstGeom>
            <a:noFill/>
          </p:spPr>
          <p:txBody>
            <a:bodyPr wrap="none" rtlCol="0">
              <a:spAutoFit/>
            </a:bodyPr>
            <a:lstStyle/>
            <a:p>
              <a:r>
                <a:rPr lang="en-US" altLang="ko-KR" sz="2400" b="1" dirty="0"/>
                <a:t>Learning Algorithm</a:t>
              </a:r>
              <a:endParaRPr lang="ko-KR" altLang="en-US" sz="2400" b="1" dirty="0"/>
            </a:p>
          </p:txBody>
        </p:sp>
      </p:grpSp>
    </p:spTree>
    <p:extLst>
      <p:ext uri="{BB962C8B-B14F-4D97-AF65-F5344CB8AC3E}">
        <p14:creationId xmlns:p14="http://schemas.microsoft.com/office/powerpoint/2010/main" val="42526291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Training Set</a:t>
            </a:r>
            <a:endParaRPr lang="ko-KR" altLang="en-US"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normAutofit/>
              </a:bodyPr>
              <a:lstStyle/>
              <a:p>
                <a:r>
                  <a:rPr lang="en-US" altLang="ko-KR" sz="2000" dirty="0"/>
                  <a:t> </a:t>
                </a:r>
                <a:r>
                  <a:rPr lang="en-US" altLang="ko-KR" sz="2000" b="1" dirty="0"/>
                  <a:t>Logistic LASSO Regression</a:t>
                </a:r>
              </a:p>
              <a:p>
                <a:endParaRPr lang="en-US" altLang="ko-KR" sz="2000" b="1" dirty="0"/>
              </a:p>
              <a:p>
                <a:pPr lvl="1" indent="0">
                  <a:buNone/>
                </a:pPr>
                <a14:m>
                  <m:oMathPara xmlns:m="http://schemas.openxmlformats.org/officeDocument/2006/math">
                    <m:oMathParaPr>
                      <m:jc m:val="centerGroup"/>
                    </m:oMathParaPr>
                    <m:oMath xmlns:m="http://schemas.openxmlformats.org/officeDocument/2006/math">
                      <m:func>
                        <m:funcPr>
                          <m:ctrlPr>
                            <a:rPr lang="en-US" altLang="ko-KR" sz="2000" b="0" i="1" smtClean="0">
                              <a:latin typeface="Cambria Math" panose="02040503050406030204" pitchFamily="18" charset="0"/>
                            </a:rPr>
                          </m:ctrlPr>
                        </m:funcPr>
                        <m:fName>
                          <m:r>
                            <a:rPr lang="en-US" altLang="ko-KR" sz="2000" b="0" i="1" smtClean="0">
                              <a:latin typeface="Cambria Math" panose="02040503050406030204" pitchFamily="18" charset="0"/>
                            </a:rPr>
                            <m:t>𝑀𝑎</m:t>
                          </m:r>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𝑥</m:t>
                              </m:r>
                            </m:e>
                            <m:sub>
                              <m:r>
                                <a:rPr lang="en-US" altLang="ko-KR" sz="2000" b="0" i="1" smtClean="0">
                                  <a:latin typeface="Cambria Math" panose="02040503050406030204" pitchFamily="18" charset="0"/>
                                </a:rPr>
                                <m:t>𝛽</m:t>
                              </m:r>
                            </m:sub>
                          </m:sSub>
                          <m:r>
                            <a:rPr lang="en-US" altLang="ko-KR" sz="2000" b="0" i="1" smtClean="0">
                              <a:latin typeface="Cambria Math" panose="02040503050406030204" pitchFamily="18" charset="0"/>
                            </a:rPr>
                            <m:t> </m:t>
                          </m:r>
                        </m:fName>
                        <m:e>
                          <m:r>
                            <a:rPr lang="en-US" altLang="ko-KR" sz="2000" b="0" i="1" smtClean="0">
                              <a:latin typeface="Cambria Math" panose="02040503050406030204" pitchFamily="18" charset="0"/>
                            </a:rPr>
                            <m:t>[</m:t>
                          </m:r>
                          <m:f>
                            <m:fPr>
                              <m:ctrlPr>
                                <a:rPr lang="en-US" altLang="ko-KR" sz="2000" b="0" i="1" smtClean="0">
                                  <a:latin typeface="Cambria Math" panose="02040503050406030204" pitchFamily="18" charset="0"/>
                                </a:rPr>
                              </m:ctrlPr>
                            </m:fPr>
                            <m:num>
                              <m:r>
                                <a:rPr lang="en-US" altLang="ko-KR" sz="2000" b="0" i="1" smtClean="0">
                                  <a:latin typeface="Cambria Math" panose="02040503050406030204" pitchFamily="18" charset="0"/>
                                </a:rPr>
                                <m:t>1</m:t>
                              </m:r>
                            </m:num>
                            <m:den>
                              <m:r>
                                <a:rPr lang="en-US" altLang="ko-KR" sz="2000" b="0" i="1" smtClean="0">
                                  <a:latin typeface="Cambria Math" panose="02040503050406030204" pitchFamily="18" charset="0"/>
                                </a:rPr>
                                <m:t>𝑁</m:t>
                              </m:r>
                            </m:den>
                          </m:f>
                          <m:nary>
                            <m:naryPr>
                              <m:chr m:val="∑"/>
                              <m:ctrlPr>
                                <a:rPr lang="en-US" altLang="ko-KR" sz="2000" b="0" i="1" smtClean="0">
                                  <a:latin typeface="Cambria Math" panose="02040503050406030204" pitchFamily="18" charset="0"/>
                                </a:rPr>
                              </m:ctrlPr>
                            </m:naryPr>
                            <m:sub>
                              <m:r>
                                <m:rPr>
                                  <m:brk m:alnAt="23"/>
                                </m:rPr>
                                <a:rPr lang="en-US" altLang="ko-KR" sz="2000" b="0" i="1" smtClean="0">
                                  <a:latin typeface="Cambria Math" panose="02040503050406030204" pitchFamily="18" charset="0"/>
                                </a:rPr>
                                <m:t>𝑖</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𝑁</m:t>
                              </m:r>
                            </m:sup>
                            <m:e>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𝐼</m:t>
                              </m:r>
                              <m:d>
                                <m:dPr>
                                  <m:ctrlPr>
                                    <a:rPr lang="en-US" altLang="ko-KR" sz="2000" b="0" i="1" smtClean="0">
                                      <a:latin typeface="Cambria Math" panose="02040503050406030204" pitchFamily="18" charset="0"/>
                                    </a:rPr>
                                  </m:ctrlPr>
                                </m:dPr>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Sub>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𝑏𝑎𝑑</m:t>
                                  </m:r>
                                </m:e>
                              </m:d>
                              <m:func>
                                <m:funcPr>
                                  <m:ctrlPr>
                                    <a:rPr lang="en-US" altLang="ko-KR" sz="2000" b="0" i="1" smtClean="0">
                                      <a:latin typeface="Cambria Math" panose="02040503050406030204" pitchFamily="18" charset="0"/>
                                    </a:rPr>
                                  </m:ctrlPr>
                                </m:funcPr>
                                <m:fName>
                                  <m:r>
                                    <m:rPr>
                                      <m:sty m:val="p"/>
                                    </m:rPr>
                                    <a:rPr lang="en-US" altLang="ko-KR" sz="2000" b="0" i="0" smtClean="0">
                                      <a:latin typeface="Cambria Math" panose="02040503050406030204" pitchFamily="18" charset="0"/>
                                    </a:rPr>
                                    <m:t>log</m:t>
                                  </m:r>
                                </m:fName>
                                <m:e>
                                  <m:r>
                                    <a:rPr lang="en-US" altLang="ko-KR" sz="2000" b="0" i="1" smtClean="0">
                                      <a:latin typeface="Cambria Math" panose="02040503050406030204" pitchFamily="18" charset="0"/>
                                    </a:rPr>
                                    <m:t>𝑝</m:t>
                                  </m:r>
                                  <m:d>
                                    <m:dPr>
                                      <m:ctrlPr>
                                        <a:rPr lang="en-US" altLang="ko-KR" sz="2000" b="0" i="1" smtClean="0">
                                          <a:latin typeface="Cambria Math" panose="02040503050406030204" pitchFamily="18" charset="0"/>
                                        </a:rPr>
                                      </m:ctrlPr>
                                    </m:dPr>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𝑥</m:t>
                                          </m:r>
                                        </m:e>
                                        <m:sub>
                                          <m:r>
                                            <a:rPr lang="en-US" altLang="ko-KR" sz="2000" b="0" i="1" smtClean="0">
                                              <a:latin typeface="Cambria Math" panose="02040503050406030204" pitchFamily="18" charset="0"/>
                                            </a:rPr>
                                            <m:t>𝑖</m:t>
                                          </m:r>
                                        </m:sub>
                                      </m:sSub>
                                    </m:e>
                                  </m:d>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𝐼</m:t>
                                  </m:r>
                                  <m:d>
                                    <m:dPr>
                                      <m:ctrlPr>
                                        <a:rPr lang="en-US" altLang="ko-KR" sz="2000" b="0" i="1" smtClean="0">
                                          <a:latin typeface="Cambria Math" panose="02040503050406030204" pitchFamily="18" charset="0"/>
                                        </a:rPr>
                                      </m:ctrlPr>
                                    </m:dPr>
                                    <m:e>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𝑖</m:t>
                                          </m:r>
                                        </m:sub>
                                      </m:sSub>
                                      <m:r>
                                        <a:rPr lang="en-US" altLang="ko-KR" sz="2000" b="0" i="1" smtClean="0">
                                          <a:latin typeface="Cambria Math" panose="02040503050406030204" pitchFamily="18" charset="0"/>
                                        </a:rPr>
                                        <m:t>=</m:t>
                                      </m:r>
                                      <m:r>
                                        <a:rPr lang="en-US" altLang="ko-KR" sz="2000" b="0" i="1" smtClean="0">
                                          <a:latin typeface="Cambria Math" panose="02040503050406030204" pitchFamily="18" charset="0"/>
                                        </a:rPr>
                                        <m:t>𝑔𝑜𝑜𝑑</m:t>
                                      </m:r>
                                    </m:e>
                                  </m:d>
                                </m:e>
                              </m:func>
                            </m:e>
                          </m:nary>
                          <m:func>
                            <m:funcPr>
                              <m:ctrlPr>
                                <a:rPr lang="en-US" altLang="ko-KR" sz="2000" i="1">
                                  <a:latin typeface="Cambria Math" panose="02040503050406030204" pitchFamily="18" charset="0"/>
                                </a:rPr>
                              </m:ctrlPr>
                            </m:funcPr>
                            <m:fName>
                              <m:r>
                                <m:rPr>
                                  <m:sty m:val="p"/>
                                </m:rPr>
                                <a:rPr lang="en-US" altLang="ko-KR" sz="2000">
                                  <a:latin typeface="Cambria Math" panose="02040503050406030204" pitchFamily="18" charset="0"/>
                                </a:rPr>
                                <m:t>log</m:t>
                              </m:r>
                            </m:fName>
                            <m:e>
                              <m:r>
                                <a:rPr lang="en-US" altLang="ko-KR" sz="2000" i="1">
                                  <a:latin typeface="Cambria Math" panose="02040503050406030204" pitchFamily="18" charset="0"/>
                                </a:rPr>
                                <m:t>(1−</m:t>
                              </m:r>
                              <m:r>
                                <a:rPr lang="en-US" altLang="ko-KR" sz="2000" i="1">
                                  <a:latin typeface="Cambria Math" panose="02040503050406030204" pitchFamily="18" charset="0"/>
                                </a:rPr>
                                <m:t>𝑝</m:t>
                              </m:r>
                              <m:d>
                                <m:dPr>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i="1">
                                          <a:latin typeface="Cambria Math" panose="02040503050406030204" pitchFamily="18" charset="0"/>
                                        </a:rPr>
                                        <m:t>𝑖</m:t>
                                      </m:r>
                                    </m:sub>
                                  </m:sSub>
                                </m:e>
                              </m:d>
                              <m:r>
                                <a:rPr lang="en-US" altLang="ko-KR" sz="2000" i="1">
                                  <a:latin typeface="Cambria Math" panose="02040503050406030204" pitchFamily="18" charset="0"/>
                                </a:rPr>
                                <m:t>)}−</m:t>
                              </m:r>
                              <m:r>
                                <a:rPr lang="en-US" altLang="ko-KR" sz="2000" i="1">
                                  <a:latin typeface="Cambria Math" panose="02040503050406030204" pitchFamily="18" charset="0"/>
                                </a:rPr>
                                <m:t>𝜆</m:t>
                              </m:r>
                              <m:sSub>
                                <m:sSubPr>
                                  <m:ctrlPr>
                                    <a:rPr lang="en-US" altLang="ko-KR" sz="2000" i="1" smtClean="0">
                                      <a:latin typeface="Cambria Math" panose="02040503050406030204" pitchFamily="18" charset="0"/>
                                    </a:rPr>
                                  </m:ctrlPr>
                                </m:sSubPr>
                                <m:e>
                                  <m:d>
                                    <m:dPr>
                                      <m:begChr m:val="‖"/>
                                      <m:endChr m:val="‖"/>
                                      <m:ctrlPr>
                                        <a:rPr lang="en-US" altLang="ko-KR" sz="2000" i="1">
                                          <a:latin typeface="Cambria Math" panose="02040503050406030204" pitchFamily="18" charset="0"/>
                                        </a:rPr>
                                      </m:ctrlPr>
                                    </m:dPr>
                                    <m:e>
                                      <m:r>
                                        <a:rPr lang="en-US" altLang="ko-KR" sz="2000" i="1">
                                          <a:latin typeface="Cambria Math" panose="02040503050406030204" pitchFamily="18" charset="0"/>
                                        </a:rPr>
                                        <m:t>𝛽</m:t>
                                      </m:r>
                                    </m:e>
                                  </m:d>
                                </m:e>
                                <m:sub>
                                  <m:r>
                                    <a:rPr lang="en-US" altLang="ko-KR" sz="2000" b="0" i="1" smtClean="0">
                                      <a:latin typeface="Cambria Math" panose="02040503050406030204" pitchFamily="18" charset="0"/>
                                    </a:rPr>
                                    <m:t>𝐿</m:t>
                                  </m:r>
                                  <m:r>
                                    <a:rPr lang="en-US" altLang="ko-KR" sz="2000" b="0" i="1" smtClean="0">
                                      <a:latin typeface="Cambria Math" panose="02040503050406030204" pitchFamily="18" charset="0"/>
                                    </a:rPr>
                                    <m:t>1</m:t>
                                  </m:r>
                                </m:sub>
                              </m:sSub>
                              <m:r>
                                <a:rPr lang="en-US" altLang="ko-KR" sz="2000" b="0" i="1" smtClean="0">
                                  <a:latin typeface="Cambria Math" panose="02040503050406030204" pitchFamily="18" charset="0"/>
                                </a:rPr>
                                <m:t>]</m:t>
                              </m:r>
                            </m:e>
                          </m:func>
                        </m:e>
                      </m:func>
                      <m:r>
                        <a:rPr lang="en-US" altLang="ko-KR" sz="2000" b="0" i="0" smtClean="0">
                          <a:latin typeface="Cambria Math" panose="02040503050406030204" pitchFamily="18" charset="0"/>
                        </a:rPr>
                        <m:t> </m:t>
                      </m:r>
                    </m:oMath>
                  </m:oMathPara>
                </a14:m>
                <a:endParaRPr lang="en-US" altLang="ko-KR" sz="2000" b="0" i="0" dirty="0">
                  <a:latin typeface="Cambria Math" panose="02040503050406030204" pitchFamily="18" charset="0"/>
                </a:endParaRPr>
              </a:p>
              <a:p>
                <a:pPr lvl="1" indent="0">
                  <a:buNone/>
                </a:pPr>
                <a14:m>
                  <m:oMathPara xmlns:m="http://schemas.openxmlformats.org/officeDocument/2006/math">
                    <m:oMathParaPr>
                      <m:jc m:val="centerGroup"/>
                    </m:oMathParaPr>
                    <m:oMath xmlns:m="http://schemas.openxmlformats.org/officeDocument/2006/math">
                      <m:r>
                        <a:rPr lang="en-US" altLang="ko-KR" sz="2000" b="0" i="1" smtClean="0">
                          <a:latin typeface="Cambria Math" panose="02040503050406030204" pitchFamily="18" charset="0"/>
                        </a:rPr>
                        <m:t>𝑤h𝑒𝑟𝑒</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𝑝</m:t>
                      </m:r>
                      <m:d>
                        <m:dPr>
                          <m:ctrlPr>
                            <a:rPr lang="en-US" altLang="ko-KR" sz="2000" i="1" smtClean="0">
                              <a:latin typeface="Cambria Math" panose="02040503050406030204" pitchFamily="18" charset="0"/>
                            </a:rPr>
                          </m:ctrlPr>
                        </m:dPr>
                        <m:e>
                          <m:sSub>
                            <m:sSubPr>
                              <m:ctrlPr>
                                <a:rPr lang="en-US" altLang="ko-KR" sz="2000" i="1" smtClean="0">
                                  <a:latin typeface="Cambria Math" panose="02040503050406030204" pitchFamily="18" charset="0"/>
                                </a:rPr>
                              </m:ctrlPr>
                            </m:sSubPr>
                            <m:e>
                              <m:r>
                                <a:rPr lang="en-US" altLang="ko-KR" sz="2000" b="0" i="1" smtClean="0">
                                  <a:latin typeface="Cambria Math" panose="02040503050406030204" pitchFamily="18" charset="0"/>
                                </a:rPr>
                                <m:t>𝑥</m:t>
                              </m:r>
                            </m:e>
                            <m:sub>
                              <m:r>
                                <a:rPr lang="en-US" altLang="ko-KR" sz="2000" b="0" i="1" smtClean="0">
                                  <a:latin typeface="Cambria Math" panose="02040503050406030204" pitchFamily="18" charset="0"/>
                                </a:rPr>
                                <m:t>𝑖</m:t>
                              </m:r>
                            </m:sub>
                          </m:sSub>
                        </m:e>
                      </m:d>
                      <m:r>
                        <a:rPr lang="en-US" altLang="ko-KR" sz="2000" b="0" i="1" smtClean="0">
                          <a:latin typeface="Cambria Math" panose="02040503050406030204" pitchFamily="18" charset="0"/>
                        </a:rPr>
                        <m:t>=</m:t>
                      </m:r>
                      <m:f>
                        <m:fPr>
                          <m:ctrlPr>
                            <a:rPr lang="en-US" altLang="ko-KR" sz="2000" i="1" smtClean="0">
                              <a:latin typeface="Cambria Math" panose="02040503050406030204" pitchFamily="18" charset="0"/>
                            </a:rPr>
                          </m:ctrlPr>
                        </m:fPr>
                        <m:num>
                          <m:r>
                            <a:rPr lang="en-US" altLang="ko-KR" sz="2000" b="0" i="0" smtClean="0">
                              <a:latin typeface="Cambria Math" panose="02040503050406030204" pitchFamily="18" charset="0"/>
                            </a:rPr>
                            <m:t>1</m:t>
                          </m:r>
                        </m:num>
                        <m:den>
                          <m:r>
                            <a:rPr lang="en-US" altLang="ko-KR" sz="2000" b="0" i="0" smtClean="0">
                              <a:latin typeface="Cambria Math" panose="02040503050406030204" pitchFamily="18" charset="0"/>
                            </a:rPr>
                            <m:t>1+</m:t>
                          </m:r>
                          <m:sSup>
                            <m:sSupPr>
                              <m:ctrlPr>
                                <a:rPr lang="en-US" altLang="ko-KR" sz="2000" i="1" smtClean="0">
                                  <a:latin typeface="Cambria Math" panose="02040503050406030204" pitchFamily="18" charset="0"/>
                                </a:rPr>
                              </m:ctrlPr>
                            </m:sSupPr>
                            <m:e>
                              <m:r>
                                <a:rPr lang="en-US" altLang="ko-KR" sz="2000" b="0" i="1" smtClean="0">
                                  <a:latin typeface="Cambria Math" panose="02040503050406030204" pitchFamily="18" charset="0"/>
                                </a:rPr>
                                <m:t>𝑒</m:t>
                              </m:r>
                            </m:e>
                            <m:sup>
                              <m:r>
                                <a:rPr lang="en-US" altLang="ko-KR" sz="2000" b="0" i="1" smtClean="0">
                                  <a:latin typeface="Cambria Math" panose="02040503050406030204" pitchFamily="18" charset="0"/>
                                </a:rPr>
                                <m:t>−</m:t>
                              </m:r>
                              <m:d>
                                <m:dPr>
                                  <m:ctrlPr>
                                    <a:rPr lang="en-US" altLang="ko-KR" sz="2000" b="1" i="1" smtClean="0">
                                      <a:latin typeface="Cambria Math" panose="02040503050406030204" pitchFamily="18" charset="0"/>
                                    </a:rPr>
                                  </m:ctrlPr>
                                </m:dPr>
                                <m:e>
                                  <m:sSup>
                                    <m:sSupPr>
                                      <m:ctrlPr>
                                        <a:rPr lang="en-US" altLang="ko-KR" sz="2000" b="1" i="1" smtClean="0">
                                          <a:latin typeface="Cambria Math" panose="02040503050406030204" pitchFamily="18" charset="0"/>
                                        </a:rPr>
                                      </m:ctrlPr>
                                    </m:sSupPr>
                                    <m:e>
                                      <m:r>
                                        <a:rPr lang="en-US" altLang="ko-KR" sz="2000" b="1" i="1" smtClean="0">
                                          <a:latin typeface="Cambria Math" panose="02040503050406030204" pitchFamily="18" charset="0"/>
                                        </a:rPr>
                                        <m:t>𝒙</m:t>
                                      </m:r>
                                    </m:e>
                                    <m:sup>
                                      <m:r>
                                        <a:rPr lang="en-US" altLang="ko-KR" sz="2000" b="1" i="1" smtClean="0">
                                          <a:latin typeface="Cambria Math" panose="02040503050406030204" pitchFamily="18" charset="0"/>
                                        </a:rPr>
                                        <m:t>𝑻</m:t>
                                      </m:r>
                                    </m:sup>
                                  </m:sSup>
                                  <m:r>
                                    <a:rPr lang="en-US" altLang="ko-KR" sz="2000" b="1" i="1" smtClean="0">
                                      <a:latin typeface="Cambria Math" panose="02040503050406030204" pitchFamily="18" charset="0"/>
                                    </a:rPr>
                                    <m:t>𝜷</m:t>
                                  </m:r>
                                </m:e>
                              </m:d>
                            </m:sup>
                          </m:sSup>
                        </m:den>
                      </m:f>
                    </m:oMath>
                  </m:oMathPara>
                </a14:m>
                <a:endParaRPr lang="en-US" altLang="ko-KR" sz="2000" dirty="0">
                  <a:latin typeface="Calibri" pitchFamily="34" charset="0"/>
                </a:endParaRPr>
              </a:p>
              <a:p>
                <a:pPr lvl="1" indent="0"/>
                <a:endParaRPr lang="en-US" altLang="ko-KR" sz="2362" dirty="0">
                  <a:latin typeface="Calibri" pitchFamily="34" charset="0"/>
                </a:endParaRP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2"/>
                <a:stretch>
                  <a:fillRect l="-522" t="-140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501564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Validation Set</a:t>
            </a:r>
            <a:endParaRPr lang="ko-KR" altLang="en-US" dirty="0"/>
          </a:p>
        </p:txBody>
      </p:sp>
      <p:sp>
        <p:nvSpPr>
          <p:cNvPr id="3" name="내용 개체 틀 2"/>
          <p:cNvSpPr>
            <a:spLocks noGrp="1"/>
          </p:cNvSpPr>
          <p:nvPr>
            <p:ph idx="1"/>
          </p:nvPr>
        </p:nvSpPr>
        <p:spPr/>
        <p:txBody>
          <a:bodyPr>
            <a:normAutofit/>
          </a:bodyPr>
          <a:lstStyle/>
          <a:p>
            <a:r>
              <a:rPr lang="en-US" altLang="ko-KR" dirty="0">
                <a:latin typeface="Calibri" pitchFamily="34" charset="0"/>
              </a:rPr>
              <a:t>For each model estimated using the training set, calculate default probability loan by loan. </a:t>
            </a:r>
          </a:p>
          <a:p>
            <a:r>
              <a:rPr lang="en-US" altLang="ko-KR" dirty="0">
                <a:latin typeface="Calibri" pitchFamily="34" charset="0"/>
              </a:rPr>
              <a:t>999 different cutoff thresholds, 0.001~0.999. </a:t>
            </a:r>
          </a:p>
          <a:p>
            <a:r>
              <a:rPr lang="en-US" altLang="ko-KR" dirty="0">
                <a:latin typeface="Calibri" pitchFamily="34" charset="0"/>
              </a:rPr>
              <a:t>For each (model, threshold) combination, simulate total profit from the loan portfolio </a:t>
            </a:r>
          </a:p>
          <a:p>
            <a:pPr marL="0" indent="0">
              <a:buNone/>
            </a:pPr>
            <a:r>
              <a:rPr lang="en-US" altLang="ko-KR" dirty="0">
                <a:latin typeface="Calibri" pitchFamily="34" charset="0"/>
              </a:rPr>
              <a:t>  “sum over loans” of “-7,193*1_defaulted+2,701*1_nondefaulted” </a:t>
            </a:r>
          </a:p>
          <a:p>
            <a:r>
              <a:rPr lang="en-US" altLang="ko-KR" dirty="0">
                <a:latin typeface="Calibri" pitchFamily="34" charset="0"/>
              </a:rPr>
              <a:t>Select the (model, threshold) yielding the largest simulated profit.</a:t>
            </a:r>
          </a:p>
          <a:p>
            <a:endParaRPr lang="ko-KR" altLang="en-US" dirty="0"/>
          </a:p>
        </p:txBody>
      </p:sp>
    </p:spTree>
    <p:extLst>
      <p:ext uri="{BB962C8B-B14F-4D97-AF65-F5344CB8AC3E}">
        <p14:creationId xmlns:p14="http://schemas.microsoft.com/office/powerpoint/2010/main" val="3443050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
          <p:cNvSpPr>
            <a:spLocks noGrp="1" noChangeArrowheads="1"/>
          </p:cNvSpPr>
          <p:nvPr>
            <p:ph type="title"/>
          </p:nvPr>
        </p:nvSpPr>
        <p:spPr>
          <a:xfrm>
            <a:off x="1981200" y="274638"/>
            <a:ext cx="8229600" cy="1143000"/>
          </a:xfrm>
        </p:spPr>
        <p:txBody>
          <a:bodyPr rtlCol="0">
            <a:normAutofit/>
          </a:bodyPr>
          <a:lstStyle/>
          <a:p>
            <a:pPr>
              <a:defRPr/>
            </a:pPr>
            <a:r>
              <a:rPr lang="en-US" altLang="ko-KR" sz="4000" dirty="0"/>
              <a:t>4. </a:t>
            </a:r>
            <a:r>
              <a:rPr lang="ko-KR" altLang="en-US" sz="4000" dirty="0"/>
              <a:t>경험적 연구</a:t>
            </a:r>
          </a:p>
        </p:txBody>
      </p:sp>
      <p:sp>
        <p:nvSpPr>
          <p:cNvPr id="26" name="AutoShape 5"/>
          <p:cNvSpPr>
            <a:spLocks noChangeArrowheads="1"/>
          </p:cNvSpPr>
          <p:nvPr/>
        </p:nvSpPr>
        <p:spPr bwMode="auto">
          <a:xfrm>
            <a:off x="1972496" y="1600227"/>
            <a:ext cx="496959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경험적 연구에서 인과관계 추론 시의 문제점</a:t>
            </a:r>
          </a:p>
        </p:txBody>
      </p:sp>
      <p:sp>
        <p:nvSpPr>
          <p:cNvPr id="22" name="Rectangle 3">
            <a:extLst>
              <a:ext uri="{FF2B5EF4-FFF2-40B4-BE49-F238E27FC236}">
                <a16:creationId xmlns:a16="http://schemas.microsoft.com/office/drawing/2014/main" id="{55EFEFA8-47B7-430B-A133-8C34C981E9FE}"/>
              </a:ext>
            </a:extLst>
          </p:cNvPr>
          <p:cNvSpPr>
            <a:spLocks noGrp="1" noChangeArrowheads="1"/>
          </p:cNvSpPr>
          <p:nvPr>
            <p:ph idx="1"/>
          </p:nvPr>
        </p:nvSpPr>
        <p:spPr>
          <a:xfrm>
            <a:off x="838200" y="1825625"/>
            <a:ext cx="10515600" cy="4351338"/>
          </a:xfrm>
        </p:spPr>
        <p:txBody>
          <a:bodyPr>
            <a:normAutofit/>
          </a:bodyPr>
          <a:lstStyle/>
          <a:p>
            <a:pPr marL="0">
              <a:lnSpc>
                <a:spcPct val="150000"/>
              </a:lnSpc>
              <a:buNone/>
            </a:pPr>
            <a:endParaRPr lang="en-US" altLang="ko-KR" sz="1800" dirty="0"/>
          </a:p>
          <a:p>
            <a:pPr marL="0">
              <a:lnSpc>
                <a:spcPct val="150000"/>
              </a:lnSpc>
              <a:buNone/>
            </a:pPr>
            <a:r>
              <a:rPr lang="en-US" altLang="ko-KR" sz="1800" dirty="0"/>
              <a:t>2 x 2 Table </a:t>
            </a:r>
            <a:r>
              <a:rPr lang="ko-KR" altLang="en-US" sz="1800" dirty="0"/>
              <a:t>이용한 예시 </a:t>
            </a:r>
            <a:r>
              <a:rPr lang="en-US" altLang="ko-KR" sz="1800" dirty="0"/>
              <a:t>(</a:t>
            </a:r>
            <a:r>
              <a:rPr lang="ko-KR" altLang="en-US" sz="1800" dirty="0"/>
              <a:t>장단기</a:t>
            </a:r>
            <a:r>
              <a:rPr lang="en-US" altLang="ko-KR" sz="1800" dirty="0"/>
              <a:t> </a:t>
            </a:r>
            <a:r>
              <a:rPr lang="ko-KR" altLang="en-US" sz="1800" dirty="0"/>
              <a:t>대출 이자율 차이 분석</a:t>
            </a:r>
            <a:r>
              <a:rPr lang="en-US" altLang="ko-KR" sz="1800" dirty="0"/>
              <a:t>)</a:t>
            </a:r>
          </a:p>
          <a:p>
            <a:pPr marL="0">
              <a:lnSpc>
                <a:spcPct val="150000"/>
              </a:lnSpc>
              <a:buNone/>
            </a:pPr>
            <a:r>
              <a:rPr lang="en-US" altLang="ko-KR" sz="1800" dirty="0"/>
              <a:t>Y=annual</a:t>
            </a:r>
            <a:r>
              <a:rPr lang="ko-KR" altLang="en-US" sz="1800" dirty="0"/>
              <a:t> </a:t>
            </a:r>
            <a:r>
              <a:rPr lang="en-US" altLang="ko-KR" sz="1800" dirty="0"/>
              <a:t>interest</a:t>
            </a:r>
            <a:r>
              <a:rPr lang="ko-KR" altLang="en-US" sz="1800" dirty="0"/>
              <a:t> </a:t>
            </a:r>
            <a:r>
              <a:rPr lang="en-US" altLang="ko-KR" sz="1800" dirty="0"/>
              <a:t>rate</a:t>
            </a:r>
          </a:p>
          <a:p>
            <a:pPr marL="0">
              <a:lnSpc>
                <a:spcPct val="150000"/>
              </a:lnSpc>
              <a:buNone/>
            </a:pPr>
            <a:r>
              <a:rPr lang="en-US" altLang="ko-KR" sz="1800" dirty="0"/>
              <a:t>X=term of loan (short term vs long term)</a:t>
            </a:r>
          </a:p>
          <a:p>
            <a:pPr marL="0">
              <a:lnSpc>
                <a:spcPct val="150000"/>
              </a:lnSpc>
              <a:buNone/>
            </a:pPr>
            <a:r>
              <a:rPr lang="en-US" altLang="ko-KR" sz="1800" dirty="0"/>
              <a:t>W=confounding factors (unobserved borrower qualities)</a:t>
            </a:r>
          </a:p>
          <a:p>
            <a:pPr marL="0">
              <a:lnSpc>
                <a:spcPct val="150000"/>
              </a:lnSpc>
              <a:buNone/>
            </a:pPr>
            <a:r>
              <a:rPr lang="en-US" altLang="ko-KR" sz="1800" dirty="0"/>
              <a:t>Construct 2 x 2 table by X (short vs long) and W (good vs bad)</a:t>
            </a:r>
            <a:endParaRPr lang="ko-KR" altLang="en-US" sz="1800" dirty="0"/>
          </a:p>
        </p:txBody>
      </p:sp>
    </p:spTree>
    <p:extLst>
      <p:ext uri="{BB962C8B-B14F-4D97-AF65-F5344CB8AC3E}">
        <p14:creationId xmlns:p14="http://schemas.microsoft.com/office/powerpoint/2010/main" val="4067090910"/>
      </p:ext>
    </p:extLst>
  </p:cSld>
  <p:clrMapOvr>
    <a:masterClrMapping/>
  </p:clrMapOvr>
  <p:transition spd="me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p:cNvSpPr>
            <a:spLocks noGrp="1"/>
          </p:cNvSpPr>
          <p:nvPr>
            <p:ph idx="1"/>
          </p:nvPr>
        </p:nvSpPr>
        <p:spPr>
          <a:xfrm>
            <a:off x="838200" y="1825625"/>
            <a:ext cx="10515600" cy="4351338"/>
          </a:xfrm>
        </p:spPr>
        <p:txBody>
          <a:bodyPr>
            <a:normAutofit/>
          </a:bodyPr>
          <a:lstStyle/>
          <a:p>
            <a:r>
              <a:rPr lang="en-US" altLang="ko-KR" dirty="0"/>
              <a:t>Simulate actual lending business using the chosen (model,   </a:t>
            </a:r>
          </a:p>
          <a:p>
            <a:pPr marL="0" indent="0">
              <a:buNone/>
            </a:pPr>
            <a:r>
              <a:rPr lang="en-US" altLang="ko-KR" dirty="0"/>
              <a:t>  threshold) combination where the chosen model has been </a:t>
            </a:r>
          </a:p>
          <a:p>
            <a:pPr marL="0" indent="0">
              <a:buNone/>
            </a:pPr>
            <a:r>
              <a:rPr lang="en-US" altLang="ko-KR" dirty="0"/>
              <a:t>  re-estimated using the first 80% of the data.</a:t>
            </a:r>
            <a:endParaRPr lang="ko-KR" altLang="en-US" dirty="0"/>
          </a:p>
        </p:txBody>
      </p:sp>
      <p:sp>
        <p:nvSpPr>
          <p:cNvPr id="5" name="제목 1"/>
          <p:cNvSpPr>
            <a:spLocks noGrp="1"/>
          </p:cNvSpPr>
          <p:nvPr>
            <p:ph type="title"/>
          </p:nvPr>
        </p:nvSpPr>
        <p:spPr>
          <a:xfrm>
            <a:off x="838200" y="365125"/>
            <a:ext cx="10515600" cy="1325563"/>
          </a:xfrm>
        </p:spPr>
        <p:txBody>
          <a:bodyPr/>
          <a:lstStyle/>
          <a:p>
            <a:r>
              <a:rPr lang="en-US" altLang="ko-KR" dirty="0"/>
              <a:t>Test Set</a:t>
            </a:r>
            <a:endParaRPr lang="ko-KR" altLang="en-US" dirty="0"/>
          </a:p>
        </p:txBody>
      </p:sp>
    </p:spTree>
    <p:extLst>
      <p:ext uri="{BB962C8B-B14F-4D97-AF65-F5344CB8AC3E}">
        <p14:creationId xmlns:p14="http://schemas.microsoft.com/office/powerpoint/2010/main" val="289117768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905081" y="44009"/>
            <a:ext cx="10515600" cy="1325563"/>
          </a:xfrm>
        </p:spPr>
        <p:txBody>
          <a:bodyPr>
            <a:normAutofit/>
          </a:bodyPr>
          <a:lstStyle/>
          <a:p>
            <a:r>
              <a:rPr lang="en-US" altLang="ko-KR" sz="3600" b="1" dirty="0">
                <a:latin typeface="Calibri" panose="020F0502020204030204" pitchFamily="34" charset="0"/>
              </a:rPr>
              <a:t>Frequency Histogram of Predicted Default Probability </a:t>
            </a:r>
            <a:endParaRPr lang="ko-KR" altLang="en-US" sz="3600" b="1" dirty="0">
              <a:latin typeface="Calibri" panose="020F0502020204030204" pitchFamily="34" charset="0"/>
            </a:endParaRPr>
          </a:p>
        </p:txBody>
      </p:sp>
      <p:pic>
        <p:nvPicPr>
          <p:cNvPr id="5" name="그림 4">
            <a:extLst>
              <a:ext uri="{FF2B5EF4-FFF2-40B4-BE49-F238E27FC236}">
                <a16:creationId xmlns:a16="http://schemas.microsoft.com/office/drawing/2014/main" id="{32750532-29EF-4598-8ABB-DF326A2C90E6}"/>
              </a:ext>
            </a:extLst>
          </p:cNvPr>
          <p:cNvPicPr>
            <a:picLocks noChangeAspect="1"/>
          </p:cNvPicPr>
          <p:nvPr/>
        </p:nvPicPr>
        <p:blipFill>
          <a:blip r:embed="rId3"/>
          <a:stretch>
            <a:fillRect/>
          </a:stretch>
        </p:blipFill>
        <p:spPr>
          <a:xfrm>
            <a:off x="1271634" y="1067885"/>
            <a:ext cx="7325435" cy="5361233"/>
          </a:xfrm>
          <a:prstGeom prst="rect">
            <a:avLst/>
          </a:prstGeom>
        </p:spPr>
      </p:pic>
    </p:spTree>
    <p:extLst>
      <p:ext uri="{BB962C8B-B14F-4D97-AF65-F5344CB8AC3E}">
        <p14:creationId xmlns:p14="http://schemas.microsoft.com/office/powerpoint/2010/main" val="26888578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7139" y="1195851"/>
            <a:ext cx="10949473" cy="2308324"/>
          </a:xfrm>
          <a:prstGeom prst="rect">
            <a:avLst/>
          </a:prstGeom>
          <a:noFill/>
        </p:spPr>
        <p:txBody>
          <a:bodyPr wrap="square" rtlCol="0">
            <a:spAutoFit/>
          </a:bodyPr>
          <a:lstStyle/>
          <a:p>
            <a:r>
              <a:rPr lang="ko-KR" altLang="en-US" b="1" dirty="0">
                <a:latin typeface="Calibri" panose="020F0502020204030204" pitchFamily="34" charset="0"/>
              </a:rPr>
              <a:t>     </a:t>
            </a:r>
            <a:r>
              <a:rPr lang="en-US" altLang="ko-KR" b="1" dirty="0">
                <a:latin typeface="Calibri" panose="020F0502020204030204" pitchFamily="34" charset="0"/>
              </a:rPr>
              <a:t>Test Data Set: 17,642 loan cases</a:t>
            </a:r>
          </a:p>
          <a:p>
            <a:endParaRPr lang="en-US" altLang="ko-KR" b="1" dirty="0">
              <a:latin typeface="Calibri" panose="020F0502020204030204" pitchFamily="34" charset="0"/>
            </a:endParaRPr>
          </a:p>
          <a:p>
            <a:endParaRPr lang="en-US" altLang="ko-KR" b="1" dirty="0">
              <a:latin typeface="Calibri" panose="020F0502020204030204" pitchFamily="34" charset="0"/>
            </a:endParaRPr>
          </a:p>
          <a:p>
            <a:endParaRPr lang="en-US" altLang="ko-KR" b="1" dirty="0">
              <a:latin typeface="Calibri" panose="020F0502020204030204" pitchFamily="34" charset="0"/>
            </a:endParaRPr>
          </a:p>
          <a:p>
            <a:endParaRPr lang="en-US" altLang="ko-KR" b="1" dirty="0">
              <a:latin typeface="Calibri" panose="020F0502020204030204" pitchFamily="34" charset="0"/>
            </a:endParaRPr>
          </a:p>
          <a:p>
            <a:r>
              <a:rPr lang="en-US" altLang="ko-KR" b="1" dirty="0">
                <a:latin typeface="Calibri" panose="020F0502020204030204" pitchFamily="34" charset="0"/>
              </a:rPr>
              <a:t>   </a:t>
            </a:r>
          </a:p>
          <a:p>
            <a:r>
              <a:rPr lang="en-US" altLang="ko-KR" b="1" dirty="0">
                <a:latin typeface="Calibri" panose="020F0502020204030204" pitchFamily="34" charset="0"/>
              </a:rPr>
              <a:t>    </a:t>
            </a:r>
          </a:p>
          <a:p>
            <a:r>
              <a:rPr lang="en-US" altLang="ko-KR" b="1" dirty="0">
                <a:latin typeface="Calibri" panose="020F0502020204030204" pitchFamily="34" charset="0"/>
              </a:rPr>
              <a:t>   </a:t>
            </a:r>
            <a:endParaRPr lang="en-US" altLang="ko-KR" dirty="0">
              <a:latin typeface="Calibri" panose="020F0502020204030204" pitchFamily="34" charset="0"/>
            </a:endParaRPr>
          </a:p>
        </p:txBody>
      </p:sp>
      <p:sp>
        <p:nvSpPr>
          <p:cNvPr id="4" name="제목 3"/>
          <p:cNvSpPr>
            <a:spLocks noGrp="1"/>
          </p:cNvSpPr>
          <p:nvPr>
            <p:ph type="title"/>
          </p:nvPr>
        </p:nvSpPr>
        <p:spPr>
          <a:xfrm>
            <a:off x="905081" y="44009"/>
            <a:ext cx="10515600" cy="1325563"/>
          </a:xfrm>
        </p:spPr>
        <p:txBody>
          <a:bodyPr>
            <a:normAutofit/>
          </a:bodyPr>
          <a:lstStyle/>
          <a:p>
            <a:r>
              <a:rPr lang="en-US" altLang="ko-KR" sz="3600" b="1" dirty="0">
                <a:latin typeface="Calibri" panose="020F0502020204030204" pitchFamily="34" charset="0"/>
              </a:rPr>
              <a:t>% Gain in loan profit </a:t>
            </a:r>
            <a:r>
              <a:rPr lang="en-US" altLang="ko-KR" sz="2400" b="1" dirty="0">
                <a:latin typeface="Calibri" panose="020F0502020204030204" pitchFamily="34" charset="0"/>
              </a:rPr>
              <a:t>(one</a:t>
            </a:r>
            <a:r>
              <a:rPr lang="ko-KR" altLang="en-US" sz="2400" b="1" dirty="0">
                <a:latin typeface="Calibri" panose="020F0502020204030204" pitchFamily="34" charset="0"/>
              </a:rPr>
              <a:t> </a:t>
            </a:r>
            <a:r>
              <a:rPr lang="en-US" altLang="ko-KR" sz="2400" b="1" dirty="0">
                <a:latin typeface="Calibri" panose="020F0502020204030204" pitchFamily="34" charset="0"/>
              </a:rPr>
              <a:t>specific</a:t>
            </a:r>
            <a:r>
              <a:rPr lang="ko-KR" altLang="en-US" sz="2400" b="1" dirty="0">
                <a:latin typeface="Calibri" panose="020F0502020204030204" pitchFamily="34" charset="0"/>
              </a:rPr>
              <a:t> </a:t>
            </a:r>
            <a:r>
              <a:rPr lang="en-US" altLang="ko-KR" sz="2400" b="1" dirty="0">
                <a:latin typeface="Calibri" panose="020F0502020204030204" pitchFamily="34" charset="0"/>
              </a:rPr>
              <a:t>simulation: optimal cutoff=0.281)</a:t>
            </a:r>
            <a:endParaRPr lang="ko-KR" altLang="en-US" sz="3600" b="1" dirty="0">
              <a:latin typeface="Calibri" panose="020F0502020204030204" pitchFamily="34" charset="0"/>
            </a:endParaRPr>
          </a:p>
        </p:txBody>
      </p:sp>
      <p:sp>
        <p:nvSpPr>
          <p:cNvPr id="6" name="내용 개체 틀 2"/>
          <p:cNvSpPr>
            <a:spLocks noGrp="1"/>
          </p:cNvSpPr>
          <p:nvPr>
            <p:ph idx="1"/>
          </p:nvPr>
        </p:nvSpPr>
        <p:spPr>
          <a:xfrm>
            <a:off x="705090" y="3429000"/>
            <a:ext cx="10834870" cy="3225800"/>
          </a:xfrm>
        </p:spPr>
        <p:txBody>
          <a:bodyPr>
            <a:normAutofit fontScale="92500" lnSpcReduction="10000"/>
          </a:bodyPr>
          <a:lstStyle/>
          <a:p>
            <a:pPr marL="342900" indent="-342900">
              <a:buFont typeface="Arial" panose="020B0604020202020204" pitchFamily="34" charset="0"/>
              <a:buChar char="•"/>
            </a:pPr>
            <a:r>
              <a:rPr lang="en-US" altLang="ko-KR" b="0" dirty="0">
                <a:latin typeface="Calibri" panose="020F0502020204030204" pitchFamily="34" charset="0"/>
              </a:rPr>
              <a:t>% gain in per loan profit:</a:t>
            </a:r>
            <a:r>
              <a:rPr lang="ko-KR" altLang="en-US" b="0" dirty="0">
                <a:latin typeface="Calibri" panose="020F0502020204030204" pitchFamily="34" charset="0"/>
              </a:rPr>
              <a:t> </a:t>
            </a:r>
            <a:endParaRPr lang="en-US" altLang="ko-KR" b="0" dirty="0">
              <a:latin typeface="Calibri" panose="020F0502020204030204" pitchFamily="34" charset="0"/>
            </a:endParaRPr>
          </a:p>
          <a:p>
            <a:r>
              <a:rPr lang="en-US" altLang="ko-KR" b="0" dirty="0">
                <a:latin typeface="Calibri" panose="020F0502020204030204" pitchFamily="34" charset="0"/>
              </a:rPr>
              <a:t>   </a:t>
            </a:r>
            <a:r>
              <a:rPr lang="en-US" altLang="ko-KR" sz="2400" b="0" dirty="0">
                <a:latin typeface="Calibri" panose="020F0502020204030204" pitchFamily="34" charset="0"/>
              </a:rPr>
              <a:t>Benchmark model profit: 0.129*(-$7,193.21)+0.871*($2,701.43</a:t>
            </a:r>
            <a:r>
              <a:rPr lang="en-US" altLang="ko-KR" b="0" dirty="0">
                <a:latin typeface="Calibri" panose="020F0502020204030204" pitchFamily="34" charset="0"/>
              </a:rPr>
              <a:t>)=$ 1,425.02</a:t>
            </a:r>
          </a:p>
          <a:p>
            <a:r>
              <a:rPr lang="en-US" altLang="ko-KR" sz="2400" b="0" dirty="0">
                <a:latin typeface="Calibri" panose="020F0502020204030204" pitchFamily="34" charset="0"/>
              </a:rPr>
              <a:t>   Our model profit: 0.124*(-$7,193.21)+0.876*($2,701.43)=$</a:t>
            </a:r>
            <a:r>
              <a:rPr lang="en-US" altLang="ko-KR" b="0" dirty="0">
                <a:latin typeface="Calibri" panose="020F0502020204030204" pitchFamily="34" charset="0"/>
              </a:rPr>
              <a:t> 1,474.49</a:t>
            </a:r>
            <a:r>
              <a:rPr lang="ko-KR" altLang="en-US" b="0" dirty="0">
                <a:latin typeface="Calibri" panose="020F0502020204030204" pitchFamily="34" charset="0"/>
              </a:rPr>
              <a:t>  </a:t>
            </a:r>
            <a:endParaRPr lang="en-US" altLang="ko-KR" b="0" dirty="0">
              <a:latin typeface="Calibri" panose="020F0502020204030204" pitchFamily="34" charset="0"/>
            </a:endParaRPr>
          </a:p>
          <a:p>
            <a:pPr marL="0" indent="0">
              <a:buNone/>
            </a:pPr>
            <a:r>
              <a:rPr lang="en-US" altLang="ko-KR" sz="2400" b="0" dirty="0">
                <a:latin typeface="Calibri" panose="020F0502020204030204" pitchFamily="34" charset="0"/>
              </a:rPr>
              <a:t>    							=&gt; 3.47% gain in per loan profit </a:t>
            </a:r>
          </a:p>
          <a:p>
            <a:pPr marL="342900" indent="-342900">
              <a:buFont typeface="Arial" panose="020B0604020202020204" pitchFamily="34" charset="0"/>
              <a:buChar char="•"/>
            </a:pPr>
            <a:r>
              <a:rPr lang="en-US" altLang="ko-KR" b="0" dirty="0">
                <a:latin typeface="Calibri" panose="020F0502020204030204" pitchFamily="34" charset="0"/>
              </a:rPr>
              <a:t>% gain in total profit:</a:t>
            </a:r>
            <a:r>
              <a:rPr lang="ko-KR" altLang="en-US" b="0" dirty="0">
                <a:latin typeface="Calibri" panose="020F0502020204030204" pitchFamily="34" charset="0"/>
              </a:rPr>
              <a:t> </a:t>
            </a:r>
            <a:endParaRPr lang="en-US" altLang="ko-KR" b="0" dirty="0">
              <a:latin typeface="Calibri" panose="020F0502020204030204" pitchFamily="34" charset="0"/>
            </a:endParaRPr>
          </a:p>
          <a:p>
            <a:r>
              <a:rPr lang="en-US" altLang="ko-KR" b="0" dirty="0">
                <a:latin typeface="Calibri" panose="020F0502020204030204" pitchFamily="34" charset="0"/>
              </a:rPr>
              <a:t>   Benchmark model profit: 2,269*(-$7,193.21)+15,373*($2,701.43)= $</a:t>
            </a:r>
            <a:r>
              <a:rPr lang="ko-KR" altLang="en-US" b="0" dirty="0">
                <a:latin typeface="Calibri" panose="020F0502020204030204" pitchFamily="34" charset="0"/>
              </a:rPr>
              <a:t> </a:t>
            </a:r>
            <a:r>
              <a:rPr lang="en-US" altLang="ko-KR" b="0" dirty="0">
                <a:latin typeface="Calibri" panose="020F0502020204030204" pitchFamily="34" charset="0"/>
              </a:rPr>
              <a:t>25,207,689.90</a:t>
            </a:r>
          </a:p>
          <a:p>
            <a:r>
              <a:rPr lang="en-US" altLang="ko-KR" b="0" dirty="0">
                <a:latin typeface="Calibri" panose="020F0502020204030204" pitchFamily="34" charset="0"/>
              </a:rPr>
              <a:t>   Our model profit: 2,147*(-$7,193.21)+15,226*($2,701.43)=$</a:t>
            </a:r>
            <a:r>
              <a:rPr lang="ko-KR" altLang="en-US" b="0" dirty="0">
                <a:latin typeface="Calibri" panose="020F0502020204030204" pitchFamily="34" charset="0"/>
              </a:rPr>
              <a:t> </a:t>
            </a:r>
            <a:r>
              <a:rPr lang="en-US" altLang="ko-KR" b="0" dirty="0">
                <a:latin typeface="Calibri" panose="020F0502020204030204" pitchFamily="34" charset="0"/>
              </a:rPr>
              <a:t>25,390,994.01 </a:t>
            </a:r>
          </a:p>
          <a:p>
            <a:r>
              <a:rPr lang="en-US" altLang="ko-KR" b="0" dirty="0">
                <a:latin typeface="Calibri" panose="020F0502020204030204" pitchFamily="34" charset="0"/>
              </a:rPr>
              <a:t>						              =&gt; 0.73% gain in total profit </a:t>
            </a:r>
          </a:p>
        </p:txBody>
      </p:sp>
      <p:graphicFrame>
        <p:nvGraphicFramePr>
          <p:cNvPr id="7" name="표 6"/>
          <p:cNvGraphicFramePr>
            <a:graphicFrameLocks noGrp="1"/>
          </p:cNvGraphicFramePr>
          <p:nvPr/>
        </p:nvGraphicFramePr>
        <p:xfrm>
          <a:off x="838200" y="1623101"/>
          <a:ext cx="10834870" cy="1627544"/>
        </p:xfrm>
        <a:graphic>
          <a:graphicData uri="http://schemas.openxmlformats.org/drawingml/2006/table">
            <a:tbl>
              <a:tblPr firstRow="1" bandRow="1">
                <a:tableStyleId>{5940675A-B579-460E-94D1-54222C63F5DA}</a:tableStyleId>
              </a:tblPr>
              <a:tblGrid>
                <a:gridCol w="2166974">
                  <a:extLst>
                    <a:ext uri="{9D8B030D-6E8A-4147-A177-3AD203B41FA5}">
                      <a16:colId xmlns:a16="http://schemas.microsoft.com/office/drawing/2014/main" val="20000"/>
                    </a:ext>
                  </a:extLst>
                </a:gridCol>
                <a:gridCol w="2166974">
                  <a:extLst>
                    <a:ext uri="{9D8B030D-6E8A-4147-A177-3AD203B41FA5}">
                      <a16:colId xmlns:a16="http://schemas.microsoft.com/office/drawing/2014/main" val="20001"/>
                    </a:ext>
                  </a:extLst>
                </a:gridCol>
                <a:gridCol w="2166974">
                  <a:extLst>
                    <a:ext uri="{9D8B030D-6E8A-4147-A177-3AD203B41FA5}">
                      <a16:colId xmlns:a16="http://schemas.microsoft.com/office/drawing/2014/main" val="20002"/>
                    </a:ext>
                  </a:extLst>
                </a:gridCol>
                <a:gridCol w="2166974">
                  <a:extLst>
                    <a:ext uri="{9D8B030D-6E8A-4147-A177-3AD203B41FA5}">
                      <a16:colId xmlns:a16="http://schemas.microsoft.com/office/drawing/2014/main" val="1870892728"/>
                    </a:ext>
                  </a:extLst>
                </a:gridCol>
                <a:gridCol w="2166974">
                  <a:extLst>
                    <a:ext uri="{9D8B030D-6E8A-4147-A177-3AD203B41FA5}">
                      <a16:colId xmlns:a16="http://schemas.microsoft.com/office/drawing/2014/main" val="2714310712"/>
                    </a:ext>
                  </a:extLst>
                </a:gridCol>
              </a:tblGrid>
              <a:tr h="406886">
                <a:tc rowSpan="2">
                  <a:txBody>
                    <a:bodyPr/>
                    <a:lstStyle/>
                    <a:p>
                      <a:pPr algn="ctr" latinLnBrk="1"/>
                      <a:r>
                        <a:rPr lang="en-US" altLang="ko-KR" sz="1600" kern="1200" baseline="0" dirty="0">
                          <a:solidFill>
                            <a:schemeClr val="tx1"/>
                          </a:solidFill>
                          <a:latin typeface="+mn-lt"/>
                          <a:ea typeface="+mn-ea"/>
                          <a:cs typeface="+mn-cs"/>
                        </a:rPr>
                        <a:t># of loans</a:t>
                      </a:r>
                      <a:endParaRPr lang="ko-KR" altLang="en-US" sz="1600" kern="1200" baseline="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latinLnBrk="1"/>
                      <a:r>
                        <a:rPr lang="en-US" altLang="ko-KR" sz="1600" kern="1200" baseline="0" dirty="0">
                          <a:solidFill>
                            <a:schemeClr val="tx1"/>
                          </a:solidFill>
                          <a:latin typeface="+mn-lt"/>
                          <a:ea typeface="+mn-ea"/>
                          <a:cs typeface="+mn-cs"/>
                        </a:rPr>
                        <a:t>Benchmark (Lending</a:t>
                      </a:r>
                      <a:r>
                        <a:rPr lang="ko-KR" altLang="en-US" sz="1600" kern="1200" baseline="0" dirty="0">
                          <a:solidFill>
                            <a:schemeClr val="tx1"/>
                          </a:solidFill>
                          <a:latin typeface="+mn-lt"/>
                          <a:ea typeface="+mn-ea"/>
                          <a:cs typeface="+mn-cs"/>
                        </a:rPr>
                        <a:t> </a:t>
                      </a:r>
                      <a:r>
                        <a:rPr lang="en-US" altLang="ko-KR" sz="1600" kern="1200" baseline="0" dirty="0">
                          <a:solidFill>
                            <a:schemeClr val="tx1"/>
                          </a:solidFill>
                          <a:latin typeface="+mn-lt"/>
                          <a:ea typeface="+mn-ea"/>
                          <a:cs typeface="+mn-cs"/>
                        </a:rPr>
                        <a:t>Club)</a:t>
                      </a:r>
                      <a:endParaRPr lang="ko-KR" altLang="en-US" sz="1600" kern="1200" baseline="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2400" dirty="0">
                        <a:latin typeface="Calibri" panose="020F0502020204030204" pitchFamily="34" charset="0"/>
                      </a:endParaRPr>
                    </a:p>
                  </a:txBody>
                  <a:tcPr>
                    <a:lnB w="12700" cap="flat" cmpd="sng" algn="ctr">
                      <a:solidFill>
                        <a:schemeClr val="tx1"/>
                      </a:solidFill>
                      <a:prstDash val="solid"/>
                      <a:round/>
                      <a:headEnd type="none" w="med" len="med"/>
                      <a:tailEnd type="none" w="med" len="med"/>
                    </a:lnB>
                  </a:tcPr>
                </a:tc>
                <a:tc gridSpan="2">
                  <a:txBody>
                    <a:bodyPr/>
                    <a:lstStyle/>
                    <a:p>
                      <a:pPr algn="ctr" latinLnBrk="1"/>
                      <a:r>
                        <a:rPr lang="en-US" altLang="ko-KR" sz="1600" kern="1200" baseline="0" dirty="0">
                          <a:solidFill>
                            <a:schemeClr val="tx1"/>
                          </a:solidFill>
                          <a:latin typeface="+mn-lt"/>
                          <a:ea typeface="+mn-ea"/>
                          <a:cs typeface="+mn-cs"/>
                        </a:rPr>
                        <a:t>Our preferred model</a:t>
                      </a:r>
                      <a:endParaRPr lang="ko-KR" altLang="en-US" sz="1600" kern="1200" baseline="0" dirty="0">
                        <a:solidFill>
                          <a:schemeClr val="tx1"/>
                        </a:solidFill>
                        <a:latin typeface="+mn-lt"/>
                        <a:ea typeface="+mn-ea"/>
                        <a:cs typeface="+mn-cs"/>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latinLnBrk="1"/>
                      <a:endParaRPr lang="ko-KR" altLang="en-US" sz="2400" dirty="0">
                        <a:latin typeface="Calibri" panose="020F050202020403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6886">
                <a:tc vMerge="1">
                  <a:txBody>
                    <a:bodyPr/>
                    <a:lstStyle/>
                    <a:p>
                      <a:pPr algn="ctr" latinLnBrk="1"/>
                      <a:endParaRPr lang="ko-KR" altLang="en-US" sz="2400" dirty="0">
                        <a:latin typeface="Calibri" panose="020F050202020403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600" kern="1200" baseline="0" dirty="0">
                          <a:solidFill>
                            <a:schemeClr val="tx1"/>
                          </a:solidFill>
                          <a:latin typeface="+mn-lt"/>
                          <a:ea typeface="+mn-ea"/>
                          <a:cs typeface="+mn-cs"/>
                        </a:rPr>
                        <a:t>Bad</a:t>
                      </a:r>
                      <a:endParaRPr lang="ko-KR" altLang="en-US" sz="1600" kern="1200" baseline="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600" kern="1200" baseline="0" dirty="0">
                          <a:solidFill>
                            <a:schemeClr val="tx1"/>
                          </a:solidFill>
                          <a:latin typeface="+mn-lt"/>
                          <a:ea typeface="+mn-ea"/>
                          <a:cs typeface="+mn-cs"/>
                        </a:rPr>
                        <a:t>Good</a:t>
                      </a:r>
                      <a:endParaRPr lang="ko-KR" altLang="en-US" sz="1600" kern="1200" baseline="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600" kern="1200" baseline="0" dirty="0">
                          <a:solidFill>
                            <a:schemeClr val="tx1"/>
                          </a:solidFill>
                          <a:latin typeface="+mn-lt"/>
                          <a:ea typeface="+mn-ea"/>
                          <a:cs typeface="+mn-cs"/>
                        </a:rPr>
                        <a:t>Bad</a:t>
                      </a:r>
                      <a:endParaRPr lang="ko-KR" altLang="en-US" sz="1600" kern="1200" baseline="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600" kern="1200" baseline="0" dirty="0">
                          <a:solidFill>
                            <a:schemeClr val="tx1"/>
                          </a:solidFill>
                          <a:latin typeface="+mn-lt"/>
                          <a:ea typeface="+mn-ea"/>
                          <a:cs typeface="+mn-cs"/>
                        </a:rPr>
                        <a:t>Good</a:t>
                      </a:r>
                      <a:endParaRPr lang="ko-KR" altLang="en-US" sz="1600" kern="1200" baseline="0" dirty="0">
                        <a:solidFill>
                          <a:schemeClr val="tx1"/>
                        </a:solidFill>
                        <a:latin typeface="+mn-lt"/>
                        <a:ea typeface="+mn-ea"/>
                        <a:cs typeface="+mn-cs"/>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2357898"/>
                  </a:ext>
                </a:extLst>
              </a:tr>
              <a:tr h="406886">
                <a:tc>
                  <a:txBody>
                    <a:bodyPr/>
                    <a:lstStyle/>
                    <a:p>
                      <a:pPr algn="ctr" latinLnBrk="1"/>
                      <a:r>
                        <a:rPr lang="en-US" altLang="ko-KR" sz="1600" kern="1200" baseline="0" dirty="0">
                          <a:solidFill>
                            <a:schemeClr val="tx1"/>
                          </a:solidFill>
                          <a:latin typeface="+mn-lt"/>
                          <a:ea typeface="+mn-ea"/>
                          <a:cs typeface="+mn-cs"/>
                        </a:rPr>
                        <a:t>Predicted Bad</a:t>
                      </a:r>
                      <a:endParaRPr lang="ko-KR" altLang="en-US" sz="1600" kern="1200" baseline="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en-US" altLang="ko-KR" sz="1600" kern="1200" baseline="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sz="1600" kern="1200" baseline="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600" kern="1200" baseline="0" dirty="0">
                          <a:solidFill>
                            <a:schemeClr val="tx1"/>
                          </a:solidFill>
                          <a:latin typeface="+mn-lt"/>
                          <a:ea typeface="+mn-ea"/>
                          <a:cs typeface="+mn-cs"/>
                        </a:rPr>
                        <a:t>122 (32.2%)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sz="1600" kern="1200" baseline="0" dirty="0">
                          <a:solidFill>
                            <a:schemeClr val="tx1"/>
                          </a:solidFill>
                          <a:latin typeface="+mn-lt"/>
                          <a:ea typeface="+mn-ea"/>
                          <a:cs typeface="+mn-cs"/>
                        </a:rPr>
                        <a:t>257 (67.8%)</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06886">
                <a:tc>
                  <a:txBody>
                    <a:bodyPr/>
                    <a:lstStyle/>
                    <a:p>
                      <a:pPr algn="ctr" latinLnBrk="1"/>
                      <a:r>
                        <a:rPr lang="en-US" altLang="ko-KR" sz="1600" kern="1200" baseline="0" dirty="0">
                          <a:solidFill>
                            <a:schemeClr val="tx1"/>
                          </a:solidFill>
                          <a:latin typeface="+mn-lt"/>
                          <a:ea typeface="+mn-ea"/>
                          <a:cs typeface="+mn-cs"/>
                        </a:rPr>
                        <a:t>Predicted Good</a:t>
                      </a:r>
                      <a:endParaRPr lang="ko-KR" altLang="en-US" sz="1600" kern="1200" baseline="0" dirty="0">
                        <a:solidFill>
                          <a:schemeClr val="tx1"/>
                        </a:solidFill>
                        <a:latin typeface="+mn-lt"/>
                        <a:ea typeface="+mn-ea"/>
                        <a:cs typeface="+mn-cs"/>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kern="1200" baseline="0" dirty="0">
                          <a:solidFill>
                            <a:schemeClr val="tx1"/>
                          </a:solidFill>
                          <a:latin typeface="+mn-lt"/>
                          <a:ea typeface="+mn-ea"/>
                          <a:cs typeface="+mn-cs"/>
                        </a:rPr>
                        <a:t>2,269 (12.9%)</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600" kern="1200" baseline="0" dirty="0">
                          <a:solidFill>
                            <a:schemeClr val="tx1"/>
                          </a:solidFill>
                          <a:latin typeface="+mn-lt"/>
                          <a:ea typeface="+mn-ea"/>
                          <a:cs typeface="+mn-cs"/>
                        </a:rPr>
                        <a:t>15,373 (87.1%)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600" kern="1200" baseline="0" dirty="0">
                          <a:solidFill>
                            <a:schemeClr val="tx1"/>
                          </a:solidFill>
                          <a:latin typeface="+mn-lt"/>
                          <a:ea typeface="+mn-ea"/>
                          <a:cs typeface="+mn-cs"/>
                        </a:rPr>
                        <a:t>2,147 (12.4%)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600" kern="1200" baseline="0" dirty="0">
                          <a:solidFill>
                            <a:schemeClr val="tx1"/>
                          </a:solidFill>
                          <a:latin typeface="+mn-lt"/>
                          <a:ea typeface="+mn-ea"/>
                          <a:cs typeface="+mn-cs"/>
                        </a:rPr>
                        <a:t>15,226 (87.6%)</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5460755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470021"/>
            <a:ext cx="10570436" cy="1153089"/>
          </a:xfrm>
        </p:spPr>
        <p:txBody>
          <a:bodyPr>
            <a:normAutofit fontScale="90000"/>
          </a:bodyPr>
          <a:lstStyle/>
          <a:p>
            <a:r>
              <a:rPr lang="en-US" altLang="ko-KR" dirty="0">
                <a:latin typeface="Calibri" panose="020F0502020204030204" pitchFamily="34" charset="0"/>
              </a:rPr>
              <a:t>Variables selected by LASSO</a:t>
            </a:r>
            <a:br>
              <a:rPr lang="en-US" altLang="ko-KR" b="1" dirty="0">
                <a:latin typeface="Calibri" panose="020F0502020204030204" pitchFamily="34" charset="0"/>
              </a:rPr>
            </a:br>
            <a:endParaRPr lang="ko-KR" altLang="en-US" dirty="0"/>
          </a:p>
        </p:txBody>
      </p:sp>
      <p:graphicFrame>
        <p:nvGraphicFramePr>
          <p:cNvPr id="3" name="표 2">
            <a:extLst>
              <a:ext uri="{FF2B5EF4-FFF2-40B4-BE49-F238E27FC236}">
                <a16:creationId xmlns:a16="http://schemas.microsoft.com/office/drawing/2014/main" id="{94F6C1E3-AE56-42C6-A47F-6971FAED7F3D}"/>
              </a:ext>
            </a:extLst>
          </p:cNvPr>
          <p:cNvGraphicFramePr>
            <a:graphicFrameLocks noGrp="1"/>
          </p:cNvGraphicFramePr>
          <p:nvPr/>
        </p:nvGraphicFramePr>
        <p:xfrm>
          <a:off x="838200" y="1652631"/>
          <a:ext cx="10515600" cy="4979598"/>
        </p:xfrm>
        <a:graphic>
          <a:graphicData uri="http://schemas.openxmlformats.org/drawingml/2006/table">
            <a:tbl>
              <a:tblPr>
                <a:tableStyleId>{5940675A-B579-460E-94D1-54222C63F5DA}</a:tableStyleId>
              </a:tblPr>
              <a:tblGrid>
                <a:gridCol w="2383172">
                  <a:extLst>
                    <a:ext uri="{9D8B030D-6E8A-4147-A177-3AD203B41FA5}">
                      <a16:colId xmlns:a16="http://schemas.microsoft.com/office/drawing/2014/main" val="4009220044"/>
                    </a:ext>
                  </a:extLst>
                </a:gridCol>
                <a:gridCol w="8132428">
                  <a:extLst>
                    <a:ext uri="{9D8B030D-6E8A-4147-A177-3AD203B41FA5}">
                      <a16:colId xmlns:a16="http://schemas.microsoft.com/office/drawing/2014/main" val="1676306047"/>
                    </a:ext>
                  </a:extLst>
                </a:gridCol>
              </a:tblGrid>
              <a:tr h="259462">
                <a:tc>
                  <a:txBody>
                    <a:bodyPr/>
                    <a:lstStyle/>
                    <a:p>
                      <a:pPr lvl="1" algn="l" fontAlgn="b"/>
                      <a:r>
                        <a:rPr lang="en-US" sz="1400" b="1" u="none" strike="noStrike" dirty="0" err="1">
                          <a:effectLst/>
                        </a:rPr>
                        <a:t>Initial_List_Status</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The initial listing status of the loan. Possible values are – W, F</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755175435"/>
                  </a:ext>
                </a:extLst>
              </a:tr>
              <a:tr h="259462">
                <a:tc>
                  <a:txBody>
                    <a:bodyPr/>
                    <a:lstStyle/>
                    <a:p>
                      <a:pPr lvl="1" algn="l" fontAlgn="b"/>
                      <a:r>
                        <a:rPr lang="en-US" sz="1400" b="1" u="none" strike="noStrike" dirty="0" err="1">
                          <a:effectLst/>
                        </a:rPr>
                        <a:t>annual_inc</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The self-reported annual income provided by the borrower during registration.</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711856934"/>
                  </a:ext>
                </a:extLst>
              </a:tr>
              <a:tr h="259462">
                <a:tc>
                  <a:txBody>
                    <a:bodyPr/>
                    <a:lstStyle/>
                    <a:p>
                      <a:pPr lvl="1" algn="l" fontAlgn="b"/>
                      <a:r>
                        <a:rPr lang="en-US" sz="1400" b="1" u="none" strike="noStrike" dirty="0">
                          <a:effectLst/>
                        </a:rPr>
                        <a:t>delinq_2Yrs</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The number of 30+ days past-due incidences of delinquency in the borrower's credit file for the past 2 years</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424732421"/>
                  </a:ext>
                </a:extLst>
              </a:tr>
              <a:tr h="518922">
                <a:tc>
                  <a:txBody>
                    <a:bodyPr/>
                    <a:lstStyle/>
                    <a:p>
                      <a:pPr lvl="1" algn="l" fontAlgn="b"/>
                      <a:r>
                        <a:rPr lang="en-US" sz="1400" b="1" u="none" strike="noStrike" dirty="0" err="1">
                          <a:effectLst/>
                        </a:rPr>
                        <a:t>dti</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A ratio calculated using the borrower’s total monthly debt payments on the total debt obligations, excluding mortgage and the requested LC loan, divided by the borrower’s self-reported monthly income.</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82563379"/>
                  </a:ext>
                </a:extLst>
              </a:tr>
              <a:tr h="438400">
                <a:tc>
                  <a:txBody>
                    <a:bodyPr/>
                    <a:lstStyle/>
                    <a:p>
                      <a:pPr lvl="1" algn="l" fontAlgn="b"/>
                      <a:r>
                        <a:rPr lang="en-US" sz="1400" b="1" u="none" strike="noStrike" dirty="0" err="1">
                          <a:effectLst/>
                        </a:rPr>
                        <a:t>emp_length</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Employment length in years. Possible values are between 0 and 10 where 0 means less than one year and 10 means ten or more years. </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098042623"/>
                  </a:ext>
                </a:extLst>
              </a:tr>
              <a:tr h="259462">
                <a:tc>
                  <a:txBody>
                    <a:bodyPr/>
                    <a:lstStyle/>
                    <a:p>
                      <a:pPr lvl="1" algn="l" fontAlgn="b"/>
                      <a:r>
                        <a:rPr lang="en-US" sz="1400" b="1" u="none" strike="noStrike" dirty="0">
                          <a:effectLst/>
                        </a:rPr>
                        <a:t>Inq_Last_6Mths</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The number of inquiries in past 6 months (excluding auto and mortgage inquiries)</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739937639"/>
                  </a:ext>
                </a:extLst>
              </a:tr>
              <a:tr h="438400">
                <a:tc>
                  <a:txBody>
                    <a:bodyPr/>
                    <a:lstStyle/>
                    <a:p>
                      <a:pPr lvl="1" algn="l" fontAlgn="b"/>
                      <a:r>
                        <a:rPr lang="en-US" sz="1400" b="1" u="none" strike="noStrike" dirty="0" err="1">
                          <a:effectLst/>
                        </a:rPr>
                        <a:t>loan_amnt</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The listed amount of the loan applied for by the borrower. If at some point in time, the credit department reduces the loan amount, then it will be reflected in this value.</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903658353"/>
                  </a:ext>
                </a:extLst>
              </a:tr>
              <a:tr h="246041">
                <a:tc>
                  <a:txBody>
                    <a:bodyPr/>
                    <a:lstStyle/>
                    <a:p>
                      <a:pPr lvl="1" algn="l" fontAlgn="b"/>
                      <a:r>
                        <a:rPr lang="en-US" sz="1400" b="1" u="none" strike="noStrike">
                          <a:effectLst/>
                        </a:rPr>
                        <a:t>open_acc</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The number of open credit lines in the borrower's credit file.</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39823826"/>
                  </a:ext>
                </a:extLst>
              </a:tr>
              <a:tr h="259462">
                <a:tc>
                  <a:txBody>
                    <a:bodyPr/>
                    <a:lstStyle/>
                    <a:p>
                      <a:pPr lvl="1" algn="l" fontAlgn="b"/>
                      <a:r>
                        <a:rPr lang="en-US" sz="1400" b="1" u="none" strike="noStrike" dirty="0" err="1">
                          <a:effectLst/>
                        </a:rPr>
                        <a:t>pub_rec</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Number of derogatory public records</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023751048"/>
                  </a:ext>
                </a:extLst>
              </a:tr>
              <a:tr h="228765">
                <a:tc>
                  <a:txBody>
                    <a:bodyPr/>
                    <a:lstStyle/>
                    <a:p>
                      <a:pPr lvl="1" algn="l" fontAlgn="b"/>
                      <a:r>
                        <a:rPr lang="en-US" sz="1400" b="1" u="none" strike="noStrike" dirty="0" err="1">
                          <a:effectLst/>
                        </a:rPr>
                        <a:t>pub_rec_bankruptcies</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Number of public record bankruptcies</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861025270"/>
                  </a:ext>
                </a:extLst>
              </a:tr>
              <a:tr h="259462">
                <a:tc>
                  <a:txBody>
                    <a:bodyPr/>
                    <a:lstStyle/>
                    <a:p>
                      <a:pPr lvl="1" algn="l" fontAlgn="b"/>
                      <a:r>
                        <a:rPr lang="en-US" sz="1400" b="1" u="none" strike="noStrike" dirty="0">
                          <a:effectLst/>
                        </a:rPr>
                        <a:t>purpose</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A category provided by the borrower for the loan request. </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3759722434"/>
                  </a:ext>
                </a:extLst>
              </a:tr>
              <a:tr h="259462">
                <a:tc>
                  <a:txBody>
                    <a:bodyPr/>
                    <a:lstStyle/>
                    <a:p>
                      <a:pPr lvl="1" algn="l" fontAlgn="b"/>
                      <a:r>
                        <a:rPr lang="en-US" sz="1400" b="1" u="none" strike="noStrike" dirty="0">
                          <a:effectLst/>
                        </a:rPr>
                        <a:t>term</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The number of payments on the loan. Values are in months and can be either 36 or 60.</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736707291"/>
                  </a:ext>
                </a:extLst>
              </a:tr>
              <a:tr h="259462">
                <a:tc>
                  <a:txBody>
                    <a:bodyPr/>
                    <a:lstStyle/>
                    <a:p>
                      <a:pPr lvl="1" algn="l" fontAlgn="b"/>
                      <a:r>
                        <a:rPr lang="en-US" sz="1400" b="1" u="none" strike="noStrike">
                          <a:effectLst/>
                        </a:rPr>
                        <a:t>total_acc</a:t>
                      </a:r>
                      <a:endParaRPr lang="en-US" sz="1400" b="1"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The total number of credit lines currently in the borrower's credit file</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888829023"/>
                  </a:ext>
                </a:extLst>
              </a:tr>
              <a:tr h="259462">
                <a:tc>
                  <a:txBody>
                    <a:bodyPr/>
                    <a:lstStyle/>
                    <a:p>
                      <a:pPr lvl="1" algn="l" fontAlgn="b"/>
                      <a:r>
                        <a:rPr lang="en-US" sz="1400" b="1" u="none" strike="noStrike" dirty="0" err="1">
                          <a:effectLst/>
                        </a:rPr>
                        <a:t>verification_status</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a:effectLst/>
                        </a:rPr>
                        <a:t>Indicates if income was verified by LC, not verified, or if the income source was verified</a:t>
                      </a:r>
                      <a:endParaRPr lang="en-US" sz="1200" b="0" i="0" u="none" strike="noStrike">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293314922"/>
                  </a:ext>
                </a:extLst>
              </a:tr>
              <a:tr h="259462">
                <a:tc>
                  <a:txBody>
                    <a:bodyPr/>
                    <a:lstStyle/>
                    <a:p>
                      <a:pPr lvl="1" algn="l" fontAlgn="b"/>
                      <a:r>
                        <a:rPr lang="en-US" sz="1400" b="1" u="none" strike="noStrike" dirty="0">
                          <a:effectLst/>
                        </a:rPr>
                        <a:t>installment</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sz="1200" u="none" strike="noStrike" dirty="0">
                          <a:effectLst/>
                        </a:rPr>
                        <a:t>The monthly payment owed by the borrower if the loan originates.</a:t>
                      </a:r>
                      <a:endParaRPr 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4018656364"/>
                  </a:ext>
                </a:extLst>
              </a:tr>
              <a:tr h="246041">
                <a:tc>
                  <a:txBody>
                    <a:bodyPr/>
                    <a:lstStyle/>
                    <a:p>
                      <a:pPr lvl="1" algn="l" fontAlgn="b"/>
                      <a:r>
                        <a:rPr lang="en-US" sz="1400" b="1" u="none" strike="noStrike" dirty="0">
                          <a:effectLst/>
                        </a:rPr>
                        <a:t>pop</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altLang="ko-KR" sz="1200" u="none" strike="noStrike" dirty="0">
                          <a:effectLst/>
                        </a:rPr>
                        <a:t>County population</a:t>
                      </a:r>
                      <a:r>
                        <a:rPr lang="ko-KR" altLang="en-US" sz="1200" u="none" strike="noStrike" dirty="0">
                          <a:effectLst/>
                        </a:rPr>
                        <a:t> </a:t>
                      </a:r>
                      <a:endParaRPr lang="ko-KR" alt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751404782"/>
                  </a:ext>
                </a:extLst>
              </a:tr>
              <a:tr h="268409">
                <a:tc>
                  <a:txBody>
                    <a:bodyPr/>
                    <a:lstStyle/>
                    <a:p>
                      <a:pPr lvl="1" algn="l" fontAlgn="b"/>
                      <a:r>
                        <a:rPr lang="en-US" sz="1400" b="1" u="none" strike="noStrike" dirty="0">
                          <a:effectLst/>
                        </a:rPr>
                        <a:t>urate</a:t>
                      </a:r>
                      <a:endParaRPr lang="en-US" sz="14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tc>
                  <a:txBody>
                    <a:bodyPr/>
                    <a:lstStyle/>
                    <a:p>
                      <a:pPr lvl="1" algn="l" fontAlgn="b"/>
                      <a:r>
                        <a:rPr lang="en-US" altLang="ko-KR" sz="1200" u="none" strike="noStrike" dirty="0">
                          <a:effectLst/>
                        </a:rPr>
                        <a:t>County unemployment rate</a:t>
                      </a:r>
                      <a:endParaRPr lang="ko-KR" altLang="en-US" sz="12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290904197"/>
                  </a:ext>
                </a:extLst>
              </a:tr>
            </a:tbl>
          </a:graphicData>
        </a:graphic>
      </p:graphicFrame>
    </p:spTree>
    <p:extLst>
      <p:ext uri="{BB962C8B-B14F-4D97-AF65-F5344CB8AC3E}">
        <p14:creationId xmlns:p14="http://schemas.microsoft.com/office/powerpoint/2010/main" val="144889443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82217"/>
            <a:ext cx="10515600" cy="693959"/>
          </a:xfrm>
        </p:spPr>
        <p:txBody>
          <a:bodyPr>
            <a:normAutofit fontScale="90000"/>
          </a:bodyPr>
          <a:lstStyle/>
          <a:p>
            <a:r>
              <a:rPr lang="en-US" altLang="ko-KR" dirty="0"/>
              <a:t>Replications</a:t>
            </a:r>
            <a:endParaRPr lang="ko-KR" altLang="en-US" dirty="0"/>
          </a:p>
        </p:txBody>
      </p:sp>
      <p:graphicFrame>
        <p:nvGraphicFramePr>
          <p:cNvPr id="4" name="표 3"/>
          <p:cNvGraphicFramePr>
            <a:graphicFrameLocks noGrp="1"/>
          </p:cNvGraphicFramePr>
          <p:nvPr/>
        </p:nvGraphicFramePr>
        <p:xfrm>
          <a:off x="495301" y="1993477"/>
          <a:ext cx="11201398" cy="3375818"/>
        </p:xfrm>
        <a:graphic>
          <a:graphicData uri="http://schemas.openxmlformats.org/drawingml/2006/table">
            <a:tbl>
              <a:tblPr firstRow="1" bandRow="1">
                <a:tableStyleId>{5940675A-B579-460E-94D1-54222C63F5DA}</a:tableStyleId>
              </a:tblPr>
              <a:tblGrid>
                <a:gridCol w="822603">
                  <a:extLst>
                    <a:ext uri="{9D8B030D-6E8A-4147-A177-3AD203B41FA5}">
                      <a16:colId xmlns:a16="http://schemas.microsoft.com/office/drawing/2014/main" val="1644224866"/>
                    </a:ext>
                  </a:extLst>
                </a:gridCol>
                <a:gridCol w="4069501">
                  <a:extLst>
                    <a:ext uri="{9D8B030D-6E8A-4147-A177-3AD203B41FA5}">
                      <a16:colId xmlns:a16="http://schemas.microsoft.com/office/drawing/2014/main" val="20049069"/>
                    </a:ext>
                  </a:extLst>
                </a:gridCol>
                <a:gridCol w="831361">
                  <a:extLst>
                    <a:ext uri="{9D8B030D-6E8A-4147-A177-3AD203B41FA5}">
                      <a16:colId xmlns:a16="http://schemas.microsoft.com/office/drawing/2014/main" val="926646717"/>
                    </a:ext>
                  </a:extLst>
                </a:gridCol>
                <a:gridCol w="1274750">
                  <a:extLst>
                    <a:ext uri="{9D8B030D-6E8A-4147-A177-3AD203B41FA5}">
                      <a16:colId xmlns:a16="http://schemas.microsoft.com/office/drawing/2014/main" val="680102637"/>
                    </a:ext>
                  </a:extLst>
                </a:gridCol>
                <a:gridCol w="732168">
                  <a:extLst>
                    <a:ext uri="{9D8B030D-6E8A-4147-A177-3AD203B41FA5}">
                      <a16:colId xmlns:a16="http://schemas.microsoft.com/office/drawing/2014/main" val="584823143"/>
                    </a:ext>
                  </a:extLst>
                </a:gridCol>
                <a:gridCol w="1428180">
                  <a:extLst>
                    <a:ext uri="{9D8B030D-6E8A-4147-A177-3AD203B41FA5}">
                      <a16:colId xmlns:a16="http://schemas.microsoft.com/office/drawing/2014/main" val="3033887614"/>
                    </a:ext>
                  </a:extLst>
                </a:gridCol>
                <a:gridCol w="781301">
                  <a:extLst>
                    <a:ext uri="{9D8B030D-6E8A-4147-A177-3AD203B41FA5}">
                      <a16:colId xmlns:a16="http://schemas.microsoft.com/office/drawing/2014/main" val="977695086"/>
                    </a:ext>
                  </a:extLst>
                </a:gridCol>
                <a:gridCol w="1261534">
                  <a:extLst>
                    <a:ext uri="{9D8B030D-6E8A-4147-A177-3AD203B41FA5}">
                      <a16:colId xmlns:a16="http://schemas.microsoft.com/office/drawing/2014/main" val="3572926094"/>
                    </a:ext>
                  </a:extLst>
                </a:gridCol>
              </a:tblGrid>
              <a:tr h="540323">
                <a:tc>
                  <a:txBody>
                    <a:bodyPr/>
                    <a:lstStyle/>
                    <a:p>
                      <a:pPr algn="ctr" latinLnBrk="1"/>
                      <a:r>
                        <a:rPr lang="en-US" altLang="ko-KR" sz="1400" dirty="0">
                          <a:latin typeface="+mn-lt"/>
                        </a:rPr>
                        <a:t>Relative </a:t>
                      </a:r>
                    </a:p>
                    <a:p>
                      <a:pPr algn="ctr" latinLnBrk="1"/>
                      <a:r>
                        <a:rPr lang="en-US" altLang="ko-KR" sz="1400" dirty="0">
                          <a:latin typeface="+mn-lt"/>
                        </a:rPr>
                        <a:t>Freq.</a:t>
                      </a:r>
                    </a:p>
                  </a:txBody>
                  <a:tcPr anchor="ctr">
                    <a:lnL w="12700" cap="flat" cmpd="sng" algn="ctr">
                      <a:noFill/>
                      <a:prstDash val="solid"/>
                      <a:round/>
                      <a:headEnd type="none" w="med" len="med"/>
                      <a:tailEnd type="none" w="med" len="med"/>
                    </a:lnL>
                  </a:tcPr>
                </a:tc>
                <a:tc>
                  <a:txBody>
                    <a:bodyPr/>
                    <a:lstStyle/>
                    <a:p>
                      <a:pPr algn="ctr" latinLnBrk="1"/>
                      <a:r>
                        <a:rPr lang="en-US" altLang="ko-KR" sz="1400" b="1" dirty="0">
                          <a:latin typeface="+mn-lt"/>
                        </a:rPr>
                        <a:t>Optimal Model </a:t>
                      </a:r>
                    </a:p>
                    <a:p>
                      <a:pPr algn="ctr" latinLnBrk="1"/>
                      <a:r>
                        <a:rPr lang="en-US" altLang="ko-KR" sz="1400" b="1" dirty="0">
                          <a:latin typeface="+mn-lt"/>
                        </a:rPr>
                        <a:t>(training</a:t>
                      </a:r>
                      <a:r>
                        <a:rPr lang="en-US" altLang="ko-KR" sz="1400" b="1" baseline="0" dirty="0">
                          <a:latin typeface="+mn-lt"/>
                        </a:rPr>
                        <a:t> set, validation set)</a:t>
                      </a:r>
                      <a:endParaRPr lang="ko-KR" altLang="en-US" sz="1400" b="1" dirty="0">
                        <a:latin typeface="+mn-lt"/>
                      </a:endParaRPr>
                    </a:p>
                  </a:txBody>
                  <a:tcPr anchor="ctr"/>
                </a:tc>
                <a:tc gridSpan="2">
                  <a:txBody>
                    <a:bodyPr/>
                    <a:lstStyle/>
                    <a:p>
                      <a:pPr algn="ctr" latinLnBrk="1"/>
                      <a:r>
                        <a:rPr lang="en-US" altLang="ko-KR" sz="1400" b="1" dirty="0">
                          <a:latin typeface="+mn-lt"/>
                        </a:rPr>
                        <a:t>Optimal</a:t>
                      </a:r>
                      <a:r>
                        <a:rPr lang="en-US" altLang="ko-KR" sz="1400" b="1" baseline="0" dirty="0">
                          <a:latin typeface="+mn-lt"/>
                        </a:rPr>
                        <a:t> Cutoff </a:t>
                      </a:r>
                    </a:p>
                    <a:p>
                      <a:pPr algn="ctr" latinLnBrk="1"/>
                      <a:r>
                        <a:rPr lang="en-US" altLang="ko-KR" sz="1400" b="1" baseline="0" dirty="0">
                          <a:latin typeface="+mn-lt"/>
                        </a:rPr>
                        <a:t>(validation set)</a:t>
                      </a:r>
                      <a:endParaRPr lang="ko-KR" altLang="en-US" sz="1400" b="1" dirty="0">
                        <a:latin typeface="+mn-lt"/>
                      </a:endParaRPr>
                    </a:p>
                  </a:txBody>
                  <a:tcPr anchor="ctr"/>
                </a:tc>
                <a:tc hMerge="1">
                  <a:txBody>
                    <a:bodyPr/>
                    <a:lstStyle/>
                    <a:p>
                      <a:pPr latinLnBrk="1"/>
                      <a:endParaRPr lang="ko-KR" altLang="en-US"/>
                    </a:p>
                  </a:txBody>
                  <a:tcPr/>
                </a:tc>
                <a:tc gridSpan="2">
                  <a:txBody>
                    <a:bodyPr/>
                    <a:lstStyle/>
                    <a:p>
                      <a:pPr algn="ctr" latinLnBrk="1"/>
                      <a:r>
                        <a:rPr lang="en-US" altLang="ko-KR" sz="1400" b="1" dirty="0">
                          <a:latin typeface="+mn-lt"/>
                        </a:rPr>
                        <a:t>% gain in per</a:t>
                      </a:r>
                      <a:r>
                        <a:rPr lang="ko-KR" altLang="en-US" sz="1400" b="1" dirty="0">
                          <a:latin typeface="+mn-lt"/>
                        </a:rPr>
                        <a:t> </a:t>
                      </a:r>
                      <a:r>
                        <a:rPr lang="en-US" altLang="ko-KR" sz="1400" b="1" dirty="0">
                          <a:latin typeface="+mn-lt"/>
                        </a:rPr>
                        <a:t>profit</a:t>
                      </a:r>
                      <a:r>
                        <a:rPr lang="ko-KR" altLang="en-US" sz="1400" b="1" dirty="0">
                          <a:latin typeface="+mn-lt"/>
                        </a:rPr>
                        <a:t> </a:t>
                      </a:r>
                      <a:r>
                        <a:rPr lang="en-US" altLang="ko-KR" sz="1400" b="1" baseline="0" dirty="0">
                          <a:latin typeface="+mn-lt"/>
                        </a:rPr>
                        <a:t>(Test set)</a:t>
                      </a:r>
                      <a:endParaRPr lang="ko-KR" altLang="en-US" sz="1400" b="1" dirty="0">
                        <a:latin typeface="+mn-lt"/>
                      </a:endParaRPr>
                    </a:p>
                  </a:txBody>
                  <a:tcPr anchor="ctr"/>
                </a:tc>
                <a:tc hMerge="1">
                  <a:txBody>
                    <a:bodyPr/>
                    <a:lstStyle/>
                    <a:p>
                      <a:pPr latinLnBrk="1"/>
                      <a:endParaRPr lang="ko-KR" altLang="en-US"/>
                    </a:p>
                  </a:txBody>
                  <a:tcPr/>
                </a:tc>
                <a:tc gridSpan="2">
                  <a:txBody>
                    <a:bodyPr/>
                    <a:lstStyle/>
                    <a:p>
                      <a:pPr algn="ctr" latinLnBrk="1"/>
                      <a:r>
                        <a:rPr lang="en-US" altLang="ko-KR" sz="1400" b="1" dirty="0">
                          <a:latin typeface="+mn-lt"/>
                        </a:rPr>
                        <a:t>% gain in total profit</a:t>
                      </a:r>
                      <a:r>
                        <a:rPr lang="ko-KR" altLang="en-US" sz="1400" b="1" dirty="0">
                          <a:latin typeface="+mn-lt"/>
                        </a:rPr>
                        <a:t> </a:t>
                      </a:r>
                      <a:r>
                        <a:rPr lang="en-US" altLang="ko-KR" sz="1400" b="1" baseline="0" dirty="0">
                          <a:latin typeface="+mn-lt"/>
                        </a:rPr>
                        <a:t>(Test set)</a:t>
                      </a:r>
                      <a:endParaRPr lang="ko-KR" altLang="en-US" sz="1400" b="1" dirty="0">
                        <a:latin typeface="+mn-lt"/>
                      </a:endParaRPr>
                    </a:p>
                  </a:txBody>
                  <a:tcPr anchor="ctr">
                    <a:lnR w="12700" cmpd="sng">
                      <a:noFill/>
                    </a:lnR>
                  </a:tcPr>
                </a:tc>
                <a:tc hMerge="1">
                  <a:txBody>
                    <a:bodyPr/>
                    <a:lstStyle/>
                    <a:p>
                      <a:pPr latinLnBrk="1"/>
                      <a:endParaRPr lang="ko-KR" altLang="en-US"/>
                    </a:p>
                  </a:txBody>
                  <a:tcPr>
                    <a:lnR w="12700" cap="flat" cmpd="sng" algn="ctr">
                      <a:noFill/>
                      <a:prstDash val="solid"/>
                      <a:round/>
                      <a:headEnd type="none" w="med" len="med"/>
                      <a:tailEnd type="none" w="med" len="med"/>
                    </a:lnR>
                  </a:tcPr>
                </a:tc>
                <a:extLst>
                  <a:ext uri="{0D108BD9-81ED-4DB2-BD59-A6C34878D82A}">
                    <a16:rowId xmlns:a16="http://schemas.microsoft.com/office/drawing/2014/main" val="1973448930"/>
                  </a:ext>
                </a:extLst>
              </a:tr>
              <a:tr h="315055">
                <a:tc rowSpan="3">
                  <a:txBody>
                    <a:bodyPr/>
                    <a:lstStyle/>
                    <a:p>
                      <a:pPr algn="ctr" latinLnBrk="1"/>
                      <a:r>
                        <a:rPr lang="en-US" altLang="ko-KR" sz="1400" dirty="0">
                          <a:latin typeface="+mn-lt"/>
                        </a:rPr>
                        <a:t>38.1%</a:t>
                      </a:r>
                      <a:endParaRPr lang="ko-KR" altLang="en-US" sz="1400" dirty="0">
                        <a:latin typeface="+mn-lt"/>
                      </a:endParaRPr>
                    </a:p>
                  </a:txBody>
                  <a:tcPr anchor="ctr">
                    <a:lnL w="12700" cap="flat" cmpd="sng" algn="ctr">
                      <a:noFill/>
                      <a:prstDash val="solid"/>
                      <a:round/>
                      <a:headEnd type="none" w="med" len="med"/>
                      <a:tailEnd type="none" w="med" len="med"/>
                    </a:lnL>
                  </a:tcPr>
                </a:tc>
                <a:tc rowSpan="3">
                  <a:txBody>
                    <a:bodyPr/>
                    <a:lstStyle/>
                    <a:p>
                      <a:pPr latinLnBrk="1"/>
                      <a:r>
                        <a:rPr lang="en-US" altLang="ko-KR" sz="1400" baseline="0" dirty="0">
                          <a:latin typeface="+mn-lt"/>
                        </a:rPr>
                        <a:t>excluding county population</a:t>
                      </a:r>
                    </a:p>
                    <a:p>
                      <a:pPr latinLnBrk="1"/>
                      <a:r>
                        <a:rPr lang="en-US" altLang="ko-KR" sz="1400" baseline="0" dirty="0">
                          <a:latin typeface="+mn-lt"/>
                        </a:rPr>
                        <a:t>(# of selected predictors: 16)</a:t>
                      </a:r>
                      <a:endParaRPr lang="en-US" altLang="ko-KR" sz="1400" dirty="0">
                        <a:latin typeface="+mn-lt"/>
                      </a:endParaRPr>
                    </a:p>
                  </a:txBody>
                  <a:tcPr anchor="ctr"/>
                </a:tc>
                <a:tc rowSpan="3">
                  <a:txBody>
                    <a:bodyPr/>
                    <a:lstStyle/>
                    <a:p>
                      <a:pPr algn="ctr" latinLnBrk="1"/>
                      <a:r>
                        <a:rPr lang="en-US" altLang="ko-KR" sz="1400" dirty="0">
                          <a:latin typeface="+mn-lt"/>
                        </a:rPr>
                        <a:t>0.281</a:t>
                      </a:r>
                      <a:endParaRPr lang="ko-KR" altLang="en-US" sz="1400" dirty="0">
                        <a:latin typeface="+mn-lt"/>
                      </a:endParaRPr>
                    </a:p>
                  </a:txBody>
                  <a:tcPr anchor="ctr"/>
                </a:tc>
                <a:tc>
                  <a:txBody>
                    <a:bodyPr/>
                    <a:lstStyle/>
                    <a:p>
                      <a:pPr latinLnBrk="1"/>
                      <a:r>
                        <a:rPr lang="en-US" altLang="ko-KR" sz="1400" dirty="0">
                          <a:latin typeface="+mn-lt"/>
                        </a:rPr>
                        <a:t>STD 0.026</a:t>
                      </a:r>
                      <a:endParaRPr lang="ko-KR" altLang="en-US" sz="1400" dirty="0">
                        <a:latin typeface="+mn-lt"/>
                      </a:endParaRPr>
                    </a:p>
                  </a:txBody>
                  <a:tcPr anchor="ctr"/>
                </a:tc>
                <a:tc rowSpan="3">
                  <a:txBody>
                    <a:bodyPr/>
                    <a:lstStyle/>
                    <a:p>
                      <a:pPr algn="ctr" latinLnBrk="1"/>
                      <a:r>
                        <a:rPr lang="en-US" altLang="ko-KR" sz="1400" b="0" dirty="0">
                          <a:solidFill>
                            <a:schemeClr val="tx1"/>
                          </a:solidFill>
                          <a:latin typeface="+mn-lt"/>
                        </a:rPr>
                        <a:t>3.17%</a:t>
                      </a:r>
                      <a:endParaRPr lang="ko-KR" altLang="en-US" sz="1400" b="0" dirty="0">
                        <a:solidFill>
                          <a:schemeClr val="tx1"/>
                        </a:solidFill>
                        <a:latin typeface="+mn-lt"/>
                      </a:endParaRPr>
                    </a:p>
                  </a:txBody>
                  <a:tcPr anchor="ctr"/>
                </a:tc>
                <a:tc>
                  <a:txBody>
                    <a:bodyPr/>
                    <a:lstStyle/>
                    <a:p>
                      <a:pPr latinLnBrk="1"/>
                      <a:r>
                        <a:rPr lang="en-US" altLang="ko-KR" sz="1400" dirty="0">
                          <a:solidFill>
                            <a:schemeClr val="tx1"/>
                          </a:solidFill>
                          <a:latin typeface="+mn-lt"/>
                        </a:rPr>
                        <a:t>STD 1.04%</a:t>
                      </a:r>
                      <a:endParaRPr lang="ko-KR" altLang="en-US" sz="1400" dirty="0">
                        <a:solidFill>
                          <a:schemeClr val="tx1"/>
                        </a:solidFill>
                        <a:latin typeface="+mn-lt"/>
                      </a:endParaRPr>
                    </a:p>
                  </a:txBody>
                  <a:tcPr anchor="ctr"/>
                </a:tc>
                <a:tc rowSpan="3">
                  <a:txBody>
                    <a:bodyPr/>
                    <a:lstStyle/>
                    <a:p>
                      <a:pPr algn="ctr" latinLnBrk="1"/>
                      <a:r>
                        <a:rPr lang="en-US" altLang="ko-KR" sz="1400" b="0" dirty="0">
                          <a:solidFill>
                            <a:schemeClr val="tx1"/>
                          </a:solidFill>
                          <a:latin typeface="+mn-lt"/>
                        </a:rPr>
                        <a:t>0.60%</a:t>
                      </a:r>
                      <a:endParaRPr lang="ko-KR" altLang="en-US" sz="1400" b="0" dirty="0">
                        <a:solidFill>
                          <a:schemeClr val="tx1"/>
                        </a:solidFill>
                        <a:latin typeface="+mn-lt"/>
                      </a:endParaRPr>
                    </a:p>
                  </a:txBody>
                  <a:tcPr anchor="ctr"/>
                </a:tc>
                <a:tc>
                  <a:txBody>
                    <a:bodyPr/>
                    <a:lstStyle/>
                    <a:p>
                      <a:pPr latinLnBrk="1"/>
                      <a:r>
                        <a:rPr lang="en-US" altLang="ko-KR" sz="1400" dirty="0">
                          <a:solidFill>
                            <a:schemeClr val="tx1"/>
                          </a:solidFill>
                          <a:latin typeface="+mn-lt"/>
                        </a:rPr>
                        <a:t>STD 0.35%</a:t>
                      </a:r>
                      <a:endParaRPr lang="ko-KR" altLang="en-US" sz="1400" dirty="0">
                        <a:solidFill>
                          <a:schemeClr val="tx1"/>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026673205"/>
                  </a:ext>
                </a:extLst>
              </a:tr>
              <a:tr h="31505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dirty="0"/>
                    </a:p>
                  </a:txBody>
                  <a:tcPr/>
                </a:tc>
                <a:tc>
                  <a:txBody>
                    <a:bodyPr/>
                    <a:lstStyle/>
                    <a:p>
                      <a:pPr latinLnBrk="1"/>
                      <a:r>
                        <a:rPr lang="en-US" altLang="ko-KR" sz="1400" dirty="0">
                          <a:latin typeface="+mn-lt"/>
                        </a:rPr>
                        <a:t>Max 0.374</a:t>
                      </a:r>
                      <a:endParaRPr lang="ko-KR" altLang="en-US" sz="1400" dirty="0">
                        <a:latin typeface="+mn-lt"/>
                      </a:endParaRPr>
                    </a:p>
                  </a:txBody>
                  <a:tcPr anchor="ctr"/>
                </a:tc>
                <a:tc vMerge="1">
                  <a:txBody>
                    <a:bodyPr/>
                    <a:lstStyle/>
                    <a:p>
                      <a:pPr latinLnBrk="1"/>
                      <a:endParaRPr lang="ko-KR" altLang="en-US" dirty="0"/>
                    </a:p>
                  </a:txBody>
                  <a:tcPr/>
                </a:tc>
                <a:tc>
                  <a:txBody>
                    <a:bodyPr/>
                    <a:lstStyle/>
                    <a:p>
                      <a:pPr latinLnBrk="1"/>
                      <a:r>
                        <a:rPr lang="en-US" altLang="ko-KR" sz="1400" dirty="0">
                          <a:solidFill>
                            <a:schemeClr val="tx1"/>
                          </a:solidFill>
                          <a:latin typeface="+mn-lt"/>
                        </a:rPr>
                        <a:t>Max 7.38%</a:t>
                      </a:r>
                      <a:endParaRPr lang="ko-KR" altLang="en-US" sz="1400" dirty="0">
                        <a:solidFill>
                          <a:schemeClr val="tx1"/>
                        </a:solidFill>
                        <a:latin typeface="+mn-lt"/>
                      </a:endParaRPr>
                    </a:p>
                  </a:txBody>
                  <a:tcPr anchor="ctr"/>
                </a:tc>
                <a:tc vMerge="1">
                  <a:txBody>
                    <a:bodyPr/>
                    <a:lstStyle/>
                    <a:p>
                      <a:pPr latinLnBrk="1"/>
                      <a:endParaRPr lang="ko-KR" altLang="en-US" dirty="0"/>
                    </a:p>
                  </a:txBody>
                  <a:tcPr/>
                </a:tc>
                <a:tc>
                  <a:txBody>
                    <a:bodyPr/>
                    <a:lstStyle/>
                    <a:p>
                      <a:pPr latinLnBrk="1"/>
                      <a:r>
                        <a:rPr lang="en-US" altLang="ko-KR" sz="1400" dirty="0">
                          <a:solidFill>
                            <a:schemeClr val="tx1"/>
                          </a:solidFill>
                          <a:latin typeface="+mn-lt"/>
                        </a:rPr>
                        <a:t>Max 1.72%</a:t>
                      </a:r>
                      <a:endParaRPr lang="ko-KR" altLang="en-US" sz="1400" dirty="0">
                        <a:solidFill>
                          <a:schemeClr val="tx1"/>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973453340"/>
                  </a:ext>
                </a:extLst>
              </a:tr>
              <a:tr h="315055">
                <a:tc vMerge="1">
                  <a:txBody>
                    <a:bodyPr/>
                    <a:lstStyle/>
                    <a:p>
                      <a:pPr latinLnBrk="1"/>
                      <a:endParaRPr lang="ko-KR" altLang="en-US" dirty="0"/>
                    </a:p>
                  </a:txBody>
                  <a:tcPr/>
                </a:tc>
                <a:tc vMerge="1">
                  <a:txBody>
                    <a:bodyPr/>
                    <a:lstStyle/>
                    <a:p>
                      <a:pPr latinLnBrk="1"/>
                      <a:endParaRPr lang="ko-KR" altLang="en-US"/>
                    </a:p>
                  </a:txBody>
                  <a:tcPr/>
                </a:tc>
                <a:tc vMerge="1">
                  <a:txBody>
                    <a:bodyPr/>
                    <a:lstStyle/>
                    <a:p>
                      <a:pPr latinLnBrk="1"/>
                      <a:endParaRPr lang="ko-KR" altLang="en-US"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latin typeface="+mn-lt"/>
                        </a:rPr>
                        <a:t>Min 0.225</a:t>
                      </a:r>
                    </a:p>
                  </a:txBody>
                  <a:tcPr anchor="ctr"/>
                </a:tc>
                <a:tc vMerge="1">
                  <a:txBody>
                    <a:bodyPr/>
                    <a:lstStyle/>
                    <a:p>
                      <a:pPr latinLnBrk="1"/>
                      <a:endParaRPr lang="ko-KR" altLang="en-US" dirty="0"/>
                    </a:p>
                  </a:txBody>
                  <a:tcPr/>
                </a:tc>
                <a:tc>
                  <a:txBody>
                    <a:bodyPr/>
                    <a:lstStyle/>
                    <a:p>
                      <a:pPr latinLnBrk="1"/>
                      <a:r>
                        <a:rPr lang="en-US" altLang="ko-KR" sz="1400" dirty="0">
                          <a:solidFill>
                            <a:schemeClr val="tx1"/>
                          </a:solidFill>
                          <a:latin typeface="+mn-lt"/>
                        </a:rPr>
                        <a:t>Min 0.91%</a:t>
                      </a:r>
                      <a:endParaRPr lang="ko-KR" altLang="en-US" sz="1400" dirty="0">
                        <a:solidFill>
                          <a:schemeClr val="tx1"/>
                        </a:solidFill>
                        <a:latin typeface="+mn-lt"/>
                      </a:endParaRPr>
                    </a:p>
                  </a:txBody>
                  <a:tcPr anchor="ctr"/>
                </a:tc>
                <a:tc vMerge="1">
                  <a:txBody>
                    <a:bodyPr/>
                    <a:lstStyle/>
                    <a:p>
                      <a:pPr latinLnBrk="1"/>
                      <a:endParaRPr lang="ko-KR" altLang="en-US" dirty="0"/>
                    </a:p>
                  </a:txBody>
                  <a:tcPr/>
                </a:tc>
                <a:tc>
                  <a:txBody>
                    <a:bodyPr/>
                    <a:lstStyle/>
                    <a:p>
                      <a:pPr latinLnBrk="1"/>
                      <a:r>
                        <a:rPr lang="en-US" altLang="ko-KR" sz="1400" dirty="0">
                          <a:solidFill>
                            <a:schemeClr val="tx1"/>
                          </a:solidFill>
                          <a:latin typeface="+mn-lt"/>
                        </a:rPr>
                        <a:t>Min -0.66%</a:t>
                      </a:r>
                      <a:endParaRPr lang="ko-KR" altLang="en-US" sz="1400" dirty="0">
                        <a:solidFill>
                          <a:schemeClr val="tx1"/>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031793539"/>
                  </a:ext>
                </a:extLst>
              </a:tr>
              <a:tr h="315055">
                <a:tc rowSpan="3">
                  <a:txBody>
                    <a:bodyPr/>
                    <a:lstStyle/>
                    <a:p>
                      <a:pPr algn="ctr" latinLnBrk="1"/>
                      <a:r>
                        <a:rPr lang="en-US" altLang="ko-KR" sz="1400" dirty="0">
                          <a:latin typeface="+mn-lt"/>
                        </a:rPr>
                        <a:t>8.8%</a:t>
                      </a:r>
                      <a:endParaRPr lang="ko-KR" altLang="en-US" sz="1400" dirty="0">
                        <a:latin typeface="+mn-lt"/>
                      </a:endParaRPr>
                    </a:p>
                  </a:txBody>
                  <a:tcPr anchor="ctr">
                    <a:lnL w="12700" cap="flat" cmpd="sng" algn="ctr">
                      <a:noFill/>
                      <a:prstDash val="solid"/>
                      <a:round/>
                      <a:headEnd type="none" w="med" len="med"/>
                      <a:tailEnd type="none" w="med" len="med"/>
                    </a:lnL>
                  </a:tcPr>
                </a:tc>
                <a:tc rowSpan="3">
                  <a:txBody>
                    <a:bodyPr/>
                    <a:lstStyle/>
                    <a:p>
                      <a:pPr marL="0" marR="0" lvl="0" indent="0" algn="l" defTabSz="2622153" rtl="0" eaLnBrk="1" fontAlgn="auto" latinLnBrk="1" hangingPunct="1">
                        <a:lnSpc>
                          <a:spcPct val="100000"/>
                        </a:lnSpc>
                        <a:spcBef>
                          <a:spcPts val="0"/>
                        </a:spcBef>
                        <a:spcAft>
                          <a:spcPts val="0"/>
                        </a:spcAft>
                        <a:buClrTx/>
                        <a:buSzTx/>
                        <a:buFontTx/>
                        <a:buNone/>
                        <a:tabLst/>
                        <a:defRPr/>
                      </a:pPr>
                      <a:r>
                        <a:rPr lang="en-US" altLang="ko-KR" sz="1400" baseline="0" dirty="0">
                          <a:latin typeface="+mn-lt"/>
                        </a:rPr>
                        <a:t>excluding county population,</a:t>
                      </a:r>
                      <a:r>
                        <a:rPr lang="ko-KR" altLang="en-US" sz="1400" baseline="0" dirty="0">
                          <a:latin typeface="+mn-lt"/>
                        </a:rPr>
                        <a:t> </a:t>
                      </a:r>
                      <a:r>
                        <a:rPr lang="en-US" altLang="ko-KR" sz="1400" baseline="0" dirty="0">
                          <a:latin typeface="+mn-lt"/>
                        </a:rPr>
                        <a:t>employment length</a:t>
                      </a:r>
                    </a:p>
                    <a:p>
                      <a:pPr latinLnBrk="1"/>
                      <a:r>
                        <a:rPr lang="en-US" altLang="ko-KR" sz="1400" baseline="0" dirty="0">
                          <a:latin typeface="+mn-lt"/>
                        </a:rPr>
                        <a:t>(# of selected predictors: 15)</a:t>
                      </a:r>
                      <a:endParaRPr lang="en-US" altLang="ko-KR" sz="1400" dirty="0">
                        <a:latin typeface="+mn-lt"/>
                      </a:endParaRPr>
                    </a:p>
                  </a:txBody>
                  <a:tcPr anchor="ctr"/>
                </a:tc>
                <a:tc rowSpan="3">
                  <a:txBody>
                    <a:bodyPr/>
                    <a:lstStyle/>
                    <a:p>
                      <a:pPr algn="ctr" latinLnBrk="1"/>
                      <a:r>
                        <a:rPr lang="en-US" altLang="ko-KR" sz="1400" dirty="0">
                          <a:latin typeface="+mn-lt"/>
                        </a:rPr>
                        <a:t>0.281</a:t>
                      </a:r>
                      <a:endParaRPr lang="ko-KR" altLang="en-US" sz="1400" dirty="0">
                        <a:latin typeface="+mn-lt"/>
                      </a:endParaRPr>
                    </a:p>
                  </a:txBody>
                  <a:tcPr anchor="ctr"/>
                </a:tc>
                <a:tc>
                  <a:txBody>
                    <a:bodyPr/>
                    <a:lstStyle/>
                    <a:p>
                      <a:pPr latinLnBrk="1"/>
                      <a:r>
                        <a:rPr lang="en-US" altLang="ko-KR" sz="1400" dirty="0">
                          <a:latin typeface="+mn-lt"/>
                        </a:rPr>
                        <a:t>STD 0.026</a:t>
                      </a:r>
                      <a:endParaRPr lang="ko-KR" altLang="en-US" sz="1400" dirty="0">
                        <a:latin typeface="+mn-lt"/>
                      </a:endParaRPr>
                    </a:p>
                  </a:txBody>
                  <a:tcPr anchor="ctr"/>
                </a:tc>
                <a:tc rowSpan="3">
                  <a:txBody>
                    <a:bodyPr/>
                    <a:lstStyle/>
                    <a:p>
                      <a:pPr algn="ctr" latinLnBrk="1"/>
                      <a:r>
                        <a:rPr lang="en-US" altLang="ko-KR" sz="1400" dirty="0">
                          <a:solidFill>
                            <a:schemeClr val="tx1"/>
                          </a:solidFill>
                          <a:latin typeface="+mn-lt"/>
                        </a:rPr>
                        <a:t>3.13%</a:t>
                      </a:r>
                      <a:endParaRPr lang="ko-KR" altLang="en-US" sz="1400" dirty="0">
                        <a:solidFill>
                          <a:schemeClr val="tx1"/>
                        </a:solidFill>
                        <a:latin typeface="+mn-lt"/>
                      </a:endParaRPr>
                    </a:p>
                  </a:txBody>
                  <a:tcPr anchor="ctr"/>
                </a:tc>
                <a:tc>
                  <a:txBody>
                    <a:bodyPr/>
                    <a:lstStyle/>
                    <a:p>
                      <a:pPr latinLnBrk="1"/>
                      <a:r>
                        <a:rPr lang="en-US" altLang="ko-KR" sz="1400" dirty="0">
                          <a:solidFill>
                            <a:schemeClr val="tx1"/>
                          </a:solidFill>
                          <a:latin typeface="+mn-lt"/>
                        </a:rPr>
                        <a:t>STD 1.07%</a:t>
                      </a:r>
                      <a:endParaRPr lang="ko-KR" altLang="en-US" sz="1400" dirty="0">
                        <a:solidFill>
                          <a:schemeClr val="tx1"/>
                        </a:solidFill>
                        <a:latin typeface="+mn-lt"/>
                      </a:endParaRPr>
                    </a:p>
                  </a:txBody>
                  <a:tcPr anchor="ctr"/>
                </a:tc>
                <a:tc rowSpan="3">
                  <a:txBody>
                    <a:bodyPr/>
                    <a:lstStyle/>
                    <a:p>
                      <a:pPr algn="ctr" latinLnBrk="1"/>
                      <a:r>
                        <a:rPr lang="en-US" altLang="ko-KR" sz="1400" dirty="0">
                          <a:solidFill>
                            <a:schemeClr val="tx1"/>
                          </a:solidFill>
                          <a:latin typeface="+mn-lt"/>
                        </a:rPr>
                        <a:t>0.55%</a:t>
                      </a:r>
                      <a:endParaRPr lang="ko-KR" altLang="en-US" sz="1400" dirty="0">
                        <a:solidFill>
                          <a:schemeClr val="tx1"/>
                        </a:solidFill>
                        <a:latin typeface="+mn-lt"/>
                      </a:endParaRPr>
                    </a:p>
                  </a:txBody>
                  <a:tcPr anchor="ctr"/>
                </a:tc>
                <a:tc>
                  <a:txBody>
                    <a:bodyPr/>
                    <a:lstStyle/>
                    <a:p>
                      <a:pPr latinLnBrk="1"/>
                      <a:r>
                        <a:rPr lang="en-US" altLang="ko-KR" sz="1400" dirty="0">
                          <a:solidFill>
                            <a:schemeClr val="tx1"/>
                          </a:solidFill>
                          <a:latin typeface="+mn-lt"/>
                        </a:rPr>
                        <a:t>STD 0.36%</a:t>
                      </a:r>
                      <a:endParaRPr lang="ko-KR" altLang="en-US" sz="1400" dirty="0">
                        <a:solidFill>
                          <a:schemeClr val="tx1"/>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230410506"/>
                  </a:ext>
                </a:extLst>
              </a:tr>
              <a:tr h="31505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dirty="0"/>
                    </a:p>
                  </a:txBody>
                  <a:tcPr/>
                </a:tc>
                <a:tc>
                  <a:txBody>
                    <a:bodyPr/>
                    <a:lstStyle/>
                    <a:p>
                      <a:pPr latinLnBrk="1"/>
                      <a:r>
                        <a:rPr lang="en-US" altLang="ko-KR" sz="1400" dirty="0">
                          <a:latin typeface="+mn-lt"/>
                        </a:rPr>
                        <a:t>Max 0.370</a:t>
                      </a:r>
                      <a:endParaRPr lang="ko-KR" altLang="en-US" sz="1400" dirty="0">
                        <a:latin typeface="+mn-lt"/>
                      </a:endParaRPr>
                    </a:p>
                  </a:txBody>
                  <a:tcPr anchor="ctr"/>
                </a:tc>
                <a:tc vMerge="1">
                  <a:txBody>
                    <a:bodyPr/>
                    <a:lstStyle/>
                    <a:p>
                      <a:pPr latinLnBrk="1"/>
                      <a:endParaRPr lang="ko-KR" altLang="en-US" dirty="0"/>
                    </a:p>
                  </a:txBody>
                  <a:tcPr/>
                </a:tc>
                <a:tc>
                  <a:txBody>
                    <a:bodyPr/>
                    <a:lstStyle/>
                    <a:p>
                      <a:pPr latinLnBrk="1"/>
                      <a:r>
                        <a:rPr lang="en-US" altLang="ko-KR" sz="1400" dirty="0">
                          <a:solidFill>
                            <a:schemeClr val="tx1"/>
                          </a:solidFill>
                          <a:latin typeface="+mn-lt"/>
                        </a:rPr>
                        <a:t>Max 6.09%</a:t>
                      </a:r>
                      <a:endParaRPr lang="ko-KR" altLang="en-US" sz="1400" dirty="0">
                        <a:solidFill>
                          <a:schemeClr val="tx1"/>
                        </a:solidFill>
                        <a:latin typeface="+mn-lt"/>
                      </a:endParaRPr>
                    </a:p>
                  </a:txBody>
                  <a:tcPr anchor="ctr"/>
                </a:tc>
                <a:tc vMerge="1">
                  <a:txBody>
                    <a:bodyPr/>
                    <a:lstStyle/>
                    <a:p>
                      <a:pPr latinLnBrk="1"/>
                      <a:endParaRPr lang="ko-KR" altLang="en-US" dirty="0"/>
                    </a:p>
                  </a:txBody>
                  <a:tcPr/>
                </a:tc>
                <a:tc>
                  <a:txBody>
                    <a:bodyPr/>
                    <a:lstStyle/>
                    <a:p>
                      <a:pPr latinLnBrk="1"/>
                      <a:r>
                        <a:rPr lang="en-US" altLang="ko-KR" sz="1400" dirty="0">
                          <a:solidFill>
                            <a:schemeClr val="tx1"/>
                          </a:solidFill>
                          <a:latin typeface="+mn-lt"/>
                        </a:rPr>
                        <a:t>Max 1.57%</a:t>
                      </a:r>
                      <a:endParaRPr lang="ko-KR" altLang="en-US" sz="1400" dirty="0">
                        <a:solidFill>
                          <a:schemeClr val="tx1"/>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179110006"/>
                  </a:ext>
                </a:extLst>
              </a:tr>
              <a:tr h="31505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dirty="0"/>
                    </a:p>
                  </a:txBody>
                  <a:tcPr/>
                </a:tc>
                <a:tc>
                  <a:txBody>
                    <a:bodyPr/>
                    <a:lstStyle/>
                    <a:p>
                      <a:pPr latinLnBrk="1"/>
                      <a:r>
                        <a:rPr lang="en-US" altLang="ko-KR" sz="1400" dirty="0">
                          <a:latin typeface="+mn-lt"/>
                        </a:rPr>
                        <a:t>Min 0.225</a:t>
                      </a:r>
                      <a:endParaRPr lang="ko-KR" altLang="en-US" sz="1400" dirty="0">
                        <a:latin typeface="+mn-lt"/>
                      </a:endParaRPr>
                    </a:p>
                  </a:txBody>
                  <a:tcPr anchor="ctr"/>
                </a:tc>
                <a:tc vMerge="1">
                  <a:txBody>
                    <a:bodyPr/>
                    <a:lstStyle/>
                    <a:p>
                      <a:pPr latinLnBrk="1"/>
                      <a:endParaRPr lang="ko-KR" altLang="en-US" dirty="0"/>
                    </a:p>
                  </a:txBody>
                  <a:tcPr/>
                </a:tc>
                <a:tc>
                  <a:txBody>
                    <a:bodyPr/>
                    <a:lstStyle/>
                    <a:p>
                      <a:pPr latinLnBrk="1"/>
                      <a:r>
                        <a:rPr lang="en-US" altLang="ko-KR" sz="1400" dirty="0">
                          <a:solidFill>
                            <a:schemeClr val="tx1"/>
                          </a:solidFill>
                          <a:latin typeface="+mn-lt"/>
                        </a:rPr>
                        <a:t>Min 0.96%</a:t>
                      </a:r>
                      <a:endParaRPr lang="ko-KR" altLang="en-US" sz="1400" dirty="0">
                        <a:solidFill>
                          <a:schemeClr val="tx1"/>
                        </a:solidFill>
                        <a:latin typeface="+mn-lt"/>
                      </a:endParaRPr>
                    </a:p>
                  </a:txBody>
                  <a:tcPr anchor="ctr"/>
                </a:tc>
                <a:tc vMerge="1">
                  <a:txBody>
                    <a:bodyPr/>
                    <a:lstStyle/>
                    <a:p>
                      <a:pPr latinLnBrk="1"/>
                      <a:endParaRPr lang="ko-KR" altLang="en-US" dirty="0"/>
                    </a:p>
                  </a:txBody>
                  <a:tcPr/>
                </a:tc>
                <a:tc>
                  <a:txBody>
                    <a:bodyPr/>
                    <a:lstStyle/>
                    <a:p>
                      <a:pPr latinLnBrk="1"/>
                      <a:r>
                        <a:rPr lang="en-US" altLang="ko-KR" sz="1400" dirty="0">
                          <a:solidFill>
                            <a:schemeClr val="tx1"/>
                          </a:solidFill>
                          <a:latin typeface="+mn-lt"/>
                        </a:rPr>
                        <a:t>Min -0.36%</a:t>
                      </a:r>
                      <a:endParaRPr lang="ko-KR" altLang="en-US" sz="1400" dirty="0">
                        <a:solidFill>
                          <a:schemeClr val="tx1"/>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15192720"/>
                  </a:ext>
                </a:extLst>
              </a:tr>
              <a:tr h="315055">
                <a:tc rowSpan="3">
                  <a:txBody>
                    <a:bodyPr/>
                    <a:lstStyle/>
                    <a:p>
                      <a:pPr algn="ctr" latinLnBrk="1"/>
                      <a:r>
                        <a:rPr lang="en-US" altLang="ko-KR" sz="1400" dirty="0">
                          <a:latin typeface="+mn-lt"/>
                        </a:rPr>
                        <a:t>7.6%</a:t>
                      </a:r>
                      <a:endParaRPr lang="ko-KR" altLang="en-US" sz="1400" dirty="0">
                        <a:latin typeface="+mn-lt"/>
                      </a:endParaRPr>
                    </a:p>
                  </a:txBody>
                  <a:tcPr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tc rowSpan="3">
                  <a:txBody>
                    <a:bodyPr/>
                    <a:lstStyle/>
                    <a:p>
                      <a:pPr latinLnBrk="1"/>
                      <a:r>
                        <a:rPr lang="en-US" altLang="ko-KR" sz="1400" baseline="0" dirty="0">
                          <a:latin typeface="+mn-lt"/>
                        </a:rPr>
                        <a:t>excluding county population, initial list status</a:t>
                      </a:r>
                    </a:p>
                    <a:p>
                      <a:pPr marL="0" marR="0" lvl="0" indent="0" algn="l" defTabSz="2622153" rtl="0" eaLnBrk="1" fontAlgn="auto" latinLnBrk="1" hangingPunct="1">
                        <a:lnSpc>
                          <a:spcPct val="100000"/>
                        </a:lnSpc>
                        <a:spcBef>
                          <a:spcPts val="0"/>
                        </a:spcBef>
                        <a:spcAft>
                          <a:spcPts val="0"/>
                        </a:spcAft>
                        <a:buClrTx/>
                        <a:buSzTx/>
                        <a:buFontTx/>
                        <a:buNone/>
                        <a:tabLst/>
                        <a:defRPr/>
                      </a:pPr>
                      <a:r>
                        <a:rPr lang="en-US" altLang="ko-KR" sz="1400" baseline="0" dirty="0">
                          <a:latin typeface="+mn-lt"/>
                        </a:rPr>
                        <a:t>(# of selected predictors: 15)</a:t>
                      </a:r>
                      <a:endParaRPr lang="en-US" altLang="ko-KR" sz="1400" dirty="0">
                        <a:latin typeface="+mn-lt"/>
                      </a:endParaRPr>
                    </a:p>
                  </a:txBody>
                  <a:tcPr anchor="ctr">
                    <a:lnB w="12700" cap="flat" cmpd="sng" algn="ctr">
                      <a:solidFill>
                        <a:schemeClr val="tx1"/>
                      </a:solidFill>
                      <a:prstDash val="solid"/>
                      <a:round/>
                      <a:headEnd type="none" w="med" len="med"/>
                      <a:tailEnd type="none" w="med" len="med"/>
                    </a:lnB>
                  </a:tcPr>
                </a:tc>
                <a:tc rowSpan="3">
                  <a:txBody>
                    <a:bodyPr/>
                    <a:lstStyle/>
                    <a:p>
                      <a:pPr algn="ctr" latinLnBrk="1"/>
                      <a:r>
                        <a:rPr lang="en-US" altLang="ko-KR" sz="1400" dirty="0">
                          <a:latin typeface="+mn-lt"/>
                        </a:rPr>
                        <a:t>0.283</a:t>
                      </a:r>
                      <a:endParaRPr lang="ko-KR" altLang="en-US" sz="1400" dirty="0">
                        <a:latin typeface="+mn-lt"/>
                      </a:endParaRPr>
                    </a:p>
                  </a:txBody>
                  <a:tcPr anchor="ctr">
                    <a:lnB w="12700" cap="flat" cmpd="sng" algn="ctr">
                      <a:solidFill>
                        <a:schemeClr val="tx1"/>
                      </a:solidFill>
                      <a:prstDash val="solid"/>
                      <a:round/>
                      <a:headEnd type="none" w="med" len="med"/>
                      <a:tailEnd type="none" w="med" len="med"/>
                    </a:lnB>
                  </a:tcPr>
                </a:tc>
                <a:tc>
                  <a:txBody>
                    <a:bodyPr/>
                    <a:lstStyle/>
                    <a:p>
                      <a:pPr latinLnBrk="1"/>
                      <a:r>
                        <a:rPr lang="en-US" altLang="ko-KR" sz="1400" dirty="0">
                          <a:latin typeface="+mn-lt"/>
                        </a:rPr>
                        <a:t>STD 0.027</a:t>
                      </a:r>
                      <a:endParaRPr lang="ko-KR" altLang="en-US" sz="1400" dirty="0">
                        <a:latin typeface="+mn-lt"/>
                      </a:endParaRPr>
                    </a:p>
                  </a:txBody>
                  <a:tcPr anchor="ctr"/>
                </a:tc>
                <a:tc rowSpan="3">
                  <a:txBody>
                    <a:bodyPr/>
                    <a:lstStyle/>
                    <a:p>
                      <a:pPr algn="ctr" latinLnBrk="1"/>
                      <a:r>
                        <a:rPr lang="en-US" altLang="ko-KR" sz="1400" dirty="0">
                          <a:solidFill>
                            <a:schemeClr val="tx1"/>
                          </a:solidFill>
                          <a:latin typeface="+mn-lt"/>
                        </a:rPr>
                        <a:t>3.20%</a:t>
                      </a:r>
                      <a:endParaRPr lang="ko-KR" altLang="en-US" sz="1400" dirty="0">
                        <a:solidFill>
                          <a:schemeClr val="tx1"/>
                        </a:solidFill>
                        <a:latin typeface="+mn-lt"/>
                      </a:endParaRPr>
                    </a:p>
                  </a:txBody>
                  <a:tcPr anchor="ctr">
                    <a:lnB w="12700" cap="flat" cmpd="sng" algn="ctr">
                      <a:solidFill>
                        <a:schemeClr val="tx1"/>
                      </a:solidFill>
                      <a:prstDash val="solid"/>
                      <a:round/>
                      <a:headEnd type="none" w="med" len="med"/>
                      <a:tailEnd type="none" w="med" len="med"/>
                    </a:lnB>
                  </a:tcPr>
                </a:tc>
                <a:tc>
                  <a:txBody>
                    <a:bodyPr/>
                    <a:lstStyle/>
                    <a:p>
                      <a:pPr latinLnBrk="1"/>
                      <a:r>
                        <a:rPr lang="en-US" altLang="ko-KR" sz="1400" dirty="0">
                          <a:solidFill>
                            <a:schemeClr val="tx1"/>
                          </a:solidFill>
                          <a:latin typeface="+mn-lt"/>
                        </a:rPr>
                        <a:t>STD 1.29%</a:t>
                      </a:r>
                      <a:endParaRPr lang="ko-KR" altLang="en-US" sz="1400" dirty="0">
                        <a:solidFill>
                          <a:schemeClr val="tx1"/>
                        </a:solidFill>
                        <a:latin typeface="+mn-lt"/>
                      </a:endParaRPr>
                    </a:p>
                  </a:txBody>
                  <a:tcPr anchor="ctr"/>
                </a:tc>
                <a:tc rowSpan="3">
                  <a:txBody>
                    <a:bodyPr/>
                    <a:lstStyle/>
                    <a:p>
                      <a:pPr algn="ctr" latinLnBrk="1"/>
                      <a:r>
                        <a:rPr lang="en-US" altLang="ko-KR" sz="1400" dirty="0">
                          <a:solidFill>
                            <a:schemeClr val="tx1"/>
                          </a:solidFill>
                          <a:latin typeface="+mn-lt"/>
                        </a:rPr>
                        <a:t>0.58%</a:t>
                      </a:r>
                      <a:endParaRPr lang="ko-KR" altLang="en-US" sz="1400" dirty="0">
                        <a:solidFill>
                          <a:schemeClr val="tx1"/>
                        </a:solidFill>
                        <a:latin typeface="+mn-lt"/>
                      </a:endParaRPr>
                    </a:p>
                  </a:txBody>
                  <a:tcPr anchor="ctr"/>
                </a:tc>
                <a:tc>
                  <a:txBody>
                    <a:bodyPr/>
                    <a:lstStyle/>
                    <a:p>
                      <a:pPr latinLnBrk="1"/>
                      <a:r>
                        <a:rPr lang="en-US" altLang="ko-KR" sz="1400" dirty="0">
                          <a:solidFill>
                            <a:schemeClr val="tx1"/>
                          </a:solidFill>
                          <a:latin typeface="+mn-lt"/>
                        </a:rPr>
                        <a:t>STD 0.34%</a:t>
                      </a:r>
                      <a:endParaRPr lang="ko-KR" altLang="en-US" sz="1400" dirty="0">
                        <a:solidFill>
                          <a:schemeClr val="tx1"/>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051402970"/>
                  </a:ext>
                </a:extLst>
              </a:tr>
              <a:tr h="31505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dirty="0"/>
                    </a:p>
                  </a:txBody>
                  <a:tcPr/>
                </a:tc>
                <a:tc>
                  <a:txBody>
                    <a:bodyPr/>
                    <a:lstStyle/>
                    <a:p>
                      <a:pPr latinLnBrk="1"/>
                      <a:r>
                        <a:rPr lang="en-US" altLang="ko-KR" sz="1400" dirty="0">
                          <a:latin typeface="+mn-lt"/>
                        </a:rPr>
                        <a:t>Max 0.361</a:t>
                      </a:r>
                      <a:endParaRPr lang="ko-KR" altLang="en-US" sz="1400" dirty="0">
                        <a:latin typeface="+mn-lt"/>
                      </a:endParaRPr>
                    </a:p>
                  </a:txBody>
                  <a:tcPr anchor="ctr"/>
                </a:tc>
                <a:tc vMerge="1">
                  <a:txBody>
                    <a:bodyPr/>
                    <a:lstStyle/>
                    <a:p>
                      <a:pPr latinLnBrk="1"/>
                      <a:endParaRPr lang="ko-KR" altLang="en-US" dirty="0"/>
                    </a:p>
                  </a:txBody>
                  <a:tcPr/>
                </a:tc>
                <a:tc>
                  <a:txBody>
                    <a:bodyPr/>
                    <a:lstStyle/>
                    <a:p>
                      <a:pPr latinLnBrk="1"/>
                      <a:r>
                        <a:rPr lang="en-US" altLang="ko-KR" sz="1400" dirty="0">
                          <a:solidFill>
                            <a:schemeClr val="tx1"/>
                          </a:solidFill>
                          <a:latin typeface="+mn-lt"/>
                        </a:rPr>
                        <a:t>Max 7.22%</a:t>
                      </a:r>
                      <a:endParaRPr lang="ko-KR" altLang="en-US" sz="1400" dirty="0">
                        <a:solidFill>
                          <a:schemeClr val="tx1"/>
                        </a:solidFill>
                        <a:latin typeface="+mn-lt"/>
                      </a:endParaRPr>
                    </a:p>
                  </a:txBody>
                  <a:tcPr anchor="ctr"/>
                </a:tc>
                <a:tc vMerge="1">
                  <a:txBody>
                    <a:bodyPr/>
                    <a:lstStyle/>
                    <a:p>
                      <a:pPr latinLnBrk="1"/>
                      <a:endParaRPr lang="ko-KR" altLang="en-US" dirty="0"/>
                    </a:p>
                  </a:txBody>
                  <a:tcPr/>
                </a:tc>
                <a:tc>
                  <a:txBody>
                    <a:bodyPr/>
                    <a:lstStyle/>
                    <a:p>
                      <a:pPr latinLnBrk="1"/>
                      <a:r>
                        <a:rPr lang="en-US" altLang="ko-KR" sz="1400" dirty="0">
                          <a:solidFill>
                            <a:schemeClr val="tx1"/>
                          </a:solidFill>
                          <a:latin typeface="+mn-lt"/>
                        </a:rPr>
                        <a:t>Max 1.55%</a:t>
                      </a:r>
                      <a:endParaRPr lang="ko-KR" altLang="en-US" sz="1400" dirty="0">
                        <a:solidFill>
                          <a:schemeClr val="tx1"/>
                        </a:solidFill>
                        <a:latin typeface="+mn-lt"/>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630594525"/>
                  </a:ext>
                </a:extLst>
              </a:tr>
              <a:tr h="315055">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dirty="0"/>
                    </a:p>
                  </a:txBody>
                  <a:tcPr/>
                </a:tc>
                <a:tc>
                  <a:txBody>
                    <a:bodyPr/>
                    <a:lstStyle/>
                    <a:p>
                      <a:pPr latinLnBrk="1"/>
                      <a:r>
                        <a:rPr lang="en-US" altLang="ko-KR" sz="1400" dirty="0">
                          <a:latin typeface="+mn-lt"/>
                        </a:rPr>
                        <a:t>Min 0.230</a:t>
                      </a:r>
                      <a:endParaRPr lang="ko-KR" altLang="en-US" sz="1400" dirty="0">
                        <a:latin typeface="+mn-lt"/>
                      </a:endParaRPr>
                    </a:p>
                  </a:txBody>
                  <a:tcPr anchor="ctr">
                    <a:lnB w="12700" cap="flat" cmpd="sng" algn="ctr">
                      <a:solidFill>
                        <a:schemeClr val="tx1"/>
                      </a:solidFill>
                      <a:prstDash val="solid"/>
                      <a:round/>
                      <a:headEnd type="none" w="med" len="med"/>
                      <a:tailEnd type="none" w="med" len="med"/>
                    </a:lnB>
                  </a:tcPr>
                </a:tc>
                <a:tc vMerge="1">
                  <a:txBody>
                    <a:bodyPr/>
                    <a:lstStyle/>
                    <a:p>
                      <a:pPr latinLnBrk="1"/>
                      <a:endParaRPr lang="ko-KR" altLang="en-US" dirty="0"/>
                    </a:p>
                  </a:txBody>
                  <a:tcPr/>
                </a:tc>
                <a:tc>
                  <a:txBody>
                    <a:bodyPr/>
                    <a:lstStyle/>
                    <a:p>
                      <a:pPr latinLnBrk="1"/>
                      <a:r>
                        <a:rPr lang="en-US" altLang="ko-KR" sz="1400" dirty="0">
                          <a:solidFill>
                            <a:schemeClr val="tx1"/>
                          </a:solidFill>
                          <a:latin typeface="+mn-lt"/>
                        </a:rPr>
                        <a:t>Min 0.98%</a:t>
                      </a:r>
                      <a:endParaRPr lang="ko-KR" altLang="en-US" sz="1400" dirty="0">
                        <a:solidFill>
                          <a:schemeClr val="tx1"/>
                        </a:solidFill>
                        <a:latin typeface="+mn-lt"/>
                      </a:endParaRPr>
                    </a:p>
                  </a:txBody>
                  <a:tcPr anchor="ctr">
                    <a:lnB w="12700" cap="flat" cmpd="sng" algn="ctr">
                      <a:solidFill>
                        <a:schemeClr val="tx1"/>
                      </a:solidFill>
                      <a:prstDash val="solid"/>
                      <a:round/>
                      <a:headEnd type="none" w="med" len="med"/>
                      <a:tailEnd type="none" w="med" len="med"/>
                    </a:lnB>
                  </a:tcPr>
                </a:tc>
                <a:tc vMerge="1">
                  <a:txBody>
                    <a:bodyPr/>
                    <a:lstStyle/>
                    <a:p>
                      <a:pPr latinLnBrk="1"/>
                      <a:endParaRPr lang="ko-KR" altLang="en-US" dirty="0"/>
                    </a:p>
                  </a:txBody>
                  <a:tcPr>
                    <a:lnB w="12700" cap="flat" cmpd="sng" algn="ctr">
                      <a:solidFill>
                        <a:schemeClr val="tx1"/>
                      </a:solidFill>
                      <a:prstDash val="solid"/>
                      <a:round/>
                      <a:headEnd type="none" w="med" len="med"/>
                      <a:tailEnd type="none" w="med" len="med"/>
                    </a:lnB>
                  </a:tcPr>
                </a:tc>
                <a:tc>
                  <a:txBody>
                    <a:bodyPr/>
                    <a:lstStyle/>
                    <a:p>
                      <a:pPr latinLnBrk="1"/>
                      <a:r>
                        <a:rPr lang="en-US" altLang="ko-KR" sz="1400" dirty="0">
                          <a:solidFill>
                            <a:schemeClr val="tx1"/>
                          </a:solidFill>
                          <a:latin typeface="+mn-lt"/>
                        </a:rPr>
                        <a:t>Min -0.09%</a:t>
                      </a:r>
                      <a:endParaRPr lang="ko-KR" altLang="en-US" sz="1400" dirty="0">
                        <a:solidFill>
                          <a:schemeClr val="tx1"/>
                        </a:solidFill>
                        <a:latin typeface="+mn-lt"/>
                      </a:endParaRPr>
                    </a:p>
                  </a:txBody>
                  <a:tcPr anchor="ct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730491"/>
                  </a:ext>
                </a:extLst>
              </a:tr>
            </a:tbl>
          </a:graphicData>
        </a:graphic>
      </p:graphicFrame>
    </p:spTree>
    <p:extLst>
      <p:ext uri="{BB962C8B-B14F-4D97-AF65-F5344CB8AC3E}">
        <p14:creationId xmlns:p14="http://schemas.microsoft.com/office/powerpoint/2010/main" val="285084577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a:lnSpc>
                <a:spcPct val="150000"/>
              </a:lnSpc>
            </a:pPr>
            <a:r>
              <a:rPr lang="ko-KR" altLang="en-US" sz="2400" dirty="0"/>
              <a:t>현 선거 개표 방송의 문제점</a:t>
            </a:r>
            <a:endParaRPr lang="en-US" altLang="ko-KR" sz="2400" dirty="0"/>
          </a:p>
          <a:p>
            <a:pPr>
              <a:lnSpc>
                <a:spcPct val="150000"/>
              </a:lnSpc>
            </a:pPr>
            <a:endParaRPr lang="ko-KR" altLang="en-US" sz="2000" dirty="0"/>
          </a:p>
          <a:p>
            <a:pPr marL="342900" indent="-342900" algn="just">
              <a:lnSpc>
                <a:spcPct val="150000"/>
              </a:lnSpc>
              <a:buFont typeface="Arial" panose="020B0604020202020204" pitchFamily="34" charset="0"/>
              <a:buChar char="•"/>
            </a:pPr>
            <a:r>
              <a:rPr lang="ko-KR" altLang="en-US" sz="2000" dirty="0"/>
              <a:t>선거구별 개표 개시시점</a:t>
            </a:r>
            <a:r>
              <a:rPr lang="en-US" altLang="ko-KR" sz="2000" dirty="0"/>
              <a:t> </a:t>
            </a:r>
            <a:r>
              <a:rPr lang="ko-KR" altLang="en-US" sz="2000" dirty="0"/>
              <a:t>차이</a:t>
            </a:r>
            <a:r>
              <a:rPr lang="en-US" altLang="ko-KR" sz="2000" dirty="0"/>
              <a:t>, </a:t>
            </a:r>
            <a:r>
              <a:rPr lang="ko-KR" altLang="en-US" sz="2000" dirty="0" err="1"/>
              <a:t>개표율</a:t>
            </a:r>
            <a:r>
              <a:rPr lang="ko-KR" altLang="en-US" sz="2000" dirty="0"/>
              <a:t> 차이를 반영하지 못함</a:t>
            </a:r>
            <a:endParaRPr lang="en-US" altLang="ko-KR" sz="2000" dirty="0"/>
          </a:p>
          <a:p>
            <a:pPr marL="342900" indent="-342900" algn="just">
              <a:lnSpc>
                <a:spcPct val="150000"/>
              </a:lnSpc>
              <a:buFont typeface="Arial" panose="020B0604020202020204" pitchFamily="34" charset="0"/>
              <a:buChar char="•"/>
            </a:pPr>
            <a:r>
              <a:rPr lang="ko-KR" altLang="en-US" sz="2000" dirty="0"/>
              <a:t>선거구내 하부 지역단위간 투표 성향 차이 반영 못함</a:t>
            </a:r>
          </a:p>
        </p:txBody>
      </p:sp>
      <p:sp>
        <p:nvSpPr>
          <p:cNvPr id="7" name="제목 1"/>
          <p:cNvSpPr txBox="1">
            <a:spLocks/>
          </p:cNvSpPr>
          <p:nvPr/>
        </p:nvSpPr>
        <p:spPr>
          <a:xfrm>
            <a:off x="1524000" y="274638"/>
            <a:ext cx="9144000" cy="1138138"/>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4000" dirty="0"/>
              <a:t>선거 개표 방송</a:t>
            </a:r>
          </a:p>
        </p:txBody>
      </p:sp>
    </p:spTree>
    <p:extLst>
      <p:ext uri="{BB962C8B-B14F-4D97-AF65-F5344CB8AC3E}">
        <p14:creationId xmlns:p14="http://schemas.microsoft.com/office/powerpoint/2010/main" val="117412246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a:xfrm>
            <a:off x="2172072" y="476672"/>
            <a:ext cx="8100392" cy="864096"/>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defRPr/>
            </a:pPr>
            <a:r>
              <a:rPr lang="ko-KR" altLang="en-US" sz="4000" dirty="0">
                <a:solidFill>
                  <a:prstClr val="black"/>
                </a:solidFill>
              </a:rPr>
              <a:t>가중치</a:t>
            </a:r>
            <a:r>
              <a:rPr lang="en-US" altLang="ko-KR" sz="4000" dirty="0">
                <a:solidFill>
                  <a:prstClr val="black"/>
                </a:solidFill>
              </a:rPr>
              <a:t>, </a:t>
            </a:r>
            <a:r>
              <a:rPr lang="ko-KR" altLang="en-US" sz="4000" dirty="0">
                <a:solidFill>
                  <a:prstClr val="black"/>
                </a:solidFill>
              </a:rPr>
              <a:t>부분식별</a:t>
            </a:r>
            <a:r>
              <a:rPr lang="en-US" altLang="ko-KR" sz="4000" dirty="0">
                <a:solidFill>
                  <a:prstClr val="black"/>
                </a:solidFill>
              </a:rPr>
              <a:t>, </a:t>
            </a:r>
            <a:r>
              <a:rPr lang="ko-KR" altLang="en-US" sz="4000" dirty="0">
                <a:solidFill>
                  <a:prstClr val="black"/>
                </a:solidFill>
              </a:rPr>
              <a:t>실시간 선거개표</a:t>
            </a:r>
          </a:p>
        </p:txBody>
      </p:sp>
      <mc:AlternateContent xmlns:mc="http://schemas.openxmlformats.org/markup-compatibility/2006" xmlns:a14="http://schemas.microsoft.com/office/drawing/2010/main">
        <mc:Choice Requires="a14">
          <p:sp>
            <p:nvSpPr>
              <p:cNvPr id="4" name="내용 개체 틀 2"/>
              <p:cNvSpPr txBox="1">
                <a:spLocks/>
              </p:cNvSpPr>
              <p:nvPr/>
            </p:nvSpPr>
            <p:spPr bwMode="auto">
              <a:xfrm>
                <a:off x="1981200" y="1628801"/>
                <a:ext cx="8229600" cy="5092675"/>
              </a:xfrm>
              <a:prstGeom prst="rect">
                <a:avLst/>
              </a:prstGeom>
              <a:noFill/>
              <a:ln w="9525">
                <a:noFill/>
                <a:miter lim="800000"/>
                <a:headEnd/>
                <a:tailEnd/>
              </a:ln>
            </p:spPr>
            <p:txBody>
              <a:bodyPr/>
              <a:lstStyle/>
              <a:p>
                <a:pPr>
                  <a:lnSpc>
                    <a:spcPct val="150000"/>
                  </a:lnSpc>
                </a:pPr>
                <a:r>
                  <a:rPr lang="ko-KR" altLang="en-US" sz="2400" dirty="0"/>
                  <a:t>예시</a:t>
                </a:r>
                <a:r>
                  <a:rPr lang="en-US" altLang="ko-KR" sz="2400" dirty="0"/>
                  <a:t>: </a:t>
                </a:r>
                <a:r>
                  <a:rPr lang="ko-KR" altLang="en-US" sz="2400" dirty="0"/>
                  <a:t>두 개 선거구 </a:t>
                </a:r>
                <a:endParaRPr lang="en-US" altLang="ko-KR" sz="2400" dirty="0"/>
              </a:p>
              <a:p>
                <a:pPr>
                  <a:lnSpc>
                    <a:spcPct val="150000"/>
                  </a:lnSpc>
                </a:pPr>
                <a:endParaRPr lang="en-US" altLang="ko-KR" sz="2000" dirty="0"/>
              </a:p>
              <a:p>
                <a:pPr>
                  <a:lnSpc>
                    <a:spcPct val="150000"/>
                  </a:lnSpc>
                </a:pPr>
                <a:r>
                  <a:rPr lang="ko-KR" altLang="en-US" sz="2000" dirty="0"/>
                  <a:t>선거구 </a:t>
                </a:r>
                <a:r>
                  <a:rPr lang="en-US" altLang="ko-KR" sz="2000" dirty="0"/>
                  <a:t>1: </a:t>
                </a:r>
                <a:r>
                  <a:rPr lang="ko-KR" altLang="en-US" sz="2000" dirty="0"/>
                  <a:t>실제 투표자수</a:t>
                </a:r>
                <a:r>
                  <a:rPr lang="en-US" altLang="ko-KR" sz="2000" dirty="0"/>
                  <a:t>=100, </a:t>
                </a:r>
                <a:r>
                  <a:rPr lang="ko-KR" altLang="en-US" sz="2000" dirty="0"/>
                  <a:t>투표개시시점</a:t>
                </a:r>
                <a:r>
                  <a:rPr lang="en-US" altLang="ko-KR" sz="2000" dirty="0"/>
                  <a:t>=7 P.M.</a:t>
                </a:r>
              </a:p>
              <a:p>
                <a:pPr>
                  <a:lnSpc>
                    <a:spcPct val="150000"/>
                  </a:lnSpc>
                </a:pPr>
                <a:r>
                  <a:rPr lang="ko-KR" altLang="en-US" sz="2000" dirty="0"/>
                  <a:t>선거구</a:t>
                </a:r>
                <a:r>
                  <a:rPr lang="en-US" altLang="ko-KR" sz="2000" dirty="0"/>
                  <a:t> 2: </a:t>
                </a:r>
                <a:r>
                  <a:rPr lang="ko-KR" altLang="en-US" sz="2000" dirty="0"/>
                  <a:t>실제 투표자수</a:t>
                </a:r>
                <a:r>
                  <a:rPr lang="en-US" altLang="ko-KR" sz="2000" dirty="0"/>
                  <a:t>= 50, </a:t>
                </a:r>
                <a:r>
                  <a:rPr lang="ko-KR" altLang="en-US" sz="2000" dirty="0"/>
                  <a:t>투표개시시점</a:t>
                </a:r>
                <a:r>
                  <a:rPr lang="en-US" altLang="ko-KR" sz="2000" dirty="0"/>
                  <a:t>=7:30 P.M.</a:t>
                </a:r>
              </a:p>
              <a:p>
                <a:pPr>
                  <a:lnSpc>
                    <a:spcPct val="150000"/>
                  </a:lnSpc>
                </a:pPr>
                <a:endParaRPr lang="en-US" altLang="ko-KR" sz="2000" dirty="0"/>
              </a:p>
              <a:p>
                <a:pPr>
                  <a:lnSpc>
                    <a:spcPct val="150000"/>
                  </a:lnSpc>
                </a:pPr>
                <a:r>
                  <a:rPr lang="ko-KR" altLang="en-US" sz="2000" dirty="0"/>
                  <a:t>선거구</a:t>
                </a:r>
                <a:r>
                  <a:rPr lang="en-US" altLang="ko-KR" sz="2000" dirty="0"/>
                  <a:t> 1</a:t>
                </a:r>
                <a:r>
                  <a:rPr lang="ko-KR" altLang="en-US" sz="2000" dirty="0"/>
                  <a:t>의 가중치</a:t>
                </a:r>
                <a:r>
                  <a:rPr lang="en-US" altLang="ko-KR" sz="2000" dirty="0"/>
                  <a:t>(</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r>
                      <a:rPr lang="en-US" altLang="ko-KR" sz="2000" i="1">
                        <a:latin typeface="Cambria Math" panose="02040503050406030204" pitchFamily="18" charset="0"/>
                      </a:rPr>
                      <m:t>𝑤</m:t>
                    </m:r>
                  </m:oMath>
                </a14:m>
                <a:r>
                  <a:rPr lang="en-US" altLang="ko-KR" sz="2000" dirty="0"/>
                  <a:t>)=100/150</a:t>
                </a:r>
              </a:p>
              <a:p>
                <a:pPr>
                  <a:lnSpc>
                    <a:spcPct val="150000"/>
                  </a:lnSpc>
                </a:pPr>
                <a:r>
                  <a:rPr lang="ko-KR" altLang="en-US" sz="2000" dirty="0"/>
                  <a:t>선거구 </a:t>
                </a:r>
                <a:r>
                  <a:rPr lang="en-US" altLang="ko-KR" sz="2000" dirty="0"/>
                  <a:t>2</a:t>
                </a:r>
                <a:r>
                  <a:rPr lang="ko-KR" altLang="en-US" sz="2000" dirty="0"/>
                  <a:t>의 가중치</a:t>
                </a:r>
                <a:r>
                  <a:rPr lang="en-US" altLang="ko-KR" sz="2000" dirty="0"/>
                  <a:t>(</a:t>
                </a:r>
                <a14:m>
                  <m:oMath xmlns:m="http://schemas.openxmlformats.org/officeDocument/2006/math">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𝑤</m:t>
                        </m:r>
                      </m:e>
                      <m:sub>
                        <m:r>
                          <a:rPr lang="en-US" altLang="ko-KR" sz="2000" i="1">
                            <a:latin typeface="Cambria Math" panose="02040503050406030204" pitchFamily="18" charset="0"/>
                          </a:rPr>
                          <m:t>2</m:t>
                        </m:r>
                      </m:sub>
                    </m:sSub>
                    <m:r>
                      <a:rPr lang="en-US" altLang="ko-KR" sz="2000" i="1">
                        <a:latin typeface="Cambria Math" panose="02040503050406030204" pitchFamily="18" charset="0"/>
                      </a:rPr>
                      <m:t>=1−</m:t>
                    </m:r>
                    <m:r>
                      <a:rPr lang="en-US" altLang="ko-KR" sz="2000" i="1">
                        <a:latin typeface="Cambria Math" panose="02040503050406030204" pitchFamily="18" charset="0"/>
                      </a:rPr>
                      <m:t>𝑤</m:t>
                    </m:r>
                  </m:oMath>
                </a14:m>
                <a:r>
                  <a:rPr lang="en-US" altLang="ko-KR" sz="2000" dirty="0"/>
                  <a:t>)= 50/150</a:t>
                </a:r>
                <a:endParaRPr lang="ko-KR" altLang="en-US" sz="2000" dirty="0"/>
              </a:p>
            </p:txBody>
          </p:sp>
        </mc:Choice>
        <mc:Fallback xmlns="">
          <p:sp>
            <p:nvSpPr>
              <p:cNvPr id="4" name="내용 개체 틀 2"/>
              <p:cNvSpPr txBox="1">
                <a:spLocks noRot="1" noChangeAspect="1" noMove="1" noResize="1" noEditPoints="1" noAdjustHandles="1" noChangeArrowheads="1" noChangeShapeType="1" noTextEdit="1"/>
              </p:cNvSpPr>
              <p:nvPr/>
            </p:nvSpPr>
            <p:spPr bwMode="auto">
              <a:xfrm>
                <a:off x="1981200" y="1628801"/>
                <a:ext cx="8229600" cy="5092675"/>
              </a:xfrm>
              <a:prstGeom prst="rect">
                <a:avLst/>
              </a:prstGeom>
              <a:blipFill rotWithShape="0">
                <a:blip r:embed="rId2"/>
                <a:stretch>
                  <a:fillRect l="-1111"/>
                </a:stretch>
              </a:blipFill>
              <a:ln w="9525">
                <a:noFill/>
                <a:miter lim="800000"/>
                <a:headEnd/>
                <a:tailEnd/>
              </a:ln>
            </p:spPr>
            <p:txBody>
              <a:bodyPr/>
              <a:lstStyle/>
              <a:p>
                <a:r>
                  <a:rPr lang="ko-KR" altLang="en-US">
                    <a:noFill/>
                  </a:rPr>
                  <a:t> </a:t>
                </a:r>
              </a:p>
            </p:txBody>
          </p:sp>
        </mc:Fallback>
      </mc:AlternateContent>
    </p:spTree>
    <p:extLst>
      <p:ext uri="{BB962C8B-B14F-4D97-AF65-F5344CB8AC3E}">
        <p14:creationId xmlns:p14="http://schemas.microsoft.com/office/powerpoint/2010/main" val="239783055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a:xfrm>
            <a:off x="2172072" y="476672"/>
            <a:ext cx="8100392" cy="864096"/>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defRPr/>
            </a:pPr>
            <a:r>
              <a:rPr lang="ko-KR" altLang="en-US" sz="4000" dirty="0">
                <a:solidFill>
                  <a:prstClr val="black"/>
                </a:solidFill>
              </a:rPr>
              <a:t>가중치</a:t>
            </a:r>
            <a:r>
              <a:rPr lang="en-US" altLang="ko-KR" sz="4000" dirty="0">
                <a:solidFill>
                  <a:prstClr val="black"/>
                </a:solidFill>
              </a:rPr>
              <a:t>, </a:t>
            </a:r>
            <a:r>
              <a:rPr lang="ko-KR" altLang="en-US" sz="4000" dirty="0">
                <a:solidFill>
                  <a:prstClr val="black"/>
                </a:solidFill>
              </a:rPr>
              <a:t>부분식별</a:t>
            </a:r>
            <a:r>
              <a:rPr lang="en-US" altLang="ko-KR" sz="4000" dirty="0">
                <a:solidFill>
                  <a:prstClr val="black"/>
                </a:solidFill>
              </a:rPr>
              <a:t>, </a:t>
            </a:r>
            <a:r>
              <a:rPr lang="ko-KR" altLang="en-US" sz="4000" dirty="0">
                <a:solidFill>
                  <a:prstClr val="black"/>
                </a:solidFill>
              </a:rPr>
              <a:t>실시간 선거개표</a:t>
            </a:r>
          </a:p>
        </p:txBody>
      </p:sp>
      <mc:AlternateContent xmlns:mc="http://schemas.openxmlformats.org/markup-compatibility/2006" xmlns:a14="http://schemas.microsoft.com/office/drawing/2010/main">
        <mc:Choice Requires="a14">
          <p:sp>
            <p:nvSpPr>
              <p:cNvPr id="4" name="내용 개체 틀 2"/>
              <p:cNvSpPr txBox="1">
                <a:spLocks/>
              </p:cNvSpPr>
              <p:nvPr/>
            </p:nvSpPr>
            <p:spPr bwMode="auto">
              <a:xfrm>
                <a:off x="1847528" y="1628800"/>
                <a:ext cx="9116726" cy="4404531"/>
              </a:xfrm>
              <a:prstGeom prst="rect">
                <a:avLst/>
              </a:prstGeom>
              <a:noFill/>
              <a:ln w="9525">
                <a:noFill/>
                <a:miter lim="800000"/>
                <a:headEnd/>
                <a:tailEnd/>
              </a:ln>
            </p:spPr>
            <p:txBody>
              <a:bodyPr/>
              <a:lstStyle/>
              <a:p>
                <a:pPr>
                  <a:lnSpc>
                    <a:spcPct val="150000"/>
                  </a:lnSpc>
                </a:pPr>
                <a:r>
                  <a:rPr lang="ko-KR" altLang="en-US" sz="2400" dirty="0" err="1"/>
                  <a:t>후보별</a:t>
                </a:r>
                <a:r>
                  <a:rPr lang="ko-KR" altLang="en-US" sz="2400" dirty="0"/>
                  <a:t> 전국득표율 </a:t>
                </a:r>
                <a:r>
                  <a:rPr lang="en-US" altLang="ko-KR" sz="2400" dirty="0"/>
                  <a:t>(</a:t>
                </a:r>
                <a14:m>
                  <m:oMath xmlns:m="http://schemas.openxmlformats.org/officeDocument/2006/math">
                    <m:r>
                      <a:rPr lang="en-US" altLang="ko-KR" sz="2400" i="1">
                        <a:latin typeface="Cambria Math" panose="02040503050406030204" pitchFamily="18" charset="0"/>
                      </a:rPr>
                      <m:t>𝑝</m:t>
                    </m:r>
                  </m:oMath>
                </a14:m>
                <a:r>
                  <a:rPr lang="en-US" altLang="ko-KR" sz="2400" dirty="0"/>
                  <a:t>, </a:t>
                </a:r>
                <a14:m>
                  <m:oMath xmlns:m="http://schemas.openxmlformats.org/officeDocument/2006/math">
                    <m:r>
                      <a:rPr lang="en-US" altLang="ko-KR" sz="2400" i="1">
                        <a:latin typeface="Cambria Math" panose="02040503050406030204" pitchFamily="18" charset="0"/>
                      </a:rPr>
                      <m:t>𝑞</m:t>
                    </m:r>
                  </m:oMath>
                </a14:m>
                <a:r>
                  <a:rPr lang="en-US" altLang="ko-KR" sz="2400" dirty="0"/>
                  <a:t>)</a:t>
                </a:r>
                <a:r>
                  <a:rPr lang="ko-KR" altLang="en-US" sz="2400" dirty="0"/>
                  <a:t>은 선거구별 득표율</a:t>
                </a:r>
                <a:r>
                  <a:rPr lang="en-US" altLang="ko-KR" sz="2400" dirty="0"/>
                  <a:t>(</a:t>
                </a:r>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𝑝</m:t>
                        </m:r>
                      </m:e>
                      <m:sub>
                        <m:r>
                          <a:rPr lang="en-US" altLang="ko-KR" sz="2400" i="1">
                            <a:latin typeface="Cambria Math" panose="02040503050406030204" pitchFamily="18" charset="0"/>
                          </a:rPr>
                          <m:t>𝑗</m:t>
                        </m:r>
                      </m:sub>
                    </m:sSub>
                  </m:oMath>
                </a14:m>
                <a:r>
                  <a:rPr lang="en-US" altLang="ko-KR" sz="2400" dirty="0"/>
                  <a:t>, </a:t>
                </a:r>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𝑞</m:t>
                        </m:r>
                      </m:e>
                      <m:sub>
                        <m:r>
                          <a:rPr lang="en-US" altLang="ko-KR" sz="2400" i="1">
                            <a:latin typeface="Cambria Math" panose="02040503050406030204" pitchFamily="18" charset="0"/>
                          </a:rPr>
                          <m:t>𝑗</m:t>
                        </m:r>
                      </m:sub>
                    </m:sSub>
                  </m:oMath>
                </a14:m>
                <a:r>
                  <a:rPr lang="en-US" altLang="ko-KR" sz="2400" dirty="0"/>
                  <a:t>)</a:t>
                </a:r>
                <a:r>
                  <a:rPr lang="ko-KR" altLang="en-US" sz="2400" dirty="0"/>
                  <a:t>의 가중평균</a:t>
                </a:r>
                <a:endParaRPr lang="en-US" altLang="ko-KR" sz="2400" dirty="0"/>
              </a:p>
              <a:p>
                <a:pPr>
                  <a:lnSpc>
                    <a:spcPct val="150000"/>
                  </a:lnSpc>
                </a:pPr>
                <a:endParaRPr lang="en-US" altLang="ko-KR" sz="2000" dirty="0"/>
              </a:p>
              <a:p>
                <a:pPr>
                  <a:lnSpc>
                    <a:spcPct val="150000"/>
                  </a:lnSpc>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𝑝</m:t>
                      </m:r>
                      <m:r>
                        <a:rPr lang="en-US" altLang="ko-KR" sz="2000" i="1">
                          <a:latin typeface="Cambria Math" panose="02040503050406030204" pitchFamily="18" charset="0"/>
                        </a:rPr>
                        <m:t>−</m:t>
                      </m:r>
                      <m:r>
                        <a:rPr lang="en-US" altLang="ko-KR" sz="2000" i="1">
                          <a:latin typeface="Cambria Math" panose="02040503050406030204" pitchFamily="18" charset="0"/>
                        </a:rPr>
                        <m:t>𝑞</m:t>
                      </m:r>
                      <m:r>
                        <a:rPr lang="en-US" altLang="ko-KR" sz="2000" i="1">
                          <a:latin typeface="Cambria Math" panose="02040503050406030204" pitchFamily="18" charset="0"/>
                        </a:rPr>
                        <m:t>=</m:t>
                      </m:r>
                      <m:r>
                        <a:rPr lang="en-US" altLang="ko-KR" sz="2000" i="1">
                          <a:latin typeface="Cambria Math" panose="02040503050406030204" pitchFamily="18" charset="0"/>
                        </a:rPr>
                        <m:t>𝑤</m:t>
                      </m:r>
                      <m:r>
                        <a:rPr lang="en-US" altLang="ko-KR" sz="2000" i="1">
                          <a:latin typeface="Cambria Math" panose="02040503050406030204" pitchFamily="18" charset="0"/>
                          <a:ea typeface="Cambria Math" panose="02040503050406030204" pitchFamily="18" charset="0"/>
                        </a:rPr>
                        <m:t>×</m:t>
                      </m:r>
                      <m:d>
                        <m:dPr>
                          <m:ctrlPr>
                            <a:rPr lang="en-US" altLang="ko-KR" sz="2000" i="1">
                              <a:latin typeface="Cambria Math" panose="02040503050406030204" pitchFamily="18" charset="0"/>
                              <a:ea typeface="Cambria Math" panose="02040503050406030204" pitchFamily="18" charset="0"/>
                            </a:rPr>
                          </m:ctrlPr>
                        </m:dPr>
                        <m:e>
                          <m:sSub>
                            <m:sSubPr>
                              <m:ctrlPr>
                                <a:rPr lang="en-US" altLang="ko-KR" sz="2000" i="1">
                                  <a:latin typeface="Cambria Math" panose="02040503050406030204" pitchFamily="18" charset="0"/>
                                  <a:ea typeface="Cambria Math" panose="02040503050406030204" pitchFamily="18" charset="0"/>
                                </a:rPr>
                              </m:ctrlPr>
                            </m:sSubPr>
                            <m:e>
                              <m:r>
                                <a:rPr lang="en-US" altLang="ko-KR" sz="2000" i="1">
                                  <a:latin typeface="Cambria Math" panose="02040503050406030204" pitchFamily="18" charset="0"/>
                                  <a:ea typeface="Cambria Math" panose="02040503050406030204" pitchFamily="18" charset="0"/>
                                </a:rPr>
                                <m:t>𝑝</m:t>
                              </m:r>
                            </m:e>
                            <m:sub>
                              <m:r>
                                <a:rPr lang="en-US" altLang="ko-KR" sz="2000" i="1">
                                  <a:latin typeface="Cambria Math" panose="02040503050406030204" pitchFamily="18" charset="0"/>
                                  <a:ea typeface="Cambria Math" panose="02040503050406030204" pitchFamily="18" charset="0"/>
                                </a:rPr>
                                <m:t>1</m:t>
                              </m:r>
                            </m:sub>
                          </m:sSub>
                          <m:r>
                            <a:rPr lang="en-US" altLang="ko-KR" sz="2000" i="1">
                              <a:latin typeface="Cambria Math" panose="02040503050406030204" pitchFamily="18" charset="0"/>
                              <a:ea typeface="Cambria Math" panose="02040503050406030204" pitchFamily="18" charset="0"/>
                            </a:rPr>
                            <m:t>−</m:t>
                          </m:r>
                          <m:sSub>
                            <m:sSubPr>
                              <m:ctrlPr>
                                <a:rPr lang="en-US" altLang="ko-KR" sz="2000" i="1">
                                  <a:latin typeface="Cambria Math" panose="02040503050406030204" pitchFamily="18" charset="0"/>
                                  <a:ea typeface="Cambria Math" panose="02040503050406030204" pitchFamily="18" charset="0"/>
                                </a:rPr>
                              </m:ctrlPr>
                            </m:sSubPr>
                            <m:e>
                              <m:r>
                                <a:rPr lang="en-US" altLang="ko-KR" sz="2000" i="1">
                                  <a:latin typeface="Cambria Math" panose="02040503050406030204" pitchFamily="18" charset="0"/>
                                  <a:ea typeface="Cambria Math" panose="02040503050406030204" pitchFamily="18" charset="0"/>
                                </a:rPr>
                                <m:t>𝑞</m:t>
                              </m:r>
                            </m:e>
                            <m:sub>
                              <m:r>
                                <a:rPr lang="en-US" altLang="ko-KR" sz="2000" i="1">
                                  <a:latin typeface="Cambria Math" panose="02040503050406030204" pitchFamily="18" charset="0"/>
                                  <a:ea typeface="Cambria Math" panose="02040503050406030204" pitchFamily="18" charset="0"/>
                                </a:rPr>
                                <m:t>1</m:t>
                              </m:r>
                            </m:sub>
                          </m:sSub>
                        </m:e>
                      </m:d>
                      <m:r>
                        <a:rPr lang="en-US" altLang="ko-KR" sz="2000" i="1">
                          <a:latin typeface="Cambria Math" panose="02040503050406030204" pitchFamily="18" charset="0"/>
                          <a:ea typeface="Cambria Math" panose="02040503050406030204" pitchFamily="18" charset="0"/>
                        </a:rPr>
                        <m:t>+(1−</m:t>
                      </m:r>
                      <m:r>
                        <a:rPr lang="en-US" altLang="ko-KR" sz="2000" i="1">
                          <a:latin typeface="Cambria Math" panose="02040503050406030204" pitchFamily="18" charset="0"/>
                          <a:ea typeface="Cambria Math" panose="02040503050406030204" pitchFamily="18" charset="0"/>
                        </a:rPr>
                        <m:t>𝑤</m:t>
                      </m:r>
                      <m:r>
                        <a:rPr lang="en-US" altLang="ko-KR" sz="2000" i="1">
                          <a:latin typeface="Cambria Math" panose="02040503050406030204" pitchFamily="18" charset="0"/>
                          <a:ea typeface="Cambria Math" panose="02040503050406030204" pitchFamily="18" charset="0"/>
                        </a:rPr>
                        <m:t>)×</m:t>
                      </m:r>
                      <m:d>
                        <m:dPr>
                          <m:ctrlPr>
                            <a:rPr lang="en-US" altLang="ko-KR" sz="2000" i="1">
                              <a:latin typeface="Cambria Math" panose="02040503050406030204" pitchFamily="18" charset="0"/>
                              <a:ea typeface="Cambria Math" panose="02040503050406030204" pitchFamily="18" charset="0"/>
                            </a:rPr>
                          </m:ctrlPr>
                        </m:dPr>
                        <m:e>
                          <m:sSub>
                            <m:sSubPr>
                              <m:ctrlPr>
                                <a:rPr lang="en-US" altLang="ko-KR" sz="2000" i="1">
                                  <a:latin typeface="Cambria Math" panose="02040503050406030204" pitchFamily="18" charset="0"/>
                                  <a:ea typeface="Cambria Math" panose="02040503050406030204" pitchFamily="18" charset="0"/>
                                </a:rPr>
                              </m:ctrlPr>
                            </m:sSubPr>
                            <m:e>
                              <m:r>
                                <a:rPr lang="en-US" altLang="ko-KR" sz="2000" i="1">
                                  <a:latin typeface="Cambria Math" panose="02040503050406030204" pitchFamily="18" charset="0"/>
                                  <a:ea typeface="Cambria Math" panose="02040503050406030204" pitchFamily="18" charset="0"/>
                                </a:rPr>
                                <m:t>𝑝</m:t>
                              </m:r>
                            </m:e>
                            <m:sub>
                              <m:r>
                                <a:rPr lang="en-US" altLang="ko-KR" sz="2000" i="1">
                                  <a:latin typeface="Cambria Math" panose="02040503050406030204" pitchFamily="18" charset="0"/>
                                  <a:ea typeface="Cambria Math" panose="02040503050406030204" pitchFamily="18" charset="0"/>
                                </a:rPr>
                                <m:t>2</m:t>
                              </m:r>
                            </m:sub>
                          </m:sSub>
                          <m:r>
                            <a:rPr lang="en-US" altLang="ko-KR" sz="2000" i="1">
                              <a:latin typeface="Cambria Math" panose="02040503050406030204" pitchFamily="18" charset="0"/>
                              <a:ea typeface="Cambria Math" panose="02040503050406030204" pitchFamily="18" charset="0"/>
                            </a:rPr>
                            <m:t>−</m:t>
                          </m:r>
                          <m:sSub>
                            <m:sSubPr>
                              <m:ctrlPr>
                                <a:rPr lang="en-US" altLang="ko-KR" sz="2000" i="1">
                                  <a:latin typeface="Cambria Math" panose="02040503050406030204" pitchFamily="18" charset="0"/>
                                  <a:ea typeface="Cambria Math" panose="02040503050406030204" pitchFamily="18" charset="0"/>
                                </a:rPr>
                              </m:ctrlPr>
                            </m:sSubPr>
                            <m:e>
                              <m:r>
                                <a:rPr lang="en-US" altLang="ko-KR" sz="2000" i="1">
                                  <a:latin typeface="Cambria Math" panose="02040503050406030204" pitchFamily="18" charset="0"/>
                                  <a:ea typeface="Cambria Math" panose="02040503050406030204" pitchFamily="18" charset="0"/>
                                </a:rPr>
                                <m:t>𝑞</m:t>
                              </m:r>
                            </m:e>
                            <m:sub>
                              <m:r>
                                <a:rPr lang="en-US" altLang="ko-KR" sz="2000" i="1">
                                  <a:latin typeface="Cambria Math" panose="02040503050406030204" pitchFamily="18" charset="0"/>
                                  <a:ea typeface="Cambria Math" panose="02040503050406030204" pitchFamily="18" charset="0"/>
                                </a:rPr>
                                <m:t>2</m:t>
                              </m:r>
                            </m:sub>
                          </m:sSub>
                        </m:e>
                      </m:d>
                    </m:oMath>
                  </m:oMathPara>
                </a14:m>
                <a:endParaRPr lang="en-US" altLang="ko-KR" sz="2000" dirty="0"/>
              </a:p>
              <a:p>
                <a:pPr>
                  <a:lnSpc>
                    <a:spcPct val="150000"/>
                  </a:lnSpc>
                </a:pPr>
                <a:endParaRPr lang="en-US" altLang="ko-KR" sz="2000" dirty="0"/>
              </a:p>
              <a:p>
                <a:pPr>
                  <a:lnSpc>
                    <a:spcPct val="150000"/>
                  </a:lnSpc>
                </a:pPr>
                <a14:m>
                  <m:oMath xmlns:m="http://schemas.openxmlformats.org/officeDocument/2006/math">
                    <m:r>
                      <a:rPr lang="en-US" altLang="ko-KR" sz="2000" i="1">
                        <a:latin typeface="Cambria Math" panose="02040503050406030204" pitchFamily="18" charset="0"/>
                      </a:rPr>
                      <m:t>𝑤</m:t>
                    </m:r>
                    <m:r>
                      <a:rPr lang="en-US" altLang="ko-KR" sz="2000" i="1">
                        <a:latin typeface="Cambria Math" panose="02040503050406030204" pitchFamily="18" charset="0"/>
                      </a:rPr>
                      <m:t> </m:t>
                    </m:r>
                  </m:oMath>
                </a14:m>
                <a:r>
                  <a:rPr lang="en-US" altLang="ko-KR" sz="2000" dirty="0"/>
                  <a:t>=</a:t>
                </a:r>
                <a:r>
                  <a:rPr lang="ko-KR" altLang="en-US" sz="2000" dirty="0"/>
                  <a:t>투표 종료와 함께 알려짐 </a:t>
                </a:r>
                <a:r>
                  <a:rPr lang="en-US" altLang="ko-KR" sz="2000" dirty="0"/>
                  <a:t>(</a:t>
                </a:r>
                <a:r>
                  <a:rPr lang="ko-KR" altLang="en-US" sz="2000" dirty="0"/>
                  <a:t>오후 </a:t>
                </a:r>
                <a:r>
                  <a:rPr lang="en-US" altLang="ko-KR" sz="2000" dirty="0"/>
                  <a:t>6</a:t>
                </a:r>
                <a:r>
                  <a:rPr lang="ko-KR" altLang="en-US" sz="2000" dirty="0"/>
                  <a:t>시</a:t>
                </a:r>
                <a:r>
                  <a:rPr lang="en-US" altLang="ko-KR" sz="2000" dirty="0"/>
                  <a:t>)</a:t>
                </a:r>
              </a:p>
              <a:p>
                <a:pPr>
                  <a:lnSpc>
                    <a:spcPct val="150000"/>
                  </a:lnSpc>
                </a:pPr>
                <a14:m>
                  <m:oMath xmlns:m="http://schemas.openxmlformats.org/officeDocument/2006/math">
                    <m:sSub>
                      <m:sSubPr>
                        <m:ctrlPr>
                          <a:rPr lang="en-US" altLang="ko-KR" sz="2000" i="1">
                            <a:latin typeface="Cambria Math" panose="02040503050406030204" pitchFamily="18" charset="0"/>
                            <a:ea typeface="Cambria Math" panose="02040503050406030204" pitchFamily="18" charset="0"/>
                          </a:rPr>
                        </m:ctrlPr>
                      </m:sSubPr>
                      <m:e>
                        <m:r>
                          <a:rPr lang="en-US" altLang="ko-KR" sz="2000" i="1">
                            <a:latin typeface="Cambria Math" panose="02040503050406030204" pitchFamily="18" charset="0"/>
                            <a:ea typeface="Cambria Math" panose="02040503050406030204" pitchFamily="18" charset="0"/>
                          </a:rPr>
                          <m:t>𝑝</m:t>
                        </m:r>
                      </m:e>
                      <m:sub>
                        <m:r>
                          <a:rPr lang="en-US" altLang="ko-KR" sz="2000" i="1">
                            <a:latin typeface="Cambria Math" panose="02040503050406030204" pitchFamily="18" charset="0"/>
                            <a:ea typeface="Cambria Math" panose="02040503050406030204" pitchFamily="18" charset="0"/>
                          </a:rPr>
                          <m:t>1</m:t>
                        </m:r>
                      </m:sub>
                    </m:sSub>
                    <m:r>
                      <a:rPr lang="en-US" altLang="ko-KR" sz="2000" i="1">
                        <a:latin typeface="Cambria Math" panose="02040503050406030204" pitchFamily="18" charset="0"/>
                        <a:ea typeface="Cambria Math" panose="02040503050406030204" pitchFamily="18" charset="0"/>
                      </a:rPr>
                      <m:t>,  </m:t>
                    </m:r>
                    <m:sSub>
                      <m:sSubPr>
                        <m:ctrlPr>
                          <a:rPr lang="en-US" altLang="ko-KR" sz="2000" i="1">
                            <a:latin typeface="Cambria Math" panose="02040503050406030204" pitchFamily="18" charset="0"/>
                            <a:ea typeface="Cambria Math" panose="02040503050406030204" pitchFamily="18" charset="0"/>
                          </a:rPr>
                        </m:ctrlPr>
                      </m:sSubPr>
                      <m:e>
                        <m:r>
                          <a:rPr lang="en-US" altLang="ko-KR" sz="2000" i="1">
                            <a:latin typeface="Cambria Math" panose="02040503050406030204" pitchFamily="18" charset="0"/>
                            <a:ea typeface="Cambria Math" panose="02040503050406030204" pitchFamily="18" charset="0"/>
                          </a:rPr>
                          <m:t>𝑞</m:t>
                        </m:r>
                      </m:e>
                      <m:sub>
                        <m:r>
                          <a:rPr lang="en-US" altLang="ko-KR" sz="2000" i="1">
                            <a:latin typeface="Cambria Math" panose="02040503050406030204" pitchFamily="18" charset="0"/>
                            <a:ea typeface="Cambria Math" panose="02040503050406030204" pitchFamily="18" charset="0"/>
                          </a:rPr>
                          <m:t>1</m:t>
                        </m:r>
                      </m:sub>
                    </m:sSub>
                  </m:oMath>
                </a14:m>
                <a:r>
                  <a:rPr lang="en-US" altLang="ko-KR" sz="2000" dirty="0"/>
                  <a:t>=</a:t>
                </a:r>
                <a:r>
                  <a:rPr lang="ko-KR" altLang="en-US" sz="2000" dirty="0"/>
                  <a:t>오후 </a:t>
                </a:r>
                <a:r>
                  <a:rPr lang="en-US" altLang="ko-KR" sz="2000" dirty="0"/>
                  <a:t>7</a:t>
                </a:r>
                <a:r>
                  <a:rPr lang="ko-KR" altLang="en-US" sz="2000" dirty="0"/>
                  <a:t>시 개표 시작과 함께 추정 가능</a:t>
                </a:r>
                <a:endParaRPr lang="en-US" altLang="ko-KR" sz="2000" dirty="0"/>
              </a:p>
              <a:p>
                <a:pPr>
                  <a:lnSpc>
                    <a:spcPct val="150000"/>
                  </a:lnSpc>
                </a:pPr>
                <a14:m>
                  <m:oMath xmlns:m="http://schemas.openxmlformats.org/officeDocument/2006/math">
                    <m:sSub>
                      <m:sSubPr>
                        <m:ctrlPr>
                          <a:rPr lang="en-US" altLang="ko-KR" sz="2000" i="1">
                            <a:latin typeface="Cambria Math" panose="02040503050406030204" pitchFamily="18" charset="0"/>
                            <a:ea typeface="Cambria Math" panose="02040503050406030204" pitchFamily="18" charset="0"/>
                          </a:rPr>
                        </m:ctrlPr>
                      </m:sSubPr>
                      <m:e>
                        <m:r>
                          <a:rPr lang="en-US" altLang="ko-KR" sz="2000" i="1">
                            <a:latin typeface="Cambria Math" panose="02040503050406030204" pitchFamily="18" charset="0"/>
                            <a:ea typeface="Cambria Math" panose="02040503050406030204" pitchFamily="18" charset="0"/>
                          </a:rPr>
                          <m:t>𝑝</m:t>
                        </m:r>
                      </m:e>
                      <m:sub>
                        <m:r>
                          <a:rPr lang="en-US" altLang="ko-KR" sz="2000" i="1">
                            <a:latin typeface="Cambria Math" panose="02040503050406030204" pitchFamily="18" charset="0"/>
                            <a:ea typeface="Cambria Math" panose="02040503050406030204" pitchFamily="18" charset="0"/>
                          </a:rPr>
                          <m:t>2</m:t>
                        </m:r>
                      </m:sub>
                    </m:sSub>
                    <m:r>
                      <a:rPr lang="en-US" altLang="ko-KR" sz="2000" i="1">
                        <a:latin typeface="Cambria Math" panose="02040503050406030204" pitchFamily="18" charset="0"/>
                        <a:ea typeface="Cambria Math" panose="02040503050406030204" pitchFamily="18" charset="0"/>
                      </a:rPr>
                      <m:t>,  </m:t>
                    </m:r>
                    <m:sSub>
                      <m:sSubPr>
                        <m:ctrlPr>
                          <a:rPr lang="en-US" altLang="ko-KR" sz="2000" i="1">
                            <a:latin typeface="Cambria Math" panose="02040503050406030204" pitchFamily="18" charset="0"/>
                            <a:ea typeface="Cambria Math" panose="02040503050406030204" pitchFamily="18" charset="0"/>
                          </a:rPr>
                        </m:ctrlPr>
                      </m:sSubPr>
                      <m:e>
                        <m:r>
                          <a:rPr lang="en-US" altLang="ko-KR" sz="2000" i="1">
                            <a:latin typeface="Cambria Math" panose="02040503050406030204" pitchFamily="18" charset="0"/>
                            <a:ea typeface="Cambria Math" panose="02040503050406030204" pitchFamily="18" charset="0"/>
                          </a:rPr>
                          <m:t>𝑞</m:t>
                        </m:r>
                      </m:e>
                      <m:sub>
                        <m:r>
                          <a:rPr lang="en-US" altLang="ko-KR" sz="2000" i="1">
                            <a:latin typeface="Cambria Math" panose="02040503050406030204" pitchFamily="18" charset="0"/>
                            <a:ea typeface="Cambria Math" panose="02040503050406030204" pitchFamily="18" charset="0"/>
                          </a:rPr>
                          <m:t>2</m:t>
                        </m:r>
                      </m:sub>
                    </m:sSub>
                  </m:oMath>
                </a14:m>
                <a:r>
                  <a:rPr lang="en-US" altLang="ko-KR" sz="2000" dirty="0"/>
                  <a:t>=</a:t>
                </a:r>
                <a:r>
                  <a:rPr lang="ko-KR" altLang="en-US" sz="2000" dirty="0"/>
                  <a:t>오후 </a:t>
                </a:r>
                <a:r>
                  <a:rPr lang="en-US" altLang="ko-KR" sz="2000" dirty="0"/>
                  <a:t>7</a:t>
                </a:r>
                <a:r>
                  <a:rPr lang="ko-KR" altLang="en-US" sz="2000" dirty="0"/>
                  <a:t>시 개표 시작 이후 </a:t>
                </a:r>
                <a:r>
                  <a:rPr lang="en-US" altLang="ko-KR" sz="2000" dirty="0"/>
                  <a:t>30</a:t>
                </a:r>
                <a:r>
                  <a:rPr lang="ko-KR" altLang="en-US" sz="2000" dirty="0"/>
                  <a:t>분간은 추정 불가</a:t>
                </a:r>
                <a:r>
                  <a:rPr lang="en-US" altLang="ko-KR" sz="2000" dirty="0"/>
                  <a:t>.</a:t>
                </a:r>
              </a:p>
              <a:p>
                <a:pPr>
                  <a:lnSpc>
                    <a:spcPct val="150000"/>
                  </a:lnSpc>
                </a:pPr>
                <a:r>
                  <a:rPr lang="en-US" altLang="ko-KR" sz="2000" dirty="0"/>
                  <a:t>          </a:t>
                </a:r>
                <a:r>
                  <a:rPr lang="ko-KR" altLang="en-US" sz="2000" dirty="0"/>
                  <a:t>오후 </a:t>
                </a:r>
                <a:r>
                  <a:rPr lang="en-US" altLang="ko-KR" sz="2000" dirty="0"/>
                  <a:t>7</a:t>
                </a:r>
                <a:r>
                  <a:rPr lang="ko-KR" altLang="en-US" sz="2000" dirty="0"/>
                  <a:t>시 </a:t>
                </a:r>
                <a:r>
                  <a:rPr lang="en-US" altLang="ko-KR" sz="2000" dirty="0"/>
                  <a:t>30</a:t>
                </a:r>
                <a:r>
                  <a:rPr lang="ko-KR" altLang="en-US" sz="2000" dirty="0"/>
                  <a:t>분부터 추정 가능</a:t>
                </a:r>
                <a:endParaRPr lang="en-US" altLang="ko-KR" sz="2000" dirty="0"/>
              </a:p>
              <a:p>
                <a:pPr>
                  <a:lnSpc>
                    <a:spcPct val="150000"/>
                  </a:lnSpc>
                </a:pPr>
                <a:endParaRPr lang="en-US" altLang="ko-KR" sz="2000" dirty="0"/>
              </a:p>
              <a:p>
                <a:pPr>
                  <a:lnSpc>
                    <a:spcPct val="150000"/>
                  </a:lnSpc>
                </a:pPr>
                <a:endParaRPr lang="en-US" altLang="ko-KR" sz="2000" dirty="0"/>
              </a:p>
            </p:txBody>
          </p:sp>
        </mc:Choice>
        <mc:Fallback xmlns="">
          <p:sp>
            <p:nvSpPr>
              <p:cNvPr id="4" name="내용 개체 틀 2"/>
              <p:cNvSpPr txBox="1">
                <a:spLocks noRot="1" noChangeAspect="1" noMove="1" noResize="1" noEditPoints="1" noAdjustHandles="1" noChangeArrowheads="1" noChangeShapeType="1" noTextEdit="1"/>
              </p:cNvSpPr>
              <p:nvPr/>
            </p:nvSpPr>
            <p:spPr bwMode="auto">
              <a:xfrm>
                <a:off x="1847528" y="1628800"/>
                <a:ext cx="9116726" cy="4404531"/>
              </a:xfrm>
              <a:prstGeom prst="rect">
                <a:avLst/>
              </a:prstGeom>
              <a:blipFill rotWithShape="0">
                <a:blip r:embed="rId2"/>
                <a:stretch>
                  <a:fillRect l="-1003"/>
                </a:stretch>
              </a:blipFill>
              <a:ln w="9525">
                <a:noFill/>
                <a:miter lim="800000"/>
                <a:headEnd/>
                <a:tailEnd/>
              </a:ln>
            </p:spPr>
            <p:txBody>
              <a:bodyPr/>
              <a:lstStyle/>
              <a:p>
                <a:r>
                  <a:rPr lang="ko-KR" altLang="en-US">
                    <a:noFill/>
                  </a:rPr>
                  <a:t> </a:t>
                </a:r>
              </a:p>
            </p:txBody>
          </p:sp>
        </mc:Fallback>
      </mc:AlternateContent>
    </p:spTree>
    <p:extLst>
      <p:ext uri="{BB962C8B-B14F-4D97-AF65-F5344CB8AC3E}">
        <p14:creationId xmlns:p14="http://schemas.microsoft.com/office/powerpoint/2010/main" val="18721992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a:xfrm>
            <a:off x="2172072" y="260648"/>
            <a:ext cx="8100392" cy="864096"/>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defRPr/>
            </a:pPr>
            <a:r>
              <a:rPr lang="ko-KR" altLang="en-US" sz="4000" dirty="0">
                <a:solidFill>
                  <a:prstClr val="black"/>
                </a:solidFill>
              </a:rPr>
              <a:t>가중치</a:t>
            </a:r>
            <a:r>
              <a:rPr lang="en-US" altLang="ko-KR" sz="4000" dirty="0">
                <a:solidFill>
                  <a:prstClr val="black"/>
                </a:solidFill>
              </a:rPr>
              <a:t>, </a:t>
            </a:r>
            <a:r>
              <a:rPr lang="ko-KR" altLang="en-US" sz="4000" dirty="0">
                <a:solidFill>
                  <a:prstClr val="black"/>
                </a:solidFill>
              </a:rPr>
              <a:t>부분식별</a:t>
            </a:r>
            <a:r>
              <a:rPr lang="en-US" altLang="ko-KR" sz="4000" dirty="0">
                <a:solidFill>
                  <a:prstClr val="black"/>
                </a:solidFill>
              </a:rPr>
              <a:t>, </a:t>
            </a:r>
            <a:r>
              <a:rPr lang="ko-KR" altLang="en-US" sz="4000" dirty="0">
                <a:solidFill>
                  <a:prstClr val="black"/>
                </a:solidFill>
              </a:rPr>
              <a:t>실시간 선거개표</a:t>
            </a:r>
          </a:p>
        </p:txBody>
      </p:sp>
      <p:sp>
        <p:nvSpPr>
          <p:cNvPr id="4" name="내용 개체 틀 2"/>
          <p:cNvSpPr txBox="1">
            <a:spLocks/>
          </p:cNvSpPr>
          <p:nvPr/>
        </p:nvSpPr>
        <p:spPr bwMode="auto">
          <a:xfrm>
            <a:off x="1981200" y="1379858"/>
            <a:ext cx="8219256" cy="5184576"/>
          </a:xfrm>
          <a:prstGeom prst="rect">
            <a:avLst/>
          </a:prstGeom>
          <a:noFill/>
          <a:ln w="9525">
            <a:noFill/>
            <a:miter lim="800000"/>
            <a:headEnd/>
            <a:tailEnd/>
          </a:ln>
        </p:spPr>
        <p:txBody>
          <a:bodyPr/>
          <a:lstStyle/>
          <a:p>
            <a:pPr>
              <a:lnSpc>
                <a:spcPct val="150000"/>
              </a:lnSpc>
            </a:pPr>
            <a:r>
              <a:rPr lang="ko-KR" altLang="en-US" sz="2000" dirty="0"/>
              <a:t>선거구별 개표가 시작된 이후라 할지라도 선거구 내에서 어느 하부 지역 단위가 먼저 개표되느냐에 따라 여당과 야당 후보에 대한 실시간 득표율 격차가 시계열적 추세를 가질 수 있음</a:t>
            </a:r>
            <a:r>
              <a:rPr lang="en-US" altLang="ko-KR" sz="2000" dirty="0"/>
              <a:t>. </a:t>
            </a:r>
            <a:r>
              <a:rPr lang="ko-KR" altLang="en-US" sz="2000" dirty="0"/>
              <a:t>이는 특히 개표 초기에 심할 것임</a:t>
            </a:r>
            <a:endParaRPr lang="en-US" altLang="ko-KR" sz="2000" dirty="0"/>
          </a:p>
          <a:p>
            <a:pPr>
              <a:lnSpc>
                <a:spcPct val="150000"/>
              </a:lnSpc>
            </a:pPr>
            <a:endParaRPr lang="en-US" altLang="ko-KR" sz="1000" dirty="0"/>
          </a:p>
          <a:p>
            <a:pPr>
              <a:lnSpc>
                <a:spcPct val="150000"/>
              </a:lnSpc>
            </a:pPr>
            <a:r>
              <a:rPr lang="ko-KR" altLang="en-US" sz="2000" dirty="0"/>
              <a:t>이 경우에는 개표가 이미 시작된 지역이라 할지라도 실시간으로 관측된 시계열적 추세를 감안하여 좀더 보수적으로 </a:t>
            </a:r>
            <a:r>
              <a:rPr lang="en-US" altLang="ko-KR" sz="2000" dirty="0"/>
              <a:t>bound inference</a:t>
            </a:r>
            <a:r>
              <a:rPr lang="ko-KR" altLang="en-US" sz="2000" dirty="0"/>
              <a:t>하는 게 바람직함</a:t>
            </a:r>
            <a:endParaRPr lang="en-US" altLang="ko-KR" sz="2000" dirty="0"/>
          </a:p>
          <a:p>
            <a:endParaRPr lang="en-US" altLang="ko-KR" sz="2000" dirty="0"/>
          </a:p>
          <a:p>
            <a:r>
              <a:rPr lang="ko-KR" altLang="en-US" sz="2000" dirty="0"/>
              <a:t> </a:t>
            </a:r>
            <a:endParaRPr lang="en-US" altLang="ko-KR" sz="2000" dirty="0"/>
          </a:p>
        </p:txBody>
      </p:sp>
    </p:spTree>
    <p:extLst>
      <p:ext uri="{BB962C8B-B14F-4D97-AF65-F5344CB8AC3E}">
        <p14:creationId xmlns:p14="http://schemas.microsoft.com/office/powerpoint/2010/main" val="129701474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1560512" y="260648"/>
            <a:ext cx="9071992" cy="1152128"/>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3600" dirty="0"/>
              <a:t>실시간 선거개표</a:t>
            </a:r>
            <a:r>
              <a:rPr lang="en-US" altLang="ko-KR" sz="3600" dirty="0"/>
              <a:t>: 2012</a:t>
            </a:r>
            <a:r>
              <a:rPr lang="ko-KR" altLang="en-US" sz="3600" dirty="0"/>
              <a:t> 한국 대선 오후 </a:t>
            </a:r>
            <a:r>
              <a:rPr lang="en-US" altLang="ko-KR" sz="3600" dirty="0"/>
              <a:t>8:00</a:t>
            </a:r>
            <a:endParaRPr lang="ko-KR" altLang="en-US" sz="1400" dirty="0"/>
          </a:p>
        </p:txBody>
      </p:sp>
      <p:grpSp>
        <p:nvGrpSpPr>
          <p:cNvPr id="3" name="그룹 6"/>
          <p:cNvGrpSpPr/>
          <p:nvPr/>
        </p:nvGrpSpPr>
        <p:grpSpPr>
          <a:xfrm>
            <a:off x="3071664" y="1412776"/>
            <a:ext cx="6120000" cy="5040000"/>
            <a:chOff x="0" y="0"/>
            <a:chExt cx="6086475" cy="6038851"/>
          </a:xfrm>
        </p:grpSpPr>
        <p:graphicFrame>
          <p:nvGraphicFramePr>
            <p:cNvPr id="8" name="차트 7"/>
            <p:cNvGraphicFramePr>
              <a:graphicFrameLocks/>
            </p:cNvGraphicFramePr>
            <p:nvPr/>
          </p:nvGraphicFramePr>
          <p:xfrm>
            <a:off x="0" y="0"/>
            <a:ext cx="6086475" cy="603885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3"/>
            <p:cNvSpPr txBox="1"/>
            <p:nvPr/>
          </p:nvSpPr>
          <p:spPr>
            <a:xfrm>
              <a:off x="3109641" y="5614644"/>
              <a:ext cx="2905823" cy="381000"/>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fld id="{44983180-7D7C-4CF9-8158-ED964EE3B5E5}" type="TxLink">
                <a:rPr lang="en-US" altLang="en-US" sz="1200" b="1">
                  <a:solidFill>
                    <a:srgbClr val="000000"/>
                  </a:solidFill>
                  <a:latin typeface="맑은 고딕"/>
                  <a:ea typeface="맑은 고딕"/>
                </a:rPr>
                <a:pPr/>
                <a:t>99% 신뢰구간 오차범위: ±2845344</a:t>
              </a:fld>
              <a:endParaRPr lang="ko-KR" altLang="en-US" sz="1200" b="1"/>
            </a:p>
          </p:txBody>
        </p:sp>
      </p:grpSp>
    </p:spTree>
    <p:extLst>
      <p:ext uri="{BB962C8B-B14F-4D97-AF65-F5344CB8AC3E}">
        <p14:creationId xmlns:p14="http://schemas.microsoft.com/office/powerpoint/2010/main" val="2695122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idx="1"/>
          </p:nvPr>
        </p:nvSpPr>
        <p:spPr/>
        <p:txBody>
          <a:bodyPr>
            <a:normAutofit/>
          </a:bodyPr>
          <a:lstStyle/>
          <a:p>
            <a:pPr marL="0">
              <a:lnSpc>
                <a:spcPct val="150000"/>
              </a:lnSpc>
              <a:buNone/>
            </a:pPr>
            <a:endParaRPr lang="en-US" altLang="ko-KR" sz="1800" dirty="0"/>
          </a:p>
          <a:p>
            <a:pPr marL="0">
              <a:lnSpc>
                <a:spcPct val="150000"/>
              </a:lnSpc>
              <a:buNone/>
            </a:pPr>
            <a:r>
              <a:rPr lang="ko-KR" altLang="en-US" sz="1800" dirty="0"/>
              <a:t>하위집단에서 관찰된 관계는 하위집단들이 결합되었을 때 그 관계가 바뀌어 나타날 수 있다</a:t>
            </a:r>
            <a:r>
              <a:rPr lang="en-US" altLang="ko-KR" sz="1800" dirty="0"/>
              <a:t>. </a:t>
            </a:r>
            <a:r>
              <a:rPr lang="ko-KR" altLang="en-US" sz="1800" dirty="0"/>
              <a:t>이를 </a:t>
            </a:r>
            <a:r>
              <a:rPr lang="ko-KR" altLang="en-US" sz="1800" b="1" dirty="0" err="1"/>
              <a:t>심슨의</a:t>
            </a:r>
            <a:r>
              <a:rPr lang="ko-KR" altLang="en-US" sz="1800" b="1" dirty="0"/>
              <a:t> 역설</a:t>
            </a:r>
            <a:r>
              <a:rPr lang="ko-KR" altLang="en-US" sz="1800" dirty="0"/>
              <a:t>이라고 부른다</a:t>
            </a:r>
            <a:r>
              <a:rPr lang="en-US" altLang="ko-KR" sz="1800" dirty="0"/>
              <a:t>. </a:t>
            </a:r>
            <a:r>
              <a:rPr lang="ko-KR" altLang="en-US" sz="1800" dirty="0" err="1"/>
              <a:t>심슨의</a:t>
            </a:r>
            <a:r>
              <a:rPr lang="ko-KR" altLang="en-US" sz="1800" dirty="0"/>
              <a:t> 역설은 혼동요인을 통제할 필요성을 일깨워 준다</a:t>
            </a:r>
            <a:r>
              <a:rPr lang="en-US" altLang="ko-KR" sz="1800" dirty="0"/>
              <a:t>.</a:t>
            </a:r>
            <a:endParaRPr lang="ko-KR" altLang="en-US" sz="1800" dirty="0"/>
          </a:p>
        </p:txBody>
      </p:sp>
      <p:sp>
        <p:nvSpPr>
          <p:cNvPr id="7" name="Rectangle 2"/>
          <p:cNvSpPr>
            <a:spLocks noGrp="1" noChangeArrowheads="1"/>
          </p:cNvSpPr>
          <p:nvPr>
            <p:ph type="title"/>
          </p:nvPr>
        </p:nvSpPr>
        <p:spPr>
          <a:xfrm>
            <a:off x="1981200" y="274638"/>
            <a:ext cx="8229600" cy="1143000"/>
          </a:xfrm>
        </p:spPr>
        <p:txBody>
          <a:bodyPr rtlCol="0">
            <a:normAutofit/>
          </a:bodyPr>
          <a:lstStyle/>
          <a:p>
            <a:pPr>
              <a:defRPr/>
            </a:pPr>
            <a:r>
              <a:rPr lang="en-US" altLang="ko-KR" sz="4000" dirty="0"/>
              <a:t>4. </a:t>
            </a:r>
            <a:r>
              <a:rPr lang="ko-KR" altLang="en-US" sz="4000" dirty="0"/>
              <a:t>경험적 연구</a:t>
            </a:r>
          </a:p>
        </p:txBody>
      </p:sp>
      <p:sp>
        <p:nvSpPr>
          <p:cNvPr id="8" name="AutoShape 5"/>
          <p:cNvSpPr>
            <a:spLocks noChangeArrowheads="1"/>
          </p:cNvSpPr>
          <p:nvPr/>
        </p:nvSpPr>
        <p:spPr bwMode="auto">
          <a:xfrm>
            <a:off x="1972496" y="1600228"/>
            <a:ext cx="40514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나눔고딕" panose="020D0604000000000000" pitchFamily="50" charset="-127"/>
                <a:ea typeface="나눔고딕" panose="020D0604000000000000" pitchFamily="50" charset="-127"/>
              </a:rPr>
              <a:t>심슨의</a:t>
            </a:r>
            <a:r>
              <a:rPr lang="ko-KR" altLang="en-US" b="1" dirty="0">
                <a:latin typeface="나눔고딕" panose="020D0604000000000000" pitchFamily="50" charset="-127"/>
                <a:ea typeface="나눔고딕" panose="020D0604000000000000" pitchFamily="50" charset="-127"/>
              </a:rPr>
              <a:t> 역설</a:t>
            </a:r>
            <a:r>
              <a:rPr lang="en-US" altLang="ko-KR" b="1" dirty="0">
                <a:latin typeface="나눔고딕" panose="020D0604000000000000" pitchFamily="50" charset="-127"/>
                <a:ea typeface="나눔고딕" panose="020D0604000000000000" pitchFamily="50" charset="-127"/>
              </a:rPr>
              <a:t>(Simpson’s paradox)</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65003348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1560512" y="260648"/>
            <a:ext cx="9071992" cy="1152128"/>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3600" dirty="0"/>
              <a:t>실시간 선거개표</a:t>
            </a:r>
            <a:r>
              <a:rPr lang="en-US" altLang="ko-KR" sz="3600" dirty="0"/>
              <a:t>: 2012</a:t>
            </a:r>
            <a:r>
              <a:rPr lang="ko-KR" altLang="en-US" sz="3600" dirty="0"/>
              <a:t> 한국 대선 오후 </a:t>
            </a:r>
            <a:r>
              <a:rPr lang="en-US" altLang="ko-KR" sz="3600" dirty="0"/>
              <a:t>9:00</a:t>
            </a:r>
            <a:endParaRPr lang="ko-KR" altLang="en-US" sz="1400" dirty="0"/>
          </a:p>
        </p:txBody>
      </p:sp>
      <p:grpSp>
        <p:nvGrpSpPr>
          <p:cNvPr id="3" name="그룹 6"/>
          <p:cNvGrpSpPr/>
          <p:nvPr/>
        </p:nvGrpSpPr>
        <p:grpSpPr>
          <a:xfrm>
            <a:off x="2927648" y="1412776"/>
            <a:ext cx="6120000" cy="5040000"/>
            <a:chOff x="0" y="0"/>
            <a:chExt cx="6086475" cy="6038851"/>
          </a:xfrm>
        </p:grpSpPr>
        <p:graphicFrame>
          <p:nvGraphicFramePr>
            <p:cNvPr id="8" name="차트 7"/>
            <p:cNvGraphicFramePr>
              <a:graphicFrameLocks/>
            </p:cNvGraphicFramePr>
            <p:nvPr/>
          </p:nvGraphicFramePr>
          <p:xfrm>
            <a:off x="0" y="0"/>
            <a:ext cx="6086475" cy="603885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3"/>
            <p:cNvSpPr txBox="1"/>
            <p:nvPr/>
          </p:nvSpPr>
          <p:spPr>
            <a:xfrm>
              <a:off x="3109641" y="5614644"/>
              <a:ext cx="2905823" cy="381000"/>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fld id="{44983180-7D7C-4CF9-8158-ED964EE3B5E5}" type="TxLink">
                <a:rPr lang="en-US" altLang="en-US" sz="1200" b="1">
                  <a:solidFill>
                    <a:srgbClr val="000000"/>
                  </a:solidFill>
                  <a:latin typeface="맑은 고딕"/>
                  <a:ea typeface="맑은 고딕"/>
                </a:rPr>
                <a:pPr/>
                <a:t>99% 신뢰구간 오차범위: ±881908</a:t>
              </a:fld>
              <a:endParaRPr lang="ko-KR" altLang="en-US" sz="1200" b="1"/>
            </a:p>
          </p:txBody>
        </p:sp>
      </p:grpSp>
    </p:spTree>
    <p:extLst>
      <p:ext uri="{BB962C8B-B14F-4D97-AF65-F5344CB8AC3E}">
        <p14:creationId xmlns:p14="http://schemas.microsoft.com/office/powerpoint/2010/main" val="204879128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noGrp="1"/>
          </p:cNvSpPr>
          <p:nvPr>
            <p:ph type="title"/>
          </p:nvPr>
        </p:nvSpPr>
        <p:spPr>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3600" dirty="0"/>
              <a:t>2012</a:t>
            </a:r>
            <a:r>
              <a:rPr lang="ko-KR" altLang="en-US" sz="3600" dirty="0"/>
              <a:t> 한국 대선</a:t>
            </a:r>
          </a:p>
        </p:txBody>
      </p:sp>
      <p:graphicFrame>
        <p:nvGraphicFramePr>
          <p:cNvPr id="6" name="내용 개체 틀 5"/>
          <p:cNvGraphicFramePr>
            <a:graphicFrameLocks noGrp="1"/>
          </p:cNvGraphicFramePr>
          <p:nvPr>
            <p:ph sz="half" idx="2"/>
          </p:nvPr>
        </p:nvGraphicFramePr>
        <p:xfrm>
          <a:off x="2025353" y="2042445"/>
          <a:ext cx="8185447" cy="40837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742856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kumimoji="1" lang="ko-KR" altLang="en-US" sz="2900" dirty="0"/>
              <a:t>상품이나 서비스 추천 알고리즘</a:t>
            </a:r>
          </a:p>
        </p:txBody>
      </p:sp>
      <p:sp>
        <p:nvSpPr>
          <p:cNvPr id="3" name="직사각형 2"/>
          <p:cNvSpPr/>
          <p:nvPr/>
        </p:nvSpPr>
        <p:spPr>
          <a:xfrm>
            <a:off x="406399" y="1739530"/>
            <a:ext cx="7933447" cy="1200329"/>
          </a:xfrm>
          <a:prstGeom prst="rect">
            <a:avLst/>
          </a:prstGeom>
        </p:spPr>
        <p:txBody>
          <a:bodyPr wrap="square">
            <a:spAutoFit/>
          </a:bodyPr>
          <a:lstStyle/>
          <a:p>
            <a:pPr>
              <a:lnSpc>
                <a:spcPct val="150000"/>
              </a:lnSpc>
            </a:pPr>
            <a:r>
              <a:rPr lang="en-US" altLang="ko-KR" sz="2400" dirty="0">
                <a:latin typeface="Calibri" panose="020F0502020204030204" pitchFamily="34" charset="0"/>
              </a:rPr>
              <a:t>-Collaborative Filtering (Latent Factor)</a:t>
            </a:r>
          </a:p>
          <a:p>
            <a:pPr>
              <a:lnSpc>
                <a:spcPct val="150000"/>
              </a:lnSpc>
            </a:pPr>
            <a:r>
              <a:rPr lang="en-US" altLang="ko-KR" sz="2400" dirty="0">
                <a:latin typeface="Calibri" panose="020F0502020204030204" pitchFamily="34" charset="0"/>
              </a:rPr>
              <a:t>-Content-based Filtering (Regression)</a:t>
            </a:r>
          </a:p>
        </p:txBody>
      </p:sp>
    </p:spTree>
    <p:extLst>
      <p:ext uri="{BB962C8B-B14F-4D97-AF65-F5344CB8AC3E}">
        <p14:creationId xmlns:p14="http://schemas.microsoft.com/office/powerpoint/2010/main" val="209147242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C075DAE-576F-4702-8B61-141EAD081188}"/>
              </a:ext>
            </a:extLst>
          </p:cNvPr>
          <p:cNvSpPr>
            <a:spLocks noGrp="1"/>
          </p:cNvSpPr>
          <p:nvPr>
            <p:ph type="title"/>
          </p:nvPr>
        </p:nvSpPr>
        <p:spPr/>
        <p:txBody>
          <a:bodyPr>
            <a:normAutofit/>
          </a:bodyPr>
          <a:lstStyle/>
          <a:p>
            <a:r>
              <a:rPr lang="en-US" altLang="ko-KR" dirty="0">
                <a:latin typeface="Calibri" panose="020F0502020204030204" pitchFamily="34" charset="0"/>
                <a:cs typeface="Calibri" panose="020F0502020204030204" pitchFamily="34" charset="0"/>
              </a:rPr>
              <a:t>Data Structure</a:t>
            </a:r>
            <a:endParaRPr lang="ko-KR"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303AAFE4-DA92-4F49-8C8B-87A30D6772C0}"/>
                  </a:ext>
                </a:extLst>
              </p:cNvPr>
              <p:cNvSpPr>
                <a:spLocks noGrp="1"/>
              </p:cNvSpPr>
              <p:nvPr>
                <p:ph idx="1"/>
              </p:nvPr>
            </p:nvSpPr>
            <p:spPr>
              <a:xfrm>
                <a:off x="855289" y="1575436"/>
                <a:ext cx="10515600" cy="4715827"/>
              </a:xfrm>
            </p:spPr>
            <p:txBody>
              <a:bodyPr>
                <a:normAutofit/>
              </a:bodyPr>
              <a:lstStyle/>
              <a:p>
                <a:pPr>
                  <a:lnSpc>
                    <a:spcPct val="160000"/>
                  </a:lnSpc>
                  <a:buFont typeface="Arial" panose="020B0604020202020204" pitchFamily="34" charset="0"/>
                  <a:buChar char="•"/>
                </a:pPr>
                <a:r>
                  <a:rPr lang="en-US" altLang="ko-KR" sz="2000" dirty="0">
                    <a:latin typeface="Calibri" panose="020F0502020204030204" pitchFamily="34" charset="0"/>
                    <a:cs typeface="Calibri" panose="020F0502020204030204" pitchFamily="34" charset="0"/>
                  </a:rPr>
                  <a:t>Binary Matrix (</a:t>
                </a:r>
                <a14:m>
                  <m:oMath xmlns:m="http://schemas.openxmlformats.org/officeDocument/2006/math">
                    <m:sSub>
                      <m:sSubPr>
                        <m:ctrlPr>
                          <a:rPr lang="en-US" altLang="ko-KR" sz="2000" i="1">
                            <a:latin typeface="Cambria Math" panose="02040503050406030204" pitchFamily="18" charset="0"/>
                          </a:rPr>
                        </m:ctrlPr>
                      </m:sSubPr>
                      <m:e>
                        <m:r>
                          <a:rPr lang="en-US" altLang="ko-KR" sz="2000" b="0" i="1" smtClean="0">
                            <a:latin typeface="Cambria Math" panose="02040503050406030204" pitchFamily="18" charset="0"/>
                          </a:rPr>
                          <m:t>𝑟</m:t>
                        </m:r>
                      </m:e>
                      <m:sub>
                        <m:r>
                          <a:rPr lang="en-US" altLang="ko-KR" sz="2000" i="1">
                            <a:latin typeface="Cambria Math" panose="02040503050406030204" pitchFamily="18" charset="0"/>
                          </a:rPr>
                          <m:t>𝑢𝑖</m:t>
                        </m:r>
                      </m:sub>
                    </m:sSub>
                  </m:oMath>
                </a14:m>
                <a:r>
                  <a:rPr lang="ko-KR" altLang="en-US" sz="2000" dirty="0">
                    <a:latin typeface="Calibri" panose="020F0502020204030204" pitchFamily="34" charset="0"/>
                    <a:cs typeface="Calibri" panose="020F0502020204030204" pitchFamily="34" charset="0"/>
                  </a:rPr>
                  <a:t> </a:t>
                </a:r>
                <a:r>
                  <a:rPr lang="en-US" altLang="ko-KR" sz="2000" dirty="0">
                    <a:latin typeface="Calibri" panose="020F0502020204030204" pitchFamily="34" charset="0"/>
                    <a:cs typeface="Calibri" panose="020F0502020204030204" pitchFamily="34" charset="0"/>
                  </a:rPr>
                  <a:t>= 0, 1)</a:t>
                </a:r>
              </a:p>
              <a:p>
                <a:pPr marL="0" indent="0">
                  <a:lnSpc>
                    <a:spcPct val="160000"/>
                  </a:lnSpc>
                  <a:buNone/>
                </a:pPr>
                <a:r>
                  <a:rPr lang="en-US" altLang="ko-KR" sz="2000" dirty="0">
                    <a:latin typeface="Calibri" panose="020F0502020204030204" pitchFamily="34" charset="0"/>
                    <a:cs typeface="Calibri" panose="020F0502020204030204" pitchFamily="34" charset="0"/>
                  </a:rPr>
                  <a:t>        - </a:t>
                </a:r>
                <a:r>
                  <a:rPr lang="ko-KR" altLang="en-US" sz="2000" dirty="0">
                    <a:latin typeface="Calibri" panose="020F0502020204030204" pitchFamily="34" charset="0"/>
                    <a:cs typeface="Calibri" panose="020F0502020204030204" pitchFamily="34" charset="0"/>
                  </a:rPr>
                  <a:t>특정 </a:t>
                </a:r>
                <a:r>
                  <a:rPr lang="en-US" altLang="ko-KR" sz="2000" dirty="0">
                    <a:latin typeface="Calibri" panose="020F0502020204030204" pitchFamily="34" charset="0"/>
                    <a:cs typeface="Calibri" panose="020F0502020204030204" pitchFamily="34" charset="0"/>
                  </a:rPr>
                  <a:t>item </a:t>
                </a:r>
                <a:r>
                  <a:rPr lang="ko-KR" altLang="en-US" sz="2000" dirty="0">
                    <a:latin typeface="Calibri" panose="020F0502020204030204" pitchFamily="34" charset="0"/>
                    <a:cs typeface="Calibri" panose="020F0502020204030204" pitchFamily="34" charset="0"/>
                  </a:rPr>
                  <a:t>예약 후 실제 이용한 경우</a:t>
                </a:r>
                <a:r>
                  <a:rPr lang="en-US" altLang="ko-KR" sz="2000" dirty="0">
                    <a:latin typeface="Calibri" panose="020F0502020204030204" pitchFamily="34" charset="0"/>
                    <a:cs typeface="Calibri" panose="020F0502020204030204" pitchFamily="34" charset="0"/>
                  </a:rPr>
                  <a:t>, 1</a:t>
                </a:r>
              </a:p>
              <a:p>
                <a:pPr marL="0" indent="0">
                  <a:lnSpc>
                    <a:spcPct val="160000"/>
                  </a:lnSpc>
                  <a:buNone/>
                </a:pPr>
                <a:r>
                  <a:rPr lang="en-US" altLang="ko-KR" sz="2000" dirty="0">
                    <a:latin typeface="Calibri" panose="020F0502020204030204" pitchFamily="34" charset="0"/>
                    <a:cs typeface="Calibri" panose="020F0502020204030204" pitchFamily="34" charset="0"/>
                  </a:rPr>
                  <a:t>        - </a:t>
                </a:r>
                <a:r>
                  <a:rPr lang="ko-KR" altLang="en-US" sz="2000" dirty="0">
                    <a:latin typeface="Calibri" panose="020F0502020204030204" pitchFamily="34" charset="0"/>
                    <a:cs typeface="Calibri" panose="020F0502020204030204" pitchFamily="34" charset="0"/>
                  </a:rPr>
                  <a:t>특정 </a:t>
                </a:r>
                <a:r>
                  <a:rPr lang="en-US" altLang="ko-KR" sz="2000" dirty="0">
                    <a:latin typeface="Calibri" panose="020F0502020204030204" pitchFamily="34" charset="0"/>
                    <a:cs typeface="Calibri" panose="020F0502020204030204" pitchFamily="34" charset="0"/>
                  </a:rPr>
                  <a:t>item </a:t>
                </a:r>
                <a:r>
                  <a:rPr lang="ko-KR" altLang="en-US" sz="2000" dirty="0">
                    <a:latin typeface="Calibri" panose="020F0502020204030204" pitchFamily="34" charset="0"/>
                    <a:cs typeface="Calibri" panose="020F0502020204030204" pitchFamily="34" charset="0"/>
                  </a:rPr>
                  <a:t>예약 후 이용 안 한 경우</a:t>
                </a:r>
                <a:r>
                  <a:rPr lang="en-US" altLang="ko-KR" sz="2000" dirty="0">
                    <a:latin typeface="Calibri" panose="020F0502020204030204" pitchFamily="34" charset="0"/>
                    <a:cs typeface="Calibri" panose="020F0502020204030204" pitchFamily="34" charset="0"/>
                  </a:rPr>
                  <a:t>, 0</a:t>
                </a:r>
              </a:p>
              <a:p>
                <a:pPr>
                  <a:lnSpc>
                    <a:spcPct val="160000"/>
                  </a:lnSpc>
                  <a:buFont typeface="Arial" panose="020B0604020202020204" pitchFamily="34" charset="0"/>
                  <a:buChar char="•"/>
                </a:pPr>
                <a:r>
                  <a:rPr lang="en-US" altLang="ko-KR" sz="2000" dirty="0">
                    <a:latin typeface="Calibri" panose="020F0502020204030204" pitchFamily="34" charset="0"/>
                    <a:cs typeface="Calibri" panose="020F0502020204030204" pitchFamily="34" charset="0"/>
                  </a:rPr>
                  <a:t>Rating Matrix (</a:t>
                </a:r>
                <a14:m>
                  <m:oMath xmlns:m="http://schemas.openxmlformats.org/officeDocument/2006/math">
                    <m:sSub>
                      <m:sSubPr>
                        <m:ctrlPr>
                          <a:rPr lang="en-US" altLang="ko-KR" sz="2000" i="1">
                            <a:latin typeface="Cambria Math" panose="02040503050406030204" pitchFamily="18" charset="0"/>
                          </a:rPr>
                        </m:ctrlPr>
                      </m:sSubPr>
                      <m:e>
                        <m:r>
                          <a:rPr lang="en-US" altLang="ko-KR" sz="2000" b="0" i="1" smtClean="0">
                            <a:latin typeface="Cambria Math" panose="02040503050406030204" pitchFamily="18" charset="0"/>
                          </a:rPr>
                          <m:t>𝑟</m:t>
                        </m:r>
                      </m:e>
                      <m:sub>
                        <m:r>
                          <a:rPr lang="en-US" altLang="ko-KR" sz="2000" i="1">
                            <a:latin typeface="Cambria Math" panose="02040503050406030204" pitchFamily="18" charset="0"/>
                          </a:rPr>
                          <m:t>𝑢𝑖</m:t>
                        </m:r>
                      </m:sub>
                    </m:sSub>
                  </m:oMath>
                </a14:m>
                <a:r>
                  <a:rPr lang="en-US" altLang="ko-KR" sz="2000" dirty="0">
                    <a:latin typeface="Calibri" panose="020F0502020204030204" pitchFamily="34" charset="0"/>
                    <a:cs typeface="Calibri" panose="020F0502020204030204" pitchFamily="34" charset="0"/>
                  </a:rPr>
                  <a:t> = 0, 1, 2, 3, ….)</a:t>
                </a:r>
              </a:p>
              <a:p>
                <a:pPr marL="0" indent="0">
                  <a:lnSpc>
                    <a:spcPct val="160000"/>
                  </a:lnSpc>
                  <a:buNone/>
                </a:pPr>
                <a:r>
                  <a:rPr lang="en-US" altLang="ko-KR" sz="2000" dirty="0">
                    <a:latin typeface="Calibri" panose="020F0502020204030204" pitchFamily="34" charset="0"/>
                    <a:cs typeface="Calibri" panose="020F0502020204030204" pitchFamily="34" charset="0"/>
                  </a:rPr>
                  <a:t>        - </a:t>
                </a:r>
                <a:r>
                  <a:rPr lang="ko-KR" altLang="en-US" sz="2000" dirty="0">
                    <a:latin typeface="Calibri" panose="020F0502020204030204" pitchFamily="34" charset="0"/>
                    <a:cs typeface="Calibri" panose="020F0502020204030204" pitchFamily="34" charset="0"/>
                  </a:rPr>
                  <a:t>특정 </a:t>
                </a:r>
                <a:r>
                  <a:rPr lang="en-US" altLang="ko-KR" sz="2000" dirty="0">
                    <a:latin typeface="Calibri" panose="020F0502020204030204" pitchFamily="34" charset="0"/>
                    <a:cs typeface="Calibri" panose="020F0502020204030204" pitchFamily="34" charset="0"/>
                  </a:rPr>
                  <a:t>item </a:t>
                </a:r>
                <a:r>
                  <a:rPr lang="ko-KR" altLang="en-US" sz="2000" dirty="0">
                    <a:latin typeface="Calibri" panose="020F0502020204030204" pitchFamily="34" charset="0"/>
                    <a:cs typeface="Calibri" panose="020F0502020204030204" pitchFamily="34" charset="0"/>
                  </a:rPr>
                  <a:t>이용</a:t>
                </a:r>
                <a:r>
                  <a:rPr lang="en-US" altLang="ko-KR" sz="2000" dirty="0">
                    <a:latin typeface="Calibri" panose="020F0502020204030204" pitchFamily="34" charset="0"/>
                    <a:cs typeface="Calibri" panose="020F0502020204030204" pitchFamily="34" charset="0"/>
                  </a:rPr>
                  <a:t> </a:t>
                </a:r>
                <a:r>
                  <a:rPr lang="ko-KR" altLang="en-US" sz="2000" dirty="0">
                    <a:latin typeface="Calibri" panose="020F0502020204030204" pitchFamily="34" charset="0"/>
                    <a:cs typeface="Calibri" panose="020F0502020204030204" pitchFamily="34" charset="0"/>
                  </a:rPr>
                  <a:t>후</a:t>
                </a:r>
                <a:r>
                  <a:rPr lang="en-US" altLang="ko-KR" sz="2000" dirty="0">
                    <a:latin typeface="Calibri" panose="020F0502020204030204" pitchFamily="34" charset="0"/>
                    <a:cs typeface="Calibri" panose="020F0502020204030204" pitchFamily="34" charset="0"/>
                  </a:rPr>
                  <a:t>, user</a:t>
                </a:r>
                <a:r>
                  <a:rPr lang="ko-KR" altLang="en-US" sz="2000" dirty="0">
                    <a:latin typeface="Calibri" panose="020F0502020204030204" pitchFamily="34" charset="0"/>
                    <a:cs typeface="Calibri" panose="020F0502020204030204" pitchFamily="34" charset="0"/>
                  </a:rPr>
                  <a:t>가 부여한 </a:t>
                </a:r>
                <a:r>
                  <a:rPr lang="ko-KR" altLang="en-US" sz="2000" dirty="0" err="1">
                    <a:latin typeface="Calibri" panose="020F0502020204030204" pitchFamily="34" charset="0"/>
                    <a:cs typeface="Calibri" panose="020F0502020204030204" pitchFamily="34" charset="0"/>
                  </a:rPr>
                  <a:t>별점</a:t>
                </a:r>
                <a:endParaRPr lang="en-US" altLang="ko-KR" sz="2000" dirty="0">
                  <a:latin typeface="Calibri" panose="020F0502020204030204" pitchFamily="34" charset="0"/>
                  <a:cs typeface="Calibri" panose="020F0502020204030204" pitchFamily="34" charset="0"/>
                </a:endParaRPr>
              </a:p>
            </p:txBody>
          </p:sp>
        </mc:Choice>
        <mc:Fallback xmlns="">
          <p:sp>
            <p:nvSpPr>
              <p:cNvPr id="3" name="내용 개체 틀 2">
                <a:extLst>
                  <a:ext uri="{FF2B5EF4-FFF2-40B4-BE49-F238E27FC236}">
                    <a16:creationId xmlns:a16="http://schemas.microsoft.com/office/drawing/2014/main" xmlns="" xmlns:a14="http://schemas.microsoft.com/office/drawing/2010/main" id="{303AAFE4-DA92-4F49-8C8B-87A30D6772C0}"/>
                  </a:ext>
                </a:extLst>
              </p:cNvPr>
              <p:cNvSpPr>
                <a:spLocks noGrp="1" noRot="1" noChangeAspect="1" noMove="1" noResize="1" noEditPoints="1" noAdjustHandles="1" noChangeArrowheads="1" noChangeShapeType="1" noTextEdit="1"/>
              </p:cNvSpPr>
              <p:nvPr>
                <p:ph idx="1"/>
              </p:nvPr>
            </p:nvSpPr>
            <p:spPr>
              <a:xfrm>
                <a:off x="855289" y="1575436"/>
                <a:ext cx="10515600" cy="4715827"/>
              </a:xfrm>
              <a:blipFill rotWithShape="0">
                <a:blip r:embed="rId2"/>
                <a:stretch>
                  <a:fillRect l="-522"/>
                </a:stretch>
              </a:blipFill>
            </p:spPr>
            <p:txBody>
              <a:bodyPr/>
              <a:lstStyle/>
              <a:p>
                <a:r>
                  <a:rPr lang="ko-KR" altLang="en-US">
                    <a:noFill/>
                  </a:rPr>
                  <a:t> </a:t>
                </a:r>
              </a:p>
            </p:txBody>
          </p:sp>
        </mc:Fallback>
      </mc:AlternateContent>
      <p:pic>
        <p:nvPicPr>
          <p:cNvPr id="16" name="그림 15"/>
          <p:cNvPicPr>
            <a:picLocks noChangeAspect="1"/>
          </p:cNvPicPr>
          <p:nvPr/>
        </p:nvPicPr>
        <p:blipFill>
          <a:blip r:embed="rId3"/>
          <a:stretch>
            <a:fillRect/>
          </a:stretch>
        </p:blipFill>
        <p:spPr>
          <a:xfrm>
            <a:off x="6105912" y="1599838"/>
            <a:ext cx="5553937" cy="4072481"/>
          </a:xfrm>
          <a:prstGeom prst="rect">
            <a:avLst/>
          </a:prstGeom>
        </p:spPr>
      </p:pic>
    </p:spTree>
    <p:extLst>
      <p:ext uri="{BB962C8B-B14F-4D97-AF65-F5344CB8AC3E}">
        <p14:creationId xmlns:p14="http://schemas.microsoft.com/office/powerpoint/2010/main" val="356937331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C075DAE-576F-4702-8B61-141EAD081188}"/>
              </a:ext>
            </a:extLst>
          </p:cNvPr>
          <p:cNvSpPr>
            <a:spLocks noGrp="1"/>
          </p:cNvSpPr>
          <p:nvPr>
            <p:ph type="title"/>
          </p:nvPr>
        </p:nvSpPr>
        <p:spPr/>
        <p:txBody>
          <a:bodyPr>
            <a:normAutofit/>
          </a:bodyPr>
          <a:lstStyle/>
          <a:p>
            <a:r>
              <a:rPr lang="en-US" altLang="ko-KR" dirty="0">
                <a:latin typeface="Calibri" panose="020F0502020204030204" pitchFamily="34" charset="0"/>
              </a:rPr>
              <a:t>Collaborative Filtering</a:t>
            </a:r>
            <a:endParaRPr lang="ko-KR"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303AAFE4-DA92-4F49-8C8B-87A30D6772C0}"/>
                  </a:ext>
                </a:extLst>
              </p:cNvPr>
              <p:cNvSpPr>
                <a:spLocks noGrp="1"/>
              </p:cNvSpPr>
              <p:nvPr>
                <p:ph idx="1"/>
              </p:nvPr>
            </p:nvSpPr>
            <p:spPr>
              <a:xfrm>
                <a:off x="838200" y="1575436"/>
                <a:ext cx="10515600" cy="4351338"/>
              </a:xfrm>
            </p:spPr>
            <p:txBody>
              <a:bodyPr>
                <a:normAutofit/>
              </a:bodyPr>
              <a:lstStyle/>
              <a:p>
                <a:pPr>
                  <a:buFont typeface="Arial" panose="020B0604020202020204" pitchFamily="34" charset="0"/>
                  <a:buChar char="•"/>
                </a:pPr>
                <a:r>
                  <a:rPr lang="en-US" altLang="ko-KR" sz="2400" dirty="0">
                    <a:latin typeface="Calibri" panose="020F0502020204030204" pitchFamily="34" charset="0"/>
                    <a:cs typeface="Calibri" panose="020F0502020204030204" pitchFamily="34" charset="0"/>
                  </a:rPr>
                  <a:t>Low</a:t>
                </a:r>
                <a:r>
                  <a:rPr lang="ko-KR" altLang="en-US" sz="2400" dirty="0">
                    <a:latin typeface="Calibri" panose="020F0502020204030204" pitchFamily="34" charset="0"/>
                    <a:cs typeface="Calibri" panose="020F0502020204030204" pitchFamily="34" charset="0"/>
                  </a:rPr>
                  <a:t> </a:t>
                </a:r>
                <a:r>
                  <a:rPr lang="en-US" altLang="ko-KR" sz="2400" dirty="0">
                    <a:latin typeface="Calibri" panose="020F0502020204030204" pitchFamily="34" charset="0"/>
                    <a:cs typeface="Calibri" panose="020F0502020204030204" pitchFamily="34" charset="0"/>
                  </a:rPr>
                  <a:t>rank</a:t>
                </a:r>
                <a:r>
                  <a:rPr lang="ko-KR" altLang="en-US" sz="2400" dirty="0">
                    <a:latin typeface="Calibri" panose="020F0502020204030204" pitchFamily="34" charset="0"/>
                    <a:cs typeface="Calibri" panose="020F0502020204030204" pitchFamily="34" charset="0"/>
                  </a:rPr>
                  <a:t> </a:t>
                </a:r>
                <a:r>
                  <a:rPr lang="en-US" altLang="ko-KR" sz="2400" dirty="0">
                    <a:latin typeface="Calibri" panose="020F0502020204030204" pitchFamily="34" charset="0"/>
                    <a:cs typeface="Calibri" panose="020F0502020204030204" pitchFamily="34" charset="0"/>
                  </a:rPr>
                  <a:t>matrix</a:t>
                </a:r>
                <a:r>
                  <a:rPr lang="ko-KR" altLang="en-US" sz="2400" dirty="0">
                    <a:latin typeface="Calibri" panose="020F0502020204030204" pitchFamily="34" charset="0"/>
                    <a:cs typeface="Calibri" panose="020F0502020204030204" pitchFamily="34" charset="0"/>
                  </a:rPr>
                  <a:t> </a:t>
                </a:r>
                <a:r>
                  <a:rPr lang="en-US" altLang="ko-KR" sz="2400" dirty="0">
                    <a:latin typeface="Calibri" panose="020F0502020204030204" pitchFamily="34" charset="0"/>
                    <a:cs typeface="Calibri" panose="020F0502020204030204" pitchFamily="34" charset="0"/>
                  </a:rPr>
                  <a:t>factorization</a:t>
                </a:r>
              </a:p>
              <a:p>
                <a:pPr>
                  <a:buFont typeface="Arial" panose="020B0604020202020204" pitchFamily="34" charset="0"/>
                  <a:buChar char="•"/>
                </a:pPr>
                <a:r>
                  <a:rPr lang="ko-KR" altLang="en-US" sz="2400" dirty="0">
                    <a:latin typeface="Calibri" panose="020F0502020204030204" pitchFamily="34" charset="0"/>
                  </a:rPr>
                  <a:t>유틸리티 행렬 </a:t>
                </a:r>
                <a:r>
                  <a:rPr lang="en-US" altLang="ko-KR" sz="2400" dirty="0">
                    <a:latin typeface="Calibri" panose="020F0502020204030204" pitchFamily="34" charset="0"/>
                  </a:rPr>
                  <a:t>R(sparse matrix)</a:t>
                </a:r>
                <a:r>
                  <a:rPr lang="ko-KR" altLang="en-US" sz="2400" dirty="0">
                    <a:latin typeface="Calibri" panose="020F0502020204030204" pitchFamily="34" charset="0"/>
                  </a:rPr>
                  <a:t>을 </a:t>
                </a:r>
                <a:r>
                  <a:rPr lang="en-US" altLang="ko-KR" sz="2400" dirty="0">
                    <a:latin typeface="Calibri" panose="020F0502020204030204" pitchFamily="34" charset="0"/>
                  </a:rPr>
                  <a:t>k</a:t>
                </a:r>
                <a:r>
                  <a:rPr lang="ko-KR" altLang="en-US" sz="2400" dirty="0">
                    <a:latin typeface="Calibri" panose="020F0502020204030204" pitchFamily="34" charset="0"/>
                  </a:rPr>
                  <a:t>개 사용자</a:t>
                </a:r>
                <a:r>
                  <a:rPr lang="en-US" altLang="ko-KR" sz="2400" dirty="0">
                    <a:latin typeface="Calibri" panose="020F0502020204030204" pitchFamily="34" charset="0"/>
                  </a:rPr>
                  <a:t> </a:t>
                </a:r>
                <a:r>
                  <a:rPr lang="ko-KR" altLang="en-US" sz="2400" dirty="0">
                    <a:latin typeface="Calibri" panose="020F0502020204030204" pitchFamily="34" charset="0"/>
                  </a:rPr>
                  <a:t>요인과 </a:t>
                </a:r>
                <a:r>
                  <a:rPr lang="en-US" altLang="ko-KR" sz="2400" dirty="0">
                    <a:latin typeface="Calibri" panose="020F0502020204030204" pitchFamily="34" charset="0"/>
                  </a:rPr>
                  <a:t>k</a:t>
                </a:r>
                <a:r>
                  <a:rPr lang="ko-KR" altLang="en-US" sz="2400" dirty="0">
                    <a:latin typeface="Calibri" panose="020F0502020204030204" pitchFamily="34" charset="0"/>
                  </a:rPr>
                  <a:t>개 상품 요인으로 분해</a:t>
                </a:r>
                <a:endParaRPr lang="en-US" altLang="ko-KR" sz="2400" dirty="0">
                  <a:latin typeface="Calibri" panose="020F0502020204030204" pitchFamily="34" charset="0"/>
                </a:endParaRPr>
              </a:p>
              <a:p>
                <a:pPr marL="457200" lvl="1" indent="0">
                  <a:lnSpc>
                    <a:spcPct val="120000"/>
                  </a:lnSpc>
                  <a:buNone/>
                </a:pPr>
                <a:r>
                  <a:rPr lang="en-US" altLang="ko-KR" sz="2400" i="1" dirty="0">
                    <a:latin typeface="Calibri" panose="020F0502020204030204" pitchFamily="34" charset="0"/>
                    <a:cs typeface="Calibri" panose="020F0502020204030204" pitchFamily="34" charset="0"/>
                  </a:rPr>
                  <a:t>X</a:t>
                </a:r>
                <a:r>
                  <a:rPr lang="en-US" altLang="ko-KR" sz="2400" dirty="0">
                    <a:latin typeface="Calibri" panose="020F0502020204030204" pitchFamily="34" charset="0"/>
                    <a:cs typeface="Calibri" panose="020F0502020204030204" pitchFamily="34" charset="0"/>
                  </a:rPr>
                  <a:t>:</a:t>
                </a:r>
                <a:r>
                  <a:rPr lang="ko-KR" altLang="en-US" sz="2400" dirty="0">
                    <a:latin typeface="Calibri" panose="020F0502020204030204" pitchFamily="34" charset="0"/>
                    <a:cs typeface="Calibri" panose="020F0502020204030204" pitchFamily="34" charset="0"/>
                  </a:rPr>
                  <a:t> 사용자 수</a:t>
                </a:r>
                <a:r>
                  <a:rPr lang="en-US" altLang="ko-KR" sz="2400" dirty="0">
                    <a:latin typeface="Calibri" panose="020F0502020204030204" pitchFamily="34" charset="0"/>
                    <a:cs typeface="Calibri" panose="020F0502020204030204" pitchFamily="34" charset="0"/>
                  </a:rPr>
                  <a:t>(m)</a:t>
                </a:r>
                <a:r>
                  <a:rPr lang="ko-KR" altLang="en-US" sz="2400" dirty="0">
                    <a:latin typeface="Calibri" panose="020F0502020204030204" pitchFamily="34" charset="0"/>
                    <a:cs typeface="Calibri" panose="020F0502020204030204" pitchFamily="34" charset="0"/>
                  </a:rPr>
                  <a:t> </a:t>
                </a:r>
                <a14:m>
                  <m:oMath xmlns:m="http://schemas.openxmlformats.org/officeDocument/2006/math">
                    <m:r>
                      <a:rPr lang="en-US" altLang="ko-KR" sz="2400" i="1">
                        <a:latin typeface="Cambria Math" panose="02040503050406030204" pitchFamily="18" charset="0"/>
                      </a:rPr>
                      <m:t>×</m:t>
                    </m:r>
                  </m:oMath>
                </a14:m>
                <a:r>
                  <a:rPr lang="en-US" altLang="ko-KR" sz="2400" dirty="0">
                    <a:latin typeface="Calibri" panose="020F0502020204030204" pitchFamily="34" charset="0"/>
                    <a:cs typeface="Calibri" panose="020F0502020204030204" pitchFamily="34" charset="0"/>
                  </a:rPr>
                  <a:t> </a:t>
                </a:r>
                <a:r>
                  <a:rPr lang="en-US" altLang="ko-KR" sz="2400" i="1" dirty="0">
                    <a:latin typeface="Calibri" panose="020F0502020204030204" pitchFamily="34" charset="0"/>
                    <a:cs typeface="Calibri" panose="020F0502020204030204" pitchFamily="34" charset="0"/>
                  </a:rPr>
                  <a:t>k</a:t>
                </a:r>
                <a:r>
                  <a:rPr lang="en-US" altLang="ko-KR" sz="2400" dirty="0">
                    <a:latin typeface="Calibri" panose="020F0502020204030204" pitchFamily="34" charset="0"/>
                    <a:cs typeface="Calibri" panose="020F0502020204030204" pitchFamily="34" charset="0"/>
                  </a:rPr>
                  <a:t> </a:t>
                </a:r>
                <a:r>
                  <a:rPr lang="ko-KR" altLang="en-US" sz="2400" dirty="0">
                    <a:latin typeface="Calibri" panose="020F0502020204030204" pitchFamily="34" charset="0"/>
                    <a:cs typeface="Calibri" panose="020F0502020204030204" pitchFamily="34" charset="0"/>
                  </a:rPr>
                  <a:t>인 사용자 요인 행렬</a:t>
                </a:r>
                <a:endParaRPr lang="en-US" altLang="ko-KR" sz="2400" dirty="0">
                  <a:latin typeface="Calibri" panose="020F0502020204030204" pitchFamily="34" charset="0"/>
                  <a:cs typeface="Calibri" panose="020F0502020204030204" pitchFamily="34" charset="0"/>
                </a:endParaRPr>
              </a:p>
              <a:p>
                <a:pPr marL="457200" lvl="1" indent="0">
                  <a:lnSpc>
                    <a:spcPct val="120000"/>
                  </a:lnSpc>
                  <a:buNone/>
                </a:pPr>
                <a14:m>
                  <m:oMath xmlns:m="http://schemas.openxmlformats.org/officeDocument/2006/math">
                    <m:r>
                      <a:rPr lang="en-US" altLang="ko-KR" sz="2400" b="0" i="1" smtClean="0">
                        <a:latin typeface="Cambria Math"/>
                      </a:rPr>
                      <m:t>𝑌</m:t>
                    </m:r>
                  </m:oMath>
                </a14:m>
                <a:r>
                  <a:rPr lang="en-US" altLang="ko-KR" sz="2400" dirty="0">
                    <a:latin typeface="Calibri" panose="020F0502020204030204" pitchFamily="34" charset="0"/>
                    <a:cs typeface="Calibri" panose="020F0502020204030204" pitchFamily="34" charset="0"/>
                  </a:rPr>
                  <a:t>:</a:t>
                </a:r>
                <a:r>
                  <a:rPr lang="ko-KR" altLang="en-US" sz="2400" dirty="0">
                    <a:latin typeface="Calibri" panose="020F0502020204030204" pitchFamily="34" charset="0"/>
                    <a:cs typeface="Calibri" panose="020F0502020204030204" pitchFamily="34" charset="0"/>
                  </a:rPr>
                  <a:t> 상품 수</a:t>
                </a:r>
                <a:r>
                  <a:rPr lang="en-US" altLang="ko-KR" sz="2400" dirty="0">
                    <a:latin typeface="Calibri" panose="020F0502020204030204" pitchFamily="34" charset="0"/>
                    <a:cs typeface="Calibri" panose="020F0502020204030204" pitchFamily="34" charset="0"/>
                  </a:rPr>
                  <a:t>(n) </a:t>
                </a:r>
                <a14:m>
                  <m:oMath xmlns:m="http://schemas.openxmlformats.org/officeDocument/2006/math">
                    <m:r>
                      <a:rPr lang="en-US" altLang="ko-KR" sz="2400" b="0" i="1" smtClean="0">
                        <a:latin typeface="Cambria Math" panose="02040503050406030204" pitchFamily="18" charset="0"/>
                      </a:rPr>
                      <m:t>×</m:t>
                    </m:r>
                  </m:oMath>
                </a14:m>
                <a:r>
                  <a:rPr lang="ko-KR" altLang="en-US" sz="2400" dirty="0">
                    <a:latin typeface="Calibri" panose="020F0502020204030204" pitchFamily="34" charset="0"/>
                    <a:cs typeface="Calibri" panose="020F0502020204030204" pitchFamily="34" charset="0"/>
                  </a:rPr>
                  <a:t> </a:t>
                </a:r>
                <a:r>
                  <a:rPr lang="en-US" altLang="ko-KR" sz="2400" i="1" dirty="0">
                    <a:latin typeface="Calibri" panose="020F0502020204030204" pitchFamily="34" charset="0"/>
                    <a:cs typeface="Calibri" panose="020F0502020204030204" pitchFamily="34" charset="0"/>
                  </a:rPr>
                  <a:t>k</a:t>
                </a:r>
                <a:r>
                  <a:rPr lang="en-US" altLang="ko-KR" sz="2400" dirty="0">
                    <a:latin typeface="Calibri" panose="020F0502020204030204" pitchFamily="34" charset="0"/>
                    <a:cs typeface="Calibri" panose="020F0502020204030204" pitchFamily="34" charset="0"/>
                  </a:rPr>
                  <a:t> </a:t>
                </a:r>
                <a:r>
                  <a:rPr lang="ko-KR" altLang="en-US" sz="2400" dirty="0">
                    <a:latin typeface="Calibri" panose="020F0502020204030204" pitchFamily="34" charset="0"/>
                    <a:cs typeface="Calibri" panose="020F0502020204030204" pitchFamily="34" charset="0"/>
                  </a:rPr>
                  <a:t>인 상품 요인 행렬</a:t>
                </a:r>
                <a:endParaRPr lang="en-US" altLang="ko-KR" sz="2400" dirty="0">
                  <a:latin typeface="Calibri" panose="020F0502020204030204" pitchFamily="34" charset="0"/>
                  <a:cs typeface="Calibri" panose="020F0502020204030204" pitchFamily="34" charset="0"/>
                </a:endParaRPr>
              </a:p>
            </p:txBody>
          </p:sp>
        </mc:Choice>
        <mc:Fallback xmlns="">
          <p:sp>
            <p:nvSpPr>
              <p:cNvPr id="3" name="내용 개체 틀 2">
                <a:extLst>
                  <a:ext uri="{FF2B5EF4-FFF2-40B4-BE49-F238E27FC236}">
                    <a16:creationId xmlns:a16="http://schemas.microsoft.com/office/drawing/2014/main" xmlns="" xmlns:a14="http://schemas.microsoft.com/office/drawing/2010/main" id="{303AAFE4-DA92-4F49-8C8B-87A30D6772C0}"/>
                  </a:ext>
                </a:extLst>
              </p:cNvPr>
              <p:cNvSpPr>
                <a:spLocks noGrp="1" noRot="1" noChangeAspect="1" noMove="1" noResize="1" noEditPoints="1" noAdjustHandles="1" noChangeArrowheads="1" noChangeShapeType="1" noTextEdit="1"/>
              </p:cNvSpPr>
              <p:nvPr>
                <p:ph idx="1"/>
              </p:nvPr>
            </p:nvSpPr>
            <p:spPr>
              <a:xfrm>
                <a:off x="838200" y="1575436"/>
                <a:ext cx="10515600" cy="4351338"/>
              </a:xfrm>
              <a:blipFill rotWithShape="0">
                <a:blip r:embed="rId2"/>
                <a:stretch>
                  <a:fillRect l="-812" t="-1961"/>
                </a:stretch>
              </a:blipFill>
            </p:spPr>
            <p:txBody>
              <a:bodyPr/>
              <a:lstStyle/>
              <a:p>
                <a:r>
                  <a:rPr lang="ko-KR" altLang="en-US">
                    <a:noFill/>
                  </a:rPr>
                  <a:t> </a:t>
                </a:r>
              </a:p>
            </p:txBody>
          </p:sp>
        </mc:Fallback>
      </mc:AlternateContent>
      <p:grpSp>
        <p:nvGrpSpPr>
          <p:cNvPr id="6" name="그룹 5">
            <a:extLst>
              <a:ext uri="{FF2B5EF4-FFF2-40B4-BE49-F238E27FC236}">
                <a16:creationId xmlns:a16="http://schemas.microsoft.com/office/drawing/2014/main" id="{F28DDF83-826B-4CF8-952C-957CA663E2AB}"/>
              </a:ext>
            </a:extLst>
          </p:cNvPr>
          <p:cNvGrpSpPr/>
          <p:nvPr/>
        </p:nvGrpSpPr>
        <p:grpSpPr>
          <a:xfrm>
            <a:off x="2972187" y="4185607"/>
            <a:ext cx="6267450" cy="1913007"/>
            <a:chOff x="2962275" y="3751105"/>
            <a:chExt cx="6267450" cy="1913007"/>
          </a:xfrm>
        </p:grpSpPr>
        <p:pic>
          <p:nvPicPr>
            <p:cNvPr id="4" name="그림 3">
              <a:extLst>
                <a:ext uri="{FF2B5EF4-FFF2-40B4-BE49-F238E27FC236}">
                  <a16:creationId xmlns:a16="http://schemas.microsoft.com/office/drawing/2014/main" id="{42EC78CD-E4E5-4BE7-B524-579B6E7D8A08}"/>
                </a:ext>
              </a:extLst>
            </p:cNvPr>
            <p:cNvPicPr>
              <a:picLocks noChangeAspect="1"/>
            </p:cNvPicPr>
            <p:nvPr/>
          </p:nvPicPr>
          <p:blipFill rotWithShape="1">
            <a:blip r:embed="rId3"/>
            <a:srcRect b="34366"/>
            <a:stretch/>
          </p:blipFill>
          <p:spPr>
            <a:xfrm>
              <a:off x="2962275" y="3751105"/>
              <a:ext cx="6267450" cy="1913007"/>
            </a:xfrm>
            <a:prstGeom prst="rect">
              <a:avLst/>
            </a:prstGeom>
          </p:spPr>
        </p:pic>
        <p:sp>
          <p:nvSpPr>
            <p:cNvPr id="5" name="TextBox 4">
              <a:extLst>
                <a:ext uri="{FF2B5EF4-FFF2-40B4-BE49-F238E27FC236}">
                  <a16:creationId xmlns:a16="http://schemas.microsoft.com/office/drawing/2014/main" id="{528259BF-68C5-4020-8A2D-2B47A3035B39}"/>
                </a:ext>
              </a:extLst>
            </p:cNvPr>
            <p:cNvSpPr txBox="1"/>
            <p:nvPr/>
          </p:nvSpPr>
          <p:spPr>
            <a:xfrm>
              <a:off x="3495368" y="4383853"/>
              <a:ext cx="501446" cy="830997"/>
            </a:xfrm>
            <a:prstGeom prst="rect">
              <a:avLst/>
            </a:prstGeom>
            <a:solidFill>
              <a:srgbClr val="CFCFCF"/>
            </a:solidFill>
          </p:spPr>
          <p:txBody>
            <a:bodyPr wrap="square" rtlCol="0">
              <a:spAutoFit/>
            </a:bodyPr>
            <a:lstStyle/>
            <a:p>
              <a:r>
                <a:rPr lang="en-US" altLang="ko-KR" sz="4800" i="1" dirty="0">
                  <a:latin typeface="Times New Roman" panose="02020603050405020304" pitchFamily="18" charset="0"/>
                  <a:cs typeface="Times New Roman" panose="02020603050405020304" pitchFamily="18" charset="0"/>
                </a:rPr>
                <a:t>R</a:t>
              </a:r>
              <a:endParaRPr lang="ko-KR" altLang="en-US" sz="4800" i="1" dirty="0">
                <a:latin typeface="Times New Roman" panose="02020603050405020304" pitchFamily="18" charset="0"/>
                <a:cs typeface="Times New Roman" panose="02020603050405020304" pitchFamily="18" charset="0"/>
              </a:endParaRPr>
            </a:p>
          </p:txBody>
        </p:sp>
      </p:grpSp>
      <p:sp>
        <p:nvSpPr>
          <p:cNvPr id="8" name="왼쪽 중괄호 7"/>
          <p:cNvSpPr/>
          <p:nvPr/>
        </p:nvSpPr>
        <p:spPr>
          <a:xfrm rot="5400000">
            <a:off x="5616104" y="3719994"/>
            <a:ext cx="311285" cy="931226"/>
          </a:xfrm>
          <a:prstGeom prst="lef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ko-KR" altLang="en-US"/>
          </a:p>
        </p:txBody>
      </p:sp>
      <p:sp>
        <p:nvSpPr>
          <p:cNvPr id="9" name="왼쪽 중괄호 8"/>
          <p:cNvSpPr/>
          <p:nvPr/>
        </p:nvSpPr>
        <p:spPr>
          <a:xfrm rot="5400000">
            <a:off x="7615794" y="2964915"/>
            <a:ext cx="311287" cy="2420870"/>
          </a:xfrm>
          <a:prstGeom prst="lef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0" name="TextBox 9"/>
              <p:cNvSpPr txBox="1"/>
              <p:nvPr/>
            </p:nvSpPr>
            <p:spPr>
              <a:xfrm>
                <a:off x="5603132" y="3586241"/>
                <a:ext cx="3151762" cy="400110"/>
              </a:xfrm>
              <a:prstGeom prst="rect">
                <a:avLst/>
              </a:prstGeom>
              <a:noFill/>
            </p:spPr>
            <p:txBody>
              <a:bodyPr wrap="square" rtlCol="0">
                <a:spAutoFit/>
              </a:bodyPr>
              <a:lstStyle/>
              <a:p>
                <a14:m>
                  <m:oMath xmlns:m="http://schemas.openxmlformats.org/officeDocument/2006/math">
                    <m:r>
                      <a:rPr lang="en-US" altLang="ko-KR" sz="2000" b="0" i="1" smtClean="0">
                        <a:latin typeface="Cambria Math" panose="02040503050406030204" pitchFamily="18" charset="0"/>
                      </a:rPr>
                      <m:t>𝑋</m:t>
                    </m:r>
                  </m:oMath>
                </a14:m>
                <a:r>
                  <a:rPr lang="en-US" altLang="ko-KR" sz="2000" dirty="0"/>
                  <a:t>                     </a:t>
                </a:r>
                <a14:m>
                  <m:oMath xmlns:m="http://schemas.openxmlformats.org/officeDocument/2006/math">
                    <m:sSup>
                      <m:sSupPr>
                        <m:ctrlPr>
                          <a:rPr lang="en-US" altLang="ko-KR" sz="2000" i="1" smtClean="0">
                            <a:latin typeface="Cambria Math" panose="02040503050406030204" pitchFamily="18" charset="0"/>
                          </a:rPr>
                        </m:ctrlPr>
                      </m:sSupPr>
                      <m:e>
                        <m:r>
                          <a:rPr lang="en-US" altLang="ko-KR" sz="2000" b="0" i="1" smtClean="0">
                            <a:latin typeface="Cambria Math" panose="02040503050406030204" pitchFamily="18" charset="0"/>
                          </a:rPr>
                          <m:t>𝑌</m:t>
                        </m:r>
                      </m:e>
                      <m:sup>
                        <m:r>
                          <a:rPr lang="en-US" altLang="ko-KR" sz="2000" b="0" i="1" smtClean="0">
                            <a:latin typeface="Cambria Math" panose="02040503050406030204" pitchFamily="18" charset="0"/>
                          </a:rPr>
                          <m:t>𝑇</m:t>
                        </m:r>
                      </m:sup>
                    </m:sSup>
                  </m:oMath>
                </a14:m>
                <a:endParaRPr lang="ko-KR" alt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5603132" y="3586241"/>
                <a:ext cx="3151762" cy="400110"/>
              </a:xfrm>
              <a:prstGeom prst="rect">
                <a:avLst/>
              </a:prstGeom>
              <a:blipFill rotWithShape="0">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7280756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C075DAE-576F-4702-8B61-141EAD081188}"/>
              </a:ext>
            </a:extLst>
          </p:cNvPr>
          <p:cNvSpPr>
            <a:spLocks noGrp="1"/>
          </p:cNvSpPr>
          <p:nvPr>
            <p:ph type="title"/>
          </p:nvPr>
        </p:nvSpPr>
        <p:spPr/>
        <p:txBody>
          <a:bodyPr>
            <a:normAutofit/>
          </a:bodyPr>
          <a:lstStyle/>
          <a:p>
            <a:r>
              <a:rPr lang="en-US" altLang="ko-KR" dirty="0">
                <a:latin typeface="Calibri" panose="020F0502020204030204" pitchFamily="34" charset="0"/>
                <a:cs typeface="Calibri" panose="020F0502020204030204" pitchFamily="34" charset="0"/>
              </a:rPr>
              <a:t>Regularized Loss Function</a:t>
            </a:r>
            <a:endParaRPr lang="ko-KR" altLang="en-US" dirty="0">
              <a:latin typeface="Calibri" panose="020F0502020204030204" pitchFamily="34" charset="0"/>
              <a:cs typeface="Calibri" panose="020F0502020204030204" pitchFamily="34" charset="0"/>
            </a:endParaRPr>
          </a:p>
        </p:txBody>
      </p:sp>
      <p:sp>
        <p:nvSpPr>
          <p:cNvPr id="3" name="내용 개체 틀 2">
            <a:extLst>
              <a:ext uri="{FF2B5EF4-FFF2-40B4-BE49-F238E27FC236}">
                <a16:creationId xmlns:a16="http://schemas.microsoft.com/office/drawing/2014/main" id="{303AAFE4-DA92-4F49-8C8B-87A30D6772C0}"/>
              </a:ext>
            </a:extLst>
          </p:cNvPr>
          <p:cNvSpPr>
            <a:spLocks noGrp="1"/>
          </p:cNvSpPr>
          <p:nvPr>
            <p:ph idx="1"/>
          </p:nvPr>
        </p:nvSpPr>
        <p:spPr>
          <a:xfrm>
            <a:off x="838200" y="1575436"/>
            <a:ext cx="10515600" cy="4715827"/>
          </a:xfrm>
        </p:spPr>
        <p:txBody>
          <a:bodyPr>
            <a:normAutofit/>
          </a:bodyPr>
          <a:lstStyle/>
          <a:p>
            <a:pPr>
              <a:lnSpc>
                <a:spcPct val="160000"/>
              </a:lnSpc>
              <a:buFont typeface="Arial" panose="020B0604020202020204" pitchFamily="34" charset="0"/>
              <a:buChar char="•"/>
            </a:pPr>
            <a:r>
              <a:rPr lang="en-US" altLang="ko-KR" dirty="0">
                <a:latin typeface="Calibri" panose="020F0502020204030204" pitchFamily="34" charset="0"/>
                <a:cs typeface="Calibri" panose="020F0502020204030204" pitchFamily="34" charset="0"/>
              </a:rPr>
              <a:t>L-2 norm regularization</a:t>
            </a:r>
          </a:p>
          <a:p>
            <a:pPr>
              <a:lnSpc>
                <a:spcPct val="160000"/>
              </a:lnSpc>
            </a:pPr>
            <a:endParaRPr lang="en-US" altLang="ko-KR" dirty="0"/>
          </a:p>
          <a:p>
            <a:pPr>
              <a:lnSpc>
                <a:spcPct val="160000"/>
              </a:lnSpc>
            </a:pPr>
            <a:endParaRPr lang="en-US" altLang="ko-KR" dirty="0"/>
          </a:p>
          <a:p>
            <a:pPr>
              <a:lnSpc>
                <a:spcPct val="160000"/>
              </a:lnSpc>
            </a:pPr>
            <a:endParaRPr lang="en-US" altLang="ko-KR" dirty="0"/>
          </a:p>
          <a:p>
            <a:pPr>
              <a:lnSpc>
                <a:spcPct val="160000"/>
              </a:lnSpc>
              <a:buFont typeface="Arial" panose="020B0604020202020204" pitchFamily="34" charset="0"/>
              <a:buChar char="•"/>
            </a:pPr>
            <a:r>
              <a:rPr lang="en-US" altLang="ko-KR" dirty="0">
                <a:latin typeface="Calibri" panose="020F0502020204030204" pitchFamily="34" charset="0"/>
                <a:cs typeface="Calibri" panose="020F0502020204030204" pitchFamily="34" charset="0"/>
              </a:rPr>
              <a:t>Reference: Chen et al. (</a:t>
            </a:r>
            <a:r>
              <a:rPr lang="en-US" altLang="ko-KR" i="1" dirty="0">
                <a:latin typeface="Calibri" panose="020F0502020204030204" pitchFamily="34" charset="0"/>
                <a:cs typeface="Calibri" panose="020F0502020204030204" pitchFamily="34" charset="0"/>
              </a:rPr>
              <a:t>Knowledge-Based Systems</a:t>
            </a:r>
            <a:r>
              <a:rPr lang="en-US" altLang="ko-KR" dirty="0">
                <a:latin typeface="Calibri" panose="020F0502020204030204" pitchFamily="34" charset="0"/>
                <a:cs typeface="Calibri" panose="020F0502020204030204" pitchFamily="34" charset="0"/>
              </a:rPr>
              <a:t>, 2017)</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205D1A-CB5B-428A-9753-6000F71D11AA}"/>
                  </a:ext>
                </a:extLst>
              </p:cNvPr>
              <p:cNvSpPr txBox="1"/>
              <p:nvPr/>
            </p:nvSpPr>
            <p:spPr>
              <a:xfrm>
                <a:off x="1202307" y="2551922"/>
                <a:ext cx="9137889" cy="283667"/>
              </a:xfrm>
              <a:prstGeom prst="rect">
                <a:avLst/>
              </a:prstGeom>
              <a:noFill/>
            </p:spPr>
            <p:txBody>
              <a:bodyPr wrap="square" lIns="0" tIns="0" rIns="0" bIns="0" rtlCol="0">
                <a:spAutoFit/>
              </a:bodyPr>
              <a:lstStyle/>
              <a:p>
                <a:r>
                  <a:rPr lang="en-US" altLang="ko-KR" dirty="0"/>
                  <a:t>min</a:t>
                </a:r>
                <a14:m>
                  <m:oMath xmlns:m="http://schemas.openxmlformats.org/officeDocument/2006/math">
                    <m:r>
                      <a:rPr lang="ko-KR" altLang="en-US" i="1">
                        <a:latin typeface="Cambria Math"/>
                      </a:rPr>
                      <m:t> </m:t>
                    </m:r>
                    <m:r>
                      <a:rPr lang="en-US" b="0" i="1" smtClean="0">
                        <a:latin typeface="Cambria Math"/>
                      </a:rPr>
                      <m:t>𝐿</m:t>
                    </m:r>
                    <m:r>
                      <a:rPr lang="en-US" b="0" i="1" smtClean="0">
                        <a:latin typeface="Cambria Math"/>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𝑢</m:t>
                        </m:r>
                        <m:r>
                          <a:rPr lang="en-US" b="0" i="1" smtClean="0">
                            <a:latin typeface="Cambria Math" panose="02040503050406030204" pitchFamily="18" charset="0"/>
                          </a:rPr>
                          <m:t>=1</m:t>
                        </m:r>
                      </m:sub>
                      <m:sup>
                        <m:r>
                          <a:rPr lang="en-US" b="0" i="1" smtClean="0">
                            <a:latin typeface="Cambria Math" panose="02040503050406030204" pitchFamily="18" charset="0"/>
                          </a:rPr>
                          <m:t>𝑚</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𝑢𝑖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r>
                                      <a:rPr lang="en-US" b="0" i="1" smtClean="0">
                                        <a:latin typeface="Cambria Math" panose="02040503050406030204" pitchFamily="18" charset="0"/>
                                        <a:ea typeface="Cambria Math" panose="02040503050406030204" pitchFamily="18" charset="0"/>
                                      </a:rPr>
                                      <m:t>∙</m:t>
                                    </m:r>
                                    <m:sSup>
                                      <m:sSupPr>
                                        <m:ctrlPr>
                                          <a:rPr lang="en-US" altLang="ko-KR" i="1">
                                            <a:latin typeface="Cambria Math" panose="02040503050406030204" pitchFamily="18" charset="0"/>
                                          </a:rPr>
                                        </m:ctrlPr>
                                      </m:sSupPr>
                                      <m:e>
                                        <m:sSub>
                                          <m:sSubPr>
                                            <m:ctrlPr>
                                              <a:rPr lang="en-US" altLang="ko-KR" i="1">
                                                <a:latin typeface="Cambria Math" panose="02040503050406030204" pitchFamily="18" charset="0"/>
                                                <a:ea typeface="Cambria Math" panose="02040503050406030204" pitchFamily="18" charset="0"/>
                                              </a:rPr>
                                            </m:ctrlPr>
                                          </m:sSubPr>
                                          <m:e>
                                            <m:r>
                                              <a:rPr lang="en-US" altLang="ko-KR" i="1">
                                                <a:latin typeface="Cambria Math" panose="02040503050406030204" pitchFamily="18" charset="0"/>
                                                <a:ea typeface="Cambria Math" panose="02040503050406030204" pitchFamily="18" charset="0"/>
                                              </a:rPr>
                                              <m:t>𝑦</m:t>
                                            </m:r>
                                          </m:e>
                                          <m:sub>
                                            <m:r>
                                              <a:rPr lang="en-US" altLang="ko-KR" i="1">
                                                <a:latin typeface="Cambria Math" panose="02040503050406030204" pitchFamily="18" charset="0"/>
                                                <a:ea typeface="Cambria Math" panose="02040503050406030204" pitchFamily="18" charset="0"/>
                                              </a:rPr>
                                              <m:t>𝑖</m:t>
                                            </m:r>
                                          </m:sub>
                                        </m:sSub>
                                      </m:e>
                                      <m:sup>
                                        <m:r>
                                          <a:rPr lang="en-US" altLang="ko-KR" i="1">
                                            <a:latin typeface="Cambria Math" panose="02040503050406030204" pitchFamily="18" charset="0"/>
                                          </a:rPr>
                                          <m:t>𝑇</m:t>
                                        </m:r>
                                      </m:sup>
                                    </m:sSup>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𝑚</m:t>
                                </m:r>
                              </m:sup>
                              <m:e>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𝑢</m:t>
                                            </m:r>
                                          </m:sub>
                                        </m:sSub>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e>
                                </m:nary>
                              </m:e>
                            </m:nary>
                          </m:e>
                        </m:nary>
                      </m:e>
                    </m:nary>
                  </m:oMath>
                </a14:m>
                <a:endParaRPr lang="en-US" dirty="0"/>
              </a:p>
            </p:txBody>
          </p:sp>
        </mc:Choice>
        <mc:Fallback xmlns="">
          <p:sp>
            <p:nvSpPr>
              <p:cNvPr id="4" name="TextBox 3">
                <a:extLst>
                  <a:ext uri="{FF2B5EF4-FFF2-40B4-BE49-F238E27FC236}">
                    <a16:creationId xmlns:a16="http://schemas.microsoft.com/office/drawing/2014/main" xmlns="" xmlns:a14="http://schemas.microsoft.com/office/drawing/2010/main" id="{2C205D1A-CB5B-428A-9753-6000F71D11AA}"/>
                  </a:ext>
                </a:extLst>
              </p:cNvPr>
              <p:cNvSpPr txBox="1">
                <a:spLocks noRot="1" noChangeAspect="1" noMove="1" noResize="1" noEditPoints="1" noAdjustHandles="1" noChangeArrowheads="1" noChangeShapeType="1" noTextEdit="1"/>
              </p:cNvSpPr>
              <p:nvPr/>
            </p:nvSpPr>
            <p:spPr>
              <a:xfrm>
                <a:off x="1202307" y="2551922"/>
                <a:ext cx="9137889" cy="283667"/>
              </a:xfrm>
              <a:prstGeom prst="rect">
                <a:avLst/>
              </a:prstGeom>
              <a:blipFill rotWithShape="0">
                <a:blip r:embed="rId2"/>
                <a:stretch>
                  <a:fillRect l="-1534" t="-171739" b="-263043"/>
                </a:stretch>
              </a:blipFill>
            </p:spPr>
            <p:txBody>
              <a:bodyPr/>
              <a:lstStyle/>
              <a:p>
                <a:r>
                  <a:rPr lang="ko-KR" altLang="en-US">
                    <a:noFill/>
                  </a:rPr>
                  <a:t> </a:t>
                </a:r>
              </a:p>
            </p:txBody>
          </p:sp>
        </mc:Fallback>
      </mc:AlternateContent>
      <p:grpSp>
        <p:nvGrpSpPr>
          <p:cNvPr id="12" name="Group 11">
            <a:extLst>
              <a:ext uri="{FF2B5EF4-FFF2-40B4-BE49-F238E27FC236}">
                <a16:creationId xmlns:a16="http://schemas.microsoft.com/office/drawing/2014/main" id="{43EE6F95-E78E-4DE6-A1B1-7AD9F0BAEE5C}"/>
              </a:ext>
            </a:extLst>
          </p:cNvPr>
          <p:cNvGrpSpPr/>
          <p:nvPr/>
        </p:nvGrpSpPr>
        <p:grpSpPr>
          <a:xfrm>
            <a:off x="3455815" y="3425068"/>
            <a:ext cx="5877763" cy="1087906"/>
            <a:chOff x="3847220" y="3706077"/>
            <a:chExt cx="6454271" cy="119461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4CB76DD-1E35-4282-AD7A-0929ADC0E366}"/>
                    </a:ext>
                  </a:extLst>
                </p:cNvPr>
                <p:cNvSpPr txBox="1"/>
                <p:nvPr/>
              </p:nvSpPr>
              <p:spPr>
                <a:xfrm>
                  <a:off x="3847220" y="4299667"/>
                  <a:ext cx="6454271" cy="304168"/>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𝑢𝑖</m:t>
                          </m:r>
                        </m:sub>
                      </m:sSub>
                      <m:r>
                        <a:rPr lang="en-US" b="0" i="1" smtClean="0">
                          <a:latin typeface="Cambria Math" panose="02040503050406030204" pitchFamily="18" charset="0"/>
                        </a:rPr>
                        <m:t>: </m:t>
                      </m:r>
                      <m:r>
                        <a:rPr lang="ko-KR" altLang="en-US" i="1">
                          <a:latin typeface="Cambria Math" panose="02040503050406030204" pitchFamily="18" charset="0"/>
                        </a:rPr>
                        <m:t>사</m:t>
                      </m:r>
                    </m:oMath>
                  </a14:m>
                  <a:r>
                    <a:rPr lang="ko-KR" altLang="en-US" dirty="0"/>
                    <a:t>용자 </a:t>
                  </a:r>
                  <a:r>
                    <a:rPr lang="en-US" altLang="ko-KR" dirty="0"/>
                    <a:t>u</a:t>
                  </a:r>
                  <a:r>
                    <a:rPr lang="ko-KR" altLang="en-US" dirty="0"/>
                    <a:t>가 상품 </a:t>
                  </a:r>
                  <a:r>
                    <a:rPr lang="en-US" altLang="ko-KR" dirty="0" err="1"/>
                    <a:t>i</a:t>
                  </a:r>
                  <a:r>
                    <a:rPr lang="ko-KR" altLang="en-US" dirty="0"/>
                    <a:t>를 구매했는지 여부 등 사용자 반응</a:t>
                  </a:r>
                  <a:endParaRPr lang="en-US" dirty="0"/>
                </a:p>
              </p:txBody>
            </p:sp>
          </mc:Choice>
          <mc:Fallback xmlns="">
            <p:sp>
              <p:nvSpPr>
                <p:cNvPr id="9" name="TextBox 8">
                  <a:extLst>
                    <a:ext uri="{FF2B5EF4-FFF2-40B4-BE49-F238E27FC236}">
                      <a16:creationId xmlns:a16="http://schemas.microsoft.com/office/drawing/2014/main" xmlns="" xmlns:a14="http://schemas.microsoft.com/office/drawing/2010/main" id="{F4CB76DD-1E35-4282-AD7A-0929ADC0E366}"/>
                    </a:ext>
                  </a:extLst>
                </p:cNvPr>
                <p:cNvSpPr txBox="1">
                  <a:spLocks noRot="1" noChangeAspect="1" noMove="1" noResize="1" noEditPoints="1" noAdjustHandles="1" noChangeArrowheads="1" noChangeShapeType="1" noTextEdit="1"/>
                </p:cNvSpPr>
                <p:nvPr/>
              </p:nvSpPr>
              <p:spPr>
                <a:xfrm>
                  <a:off x="3847220" y="4299667"/>
                  <a:ext cx="6454271" cy="304168"/>
                </a:xfrm>
                <a:prstGeom prst="rect">
                  <a:avLst/>
                </a:prstGeom>
                <a:blipFill rotWithShape="0">
                  <a:blip r:embed="rId3"/>
                  <a:stretch>
                    <a:fillRect l="-1037" t="-26667" r="-1452" b="-53333"/>
                  </a:stretch>
                </a:blipFill>
              </p:spPr>
              <p:txBody>
                <a:bodyPr/>
                <a:lstStyle/>
                <a:p>
                  <a:r>
                    <a:rPr lang="ko-KR" altLang="en-US">
                      <a:noFill/>
                    </a:rPr>
                    <a:t> </a:t>
                  </a:r>
                </a:p>
              </p:txBody>
            </p:sp>
          </mc:Fallback>
        </mc:AlternateContent>
        <p:grpSp>
          <p:nvGrpSpPr>
            <p:cNvPr id="11" name="Group 10">
              <a:extLst>
                <a:ext uri="{FF2B5EF4-FFF2-40B4-BE49-F238E27FC236}">
                  <a16:creationId xmlns:a16="http://schemas.microsoft.com/office/drawing/2014/main" id="{6074CD69-A97C-4B01-B100-A3FA080E9261}"/>
                </a:ext>
              </a:extLst>
            </p:cNvPr>
            <p:cNvGrpSpPr/>
            <p:nvPr/>
          </p:nvGrpSpPr>
          <p:grpSpPr>
            <a:xfrm>
              <a:off x="3847220" y="3706077"/>
              <a:ext cx="3337748" cy="1194610"/>
              <a:chOff x="3847220" y="3706077"/>
              <a:chExt cx="3337748" cy="119461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99255DE-C6C1-4005-A654-DF5639348C92}"/>
                      </a:ext>
                    </a:extLst>
                  </p:cNvPr>
                  <p:cNvSpPr txBox="1"/>
                  <p:nvPr/>
                </p:nvSpPr>
                <p:spPr>
                  <a:xfrm>
                    <a:off x="3847220" y="3706077"/>
                    <a:ext cx="3265894" cy="282193"/>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𝑢</m:t>
                            </m:r>
                          </m:sub>
                        </m:sSub>
                        <m:r>
                          <a:rPr lang="en-US" b="0" i="1" smtClean="0">
                            <a:latin typeface="Cambria Math" panose="02040503050406030204" pitchFamily="18" charset="0"/>
                          </a:rPr>
                          <m:t>: </m:t>
                        </m:r>
                        <m:r>
                          <a:rPr lang="ko-KR" altLang="en-US" i="1">
                            <a:latin typeface="Cambria Math" panose="02040503050406030204" pitchFamily="18" charset="0"/>
                          </a:rPr>
                          <m:t>사</m:t>
                        </m:r>
                      </m:oMath>
                    </a14:m>
                    <a:r>
                      <a:rPr lang="ko-KR" altLang="en-US" dirty="0"/>
                      <a:t>용자 요인 행렬의 </a:t>
                    </a:r>
                    <a:r>
                      <a:rPr lang="en-US" altLang="ko-KR" dirty="0"/>
                      <a:t>u</a:t>
                    </a:r>
                    <a:r>
                      <a:rPr lang="ko-KR" altLang="en-US" dirty="0"/>
                      <a:t>번째 행</a:t>
                    </a:r>
                    <a:endParaRPr lang="en-US" dirty="0"/>
                  </a:p>
                </p:txBody>
              </p:sp>
            </mc:Choice>
            <mc:Fallback xmlns="">
              <p:sp>
                <p:nvSpPr>
                  <p:cNvPr id="7" name="TextBox 6">
                    <a:extLst>
                      <a:ext uri="{FF2B5EF4-FFF2-40B4-BE49-F238E27FC236}">
                        <a16:creationId xmlns:a16="http://schemas.microsoft.com/office/drawing/2014/main" xmlns="" xmlns:a14="http://schemas.microsoft.com/office/drawing/2010/main" id="{499255DE-C6C1-4005-A654-DF5639348C92}"/>
                      </a:ext>
                    </a:extLst>
                  </p:cNvPr>
                  <p:cNvSpPr txBox="1">
                    <a:spLocks noRot="1" noChangeAspect="1" noMove="1" noResize="1" noEditPoints="1" noAdjustHandles="1" noChangeArrowheads="1" noChangeShapeType="1" noTextEdit="1"/>
                  </p:cNvSpPr>
                  <p:nvPr/>
                </p:nvSpPr>
                <p:spPr>
                  <a:xfrm>
                    <a:off x="3847220" y="3706077"/>
                    <a:ext cx="3265894" cy="282193"/>
                  </a:xfrm>
                  <a:prstGeom prst="rect">
                    <a:avLst/>
                  </a:prstGeom>
                  <a:blipFill rotWithShape="0">
                    <a:blip r:embed="rId4"/>
                    <a:stretch>
                      <a:fillRect l="-2049" t="-28571" r="-17623" b="-6428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1AF3405-0199-4467-91C4-38F64032C739}"/>
                      </a:ext>
                    </a:extLst>
                  </p:cNvPr>
                  <p:cNvSpPr txBox="1"/>
                  <p:nvPr/>
                </p:nvSpPr>
                <p:spPr>
                  <a:xfrm>
                    <a:off x="3847220" y="3986570"/>
                    <a:ext cx="3337748" cy="304168"/>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ko-KR" altLang="en-US" i="1">
                            <a:latin typeface="Cambria Math" panose="02040503050406030204" pitchFamily="18" charset="0"/>
                          </a:rPr>
                          <m:t>상</m:t>
                        </m:r>
                      </m:oMath>
                    </a14:m>
                    <a:r>
                      <a:rPr lang="ko-KR" altLang="en-US" dirty="0"/>
                      <a:t>품 요인 행렬의 </a:t>
                    </a:r>
                    <a:r>
                      <a:rPr lang="en-US" altLang="ko-KR" dirty="0" err="1"/>
                      <a:t>i</a:t>
                    </a:r>
                    <a:r>
                      <a:rPr lang="ko-KR" altLang="en-US" dirty="0"/>
                      <a:t>번째 행</a:t>
                    </a:r>
                    <a:endParaRPr lang="en-US" dirty="0"/>
                  </a:p>
                </p:txBody>
              </p:sp>
            </mc:Choice>
            <mc:Fallback xmlns="">
              <p:sp>
                <p:nvSpPr>
                  <p:cNvPr id="8" name="TextBox 7">
                    <a:extLst>
                      <a:ext uri="{FF2B5EF4-FFF2-40B4-BE49-F238E27FC236}">
                        <a16:creationId xmlns:a16="http://schemas.microsoft.com/office/drawing/2014/main" xmlns="" xmlns:a14="http://schemas.microsoft.com/office/drawing/2010/main" id="{11AF3405-0199-4467-91C4-38F64032C739}"/>
                      </a:ext>
                    </a:extLst>
                  </p:cNvPr>
                  <p:cNvSpPr txBox="1">
                    <a:spLocks noRot="1" noChangeAspect="1" noMove="1" noResize="1" noEditPoints="1" noAdjustHandles="1" noChangeArrowheads="1" noChangeShapeType="1" noTextEdit="1"/>
                  </p:cNvSpPr>
                  <p:nvPr/>
                </p:nvSpPr>
                <p:spPr>
                  <a:xfrm>
                    <a:off x="3847220" y="3986570"/>
                    <a:ext cx="3337748" cy="304168"/>
                  </a:xfrm>
                  <a:prstGeom prst="rect">
                    <a:avLst/>
                  </a:prstGeom>
                  <a:blipFill rotWithShape="0">
                    <a:blip r:embed="rId5"/>
                    <a:stretch>
                      <a:fillRect l="-2806" t="-26667" r="-3607" b="-5333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3C2D76-C06B-4D26-AC4F-E893005492CD}"/>
                      </a:ext>
                    </a:extLst>
                  </p:cNvPr>
                  <p:cNvSpPr txBox="1"/>
                  <p:nvPr/>
                </p:nvSpPr>
                <p:spPr>
                  <a:xfrm>
                    <a:off x="3847220" y="4618494"/>
                    <a:ext cx="1943609" cy="282193"/>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 </m:t>
                        </m:r>
                        <m:r>
                          <a:rPr lang="ko-KR" altLang="en-US" i="1">
                            <a:latin typeface="Cambria Math" panose="02040503050406030204" pitchFamily="18" charset="0"/>
                          </a:rPr>
                          <m:t>정</m:t>
                        </m:r>
                      </m:oMath>
                    </a14:m>
                    <a:r>
                      <a:rPr lang="ko-KR" altLang="en-US" dirty="0"/>
                      <a:t>규화 파라미터</a:t>
                    </a:r>
                    <a:endParaRPr lang="en-US" dirty="0"/>
                  </a:p>
                </p:txBody>
              </p:sp>
            </mc:Choice>
            <mc:Fallback xmlns="">
              <p:sp>
                <p:nvSpPr>
                  <p:cNvPr id="10" name="TextBox 9">
                    <a:extLst>
                      <a:ext uri="{FF2B5EF4-FFF2-40B4-BE49-F238E27FC236}">
                        <a16:creationId xmlns:a16="http://schemas.microsoft.com/office/drawing/2014/main" xmlns="" xmlns:a14="http://schemas.microsoft.com/office/drawing/2010/main" id="{543C2D76-C06B-4D26-AC4F-E893005492CD}"/>
                      </a:ext>
                    </a:extLst>
                  </p:cNvPr>
                  <p:cNvSpPr txBox="1">
                    <a:spLocks noRot="1" noChangeAspect="1" noMove="1" noResize="1" noEditPoints="1" noAdjustHandles="1" noChangeArrowheads="1" noChangeShapeType="1" noTextEdit="1"/>
                  </p:cNvSpPr>
                  <p:nvPr/>
                </p:nvSpPr>
                <p:spPr>
                  <a:xfrm>
                    <a:off x="3847220" y="4618494"/>
                    <a:ext cx="1943609" cy="282193"/>
                  </a:xfrm>
                  <a:prstGeom prst="rect">
                    <a:avLst/>
                  </a:prstGeom>
                  <a:blipFill rotWithShape="0">
                    <a:blip r:embed="rId6"/>
                    <a:stretch>
                      <a:fillRect l="-4828" t="-28571" r="-18966" b="-66667"/>
                    </a:stretch>
                  </a:blipFill>
                </p:spPr>
                <p:txBody>
                  <a:bodyPr/>
                  <a:lstStyle/>
                  <a:p>
                    <a:r>
                      <a:rPr lang="ko-KR" altLang="en-US">
                        <a:noFill/>
                      </a:rPr>
                      <a:t> </a:t>
                    </a:r>
                  </a:p>
                </p:txBody>
              </p:sp>
            </mc:Fallback>
          </mc:AlternateContent>
        </p:grpSp>
      </p:grpSp>
    </p:spTree>
    <p:extLst>
      <p:ext uri="{BB962C8B-B14F-4D97-AF65-F5344CB8AC3E}">
        <p14:creationId xmlns:p14="http://schemas.microsoft.com/office/powerpoint/2010/main" val="47022070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C075DAE-576F-4702-8B61-141EAD081188}"/>
              </a:ext>
            </a:extLst>
          </p:cNvPr>
          <p:cNvSpPr>
            <a:spLocks noGrp="1"/>
          </p:cNvSpPr>
          <p:nvPr>
            <p:ph type="title"/>
          </p:nvPr>
        </p:nvSpPr>
        <p:spPr/>
        <p:txBody>
          <a:bodyPr>
            <a:normAutofit/>
          </a:bodyPr>
          <a:lstStyle/>
          <a:p>
            <a:r>
              <a:rPr lang="en-US" altLang="ko-KR" dirty="0">
                <a:latin typeface="Calibri" panose="020F0502020204030204" pitchFamily="34" charset="0"/>
                <a:cs typeface="Calibri" panose="020F0502020204030204" pitchFamily="34" charset="0"/>
              </a:rPr>
              <a:t>Algorithm</a:t>
            </a:r>
            <a:endParaRPr lang="ko-KR"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내용 개체 틀 2">
                <a:extLst>
                  <a:ext uri="{FF2B5EF4-FFF2-40B4-BE49-F238E27FC236}">
                    <a16:creationId xmlns:a16="http://schemas.microsoft.com/office/drawing/2014/main" id="{303AAFE4-DA92-4F49-8C8B-87A30D6772C0}"/>
                  </a:ext>
                </a:extLst>
              </p:cNvPr>
              <p:cNvSpPr>
                <a:spLocks noGrp="1"/>
              </p:cNvSpPr>
              <p:nvPr>
                <p:ph idx="1"/>
              </p:nvPr>
            </p:nvSpPr>
            <p:spPr>
              <a:xfrm>
                <a:off x="838200" y="1575436"/>
                <a:ext cx="10515600" cy="4715827"/>
              </a:xfrm>
            </p:spPr>
            <p:txBody>
              <a:bodyPr>
                <a:normAutofit fontScale="62500" lnSpcReduction="20000"/>
              </a:bodyPr>
              <a:lstStyle/>
              <a:p>
                <a:pPr marL="342900" indent="-342900">
                  <a:lnSpc>
                    <a:spcPct val="150000"/>
                  </a:lnSpc>
                  <a:buAutoNum type="arabicPeriod"/>
                </a:pPr>
                <a:r>
                  <a:rPr lang="en-US" altLang="ko-KR" dirty="0"/>
                  <a:t>Partition utility matrix cell by cell (element-wise) into training set, validation set, and test</a:t>
                </a:r>
                <a:r>
                  <a:rPr lang="ko-KR" altLang="en-US" dirty="0"/>
                  <a:t> </a:t>
                </a:r>
                <a:r>
                  <a:rPr lang="en-US" altLang="ko-KR" dirty="0"/>
                  <a:t>set.</a:t>
                </a:r>
              </a:p>
              <a:p>
                <a:pPr marL="342900" indent="-342900">
                  <a:lnSpc>
                    <a:spcPct val="150000"/>
                  </a:lnSpc>
                  <a:buFont typeface="Arial" panose="020B0604020202020204" pitchFamily="34" charset="0"/>
                  <a:buAutoNum type="arabicPeriod"/>
                </a:pPr>
                <a:r>
                  <a:rPr lang="en-US" altLang="ko-KR" dirty="0"/>
                  <a:t>Using the training set data, for each fixed (k, </a:t>
                </a:r>
                <a14:m>
                  <m:oMath xmlns:m="http://schemas.openxmlformats.org/officeDocument/2006/math">
                    <m:r>
                      <a:rPr lang="en-US" altLang="ko-KR" i="1">
                        <a:latin typeface="Cambria Math" panose="02040503050406030204" pitchFamily="18" charset="0"/>
                      </a:rPr>
                      <m:t>𝜆</m:t>
                    </m:r>
                    <m:r>
                      <a:rPr lang="en-US" altLang="ko-KR" i="1">
                        <a:latin typeface="Cambria Math" panose="02040503050406030204" pitchFamily="18" charset="0"/>
                      </a:rPr>
                      <m:t> </m:t>
                    </m:r>
                  </m:oMath>
                </a14:m>
                <a:r>
                  <a:rPr lang="en-US" altLang="ko-KR" dirty="0"/>
                  <a:t>) pair, find best approximation X</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𝑌</m:t>
                        </m:r>
                      </m:e>
                      <m:sup>
                        <m:r>
                          <a:rPr lang="en-US" altLang="ko-KR" i="1">
                            <a:latin typeface="Cambria Math" panose="02040503050406030204" pitchFamily="18" charset="0"/>
                          </a:rPr>
                          <m:t>𝑇</m:t>
                        </m:r>
                      </m:sup>
                    </m:sSup>
                  </m:oMath>
                </a14:m>
                <a:r>
                  <a:rPr lang="en-US" altLang="ko-KR" dirty="0"/>
                  <a:t>to R using alternating least squares. Stop when RMSE becomes smaller than a pre-set criterion where E=R- X</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𝑌</m:t>
                        </m:r>
                      </m:e>
                      <m:sup>
                        <m:r>
                          <a:rPr lang="en-US" altLang="ko-KR" i="1">
                            <a:latin typeface="Cambria Math" panose="02040503050406030204" pitchFamily="18" charset="0"/>
                          </a:rPr>
                          <m:t>𝑇</m:t>
                        </m:r>
                      </m:sup>
                    </m:sSup>
                    <m:r>
                      <a:rPr lang="en-US" altLang="ko-KR" i="1">
                        <a:latin typeface="Cambria Math"/>
                      </a:rPr>
                      <m:t> </m:t>
                    </m:r>
                  </m:oMath>
                </a14:m>
                <a:r>
                  <a:rPr lang="en-US" altLang="ko-KR" dirty="0"/>
                  <a:t>. </a:t>
                </a:r>
              </a:p>
              <a:p>
                <a:pPr marL="342900" indent="-342900">
                  <a:lnSpc>
                    <a:spcPct val="150000"/>
                  </a:lnSpc>
                  <a:buFont typeface="Arial" panose="020B0604020202020204" pitchFamily="34" charset="0"/>
                  <a:buAutoNum type="arabicPeriod"/>
                </a:pPr>
                <a:r>
                  <a:rPr lang="en-US" altLang="ko-KR" dirty="0"/>
                  <a:t>Using the validation set data, for each fixed (k, </a:t>
                </a:r>
                <a14:m>
                  <m:oMath xmlns:m="http://schemas.openxmlformats.org/officeDocument/2006/math">
                    <m:r>
                      <a:rPr lang="en-US" altLang="ko-KR" i="1">
                        <a:latin typeface="Cambria Math" panose="02040503050406030204" pitchFamily="18" charset="0"/>
                      </a:rPr>
                      <m:t>𝜆</m:t>
                    </m:r>
                    <m:r>
                      <a:rPr lang="en-US" altLang="ko-KR" i="1">
                        <a:latin typeface="Cambria Math" panose="02040503050406030204" pitchFamily="18" charset="0"/>
                      </a:rPr>
                      <m:t> </m:t>
                    </m:r>
                  </m:oMath>
                </a14:m>
                <a:r>
                  <a:rPr lang="en-US" altLang="ko-KR" dirty="0"/>
                  <a:t>) pair, find best cut-off threshold of X</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𝑌</m:t>
                        </m:r>
                      </m:e>
                      <m:sup>
                        <m:r>
                          <a:rPr lang="en-US" altLang="ko-KR" i="1">
                            <a:latin typeface="Cambria Math" panose="02040503050406030204" pitchFamily="18" charset="0"/>
                          </a:rPr>
                          <m:t>𝑇</m:t>
                        </m:r>
                      </m:sup>
                    </m:sSup>
                    <m:r>
                      <a:rPr lang="en-US" altLang="ko-KR" i="1">
                        <a:latin typeface="Cambria Math"/>
                      </a:rPr>
                      <m:t> </m:t>
                    </m:r>
                  </m:oMath>
                </a14:m>
                <a:r>
                  <a:rPr lang="en-US" altLang="ko-KR" dirty="0"/>
                  <a:t>to maximize accuracy (comparing binary version of X</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𝑌</m:t>
                        </m:r>
                      </m:e>
                      <m:sup>
                        <m:r>
                          <a:rPr lang="en-US" altLang="ko-KR" i="1">
                            <a:latin typeface="Cambria Math" panose="02040503050406030204" pitchFamily="18" charset="0"/>
                          </a:rPr>
                          <m:t>𝑇</m:t>
                        </m:r>
                      </m:sup>
                    </m:sSup>
                    <m:r>
                      <a:rPr lang="en-US" altLang="ko-KR" i="1">
                        <a:latin typeface="Cambria Math"/>
                      </a:rPr>
                      <m:t> </m:t>
                    </m:r>
                  </m:oMath>
                </a14:m>
                <a:r>
                  <a:rPr lang="en-US" altLang="ko-KR" dirty="0"/>
                  <a:t>with binary R). Then, choose the optimal (k, </a:t>
                </a:r>
                <a14:m>
                  <m:oMath xmlns:m="http://schemas.openxmlformats.org/officeDocument/2006/math">
                    <m:r>
                      <a:rPr lang="en-US" altLang="ko-KR" i="1">
                        <a:latin typeface="Cambria Math" panose="02040503050406030204" pitchFamily="18" charset="0"/>
                      </a:rPr>
                      <m:t>𝜆</m:t>
                    </m:r>
                    <m:r>
                      <a:rPr lang="en-US" altLang="ko-KR" i="1">
                        <a:latin typeface="Cambria Math" panose="02040503050406030204" pitchFamily="18" charset="0"/>
                      </a:rPr>
                      <m:t> </m:t>
                    </m:r>
                  </m:oMath>
                </a14:m>
                <a:r>
                  <a:rPr lang="en-US" altLang="ko-KR" dirty="0"/>
                  <a:t>) pair together with the best cut-off threshold to maximize the overall accuracy.</a:t>
                </a:r>
              </a:p>
              <a:p>
                <a:pPr marL="342900" indent="-342900">
                  <a:lnSpc>
                    <a:spcPct val="150000"/>
                  </a:lnSpc>
                  <a:buFont typeface="Arial" panose="020B0604020202020204" pitchFamily="34" charset="0"/>
                  <a:buAutoNum type="arabicPeriod"/>
                </a:pPr>
                <a:r>
                  <a:rPr lang="en-US" altLang="ko-KR" dirty="0"/>
                  <a:t>Given the optimal (k, </a:t>
                </a:r>
                <a14:m>
                  <m:oMath xmlns:m="http://schemas.openxmlformats.org/officeDocument/2006/math">
                    <m:r>
                      <a:rPr lang="en-US" altLang="ko-KR" i="1">
                        <a:latin typeface="Cambria Math" panose="02040503050406030204" pitchFamily="18" charset="0"/>
                      </a:rPr>
                      <m:t>𝜆</m:t>
                    </m:r>
                    <m:r>
                      <a:rPr lang="en-US" altLang="ko-KR" i="1">
                        <a:latin typeface="Cambria Math" panose="02040503050406030204" pitchFamily="18" charset="0"/>
                      </a:rPr>
                      <m:t> </m:t>
                    </m:r>
                  </m:oMath>
                </a14:m>
                <a:r>
                  <a:rPr lang="en-US" altLang="ko-KR" dirty="0"/>
                  <a:t>) pair, re-estimate X and </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panose="02040503050406030204" pitchFamily="18" charset="0"/>
                          </a:rPr>
                          <m:t>𝑌</m:t>
                        </m:r>
                      </m:e>
                      <m:sup>
                        <m:r>
                          <a:rPr lang="en-US" altLang="ko-KR" i="1">
                            <a:latin typeface="Cambria Math" panose="02040503050406030204" pitchFamily="18" charset="0"/>
                          </a:rPr>
                          <m:t>𝑇</m:t>
                        </m:r>
                      </m:sup>
                    </m:sSup>
                  </m:oMath>
                </a14:m>
                <a:r>
                  <a:rPr lang="en-US" altLang="ko-KR" dirty="0"/>
                  <a:t> using the 80% of data. Use the same threshold obtained in 3.</a:t>
                </a:r>
              </a:p>
              <a:p>
                <a:pPr marL="342900" indent="-342900">
                  <a:lnSpc>
                    <a:spcPct val="150000"/>
                  </a:lnSpc>
                  <a:buFont typeface="Arial" panose="020B0604020202020204" pitchFamily="34" charset="0"/>
                  <a:buAutoNum type="arabicPeriod"/>
                </a:pPr>
                <a:r>
                  <a:rPr lang="en-US" altLang="ko-KR" dirty="0"/>
                  <a:t>Using the test set, compute accuracy and RMSE using the “model” in 4.</a:t>
                </a:r>
              </a:p>
            </p:txBody>
          </p:sp>
        </mc:Choice>
        <mc:Fallback xmlns="">
          <p:sp>
            <p:nvSpPr>
              <p:cNvPr id="3" name="내용 개체 틀 2">
                <a:extLst>
                  <a:ext uri="{FF2B5EF4-FFF2-40B4-BE49-F238E27FC236}">
                    <a16:creationId xmlns:a16="http://schemas.microsoft.com/office/drawing/2014/main" xmlns="" xmlns:a14="http://schemas.microsoft.com/office/drawing/2010/main" id="{303AAFE4-DA92-4F49-8C8B-87A30D6772C0}"/>
                  </a:ext>
                </a:extLst>
              </p:cNvPr>
              <p:cNvSpPr>
                <a:spLocks noGrp="1" noRot="1" noChangeAspect="1" noMove="1" noResize="1" noEditPoints="1" noAdjustHandles="1" noChangeArrowheads="1" noChangeShapeType="1" noTextEdit="1"/>
              </p:cNvSpPr>
              <p:nvPr>
                <p:ph idx="1"/>
              </p:nvPr>
            </p:nvSpPr>
            <p:spPr>
              <a:xfrm>
                <a:off x="838200" y="1575436"/>
                <a:ext cx="10515600" cy="4715827"/>
              </a:xfrm>
              <a:blipFill rotWithShape="0">
                <a:blip r:embed="rId2"/>
                <a:stretch>
                  <a:fillRect l="-638" t="-2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7435389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4E923C-B01F-4453-909E-3D957A25A56A}"/>
              </a:ext>
            </a:extLst>
          </p:cNvPr>
          <p:cNvSpPr>
            <a:spLocks noGrp="1"/>
          </p:cNvSpPr>
          <p:nvPr>
            <p:ph type="title"/>
          </p:nvPr>
        </p:nvSpPr>
        <p:spPr>
          <a:xfrm>
            <a:off x="410183" y="249067"/>
            <a:ext cx="10515600" cy="1325563"/>
          </a:xfrm>
        </p:spPr>
        <p:txBody>
          <a:bodyPr>
            <a:normAutofit/>
          </a:bodyPr>
          <a:lstStyle/>
          <a:p>
            <a:r>
              <a:rPr lang="en-US" altLang="ko-KR" dirty="0">
                <a:latin typeface="Calibri" panose="020F0502020204030204" pitchFamily="34" charset="0"/>
              </a:rPr>
              <a:t>Prediction Results: Latent Factor Model</a:t>
            </a:r>
            <a:endParaRPr lang="ko-KR" altLang="en-US" dirty="0">
              <a:latin typeface="Calibri" panose="020F0502020204030204" pitchFamily="34" charset="0"/>
            </a:endParaRPr>
          </a:p>
        </p:txBody>
      </p:sp>
      <p:graphicFrame>
        <p:nvGraphicFramePr>
          <p:cNvPr id="4" name="표 3">
            <a:extLst>
              <a:ext uri="{FF2B5EF4-FFF2-40B4-BE49-F238E27FC236}">
                <a16:creationId xmlns:a16="http://schemas.microsoft.com/office/drawing/2014/main" id="{CD48E78A-718F-4C6A-B8A4-9BCD9202FCFD}"/>
              </a:ext>
            </a:extLst>
          </p:cNvPr>
          <p:cNvGraphicFramePr>
            <a:graphicFrameLocks noGrp="1"/>
          </p:cNvGraphicFramePr>
          <p:nvPr/>
        </p:nvGraphicFramePr>
        <p:xfrm>
          <a:off x="515983" y="2734925"/>
          <a:ext cx="11160034" cy="1842790"/>
        </p:xfrm>
        <a:graphic>
          <a:graphicData uri="http://schemas.openxmlformats.org/drawingml/2006/table">
            <a:tbl>
              <a:tblPr>
                <a:tableStyleId>{5940675A-B579-460E-94D1-54222C63F5DA}</a:tableStyleId>
              </a:tblPr>
              <a:tblGrid>
                <a:gridCol w="2285690">
                  <a:extLst>
                    <a:ext uri="{9D8B030D-6E8A-4147-A177-3AD203B41FA5}">
                      <a16:colId xmlns:a16="http://schemas.microsoft.com/office/drawing/2014/main" val="54988514"/>
                    </a:ext>
                  </a:extLst>
                </a:gridCol>
                <a:gridCol w="1361024">
                  <a:extLst>
                    <a:ext uri="{9D8B030D-6E8A-4147-A177-3AD203B41FA5}">
                      <a16:colId xmlns:a16="http://schemas.microsoft.com/office/drawing/2014/main" val="1924045121"/>
                    </a:ext>
                  </a:extLst>
                </a:gridCol>
                <a:gridCol w="1230821">
                  <a:extLst>
                    <a:ext uri="{9D8B030D-6E8A-4147-A177-3AD203B41FA5}">
                      <a16:colId xmlns:a16="http://schemas.microsoft.com/office/drawing/2014/main" val="3027032778"/>
                    </a:ext>
                  </a:extLst>
                </a:gridCol>
                <a:gridCol w="1161860">
                  <a:extLst>
                    <a:ext uri="{9D8B030D-6E8A-4147-A177-3AD203B41FA5}">
                      <a16:colId xmlns:a16="http://schemas.microsoft.com/office/drawing/2014/main" val="2123992978"/>
                    </a:ext>
                  </a:extLst>
                </a:gridCol>
                <a:gridCol w="1083987">
                  <a:extLst>
                    <a:ext uri="{9D8B030D-6E8A-4147-A177-3AD203B41FA5}">
                      <a16:colId xmlns:a16="http://schemas.microsoft.com/office/drawing/2014/main" val="168535902"/>
                    </a:ext>
                  </a:extLst>
                </a:gridCol>
                <a:gridCol w="1377704">
                  <a:extLst>
                    <a:ext uri="{9D8B030D-6E8A-4147-A177-3AD203B41FA5}">
                      <a16:colId xmlns:a16="http://schemas.microsoft.com/office/drawing/2014/main" val="3076035939"/>
                    </a:ext>
                  </a:extLst>
                </a:gridCol>
                <a:gridCol w="1329474">
                  <a:extLst>
                    <a:ext uri="{9D8B030D-6E8A-4147-A177-3AD203B41FA5}">
                      <a16:colId xmlns:a16="http://schemas.microsoft.com/office/drawing/2014/main" val="2364987772"/>
                    </a:ext>
                  </a:extLst>
                </a:gridCol>
                <a:gridCol w="1329474">
                  <a:extLst>
                    <a:ext uri="{9D8B030D-6E8A-4147-A177-3AD203B41FA5}">
                      <a16:colId xmlns:a16="http://schemas.microsoft.com/office/drawing/2014/main" val="1237834735"/>
                    </a:ext>
                  </a:extLst>
                </a:gridCol>
              </a:tblGrid>
              <a:tr h="625792">
                <a:tc>
                  <a:txBody>
                    <a:bodyPr/>
                    <a:lstStyle/>
                    <a:p>
                      <a:pPr algn="ctr" fontAlgn="ctr"/>
                      <a:r>
                        <a:rPr lang="en-US" altLang="ko-KR" sz="1800" b="0" i="0" u="none" strike="noStrike" dirty="0">
                          <a:solidFill>
                            <a:srgbClr val="000000"/>
                          </a:solidFill>
                          <a:effectLst/>
                          <a:latin typeface="Calibri" panose="020F0502020204030204" pitchFamily="34" charset="0"/>
                          <a:ea typeface="맑은 고딕" panose="020B0503020000020004" pitchFamily="50" charset="-127"/>
                        </a:rPr>
                        <a:t>Model</a:t>
                      </a:r>
                    </a:p>
                    <a:p>
                      <a:pPr algn="ctr" fontAlgn="ctr"/>
                      <a:r>
                        <a:rPr lang="en-US" altLang="ko-KR" sz="1800" b="0" i="0" u="none" strike="noStrike" dirty="0">
                          <a:solidFill>
                            <a:srgbClr val="000000"/>
                          </a:solidFill>
                          <a:effectLst/>
                          <a:latin typeface="Calibri" panose="020F0502020204030204" pitchFamily="34" charset="0"/>
                          <a:ea typeface="맑은 고딕" panose="020B0503020000020004" pitchFamily="50" charset="-127"/>
                        </a:rPr>
                        <a:t>(Binary Rating Matrix)</a:t>
                      </a:r>
                    </a:p>
                  </a:txBody>
                  <a:tcPr marL="7620" marR="7620" marT="7620" marB="0" anchor="ctr"/>
                </a:tc>
                <a:tc>
                  <a:txBody>
                    <a:bodyPr/>
                    <a:lstStyle/>
                    <a:p>
                      <a:pPr algn="ctr" fontAlgn="ctr"/>
                      <a:r>
                        <a:rPr lang="en-US" sz="1800" u="none" strike="noStrike" dirty="0">
                          <a:effectLst/>
                          <a:latin typeface="Calibri" panose="020F0502020204030204" pitchFamily="34" charset="0"/>
                        </a:rPr>
                        <a:t>The optimal </a:t>
                      </a:r>
                    </a:p>
                    <a:p>
                      <a:pPr algn="ctr" fontAlgn="ctr"/>
                      <a:r>
                        <a:rPr lang="en-US" sz="1800" b="0" i="0" u="none" strike="noStrike" dirty="0">
                          <a:solidFill>
                            <a:srgbClr val="000000"/>
                          </a:solidFill>
                          <a:effectLst/>
                          <a:latin typeface="Calibri" panose="020F0502020204030204" pitchFamily="34" charset="0"/>
                          <a:ea typeface="맑은 고딕" panose="020B0503020000020004" pitchFamily="50" charset="-127"/>
                        </a:rPr>
                        <a:t>number of  </a:t>
                      </a:r>
                    </a:p>
                    <a:p>
                      <a:pPr algn="ctr" fontAlgn="ctr"/>
                      <a:r>
                        <a:rPr lang="en-US" sz="1800" b="0" i="0" u="none" strike="noStrike" dirty="0">
                          <a:solidFill>
                            <a:srgbClr val="000000"/>
                          </a:solidFill>
                          <a:effectLst/>
                          <a:latin typeface="Calibri" panose="020F0502020204030204" pitchFamily="34" charset="0"/>
                          <a:ea typeface="맑은 고딕" panose="020B0503020000020004" pitchFamily="50" charset="-127"/>
                        </a:rPr>
                        <a:t>factors</a:t>
                      </a:r>
                    </a:p>
                  </a:txBody>
                  <a:tcPr marL="7620" marR="7620" marT="7620" marB="0" anchor="ctr"/>
                </a:tc>
                <a:tc>
                  <a:txBody>
                    <a:bodyPr/>
                    <a:lstStyle/>
                    <a:p>
                      <a:pPr algn="ctr" fontAlgn="ctr"/>
                      <a:r>
                        <a:rPr lang="en-US" sz="1800" u="none" strike="noStrike" dirty="0">
                          <a:effectLst/>
                          <a:latin typeface="Calibri" panose="020F0502020204030204" pitchFamily="34" charset="0"/>
                        </a:rPr>
                        <a:t>Optimal </a:t>
                      </a:r>
                    </a:p>
                    <a:p>
                      <a:pPr algn="ctr" fontAlgn="ctr"/>
                      <a:r>
                        <a:rPr lang="en-US" sz="1800" u="none" strike="noStrike" dirty="0">
                          <a:effectLst/>
                          <a:latin typeface="Calibri" panose="020F0502020204030204" pitchFamily="34" charset="0"/>
                        </a:rPr>
                        <a:t>Regularizer</a:t>
                      </a:r>
                      <a:endParaRPr lang="en-US" sz="18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sz="1800" u="none" strike="noStrike" dirty="0">
                          <a:effectLst/>
                          <a:latin typeface="Calibri" panose="020F0502020204030204" pitchFamily="34" charset="0"/>
                        </a:rPr>
                        <a:t>Optimal </a:t>
                      </a:r>
                    </a:p>
                    <a:p>
                      <a:pPr algn="ctr" fontAlgn="ctr"/>
                      <a:r>
                        <a:rPr lang="en-US" sz="1800" u="none" strike="noStrike" dirty="0">
                          <a:effectLst/>
                          <a:latin typeface="Calibri" panose="020F0502020204030204" pitchFamily="34" charset="0"/>
                        </a:rPr>
                        <a:t>cutoff</a:t>
                      </a:r>
                      <a:endParaRPr lang="en-US" sz="18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endParaRPr lang="en-US" sz="18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sz="1800" b="0" i="0" u="none" strike="noStrike" dirty="0">
                          <a:solidFill>
                            <a:srgbClr val="000000"/>
                          </a:solidFill>
                          <a:effectLst/>
                          <a:latin typeface="Calibri" panose="020F0502020204030204" pitchFamily="34" charset="0"/>
                          <a:ea typeface="맑은 고딕" panose="020B0503020000020004" pitchFamily="50" charset="-127"/>
                        </a:rPr>
                        <a:t>Validation set Accuracy</a:t>
                      </a:r>
                    </a:p>
                  </a:txBody>
                  <a:tcPr marL="7620" marR="7620" marT="7620" marB="0" anchor="ctr"/>
                </a:tc>
                <a:tc>
                  <a:txBody>
                    <a:bodyPr/>
                    <a:lstStyle/>
                    <a:p>
                      <a:pPr algn="ctr" fontAlgn="ctr"/>
                      <a:r>
                        <a:rPr lang="en-US" sz="1800" u="none" strike="noStrike" dirty="0">
                          <a:effectLst/>
                          <a:latin typeface="Calibri" panose="020F0502020204030204" pitchFamily="34" charset="0"/>
                        </a:rPr>
                        <a:t>Test set </a:t>
                      </a:r>
                    </a:p>
                    <a:p>
                      <a:pPr algn="ctr" fontAlgn="ctr"/>
                      <a:r>
                        <a:rPr lang="en-US" sz="1800" u="none" strike="noStrike" dirty="0">
                          <a:effectLst/>
                          <a:latin typeface="Calibri" panose="020F0502020204030204" pitchFamily="34" charset="0"/>
                        </a:rPr>
                        <a:t>Accuracy</a:t>
                      </a:r>
                      <a:endParaRPr lang="en-US" sz="18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sz="1800" b="0" i="0" u="none" strike="noStrike" dirty="0">
                          <a:solidFill>
                            <a:srgbClr val="000000"/>
                          </a:solidFill>
                          <a:effectLst/>
                          <a:latin typeface="Calibri" panose="020F0502020204030204" pitchFamily="34" charset="0"/>
                          <a:ea typeface="맑은 고딕" panose="020B0503020000020004" pitchFamily="50" charset="-127"/>
                        </a:rPr>
                        <a:t>Test set</a:t>
                      </a:r>
                    </a:p>
                    <a:p>
                      <a:pPr algn="ctr" fontAlgn="ctr"/>
                      <a:r>
                        <a:rPr lang="en-US" sz="1800" b="0" i="0" u="none" strike="noStrike" dirty="0">
                          <a:solidFill>
                            <a:srgbClr val="000000"/>
                          </a:solidFill>
                          <a:effectLst/>
                          <a:latin typeface="Calibri" panose="020F0502020204030204" pitchFamily="34" charset="0"/>
                          <a:ea typeface="맑은 고딕" panose="020B0503020000020004" pitchFamily="50" charset="-127"/>
                        </a:rPr>
                        <a:t>RMSE</a:t>
                      </a:r>
                    </a:p>
                  </a:txBody>
                  <a:tcPr marL="7620" marR="7620" marT="7620" marB="0" anchor="ctr"/>
                </a:tc>
                <a:extLst>
                  <a:ext uri="{0D108BD9-81ED-4DB2-BD59-A6C34878D82A}">
                    <a16:rowId xmlns:a16="http://schemas.microsoft.com/office/drawing/2014/main" val="1753875821"/>
                  </a:ext>
                </a:extLst>
              </a:tr>
              <a:tr h="506105">
                <a:tc>
                  <a:txBody>
                    <a:bodyPr/>
                    <a:lstStyle/>
                    <a:p>
                      <a:pPr algn="ctr" fontAlgn="ctr"/>
                      <a:r>
                        <a:rPr lang="en-US" altLang="ko-KR" sz="1800" b="0" i="0" u="none" strike="noStrike">
                          <a:solidFill>
                            <a:srgbClr val="000000"/>
                          </a:solidFill>
                          <a:effectLst/>
                          <a:latin typeface="Calibri" panose="020F0502020204030204" pitchFamily="34" charset="0"/>
                          <a:ea typeface="맑은 고딕" panose="020B0503020000020004" pitchFamily="50" charset="-127"/>
                        </a:rPr>
                        <a:t>Studio-level</a:t>
                      </a:r>
                      <a:endParaRPr lang="en-US" altLang="ko-KR" sz="18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800" b="0" i="0" u="none" strike="noStrike" dirty="0">
                          <a:solidFill>
                            <a:schemeClr val="tx1"/>
                          </a:solidFill>
                          <a:effectLst/>
                          <a:latin typeface="Calibri" panose="020F0502020204030204" pitchFamily="34" charset="0"/>
                          <a:ea typeface="+mn-ea"/>
                        </a:rPr>
                        <a:t>13</a:t>
                      </a:r>
                      <a:endParaRPr lang="en-US" altLang="ko-KR" sz="18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sz="1800" b="0" i="0" u="none" strike="noStrike" dirty="0">
                          <a:solidFill>
                            <a:srgbClr val="000000"/>
                          </a:solidFill>
                          <a:effectLst/>
                          <a:latin typeface="Calibri" panose="020F0502020204030204" pitchFamily="34" charset="0"/>
                          <a:ea typeface="맑은 고딕" panose="020B0503020000020004" pitchFamily="50" charset="-127"/>
                        </a:rPr>
                        <a:t>0.0081</a:t>
                      </a:r>
                    </a:p>
                  </a:txBody>
                  <a:tcPr marL="7620" marR="7620" marT="7620"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800" u="none" strike="noStrike" kern="1200" dirty="0">
                          <a:solidFill>
                            <a:schemeClr val="tx1"/>
                          </a:solidFill>
                          <a:effectLst/>
                          <a:latin typeface="Calibri" panose="020F0502020204030204" pitchFamily="34" charset="0"/>
                          <a:ea typeface="+mn-ea"/>
                          <a:cs typeface="+mn-cs"/>
                        </a:rPr>
                        <a:t>0.232</a:t>
                      </a:r>
                    </a:p>
                  </a:txBody>
                  <a:tcPr marL="7620" marR="7620" marT="7620" marB="0" anchor="ctr"/>
                </a:tc>
                <a:tc>
                  <a:txBody>
                    <a:bodyPr/>
                    <a:lstStyle/>
                    <a:p>
                      <a:pPr marL="0" algn="ctr" defTabSz="914400" rtl="0" eaLnBrk="1" fontAlgn="ctr" latinLnBrk="1" hangingPunct="1"/>
                      <a:endParaRPr lang="en-US" sz="1800" u="none" strike="noStrike" kern="1200" dirty="0">
                        <a:solidFill>
                          <a:schemeClr val="tx1"/>
                        </a:solidFill>
                        <a:effectLst/>
                        <a:latin typeface="Calibri" panose="020F0502020204030204" pitchFamily="34" charset="0"/>
                        <a:ea typeface="+mn-ea"/>
                        <a:cs typeface="+mn-cs"/>
                      </a:endParaRPr>
                    </a:p>
                  </a:txBody>
                  <a:tcPr marL="7620" marR="7620" marT="7620" marB="0" anchor="ctr">
                    <a:lnTlToBr w="12700" cap="flat" cmpd="sng" algn="ctr">
                      <a:solidFill>
                        <a:schemeClr val="tx1"/>
                      </a:solidFill>
                      <a:prstDash val="solid"/>
                      <a:round/>
                      <a:headEnd type="none" w="med" len="med"/>
                      <a:tailEnd type="none" w="med" len="med"/>
                    </a:lnTlToBr>
                  </a:tcPr>
                </a:tc>
                <a:tc>
                  <a:txBody>
                    <a:bodyPr/>
                    <a:lstStyle/>
                    <a:p>
                      <a:pPr marL="0" algn="ctr" defTabSz="914400" rtl="0" eaLnBrk="1" fontAlgn="ctr" latinLnBrk="1" hangingPunct="1"/>
                      <a:r>
                        <a:rPr lang="en-US" altLang="ko-KR" sz="1800" u="none" strike="noStrike" kern="1200" dirty="0">
                          <a:solidFill>
                            <a:schemeClr val="tx1"/>
                          </a:solidFill>
                          <a:effectLst/>
                          <a:latin typeface="Calibri" panose="020F0502020204030204" pitchFamily="34" charset="0"/>
                          <a:ea typeface="+mn-ea"/>
                          <a:cs typeface="+mn-cs"/>
                        </a:rPr>
                        <a:t>79.10%</a:t>
                      </a:r>
                    </a:p>
                  </a:txBody>
                  <a:tcPr marL="7620" marR="7620" marT="7620" marB="0" anchor="ctr"/>
                </a:tc>
                <a:tc>
                  <a:txBody>
                    <a:bodyPr/>
                    <a:lstStyle/>
                    <a:p>
                      <a:pPr marL="0" algn="ctr" defTabSz="914400" rtl="0" eaLnBrk="1" fontAlgn="ctr" latinLnBrk="1" hangingPunct="1"/>
                      <a:r>
                        <a:rPr lang="en-US" altLang="ko-KR" sz="1800" u="none" strike="noStrike" kern="1200" dirty="0">
                          <a:solidFill>
                            <a:schemeClr val="tx1"/>
                          </a:solidFill>
                          <a:effectLst/>
                          <a:latin typeface="Calibri" panose="020F0502020204030204" pitchFamily="34" charset="0"/>
                          <a:ea typeface="+mn-ea"/>
                          <a:cs typeface="+mn-cs"/>
                        </a:rPr>
                        <a:t>67.20%</a:t>
                      </a:r>
                    </a:p>
                  </a:txBody>
                  <a:tcPr marL="7620" marR="7620" marT="7620" marB="0" anchor="ctr"/>
                </a:tc>
                <a:tc>
                  <a:txBody>
                    <a:bodyPr/>
                    <a:lstStyle/>
                    <a:p>
                      <a:pPr marL="0" algn="ctr" defTabSz="914400" rtl="0" eaLnBrk="1" fontAlgn="ctr" latinLnBrk="1" hangingPunct="1"/>
                      <a:r>
                        <a:rPr lang="en-US" altLang="ko-KR" sz="1800" u="none" strike="noStrike" kern="1200" dirty="0">
                          <a:solidFill>
                            <a:schemeClr val="tx1"/>
                          </a:solidFill>
                          <a:effectLst/>
                          <a:latin typeface="Calibri" panose="020F0502020204030204" pitchFamily="34" charset="0"/>
                          <a:ea typeface="+mn-ea"/>
                          <a:cs typeface="+mn-cs"/>
                        </a:rPr>
                        <a:t>0.456</a:t>
                      </a:r>
                    </a:p>
                  </a:txBody>
                  <a:tcPr marL="7620" marR="7620" marT="7620" marB="0" anchor="ctr"/>
                </a:tc>
                <a:extLst>
                  <a:ext uri="{0D108BD9-81ED-4DB2-BD59-A6C34878D82A}">
                    <a16:rowId xmlns:a16="http://schemas.microsoft.com/office/drawing/2014/main" val="3329026915"/>
                  </a:ext>
                </a:extLst>
              </a:tr>
              <a:tr h="506105">
                <a:tc>
                  <a:txBody>
                    <a:bodyPr/>
                    <a:lstStyle/>
                    <a:p>
                      <a:pPr algn="ctr" fontAlgn="ctr"/>
                      <a:r>
                        <a:rPr lang="en-US" altLang="ko-KR" sz="1800" b="0" i="0" u="none" strike="noStrike" dirty="0">
                          <a:solidFill>
                            <a:srgbClr val="000000"/>
                          </a:solidFill>
                          <a:effectLst/>
                          <a:latin typeface="Calibri" panose="020F0502020204030204" pitchFamily="34" charset="0"/>
                          <a:ea typeface="맑은 고딕" panose="020B0503020000020004" pitchFamily="50" charset="-127"/>
                        </a:rPr>
                        <a:t>Studio </a:t>
                      </a:r>
                      <a:r>
                        <a:rPr lang="en-US" altLang="ko-KR" sz="1800" b="0" i="0" u="none" strike="noStrike">
                          <a:solidFill>
                            <a:srgbClr val="000000"/>
                          </a:solidFill>
                          <a:effectLst/>
                          <a:latin typeface="Calibri" panose="020F0502020204030204" pitchFamily="34" charset="0"/>
                          <a:ea typeface="맑은 고딕" panose="020B0503020000020004" pitchFamily="50" charset="-127"/>
                        </a:rPr>
                        <a:t>&amp; Activity-level</a:t>
                      </a:r>
                      <a:endParaRPr lang="en-US" altLang="ko-KR" sz="18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800" u="none" strike="noStrike" kern="1200" dirty="0">
                          <a:solidFill>
                            <a:schemeClr val="tx1"/>
                          </a:solidFill>
                          <a:effectLst/>
                          <a:latin typeface="Calibri" panose="020F0502020204030204" pitchFamily="34" charset="0"/>
                          <a:ea typeface="+mn-ea"/>
                          <a:cs typeface="+mn-cs"/>
                        </a:rPr>
                        <a:t>12</a:t>
                      </a:r>
                    </a:p>
                  </a:txBody>
                  <a:tcPr marL="7620" marR="7620" marT="7620"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800" u="none" strike="noStrike" kern="1200" dirty="0">
                          <a:solidFill>
                            <a:schemeClr val="tx1"/>
                          </a:solidFill>
                          <a:effectLst/>
                          <a:latin typeface="Calibri" panose="020F0502020204030204" pitchFamily="34" charset="0"/>
                          <a:ea typeface="+mn-ea"/>
                          <a:cs typeface="+mn-cs"/>
                        </a:rPr>
                        <a:t>0.0001</a:t>
                      </a:r>
                    </a:p>
                  </a:txBody>
                  <a:tcPr marL="7620" marR="7620" marT="7620" marB="0" anchor="ctr"/>
                </a:tc>
                <a:tc>
                  <a:txBody>
                    <a:bodyPr/>
                    <a:lstStyle/>
                    <a:p>
                      <a:pPr marL="0" algn="ctr" defTabSz="914400" rtl="0" eaLnBrk="1" fontAlgn="ctr" latinLnBrk="1" hangingPunct="1"/>
                      <a:r>
                        <a:rPr lang="en-US" altLang="ko-KR" sz="1800" u="none" strike="noStrike" kern="1200" dirty="0">
                          <a:solidFill>
                            <a:schemeClr val="tx1"/>
                          </a:solidFill>
                          <a:effectLst/>
                          <a:latin typeface="Calibri" panose="020F0502020204030204" pitchFamily="34" charset="0"/>
                          <a:ea typeface="+mn-ea"/>
                          <a:cs typeface="+mn-cs"/>
                        </a:rPr>
                        <a:t>0.201</a:t>
                      </a:r>
                    </a:p>
                  </a:txBody>
                  <a:tcPr marL="7620" marR="7620" marT="7620" marB="0" anchor="ctr"/>
                </a:tc>
                <a:tc>
                  <a:txBody>
                    <a:bodyPr/>
                    <a:lstStyle/>
                    <a:p>
                      <a:pPr marL="0" algn="ctr" defTabSz="914400" rtl="0" eaLnBrk="1" fontAlgn="ctr" latinLnBrk="1" hangingPunct="1"/>
                      <a:endParaRPr lang="en-US" sz="1800" u="none" strike="noStrike" kern="1200" dirty="0">
                        <a:solidFill>
                          <a:schemeClr val="tx1"/>
                        </a:solidFill>
                        <a:effectLst/>
                        <a:latin typeface="Calibri" panose="020F0502020204030204" pitchFamily="34" charset="0"/>
                        <a:ea typeface="+mn-ea"/>
                        <a:cs typeface="+mn-cs"/>
                      </a:endParaRPr>
                    </a:p>
                  </a:txBody>
                  <a:tcPr marL="7620" marR="7620" marT="7620" marB="0" anchor="ctr">
                    <a:lnTlToBr w="12700" cap="flat" cmpd="sng" algn="ctr">
                      <a:solidFill>
                        <a:schemeClr val="tx1"/>
                      </a:solidFill>
                      <a:prstDash val="solid"/>
                      <a:round/>
                      <a:headEnd type="none" w="med" len="med"/>
                      <a:tailEnd type="none" w="med" len="med"/>
                    </a:lnTlToBr>
                  </a:tcPr>
                </a:tc>
                <a:tc>
                  <a:txBody>
                    <a:bodyPr/>
                    <a:lstStyle/>
                    <a:p>
                      <a:pPr marL="0" algn="ctr" defTabSz="914400" rtl="0" eaLnBrk="1" fontAlgn="ctr" latinLnBrk="1" hangingPunct="1"/>
                      <a:r>
                        <a:rPr lang="en-US" altLang="ko-KR" sz="1800" u="none" strike="noStrike" kern="1200" dirty="0">
                          <a:solidFill>
                            <a:schemeClr val="tx1"/>
                          </a:solidFill>
                          <a:effectLst/>
                          <a:latin typeface="Calibri" panose="020F0502020204030204" pitchFamily="34" charset="0"/>
                          <a:ea typeface="+mn-ea"/>
                          <a:cs typeface="+mn-cs"/>
                        </a:rPr>
                        <a:t>76.61%</a:t>
                      </a:r>
                    </a:p>
                  </a:txBody>
                  <a:tcPr marL="7620" marR="7620" marT="7620" marB="0" anchor="ctr"/>
                </a:tc>
                <a:tc>
                  <a:txBody>
                    <a:bodyPr/>
                    <a:lstStyle/>
                    <a:p>
                      <a:pPr marL="0" algn="ctr" defTabSz="914400" rtl="0" eaLnBrk="1" fontAlgn="ctr" latinLnBrk="1" hangingPunct="1"/>
                      <a:r>
                        <a:rPr lang="en-US" altLang="ko-KR" sz="1800" u="none" strike="noStrike" kern="1200" dirty="0">
                          <a:solidFill>
                            <a:schemeClr val="tx1"/>
                          </a:solidFill>
                          <a:effectLst/>
                          <a:latin typeface="Calibri" panose="020F0502020204030204" pitchFamily="34" charset="0"/>
                          <a:ea typeface="+mn-ea"/>
                          <a:cs typeface="+mn-cs"/>
                        </a:rPr>
                        <a:t>60.8%</a:t>
                      </a:r>
                    </a:p>
                  </a:txBody>
                  <a:tcPr marL="7620" marR="7620" marT="7620" marB="0" anchor="ctr"/>
                </a:tc>
                <a:tc>
                  <a:txBody>
                    <a:bodyPr/>
                    <a:lstStyle/>
                    <a:p>
                      <a:pPr marL="0" algn="ctr" defTabSz="914400" rtl="0" eaLnBrk="1" fontAlgn="ctr" latinLnBrk="1" hangingPunct="1"/>
                      <a:r>
                        <a:rPr lang="en-US" altLang="ko-KR" sz="1800" u="none" strike="noStrike" kern="1200" dirty="0">
                          <a:solidFill>
                            <a:schemeClr val="tx1"/>
                          </a:solidFill>
                          <a:effectLst/>
                          <a:latin typeface="Calibri" panose="020F0502020204030204" pitchFamily="34" charset="0"/>
                          <a:ea typeface="+mn-ea"/>
                          <a:cs typeface="+mn-cs"/>
                        </a:rPr>
                        <a:t>0.456</a:t>
                      </a:r>
                    </a:p>
                  </a:txBody>
                  <a:tcPr marL="7620" marR="7620" marT="7620" marB="0" anchor="ctr"/>
                </a:tc>
                <a:extLst>
                  <a:ext uri="{0D108BD9-81ED-4DB2-BD59-A6C34878D82A}">
                    <a16:rowId xmlns:a16="http://schemas.microsoft.com/office/drawing/2014/main" val="28014363"/>
                  </a:ext>
                </a:extLst>
              </a:tr>
            </a:tbl>
          </a:graphicData>
        </a:graphic>
      </p:graphicFrame>
    </p:spTree>
    <p:extLst>
      <p:ext uri="{BB962C8B-B14F-4D97-AF65-F5344CB8AC3E}">
        <p14:creationId xmlns:p14="http://schemas.microsoft.com/office/powerpoint/2010/main" val="38891049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76C1A6-5B48-4921-8CB8-84B94192F664}"/>
              </a:ext>
            </a:extLst>
          </p:cNvPr>
          <p:cNvSpPr>
            <a:spLocks noGrp="1"/>
          </p:cNvSpPr>
          <p:nvPr>
            <p:ph type="title"/>
          </p:nvPr>
        </p:nvSpPr>
        <p:spPr/>
        <p:txBody>
          <a:bodyPr>
            <a:normAutofit/>
          </a:bodyPr>
          <a:lstStyle/>
          <a:p>
            <a:r>
              <a:rPr lang="en-US" altLang="ko-KR" dirty="0">
                <a:latin typeface="Calibri" panose="020F0502020204030204" pitchFamily="34" charset="0"/>
              </a:rPr>
              <a:t>Studio-level</a:t>
            </a:r>
            <a:r>
              <a:rPr lang="en-US" altLang="ko-KR" dirty="0">
                <a:solidFill>
                  <a:srgbClr val="000000"/>
                </a:solidFill>
              </a:rPr>
              <a:t> Optimal</a:t>
            </a:r>
            <a:endParaRPr lang="ko-KR" altLang="en-US" dirty="0">
              <a:latin typeface="Calibri" panose="020F0502020204030204" pitchFamily="34" charset="0"/>
            </a:endParaRPr>
          </a:p>
        </p:txBody>
      </p:sp>
      <p:graphicFrame>
        <p:nvGraphicFramePr>
          <p:cNvPr id="6" name="표 5">
            <a:extLst>
              <a:ext uri="{FF2B5EF4-FFF2-40B4-BE49-F238E27FC236}">
                <a16:creationId xmlns:a16="http://schemas.microsoft.com/office/drawing/2014/main" id="{0E8796BB-5DD0-4833-A0B4-ACEBE837F472}"/>
              </a:ext>
            </a:extLst>
          </p:cNvPr>
          <p:cNvGraphicFramePr>
            <a:graphicFrameLocks noGrp="1"/>
          </p:cNvGraphicFramePr>
          <p:nvPr/>
        </p:nvGraphicFramePr>
        <p:xfrm>
          <a:off x="986929" y="1690688"/>
          <a:ext cx="4818448" cy="1511793"/>
        </p:xfrm>
        <a:graphic>
          <a:graphicData uri="http://schemas.openxmlformats.org/drawingml/2006/table">
            <a:tbl>
              <a:tblPr firstRow="1" bandRow="1">
                <a:tableStyleId>{5940675A-B579-460E-94D1-54222C63F5DA}</a:tableStyleId>
              </a:tblPr>
              <a:tblGrid>
                <a:gridCol w="1836895">
                  <a:extLst>
                    <a:ext uri="{9D8B030D-6E8A-4147-A177-3AD203B41FA5}">
                      <a16:colId xmlns:a16="http://schemas.microsoft.com/office/drawing/2014/main" val="4284548234"/>
                    </a:ext>
                  </a:extLst>
                </a:gridCol>
                <a:gridCol w="1482585">
                  <a:extLst>
                    <a:ext uri="{9D8B030D-6E8A-4147-A177-3AD203B41FA5}">
                      <a16:colId xmlns:a16="http://schemas.microsoft.com/office/drawing/2014/main" val="3832259125"/>
                    </a:ext>
                  </a:extLst>
                </a:gridCol>
                <a:gridCol w="1498968">
                  <a:extLst>
                    <a:ext uri="{9D8B030D-6E8A-4147-A177-3AD203B41FA5}">
                      <a16:colId xmlns:a16="http://schemas.microsoft.com/office/drawing/2014/main" val="497873847"/>
                    </a:ext>
                  </a:extLst>
                </a:gridCol>
              </a:tblGrid>
              <a:tr h="643159">
                <a:tc>
                  <a:txBody>
                    <a:bodyPr/>
                    <a:lstStyle/>
                    <a:p>
                      <a:pPr algn="r" latinLnBrk="1"/>
                      <a:r>
                        <a:rPr lang="en-US" altLang="ko-KR" dirty="0">
                          <a:latin typeface="Calibri" panose="020F0502020204030204" pitchFamily="34" charset="0"/>
                        </a:rPr>
                        <a:t>Actual</a:t>
                      </a:r>
                    </a:p>
                    <a:p>
                      <a:pPr algn="l" latinLnBrk="1"/>
                      <a:r>
                        <a:rPr lang="en-US" altLang="ko-KR" dirty="0">
                          <a:latin typeface="Calibri" panose="020F0502020204030204" pitchFamily="34" charset="0"/>
                        </a:rPr>
                        <a:t>Prediction</a:t>
                      </a:r>
                      <a:endParaRPr lang="ko-KR" altLang="en-US" dirty="0">
                        <a:latin typeface="Calibri" panose="020F0502020204030204" pitchFamily="34" charset="0"/>
                      </a:endParaRPr>
                    </a:p>
                  </a:txBody>
                  <a:tcPr>
                    <a:lnTlToBr w="12700" cap="flat" cmpd="sng" algn="ctr">
                      <a:solidFill>
                        <a:schemeClr val="tx1"/>
                      </a:solidFill>
                      <a:prstDash val="solid"/>
                      <a:round/>
                      <a:headEnd type="none" w="med" len="med"/>
                      <a:tailEnd type="none" w="med" len="med"/>
                    </a:lnTlToBr>
                  </a:tcPr>
                </a:tc>
                <a:tc>
                  <a:txBody>
                    <a:bodyPr/>
                    <a:lstStyle/>
                    <a:p>
                      <a:pPr algn="ctr" latinLnBrk="1"/>
                      <a:r>
                        <a:rPr lang="en-US" altLang="ko-KR" dirty="0">
                          <a:latin typeface="Calibri" panose="020F0502020204030204" pitchFamily="34" charset="0"/>
                        </a:rPr>
                        <a:t>0</a:t>
                      </a:r>
                    </a:p>
                  </a:txBody>
                  <a:tcPr anchor="ctr"/>
                </a:tc>
                <a:tc>
                  <a:txBody>
                    <a:bodyPr/>
                    <a:lstStyle/>
                    <a:p>
                      <a:pPr algn="ctr" latinLnBrk="1"/>
                      <a:r>
                        <a:rPr lang="en-US" altLang="ko-KR" dirty="0">
                          <a:latin typeface="Calibri" panose="020F0502020204030204" pitchFamily="34" charset="0"/>
                        </a:rPr>
                        <a:t>1</a:t>
                      </a:r>
                      <a:endParaRPr lang="ko-KR" altLang="en-US" dirty="0">
                        <a:latin typeface="Calibri" panose="020F0502020204030204" pitchFamily="34" charset="0"/>
                      </a:endParaRPr>
                    </a:p>
                  </a:txBody>
                  <a:tcPr anchor="ctr"/>
                </a:tc>
                <a:extLst>
                  <a:ext uri="{0D108BD9-81ED-4DB2-BD59-A6C34878D82A}">
                    <a16:rowId xmlns:a16="http://schemas.microsoft.com/office/drawing/2014/main" val="1216013676"/>
                  </a:ext>
                </a:extLst>
              </a:tr>
              <a:tr h="434317">
                <a:tc>
                  <a:txBody>
                    <a:bodyPr/>
                    <a:lstStyle/>
                    <a:p>
                      <a:pPr algn="ctr" latinLnBrk="1"/>
                      <a:r>
                        <a:rPr lang="en-US" altLang="ko-KR" dirty="0">
                          <a:latin typeface="Calibri" panose="020F0502020204030204" pitchFamily="34" charset="0"/>
                        </a:rPr>
                        <a:t>0</a:t>
                      </a:r>
                      <a:endParaRPr lang="ko-KR" altLang="en-US" dirty="0">
                        <a:latin typeface="Calibri" panose="020F0502020204030204" pitchFamily="34" charset="0"/>
                      </a:endParaRPr>
                    </a:p>
                  </a:txBody>
                  <a:tcPr anchor="ctr"/>
                </a:tc>
                <a:tc>
                  <a:txBody>
                    <a:bodyPr/>
                    <a:lstStyle/>
                    <a:p>
                      <a:pPr algn="ctr"/>
                      <a:r>
                        <a:rPr lang="en-US" altLang="ko-KR" b="1" dirty="0">
                          <a:latin typeface="Calibri" panose="020F0502020204030204" pitchFamily="34" charset="0"/>
                          <a:cs typeface="Calibri" panose="020F0502020204030204" pitchFamily="34" charset="0"/>
                        </a:rPr>
                        <a:t>1482</a:t>
                      </a:r>
                      <a:endParaRPr lang="ko-KR" altLang="en-US" b="1" dirty="0">
                        <a:latin typeface="Calibri" panose="020F0502020204030204" pitchFamily="34" charset="0"/>
                        <a:cs typeface="Calibri" panose="020F0502020204030204" pitchFamily="34" charset="0"/>
                      </a:endParaRPr>
                    </a:p>
                  </a:txBody>
                  <a:tcPr anchor="ctr"/>
                </a:tc>
                <a:tc>
                  <a:txBody>
                    <a:bodyPr/>
                    <a:lstStyle/>
                    <a:p>
                      <a:pPr algn="ctr" latinLnBrk="1"/>
                      <a:r>
                        <a:rPr lang="en-US" altLang="ko-KR" dirty="0">
                          <a:latin typeface="Calibri" panose="020F0502020204030204" pitchFamily="34" charset="0"/>
                          <a:cs typeface="Calibri" panose="020F0502020204030204" pitchFamily="34" charset="0"/>
                        </a:rPr>
                        <a:t>294</a:t>
                      </a:r>
                      <a:endParaRPr lang="ko-KR" altLang="en-US"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06987709"/>
                  </a:ext>
                </a:extLst>
              </a:tr>
              <a:tr h="434317">
                <a:tc>
                  <a:txBody>
                    <a:bodyPr/>
                    <a:lstStyle/>
                    <a:p>
                      <a:pPr algn="ctr" latinLnBrk="1"/>
                      <a:r>
                        <a:rPr lang="en-US" altLang="ko-KR" dirty="0">
                          <a:latin typeface="Calibri" panose="020F0502020204030204" pitchFamily="34" charset="0"/>
                        </a:rPr>
                        <a:t>1</a:t>
                      </a:r>
                      <a:endParaRPr lang="ko-KR" altLang="en-US" dirty="0">
                        <a:latin typeface="Calibri" panose="020F0502020204030204" pitchFamily="34" charset="0"/>
                      </a:endParaRPr>
                    </a:p>
                  </a:txBody>
                  <a:tcPr anchor="ctr"/>
                </a:tc>
                <a:tc>
                  <a:txBody>
                    <a:bodyPr/>
                    <a:lstStyle/>
                    <a:p>
                      <a:pPr algn="ctr"/>
                      <a:r>
                        <a:rPr lang="en-US" altLang="ko-KR" dirty="0">
                          <a:latin typeface="Calibri" panose="020F0502020204030204" pitchFamily="34" charset="0"/>
                          <a:cs typeface="Calibri" panose="020F0502020204030204" pitchFamily="34" charset="0"/>
                        </a:rPr>
                        <a:t>4114</a:t>
                      </a:r>
                      <a:endParaRPr lang="ko-KR" altLang="en-US" dirty="0">
                        <a:latin typeface="Calibri" panose="020F0502020204030204" pitchFamily="34" charset="0"/>
                        <a:cs typeface="Calibri" panose="020F0502020204030204" pitchFamily="34" charset="0"/>
                      </a:endParaRPr>
                    </a:p>
                  </a:txBody>
                  <a:tcPr anchor="ctr"/>
                </a:tc>
                <a:tc>
                  <a:txBody>
                    <a:bodyPr/>
                    <a:lstStyle/>
                    <a:p>
                      <a:pPr algn="ctr" latinLnBrk="1"/>
                      <a:r>
                        <a:rPr lang="en-US" altLang="ko-KR" b="1" dirty="0">
                          <a:latin typeface="Calibri" panose="020F0502020204030204" pitchFamily="34" charset="0"/>
                          <a:cs typeface="Calibri" panose="020F0502020204030204" pitchFamily="34" charset="0"/>
                        </a:rPr>
                        <a:t>7564</a:t>
                      </a:r>
                      <a:endParaRPr lang="ko-KR" altLang="en-US" b="1"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2812289822"/>
                  </a:ext>
                </a:extLst>
              </a:tr>
            </a:tbl>
          </a:graphicData>
        </a:graphic>
      </p:graphicFrame>
      <p:sp>
        <p:nvSpPr>
          <p:cNvPr id="9" name="Rectangle 2">
            <a:extLst>
              <a:ext uri="{FF2B5EF4-FFF2-40B4-BE49-F238E27FC236}">
                <a16:creationId xmlns:a16="http://schemas.microsoft.com/office/drawing/2014/main" id="{C36A64EE-0C3C-4798-B5B8-54554CB8F66E}"/>
              </a:ext>
            </a:extLst>
          </p:cNvPr>
          <p:cNvSpPr>
            <a:spLocks noChangeArrowheads="1"/>
          </p:cNvSpPr>
          <p:nvPr/>
        </p:nvSpPr>
        <p:spPr bwMode="auto">
          <a:xfrm>
            <a:off x="986929" y="3465619"/>
            <a:ext cx="3936915"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latinLnBrk="0" hangingPunct="0">
              <a:spcBef>
                <a:spcPct val="0"/>
              </a:spcBef>
              <a:spcAft>
                <a:spcPct val="0"/>
              </a:spcAft>
            </a:pPr>
            <a:r>
              <a:rPr lang="en-US" altLang="ko-KR" sz="1600" b="1" dirty="0">
                <a:solidFill>
                  <a:srgbClr val="000000"/>
                </a:solidFill>
              </a:rPr>
              <a:t>Accuracy: </a:t>
            </a:r>
            <a:r>
              <a:rPr lang="en-US" altLang="ko-KR" sz="1600" b="1" dirty="0">
                <a:latin typeface="Calibri" panose="020F0502020204030204" pitchFamily="34" charset="0"/>
              </a:rPr>
              <a:t>67.20%</a:t>
            </a:r>
            <a:endParaRPr kumimoji="0" lang="en-US" altLang="ko-KR" sz="1600" b="0" i="0" u="none" strike="noStrike" cap="none" normalizeH="0" baseline="0" dirty="0">
              <a:ln>
                <a:noFill/>
              </a:ln>
              <a:solidFill>
                <a:srgbClr val="000000"/>
              </a:solidFill>
              <a:effectLst/>
            </a:endParaRPr>
          </a:p>
        </p:txBody>
      </p:sp>
      <p:graphicFrame>
        <p:nvGraphicFramePr>
          <p:cNvPr id="7" name="표 6">
            <a:extLst>
              <a:ext uri="{FF2B5EF4-FFF2-40B4-BE49-F238E27FC236}">
                <a16:creationId xmlns:a16="http://schemas.microsoft.com/office/drawing/2014/main" id="{8736227F-4899-4B2C-AC83-28AFCC7E8EEC}"/>
              </a:ext>
            </a:extLst>
          </p:cNvPr>
          <p:cNvGraphicFramePr>
            <a:graphicFrameLocks noGrp="1"/>
          </p:cNvGraphicFramePr>
          <p:nvPr/>
        </p:nvGraphicFramePr>
        <p:xfrm>
          <a:off x="986929" y="5018348"/>
          <a:ext cx="2094708" cy="731979"/>
        </p:xfrm>
        <a:graphic>
          <a:graphicData uri="http://schemas.openxmlformats.org/drawingml/2006/table">
            <a:tbl>
              <a:tblPr>
                <a:tableStyleId>{5940675A-B579-460E-94D1-54222C63F5DA}</a:tableStyleId>
              </a:tblPr>
              <a:tblGrid>
                <a:gridCol w="698236">
                  <a:extLst>
                    <a:ext uri="{9D8B030D-6E8A-4147-A177-3AD203B41FA5}">
                      <a16:colId xmlns:a16="http://schemas.microsoft.com/office/drawing/2014/main" val="195462629"/>
                    </a:ext>
                  </a:extLst>
                </a:gridCol>
                <a:gridCol w="698236">
                  <a:extLst>
                    <a:ext uri="{9D8B030D-6E8A-4147-A177-3AD203B41FA5}">
                      <a16:colId xmlns:a16="http://schemas.microsoft.com/office/drawing/2014/main" val="3417257296"/>
                    </a:ext>
                  </a:extLst>
                </a:gridCol>
                <a:gridCol w="698236">
                  <a:extLst>
                    <a:ext uri="{9D8B030D-6E8A-4147-A177-3AD203B41FA5}">
                      <a16:colId xmlns:a16="http://schemas.microsoft.com/office/drawing/2014/main" val="3689932214"/>
                    </a:ext>
                  </a:extLst>
                </a:gridCol>
              </a:tblGrid>
              <a:tr h="377814">
                <a:tc>
                  <a:txBody>
                    <a:bodyPr/>
                    <a:lstStyle/>
                    <a:p>
                      <a:pPr algn="ctr" fontAlgn="ctr"/>
                      <a:endParaRPr lang="ko-KR" altLang="en-US" sz="12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rtl="0" fontAlgn="ctr"/>
                      <a:r>
                        <a:rPr lang="en-US" altLang="ko-KR" sz="1600" u="none" strike="noStrike" dirty="0">
                          <a:effectLst/>
                        </a:rPr>
                        <a:t>0</a:t>
                      </a:r>
                      <a:endParaRPr lang="en-US" altLang="ko-KR" sz="16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rtl="0" fontAlgn="ctr"/>
                      <a:r>
                        <a:rPr lang="en-US" altLang="ko-KR" sz="1600" u="none" strike="noStrike" dirty="0">
                          <a:effectLst/>
                        </a:rPr>
                        <a:t>1</a:t>
                      </a:r>
                      <a:endParaRPr lang="en-US" altLang="ko-KR" sz="16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1403749548"/>
                  </a:ext>
                </a:extLst>
              </a:tr>
              <a:tr h="354165">
                <a:tc>
                  <a:txBody>
                    <a:bodyPr/>
                    <a:lstStyle/>
                    <a:p>
                      <a:pPr algn="ctr" fontAlgn="ctr"/>
                      <a:r>
                        <a:rPr lang="en-US" sz="1600" u="none" strike="noStrike" dirty="0">
                          <a:effectLst/>
                          <a:latin typeface="Calibri" panose="020F0502020204030204" pitchFamily="34" charset="0"/>
                        </a:rPr>
                        <a:t>Recall</a:t>
                      </a:r>
                      <a:endParaRPr lang="en-US" sz="16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600" u="none" strike="noStrike" kern="1200" dirty="0">
                          <a:solidFill>
                            <a:schemeClr val="tx1"/>
                          </a:solidFill>
                          <a:effectLst/>
                          <a:latin typeface="Calibri" panose="020F0502020204030204" pitchFamily="34" charset="0"/>
                          <a:ea typeface="+mn-ea"/>
                          <a:cs typeface="+mn-cs"/>
                        </a:rPr>
                        <a:t>0.265</a:t>
                      </a:r>
                    </a:p>
                  </a:txBody>
                  <a:tcPr marL="7620" marR="7620" marT="7620" marB="0" anchor="ct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1600" u="none" strike="noStrike" kern="1200" dirty="0">
                          <a:solidFill>
                            <a:schemeClr val="tx1"/>
                          </a:solidFill>
                          <a:effectLst/>
                          <a:latin typeface="Calibri" panose="020F0502020204030204" pitchFamily="34" charset="0"/>
                          <a:ea typeface="+mn-ea"/>
                          <a:cs typeface="+mn-cs"/>
                        </a:rPr>
                        <a:t>0.962</a:t>
                      </a:r>
                    </a:p>
                  </a:txBody>
                  <a:tcPr marL="7620" marR="7620" marT="7620" marB="0" anchor="ctr"/>
                </a:tc>
                <a:extLst>
                  <a:ext uri="{0D108BD9-81ED-4DB2-BD59-A6C34878D82A}">
                    <a16:rowId xmlns:a16="http://schemas.microsoft.com/office/drawing/2014/main" val="1959945904"/>
                  </a:ext>
                </a:extLst>
              </a:tr>
            </a:tbl>
          </a:graphicData>
        </a:graphic>
      </p:graphicFrame>
      <p:graphicFrame>
        <p:nvGraphicFramePr>
          <p:cNvPr id="8" name="표 7">
            <a:extLst>
              <a:ext uri="{FF2B5EF4-FFF2-40B4-BE49-F238E27FC236}">
                <a16:creationId xmlns:a16="http://schemas.microsoft.com/office/drawing/2014/main" id="{23D27F29-9579-485D-B943-05361EC47054}"/>
              </a:ext>
            </a:extLst>
          </p:cNvPr>
          <p:cNvGraphicFramePr>
            <a:graphicFrameLocks noGrp="1"/>
          </p:cNvGraphicFramePr>
          <p:nvPr/>
        </p:nvGraphicFramePr>
        <p:xfrm>
          <a:off x="3509298" y="4688600"/>
          <a:ext cx="1462861" cy="1202862"/>
        </p:xfrm>
        <a:graphic>
          <a:graphicData uri="http://schemas.openxmlformats.org/drawingml/2006/table">
            <a:tbl>
              <a:tblPr>
                <a:tableStyleId>{5940675A-B579-460E-94D1-54222C63F5DA}</a:tableStyleId>
              </a:tblPr>
              <a:tblGrid>
                <a:gridCol w="606940">
                  <a:extLst>
                    <a:ext uri="{9D8B030D-6E8A-4147-A177-3AD203B41FA5}">
                      <a16:colId xmlns:a16="http://schemas.microsoft.com/office/drawing/2014/main" val="4159285110"/>
                    </a:ext>
                  </a:extLst>
                </a:gridCol>
                <a:gridCol w="855921">
                  <a:extLst>
                    <a:ext uri="{9D8B030D-6E8A-4147-A177-3AD203B41FA5}">
                      <a16:colId xmlns:a16="http://schemas.microsoft.com/office/drawing/2014/main" val="3573750197"/>
                    </a:ext>
                  </a:extLst>
                </a:gridCol>
              </a:tblGrid>
              <a:tr h="386206">
                <a:tc>
                  <a:txBody>
                    <a:bodyPr/>
                    <a:lstStyle/>
                    <a:p>
                      <a:pPr algn="ctr" fontAlgn="ctr"/>
                      <a:endParaRPr lang="ko-KR" alt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sz="1600" u="none" strike="noStrike" dirty="0">
                          <a:effectLst/>
                          <a:latin typeface="Calibri" panose="020F0502020204030204" pitchFamily="34" charset="0"/>
                        </a:rPr>
                        <a:t>Precision</a:t>
                      </a:r>
                      <a:endParaRPr lang="en-US" sz="16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4157881315"/>
                  </a:ext>
                </a:extLst>
              </a:tr>
              <a:tr h="408328">
                <a:tc>
                  <a:txBody>
                    <a:bodyPr/>
                    <a:lstStyle/>
                    <a:p>
                      <a:pPr algn="ctr" rtl="0" fontAlgn="ctr"/>
                      <a:r>
                        <a:rPr lang="en-US" altLang="ko-KR" sz="1800" u="none" strike="noStrike" dirty="0">
                          <a:effectLst/>
                          <a:latin typeface="Calibri" panose="020F0502020204030204" pitchFamily="34" charset="0"/>
                        </a:rPr>
                        <a:t>0</a:t>
                      </a:r>
                      <a:endParaRPr lang="en-US" altLang="ko-KR" sz="18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marL="0" algn="ctr" defTabSz="914400" rtl="0" eaLnBrk="1" fontAlgn="ctr" latinLnBrk="1" hangingPunct="1"/>
                      <a:r>
                        <a:rPr lang="en-US" altLang="ko-KR" sz="1600" b="0" u="none" strike="noStrike" kern="1200" dirty="0">
                          <a:solidFill>
                            <a:schemeClr val="tx1"/>
                          </a:solidFill>
                          <a:effectLst/>
                          <a:latin typeface="Calibri" panose="020F0502020204030204" pitchFamily="34" charset="0"/>
                          <a:ea typeface="+mn-ea"/>
                          <a:cs typeface="+mn-cs"/>
                        </a:rPr>
                        <a:t>0.834</a:t>
                      </a:r>
                    </a:p>
                  </a:txBody>
                  <a:tcPr marL="7620" marR="7620" marT="7620" marB="0" anchor="ctr"/>
                </a:tc>
                <a:extLst>
                  <a:ext uri="{0D108BD9-81ED-4DB2-BD59-A6C34878D82A}">
                    <a16:rowId xmlns:a16="http://schemas.microsoft.com/office/drawing/2014/main" val="1565534652"/>
                  </a:ext>
                </a:extLst>
              </a:tr>
              <a:tr h="408328">
                <a:tc>
                  <a:txBody>
                    <a:bodyPr/>
                    <a:lstStyle/>
                    <a:p>
                      <a:pPr algn="ctr" rtl="0" fontAlgn="ctr"/>
                      <a:r>
                        <a:rPr lang="en-US" altLang="ko-KR" sz="1800" u="none" strike="noStrike" dirty="0">
                          <a:effectLst/>
                          <a:latin typeface="Calibri" panose="020F0502020204030204" pitchFamily="34" charset="0"/>
                        </a:rPr>
                        <a:t>1</a:t>
                      </a:r>
                      <a:endParaRPr lang="en-US" altLang="ko-KR" sz="18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marL="0" algn="ctr" defTabSz="914400" rtl="0" eaLnBrk="1" fontAlgn="ctr" latinLnBrk="1" hangingPunct="1"/>
                      <a:r>
                        <a:rPr lang="en-US" altLang="ko-KR" sz="1600" u="none" strike="noStrike" kern="1200" dirty="0">
                          <a:solidFill>
                            <a:schemeClr val="tx1"/>
                          </a:solidFill>
                          <a:effectLst/>
                          <a:latin typeface="Calibri" panose="020F0502020204030204" pitchFamily="34" charset="0"/>
                          <a:ea typeface="+mn-ea"/>
                          <a:cs typeface="+mn-cs"/>
                        </a:rPr>
                        <a:t>0.647</a:t>
                      </a:r>
                    </a:p>
                  </a:txBody>
                  <a:tcPr marL="7620" marR="7620" marT="7620" marB="0" anchor="ctr"/>
                </a:tc>
                <a:extLst>
                  <a:ext uri="{0D108BD9-81ED-4DB2-BD59-A6C34878D82A}">
                    <a16:rowId xmlns:a16="http://schemas.microsoft.com/office/drawing/2014/main" val="3693393252"/>
                  </a:ext>
                </a:extLst>
              </a:tr>
            </a:tbl>
          </a:graphicData>
        </a:graphic>
      </p:graphicFrame>
      <p:pic>
        <p:nvPicPr>
          <p:cNvPr id="5" name="그림 4">
            <a:extLst>
              <a:ext uri="{FF2B5EF4-FFF2-40B4-BE49-F238E27FC236}">
                <a16:creationId xmlns:a16="http://schemas.microsoft.com/office/drawing/2014/main" id="{FA02CD96-DC34-4DEF-A607-BF7957816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032" y="656838"/>
            <a:ext cx="5582429" cy="5544324"/>
          </a:xfrm>
          <a:prstGeom prst="rect">
            <a:avLst/>
          </a:prstGeom>
        </p:spPr>
      </p:pic>
    </p:spTree>
    <p:extLst>
      <p:ext uri="{BB962C8B-B14F-4D97-AF65-F5344CB8AC3E}">
        <p14:creationId xmlns:p14="http://schemas.microsoft.com/office/powerpoint/2010/main" val="203211528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다이어그램 5"/>
          <p:cNvGraphicFramePr/>
          <p:nvPr/>
        </p:nvGraphicFramePr>
        <p:xfrm>
          <a:off x="917541" y="1290919"/>
          <a:ext cx="11214695" cy="4924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448235" y="185271"/>
            <a:ext cx="10369177" cy="769441"/>
          </a:xfrm>
          <a:prstGeom prst="rect">
            <a:avLst/>
          </a:prstGeom>
          <a:noFill/>
        </p:spPr>
        <p:txBody>
          <a:bodyPr wrap="square" rtlCol="0">
            <a:spAutoFit/>
          </a:bodyPr>
          <a:lstStyle/>
          <a:p>
            <a:r>
              <a:rPr lang="en-US" altLang="ko-KR" sz="4400" dirty="0">
                <a:latin typeface="Calibri" panose="020F0502020204030204" pitchFamily="34" charset="0"/>
              </a:rPr>
              <a:t>Content Based Filtering</a:t>
            </a:r>
            <a:endParaRPr lang="ko-KR" altLang="en-US" sz="4400" b="1" dirty="0">
              <a:latin typeface="Calibri" panose="020F0502020204030204" pitchFamily="34" charset="0"/>
            </a:endParaRPr>
          </a:p>
        </p:txBody>
      </p:sp>
    </p:spTree>
    <p:extLst>
      <p:ext uri="{BB962C8B-B14F-4D97-AF65-F5344CB8AC3E}">
        <p14:creationId xmlns:p14="http://schemas.microsoft.com/office/powerpoint/2010/main" val="3509973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rtlCol="0">
            <a:normAutofit/>
          </a:bodyPr>
          <a:lstStyle/>
          <a:p>
            <a:pPr>
              <a:defRPr/>
            </a:pPr>
            <a:r>
              <a:rPr lang="en-US" altLang="ko-KR" sz="4000" dirty="0"/>
              <a:t>4. </a:t>
            </a:r>
            <a:r>
              <a:rPr lang="ko-KR" altLang="en-US" sz="4000" dirty="0"/>
              <a:t>경험적 연구</a:t>
            </a:r>
          </a:p>
        </p:txBody>
      </p:sp>
      <p:sp>
        <p:nvSpPr>
          <p:cNvPr id="31746" name="Rectangle 3"/>
          <p:cNvSpPr>
            <a:spLocks noGrp="1" noChangeArrowheads="1"/>
          </p:cNvSpPr>
          <p:nvPr>
            <p:ph idx="1"/>
          </p:nvPr>
        </p:nvSpPr>
        <p:spPr>
          <a:xfrm>
            <a:off x="1981200" y="1600200"/>
            <a:ext cx="8229600" cy="5257800"/>
          </a:xfrm>
        </p:spPr>
        <p:txBody>
          <a:bodyPr/>
          <a:lstStyle/>
          <a:p>
            <a:pPr>
              <a:lnSpc>
                <a:spcPct val="150000"/>
              </a:lnSpc>
              <a:buFont typeface="Wingdings" pitchFamily="2" charset="2"/>
              <a:buNone/>
            </a:pPr>
            <a:endParaRPr lang="en-US" altLang="ko-KR" sz="2400" dirty="0"/>
          </a:p>
          <a:p>
            <a:pPr marL="0" indent="0">
              <a:lnSpc>
                <a:spcPct val="150000"/>
              </a:lnSpc>
              <a:buNone/>
            </a:pPr>
            <a:r>
              <a:rPr lang="ko-KR" altLang="en-US" sz="1800" dirty="0"/>
              <a:t>예</a:t>
            </a:r>
            <a:r>
              <a:rPr lang="en-US" altLang="ko-KR" sz="1800" dirty="0"/>
              <a:t>: </a:t>
            </a:r>
            <a:r>
              <a:rPr lang="ko-KR" altLang="en-US" sz="1800" dirty="0"/>
              <a:t>아파트 단지별로 따로따로 비교해 보면 새 아파트가 오래된 아파트보다 비쌈</a:t>
            </a:r>
            <a:r>
              <a:rPr lang="en-US" altLang="ko-KR" sz="1800" dirty="0"/>
              <a:t>. </a:t>
            </a:r>
            <a:r>
              <a:rPr lang="ko-KR" altLang="en-US" sz="1800" dirty="0"/>
              <a:t>하지만 단지를 통합하여보면 이전에 지어진 아파트가 최근에 지어진 아파트보다 더 비싼 것으로 드러남</a:t>
            </a:r>
            <a:r>
              <a:rPr lang="en-US" altLang="ko-KR" sz="1800" dirty="0"/>
              <a:t>. </a:t>
            </a:r>
            <a:r>
              <a:rPr lang="ko-KR" altLang="en-US" sz="1800" dirty="0"/>
              <a:t>이는 이전에 지어진 아파트가 대규모 단지에 위차해 있어 편의시설의 혜택을 보기 때문임</a:t>
            </a:r>
            <a:r>
              <a:rPr lang="en-US" altLang="ko-KR" sz="1800" dirty="0"/>
              <a:t>.</a:t>
            </a:r>
          </a:p>
          <a:p>
            <a:pPr marL="0" indent="0">
              <a:lnSpc>
                <a:spcPct val="150000"/>
              </a:lnSpc>
              <a:buNone/>
            </a:pPr>
            <a:endParaRPr lang="en-US" altLang="ko-KR" sz="1800" dirty="0"/>
          </a:p>
          <a:p>
            <a:pPr marL="0" indent="0">
              <a:lnSpc>
                <a:spcPct val="150000"/>
              </a:lnSpc>
              <a:buNone/>
            </a:pPr>
            <a:r>
              <a:rPr lang="ko-KR" altLang="en-US" sz="1800" dirty="0"/>
              <a:t>하위집단에서 관찰된 관계는 하위집단들이 결합되었을 그 관계가 바뀌어 나타날 수 있는 데 이를 </a:t>
            </a:r>
            <a:r>
              <a:rPr lang="ko-KR" altLang="en-US" sz="1800" dirty="0" err="1"/>
              <a:t>심슨의</a:t>
            </a:r>
            <a:r>
              <a:rPr lang="ko-KR" altLang="en-US" sz="1800" dirty="0"/>
              <a:t> 역설이라고 부름</a:t>
            </a:r>
            <a:r>
              <a:rPr lang="en-US" altLang="ko-KR" sz="1800" dirty="0"/>
              <a:t>.</a:t>
            </a:r>
          </a:p>
          <a:p>
            <a:pPr marL="0" indent="0">
              <a:lnSpc>
                <a:spcPct val="150000"/>
              </a:lnSpc>
              <a:buNone/>
            </a:pPr>
            <a:endParaRPr lang="en-US" altLang="ko-KR" sz="1800" dirty="0"/>
          </a:p>
          <a:p>
            <a:pPr marL="0" indent="0">
              <a:lnSpc>
                <a:spcPct val="150000"/>
              </a:lnSpc>
              <a:buNone/>
            </a:pPr>
            <a:r>
              <a:rPr lang="ko-KR" altLang="en-US" sz="1800" dirty="0" err="1"/>
              <a:t>심슨의</a:t>
            </a:r>
            <a:r>
              <a:rPr lang="ko-KR" altLang="en-US" sz="1800" dirty="0"/>
              <a:t> 역설은 경험적 연구에서 적절한 통제의 중요성을 강조함</a:t>
            </a:r>
            <a:r>
              <a:rPr lang="en-US" altLang="ko-KR" sz="1800" dirty="0"/>
              <a:t>.</a:t>
            </a:r>
          </a:p>
          <a:p>
            <a:pPr marL="0" indent="0">
              <a:lnSpc>
                <a:spcPct val="150000"/>
              </a:lnSpc>
              <a:buNone/>
            </a:pPr>
            <a:endParaRPr lang="en-US" altLang="ko-KR" sz="1800" b="1" dirty="0"/>
          </a:p>
        </p:txBody>
      </p:sp>
      <p:sp>
        <p:nvSpPr>
          <p:cNvPr id="9" name="AutoShape 5"/>
          <p:cNvSpPr>
            <a:spLocks noChangeArrowheads="1"/>
          </p:cNvSpPr>
          <p:nvPr/>
        </p:nvSpPr>
        <p:spPr bwMode="auto">
          <a:xfrm>
            <a:off x="1972496" y="1600228"/>
            <a:ext cx="469956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나눔고딕" panose="020D0604000000000000" pitchFamily="50" charset="-127"/>
                <a:ea typeface="나눔고딕" panose="020D0604000000000000" pitchFamily="50" charset="-127"/>
              </a:rPr>
              <a:t>심슨의</a:t>
            </a:r>
            <a:r>
              <a:rPr lang="ko-KR" altLang="en-US" b="1" dirty="0">
                <a:latin typeface="나눔고딕" panose="020D0604000000000000" pitchFamily="50" charset="-127"/>
                <a:ea typeface="나눔고딕" panose="020D0604000000000000" pitchFamily="50" charset="-127"/>
              </a:rPr>
              <a:t> 역설</a:t>
            </a:r>
            <a:r>
              <a:rPr lang="en-US" altLang="ko-KR" b="1" dirty="0">
                <a:latin typeface="나눔고딕" panose="020D0604000000000000" pitchFamily="50" charset="-127"/>
                <a:ea typeface="나눔고딕" panose="020D0604000000000000" pitchFamily="50" charset="-127"/>
              </a:rPr>
              <a:t>(Simpson’s paradox) </a:t>
            </a:r>
            <a:r>
              <a:rPr lang="ko-KR" altLang="en-US" b="1" dirty="0">
                <a:latin typeface="나눔고딕" panose="020D0604000000000000" pitchFamily="50" charset="-127"/>
                <a:ea typeface="나눔고딕" panose="020D0604000000000000" pitchFamily="50" charset="-127"/>
              </a:rPr>
              <a:t>사례 </a:t>
            </a:r>
            <a:r>
              <a:rPr lang="en-US" altLang="ko-KR" b="1" dirty="0">
                <a:latin typeface="나눔고딕" panose="020D0604000000000000" pitchFamily="50" charset="-127"/>
                <a:ea typeface="나눔고딕" panose="020D0604000000000000" pitchFamily="50" charset="-127"/>
              </a:rPr>
              <a:t>2</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0896565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D8BE51-04AC-4D3E-AD80-52C82BCBEA3F}"/>
              </a:ext>
            </a:extLst>
          </p:cNvPr>
          <p:cNvSpPr>
            <a:spLocks noGrp="1"/>
          </p:cNvSpPr>
          <p:nvPr>
            <p:ph type="title"/>
          </p:nvPr>
        </p:nvSpPr>
        <p:spPr/>
        <p:txBody>
          <a:bodyPr>
            <a:normAutofit/>
          </a:bodyPr>
          <a:lstStyle/>
          <a:p>
            <a:r>
              <a:rPr lang="en-US" altLang="ko-KR" dirty="0">
                <a:latin typeface="Calibri" panose="020F0502020204030204" pitchFamily="34" charset="0"/>
                <a:cs typeface="Calibri" panose="020F0502020204030204" pitchFamily="34" charset="0"/>
              </a:rPr>
              <a:t>Content Based Filtering</a:t>
            </a:r>
            <a:r>
              <a:rPr lang="ko-KR" altLang="en-US" dirty="0">
                <a:latin typeface="Calibri" panose="020F0502020204030204" pitchFamily="34" charset="0"/>
                <a:cs typeface="Calibri" panose="020F0502020204030204" pitchFamily="34" charset="0"/>
              </a:rPr>
              <a:t> </a:t>
            </a:r>
            <a:r>
              <a:rPr lang="en-US" altLang="ko-KR" dirty="0">
                <a:latin typeface="Calibri" panose="020F0502020204030204" pitchFamily="34" charset="0"/>
                <a:cs typeface="Calibri" panose="020F0502020204030204" pitchFamily="34" charset="0"/>
              </a:rPr>
              <a:t>Model</a:t>
            </a:r>
            <a:endParaRPr lang="ko-KR" altLang="en-US" dirty="0">
              <a:latin typeface="Calibri" panose="020F0502020204030204" pitchFamily="34" charset="0"/>
              <a:cs typeface="Calibri" panose="020F0502020204030204" pitchFamily="34" charset="0"/>
            </a:endParaRPr>
          </a:p>
        </p:txBody>
      </p:sp>
      <p:sp>
        <p:nvSpPr>
          <p:cNvPr id="3" name="내용 개체 틀 2">
            <a:extLst>
              <a:ext uri="{FF2B5EF4-FFF2-40B4-BE49-F238E27FC236}">
                <a16:creationId xmlns:a16="http://schemas.microsoft.com/office/drawing/2014/main" id="{DFB423EA-8E23-40C4-B06F-4C0A491C742B}"/>
              </a:ext>
            </a:extLst>
          </p:cNvPr>
          <p:cNvSpPr>
            <a:spLocks noGrp="1"/>
          </p:cNvSpPr>
          <p:nvPr>
            <p:ph idx="1"/>
          </p:nvPr>
        </p:nvSpPr>
        <p:spPr/>
        <p:txBody>
          <a:bodyPr>
            <a:normAutofit/>
          </a:bodyPr>
          <a:lstStyle/>
          <a:p>
            <a:pPr>
              <a:buFont typeface="Arial" panose="020B0604020202020204" pitchFamily="34" charset="0"/>
              <a:buChar char="•"/>
            </a:pPr>
            <a:r>
              <a:rPr lang="ko-KR" altLang="en-US" sz="2000" dirty="0"/>
              <a:t>종속변수</a:t>
            </a:r>
            <a:r>
              <a:rPr lang="en-US" altLang="ko-KR" sz="2000" dirty="0"/>
              <a:t>: y (</a:t>
            </a:r>
            <a:r>
              <a:rPr lang="ko-KR" altLang="en-US" sz="2000" dirty="0"/>
              <a:t>예약 후 이행 </a:t>
            </a:r>
            <a:r>
              <a:rPr lang="en-US" altLang="ko-KR" sz="2000" dirty="0"/>
              <a:t>=1, </a:t>
            </a:r>
            <a:r>
              <a:rPr lang="ko-KR" altLang="en-US" sz="2000" dirty="0"/>
              <a:t>예약 후 취소 </a:t>
            </a:r>
            <a:r>
              <a:rPr lang="en-US" altLang="ko-KR" sz="2000" dirty="0"/>
              <a:t>=0)</a:t>
            </a:r>
          </a:p>
          <a:p>
            <a:pPr>
              <a:buFont typeface="Arial" panose="020B0604020202020204" pitchFamily="34" charset="0"/>
              <a:buChar char="•"/>
            </a:pPr>
            <a:r>
              <a:rPr lang="en-US" altLang="ko-KR" sz="2000" dirty="0"/>
              <a:t>101,910</a:t>
            </a:r>
            <a:r>
              <a:rPr lang="ko-KR" altLang="en-US" sz="2000" dirty="0"/>
              <a:t>건의 예약 기록</a:t>
            </a:r>
            <a:r>
              <a:rPr lang="en-US" altLang="ko-KR" sz="2000" dirty="0"/>
              <a:t> </a:t>
            </a:r>
          </a:p>
          <a:p>
            <a:pPr>
              <a:buFont typeface="Arial" panose="020B0604020202020204" pitchFamily="34" charset="0"/>
              <a:buChar char="•"/>
            </a:pPr>
            <a:r>
              <a:rPr lang="ko-KR" altLang="en-US" sz="2000" dirty="0"/>
              <a:t>종속변수의 분포</a:t>
            </a:r>
            <a:endParaRPr lang="en-US" altLang="ko-KR" sz="2000" dirty="0"/>
          </a:p>
          <a:p>
            <a:endParaRPr lang="en-US" altLang="ko-KR" sz="2000" dirty="0"/>
          </a:p>
        </p:txBody>
      </p:sp>
      <p:graphicFrame>
        <p:nvGraphicFramePr>
          <p:cNvPr id="5" name="표 4">
            <a:extLst>
              <a:ext uri="{FF2B5EF4-FFF2-40B4-BE49-F238E27FC236}">
                <a16:creationId xmlns:a16="http://schemas.microsoft.com/office/drawing/2014/main" id="{0CEB76FE-D0A3-43B0-8BC3-68D215955DF5}"/>
              </a:ext>
            </a:extLst>
          </p:cNvPr>
          <p:cNvGraphicFramePr>
            <a:graphicFrameLocks noGrp="1"/>
          </p:cNvGraphicFramePr>
          <p:nvPr/>
        </p:nvGraphicFramePr>
        <p:xfrm>
          <a:off x="2943496" y="3325520"/>
          <a:ext cx="6305008" cy="2851443"/>
        </p:xfrm>
        <a:graphic>
          <a:graphicData uri="http://schemas.openxmlformats.org/drawingml/2006/table">
            <a:tbl>
              <a:tblPr firstRow="1" bandRow="1">
                <a:tableStyleId>{5940675A-B579-460E-94D1-54222C63F5DA}</a:tableStyleId>
              </a:tblPr>
              <a:tblGrid>
                <a:gridCol w="1576252">
                  <a:extLst>
                    <a:ext uri="{9D8B030D-6E8A-4147-A177-3AD203B41FA5}">
                      <a16:colId xmlns:a16="http://schemas.microsoft.com/office/drawing/2014/main" val="4046531302"/>
                    </a:ext>
                  </a:extLst>
                </a:gridCol>
                <a:gridCol w="1576252">
                  <a:extLst>
                    <a:ext uri="{9D8B030D-6E8A-4147-A177-3AD203B41FA5}">
                      <a16:colId xmlns:a16="http://schemas.microsoft.com/office/drawing/2014/main" val="1681970561"/>
                    </a:ext>
                  </a:extLst>
                </a:gridCol>
                <a:gridCol w="1576252">
                  <a:extLst>
                    <a:ext uri="{9D8B030D-6E8A-4147-A177-3AD203B41FA5}">
                      <a16:colId xmlns:a16="http://schemas.microsoft.com/office/drawing/2014/main" val="3647277356"/>
                    </a:ext>
                  </a:extLst>
                </a:gridCol>
                <a:gridCol w="1576252">
                  <a:extLst>
                    <a:ext uri="{9D8B030D-6E8A-4147-A177-3AD203B41FA5}">
                      <a16:colId xmlns:a16="http://schemas.microsoft.com/office/drawing/2014/main" val="1102102350"/>
                    </a:ext>
                  </a:extLst>
                </a:gridCol>
              </a:tblGrid>
              <a:tr h="369099">
                <a:tc>
                  <a:txBody>
                    <a:bodyPr/>
                    <a:lstStyle/>
                    <a:p>
                      <a:pPr algn="ctr" latinLnBrk="1"/>
                      <a:endParaRPr lang="ko-KR" altLang="en-US" sz="1600" dirty="0">
                        <a:latin typeface="Calibri" panose="020F0502020204030204" pitchFamily="34" charset="0"/>
                        <a:cs typeface="Calibri" panose="020F0502020204030204" pitchFamily="34" charset="0"/>
                      </a:endParaRPr>
                    </a:p>
                  </a:txBody>
                  <a:tcPr/>
                </a:tc>
                <a:tc>
                  <a:txBody>
                    <a:bodyPr/>
                    <a:lstStyle/>
                    <a:p>
                      <a:pPr algn="ctr" latinLnBrk="1"/>
                      <a:r>
                        <a:rPr lang="en-US" altLang="ko-KR" sz="1600" dirty="0">
                          <a:latin typeface="Calibri" panose="020F0502020204030204" pitchFamily="34" charset="0"/>
                          <a:cs typeface="Calibri" panose="020F0502020204030204" pitchFamily="34" charset="0"/>
                        </a:rPr>
                        <a:t>0</a:t>
                      </a:r>
                      <a:endParaRPr lang="ko-KR" altLang="en-US" sz="1600" dirty="0">
                        <a:latin typeface="Calibri" panose="020F0502020204030204" pitchFamily="34" charset="0"/>
                        <a:cs typeface="Calibri" panose="020F0502020204030204" pitchFamily="34" charset="0"/>
                      </a:endParaRPr>
                    </a:p>
                  </a:txBody>
                  <a:tcPr/>
                </a:tc>
                <a:tc>
                  <a:txBody>
                    <a:bodyPr/>
                    <a:lstStyle/>
                    <a:p>
                      <a:pPr algn="ctr" latinLnBrk="1"/>
                      <a:r>
                        <a:rPr lang="en-US" altLang="ko-KR" sz="1600" dirty="0">
                          <a:latin typeface="Calibri" panose="020F0502020204030204" pitchFamily="34" charset="0"/>
                          <a:cs typeface="Calibri" panose="020F0502020204030204" pitchFamily="34" charset="0"/>
                        </a:rPr>
                        <a:t>1</a:t>
                      </a:r>
                      <a:endParaRPr lang="ko-KR" altLang="en-US" sz="1600" dirty="0">
                        <a:latin typeface="Calibri" panose="020F0502020204030204" pitchFamily="34" charset="0"/>
                        <a:cs typeface="Calibri" panose="020F0502020204030204" pitchFamily="34" charset="0"/>
                      </a:endParaRPr>
                    </a:p>
                  </a:txBody>
                  <a:tcPr/>
                </a:tc>
                <a:tc>
                  <a:txBody>
                    <a:bodyPr/>
                    <a:lstStyle/>
                    <a:p>
                      <a:pPr algn="ctr" latinLnBrk="1"/>
                      <a:r>
                        <a:rPr lang="en-US" altLang="ko-KR" sz="1600" dirty="0">
                          <a:latin typeface="Calibri" panose="020F0502020204030204" pitchFamily="34" charset="0"/>
                          <a:cs typeface="Calibri" panose="020F0502020204030204" pitchFamily="34" charset="0"/>
                        </a:rPr>
                        <a:t># of obs.</a:t>
                      </a:r>
                      <a:endParaRPr lang="ko-KR" altLang="en-US" sz="16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65061148"/>
                  </a:ext>
                </a:extLst>
              </a:tr>
              <a:tr h="620586">
                <a:tc>
                  <a:txBody>
                    <a:bodyPr/>
                    <a:lstStyle/>
                    <a:p>
                      <a:pPr algn="ctr" latinLnBrk="1"/>
                      <a:r>
                        <a:rPr lang="en-US" altLang="ko-KR" sz="1600" dirty="0">
                          <a:latin typeface="Calibri" panose="020F0502020204030204" pitchFamily="34" charset="0"/>
                          <a:cs typeface="Calibri" panose="020F0502020204030204" pitchFamily="34" charset="0"/>
                        </a:rPr>
                        <a:t>Total</a:t>
                      </a:r>
                    </a:p>
                  </a:txBody>
                  <a:tcPr anchor="ctr"/>
                </a:tc>
                <a:tc>
                  <a:txBody>
                    <a:bodyPr/>
                    <a:lstStyle/>
                    <a:p>
                      <a:pPr algn="ctr" latinLnBrk="1"/>
                      <a:r>
                        <a:rPr lang="en-US" altLang="ko-KR" sz="1600" dirty="0">
                          <a:latin typeface="Calibri" panose="020F0502020204030204" pitchFamily="34" charset="0"/>
                          <a:cs typeface="Calibri" panose="020F0502020204030204" pitchFamily="34" charset="0"/>
                        </a:rPr>
                        <a:t>65,563</a:t>
                      </a:r>
                    </a:p>
                    <a:p>
                      <a:pPr algn="ctr" latinLnBrk="1"/>
                      <a:r>
                        <a:rPr lang="en-US" altLang="ko-KR" sz="1600" dirty="0">
                          <a:latin typeface="Calibri" panose="020F0502020204030204" pitchFamily="34" charset="0"/>
                          <a:cs typeface="Calibri" panose="020F0502020204030204" pitchFamily="34" charset="0"/>
                        </a:rPr>
                        <a:t>(64.33%)</a:t>
                      </a:r>
                      <a:endParaRPr lang="ko-KR" altLang="en-US" sz="1600" dirty="0">
                        <a:latin typeface="Calibri" panose="020F0502020204030204" pitchFamily="34" charset="0"/>
                        <a:cs typeface="Calibri" panose="020F0502020204030204" pitchFamily="34" charset="0"/>
                      </a:endParaRPr>
                    </a:p>
                  </a:txBody>
                  <a:tcPr/>
                </a:tc>
                <a:tc>
                  <a:txBody>
                    <a:bodyPr/>
                    <a:lstStyle/>
                    <a:p>
                      <a:pPr algn="ctr" latinLnBrk="1"/>
                      <a:r>
                        <a:rPr lang="en-US" altLang="ko-KR" sz="1600" dirty="0">
                          <a:latin typeface="Calibri" panose="020F0502020204030204" pitchFamily="34" charset="0"/>
                          <a:cs typeface="Calibri" panose="020F0502020204030204" pitchFamily="34" charset="0"/>
                        </a:rPr>
                        <a:t>36,347</a:t>
                      </a:r>
                    </a:p>
                    <a:p>
                      <a:pPr algn="ctr" latinLnBrk="1"/>
                      <a:r>
                        <a:rPr lang="en-US" altLang="ko-KR" sz="1600" dirty="0">
                          <a:latin typeface="Calibri" panose="020F0502020204030204" pitchFamily="34" charset="0"/>
                          <a:cs typeface="Calibri" panose="020F0502020204030204" pitchFamily="34" charset="0"/>
                        </a:rPr>
                        <a:t>(35.67%)</a:t>
                      </a:r>
                      <a:endParaRPr lang="ko-KR" altLang="en-US" sz="1600"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latin typeface="Calibri" panose="020F0502020204030204" pitchFamily="34" charset="0"/>
                          <a:cs typeface="Calibri" panose="020F0502020204030204" pitchFamily="34" charset="0"/>
                        </a:rPr>
                        <a:t>101,910</a:t>
                      </a:r>
                    </a:p>
                  </a:txBody>
                  <a:tcPr anchor="ctr"/>
                </a:tc>
                <a:extLst>
                  <a:ext uri="{0D108BD9-81ED-4DB2-BD59-A6C34878D82A}">
                    <a16:rowId xmlns:a16="http://schemas.microsoft.com/office/drawing/2014/main" val="2125492713"/>
                  </a:ext>
                </a:extLst>
              </a:tr>
              <a:tr h="620586">
                <a:tc>
                  <a:txBody>
                    <a:bodyPr/>
                    <a:lstStyle/>
                    <a:p>
                      <a:pPr algn="ctr" latinLnBrk="1"/>
                      <a:r>
                        <a:rPr lang="en-US" altLang="ko-KR" sz="1600" dirty="0">
                          <a:latin typeface="Calibri" panose="020F0502020204030204" pitchFamily="34" charset="0"/>
                          <a:cs typeface="Calibri" panose="020F0502020204030204" pitchFamily="34" charset="0"/>
                        </a:rPr>
                        <a:t>Training</a:t>
                      </a:r>
                    </a:p>
                    <a:p>
                      <a:pPr algn="ctr" latinLnBrk="1"/>
                      <a:r>
                        <a:rPr lang="en-US" altLang="ko-KR" sz="1600" dirty="0">
                          <a:latin typeface="Calibri" panose="020F0502020204030204" pitchFamily="34" charset="0"/>
                          <a:cs typeface="Calibri" panose="020F0502020204030204" pitchFamily="34" charset="0"/>
                        </a:rPr>
                        <a:t>(60%)</a:t>
                      </a:r>
                    </a:p>
                  </a:txBody>
                  <a:tcPr/>
                </a:tc>
                <a:tc>
                  <a:txBody>
                    <a:bodyPr/>
                    <a:lstStyle/>
                    <a:p>
                      <a:pPr algn="ctr" latinLnBrk="1"/>
                      <a:r>
                        <a:rPr lang="en-US" altLang="ko-KR" sz="1600" dirty="0">
                          <a:latin typeface="Calibri" panose="020F0502020204030204" pitchFamily="34" charset="0"/>
                          <a:cs typeface="Calibri" panose="020F0502020204030204" pitchFamily="34" charset="0"/>
                        </a:rPr>
                        <a:t>39,402</a:t>
                      </a:r>
                    </a:p>
                    <a:p>
                      <a:pPr algn="ctr" latinLnBrk="1"/>
                      <a:r>
                        <a:rPr lang="en-US" altLang="ko-KR" sz="1600" dirty="0">
                          <a:latin typeface="Calibri" panose="020F0502020204030204" pitchFamily="34" charset="0"/>
                          <a:cs typeface="Calibri" panose="020F0502020204030204" pitchFamily="34" charset="0"/>
                        </a:rPr>
                        <a:t>(64.44%)</a:t>
                      </a:r>
                      <a:endParaRPr lang="ko-KR" altLang="en-US" sz="1600" dirty="0">
                        <a:latin typeface="Calibri" panose="020F0502020204030204" pitchFamily="34" charset="0"/>
                        <a:cs typeface="Calibri" panose="020F0502020204030204" pitchFamily="34" charset="0"/>
                      </a:endParaRPr>
                    </a:p>
                  </a:txBody>
                  <a:tcPr/>
                </a:tc>
                <a:tc>
                  <a:txBody>
                    <a:bodyPr/>
                    <a:lstStyle/>
                    <a:p>
                      <a:pPr algn="ctr" latinLnBrk="1"/>
                      <a:r>
                        <a:rPr lang="en-US" altLang="ko-KR" sz="1600" dirty="0">
                          <a:latin typeface="Calibri" panose="020F0502020204030204" pitchFamily="34" charset="0"/>
                          <a:cs typeface="Calibri" panose="020F0502020204030204" pitchFamily="34" charset="0"/>
                        </a:rPr>
                        <a:t>21,744</a:t>
                      </a:r>
                    </a:p>
                    <a:p>
                      <a:pPr algn="ctr" latinLnBrk="1"/>
                      <a:r>
                        <a:rPr lang="en-US" altLang="ko-KR" sz="1600" dirty="0">
                          <a:latin typeface="Calibri" panose="020F0502020204030204" pitchFamily="34" charset="0"/>
                          <a:cs typeface="Calibri" panose="020F0502020204030204" pitchFamily="34" charset="0"/>
                        </a:rPr>
                        <a:t>(35.56%) </a:t>
                      </a:r>
                      <a:endParaRPr lang="ko-KR" altLang="en-US" sz="1600"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latin typeface="Calibri" panose="020F0502020204030204" pitchFamily="34" charset="0"/>
                          <a:cs typeface="Calibri" panose="020F0502020204030204" pitchFamily="34" charset="0"/>
                        </a:rPr>
                        <a:t>61,146</a:t>
                      </a:r>
                    </a:p>
                  </a:txBody>
                  <a:tcPr anchor="ctr"/>
                </a:tc>
                <a:extLst>
                  <a:ext uri="{0D108BD9-81ED-4DB2-BD59-A6C34878D82A}">
                    <a16:rowId xmlns:a16="http://schemas.microsoft.com/office/drawing/2014/main" val="1784184710"/>
                  </a:ext>
                </a:extLst>
              </a:tr>
              <a:tr h="620586">
                <a:tc>
                  <a:txBody>
                    <a:bodyPr/>
                    <a:lstStyle/>
                    <a:p>
                      <a:pPr algn="ctr" latinLnBrk="1"/>
                      <a:r>
                        <a:rPr lang="en-US" altLang="ko-KR" sz="1600" dirty="0">
                          <a:latin typeface="Calibri" panose="020F0502020204030204" pitchFamily="34" charset="0"/>
                          <a:cs typeface="Calibri" panose="020F0502020204030204" pitchFamily="34" charset="0"/>
                        </a:rPr>
                        <a:t>Validation</a:t>
                      </a:r>
                    </a:p>
                    <a:p>
                      <a:pPr algn="ctr" latinLnBrk="1"/>
                      <a:r>
                        <a:rPr lang="en-US" altLang="ko-KR" sz="1600" dirty="0">
                          <a:latin typeface="Calibri" panose="020F0502020204030204" pitchFamily="34" charset="0"/>
                          <a:cs typeface="Calibri" panose="020F0502020204030204" pitchFamily="34" charset="0"/>
                        </a:rPr>
                        <a:t>(20%)</a:t>
                      </a:r>
                    </a:p>
                  </a:txBody>
                  <a:tcPr/>
                </a:tc>
                <a:tc>
                  <a:txBody>
                    <a:bodyPr/>
                    <a:lstStyle/>
                    <a:p>
                      <a:pPr algn="ctr" latinLnBrk="1"/>
                      <a:r>
                        <a:rPr lang="en-US" altLang="ko-KR" sz="1600" dirty="0">
                          <a:latin typeface="Calibri" panose="020F0502020204030204" pitchFamily="34" charset="0"/>
                          <a:cs typeface="Calibri" panose="020F0502020204030204" pitchFamily="34" charset="0"/>
                        </a:rPr>
                        <a:t>13,060</a:t>
                      </a:r>
                    </a:p>
                    <a:p>
                      <a:pPr algn="ctr" latinLnBrk="1"/>
                      <a:r>
                        <a:rPr lang="en-US" altLang="ko-KR" sz="1600" dirty="0">
                          <a:latin typeface="Calibri" panose="020F0502020204030204" pitchFamily="34" charset="0"/>
                          <a:cs typeface="Calibri" panose="020F0502020204030204" pitchFamily="34" charset="0"/>
                        </a:rPr>
                        <a:t>(64.08%)</a:t>
                      </a:r>
                      <a:endParaRPr lang="ko-KR" altLang="en-US" sz="1600" dirty="0">
                        <a:latin typeface="Calibri" panose="020F0502020204030204" pitchFamily="34" charset="0"/>
                        <a:cs typeface="Calibri" panose="020F0502020204030204" pitchFamily="34" charset="0"/>
                      </a:endParaRPr>
                    </a:p>
                  </a:txBody>
                  <a:tcPr/>
                </a:tc>
                <a:tc>
                  <a:txBody>
                    <a:bodyPr/>
                    <a:lstStyle/>
                    <a:p>
                      <a:pPr algn="ctr" latinLnBrk="1"/>
                      <a:r>
                        <a:rPr lang="en-US" altLang="ko-KR" sz="1600" dirty="0">
                          <a:latin typeface="Calibri" panose="020F0502020204030204" pitchFamily="34" charset="0"/>
                          <a:cs typeface="Calibri" panose="020F0502020204030204" pitchFamily="34" charset="0"/>
                        </a:rPr>
                        <a:t>7,322</a:t>
                      </a:r>
                    </a:p>
                    <a:p>
                      <a:pPr algn="ctr" latinLnBrk="1"/>
                      <a:r>
                        <a:rPr lang="en-US" altLang="ko-KR" sz="1600" dirty="0">
                          <a:latin typeface="Calibri" panose="020F0502020204030204" pitchFamily="34" charset="0"/>
                          <a:cs typeface="Calibri" panose="020F0502020204030204" pitchFamily="34" charset="0"/>
                        </a:rPr>
                        <a:t>(35.92%) </a:t>
                      </a:r>
                      <a:endParaRPr lang="ko-KR" altLang="en-US" sz="1600" dirty="0">
                        <a:latin typeface="Calibri" panose="020F0502020204030204" pitchFamily="34" charset="0"/>
                        <a:cs typeface="Calibri" panose="020F0502020204030204" pitchFamily="34" charset="0"/>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latin typeface="Calibri" panose="020F0502020204030204" pitchFamily="34" charset="0"/>
                          <a:cs typeface="Calibri" panose="020F0502020204030204" pitchFamily="34" charset="0"/>
                        </a:rPr>
                        <a:t>20,382</a:t>
                      </a:r>
                    </a:p>
                  </a:txBody>
                  <a:tcPr anchor="ctr"/>
                </a:tc>
                <a:extLst>
                  <a:ext uri="{0D108BD9-81ED-4DB2-BD59-A6C34878D82A}">
                    <a16:rowId xmlns:a16="http://schemas.microsoft.com/office/drawing/2014/main" val="3234298594"/>
                  </a:ext>
                </a:extLst>
              </a:tr>
              <a:tr h="620586">
                <a:tc>
                  <a:txBody>
                    <a:bodyPr/>
                    <a:lstStyle/>
                    <a:p>
                      <a:pPr algn="ctr" latinLnBrk="1"/>
                      <a:r>
                        <a:rPr lang="en-US" altLang="ko-KR" sz="1600" dirty="0">
                          <a:latin typeface="Calibri" panose="020F0502020204030204" pitchFamily="34" charset="0"/>
                          <a:cs typeface="Calibri" panose="020F0502020204030204" pitchFamily="34" charset="0"/>
                        </a:rPr>
                        <a:t>Test </a:t>
                      </a:r>
                    </a:p>
                    <a:p>
                      <a:pPr algn="ctr" latinLnBrk="1"/>
                      <a:r>
                        <a:rPr lang="en-US" altLang="ko-KR" sz="1600" dirty="0">
                          <a:latin typeface="Calibri" panose="020F0502020204030204" pitchFamily="34" charset="0"/>
                          <a:cs typeface="Calibri" panose="020F0502020204030204" pitchFamily="34" charset="0"/>
                        </a:rPr>
                        <a:t>(20%)</a:t>
                      </a:r>
                    </a:p>
                  </a:txBody>
                  <a:tcPr/>
                </a:tc>
                <a:tc>
                  <a:txBody>
                    <a:bodyPr/>
                    <a:lstStyle/>
                    <a:p>
                      <a:pPr algn="ctr" latinLnBrk="1"/>
                      <a:r>
                        <a:rPr lang="en-US" altLang="ko-KR" sz="1600" dirty="0">
                          <a:latin typeface="Calibri" panose="020F0502020204030204" pitchFamily="34" charset="0"/>
                          <a:cs typeface="Calibri" panose="020F0502020204030204" pitchFamily="34" charset="0"/>
                        </a:rPr>
                        <a:t>13,101</a:t>
                      </a:r>
                    </a:p>
                    <a:p>
                      <a:pPr algn="ctr" latinLnBrk="1"/>
                      <a:r>
                        <a:rPr lang="en-US" altLang="ko-KR" sz="1600" dirty="0">
                          <a:latin typeface="Calibri" panose="020F0502020204030204" pitchFamily="34" charset="0"/>
                          <a:cs typeface="Calibri" panose="020F0502020204030204" pitchFamily="34" charset="0"/>
                        </a:rPr>
                        <a:t>(64.28%)</a:t>
                      </a:r>
                      <a:endParaRPr lang="ko-KR" altLang="en-US" sz="1600" dirty="0">
                        <a:latin typeface="Calibri" panose="020F0502020204030204" pitchFamily="34" charset="0"/>
                        <a:cs typeface="Calibri" panose="020F0502020204030204" pitchFamily="34" charset="0"/>
                      </a:endParaRPr>
                    </a:p>
                  </a:txBody>
                  <a:tcPr/>
                </a:tc>
                <a:tc>
                  <a:txBody>
                    <a:bodyPr/>
                    <a:lstStyle/>
                    <a:p>
                      <a:pPr algn="ctr" latinLnBrk="1"/>
                      <a:r>
                        <a:rPr lang="en-US" altLang="ko-KR" sz="1600" dirty="0">
                          <a:latin typeface="Calibri" panose="020F0502020204030204" pitchFamily="34" charset="0"/>
                          <a:cs typeface="Calibri" panose="020F0502020204030204" pitchFamily="34" charset="0"/>
                        </a:rPr>
                        <a:t>7,281</a:t>
                      </a:r>
                    </a:p>
                    <a:p>
                      <a:pPr algn="ctr" latinLnBrk="1"/>
                      <a:r>
                        <a:rPr lang="en-US" altLang="ko-KR" sz="1600" dirty="0">
                          <a:latin typeface="Calibri" panose="020F0502020204030204" pitchFamily="34" charset="0"/>
                          <a:cs typeface="Calibri" panose="020F0502020204030204" pitchFamily="34" charset="0"/>
                        </a:rPr>
                        <a:t>(35.72%)</a:t>
                      </a:r>
                      <a:endParaRPr lang="ko-KR" altLang="en-US" sz="1600" dirty="0">
                        <a:latin typeface="Calibri" panose="020F0502020204030204" pitchFamily="34" charset="0"/>
                        <a:cs typeface="Calibri" panose="020F0502020204030204" pitchFamily="34" charset="0"/>
                      </a:endParaRPr>
                    </a:p>
                  </a:txBody>
                  <a:tcPr/>
                </a:tc>
                <a:tc>
                  <a:txBody>
                    <a:bodyPr/>
                    <a:lstStyle/>
                    <a:p>
                      <a:pPr algn="ctr" latinLnBrk="1"/>
                      <a:r>
                        <a:rPr lang="en-US" altLang="ko-KR" sz="1600" dirty="0">
                          <a:latin typeface="Calibri" panose="020F0502020204030204" pitchFamily="34" charset="0"/>
                          <a:cs typeface="Calibri" panose="020F0502020204030204" pitchFamily="34" charset="0"/>
                        </a:rPr>
                        <a:t>20,382</a:t>
                      </a:r>
                      <a:endParaRPr lang="ko-KR" altLang="en-US" sz="16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929251368"/>
                  </a:ext>
                </a:extLst>
              </a:tr>
            </a:tbl>
          </a:graphicData>
        </a:graphic>
      </p:graphicFrame>
    </p:spTree>
    <p:extLst>
      <p:ext uri="{BB962C8B-B14F-4D97-AF65-F5344CB8AC3E}">
        <p14:creationId xmlns:p14="http://schemas.microsoft.com/office/powerpoint/2010/main" val="35756471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07CC27-DBA6-4C01-B393-841CDB475CC9}"/>
              </a:ext>
            </a:extLst>
          </p:cNvPr>
          <p:cNvSpPr>
            <a:spLocks noGrp="1"/>
          </p:cNvSpPr>
          <p:nvPr>
            <p:ph type="title"/>
          </p:nvPr>
        </p:nvSpPr>
        <p:spPr>
          <a:xfrm>
            <a:off x="447472" y="152474"/>
            <a:ext cx="10906328" cy="1325563"/>
          </a:xfrm>
        </p:spPr>
        <p:txBody>
          <a:bodyPr>
            <a:normAutofit/>
          </a:bodyPr>
          <a:lstStyle/>
          <a:p>
            <a:r>
              <a:rPr lang="en-US" altLang="ko-KR" sz="2900" dirty="0">
                <a:latin typeface="Calibri" panose="020F0502020204030204" pitchFamily="34" charset="0"/>
              </a:rPr>
              <a:t>Variable Selection using LASSO</a:t>
            </a:r>
            <a:endParaRPr lang="ko-KR" altLang="en-US" sz="2900" dirty="0">
              <a:latin typeface="Calibri" panose="020F0502020204030204" pitchFamily="34" charset="0"/>
            </a:endParaRPr>
          </a:p>
        </p:txBody>
      </p:sp>
      <p:sp>
        <p:nvSpPr>
          <p:cNvPr id="3" name="TextBox 2"/>
          <p:cNvSpPr txBox="1"/>
          <p:nvPr/>
        </p:nvSpPr>
        <p:spPr>
          <a:xfrm>
            <a:off x="838200" y="955497"/>
            <a:ext cx="10230293" cy="503792"/>
          </a:xfrm>
          <a:prstGeom prst="rect">
            <a:avLst/>
          </a:prstGeom>
          <a:noFill/>
        </p:spPr>
        <p:txBody>
          <a:bodyPr wrap="square" rtlCol="0">
            <a:spAutoFit/>
          </a:bodyPr>
          <a:lstStyle/>
          <a:p>
            <a:pPr marL="285750" indent="-285750">
              <a:lnSpc>
                <a:spcPct val="150000"/>
              </a:lnSpc>
              <a:buFontTx/>
              <a:buChar char="-"/>
            </a:pPr>
            <a:r>
              <a:rPr lang="en-US" altLang="ko-KR" sz="2000" dirty="0">
                <a:latin typeface="Calibri" panose="020F0502020204030204" pitchFamily="34" charset="0"/>
                <a:cs typeface="Calibri" panose="020F0502020204030204" pitchFamily="34" charset="0"/>
              </a:rPr>
              <a:t>656</a:t>
            </a:r>
            <a:r>
              <a:rPr lang="ko-KR" altLang="en-US" sz="2000" dirty="0">
                <a:latin typeface="Calibri" panose="020F0502020204030204" pitchFamily="34" charset="0"/>
                <a:cs typeface="Calibri" panose="020F0502020204030204" pitchFamily="34" charset="0"/>
              </a:rPr>
              <a:t>개의 변수 중</a:t>
            </a:r>
            <a:r>
              <a:rPr lang="en-US" altLang="ko-KR" sz="2000" dirty="0">
                <a:latin typeface="Calibri" panose="020F0502020204030204" pitchFamily="34" charset="0"/>
                <a:cs typeface="Calibri" panose="020F0502020204030204" pitchFamily="34" charset="0"/>
              </a:rPr>
              <a:t> 290</a:t>
            </a:r>
            <a:r>
              <a:rPr lang="ko-KR" altLang="en-US" sz="2000" dirty="0">
                <a:latin typeface="Calibri" panose="020F0502020204030204" pitchFamily="34" charset="0"/>
                <a:cs typeface="Calibri" panose="020F0502020204030204" pitchFamily="34" charset="0"/>
              </a:rPr>
              <a:t>개 변수 선택</a:t>
            </a:r>
            <a:r>
              <a:rPr lang="en-US" altLang="ko-KR" sz="2000" dirty="0">
                <a:latin typeface="Calibri" panose="020F0502020204030204" pitchFamily="34" charset="0"/>
                <a:cs typeface="Calibri" panose="020F0502020204030204" pitchFamily="34" charset="0"/>
              </a:rPr>
              <a:t>. </a:t>
            </a:r>
          </a:p>
        </p:txBody>
      </p:sp>
      <p:graphicFrame>
        <p:nvGraphicFramePr>
          <p:cNvPr id="5" name="표 4"/>
          <p:cNvGraphicFramePr>
            <a:graphicFrameLocks noGrp="1"/>
          </p:cNvGraphicFramePr>
          <p:nvPr/>
        </p:nvGraphicFramePr>
        <p:xfrm>
          <a:off x="6507124" y="1509170"/>
          <a:ext cx="5315723" cy="4002681"/>
        </p:xfrm>
        <a:graphic>
          <a:graphicData uri="http://schemas.openxmlformats.org/drawingml/2006/table">
            <a:tbl>
              <a:tblPr>
                <a:tableStyleId>{5940675A-B579-460E-94D1-54222C63F5DA}</a:tableStyleId>
              </a:tblPr>
              <a:tblGrid>
                <a:gridCol w="609093">
                  <a:extLst>
                    <a:ext uri="{9D8B030D-6E8A-4147-A177-3AD203B41FA5}">
                      <a16:colId xmlns:a16="http://schemas.microsoft.com/office/drawing/2014/main" val="20000"/>
                    </a:ext>
                  </a:extLst>
                </a:gridCol>
                <a:gridCol w="4706630">
                  <a:extLst>
                    <a:ext uri="{9D8B030D-6E8A-4147-A177-3AD203B41FA5}">
                      <a16:colId xmlns:a16="http://schemas.microsoft.com/office/drawing/2014/main" val="20001"/>
                    </a:ext>
                  </a:extLst>
                </a:gridCol>
              </a:tblGrid>
              <a:tr h="324321">
                <a:tc gridSpan="2">
                  <a:txBody>
                    <a:bodyPr/>
                    <a:lstStyle/>
                    <a:p>
                      <a:pPr algn="ctr">
                        <a:lnSpc>
                          <a:spcPct val="150000"/>
                        </a:lnSpc>
                      </a:pPr>
                      <a:r>
                        <a:rPr lang="en-US" altLang="ko-KR" sz="1600" b="1" dirty="0">
                          <a:effectLst/>
                          <a:latin typeface="Calibri" panose="020F0502020204030204" pitchFamily="34" charset="0"/>
                          <a:cs typeface="Calibri" panose="020F0502020204030204" pitchFamily="34" charset="0"/>
                        </a:rPr>
                        <a:t>Activity </a:t>
                      </a:r>
                      <a:r>
                        <a:rPr lang="ko-KR" altLang="en-US" sz="1600" b="1" dirty="0">
                          <a:effectLst/>
                          <a:latin typeface="Calibri" panose="020F0502020204030204" pitchFamily="34" charset="0"/>
                          <a:cs typeface="Calibri" panose="020F0502020204030204" pitchFamily="34" charset="0"/>
                        </a:rPr>
                        <a:t>특성 변수</a:t>
                      </a:r>
                      <a:endParaRPr lang="en-US" altLang="ko-KR" sz="1600" b="1" dirty="0">
                        <a:solidFill>
                          <a:srgbClr val="555555"/>
                        </a:solidFill>
                        <a:effectLst/>
                        <a:latin typeface="Calibri" panose="020F0502020204030204" pitchFamily="34" charset="0"/>
                        <a:cs typeface="Calibri" panose="020F0502020204030204" pitchFamily="34" charset="0"/>
                      </a:endParaRPr>
                    </a:p>
                  </a:txBody>
                  <a:tcPr marL="6929" marR="6929" marT="5543" marB="5543"/>
                </a:tc>
                <a:tc hMerge="1">
                  <a:txBody>
                    <a:bodyPr/>
                    <a:lstStyle/>
                    <a:p>
                      <a:endParaRPr lang="ko-KR" altLang="en-US" dirty="0"/>
                    </a:p>
                  </a:txBody>
                  <a:tcPr marL="6929" marR="6929" marT="5543" marB="5543" anchor="ctr">
                    <a:lnL w="7620" cap="flat" cmpd="sng" algn="ctr">
                      <a:solidFill>
                        <a:srgbClr val="CFD4D8"/>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7620" cap="flat" cmpd="sng" algn="ctr">
                      <a:solidFill>
                        <a:srgbClr val="CFD4D8"/>
                      </a:solidFill>
                      <a:prstDash val="solid"/>
                      <a:round/>
                      <a:headEnd type="none" w="med" len="med"/>
                      <a:tailEnd type="none" w="med" len="med"/>
                    </a:lnB>
                    <a:noFill/>
                  </a:tcPr>
                </a:tc>
                <a:extLst>
                  <a:ext uri="{0D108BD9-81ED-4DB2-BD59-A6C34878D82A}">
                    <a16:rowId xmlns:a16="http://schemas.microsoft.com/office/drawing/2014/main" val="10000"/>
                  </a:ext>
                </a:extLst>
              </a:tr>
              <a:tr h="324321">
                <a:tc>
                  <a:txBody>
                    <a:bodyPr/>
                    <a:lstStyle/>
                    <a:p>
                      <a:pPr algn="ctr"/>
                      <a:r>
                        <a:rPr lang="en-US" altLang="ko-KR" sz="1200" kern="1200" dirty="0">
                          <a:solidFill>
                            <a:schemeClr val="tx1"/>
                          </a:solidFill>
                          <a:effectLst/>
                          <a:latin typeface="Calibri" panose="020F0502020204030204" pitchFamily="34" charset="0"/>
                          <a:ea typeface="+mn-ea"/>
                          <a:cs typeface="Calibri" panose="020F0502020204030204" pitchFamily="34" charset="0"/>
                        </a:rPr>
                        <a:t>18</a:t>
                      </a:r>
                      <a:endParaRPr lang="ko-KR" altLang="en-US" sz="1200" kern="1200" dirty="0">
                        <a:solidFill>
                          <a:schemeClr val="tx1"/>
                        </a:solidFill>
                        <a:effectLst/>
                        <a:latin typeface="Calibri" panose="020F0502020204030204" pitchFamily="34" charset="0"/>
                        <a:ea typeface="+mn-ea"/>
                        <a:cs typeface="Calibri" panose="020F0502020204030204" pitchFamily="34" charset="0"/>
                      </a:endParaRPr>
                    </a:p>
                  </a:txBody>
                  <a:tcPr marL="6929" marR="6929" marT="5543" marB="5543"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실제 예약한 스튜디오 위치 </a:t>
                      </a:r>
                      <a:r>
                        <a:rPr lang="en-US" altLang="ko-KR" sz="1200" b="1" i="0" u="none" strike="noStrike" dirty="0">
                          <a:solidFill>
                            <a:srgbClr val="000000"/>
                          </a:solidFill>
                          <a:effectLst/>
                          <a:latin typeface="Calibri" panose="020F0502020204030204" pitchFamily="34" charset="0"/>
                          <a:ea typeface="맑은 고딕" panose="020B0503020000020004" pitchFamily="50" charset="-127"/>
                        </a:rPr>
                        <a:t>(</a:t>
                      </a: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구 단위</a:t>
                      </a:r>
                      <a:r>
                        <a:rPr lang="en-US" altLang="ko-KR" sz="1200" b="1" i="0" u="none" strike="noStrike" dirty="0">
                          <a:solidFill>
                            <a:srgbClr val="000000"/>
                          </a:solidFill>
                          <a:effectLst/>
                          <a:latin typeface="Calibri" panose="020F0502020204030204" pitchFamily="34" charset="0"/>
                          <a:ea typeface="맑은 고딕" panose="020B0503020000020004" pitchFamily="50" charset="-127"/>
                        </a:rPr>
                        <a:t>)</a:t>
                      </a:r>
                    </a:p>
                  </a:txBody>
                  <a:tcPr marL="7620" marR="7620" marT="7620" marB="0" anchor="ctr">
                    <a:solidFill>
                      <a:schemeClr val="bg2">
                        <a:lumMod val="90000"/>
                      </a:schemeClr>
                    </a:solidFill>
                  </a:tcPr>
                </a:tc>
                <a:extLst>
                  <a:ext uri="{0D108BD9-81ED-4DB2-BD59-A6C34878D82A}">
                    <a16:rowId xmlns:a16="http://schemas.microsoft.com/office/drawing/2014/main" val="10002"/>
                  </a:ext>
                </a:extLst>
              </a:tr>
              <a:tr h="324321">
                <a:tc>
                  <a:txBody>
                    <a:bodyPr/>
                    <a:lstStyle/>
                    <a:p>
                      <a:pPr algn="ctr">
                        <a:lnSpc>
                          <a:spcPct val="150000"/>
                        </a:lnSpc>
                      </a:pPr>
                      <a:r>
                        <a:rPr lang="en-US" altLang="ko-KR" sz="1200" dirty="0">
                          <a:effectLst/>
                          <a:latin typeface="Calibri" panose="020F0502020204030204" pitchFamily="34" charset="0"/>
                          <a:cs typeface="Calibri" panose="020F0502020204030204" pitchFamily="34" charset="0"/>
                        </a:rPr>
                        <a:t>19</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5543" marB="5543"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실제 예약한 액티비티 예약 타입 </a:t>
                      </a:r>
                    </a:p>
                  </a:txBody>
                  <a:tcPr marL="7620" marR="7620" marT="7620" marB="0" anchor="ctr">
                    <a:solidFill>
                      <a:schemeClr val="bg2">
                        <a:lumMod val="90000"/>
                      </a:schemeClr>
                    </a:solidFill>
                  </a:tcPr>
                </a:tc>
                <a:extLst>
                  <a:ext uri="{0D108BD9-81ED-4DB2-BD59-A6C34878D82A}">
                    <a16:rowId xmlns:a16="http://schemas.microsoft.com/office/drawing/2014/main" val="10003"/>
                  </a:ext>
                </a:extLst>
              </a:tr>
              <a:tr h="324321">
                <a:tc>
                  <a:txBody>
                    <a:bodyPr/>
                    <a:lstStyle/>
                    <a:p>
                      <a:pPr algn="ctr">
                        <a:lnSpc>
                          <a:spcPct val="150000"/>
                        </a:lnSpc>
                      </a:pPr>
                      <a:r>
                        <a:rPr lang="en-US" altLang="ko-KR" sz="1200" dirty="0">
                          <a:effectLst/>
                          <a:latin typeface="Calibri" panose="020F0502020204030204" pitchFamily="34" charset="0"/>
                          <a:cs typeface="Calibri" panose="020F0502020204030204" pitchFamily="34" charset="0"/>
                        </a:rPr>
                        <a:t>20</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5543" marB="5543"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실제 예약한 액티비티 카테고리</a:t>
                      </a:r>
                    </a:p>
                  </a:txBody>
                  <a:tcPr marL="7620" marR="7620" marT="7620" marB="0" anchor="ctr">
                    <a:solidFill>
                      <a:schemeClr val="bg2">
                        <a:lumMod val="90000"/>
                      </a:schemeClr>
                    </a:solidFill>
                  </a:tcPr>
                </a:tc>
                <a:extLst>
                  <a:ext uri="{0D108BD9-81ED-4DB2-BD59-A6C34878D82A}">
                    <a16:rowId xmlns:a16="http://schemas.microsoft.com/office/drawing/2014/main" val="10004"/>
                  </a:ext>
                </a:extLst>
              </a:tr>
              <a:tr h="324321">
                <a:tc>
                  <a:txBody>
                    <a:bodyPr/>
                    <a:lstStyle/>
                    <a:p>
                      <a:pPr algn="ctr">
                        <a:lnSpc>
                          <a:spcPct val="150000"/>
                        </a:lnSpc>
                      </a:pPr>
                      <a:r>
                        <a:rPr lang="en-US" altLang="ko-KR" sz="1200" dirty="0">
                          <a:effectLst/>
                          <a:latin typeface="Calibri" panose="020F0502020204030204" pitchFamily="34" charset="0"/>
                          <a:cs typeface="Calibri" panose="020F0502020204030204" pitchFamily="34" charset="0"/>
                        </a:rPr>
                        <a:t>21</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5543" marB="5543" anchor="ctr"/>
                </a:tc>
                <a:tc>
                  <a:txBody>
                    <a:bodyPr/>
                    <a:lstStyle/>
                    <a:p>
                      <a:pPr algn="ctr" fontAlgn="ctr"/>
                      <a:r>
                        <a:rPr lang="ko-KR" altLang="en-US" sz="1200" b="0" i="0" u="none" strike="noStrike" dirty="0">
                          <a:solidFill>
                            <a:srgbClr val="000000"/>
                          </a:solidFill>
                          <a:effectLst/>
                          <a:latin typeface="Calibri" panose="020F0502020204030204" pitchFamily="34" charset="0"/>
                          <a:ea typeface="맑은 고딕" panose="020B0503020000020004" pitchFamily="50" charset="-127"/>
                        </a:rPr>
                        <a:t>주 접속 위치와 스튜디오 간의 직선 거리</a:t>
                      </a:r>
                    </a:p>
                  </a:txBody>
                  <a:tcPr marL="7620" marR="7620" marT="7620" marB="0" anchor="ctr">
                    <a:noFill/>
                  </a:tcPr>
                </a:tc>
                <a:extLst>
                  <a:ext uri="{0D108BD9-81ED-4DB2-BD59-A6C34878D82A}">
                    <a16:rowId xmlns:a16="http://schemas.microsoft.com/office/drawing/2014/main" val="10005"/>
                  </a:ext>
                </a:extLst>
              </a:tr>
              <a:tr h="324321">
                <a:tc>
                  <a:txBody>
                    <a:bodyPr/>
                    <a:lstStyle/>
                    <a:p>
                      <a:pPr algn="ctr">
                        <a:lnSpc>
                          <a:spcPct val="150000"/>
                        </a:lnSpc>
                      </a:pPr>
                      <a:r>
                        <a:rPr lang="en-US" altLang="ko-KR" sz="1200" dirty="0">
                          <a:effectLst/>
                          <a:latin typeface="Calibri" panose="020F0502020204030204" pitchFamily="34" charset="0"/>
                          <a:cs typeface="Calibri" panose="020F0502020204030204" pitchFamily="34" charset="0"/>
                        </a:rPr>
                        <a:t>22</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5543" marB="5543"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가장 많이 검색한 스튜디오와 실제 예약한 스튜디오의 일치 여부</a:t>
                      </a:r>
                    </a:p>
                  </a:txBody>
                  <a:tcPr marL="7620" marR="7620" marT="7620" marB="0" anchor="ctr">
                    <a:solidFill>
                      <a:schemeClr val="bg2">
                        <a:lumMod val="75000"/>
                      </a:schemeClr>
                    </a:solidFill>
                  </a:tcPr>
                </a:tc>
                <a:extLst>
                  <a:ext uri="{0D108BD9-81ED-4DB2-BD59-A6C34878D82A}">
                    <a16:rowId xmlns:a16="http://schemas.microsoft.com/office/drawing/2014/main" val="10006"/>
                  </a:ext>
                </a:extLst>
              </a:tr>
              <a:tr h="324321">
                <a:tc>
                  <a:txBody>
                    <a:bodyPr/>
                    <a:lstStyle/>
                    <a:p>
                      <a:pPr algn="ctr">
                        <a:lnSpc>
                          <a:spcPct val="150000"/>
                        </a:lnSpc>
                      </a:pPr>
                      <a:r>
                        <a:rPr lang="en-US" altLang="ko-KR" sz="1200" dirty="0">
                          <a:effectLst/>
                          <a:latin typeface="Calibri" panose="020F0502020204030204" pitchFamily="34" charset="0"/>
                          <a:cs typeface="Calibri" panose="020F0502020204030204" pitchFamily="34" charset="0"/>
                        </a:rPr>
                        <a:t>23</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5543" marB="5543"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가장 많이 검색한 지역과 실제 예약한 스튜디오의 지역 일치 여부</a:t>
                      </a:r>
                    </a:p>
                  </a:txBody>
                  <a:tcPr marL="7620" marR="7620" marT="7620" marB="0" anchor="ctr">
                    <a:solidFill>
                      <a:schemeClr val="bg2">
                        <a:lumMod val="90000"/>
                      </a:schemeClr>
                    </a:solidFill>
                  </a:tcPr>
                </a:tc>
                <a:extLst>
                  <a:ext uri="{0D108BD9-81ED-4DB2-BD59-A6C34878D82A}">
                    <a16:rowId xmlns:a16="http://schemas.microsoft.com/office/drawing/2014/main" val="10009"/>
                  </a:ext>
                </a:extLst>
              </a:tr>
              <a:tr h="324321">
                <a:tc>
                  <a:txBody>
                    <a:bodyPr/>
                    <a:lstStyle/>
                    <a:p>
                      <a:pPr algn="ctr">
                        <a:lnSpc>
                          <a:spcPct val="150000"/>
                        </a:lnSpc>
                      </a:pPr>
                      <a:r>
                        <a:rPr lang="en-US" altLang="ko-KR" sz="1200" dirty="0">
                          <a:effectLst/>
                          <a:latin typeface="Calibri" panose="020F0502020204030204" pitchFamily="34" charset="0"/>
                          <a:cs typeface="Calibri" panose="020F0502020204030204" pitchFamily="34" charset="0"/>
                        </a:rPr>
                        <a:t>24</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5543" marB="5543" anchor="ctr"/>
                </a:tc>
                <a:tc>
                  <a:txBody>
                    <a:bodyPr/>
                    <a:lstStyle/>
                    <a:p>
                      <a:pPr algn="ctr" fontAlgn="ctr"/>
                      <a:r>
                        <a:rPr lang="ko-KR" altLang="en-US" sz="1200" b="0" i="0" u="none" strike="noStrike" dirty="0">
                          <a:solidFill>
                            <a:srgbClr val="000000"/>
                          </a:solidFill>
                          <a:effectLst/>
                          <a:latin typeface="Calibri" panose="020F0502020204030204" pitchFamily="34" charset="0"/>
                          <a:ea typeface="맑은 고딕" panose="020B0503020000020004" pitchFamily="50" charset="-127"/>
                        </a:rPr>
                        <a:t>주 접속 위치와 실제 예약한 스튜디오의 지역 일치 여부</a:t>
                      </a:r>
                    </a:p>
                  </a:txBody>
                  <a:tcPr marL="7620" marR="7620" marT="7620" marB="0" anchor="ctr">
                    <a:noFill/>
                  </a:tcPr>
                </a:tc>
                <a:extLst>
                  <a:ext uri="{0D108BD9-81ED-4DB2-BD59-A6C34878D82A}">
                    <a16:rowId xmlns:a16="http://schemas.microsoft.com/office/drawing/2014/main" val="10010"/>
                  </a:ext>
                </a:extLst>
              </a:tr>
              <a:tr h="324321">
                <a:tc>
                  <a:txBody>
                    <a:bodyPr/>
                    <a:lstStyle/>
                    <a:p>
                      <a:pPr algn="ctr">
                        <a:lnSpc>
                          <a:spcPct val="150000"/>
                        </a:lnSpc>
                      </a:pPr>
                      <a:r>
                        <a:rPr lang="en-US" altLang="ko-KR" sz="1200" dirty="0">
                          <a:effectLst/>
                          <a:latin typeface="Calibri" panose="020F0502020204030204" pitchFamily="34" charset="0"/>
                          <a:cs typeface="Calibri" panose="020F0502020204030204" pitchFamily="34" charset="0"/>
                        </a:rPr>
                        <a:t>25</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5543" marB="5543" anchor="ctr"/>
                </a:tc>
                <a:tc>
                  <a:txBody>
                    <a:bodyPr/>
                    <a:lstStyle/>
                    <a:p>
                      <a:pPr algn="ctr" fontAlgn="ctr"/>
                      <a:r>
                        <a:rPr lang="ko-KR" altLang="en-US" sz="1200" b="0" i="0" u="none" strike="noStrike" dirty="0">
                          <a:solidFill>
                            <a:srgbClr val="000000"/>
                          </a:solidFill>
                          <a:effectLst/>
                          <a:latin typeface="Calibri" panose="020F0502020204030204" pitchFamily="34" charset="0"/>
                          <a:ea typeface="맑은 고딕" panose="020B0503020000020004" pitchFamily="50" charset="-127"/>
                        </a:rPr>
                        <a:t>가장 많이 검색한 예약 타입과 실제 예약한 액티비티의 예약타입의 일치 여부</a:t>
                      </a:r>
                    </a:p>
                  </a:txBody>
                  <a:tcPr marL="7620" marR="7620" marT="7620" marB="0" anchor="ctr">
                    <a:noFill/>
                  </a:tcPr>
                </a:tc>
                <a:extLst>
                  <a:ext uri="{0D108BD9-81ED-4DB2-BD59-A6C34878D82A}">
                    <a16:rowId xmlns:a16="http://schemas.microsoft.com/office/drawing/2014/main" val="10011"/>
                  </a:ext>
                </a:extLst>
              </a:tr>
              <a:tr h="324321">
                <a:tc>
                  <a:txBody>
                    <a:bodyPr/>
                    <a:lstStyle/>
                    <a:p>
                      <a:pPr algn="ctr">
                        <a:lnSpc>
                          <a:spcPct val="150000"/>
                        </a:lnSpc>
                      </a:pPr>
                      <a:r>
                        <a:rPr lang="en-US" altLang="ko-KR" sz="1200" dirty="0">
                          <a:effectLst/>
                          <a:latin typeface="Calibri" panose="020F0502020204030204" pitchFamily="34" charset="0"/>
                          <a:cs typeface="Calibri" panose="020F0502020204030204" pitchFamily="34" charset="0"/>
                        </a:rPr>
                        <a:t>26</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5543" marB="5543"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가장 많이 검색한 카테고리와 실제 예약한 액티비티의 카테고리의 일치 여부</a:t>
                      </a:r>
                    </a:p>
                  </a:txBody>
                  <a:tcPr marL="7620" marR="7620" marT="7620" marB="0" anchor="ctr">
                    <a:solidFill>
                      <a:schemeClr val="bg2">
                        <a:lumMod val="90000"/>
                      </a:schemeClr>
                    </a:solidFill>
                  </a:tcPr>
                </a:tc>
                <a:extLst>
                  <a:ext uri="{0D108BD9-81ED-4DB2-BD59-A6C34878D82A}">
                    <a16:rowId xmlns:a16="http://schemas.microsoft.com/office/drawing/2014/main" val="10013"/>
                  </a:ext>
                </a:extLst>
              </a:tr>
              <a:tr h="324321">
                <a:tc>
                  <a:txBody>
                    <a:bodyPr/>
                    <a:lstStyle/>
                    <a:p>
                      <a:pPr algn="ctr">
                        <a:lnSpc>
                          <a:spcPct val="150000"/>
                        </a:lnSpc>
                      </a:pPr>
                      <a:r>
                        <a:rPr lang="en-US" altLang="ko-KR" sz="1200" dirty="0">
                          <a:effectLst/>
                          <a:latin typeface="Calibri" panose="020F0502020204030204" pitchFamily="34" charset="0"/>
                          <a:cs typeface="Calibri" panose="020F0502020204030204" pitchFamily="34" charset="0"/>
                        </a:rPr>
                        <a:t>27</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5543" marB="5543"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수업 요일</a:t>
                      </a:r>
                    </a:p>
                  </a:txBody>
                  <a:tcPr marL="7620" marR="7620" marT="7620" marB="0" anchor="ctr">
                    <a:solidFill>
                      <a:schemeClr val="bg2">
                        <a:lumMod val="90000"/>
                      </a:schemeClr>
                    </a:solidFill>
                  </a:tcPr>
                </a:tc>
                <a:extLst>
                  <a:ext uri="{0D108BD9-81ED-4DB2-BD59-A6C34878D82A}">
                    <a16:rowId xmlns:a16="http://schemas.microsoft.com/office/drawing/2014/main" val="2626416210"/>
                  </a:ext>
                </a:extLst>
              </a:tr>
              <a:tr h="324321">
                <a:tc>
                  <a:txBody>
                    <a:bodyPr/>
                    <a:lstStyle/>
                    <a:p>
                      <a:pPr algn="ctr">
                        <a:lnSpc>
                          <a:spcPct val="150000"/>
                        </a:lnSpc>
                      </a:pPr>
                      <a:r>
                        <a:rPr lang="en-US" altLang="ko-KR" sz="1200" dirty="0">
                          <a:effectLst/>
                          <a:latin typeface="Calibri" panose="020F0502020204030204" pitchFamily="34" charset="0"/>
                          <a:cs typeface="Calibri" panose="020F0502020204030204" pitchFamily="34" charset="0"/>
                        </a:rPr>
                        <a:t>28</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5543" marB="5543"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수업 시간대</a:t>
                      </a:r>
                    </a:p>
                  </a:txBody>
                  <a:tcPr marL="7620" marR="7620" marT="7620" marB="0" anchor="ctr">
                    <a:solidFill>
                      <a:schemeClr val="bg2">
                        <a:lumMod val="90000"/>
                      </a:schemeClr>
                    </a:solidFill>
                  </a:tcPr>
                </a:tc>
                <a:extLst>
                  <a:ext uri="{0D108BD9-81ED-4DB2-BD59-A6C34878D82A}">
                    <a16:rowId xmlns:a16="http://schemas.microsoft.com/office/drawing/2014/main" val="1386572938"/>
                  </a:ext>
                </a:extLst>
              </a:tr>
            </a:tbl>
          </a:graphicData>
        </a:graphic>
      </p:graphicFrame>
      <p:graphicFrame>
        <p:nvGraphicFramePr>
          <p:cNvPr id="6" name="표 5"/>
          <p:cNvGraphicFramePr>
            <a:graphicFrameLocks noGrp="1"/>
          </p:cNvGraphicFramePr>
          <p:nvPr/>
        </p:nvGraphicFramePr>
        <p:xfrm>
          <a:off x="812074" y="1509170"/>
          <a:ext cx="5317596" cy="5330344"/>
        </p:xfrm>
        <a:graphic>
          <a:graphicData uri="http://schemas.openxmlformats.org/drawingml/2006/table">
            <a:tbl>
              <a:tblPr>
                <a:tableStyleId>{5940675A-B579-460E-94D1-54222C63F5DA}</a:tableStyleId>
              </a:tblPr>
              <a:tblGrid>
                <a:gridCol w="672642">
                  <a:extLst>
                    <a:ext uri="{9D8B030D-6E8A-4147-A177-3AD203B41FA5}">
                      <a16:colId xmlns:a16="http://schemas.microsoft.com/office/drawing/2014/main" val="20000"/>
                    </a:ext>
                  </a:extLst>
                </a:gridCol>
                <a:gridCol w="4644954">
                  <a:extLst>
                    <a:ext uri="{9D8B030D-6E8A-4147-A177-3AD203B41FA5}">
                      <a16:colId xmlns:a16="http://schemas.microsoft.com/office/drawing/2014/main" val="20002"/>
                    </a:ext>
                  </a:extLst>
                </a:gridCol>
              </a:tblGrid>
              <a:tr h="340895">
                <a:tc gridSpan="2">
                  <a:txBody>
                    <a:bodyPr/>
                    <a:lstStyle/>
                    <a:p>
                      <a:pPr algn="ctr"/>
                      <a:r>
                        <a:rPr lang="en-US" sz="1600" b="1" dirty="0">
                          <a:effectLst/>
                          <a:latin typeface="Calibri" panose="020F0502020204030204" pitchFamily="34" charset="0"/>
                          <a:cs typeface="Calibri" panose="020F0502020204030204" pitchFamily="34" charset="0"/>
                        </a:rPr>
                        <a:t>User </a:t>
                      </a:r>
                      <a:r>
                        <a:rPr lang="ko-KR" altLang="en-US" sz="1600" b="1" dirty="0">
                          <a:effectLst/>
                          <a:latin typeface="Calibri" panose="020F0502020204030204" pitchFamily="34" charset="0"/>
                          <a:cs typeface="Calibri" panose="020F0502020204030204" pitchFamily="34" charset="0"/>
                        </a:rPr>
                        <a:t>특성 변수</a:t>
                      </a:r>
                      <a:endParaRPr lang="en-US" sz="1600" b="1" dirty="0">
                        <a:effectLst/>
                        <a:latin typeface="Calibri" panose="020F0502020204030204" pitchFamily="34" charset="0"/>
                        <a:cs typeface="Calibri" panose="020F0502020204030204" pitchFamily="34" charset="0"/>
                      </a:endParaRPr>
                    </a:p>
                  </a:txBody>
                  <a:tcPr marL="6929" marR="6929" marT="36000" marB="36000" anchor="ctr"/>
                </a:tc>
                <a:tc hMerge="1">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600" b="0" dirty="0">
                        <a:effectLst/>
                        <a:latin typeface="Calibri" panose="020F0502020204030204" pitchFamily="34" charset="0"/>
                      </a:endParaRPr>
                    </a:p>
                  </a:txBody>
                  <a:tcPr marL="16629" marR="16629" marT="8315" marB="8315" anchor="ctr"/>
                </a:tc>
                <a:extLst>
                  <a:ext uri="{0D108BD9-81ED-4DB2-BD59-A6C34878D82A}">
                    <a16:rowId xmlns:a16="http://schemas.microsoft.com/office/drawing/2014/main" val="2496138085"/>
                  </a:ext>
                </a:extLst>
              </a:tr>
              <a:tr h="293497">
                <a:tc>
                  <a:txBody>
                    <a:bodyPr/>
                    <a:lstStyle/>
                    <a:p>
                      <a:pPr algn="ctr"/>
                      <a:r>
                        <a:rPr lang="en-US" sz="1200" dirty="0">
                          <a:effectLst/>
                          <a:latin typeface="Calibri" panose="020F0502020204030204" pitchFamily="34" charset="0"/>
                          <a:cs typeface="Calibri" panose="020F0502020204030204" pitchFamily="34" charset="0"/>
                        </a:rPr>
                        <a:t>1</a:t>
                      </a:r>
                      <a:endParaRPr lang="en-US" sz="1200" b="0" dirty="0">
                        <a:effectLst/>
                        <a:latin typeface="Calibri" panose="020F0502020204030204" pitchFamily="34" charset="0"/>
                        <a:cs typeface="Calibri" panose="020F0502020204030204" pitchFamily="34" charset="0"/>
                      </a:endParaRPr>
                    </a:p>
                  </a:txBody>
                  <a:tcPr marL="6929" marR="6929" marT="36000" marB="36000" anchor="ctr"/>
                </a:tc>
                <a:tc>
                  <a:txBody>
                    <a:bodyPr/>
                    <a:lstStyle/>
                    <a:p>
                      <a:pPr algn="ctr" fontAlgn="ctr"/>
                      <a:r>
                        <a:rPr lang="ko-KR" altLang="en-US" sz="1200" b="0" i="0" u="none" strike="noStrike" dirty="0">
                          <a:solidFill>
                            <a:srgbClr val="000000"/>
                          </a:solidFill>
                          <a:effectLst/>
                          <a:latin typeface="Calibri" panose="020F0502020204030204" pitchFamily="34" charset="0"/>
                          <a:ea typeface="맑은 고딕" panose="020B0503020000020004" pitchFamily="50" charset="-127"/>
                        </a:rPr>
                        <a:t>주당 평균 검색 횟수</a:t>
                      </a:r>
                    </a:p>
                  </a:txBody>
                  <a:tcPr marL="7620" marR="7620" marT="7620" marB="0" anchor="ctr">
                    <a:noFill/>
                  </a:tcPr>
                </a:tc>
                <a:extLst>
                  <a:ext uri="{0D108BD9-81ED-4DB2-BD59-A6C34878D82A}">
                    <a16:rowId xmlns:a16="http://schemas.microsoft.com/office/drawing/2014/main" val="10000"/>
                  </a:ext>
                </a:extLst>
              </a:tr>
              <a:tr h="293497">
                <a:tc>
                  <a:txBody>
                    <a:bodyPr/>
                    <a:lstStyle/>
                    <a:p>
                      <a:pPr algn="ctr"/>
                      <a:r>
                        <a:rPr lang="en-US" altLang="ko-KR" sz="1200" dirty="0">
                          <a:effectLst/>
                          <a:latin typeface="Calibri" panose="020F0502020204030204" pitchFamily="34" charset="0"/>
                          <a:cs typeface="Calibri" panose="020F0502020204030204" pitchFamily="34" charset="0"/>
                        </a:rPr>
                        <a:t>2</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특정 카테고리 검색 비율</a:t>
                      </a:r>
                    </a:p>
                  </a:txBody>
                  <a:tcPr marL="7620" marR="7620" marT="7620" marB="0" anchor="ctr">
                    <a:solidFill>
                      <a:schemeClr val="bg2">
                        <a:lumMod val="90000"/>
                      </a:schemeClr>
                    </a:solidFill>
                  </a:tcPr>
                </a:tc>
                <a:extLst>
                  <a:ext uri="{0D108BD9-81ED-4DB2-BD59-A6C34878D82A}">
                    <a16:rowId xmlns:a16="http://schemas.microsoft.com/office/drawing/2014/main" val="10001"/>
                  </a:ext>
                </a:extLst>
              </a:tr>
              <a:tr h="293497">
                <a:tc>
                  <a:txBody>
                    <a:bodyPr/>
                    <a:lstStyle/>
                    <a:p>
                      <a:pPr algn="ctr"/>
                      <a:r>
                        <a:rPr lang="en-US" altLang="ko-KR" sz="1200" dirty="0">
                          <a:effectLst/>
                          <a:latin typeface="Calibri" panose="020F0502020204030204" pitchFamily="34" charset="0"/>
                          <a:cs typeface="Calibri" panose="020F0502020204030204" pitchFamily="34" charset="0"/>
                        </a:rPr>
                        <a:t>3</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특정 날짜 검색 비율</a:t>
                      </a:r>
                    </a:p>
                  </a:txBody>
                  <a:tcPr marL="7620" marR="7620" marT="7620" marB="0" anchor="ctr">
                    <a:solidFill>
                      <a:schemeClr val="bg2">
                        <a:lumMod val="90000"/>
                      </a:schemeClr>
                    </a:solidFill>
                  </a:tcPr>
                </a:tc>
                <a:extLst>
                  <a:ext uri="{0D108BD9-81ED-4DB2-BD59-A6C34878D82A}">
                    <a16:rowId xmlns:a16="http://schemas.microsoft.com/office/drawing/2014/main" val="10002"/>
                  </a:ext>
                </a:extLst>
              </a:tr>
              <a:tr h="293497">
                <a:tc>
                  <a:txBody>
                    <a:bodyPr/>
                    <a:lstStyle/>
                    <a:p>
                      <a:pPr algn="ctr"/>
                      <a:r>
                        <a:rPr lang="en-US" altLang="ko-KR" sz="1200" dirty="0">
                          <a:effectLst/>
                          <a:latin typeface="Calibri" panose="020F0502020204030204" pitchFamily="34" charset="0"/>
                          <a:cs typeface="Calibri" panose="020F0502020204030204" pitchFamily="34" charset="0"/>
                        </a:rPr>
                        <a:t>4</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36000" marB="36000" anchor="ctr"/>
                </a:tc>
                <a:tc>
                  <a:txBody>
                    <a:bodyPr/>
                    <a:lstStyle/>
                    <a:p>
                      <a:pPr algn="ctr" fontAlgn="ctr"/>
                      <a:r>
                        <a:rPr lang="ko-KR" altLang="en-US" sz="1200" b="0" i="0" u="none" strike="noStrike" dirty="0">
                          <a:solidFill>
                            <a:srgbClr val="000000"/>
                          </a:solidFill>
                          <a:effectLst/>
                          <a:latin typeface="Calibri" panose="020F0502020204030204" pitchFamily="34" charset="0"/>
                          <a:ea typeface="맑은 고딕" panose="020B0503020000020004" pitchFamily="50" charset="-127"/>
                        </a:rPr>
                        <a:t>특정 시간대 검색 비율</a:t>
                      </a:r>
                    </a:p>
                  </a:txBody>
                  <a:tcPr marL="7620" marR="7620" marT="7620" marB="0" anchor="ctr">
                    <a:noFill/>
                  </a:tcPr>
                </a:tc>
                <a:extLst>
                  <a:ext uri="{0D108BD9-81ED-4DB2-BD59-A6C34878D82A}">
                    <a16:rowId xmlns:a16="http://schemas.microsoft.com/office/drawing/2014/main" val="10003"/>
                  </a:ext>
                </a:extLst>
              </a:tr>
              <a:tr h="293497">
                <a:tc>
                  <a:txBody>
                    <a:bodyPr/>
                    <a:lstStyle/>
                    <a:p>
                      <a:pPr algn="ctr"/>
                      <a:r>
                        <a:rPr lang="en-US" altLang="ko-KR" sz="1200" dirty="0">
                          <a:effectLst/>
                          <a:latin typeface="Calibri" panose="020F0502020204030204" pitchFamily="34" charset="0"/>
                          <a:cs typeface="Calibri" panose="020F0502020204030204" pitchFamily="34" charset="0"/>
                        </a:rPr>
                        <a:t>5</a:t>
                      </a:r>
                      <a:endParaRPr lang="en-US" altLang="ko-KR" sz="1200" b="0" dirty="0">
                        <a:solidFill>
                          <a:srgbClr val="555555"/>
                        </a:solidFill>
                        <a:effectLst/>
                        <a:latin typeface="Calibri" panose="020F0502020204030204" pitchFamily="34" charset="0"/>
                        <a:cs typeface="Calibri" panose="020F0502020204030204" pitchFamily="34" charset="0"/>
                      </a:endParaRP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특정 스튜디오 검색 비율</a:t>
                      </a:r>
                    </a:p>
                  </a:txBody>
                  <a:tcPr marL="7620" marR="7620" marT="7620" marB="0" anchor="ctr">
                    <a:solidFill>
                      <a:schemeClr val="bg2">
                        <a:lumMod val="90000"/>
                      </a:schemeClr>
                    </a:solidFill>
                  </a:tcPr>
                </a:tc>
                <a:extLst>
                  <a:ext uri="{0D108BD9-81ED-4DB2-BD59-A6C34878D82A}">
                    <a16:rowId xmlns:a16="http://schemas.microsoft.com/office/drawing/2014/main" val="10004"/>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6</a:t>
                      </a: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특정 예약 타입 검색 비율</a:t>
                      </a:r>
                    </a:p>
                  </a:txBody>
                  <a:tcPr marL="7620" marR="7620" marT="7620" marB="0" anchor="ctr">
                    <a:solidFill>
                      <a:schemeClr val="bg2">
                        <a:lumMod val="90000"/>
                      </a:schemeClr>
                    </a:solidFill>
                  </a:tcPr>
                </a:tc>
                <a:extLst>
                  <a:ext uri="{0D108BD9-81ED-4DB2-BD59-A6C34878D82A}">
                    <a16:rowId xmlns:a16="http://schemas.microsoft.com/office/drawing/2014/main" val="4255973591"/>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7</a:t>
                      </a:r>
                    </a:p>
                  </a:txBody>
                  <a:tcPr marL="6929" marR="6929" marT="36000" marB="36000" anchor="ctr"/>
                </a:tc>
                <a:tc>
                  <a:txBody>
                    <a:bodyPr/>
                    <a:lstStyle/>
                    <a:p>
                      <a:pPr algn="ctr" fontAlgn="ctr"/>
                      <a:r>
                        <a:rPr lang="ko-KR" altLang="en-US" sz="1200" b="0" i="0" u="none" strike="noStrike" dirty="0">
                          <a:solidFill>
                            <a:srgbClr val="000000"/>
                          </a:solidFill>
                          <a:effectLst/>
                          <a:latin typeface="Calibri" panose="020F0502020204030204" pitchFamily="34" charset="0"/>
                          <a:ea typeface="맑은 고딕" panose="020B0503020000020004" pitchFamily="50" charset="-127"/>
                        </a:rPr>
                        <a:t>특정 지역 검색 비율</a:t>
                      </a:r>
                    </a:p>
                  </a:txBody>
                  <a:tcPr marL="7620" marR="7620" marT="7620" marB="0" anchor="ctr">
                    <a:noFill/>
                  </a:tcPr>
                </a:tc>
                <a:extLst>
                  <a:ext uri="{0D108BD9-81ED-4DB2-BD59-A6C34878D82A}">
                    <a16:rowId xmlns:a16="http://schemas.microsoft.com/office/drawing/2014/main" val="4083627446"/>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8</a:t>
                      </a: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가장 많이 검색한 카테고리</a:t>
                      </a:r>
                    </a:p>
                  </a:txBody>
                  <a:tcPr marL="7620" marR="7620" marT="7620" marB="0" anchor="ctr">
                    <a:solidFill>
                      <a:schemeClr val="bg2">
                        <a:lumMod val="90000"/>
                      </a:schemeClr>
                    </a:solidFill>
                  </a:tcPr>
                </a:tc>
                <a:extLst>
                  <a:ext uri="{0D108BD9-81ED-4DB2-BD59-A6C34878D82A}">
                    <a16:rowId xmlns:a16="http://schemas.microsoft.com/office/drawing/2014/main" val="10005"/>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9</a:t>
                      </a:r>
                    </a:p>
                  </a:txBody>
                  <a:tcPr marL="6929" marR="6929" marT="36000" marB="36000" anchor="ctr"/>
                </a:tc>
                <a:tc>
                  <a:txBody>
                    <a:bodyPr/>
                    <a:lstStyle/>
                    <a:p>
                      <a:pPr algn="ctr" fontAlgn="ctr"/>
                      <a:r>
                        <a:rPr lang="ko-KR" altLang="en-US" sz="1200" b="0" i="0" u="none" strike="noStrike" dirty="0">
                          <a:solidFill>
                            <a:srgbClr val="000000"/>
                          </a:solidFill>
                          <a:effectLst/>
                          <a:latin typeface="Calibri" panose="020F0502020204030204" pitchFamily="34" charset="0"/>
                          <a:ea typeface="맑은 고딕" panose="020B0503020000020004" pitchFamily="50" charset="-127"/>
                        </a:rPr>
                        <a:t>가장 많이 검색한 예약 타입</a:t>
                      </a:r>
                    </a:p>
                  </a:txBody>
                  <a:tcPr marL="7620" marR="7620" marT="7620" marB="0" anchor="ctr">
                    <a:noFill/>
                  </a:tcPr>
                </a:tc>
                <a:extLst>
                  <a:ext uri="{0D108BD9-81ED-4DB2-BD59-A6C34878D82A}">
                    <a16:rowId xmlns:a16="http://schemas.microsoft.com/office/drawing/2014/main" val="10006"/>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10</a:t>
                      </a: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가장 많이 검색한 지역 </a:t>
                      </a:r>
                      <a:r>
                        <a:rPr lang="en-US" altLang="ko-KR" sz="1200" b="1" i="0" u="none" strike="noStrike" dirty="0">
                          <a:solidFill>
                            <a:srgbClr val="000000"/>
                          </a:solidFill>
                          <a:effectLst/>
                          <a:latin typeface="Calibri" panose="020F0502020204030204" pitchFamily="34" charset="0"/>
                          <a:ea typeface="맑은 고딕" panose="020B0503020000020004" pitchFamily="50" charset="-127"/>
                        </a:rPr>
                        <a:t>(</a:t>
                      </a:r>
                      <a:r>
                        <a:rPr lang="ko-KR" altLang="en-US" sz="1200" b="1" i="0" u="none" strike="noStrike" dirty="0" err="1">
                          <a:solidFill>
                            <a:srgbClr val="000000"/>
                          </a:solidFill>
                          <a:effectLst/>
                          <a:latin typeface="Calibri" panose="020F0502020204030204" pitchFamily="34" charset="0"/>
                          <a:ea typeface="맑은 고딕" panose="020B0503020000020004" pitchFamily="50" charset="-127"/>
                        </a:rPr>
                        <a:t>구단위</a:t>
                      </a:r>
                      <a:r>
                        <a:rPr lang="en-US" altLang="ko-KR" sz="1200" b="1" i="0" u="none" strike="noStrike" dirty="0">
                          <a:solidFill>
                            <a:srgbClr val="000000"/>
                          </a:solidFill>
                          <a:effectLst/>
                          <a:latin typeface="Calibri" panose="020F0502020204030204" pitchFamily="34" charset="0"/>
                          <a:ea typeface="맑은 고딕" panose="020B0503020000020004" pitchFamily="50" charset="-127"/>
                        </a:rPr>
                        <a:t>)</a:t>
                      </a:r>
                      <a:endParaRPr lang="ko-KR" altLang="en-US" sz="1200" b="1"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solidFill>
                      <a:schemeClr val="bg2">
                        <a:lumMod val="90000"/>
                      </a:schemeClr>
                    </a:solidFill>
                  </a:tcPr>
                </a:tc>
                <a:extLst>
                  <a:ext uri="{0D108BD9-81ED-4DB2-BD59-A6C34878D82A}">
                    <a16:rowId xmlns:a16="http://schemas.microsoft.com/office/drawing/2014/main" val="10007"/>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11</a:t>
                      </a: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가장 많이 검색한 스튜디오</a:t>
                      </a:r>
                    </a:p>
                  </a:txBody>
                  <a:tcPr marL="7620" marR="7620" marT="7620" marB="0" anchor="ctr">
                    <a:solidFill>
                      <a:schemeClr val="bg2">
                        <a:lumMod val="90000"/>
                      </a:schemeClr>
                    </a:solidFill>
                  </a:tcPr>
                </a:tc>
                <a:extLst>
                  <a:ext uri="{0D108BD9-81ED-4DB2-BD59-A6C34878D82A}">
                    <a16:rowId xmlns:a16="http://schemas.microsoft.com/office/drawing/2014/main" val="10008"/>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12</a:t>
                      </a: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주당 평균 접속 횟수</a:t>
                      </a:r>
                    </a:p>
                  </a:txBody>
                  <a:tcPr marL="7620" marR="7620" marT="7620" marB="0" anchor="ctr">
                    <a:solidFill>
                      <a:schemeClr val="bg2">
                        <a:lumMod val="90000"/>
                      </a:schemeClr>
                    </a:solidFill>
                  </a:tcPr>
                </a:tc>
                <a:extLst>
                  <a:ext uri="{0D108BD9-81ED-4DB2-BD59-A6C34878D82A}">
                    <a16:rowId xmlns:a16="http://schemas.microsoft.com/office/drawing/2014/main" val="10009"/>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13</a:t>
                      </a: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자주 접속한 지역 </a:t>
                      </a:r>
                      <a:r>
                        <a:rPr lang="en-US" altLang="ko-KR" sz="1200" b="1" i="0" u="none" strike="noStrike" dirty="0">
                          <a:solidFill>
                            <a:srgbClr val="000000"/>
                          </a:solidFill>
                          <a:effectLst/>
                          <a:latin typeface="Calibri" panose="020F0502020204030204" pitchFamily="34" charset="0"/>
                          <a:ea typeface="맑은 고딕" panose="020B0503020000020004" pitchFamily="50" charset="-127"/>
                        </a:rPr>
                        <a:t>(</a:t>
                      </a: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구 단위</a:t>
                      </a:r>
                      <a:r>
                        <a:rPr lang="en-US" altLang="ko-KR" sz="1200" b="1" i="0" u="none" strike="noStrike" dirty="0">
                          <a:solidFill>
                            <a:srgbClr val="000000"/>
                          </a:solidFill>
                          <a:effectLst/>
                          <a:latin typeface="Calibri" panose="020F0502020204030204" pitchFamily="34" charset="0"/>
                          <a:ea typeface="맑은 고딕" panose="020B0503020000020004" pitchFamily="50" charset="-127"/>
                        </a:rPr>
                        <a:t>)</a:t>
                      </a:r>
                    </a:p>
                  </a:txBody>
                  <a:tcPr marL="7620" marR="7620" marT="7620" marB="0" anchor="ctr">
                    <a:solidFill>
                      <a:schemeClr val="bg2">
                        <a:lumMod val="90000"/>
                      </a:schemeClr>
                    </a:solidFill>
                  </a:tcPr>
                </a:tc>
                <a:extLst>
                  <a:ext uri="{0D108BD9-81ED-4DB2-BD59-A6C34878D82A}">
                    <a16:rowId xmlns:a16="http://schemas.microsoft.com/office/drawing/2014/main" val="10010"/>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14</a:t>
                      </a: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멤버십 유형</a:t>
                      </a:r>
                    </a:p>
                  </a:txBody>
                  <a:tcPr marL="7620" marR="7620" marT="7620" marB="0" anchor="ctr">
                    <a:solidFill>
                      <a:schemeClr val="bg2">
                        <a:lumMod val="90000"/>
                      </a:schemeClr>
                    </a:solidFill>
                  </a:tcPr>
                </a:tc>
                <a:extLst>
                  <a:ext uri="{0D108BD9-81ED-4DB2-BD59-A6C34878D82A}">
                    <a16:rowId xmlns:a16="http://schemas.microsoft.com/office/drawing/2014/main" val="3091594805"/>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15</a:t>
                      </a: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이용 주수</a:t>
                      </a:r>
                    </a:p>
                  </a:txBody>
                  <a:tcPr marL="7620" marR="7620" marT="7620" marB="0" anchor="ctr">
                    <a:solidFill>
                      <a:schemeClr val="bg2">
                        <a:lumMod val="90000"/>
                      </a:schemeClr>
                    </a:solidFill>
                  </a:tcPr>
                </a:tc>
                <a:extLst>
                  <a:ext uri="{0D108BD9-81ED-4DB2-BD59-A6C34878D82A}">
                    <a16:rowId xmlns:a16="http://schemas.microsoft.com/office/drawing/2014/main" val="1776956705"/>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16</a:t>
                      </a:r>
                    </a:p>
                  </a:txBody>
                  <a:tcPr marL="6929" marR="6929" marT="36000" marB="36000" anchor="ctr"/>
                </a:tc>
                <a:tc>
                  <a:txBody>
                    <a:bodyPr/>
                    <a:lstStyle/>
                    <a:p>
                      <a:pPr algn="ctr" fontAlgn="ctr"/>
                      <a:r>
                        <a:rPr lang="ko-KR" altLang="en-US" sz="1200" b="1" i="0" u="none" strike="noStrike" dirty="0">
                          <a:solidFill>
                            <a:srgbClr val="000000"/>
                          </a:solidFill>
                          <a:effectLst/>
                          <a:latin typeface="Calibri" panose="020F0502020204030204" pitchFamily="34" charset="0"/>
                          <a:ea typeface="맑은 고딕" panose="020B0503020000020004" pitchFamily="50" charset="-127"/>
                        </a:rPr>
                        <a:t>가장 많이 검색한 날짜가 주말인지 여부</a:t>
                      </a:r>
                    </a:p>
                  </a:txBody>
                  <a:tcPr marL="7620" marR="7620" marT="7620" marB="0" anchor="ctr">
                    <a:solidFill>
                      <a:schemeClr val="bg2">
                        <a:lumMod val="90000"/>
                      </a:schemeClr>
                    </a:solidFill>
                  </a:tcPr>
                </a:tc>
                <a:extLst>
                  <a:ext uri="{0D108BD9-81ED-4DB2-BD59-A6C34878D82A}">
                    <a16:rowId xmlns:a16="http://schemas.microsoft.com/office/drawing/2014/main" val="762355530"/>
                  </a:ext>
                </a:extLst>
              </a:tr>
              <a:tr h="293497">
                <a:tc>
                  <a:txBody>
                    <a:bodyPr/>
                    <a:lstStyle/>
                    <a:p>
                      <a:pPr algn="ctr"/>
                      <a:r>
                        <a:rPr lang="en-US" altLang="ko-KR" sz="1200" b="0" dirty="0">
                          <a:solidFill>
                            <a:srgbClr val="555555"/>
                          </a:solidFill>
                          <a:effectLst/>
                          <a:latin typeface="Calibri" panose="020F0502020204030204" pitchFamily="34" charset="0"/>
                          <a:cs typeface="Calibri" panose="020F0502020204030204" pitchFamily="34" charset="0"/>
                        </a:rPr>
                        <a:t>17</a:t>
                      </a:r>
                    </a:p>
                  </a:txBody>
                  <a:tcPr marL="6929" marR="6929" marT="36000" marB="36000" anchor="ctr"/>
                </a:tc>
                <a:tc>
                  <a:txBody>
                    <a:bodyPr/>
                    <a:lstStyle/>
                    <a:p>
                      <a:pPr algn="ctr" fontAlgn="ctr"/>
                      <a:r>
                        <a:rPr lang="ko-KR" altLang="en-US" sz="1200" b="0" i="0" u="none" strike="noStrike" dirty="0">
                          <a:solidFill>
                            <a:srgbClr val="000000"/>
                          </a:solidFill>
                          <a:effectLst/>
                          <a:latin typeface="Calibri" panose="020F0502020204030204" pitchFamily="34" charset="0"/>
                          <a:ea typeface="맑은 고딕" panose="020B0503020000020004" pitchFamily="50" charset="-127"/>
                        </a:rPr>
                        <a:t>사용자 성별</a:t>
                      </a:r>
                    </a:p>
                  </a:txBody>
                  <a:tcPr marL="7620" marR="7620" marT="7620" marB="0" anchor="ctr">
                    <a:noFill/>
                  </a:tcPr>
                </a:tc>
                <a:extLst>
                  <a:ext uri="{0D108BD9-81ED-4DB2-BD59-A6C34878D82A}">
                    <a16:rowId xmlns:a16="http://schemas.microsoft.com/office/drawing/2014/main" val="2042352024"/>
                  </a:ext>
                </a:extLst>
              </a:tr>
            </a:tbl>
          </a:graphicData>
        </a:graphic>
      </p:graphicFrame>
    </p:spTree>
    <p:extLst>
      <p:ext uri="{BB962C8B-B14F-4D97-AF65-F5344CB8AC3E}">
        <p14:creationId xmlns:p14="http://schemas.microsoft.com/office/powerpoint/2010/main" val="88045805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5F2BF6-1DF9-4F98-A765-A15420A338EB}"/>
              </a:ext>
            </a:extLst>
          </p:cNvPr>
          <p:cNvSpPr>
            <a:spLocks noGrp="1"/>
          </p:cNvSpPr>
          <p:nvPr>
            <p:ph type="title"/>
          </p:nvPr>
        </p:nvSpPr>
        <p:spPr/>
        <p:txBody>
          <a:bodyPr>
            <a:normAutofit/>
          </a:bodyPr>
          <a:lstStyle/>
          <a:p>
            <a:r>
              <a:rPr lang="en-US" altLang="ko-KR" sz="2900" dirty="0">
                <a:latin typeface="Calibri" panose="020F0502020204030204" pitchFamily="34" charset="0"/>
              </a:rPr>
              <a:t>Coefficients (</a:t>
            </a:r>
            <a:r>
              <a:rPr lang="ko-KR" altLang="en-US" sz="2900" dirty="0">
                <a:latin typeface="Calibri" panose="020F0502020204030204" pitchFamily="34" charset="0"/>
              </a:rPr>
              <a:t>일부</a:t>
            </a:r>
            <a:r>
              <a:rPr lang="en-US" altLang="ko-KR" sz="2900" dirty="0">
                <a:latin typeface="Calibri" panose="020F0502020204030204" pitchFamily="34" charset="0"/>
              </a:rPr>
              <a:t>)</a:t>
            </a:r>
            <a:endParaRPr lang="ko-KR" altLang="en-US" sz="2900" dirty="0">
              <a:latin typeface="Calibri" panose="020F0502020204030204" pitchFamily="34" charset="0"/>
            </a:endParaRPr>
          </a:p>
        </p:txBody>
      </p:sp>
      <p:graphicFrame>
        <p:nvGraphicFramePr>
          <p:cNvPr id="6" name="표 5">
            <a:extLst>
              <a:ext uri="{FF2B5EF4-FFF2-40B4-BE49-F238E27FC236}">
                <a16:creationId xmlns:a16="http://schemas.microsoft.com/office/drawing/2014/main" id="{23197060-3D55-4445-A298-12359506466D}"/>
              </a:ext>
            </a:extLst>
          </p:cNvPr>
          <p:cNvGraphicFramePr>
            <a:graphicFrameLocks noGrp="1"/>
          </p:cNvGraphicFramePr>
          <p:nvPr/>
        </p:nvGraphicFramePr>
        <p:xfrm>
          <a:off x="6846802" y="1690686"/>
          <a:ext cx="4261291" cy="2097543"/>
        </p:xfrm>
        <a:graphic>
          <a:graphicData uri="http://schemas.openxmlformats.org/drawingml/2006/table">
            <a:tbl>
              <a:tblPr>
                <a:tableStyleId>{5940675A-B579-460E-94D1-54222C63F5DA}</a:tableStyleId>
              </a:tblPr>
              <a:tblGrid>
                <a:gridCol w="3403187">
                  <a:extLst>
                    <a:ext uri="{9D8B030D-6E8A-4147-A177-3AD203B41FA5}">
                      <a16:colId xmlns:a16="http://schemas.microsoft.com/office/drawing/2014/main" val="204037182"/>
                    </a:ext>
                  </a:extLst>
                </a:gridCol>
                <a:gridCol w="858104">
                  <a:extLst>
                    <a:ext uri="{9D8B030D-6E8A-4147-A177-3AD203B41FA5}">
                      <a16:colId xmlns:a16="http://schemas.microsoft.com/office/drawing/2014/main" val="473780431"/>
                    </a:ext>
                  </a:extLst>
                </a:gridCol>
              </a:tblGrid>
              <a:tr h="299649">
                <a:tc gridSpan="2">
                  <a:txBody>
                    <a:bodyPr/>
                    <a:lstStyle/>
                    <a:p>
                      <a:pPr algn="l" fontAlgn="ctr"/>
                      <a:r>
                        <a:rPr lang="ko-KR" altLang="en-US" sz="1400" b="1" i="0" u="none" strike="noStrike" dirty="0">
                          <a:solidFill>
                            <a:srgbClr val="000000"/>
                          </a:solidFill>
                          <a:effectLst/>
                          <a:latin typeface="Calibri" panose="020F0502020204030204" pitchFamily="34" charset="0"/>
                          <a:ea typeface="맑은 고딕" panose="020B0503020000020004" pitchFamily="50" charset="-127"/>
                        </a:rPr>
                        <a:t>멤버십 유형</a:t>
                      </a:r>
                      <a:r>
                        <a:rPr lang="en-US" altLang="ko-KR" sz="1400" b="1" i="0" u="none" strike="noStrike" dirty="0">
                          <a:solidFill>
                            <a:srgbClr val="000000"/>
                          </a:solidFill>
                          <a:effectLst/>
                          <a:latin typeface="Calibri" panose="020F0502020204030204" pitchFamily="34" charset="0"/>
                          <a:ea typeface="맑은 고딕" panose="020B0503020000020004" pitchFamily="50" charset="-127"/>
                        </a:rPr>
                        <a:t>(</a:t>
                      </a:r>
                      <a:r>
                        <a:rPr lang="en-US" sz="1400" b="1" i="0" u="none" strike="noStrike" dirty="0">
                          <a:solidFill>
                            <a:srgbClr val="000000"/>
                          </a:solidFill>
                          <a:effectLst/>
                          <a:latin typeface="Calibri" panose="020F0502020204030204" pitchFamily="34" charset="0"/>
                          <a:ea typeface="맑은 고딕" panose="020B0503020000020004" pitchFamily="50" charset="-127"/>
                        </a:rPr>
                        <a:t>A </a:t>
                      </a:r>
                      <a:r>
                        <a:rPr lang="ko-KR" altLang="en-US" sz="1400" b="1" i="0" u="none" strike="noStrike" dirty="0">
                          <a:solidFill>
                            <a:srgbClr val="000000"/>
                          </a:solidFill>
                          <a:effectLst/>
                          <a:latin typeface="Calibri" panose="020F0502020204030204" pitchFamily="34" charset="0"/>
                          <a:ea typeface="맑은 고딕" panose="020B0503020000020004" pitchFamily="50" charset="-127"/>
                        </a:rPr>
                        <a:t>일반 멤버십 기준</a:t>
                      </a:r>
                      <a:r>
                        <a:rPr lang="en-US" altLang="ko-KR" sz="1400" b="1" i="0" u="none" strike="noStrike" dirty="0">
                          <a:solidFill>
                            <a:srgbClr val="000000"/>
                          </a:solidFill>
                          <a:effectLst/>
                          <a:latin typeface="Calibri" panose="020F0502020204030204" pitchFamily="34" charset="0"/>
                          <a:ea typeface="맑은 고딕" panose="020B0503020000020004" pitchFamily="50" charset="-127"/>
                        </a:rPr>
                        <a:t>)</a:t>
                      </a:r>
                      <a:endParaRPr lang="en-US" sz="1400" b="1"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hMerge="1">
                  <a:txBody>
                    <a:bodyPr/>
                    <a:lstStyle/>
                    <a:p>
                      <a:pPr algn="r" fontAlgn="ct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684838030"/>
                  </a:ext>
                </a:extLst>
              </a:tr>
              <a:tr h="299649">
                <a:tc>
                  <a:txBody>
                    <a:bodyPr/>
                    <a:lstStyle/>
                    <a:p>
                      <a:pPr algn="l" fontAlgn="ctr"/>
                      <a:r>
                        <a:rPr lang="en-US" sz="1400" u="none" strike="noStrike" dirty="0">
                          <a:effectLst/>
                          <a:latin typeface="Calibri" panose="020F0502020204030204" pitchFamily="34" charset="0"/>
                        </a:rPr>
                        <a:t>X </a:t>
                      </a:r>
                      <a:r>
                        <a:rPr lang="ko-KR" altLang="en-US" sz="1400" u="none" strike="noStrike" dirty="0">
                          <a:effectLst/>
                          <a:latin typeface="Calibri" panose="020F0502020204030204" pitchFamily="34" charset="0"/>
                        </a:rPr>
                        <a:t>일반 멤버십</a:t>
                      </a:r>
                      <a:endParaRPr 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latin typeface="Calibri" panose="020F0502020204030204" pitchFamily="34" charset="0"/>
                        </a:rPr>
                        <a:t>-2.612</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1108071596"/>
                  </a:ext>
                </a:extLst>
              </a:tr>
              <a:tr h="299649">
                <a:tc>
                  <a:txBody>
                    <a:bodyPr/>
                    <a:lstStyle/>
                    <a:p>
                      <a:pPr algn="l" fontAlgn="ctr"/>
                      <a:r>
                        <a:rPr lang="en-US" sz="1400" u="none" strike="noStrike" dirty="0">
                          <a:effectLst/>
                          <a:latin typeface="Calibri" panose="020F0502020204030204" pitchFamily="34" charset="0"/>
                        </a:rPr>
                        <a:t>W </a:t>
                      </a:r>
                      <a:r>
                        <a:rPr lang="ko-KR" altLang="en-US" sz="1400" u="none" strike="noStrike" dirty="0">
                          <a:effectLst/>
                          <a:latin typeface="Calibri" panose="020F0502020204030204" pitchFamily="34" charset="0"/>
                        </a:rPr>
                        <a:t>일반 멤버십</a:t>
                      </a:r>
                      <a:endParaRPr 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latin typeface="Calibri" panose="020F0502020204030204" pitchFamily="34" charset="0"/>
                        </a:rPr>
                        <a:t>-13.133</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3696816082"/>
                  </a:ext>
                </a:extLst>
              </a:tr>
              <a:tr h="299649">
                <a:tc>
                  <a:txBody>
                    <a:bodyPr/>
                    <a:lstStyle/>
                    <a:p>
                      <a:pPr algn="l" fontAlgn="ctr"/>
                      <a:r>
                        <a:rPr lang="ko-KR" altLang="en-US" sz="1400" u="none" strike="noStrike" dirty="0">
                          <a:effectLst/>
                          <a:latin typeface="Calibri" panose="020F0502020204030204" pitchFamily="34" charset="0"/>
                        </a:rPr>
                        <a:t>마일충전 </a:t>
                      </a:r>
                      <a:r>
                        <a:rPr lang="en-US" altLang="ko-KR" sz="1400" u="none" strike="noStrike" dirty="0">
                          <a:effectLst/>
                          <a:latin typeface="Calibri" panose="020F0502020204030204" pitchFamily="34" charset="0"/>
                        </a:rPr>
                        <a:t>(19)</a:t>
                      </a:r>
                      <a:endParaRPr 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0.123</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1235789431"/>
                  </a:ext>
                </a:extLst>
              </a:tr>
              <a:tr h="299649">
                <a:tc>
                  <a:txBody>
                    <a:bodyPr/>
                    <a:lstStyle/>
                    <a:p>
                      <a:pPr algn="l" fontAlgn="ctr"/>
                      <a:r>
                        <a:rPr lang="ko-KR" altLang="en-US" sz="1400" u="none" strike="noStrike" dirty="0">
                          <a:effectLst/>
                          <a:latin typeface="Calibri" panose="020F0502020204030204" pitchFamily="34" charset="0"/>
                        </a:rPr>
                        <a:t>마일충전 </a:t>
                      </a:r>
                      <a:r>
                        <a:rPr lang="en-US" altLang="ko-KR" sz="1400" u="none" strike="noStrike" dirty="0">
                          <a:effectLst/>
                          <a:latin typeface="Calibri" panose="020F0502020204030204" pitchFamily="34" charset="0"/>
                        </a:rPr>
                        <a:t>(57)</a:t>
                      </a:r>
                      <a:endParaRPr 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latin typeface="Calibri" panose="020F0502020204030204" pitchFamily="34" charset="0"/>
                        </a:rPr>
                        <a:t>-0.109</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46681990"/>
                  </a:ext>
                </a:extLst>
              </a:tr>
              <a:tr h="299649">
                <a:tc>
                  <a:txBody>
                    <a:bodyPr/>
                    <a:lstStyle/>
                    <a:p>
                      <a:pPr algn="l" fontAlgn="ctr"/>
                      <a:r>
                        <a:rPr lang="ko-KR" altLang="en-US" sz="1400" u="none" strike="noStrike" dirty="0">
                          <a:effectLst/>
                          <a:latin typeface="Calibri" panose="020F0502020204030204" pitchFamily="34" charset="0"/>
                        </a:rPr>
                        <a:t>마일충전 </a:t>
                      </a:r>
                      <a:r>
                        <a:rPr lang="en-US" altLang="ko-KR" sz="1400" u="none" strike="noStrike" dirty="0">
                          <a:effectLst/>
                          <a:latin typeface="Calibri" panose="020F0502020204030204" pitchFamily="34" charset="0"/>
                        </a:rPr>
                        <a:t>(193)</a:t>
                      </a:r>
                      <a:endParaRPr 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0.181</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1948836064"/>
                  </a:ext>
                </a:extLst>
              </a:tr>
              <a:tr h="299649">
                <a:tc>
                  <a:txBody>
                    <a:bodyPr/>
                    <a:lstStyle/>
                    <a:p>
                      <a:pPr algn="l" fontAlgn="ctr"/>
                      <a:r>
                        <a:rPr lang="ko-KR" altLang="en-US" sz="1400" u="none" strike="noStrike" dirty="0">
                          <a:effectLst/>
                          <a:latin typeface="Calibri" panose="020F0502020204030204" pitchFamily="34" charset="0"/>
                        </a:rPr>
                        <a:t>마일충전 </a:t>
                      </a:r>
                      <a:r>
                        <a:rPr lang="en-US" altLang="ko-KR" sz="1400" u="none" strike="noStrike" dirty="0">
                          <a:effectLst/>
                          <a:latin typeface="Calibri" panose="020F0502020204030204" pitchFamily="34" charset="0"/>
                        </a:rPr>
                        <a:t>(979)</a:t>
                      </a:r>
                      <a:endParaRPr 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0.112</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1233761290"/>
                  </a:ext>
                </a:extLst>
              </a:tr>
            </a:tbl>
          </a:graphicData>
        </a:graphic>
      </p:graphicFrame>
      <p:graphicFrame>
        <p:nvGraphicFramePr>
          <p:cNvPr id="7" name="표 6">
            <a:extLst>
              <a:ext uri="{FF2B5EF4-FFF2-40B4-BE49-F238E27FC236}">
                <a16:creationId xmlns:a16="http://schemas.microsoft.com/office/drawing/2014/main" id="{4EF6EA69-8B45-4667-8C78-56906379A7A3}"/>
              </a:ext>
            </a:extLst>
          </p:cNvPr>
          <p:cNvGraphicFramePr>
            <a:graphicFrameLocks noGrp="1"/>
          </p:cNvGraphicFramePr>
          <p:nvPr/>
        </p:nvGraphicFramePr>
        <p:xfrm>
          <a:off x="1149894" y="4774888"/>
          <a:ext cx="5094151" cy="1042436"/>
        </p:xfrm>
        <a:graphic>
          <a:graphicData uri="http://schemas.openxmlformats.org/drawingml/2006/table">
            <a:tbl>
              <a:tblPr>
                <a:tableStyleId>{5940675A-B579-460E-94D1-54222C63F5DA}</a:tableStyleId>
              </a:tblPr>
              <a:tblGrid>
                <a:gridCol w="4113622">
                  <a:extLst>
                    <a:ext uri="{9D8B030D-6E8A-4147-A177-3AD203B41FA5}">
                      <a16:colId xmlns:a16="http://schemas.microsoft.com/office/drawing/2014/main" val="3273827970"/>
                    </a:ext>
                  </a:extLst>
                </a:gridCol>
                <a:gridCol w="980529">
                  <a:extLst>
                    <a:ext uri="{9D8B030D-6E8A-4147-A177-3AD203B41FA5}">
                      <a16:colId xmlns:a16="http://schemas.microsoft.com/office/drawing/2014/main" val="2178467794"/>
                    </a:ext>
                  </a:extLst>
                </a:gridCol>
              </a:tblGrid>
              <a:tr h="260609">
                <a:tc gridSpan="2">
                  <a:txBody>
                    <a:bodyPr/>
                    <a:lstStyle/>
                    <a:p>
                      <a:pPr algn="l" fontAlgn="ctr"/>
                      <a:r>
                        <a:rPr lang="ko-KR" altLang="en-US" sz="1400" b="1" i="0" u="none" strike="noStrike" dirty="0">
                          <a:solidFill>
                            <a:srgbClr val="000000"/>
                          </a:solidFill>
                          <a:effectLst/>
                          <a:latin typeface="Calibri" panose="020F0502020204030204" pitchFamily="34" charset="0"/>
                          <a:ea typeface="맑은 고딕" panose="020B0503020000020004" pitchFamily="50" charset="-127"/>
                        </a:rPr>
                        <a:t>예약타입 </a:t>
                      </a:r>
                      <a:r>
                        <a:rPr lang="en-US" altLang="ko-KR" sz="1400" b="1" i="0" u="none" strike="noStrike" dirty="0">
                          <a:solidFill>
                            <a:srgbClr val="000000"/>
                          </a:solidFill>
                          <a:effectLst/>
                          <a:latin typeface="Calibri" panose="020F0502020204030204" pitchFamily="34" charset="0"/>
                          <a:ea typeface="맑은 고딕" panose="020B0503020000020004" pitchFamily="50" charset="-127"/>
                        </a:rPr>
                        <a:t>(</a:t>
                      </a:r>
                      <a:r>
                        <a:rPr lang="ko-KR" altLang="en-US" sz="1400" b="1" i="0" u="none" strike="noStrike" dirty="0" err="1">
                          <a:solidFill>
                            <a:srgbClr val="000000"/>
                          </a:solidFill>
                          <a:effectLst/>
                          <a:latin typeface="Calibri" panose="020F0502020204030204" pitchFamily="34" charset="0"/>
                          <a:ea typeface="맑은 고딕" panose="020B0503020000020004" pitchFamily="50" charset="-127"/>
                        </a:rPr>
                        <a:t>모집제</a:t>
                      </a:r>
                      <a:r>
                        <a:rPr lang="ko-KR" altLang="en-US" sz="1400" b="1" i="0" u="none" strike="noStrike" dirty="0">
                          <a:solidFill>
                            <a:srgbClr val="000000"/>
                          </a:solidFill>
                          <a:effectLst/>
                          <a:latin typeface="Calibri" panose="020F0502020204030204" pitchFamily="34" charset="0"/>
                          <a:ea typeface="맑은 고딕" panose="020B0503020000020004" pitchFamily="50" charset="-127"/>
                        </a:rPr>
                        <a:t> 수업 기준</a:t>
                      </a:r>
                      <a:r>
                        <a:rPr lang="en-US" altLang="ko-KR" sz="1400" b="1" i="0" u="none" strike="noStrike" dirty="0">
                          <a:solidFill>
                            <a:srgbClr val="000000"/>
                          </a:solidFill>
                          <a:effectLst/>
                          <a:latin typeface="Calibri" panose="020F0502020204030204" pitchFamily="34" charset="0"/>
                          <a:ea typeface="맑은 고딕" panose="020B0503020000020004" pitchFamily="50" charset="-127"/>
                        </a:rPr>
                        <a:t>)</a:t>
                      </a:r>
                      <a:endParaRPr lang="en-US" sz="1400" b="1"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hMerge="1">
                  <a:txBody>
                    <a:bodyPr/>
                    <a:lstStyle/>
                    <a:p>
                      <a:pPr algn="r" fontAlgn="ct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256916193"/>
                  </a:ext>
                </a:extLst>
              </a:tr>
              <a:tr h="260609">
                <a:tc>
                  <a:txBody>
                    <a:bodyPr/>
                    <a:lstStyle/>
                    <a:p>
                      <a:pPr algn="l" fontAlgn="ctr"/>
                      <a:r>
                        <a:rPr lang="en-US" sz="1400" b="0" i="0" u="none" strike="noStrike" dirty="0">
                          <a:solidFill>
                            <a:srgbClr val="000000"/>
                          </a:solidFill>
                          <a:effectLst/>
                          <a:latin typeface="Calibri" panose="020F0502020204030204" pitchFamily="34" charset="0"/>
                          <a:ea typeface="맑은 고딕" panose="020B0503020000020004" pitchFamily="50" charset="-127"/>
                        </a:rPr>
                        <a:t>1:1 </a:t>
                      </a:r>
                      <a:r>
                        <a:rPr lang="ko-KR" altLang="en-US" sz="1400" b="0" i="0" u="none" strike="noStrike" dirty="0">
                          <a:solidFill>
                            <a:srgbClr val="000000"/>
                          </a:solidFill>
                          <a:effectLst/>
                          <a:latin typeface="Calibri" panose="020F0502020204030204" pitchFamily="34" charset="0"/>
                          <a:ea typeface="맑은 고딕" panose="020B0503020000020004" pitchFamily="50" charset="-127"/>
                        </a:rPr>
                        <a:t>수업</a:t>
                      </a:r>
                      <a:endParaRPr 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ko-KR" altLang="en-US" sz="1400" b="0" i="0" u="none" strike="noStrike" dirty="0">
                          <a:solidFill>
                            <a:srgbClr val="000000"/>
                          </a:solidFill>
                          <a:effectLst/>
                          <a:latin typeface="Calibri" panose="020F0502020204030204" pitchFamily="34" charset="0"/>
                          <a:ea typeface="맑은 고딕" panose="020B0503020000020004" pitchFamily="50" charset="-127"/>
                        </a:rPr>
                        <a:t>선택 안됨</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2533814496"/>
                  </a:ext>
                </a:extLst>
              </a:tr>
              <a:tr h="260609">
                <a:tc>
                  <a:txBody>
                    <a:bodyPr/>
                    <a:lstStyle/>
                    <a:p>
                      <a:pPr algn="l" fontAlgn="ctr"/>
                      <a:r>
                        <a:rPr lang="ko-KR" altLang="en-US" sz="1400" u="none" strike="noStrike" dirty="0">
                          <a:effectLst/>
                          <a:latin typeface="Calibri" panose="020F0502020204030204" pitchFamily="34" charset="0"/>
                        </a:rPr>
                        <a:t>그룹수업</a:t>
                      </a:r>
                      <a:endParaRPr 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latin typeface="Calibri" panose="020F0502020204030204" pitchFamily="34" charset="0"/>
                        </a:rPr>
                        <a:t>-0.082</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2256837844"/>
                  </a:ext>
                </a:extLst>
              </a:tr>
              <a:tr h="260609">
                <a:tc>
                  <a:txBody>
                    <a:bodyPr/>
                    <a:lstStyle/>
                    <a:p>
                      <a:pPr algn="l" fontAlgn="ctr"/>
                      <a:r>
                        <a:rPr lang="ko-KR" altLang="en-US" sz="1400" u="none" strike="noStrike" dirty="0">
                          <a:effectLst/>
                          <a:latin typeface="Calibri" panose="020F0502020204030204" pitchFamily="34" charset="0"/>
                        </a:rPr>
                        <a:t>자유이용</a:t>
                      </a:r>
                      <a:endParaRPr 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1.106</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973814517"/>
                  </a:ext>
                </a:extLst>
              </a:tr>
            </a:tbl>
          </a:graphicData>
        </a:graphic>
      </p:graphicFrame>
      <p:graphicFrame>
        <p:nvGraphicFramePr>
          <p:cNvPr id="8" name="표 7">
            <a:extLst>
              <a:ext uri="{FF2B5EF4-FFF2-40B4-BE49-F238E27FC236}">
                <a16:creationId xmlns:a16="http://schemas.microsoft.com/office/drawing/2014/main" id="{DCEAD3E2-2511-424C-82F3-341A3FF95906}"/>
              </a:ext>
            </a:extLst>
          </p:cNvPr>
          <p:cNvGraphicFramePr>
            <a:graphicFrameLocks noGrp="1"/>
          </p:cNvGraphicFramePr>
          <p:nvPr/>
        </p:nvGraphicFramePr>
        <p:xfrm>
          <a:off x="6846801" y="3788228"/>
          <a:ext cx="4261292" cy="2029096"/>
        </p:xfrm>
        <a:graphic>
          <a:graphicData uri="http://schemas.openxmlformats.org/drawingml/2006/table">
            <a:tbl>
              <a:tblPr>
                <a:tableStyleId>{5940675A-B579-460E-94D1-54222C63F5DA}</a:tableStyleId>
              </a:tblPr>
              <a:tblGrid>
                <a:gridCol w="3394479">
                  <a:extLst>
                    <a:ext uri="{9D8B030D-6E8A-4147-A177-3AD203B41FA5}">
                      <a16:colId xmlns:a16="http://schemas.microsoft.com/office/drawing/2014/main" val="481184878"/>
                    </a:ext>
                  </a:extLst>
                </a:gridCol>
                <a:gridCol w="866813">
                  <a:extLst>
                    <a:ext uri="{9D8B030D-6E8A-4147-A177-3AD203B41FA5}">
                      <a16:colId xmlns:a16="http://schemas.microsoft.com/office/drawing/2014/main" val="136486305"/>
                    </a:ext>
                  </a:extLst>
                </a:gridCol>
              </a:tblGrid>
              <a:tr h="253637">
                <a:tc gridSpan="2">
                  <a:txBody>
                    <a:bodyPr/>
                    <a:lstStyle/>
                    <a:p>
                      <a:pPr algn="l" fontAlgn="ctr"/>
                      <a:r>
                        <a:rPr lang="ko-KR" altLang="en-US" sz="1400" b="1" i="0" u="none" strike="noStrike" dirty="0">
                          <a:solidFill>
                            <a:srgbClr val="000000"/>
                          </a:solidFill>
                          <a:effectLst/>
                          <a:latin typeface="Calibri" panose="020F0502020204030204" pitchFamily="34" charset="0"/>
                          <a:ea typeface="맑은 고딕" panose="020B0503020000020004" pitchFamily="50" charset="-127"/>
                        </a:rPr>
                        <a:t>수업 요일 </a:t>
                      </a:r>
                      <a:r>
                        <a:rPr lang="en-US" altLang="ko-KR" sz="1400" b="1" i="0" u="none" strike="noStrike" dirty="0">
                          <a:solidFill>
                            <a:srgbClr val="000000"/>
                          </a:solidFill>
                          <a:effectLst/>
                          <a:latin typeface="Calibri" panose="020F0502020204030204" pitchFamily="34" charset="0"/>
                          <a:ea typeface="맑은 고딕" panose="020B0503020000020004" pitchFamily="50" charset="-127"/>
                        </a:rPr>
                        <a:t>(</a:t>
                      </a:r>
                      <a:r>
                        <a:rPr lang="ko-KR" altLang="en-US" sz="1400" b="1" i="0" u="none" strike="noStrike" dirty="0">
                          <a:solidFill>
                            <a:srgbClr val="000000"/>
                          </a:solidFill>
                          <a:effectLst/>
                          <a:latin typeface="Calibri" panose="020F0502020204030204" pitchFamily="34" charset="0"/>
                          <a:ea typeface="맑은 고딕" panose="020B0503020000020004" pitchFamily="50" charset="-127"/>
                        </a:rPr>
                        <a:t>금요일 기준</a:t>
                      </a:r>
                      <a:r>
                        <a:rPr lang="en-US" altLang="ko-KR" sz="1400" b="1" i="0" u="none" strike="noStrike" dirty="0">
                          <a:solidFill>
                            <a:srgbClr val="000000"/>
                          </a:solidFill>
                          <a:effectLst/>
                          <a:latin typeface="Calibri" panose="020F0502020204030204" pitchFamily="34" charset="0"/>
                          <a:ea typeface="맑은 고딕" panose="020B0503020000020004" pitchFamily="50" charset="-127"/>
                        </a:rPr>
                        <a:t>)</a:t>
                      </a:r>
                      <a:endParaRPr lang="ko-KR" altLang="en-US" sz="1400" b="1"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hMerge="1">
                  <a:txBody>
                    <a:bodyPr/>
                    <a:lstStyle/>
                    <a:p>
                      <a:pPr algn="l" fontAlgn="ct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1896571126"/>
                  </a:ext>
                </a:extLst>
              </a:tr>
              <a:tr h="253637">
                <a:tc>
                  <a:txBody>
                    <a:bodyPr/>
                    <a:lstStyle/>
                    <a:p>
                      <a:pPr algn="l" fontAlgn="ctr"/>
                      <a:r>
                        <a:rPr lang="ko-KR" altLang="en-US" sz="1400" u="none" strike="noStrike" dirty="0">
                          <a:effectLst/>
                          <a:latin typeface="Calibri" panose="020F0502020204030204" pitchFamily="34" charset="0"/>
                        </a:rPr>
                        <a:t>월요일</a:t>
                      </a:r>
                      <a:endParaRPr lang="ko-KR" alt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0.126</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480758938"/>
                  </a:ext>
                </a:extLst>
              </a:tr>
              <a:tr h="253637">
                <a:tc>
                  <a:txBody>
                    <a:bodyPr/>
                    <a:lstStyle/>
                    <a:p>
                      <a:pPr algn="l" fontAlgn="ctr"/>
                      <a:r>
                        <a:rPr lang="ko-KR" altLang="en-US" sz="1400" u="none" strike="noStrike" dirty="0">
                          <a:effectLst/>
                          <a:latin typeface="Calibri" panose="020F0502020204030204" pitchFamily="34" charset="0"/>
                        </a:rPr>
                        <a:t>화요일</a:t>
                      </a:r>
                      <a:endParaRPr lang="ko-KR" alt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latin typeface="Calibri" panose="020F0502020204030204" pitchFamily="34" charset="0"/>
                        </a:rPr>
                        <a:t>-0.007</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245413915"/>
                  </a:ext>
                </a:extLst>
              </a:tr>
              <a:tr h="253637">
                <a:tc>
                  <a:txBody>
                    <a:bodyPr/>
                    <a:lstStyle/>
                    <a:p>
                      <a:pPr algn="l" fontAlgn="ctr"/>
                      <a:r>
                        <a:rPr lang="ko-KR" altLang="en-US" sz="1400" u="none" strike="noStrike" dirty="0">
                          <a:effectLst/>
                          <a:latin typeface="Calibri" panose="020F0502020204030204" pitchFamily="34" charset="0"/>
                        </a:rPr>
                        <a:t>토요일</a:t>
                      </a:r>
                      <a:endParaRPr lang="ko-KR" alt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a:effectLst/>
                          <a:latin typeface="Calibri" panose="020F0502020204030204" pitchFamily="34" charset="0"/>
                        </a:rPr>
                        <a:t>-0.019</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50609951"/>
                  </a:ext>
                </a:extLst>
              </a:tr>
              <a:tr h="253637">
                <a:tc gridSpan="2">
                  <a:txBody>
                    <a:bodyPr/>
                    <a:lstStyle/>
                    <a:p>
                      <a:pPr algn="l" fontAlgn="ctr"/>
                      <a:r>
                        <a:rPr lang="ko-KR" altLang="en-US" sz="1400" b="1" i="0" u="none" strike="noStrike" dirty="0">
                          <a:solidFill>
                            <a:srgbClr val="000000"/>
                          </a:solidFill>
                          <a:effectLst/>
                          <a:latin typeface="Calibri" panose="020F0502020204030204" pitchFamily="34" charset="0"/>
                          <a:ea typeface="맑은 고딕" panose="020B0503020000020004" pitchFamily="50" charset="-127"/>
                        </a:rPr>
                        <a:t>수업 시간대 </a:t>
                      </a:r>
                      <a:r>
                        <a:rPr lang="en-US" altLang="ko-KR" sz="1400" b="1" i="0" u="none" strike="noStrike" dirty="0">
                          <a:solidFill>
                            <a:srgbClr val="000000"/>
                          </a:solidFill>
                          <a:effectLst/>
                          <a:latin typeface="Calibri" panose="020F0502020204030204" pitchFamily="34" charset="0"/>
                          <a:ea typeface="맑은 고딕" panose="020B0503020000020004" pitchFamily="50" charset="-127"/>
                        </a:rPr>
                        <a:t>(</a:t>
                      </a:r>
                      <a:r>
                        <a:rPr lang="ko-KR" altLang="en-US" sz="1400" b="1" i="0" u="none" strike="noStrike" dirty="0">
                          <a:solidFill>
                            <a:srgbClr val="000000"/>
                          </a:solidFill>
                          <a:effectLst/>
                          <a:latin typeface="Calibri" panose="020F0502020204030204" pitchFamily="34" charset="0"/>
                          <a:ea typeface="맑은 고딕" panose="020B0503020000020004" pitchFamily="50" charset="-127"/>
                        </a:rPr>
                        <a:t>새벽 기준</a:t>
                      </a:r>
                      <a:r>
                        <a:rPr lang="en-US" altLang="ko-KR" sz="1400" b="1" i="0" u="none" strike="noStrike" dirty="0">
                          <a:solidFill>
                            <a:srgbClr val="000000"/>
                          </a:solidFill>
                          <a:effectLst/>
                          <a:latin typeface="Calibri" panose="020F0502020204030204" pitchFamily="34" charset="0"/>
                          <a:ea typeface="맑은 고딕" panose="020B0503020000020004" pitchFamily="50" charset="-127"/>
                        </a:rPr>
                        <a:t>)</a:t>
                      </a:r>
                      <a:endParaRPr lang="ko-KR" altLang="en-US" sz="1400" b="1"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hMerge="1">
                  <a:txBody>
                    <a:bodyPr/>
                    <a:lstStyle/>
                    <a:p>
                      <a:pPr algn="l" fontAlgn="ct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620" marR="7620" marT="7620" marB="0" anchor="ctr"/>
                </a:tc>
                <a:extLst>
                  <a:ext uri="{0D108BD9-81ED-4DB2-BD59-A6C34878D82A}">
                    <a16:rowId xmlns:a16="http://schemas.microsoft.com/office/drawing/2014/main" val="2916025499"/>
                  </a:ext>
                </a:extLst>
              </a:tr>
              <a:tr h="253637">
                <a:tc>
                  <a:txBody>
                    <a:bodyPr/>
                    <a:lstStyle/>
                    <a:p>
                      <a:pPr algn="l" fontAlgn="ctr"/>
                      <a:r>
                        <a:rPr lang="ko-KR" altLang="en-US" sz="1400" u="none" strike="noStrike" dirty="0">
                          <a:effectLst/>
                          <a:latin typeface="Calibri" panose="020F0502020204030204" pitchFamily="34" charset="0"/>
                        </a:rPr>
                        <a:t>오전</a:t>
                      </a:r>
                      <a:endParaRPr lang="ko-KR" alt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0.184</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2758979626"/>
                  </a:ext>
                </a:extLst>
              </a:tr>
              <a:tr h="253637">
                <a:tc>
                  <a:txBody>
                    <a:bodyPr/>
                    <a:lstStyle/>
                    <a:p>
                      <a:pPr algn="l" fontAlgn="ctr"/>
                      <a:r>
                        <a:rPr lang="ko-KR" altLang="en-US" sz="1400" u="none" strike="noStrike" dirty="0">
                          <a:effectLst/>
                          <a:latin typeface="Calibri" panose="020F0502020204030204" pitchFamily="34" charset="0"/>
                        </a:rPr>
                        <a:t>오후</a:t>
                      </a:r>
                      <a:endParaRPr lang="ko-KR" alt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0.455</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730202788"/>
                  </a:ext>
                </a:extLst>
              </a:tr>
              <a:tr h="253637">
                <a:tc>
                  <a:txBody>
                    <a:bodyPr/>
                    <a:lstStyle/>
                    <a:p>
                      <a:pPr algn="l" fontAlgn="ctr"/>
                      <a:r>
                        <a:rPr lang="ko-KR" altLang="en-US" sz="1400" u="none" strike="noStrike" dirty="0">
                          <a:effectLst/>
                          <a:latin typeface="Calibri" panose="020F0502020204030204" pitchFamily="34" charset="0"/>
                        </a:rPr>
                        <a:t>저녁</a:t>
                      </a:r>
                      <a:endParaRPr lang="ko-KR" altLang="en-US"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0.306</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1851203960"/>
                  </a:ext>
                </a:extLst>
              </a:tr>
            </a:tbl>
          </a:graphicData>
        </a:graphic>
      </p:graphicFrame>
      <p:graphicFrame>
        <p:nvGraphicFramePr>
          <p:cNvPr id="10" name="내용 개체 틀 3">
            <a:extLst>
              <a:ext uri="{FF2B5EF4-FFF2-40B4-BE49-F238E27FC236}">
                <a16:creationId xmlns:a16="http://schemas.microsoft.com/office/drawing/2014/main" id="{EE56E156-1FDC-4B2B-8900-1DEA4C5C6835}"/>
              </a:ext>
            </a:extLst>
          </p:cNvPr>
          <p:cNvGraphicFramePr>
            <a:graphicFrameLocks/>
          </p:cNvGraphicFramePr>
          <p:nvPr/>
        </p:nvGraphicFramePr>
        <p:xfrm>
          <a:off x="1149894" y="1768435"/>
          <a:ext cx="5094151" cy="3007292"/>
        </p:xfrm>
        <a:graphic>
          <a:graphicData uri="http://schemas.openxmlformats.org/drawingml/2006/table">
            <a:tbl>
              <a:tblPr>
                <a:tableStyleId>{5940675A-B579-460E-94D1-54222C63F5DA}</a:tableStyleId>
              </a:tblPr>
              <a:tblGrid>
                <a:gridCol w="4096476">
                  <a:extLst>
                    <a:ext uri="{9D8B030D-6E8A-4147-A177-3AD203B41FA5}">
                      <a16:colId xmlns:a16="http://schemas.microsoft.com/office/drawing/2014/main" val="3087240088"/>
                    </a:ext>
                  </a:extLst>
                </a:gridCol>
                <a:gridCol w="997675">
                  <a:extLst>
                    <a:ext uri="{9D8B030D-6E8A-4147-A177-3AD203B41FA5}">
                      <a16:colId xmlns:a16="http://schemas.microsoft.com/office/drawing/2014/main" val="2892136370"/>
                    </a:ext>
                  </a:extLst>
                </a:gridCol>
              </a:tblGrid>
              <a:tr h="284385">
                <a:tc>
                  <a:txBody>
                    <a:bodyPr/>
                    <a:lstStyle/>
                    <a:p>
                      <a:pPr marL="0" algn="l" defTabSz="914400" rtl="0" eaLnBrk="1" fontAlgn="ctr" latinLnBrk="1" hangingPunct="1"/>
                      <a:r>
                        <a:rPr lang="ko-KR" altLang="en-US" sz="1400" b="0" u="none" strike="noStrike" kern="1200" dirty="0">
                          <a:effectLst/>
                          <a:latin typeface="Calibri" panose="020F0502020204030204" pitchFamily="34" charset="0"/>
                        </a:rPr>
                        <a:t>특정 카테고리 검색 비율</a:t>
                      </a:r>
                      <a:endParaRPr lang="ko-KR" altLang="en-US" sz="1400" b="0" i="0" u="none" strike="noStrike" kern="1200" dirty="0">
                        <a:solidFill>
                          <a:srgbClr val="000000"/>
                        </a:solidFill>
                        <a:effectLst/>
                        <a:latin typeface="Calibri" panose="020F0502020204030204" pitchFamily="34" charset="0"/>
                        <a:ea typeface="맑은 고딕" panose="020B0503020000020004" pitchFamily="50" charset="-127"/>
                        <a:cs typeface="+mn-cs"/>
                      </a:endParaRPr>
                    </a:p>
                  </a:txBody>
                  <a:tcPr marL="7620" marR="7620" marT="7620" marB="0" anchor="ctr"/>
                </a:tc>
                <a:tc>
                  <a:txBody>
                    <a:bodyPr/>
                    <a:lstStyle/>
                    <a:p>
                      <a:pPr algn="ctr" fontAlgn="ctr"/>
                      <a:r>
                        <a:rPr lang="en-US" altLang="ko-KR" sz="1400" u="none" strike="noStrike">
                          <a:effectLst/>
                          <a:latin typeface="Calibri" panose="020F0502020204030204" pitchFamily="34" charset="0"/>
                        </a:rPr>
                        <a:t>0.271</a:t>
                      </a:r>
                      <a:endParaRPr lang="en-US" altLang="ko-KR" sz="1400" b="0" i="0" u="none" strike="noStrike">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3817267125"/>
                  </a:ext>
                </a:extLst>
              </a:tr>
              <a:tr h="284385">
                <a:tc>
                  <a:txBody>
                    <a:bodyPr/>
                    <a:lstStyle/>
                    <a:p>
                      <a:pPr marL="0" algn="l" defTabSz="914400" rtl="0" eaLnBrk="1" fontAlgn="ctr" latinLnBrk="1" hangingPunct="1"/>
                      <a:r>
                        <a:rPr lang="ko-KR" altLang="en-US" sz="1400" u="none" strike="noStrike" kern="1200" dirty="0">
                          <a:effectLst/>
                          <a:latin typeface="Calibri" panose="020F0502020204030204" pitchFamily="34" charset="0"/>
                        </a:rPr>
                        <a:t>특정 날짜 검색 비율</a:t>
                      </a:r>
                      <a:endParaRPr lang="ko-KR" altLang="en-US" sz="1400" b="0" i="0" u="none" strike="noStrike" kern="1200" dirty="0">
                        <a:solidFill>
                          <a:srgbClr val="000000"/>
                        </a:solidFill>
                        <a:effectLst/>
                        <a:latin typeface="Calibri" panose="020F0502020204030204" pitchFamily="34" charset="0"/>
                        <a:ea typeface="맑은 고딕" panose="020B0503020000020004" pitchFamily="50" charset="-127"/>
                        <a:cs typeface="+mn-cs"/>
                      </a:endParaRPr>
                    </a:p>
                  </a:txBody>
                  <a:tcPr marL="7620" marR="7620" marT="7620" marB="0" anchor="ctr"/>
                </a:tc>
                <a:tc>
                  <a:txBody>
                    <a:bodyPr/>
                    <a:lstStyle/>
                    <a:p>
                      <a:pPr algn="ctr" fontAlgn="ctr"/>
                      <a:r>
                        <a:rPr lang="en-US" altLang="ko-KR" sz="1400" u="none" strike="noStrike">
                          <a:effectLst/>
                          <a:latin typeface="Calibri" panose="020F0502020204030204" pitchFamily="34" charset="0"/>
                        </a:rPr>
                        <a:t>0.167</a:t>
                      </a:r>
                      <a:endParaRPr lang="en-US" altLang="ko-KR" sz="1400" b="0" i="0" u="none" strike="noStrike">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1047020732"/>
                  </a:ext>
                </a:extLst>
              </a:tr>
              <a:tr h="284385">
                <a:tc>
                  <a:txBody>
                    <a:bodyPr/>
                    <a:lstStyle/>
                    <a:p>
                      <a:pPr marL="0" algn="l" defTabSz="914400" rtl="0" eaLnBrk="1" fontAlgn="ctr" latinLnBrk="1" hangingPunct="1"/>
                      <a:r>
                        <a:rPr lang="ko-KR" altLang="en-US" sz="1400" u="none" strike="noStrike" kern="1200" dirty="0">
                          <a:effectLst/>
                          <a:latin typeface="Calibri" panose="020F0502020204030204" pitchFamily="34" charset="0"/>
                        </a:rPr>
                        <a:t>특정 스튜디오 검색 비율</a:t>
                      </a:r>
                      <a:endParaRPr lang="ko-KR" altLang="en-US" sz="1400" b="0" i="0" u="none" strike="noStrike" kern="1200" dirty="0">
                        <a:solidFill>
                          <a:srgbClr val="000000"/>
                        </a:solidFill>
                        <a:effectLst/>
                        <a:latin typeface="Calibri" panose="020F0502020204030204" pitchFamily="34" charset="0"/>
                        <a:ea typeface="맑은 고딕" panose="020B0503020000020004" pitchFamily="50" charset="-127"/>
                        <a:cs typeface="+mn-cs"/>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0.253</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2478146"/>
                  </a:ext>
                </a:extLst>
              </a:tr>
              <a:tr h="284385">
                <a:tc>
                  <a:txBody>
                    <a:bodyPr/>
                    <a:lstStyle/>
                    <a:p>
                      <a:pPr marL="0" algn="l" defTabSz="914400" rtl="0" eaLnBrk="1" fontAlgn="ctr" latinLnBrk="1" hangingPunct="1"/>
                      <a:r>
                        <a:rPr lang="ko-KR" altLang="en-US" sz="1400" u="none" strike="noStrike" kern="1200" dirty="0">
                          <a:effectLst/>
                          <a:latin typeface="Calibri" panose="020F0502020204030204" pitchFamily="34" charset="0"/>
                        </a:rPr>
                        <a:t>특정 예약 타입 검색 비율</a:t>
                      </a:r>
                      <a:endParaRPr lang="ko-KR" altLang="en-US" sz="1400" b="0" i="0" u="none" strike="noStrike" kern="1200" dirty="0">
                        <a:solidFill>
                          <a:srgbClr val="000000"/>
                        </a:solidFill>
                        <a:effectLst/>
                        <a:latin typeface="Calibri" panose="020F0502020204030204" pitchFamily="34" charset="0"/>
                        <a:ea typeface="맑은 고딕" panose="020B0503020000020004" pitchFamily="50" charset="-127"/>
                        <a:cs typeface="+mn-cs"/>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0.779</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3689290132"/>
                  </a:ext>
                </a:extLst>
              </a:tr>
              <a:tr h="284385">
                <a:tc>
                  <a:txBody>
                    <a:bodyPr/>
                    <a:lstStyle/>
                    <a:p>
                      <a:pPr marL="0" algn="l" defTabSz="914400" rtl="0" eaLnBrk="1" fontAlgn="ctr" latinLnBrk="1" hangingPunct="1"/>
                      <a:r>
                        <a:rPr lang="ko-KR" altLang="en-US" sz="1400" u="none" strike="noStrike" kern="1200" dirty="0">
                          <a:effectLst/>
                          <a:latin typeface="Calibri" panose="020F0502020204030204" pitchFamily="34" charset="0"/>
                        </a:rPr>
                        <a:t>주당 평균 접속 횟수</a:t>
                      </a:r>
                      <a:endParaRPr lang="ko-KR" altLang="en-US" sz="1400" b="0" i="0" u="none" strike="noStrike" kern="1200" dirty="0">
                        <a:solidFill>
                          <a:srgbClr val="000000"/>
                        </a:solidFill>
                        <a:effectLst/>
                        <a:latin typeface="Calibri" panose="020F0502020204030204" pitchFamily="34" charset="0"/>
                        <a:ea typeface="맑은 고딕" panose="020B0503020000020004" pitchFamily="50" charset="-127"/>
                        <a:cs typeface="+mn-cs"/>
                      </a:endParaRPr>
                    </a:p>
                  </a:txBody>
                  <a:tcPr marL="7620" marR="7620" marT="7620" marB="0" anchor="ctr"/>
                </a:tc>
                <a:tc>
                  <a:txBody>
                    <a:bodyPr/>
                    <a:lstStyle/>
                    <a:p>
                      <a:pPr algn="ctr" fontAlgn="ctr"/>
                      <a:r>
                        <a:rPr lang="en-US" altLang="ko-KR" sz="1400" u="none" strike="noStrike">
                          <a:effectLst/>
                          <a:latin typeface="Calibri" panose="020F0502020204030204" pitchFamily="34" charset="0"/>
                        </a:rPr>
                        <a:t>-0.153</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3462501612"/>
                  </a:ext>
                </a:extLst>
              </a:tr>
              <a:tr h="284385">
                <a:tc>
                  <a:txBody>
                    <a:bodyPr/>
                    <a:lstStyle/>
                    <a:p>
                      <a:pPr marL="0" algn="l" defTabSz="914400" rtl="0" eaLnBrk="1" fontAlgn="ctr" latinLnBrk="1" hangingPunct="1"/>
                      <a:r>
                        <a:rPr lang="ko-KR" altLang="en-US" sz="1400" u="none" strike="noStrike" kern="1200" dirty="0">
                          <a:effectLst/>
                          <a:latin typeface="Calibri" panose="020F0502020204030204" pitchFamily="34" charset="0"/>
                        </a:rPr>
                        <a:t>이용 주수</a:t>
                      </a:r>
                      <a:endParaRPr lang="ko-KR" altLang="en-US" sz="1400" b="0" i="0" u="none" strike="noStrike" kern="1200" dirty="0">
                        <a:solidFill>
                          <a:srgbClr val="000000"/>
                        </a:solidFill>
                        <a:effectLst/>
                        <a:latin typeface="Calibri" panose="020F0502020204030204" pitchFamily="34" charset="0"/>
                        <a:ea typeface="맑은 고딕" panose="020B0503020000020004" pitchFamily="50" charset="-127"/>
                        <a:cs typeface="+mn-cs"/>
                      </a:endParaRPr>
                    </a:p>
                  </a:txBody>
                  <a:tcPr marL="7620" marR="7620" marT="7620" marB="0" anchor="ctr"/>
                </a:tc>
                <a:tc>
                  <a:txBody>
                    <a:bodyPr/>
                    <a:lstStyle/>
                    <a:p>
                      <a:pPr algn="ctr" fontAlgn="ctr"/>
                      <a:r>
                        <a:rPr lang="en-US" altLang="ko-KR" sz="1400" u="none" strike="noStrike">
                          <a:effectLst/>
                          <a:latin typeface="Calibri" panose="020F0502020204030204" pitchFamily="34" charset="0"/>
                        </a:rPr>
                        <a:t>-0.011</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2778732906"/>
                  </a:ext>
                </a:extLst>
              </a:tr>
              <a:tr h="284385">
                <a:tc>
                  <a:txBody>
                    <a:bodyPr/>
                    <a:lstStyle/>
                    <a:p>
                      <a:pPr marL="0" algn="l" defTabSz="914400" rtl="0" eaLnBrk="1" fontAlgn="ctr" latinLnBrk="1" hangingPunct="1"/>
                      <a:r>
                        <a:rPr lang="ko-KR" altLang="en-US" sz="1400" u="none" strike="noStrike" kern="1200" dirty="0">
                          <a:effectLst/>
                          <a:latin typeface="Calibri" panose="020F0502020204030204" pitchFamily="34" charset="0"/>
                        </a:rPr>
                        <a:t>가장 많이 검색한 날짜가 주말인지 여부</a:t>
                      </a:r>
                      <a:endParaRPr lang="ko-KR" altLang="en-US" sz="1400" b="0" i="0" u="none" strike="noStrike" kern="1200" dirty="0">
                        <a:solidFill>
                          <a:srgbClr val="000000"/>
                        </a:solidFill>
                        <a:effectLst/>
                        <a:latin typeface="Calibri" panose="020F0502020204030204" pitchFamily="34" charset="0"/>
                        <a:ea typeface="맑은 고딕" panose="020B0503020000020004" pitchFamily="50" charset="-127"/>
                        <a:cs typeface="+mn-cs"/>
                      </a:endParaRPr>
                    </a:p>
                  </a:txBody>
                  <a:tcPr marL="7620" marR="7620" marT="7620" marB="0" anchor="ctr"/>
                </a:tc>
                <a:tc>
                  <a:txBody>
                    <a:bodyPr/>
                    <a:lstStyle/>
                    <a:p>
                      <a:pPr algn="ctr" fontAlgn="ctr"/>
                      <a:r>
                        <a:rPr lang="en-US" altLang="ko-KR" sz="1400" u="none" strike="noStrike">
                          <a:effectLst/>
                          <a:latin typeface="Calibri" panose="020F0502020204030204" pitchFamily="34" charset="0"/>
                        </a:rPr>
                        <a:t>-0.025</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2683867178"/>
                  </a:ext>
                </a:extLst>
              </a:tr>
              <a:tr h="433506">
                <a:tc>
                  <a:txBody>
                    <a:bodyPr/>
                    <a:lstStyle/>
                    <a:p>
                      <a:pPr marL="0" algn="l" defTabSz="914400" rtl="0" eaLnBrk="1" fontAlgn="ctr" latinLnBrk="1" hangingPunct="1"/>
                      <a:r>
                        <a:rPr lang="ko-KR" altLang="en-US" sz="1400" u="none" strike="noStrike" kern="1200" dirty="0">
                          <a:effectLst/>
                          <a:latin typeface="Calibri" panose="020F0502020204030204" pitchFamily="34" charset="0"/>
                        </a:rPr>
                        <a:t>가장 많이 검색한 스튜디오와 실제 예약한 스튜디오의 일치 여부</a:t>
                      </a:r>
                      <a:endParaRPr lang="ko-KR" altLang="en-US" sz="1400" b="0" i="0" u="none" strike="noStrike" kern="1200" dirty="0">
                        <a:solidFill>
                          <a:srgbClr val="000000"/>
                        </a:solidFill>
                        <a:effectLst/>
                        <a:latin typeface="Calibri" panose="020F0502020204030204" pitchFamily="34" charset="0"/>
                        <a:ea typeface="맑은 고딕" panose="020B0503020000020004" pitchFamily="50" charset="-127"/>
                        <a:cs typeface="+mn-cs"/>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0.163</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2463686427"/>
                  </a:ext>
                </a:extLst>
              </a:tr>
              <a:tr h="582257">
                <a:tc>
                  <a:txBody>
                    <a:bodyPr/>
                    <a:lstStyle/>
                    <a:p>
                      <a:pPr marL="0" algn="l" defTabSz="914400" rtl="0" eaLnBrk="1" fontAlgn="ctr" latinLnBrk="1" hangingPunct="1"/>
                      <a:r>
                        <a:rPr lang="ko-KR" altLang="en-US" sz="1400" u="none" strike="noStrike" kern="1200" dirty="0">
                          <a:effectLst/>
                          <a:latin typeface="Calibri" panose="020F0502020204030204" pitchFamily="34" charset="0"/>
                        </a:rPr>
                        <a:t>가장 많이 검색한 카테고리와 실제 예약한 액티비티의 카테고리의 일치 여부</a:t>
                      </a:r>
                      <a:endParaRPr lang="ko-KR" altLang="en-US" sz="1400" b="0" i="0" u="none" strike="noStrike" kern="1200" dirty="0">
                        <a:solidFill>
                          <a:srgbClr val="000000"/>
                        </a:solidFill>
                        <a:effectLst/>
                        <a:latin typeface="Calibri" panose="020F0502020204030204" pitchFamily="34" charset="0"/>
                        <a:ea typeface="맑은 고딕" panose="020B0503020000020004" pitchFamily="50" charset="-127"/>
                        <a:cs typeface="+mn-cs"/>
                      </a:endParaRPr>
                    </a:p>
                  </a:txBody>
                  <a:tcPr marL="7620" marR="7620" marT="7620" marB="0" anchor="ctr"/>
                </a:tc>
                <a:tc>
                  <a:txBody>
                    <a:bodyPr/>
                    <a:lstStyle/>
                    <a:p>
                      <a:pPr algn="ctr" fontAlgn="ctr"/>
                      <a:r>
                        <a:rPr lang="en-US" altLang="ko-KR" sz="1400" u="none" strike="noStrike" dirty="0">
                          <a:effectLst/>
                          <a:latin typeface="Calibri" panose="020F0502020204030204" pitchFamily="34" charset="0"/>
                        </a:rPr>
                        <a:t>0.060</a:t>
                      </a:r>
                      <a:endParaRPr lang="en-US" altLang="ko-KR" sz="1400" b="0" i="0" u="none" strike="noStrike" dirty="0">
                        <a:solidFill>
                          <a:srgbClr val="000000"/>
                        </a:solidFill>
                        <a:effectLst/>
                        <a:latin typeface="Calibri" panose="020F0502020204030204" pitchFamily="34" charset="0"/>
                        <a:ea typeface="맑은 고딕" panose="020B0503020000020004" pitchFamily="50" charset="-127"/>
                      </a:endParaRPr>
                    </a:p>
                  </a:txBody>
                  <a:tcPr marL="7620" marR="7620" marT="7620" marB="0" anchor="ctr"/>
                </a:tc>
                <a:extLst>
                  <a:ext uri="{0D108BD9-81ED-4DB2-BD59-A6C34878D82A}">
                    <a16:rowId xmlns:a16="http://schemas.microsoft.com/office/drawing/2014/main" val="506462473"/>
                  </a:ext>
                </a:extLst>
              </a:tr>
            </a:tbl>
          </a:graphicData>
        </a:graphic>
      </p:graphicFrame>
    </p:spTree>
    <p:extLst>
      <p:ext uri="{BB962C8B-B14F-4D97-AF65-F5344CB8AC3E}">
        <p14:creationId xmlns:p14="http://schemas.microsoft.com/office/powerpoint/2010/main" val="3515962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8209668-174E-4D3E-AE30-4DBEB18E0397}"/>
              </a:ext>
            </a:extLst>
          </p:cNvPr>
          <p:cNvSpPr>
            <a:spLocks noGrp="1"/>
          </p:cNvSpPr>
          <p:nvPr>
            <p:ph type="title"/>
          </p:nvPr>
        </p:nvSpPr>
        <p:spPr/>
        <p:txBody>
          <a:bodyPr>
            <a:normAutofit/>
          </a:bodyPr>
          <a:lstStyle/>
          <a:p>
            <a:pPr algn="ctr"/>
            <a:r>
              <a:rPr lang="en-US" altLang="ko-KR" sz="4800" dirty="0"/>
              <a:t>3. </a:t>
            </a:r>
            <a:r>
              <a:rPr lang="ko-KR" altLang="en-US" sz="4800" dirty="0"/>
              <a:t>회귀분석</a:t>
            </a:r>
            <a:br>
              <a:rPr lang="en-US" altLang="ko-KR" sz="4800" dirty="0"/>
            </a:br>
            <a:endParaRPr lang="ko-KR" altLang="en-US" sz="4800" dirty="0"/>
          </a:p>
        </p:txBody>
      </p:sp>
      <p:sp>
        <p:nvSpPr>
          <p:cNvPr id="3" name="텍스트 개체 틀 2">
            <a:extLst>
              <a:ext uri="{FF2B5EF4-FFF2-40B4-BE49-F238E27FC236}">
                <a16:creationId xmlns:a16="http://schemas.microsoft.com/office/drawing/2014/main" id="{61B1F1E8-0011-482E-8D68-EA19CA2424EB}"/>
              </a:ext>
            </a:extLst>
          </p:cNvPr>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69017620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txBox="1">
            <a:spLocks noChangeArrowheads="1"/>
          </p:cNvSpPr>
          <p:nvPr/>
        </p:nvSpPr>
        <p:spPr bwMode="auto">
          <a:xfrm>
            <a:off x="4764361" y="2325960"/>
            <a:ext cx="4644008"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fontAlgn="auto">
              <a:lnSpc>
                <a:spcPct val="150000"/>
              </a:lnSpc>
              <a:spcAft>
                <a:spcPts val="0"/>
              </a:spcAft>
              <a:buFontTx/>
              <a:buAutoNum type="arabicPeriod"/>
              <a:defRPr/>
            </a:pPr>
            <a:r>
              <a:rPr lang="ko-KR" altLang="en-US" sz="2000" dirty="0">
                <a:solidFill>
                  <a:srgbClr val="000000"/>
                </a:solidFill>
                <a:latin typeface="나눔고딕" panose="020D0604000000000000" pitchFamily="50" charset="-127"/>
                <a:ea typeface="나눔고딕" panose="020D0604000000000000" pitchFamily="50" charset="-127"/>
              </a:rPr>
              <a:t>산포도</a:t>
            </a:r>
          </a:p>
          <a:p>
            <a:pPr marL="381000" indent="-381000" algn="l" fontAlgn="auto">
              <a:lnSpc>
                <a:spcPct val="150000"/>
              </a:lnSpc>
              <a:spcAft>
                <a:spcPts val="0"/>
              </a:spcAft>
              <a:buFontTx/>
              <a:buAutoNum type="arabicPeriod"/>
              <a:defRPr/>
            </a:pPr>
            <a:r>
              <a:rPr lang="ko-KR" altLang="en-US" sz="2000" dirty="0">
                <a:solidFill>
                  <a:srgbClr val="000000"/>
                </a:solidFill>
                <a:latin typeface="나눔고딕" panose="020D0604000000000000" pitchFamily="50" charset="-127"/>
                <a:ea typeface="나눔고딕" panose="020D0604000000000000" pitchFamily="50" charset="-127"/>
              </a:rPr>
              <a:t>상관계수</a:t>
            </a:r>
          </a:p>
          <a:p>
            <a:pPr marL="381000" indent="-381000" algn="l" fontAlgn="auto">
              <a:lnSpc>
                <a:spcPct val="150000"/>
              </a:lnSpc>
              <a:spcAft>
                <a:spcPts val="0"/>
              </a:spcAft>
              <a:buFontTx/>
              <a:buAutoNum type="arabicPeriod"/>
              <a:defRPr/>
            </a:pPr>
            <a:r>
              <a:rPr lang="ko-KR" altLang="en-US" sz="2000" dirty="0">
                <a:solidFill>
                  <a:srgbClr val="000000"/>
                </a:solidFill>
                <a:latin typeface="나눔고딕" panose="020D0604000000000000" pitchFamily="50" charset="-127"/>
                <a:ea typeface="나눔고딕" panose="020D0604000000000000" pitchFamily="50" charset="-127"/>
              </a:rPr>
              <a:t>상관계수 구하기</a:t>
            </a:r>
          </a:p>
          <a:p>
            <a:pPr marL="381000" indent="-381000" algn="l" fontAlgn="auto">
              <a:lnSpc>
                <a:spcPct val="150000"/>
              </a:lnSpc>
              <a:spcAft>
                <a:spcPts val="0"/>
              </a:spcAft>
              <a:buFontTx/>
              <a:buAutoNum type="arabicPeriod"/>
              <a:defRPr/>
            </a:pPr>
            <a:r>
              <a:rPr lang="ko-KR" altLang="en-US" sz="2000" dirty="0">
                <a:solidFill>
                  <a:srgbClr val="000000"/>
                </a:solidFill>
                <a:latin typeface="나눔고딕" panose="020D0604000000000000" pitchFamily="50" charset="-127"/>
                <a:ea typeface="나눔고딕" panose="020D0604000000000000" pitchFamily="50" charset="-127"/>
              </a:rPr>
              <a:t>상관계수의 특징</a:t>
            </a:r>
            <a:endParaRPr lang="en-US" altLang="ko-KR" sz="2000" dirty="0">
              <a:solidFill>
                <a:srgbClr val="000000"/>
              </a:solidFill>
              <a:latin typeface="나눔고딕" panose="020D0604000000000000" pitchFamily="50" charset="-127"/>
              <a:ea typeface="나눔고딕" panose="020D0604000000000000" pitchFamily="50" charset="-127"/>
            </a:endParaRPr>
          </a:p>
          <a:p>
            <a:pPr marL="381000" indent="-381000" algn="l" fontAlgn="auto">
              <a:lnSpc>
                <a:spcPct val="150000"/>
              </a:lnSpc>
              <a:spcAft>
                <a:spcPts val="0"/>
              </a:spcAft>
              <a:buFontTx/>
              <a:buAutoNum type="arabicPeriod"/>
              <a:defRPr/>
            </a:pPr>
            <a:r>
              <a:rPr lang="ko-KR" altLang="en-US" sz="2000" dirty="0">
                <a:solidFill>
                  <a:srgbClr val="000000"/>
                </a:solidFill>
                <a:latin typeface="나눔고딕" panose="020D0604000000000000" pitchFamily="50" charset="-127"/>
                <a:ea typeface="나눔고딕" panose="020D0604000000000000" pitchFamily="50" charset="-127"/>
              </a:rPr>
              <a:t>상관계수와 관련된 유의사항</a:t>
            </a:r>
            <a:endParaRPr lang="en-US" altLang="ko-KR" sz="2000" dirty="0">
              <a:solidFill>
                <a:srgbClr val="000000"/>
              </a:solidFill>
              <a:latin typeface="나눔고딕" panose="020D0604000000000000" pitchFamily="50" charset="-127"/>
              <a:ea typeface="나눔고딕" panose="020D0604000000000000" pitchFamily="50" charset="-127"/>
            </a:endParaRPr>
          </a:p>
        </p:txBody>
      </p:sp>
      <p:sp>
        <p:nvSpPr>
          <p:cNvPr id="7" name="Rectangle 6"/>
          <p:cNvSpPr txBox="1">
            <a:spLocks noChangeArrowheads="1"/>
          </p:cNvSpPr>
          <p:nvPr/>
        </p:nvSpPr>
        <p:spPr bwMode="auto">
          <a:xfrm>
            <a:off x="2550322" y="450542"/>
            <a:ext cx="6858047" cy="15382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fontAlgn="base" latinLnBrk="1">
              <a:spcBef>
                <a:spcPct val="0"/>
              </a:spcBef>
              <a:spcAft>
                <a:spcPct val="0"/>
              </a:spcAft>
              <a:defRPr sz="4400" kern="1200">
                <a:solidFill>
                  <a:schemeClr val="tx1"/>
                </a:solidFill>
                <a:latin typeface="+mj-lt"/>
                <a:ea typeface="+mj-ea"/>
                <a:cs typeface="맑은 고딕"/>
              </a:defRPr>
            </a:lvl1pPr>
            <a:lvl2pPr algn="ctr" rtl="0" fontAlgn="base" latinLnBrk="1">
              <a:spcBef>
                <a:spcPct val="0"/>
              </a:spcBef>
              <a:spcAft>
                <a:spcPct val="0"/>
              </a:spcAft>
              <a:defRPr sz="4400">
                <a:solidFill>
                  <a:schemeClr val="tx1"/>
                </a:solidFill>
                <a:latin typeface="맑은 고딕"/>
                <a:ea typeface="맑은 고딕"/>
                <a:cs typeface="맑은 고딕"/>
              </a:defRPr>
            </a:lvl2pPr>
            <a:lvl3pPr algn="ctr" rtl="0" fontAlgn="base" latinLnBrk="1">
              <a:spcBef>
                <a:spcPct val="0"/>
              </a:spcBef>
              <a:spcAft>
                <a:spcPct val="0"/>
              </a:spcAft>
              <a:defRPr sz="4400">
                <a:solidFill>
                  <a:schemeClr val="tx1"/>
                </a:solidFill>
                <a:latin typeface="맑은 고딕"/>
                <a:ea typeface="맑은 고딕"/>
                <a:cs typeface="맑은 고딕"/>
              </a:defRPr>
            </a:lvl3pPr>
            <a:lvl4pPr algn="ctr" rtl="0" fontAlgn="base" latinLnBrk="1">
              <a:spcBef>
                <a:spcPct val="0"/>
              </a:spcBef>
              <a:spcAft>
                <a:spcPct val="0"/>
              </a:spcAft>
              <a:defRPr sz="4400">
                <a:solidFill>
                  <a:schemeClr val="tx1"/>
                </a:solidFill>
                <a:latin typeface="맑은 고딕"/>
                <a:ea typeface="맑은 고딕"/>
                <a:cs typeface="맑은 고딕"/>
              </a:defRPr>
            </a:lvl4pPr>
            <a:lvl5pPr algn="ctr" rtl="0" fontAlgn="base" latinLnBrk="1">
              <a:spcBef>
                <a:spcPct val="0"/>
              </a:spcBef>
              <a:spcAft>
                <a:spcPct val="0"/>
              </a:spcAft>
              <a:defRPr sz="4400">
                <a:solidFill>
                  <a:schemeClr val="tx1"/>
                </a:solidFill>
                <a:latin typeface="맑은 고딕"/>
                <a:ea typeface="맑은 고딕"/>
                <a:cs typeface="맑은 고딕"/>
              </a:defRPr>
            </a:lvl5pPr>
            <a:lvl6pPr marL="457200" algn="ctr" rtl="0" fontAlgn="base" latinLnBrk="1">
              <a:spcBef>
                <a:spcPct val="0"/>
              </a:spcBef>
              <a:spcAft>
                <a:spcPct val="0"/>
              </a:spcAft>
              <a:defRPr sz="4400">
                <a:solidFill>
                  <a:schemeClr val="tx1"/>
                </a:solidFill>
                <a:latin typeface="맑은 고딕"/>
                <a:ea typeface="맑은 고딕"/>
                <a:cs typeface="맑은 고딕"/>
              </a:defRPr>
            </a:lvl6pPr>
            <a:lvl7pPr marL="914400" algn="ctr" rtl="0" fontAlgn="base" latinLnBrk="1">
              <a:spcBef>
                <a:spcPct val="0"/>
              </a:spcBef>
              <a:spcAft>
                <a:spcPct val="0"/>
              </a:spcAft>
              <a:defRPr sz="4400">
                <a:solidFill>
                  <a:schemeClr val="tx1"/>
                </a:solidFill>
                <a:latin typeface="맑은 고딕"/>
                <a:ea typeface="맑은 고딕"/>
                <a:cs typeface="맑은 고딕"/>
              </a:defRPr>
            </a:lvl7pPr>
            <a:lvl8pPr marL="1371600" algn="ctr" rtl="0" fontAlgn="base" latinLnBrk="1">
              <a:spcBef>
                <a:spcPct val="0"/>
              </a:spcBef>
              <a:spcAft>
                <a:spcPct val="0"/>
              </a:spcAft>
              <a:defRPr sz="4400">
                <a:solidFill>
                  <a:schemeClr val="tx1"/>
                </a:solidFill>
                <a:latin typeface="맑은 고딕"/>
                <a:ea typeface="맑은 고딕"/>
                <a:cs typeface="맑은 고딕"/>
              </a:defRPr>
            </a:lvl8pPr>
            <a:lvl9pPr marL="1828800" algn="ctr" rtl="0" fontAlgn="base" latinLnBrk="1">
              <a:spcBef>
                <a:spcPct val="0"/>
              </a:spcBef>
              <a:spcAft>
                <a:spcPct val="0"/>
              </a:spcAft>
              <a:defRPr sz="4400">
                <a:solidFill>
                  <a:schemeClr val="tx1"/>
                </a:solidFill>
                <a:latin typeface="맑은 고딕"/>
                <a:ea typeface="맑은 고딕"/>
                <a:cs typeface="맑은 고딕"/>
              </a:defRPr>
            </a:lvl9pPr>
          </a:lstStyle>
          <a:p>
            <a:r>
              <a:rPr lang="ko-KR" altLang="en-US" sz="4000" dirty="0">
                <a:latin typeface="나눔고딕" panose="020D0604000000000000" pitchFamily="50" charset="-127"/>
                <a:ea typeface="나눔고딕" panose="020D0604000000000000" pitchFamily="50" charset="-127"/>
              </a:rPr>
              <a:t>제 </a:t>
            </a:r>
            <a:r>
              <a:rPr lang="en-US" altLang="ko-KR" sz="4000" dirty="0">
                <a:latin typeface="나눔고딕" panose="020D0604000000000000" pitchFamily="50" charset="-127"/>
                <a:ea typeface="나눔고딕" panose="020D0604000000000000" pitchFamily="50" charset="-127"/>
              </a:rPr>
              <a:t>5 </a:t>
            </a:r>
            <a:r>
              <a:rPr lang="ko-KR" altLang="en-US" sz="4000" dirty="0">
                <a:latin typeface="나눔고딕" panose="020D0604000000000000" pitchFamily="50" charset="-127"/>
                <a:ea typeface="나눔고딕" panose="020D0604000000000000" pitchFamily="50" charset="-127"/>
              </a:rPr>
              <a:t>장  상관관계</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rtlCol="0">
            <a:normAutofit/>
          </a:bodyPr>
          <a:lstStyle/>
          <a:p>
            <a:pPr>
              <a:defRPr/>
            </a:pPr>
            <a:r>
              <a:rPr lang="en-US" altLang="ko-KR" sz="4000" dirty="0"/>
              <a:t>1. </a:t>
            </a:r>
            <a:r>
              <a:rPr lang="ko-KR" altLang="en-US" sz="4000" dirty="0"/>
              <a:t>산포도</a:t>
            </a:r>
          </a:p>
        </p:txBody>
      </p:sp>
      <p:sp>
        <p:nvSpPr>
          <p:cNvPr id="15362" name="내용 개체 틀 9"/>
          <p:cNvSpPr>
            <a:spLocks noGrp="1"/>
          </p:cNvSpPr>
          <p:nvPr>
            <p:ph idx="1"/>
          </p:nvPr>
        </p:nvSpPr>
        <p:spPr>
          <a:xfrm>
            <a:off x="3380232" y="484632"/>
            <a:ext cx="8229600" cy="6044184"/>
          </a:xfrm>
        </p:spPr>
        <p:txBody>
          <a:bodyPr>
            <a:normAutofit fontScale="85000" lnSpcReduction="10000"/>
          </a:bodyPr>
          <a:lstStyle/>
          <a:p>
            <a:pPr>
              <a:lnSpc>
                <a:spcPct val="150000"/>
              </a:lnSpc>
            </a:pPr>
            <a:endParaRPr lang="en-US" altLang="ko-KR" sz="2400" dirty="0"/>
          </a:p>
          <a:p>
            <a:pPr>
              <a:lnSpc>
                <a:spcPct val="150000"/>
              </a:lnSpc>
            </a:pPr>
            <a:r>
              <a:rPr lang="ko-KR" altLang="en-US" sz="1800" dirty="0"/>
              <a:t>이제까지는 한 번에 하나의 변수만을 다루는 방법에 대해 살펴보았다</a:t>
            </a:r>
            <a:r>
              <a:rPr lang="en-US" altLang="ko-KR" sz="1800" dirty="0"/>
              <a:t>.</a:t>
            </a:r>
          </a:p>
          <a:p>
            <a:pPr>
              <a:lnSpc>
                <a:spcPct val="150000"/>
              </a:lnSpc>
            </a:pPr>
            <a:r>
              <a:rPr lang="ko-KR" altLang="en-US" sz="1800" dirty="0"/>
              <a:t>이제부터는 두 변수 사이의 상호관계를 분석하기 위한 방법을 살펴본다</a:t>
            </a:r>
            <a:r>
              <a:rPr lang="en-US" altLang="ko-KR" sz="1800" dirty="0"/>
              <a:t>.</a:t>
            </a:r>
            <a:br>
              <a:rPr lang="en-US" altLang="ko-KR" sz="1800" dirty="0"/>
            </a:br>
            <a:r>
              <a:rPr lang="en-US" altLang="ko-KR" sz="1800" dirty="0"/>
              <a:t>(</a:t>
            </a:r>
            <a:r>
              <a:rPr lang="ko-KR" altLang="en-US" sz="1800" dirty="0"/>
              <a:t>향후 결국은 두 개 이상의 변수를 다루게 됨</a:t>
            </a:r>
            <a:r>
              <a:rPr lang="en-US" altLang="ko-KR" sz="1800" dirty="0"/>
              <a:t>) </a:t>
            </a:r>
          </a:p>
          <a:p>
            <a:pPr>
              <a:lnSpc>
                <a:spcPct val="150000"/>
              </a:lnSpc>
            </a:pPr>
            <a:r>
              <a:rPr lang="ko-KR" altLang="en-US" sz="1800" dirty="0"/>
              <a:t>남녀간의 관계처럼 많은 경우 둘 간의 관계가 중요하다</a:t>
            </a:r>
            <a:r>
              <a:rPr lang="en-US" altLang="ko-KR" sz="1800" dirty="0"/>
              <a:t>.</a:t>
            </a:r>
          </a:p>
          <a:p>
            <a:pPr lvl="1">
              <a:lnSpc>
                <a:spcPct val="150000"/>
              </a:lnSpc>
              <a:buFont typeface="Arial" pitchFamily="34" charset="0"/>
              <a:buChar char="•"/>
            </a:pPr>
            <a:r>
              <a:rPr lang="ko-KR" altLang="en-US" sz="1600" dirty="0"/>
              <a:t>예</a:t>
            </a:r>
            <a:r>
              <a:rPr lang="en-US" altLang="ko-KR" sz="1600" dirty="0"/>
              <a:t>: </a:t>
            </a:r>
            <a:r>
              <a:rPr lang="ko-KR" altLang="en-US" sz="1600" dirty="0"/>
              <a:t>소득과 소비</a:t>
            </a:r>
            <a:endParaRPr lang="en-US" altLang="ko-KR" sz="1600" dirty="0"/>
          </a:p>
          <a:p>
            <a:pPr lvl="1">
              <a:lnSpc>
                <a:spcPct val="150000"/>
              </a:lnSpc>
              <a:buFont typeface="Arial" pitchFamily="34" charset="0"/>
              <a:buChar char="•"/>
            </a:pPr>
            <a:r>
              <a:rPr lang="ko-KR" altLang="en-US" sz="1600" dirty="0"/>
              <a:t>예</a:t>
            </a:r>
            <a:r>
              <a:rPr lang="en-US" altLang="ko-KR" sz="1600" dirty="0"/>
              <a:t>: </a:t>
            </a:r>
            <a:r>
              <a:rPr lang="ko-KR" altLang="en-US" sz="1600" dirty="0"/>
              <a:t>키와 몸무게</a:t>
            </a:r>
            <a:endParaRPr lang="en-US" altLang="ko-KR" sz="1600" dirty="0"/>
          </a:p>
          <a:p>
            <a:pPr lvl="1">
              <a:lnSpc>
                <a:spcPct val="150000"/>
              </a:lnSpc>
              <a:buFont typeface="Arial" pitchFamily="34" charset="0"/>
              <a:buChar char="•"/>
            </a:pPr>
            <a:r>
              <a:rPr lang="ko-KR" altLang="en-US" sz="1600" dirty="0"/>
              <a:t>예</a:t>
            </a:r>
            <a:r>
              <a:rPr lang="en-US" altLang="ko-KR" sz="1600" dirty="0"/>
              <a:t>: </a:t>
            </a:r>
            <a:r>
              <a:rPr lang="ko-KR" altLang="en-US" sz="1600" dirty="0"/>
              <a:t>교육과 임금</a:t>
            </a:r>
            <a:endParaRPr lang="en-US" altLang="ko-KR" sz="1600" dirty="0"/>
          </a:p>
          <a:p>
            <a:pPr lvl="1">
              <a:lnSpc>
                <a:spcPct val="150000"/>
              </a:lnSpc>
              <a:buFont typeface="Arial" pitchFamily="34" charset="0"/>
              <a:buChar char="•"/>
            </a:pPr>
            <a:r>
              <a:rPr lang="ko-KR" altLang="en-US" sz="1600" dirty="0"/>
              <a:t>예</a:t>
            </a:r>
            <a:r>
              <a:rPr lang="en-US" altLang="ko-KR" sz="1600" dirty="0"/>
              <a:t>: </a:t>
            </a:r>
            <a:r>
              <a:rPr lang="ko-KR" altLang="en-US" sz="1600" dirty="0"/>
              <a:t>통화증가율과 물가상승률</a:t>
            </a:r>
            <a:endParaRPr lang="en-US" altLang="ko-KR" sz="1600" dirty="0"/>
          </a:p>
          <a:p>
            <a:pPr lvl="1">
              <a:lnSpc>
                <a:spcPct val="150000"/>
              </a:lnSpc>
              <a:buFont typeface="Arial" pitchFamily="34" charset="0"/>
              <a:buChar char="•"/>
            </a:pPr>
            <a:r>
              <a:rPr lang="ko-KR" altLang="en-US" sz="1600" dirty="0"/>
              <a:t>예</a:t>
            </a:r>
            <a:r>
              <a:rPr lang="en-US" altLang="ko-KR" sz="1600" dirty="0"/>
              <a:t>: </a:t>
            </a:r>
            <a:r>
              <a:rPr lang="ko-KR" altLang="en-US" sz="1600" dirty="0"/>
              <a:t>학급 규모와 학생 성적</a:t>
            </a:r>
            <a:endParaRPr lang="en-US" altLang="ko-KR" sz="1600" dirty="0"/>
          </a:p>
          <a:p>
            <a:pPr>
              <a:lnSpc>
                <a:spcPct val="150000"/>
              </a:lnSpc>
            </a:pPr>
            <a:r>
              <a:rPr lang="ko-KR" altLang="en-US" sz="1800" dirty="0"/>
              <a:t>결합</a:t>
            </a:r>
            <a:r>
              <a:rPr lang="en-US" altLang="ko-KR" sz="1800" dirty="0"/>
              <a:t>(</a:t>
            </a:r>
            <a:r>
              <a:rPr lang="ko-KR" altLang="en-US" sz="1800" dirty="0"/>
              <a:t>확률</a:t>
            </a:r>
            <a:r>
              <a:rPr lang="en-US" altLang="ko-KR" sz="1800" dirty="0"/>
              <a:t>)</a:t>
            </a:r>
            <a:r>
              <a:rPr lang="ko-KR" altLang="en-US" sz="1800" dirty="0"/>
              <a:t>분포</a:t>
            </a:r>
            <a:r>
              <a:rPr lang="en-US" altLang="ko-KR" sz="1800" dirty="0"/>
              <a:t>(joint distribution): </a:t>
            </a:r>
            <a:r>
              <a:rPr lang="ko-KR" altLang="en-US" sz="1800" dirty="0"/>
              <a:t>두 변수 간 관계를 포함한 각 변수에 대해서도 전모를 보여줌</a:t>
            </a:r>
            <a:endParaRPr lang="en-US" altLang="ko-KR" sz="1800" dirty="0"/>
          </a:p>
          <a:p>
            <a:pPr>
              <a:lnSpc>
                <a:spcPct val="150000"/>
              </a:lnSpc>
            </a:pPr>
            <a:r>
              <a:rPr lang="en-US" altLang="ko-KR" sz="1800" dirty="0"/>
              <a:t>3</a:t>
            </a:r>
            <a:r>
              <a:rPr lang="ko-KR" altLang="en-US" sz="1800" dirty="0"/>
              <a:t>개 변수의 결합</a:t>
            </a:r>
            <a:r>
              <a:rPr lang="en-US" altLang="ko-KR" sz="1800" dirty="0"/>
              <a:t>(</a:t>
            </a:r>
            <a:r>
              <a:rPr lang="ko-KR" altLang="en-US" sz="1800" dirty="0"/>
              <a:t>확률</a:t>
            </a:r>
            <a:r>
              <a:rPr lang="en-US" altLang="ko-KR" sz="1800" dirty="0"/>
              <a:t>)</a:t>
            </a:r>
            <a:r>
              <a:rPr lang="ko-KR" altLang="en-US" sz="1800" dirty="0"/>
              <a:t>분포</a:t>
            </a:r>
            <a:r>
              <a:rPr lang="en-US" altLang="ko-KR" sz="1800" dirty="0"/>
              <a:t>: (</a:t>
            </a:r>
            <a:r>
              <a:rPr lang="ko-KR" altLang="en-US" sz="1800" dirty="0"/>
              <a:t>소득</a:t>
            </a:r>
            <a:r>
              <a:rPr lang="en-US" altLang="ko-KR" sz="1800" dirty="0"/>
              <a:t>, </a:t>
            </a:r>
            <a:r>
              <a:rPr lang="ko-KR" altLang="en-US" sz="1800" dirty="0"/>
              <a:t>소비</a:t>
            </a:r>
            <a:r>
              <a:rPr lang="en-US" altLang="ko-KR" sz="1800" dirty="0"/>
              <a:t>, </a:t>
            </a:r>
            <a:r>
              <a:rPr lang="ko-KR" altLang="en-US" sz="1800" dirty="0"/>
              <a:t>저축</a:t>
            </a:r>
            <a:r>
              <a:rPr lang="en-US" altLang="ko-KR" sz="1800" dirty="0"/>
              <a:t>), (</a:t>
            </a:r>
            <a:r>
              <a:rPr lang="ko-KR" altLang="en-US" sz="1800" dirty="0"/>
              <a:t>남</a:t>
            </a:r>
            <a:r>
              <a:rPr lang="en-US" altLang="ko-KR" sz="1800" dirty="0"/>
              <a:t>/</a:t>
            </a:r>
            <a:r>
              <a:rPr lang="ko-KR" altLang="en-US" sz="1800" dirty="0"/>
              <a:t>여</a:t>
            </a:r>
            <a:r>
              <a:rPr lang="en-US" altLang="ko-KR" sz="1800" dirty="0"/>
              <a:t>, </a:t>
            </a:r>
            <a:r>
              <a:rPr lang="ko-KR" altLang="en-US" sz="1800" dirty="0"/>
              <a:t>키</a:t>
            </a:r>
            <a:r>
              <a:rPr lang="en-US" altLang="ko-KR" sz="1800" dirty="0"/>
              <a:t>, </a:t>
            </a:r>
            <a:r>
              <a:rPr lang="ko-KR" altLang="en-US" sz="1800" dirty="0"/>
              <a:t>몸무게</a:t>
            </a:r>
            <a:r>
              <a:rPr lang="en-US" altLang="ko-KR" sz="1800" dirty="0"/>
              <a:t>), (</a:t>
            </a:r>
            <a:r>
              <a:rPr lang="ko-KR" altLang="en-US" sz="1800" dirty="0"/>
              <a:t>통화증가율</a:t>
            </a:r>
            <a:r>
              <a:rPr lang="en-US" altLang="ko-KR" sz="1800" dirty="0"/>
              <a:t>, </a:t>
            </a:r>
            <a:r>
              <a:rPr lang="ko-KR" altLang="en-US" sz="1800" dirty="0"/>
              <a:t>물가상승률</a:t>
            </a:r>
            <a:r>
              <a:rPr lang="en-US" altLang="ko-KR" sz="1800" dirty="0"/>
              <a:t>, </a:t>
            </a:r>
            <a:r>
              <a:rPr lang="ko-KR" altLang="en-US" sz="1800" dirty="0"/>
              <a:t>주가상승률</a:t>
            </a:r>
            <a:r>
              <a:rPr lang="en-US" altLang="ko-KR" sz="1800" dirty="0"/>
              <a:t>), ….</a:t>
            </a:r>
          </a:p>
          <a:p>
            <a:pPr>
              <a:lnSpc>
                <a:spcPct val="150000"/>
              </a:lnSpc>
            </a:pPr>
            <a:r>
              <a:rPr lang="en-US" altLang="ko-KR" sz="1800" dirty="0"/>
              <a:t>m</a:t>
            </a:r>
            <a:r>
              <a:rPr lang="ko-KR" altLang="en-US" sz="1800" dirty="0"/>
              <a:t>개 변수의 결합</a:t>
            </a:r>
            <a:r>
              <a:rPr lang="en-US" altLang="ko-KR" sz="1800" dirty="0"/>
              <a:t>(</a:t>
            </a:r>
            <a:r>
              <a:rPr lang="ko-KR" altLang="en-US" sz="1800" dirty="0"/>
              <a:t>확률</a:t>
            </a:r>
            <a:r>
              <a:rPr lang="en-US" altLang="ko-KR" sz="1800" dirty="0"/>
              <a:t>)</a:t>
            </a:r>
            <a:r>
              <a:rPr lang="ko-KR" altLang="en-US" sz="1800" dirty="0"/>
              <a:t>분포</a:t>
            </a:r>
            <a:endParaRPr lang="en-US" altLang="ko-KR" sz="1800" dirty="0"/>
          </a:p>
          <a:p>
            <a:pPr>
              <a:lnSpc>
                <a:spcPct val="150000"/>
              </a:lnSpc>
            </a:pPr>
            <a:endParaRPr lang="en-US" altLang="ko-KR" sz="1800" dirty="0"/>
          </a:p>
        </p:txBody>
      </p:sp>
      <p:sp>
        <p:nvSpPr>
          <p:cNvPr id="7" name="AutoShape 436"/>
          <p:cNvSpPr>
            <a:spLocks noChangeArrowheads="1"/>
          </p:cNvSpPr>
          <p:nvPr/>
        </p:nvSpPr>
        <p:spPr bwMode="auto">
          <a:xfrm>
            <a:off x="1404622" y="1667131"/>
            <a:ext cx="117212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결합분포</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99665531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135701"/>
            <a:ext cx="10515600" cy="1325563"/>
          </a:xfrm>
        </p:spPr>
        <p:txBody>
          <a:bodyPr rtlCol="0">
            <a:normAutofit/>
          </a:bodyPr>
          <a:lstStyle/>
          <a:p>
            <a:pPr>
              <a:defRPr/>
            </a:pPr>
            <a:r>
              <a:rPr lang="en-US" altLang="ko-KR" sz="4000" dirty="0"/>
              <a:t>1. </a:t>
            </a:r>
            <a:r>
              <a:rPr lang="ko-KR" altLang="en-US" sz="4000" dirty="0"/>
              <a:t>산포도</a:t>
            </a:r>
          </a:p>
        </p:txBody>
      </p:sp>
      <p:sp>
        <p:nvSpPr>
          <p:cNvPr id="15362" name="내용 개체 틀 9"/>
          <p:cNvSpPr>
            <a:spLocks noGrp="1"/>
          </p:cNvSpPr>
          <p:nvPr>
            <p:ph idx="1"/>
          </p:nvPr>
        </p:nvSpPr>
        <p:spPr>
          <a:xfrm>
            <a:off x="289631" y="1825109"/>
            <a:ext cx="5900857" cy="5257800"/>
          </a:xfrm>
        </p:spPr>
        <p:txBody>
          <a:bodyPr>
            <a:normAutofit/>
          </a:bodyPr>
          <a:lstStyle/>
          <a:p>
            <a:pPr>
              <a:lnSpc>
                <a:spcPct val="150000"/>
              </a:lnSpc>
            </a:pPr>
            <a:r>
              <a:rPr lang="ko-KR" altLang="en-US" sz="1600" dirty="0"/>
              <a:t>모집단</a:t>
            </a:r>
            <a:r>
              <a:rPr lang="en-US" altLang="ko-KR" sz="1600" dirty="0"/>
              <a:t>(</a:t>
            </a:r>
            <a:r>
              <a:rPr lang="ko-KR" altLang="en-US" sz="1600" dirty="0"/>
              <a:t>결합확률분포</a:t>
            </a:r>
            <a:r>
              <a:rPr lang="en-US" altLang="ko-KR" sz="1600" dirty="0"/>
              <a:t>)</a:t>
            </a:r>
            <a:r>
              <a:rPr lang="ko-KR" altLang="en-US" sz="1600" dirty="0"/>
              <a:t>로부터 추출된 또는 관찰된 점</a:t>
            </a:r>
            <a:r>
              <a:rPr lang="en-US" altLang="ko-KR" sz="1600" dirty="0"/>
              <a:t>(</a:t>
            </a:r>
            <a:r>
              <a:rPr lang="ko-KR" altLang="en-US" sz="1600" dirty="0"/>
              <a:t>이들 집합이 </a:t>
            </a:r>
            <a:r>
              <a:rPr lang="ko-KR" altLang="en-US" sz="1600" dirty="0" err="1"/>
              <a:t>이변량</a:t>
            </a:r>
            <a:r>
              <a:rPr lang="ko-KR" altLang="en-US" sz="1600" dirty="0"/>
              <a:t> 표본</a:t>
            </a:r>
            <a:r>
              <a:rPr lang="en-US" altLang="ko-KR" sz="1600" dirty="0"/>
              <a:t>)</a:t>
            </a:r>
            <a:r>
              <a:rPr lang="ko-KR" altLang="en-US" sz="1600" dirty="0"/>
              <a:t>을 시각적으로 표현</a:t>
            </a:r>
            <a:endParaRPr lang="en-US" altLang="ko-KR" sz="1600" dirty="0"/>
          </a:p>
          <a:p>
            <a:pPr lvl="1">
              <a:lnSpc>
                <a:spcPct val="150000"/>
              </a:lnSpc>
            </a:pPr>
            <a:r>
              <a:rPr lang="ko-KR" altLang="en-US" sz="1200" b="1" dirty="0" err="1">
                <a:solidFill>
                  <a:srgbClr val="FF0000"/>
                </a:solidFill>
              </a:rPr>
              <a:t>일변수</a:t>
            </a:r>
            <a:r>
              <a:rPr lang="en-US" altLang="ko-KR" sz="1200" b="1" dirty="0">
                <a:solidFill>
                  <a:srgbClr val="FF0000"/>
                </a:solidFill>
              </a:rPr>
              <a:t>(</a:t>
            </a:r>
            <a:r>
              <a:rPr lang="ko-KR" altLang="en-US" sz="1200" b="1" dirty="0" err="1">
                <a:solidFill>
                  <a:srgbClr val="FF0000"/>
                </a:solidFill>
              </a:rPr>
              <a:t>일변량</a:t>
            </a:r>
            <a:r>
              <a:rPr lang="en-US" altLang="ko-KR" sz="1200" b="1" dirty="0">
                <a:solidFill>
                  <a:srgbClr val="FF0000"/>
                </a:solidFill>
              </a:rPr>
              <a:t>) </a:t>
            </a:r>
            <a:r>
              <a:rPr lang="ko-KR" altLang="en-US" sz="1200" b="1" dirty="0">
                <a:solidFill>
                  <a:srgbClr val="FF0000"/>
                </a:solidFill>
              </a:rPr>
              <a:t>표본</a:t>
            </a:r>
            <a:r>
              <a:rPr lang="en-US" altLang="ko-KR" sz="1200" b="1" dirty="0">
                <a:solidFill>
                  <a:srgbClr val="FF0000"/>
                </a:solidFill>
              </a:rPr>
              <a:t>: {x</a:t>
            </a:r>
            <a:r>
              <a:rPr lang="en-US" altLang="ko-KR" sz="1200" b="1" baseline="-25000" dirty="0">
                <a:solidFill>
                  <a:srgbClr val="FF0000"/>
                </a:solidFill>
              </a:rPr>
              <a:t>1</a:t>
            </a:r>
            <a:r>
              <a:rPr lang="en-US" altLang="ko-KR" sz="1200" b="1" dirty="0">
                <a:solidFill>
                  <a:srgbClr val="FF0000"/>
                </a:solidFill>
              </a:rPr>
              <a:t>, x</a:t>
            </a:r>
            <a:r>
              <a:rPr lang="en-US" altLang="ko-KR" sz="1200" b="1" baseline="-25000" dirty="0">
                <a:solidFill>
                  <a:srgbClr val="FF0000"/>
                </a:solidFill>
              </a:rPr>
              <a:t>2</a:t>
            </a:r>
            <a:r>
              <a:rPr lang="en-US" altLang="ko-KR" sz="1200" b="1" dirty="0">
                <a:solidFill>
                  <a:srgbClr val="FF0000"/>
                </a:solidFill>
              </a:rPr>
              <a:t>, … , </a:t>
            </a:r>
            <a:r>
              <a:rPr lang="en-US" altLang="ko-KR" sz="1200" b="1" dirty="0" err="1">
                <a:solidFill>
                  <a:srgbClr val="FF0000"/>
                </a:solidFill>
              </a:rPr>
              <a:t>x</a:t>
            </a:r>
            <a:r>
              <a:rPr lang="en-US" altLang="ko-KR" sz="1200" b="1" baseline="-25000" dirty="0" err="1">
                <a:solidFill>
                  <a:srgbClr val="FF0000"/>
                </a:solidFill>
              </a:rPr>
              <a:t>n</a:t>
            </a:r>
            <a:r>
              <a:rPr lang="en-US" altLang="ko-KR" sz="1200" b="1" dirty="0">
                <a:solidFill>
                  <a:srgbClr val="FF0000"/>
                </a:solidFill>
              </a:rPr>
              <a:t>} → </a:t>
            </a:r>
            <a:r>
              <a:rPr lang="ko-KR" altLang="en-US" sz="1200" b="1" dirty="0">
                <a:solidFill>
                  <a:srgbClr val="FF0000"/>
                </a:solidFill>
              </a:rPr>
              <a:t>실수 </a:t>
            </a:r>
            <a:r>
              <a:rPr lang="en-US" altLang="ko-KR" sz="1200" b="1" dirty="0">
                <a:solidFill>
                  <a:srgbClr val="FF0000"/>
                </a:solidFill>
              </a:rPr>
              <a:t>R</a:t>
            </a:r>
            <a:r>
              <a:rPr lang="ko-KR" altLang="en-US" sz="1200" b="1" dirty="0">
                <a:solidFill>
                  <a:srgbClr val="FF0000"/>
                </a:solidFill>
              </a:rPr>
              <a:t> 선상에 놓이는 </a:t>
            </a:r>
            <a:r>
              <a:rPr lang="en-US" altLang="ko-KR" sz="1200" b="1" dirty="0">
                <a:solidFill>
                  <a:srgbClr val="FF0000"/>
                </a:solidFill>
              </a:rPr>
              <a:t>n</a:t>
            </a:r>
            <a:r>
              <a:rPr lang="ko-KR" altLang="en-US" sz="1200" b="1" dirty="0">
                <a:solidFill>
                  <a:srgbClr val="FF0000"/>
                </a:solidFill>
              </a:rPr>
              <a:t>개의 점 → 히스토그램</a:t>
            </a:r>
            <a:endParaRPr lang="en-US" altLang="ko-KR" sz="1200" b="1" dirty="0">
              <a:solidFill>
                <a:srgbClr val="FF0000"/>
              </a:solidFill>
            </a:endParaRPr>
          </a:p>
          <a:p>
            <a:pPr lvl="1">
              <a:lnSpc>
                <a:spcPct val="150000"/>
              </a:lnSpc>
            </a:pPr>
            <a:r>
              <a:rPr lang="ko-KR" altLang="en-US" sz="1200" b="1" dirty="0" err="1">
                <a:solidFill>
                  <a:srgbClr val="FF0000"/>
                </a:solidFill>
              </a:rPr>
              <a:t>이변수</a:t>
            </a:r>
            <a:r>
              <a:rPr lang="en-US" altLang="ko-KR" sz="1200" b="1" dirty="0">
                <a:solidFill>
                  <a:srgbClr val="FF0000"/>
                </a:solidFill>
              </a:rPr>
              <a:t>(</a:t>
            </a:r>
            <a:r>
              <a:rPr lang="ko-KR" altLang="en-US" sz="1200" b="1" dirty="0" err="1">
                <a:solidFill>
                  <a:srgbClr val="FF0000"/>
                </a:solidFill>
              </a:rPr>
              <a:t>이변량</a:t>
            </a:r>
            <a:r>
              <a:rPr lang="en-US" altLang="ko-KR" sz="1200" b="1" dirty="0">
                <a:solidFill>
                  <a:srgbClr val="FF0000"/>
                </a:solidFill>
              </a:rPr>
              <a:t>): {(x</a:t>
            </a:r>
            <a:r>
              <a:rPr lang="en-US" altLang="ko-KR" sz="1200" b="1" baseline="-25000" dirty="0">
                <a:solidFill>
                  <a:srgbClr val="FF0000"/>
                </a:solidFill>
              </a:rPr>
              <a:t>1</a:t>
            </a:r>
            <a:r>
              <a:rPr lang="en-US" altLang="ko-KR" sz="1200" b="1" dirty="0">
                <a:solidFill>
                  <a:srgbClr val="FF0000"/>
                </a:solidFill>
              </a:rPr>
              <a:t>,y</a:t>
            </a:r>
            <a:r>
              <a:rPr lang="en-US" altLang="ko-KR" sz="1200" b="1" baseline="-25000" dirty="0">
                <a:solidFill>
                  <a:srgbClr val="FF0000"/>
                </a:solidFill>
              </a:rPr>
              <a:t>1</a:t>
            </a:r>
            <a:r>
              <a:rPr lang="en-US" altLang="ko-KR" sz="1200" b="1" dirty="0">
                <a:solidFill>
                  <a:srgbClr val="FF0000"/>
                </a:solidFill>
              </a:rPr>
              <a:t>), (x</a:t>
            </a:r>
            <a:r>
              <a:rPr lang="en-US" altLang="ko-KR" sz="1200" b="1" baseline="-25000" dirty="0">
                <a:solidFill>
                  <a:srgbClr val="FF0000"/>
                </a:solidFill>
              </a:rPr>
              <a:t>2</a:t>
            </a:r>
            <a:r>
              <a:rPr lang="en-US" altLang="ko-KR" sz="1200" b="1" dirty="0">
                <a:solidFill>
                  <a:srgbClr val="FF0000"/>
                </a:solidFill>
              </a:rPr>
              <a:t>,y</a:t>
            </a:r>
            <a:r>
              <a:rPr lang="en-US" altLang="ko-KR" sz="1200" b="1" baseline="-25000" dirty="0">
                <a:solidFill>
                  <a:srgbClr val="FF0000"/>
                </a:solidFill>
              </a:rPr>
              <a:t>2</a:t>
            </a:r>
            <a:r>
              <a:rPr lang="en-US" altLang="ko-KR" sz="1200" b="1" dirty="0">
                <a:solidFill>
                  <a:srgbClr val="FF0000"/>
                </a:solidFill>
              </a:rPr>
              <a:t>), … , (</a:t>
            </a:r>
            <a:r>
              <a:rPr lang="en-US" altLang="ko-KR" sz="1200" b="1" dirty="0" err="1">
                <a:solidFill>
                  <a:srgbClr val="FF0000"/>
                </a:solidFill>
              </a:rPr>
              <a:t>x</a:t>
            </a:r>
            <a:r>
              <a:rPr lang="en-US" altLang="ko-KR" sz="1200" b="1" baseline="-25000" dirty="0" err="1">
                <a:solidFill>
                  <a:srgbClr val="FF0000"/>
                </a:solidFill>
              </a:rPr>
              <a:t>n</a:t>
            </a:r>
            <a:r>
              <a:rPr lang="en-US" altLang="ko-KR" sz="1200" b="1" dirty="0">
                <a:solidFill>
                  <a:srgbClr val="FF0000"/>
                </a:solidFill>
              </a:rPr>
              <a:t>, </a:t>
            </a:r>
            <a:r>
              <a:rPr lang="en-US" altLang="ko-KR" sz="1200" b="1" dirty="0" err="1">
                <a:solidFill>
                  <a:srgbClr val="FF0000"/>
                </a:solidFill>
              </a:rPr>
              <a:t>y</a:t>
            </a:r>
            <a:r>
              <a:rPr lang="en-US" altLang="ko-KR" sz="1200" b="1" baseline="-25000" dirty="0" err="1">
                <a:solidFill>
                  <a:srgbClr val="FF0000"/>
                </a:solidFill>
              </a:rPr>
              <a:t>n</a:t>
            </a:r>
            <a:r>
              <a:rPr lang="en-US" altLang="ko-KR" sz="1200" b="1" dirty="0">
                <a:solidFill>
                  <a:srgbClr val="FF0000"/>
                </a:solidFill>
              </a:rPr>
              <a:t>)} → </a:t>
            </a:r>
            <a:r>
              <a:rPr lang="ko-KR" altLang="en-US" sz="1200" b="1" dirty="0" err="1">
                <a:solidFill>
                  <a:srgbClr val="FF0000"/>
                </a:solidFill>
              </a:rPr>
              <a:t>실평면</a:t>
            </a:r>
            <a:r>
              <a:rPr lang="ko-KR" altLang="en-US" sz="1200" b="1" dirty="0">
                <a:solidFill>
                  <a:srgbClr val="FF0000"/>
                </a:solidFill>
              </a:rPr>
              <a:t> </a:t>
            </a:r>
            <a:r>
              <a:rPr lang="en-US" altLang="ko-KR" sz="1200" b="1" dirty="0">
                <a:solidFill>
                  <a:srgbClr val="FF0000"/>
                </a:solidFill>
              </a:rPr>
              <a:t>R</a:t>
            </a:r>
            <a:r>
              <a:rPr lang="en-US" altLang="ko-KR" sz="1200" b="1" dirty="0">
                <a:solidFill>
                  <a:srgbClr val="FF0000"/>
                </a:solidFill>
                <a:sym typeface="Symbol" panose="05050102010706020507" pitchFamily="18" charset="2"/>
              </a:rPr>
              <a:t>R=R</a:t>
            </a:r>
            <a:r>
              <a:rPr lang="en-US" altLang="ko-KR" sz="1200" b="1" baseline="30000" dirty="0">
                <a:solidFill>
                  <a:srgbClr val="FF0000"/>
                </a:solidFill>
                <a:sym typeface="Symbol" panose="05050102010706020507" pitchFamily="18" charset="2"/>
              </a:rPr>
              <a:t>2</a:t>
            </a:r>
            <a:r>
              <a:rPr lang="ko-KR" altLang="en-US" sz="1200" b="1" dirty="0">
                <a:solidFill>
                  <a:srgbClr val="FF0000"/>
                </a:solidFill>
              </a:rPr>
              <a:t> 상에 놓이는 </a:t>
            </a:r>
            <a:r>
              <a:rPr lang="en-US" altLang="ko-KR" sz="1200" b="1" dirty="0">
                <a:solidFill>
                  <a:srgbClr val="FF0000"/>
                </a:solidFill>
              </a:rPr>
              <a:t>n</a:t>
            </a:r>
            <a:r>
              <a:rPr lang="ko-KR" altLang="en-US" sz="1200" b="1" dirty="0">
                <a:solidFill>
                  <a:srgbClr val="FF0000"/>
                </a:solidFill>
              </a:rPr>
              <a:t>개의 점 → </a:t>
            </a:r>
            <a:r>
              <a:rPr lang="en-US" altLang="ko-KR" sz="1200" b="1" dirty="0">
                <a:solidFill>
                  <a:srgbClr val="FF0000"/>
                </a:solidFill>
              </a:rPr>
              <a:t>2</a:t>
            </a:r>
            <a:r>
              <a:rPr lang="ko-KR" altLang="en-US" sz="1200" b="1" dirty="0">
                <a:solidFill>
                  <a:srgbClr val="FF0000"/>
                </a:solidFill>
              </a:rPr>
              <a:t>차원 히스토그램 </a:t>
            </a:r>
            <a:r>
              <a:rPr lang="en-US" altLang="ko-KR" sz="1200" b="1" dirty="0">
                <a:solidFill>
                  <a:srgbClr val="FF0000"/>
                </a:solidFill>
              </a:rPr>
              <a:t>or </a:t>
            </a:r>
            <a:r>
              <a:rPr lang="ko-KR" altLang="en-US" sz="1200" b="1" dirty="0">
                <a:solidFill>
                  <a:srgbClr val="FF0000"/>
                </a:solidFill>
              </a:rPr>
              <a:t>산포도</a:t>
            </a:r>
            <a:endParaRPr lang="en-US" altLang="ko-KR" sz="1200" b="1" dirty="0">
              <a:solidFill>
                <a:srgbClr val="FF0000"/>
              </a:solidFill>
            </a:endParaRPr>
          </a:p>
          <a:p>
            <a:pPr>
              <a:lnSpc>
                <a:spcPct val="150000"/>
              </a:lnSpc>
            </a:pPr>
            <a:r>
              <a:rPr lang="ko-KR" altLang="en-US" sz="1600" dirty="0"/>
              <a:t>두 변수 사이의 관계를 살펴보기 위해 산포도가 우선</a:t>
            </a:r>
            <a:endParaRPr lang="en-US" altLang="ko-KR" sz="1600" dirty="0"/>
          </a:p>
          <a:p>
            <a:pPr lvl="1">
              <a:lnSpc>
                <a:spcPct val="150000"/>
              </a:lnSpc>
            </a:pPr>
            <a:r>
              <a:rPr lang="ko-KR" altLang="en-US" sz="1200" dirty="0"/>
              <a:t>최대한 잘 그려야 함</a:t>
            </a:r>
            <a:r>
              <a:rPr lang="en-US" altLang="ko-KR" sz="1200" dirty="0"/>
              <a:t>: </a:t>
            </a:r>
            <a:r>
              <a:rPr lang="ko-KR" altLang="en-US" sz="1200" dirty="0"/>
              <a:t>가로축</a:t>
            </a:r>
            <a:r>
              <a:rPr lang="en-US" altLang="ko-KR" sz="1200" dirty="0"/>
              <a:t>, </a:t>
            </a:r>
            <a:r>
              <a:rPr lang="ko-KR" altLang="en-US" sz="1200" dirty="0"/>
              <a:t>세로축</a:t>
            </a:r>
            <a:r>
              <a:rPr lang="en-US" altLang="ko-KR" sz="1200" dirty="0"/>
              <a:t>, </a:t>
            </a:r>
            <a:r>
              <a:rPr lang="ko-KR" altLang="en-US" sz="1200" dirty="0" err="1"/>
              <a:t>변수명</a:t>
            </a:r>
            <a:r>
              <a:rPr lang="en-US" altLang="ko-KR" sz="1200" dirty="0"/>
              <a:t>, </a:t>
            </a:r>
            <a:r>
              <a:rPr lang="ko-KR" altLang="en-US" sz="1200" dirty="0"/>
              <a:t>변수 단위 등</a:t>
            </a:r>
            <a:endParaRPr lang="en-US" altLang="ko-KR" sz="1200" dirty="0"/>
          </a:p>
          <a:p>
            <a:pPr lvl="1">
              <a:lnSpc>
                <a:spcPct val="150000"/>
              </a:lnSpc>
            </a:pPr>
            <a:r>
              <a:rPr lang="ko-KR" altLang="en-US" sz="1200" dirty="0"/>
              <a:t>필요에 따라 </a:t>
            </a:r>
            <a:r>
              <a:rPr lang="en-US" altLang="ko-KR" sz="1200" dirty="0"/>
              <a:t>linear fitted line</a:t>
            </a:r>
            <a:r>
              <a:rPr lang="ko-KR" altLang="en-US" sz="1200" dirty="0"/>
              <a:t>을 그리거나 그림에 </a:t>
            </a:r>
            <a:r>
              <a:rPr lang="ko-KR" altLang="en-US" sz="1200" dirty="0" err="1"/>
              <a:t>상관계수나</a:t>
            </a:r>
            <a:r>
              <a:rPr lang="ko-KR" altLang="en-US" sz="1200" dirty="0"/>
              <a:t> </a:t>
            </a:r>
            <a:r>
              <a:rPr lang="en-US" altLang="ko-KR" sz="1200" dirty="0"/>
              <a:t>linear fitted line</a:t>
            </a:r>
            <a:r>
              <a:rPr lang="ko-KR" altLang="en-US" sz="1200" dirty="0"/>
              <a:t>의 식</a:t>
            </a:r>
            <a:r>
              <a:rPr lang="en-US" altLang="ko-KR" sz="1200" dirty="0"/>
              <a:t>(Excel</a:t>
            </a:r>
            <a:r>
              <a:rPr lang="ko-KR" altLang="en-US" sz="1200" dirty="0"/>
              <a:t>에서도</a:t>
            </a:r>
            <a:r>
              <a:rPr lang="en-US" altLang="ko-KR" sz="1200" dirty="0"/>
              <a:t> </a:t>
            </a:r>
            <a:r>
              <a:rPr lang="ko-KR" altLang="en-US" sz="1200" dirty="0"/>
              <a:t>쉽게 가능</a:t>
            </a:r>
            <a:r>
              <a:rPr lang="en-US" altLang="ko-KR" sz="1200" dirty="0"/>
              <a:t>)</a:t>
            </a:r>
            <a:r>
              <a:rPr lang="ko-KR" altLang="en-US" sz="1200" dirty="0"/>
              <a:t>을 표시 </a:t>
            </a:r>
            <a:endParaRPr lang="en-US" altLang="ko-KR" sz="1200" dirty="0"/>
          </a:p>
          <a:p>
            <a:pPr>
              <a:lnSpc>
                <a:spcPct val="150000"/>
              </a:lnSpc>
            </a:pPr>
            <a:r>
              <a:rPr lang="ko-KR" altLang="en-US" sz="1600" dirty="0" err="1"/>
              <a:t>설명변수는</a:t>
            </a:r>
            <a:r>
              <a:rPr lang="en-US" altLang="ko-KR" sz="1600" dirty="0"/>
              <a:t> </a:t>
            </a:r>
            <a:r>
              <a:rPr lang="ko-KR" altLang="en-US" sz="1600" dirty="0"/>
              <a:t>가로축</a:t>
            </a:r>
            <a:r>
              <a:rPr lang="en-US" altLang="ko-KR" sz="1600" dirty="0"/>
              <a:t>(x</a:t>
            </a:r>
            <a:r>
              <a:rPr lang="ko-KR" altLang="en-US" sz="1600" dirty="0"/>
              <a:t>축</a:t>
            </a:r>
            <a:r>
              <a:rPr lang="en-US" altLang="ko-KR" sz="1600" dirty="0"/>
              <a:t>), </a:t>
            </a:r>
            <a:r>
              <a:rPr lang="ko-KR" altLang="en-US" sz="1600" dirty="0"/>
              <a:t>피설명변수는</a:t>
            </a:r>
            <a:r>
              <a:rPr lang="en-US" altLang="ko-KR" sz="1600" dirty="0"/>
              <a:t> </a:t>
            </a:r>
            <a:r>
              <a:rPr lang="ko-KR" altLang="en-US" sz="1600" dirty="0"/>
              <a:t>세로축</a:t>
            </a:r>
            <a:r>
              <a:rPr lang="en-US" altLang="ko-KR" sz="1600" dirty="0"/>
              <a:t>(y</a:t>
            </a:r>
            <a:r>
              <a:rPr lang="ko-KR" altLang="en-US" sz="1600" dirty="0"/>
              <a:t>축</a:t>
            </a:r>
            <a:r>
              <a:rPr lang="en-US" altLang="ko-KR" sz="1600" dirty="0"/>
              <a:t>)</a:t>
            </a:r>
          </a:p>
          <a:p>
            <a:pPr>
              <a:lnSpc>
                <a:spcPct val="150000"/>
              </a:lnSpc>
            </a:pPr>
            <a:r>
              <a:rPr lang="en-US" altLang="ko-KR" sz="1600" b="1" dirty="0"/>
              <a:t>(x</a:t>
            </a:r>
            <a:r>
              <a:rPr lang="en-US" altLang="ko-KR" sz="1600" b="1" baseline="-25000" dirty="0"/>
              <a:t>i</a:t>
            </a:r>
            <a:r>
              <a:rPr lang="en-US" altLang="ko-KR" sz="1600" b="1" dirty="0"/>
              <a:t>, </a:t>
            </a:r>
            <a:r>
              <a:rPr lang="en-US" altLang="ko-KR" sz="1600" b="1" dirty="0" err="1"/>
              <a:t>y</a:t>
            </a:r>
            <a:r>
              <a:rPr lang="en-US" altLang="ko-KR" sz="1600" b="1" baseline="-25000" dirty="0" err="1"/>
              <a:t>i</a:t>
            </a:r>
            <a:r>
              <a:rPr lang="en-US" altLang="ko-KR" sz="1600" b="1" dirty="0"/>
              <a:t>)</a:t>
            </a:r>
            <a:r>
              <a:rPr lang="ko-KR" altLang="en-US" sz="1600" b="1" dirty="0"/>
              <a:t>를 </a:t>
            </a:r>
            <a:r>
              <a:rPr lang="en-US" altLang="ko-KR" sz="1600" b="1" dirty="0"/>
              <a:t>x-y R</a:t>
            </a:r>
            <a:r>
              <a:rPr lang="en-US" altLang="ko-KR" sz="1600" b="1" baseline="30000" dirty="0"/>
              <a:t>2</a:t>
            </a:r>
            <a:r>
              <a:rPr lang="en-US" altLang="ko-KR" sz="1600" b="1" dirty="0"/>
              <a:t> </a:t>
            </a:r>
            <a:r>
              <a:rPr lang="ko-KR" altLang="en-US" sz="1600" b="1" dirty="0"/>
              <a:t>평면상에 표시</a:t>
            </a:r>
            <a:endParaRPr lang="en-US" altLang="ko-KR" sz="1600" b="1" dirty="0"/>
          </a:p>
        </p:txBody>
      </p:sp>
      <p:sp>
        <p:nvSpPr>
          <p:cNvPr id="7" name="AutoShape 436"/>
          <p:cNvSpPr>
            <a:spLocks noChangeArrowheads="1"/>
          </p:cNvSpPr>
          <p:nvPr/>
        </p:nvSpPr>
        <p:spPr bwMode="auto">
          <a:xfrm>
            <a:off x="838200" y="1339441"/>
            <a:ext cx="263963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산포도 </a:t>
            </a:r>
            <a:r>
              <a:rPr lang="en-US" altLang="ko-KR" b="1" dirty="0">
                <a:latin typeface="나눔고딕" panose="020D0604000000000000" pitchFamily="50" charset="-127"/>
                <a:ea typeface="나눔고딕" panose="020D0604000000000000" pitchFamily="50" charset="-127"/>
              </a:rPr>
              <a:t>(scatter plot)</a:t>
            </a:r>
          </a:p>
        </p:txBody>
      </p:sp>
      <p:pic>
        <p:nvPicPr>
          <p:cNvPr id="13" name="그림 12"/>
          <p:cNvPicPr>
            <a:picLocks noChangeAspect="1"/>
          </p:cNvPicPr>
          <p:nvPr/>
        </p:nvPicPr>
        <p:blipFill>
          <a:blip r:embed="rId2"/>
          <a:stretch>
            <a:fillRect/>
          </a:stretch>
        </p:blipFill>
        <p:spPr>
          <a:xfrm>
            <a:off x="7095744" y="198325"/>
            <a:ext cx="4123723" cy="2999232"/>
          </a:xfrm>
          <a:prstGeom prst="rect">
            <a:avLst/>
          </a:prstGeom>
        </p:spPr>
      </p:pic>
      <p:pic>
        <p:nvPicPr>
          <p:cNvPr id="14" name="Picture 3"/>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561226" y="3351128"/>
            <a:ext cx="4874870" cy="3187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33653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내용 개체 틀 2"/>
          <p:cNvSpPr>
            <a:spLocks noGrp="1"/>
          </p:cNvSpPr>
          <p:nvPr>
            <p:ph idx="1"/>
          </p:nvPr>
        </p:nvSpPr>
        <p:spPr>
          <a:xfrm>
            <a:off x="819912" y="887329"/>
            <a:ext cx="10847832" cy="4525963"/>
          </a:xfrm>
        </p:spPr>
        <p:txBody>
          <a:bodyPr/>
          <a:lstStyle/>
          <a:p>
            <a:pPr>
              <a:lnSpc>
                <a:spcPct val="150000"/>
              </a:lnSpc>
            </a:pPr>
            <a:r>
              <a:rPr lang="ko-KR" altLang="en-US" sz="1800" dirty="0"/>
              <a:t>이상적인 모양을 가진 산포도는 대략 타원형</a:t>
            </a:r>
            <a:endParaRPr lang="en-US" altLang="ko-KR" sz="1800" dirty="0"/>
          </a:p>
          <a:p>
            <a:pPr lvl="1">
              <a:lnSpc>
                <a:spcPct val="150000"/>
              </a:lnSpc>
            </a:pPr>
            <a:r>
              <a:rPr lang="ko-KR" altLang="en-US" sz="1400" dirty="0"/>
              <a:t>양의 방향</a:t>
            </a:r>
            <a:r>
              <a:rPr lang="en-US" altLang="ko-KR" sz="1400" dirty="0"/>
              <a:t>, </a:t>
            </a:r>
            <a:r>
              <a:rPr lang="ko-KR" altLang="en-US" sz="1400" dirty="0"/>
              <a:t>음의 방향으로 기울어진 타원형</a:t>
            </a:r>
            <a:endParaRPr lang="en-US" altLang="ko-KR" sz="1400" dirty="0"/>
          </a:p>
          <a:p>
            <a:pPr lvl="1">
              <a:lnSpc>
                <a:spcPct val="150000"/>
              </a:lnSpc>
            </a:pPr>
            <a:r>
              <a:rPr lang="ko-KR" altLang="en-US" sz="1400" dirty="0"/>
              <a:t>그러나</a:t>
            </a:r>
            <a:r>
              <a:rPr lang="en-US" altLang="ko-KR" sz="1400" dirty="0"/>
              <a:t>, </a:t>
            </a:r>
            <a:r>
              <a:rPr lang="ko-KR" altLang="en-US" sz="1400" dirty="0"/>
              <a:t>타원형이 아닌 산포도도 자주 보게 될 것임</a:t>
            </a:r>
            <a:endParaRPr lang="en-US" altLang="ko-KR" sz="1400" dirty="0"/>
          </a:p>
          <a:p>
            <a:pPr>
              <a:lnSpc>
                <a:spcPct val="150000"/>
              </a:lnSpc>
            </a:pPr>
            <a:r>
              <a:rPr lang="ko-KR" altLang="en-US" sz="1800" dirty="0"/>
              <a:t>가로로 보면 대략 </a:t>
            </a:r>
            <a:r>
              <a:rPr lang="en-US" altLang="ko-KR" sz="1800" dirty="0"/>
              <a:t>95%</a:t>
            </a:r>
            <a:r>
              <a:rPr lang="ko-KR" altLang="en-US" sz="1800" dirty="0"/>
              <a:t>의 점들이 </a:t>
            </a:r>
            <a:r>
              <a:rPr lang="en-US" altLang="ko-KR" sz="1800" dirty="0"/>
              <a:t>x</a:t>
            </a:r>
            <a:r>
              <a:rPr lang="ko-KR" altLang="en-US" sz="1800" dirty="0"/>
              <a:t>평균점을 기준으로 </a:t>
            </a:r>
            <a:r>
              <a:rPr lang="en-US" altLang="ko-KR" sz="1800" dirty="0">
                <a:latin typeface="맑은 고딕" panose="020B0503020000020004" pitchFamily="50" charset="-127"/>
                <a:sym typeface="Symbol" panose="05050102010706020507" pitchFamily="18" charset="2"/>
              </a:rPr>
              <a:t></a:t>
            </a:r>
            <a:r>
              <a:rPr lang="en-US" altLang="ko-KR" sz="1800" dirty="0"/>
              <a:t>2SD</a:t>
            </a:r>
            <a:r>
              <a:rPr lang="en-US" altLang="ko-KR" sz="1800" baseline="-25000" dirty="0"/>
              <a:t>x</a:t>
            </a:r>
            <a:r>
              <a:rPr lang="en-US" altLang="ko-KR" sz="1800" dirty="0"/>
              <a:t> </a:t>
            </a:r>
            <a:r>
              <a:rPr lang="ko-KR" altLang="en-US" sz="1800" dirty="0"/>
              <a:t>이내에 위치함 →</a:t>
            </a:r>
            <a:r>
              <a:rPr lang="en-US" altLang="ko-KR" sz="1800" dirty="0">
                <a:sym typeface="Wingdings" panose="05000000000000000000" pitchFamily="2" charset="2"/>
              </a:rPr>
              <a:t> x</a:t>
            </a:r>
            <a:r>
              <a:rPr lang="ko-KR" altLang="en-US" sz="1800" dirty="0">
                <a:sym typeface="Wingdings" panose="05000000000000000000" pitchFamily="2" charset="2"/>
              </a:rPr>
              <a:t>만 모아서 히스토그램을 그려보면</a:t>
            </a:r>
            <a:r>
              <a:rPr lang="en-US" altLang="ko-KR" sz="1800" dirty="0">
                <a:sym typeface="Wingdings" panose="05000000000000000000" pitchFamily="2" charset="2"/>
              </a:rPr>
              <a:t>, </a:t>
            </a:r>
            <a:r>
              <a:rPr lang="ko-KR" altLang="en-US" sz="1800" dirty="0">
                <a:sym typeface="Wingdings" panose="05000000000000000000" pitchFamily="2" charset="2"/>
              </a:rPr>
              <a:t>그것이 </a:t>
            </a:r>
            <a:r>
              <a:rPr lang="en-US" altLang="ko-KR" sz="1800" dirty="0">
                <a:sym typeface="Wingdings" panose="05000000000000000000" pitchFamily="2" charset="2"/>
              </a:rPr>
              <a:t>x</a:t>
            </a:r>
            <a:r>
              <a:rPr lang="ko-KR" altLang="en-US" sz="1800" dirty="0">
                <a:sym typeface="Wingdings" panose="05000000000000000000" pitchFamily="2" charset="2"/>
              </a:rPr>
              <a:t>의 </a:t>
            </a:r>
            <a:r>
              <a:rPr lang="en-US" altLang="ko-KR" sz="1800" dirty="0">
                <a:sym typeface="Wingdings" panose="05000000000000000000" pitchFamily="2" charset="2"/>
              </a:rPr>
              <a:t>(</a:t>
            </a:r>
            <a:r>
              <a:rPr lang="ko-KR" altLang="en-US" sz="1800" dirty="0">
                <a:sym typeface="Wingdings" panose="05000000000000000000" pitchFamily="2" charset="2"/>
              </a:rPr>
              <a:t>경험적</a:t>
            </a:r>
            <a:r>
              <a:rPr lang="en-US" altLang="ko-KR" sz="1800" dirty="0">
                <a:sym typeface="Wingdings" panose="05000000000000000000" pitchFamily="2" charset="2"/>
              </a:rPr>
              <a:t>) </a:t>
            </a:r>
            <a:r>
              <a:rPr lang="ko-KR" altLang="en-US" sz="1800" dirty="0" err="1">
                <a:sym typeface="Wingdings" panose="05000000000000000000" pitchFamily="2" charset="2"/>
              </a:rPr>
              <a:t>한계분포</a:t>
            </a:r>
            <a:endParaRPr lang="en-US" altLang="ko-KR" sz="1800" dirty="0"/>
          </a:p>
          <a:p>
            <a:pPr>
              <a:lnSpc>
                <a:spcPct val="150000"/>
              </a:lnSpc>
            </a:pPr>
            <a:r>
              <a:rPr lang="ko-KR" altLang="en-US" sz="1800" dirty="0"/>
              <a:t>세로로 보면 대략 </a:t>
            </a:r>
            <a:r>
              <a:rPr lang="en-US" altLang="ko-KR" sz="1800" dirty="0"/>
              <a:t>95%</a:t>
            </a:r>
            <a:r>
              <a:rPr lang="ko-KR" altLang="en-US" sz="1800" dirty="0"/>
              <a:t>의 점들이 </a:t>
            </a:r>
            <a:r>
              <a:rPr lang="en-US" altLang="ko-KR" sz="1800" dirty="0"/>
              <a:t>y</a:t>
            </a:r>
            <a:r>
              <a:rPr lang="ko-KR" altLang="en-US" sz="1800" dirty="0"/>
              <a:t>평균점을 기준으로 </a:t>
            </a:r>
            <a:r>
              <a:rPr lang="en-US" altLang="ko-KR" sz="1800" dirty="0">
                <a:latin typeface="맑은 고딕" panose="020B0503020000020004" pitchFamily="50" charset="-127"/>
                <a:sym typeface="Symbol" panose="05050102010706020507" pitchFamily="18" charset="2"/>
              </a:rPr>
              <a:t></a:t>
            </a:r>
            <a:r>
              <a:rPr lang="en-US" altLang="ko-KR" sz="1800" dirty="0"/>
              <a:t>2SD</a:t>
            </a:r>
            <a:r>
              <a:rPr lang="en-US" altLang="ko-KR" sz="1800" baseline="-25000" dirty="0"/>
              <a:t>y</a:t>
            </a:r>
            <a:r>
              <a:rPr lang="en-US" altLang="ko-KR" sz="1800" dirty="0"/>
              <a:t> </a:t>
            </a:r>
            <a:r>
              <a:rPr lang="ko-KR" altLang="en-US" sz="1800" dirty="0"/>
              <a:t>이내에 위치함 →</a:t>
            </a:r>
            <a:r>
              <a:rPr lang="en-US" altLang="ko-KR" sz="1800" dirty="0">
                <a:sym typeface="Wingdings" panose="05000000000000000000" pitchFamily="2" charset="2"/>
              </a:rPr>
              <a:t> y</a:t>
            </a:r>
            <a:r>
              <a:rPr lang="ko-KR" altLang="en-US" sz="1800" dirty="0">
                <a:sym typeface="Wingdings" panose="05000000000000000000" pitchFamily="2" charset="2"/>
              </a:rPr>
              <a:t>만 모아서 히스토그램을 그려보면</a:t>
            </a:r>
            <a:r>
              <a:rPr lang="en-US" altLang="ko-KR" sz="1800" dirty="0">
                <a:sym typeface="Wingdings" panose="05000000000000000000" pitchFamily="2" charset="2"/>
              </a:rPr>
              <a:t>, </a:t>
            </a:r>
            <a:r>
              <a:rPr lang="ko-KR" altLang="en-US" sz="1800" dirty="0">
                <a:sym typeface="Wingdings" panose="05000000000000000000" pitchFamily="2" charset="2"/>
              </a:rPr>
              <a:t>그것이 </a:t>
            </a:r>
            <a:r>
              <a:rPr lang="en-US" altLang="ko-KR" sz="1800" dirty="0">
                <a:sym typeface="Wingdings" panose="05000000000000000000" pitchFamily="2" charset="2"/>
              </a:rPr>
              <a:t>y</a:t>
            </a:r>
            <a:r>
              <a:rPr lang="ko-KR" altLang="en-US" sz="1800" dirty="0">
                <a:sym typeface="Wingdings" panose="05000000000000000000" pitchFamily="2" charset="2"/>
              </a:rPr>
              <a:t>의 </a:t>
            </a:r>
            <a:r>
              <a:rPr lang="en-US" altLang="ko-KR" sz="1800" dirty="0">
                <a:sym typeface="Wingdings" panose="05000000000000000000" pitchFamily="2" charset="2"/>
              </a:rPr>
              <a:t>(</a:t>
            </a:r>
            <a:r>
              <a:rPr lang="ko-KR" altLang="en-US" sz="1800" dirty="0">
                <a:sym typeface="Wingdings" panose="05000000000000000000" pitchFamily="2" charset="2"/>
              </a:rPr>
              <a:t>경험적</a:t>
            </a:r>
            <a:r>
              <a:rPr lang="en-US" altLang="ko-KR" sz="1800" dirty="0">
                <a:sym typeface="Wingdings" panose="05000000000000000000" pitchFamily="2" charset="2"/>
              </a:rPr>
              <a:t>) </a:t>
            </a:r>
            <a:r>
              <a:rPr lang="ko-KR" altLang="en-US" sz="1800" dirty="0" err="1">
                <a:sym typeface="Wingdings" panose="05000000000000000000" pitchFamily="2" charset="2"/>
              </a:rPr>
              <a:t>한계분포</a:t>
            </a:r>
            <a:endParaRPr lang="en-US" altLang="ko-KR" sz="1800" dirty="0"/>
          </a:p>
          <a:p>
            <a:pPr>
              <a:lnSpc>
                <a:spcPct val="150000"/>
              </a:lnSpc>
            </a:pPr>
            <a:r>
              <a:rPr lang="en-US" altLang="ko-KR" sz="1800" dirty="0"/>
              <a:t>x</a:t>
            </a:r>
            <a:r>
              <a:rPr lang="ko-KR" altLang="en-US" sz="1800" dirty="0"/>
              <a:t>의 평균과 표준편차</a:t>
            </a:r>
            <a:r>
              <a:rPr lang="en-US" altLang="ko-KR" sz="1800" dirty="0"/>
              <a:t>, y</a:t>
            </a:r>
            <a:r>
              <a:rPr lang="ko-KR" altLang="en-US" sz="1800" dirty="0"/>
              <a:t>의 평균과 표준편차는 </a:t>
            </a:r>
            <a:r>
              <a:rPr lang="en-US" altLang="ko-KR" sz="1800" dirty="0"/>
              <a:t>x</a:t>
            </a:r>
            <a:r>
              <a:rPr lang="ko-KR" altLang="en-US" sz="1800" dirty="0"/>
              <a:t>와 </a:t>
            </a:r>
            <a:r>
              <a:rPr lang="en-US" altLang="ko-KR" sz="1800" dirty="0"/>
              <a:t>y</a:t>
            </a:r>
            <a:r>
              <a:rPr lang="ko-KR" altLang="en-US" sz="1800" dirty="0"/>
              <a:t>의 분포를 각 </a:t>
            </a:r>
            <a:r>
              <a:rPr lang="ko-KR" altLang="en-US" sz="1800" dirty="0" err="1"/>
              <a:t>변수별로</a:t>
            </a:r>
            <a:r>
              <a:rPr lang="ko-KR" altLang="en-US" sz="1800" dirty="0"/>
              <a:t> 따로 </a:t>
            </a:r>
            <a:r>
              <a:rPr lang="ko-KR" altLang="en-US" sz="1800" dirty="0" err="1"/>
              <a:t>따로</a:t>
            </a:r>
            <a:r>
              <a:rPr lang="ko-KR" altLang="en-US" sz="1800" dirty="0"/>
              <a:t> 요약</a:t>
            </a:r>
            <a:endParaRPr lang="en-US" altLang="ko-KR" sz="1800" dirty="0"/>
          </a:p>
        </p:txBody>
      </p:sp>
      <p:sp>
        <p:nvSpPr>
          <p:cNvPr id="6" name="AutoShape 436"/>
          <p:cNvSpPr>
            <a:spLocks noChangeArrowheads="1"/>
          </p:cNvSpPr>
          <p:nvPr/>
        </p:nvSpPr>
        <p:spPr bwMode="auto">
          <a:xfrm>
            <a:off x="542966" y="475945"/>
            <a:ext cx="174818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산포도의 요약</a:t>
            </a:r>
            <a:endParaRPr lang="en-US" altLang="ko-KR" b="1" dirty="0">
              <a:latin typeface="나눔고딕" panose="020D0604000000000000" pitchFamily="50" charset="-127"/>
              <a:ea typeface="나눔고딕" panose="020D0604000000000000" pitchFamily="50" charset="-127"/>
            </a:endParaRPr>
          </a:p>
        </p:txBody>
      </p:sp>
      <p:grpSp>
        <p:nvGrpSpPr>
          <p:cNvPr id="3" name="Group 2"/>
          <p:cNvGrpSpPr/>
          <p:nvPr/>
        </p:nvGrpSpPr>
        <p:grpSpPr>
          <a:xfrm>
            <a:off x="3017520" y="4891405"/>
            <a:ext cx="5914296" cy="1830070"/>
            <a:chOff x="767152" y="4293096"/>
            <a:chExt cx="7372416" cy="2300775"/>
          </a:xfrm>
        </p:grpSpPr>
        <p:grpSp>
          <p:nvGrpSpPr>
            <p:cNvPr id="9" name="Group 8"/>
            <p:cNvGrpSpPr/>
            <p:nvPr/>
          </p:nvGrpSpPr>
          <p:grpSpPr>
            <a:xfrm>
              <a:off x="767152" y="4293096"/>
              <a:ext cx="7372416" cy="2300775"/>
              <a:chOff x="767152" y="4293096"/>
              <a:chExt cx="7372416" cy="2300775"/>
            </a:xfrm>
          </p:grpSpPr>
          <p:grpSp>
            <p:nvGrpSpPr>
              <p:cNvPr id="10" name="Group 9"/>
              <p:cNvGrpSpPr/>
              <p:nvPr/>
            </p:nvGrpSpPr>
            <p:grpSpPr>
              <a:xfrm>
                <a:off x="1004432" y="4293096"/>
                <a:ext cx="7135136" cy="2160000"/>
                <a:chOff x="1004432" y="4293096"/>
                <a:chExt cx="7135136" cy="2160000"/>
              </a:xfrm>
            </p:grpSpPr>
            <p:pic>
              <p:nvPicPr>
                <p:cNvPr id="14" name="Picture 2"/>
                <p:cNvPicPr>
                  <a:picLocks noChangeAspect="1" noChangeArrowheads="1"/>
                </p:cNvPicPr>
                <p:nvPr/>
              </p:nvPicPr>
              <p:blipFill>
                <a:blip r:embed="rId2" cstate="print"/>
                <a:srcRect/>
                <a:stretch>
                  <a:fillRect/>
                </a:stretch>
              </p:blipFill>
              <p:spPr bwMode="auto">
                <a:xfrm>
                  <a:off x="1004432" y="4293096"/>
                  <a:ext cx="7135136" cy="2160000"/>
                </a:xfrm>
                <a:prstGeom prst="rect">
                  <a:avLst/>
                </a:prstGeom>
                <a:noFill/>
                <a:ln w="9525">
                  <a:noFill/>
                  <a:miter lim="800000"/>
                  <a:headEnd/>
                  <a:tailEnd/>
                </a:ln>
              </p:spPr>
            </p:pic>
            <p:sp>
              <p:nvSpPr>
                <p:cNvPr id="15" name="TextBox 14"/>
                <p:cNvSpPr txBox="1">
                  <a:spLocks noChangeArrowheads="1"/>
                </p:cNvSpPr>
                <p:nvPr/>
              </p:nvSpPr>
              <p:spPr bwMode="auto">
                <a:xfrm>
                  <a:off x="1979712" y="4519030"/>
                  <a:ext cx="924528" cy="303345"/>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200" dirty="0">
                      <a:latin typeface="맑은 고딕"/>
                      <a:ea typeface="맑은 고딕"/>
                    </a:rPr>
                    <a:t>(a) </a:t>
                  </a:r>
                  <a:r>
                    <a:rPr lang="ko-KR" altLang="en-US" sz="1200" dirty="0">
                      <a:latin typeface="맑은 고딕"/>
                      <a:ea typeface="맑은 고딕"/>
                    </a:rPr>
                    <a:t>평균점</a:t>
                  </a:r>
                  <a:endParaRPr lang="en-US" altLang="ko-KR" sz="1200" dirty="0">
                    <a:latin typeface="맑은 고딕"/>
                    <a:ea typeface="맑은 고딕"/>
                  </a:endParaRPr>
                </a:p>
              </p:txBody>
            </p:sp>
            <p:sp>
              <p:nvSpPr>
                <p:cNvPr id="16" name="TextBox 15"/>
                <p:cNvSpPr txBox="1">
                  <a:spLocks noChangeArrowheads="1"/>
                </p:cNvSpPr>
                <p:nvPr/>
              </p:nvSpPr>
              <p:spPr bwMode="auto">
                <a:xfrm>
                  <a:off x="3785700" y="4509847"/>
                  <a:ext cx="1572600" cy="303345"/>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200" dirty="0">
                      <a:latin typeface="맑은 고딕"/>
                      <a:ea typeface="맑은 고딕"/>
                    </a:rPr>
                    <a:t>(b) </a:t>
                  </a:r>
                  <a:r>
                    <a:rPr lang="ko-KR" altLang="en-US" sz="1200" dirty="0">
                      <a:latin typeface="맑은 고딕"/>
                      <a:ea typeface="맑은 고딕"/>
                    </a:rPr>
                    <a:t>수평 표준편차</a:t>
                  </a:r>
                  <a:endParaRPr lang="en-US" altLang="ko-KR" sz="1200" dirty="0">
                    <a:latin typeface="맑은 고딕"/>
                    <a:ea typeface="맑은 고딕"/>
                  </a:endParaRPr>
                </a:p>
              </p:txBody>
            </p:sp>
            <p:sp>
              <p:nvSpPr>
                <p:cNvPr id="17" name="TextBox 16"/>
                <p:cNvSpPr txBox="1">
                  <a:spLocks noChangeArrowheads="1"/>
                </p:cNvSpPr>
                <p:nvPr/>
              </p:nvSpPr>
              <p:spPr bwMode="auto">
                <a:xfrm>
                  <a:off x="6383775" y="4519030"/>
                  <a:ext cx="1572600" cy="303345"/>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200" dirty="0">
                      <a:latin typeface="맑은 고딕"/>
                      <a:ea typeface="맑은 고딕"/>
                    </a:rPr>
                    <a:t>(c) </a:t>
                  </a:r>
                  <a:r>
                    <a:rPr lang="ko-KR" altLang="en-US" sz="1200" dirty="0">
                      <a:latin typeface="맑은 고딕"/>
                      <a:ea typeface="맑은 고딕"/>
                    </a:rPr>
                    <a:t>수직 표준편차</a:t>
                  </a:r>
                  <a:endParaRPr lang="en-US" altLang="ko-KR" sz="1200" dirty="0">
                    <a:latin typeface="맑은 고딕"/>
                    <a:ea typeface="맑은 고딕"/>
                  </a:endParaRPr>
                </a:p>
              </p:txBody>
            </p:sp>
          </p:grpSp>
          <p:sp>
            <p:nvSpPr>
              <p:cNvPr id="11" name="TextBox 10"/>
              <p:cNvSpPr txBox="1">
                <a:spLocks noChangeArrowheads="1"/>
              </p:cNvSpPr>
              <p:nvPr/>
            </p:nvSpPr>
            <p:spPr bwMode="auto">
              <a:xfrm>
                <a:off x="767152" y="5394022"/>
                <a:ext cx="924528" cy="281552"/>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400" dirty="0">
                    <a:solidFill>
                      <a:schemeClr val="accent1"/>
                    </a:solidFill>
                    <a:latin typeface="맑은 고딕"/>
                    <a:ea typeface="맑은 고딕"/>
                  </a:rPr>
                  <a:t>y</a:t>
                </a:r>
                <a:r>
                  <a:rPr lang="ko-KR" altLang="en-US" sz="1400" dirty="0">
                    <a:solidFill>
                      <a:schemeClr val="accent1"/>
                    </a:solidFill>
                    <a:latin typeface="맑은 고딕"/>
                    <a:ea typeface="맑은 고딕"/>
                  </a:rPr>
                  <a:t>의 평균</a:t>
                </a:r>
                <a:endParaRPr lang="en-US" altLang="ko-KR" sz="1400" dirty="0">
                  <a:solidFill>
                    <a:schemeClr val="accent1"/>
                  </a:solidFill>
                  <a:latin typeface="맑은 고딕"/>
                  <a:ea typeface="맑은 고딕"/>
                </a:endParaRPr>
              </a:p>
            </p:txBody>
          </p:sp>
          <p:sp>
            <p:nvSpPr>
              <p:cNvPr id="12" name="TextBox 11"/>
              <p:cNvSpPr txBox="1">
                <a:spLocks noChangeArrowheads="1"/>
              </p:cNvSpPr>
              <p:nvPr/>
            </p:nvSpPr>
            <p:spPr bwMode="auto">
              <a:xfrm>
                <a:off x="1991288" y="6243792"/>
                <a:ext cx="924528" cy="281552"/>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400" dirty="0">
                    <a:solidFill>
                      <a:schemeClr val="accent1"/>
                    </a:solidFill>
                    <a:latin typeface="맑은 고딕"/>
                    <a:ea typeface="맑은 고딕"/>
                  </a:rPr>
                  <a:t>x</a:t>
                </a:r>
                <a:r>
                  <a:rPr lang="ko-KR" altLang="en-US" sz="1400" dirty="0">
                    <a:solidFill>
                      <a:schemeClr val="accent1"/>
                    </a:solidFill>
                    <a:latin typeface="맑은 고딕"/>
                    <a:ea typeface="맑은 고딕"/>
                  </a:rPr>
                  <a:t>의 평균</a:t>
                </a:r>
                <a:endParaRPr lang="en-US" altLang="ko-KR" sz="1400" dirty="0">
                  <a:solidFill>
                    <a:schemeClr val="accent1"/>
                  </a:solidFill>
                  <a:latin typeface="맑은 고딕"/>
                  <a:ea typeface="맑은 고딕"/>
                </a:endParaRPr>
              </a:p>
            </p:txBody>
          </p:sp>
          <p:sp>
            <p:nvSpPr>
              <p:cNvPr id="13" name="TextBox 12"/>
              <p:cNvSpPr txBox="1">
                <a:spLocks noChangeArrowheads="1"/>
              </p:cNvSpPr>
              <p:nvPr/>
            </p:nvSpPr>
            <p:spPr bwMode="auto">
              <a:xfrm>
                <a:off x="3923928" y="6312319"/>
                <a:ext cx="1355933" cy="281552"/>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400" dirty="0">
                    <a:solidFill>
                      <a:schemeClr val="accent1"/>
                    </a:solidFill>
                    <a:latin typeface="맑은 고딕"/>
                    <a:ea typeface="맑은 고딕"/>
                  </a:rPr>
                  <a:t>  2SD</a:t>
                </a:r>
                <a:r>
                  <a:rPr lang="en-US" altLang="ko-KR" sz="1400" baseline="-25000" dirty="0">
                    <a:solidFill>
                      <a:schemeClr val="accent1"/>
                    </a:solidFill>
                    <a:latin typeface="맑은 고딕"/>
                    <a:ea typeface="맑은 고딕"/>
                  </a:rPr>
                  <a:t>x</a:t>
                </a:r>
                <a:r>
                  <a:rPr lang="en-US" altLang="ko-KR" sz="1400" dirty="0">
                    <a:solidFill>
                      <a:schemeClr val="accent1"/>
                    </a:solidFill>
                    <a:latin typeface="맑은 고딕"/>
                    <a:ea typeface="맑은 고딕"/>
                  </a:rPr>
                  <a:t> </a:t>
                </a:r>
                <a:r>
                  <a:rPr lang="en-US" altLang="ko-KR" sz="1400" dirty="0" err="1">
                    <a:solidFill>
                      <a:schemeClr val="accent1"/>
                    </a:solidFill>
                    <a:latin typeface="맑은 고딕"/>
                    <a:ea typeface="맑은 고딕"/>
                  </a:rPr>
                  <a:t>2SD</a:t>
                </a:r>
                <a:r>
                  <a:rPr lang="en-US" altLang="ko-KR" sz="1400" baseline="-25000" dirty="0" err="1">
                    <a:solidFill>
                      <a:schemeClr val="accent1"/>
                    </a:solidFill>
                    <a:latin typeface="맑은 고딕"/>
                    <a:ea typeface="맑은 고딕"/>
                  </a:rPr>
                  <a:t>x</a:t>
                </a:r>
                <a:endParaRPr lang="en-US" altLang="ko-KR" sz="1400" dirty="0">
                  <a:solidFill>
                    <a:schemeClr val="accent1"/>
                  </a:solidFill>
                  <a:latin typeface="맑은 고딕"/>
                  <a:ea typeface="맑은 고딕"/>
                </a:endParaRPr>
              </a:p>
            </p:txBody>
          </p:sp>
        </p:grpSp>
        <p:sp>
          <p:nvSpPr>
            <p:cNvPr id="18" name="TextBox 17"/>
            <p:cNvSpPr txBox="1">
              <a:spLocks noChangeArrowheads="1"/>
            </p:cNvSpPr>
            <p:nvPr/>
          </p:nvSpPr>
          <p:spPr bwMode="auto">
            <a:xfrm>
              <a:off x="5652120" y="5211352"/>
              <a:ext cx="504056" cy="685509"/>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400" dirty="0">
                  <a:solidFill>
                    <a:schemeClr val="accent1"/>
                  </a:solidFill>
                  <a:latin typeface="맑은 고딕"/>
                  <a:ea typeface="맑은 고딕"/>
                </a:rPr>
                <a:t>2SD</a:t>
              </a:r>
              <a:r>
                <a:rPr lang="en-US" altLang="ko-KR" sz="1400" baseline="-25000" dirty="0">
                  <a:solidFill>
                    <a:schemeClr val="accent1"/>
                  </a:solidFill>
                  <a:latin typeface="맑은 고딕"/>
                  <a:ea typeface="맑은 고딕"/>
                </a:rPr>
                <a:t>y</a:t>
              </a:r>
              <a:r>
                <a:rPr lang="en-US" altLang="ko-KR" sz="1400" dirty="0">
                  <a:solidFill>
                    <a:schemeClr val="accent1"/>
                  </a:solidFill>
                  <a:latin typeface="맑은 고딕"/>
                  <a:ea typeface="맑은 고딕"/>
                </a:rPr>
                <a:t> </a:t>
              </a:r>
            </a:p>
            <a:p>
              <a:pPr algn="ctr">
                <a:lnSpc>
                  <a:spcPct val="200000"/>
                </a:lnSpc>
              </a:pPr>
              <a:r>
                <a:rPr lang="en-US" altLang="ko-KR" sz="1400" dirty="0">
                  <a:solidFill>
                    <a:schemeClr val="accent1"/>
                  </a:solidFill>
                  <a:latin typeface="맑은 고딕"/>
                  <a:ea typeface="맑은 고딕"/>
                </a:rPr>
                <a:t>2SD</a:t>
              </a:r>
              <a:r>
                <a:rPr lang="en-US" altLang="ko-KR" sz="1400" baseline="-25000" dirty="0">
                  <a:solidFill>
                    <a:schemeClr val="accent1"/>
                  </a:solidFill>
                  <a:latin typeface="맑은 고딕"/>
                  <a:ea typeface="맑은 고딕"/>
                </a:rPr>
                <a:t>y</a:t>
              </a:r>
              <a:endParaRPr lang="en-US" altLang="ko-KR" sz="1400" dirty="0">
                <a:solidFill>
                  <a:schemeClr val="accent1"/>
                </a:solidFill>
                <a:latin typeface="맑은 고딕"/>
                <a:ea typeface="맑은 고딕"/>
              </a:endParaRPr>
            </a:p>
          </p:txBody>
        </p:sp>
      </p:gr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t>2. </a:t>
            </a:r>
            <a:r>
              <a:rPr lang="ko-KR" altLang="en-US" sz="4000" dirty="0"/>
              <a:t>상관계수</a:t>
            </a:r>
          </a:p>
        </p:txBody>
      </p:sp>
      <p:sp>
        <p:nvSpPr>
          <p:cNvPr id="17410" name="내용 개체 틀 2"/>
          <p:cNvSpPr>
            <a:spLocks noGrp="1"/>
          </p:cNvSpPr>
          <p:nvPr>
            <p:ph idx="1"/>
          </p:nvPr>
        </p:nvSpPr>
        <p:spPr>
          <a:xfrm>
            <a:off x="1981200" y="1600200"/>
            <a:ext cx="8229600" cy="5257800"/>
          </a:xfrm>
        </p:spPr>
        <p:txBody>
          <a:bodyPr>
            <a:normAutofit lnSpcReduction="10000"/>
          </a:bodyPr>
          <a:lstStyle/>
          <a:p>
            <a:pPr>
              <a:lnSpc>
                <a:spcPct val="150000"/>
              </a:lnSpc>
            </a:pPr>
            <a:endParaRPr lang="en-US" altLang="ko-KR" sz="2400" dirty="0"/>
          </a:p>
          <a:p>
            <a:pPr>
              <a:lnSpc>
                <a:spcPct val="150000"/>
              </a:lnSpc>
            </a:pPr>
            <a:r>
              <a:rPr lang="ko-KR" altLang="en-US" sz="1800" dirty="0"/>
              <a:t>가로든</a:t>
            </a:r>
            <a:r>
              <a:rPr lang="en-US" altLang="ko-KR" sz="1800" dirty="0"/>
              <a:t> </a:t>
            </a:r>
            <a:r>
              <a:rPr lang="ko-KR" altLang="en-US" sz="1800" dirty="0"/>
              <a:t>세로든 평균과 표준편차가 동일해도 두 변수의 관계는 상이</a:t>
            </a: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r>
              <a:rPr lang="ko-KR" altLang="en-US" sz="1800" dirty="0"/>
              <a:t>위의 두 산포도는 가로든 세로든 중심과 퍼진 정도가 동일하지만 </a:t>
            </a:r>
            <a:r>
              <a:rPr lang="en-US" altLang="ko-KR" sz="1800" dirty="0"/>
              <a:t>(a)</a:t>
            </a:r>
            <a:r>
              <a:rPr lang="ko-KR" altLang="en-US" sz="1800" dirty="0"/>
              <a:t>가 </a:t>
            </a:r>
            <a:r>
              <a:rPr lang="en-US" altLang="ko-KR" sz="1800" dirty="0"/>
              <a:t>(b)</a:t>
            </a:r>
            <a:r>
              <a:rPr lang="ko-KR" altLang="en-US" sz="1800" dirty="0"/>
              <a:t>보다 더 강한 선형관계를 보임</a:t>
            </a:r>
            <a:endParaRPr lang="en-US" altLang="ko-KR" sz="1800" dirty="0"/>
          </a:p>
          <a:p>
            <a:pPr>
              <a:lnSpc>
                <a:spcPct val="150000"/>
              </a:lnSpc>
            </a:pPr>
            <a:r>
              <a:rPr lang="ko-KR" altLang="en-US" sz="1800" dirty="0"/>
              <a:t>두 변수간 선형관계의 방향과 강도가 얼마나 되는지 측정할 필요성</a:t>
            </a:r>
            <a:endParaRPr lang="en-US" altLang="ko-KR" sz="1800" dirty="0"/>
          </a:p>
          <a:p>
            <a:pPr>
              <a:lnSpc>
                <a:spcPct val="150000"/>
              </a:lnSpc>
            </a:pPr>
            <a:r>
              <a:rPr lang="ko-KR" altLang="en-US" sz="1800" b="1" dirty="0"/>
              <a:t>상관계수는 두 변수간 선형관계의 방향과 강도 측정 </a:t>
            </a:r>
            <a:endParaRPr lang="en-US" altLang="ko-KR" sz="1800" b="1" dirty="0"/>
          </a:p>
        </p:txBody>
      </p:sp>
      <p:pic>
        <p:nvPicPr>
          <p:cNvPr id="17412" name="Picture 3"/>
          <p:cNvPicPr>
            <a:picLocks noChangeAspect="1" noChangeArrowheads="1"/>
          </p:cNvPicPr>
          <p:nvPr/>
        </p:nvPicPr>
        <p:blipFill>
          <a:blip r:embed="rId2" cstate="print"/>
          <a:srcRect/>
          <a:stretch>
            <a:fillRect/>
          </a:stretch>
        </p:blipFill>
        <p:spPr bwMode="auto">
          <a:xfrm>
            <a:off x="3793410" y="2636912"/>
            <a:ext cx="4605180" cy="2016000"/>
          </a:xfrm>
          <a:prstGeom prst="rect">
            <a:avLst/>
          </a:prstGeom>
          <a:noFill/>
          <a:ln w="9525">
            <a:noFill/>
            <a:miter lim="800000"/>
            <a:headEnd/>
            <a:tailEnd/>
          </a:ln>
        </p:spPr>
      </p:pic>
      <p:sp>
        <p:nvSpPr>
          <p:cNvPr id="6" name="AutoShape 436"/>
          <p:cNvSpPr>
            <a:spLocks noChangeArrowheads="1"/>
          </p:cNvSpPr>
          <p:nvPr/>
        </p:nvSpPr>
        <p:spPr bwMode="auto">
          <a:xfrm>
            <a:off x="1971550" y="1597789"/>
            <a:ext cx="218023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상관계수의 필요성</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t>2. </a:t>
            </a:r>
            <a:r>
              <a:rPr lang="ko-KR" altLang="en-US" sz="4000" dirty="0"/>
              <a:t>상관계수</a:t>
            </a:r>
          </a:p>
        </p:txBody>
      </p:sp>
      <p:sp>
        <p:nvSpPr>
          <p:cNvPr id="6" name="AutoShape 436"/>
          <p:cNvSpPr>
            <a:spLocks noChangeArrowheads="1"/>
          </p:cNvSpPr>
          <p:nvPr/>
        </p:nvSpPr>
        <p:spPr bwMode="auto">
          <a:xfrm>
            <a:off x="1971550" y="1597789"/>
            <a:ext cx="239625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두 변수 사이의 관계</a:t>
            </a:r>
            <a:endParaRPr lang="en-US" altLang="ko-KR" b="1" dirty="0">
              <a:latin typeface="나눔고딕" panose="020D0604000000000000" pitchFamily="50" charset="-127"/>
              <a:ea typeface="나눔고딕" panose="020D0604000000000000" pitchFamily="50" charset="-127"/>
            </a:endParaRPr>
          </a:p>
        </p:txBody>
      </p:sp>
      <mc:AlternateContent xmlns:mc="http://schemas.openxmlformats.org/markup-compatibility/2006" xmlns:a14="http://schemas.microsoft.com/office/drawing/2010/main">
        <mc:Choice Requires="a14">
          <p:sp>
            <p:nvSpPr>
              <p:cNvPr id="17410" name="내용 개체 틀 2"/>
              <p:cNvSpPr>
                <a:spLocks noGrp="1"/>
              </p:cNvSpPr>
              <p:nvPr>
                <p:ph idx="1"/>
              </p:nvPr>
            </p:nvSpPr>
            <p:spPr>
              <a:xfrm>
                <a:off x="1981200" y="1600200"/>
                <a:ext cx="8229600" cy="5257800"/>
              </a:xfrm>
            </p:spPr>
            <p:txBody>
              <a:bodyPr/>
              <a:lstStyle/>
              <a:p>
                <a:pPr>
                  <a:lnSpc>
                    <a:spcPct val="150000"/>
                  </a:lnSpc>
                </a:pPr>
                <a:endParaRPr lang="en-US" altLang="ko-KR" sz="2400" dirty="0"/>
              </a:p>
              <a:p>
                <a:pPr>
                  <a:lnSpc>
                    <a:spcPct val="150000"/>
                  </a:lnSpc>
                </a:pPr>
                <a:r>
                  <a:rPr lang="ko-KR" altLang="en-US" sz="1800" dirty="0" err="1"/>
                  <a:t>이변량</a:t>
                </a:r>
                <a:r>
                  <a:rPr lang="ko-KR" altLang="en-US" sz="1800" dirty="0"/>
                  <a:t> 자료의 요약 통계량</a:t>
                </a:r>
                <a:endParaRPr lang="en-US" altLang="ko-KR" sz="1800" dirty="0"/>
              </a:p>
              <a:p>
                <a:pPr>
                  <a:lnSpc>
                    <a:spcPct val="150000"/>
                  </a:lnSpc>
                </a:pPr>
                <a:endParaRPr lang="en-US" altLang="ko-KR" sz="1800" dirty="0"/>
              </a:p>
              <a:p>
                <a:pPr lvl="1">
                  <a:lnSpc>
                    <a:spcPct val="150000"/>
                  </a:lnSpc>
                </a:pPr>
                <a:r>
                  <a:rPr lang="en-US" altLang="ko-KR" sz="1800" dirty="0"/>
                  <a:t>x</a:t>
                </a:r>
                <a:r>
                  <a:rPr lang="ko-KR" altLang="en-US" sz="1800" dirty="0"/>
                  <a:t>의 평균과 표준편차</a:t>
                </a:r>
                <a:r>
                  <a:rPr lang="en-US" altLang="ko-KR" sz="1800" dirty="0"/>
                  <a:t>: </a:t>
                </a:r>
                <a14:m>
                  <m:oMath xmlns:m="http://schemas.openxmlformats.org/officeDocument/2006/math">
                    <m:acc>
                      <m:accPr>
                        <m:chr m:val="̅"/>
                        <m:ctrlPr>
                          <a:rPr lang="en-US" altLang="ko-KR" sz="1800" i="1" smtClean="0">
                            <a:latin typeface="Cambria Math" panose="02040503050406030204" pitchFamily="18" charset="0"/>
                          </a:rPr>
                        </m:ctrlPr>
                      </m:accPr>
                      <m:e>
                        <m:r>
                          <a:rPr lang="en-US" altLang="ko-KR" sz="1800" b="0" i="1" smtClean="0">
                            <a:latin typeface="Cambria Math" panose="02040503050406030204" pitchFamily="18" charset="0"/>
                          </a:rPr>
                          <m:t>𝑥</m:t>
                        </m:r>
                      </m:e>
                    </m:acc>
                  </m:oMath>
                </a14:m>
                <a:r>
                  <a:rPr lang="ko-KR" altLang="en-US" sz="1800" dirty="0"/>
                  <a:t>나</a:t>
                </a:r>
                <a:r>
                  <a:rPr lang="en-US" altLang="ko-KR" sz="1800" dirty="0"/>
                  <a:t> </a:t>
                </a:r>
                <a14:m>
                  <m:oMath xmlns:m="http://schemas.openxmlformats.org/officeDocument/2006/math">
                    <m:sSub>
                      <m:sSubPr>
                        <m:ctrlPr>
                          <a:rPr lang="en-US" altLang="ko-KR" sz="1800" i="1" dirty="0">
                            <a:latin typeface="Cambria Math" panose="02040503050406030204" pitchFamily="18" charset="0"/>
                          </a:rPr>
                        </m:ctrlPr>
                      </m:sSubPr>
                      <m:e>
                        <m:acc>
                          <m:accPr>
                            <m:chr m:val="̂"/>
                            <m:ctrlPr>
                              <a:rPr lang="en-US" altLang="ko-KR" sz="1800" i="1" dirty="0">
                                <a:latin typeface="Cambria Math" panose="02040503050406030204" pitchFamily="18" charset="0"/>
                              </a:rPr>
                            </m:ctrlPr>
                          </m:accPr>
                          <m:e>
                            <m:r>
                              <a:rPr lang="en-US" altLang="ko-KR" sz="1800" i="1" dirty="0">
                                <a:latin typeface="Cambria Math" panose="02040503050406030204" pitchFamily="18" charset="0"/>
                              </a:rPr>
                              <m:t>𝜇</m:t>
                            </m:r>
                          </m:e>
                        </m:acc>
                      </m:e>
                      <m:sub>
                        <m:r>
                          <a:rPr lang="en-US" altLang="ko-KR" sz="1800" i="1" dirty="0">
                            <a:latin typeface="Cambria Math" panose="02040503050406030204" pitchFamily="18" charset="0"/>
                          </a:rPr>
                          <m:t>𝑥</m:t>
                        </m:r>
                      </m:sub>
                    </m:sSub>
                  </m:oMath>
                </a14:m>
                <a:r>
                  <a:rPr lang="en-US" altLang="ko-KR" sz="1800" dirty="0"/>
                  <a:t>, </a:t>
                </a:r>
                <a14:m>
                  <m:oMath xmlns:m="http://schemas.openxmlformats.org/officeDocument/2006/math">
                    <m:sSub>
                      <m:sSubPr>
                        <m:ctrlPr>
                          <a:rPr lang="en-US" altLang="ko-KR" sz="1800" b="0" i="1" smtClean="0">
                            <a:latin typeface="Cambria Math" panose="02040503050406030204" pitchFamily="18" charset="0"/>
                          </a:rPr>
                        </m:ctrlPr>
                      </m:sSubPr>
                      <m:e>
                        <m:r>
                          <a:rPr lang="en-US" altLang="ko-KR" sz="1800" b="0" i="1" smtClean="0">
                            <a:latin typeface="Cambria Math" panose="02040503050406030204" pitchFamily="18" charset="0"/>
                          </a:rPr>
                          <m:t>𝑠</m:t>
                        </m:r>
                      </m:e>
                      <m:sub>
                        <m:r>
                          <a:rPr lang="en-US" altLang="ko-KR" sz="1800" b="0" i="1" smtClean="0">
                            <a:latin typeface="Cambria Math" panose="02040503050406030204" pitchFamily="18" charset="0"/>
                          </a:rPr>
                          <m:t>𝑥</m:t>
                        </m:r>
                      </m:sub>
                    </m:sSub>
                  </m:oMath>
                </a14:m>
                <a:endParaRPr lang="en-US" altLang="ko-KR" sz="1800" dirty="0"/>
              </a:p>
              <a:p>
                <a:pPr lvl="1">
                  <a:lnSpc>
                    <a:spcPct val="150000"/>
                  </a:lnSpc>
                </a:pPr>
                <a:r>
                  <a:rPr lang="en-US" altLang="ko-KR" sz="1800" dirty="0"/>
                  <a:t>y</a:t>
                </a:r>
                <a:r>
                  <a:rPr lang="ko-KR" altLang="en-US" sz="1800" dirty="0"/>
                  <a:t>의 평균과 표준편차</a:t>
                </a:r>
                <a:r>
                  <a:rPr lang="en-US" altLang="ko-KR" sz="1800" dirty="0"/>
                  <a:t>: </a:t>
                </a:r>
                <a14:m>
                  <m:oMath xmlns:m="http://schemas.openxmlformats.org/officeDocument/2006/math">
                    <m:acc>
                      <m:accPr>
                        <m:chr m:val="̅"/>
                        <m:ctrlPr>
                          <a:rPr lang="en-US" altLang="ko-KR" sz="1800" i="1">
                            <a:latin typeface="Cambria Math" panose="02040503050406030204" pitchFamily="18" charset="0"/>
                          </a:rPr>
                        </m:ctrlPr>
                      </m:accPr>
                      <m:e>
                        <m:r>
                          <a:rPr lang="en-US" altLang="ko-KR" sz="1800" b="0" i="1" smtClean="0">
                            <a:latin typeface="Cambria Math" panose="02040503050406030204" pitchFamily="18" charset="0"/>
                          </a:rPr>
                          <m:t>𝑦</m:t>
                        </m:r>
                      </m:e>
                    </m:acc>
                  </m:oMath>
                </a14:m>
                <a:r>
                  <a:rPr lang="ko-KR" altLang="en-US" sz="1800" dirty="0"/>
                  <a:t>나</a:t>
                </a:r>
                <a:r>
                  <a:rPr lang="en-US" altLang="ko-KR" sz="1800" dirty="0"/>
                  <a:t> </a:t>
                </a:r>
                <a14:m>
                  <m:oMath xmlns:m="http://schemas.openxmlformats.org/officeDocument/2006/math">
                    <m:sSub>
                      <m:sSubPr>
                        <m:ctrlPr>
                          <a:rPr lang="en-US" altLang="ko-KR" sz="1800" i="1" dirty="0">
                            <a:latin typeface="Cambria Math" panose="02040503050406030204" pitchFamily="18" charset="0"/>
                          </a:rPr>
                        </m:ctrlPr>
                      </m:sSubPr>
                      <m:e>
                        <m:acc>
                          <m:accPr>
                            <m:chr m:val="̂"/>
                            <m:ctrlPr>
                              <a:rPr lang="en-US" altLang="ko-KR" sz="1800" i="1" dirty="0">
                                <a:latin typeface="Cambria Math" panose="02040503050406030204" pitchFamily="18" charset="0"/>
                              </a:rPr>
                            </m:ctrlPr>
                          </m:accPr>
                          <m:e>
                            <m:r>
                              <a:rPr lang="en-US" altLang="ko-KR" sz="1800" i="1" dirty="0">
                                <a:latin typeface="Cambria Math" panose="02040503050406030204" pitchFamily="18" charset="0"/>
                              </a:rPr>
                              <m:t>𝜇</m:t>
                            </m:r>
                          </m:e>
                        </m:acc>
                      </m:e>
                      <m:sub>
                        <m:r>
                          <a:rPr lang="en-US" altLang="ko-KR" sz="1800" b="0" i="1" dirty="0" smtClean="0">
                            <a:latin typeface="Cambria Math" panose="02040503050406030204" pitchFamily="18" charset="0"/>
                          </a:rPr>
                          <m:t>𝑦</m:t>
                        </m:r>
                      </m:sub>
                    </m:sSub>
                  </m:oMath>
                </a14:m>
                <a:r>
                  <a:rPr lang="en-US" altLang="ko-KR" sz="1800" dirty="0"/>
                  <a:t>, </a:t>
                </a:r>
                <a14:m>
                  <m:oMath xmlns:m="http://schemas.openxmlformats.org/officeDocument/2006/math">
                    <m:sSub>
                      <m:sSubPr>
                        <m:ctrlPr>
                          <a:rPr lang="en-US" altLang="ko-KR" sz="1800" i="1">
                            <a:latin typeface="Cambria Math" panose="02040503050406030204" pitchFamily="18" charset="0"/>
                          </a:rPr>
                        </m:ctrlPr>
                      </m:sSubPr>
                      <m:e>
                        <m:r>
                          <a:rPr lang="en-US" altLang="ko-KR" sz="1800" i="1">
                            <a:latin typeface="Cambria Math" panose="02040503050406030204" pitchFamily="18" charset="0"/>
                          </a:rPr>
                          <m:t>𝑠</m:t>
                        </m:r>
                      </m:e>
                      <m:sub>
                        <m:r>
                          <a:rPr lang="en-US" altLang="ko-KR" sz="1800" b="0" i="1" smtClean="0">
                            <a:latin typeface="Cambria Math" panose="02040503050406030204" pitchFamily="18" charset="0"/>
                          </a:rPr>
                          <m:t>𝑦</m:t>
                        </m:r>
                      </m:sub>
                    </m:sSub>
                  </m:oMath>
                </a14:m>
                <a:endParaRPr lang="en-US" altLang="ko-KR" sz="1800" dirty="0"/>
              </a:p>
              <a:p>
                <a:pPr lvl="1">
                  <a:lnSpc>
                    <a:spcPct val="150000"/>
                  </a:lnSpc>
                  <a:buFont typeface="Arial" pitchFamily="34" charset="0"/>
                  <a:buChar char="•"/>
                </a:pPr>
                <a:endParaRPr lang="ko-KR" altLang="en-US" sz="1800" dirty="0"/>
              </a:p>
              <a:p>
                <a:pPr lvl="1">
                  <a:lnSpc>
                    <a:spcPct val="150000"/>
                  </a:lnSpc>
                </a:pPr>
                <a:r>
                  <a:rPr lang="en-US" altLang="ko-KR" sz="1800" dirty="0"/>
                  <a:t>x</a:t>
                </a:r>
                <a:r>
                  <a:rPr lang="ko-KR" altLang="en-US" sz="1800" dirty="0"/>
                  <a:t>와 </a:t>
                </a:r>
                <a:r>
                  <a:rPr lang="en-US" altLang="ko-KR" sz="1800" dirty="0"/>
                  <a:t>y</a:t>
                </a:r>
                <a:r>
                  <a:rPr lang="ko-KR" altLang="en-US" sz="1800" dirty="0"/>
                  <a:t>간 상관계수 </a:t>
                </a:r>
                <a:r>
                  <a:rPr lang="en-US" altLang="ko-KR" sz="1800" dirty="0"/>
                  <a:t>(correlation coefficient) : </a:t>
                </a:r>
                <a14:m>
                  <m:oMath xmlns:m="http://schemas.openxmlformats.org/officeDocument/2006/math">
                    <m:r>
                      <a:rPr lang="en-US" altLang="ko-KR" sz="1800" b="0" i="1" smtClean="0">
                        <a:latin typeface="Cambria Math" panose="02040503050406030204" pitchFamily="18" charset="0"/>
                      </a:rPr>
                      <m:t>𝑟</m:t>
                    </m:r>
                  </m:oMath>
                </a14:m>
                <a:r>
                  <a:rPr lang="en-US" altLang="ko-KR" sz="1600" dirty="0"/>
                  <a:t>, </a:t>
                </a:r>
                <a14:m>
                  <m:oMath xmlns:m="http://schemas.openxmlformats.org/officeDocument/2006/math">
                    <m:sSub>
                      <m:sSubPr>
                        <m:ctrlPr>
                          <a:rPr lang="en-US" altLang="ko-KR" sz="1600" b="0" i="1" smtClean="0">
                            <a:latin typeface="Cambria Math" panose="02040503050406030204" pitchFamily="18" charset="0"/>
                          </a:rPr>
                        </m:ctrlPr>
                      </m:sSubPr>
                      <m:e>
                        <m:r>
                          <a:rPr lang="en-US" altLang="ko-KR" sz="1600" b="0" i="1" smtClean="0">
                            <a:latin typeface="Cambria Math" panose="02040503050406030204" pitchFamily="18" charset="0"/>
                          </a:rPr>
                          <m:t>𝑟</m:t>
                        </m:r>
                      </m:e>
                      <m:sub>
                        <m:r>
                          <a:rPr lang="en-US" altLang="ko-KR" sz="1600" b="0" i="1" smtClean="0">
                            <a:latin typeface="Cambria Math" panose="02040503050406030204" pitchFamily="18" charset="0"/>
                          </a:rPr>
                          <m:t>𝑥</m:t>
                        </m:r>
                        <m:r>
                          <a:rPr lang="en-US" altLang="ko-KR" sz="1600" b="0" i="1" smtClean="0">
                            <a:latin typeface="Cambria Math" panose="02040503050406030204" pitchFamily="18" charset="0"/>
                          </a:rPr>
                          <m:t>,</m:t>
                        </m:r>
                        <m:r>
                          <a:rPr lang="en-US" altLang="ko-KR" sz="1600" b="0" i="1" smtClean="0">
                            <a:latin typeface="Cambria Math" panose="02040503050406030204" pitchFamily="18" charset="0"/>
                          </a:rPr>
                          <m:t>𝑦</m:t>
                        </m:r>
                      </m:sub>
                    </m:sSub>
                  </m:oMath>
                </a14:m>
                <a:r>
                  <a:rPr lang="en-US" altLang="ko-KR" sz="1600" dirty="0"/>
                  <a:t>, </a:t>
                </a:r>
                <a14:m>
                  <m:oMath xmlns:m="http://schemas.openxmlformats.org/officeDocument/2006/math">
                    <m:sSub>
                      <m:sSubPr>
                        <m:ctrlPr>
                          <a:rPr lang="en-US" altLang="ko-KR" sz="1600" i="1">
                            <a:latin typeface="Cambria Math" panose="02040503050406030204" pitchFamily="18" charset="0"/>
                          </a:rPr>
                        </m:ctrlPr>
                      </m:sSubPr>
                      <m:e>
                        <m:acc>
                          <m:accPr>
                            <m:chr m:val="̂"/>
                            <m:ctrlPr>
                              <a:rPr lang="en-US" altLang="ko-KR" sz="1600" i="1" smtClean="0">
                                <a:latin typeface="Cambria Math" panose="02040503050406030204" pitchFamily="18" charset="0"/>
                              </a:rPr>
                            </m:ctrlPr>
                          </m:accPr>
                          <m:e>
                            <m:r>
                              <a:rPr lang="en-US" altLang="ko-KR" sz="1600" b="0" i="1" smtClean="0">
                                <a:latin typeface="Cambria Math" panose="02040503050406030204" pitchFamily="18" charset="0"/>
                              </a:rPr>
                              <m:t>𝜌</m:t>
                            </m:r>
                            <m:r>
                              <a:rPr lang="en-US" altLang="ko-KR" sz="1600" b="0" i="1" smtClean="0">
                                <a:latin typeface="Cambria Math" panose="02040503050406030204" pitchFamily="18" charset="0"/>
                              </a:rPr>
                              <m:t> </m:t>
                            </m:r>
                          </m:e>
                        </m:acc>
                      </m:e>
                      <m:sub>
                        <m:r>
                          <a:rPr lang="en-US" altLang="ko-KR" sz="1600" i="1">
                            <a:latin typeface="Cambria Math" panose="02040503050406030204" pitchFamily="18" charset="0"/>
                          </a:rPr>
                          <m:t>𝑥</m:t>
                        </m:r>
                        <m:r>
                          <a:rPr lang="en-US" altLang="ko-KR" sz="1600" i="1">
                            <a:latin typeface="Cambria Math" panose="02040503050406030204" pitchFamily="18" charset="0"/>
                          </a:rPr>
                          <m:t>,</m:t>
                        </m:r>
                        <m:r>
                          <a:rPr lang="en-US" altLang="ko-KR" sz="1600" i="1">
                            <a:latin typeface="Cambria Math" panose="02040503050406030204" pitchFamily="18" charset="0"/>
                          </a:rPr>
                          <m:t>𝑦</m:t>
                        </m:r>
                      </m:sub>
                    </m:sSub>
                  </m:oMath>
                </a14:m>
                <a:r>
                  <a:rPr lang="en-US" altLang="ko-KR" sz="1600" dirty="0"/>
                  <a:t> </a:t>
                </a:r>
                <a:r>
                  <a:rPr lang="ko-KR" altLang="en-US" sz="1600" dirty="0"/>
                  <a:t>등으로 표시</a:t>
                </a:r>
                <a:endParaRPr lang="en-US" altLang="ko-KR" sz="1600" dirty="0"/>
              </a:p>
              <a:p>
                <a:pPr lvl="1">
                  <a:lnSpc>
                    <a:spcPct val="150000"/>
                  </a:lnSpc>
                </a:pPr>
                <a:endParaRPr lang="en-US" altLang="ko-KR" sz="1600" dirty="0"/>
              </a:p>
              <a:p>
                <a:pPr lvl="1">
                  <a:lnSpc>
                    <a:spcPct val="150000"/>
                  </a:lnSpc>
                </a:pPr>
                <a:r>
                  <a:rPr lang="ko-KR" altLang="en-US" sz="1600" dirty="0">
                    <a:solidFill>
                      <a:srgbClr val="FF0000"/>
                    </a:solidFill>
                  </a:rPr>
                  <a:t>당연히 </a:t>
                </a:r>
                <a:r>
                  <a:rPr lang="ko-KR" altLang="en-US" sz="1600" dirty="0" err="1">
                    <a:solidFill>
                      <a:srgbClr val="FF0000"/>
                    </a:solidFill>
                  </a:rPr>
                  <a:t>표본평균</a:t>
                </a:r>
                <a:r>
                  <a:rPr lang="en-US" altLang="ko-KR" sz="1600" dirty="0">
                    <a:solidFill>
                      <a:srgbClr val="FF0000"/>
                    </a:solidFill>
                  </a:rPr>
                  <a:t>, </a:t>
                </a:r>
                <a:r>
                  <a:rPr lang="ko-KR" altLang="en-US" sz="1600" dirty="0">
                    <a:solidFill>
                      <a:srgbClr val="FF0000"/>
                    </a:solidFill>
                  </a:rPr>
                  <a:t>표본표준편차</a:t>
                </a:r>
                <a:r>
                  <a:rPr lang="en-US" altLang="ko-KR" sz="1600" dirty="0">
                    <a:solidFill>
                      <a:srgbClr val="FF0000"/>
                    </a:solidFill>
                  </a:rPr>
                  <a:t>, </a:t>
                </a:r>
                <a:r>
                  <a:rPr lang="ko-KR" altLang="en-US" sz="1600" dirty="0">
                    <a:solidFill>
                      <a:srgbClr val="FF0000"/>
                    </a:solidFill>
                  </a:rPr>
                  <a:t>표본상관계수임</a:t>
                </a:r>
                <a:br>
                  <a:rPr lang="en-US" altLang="ko-KR" sz="1600" dirty="0">
                    <a:solidFill>
                      <a:srgbClr val="FF0000"/>
                    </a:solidFill>
                  </a:rPr>
                </a:br>
                <a:r>
                  <a:rPr lang="en-US" altLang="ko-KR" sz="1600" dirty="0">
                    <a:solidFill>
                      <a:srgbClr val="FF0000"/>
                    </a:solidFill>
                  </a:rPr>
                  <a:t>(</a:t>
                </a:r>
                <a:r>
                  <a:rPr lang="ko-KR" altLang="en-US" sz="1600" dirty="0">
                    <a:solidFill>
                      <a:srgbClr val="FF0000"/>
                    </a:solidFill>
                  </a:rPr>
                  <a:t>각각 모평균</a:t>
                </a:r>
                <a:r>
                  <a:rPr lang="en-US" altLang="ko-KR" sz="1600" dirty="0">
                    <a:solidFill>
                      <a:srgbClr val="FF0000"/>
                    </a:solidFill>
                  </a:rPr>
                  <a:t>, </a:t>
                </a:r>
                <a:r>
                  <a:rPr lang="ko-KR" altLang="en-US" sz="1600" dirty="0" err="1">
                    <a:solidFill>
                      <a:srgbClr val="FF0000"/>
                    </a:solidFill>
                  </a:rPr>
                  <a:t>모표준편차</a:t>
                </a:r>
                <a:r>
                  <a:rPr lang="en-US" altLang="ko-KR" sz="1600" dirty="0">
                    <a:solidFill>
                      <a:srgbClr val="FF0000"/>
                    </a:solidFill>
                  </a:rPr>
                  <a:t>, </a:t>
                </a:r>
                <a:r>
                  <a:rPr lang="ko-KR" altLang="en-US" sz="1600" dirty="0">
                    <a:solidFill>
                      <a:srgbClr val="FF0000"/>
                    </a:solidFill>
                  </a:rPr>
                  <a:t>모상관계수의</a:t>
                </a:r>
                <a:r>
                  <a:rPr lang="en-US" altLang="ko-KR" sz="1600" dirty="0">
                    <a:solidFill>
                      <a:srgbClr val="FF0000"/>
                    </a:solidFill>
                  </a:rPr>
                  <a:t> </a:t>
                </a:r>
                <a:r>
                  <a:rPr lang="ko-KR" altLang="en-US" sz="1600" dirty="0" err="1">
                    <a:solidFill>
                      <a:srgbClr val="FF0000"/>
                    </a:solidFill>
                  </a:rPr>
                  <a:t>추정량임</a:t>
                </a:r>
                <a:r>
                  <a:rPr lang="en-US" altLang="ko-KR" sz="1600" dirty="0">
                    <a:solidFill>
                      <a:srgbClr val="FF0000"/>
                    </a:solidFill>
                  </a:rPr>
                  <a:t>)</a:t>
                </a:r>
              </a:p>
            </p:txBody>
          </p:sp>
        </mc:Choice>
        <mc:Fallback xmlns="">
          <p:sp>
            <p:nvSpPr>
              <p:cNvPr id="17410" name="내용 개체 틀 2"/>
              <p:cNvSpPr>
                <a:spLocks noGrp="1" noRot="1" noChangeAspect="1" noMove="1" noResize="1" noEditPoints="1" noAdjustHandles="1" noChangeArrowheads="1" noChangeShapeType="1" noTextEdit="1"/>
              </p:cNvSpPr>
              <p:nvPr>
                <p:ph idx="1"/>
              </p:nvPr>
            </p:nvSpPr>
            <p:spPr>
              <a:xfrm>
                <a:off x="1981200" y="1600200"/>
                <a:ext cx="8229600" cy="5257800"/>
              </a:xfrm>
              <a:blipFill>
                <a:blip r:embed="rId2"/>
                <a:stretch>
                  <a:fillRect l="-4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625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a:xfrm>
            <a:off x="1981200" y="1600200"/>
            <a:ext cx="8229600" cy="5257800"/>
          </a:xfrm>
        </p:spPr>
        <p:txBody>
          <a:bodyPr>
            <a:noAutofit/>
          </a:bodyPr>
          <a:lstStyle/>
          <a:p>
            <a:pPr lvl="1" algn="just">
              <a:lnSpc>
                <a:spcPct val="150000"/>
              </a:lnSpc>
              <a:spcBef>
                <a:spcPct val="50000"/>
              </a:spcBef>
              <a:buFont typeface="Arial" panose="020B0604020202020204" pitchFamily="34" charset="0"/>
              <a:buChar char="•"/>
            </a:pPr>
            <a:endParaRPr kumimoji="1" lang="en-US" altLang="ko-KR" sz="1400" dirty="0"/>
          </a:p>
          <a:p>
            <a:pPr algn="just">
              <a:lnSpc>
                <a:spcPct val="150000"/>
              </a:lnSpc>
              <a:spcBef>
                <a:spcPct val="50000"/>
              </a:spcBef>
              <a:buFont typeface="Arial" panose="020B0604020202020204" pitchFamily="34" charset="0"/>
              <a:buChar char="•"/>
            </a:pPr>
            <a:r>
              <a:rPr kumimoji="1" lang="ko-KR" altLang="en-US" sz="1800" dirty="0"/>
              <a:t>동경대학 출신들과 타대학 출신들을 단순</a:t>
            </a:r>
            <a:r>
              <a:rPr kumimoji="1" lang="en-US" altLang="ko-KR" sz="1800" dirty="0"/>
              <a:t> </a:t>
            </a:r>
            <a:r>
              <a:rPr kumimoji="1" lang="ko-KR" altLang="en-US" sz="1800" dirty="0"/>
              <a:t>비교하는 것은 부적절</a:t>
            </a:r>
            <a:r>
              <a:rPr kumimoji="1" lang="en-US" altLang="ko-KR" sz="1800" dirty="0"/>
              <a:t>.</a:t>
            </a:r>
            <a:r>
              <a:rPr kumimoji="1" lang="ko-KR" altLang="en-US" sz="1800" dirty="0"/>
              <a:t> </a:t>
            </a:r>
            <a:endParaRPr kumimoji="1" lang="en-US" altLang="ko-KR" sz="1800" dirty="0"/>
          </a:p>
          <a:p>
            <a:pPr algn="just">
              <a:lnSpc>
                <a:spcPct val="150000"/>
              </a:lnSpc>
              <a:spcBef>
                <a:spcPct val="50000"/>
              </a:spcBef>
              <a:buFont typeface="Arial" panose="020B0604020202020204" pitchFamily="34" charset="0"/>
              <a:buChar char="•"/>
            </a:pPr>
            <a:r>
              <a:rPr kumimoji="1" lang="ko-KR" altLang="en-US" sz="1800" dirty="0"/>
              <a:t>자연실험</a:t>
            </a:r>
            <a:r>
              <a:rPr kumimoji="1" lang="en-US" altLang="ko-KR" sz="1800" dirty="0"/>
              <a:t>: </a:t>
            </a:r>
            <a:r>
              <a:rPr kumimoji="1" lang="ko-KR" altLang="en-US" sz="1800" dirty="0"/>
              <a:t>일본의 동경대학은 </a:t>
            </a:r>
            <a:r>
              <a:rPr kumimoji="1" lang="en-US" altLang="ko-KR" sz="1800" dirty="0"/>
              <a:t>1969</a:t>
            </a:r>
            <a:r>
              <a:rPr kumimoji="1" lang="ko-KR" altLang="en-US" sz="1800" dirty="0"/>
              <a:t>년 학내사태로 인해 신입생을 선발하지 않음</a:t>
            </a:r>
            <a:r>
              <a:rPr kumimoji="1" lang="en-US" altLang="ko-KR" sz="1800" dirty="0"/>
              <a:t>. (</a:t>
            </a:r>
            <a:r>
              <a:rPr kumimoji="1" lang="ko-KR" altLang="en-US" sz="1800" dirty="0"/>
              <a:t>즉 동경대학 </a:t>
            </a:r>
            <a:r>
              <a:rPr kumimoji="1" lang="en-US" altLang="ko-KR" sz="1800" dirty="0"/>
              <a:t>69</a:t>
            </a:r>
            <a:r>
              <a:rPr kumimoji="1" lang="ko-KR" altLang="en-US" sz="1800" dirty="0"/>
              <a:t>학번은 없음</a:t>
            </a:r>
            <a:r>
              <a:rPr kumimoji="1" lang="en-US" altLang="ko-KR" sz="1800" dirty="0"/>
              <a:t>)</a:t>
            </a:r>
          </a:p>
          <a:p>
            <a:pPr algn="just">
              <a:lnSpc>
                <a:spcPct val="150000"/>
              </a:lnSpc>
              <a:spcBef>
                <a:spcPct val="50000"/>
              </a:spcBef>
              <a:buFont typeface="Arial" panose="020B0604020202020204" pitchFamily="34" charset="0"/>
              <a:buChar char="•"/>
            </a:pPr>
            <a:r>
              <a:rPr kumimoji="1" lang="en-US" altLang="ko-KR" sz="1800" dirty="0"/>
              <a:t>69</a:t>
            </a:r>
            <a:r>
              <a:rPr kumimoji="1" lang="ko-KR" altLang="en-US" sz="1800" dirty="0"/>
              <a:t>학번인 </a:t>
            </a:r>
            <a:r>
              <a:rPr kumimoji="1" lang="en-US" altLang="ko-KR" sz="1800" dirty="0"/>
              <a:t>“</a:t>
            </a:r>
            <a:r>
              <a:rPr kumimoji="1" lang="ko-KR" altLang="en-US" sz="1800" dirty="0"/>
              <a:t>다른 좋은 대학</a:t>
            </a:r>
            <a:r>
              <a:rPr kumimoji="1" lang="en-US" altLang="ko-KR" sz="1800" dirty="0"/>
              <a:t>” </a:t>
            </a:r>
            <a:r>
              <a:rPr kumimoji="1" lang="ko-KR" altLang="en-US" sz="1800" dirty="0"/>
              <a:t>출신들은 학내사태가 없었으면 동경대학을 갈 수 있었음</a:t>
            </a:r>
            <a:r>
              <a:rPr kumimoji="1" lang="en-US" altLang="ko-KR" sz="1800" dirty="0"/>
              <a:t>. </a:t>
            </a:r>
            <a:r>
              <a:rPr kumimoji="1" lang="ko-KR" altLang="en-US" sz="1800" dirty="0"/>
              <a:t>이는 마치 자연이 우리를 대신해 이들을 강제로 </a:t>
            </a:r>
            <a:r>
              <a:rPr kumimoji="1" lang="ko-KR" altLang="en-US" sz="1800" dirty="0" err="1"/>
              <a:t>타대학으로</a:t>
            </a:r>
            <a:r>
              <a:rPr kumimoji="1" lang="ko-KR" altLang="en-US" sz="1800" dirty="0"/>
              <a:t> 배정하는 실험을 해준 셈임</a:t>
            </a:r>
            <a:r>
              <a:rPr kumimoji="1" lang="en-US" altLang="ko-KR" sz="1800" dirty="0"/>
              <a:t>. </a:t>
            </a:r>
            <a:r>
              <a:rPr kumimoji="1" lang="ko-KR" altLang="en-US" sz="1800" dirty="0"/>
              <a:t>자연실험</a:t>
            </a:r>
            <a:r>
              <a:rPr kumimoji="1" lang="en-US" altLang="ko-KR" sz="1800" dirty="0"/>
              <a:t>.</a:t>
            </a:r>
            <a:endParaRPr kumimoji="1" lang="en-US" altLang="ko-KR" sz="2400" dirty="0"/>
          </a:p>
          <a:p>
            <a:pPr algn="just">
              <a:lnSpc>
                <a:spcPct val="150000"/>
              </a:lnSpc>
              <a:spcBef>
                <a:spcPct val="50000"/>
              </a:spcBef>
              <a:buFont typeface="Arial" panose="020B0604020202020204" pitchFamily="34" charset="0"/>
              <a:buChar char="•"/>
            </a:pPr>
            <a:r>
              <a:rPr kumimoji="1" lang="ko-KR" altLang="en-US" sz="1800" dirty="0"/>
              <a:t>이들을 동경대의 인접 학번인 </a:t>
            </a:r>
            <a:r>
              <a:rPr kumimoji="1" lang="en-US" altLang="ko-KR" sz="1800" dirty="0"/>
              <a:t>68 </a:t>
            </a:r>
            <a:r>
              <a:rPr kumimoji="1" lang="ko-KR" altLang="en-US" sz="1800" dirty="0"/>
              <a:t>내지 </a:t>
            </a:r>
            <a:r>
              <a:rPr kumimoji="1" lang="en-US" altLang="ko-KR" sz="1800" dirty="0"/>
              <a:t>70</a:t>
            </a:r>
            <a:r>
              <a:rPr kumimoji="1" lang="ko-KR" altLang="en-US" sz="1800" dirty="0"/>
              <a:t>학번들과 비교</a:t>
            </a:r>
            <a:r>
              <a:rPr kumimoji="1" lang="en-US" altLang="ko-KR" sz="1800" dirty="0"/>
              <a:t>.</a:t>
            </a:r>
            <a:endParaRPr kumimoji="1" lang="ko-KR" altLang="en-US" sz="1800" dirty="0"/>
          </a:p>
          <a:p>
            <a:pPr lvl="1" algn="just">
              <a:spcBef>
                <a:spcPct val="50000"/>
              </a:spcBef>
            </a:pPr>
            <a:r>
              <a:rPr kumimoji="1" lang="en-US" altLang="ko-KR" sz="1600" dirty="0"/>
              <a:t>(</a:t>
            </a:r>
            <a:r>
              <a:rPr kumimoji="1" lang="en-US" altLang="ko-KR" sz="1600" dirty="0" err="1"/>
              <a:t>i</a:t>
            </a:r>
            <a:r>
              <a:rPr kumimoji="1" lang="en-US" altLang="ko-KR" sz="1600" dirty="0"/>
              <a:t>) </a:t>
            </a:r>
            <a:r>
              <a:rPr kumimoji="1" lang="ko-KR" altLang="en-US" sz="1600" dirty="0"/>
              <a:t>공무원 사회에서의 </a:t>
            </a:r>
            <a:r>
              <a:rPr kumimoji="1" lang="ko-KR" altLang="en-US" sz="1600" dirty="0" err="1"/>
              <a:t>승진율</a:t>
            </a:r>
            <a:endParaRPr kumimoji="1" lang="ko-KR" altLang="en-US" sz="1600" dirty="0"/>
          </a:p>
          <a:p>
            <a:pPr lvl="1" algn="just">
              <a:spcBef>
                <a:spcPct val="50000"/>
              </a:spcBef>
            </a:pPr>
            <a:r>
              <a:rPr kumimoji="1" lang="en-US" altLang="ko-KR" sz="1600" dirty="0"/>
              <a:t>(ii) </a:t>
            </a:r>
            <a:r>
              <a:rPr kumimoji="1" lang="ko-KR" altLang="en-US" sz="1600" dirty="0"/>
              <a:t>민간부문에서의 </a:t>
            </a:r>
            <a:r>
              <a:rPr kumimoji="1" lang="ko-KR" altLang="en-US" sz="1600" dirty="0" err="1"/>
              <a:t>승진율</a:t>
            </a:r>
            <a:endParaRPr kumimoji="1" lang="en-US" altLang="ko-KR" sz="1600" dirty="0"/>
          </a:p>
          <a:p>
            <a:pPr algn="just">
              <a:lnSpc>
                <a:spcPct val="150000"/>
              </a:lnSpc>
              <a:spcBef>
                <a:spcPct val="50000"/>
              </a:spcBef>
              <a:buFont typeface="Arial" panose="020B0604020202020204" pitchFamily="34" charset="0"/>
              <a:buChar char="•"/>
            </a:pPr>
            <a:r>
              <a:rPr kumimoji="1" lang="ko-KR" altLang="en-US" sz="1800" b="1" dirty="0"/>
              <a:t>동경대학</a:t>
            </a:r>
            <a:r>
              <a:rPr kumimoji="1" lang="en-US" altLang="ko-KR" sz="1800" b="1" dirty="0"/>
              <a:t> </a:t>
            </a:r>
            <a:r>
              <a:rPr kumimoji="1" lang="ko-KR" altLang="en-US" sz="1800" b="1" dirty="0"/>
              <a:t>프리미엄은 다소 존재하고 민간 부문보다 공공 부문에서 강함</a:t>
            </a:r>
            <a:r>
              <a:rPr kumimoji="1" lang="en-US" altLang="ko-KR" sz="1800" b="1" dirty="0"/>
              <a:t>.</a:t>
            </a:r>
            <a:r>
              <a:rPr kumimoji="1" lang="ko-KR" altLang="en-US" sz="1800" dirty="0"/>
              <a:t> </a:t>
            </a:r>
            <a:endParaRPr kumimoji="1" lang="en-US" altLang="ko-KR" sz="1800" dirty="0"/>
          </a:p>
        </p:txBody>
      </p:sp>
      <p:sp>
        <p:nvSpPr>
          <p:cNvPr id="8" name="Rectangle 2"/>
          <p:cNvSpPr>
            <a:spLocks noGrp="1" noChangeArrowheads="1"/>
          </p:cNvSpPr>
          <p:nvPr>
            <p:ph type="title"/>
          </p:nvPr>
        </p:nvSpPr>
        <p:spPr>
          <a:xfrm>
            <a:off x="1981200" y="274638"/>
            <a:ext cx="8229600" cy="1143000"/>
          </a:xfrm>
        </p:spPr>
        <p:txBody>
          <a:bodyPr rtlCol="0">
            <a:normAutofit/>
          </a:bodyPr>
          <a:lstStyle/>
          <a:p>
            <a:pPr>
              <a:defRPr/>
            </a:pPr>
            <a:r>
              <a:rPr lang="en-US" altLang="ko-KR" sz="4000" dirty="0"/>
              <a:t>4. </a:t>
            </a:r>
            <a:r>
              <a:rPr lang="ko-KR" altLang="en-US" sz="4000" dirty="0"/>
              <a:t>경험적 연구</a:t>
            </a:r>
          </a:p>
        </p:txBody>
      </p:sp>
      <p:sp>
        <p:nvSpPr>
          <p:cNvPr id="9" name="AutoShape 5"/>
          <p:cNvSpPr>
            <a:spLocks noChangeArrowheads="1"/>
          </p:cNvSpPr>
          <p:nvPr/>
        </p:nvSpPr>
        <p:spPr bwMode="auto">
          <a:xfrm>
            <a:off x="1972496" y="1600229"/>
            <a:ext cx="534764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자연실험 사례 </a:t>
            </a:r>
            <a:r>
              <a:rPr lang="en-US" altLang="ko-KR" b="1" dirty="0">
                <a:latin typeface="나눔고딕" panose="020D0604000000000000" pitchFamily="50" charset="-127"/>
                <a:ea typeface="나눔고딕" panose="020D0604000000000000" pitchFamily="50" charset="-127"/>
              </a:rPr>
              <a:t>I: </a:t>
            </a:r>
            <a:r>
              <a:rPr lang="ko-KR" altLang="en-US" b="1" dirty="0">
                <a:latin typeface="나눔고딕" panose="020D0604000000000000" pitchFamily="50" charset="-127"/>
                <a:ea typeface="나눔고딕" panose="020D0604000000000000" pitchFamily="50" charset="-127"/>
              </a:rPr>
              <a:t>동경대학 프리미엄은 존재하는가</a:t>
            </a:r>
            <a:r>
              <a:rPr lang="en-US" altLang="ko-KR" b="1" dirty="0">
                <a:latin typeface="나눔고딕" panose="020D0604000000000000" pitchFamily="50" charset="-127"/>
                <a:ea typeface="나눔고딕" panose="020D0604000000000000" pitchFamily="50" charset="-127"/>
              </a:rPr>
              <a:t>?</a:t>
            </a:r>
          </a:p>
        </p:txBody>
      </p:sp>
    </p:spTree>
    <p:extLst>
      <p:ext uri="{BB962C8B-B14F-4D97-AF65-F5344CB8AC3E}">
        <p14:creationId xmlns:p14="http://schemas.microsoft.com/office/powerpoint/2010/main" val="331728969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t>2. </a:t>
            </a:r>
            <a:r>
              <a:rPr lang="ko-KR" altLang="en-US" sz="4000" dirty="0"/>
              <a:t>상관계수</a:t>
            </a:r>
          </a:p>
        </p:txBody>
      </p:sp>
      <p:sp>
        <p:nvSpPr>
          <p:cNvPr id="7" name="AutoShape 436"/>
          <p:cNvSpPr>
            <a:spLocks noChangeArrowheads="1"/>
          </p:cNvSpPr>
          <p:nvPr/>
        </p:nvSpPr>
        <p:spPr bwMode="auto">
          <a:xfrm>
            <a:off x="1971550" y="1597790"/>
            <a:ext cx="383641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상관계수가 다른 여섯 개의 산포도</a:t>
            </a:r>
            <a:endParaRPr lang="en-US" altLang="ko-KR" b="1" dirty="0">
              <a:latin typeface="나눔고딕" panose="020D0604000000000000" pitchFamily="50" charset="-127"/>
              <a:ea typeface="나눔고딕" panose="020D0604000000000000" pitchFamily="50" charset="-127"/>
            </a:endParaRPr>
          </a:p>
        </p:txBody>
      </p:sp>
      <p:grpSp>
        <p:nvGrpSpPr>
          <p:cNvPr id="6" name="Group 5"/>
          <p:cNvGrpSpPr/>
          <p:nvPr/>
        </p:nvGrpSpPr>
        <p:grpSpPr>
          <a:xfrm>
            <a:off x="2880338" y="2132856"/>
            <a:ext cx="6431324" cy="4571102"/>
            <a:chOff x="1356338" y="2293475"/>
            <a:chExt cx="6431324" cy="4571102"/>
          </a:xfrm>
        </p:grpSpPr>
        <p:pic>
          <p:nvPicPr>
            <p:cNvPr id="8" name="Picture 2"/>
            <p:cNvPicPr>
              <a:picLocks noChangeAspect="1" noChangeArrowheads="1"/>
            </p:cNvPicPr>
            <p:nvPr/>
          </p:nvPicPr>
          <p:blipFill>
            <a:blip r:embed="rId2" cstate="print"/>
            <a:srcRect/>
            <a:stretch>
              <a:fillRect/>
            </a:stretch>
          </p:blipFill>
          <p:spPr bwMode="auto">
            <a:xfrm>
              <a:off x="1356338" y="2293475"/>
              <a:ext cx="6431324" cy="4428000"/>
            </a:xfrm>
            <a:prstGeom prst="rect">
              <a:avLst/>
            </a:prstGeom>
            <a:noFill/>
            <a:ln w="9525">
              <a:noFill/>
              <a:miter lim="800000"/>
              <a:headEnd/>
              <a:tailEnd/>
            </a:ln>
          </p:spPr>
        </p:pic>
        <p:sp>
          <p:nvSpPr>
            <p:cNvPr id="9" name="TextBox 8"/>
            <p:cNvSpPr txBox="1">
              <a:spLocks noChangeArrowheads="1"/>
            </p:cNvSpPr>
            <p:nvPr/>
          </p:nvSpPr>
          <p:spPr bwMode="auto">
            <a:xfrm>
              <a:off x="2207312" y="2643392"/>
              <a:ext cx="924528" cy="281552"/>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400" dirty="0">
                  <a:latin typeface="맑은 고딕"/>
                  <a:ea typeface="맑은 고딕"/>
                </a:rPr>
                <a:t>r=0.00</a:t>
              </a:r>
            </a:p>
          </p:txBody>
        </p:sp>
        <p:sp>
          <p:nvSpPr>
            <p:cNvPr id="10" name="TextBox 9"/>
            <p:cNvSpPr txBox="1">
              <a:spLocks noChangeArrowheads="1"/>
            </p:cNvSpPr>
            <p:nvPr/>
          </p:nvSpPr>
          <p:spPr bwMode="auto">
            <a:xfrm>
              <a:off x="4223536" y="2622586"/>
              <a:ext cx="924528" cy="281552"/>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400" dirty="0">
                  <a:latin typeface="맑은 고딕"/>
                  <a:ea typeface="맑은 고딕"/>
                </a:rPr>
                <a:t>r=0.40</a:t>
              </a:r>
            </a:p>
          </p:txBody>
        </p:sp>
        <p:sp>
          <p:nvSpPr>
            <p:cNvPr id="11" name="TextBox 10"/>
            <p:cNvSpPr txBox="1">
              <a:spLocks noChangeArrowheads="1"/>
            </p:cNvSpPr>
            <p:nvPr/>
          </p:nvSpPr>
          <p:spPr bwMode="auto">
            <a:xfrm>
              <a:off x="6383776" y="2622586"/>
              <a:ext cx="924528" cy="281552"/>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400" dirty="0">
                  <a:latin typeface="맑은 고딕"/>
                  <a:ea typeface="맑은 고딕"/>
                </a:rPr>
                <a:t>r=0.60</a:t>
              </a:r>
            </a:p>
          </p:txBody>
        </p:sp>
        <p:sp>
          <p:nvSpPr>
            <p:cNvPr id="12" name="TextBox 11"/>
            <p:cNvSpPr txBox="1">
              <a:spLocks noChangeArrowheads="1"/>
            </p:cNvSpPr>
            <p:nvPr/>
          </p:nvSpPr>
          <p:spPr bwMode="auto">
            <a:xfrm>
              <a:off x="2267744" y="4494793"/>
              <a:ext cx="924528" cy="281552"/>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400" dirty="0">
                  <a:latin typeface="맑은 고딕"/>
                  <a:ea typeface="맑은 고딕"/>
                </a:rPr>
                <a:t>r=0.80</a:t>
              </a:r>
            </a:p>
          </p:txBody>
        </p:sp>
        <p:sp>
          <p:nvSpPr>
            <p:cNvPr id="13" name="TextBox 12"/>
            <p:cNvSpPr txBox="1">
              <a:spLocks noChangeArrowheads="1"/>
            </p:cNvSpPr>
            <p:nvPr/>
          </p:nvSpPr>
          <p:spPr bwMode="auto">
            <a:xfrm>
              <a:off x="4283968" y="4473987"/>
              <a:ext cx="924528" cy="281552"/>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400" dirty="0">
                  <a:latin typeface="맑은 고딕"/>
                  <a:ea typeface="맑은 고딕"/>
                </a:rPr>
                <a:t>r=0.90</a:t>
              </a:r>
            </a:p>
          </p:txBody>
        </p:sp>
        <p:sp>
          <p:nvSpPr>
            <p:cNvPr id="14" name="TextBox 13"/>
            <p:cNvSpPr txBox="1">
              <a:spLocks noChangeArrowheads="1"/>
            </p:cNvSpPr>
            <p:nvPr/>
          </p:nvSpPr>
          <p:spPr bwMode="auto">
            <a:xfrm>
              <a:off x="6444208" y="4473987"/>
              <a:ext cx="924528" cy="281552"/>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en-US" altLang="ko-KR" sz="1400" dirty="0">
                  <a:latin typeface="맑은 고딕"/>
                  <a:ea typeface="맑은 고딕"/>
                </a:rPr>
                <a:t>r=0.95</a:t>
              </a:r>
            </a:p>
          </p:txBody>
        </p:sp>
        <p:sp>
          <p:nvSpPr>
            <p:cNvPr id="15" name="TextBox 14"/>
            <p:cNvSpPr txBox="1">
              <a:spLocks noChangeArrowheads="1"/>
            </p:cNvSpPr>
            <p:nvPr/>
          </p:nvSpPr>
          <p:spPr bwMode="auto">
            <a:xfrm>
              <a:off x="1979712" y="6259860"/>
              <a:ext cx="5669455" cy="604717"/>
            </a:xfrm>
            <a:prstGeom prst="rect">
              <a:avLst/>
            </a:prstGeom>
            <a:solidFill>
              <a:schemeClr val="bg1"/>
            </a:solidFill>
            <a:ln w="9525">
              <a:noFill/>
              <a:miter lim="800000"/>
              <a:headEnd/>
              <a:tailEnd/>
            </a:ln>
          </p:spPr>
          <p:txBody>
            <a:bodyPr wrap="square" lIns="0" tIns="0" rIns="0" bIns="0" anchor="ctr">
              <a:spAutoFit/>
            </a:bodyPr>
            <a:lstStyle/>
            <a:p>
              <a:pPr algn="ctr">
                <a:lnSpc>
                  <a:spcPct val="150000"/>
                </a:lnSpc>
              </a:pPr>
              <a:r>
                <a:rPr lang="ko-KR" altLang="en-US" sz="1400" dirty="0">
                  <a:latin typeface="나눔고딕" panose="020D0604000000000000" pitchFamily="50" charset="-127"/>
                  <a:ea typeface="나눔고딕" panose="020D0604000000000000" pitchFamily="50" charset="-127"/>
                </a:rPr>
                <a:t>주</a:t>
              </a:r>
              <a:r>
                <a:rPr lang="en-US" altLang="ko-KR" sz="1400" dirty="0">
                  <a:latin typeface="나눔고딕" panose="020D0604000000000000" pitchFamily="50" charset="-127"/>
                  <a:ea typeface="나눔고딕" panose="020D0604000000000000" pitchFamily="50" charset="-127"/>
                </a:rPr>
                <a:t>: </a:t>
              </a:r>
              <a:r>
                <a:rPr lang="ko-KR" altLang="en-US" sz="1400" dirty="0">
                  <a:latin typeface="나눔고딕" panose="020D0604000000000000" pitchFamily="50" charset="-127"/>
                  <a:ea typeface="나눔고딕" panose="020D0604000000000000" pitchFamily="50" charset="-127"/>
                </a:rPr>
                <a:t>각각의 산포도는 가로</a:t>
              </a:r>
              <a:r>
                <a:rPr lang="en-US" altLang="ko-KR" sz="1400" dirty="0">
                  <a:latin typeface="나눔고딕" panose="020D0604000000000000" pitchFamily="50" charset="-127"/>
                  <a:ea typeface="나눔고딕" panose="020D0604000000000000" pitchFamily="50" charset="-127"/>
                </a:rPr>
                <a:t>, </a:t>
              </a:r>
              <a:r>
                <a:rPr lang="ko-KR" altLang="en-US" sz="1400" dirty="0">
                  <a:latin typeface="나눔고딕" panose="020D0604000000000000" pitchFamily="50" charset="-127"/>
                  <a:ea typeface="나눔고딕" panose="020D0604000000000000" pitchFamily="50" charset="-127"/>
                </a:rPr>
                <a:t>세로 모두 평균 </a:t>
              </a:r>
              <a:r>
                <a:rPr lang="en-US" altLang="ko-KR" sz="1400" dirty="0">
                  <a:latin typeface="나눔고딕" panose="020D0604000000000000" pitchFamily="50" charset="-127"/>
                  <a:ea typeface="나눔고딕" panose="020D0604000000000000" pitchFamily="50" charset="-127"/>
                </a:rPr>
                <a:t>3, </a:t>
              </a:r>
              <a:r>
                <a:rPr lang="ko-KR" altLang="en-US" sz="1400" dirty="0">
                  <a:latin typeface="나눔고딕" panose="020D0604000000000000" pitchFamily="50" charset="-127"/>
                  <a:ea typeface="나눔고딕" panose="020D0604000000000000" pitchFamily="50" charset="-127"/>
                </a:rPr>
                <a:t>표준편차 </a:t>
              </a:r>
              <a:r>
                <a:rPr lang="en-US" altLang="ko-KR" sz="1400" dirty="0">
                  <a:latin typeface="나눔고딕" panose="020D0604000000000000" pitchFamily="50" charset="-127"/>
                  <a:ea typeface="나눔고딕" panose="020D0604000000000000" pitchFamily="50" charset="-127"/>
                </a:rPr>
                <a:t>1</a:t>
              </a:r>
              <a:r>
                <a:rPr lang="ko-KR" altLang="en-US" sz="1400" dirty="0">
                  <a:latin typeface="나눔고딕" panose="020D0604000000000000" pitchFamily="50" charset="-127"/>
                  <a:ea typeface="나눔고딕" panose="020D0604000000000000" pitchFamily="50" charset="-127"/>
                </a:rPr>
                <a:t>의 동일한 값을 갖는다</a:t>
              </a:r>
              <a:r>
                <a:rPr lang="en-US" altLang="ko-KR" sz="1400" dirty="0">
                  <a:latin typeface="나눔고딕" panose="020D0604000000000000" pitchFamily="50" charset="-127"/>
                  <a:ea typeface="나눔고딕" panose="020D0604000000000000" pitchFamily="50" charset="-127"/>
                </a:rPr>
                <a:t>. </a:t>
              </a:r>
              <a:r>
                <a:rPr lang="ko-KR" altLang="en-US" sz="1400" dirty="0">
                  <a:latin typeface="나눔고딕" panose="020D0604000000000000" pitchFamily="50" charset="-127"/>
                  <a:ea typeface="나눔고딕" panose="020D0604000000000000" pitchFamily="50" charset="-127"/>
                </a:rPr>
                <a:t>각각의 산포도에는 </a:t>
              </a:r>
              <a:r>
                <a:rPr lang="en-US" altLang="ko-KR" sz="1400" dirty="0">
                  <a:latin typeface="나눔고딕" panose="020D0604000000000000" pitchFamily="50" charset="-127"/>
                  <a:ea typeface="나눔고딕" panose="020D0604000000000000" pitchFamily="50" charset="-127"/>
                </a:rPr>
                <a:t>50</a:t>
              </a:r>
              <a:r>
                <a:rPr lang="ko-KR" altLang="en-US" sz="1400" dirty="0">
                  <a:latin typeface="나눔고딕" panose="020D0604000000000000" pitchFamily="50" charset="-127"/>
                  <a:ea typeface="나눔고딕" panose="020D0604000000000000" pitchFamily="50" charset="-127"/>
                </a:rPr>
                <a:t>개씩의 점이 찍혀 있다</a:t>
              </a:r>
              <a:r>
                <a:rPr lang="en-US" altLang="ko-KR" sz="1400" dirty="0">
                  <a:latin typeface="나눔고딕" panose="020D0604000000000000" pitchFamily="50" charset="-127"/>
                  <a:ea typeface="나눔고딕" panose="020D0604000000000000" pitchFamily="50" charset="-127"/>
                </a:rPr>
                <a:t>.</a:t>
              </a:r>
            </a:p>
          </p:txBody>
        </p:sp>
      </p:gr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rtlCol="0">
            <a:normAutofit/>
          </a:bodyPr>
          <a:lstStyle/>
          <a:p>
            <a:pPr>
              <a:defRPr/>
            </a:pPr>
            <a:r>
              <a:rPr lang="en-US" altLang="ko-KR" sz="4000" dirty="0"/>
              <a:t>2. </a:t>
            </a:r>
            <a:r>
              <a:rPr lang="ko-KR" altLang="en-US" sz="4000" dirty="0"/>
              <a:t>상관계수</a:t>
            </a:r>
          </a:p>
        </p:txBody>
      </p:sp>
      <p:sp>
        <p:nvSpPr>
          <p:cNvPr id="19458" name="Rectangle 4"/>
          <p:cNvSpPr>
            <a:spLocks noGrp="1" noChangeArrowheads="1"/>
          </p:cNvSpPr>
          <p:nvPr>
            <p:ph idx="1"/>
          </p:nvPr>
        </p:nvSpPr>
        <p:spPr>
          <a:xfrm>
            <a:off x="1981200" y="1600200"/>
            <a:ext cx="8229600" cy="5257800"/>
          </a:xfrm>
        </p:spPr>
        <p:txBody>
          <a:bodyPr>
            <a:normAutofit fontScale="92500" lnSpcReduction="10000"/>
          </a:bodyPr>
          <a:lstStyle/>
          <a:p>
            <a:pPr>
              <a:lnSpc>
                <a:spcPct val="150000"/>
              </a:lnSpc>
              <a:buSzPct val="70000"/>
            </a:pPr>
            <a:endParaRPr lang="en-US" altLang="ko-KR" sz="2400" dirty="0"/>
          </a:p>
          <a:p>
            <a:pPr>
              <a:lnSpc>
                <a:spcPct val="150000"/>
              </a:lnSpc>
              <a:buSzPct val="70000"/>
            </a:pPr>
            <a:r>
              <a:rPr lang="ko-KR" altLang="en-US" sz="1800" dirty="0"/>
              <a:t>범위</a:t>
            </a:r>
            <a:r>
              <a:rPr lang="en-US" altLang="ko-KR" sz="1800" dirty="0"/>
              <a:t>:  -1 ≤  </a:t>
            </a:r>
            <a:r>
              <a:rPr lang="en-US" altLang="ko-KR" sz="1800" i="1" dirty="0">
                <a:latin typeface="Times New Roman" pitchFamily="18" charset="0"/>
              </a:rPr>
              <a:t>r</a:t>
            </a:r>
            <a:r>
              <a:rPr lang="en-US" altLang="ko-KR" sz="1800" dirty="0"/>
              <a:t>  ≤ 1</a:t>
            </a:r>
          </a:p>
          <a:p>
            <a:pPr>
              <a:lnSpc>
                <a:spcPct val="150000"/>
              </a:lnSpc>
              <a:buSzPct val="70000"/>
              <a:buFont typeface="Wingdings" panose="05000000000000000000" pitchFamily="2" charset="2"/>
              <a:buChar char="Ø"/>
            </a:pPr>
            <a:endParaRPr lang="en-US" altLang="ko-KR" sz="1800" dirty="0"/>
          </a:p>
          <a:p>
            <a:pPr>
              <a:lnSpc>
                <a:spcPct val="150000"/>
              </a:lnSpc>
              <a:buSzPct val="70000"/>
            </a:pPr>
            <a:r>
              <a:rPr lang="ko-KR" altLang="en-US" sz="1800" dirty="0"/>
              <a:t>상관계수 </a:t>
            </a:r>
            <a:r>
              <a:rPr lang="en-US" altLang="ko-KR" sz="1800" dirty="0"/>
              <a:t>= 1  </a:t>
            </a:r>
            <a:r>
              <a:rPr lang="ko-KR" altLang="en-US" sz="1800" dirty="0"/>
              <a:t>또는 </a:t>
            </a:r>
            <a:r>
              <a:rPr lang="en-US" altLang="ko-KR" sz="1800" dirty="0">
                <a:latin typeface="Times New Roman" pitchFamily="18" charset="0"/>
              </a:rPr>
              <a:t>–</a:t>
            </a:r>
            <a:r>
              <a:rPr lang="en-US" altLang="ko-KR" sz="1800" dirty="0"/>
              <a:t>1  </a:t>
            </a:r>
            <a:r>
              <a:rPr lang="ko-KR" altLang="en-US" sz="1800" dirty="0"/>
              <a:t>이면</a:t>
            </a:r>
            <a:r>
              <a:rPr lang="en-US" altLang="ko-KR" sz="1800" dirty="0">
                <a:sym typeface="Wingdings" pitchFamily="2" charset="2"/>
              </a:rPr>
              <a:t> </a:t>
            </a:r>
            <a:r>
              <a:rPr lang="ko-KR" altLang="en-US" sz="1800" dirty="0"/>
              <a:t>완전상관</a:t>
            </a:r>
            <a:r>
              <a:rPr lang="en-US" altLang="ko-KR" sz="1800" dirty="0"/>
              <a:t>(perfect correlation)</a:t>
            </a:r>
          </a:p>
          <a:p>
            <a:pPr lvl="1">
              <a:lnSpc>
                <a:spcPct val="150000"/>
              </a:lnSpc>
              <a:buSzPct val="70000"/>
              <a:buFont typeface="Arial" pitchFamily="34" charset="0"/>
              <a:buChar char="•"/>
            </a:pPr>
            <a:r>
              <a:rPr lang="ko-KR" altLang="en-US" sz="1600" dirty="0"/>
              <a:t>모든 점들이 정확히 하나의 선 위에 위치 </a:t>
            </a:r>
            <a:r>
              <a:rPr lang="en-US" altLang="ko-KR" sz="1600" dirty="0"/>
              <a:t>(</a:t>
            </a:r>
            <a:r>
              <a:rPr lang="ko-KR" altLang="en-US" sz="1600" dirty="0"/>
              <a:t>꼭 </a:t>
            </a:r>
            <a:r>
              <a:rPr lang="en-US" altLang="ko-KR" sz="1600" dirty="0"/>
              <a:t>45</a:t>
            </a:r>
            <a:r>
              <a:rPr lang="ko-KR" altLang="en-US" sz="1600" dirty="0"/>
              <a:t>도 선 아닌 일반적인 직선</a:t>
            </a:r>
            <a:r>
              <a:rPr lang="en-US" altLang="ko-KR" sz="1600" dirty="0"/>
              <a:t>)</a:t>
            </a:r>
          </a:p>
          <a:p>
            <a:pPr lvl="1">
              <a:lnSpc>
                <a:spcPct val="150000"/>
              </a:lnSpc>
              <a:buSzPct val="70000"/>
              <a:buFont typeface="Wingdings" panose="05000000000000000000" pitchFamily="2" charset="2"/>
              <a:buChar char="Ø"/>
            </a:pPr>
            <a:endParaRPr lang="en-US" altLang="ko-KR" sz="1400" dirty="0"/>
          </a:p>
          <a:p>
            <a:pPr>
              <a:lnSpc>
                <a:spcPct val="150000"/>
              </a:lnSpc>
              <a:buSzPct val="70000"/>
            </a:pPr>
            <a:r>
              <a:rPr lang="ko-KR" altLang="en-US" sz="1800" dirty="0"/>
              <a:t>양의 상관관계이면</a:t>
            </a:r>
            <a:r>
              <a:rPr lang="ko-KR" altLang="en-US" sz="1800" dirty="0">
                <a:sym typeface="Wingdings" pitchFamily="2" charset="2"/>
              </a:rPr>
              <a:t> </a:t>
            </a:r>
            <a:r>
              <a:rPr lang="ko-KR" altLang="en-US" sz="1800" dirty="0"/>
              <a:t>점의 분포가 </a:t>
            </a:r>
            <a:r>
              <a:rPr lang="ko-KR" altLang="en-US" sz="1800" dirty="0" err="1"/>
              <a:t>우상향</a:t>
            </a:r>
            <a:endParaRPr lang="en-US" altLang="ko-KR" sz="1800" dirty="0"/>
          </a:p>
          <a:p>
            <a:pPr>
              <a:lnSpc>
                <a:spcPct val="150000"/>
              </a:lnSpc>
              <a:buSzPct val="70000"/>
            </a:pPr>
            <a:r>
              <a:rPr lang="ko-KR" altLang="en-US" sz="1800" dirty="0"/>
              <a:t>음의 상관관계이면</a:t>
            </a:r>
            <a:r>
              <a:rPr lang="ko-KR" altLang="en-US" sz="1800" dirty="0">
                <a:sym typeface="Wingdings" pitchFamily="2" charset="2"/>
              </a:rPr>
              <a:t> </a:t>
            </a:r>
            <a:r>
              <a:rPr lang="ko-KR" altLang="en-US" sz="1800" dirty="0"/>
              <a:t>점의 분포가 </a:t>
            </a:r>
            <a:r>
              <a:rPr lang="ko-KR" altLang="en-US" sz="1800" dirty="0" err="1"/>
              <a:t>우하향</a:t>
            </a:r>
            <a:endParaRPr lang="en-US" altLang="ko-KR" sz="1800" dirty="0"/>
          </a:p>
          <a:p>
            <a:pPr>
              <a:lnSpc>
                <a:spcPct val="150000"/>
              </a:lnSpc>
              <a:buSzPct val="70000"/>
              <a:buFont typeface="Wingdings" panose="05000000000000000000" pitchFamily="2" charset="2"/>
              <a:buChar char="Ø"/>
            </a:pPr>
            <a:endParaRPr lang="ko-KR" altLang="en-US" sz="1800" dirty="0"/>
          </a:p>
          <a:p>
            <a:pPr>
              <a:lnSpc>
                <a:spcPct val="150000"/>
              </a:lnSpc>
              <a:buSzPct val="70000"/>
            </a:pPr>
            <a:r>
              <a:rPr lang="ko-KR" altLang="en-US" sz="1800" dirty="0"/>
              <a:t>두 변수의 표준편차가 모두 </a:t>
            </a:r>
            <a:r>
              <a:rPr lang="en-US" altLang="ko-KR" sz="1800" dirty="0"/>
              <a:t>0</a:t>
            </a:r>
            <a:r>
              <a:rPr lang="ko-KR" altLang="en-US" sz="1800" dirty="0"/>
              <a:t>이면 상관계수를 정의할 수 없음</a:t>
            </a:r>
          </a:p>
          <a:p>
            <a:pPr>
              <a:lnSpc>
                <a:spcPct val="150000"/>
              </a:lnSpc>
              <a:buSzPct val="70000"/>
            </a:pPr>
            <a:r>
              <a:rPr lang="ko-KR" altLang="en-US" sz="1800" dirty="0"/>
              <a:t>두 변수 중 어느 한 변수만의 표준편차가 </a:t>
            </a:r>
            <a:r>
              <a:rPr lang="en-US" altLang="ko-KR" sz="1800" dirty="0"/>
              <a:t>0</a:t>
            </a:r>
            <a:r>
              <a:rPr lang="ko-KR" altLang="en-US" sz="1800" dirty="0"/>
              <a:t>이면 상관계수는 </a:t>
            </a:r>
            <a:r>
              <a:rPr lang="en-US" altLang="ko-KR" sz="1800" dirty="0"/>
              <a:t>0</a:t>
            </a:r>
          </a:p>
        </p:txBody>
      </p:sp>
      <p:sp>
        <p:nvSpPr>
          <p:cNvPr id="5" name="AutoShape 436"/>
          <p:cNvSpPr>
            <a:spLocks noChangeArrowheads="1"/>
          </p:cNvSpPr>
          <p:nvPr/>
        </p:nvSpPr>
        <p:spPr bwMode="auto">
          <a:xfrm>
            <a:off x="1971550" y="1597790"/>
            <a:ext cx="261228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상관계수의 범위</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부호</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t>3. </a:t>
            </a:r>
            <a:r>
              <a:rPr lang="ko-KR" altLang="en-US" sz="4000" dirty="0"/>
              <a:t>상관계수 구하기</a:t>
            </a:r>
          </a:p>
        </p:txBody>
      </p:sp>
      <p:sp>
        <p:nvSpPr>
          <p:cNvPr id="20482" name="내용 개체 틀 2"/>
          <p:cNvSpPr>
            <a:spLocks noGrp="1"/>
          </p:cNvSpPr>
          <p:nvPr>
            <p:ph idx="1"/>
          </p:nvPr>
        </p:nvSpPr>
        <p:spPr>
          <a:xfrm>
            <a:off x="326136" y="3663677"/>
            <a:ext cx="8229600" cy="3240360"/>
          </a:xfrm>
        </p:spPr>
        <p:txBody>
          <a:bodyPr>
            <a:normAutofit/>
          </a:bodyPr>
          <a:lstStyle/>
          <a:p>
            <a:pPr>
              <a:lnSpc>
                <a:spcPct val="150000"/>
              </a:lnSpc>
              <a:buFont typeface="+mj-lt"/>
              <a:buAutoNum type="arabicParenR"/>
            </a:pPr>
            <a:r>
              <a:rPr lang="ko-KR" altLang="en-US" sz="1800" dirty="0"/>
              <a:t>각 변수를 평균으로부터의 편차로 바꾼다</a:t>
            </a:r>
            <a:r>
              <a:rPr lang="en-US" altLang="ko-KR" sz="1800" dirty="0"/>
              <a:t>.</a:t>
            </a:r>
          </a:p>
          <a:p>
            <a:pPr>
              <a:lnSpc>
                <a:spcPct val="150000"/>
              </a:lnSpc>
              <a:buFont typeface="+mj-lt"/>
              <a:buAutoNum type="arabicParenR"/>
            </a:pPr>
            <a:r>
              <a:rPr lang="ko-KR" altLang="en-US" sz="1800" dirty="0"/>
              <a:t>두 편차를 서로 곱한 뒤 합친다</a:t>
            </a:r>
            <a:r>
              <a:rPr lang="en-US" altLang="ko-KR" sz="1800" dirty="0"/>
              <a:t>.</a:t>
            </a:r>
          </a:p>
          <a:p>
            <a:pPr>
              <a:lnSpc>
                <a:spcPct val="150000"/>
              </a:lnSpc>
              <a:buFont typeface="+mj-lt"/>
              <a:buAutoNum type="arabicParenR"/>
            </a:pPr>
            <a:r>
              <a:rPr lang="ko-KR" altLang="en-US" sz="1800" dirty="0"/>
              <a:t>각 편차를 제곱하여 합치고</a:t>
            </a:r>
            <a:r>
              <a:rPr lang="en-US" altLang="ko-KR" sz="1800" dirty="0"/>
              <a:t>, </a:t>
            </a:r>
            <a:r>
              <a:rPr lang="ko-KR" altLang="en-US" sz="1800" dirty="0"/>
              <a:t>다시 제곱근을 취한다</a:t>
            </a:r>
            <a:r>
              <a:rPr lang="en-US" altLang="ko-KR" sz="1800" dirty="0"/>
              <a:t>. </a:t>
            </a:r>
            <a:r>
              <a:rPr lang="ko-KR" altLang="en-US" sz="1800" dirty="0"/>
              <a:t>두 제곱근을 곱한다</a:t>
            </a:r>
            <a:r>
              <a:rPr lang="en-US" altLang="ko-KR" sz="1800" dirty="0"/>
              <a:t>.</a:t>
            </a:r>
          </a:p>
          <a:p>
            <a:pPr>
              <a:lnSpc>
                <a:spcPct val="150000"/>
              </a:lnSpc>
              <a:buFont typeface="+mj-lt"/>
              <a:buAutoNum type="arabicParenR"/>
            </a:pPr>
            <a:r>
              <a:rPr lang="ko-KR" altLang="en-US" sz="1800" dirty="0"/>
              <a:t>위 </a:t>
            </a:r>
            <a:r>
              <a:rPr lang="en-US" altLang="ko-KR" sz="1800" dirty="0"/>
              <a:t>2)</a:t>
            </a:r>
            <a:r>
              <a:rPr lang="ko-KR" altLang="en-US" sz="1800" dirty="0"/>
              <a:t>에서 얻은 값을 위 </a:t>
            </a:r>
            <a:r>
              <a:rPr lang="en-US" altLang="ko-KR" sz="1800" dirty="0"/>
              <a:t>3)</a:t>
            </a:r>
            <a:r>
              <a:rPr lang="ko-KR" altLang="en-US" sz="1800" dirty="0"/>
              <a:t>에서 얻은 값으로 나눈다</a:t>
            </a:r>
            <a:r>
              <a:rPr lang="en-US" altLang="ko-KR" sz="1800" dirty="0"/>
              <a:t>.</a:t>
            </a:r>
            <a:endParaRPr lang="ko-KR" altLang="en-US" sz="1800" dirty="0"/>
          </a:p>
        </p:txBody>
      </p:sp>
      <mc:AlternateContent xmlns:mc="http://schemas.openxmlformats.org/markup-compatibility/2006" xmlns:a14="http://schemas.microsoft.com/office/drawing/2010/main">
        <mc:Choice Requires="a14">
          <p:sp>
            <p:nvSpPr>
              <p:cNvPr id="3" name="TextBox 2"/>
              <p:cNvSpPr txBox="1"/>
              <p:nvPr/>
            </p:nvSpPr>
            <p:spPr>
              <a:xfrm>
                <a:off x="5444580" y="417800"/>
                <a:ext cx="6480720" cy="50159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800" b="0" i="1" smtClean="0">
                              <a:solidFill>
                                <a:srgbClr val="FF0000"/>
                              </a:solidFill>
                              <a:latin typeface="Cambria Math" panose="02040503050406030204" pitchFamily="18" charset="0"/>
                            </a:rPr>
                          </m:ctrlPr>
                        </m:sSubPr>
                        <m:e>
                          <m:r>
                            <a:rPr lang="en-US" altLang="ko-KR" sz="2800" i="1" smtClean="0">
                              <a:solidFill>
                                <a:srgbClr val="FF0000"/>
                              </a:solidFill>
                              <a:latin typeface="Cambria Math" panose="02040503050406030204" pitchFamily="18" charset="0"/>
                            </a:rPr>
                            <m:t>𝑟</m:t>
                          </m:r>
                        </m:e>
                        <m:sub>
                          <m:r>
                            <a:rPr lang="en-US" altLang="ko-KR" sz="2800" b="0" i="1" smtClean="0">
                              <a:solidFill>
                                <a:srgbClr val="FF0000"/>
                              </a:solidFill>
                              <a:latin typeface="Cambria Math" panose="02040503050406030204" pitchFamily="18" charset="0"/>
                            </a:rPr>
                            <m:t>𝑥</m:t>
                          </m:r>
                          <m:r>
                            <a:rPr lang="en-US" altLang="ko-KR" sz="2800" b="0" i="1" smtClean="0">
                              <a:solidFill>
                                <a:srgbClr val="FF0000"/>
                              </a:solidFill>
                              <a:latin typeface="Cambria Math" panose="02040503050406030204" pitchFamily="18" charset="0"/>
                            </a:rPr>
                            <m:t>,</m:t>
                          </m:r>
                          <m:r>
                            <a:rPr lang="en-US" altLang="ko-KR" sz="2800" b="0" i="1" smtClean="0">
                              <a:solidFill>
                                <a:srgbClr val="FF0000"/>
                              </a:solidFill>
                              <a:latin typeface="Cambria Math" panose="02040503050406030204" pitchFamily="18" charset="0"/>
                            </a:rPr>
                            <m:t>𝑦</m:t>
                          </m:r>
                        </m:sub>
                      </m:sSub>
                      <m:r>
                        <a:rPr lang="en-US" altLang="ko-KR" sz="2800" i="1" smtClean="0">
                          <a:solidFill>
                            <a:srgbClr val="FF0000"/>
                          </a:solidFill>
                          <a:latin typeface="Cambria Math" panose="02040503050406030204" pitchFamily="18" charset="0"/>
                        </a:rPr>
                        <m:t>= </m:t>
                      </m:r>
                      <m:f>
                        <m:fPr>
                          <m:ctrlPr>
                            <a:rPr lang="en-US" altLang="ko-KR" sz="2800" i="1">
                              <a:solidFill>
                                <a:srgbClr val="FF0000"/>
                              </a:solidFill>
                              <a:latin typeface="Cambria Math" panose="02040503050406030204" pitchFamily="18" charset="0"/>
                            </a:rPr>
                          </m:ctrlPr>
                        </m:fPr>
                        <m:num>
                          <m:nary>
                            <m:naryPr>
                              <m:chr m:val="∑"/>
                              <m:ctrlPr>
                                <a:rPr lang="en-US" altLang="ko-KR" sz="2800" i="1">
                                  <a:solidFill>
                                    <a:srgbClr val="FF0000"/>
                                  </a:solidFill>
                                  <a:latin typeface="Cambria Math" panose="02040503050406030204" pitchFamily="18" charset="0"/>
                                </a:rPr>
                              </m:ctrlPr>
                            </m:naryPr>
                            <m:sub>
                              <m:r>
                                <m:rPr>
                                  <m:brk m:alnAt="23"/>
                                </m:rPr>
                                <a:rPr lang="en-US" altLang="ko-KR" sz="2800" i="1">
                                  <a:solidFill>
                                    <a:srgbClr val="FF0000"/>
                                  </a:solidFill>
                                  <a:latin typeface="Cambria Math" panose="02040503050406030204" pitchFamily="18" charset="0"/>
                                </a:rPr>
                                <m:t>𝑖</m:t>
                              </m:r>
                              <m:r>
                                <a:rPr lang="en-US" altLang="ko-KR" sz="2800" i="1">
                                  <a:solidFill>
                                    <a:srgbClr val="FF0000"/>
                                  </a:solidFill>
                                  <a:latin typeface="Cambria Math" panose="02040503050406030204" pitchFamily="18" charset="0"/>
                                </a:rPr>
                                <m:t>=1</m:t>
                              </m:r>
                            </m:sub>
                            <m:sup>
                              <m:r>
                                <a:rPr lang="en-US" altLang="ko-KR" sz="2800" i="1">
                                  <a:solidFill>
                                    <a:srgbClr val="FF0000"/>
                                  </a:solidFill>
                                  <a:latin typeface="Cambria Math" panose="02040503050406030204" pitchFamily="18" charset="0"/>
                                </a:rPr>
                                <m:t>𝑛</m:t>
                              </m:r>
                            </m:sup>
                            <m:e>
                              <m:r>
                                <a:rPr lang="en-US" altLang="ko-KR" sz="2800" i="1">
                                  <a:solidFill>
                                    <a:srgbClr val="FF0000"/>
                                  </a:solidFill>
                                  <a:latin typeface="Cambria Math" panose="02040503050406030204" pitchFamily="18" charset="0"/>
                                </a:rPr>
                                <m:t>(</m:t>
                              </m:r>
                              <m:sSub>
                                <m:sSubPr>
                                  <m:ctrlPr>
                                    <a:rPr lang="en-US" altLang="ko-KR" sz="2800" i="1">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𝑥</m:t>
                                  </m:r>
                                </m:e>
                                <m:sub>
                                  <m:r>
                                    <a:rPr lang="en-US" altLang="ko-KR" sz="2800" i="1">
                                      <a:solidFill>
                                        <a:srgbClr val="FF0000"/>
                                      </a:solidFill>
                                      <a:latin typeface="Cambria Math" panose="02040503050406030204" pitchFamily="18" charset="0"/>
                                    </a:rPr>
                                    <m:t>𝑖</m:t>
                                  </m:r>
                                </m:sub>
                              </m:sSub>
                              <m:r>
                                <a:rPr lang="en-US" altLang="ko-KR" sz="2800" i="1">
                                  <a:solidFill>
                                    <a:srgbClr val="FF0000"/>
                                  </a:solidFill>
                                  <a:latin typeface="Cambria Math" panose="02040503050406030204" pitchFamily="18" charset="0"/>
                                </a:rPr>
                                <m:t>−</m:t>
                              </m:r>
                              <m:acc>
                                <m:accPr>
                                  <m:chr m:val="̅"/>
                                  <m:ctrlPr>
                                    <a:rPr lang="en-US" altLang="ko-KR" sz="2800" i="1">
                                      <a:solidFill>
                                        <a:srgbClr val="FF0000"/>
                                      </a:solidFill>
                                      <a:latin typeface="Cambria Math" panose="02040503050406030204" pitchFamily="18" charset="0"/>
                                    </a:rPr>
                                  </m:ctrlPr>
                                </m:accPr>
                                <m:e>
                                  <m:r>
                                    <a:rPr lang="en-US" altLang="ko-KR" sz="2800" i="1">
                                      <a:solidFill>
                                        <a:srgbClr val="FF0000"/>
                                      </a:solidFill>
                                      <a:latin typeface="Cambria Math" panose="02040503050406030204" pitchFamily="18" charset="0"/>
                                    </a:rPr>
                                    <m:t>𝑥</m:t>
                                  </m:r>
                                </m:e>
                              </m:acc>
                              <m:r>
                                <a:rPr lang="en-US" altLang="ko-KR" sz="2800" i="1">
                                  <a:solidFill>
                                    <a:srgbClr val="FF0000"/>
                                  </a:solidFill>
                                  <a:latin typeface="Cambria Math" panose="02040503050406030204" pitchFamily="18" charset="0"/>
                                </a:rPr>
                                <m:t>)(</m:t>
                              </m:r>
                              <m:sSub>
                                <m:sSubPr>
                                  <m:ctrlPr>
                                    <a:rPr lang="en-US" altLang="ko-KR" sz="2800" i="1">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𝑦</m:t>
                                  </m:r>
                                </m:e>
                                <m:sub>
                                  <m:r>
                                    <a:rPr lang="en-US" altLang="ko-KR" sz="2800" i="1">
                                      <a:solidFill>
                                        <a:srgbClr val="FF0000"/>
                                      </a:solidFill>
                                      <a:latin typeface="Cambria Math" panose="02040503050406030204" pitchFamily="18" charset="0"/>
                                    </a:rPr>
                                    <m:t>𝑖</m:t>
                                  </m:r>
                                </m:sub>
                              </m:sSub>
                              <m:r>
                                <a:rPr lang="en-US" altLang="ko-KR" sz="2800" i="1">
                                  <a:solidFill>
                                    <a:srgbClr val="FF0000"/>
                                  </a:solidFill>
                                  <a:latin typeface="Cambria Math" panose="02040503050406030204" pitchFamily="18" charset="0"/>
                                </a:rPr>
                                <m:t>−</m:t>
                              </m:r>
                              <m:acc>
                                <m:accPr>
                                  <m:chr m:val="̅"/>
                                  <m:ctrlPr>
                                    <a:rPr lang="en-US" altLang="ko-KR" sz="2800" i="1">
                                      <a:solidFill>
                                        <a:srgbClr val="FF0000"/>
                                      </a:solidFill>
                                      <a:latin typeface="Cambria Math" panose="02040503050406030204" pitchFamily="18" charset="0"/>
                                    </a:rPr>
                                  </m:ctrlPr>
                                </m:accPr>
                                <m:e>
                                  <m:r>
                                    <a:rPr lang="en-US" altLang="ko-KR" sz="2800" i="1">
                                      <a:solidFill>
                                        <a:srgbClr val="FF0000"/>
                                      </a:solidFill>
                                      <a:latin typeface="Cambria Math" panose="02040503050406030204" pitchFamily="18" charset="0"/>
                                    </a:rPr>
                                    <m:t>𝑦</m:t>
                                  </m:r>
                                </m:e>
                              </m:acc>
                              <m:r>
                                <a:rPr lang="en-US" altLang="ko-KR" sz="2800" i="1">
                                  <a:solidFill>
                                    <a:srgbClr val="FF0000"/>
                                  </a:solidFill>
                                  <a:latin typeface="Cambria Math" panose="02040503050406030204" pitchFamily="18" charset="0"/>
                                </a:rPr>
                                <m:t>)</m:t>
                              </m:r>
                            </m:e>
                          </m:nary>
                        </m:num>
                        <m:den>
                          <m:rad>
                            <m:radPr>
                              <m:degHide m:val="on"/>
                              <m:ctrlPr>
                                <a:rPr lang="en-US" altLang="ko-KR" sz="2800" i="1">
                                  <a:solidFill>
                                    <a:srgbClr val="FF0000"/>
                                  </a:solidFill>
                                  <a:latin typeface="Cambria Math" panose="02040503050406030204" pitchFamily="18" charset="0"/>
                                </a:rPr>
                              </m:ctrlPr>
                            </m:radPr>
                            <m:deg/>
                            <m:e>
                              <m:nary>
                                <m:naryPr>
                                  <m:chr m:val="∑"/>
                                  <m:ctrlPr>
                                    <a:rPr lang="en-US" altLang="ko-KR" sz="2800" i="1">
                                      <a:solidFill>
                                        <a:srgbClr val="FF0000"/>
                                      </a:solidFill>
                                      <a:latin typeface="Cambria Math" panose="02040503050406030204" pitchFamily="18" charset="0"/>
                                    </a:rPr>
                                  </m:ctrlPr>
                                </m:naryPr>
                                <m:sub>
                                  <m:r>
                                    <m:rPr>
                                      <m:brk m:alnAt="23"/>
                                    </m:rPr>
                                    <a:rPr lang="en-US" altLang="ko-KR" sz="2800" i="1">
                                      <a:solidFill>
                                        <a:srgbClr val="FF0000"/>
                                      </a:solidFill>
                                      <a:latin typeface="Cambria Math" panose="02040503050406030204" pitchFamily="18" charset="0"/>
                                    </a:rPr>
                                    <m:t>𝑖</m:t>
                                  </m:r>
                                  <m:r>
                                    <a:rPr lang="en-US" altLang="ko-KR" sz="2800" i="1">
                                      <a:solidFill>
                                        <a:srgbClr val="FF0000"/>
                                      </a:solidFill>
                                      <a:latin typeface="Cambria Math" panose="02040503050406030204" pitchFamily="18" charset="0"/>
                                    </a:rPr>
                                    <m:t>=1</m:t>
                                  </m:r>
                                </m:sub>
                                <m:sup>
                                  <m:r>
                                    <a:rPr lang="en-US" altLang="ko-KR" sz="2800" i="1">
                                      <a:solidFill>
                                        <a:srgbClr val="FF0000"/>
                                      </a:solidFill>
                                      <a:latin typeface="Cambria Math" panose="02040503050406030204" pitchFamily="18" charset="0"/>
                                    </a:rPr>
                                    <m:t>𝑛</m:t>
                                  </m:r>
                                </m:sup>
                                <m:e>
                                  <m:sSup>
                                    <m:sSupPr>
                                      <m:ctrlPr>
                                        <a:rPr lang="en-US" altLang="ko-KR" sz="2800" i="1">
                                          <a:solidFill>
                                            <a:srgbClr val="FF0000"/>
                                          </a:solidFill>
                                          <a:latin typeface="Cambria Math" panose="02040503050406030204" pitchFamily="18" charset="0"/>
                                        </a:rPr>
                                      </m:ctrlPr>
                                    </m:sSupPr>
                                    <m:e>
                                      <m:d>
                                        <m:dPr>
                                          <m:ctrlPr>
                                            <a:rPr lang="en-US" altLang="ko-KR" sz="2800" i="1">
                                              <a:solidFill>
                                                <a:srgbClr val="FF0000"/>
                                              </a:solidFill>
                                              <a:latin typeface="Cambria Math" panose="02040503050406030204" pitchFamily="18" charset="0"/>
                                            </a:rPr>
                                          </m:ctrlPr>
                                        </m:dPr>
                                        <m:e>
                                          <m:sSub>
                                            <m:sSubPr>
                                              <m:ctrlPr>
                                                <a:rPr lang="en-US" altLang="ko-KR" sz="2800" i="1">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𝑥</m:t>
                                              </m:r>
                                            </m:e>
                                            <m:sub>
                                              <m:r>
                                                <a:rPr lang="en-US" altLang="ko-KR" sz="2800" i="1">
                                                  <a:solidFill>
                                                    <a:srgbClr val="FF0000"/>
                                                  </a:solidFill>
                                                  <a:latin typeface="Cambria Math" panose="02040503050406030204" pitchFamily="18" charset="0"/>
                                                </a:rPr>
                                                <m:t>𝑖</m:t>
                                              </m:r>
                                            </m:sub>
                                          </m:sSub>
                                          <m:r>
                                            <a:rPr lang="en-US" altLang="ko-KR" sz="2800" i="1">
                                              <a:solidFill>
                                                <a:srgbClr val="FF0000"/>
                                              </a:solidFill>
                                              <a:latin typeface="Cambria Math" panose="02040503050406030204" pitchFamily="18" charset="0"/>
                                            </a:rPr>
                                            <m:t>−</m:t>
                                          </m:r>
                                          <m:acc>
                                            <m:accPr>
                                              <m:chr m:val="̅"/>
                                              <m:ctrlPr>
                                                <a:rPr lang="en-US" altLang="ko-KR" sz="2800" i="1">
                                                  <a:solidFill>
                                                    <a:srgbClr val="FF0000"/>
                                                  </a:solidFill>
                                                  <a:latin typeface="Cambria Math" panose="02040503050406030204" pitchFamily="18" charset="0"/>
                                                </a:rPr>
                                              </m:ctrlPr>
                                            </m:accPr>
                                            <m:e>
                                              <m:r>
                                                <a:rPr lang="en-US" altLang="ko-KR" sz="2800" i="1">
                                                  <a:solidFill>
                                                    <a:srgbClr val="FF0000"/>
                                                  </a:solidFill>
                                                  <a:latin typeface="Cambria Math" panose="02040503050406030204" pitchFamily="18" charset="0"/>
                                                </a:rPr>
                                                <m:t>𝑥</m:t>
                                              </m:r>
                                            </m:e>
                                          </m:acc>
                                        </m:e>
                                      </m:d>
                                    </m:e>
                                    <m:sup>
                                      <m:r>
                                        <a:rPr lang="en-US" altLang="ko-KR" sz="2800" i="1">
                                          <a:solidFill>
                                            <a:srgbClr val="FF0000"/>
                                          </a:solidFill>
                                          <a:latin typeface="Cambria Math" panose="02040503050406030204" pitchFamily="18" charset="0"/>
                                        </a:rPr>
                                        <m:t>2</m:t>
                                      </m:r>
                                    </m:sup>
                                  </m:sSup>
                                </m:e>
                              </m:nary>
                            </m:e>
                          </m:rad>
                          <m:rad>
                            <m:radPr>
                              <m:degHide m:val="on"/>
                              <m:ctrlPr>
                                <a:rPr lang="en-US" altLang="ko-KR" sz="2800" i="1">
                                  <a:solidFill>
                                    <a:srgbClr val="FF0000"/>
                                  </a:solidFill>
                                  <a:latin typeface="Cambria Math" panose="02040503050406030204" pitchFamily="18" charset="0"/>
                                </a:rPr>
                              </m:ctrlPr>
                            </m:radPr>
                            <m:deg/>
                            <m:e>
                              <m:nary>
                                <m:naryPr>
                                  <m:chr m:val="∑"/>
                                  <m:ctrlPr>
                                    <a:rPr lang="en-US" altLang="ko-KR" sz="2800" i="1">
                                      <a:solidFill>
                                        <a:srgbClr val="FF0000"/>
                                      </a:solidFill>
                                      <a:latin typeface="Cambria Math" panose="02040503050406030204" pitchFamily="18" charset="0"/>
                                    </a:rPr>
                                  </m:ctrlPr>
                                </m:naryPr>
                                <m:sub>
                                  <m:r>
                                    <m:rPr>
                                      <m:brk m:alnAt="23"/>
                                    </m:rPr>
                                    <a:rPr lang="en-US" altLang="ko-KR" sz="2800" i="1">
                                      <a:solidFill>
                                        <a:srgbClr val="FF0000"/>
                                      </a:solidFill>
                                      <a:latin typeface="Cambria Math" panose="02040503050406030204" pitchFamily="18" charset="0"/>
                                    </a:rPr>
                                    <m:t>𝑖</m:t>
                                  </m:r>
                                  <m:r>
                                    <a:rPr lang="en-US" altLang="ko-KR" sz="2800" i="1">
                                      <a:solidFill>
                                        <a:srgbClr val="FF0000"/>
                                      </a:solidFill>
                                      <a:latin typeface="Cambria Math" panose="02040503050406030204" pitchFamily="18" charset="0"/>
                                    </a:rPr>
                                    <m:t>=</m:t>
                                  </m:r>
                                  <m:r>
                                    <m:rPr>
                                      <m:brk m:alnAt="23"/>
                                    </m:rPr>
                                    <a:rPr lang="en-US" altLang="ko-KR" sz="2800" i="1">
                                      <a:solidFill>
                                        <a:srgbClr val="FF0000"/>
                                      </a:solidFill>
                                      <a:latin typeface="Cambria Math" panose="02040503050406030204" pitchFamily="18" charset="0"/>
                                    </a:rPr>
                                    <m:t>1</m:t>
                                  </m:r>
                                </m:sub>
                                <m:sup>
                                  <m:r>
                                    <a:rPr lang="en-US" altLang="ko-KR" sz="2800" i="1">
                                      <a:solidFill>
                                        <a:srgbClr val="FF0000"/>
                                      </a:solidFill>
                                      <a:latin typeface="Cambria Math" panose="02040503050406030204" pitchFamily="18" charset="0"/>
                                    </a:rPr>
                                    <m:t>𝑛</m:t>
                                  </m:r>
                                </m:sup>
                                <m:e>
                                  <m:sSup>
                                    <m:sSupPr>
                                      <m:ctrlPr>
                                        <a:rPr lang="en-US" altLang="ko-KR" sz="2800" i="1">
                                          <a:solidFill>
                                            <a:srgbClr val="FF0000"/>
                                          </a:solidFill>
                                          <a:latin typeface="Cambria Math" panose="02040503050406030204" pitchFamily="18" charset="0"/>
                                        </a:rPr>
                                      </m:ctrlPr>
                                    </m:sSupPr>
                                    <m:e>
                                      <m:d>
                                        <m:dPr>
                                          <m:ctrlPr>
                                            <a:rPr lang="en-US" altLang="ko-KR" sz="2800" i="1">
                                              <a:solidFill>
                                                <a:srgbClr val="FF0000"/>
                                              </a:solidFill>
                                              <a:latin typeface="Cambria Math" panose="02040503050406030204" pitchFamily="18" charset="0"/>
                                            </a:rPr>
                                          </m:ctrlPr>
                                        </m:dPr>
                                        <m:e>
                                          <m:sSub>
                                            <m:sSubPr>
                                              <m:ctrlPr>
                                                <a:rPr lang="en-US" altLang="ko-KR" sz="2800" i="1">
                                                  <a:solidFill>
                                                    <a:srgbClr val="FF0000"/>
                                                  </a:solidFill>
                                                  <a:latin typeface="Cambria Math" panose="02040503050406030204" pitchFamily="18" charset="0"/>
                                                </a:rPr>
                                              </m:ctrlPr>
                                            </m:sSubPr>
                                            <m:e>
                                              <m:r>
                                                <a:rPr lang="en-US" altLang="ko-KR" sz="2800" i="1">
                                                  <a:solidFill>
                                                    <a:srgbClr val="FF0000"/>
                                                  </a:solidFill>
                                                  <a:latin typeface="Cambria Math" panose="02040503050406030204" pitchFamily="18" charset="0"/>
                                                </a:rPr>
                                                <m:t>𝑦</m:t>
                                              </m:r>
                                            </m:e>
                                            <m:sub>
                                              <m:r>
                                                <a:rPr lang="en-US" altLang="ko-KR" sz="2800" i="1">
                                                  <a:solidFill>
                                                    <a:srgbClr val="FF0000"/>
                                                  </a:solidFill>
                                                  <a:latin typeface="Cambria Math" panose="02040503050406030204" pitchFamily="18" charset="0"/>
                                                </a:rPr>
                                                <m:t>𝑖</m:t>
                                              </m:r>
                                            </m:sub>
                                          </m:sSub>
                                          <m:r>
                                            <a:rPr lang="en-US" altLang="ko-KR" sz="2800" i="1">
                                              <a:solidFill>
                                                <a:srgbClr val="FF0000"/>
                                              </a:solidFill>
                                              <a:latin typeface="Cambria Math" panose="02040503050406030204" pitchFamily="18" charset="0"/>
                                            </a:rPr>
                                            <m:t>−</m:t>
                                          </m:r>
                                          <m:acc>
                                            <m:accPr>
                                              <m:chr m:val="̅"/>
                                              <m:ctrlPr>
                                                <a:rPr lang="en-US" altLang="ko-KR" sz="2800" i="1">
                                                  <a:solidFill>
                                                    <a:srgbClr val="FF0000"/>
                                                  </a:solidFill>
                                                  <a:latin typeface="Cambria Math" panose="02040503050406030204" pitchFamily="18" charset="0"/>
                                                </a:rPr>
                                              </m:ctrlPr>
                                            </m:accPr>
                                            <m:e>
                                              <m:r>
                                                <a:rPr lang="en-US" altLang="ko-KR" sz="2800" i="1">
                                                  <a:solidFill>
                                                    <a:srgbClr val="FF0000"/>
                                                  </a:solidFill>
                                                  <a:latin typeface="Cambria Math" panose="02040503050406030204" pitchFamily="18" charset="0"/>
                                                </a:rPr>
                                                <m:t>𝑦</m:t>
                                              </m:r>
                                            </m:e>
                                          </m:acc>
                                        </m:e>
                                      </m:d>
                                    </m:e>
                                    <m:sup>
                                      <m:r>
                                        <a:rPr lang="en-US" altLang="ko-KR" sz="2800" i="1">
                                          <a:solidFill>
                                            <a:srgbClr val="FF0000"/>
                                          </a:solidFill>
                                          <a:latin typeface="Cambria Math" panose="02040503050406030204" pitchFamily="18" charset="0"/>
                                        </a:rPr>
                                        <m:t>2</m:t>
                                      </m:r>
                                    </m:sup>
                                  </m:sSup>
                                </m:e>
                              </m:nary>
                            </m:e>
                          </m:rad>
                        </m:den>
                      </m:f>
                    </m:oMath>
                  </m:oMathPara>
                </a14:m>
                <a:endParaRPr lang="en-US" altLang="ko-KR" sz="2800" dirty="0"/>
              </a:p>
              <a:p>
                <a:pPr/>
                <a:br>
                  <a:rPr lang="en-US" altLang="ko-KR" sz="2800" dirty="0"/>
                </a:br>
                <a14:m>
                  <m:oMathPara xmlns:m="http://schemas.openxmlformats.org/officeDocument/2006/math">
                    <m:oMathParaPr>
                      <m:jc m:val="centerGroup"/>
                    </m:oMathParaPr>
                    <m:oMath xmlns:m="http://schemas.openxmlformats.org/officeDocument/2006/math">
                      <m:r>
                        <a:rPr lang="en-US" altLang="ko-KR" sz="2800" b="0" i="1" smtClean="0">
                          <a:latin typeface="Cambria Math" panose="02040503050406030204" pitchFamily="18" charset="0"/>
                        </a:rPr>
                        <m:t>=</m:t>
                      </m:r>
                      <m:f>
                        <m:fPr>
                          <m:ctrlPr>
                            <a:rPr lang="en-US" altLang="ko-KR" sz="2800" i="1">
                              <a:latin typeface="Cambria Math" panose="02040503050406030204" pitchFamily="18" charset="0"/>
                            </a:rPr>
                          </m:ctrlPr>
                        </m:fPr>
                        <m:num>
                          <m:f>
                            <m:fPr>
                              <m:ctrlPr>
                                <a:rPr lang="en-US" altLang="ko-KR" sz="2800" b="0" i="1" smtClean="0">
                                  <a:latin typeface="Cambria Math" panose="02040503050406030204" pitchFamily="18" charset="0"/>
                                </a:rPr>
                              </m:ctrlPr>
                            </m:fPr>
                            <m:num>
                              <m:nary>
                                <m:naryPr>
                                  <m:chr m:val="∑"/>
                                  <m:ctrlPr>
                                    <a:rPr lang="en-US" altLang="ko-KR" sz="2800" i="1">
                                      <a:latin typeface="Cambria Math" panose="02040503050406030204" pitchFamily="18" charset="0"/>
                                    </a:rPr>
                                  </m:ctrlPr>
                                </m:naryPr>
                                <m:sub>
                                  <m:r>
                                    <m:rPr>
                                      <m:brk m:alnAt="23"/>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d>
                                    <m:dPr>
                                      <m:ctrlPr>
                                        <a:rPr lang="en-US" altLang="ko-KR" sz="2800" i="1">
                                          <a:latin typeface="Cambria Math" panose="02040503050406030204" pitchFamily="18" charset="0"/>
                                        </a:rPr>
                                      </m:ctrlPr>
                                    </m:dP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𝑖</m:t>
                                          </m:r>
                                        </m:sub>
                                      </m:sSub>
                                      <m:r>
                                        <a:rPr lang="en-US" altLang="ko-KR" sz="2800" i="1">
                                          <a:latin typeface="Cambria Math" panose="02040503050406030204" pitchFamily="18" charset="0"/>
                                        </a:rPr>
                                        <m:t>−</m:t>
                                      </m:r>
                                      <m:acc>
                                        <m:accPr>
                                          <m:chr m:val="̅"/>
                                          <m:ctrlPr>
                                            <a:rPr lang="en-US" altLang="ko-KR" sz="2800" i="1">
                                              <a:latin typeface="Cambria Math" panose="02040503050406030204" pitchFamily="18" charset="0"/>
                                            </a:rPr>
                                          </m:ctrlPr>
                                        </m:accPr>
                                        <m:e>
                                          <m:r>
                                            <a:rPr lang="en-US" altLang="ko-KR" sz="2800" i="1">
                                              <a:latin typeface="Cambria Math" panose="02040503050406030204" pitchFamily="18" charset="0"/>
                                            </a:rPr>
                                            <m:t>𝑥</m:t>
                                          </m:r>
                                        </m:e>
                                      </m:acc>
                                    </m:e>
                                  </m:d>
                                  <m:d>
                                    <m:dPr>
                                      <m:ctrlPr>
                                        <a:rPr lang="en-US" altLang="ko-KR" sz="2800" i="1">
                                          <a:latin typeface="Cambria Math" panose="02040503050406030204" pitchFamily="18" charset="0"/>
                                        </a:rPr>
                                      </m:ctrlPr>
                                    </m:dP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𝑖</m:t>
                                          </m:r>
                                        </m:sub>
                                      </m:sSub>
                                      <m:r>
                                        <a:rPr lang="en-US" altLang="ko-KR" sz="2800" i="1">
                                          <a:latin typeface="Cambria Math" panose="02040503050406030204" pitchFamily="18" charset="0"/>
                                        </a:rPr>
                                        <m:t>−</m:t>
                                      </m:r>
                                      <m:acc>
                                        <m:accPr>
                                          <m:chr m:val="̅"/>
                                          <m:ctrlPr>
                                            <a:rPr lang="en-US" altLang="ko-KR" sz="2800" i="1">
                                              <a:latin typeface="Cambria Math" panose="02040503050406030204" pitchFamily="18" charset="0"/>
                                            </a:rPr>
                                          </m:ctrlPr>
                                        </m:accPr>
                                        <m:e>
                                          <m:r>
                                            <a:rPr lang="en-US" altLang="ko-KR" sz="2800" i="1">
                                              <a:latin typeface="Cambria Math" panose="02040503050406030204" pitchFamily="18" charset="0"/>
                                            </a:rPr>
                                            <m:t>𝑦</m:t>
                                          </m:r>
                                        </m:e>
                                      </m:acc>
                                    </m:e>
                                  </m:d>
                                </m:e>
                              </m:nary>
                            </m:num>
                            <m:den>
                              <m:r>
                                <a:rPr lang="en-US" altLang="ko-KR" sz="2800" b="0" i="1" smtClean="0">
                                  <a:latin typeface="Cambria Math" panose="02040503050406030204" pitchFamily="18" charset="0"/>
                                </a:rPr>
                                <m:t>𝑛</m:t>
                              </m:r>
                              <m:r>
                                <a:rPr lang="en-US" altLang="ko-KR" sz="2800" b="0" i="1" smtClean="0">
                                  <a:latin typeface="Cambria Math" panose="02040503050406030204" pitchFamily="18" charset="0"/>
                                </a:rPr>
                                <m:t>−1</m:t>
                              </m:r>
                            </m:den>
                          </m:f>
                        </m:num>
                        <m:den>
                          <m:rad>
                            <m:radPr>
                              <m:degHide m:val="on"/>
                              <m:ctrlPr>
                                <a:rPr lang="en-US" altLang="ko-KR" sz="2800" i="1">
                                  <a:latin typeface="Cambria Math" panose="02040503050406030204" pitchFamily="18" charset="0"/>
                                </a:rPr>
                              </m:ctrlPr>
                            </m:radPr>
                            <m:deg/>
                            <m:e>
                              <m:f>
                                <m:fPr>
                                  <m:ctrlPr>
                                    <a:rPr lang="en-US" altLang="ko-KR" sz="2800" b="0" i="1" smtClean="0">
                                      <a:latin typeface="Cambria Math" panose="02040503050406030204" pitchFamily="18" charset="0"/>
                                    </a:rPr>
                                  </m:ctrlPr>
                                </m:fPr>
                                <m:num>
                                  <m:nary>
                                    <m:naryPr>
                                      <m:chr m:val="∑"/>
                                      <m:ctrlPr>
                                        <a:rPr lang="en-US" altLang="ko-KR" sz="2800" i="1">
                                          <a:latin typeface="Cambria Math" panose="02040503050406030204" pitchFamily="18" charset="0"/>
                                        </a:rPr>
                                      </m:ctrlPr>
                                    </m:naryPr>
                                    <m:sub>
                                      <m:r>
                                        <m:rPr>
                                          <m:brk m:alnAt="23"/>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p>
                                        <m:sSupPr>
                                          <m:ctrlPr>
                                            <a:rPr lang="en-US" altLang="ko-KR" sz="2800" i="1">
                                              <a:latin typeface="Cambria Math" panose="02040503050406030204" pitchFamily="18" charset="0"/>
                                            </a:rPr>
                                          </m:ctrlPr>
                                        </m:sSupPr>
                                        <m:e>
                                          <m:d>
                                            <m:dPr>
                                              <m:ctrlPr>
                                                <a:rPr lang="en-US" altLang="ko-KR" sz="2800" i="1">
                                                  <a:latin typeface="Cambria Math" panose="02040503050406030204" pitchFamily="18" charset="0"/>
                                                </a:rPr>
                                              </m:ctrlPr>
                                            </m:dP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𝑖</m:t>
                                                  </m:r>
                                                </m:sub>
                                              </m:sSub>
                                              <m:r>
                                                <a:rPr lang="en-US" altLang="ko-KR" sz="2800" i="1">
                                                  <a:latin typeface="Cambria Math" panose="02040503050406030204" pitchFamily="18" charset="0"/>
                                                </a:rPr>
                                                <m:t>−</m:t>
                                              </m:r>
                                              <m:acc>
                                                <m:accPr>
                                                  <m:chr m:val="̅"/>
                                                  <m:ctrlPr>
                                                    <a:rPr lang="en-US" altLang="ko-KR" sz="2800" i="1">
                                                      <a:latin typeface="Cambria Math" panose="02040503050406030204" pitchFamily="18" charset="0"/>
                                                    </a:rPr>
                                                  </m:ctrlPr>
                                                </m:accPr>
                                                <m:e>
                                                  <m:r>
                                                    <a:rPr lang="en-US" altLang="ko-KR" sz="2800" i="1">
                                                      <a:latin typeface="Cambria Math" panose="02040503050406030204" pitchFamily="18" charset="0"/>
                                                    </a:rPr>
                                                    <m:t>𝑥</m:t>
                                                  </m:r>
                                                </m:e>
                                              </m:acc>
                                            </m:e>
                                          </m:d>
                                        </m:e>
                                        <m:sup>
                                          <m:r>
                                            <a:rPr lang="en-US" altLang="ko-KR" sz="2800" i="1">
                                              <a:latin typeface="Cambria Math" panose="02040503050406030204" pitchFamily="18" charset="0"/>
                                            </a:rPr>
                                            <m:t>2</m:t>
                                          </m:r>
                                        </m:sup>
                                      </m:sSup>
                                    </m:e>
                                  </m:nary>
                                </m:num>
                                <m:den>
                                  <m:r>
                                    <a:rPr lang="en-US" altLang="ko-KR" sz="2800" b="0" i="1" smtClean="0">
                                      <a:latin typeface="Cambria Math" panose="02040503050406030204" pitchFamily="18" charset="0"/>
                                    </a:rPr>
                                    <m:t>𝑛</m:t>
                                  </m:r>
                                  <m:r>
                                    <a:rPr lang="en-US" altLang="ko-KR" sz="2800" b="0" i="1" smtClean="0">
                                      <a:latin typeface="Cambria Math" panose="02040503050406030204" pitchFamily="18" charset="0"/>
                                    </a:rPr>
                                    <m:t>−1</m:t>
                                  </m:r>
                                </m:den>
                              </m:f>
                            </m:e>
                          </m:rad>
                          <m:rad>
                            <m:radPr>
                              <m:degHide m:val="on"/>
                              <m:ctrlPr>
                                <a:rPr lang="en-US" altLang="ko-KR" sz="2800" i="1">
                                  <a:latin typeface="Cambria Math" panose="02040503050406030204" pitchFamily="18" charset="0"/>
                                </a:rPr>
                              </m:ctrlPr>
                            </m:radPr>
                            <m:deg/>
                            <m:e>
                              <m:f>
                                <m:fPr>
                                  <m:ctrlPr>
                                    <a:rPr lang="en-US" altLang="ko-KR" sz="2800" b="0" i="1" smtClean="0">
                                      <a:latin typeface="Cambria Math" panose="02040503050406030204" pitchFamily="18" charset="0"/>
                                    </a:rPr>
                                  </m:ctrlPr>
                                </m:fPr>
                                <m:num>
                                  <m:nary>
                                    <m:naryPr>
                                      <m:chr m:val="∑"/>
                                      <m:ctrlPr>
                                        <a:rPr lang="en-US" altLang="ko-KR" sz="2800" i="1">
                                          <a:latin typeface="Cambria Math" panose="02040503050406030204" pitchFamily="18" charset="0"/>
                                        </a:rPr>
                                      </m:ctrlPr>
                                    </m:naryPr>
                                    <m:sub>
                                      <m:r>
                                        <m:rPr>
                                          <m:brk m:alnAt="23"/>
                                        </m:rPr>
                                        <a:rPr lang="en-US" altLang="ko-KR" sz="2800" i="1">
                                          <a:latin typeface="Cambria Math" panose="02040503050406030204" pitchFamily="18" charset="0"/>
                                        </a:rPr>
                                        <m:t>𝑖</m:t>
                                      </m:r>
                                      <m:r>
                                        <a:rPr lang="en-US" altLang="ko-KR" sz="2800" i="1">
                                          <a:latin typeface="Cambria Math" panose="02040503050406030204" pitchFamily="18" charset="0"/>
                                        </a:rPr>
                                        <m:t>=</m:t>
                                      </m:r>
                                      <m:r>
                                        <m:rPr>
                                          <m:brk m:alnAt="23"/>
                                        </m:rP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p>
                                        <m:sSupPr>
                                          <m:ctrlPr>
                                            <a:rPr lang="en-US" altLang="ko-KR" sz="2800" i="1">
                                              <a:latin typeface="Cambria Math" panose="02040503050406030204" pitchFamily="18" charset="0"/>
                                            </a:rPr>
                                          </m:ctrlPr>
                                        </m:sSupPr>
                                        <m:e>
                                          <m:d>
                                            <m:dPr>
                                              <m:ctrlPr>
                                                <a:rPr lang="en-US" altLang="ko-KR" sz="2800" i="1">
                                                  <a:latin typeface="Cambria Math" panose="02040503050406030204" pitchFamily="18" charset="0"/>
                                                </a:rPr>
                                              </m:ctrlPr>
                                            </m:dP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𝑖</m:t>
                                                  </m:r>
                                                </m:sub>
                                              </m:sSub>
                                              <m:r>
                                                <a:rPr lang="en-US" altLang="ko-KR" sz="2800" i="1">
                                                  <a:latin typeface="Cambria Math" panose="02040503050406030204" pitchFamily="18" charset="0"/>
                                                </a:rPr>
                                                <m:t>−</m:t>
                                              </m:r>
                                              <m:acc>
                                                <m:accPr>
                                                  <m:chr m:val="̅"/>
                                                  <m:ctrlPr>
                                                    <a:rPr lang="en-US" altLang="ko-KR" sz="2800" i="1">
                                                      <a:latin typeface="Cambria Math" panose="02040503050406030204" pitchFamily="18" charset="0"/>
                                                    </a:rPr>
                                                  </m:ctrlPr>
                                                </m:accPr>
                                                <m:e>
                                                  <m:r>
                                                    <a:rPr lang="en-US" altLang="ko-KR" sz="2800" i="1">
                                                      <a:latin typeface="Cambria Math" panose="02040503050406030204" pitchFamily="18" charset="0"/>
                                                    </a:rPr>
                                                    <m:t>𝑦</m:t>
                                                  </m:r>
                                                </m:e>
                                              </m:acc>
                                            </m:e>
                                          </m:d>
                                        </m:e>
                                        <m:sup>
                                          <m:r>
                                            <a:rPr lang="en-US" altLang="ko-KR" sz="2800" i="1">
                                              <a:latin typeface="Cambria Math" panose="02040503050406030204" pitchFamily="18" charset="0"/>
                                            </a:rPr>
                                            <m:t>2</m:t>
                                          </m:r>
                                        </m:sup>
                                      </m:sSup>
                                    </m:e>
                                  </m:nary>
                                </m:num>
                                <m:den>
                                  <m:r>
                                    <a:rPr lang="en-US" altLang="ko-KR" sz="2800" b="0" i="1" smtClean="0">
                                      <a:latin typeface="Cambria Math" panose="02040503050406030204" pitchFamily="18" charset="0"/>
                                    </a:rPr>
                                    <m:t>𝑛</m:t>
                                  </m:r>
                                  <m:r>
                                    <a:rPr lang="en-US" altLang="ko-KR" sz="2800" b="0" i="1" smtClean="0">
                                      <a:latin typeface="Cambria Math" panose="02040503050406030204" pitchFamily="18" charset="0"/>
                                    </a:rPr>
                                    <m:t>−1</m:t>
                                  </m:r>
                                </m:den>
                              </m:f>
                            </m:e>
                          </m:rad>
                        </m:den>
                      </m:f>
                    </m:oMath>
                  </m:oMathPara>
                </a14:m>
                <a:endParaRPr lang="en-US" altLang="ko-KR" sz="2800" dirty="0"/>
              </a:p>
              <a:p>
                <a:endParaRPr lang="en-US" altLang="ko-KR" sz="2800" dirty="0"/>
              </a:p>
              <a:p>
                <a:r>
                  <a:rPr lang="en-US" altLang="ko-KR" sz="2800" b="0" dirty="0"/>
                  <a:t>      </a:t>
                </a:r>
                <a14:m>
                  <m:oMath xmlns:m="http://schemas.openxmlformats.org/officeDocument/2006/math">
                    <m:r>
                      <a:rPr lang="en-US" altLang="ko-KR" sz="2000" b="0" i="1" smtClean="0">
                        <a:solidFill>
                          <a:srgbClr val="FF0000"/>
                        </a:solidFill>
                        <a:latin typeface="Cambria Math" panose="02040503050406030204" pitchFamily="18" charset="0"/>
                      </a:rPr>
                      <m:t>=</m:t>
                    </m:r>
                    <m:f>
                      <m:fPr>
                        <m:ctrlPr>
                          <a:rPr lang="en-US" altLang="ko-KR" sz="2000" b="0" i="1" smtClean="0">
                            <a:solidFill>
                              <a:srgbClr val="FF0000"/>
                            </a:solidFill>
                            <a:latin typeface="Cambria Math" panose="02040503050406030204" pitchFamily="18" charset="0"/>
                          </a:rPr>
                        </m:ctrlPr>
                      </m:fPr>
                      <m:num>
                        <m:acc>
                          <m:accPr>
                            <m:chr m:val="̂"/>
                            <m:ctrlPr>
                              <a:rPr lang="en-US" altLang="ko-KR" sz="2000" b="0" i="1" smtClean="0">
                                <a:solidFill>
                                  <a:srgbClr val="FF0000"/>
                                </a:solidFill>
                                <a:latin typeface="Cambria Math" panose="02040503050406030204" pitchFamily="18" charset="0"/>
                              </a:rPr>
                            </m:ctrlPr>
                          </m:accPr>
                          <m:e>
                            <m:r>
                              <a:rPr lang="en-US" altLang="ko-KR" sz="2000" b="0" i="1" smtClean="0">
                                <a:solidFill>
                                  <a:srgbClr val="FF0000"/>
                                </a:solidFill>
                                <a:latin typeface="Cambria Math" panose="02040503050406030204" pitchFamily="18" charset="0"/>
                              </a:rPr>
                              <m:t>𝑐𝑜𝑣</m:t>
                            </m:r>
                          </m:e>
                        </m:acc>
                        <m:r>
                          <a:rPr lang="en-US" altLang="ko-KR" sz="2000" b="0" i="1" smtClean="0">
                            <a:solidFill>
                              <a:srgbClr val="FF0000"/>
                            </a:solidFill>
                            <a:latin typeface="Cambria Math" panose="02040503050406030204" pitchFamily="18" charset="0"/>
                          </a:rPr>
                          <m:t>(</m:t>
                        </m:r>
                        <m:r>
                          <a:rPr lang="en-US" altLang="ko-KR" sz="2000" b="0" i="1" smtClean="0">
                            <a:solidFill>
                              <a:srgbClr val="FF0000"/>
                            </a:solidFill>
                            <a:latin typeface="Cambria Math" panose="02040503050406030204" pitchFamily="18" charset="0"/>
                          </a:rPr>
                          <m:t>𝑥</m:t>
                        </m:r>
                        <m:r>
                          <a:rPr lang="en-US" altLang="ko-KR" sz="2000" b="0" i="1" smtClean="0">
                            <a:solidFill>
                              <a:srgbClr val="FF0000"/>
                            </a:solidFill>
                            <a:latin typeface="Cambria Math" panose="02040503050406030204" pitchFamily="18" charset="0"/>
                          </a:rPr>
                          <m:t>,</m:t>
                        </m:r>
                        <m:r>
                          <a:rPr lang="en-US" altLang="ko-KR" sz="2000" b="0" i="1" smtClean="0">
                            <a:solidFill>
                              <a:srgbClr val="FF0000"/>
                            </a:solidFill>
                            <a:latin typeface="Cambria Math" panose="02040503050406030204" pitchFamily="18" charset="0"/>
                          </a:rPr>
                          <m:t>𝑦</m:t>
                        </m:r>
                        <m:r>
                          <a:rPr lang="en-US" altLang="ko-KR" sz="2000" b="0" i="1" smtClean="0">
                            <a:solidFill>
                              <a:srgbClr val="FF0000"/>
                            </a:solidFill>
                            <a:latin typeface="Cambria Math" panose="02040503050406030204" pitchFamily="18" charset="0"/>
                          </a:rPr>
                          <m:t>)</m:t>
                        </m:r>
                      </m:num>
                      <m:den>
                        <m:sSub>
                          <m:sSubPr>
                            <m:ctrlPr>
                              <a:rPr lang="en-US" altLang="ko-KR" sz="2000" b="0" i="1" smtClean="0">
                                <a:solidFill>
                                  <a:srgbClr val="FF0000"/>
                                </a:solidFill>
                                <a:latin typeface="Cambria Math" panose="02040503050406030204" pitchFamily="18" charset="0"/>
                              </a:rPr>
                            </m:ctrlPr>
                          </m:sSubPr>
                          <m:e>
                            <m:r>
                              <a:rPr lang="en-US" altLang="ko-KR" sz="2000" b="0" i="1" smtClean="0">
                                <a:solidFill>
                                  <a:srgbClr val="FF0000"/>
                                </a:solidFill>
                                <a:latin typeface="Cambria Math" panose="02040503050406030204" pitchFamily="18" charset="0"/>
                              </a:rPr>
                              <m:t>𝑠</m:t>
                            </m:r>
                          </m:e>
                          <m:sub>
                            <m:r>
                              <a:rPr lang="en-US" altLang="ko-KR" sz="2000" b="0" i="1" smtClean="0">
                                <a:solidFill>
                                  <a:srgbClr val="FF0000"/>
                                </a:solidFill>
                                <a:latin typeface="Cambria Math" panose="02040503050406030204" pitchFamily="18" charset="0"/>
                              </a:rPr>
                              <m:t>𝑥</m:t>
                            </m:r>
                          </m:sub>
                        </m:sSub>
                        <m:sSub>
                          <m:sSubPr>
                            <m:ctrlPr>
                              <a:rPr lang="en-US" altLang="ko-KR" sz="2000" b="0" i="1" smtClean="0">
                                <a:solidFill>
                                  <a:srgbClr val="FF0000"/>
                                </a:solidFill>
                                <a:latin typeface="Cambria Math" panose="02040503050406030204" pitchFamily="18" charset="0"/>
                              </a:rPr>
                            </m:ctrlPr>
                          </m:sSubPr>
                          <m:e>
                            <m:r>
                              <a:rPr lang="en-US" altLang="ko-KR" sz="2000" b="0" i="1" smtClean="0">
                                <a:solidFill>
                                  <a:srgbClr val="FF0000"/>
                                </a:solidFill>
                                <a:latin typeface="Cambria Math" panose="02040503050406030204" pitchFamily="18" charset="0"/>
                              </a:rPr>
                              <m:t>𝑠</m:t>
                            </m:r>
                          </m:e>
                          <m:sub>
                            <m:r>
                              <a:rPr lang="en-US" altLang="ko-KR" sz="2000" b="0" i="1" smtClean="0">
                                <a:solidFill>
                                  <a:srgbClr val="FF0000"/>
                                </a:solidFill>
                                <a:latin typeface="Cambria Math" panose="02040503050406030204" pitchFamily="18" charset="0"/>
                              </a:rPr>
                              <m:t>𝑦</m:t>
                            </m:r>
                          </m:sub>
                        </m:sSub>
                      </m:den>
                    </m:f>
                    <m:r>
                      <a:rPr lang="en-US" altLang="ko-KR" sz="2000" b="0" i="1" smtClean="0">
                        <a:solidFill>
                          <a:srgbClr val="FF0000"/>
                        </a:solidFill>
                        <a:latin typeface="Cambria Math" panose="02040503050406030204" pitchFamily="18" charset="0"/>
                      </a:rPr>
                      <m:t>=</m:t>
                    </m:r>
                    <m:f>
                      <m:fPr>
                        <m:ctrlPr>
                          <a:rPr lang="en-US" altLang="ko-KR" sz="2000" b="0" i="1" smtClean="0">
                            <a:solidFill>
                              <a:srgbClr val="FF0000"/>
                            </a:solidFill>
                            <a:latin typeface="Cambria Math" panose="02040503050406030204" pitchFamily="18" charset="0"/>
                          </a:rPr>
                        </m:ctrlPr>
                      </m:fPr>
                      <m:num>
                        <m:d>
                          <m:dPr>
                            <m:ctrlPr>
                              <a:rPr lang="en-US" altLang="ko-KR" sz="2000" b="0" i="1" smtClean="0">
                                <a:solidFill>
                                  <a:srgbClr val="FF0000"/>
                                </a:solidFill>
                                <a:latin typeface="Cambria Math" panose="02040503050406030204" pitchFamily="18" charset="0"/>
                              </a:rPr>
                            </m:ctrlPr>
                          </m:dPr>
                          <m:e>
                            <m:r>
                              <a:rPr lang="en-US" altLang="ko-KR" sz="2000" b="0" i="1" smtClean="0">
                                <a:solidFill>
                                  <a:srgbClr val="FF0000"/>
                                </a:solidFill>
                                <a:latin typeface="Cambria Math" panose="02040503050406030204" pitchFamily="18" charset="0"/>
                              </a:rPr>
                              <m:t>𝑥</m:t>
                            </m:r>
                            <m:r>
                              <a:rPr lang="en-US" altLang="ko-KR" sz="2000" b="0" i="1" smtClean="0">
                                <a:solidFill>
                                  <a:srgbClr val="FF0000"/>
                                </a:solidFill>
                                <a:latin typeface="Cambria Math" panose="02040503050406030204" pitchFamily="18" charset="0"/>
                              </a:rPr>
                              <m:t>,</m:t>
                            </m:r>
                            <m:r>
                              <a:rPr lang="en-US" altLang="ko-KR" sz="2000" b="0" i="1" smtClean="0">
                                <a:solidFill>
                                  <a:srgbClr val="FF0000"/>
                                </a:solidFill>
                                <a:latin typeface="Cambria Math" panose="02040503050406030204" pitchFamily="18" charset="0"/>
                              </a:rPr>
                              <m:t>𝑦</m:t>
                            </m:r>
                          </m:e>
                        </m:d>
                        <m:r>
                          <a:rPr lang="ko-KR" altLang="en-US" sz="2000" i="1">
                            <a:solidFill>
                              <a:srgbClr val="FF0000"/>
                            </a:solidFill>
                            <a:latin typeface="Cambria Math" panose="02040503050406030204" pitchFamily="18" charset="0"/>
                          </a:rPr>
                          <m:t>의</m:t>
                        </m:r>
                        <m:r>
                          <a:rPr lang="ko-KR" altLang="en-US" sz="2000" i="1" smtClean="0">
                            <a:solidFill>
                              <a:srgbClr val="FF0000"/>
                            </a:solidFill>
                            <a:latin typeface="Cambria Math" panose="02040503050406030204" pitchFamily="18" charset="0"/>
                          </a:rPr>
                          <m:t>표</m:t>
                        </m:r>
                        <m:r>
                          <a:rPr lang="ko-KR" altLang="en-US" sz="2000" i="1">
                            <a:solidFill>
                              <a:srgbClr val="FF0000"/>
                            </a:solidFill>
                            <a:latin typeface="Cambria Math" panose="02040503050406030204" pitchFamily="18" charset="0"/>
                          </a:rPr>
                          <m:t>본</m:t>
                        </m:r>
                        <m:r>
                          <a:rPr lang="ko-KR" altLang="en-US" sz="2000" i="1" smtClean="0">
                            <a:solidFill>
                              <a:srgbClr val="FF0000"/>
                            </a:solidFill>
                            <a:latin typeface="Cambria Math" panose="02040503050406030204" pitchFamily="18" charset="0"/>
                          </a:rPr>
                          <m:t>공</m:t>
                        </m:r>
                        <m:r>
                          <a:rPr lang="ko-KR" altLang="en-US" sz="2000" i="1">
                            <a:solidFill>
                              <a:srgbClr val="FF0000"/>
                            </a:solidFill>
                            <a:latin typeface="Cambria Math" panose="02040503050406030204" pitchFamily="18" charset="0"/>
                          </a:rPr>
                          <m:t>분</m:t>
                        </m:r>
                        <m:r>
                          <a:rPr lang="ko-KR" altLang="en-US" sz="2000" i="1" smtClean="0">
                            <a:solidFill>
                              <a:srgbClr val="FF0000"/>
                            </a:solidFill>
                            <a:latin typeface="Cambria Math" panose="02040503050406030204" pitchFamily="18" charset="0"/>
                          </a:rPr>
                          <m:t>산</m:t>
                        </m:r>
                      </m:num>
                      <m:den>
                        <m:r>
                          <a:rPr lang="en-US" altLang="ko-KR" sz="2000" b="0" i="1" smtClean="0">
                            <a:solidFill>
                              <a:srgbClr val="FF0000"/>
                            </a:solidFill>
                            <a:latin typeface="Cambria Math" panose="02040503050406030204" pitchFamily="18" charset="0"/>
                          </a:rPr>
                          <m:t>𝑥</m:t>
                        </m:r>
                        <m:r>
                          <a:rPr lang="ko-KR" altLang="en-US" sz="2000" i="1">
                            <a:solidFill>
                              <a:srgbClr val="FF0000"/>
                            </a:solidFill>
                            <a:latin typeface="Cambria Math" panose="02040503050406030204" pitchFamily="18" charset="0"/>
                          </a:rPr>
                          <m:t>의</m:t>
                        </m:r>
                        <m:r>
                          <a:rPr lang="ko-KR" altLang="en-US" sz="2000" i="1" smtClean="0">
                            <a:solidFill>
                              <a:srgbClr val="FF0000"/>
                            </a:solidFill>
                            <a:latin typeface="Cambria Math" panose="02040503050406030204" pitchFamily="18" charset="0"/>
                          </a:rPr>
                          <m:t>표</m:t>
                        </m:r>
                        <m:r>
                          <a:rPr lang="ko-KR" altLang="en-US" sz="2000" i="1">
                            <a:solidFill>
                              <a:srgbClr val="FF0000"/>
                            </a:solidFill>
                            <a:latin typeface="Cambria Math" panose="02040503050406030204" pitchFamily="18" charset="0"/>
                          </a:rPr>
                          <m:t>본</m:t>
                        </m:r>
                        <m:r>
                          <a:rPr lang="ko-KR" altLang="en-US" sz="2000" i="1" smtClean="0">
                            <a:solidFill>
                              <a:srgbClr val="FF0000"/>
                            </a:solidFill>
                            <a:latin typeface="Cambria Math" panose="02040503050406030204" pitchFamily="18" charset="0"/>
                          </a:rPr>
                          <m:t>표</m:t>
                        </m:r>
                        <m:r>
                          <a:rPr lang="ko-KR" altLang="en-US" sz="2000" i="1">
                            <a:solidFill>
                              <a:srgbClr val="FF0000"/>
                            </a:solidFill>
                            <a:latin typeface="Cambria Math" panose="02040503050406030204" pitchFamily="18" charset="0"/>
                          </a:rPr>
                          <m:t>준</m:t>
                        </m:r>
                        <m:r>
                          <a:rPr lang="ko-KR" altLang="en-US" sz="2000" i="1" smtClean="0">
                            <a:solidFill>
                              <a:srgbClr val="FF0000"/>
                            </a:solidFill>
                            <a:latin typeface="Cambria Math" panose="02040503050406030204" pitchFamily="18" charset="0"/>
                          </a:rPr>
                          <m:t>편</m:t>
                        </m:r>
                        <m:r>
                          <a:rPr lang="ko-KR" altLang="en-US" sz="2000" i="1">
                            <a:solidFill>
                              <a:srgbClr val="FF0000"/>
                            </a:solidFill>
                            <a:latin typeface="Cambria Math" panose="02040503050406030204" pitchFamily="18" charset="0"/>
                          </a:rPr>
                          <m:t>차</m:t>
                        </m:r>
                        <m:r>
                          <a:rPr lang="en-US" altLang="ko-KR" sz="2000" b="0" i="1" smtClean="0">
                            <a:solidFill>
                              <a:srgbClr val="FF0000"/>
                            </a:solidFill>
                            <a:latin typeface="Cambria Math" panose="02040503050406030204" pitchFamily="18" charset="0"/>
                          </a:rPr>
                          <m:t>∗</m:t>
                        </m:r>
                        <m:r>
                          <a:rPr lang="en-US" altLang="ko-KR" sz="2000" b="0" i="1" smtClean="0">
                            <a:solidFill>
                              <a:srgbClr val="FF0000"/>
                            </a:solidFill>
                            <a:latin typeface="Cambria Math" panose="02040503050406030204" pitchFamily="18" charset="0"/>
                          </a:rPr>
                          <m:t>𝑦</m:t>
                        </m:r>
                        <m:r>
                          <a:rPr lang="ko-KR" altLang="en-US" sz="2000" i="1">
                            <a:solidFill>
                              <a:srgbClr val="FF0000"/>
                            </a:solidFill>
                            <a:latin typeface="Cambria Math" panose="02040503050406030204" pitchFamily="18" charset="0"/>
                          </a:rPr>
                          <m:t>의</m:t>
                        </m:r>
                        <m:r>
                          <a:rPr lang="ko-KR" altLang="en-US" sz="2000" i="1" smtClean="0">
                            <a:solidFill>
                              <a:srgbClr val="FF0000"/>
                            </a:solidFill>
                            <a:latin typeface="Cambria Math" panose="02040503050406030204" pitchFamily="18" charset="0"/>
                          </a:rPr>
                          <m:t>표</m:t>
                        </m:r>
                        <m:r>
                          <a:rPr lang="ko-KR" altLang="en-US" sz="2000" i="1">
                            <a:solidFill>
                              <a:srgbClr val="FF0000"/>
                            </a:solidFill>
                            <a:latin typeface="Cambria Math" panose="02040503050406030204" pitchFamily="18" charset="0"/>
                          </a:rPr>
                          <m:t>본</m:t>
                        </m:r>
                        <m:r>
                          <a:rPr lang="ko-KR" altLang="en-US" sz="2000" i="1" smtClean="0">
                            <a:solidFill>
                              <a:srgbClr val="FF0000"/>
                            </a:solidFill>
                            <a:latin typeface="Cambria Math" panose="02040503050406030204" pitchFamily="18" charset="0"/>
                          </a:rPr>
                          <m:t>표</m:t>
                        </m:r>
                        <m:r>
                          <a:rPr lang="ko-KR" altLang="en-US" sz="2000" i="1">
                            <a:solidFill>
                              <a:srgbClr val="FF0000"/>
                            </a:solidFill>
                            <a:latin typeface="Cambria Math" panose="02040503050406030204" pitchFamily="18" charset="0"/>
                          </a:rPr>
                          <m:t>준</m:t>
                        </m:r>
                        <m:r>
                          <a:rPr lang="ko-KR" altLang="en-US" sz="2000" i="1" smtClean="0">
                            <a:solidFill>
                              <a:srgbClr val="FF0000"/>
                            </a:solidFill>
                            <a:latin typeface="Cambria Math" panose="02040503050406030204" pitchFamily="18" charset="0"/>
                          </a:rPr>
                          <m:t>편</m:t>
                        </m:r>
                        <m:r>
                          <a:rPr lang="ko-KR" altLang="en-US" sz="2000" i="1">
                            <a:solidFill>
                              <a:srgbClr val="FF0000"/>
                            </a:solidFill>
                            <a:latin typeface="Cambria Math" panose="02040503050406030204" pitchFamily="18" charset="0"/>
                          </a:rPr>
                          <m:t>차</m:t>
                        </m:r>
                      </m:den>
                    </m:f>
                  </m:oMath>
                </a14:m>
                <a:endParaRPr lang="en-US" altLang="ko-KR" sz="2800" dirty="0"/>
              </a:p>
              <a:p>
                <a:endParaRPr lang="en-US" altLang="ko-KR" sz="2800" dirty="0"/>
              </a:p>
              <a:p>
                <a:endParaRPr lang="ko-KR" alt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5444580" y="417800"/>
                <a:ext cx="6480720" cy="5015925"/>
              </a:xfrm>
              <a:prstGeom prst="rect">
                <a:avLst/>
              </a:prstGeom>
              <a:blipFill>
                <a:blip r:embed="rId2"/>
                <a:stretch>
                  <a:fillRect/>
                </a:stretch>
              </a:blipFill>
            </p:spPr>
            <p:txBody>
              <a:bodyPr/>
              <a:lstStyle/>
              <a:p>
                <a:r>
                  <a:rPr lang="ko-KR" altLang="en-US">
                    <a:noFill/>
                  </a:rPr>
                  <a:t> </a:t>
                </a:r>
              </a:p>
            </p:txBody>
          </p:sp>
        </mc:Fallback>
      </mc:AlternateContent>
      <p:sp>
        <p:nvSpPr>
          <p:cNvPr id="6" name="AutoShape 436"/>
          <p:cNvSpPr>
            <a:spLocks noChangeArrowheads="1"/>
          </p:cNvSpPr>
          <p:nvPr/>
        </p:nvSpPr>
        <p:spPr bwMode="auto">
          <a:xfrm>
            <a:off x="1971550" y="1597790"/>
            <a:ext cx="275629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상관계수 구하는 절차 </a:t>
            </a:r>
            <a:r>
              <a:rPr lang="en-US" altLang="ko-KR" b="1" dirty="0">
                <a:latin typeface="나눔고딕" panose="020D0604000000000000" pitchFamily="50" charset="-127"/>
                <a:ea typeface="나눔고딕" panose="020D0604000000000000" pitchFamily="50" charset="-127"/>
              </a:rPr>
              <a:t>1</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t>3. </a:t>
            </a:r>
            <a:r>
              <a:rPr lang="ko-KR" altLang="en-US" sz="4000" dirty="0"/>
              <a:t>상관계수 구하기</a:t>
            </a:r>
          </a:p>
        </p:txBody>
      </p:sp>
      <mc:AlternateContent xmlns:mc="http://schemas.openxmlformats.org/markup-compatibility/2006" xmlns:a14="http://schemas.microsoft.com/office/drawing/2010/main">
        <mc:Choice Requires="a14">
          <p:sp>
            <p:nvSpPr>
              <p:cNvPr id="21506" name="내용 개체 틀 2"/>
              <p:cNvSpPr>
                <a:spLocks noGrp="1"/>
              </p:cNvSpPr>
              <p:nvPr>
                <p:ph idx="1"/>
              </p:nvPr>
            </p:nvSpPr>
            <p:spPr>
              <a:xfrm>
                <a:off x="1981200" y="1600200"/>
                <a:ext cx="8229600" cy="5257800"/>
              </a:xfrm>
            </p:spPr>
            <p:txBody>
              <a:bodyPr>
                <a:normAutofit/>
              </a:bodyPr>
              <a:lstStyle/>
              <a:p>
                <a:pPr>
                  <a:lnSpc>
                    <a:spcPct val="150000"/>
                  </a:lnSpc>
                  <a:buFont typeface="Arial" charset="0"/>
                  <a:buNone/>
                </a:pPr>
                <a:endParaRPr lang="en-US" altLang="ko-KR" sz="2400" dirty="0"/>
              </a:p>
              <a:p>
                <a:pPr>
                  <a:lnSpc>
                    <a:spcPct val="150000"/>
                  </a:lnSpc>
                  <a:buFont typeface="Arial" charset="0"/>
                  <a:buNone/>
                </a:pPr>
                <a:r>
                  <a:rPr lang="ko-KR" altLang="en-US" sz="1800" dirty="0"/>
                  <a:t>변형된 공식</a:t>
                </a:r>
                <a:endParaRPr lang="en-US" altLang="ko-KR" sz="1800" dirty="0"/>
              </a:p>
              <a:p>
                <a:pPr>
                  <a:lnSpc>
                    <a:spcPct val="150000"/>
                  </a:lnSpc>
                  <a:buFont typeface="Arial" charset="0"/>
                  <a:buNone/>
                </a:pPr>
                <a:endParaRPr lang="en-US" altLang="ko-KR" sz="1800" dirty="0"/>
              </a:p>
              <a:p>
                <a:pPr>
                  <a:lnSpc>
                    <a:spcPct val="150000"/>
                  </a:lnSpc>
                  <a:buFont typeface="Arial" charset="0"/>
                  <a:buNone/>
                </a:pPr>
                <a:endParaRPr lang="en-US" altLang="ko-KR" sz="1800" dirty="0"/>
              </a:p>
              <a:p>
                <a:pPr>
                  <a:lnSpc>
                    <a:spcPct val="150000"/>
                  </a:lnSpc>
                  <a:buFont typeface="Arial" charset="0"/>
                  <a:buNone/>
                </a:pPr>
                <a:endParaRPr lang="en-US" altLang="ko-KR" sz="1800" dirty="0"/>
              </a:p>
              <a:p>
                <a:pPr>
                  <a:lnSpc>
                    <a:spcPct val="150000"/>
                  </a:lnSpc>
                  <a:buFont typeface="+mj-lt"/>
                  <a:buAutoNum type="arabicParenR"/>
                </a:pPr>
                <a:r>
                  <a:rPr lang="ko-KR" altLang="en-US" sz="1800" dirty="0"/>
                  <a:t>각 변수를 평균으로부터의 편차로 변환한다</a:t>
                </a:r>
                <a:r>
                  <a:rPr lang="en-US" altLang="ko-KR" sz="1800" dirty="0"/>
                  <a:t>.</a:t>
                </a:r>
              </a:p>
              <a:p>
                <a:pPr>
                  <a:lnSpc>
                    <a:spcPct val="150000"/>
                  </a:lnSpc>
                  <a:buFont typeface="+mj-lt"/>
                  <a:buAutoNum type="arabicParenR"/>
                </a:pPr>
                <a:r>
                  <a:rPr lang="ko-KR" altLang="en-US" sz="1800" dirty="0"/>
                  <a:t>두 편차를 서로 곱하여 합친 뒤</a:t>
                </a:r>
                <a:r>
                  <a:rPr lang="en-US" altLang="ko-KR" sz="1800" dirty="0"/>
                  <a:t> </a:t>
                </a:r>
                <a:r>
                  <a:rPr lang="ko-KR" altLang="en-US" sz="1800" u="sng" dirty="0"/>
                  <a:t>자유도 </a:t>
                </a:r>
                <a14:m>
                  <m:oMath xmlns:m="http://schemas.openxmlformats.org/officeDocument/2006/math">
                    <m:r>
                      <a:rPr lang="en-US" altLang="ko-KR" sz="1800" i="1" u="sng">
                        <a:latin typeface="Cambria Math" panose="02040503050406030204" pitchFamily="18" charset="0"/>
                      </a:rPr>
                      <m:t>𝑛</m:t>
                    </m:r>
                    <m:r>
                      <a:rPr lang="en-US" altLang="ko-KR" sz="1800" i="1" u="sng">
                        <a:latin typeface="Cambria Math" panose="02040503050406030204" pitchFamily="18" charset="0"/>
                      </a:rPr>
                      <m:t>−1</m:t>
                    </m:r>
                  </m:oMath>
                </a14:m>
                <a:r>
                  <a:rPr lang="ko-KR" altLang="en-US" sz="1800" dirty="0"/>
                  <a:t>로 나누어 </a:t>
                </a:r>
                <a:r>
                  <a:rPr lang="en-US" altLang="ko-KR" sz="1800" dirty="0"/>
                  <a:t>(</a:t>
                </a:r>
                <a:r>
                  <a:rPr lang="ko-KR" altLang="en-US" sz="1800" dirty="0"/>
                  <a:t>표본</a:t>
                </a:r>
                <a:r>
                  <a:rPr lang="en-US" altLang="ko-KR" sz="1800" dirty="0"/>
                  <a:t>)</a:t>
                </a:r>
                <a:r>
                  <a:rPr lang="ko-KR" altLang="en-US" sz="1800" dirty="0"/>
                  <a:t>공분산</a:t>
                </a:r>
                <a:r>
                  <a:rPr lang="en-US" altLang="ko-KR" sz="1800" dirty="0"/>
                  <a:t> </a:t>
                </a:r>
                <a:r>
                  <a:rPr lang="ko-KR" altLang="en-US" sz="1800" dirty="0"/>
                  <a:t>구함</a:t>
                </a:r>
                <a:endParaRPr lang="en-US" altLang="ko-KR" sz="1800" dirty="0"/>
              </a:p>
              <a:p>
                <a:pPr>
                  <a:lnSpc>
                    <a:spcPct val="150000"/>
                  </a:lnSpc>
                  <a:buFont typeface="+mj-lt"/>
                  <a:buAutoNum type="arabicParenR"/>
                </a:pPr>
                <a:r>
                  <a:rPr lang="ko-KR" altLang="en-US" sz="1800" dirty="0"/>
                  <a:t>두 가지 </a:t>
                </a:r>
                <a:r>
                  <a:rPr lang="en-US" altLang="ko-KR" sz="1800" dirty="0"/>
                  <a:t>(</a:t>
                </a:r>
                <a:r>
                  <a:rPr lang="ko-KR" altLang="en-US" sz="1800" dirty="0"/>
                  <a:t>표본</a:t>
                </a:r>
                <a:r>
                  <a:rPr lang="en-US" altLang="ko-KR" sz="1800" dirty="0"/>
                  <a:t>)</a:t>
                </a:r>
                <a:r>
                  <a:rPr lang="ko-KR" altLang="en-US" sz="1800" dirty="0"/>
                  <a:t>표준편차를 곱한다</a:t>
                </a:r>
                <a:r>
                  <a:rPr lang="en-US" altLang="ko-KR" sz="1800" dirty="0"/>
                  <a:t>.</a:t>
                </a:r>
              </a:p>
              <a:p>
                <a:pPr>
                  <a:lnSpc>
                    <a:spcPct val="150000"/>
                  </a:lnSpc>
                  <a:buFont typeface="+mj-lt"/>
                  <a:buAutoNum type="arabicParenR"/>
                </a:pPr>
                <a:r>
                  <a:rPr lang="ko-KR" altLang="en-US" sz="1800" dirty="0"/>
                  <a:t>위 </a:t>
                </a:r>
                <a:r>
                  <a:rPr lang="en-US" altLang="ko-KR" sz="1800" dirty="0"/>
                  <a:t>2)</a:t>
                </a:r>
                <a:r>
                  <a:rPr lang="ko-KR" altLang="en-US" sz="1800" dirty="0"/>
                  <a:t>에서 구한 값을 위 </a:t>
                </a:r>
                <a:r>
                  <a:rPr lang="en-US" altLang="ko-KR" sz="1800" dirty="0"/>
                  <a:t>3)</a:t>
                </a:r>
                <a:r>
                  <a:rPr lang="ko-KR" altLang="en-US" sz="1800" dirty="0"/>
                  <a:t>에서 구한 값으로 나눈다</a:t>
                </a:r>
                <a:r>
                  <a:rPr lang="en-US" altLang="ko-KR" sz="1800" dirty="0"/>
                  <a:t>.</a:t>
                </a:r>
                <a:endParaRPr lang="ko-KR" altLang="en-US" sz="1800" dirty="0"/>
              </a:p>
            </p:txBody>
          </p:sp>
        </mc:Choice>
        <mc:Fallback xmlns="">
          <p:sp>
            <p:nvSpPr>
              <p:cNvPr id="21506" name="내용 개체 틀 2"/>
              <p:cNvSpPr>
                <a:spLocks noGrp="1" noRot="1" noChangeAspect="1" noMove="1" noResize="1" noEditPoints="1" noAdjustHandles="1" noChangeArrowheads="1" noChangeShapeType="1" noTextEdit="1"/>
              </p:cNvSpPr>
              <p:nvPr>
                <p:ph idx="1"/>
              </p:nvPr>
            </p:nvSpPr>
            <p:spPr>
              <a:xfrm>
                <a:off x="1981200" y="1600200"/>
                <a:ext cx="8229600" cy="5257800"/>
              </a:xfrm>
              <a:blipFill>
                <a:blip r:embed="rId2"/>
                <a:stretch>
                  <a:fillRect l="-741"/>
                </a:stretch>
              </a:blipFill>
            </p:spPr>
            <p:txBody>
              <a:bodyPr/>
              <a:lstStyle/>
              <a:p>
                <a:r>
                  <a:rPr lang="ko-KR" altLang="en-US">
                    <a:noFill/>
                  </a:rPr>
                  <a:t> </a:t>
                </a:r>
              </a:p>
            </p:txBody>
          </p:sp>
        </mc:Fallback>
      </mc:AlternateContent>
      <p:sp>
        <p:nvSpPr>
          <p:cNvPr id="7" name="AutoShape 436"/>
          <p:cNvSpPr>
            <a:spLocks noChangeArrowheads="1"/>
          </p:cNvSpPr>
          <p:nvPr/>
        </p:nvSpPr>
        <p:spPr bwMode="auto">
          <a:xfrm>
            <a:off x="1971550" y="1597790"/>
            <a:ext cx="275629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상관계수 구하는 절차 </a:t>
            </a:r>
            <a:r>
              <a:rPr lang="en-US" altLang="ko-KR" b="1" dirty="0">
                <a:latin typeface="나눔고딕" panose="020D0604000000000000" pitchFamily="50" charset="-127"/>
                <a:ea typeface="나눔고딕" panose="020D0604000000000000" pitchFamily="50" charset="-127"/>
              </a:rPr>
              <a:t>2</a:t>
            </a:r>
          </a:p>
        </p:txBody>
      </p:sp>
      <mc:AlternateContent xmlns:mc="http://schemas.openxmlformats.org/markup-compatibility/2006" xmlns:a14="http://schemas.microsoft.com/office/drawing/2010/main">
        <mc:Choice Requires="a14">
          <p:sp>
            <p:nvSpPr>
              <p:cNvPr id="8" name="TextBox 7"/>
              <p:cNvSpPr txBox="1"/>
              <p:nvPr/>
            </p:nvSpPr>
            <p:spPr>
              <a:xfrm>
                <a:off x="3645072" y="2254657"/>
                <a:ext cx="6480720" cy="17400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800" b="0" i="1" smtClean="0">
                              <a:latin typeface="Cambria Math" panose="02040503050406030204" pitchFamily="18" charset="0"/>
                            </a:rPr>
                          </m:ctrlPr>
                        </m:sSubPr>
                        <m:e>
                          <m:r>
                            <a:rPr lang="en-US" altLang="ko-KR" sz="2800" i="1" smtClean="0">
                              <a:latin typeface="Cambria Math" panose="02040503050406030204" pitchFamily="18" charset="0"/>
                            </a:rPr>
                            <m:t>𝑟</m:t>
                          </m:r>
                        </m:e>
                        <m:sub>
                          <m:r>
                            <a:rPr lang="en-US" altLang="ko-KR" sz="2800" b="0" i="1" smtClean="0">
                              <a:latin typeface="Cambria Math" panose="02040503050406030204" pitchFamily="18" charset="0"/>
                            </a:rPr>
                            <m:t>𝑥</m:t>
                          </m:r>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𝑦</m:t>
                          </m:r>
                        </m:sub>
                      </m:sSub>
                      <m:r>
                        <a:rPr lang="en-US" altLang="ko-KR" sz="2800" i="1" smtClean="0">
                          <a:latin typeface="Cambria Math" panose="02040503050406030204" pitchFamily="18" charset="0"/>
                        </a:rPr>
                        <m:t>= </m:t>
                      </m:r>
                      <m:f>
                        <m:fPr>
                          <m:ctrlPr>
                            <a:rPr lang="en-US" altLang="ko-KR" sz="2800" i="1">
                              <a:latin typeface="Cambria Math" panose="02040503050406030204" pitchFamily="18" charset="0"/>
                            </a:rPr>
                          </m:ctrlPr>
                        </m:fPr>
                        <m:num>
                          <m:f>
                            <m:fPr>
                              <m:ctrlPr>
                                <a:rPr lang="en-US" altLang="ko-KR" sz="2800" b="0" i="1" smtClean="0">
                                  <a:latin typeface="Cambria Math" panose="02040503050406030204" pitchFamily="18" charset="0"/>
                                </a:rPr>
                              </m:ctrlPr>
                            </m:fPr>
                            <m:num>
                              <m:nary>
                                <m:naryPr>
                                  <m:chr m:val="∑"/>
                                  <m:ctrlPr>
                                    <a:rPr lang="en-US" altLang="ko-KR" sz="2800" i="1">
                                      <a:latin typeface="Cambria Math" panose="02040503050406030204" pitchFamily="18" charset="0"/>
                                    </a:rPr>
                                  </m:ctrlPr>
                                </m:naryPr>
                                <m:sub>
                                  <m:r>
                                    <m:rPr>
                                      <m:brk m:alnAt="23"/>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d>
                                    <m:dPr>
                                      <m:ctrlPr>
                                        <a:rPr lang="en-US" altLang="ko-KR" sz="2800" i="1">
                                          <a:latin typeface="Cambria Math" panose="02040503050406030204" pitchFamily="18" charset="0"/>
                                        </a:rPr>
                                      </m:ctrlPr>
                                    </m:dP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𝑖</m:t>
                                          </m:r>
                                        </m:sub>
                                      </m:sSub>
                                      <m:r>
                                        <a:rPr lang="en-US" altLang="ko-KR" sz="2800" i="1">
                                          <a:latin typeface="Cambria Math" panose="02040503050406030204" pitchFamily="18" charset="0"/>
                                        </a:rPr>
                                        <m:t>−</m:t>
                                      </m:r>
                                      <m:acc>
                                        <m:accPr>
                                          <m:chr m:val="̅"/>
                                          <m:ctrlPr>
                                            <a:rPr lang="en-US" altLang="ko-KR" sz="2800" i="1">
                                              <a:latin typeface="Cambria Math" panose="02040503050406030204" pitchFamily="18" charset="0"/>
                                            </a:rPr>
                                          </m:ctrlPr>
                                        </m:accPr>
                                        <m:e>
                                          <m:r>
                                            <a:rPr lang="en-US" altLang="ko-KR" sz="2800" i="1">
                                              <a:latin typeface="Cambria Math" panose="02040503050406030204" pitchFamily="18" charset="0"/>
                                            </a:rPr>
                                            <m:t>𝑥</m:t>
                                          </m:r>
                                        </m:e>
                                      </m:acc>
                                    </m:e>
                                  </m:d>
                                  <m:d>
                                    <m:dPr>
                                      <m:ctrlPr>
                                        <a:rPr lang="en-US" altLang="ko-KR" sz="2800" i="1">
                                          <a:latin typeface="Cambria Math" panose="02040503050406030204" pitchFamily="18" charset="0"/>
                                        </a:rPr>
                                      </m:ctrlPr>
                                    </m:dP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𝑖</m:t>
                                          </m:r>
                                        </m:sub>
                                      </m:sSub>
                                      <m:r>
                                        <a:rPr lang="en-US" altLang="ko-KR" sz="2800" i="1">
                                          <a:latin typeface="Cambria Math" panose="02040503050406030204" pitchFamily="18" charset="0"/>
                                        </a:rPr>
                                        <m:t>−</m:t>
                                      </m:r>
                                      <m:acc>
                                        <m:accPr>
                                          <m:chr m:val="̅"/>
                                          <m:ctrlPr>
                                            <a:rPr lang="en-US" altLang="ko-KR" sz="2800" i="1">
                                              <a:latin typeface="Cambria Math" panose="02040503050406030204" pitchFamily="18" charset="0"/>
                                            </a:rPr>
                                          </m:ctrlPr>
                                        </m:accPr>
                                        <m:e>
                                          <m:r>
                                            <a:rPr lang="en-US" altLang="ko-KR" sz="2800" i="1">
                                              <a:latin typeface="Cambria Math" panose="02040503050406030204" pitchFamily="18" charset="0"/>
                                            </a:rPr>
                                            <m:t>𝑦</m:t>
                                          </m:r>
                                        </m:e>
                                      </m:acc>
                                    </m:e>
                                  </m:d>
                                </m:e>
                              </m:nary>
                            </m:num>
                            <m:den>
                              <m:r>
                                <a:rPr lang="en-US" altLang="ko-KR" sz="2800" b="0" i="1" smtClean="0">
                                  <a:latin typeface="Cambria Math" panose="02040503050406030204" pitchFamily="18" charset="0"/>
                                </a:rPr>
                                <m:t>𝑛</m:t>
                              </m:r>
                              <m:r>
                                <a:rPr lang="en-US" altLang="ko-KR" sz="2800" b="0" i="1" smtClean="0">
                                  <a:latin typeface="Cambria Math" panose="02040503050406030204" pitchFamily="18" charset="0"/>
                                </a:rPr>
                                <m:t>−1</m:t>
                              </m:r>
                            </m:den>
                          </m:f>
                        </m:num>
                        <m:den>
                          <m:rad>
                            <m:radPr>
                              <m:degHide m:val="on"/>
                              <m:ctrlPr>
                                <a:rPr lang="en-US" altLang="ko-KR" sz="2800" i="1">
                                  <a:latin typeface="Cambria Math" panose="02040503050406030204" pitchFamily="18" charset="0"/>
                                </a:rPr>
                              </m:ctrlPr>
                            </m:radPr>
                            <m:deg/>
                            <m:e>
                              <m:f>
                                <m:fPr>
                                  <m:ctrlPr>
                                    <a:rPr lang="en-US" altLang="ko-KR" sz="2800" b="0" i="1" smtClean="0">
                                      <a:latin typeface="Cambria Math" panose="02040503050406030204" pitchFamily="18" charset="0"/>
                                    </a:rPr>
                                  </m:ctrlPr>
                                </m:fPr>
                                <m:num>
                                  <m:nary>
                                    <m:naryPr>
                                      <m:chr m:val="∑"/>
                                      <m:ctrlPr>
                                        <a:rPr lang="en-US" altLang="ko-KR" sz="2800" i="1">
                                          <a:latin typeface="Cambria Math" panose="02040503050406030204" pitchFamily="18" charset="0"/>
                                        </a:rPr>
                                      </m:ctrlPr>
                                    </m:naryPr>
                                    <m:sub>
                                      <m:r>
                                        <m:rPr>
                                          <m:brk m:alnAt="23"/>
                                        </m:rPr>
                                        <a:rPr lang="en-US" altLang="ko-KR" sz="2800" i="1">
                                          <a:latin typeface="Cambria Math" panose="02040503050406030204" pitchFamily="18" charset="0"/>
                                        </a:rPr>
                                        <m:t>𝑖</m:t>
                                      </m:r>
                                      <m: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p>
                                        <m:sSupPr>
                                          <m:ctrlPr>
                                            <a:rPr lang="en-US" altLang="ko-KR" sz="2800" i="1">
                                              <a:latin typeface="Cambria Math" panose="02040503050406030204" pitchFamily="18" charset="0"/>
                                            </a:rPr>
                                          </m:ctrlPr>
                                        </m:sSupPr>
                                        <m:e>
                                          <m:d>
                                            <m:dPr>
                                              <m:ctrlPr>
                                                <a:rPr lang="en-US" altLang="ko-KR" sz="2800" i="1">
                                                  <a:latin typeface="Cambria Math" panose="02040503050406030204" pitchFamily="18" charset="0"/>
                                                </a:rPr>
                                              </m:ctrlPr>
                                            </m:dP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𝑖</m:t>
                                                  </m:r>
                                                </m:sub>
                                              </m:sSub>
                                              <m:r>
                                                <a:rPr lang="en-US" altLang="ko-KR" sz="2800" i="1">
                                                  <a:latin typeface="Cambria Math" panose="02040503050406030204" pitchFamily="18" charset="0"/>
                                                </a:rPr>
                                                <m:t>−</m:t>
                                              </m:r>
                                              <m:acc>
                                                <m:accPr>
                                                  <m:chr m:val="̅"/>
                                                  <m:ctrlPr>
                                                    <a:rPr lang="en-US" altLang="ko-KR" sz="2800" i="1">
                                                      <a:latin typeface="Cambria Math" panose="02040503050406030204" pitchFamily="18" charset="0"/>
                                                    </a:rPr>
                                                  </m:ctrlPr>
                                                </m:accPr>
                                                <m:e>
                                                  <m:r>
                                                    <a:rPr lang="en-US" altLang="ko-KR" sz="2800" i="1">
                                                      <a:latin typeface="Cambria Math" panose="02040503050406030204" pitchFamily="18" charset="0"/>
                                                    </a:rPr>
                                                    <m:t>𝑥</m:t>
                                                  </m:r>
                                                </m:e>
                                              </m:acc>
                                            </m:e>
                                          </m:d>
                                        </m:e>
                                        <m:sup>
                                          <m:r>
                                            <a:rPr lang="en-US" altLang="ko-KR" sz="2800" i="1">
                                              <a:latin typeface="Cambria Math" panose="02040503050406030204" pitchFamily="18" charset="0"/>
                                            </a:rPr>
                                            <m:t>2</m:t>
                                          </m:r>
                                        </m:sup>
                                      </m:sSup>
                                    </m:e>
                                  </m:nary>
                                </m:num>
                                <m:den>
                                  <m:r>
                                    <a:rPr lang="en-US" altLang="ko-KR" sz="2800" b="0" i="1" smtClean="0">
                                      <a:latin typeface="Cambria Math" panose="02040503050406030204" pitchFamily="18" charset="0"/>
                                    </a:rPr>
                                    <m:t>𝑛</m:t>
                                  </m:r>
                                  <m:r>
                                    <a:rPr lang="en-US" altLang="ko-KR" sz="2800" b="0" i="1" smtClean="0">
                                      <a:latin typeface="Cambria Math" panose="02040503050406030204" pitchFamily="18" charset="0"/>
                                    </a:rPr>
                                    <m:t>−1</m:t>
                                  </m:r>
                                </m:den>
                              </m:f>
                            </m:e>
                          </m:rad>
                          <m:rad>
                            <m:radPr>
                              <m:degHide m:val="on"/>
                              <m:ctrlPr>
                                <a:rPr lang="en-US" altLang="ko-KR" sz="2800" i="1">
                                  <a:latin typeface="Cambria Math" panose="02040503050406030204" pitchFamily="18" charset="0"/>
                                </a:rPr>
                              </m:ctrlPr>
                            </m:radPr>
                            <m:deg/>
                            <m:e>
                              <m:f>
                                <m:fPr>
                                  <m:ctrlPr>
                                    <a:rPr lang="en-US" altLang="ko-KR" sz="2800" b="0" i="1" smtClean="0">
                                      <a:latin typeface="Cambria Math" panose="02040503050406030204" pitchFamily="18" charset="0"/>
                                    </a:rPr>
                                  </m:ctrlPr>
                                </m:fPr>
                                <m:num>
                                  <m:nary>
                                    <m:naryPr>
                                      <m:chr m:val="∑"/>
                                      <m:ctrlPr>
                                        <a:rPr lang="en-US" altLang="ko-KR" sz="2800" i="1">
                                          <a:latin typeface="Cambria Math" panose="02040503050406030204" pitchFamily="18" charset="0"/>
                                        </a:rPr>
                                      </m:ctrlPr>
                                    </m:naryPr>
                                    <m:sub>
                                      <m:r>
                                        <m:rPr>
                                          <m:brk m:alnAt="23"/>
                                        </m:rPr>
                                        <a:rPr lang="en-US" altLang="ko-KR" sz="2800" i="1">
                                          <a:latin typeface="Cambria Math" panose="02040503050406030204" pitchFamily="18" charset="0"/>
                                        </a:rPr>
                                        <m:t>𝑖</m:t>
                                      </m:r>
                                      <m:r>
                                        <a:rPr lang="en-US" altLang="ko-KR" sz="2800" i="1">
                                          <a:latin typeface="Cambria Math" panose="02040503050406030204" pitchFamily="18" charset="0"/>
                                        </a:rPr>
                                        <m:t>=</m:t>
                                      </m:r>
                                      <m:r>
                                        <m:rPr>
                                          <m:brk m:alnAt="23"/>
                                        </m:rPr>
                                        <a:rPr lang="en-US" altLang="ko-KR" sz="2800" i="1">
                                          <a:latin typeface="Cambria Math" panose="02040503050406030204" pitchFamily="18" charset="0"/>
                                        </a:rPr>
                                        <m:t>1</m:t>
                                      </m:r>
                                    </m:sub>
                                    <m:sup>
                                      <m:r>
                                        <a:rPr lang="en-US" altLang="ko-KR" sz="2800" i="1">
                                          <a:latin typeface="Cambria Math" panose="02040503050406030204" pitchFamily="18" charset="0"/>
                                        </a:rPr>
                                        <m:t>𝑛</m:t>
                                      </m:r>
                                    </m:sup>
                                    <m:e>
                                      <m:sSup>
                                        <m:sSupPr>
                                          <m:ctrlPr>
                                            <a:rPr lang="en-US" altLang="ko-KR" sz="2800" i="1">
                                              <a:latin typeface="Cambria Math" panose="02040503050406030204" pitchFamily="18" charset="0"/>
                                            </a:rPr>
                                          </m:ctrlPr>
                                        </m:sSupPr>
                                        <m:e>
                                          <m:d>
                                            <m:dPr>
                                              <m:ctrlPr>
                                                <a:rPr lang="en-US" altLang="ko-KR" sz="2800" i="1">
                                                  <a:latin typeface="Cambria Math" panose="02040503050406030204" pitchFamily="18" charset="0"/>
                                                </a:rPr>
                                              </m:ctrlPr>
                                            </m:dPr>
                                            <m:e>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𝑦</m:t>
                                                  </m:r>
                                                </m:e>
                                                <m:sub>
                                                  <m:r>
                                                    <a:rPr lang="en-US" altLang="ko-KR" sz="2800" i="1">
                                                      <a:latin typeface="Cambria Math" panose="02040503050406030204" pitchFamily="18" charset="0"/>
                                                    </a:rPr>
                                                    <m:t>𝑖</m:t>
                                                  </m:r>
                                                </m:sub>
                                              </m:sSub>
                                              <m:r>
                                                <a:rPr lang="en-US" altLang="ko-KR" sz="2800" i="1">
                                                  <a:latin typeface="Cambria Math" panose="02040503050406030204" pitchFamily="18" charset="0"/>
                                                </a:rPr>
                                                <m:t>−</m:t>
                                              </m:r>
                                              <m:acc>
                                                <m:accPr>
                                                  <m:chr m:val="̅"/>
                                                  <m:ctrlPr>
                                                    <a:rPr lang="en-US" altLang="ko-KR" sz="2800" i="1">
                                                      <a:latin typeface="Cambria Math" panose="02040503050406030204" pitchFamily="18" charset="0"/>
                                                    </a:rPr>
                                                  </m:ctrlPr>
                                                </m:accPr>
                                                <m:e>
                                                  <m:r>
                                                    <a:rPr lang="en-US" altLang="ko-KR" sz="2800" i="1">
                                                      <a:latin typeface="Cambria Math" panose="02040503050406030204" pitchFamily="18" charset="0"/>
                                                    </a:rPr>
                                                    <m:t>𝑦</m:t>
                                                  </m:r>
                                                </m:e>
                                              </m:acc>
                                            </m:e>
                                          </m:d>
                                        </m:e>
                                        <m:sup>
                                          <m:r>
                                            <a:rPr lang="en-US" altLang="ko-KR" sz="2800" i="1">
                                              <a:latin typeface="Cambria Math" panose="02040503050406030204" pitchFamily="18" charset="0"/>
                                            </a:rPr>
                                            <m:t>2</m:t>
                                          </m:r>
                                        </m:sup>
                                      </m:sSup>
                                    </m:e>
                                  </m:nary>
                                </m:num>
                                <m:den>
                                  <m:r>
                                    <a:rPr lang="en-US" altLang="ko-KR" sz="2800" b="0" i="1" smtClean="0">
                                      <a:latin typeface="Cambria Math" panose="02040503050406030204" pitchFamily="18" charset="0"/>
                                    </a:rPr>
                                    <m:t>𝑛</m:t>
                                  </m:r>
                                  <m:r>
                                    <a:rPr lang="en-US" altLang="ko-KR" sz="2800" b="0" i="1" smtClean="0">
                                      <a:latin typeface="Cambria Math" panose="02040503050406030204" pitchFamily="18" charset="0"/>
                                    </a:rPr>
                                    <m:t>−1</m:t>
                                  </m:r>
                                </m:den>
                              </m:f>
                            </m:e>
                          </m:rad>
                        </m:den>
                      </m:f>
                    </m:oMath>
                  </m:oMathPara>
                </a14:m>
                <a:endParaRPr lang="ko-KR" alt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3645072" y="2254657"/>
                <a:ext cx="6480720" cy="174009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 name="직사각형 2"/>
              <p:cNvSpPr/>
              <p:nvPr/>
            </p:nvSpPr>
            <p:spPr>
              <a:xfrm>
                <a:off x="5455920" y="244724"/>
                <a:ext cx="6668845" cy="1170809"/>
              </a:xfrm>
              <a:prstGeom prst="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ko-KR" altLang="en-US" dirty="0">
                    <a:solidFill>
                      <a:schemeClr val="tx1"/>
                    </a:solidFill>
                  </a:rPr>
                  <a:t>모평균</a:t>
                </a:r>
                <a:r>
                  <a:rPr lang="en-US" altLang="ko-KR" dirty="0">
                    <a:solidFill>
                      <a:schemeClr val="tx1"/>
                    </a:solidFill>
                  </a:rPr>
                  <a:t>: </a:t>
                </a:r>
                <a14:m>
                  <m:oMath xmlns:m="http://schemas.openxmlformats.org/officeDocument/2006/math">
                    <m:r>
                      <a:rPr lang="en-US" altLang="ko-KR" b="0" i="1" smtClean="0">
                        <a:solidFill>
                          <a:schemeClr val="tx1"/>
                        </a:solidFill>
                        <a:latin typeface="Cambria Math" panose="02040503050406030204" pitchFamily="18" charset="0"/>
                      </a:rPr>
                      <m:t>𝐸</m:t>
                    </m:r>
                    <m:d>
                      <m:dPr>
                        <m:ctrlPr>
                          <a:rPr lang="en-US" altLang="ko-KR" i="1">
                            <a:solidFill>
                              <a:schemeClr val="tx1"/>
                            </a:solidFill>
                            <a:latin typeface="Cambria Math" panose="02040503050406030204" pitchFamily="18" charset="0"/>
                          </a:rPr>
                        </m:ctrlPr>
                      </m:dPr>
                      <m:e>
                        <m:r>
                          <a:rPr lang="en-US" altLang="ko-KR" i="1">
                            <a:solidFill>
                              <a:schemeClr val="tx1"/>
                            </a:solidFill>
                            <a:latin typeface="Cambria Math" panose="02040503050406030204" pitchFamily="18" charset="0"/>
                          </a:rPr>
                          <m:t>𝑋</m:t>
                        </m:r>
                      </m:e>
                    </m:d>
                    <m:r>
                      <a:rPr lang="en-US" altLang="ko-KR" i="1">
                        <a:solidFill>
                          <a:schemeClr val="tx1"/>
                        </a:solidFill>
                        <a:latin typeface="Cambria Math" panose="02040503050406030204" pitchFamily="18" charset="0"/>
                      </a:rPr>
                      <m:t>=</m:t>
                    </m:r>
                    <m:nary>
                      <m:naryPr>
                        <m:limLoc m:val="undOvr"/>
                        <m:subHide m:val="on"/>
                        <m:supHide m:val="on"/>
                        <m:ctrlPr>
                          <a:rPr lang="en-US" altLang="ko-KR" i="1">
                            <a:solidFill>
                              <a:schemeClr val="tx1"/>
                            </a:solidFill>
                            <a:latin typeface="Cambria Math" panose="02040503050406030204" pitchFamily="18" charset="0"/>
                          </a:rPr>
                        </m:ctrlPr>
                      </m:naryPr>
                      <m:sub/>
                      <m:sup/>
                      <m:e>
                        <m:r>
                          <a:rPr lang="en-US" altLang="ko-KR" b="0" i="1" smtClean="0">
                            <a:solidFill>
                              <a:schemeClr val="tx1"/>
                            </a:solidFill>
                            <a:latin typeface="Cambria Math" panose="02040503050406030204" pitchFamily="18" charset="0"/>
                          </a:rPr>
                          <m:t>𝑥</m:t>
                        </m:r>
                        <m:r>
                          <a:rPr lang="en-US" altLang="ko-KR" i="1">
                            <a:solidFill>
                              <a:schemeClr val="tx1"/>
                            </a:solidFill>
                            <a:latin typeface="Cambria Math" panose="02040503050406030204" pitchFamily="18" charset="0"/>
                          </a:rPr>
                          <m:t>𝑓</m:t>
                        </m:r>
                        <m:d>
                          <m:dPr>
                            <m:ctrlPr>
                              <a:rPr lang="en-US" altLang="ko-KR" i="1">
                                <a:solidFill>
                                  <a:schemeClr val="tx1"/>
                                </a:solidFill>
                                <a:latin typeface="Cambria Math" panose="02040503050406030204" pitchFamily="18" charset="0"/>
                              </a:rPr>
                            </m:ctrlPr>
                          </m:dPr>
                          <m:e>
                            <m:r>
                              <a:rPr lang="en-US" altLang="ko-KR" i="1">
                                <a:solidFill>
                                  <a:schemeClr val="tx1"/>
                                </a:solidFill>
                                <a:latin typeface="Cambria Math" panose="02040503050406030204" pitchFamily="18" charset="0"/>
                              </a:rPr>
                              <m:t>𝑥</m:t>
                            </m:r>
                          </m:e>
                        </m:d>
                        <m:r>
                          <a:rPr lang="en-US" altLang="ko-KR" i="1">
                            <a:solidFill>
                              <a:schemeClr val="tx1"/>
                            </a:solidFill>
                            <a:latin typeface="Cambria Math" panose="02040503050406030204" pitchFamily="18" charset="0"/>
                          </a:rPr>
                          <m:t>𝑑𝑥</m:t>
                        </m:r>
                      </m:e>
                    </m:nary>
                  </m:oMath>
                </a14:m>
                <a:endParaRPr lang="en-US" altLang="ko-KR" dirty="0">
                  <a:solidFill>
                    <a:schemeClr val="tx1"/>
                  </a:solidFill>
                </a:endParaRPr>
              </a:p>
              <a:p>
                <a:pPr marL="285750" indent="-285750">
                  <a:buFont typeface="Arial" panose="020B0604020202020204" pitchFamily="34" charset="0"/>
                  <a:buChar char="•"/>
                </a:pPr>
                <a:r>
                  <a:rPr lang="ko-KR" altLang="en-US" dirty="0" err="1">
                    <a:solidFill>
                      <a:schemeClr val="tx1"/>
                    </a:solidFill>
                  </a:rPr>
                  <a:t>모분산</a:t>
                </a:r>
                <a:r>
                  <a:rPr lang="en-US" altLang="ko-KR" dirty="0">
                    <a:solidFill>
                      <a:schemeClr val="tx1"/>
                    </a:solidFill>
                  </a:rPr>
                  <a:t>: </a:t>
                </a:r>
                <a14:m>
                  <m:oMath xmlns:m="http://schemas.openxmlformats.org/officeDocument/2006/math">
                    <m:r>
                      <a:rPr lang="en-US" altLang="ko-KR" b="0" i="1" smtClean="0">
                        <a:solidFill>
                          <a:schemeClr val="tx1"/>
                        </a:solidFill>
                        <a:latin typeface="Cambria Math" panose="02040503050406030204" pitchFamily="18" charset="0"/>
                      </a:rPr>
                      <m:t>𝑣𝑎𝑟</m:t>
                    </m:r>
                    <m:d>
                      <m:dPr>
                        <m:ctrlPr>
                          <a:rPr lang="en-US" altLang="ko-KR" b="0" i="1" smtClean="0">
                            <a:solidFill>
                              <a:schemeClr val="tx1"/>
                            </a:solidFill>
                            <a:latin typeface="Cambria Math" panose="02040503050406030204" pitchFamily="18" charset="0"/>
                          </a:rPr>
                        </m:ctrlPr>
                      </m:dPr>
                      <m:e>
                        <m:r>
                          <a:rPr lang="en-US" altLang="ko-KR" b="0" i="1" smtClean="0">
                            <a:solidFill>
                              <a:schemeClr val="tx1"/>
                            </a:solidFill>
                            <a:latin typeface="Cambria Math" panose="02040503050406030204" pitchFamily="18" charset="0"/>
                          </a:rPr>
                          <m:t>𝑋</m:t>
                        </m:r>
                      </m:e>
                    </m:d>
                    <m:r>
                      <a:rPr lang="en-US" altLang="ko-KR" b="0" i="1" smtClean="0">
                        <a:solidFill>
                          <a:schemeClr val="tx1"/>
                        </a:solidFill>
                        <a:latin typeface="Cambria Math" panose="02040503050406030204" pitchFamily="18" charset="0"/>
                      </a:rPr>
                      <m:t>=</m:t>
                    </m:r>
                    <m:nary>
                      <m:naryPr>
                        <m:limLoc m:val="undOvr"/>
                        <m:subHide m:val="on"/>
                        <m:supHide m:val="on"/>
                        <m:ctrlPr>
                          <a:rPr lang="en-US" altLang="ko-KR" b="0" i="1" smtClean="0">
                            <a:solidFill>
                              <a:schemeClr val="tx1"/>
                            </a:solidFill>
                            <a:latin typeface="Cambria Math" panose="02040503050406030204" pitchFamily="18" charset="0"/>
                          </a:rPr>
                        </m:ctrlPr>
                      </m:naryPr>
                      <m:sub/>
                      <m:sup/>
                      <m:e>
                        <m:sSup>
                          <m:sSupPr>
                            <m:ctrlPr>
                              <a:rPr lang="en-US" altLang="ko-KR" b="0" i="1" smtClean="0">
                                <a:solidFill>
                                  <a:schemeClr val="tx1"/>
                                </a:solidFill>
                                <a:latin typeface="Cambria Math" panose="02040503050406030204" pitchFamily="18" charset="0"/>
                              </a:rPr>
                            </m:ctrlPr>
                          </m:sSupPr>
                          <m:e>
                            <m:d>
                              <m:dPr>
                                <m:ctrlPr>
                                  <a:rPr lang="en-US" altLang="ko-KR" b="0" i="1" smtClean="0">
                                    <a:solidFill>
                                      <a:schemeClr val="tx1"/>
                                    </a:solidFill>
                                    <a:latin typeface="Cambria Math" panose="02040503050406030204" pitchFamily="18" charset="0"/>
                                  </a:rPr>
                                </m:ctrlPr>
                              </m:dPr>
                              <m:e>
                                <m:r>
                                  <a:rPr lang="en-US" altLang="ko-KR" b="0" i="1" smtClean="0">
                                    <a:solidFill>
                                      <a:schemeClr val="tx1"/>
                                    </a:solidFill>
                                    <a:latin typeface="Cambria Math" panose="02040503050406030204" pitchFamily="18" charset="0"/>
                                  </a:rPr>
                                  <m:t>𝑥</m:t>
                                </m:r>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𝐸</m:t>
                                </m:r>
                                <m:d>
                                  <m:dPr>
                                    <m:ctrlPr>
                                      <a:rPr lang="en-US" altLang="ko-KR" b="0" i="1" smtClean="0">
                                        <a:solidFill>
                                          <a:schemeClr val="tx1"/>
                                        </a:solidFill>
                                        <a:latin typeface="Cambria Math" panose="02040503050406030204" pitchFamily="18" charset="0"/>
                                      </a:rPr>
                                    </m:ctrlPr>
                                  </m:dPr>
                                  <m:e>
                                    <m:r>
                                      <a:rPr lang="en-US" altLang="ko-KR" b="0" i="1" smtClean="0">
                                        <a:solidFill>
                                          <a:schemeClr val="tx1"/>
                                        </a:solidFill>
                                        <a:latin typeface="Cambria Math" panose="02040503050406030204" pitchFamily="18" charset="0"/>
                                      </a:rPr>
                                      <m:t>𝑋</m:t>
                                    </m:r>
                                  </m:e>
                                </m:d>
                              </m:e>
                            </m:d>
                          </m:e>
                          <m:sup>
                            <m:r>
                              <a:rPr lang="en-US" altLang="ko-KR" b="0" i="1" smtClean="0">
                                <a:solidFill>
                                  <a:schemeClr val="tx1"/>
                                </a:solidFill>
                                <a:latin typeface="Cambria Math" panose="02040503050406030204" pitchFamily="18" charset="0"/>
                              </a:rPr>
                              <m:t>2</m:t>
                            </m:r>
                          </m:sup>
                        </m:sSup>
                        <m:r>
                          <a:rPr lang="en-US" altLang="ko-KR" b="0" i="1" smtClean="0">
                            <a:solidFill>
                              <a:schemeClr val="tx1"/>
                            </a:solidFill>
                            <a:latin typeface="Cambria Math" panose="02040503050406030204" pitchFamily="18" charset="0"/>
                          </a:rPr>
                          <m:t>𝑓</m:t>
                        </m:r>
                        <m:d>
                          <m:dPr>
                            <m:ctrlPr>
                              <a:rPr lang="en-US" altLang="ko-KR" b="0" i="1" smtClean="0">
                                <a:solidFill>
                                  <a:schemeClr val="tx1"/>
                                </a:solidFill>
                                <a:latin typeface="Cambria Math" panose="02040503050406030204" pitchFamily="18" charset="0"/>
                              </a:rPr>
                            </m:ctrlPr>
                          </m:dPr>
                          <m:e>
                            <m:r>
                              <a:rPr lang="en-US" altLang="ko-KR" b="0" i="1" smtClean="0">
                                <a:solidFill>
                                  <a:schemeClr val="tx1"/>
                                </a:solidFill>
                                <a:latin typeface="Cambria Math" panose="02040503050406030204" pitchFamily="18" charset="0"/>
                              </a:rPr>
                              <m:t>𝑥</m:t>
                            </m:r>
                          </m:e>
                        </m:d>
                        <m:r>
                          <a:rPr lang="en-US" altLang="ko-KR" b="0" i="1" smtClean="0">
                            <a:solidFill>
                              <a:schemeClr val="tx1"/>
                            </a:solidFill>
                            <a:latin typeface="Cambria Math" panose="02040503050406030204" pitchFamily="18" charset="0"/>
                          </a:rPr>
                          <m:t>𝑑𝑥</m:t>
                        </m:r>
                      </m:e>
                    </m:nary>
                  </m:oMath>
                </a14:m>
                <a:endParaRPr lang="en-US" altLang="ko-KR" dirty="0">
                  <a:solidFill>
                    <a:schemeClr val="tx1"/>
                  </a:solidFill>
                </a:endParaRPr>
              </a:p>
              <a:p>
                <a:pPr marL="285750" indent="-285750">
                  <a:buFont typeface="Arial" panose="020B0604020202020204" pitchFamily="34" charset="0"/>
                  <a:buChar char="•"/>
                </a:pPr>
                <a:r>
                  <a:rPr lang="ko-KR" altLang="en-US" dirty="0" err="1">
                    <a:solidFill>
                      <a:schemeClr val="tx1"/>
                    </a:solidFill>
                  </a:rPr>
                  <a:t>모공분산</a:t>
                </a:r>
                <a:r>
                  <a:rPr lang="en-US" altLang="ko-KR" dirty="0">
                    <a:solidFill>
                      <a:schemeClr val="tx1"/>
                    </a:solidFill>
                  </a:rPr>
                  <a:t>: </a:t>
                </a:r>
                <a14:m>
                  <m:oMath xmlns:m="http://schemas.openxmlformats.org/officeDocument/2006/math">
                    <m:r>
                      <a:rPr lang="en-US" altLang="ko-KR" b="0" i="1" smtClean="0">
                        <a:solidFill>
                          <a:schemeClr val="tx1"/>
                        </a:solidFill>
                        <a:latin typeface="Cambria Math" panose="02040503050406030204" pitchFamily="18" charset="0"/>
                      </a:rPr>
                      <m:t>𝑐𝑜𝑣</m:t>
                    </m:r>
                    <m:d>
                      <m:dPr>
                        <m:ctrlPr>
                          <a:rPr lang="en-US" altLang="ko-KR" b="0" i="1" smtClean="0">
                            <a:solidFill>
                              <a:schemeClr val="tx1"/>
                            </a:solidFill>
                            <a:latin typeface="Cambria Math" panose="02040503050406030204" pitchFamily="18" charset="0"/>
                          </a:rPr>
                        </m:ctrlPr>
                      </m:dPr>
                      <m:e>
                        <m:r>
                          <a:rPr lang="en-US" altLang="ko-KR" b="0" i="1" smtClean="0">
                            <a:solidFill>
                              <a:schemeClr val="tx1"/>
                            </a:solidFill>
                            <a:latin typeface="Cambria Math" panose="02040503050406030204" pitchFamily="18" charset="0"/>
                          </a:rPr>
                          <m:t>𝑋</m:t>
                        </m:r>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𝑌</m:t>
                        </m:r>
                      </m:e>
                    </m:d>
                    <m:r>
                      <a:rPr lang="en-US" altLang="ko-KR" b="0" i="1" smtClean="0">
                        <a:solidFill>
                          <a:schemeClr val="tx1"/>
                        </a:solidFill>
                        <a:latin typeface="Cambria Math" panose="02040503050406030204" pitchFamily="18" charset="0"/>
                      </a:rPr>
                      <m:t>=</m:t>
                    </m:r>
                    <m:nary>
                      <m:naryPr>
                        <m:chr m:val="∬"/>
                        <m:limLoc m:val="undOvr"/>
                        <m:subHide m:val="on"/>
                        <m:supHide m:val="on"/>
                        <m:ctrlPr>
                          <a:rPr lang="en-US" altLang="ko-KR" b="0" i="1" smtClean="0">
                            <a:solidFill>
                              <a:schemeClr val="tx1"/>
                            </a:solidFill>
                            <a:latin typeface="Cambria Math" panose="02040503050406030204" pitchFamily="18" charset="0"/>
                          </a:rPr>
                        </m:ctrlPr>
                      </m:naryPr>
                      <m:sub/>
                      <m:sup/>
                      <m:e>
                        <m:d>
                          <m:dPr>
                            <m:ctrlPr>
                              <a:rPr lang="en-US" altLang="ko-KR" b="0" i="1" smtClean="0">
                                <a:solidFill>
                                  <a:schemeClr val="tx1"/>
                                </a:solidFill>
                                <a:latin typeface="Cambria Math" panose="02040503050406030204" pitchFamily="18" charset="0"/>
                              </a:rPr>
                            </m:ctrlPr>
                          </m:dPr>
                          <m:e>
                            <m:r>
                              <a:rPr lang="en-US" altLang="ko-KR" b="0" i="1" smtClean="0">
                                <a:solidFill>
                                  <a:schemeClr val="tx1"/>
                                </a:solidFill>
                                <a:latin typeface="Cambria Math" panose="02040503050406030204" pitchFamily="18" charset="0"/>
                              </a:rPr>
                              <m:t>𝑥</m:t>
                            </m:r>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𝐸</m:t>
                            </m:r>
                            <m:d>
                              <m:dPr>
                                <m:ctrlPr>
                                  <a:rPr lang="en-US" altLang="ko-KR" b="0" i="1" smtClean="0">
                                    <a:solidFill>
                                      <a:schemeClr val="tx1"/>
                                    </a:solidFill>
                                    <a:latin typeface="Cambria Math" panose="02040503050406030204" pitchFamily="18" charset="0"/>
                                  </a:rPr>
                                </m:ctrlPr>
                              </m:dPr>
                              <m:e>
                                <m:r>
                                  <a:rPr lang="en-US" altLang="ko-KR" b="0" i="1" smtClean="0">
                                    <a:solidFill>
                                      <a:schemeClr val="tx1"/>
                                    </a:solidFill>
                                    <a:latin typeface="Cambria Math" panose="02040503050406030204" pitchFamily="18" charset="0"/>
                                  </a:rPr>
                                  <m:t>𝑋</m:t>
                                </m:r>
                              </m:e>
                            </m:d>
                          </m:e>
                        </m:d>
                        <m:d>
                          <m:dPr>
                            <m:ctrlPr>
                              <a:rPr lang="en-US" altLang="ko-KR" b="0" i="1" smtClean="0">
                                <a:solidFill>
                                  <a:schemeClr val="tx1"/>
                                </a:solidFill>
                                <a:latin typeface="Cambria Math" panose="02040503050406030204" pitchFamily="18" charset="0"/>
                              </a:rPr>
                            </m:ctrlPr>
                          </m:dPr>
                          <m:e>
                            <m:r>
                              <a:rPr lang="en-US" altLang="ko-KR" b="0" i="1" smtClean="0">
                                <a:solidFill>
                                  <a:schemeClr val="tx1"/>
                                </a:solidFill>
                                <a:latin typeface="Cambria Math" panose="02040503050406030204" pitchFamily="18" charset="0"/>
                              </a:rPr>
                              <m:t>𝑦</m:t>
                            </m:r>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𝐸</m:t>
                            </m:r>
                            <m:d>
                              <m:dPr>
                                <m:ctrlPr>
                                  <a:rPr lang="en-US" altLang="ko-KR" b="0" i="1" smtClean="0">
                                    <a:solidFill>
                                      <a:schemeClr val="tx1"/>
                                    </a:solidFill>
                                    <a:latin typeface="Cambria Math" panose="02040503050406030204" pitchFamily="18" charset="0"/>
                                  </a:rPr>
                                </m:ctrlPr>
                              </m:dPr>
                              <m:e>
                                <m:r>
                                  <a:rPr lang="en-US" altLang="ko-KR" b="0" i="1" smtClean="0">
                                    <a:solidFill>
                                      <a:schemeClr val="tx1"/>
                                    </a:solidFill>
                                    <a:latin typeface="Cambria Math" panose="02040503050406030204" pitchFamily="18" charset="0"/>
                                  </a:rPr>
                                  <m:t>𝑌</m:t>
                                </m:r>
                              </m:e>
                            </m:d>
                          </m:e>
                        </m:d>
                        <m:r>
                          <a:rPr lang="en-US" altLang="ko-KR" b="0" i="1" smtClean="0">
                            <a:solidFill>
                              <a:schemeClr val="tx1"/>
                            </a:solidFill>
                            <a:latin typeface="Cambria Math" panose="02040503050406030204" pitchFamily="18" charset="0"/>
                          </a:rPr>
                          <m:t>𝑓</m:t>
                        </m:r>
                        <m:d>
                          <m:dPr>
                            <m:ctrlPr>
                              <a:rPr lang="en-US" altLang="ko-KR" b="0" i="1" smtClean="0">
                                <a:solidFill>
                                  <a:schemeClr val="tx1"/>
                                </a:solidFill>
                                <a:latin typeface="Cambria Math" panose="02040503050406030204" pitchFamily="18" charset="0"/>
                              </a:rPr>
                            </m:ctrlPr>
                          </m:dPr>
                          <m:e>
                            <m:r>
                              <a:rPr lang="en-US" altLang="ko-KR" b="0" i="1" smtClean="0">
                                <a:solidFill>
                                  <a:schemeClr val="tx1"/>
                                </a:solidFill>
                                <a:latin typeface="Cambria Math" panose="02040503050406030204" pitchFamily="18" charset="0"/>
                              </a:rPr>
                              <m:t>𝑥</m:t>
                            </m:r>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𝑦</m:t>
                            </m:r>
                          </m:e>
                        </m:d>
                        <m:r>
                          <a:rPr lang="en-US" altLang="ko-KR" b="0" i="1" smtClean="0">
                            <a:solidFill>
                              <a:schemeClr val="tx1"/>
                            </a:solidFill>
                            <a:latin typeface="Cambria Math" panose="02040503050406030204" pitchFamily="18" charset="0"/>
                          </a:rPr>
                          <m:t>𝑑𝑥𝑑𝑦</m:t>
                        </m:r>
                      </m:e>
                    </m:nary>
                  </m:oMath>
                </a14:m>
                <a:endParaRPr lang="ko-KR" altLang="en-US" dirty="0">
                  <a:solidFill>
                    <a:schemeClr val="tx1"/>
                  </a:solidFill>
                </a:endParaRPr>
              </a:p>
            </p:txBody>
          </p:sp>
        </mc:Choice>
        <mc:Fallback xmlns="">
          <p:sp>
            <p:nvSpPr>
              <p:cNvPr id="3" name="직사각형 2"/>
              <p:cNvSpPr>
                <a:spLocks noRot="1" noChangeAspect="1" noMove="1" noResize="1" noEditPoints="1" noAdjustHandles="1" noChangeArrowheads="1" noChangeShapeType="1" noTextEdit="1"/>
              </p:cNvSpPr>
              <p:nvPr/>
            </p:nvSpPr>
            <p:spPr>
              <a:xfrm>
                <a:off x="5455920" y="244724"/>
                <a:ext cx="6668845" cy="1170809"/>
              </a:xfrm>
              <a:prstGeom prst="rect">
                <a:avLst/>
              </a:prstGeom>
              <a:blipFill>
                <a:blip r:embed="rId4"/>
                <a:stretch>
                  <a:fillRect l="-456" t="-43299" b="-65464"/>
                </a:stretch>
              </a:blipFill>
            </p:spPr>
            <p:txBody>
              <a:bodyPr/>
              <a:lstStyle/>
              <a:p>
                <a:r>
                  <a:rPr lang="ko-KR" altLang="en-US">
                    <a:noFill/>
                  </a:rPr>
                  <a:t> </a:t>
                </a:r>
              </a:p>
            </p:txBody>
          </p:sp>
        </mc:Fallback>
      </mc:AlternateContent>
      <p:sp>
        <p:nvSpPr>
          <p:cNvPr id="5" name="TextBox 4"/>
          <p:cNvSpPr txBox="1"/>
          <p:nvPr/>
        </p:nvSpPr>
        <p:spPr>
          <a:xfrm>
            <a:off x="9916160" y="1802101"/>
            <a:ext cx="1818640" cy="372139"/>
          </a:xfrm>
          <a:prstGeom prst="rect">
            <a:avLst/>
          </a:prstGeom>
          <a:noFill/>
        </p:spPr>
        <p:txBody>
          <a:bodyPr wrap="square" rtlCol="0">
            <a:spAutoFit/>
          </a:bodyPr>
          <a:lstStyle/>
          <a:p>
            <a:r>
              <a:rPr lang="ko-KR" altLang="en-US" b="1">
                <a:solidFill>
                  <a:srgbClr val="C00000"/>
                </a:solidFill>
              </a:rPr>
              <a:t>표본공분산</a:t>
            </a:r>
            <a:endParaRPr lang="ko-KR" altLang="en-US" b="1" dirty="0">
              <a:solidFill>
                <a:srgbClr val="C00000"/>
              </a:solidFill>
            </a:endParaRPr>
          </a:p>
        </p:txBody>
      </p:sp>
      <p:cxnSp>
        <p:nvCxnSpPr>
          <p:cNvPr id="9" name="직선 화살표 연결선 8"/>
          <p:cNvCxnSpPr>
            <a:stCxn id="5" idx="1"/>
          </p:cNvCxnSpPr>
          <p:nvPr/>
        </p:nvCxnSpPr>
        <p:spPr>
          <a:xfrm flipH="1">
            <a:off x="9103360" y="1988171"/>
            <a:ext cx="812800" cy="508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743440" y="4389120"/>
            <a:ext cx="1920240" cy="369332"/>
          </a:xfrm>
          <a:prstGeom prst="rect">
            <a:avLst/>
          </a:prstGeom>
          <a:noFill/>
        </p:spPr>
        <p:txBody>
          <a:bodyPr wrap="square" rtlCol="0">
            <a:spAutoFit/>
          </a:bodyPr>
          <a:lstStyle/>
          <a:p>
            <a:r>
              <a:rPr lang="ko-KR" altLang="en-US" b="1" dirty="0">
                <a:solidFill>
                  <a:srgbClr val="C00000"/>
                </a:solidFill>
              </a:rPr>
              <a:t>표본표준편차</a:t>
            </a:r>
          </a:p>
        </p:txBody>
      </p:sp>
      <p:cxnSp>
        <p:nvCxnSpPr>
          <p:cNvPr id="12" name="직선 화살표 연결선 11"/>
          <p:cNvCxnSpPr>
            <a:stCxn id="10" idx="1"/>
          </p:cNvCxnSpPr>
          <p:nvPr/>
        </p:nvCxnSpPr>
        <p:spPr>
          <a:xfrm flipH="1" flipV="1">
            <a:off x="8879840" y="3994749"/>
            <a:ext cx="863600" cy="57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stCxn id="10" idx="1"/>
          </p:cNvCxnSpPr>
          <p:nvPr/>
        </p:nvCxnSpPr>
        <p:spPr>
          <a:xfrm flipH="1" flipV="1">
            <a:off x="6634480" y="4005048"/>
            <a:ext cx="3108960" cy="56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rtlCol="0">
            <a:normAutofit/>
          </a:bodyPr>
          <a:lstStyle/>
          <a:p>
            <a:pPr>
              <a:defRPr/>
            </a:pPr>
            <a:r>
              <a:rPr lang="en-US" altLang="ko-KR" sz="4000" dirty="0"/>
              <a:t>4.  </a:t>
            </a:r>
            <a:r>
              <a:rPr lang="ko-KR" altLang="en-US" sz="4000" dirty="0"/>
              <a:t>상관계수의 특징</a:t>
            </a:r>
          </a:p>
        </p:txBody>
      </p:sp>
      <p:sp>
        <p:nvSpPr>
          <p:cNvPr id="22530" name="Rectangle 5"/>
          <p:cNvSpPr>
            <a:spLocks noGrp="1" noChangeArrowheads="1"/>
          </p:cNvSpPr>
          <p:nvPr>
            <p:ph idx="1"/>
          </p:nvPr>
        </p:nvSpPr>
        <p:spPr>
          <a:xfrm>
            <a:off x="1981200" y="1600200"/>
            <a:ext cx="8229600" cy="5257800"/>
          </a:xfrm>
        </p:spPr>
        <p:txBody>
          <a:bodyPr>
            <a:normAutofit/>
          </a:bodyPr>
          <a:lstStyle/>
          <a:p>
            <a:pPr>
              <a:lnSpc>
                <a:spcPct val="150000"/>
              </a:lnSpc>
            </a:pPr>
            <a:endParaRPr lang="en-US" altLang="ko-KR" sz="2400" dirty="0"/>
          </a:p>
          <a:p>
            <a:pPr>
              <a:lnSpc>
                <a:spcPct val="150000"/>
              </a:lnSpc>
            </a:pPr>
            <a:r>
              <a:rPr lang="ko-KR" altLang="en-US" sz="1800" dirty="0"/>
              <a:t>공분산의 단위</a:t>
            </a:r>
            <a:r>
              <a:rPr lang="en-US" altLang="ko-KR" sz="1800" dirty="0"/>
              <a:t>? X: </a:t>
            </a:r>
            <a:r>
              <a:rPr lang="ko-KR" altLang="en-US" sz="1800" dirty="0"/>
              <a:t>키</a:t>
            </a:r>
            <a:r>
              <a:rPr lang="en-US" altLang="ko-KR" sz="1800" dirty="0"/>
              <a:t>(cm), Y: </a:t>
            </a:r>
            <a:r>
              <a:rPr lang="ko-KR" altLang="en-US" sz="1800" dirty="0"/>
              <a:t>몸무게</a:t>
            </a:r>
            <a:r>
              <a:rPr lang="en-US" altLang="ko-KR" sz="1800" dirty="0"/>
              <a:t>(kg) → </a:t>
            </a:r>
            <a:r>
              <a:rPr lang="ko-KR" altLang="en-US" sz="1800" dirty="0"/>
              <a:t>공분산 단위</a:t>
            </a:r>
            <a:r>
              <a:rPr lang="en-US" altLang="ko-KR" sz="1800" dirty="0"/>
              <a:t>: cm*kg</a:t>
            </a:r>
          </a:p>
          <a:p>
            <a:pPr lvl="1">
              <a:lnSpc>
                <a:spcPct val="150000"/>
              </a:lnSpc>
            </a:pPr>
            <a:r>
              <a:rPr lang="ko-KR" altLang="en-US" sz="1400" dirty="0"/>
              <a:t>평균의 단위는</a:t>
            </a:r>
            <a:r>
              <a:rPr lang="en-US" altLang="ko-KR" sz="1400" dirty="0"/>
              <a:t>? </a:t>
            </a:r>
            <a:r>
              <a:rPr lang="ko-KR" altLang="en-US" sz="1400" dirty="0"/>
              <a:t>분산의 단위는</a:t>
            </a:r>
            <a:r>
              <a:rPr lang="en-US" altLang="ko-KR" sz="1400" dirty="0"/>
              <a:t>? </a:t>
            </a:r>
            <a:r>
              <a:rPr lang="ko-KR" altLang="en-US" sz="1400" dirty="0"/>
              <a:t>표준편차의 단위는</a:t>
            </a:r>
            <a:r>
              <a:rPr lang="en-US" altLang="ko-KR" sz="1400" dirty="0"/>
              <a:t>?</a:t>
            </a:r>
          </a:p>
          <a:p>
            <a:pPr>
              <a:lnSpc>
                <a:spcPct val="150000"/>
              </a:lnSpc>
            </a:pPr>
            <a:r>
              <a:rPr lang="ko-KR" altLang="en-US" sz="1800" dirty="0"/>
              <a:t>상관계수는 단위를 갖지 않음</a:t>
            </a:r>
            <a:r>
              <a:rPr lang="en-US" altLang="ko-KR" sz="1800" dirty="0"/>
              <a:t>. </a:t>
            </a:r>
            <a:r>
              <a:rPr lang="ko-KR" altLang="en-US" sz="1800" dirty="0"/>
              <a:t>즉</a:t>
            </a:r>
            <a:r>
              <a:rPr lang="en-US" altLang="ko-KR" sz="1800" dirty="0"/>
              <a:t>,</a:t>
            </a:r>
            <a:r>
              <a:rPr lang="ko-KR" altLang="en-US" sz="1800" dirty="0"/>
              <a:t> </a:t>
            </a:r>
            <a:r>
              <a:rPr lang="ko-KR" altLang="en-US" sz="1800" dirty="0" err="1"/>
              <a:t>측정단위와</a:t>
            </a:r>
            <a:r>
              <a:rPr lang="ko-KR" altLang="en-US" sz="1800" dirty="0"/>
              <a:t> 무관</a:t>
            </a:r>
            <a:endParaRPr lang="en-US" altLang="ko-KR" sz="1800" dirty="0"/>
          </a:p>
          <a:p>
            <a:pPr lvl="1">
              <a:lnSpc>
                <a:spcPct val="150000"/>
              </a:lnSpc>
              <a:buFont typeface="Arial" pitchFamily="34" charset="0"/>
              <a:buChar char="•"/>
            </a:pPr>
            <a:r>
              <a:rPr lang="ko-KR" altLang="en-US" sz="1600" dirty="0"/>
              <a:t>하나의 변수가 취하는 모든 값에 상수를 더하거나</a:t>
            </a:r>
            <a:r>
              <a:rPr lang="en-US" altLang="ko-KR" sz="1600" dirty="0"/>
              <a:t> </a:t>
            </a:r>
            <a:r>
              <a:rPr lang="ko-KR" altLang="en-US" sz="1600" dirty="0"/>
              <a:t>빼는 변환을 해도 상관계수는 변하지 않음</a:t>
            </a:r>
            <a:endParaRPr lang="en-US" altLang="ko-KR" sz="1600" dirty="0"/>
          </a:p>
          <a:p>
            <a:pPr lvl="1">
              <a:lnSpc>
                <a:spcPct val="150000"/>
              </a:lnSpc>
              <a:buFont typeface="Arial" pitchFamily="34" charset="0"/>
              <a:buChar char="•"/>
            </a:pPr>
            <a:r>
              <a:rPr lang="ko-KR" altLang="en-US" sz="1600" dirty="0"/>
              <a:t>하나의 변수가 취하는 모든 값에 양의 상수를 곱하거나 양의 상수로 나누는 변환을 해도 상관계수는 변하지 않음</a:t>
            </a:r>
            <a:endParaRPr lang="en-US" altLang="ko-KR" sz="1600" dirty="0"/>
          </a:p>
          <a:p>
            <a:pPr>
              <a:lnSpc>
                <a:spcPct val="150000"/>
              </a:lnSpc>
            </a:pPr>
            <a:r>
              <a:rPr lang="ko-KR" altLang="en-US" sz="1800" dirty="0"/>
              <a:t>상관계수는 방향성을 갖지 않음</a:t>
            </a:r>
            <a:r>
              <a:rPr lang="en-US" altLang="ko-KR" sz="1800" dirty="0"/>
              <a:t>. </a:t>
            </a:r>
            <a:r>
              <a:rPr lang="ko-KR" altLang="en-US" sz="1800" dirty="0"/>
              <a:t>즉</a:t>
            </a:r>
            <a:r>
              <a:rPr lang="en-US" altLang="ko-KR" sz="1800" dirty="0"/>
              <a:t> x</a:t>
            </a:r>
            <a:r>
              <a:rPr lang="ko-KR" altLang="en-US" sz="1800" dirty="0"/>
              <a:t>와 </a:t>
            </a:r>
            <a:r>
              <a:rPr lang="en-US" altLang="ko-KR" sz="1800" dirty="0"/>
              <a:t>y</a:t>
            </a:r>
            <a:r>
              <a:rPr lang="ko-KR" altLang="en-US" sz="1800" dirty="0"/>
              <a:t>의 상관계수는 </a:t>
            </a:r>
            <a:r>
              <a:rPr lang="en-US" altLang="ko-KR" sz="1800" dirty="0"/>
              <a:t>y</a:t>
            </a:r>
            <a:r>
              <a:rPr lang="ko-KR" altLang="en-US" sz="1800" dirty="0"/>
              <a:t>와 </a:t>
            </a:r>
            <a:r>
              <a:rPr lang="en-US" altLang="ko-KR" sz="1800" dirty="0"/>
              <a:t>x</a:t>
            </a:r>
            <a:r>
              <a:rPr lang="ko-KR" altLang="en-US" sz="1800" dirty="0"/>
              <a:t>의 상관계수 와 같음 </a:t>
            </a:r>
            <a:r>
              <a:rPr lang="en-US" altLang="ko-KR" sz="1800" dirty="0"/>
              <a:t>(</a:t>
            </a:r>
            <a:r>
              <a:rPr lang="en-US" altLang="ko-KR" sz="1800" dirty="0" err="1"/>
              <a:t>r</a:t>
            </a:r>
            <a:r>
              <a:rPr lang="en-US" altLang="ko-KR" sz="1800" baseline="-25000" dirty="0" err="1"/>
              <a:t>x,y</a:t>
            </a:r>
            <a:r>
              <a:rPr lang="en-US" altLang="ko-KR" sz="1800" dirty="0"/>
              <a:t>=</a:t>
            </a:r>
            <a:r>
              <a:rPr lang="en-US" altLang="ko-KR" sz="1800" dirty="0" err="1"/>
              <a:t>r</a:t>
            </a:r>
            <a:r>
              <a:rPr lang="en-US" altLang="ko-KR" sz="1800" baseline="-25000" dirty="0" err="1"/>
              <a:t>y,x</a:t>
            </a:r>
            <a:r>
              <a:rPr lang="en-US" altLang="ko-KR" sz="1800" dirty="0"/>
              <a:t>, </a:t>
            </a:r>
            <a:r>
              <a:rPr lang="en-US" altLang="ko-KR" sz="1800" dirty="0" err="1"/>
              <a:t>cov</a:t>
            </a:r>
            <a:r>
              <a:rPr lang="en-US" altLang="ko-KR" sz="1800" dirty="0"/>
              <a:t>(</a:t>
            </a:r>
            <a:r>
              <a:rPr lang="en-US" altLang="ko-KR" sz="1800" dirty="0" err="1"/>
              <a:t>x,y</a:t>
            </a:r>
            <a:r>
              <a:rPr lang="en-US" altLang="ko-KR" sz="1800" dirty="0"/>
              <a:t>) = </a:t>
            </a:r>
            <a:r>
              <a:rPr lang="en-US" altLang="ko-KR" sz="1800" dirty="0" err="1"/>
              <a:t>cov</a:t>
            </a:r>
            <a:r>
              <a:rPr lang="en-US" altLang="ko-KR" sz="1800" dirty="0"/>
              <a:t>(</a:t>
            </a:r>
            <a:r>
              <a:rPr lang="en-US" altLang="ko-KR" sz="1800" dirty="0" err="1"/>
              <a:t>y,x</a:t>
            </a:r>
            <a:r>
              <a:rPr lang="en-US" altLang="ko-KR" sz="1800" dirty="0"/>
              <a:t>))</a:t>
            </a:r>
          </a:p>
        </p:txBody>
      </p:sp>
      <p:sp>
        <p:nvSpPr>
          <p:cNvPr id="5" name="AutoShape 436"/>
          <p:cNvSpPr>
            <a:spLocks noChangeArrowheads="1"/>
          </p:cNvSpPr>
          <p:nvPr/>
        </p:nvSpPr>
        <p:spPr bwMode="auto">
          <a:xfrm>
            <a:off x="1971550" y="1597790"/>
            <a:ext cx="196421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상관계수의 특징</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t>5. </a:t>
            </a:r>
            <a:r>
              <a:rPr lang="ko-KR" altLang="en-US" sz="4000" dirty="0"/>
              <a:t>상관관계와 관련된 유의사항</a:t>
            </a:r>
          </a:p>
        </p:txBody>
      </p:sp>
      <p:sp>
        <p:nvSpPr>
          <p:cNvPr id="24578" name="내용 개체 틀 2"/>
          <p:cNvSpPr>
            <a:spLocks noGrp="1"/>
          </p:cNvSpPr>
          <p:nvPr>
            <p:ph idx="1"/>
          </p:nvPr>
        </p:nvSpPr>
        <p:spPr/>
        <p:txBody>
          <a:bodyPr/>
          <a:lstStyle/>
          <a:p>
            <a:pPr>
              <a:lnSpc>
                <a:spcPct val="150000"/>
              </a:lnSpc>
            </a:pPr>
            <a:endParaRPr lang="en-US" altLang="ko-KR" sz="2400" dirty="0"/>
          </a:p>
          <a:p>
            <a:pPr>
              <a:lnSpc>
                <a:spcPct val="150000"/>
              </a:lnSpc>
            </a:pPr>
            <a:r>
              <a:rPr lang="ko-KR" altLang="en-US" sz="1800" dirty="0" err="1"/>
              <a:t>이탈값</a:t>
            </a:r>
            <a:r>
              <a:rPr lang="en-US" altLang="ko-KR" sz="1800" dirty="0"/>
              <a:t>(outlier)</a:t>
            </a:r>
            <a:r>
              <a:rPr lang="ko-KR" altLang="en-US" sz="1800" dirty="0"/>
              <a:t>이 존재하는 경우</a:t>
            </a:r>
            <a:endParaRPr lang="en-US" altLang="ko-KR" sz="1800" dirty="0"/>
          </a:p>
          <a:p>
            <a:pPr>
              <a:lnSpc>
                <a:spcPct val="150000"/>
              </a:lnSpc>
            </a:pPr>
            <a:r>
              <a:rPr lang="ko-KR" altLang="en-US" sz="1800" dirty="0"/>
              <a:t>두 변수간 관계가 비선형인 경우</a:t>
            </a:r>
            <a:endParaRPr lang="en-US" altLang="ko-KR" sz="1800" dirty="0"/>
          </a:p>
        </p:txBody>
      </p:sp>
      <p:pic>
        <p:nvPicPr>
          <p:cNvPr id="24580" name="Picture 2"/>
          <p:cNvPicPr>
            <a:picLocks noChangeAspect="1" noChangeArrowheads="1"/>
          </p:cNvPicPr>
          <p:nvPr/>
        </p:nvPicPr>
        <p:blipFill>
          <a:blip r:embed="rId2" cstate="print"/>
          <a:srcRect/>
          <a:stretch>
            <a:fillRect/>
          </a:stretch>
        </p:blipFill>
        <p:spPr bwMode="auto">
          <a:xfrm>
            <a:off x="2167112" y="3645024"/>
            <a:ext cx="7857777" cy="2340000"/>
          </a:xfrm>
          <a:prstGeom prst="rect">
            <a:avLst/>
          </a:prstGeom>
          <a:noFill/>
          <a:ln w="9525">
            <a:noFill/>
            <a:miter lim="800000"/>
            <a:headEnd/>
            <a:tailEnd/>
          </a:ln>
        </p:spPr>
      </p:pic>
      <p:sp>
        <p:nvSpPr>
          <p:cNvPr id="7" name="Oval 15"/>
          <p:cNvSpPr>
            <a:spLocks noChangeArrowheads="1"/>
          </p:cNvSpPr>
          <p:nvPr/>
        </p:nvSpPr>
        <p:spPr bwMode="auto">
          <a:xfrm>
            <a:off x="4583832" y="5157192"/>
            <a:ext cx="686668" cy="689571"/>
          </a:xfrm>
          <a:prstGeom prst="ellipse">
            <a:avLst/>
          </a:pr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굴림" panose="020B0600000101010101" pitchFamily="50" charset="-127"/>
                <a:ea typeface="굴림" panose="020B0600000101010101" pitchFamily="50" charset="-127"/>
              </a:defRPr>
            </a:lvl1pPr>
            <a:lvl2pPr marL="742950" indent="-285750" eaLnBrk="0" hangingPunct="0">
              <a:defRPr kumimoji="1" sz="2400">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2400">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2400">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9pPr>
          </a:lstStyle>
          <a:p>
            <a:pPr eaLnBrk="1" hangingPunct="1"/>
            <a:endParaRPr lang="ko-KR" altLang="en-US"/>
          </a:p>
        </p:txBody>
      </p:sp>
      <p:sp>
        <p:nvSpPr>
          <p:cNvPr id="9" name="Arc 16"/>
          <p:cNvSpPr>
            <a:spLocks/>
          </p:cNvSpPr>
          <p:nvPr/>
        </p:nvSpPr>
        <p:spPr bwMode="auto">
          <a:xfrm>
            <a:off x="7496945" y="4555232"/>
            <a:ext cx="1911424" cy="1068388"/>
          </a:xfrm>
          <a:custGeom>
            <a:avLst/>
            <a:gdLst>
              <a:gd name="T0" fmla="*/ 0 w 42154"/>
              <a:gd name="T1" fmla="*/ 0 h 21600"/>
              <a:gd name="T2" fmla="*/ 0 w 42154"/>
              <a:gd name="T3" fmla="*/ 0 h 21600"/>
              <a:gd name="T4" fmla="*/ 0 w 42154"/>
              <a:gd name="T5" fmla="*/ 0 h 21600"/>
              <a:gd name="T6" fmla="*/ 0 60000 65536"/>
              <a:gd name="T7" fmla="*/ 0 60000 65536"/>
              <a:gd name="T8" fmla="*/ 0 60000 65536"/>
              <a:gd name="T9" fmla="*/ 0 w 42154"/>
              <a:gd name="T10" fmla="*/ 0 h 21600"/>
              <a:gd name="T11" fmla="*/ 42154 w 42154"/>
              <a:gd name="T12" fmla="*/ 21600 h 21600"/>
            </a:gdLst>
            <a:ahLst/>
            <a:cxnLst>
              <a:cxn ang="T6">
                <a:pos x="T0" y="T1"/>
              </a:cxn>
              <a:cxn ang="T7">
                <a:pos x="T2" y="T3"/>
              </a:cxn>
              <a:cxn ang="T8">
                <a:pos x="T4" y="T5"/>
              </a:cxn>
            </a:cxnLst>
            <a:rect l="T9" t="T10" r="T11" b="T12"/>
            <a:pathLst>
              <a:path w="42154" h="21600" fill="none" extrusionOk="0">
                <a:moveTo>
                  <a:pt x="-1" y="16966"/>
                </a:moveTo>
                <a:cubicBezTo>
                  <a:pt x="2175" y="7058"/>
                  <a:pt x="10952" y="-1"/>
                  <a:pt x="21097" y="0"/>
                </a:cubicBezTo>
                <a:cubicBezTo>
                  <a:pt x="31171" y="0"/>
                  <a:pt x="39908" y="6964"/>
                  <a:pt x="42153" y="16786"/>
                </a:cubicBezTo>
              </a:path>
              <a:path w="42154" h="21600" stroke="0" extrusionOk="0">
                <a:moveTo>
                  <a:pt x="-1" y="16966"/>
                </a:moveTo>
                <a:cubicBezTo>
                  <a:pt x="2175" y="7058"/>
                  <a:pt x="10952" y="-1"/>
                  <a:pt x="21097" y="0"/>
                </a:cubicBezTo>
                <a:cubicBezTo>
                  <a:pt x="31171" y="0"/>
                  <a:pt x="39908" y="6964"/>
                  <a:pt x="42153" y="16786"/>
                </a:cubicBezTo>
                <a:lnTo>
                  <a:pt x="21097" y="21600"/>
                </a:lnTo>
                <a:close/>
              </a:path>
            </a:pathLst>
          </a:cu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 name="AutoShape 436"/>
          <p:cNvSpPr>
            <a:spLocks noChangeArrowheads="1"/>
          </p:cNvSpPr>
          <p:nvPr/>
        </p:nvSpPr>
        <p:spPr bwMode="auto">
          <a:xfrm>
            <a:off x="1971550" y="1611668"/>
            <a:ext cx="354838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상관계수가 유용하지 않은 경우</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t>5. </a:t>
            </a:r>
            <a:r>
              <a:rPr lang="ko-KR" altLang="en-US" sz="4000" dirty="0"/>
              <a:t>상관관계와 관련된 유의사항</a:t>
            </a:r>
          </a:p>
        </p:txBody>
      </p:sp>
      <p:sp>
        <p:nvSpPr>
          <p:cNvPr id="24578" name="내용 개체 틀 2"/>
          <p:cNvSpPr>
            <a:spLocks noGrp="1"/>
          </p:cNvSpPr>
          <p:nvPr>
            <p:ph idx="1"/>
          </p:nvPr>
        </p:nvSpPr>
        <p:spPr/>
        <p:txBody>
          <a:bodyPr/>
          <a:lstStyle/>
          <a:p>
            <a:pPr>
              <a:lnSpc>
                <a:spcPct val="150000"/>
              </a:lnSpc>
            </a:pPr>
            <a:endParaRPr lang="en-US" altLang="ko-KR" sz="2400" dirty="0"/>
          </a:p>
          <a:p>
            <a:pPr>
              <a:lnSpc>
                <a:spcPct val="150000"/>
              </a:lnSpc>
            </a:pPr>
            <a:r>
              <a:rPr lang="ko-KR" altLang="en-US" sz="1800" dirty="0"/>
              <a:t>적절한 변수변환을 통하여 비선형 관계를 선형관계로 근사 시킴 </a:t>
            </a:r>
            <a:endParaRPr lang="en-US" altLang="ko-KR" sz="1800" dirty="0"/>
          </a:p>
          <a:p>
            <a:pPr>
              <a:lnSpc>
                <a:spcPct val="150000"/>
              </a:lnSpc>
            </a:pPr>
            <a:r>
              <a:rPr lang="ko-KR" altLang="en-US" sz="1600" dirty="0"/>
              <a:t>예</a:t>
            </a:r>
            <a:r>
              <a:rPr lang="en-US" altLang="ko-KR" sz="1600" dirty="0"/>
              <a:t>: (x, y)</a:t>
            </a:r>
            <a:r>
              <a:rPr lang="ko-KR" altLang="en-US" sz="1600" dirty="0"/>
              <a:t>간 존재하는 원래의 비선형 관계가 </a:t>
            </a:r>
            <a:r>
              <a:rPr lang="en-US" altLang="ko-KR" sz="1600" dirty="0"/>
              <a:t>(x, </a:t>
            </a:r>
            <a:r>
              <a:rPr lang="en-US" altLang="ko-KR" sz="1600" dirty="0" err="1"/>
              <a:t>ln</a:t>
            </a:r>
            <a:r>
              <a:rPr lang="en-US" altLang="ko-KR" sz="1600" dirty="0"/>
              <a:t>(Y))</a:t>
            </a:r>
            <a:r>
              <a:rPr lang="ko-KR" altLang="en-US" sz="1600" dirty="0"/>
              <a:t>간</a:t>
            </a:r>
            <a:r>
              <a:rPr lang="en-US" altLang="ko-KR" sz="1600" dirty="0"/>
              <a:t> </a:t>
            </a:r>
            <a:r>
              <a:rPr lang="ko-KR" altLang="en-US" sz="1600" dirty="0"/>
              <a:t>선형관계로 바뀐 경우</a:t>
            </a:r>
          </a:p>
        </p:txBody>
      </p:sp>
      <p:pic>
        <p:nvPicPr>
          <p:cNvPr id="24581" name="Picture 3"/>
          <p:cNvPicPr>
            <a:picLocks noChangeAspect="1" noChangeArrowheads="1"/>
          </p:cNvPicPr>
          <p:nvPr/>
        </p:nvPicPr>
        <p:blipFill>
          <a:blip r:embed="rId2" cstate="print"/>
          <a:srcRect/>
          <a:stretch>
            <a:fillRect/>
          </a:stretch>
        </p:blipFill>
        <p:spPr bwMode="auto">
          <a:xfrm>
            <a:off x="2952750" y="3645024"/>
            <a:ext cx="6286500" cy="2857500"/>
          </a:xfrm>
          <a:prstGeom prst="rect">
            <a:avLst/>
          </a:prstGeom>
          <a:noFill/>
          <a:ln w="9525">
            <a:noFill/>
            <a:miter lim="800000"/>
            <a:headEnd/>
            <a:tailEnd/>
          </a:ln>
        </p:spPr>
      </p:pic>
      <p:sp>
        <p:nvSpPr>
          <p:cNvPr id="7" name="AutoShape 436"/>
          <p:cNvSpPr>
            <a:spLocks noChangeArrowheads="1"/>
          </p:cNvSpPr>
          <p:nvPr/>
        </p:nvSpPr>
        <p:spPr bwMode="auto">
          <a:xfrm>
            <a:off x="914910" y="1541788"/>
            <a:ext cx="124413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변수 변환</a:t>
            </a:r>
            <a:endParaRPr lang="en-US" altLang="ko-KR" b="1" dirty="0">
              <a:latin typeface="나눔고딕" panose="020D0604000000000000" pitchFamily="50" charset="-127"/>
              <a:ea typeface="나눔고딕" panose="020D0604000000000000" pitchFamily="50" charset="-127"/>
            </a:endParaRPr>
          </a:p>
        </p:txBody>
      </p:sp>
      <p:sp>
        <p:nvSpPr>
          <p:cNvPr id="8" name="Text Box 31"/>
          <p:cNvSpPr txBox="1">
            <a:spLocks noChangeArrowheads="1"/>
          </p:cNvSpPr>
          <p:nvPr/>
        </p:nvSpPr>
        <p:spPr bwMode="auto">
          <a:xfrm>
            <a:off x="2920238" y="6460800"/>
            <a:ext cx="3048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굴림" panose="020B0600000101010101" pitchFamily="50" charset="-127"/>
                <a:ea typeface="굴림" panose="020B0600000101010101" pitchFamily="50" charset="-127"/>
              </a:defRPr>
            </a:lvl1pPr>
            <a:lvl2pPr marL="742950" indent="-285750" eaLnBrk="0" hangingPunct="0">
              <a:defRPr kumimoji="1" sz="2400">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2400">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2400">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9pPr>
          </a:lstStyle>
          <a:p>
            <a:pPr algn="ctr" eaLnBrk="1" hangingPunct="1">
              <a:spcBef>
                <a:spcPct val="50000"/>
              </a:spcBef>
            </a:pPr>
            <a:r>
              <a:rPr lang="en-US" altLang="ko-KR" sz="1600" b="1" dirty="0">
                <a:latin typeface="나눔고딕" panose="020D0604000000000000" pitchFamily="50" charset="-127"/>
                <a:ea typeface="나눔고딕" panose="020D0604000000000000" pitchFamily="50" charset="-127"/>
              </a:rPr>
              <a:t>(x, y) : </a:t>
            </a:r>
            <a:r>
              <a:rPr lang="ko-KR" altLang="en-US" sz="1600" b="1" dirty="0">
                <a:latin typeface="나눔고딕" panose="020D0604000000000000" pitchFamily="50" charset="-127"/>
                <a:ea typeface="나눔고딕" panose="020D0604000000000000" pitchFamily="50" charset="-127"/>
              </a:rPr>
              <a:t>비선형관계</a:t>
            </a:r>
            <a:endParaRPr lang="en-US" altLang="ko-KR" sz="1600" b="1" dirty="0">
              <a:latin typeface="나눔고딕" panose="020D0604000000000000" pitchFamily="50" charset="-127"/>
              <a:ea typeface="나눔고딕" panose="020D0604000000000000" pitchFamily="50" charset="-127"/>
            </a:endParaRPr>
          </a:p>
        </p:txBody>
      </p:sp>
      <p:sp>
        <p:nvSpPr>
          <p:cNvPr id="9" name="Text Box 33"/>
          <p:cNvSpPr txBox="1">
            <a:spLocks noChangeArrowheads="1"/>
          </p:cNvSpPr>
          <p:nvPr/>
        </p:nvSpPr>
        <p:spPr bwMode="auto">
          <a:xfrm>
            <a:off x="5951984" y="6459399"/>
            <a:ext cx="2971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굴림" panose="020B0600000101010101" pitchFamily="50" charset="-127"/>
                <a:ea typeface="굴림" panose="020B0600000101010101" pitchFamily="50" charset="-127"/>
              </a:defRPr>
            </a:lvl1pPr>
            <a:lvl2pPr marL="742950" indent="-285750" eaLnBrk="0" hangingPunct="0">
              <a:defRPr kumimoji="1" sz="2400">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2400">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2400">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9pPr>
          </a:lstStyle>
          <a:p>
            <a:pPr algn="ctr" eaLnBrk="1" hangingPunct="1">
              <a:spcBef>
                <a:spcPct val="50000"/>
              </a:spcBef>
            </a:pPr>
            <a:r>
              <a:rPr lang="en-US" altLang="ko-KR" sz="1600" b="1" dirty="0">
                <a:latin typeface="나눔고딕" panose="020D0604000000000000" pitchFamily="50" charset="-127"/>
                <a:ea typeface="나눔고딕" panose="020D0604000000000000" pitchFamily="50" charset="-127"/>
              </a:rPr>
              <a:t>(x, </a:t>
            </a:r>
            <a:r>
              <a:rPr lang="en-US" altLang="ko-KR" sz="1600" b="1" dirty="0" err="1">
                <a:latin typeface="나눔고딕" panose="020D0604000000000000" pitchFamily="50" charset="-127"/>
                <a:ea typeface="나눔고딕" panose="020D0604000000000000" pitchFamily="50" charset="-127"/>
              </a:rPr>
              <a:t>ln</a:t>
            </a:r>
            <a:r>
              <a:rPr lang="en-US" altLang="ko-KR" sz="1600" b="1" dirty="0">
                <a:latin typeface="나눔고딕" panose="020D0604000000000000" pitchFamily="50" charset="-127"/>
                <a:ea typeface="나눔고딕" panose="020D0604000000000000" pitchFamily="50" charset="-127"/>
              </a:rPr>
              <a:t>(y)) : </a:t>
            </a:r>
            <a:r>
              <a:rPr lang="ko-KR" altLang="en-US" sz="1600" b="1" dirty="0">
                <a:latin typeface="나눔고딕" panose="020D0604000000000000" pitchFamily="50" charset="-127"/>
                <a:ea typeface="나눔고딕" panose="020D0604000000000000" pitchFamily="50" charset="-127"/>
              </a:rPr>
              <a:t>선형관계</a:t>
            </a:r>
            <a:endParaRPr lang="en-US" altLang="ko-KR" sz="1600"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58711201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t>5. </a:t>
            </a:r>
            <a:r>
              <a:rPr lang="ko-KR" altLang="en-US" sz="4000" dirty="0"/>
              <a:t>상관관계와 관련된 유의사항</a:t>
            </a:r>
          </a:p>
        </p:txBody>
      </p:sp>
      <p:sp>
        <p:nvSpPr>
          <p:cNvPr id="25602" name="내용 개체 틀 2"/>
          <p:cNvSpPr>
            <a:spLocks noGrp="1"/>
          </p:cNvSpPr>
          <p:nvPr>
            <p:ph idx="1"/>
          </p:nvPr>
        </p:nvSpPr>
        <p:spPr>
          <a:xfrm>
            <a:off x="838200" y="1597792"/>
            <a:ext cx="5643880" cy="4351338"/>
          </a:xfrm>
        </p:spPr>
        <p:txBody>
          <a:bodyPr>
            <a:normAutofit/>
          </a:bodyPr>
          <a:lstStyle/>
          <a:p>
            <a:pPr>
              <a:lnSpc>
                <a:spcPct val="150000"/>
              </a:lnSpc>
            </a:pPr>
            <a:endParaRPr lang="en-US" altLang="ko-KR" sz="2400" dirty="0"/>
          </a:p>
          <a:p>
            <a:pPr>
              <a:lnSpc>
                <a:spcPct val="150000"/>
              </a:lnSpc>
            </a:pPr>
            <a:r>
              <a:rPr lang="ko-KR" altLang="en-US" sz="1800" dirty="0"/>
              <a:t>비율이나 평균의 자료로부터</a:t>
            </a:r>
            <a:r>
              <a:rPr lang="en-US" altLang="ko-KR" sz="1800" dirty="0"/>
              <a:t> </a:t>
            </a:r>
            <a:r>
              <a:rPr lang="ko-KR" altLang="en-US" sz="1800" dirty="0"/>
              <a:t>구한 상관관계는 종종 실제의 관계를 과장</a:t>
            </a:r>
            <a:endParaRPr lang="en-US" altLang="ko-KR" sz="1800" dirty="0"/>
          </a:p>
          <a:p>
            <a:pPr>
              <a:lnSpc>
                <a:spcPct val="150000"/>
              </a:lnSpc>
            </a:pPr>
            <a:r>
              <a:rPr lang="ko-KR" altLang="en-US" sz="1800" dirty="0"/>
              <a:t>지역이나 국가 등 집단의 자료로부터 구한 상관계수는 개개인에게 적용되는 선형관계를 과장할 가능성이 있음</a:t>
            </a:r>
            <a:r>
              <a:rPr lang="en-US" altLang="ko-KR" sz="1800" dirty="0"/>
              <a:t>.</a:t>
            </a:r>
          </a:p>
          <a:p>
            <a:pPr>
              <a:lnSpc>
                <a:spcPct val="150000"/>
              </a:lnSpc>
            </a:pPr>
            <a:r>
              <a:rPr lang="ko-KR" altLang="en-US" sz="1800" dirty="0"/>
              <a:t>통계학</a:t>
            </a:r>
            <a:r>
              <a:rPr lang="en-US" altLang="ko-KR" sz="1800" dirty="0"/>
              <a:t>, </a:t>
            </a:r>
            <a:r>
              <a:rPr lang="ko-KR" altLang="en-US" sz="1800" dirty="0"/>
              <a:t>계량경제학적 분석을 위해 가장 이상적인 자료는 가장 미시적 수준에서 관찰된 자료</a:t>
            </a:r>
            <a:endParaRPr lang="ko-KR" altLang="en-US" sz="1400" dirty="0"/>
          </a:p>
        </p:txBody>
      </p:sp>
      <p:pic>
        <p:nvPicPr>
          <p:cNvPr id="25604" name="Picture 2"/>
          <p:cNvPicPr>
            <a:picLocks noChangeAspect="1" noChangeArrowheads="1"/>
          </p:cNvPicPr>
          <p:nvPr/>
        </p:nvPicPr>
        <p:blipFill>
          <a:blip r:embed="rId2" cstate="print"/>
          <a:srcRect/>
          <a:stretch>
            <a:fillRect/>
          </a:stretch>
        </p:blipFill>
        <p:spPr bwMode="auto">
          <a:xfrm>
            <a:off x="6721270" y="2449736"/>
            <a:ext cx="5320589" cy="2454182"/>
          </a:xfrm>
          <a:prstGeom prst="rect">
            <a:avLst/>
          </a:prstGeom>
          <a:noFill/>
          <a:ln w="9525">
            <a:noFill/>
            <a:miter lim="800000"/>
            <a:headEnd/>
            <a:tailEnd/>
          </a:ln>
        </p:spPr>
      </p:pic>
      <p:sp>
        <p:nvSpPr>
          <p:cNvPr id="6" name="AutoShape 436"/>
          <p:cNvSpPr>
            <a:spLocks noChangeArrowheads="1"/>
          </p:cNvSpPr>
          <p:nvPr/>
        </p:nvSpPr>
        <p:spPr bwMode="auto">
          <a:xfrm>
            <a:off x="1971550" y="1597792"/>
            <a:ext cx="461213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상관관계가 실제의 관계를 과장하는 경우</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t>5. </a:t>
            </a:r>
            <a:r>
              <a:rPr lang="ko-KR" altLang="en-US" sz="4000" dirty="0"/>
              <a:t>상관관계와 관련된 유의사항</a:t>
            </a:r>
          </a:p>
        </p:txBody>
      </p:sp>
      <p:sp>
        <p:nvSpPr>
          <p:cNvPr id="3" name="내용 개체 틀 2"/>
          <p:cNvSpPr>
            <a:spLocks noGrp="1"/>
          </p:cNvSpPr>
          <p:nvPr>
            <p:ph idx="1"/>
          </p:nvPr>
        </p:nvSpPr>
        <p:spPr>
          <a:xfrm>
            <a:off x="988060" y="1660975"/>
            <a:ext cx="8229600" cy="5257800"/>
          </a:xfrm>
        </p:spPr>
        <p:txBody>
          <a:bodyPr rtlCol="0">
            <a:normAutofit/>
          </a:bodyPr>
          <a:lstStyle/>
          <a:p>
            <a:pPr>
              <a:lnSpc>
                <a:spcPct val="150000"/>
              </a:lnSpc>
              <a:defRPr/>
            </a:pPr>
            <a:endParaRPr lang="en-US" altLang="ko-KR" sz="2400" dirty="0"/>
          </a:p>
          <a:p>
            <a:pPr>
              <a:lnSpc>
                <a:spcPct val="150000"/>
              </a:lnSpc>
              <a:spcBef>
                <a:spcPct val="50000"/>
              </a:spcBef>
              <a:defRPr/>
            </a:pPr>
            <a:r>
              <a:rPr lang="ko-KR" altLang="en-US" sz="1800" dirty="0"/>
              <a:t>자유무역과 경제성장</a:t>
            </a:r>
            <a:endParaRPr lang="en-US" altLang="ko-KR" sz="1800" dirty="0"/>
          </a:p>
          <a:p>
            <a:pPr lvl="1">
              <a:lnSpc>
                <a:spcPct val="150000"/>
              </a:lnSpc>
              <a:spcBef>
                <a:spcPct val="50000"/>
              </a:spcBef>
              <a:defRPr/>
            </a:pPr>
            <a:r>
              <a:rPr lang="ko-KR" altLang="en-US" sz="1600" dirty="0"/>
              <a:t>많은 연구에서 자유무역과 경제성장 간에는 양의 상관관계가 존재하는 것으로 나타났다</a:t>
            </a:r>
            <a:r>
              <a:rPr lang="en-US" altLang="ko-KR" sz="1600" dirty="0"/>
              <a:t>. </a:t>
            </a:r>
            <a:r>
              <a:rPr lang="ko-KR" altLang="en-US" sz="1600" dirty="0"/>
              <a:t>과연 자유무역이 경제 성장의 원동력이라고 말할 수 있을까</a:t>
            </a:r>
            <a:r>
              <a:rPr lang="en-US" altLang="ko-KR" sz="1600" dirty="0"/>
              <a:t>?</a:t>
            </a:r>
          </a:p>
          <a:p>
            <a:pPr lvl="1">
              <a:lnSpc>
                <a:spcPct val="150000"/>
              </a:lnSpc>
              <a:spcBef>
                <a:spcPct val="50000"/>
              </a:spcBef>
              <a:defRPr/>
            </a:pPr>
            <a:r>
              <a:rPr lang="ko-KR" altLang="en-US" sz="1600" dirty="0"/>
              <a:t>후진국</a:t>
            </a:r>
            <a:r>
              <a:rPr lang="en-US" altLang="ko-KR" sz="1600" dirty="0"/>
              <a:t>: </a:t>
            </a:r>
            <a:r>
              <a:rPr lang="ko-KR" altLang="en-US" sz="1600" dirty="0"/>
              <a:t>낙후된 지역</a:t>
            </a:r>
            <a:r>
              <a:rPr lang="en-US" altLang="ko-KR" sz="1600" dirty="0"/>
              <a:t>, </a:t>
            </a:r>
            <a:r>
              <a:rPr lang="ko-KR" altLang="en-US" sz="1600" dirty="0"/>
              <a:t>잘못된 거시정책 </a:t>
            </a:r>
            <a:r>
              <a:rPr lang="en-US" altLang="ko-KR" sz="1600" dirty="0"/>
              <a:t>(</a:t>
            </a:r>
            <a:r>
              <a:rPr lang="ko-KR" altLang="en-US" sz="1600" dirty="0"/>
              <a:t>제</a:t>
            </a:r>
            <a:r>
              <a:rPr lang="en-US" altLang="ko-KR" sz="1600" dirty="0"/>
              <a:t>3</a:t>
            </a:r>
            <a:r>
              <a:rPr lang="ko-KR" altLang="en-US" sz="1600" dirty="0"/>
              <a:t>의 혼동요인 존재</a:t>
            </a:r>
            <a:r>
              <a:rPr lang="en-US" altLang="ko-KR" sz="1600" dirty="0"/>
              <a:t>)</a:t>
            </a:r>
          </a:p>
          <a:p>
            <a:pPr>
              <a:lnSpc>
                <a:spcPct val="150000"/>
              </a:lnSpc>
              <a:spcBef>
                <a:spcPct val="50000"/>
              </a:spcBef>
              <a:defRPr/>
            </a:pPr>
            <a:r>
              <a:rPr lang="ko-KR" altLang="en-US" sz="1800" dirty="0"/>
              <a:t>자본유입과 경제성장</a:t>
            </a:r>
            <a:endParaRPr lang="en-US" altLang="ko-KR" sz="1800" dirty="0"/>
          </a:p>
          <a:p>
            <a:pPr lvl="1">
              <a:lnSpc>
                <a:spcPct val="150000"/>
              </a:lnSpc>
              <a:spcBef>
                <a:spcPct val="50000"/>
              </a:spcBef>
              <a:defRPr/>
            </a:pPr>
            <a:r>
              <a:rPr lang="ko-KR" altLang="en-US" sz="1600" dirty="0"/>
              <a:t>중국 내 </a:t>
            </a:r>
            <a:r>
              <a:rPr lang="en-US" altLang="ko-KR" sz="1600" dirty="0"/>
              <a:t>12</a:t>
            </a:r>
            <a:r>
              <a:rPr lang="ko-KR" altLang="en-US" sz="1600" dirty="0"/>
              <a:t>개 성</a:t>
            </a:r>
            <a:r>
              <a:rPr lang="en-US" altLang="ko-KR" sz="1600" dirty="0"/>
              <a:t>(</a:t>
            </a:r>
            <a:r>
              <a:rPr lang="ko-KR" altLang="en-US" sz="1600" dirty="0"/>
              <a:t>省</a:t>
            </a:r>
            <a:r>
              <a:rPr lang="en-US" altLang="ko-KR" sz="1600" dirty="0"/>
              <a:t>)</a:t>
            </a:r>
            <a:r>
              <a:rPr lang="ko-KR" altLang="en-US" sz="1600" dirty="0"/>
              <a:t>을 대상으로 조사한 결과 해외자본을 많이 유치한 성일수록 경제성장률이 높았다</a:t>
            </a:r>
            <a:r>
              <a:rPr lang="en-US" altLang="ko-KR" sz="1600" dirty="0"/>
              <a:t>. </a:t>
            </a:r>
            <a:r>
              <a:rPr lang="ko-KR" altLang="en-US" sz="1600" dirty="0"/>
              <a:t>이 결과로부터 해외자본이 경제성장을 촉진시켰다고 말할 수 있을까</a:t>
            </a:r>
            <a:r>
              <a:rPr lang="en-US" altLang="ko-KR" sz="1600" dirty="0"/>
              <a:t>?</a:t>
            </a:r>
          </a:p>
          <a:p>
            <a:pPr lvl="1">
              <a:lnSpc>
                <a:spcPct val="150000"/>
              </a:lnSpc>
              <a:spcBef>
                <a:spcPct val="50000"/>
              </a:spcBef>
              <a:defRPr/>
            </a:pPr>
            <a:r>
              <a:rPr lang="ko-KR" altLang="en-US" sz="1600" dirty="0"/>
              <a:t>해외투자자</a:t>
            </a:r>
            <a:r>
              <a:rPr lang="en-US" altLang="ko-KR" sz="1600" dirty="0"/>
              <a:t>: </a:t>
            </a:r>
            <a:r>
              <a:rPr lang="ko-KR" altLang="en-US" sz="1600" dirty="0"/>
              <a:t>성장잠재력이 큰 성에 투자할 것임 </a:t>
            </a:r>
            <a:r>
              <a:rPr lang="en-US" altLang="ko-KR" sz="1600" dirty="0"/>
              <a:t>(</a:t>
            </a:r>
            <a:r>
              <a:rPr lang="ko-KR" altLang="en-US" sz="1600" dirty="0"/>
              <a:t>역인과 관계 가능성</a:t>
            </a:r>
            <a:r>
              <a:rPr lang="en-US" altLang="ko-KR" sz="1600" dirty="0"/>
              <a:t>)</a:t>
            </a:r>
            <a:endParaRPr lang="ko-KR" altLang="en-US" sz="2000" dirty="0"/>
          </a:p>
        </p:txBody>
      </p:sp>
      <p:sp>
        <p:nvSpPr>
          <p:cNvPr id="5" name="AutoShape 436"/>
          <p:cNvSpPr>
            <a:spLocks noChangeArrowheads="1"/>
          </p:cNvSpPr>
          <p:nvPr/>
        </p:nvSpPr>
        <p:spPr bwMode="auto">
          <a:xfrm>
            <a:off x="955550" y="1625415"/>
            <a:ext cx="6440930" cy="408623"/>
          </a:xfrm>
          <a:prstGeom prst="flowChartAlternateProcess">
            <a:avLst/>
          </a:prstGeom>
          <a:solidFill>
            <a:schemeClr val="accent2">
              <a:alpha val="31000"/>
            </a:schemeClr>
          </a:solid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상관관계가 인과관계를 보장하지 않는다</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7"/>
              <p:cNvSpPr txBox="1">
                <a:spLocks noChangeArrowheads="1"/>
              </p:cNvSpPr>
              <p:nvPr/>
            </p:nvSpPr>
            <p:spPr bwMode="auto">
              <a:xfrm>
                <a:off x="4764361" y="2314266"/>
                <a:ext cx="4644008"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변수간의 관계</a:t>
                </a: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평균의 그래프</a:t>
                </a: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회귀분석방법</a:t>
                </a: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회귀효과</a:t>
                </a:r>
              </a:p>
              <a:p>
                <a:pPr marL="381000" indent="-381000" algn="l">
                  <a:lnSpc>
                    <a:spcPct val="150000"/>
                  </a:lnSpc>
                  <a:buFontTx/>
                  <a:buAutoNum type="arabicPeriod"/>
                </a:pPr>
                <a:r>
                  <a:rPr lang="en-US" altLang="ko-KR" sz="2000" dirty="0">
                    <a:solidFill>
                      <a:srgbClr val="000000"/>
                    </a:solidFill>
                    <a:ea typeface="나눔고딕" panose="020D0604000000000000" pitchFamily="50" charset="-127"/>
                  </a:rPr>
                  <a:t> </a:t>
                </a:r>
                <a14:m>
                  <m:oMath xmlns:m="http://schemas.openxmlformats.org/officeDocument/2006/math">
                    <m:r>
                      <a:rPr lang="en-US" altLang="ko-KR" sz="2000" i="1" dirty="0">
                        <a:solidFill>
                          <a:srgbClr val="000000"/>
                        </a:solidFill>
                        <a:latin typeface="Cambria Math" panose="02040503050406030204" pitchFamily="18" charset="0"/>
                        <a:ea typeface="나눔고딕" panose="020D0604000000000000" pitchFamily="50" charset="-127"/>
                      </a:rPr>
                      <m:t>𝑦</m:t>
                    </m:r>
                  </m:oMath>
                </a14:m>
                <a:r>
                  <a:rPr lang="en-US" altLang="ko-KR" sz="2000" dirty="0">
                    <a:solidFill>
                      <a:srgbClr val="000000"/>
                    </a:solidFill>
                    <a:latin typeface="나눔고딕" panose="020D0604000000000000" pitchFamily="50" charset="-127"/>
                    <a:ea typeface="나눔고딕" panose="020D0604000000000000" pitchFamily="50" charset="-127"/>
                  </a:rPr>
                  <a:t> </a:t>
                </a:r>
                <a:r>
                  <a:rPr lang="ko-KR" altLang="en-US" sz="2000" dirty="0">
                    <a:solidFill>
                      <a:srgbClr val="000000"/>
                    </a:solidFill>
                    <a:latin typeface="나눔고딕" panose="020D0604000000000000" pitchFamily="50" charset="-127"/>
                    <a:ea typeface="나눔고딕" panose="020D0604000000000000" pitchFamily="50" charset="-127"/>
                  </a:rPr>
                  <a:t>의 </a:t>
                </a:r>
                <a14:m>
                  <m:oMath xmlns:m="http://schemas.openxmlformats.org/officeDocument/2006/math">
                    <m:r>
                      <a:rPr lang="en-US" altLang="ko-KR" sz="2000" i="1">
                        <a:solidFill>
                          <a:srgbClr val="000000"/>
                        </a:solidFill>
                        <a:latin typeface="Cambria Math" panose="02040503050406030204" pitchFamily="18" charset="0"/>
                        <a:ea typeface="나눔고딕" panose="020D0604000000000000" pitchFamily="50" charset="-127"/>
                      </a:rPr>
                      <m:t>𝑥</m:t>
                    </m:r>
                  </m:oMath>
                </a14:m>
                <a:r>
                  <a:rPr lang="en-US" altLang="ko-KR" sz="2000" dirty="0">
                    <a:solidFill>
                      <a:srgbClr val="000000"/>
                    </a:solidFill>
                    <a:latin typeface="나눔고딕" panose="020D0604000000000000" pitchFamily="50" charset="-127"/>
                    <a:ea typeface="나눔고딕" panose="020D0604000000000000" pitchFamily="50" charset="-127"/>
                  </a:rPr>
                  <a:t> </a:t>
                </a:r>
                <a:r>
                  <a:rPr lang="ko-KR" altLang="en-US" sz="2000" dirty="0">
                    <a:solidFill>
                      <a:srgbClr val="000000"/>
                    </a:solidFill>
                    <a:latin typeface="나눔고딕" panose="020D0604000000000000" pitchFamily="50" charset="-127"/>
                    <a:ea typeface="나눔고딕" panose="020D0604000000000000" pitchFamily="50" charset="-127"/>
                  </a:rPr>
                  <a:t>에 대한 회귀직선과 </a:t>
                </a:r>
                <a:br>
                  <a:rPr lang="en-US" altLang="ko-KR" sz="2000" dirty="0">
                    <a:solidFill>
                      <a:srgbClr val="000000"/>
                    </a:solidFill>
                    <a:latin typeface="나눔고딕" panose="020D0604000000000000" pitchFamily="50" charset="-127"/>
                    <a:ea typeface="나눔고딕" panose="020D0604000000000000" pitchFamily="50" charset="-127"/>
                  </a:rPr>
                </a:br>
                <a:r>
                  <a:rPr lang="en-US" altLang="ko-KR" sz="2000" dirty="0">
                    <a:solidFill>
                      <a:srgbClr val="000000"/>
                    </a:solidFill>
                    <a:latin typeface="나눔고딕" panose="020D0604000000000000" pitchFamily="50" charset="-127"/>
                    <a:ea typeface="나눔고딕" panose="020D0604000000000000" pitchFamily="50" charset="-127"/>
                  </a:rPr>
                  <a:t> </a:t>
                </a:r>
                <a14:m>
                  <m:oMath xmlns:m="http://schemas.openxmlformats.org/officeDocument/2006/math">
                    <m:r>
                      <a:rPr lang="en-US" altLang="ko-KR" sz="2000" i="1" dirty="0">
                        <a:solidFill>
                          <a:srgbClr val="000000"/>
                        </a:solidFill>
                        <a:latin typeface="Cambria Math" panose="02040503050406030204" pitchFamily="18" charset="0"/>
                        <a:ea typeface="나눔고딕" panose="020D0604000000000000" pitchFamily="50" charset="-127"/>
                      </a:rPr>
                      <m:t>𝑥</m:t>
                    </m:r>
                  </m:oMath>
                </a14:m>
                <a:r>
                  <a:rPr lang="en-US" altLang="ko-KR" sz="2000" dirty="0">
                    <a:solidFill>
                      <a:srgbClr val="000000"/>
                    </a:solidFill>
                    <a:latin typeface="나눔고딕" panose="020D0604000000000000" pitchFamily="50" charset="-127"/>
                    <a:ea typeface="나눔고딕" panose="020D0604000000000000" pitchFamily="50" charset="-127"/>
                  </a:rPr>
                  <a:t> </a:t>
                </a:r>
                <a:r>
                  <a:rPr lang="ko-KR" altLang="en-US" sz="2000" dirty="0">
                    <a:solidFill>
                      <a:srgbClr val="000000"/>
                    </a:solidFill>
                    <a:latin typeface="나눔고딕" panose="020D0604000000000000" pitchFamily="50" charset="-127"/>
                    <a:ea typeface="나눔고딕" panose="020D0604000000000000" pitchFamily="50" charset="-127"/>
                  </a:rPr>
                  <a:t>의 </a:t>
                </a:r>
                <a14:m>
                  <m:oMath xmlns:m="http://schemas.openxmlformats.org/officeDocument/2006/math">
                    <m:r>
                      <a:rPr lang="en-US" altLang="ko-KR" sz="2000" i="1" dirty="0">
                        <a:solidFill>
                          <a:srgbClr val="000000"/>
                        </a:solidFill>
                        <a:latin typeface="Cambria Math" panose="02040503050406030204" pitchFamily="18" charset="0"/>
                        <a:ea typeface="나눔고딕" panose="020D0604000000000000" pitchFamily="50" charset="-127"/>
                      </a:rPr>
                      <m:t>𝑦</m:t>
                    </m:r>
                  </m:oMath>
                </a14:m>
                <a:r>
                  <a:rPr lang="en-US" altLang="ko-KR" sz="2000" dirty="0">
                    <a:solidFill>
                      <a:srgbClr val="000000"/>
                    </a:solidFill>
                    <a:latin typeface="나눔고딕" panose="020D0604000000000000" pitchFamily="50" charset="-127"/>
                    <a:ea typeface="나눔고딕" panose="020D0604000000000000" pitchFamily="50" charset="-127"/>
                  </a:rPr>
                  <a:t> </a:t>
                </a:r>
                <a:r>
                  <a:rPr lang="ko-KR" altLang="en-US" sz="2000" dirty="0">
                    <a:solidFill>
                      <a:srgbClr val="000000"/>
                    </a:solidFill>
                    <a:latin typeface="나눔고딕" panose="020D0604000000000000" pitchFamily="50" charset="-127"/>
                    <a:ea typeface="나눔고딕" panose="020D0604000000000000" pitchFamily="50" charset="-127"/>
                  </a:rPr>
                  <a:t>에 대한 회귀직선</a:t>
                </a:r>
              </a:p>
            </p:txBody>
          </p:sp>
        </mc:Choice>
        <mc:Fallback xmlns="">
          <p:sp>
            <p:nvSpPr>
              <p:cNvPr id="5" name="Rectangle 7"/>
              <p:cNvSpPr txBox="1">
                <a:spLocks noRot="1" noChangeAspect="1" noMove="1" noResize="1" noEditPoints="1" noAdjustHandles="1" noChangeArrowheads="1" noChangeShapeType="1" noTextEdit="1"/>
              </p:cNvSpPr>
              <p:nvPr/>
            </p:nvSpPr>
            <p:spPr bwMode="auto">
              <a:xfrm>
                <a:off x="4764361" y="2314266"/>
                <a:ext cx="4644008" cy="3617640"/>
              </a:xfrm>
              <a:prstGeom prst="rect">
                <a:avLst/>
              </a:prstGeom>
              <a:blipFill rotWithShape="0">
                <a:blip r:embed="rId2"/>
                <a:stretch>
                  <a:fillRect l="-1840"/>
                </a:stretch>
              </a:blipFill>
              <a:ln w="9525">
                <a:noFill/>
                <a:miter lim="800000"/>
                <a:headEnd/>
                <a:tailEnd/>
              </a:ln>
            </p:spPr>
            <p:txBody>
              <a:bodyPr/>
              <a:lstStyle/>
              <a:p>
                <a:r>
                  <a:rPr lang="ko-KR" altLang="en-US">
                    <a:noFill/>
                  </a:rPr>
                  <a:t> </a:t>
                </a:r>
              </a:p>
            </p:txBody>
          </p:sp>
        </mc:Fallback>
      </mc:AlternateContent>
      <p:sp>
        <p:nvSpPr>
          <p:cNvPr id="7" name="Rectangle 6"/>
          <p:cNvSpPr txBox="1">
            <a:spLocks noChangeArrowheads="1"/>
          </p:cNvSpPr>
          <p:nvPr/>
        </p:nvSpPr>
        <p:spPr bwMode="auto">
          <a:xfrm>
            <a:off x="2550322" y="404665"/>
            <a:ext cx="6858047" cy="15382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fontAlgn="base" latinLnBrk="1">
              <a:spcBef>
                <a:spcPct val="0"/>
              </a:spcBef>
              <a:spcAft>
                <a:spcPct val="0"/>
              </a:spcAft>
              <a:defRPr sz="4400" kern="1200">
                <a:solidFill>
                  <a:schemeClr val="tx1"/>
                </a:solidFill>
                <a:latin typeface="+mj-lt"/>
                <a:ea typeface="+mj-ea"/>
                <a:cs typeface="맑은 고딕"/>
              </a:defRPr>
            </a:lvl1pPr>
            <a:lvl2pPr algn="ctr" rtl="0" fontAlgn="base" latinLnBrk="1">
              <a:spcBef>
                <a:spcPct val="0"/>
              </a:spcBef>
              <a:spcAft>
                <a:spcPct val="0"/>
              </a:spcAft>
              <a:defRPr sz="4400">
                <a:solidFill>
                  <a:schemeClr val="tx1"/>
                </a:solidFill>
                <a:latin typeface="맑은 고딕"/>
                <a:ea typeface="맑은 고딕"/>
                <a:cs typeface="맑은 고딕"/>
              </a:defRPr>
            </a:lvl2pPr>
            <a:lvl3pPr algn="ctr" rtl="0" fontAlgn="base" latinLnBrk="1">
              <a:spcBef>
                <a:spcPct val="0"/>
              </a:spcBef>
              <a:spcAft>
                <a:spcPct val="0"/>
              </a:spcAft>
              <a:defRPr sz="4400">
                <a:solidFill>
                  <a:schemeClr val="tx1"/>
                </a:solidFill>
                <a:latin typeface="맑은 고딕"/>
                <a:ea typeface="맑은 고딕"/>
                <a:cs typeface="맑은 고딕"/>
              </a:defRPr>
            </a:lvl3pPr>
            <a:lvl4pPr algn="ctr" rtl="0" fontAlgn="base" latinLnBrk="1">
              <a:spcBef>
                <a:spcPct val="0"/>
              </a:spcBef>
              <a:spcAft>
                <a:spcPct val="0"/>
              </a:spcAft>
              <a:defRPr sz="4400">
                <a:solidFill>
                  <a:schemeClr val="tx1"/>
                </a:solidFill>
                <a:latin typeface="맑은 고딕"/>
                <a:ea typeface="맑은 고딕"/>
                <a:cs typeface="맑은 고딕"/>
              </a:defRPr>
            </a:lvl4pPr>
            <a:lvl5pPr algn="ctr" rtl="0" fontAlgn="base" latinLnBrk="1">
              <a:spcBef>
                <a:spcPct val="0"/>
              </a:spcBef>
              <a:spcAft>
                <a:spcPct val="0"/>
              </a:spcAft>
              <a:defRPr sz="4400">
                <a:solidFill>
                  <a:schemeClr val="tx1"/>
                </a:solidFill>
                <a:latin typeface="맑은 고딕"/>
                <a:ea typeface="맑은 고딕"/>
                <a:cs typeface="맑은 고딕"/>
              </a:defRPr>
            </a:lvl5pPr>
            <a:lvl6pPr marL="457200" algn="ctr" rtl="0" fontAlgn="base" latinLnBrk="1">
              <a:spcBef>
                <a:spcPct val="0"/>
              </a:spcBef>
              <a:spcAft>
                <a:spcPct val="0"/>
              </a:spcAft>
              <a:defRPr sz="4400">
                <a:solidFill>
                  <a:schemeClr val="tx1"/>
                </a:solidFill>
                <a:latin typeface="맑은 고딕"/>
                <a:ea typeface="맑은 고딕"/>
                <a:cs typeface="맑은 고딕"/>
              </a:defRPr>
            </a:lvl6pPr>
            <a:lvl7pPr marL="914400" algn="ctr" rtl="0" fontAlgn="base" latinLnBrk="1">
              <a:spcBef>
                <a:spcPct val="0"/>
              </a:spcBef>
              <a:spcAft>
                <a:spcPct val="0"/>
              </a:spcAft>
              <a:defRPr sz="4400">
                <a:solidFill>
                  <a:schemeClr val="tx1"/>
                </a:solidFill>
                <a:latin typeface="맑은 고딕"/>
                <a:ea typeface="맑은 고딕"/>
                <a:cs typeface="맑은 고딕"/>
              </a:defRPr>
            </a:lvl7pPr>
            <a:lvl8pPr marL="1371600" algn="ctr" rtl="0" fontAlgn="base" latinLnBrk="1">
              <a:spcBef>
                <a:spcPct val="0"/>
              </a:spcBef>
              <a:spcAft>
                <a:spcPct val="0"/>
              </a:spcAft>
              <a:defRPr sz="4400">
                <a:solidFill>
                  <a:schemeClr val="tx1"/>
                </a:solidFill>
                <a:latin typeface="맑은 고딕"/>
                <a:ea typeface="맑은 고딕"/>
                <a:cs typeface="맑은 고딕"/>
              </a:defRPr>
            </a:lvl8pPr>
            <a:lvl9pPr marL="1828800" algn="ctr" rtl="0" fontAlgn="base" latinLnBrk="1">
              <a:spcBef>
                <a:spcPct val="0"/>
              </a:spcBef>
              <a:spcAft>
                <a:spcPct val="0"/>
              </a:spcAft>
              <a:defRPr sz="4400">
                <a:solidFill>
                  <a:schemeClr val="tx1"/>
                </a:solidFill>
                <a:latin typeface="맑은 고딕"/>
                <a:ea typeface="맑은 고딕"/>
                <a:cs typeface="맑은 고딕"/>
              </a:defRPr>
            </a:lvl9pPr>
          </a:lstStyle>
          <a:p>
            <a:r>
              <a:rPr lang="ko-KR" altLang="en-US" sz="4000" dirty="0">
                <a:latin typeface="나눔고딕" panose="020D0604000000000000" pitchFamily="50" charset="-127"/>
                <a:ea typeface="나눔고딕" panose="020D0604000000000000" pitchFamily="50" charset="-127"/>
              </a:rPr>
              <a:t>제 </a:t>
            </a:r>
            <a:r>
              <a:rPr lang="en-US" altLang="ko-KR" sz="4000" dirty="0">
                <a:latin typeface="나눔고딕" panose="020D0604000000000000" pitchFamily="50" charset="-127"/>
                <a:ea typeface="나눔고딕" panose="020D0604000000000000" pitchFamily="50" charset="-127"/>
              </a:rPr>
              <a:t>6 </a:t>
            </a:r>
            <a:r>
              <a:rPr lang="ko-KR" altLang="en-US" sz="4000" dirty="0">
                <a:latin typeface="나눔고딕" panose="020D0604000000000000" pitchFamily="50" charset="-127"/>
                <a:ea typeface="나눔고딕" panose="020D0604000000000000" pitchFamily="50" charset="-127"/>
              </a:rPr>
              <a:t>장  회귀분석</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통계학을 대하는 자세</a:t>
            </a:r>
          </a:p>
        </p:txBody>
      </p:sp>
      <p:sp>
        <p:nvSpPr>
          <p:cNvPr id="7" name="AutoShape 5"/>
          <p:cNvSpPr>
            <a:spLocks noChangeArrowheads="1"/>
          </p:cNvSpPr>
          <p:nvPr/>
        </p:nvSpPr>
        <p:spPr bwMode="auto">
          <a:xfrm>
            <a:off x="1972496" y="1600229"/>
            <a:ext cx="253932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통계학을 대하는 자세</a:t>
            </a:r>
            <a:endParaRPr lang="en-US" altLang="ko-KR" b="1" dirty="0">
              <a:latin typeface="나눔고딕" panose="020D0604000000000000" pitchFamily="50" charset="-127"/>
              <a:ea typeface="나눔고딕" panose="020D0604000000000000" pitchFamily="50" charset="-127"/>
            </a:endParaRPr>
          </a:p>
        </p:txBody>
      </p:sp>
      <p:sp>
        <p:nvSpPr>
          <p:cNvPr id="8" name="Rectangle 3"/>
          <p:cNvSpPr txBox="1">
            <a:spLocks noChangeArrowheads="1"/>
          </p:cNvSpPr>
          <p:nvPr/>
        </p:nvSpPr>
        <p:spPr bwMode="auto">
          <a:xfrm>
            <a:off x="1981200" y="1600200"/>
            <a:ext cx="8229600" cy="4756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ct val="0"/>
              </a:spcAft>
              <a:buFont typeface="Arial" charset="0"/>
              <a:buChar char="•"/>
              <a:defRPr sz="3200" kern="1200">
                <a:solidFill>
                  <a:schemeClr val="tx1"/>
                </a:solidFill>
                <a:latin typeface="나눔고딕" panose="020D0604000000000000" pitchFamily="50" charset="-127"/>
                <a:ea typeface="나눔고딕" panose="020D0604000000000000" pitchFamily="50" charset="-127"/>
                <a:cs typeface="맑은 고딕"/>
              </a:defRPr>
            </a:lvl1pPr>
            <a:lvl2pPr marL="742950" indent="-285750" algn="l" rtl="0" fontAlgn="base" latinLnBrk="1">
              <a:spcBef>
                <a:spcPct val="20000"/>
              </a:spcBef>
              <a:spcAft>
                <a:spcPct val="0"/>
              </a:spcAft>
              <a:buFont typeface="Arial" charset="0"/>
              <a:buChar char="–"/>
              <a:defRPr sz="2800" kern="1200">
                <a:solidFill>
                  <a:schemeClr val="tx1"/>
                </a:solidFill>
                <a:latin typeface="나눔고딕" panose="020D0604000000000000" pitchFamily="50" charset="-127"/>
                <a:ea typeface="나눔고딕" panose="020D0604000000000000" pitchFamily="50" charset="-127"/>
                <a:cs typeface="맑은 고딕"/>
              </a:defRPr>
            </a:lvl2pPr>
            <a:lvl3pPr marL="1143000" indent="-228600" algn="l" rtl="0" fontAlgn="base" latinLnBrk="1">
              <a:spcBef>
                <a:spcPct val="20000"/>
              </a:spcBef>
              <a:spcAft>
                <a:spcPct val="0"/>
              </a:spcAft>
              <a:buFont typeface="Arial" charset="0"/>
              <a:buChar char="•"/>
              <a:defRPr sz="2400" kern="1200">
                <a:solidFill>
                  <a:schemeClr val="tx1"/>
                </a:solidFill>
                <a:latin typeface="나눔고딕" panose="020D0604000000000000" pitchFamily="50" charset="-127"/>
                <a:ea typeface="나눔고딕" panose="020D0604000000000000" pitchFamily="50" charset="-127"/>
                <a:cs typeface="맑은 고딕"/>
              </a:defRPr>
            </a:lvl3pPr>
            <a:lvl4pPr marL="1600200" indent="-228600" algn="l" rtl="0" fontAlgn="base" latinLnBrk="1">
              <a:spcBef>
                <a:spcPct val="20000"/>
              </a:spcBef>
              <a:spcAft>
                <a:spcPct val="0"/>
              </a:spcAft>
              <a:buFont typeface="Arial" charset="0"/>
              <a:buChar char="–"/>
              <a:defRPr sz="2000" kern="1200">
                <a:solidFill>
                  <a:schemeClr val="tx1"/>
                </a:solidFill>
                <a:latin typeface="나눔고딕" panose="020D0604000000000000" pitchFamily="50" charset="-127"/>
                <a:ea typeface="나눔고딕" panose="020D0604000000000000" pitchFamily="50" charset="-127"/>
                <a:cs typeface="맑은 고딕"/>
              </a:defRPr>
            </a:lvl4pPr>
            <a:lvl5pPr marL="2057400" indent="-228600" algn="l" rtl="0" fontAlgn="base" latinLnBrk="1">
              <a:spcBef>
                <a:spcPct val="20000"/>
              </a:spcBef>
              <a:spcAft>
                <a:spcPct val="0"/>
              </a:spcAft>
              <a:buFont typeface="Arial" charset="0"/>
              <a:buChar char="»"/>
              <a:defRPr sz="2000" kern="1200">
                <a:solidFill>
                  <a:schemeClr val="tx1"/>
                </a:solidFill>
                <a:latin typeface="나눔고딕" panose="020D0604000000000000" pitchFamily="50" charset="-127"/>
                <a:ea typeface="나눔고딕" panose="020D0604000000000000" pitchFamily="50" charset="-127"/>
                <a:cs typeface="맑은 고딕"/>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1" algn="just">
              <a:lnSpc>
                <a:spcPct val="150000"/>
              </a:lnSpc>
              <a:spcBef>
                <a:spcPct val="50000"/>
              </a:spcBef>
              <a:buFont typeface="Arial" panose="020B0604020202020204" pitchFamily="34" charset="0"/>
              <a:buChar char="•"/>
            </a:pPr>
            <a:endParaRPr kumimoji="1" lang="en-US" altLang="ko-KR" sz="1400" dirty="0"/>
          </a:p>
          <a:p>
            <a:pPr algn="just">
              <a:lnSpc>
                <a:spcPct val="150000"/>
              </a:lnSpc>
              <a:spcBef>
                <a:spcPct val="50000"/>
              </a:spcBef>
              <a:buFont typeface="Arial" panose="020B0604020202020204" pitchFamily="34" charset="0"/>
              <a:buChar char="•"/>
            </a:pPr>
            <a:r>
              <a:rPr lang="ko-KR" altLang="en-US" sz="1800" dirty="0"/>
              <a:t>잘못된 모형을 정확하게 푸는 것보다 올바른 문제를 근사적으로 푸는 게 낫다</a:t>
            </a:r>
            <a:r>
              <a:rPr lang="en-US" altLang="ko-KR" sz="1800" dirty="0"/>
              <a:t>.” (Better to solve right problems approximately than to solve wrong ones exactly.)</a:t>
            </a:r>
          </a:p>
          <a:p>
            <a:pPr algn="just">
              <a:lnSpc>
                <a:spcPct val="150000"/>
              </a:lnSpc>
              <a:spcBef>
                <a:spcPct val="50000"/>
              </a:spcBef>
              <a:buFont typeface="Arial" panose="020B0604020202020204" pitchFamily="34" charset="0"/>
              <a:buChar char="•"/>
            </a:pPr>
            <a:r>
              <a:rPr lang="ko-KR" altLang="en-US" sz="1800" dirty="0"/>
              <a:t>“통계학은 미지의 세계에 대한 안내자이다</a:t>
            </a:r>
            <a:r>
              <a:rPr lang="en-US" altLang="ko-KR" sz="1800" dirty="0"/>
              <a:t>.” (Statistics is a guide to the unknown.)</a:t>
            </a:r>
          </a:p>
          <a:p>
            <a:pPr algn="just">
              <a:lnSpc>
                <a:spcPct val="150000"/>
              </a:lnSpc>
              <a:spcBef>
                <a:spcPct val="50000"/>
              </a:spcBef>
              <a:buFont typeface="Arial" panose="020B0604020202020204" pitchFamily="34" charset="0"/>
              <a:buChar char="•"/>
            </a:pPr>
            <a:r>
              <a:rPr lang="ko-KR" altLang="en-US" sz="1800" dirty="0"/>
              <a:t>“통계학은 스포츠와 같다</a:t>
            </a:r>
            <a:r>
              <a:rPr lang="en-US" altLang="ko-KR" sz="1800" dirty="0"/>
              <a:t>. </a:t>
            </a:r>
            <a:r>
              <a:rPr lang="ko-KR" altLang="en-US" sz="1800" dirty="0"/>
              <a:t>토론하는 것보다 실천하는 게 낫다</a:t>
            </a:r>
            <a:r>
              <a:rPr lang="en-US" altLang="ko-KR" sz="1800" dirty="0"/>
              <a:t>.” (Statistics is like sports. Better to practice than to discuss.)</a:t>
            </a:r>
          </a:p>
          <a:p>
            <a:pPr algn="just">
              <a:lnSpc>
                <a:spcPct val="150000"/>
              </a:lnSpc>
              <a:spcBef>
                <a:spcPct val="50000"/>
              </a:spcBef>
              <a:buFont typeface="Arial" panose="020B0604020202020204" pitchFamily="34" charset="0"/>
              <a:buChar char="•"/>
            </a:pPr>
            <a:endParaRPr lang="en-US" altLang="ko-KR" sz="1800" dirty="0"/>
          </a:p>
          <a:p>
            <a:pPr algn="just">
              <a:lnSpc>
                <a:spcPct val="150000"/>
              </a:lnSpc>
              <a:spcBef>
                <a:spcPct val="50000"/>
              </a:spcBef>
              <a:buFont typeface="Arial" panose="020B0604020202020204" pitchFamily="34" charset="0"/>
              <a:buChar char="•"/>
            </a:pPr>
            <a:endParaRPr lang="en-US" altLang="ko-KR" sz="1800" dirty="0"/>
          </a:p>
          <a:p>
            <a:pPr algn="just">
              <a:lnSpc>
                <a:spcPct val="150000"/>
              </a:lnSpc>
              <a:spcBef>
                <a:spcPct val="50000"/>
              </a:spcBef>
              <a:buFont typeface="Arial" panose="020B0604020202020204" pitchFamily="34" charset="0"/>
              <a:buChar char="•"/>
            </a:pPr>
            <a:endParaRPr kumimoji="1" lang="en-US" altLang="ko-KR" sz="1800" dirty="0"/>
          </a:p>
        </p:txBody>
      </p:sp>
    </p:spTree>
    <p:extLst>
      <p:ext uri="{BB962C8B-B14F-4D97-AF65-F5344CB8AC3E}">
        <p14:creationId xmlns:p14="http://schemas.microsoft.com/office/powerpoint/2010/main" val="20311647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t>1. </a:t>
            </a:r>
            <a:r>
              <a:rPr lang="ko-KR" altLang="en-US" sz="4000" dirty="0"/>
              <a:t>변수간의 관계</a:t>
            </a:r>
          </a:p>
        </p:txBody>
      </p:sp>
      <p:sp>
        <p:nvSpPr>
          <p:cNvPr id="15362" name="내용 개체 틀 2"/>
          <p:cNvSpPr>
            <a:spLocks noGrp="1"/>
          </p:cNvSpPr>
          <p:nvPr>
            <p:ph idx="1"/>
          </p:nvPr>
        </p:nvSpPr>
        <p:spPr>
          <a:xfrm>
            <a:off x="765171" y="1256364"/>
            <a:ext cx="10515600" cy="4351338"/>
          </a:xfrm>
        </p:spPr>
        <p:txBody>
          <a:bodyPr/>
          <a:lstStyle/>
          <a:p>
            <a:pPr>
              <a:lnSpc>
                <a:spcPct val="150000"/>
              </a:lnSpc>
            </a:pPr>
            <a:endParaRPr lang="en-US" altLang="ko-KR" sz="2400" dirty="0"/>
          </a:p>
          <a:p>
            <a:pPr>
              <a:lnSpc>
                <a:spcPct val="150000"/>
              </a:lnSpc>
            </a:pPr>
            <a:r>
              <a:rPr lang="ko-KR" altLang="en-US" sz="1800" dirty="0"/>
              <a:t>회귀분석</a:t>
            </a:r>
            <a:r>
              <a:rPr lang="en-US" altLang="ko-KR" sz="1800" dirty="0"/>
              <a:t>(regression analysis)</a:t>
            </a:r>
            <a:r>
              <a:rPr lang="ko-KR" altLang="en-US" sz="1800" dirty="0"/>
              <a:t>은</a:t>
            </a:r>
            <a:r>
              <a:rPr lang="en-US" altLang="ko-KR" sz="1800" dirty="0"/>
              <a:t> </a:t>
            </a:r>
            <a:r>
              <a:rPr lang="ko-KR" altLang="en-US" sz="1800" dirty="0" err="1"/>
              <a:t>집단별</a:t>
            </a:r>
            <a:r>
              <a:rPr lang="ko-KR" altLang="en-US" sz="1800" dirty="0"/>
              <a:t> 평균</a:t>
            </a:r>
            <a:r>
              <a:rPr lang="en-US" altLang="ko-KR" sz="1800" dirty="0"/>
              <a:t>(</a:t>
            </a:r>
            <a:r>
              <a:rPr lang="ko-KR" altLang="en-US" sz="1800" dirty="0"/>
              <a:t>집단에 국한된 조건부 평균</a:t>
            </a:r>
            <a:r>
              <a:rPr lang="en-US" altLang="ko-KR" sz="1800" dirty="0"/>
              <a:t>)</a:t>
            </a:r>
            <a:r>
              <a:rPr lang="ko-KR" altLang="en-US" sz="1800" dirty="0"/>
              <a:t>을 분석하는 통계적 방법</a:t>
            </a:r>
            <a:endParaRPr lang="en-US" altLang="ko-KR" sz="1800" dirty="0"/>
          </a:p>
          <a:p>
            <a:pPr lvl="1">
              <a:lnSpc>
                <a:spcPct val="150000"/>
              </a:lnSpc>
            </a:pPr>
            <a:r>
              <a:rPr lang="en-US" altLang="ko-KR" sz="1400" b="1" dirty="0">
                <a:solidFill>
                  <a:srgbClr val="C00000"/>
                </a:solidFill>
              </a:rPr>
              <a:t>E(Y|X) = h(x) = </a:t>
            </a:r>
            <a:r>
              <a:rPr lang="en-US" altLang="ko-KR" sz="1400" b="1" dirty="0" err="1">
                <a:solidFill>
                  <a:srgbClr val="C00000"/>
                </a:solidFill>
              </a:rPr>
              <a:t>a+b</a:t>
            </a:r>
            <a:r>
              <a:rPr lang="en-US" altLang="ko-KR" sz="1400" b="1" dirty="0">
                <a:solidFill>
                  <a:srgbClr val="C00000"/>
                </a:solidFill>
              </a:rPr>
              <a:t>*x → </a:t>
            </a:r>
            <a:r>
              <a:rPr lang="ko-KR" altLang="en-US" sz="1400" b="1" dirty="0">
                <a:solidFill>
                  <a:srgbClr val="C00000"/>
                </a:solidFill>
              </a:rPr>
              <a:t>선형회귀분석모형 </a:t>
            </a:r>
            <a:r>
              <a:rPr lang="en-US" altLang="ko-KR" sz="1400" b="1" dirty="0">
                <a:solidFill>
                  <a:srgbClr val="C00000"/>
                </a:solidFill>
              </a:rPr>
              <a:t>(linear regression model)</a:t>
            </a:r>
          </a:p>
          <a:p>
            <a:pPr>
              <a:lnSpc>
                <a:spcPct val="150000"/>
              </a:lnSpc>
            </a:pPr>
            <a:r>
              <a:rPr lang="ko-KR" altLang="en-US" sz="1800" dirty="0"/>
              <a:t>집단을 구분하는 분류지표가 한 개인지</a:t>
            </a:r>
            <a:r>
              <a:rPr lang="en-US" altLang="ko-KR" sz="1800" dirty="0"/>
              <a:t>, </a:t>
            </a:r>
            <a:r>
              <a:rPr lang="ko-KR" altLang="en-US" sz="1800" dirty="0"/>
              <a:t>둘 또는 그 이상인지에 따라 단순회귀분석과 </a:t>
            </a:r>
            <a:r>
              <a:rPr lang="ko-KR" altLang="en-US" sz="1800" dirty="0" err="1"/>
              <a:t>중회귀분석으로</a:t>
            </a:r>
            <a:r>
              <a:rPr lang="ko-KR" altLang="en-US" sz="1800" dirty="0"/>
              <a:t> 나누어짐</a:t>
            </a:r>
          </a:p>
          <a:p>
            <a:pPr>
              <a:lnSpc>
                <a:spcPct val="150000"/>
              </a:lnSpc>
            </a:pPr>
            <a:endParaRPr lang="ko-KR" altLang="en-US" sz="1800" dirty="0"/>
          </a:p>
        </p:txBody>
      </p:sp>
      <p:sp>
        <p:nvSpPr>
          <p:cNvPr id="15366" name="TextBox 7"/>
          <p:cNvSpPr txBox="1">
            <a:spLocks noChangeArrowheads="1"/>
          </p:cNvSpPr>
          <p:nvPr/>
        </p:nvSpPr>
        <p:spPr bwMode="auto">
          <a:xfrm>
            <a:off x="7650976" y="4215873"/>
            <a:ext cx="3143250" cy="1569660"/>
          </a:xfrm>
          <a:prstGeom prst="rect">
            <a:avLst/>
          </a:prstGeom>
          <a:noFill/>
          <a:ln w="9525">
            <a:noFill/>
            <a:miter lim="800000"/>
            <a:headEnd/>
            <a:tailEnd/>
          </a:ln>
        </p:spPr>
        <p:txBody>
          <a:bodyPr>
            <a:spAutoFit/>
          </a:bodyPr>
          <a:lstStyle/>
          <a:p>
            <a:pPr>
              <a:lnSpc>
                <a:spcPct val="150000"/>
              </a:lnSpc>
            </a:pPr>
            <a:r>
              <a:rPr lang="ko-KR" altLang="en-US" sz="1600" b="1" dirty="0">
                <a:latin typeface="나눔고딕" panose="020D0604000000000000" pitchFamily="50" charset="-127"/>
                <a:ea typeface="나눔고딕" panose="020D0604000000000000" pitchFamily="50" charset="-127"/>
              </a:rPr>
              <a:t>상관계수</a:t>
            </a:r>
            <a:r>
              <a:rPr lang="en-US" altLang="ko-KR" sz="1600" b="1" dirty="0">
                <a:latin typeface="나눔고딕" panose="020D0604000000000000" pitchFamily="50" charset="-127"/>
                <a:ea typeface="나눔고딕" panose="020D0604000000000000" pitchFamily="50" charset="-127"/>
              </a:rPr>
              <a:t>=0.67 :</a:t>
            </a:r>
          </a:p>
          <a:p>
            <a:pPr>
              <a:lnSpc>
                <a:spcPct val="150000"/>
              </a:lnSpc>
            </a:pPr>
            <a:r>
              <a:rPr lang="ko-KR" altLang="en-US" sz="1600" dirty="0">
                <a:latin typeface="나눔고딕" panose="020D0604000000000000" pitchFamily="50" charset="-127"/>
                <a:ea typeface="나눔고딕" panose="020D0604000000000000" pitchFamily="50" charset="-127"/>
              </a:rPr>
              <a:t>키가 평균보다 </a:t>
            </a:r>
            <a:r>
              <a:rPr lang="en-US" altLang="ko-KR" sz="1600" dirty="0">
                <a:latin typeface="나눔고딕" panose="020D0604000000000000" pitchFamily="50" charset="-127"/>
                <a:ea typeface="나눔고딕" panose="020D0604000000000000" pitchFamily="50" charset="-127"/>
              </a:rPr>
              <a:t>1SD</a:t>
            </a:r>
            <a:r>
              <a:rPr lang="en-US" altLang="ko-KR" sz="1600" baseline="-25000" dirty="0">
                <a:latin typeface="나눔고딕" panose="020D0604000000000000" pitchFamily="50" charset="-127"/>
                <a:ea typeface="나눔고딕" panose="020D0604000000000000" pitchFamily="50" charset="-127"/>
              </a:rPr>
              <a:t>x</a:t>
            </a:r>
            <a:r>
              <a:rPr lang="ko-KR" altLang="en-US" sz="1600" dirty="0">
                <a:latin typeface="나눔고딕" panose="020D0604000000000000" pitchFamily="50" charset="-127"/>
                <a:ea typeface="나눔고딕" panose="020D0604000000000000" pitchFamily="50" charset="-127"/>
              </a:rPr>
              <a:t>만큼 큰 사람들은 몸무게가 평균보다 대략 </a:t>
            </a:r>
            <a:r>
              <a:rPr lang="en-US" altLang="ko-KR" sz="1600" dirty="0">
                <a:latin typeface="나눔고딕" panose="020D0604000000000000" pitchFamily="50" charset="-127"/>
                <a:ea typeface="나눔고딕" panose="020D0604000000000000" pitchFamily="50" charset="-127"/>
              </a:rPr>
              <a:t>0.67SD</a:t>
            </a:r>
            <a:r>
              <a:rPr lang="en-US" altLang="ko-KR" sz="1600" baseline="-25000" dirty="0">
                <a:latin typeface="나눔고딕" panose="020D0604000000000000" pitchFamily="50" charset="-127"/>
                <a:ea typeface="나눔고딕" panose="020D0604000000000000" pitchFamily="50" charset="-127"/>
              </a:rPr>
              <a:t>y</a:t>
            </a:r>
            <a:r>
              <a:rPr lang="ko-KR" altLang="en-US" sz="1600" dirty="0">
                <a:latin typeface="나눔고딕" panose="020D0604000000000000" pitchFamily="50" charset="-127"/>
                <a:ea typeface="나눔고딕" panose="020D0604000000000000" pitchFamily="50" charset="-127"/>
              </a:rPr>
              <a:t>만큼 더 나감</a:t>
            </a:r>
          </a:p>
        </p:txBody>
      </p:sp>
      <p:sp>
        <p:nvSpPr>
          <p:cNvPr id="10" name="AutoShape 39"/>
          <p:cNvSpPr>
            <a:spLocks noChangeArrowheads="1"/>
          </p:cNvSpPr>
          <p:nvPr/>
        </p:nvSpPr>
        <p:spPr bwMode="auto">
          <a:xfrm>
            <a:off x="965201" y="1428100"/>
            <a:ext cx="1185863" cy="407987"/>
          </a:xfrm>
          <a:prstGeom prst="flowChartAlternateProcess">
            <a:avLst/>
          </a:prstGeom>
          <a:solidFill>
            <a:schemeClr val="bg1"/>
          </a:solid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회귀분석</a:t>
            </a:r>
            <a:endParaRPr lang="en-US" altLang="ko-KR" b="1" dirty="0">
              <a:latin typeface="나눔고딕" panose="020D0604000000000000" pitchFamily="50" charset="-127"/>
              <a:ea typeface="나눔고딕" panose="020D0604000000000000" pitchFamily="50" charset="-127"/>
            </a:endParaRPr>
          </a:p>
        </p:txBody>
      </p:sp>
      <p:grpSp>
        <p:nvGrpSpPr>
          <p:cNvPr id="9" name="Group 8"/>
          <p:cNvGrpSpPr/>
          <p:nvPr/>
        </p:nvGrpSpPr>
        <p:grpSpPr>
          <a:xfrm>
            <a:off x="2701146" y="3552415"/>
            <a:ext cx="5347440" cy="3192214"/>
            <a:chOff x="309682" y="3501008"/>
            <a:chExt cx="5347440" cy="3192214"/>
          </a:xfrm>
        </p:grpSpPr>
        <p:grpSp>
          <p:nvGrpSpPr>
            <p:cNvPr id="11" name="Group 10"/>
            <p:cNvGrpSpPr/>
            <p:nvPr/>
          </p:nvGrpSpPr>
          <p:grpSpPr>
            <a:xfrm>
              <a:off x="467544" y="3501008"/>
              <a:ext cx="4537511" cy="3192214"/>
              <a:chOff x="467544" y="3645024"/>
              <a:chExt cx="4537511" cy="3192214"/>
            </a:xfrm>
          </p:grpSpPr>
          <p:pic>
            <p:nvPicPr>
              <p:cNvPr id="14" name="Picture 2"/>
              <p:cNvPicPr>
                <a:picLocks noChangeAspect="1" noChangeArrowheads="1"/>
              </p:cNvPicPr>
              <p:nvPr/>
            </p:nvPicPr>
            <p:blipFill>
              <a:blip r:embed="rId2" cstate="print"/>
              <a:srcRect/>
              <a:stretch>
                <a:fillRect/>
              </a:stretch>
            </p:blipFill>
            <p:spPr bwMode="auto">
              <a:xfrm>
                <a:off x="467544" y="3645024"/>
                <a:ext cx="4537511" cy="3192214"/>
              </a:xfrm>
              <a:prstGeom prst="rect">
                <a:avLst/>
              </a:prstGeom>
              <a:noFill/>
              <a:ln w="9525">
                <a:noFill/>
                <a:miter lim="800000"/>
                <a:headEnd/>
                <a:tailEnd/>
              </a:ln>
            </p:spPr>
          </p:pic>
          <p:sp>
            <p:nvSpPr>
              <p:cNvPr id="15" name="TextBox 12"/>
              <p:cNvSpPr txBox="1">
                <a:spLocks noChangeArrowheads="1"/>
              </p:cNvSpPr>
              <p:nvPr/>
            </p:nvSpPr>
            <p:spPr bwMode="auto">
              <a:xfrm>
                <a:off x="599181" y="6442502"/>
                <a:ext cx="4405874" cy="377796"/>
              </a:xfrm>
              <a:prstGeom prst="rect">
                <a:avLst/>
              </a:prstGeom>
              <a:solidFill>
                <a:schemeClr val="bg1"/>
              </a:solidFill>
              <a:ln w="9525">
                <a:noFill/>
                <a:miter lim="800000"/>
                <a:headEnd/>
                <a:tailEnd/>
              </a:ln>
            </p:spPr>
            <p:txBody>
              <a:bodyPr wrap="square">
                <a:spAutoFit/>
              </a:bodyPr>
              <a:lstStyle/>
              <a:p>
                <a:pPr>
                  <a:lnSpc>
                    <a:spcPct val="150000"/>
                  </a:lnSpc>
                </a:pPr>
                <a:r>
                  <a:rPr lang="ko-KR" altLang="en-US" sz="1400" dirty="0">
                    <a:latin typeface="나눔고딕" panose="020D0604000000000000" pitchFamily="50" charset="-127"/>
                    <a:ea typeface="나눔고딕" panose="020D0604000000000000" pitchFamily="50" charset="-127"/>
                  </a:rPr>
                  <a:t>주</a:t>
                </a:r>
                <a:r>
                  <a:rPr lang="en-US" altLang="ko-KR" sz="1400" dirty="0">
                    <a:latin typeface="나눔고딕" panose="020D0604000000000000" pitchFamily="50" charset="-127"/>
                    <a:ea typeface="나눔고딕" panose="020D0604000000000000" pitchFamily="50" charset="-127"/>
                  </a:rPr>
                  <a:t>: </a:t>
                </a:r>
                <a:r>
                  <a:rPr lang="ko-KR" altLang="en-US" sz="1400" dirty="0">
                    <a:latin typeface="나눔고딕" panose="020D0604000000000000" pitchFamily="50" charset="-127"/>
                    <a:ea typeface="나눔고딕" panose="020D0604000000000000" pitchFamily="50" charset="-127"/>
                  </a:rPr>
                  <a:t>실선은 회귀직선이고 점선은 표준편차선이다</a:t>
                </a:r>
                <a:r>
                  <a:rPr lang="en-US" altLang="ko-KR" sz="1400" dirty="0">
                    <a:latin typeface="나눔고딕" panose="020D0604000000000000" pitchFamily="50" charset="-127"/>
                    <a:ea typeface="나눔고딕" panose="020D0604000000000000" pitchFamily="50" charset="-127"/>
                  </a:rPr>
                  <a:t>.</a:t>
                </a:r>
              </a:p>
            </p:txBody>
          </p:sp>
        </p:grpSp>
        <p:sp>
          <p:nvSpPr>
            <p:cNvPr id="12" name="TextBox 11"/>
            <p:cNvSpPr txBox="1">
              <a:spLocks noChangeArrowheads="1"/>
            </p:cNvSpPr>
            <p:nvPr/>
          </p:nvSpPr>
          <p:spPr bwMode="auto">
            <a:xfrm rot="16200000">
              <a:off x="-261960" y="4931744"/>
              <a:ext cx="1517170" cy="373885"/>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latin typeface="맑은 고딕"/>
                  <a:ea typeface="맑은 고딕"/>
                </a:rPr>
                <a:t>몸무게</a:t>
              </a:r>
              <a:r>
                <a:rPr lang="en-US" altLang="ko-KR" sz="1400" dirty="0">
                  <a:latin typeface="맑은 고딕"/>
                  <a:ea typeface="맑은 고딕"/>
                </a:rPr>
                <a:t>(kg)</a:t>
              </a:r>
            </a:p>
          </p:txBody>
        </p:sp>
        <p:sp>
          <p:nvSpPr>
            <p:cNvPr id="13" name="TextBox 12"/>
            <p:cNvSpPr txBox="1">
              <a:spLocks noChangeArrowheads="1"/>
            </p:cNvSpPr>
            <p:nvPr/>
          </p:nvSpPr>
          <p:spPr bwMode="auto">
            <a:xfrm>
              <a:off x="4139952" y="6159041"/>
              <a:ext cx="1517170" cy="373885"/>
            </a:xfrm>
            <a:prstGeom prst="rect">
              <a:avLst/>
            </a:prstGeom>
            <a:noFill/>
            <a:ln w="9525">
              <a:noFill/>
              <a:miter lim="800000"/>
              <a:headEnd/>
              <a:tailEnd/>
            </a:ln>
          </p:spPr>
          <p:txBody>
            <a:bodyPr wrap="square">
              <a:spAutoFit/>
            </a:bodyPr>
            <a:lstStyle/>
            <a:p>
              <a:pPr algn="ctr">
                <a:lnSpc>
                  <a:spcPct val="150000"/>
                </a:lnSpc>
              </a:pPr>
              <a:r>
                <a:rPr lang="ko-KR" altLang="en-US" sz="1400" dirty="0">
                  <a:latin typeface="맑은 고딕"/>
                  <a:ea typeface="맑은 고딕"/>
                </a:rPr>
                <a:t>키</a:t>
              </a:r>
              <a:r>
                <a:rPr lang="en-US" altLang="ko-KR" sz="1400" dirty="0">
                  <a:latin typeface="맑은 고딕"/>
                  <a:ea typeface="맑은 고딕"/>
                </a:rPr>
                <a:t>(cm)</a:t>
              </a:r>
            </a:p>
          </p:txBody>
        </p:sp>
      </p:gr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t>1. </a:t>
            </a:r>
            <a:r>
              <a:rPr lang="ko-KR" altLang="en-US" sz="4000" dirty="0"/>
              <a:t>변수간의 관계</a:t>
            </a:r>
          </a:p>
        </p:txBody>
      </p:sp>
      <p:sp>
        <p:nvSpPr>
          <p:cNvPr id="16386" name="내용 개체 틀 2"/>
          <p:cNvSpPr>
            <a:spLocks noGrp="1"/>
          </p:cNvSpPr>
          <p:nvPr>
            <p:ph idx="1"/>
          </p:nvPr>
        </p:nvSpPr>
        <p:spPr>
          <a:xfrm>
            <a:off x="1981200" y="1600200"/>
            <a:ext cx="8229600" cy="5257800"/>
          </a:xfrm>
        </p:spPr>
        <p:txBody>
          <a:bodyPr>
            <a:normAutofit/>
          </a:bodyPr>
          <a:lstStyle/>
          <a:p>
            <a:pPr>
              <a:lnSpc>
                <a:spcPct val="150000"/>
              </a:lnSpc>
              <a:buFontTx/>
              <a:buChar char="-"/>
            </a:pPr>
            <a:endParaRPr lang="en-US" altLang="ko-KR" sz="2400" dirty="0"/>
          </a:p>
          <a:p>
            <a:pPr>
              <a:lnSpc>
                <a:spcPct val="150000"/>
              </a:lnSpc>
            </a:pPr>
            <a:r>
              <a:rPr lang="en-US" altLang="ko-KR" sz="1800" dirty="0"/>
              <a:t>y</a:t>
            </a:r>
            <a:r>
              <a:rPr lang="ko-KR" altLang="en-US" sz="1800" dirty="0"/>
              <a:t>의 </a:t>
            </a:r>
            <a:r>
              <a:rPr lang="en-US" altLang="ko-KR" sz="1800" dirty="0"/>
              <a:t>x</a:t>
            </a:r>
            <a:r>
              <a:rPr lang="ko-KR" altLang="en-US" sz="1800" dirty="0"/>
              <a:t>에 대한 회귀직선은 각각의 </a:t>
            </a:r>
            <a:r>
              <a:rPr lang="en-US" altLang="ko-KR" sz="1800" dirty="0"/>
              <a:t>x</a:t>
            </a:r>
            <a:r>
              <a:rPr lang="ko-KR" altLang="en-US" sz="1800" dirty="0"/>
              <a:t>값에 대응하는 </a:t>
            </a:r>
            <a:r>
              <a:rPr lang="en-US" altLang="ko-KR" sz="1800" dirty="0"/>
              <a:t>y</a:t>
            </a:r>
            <a:r>
              <a:rPr lang="ko-KR" altLang="en-US" sz="1800" dirty="0"/>
              <a:t>의 평균값을 추정</a:t>
            </a: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buFont typeface="Wingdings" panose="05000000000000000000" pitchFamily="2" charset="2"/>
              <a:buChar char="Ø"/>
            </a:pPr>
            <a:endParaRPr lang="en-US" altLang="ko-KR" sz="1800" dirty="0"/>
          </a:p>
          <a:p>
            <a:pPr>
              <a:lnSpc>
                <a:spcPct val="150000"/>
              </a:lnSpc>
              <a:buFont typeface="Wingdings" panose="05000000000000000000" pitchFamily="2" charset="2"/>
              <a:buChar char="Ø"/>
            </a:pPr>
            <a:endParaRPr lang="en-US" altLang="ko-KR" sz="1800" dirty="0"/>
          </a:p>
          <a:p>
            <a:pPr>
              <a:lnSpc>
                <a:spcPct val="150000"/>
              </a:lnSpc>
              <a:buFont typeface="Wingdings" panose="05000000000000000000" pitchFamily="2" charset="2"/>
              <a:buChar char="Ø"/>
            </a:pPr>
            <a:endParaRPr lang="en-US" altLang="ko-KR" sz="1800" dirty="0"/>
          </a:p>
          <a:p>
            <a:pPr>
              <a:lnSpc>
                <a:spcPct val="150000"/>
              </a:lnSpc>
              <a:buFont typeface="Wingdings" panose="05000000000000000000" pitchFamily="2" charset="2"/>
              <a:buChar char="Ø"/>
            </a:pPr>
            <a:endParaRPr lang="en-US" altLang="ko-KR" sz="1800" dirty="0"/>
          </a:p>
          <a:p>
            <a:pPr>
              <a:lnSpc>
                <a:spcPct val="150000"/>
              </a:lnSpc>
            </a:pPr>
            <a:r>
              <a:rPr lang="en-US" altLang="ko-KR" sz="1800" dirty="0"/>
              <a:t>x</a:t>
            </a:r>
            <a:r>
              <a:rPr lang="ko-KR" altLang="en-US" sz="1800" dirty="0"/>
              <a:t>값이 </a:t>
            </a:r>
            <a:r>
              <a:rPr lang="en-US" altLang="ko-KR" sz="1800" dirty="0"/>
              <a:t>x</a:t>
            </a:r>
            <a:r>
              <a:rPr lang="ko-KR" altLang="en-US" sz="1800" dirty="0"/>
              <a:t>평균값에서 </a:t>
            </a:r>
            <a:r>
              <a:rPr lang="en-US" altLang="ko-KR" sz="1800" dirty="0"/>
              <a:t>1SD</a:t>
            </a:r>
            <a:r>
              <a:rPr lang="en-US" altLang="ko-KR" sz="1800" baseline="-25000" dirty="0"/>
              <a:t>x</a:t>
            </a:r>
            <a:r>
              <a:rPr lang="en-US" altLang="ko-KR" sz="1800" dirty="0"/>
              <a:t> </a:t>
            </a:r>
            <a:r>
              <a:rPr lang="ko-KR" altLang="en-US" sz="1800" dirty="0"/>
              <a:t>증가할 때 </a:t>
            </a:r>
            <a:r>
              <a:rPr lang="en-US" altLang="ko-KR" sz="1800" dirty="0"/>
              <a:t>y</a:t>
            </a:r>
            <a:r>
              <a:rPr lang="ko-KR" altLang="en-US" sz="1800" dirty="0"/>
              <a:t>값은 </a:t>
            </a:r>
            <a:r>
              <a:rPr lang="en-US" altLang="ko-KR" sz="1800" dirty="0"/>
              <a:t>y</a:t>
            </a:r>
            <a:r>
              <a:rPr lang="ko-KR" altLang="en-US" sz="1800" dirty="0"/>
              <a:t>평균값에서 </a:t>
            </a:r>
            <a:r>
              <a:rPr lang="en-US" altLang="ko-KR" sz="1800" dirty="0"/>
              <a:t>r*</a:t>
            </a:r>
            <a:r>
              <a:rPr lang="en-US" altLang="ko-KR" sz="1800" dirty="0" err="1"/>
              <a:t>SD</a:t>
            </a:r>
            <a:r>
              <a:rPr lang="en-US" altLang="ko-KR" sz="1800" baseline="-25000" dirty="0" err="1"/>
              <a:t>y</a:t>
            </a:r>
            <a:r>
              <a:rPr lang="en-US" altLang="ko-KR" sz="1800" dirty="0"/>
              <a:t> </a:t>
            </a:r>
            <a:r>
              <a:rPr lang="ko-KR" altLang="en-US" sz="1800" dirty="0"/>
              <a:t>증가</a:t>
            </a:r>
            <a:endParaRPr lang="en-US" altLang="ko-KR" sz="2400" dirty="0"/>
          </a:p>
        </p:txBody>
      </p:sp>
      <p:sp>
        <p:nvSpPr>
          <p:cNvPr id="6" name="AutoShape 39"/>
          <p:cNvSpPr>
            <a:spLocks noChangeArrowheads="1"/>
          </p:cNvSpPr>
          <p:nvPr/>
        </p:nvSpPr>
        <p:spPr bwMode="auto">
          <a:xfrm>
            <a:off x="1981201" y="1601038"/>
            <a:ext cx="1185863" cy="407987"/>
          </a:xfrm>
          <a:prstGeom prst="flowChartAlternateProcess">
            <a:avLst/>
          </a:prstGeom>
          <a:solidFill>
            <a:schemeClr val="bg1"/>
          </a:solid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회귀분석</a:t>
            </a:r>
            <a:endParaRPr lang="en-US" altLang="ko-KR" b="1" dirty="0">
              <a:latin typeface="나눔고딕" panose="020D0604000000000000" pitchFamily="50" charset="-127"/>
              <a:ea typeface="나눔고딕" panose="020D0604000000000000" pitchFamily="50" charset="-127"/>
            </a:endParaRPr>
          </a:p>
        </p:txBody>
      </p:sp>
      <p:grpSp>
        <p:nvGrpSpPr>
          <p:cNvPr id="5" name="그룹 4"/>
          <p:cNvGrpSpPr/>
          <p:nvPr/>
        </p:nvGrpSpPr>
        <p:grpSpPr>
          <a:xfrm>
            <a:off x="3974613" y="2860948"/>
            <a:ext cx="4242775" cy="2736304"/>
            <a:chOff x="2573441" y="3069240"/>
            <a:chExt cx="4009086" cy="2520000"/>
          </a:xfrm>
        </p:grpSpPr>
        <p:pic>
          <p:nvPicPr>
            <p:cNvPr id="16388" name="Picture 2"/>
            <p:cNvPicPr>
              <a:picLocks noChangeAspect="1" noChangeArrowheads="1"/>
            </p:cNvPicPr>
            <p:nvPr/>
          </p:nvPicPr>
          <p:blipFill>
            <a:blip r:embed="rId2" cstate="print"/>
            <a:srcRect/>
            <a:stretch>
              <a:fillRect/>
            </a:stretch>
          </p:blipFill>
          <p:spPr bwMode="auto">
            <a:xfrm>
              <a:off x="2573441" y="3069240"/>
              <a:ext cx="4009086" cy="25200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3" name="TextBox 2"/>
                <p:cNvSpPr txBox="1"/>
                <p:nvPr/>
              </p:nvSpPr>
              <p:spPr>
                <a:xfrm>
                  <a:off x="5652120" y="4112343"/>
                  <a:ext cx="792088" cy="299096"/>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1400" i="1">
                            <a:solidFill>
                              <a:schemeClr val="tx2"/>
                            </a:solidFill>
                            <a:latin typeface="Cambria Math" panose="02040503050406030204" pitchFamily="18" charset="0"/>
                          </a:rPr>
                          <m:t>𝑟</m:t>
                        </m:r>
                        <m:r>
                          <a:rPr lang="en-US" altLang="ko-KR" sz="1400" i="1">
                            <a:solidFill>
                              <a:schemeClr val="tx2"/>
                            </a:solidFill>
                            <a:latin typeface="Cambria Math" panose="02040503050406030204" pitchFamily="18" charset="0"/>
                            <a:ea typeface="Cambria Math" panose="02040503050406030204" pitchFamily="18" charset="0"/>
                          </a:rPr>
                          <m:t>×</m:t>
                        </m:r>
                        <m:sSub>
                          <m:sSubPr>
                            <m:ctrlPr>
                              <a:rPr lang="en-US" altLang="ko-KR" sz="1400" i="1">
                                <a:solidFill>
                                  <a:schemeClr val="tx2"/>
                                </a:solidFill>
                                <a:latin typeface="Cambria Math" panose="02040503050406030204" pitchFamily="18" charset="0"/>
                                <a:ea typeface="Cambria Math" panose="02040503050406030204" pitchFamily="18" charset="0"/>
                              </a:rPr>
                            </m:ctrlPr>
                          </m:sSubPr>
                          <m:e>
                            <m:r>
                              <a:rPr lang="en-US" altLang="ko-KR" sz="1400" i="1">
                                <a:solidFill>
                                  <a:schemeClr val="tx2"/>
                                </a:solidFill>
                                <a:latin typeface="Cambria Math" panose="02040503050406030204" pitchFamily="18" charset="0"/>
                                <a:ea typeface="Cambria Math" panose="02040503050406030204" pitchFamily="18" charset="0"/>
                              </a:rPr>
                              <m:t>𝑆𝐷</m:t>
                            </m:r>
                          </m:e>
                          <m:sub>
                            <m:r>
                              <a:rPr lang="en-US" altLang="ko-KR" sz="1400" i="1">
                                <a:solidFill>
                                  <a:schemeClr val="tx2"/>
                                </a:solidFill>
                                <a:latin typeface="Cambria Math" panose="02040503050406030204" pitchFamily="18" charset="0"/>
                                <a:ea typeface="Cambria Math" panose="02040503050406030204" pitchFamily="18" charset="0"/>
                              </a:rPr>
                              <m:t>𝑦</m:t>
                            </m:r>
                          </m:sub>
                        </m:sSub>
                      </m:oMath>
                    </m:oMathPara>
                  </a14:m>
                  <a:endParaRPr lang="ko-KR" altLang="en-US" sz="1400" dirty="0">
                    <a:solidFill>
                      <a:schemeClr val="tx2"/>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652120" y="4112343"/>
                  <a:ext cx="792088" cy="299096"/>
                </a:xfrm>
                <a:prstGeom prst="rect">
                  <a:avLst/>
                </a:prstGeom>
                <a:blipFill>
                  <a:blip r:embed="rId3"/>
                  <a:stretch>
                    <a:fillRect/>
                  </a:stretch>
                </a:blipFill>
              </p:spPr>
              <p:txBody>
                <a:bodyPr/>
                <a:lstStyle/>
                <a:p>
                  <a:r>
                    <a:rPr lang="ko-KR" altLang="en-US">
                      <a:noFill/>
                    </a:rPr>
                    <a:t> </a:t>
                  </a:r>
                </a:p>
              </p:txBody>
            </p:sp>
          </mc:Fallback>
        </mc:AlternateContent>
      </p:gr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dirty="0">
                <a:cs typeface="+mj-cs"/>
              </a:rPr>
              <a:t>2. </a:t>
            </a:r>
            <a:r>
              <a:rPr lang="ko-KR" altLang="en-US" dirty="0">
                <a:cs typeface="+mj-cs"/>
              </a:rPr>
              <a:t>평균의 그래프</a:t>
            </a:r>
          </a:p>
        </p:txBody>
      </p:sp>
      <p:sp>
        <p:nvSpPr>
          <p:cNvPr id="17410" name="내용 개체 틀 2"/>
          <p:cNvSpPr>
            <a:spLocks noGrp="1"/>
          </p:cNvSpPr>
          <p:nvPr>
            <p:ph idx="1"/>
          </p:nvPr>
        </p:nvSpPr>
        <p:spPr>
          <a:xfrm>
            <a:off x="1981200" y="1600200"/>
            <a:ext cx="8229600" cy="5257800"/>
          </a:xfrm>
        </p:spPr>
        <p:txBody>
          <a:bodyPr>
            <a:normAutofit lnSpcReduction="10000"/>
          </a:bodyPr>
          <a:lstStyle/>
          <a:p>
            <a:pPr>
              <a:lnSpc>
                <a:spcPct val="150000"/>
              </a:lnSpc>
            </a:pPr>
            <a:endParaRPr lang="en-US" altLang="ko-KR" sz="24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r>
              <a:rPr lang="ko-KR" altLang="en-US" sz="1800" dirty="0"/>
              <a:t>회귀직선은 평균의 그래프를 하나의 직선으로 근사 시킨 것</a:t>
            </a:r>
            <a:endParaRPr lang="en-US" altLang="ko-KR" sz="1800" dirty="0"/>
          </a:p>
          <a:p>
            <a:pPr>
              <a:lnSpc>
                <a:spcPct val="150000"/>
              </a:lnSpc>
            </a:pPr>
            <a:r>
              <a:rPr lang="ko-KR" altLang="en-US" sz="1800" dirty="0"/>
              <a:t>평균의 그래프가 비선형이면 회귀직선으로의 선형</a:t>
            </a:r>
            <a:r>
              <a:rPr lang="en-US" altLang="ko-KR" sz="1800" dirty="0"/>
              <a:t> </a:t>
            </a:r>
            <a:r>
              <a:rPr lang="ko-KR" altLang="en-US" sz="1800" dirty="0"/>
              <a:t>근사는 부적절</a:t>
            </a:r>
          </a:p>
        </p:txBody>
      </p:sp>
      <p:sp>
        <p:nvSpPr>
          <p:cNvPr id="6" name="AutoShape 39"/>
          <p:cNvSpPr>
            <a:spLocks noChangeArrowheads="1"/>
          </p:cNvSpPr>
          <p:nvPr/>
        </p:nvSpPr>
        <p:spPr bwMode="auto">
          <a:xfrm>
            <a:off x="1981200" y="1600720"/>
            <a:ext cx="2962672" cy="408623"/>
          </a:xfrm>
          <a:prstGeom prst="flowChartAlternateProcess">
            <a:avLst/>
          </a:prstGeom>
          <a:solidFill>
            <a:schemeClr val="bg1"/>
          </a:solid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평균의 그래프와 회귀직선</a:t>
            </a:r>
            <a:endParaRPr lang="en-US" altLang="ko-KR" b="1" dirty="0">
              <a:latin typeface="나눔고딕" panose="020D0604000000000000" pitchFamily="50" charset="-127"/>
              <a:ea typeface="나눔고딕" panose="020D0604000000000000" pitchFamily="50" charset="-127"/>
            </a:endParaRPr>
          </a:p>
        </p:txBody>
      </p:sp>
      <p:grpSp>
        <p:nvGrpSpPr>
          <p:cNvPr id="7" name="Group 6"/>
          <p:cNvGrpSpPr/>
          <p:nvPr/>
        </p:nvGrpSpPr>
        <p:grpSpPr>
          <a:xfrm>
            <a:off x="3545999" y="2261052"/>
            <a:ext cx="6786562" cy="3384376"/>
            <a:chOff x="1178719" y="2204864"/>
            <a:chExt cx="6786562" cy="3384376"/>
          </a:xfrm>
        </p:grpSpPr>
        <p:grpSp>
          <p:nvGrpSpPr>
            <p:cNvPr id="8" name="Group 7"/>
            <p:cNvGrpSpPr/>
            <p:nvPr/>
          </p:nvGrpSpPr>
          <p:grpSpPr>
            <a:xfrm>
              <a:off x="1178719" y="2204864"/>
              <a:ext cx="6786562" cy="3384376"/>
              <a:chOff x="1178719" y="2204864"/>
              <a:chExt cx="6786562" cy="3384376"/>
            </a:xfrm>
          </p:grpSpPr>
          <p:pic>
            <p:nvPicPr>
              <p:cNvPr id="11" name="Picture 3"/>
              <p:cNvPicPr>
                <a:picLocks noChangeAspect="1" noChangeArrowheads="1"/>
              </p:cNvPicPr>
              <p:nvPr/>
            </p:nvPicPr>
            <p:blipFill>
              <a:blip r:embed="rId2" cstate="print"/>
              <a:srcRect/>
              <a:stretch>
                <a:fillRect/>
              </a:stretch>
            </p:blipFill>
            <p:spPr bwMode="auto">
              <a:xfrm>
                <a:off x="1178719" y="2204864"/>
                <a:ext cx="6786562" cy="3147193"/>
              </a:xfrm>
              <a:prstGeom prst="rect">
                <a:avLst/>
              </a:prstGeom>
              <a:noFill/>
              <a:ln w="9525">
                <a:noFill/>
                <a:miter lim="800000"/>
                <a:headEnd/>
                <a:tailEnd/>
              </a:ln>
            </p:spPr>
          </p:pic>
          <p:sp>
            <p:nvSpPr>
              <p:cNvPr id="12" name="TextBox 11"/>
              <p:cNvSpPr txBox="1">
                <a:spLocks noChangeArrowheads="1"/>
              </p:cNvSpPr>
              <p:nvPr/>
            </p:nvSpPr>
            <p:spPr bwMode="auto">
              <a:xfrm rot="16200000">
                <a:off x="674144" y="3568594"/>
                <a:ext cx="1517170" cy="373885"/>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latin typeface="맑은 고딕"/>
                    <a:ea typeface="맑은 고딕"/>
                  </a:rPr>
                  <a:t>몸무게</a:t>
                </a:r>
                <a:r>
                  <a:rPr lang="en-US" altLang="ko-KR" sz="1400" dirty="0">
                    <a:latin typeface="맑은 고딕"/>
                    <a:ea typeface="맑은 고딕"/>
                  </a:rPr>
                  <a:t>(kg)</a:t>
                </a:r>
              </a:p>
            </p:txBody>
          </p:sp>
          <p:sp>
            <p:nvSpPr>
              <p:cNvPr id="13" name="TextBox 12"/>
              <p:cNvSpPr txBox="1">
                <a:spLocks noChangeArrowheads="1"/>
              </p:cNvSpPr>
              <p:nvPr/>
            </p:nvSpPr>
            <p:spPr bwMode="auto">
              <a:xfrm>
                <a:off x="4206958" y="5215355"/>
                <a:ext cx="1517170" cy="373885"/>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latin typeface="맑은 고딕"/>
                    <a:ea typeface="맑은 고딕"/>
                  </a:rPr>
                  <a:t>키</a:t>
                </a:r>
                <a:r>
                  <a:rPr lang="en-US" altLang="ko-KR" sz="1400" dirty="0">
                    <a:latin typeface="맑은 고딕"/>
                    <a:ea typeface="맑은 고딕"/>
                  </a:rPr>
                  <a:t>(cm)</a:t>
                </a:r>
              </a:p>
            </p:txBody>
          </p:sp>
        </p:grpSp>
        <p:sp>
          <p:nvSpPr>
            <p:cNvPr id="9" name="TextBox 8"/>
            <p:cNvSpPr txBox="1">
              <a:spLocks noChangeArrowheads="1"/>
            </p:cNvSpPr>
            <p:nvPr/>
          </p:nvSpPr>
          <p:spPr bwMode="auto">
            <a:xfrm>
              <a:off x="6156176" y="3596025"/>
              <a:ext cx="1517170" cy="373885"/>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b="1" dirty="0">
                  <a:solidFill>
                    <a:schemeClr val="accent1"/>
                  </a:solidFill>
                  <a:latin typeface="맑은 고딕"/>
                  <a:ea typeface="맑은 고딕"/>
                </a:rPr>
                <a:t>평균의 그래프</a:t>
              </a:r>
              <a:endParaRPr lang="en-US" altLang="ko-KR" sz="1400" b="1" dirty="0">
                <a:solidFill>
                  <a:schemeClr val="accent1"/>
                </a:solidFill>
                <a:latin typeface="맑은 고딕"/>
                <a:ea typeface="맑은 고딕"/>
              </a:endParaRPr>
            </a:p>
          </p:txBody>
        </p:sp>
        <p:sp>
          <p:nvSpPr>
            <p:cNvPr id="10" name="TextBox 9"/>
            <p:cNvSpPr txBox="1">
              <a:spLocks noChangeArrowheads="1"/>
            </p:cNvSpPr>
            <p:nvPr/>
          </p:nvSpPr>
          <p:spPr bwMode="auto">
            <a:xfrm>
              <a:off x="6372200" y="2407043"/>
              <a:ext cx="1517170" cy="373885"/>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b="1" dirty="0">
                  <a:solidFill>
                    <a:schemeClr val="accent1"/>
                  </a:solidFill>
                  <a:latin typeface="맑은 고딕"/>
                  <a:ea typeface="맑은 고딕"/>
                </a:rPr>
                <a:t>회귀직선</a:t>
              </a:r>
              <a:endParaRPr lang="en-US" altLang="ko-KR" sz="1400" b="1" dirty="0">
                <a:solidFill>
                  <a:schemeClr val="accent1"/>
                </a:solidFill>
                <a:latin typeface="맑은 고딕"/>
                <a:ea typeface="맑은 고딕"/>
              </a:endParaRPr>
            </a:p>
          </p:txBody>
        </p:sp>
      </p:gr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50520" y="120456"/>
            <a:ext cx="10515600" cy="1325563"/>
          </a:xfrm>
        </p:spPr>
        <p:txBody>
          <a:bodyPr rtlCol="0">
            <a:normAutofit/>
          </a:bodyPr>
          <a:lstStyle/>
          <a:p>
            <a:pPr>
              <a:defRPr/>
            </a:pPr>
            <a:r>
              <a:rPr lang="en-US" altLang="ko-KR" dirty="0">
                <a:cs typeface="+mj-cs"/>
              </a:rPr>
              <a:t>4. </a:t>
            </a:r>
            <a:r>
              <a:rPr lang="ko-KR" altLang="en-US" dirty="0">
                <a:cs typeface="+mj-cs"/>
              </a:rPr>
              <a:t>회귀효과</a:t>
            </a:r>
          </a:p>
        </p:txBody>
      </p:sp>
      <p:sp>
        <p:nvSpPr>
          <p:cNvPr id="20482" name="내용 개체 틀 2"/>
          <p:cNvSpPr>
            <a:spLocks noGrp="1"/>
          </p:cNvSpPr>
          <p:nvPr>
            <p:ph idx="1"/>
          </p:nvPr>
        </p:nvSpPr>
        <p:spPr/>
        <p:txBody>
          <a:bodyPr/>
          <a:lstStyle/>
          <a:p>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en-US" altLang="ko-KR"/>
          </a:p>
          <a:p>
            <a:pPr>
              <a:buFont typeface="Arial" charset="0"/>
              <a:buNone/>
            </a:pPr>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ko-KR" altLang="en-US"/>
          </a:p>
        </p:txBody>
      </p:sp>
      <p:sp>
        <p:nvSpPr>
          <p:cNvPr id="17" name="AutoShape 39"/>
          <p:cNvSpPr>
            <a:spLocks noChangeArrowheads="1"/>
          </p:cNvSpPr>
          <p:nvPr/>
        </p:nvSpPr>
        <p:spPr bwMode="auto">
          <a:xfrm>
            <a:off x="216756" y="1441158"/>
            <a:ext cx="5726844" cy="408623"/>
          </a:xfrm>
          <a:prstGeom prst="flowChartAlternateProcess">
            <a:avLst/>
          </a:prstGeom>
          <a:solidFill>
            <a:schemeClr val="bg1"/>
          </a:solid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평범으로의 회귀 </a:t>
            </a:r>
            <a:r>
              <a:rPr lang="en-US" altLang="ko-KR" b="1" dirty="0">
                <a:latin typeface="나눔고딕" panose="020D0604000000000000" pitchFamily="50" charset="-127"/>
                <a:ea typeface="나눔고딕" panose="020D0604000000000000" pitchFamily="50" charset="-127"/>
              </a:rPr>
              <a:t>= regression toward the mean</a:t>
            </a:r>
          </a:p>
        </p:txBody>
      </p:sp>
      <p:grpSp>
        <p:nvGrpSpPr>
          <p:cNvPr id="34" name="Group 33"/>
          <p:cNvGrpSpPr/>
          <p:nvPr/>
        </p:nvGrpSpPr>
        <p:grpSpPr>
          <a:xfrm>
            <a:off x="1884884" y="1635969"/>
            <a:ext cx="8603604" cy="5191253"/>
            <a:chOff x="360884" y="1635968"/>
            <a:chExt cx="8603604" cy="5191253"/>
          </a:xfrm>
        </p:grpSpPr>
        <p:grpSp>
          <p:nvGrpSpPr>
            <p:cNvPr id="35" name="그룹 4"/>
            <p:cNvGrpSpPr/>
            <p:nvPr/>
          </p:nvGrpSpPr>
          <p:grpSpPr>
            <a:xfrm>
              <a:off x="457200" y="1635968"/>
              <a:ext cx="8507288" cy="5105400"/>
              <a:chOff x="457200" y="1635968"/>
              <a:chExt cx="8507288" cy="5105400"/>
            </a:xfrm>
          </p:grpSpPr>
          <p:grpSp>
            <p:nvGrpSpPr>
              <p:cNvPr id="38" name="그룹 2"/>
              <p:cNvGrpSpPr/>
              <p:nvPr/>
            </p:nvGrpSpPr>
            <p:grpSpPr>
              <a:xfrm>
                <a:off x="457200" y="1635968"/>
                <a:ext cx="8507288" cy="5105400"/>
                <a:chOff x="457200" y="1295400"/>
                <a:chExt cx="8507288" cy="5105400"/>
              </a:xfrm>
            </p:grpSpPr>
            <p:pic>
              <p:nvPicPr>
                <p:cNvPr id="41" name="Picture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803400"/>
                  <a:ext cx="79248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AutoShape 17"/>
                <p:cNvSpPr>
                  <a:spLocks noChangeArrowheads="1"/>
                </p:cNvSpPr>
                <p:nvPr/>
              </p:nvSpPr>
              <p:spPr bwMode="auto">
                <a:xfrm>
                  <a:off x="1331640" y="2800400"/>
                  <a:ext cx="2088232" cy="1080120"/>
                </a:xfrm>
                <a:prstGeom prst="wedgeRoundRectCallout">
                  <a:avLst>
                    <a:gd name="adj1" fmla="val 105736"/>
                    <a:gd name="adj2" fmla="val 54866"/>
                    <a:gd name="adj3" fmla="val 16667"/>
                  </a:avLst>
                </a:prstGeom>
                <a:solidFill>
                  <a:srgbClr val="FFFFFF"/>
                </a:solidFill>
                <a:ln w="9525">
                  <a:solidFill>
                    <a:srgbClr val="FF0000"/>
                  </a:solidFill>
                  <a:miter lim="800000"/>
                  <a:headEnd/>
                  <a:tailEnd/>
                </a:ln>
              </p:spPr>
              <p:txBody>
                <a:bodyPr anchor="ct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algn="l" eaLnBrk="1" hangingPunct="1"/>
                  <a:r>
                    <a:rPr lang="en-US" altLang="ko-KR" sz="1600" dirty="0">
                      <a:latin typeface="나눔고딕" panose="020D0604000000000000" pitchFamily="50" charset="-127"/>
                      <a:ea typeface="나눔고딕" panose="020D0604000000000000" pitchFamily="50" charset="-127"/>
                    </a:rPr>
                    <a:t>x</a:t>
                  </a:r>
                  <a:r>
                    <a:rPr lang="ko-KR" altLang="en-US" sz="1600" dirty="0">
                      <a:latin typeface="나눔고딕" panose="020D0604000000000000" pitchFamily="50" charset="-127"/>
                      <a:ea typeface="나눔고딕" panose="020D0604000000000000" pitchFamily="50" charset="-127"/>
                    </a:rPr>
                    <a:t>값이 평균보다 작을 때는 과반수의 </a:t>
                  </a:r>
                  <a:r>
                    <a:rPr lang="en-US" altLang="ko-KR" sz="1600" dirty="0">
                      <a:latin typeface="나눔고딕" panose="020D0604000000000000" pitchFamily="50" charset="-127"/>
                      <a:ea typeface="나눔고딕" panose="020D0604000000000000" pitchFamily="50" charset="-127"/>
                    </a:rPr>
                    <a:t>y</a:t>
                  </a:r>
                  <a:r>
                    <a:rPr lang="ko-KR" altLang="en-US" sz="1600" dirty="0">
                      <a:latin typeface="나눔고딕" panose="020D0604000000000000" pitchFamily="50" charset="-127"/>
                      <a:ea typeface="나눔고딕" panose="020D0604000000000000" pitchFamily="50" charset="-127"/>
                    </a:rPr>
                    <a:t>값이 </a:t>
                  </a:r>
                  <a:r>
                    <a:rPr lang="en-US" altLang="ko-KR" sz="1600" dirty="0">
                      <a:latin typeface="나눔고딕" panose="020D0604000000000000" pitchFamily="50" charset="-127"/>
                      <a:ea typeface="나눔고딕" panose="020D0604000000000000" pitchFamily="50" charset="-127"/>
                    </a:rPr>
                    <a:t>SD</a:t>
                  </a:r>
                  <a:r>
                    <a:rPr lang="ko-KR" altLang="en-US" sz="1600" dirty="0">
                      <a:latin typeface="나눔고딕" panose="020D0604000000000000" pitchFamily="50" charset="-127"/>
                      <a:ea typeface="나눔고딕" panose="020D0604000000000000" pitchFamily="50" charset="-127"/>
                    </a:rPr>
                    <a:t>선 위쪽에 위치함</a:t>
                  </a:r>
                  <a:endParaRPr lang="en-US" altLang="ko-KR" sz="1600" dirty="0">
                    <a:latin typeface="나눔고딕" panose="020D0604000000000000" pitchFamily="50" charset="-127"/>
                    <a:ea typeface="나눔고딕" panose="020D0604000000000000" pitchFamily="50" charset="-127"/>
                  </a:endParaRPr>
                </a:p>
              </p:txBody>
            </p:sp>
            <p:sp>
              <p:nvSpPr>
                <p:cNvPr id="43" name="AutoShape 21"/>
                <p:cNvSpPr>
                  <a:spLocks noChangeArrowheads="1"/>
                </p:cNvSpPr>
                <p:nvPr/>
              </p:nvSpPr>
              <p:spPr bwMode="auto">
                <a:xfrm>
                  <a:off x="5105400" y="1295400"/>
                  <a:ext cx="3276600" cy="838200"/>
                </a:xfrm>
                <a:prstGeom prst="wedgeRoundRectCallout">
                  <a:avLst>
                    <a:gd name="adj1" fmla="val -39366"/>
                    <a:gd name="adj2" fmla="val 273810"/>
                    <a:gd name="adj3" fmla="val 16667"/>
                  </a:avLst>
                </a:prstGeom>
                <a:solidFill>
                  <a:srgbClr val="FFFFFF"/>
                </a:solidFill>
                <a:ln w="9525">
                  <a:solidFill>
                    <a:srgbClr val="FF0000"/>
                  </a:solidFill>
                  <a:miter lim="800000"/>
                  <a:headEnd/>
                  <a:tailEnd/>
                </a:ln>
              </p:spPr>
              <p:txBody>
                <a:bodyPr anchor="ct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eaLnBrk="1" hangingPunct="1"/>
                  <a:r>
                    <a:rPr lang="en-US" altLang="ko-KR" sz="1600" dirty="0">
                      <a:latin typeface="나눔고딕" panose="020D0604000000000000" pitchFamily="50" charset="-127"/>
                      <a:ea typeface="나눔고딕" panose="020D0604000000000000" pitchFamily="50" charset="-127"/>
                    </a:rPr>
                    <a:t>x</a:t>
                  </a:r>
                  <a:r>
                    <a:rPr lang="ko-KR" altLang="en-US" sz="1600" dirty="0">
                      <a:latin typeface="나눔고딕" panose="020D0604000000000000" pitchFamily="50" charset="-127"/>
                      <a:ea typeface="나눔고딕" panose="020D0604000000000000" pitchFamily="50" charset="-127"/>
                    </a:rPr>
                    <a:t>값의 평균에서는</a:t>
                  </a:r>
                  <a:r>
                    <a:rPr lang="en-US" altLang="ko-KR" sz="1600" dirty="0">
                      <a:latin typeface="나눔고딕" panose="020D0604000000000000" pitchFamily="50" charset="-127"/>
                      <a:ea typeface="나눔고딕" panose="020D0604000000000000" pitchFamily="50" charset="-127"/>
                    </a:rPr>
                    <a:t> y</a:t>
                  </a:r>
                  <a:r>
                    <a:rPr lang="ko-KR" altLang="en-US" sz="1600" dirty="0">
                      <a:latin typeface="나눔고딕" panose="020D0604000000000000" pitchFamily="50" charset="-127"/>
                      <a:ea typeface="나눔고딕" panose="020D0604000000000000" pitchFamily="50" charset="-127"/>
                    </a:rPr>
                    <a:t>값이 </a:t>
                  </a:r>
                  <a:r>
                    <a:rPr lang="en-US" altLang="ko-KR" sz="1600" dirty="0">
                      <a:latin typeface="나눔고딕" panose="020D0604000000000000" pitchFamily="50" charset="-127"/>
                      <a:ea typeface="나눔고딕" panose="020D0604000000000000" pitchFamily="50" charset="-127"/>
                    </a:rPr>
                    <a:t>SD</a:t>
                  </a:r>
                  <a:r>
                    <a:rPr lang="ko-KR" altLang="en-US" sz="1600" dirty="0">
                      <a:latin typeface="나눔고딕" panose="020D0604000000000000" pitchFamily="50" charset="-127"/>
                      <a:ea typeface="나눔고딕" panose="020D0604000000000000" pitchFamily="50" charset="-127"/>
                    </a:rPr>
                    <a:t>선 위아래로 골고루 퍼져 있음</a:t>
                  </a:r>
                  <a:endParaRPr lang="en-US" altLang="ko-KR" sz="1600" dirty="0">
                    <a:latin typeface="나눔고딕" panose="020D0604000000000000" pitchFamily="50" charset="-127"/>
                    <a:ea typeface="나눔고딕" panose="020D0604000000000000" pitchFamily="50" charset="-127"/>
                  </a:endParaRPr>
                </a:p>
              </p:txBody>
            </p:sp>
            <p:sp>
              <p:nvSpPr>
                <p:cNvPr id="44" name="Oval 16"/>
                <p:cNvSpPr>
                  <a:spLocks noChangeArrowheads="1"/>
                </p:cNvSpPr>
                <p:nvPr/>
              </p:nvSpPr>
              <p:spPr bwMode="auto">
                <a:xfrm>
                  <a:off x="4419600" y="2971800"/>
                  <a:ext cx="381000" cy="2286000"/>
                </a:xfrm>
                <a:prstGeom prst="ellipse">
                  <a:avLst/>
                </a:pr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eaLnBrk="1" hangingPunct="1"/>
                  <a:endParaRPr lang="ko-KR" altLang="en-US"/>
                </a:p>
              </p:txBody>
            </p:sp>
            <p:sp>
              <p:nvSpPr>
                <p:cNvPr id="45" name="Oval 18"/>
                <p:cNvSpPr>
                  <a:spLocks noChangeArrowheads="1"/>
                </p:cNvSpPr>
                <p:nvPr/>
              </p:nvSpPr>
              <p:spPr bwMode="auto">
                <a:xfrm>
                  <a:off x="5029200" y="2584376"/>
                  <a:ext cx="622920" cy="2232248"/>
                </a:xfrm>
                <a:prstGeom prst="ellipse">
                  <a:avLst/>
                </a:pr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eaLnBrk="1" hangingPunct="1"/>
                  <a:endParaRPr lang="ko-KR" altLang="en-US"/>
                </a:p>
              </p:txBody>
            </p:sp>
            <p:sp>
              <p:nvSpPr>
                <p:cNvPr id="46" name="Oval 19"/>
                <p:cNvSpPr>
                  <a:spLocks noChangeArrowheads="1"/>
                </p:cNvSpPr>
                <p:nvPr/>
              </p:nvSpPr>
              <p:spPr bwMode="auto">
                <a:xfrm>
                  <a:off x="6248400" y="2133600"/>
                  <a:ext cx="381000" cy="2286000"/>
                </a:xfrm>
                <a:prstGeom prst="ellipse">
                  <a:avLst/>
                </a:pr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eaLnBrk="1" hangingPunct="1"/>
                  <a:endParaRPr lang="ko-KR" altLang="en-US"/>
                </a:p>
              </p:txBody>
            </p:sp>
            <p:sp>
              <p:nvSpPr>
                <p:cNvPr id="47" name="AutoShape 20"/>
                <p:cNvSpPr>
                  <a:spLocks noChangeArrowheads="1"/>
                </p:cNvSpPr>
                <p:nvPr/>
              </p:nvSpPr>
              <p:spPr bwMode="auto">
                <a:xfrm>
                  <a:off x="6629400" y="4168551"/>
                  <a:ext cx="2335088" cy="1198335"/>
                </a:xfrm>
                <a:prstGeom prst="wedgeRoundRectCallout">
                  <a:avLst>
                    <a:gd name="adj1" fmla="val -58316"/>
                    <a:gd name="adj2" fmla="val -102318"/>
                    <a:gd name="adj3" fmla="val 16667"/>
                  </a:avLst>
                </a:prstGeom>
                <a:solidFill>
                  <a:srgbClr val="FFFFFF"/>
                </a:solidFill>
                <a:ln w="9525">
                  <a:solidFill>
                    <a:srgbClr val="FF0000"/>
                  </a:solidFill>
                  <a:miter lim="800000"/>
                  <a:headEnd/>
                  <a:tailEnd/>
                </a:ln>
              </p:spPr>
              <p:txBody>
                <a:bodyPr anchor="ct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algn="l" eaLnBrk="1" hangingPunct="1"/>
                  <a:r>
                    <a:rPr lang="en-US" altLang="ko-KR" sz="1600" dirty="0">
                      <a:latin typeface="나눔고딕" panose="020D0604000000000000" pitchFamily="50" charset="-127"/>
                      <a:ea typeface="나눔고딕" panose="020D0604000000000000" pitchFamily="50" charset="-127"/>
                    </a:rPr>
                    <a:t>x</a:t>
                  </a:r>
                  <a:r>
                    <a:rPr lang="ko-KR" altLang="en-US" sz="1600" dirty="0">
                      <a:latin typeface="나눔고딕" panose="020D0604000000000000" pitchFamily="50" charset="-127"/>
                      <a:ea typeface="나눔고딕" panose="020D0604000000000000" pitchFamily="50" charset="-127"/>
                    </a:rPr>
                    <a:t>값이 평균보다 클 때는 과반수의 </a:t>
                  </a:r>
                  <a:r>
                    <a:rPr lang="en-US" altLang="ko-KR" sz="1600" dirty="0">
                      <a:latin typeface="나눔고딕" panose="020D0604000000000000" pitchFamily="50" charset="-127"/>
                      <a:ea typeface="나눔고딕" panose="020D0604000000000000" pitchFamily="50" charset="-127"/>
                    </a:rPr>
                    <a:t>y</a:t>
                  </a:r>
                  <a:r>
                    <a:rPr lang="ko-KR" altLang="en-US" sz="1600" dirty="0">
                      <a:latin typeface="나눔고딕" panose="020D0604000000000000" pitchFamily="50" charset="-127"/>
                      <a:ea typeface="나눔고딕" panose="020D0604000000000000" pitchFamily="50" charset="-127"/>
                    </a:rPr>
                    <a:t>값이 </a:t>
                  </a:r>
                  <a:r>
                    <a:rPr lang="en-US" altLang="ko-KR" sz="1600" dirty="0">
                      <a:latin typeface="나눔고딕" panose="020D0604000000000000" pitchFamily="50" charset="-127"/>
                      <a:ea typeface="나눔고딕" panose="020D0604000000000000" pitchFamily="50" charset="-127"/>
                    </a:rPr>
                    <a:t>SD</a:t>
                  </a:r>
                  <a:r>
                    <a:rPr lang="ko-KR" altLang="en-US" sz="1600" dirty="0">
                      <a:latin typeface="나눔고딕" panose="020D0604000000000000" pitchFamily="50" charset="-127"/>
                      <a:ea typeface="나눔고딕" panose="020D0604000000000000" pitchFamily="50" charset="-127"/>
                    </a:rPr>
                    <a:t>선 아래쪽에 위치함</a:t>
                  </a:r>
                  <a:endParaRPr lang="en-US" altLang="ko-KR" sz="1600" dirty="0">
                    <a:latin typeface="나눔고딕" panose="020D0604000000000000" pitchFamily="50" charset="-127"/>
                    <a:ea typeface="나눔고딕" panose="020D0604000000000000" pitchFamily="50" charset="-127"/>
                  </a:endParaRPr>
                </a:p>
              </p:txBody>
            </p:sp>
          </p:grpSp>
          <p:sp>
            <p:nvSpPr>
              <p:cNvPr id="39" name="Text Box 22"/>
              <p:cNvSpPr txBox="1">
                <a:spLocks noChangeArrowheads="1"/>
              </p:cNvSpPr>
              <p:nvPr/>
            </p:nvSpPr>
            <p:spPr bwMode="auto">
              <a:xfrm>
                <a:off x="1843088" y="5193105"/>
                <a:ext cx="18319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eaLnBrk="1" hangingPunct="1">
                  <a:spcBef>
                    <a:spcPct val="50000"/>
                  </a:spcBef>
                </a:pPr>
                <a:r>
                  <a:rPr lang="ko-KR" altLang="en-US" dirty="0"/>
                  <a:t>회귀직선</a:t>
                </a:r>
                <a:endParaRPr lang="en-US" altLang="ko-KR" dirty="0"/>
              </a:p>
            </p:txBody>
          </p:sp>
          <p:sp>
            <p:nvSpPr>
              <p:cNvPr id="40" name="Text Box 23"/>
              <p:cNvSpPr txBox="1">
                <a:spLocks noChangeArrowheads="1"/>
              </p:cNvSpPr>
              <p:nvPr/>
            </p:nvSpPr>
            <p:spPr bwMode="auto">
              <a:xfrm>
                <a:off x="2371725" y="5707455"/>
                <a:ext cx="15192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eaLnBrk="1" hangingPunct="1">
                  <a:spcBef>
                    <a:spcPct val="50000"/>
                  </a:spcBef>
                </a:pPr>
                <a:r>
                  <a:rPr lang="en-US" altLang="ko-KR" dirty="0"/>
                  <a:t>SD</a:t>
                </a:r>
                <a:r>
                  <a:rPr lang="ko-KR" altLang="en-US" dirty="0"/>
                  <a:t>선</a:t>
                </a:r>
                <a:endParaRPr lang="en-US" altLang="ko-KR" dirty="0"/>
              </a:p>
            </p:txBody>
          </p:sp>
        </p:grpSp>
        <p:sp>
          <p:nvSpPr>
            <p:cNvPr id="36" name="TextBox 35"/>
            <p:cNvSpPr txBox="1">
              <a:spLocks noChangeArrowheads="1"/>
            </p:cNvSpPr>
            <p:nvPr/>
          </p:nvSpPr>
          <p:spPr bwMode="auto">
            <a:xfrm>
              <a:off x="3563888" y="6453336"/>
              <a:ext cx="1517170" cy="373885"/>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latin typeface="맑은 고딕"/>
                  <a:ea typeface="맑은 고딕"/>
                </a:rPr>
                <a:t>중간고사</a:t>
              </a:r>
              <a:r>
                <a:rPr lang="en-US" altLang="ko-KR" sz="1400" dirty="0">
                  <a:latin typeface="맑은 고딕"/>
                  <a:ea typeface="맑은 고딕"/>
                </a:rPr>
                <a:t>(</a:t>
              </a:r>
              <a:r>
                <a:rPr lang="ko-KR" altLang="en-US" sz="1400" dirty="0">
                  <a:latin typeface="맑은 고딕"/>
                  <a:ea typeface="맑은 고딕"/>
                </a:rPr>
                <a:t>점</a:t>
              </a:r>
              <a:r>
                <a:rPr lang="en-US" altLang="ko-KR" sz="1400" dirty="0">
                  <a:latin typeface="맑은 고딕"/>
                  <a:ea typeface="맑은 고딕"/>
                </a:rPr>
                <a:t>)</a:t>
              </a:r>
            </a:p>
          </p:txBody>
        </p:sp>
        <p:sp>
          <p:nvSpPr>
            <p:cNvPr id="37" name="TextBox 36"/>
            <p:cNvSpPr txBox="1">
              <a:spLocks noChangeArrowheads="1"/>
            </p:cNvSpPr>
            <p:nvPr/>
          </p:nvSpPr>
          <p:spPr bwMode="auto">
            <a:xfrm rot="16200000">
              <a:off x="-210758" y="3851624"/>
              <a:ext cx="1517170" cy="373885"/>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latin typeface="맑은 고딕"/>
                  <a:ea typeface="맑은 고딕"/>
                </a:rPr>
                <a:t>기말고사</a:t>
              </a:r>
              <a:r>
                <a:rPr lang="en-US" altLang="ko-KR" sz="1400" dirty="0">
                  <a:latin typeface="맑은 고딕"/>
                  <a:ea typeface="맑은 고딕"/>
                </a:rPr>
                <a:t>(</a:t>
              </a:r>
              <a:r>
                <a:rPr lang="ko-KR" altLang="en-US" sz="1400" dirty="0">
                  <a:latin typeface="맑은 고딕"/>
                  <a:ea typeface="맑은 고딕"/>
                </a:rPr>
                <a:t>점</a:t>
              </a:r>
              <a:r>
                <a:rPr lang="en-US" altLang="ko-KR" sz="1400" dirty="0">
                  <a:latin typeface="맑은 고딕"/>
                  <a:ea typeface="맑은 고딕"/>
                </a:rPr>
                <a:t>)</a:t>
              </a:r>
            </a:p>
          </p:txBody>
        </p:sp>
      </p:grpSp>
    </p:spTree>
    <p:extLst>
      <p:ext uri="{BB962C8B-B14F-4D97-AF65-F5344CB8AC3E}">
        <p14:creationId xmlns:p14="http://schemas.microsoft.com/office/powerpoint/2010/main" val="289105352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dirty="0">
                <a:cs typeface="+mj-cs"/>
              </a:rPr>
              <a:t>4. </a:t>
            </a:r>
            <a:r>
              <a:rPr lang="ko-KR" altLang="en-US" dirty="0">
                <a:cs typeface="+mj-cs"/>
              </a:rPr>
              <a:t>회귀효과</a:t>
            </a:r>
          </a:p>
        </p:txBody>
      </p:sp>
      <p:sp>
        <p:nvSpPr>
          <p:cNvPr id="20482" name="내용 개체 틀 2"/>
          <p:cNvSpPr>
            <a:spLocks noGrp="1"/>
          </p:cNvSpPr>
          <p:nvPr>
            <p:ph idx="1"/>
          </p:nvPr>
        </p:nvSpPr>
        <p:spPr/>
        <p:txBody>
          <a:bodyPr/>
          <a:lstStyle/>
          <a:p>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en-US" altLang="ko-KR"/>
          </a:p>
          <a:p>
            <a:pPr>
              <a:buFont typeface="Arial" charset="0"/>
              <a:buNone/>
            </a:pPr>
            <a:endParaRPr lang="en-US" altLang="ko-KR"/>
          </a:p>
          <a:p>
            <a:endParaRPr lang="en-US" altLang="ko-KR"/>
          </a:p>
          <a:p>
            <a:endParaRPr lang="en-US" altLang="ko-KR"/>
          </a:p>
          <a:p>
            <a:endParaRPr lang="en-US" altLang="ko-KR"/>
          </a:p>
          <a:p>
            <a:endParaRPr lang="en-US" altLang="ko-KR"/>
          </a:p>
          <a:p>
            <a:endParaRPr lang="en-US" altLang="ko-KR"/>
          </a:p>
          <a:p>
            <a:endParaRPr lang="en-US" altLang="ko-KR"/>
          </a:p>
          <a:p>
            <a:endParaRPr lang="ko-KR" altLang="en-US"/>
          </a:p>
        </p:txBody>
      </p:sp>
      <p:sp>
        <p:nvSpPr>
          <p:cNvPr id="20488" name="TextBox 12"/>
          <p:cNvSpPr txBox="1">
            <a:spLocks noChangeArrowheads="1"/>
          </p:cNvSpPr>
          <p:nvPr/>
        </p:nvSpPr>
        <p:spPr bwMode="auto">
          <a:xfrm>
            <a:off x="5797318" y="3674084"/>
            <a:ext cx="4286250" cy="2400657"/>
          </a:xfrm>
          <a:prstGeom prst="rect">
            <a:avLst/>
          </a:prstGeom>
          <a:noFill/>
          <a:ln w="9525">
            <a:noFill/>
            <a:miter lim="800000"/>
            <a:headEnd/>
            <a:tailEnd/>
          </a:ln>
        </p:spPr>
        <p:txBody>
          <a:bodyPr>
            <a:spAutoFit/>
          </a:bodyPr>
          <a:lstStyle/>
          <a:p>
            <a:pPr>
              <a:lnSpc>
                <a:spcPct val="150000"/>
              </a:lnSpc>
            </a:pPr>
            <a:r>
              <a:rPr lang="ko-KR" altLang="en-US" sz="1600" dirty="0">
                <a:latin typeface="나눔고딕" panose="020D0604000000000000" pitchFamily="50" charset="-127"/>
                <a:ea typeface="나눔고딕" panose="020D0604000000000000" pitchFamily="50" charset="-127"/>
              </a:rPr>
              <a:t>평범으로의 회귀</a:t>
            </a:r>
            <a:r>
              <a:rPr lang="en-US" altLang="ko-KR" sz="1600" dirty="0">
                <a:latin typeface="나눔고딕" panose="020D0604000000000000" pitchFamily="50" charset="-127"/>
                <a:ea typeface="나눔고딕" panose="020D0604000000000000" pitchFamily="50" charset="-127"/>
              </a:rPr>
              <a:t>(regression to mediocrity)</a:t>
            </a:r>
          </a:p>
          <a:p>
            <a:pPr marL="285750" indent="-285750">
              <a:lnSpc>
                <a:spcPct val="150000"/>
              </a:lnSpc>
              <a:buFont typeface="Arial" panose="020B0604020202020204" pitchFamily="34" charset="0"/>
              <a:buChar char="•"/>
            </a:pPr>
            <a:r>
              <a:rPr lang="ko-KR" altLang="en-US" sz="1400" dirty="0">
                <a:latin typeface="나눔고딕" panose="020D0604000000000000" pitchFamily="50" charset="-127"/>
                <a:ea typeface="나눔고딕" panose="020D0604000000000000" pitchFamily="50" charset="-127"/>
              </a:rPr>
              <a:t>중간고사에서 평균보다 높은 </a:t>
            </a:r>
            <a:r>
              <a:rPr lang="en-US" altLang="ko-KR" sz="1400" dirty="0">
                <a:latin typeface="나눔고딕" panose="020D0604000000000000" pitchFamily="50" charset="-127"/>
                <a:ea typeface="나눔고딕" panose="020D0604000000000000" pitchFamily="50" charset="-127"/>
              </a:rPr>
              <a:t>160</a:t>
            </a:r>
            <a:r>
              <a:rPr lang="ko-KR" altLang="en-US" sz="1400" dirty="0">
                <a:latin typeface="나눔고딕" panose="020D0604000000000000" pitchFamily="50" charset="-127"/>
                <a:ea typeface="나눔고딕" panose="020D0604000000000000" pitchFamily="50" charset="-127"/>
              </a:rPr>
              <a:t>점 받은 학생들의 기말고사 평균 점수는 </a:t>
            </a:r>
            <a:r>
              <a:rPr lang="en-US" altLang="ko-KR" sz="1400" dirty="0">
                <a:latin typeface="나눔고딕" panose="020D0604000000000000" pitchFamily="50" charset="-127"/>
                <a:ea typeface="나눔고딕" panose="020D0604000000000000" pitchFamily="50" charset="-127"/>
              </a:rPr>
              <a:t>138</a:t>
            </a:r>
            <a:r>
              <a:rPr lang="ko-KR" altLang="en-US" sz="1400" dirty="0">
                <a:latin typeface="나눔고딕" panose="020D0604000000000000" pitchFamily="50" charset="-127"/>
                <a:ea typeface="나눔고딕" panose="020D0604000000000000" pitchFamily="50" charset="-127"/>
              </a:rPr>
              <a:t>점으로 표준단위로 볼 때 하락했음</a:t>
            </a:r>
            <a:endParaRPr lang="en-US" altLang="ko-KR" sz="1400" dirty="0">
              <a:latin typeface="나눔고딕" panose="020D0604000000000000" pitchFamily="50" charset="-127"/>
              <a:ea typeface="나눔고딕" panose="020D0604000000000000" pitchFamily="50" charset="-127"/>
            </a:endParaRPr>
          </a:p>
          <a:p>
            <a:pPr marL="285750" indent="-285750">
              <a:lnSpc>
                <a:spcPct val="150000"/>
              </a:lnSpc>
              <a:buFont typeface="Arial" panose="020B0604020202020204" pitchFamily="34" charset="0"/>
              <a:buChar char="•"/>
            </a:pPr>
            <a:r>
              <a:rPr lang="ko-KR" altLang="en-US" sz="1400" dirty="0">
                <a:latin typeface="나눔고딕" panose="020D0604000000000000" pitchFamily="50" charset="-127"/>
                <a:ea typeface="나눔고딕" panose="020D0604000000000000" pitchFamily="50" charset="-127"/>
              </a:rPr>
              <a:t>반면 중간고사에서 평균보다 낮은 </a:t>
            </a:r>
            <a:r>
              <a:rPr lang="en-US" altLang="ko-KR" sz="1400" dirty="0">
                <a:latin typeface="나눔고딕" panose="020D0604000000000000" pitchFamily="50" charset="-127"/>
                <a:ea typeface="나눔고딕" panose="020D0604000000000000" pitchFamily="50" charset="-127"/>
              </a:rPr>
              <a:t>110</a:t>
            </a:r>
            <a:r>
              <a:rPr lang="ko-KR" altLang="en-US" sz="1400" dirty="0">
                <a:latin typeface="나눔고딕" panose="020D0604000000000000" pitchFamily="50" charset="-127"/>
                <a:ea typeface="나눔고딕" panose="020D0604000000000000" pitchFamily="50" charset="-127"/>
              </a:rPr>
              <a:t>점 받은 학생들의 기말고사 평균 점수는 </a:t>
            </a:r>
            <a:r>
              <a:rPr lang="en-US" altLang="ko-KR" sz="1400" dirty="0">
                <a:latin typeface="나눔고딕" panose="020D0604000000000000" pitchFamily="50" charset="-127"/>
                <a:ea typeface="나눔고딕" panose="020D0604000000000000" pitchFamily="50" charset="-127"/>
              </a:rPr>
              <a:t>96.1</a:t>
            </a:r>
            <a:r>
              <a:rPr lang="ko-KR" altLang="en-US" sz="1400" dirty="0">
                <a:latin typeface="나눔고딕" panose="020D0604000000000000" pitchFamily="50" charset="-127"/>
                <a:ea typeface="나눔고딕" panose="020D0604000000000000" pitchFamily="50" charset="-127"/>
              </a:rPr>
              <a:t>점으로 표준단위로 볼 때 상승했음</a:t>
            </a:r>
            <a:endParaRPr lang="en-US" altLang="ko-KR" sz="1400" dirty="0">
              <a:latin typeface="나눔고딕" panose="020D0604000000000000" pitchFamily="50" charset="-127"/>
              <a:ea typeface="나눔고딕" panose="020D0604000000000000" pitchFamily="50" charset="-127"/>
            </a:endParaRPr>
          </a:p>
        </p:txBody>
      </p:sp>
      <p:sp>
        <p:nvSpPr>
          <p:cNvPr id="19" name="AutoShape 39"/>
          <p:cNvSpPr>
            <a:spLocks noChangeArrowheads="1"/>
          </p:cNvSpPr>
          <p:nvPr/>
        </p:nvSpPr>
        <p:spPr bwMode="auto">
          <a:xfrm>
            <a:off x="1981200" y="1600721"/>
            <a:ext cx="2026568" cy="408623"/>
          </a:xfrm>
          <a:prstGeom prst="flowChartAlternateProcess">
            <a:avLst/>
          </a:prstGeom>
          <a:solidFill>
            <a:schemeClr val="bg1"/>
          </a:solid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평범으로의 회귀</a:t>
            </a:r>
            <a:endParaRPr lang="en-US" altLang="ko-KR" b="1" dirty="0">
              <a:latin typeface="나눔고딕" panose="020D0604000000000000" pitchFamily="50" charset="-127"/>
              <a:ea typeface="나눔고딕" panose="020D0604000000000000" pitchFamily="50" charset="-127"/>
            </a:endParaRPr>
          </a:p>
        </p:txBody>
      </p:sp>
      <p:grpSp>
        <p:nvGrpSpPr>
          <p:cNvPr id="10" name="Group 9"/>
          <p:cNvGrpSpPr/>
          <p:nvPr/>
        </p:nvGrpSpPr>
        <p:grpSpPr>
          <a:xfrm>
            <a:off x="1578348" y="2421248"/>
            <a:ext cx="4445644" cy="3905828"/>
            <a:chOff x="54348" y="2421248"/>
            <a:chExt cx="4445644" cy="3905828"/>
          </a:xfrm>
        </p:grpSpPr>
        <p:grpSp>
          <p:nvGrpSpPr>
            <p:cNvPr id="11" name="Group 10"/>
            <p:cNvGrpSpPr/>
            <p:nvPr/>
          </p:nvGrpSpPr>
          <p:grpSpPr>
            <a:xfrm>
              <a:off x="310142" y="2421248"/>
              <a:ext cx="4189850" cy="3905828"/>
              <a:chOff x="310142" y="2421248"/>
              <a:chExt cx="4189850" cy="3905828"/>
            </a:xfrm>
          </p:grpSpPr>
          <p:pic>
            <p:nvPicPr>
              <p:cNvPr id="15" name="Picture 4"/>
              <p:cNvPicPr>
                <a:picLocks noChangeAspect="1" noChangeArrowheads="1"/>
              </p:cNvPicPr>
              <p:nvPr/>
            </p:nvPicPr>
            <p:blipFill>
              <a:blip r:embed="rId3" cstate="print"/>
              <a:srcRect/>
              <a:stretch>
                <a:fillRect/>
              </a:stretch>
            </p:blipFill>
            <p:spPr bwMode="auto">
              <a:xfrm>
                <a:off x="323528" y="2421248"/>
                <a:ext cx="3960440" cy="3356868"/>
              </a:xfrm>
              <a:prstGeom prst="rect">
                <a:avLst/>
              </a:prstGeom>
              <a:noFill/>
              <a:ln w="9525">
                <a:noFill/>
                <a:miter lim="800000"/>
                <a:headEnd/>
                <a:tailEnd/>
              </a:ln>
              <a:effectLst/>
            </p:spPr>
          </p:pic>
          <p:sp>
            <p:nvSpPr>
              <p:cNvPr id="16" name="TextBox 12"/>
              <p:cNvSpPr txBox="1">
                <a:spLocks noChangeArrowheads="1"/>
              </p:cNvSpPr>
              <p:nvPr/>
            </p:nvSpPr>
            <p:spPr bwMode="auto">
              <a:xfrm>
                <a:off x="310142" y="5949280"/>
                <a:ext cx="4189850" cy="377796"/>
              </a:xfrm>
              <a:prstGeom prst="rect">
                <a:avLst/>
              </a:prstGeom>
              <a:solidFill>
                <a:schemeClr val="bg1"/>
              </a:solidFill>
              <a:ln w="9525">
                <a:noFill/>
                <a:miter lim="800000"/>
                <a:headEnd/>
                <a:tailEnd/>
              </a:ln>
            </p:spPr>
            <p:txBody>
              <a:bodyPr wrap="square">
                <a:spAutoFit/>
              </a:bodyPr>
              <a:lstStyle/>
              <a:p>
                <a:pPr>
                  <a:lnSpc>
                    <a:spcPct val="150000"/>
                  </a:lnSpc>
                </a:pPr>
                <a:r>
                  <a:rPr lang="ko-KR" altLang="en-US" sz="1400" dirty="0">
                    <a:latin typeface="나눔고딕" panose="020D0604000000000000" pitchFamily="50" charset="-127"/>
                    <a:ea typeface="나눔고딕" panose="020D0604000000000000" pitchFamily="50" charset="-127"/>
                  </a:rPr>
                  <a:t>주</a:t>
                </a:r>
                <a:r>
                  <a:rPr lang="en-US" altLang="ko-KR" sz="1400" dirty="0">
                    <a:latin typeface="나눔고딕" panose="020D0604000000000000" pitchFamily="50" charset="-127"/>
                    <a:ea typeface="나눔고딕" panose="020D0604000000000000" pitchFamily="50" charset="-127"/>
                  </a:rPr>
                  <a:t>: </a:t>
                </a:r>
                <a:r>
                  <a:rPr lang="ko-KR" altLang="en-US" sz="1400" dirty="0">
                    <a:latin typeface="나눔고딕" panose="020D0604000000000000" pitchFamily="50" charset="-127"/>
                    <a:ea typeface="나눔고딕" panose="020D0604000000000000" pitchFamily="50" charset="-127"/>
                  </a:rPr>
                  <a:t>실선은 회귀직선이고 점선은 표준편차선이다</a:t>
                </a:r>
                <a:r>
                  <a:rPr lang="en-US" altLang="ko-KR" sz="1400" dirty="0">
                    <a:latin typeface="나눔고딕" panose="020D0604000000000000" pitchFamily="50" charset="-127"/>
                    <a:ea typeface="나눔고딕" panose="020D0604000000000000" pitchFamily="50" charset="-127"/>
                  </a:rPr>
                  <a:t>.</a:t>
                </a:r>
              </a:p>
            </p:txBody>
          </p:sp>
        </p:grpSp>
        <p:sp>
          <p:nvSpPr>
            <p:cNvPr id="12" name="TextBox 12"/>
            <p:cNvSpPr txBox="1">
              <a:spLocks noChangeArrowheads="1"/>
            </p:cNvSpPr>
            <p:nvPr/>
          </p:nvSpPr>
          <p:spPr bwMode="auto">
            <a:xfrm>
              <a:off x="251520" y="5575395"/>
              <a:ext cx="4189850" cy="373885"/>
            </a:xfrm>
            <a:prstGeom prst="rect">
              <a:avLst/>
            </a:prstGeom>
            <a:solidFill>
              <a:schemeClr val="bg1"/>
            </a:solidFill>
            <a:ln w="9525">
              <a:noFill/>
              <a:miter lim="800000"/>
              <a:headEnd/>
              <a:tailEnd/>
            </a:ln>
          </p:spPr>
          <p:txBody>
            <a:bodyPr wrap="square">
              <a:spAutoFit/>
            </a:bodyPr>
            <a:lstStyle/>
            <a:p>
              <a:pPr>
                <a:lnSpc>
                  <a:spcPct val="150000"/>
                </a:lnSpc>
              </a:pPr>
              <a:endParaRPr lang="en-US" altLang="ko-KR" sz="1400" dirty="0">
                <a:latin typeface="맑은 고딕"/>
                <a:ea typeface="맑은 고딕"/>
              </a:endParaRPr>
            </a:p>
          </p:txBody>
        </p:sp>
        <p:sp>
          <p:nvSpPr>
            <p:cNvPr id="13" name="TextBox 12"/>
            <p:cNvSpPr txBox="1">
              <a:spLocks noChangeArrowheads="1"/>
            </p:cNvSpPr>
            <p:nvPr/>
          </p:nvSpPr>
          <p:spPr bwMode="auto">
            <a:xfrm>
              <a:off x="1691680" y="5461774"/>
              <a:ext cx="1517170" cy="377796"/>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latin typeface="나눔고딕" panose="020D0604000000000000" pitchFamily="50" charset="-127"/>
                  <a:ea typeface="나눔고딕" panose="020D0604000000000000" pitchFamily="50" charset="-127"/>
                </a:rPr>
                <a:t>중간고사</a:t>
              </a:r>
              <a:r>
                <a:rPr lang="en-US" altLang="ko-KR" sz="1400" dirty="0">
                  <a:latin typeface="나눔고딕" panose="020D0604000000000000" pitchFamily="50" charset="-127"/>
                  <a:ea typeface="나눔고딕" panose="020D0604000000000000" pitchFamily="50" charset="-127"/>
                </a:rPr>
                <a:t>(</a:t>
              </a:r>
              <a:r>
                <a:rPr lang="ko-KR" altLang="en-US" sz="1400" dirty="0">
                  <a:latin typeface="나눔고딕" panose="020D0604000000000000" pitchFamily="50" charset="-127"/>
                  <a:ea typeface="나눔고딕" panose="020D0604000000000000" pitchFamily="50" charset="-127"/>
                </a:rPr>
                <a:t>점</a:t>
              </a:r>
              <a:r>
                <a:rPr lang="en-US" altLang="ko-KR" sz="1400" dirty="0">
                  <a:latin typeface="나눔고딕" panose="020D0604000000000000" pitchFamily="50" charset="-127"/>
                  <a:ea typeface="나눔고딕" panose="020D0604000000000000" pitchFamily="50" charset="-127"/>
                </a:rPr>
                <a:t>)</a:t>
              </a:r>
            </a:p>
          </p:txBody>
        </p:sp>
        <p:sp>
          <p:nvSpPr>
            <p:cNvPr id="14" name="TextBox 13"/>
            <p:cNvSpPr txBox="1">
              <a:spLocks noChangeArrowheads="1"/>
            </p:cNvSpPr>
            <p:nvPr/>
          </p:nvSpPr>
          <p:spPr bwMode="auto">
            <a:xfrm rot="16200000">
              <a:off x="-515339" y="3566639"/>
              <a:ext cx="1517170" cy="377796"/>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latin typeface="나눔고딕" panose="020D0604000000000000" pitchFamily="50" charset="-127"/>
                  <a:ea typeface="나눔고딕" panose="020D0604000000000000" pitchFamily="50" charset="-127"/>
                </a:rPr>
                <a:t>기말고사</a:t>
              </a:r>
              <a:r>
                <a:rPr lang="en-US" altLang="ko-KR" sz="1400" dirty="0">
                  <a:latin typeface="나눔고딕" panose="020D0604000000000000" pitchFamily="50" charset="-127"/>
                  <a:ea typeface="나눔고딕" panose="020D0604000000000000" pitchFamily="50" charset="-127"/>
                </a:rPr>
                <a:t>(</a:t>
              </a:r>
              <a:r>
                <a:rPr lang="ko-KR" altLang="en-US" sz="1400" dirty="0">
                  <a:latin typeface="나눔고딕" panose="020D0604000000000000" pitchFamily="50" charset="-127"/>
                  <a:ea typeface="나눔고딕" panose="020D0604000000000000" pitchFamily="50" charset="-127"/>
                </a:rPr>
                <a:t>점</a:t>
              </a:r>
              <a:r>
                <a:rPr lang="en-US" altLang="ko-KR" sz="1400" dirty="0">
                  <a:latin typeface="나눔고딕" panose="020D0604000000000000" pitchFamily="50" charset="-127"/>
                  <a:ea typeface="나눔고딕" panose="020D0604000000000000" pitchFamily="50" charset="-127"/>
                </a:rPr>
                <a:t>)</a:t>
              </a:r>
            </a:p>
          </p:txBody>
        </p:sp>
      </p:grpSp>
      <p:sp>
        <p:nvSpPr>
          <p:cNvPr id="17" name="TextBox 12"/>
          <p:cNvSpPr txBox="1">
            <a:spLocks noChangeArrowheads="1"/>
          </p:cNvSpPr>
          <p:nvPr/>
        </p:nvSpPr>
        <p:spPr bwMode="auto">
          <a:xfrm>
            <a:off x="5794113" y="1778981"/>
            <a:ext cx="3096344" cy="1708160"/>
          </a:xfrm>
          <a:prstGeom prst="rect">
            <a:avLst/>
          </a:prstGeom>
          <a:noFill/>
          <a:ln w="9525">
            <a:noFill/>
            <a:miter lim="800000"/>
            <a:headEnd/>
            <a:tailEnd/>
          </a:ln>
        </p:spPr>
        <p:txBody>
          <a:bodyPr wrap="square">
            <a:spAutoFit/>
          </a:bodyPr>
          <a:lstStyle/>
          <a:p>
            <a:pPr>
              <a:lnSpc>
                <a:spcPct val="150000"/>
              </a:lnSpc>
            </a:pPr>
            <a:r>
              <a:rPr lang="ko-KR" altLang="en-US" sz="1400" dirty="0">
                <a:latin typeface="나눔고딕" panose="020D0604000000000000" pitchFamily="50" charset="-127"/>
                <a:ea typeface="나눔고딕" panose="020D0604000000000000" pitchFamily="50" charset="-127"/>
              </a:rPr>
              <a:t>중간고사 성적의 평균 </a:t>
            </a:r>
            <a:r>
              <a:rPr lang="en-US" altLang="ko-KR" sz="1400" dirty="0">
                <a:latin typeface="나눔고딕" panose="020D0604000000000000" pitchFamily="50" charset="-127"/>
                <a:ea typeface="나눔고딕" panose="020D0604000000000000" pitchFamily="50" charset="-127"/>
              </a:rPr>
              <a:t>= 129.3</a:t>
            </a:r>
          </a:p>
          <a:p>
            <a:pPr>
              <a:lnSpc>
                <a:spcPct val="150000"/>
              </a:lnSpc>
            </a:pPr>
            <a:r>
              <a:rPr lang="ko-KR" altLang="en-US" sz="1400" dirty="0">
                <a:latin typeface="나눔고딕" panose="020D0604000000000000" pitchFamily="50" charset="-127"/>
                <a:ea typeface="나눔고딕" panose="020D0604000000000000" pitchFamily="50" charset="-127"/>
              </a:rPr>
              <a:t>표준편차</a:t>
            </a:r>
            <a:r>
              <a:rPr lang="en-US" altLang="ko-KR" sz="1400" dirty="0">
                <a:latin typeface="나눔고딕" panose="020D0604000000000000" pitchFamily="50" charset="-127"/>
                <a:ea typeface="나눔고딕" panose="020D0604000000000000" pitchFamily="50" charset="-127"/>
              </a:rPr>
              <a:t>(</a:t>
            </a:r>
            <a:r>
              <a:rPr lang="en-US" altLang="ko-KR" sz="1400" dirty="0" err="1">
                <a:latin typeface="나눔고딕" panose="020D0604000000000000" pitchFamily="50" charset="-127"/>
                <a:ea typeface="나눔고딕" panose="020D0604000000000000" pitchFamily="50" charset="-127"/>
              </a:rPr>
              <a:t>SDx</a:t>
            </a:r>
            <a:r>
              <a:rPr lang="en-US" altLang="ko-KR" sz="1400" dirty="0">
                <a:latin typeface="나눔고딕" panose="020D0604000000000000" pitchFamily="50" charset="-127"/>
                <a:ea typeface="나눔고딕" panose="020D0604000000000000" pitchFamily="50" charset="-127"/>
              </a:rPr>
              <a:t>) = 30.8</a:t>
            </a:r>
          </a:p>
          <a:p>
            <a:pPr>
              <a:lnSpc>
                <a:spcPct val="150000"/>
              </a:lnSpc>
            </a:pPr>
            <a:r>
              <a:rPr lang="ko-KR" altLang="en-US" sz="1400" dirty="0">
                <a:latin typeface="나눔고딕" panose="020D0604000000000000" pitchFamily="50" charset="-127"/>
                <a:ea typeface="나눔고딕" panose="020D0604000000000000" pitchFamily="50" charset="-127"/>
              </a:rPr>
              <a:t>기말고사 성적의 평균 </a:t>
            </a:r>
            <a:r>
              <a:rPr lang="en-US" altLang="ko-KR" sz="1400" dirty="0">
                <a:latin typeface="나눔고딕" panose="020D0604000000000000" pitchFamily="50" charset="-127"/>
                <a:ea typeface="나눔고딕" panose="020D0604000000000000" pitchFamily="50" charset="-127"/>
              </a:rPr>
              <a:t>= 112.4 </a:t>
            </a:r>
          </a:p>
          <a:p>
            <a:pPr>
              <a:lnSpc>
                <a:spcPct val="150000"/>
              </a:lnSpc>
            </a:pPr>
            <a:r>
              <a:rPr lang="ko-KR" altLang="en-US" sz="1400" dirty="0">
                <a:latin typeface="나눔고딕" panose="020D0604000000000000" pitchFamily="50" charset="-127"/>
                <a:ea typeface="나눔고딕" panose="020D0604000000000000" pitchFamily="50" charset="-127"/>
              </a:rPr>
              <a:t>표준편차</a:t>
            </a:r>
            <a:r>
              <a:rPr lang="en-US" altLang="ko-KR" sz="1400" dirty="0">
                <a:latin typeface="나눔고딕" panose="020D0604000000000000" pitchFamily="50" charset="-127"/>
                <a:ea typeface="나눔고딕" panose="020D0604000000000000" pitchFamily="50" charset="-127"/>
              </a:rPr>
              <a:t>(</a:t>
            </a:r>
            <a:r>
              <a:rPr lang="en-US" altLang="ko-KR" sz="1400" dirty="0" err="1">
                <a:latin typeface="나눔고딕" panose="020D0604000000000000" pitchFamily="50" charset="-127"/>
                <a:ea typeface="나눔고딕" panose="020D0604000000000000" pitchFamily="50" charset="-127"/>
              </a:rPr>
              <a:t>SDy</a:t>
            </a:r>
            <a:r>
              <a:rPr lang="en-US" altLang="ko-KR" sz="1400" dirty="0">
                <a:latin typeface="나눔고딕" panose="020D0604000000000000" pitchFamily="50" charset="-127"/>
                <a:ea typeface="나눔고딕" panose="020D0604000000000000" pitchFamily="50" charset="-127"/>
              </a:rPr>
              <a:t>) = 40.0</a:t>
            </a:r>
          </a:p>
          <a:p>
            <a:pPr>
              <a:lnSpc>
                <a:spcPct val="150000"/>
              </a:lnSpc>
            </a:pPr>
            <a:r>
              <a:rPr lang="ko-KR" altLang="en-US" sz="1400" dirty="0">
                <a:latin typeface="나눔고딕" panose="020D0604000000000000" pitchFamily="50" charset="-127"/>
                <a:ea typeface="나눔고딕" panose="020D0604000000000000" pitchFamily="50" charset="-127"/>
              </a:rPr>
              <a:t>상관계수 </a:t>
            </a:r>
            <a:r>
              <a:rPr lang="en-US" altLang="ko-KR" sz="1400" dirty="0">
                <a:latin typeface="나눔고딕" panose="020D0604000000000000" pitchFamily="50" charset="-127"/>
                <a:ea typeface="나눔고딕" panose="020D0604000000000000" pitchFamily="50" charset="-127"/>
              </a:rPr>
              <a:t>= 0.64</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dirty="0">
                <a:cs typeface="+mj-cs"/>
              </a:rPr>
              <a:t>4. </a:t>
            </a:r>
            <a:r>
              <a:rPr lang="ko-KR" altLang="en-US" dirty="0">
                <a:cs typeface="+mj-cs"/>
              </a:rPr>
              <a:t>회귀효과</a:t>
            </a:r>
          </a:p>
        </p:txBody>
      </p:sp>
      <p:sp>
        <p:nvSpPr>
          <p:cNvPr id="21506" name="내용 개체 틀 2"/>
          <p:cNvSpPr>
            <a:spLocks noGrp="1"/>
          </p:cNvSpPr>
          <p:nvPr>
            <p:ph idx="1"/>
          </p:nvPr>
        </p:nvSpPr>
        <p:spPr>
          <a:xfrm>
            <a:off x="838200" y="1475726"/>
            <a:ext cx="11170920" cy="4351338"/>
          </a:xfrm>
        </p:spPr>
        <p:txBody>
          <a:bodyPr/>
          <a:lstStyle/>
          <a:p>
            <a:pPr>
              <a:lnSpc>
                <a:spcPct val="150000"/>
              </a:lnSpc>
            </a:pPr>
            <a:endParaRPr lang="en-US" altLang="ko-KR" sz="1800" dirty="0"/>
          </a:p>
          <a:p>
            <a:pPr>
              <a:lnSpc>
                <a:spcPct val="150000"/>
              </a:lnSpc>
            </a:pPr>
            <a:r>
              <a:rPr lang="ko-KR" altLang="en-US" sz="1800" dirty="0"/>
              <a:t>회귀오류</a:t>
            </a:r>
            <a:r>
              <a:rPr lang="en-US" altLang="ko-KR" sz="1800" dirty="0"/>
              <a:t>(regression fallacy)</a:t>
            </a:r>
            <a:r>
              <a:rPr lang="ko-KR" altLang="en-US" sz="1800" dirty="0"/>
              <a:t>는 </a:t>
            </a:r>
            <a:r>
              <a:rPr lang="ko-KR" altLang="en-US" sz="1800" dirty="0" err="1"/>
              <a:t>회귀효과</a:t>
            </a:r>
            <a:r>
              <a:rPr lang="en-US" altLang="ko-KR" sz="1800" dirty="0"/>
              <a:t>(</a:t>
            </a:r>
            <a:r>
              <a:rPr lang="ko-KR" altLang="en-US" sz="1800" dirty="0"/>
              <a:t>자연스러운 평균으로의 회귀</a:t>
            </a:r>
            <a:r>
              <a:rPr lang="en-US" altLang="ko-KR" sz="1800" dirty="0"/>
              <a:t>)</a:t>
            </a:r>
            <a:r>
              <a:rPr lang="ko-KR" altLang="en-US" sz="1800" dirty="0"/>
              <a:t>를 무언가 중요한 효과로 착각</a:t>
            </a:r>
            <a:endParaRPr lang="en-US" altLang="ko-KR" sz="1800" dirty="0"/>
          </a:p>
          <a:p>
            <a:pPr lvl="1">
              <a:lnSpc>
                <a:spcPct val="150000"/>
              </a:lnSpc>
              <a:buFont typeface="Arial" pitchFamily="34" charset="0"/>
              <a:buChar char="•"/>
            </a:pPr>
            <a:r>
              <a:rPr lang="ko-KR" altLang="en-US" sz="1400" dirty="0"/>
              <a:t>회귀효과의 배경</a:t>
            </a:r>
            <a:endParaRPr lang="en-US" altLang="ko-KR" sz="1400" dirty="0"/>
          </a:p>
          <a:p>
            <a:pPr lvl="1">
              <a:lnSpc>
                <a:spcPct val="150000"/>
              </a:lnSpc>
              <a:buFont typeface="Arial" pitchFamily="34" charset="0"/>
              <a:buChar char="•"/>
            </a:pPr>
            <a:r>
              <a:rPr lang="en-US" altLang="ko-KR" sz="1400" dirty="0"/>
              <a:t>(</a:t>
            </a:r>
            <a:r>
              <a:rPr lang="ko-KR" altLang="en-US" sz="1400" dirty="0"/>
              <a:t>관찰된 점수</a:t>
            </a:r>
            <a:r>
              <a:rPr lang="en-US" altLang="ko-KR" sz="1400" dirty="0"/>
              <a:t>) </a:t>
            </a:r>
            <a:r>
              <a:rPr lang="ko-KR" altLang="en-US" sz="1400" dirty="0"/>
              <a:t>＝ </a:t>
            </a:r>
            <a:r>
              <a:rPr lang="en-US" altLang="ko-KR" sz="1400" dirty="0"/>
              <a:t>(</a:t>
            </a:r>
            <a:r>
              <a:rPr lang="ko-KR" altLang="en-US" sz="1400" dirty="0"/>
              <a:t>실제 실력</a:t>
            </a:r>
            <a:r>
              <a:rPr lang="en-US" altLang="ko-KR" sz="1400" dirty="0"/>
              <a:t>) </a:t>
            </a:r>
            <a:r>
              <a:rPr lang="ko-KR" altLang="en-US" sz="1400" dirty="0"/>
              <a:t>＋ </a:t>
            </a:r>
            <a:r>
              <a:rPr lang="en-US" altLang="ko-KR" sz="1400" dirty="0"/>
              <a:t>(</a:t>
            </a:r>
            <a:r>
              <a:rPr lang="ko-KR" altLang="en-US" sz="1400" dirty="0"/>
              <a:t>확률오차</a:t>
            </a:r>
            <a:r>
              <a:rPr lang="en-US" altLang="ko-KR" sz="1400" dirty="0"/>
              <a:t>)</a:t>
            </a:r>
          </a:p>
          <a:p>
            <a:pPr lvl="1">
              <a:lnSpc>
                <a:spcPct val="150000"/>
              </a:lnSpc>
              <a:buFont typeface="Arial" pitchFamily="34" charset="0"/>
              <a:buChar char="•"/>
            </a:pPr>
            <a:r>
              <a:rPr lang="ko-KR" altLang="en-US" sz="1400" dirty="0"/>
              <a:t>예</a:t>
            </a:r>
            <a:r>
              <a:rPr lang="en-US" altLang="ko-KR" sz="1400" dirty="0"/>
              <a:t>: </a:t>
            </a:r>
            <a:r>
              <a:rPr lang="ko-KR" altLang="en-US" sz="1400" dirty="0"/>
              <a:t>실제 실력은 평균 </a:t>
            </a:r>
            <a:r>
              <a:rPr lang="en-US" altLang="ko-KR" sz="1400" dirty="0"/>
              <a:t>120, </a:t>
            </a:r>
            <a:r>
              <a:rPr lang="ko-KR" altLang="en-US" sz="1400" dirty="0"/>
              <a:t>표준편차 </a:t>
            </a:r>
            <a:r>
              <a:rPr lang="en-US" altLang="ko-KR" sz="1400" dirty="0"/>
              <a:t>15</a:t>
            </a:r>
            <a:r>
              <a:rPr lang="ko-KR" altLang="en-US" sz="1400" dirty="0"/>
              <a:t>의 정규분포를 따라 분포한다고 가정하자</a:t>
            </a:r>
            <a:r>
              <a:rPr lang="en-US" altLang="ko-KR" sz="1400" dirty="0"/>
              <a:t>.</a:t>
            </a:r>
          </a:p>
          <a:p>
            <a:pPr lvl="2">
              <a:lnSpc>
                <a:spcPct val="150000"/>
              </a:lnSpc>
              <a:buFont typeface="Arial" pitchFamily="34" charset="0"/>
              <a:buChar char="•"/>
            </a:pPr>
            <a:r>
              <a:rPr lang="ko-KR" altLang="en-US" sz="1400" dirty="0"/>
              <a:t>또 관측치에 든 확률오차는 각각 </a:t>
            </a:r>
            <a:r>
              <a:rPr lang="en-US" altLang="ko-KR" sz="1400" dirty="0"/>
              <a:t>0.5</a:t>
            </a:r>
            <a:r>
              <a:rPr lang="ko-KR" altLang="en-US" sz="1400" dirty="0"/>
              <a:t>의 확률로 </a:t>
            </a:r>
            <a:r>
              <a:rPr lang="en-US" altLang="ko-KR" sz="1400" dirty="0"/>
              <a:t>±5</a:t>
            </a:r>
            <a:r>
              <a:rPr lang="ko-KR" altLang="en-US" sz="1400" dirty="0"/>
              <a:t>라고 가정하자</a:t>
            </a:r>
            <a:r>
              <a:rPr lang="en-US" altLang="ko-KR" sz="1400" dirty="0"/>
              <a:t>.</a:t>
            </a:r>
          </a:p>
          <a:p>
            <a:pPr lvl="2">
              <a:lnSpc>
                <a:spcPct val="150000"/>
              </a:lnSpc>
              <a:buFont typeface="Arial" pitchFamily="34" charset="0"/>
              <a:buChar char="•"/>
            </a:pPr>
            <a:r>
              <a:rPr lang="ko-KR" altLang="en-US" sz="1400" dirty="0"/>
              <a:t>실제 실력이 </a:t>
            </a:r>
            <a:r>
              <a:rPr lang="en-US" altLang="ko-KR" sz="1400" dirty="0"/>
              <a:t>135</a:t>
            </a:r>
            <a:r>
              <a:rPr lang="ko-KR" altLang="en-US" sz="1400" dirty="0"/>
              <a:t>인 사람의 관찰된 점수는 각각 </a:t>
            </a:r>
            <a:r>
              <a:rPr lang="en-US" altLang="ko-KR" sz="1400" dirty="0"/>
              <a:t>1/2</a:t>
            </a:r>
            <a:r>
              <a:rPr lang="ko-KR" altLang="en-US" sz="1400" dirty="0"/>
              <a:t>의 확률로</a:t>
            </a:r>
            <a:r>
              <a:rPr lang="en-US" altLang="ko-KR" sz="1400" dirty="0"/>
              <a:t> 130 </a:t>
            </a:r>
            <a:r>
              <a:rPr lang="ko-KR" altLang="en-US" sz="1400" dirty="0"/>
              <a:t>또는 </a:t>
            </a:r>
            <a:r>
              <a:rPr lang="en-US" altLang="ko-KR" sz="1400" dirty="0"/>
              <a:t>140</a:t>
            </a:r>
          </a:p>
          <a:p>
            <a:pPr lvl="2">
              <a:lnSpc>
                <a:spcPct val="150000"/>
              </a:lnSpc>
              <a:buFont typeface="Arial" pitchFamily="34" charset="0"/>
              <a:buChar char="•"/>
            </a:pPr>
            <a:r>
              <a:rPr lang="ko-KR" altLang="en-US" sz="1400" dirty="0"/>
              <a:t>실제 실력이 </a:t>
            </a:r>
            <a:r>
              <a:rPr lang="en-US" altLang="ko-KR" sz="1400" dirty="0"/>
              <a:t>145</a:t>
            </a:r>
            <a:r>
              <a:rPr lang="ko-KR" altLang="en-US" sz="1400" dirty="0"/>
              <a:t>인 사람의 관찰된 점수는 각각 </a:t>
            </a:r>
            <a:r>
              <a:rPr lang="en-US" altLang="ko-KR" sz="1400" dirty="0"/>
              <a:t>1/2</a:t>
            </a:r>
            <a:r>
              <a:rPr lang="ko-KR" altLang="en-US" sz="1400" dirty="0"/>
              <a:t>의 확률로</a:t>
            </a:r>
            <a:r>
              <a:rPr lang="en-US" altLang="ko-KR" sz="1400" dirty="0"/>
              <a:t> 140 </a:t>
            </a:r>
            <a:r>
              <a:rPr lang="ko-KR" altLang="en-US" sz="1400" dirty="0"/>
              <a:t>또는 </a:t>
            </a:r>
            <a:r>
              <a:rPr lang="en-US" altLang="ko-KR" sz="1400" dirty="0"/>
              <a:t>150</a:t>
            </a:r>
          </a:p>
        </p:txBody>
      </p:sp>
      <p:sp>
        <p:nvSpPr>
          <p:cNvPr id="21509" name="TextBox 5"/>
          <p:cNvSpPr txBox="1">
            <a:spLocks noChangeArrowheads="1"/>
          </p:cNvSpPr>
          <p:nvPr/>
        </p:nvSpPr>
        <p:spPr bwMode="auto">
          <a:xfrm>
            <a:off x="5246126" y="4869160"/>
            <a:ext cx="5150983" cy="1708160"/>
          </a:xfrm>
          <a:prstGeom prst="rect">
            <a:avLst/>
          </a:prstGeom>
          <a:noFill/>
          <a:ln w="9525">
            <a:noFill/>
            <a:miter lim="800000"/>
            <a:headEnd/>
            <a:tailEnd/>
          </a:ln>
        </p:spPr>
        <p:txBody>
          <a:bodyPr wrap="square">
            <a:spAutoFit/>
          </a:bodyPr>
          <a:lstStyle/>
          <a:p>
            <a:pPr marL="285750" indent="-285750">
              <a:lnSpc>
                <a:spcPct val="150000"/>
              </a:lnSpc>
              <a:buFont typeface="Arial" pitchFamily="34" charset="0"/>
              <a:buChar char="•"/>
            </a:pPr>
            <a:r>
              <a:rPr lang="ko-KR" altLang="en-US" sz="1400" dirty="0">
                <a:latin typeface="나눔고딕" panose="020D0604000000000000" pitchFamily="50" charset="-127"/>
                <a:ea typeface="나눔고딕" panose="020D0604000000000000" pitchFamily="50" charset="-127"/>
              </a:rPr>
              <a:t>관찰된 점수로 </a:t>
            </a:r>
            <a:r>
              <a:rPr lang="en-US" altLang="ko-KR" sz="1400" dirty="0">
                <a:latin typeface="나눔고딕" panose="020D0604000000000000" pitchFamily="50" charset="-127"/>
                <a:ea typeface="나눔고딕" panose="020D0604000000000000" pitchFamily="50" charset="-127"/>
              </a:rPr>
              <a:t>140</a:t>
            </a:r>
            <a:r>
              <a:rPr lang="ko-KR" altLang="en-US" sz="1400" dirty="0">
                <a:latin typeface="나눔고딕" panose="020D0604000000000000" pitchFamily="50" charset="-127"/>
                <a:ea typeface="나눔고딕" panose="020D0604000000000000" pitchFamily="50" charset="-127"/>
              </a:rPr>
              <a:t>점 받은 사람의 경우 실제 실력은 </a:t>
            </a:r>
            <a:r>
              <a:rPr lang="en-US" altLang="ko-KR" sz="1400" dirty="0">
                <a:latin typeface="나눔고딕" panose="020D0604000000000000" pitchFamily="50" charset="-127"/>
                <a:ea typeface="나눔고딕" panose="020D0604000000000000" pitchFamily="50" charset="-127"/>
              </a:rPr>
              <a:t>135</a:t>
            </a:r>
            <a:r>
              <a:rPr lang="ko-KR" altLang="en-US" sz="1400" dirty="0">
                <a:latin typeface="나눔고딕" panose="020D0604000000000000" pitchFamily="50" charset="-127"/>
                <a:ea typeface="나눔고딕" panose="020D0604000000000000" pitchFamily="50" charset="-127"/>
              </a:rPr>
              <a:t>인데 확률오차가 </a:t>
            </a:r>
            <a:r>
              <a:rPr lang="en-US" altLang="ko-KR" sz="1400" dirty="0">
                <a:latin typeface="나눔고딕" panose="020D0604000000000000" pitchFamily="50" charset="-127"/>
                <a:ea typeface="나눔고딕" panose="020D0604000000000000" pitchFamily="50" charset="-127"/>
              </a:rPr>
              <a:t>+5</a:t>
            </a:r>
            <a:r>
              <a:rPr lang="ko-KR" altLang="en-US" sz="1400" dirty="0">
                <a:latin typeface="나눔고딕" panose="020D0604000000000000" pitchFamily="50" charset="-127"/>
                <a:ea typeface="나눔고딕" panose="020D0604000000000000" pitchFamily="50" charset="-127"/>
              </a:rPr>
              <a:t>인 경우가 실제 실력은 </a:t>
            </a:r>
            <a:r>
              <a:rPr lang="en-US" altLang="ko-KR" sz="1400" dirty="0">
                <a:latin typeface="나눔고딕" panose="020D0604000000000000" pitchFamily="50" charset="-127"/>
                <a:ea typeface="나눔고딕" panose="020D0604000000000000" pitchFamily="50" charset="-127"/>
              </a:rPr>
              <a:t>145</a:t>
            </a:r>
            <a:r>
              <a:rPr lang="ko-KR" altLang="en-US" sz="1400" dirty="0">
                <a:latin typeface="나눔고딕" panose="020D0604000000000000" pitchFamily="50" charset="-127"/>
                <a:ea typeface="나눔고딕" panose="020D0604000000000000" pitchFamily="50" charset="-127"/>
              </a:rPr>
              <a:t>인데 확률오차가 </a:t>
            </a:r>
            <a:r>
              <a:rPr lang="en-US" altLang="ko-KR" sz="1400" dirty="0">
                <a:latin typeface="나눔고딕" panose="020D0604000000000000" pitchFamily="50" charset="-127"/>
                <a:ea typeface="나눔고딕" panose="020D0604000000000000" pitchFamily="50" charset="-127"/>
              </a:rPr>
              <a:t>-5</a:t>
            </a:r>
            <a:r>
              <a:rPr lang="ko-KR" altLang="en-US" sz="1400" dirty="0">
                <a:latin typeface="나눔고딕" panose="020D0604000000000000" pitchFamily="50" charset="-127"/>
                <a:ea typeface="나눔고딕" panose="020D0604000000000000" pitchFamily="50" charset="-127"/>
              </a:rPr>
              <a:t>인 경우보다 더 가능성 높음</a:t>
            </a:r>
            <a:endParaRPr lang="en-US" altLang="ko-KR" sz="1400" dirty="0">
              <a:latin typeface="나눔고딕" panose="020D0604000000000000" pitchFamily="50" charset="-127"/>
              <a:ea typeface="나눔고딕" panose="020D0604000000000000" pitchFamily="50" charset="-127"/>
            </a:endParaRPr>
          </a:p>
          <a:p>
            <a:pPr marL="285750" indent="-285750">
              <a:lnSpc>
                <a:spcPct val="150000"/>
              </a:lnSpc>
              <a:buFont typeface="Arial" pitchFamily="34" charset="0"/>
              <a:buChar char="•"/>
            </a:pPr>
            <a:r>
              <a:rPr lang="ko-KR" altLang="en-US" sz="1400" dirty="0">
                <a:latin typeface="나눔고딕" panose="020D0604000000000000" pitchFamily="50" charset="-127"/>
                <a:ea typeface="나눔고딕" panose="020D0604000000000000" pitchFamily="50" charset="-127"/>
              </a:rPr>
              <a:t>따라서 첫 번째 시험점수가 평균보다 높으면</a:t>
            </a:r>
            <a:r>
              <a:rPr lang="en-US" altLang="ko-KR" sz="1400" dirty="0">
                <a:latin typeface="나눔고딕" panose="020D0604000000000000" pitchFamily="50" charset="-127"/>
                <a:ea typeface="나눔고딕" panose="020D0604000000000000" pitchFamily="50" charset="-127"/>
              </a:rPr>
              <a:t>, </a:t>
            </a:r>
            <a:r>
              <a:rPr lang="ko-KR" altLang="en-US" sz="1400" dirty="0">
                <a:latin typeface="나눔고딕" panose="020D0604000000000000" pitchFamily="50" charset="-127"/>
                <a:ea typeface="나눔고딕" panose="020D0604000000000000" pitchFamily="50" charset="-127"/>
              </a:rPr>
              <a:t>아마도 실제 실력은 관찰된 점수보다 낮을 가능성이 큼</a:t>
            </a:r>
          </a:p>
        </p:txBody>
      </p:sp>
      <p:sp>
        <p:nvSpPr>
          <p:cNvPr id="7" name="AutoShape 39"/>
          <p:cNvSpPr>
            <a:spLocks noChangeArrowheads="1"/>
          </p:cNvSpPr>
          <p:nvPr/>
        </p:nvSpPr>
        <p:spPr bwMode="auto">
          <a:xfrm>
            <a:off x="838200" y="1511415"/>
            <a:ext cx="1162472" cy="408623"/>
          </a:xfrm>
          <a:prstGeom prst="flowChartAlternateProcess">
            <a:avLst/>
          </a:prstGeom>
          <a:solidFill>
            <a:schemeClr val="bg1"/>
          </a:solid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회귀효과</a:t>
            </a:r>
            <a:endParaRPr lang="en-US" altLang="ko-KR" b="1" dirty="0">
              <a:latin typeface="나눔고딕" panose="020D0604000000000000" pitchFamily="50" charset="-127"/>
              <a:ea typeface="나눔고딕" panose="020D0604000000000000" pitchFamily="50" charset="-127"/>
            </a:endParaRPr>
          </a:p>
        </p:txBody>
      </p:sp>
      <p:grpSp>
        <p:nvGrpSpPr>
          <p:cNvPr id="8" name="Group 7"/>
          <p:cNvGrpSpPr/>
          <p:nvPr/>
        </p:nvGrpSpPr>
        <p:grpSpPr>
          <a:xfrm>
            <a:off x="1703512" y="4725145"/>
            <a:ext cx="3808040" cy="2102077"/>
            <a:chOff x="179512" y="4725144"/>
            <a:chExt cx="3808040" cy="2102077"/>
          </a:xfrm>
        </p:grpSpPr>
        <p:pic>
          <p:nvPicPr>
            <p:cNvPr id="9" name="Picture 2"/>
            <p:cNvPicPr>
              <a:picLocks noChangeAspect="1" noChangeArrowheads="1"/>
            </p:cNvPicPr>
            <p:nvPr/>
          </p:nvPicPr>
          <p:blipFill>
            <a:blip r:embed="rId2" cstate="print"/>
            <a:srcRect/>
            <a:stretch>
              <a:fillRect/>
            </a:stretch>
          </p:blipFill>
          <p:spPr bwMode="auto">
            <a:xfrm>
              <a:off x="179512" y="4725144"/>
              <a:ext cx="3264925" cy="2052000"/>
            </a:xfrm>
            <a:prstGeom prst="rect">
              <a:avLst/>
            </a:prstGeom>
            <a:noFill/>
            <a:ln w="9525">
              <a:noFill/>
              <a:miter lim="800000"/>
              <a:headEnd/>
              <a:tailEnd/>
            </a:ln>
          </p:spPr>
        </p:pic>
        <p:sp>
          <p:nvSpPr>
            <p:cNvPr id="10" name="TextBox 12"/>
            <p:cNvSpPr txBox="1">
              <a:spLocks noChangeArrowheads="1"/>
            </p:cNvSpPr>
            <p:nvPr/>
          </p:nvSpPr>
          <p:spPr bwMode="auto">
            <a:xfrm>
              <a:off x="683568" y="6109846"/>
              <a:ext cx="1488446" cy="373885"/>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solidFill>
                    <a:schemeClr val="accent1"/>
                  </a:solidFill>
                  <a:latin typeface="맑은 고딕"/>
                  <a:ea typeface="맑은 고딕"/>
                </a:rPr>
                <a:t>확률오차 </a:t>
              </a:r>
              <a:r>
                <a:rPr lang="en-US" altLang="ko-KR" sz="1400" dirty="0">
                  <a:solidFill>
                    <a:schemeClr val="accent1"/>
                  </a:solidFill>
                  <a:latin typeface="맑은 고딕"/>
                  <a:ea typeface="맑은 고딕"/>
                </a:rPr>
                <a:t>= +5</a:t>
              </a:r>
            </a:p>
          </p:txBody>
        </p:sp>
        <p:sp>
          <p:nvSpPr>
            <p:cNvPr id="11" name="TextBox 12"/>
            <p:cNvSpPr txBox="1">
              <a:spLocks noChangeArrowheads="1"/>
            </p:cNvSpPr>
            <p:nvPr/>
          </p:nvSpPr>
          <p:spPr bwMode="auto">
            <a:xfrm>
              <a:off x="2555776" y="6109846"/>
              <a:ext cx="1431776" cy="373885"/>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solidFill>
                    <a:schemeClr val="accent1"/>
                  </a:solidFill>
                  <a:latin typeface="맑은 고딕"/>
                  <a:ea typeface="맑은 고딕"/>
                </a:rPr>
                <a:t>확률오차 </a:t>
              </a:r>
              <a:r>
                <a:rPr lang="en-US" altLang="ko-KR" sz="1400" dirty="0">
                  <a:solidFill>
                    <a:schemeClr val="accent1"/>
                  </a:solidFill>
                  <a:latin typeface="맑은 고딕"/>
                  <a:ea typeface="맑은 고딕"/>
                </a:rPr>
                <a:t>= -5</a:t>
              </a:r>
            </a:p>
          </p:txBody>
        </p:sp>
        <p:sp>
          <p:nvSpPr>
            <p:cNvPr id="12" name="TextBox 12"/>
            <p:cNvSpPr txBox="1">
              <a:spLocks noChangeArrowheads="1"/>
            </p:cNvSpPr>
            <p:nvPr/>
          </p:nvSpPr>
          <p:spPr bwMode="auto">
            <a:xfrm>
              <a:off x="1259632" y="5828415"/>
              <a:ext cx="1660376" cy="192873"/>
            </a:xfrm>
            <a:prstGeom prst="rect">
              <a:avLst/>
            </a:prstGeom>
            <a:solidFill>
              <a:schemeClr val="bg1"/>
            </a:solidFill>
            <a:ln w="9525">
              <a:noFill/>
              <a:miter lim="800000"/>
              <a:headEnd/>
              <a:tailEnd/>
            </a:ln>
          </p:spPr>
          <p:txBody>
            <a:bodyPr wrap="square">
              <a:spAutoFit/>
            </a:bodyPr>
            <a:lstStyle/>
            <a:p>
              <a:pPr algn="ctr">
                <a:lnSpc>
                  <a:spcPct val="150000"/>
                </a:lnSpc>
              </a:pPr>
              <a:endParaRPr lang="en-US" altLang="ko-KR" sz="500" dirty="0">
                <a:latin typeface="맑은 고딕"/>
                <a:ea typeface="맑은 고딕"/>
              </a:endParaRPr>
            </a:p>
          </p:txBody>
        </p:sp>
        <p:sp>
          <p:nvSpPr>
            <p:cNvPr id="13" name="TextBox 12"/>
            <p:cNvSpPr txBox="1">
              <a:spLocks noChangeArrowheads="1"/>
            </p:cNvSpPr>
            <p:nvPr/>
          </p:nvSpPr>
          <p:spPr bwMode="auto">
            <a:xfrm>
              <a:off x="755576" y="5733256"/>
              <a:ext cx="2304256" cy="373885"/>
            </a:xfrm>
            <a:prstGeom prst="rect">
              <a:avLst/>
            </a:prstGeom>
            <a:noFill/>
            <a:ln w="9525">
              <a:noFill/>
              <a:miter lim="800000"/>
              <a:headEnd/>
              <a:tailEnd/>
            </a:ln>
          </p:spPr>
          <p:txBody>
            <a:bodyPr wrap="square">
              <a:spAutoFit/>
            </a:bodyPr>
            <a:lstStyle/>
            <a:p>
              <a:pPr algn="ctr">
                <a:lnSpc>
                  <a:spcPct val="150000"/>
                </a:lnSpc>
              </a:pPr>
              <a:r>
                <a:rPr lang="ko-KR" altLang="en-US" sz="1400" dirty="0">
                  <a:latin typeface="맑은 고딕"/>
                  <a:ea typeface="맑은 고딕"/>
                </a:rPr>
                <a:t>실제 실력  </a:t>
              </a:r>
              <a:r>
                <a:rPr lang="en-US" altLang="ko-KR" sz="1400" dirty="0">
                  <a:latin typeface="맑은 고딕"/>
                  <a:ea typeface="맑은 고딕"/>
                </a:rPr>
                <a:t>135  145</a:t>
              </a:r>
            </a:p>
          </p:txBody>
        </p:sp>
        <p:sp>
          <p:nvSpPr>
            <p:cNvPr id="14" name="TextBox 13"/>
            <p:cNvSpPr txBox="1">
              <a:spLocks noChangeArrowheads="1"/>
            </p:cNvSpPr>
            <p:nvPr/>
          </p:nvSpPr>
          <p:spPr bwMode="auto">
            <a:xfrm>
              <a:off x="1547664" y="6453336"/>
              <a:ext cx="1592560" cy="373885"/>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latin typeface="맑은 고딕"/>
                  <a:ea typeface="맑은 고딕"/>
                </a:rPr>
                <a:t>관찰된 점수</a:t>
              </a:r>
              <a:r>
                <a:rPr lang="en-US" altLang="ko-KR" sz="1400" dirty="0">
                  <a:latin typeface="맑은 고딕"/>
                  <a:ea typeface="맑은 고딕"/>
                </a:rPr>
                <a:t>: 140</a:t>
              </a:r>
            </a:p>
          </p:txBody>
        </p:sp>
      </p:gr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title"/>
          </p:nvPr>
        </p:nvSpPr>
        <p:spPr/>
        <p:txBody>
          <a:bodyPr/>
          <a:lstStyle/>
          <a:p>
            <a:pPr marL="609600" indent="-609600"/>
            <a:r>
              <a:rPr lang="en-US" altLang="ko-KR" sz="2800" dirty="0"/>
              <a:t>5. y</a:t>
            </a:r>
            <a:r>
              <a:rPr lang="ko-KR" altLang="en-US" sz="2800" dirty="0"/>
              <a:t>의</a:t>
            </a:r>
            <a:r>
              <a:rPr lang="en-US" altLang="ko-KR" sz="2800" dirty="0"/>
              <a:t> x</a:t>
            </a:r>
            <a:r>
              <a:rPr lang="ko-KR" altLang="en-US" sz="2800" dirty="0"/>
              <a:t>에 대한 회귀직선과 </a:t>
            </a:r>
            <a:r>
              <a:rPr lang="en-US" altLang="ko-KR" sz="2800" dirty="0"/>
              <a:t>x</a:t>
            </a:r>
            <a:r>
              <a:rPr lang="ko-KR" altLang="en-US" sz="2800" dirty="0"/>
              <a:t>의 </a:t>
            </a:r>
            <a:r>
              <a:rPr lang="en-US" altLang="ko-KR" sz="2800" dirty="0"/>
              <a:t>y</a:t>
            </a:r>
            <a:r>
              <a:rPr lang="ko-KR" altLang="en-US" sz="2800" dirty="0"/>
              <a:t>에 대한 회귀직선</a:t>
            </a:r>
          </a:p>
        </p:txBody>
      </p:sp>
      <p:sp>
        <p:nvSpPr>
          <p:cNvPr id="22530" name="내용 개체 틀 27"/>
          <p:cNvSpPr>
            <a:spLocks noGrp="1"/>
          </p:cNvSpPr>
          <p:nvPr>
            <p:ph idx="1"/>
          </p:nvPr>
        </p:nvSpPr>
        <p:spPr>
          <a:xfrm>
            <a:off x="1981200" y="1600200"/>
            <a:ext cx="8229600" cy="5213176"/>
          </a:xfrm>
        </p:spPr>
        <p:txBody>
          <a:bodyPr/>
          <a:lstStyle/>
          <a:p>
            <a:pPr>
              <a:lnSpc>
                <a:spcPct val="150000"/>
              </a:lnSpc>
              <a:buFont typeface="Arial" charset="0"/>
              <a:buNone/>
            </a:pPr>
            <a:endParaRPr lang="en-US" altLang="ko-KR" sz="2400" dirty="0"/>
          </a:p>
          <a:p>
            <a:pPr>
              <a:lnSpc>
                <a:spcPct val="150000"/>
              </a:lnSpc>
              <a:buFont typeface="Wingdings" panose="05000000000000000000" pitchFamily="2" charset="2"/>
              <a:buChar char="Ø"/>
            </a:pPr>
            <a:endParaRPr lang="en-US" altLang="ko-KR" sz="1800" dirty="0"/>
          </a:p>
        </p:txBody>
      </p:sp>
      <p:sp>
        <p:nvSpPr>
          <p:cNvPr id="6" name="AutoShape 39"/>
          <p:cNvSpPr>
            <a:spLocks noChangeArrowheads="1"/>
          </p:cNvSpPr>
          <p:nvPr/>
        </p:nvSpPr>
        <p:spPr bwMode="auto">
          <a:xfrm>
            <a:off x="932016" y="1343356"/>
            <a:ext cx="1450504" cy="408623"/>
          </a:xfrm>
          <a:prstGeom prst="flowChartAlternateProcess">
            <a:avLst/>
          </a:prstGeom>
          <a:solidFill>
            <a:schemeClr val="bg1"/>
          </a:solid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두 회귀직선</a:t>
            </a:r>
            <a:endParaRPr lang="en-US" altLang="ko-KR" b="1" dirty="0">
              <a:latin typeface="나눔고딕" panose="020D0604000000000000" pitchFamily="50" charset="-127"/>
              <a:ea typeface="나눔고딕" panose="020D0604000000000000" pitchFamily="50" charset="-127"/>
            </a:endParaRPr>
          </a:p>
        </p:txBody>
      </p:sp>
      <p:sp>
        <p:nvSpPr>
          <p:cNvPr id="7" name="Oval 17" descr="25%"/>
          <p:cNvSpPr>
            <a:spLocks noChangeArrowheads="1"/>
          </p:cNvSpPr>
          <p:nvPr/>
        </p:nvSpPr>
        <p:spPr bwMode="auto">
          <a:xfrm rot="19345488">
            <a:off x="3571240" y="2770823"/>
            <a:ext cx="1981200" cy="1066800"/>
          </a:xfrm>
          <a:prstGeom prst="ellipse">
            <a:avLst/>
          </a:prstGeom>
          <a:pattFill prst="pct25">
            <a:fgClr>
              <a:schemeClr val="tx2"/>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eaLnBrk="1" hangingPunct="1"/>
            <a:endParaRPr lang="ko-KR" altLang="en-US"/>
          </a:p>
        </p:txBody>
      </p:sp>
      <p:grpSp>
        <p:nvGrpSpPr>
          <p:cNvPr id="8" name="Group 14"/>
          <p:cNvGrpSpPr>
            <a:grpSpLocks/>
          </p:cNvGrpSpPr>
          <p:nvPr/>
        </p:nvGrpSpPr>
        <p:grpSpPr bwMode="auto">
          <a:xfrm>
            <a:off x="3037840" y="2008823"/>
            <a:ext cx="3124200" cy="2514600"/>
            <a:chOff x="904" y="1488"/>
            <a:chExt cx="1968" cy="1584"/>
          </a:xfrm>
        </p:grpSpPr>
        <p:sp>
          <p:nvSpPr>
            <p:cNvPr id="9" name="Line 12"/>
            <p:cNvSpPr>
              <a:spLocks noChangeShapeType="1"/>
            </p:cNvSpPr>
            <p:nvPr/>
          </p:nvSpPr>
          <p:spPr bwMode="auto">
            <a:xfrm>
              <a:off x="912" y="1488"/>
              <a:ext cx="0" cy="15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 name="Line 13"/>
            <p:cNvSpPr>
              <a:spLocks noChangeShapeType="1"/>
            </p:cNvSpPr>
            <p:nvPr/>
          </p:nvSpPr>
          <p:spPr bwMode="auto">
            <a:xfrm>
              <a:off x="904" y="3072"/>
              <a:ext cx="19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1" name="Line 15"/>
          <p:cNvSpPr>
            <a:spLocks noChangeShapeType="1"/>
          </p:cNvSpPr>
          <p:nvPr/>
        </p:nvSpPr>
        <p:spPr bwMode="auto">
          <a:xfrm flipV="1">
            <a:off x="3037840" y="2161223"/>
            <a:ext cx="2971800" cy="2362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 name="Line 18"/>
          <p:cNvSpPr>
            <a:spLocks noChangeShapeType="1"/>
          </p:cNvSpPr>
          <p:nvPr/>
        </p:nvSpPr>
        <p:spPr bwMode="auto">
          <a:xfrm flipV="1">
            <a:off x="3037840" y="2618423"/>
            <a:ext cx="2971800" cy="1422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 name="Oval 19" descr="25%"/>
          <p:cNvSpPr>
            <a:spLocks noChangeArrowheads="1"/>
          </p:cNvSpPr>
          <p:nvPr/>
        </p:nvSpPr>
        <p:spPr bwMode="auto">
          <a:xfrm rot="19345488">
            <a:off x="7990840" y="2770823"/>
            <a:ext cx="1981200" cy="1066800"/>
          </a:xfrm>
          <a:prstGeom prst="ellipse">
            <a:avLst/>
          </a:prstGeom>
          <a:pattFill prst="pct25">
            <a:fgClr>
              <a:schemeClr val="tx2"/>
            </a:fgClr>
            <a:bgClr>
              <a:srgbClr val="FFFFFF"/>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eaLnBrk="1" hangingPunct="1"/>
            <a:endParaRPr lang="ko-KR" altLang="en-US"/>
          </a:p>
        </p:txBody>
      </p:sp>
      <p:grpSp>
        <p:nvGrpSpPr>
          <p:cNvPr id="14" name="Group 20"/>
          <p:cNvGrpSpPr>
            <a:grpSpLocks/>
          </p:cNvGrpSpPr>
          <p:nvPr/>
        </p:nvGrpSpPr>
        <p:grpSpPr bwMode="auto">
          <a:xfrm>
            <a:off x="7457440" y="2008823"/>
            <a:ext cx="3124200" cy="2514600"/>
            <a:chOff x="904" y="1488"/>
            <a:chExt cx="1968" cy="1584"/>
          </a:xfrm>
        </p:grpSpPr>
        <p:sp>
          <p:nvSpPr>
            <p:cNvPr id="15" name="Line 21"/>
            <p:cNvSpPr>
              <a:spLocks noChangeShapeType="1"/>
            </p:cNvSpPr>
            <p:nvPr/>
          </p:nvSpPr>
          <p:spPr bwMode="auto">
            <a:xfrm>
              <a:off x="912" y="1488"/>
              <a:ext cx="0" cy="158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 name="Line 22"/>
            <p:cNvSpPr>
              <a:spLocks noChangeShapeType="1"/>
            </p:cNvSpPr>
            <p:nvPr/>
          </p:nvSpPr>
          <p:spPr bwMode="auto">
            <a:xfrm>
              <a:off x="904" y="3072"/>
              <a:ext cx="196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7" name="Line 23"/>
          <p:cNvSpPr>
            <a:spLocks noChangeShapeType="1"/>
          </p:cNvSpPr>
          <p:nvPr/>
        </p:nvSpPr>
        <p:spPr bwMode="auto">
          <a:xfrm flipV="1">
            <a:off x="7457440" y="2161223"/>
            <a:ext cx="2971800" cy="236220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8" name="Line 24"/>
          <p:cNvSpPr>
            <a:spLocks noChangeShapeType="1"/>
          </p:cNvSpPr>
          <p:nvPr/>
        </p:nvSpPr>
        <p:spPr bwMode="auto">
          <a:xfrm flipV="1">
            <a:off x="8143240" y="2085023"/>
            <a:ext cx="1676400" cy="2438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 name="Text Box 27"/>
          <p:cNvSpPr txBox="1">
            <a:spLocks noChangeArrowheads="1"/>
          </p:cNvSpPr>
          <p:nvPr/>
        </p:nvSpPr>
        <p:spPr bwMode="auto">
          <a:xfrm>
            <a:off x="2352040" y="2085023"/>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eaLnBrk="1" hangingPunct="1">
              <a:spcBef>
                <a:spcPct val="50000"/>
              </a:spcBef>
            </a:pPr>
            <a:r>
              <a:rPr lang="ko-KR" altLang="en-US" dirty="0"/>
              <a:t>몸무게</a:t>
            </a:r>
            <a:endParaRPr lang="en-US" altLang="ko-KR" dirty="0"/>
          </a:p>
        </p:txBody>
      </p:sp>
      <p:sp>
        <p:nvSpPr>
          <p:cNvPr id="20" name="Text Box 28"/>
          <p:cNvSpPr txBox="1">
            <a:spLocks noChangeArrowheads="1"/>
          </p:cNvSpPr>
          <p:nvPr/>
        </p:nvSpPr>
        <p:spPr bwMode="auto">
          <a:xfrm>
            <a:off x="6771640" y="2085023"/>
            <a:ext cx="76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eaLnBrk="1" hangingPunct="1">
              <a:spcBef>
                <a:spcPct val="50000"/>
              </a:spcBef>
            </a:pPr>
            <a:r>
              <a:rPr lang="ko-KR" altLang="en-US" dirty="0"/>
              <a:t>몸무게</a:t>
            </a:r>
            <a:endParaRPr lang="en-US" altLang="ko-KR" dirty="0"/>
          </a:p>
        </p:txBody>
      </p:sp>
      <p:sp>
        <p:nvSpPr>
          <p:cNvPr id="21" name="Text Box 29"/>
          <p:cNvSpPr txBox="1">
            <a:spLocks noChangeArrowheads="1"/>
          </p:cNvSpPr>
          <p:nvPr/>
        </p:nvSpPr>
        <p:spPr bwMode="auto">
          <a:xfrm>
            <a:off x="5619116" y="4523423"/>
            <a:ext cx="923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algn="ctr" eaLnBrk="1" hangingPunct="1">
              <a:spcBef>
                <a:spcPct val="50000"/>
              </a:spcBef>
            </a:pPr>
            <a:r>
              <a:rPr lang="ko-KR" altLang="en-US" dirty="0"/>
              <a:t>키</a:t>
            </a:r>
            <a:endParaRPr lang="en-US" altLang="ko-KR" dirty="0"/>
          </a:p>
        </p:txBody>
      </p:sp>
      <p:sp>
        <p:nvSpPr>
          <p:cNvPr id="22" name="Text Box 30"/>
          <p:cNvSpPr txBox="1">
            <a:spLocks noChangeArrowheads="1"/>
          </p:cNvSpPr>
          <p:nvPr/>
        </p:nvSpPr>
        <p:spPr bwMode="auto">
          <a:xfrm>
            <a:off x="10011728" y="4523423"/>
            <a:ext cx="9509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algn="ctr" eaLnBrk="1" hangingPunct="1">
              <a:spcBef>
                <a:spcPct val="50000"/>
              </a:spcBef>
            </a:pPr>
            <a:r>
              <a:rPr lang="ko-KR" altLang="en-US" dirty="0"/>
              <a:t>키</a:t>
            </a:r>
            <a:endParaRPr lang="en-US" altLang="ko-KR" dirty="0"/>
          </a:p>
        </p:txBody>
      </p:sp>
      <p:sp>
        <p:nvSpPr>
          <p:cNvPr id="23" name="Rectangle 32"/>
          <p:cNvSpPr>
            <a:spLocks noChangeArrowheads="1"/>
          </p:cNvSpPr>
          <p:nvPr/>
        </p:nvSpPr>
        <p:spPr bwMode="auto">
          <a:xfrm>
            <a:off x="2809240" y="1475423"/>
            <a:ext cx="3581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algn="ctr" eaLnBrk="1" hangingPunct="1"/>
            <a:r>
              <a:rPr lang="ko-KR" altLang="en-US" dirty="0"/>
              <a:t>몸무게의 키에 대한 회귀직선</a:t>
            </a:r>
            <a:endParaRPr lang="en-US" altLang="ko-KR" dirty="0"/>
          </a:p>
        </p:txBody>
      </p:sp>
      <p:sp>
        <p:nvSpPr>
          <p:cNvPr id="24" name="Rectangle 33"/>
          <p:cNvSpPr>
            <a:spLocks noChangeArrowheads="1"/>
          </p:cNvSpPr>
          <p:nvPr/>
        </p:nvSpPr>
        <p:spPr bwMode="auto">
          <a:xfrm>
            <a:off x="7152640" y="1475423"/>
            <a:ext cx="3581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algn="ctr" eaLnBrk="1" hangingPunct="1"/>
            <a:r>
              <a:rPr lang="ko-KR" altLang="en-US" dirty="0"/>
              <a:t>키의 몸무게에 대한 회귀직선</a:t>
            </a:r>
            <a:endParaRPr lang="en-US" altLang="ko-KR" dirty="0"/>
          </a:p>
        </p:txBody>
      </p:sp>
      <p:sp>
        <p:nvSpPr>
          <p:cNvPr id="26" name="Text Box 35"/>
          <p:cNvSpPr txBox="1">
            <a:spLocks noChangeArrowheads="1"/>
          </p:cNvSpPr>
          <p:nvPr/>
        </p:nvSpPr>
        <p:spPr bwMode="auto">
          <a:xfrm>
            <a:off x="3317240" y="4891723"/>
            <a:ext cx="6896100" cy="258532"/>
          </a:xfrm>
          <a:prstGeom prst="rect">
            <a:avLst/>
          </a:prstGeom>
          <a:noFill/>
          <a:ln>
            <a:noFill/>
          </a:ln>
          <a:effectLst>
            <a:prstShdw prst="shdw17" dist="56796" dir="1593903">
              <a:srgbClr val="938193"/>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b="1">
                <a:solidFill>
                  <a:schemeClr val="tx1"/>
                </a:solidFill>
                <a:latin typeface="굴림" panose="020B0600000101010101" pitchFamily="50" charset="-127"/>
                <a:ea typeface="굴림" panose="020B0600000101010101" pitchFamily="50" charset="-127"/>
              </a:defRPr>
            </a:lvl1pPr>
            <a:lvl2pPr marL="742950" indent="-285750" eaLnBrk="0" hangingPunct="0">
              <a:defRPr kumimoji="1" sz="1400" b="1">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1400" b="1">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1400" b="1">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1400" b="1">
                <a:solidFill>
                  <a:schemeClr val="tx1"/>
                </a:solidFill>
                <a:latin typeface="굴림" panose="020B0600000101010101" pitchFamily="50" charset="-127"/>
                <a:ea typeface="굴림" panose="020B0600000101010101" pitchFamily="50" charset="-127"/>
              </a:defRPr>
            </a:lvl5pPr>
            <a:lvl6pPr marL="25146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6pPr>
            <a:lvl7pPr marL="29718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7pPr>
            <a:lvl8pPr marL="34290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8pPr>
            <a:lvl9pPr marL="3886200" indent="-228600" algn="ctr" eaLnBrk="0" fontAlgn="base" hangingPunct="0">
              <a:spcBef>
                <a:spcPct val="0"/>
              </a:spcBef>
              <a:spcAft>
                <a:spcPct val="0"/>
              </a:spcAft>
              <a:defRPr kumimoji="1" sz="1400" b="1">
                <a:solidFill>
                  <a:schemeClr val="tx1"/>
                </a:solidFill>
                <a:latin typeface="굴림" panose="020B0600000101010101" pitchFamily="50" charset="-127"/>
                <a:ea typeface="굴림" panose="020B0600000101010101" pitchFamily="50" charset="-127"/>
              </a:defRPr>
            </a:lvl9pPr>
          </a:lstStyle>
          <a:p>
            <a:pPr algn="ctr" eaLnBrk="1" hangingPunct="1">
              <a:lnSpc>
                <a:spcPct val="90000"/>
              </a:lnSpc>
              <a:spcBef>
                <a:spcPct val="50000"/>
              </a:spcBef>
            </a:pPr>
            <a:r>
              <a:rPr lang="ko-KR" altLang="en-US" sz="1200" dirty="0"/>
              <a:t>단</a:t>
            </a:r>
            <a:r>
              <a:rPr lang="en-US" altLang="ko-KR" sz="1200" dirty="0"/>
              <a:t>, </a:t>
            </a:r>
            <a:r>
              <a:rPr lang="ko-KR" altLang="en-US" sz="1200" dirty="0"/>
              <a:t>실선은 회귀직선</a:t>
            </a:r>
            <a:r>
              <a:rPr lang="en-US" altLang="ko-KR" sz="1200" dirty="0"/>
              <a:t>, </a:t>
            </a:r>
            <a:r>
              <a:rPr lang="ko-KR" altLang="en-US" sz="1200" dirty="0"/>
              <a:t>점선은 표준편차선</a:t>
            </a:r>
            <a:endParaRPr lang="en-US" altLang="ko-KR" sz="1200" dirty="0"/>
          </a:p>
        </p:txBody>
      </p:sp>
      <mc:AlternateContent xmlns:mc="http://schemas.openxmlformats.org/markup-compatibility/2006" xmlns:a14="http://schemas.microsoft.com/office/drawing/2010/main">
        <mc:Choice Requires="a14">
          <p:sp>
            <p:nvSpPr>
              <p:cNvPr id="2" name="TextBox 1"/>
              <p:cNvSpPr txBox="1"/>
              <p:nvPr/>
            </p:nvSpPr>
            <p:spPr>
              <a:xfrm>
                <a:off x="660400" y="5567680"/>
                <a:ext cx="7482840" cy="1095749"/>
              </a:xfrm>
              <a:prstGeom prst="rect">
                <a:avLst/>
              </a:prstGeom>
              <a:noFill/>
            </p:spPr>
            <p:txBody>
              <a:bodyPr wrap="square" rtlCol="0">
                <a:spAutoFit/>
              </a:bodyPr>
              <a:lstStyle/>
              <a:p>
                <a:r>
                  <a:rPr lang="en-US" altLang="ko-KR" dirty="0"/>
                  <a:t>Y = a+ b *x + (</a:t>
                </a:r>
                <a:r>
                  <a:rPr lang="ko-KR" altLang="en-US" dirty="0"/>
                  <a:t>오차</a:t>
                </a:r>
                <a:r>
                  <a:rPr lang="en-US" altLang="ko-KR" dirty="0"/>
                  <a:t>)</a:t>
                </a:r>
                <a:r>
                  <a:rPr lang="ko-KR" altLang="en-US" dirty="0"/>
                  <a:t>의</a:t>
                </a:r>
                <a:r>
                  <a:rPr lang="en-US" altLang="ko-KR" dirty="0"/>
                  <a:t> </a:t>
                </a:r>
                <a:r>
                  <a:rPr lang="ko-KR" altLang="en-US" dirty="0"/>
                  <a:t>단순회귀분석에서 </a:t>
                </a:r>
                <a:endParaRPr lang="en-US" altLang="ko-KR" dirty="0"/>
              </a:p>
              <a:p>
                <a:r>
                  <a:rPr lang="ko-KR" altLang="en-US" dirty="0"/>
                  <a:t>기울기 계수 </a:t>
                </a:r>
                <a:r>
                  <a:rPr lang="en-US" altLang="ko-KR" dirty="0"/>
                  <a:t>b</a:t>
                </a:r>
                <a:r>
                  <a:rPr lang="ko-KR" altLang="en-US" dirty="0"/>
                  <a:t>에</a:t>
                </a:r>
                <a:r>
                  <a:rPr lang="en-US" altLang="ko-KR" dirty="0"/>
                  <a:t> </a:t>
                </a:r>
                <a:r>
                  <a:rPr lang="ko-KR" altLang="en-US" dirty="0"/>
                  <a:t>대한 추정치 </a:t>
                </a:r>
                <a:endParaRPr lang="en-US" altLang="ko-KR" dirty="0"/>
              </a:p>
              <a:p>
                <a14:m>
                  <m:oMath xmlns:m="http://schemas.openxmlformats.org/officeDocument/2006/math">
                    <m:f>
                      <m:fPr>
                        <m:ctrlPr>
                          <a:rPr lang="en-US" altLang="ko-KR" b="0" i="1" smtClean="0">
                            <a:latin typeface="Cambria Math" panose="02040503050406030204" pitchFamily="18" charset="0"/>
                          </a:rPr>
                        </m:ctrlPr>
                      </m:fPr>
                      <m:num>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𝑐𝑜𝑣</m:t>
                            </m:r>
                          </m:e>
                        </m:acc>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num>
                      <m:den>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𝑥</m:t>
                            </m:r>
                          </m:sub>
                          <m:sup>
                            <m:r>
                              <a:rPr lang="en-US" altLang="ko-KR" b="0" i="1" smtClean="0">
                                <a:latin typeface="Cambria Math" panose="02040503050406030204" pitchFamily="18" charset="0"/>
                              </a:rPr>
                              <m:t>2</m:t>
                            </m:r>
                          </m:sup>
                        </m:sSubSup>
                      </m:den>
                    </m:f>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𝑟</m:t>
                        </m:r>
                      </m:e>
                      <m:sub>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sub>
                    </m:sSub>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𝑦</m:t>
                            </m:r>
                          </m:sub>
                        </m:sSub>
                      </m:num>
                      <m:den>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𝑠</m:t>
                            </m:r>
                          </m:e>
                          <m:sub>
                            <m:r>
                              <a:rPr lang="en-US" altLang="ko-KR" b="0" i="1" smtClean="0">
                                <a:latin typeface="Cambria Math" panose="02040503050406030204" pitchFamily="18" charset="0"/>
                              </a:rPr>
                              <m:t>𝑥</m:t>
                            </m:r>
                          </m:sub>
                        </m:sSub>
                      </m:den>
                    </m:f>
                  </m:oMath>
                </a14:m>
                <a:r>
                  <a:rPr lang="ko-KR" altLang="en-US" dirty="0"/>
                  <a:t>  </a:t>
                </a:r>
                <a:r>
                  <a:rPr lang="en-US" altLang="ko-KR" dirty="0"/>
                  <a:t>(SD </a:t>
                </a:r>
                <a:r>
                  <a:rPr lang="ko-KR" altLang="en-US" dirty="0"/>
                  <a:t>선 기울기의 </a:t>
                </a:r>
                <a:r>
                  <a:rPr lang="en-US" altLang="ko-KR" dirty="0"/>
                  <a:t>r</a:t>
                </a:r>
                <a:r>
                  <a:rPr lang="ko-KR" altLang="en-US" dirty="0"/>
                  <a:t>배</a:t>
                </a:r>
                <a:r>
                  <a:rPr lang="en-US" altLang="ko-KR" dirty="0"/>
                  <a:t>, -1&lt;r&lt;1)</a:t>
                </a:r>
                <a:endParaRPr lang="ko-KR"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60400" y="5567680"/>
                <a:ext cx="7482840" cy="1095749"/>
              </a:xfrm>
              <a:prstGeom prst="rect">
                <a:avLst/>
              </a:prstGeom>
              <a:blipFill>
                <a:blip r:embed="rId2"/>
                <a:stretch>
                  <a:fillRect l="-651" t="-277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663831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4" name="Rectangle 6"/>
          <p:cNvSpPr>
            <a:spLocks noGrp="1" noChangeArrowheads="1"/>
          </p:cNvSpPr>
          <p:nvPr>
            <p:ph type="ctrTitle"/>
          </p:nvPr>
        </p:nvSpPr>
        <p:spPr>
          <a:xfrm>
            <a:off x="2550322" y="450542"/>
            <a:ext cx="6858047" cy="1538299"/>
          </a:xfrm>
        </p:spPr>
        <p:txBody>
          <a:bodyPr>
            <a:normAutofit/>
          </a:bodyPr>
          <a:lstStyle/>
          <a:p>
            <a:r>
              <a:rPr lang="ko-KR" altLang="en-US" sz="4000" dirty="0"/>
              <a:t>제 </a:t>
            </a:r>
            <a:r>
              <a:rPr lang="en-US" altLang="ko-KR" sz="4000"/>
              <a:t>7 </a:t>
            </a:r>
            <a:r>
              <a:rPr lang="ko-KR" altLang="en-US" sz="4000"/>
              <a:t>장  </a:t>
            </a:r>
            <a:r>
              <a:rPr lang="ko-KR" altLang="en-US" sz="4000" dirty="0"/>
              <a:t>회귀직선의 오차</a:t>
            </a:r>
          </a:p>
        </p:txBody>
      </p:sp>
      <p:sp>
        <p:nvSpPr>
          <p:cNvPr id="4" name="Rectangle 7"/>
          <p:cNvSpPr txBox="1">
            <a:spLocks noChangeArrowheads="1"/>
          </p:cNvSpPr>
          <p:nvPr/>
        </p:nvSpPr>
        <p:spPr bwMode="auto">
          <a:xfrm>
            <a:off x="5159896" y="3240360"/>
            <a:ext cx="5508104"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a:lnSpc>
                <a:spcPct val="150000"/>
              </a:lnSpc>
              <a:buFontTx/>
              <a:buAutoNum type="arabicPeriod"/>
            </a:pPr>
            <a:r>
              <a:rPr lang="ko-KR" altLang="en-US" sz="2000" dirty="0" err="1">
                <a:solidFill>
                  <a:srgbClr val="000000"/>
                </a:solidFill>
                <a:latin typeface="나눔고딕" panose="020D0604000000000000" pitchFamily="50" charset="-127"/>
                <a:ea typeface="나눔고딕" panose="020D0604000000000000" pitchFamily="50" charset="-127"/>
              </a:rPr>
              <a:t>실제값과</a:t>
            </a:r>
            <a:r>
              <a:rPr lang="ko-KR" altLang="en-US" sz="2000" dirty="0">
                <a:solidFill>
                  <a:srgbClr val="000000"/>
                </a:solidFill>
                <a:latin typeface="나눔고딕" panose="020D0604000000000000" pitchFamily="50" charset="-127"/>
                <a:ea typeface="나눔고딕" panose="020D0604000000000000" pitchFamily="50" charset="-127"/>
              </a:rPr>
              <a:t> 추정치의 차이</a:t>
            </a: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상관계수를 이용한 </a:t>
            </a:r>
            <a:r>
              <a:rPr lang="en-US" altLang="ko-KR" sz="2000" dirty="0">
                <a:solidFill>
                  <a:srgbClr val="000000"/>
                </a:solidFill>
                <a:latin typeface="나눔고딕" panose="020D0604000000000000" pitchFamily="50" charset="-127"/>
                <a:ea typeface="나눔고딕" panose="020D0604000000000000" pitchFamily="50" charset="-127"/>
              </a:rPr>
              <a:t>RMSE</a:t>
            </a:r>
            <a:r>
              <a:rPr lang="ko-KR" altLang="en-US" sz="2000" dirty="0">
                <a:solidFill>
                  <a:srgbClr val="000000"/>
                </a:solidFill>
                <a:latin typeface="나눔고딕" panose="020D0604000000000000" pitchFamily="50" charset="-127"/>
                <a:ea typeface="나눔고딕" panose="020D0604000000000000" pitchFamily="50" charset="-127"/>
              </a:rPr>
              <a:t>의 계산</a:t>
            </a: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잔  차  도</a:t>
            </a: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세  </a:t>
            </a:r>
            <a:r>
              <a:rPr lang="ko-KR" altLang="en-US" sz="2000" dirty="0" err="1">
                <a:solidFill>
                  <a:srgbClr val="000000"/>
                </a:solidFill>
                <a:latin typeface="나눔고딕" panose="020D0604000000000000" pitchFamily="50" charset="-127"/>
                <a:ea typeface="나눔고딕" panose="020D0604000000000000" pitchFamily="50" charset="-127"/>
              </a:rPr>
              <a:t>로</a:t>
            </a:r>
            <a:r>
              <a:rPr lang="ko-KR" altLang="en-US" sz="2000" dirty="0">
                <a:solidFill>
                  <a:srgbClr val="000000"/>
                </a:solidFill>
                <a:latin typeface="나눔고딕" panose="020D0604000000000000" pitchFamily="50" charset="-127"/>
                <a:ea typeface="나눔고딕" panose="020D0604000000000000" pitchFamily="50" charset="-127"/>
              </a:rPr>
              <a:t>  띠</a:t>
            </a: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세로띠 별 분포를 정규분포로 </a:t>
            </a:r>
            <a:r>
              <a:rPr lang="ko-KR" altLang="en-US" sz="2000" dirty="0" err="1">
                <a:solidFill>
                  <a:srgbClr val="000000"/>
                </a:solidFill>
                <a:latin typeface="나눔고딕" panose="020D0604000000000000" pitchFamily="50" charset="-127"/>
                <a:ea typeface="나눔고딕" panose="020D0604000000000000" pitchFamily="50" charset="-127"/>
              </a:rPr>
              <a:t>근사시키기</a:t>
            </a:r>
            <a:endParaRPr lang="ko-KR" altLang="en-US" sz="2000" dirty="0">
              <a:solidFill>
                <a:srgbClr val="000000"/>
              </a:solidFill>
              <a:latin typeface="나눔고딕" panose="020D0604000000000000" pitchFamily="50" charset="-127"/>
              <a:ea typeface="나눔고딕" panose="020D0604000000000000" pitchFamily="50" charset="-127"/>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a:bodyPr>
          <a:lstStyle/>
          <a:p>
            <a:r>
              <a:rPr lang="en-US" altLang="ko-KR" sz="4000" dirty="0"/>
              <a:t>1. </a:t>
            </a:r>
            <a:r>
              <a:rPr lang="ko-KR" altLang="en-US" sz="4000" dirty="0" err="1"/>
              <a:t>실제값과</a:t>
            </a:r>
            <a:r>
              <a:rPr lang="ko-KR" altLang="en-US" sz="4000" dirty="0"/>
              <a:t> 추정치의 차이</a:t>
            </a:r>
          </a:p>
        </p:txBody>
      </p:sp>
      <p:sp>
        <p:nvSpPr>
          <p:cNvPr id="17" name="내용 개체 틀 16"/>
          <p:cNvSpPr>
            <a:spLocks noGrp="1"/>
          </p:cNvSpPr>
          <p:nvPr>
            <p:ph idx="1"/>
          </p:nvPr>
        </p:nvSpPr>
        <p:spPr>
          <a:xfrm>
            <a:off x="1981200" y="1499993"/>
            <a:ext cx="8229600" cy="5121275"/>
          </a:xfrm>
        </p:spPr>
        <p:txBody>
          <a:bodyPr>
            <a:normAutofit/>
          </a:bodyPr>
          <a:lstStyle/>
          <a:p>
            <a:pPr>
              <a:spcBef>
                <a:spcPct val="50000"/>
              </a:spcBef>
            </a:pPr>
            <a:endParaRPr lang="en-US" altLang="ko-KR" sz="2400" dirty="0"/>
          </a:p>
          <a:p>
            <a:pPr>
              <a:lnSpc>
                <a:spcPct val="150000"/>
              </a:lnSpc>
              <a:spcBef>
                <a:spcPct val="50000"/>
              </a:spcBef>
              <a:buFont typeface="Wingdings" panose="05000000000000000000" pitchFamily="2" charset="2"/>
              <a:buChar char="Ø"/>
            </a:pPr>
            <a:endParaRPr lang="en-US" altLang="ko-KR" sz="1800" dirty="0"/>
          </a:p>
          <a:p>
            <a:pPr>
              <a:lnSpc>
                <a:spcPct val="150000"/>
              </a:lnSpc>
              <a:spcBef>
                <a:spcPct val="50000"/>
              </a:spcBef>
            </a:pPr>
            <a:r>
              <a:rPr lang="ko-KR" altLang="en-US" sz="1800" dirty="0"/>
              <a:t>실제 값과 </a:t>
            </a:r>
            <a:r>
              <a:rPr lang="ko-KR" altLang="en-US" sz="1800" dirty="0" err="1"/>
              <a:t>예측치</a:t>
            </a:r>
            <a:r>
              <a:rPr lang="en-US" altLang="ko-KR" sz="1800" dirty="0"/>
              <a:t>(fitted value)</a:t>
            </a:r>
            <a:r>
              <a:rPr lang="ko-KR" altLang="en-US" sz="1800" dirty="0"/>
              <a:t>의 차이가 어느 정도 될지 알려줌</a:t>
            </a:r>
            <a:endParaRPr lang="en-US" altLang="ko-KR" sz="1800" dirty="0"/>
          </a:p>
          <a:p>
            <a:pPr>
              <a:lnSpc>
                <a:spcPct val="150000"/>
              </a:lnSpc>
              <a:spcBef>
                <a:spcPct val="50000"/>
              </a:spcBef>
            </a:pPr>
            <a:r>
              <a:rPr lang="ko-KR" altLang="en-US" sz="1800" b="1" u="sng" dirty="0">
                <a:solidFill>
                  <a:srgbClr val="C00000"/>
                </a:solidFill>
              </a:rPr>
              <a:t>추정의 표준오차</a:t>
            </a:r>
            <a:r>
              <a:rPr lang="en-US" altLang="ko-KR" sz="1800" b="1" u="sng" dirty="0">
                <a:solidFill>
                  <a:srgbClr val="C00000"/>
                </a:solidFill>
              </a:rPr>
              <a:t>(standard error of estimate)</a:t>
            </a:r>
            <a:r>
              <a:rPr lang="en-US" altLang="ko-KR" sz="1800" dirty="0"/>
              <a:t> </a:t>
            </a:r>
            <a:r>
              <a:rPr lang="ko-KR" altLang="en-US" sz="1800" dirty="0"/>
              <a:t>또는</a:t>
            </a:r>
            <a:r>
              <a:rPr lang="en-US" altLang="ko-KR" sz="1800" dirty="0"/>
              <a:t> </a:t>
            </a:r>
            <a:br>
              <a:rPr lang="en-US" altLang="ko-KR" sz="1800" dirty="0"/>
            </a:br>
            <a:r>
              <a:rPr lang="ko-KR" altLang="en-US" sz="1800" b="1" u="sng" dirty="0">
                <a:solidFill>
                  <a:srgbClr val="C00000"/>
                </a:solidFill>
              </a:rPr>
              <a:t>회귀의 표준오차 </a:t>
            </a:r>
            <a:r>
              <a:rPr lang="en-US" altLang="ko-KR" sz="1800" b="1" u="sng" dirty="0">
                <a:solidFill>
                  <a:srgbClr val="C00000"/>
                </a:solidFill>
              </a:rPr>
              <a:t>(standard error of regression)</a:t>
            </a:r>
            <a:r>
              <a:rPr lang="ko-KR" altLang="en-US" sz="1800" dirty="0"/>
              <a:t>라고도 불림</a:t>
            </a:r>
            <a:endParaRPr lang="en-US" altLang="ko-KR" sz="1800" dirty="0"/>
          </a:p>
          <a:p>
            <a:pPr>
              <a:lnSpc>
                <a:spcPct val="150000"/>
              </a:lnSpc>
              <a:spcBef>
                <a:spcPct val="50000"/>
              </a:spcBef>
            </a:pPr>
            <a:r>
              <a:rPr lang="ko-KR" altLang="en-US" sz="1800" dirty="0"/>
              <a:t>통상 </a:t>
            </a:r>
            <a:r>
              <a:rPr lang="en-US" altLang="ko-KR" sz="1800" dirty="0"/>
              <a:t>s</a:t>
            </a:r>
            <a:r>
              <a:rPr lang="ko-KR" altLang="en-US" sz="1800" dirty="0"/>
              <a:t>로도 표시</a:t>
            </a:r>
            <a:endParaRPr lang="en-US" altLang="ko-KR" sz="1800" dirty="0"/>
          </a:p>
          <a:p>
            <a:pPr>
              <a:lnSpc>
                <a:spcPct val="150000"/>
              </a:lnSpc>
              <a:spcBef>
                <a:spcPct val="50000"/>
              </a:spcBef>
            </a:pPr>
            <a:r>
              <a:rPr lang="ko-KR" altLang="en-US" sz="1800" dirty="0"/>
              <a:t>단</a:t>
            </a:r>
            <a:r>
              <a:rPr lang="en-US" altLang="ko-KR" sz="1800" dirty="0"/>
              <a:t>, </a:t>
            </a:r>
            <a:r>
              <a:rPr lang="ko-KR" altLang="en-US" sz="1800" dirty="0" err="1"/>
              <a:t>등분산</a:t>
            </a:r>
            <a:r>
              <a:rPr lang="ko-KR" altLang="en-US" sz="1800" dirty="0"/>
              <a:t> 가정</a:t>
            </a:r>
            <a:r>
              <a:rPr lang="en-US" altLang="ko-KR" sz="1800" dirty="0"/>
              <a:t>(homoscedasticity). </a:t>
            </a:r>
            <a:r>
              <a:rPr lang="ko-KR" altLang="en-US" sz="1800" dirty="0" err="1"/>
              <a:t>이분산인</a:t>
            </a:r>
            <a:r>
              <a:rPr lang="ko-KR" altLang="en-US" sz="1800" dirty="0"/>
              <a:t> 경우 </a:t>
            </a:r>
            <a:r>
              <a:rPr lang="en-US" altLang="ko-KR" sz="1800" dirty="0"/>
              <a:t>RMSE </a:t>
            </a:r>
            <a:r>
              <a:rPr lang="ko-KR" altLang="en-US" sz="1800" dirty="0"/>
              <a:t>무의미</a:t>
            </a:r>
            <a:endParaRPr lang="ko-KR" altLang="en-US" sz="2400" dirty="0"/>
          </a:p>
        </p:txBody>
      </p:sp>
      <p:sp>
        <p:nvSpPr>
          <p:cNvPr id="5" name="AutoShape 4"/>
          <p:cNvSpPr>
            <a:spLocks noChangeArrowheads="1"/>
          </p:cNvSpPr>
          <p:nvPr/>
        </p:nvSpPr>
        <p:spPr bwMode="auto">
          <a:xfrm>
            <a:off x="1981201" y="1600201"/>
            <a:ext cx="346672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제곱근</a:t>
            </a:r>
            <a:r>
              <a:rPr lang="en-US" altLang="ko-KR" b="1" dirty="0">
                <a:latin typeface="나눔고딕" panose="020D0604000000000000" pitchFamily="50" charset="-127"/>
                <a:ea typeface="나눔고딕" panose="020D0604000000000000" pitchFamily="50" charset="-127"/>
              </a:rPr>
              <a:t>-</a:t>
            </a:r>
            <a:r>
              <a:rPr lang="ko-KR" altLang="en-US" b="1" dirty="0">
                <a:latin typeface="나눔고딕" panose="020D0604000000000000" pitchFamily="50" charset="-127"/>
                <a:ea typeface="나눔고딕" panose="020D0604000000000000" pitchFamily="50" charset="-127"/>
              </a:rPr>
              <a:t>평균</a:t>
            </a:r>
            <a:r>
              <a:rPr lang="en-US" altLang="ko-KR" b="1" dirty="0">
                <a:latin typeface="나눔고딕" panose="020D0604000000000000" pitchFamily="50" charset="-127"/>
                <a:ea typeface="나눔고딕" panose="020D0604000000000000" pitchFamily="50" charset="-127"/>
              </a:rPr>
              <a:t>-</a:t>
            </a:r>
            <a:r>
              <a:rPr lang="ko-KR" altLang="en-US" b="1" dirty="0">
                <a:latin typeface="나눔고딕" panose="020D0604000000000000" pitchFamily="50" charset="-127"/>
                <a:ea typeface="나눔고딕" panose="020D0604000000000000" pitchFamily="50" charset="-127"/>
              </a:rPr>
              <a:t>제곱 오차</a:t>
            </a:r>
            <a:r>
              <a:rPr lang="en-US" altLang="ko-KR" b="1" dirty="0">
                <a:latin typeface="나눔고딕" panose="020D0604000000000000" pitchFamily="50" charset="-127"/>
                <a:ea typeface="나눔고딕" panose="020D0604000000000000" pitchFamily="50" charset="-127"/>
              </a:rPr>
              <a:t> (RMSE)</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p:txBody>
          <a:bodyPr>
            <a:normAutofit/>
          </a:bodyPr>
          <a:lstStyle/>
          <a:p>
            <a:r>
              <a:rPr lang="en-US" altLang="ko-KR" sz="4000" dirty="0"/>
              <a:t>1. </a:t>
            </a:r>
            <a:r>
              <a:rPr lang="ko-KR" altLang="en-US" sz="4000" dirty="0" err="1"/>
              <a:t>실제값과</a:t>
            </a:r>
            <a:r>
              <a:rPr lang="ko-KR" altLang="en-US" sz="4000" dirty="0"/>
              <a:t> 추정치의 차이</a:t>
            </a:r>
          </a:p>
        </p:txBody>
      </p:sp>
      <p:grpSp>
        <p:nvGrpSpPr>
          <p:cNvPr id="4" name="그룹 3"/>
          <p:cNvGrpSpPr/>
          <p:nvPr/>
        </p:nvGrpSpPr>
        <p:grpSpPr>
          <a:xfrm>
            <a:off x="2999656" y="2281064"/>
            <a:ext cx="6134100" cy="4114800"/>
            <a:chOff x="533400" y="2281064"/>
            <a:chExt cx="6134100" cy="4114800"/>
          </a:xfrm>
        </p:grpSpPr>
        <p:pic>
          <p:nvPicPr>
            <p:cNvPr id="11267"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281064"/>
              <a:ext cx="61341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Line 15"/>
            <p:cNvSpPr>
              <a:spLocks noChangeShapeType="1"/>
            </p:cNvSpPr>
            <p:nvPr/>
          </p:nvSpPr>
          <p:spPr bwMode="auto">
            <a:xfrm flipV="1">
              <a:off x="4064000" y="2941464"/>
              <a:ext cx="1588" cy="282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1269" name="Line 16"/>
            <p:cNvSpPr>
              <a:spLocks noChangeShapeType="1"/>
            </p:cNvSpPr>
            <p:nvPr/>
          </p:nvSpPr>
          <p:spPr bwMode="auto">
            <a:xfrm flipV="1">
              <a:off x="4140200" y="2941464"/>
              <a:ext cx="1588" cy="282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1270" name="Freeform 17"/>
            <p:cNvSpPr>
              <a:spLocks/>
            </p:cNvSpPr>
            <p:nvPr/>
          </p:nvSpPr>
          <p:spPr bwMode="auto">
            <a:xfrm flipV="1">
              <a:off x="4162425" y="3497089"/>
              <a:ext cx="438150" cy="1285875"/>
            </a:xfrm>
            <a:custGeom>
              <a:avLst/>
              <a:gdLst>
                <a:gd name="T0" fmla="*/ 2147483647 w 648"/>
                <a:gd name="T1" fmla="*/ 0 h 1584"/>
                <a:gd name="T2" fmla="*/ 2147483647 w 648"/>
                <a:gd name="T3" fmla="*/ 2147483647 h 1584"/>
                <a:gd name="T4" fmla="*/ 2147483647 w 648"/>
                <a:gd name="T5" fmla="*/ 2147483647 h 1584"/>
                <a:gd name="T6" fmla="*/ 2147483647 w 648"/>
                <a:gd name="T7" fmla="*/ 2147483647 h 1584"/>
                <a:gd name="T8" fmla="*/ 2147483647 w 648"/>
                <a:gd name="T9" fmla="*/ 2147483647 h 1584"/>
                <a:gd name="T10" fmla="*/ 2147483647 w 648"/>
                <a:gd name="T11" fmla="*/ 2147483647 h 1584"/>
                <a:gd name="T12" fmla="*/ 2147483647 w 648"/>
                <a:gd name="T13" fmla="*/ 2147483647 h 1584"/>
                <a:gd name="T14" fmla="*/ 2147483647 w 648"/>
                <a:gd name="T15" fmla="*/ 2147483647 h 1584"/>
                <a:gd name="T16" fmla="*/ 2147483647 w 648"/>
                <a:gd name="T17" fmla="*/ 2147483647 h 1584"/>
                <a:gd name="T18" fmla="*/ 2147483647 w 648"/>
                <a:gd name="T19" fmla="*/ 2147483647 h 1584"/>
                <a:gd name="T20" fmla="*/ 2147483647 w 648"/>
                <a:gd name="T21" fmla="*/ 2147483647 h 1584"/>
                <a:gd name="T22" fmla="*/ 2147483647 w 648"/>
                <a:gd name="T23" fmla="*/ 2147483647 h 15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8"/>
                <a:gd name="T37" fmla="*/ 0 h 1584"/>
                <a:gd name="T38" fmla="*/ 648 w 648"/>
                <a:gd name="T39" fmla="*/ 1584 h 15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8" h="1584">
                  <a:moveTo>
                    <a:pt x="16" y="0"/>
                  </a:moveTo>
                  <a:cubicBezTo>
                    <a:pt x="12" y="48"/>
                    <a:pt x="8" y="96"/>
                    <a:pt x="16" y="144"/>
                  </a:cubicBezTo>
                  <a:cubicBezTo>
                    <a:pt x="24" y="192"/>
                    <a:pt x="40" y="248"/>
                    <a:pt x="64" y="288"/>
                  </a:cubicBezTo>
                  <a:cubicBezTo>
                    <a:pt x="88" y="328"/>
                    <a:pt x="112" y="352"/>
                    <a:pt x="160" y="384"/>
                  </a:cubicBezTo>
                  <a:cubicBezTo>
                    <a:pt x="208" y="416"/>
                    <a:pt x="288" y="448"/>
                    <a:pt x="352" y="480"/>
                  </a:cubicBezTo>
                  <a:cubicBezTo>
                    <a:pt x="416" y="512"/>
                    <a:pt x="496" y="536"/>
                    <a:pt x="544" y="576"/>
                  </a:cubicBezTo>
                  <a:cubicBezTo>
                    <a:pt x="592" y="616"/>
                    <a:pt x="632" y="664"/>
                    <a:pt x="640" y="720"/>
                  </a:cubicBezTo>
                  <a:cubicBezTo>
                    <a:pt x="648" y="776"/>
                    <a:pt x="648" y="848"/>
                    <a:pt x="592" y="912"/>
                  </a:cubicBezTo>
                  <a:cubicBezTo>
                    <a:pt x="536" y="976"/>
                    <a:pt x="384" y="1048"/>
                    <a:pt x="304" y="1104"/>
                  </a:cubicBezTo>
                  <a:cubicBezTo>
                    <a:pt x="224" y="1160"/>
                    <a:pt x="160" y="1184"/>
                    <a:pt x="112" y="1248"/>
                  </a:cubicBezTo>
                  <a:cubicBezTo>
                    <a:pt x="64" y="1312"/>
                    <a:pt x="32" y="1432"/>
                    <a:pt x="16" y="1488"/>
                  </a:cubicBezTo>
                  <a:cubicBezTo>
                    <a:pt x="0" y="1544"/>
                    <a:pt x="8" y="1564"/>
                    <a:pt x="16" y="1584"/>
                  </a:cubicBezTo>
                </a:path>
              </a:pathLst>
            </a:custGeom>
            <a:noFill/>
            <a:ln w="38100" cmpd="sng">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1271" name="Oval 18"/>
            <p:cNvSpPr>
              <a:spLocks noChangeArrowheads="1"/>
            </p:cNvSpPr>
            <p:nvPr/>
          </p:nvSpPr>
          <p:spPr bwMode="auto">
            <a:xfrm>
              <a:off x="4076700" y="4109864"/>
              <a:ext cx="76200" cy="76200"/>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굴림" panose="020B0600000101010101" pitchFamily="50" charset="-127"/>
                  <a:ea typeface="굴림" panose="020B0600000101010101" pitchFamily="50" charset="-127"/>
                </a:defRPr>
              </a:lvl1pPr>
              <a:lvl2pPr marL="742950" indent="-285750" eaLnBrk="0" hangingPunct="0">
                <a:defRPr kumimoji="1" sz="2400">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2400">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24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9pPr>
            </a:lstStyle>
            <a:p>
              <a:pPr eaLnBrk="1" hangingPunct="1"/>
              <a:endParaRPr lang="ko-KR" altLang="en-US"/>
            </a:p>
          </p:txBody>
        </p:sp>
        <p:sp>
          <p:nvSpPr>
            <p:cNvPr id="11272" name="Line 20"/>
            <p:cNvSpPr>
              <a:spLocks noChangeShapeType="1"/>
            </p:cNvSpPr>
            <p:nvPr/>
          </p:nvSpPr>
          <p:spPr bwMode="auto">
            <a:xfrm>
              <a:off x="4152900" y="4147964"/>
              <a:ext cx="457200" cy="0"/>
            </a:xfrm>
            <a:prstGeom prst="line">
              <a:avLst/>
            </a:prstGeom>
            <a:noFill/>
            <a:ln w="9525">
              <a:solidFill>
                <a:srgbClr val="0000CC"/>
              </a:solidFill>
              <a:prstDash val="dash"/>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1274" name="Oval 25"/>
            <p:cNvSpPr>
              <a:spLocks noChangeArrowheads="1"/>
            </p:cNvSpPr>
            <p:nvPr/>
          </p:nvSpPr>
          <p:spPr bwMode="auto">
            <a:xfrm>
              <a:off x="4076700" y="4490864"/>
              <a:ext cx="76200" cy="76200"/>
            </a:xfrm>
            <a:prstGeom prst="ellipse">
              <a:avLst/>
            </a:pr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굴림" panose="020B0600000101010101" pitchFamily="50" charset="-127"/>
                  <a:ea typeface="굴림" panose="020B0600000101010101" pitchFamily="50" charset="-127"/>
                </a:defRPr>
              </a:lvl1pPr>
              <a:lvl2pPr marL="742950" indent="-285750" eaLnBrk="0" hangingPunct="0">
                <a:defRPr kumimoji="1" sz="2400">
                  <a:solidFill>
                    <a:schemeClr val="tx1"/>
                  </a:solidFill>
                  <a:latin typeface="굴림" panose="020B0600000101010101" pitchFamily="50" charset="-127"/>
                  <a:ea typeface="굴림" panose="020B0600000101010101" pitchFamily="50" charset="-127"/>
                </a:defRPr>
              </a:lvl2pPr>
              <a:lvl3pPr marL="1143000" indent="-228600" eaLnBrk="0" hangingPunct="0">
                <a:defRPr kumimoji="1" sz="2400">
                  <a:solidFill>
                    <a:schemeClr val="tx1"/>
                  </a:solidFill>
                  <a:latin typeface="굴림" panose="020B0600000101010101" pitchFamily="50" charset="-127"/>
                  <a:ea typeface="굴림" panose="020B0600000101010101" pitchFamily="50" charset="-127"/>
                </a:defRPr>
              </a:lvl3pPr>
              <a:lvl4pPr marL="1600200" indent="-228600" eaLnBrk="0" hangingPunct="0">
                <a:defRPr kumimoji="1" sz="2400">
                  <a:solidFill>
                    <a:schemeClr val="tx1"/>
                  </a:solidFill>
                  <a:latin typeface="굴림" panose="020B0600000101010101" pitchFamily="50" charset="-127"/>
                  <a:ea typeface="굴림" panose="020B0600000101010101" pitchFamily="50" charset="-127"/>
                </a:defRPr>
              </a:lvl4pPr>
              <a:lvl5pPr marL="2057400" indent="-228600" eaLnBrk="0" hangingPunct="0">
                <a:defRPr kumimoji="1" sz="24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2400">
                  <a:solidFill>
                    <a:schemeClr val="tx1"/>
                  </a:solidFill>
                  <a:latin typeface="굴림" panose="020B0600000101010101" pitchFamily="50" charset="-127"/>
                  <a:ea typeface="굴림" panose="020B0600000101010101" pitchFamily="50" charset="-127"/>
                </a:defRPr>
              </a:lvl9pPr>
            </a:lstStyle>
            <a:p>
              <a:pPr eaLnBrk="1" hangingPunct="1"/>
              <a:endParaRPr lang="ko-KR" altLang="en-US"/>
            </a:p>
          </p:txBody>
        </p:sp>
        <p:sp>
          <p:nvSpPr>
            <p:cNvPr id="11276" name="Line 27"/>
            <p:cNvSpPr>
              <a:spLocks noChangeShapeType="1"/>
            </p:cNvSpPr>
            <p:nvPr/>
          </p:nvSpPr>
          <p:spPr bwMode="auto">
            <a:xfrm>
              <a:off x="4102100" y="4186064"/>
              <a:ext cx="0" cy="304800"/>
            </a:xfrm>
            <a:prstGeom prst="line">
              <a:avLst/>
            </a:prstGeom>
            <a:noFill/>
            <a:ln w="9525">
              <a:solidFill>
                <a:srgbClr val="0000CC"/>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ko-KR" altLang="en-US"/>
            </a:p>
          </p:txBody>
        </p:sp>
      </p:grpSp>
      <p:sp>
        <p:nvSpPr>
          <p:cNvPr id="17" name="AutoShape 29"/>
          <p:cNvSpPr>
            <a:spLocks noChangeArrowheads="1"/>
          </p:cNvSpPr>
          <p:nvPr/>
        </p:nvSpPr>
        <p:spPr bwMode="auto">
          <a:xfrm>
            <a:off x="1981200" y="1602903"/>
            <a:ext cx="217058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회귀직선과</a:t>
            </a:r>
            <a:r>
              <a:rPr lang="en-US" altLang="ko-KR" b="1" dirty="0">
                <a:latin typeface="나눔고딕" panose="020D0604000000000000" pitchFamily="50" charset="-127"/>
                <a:ea typeface="나눔고딕" panose="020D0604000000000000" pitchFamily="50" charset="-127"/>
              </a:rPr>
              <a:t> RMSE</a:t>
            </a:r>
          </a:p>
        </p:txBody>
      </p:sp>
      <p:sp>
        <p:nvSpPr>
          <p:cNvPr id="2" name="TextBox 1"/>
          <p:cNvSpPr txBox="1"/>
          <p:nvPr/>
        </p:nvSpPr>
        <p:spPr>
          <a:xfrm>
            <a:off x="3702226" y="2357265"/>
            <a:ext cx="1823863" cy="700063"/>
          </a:xfrm>
          <a:prstGeom prst="rect">
            <a:avLst/>
          </a:prstGeom>
          <a:noFill/>
          <a:ln w="12700">
            <a:solidFill>
              <a:schemeClr val="tx1"/>
            </a:solidFill>
          </a:ln>
        </p:spPr>
        <p:txBody>
          <a:bodyPr wrap="square" rtlCol="0">
            <a:spAutoFit/>
          </a:bodyPr>
          <a:lstStyle/>
          <a:p>
            <a:pPr algn="ctr">
              <a:lnSpc>
                <a:spcPct val="150000"/>
              </a:lnSpc>
            </a:pPr>
            <a:r>
              <a:rPr lang="ko-KR" altLang="en-US" sz="1400" dirty="0">
                <a:latin typeface="나눔고딕" panose="020D0604000000000000" pitchFamily="50" charset="-127"/>
                <a:ea typeface="나눔고딕" panose="020D0604000000000000" pitchFamily="50" charset="-127"/>
              </a:rPr>
              <a:t>집단 내 평균</a:t>
            </a:r>
            <a:endParaRPr lang="en-US" altLang="ko-KR" sz="1400" dirty="0">
              <a:latin typeface="나눔고딕" panose="020D0604000000000000" pitchFamily="50" charset="-127"/>
              <a:ea typeface="나눔고딕" panose="020D0604000000000000" pitchFamily="50" charset="-127"/>
            </a:endParaRPr>
          </a:p>
          <a:p>
            <a:pPr algn="ctr">
              <a:lnSpc>
                <a:spcPct val="150000"/>
              </a:lnSpc>
            </a:pPr>
            <a:r>
              <a:rPr lang="ko-KR" altLang="en-US" sz="1400" dirty="0">
                <a:latin typeface="나눔고딕" panose="020D0604000000000000" pitchFamily="50" charset="-127"/>
                <a:ea typeface="나눔고딕" panose="020D0604000000000000" pitchFamily="50" charset="-127"/>
              </a:rPr>
              <a:t> </a:t>
            </a:r>
            <a:r>
              <a:rPr lang="en-US" altLang="ko-KR" sz="1400" dirty="0">
                <a:latin typeface="나눔고딕" panose="020D0604000000000000" pitchFamily="50" charset="-127"/>
                <a:ea typeface="나눔고딕" panose="020D0604000000000000" pitchFamily="50" charset="-127"/>
                <a:sym typeface="Symbol" panose="05050102010706020507" pitchFamily="18" charset="2"/>
              </a:rPr>
              <a:t> </a:t>
            </a:r>
            <a:r>
              <a:rPr lang="ko-KR" altLang="en-US" sz="1400" dirty="0">
                <a:latin typeface="나눔고딕" panose="020D0604000000000000" pitchFamily="50" charset="-127"/>
                <a:ea typeface="나눔고딕" panose="020D0604000000000000" pitchFamily="50" charset="-127"/>
              </a:rPr>
              <a:t>회귀직선의 높이</a:t>
            </a:r>
            <a:endParaRPr lang="en-US" altLang="ko-KR" sz="1400" dirty="0">
              <a:latin typeface="나눔고딕" panose="020D0604000000000000" pitchFamily="50" charset="-127"/>
              <a:ea typeface="나눔고딕" panose="020D0604000000000000" pitchFamily="50" charset="-127"/>
            </a:endParaRPr>
          </a:p>
        </p:txBody>
      </p:sp>
      <p:cxnSp>
        <p:nvCxnSpPr>
          <p:cNvPr id="7" name="직선 화살표 연결선 6"/>
          <p:cNvCxnSpPr>
            <a:stCxn id="2" idx="2"/>
            <a:endCxn id="11271" idx="1"/>
          </p:cNvCxnSpPr>
          <p:nvPr/>
        </p:nvCxnSpPr>
        <p:spPr>
          <a:xfrm>
            <a:off x="4614157" y="3057327"/>
            <a:ext cx="1939958" cy="106369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7309894" y="2336372"/>
            <a:ext cx="1823863" cy="700961"/>
          </a:xfrm>
          <a:prstGeom prst="rect">
            <a:avLst/>
          </a:prstGeom>
          <a:solidFill>
            <a:schemeClr val="bg1"/>
          </a:solidFill>
          <a:ln w="12700">
            <a:solidFill>
              <a:schemeClr val="tx1"/>
            </a:solidFill>
          </a:ln>
        </p:spPr>
        <p:txBody>
          <a:bodyPr wrap="square" rtlCol="0">
            <a:spAutoFit/>
          </a:bodyPr>
          <a:lstStyle/>
          <a:p>
            <a:pPr algn="ctr">
              <a:lnSpc>
                <a:spcPct val="150000"/>
              </a:lnSpc>
            </a:pPr>
            <a:r>
              <a:rPr lang="ko-KR" altLang="en-US" sz="1400" dirty="0">
                <a:latin typeface="나눔고딕" panose="020D0604000000000000" pitchFamily="50" charset="-127"/>
                <a:ea typeface="나눔고딕" panose="020D0604000000000000" pitchFamily="50" charset="-127"/>
              </a:rPr>
              <a:t>정규분포곡선</a:t>
            </a:r>
            <a:endParaRPr lang="en-US" altLang="ko-KR" sz="1400" dirty="0">
              <a:latin typeface="나눔고딕" panose="020D0604000000000000" pitchFamily="50" charset="-127"/>
              <a:ea typeface="나눔고딕" panose="020D0604000000000000" pitchFamily="50" charset="-127"/>
            </a:endParaRPr>
          </a:p>
          <a:p>
            <a:pPr algn="ctr">
              <a:lnSpc>
                <a:spcPct val="150000"/>
              </a:lnSpc>
            </a:pPr>
            <a:r>
              <a:rPr lang="en-US" altLang="ko-KR" sz="1400" dirty="0">
                <a:latin typeface="나눔고딕" panose="020D0604000000000000" pitchFamily="50" charset="-127"/>
                <a:ea typeface="나눔고딕" panose="020D0604000000000000" pitchFamily="50" charset="-127"/>
              </a:rPr>
              <a:t>68-95 </a:t>
            </a:r>
            <a:r>
              <a:rPr lang="ko-KR" altLang="en-US" sz="1400" dirty="0">
                <a:latin typeface="나눔고딕" panose="020D0604000000000000" pitchFamily="50" charset="-127"/>
                <a:ea typeface="나눔고딕" panose="020D0604000000000000" pitchFamily="50" charset="-127"/>
              </a:rPr>
              <a:t>법칙</a:t>
            </a:r>
            <a:endParaRPr lang="en-US" altLang="ko-KR" sz="1400" dirty="0">
              <a:latin typeface="나눔고딕" panose="020D0604000000000000" pitchFamily="50" charset="-127"/>
              <a:ea typeface="나눔고딕" panose="020D0604000000000000" pitchFamily="50" charset="-127"/>
            </a:endParaRPr>
          </a:p>
        </p:txBody>
      </p:sp>
      <p:cxnSp>
        <p:nvCxnSpPr>
          <p:cNvPr id="9" name="직선 화살표 연결선 8"/>
          <p:cNvCxnSpPr>
            <a:stCxn id="22" idx="2"/>
          </p:cNvCxnSpPr>
          <p:nvPr/>
        </p:nvCxnSpPr>
        <p:spPr>
          <a:xfrm flipH="1">
            <a:off x="6894243" y="3037332"/>
            <a:ext cx="1327582" cy="87804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6640860" y="5190670"/>
            <a:ext cx="2492896" cy="377796"/>
          </a:xfrm>
          <a:prstGeom prst="rect">
            <a:avLst/>
          </a:prstGeom>
          <a:noFill/>
          <a:ln w="12700">
            <a:solidFill>
              <a:schemeClr val="tx1"/>
            </a:solidFill>
          </a:ln>
        </p:spPr>
        <p:txBody>
          <a:bodyPr wrap="square" rtlCol="0">
            <a:spAutoFit/>
          </a:bodyPr>
          <a:lstStyle/>
          <a:p>
            <a:pPr algn="ctr">
              <a:lnSpc>
                <a:spcPct val="150000"/>
              </a:lnSpc>
            </a:pPr>
            <a:r>
              <a:rPr lang="ko-KR" altLang="en-US" sz="1400" dirty="0">
                <a:latin typeface="나눔고딕" panose="020D0604000000000000" pitchFamily="50" charset="-127"/>
                <a:ea typeface="나눔고딕" panose="020D0604000000000000" pitchFamily="50" charset="-127"/>
              </a:rPr>
              <a:t>중심으로부터의 거리 </a:t>
            </a:r>
            <a:r>
              <a:rPr lang="en-US" altLang="ko-KR" sz="1400" dirty="0">
                <a:latin typeface="나눔고딕" panose="020D0604000000000000" pitchFamily="50" charset="-127"/>
                <a:ea typeface="나눔고딕" panose="020D0604000000000000" pitchFamily="50" charset="-127"/>
              </a:rPr>
              <a:t>(RMSE)</a:t>
            </a:r>
          </a:p>
        </p:txBody>
      </p:sp>
      <p:cxnSp>
        <p:nvCxnSpPr>
          <p:cNvPr id="15" name="직선 화살표 연결선 14"/>
          <p:cNvCxnSpPr>
            <a:stCxn id="29" idx="0"/>
          </p:cNvCxnSpPr>
          <p:nvPr/>
        </p:nvCxnSpPr>
        <p:spPr>
          <a:xfrm flipH="1" flipV="1">
            <a:off x="6606456" y="4338464"/>
            <a:ext cx="1280852" cy="85220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6976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통계학을 대하는 자세</a:t>
            </a:r>
          </a:p>
        </p:txBody>
      </p:sp>
      <p:sp>
        <p:nvSpPr>
          <p:cNvPr id="7" name="AutoShape 5"/>
          <p:cNvSpPr>
            <a:spLocks noChangeArrowheads="1"/>
          </p:cNvSpPr>
          <p:nvPr/>
        </p:nvSpPr>
        <p:spPr bwMode="auto">
          <a:xfrm>
            <a:off x="1972496" y="1600229"/>
            <a:ext cx="253932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통계학을 대하는 자세</a:t>
            </a:r>
            <a:endParaRPr lang="en-US" altLang="ko-KR" b="1" dirty="0">
              <a:latin typeface="나눔고딕" panose="020D0604000000000000" pitchFamily="50" charset="-127"/>
              <a:ea typeface="나눔고딕" panose="020D0604000000000000" pitchFamily="50" charset="-127"/>
            </a:endParaRPr>
          </a:p>
        </p:txBody>
      </p:sp>
      <p:sp>
        <p:nvSpPr>
          <p:cNvPr id="8" name="Rectangle 3"/>
          <p:cNvSpPr txBox="1">
            <a:spLocks noChangeArrowheads="1"/>
          </p:cNvSpPr>
          <p:nvPr/>
        </p:nvSpPr>
        <p:spPr bwMode="auto">
          <a:xfrm>
            <a:off x="1981200" y="1600200"/>
            <a:ext cx="8229600" cy="47561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fontAlgn="base" latinLnBrk="1">
              <a:spcBef>
                <a:spcPct val="20000"/>
              </a:spcBef>
              <a:spcAft>
                <a:spcPct val="0"/>
              </a:spcAft>
              <a:buFont typeface="Arial" charset="0"/>
              <a:buChar char="•"/>
              <a:defRPr sz="3200" kern="1200">
                <a:solidFill>
                  <a:schemeClr val="tx1"/>
                </a:solidFill>
                <a:latin typeface="나눔고딕" panose="020D0604000000000000" pitchFamily="50" charset="-127"/>
                <a:ea typeface="나눔고딕" panose="020D0604000000000000" pitchFamily="50" charset="-127"/>
                <a:cs typeface="맑은 고딕"/>
              </a:defRPr>
            </a:lvl1pPr>
            <a:lvl2pPr marL="742950" indent="-285750" algn="l" rtl="0" fontAlgn="base" latinLnBrk="1">
              <a:spcBef>
                <a:spcPct val="20000"/>
              </a:spcBef>
              <a:spcAft>
                <a:spcPct val="0"/>
              </a:spcAft>
              <a:buFont typeface="Arial" charset="0"/>
              <a:buChar char="–"/>
              <a:defRPr sz="2800" kern="1200">
                <a:solidFill>
                  <a:schemeClr val="tx1"/>
                </a:solidFill>
                <a:latin typeface="나눔고딕" panose="020D0604000000000000" pitchFamily="50" charset="-127"/>
                <a:ea typeface="나눔고딕" panose="020D0604000000000000" pitchFamily="50" charset="-127"/>
                <a:cs typeface="맑은 고딕"/>
              </a:defRPr>
            </a:lvl2pPr>
            <a:lvl3pPr marL="1143000" indent="-228600" algn="l" rtl="0" fontAlgn="base" latinLnBrk="1">
              <a:spcBef>
                <a:spcPct val="20000"/>
              </a:spcBef>
              <a:spcAft>
                <a:spcPct val="0"/>
              </a:spcAft>
              <a:buFont typeface="Arial" charset="0"/>
              <a:buChar char="•"/>
              <a:defRPr sz="2400" kern="1200">
                <a:solidFill>
                  <a:schemeClr val="tx1"/>
                </a:solidFill>
                <a:latin typeface="나눔고딕" panose="020D0604000000000000" pitchFamily="50" charset="-127"/>
                <a:ea typeface="나눔고딕" panose="020D0604000000000000" pitchFamily="50" charset="-127"/>
                <a:cs typeface="맑은 고딕"/>
              </a:defRPr>
            </a:lvl3pPr>
            <a:lvl4pPr marL="1600200" indent="-228600" algn="l" rtl="0" fontAlgn="base" latinLnBrk="1">
              <a:spcBef>
                <a:spcPct val="20000"/>
              </a:spcBef>
              <a:spcAft>
                <a:spcPct val="0"/>
              </a:spcAft>
              <a:buFont typeface="Arial" charset="0"/>
              <a:buChar char="–"/>
              <a:defRPr sz="2000" kern="1200">
                <a:solidFill>
                  <a:schemeClr val="tx1"/>
                </a:solidFill>
                <a:latin typeface="나눔고딕" panose="020D0604000000000000" pitchFamily="50" charset="-127"/>
                <a:ea typeface="나눔고딕" panose="020D0604000000000000" pitchFamily="50" charset="-127"/>
                <a:cs typeface="맑은 고딕"/>
              </a:defRPr>
            </a:lvl4pPr>
            <a:lvl5pPr marL="2057400" indent="-228600" algn="l" rtl="0" fontAlgn="base" latinLnBrk="1">
              <a:spcBef>
                <a:spcPct val="20000"/>
              </a:spcBef>
              <a:spcAft>
                <a:spcPct val="0"/>
              </a:spcAft>
              <a:buFont typeface="Arial" charset="0"/>
              <a:buChar char="»"/>
              <a:defRPr sz="2000" kern="1200">
                <a:solidFill>
                  <a:schemeClr val="tx1"/>
                </a:solidFill>
                <a:latin typeface="나눔고딕" panose="020D0604000000000000" pitchFamily="50" charset="-127"/>
                <a:ea typeface="나눔고딕" panose="020D0604000000000000" pitchFamily="50" charset="-127"/>
                <a:cs typeface="맑은 고딕"/>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1" algn="just">
              <a:lnSpc>
                <a:spcPct val="150000"/>
              </a:lnSpc>
              <a:spcBef>
                <a:spcPct val="50000"/>
              </a:spcBef>
              <a:buFont typeface="Arial" panose="020B0604020202020204" pitchFamily="34" charset="0"/>
              <a:buChar char="•"/>
            </a:pPr>
            <a:endParaRPr kumimoji="1" lang="en-US" altLang="ko-KR" sz="1400" dirty="0"/>
          </a:p>
          <a:p>
            <a:pPr algn="just">
              <a:lnSpc>
                <a:spcPct val="150000"/>
              </a:lnSpc>
              <a:spcBef>
                <a:spcPct val="50000"/>
              </a:spcBef>
              <a:buFont typeface="Arial" panose="020B0604020202020204" pitchFamily="34" charset="0"/>
              <a:buChar char="•"/>
            </a:pPr>
            <a:r>
              <a:rPr lang="ko-KR" altLang="en-US" sz="1800" dirty="0"/>
              <a:t>“</a:t>
            </a:r>
            <a:r>
              <a:rPr lang="en-US" altLang="ko-KR" sz="1800" dirty="0"/>
              <a:t>All models are wrong, some are useful.” –George E. P. Box,</a:t>
            </a:r>
            <a:r>
              <a:rPr lang="ko-KR" altLang="en-US" sz="1800" dirty="0"/>
              <a:t> 영국</a:t>
            </a:r>
            <a:r>
              <a:rPr lang="en-US" altLang="ko-KR" sz="1800" dirty="0"/>
              <a:t>, 1919~2013-</a:t>
            </a:r>
          </a:p>
          <a:p>
            <a:pPr algn="just">
              <a:lnSpc>
                <a:spcPct val="150000"/>
              </a:lnSpc>
              <a:spcBef>
                <a:spcPct val="50000"/>
              </a:spcBef>
              <a:buFont typeface="Arial" panose="020B0604020202020204" pitchFamily="34" charset="0"/>
              <a:buChar char="•"/>
            </a:pPr>
            <a:r>
              <a:rPr lang="en-US" altLang="ko-KR" sz="1800" dirty="0"/>
              <a:t>“Everything should be made as simple as possible, but not simpler.” -Albert Einstein, </a:t>
            </a:r>
            <a:r>
              <a:rPr lang="ko-KR" altLang="en-US" sz="1800" dirty="0"/>
              <a:t>독일</a:t>
            </a:r>
            <a:r>
              <a:rPr lang="en-US" altLang="ko-KR" sz="1800" dirty="0"/>
              <a:t>, 1879~1955-</a:t>
            </a:r>
          </a:p>
          <a:p>
            <a:pPr algn="just">
              <a:lnSpc>
                <a:spcPct val="150000"/>
              </a:lnSpc>
              <a:spcBef>
                <a:spcPct val="50000"/>
              </a:spcBef>
              <a:buFont typeface="Arial" panose="020B0604020202020204" pitchFamily="34" charset="0"/>
              <a:buChar char="•"/>
            </a:pPr>
            <a:r>
              <a:rPr lang="en-US" altLang="ko-KR" sz="1800" dirty="0"/>
              <a:t>“Obvious' is the most dangerous word in mathematics.”  -E. Bell, </a:t>
            </a:r>
            <a:r>
              <a:rPr lang="ko-KR" altLang="en-US" sz="1800" dirty="0" err="1"/>
              <a:t>스코트랜드</a:t>
            </a:r>
            <a:r>
              <a:rPr lang="en-US" altLang="ko-KR" sz="1800" dirty="0"/>
              <a:t>, 1883~1960- (The same is true in statistics as well. “</a:t>
            </a:r>
            <a:r>
              <a:rPr lang="ko-KR" altLang="en-US" sz="1800" dirty="0"/>
              <a:t>이것이</a:t>
            </a:r>
            <a:r>
              <a:rPr lang="en-US" altLang="ko-KR" sz="1800" dirty="0"/>
              <a:t> </a:t>
            </a:r>
            <a:r>
              <a:rPr lang="ko-KR" altLang="en-US" sz="1800" dirty="0"/>
              <a:t>과학</a:t>
            </a:r>
            <a:r>
              <a:rPr lang="en-US" altLang="ko-KR" sz="1800" dirty="0"/>
              <a:t>”)</a:t>
            </a:r>
          </a:p>
          <a:p>
            <a:pPr algn="just">
              <a:lnSpc>
                <a:spcPct val="150000"/>
              </a:lnSpc>
              <a:spcBef>
                <a:spcPct val="50000"/>
              </a:spcBef>
              <a:buFont typeface="Arial" panose="020B0604020202020204" pitchFamily="34" charset="0"/>
              <a:buChar char="•"/>
            </a:pPr>
            <a:endParaRPr kumimoji="1" lang="en-US" altLang="ko-KR" sz="1800" dirty="0"/>
          </a:p>
        </p:txBody>
      </p:sp>
    </p:spTree>
    <p:extLst>
      <p:ext uri="{BB962C8B-B14F-4D97-AF65-F5344CB8AC3E}">
        <p14:creationId xmlns:p14="http://schemas.microsoft.com/office/powerpoint/2010/main" val="120747671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내용 개체 틀 16"/>
          <p:cNvSpPr>
            <a:spLocks noGrp="1"/>
          </p:cNvSpPr>
          <p:nvPr>
            <p:ph idx="1"/>
          </p:nvPr>
        </p:nvSpPr>
        <p:spPr>
          <a:xfrm>
            <a:off x="1981200" y="1600201"/>
            <a:ext cx="8229600" cy="5121275"/>
          </a:xfrm>
        </p:spPr>
        <p:txBody>
          <a:bodyPr>
            <a:normAutofit/>
          </a:bodyPr>
          <a:lstStyle/>
          <a:p>
            <a:pPr>
              <a:lnSpc>
                <a:spcPct val="150000"/>
              </a:lnSpc>
            </a:pPr>
            <a:endParaRPr lang="en-US" altLang="ko-KR" sz="2400" dirty="0"/>
          </a:p>
          <a:p>
            <a:pPr marL="285750" lvl="1">
              <a:lnSpc>
                <a:spcPct val="150000"/>
              </a:lnSpc>
            </a:pPr>
            <a:r>
              <a:rPr lang="ko-KR" altLang="en-US" sz="1600" dirty="0"/>
              <a:t>회귀직선은 </a:t>
            </a:r>
            <a:r>
              <a:rPr lang="en-US" altLang="ko-KR" sz="1600" dirty="0"/>
              <a:t>x</a:t>
            </a:r>
            <a:r>
              <a:rPr lang="ko-KR" altLang="en-US" sz="1600" dirty="0"/>
              <a:t>값에 따라 분류된 부분집단 별로 자료의 중심을 알려준다</a:t>
            </a:r>
            <a:r>
              <a:rPr lang="en-US" altLang="ko-KR" sz="1600" dirty="0"/>
              <a:t>.</a:t>
            </a:r>
          </a:p>
          <a:p>
            <a:pPr>
              <a:lnSpc>
                <a:spcPct val="150000"/>
              </a:lnSpc>
            </a:pPr>
            <a:endParaRPr lang="en-US" altLang="ko-KR" sz="1600" dirty="0"/>
          </a:p>
          <a:p>
            <a:pPr marL="285750" lvl="1">
              <a:lnSpc>
                <a:spcPct val="150000"/>
              </a:lnSpc>
            </a:pPr>
            <a:r>
              <a:rPr lang="en-US" altLang="ko-KR" sz="1600" dirty="0"/>
              <a:t>RMSE</a:t>
            </a:r>
            <a:r>
              <a:rPr lang="ko-KR" altLang="en-US" sz="1600" dirty="0"/>
              <a:t>는 개별 관측치가 그가 속한 준거집단의 평균으로부터 떨어진 정도를 대략적으로</a:t>
            </a:r>
            <a:r>
              <a:rPr lang="en-US" altLang="ko-KR" sz="1600" dirty="0"/>
              <a:t> </a:t>
            </a:r>
            <a:r>
              <a:rPr lang="ko-KR" altLang="en-US" sz="1600" dirty="0"/>
              <a:t>알려준다</a:t>
            </a:r>
            <a:r>
              <a:rPr lang="en-US" altLang="ko-KR" sz="1600" dirty="0"/>
              <a:t>.</a:t>
            </a:r>
          </a:p>
          <a:p>
            <a:pPr>
              <a:lnSpc>
                <a:spcPct val="150000"/>
              </a:lnSpc>
            </a:pPr>
            <a:endParaRPr lang="en-US" altLang="ko-KR" sz="1600" dirty="0"/>
          </a:p>
          <a:p>
            <a:pPr marL="285750" lvl="1">
              <a:lnSpc>
                <a:spcPct val="150000"/>
              </a:lnSpc>
            </a:pPr>
            <a:r>
              <a:rPr lang="ko-KR" altLang="en-US" sz="1600" dirty="0"/>
              <a:t>회귀직선과 </a:t>
            </a:r>
            <a:r>
              <a:rPr lang="en-US" altLang="ko-KR" sz="1600" dirty="0"/>
              <a:t>RMSE</a:t>
            </a:r>
            <a:r>
              <a:rPr lang="ko-KR" altLang="en-US" sz="1600" dirty="0"/>
              <a:t>를 알면 평균과 표준편차를 알 때처럼 </a:t>
            </a:r>
            <a:r>
              <a:rPr lang="en-US" altLang="ko-KR" sz="1600" dirty="0"/>
              <a:t>68-95 </a:t>
            </a:r>
            <a:r>
              <a:rPr lang="ko-KR" altLang="en-US" sz="1600" dirty="0"/>
              <a:t>법칙을 활용해 볼 수 있다</a:t>
            </a:r>
            <a:r>
              <a:rPr lang="en-US" altLang="ko-KR" sz="1600" dirty="0"/>
              <a:t>.</a:t>
            </a:r>
          </a:p>
        </p:txBody>
      </p:sp>
      <p:sp>
        <p:nvSpPr>
          <p:cNvPr id="5" name="AutoShape 29"/>
          <p:cNvSpPr>
            <a:spLocks noChangeArrowheads="1"/>
          </p:cNvSpPr>
          <p:nvPr/>
        </p:nvSpPr>
        <p:spPr bwMode="auto">
          <a:xfrm>
            <a:off x="1981200" y="1602903"/>
            <a:ext cx="217058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회귀직선과</a:t>
            </a:r>
            <a:r>
              <a:rPr lang="en-US" altLang="ko-KR" b="1" dirty="0">
                <a:latin typeface="나눔고딕" panose="020D0604000000000000" pitchFamily="50" charset="-127"/>
                <a:ea typeface="나눔고딕" panose="020D0604000000000000" pitchFamily="50" charset="-127"/>
              </a:rPr>
              <a:t> RMSE</a:t>
            </a:r>
          </a:p>
        </p:txBody>
      </p:sp>
      <p:sp>
        <p:nvSpPr>
          <p:cNvPr id="6" name="Rectangle 2"/>
          <p:cNvSpPr>
            <a:spLocks noGrp="1" noChangeArrowheads="1"/>
          </p:cNvSpPr>
          <p:nvPr>
            <p:ph type="title"/>
          </p:nvPr>
        </p:nvSpPr>
        <p:spPr/>
        <p:txBody>
          <a:bodyPr>
            <a:normAutofit/>
          </a:bodyPr>
          <a:lstStyle/>
          <a:p>
            <a:r>
              <a:rPr lang="en-US" altLang="ko-KR" sz="4000" dirty="0"/>
              <a:t>1. </a:t>
            </a:r>
            <a:r>
              <a:rPr lang="ko-KR" altLang="en-US" sz="4000" dirty="0" err="1"/>
              <a:t>실제값과</a:t>
            </a:r>
            <a:r>
              <a:rPr lang="ko-KR" altLang="en-US" sz="4000" dirty="0"/>
              <a:t> 추정치의 차이</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cstate="print"/>
          <a:srcRect/>
          <a:stretch>
            <a:fillRect/>
          </a:stretch>
        </p:blipFill>
        <p:spPr bwMode="auto">
          <a:xfrm>
            <a:off x="2085975" y="2348881"/>
            <a:ext cx="8020050" cy="4391025"/>
          </a:xfrm>
          <a:prstGeom prst="rect">
            <a:avLst/>
          </a:prstGeom>
          <a:noFill/>
          <a:ln w="9525">
            <a:noFill/>
            <a:miter lim="800000"/>
            <a:headEnd/>
            <a:tailEnd/>
          </a:ln>
          <a:effectLst/>
        </p:spPr>
      </p:pic>
      <p:sp>
        <p:nvSpPr>
          <p:cNvPr id="61442" name="Rectangle 2"/>
          <p:cNvSpPr>
            <a:spLocks noGrp="1" noChangeArrowheads="1"/>
          </p:cNvSpPr>
          <p:nvPr>
            <p:ph type="title"/>
          </p:nvPr>
        </p:nvSpPr>
        <p:spPr/>
        <p:txBody>
          <a:bodyPr>
            <a:normAutofit/>
          </a:bodyPr>
          <a:lstStyle/>
          <a:p>
            <a:r>
              <a:rPr lang="en-US" altLang="ko-KR" sz="4000" dirty="0"/>
              <a:t>1. </a:t>
            </a:r>
            <a:r>
              <a:rPr lang="ko-KR" altLang="en-US" sz="4000" dirty="0" err="1"/>
              <a:t>실제값과</a:t>
            </a:r>
            <a:r>
              <a:rPr lang="ko-KR" altLang="en-US" sz="4000" dirty="0"/>
              <a:t> 추정치의 차이</a:t>
            </a:r>
          </a:p>
        </p:txBody>
      </p:sp>
      <p:sp>
        <p:nvSpPr>
          <p:cNvPr id="7" name="AutoShape 29"/>
          <p:cNvSpPr>
            <a:spLocks noChangeArrowheads="1"/>
          </p:cNvSpPr>
          <p:nvPr/>
        </p:nvSpPr>
        <p:spPr bwMode="auto">
          <a:xfrm>
            <a:off x="1981200" y="1602903"/>
            <a:ext cx="347907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회귀직선</a:t>
            </a:r>
            <a:r>
              <a:rPr lang="en-US" altLang="ko-KR" b="1" dirty="0">
                <a:latin typeface="나눔고딕" panose="020D0604000000000000" pitchFamily="50" charset="-127"/>
                <a:ea typeface="나눔고딕" panose="020D0604000000000000" pitchFamily="50" charset="-127"/>
              </a:rPr>
              <a:t>, RMSE, 68-95</a:t>
            </a:r>
            <a:r>
              <a:rPr lang="ko-KR" altLang="en-US" b="1" dirty="0">
                <a:latin typeface="나눔고딕" panose="020D0604000000000000" pitchFamily="50" charset="-127"/>
                <a:ea typeface="나눔고딕" panose="020D0604000000000000" pitchFamily="50" charset="-127"/>
              </a:rPr>
              <a:t>법칙</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Autofit/>
          </a:bodyPr>
          <a:lstStyle/>
          <a:p>
            <a:r>
              <a:rPr lang="en-US" altLang="ko-KR" sz="4000" dirty="0"/>
              <a:t>2. </a:t>
            </a:r>
            <a:r>
              <a:rPr lang="ko-KR" altLang="en-US" sz="4000" dirty="0"/>
              <a:t>상관계수를 이용한 </a:t>
            </a:r>
            <a:r>
              <a:rPr lang="en-US" altLang="ko-KR" sz="4000" dirty="0"/>
              <a:t>RMSE</a:t>
            </a:r>
            <a:r>
              <a:rPr lang="ko-KR" altLang="en-US" sz="4000" dirty="0"/>
              <a:t>의 계산</a:t>
            </a:r>
          </a:p>
        </p:txBody>
      </p:sp>
      <mc:AlternateContent xmlns:mc="http://schemas.openxmlformats.org/markup-compatibility/2006" xmlns:a14="http://schemas.microsoft.com/office/drawing/2010/main">
        <mc:Choice Requires="a14">
          <p:sp>
            <p:nvSpPr>
              <p:cNvPr id="2" name="내용 개체 틀 1"/>
              <p:cNvSpPr>
                <a:spLocks noGrp="1"/>
              </p:cNvSpPr>
              <p:nvPr>
                <p:ph idx="1"/>
              </p:nvPr>
            </p:nvSpPr>
            <p:spPr>
              <a:xfrm>
                <a:off x="1981200" y="1600200"/>
                <a:ext cx="8229600" cy="5257800"/>
              </a:xfrm>
            </p:spPr>
            <p:txBody>
              <a:bodyPr>
                <a:normAutofit/>
              </a:bodyPr>
              <a:lstStyle/>
              <a:p>
                <a:pPr>
                  <a:lnSpc>
                    <a:spcPct val="150000"/>
                  </a:lnSpc>
                  <a:spcBef>
                    <a:spcPct val="50000"/>
                  </a:spcBef>
                  <a:buFont typeface="Wingdings" panose="05000000000000000000" pitchFamily="2" charset="2"/>
                  <a:buChar char="Ø"/>
                </a:pPr>
                <a:endParaRPr lang="en-US" altLang="ko-KR" sz="1800" dirty="0"/>
              </a:p>
              <a:p>
                <a:pPr>
                  <a:lnSpc>
                    <a:spcPct val="150000"/>
                  </a:lnSpc>
                  <a:spcBef>
                    <a:spcPct val="50000"/>
                  </a:spcBef>
                  <a:buFont typeface="Wingdings" panose="05000000000000000000" pitchFamily="2" charset="2"/>
                  <a:buChar char="Ø"/>
                </a:pPr>
                <a:endParaRPr lang="en-US" altLang="ko-KR" sz="1800" dirty="0"/>
              </a:p>
              <a:p>
                <a:pPr>
                  <a:lnSpc>
                    <a:spcPct val="150000"/>
                  </a:lnSpc>
                  <a:spcBef>
                    <a:spcPct val="50000"/>
                  </a:spcBef>
                  <a:buFont typeface="Wingdings" panose="05000000000000000000" pitchFamily="2" charset="2"/>
                  <a:buChar char="Ø"/>
                </a:pPr>
                <a:endParaRPr lang="en-US" altLang="ko-KR" sz="1800" dirty="0"/>
              </a:p>
              <a:p>
                <a:pPr>
                  <a:lnSpc>
                    <a:spcPct val="150000"/>
                  </a:lnSpc>
                  <a:spcBef>
                    <a:spcPct val="50000"/>
                  </a:spcBef>
                  <a:buFont typeface="Wingdings" panose="05000000000000000000" pitchFamily="2" charset="2"/>
                  <a:buChar char="Ø"/>
                </a:pPr>
                <a:endParaRPr lang="en-US" altLang="ko-KR" sz="1600" dirty="0"/>
              </a:p>
              <a:p>
                <a:pPr>
                  <a:lnSpc>
                    <a:spcPct val="150000"/>
                  </a:lnSpc>
                  <a:spcBef>
                    <a:spcPct val="50000"/>
                  </a:spcBef>
                  <a:buFont typeface="Wingdings" panose="05000000000000000000" pitchFamily="2" charset="2"/>
                  <a:buChar char="Ø"/>
                </a:pPr>
                <a:endParaRPr lang="en-US" altLang="ko-KR" sz="1600" dirty="0"/>
              </a:p>
              <a:p>
                <a:pPr>
                  <a:lnSpc>
                    <a:spcPct val="150000"/>
                  </a:lnSpc>
                  <a:spcBef>
                    <a:spcPct val="50000"/>
                  </a:spcBef>
                  <a:buFont typeface="Wingdings" panose="05000000000000000000" pitchFamily="2" charset="2"/>
                  <a:buChar char="Ø"/>
                </a:pPr>
                <a:endParaRPr lang="en-US" altLang="ko-KR" sz="1600" dirty="0"/>
              </a:p>
              <a:p>
                <a:pPr>
                  <a:lnSpc>
                    <a:spcPct val="150000"/>
                  </a:lnSpc>
                  <a:spcBef>
                    <a:spcPct val="50000"/>
                  </a:spcBef>
                  <a:buFont typeface="Wingdings" panose="05000000000000000000" pitchFamily="2" charset="2"/>
                  <a:buChar char="Ø"/>
                </a:pPr>
                <a:endParaRPr lang="en-US" altLang="ko-KR" sz="1600" dirty="0"/>
              </a:p>
              <a:p>
                <a:pPr>
                  <a:lnSpc>
                    <a:spcPct val="150000"/>
                  </a:lnSpc>
                  <a:spcBef>
                    <a:spcPct val="50000"/>
                  </a:spcBef>
                </a:pPr>
                <a:r>
                  <a:rPr lang="ko-KR" altLang="en-US" sz="1600" dirty="0"/>
                  <a:t>일반적으로 </a:t>
                </a:r>
                <a:r>
                  <a:rPr lang="en-US" altLang="ko-KR" sz="1600" b="1" dirty="0">
                    <a:solidFill>
                      <a:srgbClr val="C00000"/>
                    </a:solidFill>
                  </a:rPr>
                  <a:t>‘</a:t>
                </a:r>
                <a:r>
                  <a:rPr lang="ko-KR" altLang="en-US" sz="1600" b="1" dirty="0">
                    <a:solidFill>
                      <a:srgbClr val="C00000"/>
                    </a:solidFill>
                  </a:rPr>
                  <a:t>회귀직선의 </a:t>
                </a:r>
                <a:r>
                  <a:rPr lang="en-US" altLang="ko-KR" sz="1600" b="1" dirty="0">
                    <a:solidFill>
                      <a:srgbClr val="C00000"/>
                    </a:solidFill>
                  </a:rPr>
                  <a:t>RMSE &lt; y</a:t>
                </a:r>
                <a:r>
                  <a:rPr lang="ko-KR" altLang="en-US" sz="1600" b="1" dirty="0">
                    <a:solidFill>
                      <a:srgbClr val="C00000"/>
                    </a:solidFill>
                  </a:rPr>
                  <a:t>의 표준편차</a:t>
                </a:r>
                <a:r>
                  <a:rPr lang="en-US" altLang="ko-KR" sz="1600" b="1" dirty="0">
                    <a:solidFill>
                      <a:srgbClr val="C00000"/>
                    </a:solidFill>
                  </a:rPr>
                  <a:t>.’</a:t>
                </a:r>
                <a:r>
                  <a:rPr lang="en-US" altLang="ko-KR" sz="1600" dirty="0"/>
                  <a:t>  </a:t>
                </a:r>
                <a:r>
                  <a:rPr lang="ko-KR" altLang="en-US" sz="1600" dirty="0"/>
                  <a:t>이는 평균 수</a:t>
                </a:r>
                <a:r>
                  <a:rPr lang="ko-KR" altLang="en-US" sz="1600" dirty="0">
                    <a:sym typeface="Wingdings" pitchFamily="2" charset="2"/>
                  </a:rPr>
                  <a:t>평선보다 회귀직선이 산포도상의 점들에 보다 가까이 위치하기 때문이다</a:t>
                </a:r>
                <a:r>
                  <a:rPr lang="en-US" altLang="ko-KR" sz="1600" dirty="0">
                    <a:sym typeface="Wingdings" pitchFamily="2" charset="2"/>
                  </a:rPr>
                  <a:t>.</a:t>
                </a:r>
              </a:p>
              <a:p>
                <a:pPr>
                  <a:lnSpc>
                    <a:spcPct val="150000"/>
                  </a:lnSpc>
                  <a:spcBef>
                    <a:spcPct val="50000"/>
                  </a:spcBef>
                </a:pPr>
                <a:r>
                  <a:rPr lang="ko-KR" altLang="en-US" sz="1600" dirty="0"/>
                  <a:t>회귀직선의 </a:t>
                </a:r>
                <a:r>
                  <a:rPr lang="en-US" altLang="ko-KR" sz="1600" dirty="0"/>
                  <a:t>RMSE</a:t>
                </a:r>
                <a:r>
                  <a:rPr lang="ko-KR" altLang="en-US" sz="1600" dirty="0"/>
                  <a:t>는 대략  </a:t>
                </a:r>
                <a14:m>
                  <m:oMath xmlns:m="http://schemas.openxmlformats.org/officeDocument/2006/math">
                    <m:rad>
                      <m:radPr>
                        <m:degHide m:val="on"/>
                        <m:ctrlPr>
                          <a:rPr lang="ko-KR" altLang="en-US" sz="1600" b="1" i="1">
                            <a:latin typeface="Cambria Math" panose="02040503050406030204" pitchFamily="18" charset="0"/>
                          </a:rPr>
                        </m:ctrlPr>
                      </m:radPr>
                      <m:deg/>
                      <m:e>
                        <m:r>
                          <a:rPr lang="en-US" altLang="ko-KR" sz="1600" b="1" i="1">
                            <a:latin typeface="Cambria Math" panose="02040503050406030204" pitchFamily="18" charset="0"/>
                          </a:rPr>
                          <m:t>𝟏</m:t>
                        </m:r>
                        <m:r>
                          <a:rPr lang="en-US" altLang="ko-KR" sz="1600" b="1" i="1">
                            <a:latin typeface="Cambria Math" panose="02040503050406030204" pitchFamily="18" charset="0"/>
                          </a:rPr>
                          <m:t>−</m:t>
                        </m:r>
                        <m:sSup>
                          <m:sSupPr>
                            <m:ctrlPr>
                              <a:rPr lang="en-US" altLang="ko-KR" sz="1600" b="1" i="1">
                                <a:latin typeface="Cambria Math" panose="02040503050406030204" pitchFamily="18" charset="0"/>
                              </a:rPr>
                            </m:ctrlPr>
                          </m:sSupPr>
                          <m:e>
                            <m:r>
                              <a:rPr lang="en-US" altLang="ko-KR" sz="1600" b="1" i="1">
                                <a:latin typeface="Cambria Math" panose="02040503050406030204" pitchFamily="18" charset="0"/>
                              </a:rPr>
                              <m:t>𝒓</m:t>
                            </m:r>
                          </m:e>
                          <m:sup>
                            <m:r>
                              <a:rPr lang="en-US" altLang="ko-KR" sz="1600" b="1" i="1">
                                <a:latin typeface="Cambria Math" panose="02040503050406030204" pitchFamily="18" charset="0"/>
                              </a:rPr>
                              <m:t>𝟐</m:t>
                            </m:r>
                          </m:sup>
                        </m:sSup>
                      </m:e>
                    </m:rad>
                    <m:r>
                      <a:rPr lang="en-US" altLang="ko-KR" sz="1600" b="1" i="1">
                        <a:latin typeface="Cambria Math" panose="02040503050406030204" pitchFamily="18" charset="0"/>
                        <a:ea typeface="Cambria Math" panose="02040503050406030204" pitchFamily="18" charset="0"/>
                      </a:rPr>
                      <m:t>×</m:t>
                    </m:r>
                    <m:r>
                      <a:rPr lang="en-US" altLang="ko-KR" sz="1600" b="1" i="1">
                        <a:latin typeface="Cambria Math" panose="02040503050406030204" pitchFamily="18" charset="0"/>
                      </a:rPr>
                      <m:t>𝑺</m:t>
                    </m:r>
                    <m:sSub>
                      <m:sSubPr>
                        <m:ctrlPr>
                          <a:rPr lang="en-US" altLang="ko-KR" sz="1600" b="1" i="1">
                            <a:latin typeface="Cambria Math" panose="02040503050406030204" pitchFamily="18" charset="0"/>
                          </a:rPr>
                        </m:ctrlPr>
                      </m:sSubPr>
                      <m:e>
                        <m:r>
                          <a:rPr lang="en-US" altLang="ko-KR" sz="1600" b="1" i="1">
                            <a:latin typeface="Cambria Math" panose="02040503050406030204" pitchFamily="18" charset="0"/>
                          </a:rPr>
                          <m:t>𝑫</m:t>
                        </m:r>
                      </m:e>
                      <m:sub>
                        <m:r>
                          <a:rPr lang="en-US" altLang="ko-KR" sz="1600" b="1" i="1">
                            <a:latin typeface="Cambria Math" panose="02040503050406030204" pitchFamily="18" charset="0"/>
                          </a:rPr>
                          <m:t>𝒚</m:t>
                        </m:r>
                      </m:sub>
                    </m:sSub>
                  </m:oMath>
                </a14:m>
                <a:r>
                  <a:rPr lang="ko-KR" altLang="en-US" sz="1600" dirty="0"/>
                  <a:t> 와 같다</a:t>
                </a:r>
                <a:r>
                  <a:rPr lang="en-US" altLang="ko-KR" sz="1600" dirty="0"/>
                  <a:t>. (</a:t>
                </a:r>
                <a:r>
                  <a:rPr lang="ko-KR" altLang="en-US" sz="1600" dirty="0"/>
                  <a:t>단</a:t>
                </a:r>
                <a:r>
                  <a:rPr lang="en-US" altLang="ko-KR" sz="1600" dirty="0"/>
                  <a:t>, </a:t>
                </a:r>
                <a14:m>
                  <m:oMath xmlns:m="http://schemas.openxmlformats.org/officeDocument/2006/math">
                    <m:r>
                      <a:rPr lang="en-US" altLang="ko-KR" sz="1600" i="1" dirty="0">
                        <a:latin typeface="Cambria Math" panose="02040503050406030204" pitchFamily="18" charset="0"/>
                      </a:rPr>
                      <m:t>𝑟</m:t>
                    </m:r>
                  </m:oMath>
                </a14:m>
                <a:r>
                  <a:rPr lang="ko-KR" altLang="en-US" sz="1600" dirty="0"/>
                  <a:t>은</a:t>
                </a:r>
                <a:r>
                  <a:rPr lang="en-US" altLang="ko-KR" sz="1600" dirty="0"/>
                  <a:t> </a:t>
                </a:r>
                <a14:m>
                  <m:oMath xmlns:m="http://schemas.openxmlformats.org/officeDocument/2006/math">
                    <m:r>
                      <a:rPr lang="en-US" altLang="ko-KR" sz="1600" i="1" dirty="0">
                        <a:latin typeface="Cambria Math" panose="02040503050406030204" pitchFamily="18" charset="0"/>
                      </a:rPr>
                      <m:t>𝑥</m:t>
                    </m:r>
                  </m:oMath>
                </a14:m>
                <a:r>
                  <a:rPr lang="ko-KR" altLang="en-US" sz="1600" dirty="0"/>
                  <a:t>와 </a:t>
                </a:r>
                <a14:m>
                  <m:oMath xmlns:m="http://schemas.openxmlformats.org/officeDocument/2006/math">
                    <m:r>
                      <a:rPr lang="en-US" altLang="ko-KR" sz="1600" i="1" dirty="0">
                        <a:latin typeface="Cambria Math" panose="02040503050406030204" pitchFamily="18" charset="0"/>
                      </a:rPr>
                      <m:t>𝑦</m:t>
                    </m:r>
                  </m:oMath>
                </a14:m>
                <a:r>
                  <a:rPr lang="ko-KR" altLang="en-US" sz="1600" dirty="0"/>
                  <a:t>의 상관계수</a:t>
                </a:r>
                <a:r>
                  <a:rPr lang="en-US" altLang="ko-KR" sz="1600" dirty="0"/>
                  <a:t>)</a:t>
                </a:r>
              </a:p>
            </p:txBody>
          </p:sp>
        </mc:Choice>
        <mc:Fallback xmlns="">
          <p:sp>
            <p:nvSpPr>
              <p:cNvPr id="2" name="내용 개체 틀 1"/>
              <p:cNvSpPr>
                <a:spLocks noGrp="1" noRot="1" noChangeAspect="1" noMove="1" noResize="1" noEditPoints="1" noAdjustHandles="1" noChangeArrowheads="1" noChangeShapeType="1" noTextEdit="1"/>
              </p:cNvSpPr>
              <p:nvPr>
                <p:ph idx="1"/>
              </p:nvPr>
            </p:nvSpPr>
            <p:spPr>
              <a:xfrm>
                <a:off x="1981200" y="1600200"/>
                <a:ext cx="8229600" cy="5257800"/>
              </a:xfrm>
              <a:blipFill>
                <a:blip r:embed="rId2"/>
                <a:stretch>
                  <a:fillRect l="-296"/>
                </a:stretch>
              </a:blipFill>
            </p:spPr>
            <p:txBody>
              <a:bodyPr/>
              <a:lstStyle/>
              <a:p>
                <a:r>
                  <a:rPr lang="ko-KR" altLang="en-US">
                    <a:noFill/>
                  </a:rPr>
                  <a:t> </a:t>
                </a:r>
              </a:p>
            </p:txBody>
          </p:sp>
        </mc:Fallback>
      </mc:AlternateContent>
      <p:pic>
        <p:nvPicPr>
          <p:cNvPr id="1027" name="Picture 3"/>
          <p:cNvPicPr>
            <a:picLocks noChangeAspect="1" noChangeArrowheads="1"/>
          </p:cNvPicPr>
          <p:nvPr/>
        </p:nvPicPr>
        <p:blipFill>
          <a:blip r:embed="rId3" cstate="print"/>
          <a:srcRect/>
          <a:stretch>
            <a:fillRect/>
          </a:stretch>
        </p:blipFill>
        <p:spPr bwMode="auto">
          <a:xfrm>
            <a:off x="3010851" y="2324777"/>
            <a:ext cx="6170298" cy="2880000"/>
          </a:xfrm>
          <a:prstGeom prst="rect">
            <a:avLst/>
          </a:prstGeom>
          <a:noFill/>
          <a:ln w="9525">
            <a:noFill/>
            <a:miter lim="800000"/>
            <a:headEnd/>
            <a:tailEnd/>
          </a:ln>
          <a:effectLst/>
        </p:spPr>
      </p:pic>
      <p:sp>
        <p:nvSpPr>
          <p:cNvPr id="11" name="AutoShape 29"/>
          <p:cNvSpPr>
            <a:spLocks noChangeArrowheads="1"/>
          </p:cNvSpPr>
          <p:nvPr/>
        </p:nvSpPr>
        <p:spPr bwMode="auto">
          <a:xfrm>
            <a:off x="1981200" y="1602903"/>
            <a:ext cx="382676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회귀직선의 </a:t>
            </a:r>
            <a:r>
              <a:rPr lang="en-US" altLang="ko-KR" b="1" dirty="0"/>
              <a:t>RMSE</a:t>
            </a:r>
            <a:r>
              <a:rPr lang="ko-KR" altLang="en-US" b="1" dirty="0"/>
              <a:t>와 </a:t>
            </a:r>
            <a:r>
              <a:rPr lang="en-US" altLang="ko-KR" b="1" dirty="0"/>
              <a:t>y</a:t>
            </a:r>
            <a:r>
              <a:rPr lang="ko-KR" altLang="en-US" b="1" dirty="0"/>
              <a:t>의 표준편차</a:t>
            </a:r>
            <a:endParaRPr lang="en-US" altLang="ko-KR" b="1"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981200" y="1600200"/>
            <a:ext cx="8229600" cy="5257800"/>
          </a:xfrm>
        </p:spPr>
        <p:txBody>
          <a:bodyPr>
            <a:normAutofit/>
          </a:bodyPr>
          <a:lstStyle/>
          <a:p>
            <a:pPr>
              <a:lnSpc>
                <a:spcPct val="150000"/>
              </a:lnSpc>
              <a:spcBef>
                <a:spcPct val="50000"/>
              </a:spcBef>
            </a:pPr>
            <a:endParaRPr lang="en-US" altLang="ko-KR" sz="1800" dirty="0"/>
          </a:p>
          <a:p>
            <a:pPr>
              <a:lnSpc>
                <a:spcPct val="150000"/>
              </a:lnSpc>
              <a:spcBef>
                <a:spcPct val="50000"/>
              </a:spcBef>
            </a:pPr>
            <a:endParaRPr lang="en-US" altLang="ko-KR" sz="1800" dirty="0"/>
          </a:p>
          <a:p>
            <a:pPr>
              <a:lnSpc>
                <a:spcPct val="150000"/>
              </a:lnSpc>
              <a:spcBef>
                <a:spcPct val="50000"/>
              </a:spcBef>
            </a:pPr>
            <a:endParaRPr lang="en-US" altLang="ko-KR" sz="1800" dirty="0"/>
          </a:p>
          <a:p>
            <a:pPr>
              <a:lnSpc>
                <a:spcPct val="150000"/>
              </a:lnSpc>
              <a:spcBef>
                <a:spcPct val="50000"/>
              </a:spcBef>
            </a:pPr>
            <a:endParaRPr lang="en-US" altLang="ko-KR" sz="1800" dirty="0"/>
          </a:p>
          <a:p>
            <a:pPr>
              <a:lnSpc>
                <a:spcPct val="150000"/>
              </a:lnSpc>
              <a:spcBef>
                <a:spcPct val="50000"/>
              </a:spcBef>
            </a:pPr>
            <a:endParaRPr lang="en-US" altLang="ko-KR" sz="1800" dirty="0"/>
          </a:p>
          <a:p>
            <a:pPr>
              <a:lnSpc>
                <a:spcPct val="150000"/>
              </a:lnSpc>
              <a:spcBef>
                <a:spcPct val="50000"/>
              </a:spcBef>
            </a:pPr>
            <a:endParaRPr lang="en-US" altLang="ko-KR" sz="1800" dirty="0"/>
          </a:p>
          <a:p>
            <a:pPr>
              <a:lnSpc>
                <a:spcPct val="150000"/>
              </a:lnSpc>
              <a:spcBef>
                <a:spcPct val="50000"/>
              </a:spcBef>
            </a:pPr>
            <a:r>
              <a:rPr lang="ko-KR" altLang="en-US" sz="1800" dirty="0" err="1"/>
              <a:t>잔차도가</a:t>
            </a:r>
            <a:r>
              <a:rPr lang="ko-KR" altLang="en-US" sz="1800" dirty="0"/>
              <a:t> 어떤 체계적인 패턴을 보이는 경우 회귀분석 모형 설정에 무언가 문제가 있다고 보아야 함</a:t>
            </a:r>
            <a:endParaRPr lang="en-US" altLang="ko-KR" sz="1800" dirty="0"/>
          </a:p>
          <a:p>
            <a:pPr>
              <a:lnSpc>
                <a:spcPct val="150000"/>
              </a:lnSpc>
              <a:spcBef>
                <a:spcPct val="50000"/>
              </a:spcBef>
            </a:pPr>
            <a:r>
              <a:rPr lang="ko-KR" altLang="en-US" sz="1800" dirty="0" err="1"/>
              <a:t>잔차도에</a:t>
            </a:r>
            <a:r>
              <a:rPr lang="ko-KR" altLang="en-US" sz="1800" dirty="0"/>
              <a:t> 남아 있는 뚜렷한 비선형의 패턴은 직선의 회귀분석 모형이 체계적인 비선형의 관계를 포착하지 못하고 누락시켰다는 점을 시사함</a:t>
            </a:r>
            <a:endParaRPr lang="en-US" altLang="ko-KR" sz="1800" dirty="0"/>
          </a:p>
        </p:txBody>
      </p:sp>
      <p:pic>
        <p:nvPicPr>
          <p:cNvPr id="12290" name="Picture 2"/>
          <p:cNvPicPr>
            <a:picLocks noChangeAspect="1" noChangeArrowheads="1"/>
          </p:cNvPicPr>
          <p:nvPr/>
        </p:nvPicPr>
        <p:blipFill>
          <a:blip r:embed="rId2" cstate="print"/>
          <a:srcRect/>
          <a:stretch>
            <a:fillRect/>
          </a:stretch>
        </p:blipFill>
        <p:spPr bwMode="auto">
          <a:xfrm>
            <a:off x="4043363" y="2111102"/>
            <a:ext cx="4105275" cy="2686050"/>
          </a:xfrm>
          <a:prstGeom prst="rect">
            <a:avLst/>
          </a:prstGeom>
          <a:noFill/>
          <a:ln w="9525">
            <a:noFill/>
            <a:miter lim="800000"/>
            <a:headEnd/>
            <a:tailEnd/>
          </a:ln>
          <a:effectLst/>
        </p:spPr>
      </p:pic>
      <p:sp>
        <p:nvSpPr>
          <p:cNvPr id="8" name="AutoShape 29"/>
          <p:cNvSpPr>
            <a:spLocks noChangeArrowheads="1"/>
          </p:cNvSpPr>
          <p:nvPr/>
        </p:nvSpPr>
        <p:spPr bwMode="auto">
          <a:xfrm>
            <a:off x="1981199" y="1602904"/>
            <a:ext cx="351826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비선형의 패턴을 보이는 </a:t>
            </a:r>
            <a:r>
              <a:rPr lang="ko-KR" altLang="en-US" b="1" dirty="0" err="1">
                <a:latin typeface="나눔고딕" panose="020D0604000000000000" pitchFamily="50" charset="-127"/>
                <a:ea typeface="나눔고딕" panose="020D0604000000000000" pitchFamily="50" charset="-127"/>
              </a:rPr>
              <a:t>잔차도</a:t>
            </a:r>
            <a:endParaRPr lang="en-US" altLang="ko-KR" b="1" dirty="0">
              <a:latin typeface="나눔고딕" panose="020D0604000000000000" pitchFamily="50" charset="-127"/>
              <a:ea typeface="나눔고딕" panose="020D0604000000000000" pitchFamily="50" charset="-127"/>
            </a:endParaRPr>
          </a:p>
        </p:txBody>
      </p:sp>
      <p:sp>
        <p:nvSpPr>
          <p:cNvPr id="11" name="Rectangle 2"/>
          <p:cNvSpPr>
            <a:spLocks noGrp="1" noChangeArrowheads="1"/>
          </p:cNvSpPr>
          <p:nvPr>
            <p:ph type="title"/>
          </p:nvPr>
        </p:nvSpPr>
        <p:spPr/>
        <p:txBody>
          <a:bodyPr>
            <a:normAutofit/>
          </a:bodyPr>
          <a:lstStyle/>
          <a:p>
            <a:r>
              <a:rPr lang="en-US" altLang="ko-KR" sz="4000" dirty="0"/>
              <a:t>3. </a:t>
            </a:r>
            <a:r>
              <a:rPr lang="ko-KR" altLang="en-US" sz="4000" dirty="0" err="1"/>
              <a:t>잔차도</a:t>
            </a:r>
            <a:endParaRPr lang="ko-KR" altLang="en-US" sz="4000" dirty="0"/>
          </a:p>
        </p:txBody>
      </p:sp>
      <mc:AlternateContent xmlns:mc="http://schemas.openxmlformats.org/markup-compatibility/2006" xmlns:a14="http://schemas.microsoft.com/office/drawing/2010/main">
        <mc:Choice Requires="a14">
          <p:sp>
            <p:nvSpPr>
              <p:cNvPr id="5" name="TextBox 4"/>
              <p:cNvSpPr txBox="1"/>
              <p:nvPr/>
            </p:nvSpPr>
            <p:spPr>
              <a:xfrm>
                <a:off x="7579360" y="1361440"/>
                <a:ext cx="4226560" cy="369332"/>
              </a:xfrm>
              <a:prstGeom prst="rect">
                <a:avLst/>
              </a:prstGeom>
              <a:noFill/>
            </p:spPr>
            <p:txBody>
              <a:bodyPr wrap="square" rtlCol="0">
                <a:spAutoFit/>
              </a:bodyPr>
              <a:lstStyle/>
              <a:p>
                <a:r>
                  <a:rPr lang="ko-KR" altLang="en-US" b="1" dirty="0"/>
                  <a:t>가로축은 </a:t>
                </a:r>
                <a14:m>
                  <m:oMath xmlns:m="http://schemas.openxmlformats.org/officeDocument/2006/math">
                    <m:r>
                      <a:rPr lang="en-US" altLang="ko-KR" b="1" i="1" smtClean="0">
                        <a:latin typeface="Cambria Math" panose="02040503050406030204" pitchFamily="18" charset="0"/>
                      </a:rPr>
                      <m:t>𝒙</m:t>
                    </m:r>
                  </m:oMath>
                </a14:m>
                <a:r>
                  <a:rPr lang="ko-KR" altLang="en-US" b="1" dirty="0"/>
                  <a:t>나 </a:t>
                </a:r>
                <a:r>
                  <a:rPr lang="en-US" altLang="ko-KR" b="1" dirty="0"/>
                  <a:t>fitted </a:t>
                </a:r>
                <a14:m>
                  <m:oMath xmlns:m="http://schemas.openxmlformats.org/officeDocument/2006/math">
                    <m:acc>
                      <m:accPr>
                        <m:chr m:val="̂"/>
                        <m:ctrlPr>
                          <a:rPr lang="en-US" altLang="ko-KR" b="1" i="1" smtClean="0">
                            <a:latin typeface="Cambria Math" panose="02040503050406030204" pitchFamily="18" charset="0"/>
                          </a:rPr>
                        </m:ctrlPr>
                      </m:accPr>
                      <m:e>
                        <m:r>
                          <a:rPr lang="en-US" altLang="ko-KR" b="1" i="1" smtClean="0">
                            <a:latin typeface="Cambria Math" panose="02040503050406030204" pitchFamily="18" charset="0"/>
                          </a:rPr>
                          <m:t>𝒚</m:t>
                        </m:r>
                      </m:e>
                    </m:acc>
                  </m:oMath>
                </a14:m>
                <a:endParaRPr lang="ko-KR" altLang="en-US" b="1" dirty="0"/>
              </a:p>
            </p:txBody>
          </p:sp>
        </mc:Choice>
        <mc:Fallback xmlns="">
          <p:sp>
            <p:nvSpPr>
              <p:cNvPr id="5" name="TextBox 4"/>
              <p:cNvSpPr txBox="1">
                <a:spLocks noRot="1" noChangeAspect="1" noMove="1" noResize="1" noEditPoints="1" noAdjustHandles="1" noChangeArrowheads="1" noChangeShapeType="1" noTextEdit="1"/>
              </p:cNvSpPr>
              <p:nvPr/>
            </p:nvSpPr>
            <p:spPr>
              <a:xfrm>
                <a:off x="7579360" y="1361440"/>
                <a:ext cx="4226560" cy="369332"/>
              </a:xfrm>
              <a:prstGeom prst="rect">
                <a:avLst/>
              </a:prstGeom>
              <a:blipFill>
                <a:blip r:embed="rId3"/>
                <a:stretch>
                  <a:fillRect l="-1153" t="-8197" b="-24590"/>
                </a:stretch>
              </a:blipFill>
            </p:spPr>
            <p:txBody>
              <a:bodyPr/>
              <a:lstStyle/>
              <a:p>
                <a:r>
                  <a:rPr lang="ko-KR" altLang="en-US">
                    <a:noFill/>
                  </a:rPr>
                  <a:t> </a:t>
                </a:r>
              </a:p>
            </p:txBody>
          </p:sp>
        </mc:Fallback>
      </mc:AlternateContent>
      <p:cxnSp>
        <p:nvCxnSpPr>
          <p:cNvPr id="9" name="직선 화살표 연결선 8"/>
          <p:cNvCxnSpPr/>
          <p:nvPr/>
        </p:nvCxnSpPr>
        <p:spPr>
          <a:xfrm flipH="1">
            <a:off x="7752080" y="1730772"/>
            <a:ext cx="863600" cy="1698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075"/>
          <p:cNvSpPr>
            <a:spLocks noGrp="1" noChangeArrowheads="1"/>
          </p:cNvSpPr>
          <p:nvPr>
            <p:ph type="title"/>
          </p:nvPr>
        </p:nvSpPr>
        <p:spPr/>
        <p:txBody>
          <a:bodyPr>
            <a:normAutofit/>
          </a:bodyPr>
          <a:lstStyle/>
          <a:p>
            <a:r>
              <a:rPr lang="en-US" altLang="ko-KR" sz="4000" dirty="0"/>
              <a:t>4. </a:t>
            </a:r>
            <a:r>
              <a:rPr lang="ko-KR" altLang="en-US" sz="4000" dirty="0"/>
              <a:t>세로띠</a:t>
            </a:r>
          </a:p>
        </p:txBody>
      </p:sp>
      <p:sp>
        <p:nvSpPr>
          <p:cNvPr id="2" name="내용 개체 틀 1"/>
          <p:cNvSpPr>
            <a:spLocks noGrp="1"/>
          </p:cNvSpPr>
          <p:nvPr>
            <p:ph idx="1"/>
          </p:nvPr>
        </p:nvSpPr>
        <p:spPr>
          <a:xfrm>
            <a:off x="1981200" y="1600201"/>
            <a:ext cx="8229600" cy="5121275"/>
          </a:xfrm>
        </p:spPr>
        <p:txBody>
          <a:bodyPr>
            <a:noAutofit/>
          </a:bodyPr>
          <a:lstStyle/>
          <a:p>
            <a:endParaRPr lang="en-US" altLang="ko-KR" sz="2000" dirty="0"/>
          </a:p>
          <a:p>
            <a:endParaRPr lang="en-US" altLang="ko-KR" sz="2000" dirty="0"/>
          </a:p>
          <a:p>
            <a:endParaRPr lang="en-US" altLang="ko-KR" sz="2000" dirty="0"/>
          </a:p>
          <a:p>
            <a:endParaRPr lang="en-US" altLang="ko-KR" sz="2000" dirty="0"/>
          </a:p>
          <a:p>
            <a:endParaRPr lang="en-US" altLang="ko-KR" sz="2000" dirty="0"/>
          </a:p>
          <a:p>
            <a:endParaRPr lang="en-US" altLang="ko-KR" sz="2000" dirty="0"/>
          </a:p>
          <a:p>
            <a:endParaRPr lang="en-US" altLang="ko-KR" sz="2000" dirty="0"/>
          </a:p>
          <a:p>
            <a:endParaRPr lang="en-US" altLang="ko-KR" sz="2000" dirty="0"/>
          </a:p>
          <a:p>
            <a:endParaRPr lang="en-US" altLang="ko-KR" sz="2000" dirty="0"/>
          </a:p>
          <a:p>
            <a:endParaRPr lang="en-US" altLang="ko-KR" sz="2000" dirty="0"/>
          </a:p>
          <a:p>
            <a:endParaRPr lang="en-US" altLang="ko-KR" sz="2000" dirty="0"/>
          </a:p>
          <a:p>
            <a:r>
              <a:rPr lang="ko-KR" altLang="en-US" sz="1800" dirty="0"/>
              <a:t>좌측의 두 세로띠에 해당되는 우측의 두 히스토그램을 비교해보면</a:t>
            </a:r>
            <a:r>
              <a:rPr lang="en-US" altLang="ko-KR" sz="1800" dirty="0"/>
              <a:t>, </a:t>
            </a:r>
            <a:r>
              <a:rPr lang="ko-KR" altLang="en-US" sz="1800" dirty="0"/>
              <a:t>중심은 다르지만 퍼진 정도는 거의 같다</a:t>
            </a:r>
            <a:r>
              <a:rPr lang="en-US" altLang="ko-KR" sz="1800" dirty="0"/>
              <a:t>.</a:t>
            </a:r>
          </a:p>
        </p:txBody>
      </p:sp>
      <p:sp>
        <p:nvSpPr>
          <p:cNvPr id="13" name="AutoShape 29"/>
          <p:cNvSpPr>
            <a:spLocks noChangeArrowheads="1"/>
          </p:cNvSpPr>
          <p:nvPr/>
        </p:nvSpPr>
        <p:spPr bwMode="auto">
          <a:xfrm>
            <a:off x="1981201" y="1602904"/>
            <a:ext cx="388253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산포도와 세로띠 내의 히스토그램</a:t>
            </a:r>
            <a:endParaRPr lang="en-US" altLang="ko-KR" b="1" dirty="0">
              <a:latin typeface="나눔고딕" panose="020D0604000000000000" pitchFamily="50" charset="-127"/>
              <a:ea typeface="나눔고딕" panose="020D0604000000000000" pitchFamily="50" charset="-127"/>
            </a:endParaRPr>
          </a:p>
        </p:txBody>
      </p:sp>
      <p:grpSp>
        <p:nvGrpSpPr>
          <p:cNvPr id="4" name="그룹 3"/>
          <p:cNvGrpSpPr/>
          <p:nvPr/>
        </p:nvGrpSpPr>
        <p:grpSpPr>
          <a:xfrm>
            <a:off x="2501148" y="2194089"/>
            <a:ext cx="7189704" cy="3342279"/>
            <a:chOff x="789552" y="2132856"/>
            <a:chExt cx="7814896" cy="3632912"/>
          </a:xfrm>
        </p:grpSpPr>
        <p:sp>
          <p:nvSpPr>
            <p:cNvPr id="78884" name="Text Box 3108"/>
            <p:cNvSpPr txBox="1">
              <a:spLocks noChangeArrowheads="1"/>
            </p:cNvSpPr>
            <p:nvPr/>
          </p:nvSpPr>
          <p:spPr bwMode="auto">
            <a:xfrm>
              <a:off x="1440839" y="2132856"/>
              <a:ext cx="3149469" cy="568717"/>
            </a:xfrm>
            <a:prstGeom prst="rect">
              <a:avLst/>
            </a:prstGeom>
            <a:noFill/>
            <a:ln w="9525">
              <a:noFill/>
              <a:miter lim="800000"/>
              <a:headEnd/>
              <a:tailEnd/>
            </a:ln>
            <a:effectLst/>
          </p:spPr>
          <p:txBody>
            <a:bodyPr wrap="square">
              <a:spAutoFit/>
            </a:bodyPr>
            <a:lstStyle/>
            <a:p>
              <a:pPr>
                <a:spcBef>
                  <a:spcPct val="50000"/>
                </a:spcBef>
              </a:pPr>
              <a:r>
                <a:rPr lang="ko-KR" altLang="en-US" sz="1400" b="1" dirty="0">
                  <a:latin typeface="나눔고딕" panose="020D0604000000000000" pitchFamily="50" charset="-127"/>
                  <a:ea typeface="나눔고딕" panose="020D0604000000000000" pitchFamily="50" charset="-127"/>
                </a:rPr>
                <a:t>키가 대략 </a:t>
              </a:r>
              <a:r>
                <a:rPr lang="en-US" altLang="ko-KR" sz="1400" b="1" dirty="0">
                  <a:latin typeface="나눔고딕" panose="020D0604000000000000" pitchFamily="50" charset="-127"/>
                  <a:ea typeface="나눔고딕" panose="020D0604000000000000" pitchFamily="50" charset="-127"/>
                </a:rPr>
                <a:t>160 cm</a:t>
              </a:r>
              <a:r>
                <a:rPr lang="ko-KR" altLang="en-US" sz="1400" b="1" dirty="0">
                  <a:latin typeface="나눔고딕" panose="020D0604000000000000" pitchFamily="50" charset="-127"/>
                  <a:ea typeface="나눔고딕" panose="020D0604000000000000" pitchFamily="50" charset="-127"/>
                </a:rPr>
                <a:t>인 사람들의 집합</a:t>
              </a:r>
            </a:p>
          </p:txBody>
        </p:sp>
        <p:sp>
          <p:nvSpPr>
            <p:cNvPr id="78885" name="Text Box 3109"/>
            <p:cNvSpPr txBox="1">
              <a:spLocks noChangeArrowheads="1"/>
            </p:cNvSpPr>
            <p:nvPr/>
          </p:nvSpPr>
          <p:spPr bwMode="auto">
            <a:xfrm>
              <a:off x="5146391" y="2132856"/>
              <a:ext cx="3198377" cy="568717"/>
            </a:xfrm>
            <a:prstGeom prst="rect">
              <a:avLst/>
            </a:prstGeom>
            <a:noFill/>
            <a:ln w="9525">
              <a:noFill/>
              <a:miter lim="800000"/>
              <a:headEnd/>
              <a:tailEnd/>
            </a:ln>
            <a:effectLst/>
          </p:spPr>
          <p:txBody>
            <a:bodyPr wrap="square">
              <a:spAutoFit/>
            </a:bodyPr>
            <a:lstStyle/>
            <a:p>
              <a:pPr>
                <a:spcBef>
                  <a:spcPct val="50000"/>
                </a:spcBef>
              </a:pPr>
              <a:r>
                <a:rPr lang="ko-KR" altLang="en-US" sz="1400" b="1" dirty="0">
                  <a:latin typeface="나눔고딕" panose="020D0604000000000000" pitchFamily="50" charset="-127"/>
                  <a:ea typeface="나눔고딕" panose="020D0604000000000000" pitchFamily="50" charset="-127"/>
                </a:rPr>
                <a:t>키가 대략 </a:t>
              </a:r>
              <a:r>
                <a:rPr lang="en-US" altLang="ko-KR" sz="1400" b="1" dirty="0">
                  <a:latin typeface="나눔고딕" panose="020D0604000000000000" pitchFamily="50" charset="-127"/>
                  <a:ea typeface="나눔고딕" panose="020D0604000000000000" pitchFamily="50" charset="-127"/>
                </a:rPr>
                <a:t>170 cm</a:t>
              </a:r>
              <a:r>
                <a:rPr lang="ko-KR" altLang="en-US" sz="1400" b="1" dirty="0">
                  <a:latin typeface="나눔고딕" panose="020D0604000000000000" pitchFamily="50" charset="-127"/>
                  <a:ea typeface="나눔고딕" panose="020D0604000000000000" pitchFamily="50" charset="-127"/>
                </a:rPr>
                <a:t>인 사람들의 집합</a:t>
              </a:r>
            </a:p>
          </p:txBody>
        </p:sp>
        <p:grpSp>
          <p:nvGrpSpPr>
            <p:cNvPr id="3" name="Group 2"/>
            <p:cNvGrpSpPr/>
            <p:nvPr/>
          </p:nvGrpSpPr>
          <p:grpSpPr>
            <a:xfrm>
              <a:off x="789552" y="2388557"/>
              <a:ext cx="7814896" cy="3377211"/>
              <a:chOff x="789552" y="2388557"/>
              <a:chExt cx="7814896" cy="3377211"/>
            </a:xfrm>
          </p:grpSpPr>
          <p:pic>
            <p:nvPicPr>
              <p:cNvPr id="90114" name="Picture 2"/>
              <p:cNvPicPr>
                <a:picLocks noChangeAspect="1" noChangeArrowheads="1"/>
              </p:cNvPicPr>
              <p:nvPr/>
            </p:nvPicPr>
            <p:blipFill>
              <a:blip r:embed="rId2" cstate="print"/>
              <a:srcRect/>
              <a:stretch>
                <a:fillRect/>
              </a:stretch>
            </p:blipFill>
            <p:spPr bwMode="auto">
              <a:xfrm>
                <a:off x="789552" y="2414049"/>
                <a:ext cx="4071966" cy="3018121"/>
              </a:xfrm>
              <a:prstGeom prst="rect">
                <a:avLst/>
              </a:prstGeom>
              <a:noFill/>
              <a:ln w="9525">
                <a:noFill/>
                <a:miter lim="800000"/>
                <a:headEnd/>
                <a:tailEnd/>
              </a:ln>
            </p:spPr>
          </p:pic>
          <p:pic>
            <p:nvPicPr>
              <p:cNvPr id="90115" name="Picture 3"/>
              <p:cNvPicPr>
                <a:picLocks noChangeAspect="1" noChangeArrowheads="1"/>
              </p:cNvPicPr>
              <p:nvPr/>
            </p:nvPicPr>
            <p:blipFill>
              <a:blip r:embed="rId3" cstate="print"/>
              <a:srcRect/>
              <a:stretch>
                <a:fillRect/>
              </a:stretch>
            </p:blipFill>
            <p:spPr bwMode="auto">
              <a:xfrm>
                <a:off x="4689111" y="2643356"/>
                <a:ext cx="3915337" cy="2867037"/>
              </a:xfrm>
              <a:prstGeom prst="rect">
                <a:avLst/>
              </a:prstGeom>
              <a:noFill/>
              <a:ln w="9525">
                <a:noFill/>
                <a:miter lim="800000"/>
                <a:headEnd/>
                <a:tailEnd/>
              </a:ln>
            </p:spPr>
          </p:pic>
          <p:cxnSp>
            <p:nvCxnSpPr>
              <p:cNvPr id="21" name="직선 화살표 연결선 20"/>
              <p:cNvCxnSpPr/>
              <p:nvPr/>
            </p:nvCxnSpPr>
            <p:spPr bwMode="auto">
              <a:xfrm rot="10800000">
                <a:off x="2190004" y="2706640"/>
                <a:ext cx="642942" cy="571504"/>
              </a:xfrm>
              <a:prstGeom prst="straightConnector1">
                <a:avLst/>
              </a:prstGeom>
              <a:solidFill>
                <a:schemeClr val="accent1"/>
              </a:solidFill>
              <a:ln w="12700" cap="flat" cmpd="sng" algn="ctr">
                <a:solidFill>
                  <a:srgbClr val="FF0000"/>
                </a:solidFill>
                <a:prstDash val="solid"/>
                <a:round/>
                <a:headEnd type="none" w="med" len="med"/>
                <a:tailEnd type="arrow"/>
              </a:ln>
              <a:effectLst/>
            </p:spPr>
          </p:cxnSp>
          <p:cxnSp>
            <p:nvCxnSpPr>
              <p:cNvPr id="23" name="직선 화살표 연결선 22"/>
              <p:cNvCxnSpPr/>
              <p:nvPr/>
            </p:nvCxnSpPr>
            <p:spPr bwMode="auto">
              <a:xfrm flipV="1">
                <a:off x="3333012" y="2778078"/>
                <a:ext cx="785818" cy="500066"/>
              </a:xfrm>
              <a:prstGeom prst="straightConnector1">
                <a:avLst/>
              </a:prstGeom>
              <a:solidFill>
                <a:schemeClr val="accent1"/>
              </a:solidFill>
              <a:ln w="12700" cap="flat" cmpd="sng" algn="ctr">
                <a:solidFill>
                  <a:srgbClr val="FF0000"/>
                </a:solidFill>
                <a:prstDash val="solid"/>
                <a:round/>
                <a:headEnd type="none" w="med" len="med"/>
                <a:tailEnd type="arrow"/>
              </a:ln>
              <a:effectLst/>
            </p:spPr>
          </p:cxnSp>
          <p:sp>
            <p:nvSpPr>
              <p:cNvPr id="12" name="TextBox 11"/>
              <p:cNvSpPr txBox="1">
                <a:spLocks noChangeArrowheads="1"/>
              </p:cNvSpPr>
              <p:nvPr/>
            </p:nvSpPr>
            <p:spPr bwMode="auto">
              <a:xfrm>
                <a:off x="5844541" y="5359371"/>
                <a:ext cx="2080024" cy="406397"/>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latin typeface="맑은 고딕"/>
                    <a:ea typeface="맑은 고딕"/>
                  </a:rPr>
                  <a:t>몸무게</a:t>
                </a:r>
                <a:r>
                  <a:rPr lang="en-US" altLang="ko-KR" sz="1400" dirty="0">
                    <a:latin typeface="맑은 고딕"/>
                    <a:ea typeface="맑은 고딕"/>
                  </a:rPr>
                  <a:t>(kg)</a:t>
                </a:r>
              </a:p>
            </p:txBody>
          </p:sp>
          <p:sp>
            <p:nvSpPr>
              <p:cNvPr id="14" name="TextBox 13"/>
              <p:cNvSpPr txBox="1">
                <a:spLocks noChangeArrowheads="1"/>
              </p:cNvSpPr>
              <p:nvPr/>
            </p:nvSpPr>
            <p:spPr bwMode="auto">
              <a:xfrm>
                <a:off x="1979712" y="5301208"/>
                <a:ext cx="2080024" cy="406397"/>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latin typeface="맑은 고딕"/>
                    <a:ea typeface="맑은 고딕"/>
                  </a:rPr>
                  <a:t>키</a:t>
                </a:r>
                <a:r>
                  <a:rPr lang="en-US" altLang="ko-KR" sz="1400" dirty="0">
                    <a:latin typeface="맑은 고딕"/>
                    <a:ea typeface="맑은 고딕"/>
                  </a:rPr>
                  <a:t>(cm)</a:t>
                </a:r>
              </a:p>
            </p:txBody>
          </p:sp>
          <p:sp>
            <p:nvSpPr>
              <p:cNvPr id="15" name="TextBox 14"/>
              <p:cNvSpPr txBox="1">
                <a:spLocks noChangeArrowheads="1"/>
              </p:cNvSpPr>
              <p:nvPr/>
            </p:nvSpPr>
            <p:spPr bwMode="auto">
              <a:xfrm rot="16200000">
                <a:off x="32677" y="3689751"/>
                <a:ext cx="2080024" cy="406397"/>
              </a:xfrm>
              <a:prstGeom prst="rect">
                <a:avLst/>
              </a:prstGeom>
              <a:solidFill>
                <a:schemeClr val="bg1"/>
              </a:solidFill>
              <a:ln w="9525">
                <a:noFill/>
                <a:miter lim="800000"/>
                <a:headEnd/>
                <a:tailEnd/>
              </a:ln>
            </p:spPr>
            <p:txBody>
              <a:bodyPr wrap="square">
                <a:spAutoFit/>
              </a:bodyPr>
              <a:lstStyle/>
              <a:p>
                <a:pPr algn="ctr">
                  <a:lnSpc>
                    <a:spcPct val="150000"/>
                  </a:lnSpc>
                </a:pPr>
                <a:r>
                  <a:rPr lang="ko-KR" altLang="en-US" sz="1400" dirty="0">
                    <a:latin typeface="맑은 고딕"/>
                    <a:ea typeface="맑은 고딕"/>
                  </a:rPr>
                  <a:t>몸무게</a:t>
                </a:r>
                <a:r>
                  <a:rPr lang="en-US" altLang="ko-KR" sz="1400" dirty="0">
                    <a:latin typeface="맑은 고딕"/>
                    <a:ea typeface="맑은 고딕"/>
                  </a:rPr>
                  <a:t>(kg)</a:t>
                </a:r>
              </a:p>
            </p:txBody>
          </p:sp>
          <p:sp>
            <p:nvSpPr>
              <p:cNvPr id="16" name="TextBox 15"/>
              <p:cNvSpPr txBox="1">
                <a:spLocks noChangeArrowheads="1"/>
              </p:cNvSpPr>
              <p:nvPr/>
            </p:nvSpPr>
            <p:spPr bwMode="auto">
              <a:xfrm rot="16200000">
                <a:off x="4312082" y="2521009"/>
                <a:ext cx="680402" cy="415498"/>
              </a:xfrm>
              <a:prstGeom prst="rect">
                <a:avLst/>
              </a:prstGeom>
              <a:solidFill>
                <a:schemeClr val="bg1"/>
              </a:solidFill>
              <a:ln w="9525">
                <a:noFill/>
                <a:miter lim="800000"/>
                <a:headEnd/>
                <a:tailEnd/>
              </a:ln>
            </p:spPr>
            <p:txBody>
              <a:bodyPr wrap="square">
                <a:spAutoFit/>
              </a:bodyPr>
              <a:lstStyle/>
              <a:p>
                <a:pPr algn="ctr">
                  <a:lnSpc>
                    <a:spcPct val="150000"/>
                  </a:lnSpc>
                </a:pPr>
                <a:r>
                  <a:rPr lang="en-US" altLang="ko-KR" sz="1400" dirty="0">
                    <a:latin typeface="맑은 고딕"/>
                    <a:ea typeface="맑은 고딕"/>
                  </a:rPr>
                  <a:t>%/kg</a:t>
                </a:r>
              </a:p>
            </p:txBody>
          </p:sp>
        </p:grpSp>
      </p:gr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ctrTitle"/>
          </p:nvPr>
        </p:nvSpPr>
        <p:spPr>
          <a:xfrm>
            <a:off x="2209800" y="734840"/>
            <a:ext cx="7772400" cy="1470025"/>
          </a:xfrm>
        </p:spPr>
        <p:txBody>
          <a:bodyPr>
            <a:normAutofit/>
          </a:bodyPr>
          <a:lstStyle/>
          <a:p>
            <a:r>
              <a:rPr lang="ko-KR" altLang="en-US" sz="4000" dirty="0"/>
              <a:t>제 </a:t>
            </a:r>
            <a:r>
              <a:rPr lang="en-US" altLang="ko-KR" sz="4000" dirty="0"/>
              <a:t>8 </a:t>
            </a:r>
            <a:r>
              <a:rPr lang="ko-KR" altLang="en-US" sz="4000" dirty="0"/>
              <a:t>장 회귀직선</a:t>
            </a:r>
          </a:p>
        </p:txBody>
      </p:sp>
      <p:sp>
        <p:nvSpPr>
          <p:cNvPr id="6" name="Rectangle 7"/>
          <p:cNvSpPr txBox="1">
            <a:spLocks noChangeArrowheads="1"/>
          </p:cNvSpPr>
          <p:nvPr/>
        </p:nvSpPr>
        <p:spPr bwMode="auto">
          <a:xfrm>
            <a:off x="6023992" y="3240360"/>
            <a:ext cx="4644008"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기울기와 절편 </a:t>
            </a:r>
            <a:endParaRPr lang="en-US" altLang="ko-KR" sz="2000" dirty="0">
              <a:solidFill>
                <a:srgbClr val="000000"/>
              </a:solidFill>
              <a:latin typeface="나눔고딕" panose="020D0604000000000000" pitchFamily="50" charset="-127"/>
              <a:ea typeface="나눔고딕" panose="020D0604000000000000" pitchFamily="50" charset="-127"/>
            </a:endParaRP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최소자승법 </a:t>
            </a:r>
            <a:endParaRPr lang="en-US" altLang="ko-KR" sz="2000" dirty="0">
              <a:solidFill>
                <a:srgbClr val="000000"/>
              </a:solidFill>
              <a:latin typeface="나눔고딕" panose="020D0604000000000000" pitchFamily="50" charset="-127"/>
              <a:ea typeface="나눔고딕" panose="020D0604000000000000" pitchFamily="50" charset="-127"/>
            </a:endParaRP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회귀분석은 만병통치약이 아님</a:t>
            </a:r>
            <a:endParaRPr lang="en-US" altLang="ko-KR" sz="2000" dirty="0">
              <a:solidFill>
                <a:srgbClr val="000000"/>
              </a:solidFill>
              <a:latin typeface="나눔고딕" panose="020D0604000000000000" pitchFamily="50" charset="-127"/>
              <a:ea typeface="나눔고딕" panose="020D0604000000000000" pitchFamily="50" charset="-127"/>
            </a:endParaRP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중회귀분석</a:t>
            </a: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총변동의 분해</a:t>
            </a:r>
          </a:p>
          <a:p>
            <a:pPr algn="l">
              <a:lnSpc>
                <a:spcPct val="150000"/>
              </a:lnSpc>
            </a:pPr>
            <a:endParaRPr lang="en-US" altLang="ko-KR" sz="2000" dirty="0">
              <a:solidFill>
                <a:srgbClr val="000000"/>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95600139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marL="0" indent="0">
              <a:lnSpc>
                <a:spcPct val="150000"/>
              </a:lnSpc>
              <a:buNone/>
            </a:pPr>
            <a:endParaRPr lang="ko-KR" altLang="en-US" sz="1400" dirty="0"/>
          </a:p>
        </p:txBody>
      </p:sp>
      <p:sp>
        <p:nvSpPr>
          <p:cNvPr id="9" name="제목 1"/>
          <p:cNvSpPr>
            <a:spLocks noGrp="1"/>
          </p:cNvSpPr>
          <p:nvPr>
            <p:ph type="title"/>
          </p:nvPr>
        </p:nvSpPr>
        <p:spPr>
          <a:xfrm>
            <a:off x="1981200" y="274638"/>
            <a:ext cx="8229600" cy="1143000"/>
          </a:xfrm>
        </p:spPr>
        <p:txBody>
          <a:bodyPr>
            <a:normAutofit/>
          </a:bodyPr>
          <a:lstStyle/>
          <a:p>
            <a:r>
              <a:rPr lang="en-US" altLang="ko-KR" sz="4000" dirty="0"/>
              <a:t>1.  </a:t>
            </a:r>
            <a:r>
              <a:rPr lang="ko-KR" altLang="en-US" sz="4000" dirty="0"/>
              <a:t>기울기와 절편</a:t>
            </a:r>
          </a:p>
        </p:txBody>
      </p:sp>
      <p:pic>
        <p:nvPicPr>
          <p:cNvPr id="11" name="Picture 2"/>
          <p:cNvPicPr>
            <a:picLocks noChangeAspect="1" noChangeArrowheads="1"/>
          </p:cNvPicPr>
          <p:nvPr/>
        </p:nvPicPr>
        <p:blipFill>
          <a:blip r:embed="rId2" cstate="print"/>
          <a:srcRect/>
          <a:stretch>
            <a:fillRect/>
          </a:stretch>
        </p:blipFill>
        <p:spPr bwMode="auto">
          <a:xfrm>
            <a:off x="2322288" y="2689028"/>
            <a:ext cx="8295982" cy="4032448"/>
          </a:xfrm>
          <a:prstGeom prst="rect">
            <a:avLst/>
          </a:prstGeom>
          <a:noFill/>
          <a:ln w="9525">
            <a:noFill/>
            <a:miter lim="800000"/>
            <a:headEnd/>
            <a:tailEnd/>
          </a:ln>
          <a:effectLst/>
        </p:spPr>
      </p:pic>
      <p:sp>
        <p:nvSpPr>
          <p:cNvPr id="7" name="AutoShape 5"/>
          <p:cNvSpPr>
            <a:spLocks noChangeArrowheads="1"/>
          </p:cNvSpPr>
          <p:nvPr/>
        </p:nvSpPr>
        <p:spPr bwMode="auto">
          <a:xfrm>
            <a:off x="1988544" y="1503089"/>
            <a:ext cx="216324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교육수준과 </a:t>
            </a:r>
            <a:r>
              <a:rPr lang="ko-KR" altLang="en-US" b="1" dirty="0" err="1">
                <a:latin typeface="나눔고딕" panose="020D0604000000000000" pitchFamily="50" charset="-127"/>
                <a:ea typeface="나눔고딕" panose="020D0604000000000000" pitchFamily="50" charset="-127"/>
              </a:rPr>
              <a:t>월소득</a:t>
            </a:r>
            <a:endParaRPr lang="en-US" altLang="ko-KR" b="1" dirty="0">
              <a:latin typeface="나눔고딕" panose="020D0604000000000000" pitchFamily="50" charset="-127"/>
              <a:ea typeface="나눔고딕" panose="020D0604000000000000" pitchFamily="50" charset="-127"/>
            </a:endParaRPr>
          </a:p>
        </p:txBody>
      </p:sp>
      <mc:AlternateContent xmlns:mc="http://schemas.openxmlformats.org/markup-compatibility/2006" xmlns:a14="http://schemas.microsoft.com/office/drawing/2010/main">
        <mc:Choice Requires="a14">
          <p:sp>
            <p:nvSpPr>
              <p:cNvPr id="5" name="모서리가 둥근 직사각형 4"/>
              <p:cNvSpPr/>
              <p:nvPr/>
            </p:nvSpPr>
            <p:spPr>
              <a:xfrm>
                <a:off x="6675120" y="477838"/>
                <a:ext cx="5262880" cy="1717116"/>
              </a:xfrm>
              <a:prstGeom prst="roundRect">
                <a:avLst>
                  <a:gd name="adj" fmla="val 10263"/>
                </a:avLst>
              </a:prstGeom>
              <a:solidFill>
                <a:schemeClr val="accent1">
                  <a:alpha val="40000"/>
                </a:schemeClr>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𝑦</m:t>
                          </m:r>
                        </m:e>
                        <m:sub>
                          <m:r>
                            <a:rPr lang="en-US" altLang="ko-KR" b="0" i="1" smtClean="0">
                              <a:solidFill>
                                <a:schemeClr val="tx1"/>
                              </a:solidFill>
                              <a:latin typeface="Cambria Math" panose="02040503050406030204" pitchFamily="18" charset="0"/>
                            </a:rPr>
                            <m:t>𝑖</m:t>
                          </m:r>
                        </m:sub>
                      </m:sSub>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𝛼</m:t>
                      </m:r>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𝛽</m:t>
                      </m:r>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𝑥</m:t>
                          </m:r>
                        </m:e>
                        <m:sub>
                          <m:r>
                            <a:rPr lang="en-US" altLang="ko-KR" b="0" i="1" smtClean="0">
                              <a:solidFill>
                                <a:schemeClr val="tx1"/>
                              </a:solidFill>
                              <a:latin typeface="Cambria Math" panose="02040503050406030204" pitchFamily="18" charset="0"/>
                            </a:rPr>
                            <m:t>𝑖</m:t>
                          </m:r>
                        </m:sub>
                      </m:sSub>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𝑒𝑟𝑟𝑜</m:t>
                      </m:r>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𝑟</m:t>
                          </m:r>
                        </m:e>
                        <m:sub>
                          <m:r>
                            <a:rPr lang="en-US" altLang="ko-KR" b="0" i="1" smtClean="0">
                              <a:solidFill>
                                <a:schemeClr val="tx1"/>
                              </a:solidFill>
                              <a:latin typeface="Cambria Math" panose="02040503050406030204" pitchFamily="18" charset="0"/>
                            </a:rPr>
                            <m:t>𝑖</m:t>
                          </m:r>
                        </m:sub>
                      </m:sSub>
                      <m:r>
                        <a:rPr lang="en-US" altLang="ko-KR" b="0" i="1" smtClean="0">
                          <a:solidFill>
                            <a:schemeClr val="tx1"/>
                          </a:solidFill>
                          <a:latin typeface="Cambria Math" panose="02040503050406030204" pitchFamily="18" charset="0"/>
                        </a:rPr>
                        <m:t>)</m:t>
                      </m:r>
                    </m:oMath>
                  </m:oMathPara>
                </a14:m>
                <a:endParaRPr lang="en-US" altLang="ko-KR" dirty="0">
                  <a:solidFill>
                    <a:schemeClr val="tx1"/>
                  </a:solidFill>
                </a:endParaRPr>
              </a:p>
              <a:p>
                <a:endParaRPr lang="en-US" altLang="ko-KR" dirty="0">
                  <a:solidFill>
                    <a:schemeClr val="tx1"/>
                  </a:solidFill>
                </a:endParaRPr>
              </a:p>
              <a:p>
                <a:pPr/>
                <a14:m>
                  <m:oMathPara xmlns:m="http://schemas.openxmlformats.org/officeDocument/2006/math">
                    <m:oMathParaPr>
                      <m:jc m:val="left"/>
                    </m:oMathParaPr>
                    <m:oMath xmlns:m="http://schemas.openxmlformats.org/officeDocument/2006/math">
                      <m:r>
                        <a:rPr lang="en-US" altLang="ko-KR" b="0" i="1" smtClean="0">
                          <a:solidFill>
                            <a:schemeClr val="tx1"/>
                          </a:solidFill>
                          <a:latin typeface="Cambria Math" panose="02040503050406030204" pitchFamily="18" charset="0"/>
                        </a:rPr>
                        <m:t>𝑏</m:t>
                      </m:r>
                      <m:r>
                        <a:rPr lang="en-US" altLang="ko-KR" b="0" i="1" smtClean="0">
                          <a:solidFill>
                            <a:schemeClr val="tx1"/>
                          </a:solidFill>
                          <a:latin typeface="Cambria Math" panose="02040503050406030204" pitchFamily="18" charset="0"/>
                        </a:rPr>
                        <m:t>=</m:t>
                      </m:r>
                      <m:acc>
                        <m:accPr>
                          <m:chr m:val="̂"/>
                          <m:ctrlPr>
                            <a:rPr lang="ko-KR" altLang="en-US" i="1" smtClean="0">
                              <a:solidFill>
                                <a:schemeClr val="tx1"/>
                              </a:solidFill>
                              <a:latin typeface="Cambria Math" panose="02040503050406030204" pitchFamily="18" charset="0"/>
                            </a:rPr>
                          </m:ctrlPr>
                        </m:accPr>
                        <m:e>
                          <m:r>
                            <a:rPr lang="en-US" altLang="ko-KR" b="0" i="1" smtClean="0">
                              <a:solidFill>
                                <a:schemeClr val="tx1"/>
                              </a:solidFill>
                              <a:latin typeface="Cambria Math" panose="02040503050406030204" pitchFamily="18" charset="0"/>
                            </a:rPr>
                            <m:t>𝛽</m:t>
                          </m:r>
                        </m:e>
                      </m:acc>
                      <m:r>
                        <a:rPr lang="en-US" altLang="ko-KR" b="0" i="1" smtClean="0">
                          <a:solidFill>
                            <a:schemeClr val="tx1"/>
                          </a:solidFill>
                          <a:latin typeface="Cambria Math" panose="02040503050406030204" pitchFamily="18" charset="0"/>
                        </a:rPr>
                        <m:t>=</m:t>
                      </m:r>
                      <m:f>
                        <m:fPr>
                          <m:ctrlPr>
                            <a:rPr lang="en-US" altLang="ko-KR" b="0" i="1" smtClean="0">
                              <a:solidFill>
                                <a:schemeClr val="tx1"/>
                              </a:solidFill>
                              <a:latin typeface="Cambria Math" panose="02040503050406030204" pitchFamily="18" charset="0"/>
                            </a:rPr>
                          </m:ctrlPr>
                        </m:fPr>
                        <m:num>
                          <m:nary>
                            <m:naryPr>
                              <m:chr m:val="∑"/>
                              <m:subHide m:val="on"/>
                              <m:supHide m:val="on"/>
                              <m:ctrlPr>
                                <a:rPr lang="en-US" altLang="ko-KR" b="0" i="1" smtClean="0">
                                  <a:solidFill>
                                    <a:schemeClr val="tx1"/>
                                  </a:solidFill>
                                  <a:latin typeface="Cambria Math" panose="02040503050406030204" pitchFamily="18" charset="0"/>
                                </a:rPr>
                              </m:ctrlPr>
                            </m:naryPr>
                            <m:sub/>
                            <m:sup/>
                            <m:e>
                              <m:r>
                                <a:rPr lang="en-US" altLang="ko-KR" b="0" i="1" smtClean="0">
                                  <a:solidFill>
                                    <a:schemeClr val="tx1"/>
                                  </a:solidFill>
                                  <a:latin typeface="Cambria Math" panose="02040503050406030204" pitchFamily="18" charset="0"/>
                                </a:rPr>
                                <m:t>(</m:t>
                              </m:r>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𝑥</m:t>
                                  </m:r>
                                </m:e>
                                <m:sub>
                                  <m:r>
                                    <a:rPr lang="en-US" altLang="ko-KR" b="0" i="1" smtClean="0">
                                      <a:solidFill>
                                        <a:schemeClr val="tx1"/>
                                      </a:solidFill>
                                      <a:latin typeface="Cambria Math" panose="02040503050406030204" pitchFamily="18" charset="0"/>
                                    </a:rPr>
                                    <m:t>𝑖</m:t>
                                  </m:r>
                                </m:sub>
                              </m:sSub>
                              <m:r>
                                <a:rPr lang="en-US" altLang="ko-KR" b="0" i="1" smtClean="0">
                                  <a:solidFill>
                                    <a:schemeClr val="tx1"/>
                                  </a:solidFill>
                                  <a:latin typeface="Cambria Math" panose="02040503050406030204" pitchFamily="18" charset="0"/>
                                </a:rPr>
                                <m:t>−</m:t>
                              </m:r>
                              <m:acc>
                                <m:accPr>
                                  <m:chr m:val="̅"/>
                                  <m:ctrlPr>
                                    <a:rPr lang="en-US" altLang="ko-KR" b="0" i="1" smtClean="0">
                                      <a:solidFill>
                                        <a:schemeClr val="tx1"/>
                                      </a:solidFill>
                                      <a:latin typeface="Cambria Math" panose="02040503050406030204" pitchFamily="18" charset="0"/>
                                    </a:rPr>
                                  </m:ctrlPr>
                                </m:accPr>
                                <m:e>
                                  <m:r>
                                    <a:rPr lang="en-US" altLang="ko-KR" b="0" i="1" smtClean="0">
                                      <a:solidFill>
                                        <a:schemeClr val="tx1"/>
                                      </a:solidFill>
                                      <a:latin typeface="Cambria Math" panose="02040503050406030204" pitchFamily="18" charset="0"/>
                                    </a:rPr>
                                    <m:t>𝑥</m:t>
                                  </m:r>
                                </m:e>
                              </m:acc>
                              <m:r>
                                <a:rPr lang="en-US" altLang="ko-KR" b="0" i="1" smtClean="0">
                                  <a:solidFill>
                                    <a:schemeClr val="tx1"/>
                                  </a:solidFill>
                                  <a:latin typeface="Cambria Math" panose="02040503050406030204" pitchFamily="18" charset="0"/>
                                </a:rPr>
                                <m:t>)(</m:t>
                              </m:r>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𝑦</m:t>
                                  </m:r>
                                </m:e>
                                <m:sub>
                                  <m:r>
                                    <a:rPr lang="en-US" altLang="ko-KR" b="0" i="1" smtClean="0">
                                      <a:solidFill>
                                        <a:schemeClr val="tx1"/>
                                      </a:solidFill>
                                      <a:latin typeface="Cambria Math" panose="02040503050406030204" pitchFamily="18" charset="0"/>
                                    </a:rPr>
                                    <m:t>𝑖</m:t>
                                  </m:r>
                                </m:sub>
                              </m:sSub>
                              <m:r>
                                <a:rPr lang="en-US" altLang="ko-KR" b="0" i="1" smtClean="0">
                                  <a:solidFill>
                                    <a:schemeClr val="tx1"/>
                                  </a:solidFill>
                                  <a:latin typeface="Cambria Math" panose="02040503050406030204" pitchFamily="18" charset="0"/>
                                </a:rPr>
                                <m:t>−</m:t>
                              </m:r>
                              <m:acc>
                                <m:accPr>
                                  <m:chr m:val="̅"/>
                                  <m:ctrlPr>
                                    <a:rPr lang="en-US" altLang="ko-KR" b="0" i="1" smtClean="0">
                                      <a:solidFill>
                                        <a:schemeClr val="tx1"/>
                                      </a:solidFill>
                                      <a:latin typeface="Cambria Math" panose="02040503050406030204" pitchFamily="18" charset="0"/>
                                    </a:rPr>
                                  </m:ctrlPr>
                                </m:accPr>
                                <m:e>
                                  <m:r>
                                    <a:rPr lang="en-US" altLang="ko-KR" b="0" i="1" smtClean="0">
                                      <a:solidFill>
                                        <a:schemeClr val="tx1"/>
                                      </a:solidFill>
                                      <a:latin typeface="Cambria Math" panose="02040503050406030204" pitchFamily="18" charset="0"/>
                                    </a:rPr>
                                    <m:t>𝑦</m:t>
                                  </m:r>
                                </m:e>
                              </m:acc>
                              <m:r>
                                <a:rPr lang="en-US" altLang="ko-KR" b="0" i="1" smtClean="0">
                                  <a:solidFill>
                                    <a:schemeClr val="tx1"/>
                                  </a:solidFill>
                                  <a:latin typeface="Cambria Math" panose="02040503050406030204" pitchFamily="18" charset="0"/>
                                </a:rPr>
                                <m:t>)</m:t>
                              </m:r>
                            </m:e>
                          </m:nary>
                        </m:num>
                        <m:den>
                          <m:nary>
                            <m:naryPr>
                              <m:chr m:val="∑"/>
                              <m:subHide m:val="on"/>
                              <m:supHide m:val="on"/>
                              <m:ctrlPr>
                                <a:rPr lang="en-US" altLang="ko-KR" i="1">
                                  <a:solidFill>
                                    <a:schemeClr val="tx1"/>
                                  </a:solidFill>
                                  <a:latin typeface="Cambria Math" panose="02040503050406030204" pitchFamily="18" charset="0"/>
                                </a:rPr>
                              </m:ctrlPr>
                            </m:naryPr>
                            <m:sub/>
                            <m:sup/>
                            <m:e>
                              <m:sSup>
                                <m:sSupPr>
                                  <m:ctrlPr>
                                    <a:rPr lang="en-US" altLang="ko-KR" b="0" i="1" smtClean="0">
                                      <a:solidFill>
                                        <a:schemeClr val="tx1"/>
                                      </a:solidFill>
                                      <a:latin typeface="Cambria Math" panose="02040503050406030204" pitchFamily="18" charset="0"/>
                                    </a:rPr>
                                  </m:ctrlPr>
                                </m:sSupPr>
                                <m:e>
                                  <m:d>
                                    <m:dPr>
                                      <m:ctrlPr>
                                        <a:rPr lang="en-US" altLang="ko-KR" i="1">
                                          <a:solidFill>
                                            <a:schemeClr val="tx1"/>
                                          </a:solidFill>
                                          <a:latin typeface="Cambria Math" panose="02040503050406030204" pitchFamily="18" charset="0"/>
                                        </a:rPr>
                                      </m:ctrlPr>
                                    </m:dPr>
                                    <m:e>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𝑥</m:t>
                                          </m:r>
                                        </m:e>
                                        <m:sub>
                                          <m:r>
                                            <a:rPr lang="en-US" altLang="ko-KR" i="1">
                                              <a:solidFill>
                                                <a:schemeClr val="tx1"/>
                                              </a:solidFill>
                                              <a:latin typeface="Cambria Math" panose="02040503050406030204" pitchFamily="18" charset="0"/>
                                            </a:rPr>
                                            <m:t>𝑖</m:t>
                                          </m:r>
                                        </m:sub>
                                      </m:sSub>
                                      <m:r>
                                        <a:rPr lang="en-US" altLang="ko-KR" i="1">
                                          <a:solidFill>
                                            <a:schemeClr val="tx1"/>
                                          </a:solidFill>
                                          <a:latin typeface="Cambria Math" panose="02040503050406030204" pitchFamily="18" charset="0"/>
                                        </a:rPr>
                                        <m:t>−</m:t>
                                      </m:r>
                                      <m:acc>
                                        <m:accPr>
                                          <m:chr m:val="̅"/>
                                          <m:ctrlPr>
                                            <a:rPr lang="en-US" altLang="ko-KR" i="1">
                                              <a:solidFill>
                                                <a:schemeClr val="tx1"/>
                                              </a:solidFill>
                                              <a:latin typeface="Cambria Math" panose="02040503050406030204" pitchFamily="18" charset="0"/>
                                            </a:rPr>
                                          </m:ctrlPr>
                                        </m:accPr>
                                        <m:e>
                                          <m:r>
                                            <a:rPr lang="en-US" altLang="ko-KR" i="1">
                                              <a:solidFill>
                                                <a:schemeClr val="tx1"/>
                                              </a:solidFill>
                                              <a:latin typeface="Cambria Math" panose="02040503050406030204" pitchFamily="18" charset="0"/>
                                            </a:rPr>
                                            <m:t>𝑥</m:t>
                                          </m:r>
                                        </m:e>
                                      </m:acc>
                                    </m:e>
                                  </m:d>
                                </m:e>
                                <m:sup>
                                  <m:r>
                                    <a:rPr lang="en-US" altLang="ko-KR" b="0" i="1" smtClean="0">
                                      <a:solidFill>
                                        <a:schemeClr val="tx1"/>
                                      </a:solidFill>
                                      <a:latin typeface="Cambria Math" panose="02040503050406030204" pitchFamily="18" charset="0"/>
                                    </a:rPr>
                                    <m:t>2</m:t>
                                  </m:r>
                                </m:sup>
                              </m:sSup>
                              <m:r>
                                <a:rPr lang="en-US" altLang="ko-KR" i="1" smtClean="0">
                                  <a:solidFill>
                                    <a:schemeClr val="tx1"/>
                                  </a:solidFill>
                                  <a:latin typeface="Cambria Math" panose="02040503050406030204" pitchFamily="18" charset="0"/>
                                </a:rPr>
                                <m:t> </m:t>
                              </m:r>
                            </m:e>
                          </m:nary>
                        </m:den>
                      </m:f>
                      <m:r>
                        <a:rPr lang="en-US" altLang="ko-KR" b="0" i="1" smtClean="0">
                          <a:solidFill>
                            <a:schemeClr val="tx1"/>
                          </a:solidFill>
                          <a:latin typeface="Cambria Math" panose="02040503050406030204" pitchFamily="18" charset="0"/>
                        </a:rPr>
                        <m:t>=</m:t>
                      </m:r>
                      <m:f>
                        <m:fPr>
                          <m:ctrlPr>
                            <a:rPr lang="en-US" altLang="ko-KR" b="0" i="1" smtClean="0">
                              <a:solidFill>
                                <a:schemeClr val="tx1"/>
                              </a:solidFill>
                              <a:latin typeface="Cambria Math" panose="02040503050406030204" pitchFamily="18" charset="0"/>
                            </a:rPr>
                          </m:ctrlPr>
                        </m:fPr>
                        <m:num>
                          <m:acc>
                            <m:accPr>
                              <m:chr m:val="̂"/>
                              <m:ctrlPr>
                                <a:rPr lang="en-US" altLang="ko-KR" b="0" i="1" smtClean="0">
                                  <a:solidFill>
                                    <a:schemeClr val="tx1"/>
                                  </a:solidFill>
                                  <a:latin typeface="Cambria Math" panose="02040503050406030204" pitchFamily="18" charset="0"/>
                                </a:rPr>
                              </m:ctrlPr>
                            </m:accPr>
                            <m:e>
                              <m:r>
                                <a:rPr lang="en-US" altLang="ko-KR" b="0" i="1" smtClean="0">
                                  <a:solidFill>
                                    <a:schemeClr val="tx1"/>
                                  </a:solidFill>
                                  <a:latin typeface="Cambria Math" panose="02040503050406030204" pitchFamily="18" charset="0"/>
                                </a:rPr>
                                <m:t>𝑐𝑜𝑣</m:t>
                              </m:r>
                            </m:e>
                          </m:acc>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𝑥</m:t>
                          </m:r>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𝑦</m:t>
                          </m:r>
                          <m:r>
                            <a:rPr lang="en-US" altLang="ko-KR" b="0" i="1" smtClean="0">
                              <a:solidFill>
                                <a:schemeClr val="tx1"/>
                              </a:solidFill>
                              <a:latin typeface="Cambria Math" panose="02040503050406030204" pitchFamily="18" charset="0"/>
                            </a:rPr>
                            <m:t>)</m:t>
                          </m:r>
                        </m:num>
                        <m:den>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𝑠</m:t>
                              </m:r>
                            </m:e>
                            <m:sub>
                              <m:r>
                                <a:rPr lang="en-US" altLang="ko-KR" b="0" i="1" smtClean="0">
                                  <a:solidFill>
                                    <a:schemeClr val="tx1"/>
                                  </a:solidFill>
                                  <a:latin typeface="Cambria Math" panose="02040503050406030204" pitchFamily="18" charset="0"/>
                                </a:rPr>
                                <m:t>𝑥</m:t>
                              </m:r>
                            </m:sub>
                          </m:sSub>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𝑠</m:t>
                              </m:r>
                            </m:e>
                            <m:sub>
                              <m:r>
                                <a:rPr lang="en-US" altLang="ko-KR" b="0" i="1" smtClean="0">
                                  <a:solidFill>
                                    <a:schemeClr val="tx1"/>
                                  </a:solidFill>
                                  <a:latin typeface="Cambria Math" panose="02040503050406030204" pitchFamily="18" charset="0"/>
                                </a:rPr>
                                <m:t>𝑦</m:t>
                              </m:r>
                            </m:sub>
                          </m:sSub>
                        </m:den>
                      </m:f>
                      <m:r>
                        <a:rPr lang="en-US" altLang="ko-KR" b="0" i="1" smtClean="0">
                          <a:solidFill>
                            <a:schemeClr val="tx1"/>
                          </a:solidFill>
                          <a:latin typeface="Cambria Math" panose="02040503050406030204" pitchFamily="18" charset="0"/>
                        </a:rPr>
                        <m:t>=</m:t>
                      </m:r>
                      <m:sSub>
                        <m:sSubPr>
                          <m:ctrlPr>
                            <a:rPr lang="en-US" altLang="ko-KR" i="1">
                              <a:solidFill>
                                <a:schemeClr val="tx1"/>
                              </a:solidFill>
                              <a:latin typeface="Cambria Math" panose="02040503050406030204" pitchFamily="18" charset="0"/>
                            </a:rPr>
                          </m:ctrlPr>
                        </m:sSubPr>
                        <m:e>
                          <m:r>
                            <a:rPr lang="en-US" altLang="ko-KR" i="1">
                              <a:solidFill>
                                <a:schemeClr val="tx1"/>
                              </a:solidFill>
                              <a:latin typeface="Cambria Math" panose="02040503050406030204" pitchFamily="18" charset="0"/>
                            </a:rPr>
                            <m:t>𝑟</m:t>
                          </m:r>
                        </m:e>
                        <m:sub>
                          <m:r>
                            <a:rPr lang="en-US" altLang="ko-KR" i="1">
                              <a:solidFill>
                                <a:schemeClr val="tx1"/>
                              </a:solidFill>
                              <a:latin typeface="Cambria Math" panose="02040503050406030204" pitchFamily="18" charset="0"/>
                            </a:rPr>
                            <m:t>𝑥</m:t>
                          </m:r>
                          <m:r>
                            <a:rPr lang="en-US" altLang="ko-KR" i="1">
                              <a:solidFill>
                                <a:schemeClr val="tx1"/>
                              </a:solidFill>
                              <a:latin typeface="Cambria Math" panose="02040503050406030204" pitchFamily="18" charset="0"/>
                            </a:rPr>
                            <m:t>,</m:t>
                          </m:r>
                          <m:r>
                            <a:rPr lang="en-US" altLang="ko-KR" i="1">
                              <a:solidFill>
                                <a:schemeClr val="tx1"/>
                              </a:solidFill>
                              <a:latin typeface="Cambria Math" panose="02040503050406030204" pitchFamily="18" charset="0"/>
                            </a:rPr>
                            <m:t>𝑦</m:t>
                          </m:r>
                        </m:sub>
                      </m:sSub>
                      <m:f>
                        <m:fPr>
                          <m:ctrlPr>
                            <a:rPr lang="en-US" altLang="ko-KR" b="0" i="1" smtClean="0">
                              <a:solidFill>
                                <a:schemeClr val="tx1"/>
                              </a:solidFill>
                              <a:latin typeface="Cambria Math" panose="02040503050406030204" pitchFamily="18" charset="0"/>
                            </a:rPr>
                          </m:ctrlPr>
                        </m:fPr>
                        <m:num>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𝑠</m:t>
                              </m:r>
                            </m:e>
                            <m:sub>
                              <m:r>
                                <a:rPr lang="en-US" altLang="ko-KR" b="0" i="1" smtClean="0">
                                  <a:solidFill>
                                    <a:schemeClr val="tx1"/>
                                  </a:solidFill>
                                  <a:latin typeface="Cambria Math" panose="02040503050406030204" pitchFamily="18" charset="0"/>
                                </a:rPr>
                                <m:t>𝑦</m:t>
                              </m:r>
                            </m:sub>
                          </m:sSub>
                        </m:num>
                        <m:den>
                          <m:sSub>
                            <m:sSubPr>
                              <m:ctrlPr>
                                <a:rPr lang="en-US" altLang="ko-KR" b="0" i="1" smtClean="0">
                                  <a:solidFill>
                                    <a:schemeClr val="tx1"/>
                                  </a:solidFill>
                                  <a:latin typeface="Cambria Math" panose="02040503050406030204" pitchFamily="18" charset="0"/>
                                </a:rPr>
                              </m:ctrlPr>
                            </m:sSubPr>
                            <m:e>
                              <m:r>
                                <a:rPr lang="en-US" altLang="ko-KR" b="0" i="1" smtClean="0">
                                  <a:solidFill>
                                    <a:schemeClr val="tx1"/>
                                  </a:solidFill>
                                  <a:latin typeface="Cambria Math" panose="02040503050406030204" pitchFamily="18" charset="0"/>
                                </a:rPr>
                                <m:t>𝑠</m:t>
                              </m:r>
                            </m:e>
                            <m:sub>
                              <m:r>
                                <a:rPr lang="en-US" altLang="ko-KR" b="0" i="1" smtClean="0">
                                  <a:solidFill>
                                    <a:schemeClr val="tx1"/>
                                  </a:solidFill>
                                  <a:latin typeface="Cambria Math" panose="02040503050406030204" pitchFamily="18" charset="0"/>
                                </a:rPr>
                                <m:t>𝑥</m:t>
                              </m:r>
                            </m:sub>
                          </m:sSub>
                        </m:den>
                      </m:f>
                    </m:oMath>
                  </m:oMathPara>
                </a14:m>
                <a:endParaRPr lang="en-US" altLang="ko-KR" dirty="0">
                  <a:solidFill>
                    <a:schemeClr val="tx1"/>
                  </a:solidFill>
                </a:endParaRPr>
              </a:p>
              <a:p>
                <a:pPr/>
                <a14:m>
                  <m:oMathPara xmlns:m="http://schemas.openxmlformats.org/officeDocument/2006/math">
                    <m:oMathParaPr>
                      <m:jc m:val="left"/>
                    </m:oMathParaPr>
                    <m:oMath xmlns:m="http://schemas.openxmlformats.org/officeDocument/2006/math">
                      <m:r>
                        <a:rPr lang="en-US" altLang="ko-KR" b="0" i="1" smtClean="0">
                          <a:solidFill>
                            <a:schemeClr val="tx1"/>
                          </a:solidFill>
                          <a:latin typeface="Cambria Math" panose="02040503050406030204" pitchFamily="18" charset="0"/>
                        </a:rPr>
                        <m:t>𝑎</m:t>
                      </m:r>
                      <m:r>
                        <a:rPr lang="en-US" altLang="ko-KR" b="0" i="1" smtClean="0">
                          <a:solidFill>
                            <a:schemeClr val="tx1"/>
                          </a:solidFill>
                          <a:latin typeface="Cambria Math" panose="02040503050406030204" pitchFamily="18" charset="0"/>
                        </a:rPr>
                        <m:t>=</m:t>
                      </m:r>
                      <m:acc>
                        <m:accPr>
                          <m:chr m:val="̂"/>
                          <m:ctrlPr>
                            <a:rPr lang="en-US" altLang="ko-KR" b="0" i="1" smtClean="0">
                              <a:solidFill>
                                <a:schemeClr val="tx1"/>
                              </a:solidFill>
                              <a:latin typeface="Cambria Math" panose="02040503050406030204" pitchFamily="18" charset="0"/>
                            </a:rPr>
                          </m:ctrlPr>
                        </m:accPr>
                        <m:e>
                          <m:r>
                            <a:rPr lang="en-US" altLang="ko-KR" b="0" i="1" smtClean="0">
                              <a:solidFill>
                                <a:schemeClr val="tx1"/>
                              </a:solidFill>
                              <a:latin typeface="Cambria Math" panose="02040503050406030204" pitchFamily="18" charset="0"/>
                            </a:rPr>
                            <m:t>𝛼</m:t>
                          </m:r>
                        </m:e>
                      </m:acc>
                      <m:r>
                        <a:rPr lang="en-US" altLang="ko-KR" b="0" i="1" smtClean="0">
                          <a:solidFill>
                            <a:schemeClr val="tx1"/>
                          </a:solidFill>
                          <a:latin typeface="Cambria Math" panose="02040503050406030204" pitchFamily="18" charset="0"/>
                        </a:rPr>
                        <m:t>=</m:t>
                      </m:r>
                      <m:acc>
                        <m:accPr>
                          <m:chr m:val="̅"/>
                          <m:ctrlPr>
                            <a:rPr lang="en-US" altLang="ko-KR" b="0" i="1" smtClean="0">
                              <a:solidFill>
                                <a:schemeClr val="tx1"/>
                              </a:solidFill>
                              <a:latin typeface="Cambria Math" panose="02040503050406030204" pitchFamily="18" charset="0"/>
                            </a:rPr>
                          </m:ctrlPr>
                        </m:accPr>
                        <m:e>
                          <m:r>
                            <a:rPr lang="en-US" altLang="ko-KR" b="0" i="1" smtClean="0">
                              <a:solidFill>
                                <a:schemeClr val="tx1"/>
                              </a:solidFill>
                              <a:latin typeface="Cambria Math" panose="02040503050406030204" pitchFamily="18" charset="0"/>
                            </a:rPr>
                            <m:t>𝑦</m:t>
                          </m:r>
                        </m:e>
                      </m:acc>
                      <m:r>
                        <a:rPr lang="en-US" altLang="ko-KR" b="0" i="1" smtClean="0">
                          <a:solidFill>
                            <a:schemeClr val="tx1"/>
                          </a:solidFill>
                          <a:latin typeface="Cambria Math" panose="02040503050406030204" pitchFamily="18" charset="0"/>
                        </a:rPr>
                        <m:t>−</m:t>
                      </m:r>
                      <m:r>
                        <a:rPr lang="en-US" altLang="ko-KR" b="0" i="1" smtClean="0">
                          <a:solidFill>
                            <a:schemeClr val="tx1"/>
                          </a:solidFill>
                          <a:latin typeface="Cambria Math" panose="02040503050406030204" pitchFamily="18" charset="0"/>
                        </a:rPr>
                        <m:t>𝑏</m:t>
                      </m:r>
                      <m:acc>
                        <m:accPr>
                          <m:chr m:val="̅"/>
                          <m:ctrlPr>
                            <a:rPr lang="en-US" altLang="ko-KR" b="0" i="1" smtClean="0">
                              <a:solidFill>
                                <a:schemeClr val="tx1"/>
                              </a:solidFill>
                              <a:latin typeface="Cambria Math" panose="02040503050406030204" pitchFamily="18" charset="0"/>
                            </a:rPr>
                          </m:ctrlPr>
                        </m:accPr>
                        <m:e>
                          <m:r>
                            <a:rPr lang="en-US" altLang="ko-KR" b="0" i="1" smtClean="0">
                              <a:solidFill>
                                <a:schemeClr val="tx1"/>
                              </a:solidFill>
                              <a:latin typeface="Cambria Math" panose="02040503050406030204" pitchFamily="18" charset="0"/>
                            </a:rPr>
                            <m:t>𝑥</m:t>
                          </m:r>
                        </m:e>
                      </m:acc>
                    </m:oMath>
                  </m:oMathPara>
                </a14:m>
                <a:endParaRPr lang="ko-KR" altLang="en-US" dirty="0">
                  <a:solidFill>
                    <a:schemeClr val="tx1"/>
                  </a:solidFill>
                </a:endParaRPr>
              </a:p>
            </p:txBody>
          </p:sp>
        </mc:Choice>
        <mc:Fallback xmlns="">
          <p:sp>
            <p:nvSpPr>
              <p:cNvPr id="5" name="모서리가 둥근 직사각형 4"/>
              <p:cNvSpPr>
                <a:spLocks noRot="1" noChangeAspect="1" noMove="1" noResize="1" noEditPoints="1" noAdjustHandles="1" noChangeArrowheads="1" noChangeShapeType="1" noTextEdit="1"/>
              </p:cNvSpPr>
              <p:nvPr/>
            </p:nvSpPr>
            <p:spPr>
              <a:xfrm>
                <a:off x="6675120" y="477838"/>
                <a:ext cx="5262880" cy="1717116"/>
              </a:xfrm>
              <a:prstGeom prst="roundRect">
                <a:avLst>
                  <a:gd name="adj" fmla="val 10263"/>
                </a:avLst>
              </a:prstGeom>
              <a:blipFill>
                <a:blip r:embed="rId3"/>
                <a:stretch>
                  <a:fillRect/>
                </a:stretch>
              </a:blipFill>
              <a:ln w="38100">
                <a:solidFill>
                  <a:schemeClr val="tx2"/>
                </a:solidFill>
              </a:ln>
            </p:spPr>
            <p:txBody>
              <a:bodyPr/>
              <a:lstStyle/>
              <a:p>
                <a:r>
                  <a:rPr lang="ko-KR" altLang="en-US">
                    <a:noFill/>
                  </a:rPr>
                  <a:t> </a:t>
                </a:r>
              </a:p>
            </p:txBody>
          </p:sp>
        </mc:Fallback>
      </mc:AlternateContent>
    </p:spTree>
    <p:extLst>
      <p:ext uri="{BB962C8B-B14F-4D97-AF65-F5344CB8AC3E}">
        <p14:creationId xmlns:p14="http://schemas.microsoft.com/office/powerpoint/2010/main" val="403687825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기울기와 절편</a:t>
            </a:r>
          </a:p>
        </p:txBody>
      </p:sp>
      <p:sp>
        <p:nvSpPr>
          <p:cNvPr id="3" name="내용 개체 틀 2"/>
          <p:cNvSpPr>
            <a:spLocks noGrp="1"/>
          </p:cNvSpPr>
          <p:nvPr>
            <p:ph idx="1"/>
          </p:nvPr>
        </p:nvSpPr>
        <p:spPr>
          <a:xfrm>
            <a:off x="1981200" y="1600200"/>
            <a:ext cx="8579296" cy="4997152"/>
          </a:xfrm>
        </p:spPr>
        <p:txBody>
          <a:bodyPr>
            <a:normAutofit/>
          </a:bodyPr>
          <a:lstStyle/>
          <a:p>
            <a:pPr marL="0" indent="0">
              <a:lnSpc>
                <a:spcPct val="150000"/>
              </a:lnSpc>
              <a:buNone/>
            </a:pPr>
            <a:r>
              <a:rPr lang="ko-KR" altLang="en-US" sz="2400" dirty="0"/>
              <a:t>           </a:t>
            </a:r>
            <a:endParaRPr lang="en-US" altLang="ko-KR" sz="1600" dirty="0"/>
          </a:p>
          <a:p>
            <a:pPr marL="0" indent="0">
              <a:spcBef>
                <a:spcPct val="50000"/>
              </a:spcBef>
              <a:buNone/>
            </a:pPr>
            <a:r>
              <a:rPr lang="en-US" altLang="ko-KR" sz="1600" dirty="0"/>
              <a:t>						    </a:t>
            </a:r>
          </a:p>
          <a:p>
            <a:pPr marL="0" indent="0">
              <a:spcBef>
                <a:spcPct val="50000"/>
              </a:spcBef>
              <a:buNone/>
            </a:pPr>
            <a:r>
              <a:rPr lang="en-US" altLang="ko-KR" sz="1600" dirty="0"/>
              <a:t>                                                                                 </a:t>
            </a:r>
            <a:r>
              <a:rPr lang="ko-KR" altLang="en-US" sz="1600" dirty="0"/>
              <a:t> </a:t>
            </a:r>
            <a:endParaRPr lang="en-US" altLang="ko-KR" dirty="0"/>
          </a:p>
        </p:txBody>
      </p:sp>
      <p:grpSp>
        <p:nvGrpSpPr>
          <p:cNvPr id="5" name="Group 18"/>
          <p:cNvGrpSpPr/>
          <p:nvPr/>
        </p:nvGrpSpPr>
        <p:grpSpPr>
          <a:xfrm>
            <a:off x="1934648" y="2289174"/>
            <a:ext cx="6465609" cy="3990976"/>
            <a:chOff x="410647" y="2289174"/>
            <a:chExt cx="6465609" cy="3990976"/>
          </a:xfrm>
        </p:grpSpPr>
        <p:grpSp>
          <p:nvGrpSpPr>
            <p:cNvPr id="6" name="Group 16"/>
            <p:cNvGrpSpPr/>
            <p:nvPr/>
          </p:nvGrpSpPr>
          <p:grpSpPr>
            <a:xfrm>
              <a:off x="410647" y="2289174"/>
              <a:ext cx="5862059" cy="3654425"/>
              <a:chOff x="408517" y="2285992"/>
              <a:chExt cx="6557433" cy="3657608"/>
            </a:xfrm>
          </p:grpSpPr>
          <p:sp>
            <p:nvSpPr>
              <p:cNvPr id="7" name="Text Box 11"/>
              <p:cNvSpPr txBox="1">
                <a:spLocks noChangeArrowheads="1"/>
              </p:cNvSpPr>
              <p:nvPr/>
            </p:nvSpPr>
            <p:spPr bwMode="auto">
              <a:xfrm rot="16200000">
                <a:off x="199413" y="2495096"/>
                <a:ext cx="796921" cy="378714"/>
              </a:xfrm>
              <a:prstGeom prst="rect">
                <a:avLst/>
              </a:prstGeom>
              <a:noFill/>
              <a:ln w="9525">
                <a:noFill/>
                <a:miter lim="800000"/>
                <a:headEnd/>
                <a:tailEnd/>
              </a:ln>
            </p:spPr>
            <p:txBody>
              <a:bodyPr wrap="square">
                <a:spAutoFit/>
              </a:bodyPr>
              <a:lstStyle/>
              <a:p>
                <a:pPr>
                  <a:spcBef>
                    <a:spcPct val="50000"/>
                  </a:spcBef>
                </a:pPr>
                <a:r>
                  <a:rPr lang="ko-KR" altLang="en-US" sz="1600" b="1" dirty="0" err="1"/>
                  <a:t>월소득</a:t>
                </a:r>
                <a:endParaRPr lang="en-US" altLang="ko-KR" sz="1600" b="1" dirty="0"/>
              </a:p>
            </p:txBody>
          </p:sp>
          <p:pic>
            <p:nvPicPr>
              <p:cNvPr id="8" name="Picture 9"/>
              <p:cNvPicPr>
                <a:picLocks noChangeAspect="1" noChangeArrowheads="1"/>
              </p:cNvPicPr>
              <p:nvPr/>
            </p:nvPicPr>
            <p:blipFill>
              <a:blip r:embed="rId2" cstate="print"/>
              <a:srcRect l="39796" t="35248" r="9184" b="6641"/>
              <a:stretch>
                <a:fillRect/>
              </a:stretch>
            </p:blipFill>
            <p:spPr bwMode="auto">
              <a:xfrm>
                <a:off x="1746250" y="2289175"/>
                <a:ext cx="5219700" cy="3654425"/>
              </a:xfrm>
              <a:prstGeom prst="rect">
                <a:avLst/>
              </a:prstGeom>
              <a:noFill/>
              <a:ln w="9525">
                <a:noFill/>
                <a:miter lim="800000"/>
                <a:headEnd/>
                <a:tailEnd/>
              </a:ln>
            </p:spPr>
          </p:pic>
          <p:pic>
            <p:nvPicPr>
              <p:cNvPr id="9" name="Picture 14"/>
              <p:cNvPicPr>
                <a:picLocks noChangeAspect="1" noChangeArrowheads="1"/>
              </p:cNvPicPr>
              <p:nvPr/>
            </p:nvPicPr>
            <p:blipFill>
              <a:blip r:embed="rId2" cstate="print"/>
              <a:srcRect l="4082" t="35248" r="91837" b="6641"/>
              <a:stretch>
                <a:fillRect/>
              </a:stretch>
            </p:blipFill>
            <p:spPr bwMode="auto">
              <a:xfrm>
                <a:off x="869950" y="2286000"/>
                <a:ext cx="417513" cy="3657600"/>
              </a:xfrm>
              <a:prstGeom prst="rect">
                <a:avLst/>
              </a:prstGeom>
              <a:noFill/>
              <a:ln w="9525">
                <a:noFill/>
                <a:miter lim="800000"/>
                <a:headEnd/>
                <a:tailEnd/>
              </a:ln>
            </p:spPr>
          </p:pic>
          <p:sp>
            <p:nvSpPr>
              <p:cNvPr id="10" name="Freeform 15"/>
              <p:cNvSpPr>
                <a:spLocks/>
              </p:cNvSpPr>
              <p:nvPr/>
            </p:nvSpPr>
            <p:spPr bwMode="auto">
              <a:xfrm>
                <a:off x="1390650" y="5486400"/>
                <a:ext cx="165100" cy="304800"/>
              </a:xfrm>
              <a:custGeom>
                <a:avLst/>
                <a:gdLst>
                  <a:gd name="T0" fmla="*/ 104 w 104"/>
                  <a:gd name="T1" fmla="*/ 0 h 192"/>
                  <a:gd name="T2" fmla="*/ 8 w 104"/>
                  <a:gd name="T3" fmla="*/ 96 h 192"/>
                  <a:gd name="T4" fmla="*/ 56 w 104"/>
                  <a:gd name="T5" fmla="*/ 144 h 192"/>
                  <a:gd name="T6" fmla="*/ 8 w 104"/>
                  <a:gd name="T7" fmla="*/ 192 h 192"/>
                  <a:gd name="T8" fmla="*/ 0 60000 65536"/>
                  <a:gd name="T9" fmla="*/ 0 60000 65536"/>
                  <a:gd name="T10" fmla="*/ 0 60000 65536"/>
                  <a:gd name="T11" fmla="*/ 0 60000 65536"/>
                  <a:gd name="T12" fmla="*/ 0 w 104"/>
                  <a:gd name="T13" fmla="*/ 0 h 192"/>
                  <a:gd name="T14" fmla="*/ 104 w 104"/>
                  <a:gd name="T15" fmla="*/ 192 h 192"/>
                </a:gdLst>
                <a:ahLst/>
                <a:cxnLst>
                  <a:cxn ang="T8">
                    <a:pos x="T0" y="T1"/>
                  </a:cxn>
                  <a:cxn ang="T9">
                    <a:pos x="T2" y="T3"/>
                  </a:cxn>
                  <a:cxn ang="T10">
                    <a:pos x="T4" y="T5"/>
                  </a:cxn>
                  <a:cxn ang="T11">
                    <a:pos x="T6" y="T7"/>
                  </a:cxn>
                </a:cxnLst>
                <a:rect l="T12" t="T13" r="T14" b="T15"/>
                <a:pathLst>
                  <a:path w="104" h="192">
                    <a:moveTo>
                      <a:pt x="104" y="0"/>
                    </a:moveTo>
                    <a:cubicBezTo>
                      <a:pt x="60" y="36"/>
                      <a:pt x="16" y="72"/>
                      <a:pt x="8" y="96"/>
                    </a:cubicBezTo>
                    <a:cubicBezTo>
                      <a:pt x="0" y="120"/>
                      <a:pt x="56" y="128"/>
                      <a:pt x="56" y="144"/>
                    </a:cubicBezTo>
                    <a:cubicBezTo>
                      <a:pt x="56" y="160"/>
                      <a:pt x="16" y="184"/>
                      <a:pt x="8" y="192"/>
                    </a:cubicBezTo>
                  </a:path>
                </a:pathLst>
              </a:custGeom>
              <a:noFill/>
              <a:ln w="9525">
                <a:solidFill>
                  <a:schemeClr val="tx1"/>
                </a:solidFill>
                <a:round/>
                <a:headEnd/>
                <a:tailEnd/>
              </a:ln>
            </p:spPr>
            <p:txBody>
              <a:bodyPr/>
              <a:lstStyle/>
              <a:p>
                <a:endParaRPr lang="ko-KR" altLang="en-US"/>
              </a:p>
            </p:txBody>
          </p:sp>
          <p:sp>
            <p:nvSpPr>
              <p:cNvPr id="11" name="Freeform 16"/>
              <p:cNvSpPr>
                <a:spLocks/>
              </p:cNvSpPr>
              <p:nvPr/>
            </p:nvSpPr>
            <p:spPr bwMode="auto">
              <a:xfrm>
                <a:off x="1441450" y="5486400"/>
                <a:ext cx="165100" cy="304800"/>
              </a:xfrm>
              <a:custGeom>
                <a:avLst/>
                <a:gdLst>
                  <a:gd name="T0" fmla="*/ 104 w 104"/>
                  <a:gd name="T1" fmla="*/ 0 h 192"/>
                  <a:gd name="T2" fmla="*/ 8 w 104"/>
                  <a:gd name="T3" fmla="*/ 96 h 192"/>
                  <a:gd name="T4" fmla="*/ 56 w 104"/>
                  <a:gd name="T5" fmla="*/ 144 h 192"/>
                  <a:gd name="T6" fmla="*/ 8 w 104"/>
                  <a:gd name="T7" fmla="*/ 192 h 192"/>
                  <a:gd name="T8" fmla="*/ 0 60000 65536"/>
                  <a:gd name="T9" fmla="*/ 0 60000 65536"/>
                  <a:gd name="T10" fmla="*/ 0 60000 65536"/>
                  <a:gd name="T11" fmla="*/ 0 60000 65536"/>
                  <a:gd name="T12" fmla="*/ 0 w 104"/>
                  <a:gd name="T13" fmla="*/ 0 h 192"/>
                  <a:gd name="T14" fmla="*/ 104 w 104"/>
                  <a:gd name="T15" fmla="*/ 192 h 192"/>
                </a:gdLst>
                <a:ahLst/>
                <a:cxnLst>
                  <a:cxn ang="T8">
                    <a:pos x="T0" y="T1"/>
                  </a:cxn>
                  <a:cxn ang="T9">
                    <a:pos x="T2" y="T3"/>
                  </a:cxn>
                  <a:cxn ang="T10">
                    <a:pos x="T4" y="T5"/>
                  </a:cxn>
                  <a:cxn ang="T11">
                    <a:pos x="T6" y="T7"/>
                  </a:cxn>
                </a:cxnLst>
                <a:rect l="T12" t="T13" r="T14" b="T15"/>
                <a:pathLst>
                  <a:path w="104" h="192">
                    <a:moveTo>
                      <a:pt x="104" y="0"/>
                    </a:moveTo>
                    <a:cubicBezTo>
                      <a:pt x="60" y="36"/>
                      <a:pt x="16" y="72"/>
                      <a:pt x="8" y="96"/>
                    </a:cubicBezTo>
                    <a:cubicBezTo>
                      <a:pt x="0" y="120"/>
                      <a:pt x="56" y="128"/>
                      <a:pt x="56" y="144"/>
                    </a:cubicBezTo>
                    <a:cubicBezTo>
                      <a:pt x="56" y="160"/>
                      <a:pt x="16" y="184"/>
                      <a:pt x="8" y="192"/>
                    </a:cubicBezTo>
                  </a:path>
                </a:pathLst>
              </a:custGeom>
              <a:noFill/>
              <a:ln w="9525">
                <a:solidFill>
                  <a:schemeClr val="tx1"/>
                </a:solidFill>
                <a:round/>
                <a:headEnd/>
                <a:tailEnd/>
              </a:ln>
            </p:spPr>
            <p:txBody>
              <a:bodyPr/>
              <a:lstStyle/>
              <a:p>
                <a:endParaRPr lang="ko-KR" altLang="en-US"/>
              </a:p>
            </p:txBody>
          </p:sp>
          <p:sp>
            <p:nvSpPr>
              <p:cNvPr id="12" name="AutoShape 18"/>
              <p:cNvSpPr>
                <a:spLocks noChangeArrowheads="1"/>
              </p:cNvSpPr>
              <p:nvPr/>
            </p:nvSpPr>
            <p:spPr bwMode="auto">
              <a:xfrm>
                <a:off x="2571736" y="4429132"/>
                <a:ext cx="3200400" cy="228600"/>
              </a:xfrm>
              <a:custGeom>
                <a:avLst/>
                <a:gdLst>
                  <a:gd name="T0" fmla="*/ 2400300 w 21600"/>
                  <a:gd name="T1" fmla="*/ 0 h 21600"/>
                  <a:gd name="T2" fmla="*/ 0 w 21600"/>
                  <a:gd name="T3" fmla="*/ 114300 h 21600"/>
                  <a:gd name="T4" fmla="*/ 2400300 w 21600"/>
                  <a:gd name="T5" fmla="*/ 228600 h 21600"/>
                  <a:gd name="T6" fmla="*/ 3200400 w 21600"/>
                  <a:gd name="T7" fmla="*/ 1143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rgbClr val="66CCFF"/>
                  </a:gs>
                  <a:gs pos="100000">
                    <a:srgbClr val="2F5E76"/>
                  </a:gs>
                </a:gsLst>
                <a:lin ang="0" scaled="1"/>
              </a:gradFill>
              <a:ln w="9525">
                <a:noFill/>
                <a:miter lim="800000"/>
                <a:headEnd/>
                <a:tailEnd/>
              </a:ln>
            </p:spPr>
            <p:txBody>
              <a:bodyPr wrap="none" anchor="ctr"/>
              <a:lstStyle/>
              <a:p>
                <a:endParaRPr lang="ko-KR" altLang="en-US"/>
              </a:p>
            </p:txBody>
          </p:sp>
          <p:sp>
            <p:nvSpPr>
              <p:cNvPr id="13" name="Rectangle 19"/>
              <p:cNvSpPr>
                <a:spLocks noChangeArrowheads="1"/>
              </p:cNvSpPr>
              <p:nvPr/>
            </p:nvSpPr>
            <p:spPr bwMode="auto">
              <a:xfrm>
                <a:off x="5732463" y="4470400"/>
                <a:ext cx="152400" cy="152400"/>
              </a:xfrm>
              <a:prstGeom prst="rect">
                <a:avLst/>
              </a:prstGeom>
              <a:solidFill>
                <a:srgbClr val="66CCFF"/>
              </a:solidFill>
              <a:ln w="9525">
                <a:noFill/>
                <a:miter lim="800000"/>
                <a:headEnd/>
                <a:tailEnd/>
              </a:ln>
            </p:spPr>
            <p:txBody>
              <a:bodyPr wrap="none" anchor="ctr"/>
              <a:lstStyle/>
              <a:p>
                <a:endParaRPr lang="ko-KR" altLang="en-US"/>
              </a:p>
            </p:txBody>
          </p:sp>
          <p:sp>
            <p:nvSpPr>
              <p:cNvPr id="14" name="Rectangle 20"/>
              <p:cNvSpPr>
                <a:spLocks noChangeArrowheads="1"/>
              </p:cNvSpPr>
              <p:nvPr/>
            </p:nvSpPr>
            <p:spPr bwMode="auto">
              <a:xfrm>
                <a:off x="5721350" y="3721100"/>
                <a:ext cx="152400" cy="152400"/>
              </a:xfrm>
              <a:prstGeom prst="rect">
                <a:avLst/>
              </a:prstGeom>
              <a:solidFill>
                <a:srgbClr val="66CCFF"/>
              </a:solidFill>
              <a:ln w="9525">
                <a:solidFill>
                  <a:srgbClr val="FF0000"/>
                </a:solidFill>
                <a:miter lim="800000"/>
                <a:headEnd/>
                <a:tailEnd/>
              </a:ln>
            </p:spPr>
            <p:txBody>
              <a:bodyPr wrap="none" anchor="ctr"/>
              <a:lstStyle/>
              <a:p>
                <a:endParaRPr lang="ko-KR" altLang="en-US"/>
              </a:p>
            </p:txBody>
          </p:sp>
          <p:sp>
            <p:nvSpPr>
              <p:cNvPr id="15" name="AutoShape 21"/>
              <p:cNvSpPr>
                <a:spLocks noChangeArrowheads="1"/>
              </p:cNvSpPr>
              <p:nvPr/>
            </p:nvSpPr>
            <p:spPr bwMode="auto">
              <a:xfrm rot="16088825" flipV="1">
                <a:off x="5811044" y="3794919"/>
                <a:ext cx="874712" cy="698500"/>
              </a:xfrm>
              <a:prstGeom prst="curvedDownArrow">
                <a:avLst>
                  <a:gd name="adj1" fmla="val 12662"/>
                  <a:gd name="adj2" fmla="val 27886"/>
                  <a:gd name="adj3" fmla="val 33333"/>
                </a:avLst>
              </a:prstGeom>
              <a:solidFill>
                <a:srgbClr val="C1D7C3"/>
              </a:solidFill>
              <a:ln w="9525">
                <a:noFill/>
                <a:miter lim="800000"/>
                <a:headEnd/>
                <a:tailEnd/>
              </a:ln>
            </p:spPr>
            <p:txBody>
              <a:bodyPr wrap="none" anchor="ctr"/>
              <a:lstStyle/>
              <a:p>
                <a:endParaRPr lang="ko-KR" altLang="en-US"/>
              </a:p>
            </p:txBody>
          </p:sp>
          <p:sp>
            <p:nvSpPr>
              <p:cNvPr id="16" name="Text Box 22"/>
              <p:cNvSpPr txBox="1">
                <a:spLocks noChangeArrowheads="1"/>
              </p:cNvSpPr>
              <p:nvPr/>
            </p:nvSpPr>
            <p:spPr bwMode="auto">
              <a:xfrm>
                <a:off x="6324600" y="3794125"/>
                <a:ext cx="381000" cy="701675"/>
              </a:xfrm>
              <a:prstGeom prst="rect">
                <a:avLst/>
              </a:prstGeom>
              <a:noFill/>
              <a:ln w="9525">
                <a:noFill/>
                <a:miter lim="800000"/>
                <a:headEnd/>
                <a:tailEnd/>
              </a:ln>
            </p:spPr>
            <p:txBody>
              <a:bodyPr>
                <a:spAutoFit/>
              </a:bodyPr>
              <a:lstStyle/>
              <a:p>
                <a:pPr algn="ctr">
                  <a:spcBef>
                    <a:spcPct val="50000"/>
                  </a:spcBef>
                </a:pPr>
                <a:r>
                  <a:rPr lang="en-US" altLang="ko-KR" sz="4000" b="1">
                    <a:solidFill>
                      <a:srgbClr val="FF0000"/>
                    </a:solidFill>
                    <a:latin typeface="휴먼옛체" pitchFamily="18" charset="-127"/>
                    <a:ea typeface="휴먼옛체" pitchFamily="18" charset="-127"/>
                  </a:rPr>
                  <a:t>?</a:t>
                </a:r>
              </a:p>
            </p:txBody>
          </p:sp>
        </p:grpSp>
        <p:sp>
          <p:nvSpPr>
            <p:cNvPr id="18" name="Text Box 10"/>
            <p:cNvSpPr txBox="1">
              <a:spLocks noChangeArrowheads="1"/>
            </p:cNvSpPr>
            <p:nvPr/>
          </p:nvSpPr>
          <p:spPr bwMode="auto">
            <a:xfrm>
              <a:off x="5330031" y="5943600"/>
              <a:ext cx="1546225" cy="336550"/>
            </a:xfrm>
            <a:prstGeom prst="rect">
              <a:avLst/>
            </a:prstGeom>
            <a:noFill/>
            <a:ln w="9525">
              <a:noFill/>
              <a:miter lim="800000"/>
              <a:headEnd/>
              <a:tailEnd/>
            </a:ln>
          </p:spPr>
          <p:txBody>
            <a:bodyPr wrap="square">
              <a:spAutoFit/>
            </a:bodyPr>
            <a:lstStyle/>
            <a:p>
              <a:pPr>
                <a:spcBef>
                  <a:spcPct val="50000"/>
                </a:spcBef>
              </a:pPr>
              <a:r>
                <a:rPr lang="ko-KR" altLang="en-US" sz="1600" b="1" dirty="0"/>
                <a:t>교육년수</a:t>
              </a:r>
              <a:endParaRPr lang="en-US" altLang="ko-KR" sz="1600" b="1" dirty="0"/>
            </a:p>
          </p:txBody>
        </p:sp>
      </p:grpSp>
      <p:sp>
        <p:nvSpPr>
          <p:cNvPr id="17" name="TextBox 16"/>
          <p:cNvSpPr txBox="1"/>
          <p:nvPr/>
        </p:nvSpPr>
        <p:spPr>
          <a:xfrm>
            <a:off x="7838200" y="1904090"/>
            <a:ext cx="2434265" cy="978729"/>
          </a:xfrm>
          <a:prstGeom prst="rect">
            <a:avLst/>
          </a:prstGeom>
          <a:noFill/>
        </p:spPr>
        <p:txBody>
          <a:bodyPr wrap="square" rtlCol="0">
            <a:spAutoFit/>
          </a:bodyPr>
          <a:lstStyle/>
          <a:p>
            <a:pPr>
              <a:lnSpc>
                <a:spcPct val="120000"/>
              </a:lnSpc>
              <a:spcBef>
                <a:spcPct val="50000"/>
              </a:spcBef>
            </a:pPr>
            <a:r>
              <a:rPr lang="ko-KR" altLang="en-US" sz="1600" dirty="0">
                <a:latin typeface="나눔고딕" panose="020D0604000000000000" pitchFamily="50" charset="-127"/>
                <a:ea typeface="나눔고딕" panose="020D0604000000000000" pitchFamily="50" charset="-127"/>
              </a:rPr>
              <a:t>추정된 기울기를</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외부개입</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내부반응</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의 정도로 해석할 수 있을까</a:t>
            </a:r>
            <a:r>
              <a:rPr lang="en-US" altLang="ko-KR" sz="1600" dirty="0">
                <a:latin typeface="나눔고딕" panose="020D0604000000000000" pitchFamily="50" charset="-127"/>
                <a:ea typeface="나눔고딕" panose="020D0604000000000000" pitchFamily="50" charset="-127"/>
              </a:rPr>
              <a:t>?</a:t>
            </a:r>
          </a:p>
        </p:txBody>
      </p:sp>
      <p:sp>
        <p:nvSpPr>
          <p:cNvPr id="20" name="TextBox 19"/>
          <p:cNvSpPr txBox="1"/>
          <p:nvPr/>
        </p:nvSpPr>
        <p:spPr>
          <a:xfrm>
            <a:off x="7838200" y="3796122"/>
            <a:ext cx="2434265" cy="1865126"/>
          </a:xfrm>
          <a:prstGeom prst="rect">
            <a:avLst/>
          </a:prstGeom>
          <a:noFill/>
        </p:spPr>
        <p:txBody>
          <a:bodyPr wrap="square" rtlCol="0">
            <a:spAutoFit/>
          </a:bodyPr>
          <a:lstStyle/>
          <a:p>
            <a:pPr>
              <a:lnSpc>
                <a:spcPct val="120000"/>
              </a:lnSpc>
              <a:spcBef>
                <a:spcPct val="50000"/>
              </a:spcBef>
            </a:pPr>
            <a:r>
              <a:rPr lang="en-US" altLang="ko-KR" sz="1600" b="1" dirty="0">
                <a:solidFill>
                  <a:srgbClr val="C00000"/>
                </a:solidFill>
                <a:latin typeface="나눔고딕" panose="020D0604000000000000" pitchFamily="50" charset="-127"/>
                <a:ea typeface="나눔고딕" panose="020D0604000000000000" pitchFamily="50" charset="-127"/>
              </a:rPr>
              <a:t>- </a:t>
            </a:r>
            <a:r>
              <a:rPr lang="ko-KR" altLang="en-US" sz="1600" b="1" dirty="0">
                <a:solidFill>
                  <a:srgbClr val="C00000"/>
                </a:solidFill>
                <a:latin typeface="나눔고딕" panose="020D0604000000000000" pitchFamily="50" charset="-127"/>
                <a:ea typeface="나눔고딕" panose="020D0604000000000000" pitchFamily="50" charset="-127"/>
              </a:rPr>
              <a:t>통제된 실험으로부터 얻은 자료를 가지고 구한 기울기면 그런 해석이 가능하나 경험적 연구로 얻은 기울기면 꼭 그런 것은 아니다</a:t>
            </a:r>
            <a:r>
              <a:rPr lang="en-US" altLang="ko-KR" sz="1600" b="1" dirty="0">
                <a:solidFill>
                  <a:srgbClr val="C00000"/>
                </a:solidFill>
                <a:latin typeface="나눔고딕" panose="020D0604000000000000" pitchFamily="50" charset="-127"/>
                <a:ea typeface="나눔고딕" panose="020D0604000000000000" pitchFamily="50" charset="-127"/>
              </a:rPr>
              <a:t>.</a:t>
            </a:r>
          </a:p>
        </p:txBody>
      </p:sp>
      <p:sp>
        <p:nvSpPr>
          <p:cNvPr id="21" name="AutoShape 5"/>
          <p:cNvSpPr>
            <a:spLocks noChangeArrowheads="1"/>
          </p:cNvSpPr>
          <p:nvPr/>
        </p:nvSpPr>
        <p:spPr bwMode="auto">
          <a:xfrm>
            <a:off x="1988544" y="1503089"/>
            <a:ext cx="407262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기울기 추정치에 대한 해석상의 주의</a:t>
            </a:r>
          </a:p>
        </p:txBody>
      </p:sp>
    </p:spTree>
    <p:extLst>
      <p:ext uri="{BB962C8B-B14F-4D97-AF65-F5344CB8AC3E}">
        <p14:creationId xmlns:p14="http://schemas.microsoft.com/office/powerpoint/2010/main" val="123049232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최소자승법</a:t>
            </a:r>
          </a:p>
        </p:txBody>
      </p:sp>
      <p:sp>
        <p:nvSpPr>
          <p:cNvPr id="3" name="내용 개체 틀 2"/>
          <p:cNvSpPr>
            <a:spLocks noGrp="1"/>
          </p:cNvSpPr>
          <p:nvPr>
            <p:ph idx="1"/>
          </p:nvPr>
        </p:nvSpPr>
        <p:spPr>
          <a:xfrm>
            <a:off x="304800" y="1690688"/>
            <a:ext cx="8229600" cy="5141168"/>
          </a:xfrm>
        </p:spPr>
        <p:txBody>
          <a:bodyPr>
            <a:normAutofit/>
          </a:bodyPr>
          <a:lstStyle/>
          <a:p>
            <a:pPr marL="0" indent="0">
              <a:lnSpc>
                <a:spcPct val="150000"/>
              </a:lnSpc>
              <a:buNone/>
            </a:pPr>
            <a:r>
              <a:rPr lang="ko-KR" altLang="en-US" sz="2400" dirty="0"/>
              <a:t>                     </a:t>
            </a:r>
            <a:endParaRPr lang="en-US" altLang="ko-KR" sz="2400" dirty="0"/>
          </a:p>
          <a:p>
            <a:pPr>
              <a:lnSpc>
                <a:spcPct val="150000"/>
              </a:lnSpc>
            </a:pPr>
            <a:r>
              <a:rPr lang="ko-KR" altLang="en-US" sz="1800" b="1" dirty="0"/>
              <a:t>최소자승직선</a:t>
            </a:r>
            <a:r>
              <a:rPr lang="en-US" altLang="ko-KR" sz="1800" b="1" dirty="0"/>
              <a:t>: </a:t>
            </a:r>
            <a:r>
              <a:rPr lang="ko-KR" altLang="en-US" sz="1800" dirty="0"/>
              <a:t>모든 직선 중에서 </a:t>
            </a:r>
            <a:r>
              <a:rPr lang="en-US" altLang="ko-KR" sz="1800" dirty="0"/>
              <a:t>x</a:t>
            </a:r>
            <a:r>
              <a:rPr lang="ko-KR" altLang="en-US" sz="1800" dirty="0"/>
              <a:t>를 통해 </a:t>
            </a:r>
            <a:r>
              <a:rPr lang="en-US" altLang="ko-KR" sz="1800" dirty="0"/>
              <a:t>y</a:t>
            </a:r>
            <a:r>
              <a:rPr lang="ko-KR" altLang="en-US" sz="1800" dirty="0"/>
              <a:t>를 추정할 때 발생하는 추정오차들의 </a:t>
            </a:r>
            <a:r>
              <a:rPr lang="en-US" altLang="ko-KR" sz="1800" dirty="0"/>
              <a:t>“</a:t>
            </a:r>
            <a:r>
              <a:rPr lang="ko-KR" altLang="en-US" sz="1800" dirty="0"/>
              <a:t>제곱의 합</a:t>
            </a:r>
            <a:r>
              <a:rPr lang="en-US" altLang="ko-KR" sz="1800" dirty="0"/>
              <a:t>”</a:t>
            </a:r>
            <a:r>
              <a:rPr lang="ko-KR" altLang="en-US" sz="1800" dirty="0"/>
              <a:t>으로 측정한 전반적 크기를 가장 작게 만들어주는 직선 </a:t>
            </a:r>
            <a:endParaRPr lang="en-US" altLang="ko-KR" sz="1800" dirty="0"/>
          </a:p>
          <a:p>
            <a:pPr lvl="1">
              <a:lnSpc>
                <a:spcPct val="150000"/>
              </a:lnSpc>
              <a:buFont typeface="Arial" pitchFamily="34" charset="0"/>
              <a:buChar char="•"/>
            </a:pPr>
            <a:r>
              <a:rPr lang="ko-KR" altLang="en-US" sz="1600" dirty="0"/>
              <a:t>산포도상의 </a:t>
            </a:r>
            <a:r>
              <a:rPr lang="ko-KR" altLang="en-US" sz="1600" dirty="0">
                <a:sym typeface="Wingdings" pitchFamily="2" charset="2"/>
              </a:rPr>
              <a:t>각각의 점으로부터 하나의 직선까지의 수직거리를 정의</a:t>
            </a:r>
            <a:endParaRPr lang="en-US" altLang="ko-KR" sz="1600" dirty="0">
              <a:sym typeface="Wingdings" pitchFamily="2" charset="2"/>
            </a:endParaRPr>
          </a:p>
          <a:p>
            <a:pPr lvl="1">
              <a:lnSpc>
                <a:spcPct val="150000"/>
              </a:lnSpc>
              <a:buFont typeface="Arial" pitchFamily="34" charset="0"/>
              <a:buChar char="•"/>
            </a:pPr>
            <a:r>
              <a:rPr lang="ko-KR" altLang="en-US" sz="1600" dirty="0">
                <a:sym typeface="Wingdings" pitchFamily="2" charset="2"/>
              </a:rPr>
              <a:t>수직거리의 </a:t>
            </a:r>
            <a:r>
              <a:rPr lang="en-US" altLang="ko-KR" sz="1600" dirty="0">
                <a:sym typeface="Wingdings" pitchFamily="2" charset="2"/>
              </a:rPr>
              <a:t>“</a:t>
            </a:r>
            <a:r>
              <a:rPr lang="ko-KR" altLang="en-US" sz="1600" dirty="0">
                <a:sym typeface="Wingdings" pitchFamily="2" charset="2"/>
              </a:rPr>
              <a:t>제곱 합</a:t>
            </a:r>
            <a:r>
              <a:rPr lang="en-US" altLang="ko-KR" sz="1600" dirty="0">
                <a:sym typeface="Wingdings" pitchFamily="2" charset="2"/>
              </a:rPr>
              <a:t>”</a:t>
            </a:r>
            <a:r>
              <a:rPr lang="ko-KR" altLang="en-US" sz="1600" dirty="0">
                <a:sym typeface="Wingdings" pitchFamily="2" charset="2"/>
              </a:rPr>
              <a:t>이 최소화 되는 직선을 회귀직선으로 선택</a:t>
            </a:r>
            <a:endParaRPr lang="en-US" altLang="ko-KR" sz="1600" dirty="0">
              <a:sym typeface="Wingdings" pitchFamily="2" charset="2"/>
            </a:endParaRPr>
          </a:p>
          <a:p>
            <a:pPr lvl="1">
              <a:lnSpc>
                <a:spcPct val="150000"/>
              </a:lnSpc>
              <a:buFont typeface="Arial" pitchFamily="34" charset="0"/>
              <a:buChar char="•"/>
            </a:pPr>
            <a:r>
              <a:rPr lang="ko-KR" altLang="en-US" sz="1600" dirty="0">
                <a:sym typeface="Wingdings" pitchFamily="2" charset="2"/>
              </a:rPr>
              <a:t>수직거리의 </a:t>
            </a:r>
            <a:r>
              <a:rPr lang="ko-KR" altLang="en-US" sz="1600" dirty="0" err="1">
                <a:sym typeface="Wingdings" pitchFamily="2" charset="2"/>
              </a:rPr>
              <a:t>제곱합을</a:t>
            </a:r>
            <a:r>
              <a:rPr lang="ko-KR" altLang="en-US" sz="1600" dirty="0">
                <a:sym typeface="Wingdings" pitchFamily="2" charset="2"/>
              </a:rPr>
              <a:t> 최소화하는 것이나 </a:t>
            </a:r>
            <a:r>
              <a:rPr lang="en-US" altLang="ko-KR" sz="1600" dirty="0">
                <a:sym typeface="Wingdings" pitchFamily="2" charset="2"/>
              </a:rPr>
              <a:t>RMS</a:t>
            </a:r>
            <a:r>
              <a:rPr lang="ko-KR" altLang="en-US" sz="1600" dirty="0">
                <a:sym typeface="Wingdings" pitchFamily="2" charset="2"/>
              </a:rPr>
              <a:t>로 측정한 수직거리의 전반적 크기를 최소화하는 것이나 수학적으로 동일한 최적화 문제</a:t>
            </a:r>
            <a:endParaRPr lang="en-US" altLang="ko-KR" sz="1600" dirty="0">
              <a:sym typeface="Wingdings" pitchFamily="2" charset="2"/>
            </a:endParaRPr>
          </a:p>
          <a:p>
            <a:pPr lvl="1">
              <a:lnSpc>
                <a:spcPct val="150000"/>
              </a:lnSpc>
              <a:buFont typeface="Arial" pitchFamily="34" charset="0"/>
              <a:buChar char="•"/>
            </a:pPr>
            <a:r>
              <a:rPr lang="ko-KR" altLang="en-US" sz="1600" dirty="0" err="1">
                <a:sym typeface="Wingdings" pitchFamily="2" charset="2"/>
              </a:rPr>
              <a:t>최소자승법</a:t>
            </a:r>
            <a:r>
              <a:rPr lang="en-US" altLang="ko-KR" sz="1600" dirty="0">
                <a:sym typeface="Wingdings" pitchFamily="2" charset="2"/>
              </a:rPr>
              <a:t>(method of least squares)</a:t>
            </a:r>
            <a:r>
              <a:rPr lang="ko-KR" altLang="en-US" sz="1600" dirty="0">
                <a:sym typeface="Wingdings" pitchFamily="2" charset="2"/>
              </a:rPr>
              <a:t>은 모든 직선 가운데 수직거리의 전반적 크기를 최소화 해주는 직선을 구하는 방법임</a:t>
            </a:r>
            <a:endParaRPr lang="en-US" altLang="ko-KR" sz="2000" dirty="0"/>
          </a:p>
        </p:txBody>
      </p:sp>
      <p:sp>
        <p:nvSpPr>
          <p:cNvPr id="7" name="AutoShape 5"/>
          <p:cNvSpPr>
            <a:spLocks noChangeArrowheads="1"/>
          </p:cNvSpPr>
          <p:nvPr/>
        </p:nvSpPr>
        <p:spPr bwMode="auto">
          <a:xfrm>
            <a:off x="1988544" y="1503089"/>
            <a:ext cx="13711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latin typeface="나눔고딕" panose="020D0604000000000000" pitchFamily="50" charset="-127"/>
                <a:ea typeface="나눔고딕" panose="020D0604000000000000" pitchFamily="50" charset="-127"/>
              </a:rPr>
              <a:t>최소자승법</a:t>
            </a:r>
            <a:endParaRPr lang="en-US" altLang="ko-KR" b="1" dirty="0">
              <a:latin typeface="나눔고딕" panose="020D0604000000000000" pitchFamily="50" charset="-127"/>
              <a:ea typeface="나눔고딕" panose="020D0604000000000000" pitchFamily="50" charset="-127"/>
            </a:endParaRPr>
          </a:p>
        </p:txBody>
      </p:sp>
      <p:pic>
        <p:nvPicPr>
          <p:cNvPr id="5" name="그림 4"/>
          <p:cNvPicPr>
            <a:picLocks noChangeAspect="1"/>
          </p:cNvPicPr>
          <p:nvPr/>
        </p:nvPicPr>
        <p:blipFill>
          <a:blip r:embed="rId2"/>
          <a:stretch>
            <a:fillRect/>
          </a:stretch>
        </p:blipFill>
        <p:spPr>
          <a:xfrm>
            <a:off x="8727439" y="121012"/>
            <a:ext cx="3359785" cy="2807287"/>
          </a:xfrm>
          <a:prstGeom prst="rect">
            <a:avLst/>
          </a:prstGeom>
        </p:spPr>
      </p:pic>
      <p:sp>
        <p:nvSpPr>
          <p:cNvPr id="6" name="TextBox 5"/>
          <p:cNvSpPr txBox="1"/>
          <p:nvPr/>
        </p:nvSpPr>
        <p:spPr>
          <a:xfrm>
            <a:off x="8808720" y="3210560"/>
            <a:ext cx="3058160" cy="646331"/>
          </a:xfrm>
          <a:prstGeom prst="rect">
            <a:avLst/>
          </a:prstGeom>
          <a:noFill/>
        </p:spPr>
        <p:txBody>
          <a:bodyPr wrap="square" rtlCol="0">
            <a:spAutoFit/>
          </a:bodyPr>
          <a:lstStyle/>
          <a:p>
            <a:r>
              <a:rPr lang="ko-KR" altLang="en-US" b="1" dirty="0"/>
              <a:t>모든 점에 가장 가깝도록 절편과 기울기 결정</a:t>
            </a:r>
          </a:p>
        </p:txBody>
      </p:sp>
    </p:spTree>
    <p:extLst>
      <p:ext uri="{BB962C8B-B14F-4D97-AF65-F5344CB8AC3E}">
        <p14:creationId xmlns:p14="http://schemas.microsoft.com/office/powerpoint/2010/main" val="354786016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535" y="1356610"/>
            <a:ext cx="6358762" cy="584775"/>
          </a:xfrm>
          <a:prstGeom prst="rect">
            <a:avLst/>
          </a:prstGeom>
          <a:noFill/>
        </p:spPr>
        <p:txBody>
          <a:bodyPr wrap="square" rtlCol="0">
            <a:spAutoFit/>
          </a:bodyPr>
          <a:lstStyle/>
          <a:p>
            <a:r>
              <a:rPr lang="en-US" altLang="ko-KR" sz="3200" dirty="0"/>
              <a:t>Estimating the OLS Coefficients</a:t>
            </a:r>
            <a:endParaRPr lang="ko-KR" altLang="en-US" sz="3200" dirty="0"/>
          </a:p>
        </p:txBody>
      </p:sp>
      <p:sp>
        <p:nvSpPr>
          <p:cNvPr id="7" name="TextBox 6"/>
          <p:cNvSpPr txBox="1"/>
          <p:nvPr/>
        </p:nvSpPr>
        <p:spPr>
          <a:xfrm>
            <a:off x="767258" y="2258445"/>
            <a:ext cx="7830202" cy="523220"/>
          </a:xfrm>
          <a:prstGeom prst="rect">
            <a:avLst/>
          </a:prstGeom>
          <a:noFill/>
        </p:spPr>
        <p:txBody>
          <a:bodyPr wrap="square" rtlCol="0">
            <a:spAutoFit/>
          </a:bodyPr>
          <a:lstStyle/>
          <a:p>
            <a:r>
              <a:rPr lang="en-US" altLang="ko-KR" sz="2800" dirty="0"/>
              <a:t>Minimizing the residual sum of squares(RSS)</a:t>
            </a:r>
            <a:endParaRPr lang="ko-KR" altLang="en-US" sz="2800" dirty="0"/>
          </a:p>
        </p:txBody>
      </p:sp>
      <mc:AlternateContent xmlns:mc="http://schemas.openxmlformats.org/markup-compatibility/2006" xmlns:a14="http://schemas.microsoft.com/office/drawing/2010/main">
        <mc:Choice Requires="a14">
          <p:sp>
            <p:nvSpPr>
              <p:cNvPr id="8" name="TextBox 7"/>
              <p:cNvSpPr txBox="1"/>
              <p:nvPr/>
            </p:nvSpPr>
            <p:spPr>
              <a:xfrm>
                <a:off x="767258" y="3863657"/>
                <a:ext cx="7020908" cy="650178"/>
              </a:xfrm>
              <a:prstGeom prst="rect">
                <a:avLst/>
              </a:prstGeom>
              <a:noFill/>
            </p:spPr>
            <p:txBody>
              <a:bodyPr wrap="square" rtlCol="0">
                <a:spAutoFit/>
              </a:bodyPr>
              <a:lstStyle/>
              <a:p>
                <a:r>
                  <a:rPr lang="en-US" altLang="ko-KR" sz="2800" dirty="0"/>
                  <a:t>(</a:t>
                </a:r>
                <a14:m>
                  <m:oMath xmlns:m="http://schemas.openxmlformats.org/officeDocument/2006/math">
                    <m:sSub>
                      <m:sSubPr>
                        <m:ctrlPr>
                          <a:rPr lang="en-US" altLang="ko-KR" sz="2800" i="1">
                            <a:latin typeface="Cambria Math" panose="02040503050406030204" pitchFamily="18" charset="0"/>
                          </a:rPr>
                        </m:ctrlPr>
                      </m:sSubPr>
                      <m:e>
                        <m:acc>
                          <m:accPr>
                            <m:chr m:val="̂"/>
                            <m:ctrlPr>
                              <a:rPr lang="en-US" altLang="ko-KR" sz="2800" i="1">
                                <a:latin typeface="Cambria Math" panose="02040503050406030204" pitchFamily="18" charset="0"/>
                              </a:rPr>
                            </m:ctrlPr>
                          </m:accPr>
                          <m:e>
                            <m:r>
                              <a:rPr lang="ko-KR" altLang="en-US" sz="2800" i="1">
                                <a:latin typeface="Cambria Math" panose="02040503050406030204" pitchFamily="18" charset="0"/>
                              </a:rPr>
                              <m:t>𝛽</m:t>
                            </m:r>
                          </m:e>
                        </m:acc>
                      </m:e>
                      <m:sub>
                        <m:r>
                          <a:rPr lang="en-US" altLang="ko-KR" sz="2800" i="1">
                            <a:latin typeface="Cambria Math" panose="02040503050406030204" pitchFamily="18" charset="0"/>
                          </a:rPr>
                          <m:t>0</m:t>
                        </m:r>
                      </m:sub>
                    </m:sSub>
                    <m:r>
                      <a:rPr lang="en-US" altLang="ko-KR" sz="2800" b="0" i="1" smtClean="0">
                        <a:latin typeface="Cambria Math" panose="02040503050406030204" pitchFamily="18" charset="0"/>
                      </a:rPr>
                      <m:t>,</m:t>
                    </m:r>
                    <m:sSub>
                      <m:sSubPr>
                        <m:ctrlPr>
                          <a:rPr lang="en-US" altLang="ko-KR" sz="2800" i="1">
                            <a:latin typeface="Cambria Math" panose="02040503050406030204" pitchFamily="18" charset="0"/>
                          </a:rPr>
                        </m:ctrlPr>
                      </m:sSubPr>
                      <m:e>
                        <m:acc>
                          <m:accPr>
                            <m:chr m:val="̂"/>
                            <m:ctrlPr>
                              <a:rPr lang="en-US" altLang="ko-KR" sz="2800" i="1">
                                <a:latin typeface="Cambria Math" panose="02040503050406030204" pitchFamily="18" charset="0"/>
                              </a:rPr>
                            </m:ctrlPr>
                          </m:accPr>
                          <m:e>
                            <m:r>
                              <a:rPr lang="ko-KR" altLang="en-US" sz="2800" i="1">
                                <a:latin typeface="Cambria Math" panose="02040503050406030204" pitchFamily="18" charset="0"/>
                              </a:rPr>
                              <m:t>𝛽</m:t>
                            </m:r>
                          </m:e>
                        </m:acc>
                      </m:e>
                      <m:sub>
                        <m:r>
                          <a:rPr lang="en-US" altLang="ko-KR" sz="2800" i="1">
                            <a:latin typeface="Cambria Math" panose="02040503050406030204" pitchFamily="18" charset="0"/>
                          </a:rPr>
                          <m:t>1</m:t>
                        </m:r>
                      </m:sub>
                    </m:sSub>
                    <m:r>
                      <a:rPr lang="en-US" altLang="ko-KR" sz="2800" b="0" i="1" smtClean="0">
                        <a:latin typeface="Cambria Math" panose="02040503050406030204" pitchFamily="18" charset="0"/>
                      </a:rPr>
                      <m:t>)=</m:t>
                    </m:r>
                    <m:func>
                      <m:funcPr>
                        <m:ctrlPr>
                          <a:rPr lang="en-US" altLang="ko-KR" sz="2800" b="0" i="1" smtClean="0">
                            <a:latin typeface="Cambria Math" panose="02040503050406030204" pitchFamily="18" charset="0"/>
                          </a:rPr>
                        </m:ctrlPr>
                      </m:funcPr>
                      <m:fName>
                        <m:r>
                          <m:rPr>
                            <m:sty m:val="p"/>
                          </m:rPr>
                          <a:rPr lang="en-US" altLang="ko-KR" sz="2800" b="0" i="0" smtClean="0">
                            <a:latin typeface="Cambria Math" panose="02040503050406030204" pitchFamily="18" charset="0"/>
                          </a:rPr>
                          <m:t>arg</m:t>
                        </m:r>
                      </m:fName>
                      <m:e>
                        <m:func>
                          <m:funcPr>
                            <m:ctrlPr>
                              <a:rPr lang="en-US" altLang="ko-KR" sz="2800" b="0" i="1" smtClean="0">
                                <a:latin typeface="Cambria Math" panose="02040503050406030204" pitchFamily="18" charset="0"/>
                              </a:rPr>
                            </m:ctrlPr>
                          </m:funcPr>
                          <m:fName>
                            <m:limLow>
                              <m:limLowPr>
                                <m:ctrlPr>
                                  <a:rPr lang="en-US" altLang="ko-KR" sz="2800" b="0" i="1" smtClean="0">
                                    <a:latin typeface="Cambria Math" panose="02040503050406030204" pitchFamily="18" charset="0"/>
                                  </a:rPr>
                                </m:ctrlPr>
                              </m:limLowPr>
                              <m:e>
                                <m:r>
                                  <m:rPr>
                                    <m:sty m:val="p"/>
                                  </m:rPr>
                                  <a:rPr lang="en-US" altLang="ko-KR" sz="2800" b="0" i="0" smtClean="0">
                                    <a:latin typeface="Cambria Math" panose="02040503050406030204" pitchFamily="18" charset="0"/>
                                  </a:rPr>
                                  <m:t>min</m:t>
                                </m:r>
                              </m:e>
                              <m:lim>
                                <m:r>
                                  <m:rPr>
                                    <m:nor/>
                                  </m:rPr>
                                  <a:rPr lang="en-US" altLang="ko-KR" sz="2800" dirty="0"/>
                                  <m:t>(</m:t>
                                </m:r>
                                <m:sSub>
                                  <m:sSubPr>
                                    <m:ctrlPr>
                                      <a:rPr lang="en-US" altLang="ko-KR" sz="2800" i="1">
                                        <a:latin typeface="Cambria Math" panose="02040503050406030204" pitchFamily="18" charset="0"/>
                                      </a:rPr>
                                    </m:ctrlPr>
                                  </m:sSubPr>
                                  <m:e>
                                    <m:acc>
                                      <m:accPr>
                                        <m:chr m:val="̂"/>
                                        <m:ctrlPr>
                                          <a:rPr lang="en-US" altLang="ko-KR" sz="2800" i="1">
                                            <a:latin typeface="Cambria Math" panose="02040503050406030204" pitchFamily="18" charset="0"/>
                                          </a:rPr>
                                        </m:ctrlPr>
                                      </m:accPr>
                                      <m:e>
                                        <m:r>
                                          <a:rPr lang="ko-KR" altLang="en-US" sz="2800" i="1">
                                            <a:latin typeface="Cambria Math" panose="02040503050406030204" pitchFamily="18" charset="0"/>
                                          </a:rPr>
                                          <m:t>𝛽</m:t>
                                        </m:r>
                                      </m:e>
                                    </m:acc>
                                  </m:e>
                                  <m:sub>
                                    <m:r>
                                      <a:rPr lang="en-US" altLang="ko-KR" sz="2800" i="1">
                                        <a:latin typeface="Cambria Math" panose="02040503050406030204" pitchFamily="18" charset="0"/>
                                      </a:rPr>
                                      <m:t>0</m:t>
                                    </m:r>
                                  </m:sub>
                                </m:sSub>
                                <m:r>
                                  <a:rPr lang="en-US" altLang="ko-KR" sz="2800" i="1">
                                    <a:latin typeface="Cambria Math" panose="02040503050406030204" pitchFamily="18" charset="0"/>
                                  </a:rPr>
                                  <m:t>,</m:t>
                                </m:r>
                                <m:sSub>
                                  <m:sSubPr>
                                    <m:ctrlPr>
                                      <a:rPr lang="en-US" altLang="ko-KR" sz="2800" i="1">
                                        <a:latin typeface="Cambria Math" panose="02040503050406030204" pitchFamily="18" charset="0"/>
                                      </a:rPr>
                                    </m:ctrlPr>
                                  </m:sSubPr>
                                  <m:e>
                                    <m:acc>
                                      <m:accPr>
                                        <m:chr m:val="̂"/>
                                        <m:ctrlPr>
                                          <a:rPr lang="en-US" altLang="ko-KR" sz="2800" i="1">
                                            <a:latin typeface="Cambria Math" panose="02040503050406030204" pitchFamily="18" charset="0"/>
                                          </a:rPr>
                                        </m:ctrlPr>
                                      </m:accPr>
                                      <m:e>
                                        <m:r>
                                          <a:rPr lang="ko-KR" altLang="en-US" sz="2800" i="1">
                                            <a:latin typeface="Cambria Math" panose="02040503050406030204" pitchFamily="18" charset="0"/>
                                          </a:rPr>
                                          <m:t>𝛽</m:t>
                                        </m:r>
                                      </m:e>
                                    </m:acc>
                                  </m:e>
                                  <m:sub>
                                    <m:r>
                                      <a:rPr lang="en-US" altLang="ko-KR" sz="2800" i="1">
                                        <a:latin typeface="Cambria Math" panose="02040503050406030204" pitchFamily="18" charset="0"/>
                                      </a:rPr>
                                      <m:t>1</m:t>
                                    </m:r>
                                  </m:sub>
                                </m:sSub>
                                <m:r>
                                  <a:rPr lang="en-US" altLang="ko-KR" sz="2800" b="0" i="1" smtClean="0">
                                    <a:latin typeface="Cambria Math" panose="02040503050406030204" pitchFamily="18" charset="0"/>
                                  </a:rPr>
                                  <m:t>)</m:t>
                                </m:r>
                              </m:lim>
                            </m:limLow>
                          </m:fName>
                          <m:e>
                            <m:r>
                              <a:rPr lang="en-US" altLang="ko-KR" sz="2800" b="0" i="1" smtClean="0">
                                <a:latin typeface="Cambria Math" panose="02040503050406030204" pitchFamily="18" charset="0"/>
                              </a:rPr>
                              <m:t>𝑅𝑆𝑆</m:t>
                            </m:r>
                          </m:e>
                        </m:func>
                      </m:e>
                    </m:func>
                  </m:oMath>
                </a14:m>
                <a:endParaRPr lang="ko-KR" alt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767258" y="3863657"/>
                <a:ext cx="7020908" cy="650178"/>
              </a:xfrm>
              <a:prstGeom prst="rect">
                <a:avLst/>
              </a:prstGeom>
              <a:blipFill>
                <a:blip r:embed="rId2"/>
                <a:stretch>
                  <a:fillRect l="-1823" t="-6604" b="-103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67258" y="3098725"/>
                <a:ext cx="11424742" cy="416845"/>
              </a:xfrm>
              <a:prstGeom prst="rect">
                <a:avLst/>
              </a:prstGeom>
              <a:noFill/>
            </p:spPr>
            <p:txBody>
              <a:bodyPr wrap="square" rtlCol="0">
                <a:spAutoFit/>
              </a:bodyPr>
              <a:lstStyle/>
              <a:p>
                <a:r>
                  <a:rPr lang="en-US" altLang="ko-KR" sz="2000" dirty="0"/>
                  <a:t>RSS = </a:t>
                </a:r>
                <a14:m>
                  <m:oMath xmlns:m="http://schemas.openxmlformats.org/officeDocument/2006/math">
                    <m:sSubSup>
                      <m:sSubSupPr>
                        <m:ctrlPr>
                          <a:rPr lang="en-US" altLang="ko-KR" sz="2000" i="1" smtClean="0">
                            <a:latin typeface="Cambria Math" panose="02040503050406030204" pitchFamily="18" charset="0"/>
                          </a:rPr>
                        </m:ctrlPr>
                      </m:sSubSupPr>
                      <m:e>
                        <m:r>
                          <a:rPr lang="en-US" altLang="ko-KR" sz="2000" b="0" i="1" smtClean="0">
                            <a:latin typeface="Cambria Math" panose="02040503050406030204" pitchFamily="18" charset="0"/>
                          </a:rPr>
                          <m:t>𝑒</m:t>
                        </m:r>
                      </m:e>
                      <m:sub>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2</m:t>
                        </m:r>
                      </m:sup>
                    </m:sSubSup>
                    <m:r>
                      <a:rPr lang="en-US" altLang="ko-KR" sz="2000" b="0" i="1" smtClean="0">
                        <a:latin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𝑒</m:t>
                        </m:r>
                      </m:e>
                      <m:sub>
                        <m:r>
                          <a:rPr lang="en-US" altLang="ko-KR" sz="2000" b="0" i="1" smtClean="0">
                            <a:latin typeface="Cambria Math" panose="02040503050406030204" pitchFamily="18" charset="0"/>
                          </a:rPr>
                          <m:t>2</m:t>
                        </m:r>
                      </m:sub>
                      <m:sup>
                        <m:r>
                          <a:rPr lang="en-US" altLang="ko-KR" sz="2000" i="1">
                            <a:latin typeface="Cambria Math" panose="02040503050406030204" pitchFamily="18" charset="0"/>
                          </a:rPr>
                          <m:t>2</m:t>
                        </m:r>
                      </m:sup>
                    </m:sSubSup>
                  </m:oMath>
                </a14:m>
                <a:r>
                  <a:rPr lang="en-US" altLang="ko-KR" sz="2000" dirty="0"/>
                  <a:t>+</a:t>
                </a:r>
                <a14:m>
                  <m:oMath xmlns:m="http://schemas.openxmlformats.org/officeDocument/2006/math">
                    <m:r>
                      <a:rPr lang="en-US" altLang="ko-KR" sz="2000" i="1" dirty="0" smtClean="0">
                        <a:latin typeface="Cambria Math" panose="02040503050406030204" pitchFamily="18" charset="0"/>
                        <a:ea typeface="Cambria Math" panose="02040503050406030204" pitchFamily="18" charset="0"/>
                      </a:rPr>
                      <m:t>⋯⋯</m:t>
                    </m:r>
                    <m:r>
                      <a:rPr lang="en-US" altLang="ko-KR" sz="2000" b="0" i="1" dirty="0" smtClean="0">
                        <a:latin typeface="Cambria Math" panose="02040503050406030204" pitchFamily="18" charset="0"/>
                        <a:ea typeface="Cambria Math" panose="02040503050406030204" pitchFamily="18" charset="0"/>
                      </a:rPr>
                      <m:t>+</m:t>
                    </m:r>
                    <m:sSubSup>
                      <m:sSubSupPr>
                        <m:ctrlPr>
                          <a:rPr lang="en-US" altLang="ko-KR" sz="2000" i="1">
                            <a:latin typeface="Cambria Math" panose="02040503050406030204" pitchFamily="18" charset="0"/>
                          </a:rPr>
                        </m:ctrlPr>
                      </m:sSubSupPr>
                      <m:e>
                        <m:r>
                          <a:rPr lang="en-US" altLang="ko-KR" sz="2000" i="1">
                            <a:latin typeface="Cambria Math" panose="02040503050406030204" pitchFamily="18" charset="0"/>
                          </a:rPr>
                          <m:t>𝑒</m:t>
                        </m:r>
                      </m:e>
                      <m:sub>
                        <m:r>
                          <a:rPr lang="en-US" altLang="ko-KR" sz="2000" b="0" i="1" smtClean="0">
                            <a:latin typeface="Cambria Math" panose="02040503050406030204" pitchFamily="18" charset="0"/>
                          </a:rPr>
                          <m:t>𝑛</m:t>
                        </m:r>
                      </m:sub>
                      <m:sup>
                        <m:r>
                          <a:rPr lang="en-US" altLang="ko-KR" sz="2000" i="1">
                            <a:latin typeface="Cambria Math" panose="02040503050406030204" pitchFamily="18" charset="0"/>
                          </a:rPr>
                          <m:t>2</m:t>
                        </m:r>
                      </m:sup>
                    </m:sSubSup>
                  </m:oMath>
                </a14:m>
                <a:r>
                  <a:rPr lang="ko-KR" altLang="en-US" sz="2000" dirty="0"/>
                  <a:t> </a:t>
                </a:r>
                <a:r>
                  <a:rPr lang="en-US" altLang="ko-KR" sz="2000" dirty="0"/>
                  <a:t>= </a:t>
                </a:r>
                <a14:m>
                  <m:oMath xmlns:m="http://schemas.openxmlformats.org/officeDocument/2006/math">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r>
                          <a:rPr lang="en-US" altLang="ko-KR" sz="2000" b="0" i="1" smtClean="0">
                            <a:latin typeface="Cambria Math" panose="02040503050406030204" pitchFamily="18" charset="0"/>
                          </a:rPr>
                          <m:t>𝑦</m:t>
                        </m:r>
                      </m:e>
                      <m:sub>
                        <m:r>
                          <a:rPr lang="en-US" altLang="ko-KR" sz="2000" b="0" i="1" smtClean="0">
                            <a:latin typeface="Cambria Math" panose="02040503050406030204" pitchFamily="18" charset="0"/>
                          </a:rPr>
                          <m:t>1</m:t>
                        </m:r>
                      </m:sub>
                    </m:sSub>
                    <m:r>
                      <a:rPr lang="en-US" altLang="ko-KR" sz="2000" b="0" i="1" smtClean="0">
                        <a:latin typeface="Cambria Math" panose="02040503050406030204" pitchFamily="18" charset="0"/>
                      </a:rPr>
                      <m:t>−</m:t>
                    </m:r>
                    <m:sSub>
                      <m:sSubPr>
                        <m:ctrlPr>
                          <a:rPr lang="en-US" altLang="ko-KR" sz="2000" b="0" i="1" smtClean="0">
                            <a:latin typeface="Cambria Math" panose="02040503050406030204" pitchFamily="18" charset="0"/>
                          </a:rPr>
                        </m:ctrlPr>
                      </m:sSubPr>
                      <m:e>
                        <m:acc>
                          <m:accPr>
                            <m:chr m:val="̂"/>
                            <m:ctrlPr>
                              <a:rPr lang="en-US" altLang="ko-KR" sz="2000" b="0" i="1" smtClean="0">
                                <a:latin typeface="Cambria Math" panose="02040503050406030204" pitchFamily="18" charset="0"/>
                              </a:rPr>
                            </m:ctrlPr>
                          </m:accPr>
                          <m:e>
                            <m:r>
                              <a:rPr lang="ko-KR" altLang="en-US" sz="2000" b="0" i="1" smtClean="0">
                                <a:latin typeface="Cambria Math" panose="02040503050406030204" pitchFamily="18" charset="0"/>
                              </a:rPr>
                              <m:t>𝛽</m:t>
                            </m:r>
                          </m:e>
                        </m:acc>
                      </m:e>
                      <m:sub>
                        <m:r>
                          <a:rPr lang="en-US" altLang="ko-KR" sz="2000" b="0" i="1" smtClean="0">
                            <a:latin typeface="Cambria Math" panose="02040503050406030204" pitchFamily="18" charset="0"/>
                          </a:rPr>
                          <m:t>0</m:t>
                        </m:r>
                      </m:sub>
                    </m:sSub>
                    <m:r>
                      <a:rPr lang="en-US" altLang="ko-KR" sz="2000" b="0" i="1" smtClean="0">
                        <a:latin typeface="Cambria Math" panose="02040503050406030204" pitchFamily="18" charset="0"/>
                      </a:rPr>
                      <m:t>−</m:t>
                    </m:r>
                    <m:sSub>
                      <m:sSubPr>
                        <m:ctrlPr>
                          <a:rPr lang="en-US" altLang="ko-KR" sz="2000" i="1">
                            <a:latin typeface="Cambria Math" panose="02040503050406030204" pitchFamily="18" charset="0"/>
                          </a:rPr>
                        </m:ctrlPr>
                      </m:sSubPr>
                      <m:e>
                        <m:acc>
                          <m:accPr>
                            <m:chr m:val="̂"/>
                            <m:ctrlPr>
                              <a:rPr lang="en-US" altLang="ko-KR" sz="2000" i="1">
                                <a:latin typeface="Cambria Math" panose="02040503050406030204" pitchFamily="18" charset="0"/>
                              </a:rPr>
                            </m:ctrlPr>
                          </m:accPr>
                          <m:e>
                            <m:r>
                              <a:rPr lang="ko-KR" altLang="en-US" sz="2000" i="1">
                                <a:latin typeface="Cambria Math" panose="02040503050406030204" pitchFamily="18" charset="0"/>
                              </a:rPr>
                              <m:t>𝛽</m:t>
                            </m:r>
                          </m:e>
                        </m:acc>
                      </m:e>
                      <m:sub>
                        <m:r>
                          <a:rPr lang="en-US" altLang="ko-KR" sz="2000" b="0" i="1" smtClean="0">
                            <a:latin typeface="Cambria Math" panose="02040503050406030204" pitchFamily="18" charset="0"/>
                          </a:rPr>
                          <m:t>1</m:t>
                        </m:r>
                      </m:sub>
                    </m:sSub>
                    <m:sSub>
                      <m:sSubPr>
                        <m:ctrlPr>
                          <a:rPr lang="en-US" altLang="ko-KR" sz="2000" i="1" smtClean="0">
                            <a:latin typeface="Cambria Math" panose="02040503050406030204" pitchFamily="18" charset="0"/>
                          </a:rPr>
                        </m:ctrlPr>
                      </m:sSubPr>
                      <m:e>
                        <m:r>
                          <a:rPr lang="en-US" altLang="ko-KR" sz="2000" b="0" i="1" smtClean="0">
                            <a:latin typeface="Cambria Math" panose="02040503050406030204" pitchFamily="18" charset="0"/>
                          </a:rPr>
                          <m:t>𝑥</m:t>
                        </m:r>
                      </m:e>
                      <m:sub>
                        <m:r>
                          <a:rPr lang="en-US" altLang="ko-KR" sz="2000" b="0" i="1" smtClean="0">
                            <a:latin typeface="Cambria Math" panose="02040503050406030204" pitchFamily="18" charset="0"/>
                          </a:rPr>
                          <m:t>1</m:t>
                        </m:r>
                      </m:sub>
                    </m:sSub>
                    <m:sSup>
                      <m:sSupPr>
                        <m:ctrlPr>
                          <a:rPr lang="en-US" altLang="ko-KR" sz="2000" i="1" smtClean="0">
                            <a:latin typeface="Cambria Math" panose="02040503050406030204" pitchFamily="18" charset="0"/>
                          </a:rPr>
                        </m:ctrlPr>
                      </m:sSupPr>
                      <m:e>
                        <m:r>
                          <a:rPr lang="en-US" altLang="ko-KR" sz="2000" b="0" i="1" smtClean="0">
                            <a:latin typeface="Cambria Math" panose="02040503050406030204" pitchFamily="18" charset="0"/>
                          </a:rPr>
                          <m:t>)</m:t>
                        </m:r>
                      </m:e>
                      <m:sup>
                        <m:r>
                          <a:rPr lang="en-US" altLang="ko-KR" sz="2000" b="0" i="1" smtClean="0">
                            <a:latin typeface="Cambria Math" panose="02040503050406030204" pitchFamily="18" charset="0"/>
                          </a:rPr>
                          <m:t>2</m:t>
                        </m:r>
                      </m:sup>
                    </m:sSup>
                    <m:r>
                      <a:rPr lang="en-US" altLang="ko-KR" sz="2000" b="0" i="1" smtClean="0">
                        <a:latin typeface="Cambria Math" panose="02040503050406030204" pitchFamily="18" charset="0"/>
                      </a:rPr>
                      <m:t>+</m:t>
                    </m:r>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𝑦</m:t>
                        </m:r>
                      </m:e>
                      <m:sub>
                        <m:r>
                          <a:rPr lang="en-US" altLang="ko-KR" sz="2000" b="0" i="1" smtClean="0">
                            <a:latin typeface="Cambria Math" panose="02040503050406030204" pitchFamily="18" charset="0"/>
                          </a:rPr>
                          <m:t>2</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acc>
                          <m:accPr>
                            <m:chr m:val="̂"/>
                            <m:ctrlPr>
                              <a:rPr lang="en-US" altLang="ko-KR" sz="2000" i="1">
                                <a:latin typeface="Cambria Math" panose="02040503050406030204" pitchFamily="18" charset="0"/>
                              </a:rPr>
                            </m:ctrlPr>
                          </m:accPr>
                          <m:e>
                            <m:r>
                              <a:rPr lang="ko-KR" altLang="en-US" sz="2000" i="1">
                                <a:latin typeface="Cambria Math" panose="02040503050406030204" pitchFamily="18" charset="0"/>
                              </a:rPr>
                              <m:t>𝛽</m:t>
                            </m:r>
                          </m:e>
                        </m:acc>
                      </m:e>
                      <m:sub>
                        <m:r>
                          <a:rPr lang="en-US" altLang="ko-KR" sz="2000" i="1">
                            <a:latin typeface="Cambria Math" panose="02040503050406030204" pitchFamily="18" charset="0"/>
                          </a:rPr>
                          <m:t>0</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acc>
                          <m:accPr>
                            <m:chr m:val="̂"/>
                            <m:ctrlPr>
                              <a:rPr lang="en-US" altLang="ko-KR" sz="2000" i="1">
                                <a:latin typeface="Cambria Math" panose="02040503050406030204" pitchFamily="18" charset="0"/>
                              </a:rPr>
                            </m:ctrlPr>
                          </m:accPr>
                          <m:e>
                            <m:r>
                              <a:rPr lang="ko-KR" altLang="en-US" sz="2000" i="1">
                                <a:latin typeface="Cambria Math" panose="02040503050406030204" pitchFamily="18" charset="0"/>
                              </a:rPr>
                              <m:t>𝛽</m:t>
                            </m:r>
                          </m:e>
                        </m:acc>
                      </m:e>
                      <m:sub>
                        <m:r>
                          <a:rPr lang="en-US" altLang="ko-KR" sz="2000" i="1">
                            <a:latin typeface="Cambria Math" panose="02040503050406030204" pitchFamily="18" charset="0"/>
                          </a:rPr>
                          <m:t>1</m:t>
                        </m:r>
                      </m:sub>
                    </m:sSub>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b="0" i="1" smtClean="0">
                            <a:latin typeface="Cambria Math" panose="02040503050406030204" pitchFamily="18" charset="0"/>
                          </a:rPr>
                          <m:t>2</m:t>
                        </m:r>
                      </m:sub>
                    </m:sSub>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m:t>
                        </m:r>
                      </m:e>
                      <m:sup>
                        <m:r>
                          <a:rPr lang="en-US" altLang="ko-KR" sz="2000" i="1">
                            <a:latin typeface="Cambria Math" panose="02040503050406030204" pitchFamily="18" charset="0"/>
                          </a:rPr>
                          <m:t>2</m:t>
                        </m:r>
                      </m:sup>
                    </m:sSup>
                  </m:oMath>
                </a14:m>
                <a:r>
                  <a:rPr lang="en-US" altLang="ko-KR" sz="2000" dirty="0"/>
                  <a:t>+</a:t>
                </a:r>
                <a:r>
                  <a:rPr lang="en-US" altLang="ko-KR" sz="2000" dirty="0">
                    <a:ea typeface="Cambria Math" panose="02040503050406030204" pitchFamily="18" charset="0"/>
                  </a:rPr>
                  <a:t> </a:t>
                </a:r>
                <a14:m>
                  <m:oMath xmlns:m="http://schemas.openxmlformats.org/officeDocument/2006/math">
                    <m:r>
                      <a:rPr lang="en-US" altLang="ko-KR" sz="2000" i="1" dirty="0">
                        <a:latin typeface="Cambria Math" panose="02040503050406030204" pitchFamily="18" charset="0"/>
                        <a:ea typeface="Cambria Math" panose="02040503050406030204" pitchFamily="18" charset="0"/>
                      </a:rPr>
                      <m:t>⋯⋯</m:t>
                    </m:r>
                  </m:oMath>
                </a14:m>
                <a:r>
                  <a:rPr lang="en-US" altLang="ko-KR" sz="2000" dirty="0"/>
                  <a:t>+</a:t>
                </a:r>
                <a14:m>
                  <m:oMath xmlns:m="http://schemas.openxmlformats.org/officeDocument/2006/math">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𝑦</m:t>
                        </m:r>
                      </m:e>
                      <m:sub>
                        <m:r>
                          <a:rPr lang="en-US" altLang="ko-KR" sz="2000" b="0" i="1" smtClean="0">
                            <a:latin typeface="Cambria Math" panose="02040503050406030204" pitchFamily="18" charset="0"/>
                          </a:rPr>
                          <m:t>𝑛</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acc>
                          <m:accPr>
                            <m:chr m:val="̂"/>
                            <m:ctrlPr>
                              <a:rPr lang="en-US" altLang="ko-KR" sz="2000" i="1">
                                <a:latin typeface="Cambria Math" panose="02040503050406030204" pitchFamily="18" charset="0"/>
                              </a:rPr>
                            </m:ctrlPr>
                          </m:accPr>
                          <m:e>
                            <m:r>
                              <a:rPr lang="ko-KR" altLang="en-US" sz="2000" i="1">
                                <a:latin typeface="Cambria Math" panose="02040503050406030204" pitchFamily="18" charset="0"/>
                              </a:rPr>
                              <m:t>𝛽</m:t>
                            </m:r>
                          </m:e>
                        </m:acc>
                      </m:e>
                      <m:sub>
                        <m:r>
                          <a:rPr lang="en-US" altLang="ko-KR" sz="2000" i="1">
                            <a:latin typeface="Cambria Math" panose="02040503050406030204" pitchFamily="18" charset="0"/>
                          </a:rPr>
                          <m:t>0</m:t>
                        </m:r>
                      </m:sub>
                    </m:sSub>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acc>
                          <m:accPr>
                            <m:chr m:val="̂"/>
                            <m:ctrlPr>
                              <a:rPr lang="en-US" altLang="ko-KR" sz="2000" i="1">
                                <a:latin typeface="Cambria Math" panose="02040503050406030204" pitchFamily="18" charset="0"/>
                              </a:rPr>
                            </m:ctrlPr>
                          </m:accPr>
                          <m:e>
                            <m:r>
                              <a:rPr lang="ko-KR" altLang="en-US" sz="2000" i="1">
                                <a:latin typeface="Cambria Math" panose="02040503050406030204" pitchFamily="18" charset="0"/>
                              </a:rPr>
                              <m:t>𝛽</m:t>
                            </m:r>
                          </m:e>
                        </m:acc>
                      </m:e>
                      <m:sub>
                        <m:r>
                          <a:rPr lang="en-US" altLang="ko-KR" sz="2000" i="1">
                            <a:latin typeface="Cambria Math" panose="02040503050406030204" pitchFamily="18" charset="0"/>
                          </a:rPr>
                          <m:t>1</m:t>
                        </m:r>
                      </m:sub>
                    </m:sSub>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𝑥</m:t>
                        </m:r>
                      </m:e>
                      <m:sub>
                        <m:r>
                          <a:rPr lang="en-US" altLang="ko-KR" sz="2000" b="0" i="1" smtClean="0">
                            <a:latin typeface="Cambria Math" panose="02040503050406030204" pitchFamily="18" charset="0"/>
                          </a:rPr>
                          <m:t>𝑛</m:t>
                        </m:r>
                      </m:sub>
                    </m:sSub>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m:t>
                        </m:r>
                      </m:e>
                      <m:sup>
                        <m:r>
                          <a:rPr lang="en-US" altLang="ko-KR" sz="2000" i="1">
                            <a:latin typeface="Cambria Math" panose="02040503050406030204" pitchFamily="18" charset="0"/>
                          </a:rPr>
                          <m:t>2</m:t>
                        </m:r>
                      </m:sup>
                    </m:sSup>
                  </m:oMath>
                </a14:m>
                <a:endParaRPr lang="ko-KR" altLang="en-US" sz="2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67258" y="3098725"/>
                <a:ext cx="11424742" cy="416845"/>
              </a:xfrm>
              <a:prstGeom prst="rect">
                <a:avLst/>
              </a:prstGeom>
              <a:blipFill rotWithShape="1">
                <a:blip r:embed="rId3"/>
                <a:stretch>
                  <a:fillRect l="-587" t="-4348" b="-231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67258" y="4861922"/>
                <a:ext cx="11340659" cy="967252"/>
              </a:xfrm>
              <a:prstGeom prst="rect">
                <a:avLst/>
              </a:prstGeom>
              <a:noFill/>
            </p:spPr>
            <p:txBody>
              <a:bodyPr wrap="square" rtlCol="0">
                <a:spAutoFit/>
              </a:bodyPr>
              <a:lstStyle/>
              <a:p>
                <a:r>
                  <a:rPr lang="en-US" altLang="ko-KR" sz="3200" dirty="0"/>
                  <a:t>(</a:t>
                </a:r>
                <a14:m>
                  <m:oMath xmlns:m="http://schemas.openxmlformats.org/officeDocument/2006/math">
                    <m:sSub>
                      <m:sSubPr>
                        <m:ctrlPr>
                          <a:rPr lang="en-US" altLang="ko-KR" sz="3200" i="1">
                            <a:latin typeface="Cambria Math" panose="02040503050406030204" pitchFamily="18" charset="0"/>
                          </a:rPr>
                        </m:ctrlPr>
                      </m:sSubPr>
                      <m:e>
                        <m:acc>
                          <m:accPr>
                            <m:chr m:val="̂"/>
                            <m:ctrlPr>
                              <a:rPr lang="en-US" altLang="ko-KR" sz="3200" i="1">
                                <a:latin typeface="Cambria Math" panose="02040503050406030204" pitchFamily="18" charset="0"/>
                              </a:rPr>
                            </m:ctrlPr>
                          </m:accPr>
                          <m:e>
                            <m:r>
                              <a:rPr lang="ko-KR" altLang="en-US" sz="3200" i="1">
                                <a:latin typeface="Cambria Math" panose="02040503050406030204" pitchFamily="18" charset="0"/>
                              </a:rPr>
                              <m:t>𝛽</m:t>
                            </m:r>
                          </m:e>
                        </m:acc>
                      </m:e>
                      <m:sub>
                        <m:r>
                          <a:rPr lang="en-US" altLang="ko-KR" sz="3200" i="1">
                            <a:latin typeface="Cambria Math" panose="02040503050406030204" pitchFamily="18" charset="0"/>
                          </a:rPr>
                          <m:t>0</m:t>
                        </m:r>
                      </m:sub>
                    </m:sSub>
                    <m:r>
                      <a:rPr lang="en-US" altLang="ko-KR" sz="3200" i="1">
                        <a:latin typeface="Cambria Math" panose="02040503050406030204" pitchFamily="18" charset="0"/>
                      </a:rPr>
                      <m:t>,</m:t>
                    </m:r>
                    <m:sSub>
                      <m:sSubPr>
                        <m:ctrlPr>
                          <a:rPr lang="en-US" altLang="ko-KR" sz="3200" i="1">
                            <a:latin typeface="Cambria Math" panose="02040503050406030204" pitchFamily="18" charset="0"/>
                          </a:rPr>
                        </m:ctrlPr>
                      </m:sSubPr>
                      <m:e>
                        <m:acc>
                          <m:accPr>
                            <m:chr m:val="̂"/>
                            <m:ctrlPr>
                              <a:rPr lang="en-US" altLang="ko-KR" sz="3200" i="1">
                                <a:latin typeface="Cambria Math" panose="02040503050406030204" pitchFamily="18" charset="0"/>
                              </a:rPr>
                            </m:ctrlPr>
                          </m:accPr>
                          <m:e>
                            <m:r>
                              <a:rPr lang="ko-KR" altLang="en-US" sz="3200" i="1">
                                <a:latin typeface="Cambria Math" panose="02040503050406030204" pitchFamily="18" charset="0"/>
                              </a:rPr>
                              <m:t>𝛽</m:t>
                            </m:r>
                          </m:e>
                        </m:acc>
                      </m:e>
                      <m:sub>
                        <m:r>
                          <a:rPr lang="en-US" altLang="ko-KR" sz="3200" i="1">
                            <a:latin typeface="Cambria Math" panose="02040503050406030204" pitchFamily="18" charset="0"/>
                          </a:rPr>
                          <m:t>1</m:t>
                        </m:r>
                      </m:sub>
                    </m:sSub>
                  </m:oMath>
                </a14:m>
                <a:r>
                  <a:rPr lang="en-US" altLang="ko-KR" sz="3200" dirty="0"/>
                  <a:t>) = (</a:t>
                </a:r>
                <a14:m>
                  <m:oMath xmlns:m="http://schemas.openxmlformats.org/officeDocument/2006/math">
                    <m:acc>
                      <m:accPr>
                        <m:chr m:val="̅"/>
                        <m:ctrlPr>
                          <a:rPr lang="en-US" altLang="ko-KR" sz="3200" i="1">
                            <a:latin typeface="Cambria Math" panose="02040503050406030204" pitchFamily="18" charset="0"/>
                          </a:rPr>
                        </m:ctrlPr>
                      </m:accPr>
                      <m:e>
                        <m:r>
                          <a:rPr lang="en-US" altLang="ko-KR" sz="3200" i="1">
                            <a:latin typeface="Cambria Math" panose="02040503050406030204" pitchFamily="18" charset="0"/>
                          </a:rPr>
                          <m:t>𝑦</m:t>
                        </m:r>
                      </m:e>
                    </m:acc>
                  </m:oMath>
                </a14:m>
                <a:r>
                  <a:rPr lang="en-US" altLang="ko-KR" sz="3200" dirty="0"/>
                  <a:t> - </a:t>
                </a:r>
                <a14:m>
                  <m:oMath xmlns:m="http://schemas.openxmlformats.org/officeDocument/2006/math">
                    <m:sSub>
                      <m:sSubPr>
                        <m:ctrlPr>
                          <a:rPr lang="en-US" altLang="ko-KR" sz="3200" i="1">
                            <a:latin typeface="Cambria Math" panose="02040503050406030204" pitchFamily="18" charset="0"/>
                          </a:rPr>
                        </m:ctrlPr>
                      </m:sSubPr>
                      <m:e>
                        <m:acc>
                          <m:accPr>
                            <m:chr m:val="̂"/>
                            <m:ctrlPr>
                              <a:rPr lang="en-US" altLang="ko-KR" sz="3200" i="1">
                                <a:latin typeface="Cambria Math" panose="02040503050406030204" pitchFamily="18" charset="0"/>
                              </a:rPr>
                            </m:ctrlPr>
                          </m:accPr>
                          <m:e>
                            <m:r>
                              <a:rPr lang="ko-KR" altLang="en-US" sz="3200" i="1">
                                <a:latin typeface="Cambria Math" panose="02040503050406030204" pitchFamily="18" charset="0"/>
                              </a:rPr>
                              <m:t>𝛽</m:t>
                            </m:r>
                          </m:e>
                        </m:acc>
                      </m:e>
                      <m:sub>
                        <m:r>
                          <a:rPr lang="en-US" altLang="ko-KR" sz="3200" i="1">
                            <a:latin typeface="Cambria Math" panose="02040503050406030204" pitchFamily="18" charset="0"/>
                          </a:rPr>
                          <m:t>1</m:t>
                        </m:r>
                      </m:sub>
                    </m:sSub>
                    <m:acc>
                      <m:accPr>
                        <m:chr m:val="̅"/>
                        <m:ctrlPr>
                          <a:rPr lang="en-US" altLang="ko-KR" sz="3200" i="1">
                            <a:latin typeface="Cambria Math" panose="02040503050406030204" pitchFamily="18" charset="0"/>
                          </a:rPr>
                        </m:ctrlPr>
                      </m:accPr>
                      <m:e>
                        <m:r>
                          <a:rPr lang="en-US" altLang="ko-KR" sz="3200" i="1">
                            <a:latin typeface="Cambria Math" panose="02040503050406030204" pitchFamily="18" charset="0"/>
                          </a:rPr>
                          <m:t>𝑥</m:t>
                        </m:r>
                      </m:e>
                    </m:acc>
                  </m:oMath>
                </a14:m>
                <a:r>
                  <a:rPr lang="en-US" altLang="ko-KR" sz="3200" dirty="0"/>
                  <a:t> , </a:t>
                </a:r>
                <a14:m>
                  <m:oMath xmlns:m="http://schemas.openxmlformats.org/officeDocument/2006/math">
                    <m:f>
                      <m:fPr>
                        <m:ctrlPr>
                          <a:rPr lang="en-US" altLang="ko-KR" sz="3200" i="1" smtClean="0">
                            <a:latin typeface="Cambria Math" panose="02040503050406030204" pitchFamily="18" charset="0"/>
                          </a:rPr>
                        </m:ctrlPr>
                      </m:fPr>
                      <m:num>
                        <m:nary>
                          <m:naryPr>
                            <m:chr m:val="∑"/>
                            <m:ctrlPr>
                              <a:rPr lang="en-US" altLang="ko-KR" sz="3200" i="1" smtClean="0">
                                <a:latin typeface="Cambria Math" panose="02040503050406030204" pitchFamily="18" charset="0"/>
                              </a:rPr>
                            </m:ctrlPr>
                          </m:naryPr>
                          <m:sub>
                            <m:r>
                              <m:rPr>
                                <m:brk m:alnAt="23"/>
                              </m:rPr>
                              <a:rPr lang="en-US" altLang="ko-KR" sz="3200" b="0" i="1" smtClean="0">
                                <a:latin typeface="Cambria Math" panose="02040503050406030204" pitchFamily="18" charset="0"/>
                              </a:rPr>
                              <m:t>𝑖</m:t>
                            </m:r>
                            <m:r>
                              <a:rPr lang="en-US" altLang="ko-KR" sz="3200" b="0" i="1" smtClean="0">
                                <a:latin typeface="Cambria Math" panose="02040503050406030204" pitchFamily="18" charset="0"/>
                              </a:rPr>
                              <m:t>=1</m:t>
                            </m:r>
                          </m:sub>
                          <m:sup>
                            <m:r>
                              <a:rPr lang="en-US" altLang="ko-KR" sz="3200" b="0" i="1" smtClean="0">
                                <a:latin typeface="Cambria Math" panose="02040503050406030204" pitchFamily="18" charset="0"/>
                              </a:rPr>
                              <m:t>𝑛</m:t>
                            </m:r>
                          </m:sup>
                          <m:e>
                            <m:r>
                              <a:rPr lang="en-US" altLang="ko-KR" sz="3200" i="1">
                                <a:latin typeface="Cambria Math" panose="02040503050406030204" pitchFamily="18" charset="0"/>
                              </a:rPr>
                              <m:t>(</m:t>
                            </m:r>
                            <m:sSub>
                              <m:sSubPr>
                                <m:ctrlPr>
                                  <a:rPr lang="en-US" altLang="ko-KR" sz="3200" i="1">
                                    <a:latin typeface="Cambria Math" panose="02040503050406030204" pitchFamily="18" charset="0"/>
                                  </a:rPr>
                                </m:ctrlPr>
                              </m:sSubPr>
                              <m:e>
                                <m:r>
                                  <a:rPr lang="en-US" altLang="ko-KR" sz="3200" i="1">
                                    <a:latin typeface="Cambria Math" panose="02040503050406030204" pitchFamily="18" charset="0"/>
                                  </a:rPr>
                                  <m:t>𝑥</m:t>
                                </m:r>
                              </m:e>
                              <m:sub>
                                <m:r>
                                  <a:rPr lang="en-US" altLang="ko-KR" sz="3200" i="1">
                                    <a:latin typeface="Cambria Math" panose="02040503050406030204" pitchFamily="18" charset="0"/>
                                  </a:rPr>
                                  <m:t>𝑖</m:t>
                                </m:r>
                              </m:sub>
                            </m:sSub>
                            <m:r>
                              <a:rPr lang="en-US" altLang="ko-KR" sz="3200" i="1">
                                <a:latin typeface="Cambria Math" panose="02040503050406030204" pitchFamily="18" charset="0"/>
                              </a:rPr>
                              <m:t>−</m:t>
                            </m:r>
                            <m:acc>
                              <m:accPr>
                                <m:chr m:val="̅"/>
                                <m:ctrlPr>
                                  <a:rPr lang="en-US" altLang="ko-KR" sz="3200" i="1">
                                    <a:latin typeface="Cambria Math" panose="02040503050406030204" pitchFamily="18" charset="0"/>
                                  </a:rPr>
                                </m:ctrlPr>
                              </m:accPr>
                              <m:e>
                                <m:r>
                                  <a:rPr lang="en-US" altLang="ko-KR" sz="3200" i="1">
                                    <a:latin typeface="Cambria Math" panose="02040503050406030204" pitchFamily="18" charset="0"/>
                                  </a:rPr>
                                  <m:t>𝑥</m:t>
                                </m:r>
                              </m:e>
                            </m:acc>
                            <m:r>
                              <a:rPr lang="en-US" altLang="ko-KR" sz="3200" b="0" i="1" smtClean="0">
                                <a:latin typeface="Cambria Math" panose="02040503050406030204" pitchFamily="18" charset="0"/>
                              </a:rPr>
                              <m:t>)</m:t>
                            </m:r>
                            <m:r>
                              <a:rPr lang="en-US" altLang="ko-KR" sz="3200" i="1">
                                <a:latin typeface="Cambria Math" panose="02040503050406030204" pitchFamily="18" charset="0"/>
                              </a:rPr>
                              <m:t>(</m:t>
                            </m:r>
                            <m:sSub>
                              <m:sSubPr>
                                <m:ctrlPr>
                                  <a:rPr lang="en-US" altLang="ko-KR" sz="3200" i="1" smtClean="0">
                                    <a:latin typeface="Cambria Math" panose="02040503050406030204" pitchFamily="18" charset="0"/>
                                  </a:rPr>
                                </m:ctrlPr>
                              </m:sSubPr>
                              <m:e>
                                <m:r>
                                  <a:rPr lang="en-US" altLang="ko-KR" sz="3200" b="0" i="1" smtClean="0">
                                    <a:latin typeface="Cambria Math" panose="02040503050406030204" pitchFamily="18" charset="0"/>
                                  </a:rPr>
                                  <m:t>𝑦</m:t>
                                </m:r>
                              </m:e>
                              <m:sub>
                                <m:r>
                                  <a:rPr lang="en-US" altLang="ko-KR" sz="3200" i="1">
                                    <a:latin typeface="Cambria Math" panose="02040503050406030204" pitchFamily="18" charset="0"/>
                                  </a:rPr>
                                  <m:t>𝑖</m:t>
                                </m:r>
                              </m:sub>
                            </m:sSub>
                            <m:r>
                              <a:rPr lang="en-US" altLang="ko-KR" sz="3200" i="1">
                                <a:latin typeface="Cambria Math" panose="02040503050406030204" pitchFamily="18" charset="0"/>
                              </a:rPr>
                              <m:t>−</m:t>
                            </m:r>
                            <m:acc>
                              <m:accPr>
                                <m:chr m:val="̅"/>
                                <m:ctrlPr>
                                  <a:rPr lang="en-US" altLang="ko-KR" sz="3200" i="1">
                                    <a:latin typeface="Cambria Math" panose="02040503050406030204" pitchFamily="18" charset="0"/>
                                  </a:rPr>
                                </m:ctrlPr>
                              </m:accPr>
                              <m:e>
                                <m:r>
                                  <a:rPr lang="en-US" altLang="ko-KR" sz="3200" b="0" i="1" smtClean="0">
                                    <a:latin typeface="Cambria Math" panose="02040503050406030204" pitchFamily="18" charset="0"/>
                                  </a:rPr>
                                  <m:t>𝑦</m:t>
                                </m:r>
                              </m:e>
                            </m:acc>
                            <m:r>
                              <a:rPr lang="en-US" altLang="ko-KR" sz="3200" b="0" i="1" smtClean="0">
                                <a:latin typeface="Cambria Math" panose="02040503050406030204" pitchFamily="18" charset="0"/>
                              </a:rPr>
                              <m:t>)</m:t>
                            </m:r>
                          </m:e>
                        </m:nary>
                      </m:num>
                      <m:den>
                        <m:nary>
                          <m:naryPr>
                            <m:chr m:val="∑"/>
                            <m:ctrlPr>
                              <a:rPr lang="en-US" altLang="ko-KR" sz="3200" i="1" smtClean="0">
                                <a:latin typeface="Cambria Math" panose="02040503050406030204" pitchFamily="18" charset="0"/>
                              </a:rPr>
                            </m:ctrlPr>
                          </m:naryPr>
                          <m:sub>
                            <m:r>
                              <m:rPr>
                                <m:brk m:alnAt="23"/>
                              </m:rPr>
                              <a:rPr lang="en-US" altLang="ko-KR" sz="3200" b="0" i="1" smtClean="0">
                                <a:latin typeface="Cambria Math" panose="02040503050406030204" pitchFamily="18" charset="0"/>
                              </a:rPr>
                              <m:t>𝑖</m:t>
                            </m:r>
                            <m:r>
                              <a:rPr lang="en-US" altLang="ko-KR" sz="3200" b="0" i="1" smtClean="0">
                                <a:latin typeface="Cambria Math" panose="02040503050406030204" pitchFamily="18" charset="0"/>
                              </a:rPr>
                              <m:t>=1</m:t>
                            </m:r>
                          </m:sub>
                          <m:sup>
                            <m:r>
                              <a:rPr lang="en-US" altLang="ko-KR" sz="3200" b="0" i="1" smtClean="0">
                                <a:latin typeface="Cambria Math" panose="02040503050406030204" pitchFamily="18" charset="0"/>
                              </a:rPr>
                              <m:t>𝑛</m:t>
                            </m:r>
                          </m:sup>
                          <m:e>
                            <m:r>
                              <a:rPr lang="en-US" altLang="ko-KR" sz="3200" b="0" i="1" smtClean="0">
                                <a:latin typeface="Cambria Math" panose="02040503050406030204" pitchFamily="18" charset="0"/>
                              </a:rPr>
                              <m:t>(</m:t>
                            </m:r>
                            <m:sSub>
                              <m:sSubPr>
                                <m:ctrlPr>
                                  <a:rPr lang="en-US" altLang="ko-KR" sz="3200" b="0" i="1" smtClean="0">
                                    <a:latin typeface="Cambria Math" panose="02040503050406030204" pitchFamily="18" charset="0"/>
                                  </a:rPr>
                                </m:ctrlPr>
                              </m:sSubPr>
                              <m:e>
                                <m:r>
                                  <a:rPr lang="en-US" altLang="ko-KR" sz="3200" b="0" i="1" smtClean="0">
                                    <a:latin typeface="Cambria Math" panose="02040503050406030204" pitchFamily="18" charset="0"/>
                                  </a:rPr>
                                  <m:t>𝑥</m:t>
                                </m:r>
                              </m:e>
                              <m:sub>
                                <m:r>
                                  <a:rPr lang="en-US" altLang="ko-KR" sz="3200" b="0" i="1" smtClean="0">
                                    <a:latin typeface="Cambria Math" panose="02040503050406030204" pitchFamily="18" charset="0"/>
                                  </a:rPr>
                                  <m:t>𝑖</m:t>
                                </m:r>
                              </m:sub>
                            </m:sSub>
                            <m:r>
                              <a:rPr lang="en-US" altLang="ko-KR" sz="3200" b="0" i="1" smtClean="0">
                                <a:latin typeface="Cambria Math" panose="02040503050406030204" pitchFamily="18" charset="0"/>
                              </a:rPr>
                              <m:t>−</m:t>
                            </m:r>
                            <m:acc>
                              <m:accPr>
                                <m:chr m:val="̅"/>
                                <m:ctrlPr>
                                  <a:rPr lang="en-US" altLang="ko-KR" sz="3200" b="0" i="1" smtClean="0">
                                    <a:latin typeface="Cambria Math" panose="02040503050406030204" pitchFamily="18" charset="0"/>
                                  </a:rPr>
                                </m:ctrlPr>
                              </m:accPr>
                              <m:e>
                                <m:r>
                                  <a:rPr lang="en-US" altLang="ko-KR" sz="3200" b="0" i="1" smtClean="0">
                                    <a:latin typeface="Cambria Math" panose="02040503050406030204" pitchFamily="18" charset="0"/>
                                  </a:rPr>
                                  <m:t>𝑥</m:t>
                                </m:r>
                              </m:e>
                            </m:acc>
                            <m:sSup>
                              <m:sSupPr>
                                <m:ctrlPr>
                                  <a:rPr lang="en-US" altLang="ko-KR" sz="3200" i="1" smtClean="0">
                                    <a:latin typeface="Cambria Math" panose="02040503050406030204" pitchFamily="18" charset="0"/>
                                  </a:rPr>
                                </m:ctrlPr>
                              </m:sSupPr>
                              <m:e>
                                <m:r>
                                  <a:rPr lang="en-US" altLang="ko-KR" sz="3200" b="0" i="1" smtClean="0">
                                    <a:latin typeface="Cambria Math" panose="02040503050406030204" pitchFamily="18" charset="0"/>
                                  </a:rPr>
                                  <m:t>)</m:t>
                                </m:r>
                              </m:e>
                              <m:sup>
                                <m:r>
                                  <a:rPr lang="en-US" altLang="ko-KR" sz="3200" b="0" i="1" smtClean="0">
                                    <a:latin typeface="Cambria Math" panose="02040503050406030204" pitchFamily="18" charset="0"/>
                                  </a:rPr>
                                  <m:t>2</m:t>
                                </m:r>
                              </m:sup>
                            </m:sSup>
                          </m:e>
                        </m:nary>
                      </m:den>
                    </m:f>
                  </m:oMath>
                </a14:m>
                <a:r>
                  <a:rPr lang="en-US" altLang="ko-KR" sz="3200" dirty="0"/>
                  <a:t>)</a:t>
                </a:r>
              </a:p>
            </p:txBody>
          </p:sp>
        </mc:Choice>
        <mc:Fallback xmlns="">
          <p:sp>
            <p:nvSpPr>
              <p:cNvPr id="18" name="TextBox 17"/>
              <p:cNvSpPr txBox="1">
                <a:spLocks noRot="1" noChangeAspect="1" noMove="1" noResize="1" noEditPoints="1" noAdjustHandles="1" noChangeArrowheads="1" noChangeShapeType="1" noTextEdit="1"/>
              </p:cNvSpPr>
              <p:nvPr/>
            </p:nvSpPr>
            <p:spPr>
              <a:xfrm>
                <a:off x="767258" y="4861922"/>
                <a:ext cx="11340659" cy="967252"/>
              </a:xfrm>
              <a:prstGeom prst="rect">
                <a:avLst/>
              </a:prstGeom>
              <a:blipFill rotWithShape="1">
                <a:blip r:embed="rId4"/>
                <a:stretch>
                  <a:fillRect l="-139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74935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txBox="1">
            <a:spLocks noChangeArrowheads="1"/>
          </p:cNvSpPr>
          <p:nvPr/>
        </p:nvSpPr>
        <p:spPr bwMode="auto">
          <a:xfrm>
            <a:off x="3511820" y="2198890"/>
            <a:ext cx="5652120" cy="270892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fontAlgn="auto">
              <a:lnSpc>
                <a:spcPct val="160000"/>
              </a:lnSpc>
              <a:spcAft>
                <a:spcPts val="0"/>
              </a:spcAft>
              <a:buFontTx/>
              <a:buAutoNum type="arabicPeriod"/>
              <a:defRPr/>
            </a:pPr>
            <a:r>
              <a:rPr lang="ko-KR" altLang="en-US" sz="2400" dirty="0">
                <a:solidFill>
                  <a:srgbClr val="000000"/>
                </a:solidFill>
                <a:latin typeface="나눔고딕" panose="020D0604000000000000" pitchFamily="50" charset="-127"/>
                <a:ea typeface="나눔고딕" panose="020D0604000000000000" pitchFamily="50" charset="-127"/>
              </a:rPr>
              <a:t>그림 이용한 자료 정리</a:t>
            </a:r>
          </a:p>
          <a:p>
            <a:pPr marL="381000" indent="-381000" algn="l" fontAlgn="auto">
              <a:lnSpc>
                <a:spcPct val="160000"/>
              </a:lnSpc>
              <a:spcAft>
                <a:spcPts val="0"/>
              </a:spcAft>
              <a:buFontTx/>
              <a:buAutoNum type="arabicPeriod"/>
              <a:defRPr/>
            </a:pPr>
            <a:r>
              <a:rPr lang="ko-KR" altLang="en-US" sz="2400" dirty="0">
                <a:solidFill>
                  <a:srgbClr val="000000"/>
                </a:solidFill>
                <a:latin typeface="나눔고딕" panose="020D0604000000000000" pitchFamily="50" charset="-127"/>
                <a:ea typeface="나눔고딕" panose="020D0604000000000000" pitchFamily="50" charset="-127"/>
              </a:rPr>
              <a:t>히스토그램 그리기</a:t>
            </a:r>
            <a:endParaRPr lang="ko-KR" altLang="en-US" sz="2400" dirty="0">
              <a:solidFill>
                <a:schemeClr val="tx1"/>
              </a:solidFill>
              <a:latin typeface="+mn-ea"/>
            </a:endParaRPr>
          </a:p>
        </p:txBody>
      </p:sp>
      <p:sp>
        <p:nvSpPr>
          <p:cNvPr id="6" name="Rectangle 6"/>
          <p:cNvSpPr txBox="1">
            <a:spLocks noChangeArrowheads="1"/>
          </p:cNvSpPr>
          <p:nvPr/>
        </p:nvSpPr>
        <p:spPr bwMode="auto">
          <a:xfrm>
            <a:off x="2135561" y="404664"/>
            <a:ext cx="7704857" cy="14401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fontAlgn="base" latinLnBrk="1">
              <a:spcBef>
                <a:spcPct val="0"/>
              </a:spcBef>
              <a:spcAft>
                <a:spcPct val="0"/>
              </a:spcAft>
              <a:defRPr sz="4400" kern="1200">
                <a:solidFill>
                  <a:schemeClr val="tx1"/>
                </a:solidFill>
                <a:latin typeface="+mj-lt"/>
                <a:ea typeface="+mj-ea"/>
                <a:cs typeface="맑은 고딕"/>
              </a:defRPr>
            </a:lvl1pPr>
            <a:lvl2pPr algn="ctr" rtl="0" fontAlgn="base" latinLnBrk="1">
              <a:spcBef>
                <a:spcPct val="0"/>
              </a:spcBef>
              <a:spcAft>
                <a:spcPct val="0"/>
              </a:spcAft>
              <a:defRPr sz="4400">
                <a:solidFill>
                  <a:schemeClr val="tx1"/>
                </a:solidFill>
                <a:latin typeface="맑은 고딕"/>
                <a:ea typeface="맑은 고딕"/>
                <a:cs typeface="맑은 고딕"/>
              </a:defRPr>
            </a:lvl2pPr>
            <a:lvl3pPr algn="ctr" rtl="0" fontAlgn="base" latinLnBrk="1">
              <a:spcBef>
                <a:spcPct val="0"/>
              </a:spcBef>
              <a:spcAft>
                <a:spcPct val="0"/>
              </a:spcAft>
              <a:defRPr sz="4400">
                <a:solidFill>
                  <a:schemeClr val="tx1"/>
                </a:solidFill>
                <a:latin typeface="맑은 고딕"/>
                <a:ea typeface="맑은 고딕"/>
                <a:cs typeface="맑은 고딕"/>
              </a:defRPr>
            </a:lvl3pPr>
            <a:lvl4pPr algn="ctr" rtl="0" fontAlgn="base" latinLnBrk="1">
              <a:spcBef>
                <a:spcPct val="0"/>
              </a:spcBef>
              <a:spcAft>
                <a:spcPct val="0"/>
              </a:spcAft>
              <a:defRPr sz="4400">
                <a:solidFill>
                  <a:schemeClr val="tx1"/>
                </a:solidFill>
                <a:latin typeface="맑은 고딕"/>
                <a:ea typeface="맑은 고딕"/>
                <a:cs typeface="맑은 고딕"/>
              </a:defRPr>
            </a:lvl4pPr>
            <a:lvl5pPr algn="ctr" rtl="0" fontAlgn="base" latinLnBrk="1">
              <a:spcBef>
                <a:spcPct val="0"/>
              </a:spcBef>
              <a:spcAft>
                <a:spcPct val="0"/>
              </a:spcAft>
              <a:defRPr sz="4400">
                <a:solidFill>
                  <a:schemeClr val="tx1"/>
                </a:solidFill>
                <a:latin typeface="맑은 고딕"/>
                <a:ea typeface="맑은 고딕"/>
                <a:cs typeface="맑은 고딕"/>
              </a:defRPr>
            </a:lvl5pPr>
            <a:lvl6pPr marL="457200" algn="ctr" rtl="0" fontAlgn="base" latinLnBrk="1">
              <a:spcBef>
                <a:spcPct val="0"/>
              </a:spcBef>
              <a:spcAft>
                <a:spcPct val="0"/>
              </a:spcAft>
              <a:defRPr sz="4400">
                <a:solidFill>
                  <a:schemeClr val="tx1"/>
                </a:solidFill>
                <a:latin typeface="맑은 고딕"/>
                <a:ea typeface="맑은 고딕"/>
                <a:cs typeface="맑은 고딕"/>
              </a:defRPr>
            </a:lvl6pPr>
            <a:lvl7pPr marL="914400" algn="ctr" rtl="0" fontAlgn="base" latinLnBrk="1">
              <a:spcBef>
                <a:spcPct val="0"/>
              </a:spcBef>
              <a:spcAft>
                <a:spcPct val="0"/>
              </a:spcAft>
              <a:defRPr sz="4400">
                <a:solidFill>
                  <a:schemeClr val="tx1"/>
                </a:solidFill>
                <a:latin typeface="맑은 고딕"/>
                <a:ea typeface="맑은 고딕"/>
                <a:cs typeface="맑은 고딕"/>
              </a:defRPr>
            </a:lvl7pPr>
            <a:lvl8pPr marL="1371600" algn="ctr" rtl="0" fontAlgn="base" latinLnBrk="1">
              <a:spcBef>
                <a:spcPct val="0"/>
              </a:spcBef>
              <a:spcAft>
                <a:spcPct val="0"/>
              </a:spcAft>
              <a:defRPr sz="4400">
                <a:solidFill>
                  <a:schemeClr val="tx1"/>
                </a:solidFill>
                <a:latin typeface="맑은 고딕"/>
                <a:ea typeface="맑은 고딕"/>
                <a:cs typeface="맑은 고딕"/>
              </a:defRPr>
            </a:lvl8pPr>
            <a:lvl9pPr marL="1828800" algn="ctr" rtl="0" fontAlgn="base" latinLnBrk="1">
              <a:spcBef>
                <a:spcPct val="0"/>
              </a:spcBef>
              <a:spcAft>
                <a:spcPct val="0"/>
              </a:spcAft>
              <a:defRPr sz="4400">
                <a:solidFill>
                  <a:schemeClr val="tx1"/>
                </a:solidFill>
                <a:latin typeface="맑은 고딕"/>
                <a:ea typeface="맑은 고딕"/>
                <a:cs typeface="맑은 고딕"/>
              </a:defRPr>
            </a:lvl9pPr>
          </a:lstStyle>
          <a:p>
            <a:r>
              <a:rPr lang="ko-KR" altLang="en-US" sz="4000" dirty="0">
                <a:latin typeface="나눔고딕" panose="020D0604000000000000" pitchFamily="50" charset="-127"/>
                <a:ea typeface="나눔고딕" panose="020D0604000000000000" pitchFamily="50" charset="-127"/>
              </a:rPr>
              <a:t>제 </a:t>
            </a:r>
            <a:r>
              <a:rPr lang="en-US" altLang="ko-KR" sz="4000" dirty="0">
                <a:latin typeface="나눔고딕" panose="020D0604000000000000" pitchFamily="50" charset="-127"/>
                <a:ea typeface="나눔고딕" panose="020D0604000000000000" pitchFamily="50" charset="-127"/>
              </a:rPr>
              <a:t>2 </a:t>
            </a:r>
            <a:r>
              <a:rPr lang="ko-KR" altLang="en-US" sz="4000" dirty="0">
                <a:latin typeface="나눔고딕" panose="020D0604000000000000" pitchFamily="50" charset="-127"/>
                <a:ea typeface="나눔고딕" panose="020D0604000000000000" pitchFamily="50" charset="-127"/>
              </a:rPr>
              <a:t>장  그림 이용한 자료 정리</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535" y="1356610"/>
            <a:ext cx="10815148" cy="584775"/>
          </a:xfrm>
          <a:prstGeom prst="rect">
            <a:avLst/>
          </a:prstGeom>
          <a:noFill/>
        </p:spPr>
        <p:txBody>
          <a:bodyPr wrap="square" rtlCol="0">
            <a:spAutoFit/>
          </a:bodyPr>
          <a:lstStyle/>
          <a:p>
            <a:r>
              <a:rPr lang="en-US" altLang="ko-KR" sz="3200" dirty="0"/>
              <a:t>S.E. of the Coefficient Estimates</a:t>
            </a:r>
            <a:endParaRPr lang="ko-KR" altLang="en-US" sz="3200" dirty="0"/>
          </a:p>
        </p:txBody>
      </p:sp>
      <mc:AlternateContent xmlns:mc="http://schemas.openxmlformats.org/markup-compatibility/2006" xmlns:a14="http://schemas.microsoft.com/office/drawing/2010/main">
        <mc:Choice Requires="a14">
          <p:sp>
            <p:nvSpPr>
              <p:cNvPr id="4" name="TextBox 3"/>
              <p:cNvSpPr txBox="1"/>
              <p:nvPr/>
            </p:nvSpPr>
            <p:spPr>
              <a:xfrm>
                <a:off x="2716924" y="2722089"/>
                <a:ext cx="5023945" cy="737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𝑆𝐸</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acc>
                            <m:accPr>
                              <m:chr m:val="̂"/>
                              <m:ctrlPr>
                                <a:rPr lang="en-US" altLang="ko-KR" b="0" i="1" smtClean="0">
                                  <a:latin typeface="Cambria Math" panose="02040503050406030204" pitchFamily="18" charset="0"/>
                                </a:rPr>
                              </m:ctrlPr>
                            </m:accPr>
                            <m:e>
                              <m:r>
                                <a:rPr lang="ko-KR" altLang="en-US" b="0" i="1" smtClean="0">
                                  <a:latin typeface="Cambria Math" panose="02040503050406030204" pitchFamily="18" charset="0"/>
                                </a:rPr>
                                <m:t>𝛽</m:t>
                              </m:r>
                            </m:e>
                          </m:acc>
                        </m:e>
                        <m:sub>
                          <m:r>
                            <a:rPr lang="en-US" altLang="ko-KR" b="0" i="1" smtClean="0">
                              <a:latin typeface="Cambria Math" panose="02040503050406030204" pitchFamily="18" charset="0"/>
                            </a:rPr>
                            <m:t>0</m:t>
                          </m:r>
                        </m:sub>
                      </m:sSub>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ko-KR" altLang="en-US" i="1">
                              <a:latin typeface="Cambria Math" panose="02040503050406030204" pitchFamily="18" charset="0"/>
                            </a:rPr>
                            <m:t>𝜎</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den>
                      </m:f>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i="1" smtClean="0">
                                  <a:latin typeface="Cambria Math" panose="02040503050406030204" pitchFamily="18" charset="0"/>
                                </a:rPr>
                              </m:ctrlPr>
                            </m:sSup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𝑥</m:t>
                                  </m:r>
                                </m:e>
                              </m:acc>
                            </m:e>
                            <m:sup>
                              <m:r>
                                <a:rPr lang="en-US" altLang="ko-KR" b="0" i="1" smtClean="0">
                                  <a:latin typeface="Cambria Math" panose="02040503050406030204" pitchFamily="18" charset="0"/>
                                </a:rPr>
                                <m:t>2</m:t>
                              </m:r>
                            </m:sup>
                          </m:sSup>
                        </m:num>
                        <m:den>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𝑛</m:t>
                              </m:r>
                            </m:sup>
                            <m:e>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𝑥</m:t>
                                  </m:r>
                                </m:e>
                              </m:acc>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m:t>
                                  </m:r>
                                </m:e>
                                <m:sup>
                                  <m:r>
                                    <a:rPr lang="en-US" altLang="ko-KR" b="0" i="1" smtClean="0">
                                      <a:latin typeface="Cambria Math" panose="02040503050406030204" pitchFamily="18" charset="0"/>
                                    </a:rPr>
                                    <m:t>2</m:t>
                                  </m:r>
                                </m:sup>
                              </m:sSup>
                            </m:e>
                          </m:nary>
                        </m:den>
                      </m:f>
                      <m:r>
                        <a:rPr lang="en-US" altLang="ko-KR" b="0" i="1" smtClean="0">
                          <a:latin typeface="Cambria Math" panose="02040503050406030204" pitchFamily="18" charset="0"/>
                        </a:rPr>
                        <m:t>]</m:t>
                      </m:r>
                    </m:oMath>
                  </m:oMathPara>
                </a14:m>
                <a:endParaRPr lang="ko-KR"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716924" y="2722089"/>
                <a:ext cx="5023945" cy="737061"/>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16924" y="3650741"/>
                <a:ext cx="5023945" cy="7125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𝑆𝐸</m:t>
                      </m:r>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acc>
                            <m:accPr>
                              <m:chr m:val="̂"/>
                              <m:ctrlPr>
                                <a:rPr lang="en-US" altLang="ko-KR" b="0" i="1" smtClean="0">
                                  <a:latin typeface="Cambria Math" panose="02040503050406030204" pitchFamily="18" charset="0"/>
                                </a:rPr>
                              </m:ctrlPr>
                            </m:accPr>
                            <m:e>
                              <m:r>
                                <a:rPr lang="ko-KR" altLang="en-US" b="0" i="1" smtClean="0">
                                  <a:latin typeface="Cambria Math" panose="02040503050406030204" pitchFamily="18" charset="0"/>
                                </a:rPr>
                                <m:t>𝛽</m:t>
                              </m:r>
                            </m:e>
                          </m:acc>
                        </m:e>
                        <m:sub>
                          <m:r>
                            <a:rPr lang="en-US" altLang="ko-KR" b="0" i="1" smtClean="0">
                              <a:latin typeface="Cambria Math" panose="02040503050406030204" pitchFamily="18" charset="0"/>
                            </a:rPr>
                            <m:t>1</m:t>
                          </m:r>
                        </m:sub>
                      </m:sSub>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sSup>
                            <m:sSupPr>
                              <m:ctrlPr>
                                <a:rPr lang="en-US" altLang="ko-KR" i="1" smtClean="0">
                                  <a:latin typeface="Cambria Math" panose="02040503050406030204" pitchFamily="18" charset="0"/>
                                </a:rPr>
                              </m:ctrlPr>
                            </m:sSupPr>
                            <m:e>
                              <m:r>
                                <a:rPr lang="ko-KR" altLang="en-US" i="1" smtClean="0">
                                  <a:latin typeface="Cambria Math" panose="02040503050406030204" pitchFamily="18" charset="0"/>
                                </a:rPr>
                                <m:t>𝜎</m:t>
                              </m:r>
                            </m:e>
                            <m:sup>
                              <m:r>
                                <a:rPr lang="en-US" altLang="ko-KR" b="0" i="1" smtClean="0">
                                  <a:latin typeface="Cambria Math" panose="02040503050406030204" pitchFamily="18" charset="0"/>
                                </a:rPr>
                                <m:t>2</m:t>
                              </m:r>
                            </m:sup>
                          </m:sSup>
                        </m:num>
                        <m:den>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𝑛</m:t>
                              </m:r>
                            </m:sup>
                            <m:e>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𝑥</m:t>
                                  </m:r>
                                </m:e>
                              </m:acc>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m:t>
                                  </m:r>
                                </m:e>
                                <m:sup>
                                  <m:r>
                                    <a:rPr lang="en-US" altLang="ko-KR" b="0" i="1" smtClean="0">
                                      <a:latin typeface="Cambria Math" panose="02040503050406030204" pitchFamily="18" charset="0"/>
                                    </a:rPr>
                                    <m:t>2</m:t>
                                  </m:r>
                                </m:sup>
                              </m:sSup>
                            </m:e>
                          </m:nary>
                        </m:den>
                      </m:f>
                    </m:oMath>
                  </m:oMathPara>
                </a14:m>
                <a:endParaRPr lang="ko-KR"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716924" y="3650741"/>
                <a:ext cx="5023945" cy="712567"/>
              </a:xfrm>
              <a:prstGeom prst="rect">
                <a:avLst/>
              </a:prstGeom>
              <a:blipFill>
                <a:blip r:embed="rId3"/>
                <a:stretch>
                  <a:fillRect/>
                </a:stretch>
              </a:blipFill>
            </p:spPr>
            <p:txBody>
              <a:bodyPr/>
              <a:lstStyle/>
              <a:p>
                <a:r>
                  <a:rPr lang="ko-KR" altLang="en-US">
                    <a:noFill/>
                  </a:rPr>
                  <a:t> </a:t>
                </a:r>
              </a:p>
            </p:txBody>
          </p:sp>
        </mc:Fallback>
      </mc:AlternateContent>
      <p:sp>
        <p:nvSpPr>
          <p:cNvPr id="2" name="TextBox 1"/>
          <p:cNvSpPr txBox="1"/>
          <p:nvPr/>
        </p:nvSpPr>
        <p:spPr>
          <a:xfrm>
            <a:off x="7914640" y="2147071"/>
            <a:ext cx="3647440" cy="369332"/>
          </a:xfrm>
          <a:prstGeom prst="rect">
            <a:avLst/>
          </a:prstGeom>
          <a:noFill/>
        </p:spPr>
        <p:txBody>
          <a:bodyPr wrap="square" rtlCol="0">
            <a:spAutoFit/>
          </a:bodyPr>
          <a:lstStyle/>
          <a:p>
            <a:r>
              <a:rPr lang="ko-KR" altLang="en-US"/>
              <a:t>절편 추정치의 </a:t>
            </a:r>
            <a:r>
              <a:rPr lang="ko-KR" altLang="en-US" dirty="0" err="1"/>
              <a:t>표준오차</a:t>
            </a:r>
            <a:endParaRPr lang="ko-KR" altLang="en-US" dirty="0"/>
          </a:p>
        </p:txBody>
      </p:sp>
      <p:sp>
        <p:nvSpPr>
          <p:cNvPr id="5" name="TextBox 4"/>
          <p:cNvSpPr txBox="1"/>
          <p:nvPr/>
        </p:nvSpPr>
        <p:spPr>
          <a:xfrm>
            <a:off x="7965440" y="4490720"/>
            <a:ext cx="3840480" cy="369332"/>
          </a:xfrm>
          <a:prstGeom prst="rect">
            <a:avLst/>
          </a:prstGeom>
          <a:noFill/>
        </p:spPr>
        <p:txBody>
          <a:bodyPr wrap="square" rtlCol="0">
            <a:spAutoFit/>
          </a:bodyPr>
          <a:lstStyle/>
          <a:p>
            <a:r>
              <a:rPr lang="ko-KR" altLang="en-US"/>
              <a:t>기울기 추정치의 </a:t>
            </a:r>
            <a:r>
              <a:rPr lang="ko-KR" altLang="en-US" dirty="0" err="1"/>
              <a:t>표준오차</a:t>
            </a:r>
            <a:endParaRPr lang="ko-KR" altLang="en-US" dirty="0"/>
          </a:p>
        </p:txBody>
      </p:sp>
      <p:cxnSp>
        <p:nvCxnSpPr>
          <p:cNvPr id="7" name="직선 화살표 연결선 6"/>
          <p:cNvCxnSpPr>
            <a:stCxn id="2" idx="1"/>
          </p:cNvCxnSpPr>
          <p:nvPr/>
        </p:nvCxnSpPr>
        <p:spPr>
          <a:xfrm flipH="1">
            <a:off x="7010400" y="2331737"/>
            <a:ext cx="904240" cy="624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a:stCxn id="5" idx="1"/>
          </p:cNvCxnSpPr>
          <p:nvPr/>
        </p:nvCxnSpPr>
        <p:spPr>
          <a:xfrm flipH="1" flipV="1">
            <a:off x="6634480" y="4206240"/>
            <a:ext cx="1330960" cy="46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26069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535" y="1356610"/>
            <a:ext cx="10815148" cy="584775"/>
          </a:xfrm>
          <a:prstGeom prst="rect">
            <a:avLst/>
          </a:prstGeom>
          <a:noFill/>
        </p:spPr>
        <p:txBody>
          <a:bodyPr wrap="square" rtlCol="0">
            <a:spAutoFit/>
          </a:bodyPr>
          <a:lstStyle/>
          <a:p>
            <a:r>
              <a:rPr lang="en-US" altLang="ko-KR" sz="3200" b="1" dirty="0"/>
              <a:t>Multiple Linear Regression</a:t>
            </a:r>
            <a:endParaRPr lang="ko-KR" altLang="en-US" sz="3200" b="1" dirty="0"/>
          </a:p>
        </p:txBody>
      </p:sp>
      <p:sp>
        <p:nvSpPr>
          <p:cNvPr id="7" name="TextBox 6"/>
          <p:cNvSpPr txBox="1"/>
          <p:nvPr/>
        </p:nvSpPr>
        <p:spPr>
          <a:xfrm>
            <a:off x="767258" y="2607060"/>
            <a:ext cx="7830202" cy="523220"/>
          </a:xfrm>
          <a:prstGeom prst="rect">
            <a:avLst/>
          </a:prstGeom>
          <a:noFill/>
        </p:spPr>
        <p:txBody>
          <a:bodyPr wrap="square" rtlCol="0">
            <a:spAutoFit/>
          </a:bodyPr>
          <a:lstStyle/>
          <a:p>
            <a:r>
              <a:rPr lang="en-US" altLang="ko-KR" sz="2800" dirty="0"/>
              <a:t>Linear Regression using Multiple predictors</a:t>
            </a:r>
            <a:endParaRPr lang="ko-KR" altLang="en-US" sz="2800" dirty="0"/>
          </a:p>
        </p:txBody>
      </p:sp>
      <mc:AlternateContent xmlns:mc="http://schemas.openxmlformats.org/markup-compatibility/2006" xmlns:a14="http://schemas.microsoft.com/office/drawing/2010/main">
        <mc:Choice Requires="a14">
          <p:sp>
            <p:nvSpPr>
              <p:cNvPr id="12" name="TextBox 11"/>
              <p:cNvSpPr txBox="1"/>
              <p:nvPr/>
            </p:nvSpPr>
            <p:spPr>
              <a:xfrm>
                <a:off x="767258" y="3419439"/>
                <a:ext cx="11424742" cy="490199"/>
              </a:xfrm>
              <a:prstGeom prst="rect">
                <a:avLst/>
              </a:prstGeom>
              <a:noFill/>
            </p:spPr>
            <p:txBody>
              <a:bodyPr wrap="square" rtlCol="0">
                <a:spAutoFit/>
              </a:bodyPr>
              <a:lstStyle/>
              <a:p>
                <a14:m>
                  <m:oMath xmlns:m="http://schemas.openxmlformats.org/officeDocument/2006/math">
                    <m:r>
                      <a:rPr lang="en-US" altLang="ko-KR" sz="2400" b="0" i="1" smtClean="0">
                        <a:latin typeface="Cambria Math" panose="02040503050406030204" pitchFamily="18" charset="0"/>
                      </a:rPr>
                      <m:t>𝑌</m:t>
                    </m:r>
                    <m:r>
                      <a:rPr lang="en-US" altLang="ko-KR" sz="2400" b="0" i="1" smtClean="0">
                        <a:latin typeface="Cambria Math" panose="02040503050406030204" pitchFamily="18" charset="0"/>
                      </a:rPr>
                      <m:t>= </m:t>
                    </m:r>
                    <m:sSub>
                      <m:sSubPr>
                        <m:ctrlPr>
                          <a:rPr lang="en-US" altLang="ko-KR" sz="2400" b="0" i="1" smtClean="0">
                            <a:latin typeface="Cambria Math" panose="02040503050406030204" pitchFamily="18" charset="0"/>
                          </a:rPr>
                        </m:ctrlPr>
                      </m:sSubPr>
                      <m:e>
                        <m:r>
                          <a:rPr lang="ko-KR" altLang="en-US" sz="2400" b="0" i="1" smtClean="0">
                            <a:latin typeface="Cambria Math" panose="02040503050406030204" pitchFamily="18" charset="0"/>
                          </a:rPr>
                          <m:t>𝛽</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 </m:t>
                    </m:r>
                    <m:sSub>
                      <m:sSubPr>
                        <m:ctrlPr>
                          <a:rPr lang="en-US" altLang="ko-KR" sz="2400" b="0" i="1" smtClean="0">
                            <a:latin typeface="Cambria Math" panose="02040503050406030204" pitchFamily="18" charset="0"/>
                          </a:rPr>
                        </m:ctrlPr>
                      </m:sSubPr>
                      <m:e>
                        <m:r>
                          <a:rPr lang="ko-KR" altLang="en-US" sz="2400" b="0" i="1" smtClean="0">
                            <a:latin typeface="Cambria Math" panose="02040503050406030204" pitchFamily="18" charset="0"/>
                          </a:rPr>
                          <m:t>𝛽</m:t>
                        </m:r>
                      </m:e>
                      <m:sub>
                        <m:r>
                          <a:rPr lang="en-US" altLang="ko-KR" sz="2400" b="0" i="1" smtClean="0">
                            <a:latin typeface="Cambria Math" panose="02040503050406030204" pitchFamily="18" charset="0"/>
                          </a:rPr>
                          <m:t>1</m:t>
                        </m:r>
                      </m:sub>
                    </m:sSub>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𝑋</m:t>
                        </m:r>
                      </m:e>
                      <m:sub>
                        <m:r>
                          <a:rPr lang="en-US" altLang="ko-KR" sz="2400" b="0" i="1" smtClean="0">
                            <a:latin typeface="Cambria Math" panose="02040503050406030204" pitchFamily="18" charset="0"/>
                          </a:rPr>
                          <m:t>1</m:t>
                        </m:r>
                      </m:sub>
                    </m:sSub>
                    <m:r>
                      <a:rPr lang="en-US" altLang="ko-KR" sz="2400" b="0" i="1" smtClean="0">
                        <a:latin typeface="Cambria Math" panose="02040503050406030204" pitchFamily="18" charset="0"/>
                      </a:rPr>
                      <m:t>+</m:t>
                    </m:r>
                    <m:sSub>
                      <m:sSubPr>
                        <m:ctrlPr>
                          <a:rPr lang="en-US" altLang="ko-KR" sz="2400" b="1" i="1" smtClean="0">
                            <a:solidFill>
                              <a:srgbClr val="C00000"/>
                            </a:solidFill>
                            <a:latin typeface="Cambria Math" panose="02040503050406030204" pitchFamily="18" charset="0"/>
                          </a:rPr>
                        </m:ctrlPr>
                      </m:sSubPr>
                      <m:e>
                        <m:r>
                          <a:rPr lang="ko-KR" altLang="en-US" sz="2400" b="1" i="1">
                            <a:solidFill>
                              <a:srgbClr val="C00000"/>
                            </a:solidFill>
                            <a:latin typeface="Cambria Math" panose="02040503050406030204" pitchFamily="18" charset="0"/>
                          </a:rPr>
                          <m:t>𝜷</m:t>
                        </m:r>
                      </m:e>
                      <m:sub>
                        <m:r>
                          <a:rPr lang="en-US" altLang="ko-KR" sz="2400" b="1" i="1" smtClean="0">
                            <a:solidFill>
                              <a:srgbClr val="C00000"/>
                            </a:solidFill>
                            <a:latin typeface="Cambria Math" panose="02040503050406030204" pitchFamily="18" charset="0"/>
                          </a:rPr>
                          <m:t>𝟐</m:t>
                        </m:r>
                      </m:sub>
                    </m:sSub>
                    <m:sSub>
                      <m:sSubPr>
                        <m:ctrlPr>
                          <a:rPr lang="en-US" altLang="ko-KR" sz="2400" b="1" i="1">
                            <a:solidFill>
                              <a:srgbClr val="C00000"/>
                            </a:solidFill>
                            <a:latin typeface="Cambria Math" panose="02040503050406030204" pitchFamily="18" charset="0"/>
                          </a:rPr>
                        </m:ctrlPr>
                      </m:sSubPr>
                      <m:e>
                        <m:r>
                          <a:rPr lang="en-US" altLang="ko-KR" sz="2400" b="1" i="1">
                            <a:solidFill>
                              <a:srgbClr val="C00000"/>
                            </a:solidFill>
                            <a:latin typeface="Cambria Math" panose="02040503050406030204" pitchFamily="18" charset="0"/>
                          </a:rPr>
                          <m:t>𝑿</m:t>
                        </m:r>
                      </m:e>
                      <m:sub>
                        <m:r>
                          <a:rPr lang="en-US" altLang="ko-KR" sz="2400" b="1" i="1" smtClean="0">
                            <a:solidFill>
                              <a:srgbClr val="C00000"/>
                            </a:solidFill>
                            <a:latin typeface="Cambria Math" panose="02040503050406030204" pitchFamily="18" charset="0"/>
                          </a:rPr>
                          <m:t>𝟐</m:t>
                        </m:r>
                      </m:sub>
                    </m:sSub>
                    <m:r>
                      <a:rPr lang="en-US" altLang="ko-KR" sz="2400" b="1" i="1" smtClean="0">
                        <a:solidFill>
                          <a:srgbClr val="C00000"/>
                        </a:solidFill>
                        <a:latin typeface="Cambria Math" panose="02040503050406030204" pitchFamily="18" charset="0"/>
                      </a:rPr>
                      <m:t>+</m:t>
                    </m:r>
                  </m:oMath>
                </a14:m>
                <a:r>
                  <a:rPr lang="en-US" altLang="ko-KR" sz="2400" b="1" dirty="0">
                    <a:solidFill>
                      <a:srgbClr val="C00000"/>
                    </a:solidFill>
                    <a:ea typeface="Cambria Math" panose="02040503050406030204" pitchFamily="18" charset="0"/>
                  </a:rPr>
                  <a:t> </a:t>
                </a:r>
                <a14:m>
                  <m:oMath xmlns:m="http://schemas.openxmlformats.org/officeDocument/2006/math">
                    <m:r>
                      <a:rPr lang="en-US" altLang="ko-KR" sz="2400" b="1" i="1">
                        <a:solidFill>
                          <a:srgbClr val="C00000"/>
                        </a:solidFill>
                        <a:latin typeface="Cambria Math" panose="02040503050406030204" pitchFamily="18" charset="0"/>
                        <a:ea typeface="Cambria Math" panose="02040503050406030204" pitchFamily="18" charset="0"/>
                      </a:rPr>
                      <m:t>⋯</m:t>
                    </m:r>
                  </m:oMath>
                </a14:m>
                <a:r>
                  <a:rPr lang="en-US" altLang="ko-KR" sz="2400" b="1" dirty="0">
                    <a:solidFill>
                      <a:srgbClr val="C00000"/>
                    </a:solidFill>
                    <a:ea typeface="Cambria Math" panose="02040503050406030204" pitchFamily="18" charset="0"/>
                  </a:rPr>
                  <a:t> </a:t>
                </a:r>
                <a14:m>
                  <m:oMath xmlns:m="http://schemas.openxmlformats.org/officeDocument/2006/math">
                    <m:r>
                      <a:rPr lang="en-US" altLang="ko-KR" sz="2400" b="1" i="1">
                        <a:solidFill>
                          <a:srgbClr val="C00000"/>
                        </a:solidFill>
                        <a:latin typeface="Cambria Math" panose="02040503050406030204" pitchFamily="18" charset="0"/>
                        <a:ea typeface="Cambria Math" panose="02040503050406030204" pitchFamily="18" charset="0"/>
                      </a:rPr>
                      <m:t>⋯</m:t>
                    </m:r>
                    <m:r>
                      <a:rPr lang="en-US" altLang="ko-KR" sz="2400" b="1" i="1" smtClean="0">
                        <a:solidFill>
                          <a:srgbClr val="C00000"/>
                        </a:solidFill>
                        <a:latin typeface="Cambria Math" panose="02040503050406030204" pitchFamily="18" charset="0"/>
                        <a:ea typeface="Cambria Math" panose="02040503050406030204" pitchFamily="18" charset="0"/>
                      </a:rPr>
                      <m:t>+</m:t>
                    </m:r>
                    <m:sSub>
                      <m:sSubPr>
                        <m:ctrlPr>
                          <a:rPr lang="en-US" altLang="ko-KR" sz="2400" b="1" i="1">
                            <a:solidFill>
                              <a:srgbClr val="C00000"/>
                            </a:solidFill>
                            <a:latin typeface="Cambria Math" panose="02040503050406030204" pitchFamily="18" charset="0"/>
                          </a:rPr>
                        </m:ctrlPr>
                      </m:sSubPr>
                      <m:e>
                        <m:r>
                          <a:rPr lang="ko-KR" altLang="en-US" sz="2400" b="1" i="1">
                            <a:solidFill>
                              <a:srgbClr val="C00000"/>
                            </a:solidFill>
                            <a:latin typeface="Cambria Math" panose="02040503050406030204" pitchFamily="18" charset="0"/>
                          </a:rPr>
                          <m:t>𝜷</m:t>
                        </m:r>
                      </m:e>
                      <m:sub>
                        <m:r>
                          <a:rPr lang="en-US" altLang="ko-KR" sz="2400" b="1" i="1" smtClean="0">
                            <a:solidFill>
                              <a:srgbClr val="C00000"/>
                            </a:solidFill>
                            <a:latin typeface="Cambria Math" panose="02040503050406030204" pitchFamily="18" charset="0"/>
                          </a:rPr>
                          <m:t>𝒑</m:t>
                        </m:r>
                      </m:sub>
                    </m:sSub>
                    <m:sSub>
                      <m:sSubPr>
                        <m:ctrlPr>
                          <a:rPr lang="en-US" altLang="ko-KR" sz="2400" b="1" i="1">
                            <a:solidFill>
                              <a:srgbClr val="C00000"/>
                            </a:solidFill>
                            <a:latin typeface="Cambria Math" panose="02040503050406030204" pitchFamily="18" charset="0"/>
                          </a:rPr>
                        </m:ctrlPr>
                      </m:sSubPr>
                      <m:e>
                        <m:r>
                          <a:rPr lang="en-US" altLang="ko-KR" sz="2400" b="1" i="1">
                            <a:solidFill>
                              <a:srgbClr val="C00000"/>
                            </a:solidFill>
                            <a:latin typeface="Cambria Math" panose="02040503050406030204" pitchFamily="18" charset="0"/>
                          </a:rPr>
                          <m:t>𝑿</m:t>
                        </m:r>
                      </m:e>
                      <m:sub>
                        <m:r>
                          <a:rPr lang="en-US" altLang="ko-KR" sz="2400" b="1" i="1" smtClean="0">
                            <a:solidFill>
                              <a:srgbClr val="C00000"/>
                            </a:solidFill>
                            <a:latin typeface="Cambria Math" panose="02040503050406030204" pitchFamily="18" charset="0"/>
                          </a:rPr>
                          <m:t>𝒑</m:t>
                        </m:r>
                      </m:sub>
                    </m:sSub>
                    <m:r>
                      <a:rPr lang="en-US" altLang="ko-KR" sz="2400" b="0" i="1" smtClean="0">
                        <a:latin typeface="Cambria Math" panose="02040503050406030204" pitchFamily="18" charset="0"/>
                      </a:rPr>
                      <m:t>+ </m:t>
                    </m:r>
                    <m:r>
                      <a:rPr lang="ko-KR" altLang="en-US" sz="2400" b="0" i="1" smtClean="0">
                        <a:latin typeface="Cambria Math" panose="02040503050406030204" pitchFamily="18" charset="0"/>
                      </a:rPr>
                      <m:t>𝜖</m:t>
                    </m:r>
                  </m:oMath>
                </a14:m>
                <a:endParaRPr lang="ko-KR" alt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67258" y="3419439"/>
                <a:ext cx="11424742" cy="490199"/>
              </a:xfrm>
              <a:prstGeom prst="rect">
                <a:avLst/>
              </a:prstGeom>
              <a:blipFill>
                <a:blip r:embed="rId2"/>
                <a:stretch>
                  <a:fillRect l="-160" b="-12500"/>
                </a:stretch>
              </a:blipFill>
            </p:spPr>
            <p:txBody>
              <a:bodyPr/>
              <a:lstStyle/>
              <a:p>
                <a:r>
                  <a:rPr lang="ko-KR" altLang="en-US">
                    <a:noFill/>
                  </a:rPr>
                  <a:t> </a:t>
                </a:r>
              </a:p>
            </p:txBody>
          </p:sp>
        </mc:Fallback>
      </mc:AlternateContent>
      <p:sp>
        <p:nvSpPr>
          <p:cNvPr id="6" name="TextBox 5"/>
          <p:cNvSpPr txBox="1"/>
          <p:nvPr/>
        </p:nvSpPr>
        <p:spPr>
          <a:xfrm>
            <a:off x="737035" y="4174059"/>
            <a:ext cx="11165662" cy="523220"/>
          </a:xfrm>
          <a:prstGeom prst="rect">
            <a:avLst/>
          </a:prstGeom>
          <a:noFill/>
        </p:spPr>
        <p:txBody>
          <a:bodyPr wrap="square" rtlCol="0">
            <a:spAutoFit/>
          </a:bodyPr>
          <a:lstStyle/>
          <a:p>
            <a:r>
              <a:rPr lang="en-US" altLang="ko-KR" sz="2800" dirty="0"/>
              <a:t>Minimizing the residual sum of squares (RSS)</a:t>
            </a:r>
            <a:endParaRPr lang="ko-KR" altLang="en-US" sz="2800" dirty="0"/>
          </a:p>
        </p:txBody>
      </p:sp>
      <mc:AlternateContent xmlns:mc="http://schemas.openxmlformats.org/markup-compatibility/2006" xmlns:a14="http://schemas.microsoft.com/office/drawing/2010/main">
        <mc:Choice Requires="a14">
          <p:sp>
            <p:nvSpPr>
              <p:cNvPr id="4" name="TextBox 3"/>
              <p:cNvSpPr txBox="1"/>
              <p:nvPr/>
            </p:nvSpPr>
            <p:spPr>
              <a:xfrm>
                <a:off x="2293709" y="5181600"/>
                <a:ext cx="6827520" cy="11727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3200" b="0" i="1" smtClean="0">
                              <a:latin typeface="Cambria Math" panose="02040503050406030204" pitchFamily="18" charset="0"/>
                            </a:rPr>
                          </m:ctrlPr>
                        </m:sSubPr>
                        <m:e>
                          <m:acc>
                            <m:accPr>
                              <m:chr m:val="̂"/>
                              <m:ctrlPr>
                                <a:rPr lang="ko-KR" altLang="en-US" sz="3200" i="1" smtClean="0">
                                  <a:latin typeface="Cambria Math" panose="02040503050406030204" pitchFamily="18" charset="0"/>
                                </a:rPr>
                              </m:ctrlPr>
                            </m:accPr>
                            <m:e>
                              <m:r>
                                <a:rPr lang="en-US" altLang="ko-KR" sz="3200" b="0" i="1" smtClean="0">
                                  <a:latin typeface="Cambria Math" panose="02040503050406030204" pitchFamily="18" charset="0"/>
                                </a:rPr>
                                <m:t>𝛽</m:t>
                              </m:r>
                            </m:e>
                          </m:acc>
                        </m:e>
                        <m:sub>
                          <m:r>
                            <a:rPr lang="en-US" altLang="ko-KR" sz="3200" b="0" i="1" smtClean="0">
                              <a:latin typeface="Cambria Math" panose="02040503050406030204" pitchFamily="18" charset="0"/>
                            </a:rPr>
                            <m:t>2</m:t>
                          </m:r>
                        </m:sub>
                      </m:sSub>
                      <m:r>
                        <a:rPr lang="en-US" altLang="ko-KR" sz="3200" b="0" i="1" smtClean="0">
                          <a:latin typeface="Cambria Math" panose="02040503050406030204" pitchFamily="18" charset="0"/>
                        </a:rPr>
                        <m:t>=</m:t>
                      </m:r>
                      <m:f>
                        <m:fPr>
                          <m:ctrlPr>
                            <a:rPr lang="en-US" altLang="ko-KR" sz="3200" b="0" i="1" smtClean="0">
                              <a:latin typeface="Cambria Math" panose="02040503050406030204" pitchFamily="18" charset="0"/>
                            </a:rPr>
                          </m:ctrlPr>
                        </m:fPr>
                        <m:num>
                          <m:acc>
                            <m:accPr>
                              <m:chr m:val="̂"/>
                              <m:ctrlPr>
                                <a:rPr lang="en-US" altLang="ko-KR" sz="3200" b="0" i="1" smtClean="0">
                                  <a:latin typeface="Cambria Math" panose="02040503050406030204" pitchFamily="18" charset="0"/>
                                </a:rPr>
                              </m:ctrlPr>
                            </m:accPr>
                            <m:e>
                              <m:r>
                                <a:rPr lang="en-US" altLang="ko-KR" sz="3200" b="0" i="1" smtClean="0">
                                  <a:latin typeface="Cambria Math" panose="02040503050406030204" pitchFamily="18" charset="0"/>
                                </a:rPr>
                                <m:t>𝑐𝑜𝑣</m:t>
                              </m:r>
                            </m:e>
                          </m:acc>
                          <m:r>
                            <a:rPr lang="en-US" altLang="ko-KR" sz="3200" b="0" i="1" smtClean="0">
                              <a:latin typeface="Cambria Math" panose="02040503050406030204" pitchFamily="18" charset="0"/>
                            </a:rPr>
                            <m:t>(</m:t>
                          </m:r>
                          <m:sSub>
                            <m:sSubPr>
                              <m:ctrlPr>
                                <a:rPr lang="en-US" altLang="ko-KR" sz="3200" b="0" i="1" smtClean="0">
                                  <a:latin typeface="Cambria Math" panose="02040503050406030204" pitchFamily="18" charset="0"/>
                                </a:rPr>
                              </m:ctrlPr>
                            </m:sSubPr>
                            <m:e>
                              <m:r>
                                <a:rPr lang="en-US" altLang="ko-KR" sz="3200" b="0" i="1" smtClean="0">
                                  <a:latin typeface="Cambria Math" panose="02040503050406030204" pitchFamily="18" charset="0"/>
                                </a:rPr>
                                <m:t>𝑥</m:t>
                              </m:r>
                            </m:e>
                            <m:sub>
                              <m:r>
                                <a:rPr lang="en-US" altLang="ko-KR" sz="3200" b="0" i="1" smtClean="0">
                                  <a:latin typeface="Cambria Math" panose="02040503050406030204" pitchFamily="18" charset="0"/>
                                </a:rPr>
                                <m:t>2</m:t>
                              </m:r>
                            </m:sub>
                          </m:sSub>
                          <m:r>
                            <a:rPr lang="en-US" altLang="ko-KR" sz="3200" b="0" i="1" smtClean="0">
                              <a:latin typeface="Cambria Math" panose="02040503050406030204" pitchFamily="18" charset="0"/>
                            </a:rPr>
                            <m:t>,</m:t>
                          </m:r>
                          <m:r>
                            <a:rPr lang="en-US" altLang="ko-KR" sz="3200" b="0" i="1" smtClean="0">
                              <a:latin typeface="Cambria Math" panose="02040503050406030204" pitchFamily="18" charset="0"/>
                            </a:rPr>
                            <m:t>𝑦</m:t>
                          </m:r>
                          <m:r>
                            <a:rPr lang="en-US" altLang="ko-KR" sz="3200" b="0" i="1" smtClean="0">
                              <a:latin typeface="Cambria Math" panose="02040503050406030204" pitchFamily="18" charset="0"/>
                            </a:rPr>
                            <m:t>)</m:t>
                          </m:r>
                        </m:num>
                        <m:den>
                          <m:sSub>
                            <m:sSubPr>
                              <m:ctrlPr>
                                <a:rPr lang="en-US" altLang="ko-KR" sz="3200" b="0" i="1" smtClean="0">
                                  <a:latin typeface="Cambria Math" panose="02040503050406030204" pitchFamily="18" charset="0"/>
                                </a:rPr>
                              </m:ctrlPr>
                            </m:sSubPr>
                            <m:e>
                              <m:r>
                                <a:rPr lang="en-US" altLang="ko-KR" sz="3200" b="0" i="1" smtClean="0">
                                  <a:latin typeface="Cambria Math" panose="02040503050406030204" pitchFamily="18" charset="0"/>
                                </a:rPr>
                                <m:t>𝑠</m:t>
                              </m:r>
                            </m:e>
                            <m:sub>
                              <m:sSub>
                                <m:sSubPr>
                                  <m:ctrlPr>
                                    <a:rPr lang="en-US" altLang="ko-KR" sz="3200" b="0" i="1" smtClean="0">
                                      <a:latin typeface="Cambria Math" panose="02040503050406030204" pitchFamily="18" charset="0"/>
                                    </a:rPr>
                                  </m:ctrlPr>
                                </m:sSubPr>
                                <m:e>
                                  <m:r>
                                    <a:rPr lang="en-US" altLang="ko-KR" sz="3200" b="0" i="1" smtClean="0">
                                      <a:latin typeface="Cambria Math" panose="02040503050406030204" pitchFamily="18" charset="0"/>
                                    </a:rPr>
                                    <m:t>𝑥</m:t>
                                  </m:r>
                                </m:e>
                                <m:sub>
                                  <m:r>
                                    <a:rPr lang="en-US" altLang="ko-KR" sz="3200" b="0" i="1" smtClean="0">
                                      <a:latin typeface="Cambria Math" panose="02040503050406030204" pitchFamily="18" charset="0"/>
                                    </a:rPr>
                                    <m:t>2</m:t>
                                  </m:r>
                                </m:sub>
                              </m:sSub>
                            </m:sub>
                          </m:sSub>
                          <m:r>
                            <a:rPr lang="en-US" altLang="ko-KR" sz="3200" b="0" i="1" smtClean="0">
                              <a:latin typeface="Cambria Math" panose="02040503050406030204" pitchFamily="18" charset="0"/>
                            </a:rPr>
                            <m:t>∗</m:t>
                          </m:r>
                          <m:sSub>
                            <m:sSubPr>
                              <m:ctrlPr>
                                <a:rPr lang="en-US" altLang="ko-KR" sz="3200" b="0" i="1" smtClean="0">
                                  <a:latin typeface="Cambria Math" panose="02040503050406030204" pitchFamily="18" charset="0"/>
                                </a:rPr>
                              </m:ctrlPr>
                            </m:sSubPr>
                            <m:e>
                              <m:r>
                                <a:rPr lang="en-US" altLang="ko-KR" sz="3200" b="0" i="1" smtClean="0">
                                  <a:latin typeface="Cambria Math" panose="02040503050406030204" pitchFamily="18" charset="0"/>
                                </a:rPr>
                                <m:t>𝑠</m:t>
                              </m:r>
                            </m:e>
                            <m:sub>
                              <m:r>
                                <a:rPr lang="en-US" altLang="ko-KR" sz="3200" b="0" i="1" smtClean="0">
                                  <a:latin typeface="Cambria Math" panose="02040503050406030204" pitchFamily="18" charset="0"/>
                                </a:rPr>
                                <m:t>𝑦</m:t>
                              </m:r>
                            </m:sub>
                          </m:sSub>
                        </m:den>
                      </m:f>
                    </m:oMath>
                  </m:oMathPara>
                </a14:m>
                <a:endParaRPr lang="ko-KR" altLang="en-US"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2293709" y="5181600"/>
                <a:ext cx="6827520" cy="1172757"/>
              </a:xfrm>
              <a:prstGeom prst="rect">
                <a:avLst/>
              </a:prstGeom>
              <a:blipFill>
                <a:blip r:embed="rId3"/>
                <a:stretch>
                  <a:fillRect/>
                </a:stretch>
              </a:blipFill>
            </p:spPr>
            <p:txBody>
              <a:bodyPr/>
              <a:lstStyle/>
              <a:p>
                <a:r>
                  <a:rPr lang="ko-KR" altLang="en-US">
                    <a:noFill/>
                  </a:rPr>
                  <a:t> </a:t>
                </a:r>
              </a:p>
            </p:txBody>
          </p:sp>
        </mc:Fallback>
      </mc:AlternateContent>
      <p:cxnSp>
        <p:nvCxnSpPr>
          <p:cNvPr id="8" name="직선 연결선 7"/>
          <p:cNvCxnSpPr/>
          <p:nvPr/>
        </p:nvCxnSpPr>
        <p:spPr>
          <a:xfrm>
            <a:off x="2753360" y="4961700"/>
            <a:ext cx="6502400" cy="1764220"/>
          </a:xfrm>
          <a:prstGeom prst="line">
            <a:avLst/>
          </a:prstGeom>
          <a:ln w="63500">
            <a:solidFill>
              <a:srgbClr val="C00000">
                <a:alpha val="37000"/>
              </a:srgb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p:nvCxnSpPr>
        <p:spPr>
          <a:xfrm flipV="1">
            <a:off x="2712720" y="4836160"/>
            <a:ext cx="6408509" cy="1828800"/>
          </a:xfrm>
          <a:prstGeom prst="line">
            <a:avLst/>
          </a:prstGeom>
          <a:ln w="63500">
            <a:solidFill>
              <a:srgbClr val="C00000">
                <a:alpha val="3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97757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idx="1"/>
          </p:nvPr>
        </p:nvSpPr>
        <p:spPr/>
        <p:txBody>
          <a:bodyPr>
            <a:normAutofit/>
          </a:bodyPr>
          <a:lstStyle/>
          <a:p>
            <a:pPr marL="0" indent="0">
              <a:lnSpc>
                <a:spcPct val="150000"/>
              </a:lnSpc>
              <a:buNone/>
            </a:pPr>
            <a:endParaRPr lang="en-US" altLang="ko-KR" sz="1800" dirty="0">
              <a:latin typeface="+mn-ea"/>
              <a:sym typeface="Symbol" pitchFamily="18" charset="2"/>
            </a:endParaRPr>
          </a:p>
          <a:p>
            <a:pPr marL="0" indent="0">
              <a:lnSpc>
                <a:spcPct val="150000"/>
              </a:lnSpc>
              <a:buNone/>
            </a:pPr>
            <a:endParaRPr lang="en-US" altLang="ko-KR" sz="1800" dirty="0">
              <a:latin typeface="+mn-ea"/>
              <a:sym typeface="Symbol" pitchFamily="18" charset="2"/>
            </a:endParaRPr>
          </a:p>
          <a:p>
            <a:pPr marL="0" indent="0">
              <a:lnSpc>
                <a:spcPct val="150000"/>
              </a:lnSpc>
              <a:buNone/>
            </a:pPr>
            <a:endParaRPr lang="en-US" altLang="ko-KR" sz="1800" dirty="0">
              <a:latin typeface="+mn-ea"/>
              <a:sym typeface="Symbol" pitchFamily="18" charset="2"/>
            </a:endParaRPr>
          </a:p>
          <a:p>
            <a:pPr marL="0" indent="0">
              <a:lnSpc>
                <a:spcPct val="150000"/>
              </a:lnSpc>
              <a:buNone/>
            </a:pPr>
            <a:endParaRPr lang="en-US" altLang="ko-KR" sz="1800" dirty="0">
              <a:latin typeface="+mn-ea"/>
              <a:sym typeface="Symbol" pitchFamily="18" charset="2"/>
            </a:endParaRPr>
          </a:p>
          <a:p>
            <a:pPr>
              <a:lnSpc>
                <a:spcPct val="150000"/>
              </a:lnSpc>
            </a:pPr>
            <a:r>
              <a:rPr lang="ko-KR" altLang="en-US" sz="1800" dirty="0" err="1">
                <a:latin typeface="+mn-ea"/>
                <a:sym typeface="Symbol" pitchFamily="18" charset="2"/>
              </a:rPr>
              <a:t>빅맥지수와</a:t>
            </a:r>
            <a:r>
              <a:rPr lang="ko-KR" altLang="en-US" sz="1800" dirty="0">
                <a:latin typeface="+mn-ea"/>
                <a:sym typeface="Symbol" pitchFamily="18" charset="2"/>
              </a:rPr>
              <a:t> 환율의 고유한 수준이 같지 않다</a:t>
            </a:r>
            <a:r>
              <a:rPr lang="en-US" altLang="ko-KR" sz="1800" dirty="0">
                <a:latin typeface="+mn-ea"/>
                <a:sym typeface="Symbol" pitchFamily="18" charset="2"/>
              </a:rPr>
              <a:t>. </a:t>
            </a:r>
          </a:p>
          <a:p>
            <a:pPr>
              <a:lnSpc>
                <a:spcPct val="150000"/>
              </a:lnSpc>
            </a:pPr>
            <a:r>
              <a:rPr lang="en-US" altLang="ko-KR" sz="1800" dirty="0">
                <a:latin typeface="+mn-ea"/>
                <a:sym typeface="Symbol" pitchFamily="18" charset="2"/>
              </a:rPr>
              <a:t>Absolute PPP </a:t>
            </a:r>
            <a:r>
              <a:rPr lang="ko-KR" altLang="en-US" sz="1800" dirty="0">
                <a:latin typeface="+mn-ea"/>
                <a:sym typeface="Symbol" pitchFamily="18" charset="2"/>
              </a:rPr>
              <a:t>성립한다고 보기 어렵다</a:t>
            </a:r>
            <a:r>
              <a:rPr lang="en-US" altLang="ko-KR" sz="1800" dirty="0">
                <a:latin typeface="+mn-ea"/>
                <a:sym typeface="Symbol" pitchFamily="18" charset="2"/>
              </a:rPr>
              <a:t>.</a:t>
            </a:r>
            <a:endParaRPr lang="ko-KR" altLang="en-US" sz="1800" i="1" dirty="0">
              <a:solidFill>
                <a:srgbClr val="FF0000"/>
              </a:solidFill>
              <a:latin typeface="+mn-ea"/>
              <a:sym typeface="Symbol" pitchFamily="18" charset="2"/>
            </a:endParaRPr>
          </a:p>
        </p:txBody>
      </p:sp>
      <p:sp>
        <p:nvSpPr>
          <p:cNvPr id="209926" name="AutoShape 6">
            <a:hlinkClick r:id="rId3" highlightClick="1"/>
          </p:cNvPr>
          <p:cNvSpPr>
            <a:spLocks noChangeArrowheads="1"/>
          </p:cNvSpPr>
          <p:nvPr/>
        </p:nvSpPr>
        <p:spPr bwMode="auto">
          <a:xfrm>
            <a:off x="2147889" y="2446784"/>
            <a:ext cx="7896225" cy="838200"/>
          </a:xfrm>
          <a:prstGeom prst="actionButtonBlank">
            <a:avLst/>
          </a:prstGeom>
          <a:noFill/>
          <a:ln w="9525">
            <a:noFill/>
            <a:miter lim="800000"/>
            <a:headEnd/>
            <a:tailEnd/>
          </a:ln>
          <a:effectLst/>
        </p:spPr>
        <p:txBody>
          <a:bodyPr anchor="ctr"/>
          <a:lstStyle/>
          <a:p>
            <a:pPr algn="ctr" latinLnBrk="1">
              <a:spcBef>
                <a:spcPct val="50000"/>
              </a:spcBef>
              <a:defRPr/>
            </a:pPr>
            <a:r>
              <a:rPr kumimoji="1" lang="en-US" altLang="ko-KR" sz="2800" b="1" dirty="0">
                <a:effectLst>
                  <a:outerShdw blurRad="38100" dist="38100" dir="2700000" algn="tl">
                    <a:srgbClr val="FFFFFF"/>
                  </a:outerShdw>
                </a:effectLst>
                <a:latin typeface="나눔고딕" panose="020D0604000000000000" pitchFamily="50" charset="-127"/>
                <a:ea typeface="나눔고딕" panose="020D0604000000000000" pitchFamily="50" charset="-127"/>
              </a:rPr>
              <a:t>(</a:t>
            </a:r>
            <a:r>
              <a:rPr kumimoji="1" lang="ko-KR" altLang="en-US" sz="2800" b="1" dirty="0">
                <a:effectLst>
                  <a:outerShdw blurRad="38100" dist="38100" dir="2700000" algn="tl">
                    <a:srgbClr val="FFFFFF"/>
                  </a:outerShdw>
                </a:effectLst>
                <a:latin typeface="나눔고딕" panose="020D0604000000000000" pitchFamily="50" charset="-127"/>
                <a:ea typeface="나눔고딕" panose="020D0604000000000000" pitchFamily="50" charset="-127"/>
              </a:rPr>
              <a:t>환율</a:t>
            </a:r>
            <a:r>
              <a:rPr kumimoji="1" lang="en-US" altLang="ko-KR" sz="2800" b="1" dirty="0">
                <a:effectLst>
                  <a:outerShdw blurRad="38100" dist="38100" dir="2700000" algn="tl">
                    <a:srgbClr val="FFFFFF"/>
                  </a:outerShdw>
                </a:effectLst>
                <a:latin typeface="나눔고딕" panose="020D0604000000000000" pitchFamily="50" charset="-127"/>
                <a:ea typeface="나눔고딕" panose="020D0604000000000000" pitchFamily="50" charset="-127"/>
              </a:rPr>
              <a:t>) = </a:t>
            </a:r>
            <a:r>
              <a:rPr kumimoji="1" lang="en-US" altLang="ko-KR" sz="2800" b="1" i="1" dirty="0">
                <a:effectLst>
                  <a:outerShdw blurRad="38100" dist="38100" dir="2700000" algn="tl">
                    <a:srgbClr val="FFFFFF"/>
                  </a:outerShdw>
                </a:effectLst>
                <a:latin typeface="나눔고딕" panose="020D0604000000000000" pitchFamily="50" charset="-127"/>
                <a:ea typeface="나눔고딕" panose="020D0604000000000000" pitchFamily="50" charset="-127"/>
                <a:sym typeface="Symbol" pitchFamily="18" charset="2"/>
              </a:rPr>
              <a:t>- </a:t>
            </a:r>
            <a:r>
              <a:rPr kumimoji="1" lang="en-US" altLang="ko-KR" sz="2800" b="1" dirty="0">
                <a:effectLst>
                  <a:outerShdw blurRad="38100" dist="38100" dir="2700000" algn="tl">
                    <a:srgbClr val="FFFFFF"/>
                  </a:outerShdw>
                </a:effectLst>
                <a:latin typeface="나눔고딕" panose="020D0604000000000000" pitchFamily="50" charset="-127"/>
                <a:ea typeface="나눔고딕" panose="020D0604000000000000" pitchFamily="50" charset="-127"/>
                <a:sym typeface="Symbol" pitchFamily="18" charset="2"/>
              </a:rPr>
              <a:t>57.31 + 1.81 (</a:t>
            </a:r>
            <a:r>
              <a:rPr kumimoji="1" lang="ko-KR" altLang="en-US" sz="2800" b="1" dirty="0" err="1">
                <a:effectLst>
                  <a:outerShdw blurRad="38100" dist="38100" dir="2700000" algn="tl">
                    <a:srgbClr val="FFFFFF"/>
                  </a:outerShdw>
                </a:effectLst>
                <a:latin typeface="나눔고딕" panose="020D0604000000000000" pitchFamily="50" charset="-127"/>
                <a:ea typeface="나눔고딕" panose="020D0604000000000000" pitchFamily="50" charset="-127"/>
                <a:sym typeface="Symbol" pitchFamily="18" charset="2"/>
              </a:rPr>
              <a:t>빅맥지수</a:t>
            </a:r>
            <a:r>
              <a:rPr kumimoji="1" lang="en-US" altLang="ko-KR" sz="2800" b="1" dirty="0">
                <a:effectLst>
                  <a:outerShdw blurRad="38100" dist="38100" dir="2700000" algn="tl">
                    <a:srgbClr val="FFFFFF"/>
                  </a:outerShdw>
                </a:effectLst>
                <a:latin typeface="나눔고딕" panose="020D0604000000000000" pitchFamily="50" charset="-127"/>
                <a:ea typeface="나눔고딕" panose="020D0604000000000000" pitchFamily="50" charset="-127"/>
                <a:sym typeface="Symbol" pitchFamily="18" charset="2"/>
              </a:rPr>
              <a:t>)</a:t>
            </a:r>
            <a:endParaRPr kumimoji="1" lang="en-US" altLang="ko-KR" sz="2800" b="1" i="1" dirty="0">
              <a:effectLst>
                <a:outerShdw blurRad="38100" dist="38100" dir="2700000" algn="tl">
                  <a:srgbClr val="FFFFFF"/>
                </a:outerShdw>
              </a:effectLst>
              <a:latin typeface="나눔고딕" panose="020D0604000000000000" pitchFamily="50" charset="-127"/>
              <a:ea typeface="나눔고딕" panose="020D0604000000000000" pitchFamily="50" charset="-127"/>
            </a:endParaRPr>
          </a:p>
        </p:txBody>
      </p:sp>
      <p:sp>
        <p:nvSpPr>
          <p:cNvPr id="2" name="제목 1"/>
          <p:cNvSpPr>
            <a:spLocks noGrp="1"/>
          </p:cNvSpPr>
          <p:nvPr>
            <p:ph type="title"/>
          </p:nvPr>
        </p:nvSpPr>
        <p:spPr/>
        <p:txBody>
          <a:bodyPr>
            <a:normAutofit/>
          </a:bodyPr>
          <a:lstStyle/>
          <a:p>
            <a:r>
              <a:rPr lang="en-US" altLang="ko-KR" sz="4000" dirty="0"/>
              <a:t>2.  </a:t>
            </a:r>
            <a:r>
              <a:rPr lang="ko-KR" altLang="en-US" sz="4000" dirty="0" err="1"/>
              <a:t>최소자승법</a:t>
            </a:r>
            <a:endParaRPr lang="ko-KR" altLang="en-US" sz="4000" dirty="0"/>
          </a:p>
        </p:txBody>
      </p:sp>
      <p:sp>
        <p:nvSpPr>
          <p:cNvPr id="10" name="AutoShape 5"/>
          <p:cNvSpPr>
            <a:spLocks noChangeArrowheads="1"/>
          </p:cNvSpPr>
          <p:nvPr/>
        </p:nvSpPr>
        <p:spPr bwMode="auto">
          <a:xfrm>
            <a:off x="889894" y="1657033"/>
            <a:ext cx="1257995"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나눔고딕" panose="020D0604000000000000" pitchFamily="50" charset="-127"/>
                <a:ea typeface="나눔고딕" panose="020D0604000000000000" pitchFamily="50" charset="-127"/>
              </a:rPr>
              <a:t>빅맥지수</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87107251"/>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err="1"/>
              <a:t>최소자승법</a:t>
            </a:r>
            <a:endParaRPr lang="ko-KR" altLang="en-US" sz="4000" dirty="0"/>
          </a:p>
        </p:txBody>
      </p:sp>
      <p:sp>
        <p:nvSpPr>
          <p:cNvPr id="3" name="내용 개체 틀 2"/>
          <p:cNvSpPr>
            <a:spLocks noGrp="1"/>
          </p:cNvSpPr>
          <p:nvPr>
            <p:ph idx="1"/>
          </p:nvPr>
        </p:nvSpPr>
        <p:spPr/>
        <p:txBody>
          <a:bodyPr>
            <a:normAutofit/>
          </a:bodyPr>
          <a:lstStyle/>
          <a:p>
            <a:pPr>
              <a:lnSpc>
                <a:spcPct val="150000"/>
              </a:lnSpc>
            </a:pPr>
            <a:endParaRPr lang="en-US" altLang="ko-KR" sz="1800" dirty="0">
              <a:latin typeface="+mn-ea"/>
            </a:endParaRPr>
          </a:p>
          <a:p>
            <a:pPr>
              <a:lnSpc>
                <a:spcPct val="150000"/>
              </a:lnSpc>
              <a:buFontTx/>
              <a:buChar char="•"/>
              <a:defRPr/>
            </a:pPr>
            <a:endParaRPr lang="en-US" altLang="ko-KR" sz="1800" kern="0" dirty="0">
              <a:latin typeface="+mn-ea"/>
              <a:sym typeface="Symbol" pitchFamily="18" charset="2"/>
            </a:endParaRPr>
          </a:p>
          <a:p>
            <a:pPr>
              <a:lnSpc>
                <a:spcPct val="150000"/>
              </a:lnSpc>
              <a:buFontTx/>
              <a:buChar char="•"/>
              <a:defRPr/>
            </a:pPr>
            <a:endParaRPr lang="en-US" altLang="ko-KR" sz="1800" kern="0" dirty="0">
              <a:latin typeface="+mn-ea"/>
              <a:sym typeface="Symbol" pitchFamily="18" charset="2"/>
            </a:endParaRPr>
          </a:p>
          <a:p>
            <a:pPr>
              <a:lnSpc>
                <a:spcPct val="150000"/>
              </a:lnSpc>
              <a:buFontTx/>
              <a:buChar char="•"/>
              <a:defRPr/>
            </a:pPr>
            <a:endParaRPr lang="en-US" altLang="ko-KR" sz="1800" kern="0" dirty="0">
              <a:latin typeface="+mn-ea"/>
              <a:sym typeface="Symbol" pitchFamily="18" charset="2"/>
            </a:endParaRPr>
          </a:p>
          <a:p>
            <a:pPr>
              <a:lnSpc>
                <a:spcPct val="150000"/>
              </a:lnSpc>
              <a:defRPr/>
            </a:pPr>
            <a:r>
              <a:rPr lang="ko-KR" altLang="en-US" sz="1800" b="1" kern="0" dirty="0" err="1">
                <a:latin typeface="+mn-ea"/>
                <a:sym typeface="Symbol" pitchFamily="18" charset="2"/>
              </a:rPr>
              <a:t>빅맥지수가</a:t>
            </a:r>
            <a:r>
              <a:rPr lang="ko-KR" altLang="en-US" sz="1800" b="1" kern="0" dirty="0">
                <a:latin typeface="+mn-ea"/>
                <a:sym typeface="Symbol" pitchFamily="18" charset="2"/>
              </a:rPr>
              <a:t> </a:t>
            </a:r>
            <a:r>
              <a:rPr lang="en-US" altLang="ko-KR" sz="1800" b="1" kern="0" dirty="0">
                <a:latin typeface="+mn-ea"/>
                <a:sym typeface="Symbol" pitchFamily="18" charset="2"/>
              </a:rPr>
              <a:t>1% </a:t>
            </a:r>
            <a:r>
              <a:rPr lang="ko-KR" altLang="en-US" sz="1800" b="1" kern="0" dirty="0">
                <a:latin typeface="+mn-ea"/>
                <a:sym typeface="Symbol" pitchFamily="18" charset="2"/>
              </a:rPr>
              <a:t>변화할 때 환율도 대체로 </a:t>
            </a:r>
            <a:r>
              <a:rPr lang="en-US" altLang="ko-KR" sz="1800" b="1" kern="0" dirty="0">
                <a:latin typeface="+mn-ea"/>
                <a:sym typeface="Symbol" pitchFamily="18" charset="2"/>
              </a:rPr>
              <a:t>1% </a:t>
            </a:r>
            <a:r>
              <a:rPr lang="ko-KR" altLang="en-US" sz="1800" b="1" kern="0" dirty="0">
                <a:latin typeface="+mn-ea"/>
                <a:sym typeface="Symbol" pitchFamily="18" charset="2"/>
              </a:rPr>
              <a:t>남짓 </a:t>
            </a:r>
            <a:r>
              <a:rPr lang="en-US" altLang="ko-KR" sz="1800" b="1" kern="0" dirty="0">
                <a:latin typeface="+mn-ea"/>
                <a:sym typeface="Symbol" pitchFamily="18" charset="2"/>
              </a:rPr>
              <a:t>(1.01%) </a:t>
            </a:r>
            <a:r>
              <a:rPr lang="ko-KR" altLang="en-US" sz="1800" b="1" kern="0" dirty="0">
                <a:latin typeface="+mn-ea"/>
                <a:sym typeface="Symbol" pitchFamily="18" charset="2"/>
              </a:rPr>
              <a:t>변화하는 것으로 판단됨</a:t>
            </a:r>
          </a:p>
          <a:p>
            <a:pPr>
              <a:lnSpc>
                <a:spcPct val="150000"/>
              </a:lnSpc>
              <a:defRPr/>
            </a:pPr>
            <a:r>
              <a:rPr lang="en-US" altLang="ko-KR" sz="1800" kern="0" dirty="0">
                <a:latin typeface="+mn-ea"/>
                <a:sym typeface="Symbol" pitchFamily="18" charset="2"/>
              </a:rPr>
              <a:t>Relative PPP</a:t>
            </a:r>
            <a:r>
              <a:rPr lang="ko-KR" altLang="en-US" sz="1800" kern="0" dirty="0">
                <a:latin typeface="+mn-ea"/>
                <a:sym typeface="Symbol" pitchFamily="18" charset="2"/>
              </a:rPr>
              <a:t>가</a:t>
            </a:r>
            <a:r>
              <a:rPr lang="en-US" altLang="ko-KR" sz="1800" kern="0" dirty="0">
                <a:latin typeface="+mn-ea"/>
                <a:sym typeface="Symbol" pitchFamily="18" charset="2"/>
              </a:rPr>
              <a:t> Absolute PPP</a:t>
            </a:r>
            <a:r>
              <a:rPr lang="ko-KR" altLang="en-US" sz="1800" kern="0" dirty="0">
                <a:latin typeface="+mn-ea"/>
                <a:sym typeface="Symbol" pitchFamily="18" charset="2"/>
              </a:rPr>
              <a:t>보다 합리적인 모형으로 판단됨</a:t>
            </a:r>
            <a:endParaRPr lang="ko-KR" altLang="en-US" sz="1800" dirty="0">
              <a:latin typeface="+mn-ea"/>
            </a:endParaRPr>
          </a:p>
        </p:txBody>
      </p:sp>
      <p:sp>
        <p:nvSpPr>
          <p:cNvPr id="215045" name="AutoShape 5">
            <a:hlinkClick r:id="rId3" highlightClick="1"/>
          </p:cNvPr>
          <p:cNvSpPr>
            <a:spLocks noChangeArrowheads="1"/>
          </p:cNvSpPr>
          <p:nvPr/>
        </p:nvSpPr>
        <p:spPr bwMode="auto">
          <a:xfrm>
            <a:off x="2019300" y="2420888"/>
            <a:ext cx="8153400" cy="857250"/>
          </a:xfrm>
          <a:prstGeom prst="actionButtonBlank">
            <a:avLst/>
          </a:prstGeom>
          <a:noFill/>
          <a:ln w="9525">
            <a:noFill/>
            <a:miter lim="800000"/>
            <a:headEnd/>
            <a:tailEnd/>
          </a:ln>
          <a:effectLst/>
        </p:spPr>
        <p:txBody>
          <a:bodyPr anchor="ctr"/>
          <a:lstStyle/>
          <a:p>
            <a:pPr algn="ctr" latinLnBrk="1">
              <a:spcBef>
                <a:spcPct val="50000"/>
              </a:spcBef>
              <a:defRPr/>
            </a:pPr>
            <a:r>
              <a:rPr kumimoji="1" lang="en-US" altLang="ko-KR" sz="2800" b="1" dirty="0" err="1">
                <a:effectLst>
                  <a:outerShdw blurRad="38100" dist="38100" dir="2700000" algn="tl">
                    <a:srgbClr val="FFFFFF"/>
                  </a:outerShdw>
                </a:effectLst>
                <a:latin typeface="나눔고딕" panose="020D0604000000000000" pitchFamily="50" charset="-127"/>
                <a:ea typeface="나눔고딕" panose="020D0604000000000000" pitchFamily="50" charset="-127"/>
              </a:rPr>
              <a:t>ln</a:t>
            </a:r>
            <a:r>
              <a:rPr kumimoji="1" lang="en-US" altLang="ko-KR" sz="2800" b="1" dirty="0">
                <a:effectLst>
                  <a:outerShdw blurRad="38100" dist="38100" dir="2700000" algn="tl">
                    <a:srgbClr val="FFFFFF"/>
                  </a:outerShdw>
                </a:effectLst>
                <a:latin typeface="나눔고딕" panose="020D0604000000000000" pitchFamily="50" charset="-127"/>
                <a:ea typeface="나눔고딕" panose="020D0604000000000000" pitchFamily="50" charset="-127"/>
              </a:rPr>
              <a:t>(</a:t>
            </a:r>
            <a:r>
              <a:rPr kumimoji="1" lang="ko-KR" altLang="en-US" sz="2800" b="1" dirty="0">
                <a:effectLst>
                  <a:outerShdw blurRad="38100" dist="38100" dir="2700000" algn="tl">
                    <a:srgbClr val="FFFFFF"/>
                  </a:outerShdw>
                </a:effectLst>
                <a:latin typeface="나눔고딕" panose="020D0604000000000000" pitchFamily="50" charset="-127"/>
                <a:ea typeface="나눔고딕" panose="020D0604000000000000" pitchFamily="50" charset="-127"/>
              </a:rPr>
              <a:t>환율</a:t>
            </a:r>
            <a:r>
              <a:rPr kumimoji="1" lang="en-US" altLang="ko-KR" sz="2800" b="1" dirty="0">
                <a:effectLst>
                  <a:outerShdw blurRad="38100" dist="38100" dir="2700000" algn="tl">
                    <a:srgbClr val="FFFFFF"/>
                  </a:outerShdw>
                </a:effectLst>
                <a:latin typeface="나눔고딕" panose="020D0604000000000000" pitchFamily="50" charset="-127"/>
                <a:ea typeface="나눔고딕" panose="020D0604000000000000" pitchFamily="50" charset="-127"/>
              </a:rPr>
              <a:t>) = </a:t>
            </a:r>
            <a:r>
              <a:rPr kumimoji="1" lang="en-US" altLang="ko-KR" sz="2800" b="1" dirty="0">
                <a:effectLst>
                  <a:outerShdw blurRad="38100" dist="38100" dir="2700000" algn="tl">
                    <a:srgbClr val="FFFFFF"/>
                  </a:outerShdw>
                </a:effectLst>
                <a:latin typeface="나눔고딕" panose="020D0604000000000000" pitchFamily="50" charset="-127"/>
                <a:ea typeface="나눔고딕" panose="020D0604000000000000" pitchFamily="50" charset="-127"/>
                <a:sym typeface="Symbol" pitchFamily="18" charset="2"/>
              </a:rPr>
              <a:t>0.29 +1.01ⅹln(</a:t>
            </a:r>
            <a:r>
              <a:rPr kumimoji="1" lang="ko-KR" altLang="en-US" sz="2800" b="1" dirty="0" err="1">
                <a:effectLst>
                  <a:outerShdw blurRad="38100" dist="38100" dir="2700000" algn="tl">
                    <a:srgbClr val="FFFFFF"/>
                  </a:outerShdw>
                </a:effectLst>
                <a:latin typeface="나눔고딕" panose="020D0604000000000000" pitchFamily="50" charset="-127"/>
                <a:ea typeface="나눔고딕" panose="020D0604000000000000" pitchFamily="50" charset="-127"/>
                <a:sym typeface="Symbol" pitchFamily="18" charset="2"/>
              </a:rPr>
              <a:t>빅맥지수</a:t>
            </a:r>
            <a:r>
              <a:rPr kumimoji="1" lang="en-US" altLang="ko-KR" sz="2800" b="1" dirty="0">
                <a:effectLst>
                  <a:outerShdw blurRad="38100" dist="38100" dir="2700000" algn="tl">
                    <a:srgbClr val="FFFFFF"/>
                  </a:outerShdw>
                </a:effectLst>
                <a:latin typeface="나눔고딕" panose="020D0604000000000000" pitchFamily="50" charset="-127"/>
                <a:ea typeface="나눔고딕" panose="020D0604000000000000" pitchFamily="50" charset="-127"/>
                <a:sym typeface="Symbol" pitchFamily="18" charset="2"/>
              </a:rPr>
              <a:t>)</a:t>
            </a:r>
            <a:endParaRPr kumimoji="1" lang="en-US" altLang="ko-KR" sz="2800" b="1" i="1" dirty="0">
              <a:effectLst>
                <a:outerShdw blurRad="38100" dist="38100" dir="2700000" algn="tl">
                  <a:srgbClr val="FFFFFF"/>
                </a:outerShdw>
              </a:effectLst>
              <a:latin typeface="나눔고딕" panose="020D0604000000000000" pitchFamily="50" charset="-127"/>
              <a:ea typeface="나눔고딕" panose="020D0604000000000000" pitchFamily="50" charset="-127"/>
            </a:endParaRPr>
          </a:p>
        </p:txBody>
      </p:sp>
      <p:sp>
        <p:nvSpPr>
          <p:cNvPr id="7" name="AutoShape 5"/>
          <p:cNvSpPr>
            <a:spLocks noChangeArrowheads="1"/>
          </p:cNvSpPr>
          <p:nvPr/>
        </p:nvSpPr>
        <p:spPr bwMode="auto">
          <a:xfrm>
            <a:off x="1988544" y="1503089"/>
            <a:ext cx="120766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나눔고딕" panose="020D0604000000000000" pitchFamily="50" charset="-127"/>
                <a:ea typeface="나눔고딕" panose="020D0604000000000000" pitchFamily="50" charset="-127"/>
              </a:rPr>
              <a:t>빅맥지수</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1699611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571500" indent="-514350">
                  <a:lnSpc>
                    <a:spcPct val="150000"/>
                  </a:lnSpc>
                  <a:spcBef>
                    <a:spcPct val="20000"/>
                  </a:spcBef>
                  <a:buFont typeface="Arial" charset="0"/>
                  <a:buChar char="•"/>
                  <a:defRPr/>
                </a:pPr>
                <a:endParaRPr lang="en-US" altLang="ko-KR" sz="2400" dirty="0">
                  <a:latin typeface="나눔고딕" panose="020D0604000000000000" pitchFamily="50" charset="-127"/>
                  <a:ea typeface="나눔고딕" panose="020D0604000000000000" pitchFamily="50" charset="-127"/>
                </a:endParaRPr>
              </a:p>
              <a:p>
                <a:pPr marL="342900" indent="-285750">
                  <a:lnSpc>
                    <a:spcPct val="150000"/>
                  </a:lnSpc>
                  <a:spcBef>
                    <a:spcPct val="20000"/>
                  </a:spcBef>
                  <a:buFont typeface="Arial" panose="020B0604020202020204" pitchFamily="34" charset="0"/>
                  <a:buChar char="•"/>
                  <a:defRPr/>
                </a:pPr>
                <a:r>
                  <a:rPr lang="en-US" altLang="ko-KR" dirty="0">
                    <a:latin typeface="나눔고딕" panose="020D0604000000000000" pitchFamily="50" charset="-127"/>
                    <a:ea typeface="나눔고딕" panose="020D0604000000000000" pitchFamily="50" charset="-127"/>
                  </a:rPr>
                  <a:t>CAPM</a:t>
                </a:r>
                <a:r>
                  <a:rPr lang="ko-KR" altLang="en-US" dirty="0">
                    <a:latin typeface="나눔고딕" panose="020D0604000000000000" pitchFamily="50" charset="-127"/>
                    <a:ea typeface="나눔고딕" panose="020D0604000000000000" pitchFamily="50" charset="-127"/>
                  </a:rPr>
                  <a:t>의 </a:t>
                </a:r>
                <a:r>
                  <a:rPr lang="en-US" altLang="ko-KR" dirty="0">
                    <a:latin typeface="나눔고딕" panose="020D0604000000000000" pitchFamily="50" charset="-127"/>
                    <a:ea typeface="나눔고딕" panose="020D0604000000000000" pitchFamily="50" charset="-127"/>
                  </a:rPr>
                  <a:t>SML: </a:t>
                </a:r>
                <a14:m>
                  <m:oMath xmlns:m="http://schemas.openxmlformats.org/officeDocument/2006/math">
                    <m:r>
                      <a:rPr lang="en-US" altLang="ko-KR" b="0" i="1" smtClean="0">
                        <a:latin typeface="Cambria Math" panose="02040503050406030204" pitchFamily="18" charset="0"/>
                        <a:ea typeface="나눔고딕" panose="020D0604000000000000" pitchFamily="50" charset="-127"/>
                      </a:rPr>
                      <m:t>𝐸</m:t>
                    </m:r>
                    <m:d>
                      <m:dPr>
                        <m:ctrlPr>
                          <a:rPr lang="en-US" altLang="ko-KR" b="0" i="1" smtClean="0">
                            <a:latin typeface="Cambria Math" panose="02040503050406030204" pitchFamily="18" charset="0"/>
                            <a:ea typeface="나눔고딕" panose="020D0604000000000000" pitchFamily="50" charset="-127"/>
                          </a:rPr>
                        </m:ctrlPr>
                      </m:dPr>
                      <m:e>
                        <m:sSub>
                          <m:sSubPr>
                            <m:ctrlPr>
                              <a:rPr lang="en-US" altLang="ko-KR" b="0" i="1" smtClean="0">
                                <a:latin typeface="Cambria Math" panose="02040503050406030204" pitchFamily="18" charset="0"/>
                                <a:ea typeface="나눔고딕" panose="020D0604000000000000" pitchFamily="50" charset="-127"/>
                              </a:rPr>
                            </m:ctrlPr>
                          </m:sSubPr>
                          <m:e>
                            <m:r>
                              <a:rPr lang="en-US" altLang="ko-KR" b="0" i="1" smtClean="0">
                                <a:latin typeface="Cambria Math" panose="02040503050406030204" pitchFamily="18" charset="0"/>
                                <a:ea typeface="나눔고딕" panose="020D0604000000000000" pitchFamily="50" charset="-127"/>
                              </a:rPr>
                              <m:t>𝑟</m:t>
                            </m:r>
                          </m:e>
                          <m:sub>
                            <m:r>
                              <a:rPr lang="en-US" altLang="ko-KR" b="0" i="1" smtClean="0">
                                <a:latin typeface="Cambria Math" panose="02040503050406030204" pitchFamily="18" charset="0"/>
                                <a:ea typeface="나눔고딕" panose="020D0604000000000000" pitchFamily="50" charset="-127"/>
                              </a:rPr>
                              <m:t>𝑖</m:t>
                            </m:r>
                          </m:sub>
                        </m:sSub>
                      </m:e>
                    </m:d>
                    <m:r>
                      <a:rPr lang="en-US" altLang="ko-KR" b="0" i="1" smtClean="0">
                        <a:latin typeface="Cambria Math" panose="02040503050406030204" pitchFamily="18" charset="0"/>
                        <a:ea typeface="나눔고딕" panose="020D0604000000000000" pitchFamily="50" charset="-127"/>
                      </a:rPr>
                      <m:t>=</m:t>
                    </m:r>
                    <m:sSub>
                      <m:sSubPr>
                        <m:ctrlPr>
                          <a:rPr lang="en-US" altLang="ko-KR" b="0" i="1" smtClean="0">
                            <a:latin typeface="Cambria Math" panose="02040503050406030204" pitchFamily="18" charset="0"/>
                            <a:ea typeface="나눔고딕" panose="020D0604000000000000" pitchFamily="50" charset="-127"/>
                          </a:rPr>
                        </m:ctrlPr>
                      </m:sSubPr>
                      <m:e>
                        <m:r>
                          <a:rPr lang="en-US" altLang="ko-KR" b="0" i="1" smtClean="0">
                            <a:latin typeface="Cambria Math" panose="02040503050406030204" pitchFamily="18" charset="0"/>
                            <a:ea typeface="나눔고딕" panose="020D0604000000000000" pitchFamily="50" charset="-127"/>
                          </a:rPr>
                          <m:t>𝑟</m:t>
                        </m:r>
                      </m:e>
                      <m:sub>
                        <m:r>
                          <a:rPr lang="en-US" altLang="ko-KR" b="0" i="1" smtClean="0">
                            <a:latin typeface="Cambria Math" panose="02040503050406030204" pitchFamily="18" charset="0"/>
                            <a:ea typeface="나눔고딕" panose="020D0604000000000000" pitchFamily="50" charset="-127"/>
                          </a:rPr>
                          <m:t>𝑓</m:t>
                        </m:r>
                      </m:sub>
                    </m:sSub>
                    <m:r>
                      <a:rPr lang="en-US" altLang="ko-KR" b="0" i="1" smtClean="0">
                        <a:latin typeface="Cambria Math" panose="02040503050406030204" pitchFamily="18" charset="0"/>
                        <a:ea typeface="나눔고딕" panose="020D0604000000000000" pitchFamily="50" charset="-127"/>
                      </a:rPr>
                      <m:t>+</m:t>
                    </m:r>
                    <m:sSub>
                      <m:sSubPr>
                        <m:ctrlPr>
                          <a:rPr lang="en-US" altLang="ko-KR" b="0" i="1" smtClean="0">
                            <a:latin typeface="Cambria Math" panose="02040503050406030204" pitchFamily="18" charset="0"/>
                            <a:ea typeface="나눔고딕" panose="020D0604000000000000" pitchFamily="50" charset="-127"/>
                          </a:rPr>
                        </m:ctrlPr>
                      </m:sSubPr>
                      <m:e>
                        <m:r>
                          <a:rPr lang="en-US" altLang="ko-KR" b="0" i="1" smtClean="0">
                            <a:latin typeface="Cambria Math" panose="02040503050406030204" pitchFamily="18" charset="0"/>
                            <a:ea typeface="나눔고딕" panose="020D0604000000000000" pitchFamily="50" charset="-127"/>
                          </a:rPr>
                          <m:t>𝛽</m:t>
                        </m:r>
                      </m:e>
                      <m:sub>
                        <m:r>
                          <a:rPr lang="en-US" altLang="ko-KR" b="0" i="1" smtClean="0">
                            <a:latin typeface="Cambria Math" panose="02040503050406030204" pitchFamily="18" charset="0"/>
                            <a:ea typeface="나눔고딕" panose="020D0604000000000000" pitchFamily="50" charset="-127"/>
                          </a:rPr>
                          <m:t>𝑖</m:t>
                        </m:r>
                      </m:sub>
                    </m:sSub>
                    <m:d>
                      <m:dPr>
                        <m:ctrlPr>
                          <a:rPr lang="en-US" altLang="ko-KR" b="0" i="1" smtClean="0">
                            <a:latin typeface="Cambria Math" panose="02040503050406030204" pitchFamily="18" charset="0"/>
                            <a:ea typeface="나눔고딕" panose="020D0604000000000000" pitchFamily="50" charset="-127"/>
                          </a:rPr>
                        </m:ctrlPr>
                      </m:dPr>
                      <m:e>
                        <m:r>
                          <a:rPr lang="en-US" altLang="ko-KR" b="0" i="1" smtClean="0">
                            <a:latin typeface="Cambria Math" panose="02040503050406030204" pitchFamily="18" charset="0"/>
                            <a:ea typeface="나눔고딕" panose="020D0604000000000000" pitchFamily="50" charset="-127"/>
                          </a:rPr>
                          <m:t>𝐸</m:t>
                        </m:r>
                        <m:d>
                          <m:dPr>
                            <m:ctrlPr>
                              <a:rPr lang="en-US" altLang="ko-KR" b="0" i="1" smtClean="0">
                                <a:latin typeface="Cambria Math" panose="02040503050406030204" pitchFamily="18" charset="0"/>
                                <a:ea typeface="나눔고딕" panose="020D0604000000000000" pitchFamily="50" charset="-127"/>
                              </a:rPr>
                            </m:ctrlPr>
                          </m:dPr>
                          <m:e>
                            <m:sSub>
                              <m:sSubPr>
                                <m:ctrlPr>
                                  <a:rPr lang="en-US" altLang="ko-KR" b="0" i="1" smtClean="0">
                                    <a:latin typeface="Cambria Math" panose="02040503050406030204" pitchFamily="18" charset="0"/>
                                    <a:ea typeface="나눔고딕" panose="020D0604000000000000" pitchFamily="50" charset="-127"/>
                                  </a:rPr>
                                </m:ctrlPr>
                              </m:sSubPr>
                              <m:e>
                                <m:r>
                                  <a:rPr lang="en-US" altLang="ko-KR" b="0" i="1" smtClean="0">
                                    <a:latin typeface="Cambria Math" panose="02040503050406030204" pitchFamily="18" charset="0"/>
                                    <a:ea typeface="나눔고딕" panose="020D0604000000000000" pitchFamily="50" charset="-127"/>
                                  </a:rPr>
                                  <m:t>𝑟</m:t>
                                </m:r>
                              </m:e>
                              <m:sub>
                                <m:r>
                                  <a:rPr lang="en-US" altLang="ko-KR" b="0" i="1" smtClean="0">
                                    <a:latin typeface="Cambria Math" panose="02040503050406030204" pitchFamily="18" charset="0"/>
                                    <a:ea typeface="나눔고딕" panose="020D0604000000000000" pitchFamily="50" charset="-127"/>
                                  </a:rPr>
                                  <m:t>𝑀</m:t>
                                </m:r>
                              </m:sub>
                            </m:sSub>
                          </m:e>
                        </m:d>
                        <m:r>
                          <a:rPr lang="en-US" altLang="ko-KR" b="0" i="1" smtClean="0">
                            <a:latin typeface="Cambria Math" panose="02040503050406030204" pitchFamily="18" charset="0"/>
                            <a:ea typeface="나눔고딕" panose="020D0604000000000000" pitchFamily="50" charset="-127"/>
                          </a:rPr>
                          <m:t>−</m:t>
                        </m:r>
                        <m:sSub>
                          <m:sSubPr>
                            <m:ctrlPr>
                              <a:rPr lang="en-US" altLang="ko-KR" b="0" i="1" smtClean="0">
                                <a:latin typeface="Cambria Math" panose="02040503050406030204" pitchFamily="18" charset="0"/>
                                <a:ea typeface="나눔고딕" panose="020D0604000000000000" pitchFamily="50" charset="-127"/>
                              </a:rPr>
                            </m:ctrlPr>
                          </m:sSubPr>
                          <m:e>
                            <m:r>
                              <a:rPr lang="en-US" altLang="ko-KR" b="0" i="1" smtClean="0">
                                <a:latin typeface="Cambria Math" panose="02040503050406030204" pitchFamily="18" charset="0"/>
                                <a:ea typeface="나눔고딕" panose="020D0604000000000000" pitchFamily="50" charset="-127"/>
                              </a:rPr>
                              <m:t>𝑟</m:t>
                            </m:r>
                          </m:e>
                          <m:sub>
                            <m:r>
                              <a:rPr lang="en-US" altLang="ko-KR" b="0" i="1" smtClean="0">
                                <a:latin typeface="Cambria Math" panose="02040503050406030204" pitchFamily="18" charset="0"/>
                                <a:ea typeface="나눔고딕" panose="020D0604000000000000" pitchFamily="50" charset="-127"/>
                              </a:rPr>
                              <m:t>𝑓</m:t>
                            </m:r>
                          </m:sub>
                        </m:sSub>
                      </m:e>
                    </m:d>
                  </m:oMath>
                </a14:m>
                <a:endParaRPr lang="en-US" altLang="ko-KR" dirty="0">
                  <a:latin typeface="나눔고딕" panose="020D0604000000000000" pitchFamily="50" charset="-127"/>
                  <a:ea typeface="나눔고딕" panose="020D0604000000000000" pitchFamily="50" charset="-127"/>
                </a:endParaRPr>
              </a:p>
              <a:p>
                <a:pPr marL="342900" indent="-285750">
                  <a:lnSpc>
                    <a:spcPct val="150000"/>
                  </a:lnSpc>
                  <a:spcBef>
                    <a:spcPct val="20000"/>
                  </a:spcBef>
                  <a:buFont typeface="Arial" panose="020B0604020202020204" pitchFamily="34" charset="0"/>
                  <a:buChar char="•"/>
                  <a:defRPr/>
                </a:pPr>
                <a:r>
                  <a:rPr lang="en-US" altLang="ko-KR" dirty="0">
                    <a:latin typeface="나눔고딕" panose="020D0604000000000000" pitchFamily="50" charset="-127"/>
                    <a:ea typeface="나눔고딕" panose="020D0604000000000000" pitchFamily="50" charset="-127"/>
                  </a:rPr>
                  <a:t>Market Model: </a:t>
                </a:r>
                <a:r>
                  <a:rPr lang="ko-KR" altLang="en-US" dirty="0">
                    <a:latin typeface="나눔고딕" panose="020D0604000000000000" pitchFamily="50" charset="-127"/>
                    <a:ea typeface="나눔고딕" panose="020D0604000000000000" pitchFamily="50" charset="-127"/>
                  </a:rPr>
                  <a:t>수익률에 대한 단일요인 모형</a:t>
                </a:r>
                <a:r>
                  <a:rPr lang="en-US" altLang="ko-KR" dirty="0">
                    <a:latin typeface="나눔고딕" panose="020D0604000000000000" pitchFamily="50" charset="-127"/>
                    <a:ea typeface="나눔고딕" panose="020D0604000000000000" pitchFamily="50" charset="-127"/>
                  </a:rPr>
                  <a:t>(Single factor model of return) </a:t>
                </a:r>
              </a:p>
              <a:p>
                <a:pPr marL="342900" indent="-285750">
                  <a:lnSpc>
                    <a:spcPct val="150000"/>
                  </a:lnSpc>
                  <a:spcBef>
                    <a:spcPct val="20000"/>
                  </a:spcBef>
                  <a:buFont typeface="Arial" panose="020B0604020202020204" pitchFamily="34" charset="0"/>
                  <a:buChar char="•"/>
                  <a:defRPr/>
                </a:pPr>
                <a:r>
                  <a:rPr lang="ko-KR" altLang="en-US" dirty="0" err="1">
                    <a:latin typeface="나눔고딕" panose="020D0604000000000000" pitchFamily="50" charset="-127"/>
                    <a:ea typeface="나눔고딕" panose="020D0604000000000000" pitchFamily="50" charset="-127"/>
                  </a:rPr>
                  <a:t>시계열</a:t>
                </a:r>
                <a:r>
                  <a:rPr lang="ko-KR" altLang="en-US" dirty="0">
                    <a:latin typeface="나눔고딕" panose="020D0604000000000000" pitchFamily="50" charset="-127"/>
                    <a:ea typeface="나눔고딕" panose="020D0604000000000000" pitchFamily="50" charset="-127"/>
                  </a:rPr>
                  <a:t> 회귀분석 방정식 </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일별 자료일 경우</a:t>
                </a:r>
                <a:r>
                  <a:rPr lang="en-US" altLang="ko-KR" dirty="0">
                    <a:latin typeface="나눔고딕" panose="020D0604000000000000" pitchFamily="50" charset="-127"/>
                    <a:ea typeface="나눔고딕" panose="020D0604000000000000" pitchFamily="50" charset="-127"/>
                  </a:rPr>
                  <a:t>, </a:t>
                </a:r>
                <a:r>
                  <a:rPr lang="en-US" altLang="ko-KR" dirty="0" err="1">
                    <a:latin typeface="나눔고딕" panose="020D0604000000000000" pitchFamily="50" charset="-127"/>
                    <a:ea typeface="나눔고딕" panose="020D0604000000000000" pitchFamily="50" charset="-127"/>
                  </a:rPr>
                  <a:t>r</a:t>
                </a:r>
                <a:r>
                  <a:rPr lang="en-US" altLang="ko-KR" baseline="-25000" dirty="0" err="1">
                    <a:latin typeface="나눔고딕" panose="020D0604000000000000" pitchFamily="50" charset="-127"/>
                    <a:ea typeface="나눔고딕" panose="020D0604000000000000" pitchFamily="50" charset="-127"/>
                  </a:rPr>
                  <a:t>f</a:t>
                </a:r>
                <a:r>
                  <a:rPr lang="en-US" altLang="ko-KR" dirty="0">
                    <a:latin typeface="나눔고딕" panose="020D0604000000000000" pitchFamily="50" charset="-127"/>
                    <a:ea typeface="나눔고딕" panose="020D0604000000000000" pitchFamily="50" charset="-127"/>
                  </a:rPr>
                  <a:t>=0</a:t>
                </a:r>
                <a:r>
                  <a:rPr lang="ko-KR" altLang="en-US" dirty="0">
                    <a:latin typeface="나눔고딕" panose="020D0604000000000000" pitchFamily="50" charset="-127"/>
                    <a:ea typeface="나눔고딕" panose="020D0604000000000000" pitchFamily="50" charset="-127"/>
                  </a:rPr>
                  <a:t>으로 전제</a:t>
                </a:r>
                <a:r>
                  <a:rPr lang="en-US" altLang="ko-KR" dirty="0">
                    <a:latin typeface="나눔고딕" panose="020D0604000000000000" pitchFamily="50" charset="-127"/>
                    <a:ea typeface="나눔고딕" panose="020D0604000000000000" pitchFamily="50" charset="-127"/>
                  </a:rPr>
                  <a:t>)</a:t>
                </a:r>
              </a:p>
              <a:p>
                <a:pPr marL="342900" indent="-285750">
                  <a:lnSpc>
                    <a:spcPct val="150000"/>
                  </a:lnSpc>
                  <a:spcBef>
                    <a:spcPct val="20000"/>
                  </a:spcBef>
                  <a:buFont typeface="Arial" panose="020B0604020202020204" pitchFamily="34" charset="0"/>
                  <a:buChar char="•"/>
                  <a:defRPr/>
                </a:pPr>
                <a:endParaRPr lang="en-US" altLang="ko-KR" dirty="0">
                  <a:latin typeface="나눔고딕" panose="020D0604000000000000" pitchFamily="50" charset="-127"/>
                  <a:ea typeface="나눔고딕" panose="020D0604000000000000" pitchFamily="50" charset="-127"/>
                </a:endParaRPr>
              </a:p>
              <a:p>
                <a:pPr marL="342900" indent="-285750">
                  <a:lnSpc>
                    <a:spcPct val="150000"/>
                  </a:lnSpc>
                  <a:spcBef>
                    <a:spcPct val="20000"/>
                  </a:spcBef>
                  <a:buFont typeface="Arial" panose="020B0604020202020204" pitchFamily="34" charset="0"/>
                  <a:buChar char="•"/>
                  <a:defRPr/>
                </a:pPr>
                <a:endParaRPr lang="en-US" altLang="ko-KR" dirty="0">
                  <a:latin typeface="나눔고딕" panose="020D0604000000000000" pitchFamily="50" charset="-127"/>
                  <a:ea typeface="나눔고딕" panose="020D0604000000000000" pitchFamily="50" charset="-127"/>
                </a:endParaRPr>
              </a:p>
              <a:p>
                <a:pPr marL="342900" indent="-285750">
                  <a:lnSpc>
                    <a:spcPct val="150000"/>
                  </a:lnSpc>
                  <a:spcBef>
                    <a:spcPct val="20000"/>
                  </a:spcBef>
                  <a:buFont typeface="Arial" panose="020B0604020202020204" pitchFamily="34" charset="0"/>
                  <a:buChar char="•"/>
                  <a:defRPr/>
                </a:pPr>
                <a:r>
                  <a:rPr lang="en-US" altLang="ko-KR" b="1" dirty="0" err="1">
                    <a:latin typeface="나눔고딕" panose="020D0604000000000000" pitchFamily="50" charset="-127"/>
                    <a:ea typeface="나눔고딕" panose="020D0604000000000000" pitchFamily="50" charset="-127"/>
                  </a:rPr>
                  <a:t>Fama</a:t>
                </a:r>
                <a:r>
                  <a:rPr lang="en-US" altLang="ko-KR" b="1" dirty="0">
                    <a:latin typeface="나눔고딕" panose="020D0604000000000000" pitchFamily="50" charset="-127"/>
                    <a:ea typeface="나눔고딕" panose="020D0604000000000000" pitchFamily="50" charset="-127"/>
                  </a:rPr>
                  <a:t> &amp; French(1992)</a:t>
                </a:r>
                <a:r>
                  <a:rPr lang="ko-KR" altLang="en-US" b="1" dirty="0">
                    <a:latin typeface="나눔고딕" panose="020D0604000000000000" pitchFamily="50" charset="-127"/>
                    <a:ea typeface="나눔고딕" panose="020D0604000000000000" pitchFamily="50" charset="-127"/>
                  </a:rPr>
                  <a:t>의</a:t>
                </a:r>
                <a:r>
                  <a:rPr lang="en-US" altLang="ko-KR" b="1" dirty="0">
                    <a:latin typeface="나눔고딕" panose="020D0604000000000000" pitchFamily="50" charset="-127"/>
                    <a:ea typeface="나눔고딕" panose="020D0604000000000000" pitchFamily="50" charset="-127"/>
                  </a:rPr>
                  <a:t> 3 factor model</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기업규모 차이</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a:t>
                </a:r>
                <a:r>
                  <a:rPr lang="en-US" altLang="ko-KR" dirty="0">
                    <a:latin typeface="나눔고딕" panose="020D0604000000000000" pitchFamily="50" charset="-127"/>
                    <a:ea typeface="나눔고딕" panose="020D0604000000000000" pitchFamily="50" charset="-127"/>
                  </a:rPr>
                  <a:t>SML </a:t>
                </a:r>
                <a:r>
                  <a:rPr lang="ko-KR" altLang="en-US" dirty="0">
                    <a:latin typeface="나눔고딕" panose="020D0604000000000000" pitchFamily="50" charset="-127"/>
                    <a:ea typeface="나눔고딕" panose="020D0604000000000000" pitchFamily="50" charset="-127"/>
                  </a:rPr>
                  <a:t>및 </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장부가치</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시장가치 비율 차이</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 </a:t>
                </a:r>
                <a:r>
                  <a:rPr lang="en-US" altLang="ko-KR" dirty="0">
                    <a:latin typeface="나눔고딕" panose="020D0604000000000000" pitchFamily="50" charset="-127"/>
                    <a:ea typeface="나눔고딕" panose="020D0604000000000000" pitchFamily="50" charset="-127"/>
                  </a:rPr>
                  <a:t>HML </a:t>
                </a:r>
                <a:r>
                  <a:rPr lang="ko-KR" altLang="en-US" dirty="0">
                    <a:latin typeface="나눔고딕" panose="020D0604000000000000" pitchFamily="50" charset="-127"/>
                    <a:ea typeface="나눔고딕" panose="020D0604000000000000" pitchFamily="50" charset="-127"/>
                  </a:rPr>
                  <a:t>등 두 요인을 추가하여 수익률의 종목간 변동을 추가적인 설명변수</a:t>
                </a:r>
                <a:r>
                  <a:rPr lang="en-US" altLang="ko-KR" dirty="0">
                    <a:latin typeface="나눔고딕" panose="020D0604000000000000" pitchFamily="50" charset="-127"/>
                    <a:ea typeface="나눔고딕" panose="020D0604000000000000" pitchFamily="50" charset="-127"/>
                  </a:rPr>
                  <a:t>(factor)</a:t>
                </a:r>
                <a:r>
                  <a:rPr lang="ko-KR" altLang="en-US" dirty="0">
                    <a:latin typeface="나눔고딕" panose="020D0604000000000000" pitchFamily="50" charset="-127"/>
                    <a:ea typeface="나눔고딕" panose="020D0604000000000000" pitchFamily="50" charset="-127"/>
                  </a:rPr>
                  <a:t>로 사용</a:t>
                </a:r>
                <a:endParaRPr lang="en-US" altLang="ko-KR" sz="1600" dirty="0">
                  <a:latin typeface="나눔고딕" panose="020D0604000000000000" pitchFamily="50" charset="-127"/>
                  <a:ea typeface="나눔고딕" panose="020D0604000000000000" pitchFamily="50" charset="-127"/>
                </a:endParaRPr>
              </a:p>
              <a:p>
                <a:pPr lvl="1" algn="just">
                  <a:lnSpc>
                    <a:spcPct val="150000"/>
                  </a:lnSpc>
                  <a:spcBef>
                    <a:spcPct val="50000"/>
                  </a:spcBef>
                  <a:buFont typeface="Arial" panose="020B0604020202020204" pitchFamily="34" charset="0"/>
                  <a:buChar char="•"/>
                </a:pPr>
                <a:endParaRPr lang="en-US" altLang="ko-KR" dirty="0">
                  <a:latin typeface="나눔고딕" panose="020D0604000000000000" pitchFamily="50" charset="-127"/>
                  <a:ea typeface="나눔고딕" panose="020D0604000000000000" pitchFamily="50" charset="-127"/>
                </a:endParaRPr>
              </a:p>
            </p:txBody>
          </p:sp>
        </mc:Choice>
        <mc:Fallback xmlns="">
          <p:sp>
            <p:nvSpPr>
              <p:cNvPr id="6" name="내용 개체 틀 2"/>
              <p:cNvSpPr txBox="1">
                <a:spLocks noRot="1" noChangeAspect="1" noMove="1" noResize="1" noEditPoints="1" noAdjustHandles="1" noChangeArrowheads="1" noChangeShapeType="1" noTextEdit="1"/>
              </p:cNvSpPr>
              <p:nvPr/>
            </p:nvSpPr>
            <p:spPr bwMode="auto">
              <a:xfrm>
                <a:off x="1981200" y="1628801"/>
                <a:ext cx="8229600" cy="4713287"/>
              </a:xfrm>
              <a:prstGeom prst="rect">
                <a:avLst/>
              </a:prstGeom>
              <a:blipFill>
                <a:blip r:embed="rId2"/>
                <a:stretch>
                  <a:fillRect r="-2074"/>
                </a:stretch>
              </a:blipFill>
              <a:ln w="9525">
                <a:noFill/>
                <a:miter lim="800000"/>
                <a:headEnd/>
                <a:tailEnd/>
              </a:ln>
            </p:spPr>
            <p:txBody>
              <a:bodyPr/>
              <a:lstStyle/>
              <a:p>
                <a:r>
                  <a:rPr lang="ko-KR" altLang="en-US">
                    <a:noFill/>
                  </a:rPr>
                  <a:t> </a:t>
                </a:r>
              </a:p>
            </p:txBody>
          </p:sp>
        </mc:Fallback>
      </mc:AlternateContent>
      <p:sp>
        <p:nvSpPr>
          <p:cNvPr id="7" name="제목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dirty="0"/>
              <a:t>2.  </a:t>
            </a:r>
            <a:r>
              <a:rPr lang="ko-KR" altLang="en-US" sz="4000" dirty="0" err="1"/>
              <a:t>최소자승법</a:t>
            </a:r>
            <a:endParaRPr lang="ko-KR" altLang="en-US" sz="4000" dirty="0"/>
          </a:p>
        </p:txBody>
      </p:sp>
      <mc:AlternateContent xmlns:mc="http://schemas.openxmlformats.org/markup-compatibility/2006" xmlns:a14="http://schemas.microsoft.com/office/drawing/2010/main">
        <mc:Choice Requires="a14">
          <p:sp>
            <p:nvSpPr>
              <p:cNvPr id="3" name="직사각형 2"/>
              <p:cNvSpPr/>
              <p:nvPr/>
            </p:nvSpPr>
            <p:spPr>
              <a:xfrm>
                <a:off x="3889028" y="3821106"/>
                <a:ext cx="4698424"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ko-KR" sz="3600" i="1" dirty="0">
                              <a:latin typeface="Cambria Math" panose="02040503050406030204" pitchFamily="18" charset="0"/>
                            </a:rPr>
                          </m:ctrlPr>
                        </m:sSubPr>
                        <m:e>
                          <m:r>
                            <m:rPr>
                              <m:sty m:val="p"/>
                            </m:rPr>
                            <a:rPr lang="en-US" altLang="ko-KR" sz="3600" dirty="0">
                              <a:latin typeface="Cambria Math" panose="02040503050406030204" pitchFamily="18" charset="0"/>
                            </a:rPr>
                            <m:t>r</m:t>
                          </m:r>
                        </m:e>
                        <m:sub>
                          <m:r>
                            <m:rPr>
                              <m:sty m:val="p"/>
                            </m:rPr>
                            <a:rPr lang="en-US" altLang="ko-KR" sz="3600" dirty="0">
                              <a:latin typeface="Cambria Math" panose="02040503050406030204" pitchFamily="18" charset="0"/>
                            </a:rPr>
                            <m:t>it</m:t>
                          </m:r>
                        </m:sub>
                      </m:sSub>
                      <m:r>
                        <a:rPr lang="en-US" altLang="ko-KR" sz="3600" dirty="0">
                          <a:latin typeface="Cambria Math" panose="02040503050406030204" pitchFamily="18" charset="0"/>
                        </a:rPr>
                        <m:t>=</m:t>
                      </m:r>
                      <m:sSub>
                        <m:sSubPr>
                          <m:ctrlPr>
                            <a:rPr lang="en-US" altLang="ko-KR" sz="3600" i="1" dirty="0">
                              <a:latin typeface="Cambria Math" panose="02040503050406030204" pitchFamily="18" charset="0"/>
                            </a:rPr>
                          </m:ctrlPr>
                        </m:sSubPr>
                        <m:e>
                          <m:r>
                            <a:rPr lang="en-US" altLang="ko-KR" sz="3600" i="1" dirty="0">
                              <a:latin typeface="Cambria Math" panose="02040503050406030204" pitchFamily="18" charset="0"/>
                            </a:rPr>
                            <m:t>𝛼</m:t>
                          </m:r>
                        </m:e>
                        <m:sub>
                          <m:r>
                            <a:rPr lang="en-US" altLang="ko-KR" sz="3600" i="1" dirty="0">
                              <a:latin typeface="Cambria Math" panose="02040503050406030204" pitchFamily="18" charset="0"/>
                            </a:rPr>
                            <m:t>𝑖</m:t>
                          </m:r>
                        </m:sub>
                      </m:sSub>
                      <m:r>
                        <a:rPr lang="en-US" altLang="ko-KR" sz="3600" i="1" dirty="0">
                          <a:latin typeface="Cambria Math" panose="02040503050406030204" pitchFamily="18" charset="0"/>
                        </a:rPr>
                        <m:t>+</m:t>
                      </m:r>
                      <m:sSub>
                        <m:sSubPr>
                          <m:ctrlPr>
                            <a:rPr lang="en-US" altLang="ko-KR" sz="3600" i="1" dirty="0">
                              <a:latin typeface="Cambria Math" panose="02040503050406030204" pitchFamily="18" charset="0"/>
                            </a:rPr>
                          </m:ctrlPr>
                        </m:sSubPr>
                        <m:e>
                          <m:r>
                            <a:rPr lang="en-US" altLang="ko-KR" sz="3600" i="1" dirty="0">
                              <a:latin typeface="Cambria Math" panose="02040503050406030204" pitchFamily="18" charset="0"/>
                            </a:rPr>
                            <m:t>𝛽</m:t>
                          </m:r>
                        </m:e>
                        <m:sub>
                          <m:r>
                            <a:rPr lang="en-US" altLang="ko-KR" sz="3600" i="1" dirty="0">
                              <a:latin typeface="Cambria Math" panose="02040503050406030204" pitchFamily="18" charset="0"/>
                            </a:rPr>
                            <m:t>𝑖</m:t>
                          </m:r>
                        </m:sub>
                      </m:sSub>
                      <m:sSub>
                        <m:sSubPr>
                          <m:ctrlPr>
                            <a:rPr lang="en-US" altLang="ko-KR" sz="3600" i="1" dirty="0">
                              <a:latin typeface="Cambria Math" panose="02040503050406030204" pitchFamily="18" charset="0"/>
                            </a:rPr>
                          </m:ctrlPr>
                        </m:sSubPr>
                        <m:e>
                          <m:r>
                            <a:rPr lang="en-US" altLang="ko-KR" sz="3600" i="1" dirty="0">
                              <a:latin typeface="Cambria Math" panose="02040503050406030204" pitchFamily="18" charset="0"/>
                            </a:rPr>
                            <m:t>𝑟</m:t>
                          </m:r>
                        </m:e>
                        <m:sub>
                          <m:r>
                            <a:rPr lang="en-US" altLang="ko-KR" sz="3600" i="1" dirty="0">
                              <a:latin typeface="Cambria Math" panose="02040503050406030204" pitchFamily="18" charset="0"/>
                            </a:rPr>
                            <m:t>𝑚𝑡</m:t>
                          </m:r>
                        </m:sub>
                      </m:sSub>
                      <m:r>
                        <a:rPr lang="en-US" altLang="ko-KR" sz="3600" i="1" dirty="0">
                          <a:latin typeface="Cambria Math" panose="02040503050406030204" pitchFamily="18" charset="0"/>
                        </a:rPr>
                        <m:t>+</m:t>
                      </m:r>
                      <m:sSub>
                        <m:sSubPr>
                          <m:ctrlPr>
                            <a:rPr lang="en-US" altLang="ko-KR" sz="3600" i="1" dirty="0">
                              <a:latin typeface="Cambria Math" panose="02040503050406030204" pitchFamily="18" charset="0"/>
                            </a:rPr>
                          </m:ctrlPr>
                        </m:sSubPr>
                        <m:e>
                          <m:r>
                            <a:rPr lang="en-US" altLang="ko-KR" sz="3600" i="1" dirty="0">
                              <a:latin typeface="Cambria Math" panose="02040503050406030204" pitchFamily="18" charset="0"/>
                            </a:rPr>
                            <m:t>𝜖</m:t>
                          </m:r>
                        </m:e>
                        <m:sub>
                          <m:r>
                            <a:rPr lang="en-US" altLang="ko-KR" sz="3600" i="1" dirty="0">
                              <a:latin typeface="Cambria Math" panose="02040503050406030204" pitchFamily="18" charset="0"/>
                            </a:rPr>
                            <m:t>𝑖𝑡</m:t>
                          </m:r>
                        </m:sub>
                      </m:sSub>
                    </m:oMath>
                  </m:oMathPara>
                </a14:m>
                <a:endParaRPr lang="ko-KR" altLang="en-US" sz="3600" dirty="0"/>
              </a:p>
            </p:txBody>
          </p:sp>
        </mc:Choice>
        <mc:Fallback xmlns="">
          <p:sp>
            <p:nvSpPr>
              <p:cNvPr id="3" name="직사각형 2"/>
              <p:cNvSpPr>
                <a:spLocks noRot="1" noChangeAspect="1" noMove="1" noResize="1" noEditPoints="1" noAdjustHandles="1" noChangeArrowheads="1" noChangeShapeType="1" noTextEdit="1"/>
              </p:cNvSpPr>
              <p:nvPr/>
            </p:nvSpPr>
            <p:spPr>
              <a:xfrm>
                <a:off x="3889028" y="3821106"/>
                <a:ext cx="4698424" cy="646331"/>
              </a:xfrm>
              <a:prstGeom prst="rect">
                <a:avLst/>
              </a:prstGeom>
              <a:blipFill>
                <a:blip r:embed="rId3"/>
                <a:stretch>
                  <a:fillRect/>
                </a:stretch>
              </a:blipFill>
            </p:spPr>
            <p:txBody>
              <a:bodyPr/>
              <a:lstStyle/>
              <a:p>
                <a:r>
                  <a:rPr lang="ko-KR" altLang="en-US">
                    <a:noFill/>
                  </a:rPr>
                  <a:t> </a:t>
                </a:r>
              </a:p>
            </p:txBody>
          </p:sp>
        </mc:Fallback>
      </mc:AlternateContent>
      <p:sp>
        <p:nvSpPr>
          <p:cNvPr id="10" name="AutoShape 5"/>
          <p:cNvSpPr>
            <a:spLocks noChangeArrowheads="1"/>
          </p:cNvSpPr>
          <p:nvPr/>
        </p:nvSpPr>
        <p:spPr bwMode="auto">
          <a:xfrm>
            <a:off x="1988544" y="1537833"/>
            <a:ext cx="67388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자산가격결정모형</a:t>
            </a:r>
            <a:r>
              <a:rPr lang="en-US" altLang="ko-KR" b="1" dirty="0">
                <a:latin typeface="나눔고딕" panose="020D0604000000000000" pitchFamily="50" charset="-127"/>
                <a:ea typeface="나눔고딕" panose="020D0604000000000000" pitchFamily="50" charset="-127"/>
              </a:rPr>
              <a:t>(CAPM)</a:t>
            </a:r>
            <a:r>
              <a:rPr lang="ko-KR" altLang="en-US" b="1" dirty="0">
                <a:latin typeface="나눔고딕" panose="020D0604000000000000" pitchFamily="50" charset="-127"/>
                <a:ea typeface="나눔고딕" panose="020D0604000000000000" pitchFamily="50" charset="-127"/>
              </a:rPr>
              <a:t>의 </a:t>
            </a:r>
            <a:r>
              <a:rPr lang="en-US" altLang="ko-KR" b="1" dirty="0">
                <a:latin typeface="나눔고딕" panose="020D0604000000000000" pitchFamily="50" charset="-127"/>
                <a:ea typeface="나눔고딕" panose="020D0604000000000000" pitchFamily="50" charset="-127"/>
              </a:rPr>
              <a:t>SML</a:t>
            </a:r>
            <a:r>
              <a:rPr lang="ko-KR" altLang="en-US" b="1" dirty="0">
                <a:latin typeface="나눔고딕" panose="020D0604000000000000" pitchFamily="50" charset="-127"/>
                <a:ea typeface="나눔고딕" panose="020D0604000000000000" pitchFamily="50" charset="-127"/>
              </a:rPr>
              <a:t>을 구현하는 </a:t>
            </a:r>
            <a:r>
              <a:rPr lang="ko-KR" altLang="en-US" b="1" dirty="0" err="1">
                <a:latin typeface="나눔고딕" panose="020D0604000000000000" pitchFamily="50" charset="-127"/>
                <a:ea typeface="나눔고딕" panose="020D0604000000000000" pitchFamily="50" charset="-127"/>
              </a:rPr>
              <a:t>시장모형</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63601784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571500" indent="-514350">
              <a:lnSpc>
                <a:spcPct val="150000"/>
              </a:lnSpc>
              <a:spcBef>
                <a:spcPct val="20000"/>
              </a:spcBef>
              <a:buFont typeface="Arial" charset="0"/>
              <a:buChar char="•"/>
              <a:defRPr/>
            </a:pPr>
            <a:endParaRPr lang="en-US" altLang="ko-KR" sz="2400" dirty="0">
              <a:latin typeface="나눔고딕" panose="020D0604000000000000" pitchFamily="50" charset="-127"/>
              <a:ea typeface="나눔고딕" panose="020D0604000000000000" pitchFamily="50" charset="-127"/>
            </a:endParaRPr>
          </a:p>
          <a:p>
            <a:pPr marL="342900" indent="-28575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종목별로 월별 주가수익률 데이터를 이용하여 개별주식의 수익률을 시장포트폴리오</a:t>
            </a:r>
            <a:r>
              <a:rPr lang="en-US" altLang="ko-KR" dirty="0">
                <a:latin typeface="나눔고딕" panose="020D0604000000000000" pitchFamily="50" charset="-127"/>
                <a:ea typeface="나눔고딕" panose="020D0604000000000000" pitchFamily="50" charset="-127"/>
              </a:rPr>
              <a:t>(KOSPI)</a:t>
            </a:r>
            <a:r>
              <a:rPr lang="ko-KR" altLang="en-US" dirty="0">
                <a:latin typeface="나눔고딕" panose="020D0604000000000000" pitchFamily="50" charset="-127"/>
                <a:ea typeface="나눔고딕" panose="020D0604000000000000" pitchFamily="50" charset="-127"/>
              </a:rPr>
              <a:t>의</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수익률에 대해 </a:t>
            </a:r>
            <a:r>
              <a:rPr lang="ko-KR" altLang="en-US" dirty="0" err="1">
                <a:latin typeface="나눔고딕" panose="020D0604000000000000" pitchFamily="50" charset="-127"/>
                <a:ea typeface="나눔고딕" panose="020D0604000000000000" pitchFamily="50" charset="-127"/>
              </a:rPr>
              <a:t>회귀분석한</a:t>
            </a:r>
            <a:r>
              <a:rPr lang="ko-KR" altLang="en-US" dirty="0">
                <a:latin typeface="나눔고딕" panose="020D0604000000000000" pitchFamily="50" charset="-127"/>
                <a:ea typeface="나눔고딕" panose="020D0604000000000000" pitchFamily="50" charset="-127"/>
              </a:rPr>
              <a:t> 결과</a:t>
            </a:r>
            <a:endParaRPr lang="en-US" altLang="ko-KR" dirty="0">
              <a:latin typeface="나눔고딕" panose="020D0604000000000000" pitchFamily="50" charset="-127"/>
              <a:ea typeface="나눔고딕" panose="020D0604000000000000" pitchFamily="50" charset="-127"/>
            </a:endParaRPr>
          </a:p>
          <a:p>
            <a:pPr marL="342900" indent="-28575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데이터</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월별 주가 자료</a:t>
            </a:r>
            <a:r>
              <a:rPr lang="en-US" altLang="ko-KR" dirty="0">
                <a:latin typeface="나눔고딕" panose="020D0604000000000000" pitchFamily="50" charset="-127"/>
                <a:ea typeface="나눔고딕" panose="020D0604000000000000" pitchFamily="50" charset="-127"/>
              </a:rPr>
              <a:t>(1999. 2.-2001. 12.)</a:t>
            </a:r>
          </a:p>
          <a:p>
            <a:pPr lvl="1" algn="just">
              <a:lnSpc>
                <a:spcPct val="150000"/>
              </a:lnSpc>
              <a:spcBef>
                <a:spcPct val="50000"/>
              </a:spcBef>
              <a:buFont typeface="Arial" panose="020B0604020202020204" pitchFamily="34" charset="0"/>
              <a:buChar char="•"/>
            </a:pPr>
            <a:endParaRPr lang="en-US" altLang="ko-KR" dirty="0">
              <a:latin typeface="나눔고딕" panose="020D0604000000000000" pitchFamily="50" charset="-127"/>
              <a:ea typeface="나눔고딕" panose="020D0604000000000000" pitchFamily="50" charset="-127"/>
            </a:endParaRPr>
          </a:p>
        </p:txBody>
      </p:sp>
      <p:sp>
        <p:nvSpPr>
          <p:cNvPr id="7" name="제목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dirty="0"/>
              <a:t>2.  </a:t>
            </a:r>
            <a:r>
              <a:rPr lang="ko-KR" altLang="en-US" sz="4000" dirty="0" err="1"/>
              <a:t>최소자승법</a:t>
            </a:r>
            <a:endParaRPr lang="ko-KR" altLang="en-US" sz="4000" dirty="0"/>
          </a:p>
        </p:txBody>
      </p:sp>
      <p:graphicFrame>
        <p:nvGraphicFramePr>
          <p:cNvPr id="9" name="Group 120"/>
          <p:cNvGraphicFramePr>
            <a:graphicFrameLocks noGrp="1"/>
          </p:cNvGraphicFramePr>
          <p:nvPr/>
        </p:nvGraphicFramePr>
        <p:xfrm>
          <a:off x="2219325" y="3659188"/>
          <a:ext cx="7848600" cy="2857500"/>
        </p:xfrm>
        <a:graphic>
          <a:graphicData uri="http://schemas.openxmlformats.org/drawingml/2006/table">
            <a:tbl>
              <a:tblPr/>
              <a:tblGrid>
                <a:gridCol w="2616200">
                  <a:extLst>
                    <a:ext uri="{9D8B030D-6E8A-4147-A177-3AD203B41FA5}">
                      <a16:colId xmlns:a16="http://schemas.microsoft.com/office/drawing/2014/main" val="20000"/>
                    </a:ext>
                  </a:extLst>
                </a:gridCol>
                <a:gridCol w="2616200">
                  <a:extLst>
                    <a:ext uri="{9D8B030D-6E8A-4147-A177-3AD203B41FA5}">
                      <a16:colId xmlns:a16="http://schemas.microsoft.com/office/drawing/2014/main" val="20001"/>
                    </a:ext>
                  </a:extLst>
                </a:gridCol>
                <a:gridCol w="2616200">
                  <a:extLst>
                    <a:ext uri="{9D8B030D-6E8A-4147-A177-3AD203B41FA5}">
                      <a16:colId xmlns:a16="http://schemas.microsoft.com/office/drawing/2014/main" val="20002"/>
                    </a:ext>
                  </a:extLst>
                </a:gridCol>
              </a:tblGrid>
              <a:tr h="476250">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ko-KR" altLang="en-US" sz="1800" b="1"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기업명</a:t>
                      </a:r>
                      <a:endParaRPr kumimoji="1" lang="en-US" altLang="ko-KR" sz="1800" b="1"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endParaRPr>
                    </a:p>
                  </a:txBody>
                  <a:tcPr horzOverflow="overflow">
                    <a:lnL cap="flat">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lang="en-US" altLang="ko-KR" sz="1800" b="1" i="1" dirty="0">
                          <a:latin typeface="나눔고딕" panose="020D0604000000000000" pitchFamily="50" charset="-127"/>
                          <a:ea typeface="나눔고딕" panose="020D0604000000000000" pitchFamily="50" charset="-127"/>
                          <a:sym typeface="Symbol" pitchFamily="18" charset="2"/>
                        </a:rPr>
                        <a:t></a:t>
                      </a:r>
                      <a:endParaRPr kumimoji="1" lang="en-US" altLang="ko-KR" sz="1800" b="1"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800" b="1"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t-value</a:t>
                      </a:r>
                    </a:p>
                  </a:txBody>
                  <a:tcPr horzOverflow="overflow">
                    <a:lnL w="12700" cap="flat" cmpd="sng" algn="ctr">
                      <a:no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76250">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Samsung Electronics</a:t>
                      </a:r>
                    </a:p>
                  </a:txBody>
                  <a:tcPr anchor="ctr" horzOverflow="overflow">
                    <a:lnL cap="flat">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1.24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a:ln>
                            <a:noFill/>
                          </a:ln>
                          <a:solidFill>
                            <a:schemeClr val="tx1"/>
                          </a:solidFill>
                          <a:effectLst/>
                          <a:latin typeface="나눔고딕" panose="020D0604000000000000" pitchFamily="50" charset="-127"/>
                          <a:ea typeface="나눔고딕" panose="020D0604000000000000" pitchFamily="50" charset="-127"/>
                        </a:rPr>
                        <a:t> 6.39</a:t>
                      </a:r>
                    </a:p>
                  </a:txBody>
                  <a:tcPr anchor="ctr" horzOverflow="overflow">
                    <a:lnL w="12700" cap="flat" cmpd="sng" algn="ctr">
                      <a:no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SK Telecom</a:t>
                      </a:r>
                    </a:p>
                  </a:txBody>
                  <a:tcPr anchor="ctr" horzOverflow="overflow">
                    <a:lnL cap="flat">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0.95</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a:ln>
                            <a:noFill/>
                          </a:ln>
                          <a:solidFill>
                            <a:schemeClr val="tx1"/>
                          </a:solidFill>
                          <a:effectLst/>
                          <a:latin typeface="나눔고딕" panose="020D0604000000000000" pitchFamily="50" charset="-127"/>
                          <a:ea typeface="나눔고딕" panose="020D0604000000000000" pitchFamily="50" charset="-127"/>
                        </a:rPr>
                        <a:t> 3.71</a:t>
                      </a:r>
                    </a:p>
                  </a:txBody>
                  <a:tcPr anchor="ctr" horzOverflow="overflow">
                    <a:lnL w="12700" cap="flat" cmpd="sng" algn="ctr">
                      <a:no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250">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KT</a:t>
                      </a:r>
                    </a:p>
                  </a:txBody>
                  <a:tcPr anchor="ctr" horzOverflow="overflow">
                    <a:lnL cap="flat">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1.09</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 5.97</a:t>
                      </a:r>
                    </a:p>
                  </a:txBody>
                  <a:tcPr anchor="ctr" horzOverflow="overflow">
                    <a:lnL w="12700" cap="flat" cmpd="sng" algn="ctr">
                      <a:no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6250">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KEPCO</a:t>
                      </a:r>
                    </a:p>
                  </a:txBody>
                  <a:tcPr anchor="ctr" horzOverflow="overflow">
                    <a:lnL cap="flat">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0.71</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 4.79</a:t>
                      </a:r>
                    </a:p>
                  </a:txBody>
                  <a:tcPr anchor="ctr" horzOverflow="overflow">
                    <a:lnL w="12700" cap="flat" cmpd="sng" algn="ctr">
                      <a:no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6250">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POSCO</a:t>
                      </a:r>
                    </a:p>
                  </a:txBody>
                  <a:tcPr anchor="ctr" horzOverflow="overflow">
                    <a:lnL cap="flat">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1.00</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rgbClr val="0000CC"/>
                        </a:buClr>
                        <a:buSzPct val="80000"/>
                        <a:buFont typeface="Wingdings" pitchFamily="2" charset="2"/>
                        <a:buNone/>
                        <a:tabLst/>
                      </a:pPr>
                      <a:r>
                        <a:rPr kumimoji="1" lang="en-US" altLang="ko-KR" sz="16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 8.12</a:t>
                      </a:r>
                    </a:p>
                  </a:txBody>
                  <a:tcPr anchor="ctr" horzOverflow="overflow">
                    <a:lnL w="12700" cap="flat" cmpd="sng" algn="ctr">
                      <a:no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11" name="AutoShape 5"/>
              <p:cNvSpPr>
                <a:spLocks noChangeArrowheads="1"/>
              </p:cNvSpPr>
              <p:nvPr/>
            </p:nvSpPr>
            <p:spPr bwMode="auto">
              <a:xfrm>
                <a:off x="1988544" y="1500216"/>
                <a:ext cx="2827296" cy="420024"/>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나눔고딕" panose="020D0604000000000000" pitchFamily="50" charset="-127"/>
                    <a:ea typeface="나눔고딕" panose="020D0604000000000000" pitchFamily="50" charset="-127"/>
                  </a:rPr>
                  <a:t>Market Model </a:t>
                </a:r>
                <a14:m>
                  <m:oMath xmlns:m="http://schemas.openxmlformats.org/officeDocument/2006/math">
                    <m:r>
                      <a:rPr lang="en-US" altLang="ko-KR" b="1" i="1">
                        <a:latin typeface="Cambria Math" panose="02040503050406030204" pitchFamily="18" charset="0"/>
                        <a:ea typeface="나눔고딕" panose="020D0604000000000000" pitchFamily="50" charset="-127"/>
                      </a:rPr>
                      <m:t>𝜷</m:t>
                    </m:r>
                    <m:r>
                      <a:rPr lang="ko-KR" altLang="en-US" b="1" i="1">
                        <a:latin typeface="Cambria Math" panose="02040503050406030204" pitchFamily="18" charset="0"/>
                        <a:ea typeface="나눔고딕" panose="020D0604000000000000" pitchFamily="50" charset="-127"/>
                      </a:rPr>
                      <m:t>의</m:t>
                    </m:r>
                  </m:oMath>
                </a14:m>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추정</a:t>
                </a:r>
                <a:endParaRPr lang="en-US" altLang="ko-KR" b="1" dirty="0">
                  <a:latin typeface="나눔고딕" panose="020D0604000000000000" pitchFamily="50" charset="-127"/>
                  <a:ea typeface="나눔고딕" panose="020D0604000000000000" pitchFamily="50" charset="-127"/>
                </a:endParaRPr>
              </a:p>
            </p:txBody>
          </p:sp>
        </mc:Choice>
        <mc:Fallback xmlns="">
          <p:sp>
            <p:nvSpPr>
              <p:cNvPr id="11" name="AutoShape 5"/>
              <p:cNvSpPr>
                <a:spLocks noRot="1" noChangeAspect="1" noMove="1" noResize="1" noEditPoints="1" noAdjustHandles="1" noChangeArrowheads="1" noChangeShapeType="1" noTextEdit="1"/>
              </p:cNvSpPr>
              <p:nvPr/>
            </p:nvSpPr>
            <p:spPr bwMode="auto">
              <a:xfrm>
                <a:off x="1988544" y="1500216"/>
                <a:ext cx="2827296" cy="420024"/>
              </a:xfrm>
              <a:prstGeom prst="flowChartAlternateProcess">
                <a:avLst/>
              </a:prstGeom>
              <a:blipFill>
                <a:blip r:embed="rId2"/>
                <a:stretch>
                  <a:fillRect b="-13889"/>
                </a:stretch>
              </a:blipFill>
              <a:ln w="19050">
                <a:solidFill>
                  <a:schemeClr val="tx1"/>
                </a:solidFill>
                <a:miter lim="800000"/>
                <a:headEnd/>
                <a:tailEnd/>
              </a:ln>
              <a:effectLst/>
            </p:spPr>
            <p:txBody>
              <a:bodyPr/>
              <a:lstStyle/>
              <a:p>
                <a:r>
                  <a:rPr lang="ko-KR" altLang="en-US">
                    <a:noFill/>
                  </a:rPr>
                  <a:t> </a:t>
                </a:r>
              </a:p>
            </p:txBody>
          </p:sp>
        </mc:Fallback>
      </mc:AlternateContent>
      <p:sp>
        <p:nvSpPr>
          <p:cNvPr id="2" name="TextBox 1"/>
          <p:cNvSpPr txBox="1"/>
          <p:nvPr/>
        </p:nvSpPr>
        <p:spPr>
          <a:xfrm>
            <a:off x="5516880" y="1275398"/>
            <a:ext cx="5913120" cy="646331"/>
          </a:xfrm>
          <a:prstGeom prst="rect">
            <a:avLst/>
          </a:prstGeom>
          <a:noFill/>
        </p:spPr>
        <p:txBody>
          <a:bodyPr wrap="square" rtlCol="0">
            <a:spAutoFit/>
          </a:bodyPr>
          <a:lstStyle/>
          <a:p>
            <a:r>
              <a:rPr lang="en-US" altLang="ko-KR" b="1" dirty="0">
                <a:solidFill>
                  <a:srgbClr val="C00000"/>
                </a:solidFill>
              </a:rPr>
              <a:t>KOSPI </a:t>
            </a:r>
            <a:r>
              <a:rPr lang="en-US" altLang="ko-KR" b="1" dirty="0">
                <a:solidFill>
                  <a:srgbClr val="C00000"/>
                </a:solidFill>
                <a:sym typeface="Symbol" panose="05050102010706020507" pitchFamily="18" charset="2"/>
              </a:rPr>
              <a:t> = 1</a:t>
            </a:r>
          </a:p>
          <a:p>
            <a:r>
              <a:rPr lang="en-US" altLang="ko-KR" b="1" dirty="0">
                <a:solidFill>
                  <a:srgbClr val="C00000"/>
                </a:solidFill>
                <a:sym typeface="Symbol" panose="05050102010706020507" pitchFamily="18" charset="2"/>
              </a:rPr>
              <a:t>1 </a:t>
            </a:r>
            <a:r>
              <a:rPr lang="ko-KR" altLang="en-US" b="1" dirty="0">
                <a:solidFill>
                  <a:srgbClr val="C00000"/>
                </a:solidFill>
                <a:sym typeface="Symbol" panose="05050102010706020507" pitchFamily="18" charset="2"/>
              </a:rPr>
              <a:t>기준으로 민감도</a:t>
            </a:r>
            <a:r>
              <a:rPr lang="en-US" altLang="ko-KR" b="1" dirty="0">
                <a:solidFill>
                  <a:srgbClr val="C00000"/>
                </a:solidFill>
                <a:sym typeface="Symbol" panose="05050102010706020507" pitchFamily="18" charset="2"/>
              </a:rPr>
              <a:t>(</a:t>
            </a:r>
            <a:r>
              <a:rPr lang="ko-KR" altLang="en-US" b="1" dirty="0">
                <a:solidFill>
                  <a:srgbClr val="C00000"/>
                </a:solidFill>
                <a:sym typeface="Symbol" panose="05050102010706020507" pitchFamily="18" charset="2"/>
              </a:rPr>
              <a:t>위험성</a:t>
            </a:r>
            <a:r>
              <a:rPr lang="en-US" altLang="ko-KR" b="1" dirty="0">
                <a:solidFill>
                  <a:srgbClr val="C00000"/>
                </a:solidFill>
                <a:sym typeface="Symbol" panose="05050102010706020507" pitchFamily="18" charset="2"/>
              </a:rPr>
              <a:t>)</a:t>
            </a:r>
            <a:r>
              <a:rPr lang="ko-KR" altLang="en-US" b="1" dirty="0">
                <a:solidFill>
                  <a:srgbClr val="C00000"/>
                </a:solidFill>
                <a:sym typeface="Symbol" panose="05050102010706020507" pitchFamily="18" charset="2"/>
              </a:rPr>
              <a:t>를 판단</a:t>
            </a:r>
            <a:endParaRPr lang="en-US" altLang="ko-KR" b="1" dirty="0">
              <a:solidFill>
                <a:srgbClr val="C00000"/>
              </a:solidFill>
              <a:sym typeface="Symbol" panose="05050102010706020507" pitchFamily="18" charset="2"/>
            </a:endParaRPr>
          </a:p>
        </p:txBody>
      </p:sp>
    </p:spTree>
    <p:extLst>
      <p:ext uri="{BB962C8B-B14F-4D97-AF65-F5344CB8AC3E}">
        <p14:creationId xmlns:p14="http://schemas.microsoft.com/office/powerpoint/2010/main" val="374258316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중회귀분석</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r>
              <a:rPr lang="ko-KR" altLang="en-US" sz="2400" dirty="0"/>
              <a:t>                     </a:t>
            </a:r>
            <a:endParaRPr lang="en-US" altLang="ko-KR" sz="1800" dirty="0"/>
          </a:p>
          <a:p>
            <a:pPr>
              <a:lnSpc>
                <a:spcPct val="150000"/>
              </a:lnSpc>
              <a:spcBef>
                <a:spcPct val="50000"/>
              </a:spcBef>
            </a:pPr>
            <a:r>
              <a:rPr lang="ko-KR" altLang="en-US" sz="1800" dirty="0"/>
              <a:t>종종 제</a:t>
            </a:r>
            <a:r>
              <a:rPr lang="en-US" altLang="ko-KR" sz="1800" dirty="0"/>
              <a:t>3</a:t>
            </a:r>
            <a:r>
              <a:rPr lang="ko-KR" altLang="en-US" sz="1800" dirty="0"/>
              <a:t>의 변수가 두 변수 </a:t>
            </a:r>
            <a:r>
              <a:rPr lang="en-US" altLang="ko-KR" sz="1800" dirty="0"/>
              <a:t>x</a:t>
            </a:r>
            <a:r>
              <a:rPr lang="ko-KR" altLang="en-US" sz="1800" dirty="0"/>
              <a:t>와 </a:t>
            </a:r>
            <a:r>
              <a:rPr lang="en-US" altLang="ko-KR" sz="1800" dirty="0"/>
              <a:t>y </a:t>
            </a:r>
            <a:r>
              <a:rPr lang="ko-KR" altLang="en-US" sz="1800" dirty="0"/>
              <a:t>각각에 영향을 미쳐</a:t>
            </a:r>
            <a:r>
              <a:rPr lang="en-US" altLang="ko-KR" sz="1800" dirty="0"/>
              <a:t>, </a:t>
            </a:r>
            <a:r>
              <a:rPr lang="ko-KR" altLang="en-US" sz="1800" dirty="0"/>
              <a:t>관심의 대상인 두 변수 상호간의 순수한 관계를 왜곡시키게 됨</a:t>
            </a:r>
            <a:r>
              <a:rPr lang="en-US" altLang="ko-KR" sz="1800" dirty="0"/>
              <a:t>. </a:t>
            </a:r>
            <a:r>
              <a:rPr lang="ko-KR" altLang="en-US" sz="1800" dirty="0"/>
              <a:t>제</a:t>
            </a:r>
            <a:r>
              <a:rPr lang="en-US" altLang="ko-KR" sz="1800" dirty="0"/>
              <a:t>3</a:t>
            </a:r>
            <a:r>
              <a:rPr lang="ko-KR" altLang="en-US" sz="1800" dirty="0"/>
              <a:t>의 변수를 통제할 필요성</a:t>
            </a:r>
          </a:p>
          <a:p>
            <a:pPr>
              <a:lnSpc>
                <a:spcPct val="150000"/>
              </a:lnSpc>
              <a:spcBef>
                <a:spcPct val="50000"/>
              </a:spcBef>
            </a:pPr>
            <a:endParaRPr lang="en-US" altLang="ko-KR" sz="1800" dirty="0"/>
          </a:p>
          <a:p>
            <a:pPr marL="0" indent="0">
              <a:lnSpc>
                <a:spcPct val="150000"/>
              </a:lnSpc>
              <a:spcBef>
                <a:spcPct val="50000"/>
              </a:spcBef>
              <a:buNone/>
            </a:pPr>
            <a:r>
              <a:rPr lang="en-US" altLang="ko-KR" sz="1800" dirty="0"/>
              <a:t>0) </a:t>
            </a:r>
            <a:r>
              <a:rPr lang="ko-KR" altLang="en-US" sz="1800" dirty="0"/>
              <a:t>실험 </a:t>
            </a:r>
            <a:r>
              <a:rPr lang="en-US" altLang="ko-KR" sz="1800" dirty="0"/>
              <a:t>(experiment)</a:t>
            </a:r>
          </a:p>
          <a:p>
            <a:pPr>
              <a:lnSpc>
                <a:spcPct val="150000"/>
              </a:lnSpc>
              <a:spcBef>
                <a:spcPct val="50000"/>
              </a:spcBef>
              <a:buFont typeface="+mj-lt"/>
              <a:buAutoNum type="arabicParenR"/>
            </a:pPr>
            <a:r>
              <a:rPr lang="ko-KR" altLang="en-US" sz="1800" dirty="0"/>
              <a:t>통계적 통제 </a:t>
            </a:r>
            <a:r>
              <a:rPr lang="en-US" altLang="ko-KR" sz="1800" dirty="0"/>
              <a:t>1: </a:t>
            </a:r>
            <a:r>
              <a:rPr lang="ko-KR" altLang="en-US" sz="1800" dirty="0"/>
              <a:t>자료를 제</a:t>
            </a:r>
            <a:r>
              <a:rPr lang="en-US" altLang="ko-KR" sz="1800" dirty="0"/>
              <a:t>3</a:t>
            </a:r>
            <a:r>
              <a:rPr lang="ko-KR" altLang="en-US" sz="1800" dirty="0"/>
              <a:t>의 변수값에 따라 분류</a:t>
            </a:r>
            <a:r>
              <a:rPr lang="en-US" altLang="ko-KR" sz="1800" dirty="0"/>
              <a:t>(sample split), </a:t>
            </a:r>
            <a:r>
              <a:rPr lang="ko-KR" altLang="en-US" sz="1800" dirty="0" err="1"/>
              <a:t>집단별로</a:t>
            </a:r>
            <a:r>
              <a:rPr lang="ko-KR" altLang="en-US" sz="1800" dirty="0"/>
              <a:t> 따로따로 분석</a:t>
            </a:r>
          </a:p>
          <a:p>
            <a:pPr>
              <a:lnSpc>
                <a:spcPct val="150000"/>
              </a:lnSpc>
              <a:spcBef>
                <a:spcPct val="50000"/>
              </a:spcBef>
              <a:buFont typeface="+mj-lt"/>
              <a:buAutoNum type="arabicParenR"/>
            </a:pPr>
            <a:r>
              <a:rPr lang="ko-KR" altLang="en-US" sz="1800" dirty="0"/>
              <a:t>통계적 통제 </a:t>
            </a:r>
            <a:r>
              <a:rPr lang="en-US" altLang="ko-KR" sz="1800" dirty="0"/>
              <a:t>2: </a:t>
            </a:r>
            <a:r>
              <a:rPr lang="ko-KR" altLang="en-US" sz="1800" b="1" u="sng" dirty="0"/>
              <a:t>중회귀분석</a:t>
            </a:r>
            <a:endParaRPr lang="en-US" altLang="ko-KR" sz="1800" b="1" u="sng" dirty="0"/>
          </a:p>
        </p:txBody>
      </p:sp>
      <p:sp>
        <p:nvSpPr>
          <p:cNvPr id="6" name="AutoShape 5"/>
          <p:cNvSpPr>
            <a:spLocks noChangeArrowheads="1"/>
          </p:cNvSpPr>
          <p:nvPr/>
        </p:nvSpPr>
        <p:spPr bwMode="auto">
          <a:xfrm>
            <a:off x="1988544" y="1503089"/>
            <a:ext cx="145094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latin typeface="나눔고딕" panose="020D0604000000000000" pitchFamily="50" charset="-127"/>
                <a:ea typeface="나눔고딕" panose="020D0604000000000000" pitchFamily="50" charset="-127"/>
              </a:rPr>
              <a:t>중회귀분석</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50847361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중회귀분석</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r>
              <a:rPr lang="ko-KR" altLang="en-US" sz="2400" dirty="0"/>
              <a:t>                     </a:t>
            </a:r>
            <a:endParaRPr lang="en-US" altLang="ko-KR" sz="1800" dirty="0"/>
          </a:p>
          <a:p>
            <a:pPr>
              <a:lnSpc>
                <a:spcPct val="150000"/>
              </a:lnSpc>
              <a:spcBef>
                <a:spcPct val="50000"/>
              </a:spcBef>
            </a:pPr>
            <a:r>
              <a:rPr lang="ko-KR" altLang="en-US" sz="1800" dirty="0"/>
              <a:t>부모의 사회적 지위</a:t>
            </a:r>
            <a:r>
              <a:rPr lang="en-US" altLang="ko-KR" sz="1800" dirty="0"/>
              <a:t>(S)</a:t>
            </a:r>
            <a:r>
              <a:rPr lang="ko-KR" altLang="en-US" sz="1800" dirty="0"/>
              <a:t>가 자녀의 소득</a:t>
            </a:r>
            <a:r>
              <a:rPr lang="en-US" altLang="ko-KR" sz="1800" dirty="0"/>
              <a:t>(y)</a:t>
            </a:r>
            <a:r>
              <a:rPr lang="ko-KR" altLang="en-US" sz="1800" dirty="0"/>
              <a:t>에 미치는 효과를 통제했을 때 자녀 본인의 교육수준</a:t>
            </a:r>
            <a:r>
              <a:rPr lang="en-US" altLang="ko-KR" sz="1800" dirty="0"/>
              <a:t>(E)</a:t>
            </a:r>
            <a:r>
              <a:rPr lang="ko-KR" altLang="en-US" sz="1800" dirty="0"/>
              <a:t>이 본인의 소득</a:t>
            </a:r>
            <a:r>
              <a:rPr lang="en-US" altLang="ko-KR" sz="1800" dirty="0"/>
              <a:t>(y)</a:t>
            </a:r>
            <a:r>
              <a:rPr lang="ko-KR" altLang="en-US" sz="1800" dirty="0"/>
              <a:t>에 미치는 순수 효과</a:t>
            </a:r>
            <a:r>
              <a:rPr lang="en-US" altLang="ko-KR" sz="1800" dirty="0"/>
              <a:t>(b). </a:t>
            </a:r>
            <a:r>
              <a:rPr lang="ko-KR" altLang="en-US" sz="1800" dirty="0"/>
              <a:t>여기서</a:t>
            </a:r>
            <a:r>
              <a:rPr lang="en-US" altLang="ko-KR" sz="1800" dirty="0"/>
              <a:t> “</a:t>
            </a:r>
            <a:r>
              <a:rPr lang="ko-KR" altLang="en-US" sz="1800" dirty="0"/>
              <a:t>순수</a:t>
            </a:r>
            <a:r>
              <a:rPr lang="en-US" altLang="ko-KR" sz="1800" dirty="0"/>
              <a:t>”</a:t>
            </a:r>
            <a:r>
              <a:rPr lang="ko-KR" altLang="en-US" sz="1800" dirty="0"/>
              <a:t>란 </a:t>
            </a:r>
            <a:r>
              <a:rPr lang="en-US" altLang="ko-KR" sz="1800" dirty="0"/>
              <a:t>S</a:t>
            </a:r>
            <a:r>
              <a:rPr lang="ko-KR" altLang="en-US" sz="1800" dirty="0"/>
              <a:t>를 통제</a:t>
            </a:r>
            <a:r>
              <a:rPr lang="en-US" altLang="ko-KR" sz="1800" dirty="0"/>
              <a:t>(S</a:t>
            </a:r>
            <a:r>
              <a:rPr lang="ko-KR" altLang="en-US" sz="1800" dirty="0"/>
              <a:t>의</a:t>
            </a:r>
            <a:r>
              <a:rPr lang="en-US" altLang="ko-KR" sz="1800" dirty="0"/>
              <a:t> </a:t>
            </a:r>
            <a:r>
              <a:rPr lang="ko-KR" altLang="en-US" sz="1800" dirty="0"/>
              <a:t>효과를 제거</a:t>
            </a:r>
            <a:r>
              <a:rPr lang="en-US" altLang="ko-KR" sz="1800" dirty="0"/>
              <a:t>)</a:t>
            </a:r>
            <a:r>
              <a:rPr lang="ko-KR" altLang="en-US" sz="1800" dirty="0"/>
              <a:t>했다는 의미임</a:t>
            </a:r>
            <a:endParaRPr lang="en-US" altLang="ko-KR" sz="1800" dirty="0"/>
          </a:p>
          <a:p>
            <a:pPr marL="0" indent="0">
              <a:lnSpc>
                <a:spcPct val="150000"/>
              </a:lnSpc>
              <a:spcBef>
                <a:spcPct val="50000"/>
              </a:spcBef>
              <a:buNone/>
            </a:pPr>
            <a:endParaRPr lang="en-US" altLang="ko-KR" sz="1800" dirty="0"/>
          </a:p>
        </p:txBody>
      </p:sp>
      <p:grpSp>
        <p:nvGrpSpPr>
          <p:cNvPr id="6" name="그룹 5"/>
          <p:cNvGrpSpPr/>
          <p:nvPr/>
        </p:nvGrpSpPr>
        <p:grpSpPr>
          <a:xfrm>
            <a:off x="2361644" y="4293096"/>
            <a:ext cx="7468712" cy="936104"/>
            <a:chOff x="1123797" y="4221088"/>
            <a:chExt cx="7468712" cy="936104"/>
          </a:xfrm>
        </p:grpSpPr>
        <p:sp>
          <p:nvSpPr>
            <p:cNvPr id="11" name="Oval 21"/>
            <p:cNvSpPr>
              <a:spLocks noChangeArrowheads="1"/>
            </p:cNvSpPr>
            <p:nvPr/>
          </p:nvSpPr>
          <p:spPr bwMode="auto">
            <a:xfrm>
              <a:off x="3059832" y="4418079"/>
              <a:ext cx="557377" cy="739113"/>
            </a:xfrm>
            <a:prstGeom prst="ellipse">
              <a:avLst/>
            </a:prstGeom>
            <a:noFill/>
            <a:ln w="25400">
              <a:solidFill>
                <a:srgbClr val="FF0000"/>
              </a:solidFill>
              <a:round/>
              <a:headEnd/>
              <a:tailEnd/>
            </a:ln>
            <a:effectLst/>
          </p:spPr>
          <p:txBody>
            <a:bodyPr wrap="none" anchor="ctr"/>
            <a:lstStyle/>
            <a:p>
              <a:endParaRPr lang="ko-KR" altLang="en-US"/>
            </a:p>
          </p:txBody>
        </p:sp>
        <p:sp>
          <p:nvSpPr>
            <p:cNvPr id="5" name="TextBox 4"/>
            <p:cNvSpPr txBox="1"/>
            <p:nvPr/>
          </p:nvSpPr>
          <p:spPr>
            <a:xfrm>
              <a:off x="1123797" y="4221088"/>
              <a:ext cx="7468712" cy="896720"/>
            </a:xfrm>
            <a:prstGeom prst="rect">
              <a:avLst/>
            </a:prstGeom>
            <a:noFill/>
          </p:spPr>
          <p:txBody>
            <a:bodyPr wrap="none" rtlCol="0">
              <a:spAutoFit/>
            </a:bodyPr>
            <a:lstStyle/>
            <a:p>
              <a:pPr algn="ctr">
                <a:lnSpc>
                  <a:spcPct val="150000"/>
                </a:lnSpc>
                <a:spcBef>
                  <a:spcPct val="50000"/>
                </a:spcBef>
              </a:pPr>
              <a:r>
                <a:rPr lang="en-US" altLang="ko-KR" sz="4000" b="1" dirty="0">
                  <a:latin typeface="나눔고딕" panose="020D0604000000000000" pitchFamily="50" charset="-127"/>
                  <a:ea typeface="나눔고딕" panose="020D0604000000000000" pitchFamily="50" charset="-127"/>
                </a:rPr>
                <a:t>y= a + b x E + c x S + (</a:t>
              </a:r>
              <a:r>
                <a:rPr lang="ko-KR" altLang="en-US" sz="4000" b="1" dirty="0">
                  <a:latin typeface="나눔고딕" panose="020D0604000000000000" pitchFamily="50" charset="-127"/>
                  <a:ea typeface="나눔고딕" panose="020D0604000000000000" pitchFamily="50" charset="-127"/>
                </a:rPr>
                <a:t>오차</a:t>
              </a:r>
              <a:r>
                <a:rPr lang="en-US" altLang="ko-KR" sz="4000" b="1" dirty="0">
                  <a:latin typeface="나눔고딕" panose="020D0604000000000000" pitchFamily="50" charset="-127"/>
                  <a:ea typeface="나눔고딕" panose="020D0604000000000000" pitchFamily="50" charset="-127"/>
                </a:rPr>
                <a:t>)</a:t>
              </a:r>
              <a:r>
                <a:rPr lang="ko-KR" altLang="en-US" sz="4000" b="1" dirty="0">
                  <a:latin typeface="나눔고딕" panose="020D0604000000000000" pitchFamily="50" charset="-127"/>
                  <a:ea typeface="나눔고딕" panose="020D0604000000000000" pitchFamily="50" charset="-127"/>
                </a:rPr>
                <a:t> </a:t>
              </a:r>
            </a:p>
          </p:txBody>
        </p:sp>
      </p:grpSp>
      <p:sp>
        <p:nvSpPr>
          <p:cNvPr id="9" name="AutoShape 5"/>
          <p:cNvSpPr>
            <a:spLocks noChangeArrowheads="1"/>
          </p:cNvSpPr>
          <p:nvPr/>
        </p:nvSpPr>
        <p:spPr bwMode="auto">
          <a:xfrm>
            <a:off x="1988543" y="1503089"/>
            <a:ext cx="1425775"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latin typeface="나눔고딕" panose="020D0604000000000000" pitchFamily="50" charset="-127"/>
                <a:ea typeface="나눔고딕" panose="020D0604000000000000" pitchFamily="50" charset="-127"/>
              </a:rPr>
              <a:t>중회귀분석</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87895786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중회귀분석</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r>
              <a:rPr lang="ko-KR" altLang="en-US" sz="2400" dirty="0"/>
              <a:t>         </a:t>
            </a:r>
            <a:endParaRPr lang="en-US" altLang="ko-KR" sz="1800" dirty="0"/>
          </a:p>
          <a:p>
            <a:pPr>
              <a:lnSpc>
                <a:spcPct val="150000"/>
              </a:lnSpc>
              <a:spcBef>
                <a:spcPct val="50000"/>
              </a:spcBef>
            </a:pPr>
            <a:r>
              <a:rPr lang="ko-KR" altLang="en-US" sz="1800" dirty="0"/>
              <a:t>남녀 간에 임금격차가 존재하는지 보기 위하여 다음의 단순회귀분석 모형을 추정하려고 한다</a:t>
            </a:r>
            <a:r>
              <a:rPr lang="en-US" altLang="ko-KR" sz="1800" dirty="0"/>
              <a:t>.</a:t>
            </a:r>
          </a:p>
          <a:p>
            <a:pPr marL="0" indent="0" algn="ctr">
              <a:lnSpc>
                <a:spcPct val="150000"/>
              </a:lnSpc>
              <a:spcBef>
                <a:spcPct val="50000"/>
              </a:spcBef>
              <a:buNone/>
            </a:pPr>
            <a:r>
              <a:rPr lang="en-US" altLang="ko-KR" sz="1800" b="1" dirty="0"/>
              <a:t>(</a:t>
            </a:r>
            <a:r>
              <a:rPr lang="ko-KR" altLang="en-US" sz="1800" b="1" dirty="0"/>
              <a:t>임금</a:t>
            </a:r>
            <a:r>
              <a:rPr lang="en-US" altLang="ko-KR" sz="1800" b="1" dirty="0"/>
              <a:t>) = a + b(</a:t>
            </a:r>
            <a:r>
              <a:rPr lang="ko-KR" altLang="en-US" sz="1800" b="1" dirty="0"/>
              <a:t>남성 더미변수</a:t>
            </a:r>
            <a:r>
              <a:rPr lang="en-US" altLang="ko-KR" sz="1800" b="1" dirty="0"/>
              <a:t>) + (</a:t>
            </a:r>
            <a:r>
              <a:rPr lang="ko-KR" altLang="en-US" sz="1800" b="1" dirty="0"/>
              <a:t>오차</a:t>
            </a:r>
            <a:r>
              <a:rPr lang="en-US" altLang="ko-KR" sz="1800" b="1" dirty="0"/>
              <a:t>)</a:t>
            </a:r>
          </a:p>
          <a:p>
            <a:pPr>
              <a:lnSpc>
                <a:spcPct val="150000"/>
              </a:lnSpc>
              <a:spcBef>
                <a:spcPct val="50000"/>
              </a:spcBef>
            </a:pPr>
            <a:r>
              <a:rPr lang="ko-KR" altLang="en-US" sz="1800" dirty="0"/>
              <a:t>여기서 남성 더미변수는 남성에게 </a:t>
            </a:r>
            <a:r>
              <a:rPr lang="en-US" altLang="ko-KR" sz="1800" dirty="0"/>
              <a:t>1</a:t>
            </a:r>
            <a:r>
              <a:rPr lang="ko-KR" altLang="en-US" sz="1800" dirty="0"/>
              <a:t>을</a:t>
            </a:r>
            <a:r>
              <a:rPr lang="en-US" altLang="ko-KR" sz="1800" dirty="0"/>
              <a:t>, </a:t>
            </a:r>
            <a:r>
              <a:rPr lang="ko-KR" altLang="en-US" sz="1800" dirty="0"/>
              <a:t>여성에게는 </a:t>
            </a:r>
            <a:r>
              <a:rPr lang="en-US" altLang="ko-KR" sz="1800" dirty="0"/>
              <a:t>0</a:t>
            </a:r>
            <a:r>
              <a:rPr lang="ko-KR" altLang="en-US" sz="1800" dirty="0"/>
              <a:t>의 값을 부여하는 질적변수이다</a:t>
            </a:r>
            <a:r>
              <a:rPr lang="en-US" altLang="ko-KR" sz="1800" dirty="0"/>
              <a:t>. </a:t>
            </a:r>
            <a:r>
              <a:rPr lang="ko-KR" altLang="en-US" sz="1800" dirty="0"/>
              <a:t>일반적으로 더미변수는 하나의 질적인 설명변수가 종속변수에 미치는 영향을 파악하고자 할 때 이용한다</a:t>
            </a:r>
            <a:r>
              <a:rPr lang="en-US" altLang="ko-KR" sz="1800" dirty="0"/>
              <a:t>.</a:t>
            </a:r>
          </a:p>
        </p:txBody>
      </p:sp>
      <p:sp>
        <p:nvSpPr>
          <p:cNvPr id="6" name="AutoShape 5"/>
          <p:cNvSpPr>
            <a:spLocks noChangeArrowheads="1"/>
          </p:cNvSpPr>
          <p:nvPr/>
        </p:nvSpPr>
        <p:spPr bwMode="auto">
          <a:xfrm>
            <a:off x="1866624" y="1712640"/>
            <a:ext cx="275123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latin typeface="나눔고딕" panose="020D0604000000000000" pitchFamily="50" charset="-127"/>
                <a:ea typeface="나눔고딕" panose="020D0604000000000000" pitchFamily="50" charset="-127"/>
              </a:rPr>
              <a:t>남녀 노동자간 임금격차</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838884713"/>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중회귀분석</a:t>
            </a:r>
          </a:p>
        </p:txBody>
      </p:sp>
      <p:sp>
        <p:nvSpPr>
          <p:cNvPr id="3" name="내용 개체 틀 2"/>
          <p:cNvSpPr>
            <a:spLocks noGrp="1"/>
          </p:cNvSpPr>
          <p:nvPr>
            <p:ph idx="1"/>
          </p:nvPr>
        </p:nvSpPr>
        <p:spPr>
          <a:xfrm>
            <a:off x="1981200" y="1600200"/>
            <a:ext cx="8869680" cy="5141168"/>
          </a:xfrm>
        </p:spPr>
        <p:txBody>
          <a:bodyPr>
            <a:normAutofit/>
          </a:bodyPr>
          <a:lstStyle/>
          <a:p>
            <a:pPr marL="0" indent="0">
              <a:lnSpc>
                <a:spcPct val="150000"/>
              </a:lnSpc>
              <a:buNone/>
            </a:pPr>
            <a:r>
              <a:rPr lang="ko-KR" altLang="en-US" sz="2400" dirty="0"/>
              <a:t>                     </a:t>
            </a:r>
            <a:endParaRPr lang="en-US" altLang="ko-KR" sz="1800" dirty="0"/>
          </a:p>
          <a:p>
            <a:pPr>
              <a:lnSpc>
                <a:spcPct val="150000"/>
              </a:lnSpc>
              <a:spcBef>
                <a:spcPct val="50000"/>
              </a:spcBef>
            </a:pPr>
            <a:r>
              <a:rPr lang="ko-KR" altLang="en-US" sz="1800" dirty="0">
                <a:solidFill>
                  <a:srgbClr val="C00000"/>
                </a:solidFill>
              </a:rPr>
              <a:t>남녀간의 임금격차는 남녀간 교육수준의 차이 등이 통제되지 않는 한 성차별의 증거로 보기 어렵다</a:t>
            </a:r>
            <a:r>
              <a:rPr lang="en-US" altLang="ko-KR" sz="1800" dirty="0">
                <a:solidFill>
                  <a:srgbClr val="C00000"/>
                </a:solidFill>
              </a:rPr>
              <a:t>.</a:t>
            </a:r>
          </a:p>
          <a:p>
            <a:pPr>
              <a:lnSpc>
                <a:spcPct val="150000"/>
              </a:lnSpc>
              <a:spcBef>
                <a:spcPct val="50000"/>
              </a:spcBef>
            </a:pPr>
            <a:endParaRPr lang="en-US" altLang="ko-KR" sz="1800" dirty="0"/>
          </a:p>
          <a:p>
            <a:r>
              <a:rPr lang="ko-KR" altLang="en-US" sz="1800" dirty="0"/>
              <a:t>교육수준을 설명변수로 추가</a:t>
            </a:r>
            <a:r>
              <a:rPr lang="en-US" altLang="ko-KR" sz="1800" dirty="0"/>
              <a:t>, </a:t>
            </a:r>
            <a:r>
              <a:rPr lang="ko-KR" altLang="en-US" sz="1800" dirty="0"/>
              <a:t>단순회귀분석 모형을 </a:t>
            </a:r>
            <a:r>
              <a:rPr lang="ko-KR" altLang="en-US" sz="1800" dirty="0" err="1"/>
              <a:t>중회귀분석</a:t>
            </a:r>
            <a:r>
              <a:rPr lang="ko-KR" altLang="en-US" sz="1800" dirty="0"/>
              <a:t> 모형으로 확장</a:t>
            </a:r>
            <a:endParaRPr lang="en-US" altLang="ko-KR" sz="1800" dirty="0"/>
          </a:p>
          <a:p>
            <a:endParaRPr lang="en-US" altLang="ko-KR" sz="1800" dirty="0"/>
          </a:p>
          <a:p>
            <a:pPr marL="0" indent="0" algn="ctr">
              <a:buNone/>
            </a:pPr>
            <a:r>
              <a:rPr lang="en-US" altLang="ko-KR" sz="1800" b="1" dirty="0"/>
              <a:t>(</a:t>
            </a:r>
            <a:r>
              <a:rPr lang="ko-KR" altLang="en-US" sz="1800" b="1" dirty="0"/>
              <a:t>임금</a:t>
            </a:r>
            <a:r>
              <a:rPr lang="en-US" altLang="ko-KR" sz="1800" b="1" dirty="0"/>
              <a:t>) = a + b(</a:t>
            </a:r>
            <a:r>
              <a:rPr lang="ko-KR" altLang="en-US" sz="1800" b="1" dirty="0"/>
              <a:t>남성 더미변수</a:t>
            </a:r>
            <a:r>
              <a:rPr lang="en-US" altLang="ko-KR" sz="1800" b="1" dirty="0"/>
              <a:t>) + c(</a:t>
            </a:r>
            <a:r>
              <a:rPr lang="ko-KR" altLang="en-US" sz="1800" b="1" dirty="0"/>
              <a:t>교육연수</a:t>
            </a:r>
            <a:r>
              <a:rPr lang="en-US" altLang="ko-KR" sz="1800" b="1" dirty="0"/>
              <a:t>) + (</a:t>
            </a:r>
            <a:r>
              <a:rPr lang="ko-KR" altLang="en-US" sz="1800" b="1" dirty="0"/>
              <a:t>오차</a:t>
            </a:r>
            <a:r>
              <a:rPr lang="en-US" altLang="ko-KR" sz="1800" b="1" dirty="0"/>
              <a:t>)</a:t>
            </a:r>
            <a:endParaRPr lang="ko-KR" altLang="en-US" sz="1800" b="1" dirty="0"/>
          </a:p>
          <a:p>
            <a:pPr>
              <a:lnSpc>
                <a:spcPct val="150000"/>
              </a:lnSpc>
              <a:spcBef>
                <a:spcPct val="50000"/>
              </a:spcBef>
            </a:pPr>
            <a:endParaRPr lang="en-US" altLang="ko-KR" sz="1800" dirty="0"/>
          </a:p>
        </p:txBody>
      </p:sp>
      <p:sp>
        <p:nvSpPr>
          <p:cNvPr id="7" name="AutoShape 5"/>
          <p:cNvSpPr>
            <a:spLocks noChangeArrowheads="1"/>
          </p:cNvSpPr>
          <p:nvPr/>
        </p:nvSpPr>
        <p:spPr bwMode="auto">
          <a:xfrm>
            <a:off x="1846303" y="1690688"/>
            <a:ext cx="280995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latin typeface="나눔고딕" panose="020D0604000000000000" pitchFamily="50" charset="-127"/>
                <a:ea typeface="나눔고딕" panose="020D0604000000000000" pitchFamily="50" charset="-127"/>
              </a:rPr>
              <a:t>남녀 노동자간 임금격차</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05445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1. </a:t>
            </a:r>
            <a:r>
              <a:rPr lang="ko-KR" altLang="en-US" sz="4000" dirty="0">
                <a:latin typeface="나눔고딕" panose="020D0604000000000000" pitchFamily="50" charset="-127"/>
                <a:ea typeface="나눔고딕" panose="020D0604000000000000" pitchFamily="50" charset="-127"/>
              </a:rPr>
              <a:t>그림 이용한 자료 정리</a:t>
            </a:r>
          </a:p>
        </p:txBody>
      </p:sp>
      <p:sp>
        <p:nvSpPr>
          <p:cNvPr id="15363" name="내용 개체 틀 5"/>
          <p:cNvSpPr>
            <a:spLocks noGrp="1"/>
          </p:cNvSpPr>
          <p:nvPr>
            <p:ph idx="1"/>
          </p:nvPr>
        </p:nvSpPr>
        <p:spPr>
          <a:xfrm>
            <a:off x="1981200" y="1600200"/>
            <a:ext cx="8229600" cy="5257800"/>
          </a:xfrm>
        </p:spPr>
        <p:txBody>
          <a:bodyPr>
            <a:normAutofit lnSpcReduction="10000"/>
          </a:bodyPr>
          <a:lstStyle/>
          <a:p>
            <a:pPr>
              <a:lnSpc>
                <a:spcPct val="150000"/>
              </a:lnSpc>
              <a:buFont typeface="Wingdings" panose="05000000000000000000" pitchFamily="2" charset="2"/>
              <a:buChar char="Ø"/>
            </a:pPr>
            <a:endParaRPr lang="en-US" altLang="ko-KR" sz="24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err="1">
                <a:latin typeface="나눔고딕" panose="020D0604000000000000" pitchFamily="50" charset="-127"/>
                <a:ea typeface="나눔고딕" panose="020D0604000000000000" pitchFamily="50" charset="-127"/>
              </a:rPr>
              <a:t>시계열</a:t>
            </a:r>
            <a:r>
              <a:rPr lang="ko-KR" altLang="en-US" sz="1800" dirty="0">
                <a:latin typeface="나눔고딕" panose="020D0604000000000000" pitchFamily="50" charset="-127"/>
                <a:ea typeface="나눔고딕" panose="020D0604000000000000" pitchFamily="50" charset="-127"/>
              </a:rPr>
              <a:t> 그림은</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시간에 따른 자료의 변화나 추세를 파악하는데 적절</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 </a:t>
            </a:r>
            <a:endParaRPr lang="en-US" altLang="ko-KR" sz="1800" dirty="0">
              <a:latin typeface="나눔고딕" panose="020D0604000000000000" pitchFamily="50" charset="-127"/>
              <a:ea typeface="나눔고딕" panose="020D0604000000000000" pitchFamily="50" charset="-127"/>
            </a:endParaRPr>
          </a:p>
        </p:txBody>
      </p:sp>
      <p:pic>
        <p:nvPicPr>
          <p:cNvPr id="15364" name="Picture 2"/>
          <p:cNvPicPr>
            <a:picLocks noChangeAspect="1" noChangeArrowheads="1"/>
          </p:cNvPicPr>
          <p:nvPr/>
        </p:nvPicPr>
        <p:blipFill>
          <a:blip r:embed="rId2" cstate="print"/>
          <a:srcRect/>
          <a:stretch>
            <a:fillRect/>
          </a:stretch>
        </p:blipFill>
        <p:spPr bwMode="auto">
          <a:xfrm>
            <a:off x="2595564" y="2060848"/>
            <a:ext cx="6929437" cy="3929062"/>
          </a:xfrm>
          <a:prstGeom prst="rect">
            <a:avLst/>
          </a:prstGeom>
          <a:noFill/>
          <a:ln w="9525">
            <a:noFill/>
            <a:miter lim="800000"/>
            <a:headEnd/>
            <a:tailEnd/>
          </a:ln>
        </p:spPr>
      </p:pic>
      <p:sp>
        <p:nvSpPr>
          <p:cNvPr id="7" name="AutoShape 106"/>
          <p:cNvSpPr>
            <a:spLocks noChangeArrowheads="1"/>
          </p:cNvSpPr>
          <p:nvPr/>
        </p:nvSpPr>
        <p:spPr bwMode="auto">
          <a:xfrm>
            <a:off x="1974293" y="1590061"/>
            <a:ext cx="152942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나눔고딕" panose="020D0604000000000000" pitchFamily="50" charset="-127"/>
                <a:ea typeface="나눔고딕" panose="020D0604000000000000" pitchFamily="50" charset="-127"/>
              </a:rPr>
              <a:t>시계열</a:t>
            </a:r>
            <a:r>
              <a:rPr lang="ko-KR" altLang="en-US" b="1" dirty="0">
                <a:latin typeface="나눔고딕" panose="020D0604000000000000" pitchFamily="50" charset="-127"/>
                <a:ea typeface="나눔고딕" panose="020D0604000000000000" pitchFamily="50" charset="-127"/>
              </a:rPr>
              <a:t> 그림</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a:bodyPr>
          <a:lstStyle/>
          <a:p>
            <a:pPr marL="0" indent="0">
              <a:lnSpc>
                <a:spcPct val="150000"/>
              </a:lnSpc>
              <a:buNone/>
            </a:pPr>
            <a:endParaRPr lang="en-US" altLang="ko-KR" sz="2400" b="1" dirty="0">
              <a:latin typeface="+mn-ea"/>
            </a:endParaRPr>
          </a:p>
          <a:p>
            <a:pPr marL="0" indent="0">
              <a:lnSpc>
                <a:spcPct val="150000"/>
              </a:lnSpc>
              <a:buNone/>
            </a:pPr>
            <a:r>
              <a:rPr lang="ko-KR" altLang="en-US" sz="1800" dirty="0">
                <a:latin typeface="+mn-ea"/>
              </a:rPr>
              <a:t>예</a:t>
            </a:r>
            <a:r>
              <a:rPr lang="en-US" altLang="ko-KR" sz="1800" dirty="0">
                <a:latin typeface="+mn-ea"/>
              </a:rPr>
              <a:t>) </a:t>
            </a:r>
            <a:r>
              <a:rPr lang="ko-KR" altLang="en-US" sz="1800" dirty="0">
                <a:latin typeface="+mn-ea"/>
              </a:rPr>
              <a:t>컴퓨터 기술진보를 감안한 상태</a:t>
            </a:r>
            <a:r>
              <a:rPr lang="en-US" altLang="ko-KR" sz="1800" dirty="0">
                <a:latin typeface="+mn-ea"/>
              </a:rPr>
              <a:t>(</a:t>
            </a:r>
            <a:r>
              <a:rPr lang="ko-KR" altLang="en-US" sz="1800" dirty="0">
                <a:latin typeface="+mn-ea"/>
              </a:rPr>
              <a:t>기술진보에 의한 가격 상승 제거</a:t>
            </a:r>
            <a:r>
              <a:rPr lang="en-US" altLang="ko-KR" sz="1800" dirty="0">
                <a:latin typeface="+mn-ea"/>
              </a:rPr>
              <a:t>)</a:t>
            </a:r>
            <a:r>
              <a:rPr lang="ko-KR" altLang="en-US" sz="1800" dirty="0">
                <a:latin typeface="+mn-ea"/>
              </a:rPr>
              <a:t>에서 지난 </a:t>
            </a:r>
            <a:r>
              <a:rPr lang="en-US" altLang="ko-KR" sz="1800" dirty="0">
                <a:latin typeface="+mn-ea"/>
              </a:rPr>
              <a:t>10</a:t>
            </a:r>
            <a:r>
              <a:rPr lang="ko-KR" altLang="en-US" sz="1800" dirty="0">
                <a:latin typeface="+mn-ea"/>
              </a:rPr>
              <a:t>년간의 컴퓨터 가격지수 작성 </a:t>
            </a:r>
            <a:r>
              <a:rPr lang="en-US" altLang="ko-KR" sz="1800" dirty="0">
                <a:latin typeface="+mn-ea"/>
              </a:rPr>
              <a:t>[</a:t>
            </a:r>
            <a:r>
              <a:rPr lang="ko-KR" altLang="en-US" sz="1800" dirty="0">
                <a:latin typeface="+mn-ea"/>
              </a:rPr>
              <a:t>지난 </a:t>
            </a:r>
            <a:r>
              <a:rPr lang="en-US" altLang="ko-KR" sz="1800" dirty="0">
                <a:latin typeface="+mn-ea"/>
              </a:rPr>
              <a:t>10</a:t>
            </a:r>
            <a:r>
              <a:rPr lang="ko-KR" altLang="en-US" sz="1800" dirty="0">
                <a:latin typeface="+mn-ea"/>
              </a:rPr>
              <a:t>년간 컴퓨터가 동일한 품질이 아니다</a:t>
            </a:r>
            <a:r>
              <a:rPr lang="en-US" altLang="ko-KR" sz="1800" dirty="0">
                <a:latin typeface="+mn-ea"/>
              </a:rPr>
              <a:t>]</a:t>
            </a:r>
            <a:endParaRPr lang="ko-KR" altLang="en-US" sz="1800" dirty="0">
              <a:latin typeface="+mn-ea"/>
            </a:endParaRPr>
          </a:p>
          <a:p>
            <a:pPr lvl="1">
              <a:lnSpc>
                <a:spcPct val="150000"/>
              </a:lnSpc>
              <a:buFont typeface="Arial" panose="020B0604020202020204" pitchFamily="34" charset="0"/>
              <a:buChar char="•"/>
            </a:pPr>
            <a:r>
              <a:rPr lang="ko-KR" altLang="en-US" sz="1600" dirty="0">
                <a:latin typeface="+mn-ea"/>
              </a:rPr>
              <a:t>지난 </a:t>
            </a:r>
            <a:r>
              <a:rPr lang="en-US" altLang="ko-KR" sz="1600" dirty="0">
                <a:latin typeface="+mn-ea"/>
              </a:rPr>
              <a:t>10</a:t>
            </a:r>
            <a:r>
              <a:rPr lang="ko-KR" altLang="en-US" sz="1600" dirty="0">
                <a:latin typeface="+mn-ea"/>
              </a:rPr>
              <a:t>년간 판매된 </a:t>
            </a:r>
            <a:r>
              <a:rPr lang="ko-KR" altLang="en-US" sz="1600" dirty="0" err="1">
                <a:latin typeface="+mn-ea"/>
              </a:rPr>
              <a:t>데스크탑</a:t>
            </a:r>
            <a:r>
              <a:rPr lang="ko-KR" altLang="en-US" sz="1600" dirty="0">
                <a:latin typeface="+mn-ea"/>
              </a:rPr>
              <a:t> 컴퓨터에 대해 </a:t>
            </a:r>
            <a:r>
              <a:rPr lang="en-US" altLang="ko-KR" sz="1600" dirty="0">
                <a:latin typeface="+mn-ea"/>
              </a:rPr>
              <a:t>CPU, </a:t>
            </a:r>
            <a:r>
              <a:rPr lang="ko-KR" altLang="en-US" sz="1600" dirty="0">
                <a:latin typeface="+mn-ea"/>
              </a:rPr>
              <a:t>메모리 등 각종 </a:t>
            </a:r>
            <a:r>
              <a:rPr lang="ko-KR" altLang="en-US" sz="1600" dirty="0" err="1">
                <a:latin typeface="+mn-ea"/>
              </a:rPr>
              <a:t>스펙</a:t>
            </a:r>
            <a:r>
              <a:rPr lang="en-US" altLang="ko-KR" sz="1600" dirty="0">
                <a:latin typeface="+mn-ea"/>
              </a:rPr>
              <a:t>(x), </a:t>
            </a:r>
            <a:r>
              <a:rPr lang="ko-KR" altLang="en-US" sz="1600" dirty="0">
                <a:latin typeface="+mn-ea"/>
              </a:rPr>
              <a:t>판매연도</a:t>
            </a:r>
            <a:r>
              <a:rPr lang="en-US" altLang="ko-KR" sz="1600" dirty="0">
                <a:latin typeface="+mn-ea"/>
              </a:rPr>
              <a:t>(</a:t>
            </a:r>
            <a:r>
              <a:rPr lang="ko-KR" altLang="en-US" sz="1600" dirty="0">
                <a:latin typeface="+mn-ea"/>
              </a:rPr>
              <a:t>첫 해를 기준으로 </a:t>
            </a:r>
            <a:r>
              <a:rPr lang="en-US" altLang="ko-KR" sz="1600" dirty="0"/>
              <a:t>d</a:t>
            </a:r>
            <a:r>
              <a:rPr lang="en-US" altLang="ko-KR" sz="1600" baseline="-25000" dirty="0"/>
              <a:t>2</a:t>
            </a:r>
            <a:r>
              <a:rPr lang="en-US" altLang="ko-KR" sz="1600" dirty="0"/>
              <a:t>,</a:t>
            </a:r>
            <a:r>
              <a:rPr lang="en-US" altLang="ko-KR" sz="1600" dirty="0">
                <a:latin typeface="Times New Roman" pitchFamily="18" charset="0"/>
              </a:rPr>
              <a:t>…</a:t>
            </a:r>
            <a:r>
              <a:rPr lang="en-US" altLang="ko-KR" sz="1600" dirty="0"/>
              <a:t>,d</a:t>
            </a:r>
            <a:r>
              <a:rPr lang="en-US" altLang="ko-KR" sz="1600" baseline="-25000" dirty="0"/>
              <a:t>10</a:t>
            </a:r>
            <a:r>
              <a:rPr lang="ko-KR" altLang="en-US" sz="1600" dirty="0"/>
              <a:t> </a:t>
            </a:r>
            <a:r>
              <a:rPr lang="ko-KR" altLang="en-US" sz="1600" dirty="0">
                <a:latin typeface="+mn-ea"/>
              </a:rPr>
              <a:t>등 총 </a:t>
            </a:r>
            <a:r>
              <a:rPr lang="en-US" altLang="ko-KR" sz="1600" dirty="0">
                <a:latin typeface="+mn-ea"/>
              </a:rPr>
              <a:t>9</a:t>
            </a:r>
            <a:r>
              <a:rPr lang="ko-KR" altLang="en-US" sz="1600" dirty="0">
                <a:latin typeface="+mn-ea"/>
              </a:rPr>
              <a:t>개의 연도더미변수들</a:t>
            </a:r>
            <a:r>
              <a:rPr lang="en-US" altLang="ko-KR" sz="1600" dirty="0">
                <a:latin typeface="+mn-ea"/>
              </a:rPr>
              <a:t>), </a:t>
            </a:r>
            <a:r>
              <a:rPr lang="ko-KR" altLang="en-US" sz="1600" dirty="0">
                <a:latin typeface="+mn-ea"/>
              </a:rPr>
              <a:t>판매가격</a:t>
            </a:r>
            <a:r>
              <a:rPr lang="en-US" altLang="ko-KR" sz="1600" dirty="0">
                <a:latin typeface="+mn-ea"/>
              </a:rPr>
              <a:t>(y) </a:t>
            </a:r>
            <a:r>
              <a:rPr lang="ko-KR" altLang="en-US" sz="1600" dirty="0">
                <a:latin typeface="+mn-ea"/>
              </a:rPr>
              <a:t>정보 수집</a:t>
            </a:r>
            <a:endParaRPr lang="en-US" altLang="ko-KR" sz="1600" dirty="0">
              <a:latin typeface="+mn-ea"/>
            </a:endParaRPr>
          </a:p>
          <a:p>
            <a:pPr lvl="1">
              <a:lnSpc>
                <a:spcPct val="150000"/>
              </a:lnSpc>
              <a:buFont typeface="Arial" panose="020B0604020202020204" pitchFamily="34" charset="0"/>
              <a:buChar char="•"/>
            </a:pPr>
            <a:r>
              <a:rPr lang="en-US" altLang="ko-KR" sz="1600" dirty="0">
                <a:latin typeface="+mn-ea"/>
              </a:rPr>
              <a:t>log (y) </a:t>
            </a:r>
            <a:r>
              <a:rPr lang="ko-KR" altLang="en-US" sz="1600" dirty="0">
                <a:latin typeface="+mn-ea"/>
              </a:rPr>
              <a:t>를 </a:t>
            </a:r>
            <a:r>
              <a:rPr lang="ko-KR" altLang="en-US" sz="1600" dirty="0" err="1">
                <a:latin typeface="+mn-ea"/>
              </a:rPr>
              <a:t>상수항</a:t>
            </a:r>
            <a:r>
              <a:rPr lang="en-US" altLang="ko-KR" sz="1600" dirty="0">
                <a:latin typeface="+mn-ea"/>
              </a:rPr>
              <a:t>, x, </a:t>
            </a:r>
            <a:r>
              <a:rPr lang="en-US" altLang="ko-KR" sz="1600" dirty="0"/>
              <a:t>d</a:t>
            </a:r>
            <a:r>
              <a:rPr lang="en-US" altLang="ko-KR" sz="1600" baseline="-25000" dirty="0"/>
              <a:t>2</a:t>
            </a:r>
            <a:r>
              <a:rPr lang="en-US" altLang="ko-KR" sz="1600" dirty="0"/>
              <a:t>,</a:t>
            </a:r>
            <a:r>
              <a:rPr lang="en-US" altLang="ko-KR" sz="1600" dirty="0">
                <a:latin typeface="Times New Roman" pitchFamily="18" charset="0"/>
              </a:rPr>
              <a:t>…</a:t>
            </a:r>
            <a:r>
              <a:rPr lang="en-US" altLang="ko-KR" sz="1600" dirty="0"/>
              <a:t>,d</a:t>
            </a:r>
            <a:r>
              <a:rPr lang="en-US" altLang="ko-KR" sz="1600" baseline="-25000" dirty="0"/>
              <a:t>10  </a:t>
            </a:r>
            <a:r>
              <a:rPr lang="ko-KR" altLang="en-US" sz="1600" dirty="0">
                <a:latin typeface="+mn-ea"/>
              </a:rPr>
              <a:t>에 중회귀분석하여 </a:t>
            </a:r>
            <a:r>
              <a:rPr lang="en-US" altLang="ko-KR" sz="1600" dirty="0"/>
              <a:t>d</a:t>
            </a:r>
            <a:r>
              <a:rPr lang="en-US" altLang="ko-KR" sz="1600" baseline="-25000" dirty="0"/>
              <a:t>2</a:t>
            </a:r>
            <a:r>
              <a:rPr lang="en-US" altLang="ko-KR" sz="1600" dirty="0"/>
              <a:t>,</a:t>
            </a:r>
            <a:r>
              <a:rPr lang="en-US" altLang="ko-KR" sz="1600" dirty="0">
                <a:latin typeface="Times New Roman" pitchFamily="18" charset="0"/>
              </a:rPr>
              <a:t>…</a:t>
            </a:r>
            <a:r>
              <a:rPr lang="en-US" altLang="ko-KR" sz="1600" dirty="0"/>
              <a:t>,d</a:t>
            </a:r>
            <a:r>
              <a:rPr lang="en-US" altLang="ko-KR" sz="1600" baseline="-25000" dirty="0"/>
              <a:t>10 </a:t>
            </a:r>
            <a:r>
              <a:rPr lang="ko-KR" altLang="en-US" sz="1600" dirty="0">
                <a:latin typeface="+mn-ea"/>
              </a:rPr>
              <a:t>의 계수 추정치인 </a:t>
            </a:r>
            <a:r>
              <a:rPr lang="en-US" altLang="ko-KR" sz="1600" dirty="0"/>
              <a:t>b</a:t>
            </a:r>
            <a:r>
              <a:rPr lang="en-US" altLang="ko-KR" sz="1600" baseline="-25000" dirty="0"/>
              <a:t>2</a:t>
            </a:r>
            <a:r>
              <a:rPr lang="en-US" altLang="ko-KR" sz="1600" dirty="0"/>
              <a:t>,</a:t>
            </a:r>
            <a:r>
              <a:rPr lang="en-US" altLang="ko-KR" sz="1600" dirty="0">
                <a:latin typeface="Times New Roman" pitchFamily="18" charset="0"/>
              </a:rPr>
              <a:t>…</a:t>
            </a:r>
            <a:r>
              <a:rPr lang="en-US" altLang="ko-KR" sz="1600" dirty="0"/>
              <a:t>,b</a:t>
            </a:r>
            <a:r>
              <a:rPr lang="en-US" altLang="ko-KR" sz="1600" baseline="-25000" dirty="0"/>
              <a:t>10  </a:t>
            </a:r>
            <a:r>
              <a:rPr lang="ko-KR" altLang="en-US" sz="1600" dirty="0">
                <a:latin typeface="+mn-ea"/>
              </a:rPr>
              <a:t>얻음</a:t>
            </a:r>
            <a:endParaRPr lang="en-US" altLang="ko-KR" sz="1600" dirty="0">
              <a:latin typeface="+mn-ea"/>
            </a:endParaRPr>
          </a:p>
          <a:p>
            <a:pPr lvl="1">
              <a:lnSpc>
                <a:spcPct val="150000"/>
              </a:lnSpc>
              <a:buFont typeface="Arial" panose="020B0604020202020204" pitchFamily="34" charset="0"/>
              <a:buChar char="•"/>
            </a:pPr>
            <a:r>
              <a:rPr lang="ko-KR" altLang="en-US" sz="1600" dirty="0">
                <a:latin typeface="+mn-ea"/>
              </a:rPr>
              <a:t>첫 해의 가격지수를 </a:t>
            </a:r>
            <a:r>
              <a:rPr lang="en-US" altLang="ko-KR" sz="1600" dirty="0">
                <a:latin typeface="+mn-ea"/>
              </a:rPr>
              <a:t>100</a:t>
            </a:r>
            <a:r>
              <a:rPr lang="ko-KR" altLang="en-US" sz="1600" dirty="0">
                <a:latin typeface="+mn-ea"/>
              </a:rPr>
              <a:t>으로 두면</a:t>
            </a:r>
            <a:r>
              <a:rPr lang="en-US" altLang="ko-KR" sz="1600" dirty="0">
                <a:latin typeface="+mn-ea"/>
              </a:rPr>
              <a:t>, </a:t>
            </a:r>
            <a:r>
              <a:rPr lang="ko-KR" altLang="en-US" sz="1600" dirty="0">
                <a:latin typeface="+mn-ea"/>
              </a:rPr>
              <a:t>둘째 연도</a:t>
            </a:r>
            <a:r>
              <a:rPr lang="en-US" altLang="ko-KR" sz="1600" dirty="0">
                <a:latin typeface="+mn-ea"/>
              </a:rPr>
              <a:t>, …, 10</a:t>
            </a:r>
            <a:r>
              <a:rPr lang="ko-KR" altLang="en-US" sz="1600" dirty="0">
                <a:latin typeface="+mn-ea"/>
              </a:rPr>
              <a:t>번째 연도의 가격지수는 각각 </a:t>
            </a:r>
            <a:r>
              <a:rPr lang="en-US" altLang="ko-KR" sz="1600" dirty="0">
                <a:latin typeface="+mn-ea"/>
              </a:rPr>
              <a:t>100*exp(</a:t>
            </a:r>
            <a:r>
              <a:rPr lang="en-US" altLang="ko-KR" sz="1600" dirty="0"/>
              <a:t>b</a:t>
            </a:r>
            <a:r>
              <a:rPr lang="en-US" altLang="ko-KR" sz="1600" baseline="-25000" dirty="0"/>
              <a:t>2</a:t>
            </a:r>
            <a:r>
              <a:rPr lang="en-US" altLang="ko-KR" sz="1600" dirty="0">
                <a:latin typeface="+mn-ea"/>
              </a:rPr>
              <a:t>), …, 100*exp(</a:t>
            </a:r>
            <a:r>
              <a:rPr lang="en-US" altLang="ko-KR" sz="1600" dirty="0"/>
              <a:t>b</a:t>
            </a:r>
            <a:r>
              <a:rPr lang="en-US" altLang="ko-KR" sz="1600" baseline="-25000" dirty="0"/>
              <a:t>10</a:t>
            </a:r>
            <a:r>
              <a:rPr lang="en-US" altLang="ko-KR" sz="1600" dirty="0">
                <a:latin typeface="+mn-ea"/>
              </a:rPr>
              <a:t>) </a:t>
            </a:r>
            <a:r>
              <a:rPr lang="ko-KR" altLang="en-US" sz="1600" dirty="0">
                <a:latin typeface="+mn-ea"/>
              </a:rPr>
              <a:t>등으로 추정됨</a:t>
            </a:r>
            <a:r>
              <a:rPr lang="en-US" altLang="ko-KR" sz="1600" dirty="0">
                <a:latin typeface="+mn-ea"/>
              </a:rPr>
              <a:t>. </a:t>
            </a:r>
            <a:r>
              <a:rPr lang="ko-KR" altLang="en-US" sz="1600" dirty="0">
                <a:latin typeface="+mn-ea"/>
              </a:rPr>
              <a:t>이를 시계열 그림으로 표현</a:t>
            </a:r>
          </a:p>
        </p:txBody>
      </p:sp>
      <p:sp>
        <p:nvSpPr>
          <p:cNvPr id="7" name="제목 1"/>
          <p:cNvSpPr>
            <a:spLocks noGrp="1"/>
          </p:cNvSpPr>
          <p:nvPr>
            <p:ph type="title"/>
          </p:nvPr>
        </p:nvSpPr>
        <p:spPr>
          <a:xfrm>
            <a:off x="1981200" y="274638"/>
            <a:ext cx="8229600" cy="1143000"/>
          </a:xfrm>
        </p:spPr>
        <p:txBody>
          <a:bodyPr>
            <a:normAutofit/>
          </a:bodyPr>
          <a:lstStyle/>
          <a:p>
            <a:r>
              <a:rPr lang="en-US" altLang="ko-KR" sz="4000" dirty="0"/>
              <a:t>4. </a:t>
            </a:r>
            <a:r>
              <a:rPr lang="ko-KR" altLang="en-US" sz="4000" dirty="0"/>
              <a:t>회귀분석 응용</a:t>
            </a:r>
          </a:p>
        </p:txBody>
      </p:sp>
      <p:sp>
        <p:nvSpPr>
          <p:cNvPr id="8" name="AutoShape 5"/>
          <p:cNvSpPr>
            <a:spLocks noChangeArrowheads="1"/>
          </p:cNvSpPr>
          <p:nvPr/>
        </p:nvSpPr>
        <p:spPr bwMode="auto">
          <a:xfrm>
            <a:off x="1988544" y="1503089"/>
            <a:ext cx="378308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기술진보 반영한 물가지수 작성법</a:t>
            </a:r>
          </a:p>
        </p:txBody>
      </p:sp>
    </p:spTree>
    <p:extLst>
      <p:ext uri="{BB962C8B-B14F-4D97-AF65-F5344CB8AC3E}">
        <p14:creationId xmlns:p14="http://schemas.microsoft.com/office/powerpoint/2010/main" val="178277108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회귀분석 응용</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r>
              <a:rPr lang="ko-KR" altLang="en-US" sz="2400" dirty="0"/>
              <a:t>                     </a:t>
            </a:r>
            <a:endParaRPr lang="en-US" altLang="ko-KR" sz="1800" dirty="0"/>
          </a:p>
          <a:p>
            <a:pPr marL="0" indent="0">
              <a:buNone/>
            </a:pPr>
            <a:r>
              <a:rPr lang="en-US" altLang="ko-KR" sz="1800" dirty="0"/>
              <a:t>(</a:t>
            </a:r>
            <a:r>
              <a:rPr lang="ko-KR" altLang="en-US" sz="1800" dirty="0"/>
              <a:t>아파트 가격 </a:t>
            </a:r>
            <a:r>
              <a:rPr lang="en-US" altLang="ko-KR" sz="1800" dirty="0"/>
              <a:t>(</a:t>
            </a:r>
            <a:r>
              <a:rPr lang="ko-KR" altLang="en-US" sz="1800" dirty="0"/>
              <a:t>만원</a:t>
            </a:r>
            <a:r>
              <a:rPr lang="en-US" altLang="ko-KR" sz="1800" dirty="0"/>
              <a:t>))= -20.394+1,549(</a:t>
            </a:r>
            <a:r>
              <a:rPr lang="ko-KR" altLang="en-US" sz="1800" dirty="0"/>
              <a:t>평수</a:t>
            </a:r>
            <a:r>
              <a:rPr lang="en-US" altLang="ko-KR" sz="1800" dirty="0"/>
              <a:t>(</a:t>
            </a:r>
            <a:r>
              <a:rPr lang="ko-KR" altLang="en-US" sz="1800" dirty="0"/>
              <a:t>평</a:t>
            </a:r>
            <a:r>
              <a:rPr lang="en-US" altLang="ko-KR" sz="1800" dirty="0"/>
              <a:t>))+</a:t>
            </a:r>
            <a:r>
              <a:rPr lang="en-US" altLang="ko-KR" sz="1800" b="1" dirty="0">
                <a:solidFill>
                  <a:srgbClr val="C00000"/>
                </a:solidFill>
              </a:rPr>
              <a:t>0.76</a:t>
            </a:r>
            <a:r>
              <a:rPr lang="en-US" altLang="ko-KR" sz="1800" dirty="0"/>
              <a:t>(</a:t>
            </a:r>
            <a:r>
              <a:rPr lang="ko-KR" altLang="en-US" sz="1800" dirty="0"/>
              <a:t>연령</a:t>
            </a:r>
            <a:r>
              <a:rPr lang="en-US" altLang="ko-KR" sz="1800" dirty="0"/>
              <a:t>(</a:t>
            </a:r>
            <a:r>
              <a:rPr lang="ko-KR" altLang="en-US" sz="1800" dirty="0"/>
              <a:t>년</a:t>
            </a:r>
            <a:r>
              <a:rPr lang="en-US" altLang="ko-KR" sz="1800" dirty="0"/>
              <a:t>))</a:t>
            </a:r>
          </a:p>
          <a:p>
            <a:pPr marL="0" indent="0">
              <a:buNone/>
            </a:pPr>
            <a:endParaRPr lang="en-US" altLang="ko-KR" sz="1800" dirty="0"/>
          </a:p>
          <a:p>
            <a:pPr lvl="1">
              <a:lnSpc>
                <a:spcPct val="150000"/>
              </a:lnSpc>
              <a:buFont typeface="Arial" pitchFamily="34" charset="0"/>
              <a:buChar char="•"/>
            </a:pPr>
            <a:r>
              <a:rPr lang="en-US" altLang="ko-KR" sz="1600" dirty="0"/>
              <a:t>(</a:t>
            </a:r>
            <a:r>
              <a:rPr lang="en-US" altLang="ko-KR" sz="1600" dirty="0" err="1"/>
              <a:t>i</a:t>
            </a:r>
            <a:r>
              <a:rPr lang="en-US" altLang="ko-KR" sz="1600" dirty="0"/>
              <a:t>) </a:t>
            </a:r>
            <a:r>
              <a:rPr lang="ko-KR" altLang="en-US" sz="1600" dirty="0"/>
              <a:t>아파트 평수와 </a:t>
            </a:r>
            <a:r>
              <a:rPr lang="en-US" altLang="ko-KR" sz="1600" dirty="0"/>
              <a:t>(ii) </a:t>
            </a:r>
            <a:r>
              <a:rPr lang="ko-KR" altLang="en-US" sz="1600" dirty="0"/>
              <a:t>아파트 연령의 </a:t>
            </a:r>
            <a:r>
              <a:rPr lang="en-US" altLang="ko-KR" sz="1600" dirty="0"/>
              <a:t>2</a:t>
            </a:r>
            <a:r>
              <a:rPr lang="ko-KR" altLang="en-US" sz="1600" dirty="0"/>
              <a:t>개 설명변수 갖는 </a:t>
            </a:r>
            <a:r>
              <a:rPr lang="ko-KR" altLang="en-US" sz="1600" dirty="0" err="1"/>
              <a:t>중회귀분석</a:t>
            </a:r>
            <a:r>
              <a:rPr lang="ko-KR" altLang="en-US" sz="1600" dirty="0"/>
              <a:t> 모형임 </a:t>
            </a:r>
            <a:endParaRPr lang="en-US" altLang="ko-KR" sz="1600" dirty="0"/>
          </a:p>
          <a:p>
            <a:pPr lvl="1">
              <a:lnSpc>
                <a:spcPct val="150000"/>
              </a:lnSpc>
              <a:buFont typeface="Arial" pitchFamily="34" charset="0"/>
              <a:buChar char="•"/>
            </a:pPr>
            <a:r>
              <a:rPr lang="ko-KR" altLang="en-US" sz="1600" dirty="0"/>
              <a:t>하지만 여전히 중요한 제</a:t>
            </a:r>
            <a:r>
              <a:rPr lang="en-US" altLang="ko-KR" sz="1600" dirty="0"/>
              <a:t>3</a:t>
            </a:r>
            <a:r>
              <a:rPr lang="ko-KR" altLang="en-US" sz="1600" dirty="0"/>
              <a:t>의 변수가 모형에서 누락된 결과 </a:t>
            </a:r>
            <a:r>
              <a:rPr lang="en-US" altLang="ko-KR" sz="1600" dirty="0"/>
              <a:t>“</a:t>
            </a:r>
            <a:r>
              <a:rPr lang="ko-KR" altLang="en-US" sz="1600" dirty="0"/>
              <a:t>아파트가 </a:t>
            </a:r>
            <a:r>
              <a:rPr lang="en-US" altLang="ko-KR" sz="1600" dirty="0"/>
              <a:t>red wine</a:t>
            </a:r>
            <a:r>
              <a:rPr lang="ko-KR" altLang="en-US" sz="1600" dirty="0"/>
              <a:t>처럼 오래될수록 비싼</a:t>
            </a:r>
            <a:r>
              <a:rPr lang="en-US" altLang="ko-KR" sz="1600" dirty="0"/>
              <a:t>”</a:t>
            </a:r>
            <a:r>
              <a:rPr lang="ko-KR" altLang="en-US" sz="1600" dirty="0"/>
              <a:t> 것으로 추정됨 </a:t>
            </a:r>
            <a:endParaRPr lang="en-US" altLang="ko-KR" sz="1600" dirty="0"/>
          </a:p>
          <a:p>
            <a:pPr lvl="1">
              <a:lnSpc>
                <a:spcPct val="150000"/>
              </a:lnSpc>
              <a:buFont typeface="Arial" pitchFamily="34" charset="0"/>
              <a:buChar char="•"/>
            </a:pPr>
            <a:r>
              <a:rPr lang="ko-KR" altLang="en-US" sz="1600" dirty="0"/>
              <a:t>아파트 단지규모는 아파트 연령과도 관련되어 있고</a:t>
            </a:r>
            <a:r>
              <a:rPr lang="en-US" altLang="ko-KR" sz="1600" dirty="0"/>
              <a:t>(</a:t>
            </a:r>
            <a:r>
              <a:rPr lang="ko-KR" altLang="en-US" sz="1600" dirty="0"/>
              <a:t>강남 개발 초기에 지어진 아파트가 대단지로 들어섬</a:t>
            </a:r>
            <a:r>
              <a:rPr lang="en-US" altLang="ko-KR" sz="1600" dirty="0"/>
              <a:t>)</a:t>
            </a:r>
            <a:r>
              <a:rPr lang="ko-KR" altLang="en-US" sz="1600" dirty="0"/>
              <a:t> 동시에 아파트 가격과도 밀접하게 연관되어</a:t>
            </a:r>
            <a:r>
              <a:rPr lang="en-US" altLang="ko-KR" sz="1600" dirty="0"/>
              <a:t>(</a:t>
            </a:r>
            <a:r>
              <a:rPr lang="ko-KR" altLang="en-US" sz="1600" dirty="0"/>
              <a:t>대단지는 편의시설이 발달되어 있어 아파트 값이 비쌈</a:t>
            </a:r>
            <a:r>
              <a:rPr lang="en-US" altLang="ko-KR" sz="1600" dirty="0"/>
              <a:t>)</a:t>
            </a:r>
            <a:r>
              <a:rPr lang="ko-KR" altLang="en-US" sz="1600" dirty="0"/>
              <a:t> 있는 혼동요인</a:t>
            </a:r>
            <a:r>
              <a:rPr lang="en-US" altLang="ko-KR" sz="1600" dirty="0"/>
              <a:t>(confounding factor)</a:t>
            </a:r>
            <a:r>
              <a:rPr lang="ko-KR" altLang="en-US" sz="1600" dirty="0"/>
              <a:t>으로 작용함 </a:t>
            </a:r>
            <a:endParaRPr lang="en-US" altLang="ko-KR" sz="1600" dirty="0"/>
          </a:p>
        </p:txBody>
      </p:sp>
      <p:sp>
        <p:nvSpPr>
          <p:cNvPr id="6" name="AutoShape 5"/>
          <p:cNvSpPr>
            <a:spLocks noChangeArrowheads="1"/>
          </p:cNvSpPr>
          <p:nvPr/>
        </p:nvSpPr>
        <p:spPr bwMode="auto">
          <a:xfrm>
            <a:off x="1988544" y="1503089"/>
            <a:ext cx="5007874" cy="408623"/>
          </a:xfrm>
          <a:prstGeom prst="flowChartAlternateProcess">
            <a:avLst/>
          </a:prstGeom>
          <a:noFill/>
          <a:ln w="19050">
            <a:solidFill>
              <a:schemeClr val="tx1"/>
            </a:solidFill>
            <a:miter lim="800000"/>
            <a:headEnd/>
            <a:tailEnd/>
          </a:ln>
          <a:effectLst/>
        </p:spPr>
        <p:txBody>
          <a:bodyPr wrap="square" anchor="ctr">
            <a:spAutoFit/>
          </a:bodyPr>
          <a:lstStyle/>
          <a:p>
            <a:pPr algn="ctr"/>
            <a:r>
              <a:rPr lang="en-US" altLang="ko-KR" b="1" dirty="0">
                <a:latin typeface="나눔고딕" panose="020D0604000000000000" pitchFamily="50" charset="-127"/>
                <a:ea typeface="나눔고딕" panose="020D0604000000000000" pitchFamily="50" charset="-127"/>
              </a:rPr>
              <a:t>2000</a:t>
            </a:r>
            <a:r>
              <a:rPr lang="ko-KR" altLang="en-US" b="1" dirty="0">
                <a:latin typeface="나눔고딕" panose="020D0604000000000000" pitchFamily="50" charset="-127"/>
                <a:ea typeface="나눔고딕" panose="020D0604000000000000" pitchFamily="50" charset="-127"/>
              </a:rPr>
              <a:t>년 서울 강남지역의 아파트 가격</a:t>
            </a:r>
          </a:p>
        </p:txBody>
      </p:sp>
      <p:sp>
        <p:nvSpPr>
          <p:cNvPr id="5" name="TextBox 4"/>
          <p:cNvSpPr txBox="1"/>
          <p:nvPr/>
        </p:nvSpPr>
        <p:spPr>
          <a:xfrm>
            <a:off x="7542406" y="857953"/>
            <a:ext cx="2194832" cy="369332"/>
          </a:xfrm>
          <a:prstGeom prst="rect">
            <a:avLst/>
          </a:prstGeom>
          <a:noFill/>
        </p:spPr>
        <p:txBody>
          <a:bodyPr wrap="none" rtlCol="0">
            <a:spAutoFit/>
          </a:bodyPr>
          <a:lstStyle/>
          <a:p>
            <a:r>
              <a:rPr lang="ko-KR" altLang="en-US" b="1">
                <a:solidFill>
                  <a:srgbClr val="0070C0"/>
                </a:solidFill>
              </a:rPr>
              <a:t>상식에 반하는 결과</a:t>
            </a:r>
            <a:endParaRPr lang="ko-KR" altLang="en-US" b="1" dirty="0">
              <a:solidFill>
                <a:srgbClr val="0070C0"/>
              </a:solidFill>
            </a:endParaRPr>
          </a:p>
        </p:txBody>
      </p:sp>
      <p:cxnSp>
        <p:nvCxnSpPr>
          <p:cNvPr id="8" name="직선 화살표 연결선 7"/>
          <p:cNvCxnSpPr/>
          <p:nvPr/>
        </p:nvCxnSpPr>
        <p:spPr>
          <a:xfrm flipH="1">
            <a:off x="7213600" y="1228479"/>
            <a:ext cx="1209040" cy="1047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78488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회귀분석 응용</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r>
              <a:rPr lang="ko-KR" altLang="en-US" sz="2400" dirty="0"/>
              <a:t>                     </a:t>
            </a:r>
            <a:endParaRPr lang="en-US" altLang="ko-KR" sz="1800" dirty="0"/>
          </a:p>
          <a:p>
            <a:pPr marL="0" indent="0">
              <a:buNone/>
            </a:pPr>
            <a:r>
              <a:rPr lang="en-US" altLang="ko-KR" sz="1800" dirty="0"/>
              <a:t>(</a:t>
            </a:r>
            <a:r>
              <a:rPr lang="ko-KR" altLang="en-US" sz="1800" dirty="0"/>
              <a:t>추정된 아파트 가격</a:t>
            </a:r>
            <a:r>
              <a:rPr lang="en-US" altLang="ko-KR" sz="1800" dirty="0"/>
              <a:t>)=-20.291+1,538(</a:t>
            </a:r>
            <a:r>
              <a:rPr lang="ko-KR" altLang="en-US" sz="1800" dirty="0"/>
              <a:t>평수</a:t>
            </a:r>
            <a:r>
              <a:rPr lang="en-US" altLang="ko-KR" sz="1800" dirty="0"/>
              <a:t>)-</a:t>
            </a:r>
            <a:r>
              <a:rPr lang="en-US" altLang="ko-KR" sz="1800" b="1" dirty="0">
                <a:solidFill>
                  <a:srgbClr val="C00000"/>
                </a:solidFill>
              </a:rPr>
              <a:t>137</a:t>
            </a:r>
            <a:r>
              <a:rPr lang="en-US" altLang="ko-KR" sz="1800" dirty="0"/>
              <a:t>(</a:t>
            </a:r>
            <a:r>
              <a:rPr lang="ko-KR" altLang="en-US" sz="1800" dirty="0"/>
              <a:t>연령</a:t>
            </a:r>
            <a:r>
              <a:rPr lang="en-US" altLang="ko-KR" sz="1800" dirty="0"/>
              <a:t>)+2(</a:t>
            </a:r>
            <a:r>
              <a:rPr lang="ko-KR" altLang="en-US" sz="1800" dirty="0"/>
              <a:t>단지규모</a:t>
            </a:r>
            <a:r>
              <a:rPr lang="en-US" altLang="ko-KR" sz="1800" dirty="0"/>
              <a:t>) </a:t>
            </a:r>
          </a:p>
          <a:p>
            <a:pPr marL="0" indent="0">
              <a:buNone/>
            </a:pPr>
            <a:endParaRPr lang="en-US" altLang="ko-KR" sz="1800" dirty="0"/>
          </a:p>
          <a:p>
            <a:pPr lvl="1">
              <a:lnSpc>
                <a:spcPct val="150000"/>
              </a:lnSpc>
              <a:buFont typeface="Arial" pitchFamily="34" charset="0"/>
              <a:buChar char="•"/>
            </a:pPr>
            <a:r>
              <a:rPr lang="ko-KR" altLang="en-US" sz="1600" dirty="0"/>
              <a:t>위 식은 </a:t>
            </a:r>
            <a:r>
              <a:rPr lang="en-US" altLang="ko-KR" sz="1600" dirty="0"/>
              <a:t>(</a:t>
            </a:r>
            <a:r>
              <a:rPr lang="en-US" altLang="ko-KR" sz="1600" dirty="0" err="1"/>
              <a:t>i</a:t>
            </a:r>
            <a:r>
              <a:rPr lang="en-US" altLang="ko-KR" sz="1600" dirty="0"/>
              <a:t>) </a:t>
            </a:r>
            <a:r>
              <a:rPr lang="ko-KR" altLang="en-US" sz="1600" dirty="0"/>
              <a:t>아파트</a:t>
            </a:r>
            <a:r>
              <a:rPr lang="en-US" altLang="ko-KR" sz="1600" dirty="0"/>
              <a:t> </a:t>
            </a:r>
            <a:r>
              <a:rPr lang="ko-KR" altLang="en-US" sz="1600" dirty="0"/>
              <a:t>평수</a:t>
            </a:r>
            <a:r>
              <a:rPr lang="en-US" altLang="ko-KR" sz="1600" dirty="0"/>
              <a:t>, (ii) </a:t>
            </a:r>
            <a:r>
              <a:rPr lang="ko-KR" altLang="en-US" sz="1600" dirty="0"/>
              <a:t>아파트 연령 등 기존 </a:t>
            </a:r>
            <a:r>
              <a:rPr lang="en-US" altLang="ko-KR" sz="1600" dirty="0"/>
              <a:t>2</a:t>
            </a:r>
            <a:r>
              <a:rPr lang="ko-KR" altLang="en-US" sz="1600" dirty="0"/>
              <a:t>개의 설명변수에 </a:t>
            </a:r>
            <a:r>
              <a:rPr lang="en-US" altLang="ko-KR" sz="1600" dirty="0"/>
              <a:t>(iii) </a:t>
            </a:r>
            <a:r>
              <a:rPr lang="ko-KR" altLang="en-US" sz="1600" dirty="0"/>
              <a:t>아파트 단지규모라는 설명변수를 추가하여 확장한 </a:t>
            </a:r>
            <a:r>
              <a:rPr lang="ko-KR" altLang="en-US" sz="1600" dirty="0" err="1"/>
              <a:t>중회귀분석</a:t>
            </a:r>
            <a:r>
              <a:rPr lang="ko-KR" altLang="en-US" sz="1600" dirty="0"/>
              <a:t> 모형을 추정한 식임</a:t>
            </a:r>
            <a:endParaRPr lang="en-US" altLang="ko-KR" sz="1600" dirty="0"/>
          </a:p>
          <a:p>
            <a:pPr lvl="1">
              <a:lnSpc>
                <a:spcPct val="150000"/>
              </a:lnSpc>
              <a:buFont typeface="Arial" pitchFamily="34" charset="0"/>
              <a:buChar char="•"/>
            </a:pPr>
            <a:r>
              <a:rPr lang="ko-KR" altLang="en-US" sz="1600" dirty="0"/>
              <a:t>제</a:t>
            </a:r>
            <a:r>
              <a:rPr lang="en-US" altLang="ko-KR" sz="1600" dirty="0"/>
              <a:t>3</a:t>
            </a:r>
            <a:r>
              <a:rPr lang="ko-KR" altLang="en-US" sz="1600" dirty="0"/>
              <a:t>의 요인인 아파트 단지규모를 통제한 결과 아파트 연령과 가격간의 관계가 보다 상식에 부합되게 </a:t>
            </a:r>
            <a:r>
              <a:rPr lang="ko-KR" altLang="en-US" sz="1600" dirty="0" err="1"/>
              <a:t>얻어짐</a:t>
            </a:r>
            <a:br>
              <a:rPr lang="en-US" altLang="ko-KR" sz="1600" dirty="0"/>
            </a:br>
            <a:r>
              <a:rPr lang="en-US" altLang="ko-KR" sz="1600" dirty="0">
                <a:sym typeface="Wingdings" pitchFamily="2" charset="2"/>
              </a:rPr>
              <a:t> </a:t>
            </a:r>
            <a:r>
              <a:rPr lang="ko-KR" altLang="en-US" sz="1600" dirty="0">
                <a:sym typeface="Wingdings" pitchFamily="2" charset="2"/>
              </a:rPr>
              <a:t>동일한 </a:t>
            </a:r>
            <a:r>
              <a:rPr lang="en-US" altLang="ko-KR" sz="1600" dirty="0">
                <a:sym typeface="Wingdings" pitchFamily="2" charset="2"/>
              </a:rPr>
              <a:t>(</a:t>
            </a:r>
            <a:r>
              <a:rPr lang="ko-KR" altLang="en-US" sz="1600" dirty="0">
                <a:sym typeface="Wingdings" pitchFamily="2" charset="2"/>
              </a:rPr>
              <a:t>평수</a:t>
            </a:r>
            <a:r>
              <a:rPr lang="en-US" altLang="ko-KR" sz="1600" dirty="0">
                <a:sym typeface="Wingdings" pitchFamily="2" charset="2"/>
              </a:rPr>
              <a:t>, </a:t>
            </a:r>
            <a:r>
              <a:rPr lang="ko-KR" altLang="en-US" sz="1600" dirty="0">
                <a:sym typeface="Wingdings" pitchFamily="2" charset="2"/>
              </a:rPr>
              <a:t>단지규모</a:t>
            </a:r>
            <a:r>
              <a:rPr lang="en-US" altLang="ko-KR" sz="1600" dirty="0">
                <a:sym typeface="Wingdings" pitchFamily="2" charset="2"/>
              </a:rPr>
              <a:t>)</a:t>
            </a:r>
            <a:r>
              <a:rPr lang="ko-KR" altLang="en-US" sz="1600" dirty="0">
                <a:sym typeface="Wingdings" pitchFamily="2" charset="2"/>
              </a:rPr>
              <a:t>에 속하는 아파트를 비교해보면 오래된 아파트가 </a:t>
            </a:r>
            <a:r>
              <a:rPr lang="en-US" altLang="ko-KR" sz="1600" dirty="0">
                <a:sym typeface="Wingdings" pitchFamily="2" charset="2"/>
              </a:rPr>
              <a:t>1</a:t>
            </a:r>
            <a:r>
              <a:rPr lang="ko-KR" altLang="en-US" sz="1600" dirty="0">
                <a:sym typeface="Wingdings" pitchFamily="2" charset="2"/>
              </a:rPr>
              <a:t>년당 평균 </a:t>
            </a:r>
            <a:r>
              <a:rPr lang="en-US" altLang="ko-KR" sz="1600" dirty="0">
                <a:sym typeface="Wingdings" pitchFamily="2" charset="2"/>
              </a:rPr>
              <a:t>137</a:t>
            </a:r>
            <a:r>
              <a:rPr lang="ko-KR" altLang="en-US" sz="1600" dirty="0">
                <a:sym typeface="Wingdings" pitchFamily="2" charset="2"/>
              </a:rPr>
              <a:t>만원 꼴로 가격이 낮음</a:t>
            </a:r>
            <a:endParaRPr lang="en-US" altLang="ko-KR" sz="1600" dirty="0">
              <a:sym typeface="Wingdings" pitchFamily="2" charset="2"/>
            </a:endParaRPr>
          </a:p>
          <a:p>
            <a:pPr lvl="1">
              <a:lnSpc>
                <a:spcPct val="150000"/>
              </a:lnSpc>
              <a:buFont typeface="Arial" pitchFamily="34" charset="0"/>
              <a:buChar char="•"/>
            </a:pPr>
            <a:r>
              <a:rPr lang="ko-KR" altLang="en-US" sz="1600" dirty="0">
                <a:sym typeface="Wingdings" pitchFamily="2" charset="2"/>
              </a:rPr>
              <a:t>다만</a:t>
            </a:r>
            <a:r>
              <a:rPr lang="en-US" altLang="ko-KR" sz="1600" dirty="0">
                <a:sym typeface="Wingdings" pitchFamily="2" charset="2"/>
              </a:rPr>
              <a:t>,</a:t>
            </a:r>
            <a:r>
              <a:rPr lang="ko-KR" altLang="en-US" sz="1600" dirty="0">
                <a:sym typeface="Wingdings" pitchFamily="2" charset="2"/>
              </a:rPr>
              <a:t> 오래된 아파트의 재건축 가능성을 고려하면 아파트 연령과 아파트 가격간의 관계는 비선형일 가능성도 충분히 있다는 점도 감안한 분석 필요할 수도</a:t>
            </a:r>
            <a:r>
              <a:rPr lang="en-US" altLang="ko-KR" sz="1600" dirty="0">
                <a:sym typeface="Wingdings" pitchFamily="2" charset="2"/>
              </a:rPr>
              <a:t>…</a:t>
            </a:r>
            <a:r>
              <a:rPr lang="ko-KR" altLang="en-US" sz="1600" dirty="0">
                <a:sym typeface="Wingdings" pitchFamily="2" charset="2"/>
              </a:rPr>
              <a:t> </a:t>
            </a:r>
            <a:endParaRPr lang="en-US" altLang="ko-KR" sz="1600" dirty="0"/>
          </a:p>
        </p:txBody>
      </p:sp>
      <p:sp>
        <p:nvSpPr>
          <p:cNvPr id="6" name="AutoShape 5"/>
          <p:cNvSpPr>
            <a:spLocks noChangeArrowheads="1"/>
          </p:cNvSpPr>
          <p:nvPr/>
        </p:nvSpPr>
        <p:spPr bwMode="auto">
          <a:xfrm>
            <a:off x="1988544" y="1503089"/>
            <a:ext cx="4107456" cy="408623"/>
          </a:xfrm>
          <a:prstGeom prst="flowChartAlternateProcess">
            <a:avLst/>
          </a:prstGeom>
          <a:noFill/>
          <a:ln w="19050">
            <a:solidFill>
              <a:schemeClr val="tx1"/>
            </a:solidFill>
            <a:miter lim="800000"/>
            <a:headEnd/>
            <a:tailEnd/>
          </a:ln>
          <a:effectLst/>
        </p:spPr>
        <p:txBody>
          <a:bodyPr wrap="square" anchor="ctr">
            <a:spAutoFit/>
          </a:bodyPr>
          <a:lstStyle/>
          <a:p>
            <a:pPr algn="ctr"/>
            <a:r>
              <a:rPr lang="en-US" altLang="ko-KR" b="1" dirty="0">
                <a:latin typeface="나눔고딕" panose="020D0604000000000000" pitchFamily="50" charset="-127"/>
                <a:ea typeface="나눔고딕" panose="020D0604000000000000" pitchFamily="50" charset="-127"/>
              </a:rPr>
              <a:t>2000</a:t>
            </a:r>
            <a:r>
              <a:rPr lang="ko-KR" altLang="en-US" b="1" dirty="0">
                <a:latin typeface="나눔고딕" panose="020D0604000000000000" pitchFamily="50" charset="-127"/>
                <a:ea typeface="나눔고딕" panose="020D0604000000000000" pitchFamily="50" charset="-127"/>
              </a:rPr>
              <a:t>년 서울 강남지역의 아파트 가격</a:t>
            </a:r>
          </a:p>
        </p:txBody>
      </p:sp>
      <p:sp>
        <p:nvSpPr>
          <p:cNvPr id="5" name="TextBox 4"/>
          <p:cNvSpPr txBox="1"/>
          <p:nvPr/>
        </p:nvSpPr>
        <p:spPr>
          <a:xfrm>
            <a:off x="7020560" y="488932"/>
            <a:ext cx="4419600" cy="369332"/>
          </a:xfrm>
          <a:prstGeom prst="rect">
            <a:avLst/>
          </a:prstGeom>
          <a:noFill/>
        </p:spPr>
        <p:txBody>
          <a:bodyPr wrap="square" rtlCol="0">
            <a:spAutoFit/>
          </a:bodyPr>
          <a:lstStyle/>
          <a:p>
            <a:r>
              <a:rPr lang="ko-KR" altLang="en-US" b="1" dirty="0">
                <a:solidFill>
                  <a:srgbClr val="0070C0"/>
                </a:solidFill>
              </a:rPr>
              <a:t>계수의 부호</a:t>
            </a:r>
            <a:r>
              <a:rPr lang="en-US" altLang="ko-KR" b="1" dirty="0">
                <a:solidFill>
                  <a:srgbClr val="0070C0"/>
                </a:solidFill>
              </a:rPr>
              <a:t>, </a:t>
            </a:r>
            <a:r>
              <a:rPr lang="ko-KR" altLang="en-US" b="1" dirty="0">
                <a:solidFill>
                  <a:srgbClr val="0070C0"/>
                </a:solidFill>
              </a:rPr>
              <a:t>크기 등 변화</a:t>
            </a:r>
          </a:p>
        </p:txBody>
      </p:sp>
      <p:cxnSp>
        <p:nvCxnSpPr>
          <p:cNvPr id="8" name="직선 화살표 연결선 7"/>
          <p:cNvCxnSpPr/>
          <p:nvPr/>
        </p:nvCxnSpPr>
        <p:spPr>
          <a:xfrm flipH="1">
            <a:off x="6817360" y="863600"/>
            <a:ext cx="965200" cy="1402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46554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981200" y="1600200"/>
            <a:ext cx="8229600" cy="4781128"/>
          </a:xfrm>
        </p:spPr>
        <p:txBody>
          <a:bodyPr>
            <a:normAutofit/>
          </a:bodyPr>
          <a:lstStyle/>
          <a:p>
            <a:pPr>
              <a:lnSpc>
                <a:spcPct val="150000"/>
              </a:lnSpc>
            </a:pPr>
            <a:endParaRPr lang="en-US" altLang="ko-KR" sz="1800" b="1" dirty="0"/>
          </a:p>
          <a:p>
            <a:pPr>
              <a:lnSpc>
                <a:spcPct val="150000"/>
              </a:lnSpc>
            </a:pPr>
            <a:r>
              <a:rPr lang="ko-KR" altLang="en-US" sz="1800" b="1" dirty="0"/>
              <a:t>규정타석을</a:t>
            </a:r>
            <a:r>
              <a:rPr lang="en-US" altLang="ko-KR" sz="1800" b="1" dirty="0"/>
              <a:t> </a:t>
            </a:r>
            <a:r>
              <a:rPr lang="ko-KR" altLang="en-US" sz="1800" b="1" dirty="0"/>
              <a:t>채운 타자들로만 이루어진 </a:t>
            </a:r>
            <a:r>
              <a:rPr lang="en-US" altLang="ko-KR" sz="1800" b="1" dirty="0">
                <a:solidFill>
                  <a:srgbClr val="C00000"/>
                </a:solidFill>
              </a:rPr>
              <a:t>“</a:t>
            </a:r>
            <a:r>
              <a:rPr lang="ko-KR" altLang="en-US" sz="1800" b="1" dirty="0">
                <a:solidFill>
                  <a:srgbClr val="C00000"/>
                </a:solidFill>
              </a:rPr>
              <a:t>동질적</a:t>
            </a:r>
            <a:r>
              <a:rPr lang="en-US" altLang="ko-KR" sz="1800" b="1" dirty="0">
                <a:solidFill>
                  <a:srgbClr val="C00000"/>
                </a:solidFill>
              </a:rPr>
              <a:t>”</a:t>
            </a:r>
            <a:r>
              <a:rPr lang="en-US" altLang="ko-KR" sz="1800" b="1" dirty="0"/>
              <a:t> </a:t>
            </a:r>
            <a:r>
              <a:rPr lang="ko-KR" altLang="en-US" sz="1800" b="1" dirty="0"/>
              <a:t>자료 이용 </a:t>
            </a:r>
            <a:r>
              <a:rPr lang="en-US" altLang="ko-KR" sz="1800" b="1" u="sng" dirty="0"/>
              <a:t>[</a:t>
            </a:r>
            <a:r>
              <a:rPr lang="ko-KR" altLang="en-US" sz="1800" b="1" u="sng" dirty="0"/>
              <a:t>규정타석 통제</a:t>
            </a:r>
            <a:r>
              <a:rPr lang="en-US" altLang="ko-KR" sz="1800" b="1" u="sng" dirty="0"/>
              <a:t>]</a:t>
            </a:r>
            <a:endParaRPr lang="en-US" altLang="ko-KR" sz="1800" u="sng" dirty="0">
              <a:latin typeface="+mn-ea"/>
            </a:endParaRPr>
          </a:p>
          <a:p>
            <a:pPr>
              <a:lnSpc>
                <a:spcPct val="150000"/>
              </a:lnSpc>
            </a:pPr>
            <a:r>
              <a:rPr lang="ko-KR" altLang="en-US" sz="1800" dirty="0">
                <a:latin typeface="+mn-ea"/>
              </a:rPr>
              <a:t>홈런이 많은 타자는 큰 것 </a:t>
            </a:r>
            <a:r>
              <a:rPr lang="en-US" altLang="ko-KR" sz="1800" dirty="0">
                <a:latin typeface="+mn-ea"/>
              </a:rPr>
              <a:t>‘</a:t>
            </a:r>
            <a:r>
              <a:rPr lang="ko-KR" altLang="en-US" sz="1800" dirty="0">
                <a:latin typeface="+mn-ea"/>
              </a:rPr>
              <a:t>한 방</a:t>
            </a:r>
            <a:r>
              <a:rPr lang="en-US" altLang="ko-KR" sz="1800" dirty="0">
                <a:latin typeface="+mn-ea"/>
              </a:rPr>
              <a:t>’</a:t>
            </a:r>
            <a:r>
              <a:rPr lang="ko-KR" altLang="en-US" sz="1800" dirty="0">
                <a:latin typeface="+mn-ea"/>
              </a:rPr>
              <a:t>을 노리기 때문에 삼진도 많이 당함</a:t>
            </a:r>
            <a:endParaRPr lang="en-US" altLang="ko-KR" sz="1800" dirty="0">
              <a:latin typeface="+mn-ea"/>
            </a:endParaRPr>
          </a:p>
          <a:p>
            <a:pPr lvl="1">
              <a:lnSpc>
                <a:spcPct val="150000"/>
              </a:lnSpc>
              <a:buFont typeface="Arial" panose="020B0604020202020204" pitchFamily="34" charset="0"/>
              <a:buChar char="•"/>
            </a:pPr>
            <a:r>
              <a:rPr lang="en-US" altLang="ko-KR" sz="1600" dirty="0">
                <a:latin typeface="+mn-ea"/>
              </a:rPr>
              <a:t>Babe Ruth: “I hit big, I miss big. I would like to live as big as I could.”</a:t>
            </a:r>
            <a:endParaRPr lang="en-US" altLang="ko-KR" sz="1800" dirty="0">
              <a:latin typeface="+mn-ea"/>
            </a:endParaRPr>
          </a:p>
          <a:p>
            <a:pPr>
              <a:lnSpc>
                <a:spcPct val="150000"/>
              </a:lnSpc>
            </a:pPr>
            <a:endParaRPr lang="en-US" altLang="ko-KR" sz="1800" dirty="0">
              <a:latin typeface="+mn-ea"/>
            </a:endParaRPr>
          </a:p>
          <a:p>
            <a:pPr>
              <a:lnSpc>
                <a:spcPct val="150000"/>
              </a:lnSpc>
            </a:pPr>
            <a:endParaRPr lang="en-US" altLang="ko-KR" sz="1800" dirty="0">
              <a:latin typeface="+mn-ea"/>
            </a:endParaRPr>
          </a:p>
        </p:txBody>
      </p:sp>
      <p:sp>
        <p:nvSpPr>
          <p:cNvPr id="13" name="제목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4000" dirty="0"/>
              <a:t>4. </a:t>
            </a:r>
            <a:r>
              <a:rPr lang="ko-KR" altLang="en-US" sz="4000" dirty="0"/>
              <a:t>회귀분석 응용</a:t>
            </a:r>
          </a:p>
        </p:txBody>
      </p:sp>
      <p:graphicFrame>
        <p:nvGraphicFramePr>
          <p:cNvPr id="9222" name="Object 6"/>
          <p:cNvGraphicFramePr>
            <a:graphicFrameLocks noGrp="1" noChangeAspect="1"/>
          </p:cNvGraphicFramePr>
          <p:nvPr>
            <p:extLst>
              <p:ext uri="{D42A27DB-BD31-4B8C-83A1-F6EECF244321}">
                <p14:modId xmlns:p14="http://schemas.microsoft.com/office/powerpoint/2010/main" val="3665243784"/>
              </p:ext>
            </p:extLst>
          </p:nvPr>
        </p:nvGraphicFramePr>
        <p:xfrm>
          <a:off x="3699417" y="3894901"/>
          <a:ext cx="5006975" cy="503238"/>
        </p:xfrm>
        <a:graphic>
          <a:graphicData uri="http://schemas.openxmlformats.org/presentationml/2006/ole">
            <mc:AlternateContent xmlns:mc="http://schemas.openxmlformats.org/markup-compatibility/2006">
              <mc:Choice xmlns:v="urn:schemas-microsoft-com:vml" Requires="v">
                <p:oleObj spid="_x0000_s14345" name="수식" r:id="rId3" imgW="2145369" imgH="215806" progId="Equation.3">
                  <p:embed/>
                </p:oleObj>
              </mc:Choice>
              <mc:Fallback>
                <p:oleObj name="수식" r:id="rId3" imgW="2145369" imgH="215806" progId="Equation.3">
                  <p:embed/>
                  <p:pic>
                    <p:nvPicPr>
                      <p:cNvPr id="9222" name="Object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417" y="3894901"/>
                        <a:ext cx="500697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5"/>
          <p:cNvSpPr>
            <a:spLocks noChangeArrowheads="1"/>
          </p:cNvSpPr>
          <p:nvPr/>
        </p:nvSpPr>
        <p:spPr bwMode="auto">
          <a:xfrm>
            <a:off x="1988544" y="1503089"/>
            <a:ext cx="2717680" cy="408623"/>
          </a:xfrm>
          <a:prstGeom prst="flowChartAlternateProcess">
            <a:avLst/>
          </a:prstGeom>
          <a:noFill/>
          <a:ln w="19050">
            <a:solidFill>
              <a:schemeClr val="tx1"/>
            </a:solidFill>
            <a:miter lim="800000"/>
            <a:headEnd/>
            <a:tailEnd/>
          </a:ln>
          <a:effectLst/>
        </p:spPr>
        <p:txBody>
          <a:bodyPr wrap="square" anchor="ctr">
            <a:spAutoFit/>
          </a:bodyPr>
          <a:lstStyle/>
          <a:p>
            <a:pPr algn="ctr"/>
            <a:r>
              <a:rPr lang="ko-KR" altLang="en-US" b="1" dirty="0">
                <a:latin typeface="나눔고딕" panose="020D0604000000000000" pitchFamily="50" charset="-127"/>
                <a:ea typeface="나눔고딕" panose="020D0604000000000000" pitchFamily="50" charset="-127"/>
              </a:rPr>
              <a:t>회귀분석</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홈런 </a:t>
            </a:r>
            <a:r>
              <a:rPr lang="en-US" altLang="ko-KR" b="1" dirty="0">
                <a:latin typeface="나눔고딕" panose="020D0604000000000000" pitchFamily="50" charset="-127"/>
                <a:ea typeface="나눔고딕" panose="020D0604000000000000" pitchFamily="50" charset="-127"/>
              </a:rPr>
              <a:t>on BB</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93736816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a:xfrm>
            <a:off x="1981200" y="1600200"/>
            <a:ext cx="8229600" cy="4781128"/>
          </a:xfrm>
        </p:spPr>
        <p:txBody>
          <a:bodyPr>
            <a:normAutofit/>
          </a:bodyPr>
          <a:lstStyle/>
          <a:p>
            <a:pPr>
              <a:lnSpc>
                <a:spcPct val="150000"/>
              </a:lnSpc>
            </a:pPr>
            <a:endParaRPr lang="en-US" altLang="ko-KR" sz="1800" b="1" dirty="0"/>
          </a:p>
          <a:p>
            <a:pPr>
              <a:lnSpc>
                <a:spcPct val="150000"/>
              </a:lnSpc>
            </a:pPr>
            <a:r>
              <a:rPr lang="ko-KR" altLang="en-US" sz="1800" b="1" dirty="0"/>
              <a:t>모든 타자들로 이루어진 </a:t>
            </a:r>
            <a:r>
              <a:rPr lang="en-US" altLang="ko-KR" sz="1800" b="1" dirty="0"/>
              <a:t>“</a:t>
            </a:r>
            <a:r>
              <a:rPr lang="ko-KR" altLang="en-US" sz="1800" b="1" dirty="0"/>
              <a:t>이질적</a:t>
            </a:r>
            <a:r>
              <a:rPr lang="en-US" altLang="ko-KR" sz="1800" b="1" dirty="0"/>
              <a:t>” </a:t>
            </a:r>
            <a:r>
              <a:rPr lang="ko-KR" altLang="en-US" sz="1800" b="1" dirty="0"/>
              <a:t>자료 이용 </a:t>
            </a:r>
            <a:r>
              <a:rPr lang="en-US" altLang="ko-KR" sz="1800" b="1" dirty="0"/>
              <a:t>(</a:t>
            </a:r>
            <a:r>
              <a:rPr lang="ko-KR" altLang="en-US" sz="1800" b="1" dirty="0" err="1"/>
              <a:t>타석수</a:t>
            </a:r>
            <a:r>
              <a:rPr lang="ko-KR" altLang="en-US" sz="1800" b="1" dirty="0"/>
              <a:t> 통제되지 못함</a:t>
            </a:r>
            <a:r>
              <a:rPr lang="en-US" altLang="ko-KR" sz="1800" b="1" dirty="0"/>
              <a:t>)</a:t>
            </a:r>
            <a:endParaRPr lang="en-US" altLang="ko-KR" sz="1600" b="1" dirty="0"/>
          </a:p>
          <a:p>
            <a:pPr>
              <a:lnSpc>
                <a:spcPct val="150000"/>
              </a:lnSpc>
            </a:pPr>
            <a:r>
              <a:rPr lang="ko-KR" altLang="en-US" sz="1800" dirty="0">
                <a:latin typeface="+mn-ea"/>
              </a:rPr>
              <a:t>홈런이 많은 타자는 큰 것 </a:t>
            </a:r>
            <a:r>
              <a:rPr lang="en-US" altLang="ko-KR" sz="1800" dirty="0">
                <a:latin typeface="+mn-ea"/>
              </a:rPr>
              <a:t>‘</a:t>
            </a:r>
            <a:r>
              <a:rPr lang="ko-KR" altLang="en-US" sz="1800" dirty="0">
                <a:latin typeface="+mn-ea"/>
              </a:rPr>
              <a:t>한 방</a:t>
            </a:r>
            <a:r>
              <a:rPr lang="en-US" altLang="ko-KR" sz="1800" dirty="0">
                <a:latin typeface="+mn-ea"/>
              </a:rPr>
              <a:t>’</a:t>
            </a:r>
            <a:r>
              <a:rPr lang="ko-KR" altLang="en-US" sz="1800" dirty="0">
                <a:latin typeface="+mn-ea"/>
              </a:rPr>
              <a:t>을 노리기 때문에 삼진도 많이 당함</a:t>
            </a:r>
            <a:endParaRPr lang="en-US" altLang="ko-KR" sz="1800" dirty="0">
              <a:latin typeface="+mn-ea"/>
            </a:endParaRPr>
          </a:p>
          <a:p>
            <a:pPr>
              <a:lnSpc>
                <a:spcPct val="150000"/>
              </a:lnSpc>
            </a:pPr>
            <a:endParaRPr lang="en-US" altLang="ko-KR" sz="1800" dirty="0">
              <a:latin typeface="+mn-ea"/>
            </a:endParaRPr>
          </a:p>
          <a:p>
            <a:pPr>
              <a:lnSpc>
                <a:spcPct val="150000"/>
              </a:lnSpc>
            </a:pPr>
            <a:endParaRPr lang="en-US" altLang="ko-KR" sz="1800" dirty="0">
              <a:latin typeface="+mn-ea"/>
            </a:endParaRPr>
          </a:p>
          <a:p>
            <a:pPr>
              <a:lnSpc>
                <a:spcPct val="150000"/>
              </a:lnSpc>
            </a:pPr>
            <a:endParaRPr lang="en-US" altLang="ko-KR" sz="1800" dirty="0">
              <a:latin typeface="+mn-ea"/>
            </a:endParaRPr>
          </a:p>
        </p:txBody>
      </p:sp>
      <p:graphicFrame>
        <p:nvGraphicFramePr>
          <p:cNvPr id="8195" name="Object 2"/>
          <p:cNvGraphicFramePr>
            <a:graphicFrameLocks noChangeAspect="1"/>
          </p:cNvGraphicFramePr>
          <p:nvPr/>
        </p:nvGraphicFramePr>
        <p:xfrm>
          <a:off x="4212765" y="3357116"/>
          <a:ext cx="3766470" cy="432000"/>
        </p:xfrm>
        <a:graphic>
          <a:graphicData uri="http://schemas.openxmlformats.org/presentationml/2006/ole">
            <mc:AlternateContent xmlns:mc="http://schemas.openxmlformats.org/markup-compatibility/2006">
              <mc:Choice xmlns:v="urn:schemas-microsoft-com:vml" Requires="v">
                <p:oleObj spid="_x0000_s15376" name="수식" r:id="rId3" imgW="1879600" imgH="215900" progId="Equation.3">
                  <p:embed/>
                </p:oleObj>
              </mc:Choice>
              <mc:Fallback>
                <p:oleObj name="수식" r:id="rId3" imgW="1879600" imgH="215900" progId="Equation.3">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2765" y="3357116"/>
                        <a:ext cx="3766470" cy="4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7" name="Object 6"/>
          <p:cNvGraphicFramePr>
            <a:graphicFrameLocks noChangeAspect="1"/>
          </p:cNvGraphicFramePr>
          <p:nvPr/>
        </p:nvGraphicFramePr>
        <p:xfrm>
          <a:off x="6096000" y="3789116"/>
          <a:ext cx="2381250" cy="431800"/>
        </p:xfrm>
        <a:graphic>
          <a:graphicData uri="http://schemas.openxmlformats.org/presentationml/2006/ole">
            <mc:AlternateContent xmlns:mc="http://schemas.openxmlformats.org/markup-compatibility/2006">
              <mc:Choice xmlns:v="urn:schemas-microsoft-com:vml" Requires="v">
                <p:oleObj spid="_x0000_s15377" name="수식" r:id="rId5" imgW="1117115" imgH="203112" progId="Equation.3">
                  <p:embed/>
                </p:oleObj>
              </mc:Choice>
              <mc:Fallback>
                <p:oleObj name="수식" r:id="rId5" imgW="1117115" imgH="203112" progId="Equation.3">
                  <p:embed/>
                  <p:pic>
                    <p:nvPicPr>
                      <p:cNvPr id="819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789116"/>
                        <a:ext cx="238125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제목 1"/>
          <p:cNvSpPr>
            <a:spLocks noGrp="1"/>
          </p:cNvSpPr>
          <p:nvPr>
            <p:ph type="title"/>
          </p:nvPr>
        </p:nvSpPr>
        <p:spPr>
          <a:xfrm>
            <a:off x="1981200" y="274638"/>
            <a:ext cx="8229600" cy="1143000"/>
          </a:xfrm>
        </p:spPr>
        <p:txBody>
          <a:bodyPr>
            <a:normAutofit/>
          </a:bodyPr>
          <a:lstStyle/>
          <a:p>
            <a:r>
              <a:rPr lang="en-US" altLang="ko-KR" sz="4000" dirty="0"/>
              <a:t>4. </a:t>
            </a:r>
            <a:r>
              <a:rPr lang="ko-KR" altLang="en-US" sz="4000" dirty="0"/>
              <a:t>회귀분석 응용</a:t>
            </a:r>
          </a:p>
        </p:txBody>
      </p:sp>
      <p:sp>
        <p:nvSpPr>
          <p:cNvPr id="9" name="AutoShape 5"/>
          <p:cNvSpPr>
            <a:spLocks noChangeArrowheads="1"/>
          </p:cNvSpPr>
          <p:nvPr/>
        </p:nvSpPr>
        <p:spPr bwMode="auto">
          <a:xfrm>
            <a:off x="1988544" y="1503089"/>
            <a:ext cx="2784792" cy="408623"/>
          </a:xfrm>
          <a:prstGeom prst="flowChartAlternateProcess">
            <a:avLst/>
          </a:prstGeom>
          <a:noFill/>
          <a:ln w="19050">
            <a:solidFill>
              <a:schemeClr val="tx1"/>
            </a:solidFill>
            <a:miter lim="800000"/>
            <a:headEnd/>
            <a:tailEnd/>
          </a:ln>
          <a:effectLst/>
        </p:spPr>
        <p:txBody>
          <a:bodyPr wrap="square" anchor="ctr">
            <a:spAutoFit/>
          </a:bodyPr>
          <a:lstStyle/>
          <a:p>
            <a:pPr algn="ctr"/>
            <a:r>
              <a:rPr lang="ko-KR" altLang="en-US" b="1" dirty="0">
                <a:latin typeface="나눔고딕" panose="020D0604000000000000" pitchFamily="50" charset="-127"/>
                <a:ea typeface="나눔고딕" panose="020D0604000000000000" pitchFamily="50" charset="-127"/>
              </a:rPr>
              <a:t>회귀분석</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홈런 </a:t>
            </a:r>
            <a:r>
              <a:rPr lang="en-US" altLang="ko-KR" b="1" dirty="0">
                <a:latin typeface="나눔고딕" panose="020D0604000000000000" pitchFamily="50" charset="-127"/>
                <a:ea typeface="나눔고딕" panose="020D0604000000000000" pitchFamily="50" charset="-127"/>
              </a:rPr>
              <a:t>on BB</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48855551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normAutofit/>
          </a:bodyPr>
          <a:lstStyle/>
          <a:p>
            <a:pPr>
              <a:lnSpc>
                <a:spcPct val="150000"/>
              </a:lnSpc>
            </a:pPr>
            <a:endParaRPr lang="en-US" altLang="ko-KR" sz="1800" b="1" dirty="0"/>
          </a:p>
          <a:p>
            <a:pPr>
              <a:lnSpc>
                <a:spcPct val="150000"/>
              </a:lnSpc>
            </a:pPr>
            <a:r>
              <a:rPr lang="ko-KR" altLang="en-US" sz="1800" b="1" dirty="0"/>
              <a:t>모든 타자들로 이루어진 </a:t>
            </a:r>
            <a:r>
              <a:rPr lang="en-US" altLang="ko-KR" sz="1800" b="1" dirty="0"/>
              <a:t>“</a:t>
            </a:r>
            <a:r>
              <a:rPr lang="ko-KR" altLang="en-US" sz="1800" b="1" dirty="0"/>
              <a:t>이질적</a:t>
            </a:r>
            <a:r>
              <a:rPr lang="en-US" altLang="ko-KR" sz="1800" b="1" dirty="0"/>
              <a:t>” </a:t>
            </a:r>
            <a:r>
              <a:rPr lang="ko-KR" altLang="en-US" sz="1800" b="1" dirty="0"/>
              <a:t>자료 이용하되</a:t>
            </a:r>
            <a:r>
              <a:rPr lang="en-US" altLang="ko-KR" sz="1800" b="1" dirty="0"/>
              <a:t> </a:t>
            </a:r>
            <a:r>
              <a:rPr lang="ko-KR" altLang="en-US" sz="1800" b="1" dirty="0"/>
              <a:t>중회귀분석 이용 통계적</a:t>
            </a:r>
            <a:r>
              <a:rPr lang="en-US" altLang="ko-KR" sz="1800" b="1" dirty="0"/>
              <a:t> </a:t>
            </a:r>
            <a:r>
              <a:rPr lang="ko-KR" altLang="en-US" sz="1800" b="1" dirty="0"/>
              <a:t>방법으로 </a:t>
            </a:r>
            <a:r>
              <a:rPr lang="ko-KR" altLang="en-US" sz="1800" b="1" dirty="0" err="1"/>
              <a:t>타석수</a:t>
            </a:r>
            <a:r>
              <a:rPr lang="ko-KR" altLang="en-US" sz="1800" b="1" dirty="0"/>
              <a:t> 통제</a:t>
            </a:r>
            <a:endParaRPr lang="en-US" altLang="ko-KR" sz="1800" dirty="0">
              <a:latin typeface="+mn-ea"/>
            </a:endParaRPr>
          </a:p>
          <a:p>
            <a:pPr>
              <a:lnSpc>
                <a:spcPct val="150000"/>
              </a:lnSpc>
            </a:pPr>
            <a:r>
              <a:rPr lang="ko-KR" altLang="en-US" sz="1800" dirty="0">
                <a:latin typeface="+mn-ea"/>
              </a:rPr>
              <a:t>홈런이 많은 타자는 큰 것 </a:t>
            </a:r>
            <a:r>
              <a:rPr lang="en-US" altLang="ko-KR" sz="1800" dirty="0">
                <a:latin typeface="+mn-ea"/>
              </a:rPr>
              <a:t>‘</a:t>
            </a:r>
            <a:r>
              <a:rPr lang="ko-KR" altLang="en-US" sz="1800" dirty="0">
                <a:latin typeface="+mn-ea"/>
              </a:rPr>
              <a:t>한 방</a:t>
            </a:r>
            <a:r>
              <a:rPr lang="en-US" altLang="ko-KR" sz="1800" dirty="0">
                <a:latin typeface="+mn-ea"/>
              </a:rPr>
              <a:t>’</a:t>
            </a:r>
            <a:r>
              <a:rPr lang="ko-KR" altLang="en-US" sz="1800" dirty="0">
                <a:latin typeface="+mn-ea"/>
              </a:rPr>
              <a:t>을 노리기 때문에 삼진도 많이 당함</a:t>
            </a:r>
            <a:endParaRPr lang="en-US" altLang="ko-KR" sz="1800" dirty="0">
              <a:latin typeface="+mn-ea"/>
            </a:endParaRPr>
          </a:p>
          <a:p>
            <a:pPr>
              <a:lnSpc>
                <a:spcPct val="150000"/>
              </a:lnSpc>
            </a:pPr>
            <a:endParaRPr lang="en-US" altLang="ko-KR" sz="1800" dirty="0">
              <a:latin typeface="+mn-ea"/>
            </a:endParaRPr>
          </a:p>
          <a:p>
            <a:pPr>
              <a:lnSpc>
                <a:spcPct val="150000"/>
              </a:lnSpc>
            </a:pPr>
            <a:endParaRPr lang="en-US" altLang="ko-KR" sz="1800" dirty="0">
              <a:latin typeface="+mn-ea"/>
            </a:endParaRPr>
          </a:p>
          <a:p>
            <a:pPr>
              <a:lnSpc>
                <a:spcPct val="150000"/>
              </a:lnSpc>
            </a:pPr>
            <a:endParaRPr lang="en-US" altLang="ko-KR" sz="1800" dirty="0">
              <a:latin typeface="+mn-ea"/>
            </a:endParaRPr>
          </a:p>
        </p:txBody>
      </p:sp>
      <p:graphicFrame>
        <p:nvGraphicFramePr>
          <p:cNvPr id="9219" name="Object 4"/>
          <p:cNvGraphicFramePr>
            <a:graphicFrameLocks noChangeAspect="1"/>
          </p:cNvGraphicFramePr>
          <p:nvPr/>
        </p:nvGraphicFramePr>
        <p:xfrm>
          <a:off x="5311609" y="4473168"/>
          <a:ext cx="1241468" cy="468000"/>
        </p:xfrm>
        <a:graphic>
          <a:graphicData uri="http://schemas.openxmlformats.org/presentationml/2006/ole">
            <mc:AlternateContent xmlns:mc="http://schemas.openxmlformats.org/markup-compatibility/2006">
              <mc:Choice xmlns:v="urn:schemas-microsoft-com:vml" Requires="v">
                <p:oleObj spid="_x0000_s16410" name="수식" r:id="rId3" imgW="571252" imgH="215806" progId="Equation.3">
                  <p:embed/>
                </p:oleObj>
              </mc:Choice>
              <mc:Fallback>
                <p:oleObj name="수식" r:id="rId3" imgW="571252" imgH="215806" progId="Equation.3">
                  <p:embed/>
                  <p:pic>
                    <p:nvPicPr>
                      <p:cNvPr id="921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1609" y="4473168"/>
                        <a:ext cx="1241468" cy="46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2"/>
          <p:cNvGraphicFramePr>
            <a:graphicFrameLocks noChangeAspect="1"/>
          </p:cNvGraphicFramePr>
          <p:nvPr/>
        </p:nvGraphicFramePr>
        <p:xfrm>
          <a:off x="3289188" y="3933104"/>
          <a:ext cx="5613624" cy="432000"/>
        </p:xfrm>
        <a:graphic>
          <a:graphicData uri="http://schemas.openxmlformats.org/presentationml/2006/ole">
            <mc:AlternateContent xmlns:mc="http://schemas.openxmlformats.org/markup-compatibility/2006">
              <mc:Choice xmlns:v="urn:schemas-microsoft-com:vml" Requires="v">
                <p:oleObj spid="_x0000_s16411" name="수식" r:id="rId5" imgW="2806700" imgH="215900" progId="Equation.3">
                  <p:embed/>
                </p:oleObj>
              </mc:Choice>
              <mc:Fallback>
                <p:oleObj name="수식" r:id="rId5" imgW="2806700" imgH="215900" progId="Equation.3">
                  <p:embed/>
                  <p:pic>
                    <p:nvPicPr>
                      <p:cNvPr id="9221"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9188" y="3933104"/>
                        <a:ext cx="5613624" cy="4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3" name="Object 8"/>
          <p:cNvGraphicFramePr>
            <a:graphicFrameLocks noChangeAspect="1"/>
          </p:cNvGraphicFramePr>
          <p:nvPr/>
        </p:nvGraphicFramePr>
        <p:xfrm>
          <a:off x="7032105" y="4437112"/>
          <a:ext cx="1296797" cy="468000"/>
        </p:xfrm>
        <a:graphic>
          <a:graphicData uri="http://schemas.openxmlformats.org/presentationml/2006/ole">
            <mc:AlternateContent xmlns:mc="http://schemas.openxmlformats.org/markup-compatibility/2006">
              <mc:Choice xmlns:v="urn:schemas-microsoft-com:vml" Requires="v">
                <p:oleObj spid="_x0000_s16412" name="수식" r:id="rId7" imgW="596641" imgH="215806" progId="Equation.3">
                  <p:embed/>
                </p:oleObj>
              </mc:Choice>
              <mc:Fallback>
                <p:oleObj name="수식" r:id="rId7" imgW="596641" imgH="215806" progId="Equation.3">
                  <p:embed/>
                  <p:pic>
                    <p:nvPicPr>
                      <p:cNvPr id="9223"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2105" y="4437112"/>
                        <a:ext cx="1296797" cy="46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제목 1"/>
          <p:cNvSpPr>
            <a:spLocks noGrp="1"/>
          </p:cNvSpPr>
          <p:nvPr>
            <p:ph type="title"/>
          </p:nvPr>
        </p:nvSpPr>
        <p:spPr>
          <a:xfrm>
            <a:off x="1981200" y="274638"/>
            <a:ext cx="8229600" cy="1143000"/>
          </a:xfrm>
        </p:spPr>
        <p:txBody>
          <a:bodyPr>
            <a:normAutofit/>
          </a:bodyPr>
          <a:lstStyle/>
          <a:p>
            <a:r>
              <a:rPr lang="en-US" altLang="ko-KR" sz="4000" dirty="0"/>
              <a:t>4. </a:t>
            </a:r>
            <a:r>
              <a:rPr lang="ko-KR" altLang="en-US" sz="4000" dirty="0"/>
              <a:t>회귀분석 응용</a:t>
            </a:r>
          </a:p>
        </p:txBody>
      </p:sp>
      <p:sp>
        <p:nvSpPr>
          <p:cNvPr id="10" name="AutoShape 5"/>
          <p:cNvSpPr>
            <a:spLocks noChangeArrowheads="1"/>
          </p:cNvSpPr>
          <p:nvPr/>
        </p:nvSpPr>
        <p:spPr bwMode="auto">
          <a:xfrm>
            <a:off x="1988543" y="1503089"/>
            <a:ext cx="4361923" cy="408623"/>
          </a:xfrm>
          <a:prstGeom prst="flowChartAlternateProcess">
            <a:avLst/>
          </a:prstGeom>
          <a:noFill/>
          <a:ln w="19050">
            <a:solidFill>
              <a:schemeClr val="tx1"/>
            </a:solidFill>
            <a:miter lim="800000"/>
            <a:headEnd/>
            <a:tailEnd/>
          </a:ln>
          <a:effectLst/>
        </p:spPr>
        <p:txBody>
          <a:bodyPr wrap="square" anchor="ctr">
            <a:spAutoFit/>
          </a:bodyPr>
          <a:lstStyle/>
          <a:p>
            <a:pPr algn="ctr"/>
            <a:r>
              <a:rPr lang="ko-KR" altLang="en-US" b="1" dirty="0" err="1">
                <a:latin typeface="나눔고딕" panose="020D0604000000000000" pitchFamily="50" charset="-127"/>
                <a:ea typeface="나눔고딕" panose="020D0604000000000000" pitchFamily="50" charset="-127"/>
              </a:rPr>
              <a:t>중회귀분석</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홈런 </a:t>
            </a:r>
            <a:r>
              <a:rPr lang="en-US" altLang="ko-KR" b="1" dirty="0">
                <a:latin typeface="나눔고딕" panose="020D0604000000000000" pitchFamily="50" charset="-127"/>
                <a:ea typeface="나눔고딕" panose="020D0604000000000000" pitchFamily="50" charset="-127"/>
              </a:rPr>
              <a:t>on ( BB and </a:t>
            </a:r>
            <a:r>
              <a:rPr lang="ko-KR" altLang="en-US" b="1" dirty="0" err="1">
                <a:latin typeface="나눔고딕" panose="020D0604000000000000" pitchFamily="50" charset="-127"/>
                <a:ea typeface="나눔고딕" panose="020D0604000000000000" pitchFamily="50" charset="-127"/>
              </a:rPr>
              <a:t>타석수</a:t>
            </a:r>
            <a:r>
              <a:rPr lang="ko-KR" altLang="en-US" b="1" dirty="0">
                <a:latin typeface="나눔고딕" panose="020D0604000000000000" pitchFamily="50" charset="-127"/>
                <a:ea typeface="나눔고딕" panose="020D0604000000000000" pitchFamily="50" charset="-127"/>
              </a:rPr>
              <a:t> </a:t>
            </a:r>
            <a:r>
              <a:rPr lang="en-US" altLang="ko-KR" b="1" dirty="0">
                <a:latin typeface="나눔고딕" panose="020D0604000000000000" pitchFamily="50" charset="-127"/>
                <a:ea typeface="나눔고딕" panose="020D0604000000000000" pitchFamily="50" charset="-127"/>
              </a:rPr>
              <a:t>)</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7781494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총변동의 분해</a:t>
            </a:r>
          </a:p>
        </p:txBody>
      </p:sp>
      <p:sp>
        <p:nvSpPr>
          <p:cNvPr id="3" name="내용 개체 틀 2"/>
          <p:cNvSpPr>
            <a:spLocks noGrp="1"/>
          </p:cNvSpPr>
          <p:nvPr>
            <p:ph idx="1"/>
          </p:nvPr>
        </p:nvSpPr>
        <p:spPr>
          <a:xfrm>
            <a:off x="1981200" y="1600200"/>
            <a:ext cx="8229600" cy="5141168"/>
          </a:xfrm>
        </p:spPr>
        <p:txBody>
          <a:bodyPr>
            <a:normAutofit fontScale="85000" lnSpcReduction="20000"/>
          </a:bodyPr>
          <a:lstStyle/>
          <a:p>
            <a:pPr marL="0" indent="0">
              <a:lnSpc>
                <a:spcPct val="150000"/>
              </a:lnSpc>
              <a:buNone/>
            </a:pPr>
            <a:r>
              <a:rPr lang="ko-KR" altLang="en-US" sz="2400" dirty="0"/>
              <a:t>            </a:t>
            </a:r>
            <a:endParaRPr lang="en-US" altLang="ko-KR" sz="2400" dirty="0"/>
          </a:p>
          <a:p>
            <a:pPr marL="0" indent="0">
              <a:buNone/>
            </a:pPr>
            <a:endParaRPr lang="en-US" altLang="ko-KR" sz="1800" dirty="0"/>
          </a:p>
          <a:p>
            <a:pPr marL="0" indent="0">
              <a:buNone/>
            </a:pPr>
            <a:endParaRPr lang="en-US" altLang="ko-KR" sz="1800" dirty="0"/>
          </a:p>
          <a:p>
            <a:pPr marL="0" indent="0">
              <a:buNone/>
            </a:pPr>
            <a:endParaRPr lang="en-US" altLang="ko-KR" sz="1800" dirty="0"/>
          </a:p>
          <a:p>
            <a:pPr marL="0" indent="0">
              <a:buNone/>
            </a:pPr>
            <a:endParaRPr lang="en-US" altLang="ko-KR" sz="1800" dirty="0"/>
          </a:p>
          <a:p>
            <a:pPr marL="0" indent="0">
              <a:buNone/>
            </a:pPr>
            <a:endParaRPr lang="en-US" altLang="ko-KR" sz="1800" dirty="0"/>
          </a:p>
          <a:p>
            <a:pPr marL="0" indent="0">
              <a:buNone/>
            </a:pPr>
            <a:endParaRPr lang="en-US" altLang="ko-KR" sz="1800" dirty="0"/>
          </a:p>
          <a:p>
            <a:pPr marL="0" indent="0">
              <a:buNone/>
            </a:pPr>
            <a:endParaRPr lang="en-US" altLang="ko-KR" sz="1800" dirty="0"/>
          </a:p>
          <a:p>
            <a:pPr marL="0" indent="0">
              <a:buNone/>
            </a:pPr>
            <a:endParaRPr lang="en-US" altLang="ko-KR" sz="1800" dirty="0"/>
          </a:p>
          <a:p>
            <a:pPr marL="0" indent="0">
              <a:buNone/>
            </a:pPr>
            <a:endParaRPr lang="en-US" altLang="ko-KR" sz="1800" dirty="0"/>
          </a:p>
          <a:p>
            <a:pPr marL="0" indent="0">
              <a:buNone/>
            </a:pPr>
            <a:endParaRPr lang="en-US" altLang="ko-KR" sz="1800" dirty="0"/>
          </a:p>
          <a:p>
            <a:pPr marL="0" indent="0">
              <a:lnSpc>
                <a:spcPct val="210000"/>
              </a:lnSpc>
              <a:buNone/>
            </a:pPr>
            <a:endParaRPr lang="en-US" altLang="ko-KR" sz="1800" dirty="0"/>
          </a:p>
          <a:p>
            <a:pPr>
              <a:lnSpc>
                <a:spcPct val="120000"/>
              </a:lnSpc>
            </a:pPr>
            <a:r>
              <a:rPr lang="en-US" altLang="ko-KR" sz="1800" dirty="0"/>
              <a:t>1986-2008</a:t>
            </a:r>
            <a:r>
              <a:rPr lang="ko-KR" altLang="en-US" sz="1800" dirty="0"/>
              <a:t>년간의 평균 인플레이션율은 </a:t>
            </a:r>
            <a:r>
              <a:rPr lang="en-US" altLang="ko-KR" sz="1800" dirty="0"/>
              <a:t>4.50%</a:t>
            </a:r>
            <a:r>
              <a:rPr lang="ko-KR" altLang="en-US" sz="1800" dirty="0"/>
              <a:t>였는데 반해</a:t>
            </a:r>
            <a:endParaRPr lang="en-US" altLang="ko-KR" sz="1800" dirty="0"/>
          </a:p>
          <a:p>
            <a:pPr>
              <a:lnSpc>
                <a:spcPct val="120000"/>
              </a:lnSpc>
            </a:pPr>
            <a:r>
              <a:rPr lang="en-US" altLang="ko-KR" sz="1800" b="1" dirty="0"/>
              <a:t>1993</a:t>
            </a:r>
            <a:r>
              <a:rPr lang="ko-KR" altLang="en-US" sz="1800" b="1" dirty="0"/>
              <a:t>년의 인플레이션율은 </a:t>
            </a:r>
            <a:r>
              <a:rPr lang="en-US" altLang="ko-KR" sz="1800" b="1" dirty="0"/>
              <a:t>6.35%</a:t>
            </a:r>
            <a:r>
              <a:rPr lang="ko-KR" altLang="en-US" sz="1800" b="1" dirty="0"/>
              <a:t>로 표본 내 </a:t>
            </a:r>
            <a:r>
              <a:rPr lang="en-US" altLang="ko-KR" sz="1800" b="1" dirty="0"/>
              <a:t>23</a:t>
            </a:r>
            <a:r>
              <a:rPr lang="ko-KR" altLang="en-US" sz="1800" b="1" dirty="0"/>
              <a:t>년간의 평균보다 </a:t>
            </a:r>
            <a:r>
              <a:rPr lang="en-US" altLang="ko-KR" sz="1800" b="1" dirty="0"/>
              <a:t>1.85% </a:t>
            </a:r>
            <a:r>
              <a:rPr lang="ko-KR" altLang="en-US" sz="1800" b="1" dirty="0"/>
              <a:t>포인트</a:t>
            </a:r>
            <a:r>
              <a:rPr lang="en-US" altLang="ko-KR" sz="1800" b="1" dirty="0"/>
              <a:t> </a:t>
            </a:r>
            <a:r>
              <a:rPr lang="ko-KR" altLang="en-US" sz="1800" b="1" dirty="0"/>
              <a:t>높음</a:t>
            </a:r>
            <a:endParaRPr lang="en-US" altLang="ko-KR" sz="1800" b="1" dirty="0"/>
          </a:p>
          <a:p>
            <a:pPr>
              <a:lnSpc>
                <a:spcPct val="120000"/>
              </a:lnSpc>
            </a:pPr>
            <a:r>
              <a:rPr lang="ko-KR" altLang="en-US" sz="1800" dirty="0"/>
              <a:t>이중 얼마만큼의 차이를 통화증가율의 차이로 설명할 수 있을까</a:t>
            </a:r>
            <a:r>
              <a:rPr lang="en-US" altLang="ko-KR" sz="1800" dirty="0"/>
              <a:t>?</a:t>
            </a:r>
            <a:r>
              <a:rPr lang="ko-KR" altLang="en-US" sz="1800" dirty="0"/>
              <a:t>    </a:t>
            </a:r>
            <a:endParaRPr lang="en-US" altLang="ko-KR" sz="1800" dirty="0"/>
          </a:p>
        </p:txBody>
      </p:sp>
      <p:grpSp>
        <p:nvGrpSpPr>
          <p:cNvPr id="4" name="Group 3"/>
          <p:cNvGrpSpPr/>
          <p:nvPr/>
        </p:nvGrpSpPr>
        <p:grpSpPr>
          <a:xfrm>
            <a:off x="4175092" y="1911712"/>
            <a:ext cx="6361496" cy="3456384"/>
            <a:chOff x="464544" y="2060847"/>
            <a:chExt cx="6891623" cy="3744417"/>
          </a:xfrm>
        </p:grpSpPr>
        <p:pic>
          <p:nvPicPr>
            <p:cNvPr id="8" name="Picture 1"/>
            <p:cNvPicPr>
              <a:picLocks noChangeAspect="1" noChangeArrowheads="1"/>
            </p:cNvPicPr>
            <p:nvPr/>
          </p:nvPicPr>
          <p:blipFill>
            <a:blip r:embed="rId2" cstate="print"/>
            <a:srcRect/>
            <a:stretch>
              <a:fillRect/>
            </a:stretch>
          </p:blipFill>
          <p:spPr bwMode="auto">
            <a:xfrm>
              <a:off x="464544" y="2060847"/>
              <a:ext cx="6891623" cy="3744417"/>
            </a:xfrm>
            <a:prstGeom prst="rect">
              <a:avLst/>
            </a:prstGeom>
            <a:noFill/>
            <a:ln w="9525">
              <a:noFill/>
              <a:miter lim="800000"/>
              <a:headEnd/>
              <a:tailEnd/>
            </a:ln>
          </p:spPr>
        </p:pic>
        <p:sp>
          <p:nvSpPr>
            <p:cNvPr id="9" name="Rectangle 7"/>
            <p:cNvSpPr>
              <a:spLocks noChangeArrowheads="1"/>
            </p:cNvSpPr>
            <p:nvPr/>
          </p:nvSpPr>
          <p:spPr bwMode="auto">
            <a:xfrm>
              <a:off x="644050" y="5229200"/>
              <a:ext cx="2055742" cy="274352"/>
            </a:xfrm>
            <a:prstGeom prst="rect">
              <a:avLst/>
            </a:prstGeom>
            <a:noFill/>
            <a:ln w="28575">
              <a:solidFill>
                <a:srgbClr val="FF0000"/>
              </a:solidFill>
              <a:miter lim="800000"/>
              <a:headEnd/>
              <a:tailEnd/>
            </a:ln>
            <a:effectLst/>
          </p:spPr>
          <p:txBody>
            <a:bodyPr wrap="none" anchor="ctr"/>
            <a:lstStyle/>
            <a:p>
              <a:endParaRPr lang="ko-KR" altLang="en-US"/>
            </a:p>
          </p:txBody>
        </p:sp>
      </p:grpSp>
      <p:sp>
        <p:nvSpPr>
          <p:cNvPr id="11" name="AutoShape 5"/>
          <p:cNvSpPr>
            <a:spLocks noChangeArrowheads="1"/>
          </p:cNvSpPr>
          <p:nvPr/>
        </p:nvSpPr>
        <p:spPr bwMode="auto">
          <a:xfrm>
            <a:off x="954073" y="1571881"/>
            <a:ext cx="322101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pPr>
            <a:r>
              <a:rPr lang="ko-KR" altLang="en-US" b="1" dirty="0">
                <a:latin typeface="나눔고딕" panose="020D0604000000000000" pitchFamily="50" charset="-127"/>
                <a:ea typeface="나눔고딕" panose="020D0604000000000000" pitchFamily="50" charset="-127"/>
              </a:rPr>
              <a:t>통화증가율과 </a:t>
            </a:r>
            <a:r>
              <a:rPr lang="ko-KR" altLang="en-US" b="1" dirty="0" err="1">
                <a:latin typeface="나눔고딕" panose="020D0604000000000000" pitchFamily="50" charset="-127"/>
                <a:ea typeface="나눔고딕" panose="020D0604000000000000" pitchFamily="50" charset="-127"/>
              </a:rPr>
              <a:t>인플레이션율</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0849417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9819640" y="365125"/>
            <a:ext cx="0" cy="35871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p:txBody>
          <a:bodyPr>
            <a:normAutofit/>
          </a:bodyPr>
          <a:lstStyle/>
          <a:p>
            <a:r>
              <a:rPr lang="en-US" altLang="ko-KR" sz="4000" dirty="0"/>
              <a:t>5.  </a:t>
            </a:r>
            <a:r>
              <a:rPr lang="ko-KR" altLang="en-US" sz="4000" dirty="0"/>
              <a:t>총변동의 분해</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r>
              <a:rPr lang="ko-KR" altLang="en-US" sz="2400" dirty="0"/>
              <a:t>            </a:t>
            </a:r>
            <a:endParaRPr lang="en-US" altLang="ko-KR" sz="2400" dirty="0"/>
          </a:p>
          <a:p>
            <a:pPr marL="0" indent="0">
              <a:buNone/>
            </a:pPr>
            <a:endParaRPr lang="en-US" altLang="ko-KR" sz="1800" dirty="0"/>
          </a:p>
          <a:p>
            <a:pPr marL="0" indent="0">
              <a:buNone/>
            </a:pPr>
            <a:endParaRPr lang="en-US" altLang="ko-KR" sz="1800" dirty="0"/>
          </a:p>
          <a:p>
            <a:pPr marL="0" indent="0">
              <a:buNone/>
            </a:pPr>
            <a:endParaRPr lang="en-US" altLang="ko-KR" sz="1800" dirty="0"/>
          </a:p>
          <a:p>
            <a:pPr marL="0" indent="0">
              <a:buNone/>
            </a:pPr>
            <a:endParaRPr lang="en-US" altLang="ko-KR" sz="1800" dirty="0"/>
          </a:p>
          <a:p>
            <a:pPr marL="0" indent="0">
              <a:buNone/>
            </a:pPr>
            <a:endParaRPr lang="en-US" altLang="ko-KR" sz="1800" dirty="0"/>
          </a:p>
        </p:txBody>
      </p:sp>
      <p:grpSp>
        <p:nvGrpSpPr>
          <p:cNvPr id="10" name="그룹 8"/>
          <p:cNvGrpSpPr/>
          <p:nvPr/>
        </p:nvGrpSpPr>
        <p:grpSpPr>
          <a:xfrm>
            <a:off x="414070" y="2509894"/>
            <a:ext cx="5559614" cy="3633291"/>
            <a:chOff x="714348" y="2071678"/>
            <a:chExt cx="7000924" cy="4004666"/>
          </a:xfrm>
        </p:grpSpPr>
        <p:pic>
          <p:nvPicPr>
            <p:cNvPr id="11" name="Picture 4"/>
            <p:cNvPicPr>
              <a:picLocks noChangeAspect="1" noChangeArrowheads="1"/>
            </p:cNvPicPr>
            <p:nvPr/>
          </p:nvPicPr>
          <p:blipFill>
            <a:blip r:embed="rId2" cstate="print"/>
            <a:srcRect/>
            <a:stretch>
              <a:fillRect/>
            </a:stretch>
          </p:blipFill>
          <p:spPr bwMode="auto">
            <a:xfrm>
              <a:off x="714348" y="2071678"/>
              <a:ext cx="7000924" cy="3857652"/>
            </a:xfrm>
            <a:prstGeom prst="rect">
              <a:avLst/>
            </a:prstGeom>
            <a:noFill/>
            <a:ln w="9525">
              <a:noFill/>
              <a:miter lim="800000"/>
              <a:headEnd/>
              <a:tailEnd/>
            </a:ln>
          </p:spPr>
        </p:pic>
        <p:sp>
          <p:nvSpPr>
            <p:cNvPr id="12" name="Text Box 10"/>
            <p:cNvSpPr txBox="1">
              <a:spLocks noChangeArrowheads="1"/>
            </p:cNvSpPr>
            <p:nvPr/>
          </p:nvSpPr>
          <p:spPr bwMode="auto">
            <a:xfrm>
              <a:off x="5929322" y="5786454"/>
              <a:ext cx="1447800" cy="289890"/>
            </a:xfrm>
            <a:prstGeom prst="rect">
              <a:avLst/>
            </a:prstGeom>
            <a:noFill/>
            <a:ln w="9525">
              <a:noFill/>
              <a:miter lim="800000"/>
              <a:headEnd/>
              <a:tailEnd/>
            </a:ln>
            <a:effectLst/>
          </p:spPr>
          <p:txBody>
            <a:bodyPr>
              <a:spAutoFit/>
            </a:bodyPr>
            <a:lstStyle/>
            <a:p>
              <a:pPr>
                <a:spcBef>
                  <a:spcPct val="50000"/>
                </a:spcBef>
              </a:pPr>
              <a:r>
                <a:rPr lang="ko-KR" altLang="en-US" sz="1400" b="1" dirty="0"/>
                <a:t>통화증가율</a:t>
              </a:r>
              <a:r>
                <a:rPr lang="en-US" altLang="ko-KR" sz="1400" b="1" dirty="0"/>
                <a:t>(%)</a:t>
              </a:r>
            </a:p>
          </p:txBody>
        </p:sp>
        <p:sp>
          <p:nvSpPr>
            <p:cNvPr id="13" name="Text Box 11"/>
            <p:cNvSpPr txBox="1">
              <a:spLocks noChangeArrowheads="1"/>
            </p:cNvSpPr>
            <p:nvPr/>
          </p:nvSpPr>
          <p:spPr bwMode="auto">
            <a:xfrm rot="16200000">
              <a:off x="138093" y="3268168"/>
              <a:ext cx="1876436" cy="287610"/>
            </a:xfrm>
            <a:prstGeom prst="rect">
              <a:avLst/>
            </a:prstGeom>
            <a:noFill/>
            <a:ln w="9525">
              <a:noFill/>
              <a:miter lim="800000"/>
              <a:headEnd/>
              <a:tailEnd/>
            </a:ln>
            <a:effectLst/>
          </p:spPr>
          <p:txBody>
            <a:bodyPr wrap="square">
              <a:spAutoFit/>
            </a:bodyPr>
            <a:lstStyle/>
            <a:p>
              <a:pPr>
                <a:spcBef>
                  <a:spcPct val="50000"/>
                </a:spcBef>
              </a:pPr>
              <a:r>
                <a:rPr lang="ko-KR" altLang="en-US" sz="1400" b="1" dirty="0" err="1"/>
                <a:t>인플레이션율</a:t>
              </a:r>
              <a:r>
                <a:rPr lang="en-US" altLang="ko-KR" sz="1400" b="1" dirty="0"/>
                <a:t>(%)</a:t>
              </a:r>
            </a:p>
          </p:txBody>
        </p:sp>
        <p:sp>
          <p:nvSpPr>
            <p:cNvPr id="15" name="TextBox 14"/>
            <p:cNvSpPr txBox="1"/>
            <p:nvPr/>
          </p:nvSpPr>
          <p:spPr>
            <a:xfrm>
              <a:off x="2013492" y="2630742"/>
              <a:ext cx="1214446" cy="318878"/>
            </a:xfrm>
            <a:prstGeom prst="rect">
              <a:avLst/>
            </a:prstGeom>
            <a:noFill/>
          </p:spPr>
          <p:txBody>
            <a:bodyPr wrap="square" rtlCol="0">
              <a:spAutoFit/>
            </a:bodyPr>
            <a:lstStyle/>
            <a:p>
              <a:r>
                <a:rPr lang="en-US" altLang="ko-KR" sz="1600" dirty="0"/>
                <a:t>1993</a:t>
              </a:r>
              <a:r>
                <a:rPr lang="ko-KR" altLang="en-US" sz="1600" dirty="0"/>
                <a:t>년</a:t>
              </a:r>
              <a:r>
                <a:rPr lang="en-US" altLang="ko-KR" sz="1600" dirty="0"/>
                <a:t>:</a:t>
              </a:r>
              <a:endParaRPr lang="ko-KR" altLang="en-US" sz="1600" dirty="0"/>
            </a:p>
          </p:txBody>
        </p:sp>
      </p:grpSp>
      <p:sp>
        <p:nvSpPr>
          <p:cNvPr id="17" name="AutoShape 5"/>
          <p:cNvSpPr>
            <a:spLocks noChangeArrowheads="1"/>
          </p:cNvSpPr>
          <p:nvPr/>
        </p:nvSpPr>
        <p:spPr bwMode="auto">
          <a:xfrm>
            <a:off x="723704" y="1503089"/>
            <a:ext cx="314551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pPr>
            <a:r>
              <a:rPr lang="ko-KR" altLang="en-US" b="1" dirty="0">
                <a:latin typeface="나눔고딕" panose="020D0604000000000000" pitchFamily="50" charset="-127"/>
                <a:ea typeface="나눔고딕" panose="020D0604000000000000" pitchFamily="50" charset="-127"/>
              </a:rPr>
              <a:t>통화증가율과 </a:t>
            </a:r>
            <a:r>
              <a:rPr lang="ko-KR" altLang="en-US" b="1" dirty="0" err="1">
                <a:latin typeface="나눔고딕" panose="020D0604000000000000" pitchFamily="50" charset="-127"/>
                <a:ea typeface="나눔고딕" panose="020D0604000000000000" pitchFamily="50" charset="-127"/>
              </a:rPr>
              <a:t>인플레이션율</a:t>
            </a:r>
            <a:endParaRPr lang="ko-KR" altLang="en-US" b="1" dirty="0">
              <a:latin typeface="나눔고딕" panose="020D0604000000000000" pitchFamily="50" charset="-127"/>
              <a:ea typeface="나눔고딕" panose="020D0604000000000000" pitchFamily="50" charset="-127"/>
            </a:endParaRPr>
          </a:p>
        </p:txBody>
      </p:sp>
      <p:cxnSp>
        <p:nvCxnSpPr>
          <p:cNvPr id="5" name="직선 연결선 4"/>
          <p:cNvCxnSpPr/>
          <p:nvPr/>
        </p:nvCxnSpPr>
        <p:spPr>
          <a:xfrm flipV="1">
            <a:off x="6539260" y="853440"/>
            <a:ext cx="5124420" cy="257556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8" name="타원 17"/>
          <p:cNvSpPr/>
          <p:nvPr/>
        </p:nvSpPr>
        <p:spPr>
          <a:xfrm>
            <a:off x="9718040" y="671708"/>
            <a:ext cx="203200" cy="1817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연결선 7"/>
          <p:cNvCxnSpPr>
            <a:stCxn id="6" idx="2"/>
          </p:cNvCxnSpPr>
          <p:nvPr/>
        </p:nvCxnSpPr>
        <p:spPr>
          <a:xfrm flipH="1">
            <a:off x="7528560" y="2378014"/>
            <a:ext cx="222504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타원 18"/>
          <p:cNvSpPr/>
          <p:nvPr/>
        </p:nvSpPr>
        <p:spPr>
          <a:xfrm>
            <a:off x="8539480" y="2287148"/>
            <a:ext cx="203200" cy="1817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직선 연결선 20"/>
          <p:cNvCxnSpPr/>
          <p:nvPr/>
        </p:nvCxnSpPr>
        <p:spPr>
          <a:xfrm flipH="1">
            <a:off x="7528560" y="1787799"/>
            <a:ext cx="2225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flipH="1">
            <a:off x="7528560" y="762574"/>
            <a:ext cx="22250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타원 5"/>
          <p:cNvSpPr/>
          <p:nvPr/>
        </p:nvSpPr>
        <p:spPr>
          <a:xfrm>
            <a:off x="9753600" y="2287148"/>
            <a:ext cx="203200" cy="1817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p:cNvSpPr/>
          <p:nvPr/>
        </p:nvSpPr>
        <p:spPr>
          <a:xfrm>
            <a:off x="9753600" y="1696933"/>
            <a:ext cx="203200" cy="18173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3" name="TextBox 22"/>
              <p:cNvSpPr txBox="1"/>
              <p:nvPr/>
            </p:nvSpPr>
            <p:spPr>
              <a:xfrm>
                <a:off x="6539260" y="2287148"/>
                <a:ext cx="989300" cy="369332"/>
              </a:xfrm>
              <a:prstGeom prst="rect">
                <a:avLst/>
              </a:prstGeom>
              <a:noFill/>
            </p:spPr>
            <p:txBody>
              <a:bodyPr wrap="square" rtlCol="0">
                <a:spAutoFit/>
              </a:bodyPr>
              <a:lstStyle/>
              <a:p>
                <a:r>
                  <a:rPr lang="ko-KR" altLang="en-US" dirty="0"/>
                  <a:t>평</a:t>
                </a:r>
                <a14:m>
                  <m:oMath xmlns:m="http://schemas.openxmlformats.org/officeDocument/2006/math">
                    <m:r>
                      <a:rPr lang="ko-KR" altLang="en-US" i="1">
                        <a:latin typeface="Cambria Math" panose="02040503050406030204" pitchFamily="18" charset="0"/>
                      </a:rPr>
                      <m:t>균</m:t>
                    </m:r>
                    <m:r>
                      <a:rPr lang="en-US" altLang="ko-KR" b="0" i="1" smtClean="0">
                        <a:latin typeface="Cambria Math" panose="02040503050406030204" pitchFamily="18" charset="0"/>
                      </a:rPr>
                      <m:t> </m:t>
                    </m:r>
                    <m:acc>
                      <m:accPr>
                        <m:chr m:val="̅"/>
                        <m:ctrlPr>
                          <a:rPr lang="ko-KR" altLang="en-US" i="1" smtClean="0">
                            <a:latin typeface="Cambria Math" panose="02040503050406030204" pitchFamily="18" charset="0"/>
                          </a:rPr>
                        </m:ctrlPr>
                      </m:accPr>
                      <m:e>
                        <m:r>
                          <a:rPr lang="en-US" altLang="ko-KR" b="0" i="1" smtClean="0">
                            <a:latin typeface="Cambria Math" panose="02040503050406030204" pitchFamily="18" charset="0"/>
                          </a:rPr>
                          <m:t>𝑦</m:t>
                        </m:r>
                      </m:e>
                    </m:acc>
                  </m:oMath>
                </a14:m>
                <a:endParaRPr lang="ko-KR" alt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6539260" y="2287148"/>
                <a:ext cx="989300" cy="369332"/>
              </a:xfrm>
              <a:prstGeom prst="rect">
                <a:avLst/>
              </a:prstGeom>
              <a:blipFill>
                <a:blip r:embed="rId3"/>
                <a:stretch>
                  <a:fillRect l="-5556" t="-8197" r="-8642"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411760" y="1596870"/>
                <a:ext cx="1156447" cy="369332"/>
              </a:xfrm>
              <a:prstGeom prst="rect">
                <a:avLst/>
              </a:prstGeom>
              <a:noFill/>
            </p:spPr>
            <p:txBody>
              <a:bodyPr wrap="square" rtlCol="0">
                <a:spAutoFit/>
              </a:bodyPr>
              <a:lstStyle/>
              <a:p>
                <a:r>
                  <a:rPr lang="ko-KR" altLang="en-US" b="0" dirty="0"/>
                  <a:t>적</a:t>
                </a:r>
                <a14:m>
                  <m:oMath xmlns:m="http://schemas.openxmlformats.org/officeDocument/2006/math">
                    <m:r>
                      <a:rPr lang="ko-KR" altLang="en-US" i="1">
                        <a:latin typeface="Cambria Math" panose="02040503050406030204" pitchFamily="18" charset="0"/>
                      </a:rPr>
                      <m:t>합</m:t>
                    </m:r>
                    <m:r>
                      <a:rPr lang="ko-KR" altLang="en-US" i="1" smtClean="0">
                        <a:latin typeface="Cambria Math" panose="02040503050406030204" pitchFamily="18" charset="0"/>
                      </a:rPr>
                      <m:t>치</m:t>
                    </m:r>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acc>
                          <m:accPr>
                            <m:chr m:val="̂"/>
                            <m:ctrlPr>
                              <a:rPr lang="ko-KR" altLang="en-US" i="1" smtClean="0">
                                <a:latin typeface="Cambria Math" panose="02040503050406030204" pitchFamily="18" charset="0"/>
                              </a:rPr>
                            </m:ctrlPr>
                          </m:accPr>
                          <m:e>
                            <m:r>
                              <a:rPr lang="en-US" altLang="ko-KR" b="0" i="1" smtClean="0">
                                <a:latin typeface="Cambria Math" panose="02040503050406030204" pitchFamily="18" charset="0"/>
                              </a:rPr>
                              <m:t>𝑦</m:t>
                            </m:r>
                          </m:e>
                        </m:acc>
                      </m:e>
                      <m:sub>
                        <m:r>
                          <a:rPr lang="en-US" altLang="ko-KR" b="0" i="1" smtClean="0">
                            <a:latin typeface="Cambria Math" panose="02040503050406030204" pitchFamily="18" charset="0"/>
                          </a:rPr>
                          <m:t>𝑖</m:t>
                        </m:r>
                      </m:sub>
                    </m:sSub>
                  </m:oMath>
                </a14:m>
                <a:endParaRPr lang="ko-KR" alt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6411760" y="1596870"/>
                <a:ext cx="1156447" cy="369332"/>
              </a:xfrm>
              <a:prstGeom prst="rect">
                <a:avLst/>
              </a:prstGeom>
              <a:blipFill>
                <a:blip r:embed="rId4"/>
                <a:stretch>
                  <a:fillRect l="-4737" t="-9836" r="-15789" b="-2459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253481" y="559375"/>
                <a:ext cx="1371600" cy="369332"/>
              </a:xfrm>
              <a:prstGeom prst="rect">
                <a:avLst/>
              </a:prstGeom>
              <a:noFill/>
            </p:spPr>
            <p:txBody>
              <a:bodyPr wrap="square" rtlCol="0">
                <a:spAutoFit/>
              </a:bodyPr>
              <a:lstStyle/>
              <a:p>
                <a:pPr algn="ctr"/>
                <a:r>
                  <a:rPr lang="ko-KR" altLang="en-US" b="0" dirty="0"/>
                  <a:t>실제치</a:t>
                </a:r>
                <a14:m>
                  <m:oMath xmlns:m="http://schemas.openxmlformats.org/officeDocument/2006/math">
                    <m:r>
                      <a:rPr lang="en-US" altLang="ko-KR" b="0" i="0" dirty="0"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oMath>
                </a14:m>
                <a:endParaRPr lang="ko-KR" alt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6253481" y="559375"/>
                <a:ext cx="1371600" cy="369332"/>
              </a:xfrm>
              <a:prstGeom prst="rect">
                <a:avLst/>
              </a:prstGeom>
              <a:blipFill>
                <a:blip r:embed="rId5"/>
                <a:stretch>
                  <a:fillRect t="-10000" b="-26667"/>
                </a:stretch>
              </a:blipFill>
            </p:spPr>
            <p:txBody>
              <a:bodyPr/>
              <a:lstStyle/>
              <a:p>
                <a:r>
                  <a:rPr lang="ko-KR" altLang="en-US">
                    <a:noFill/>
                  </a:rPr>
                  <a:t> </a:t>
                </a:r>
              </a:p>
            </p:txBody>
          </p:sp>
        </mc:Fallback>
      </mc:AlternateContent>
      <p:sp>
        <p:nvSpPr>
          <p:cNvPr id="27" name="TextBox 26"/>
          <p:cNvSpPr txBox="1"/>
          <p:nvPr/>
        </p:nvSpPr>
        <p:spPr>
          <a:xfrm>
            <a:off x="7167880" y="3986118"/>
            <a:ext cx="2103120" cy="369332"/>
          </a:xfrm>
          <a:prstGeom prst="rect">
            <a:avLst/>
          </a:prstGeom>
          <a:noFill/>
        </p:spPr>
        <p:txBody>
          <a:bodyPr wrap="square" rtlCol="0">
            <a:spAutoFit/>
          </a:bodyPr>
          <a:lstStyle/>
          <a:p>
            <a:r>
              <a:rPr lang="ko-KR" altLang="en-US"/>
              <a:t>추정된 </a:t>
            </a:r>
            <a:r>
              <a:rPr lang="ko-KR" altLang="en-US" dirty="0" err="1"/>
              <a:t>회귀직선</a:t>
            </a:r>
            <a:endParaRPr lang="ko-KR" altLang="en-US" dirty="0"/>
          </a:p>
        </p:txBody>
      </p:sp>
      <p:cxnSp>
        <p:nvCxnSpPr>
          <p:cNvPr id="29" name="직선 화살표 연결선 28"/>
          <p:cNvCxnSpPr/>
          <p:nvPr/>
        </p:nvCxnSpPr>
        <p:spPr>
          <a:xfrm flipH="1" flipV="1">
            <a:off x="6837680" y="3312851"/>
            <a:ext cx="477520" cy="639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직선 연결선 30"/>
          <p:cNvCxnSpPr>
            <a:endCxn id="19" idx="4"/>
          </p:cNvCxnSpPr>
          <p:nvPr/>
        </p:nvCxnSpPr>
        <p:spPr>
          <a:xfrm flipV="1">
            <a:off x="8641080" y="2468880"/>
            <a:ext cx="0" cy="84397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8313420" y="3400494"/>
                <a:ext cx="7213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i="1" smtClean="0">
                              <a:latin typeface="Cambria Math" panose="02040503050406030204" pitchFamily="18" charset="0"/>
                            </a:rPr>
                          </m:ctrlPr>
                        </m:accPr>
                        <m:e>
                          <m:r>
                            <a:rPr lang="en-US" altLang="ko-KR" b="0" i="1" smtClean="0">
                              <a:latin typeface="Cambria Math" panose="02040503050406030204" pitchFamily="18" charset="0"/>
                            </a:rPr>
                            <m:t>𝑥</m:t>
                          </m:r>
                        </m:e>
                      </m:acc>
                    </m:oMath>
                  </m:oMathPara>
                </a14:m>
                <a:endParaRPr lang="ko-KR" alt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8313420" y="3400494"/>
                <a:ext cx="721360" cy="369332"/>
              </a:xfrm>
              <a:prstGeom prst="rect">
                <a:avLst/>
              </a:prstGeom>
              <a:blipFill>
                <a:blip r:embed="rId6"/>
                <a:stretch>
                  <a:fillRect r="-8475"/>
                </a:stretch>
              </a:blipFill>
            </p:spPr>
            <p:txBody>
              <a:bodyPr/>
              <a:lstStyle/>
              <a:p>
                <a:r>
                  <a:rPr lang="ko-KR" altLang="en-US">
                    <a:noFill/>
                  </a:rPr>
                  <a:t> </a:t>
                </a:r>
              </a:p>
            </p:txBody>
          </p:sp>
        </mc:Fallback>
      </mc:AlternateContent>
      <p:sp>
        <p:nvSpPr>
          <p:cNvPr id="33" name="오른쪽 중괄호 32"/>
          <p:cNvSpPr/>
          <p:nvPr/>
        </p:nvSpPr>
        <p:spPr>
          <a:xfrm>
            <a:off x="10044460" y="1787799"/>
            <a:ext cx="254000" cy="590215"/>
          </a:xfrm>
          <a:prstGeom prst="rightBrace">
            <a:avLst>
              <a:gd name="adj1" fmla="val 40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4" name="오른쪽 중괄호 33"/>
          <p:cNvSpPr/>
          <p:nvPr/>
        </p:nvSpPr>
        <p:spPr>
          <a:xfrm>
            <a:off x="10048740" y="762574"/>
            <a:ext cx="249720" cy="956161"/>
          </a:xfrm>
          <a:prstGeom prst="rightBrace">
            <a:avLst>
              <a:gd name="adj1" fmla="val 40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5" name="TextBox 34"/>
          <p:cNvSpPr txBox="1"/>
          <p:nvPr/>
        </p:nvSpPr>
        <p:spPr>
          <a:xfrm>
            <a:off x="10388600" y="1911712"/>
            <a:ext cx="1290320" cy="369332"/>
          </a:xfrm>
          <a:prstGeom prst="rect">
            <a:avLst/>
          </a:prstGeom>
          <a:noFill/>
        </p:spPr>
        <p:txBody>
          <a:bodyPr wrap="square" rtlCol="0">
            <a:spAutoFit/>
          </a:bodyPr>
          <a:lstStyle/>
          <a:p>
            <a:r>
              <a:rPr lang="en-US" altLang="ko-KR" dirty="0"/>
              <a:t>x</a:t>
            </a:r>
            <a:r>
              <a:rPr lang="ko-KR" altLang="en-US" dirty="0"/>
              <a:t>로</a:t>
            </a:r>
            <a:r>
              <a:rPr lang="en-US" altLang="ko-KR" dirty="0"/>
              <a:t> </a:t>
            </a:r>
            <a:r>
              <a:rPr lang="ko-KR" altLang="en-US" dirty="0"/>
              <a:t>설명</a:t>
            </a:r>
          </a:p>
        </p:txBody>
      </p:sp>
      <p:sp>
        <p:nvSpPr>
          <p:cNvPr id="36" name="TextBox 35"/>
          <p:cNvSpPr txBox="1"/>
          <p:nvPr/>
        </p:nvSpPr>
        <p:spPr>
          <a:xfrm>
            <a:off x="10330830" y="1055988"/>
            <a:ext cx="1807830" cy="369332"/>
          </a:xfrm>
          <a:prstGeom prst="rect">
            <a:avLst/>
          </a:prstGeom>
          <a:noFill/>
        </p:spPr>
        <p:txBody>
          <a:bodyPr wrap="square" rtlCol="0">
            <a:spAutoFit/>
          </a:bodyPr>
          <a:lstStyle/>
          <a:p>
            <a:r>
              <a:rPr lang="en-US" altLang="ko-KR" dirty="0"/>
              <a:t>x</a:t>
            </a:r>
            <a:r>
              <a:rPr lang="ko-KR" altLang="en-US" dirty="0"/>
              <a:t>로</a:t>
            </a:r>
            <a:r>
              <a:rPr lang="en-US" altLang="ko-KR" dirty="0"/>
              <a:t> </a:t>
            </a:r>
            <a:r>
              <a:rPr lang="ko-KR" altLang="en-US" dirty="0"/>
              <a:t>설명 안됨</a:t>
            </a:r>
          </a:p>
        </p:txBody>
      </p:sp>
      <p:sp>
        <p:nvSpPr>
          <p:cNvPr id="37" name="타원 36"/>
          <p:cNvSpPr/>
          <p:nvPr/>
        </p:nvSpPr>
        <p:spPr>
          <a:xfrm>
            <a:off x="2771515" y="3585160"/>
            <a:ext cx="533400" cy="452284"/>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오른쪽 화살표 37"/>
          <p:cNvSpPr/>
          <p:nvPr/>
        </p:nvSpPr>
        <p:spPr>
          <a:xfrm rot="20766023">
            <a:off x="3375206" y="3122854"/>
            <a:ext cx="3192605" cy="367080"/>
          </a:xfrm>
          <a:prstGeom prst="rightArrow">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1753866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총변동의 분해</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r>
                  <a:rPr lang="ko-KR" altLang="en-US" sz="2400" dirty="0"/>
                  <a:t>            </a:t>
                </a:r>
                <a:endParaRPr lang="en-US" altLang="ko-KR" sz="2400" dirty="0"/>
              </a:p>
              <a:p>
                <a:r>
                  <a:rPr lang="en-US" altLang="ko-KR" sz="1800" dirty="0"/>
                  <a:t>1993</a:t>
                </a:r>
                <a:r>
                  <a:rPr lang="ko-KR" altLang="en-US" sz="1800" dirty="0"/>
                  <a:t>년</a:t>
                </a:r>
                <a:r>
                  <a:rPr lang="en-US" altLang="ko-KR" sz="1800" dirty="0"/>
                  <a:t>: </a:t>
                </a:r>
                <a14:m>
                  <m:oMath xmlns:m="http://schemas.openxmlformats.org/officeDocument/2006/math">
                    <m:r>
                      <a:rPr lang="en-US" altLang="ko-KR" sz="1800" i="1" dirty="0">
                        <a:latin typeface="Cambria Math" panose="02040503050406030204" pitchFamily="18" charset="0"/>
                      </a:rPr>
                      <m:t>(</m:t>
                    </m:r>
                    <m:r>
                      <a:rPr lang="en-US" altLang="ko-KR" sz="1800" b="1" i="1" dirty="0">
                        <a:latin typeface="Cambria Math" panose="02040503050406030204" pitchFamily="18" charset="0"/>
                      </a:rPr>
                      <m:t>𝒙</m:t>
                    </m:r>
                    <m:r>
                      <a:rPr lang="en-US" altLang="ko-KR" sz="1800" b="1" i="1" baseline="-25000" dirty="0">
                        <a:latin typeface="Cambria Math" panose="02040503050406030204" pitchFamily="18" charset="0"/>
                      </a:rPr>
                      <m:t>𝒊</m:t>
                    </m:r>
                    <m:r>
                      <a:rPr lang="en-US" altLang="ko-KR" sz="1800" b="1" i="1" baseline="-25000" dirty="0">
                        <a:latin typeface="Cambria Math" panose="02040503050406030204" pitchFamily="18" charset="0"/>
                      </a:rPr>
                      <m:t> </m:t>
                    </m:r>
                    <m:r>
                      <a:rPr lang="en-US" altLang="ko-KR" sz="1800" i="1" dirty="0">
                        <a:latin typeface="Cambria Math" panose="02040503050406030204" pitchFamily="18" charset="0"/>
                      </a:rPr>
                      <m:t>, </m:t>
                    </m:r>
                    <m:r>
                      <a:rPr lang="en-US" altLang="ko-KR" sz="1800" b="1" i="1" dirty="0" err="1">
                        <a:latin typeface="Cambria Math" panose="02040503050406030204" pitchFamily="18" charset="0"/>
                      </a:rPr>
                      <m:t>𝒚</m:t>
                    </m:r>
                    <m:r>
                      <a:rPr lang="en-US" altLang="ko-KR" sz="1800" b="1" i="1" baseline="-25000" dirty="0" err="1">
                        <a:latin typeface="Cambria Math" panose="02040503050406030204" pitchFamily="18" charset="0"/>
                      </a:rPr>
                      <m:t>𝒊</m:t>
                    </m:r>
                    <m:r>
                      <a:rPr lang="en-US" altLang="ko-KR" sz="1800" i="1" dirty="0">
                        <a:latin typeface="Cambria Math" panose="02040503050406030204" pitchFamily="18" charset="0"/>
                      </a:rPr>
                      <m:t>)=(17.54%, 6.35%) </m:t>
                    </m:r>
                  </m:oMath>
                </a14:m>
                <a:endParaRPr lang="en-US" altLang="ko-KR" sz="1800" dirty="0"/>
              </a:p>
              <a:p>
                <a:pPr marL="0" indent="0">
                  <a:buNone/>
                </a:pPr>
                <a:endParaRPr lang="en-US" altLang="ko-KR" sz="1800" dirty="0"/>
              </a:p>
              <a:p>
                <a:pPr marL="0" indent="0">
                  <a:buNone/>
                </a:pPr>
                <a:endParaRPr lang="en-US" altLang="ko-KR" sz="1800" dirty="0"/>
              </a:p>
              <a:p>
                <a:pPr marL="0" indent="0">
                  <a:buNone/>
                </a:pPr>
                <a14:m>
                  <m:oMathPara xmlns:m="http://schemas.openxmlformats.org/officeDocument/2006/math">
                    <m:oMathParaPr>
                      <m:jc m:val="centerGroup"/>
                    </m:oMathParaPr>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𝑦</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𝑦</m:t>
                          </m:r>
                        </m:e>
                      </m:acc>
                      <m:r>
                        <a:rPr lang="en-US" altLang="ko-KR" sz="2400" i="1">
                          <a:latin typeface="Cambria Math" panose="02040503050406030204" pitchFamily="18" charset="0"/>
                        </a:rPr>
                        <m:t>=</m:t>
                      </m:r>
                      <m:d>
                        <m:dPr>
                          <m:begChr m:val="["/>
                          <m:endChr m:val="]"/>
                          <m:ctrlPr>
                            <a:rPr lang="en-US" altLang="ko-KR" sz="2400" i="1">
                              <a:latin typeface="Cambria Math" panose="02040503050406030204" pitchFamily="18" charset="0"/>
                            </a:rPr>
                          </m:ctrlPr>
                        </m:dPr>
                        <m:e>
                          <m:d>
                            <m:dPr>
                              <m:ctrlPr>
                                <a:rPr lang="en-US" altLang="ko-KR" sz="2400" i="1">
                                  <a:latin typeface="Cambria Math" panose="02040503050406030204" pitchFamily="18" charset="0"/>
                                </a:rPr>
                              </m:ctrlPr>
                            </m:dPr>
                            <m:e>
                              <m:r>
                                <a:rPr lang="en-US" altLang="ko-KR" sz="2400" i="1">
                                  <a:latin typeface="Cambria Math" panose="02040503050406030204" pitchFamily="18" charset="0"/>
                                </a:rPr>
                                <m:t>𝑎</m:t>
                              </m:r>
                              <m:r>
                                <a:rPr lang="en-US" altLang="ko-KR" sz="2400" i="1">
                                  <a:latin typeface="Cambria Math" panose="02040503050406030204" pitchFamily="18" charset="0"/>
                                </a:rPr>
                                <m:t>+</m:t>
                              </m:r>
                              <m:r>
                                <a:rPr lang="en-US" altLang="ko-KR" sz="2400" i="1">
                                  <a:latin typeface="Cambria Math" panose="02040503050406030204" pitchFamily="18" charset="0"/>
                                </a:rPr>
                                <m:t>𝑏</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i="1">
                                      <a:latin typeface="Cambria Math" panose="02040503050406030204" pitchFamily="18" charset="0"/>
                                    </a:rPr>
                                    <m:t>𝑖</m:t>
                                  </m:r>
                                </m:sub>
                              </m:sSub>
                            </m:e>
                          </m:d>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i="1">
                                  <a:latin typeface="Cambria Math" panose="02040503050406030204" pitchFamily="18" charset="0"/>
                                </a:rPr>
                                <m:t>𝑦</m:t>
                              </m:r>
                            </m:e>
                          </m:acc>
                        </m:e>
                      </m:d>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𝑦</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r>
                        <a:rPr lang="en-US" altLang="ko-KR" sz="2400" i="1">
                          <a:latin typeface="Cambria Math" panose="02040503050406030204" pitchFamily="18" charset="0"/>
                        </a:rPr>
                        <m:t>𝑎</m:t>
                      </m:r>
                      <m:r>
                        <a:rPr lang="en-US" altLang="ko-KR" sz="2400" i="1">
                          <a:latin typeface="Cambria Math" panose="02040503050406030204" pitchFamily="18" charset="0"/>
                        </a:rPr>
                        <m:t>+</m:t>
                      </m:r>
                      <m:r>
                        <a:rPr lang="en-US" altLang="ko-KR" sz="2400" i="1">
                          <a:latin typeface="Cambria Math" panose="02040503050406030204" pitchFamily="18" charset="0"/>
                        </a:rPr>
                        <m:t>𝑏</m:t>
                      </m:r>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i="1">
                              <a:latin typeface="Cambria Math" panose="02040503050406030204" pitchFamily="18" charset="0"/>
                            </a:rPr>
                            <m:t>𝑖</m:t>
                          </m:r>
                        </m:sub>
                      </m:sSub>
                      <m:r>
                        <a:rPr lang="en-US" altLang="ko-KR" sz="2400" i="1">
                          <a:latin typeface="Cambria Math" panose="02040503050406030204" pitchFamily="18" charset="0"/>
                        </a:rPr>
                        <m:t>)]</m:t>
                      </m:r>
                    </m:oMath>
                  </m:oMathPara>
                </a14:m>
                <a:endParaRPr lang="en-US" altLang="ko-KR" sz="2400" dirty="0"/>
              </a:p>
              <a:p>
                <a:pPr marL="0" indent="0">
                  <a:buNone/>
                </a:pPr>
                <a:r>
                  <a:rPr lang="en-US" altLang="ko-KR" sz="2400" dirty="0"/>
                  <a:t>	    </a:t>
                </a:r>
                <a14:m>
                  <m:oMath xmlns:m="http://schemas.openxmlformats.org/officeDocument/2006/math">
                    <m:r>
                      <a:rPr lang="en-US" altLang="ko-KR" sz="2400" i="1">
                        <a:latin typeface="Cambria Math" panose="02040503050406030204" pitchFamily="18" charset="0"/>
                      </a:rPr>
                      <m:t>𝑇</m:t>
                    </m:r>
                    <m:r>
                      <a:rPr lang="en-US" altLang="ko-KR" sz="2400" i="1">
                        <a:latin typeface="Cambria Math" panose="02040503050406030204" pitchFamily="18" charset="0"/>
                      </a:rPr>
                      <m:t>        =               </m:t>
                    </m:r>
                    <m:r>
                      <a:rPr lang="en-US" altLang="ko-KR" sz="2400" i="1">
                        <a:latin typeface="Cambria Math" panose="02040503050406030204" pitchFamily="18" charset="0"/>
                      </a:rPr>
                      <m:t>𝑅</m:t>
                    </m:r>
                    <m:r>
                      <a:rPr lang="en-US" altLang="ko-KR" sz="2400" i="1">
                        <a:latin typeface="Cambria Math" panose="02040503050406030204" pitchFamily="18" charset="0"/>
                      </a:rPr>
                      <m:t>            +               </m:t>
                    </m:r>
                    <m:r>
                      <a:rPr lang="en-US" altLang="ko-KR" sz="2400" i="1">
                        <a:latin typeface="Cambria Math" panose="02040503050406030204" pitchFamily="18" charset="0"/>
                      </a:rPr>
                      <m:t>𝐸</m:t>
                    </m:r>
                  </m:oMath>
                </a14:m>
                <a:r>
                  <a:rPr lang="en-US" altLang="ko-KR" sz="2400" dirty="0"/>
                  <a:t>    </a:t>
                </a:r>
              </a:p>
              <a:p>
                <a:endParaRPr lang="en-US" altLang="ko-KR" sz="1800" dirty="0"/>
              </a:p>
              <a:p>
                <a14:m>
                  <m:oMath xmlns:m="http://schemas.openxmlformats.org/officeDocument/2006/math">
                    <m:r>
                      <a:rPr lang="en-US" altLang="ko-KR" sz="1800" i="1" dirty="0">
                        <a:latin typeface="Cambria Math" panose="02040503050406030204" pitchFamily="18" charset="0"/>
                      </a:rPr>
                      <m:t>𝑇</m:t>
                    </m:r>
                  </m:oMath>
                </a14:m>
                <a:r>
                  <a:rPr lang="en-US" altLang="ko-KR" sz="1800" dirty="0"/>
                  <a:t> : 1993</a:t>
                </a:r>
                <a:r>
                  <a:rPr lang="ko-KR" altLang="en-US" sz="1800" dirty="0"/>
                  <a:t>년의 인플레이션율</a:t>
                </a:r>
                <a:r>
                  <a:rPr lang="en-US" altLang="ko-KR" sz="1800" dirty="0"/>
                  <a:t>(</a:t>
                </a:r>
                <a14:m>
                  <m:oMath xmlns:m="http://schemas.openxmlformats.org/officeDocument/2006/math">
                    <m:r>
                      <a:rPr lang="en-US" altLang="ko-KR" sz="1800" b="1" i="1" dirty="0">
                        <a:latin typeface="Cambria Math" panose="02040503050406030204" pitchFamily="18" charset="0"/>
                      </a:rPr>
                      <m:t>𝒚</m:t>
                    </m:r>
                    <m:r>
                      <a:rPr lang="en-US" altLang="ko-KR" sz="1800" b="1" i="1" baseline="-25000" dirty="0" err="1">
                        <a:latin typeface="Cambria Math" panose="02040503050406030204" pitchFamily="18" charset="0"/>
                      </a:rPr>
                      <m:t>𝒊</m:t>
                    </m:r>
                  </m:oMath>
                </a14:m>
                <a:r>
                  <a:rPr lang="en-US" altLang="ko-KR" sz="1800" dirty="0"/>
                  <a:t>)</a:t>
                </a:r>
                <a:r>
                  <a:rPr lang="ko-KR" altLang="en-US" sz="1800" dirty="0"/>
                  <a:t>이 지난 </a:t>
                </a:r>
                <a:r>
                  <a:rPr lang="en-US" altLang="ko-KR" sz="1800" dirty="0"/>
                  <a:t>23</a:t>
                </a:r>
                <a:r>
                  <a:rPr lang="ko-KR" altLang="en-US" sz="1800" dirty="0"/>
                  <a:t>년의 평균과 차이나는 부분 전체</a:t>
                </a:r>
                <a:endParaRPr lang="en-US" altLang="ko-KR" sz="1800" dirty="0"/>
              </a:p>
              <a:p>
                <a:endParaRPr lang="en-US" altLang="ko-KR" sz="1800" dirty="0"/>
              </a:p>
              <a:p>
                <a14:m>
                  <m:oMath xmlns:m="http://schemas.openxmlformats.org/officeDocument/2006/math">
                    <m:r>
                      <a:rPr lang="en-US" altLang="ko-KR" sz="1800" i="1" dirty="0">
                        <a:latin typeface="Cambria Math" panose="02040503050406030204" pitchFamily="18" charset="0"/>
                      </a:rPr>
                      <m:t>𝑅</m:t>
                    </m:r>
                  </m:oMath>
                </a14:m>
                <a:r>
                  <a:rPr lang="en-US" altLang="ko-KR" sz="1800" dirty="0"/>
                  <a:t> : </a:t>
                </a:r>
                <a:r>
                  <a:rPr lang="ko-KR" altLang="en-US" sz="1800" dirty="0"/>
                  <a:t>그</a:t>
                </a:r>
                <a:r>
                  <a:rPr lang="en-US" altLang="ko-KR" sz="1800" dirty="0"/>
                  <a:t> </a:t>
                </a:r>
                <a:r>
                  <a:rPr lang="ko-KR" altLang="en-US" sz="1800" dirty="0"/>
                  <a:t>전체</a:t>
                </a:r>
                <a:r>
                  <a:rPr lang="en-US" altLang="ko-KR" sz="1800" dirty="0"/>
                  <a:t> </a:t>
                </a:r>
                <a:r>
                  <a:rPr lang="ko-KR" altLang="en-US" sz="1800" dirty="0"/>
                  <a:t>가운데 </a:t>
                </a:r>
                <a:r>
                  <a:rPr lang="en-US" altLang="ko-KR" sz="1800" dirty="0"/>
                  <a:t>1993</a:t>
                </a:r>
                <a:r>
                  <a:rPr lang="ko-KR" altLang="en-US" sz="1800" dirty="0"/>
                  <a:t>년의 통화증가율</a:t>
                </a:r>
                <a:r>
                  <a:rPr lang="en-US" altLang="ko-KR" sz="1800" dirty="0"/>
                  <a:t>(</a:t>
                </a:r>
                <a14:m>
                  <m:oMath xmlns:m="http://schemas.openxmlformats.org/officeDocument/2006/math">
                    <m:r>
                      <a:rPr lang="en-US" altLang="ko-KR" sz="1800" b="1" i="1" dirty="0">
                        <a:latin typeface="Cambria Math" panose="02040503050406030204" pitchFamily="18" charset="0"/>
                      </a:rPr>
                      <m:t>𝒙</m:t>
                    </m:r>
                    <m:r>
                      <a:rPr lang="en-US" altLang="ko-KR" sz="1800" b="1" i="1" baseline="-25000" dirty="0">
                        <a:latin typeface="Cambria Math" panose="02040503050406030204" pitchFamily="18" charset="0"/>
                      </a:rPr>
                      <m:t>𝒊</m:t>
                    </m:r>
                  </m:oMath>
                </a14:m>
                <a:r>
                  <a:rPr lang="en-US" altLang="ko-KR" sz="1800" dirty="0"/>
                  <a:t>)</a:t>
                </a:r>
                <a:r>
                  <a:rPr lang="ko-KR" altLang="en-US" sz="1800" dirty="0"/>
                  <a:t>로 설명되는 부분</a:t>
                </a:r>
                <a:endParaRPr lang="en-US" altLang="ko-KR" sz="1800" dirty="0"/>
              </a:p>
              <a:p>
                <a:endParaRPr lang="en-US" altLang="ko-KR" sz="1800" dirty="0"/>
              </a:p>
              <a:p>
                <a14:m>
                  <m:oMath xmlns:m="http://schemas.openxmlformats.org/officeDocument/2006/math">
                    <m:r>
                      <a:rPr lang="en-US" altLang="ko-KR" sz="1800" i="1" dirty="0">
                        <a:latin typeface="Cambria Math" panose="02040503050406030204" pitchFamily="18" charset="0"/>
                      </a:rPr>
                      <m:t>𝐸</m:t>
                    </m:r>
                  </m:oMath>
                </a14:m>
                <a:r>
                  <a:rPr lang="en-US" altLang="ko-KR" sz="1800" dirty="0"/>
                  <a:t> : </a:t>
                </a:r>
                <a:r>
                  <a:rPr lang="ko-KR" altLang="en-US" sz="1800" dirty="0"/>
                  <a:t>그 전체 가운데 </a:t>
                </a:r>
                <a:r>
                  <a:rPr lang="en-US" altLang="ko-KR" sz="1800" dirty="0"/>
                  <a:t>1993</a:t>
                </a:r>
                <a:r>
                  <a:rPr lang="ko-KR" altLang="en-US" sz="1800" dirty="0"/>
                  <a:t>년의 통화증가율로는 설명되지 않는 부분</a:t>
                </a:r>
              </a:p>
              <a:p>
                <a:pPr marL="0" indent="0">
                  <a:buNone/>
                </a:pPr>
                <a:endParaRPr lang="en-US" altLang="ko-KR" sz="18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981200" y="1600200"/>
                <a:ext cx="8229600" cy="5141168"/>
              </a:xfrm>
              <a:blipFill>
                <a:blip r:embed="rId2"/>
                <a:stretch>
                  <a:fillRect l="-444"/>
                </a:stretch>
              </a:blipFill>
            </p:spPr>
            <p:txBody>
              <a:bodyPr/>
              <a:lstStyle/>
              <a:p>
                <a:r>
                  <a:rPr lang="ko-KR" altLang="en-US">
                    <a:noFill/>
                  </a:rPr>
                  <a:t> </a:t>
                </a:r>
              </a:p>
            </p:txBody>
          </p:sp>
        </mc:Fallback>
      </mc:AlternateContent>
      <p:sp>
        <p:nvSpPr>
          <p:cNvPr id="9" name="AutoShape 5"/>
          <p:cNvSpPr>
            <a:spLocks noChangeArrowheads="1"/>
          </p:cNvSpPr>
          <p:nvPr/>
        </p:nvSpPr>
        <p:spPr bwMode="auto">
          <a:xfrm>
            <a:off x="1988544" y="1503089"/>
            <a:ext cx="311196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pPr>
            <a:r>
              <a:rPr lang="ko-KR" altLang="en-US" b="1" dirty="0">
                <a:latin typeface="나눔고딕" panose="020D0604000000000000" pitchFamily="50" charset="-127"/>
                <a:ea typeface="나눔고딕" panose="020D0604000000000000" pitchFamily="50" charset="-127"/>
              </a:rPr>
              <a:t>통화증가율과 </a:t>
            </a:r>
            <a:r>
              <a:rPr lang="ko-KR" altLang="en-US" b="1" dirty="0" err="1">
                <a:latin typeface="나눔고딕" panose="020D0604000000000000" pitchFamily="50" charset="-127"/>
                <a:ea typeface="나눔고딕" panose="020D0604000000000000" pitchFamily="50" charset="-127"/>
              </a:rPr>
              <a:t>인플레이션율</a:t>
            </a:r>
            <a:endParaRPr lang="ko-KR" altLang="en-US" b="1" dirty="0">
              <a:latin typeface="나눔고딕" panose="020D0604000000000000" pitchFamily="50" charset="-127"/>
              <a:ea typeface="나눔고딕" panose="020D0604000000000000" pitchFamily="50" charset="-127"/>
            </a:endParaRPr>
          </a:p>
        </p:txBody>
      </p:sp>
      <p:sp>
        <p:nvSpPr>
          <p:cNvPr id="4" name="TextBox 3"/>
          <p:cNvSpPr txBox="1"/>
          <p:nvPr/>
        </p:nvSpPr>
        <p:spPr>
          <a:xfrm>
            <a:off x="7010400" y="1249680"/>
            <a:ext cx="3515360" cy="369332"/>
          </a:xfrm>
          <a:prstGeom prst="rect">
            <a:avLst/>
          </a:prstGeom>
          <a:noFill/>
        </p:spPr>
        <p:txBody>
          <a:bodyPr wrap="square" rtlCol="0">
            <a:spAutoFit/>
          </a:bodyPr>
          <a:lstStyle/>
          <a:p>
            <a:pPr algn="ctr"/>
            <a:r>
              <a:rPr lang="ko-KR" altLang="en-US" b="1" dirty="0">
                <a:solidFill>
                  <a:srgbClr val="C00000"/>
                </a:solidFill>
              </a:rPr>
              <a:t>직교</a:t>
            </a:r>
            <a:r>
              <a:rPr lang="en-US" altLang="ko-KR" b="1" dirty="0">
                <a:solidFill>
                  <a:srgbClr val="C00000"/>
                </a:solidFill>
              </a:rPr>
              <a:t>, </a:t>
            </a:r>
            <a:r>
              <a:rPr lang="ko-KR" altLang="en-US" b="1" dirty="0" err="1">
                <a:solidFill>
                  <a:srgbClr val="C00000"/>
                </a:solidFill>
              </a:rPr>
              <a:t>무상관</a:t>
            </a:r>
            <a:endParaRPr lang="ko-KR" altLang="en-US" b="1" dirty="0">
              <a:solidFill>
                <a:srgbClr val="C00000"/>
              </a:solidFill>
            </a:endParaRPr>
          </a:p>
        </p:txBody>
      </p:sp>
      <p:cxnSp>
        <p:nvCxnSpPr>
          <p:cNvPr id="6" name="직선 화살표 연결선 5"/>
          <p:cNvCxnSpPr>
            <a:stCxn id="4" idx="2"/>
          </p:cNvCxnSpPr>
          <p:nvPr/>
        </p:nvCxnSpPr>
        <p:spPr>
          <a:xfrm flipH="1">
            <a:off x="5831840" y="1619012"/>
            <a:ext cx="2936240" cy="1682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flipH="1">
            <a:off x="8077200" y="1619012"/>
            <a:ext cx="711200" cy="1662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74069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총변동의 분해</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r>
              <a:rPr lang="ko-KR" altLang="en-US" sz="2400" dirty="0"/>
              <a:t>            </a:t>
            </a:r>
            <a:endParaRPr lang="en-US" altLang="ko-KR" sz="2400" dirty="0"/>
          </a:p>
          <a:p>
            <a:endParaRPr lang="en-US" altLang="ko-KR" sz="1800" dirty="0"/>
          </a:p>
          <a:p>
            <a:endParaRPr lang="en-US" altLang="ko-KR" sz="1800" dirty="0"/>
          </a:p>
          <a:p>
            <a:endParaRPr lang="en-US" altLang="ko-KR" sz="1800" dirty="0"/>
          </a:p>
          <a:p>
            <a:pPr marL="0" indent="0">
              <a:buNone/>
            </a:pPr>
            <a:r>
              <a:rPr lang="en-US" altLang="ko-KR" sz="1800" b="1" i="1" dirty="0"/>
              <a:t>                     SST</a:t>
            </a:r>
            <a:r>
              <a:rPr lang="en-US" altLang="ko-KR" sz="1800" b="1" dirty="0"/>
              <a:t>     =             </a:t>
            </a:r>
            <a:r>
              <a:rPr lang="en-US" altLang="ko-KR" sz="1800" b="1" i="1" dirty="0"/>
              <a:t>SSR</a:t>
            </a:r>
            <a:r>
              <a:rPr lang="en-US" altLang="ko-KR" sz="1800" b="1" dirty="0"/>
              <a:t>                  +             </a:t>
            </a:r>
            <a:r>
              <a:rPr lang="en-US" altLang="ko-KR" sz="1800" b="1" i="1" dirty="0"/>
              <a:t>SSE</a:t>
            </a:r>
          </a:p>
          <a:p>
            <a:pPr marL="0" indent="0">
              <a:buNone/>
            </a:pPr>
            <a:r>
              <a:rPr lang="en-US" altLang="ko-KR" sz="1600" dirty="0"/>
              <a:t>                                        (</a:t>
            </a:r>
            <a:r>
              <a:rPr lang="ko-KR" altLang="en-US" sz="1600" dirty="0"/>
              <a:t>회귀식으로 설명됨</a:t>
            </a:r>
            <a:r>
              <a:rPr lang="en-US" altLang="ko-KR" sz="1600" dirty="0"/>
              <a:t>)            (</a:t>
            </a:r>
            <a:r>
              <a:rPr lang="ko-KR" altLang="en-US" sz="1600" dirty="0"/>
              <a:t>회귀식으로 설명 안 됨</a:t>
            </a:r>
            <a:r>
              <a:rPr lang="en-US" altLang="ko-KR" sz="1600" dirty="0"/>
              <a:t>)</a:t>
            </a:r>
          </a:p>
          <a:p>
            <a:pPr marL="0" indent="0">
              <a:buNone/>
            </a:pPr>
            <a:endParaRPr lang="en-US" altLang="ko-KR" sz="1800" dirty="0"/>
          </a:p>
          <a:p>
            <a:pPr lvl="1">
              <a:lnSpc>
                <a:spcPct val="150000"/>
              </a:lnSpc>
              <a:buFont typeface="Arial" pitchFamily="34" charset="0"/>
              <a:buChar char="•"/>
            </a:pPr>
            <a:r>
              <a:rPr lang="en-US" altLang="ko-KR" sz="1600" b="1" dirty="0"/>
              <a:t>SST</a:t>
            </a:r>
            <a:r>
              <a:rPr lang="en-US" altLang="ko-KR" sz="1600" dirty="0"/>
              <a:t>[</a:t>
            </a:r>
            <a:r>
              <a:rPr lang="ko-KR" altLang="en-US" sz="1600" dirty="0"/>
              <a:t>총제곱합 </a:t>
            </a:r>
            <a:r>
              <a:rPr lang="en-US" altLang="ko-KR" sz="1600" dirty="0"/>
              <a:t>(total sum of squares)]: y</a:t>
            </a:r>
            <a:r>
              <a:rPr lang="ko-KR" altLang="en-US" sz="1600" dirty="0"/>
              <a:t>의 평균 주위로의 총변동</a:t>
            </a:r>
            <a:endParaRPr lang="en-US" altLang="ko-KR" sz="1600" dirty="0"/>
          </a:p>
          <a:p>
            <a:pPr lvl="1">
              <a:lnSpc>
                <a:spcPct val="150000"/>
              </a:lnSpc>
              <a:buFont typeface="Arial" pitchFamily="34" charset="0"/>
              <a:buChar char="•"/>
            </a:pPr>
            <a:r>
              <a:rPr lang="en-US" altLang="ko-KR" sz="1600" b="1" dirty="0"/>
              <a:t>SSR</a:t>
            </a:r>
            <a:r>
              <a:rPr lang="en-US" altLang="ko-KR" sz="1600" dirty="0"/>
              <a:t>[</a:t>
            </a:r>
            <a:r>
              <a:rPr lang="ko-KR" altLang="en-US" sz="1600" dirty="0"/>
              <a:t>회귀제곱합 </a:t>
            </a:r>
            <a:r>
              <a:rPr lang="en-US" altLang="ko-KR" sz="1600" dirty="0"/>
              <a:t>(regression sum of squares)]: </a:t>
            </a:r>
            <a:r>
              <a:rPr lang="ko-KR" altLang="en-US" sz="1600" dirty="0"/>
              <a:t>회귀직선에 의해 설명되는 변동분</a:t>
            </a:r>
          </a:p>
          <a:p>
            <a:pPr lvl="1">
              <a:lnSpc>
                <a:spcPct val="150000"/>
              </a:lnSpc>
              <a:buFont typeface="Arial" pitchFamily="34" charset="0"/>
              <a:buChar char="•"/>
            </a:pPr>
            <a:r>
              <a:rPr lang="en-US" altLang="ko-KR" sz="1600" b="1" dirty="0"/>
              <a:t>SSE[</a:t>
            </a:r>
            <a:r>
              <a:rPr lang="ko-KR" altLang="en-US" sz="1600" dirty="0" err="1"/>
              <a:t>잔차제곱합</a:t>
            </a:r>
            <a:r>
              <a:rPr lang="ko-KR" altLang="en-US" sz="1600" dirty="0"/>
              <a:t> </a:t>
            </a:r>
            <a:r>
              <a:rPr lang="en-US" altLang="ko-KR" sz="1600" dirty="0"/>
              <a:t>(residual sum of squares)</a:t>
            </a:r>
            <a:r>
              <a:rPr lang="ko-KR" altLang="en-US" sz="1600" dirty="0"/>
              <a:t> 또는 </a:t>
            </a:r>
            <a:r>
              <a:rPr lang="ko-KR" altLang="en-US" sz="1600" dirty="0" err="1"/>
              <a:t>오차제곱합</a:t>
            </a:r>
            <a:r>
              <a:rPr lang="ko-KR" altLang="en-US" sz="1600" dirty="0"/>
              <a:t> </a:t>
            </a:r>
            <a:r>
              <a:rPr lang="en-US" altLang="ko-KR" sz="1600" dirty="0"/>
              <a:t>(error sum of squares)]: </a:t>
            </a:r>
            <a:r>
              <a:rPr lang="ko-KR" altLang="en-US" sz="1600" dirty="0"/>
              <a:t>회귀직선에 의해 설명되지 않는 </a:t>
            </a:r>
            <a:r>
              <a:rPr lang="ko-KR" altLang="en-US" sz="1600" dirty="0" err="1"/>
              <a:t>변동분</a:t>
            </a:r>
            <a:endParaRPr lang="en-US" altLang="ko-KR" sz="1600" dirty="0"/>
          </a:p>
        </p:txBody>
      </p:sp>
      <mc:AlternateContent xmlns:mc="http://schemas.openxmlformats.org/markup-compatibility/2006" xmlns:a14="http://schemas.microsoft.com/office/drawing/2010/main">
        <mc:Choice Requires="a14">
          <p:sp>
            <p:nvSpPr>
              <p:cNvPr id="4" name="TextBox 3"/>
              <p:cNvSpPr txBox="1"/>
              <p:nvPr/>
            </p:nvSpPr>
            <p:spPr>
              <a:xfrm>
                <a:off x="2567609" y="2420888"/>
                <a:ext cx="6618543" cy="745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ko-KR" altLang="en-US" sz="2000" b="1" i="1" smtClean="0">
                              <a:solidFill>
                                <a:srgbClr val="C00000"/>
                              </a:solidFill>
                              <a:latin typeface="Cambria Math" panose="02040503050406030204" pitchFamily="18" charset="0"/>
                            </a:rPr>
                          </m:ctrlPr>
                        </m:naryPr>
                        <m:sub/>
                        <m:sup/>
                        <m:e>
                          <m:sSup>
                            <m:sSupPr>
                              <m:ctrlPr>
                                <a:rPr lang="en-US" altLang="ko-KR" sz="2000" b="1" i="1">
                                  <a:solidFill>
                                    <a:srgbClr val="C00000"/>
                                  </a:solidFill>
                                  <a:latin typeface="Cambria Math" panose="02040503050406030204" pitchFamily="18" charset="0"/>
                                </a:rPr>
                              </m:ctrlPr>
                            </m:sSupPr>
                            <m:e>
                              <m:d>
                                <m:dPr>
                                  <m:ctrlPr>
                                    <a:rPr lang="en-US" altLang="ko-KR" sz="2000" b="1" i="1">
                                      <a:solidFill>
                                        <a:srgbClr val="C00000"/>
                                      </a:solidFill>
                                      <a:latin typeface="Cambria Math" panose="02040503050406030204" pitchFamily="18" charset="0"/>
                                    </a:rPr>
                                  </m:ctrlPr>
                                </m:dPr>
                                <m:e>
                                  <m:sSub>
                                    <m:sSubPr>
                                      <m:ctrlPr>
                                        <a:rPr lang="en-US" altLang="ko-KR" sz="2000" b="1" i="1">
                                          <a:solidFill>
                                            <a:srgbClr val="C00000"/>
                                          </a:solidFill>
                                          <a:latin typeface="Cambria Math" panose="02040503050406030204" pitchFamily="18" charset="0"/>
                                        </a:rPr>
                                      </m:ctrlPr>
                                    </m:sSubPr>
                                    <m:e>
                                      <m:r>
                                        <a:rPr lang="en-US" altLang="ko-KR" sz="2000" b="1" i="1">
                                          <a:solidFill>
                                            <a:srgbClr val="C00000"/>
                                          </a:solidFill>
                                          <a:latin typeface="Cambria Math" panose="02040503050406030204" pitchFamily="18" charset="0"/>
                                        </a:rPr>
                                        <m:t>𝒚</m:t>
                                      </m:r>
                                    </m:e>
                                    <m:sub>
                                      <m:r>
                                        <a:rPr lang="en-US" altLang="ko-KR" sz="2000" b="1" i="1">
                                          <a:solidFill>
                                            <a:srgbClr val="C00000"/>
                                          </a:solidFill>
                                          <a:latin typeface="Cambria Math" panose="02040503050406030204" pitchFamily="18" charset="0"/>
                                        </a:rPr>
                                        <m:t>𝒊</m:t>
                                      </m:r>
                                    </m:sub>
                                  </m:sSub>
                                  <m:r>
                                    <a:rPr lang="en-US" altLang="ko-KR" sz="2000" b="1" i="1">
                                      <a:solidFill>
                                        <a:srgbClr val="C00000"/>
                                      </a:solidFill>
                                      <a:latin typeface="Cambria Math" panose="02040503050406030204" pitchFamily="18" charset="0"/>
                                    </a:rPr>
                                    <m:t>−</m:t>
                                  </m:r>
                                  <m:acc>
                                    <m:accPr>
                                      <m:chr m:val="̅"/>
                                      <m:ctrlPr>
                                        <a:rPr lang="en-US" altLang="ko-KR" sz="2000" b="1" i="1">
                                          <a:solidFill>
                                            <a:srgbClr val="C00000"/>
                                          </a:solidFill>
                                          <a:latin typeface="Cambria Math" panose="02040503050406030204" pitchFamily="18" charset="0"/>
                                        </a:rPr>
                                      </m:ctrlPr>
                                    </m:accPr>
                                    <m:e>
                                      <m:r>
                                        <a:rPr lang="en-US" altLang="ko-KR" sz="2000" b="1" i="1">
                                          <a:solidFill>
                                            <a:srgbClr val="C00000"/>
                                          </a:solidFill>
                                          <a:latin typeface="Cambria Math" panose="02040503050406030204" pitchFamily="18" charset="0"/>
                                        </a:rPr>
                                        <m:t>𝒚</m:t>
                                      </m:r>
                                    </m:e>
                                  </m:acc>
                                </m:e>
                              </m:d>
                            </m:e>
                            <m:sup>
                              <m:r>
                                <a:rPr lang="en-US" altLang="ko-KR" sz="2000" b="1" i="1">
                                  <a:solidFill>
                                    <a:srgbClr val="C00000"/>
                                  </a:solidFill>
                                  <a:latin typeface="Cambria Math" panose="02040503050406030204" pitchFamily="18" charset="0"/>
                                </a:rPr>
                                <m:t>𝟐</m:t>
                              </m:r>
                            </m:sup>
                          </m:sSup>
                          <m:r>
                            <a:rPr lang="en-US" altLang="ko-KR" sz="2000" b="1" i="1">
                              <a:solidFill>
                                <a:srgbClr val="C00000"/>
                              </a:solidFill>
                              <a:latin typeface="Cambria Math" panose="02040503050406030204" pitchFamily="18" charset="0"/>
                            </a:rPr>
                            <m:t>= </m:t>
                          </m:r>
                          <m:nary>
                            <m:naryPr>
                              <m:chr m:val="∑"/>
                              <m:subHide m:val="on"/>
                              <m:supHide m:val="on"/>
                              <m:ctrlPr>
                                <a:rPr lang="en-US" altLang="ko-KR" sz="2000" b="1" i="1">
                                  <a:solidFill>
                                    <a:srgbClr val="C00000"/>
                                  </a:solidFill>
                                  <a:latin typeface="Cambria Math" panose="02040503050406030204" pitchFamily="18" charset="0"/>
                                </a:rPr>
                              </m:ctrlPr>
                            </m:naryPr>
                            <m:sub/>
                            <m:sup/>
                            <m:e>
                              <m:sSup>
                                <m:sSupPr>
                                  <m:ctrlPr>
                                    <a:rPr lang="en-US" altLang="ko-KR" sz="2000" b="1" i="1">
                                      <a:solidFill>
                                        <a:srgbClr val="C00000"/>
                                      </a:solidFill>
                                      <a:latin typeface="Cambria Math" panose="02040503050406030204" pitchFamily="18" charset="0"/>
                                    </a:rPr>
                                  </m:ctrlPr>
                                </m:sSupPr>
                                <m:e>
                                  <m:d>
                                    <m:dPr>
                                      <m:begChr m:val="["/>
                                      <m:endChr m:val="]"/>
                                      <m:ctrlPr>
                                        <a:rPr lang="en-US" altLang="ko-KR" sz="2000" b="1" i="1">
                                          <a:solidFill>
                                            <a:srgbClr val="C00000"/>
                                          </a:solidFill>
                                          <a:latin typeface="Cambria Math" panose="02040503050406030204" pitchFamily="18" charset="0"/>
                                        </a:rPr>
                                      </m:ctrlPr>
                                    </m:dPr>
                                    <m:e>
                                      <m:d>
                                        <m:dPr>
                                          <m:ctrlPr>
                                            <a:rPr lang="en-US" altLang="ko-KR" sz="2000" b="1" i="1">
                                              <a:solidFill>
                                                <a:srgbClr val="C00000"/>
                                              </a:solidFill>
                                              <a:latin typeface="Cambria Math" panose="02040503050406030204" pitchFamily="18" charset="0"/>
                                            </a:rPr>
                                          </m:ctrlPr>
                                        </m:dPr>
                                        <m:e>
                                          <m:r>
                                            <a:rPr lang="en-US" altLang="ko-KR" sz="2000" b="1" i="1">
                                              <a:solidFill>
                                                <a:srgbClr val="C00000"/>
                                              </a:solidFill>
                                              <a:latin typeface="Cambria Math" panose="02040503050406030204" pitchFamily="18" charset="0"/>
                                            </a:rPr>
                                            <m:t>𝒂</m:t>
                                          </m:r>
                                          <m:r>
                                            <a:rPr lang="en-US" altLang="ko-KR" sz="2000" b="1" i="1">
                                              <a:solidFill>
                                                <a:srgbClr val="C00000"/>
                                              </a:solidFill>
                                              <a:latin typeface="Cambria Math" panose="02040503050406030204" pitchFamily="18" charset="0"/>
                                            </a:rPr>
                                            <m:t>+</m:t>
                                          </m:r>
                                          <m:r>
                                            <a:rPr lang="en-US" altLang="ko-KR" sz="2000" b="1" i="1">
                                              <a:solidFill>
                                                <a:srgbClr val="C00000"/>
                                              </a:solidFill>
                                              <a:latin typeface="Cambria Math" panose="02040503050406030204" pitchFamily="18" charset="0"/>
                                            </a:rPr>
                                            <m:t>𝒃</m:t>
                                          </m:r>
                                          <m:sSub>
                                            <m:sSubPr>
                                              <m:ctrlPr>
                                                <a:rPr lang="en-US" altLang="ko-KR" sz="2000" b="1" i="1">
                                                  <a:solidFill>
                                                    <a:srgbClr val="C00000"/>
                                                  </a:solidFill>
                                                  <a:latin typeface="Cambria Math" panose="02040503050406030204" pitchFamily="18" charset="0"/>
                                                </a:rPr>
                                              </m:ctrlPr>
                                            </m:sSubPr>
                                            <m:e>
                                              <m:r>
                                                <a:rPr lang="en-US" altLang="ko-KR" sz="2000" b="1" i="1">
                                                  <a:solidFill>
                                                    <a:srgbClr val="C00000"/>
                                                  </a:solidFill>
                                                  <a:latin typeface="Cambria Math" panose="02040503050406030204" pitchFamily="18" charset="0"/>
                                                </a:rPr>
                                                <m:t>𝒙</m:t>
                                              </m:r>
                                            </m:e>
                                            <m:sub>
                                              <m:r>
                                                <a:rPr lang="en-US" altLang="ko-KR" sz="2000" b="1" i="1">
                                                  <a:solidFill>
                                                    <a:srgbClr val="C00000"/>
                                                  </a:solidFill>
                                                  <a:latin typeface="Cambria Math" panose="02040503050406030204" pitchFamily="18" charset="0"/>
                                                </a:rPr>
                                                <m:t>𝒊</m:t>
                                              </m:r>
                                            </m:sub>
                                          </m:sSub>
                                        </m:e>
                                      </m:d>
                                      <m:r>
                                        <a:rPr lang="en-US" altLang="ko-KR" sz="2000" b="1" i="1">
                                          <a:solidFill>
                                            <a:srgbClr val="C00000"/>
                                          </a:solidFill>
                                          <a:latin typeface="Cambria Math" panose="02040503050406030204" pitchFamily="18" charset="0"/>
                                        </a:rPr>
                                        <m:t>−</m:t>
                                      </m:r>
                                      <m:acc>
                                        <m:accPr>
                                          <m:chr m:val="̅"/>
                                          <m:ctrlPr>
                                            <a:rPr lang="en-US" altLang="ko-KR" sz="2000" b="1" i="1">
                                              <a:solidFill>
                                                <a:srgbClr val="C00000"/>
                                              </a:solidFill>
                                              <a:latin typeface="Cambria Math" panose="02040503050406030204" pitchFamily="18" charset="0"/>
                                            </a:rPr>
                                          </m:ctrlPr>
                                        </m:accPr>
                                        <m:e>
                                          <m:r>
                                            <a:rPr lang="en-US" altLang="ko-KR" sz="2000" b="1" i="1">
                                              <a:solidFill>
                                                <a:srgbClr val="C00000"/>
                                              </a:solidFill>
                                              <a:latin typeface="Cambria Math" panose="02040503050406030204" pitchFamily="18" charset="0"/>
                                            </a:rPr>
                                            <m:t>𝒚</m:t>
                                          </m:r>
                                        </m:e>
                                      </m:acc>
                                      <m:r>
                                        <a:rPr lang="en-US" altLang="ko-KR" sz="2000" b="1" i="1">
                                          <a:solidFill>
                                            <a:srgbClr val="C00000"/>
                                          </a:solidFill>
                                          <a:latin typeface="Cambria Math" panose="02040503050406030204" pitchFamily="18" charset="0"/>
                                        </a:rPr>
                                        <m:t> </m:t>
                                      </m:r>
                                    </m:e>
                                  </m:d>
                                </m:e>
                                <m:sup>
                                  <m:r>
                                    <a:rPr lang="en-US" altLang="ko-KR" sz="2000" b="1" i="1">
                                      <a:solidFill>
                                        <a:srgbClr val="C00000"/>
                                      </a:solidFill>
                                      <a:latin typeface="Cambria Math" panose="02040503050406030204" pitchFamily="18" charset="0"/>
                                    </a:rPr>
                                    <m:t>𝟐</m:t>
                                  </m:r>
                                </m:sup>
                              </m:sSup>
                              <m:r>
                                <a:rPr lang="en-US" altLang="ko-KR" sz="2000" b="1" i="1">
                                  <a:solidFill>
                                    <a:srgbClr val="C00000"/>
                                  </a:solidFill>
                                  <a:latin typeface="Cambria Math" panose="02040503050406030204" pitchFamily="18" charset="0"/>
                                </a:rPr>
                                <m:t>+</m:t>
                              </m:r>
                              <m:nary>
                                <m:naryPr>
                                  <m:chr m:val="∑"/>
                                  <m:subHide m:val="on"/>
                                  <m:supHide m:val="on"/>
                                  <m:ctrlPr>
                                    <a:rPr lang="en-US" altLang="ko-KR" sz="2000" b="1" i="1">
                                      <a:solidFill>
                                        <a:srgbClr val="C00000"/>
                                      </a:solidFill>
                                      <a:latin typeface="Cambria Math" panose="02040503050406030204" pitchFamily="18" charset="0"/>
                                    </a:rPr>
                                  </m:ctrlPr>
                                </m:naryPr>
                                <m:sub/>
                                <m:sup/>
                                <m:e>
                                  <m:sSup>
                                    <m:sSupPr>
                                      <m:ctrlPr>
                                        <a:rPr lang="en-US" altLang="ko-KR" sz="2000" b="1" i="1">
                                          <a:solidFill>
                                            <a:srgbClr val="C00000"/>
                                          </a:solidFill>
                                          <a:latin typeface="Cambria Math" panose="02040503050406030204" pitchFamily="18" charset="0"/>
                                        </a:rPr>
                                      </m:ctrlPr>
                                    </m:sSupPr>
                                    <m:e>
                                      <m:d>
                                        <m:dPr>
                                          <m:begChr m:val="["/>
                                          <m:endChr m:val="]"/>
                                          <m:ctrlPr>
                                            <a:rPr lang="en-US" altLang="ko-KR" sz="2000" b="1" i="1">
                                              <a:solidFill>
                                                <a:srgbClr val="C00000"/>
                                              </a:solidFill>
                                              <a:latin typeface="Cambria Math" panose="02040503050406030204" pitchFamily="18" charset="0"/>
                                            </a:rPr>
                                          </m:ctrlPr>
                                        </m:dPr>
                                        <m:e>
                                          <m:sSub>
                                            <m:sSubPr>
                                              <m:ctrlPr>
                                                <a:rPr lang="en-US" altLang="ko-KR" sz="2000" b="1" i="1">
                                                  <a:solidFill>
                                                    <a:srgbClr val="C00000"/>
                                                  </a:solidFill>
                                                  <a:latin typeface="Cambria Math" panose="02040503050406030204" pitchFamily="18" charset="0"/>
                                                </a:rPr>
                                              </m:ctrlPr>
                                            </m:sSubPr>
                                            <m:e>
                                              <m:r>
                                                <a:rPr lang="en-US" altLang="ko-KR" sz="2000" b="1" i="1">
                                                  <a:solidFill>
                                                    <a:srgbClr val="C00000"/>
                                                  </a:solidFill>
                                                  <a:latin typeface="Cambria Math" panose="02040503050406030204" pitchFamily="18" charset="0"/>
                                                </a:rPr>
                                                <m:t>𝒚</m:t>
                                              </m:r>
                                            </m:e>
                                            <m:sub>
                                              <m:r>
                                                <a:rPr lang="en-US" altLang="ko-KR" sz="2000" b="1" i="1">
                                                  <a:solidFill>
                                                    <a:srgbClr val="C00000"/>
                                                  </a:solidFill>
                                                  <a:latin typeface="Cambria Math" panose="02040503050406030204" pitchFamily="18" charset="0"/>
                                                </a:rPr>
                                                <m:t>𝒊</m:t>
                                              </m:r>
                                            </m:sub>
                                          </m:sSub>
                                          <m:r>
                                            <a:rPr lang="en-US" altLang="ko-KR" sz="2000" b="1" i="1">
                                              <a:solidFill>
                                                <a:srgbClr val="C00000"/>
                                              </a:solidFill>
                                              <a:latin typeface="Cambria Math" panose="02040503050406030204" pitchFamily="18" charset="0"/>
                                            </a:rPr>
                                            <m:t>−</m:t>
                                          </m:r>
                                          <m:d>
                                            <m:dPr>
                                              <m:ctrlPr>
                                                <a:rPr lang="en-US" altLang="ko-KR" sz="2000" b="1" i="1">
                                                  <a:solidFill>
                                                    <a:srgbClr val="C00000"/>
                                                  </a:solidFill>
                                                  <a:latin typeface="Cambria Math" panose="02040503050406030204" pitchFamily="18" charset="0"/>
                                                </a:rPr>
                                              </m:ctrlPr>
                                            </m:dPr>
                                            <m:e>
                                              <m:r>
                                                <a:rPr lang="en-US" altLang="ko-KR" sz="2000" b="1" i="1">
                                                  <a:solidFill>
                                                    <a:srgbClr val="C00000"/>
                                                  </a:solidFill>
                                                  <a:latin typeface="Cambria Math" panose="02040503050406030204" pitchFamily="18" charset="0"/>
                                                </a:rPr>
                                                <m:t>𝒂</m:t>
                                              </m:r>
                                              <m:r>
                                                <a:rPr lang="en-US" altLang="ko-KR" sz="2000" b="1" i="1">
                                                  <a:solidFill>
                                                    <a:srgbClr val="C00000"/>
                                                  </a:solidFill>
                                                  <a:latin typeface="Cambria Math" panose="02040503050406030204" pitchFamily="18" charset="0"/>
                                                </a:rPr>
                                                <m:t>+</m:t>
                                              </m:r>
                                              <m:r>
                                                <a:rPr lang="en-US" altLang="ko-KR" sz="2000" b="1" i="1">
                                                  <a:solidFill>
                                                    <a:srgbClr val="C00000"/>
                                                  </a:solidFill>
                                                  <a:latin typeface="Cambria Math" panose="02040503050406030204" pitchFamily="18" charset="0"/>
                                                </a:rPr>
                                                <m:t>𝒃</m:t>
                                              </m:r>
                                              <m:sSub>
                                                <m:sSubPr>
                                                  <m:ctrlPr>
                                                    <a:rPr lang="en-US" altLang="ko-KR" sz="2000" b="1" i="1">
                                                      <a:solidFill>
                                                        <a:srgbClr val="C00000"/>
                                                      </a:solidFill>
                                                      <a:latin typeface="Cambria Math" panose="02040503050406030204" pitchFamily="18" charset="0"/>
                                                    </a:rPr>
                                                  </m:ctrlPr>
                                                </m:sSubPr>
                                                <m:e>
                                                  <m:r>
                                                    <a:rPr lang="en-US" altLang="ko-KR" sz="2000" b="1" i="1">
                                                      <a:solidFill>
                                                        <a:srgbClr val="C00000"/>
                                                      </a:solidFill>
                                                      <a:latin typeface="Cambria Math" panose="02040503050406030204" pitchFamily="18" charset="0"/>
                                                    </a:rPr>
                                                    <m:t>𝒙</m:t>
                                                  </m:r>
                                                </m:e>
                                                <m:sub>
                                                  <m:r>
                                                    <a:rPr lang="en-US" altLang="ko-KR" sz="2000" b="1" i="1">
                                                      <a:solidFill>
                                                        <a:srgbClr val="C00000"/>
                                                      </a:solidFill>
                                                      <a:latin typeface="Cambria Math" panose="02040503050406030204" pitchFamily="18" charset="0"/>
                                                    </a:rPr>
                                                    <m:t>𝒊</m:t>
                                                  </m:r>
                                                </m:sub>
                                              </m:sSub>
                                            </m:e>
                                          </m:d>
                                        </m:e>
                                      </m:d>
                                    </m:e>
                                    <m:sup>
                                      <m:r>
                                        <a:rPr lang="en-US" altLang="ko-KR" sz="2000" b="1" i="1">
                                          <a:solidFill>
                                            <a:srgbClr val="C00000"/>
                                          </a:solidFill>
                                          <a:latin typeface="Cambria Math" panose="02040503050406030204" pitchFamily="18" charset="0"/>
                                        </a:rPr>
                                        <m:t>𝟐</m:t>
                                      </m:r>
                                    </m:sup>
                                  </m:sSup>
                                </m:e>
                              </m:nary>
                            </m:e>
                          </m:nary>
                        </m:e>
                      </m:nary>
                    </m:oMath>
                  </m:oMathPara>
                </a14:m>
                <a:endParaRPr lang="ko-KR" altLang="en-US" sz="2000" b="1" dirty="0">
                  <a:solidFill>
                    <a:srgbClr val="C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67609" y="2420888"/>
                <a:ext cx="6618543" cy="745332"/>
              </a:xfrm>
              <a:prstGeom prst="rect">
                <a:avLst/>
              </a:prstGeom>
              <a:blipFill>
                <a:blip r:embed="rId2"/>
                <a:stretch>
                  <a:fillRect/>
                </a:stretch>
              </a:blipFill>
            </p:spPr>
            <p:txBody>
              <a:bodyPr/>
              <a:lstStyle/>
              <a:p>
                <a:r>
                  <a:rPr lang="ko-KR" altLang="en-US">
                    <a:noFill/>
                  </a:rPr>
                  <a:t> </a:t>
                </a:r>
              </a:p>
            </p:txBody>
          </p:sp>
        </mc:Fallback>
      </mc:AlternateContent>
      <p:sp>
        <p:nvSpPr>
          <p:cNvPr id="10" name="AutoShape 5"/>
          <p:cNvSpPr>
            <a:spLocks noChangeArrowheads="1"/>
          </p:cNvSpPr>
          <p:nvPr/>
        </p:nvSpPr>
        <p:spPr bwMode="auto">
          <a:xfrm>
            <a:off x="1988544" y="1503089"/>
            <a:ext cx="192072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pPr>
            <a:r>
              <a:rPr lang="ko-KR" altLang="en-US" b="1" dirty="0" err="1">
                <a:latin typeface="나눔고딕" panose="020D0604000000000000" pitchFamily="50" charset="-127"/>
                <a:ea typeface="나눔고딕" panose="020D0604000000000000" pitchFamily="50" charset="-127"/>
              </a:rPr>
              <a:t>총변동의</a:t>
            </a:r>
            <a:r>
              <a:rPr lang="ko-KR" altLang="en-US" b="1" dirty="0">
                <a:latin typeface="나눔고딕" panose="020D0604000000000000" pitchFamily="50" charset="-127"/>
                <a:ea typeface="나눔고딕" panose="020D0604000000000000" pitchFamily="50" charset="-127"/>
              </a:rPr>
              <a:t> 분해</a:t>
            </a:r>
          </a:p>
        </p:txBody>
      </p:sp>
    </p:spTree>
    <p:extLst>
      <p:ext uri="{BB962C8B-B14F-4D97-AF65-F5344CB8AC3E}">
        <p14:creationId xmlns:p14="http://schemas.microsoft.com/office/powerpoint/2010/main" val="2688191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8BFAE3-411C-439A-AD5B-E256E49092A5}"/>
              </a:ext>
            </a:extLst>
          </p:cNvPr>
          <p:cNvSpPr>
            <a:spLocks noGrp="1"/>
          </p:cNvSpPr>
          <p:nvPr>
            <p:ph type="title"/>
          </p:nvPr>
        </p:nvSpPr>
        <p:spPr>
          <a:xfrm>
            <a:off x="838200" y="516514"/>
            <a:ext cx="10515600" cy="79492"/>
          </a:xfrm>
        </p:spPr>
        <p:txBody>
          <a:bodyPr>
            <a:noAutofit/>
          </a:bodyPr>
          <a:lstStyle/>
          <a:p>
            <a:r>
              <a:rPr lang="ko-KR" altLang="en-US" sz="3200" dirty="0"/>
              <a:t>강의 계획서</a:t>
            </a:r>
          </a:p>
        </p:txBody>
      </p:sp>
      <p:graphicFrame>
        <p:nvGraphicFramePr>
          <p:cNvPr id="4" name="내용 개체 틀 3">
            <a:extLst>
              <a:ext uri="{FF2B5EF4-FFF2-40B4-BE49-F238E27FC236}">
                <a16:creationId xmlns:a16="http://schemas.microsoft.com/office/drawing/2014/main" id="{FA7458FA-83E6-495C-82BA-F6131524B831}"/>
              </a:ext>
            </a:extLst>
          </p:cNvPr>
          <p:cNvGraphicFramePr>
            <a:graphicFrameLocks noGrp="1"/>
          </p:cNvGraphicFramePr>
          <p:nvPr>
            <p:ph idx="1"/>
            <p:extLst>
              <p:ext uri="{D42A27DB-BD31-4B8C-83A1-F6EECF244321}">
                <p14:modId xmlns:p14="http://schemas.microsoft.com/office/powerpoint/2010/main" val="4024366865"/>
              </p:ext>
            </p:extLst>
          </p:nvPr>
        </p:nvGraphicFramePr>
        <p:xfrm>
          <a:off x="838200" y="1064725"/>
          <a:ext cx="9737707" cy="2206723"/>
        </p:xfrm>
        <a:graphic>
          <a:graphicData uri="http://schemas.openxmlformats.org/drawingml/2006/table">
            <a:tbl>
              <a:tblPr>
                <a:tableStyleId>{5940675A-B579-460E-94D1-54222C63F5DA}</a:tableStyleId>
              </a:tblPr>
              <a:tblGrid>
                <a:gridCol w="1381111">
                  <a:extLst>
                    <a:ext uri="{9D8B030D-6E8A-4147-A177-3AD203B41FA5}">
                      <a16:colId xmlns:a16="http://schemas.microsoft.com/office/drawing/2014/main" val="2366241666"/>
                    </a:ext>
                  </a:extLst>
                </a:gridCol>
                <a:gridCol w="4267753">
                  <a:extLst>
                    <a:ext uri="{9D8B030D-6E8A-4147-A177-3AD203B41FA5}">
                      <a16:colId xmlns:a16="http://schemas.microsoft.com/office/drawing/2014/main" val="1688593866"/>
                    </a:ext>
                  </a:extLst>
                </a:gridCol>
                <a:gridCol w="4088843">
                  <a:extLst>
                    <a:ext uri="{9D8B030D-6E8A-4147-A177-3AD203B41FA5}">
                      <a16:colId xmlns:a16="http://schemas.microsoft.com/office/drawing/2014/main" val="2712310187"/>
                    </a:ext>
                  </a:extLst>
                </a:gridCol>
              </a:tblGrid>
              <a:tr h="299502">
                <a:tc>
                  <a:txBody>
                    <a:bodyPr/>
                    <a:lstStyle/>
                    <a:p>
                      <a:pPr algn="ctr" fontAlgn="ctr">
                        <a:lnSpc>
                          <a:spcPct val="120000"/>
                        </a:lnSpc>
                      </a:pPr>
                      <a:r>
                        <a:rPr lang="ko-KR" altLang="en-US" sz="1200" b="1" u="none" strike="noStrike" dirty="0">
                          <a:effectLst/>
                        </a:rPr>
                        <a:t>대단원</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algn="ctr" fontAlgn="ctr">
                        <a:lnSpc>
                          <a:spcPct val="120000"/>
                        </a:lnSpc>
                      </a:pPr>
                      <a:r>
                        <a:rPr lang="ko-KR" altLang="en-US" sz="1200" b="1" u="none" strike="noStrike">
                          <a:effectLst/>
                        </a:rPr>
                        <a:t>중단원</a:t>
                      </a:r>
                      <a:endParaRPr lang="ko-KR" altLang="en-US" sz="1200" b="1" i="0" u="none" strike="noStrike">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algn="ctr" fontAlgn="ctr">
                        <a:lnSpc>
                          <a:spcPct val="120000"/>
                        </a:lnSpc>
                      </a:pPr>
                      <a:r>
                        <a:rPr lang="ko-KR" altLang="en-US" sz="1200" b="1" u="none" strike="noStrike" dirty="0">
                          <a:effectLst/>
                        </a:rPr>
                        <a:t>참고교재 </a:t>
                      </a:r>
                      <a:r>
                        <a:rPr lang="en-US" altLang="ko-KR" sz="1200" b="1" u="none" strike="noStrike" dirty="0">
                          <a:effectLst/>
                        </a:rPr>
                        <a:t>&amp; </a:t>
                      </a:r>
                      <a:r>
                        <a:rPr lang="ko-KR" altLang="en-US" sz="1200" b="1" u="none" strike="noStrike" dirty="0">
                          <a:effectLst/>
                        </a:rPr>
                        <a:t>수업내용</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1796977421"/>
                  </a:ext>
                </a:extLst>
              </a:tr>
              <a:tr h="299502">
                <a:tc>
                  <a:txBody>
                    <a:bodyPr/>
                    <a:lstStyle/>
                    <a:p>
                      <a:pPr algn="ctr" fontAlgn="ctr">
                        <a:lnSpc>
                          <a:spcPct val="120000"/>
                        </a:lnSpc>
                      </a:pPr>
                      <a:r>
                        <a:rPr lang="ko-KR" altLang="en-US" sz="1200" b="1" i="0" u="none" strike="noStrike" dirty="0" err="1">
                          <a:solidFill>
                            <a:srgbClr val="000000"/>
                          </a:solidFill>
                          <a:effectLst/>
                          <a:latin typeface="맑은 고딕" panose="020B0503020000020004" pitchFamily="50" charset="-127"/>
                          <a:ea typeface="맑은 고딕" panose="020B0503020000020004" pitchFamily="50" charset="-127"/>
                        </a:rPr>
                        <a:t>시계열</a:t>
                      </a: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 분석</a:t>
                      </a:r>
                    </a:p>
                  </a:txBody>
                  <a:tcPr marL="7375" marR="7375" marT="7375" marB="0" anchor="ctr"/>
                </a:tc>
                <a:tc>
                  <a:txBody>
                    <a:bodyPr/>
                    <a:lstStyle/>
                    <a:p>
                      <a:pPr algn="ctr" fontAlgn="ctr">
                        <a:lnSpc>
                          <a:spcPct val="120000"/>
                        </a:lnSpc>
                      </a:pPr>
                      <a:r>
                        <a:rPr lang="ko-KR" altLang="en-US" sz="1200" b="1" i="0" u="none" strike="noStrike" dirty="0" err="1">
                          <a:solidFill>
                            <a:srgbClr val="000000"/>
                          </a:solidFill>
                          <a:effectLst/>
                          <a:latin typeface="맑은 고딕" panose="020B0503020000020004" pitchFamily="50" charset="-127"/>
                          <a:ea typeface="맑은 고딕" panose="020B0503020000020004" pitchFamily="50" charset="-127"/>
                        </a:rPr>
                        <a:t>시계열</a:t>
                      </a: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 분석의 개요</a:t>
                      </a:r>
                    </a:p>
                  </a:txBody>
                  <a:tcPr marL="7375" marR="7375" marT="7375" marB="0" anchor="ctr"/>
                </a:tc>
                <a:tc>
                  <a:txBody>
                    <a:bodyPr/>
                    <a:lstStyle/>
                    <a:p>
                      <a:pPr lvl="1" algn="l" fontAlgn="ctr">
                        <a:lnSpc>
                          <a:spcPct val="120000"/>
                        </a:lnSpc>
                      </a:pP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시계열</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분석 강의노트</a:t>
                      </a:r>
                    </a:p>
                  </a:txBody>
                  <a:tcPr marL="7375" marR="7375" marT="7375" marB="0" anchor="ctr"/>
                </a:tc>
                <a:extLst>
                  <a:ext uri="{0D108BD9-81ED-4DB2-BD59-A6C34878D82A}">
                    <a16:rowId xmlns:a16="http://schemas.microsoft.com/office/drawing/2014/main" val="4130440165"/>
                  </a:ext>
                </a:extLst>
              </a:tr>
              <a:tr h="299502">
                <a:tc>
                  <a:txBody>
                    <a:bodyPr/>
                    <a:lstStyle/>
                    <a:p>
                      <a:pPr algn="ctr" fontAlgn="ctr">
                        <a:lnSpc>
                          <a:spcPct val="120000"/>
                        </a:lnSpc>
                      </a:pP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패널 분석</a:t>
                      </a:r>
                    </a:p>
                  </a:txBody>
                  <a:tcPr marL="7375" marR="7375" marT="7375" marB="0" anchor="ctr"/>
                </a:tc>
                <a:tc>
                  <a:txBody>
                    <a:bodyPr/>
                    <a:lstStyle/>
                    <a:p>
                      <a:pPr algn="ctr" fontAlgn="ctr">
                        <a:lnSpc>
                          <a:spcPct val="120000"/>
                        </a:lnSpc>
                      </a:pP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패널 데이터 분석 개요</a:t>
                      </a:r>
                    </a:p>
                  </a:txBody>
                  <a:tcPr marL="7375" marR="7375" marT="7375" marB="0" anchor="ctr"/>
                </a:tc>
                <a:tc>
                  <a:txBody>
                    <a:bodyPr/>
                    <a:lstStyle/>
                    <a:p>
                      <a:pPr lvl="1" algn="l" fontAlgn="ctr">
                        <a:lnSpc>
                          <a:spcPct val="120000"/>
                        </a:lnSpc>
                      </a:pP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패널 분석 강의노트</a:t>
                      </a:r>
                    </a:p>
                  </a:txBody>
                  <a:tcPr marL="7375" marR="7375" marT="7375" marB="0" anchor="ctr"/>
                </a:tc>
                <a:extLst>
                  <a:ext uri="{0D108BD9-81ED-4DB2-BD59-A6C34878D82A}">
                    <a16:rowId xmlns:a16="http://schemas.microsoft.com/office/drawing/2014/main" val="3940757145"/>
                  </a:ext>
                </a:extLst>
              </a:tr>
              <a:tr h="299502">
                <a:tc>
                  <a:txBody>
                    <a:bodyPr/>
                    <a:lstStyle/>
                    <a:p>
                      <a:pPr algn="ctr" fontAlgn="ctr">
                        <a:lnSpc>
                          <a:spcPct val="120000"/>
                        </a:lnSpc>
                      </a:pPr>
                      <a:r>
                        <a:rPr lang="ko-KR" altLang="en-US" sz="1200" b="1" i="0" u="none" strike="noStrike" dirty="0" err="1">
                          <a:solidFill>
                            <a:srgbClr val="000000"/>
                          </a:solidFill>
                          <a:effectLst/>
                          <a:latin typeface="맑은 고딕" panose="020B0503020000020004" pitchFamily="50" charset="-127"/>
                          <a:ea typeface="맑은 고딕" panose="020B0503020000020004" pitchFamily="50" charset="-127"/>
                        </a:rPr>
                        <a:t>딥러닝</a:t>
                      </a: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 개요</a:t>
                      </a:r>
                    </a:p>
                  </a:txBody>
                  <a:tcPr marL="7375" marR="7375" marT="7375" marB="0" anchor="ctr"/>
                </a:tc>
                <a:tc>
                  <a:txBody>
                    <a:bodyPr/>
                    <a:lstStyle/>
                    <a:p>
                      <a:pPr algn="ctr" fontAlgn="ctr">
                        <a:lnSpc>
                          <a:spcPct val="120000"/>
                        </a:lnSpc>
                      </a:pPr>
                      <a:r>
                        <a:rPr lang="ko-KR" altLang="en-US" sz="1200" b="1" i="0" u="none" strike="noStrike" dirty="0" err="1">
                          <a:solidFill>
                            <a:srgbClr val="000000"/>
                          </a:solidFill>
                          <a:effectLst/>
                          <a:latin typeface="맑은 고딕" panose="020B0503020000020004" pitchFamily="50" charset="-127"/>
                          <a:ea typeface="맑은 고딕" panose="020B0503020000020004" pitchFamily="50" charset="-127"/>
                        </a:rPr>
                        <a:t>딥러닝</a:t>
                      </a: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 개요</a:t>
                      </a:r>
                    </a:p>
                  </a:txBody>
                  <a:tcPr marL="7375" marR="7375" marT="7375" marB="0" anchor="ctr"/>
                </a:tc>
                <a:tc>
                  <a:txBody>
                    <a:bodyPr/>
                    <a:lstStyle/>
                    <a:p>
                      <a:pPr lvl="1" algn="l" fontAlgn="ctr">
                        <a:lnSpc>
                          <a:spcPct val="120000"/>
                        </a:lnSpc>
                      </a:pPr>
                      <a:r>
                        <a:rPr lang="en-US" sz="1100" b="0" i="0" u="none" strike="noStrike" dirty="0">
                          <a:solidFill>
                            <a:srgbClr val="000000"/>
                          </a:solidFill>
                          <a:effectLst/>
                          <a:latin typeface="맑은 고딕" panose="020B0503020000020004" pitchFamily="50" charset="-127"/>
                          <a:ea typeface="맑은 고딕" panose="020B0503020000020004" pitchFamily="50" charset="-127"/>
                        </a:rPr>
                        <a:t>XOR problem, Neural Network, </a:t>
                      </a: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Backpropogation</a:t>
                      </a:r>
                      <a:endParaRPr 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1807920531"/>
                  </a:ext>
                </a:extLst>
              </a:tr>
              <a:tr h="299502">
                <a:tc>
                  <a:txBody>
                    <a:bodyPr/>
                    <a:lstStyle/>
                    <a:p>
                      <a:pPr algn="ctr" fontAlgn="ctr">
                        <a:lnSpc>
                          <a:spcPct val="120000"/>
                        </a:lnSpc>
                      </a:pP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강화학습 기초</a:t>
                      </a:r>
                    </a:p>
                  </a:txBody>
                  <a:tcPr marL="7375" marR="7375" marT="7375" marB="0" anchor="ctr"/>
                </a:tc>
                <a:tc>
                  <a:txBody>
                    <a:bodyPr/>
                    <a:lstStyle/>
                    <a:p>
                      <a:pPr marL="0" marR="0" lvl="0" indent="0" algn="ctr" defTabSz="914400" rtl="0" eaLnBrk="1" fontAlgn="ctr" latinLnBrk="1" hangingPunct="1">
                        <a:lnSpc>
                          <a:spcPct val="120000"/>
                        </a:lnSpc>
                        <a:spcBef>
                          <a:spcPts val="0"/>
                        </a:spcBef>
                        <a:spcAft>
                          <a:spcPts val="0"/>
                        </a:spcAft>
                        <a:buClrTx/>
                        <a:buSzTx/>
                        <a:buFontTx/>
                        <a:buNone/>
                        <a:tabLst/>
                        <a:defRPr/>
                      </a:pPr>
                      <a:r>
                        <a:rPr lang="en-US" altLang="ko-KR" sz="1200" b="1" i="0" u="none" strike="noStrike" dirty="0">
                          <a:solidFill>
                            <a:srgbClr val="000000"/>
                          </a:solidFill>
                          <a:effectLst/>
                          <a:latin typeface="맑은 고딕" panose="020B0503020000020004" pitchFamily="50" charset="-127"/>
                          <a:ea typeface="+mn-ea"/>
                        </a:rPr>
                        <a:t>Multi</a:t>
                      </a:r>
                      <a:r>
                        <a:rPr lang="en-US" altLang="ko-KR" sz="1200" b="1" i="0" u="none" strike="noStrike" baseline="0" dirty="0">
                          <a:solidFill>
                            <a:srgbClr val="000000"/>
                          </a:solidFill>
                          <a:effectLst/>
                          <a:latin typeface="맑은 고딕" panose="020B0503020000020004" pitchFamily="50" charset="-127"/>
                          <a:ea typeface="+mn-ea"/>
                        </a:rPr>
                        <a:t>armed bandit problem</a:t>
                      </a:r>
                      <a:endParaRPr lang="ko-KR" altLang="en-US" sz="1200" b="1" i="0" u="none" strike="noStrike" dirty="0">
                        <a:solidFill>
                          <a:srgbClr val="000000"/>
                        </a:solidFill>
                        <a:effectLst/>
                        <a:latin typeface="맑은 고딕" panose="020B0503020000020004" pitchFamily="50" charset="-127"/>
                        <a:ea typeface="+mn-ea"/>
                      </a:endParaRPr>
                    </a:p>
                  </a:txBody>
                  <a:tcPr marL="7375" marR="7375" marT="7375" marB="0" anchor="ctr"/>
                </a:tc>
                <a:tc>
                  <a:txBody>
                    <a:bodyPr/>
                    <a:lstStyle/>
                    <a:p>
                      <a:pPr lvl="1" algn="l" fontAlgn="ctr">
                        <a:lnSpc>
                          <a:spcPct val="120000"/>
                        </a:lnSpc>
                      </a:pP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Multi</a:t>
                      </a:r>
                      <a:r>
                        <a:rPr lang="en-US" altLang="ko-KR" sz="1100" b="0" i="0" u="none" strike="noStrike" baseline="0" dirty="0">
                          <a:solidFill>
                            <a:srgbClr val="000000"/>
                          </a:solidFill>
                          <a:effectLst/>
                          <a:latin typeface="맑은 고딕" panose="020B0503020000020004" pitchFamily="50" charset="-127"/>
                          <a:ea typeface="맑은 고딕" panose="020B0503020000020004" pitchFamily="50" charset="-127"/>
                        </a:rPr>
                        <a:t>armed bandit, Thompson Sampling, Contextual bandit</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545856498"/>
                  </a:ext>
                </a:extLst>
              </a:tr>
              <a:tr h="299502">
                <a:tc>
                  <a:txBody>
                    <a:bodyPr/>
                    <a:lstStyle/>
                    <a:p>
                      <a:pPr algn="ctr" fontAlgn="ctr">
                        <a:lnSpc>
                          <a:spcPct val="120000"/>
                        </a:lnSpc>
                      </a:pP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기타 주제</a:t>
                      </a:r>
                    </a:p>
                  </a:txBody>
                  <a:tcPr marL="7375" marR="7375" marT="7375" marB="0" anchor="ctr"/>
                </a:tc>
                <a:tc>
                  <a:txBody>
                    <a:bodyPr/>
                    <a:lstStyle/>
                    <a:p>
                      <a:pPr algn="ctr" fontAlgn="ctr">
                        <a:lnSpc>
                          <a:spcPct val="120000"/>
                        </a:lnSpc>
                      </a:pPr>
                      <a:r>
                        <a:rPr lang="en-US" altLang="ko-KR" sz="1200" b="1" i="0" u="none" strike="noStrike" dirty="0">
                          <a:solidFill>
                            <a:srgbClr val="000000"/>
                          </a:solidFill>
                          <a:effectLst/>
                          <a:latin typeface="맑은 고딕" panose="020B0503020000020004" pitchFamily="50" charset="-127"/>
                          <a:ea typeface="맑은 고딕" panose="020B0503020000020004" pitchFamily="50" charset="-127"/>
                        </a:rPr>
                        <a:t>Page Rank,</a:t>
                      </a:r>
                      <a:r>
                        <a:rPr lang="en-US" altLang="ko-KR" sz="1200" b="1" i="0" u="none" strike="noStrike" baseline="0" dirty="0">
                          <a:solidFill>
                            <a:srgbClr val="000000"/>
                          </a:solidFill>
                          <a:effectLst/>
                          <a:latin typeface="맑은 고딕" panose="020B0503020000020004" pitchFamily="50" charset="-127"/>
                          <a:ea typeface="맑은 고딕" panose="020B0503020000020004" pitchFamily="50" charset="-127"/>
                        </a:rPr>
                        <a:t> Text Analysis</a:t>
                      </a:r>
                      <a:endParaRPr lang="ko-KR" altLang="en-US" sz="1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tc>
                  <a:txBody>
                    <a:bodyPr/>
                    <a:lstStyle/>
                    <a:p>
                      <a:pPr lvl="1" algn="l" fontAlgn="ctr">
                        <a:lnSpc>
                          <a:spcPct val="120000"/>
                        </a:lnSpc>
                      </a:pP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Page Rank, Text Analysis</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10005"/>
                  </a:ext>
                </a:extLst>
              </a:tr>
              <a:tr h="299502">
                <a:tc>
                  <a:txBody>
                    <a:bodyPr/>
                    <a:lstStyle/>
                    <a:p>
                      <a:pPr algn="ctr" fontAlgn="ctr">
                        <a:lnSpc>
                          <a:spcPct val="120000"/>
                        </a:lnSpc>
                      </a:pP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최종 발표</a:t>
                      </a:r>
                    </a:p>
                  </a:txBody>
                  <a:tcPr marL="7375" marR="7375" marT="7375" marB="0" anchor="ctr"/>
                </a:tc>
                <a:tc>
                  <a:txBody>
                    <a:bodyPr/>
                    <a:lstStyle/>
                    <a:p>
                      <a:pPr algn="ctr" fontAlgn="ctr">
                        <a:lnSpc>
                          <a:spcPct val="120000"/>
                        </a:lnSpc>
                      </a:pPr>
                      <a:r>
                        <a:rPr lang="ko-KR" altLang="en-US" sz="1200" b="1" i="0" u="none" strike="noStrike" dirty="0">
                          <a:solidFill>
                            <a:srgbClr val="000000"/>
                          </a:solidFill>
                          <a:effectLst/>
                          <a:latin typeface="맑은 고딕" panose="020B0503020000020004" pitchFamily="50" charset="-127"/>
                          <a:ea typeface="맑은 고딕" panose="020B0503020000020004" pitchFamily="50" charset="-127"/>
                        </a:rPr>
                        <a:t>조별 발표</a:t>
                      </a:r>
                    </a:p>
                  </a:txBody>
                  <a:tcPr marL="7375" marR="7375" marT="7375" marB="0" anchor="ctr"/>
                </a:tc>
                <a:tc>
                  <a:txBody>
                    <a:bodyPr/>
                    <a:lstStyle/>
                    <a:p>
                      <a:pPr lvl="1" algn="l" fontAlgn="ctr">
                        <a:lnSpc>
                          <a:spcPct val="120000"/>
                        </a:lnSpc>
                      </a:pP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조별 데이터 분석 결과 발표</a:t>
                      </a:r>
                      <a:endParaRPr lang="en-US" altLang="ko-KR"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7375" marR="7375" marT="7375" marB="0" anchor="ctr"/>
                </a:tc>
                <a:extLst>
                  <a:ext uri="{0D108BD9-81ED-4DB2-BD59-A6C34878D82A}">
                    <a16:rowId xmlns:a16="http://schemas.microsoft.com/office/drawing/2014/main" val="3717318600"/>
                  </a:ext>
                </a:extLst>
              </a:tr>
            </a:tbl>
          </a:graphicData>
        </a:graphic>
      </p:graphicFrame>
    </p:spTree>
    <p:extLst>
      <p:ext uri="{BB962C8B-B14F-4D97-AF65-F5344CB8AC3E}">
        <p14:creationId xmlns:p14="http://schemas.microsoft.com/office/powerpoint/2010/main" val="3200188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1. </a:t>
            </a:r>
            <a:r>
              <a:rPr lang="ko-KR" altLang="en-US" sz="4000" dirty="0">
                <a:latin typeface="나눔고딕" panose="020D0604000000000000" pitchFamily="50" charset="-127"/>
                <a:ea typeface="나눔고딕" panose="020D0604000000000000" pitchFamily="50" charset="-127"/>
              </a:rPr>
              <a:t>그림 이용한 자료 정리</a:t>
            </a:r>
          </a:p>
        </p:txBody>
      </p:sp>
      <p:sp>
        <p:nvSpPr>
          <p:cNvPr id="16386" name="내용 개체 틀 2"/>
          <p:cNvSpPr>
            <a:spLocks noGrp="1"/>
          </p:cNvSpPr>
          <p:nvPr>
            <p:ph idx="1"/>
          </p:nvPr>
        </p:nvSpPr>
        <p:spPr>
          <a:xfrm>
            <a:off x="1981200" y="1600200"/>
            <a:ext cx="8229600" cy="5257800"/>
          </a:xfrm>
        </p:spPr>
        <p:txBody>
          <a:bodyPr>
            <a:normAutofit lnSpcReduction="10000"/>
          </a:bodyPr>
          <a:lstStyle/>
          <a:p>
            <a:pPr>
              <a:lnSpc>
                <a:spcPct val="150000"/>
              </a:lnSpc>
            </a:pPr>
            <a:endParaRPr lang="en-US" altLang="ko-KR" sz="24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spcBef>
                <a:spcPct val="50000"/>
              </a:spcBef>
            </a:pPr>
            <a:r>
              <a:rPr lang="ko-KR" altLang="en-US" sz="1800" dirty="0">
                <a:latin typeface="나눔고딕" panose="020D0604000000000000" pitchFamily="50" charset="-127"/>
                <a:ea typeface="나눔고딕" panose="020D0604000000000000" pitchFamily="50" charset="-127"/>
              </a:rPr>
              <a:t>줄기는 </a:t>
            </a:r>
            <a:r>
              <a:rPr lang="en-US" altLang="ko-KR" sz="1800" dirty="0">
                <a:latin typeface="나눔고딕" panose="020D0604000000000000" pitchFamily="50" charset="-127"/>
                <a:ea typeface="나눔고딕" panose="020D0604000000000000" pitchFamily="50" charset="-127"/>
              </a:rPr>
              <a:t>10</a:t>
            </a:r>
            <a:r>
              <a:rPr lang="ko-KR" altLang="en-US" sz="1800" dirty="0">
                <a:latin typeface="나눔고딕" panose="020D0604000000000000" pitchFamily="50" charset="-127"/>
                <a:ea typeface="나눔고딕" panose="020D0604000000000000" pitchFamily="50" charset="-127"/>
              </a:rPr>
              <a:t>단위 숫자</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잎은 </a:t>
            </a:r>
            <a:r>
              <a:rPr lang="en-US" altLang="ko-KR" sz="1800" dirty="0">
                <a:latin typeface="나눔고딕" panose="020D0604000000000000" pitchFamily="50" charset="-127"/>
                <a:ea typeface="나눔고딕" panose="020D0604000000000000" pitchFamily="50" charset="-127"/>
              </a:rPr>
              <a:t>1</a:t>
            </a:r>
            <a:r>
              <a:rPr lang="ko-KR" altLang="en-US" sz="1800" dirty="0">
                <a:latin typeface="나눔고딕" panose="020D0604000000000000" pitchFamily="50" charset="-127"/>
                <a:ea typeface="나눔고딕" panose="020D0604000000000000" pitchFamily="50" charset="-127"/>
              </a:rPr>
              <a:t>단위 숫자</a:t>
            </a:r>
            <a:r>
              <a:rPr lang="en-US" altLang="ko-KR" sz="1800" dirty="0">
                <a:latin typeface="나눔고딕" panose="020D0604000000000000" pitchFamily="50" charset="-127"/>
                <a:ea typeface="나눔고딕" panose="020D0604000000000000" pitchFamily="50" charset="-127"/>
              </a:rPr>
              <a:t>.</a:t>
            </a:r>
          </a:p>
          <a:p>
            <a:pPr>
              <a:lnSpc>
                <a:spcPct val="150000"/>
              </a:lnSpc>
              <a:spcBef>
                <a:spcPct val="50000"/>
              </a:spcBef>
            </a:pPr>
            <a:r>
              <a:rPr lang="ko-KR" altLang="en-US" sz="1800" dirty="0">
                <a:latin typeface="나눔고딕" panose="020D0604000000000000" pitchFamily="50" charset="-127"/>
                <a:ea typeface="나눔고딕" panose="020D0604000000000000" pitchFamily="50" charset="-127"/>
              </a:rPr>
              <a:t>홈런을</a:t>
            </a:r>
            <a:r>
              <a:rPr lang="en-US" altLang="ko-KR" sz="1800" dirty="0">
                <a:latin typeface="나눔고딕" panose="020D0604000000000000" pitchFamily="50" charset="-127"/>
                <a:ea typeface="나눔고딕" panose="020D0604000000000000" pitchFamily="50" charset="-127"/>
              </a:rPr>
              <a:t> 41</a:t>
            </a:r>
            <a:r>
              <a:rPr lang="ko-KR" altLang="en-US" sz="1800" dirty="0">
                <a:latin typeface="나눔고딕" panose="020D0604000000000000" pitchFamily="50" charset="-127"/>
                <a:ea typeface="나눔고딕" panose="020D0604000000000000" pitchFamily="50" charset="-127"/>
              </a:rPr>
              <a:t>개 친 시즌이 두 번</a:t>
            </a:r>
            <a:r>
              <a:rPr lang="en-US" altLang="ko-KR" sz="1800" dirty="0">
                <a:latin typeface="나눔고딕" panose="020D0604000000000000" pitchFamily="50" charset="-127"/>
                <a:ea typeface="나눔고딕" panose="020D0604000000000000" pitchFamily="50" charset="-127"/>
              </a:rPr>
              <a:t>: 4</a:t>
            </a:r>
            <a:r>
              <a:rPr lang="ko-KR" altLang="en-US" sz="1800" dirty="0">
                <a:latin typeface="나눔고딕" panose="020D0604000000000000" pitchFamily="50" charset="-127"/>
                <a:ea typeface="나눔고딕" panose="020D0604000000000000" pitchFamily="50" charset="-127"/>
              </a:rPr>
              <a:t>의 줄기에 </a:t>
            </a:r>
            <a:r>
              <a:rPr lang="en-US" altLang="ko-KR" sz="1800" dirty="0">
                <a:latin typeface="나눔고딕" panose="020D0604000000000000" pitchFamily="50" charset="-127"/>
                <a:ea typeface="나눔고딕" panose="020D0604000000000000" pitchFamily="50" charset="-127"/>
              </a:rPr>
              <a:t>1</a:t>
            </a:r>
            <a:r>
              <a:rPr lang="ko-KR" altLang="en-US" sz="1800" dirty="0">
                <a:latin typeface="나눔고딕" panose="020D0604000000000000" pitchFamily="50" charset="-127"/>
                <a:ea typeface="나눔고딕" panose="020D0604000000000000" pitchFamily="50" charset="-127"/>
              </a:rPr>
              <a:t>의 잎이 두 번 등장</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  </a:t>
            </a:r>
          </a:p>
        </p:txBody>
      </p:sp>
      <p:pic>
        <p:nvPicPr>
          <p:cNvPr id="16388" name="Picture 2"/>
          <p:cNvPicPr>
            <a:picLocks noChangeAspect="1" noChangeArrowheads="1"/>
          </p:cNvPicPr>
          <p:nvPr/>
        </p:nvPicPr>
        <p:blipFill>
          <a:blip r:embed="rId2" cstate="print"/>
          <a:srcRect/>
          <a:stretch>
            <a:fillRect/>
          </a:stretch>
        </p:blipFill>
        <p:spPr bwMode="auto">
          <a:xfrm>
            <a:off x="3452842" y="2358275"/>
            <a:ext cx="5286316" cy="3240000"/>
          </a:xfrm>
          <a:prstGeom prst="rect">
            <a:avLst/>
          </a:prstGeom>
          <a:noFill/>
          <a:ln w="9525">
            <a:noFill/>
            <a:miter lim="800000"/>
            <a:headEnd/>
            <a:tailEnd/>
          </a:ln>
        </p:spPr>
      </p:pic>
      <p:sp>
        <p:nvSpPr>
          <p:cNvPr id="7" name="AutoShape 106"/>
          <p:cNvSpPr>
            <a:spLocks noChangeArrowheads="1"/>
          </p:cNvSpPr>
          <p:nvPr/>
        </p:nvSpPr>
        <p:spPr bwMode="auto">
          <a:xfrm>
            <a:off x="1974293" y="1590061"/>
            <a:ext cx="160142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줄기</a:t>
            </a:r>
            <a:r>
              <a:rPr lang="en-US" altLang="ko-KR" b="1" dirty="0">
                <a:latin typeface="나눔고딕" panose="020D0604000000000000" pitchFamily="50" charset="-127"/>
                <a:ea typeface="나눔고딕" panose="020D0604000000000000" pitchFamily="50" charset="-127"/>
              </a:rPr>
              <a:t>-</a:t>
            </a:r>
            <a:r>
              <a:rPr lang="ko-KR" altLang="en-US" b="1" dirty="0">
                <a:latin typeface="나눔고딕" panose="020D0604000000000000" pitchFamily="50" charset="-127"/>
                <a:ea typeface="나눔고딕" panose="020D0604000000000000" pitchFamily="50" charset="-127"/>
              </a:rPr>
              <a:t>잎 그림</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총변동의 분해</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r>
              <a:rPr lang="ko-KR" altLang="en-US" sz="2400" dirty="0"/>
              <a:t>            </a:t>
            </a:r>
            <a:endParaRPr lang="en-US" altLang="ko-KR" sz="2400" dirty="0"/>
          </a:p>
          <a:p>
            <a:pPr>
              <a:lnSpc>
                <a:spcPct val="150000"/>
              </a:lnSpc>
              <a:spcBef>
                <a:spcPct val="50000"/>
              </a:spcBef>
            </a:pPr>
            <a:r>
              <a:rPr lang="ko-KR" altLang="en-US" sz="1800" dirty="0">
                <a:latin typeface="+mn-ea"/>
              </a:rPr>
              <a:t>결정계수</a:t>
            </a:r>
            <a:r>
              <a:rPr lang="en-US" altLang="ko-KR" sz="1800" dirty="0">
                <a:latin typeface="+mn-ea"/>
              </a:rPr>
              <a:t>(</a:t>
            </a:r>
            <a:r>
              <a:rPr lang="en-US" altLang="ko-KR" sz="1800" dirty="0"/>
              <a:t>R</a:t>
            </a:r>
            <a:r>
              <a:rPr lang="en-US" altLang="ko-KR" sz="1800" baseline="30000" dirty="0"/>
              <a:t>2</a:t>
            </a:r>
            <a:r>
              <a:rPr lang="en-US" altLang="ko-KR" sz="1800" dirty="0">
                <a:latin typeface="+mn-ea"/>
              </a:rPr>
              <a:t>) = </a:t>
            </a:r>
            <a:r>
              <a:rPr lang="ko-KR" altLang="en-US" sz="1800" dirty="0">
                <a:latin typeface="+mn-ea"/>
              </a:rPr>
              <a:t>총변동에서 차지하는 설명되는 변동분의 비율</a:t>
            </a:r>
            <a:endParaRPr lang="en-US" altLang="ko-KR" sz="1800" dirty="0">
              <a:latin typeface="+mn-ea"/>
            </a:endParaRPr>
          </a:p>
          <a:p>
            <a:pPr>
              <a:lnSpc>
                <a:spcPct val="150000"/>
              </a:lnSpc>
              <a:spcBef>
                <a:spcPct val="50000"/>
              </a:spcBef>
            </a:pPr>
            <a:endParaRPr lang="en-US" altLang="ko-KR" sz="1800" dirty="0">
              <a:latin typeface="+mn-ea"/>
            </a:endParaRPr>
          </a:p>
          <a:p>
            <a:pPr>
              <a:lnSpc>
                <a:spcPct val="150000"/>
              </a:lnSpc>
              <a:spcBef>
                <a:spcPct val="50000"/>
              </a:spcBef>
            </a:pPr>
            <a:endParaRPr lang="en-US" altLang="ko-KR" sz="1800" dirty="0">
              <a:latin typeface="+mn-ea"/>
            </a:endParaRPr>
          </a:p>
          <a:p>
            <a:pPr>
              <a:lnSpc>
                <a:spcPct val="150000"/>
              </a:lnSpc>
              <a:spcBef>
                <a:spcPct val="50000"/>
              </a:spcBef>
            </a:pPr>
            <a:endParaRPr lang="en-US" altLang="ko-KR" sz="1800" dirty="0">
              <a:latin typeface="+mn-ea"/>
            </a:endParaRPr>
          </a:p>
          <a:p>
            <a:pPr>
              <a:lnSpc>
                <a:spcPct val="150000"/>
              </a:lnSpc>
              <a:spcBef>
                <a:spcPct val="50000"/>
              </a:spcBef>
            </a:pPr>
            <a:r>
              <a:rPr lang="ko-KR" altLang="en-US" sz="1800" dirty="0">
                <a:latin typeface="+mn-ea"/>
              </a:rPr>
              <a:t>결정계수의 값이 </a:t>
            </a:r>
            <a:r>
              <a:rPr lang="en-US" altLang="ko-KR" sz="1800" dirty="0">
                <a:latin typeface="+mn-ea"/>
              </a:rPr>
              <a:t>1</a:t>
            </a:r>
            <a:r>
              <a:rPr lang="ko-KR" altLang="en-US" sz="1800" dirty="0">
                <a:latin typeface="+mn-ea"/>
              </a:rPr>
              <a:t>에 가까울수록 회귀직선의 설명력은 높다</a:t>
            </a:r>
            <a:r>
              <a:rPr lang="en-US" altLang="ko-KR" sz="1800" dirty="0">
                <a:latin typeface="+mn-ea"/>
              </a:rPr>
              <a:t>. </a:t>
            </a:r>
          </a:p>
          <a:p>
            <a:pPr>
              <a:lnSpc>
                <a:spcPct val="150000"/>
              </a:lnSpc>
              <a:spcBef>
                <a:spcPct val="50000"/>
              </a:spcBef>
            </a:pPr>
            <a:r>
              <a:rPr lang="ko-KR" altLang="en-US" sz="1800" dirty="0">
                <a:latin typeface="+mn-ea"/>
              </a:rPr>
              <a:t>단순회귀분석의 경우 결정계수인 </a:t>
            </a:r>
            <a:r>
              <a:rPr lang="en-US" altLang="ko-KR" sz="1800" dirty="0"/>
              <a:t>R</a:t>
            </a:r>
            <a:r>
              <a:rPr lang="en-US" altLang="ko-KR" sz="1800" baseline="30000" dirty="0"/>
              <a:t>2</a:t>
            </a:r>
            <a:r>
              <a:rPr lang="en-US" altLang="ko-KR" sz="1800" dirty="0">
                <a:latin typeface="+mn-ea"/>
              </a:rPr>
              <a:t> </a:t>
            </a:r>
            <a:r>
              <a:rPr lang="ko-KR" altLang="en-US" sz="1800" dirty="0">
                <a:latin typeface="+mn-ea"/>
              </a:rPr>
              <a:t>값은 두 변수간 상관계수인 </a:t>
            </a:r>
            <a:r>
              <a:rPr lang="en-US" altLang="ko-KR" sz="1800" dirty="0">
                <a:latin typeface="+mn-ea"/>
              </a:rPr>
              <a:t>r </a:t>
            </a:r>
            <a:r>
              <a:rPr lang="ko-KR" altLang="en-US" sz="1800" dirty="0">
                <a:latin typeface="+mn-ea"/>
              </a:rPr>
              <a:t>의 제곱과 같게 된다</a:t>
            </a:r>
            <a:r>
              <a:rPr lang="en-US" altLang="ko-KR" sz="1800" dirty="0">
                <a:latin typeface="+mn-ea"/>
              </a:rPr>
              <a:t>. (</a:t>
            </a:r>
            <a:r>
              <a:rPr lang="ko-KR" altLang="en-US" sz="1800" dirty="0">
                <a:latin typeface="+mn-ea"/>
              </a:rPr>
              <a:t>단순회귀분석의 경우에는 </a:t>
            </a:r>
            <a:r>
              <a:rPr lang="en-US" altLang="ko-KR" sz="1800" dirty="0"/>
              <a:t>R</a:t>
            </a:r>
            <a:r>
              <a:rPr lang="en-US" altLang="ko-KR" sz="1800" baseline="30000" dirty="0"/>
              <a:t>2</a:t>
            </a:r>
            <a:r>
              <a:rPr lang="ko-KR" altLang="en-US" sz="1800" dirty="0">
                <a:latin typeface="+mn-ea"/>
              </a:rPr>
              <a:t> </a:t>
            </a:r>
            <a:r>
              <a:rPr lang="en-US" altLang="ko-KR" sz="1800" dirty="0">
                <a:latin typeface="+mn-ea"/>
              </a:rPr>
              <a:t>= r</a:t>
            </a:r>
            <a:r>
              <a:rPr lang="en-US" altLang="ko-KR" sz="1800" baseline="30000" dirty="0">
                <a:latin typeface="+mn-ea"/>
              </a:rPr>
              <a:t>2</a:t>
            </a:r>
            <a:r>
              <a:rPr lang="en-US" altLang="ko-KR" sz="1800" dirty="0">
                <a:latin typeface="+mn-ea"/>
              </a:rPr>
              <a:t>)</a:t>
            </a:r>
          </a:p>
          <a:p>
            <a:pPr>
              <a:lnSpc>
                <a:spcPct val="150000"/>
              </a:lnSpc>
              <a:spcBef>
                <a:spcPct val="50000"/>
              </a:spcBef>
            </a:pPr>
            <a:r>
              <a:rPr lang="ko-KR" altLang="en-US" sz="1800" dirty="0">
                <a:latin typeface="+mn-ea"/>
              </a:rPr>
              <a:t>중회귀분석에서는</a:t>
            </a:r>
            <a:r>
              <a:rPr lang="en-US" altLang="ko-KR" sz="1800" dirty="0">
                <a:latin typeface="+mn-ea"/>
              </a:rPr>
              <a:t>?</a:t>
            </a:r>
          </a:p>
        </p:txBody>
      </p:sp>
      <mc:AlternateContent xmlns:mc="http://schemas.openxmlformats.org/markup-compatibility/2006" xmlns:a14="http://schemas.microsoft.com/office/drawing/2010/main">
        <mc:Choice Requires="a14">
          <p:sp>
            <p:nvSpPr>
              <p:cNvPr id="5" name="TextBox 4"/>
              <p:cNvSpPr txBox="1"/>
              <p:nvPr/>
            </p:nvSpPr>
            <p:spPr>
              <a:xfrm>
                <a:off x="3954271" y="3126534"/>
                <a:ext cx="4923271" cy="694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𝑅</m:t>
                          </m:r>
                        </m:e>
                        <m:sup>
                          <m:r>
                            <a:rPr lang="en-US" altLang="ko-KR" sz="2400" i="1">
                              <a:latin typeface="Cambria Math" panose="02040503050406030204" pitchFamily="18" charset="0"/>
                            </a:rPr>
                            <m:t>2</m:t>
                          </m:r>
                        </m:sup>
                      </m:sSup>
                      <m:r>
                        <a:rPr lang="en-US" altLang="ko-KR" sz="2400" i="1">
                          <a:latin typeface="Cambria Math" panose="02040503050406030204" pitchFamily="18" charset="0"/>
                        </a:rPr>
                        <m:t>=</m:t>
                      </m:r>
                      <m:f>
                        <m:fPr>
                          <m:ctrlPr>
                            <a:rPr lang="en-US" altLang="ko-KR" sz="2400" i="1">
                              <a:latin typeface="Cambria Math" panose="02040503050406030204" pitchFamily="18" charset="0"/>
                            </a:rPr>
                          </m:ctrlPr>
                        </m:fPr>
                        <m:num>
                          <m:r>
                            <a:rPr lang="en-US" altLang="ko-KR" sz="2400" i="1">
                              <a:latin typeface="Cambria Math" panose="02040503050406030204" pitchFamily="18" charset="0"/>
                            </a:rPr>
                            <m:t>𝑆𝑆𝑅</m:t>
                          </m:r>
                        </m:num>
                        <m:den>
                          <m:r>
                            <a:rPr lang="en-US" altLang="ko-KR" sz="2400" i="1">
                              <a:latin typeface="Cambria Math" panose="02040503050406030204" pitchFamily="18" charset="0"/>
                            </a:rPr>
                            <m:t>𝑆𝑆𝑇</m:t>
                          </m:r>
                        </m:den>
                      </m:f>
                      <m:r>
                        <a:rPr lang="en-US" altLang="ko-KR" sz="2400" i="1">
                          <a:latin typeface="Cambria Math" panose="02040503050406030204" pitchFamily="18" charset="0"/>
                        </a:rPr>
                        <m:t>=1−</m:t>
                      </m:r>
                      <m:f>
                        <m:fPr>
                          <m:ctrlPr>
                            <a:rPr lang="en-US" altLang="ko-KR" sz="2400" i="1">
                              <a:latin typeface="Cambria Math" panose="02040503050406030204" pitchFamily="18" charset="0"/>
                            </a:rPr>
                          </m:ctrlPr>
                        </m:fPr>
                        <m:num>
                          <m:r>
                            <a:rPr lang="en-US" altLang="ko-KR" sz="2400" i="1">
                              <a:latin typeface="Cambria Math" panose="02040503050406030204" pitchFamily="18" charset="0"/>
                            </a:rPr>
                            <m:t>𝑆𝑆𝐸</m:t>
                          </m:r>
                        </m:num>
                        <m:den>
                          <m:r>
                            <a:rPr lang="en-US" altLang="ko-KR" sz="2400" i="1">
                              <a:latin typeface="Cambria Math" panose="02040503050406030204" pitchFamily="18" charset="0"/>
                            </a:rPr>
                            <m:t>𝑆𝑆𝑇</m:t>
                          </m:r>
                        </m:den>
                      </m:f>
                      <m:r>
                        <a:rPr lang="en-US" altLang="ko-KR" sz="2400" i="1">
                          <a:latin typeface="Cambria Math" panose="02040503050406030204" pitchFamily="18" charset="0"/>
                        </a:rPr>
                        <m:t>    (0≤</m:t>
                      </m:r>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𝑅</m:t>
                          </m:r>
                        </m:e>
                        <m:sup>
                          <m:r>
                            <a:rPr lang="en-US" altLang="ko-KR" sz="2400" i="1">
                              <a:latin typeface="Cambria Math" panose="02040503050406030204" pitchFamily="18" charset="0"/>
                            </a:rPr>
                            <m:t>2</m:t>
                          </m:r>
                        </m:sup>
                      </m:sSup>
                      <m:r>
                        <a:rPr lang="en-US" altLang="ko-KR" sz="2400" i="1">
                          <a:latin typeface="Cambria Math" panose="02040503050406030204" pitchFamily="18" charset="0"/>
                        </a:rPr>
                        <m:t>≤1)</m:t>
                      </m:r>
                    </m:oMath>
                  </m:oMathPara>
                </a14:m>
                <a:endParaRPr lang="ko-KR" alt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954271" y="3126534"/>
                <a:ext cx="4923271" cy="694036"/>
              </a:xfrm>
              <a:prstGeom prst="rect">
                <a:avLst/>
              </a:prstGeom>
              <a:blipFill>
                <a:blip r:embed="rId2"/>
                <a:stretch>
                  <a:fillRect/>
                </a:stretch>
              </a:blipFill>
            </p:spPr>
            <p:txBody>
              <a:bodyPr/>
              <a:lstStyle/>
              <a:p>
                <a:r>
                  <a:rPr lang="ko-KR" altLang="en-US">
                    <a:noFill/>
                  </a:rPr>
                  <a:t> </a:t>
                </a:r>
              </a:p>
            </p:txBody>
          </p:sp>
        </mc:Fallback>
      </mc:AlternateContent>
      <p:sp>
        <p:nvSpPr>
          <p:cNvPr id="9" name="AutoShape 5"/>
          <p:cNvSpPr>
            <a:spLocks noChangeArrowheads="1"/>
          </p:cNvSpPr>
          <p:nvPr/>
        </p:nvSpPr>
        <p:spPr bwMode="auto">
          <a:xfrm>
            <a:off x="1988544" y="1503089"/>
            <a:ext cx="165918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pPr>
            <a:r>
              <a:rPr lang="ko-KR" altLang="en-US" b="1" dirty="0">
                <a:latin typeface="나눔고딕" panose="020D0604000000000000" pitchFamily="50" charset="-127"/>
                <a:ea typeface="나눔고딕" panose="020D0604000000000000" pitchFamily="50" charset="-127"/>
              </a:rPr>
              <a:t>결정계수</a:t>
            </a:r>
            <a:r>
              <a:rPr lang="en-US" altLang="ko-KR" b="1" dirty="0">
                <a:latin typeface="나눔고딕" panose="020D0604000000000000" pitchFamily="50" charset="-127"/>
                <a:ea typeface="나눔고딕" panose="020D0604000000000000" pitchFamily="50" charset="-127"/>
              </a:rPr>
              <a:t>(R</a:t>
            </a:r>
            <a:r>
              <a:rPr lang="en-US" altLang="ko-KR" b="1" baseline="30000" dirty="0">
                <a:latin typeface="나눔고딕" panose="020D0604000000000000" pitchFamily="50" charset="-127"/>
                <a:ea typeface="나눔고딕" panose="020D0604000000000000" pitchFamily="50" charset="-127"/>
              </a:rPr>
              <a:t>2</a:t>
            </a:r>
            <a:r>
              <a:rPr lang="en-US" altLang="ko-KR" b="1" dirty="0">
                <a:latin typeface="나눔고딕" panose="020D0604000000000000" pitchFamily="50" charset="-127"/>
                <a:ea typeface="나눔고딕" panose="020D0604000000000000" pitchFamily="50" charset="-127"/>
              </a:rPr>
              <a:t>)</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60751042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총변동의 분해</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r>
              <a:rPr lang="ko-KR" altLang="en-US" sz="2400" dirty="0"/>
              <a:t>            </a:t>
            </a:r>
            <a:endParaRPr lang="en-US" altLang="ko-KR" sz="2400" dirty="0"/>
          </a:p>
          <a:p>
            <a:pPr>
              <a:lnSpc>
                <a:spcPct val="150000"/>
              </a:lnSpc>
            </a:pPr>
            <a:r>
              <a:rPr lang="ko-KR" altLang="en-US" sz="1800" dirty="0"/>
              <a:t>설명변수를</a:t>
            </a:r>
            <a:r>
              <a:rPr lang="en-US" altLang="ko-KR" sz="1800" dirty="0"/>
              <a:t> </a:t>
            </a:r>
            <a:r>
              <a:rPr lang="ko-KR" altLang="en-US" sz="1800" dirty="0"/>
              <a:t>추가하면 추가할수록  </a:t>
            </a:r>
            <a:r>
              <a:rPr lang="en-US" altLang="ko-KR" sz="1800" dirty="0"/>
              <a:t>R</a:t>
            </a:r>
            <a:r>
              <a:rPr lang="en-US" altLang="ko-KR" sz="1800" baseline="30000" dirty="0"/>
              <a:t>2</a:t>
            </a:r>
            <a:r>
              <a:rPr lang="ko-KR" altLang="en-US" sz="1800" dirty="0"/>
              <a:t>는 언제나 증가함</a:t>
            </a:r>
            <a:endParaRPr lang="en-US" altLang="ko-KR" sz="1800" dirty="0"/>
          </a:p>
          <a:p>
            <a:pPr lvl="1">
              <a:lnSpc>
                <a:spcPct val="150000"/>
              </a:lnSpc>
              <a:buFont typeface="Arial" pitchFamily="34" charset="0"/>
              <a:buChar char="•"/>
            </a:pPr>
            <a:r>
              <a:rPr lang="en-US" altLang="ko-KR" sz="1600" dirty="0"/>
              <a:t>R</a:t>
            </a:r>
            <a:r>
              <a:rPr lang="en-US" altLang="ko-KR" sz="1600" baseline="30000" dirty="0"/>
              <a:t>2</a:t>
            </a:r>
            <a:r>
              <a:rPr lang="en-US" altLang="ko-KR" sz="1600" dirty="0"/>
              <a:t>=1-SSE/SST </a:t>
            </a:r>
            <a:r>
              <a:rPr lang="ko-KR" altLang="en-US" sz="1600" dirty="0"/>
              <a:t>인데 </a:t>
            </a:r>
            <a:r>
              <a:rPr lang="en-US" altLang="ko-KR" sz="1600" dirty="0"/>
              <a:t>SST</a:t>
            </a:r>
            <a:r>
              <a:rPr lang="ko-KR" altLang="en-US" sz="1600" dirty="0"/>
              <a:t>는</a:t>
            </a:r>
            <a:r>
              <a:rPr lang="en-US" altLang="ko-KR" sz="1600" dirty="0"/>
              <a:t> </a:t>
            </a:r>
            <a:r>
              <a:rPr lang="ko-KR" altLang="en-US" sz="1600" dirty="0"/>
              <a:t>고정된 반면 </a:t>
            </a:r>
            <a:r>
              <a:rPr lang="en-US" altLang="ko-KR" sz="1600" dirty="0"/>
              <a:t>SSE</a:t>
            </a:r>
            <a:r>
              <a:rPr lang="ko-KR" altLang="en-US" sz="1600" dirty="0"/>
              <a:t>는 설명변수 추가될수록 감소</a:t>
            </a:r>
            <a:endParaRPr lang="en-US" altLang="ko-KR" sz="1600" dirty="0"/>
          </a:p>
          <a:p>
            <a:pPr>
              <a:lnSpc>
                <a:spcPct val="150000"/>
              </a:lnSpc>
              <a:spcBef>
                <a:spcPct val="50000"/>
              </a:spcBef>
            </a:pPr>
            <a:r>
              <a:rPr lang="ko-KR" altLang="en-US" sz="1800" dirty="0"/>
              <a:t>이 문제를 해결하기 위해 아래의 </a:t>
            </a:r>
            <a:r>
              <a:rPr lang="en-US" altLang="ko-KR" sz="1800" dirty="0"/>
              <a:t>“</a:t>
            </a:r>
            <a:r>
              <a:rPr lang="ko-KR" altLang="en-US" sz="1800" dirty="0"/>
              <a:t>조정된 결정계수</a:t>
            </a:r>
            <a:r>
              <a:rPr lang="en-US" altLang="ko-KR" sz="1800" dirty="0"/>
              <a:t>”</a:t>
            </a:r>
            <a:r>
              <a:rPr lang="ko-KR" altLang="en-US" sz="1800" dirty="0"/>
              <a:t>를 정의함</a:t>
            </a:r>
          </a:p>
          <a:p>
            <a:pPr>
              <a:lnSpc>
                <a:spcPct val="150000"/>
              </a:lnSpc>
              <a:spcBef>
                <a:spcPct val="50000"/>
              </a:spcBef>
            </a:pPr>
            <a:endParaRPr lang="en-US" altLang="ko-KR" sz="1800" dirty="0"/>
          </a:p>
          <a:p>
            <a:pPr>
              <a:lnSpc>
                <a:spcPct val="150000"/>
              </a:lnSpc>
              <a:spcBef>
                <a:spcPct val="50000"/>
              </a:spcBef>
            </a:pPr>
            <a:endParaRPr lang="en-US" altLang="ko-KR" sz="1800" dirty="0"/>
          </a:p>
          <a:p>
            <a:pPr lvl="1">
              <a:lnSpc>
                <a:spcPct val="150000"/>
              </a:lnSpc>
              <a:buFont typeface="Arial" pitchFamily="34" charset="0"/>
              <a:buChar char="•"/>
            </a:pPr>
            <a:r>
              <a:rPr lang="en-US" altLang="ko-KR" sz="1600" dirty="0">
                <a:latin typeface="+mn-ea"/>
              </a:rPr>
              <a:t>SSE</a:t>
            </a:r>
            <a:r>
              <a:rPr lang="ko-KR" altLang="en-US" sz="1600" dirty="0">
                <a:latin typeface="+mn-ea"/>
              </a:rPr>
              <a:t>와</a:t>
            </a:r>
            <a:r>
              <a:rPr lang="en-US" altLang="ko-KR" sz="1600" dirty="0">
                <a:latin typeface="+mn-ea"/>
              </a:rPr>
              <a:t> SST</a:t>
            </a:r>
            <a:r>
              <a:rPr lang="ko-KR" altLang="en-US" sz="1600" dirty="0">
                <a:latin typeface="+mn-ea"/>
              </a:rPr>
              <a:t>가 각각의 자유도로 나누어진 형태로 등장</a:t>
            </a:r>
            <a:endParaRPr lang="en-US" altLang="ko-KR" sz="1600" dirty="0">
              <a:latin typeface="+mn-ea"/>
            </a:endParaRPr>
          </a:p>
          <a:p>
            <a:pPr lvl="1">
              <a:lnSpc>
                <a:spcPct val="150000"/>
              </a:lnSpc>
              <a:buFont typeface="Arial" pitchFamily="34" charset="0"/>
              <a:buChar char="•"/>
            </a:pPr>
            <a:r>
              <a:rPr lang="en-US" altLang="ko-KR" sz="1600" dirty="0">
                <a:latin typeface="+mn-ea"/>
              </a:rPr>
              <a:t>SST</a:t>
            </a:r>
            <a:r>
              <a:rPr lang="ko-KR" altLang="en-US" sz="1600" dirty="0">
                <a:latin typeface="+mn-ea"/>
              </a:rPr>
              <a:t>의</a:t>
            </a:r>
            <a:r>
              <a:rPr lang="en-US" altLang="ko-KR" sz="1600" dirty="0">
                <a:latin typeface="+mn-ea"/>
              </a:rPr>
              <a:t> </a:t>
            </a:r>
            <a:r>
              <a:rPr lang="ko-KR" altLang="en-US" sz="1600" dirty="0">
                <a:latin typeface="+mn-ea"/>
              </a:rPr>
              <a:t>자유도</a:t>
            </a:r>
            <a:r>
              <a:rPr lang="en-US" altLang="ko-KR" sz="1600" dirty="0">
                <a:latin typeface="+mn-ea"/>
              </a:rPr>
              <a:t>=(n-1): </a:t>
            </a:r>
            <a:r>
              <a:rPr lang="ko-KR" altLang="en-US" sz="1600" dirty="0">
                <a:latin typeface="+mn-ea"/>
                <a:sym typeface="Wingdings" pitchFamily="2" charset="2"/>
              </a:rPr>
              <a:t>표준편차 구할 때의 자유도와 동일</a:t>
            </a:r>
            <a:endParaRPr lang="en-US" altLang="ko-KR" sz="1600" dirty="0">
              <a:latin typeface="+mn-ea"/>
              <a:sym typeface="Wingdings" pitchFamily="2" charset="2"/>
            </a:endParaRPr>
          </a:p>
          <a:p>
            <a:pPr lvl="1">
              <a:lnSpc>
                <a:spcPct val="150000"/>
              </a:lnSpc>
              <a:buFont typeface="Arial" pitchFamily="34" charset="0"/>
              <a:buChar char="•"/>
            </a:pPr>
            <a:r>
              <a:rPr lang="en-US" altLang="ko-KR" sz="1600" dirty="0">
                <a:latin typeface="+mn-ea"/>
                <a:sym typeface="Wingdings" pitchFamily="2" charset="2"/>
              </a:rPr>
              <a:t>SSE</a:t>
            </a:r>
            <a:r>
              <a:rPr lang="ko-KR" altLang="en-US" sz="1600" dirty="0">
                <a:latin typeface="+mn-ea"/>
                <a:sym typeface="Wingdings" pitchFamily="2" charset="2"/>
              </a:rPr>
              <a:t>의 자유도</a:t>
            </a:r>
            <a:r>
              <a:rPr lang="en-US" altLang="ko-KR" sz="1600" dirty="0">
                <a:latin typeface="+mn-ea"/>
                <a:sym typeface="Wingdings" pitchFamily="2" charset="2"/>
              </a:rPr>
              <a:t>=(n-k-1): n</a:t>
            </a:r>
            <a:r>
              <a:rPr lang="ko-KR" altLang="en-US" sz="1600" dirty="0">
                <a:latin typeface="+mn-ea"/>
                <a:sym typeface="Wingdings" pitchFamily="2" charset="2"/>
              </a:rPr>
              <a:t>개 자료 이용 총 </a:t>
            </a:r>
            <a:r>
              <a:rPr lang="en-US" altLang="ko-KR" sz="1600" dirty="0">
                <a:latin typeface="+mn-ea"/>
                <a:sym typeface="Wingdings" pitchFamily="2" charset="2"/>
              </a:rPr>
              <a:t>(k+1)</a:t>
            </a:r>
            <a:r>
              <a:rPr lang="ko-KR" altLang="en-US" sz="1600" dirty="0">
                <a:latin typeface="+mn-ea"/>
                <a:sym typeface="Wingdings" pitchFamily="2" charset="2"/>
              </a:rPr>
              <a:t>개의 계수</a:t>
            </a:r>
            <a:r>
              <a:rPr lang="en-US" altLang="ko-KR" sz="1600" dirty="0">
                <a:latin typeface="+mn-ea"/>
                <a:sym typeface="Wingdings" pitchFamily="2" charset="2"/>
              </a:rPr>
              <a:t> </a:t>
            </a:r>
            <a:r>
              <a:rPr lang="ko-KR" altLang="en-US" sz="1600" dirty="0">
                <a:latin typeface="+mn-ea"/>
                <a:sym typeface="Wingdings" pitchFamily="2" charset="2"/>
              </a:rPr>
              <a:t>추정한 결과</a:t>
            </a:r>
            <a:endParaRPr lang="en-US" altLang="ko-KR" sz="1600" dirty="0">
              <a:latin typeface="+mn-ea"/>
              <a:sym typeface="Wingdings" pitchFamily="2" charset="2"/>
            </a:endParaRPr>
          </a:p>
          <a:p>
            <a:pPr lvl="1">
              <a:lnSpc>
                <a:spcPct val="150000"/>
              </a:lnSpc>
              <a:buFont typeface="Arial" pitchFamily="34" charset="0"/>
              <a:buChar char="•"/>
            </a:pPr>
            <a:r>
              <a:rPr lang="ko-KR" altLang="en-US" sz="1600" dirty="0">
                <a:latin typeface="+mn-ea"/>
                <a:sym typeface="Wingdings" pitchFamily="2" charset="2"/>
              </a:rPr>
              <a:t>조정된 결정계수는 설명변수가 추가된다고 해서 반드시 늘지는 않음</a:t>
            </a:r>
            <a:endParaRPr lang="en-US" altLang="ko-KR" sz="1600" dirty="0">
              <a:latin typeface="+mn-ea"/>
            </a:endParaRPr>
          </a:p>
        </p:txBody>
      </p:sp>
      <p:pic>
        <p:nvPicPr>
          <p:cNvPr id="8" name="Picture 5"/>
          <p:cNvPicPr>
            <a:picLocks noChangeAspect="1" noChangeArrowheads="1"/>
          </p:cNvPicPr>
          <p:nvPr/>
        </p:nvPicPr>
        <p:blipFill>
          <a:blip r:embed="rId2" cstate="print"/>
          <a:srcRect/>
          <a:stretch>
            <a:fillRect/>
          </a:stretch>
        </p:blipFill>
        <p:spPr bwMode="auto">
          <a:xfrm>
            <a:off x="2867025" y="3718346"/>
            <a:ext cx="6276975" cy="904875"/>
          </a:xfrm>
          <a:prstGeom prst="rect">
            <a:avLst/>
          </a:prstGeom>
          <a:noFill/>
          <a:ln w="9525">
            <a:noFill/>
            <a:miter lim="800000"/>
            <a:headEnd/>
            <a:tailEnd/>
          </a:ln>
        </p:spPr>
      </p:pic>
      <p:sp>
        <p:nvSpPr>
          <p:cNvPr id="10" name="AutoShape 5"/>
          <p:cNvSpPr>
            <a:spLocks noChangeArrowheads="1"/>
          </p:cNvSpPr>
          <p:nvPr/>
        </p:nvSpPr>
        <p:spPr bwMode="auto">
          <a:xfrm>
            <a:off x="1113670" y="1600200"/>
            <a:ext cx="331536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pPr>
            <a:r>
              <a:rPr lang="ko-KR" altLang="en-US" b="1" dirty="0">
                <a:latin typeface="나눔고딕" panose="020D0604000000000000" pitchFamily="50" charset="-127"/>
                <a:ea typeface="나눔고딕" panose="020D0604000000000000" pitchFamily="50" charset="-127"/>
              </a:rPr>
              <a:t>조정된 결정계수</a:t>
            </a:r>
            <a:r>
              <a:rPr lang="en-US" altLang="ko-KR" b="1" dirty="0">
                <a:latin typeface="나눔고딕" panose="020D0604000000000000" pitchFamily="50" charset="-127"/>
                <a:ea typeface="나눔고딕" panose="020D0604000000000000" pitchFamily="50" charset="-127"/>
              </a:rPr>
              <a:t>(adjusted</a:t>
            </a:r>
            <a:r>
              <a:rPr lang="ko-KR" altLang="en-US" b="1" dirty="0">
                <a:latin typeface="나눔고딕" panose="020D0604000000000000" pitchFamily="50" charset="-127"/>
                <a:ea typeface="나눔고딕" panose="020D0604000000000000" pitchFamily="50" charset="-127"/>
              </a:rPr>
              <a:t> </a:t>
            </a:r>
            <a:r>
              <a:rPr lang="en-US" altLang="ko-KR" b="1" dirty="0">
                <a:latin typeface="나눔고딕" panose="020D0604000000000000" pitchFamily="50" charset="-127"/>
                <a:ea typeface="나눔고딕" panose="020D0604000000000000" pitchFamily="50" charset="-127"/>
              </a:rPr>
              <a:t>R</a:t>
            </a:r>
            <a:r>
              <a:rPr lang="en-US" altLang="ko-KR" b="1" baseline="30000" dirty="0">
                <a:latin typeface="나눔고딕" panose="020D0604000000000000" pitchFamily="50" charset="-127"/>
                <a:ea typeface="나눔고딕" panose="020D0604000000000000" pitchFamily="50" charset="-127"/>
              </a:rPr>
              <a:t>2</a:t>
            </a:r>
            <a:r>
              <a:rPr lang="en-US" altLang="ko-KR" b="1" dirty="0">
                <a:latin typeface="나눔고딕" panose="020D0604000000000000" pitchFamily="50" charset="-127"/>
                <a:ea typeface="나눔고딕" panose="020D0604000000000000" pitchFamily="50" charset="-127"/>
              </a:rPr>
              <a:t>)</a:t>
            </a:r>
            <a:endParaRPr lang="ko-KR" altLang="en-US" b="1" dirty="0">
              <a:latin typeface="나눔고딕" panose="020D0604000000000000" pitchFamily="50" charset="-127"/>
              <a:ea typeface="나눔고딕" panose="020D0604000000000000" pitchFamily="50" charset="-127"/>
            </a:endParaRPr>
          </a:p>
        </p:txBody>
      </p:sp>
      <p:sp>
        <p:nvSpPr>
          <p:cNvPr id="4" name="직사각형 3"/>
          <p:cNvSpPr/>
          <p:nvPr/>
        </p:nvSpPr>
        <p:spPr>
          <a:xfrm>
            <a:off x="2336800" y="6197600"/>
            <a:ext cx="7122160" cy="341313"/>
          </a:xfrm>
          <a:prstGeom prst="rect">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553624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535" y="912229"/>
            <a:ext cx="10815148" cy="584775"/>
          </a:xfrm>
          <a:prstGeom prst="rect">
            <a:avLst/>
          </a:prstGeom>
          <a:noFill/>
        </p:spPr>
        <p:txBody>
          <a:bodyPr wrap="square" rtlCol="0">
            <a:spAutoFit/>
          </a:bodyPr>
          <a:lstStyle/>
          <a:p>
            <a:r>
              <a:rPr lang="en-US" altLang="ko-KR" sz="3200" dirty="0"/>
              <a:t>6. Extensions of the Simple Linear Model</a:t>
            </a:r>
            <a:endParaRPr lang="ko-KR" altLang="en-US" sz="3200" dirty="0"/>
          </a:p>
        </p:txBody>
      </p:sp>
      <p:sp>
        <p:nvSpPr>
          <p:cNvPr id="9" name="TextBox 8"/>
          <p:cNvSpPr txBox="1"/>
          <p:nvPr/>
        </p:nvSpPr>
        <p:spPr>
          <a:xfrm>
            <a:off x="1041578" y="2239897"/>
            <a:ext cx="6662242" cy="523220"/>
          </a:xfrm>
          <a:prstGeom prst="rect">
            <a:avLst/>
          </a:prstGeom>
          <a:noFill/>
        </p:spPr>
        <p:txBody>
          <a:bodyPr wrap="square" rtlCol="0">
            <a:spAutoFit/>
          </a:bodyPr>
          <a:lstStyle/>
          <a:p>
            <a:r>
              <a:rPr lang="en-US" altLang="ko-KR" sz="2800" dirty="0"/>
              <a:t>1) Interaction Term</a:t>
            </a:r>
            <a:endParaRPr lang="ko-KR" altLang="en-US" sz="2800" dirty="0"/>
          </a:p>
        </p:txBody>
      </p:sp>
      <p:sp>
        <p:nvSpPr>
          <p:cNvPr id="10" name="TextBox 9"/>
          <p:cNvSpPr txBox="1"/>
          <p:nvPr/>
        </p:nvSpPr>
        <p:spPr>
          <a:xfrm>
            <a:off x="1041578" y="4680634"/>
            <a:ext cx="8571052" cy="523220"/>
          </a:xfrm>
          <a:prstGeom prst="rect">
            <a:avLst/>
          </a:prstGeom>
          <a:noFill/>
        </p:spPr>
        <p:txBody>
          <a:bodyPr wrap="square" rtlCol="0">
            <a:spAutoFit/>
          </a:bodyPr>
          <a:lstStyle/>
          <a:p>
            <a:r>
              <a:rPr lang="en-US" altLang="ko-KR" sz="2800" dirty="0"/>
              <a:t>2) Quadratic Term</a:t>
            </a:r>
            <a:endParaRPr lang="ko-KR" altLang="en-US" sz="2800" dirty="0"/>
          </a:p>
        </p:txBody>
      </p:sp>
      <p:sp>
        <p:nvSpPr>
          <p:cNvPr id="2" name="TextBox 1"/>
          <p:cNvSpPr txBox="1"/>
          <p:nvPr/>
        </p:nvSpPr>
        <p:spPr>
          <a:xfrm>
            <a:off x="1577340" y="2763117"/>
            <a:ext cx="5821943" cy="461665"/>
          </a:xfrm>
          <a:prstGeom prst="rect">
            <a:avLst/>
          </a:prstGeom>
          <a:noFill/>
        </p:spPr>
        <p:txBody>
          <a:bodyPr wrap="square" rtlCol="0">
            <a:spAutoFit/>
          </a:bodyPr>
          <a:lstStyle/>
          <a:p>
            <a:r>
              <a:rPr lang="en-US" altLang="ko-KR" sz="2400" dirty="0"/>
              <a:t>Ex) Synergy effect</a:t>
            </a:r>
            <a:endParaRPr lang="ko-KR" altLang="en-US" sz="2400" dirty="0"/>
          </a:p>
        </p:txBody>
      </p:sp>
      <p:sp>
        <p:nvSpPr>
          <p:cNvPr id="13" name="TextBox 12"/>
          <p:cNvSpPr txBox="1"/>
          <p:nvPr/>
        </p:nvSpPr>
        <p:spPr>
          <a:xfrm>
            <a:off x="1577340" y="5520914"/>
            <a:ext cx="6800850" cy="461665"/>
          </a:xfrm>
          <a:prstGeom prst="rect">
            <a:avLst/>
          </a:prstGeom>
          <a:noFill/>
        </p:spPr>
        <p:txBody>
          <a:bodyPr wrap="square" rtlCol="0">
            <a:spAutoFit/>
          </a:bodyPr>
          <a:lstStyle/>
          <a:p>
            <a:r>
              <a:rPr lang="en-US" altLang="ko-KR" sz="2400" dirty="0"/>
              <a:t>Ex) Polynomial Regression</a:t>
            </a:r>
            <a:endParaRPr lang="ko-KR" altLang="en-US" sz="2400" dirty="0"/>
          </a:p>
        </p:txBody>
      </p:sp>
      <p:sp>
        <p:nvSpPr>
          <p:cNvPr id="8" name="TextBox 7"/>
          <p:cNvSpPr txBox="1"/>
          <p:nvPr/>
        </p:nvSpPr>
        <p:spPr>
          <a:xfrm>
            <a:off x="6171787" y="2763117"/>
            <a:ext cx="4419600" cy="461665"/>
          </a:xfrm>
          <a:prstGeom prst="rect">
            <a:avLst/>
          </a:prstGeom>
          <a:noFill/>
        </p:spPr>
        <p:txBody>
          <a:bodyPr wrap="square" rtlCol="0">
            <a:spAutoFit/>
          </a:bodyPr>
          <a:lstStyle/>
          <a:p>
            <a:r>
              <a:rPr lang="en-US" altLang="ko-KR" sz="2400" dirty="0"/>
              <a:t>Interaction term</a:t>
            </a:r>
            <a:r>
              <a:rPr lang="ko-KR" altLang="en-US" sz="2400" dirty="0"/>
              <a:t>을 고려함</a:t>
            </a:r>
          </a:p>
        </p:txBody>
      </p:sp>
      <mc:AlternateContent xmlns:mc="http://schemas.openxmlformats.org/markup-compatibility/2006" xmlns:a14="http://schemas.microsoft.com/office/drawing/2010/main">
        <mc:Choice Requires="a14">
          <p:sp>
            <p:nvSpPr>
              <p:cNvPr id="12" name="TextBox 11"/>
              <p:cNvSpPr txBox="1"/>
              <p:nvPr/>
            </p:nvSpPr>
            <p:spPr>
              <a:xfrm>
                <a:off x="1577340" y="3224782"/>
                <a:ext cx="3635792" cy="461665"/>
              </a:xfrm>
              <a:prstGeom prst="rect">
                <a:avLst/>
              </a:prstGeom>
              <a:noFill/>
            </p:spPr>
            <p:txBody>
              <a:bodyPr wrap="square" rtlCol="0">
                <a:spAutoFit/>
              </a:bodyPr>
              <a:lstStyle/>
              <a:p>
                <a:r>
                  <a:rPr lang="en-US" altLang="ko-KR" sz="2400" dirty="0"/>
                  <a:t>Y = </a:t>
                </a:r>
                <a14:m>
                  <m:oMath xmlns:m="http://schemas.openxmlformats.org/officeDocument/2006/math">
                    <m:sSub>
                      <m:sSubPr>
                        <m:ctrlPr>
                          <a:rPr lang="en-US" altLang="ko-KR" sz="2400" i="1" smtClean="0">
                            <a:latin typeface="Cambria Math" panose="02040503050406030204" pitchFamily="18" charset="0"/>
                          </a:rPr>
                        </m:ctrlPr>
                      </m:sSubPr>
                      <m:e>
                        <m:r>
                          <a:rPr lang="ko-KR" altLang="en-US" sz="2400" i="1" smtClean="0">
                            <a:latin typeface="Cambria Math" panose="02040503050406030204" pitchFamily="18" charset="0"/>
                          </a:rPr>
                          <m:t>𝛽</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ko-KR" altLang="en-US" sz="2400" b="0" i="1" smtClean="0">
                            <a:latin typeface="Cambria Math" panose="02040503050406030204" pitchFamily="18" charset="0"/>
                          </a:rPr>
                          <m:t>𝛽</m:t>
                        </m:r>
                      </m:e>
                      <m:sub>
                        <m:r>
                          <a:rPr lang="en-US" altLang="ko-KR" sz="2400" b="0" i="1" smtClean="0">
                            <a:latin typeface="Cambria Math" panose="02040503050406030204" pitchFamily="18" charset="0"/>
                          </a:rPr>
                          <m:t>1</m:t>
                        </m:r>
                      </m:sub>
                    </m:sSub>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𝑋</m:t>
                        </m:r>
                      </m:e>
                      <m:sub>
                        <m:r>
                          <a:rPr lang="en-US" altLang="ko-KR" sz="2400" b="0" i="1" smtClean="0">
                            <a:latin typeface="Cambria Math" panose="02040503050406030204" pitchFamily="18" charset="0"/>
                          </a:rPr>
                          <m:t>1</m:t>
                        </m:r>
                      </m:sub>
                    </m:sSub>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ko-KR" altLang="en-US" sz="2400" b="0" i="1" smtClean="0">
                            <a:latin typeface="Cambria Math" panose="02040503050406030204" pitchFamily="18" charset="0"/>
                          </a:rPr>
                          <m:t>𝛽</m:t>
                        </m:r>
                      </m:e>
                      <m:sub>
                        <m:r>
                          <a:rPr lang="en-US" altLang="ko-KR" sz="2400" b="0" i="1" smtClean="0">
                            <a:latin typeface="Cambria Math" panose="02040503050406030204" pitchFamily="18" charset="0"/>
                          </a:rPr>
                          <m:t>2</m:t>
                        </m:r>
                      </m:sub>
                    </m:sSub>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𝑋</m:t>
                        </m:r>
                      </m:e>
                      <m:sub>
                        <m:r>
                          <a:rPr lang="en-US" altLang="ko-KR" sz="2400" b="0" i="1" smtClean="0">
                            <a:latin typeface="Cambria Math" panose="02040503050406030204" pitchFamily="18" charset="0"/>
                          </a:rPr>
                          <m:t>2</m:t>
                        </m:r>
                      </m:sub>
                    </m:sSub>
                    <m:r>
                      <a:rPr lang="en-US" altLang="ko-KR" sz="2400" b="0" i="1" smtClean="0">
                        <a:latin typeface="Cambria Math" panose="02040503050406030204" pitchFamily="18" charset="0"/>
                      </a:rPr>
                      <m:t>+</m:t>
                    </m:r>
                    <m:r>
                      <a:rPr lang="ko-KR" altLang="en-US" sz="2400" b="0" i="1" smtClean="0">
                        <a:latin typeface="Cambria Math" panose="02040503050406030204" pitchFamily="18" charset="0"/>
                      </a:rPr>
                      <m:t>𝜖</m:t>
                    </m:r>
                  </m:oMath>
                </a14:m>
                <a:endParaRPr lang="ko-KR" alt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577340" y="3224782"/>
                <a:ext cx="3635792" cy="461665"/>
              </a:xfrm>
              <a:prstGeom prst="rect">
                <a:avLst/>
              </a:prstGeom>
              <a:blipFill rotWithShape="0">
                <a:blip r:embed="rId2"/>
                <a:stretch>
                  <a:fillRect l="-2685" t="-10526" b="-2894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6151967" y="3224782"/>
                <a:ext cx="5209716" cy="461665"/>
              </a:xfrm>
              <a:prstGeom prst="rect">
                <a:avLst/>
              </a:prstGeom>
              <a:noFill/>
            </p:spPr>
            <p:txBody>
              <a:bodyPr wrap="square" rtlCol="0">
                <a:spAutoFit/>
              </a:bodyPr>
              <a:lstStyle/>
              <a:p>
                <a:r>
                  <a:rPr lang="en-US" altLang="ko-KR" sz="2400" dirty="0"/>
                  <a:t>Y = </a:t>
                </a:r>
                <a14:m>
                  <m:oMath xmlns:m="http://schemas.openxmlformats.org/officeDocument/2006/math">
                    <m:sSub>
                      <m:sSubPr>
                        <m:ctrlPr>
                          <a:rPr lang="en-US" altLang="ko-KR" sz="2400" i="1" smtClean="0">
                            <a:latin typeface="Cambria Math" panose="02040503050406030204" pitchFamily="18" charset="0"/>
                          </a:rPr>
                        </m:ctrlPr>
                      </m:sSubPr>
                      <m:e>
                        <m:r>
                          <a:rPr lang="ko-KR" altLang="en-US" sz="2400" i="1" smtClean="0">
                            <a:latin typeface="Cambria Math" panose="02040503050406030204" pitchFamily="18" charset="0"/>
                          </a:rPr>
                          <m:t>𝛽</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ko-KR" altLang="en-US" sz="2400" b="0" i="1" smtClean="0">
                            <a:latin typeface="Cambria Math" panose="02040503050406030204" pitchFamily="18" charset="0"/>
                          </a:rPr>
                          <m:t>𝛽</m:t>
                        </m:r>
                      </m:e>
                      <m:sub>
                        <m:r>
                          <a:rPr lang="en-US" altLang="ko-KR" sz="2400" b="0" i="1" smtClean="0">
                            <a:latin typeface="Cambria Math" panose="02040503050406030204" pitchFamily="18" charset="0"/>
                          </a:rPr>
                          <m:t>1</m:t>
                        </m:r>
                      </m:sub>
                    </m:sSub>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𝑋</m:t>
                        </m:r>
                      </m:e>
                      <m:sub>
                        <m:r>
                          <a:rPr lang="en-US" altLang="ko-KR" sz="2400" b="0" i="1" smtClean="0">
                            <a:latin typeface="Cambria Math" panose="02040503050406030204" pitchFamily="18" charset="0"/>
                          </a:rPr>
                          <m:t>1</m:t>
                        </m:r>
                      </m:sub>
                    </m:sSub>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ko-KR" altLang="en-US" sz="2400" b="0" i="1" smtClean="0">
                            <a:latin typeface="Cambria Math" panose="02040503050406030204" pitchFamily="18" charset="0"/>
                          </a:rPr>
                          <m:t>𝛽</m:t>
                        </m:r>
                      </m:e>
                      <m:sub>
                        <m:r>
                          <a:rPr lang="en-US" altLang="ko-KR" sz="2400" b="0" i="1" smtClean="0">
                            <a:latin typeface="Cambria Math" panose="02040503050406030204" pitchFamily="18" charset="0"/>
                          </a:rPr>
                          <m:t>2</m:t>
                        </m:r>
                      </m:sub>
                    </m:sSub>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𝑋</m:t>
                        </m:r>
                      </m:e>
                      <m:sub>
                        <m:r>
                          <a:rPr lang="en-US" altLang="ko-KR" sz="2400" b="0" i="1" smtClean="0">
                            <a:latin typeface="Cambria Math" panose="02040503050406030204" pitchFamily="18" charset="0"/>
                          </a:rPr>
                          <m:t>2</m:t>
                        </m:r>
                      </m:sub>
                    </m:sSub>
                    <m:r>
                      <a:rPr lang="en-US" altLang="ko-KR" sz="2400" b="0" i="1" smtClean="0">
                        <a:latin typeface="Cambria Math" panose="02040503050406030204" pitchFamily="18" charset="0"/>
                      </a:rPr>
                      <m:t>+</m:t>
                    </m:r>
                    <m:sSub>
                      <m:sSubPr>
                        <m:ctrlPr>
                          <a:rPr lang="en-US" altLang="ko-KR" sz="2400" i="1">
                            <a:latin typeface="Cambria Math" panose="02040503050406030204" pitchFamily="18" charset="0"/>
                          </a:rPr>
                        </m:ctrlPr>
                      </m:sSubPr>
                      <m:e>
                        <m:r>
                          <a:rPr lang="ko-KR" altLang="en-US" sz="2400" i="1">
                            <a:latin typeface="Cambria Math" panose="02040503050406030204" pitchFamily="18" charset="0"/>
                          </a:rPr>
                          <m:t>𝛽</m:t>
                        </m:r>
                      </m:e>
                      <m:sub>
                        <m:r>
                          <a:rPr lang="en-US" altLang="ko-KR" sz="2400" b="0" i="1" smtClean="0">
                            <a:latin typeface="Cambria Math" panose="02040503050406030204" pitchFamily="18" charset="0"/>
                          </a:rPr>
                          <m:t>3</m:t>
                        </m:r>
                      </m:sub>
                    </m:sSub>
                    <m:sSub>
                      <m:sSubPr>
                        <m:ctrlPr>
                          <a:rPr lang="en-US" altLang="ko-KR" sz="2400" i="1">
                            <a:latin typeface="Cambria Math" panose="02040503050406030204" pitchFamily="18" charset="0"/>
                          </a:rPr>
                        </m:ctrlPr>
                      </m:sSubPr>
                      <m:e>
                        <m:sSub>
                          <m:sSubPr>
                            <m:ctrlPr>
                              <a:rPr lang="en-US" altLang="ko-KR" sz="2400" i="1" smtClean="0">
                                <a:latin typeface="Cambria Math" panose="02040503050406030204" pitchFamily="18" charset="0"/>
                              </a:rPr>
                            </m:ctrlPr>
                          </m:sSubPr>
                          <m:e>
                            <m:r>
                              <a:rPr lang="en-US" altLang="ko-KR" sz="2400" b="0" i="1" smtClean="0">
                                <a:latin typeface="Cambria Math" panose="02040503050406030204" pitchFamily="18" charset="0"/>
                              </a:rPr>
                              <m:t>𝑋</m:t>
                            </m:r>
                          </m:e>
                          <m:sub>
                            <m:r>
                              <a:rPr lang="en-US" altLang="ko-KR" sz="2400" b="0" i="1" smtClean="0">
                                <a:latin typeface="Cambria Math" panose="02040503050406030204" pitchFamily="18" charset="0"/>
                              </a:rPr>
                              <m:t>1</m:t>
                            </m:r>
                          </m:sub>
                        </m:sSub>
                        <m:r>
                          <a:rPr lang="en-US" altLang="ko-KR" sz="2400" i="1">
                            <a:latin typeface="Cambria Math" panose="02040503050406030204" pitchFamily="18" charset="0"/>
                          </a:rPr>
                          <m:t>𝑋</m:t>
                        </m:r>
                      </m:e>
                      <m:sub>
                        <m:r>
                          <a:rPr lang="en-US" altLang="ko-KR" sz="2400" b="0" i="1" smtClean="0">
                            <a:latin typeface="Cambria Math" panose="02040503050406030204" pitchFamily="18" charset="0"/>
                          </a:rPr>
                          <m:t>2</m:t>
                        </m:r>
                      </m:sub>
                    </m:sSub>
                    <m:r>
                      <a:rPr lang="en-US" altLang="ko-KR" sz="2400" b="0" i="1" smtClean="0">
                        <a:latin typeface="Cambria Math" panose="02040503050406030204" pitchFamily="18" charset="0"/>
                      </a:rPr>
                      <m:t>+</m:t>
                    </m:r>
                    <m:r>
                      <a:rPr lang="ko-KR" altLang="en-US" sz="2400" b="0" i="1" smtClean="0">
                        <a:latin typeface="Cambria Math" panose="02040503050406030204" pitchFamily="18" charset="0"/>
                      </a:rPr>
                      <m:t>𝜖</m:t>
                    </m:r>
                  </m:oMath>
                </a14:m>
                <a:endParaRPr lang="ko-KR" alt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151967" y="3224782"/>
                <a:ext cx="5209716" cy="461665"/>
              </a:xfrm>
              <a:prstGeom prst="rect">
                <a:avLst/>
              </a:prstGeom>
              <a:blipFill rotWithShape="0">
                <a:blip r:embed="rId3"/>
                <a:stretch>
                  <a:fillRect l="-1754" t="-10526" b="-28947"/>
                </a:stretch>
              </a:blipFill>
            </p:spPr>
            <p:txBody>
              <a:bodyPr/>
              <a:lstStyle/>
              <a:p>
                <a:r>
                  <a:rPr lang="ko-KR" altLang="en-US">
                    <a:noFill/>
                  </a:rPr>
                  <a:t> </a:t>
                </a:r>
              </a:p>
            </p:txBody>
          </p:sp>
        </mc:Fallback>
      </mc:AlternateContent>
      <p:sp>
        <p:nvSpPr>
          <p:cNvPr id="4" name="갈매기형 수장 3"/>
          <p:cNvSpPr/>
          <p:nvPr/>
        </p:nvSpPr>
        <p:spPr>
          <a:xfrm>
            <a:off x="5091194" y="3018472"/>
            <a:ext cx="812712" cy="241738"/>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mc:AlternateContent xmlns:mc="http://schemas.openxmlformats.org/markup-compatibility/2006" xmlns:a14="http://schemas.microsoft.com/office/drawing/2010/main">
        <mc:Choice Requires="a14">
          <p:sp>
            <p:nvSpPr>
              <p:cNvPr id="15" name="TextBox 14"/>
              <p:cNvSpPr txBox="1"/>
              <p:nvPr/>
            </p:nvSpPr>
            <p:spPr>
              <a:xfrm>
                <a:off x="3547109" y="4005112"/>
                <a:ext cx="7215484" cy="478208"/>
              </a:xfrm>
              <a:prstGeom prst="rect">
                <a:avLst/>
              </a:prstGeom>
              <a:noFill/>
            </p:spPr>
            <p:txBody>
              <a:bodyPr wrap="square" rtlCol="0">
                <a:spAutoFit/>
              </a:bodyPr>
              <a:lstStyle/>
              <a:p>
                <a:r>
                  <a:rPr lang="en-US" altLang="ko-KR" sz="2400" dirty="0"/>
                  <a:t>Y = </a:t>
                </a:r>
                <a14:m>
                  <m:oMath xmlns:m="http://schemas.openxmlformats.org/officeDocument/2006/math">
                    <m:sSub>
                      <m:sSubPr>
                        <m:ctrlPr>
                          <a:rPr lang="en-US" altLang="ko-KR" sz="2400" i="1" smtClean="0">
                            <a:latin typeface="Cambria Math" panose="02040503050406030204" pitchFamily="18" charset="0"/>
                          </a:rPr>
                        </m:ctrlPr>
                      </m:sSubPr>
                      <m:e>
                        <m:r>
                          <a:rPr lang="ko-KR" altLang="en-US" sz="2400" i="1" smtClean="0">
                            <a:latin typeface="Cambria Math" panose="02040503050406030204" pitchFamily="18" charset="0"/>
                          </a:rPr>
                          <m:t>𝛽</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acc>
                          <m:accPr>
                            <m:chr m:val="̃"/>
                            <m:ctrlPr>
                              <a:rPr lang="en-US" altLang="ko-KR" sz="2400" b="0" i="1" smtClean="0">
                                <a:latin typeface="Cambria Math" panose="02040503050406030204" pitchFamily="18" charset="0"/>
                              </a:rPr>
                            </m:ctrlPr>
                          </m:accPr>
                          <m:e>
                            <m:r>
                              <a:rPr lang="ko-KR" altLang="en-US" sz="2400" b="0" i="1" smtClean="0">
                                <a:latin typeface="Cambria Math" panose="02040503050406030204" pitchFamily="18" charset="0"/>
                              </a:rPr>
                              <m:t>𝛽</m:t>
                            </m:r>
                          </m:e>
                        </m:acc>
                      </m:e>
                      <m:sub>
                        <m:r>
                          <a:rPr lang="en-US" altLang="ko-KR" sz="2400" b="0" i="1" smtClean="0">
                            <a:latin typeface="Cambria Math" panose="02040503050406030204" pitchFamily="18" charset="0"/>
                          </a:rPr>
                          <m:t>1</m:t>
                        </m:r>
                      </m:sub>
                    </m:sSub>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𝑋</m:t>
                        </m:r>
                      </m:e>
                      <m:sub>
                        <m:r>
                          <a:rPr lang="en-US" altLang="ko-KR" sz="2400" b="0" i="1" smtClean="0">
                            <a:latin typeface="Cambria Math" panose="02040503050406030204" pitchFamily="18" charset="0"/>
                          </a:rPr>
                          <m:t>1</m:t>
                        </m:r>
                      </m:sub>
                    </m:sSub>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ko-KR" altLang="en-US" sz="2400" b="0" i="1" smtClean="0">
                            <a:latin typeface="Cambria Math" panose="02040503050406030204" pitchFamily="18" charset="0"/>
                          </a:rPr>
                          <m:t>𝛽</m:t>
                        </m:r>
                      </m:e>
                      <m:sub>
                        <m:r>
                          <a:rPr lang="en-US" altLang="ko-KR" sz="2400" b="0" i="1" smtClean="0">
                            <a:latin typeface="Cambria Math" panose="02040503050406030204" pitchFamily="18" charset="0"/>
                          </a:rPr>
                          <m:t>2</m:t>
                        </m:r>
                      </m:sub>
                    </m:sSub>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𝑋</m:t>
                        </m:r>
                      </m:e>
                      <m:sub>
                        <m:r>
                          <a:rPr lang="en-US" altLang="ko-KR" sz="2400" b="0" i="1" smtClean="0">
                            <a:latin typeface="Cambria Math" panose="02040503050406030204" pitchFamily="18" charset="0"/>
                          </a:rPr>
                          <m:t>2</m:t>
                        </m:r>
                      </m:sub>
                    </m:sSub>
                    <m:r>
                      <a:rPr lang="en-US" altLang="ko-KR" sz="2400" b="0" i="1" smtClean="0">
                        <a:latin typeface="Cambria Math" panose="02040503050406030204" pitchFamily="18" charset="0"/>
                      </a:rPr>
                      <m:t>+</m:t>
                    </m:r>
                    <m:r>
                      <a:rPr lang="ko-KR" altLang="en-US" sz="2400" b="0" i="1" smtClean="0">
                        <a:latin typeface="Cambria Math" panose="02040503050406030204" pitchFamily="18" charset="0"/>
                      </a:rPr>
                      <m:t>𝜖</m:t>
                    </m:r>
                  </m:oMath>
                </a14:m>
                <a:r>
                  <a:rPr lang="en-US" altLang="ko-KR" sz="2400" dirty="0"/>
                  <a:t>, where </a:t>
                </a:r>
                <a14:m>
                  <m:oMath xmlns:m="http://schemas.openxmlformats.org/officeDocument/2006/math">
                    <m:sSub>
                      <m:sSubPr>
                        <m:ctrlPr>
                          <a:rPr lang="en-US" altLang="ko-KR" sz="2400" i="1">
                            <a:latin typeface="Cambria Math" panose="02040503050406030204" pitchFamily="18" charset="0"/>
                          </a:rPr>
                        </m:ctrlPr>
                      </m:sSubPr>
                      <m:e>
                        <m:acc>
                          <m:accPr>
                            <m:chr m:val="̃"/>
                            <m:ctrlPr>
                              <a:rPr lang="en-US" altLang="ko-KR" sz="2400" i="1" smtClean="0">
                                <a:latin typeface="Cambria Math" panose="02040503050406030204" pitchFamily="18" charset="0"/>
                              </a:rPr>
                            </m:ctrlPr>
                          </m:accPr>
                          <m:e>
                            <m:r>
                              <a:rPr lang="ko-KR" altLang="en-US" sz="2400" i="1" smtClean="0">
                                <a:latin typeface="Cambria Math" panose="02040503050406030204" pitchFamily="18" charset="0"/>
                              </a:rPr>
                              <m:t>𝛽</m:t>
                            </m:r>
                          </m:e>
                        </m:acc>
                      </m:e>
                      <m:sub>
                        <m:r>
                          <a:rPr lang="en-US" altLang="ko-KR" sz="2400" b="0" i="1" smtClean="0">
                            <a:latin typeface="Cambria Math" panose="02040503050406030204" pitchFamily="18" charset="0"/>
                          </a:rPr>
                          <m:t>1</m:t>
                        </m:r>
                      </m:sub>
                    </m:sSub>
                    <m:r>
                      <a:rPr lang="en-US" altLang="ko-KR" sz="2400" b="0" i="1" smtClean="0">
                        <a:latin typeface="Cambria Math" panose="02040503050406030204" pitchFamily="18" charset="0"/>
                      </a:rPr>
                      <m:t>=</m:t>
                    </m:r>
                    <m:sSub>
                      <m:sSubPr>
                        <m:ctrlPr>
                          <a:rPr lang="en-US" altLang="ko-KR" sz="2400" i="1">
                            <a:latin typeface="Cambria Math" panose="02040503050406030204" pitchFamily="18" charset="0"/>
                          </a:rPr>
                        </m:ctrlPr>
                      </m:sSubPr>
                      <m:e>
                        <m:r>
                          <a:rPr lang="ko-KR" altLang="en-US" sz="2400" i="1">
                            <a:latin typeface="Cambria Math" panose="02040503050406030204" pitchFamily="18" charset="0"/>
                          </a:rPr>
                          <m:t>𝛽</m:t>
                        </m:r>
                      </m:e>
                      <m:sub>
                        <m:r>
                          <a:rPr lang="en-US" altLang="ko-KR" sz="2400" i="1">
                            <a:latin typeface="Cambria Math" panose="02040503050406030204" pitchFamily="18" charset="0"/>
                          </a:rPr>
                          <m:t>1</m:t>
                        </m:r>
                      </m:sub>
                    </m:sSub>
                    <m:r>
                      <a:rPr lang="en-US" altLang="ko-KR" sz="2400" b="0" i="1" smtClean="0">
                        <a:latin typeface="Cambria Math" panose="02040503050406030204" pitchFamily="18" charset="0"/>
                      </a:rPr>
                      <m:t>+</m:t>
                    </m:r>
                    <m:sSub>
                      <m:sSubPr>
                        <m:ctrlPr>
                          <a:rPr lang="en-US" altLang="ko-KR" sz="2400" i="1">
                            <a:latin typeface="Cambria Math" panose="02040503050406030204" pitchFamily="18" charset="0"/>
                          </a:rPr>
                        </m:ctrlPr>
                      </m:sSubPr>
                      <m:e>
                        <m:r>
                          <a:rPr lang="ko-KR" altLang="en-US" sz="2400" i="1">
                            <a:latin typeface="Cambria Math" panose="02040503050406030204" pitchFamily="18" charset="0"/>
                          </a:rPr>
                          <m:t>𝛽</m:t>
                        </m:r>
                      </m:e>
                      <m:sub>
                        <m:r>
                          <a:rPr lang="en-US" altLang="ko-KR" sz="2400" i="1">
                            <a:latin typeface="Cambria Math" panose="02040503050406030204" pitchFamily="18" charset="0"/>
                          </a:rPr>
                          <m:t>3</m:t>
                        </m:r>
                      </m:sub>
                    </m:sSub>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𝑋</m:t>
                        </m:r>
                      </m:e>
                      <m:sub>
                        <m:r>
                          <a:rPr lang="en-US" altLang="ko-KR" sz="2400" i="1">
                            <a:latin typeface="Cambria Math" panose="02040503050406030204" pitchFamily="18" charset="0"/>
                          </a:rPr>
                          <m:t>2</m:t>
                        </m:r>
                      </m:sub>
                    </m:sSub>
                  </m:oMath>
                </a14:m>
                <a:endParaRPr lang="ko-KR" alt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3547109" y="4005112"/>
                <a:ext cx="7215484" cy="478208"/>
              </a:xfrm>
              <a:prstGeom prst="rect">
                <a:avLst/>
              </a:prstGeom>
              <a:blipFill rotWithShape="0">
                <a:blip r:embed="rId4"/>
                <a:stretch>
                  <a:fillRect l="-1351" t="-6410" b="-2948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577340" y="6174917"/>
                <a:ext cx="3761915" cy="465961"/>
              </a:xfrm>
              <a:prstGeom prst="rect">
                <a:avLst/>
              </a:prstGeom>
              <a:noFill/>
            </p:spPr>
            <p:txBody>
              <a:bodyPr wrap="square" rtlCol="0">
                <a:spAutoFit/>
              </a:bodyPr>
              <a:lstStyle/>
              <a:p>
                <a:r>
                  <a:rPr lang="en-US" altLang="ko-KR" sz="2400" dirty="0"/>
                  <a:t>Y = </a:t>
                </a:r>
                <a14:m>
                  <m:oMath xmlns:m="http://schemas.openxmlformats.org/officeDocument/2006/math">
                    <m:sSub>
                      <m:sSubPr>
                        <m:ctrlPr>
                          <a:rPr lang="en-US" altLang="ko-KR" sz="2400" i="1" smtClean="0">
                            <a:latin typeface="Cambria Math" panose="02040503050406030204" pitchFamily="18" charset="0"/>
                          </a:rPr>
                        </m:ctrlPr>
                      </m:sSubPr>
                      <m:e>
                        <m:r>
                          <a:rPr lang="ko-KR" altLang="en-US" sz="2400" i="1" smtClean="0">
                            <a:latin typeface="Cambria Math" panose="02040503050406030204" pitchFamily="18" charset="0"/>
                          </a:rPr>
                          <m:t>𝛽</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ko-KR" altLang="en-US" sz="2400" b="0" i="1" smtClean="0">
                            <a:latin typeface="Cambria Math" panose="02040503050406030204" pitchFamily="18" charset="0"/>
                          </a:rPr>
                          <m:t>𝛽</m:t>
                        </m:r>
                      </m:e>
                      <m:sub>
                        <m:r>
                          <a:rPr lang="en-US" altLang="ko-KR" sz="2400" b="0" i="1" smtClean="0">
                            <a:latin typeface="Cambria Math" panose="02040503050406030204" pitchFamily="18" charset="0"/>
                          </a:rPr>
                          <m:t>1</m:t>
                        </m:r>
                      </m:sub>
                    </m:sSub>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𝑋</m:t>
                        </m:r>
                      </m:e>
                      <m:sub>
                        <m:r>
                          <a:rPr lang="en-US" altLang="ko-KR" sz="2400" b="0" i="1" smtClean="0">
                            <a:latin typeface="Cambria Math" panose="02040503050406030204" pitchFamily="18" charset="0"/>
                          </a:rPr>
                          <m:t>1</m:t>
                        </m:r>
                      </m:sub>
                    </m:sSub>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ko-KR" altLang="en-US" sz="2400" b="0" i="1" smtClean="0">
                            <a:latin typeface="Cambria Math" panose="02040503050406030204" pitchFamily="18" charset="0"/>
                          </a:rPr>
                          <m:t>𝛽</m:t>
                        </m:r>
                      </m:e>
                      <m:sub>
                        <m:r>
                          <a:rPr lang="en-US" altLang="ko-KR" sz="2400" b="0" i="1" smtClean="0">
                            <a:latin typeface="Cambria Math" panose="02040503050406030204" pitchFamily="18" charset="0"/>
                          </a:rPr>
                          <m:t>2</m:t>
                        </m:r>
                      </m:sub>
                    </m:sSub>
                    <m:sSubSup>
                      <m:sSubSupPr>
                        <m:ctrlPr>
                          <a:rPr lang="en-US" altLang="ko-KR" sz="2400" b="0" i="1" smtClean="0">
                            <a:latin typeface="Cambria Math" panose="02040503050406030204" pitchFamily="18" charset="0"/>
                          </a:rPr>
                        </m:ctrlPr>
                      </m:sSubSupPr>
                      <m:e>
                        <m:r>
                          <a:rPr lang="en-US" altLang="ko-KR" sz="2400" b="0" i="1" smtClean="0">
                            <a:latin typeface="Cambria Math" panose="02040503050406030204" pitchFamily="18" charset="0"/>
                          </a:rPr>
                          <m:t>𝑋</m:t>
                        </m:r>
                      </m:e>
                      <m:sub>
                        <m:r>
                          <a:rPr lang="en-US" altLang="ko-KR" sz="2400" b="0" i="1" smtClean="0">
                            <a:latin typeface="Cambria Math" panose="02040503050406030204" pitchFamily="18" charset="0"/>
                          </a:rPr>
                          <m:t>1</m:t>
                        </m:r>
                      </m:sub>
                      <m:sup>
                        <m:r>
                          <a:rPr lang="en-US" altLang="ko-KR" sz="2400" b="0" i="1" smtClean="0">
                            <a:latin typeface="Cambria Math" panose="02040503050406030204" pitchFamily="18" charset="0"/>
                          </a:rPr>
                          <m:t>2</m:t>
                        </m:r>
                      </m:sup>
                    </m:sSubSup>
                    <m:r>
                      <a:rPr lang="en-US" altLang="ko-KR" sz="2400" b="0" i="1" smtClean="0">
                        <a:latin typeface="Cambria Math" panose="02040503050406030204" pitchFamily="18" charset="0"/>
                      </a:rPr>
                      <m:t>+</m:t>
                    </m:r>
                    <m:r>
                      <a:rPr lang="ko-KR" altLang="en-US" sz="2400" i="1">
                        <a:latin typeface="Cambria Math" panose="02040503050406030204" pitchFamily="18" charset="0"/>
                      </a:rPr>
                      <m:t>𝜖</m:t>
                    </m:r>
                  </m:oMath>
                </a14:m>
                <a:endParaRPr lang="ko-KR" alt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577340" y="6174917"/>
                <a:ext cx="3761915" cy="465961"/>
              </a:xfrm>
              <a:prstGeom prst="rect">
                <a:avLst/>
              </a:prstGeom>
              <a:blipFill rotWithShape="0">
                <a:blip r:embed="rId5"/>
                <a:stretch>
                  <a:fillRect l="-2593" t="-9211" b="-3026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837938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535" y="604582"/>
            <a:ext cx="10415756" cy="630942"/>
          </a:xfrm>
          <a:prstGeom prst="rect">
            <a:avLst/>
          </a:prstGeom>
          <a:noFill/>
        </p:spPr>
        <p:txBody>
          <a:bodyPr wrap="square" rtlCol="0">
            <a:spAutoFit/>
          </a:bodyPr>
          <a:lstStyle/>
          <a:p>
            <a:r>
              <a:rPr lang="en-US" altLang="ko-KR" sz="3500" dirty="0"/>
              <a:t>7. K-Nearest Neighbors (KNN)</a:t>
            </a:r>
            <a:endParaRPr lang="ko-KR" altLang="en-US" sz="3500" dirty="0"/>
          </a:p>
        </p:txBody>
      </p:sp>
      <p:sp>
        <p:nvSpPr>
          <p:cNvPr id="7" name="TextBox 6"/>
          <p:cNvSpPr txBox="1"/>
          <p:nvPr/>
        </p:nvSpPr>
        <p:spPr>
          <a:xfrm>
            <a:off x="767258" y="2233347"/>
            <a:ext cx="9636582" cy="523220"/>
          </a:xfrm>
          <a:prstGeom prst="rect">
            <a:avLst/>
          </a:prstGeom>
          <a:noFill/>
        </p:spPr>
        <p:txBody>
          <a:bodyPr wrap="square" rtlCol="0">
            <a:spAutoFit/>
          </a:bodyPr>
          <a:lstStyle/>
          <a:p>
            <a:r>
              <a:rPr lang="en-US" altLang="ko-KR" sz="2800" dirty="0"/>
              <a:t>The simplest and best-known non-parametric method</a:t>
            </a:r>
            <a:endParaRPr lang="ko-KR" altLang="en-US" sz="2800" dirty="0"/>
          </a:p>
        </p:txBody>
      </p:sp>
      <mc:AlternateContent xmlns:mc="http://schemas.openxmlformats.org/markup-compatibility/2006" xmlns:a14="http://schemas.microsoft.com/office/drawing/2010/main">
        <mc:Choice Requires="a14">
          <p:sp>
            <p:nvSpPr>
              <p:cNvPr id="10" name="TextBox 9"/>
              <p:cNvSpPr txBox="1"/>
              <p:nvPr/>
            </p:nvSpPr>
            <p:spPr>
              <a:xfrm>
                <a:off x="767257" y="4345766"/>
                <a:ext cx="9301652" cy="523220"/>
              </a:xfrm>
              <a:prstGeom prst="rect">
                <a:avLst/>
              </a:prstGeom>
              <a:noFill/>
            </p:spPr>
            <p:txBody>
              <a:bodyPr wrap="square" rtlCol="0">
                <a:spAutoFit/>
              </a:bodyPr>
              <a:lstStyle/>
              <a:p>
                <a:r>
                  <a:rPr lang="en-US" altLang="ko-KR" sz="2800" dirty="0"/>
                  <a:t>Using K training observations that are closest to </a:t>
                </a:r>
                <a14:m>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0</m:t>
                        </m:r>
                      </m:sub>
                    </m:sSub>
                  </m:oMath>
                </a14:m>
                <a:endParaRPr lang="ko-KR" alt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767257" y="4345766"/>
                <a:ext cx="9301652" cy="523220"/>
              </a:xfrm>
              <a:prstGeom prst="rect">
                <a:avLst/>
              </a:prstGeom>
              <a:blipFill rotWithShape="0">
                <a:blip r:embed="rId2"/>
                <a:stretch>
                  <a:fillRect l="-1376" t="-12791" b="-313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46535" y="3122652"/>
                <a:ext cx="6800850" cy="10929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ko-KR" altLang="en-US" sz="2400" i="1" smtClean="0">
                              <a:latin typeface="Cambria Math" panose="02040503050406030204" pitchFamily="18" charset="0"/>
                            </a:rPr>
                          </m:ctrlPr>
                        </m:accPr>
                        <m:e>
                          <m:r>
                            <a:rPr lang="en-US" altLang="ko-KR" sz="2400" b="0" i="1" smtClean="0">
                              <a:latin typeface="Cambria Math" panose="02040503050406030204" pitchFamily="18" charset="0"/>
                            </a:rPr>
                            <m:t>𝑓</m:t>
                          </m:r>
                        </m:e>
                      </m:acc>
                      <m:d>
                        <m:dPr>
                          <m:ctrlPr>
                            <a:rPr lang="en-US" altLang="ko-KR" sz="2400" b="0" i="1" smtClean="0">
                              <a:latin typeface="Cambria Math" panose="02040503050406030204" pitchFamily="18" charset="0"/>
                            </a:rPr>
                          </m:ctrlPr>
                        </m:dPr>
                        <m:e>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𝑥</m:t>
                              </m:r>
                            </m:e>
                            <m:sub>
                              <m:r>
                                <a:rPr lang="en-US" altLang="ko-KR" sz="2400" b="0" i="1" smtClean="0">
                                  <a:latin typeface="Cambria Math" panose="02040503050406030204" pitchFamily="18" charset="0"/>
                                </a:rPr>
                                <m:t>0</m:t>
                              </m:r>
                            </m:sub>
                          </m:sSub>
                        </m:e>
                      </m:d>
                      <m:r>
                        <a:rPr lang="en-US" altLang="ko-KR" sz="2400" b="0" i="1" smtClean="0">
                          <a:latin typeface="Cambria Math" panose="02040503050406030204" pitchFamily="18" charset="0"/>
                        </a:rPr>
                        <m:t>=</m:t>
                      </m:r>
                      <m:f>
                        <m:fPr>
                          <m:ctrlPr>
                            <a:rPr lang="en-US" altLang="ko-KR" sz="2400" b="0" i="1" smtClean="0">
                              <a:latin typeface="Cambria Math" panose="02040503050406030204" pitchFamily="18" charset="0"/>
                            </a:rPr>
                          </m:ctrlPr>
                        </m:fPr>
                        <m:num>
                          <m:r>
                            <a:rPr lang="en-US" altLang="ko-KR" sz="2400" b="0" i="1" smtClean="0">
                              <a:latin typeface="Cambria Math" panose="02040503050406030204" pitchFamily="18" charset="0"/>
                            </a:rPr>
                            <m:t>1</m:t>
                          </m:r>
                        </m:num>
                        <m:den>
                          <m:r>
                            <a:rPr lang="en-US" altLang="ko-KR" sz="2400" b="0" i="1" smtClean="0">
                              <a:latin typeface="Cambria Math" panose="02040503050406030204" pitchFamily="18" charset="0"/>
                            </a:rPr>
                            <m:t>𝐾</m:t>
                          </m:r>
                        </m:den>
                      </m:f>
                      <m:nary>
                        <m:naryPr>
                          <m:chr m:val="∑"/>
                          <m:supHide m:val="on"/>
                          <m:ctrlPr>
                            <a:rPr lang="en-US" altLang="ko-KR" sz="2400" b="0" i="1" smtClean="0">
                              <a:latin typeface="Cambria Math" panose="02040503050406030204" pitchFamily="18" charset="0"/>
                            </a:rPr>
                          </m:ctrlPr>
                        </m:naryPr>
                        <m:sub>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𝑥</m:t>
                              </m:r>
                            </m:e>
                            <m:sub>
                              <m:r>
                                <a:rPr lang="en-US" altLang="ko-KR" sz="2400" b="0" i="1" smtClean="0">
                                  <a:latin typeface="Cambria Math" panose="02040503050406030204" pitchFamily="18" charset="0"/>
                                  <a:ea typeface="Cambria Math" panose="02040503050406030204" pitchFamily="18" charset="0"/>
                                </a:rPr>
                                <m:t>∈</m:t>
                              </m:r>
                              <m:sSub>
                                <m:sSubPr>
                                  <m:ctrlPr>
                                    <a:rPr lang="en-US" altLang="ko-KR" sz="2400" b="0" i="1" smtClean="0">
                                      <a:latin typeface="Cambria Math" panose="02040503050406030204" pitchFamily="18" charset="0"/>
                                      <a:ea typeface="Cambria Math" panose="02040503050406030204" pitchFamily="18" charset="0"/>
                                    </a:rPr>
                                  </m:ctrlPr>
                                </m:sSubPr>
                                <m:e>
                                  <m:r>
                                    <a:rPr lang="en-US" altLang="ko-KR" sz="2400" b="0" i="1" smtClean="0">
                                      <a:latin typeface="Cambria Math" panose="02040503050406030204" pitchFamily="18" charset="0"/>
                                      <a:ea typeface="Cambria Math" panose="02040503050406030204" pitchFamily="18" charset="0"/>
                                    </a:rPr>
                                    <m:t>ℵ</m:t>
                                  </m:r>
                                </m:e>
                                <m:sub>
                                  <m:r>
                                    <a:rPr lang="en-US" altLang="ko-KR" sz="2400" b="0" i="1" smtClean="0">
                                      <a:latin typeface="Cambria Math" panose="02040503050406030204" pitchFamily="18" charset="0"/>
                                      <a:ea typeface="Cambria Math" panose="02040503050406030204" pitchFamily="18" charset="0"/>
                                    </a:rPr>
                                    <m:t>0</m:t>
                                  </m:r>
                                </m:sub>
                              </m:sSub>
                            </m:sub>
                          </m:sSub>
                        </m:sub>
                        <m:sup/>
                        <m:e>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𝑦</m:t>
                              </m:r>
                            </m:e>
                            <m:sub>
                              <m:r>
                                <a:rPr lang="en-US" altLang="ko-KR" sz="2400" b="0" i="1" smtClean="0">
                                  <a:latin typeface="Cambria Math" panose="02040503050406030204" pitchFamily="18" charset="0"/>
                                </a:rPr>
                                <m:t>𝑖</m:t>
                              </m:r>
                            </m:sub>
                          </m:sSub>
                        </m:e>
                      </m:nary>
                    </m:oMath>
                  </m:oMathPara>
                </a14:m>
                <a:endParaRPr lang="ko-KR" alt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546535" y="3122652"/>
                <a:ext cx="6800850" cy="1092928"/>
              </a:xfrm>
              <a:prstGeom prst="rect">
                <a:avLst/>
              </a:prstGeom>
              <a:blipFill rotWithShape="0">
                <a:blip r:embed="rId3"/>
                <a:stretch>
                  <a:fillRect/>
                </a:stretch>
              </a:blipFill>
            </p:spPr>
            <p:txBody>
              <a:bodyPr/>
              <a:lstStyle/>
              <a:p>
                <a:r>
                  <a:rPr lang="ko-KR" altLang="en-US">
                    <a:noFill/>
                  </a:rPr>
                  <a:t> </a:t>
                </a:r>
              </a:p>
            </p:txBody>
          </p:sp>
        </mc:Fallback>
      </mc:AlternateContent>
      <p:sp>
        <p:nvSpPr>
          <p:cNvPr id="13" name="TextBox 12"/>
          <p:cNvSpPr txBox="1"/>
          <p:nvPr/>
        </p:nvSpPr>
        <p:spPr>
          <a:xfrm>
            <a:off x="767256" y="5264094"/>
            <a:ext cx="8299831" cy="523220"/>
          </a:xfrm>
          <a:prstGeom prst="rect">
            <a:avLst/>
          </a:prstGeom>
          <a:noFill/>
        </p:spPr>
        <p:txBody>
          <a:bodyPr wrap="square" rtlCol="0">
            <a:spAutoFit/>
          </a:bodyPr>
          <a:lstStyle/>
          <a:p>
            <a:r>
              <a:rPr lang="en-US" altLang="ko-KR" sz="2800" dirty="0"/>
              <a:t>Optimal K depends on the bias-variance tradeoff</a:t>
            </a:r>
            <a:endParaRPr lang="ko-KR" altLang="en-US" sz="2800" dirty="0"/>
          </a:p>
        </p:txBody>
      </p:sp>
    </p:spTree>
    <p:extLst>
      <p:ext uri="{BB962C8B-B14F-4D97-AF65-F5344CB8AC3E}">
        <p14:creationId xmlns:p14="http://schemas.microsoft.com/office/powerpoint/2010/main" val="128489528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535" y="553307"/>
            <a:ext cx="10415756" cy="630942"/>
          </a:xfrm>
          <a:prstGeom prst="rect">
            <a:avLst/>
          </a:prstGeom>
          <a:noFill/>
        </p:spPr>
        <p:txBody>
          <a:bodyPr wrap="square" rtlCol="0">
            <a:spAutoFit/>
          </a:bodyPr>
          <a:lstStyle/>
          <a:p>
            <a:r>
              <a:rPr lang="en-US" altLang="ko-KR" sz="3500" dirty="0"/>
              <a:t>7. K-Nearest Neighbors (KNN)</a:t>
            </a:r>
            <a:endParaRPr lang="ko-KR" altLang="en-US" sz="3500"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696" y="1744017"/>
            <a:ext cx="5134220" cy="4760950"/>
          </a:xfrm>
          <a:prstGeom prst="rect">
            <a:avLst/>
          </a:prstGeom>
        </p:spPr>
      </p:pic>
      <p:sp>
        <p:nvSpPr>
          <p:cNvPr id="2" name="TextBox 1"/>
          <p:cNvSpPr txBox="1"/>
          <p:nvPr/>
        </p:nvSpPr>
        <p:spPr>
          <a:xfrm>
            <a:off x="7112000" y="1483360"/>
            <a:ext cx="4897120" cy="2246769"/>
          </a:xfrm>
          <a:prstGeom prst="rect">
            <a:avLst/>
          </a:prstGeom>
          <a:noFill/>
        </p:spPr>
        <p:txBody>
          <a:bodyPr wrap="square" rtlCol="0">
            <a:spAutoFit/>
          </a:bodyPr>
          <a:lstStyle/>
          <a:p>
            <a:r>
              <a:rPr lang="ko-KR" altLang="en-US" sz="2000" b="1" u="sng" dirty="0" err="1">
                <a:solidFill>
                  <a:srgbClr val="C00000"/>
                </a:solidFill>
              </a:rPr>
              <a:t>통계학습의</a:t>
            </a:r>
            <a:r>
              <a:rPr lang="ko-KR" altLang="en-US" sz="2000" b="1" u="sng" dirty="0">
                <a:solidFill>
                  <a:srgbClr val="C00000"/>
                </a:solidFill>
              </a:rPr>
              <a:t> 관점</a:t>
            </a:r>
            <a:endParaRPr lang="en-US" altLang="ko-KR" sz="2000" b="1" u="sng" dirty="0">
              <a:solidFill>
                <a:srgbClr val="C00000"/>
              </a:solidFill>
            </a:endParaRPr>
          </a:p>
          <a:p>
            <a:endParaRPr lang="en-US" altLang="ko-KR" sz="2000" dirty="0">
              <a:solidFill>
                <a:srgbClr val="C00000"/>
              </a:solidFill>
            </a:endParaRPr>
          </a:p>
          <a:p>
            <a:r>
              <a:rPr lang="en-US" altLang="ko-KR" sz="2000" dirty="0">
                <a:solidFill>
                  <a:srgbClr val="C00000"/>
                </a:solidFill>
              </a:rPr>
              <a:t>K</a:t>
            </a:r>
            <a:r>
              <a:rPr lang="ko-KR" altLang="en-US" sz="2000" dirty="0">
                <a:solidFill>
                  <a:srgbClr val="C00000"/>
                </a:solidFill>
              </a:rPr>
              <a:t>가 작을 때 복잡한 모형</a:t>
            </a:r>
            <a:r>
              <a:rPr lang="en-US" altLang="ko-KR" sz="2000" dirty="0">
                <a:solidFill>
                  <a:srgbClr val="C00000"/>
                </a:solidFill>
              </a:rPr>
              <a:t>: </a:t>
            </a:r>
            <a:r>
              <a:rPr lang="ko-KR" altLang="en-US" sz="2000" dirty="0">
                <a:solidFill>
                  <a:srgbClr val="C00000"/>
                </a:solidFill>
              </a:rPr>
              <a:t>편의</a:t>
            </a:r>
            <a:r>
              <a:rPr lang="ko-KR" altLang="en-US" sz="2000" dirty="0">
                <a:solidFill>
                  <a:srgbClr val="C00000"/>
                </a:solidFill>
                <a:sym typeface="Symbol" panose="05050102010706020507" pitchFamily="18" charset="2"/>
              </a:rPr>
              <a:t></a:t>
            </a:r>
            <a:r>
              <a:rPr lang="en-US" altLang="ko-KR" sz="2000" dirty="0">
                <a:solidFill>
                  <a:srgbClr val="C00000"/>
                </a:solidFill>
                <a:sym typeface="Symbol" panose="05050102010706020507" pitchFamily="18" charset="2"/>
              </a:rPr>
              <a:t>, </a:t>
            </a:r>
            <a:r>
              <a:rPr lang="ko-KR" altLang="en-US" sz="2000" dirty="0">
                <a:solidFill>
                  <a:srgbClr val="C00000"/>
                </a:solidFill>
                <a:sym typeface="Symbol" panose="05050102010706020507" pitchFamily="18" charset="2"/>
              </a:rPr>
              <a:t>분산</a:t>
            </a:r>
            <a:endParaRPr lang="en-US" altLang="ko-KR" sz="2000" dirty="0">
              <a:solidFill>
                <a:srgbClr val="C00000"/>
              </a:solidFill>
            </a:endParaRPr>
          </a:p>
          <a:p>
            <a:r>
              <a:rPr lang="en-US" altLang="ko-KR" sz="2000" dirty="0">
                <a:solidFill>
                  <a:srgbClr val="C00000"/>
                </a:solidFill>
              </a:rPr>
              <a:t>K</a:t>
            </a:r>
            <a:r>
              <a:rPr lang="ko-KR" altLang="en-US" sz="2000" dirty="0">
                <a:solidFill>
                  <a:srgbClr val="C00000"/>
                </a:solidFill>
              </a:rPr>
              <a:t>가 클 때 단순한 모형</a:t>
            </a:r>
            <a:r>
              <a:rPr lang="en-US" altLang="ko-KR" sz="2000" dirty="0">
                <a:solidFill>
                  <a:srgbClr val="C00000"/>
                </a:solidFill>
              </a:rPr>
              <a:t>: </a:t>
            </a:r>
            <a:r>
              <a:rPr lang="ko-KR" altLang="en-US" sz="2000" dirty="0">
                <a:solidFill>
                  <a:srgbClr val="C00000"/>
                </a:solidFill>
              </a:rPr>
              <a:t>편의</a:t>
            </a:r>
            <a:r>
              <a:rPr lang="ko-KR" altLang="en-US" sz="2000" dirty="0">
                <a:solidFill>
                  <a:srgbClr val="C00000"/>
                </a:solidFill>
                <a:sym typeface="Symbol" panose="05050102010706020507" pitchFamily="18" charset="2"/>
              </a:rPr>
              <a:t></a:t>
            </a:r>
            <a:r>
              <a:rPr lang="en-US" altLang="ko-KR" sz="2000" dirty="0">
                <a:solidFill>
                  <a:srgbClr val="C00000"/>
                </a:solidFill>
                <a:sym typeface="Symbol" panose="05050102010706020507" pitchFamily="18" charset="2"/>
              </a:rPr>
              <a:t>, </a:t>
            </a:r>
            <a:r>
              <a:rPr lang="ko-KR" altLang="en-US" sz="2000" dirty="0">
                <a:solidFill>
                  <a:srgbClr val="C00000"/>
                </a:solidFill>
                <a:sym typeface="Symbol" panose="05050102010706020507" pitchFamily="18" charset="2"/>
              </a:rPr>
              <a:t>분산</a:t>
            </a:r>
            <a:endParaRPr lang="en-US" altLang="ko-KR" sz="2000" dirty="0">
              <a:solidFill>
                <a:srgbClr val="C00000"/>
              </a:solidFill>
              <a:sym typeface="Symbol" panose="05050102010706020507" pitchFamily="18" charset="2"/>
            </a:endParaRPr>
          </a:p>
          <a:p>
            <a:endParaRPr lang="en-US" altLang="ko-KR" sz="2000" dirty="0">
              <a:solidFill>
                <a:srgbClr val="C00000"/>
              </a:solidFill>
              <a:sym typeface="Symbol" panose="05050102010706020507" pitchFamily="18" charset="2"/>
            </a:endParaRPr>
          </a:p>
          <a:p>
            <a:r>
              <a:rPr lang="en-US" altLang="ko-KR" sz="2000" dirty="0">
                <a:solidFill>
                  <a:srgbClr val="C00000"/>
                </a:solidFill>
                <a:sym typeface="Symbol" panose="05050102010706020507" pitchFamily="18" charset="2"/>
              </a:rPr>
              <a:t>K</a:t>
            </a:r>
            <a:r>
              <a:rPr lang="ko-KR" altLang="en-US" sz="2000" dirty="0">
                <a:solidFill>
                  <a:srgbClr val="C00000"/>
                </a:solidFill>
                <a:sym typeface="Symbol" panose="05050102010706020507" pitchFamily="18" charset="2"/>
              </a:rPr>
              <a:t>가 너무 작으면 </a:t>
            </a:r>
            <a:r>
              <a:rPr lang="ko-KR" altLang="en-US" sz="2000" dirty="0">
                <a:solidFill>
                  <a:srgbClr val="C00000"/>
                </a:solidFill>
                <a:latin typeface="나눔명조" panose="02020603020101020101" pitchFamily="18" charset="-127"/>
                <a:ea typeface="나눔명조" panose="02020603020101020101" pitchFamily="18" charset="-127"/>
                <a:sym typeface="Symbol" panose="05050102010706020507" pitchFamily="18" charset="2"/>
              </a:rPr>
              <a:t>⇒ </a:t>
            </a:r>
            <a:r>
              <a:rPr lang="en-US" altLang="ko-KR" sz="2000" dirty="0">
                <a:solidFill>
                  <a:srgbClr val="C00000"/>
                </a:solidFill>
                <a:latin typeface="나눔명조" panose="02020603020101020101" pitchFamily="18" charset="-127"/>
                <a:ea typeface="나눔명조" panose="02020603020101020101" pitchFamily="18" charset="-127"/>
                <a:sym typeface="Symbol" panose="05050102010706020507" pitchFamily="18" charset="2"/>
              </a:rPr>
              <a:t>overfitting</a:t>
            </a:r>
          </a:p>
          <a:p>
            <a:r>
              <a:rPr lang="en-US" altLang="ko-KR" sz="2000" dirty="0">
                <a:solidFill>
                  <a:srgbClr val="C00000"/>
                </a:solidFill>
                <a:ea typeface="나눔명조" panose="02020603020101020101" pitchFamily="18" charset="-127"/>
                <a:sym typeface="Symbol" panose="05050102010706020507" pitchFamily="18" charset="2"/>
              </a:rPr>
              <a:t>(</a:t>
            </a:r>
            <a:r>
              <a:rPr lang="ko-KR" altLang="en-US" sz="2000" dirty="0">
                <a:solidFill>
                  <a:srgbClr val="C00000"/>
                </a:solidFill>
                <a:ea typeface="나눔명조" panose="02020603020101020101" pitchFamily="18" charset="-127"/>
                <a:sym typeface="Symbol" panose="05050102010706020507" pitchFamily="18" charset="2"/>
              </a:rPr>
              <a:t>극단적으로 </a:t>
            </a:r>
            <a:r>
              <a:rPr lang="en-US" altLang="ko-KR" sz="2000" dirty="0">
                <a:solidFill>
                  <a:srgbClr val="C00000"/>
                </a:solidFill>
                <a:ea typeface="나눔명조" panose="02020603020101020101" pitchFamily="18" charset="-127"/>
                <a:sym typeface="Symbol" panose="05050102010706020507" pitchFamily="18" charset="2"/>
              </a:rPr>
              <a:t>K=1</a:t>
            </a:r>
            <a:r>
              <a:rPr lang="ko-KR" altLang="en-US" sz="2000" dirty="0">
                <a:solidFill>
                  <a:srgbClr val="C00000"/>
                </a:solidFill>
                <a:ea typeface="나눔명조" panose="02020603020101020101" pitchFamily="18" charset="-127"/>
                <a:sym typeface="Symbol" panose="05050102010706020507" pitchFamily="18" charset="2"/>
              </a:rPr>
              <a:t>이면 </a:t>
            </a:r>
            <a:r>
              <a:rPr lang="en-US" altLang="ko-KR" sz="2000" dirty="0">
                <a:solidFill>
                  <a:srgbClr val="C00000"/>
                </a:solidFill>
                <a:ea typeface="나눔명조" panose="02020603020101020101" pitchFamily="18" charset="-127"/>
                <a:sym typeface="Symbol" panose="05050102010706020507" pitchFamily="18" charset="2"/>
              </a:rPr>
              <a:t>perfect fit)</a:t>
            </a:r>
            <a:endParaRPr lang="ko-KR" altLang="en-US" sz="2000" dirty="0">
              <a:solidFill>
                <a:srgbClr val="C00000"/>
              </a:solidFill>
            </a:endParaRPr>
          </a:p>
        </p:txBody>
      </p:sp>
    </p:spTree>
    <p:extLst>
      <p:ext uri="{BB962C8B-B14F-4D97-AF65-F5344CB8AC3E}">
        <p14:creationId xmlns:p14="http://schemas.microsoft.com/office/powerpoint/2010/main" val="309289538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1896114"/>
            <a:ext cx="10515600" cy="1325563"/>
          </a:xfrm>
        </p:spPr>
        <p:txBody>
          <a:bodyPr/>
          <a:lstStyle/>
          <a:p>
            <a:pPr algn="ctr"/>
            <a:r>
              <a:rPr lang="en-US" altLang="ko-KR" dirty="0"/>
              <a:t>Linear Regression: Other Applications</a:t>
            </a:r>
            <a:br>
              <a:rPr lang="en-US" altLang="ko-KR" dirty="0"/>
            </a:br>
            <a:endParaRPr lang="ko-KR" altLang="en-US" dirty="0"/>
          </a:p>
        </p:txBody>
      </p:sp>
    </p:spTree>
    <p:extLst>
      <p:ext uri="{BB962C8B-B14F-4D97-AF65-F5344CB8AC3E}">
        <p14:creationId xmlns:p14="http://schemas.microsoft.com/office/powerpoint/2010/main" val="15916796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11.Ryu\201307_수업PPT작성\Korean ver\201307\나폴레옹\1812\Map 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1784" y="1196753"/>
            <a:ext cx="4256588" cy="5336431"/>
          </a:xfrm>
          <a:prstGeom prst="rect">
            <a:avLst/>
          </a:prstGeom>
          <a:noFill/>
          <a:extLst>
            <a:ext uri="{909E8E84-426E-40DD-AFC4-6F175D3DCCD1}">
              <a14:hiddenFill xmlns:a14="http://schemas.microsoft.com/office/drawing/2010/main">
                <a:solidFill>
                  <a:srgbClr val="FFFFFF"/>
                </a:solidFill>
              </a14:hiddenFill>
            </a:ext>
          </a:extLst>
        </p:spPr>
      </p:pic>
      <p:sp>
        <p:nvSpPr>
          <p:cNvPr id="5" name="제목 7"/>
          <p:cNvSpPr>
            <a:spLocks noGrp="1"/>
          </p:cNvSpPr>
          <p:nvPr>
            <p:ph type="title"/>
          </p:nvPr>
        </p:nvSpPr>
        <p:spPr>
          <a:xfrm>
            <a:off x="1909192" y="183778"/>
            <a:ext cx="8435280" cy="1156990"/>
          </a:xfrm>
        </p:spPr>
        <p:txBody>
          <a:bodyPr>
            <a:normAutofit/>
          </a:bodyPr>
          <a:lstStyle/>
          <a:p>
            <a:r>
              <a:rPr lang="en-US" altLang="ko-KR" sz="2900" dirty="0"/>
              <a:t>Napoleon Army’s Russian Invasion in 1812</a:t>
            </a:r>
            <a:endParaRPr lang="ko-KR" altLang="en-US" sz="2900" dirty="0"/>
          </a:p>
        </p:txBody>
      </p:sp>
    </p:spTree>
    <p:extLst>
      <p:ext uri="{BB962C8B-B14F-4D97-AF65-F5344CB8AC3E}">
        <p14:creationId xmlns:p14="http://schemas.microsoft.com/office/powerpoint/2010/main" val="797881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11.Ryu\201307_수업PPT작성\Korean ver\201307\나폴레옹\1812\Charles Minard's illustration simplifi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4" y="1772816"/>
            <a:ext cx="8928992" cy="3671154"/>
          </a:xfrm>
          <a:prstGeom prst="rect">
            <a:avLst/>
          </a:prstGeom>
          <a:noFill/>
          <a:extLst>
            <a:ext uri="{909E8E84-426E-40DD-AFC4-6F175D3DCCD1}">
              <a14:hiddenFill xmlns:a14="http://schemas.microsoft.com/office/drawing/2010/main">
                <a:solidFill>
                  <a:srgbClr val="FFFFFF"/>
                </a:solidFill>
              </a14:hiddenFill>
            </a:ext>
          </a:extLst>
        </p:spPr>
      </p:pic>
      <p:sp>
        <p:nvSpPr>
          <p:cNvPr id="5" name="제목 7"/>
          <p:cNvSpPr>
            <a:spLocks noGrp="1"/>
          </p:cNvSpPr>
          <p:nvPr>
            <p:ph type="title"/>
          </p:nvPr>
        </p:nvSpPr>
        <p:spPr>
          <a:xfrm>
            <a:off x="1909192" y="183778"/>
            <a:ext cx="8435280" cy="1156990"/>
          </a:xfrm>
        </p:spPr>
        <p:txBody>
          <a:bodyPr>
            <a:normAutofit/>
          </a:bodyPr>
          <a:lstStyle/>
          <a:p>
            <a:r>
              <a:rPr lang="en-US" altLang="ko-KR" sz="2900" dirty="0"/>
              <a:t>Napoleon Army’s Russian Invasion in 1812</a:t>
            </a:r>
            <a:endParaRPr lang="ko-KR" altLang="en-US" sz="2900" dirty="0"/>
          </a:p>
        </p:txBody>
      </p:sp>
    </p:spTree>
    <p:extLst>
      <p:ext uri="{BB962C8B-B14F-4D97-AF65-F5344CB8AC3E}">
        <p14:creationId xmlns:p14="http://schemas.microsoft.com/office/powerpoint/2010/main" val="7922969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7"/>
          <p:cNvSpPr>
            <a:spLocks noGrp="1"/>
          </p:cNvSpPr>
          <p:nvPr>
            <p:ph type="title"/>
          </p:nvPr>
        </p:nvSpPr>
        <p:spPr>
          <a:xfrm>
            <a:off x="1909192" y="183778"/>
            <a:ext cx="8435280" cy="1156990"/>
          </a:xfrm>
        </p:spPr>
        <p:txBody>
          <a:bodyPr>
            <a:normAutofit/>
          </a:bodyPr>
          <a:lstStyle/>
          <a:p>
            <a:r>
              <a:rPr lang="en-US" altLang="ko-KR" sz="2900" dirty="0"/>
              <a:t>Napoleon Army’s Russian Invasion in 1812</a:t>
            </a:r>
            <a:endParaRPr lang="ko-KR" altLang="en-US" sz="1600" dirty="0"/>
          </a:p>
        </p:txBody>
      </p:sp>
      <p:graphicFrame>
        <p:nvGraphicFramePr>
          <p:cNvPr id="6" name="Chart 10"/>
          <p:cNvGraphicFramePr>
            <a:graphicFrameLocks/>
          </p:cNvGraphicFramePr>
          <p:nvPr/>
        </p:nvGraphicFramePr>
        <p:xfrm>
          <a:off x="1955154" y="1196752"/>
          <a:ext cx="8245303" cy="53285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0513527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7"/>
          <p:cNvSpPr>
            <a:spLocks noGrp="1"/>
          </p:cNvSpPr>
          <p:nvPr>
            <p:ph type="title"/>
          </p:nvPr>
        </p:nvSpPr>
        <p:spPr>
          <a:xfrm>
            <a:off x="1909192" y="183778"/>
            <a:ext cx="8435280" cy="1156990"/>
          </a:xfrm>
        </p:spPr>
        <p:txBody>
          <a:bodyPr>
            <a:normAutofit/>
          </a:bodyPr>
          <a:lstStyle/>
          <a:p>
            <a:r>
              <a:rPr lang="en-US" altLang="ko-KR" sz="2900" dirty="0"/>
              <a:t>Napoleon Army’s Russian Invasion in 1812</a:t>
            </a:r>
            <a:endParaRPr lang="ko-KR" altLang="en-US" sz="1600" dirty="0"/>
          </a:p>
        </p:txBody>
      </p:sp>
      <p:graphicFrame>
        <p:nvGraphicFramePr>
          <p:cNvPr id="6" name="Chart 2"/>
          <p:cNvGraphicFramePr>
            <a:graphicFrameLocks/>
          </p:cNvGraphicFramePr>
          <p:nvPr/>
        </p:nvGraphicFramePr>
        <p:xfrm>
          <a:off x="1919536" y="1196752"/>
          <a:ext cx="7848872" cy="5328592"/>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6593840" y="2072640"/>
            <a:ext cx="4815840" cy="646331"/>
          </a:xfrm>
          <a:prstGeom prst="rect">
            <a:avLst/>
          </a:prstGeom>
          <a:noFill/>
        </p:spPr>
        <p:txBody>
          <a:bodyPr wrap="square" rtlCol="0">
            <a:spAutoFit/>
          </a:bodyPr>
          <a:lstStyle/>
          <a:p>
            <a:r>
              <a:rPr lang="en-US" altLang="ko-KR" b="1" dirty="0">
                <a:solidFill>
                  <a:srgbClr val="C00000"/>
                </a:solidFill>
              </a:rPr>
              <a:t>1 </a:t>
            </a:r>
            <a:r>
              <a:rPr lang="ko-KR" altLang="en-US" b="1" dirty="0">
                <a:solidFill>
                  <a:srgbClr val="C00000"/>
                </a:solidFill>
              </a:rPr>
              <a:t>킬로</a:t>
            </a:r>
            <a:r>
              <a:rPr lang="en-US" altLang="ko-KR" b="1" dirty="0">
                <a:solidFill>
                  <a:srgbClr val="C00000"/>
                </a:solidFill>
              </a:rPr>
              <a:t> </a:t>
            </a:r>
            <a:r>
              <a:rPr lang="ko-KR" altLang="en-US" b="1" dirty="0">
                <a:solidFill>
                  <a:srgbClr val="C00000"/>
                </a:solidFill>
              </a:rPr>
              <a:t>행군할 때마다 군인 </a:t>
            </a:r>
            <a:r>
              <a:rPr lang="en-US" altLang="ko-KR" b="1" dirty="0">
                <a:solidFill>
                  <a:srgbClr val="C00000"/>
                </a:solidFill>
              </a:rPr>
              <a:t>0.22% </a:t>
            </a:r>
            <a:r>
              <a:rPr lang="ko-KR" altLang="en-US" b="1" dirty="0">
                <a:solidFill>
                  <a:srgbClr val="C00000"/>
                </a:solidFill>
              </a:rPr>
              <a:t>유실</a:t>
            </a:r>
            <a:endParaRPr lang="en-US" altLang="ko-KR" b="1" dirty="0">
              <a:solidFill>
                <a:srgbClr val="C00000"/>
              </a:solidFill>
            </a:endParaRPr>
          </a:p>
          <a:p>
            <a:r>
              <a:rPr lang="ko-KR" altLang="en-US" b="1" dirty="0">
                <a:solidFill>
                  <a:srgbClr val="C00000"/>
                </a:solidFill>
              </a:rPr>
              <a:t>즉</a:t>
            </a:r>
            <a:r>
              <a:rPr lang="en-US" altLang="ko-KR" b="1" dirty="0">
                <a:solidFill>
                  <a:srgbClr val="C00000"/>
                </a:solidFill>
              </a:rPr>
              <a:t>, 10km </a:t>
            </a:r>
            <a:r>
              <a:rPr lang="ko-KR" altLang="en-US" b="1" dirty="0">
                <a:solidFill>
                  <a:srgbClr val="C00000"/>
                </a:solidFill>
              </a:rPr>
              <a:t>행군할 때마다 백명당 </a:t>
            </a:r>
            <a:r>
              <a:rPr lang="en-US" altLang="ko-KR" b="1" dirty="0">
                <a:solidFill>
                  <a:srgbClr val="C00000"/>
                </a:solidFill>
              </a:rPr>
              <a:t>2.2</a:t>
            </a:r>
            <a:r>
              <a:rPr lang="ko-KR" altLang="en-US" b="1" dirty="0">
                <a:solidFill>
                  <a:srgbClr val="C00000"/>
                </a:solidFill>
              </a:rPr>
              <a:t>명 유실</a:t>
            </a:r>
          </a:p>
        </p:txBody>
      </p:sp>
    </p:spTree>
    <p:extLst>
      <p:ext uri="{BB962C8B-B14F-4D97-AF65-F5344CB8AC3E}">
        <p14:creationId xmlns:p14="http://schemas.microsoft.com/office/powerpoint/2010/main" val="1902001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1. </a:t>
            </a:r>
            <a:r>
              <a:rPr lang="ko-KR" altLang="en-US" sz="4000" dirty="0">
                <a:latin typeface="나눔고딕" panose="020D0604000000000000" pitchFamily="50" charset="-127"/>
                <a:ea typeface="나눔고딕" panose="020D0604000000000000" pitchFamily="50" charset="-127"/>
              </a:rPr>
              <a:t>그림 이용한 자료 정리</a:t>
            </a:r>
          </a:p>
        </p:txBody>
      </p:sp>
      <p:sp>
        <p:nvSpPr>
          <p:cNvPr id="2" name="내용 개체 틀 1"/>
          <p:cNvSpPr>
            <a:spLocks noGrp="1"/>
          </p:cNvSpPr>
          <p:nvPr>
            <p:ph idx="1"/>
          </p:nvPr>
        </p:nvSpPr>
        <p:spPr>
          <a:xfrm>
            <a:off x="1981200" y="1600200"/>
            <a:ext cx="8229600" cy="5213176"/>
          </a:xfrm>
        </p:spPr>
        <p:txBody>
          <a:bodyPr>
            <a:normAutofit lnSpcReduction="10000"/>
          </a:bodyPr>
          <a:lstStyle/>
          <a:p>
            <a:pPr>
              <a:lnSpc>
                <a:spcPct val="150000"/>
              </a:lnSpc>
            </a:pPr>
            <a:endParaRPr lang="en-US" altLang="ko-KR" sz="24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줄기</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잎 그림에서 줄기 별로 잎의 윤곽만 그린 뒤</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그림을 시계 반대방향으로 </a:t>
            </a:r>
            <a:r>
              <a:rPr lang="en-US" altLang="ko-KR" sz="1800" dirty="0">
                <a:latin typeface="나눔고딕" panose="020D0604000000000000" pitchFamily="50" charset="-127"/>
                <a:ea typeface="나눔고딕" panose="020D0604000000000000" pitchFamily="50" charset="-127"/>
              </a:rPr>
              <a:t>90</a:t>
            </a:r>
            <a:r>
              <a:rPr lang="ko-KR" altLang="en-US" sz="1800" dirty="0">
                <a:latin typeface="나눔고딕" panose="020D0604000000000000" pitchFamily="50" charset="-127"/>
                <a:ea typeface="나눔고딕" panose="020D0604000000000000" pitchFamily="50" charset="-127"/>
              </a:rPr>
              <a:t>도 회전시킨 것이 히스토그램</a:t>
            </a:r>
            <a:r>
              <a:rPr lang="en-US" altLang="ko-KR" sz="1800" dirty="0">
                <a:latin typeface="나눔고딕" panose="020D0604000000000000" pitchFamily="50" charset="-127"/>
                <a:ea typeface="나눔고딕" panose="020D0604000000000000" pitchFamily="50" charset="-127"/>
              </a:rPr>
              <a:t>(histogram)</a:t>
            </a:r>
            <a:r>
              <a:rPr lang="ko-KR" altLang="en-US" sz="1800" dirty="0">
                <a:latin typeface="나눔고딕" panose="020D0604000000000000" pitchFamily="50" charset="-127"/>
                <a:ea typeface="나눔고딕" panose="020D0604000000000000" pitchFamily="50" charset="-127"/>
              </a:rPr>
              <a:t>임</a:t>
            </a:r>
            <a:r>
              <a:rPr lang="en-US" altLang="ko-KR" sz="1800" dirty="0">
                <a:latin typeface="나눔고딕" panose="020D0604000000000000" pitchFamily="50" charset="-127"/>
                <a:ea typeface="나눔고딕" panose="020D0604000000000000" pitchFamily="50" charset="-127"/>
              </a:rPr>
              <a:t>.</a:t>
            </a:r>
          </a:p>
        </p:txBody>
      </p:sp>
      <p:pic>
        <p:nvPicPr>
          <p:cNvPr id="17412" name="Picture 2"/>
          <p:cNvPicPr>
            <a:picLocks noChangeAspect="1" noChangeArrowheads="1"/>
          </p:cNvPicPr>
          <p:nvPr/>
        </p:nvPicPr>
        <p:blipFill>
          <a:blip r:embed="rId2" cstate="print"/>
          <a:srcRect/>
          <a:stretch>
            <a:fillRect/>
          </a:stretch>
        </p:blipFill>
        <p:spPr bwMode="auto">
          <a:xfrm>
            <a:off x="3452730" y="2132856"/>
            <a:ext cx="5267832" cy="3240000"/>
          </a:xfrm>
          <a:prstGeom prst="rect">
            <a:avLst/>
          </a:prstGeom>
          <a:noFill/>
          <a:ln w="9525">
            <a:noFill/>
            <a:miter lim="800000"/>
            <a:headEnd/>
            <a:tailEnd/>
          </a:ln>
        </p:spPr>
      </p:pic>
      <p:sp>
        <p:nvSpPr>
          <p:cNvPr id="9" name="AutoShape 106"/>
          <p:cNvSpPr>
            <a:spLocks noChangeArrowheads="1"/>
          </p:cNvSpPr>
          <p:nvPr/>
        </p:nvSpPr>
        <p:spPr bwMode="auto">
          <a:xfrm>
            <a:off x="1974293" y="1590061"/>
            <a:ext cx="160142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히스토그램</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7"/>
          <p:cNvSpPr>
            <a:spLocks noGrp="1"/>
          </p:cNvSpPr>
          <p:nvPr>
            <p:ph type="title"/>
          </p:nvPr>
        </p:nvSpPr>
        <p:spPr>
          <a:xfrm>
            <a:off x="1909192" y="183778"/>
            <a:ext cx="8435280" cy="1156990"/>
          </a:xfrm>
        </p:spPr>
        <p:txBody>
          <a:bodyPr>
            <a:normAutofit/>
          </a:bodyPr>
          <a:lstStyle/>
          <a:p>
            <a:r>
              <a:rPr lang="en-US" altLang="ko-KR" sz="2900" dirty="0"/>
              <a:t>Napoleon Army’s Russian Invasion in 1812</a:t>
            </a:r>
            <a:endParaRPr lang="ko-KR" altLang="en-US" sz="1600" dirty="0"/>
          </a:p>
        </p:txBody>
      </p:sp>
      <p:graphicFrame>
        <p:nvGraphicFramePr>
          <p:cNvPr id="6" name="Chart 5"/>
          <p:cNvGraphicFramePr>
            <a:graphicFrameLocks/>
          </p:cNvGraphicFramePr>
          <p:nvPr/>
        </p:nvGraphicFramePr>
        <p:xfrm>
          <a:off x="1991544" y="1148470"/>
          <a:ext cx="8280920" cy="5448883"/>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9" name="TextBox 8"/>
              <p:cNvSpPr txBox="1"/>
              <p:nvPr/>
            </p:nvSpPr>
            <p:spPr>
              <a:xfrm>
                <a:off x="5375920" y="1484785"/>
                <a:ext cx="4929042"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en-US" dirty="0"/>
                        <m:t>Linear</m:t>
                      </m:r>
                      <m:r>
                        <m:rPr>
                          <m:nor/>
                        </m:rPr>
                        <a:rPr lang="en-US" altLang="en-US" dirty="0"/>
                        <m:t> </m:t>
                      </m:r>
                      <m:r>
                        <m:rPr>
                          <m:nor/>
                        </m:rPr>
                        <a:rPr lang="en-US" altLang="en-US" dirty="0"/>
                        <m:t>spline</m:t>
                      </m:r>
                      <m:r>
                        <m:rPr>
                          <m:nor/>
                        </m:rPr>
                        <a:rPr lang="en-US" altLang="en-US" dirty="0"/>
                        <m:t> </m:t>
                      </m:r>
                      <m:r>
                        <m:rPr>
                          <m:nor/>
                        </m:rPr>
                        <a:rPr lang="en-US" altLang="en-US" dirty="0"/>
                        <m:t>regression</m:t>
                      </m:r>
                      <m:r>
                        <m:rPr>
                          <m:nor/>
                        </m:rPr>
                        <a:rPr lang="en-US" altLang="en-US" dirty="0"/>
                        <m:t> </m:t>
                      </m:r>
                      <m:r>
                        <m:rPr>
                          <m:nor/>
                        </m:rPr>
                        <a:rPr lang="en-US" altLang="en-US" dirty="0"/>
                        <m:t>of</m:t>
                      </m:r>
                      <m:r>
                        <m:rPr>
                          <m:nor/>
                        </m:rPr>
                        <a:rPr lang="en-US" altLang="en-US" dirty="0"/>
                        <m:t> </m:t>
                      </m:r>
                      <m:r>
                        <m:rPr>
                          <m:nor/>
                        </m:rPr>
                        <a:rPr lang="en-US" altLang="en-US" dirty="0"/>
                        <m:t>ln</m:t>
                      </m:r>
                      <m:r>
                        <m:rPr>
                          <m:nor/>
                        </m:rPr>
                        <a:rPr lang="en-US" altLang="en-US" dirty="0"/>
                        <m:t> (</m:t>
                      </m:r>
                      <m:r>
                        <m:rPr>
                          <m:nor/>
                        </m:rPr>
                        <a:rPr lang="en-US" altLang="en-US" dirty="0"/>
                        <m:t>y</m:t>
                      </m:r>
                      <m:r>
                        <m:rPr>
                          <m:nor/>
                        </m:rPr>
                        <a:rPr lang="en-US" altLang="en-US" dirty="0"/>
                        <m:t>):</m:t>
                      </m:r>
                    </m:oMath>
                  </m:oMathPara>
                </a14:m>
                <a:endParaRPr lang="en-US" altLang="en-US" dirty="0"/>
              </a:p>
              <a:p>
                <a:endParaRPr lang="en-US" altLang="en-US" dirty="0"/>
              </a:p>
              <a:p>
                <a14:m>
                  <m:oMath xmlns:m="http://schemas.openxmlformats.org/officeDocument/2006/math">
                    <m:r>
                      <m:rPr>
                        <m:nor/>
                      </m:rPr>
                      <a:rPr lang="en-US" altLang="en-US" dirty="0"/>
                      <m:t>ln</m:t>
                    </m:r>
                    <m:d>
                      <m:dPr>
                        <m:ctrlPr>
                          <a:rPr lang="en-US" altLang="ko-KR" i="1">
                            <a:latin typeface="Cambria Math" panose="02040503050406030204" pitchFamily="18" charset="0"/>
                          </a:rPr>
                        </m:ctrlPr>
                      </m:dPr>
                      <m:e>
                        <m:r>
                          <a:rPr lang="en-US" altLang="ko-KR" i="1">
                            <a:latin typeface="Cambria Math"/>
                          </a:rPr>
                          <m:t>𝑦</m:t>
                        </m:r>
                      </m:e>
                    </m:d>
                    <m:r>
                      <a:rPr lang="en-US" altLang="ko-KR" i="1">
                        <a:latin typeface="Cambria Math"/>
                      </a:rPr>
                      <m:t>=</m:t>
                    </m:r>
                  </m:oMath>
                </a14:m>
                <a:r>
                  <a:rPr lang="en-US" altLang="ko-KR" dirty="0"/>
                  <a:t> 12.783 </a:t>
                </a:r>
                <a14:m>
                  <m:oMath xmlns:m="http://schemas.openxmlformats.org/officeDocument/2006/math">
                    <m:r>
                      <a:rPr lang="en-US" altLang="ko-KR" i="1">
                        <a:latin typeface="Cambria Math"/>
                      </a:rPr>
                      <m:t>− </m:t>
                    </m:r>
                  </m:oMath>
                </a14:m>
                <a:r>
                  <a:rPr lang="en-US" altLang="ko-KR" dirty="0"/>
                  <a:t>0.0012</a:t>
                </a:r>
                <a14:m>
                  <m:oMath xmlns:m="http://schemas.openxmlformats.org/officeDocument/2006/math">
                    <m:r>
                      <a:rPr lang="en-US" altLang="ko-KR" i="1">
                        <a:latin typeface="Cambria Math"/>
                      </a:rPr>
                      <m:t>𝑥</m:t>
                    </m:r>
                    <m:r>
                      <a:rPr lang="en-US" altLang="ko-KR" i="1">
                        <a:latin typeface="Cambria Math"/>
                      </a:rPr>
                      <m:t>−</m:t>
                    </m:r>
                  </m:oMath>
                </a14:m>
                <a:r>
                  <a:rPr lang="en-US" altLang="ko-KR" dirty="0"/>
                  <a:t> 0.0019</a:t>
                </a:r>
                <a14:m>
                  <m:oMath xmlns:m="http://schemas.openxmlformats.org/officeDocument/2006/math">
                    <m:sSup>
                      <m:sSupPr>
                        <m:ctrlPr>
                          <a:rPr lang="en-US" altLang="ko-KR" i="1">
                            <a:latin typeface="Cambria Math" panose="02040503050406030204" pitchFamily="18" charset="0"/>
                          </a:rPr>
                        </m:ctrlPr>
                      </m:sSupPr>
                      <m:e>
                        <m:r>
                          <a:rPr lang="en-US" altLang="ko-KR" i="1">
                            <a:latin typeface="Cambria Math"/>
                          </a:rPr>
                          <m:t>(</m:t>
                        </m:r>
                        <m:r>
                          <a:rPr lang="en-US" altLang="ko-KR" i="1">
                            <a:latin typeface="Cambria Math"/>
                          </a:rPr>
                          <m:t>𝑥</m:t>
                        </m:r>
                        <m:r>
                          <a:rPr lang="en-US" altLang="ko-KR" i="1">
                            <a:latin typeface="Cambria Math"/>
                          </a:rPr>
                          <m:t>−900)</m:t>
                        </m:r>
                      </m:e>
                      <m:sup>
                        <m:r>
                          <a:rPr lang="en-US" altLang="ko-KR" i="1">
                            <a:latin typeface="Cambria Math"/>
                          </a:rPr>
                          <m:t>+</m:t>
                        </m:r>
                      </m:sup>
                    </m:sSup>
                  </m:oMath>
                </a14:m>
                <a:endParaRPr lang="en-US" altLang="ko-KR" dirty="0"/>
              </a:p>
              <a:p>
                <a:pPr/>
                <a14:m>
                  <m:oMathPara xmlns:m="http://schemas.openxmlformats.org/officeDocument/2006/math">
                    <m:oMathParaPr>
                      <m:jc m:val="centerGroup"/>
                    </m:oMathParaPr>
                    <m:oMath xmlns:m="http://schemas.openxmlformats.org/officeDocument/2006/math">
                      <m:sSup>
                        <m:sSupPr>
                          <m:ctrlPr>
                            <a:rPr lang="en-US" altLang="ko-KR" i="1">
                              <a:latin typeface="Cambria Math" panose="02040503050406030204" pitchFamily="18" charset="0"/>
                            </a:rPr>
                          </m:ctrlPr>
                        </m:sSupPr>
                        <m:e>
                          <m:r>
                            <a:rPr lang="en-US" altLang="ko-KR" i="1">
                              <a:latin typeface="Cambria Math"/>
                            </a:rPr>
                            <m:t>𝑅</m:t>
                          </m:r>
                        </m:e>
                        <m:sup>
                          <m:r>
                            <a:rPr lang="en-US" altLang="ko-KR" i="1">
                              <a:latin typeface="Cambria Math"/>
                            </a:rPr>
                            <m:t>2</m:t>
                          </m:r>
                        </m:sup>
                      </m:sSup>
                      <m:r>
                        <a:rPr lang="en-US" altLang="ko-KR" i="1">
                          <a:latin typeface="Cambria Math"/>
                        </a:rPr>
                        <m:t>=0.98</m:t>
                      </m:r>
                    </m:oMath>
                  </m:oMathPara>
                </a14:m>
                <a:endParaRPr lang="ko-KR"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375920" y="1484785"/>
                <a:ext cx="4929042" cy="1200329"/>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342039041"/>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a:xfrm>
            <a:off x="1945196" y="1107411"/>
            <a:ext cx="8229600" cy="5213176"/>
          </a:xfrm>
        </p:spPr>
        <p:txBody>
          <a:bodyPr>
            <a:normAutofit/>
          </a:bodyPr>
          <a:lstStyle/>
          <a:p>
            <a:pPr>
              <a:lnSpc>
                <a:spcPct val="150000"/>
              </a:lnSpc>
            </a:pPr>
            <a:endParaRPr lang="en-US" altLang="ko-KR" sz="2400" dirty="0"/>
          </a:p>
          <a:p>
            <a:pPr>
              <a:lnSpc>
                <a:spcPct val="150000"/>
              </a:lnSpc>
            </a:pPr>
            <a:r>
              <a:rPr lang="ko-KR" altLang="en-US" sz="1800" dirty="0"/>
              <a:t>다음 분출까지의 대기시간</a:t>
            </a:r>
            <a:r>
              <a:rPr lang="en-US" altLang="ko-KR" sz="1800" dirty="0"/>
              <a:t>(y)</a:t>
            </a:r>
            <a:r>
              <a:rPr lang="ko-KR" altLang="en-US" sz="1800" dirty="0"/>
              <a:t>을</a:t>
            </a:r>
            <a:r>
              <a:rPr lang="en-US" altLang="ko-KR" sz="1800" dirty="0"/>
              <a:t> </a:t>
            </a:r>
            <a:r>
              <a:rPr lang="ko-KR" altLang="en-US" sz="1800" dirty="0"/>
              <a:t>직전 분출의 지속기간</a:t>
            </a:r>
            <a:r>
              <a:rPr lang="en-US" altLang="ko-KR" sz="1800" dirty="0"/>
              <a:t>(x)</a:t>
            </a:r>
            <a:r>
              <a:rPr lang="ko-KR" altLang="en-US" sz="1800" dirty="0"/>
              <a:t>에 회귀분석</a:t>
            </a:r>
            <a:endParaRPr lang="en-US" altLang="ko-KR" sz="1600" dirty="0"/>
          </a:p>
          <a:p>
            <a:pPr lvl="1">
              <a:lnSpc>
                <a:spcPct val="150000"/>
              </a:lnSpc>
            </a:pPr>
            <a:r>
              <a:rPr lang="ko-KR" altLang="en-US" sz="1600" dirty="0"/>
              <a:t>개별 </a:t>
            </a:r>
            <a:r>
              <a:rPr lang="en-US" altLang="ko-KR" sz="1600" dirty="0"/>
              <a:t>y</a:t>
            </a:r>
            <a:r>
              <a:rPr lang="ko-KR" altLang="en-US" sz="1600" dirty="0"/>
              <a:t>값에 대한 </a:t>
            </a:r>
            <a:r>
              <a:rPr lang="en-US" altLang="ko-KR" sz="1600" dirty="0"/>
              <a:t>95% </a:t>
            </a:r>
            <a:r>
              <a:rPr lang="ko-KR" altLang="en-US" sz="1600" dirty="0"/>
              <a:t>예측구간은 </a:t>
            </a:r>
            <a:r>
              <a:rPr lang="en-US" altLang="ko-KR" sz="1600" dirty="0"/>
              <a:t>33.47+10.73x</a:t>
            </a:r>
            <a:r>
              <a:rPr lang="en-US" altLang="ko-KR" sz="1600" dirty="0">
                <a:sym typeface="Symbol" panose="05050102010706020507" pitchFamily="18" charset="2"/>
              </a:rPr>
              <a:t>  1.96 5.91</a:t>
            </a:r>
            <a:endParaRPr lang="en-US" altLang="ko-KR" sz="1600" dirty="0"/>
          </a:p>
          <a:p>
            <a:pPr lvl="2">
              <a:lnSpc>
                <a:spcPct val="150000"/>
              </a:lnSpc>
            </a:pPr>
            <a:r>
              <a:rPr lang="en-US" altLang="ko-KR" sz="1600" dirty="0"/>
              <a:t>(43.35, 66.51) for x=2</a:t>
            </a:r>
          </a:p>
          <a:p>
            <a:pPr marL="914400" lvl="2" indent="0">
              <a:lnSpc>
                <a:spcPct val="150000"/>
              </a:lnSpc>
              <a:buNone/>
            </a:pPr>
            <a:endParaRPr lang="en-US" altLang="ko-KR" sz="1200" dirty="0"/>
          </a:p>
        </p:txBody>
      </p:sp>
      <p:graphicFrame>
        <p:nvGraphicFramePr>
          <p:cNvPr id="7" name="차트 6"/>
          <p:cNvGraphicFramePr>
            <a:graphicFrameLocks/>
          </p:cNvGraphicFramePr>
          <p:nvPr>
            <p:extLst>
              <p:ext uri="{D42A27DB-BD31-4B8C-83A1-F6EECF244321}">
                <p14:modId xmlns:p14="http://schemas.microsoft.com/office/powerpoint/2010/main" val="2777632537"/>
              </p:ext>
            </p:extLst>
          </p:nvPr>
        </p:nvGraphicFramePr>
        <p:xfrm>
          <a:off x="3141896" y="3603696"/>
          <a:ext cx="5256584" cy="2752655"/>
        </p:xfrm>
        <a:graphic>
          <a:graphicData uri="http://schemas.openxmlformats.org/drawingml/2006/chart">
            <c:chart xmlns:c="http://schemas.openxmlformats.org/drawingml/2006/chart" xmlns:r="http://schemas.openxmlformats.org/officeDocument/2006/relationships" r:id="rId3"/>
          </a:graphicData>
        </a:graphic>
      </p:graphicFrame>
      <p:sp>
        <p:nvSpPr>
          <p:cNvPr id="13" name="제목 3"/>
          <p:cNvSpPr>
            <a:spLocks noGrp="1"/>
          </p:cNvSpPr>
          <p:nvPr>
            <p:ph type="title"/>
          </p:nvPr>
        </p:nvSpPr>
        <p:spPr>
          <a:xfrm>
            <a:off x="1703512" y="188640"/>
            <a:ext cx="8712968" cy="1296144"/>
          </a:xfrm>
        </p:spPr>
        <p:txBody>
          <a:bodyPr>
            <a:normAutofit/>
          </a:bodyPr>
          <a:lstStyle/>
          <a:p>
            <a:r>
              <a:rPr lang="en-US" altLang="ko-KR" sz="2900" dirty="0"/>
              <a:t>Old Faithful: Regression analysis</a:t>
            </a:r>
            <a:endParaRPr lang="ko-KR" altLang="en-US" sz="2900" dirty="0"/>
          </a:p>
        </p:txBody>
      </p:sp>
    </p:spTree>
    <p:extLst>
      <p:ext uri="{BB962C8B-B14F-4D97-AF65-F5344CB8AC3E}">
        <p14:creationId xmlns:p14="http://schemas.microsoft.com/office/powerpoint/2010/main" val="379971033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a:xfrm>
            <a:off x="1981200" y="1528192"/>
            <a:ext cx="8686800" cy="5069160"/>
          </a:xfrm>
        </p:spPr>
        <p:txBody>
          <a:bodyPr>
            <a:normAutofit/>
          </a:bodyPr>
          <a:lstStyle/>
          <a:p>
            <a:pPr>
              <a:lnSpc>
                <a:spcPct val="150000"/>
              </a:lnSpc>
            </a:pPr>
            <a:endParaRPr lang="en-US" altLang="ko-KR" sz="2400" dirty="0"/>
          </a:p>
          <a:p>
            <a:pPr lvl="1">
              <a:lnSpc>
                <a:spcPct val="150000"/>
              </a:lnSpc>
              <a:buFont typeface="Arial" pitchFamily="34" charset="0"/>
              <a:buChar char="•"/>
            </a:pPr>
            <a:r>
              <a:rPr lang="ko-KR" altLang="en-US" sz="1800" dirty="0"/>
              <a:t>다음 분출 시점을 예측하기 위해 실시간으로</a:t>
            </a:r>
            <a:r>
              <a:rPr lang="en-US" altLang="ko-KR" sz="1800" dirty="0"/>
              <a:t> </a:t>
            </a:r>
            <a:r>
              <a:rPr lang="ko-KR" altLang="en-US" sz="1800" dirty="0"/>
              <a:t>사용할 수 있는 정보는</a:t>
            </a:r>
            <a:endParaRPr lang="en-US" altLang="ko-KR" sz="1600" dirty="0"/>
          </a:p>
          <a:p>
            <a:pPr lvl="2">
              <a:lnSpc>
                <a:spcPct val="150000"/>
              </a:lnSpc>
            </a:pPr>
            <a:r>
              <a:rPr lang="ko-KR" altLang="en-US" sz="1600" dirty="0"/>
              <a:t>바로 전 분출의 지속 기간</a:t>
            </a:r>
            <a:r>
              <a:rPr lang="en-US" altLang="ko-KR" sz="1600" dirty="0"/>
              <a:t>(x= x</a:t>
            </a:r>
            <a:r>
              <a:rPr lang="en-US" altLang="ko-KR" sz="1600" baseline="-25000" dirty="0"/>
              <a:t>0</a:t>
            </a:r>
            <a:r>
              <a:rPr lang="en-US" altLang="ko-KR" sz="1600" dirty="0"/>
              <a:t>)</a:t>
            </a:r>
          </a:p>
          <a:p>
            <a:pPr lvl="2">
              <a:lnSpc>
                <a:spcPct val="150000"/>
              </a:lnSpc>
            </a:pPr>
            <a:r>
              <a:rPr lang="ko-KR" altLang="en-US" sz="1600" dirty="0"/>
              <a:t>바로 전 분출이 끝난 이후 지금까지 경과한 시간</a:t>
            </a:r>
            <a:r>
              <a:rPr lang="en-US" altLang="ko-KR" sz="1600" dirty="0"/>
              <a:t>(w : </a:t>
            </a:r>
            <a:r>
              <a:rPr lang="ko-KR" altLang="en-US" sz="1600" dirty="0"/>
              <a:t>실시간 업데이트되는 정보</a:t>
            </a:r>
            <a:r>
              <a:rPr lang="en-US" altLang="ko-KR" sz="1600" dirty="0"/>
              <a:t>)</a:t>
            </a:r>
          </a:p>
          <a:p>
            <a:pPr lvl="1">
              <a:lnSpc>
                <a:spcPct val="150000"/>
              </a:lnSpc>
              <a:buFont typeface="Arial" pitchFamily="34" charset="0"/>
              <a:buChar char="•"/>
            </a:pPr>
            <a:r>
              <a:rPr lang="ko-KR" altLang="en-US" sz="1800" dirty="0"/>
              <a:t>분출</a:t>
            </a:r>
            <a:r>
              <a:rPr lang="en-US" altLang="ko-KR" sz="1800" dirty="0"/>
              <a:t> </a:t>
            </a:r>
            <a:r>
              <a:rPr lang="ko-KR" altLang="en-US" sz="1800" dirty="0"/>
              <a:t>종료 후 막 도착한</a:t>
            </a:r>
            <a:r>
              <a:rPr lang="en-US" altLang="ko-KR" sz="1800" dirty="0"/>
              <a:t>(w=0)</a:t>
            </a:r>
            <a:r>
              <a:rPr lang="ko-KR" altLang="en-US" sz="1800" dirty="0"/>
              <a:t> 경우</a:t>
            </a:r>
            <a:r>
              <a:rPr lang="en-US" altLang="ko-KR" sz="1800" dirty="0"/>
              <a:t> </a:t>
            </a:r>
            <a:r>
              <a:rPr lang="ko-KR" altLang="en-US" sz="1800" dirty="0"/>
              <a:t>다음 분출까지 대기시간</a:t>
            </a:r>
            <a:r>
              <a:rPr lang="en-US" altLang="ko-KR" sz="1800" dirty="0"/>
              <a:t>(y</a:t>
            </a:r>
            <a:r>
              <a:rPr lang="en-US" altLang="ko-KR" sz="1800" baseline="-25000" dirty="0"/>
              <a:t>0</a:t>
            </a:r>
            <a:r>
              <a:rPr lang="en-US" altLang="ko-KR" sz="1800" dirty="0"/>
              <a:t>) :</a:t>
            </a:r>
          </a:p>
          <a:p>
            <a:pPr lvl="1">
              <a:lnSpc>
                <a:spcPct val="150000"/>
              </a:lnSpc>
              <a:buNone/>
            </a:pPr>
            <a:r>
              <a:rPr lang="en-US" altLang="ko-KR" sz="1800" dirty="0"/>
              <a:t>     y</a:t>
            </a:r>
            <a:r>
              <a:rPr lang="en-US" altLang="ko-KR" sz="1800" baseline="-25000" dirty="0"/>
              <a:t>0</a:t>
            </a:r>
            <a:r>
              <a:rPr lang="en-US" altLang="ko-KR" sz="1800" dirty="0"/>
              <a:t> ~ N (33.47+10.73x</a:t>
            </a:r>
            <a:r>
              <a:rPr lang="en-US" altLang="ko-KR" sz="1800" baseline="-25000" dirty="0"/>
              <a:t>0</a:t>
            </a:r>
            <a:r>
              <a:rPr lang="en-US" altLang="ko-KR" sz="1800" dirty="0">
                <a:sym typeface="Symbol" panose="05050102010706020507" pitchFamily="18" charset="2"/>
              </a:rPr>
              <a:t> , </a:t>
            </a:r>
            <a:r>
              <a:rPr lang="en-US" altLang="ko-KR" sz="1800" dirty="0">
                <a:latin typeface="맑은 고딕" pitchFamily="50" charset="-127"/>
                <a:ea typeface="맑은 고딕" pitchFamily="50" charset="-127"/>
              </a:rPr>
              <a:t>5.91</a:t>
            </a:r>
            <a:r>
              <a:rPr lang="en-US" altLang="ko-KR" sz="1800" baseline="30000" dirty="0">
                <a:latin typeface="맑은 고딕" pitchFamily="50" charset="-127"/>
                <a:ea typeface="맑은 고딕" pitchFamily="50" charset="-127"/>
              </a:rPr>
              <a:t>2</a:t>
            </a:r>
            <a:r>
              <a:rPr lang="en-US" altLang="ko-KR" sz="1800" dirty="0"/>
              <a:t> ) </a:t>
            </a:r>
            <a:r>
              <a:rPr lang="ko-KR" altLang="en-US" sz="1800" dirty="0"/>
              <a:t>로 근사</a:t>
            </a:r>
            <a:endParaRPr lang="en-US" altLang="ko-KR" sz="1800" dirty="0"/>
          </a:p>
          <a:p>
            <a:pPr lvl="1">
              <a:lnSpc>
                <a:spcPct val="150000"/>
              </a:lnSpc>
              <a:buFont typeface="Arial" pitchFamily="34" charset="0"/>
              <a:buChar char="•"/>
            </a:pPr>
            <a:r>
              <a:rPr lang="ko-KR" altLang="en-US" sz="1800" dirty="0"/>
              <a:t>분출 종료 후 일정 시간 경과한</a:t>
            </a:r>
            <a:r>
              <a:rPr lang="en-US" altLang="ko-KR" sz="1800" dirty="0"/>
              <a:t>(w&gt;0) </a:t>
            </a:r>
            <a:r>
              <a:rPr lang="ko-KR" altLang="en-US" sz="1800" dirty="0"/>
              <a:t>경우</a:t>
            </a:r>
            <a:r>
              <a:rPr lang="en-US" altLang="ko-KR" sz="1800" dirty="0"/>
              <a:t> </a:t>
            </a:r>
            <a:r>
              <a:rPr lang="ko-KR" altLang="en-US" sz="1800" dirty="0"/>
              <a:t>다음 분출까지 대기시간 </a:t>
            </a:r>
            <a:r>
              <a:rPr lang="en-US" altLang="ko-KR" sz="1800" dirty="0"/>
              <a:t>(y</a:t>
            </a:r>
            <a:r>
              <a:rPr lang="en-US" altLang="ko-KR" sz="1800" baseline="-25000" dirty="0"/>
              <a:t>0</a:t>
            </a:r>
            <a:r>
              <a:rPr lang="en-US" altLang="ko-KR" sz="1800" dirty="0"/>
              <a:t>-w) :</a:t>
            </a:r>
          </a:p>
          <a:p>
            <a:pPr lvl="1">
              <a:lnSpc>
                <a:spcPct val="150000"/>
              </a:lnSpc>
              <a:buNone/>
            </a:pPr>
            <a:r>
              <a:rPr lang="en-US" altLang="ko-KR" sz="1800" dirty="0"/>
              <a:t>     y</a:t>
            </a:r>
            <a:r>
              <a:rPr lang="en-US" altLang="ko-KR" sz="1800" baseline="-25000" dirty="0"/>
              <a:t>0</a:t>
            </a:r>
            <a:r>
              <a:rPr lang="en-US" altLang="ko-KR" sz="1800" dirty="0"/>
              <a:t>–w ~ N (33.47+10.73x</a:t>
            </a:r>
            <a:r>
              <a:rPr lang="en-US" altLang="ko-KR" sz="1800" baseline="-25000" dirty="0"/>
              <a:t>0</a:t>
            </a:r>
            <a:r>
              <a:rPr lang="en-US" altLang="ko-KR" sz="1800" dirty="0">
                <a:sym typeface="Symbol" panose="05050102010706020507" pitchFamily="18" charset="2"/>
              </a:rPr>
              <a:t> – w , </a:t>
            </a:r>
            <a:r>
              <a:rPr lang="en-US" altLang="ko-KR" sz="1800" dirty="0">
                <a:latin typeface="맑은 고딕" pitchFamily="50" charset="-127"/>
                <a:ea typeface="맑은 고딕" pitchFamily="50" charset="-127"/>
              </a:rPr>
              <a:t>5.91</a:t>
            </a:r>
            <a:r>
              <a:rPr lang="en-US" altLang="ko-KR" sz="1800" baseline="30000" dirty="0">
                <a:latin typeface="맑은 고딕" pitchFamily="50" charset="-127"/>
                <a:ea typeface="맑은 고딕" pitchFamily="50" charset="-127"/>
              </a:rPr>
              <a:t>2</a:t>
            </a:r>
            <a:r>
              <a:rPr lang="en-US" altLang="ko-KR" sz="1800" dirty="0"/>
              <a:t> )</a:t>
            </a:r>
            <a:r>
              <a:rPr lang="ko-KR" altLang="en-US" sz="1800" dirty="0"/>
              <a:t>의</a:t>
            </a:r>
            <a:r>
              <a:rPr lang="en-US" altLang="ko-KR" sz="1800" dirty="0"/>
              <a:t> </a:t>
            </a:r>
            <a:r>
              <a:rPr lang="en-US" altLang="ko-KR" sz="1800" dirty="0">
                <a:solidFill>
                  <a:srgbClr val="C00000"/>
                </a:solidFill>
              </a:rPr>
              <a:t>truncated normal distribution.</a:t>
            </a:r>
          </a:p>
        </p:txBody>
      </p:sp>
      <p:sp>
        <p:nvSpPr>
          <p:cNvPr id="12" name="제목 3"/>
          <p:cNvSpPr>
            <a:spLocks noGrp="1"/>
          </p:cNvSpPr>
          <p:nvPr>
            <p:ph type="title"/>
          </p:nvPr>
        </p:nvSpPr>
        <p:spPr>
          <a:xfrm>
            <a:off x="1631504" y="188640"/>
            <a:ext cx="8964488" cy="1296144"/>
          </a:xfrm>
        </p:spPr>
        <p:txBody>
          <a:bodyPr>
            <a:normAutofit/>
          </a:bodyPr>
          <a:lstStyle/>
          <a:p>
            <a:r>
              <a:rPr lang="en-US" altLang="ko-KR" sz="2800" dirty="0"/>
              <a:t>Old Faithful: Regression analysis, Real Time Updating </a:t>
            </a:r>
            <a:endParaRPr lang="ko-KR" altLang="en-US" sz="2800" dirty="0"/>
          </a:p>
        </p:txBody>
      </p:sp>
    </p:spTree>
    <p:extLst>
      <p:ext uri="{BB962C8B-B14F-4D97-AF65-F5344CB8AC3E}">
        <p14:creationId xmlns:p14="http://schemas.microsoft.com/office/powerpoint/2010/main" val="421809864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3"/>
          <p:cNvSpPr>
            <a:spLocks noGrp="1"/>
          </p:cNvSpPr>
          <p:nvPr>
            <p:ph type="title"/>
          </p:nvPr>
        </p:nvSpPr>
        <p:spPr>
          <a:xfrm>
            <a:off x="1631504" y="-99392"/>
            <a:ext cx="8964488" cy="1296144"/>
          </a:xfrm>
        </p:spPr>
        <p:txBody>
          <a:bodyPr>
            <a:normAutofit/>
          </a:bodyPr>
          <a:lstStyle/>
          <a:p>
            <a:r>
              <a:rPr lang="en-US" altLang="ko-KR" sz="2800" dirty="0"/>
              <a:t>Old Faithful: Regression analysis, Real Time Updating </a:t>
            </a:r>
            <a:endParaRPr lang="ko-KR" altLang="en-US" sz="2800" dirty="0"/>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405" y="1755962"/>
            <a:ext cx="6411289" cy="4221187"/>
          </a:xfrm>
          <a:prstGeom prst="rect">
            <a:avLst/>
          </a:prstGeom>
        </p:spPr>
      </p:pic>
      <p:sp>
        <p:nvSpPr>
          <p:cNvPr id="8" name="TextBox 7"/>
          <p:cNvSpPr txBox="1"/>
          <p:nvPr/>
        </p:nvSpPr>
        <p:spPr>
          <a:xfrm>
            <a:off x="8444393" y="4572163"/>
            <a:ext cx="2376264" cy="307777"/>
          </a:xfrm>
          <a:prstGeom prst="rect">
            <a:avLst/>
          </a:prstGeom>
          <a:noFill/>
        </p:spPr>
        <p:txBody>
          <a:bodyPr wrap="square" rtlCol="0">
            <a:spAutoFit/>
          </a:bodyPr>
          <a:lstStyle/>
          <a:p>
            <a:pPr algn="ctr"/>
            <a:r>
              <a:rPr lang="ko-KR" altLang="en-US" sz="1400" dirty="0"/>
              <a:t>남은 대기시간</a:t>
            </a:r>
            <a:r>
              <a:rPr lang="en-US" altLang="ko-KR" sz="1400" dirty="0"/>
              <a:t>:</a:t>
            </a:r>
            <a:r>
              <a:rPr lang="ko-KR" altLang="en-US" sz="1400" dirty="0"/>
              <a:t> </a:t>
            </a:r>
            <a:r>
              <a:rPr lang="en-US" altLang="ko-KR" sz="1400" dirty="0"/>
              <a:t>(0 , 15.28)</a:t>
            </a:r>
            <a:endParaRPr lang="ko-KR" altLang="en-US" sz="1400" dirty="0"/>
          </a:p>
        </p:txBody>
      </p:sp>
    </p:spTree>
    <p:extLst>
      <p:ext uri="{BB962C8B-B14F-4D97-AF65-F5344CB8AC3E}">
        <p14:creationId xmlns:p14="http://schemas.microsoft.com/office/powerpoint/2010/main" val="69231465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342900" indent="-285750">
              <a:lnSpc>
                <a:spcPct val="150000"/>
              </a:lnSpc>
              <a:spcBef>
                <a:spcPct val="20000"/>
              </a:spcBef>
              <a:buFont typeface="Arial" pitchFamily="34" charset="0"/>
              <a:buChar char="•"/>
              <a:defRPr/>
            </a:pPr>
            <a:endParaRPr lang="en-US" altLang="ko-KR" dirty="0">
              <a:latin typeface="나눔고딕" panose="020D0604000000000000" pitchFamily="50" charset="-127"/>
              <a:ea typeface="나눔고딕" panose="020D0604000000000000" pitchFamily="50" charset="-127"/>
            </a:endParaRPr>
          </a:p>
          <a:p>
            <a:pPr marL="342900" indent="-28575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심리학</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사회학</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인류학 등에서 행하는 설문조사를 통한 남녀 배우자 선호 비교 연구</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정직한 진술 </a:t>
            </a:r>
            <a:r>
              <a:rPr lang="en-US" altLang="ko-KR" dirty="0">
                <a:latin typeface="나눔고딕" panose="020D0604000000000000" pitchFamily="50" charset="-127"/>
                <a:ea typeface="나눔고딕" panose="020D0604000000000000" pitchFamily="50" charset="-127"/>
              </a:rPr>
              <a:t>(truth telling)</a:t>
            </a:r>
            <a:r>
              <a:rPr lang="ko-KR" altLang="en-US" dirty="0">
                <a:latin typeface="나눔고딕" panose="020D0604000000000000" pitchFamily="50" charset="-127"/>
                <a:ea typeface="나눔고딕" panose="020D0604000000000000" pitchFamily="50" charset="-127"/>
              </a:rPr>
              <a:t>이 보장되지 않는 맹점이 있음</a:t>
            </a:r>
            <a:endParaRPr lang="en-US" altLang="ko-KR" dirty="0">
              <a:latin typeface="나눔고딕" panose="020D0604000000000000" pitchFamily="50" charset="-127"/>
              <a:ea typeface="나눔고딕" panose="020D0604000000000000" pitchFamily="50" charset="-127"/>
            </a:endParaRPr>
          </a:p>
          <a:p>
            <a:pPr marL="342900" indent="-28575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실제 선택한 결과를 관측한 현시선호</a:t>
            </a:r>
            <a:r>
              <a:rPr lang="en-US" altLang="ko-KR" dirty="0">
                <a:latin typeface="나눔고딕" panose="020D0604000000000000" pitchFamily="50" charset="-127"/>
                <a:ea typeface="나눔고딕" panose="020D0604000000000000" pitchFamily="50" charset="-127"/>
              </a:rPr>
              <a:t>(revealed preference)</a:t>
            </a:r>
            <a:r>
              <a:rPr lang="ko-KR" altLang="en-US" dirty="0">
                <a:latin typeface="나눔고딕" panose="020D0604000000000000" pitchFamily="50" charset="-127"/>
                <a:ea typeface="나눔고딕" panose="020D0604000000000000" pitchFamily="50" charset="-127"/>
              </a:rPr>
              <a:t>의 데이터를 연구할 필요가 있음</a:t>
            </a:r>
            <a:r>
              <a:rPr lang="en-US" altLang="ko-KR" dirty="0">
                <a:latin typeface="나눔고딕" panose="020D0604000000000000" pitchFamily="50" charset="-127"/>
                <a:ea typeface="나눔고딕" panose="020D0604000000000000" pitchFamily="50" charset="-127"/>
              </a:rPr>
              <a:t>.</a:t>
            </a:r>
          </a:p>
          <a:p>
            <a:pPr marL="342900" indent="-28575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국내 모 결혼정보회사의 상세한 개인 프로필 및 선택에 대한 현시 선호 데이터를 사용하여</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우리 나라 중매결혼시장에서 남녀의 배우자 선호의 차이를 비교함</a:t>
            </a:r>
            <a:r>
              <a:rPr lang="en-US" altLang="ko-KR"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사회 경제적인 조건과 외모 조건에 대한 선호에 있어서  남녀의 차이가 어떻게 드러나는가</a:t>
            </a:r>
            <a:r>
              <a:rPr lang="en-US" altLang="ko-KR" b="1" dirty="0">
                <a:latin typeface="나눔고딕" panose="020D0604000000000000" pitchFamily="50" charset="-127"/>
                <a:ea typeface="나눔고딕" panose="020D0604000000000000" pitchFamily="50" charset="-127"/>
              </a:rPr>
              <a:t>?</a:t>
            </a:r>
          </a:p>
          <a:p>
            <a:pPr marL="342900" indent="-285750">
              <a:lnSpc>
                <a:spcPct val="150000"/>
              </a:lnSpc>
              <a:spcBef>
                <a:spcPct val="20000"/>
              </a:spcBef>
              <a:buFont typeface="Arial" pitchFamily="34" charset="0"/>
              <a:buChar char="•"/>
              <a:defRPr/>
            </a:pPr>
            <a:endParaRPr lang="en-US" altLang="ko-KR" dirty="0">
              <a:latin typeface="나눔고딕" panose="020D0604000000000000" pitchFamily="50" charset="-127"/>
              <a:ea typeface="나눔고딕" panose="020D0604000000000000" pitchFamily="50" charset="-127"/>
            </a:endParaRPr>
          </a:p>
          <a:p>
            <a:pPr marL="342900" indent="-285750">
              <a:lnSpc>
                <a:spcPct val="150000"/>
              </a:lnSpc>
              <a:spcBef>
                <a:spcPct val="20000"/>
              </a:spcBef>
              <a:buFont typeface="Arial" pitchFamily="34" charset="0"/>
              <a:buChar char="•"/>
              <a:defRPr/>
            </a:pPr>
            <a:endParaRPr lang="en-US" altLang="ko-KR" dirty="0">
              <a:latin typeface="나눔고딕" panose="020D0604000000000000" pitchFamily="50" charset="-127"/>
              <a:ea typeface="나눔고딕" panose="020D0604000000000000" pitchFamily="50" charset="-127"/>
            </a:endParaRPr>
          </a:p>
          <a:p>
            <a:pPr lvl="1" algn="just">
              <a:lnSpc>
                <a:spcPct val="150000"/>
              </a:lnSpc>
              <a:spcBef>
                <a:spcPct val="50000"/>
              </a:spcBef>
              <a:buFont typeface="Arial" panose="020B0604020202020204" pitchFamily="34" charset="0"/>
              <a:buChar char="•"/>
            </a:pPr>
            <a:endParaRPr lang="en-US" altLang="ko-KR" dirty="0">
              <a:latin typeface="나눔고딕" panose="020D0604000000000000" pitchFamily="50" charset="-127"/>
              <a:ea typeface="나눔고딕" panose="020D0604000000000000" pitchFamily="50" charset="-127"/>
            </a:endParaRPr>
          </a:p>
        </p:txBody>
      </p:sp>
      <p:sp>
        <p:nvSpPr>
          <p:cNvPr id="7" name="제목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4000" dirty="0"/>
              <a:t>결혼 시장 분석</a:t>
            </a:r>
          </a:p>
        </p:txBody>
      </p:sp>
    </p:spTree>
    <p:extLst>
      <p:ext uri="{BB962C8B-B14F-4D97-AF65-F5344CB8AC3E}">
        <p14:creationId xmlns:p14="http://schemas.microsoft.com/office/powerpoint/2010/main" val="259867256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342900" indent="-285750">
              <a:lnSpc>
                <a:spcPct val="150000"/>
              </a:lnSpc>
              <a:spcBef>
                <a:spcPct val="20000"/>
              </a:spcBef>
              <a:buFont typeface="Arial" pitchFamily="34" charset="0"/>
              <a:buChar char="•"/>
              <a:defRPr/>
            </a:pPr>
            <a:endParaRPr lang="en-US" altLang="ko-KR" dirty="0">
              <a:latin typeface="나눔고딕" panose="020D0604000000000000" pitchFamily="50" charset="-127"/>
              <a:ea typeface="나눔고딕" panose="020D0604000000000000" pitchFamily="50" charset="-127"/>
            </a:endParaRPr>
          </a:p>
          <a:p>
            <a:pPr marL="342900" indent="-28575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사회경제적 위세 지수 </a:t>
            </a:r>
            <a:r>
              <a:rPr lang="en-US" altLang="ko-KR" dirty="0">
                <a:latin typeface="나눔고딕" panose="020D0604000000000000" pitchFamily="50" charset="-127"/>
                <a:ea typeface="나눔고딕" panose="020D0604000000000000" pitchFamily="50" charset="-127"/>
              </a:rPr>
              <a:t>(SESI: Socio Economic Status Index)</a:t>
            </a:r>
          </a:p>
          <a:p>
            <a:pPr marL="800100" lvl="1" indent="-285750">
              <a:lnSpc>
                <a:spcPct val="150000"/>
              </a:lnSpc>
              <a:spcBef>
                <a:spcPct val="20000"/>
              </a:spcBef>
              <a:buFont typeface="Arial" pitchFamily="34" charset="0"/>
              <a:buChar char="•"/>
              <a:defRPr/>
            </a:pPr>
            <a:r>
              <a:rPr lang="ko-KR" altLang="en-US" sz="1600" dirty="0">
                <a:latin typeface="나눔고딕" panose="020D0604000000000000" pitchFamily="50" charset="-127"/>
                <a:ea typeface="나눔고딕" panose="020D0604000000000000" pitchFamily="50" charset="-127"/>
              </a:rPr>
              <a:t>학력</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학벌</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직업</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소득  등을 포괄하는 지수 </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회사 측에서 작성</a:t>
            </a:r>
            <a:r>
              <a:rPr lang="en-US" altLang="ko-KR" sz="1600" dirty="0">
                <a:latin typeface="나눔고딕" panose="020D0604000000000000" pitchFamily="50" charset="-127"/>
                <a:ea typeface="나눔고딕" panose="020D0604000000000000" pitchFamily="50" charset="-127"/>
              </a:rPr>
              <a:t>).</a:t>
            </a:r>
          </a:p>
          <a:p>
            <a:pPr marL="342900" indent="-28575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신체적 매력 지수</a:t>
            </a:r>
            <a:r>
              <a:rPr lang="en-US" altLang="ko-KR" dirty="0">
                <a:latin typeface="나눔고딕" panose="020D0604000000000000" pitchFamily="50" charset="-127"/>
                <a:ea typeface="나눔고딕" panose="020D0604000000000000" pitchFamily="50" charset="-127"/>
              </a:rPr>
              <a:t>(PAI: Physical Attractiveness Index)</a:t>
            </a:r>
          </a:p>
          <a:p>
            <a:pPr marL="800100" lvl="1" indent="-285750">
              <a:lnSpc>
                <a:spcPct val="150000"/>
              </a:lnSpc>
              <a:spcBef>
                <a:spcPct val="20000"/>
              </a:spcBef>
              <a:buFont typeface="Arial" pitchFamily="34" charset="0"/>
              <a:buChar char="•"/>
              <a:defRPr/>
            </a:pPr>
            <a:r>
              <a:rPr lang="ko-KR" altLang="en-US" sz="1600" dirty="0">
                <a:latin typeface="나눔고딕" panose="020D0604000000000000" pitchFamily="50" charset="-127"/>
                <a:ea typeface="나눔고딕" panose="020D0604000000000000" pitchFamily="50" charset="-127"/>
              </a:rPr>
              <a:t>키</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체중</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인상등급 등을 포괄하는 지수 </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회사 측에서 작성</a:t>
            </a:r>
            <a:r>
              <a:rPr lang="en-US" altLang="ko-KR" sz="1600" dirty="0">
                <a:latin typeface="나눔고딕" panose="020D0604000000000000" pitchFamily="50" charset="-127"/>
                <a:ea typeface="나눔고딕" panose="020D0604000000000000" pitchFamily="50" charset="-127"/>
              </a:rPr>
              <a:t>).</a:t>
            </a:r>
          </a:p>
          <a:p>
            <a:pPr marL="342900" indent="-28575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가정환경 지수 </a:t>
            </a:r>
            <a:r>
              <a:rPr lang="en-US" altLang="ko-KR" dirty="0">
                <a:latin typeface="나눔고딕" panose="020D0604000000000000" pitchFamily="50" charset="-127"/>
                <a:ea typeface="나눔고딕" panose="020D0604000000000000" pitchFamily="50" charset="-127"/>
              </a:rPr>
              <a:t>(FBI: Family Background Index) </a:t>
            </a:r>
          </a:p>
          <a:p>
            <a:pPr marL="800100" lvl="1" indent="-285750">
              <a:lnSpc>
                <a:spcPct val="150000"/>
              </a:lnSpc>
              <a:spcBef>
                <a:spcPct val="20000"/>
              </a:spcBef>
              <a:buFont typeface="Arial" pitchFamily="34" charset="0"/>
              <a:buChar char="•"/>
              <a:defRPr/>
            </a:pPr>
            <a:r>
              <a:rPr lang="ko-KR" altLang="en-US" sz="1600" dirty="0">
                <a:latin typeface="나눔고딕" panose="020D0604000000000000" pitchFamily="50" charset="-127"/>
                <a:ea typeface="나눔고딕" panose="020D0604000000000000" pitchFamily="50" charset="-127"/>
              </a:rPr>
              <a:t>부의 학력</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부의 직업</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부의 재산</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양친 생존여부</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부모 이혼여부</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형제관계 등을 포괄하는 지수로 회사에서 작성</a:t>
            </a:r>
            <a:r>
              <a:rPr lang="en-US" altLang="ko-KR" sz="1600" dirty="0">
                <a:latin typeface="나눔고딕" panose="020D0604000000000000" pitchFamily="50" charset="-127"/>
                <a:ea typeface="나눔고딕" panose="020D0604000000000000" pitchFamily="50" charset="-127"/>
              </a:rPr>
              <a:t>.</a:t>
            </a:r>
          </a:p>
          <a:p>
            <a:pPr lvl="1" algn="just">
              <a:lnSpc>
                <a:spcPct val="150000"/>
              </a:lnSpc>
              <a:spcBef>
                <a:spcPct val="50000"/>
              </a:spcBef>
              <a:buFont typeface="Arial" panose="020B0604020202020204" pitchFamily="34" charset="0"/>
              <a:buChar char="•"/>
            </a:pPr>
            <a:endParaRPr lang="en-US" altLang="ko-KR" dirty="0">
              <a:latin typeface="나눔고딕" panose="020D0604000000000000" pitchFamily="50" charset="-127"/>
              <a:ea typeface="나눔고딕" panose="020D0604000000000000" pitchFamily="50" charset="-127"/>
            </a:endParaRPr>
          </a:p>
        </p:txBody>
      </p:sp>
      <p:sp>
        <p:nvSpPr>
          <p:cNvPr id="7" name="제목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4000" dirty="0"/>
              <a:t>결혼 시장 분석</a:t>
            </a:r>
          </a:p>
        </p:txBody>
      </p:sp>
      <p:graphicFrame>
        <p:nvGraphicFramePr>
          <p:cNvPr id="9" name="내용 개체 틀 3"/>
          <p:cNvGraphicFramePr>
            <a:graphicFrameLocks noGrp="1"/>
          </p:cNvGraphicFramePr>
          <p:nvPr/>
        </p:nvGraphicFramePr>
        <p:xfrm>
          <a:off x="1991545" y="5217370"/>
          <a:ext cx="8458197" cy="1523999"/>
        </p:xfrm>
        <a:graphic>
          <a:graphicData uri="http://schemas.openxmlformats.org/drawingml/2006/table">
            <a:tbl>
              <a:tblPr/>
              <a:tblGrid>
                <a:gridCol w="768927">
                  <a:extLst>
                    <a:ext uri="{9D8B030D-6E8A-4147-A177-3AD203B41FA5}">
                      <a16:colId xmlns:a16="http://schemas.microsoft.com/office/drawing/2014/main" val="20000"/>
                    </a:ext>
                  </a:extLst>
                </a:gridCol>
                <a:gridCol w="768927">
                  <a:extLst>
                    <a:ext uri="{9D8B030D-6E8A-4147-A177-3AD203B41FA5}">
                      <a16:colId xmlns:a16="http://schemas.microsoft.com/office/drawing/2014/main" val="20001"/>
                    </a:ext>
                  </a:extLst>
                </a:gridCol>
                <a:gridCol w="768927">
                  <a:extLst>
                    <a:ext uri="{9D8B030D-6E8A-4147-A177-3AD203B41FA5}">
                      <a16:colId xmlns:a16="http://schemas.microsoft.com/office/drawing/2014/main" val="20002"/>
                    </a:ext>
                  </a:extLst>
                </a:gridCol>
                <a:gridCol w="768927">
                  <a:extLst>
                    <a:ext uri="{9D8B030D-6E8A-4147-A177-3AD203B41FA5}">
                      <a16:colId xmlns:a16="http://schemas.microsoft.com/office/drawing/2014/main" val="20003"/>
                    </a:ext>
                  </a:extLst>
                </a:gridCol>
                <a:gridCol w="768927">
                  <a:extLst>
                    <a:ext uri="{9D8B030D-6E8A-4147-A177-3AD203B41FA5}">
                      <a16:colId xmlns:a16="http://schemas.microsoft.com/office/drawing/2014/main" val="20004"/>
                    </a:ext>
                  </a:extLst>
                </a:gridCol>
                <a:gridCol w="763877">
                  <a:extLst>
                    <a:ext uri="{9D8B030D-6E8A-4147-A177-3AD203B41FA5}">
                      <a16:colId xmlns:a16="http://schemas.microsoft.com/office/drawing/2014/main" val="20005"/>
                    </a:ext>
                  </a:extLst>
                </a:gridCol>
                <a:gridCol w="773977">
                  <a:extLst>
                    <a:ext uri="{9D8B030D-6E8A-4147-A177-3AD203B41FA5}">
                      <a16:colId xmlns:a16="http://schemas.microsoft.com/office/drawing/2014/main" val="20006"/>
                    </a:ext>
                  </a:extLst>
                </a:gridCol>
                <a:gridCol w="768927">
                  <a:extLst>
                    <a:ext uri="{9D8B030D-6E8A-4147-A177-3AD203B41FA5}">
                      <a16:colId xmlns:a16="http://schemas.microsoft.com/office/drawing/2014/main" val="20007"/>
                    </a:ext>
                  </a:extLst>
                </a:gridCol>
                <a:gridCol w="768927">
                  <a:extLst>
                    <a:ext uri="{9D8B030D-6E8A-4147-A177-3AD203B41FA5}">
                      <a16:colId xmlns:a16="http://schemas.microsoft.com/office/drawing/2014/main" val="20008"/>
                    </a:ext>
                  </a:extLst>
                </a:gridCol>
                <a:gridCol w="768927">
                  <a:extLst>
                    <a:ext uri="{9D8B030D-6E8A-4147-A177-3AD203B41FA5}">
                      <a16:colId xmlns:a16="http://schemas.microsoft.com/office/drawing/2014/main" val="20009"/>
                    </a:ext>
                  </a:extLst>
                </a:gridCol>
                <a:gridCol w="768927">
                  <a:extLst>
                    <a:ext uri="{9D8B030D-6E8A-4147-A177-3AD203B41FA5}">
                      <a16:colId xmlns:a16="http://schemas.microsoft.com/office/drawing/2014/main" val="20010"/>
                    </a:ext>
                  </a:extLst>
                </a:gridCol>
              </a:tblGrid>
              <a:tr h="258877">
                <a:tc rowSpan="2">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a:solidFill>
                            <a:schemeClr val="tx1"/>
                          </a:solidFill>
                          <a:latin typeface="나눔고딕" panose="020D0604000000000000" pitchFamily="50" charset="-127"/>
                          <a:ea typeface="나눔고딕" panose="020D0604000000000000" pitchFamily="50" charset="-127"/>
                          <a:cs typeface="+mn-cs"/>
                        </a:rPr>
                        <a:t>지수</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a:solidFill>
                            <a:schemeClr val="tx1"/>
                          </a:solidFill>
                          <a:latin typeface="나눔고딕" panose="020D0604000000000000" pitchFamily="50" charset="-127"/>
                          <a:ea typeface="나눔고딕" panose="020D0604000000000000" pitchFamily="50" charset="-127"/>
                          <a:cs typeface="+mn-cs"/>
                        </a:rPr>
                        <a:t>남</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5">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a:solidFill>
                            <a:schemeClr val="tx1"/>
                          </a:solidFill>
                          <a:latin typeface="나눔고딕" panose="020D0604000000000000" pitchFamily="50" charset="-127"/>
                          <a:ea typeface="나눔고딕" panose="020D0604000000000000" pitchFamily="50" charset="-127"/>
                          <a:cs typeface="+mn-cs"/>
                        </a:rPr>
                        <a:t>여</a:t>
                      </a:r>
                    </a:p>
                  </a:txBody>
                  <a:tcPr marL="9525" marR="9525" marT="9525" marB="0" anchor="ctr" horzOverflow="overflow">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58877">
                <a:tc vMerge="1">
                  <a:txBody>
                    <a:bodyPr/>
                    <a:lstStyle/>
                    <a:p>
                      <a:pPr latinLnBrk="1"/>
                      <a:endParaRPr lang="ko-KR" altLang="en-US"/>
                    </a:p>
                  </a:txBody>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a:solidFill>
                            <a:schemeClr val="tx1"/>
                          </a:solidFill>
                          <a:latin typeface="나눔고딕" panose="020D0604000000000000" pitchFamily="50" charset="-127"/>
                          <a:ea typeface="나눔고딕" panose="020D0604000000000000" pitchFamily="50" charset="-127"/>
                          <a:cs typeface="+mn-cs"/>
                        </a:rPr>
                        <a:t>최저값</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err="1">
                          <a:solidFill>
                            <a:schemeClr val="tx1"/>
                          </a:solidFill>
                          <a:latin typeface="나눔고딕" panose="020D0604000000000000" pitchFamily="50" charset="-127"/>
                          <a:ea typeface="나눔고딕" panose="020D0604000000000000" pitchFamily="50" charset="-127"/>
                          <a:cs typeface="+mn-cs"/>
                        </a:rPr>
                        <a:t>중간값</a:t>
                      </a:r>
                      <a:endParaRPr lang="ko-KR" altLang="en-US" sz="1400" kern="1200" dirty="0">
                        <a:solidFill>
                          <a:schemeClr val="tx1"/>
                        </a:solidFill>
                        <a:latin typeface="나눔고딕" panose="020D0604000000000000" pitchFamily="50" charset="-127"/>
                        <a:ea typeface="나눔고딕" panose="020D0604000000000000" pitchFamily="50" charset="-127"/>
                        <a:cs typeface="+mn-cs"/>
                      </a:endParaRP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err="1">
                          <a:solidFill>
                            <a:schemeClr val="tx1"/>
                          </a:solidFill>
                          <a:latin typeface="나눔고딕" panose="020D0604000000000000" pitchFamily="50" charset="-127"/>
                          <a:ea typeface="나눔고딕" panose="020D0604000000000000" pitchFamily="50" charset="-127"/>
                          <a:cs typeface="+mn-cs"/>
                        </a:rPr>
                        <a:t>최고값</a:t>
                      </a:r>
                      <a:endParaRPr lang="ko-KR" altLang="en-US" sz="1400" kern="1200" dirty="0">
                        <a:solidFill>
                          <a:schemeClr val="tx1"/>
                        </a:solidFill>
                        <a:latin typeface="나눔고딕" panose="020D0604000000000000" pitchFamily="50" charset="-127"/>
                        <a:ea typeface="나눔고딕" panose="020D0604000000000000" pitchFamily="50" charset="-127"/>
                        <a:cs typeface="+mn-cs"/>
                      </a:endParaRP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a:solidFill>
                            <a:schemeClr val="tx1"/>
                          </a:solidFill>
                          <a:latin typeface="나눔고딕" panose="020D0604000000000000" pitchFamily="50" charset="-127"/>
                          <a:ea typeface="나눔고딕" panose="020D0604000000000000" pitchFamily="50" charset="-127"/>
                          <a:cs typeface="+mn-cs"/>
                        </a:rPr>
                        <a:t>평균</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a:solidFill>
                            <a:schemeClr val="tx1"/>
                          </a:solidFill>
                          <a:latin typeface="나눔고딕" panose="020D0604000000000000" pitchFamily="50" charset="-127"/>
                          <a:ea typeface="나눔고딕" panose="020D0604000000000000" pitchFamily="50" charset="-127"/>
                          <a:cs typeface="+mn-cs"/>
                        </a:rPr>
                        <a:t>표준편차</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err="1">
                          <a:solidFill>
                            <a:schemeClr val="tx1"/>
                          </a:solidFill>
                          <a:latin typeface="나눔고딕" panose="020D0604000000000000" pitchFamily="50" charset="-127"/>
                          <a:ea typeface="나눔고딕" panose="020D0604000000000000" pitchFamily="50" charset="-127"/>
                          <a:cs typeface="+mn-cs"/>
                        </a:rPr>
                        <a:t>최저값</a:t>
                      </a:r>
                      <a:endParaRPr lang="ko-KR" altLang="en-US" sz="1400" kern="1200" dirty="0">
                        <a:solidFill>
                          <a:schemeClr val="tx1"/>
                        </a:solidFill>
                        <a:latin typeface="나눔고딕" panose="020D0604000000000000" pitchFamily="50" charset="-127"/>
                        <a:ea typeface="나눔고딕" panose="020D0604000000000000" pitchFamily="50" charset="-127"/>
                        <a:cs typeface="+mn-cs"/>
                      </a:endParaRP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a:solidFill>
                            <a:schemeClr val="tx1"/>
                          </a:solidFill>
                          <a:latin typeface="나눔고딕" panose="020D0604000000000000" pitchFamily="50" charset="-127"/>
                          <a:ea typeface="나눔고딕" panose="020D0604000000000000" pitchFamily="50" charset="-127"/>
                          <a:cs typeface="+mn-cs"/>
                        </a:rPr>
                        <a:t>중간값</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a:solidFill>
                            <a:schemeClr val="tx1"/>
                          </a:solidFill>
                          <a:latin typeface="나눔고딕" panose="020D0604000000000000" pitchFamily="50" charset="-127"/>
                          <a:ea typeface="나눔고딕" panose="020D0604000000000000" pitchFamily="50" charset="-127"/>
                          <a:cs typeface="+mn-cs"/>
                        </a:rPr>
                        <a:t>최고값</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a:solidFill>
                            <a:schemeClr val="tx1"/>
                          </a:solidFill>
                          <a:latin typeface="나눔고딕" panose="020D0604000000000000" pitchFamily="50" charset="-127"/>
                          <a:ea typeface="나눔고딕" panose="020D0604000000000000" pitchFamily="50" charset="-127"/>
                          <a:cs typeface="+mn-cs"/>
                        </a:rPr>
                        <a:t>평균</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400" kern="1200" dirty="0">
                          <a:solidFill>
                            <a:schemeClr val="tx1"/>
                          </a:solidFill>
                          <a:latin typeface="나눔고딕" panose="020D0604000000000000" pitchFamily="50" charset="-127"/>
                          <a:ea typeface="나눔고딕" panose="020D0604000000000000" pitchFamily="50" charset="-127"/>
                          <a:cs typeface="+mn-cs"/>
                        </a:rPr>
                        <a:t>표준편차</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41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SESI </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34.1</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73</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100</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72</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11</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33.2</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71</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99.7</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70</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13</a:t>
                      </a:r>
                    </a:p>
                  </a:txBody>
                  <a:tcPr marL="9525" marR="9525" marT="9525" marB="0"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33541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PAI </a:t>
                      </a:r>
                    </a:p>
                  </a:txBody>
                  <a:tcPr marL="9525" marR="9525" marT="9525"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21</a:t>
                      </a:r>
                    </a:p>
                  </a:txBody>
                  <a:tcPr marL="9525" marR="9525" marT="9525"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80</a:t>
                      </a:r>
                    </a:p>
                  </a:txBody>
                  <a:tcPr marL="9525" marR="9525" marT="9525"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100</a:t>
                      </a:r>
                    </a:p>
                  </a:txBody>
                  <a:tcPr marL="9525" marR="9525" marT="9525"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76</a:t>
                      </a:r>
                    </a:p>
                  </a:txBody>
                  <a:tcPr marL="9525" marR="9525" marT="9525"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12</a:t>
                      </a:r>
                    </a:p>
                  </a:txBody>
                  <a:tcPr marL="9525" marR="9525" marT="9525"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14</a:t>
                      </a:r>
                    </a:p>
                  </a:txBody>
                  <a:tcPr marL="9525" marR="9525" marT="9525"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82</a:t>
                      </a:r>
                    </a:p>
                  </a:txBody>
                  <a:tcPr marL="9525" marR="9525" marT="9525"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100</a:t>
                      </a:r>
                    </a:p>
                  </a:txBody>
                  <a:tcPr marL="9525" marR="9525" marT="9525"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79</a:t>
                      </a:r>
                    </a:p>
                  </a:txBody>
                  <a:tcPr marL="9525" marR="9525" marT="9525"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10</a:t>
                      </a:r>
                    </a:p>
                  </a:txBody>
                  <a:tcPr marL="9525" marR="9525" marT="9525" marB="0"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3541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FBI </a:t>
                      </a:r>
                    </a:p>
                  </a:txBody>
                  <a:tcPr marL="9525" marR="9525" marT="9525"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7.6</a:t>
                      </a:r>
                    </a:p>
                  </a:txBody>
                  <a:tcPr marL="9525" marR="9525" marT="9525"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54</a:t>
                      </a:r>
                    </a:p>
                  </a:txBody>
                  <a:tcPr marL="9525" marR="9525" marT="9525"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a:solidFill>
                            <a:schemeClr val="tx1"/>
                          </a:solidFill>
                          <a:latin typeface="나눔고딕" panose="020D0604000000000000" pitchFamily="50" charset="-127"/>
                          <a:ea typeface="나눔고딕" panose="020D0604000000000000" pitchFamily="50" charset="-127"/>
                          <a:cs typeface="+mn-cs"/>
                        </a:rPr>
                        <a:t>99.3</a:t>
                      </a:r>
                    </a:p>
                  </a:txBody>
                  <a:tcPr marL="9525" marR="9525" marT="9525"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54</a:t>
                      </a:r>
                    </a:p>
                  </a:txBody>
                  <a:tcPr marL="9525" marR="9525" marT="9525"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19</a:t>
                      </a:r>
                    </a:p>
                  </a:txBody>
                  <a:tcPr marL="9525" marR="9525" marT="9525"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7.6</a:t>
                      </a:r>
                    </a:p>
                  </a:txBody>
                  <a:tcPr marL="9525" marR="9525" marT="9525"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62</a:t>
                      </a:r>
                    </a:p>
                  </a:txBody>
                  <a:tcPr marL="9525" marR="9525" marT="9525"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98.1</a:t>
                      </a:r>
                    </a:p>
                  </a:txBody>
                  <a:tcPr marL="9525" marR="9525" marT="9525"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61</a:t>
                      </a:r>
                    </a:p>
                  </a:txBody>
                  <a:tcPr marL="9525" marR="9525" marT="9525"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400" kern="1200" dirty="0">
                          <a:solidFill>
                            <a:schemeClr val="tx1"/>
                          </a:solidFill>
                          <a:latin typeface="나눔고딕" panose="020D0604000000000000" pitchFamily="50" charset="-127"/>
                          <a:ea typeface="나눔고딕" panose="020D0604000000000000" pitchFamily="50" charset="-127"/>
                          <a:cs typeface="+mn-cs"/>
                        </a:rPr>
                        <a:t>28</a:t>
                      </a:r>
                    </a:p>
                  </a:txBody>
                  <a:tcPr marL="9525" marR="9525" marT="9525" marB="0"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AutoShape 5"/>
          <p:cNvSpPr>
            <a:spLocks noChangeArrowheads="1"/>
          </p:cNvSpPr>
          <p:nvPr/>
        </p:nvSpPr>
        <p:spPr bwMode="auto">
          <a:xfrm>
            <a:off x="1988543" y="1503089"/>
            <a:ext cx="480654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결혼시장 분석</a:t>
            </a:r>
            <a:r>
              <a:rPr lang="en-US" altLang="ko-KR" b="1" dirty="0">
                <a:latin typeface="나눔고딕" panose="020D0604000000000000" pitchFamily="50" charset="-127"/>
                <a:ea typeface="나눔고딕" panose="020D0604000000000000" pitchFamily="50" charset="-127"/>
              </a:rPr>
              <a:t>:‘</a:t>
            </a:r>
            <a:r>
              <a:rPr lang="ko-KR" altLang="en-US" b="1" dirty="0">
                <a:latin typeface="나눔고딕" panose="020D0604000000000000" pitchFamily="50" charset="-127"/>
                <a:ea typeface="나눔고딕" panose="020D0604000000000000" pitchFamily="50" charset="-127"/>
              </a:rPr>
              <a:t>결혼정보회사</a:t>
            </a:r>
            <a:r>
              <a:rPr lang="en-US" altLang="ko-KR" b="1" dirty="0">
                <a:latin typeface="나눔고딕" panose="020D0604000000000000" pitchFamily="50" charset="-127"/>
                <a:ea typeface="나눔고딕" panose="020D0604000000000000" pitchFamily="50" charset="-127"/>
              </a:rPr>
              <a:t>’</a:t>
            </a:r>
            <a:r>
              <a:rPr lang="ko-KR" altLang="en-US" b="1" dirty="0">
                <a:latin typeface="나눔고딕" panose="020D0604000000000000" pitchFamily="50" charset="-127"/>
                <a:ea typeface="나눔고딕" panose="020D0604000000000000" pitchFamily="50" charset="-127"/>
              </a:rPr>
              <a:t>의 배우자지수</a:t>
            </a:r>
          </a:p>
        </p:txBody>
      </p:sp>
    </p:spTree>
    <p:extLst>
      <p:ext uri="{BB962C8B-B14F-4D97-AF65-F5344CB8AC3E}">
        <p14:creationId xmlns:p14="http://schemas.microsoft.com/office/powerpoint/2010/main" val="119517674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2"/>
          <p:cNvSpPr txBox="1">
            <a:spLocks/>
          </p:cNvSpPr>
          <p:nvPr/>
        </p:nvSpPr>
        <p:spPr bwMode="auto">
          <a:xfrm>
            <a:off x="2107096" y="1555228"/>
            <a:ext cx="8229600" cy="4713287"/>
          </a:xfrm>
          <a:prstGeom prst="rect">
            <a:avLst/>
          </a:prstGeom>
          <a:noFill/>
          <a:ln w="9525">
            <a:noFill/>
            <a:miter lim="800000"/>
            <a:headEnd/>
            <a:tailEnd/>
          </a:ln>
        </p:spPr>
        <p:txBody>
          <a:bodyPr/>
          <a:lstStyle/>
          <a:p>
            <a:pPr marL="342900" indent="-285750">
              <a:lnSpc>
                <a:spcPct val="150000"/>
              </a:lnSpc>
              <a:spcBef>
                <a:spcPct val="20000"/>
              </a:spcBef>
              <a:buFont typeface="Arial" pitchFamily="34" charset="0"/>
              <a:buChar char="•"/>
              <a:defRPr/>
            </a:pPr>
            <a:endParaRPr lang="en-US" altLang="ko-KR" dirty="0">
              <a:latin typeface="Arial" pitchFamily="34" charset="0"/>
            </a:endParaRPr>
          </a:p>
          <a:p>
            <a:pPr lvl="1" algn="just">
              <a:lnSpc>
                <a:spcPct val="150000"/>
              </a:lnSpc>
              <a:spcBef>
                <a:spcPct val="50000"/>
              </a:spcBef>
              <a:buFont typeface="Arial" panose="020B0604020202020204" pitchFamily="34" charset="0"/>
              <a:buChar char="•"/>
            </a:pPr>
            <a:endParaRPr lang="en-US" altLang="ko-KR" dirty="0"/>
          </a:p>
        </p:txBody>
      </p:sp>
      <p:sp>
        <p:nvSpPr>
          <p:cNvPr id="7" name="제목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4000" dirty="0"/>
              <a:t>결혼 시장 분석</a:t>
            </a:r>
          </a:p>
        </p:txBody>
      </p:sp>
      <p:graphicFrame>
        <p:nvGraphicFramePr>
          <p:cNvPr id="8" name="내용 개체 틀 3"/>
          <p:cNvGraphicFramePr>
            <a:graphicFrameLocks/>
          </p:cNvGraphicFramePr>
          <p:nvPr/>
        </p:nvGraphicFramePr>
        <p:xfrm>
          <a:off x="1981200" y="2060848"/>
          <a:ext cx="8229600" cy="167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내용 개체 틀 3"/>
          <p:cNvGraphicFramePr>
            <a:graphicFrameLocks/>
          </p:cNvGraphicFramePr>
          <p:nvPr/>
        </p:nvGraphicFramePr>
        <p:xfrm>
          <a:off x="1981200" y="2137047"/>
          <a:ext cx="8229600" cy="1676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다이어그램 14"/>
          <p:cNvGraphicFramePr/>
          <p:nvPr/>
        </p:nvGraphicFramePr>
        <p:xfrm>
          <a:off x="2107096" y="4423047"/>
          <a:ext cx="8153400" cy="19812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2" name="위로 구부러진 화살표 6"/>
          <p:cNvSpPr>
            <a:spLocks noChangeArrowheads="1"/>
          </p:cNvSpPr>
          <p:nvPr/>
        </p:nvSpPr>
        <p:spPr bwMode="auto">
          <a:xfrm>
            <a:off x="5688013" y="3454672"/>
            <a:ext cx="914400" cy="457200"/>
          </a:xfrm>
          <a:prstGeom prst="curvedUpArrow">
            <a:avLst>
              <a:gd name="adj1" fmla="val 25000"/>
              <a:gd name="adj2" fmla="val 50000"/>
              <a:gd name="adj3" fmla="val 25000"/>
            </a:avLst>
          </a:prstGeom>
          <a:solidFill>
            <a:schemeClr val="accent1"/>
          </a:solidFill>
          <a:ln w="9525" algn="ctr">
            <a:solidFill>
              <a:schemeClr val="tx1"/>
            </a:solidFill>
            <a:round/>
            <a:headEnd/>
            <a:tailEnd/>
          </a:ln>
        </p:spPr>
        <p:txBody>
          <a:bodyPr/>
          <a:lstStyle/>
          <a:p>
            <a:endParaRPr lang="ko-KR" altLang="en-US">
              <a:ea typeface="굴림" pitchFamily="50" charset="-127"/>
            </a:endParaRPr>
          </a:p>
        </p:txBody>
      </p:sp>
      <p:sp>
        <p:nvSpPr>
          <p:cNvPr id="13" name="TextBox 12"/>
          <p:cNvSpPr txBox="1"/>
          <p:nvPr/>
        </p:nvSpPr>
        <p:spPr>
          <a:xfrm>
            <a:off x="3962400" y="3965054"/>
            <a:ext cx="4419600" cy="369332"/>
          </a:xfrm>
          <a:prstGeom prst="rect">
            <a:avLst/>
          </a:prstGeom>
          <a:noFill/>
          <a:ln w="6350">
            <a:solidFill>
              <a:schemeClr val="tx1"/>
            </a:solidFill>
          </a:ln>
        </p:spPr>
        <p:txBody>
          <a:bodyPr>
            <a:spAutoFit/>
          </a:bodyPr>
          <a:lstStyle/>
          <a:p>
            <a:pPr algn="ctr" fontAlgn="ctr">
              <a:spcBef>
                <a:spcPct val="0"/>
              </a:spcBef>
              <a:spcAft>
                <a:spcPct val="0"/>
              </a:spcAft>
              <a:defRPr/>
            </a:pPr>
            <a:r>
              <a:rPr lang="ko-KR" altLang="en-US" dirty="0">
                <a:latin typeface="나눔고딕" panose="020D0604000000000000" pitchFamily="50" charset="-127"/>
                <a:ea typeface="나눔고딕" panose="020D0604000000000000" pitchFamily="50" charset="-127"/>
              </a:rPr>
              <a:t>만남 후 남녀의 반응</a:t>
            </a: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교제 의사</a:t>
            </a:r>
            <a:r>
              <a:rPr lang="en-US" altLang="ko-KR" dirty="0">
                <a:latin typeface="나눔고딕" panose="020D0604000000000000" pitchFamily="50" charset="-127"/>
                <a:ea typeface="나눔고딕" panose="020D0604000000000000" pitchFamily="50" charset="-127"/>
              </a:rPr>
              <a:t>)</a:t>
            </a:r>
            <a:endParaRPr lang="ko-KR" altLang="en-US" dirty="0">
              <a:latin typeface="나눔고딕" panose="020D0604000000000000" pitchFamily="50" charset="-127"/>
              <a:ea typeface="나눔고딕" panose="020D0604000000000000" pitchFamily="50" charset="-127"/>
            </a:endParaRPr>
          </a:p>
        </p:txBody>
      </p:sp>
      <p:sp>
        <p:nvSpPr>
          <p:cNvPr id="14" name="AutoShape 5"/>
          <p:cNvSpPr>
            <a:spLocks noChangeArrowheads="1"/>
          </p:cNvSpPr>
          <p:nvPr/>
        </p:nvSpPr>
        <p:spPr bwMode="auto">
          <a:xfrm>
            <a:off x="1988543" y="1503089"/>
            <a:ext cx="639345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결혼시장 분석 </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결혼에 이르는 단계와 만남 후 남녀의 반응</a:t>
            </a:r>
          </a:p>
        </p:txBody>
      </p:sp>
    </p:spTree>
    <p:extLst>
      <p:ext uri="{BB962C8B-B14F-4D97-AF65-F5344CB8AC3E}">
        <p14:creationId xmlns:p14="http://schemas.microsoft.com/office/powerpoint/2010/main" val="56775122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342900" indent="-285750">
              <a:lnSpc>
                <a:spcPct val="150000"/>
              </a:lnSpc>
              <a:spcBef>
                <a:spcPct val="20000"/>
              </a:spcBef>
              <a:buFont typeface="Arial" pitchFamily="34" charset="0"/>
              <a:buChar char="•"/>
              <a:defRPr/>
            </a:pPr>
            <a:endParaRPr lang="en-US" altLang="ko-KR" dirty="0">
              <a:latin typeface="나눔고딕" panose="020D0604000000000000" pitchFamily="50" charset="-127"/>
              <a:ea typeface="나눔고딕" panose="020D0604000000000000" pitchFamily="50" charset="-127"/>
            </a:endParaRPr>
          </a:p>
          <a:p>
            <a:pPr lvl="1" algn="just">
              <a:lnSpc>
                <a:spcPct val="150000"/>
              </a:lnSpc>
              <a:spcBef>
                <a:spcPct val="50000"/>
              </a:spcBef>
              <a:buFont typeface="Arial" panose="020B0604020202020204" pitchFamily="34" charset="0"/>
              <a:buChar char="•"/>
            </a:pPr>
            <a:r>
              <a:rPr kumimoji="1" lang="en-US" altLang="ko-KR" dirty="0">
                <a:effectLst>
                  <a:outerShdw blurRad="38100" dist="38100" dir="2700000" algn="tl">
                    <a:srgbClr val="C0C0C0"/>
                  </a:outerShdw>
                </a:effectLst>
                <a:latin typeface="나눔고딕" panose="020D0604000000000000" pitchFamily="50" charset="-127"/>
                <a:ea typeface="나눔고딕" panose="020D0604000000000000" pitchFamily="50" charset="-127"/>
              </a:rPr>
              <a:t> </a:t>
            </a:r>
            <a:r>
              <a:rPr kumimoji="1"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반응</a:t>
            </a:r>
            <a:r>
              <a:rPr kumimoji="1" lang="en-US" altLang="ko-KR" dirty="0">
                <a:latin typeface="나눔고딕" panose="020D0604000000000000" pitchFamily="50" charset="-127"/>
                <a:ea typeface="나눔고딕" panose="020D0604000000000000" pitchFamily="50" charset="-127"/>
              </a:rPr>
              <a:t>) = </a:t>
            </a:r>
            <a:r>
              <a:rPr kumimoji="1" lang="en-US" altLang="ko-KR" b="1" i="1" dirty="0">
                <a:latin typeface="나눔고딕" panose="020D0604000000000000" pitchFamily="50" charset="-127"/>
                <a:ea typeface="나눔고딕" panose="020D0604000000000000" pitchFamily="50" charset="-127"/>
                <a:sym typeface="Symbol" pitchFamily="18" charset="2"/>
              </a:rPr>
              <a:t></a:t>
            </a:r>
            <a:r>
              <a:rPr kumimoji="1" lang="en-US" altLang="ko-KR" b="1" dirty="0">
                <a:latin typeface="나눔고딕" panose="020D0604000000000000" pitchFamily="50" charset="-127"/>
                <a:ea typeface="나눔고딕" panose="020D0604000000000000" pitchFamily="50" charset="-127"/>
                <a:sym typeface="Symbol" pitchFamily="18" charset="2"/>
              </a:rPr>
              <a:t> + </a:t>
            </a:r>
            <a:r>
              <a:rPr kumimoji="1" lang="en-US" altLang="ko-KR" b="1" i="1" dirty="0">
                <a:latin typeface="나눔고딕" panose="020D0604000000000000" pitchFamily="50" charset="-127"/>
                <a:ea typeface="나눔고딕" panose="020D0604000000000000" pitchFamily="50" charset="-127"/>
                <a:sym typeface="Symbol" pitchFamily="18" charset="2"/>
              </a:rPr>
              <a:t></a:t>
            </a:r>
            <a:r>
              <a:rPr kumimoji="1" lang="en-US" altLang="ko-KR" b="1" i="1" baseline="-25000" dirty="0">
                <a:latin typeface="나눔고딕" panose="020D0604000000000000" pitchFamily="50" charset="-127"/>
                <a:ea typeface="나눔고딕" panose="020D0604000000000000" pitchFamily="50" charset="-127"/>
                <a:sym typeface="Symbol" pitchFamily="18" charset="2"/>
              </a:rPr>
              <a:t>1</a:t>
            </a:r>
            <a:r>
              <a:rPr kumimoji="1" lang="en-US" altLang="ko-KR" b="1" dirty="0">
                <a:latin typeface="나눔고딕" panose="020D0604000000000000" pitchFamily="50" charset="-127"/>
                <a:ea typeface="나눔고딕" panose="020D0604000000000000" pitchFamily="50" charset="-127"/>
                <a:sym typeface="Symbol" pitchFamily="18" charset="2"/>
              </a:rPr>
              <a:t>(</a:t>
            </a:r>
            <a:r>
              <a:rPr lang="ko-KR" altLang="en-US" dirty="0">
                <a:latin typeface="나눔고딕" panose="020D0604000000000000" pitchFamily="50" charset="-127"/>
                <a:ea typeface="나눔고딕" panose="020D0604000000000000" pitchFamily="50" charset="-127"/>
                <a:sym typeface="Symbol" pitchFamily="18" charset="2"/>
              </a:rPr>
              <a:t>상대의</a:t>
            </a:r>
            <a:r>
              <a:rPr lang="en-US" altLang="ko-KR" dirty="0">
                <a:latin typeface="나눔고딕" panose="020D0604000000000000" pitchFamily="50" charset="-127"/>
                <a:ea typeface="나눔고딕" panose="020D0604000000000000" pitchFamily="50" charset="-127"/>
                <a:sym typeface="Symbol" pitchFamily="18" charset="2"/>
              </a:rPr>
              <a:t>SESI) </a:t>
            </a:r>
            <a:r>
              <a:rPr kumimoji="1" lang="en-US" altLang="ko-KR" b="1" dirty="0">
                <a:latin typeface="나눔고딕" panose="020D0604000000000000" pitchFamily="50" charset="-127"/>
                <a:ea typeface="나눔고딕" panose="020D0604000000000000" pitchFamily="50" charset="-127"/>
                <a:sym typeface="Symbol" pitchFamily="18" charset="2"/>
              </a:rPr>
              <a:t>+ </a:t>
            </a:r>
            <a:r>
              <a:rPr kumimoji="1" lang="en-US" altLang="ko-KR" b="1" i="1" dirty="0">
                <a:latin typeface="나눔고딕" panose="020D0604000000000000" pitchFamily="50" charset="-127"/>
                <a:ea typeface="나눔고딕" panose="020D0604000000000000" pitchFamily="50" charset="-127"/>
                <a:sym typeface="Symbol" pitchFamily="18" charset="2"/>
              </a:rPr>
              <a:t></a:t>
            </a:r>
            <a:r>
              <a:rPr kumimoji="1" lang="en-US" altLang="ko-KR" b="1" i="1" baseline="-25000" dirty="0">
                <a:latin typeface="나눔고딕" panose="020D0604000000000000" pitchFamily="50" charset="-127"/>
                <a:ea typeface="나눔고딕" panose="020D0604000000000000" pitchFamily="50" charset="-127"/>
                <a:sym typeface="Symbol" pitchFamily="18" charset="2"/>
              </a:rPr>
              <a:t>2</a:t>
            </a:r>
            <a:r>
              <a:rPr kumimoji="1" lang="en-US" altLang="ko-KR" b="1" dirty="0">
                <a:latin typeface="나눔고딕" panose="020D0604000000000000" pitchFamily="50" charset="-127"/>
                <a:ea typeface="나눔고딕" panose="020D0604000000000000" pitchFamily="50" charset="-127"/>
                <a:sym typeface="Symbol" pitchFamily="18" charset="2"/>
              </a:rPr>
              <a:t>(</a:t>
            </a:r>
            <a:r>
              <a:rPr lang="ko-KR" altLang="en-US" dirty="0">
                <a:latin typeface="나눔고딕" panose="020D0604000000000000" pitchFamily="50" charset="-127"/>
                <a:ea typeface="나눔고딕" panose="020D0604000000000000" pitchFamily="50" charset="-127"/>
                <a:sym typeface="Symbol" pitchFamily="18" charset="2"/>
              </a:rPr>
              <a:t>상대의</a:t>
            </a:r>
            <a:r>
              <a:rPr lang="en-US" altLang="ko-KR" dirty="0">
                <a:latin typeface="나눔고딕" panose="020D0604000000000000" pitchFamily="50" charset="-127"/>
                <a:ea typeface="나눔고딕" panose="020D0604000000000000" pitchFamily="50" charset="-127"/>
                <a:sym typeface="Symbol" pitchFamily="18" charset="2"/>
              </a:rPr>
              <a:t>PAI</a:t>
            </a:r>
            <a:r>
              <a:rPr kumimoji="1" lang="en-US" altLang="ko-KR" b="1" dirty="0">
                <a:latin typeface="나눔고딕" panose="020D0604000000000000" pitchFamily="50" charset="-127"/>
                <a:ea typeface="나눔고딕" panose="020D0604000000000000" pitchFamily="50" charset="-127"/>
                <a:sym typeface="Symbol" pitchFamily="18" charset="2"/>
              </a:rPr>
              <a:t>) + </a:t>
            </a:r>
            <a:r>
              <a:rPr kumimoji="1" lang="en-US" altLang="ko-KR" b="1" i="1" dirty="0">
                <a:latin typeface="나눔고딕" panose="020D0604000000000000" pitchFamily="50" charset="-127"/>
                <a:ea typeface="나눔고딕" panose="020D0604000000000000" pitchFamily="50" charset="-127"/>
                <a:sym typeface="Symbol" pitchFamily="18" charset="2"/>
              </a:rPr>
              <a:t></a:t>
            </a:r>
            <a:r>
              <a:rPr kumimoji="1" lang="en-US" altLang="ko-KR" b="1" i="1" baseline="-25000" dirty="0">
                <a:latin typeface="나눔고딕" panose="020D0604000000000000" pitchFamily="50" charset="-127"/>
                <a:ea typeface="나눔고딕" panose="020D0604000000000000" pitchFamily="50" charset="-127"/>
                <a:sym typeface="Symbol" pitchFamily="18" charset="2"/>
              </a:rPr>
              <a:t>3 </a:t>
            </a:r>
            <a:r>
              <a:rPr kumimoji="1" lang="en-US" altLang="ko-KR" b="1" dirty="0">
                <a:latin typeface="나눔고딕" panose="020D0604000000000000" pitchFamily="50" charset="-127"/>
                <a:ea typeface="나눔고딕" panose="020D0604000000000000" pitchFamily="50" charset="-127"/>
                <a:sym typeface="Symbol" pitchFamily="18" charset="2"/>
              </a:rPr>
              <a:t>(</a:t>
            </a:r>
            <a:r>
              <a:rPr lang="ko-KR" altLang="en-US" dirty="0">
                <a:latin typeface="나눔고딕" panose="020D0604000000000000" pitchFamily="50" charset="-127"/>
                <a:ea typeface="나눔고딕" panose="020D0604000000000000" pitchFamily="50" charset="-127"/>
                <a:sym typeface="Symbol" pitchFamily="18" charset="2"/>
              </a:rPr>
              <a:t>상대의</a:t>
            </a:r>
            <a:r>
              <a:rPr lang="en-US" altLang="ko-KR" dirty="0">
                <a:latin typeface="나눔고딕" panose="020D0604000000000000" pitchFamily="50" charset="-127"/>
                <a:ea typeface="나눔고딕" panose="020D0604000000000000" pitchFamily="50" charset="-127"/>
                <a:sym typeface="Symbol" pitchFamily="18" charset="2"/>
              </a:rPr>
              <a:t>FBI</a:t>
            </a:r>
            <a:r>
              <a:rPr kumimoji="1" lang="en-US" altLang="ko-KR" b="1" dirty="0">
                <a:latin typeface="나눔고딕" panose="020D0604000000000000" pitchFamily="50" charset="-127"/>
                <a:ea typeface="나눔고딕" panose="020D0604000000000000" pitchFamily="50" charset="-127"/>
                <a:sym typeface="Symbol" pitchFamily="18" charset="2"/>
              </a:rPr>
              <a:t>) + </a:t>
            </a:r>
            <a:endParaRPr lang="en-US" altLang="ko-KR" dirty="0">
              <a:latin typeface="나눔고딕" panose="020D0604000000000000" pitchFamily="50" charset="-127"/>
              <a:ea typeface="나눔고딕" panose="020D0604000000000000" pitchFamily="50" charset="-127"/>
            </a:endParaRPr>
          </a:p>
          <a:p>
            <a:pPr lvl="1" algn="just">
              <a:lnSpc>
                <a:spcPct val="150000"/>
              </a:lnSpc>
              <a:spcBef>
                <a:spcPct val="50000"/>
              </a:spcBef>
              <a:buFont typeface="Arial" panose="020B0604020202020204" pitchFamily="34" charset="0"/>
              <a:buChar char="•"/>
            </a:pP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반응</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좋다</a:t>
            </a:r>
            <a:r>
              <a:rPr lang="en-US" altLang="ko-KR" dirty="0">
                <a:latin typeface="나눔고딕" panose="020D0604000000000000" pitchFamily="50" charset="-127"/>
                <a:ea typeface="나눔고딕" panose="020D0604000000000000" pitchFamily="50" charset="-127"/>
              </a:rPr>
              <a:t>=1,  </a:t>
            </a:r>
            <a:r>
              <a:rPr lang="ko-KR" altLang="en-US" dirty="0">
                <a:latin typeface="나눔고딕" panose="020D0604000000000000" pitchFamily="50" charset="-127"/>
                <a:ea typeface="나눔고딕" panose="020D0604000000000000" pitchFamily="50" charset="-127"/>
              </a:rPr>
              <a:t>싫다</a:t>
            </a:r>
            <a:r>
              <a:rPr lang="en-US" altLang="ko-KR" dirty="0">
                <a:latin typeface="나눔고딕" panose="020D0604000000000000" pitchFamily="50" charset="-127"/>
                <a:ea typeface="나눔고딕" panose="020D0604000000000000" pitchFamily="50" charset="-127"/>
              </a:rPr>
              <a:t>=0</a:t>
            </a:r>
          </a:p>
          <a:p>
            <a:pPr lvl="1" algn="just">
              <a:lnSpc>
                <a:spcPct val="150000"/>
              </a:lnSpc>
              <a:spcBef>
                <a:spcPct val="50000"/>
              </a:spcBef>
              <a:buFont typeface="Arial" panose="020B0604020202020204" pitchFamily="34" charset="0"/>
              <a:buChar char="•"/>
            </a:pPr>
            <a:endParaRPr lang="en-US" altLang="ko-KR" dirty="0">
              <a:latin typeface="나눔고딕" panose="020D0604000000000000" pitchFamily="50" charset="-127"/>
              <a:ea typeface="나눔고딕" panose="020D0604000000000000" pitchFamily="50" charset="-127"/>
            </a:endParaRPr>
          </a:p>
          <a:p>
            <a:pPr lvl="1" algn="just">
              <a:lnSpc>
                <a:spcPct val="150000"/>
              </a:lnSpc>
              <a:spcBef>
                <a:spcPct val="50000"/>
              </a:spcBef>
              <a:buFont typeface="Arial" panose="020B0604020202020204" pitchFamily="34" charset="0"/>
              <a:buChar char="•"/>
            </a:pPr>
            <a:endParaRPr lang="en-US" altLang="ko-KR" dirty="0">
              <a:latin typeface="나눔고딕" panose="020D0604000000000000" pitchFamily="50" charset="-127"/>
              <a:ea typeface="나눔고딕" panose="020D0604000000000000" pitchFamily="50" charset="-127"/>
            </a:endParaRPr>
          </a:p>
        </p:txBody>
      </p:sp>
      <p:sp>
        <p:nvSpPr>
          <p:cNvPr id="7" name="제목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4000" dirty="0"/>
              <a:t>결혼 시장 분석</a:t>
            </a:r>
          </a:p>
        </p:txBody>
      </p:sp>
      <p:graphicFrame>
        <p:nvGraphicFramePr>
          <p:cNvPr id="14" name="Group 37"/>
          <p:cNvGraphicFramePr>
            <a:graphicFrameLocks noGrp="1"/>
          </p:cNvGraphicFramePr>
          <p:nvPr/>
        </p:nvGraphicFramePr>
        <p:xfrm>
          <a:off x="2596344" y="3717033"/>
          <a:ext cx="6999313" cy="1984375"/>
        </p:xfrm>
        <a:graphic>
          <a:graphicData uri="http://schemas.openxmlformats.org/drawingml/2006/table">
            <a:tbl>
              <a:tblPr/>
              <a:tblGrid>
                <a:gridCol w="1669561">
                  <a:extLst>
                    <a:ext uri="{9D8B030D-6E8A-4147-A177-3AD203B41FA5}">
                      <a16:colId xmlns:a16="http://schemas.microsoft.com/office/drawing/2014/main" val="20000"/>
                    </a:ext>
                  </a:extLst>
                </a:gridCol>
                <a:gridCol w="1476919">
                  <a:extLst>
                    <a:ext uri="{9D8B030D-6E8A-4147-A177-3AD203B41FA5}">
                      <a16:colId xmlns:a16="http://schemas.microsoft.com/office/drawing/2014/main" val="20001"/>
                    </a:ext>
                  </a:extLst>
                </a:gridCol>
                <a:gridCol w="1278927">
                  <a:extLst>
                    <a:ext uri="{9D8B030D-6E8A-4147-A177-3AD203B41FA5}">
                      <a16:colId xmlns:a16="http://schemas.microsoft.com/office/drawing/2014/main" val="20002"/>
                    </a:ext>
                  </a:extLst>
                </a:gridCol>
                <a:gridCol w="1388625">
                  <a:extLst>
                    <a:ext uri="{9D8B030D-6E8A-4147-A177-3AD203B41FA5}">
                      <a16:colId xmlns:a16="http://schemas.microsoft.com/office/drawing/2014/main" val="20003"/>
                    </a:ext>
                  </a:extLst>
                </a:gridCol>
                <a:gridCol w="1185281">
                  <a:extLst>
                    <a:ext uri="{9D8B030D-6E8A-4147-A177-3AD203B41FA5}">
                      <a16:colId xmlns:a16="http://schemas.microsoft.com/office/drawing/2014/main" val="20004"/>
                    </a:ext>
                  </a:extLst>
                </a:gridCol>
              </a:tblGrid>
              <a:tr h="396875">
                <a:tc>
                  <a:txBody>
                    <a:bodyPr/>
                    <a:lstStyle/>
                    <a:p>
                      <a:pPr marL="0" marR="0" lvl="0" indent="0" algn="ctr" defTabSz="914400" rtl="0" eaLnBrk="1" fontAlgn="ctr" latinLnBrk="1" hangingPunct="1">
                        <a:lnSpc>
                          <a:spcPct val="100000"/>
                        </a:lnSpc>
                        <a:spcBef>
                          <a:spcPct val="0"/>
                        </a:spcBef>
                        <a:spcAft>
                          <a:spcPct val="0"/>
                        </a:spcAft>
                        <a:buClrTx/>
                        <a:buSzTx/>
                        <a:buFontTx/>
                        <a:buNone/>
                        <a:tabLst/>
                      </a:pPr>
                      <a:endParaRPr kumimoji="1" lang="ko-KR" altLang="ko-KR" sz="14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endParaRPr>
                    </a:p>
                  </a:txBody>
                  <a:tcPr anchor="ct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gridSpan="2">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600" kern="1200" dirty="0">
                          <a:solidFill>
                            <a:schemeClr val="tx1"/>
                          </a:solidFill>
                          <a:latin typeface="나눔고딕" panose="020D0604000000000000" pitchFamily="50" charset="-127"/>
                          <a:ea typeface="나눔고딕" panose="020D0604000000000000" pitchFamily="50" charset="-127"/>
                          <a:cs typeface="+mn-cs"/>
                        </a:rPr>
                        <a:t>남자의 반응</a:t>
                      </a:r>
                      <a:endParaRPr lang="en-US" altLang="ko-KR" sz="1600" kern="1200" dirty="0">
                        <a:solidFill>
                          <a:schemeClr val="tx1"/>
                        </a:solidFill>
                        <a:latin typeface="나눔고딕" panose="020D0604000000000000" pitchFamily="50" charset="-127"/>
                        <a:ea typeface="나눔고딕" panose="020D0604000000000000" pitchFamily="50" charset="-127"/>
                        <a:cs typeface="+mn-cs"/>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latinLnBrk="1"/>
                      <a:endParaRPr lang="ko-KR" altLang="en-US"/>
                    </a:p>
                  </a:txBody>
                  <a:tcPr/>
                </a:tc>
                <a:tc gridSpan="2">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600" kern="1200" dirty="0">
                          <a:solidFill>
                            <a:schemeClr val="tx1"/>
                          </a:solidFill>
                          <a:latin typeface="나눔고딕" panose="020D0604000000000000" pitchFamily="50" charset="-127"/>
                          <a:ea typeface="나눔고딕" panose="020D0604000000000000" pitchFamily="50" charset="-127"/>
                          <a:cs typeface="+mn-cs"/>
                        </a:rPr>
                        <a:t>여자의 반응</a:t>
                      </a:r>
                      <a:endParaRPr lang="en-US" altLang="ko-KR" sz="1600" kern="1200" dirty="0">
                        <a:solidFill>
                          <a:schemeClr val="tx1"/>
                        </a:solidFill>
                        <a:latin typeface="나눔고딕" panose="020D0604000000000000" pitchFamily="50" charset="-127"/>
                        <a:ea typeface="나눔고딕" panose="020D0604000000000000" pitchFamily="50" charset="-127"/>
                        <a:cs typeface="+mn-cs"/>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pPr latinLnBrk="1"/>
                      <a:endParaRPr lang="ko-KR" altLang="en-US"/>
                    </a:p>
                  </a:txBody>
                  <a:tcPr/>
                </a:tc>
                <a:extLst>
                  <a:ext uri="{0D108BD9-81ED-4DB2-BD59-A6C34878D82A}">
                    <a16:rowId xmlns:a16="http://schemas.microsoft.com/office/drawing/2014/main" val="10000"/>
                  </a:ext>
                </a:extLst>
              </a:tr>
              <a:tr h="39687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kumimoji="1" lang="ko-KR" altLang="en-US" sz="1400" b="0" i="0" u="none" strike="noStrike" cap="none" normalizeH="0" baseline="0" dirty="0">
                          <a:ln>
                            <a:noFill/>
                          </a:ln>
                          <a:solidFill>
                            <a:schemeClr val="tx1"/>
                          </a:solidFill>
                          <a:effectLst/>
                          <a:latin typeface="나눔고딕" panose="020D0604000000000000" pitchFamily="50" charset="-127"/>
                          <a:ea typeface="나눔고딕" panose="020D0604000000000000" pitchFamily="50" charset="-127"/>
                        </a:rPr>
                        <a:t>　</a:t>
                      </a:r>
                    </a:p>
                  </a:txBody>
                  <a:tcPr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600" kern="1200" dirty="0">
                          <a:solidFill>
                            <a:schemeClr val="tx1"/>
                          </a:solidFill>
                          <a:latin typeface="나눔고딕" panose="020D0604000000000000" pitchFamily="50" charset="-127"/>
                          <a:ea typeface="나눔고딕" panose="020D0604000000000000" pitchFamily="50" charset="-127"/>
                          <a:cs typeface="+mn-cs"/>
                        </a:rPr>
                        <a:t>추정치</a:t>
                      </a:r>
                      <a:endParaRPr lang="en-US" altLang="ko-KR" sz="1600" kern="1200" dirty="0">
                        <a:solidFill>
                          <a:schemeClr val="tx1"/>
                        </a:solidFill>
                        <a:latin typeface="나눔고딕" panose="020D0604000000000000" pitchFamily="50" charset="-127"/>
                        <a:ea typeface="나눔고딕" panose="020D0604000000000000" pitchFamily="50" charset="-127"/>
                        <a:cs typeface="+mn-cs"/>
                      </a:endParaRP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600" kern="1200" dirty="0">
                          <a:solidFill>
                            <a:schemeClr val="tx1"/>
                          </a:solidFill>
                          <a:latin typeface="나눔고딕" panose="020D0604000000000000" pitchFamily="50" charset="-127"/>
                          <a:ea typeface="나눔고딕" panose="020D0604000000000000" pitchFamily="50" charset="-127"/>
                          <a:cs typeface="+mn-cs"/>
                        </a:rPr>
                        <a:t>표준오차</a:t>
                      </a:r>
                      <a:endParaRPr lang="en-US" altLang="ko-KR" sz="1600" kern="1200" dirty="0">
                        <a:solidFill>
                          <a:schemeClr val="tx1"/>
                        </a:solidFill>
                        <a:latin typeface="나눔고딕" panose="020D0604000000000000" pitchFamily="50" charset="-127"/>
                        <a:ea typeface="나눔고딕" panose="020D0604000000000000" pitchFamily="50" charset="-127"/>
                        <a:cs typeface="+mn-cs"/>
                      </a:endParaRP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600" kern="1200" dirty="0">
                          <a:solidFill>
                            <a:schemeClr val="tx1"/>
                          </a:solidFill>
                          <a:latin typeface="나눔고딕" panose="020D0604000000000000" pitchFamily="50" charset="-127"/>
                          <a:ea typeface="나눔고딕" panose="020D0604000000000000" pitchFamily="50" charset="-127"/>
                          <a:cs typeface="+mn-cs"/>
                        </a:rPr>
                        <a:t>추정치</a:t>
                      </a:r>
                      <a:endParaRPr lang="en-US" altLang="ko-KR" sz="1600" kern="1200" dirty="0">
                        <a:solidFill>
                          <a:schemeClr val="tx1"/>
                        </a:solidFill>
                        <a:latin typeface="나눔고딕" panose="020D0604000000000000" pitchFamily="50" charset="-127"/>
                        <a:ea typeface="나눔고딕" panose="020D0604000000000000" pitchFamily="50" charset="-127"/>
                        <a:cs typeface="+mn-cs"/>
                      </a:endParaRP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ko-KR" altLang="en-US" sz="1600" kern="1200" dirty="0">
                          <a:solidFill>
                            <a:schemeClr val="tx1"/>
                          </a:solidFill>
                          <a:latin typeface="나눔고딕" panose="020D0604000000000000" pitchFamily="50" charset="-127"/>
                          <a:ea typeface="나눔고딕" panose="020D0604000000000000" pitchFamily="50" charset="-127"/>
                          <a:cs typeface="+mn-cs"/>
                        </a:rPr>
                        <a:t>표준오차</a:t>
                      </a:r>
                      <a:endParaRPr lang="en-US" altLang="ko-KR" sz="1600" kern="1200" dirty="0">
                        <a:solidFill>
                          <a:schemeClr val="tx1"/>
                        </a:solidFill>
                        <a:latin typeface="나눔고딕" panose="020D0604000000000000" pitchFamily="50" charset="-127"/>
                        <a:ea typeface="나눔고딕" panose="020D0604000000000000" pitchFamily="50" charset="-127"/>
                        <a:cs typeface="+mn-cs"/>
                      </a:endParaRP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87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SESI</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0.0123</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0.0130</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0.0191*</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0.0014</a:t>
                      </a:r>
                    </a:p>
                  </a:txBody>
                  <a:tcPr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a:solidFill>
                            <a:schemeClr val="tx1"/>
                          </a:solidFill>
                          <a:latin typeface="나눔고딕" panose="020D0604000000000000" pitchFamily="50" charset="-127"/>
                          <a:ea typeface="나눔고딕" panose="020D0604000000000000" pitchFamily="50" charset="-127"/>
                          <a:cs typeface="+mn-cs"/>
                        </a:rPr>
                        <a:t>PAI</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0.0319*</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0.0034</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0.0118*</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0.0027</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875">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a:solidFill>
                            <a:schemeClr val="tx1"/>
                          </a:solidFill>
                          <a:latin typeface="나눔고딕" panose="020D0604000000000000" pitchFamily="50" charset="-127"/>
                          <a:ea typeface="나눔고딕" panose="020D0604000000000000" pitchFamily="50" charset="-127"/>
                          <a:cs typeface="+mn-cs"/>
                        </a:rPr>
                        <a:t>FBI</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0.0139*</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0.0053</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0.0029</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0"/>
                        </a:spcBef>
                        <a:spcAft>
                          <a:spcPct val="0"/>
                        </a:spcAft>
                        <a:buClrTx/>
                        <a:buSzTx/>
                        <a:buFontTx/>
                        <a:buNone/>
                        <a:tabLst/>
                      </a:pPr>
                      <a:r>
                        <a:rPr lang="en-US" altLang="ko-KR" sz="1600" kern="1200" dirty="0">
                          <a:solidFill>
                            <a:schemeClr val="tx1"/>
                          </a:solidFill>
                          <a:latin typeface="나눔고딕" panose="020D0604000000000000" pitchFamily="50" charset="-127"/>
                          <a:ea typeface="나눔고딕" panose="020D0604000000000000" pitchFamily="50" charset="-127"/>
                          <a:cs typeface="+mn-cs"/>
                        </a:rPr>
                        <a:t>0.0087</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AutoShape 5"/>
          <p:cNvSpPr>
            <a:spLocks noChangeArrowheads="1"/>
          </p:cNvSpPr>
          <p:nvPr/>
        </p:nvSpPr>
        <p:spPr bwMode="auto">
          <a:xfrm>
            <a:off x="1988544" y="1503089"/>
            <a:ext cx="442903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결혼시장 분석 </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분석모형 및 추정 결과 </a:t>
            </a:r>
          </a:p>
        </p:txBody>
      </p:sp>
    </p:spTree>
    <p:extLst>
      <p:ext uri="{BB962C8B-B14F-4D97-AF65-F5344CB8AC3E}">
        <p14:creationId xmlns:p14="http://schemas.microsoft.com/office/powerpoint/2010/main" val="248716888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4000" dirty="0"/>
              <a:t>결혼 시장 분석</a:t>
            </a:r>
          </a:p>
        </p:txBody>
      </p:sp>
      <p:sp>
        <p:nvSpPr>
          <p:cNvPr id="6"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571500" indent="-514350">
              <a:lnSpc>
                <a:spcPct val="150000"/>
              </a:lnSpc>
              <a:spcBef>
                <a:spcPct val="20000"/>
              </a:spcBef>
              <a:buFont typeface="Arial" charset="0"/>
              <a:buChar char="•"/>
              <a:defRPr/>
            </a:pPr>
            <a:endParaRPr lang="en-US" altLang="ko-KR" sz="2400" dirty="0">
              <a:latin typeface="나눔고딕" panose="020D0604000000000000" pitchFamily="50" charset="-127"/>
              <a:ea typeface="나눔고딕" panose="020D0604000000000000" pitchFamily="50" charset="-127"/>
            </a:endParaRPr>
          </a:p>
          <a:p>
            <a:pPr marL="57150">
              <a:lnSpc>
                <a:spcPct val="150000"/>
              </a:lnSpc>
              <a:spcBef>
                <a:spcPct val="20000"/>
              </a:spcBef>
              <a:defRPr/>
            </a:pPr>
            <a:r>
              <a:rPr lang="ko-KR" altLang="en-US" dirty="0">
                <a:latin typeface="나눔고딕" panose="020D0604000000000000" pitchFamily="50" charset="-127"/>
                <a:ea typeface="나눔고딕" panose="020D0604000000000000" pitchFamily="50" charset="-127"/>
              </a:rPr>
              <a:t>사회경제적 조건과 외모의 교환 관계</a:t>
            </a:r>
            <a:r>
              <a:rPr lang="en-US" altLang="ko-KR" dirty="0">
                <a:latin typeface="나눔고딕" panose="020D0604000000000000" pitchFamily="50" charset="-127"/>
                <a:ea typeface="나눔고딕" panose="020D0604000000000000" pitchFamily="50" charset="-127"/>
              </a:rPr>
              <a:t>(Trade off between SESI &amp; PAI) </a:t>
            </a:r>
          </a:p>
          <a:p>
            <a:pPr lvl="1" algn="just">
              <a:lnSpc>
                <a:spcPct val="150000"/>
              </a:lnSpc>
              <a:spcBef>
                <a:spcPct val="50000"/>
              </a:spcBef>
              <a:buFont typeface="Arial" panose="020B0604020202020204" pitchFamily="34" charset="0"/>
              <a:buChar char="•"/>
            </a:pP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남자가 여자를 평가할 때는 사회경제적 조건</a:t>
            </a:r>
            <a:r>
              <a:rPr lang="en-US" altLang="ko-KR" sz="1600" dirty="0">
                <a:latin typeface="나눔고딕" panose="020D0604000000000000" pitchFamily="50" charset="-127"/>
                <a:ea typeface="나눔고딕" panose="020D0604000000000000" pitchFamily="50" charset="-127"/>
              </a:rPr>
              <a:t>(SESI)</a:t>
            </a:r>
            <a:r>
              <a:rPr lang="ko-KR" altLang="en-US" sz="1600" dirty="0">
                <a:latin typeface="나눔고딕" panose="020D0604000000000000" pitchFamily="50" charset="-127"/>
                <a:ea typeface="나눔고딕" panose="020D0604000000000000" pitchFamily="50" charset="-127"/>
              </a:rPr>
              <a:t>에 비해 외모</a:t>
            </a:r>
            <a:r>
              <a:rPr lang="en-US" altLang="ko-KR" sz="1600" dirty="0">
                <a:latin typeface="나눔고딕" panose="020D0604000000000000" pitchFamily="50" charset="-127"/>
                <a:ea typeface="나눔고딕" panose="020D0604000000000000" pitchFamily="50" charset="-127"/>
              </a:rPr>
              <a:t>(PAI)</a:t>
            </a:r>
            <a:r>
              <a:rPr lang="ko-KR" altLang="en-US" sz="1600" dirty="0">
                <a:latin typeface="나눔고딕" panose="020D0604000000000000" pitchFamily="50" charset="-127"/>
                <a:ea typeface="나눔고딕" panose="020D0604000000000000" pitchFamily="50" charset="-127"/>
              </a:rPr>
              <a:t> 중시</a:t>
            </a:r>
            <a:r>
              <a:rPr lang="en-US" altLang="ko-KR" sz="1600" dirty="0">
                <a:latin typeface="나눔고딕" panose="020D0604000000000000" pitchFamily="50" charset="-127"/>
                <a:ea typeface="나눔고딕" panose="020D0604000000000000" pitchFamily="50" charset="-127"/>
              </a:rPr>
              <a:t> </a:t>
            </a:r>
          </a:p>
          <a:p>
            <a:pPr lvl="1" algn="just">
              <a:lnSpc>
                <a:spcPct val="150000"/>
              </a:lnSpc>
              <a:spcBef>
                <a:spcPct val="50000"/>
              </a:spcBef>
              <a:buFont typeface="Arial" panose="020B0604020202020204" pitchFamily="34" charset="0"/>
              <a:buChar char="•"/>
            </a:pP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여자가 남자를 평가할 때는 외모</a:t>
            </a:r>
            <a:r>
              <a:rPr lang="en-US" altLang="ko-KR" sz="1600" dirty="0">
                <a:latin typeface="나눔고딕" panose="020D0604000000000000" pitchFamily="50" charset="-127"/>
                <a:ea typeface="나눔고딕" panose="020D0604000000000000" pitchFamily="50" charset="-127"/>
              </a:rPr>
              <a:t>(PAI)</a:t>
            </a:r>
            <a:r>
              <a:rPr lang="ko-KR" altLang="en-US" sz="1600" dirty="0">
                <a:latin typeface="나눔고딕" panose="020D0604000000000000" pitchFamily="50" charset="-127"/>
                <a:ea typeface="나눔고딕" panose="020D0604000000000000" pitchFamily="50" charset="-127"/>
              </a:rPr>
              <a:t>에 비해 사회경제적 조건</a:t>
            </a:r>
            <a:r>
              <a:rPr lang="en-US" altLang="ko-KR" sz="1600" dirty="0">
                <a:latin typeface="나눔고딕" panose="020D0604000000000000" pitchFamily="50" charset="-127"/>
                <a:ea typeface="나눔고딕" panose="020D0604000000000000" pitchFamily="50" charset="-127"/>
              </a:rPr>
              <a:t>(SESI)</a:t>
            </a:r>
            <a:r>
              <a:rPr lang="ko-KR" altLang="en-US" sz="1600" dirty="0">
                <a:latin typeface="나눔고딕" panose="020D0604000000000000" pitchFamily="50" charset="-127"/>
                <a:ea typeface="나눔고딕" panose="020D0604000000000000" pitchFamily="50" charset="-127"/>
              </a:rPr>
              <a:t> 중시</a:t>
            </a:r>
            <a:endParaRPr lang="en-US" altLang="ko-KR" sz="1600" dirty="0">
              <a:latin typeface="나눔고딕" panose="020D0604000000000000" pitchFamily="50" charset="-127"/>
              <a:ea typeface="나눔고딕" panose="020D0604000000000000" pitchFamily="50" charset="-127"/>
            </a:endParaRPr>
          </a:p>
        </p:txBody>
      </p:sp>
      <p:sp>
        <p:nvSpPr>
          <p:cNvPr id="10" name="AutoShape 5"/>
          <p:cNvSpPr>
            <a:spLocks noChangeArrowheads="1"/>
          </p:cNvSpPr>
          <p:nvPr/>
        </p:nvSpPr>
        <p:spPr bwMode="auto">
          <a:xfrm>
            <a:off x="1988543" y="1503089"/>
            <a:ext cx="337202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결혼시장 분석 </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해석과 함의</a:t>
            </a:r>
          </a:p>
        </p:txBody>
      </p:sp>
    </p:spTree>
    <p:extLst>
      <p:ext uri="{BB962C8B-B14F-4D97-AF65-F5344CB8AC3E}">
        <p14:creationId xmlns:p14="http://schemas.microsoft.com/office/powerpoint/2010/main" val="212491544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8209668-174E-4D3E-AE30-4DBEB18E0397}"/>
              </a:ext>
            </a:extLst>
          </p:cNvPr>
          <p:cNvSpPr>
            <a:spLocks noGrp="1"/>
          </p:cNvSpPr>
          <p:nvPr>
            <p:ph type="title"/>
          </p:nvPr>
        </p:nvSpPr>
        <p:spPr/>
        <p:txBody>
          <a:bodyPr>
            <a:normAutofit/>
          </a:bodyPr>
          <a:lstStyle/>
          <a:p>
            <a:pPr algn="ctr"/>
            <a:r>
              <a:rPr lang="en-US" altLang="ko-KR" sz="4800" dirty="0"/>
              <a:t>4. </a:t>
            </a:r>
            <a:r>
              <a:rPr lang="ko-KR" altLang="en-US" sz="4800" dirty="0"/>
              <a:t>통계적 추론</a:t>
            </a:r>
            <a:br>
              <a:rPr lang="en-US" altLang="ko-KR" sz="4800" dirty="0"/>
            </a:br>
            <a:endParaRPr lang="ko-KR" altLang="en-US" sz="4800" dirty="0"/>
          </a:p>
        </p:txBody>
      </p:sp>
      <p:sp>
        <p:nvSpPr>
          <p:cNvPr id="5" name="텍스트 개체 틀 4">
            <a:extLst>
              <a:ext uri="{FF2B5EF4-FFF2-40B4-BE49-F238E27FC236}">
                <a16:creationId xmlns:a16="http://schemas.microsoft.com/office/drawing/2014/main" id="{651A39D7-7749-4BB0-9D98-3FEF59CDEE48}"/>
              </a:ext>
            </a:extLst>
          </p:cNvPr>
          <p:cNvSpPr>
            <a:spLocks noGrp="1"/>
          </p:cNvSpPr>
          <p:nvPr>
            <p:ph type="body" idx="1"/>
          </p:nvPr>
        </p:nvSpPr>
        <p:spPr>
          <a:xfrm>
            <a:off x="831850" y="4589463"/>
            <a:ext cx="10515600" cy="1500187"/>
          </a:xfrm>
        </p:spPr>
        <p:txBody>
          <a:bodyPr>
            <a:normAutofit/>
          </a:bodyPr>
          <a:lstStyle/>
          <a:p>
            <a:pPr marL="514350" indent="-514350" algn="ctr">
              <a:buAutoNum type="arabicParenR"/>
            </a:pPr>
            <a:r>
              <a:rPr lang="ko-KR" altLang="en-US" sz="2800" dirty="0">
                <a:solidFill>
                  <a:schemeClr val="tx1"/>
                </a:solidFill>
              </a:rPr>
              <a:t>표본 추출</a:t>
            </a:r>
            <a:endParaRPr lang="en-US" altLang="ko-KR" sz="2800" dirty="0">
              <a:solidFill>
                <a:schemeClr val="tx1"/>
              </a:solidFill>
            </a:endParaRPr>
          </a:p>
          <a:p>
            <a:pPr marL="514350" indent="-514350" algn="ctr">
              <a:buAutoNum type="arabicParenR"/>
            </a:pPr>
            <a:r>
              <a:rPr lang="ko-KR" altLang="en-US" sz="2800" dirty="0">
                <a:solidFill>
                  <a:schemeClr val="bg1">
                    <a:lumMod val="75000"/>
                  </a:schemeClr>
                </a:solidFill>
              </a:rPr>
              <a:t>통계적 추론</a:t>
            </a:r>
            <a:endParaRPr lang="en-US" altLang="ko-KR" sz="2800" dirty="0">
              <a:solidFill>
                <a:schemeClr val="bg1">
                  <a:lumMod val="75000"/>
                </a:schemeClr>
              </a:solidFill>
            </a:endParaRPr>
          </a:p>
        </p:txBody>
      </p:sp>
    </p:spTree>
    <p:extLst>
      <p:ext uri="{BB962C8B-B14F-4D97-AF65-F5344CB8AC3E}">
        <p14:creationId xmlns:p14="http://schemas.microsoft.com/office/powerpoint/2010/main" val="1337545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2. </a:t>
            </a:r>
            <a:r>
              <a:rPr lang="ko-KR" altLang="en-US" sz="4000" dirty="0">
                <a:latin typeface="나눔고딕" panose="020D0604000000000000" pitchFamily="50" charset="-127"/>
                <a:ea typeface="나눔고딕" panose="020D0604000000000000" pitchFamily="50" charset="-127"/>
              </a:rPr>
              <a:t>히스토그램 그리기</a:t>
            </a:r>
          </a:p>
        </p:txBody>
      </p:sp>
      <p:sp>
        <p:nvSpPr>
          <p:cNvPr id="23554" name="Rectangle 3"/>
          <p:cNvSpPr>
            <a:spLocks noGrp="1" noChangeArrowheads="1"/>
          </p:cNvSpPr>
          <p:nvPr>
            <p:ph idx="1"/>
          </p:nvPr>
        </p:nvSpPr>
        <p:spPr>
          <a:xfrm>
            <a:off x="1981200" y="1600200"/>
            <a:ext cx="8229600" cy="5257800"/>
          </a:xfrm>
        </p:spPr>
        <p:txBody>
          <a:bodyPr/>
          <a:lstStyle/>
          <a:p>
            <a:pPr>
              <a:lnSpc>
                <a:spcPct val="150000"/>
              </a:lnSpc>
              <a:buFont typeface="Arial" charset="0"/>
              <a:buNone/>
            </a:pPr>
            <a:endParaRPr lang="en-US" altLang="ko-KR" sz="24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marL="0" indent="0">
              <a:lnSpc>
                <a:spcPct val="150000"/>
              </a:lnSpc>
              <a:buNone/>
            </a:pP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예</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비율로 높이 삼는 경우 예컨대 </a:t>
            </a:r>
            <a:r>
              <a:rPr lang="en-US" altLang="ko-KR" sz="1800" dirty="0">
                <a:latin typeface="나눔고딕" panose="020D0604000000000000" pitchFamily="50" charset="-127"/>
                <a:ea typeface="나눔고딕" panose="020D0604000000000000" pitchFamily="50" charset="-127"/>
              </a:rPr>
              <a:t>600-1000(</a:t>
            </a:r>
            <a:r>
              <a:rPr lang="ko-KR" altLang="en-US" sz="1800" dirty="0">
                <a:latin typeface="나눔고딕" panose="020D0604000000000000" pitchFamily="50" charset="-127"/>
                <a:ea typeface="나눔고딕" panose="020D0604000000000000" pitchFamily="50" charset="-127"/>
              </a:rPr>
              <a:t>만원</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블록의 면적이 너무 커진다</a:t>
            </a:r>
            <a:r>
              <a:rPr lang="en-US" altLang="ko-KR" sz="1800" dirty="0">
                <a:latin typeface="나눔고딕" panose="020D0604000000000000" pitchFamily="50" charset="-127"/>
                <a:ea typeface="나눔고딕" panose="020D0604000000000000" pitchFamily="50" charset="-127"/>
              </a:rPr>
              <a:t>.</a:t>
            </a: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p:txBody>
      </p:sp>
      <p:pic>
        <p:nvPicPr>
          <p:cNvPr id="23556" name="Picture 2"/>
          <p:cNvPicPr>
            <a:picLocks noChangeAspect="1" noChangeArrowheads="1"/>
          </p:cNvPicPr>
          <p:nvPr/>
        </p:nvPicPr>
        <p:blipFill>
          <a:blip r:embed="rId2" cstate="print"/>
          <a:srcRect/>
          <a:stretch>
            <a:fillRect/>
          </a:stretch>
        </p:blipFill>
        <p:spPr bwMode="auto">
          <a:xfrm>
            <a:off x="2826000" y="2637152"/>
            <a:ext cx="6540000" cy="2160000"/>
          </a:xfrm>
          <a:prstGeom prst="rect">
            <a:avLst/>
          </a:prstGeom>
          <a:noFill/>
          <a:ln w="9525">
            <a:noFill/>
            <a:miter lim="800000"/>
            <a:headEnd/>
            <a:tailEnd/>
          </a:ln>
        </p:spPr>
      </p:pic>
      <p:sp>
        <p:nvSpPr>
          <p:cNvPr id="8" name="AutoShape 106"/>
          <p:cNvSpPr>
            <a:spLocks noChangeArrowheads="1"/>
          </p:cNvSpPr>
          <p:nvPr/>
        </p:nvSpPr>
        <p:spPr bwMode="auto">
          <a:xfrm>
            <a:off x="1974292" y="1590061"/>
            <a:ext cx="202294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따라 하지 말 것</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81621867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제목 1"/>
          <p:cNvSpPr txBox="1">
            <a:spLocks/>
          </p:cNvSpPr>
          <p:nvPr/>
        </p:nvSpPr>
        <p:spPr bwMode="auto">
          <a:xfrm>
            <a:off x="2209800" y="734840"/>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defRPr>
            </a:lvl9pPr>
          </a:lstStyle>
          <a:p>
            <a:r>
              <a:rPr lang="ko-KR" altLang="en-US" sz="4000" dirty="0"/>
              <a:t>제 </a:t>
            </a:r>
            <a:r>
              <a:rPr lang="en-US" altLang="ko-KR" sz="4000" dirty="0"/>
              <a:t>14 </a:t>
            </a:r>
            <a:r>
              <a:rPr lang="ko-KR" altLang="en-US" sz="4000" dirty="0"/>
              <a:t>장 표본조사</a:t>
            </a:r>
            <a:endParaRPr lang="ko-KR" altLang="en-US" dirty="0"/>
          </a:p>
        </p:txBody>
      </p:sp>
      <p:sp>
        <p:nvSpPr>
          <p:cNvPr id="24" name="Rectangle 7"/>
          <p:cNvSpPr txBox="1">
            <a:spLocks noChangeArrowheads="1"/>
          </p:cNvSpPr>
          <p:nvPr/>
        </p:nvSpPr>
        <p:spPr bwMode="auto">
          <a:xfrm>
            <a:off x="4879139" y="2403650"/>
            <a:ext cx="4644008"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a:lnSpc>
                <a:spcPct val="150000"/>
              </a:lnSpc>
              <a:buFontTx/>
              <a:buAutoNum type="arabicPeriod"/>
            </a:pPr>
            <a:r>
              <a:rPr lang="ko-KR" altLang="en-US" sz="2000" dirty="0">
                <a:solidFill>
                  <a:srgbClr val="000000"/>
                </a:solidFill>
              </a:rPr>
              <a:t>모집단과 표본</a:t>
            </a:r>
          </a:p>
          <a:p>
            <a:pPr marL="381000" indent="-381000" algn="l">
              <a:lnSpc>
                <a:spcPct val="150000"/>
              </a:lnSpc>
              <a:buFontTx/>
              <a:buAutoNum type="arabicPeriod"/>
            </a:pPr>
            <a:r>
              <a:rPr lang="ko-KR" altLang="en-US" sz="2000" dirty="0">
                <a:solidFill>
                  <a:srgbClr val="000000"/>
                </a:solidFill>
              </a:rPr>
              <a:t>여론조사</a:t>
            </a:r>
          </a:p>
          <a:p>
            <a:pPr marL="381000" indent="-381000" algn="l">
              <a:lnSpc>
                <a:spcPct val="150000"/>
              </a:lnSpc>
              <a:buFontTx/>
              <a:buAutoNum type="arabicPeriod"/>
            </a:pPr>
            <a:r>
              <a:rPr lang="ko-KR" altLang="en-US" sz="2000" dirty="0">
                <a:solidFill>
                  <a:srgbClr val="000000"/>
                </a:solidFill>
              </a:rPr>
              <a:t>표본조사에서의 편의와 그 종류</a:t>
            </a:r>
          </a:p>
          <a:p>
            <a:pPr marL="381000" indent="-381000" algn="l">
              <a:lnSpc>
                <a:spcPct val="150000"/>
              </a:lnSpc>
              <a:buFontTx/>
              <a:buAutoNum type="arabicPeriod"/>
            </a:pPr>
            <a:r>
              <a:rPr lang="ko-KR" altLang="en-US" sz="2000" dirty="0">
                <a:solidFill>
                  <a:srgbClr val="000000"/>
                </a:solidFill>
              </a:rPr>
              <a:t>표본추출방법</a:t>
            </a:r>
          </a:p>
          <a:p>
            <a:pPr marL="381000" indent="-381000" algn="l">
              <a:lnSpc>
                <a:spcPct val="150000"/>
              </a:lnSpc>
              <a:buFontTx/>
              <a:buAutoNum type="arabicPeriod"/>
            </a:pPr>
            <a:r>
              <a:rPr lang="ko-KR" altLang="en-US" sz="2000" dirty="0">
                <a:solidFill>
                  <a:srgbClr val="000000"/>
                </a:solidFill>
              </a:rPr>
              <a:t>갤럽조사</a:t>
            </a:r>
          </a:p>
          <a:p>
            <a:pPr marL="381000" indent="-381000" algn="l">
              <a:lnSpc>
                <a:spcPct val="150000"/>
              </a:lnSpc>
              <a:buFontTx/>
              <a:buAutoNum type="arabicPeriod"/>
            </a:pPr>
            <a:r>
              <a:rPr lang="ko-KR" altLang="en-US" sz="2000" dirty="0">
                <a:solidFill>
                  <a:srgbClr val="000000"/>
                </a:solidFill>
              </a:rPr>
              <a:t>전화조사</a:t>
            </a:r>
          </a:p>
          <a:p>
            <a:pPr marL="381000" indent="-381000" algn="l">
              <a:lnSpc>
                <a:spcPct val="150000"/>
              </a:lnSpc>
              <a:buFontTx/>
              <a:buAutoNum type="arabicPeriod"/>
            </a:pPr>
            <a:r>
              <a:rPr lang="ko-KR" altLang="en-US" sz="2000" dirty="0">
                <a:solidFill>
                  <a:srgbClr val="000000"/>
                </a:solidFill>
              </a:rPr>
              <a:t>확률오차와 표준오차</a:t>
            </a:r>
          </a:p>
        </p:txBody>
      </p:sp>
    </p:spTree>
    <p:extLst>
      <p:ext uri="{BB962C8B-B14F-4D97-AF65-F5344CB8AC3E}">
        <p14:creationId xmlns:p14="http://schemas.microsoft.com/office/powerpoint/2010/main" val="426835478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모집단과 표본</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p:txBody>
      </p:sp>
      <p:sp>
        <p:nvSpPr>
          <p:cNvPr id="6" name="AutoShape 5"/>
          <p:cNvSpPr>
            <a:spLocks noChangeArrowheads="1"/>
          </p:cNvSpPr>
          <p:nvPr/>
        </p:nvSpPr>
        <p:spPr bwMode="auto">
          <a:xfrm>
            <a:off x="1988544" y="1611550"/>
            <a:ext cx="173119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표본추출</a:t>
            </a:r>
          </a:p>
        </p:txBody>
      </p:sp>
      <p:grpSp>
        <p:nvGrpSpPr>
          <p:cNvPr id="5" name="그룹 21"/>
          <p:cNvGrpSpPr>
            <a:grpSpLocks/>
          </p:cNvGrpSpPr>
          <p:nvPr/>
        </p:nvGrpSpPr>
        <p:grpSpPr bwMode="auto">
          <a:xfrm>
            <a:off x="2095500" y="2143116"/>
            <a:ext cx="8001000" cy="4286280"/>
            <a:chOff x="381000" y="1564284"/>
            <a:chExt cx="8382000" cy="4848691"/>
          </a:xfrm>
        </p:grpSpPr>
        <p:sp>
          <p:nvSpPr>
            <p:cNvPr id="8" name="AutoShape 7"/>
            <p:cNvSpPr>
              <a:spLocks noChangeArrowheads="1"/>
            </p:cNvSpPr>
            <p:nvPr/>
          </p:nvSpPr>
          <p:spPr bwMode="auto">
            <a:xfrm>
              <a:off x="381000" y="2679486"/>
              <a:ext cx="2591102" cy="2666761"/>
            </a:xfrm>
            <a:prstGeom prst="roundRect">
              <a:avLst>
                <a:gd name="adj" fmla="val 16667"/>
              </a:avLst>
            </a:prstGeom>
            <a:noFill/>
            <a:ln w="38100" cmpd="dbl">
              <a:solidFill>
                <a:schemeClr val="tx1"/>
              </a:solidFill>
              <a:round/>
              <a:headEnd/>
              <a:tailEnd/>
            </a:ln>
          </p:spPr>
          <p:txBody>
            <a:bodyPr wrap="none" anchor="ctr"/>
            <a:lstStyle/>
            <a:p>
              <a:pPr>
                <a:defRPr/>
              </a:pPr>
              <a:r>
                <a:rPr lang="ko-KR" altLang="en-US" sz="2000" b="1" dirty="0">
                  <a:latin typeface="+mn-ea"/>
                </a:rPr>
                <a:t>모집단</a:t>
              </a:r>
            </a:p>
            <a:p>
              <a:pPr>
                <a:defRPr/>
              </a:pPr>
              <a:r>
                <a:rPr lang="en-US" altLang="ko-KR" sz="2000" b="1" dirty="0">
                  <a:latin typeface="+mn-ea"/>
                </a:rPr>
                <a:t>(population)</a:t>
              </a:r>
            </a:p>
            <a:p>
              <a:pPr>
                <a:defRPr/>
              </a:pPr>
              <a:endParaRPr lang="en-US" altLang="ko-KR" sz="2000" b="1" dirty="0">
                <a:latin typeface="+mn-ea"/>
              </a:endParaRPr>
            </a:p>
            <a:p>
              <a:pPr>
                <a:defRPr/>
              </a:pPr>
              <a:r>
                <a:rPr lang="ko-KR" altLang="en-US" sz="2000" b="1" dirty="0" err="1">
                  <a:latin typeface="+mn-ea"/>
                </a:rPr>
                <a:t>모수</a:t>
              </a:r>
              <a:endParaRPr lang="ko-KR" altLang="en-US" sz="2000" b="1" dirty="0">
                <a:latin typeface="+mn-ea"/>
              </a:endParaRPr>
            </a:p>
            <a:p>
              <a:pPr>
                <a:defRPr/>
              </a:pPr>
              <a:r>
                <a:rPr lang="en-US" altLang="ko-KR" sz="2000" b="1" dirty="0">
                  <a:latin typeface="+mn-ea"/>
                </a:rPr>
                <a:t>(parameter)</a:t>
              </a:r>
            </a:p>
          </p:txBody>
        </p:sp>
        <p:sp>
          <p:nvSpPr>
            <p:cNvPr id="9" name="AutoShape 9"/>
            <p:cNvSpPr>
              <a:spLocks noChangeArrowheads="1"/>
            </p:cNvSpPr>
            <p:nvPr/>
          </p:nvSpPr>
          <p:spPr bwMode="auto">
            <a:xfrm>
              <a:off x="3390900" y="3308350"/>
              <a:ext cx="2654300" cy="762000"/>
            </a:xfrm>
            <a:prstGeom prst="homePlate">
              <a:avLst>
                <a:gd name="adj" fmla="val 34156"/>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1600">
                  <a:latin typeface="맑은 고딕" panose="020B0503020000020004" pitchFamily="50" charset="-127"/>
                </a:rPr>
                <a:t>모수추정 </a:t>
              </a:r>
              <a:r>
                <a:rPr lang="en-US" altLang="ko-KR" sz="1600">
                  <a:latin typeface="맑은 고딕" panose="020B0503020000020004" pitchFamily="50" charset="-127"/>
                </a:rPr>
                <a:t>:</a:t>
              </a:r>
            </a:p>
            <a:p>
              <a:r>
                <a:rPr lang="ko-KR" altLang="en-US" sz="1600">
                  <a:latin typeface="맑은 고딕" panose="020B0503020000020004" pitchFamily="50" charset="-127"/>
                </a:rPr>
                <a:t>추정량</a:t>
              </a:r>
              <a:r>
                <a:rPr lang="en-US" altLang="ko-KR" sz="1600">
                  <a:latin typeface="맑은 고딕" panose="020B0503020000020004" pitchFamily="50" charset="-127"/>
                </a:rPr>
                <a:t>(estimator)</a:t>
              </a:r>
            </a:p>
          </p:txBody>
        </p:sp>
        <p:sp>
          <p:nvSpPr>
            <p:cNvPr id="10" name="AutoShape 10"/>
            <p:cNvSpPr>
              <a:spLocks noChangeArrowheads="1"/>
            </p:cNvSpPr>
            <p:nvPr/>
          </p:nvSpPr>
          <p:spPr bwMode="auto">
            <a:xfrm>
              <a:off x="3390900" y="4102100"/>
              <a:ext cx="2667000" cy="762000"/>
            </a:xfrm>
            <a:prstGeom prst="homePlate">
              <a:avLst>
                <a:gd name="adj" fmla="val 34319"/>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1600">
                  <a:latin typeface="맑은 고딕" panose="020B0503020000020004" pitchFamily="50" charset="-127"/>
                </a:rPr>
                <a:t>가설검정 </a:t>
              </a:r>
              <a:r>
                <a:rPr lang="en-US" altLang="ko-KR" sz="1600">
                  <a:latin typeface="맑은 고딕" panose="020B0503020000020004" pitchFamily="50" charset="-127"/>
                </a:rPr>
                <a:t>:</a:t>
              </a:r>
            </a:p>
            <a:p>
              <a:r>
                <a:rPr lang="ko-KR" altLang="en-US" sz="1600">
                  <a:latin typeface="맑은 고딕" panose="020B0503020000020004" pitchFamily="50" charset="-127"/>
                </a:rPr>
                <a:t>검정통계량</a:t>
              </a:r>
              <a:r>
                <a:rPr lang="en-US" altLang="ko-KR" sz="1600">
                  <a:latin typeface="맑은 고딕" panose="020B0503020000020004" pitchFamily="50" charset="-127"/>
                </a:rPr>
                <a:t>(test statistic)</a:t>
              </a:r>
            </a:p>
          </p:txBody>
        </p:sp>
        <p:sp>
          <p:nvSpPr>
            <p:cNvPr id="11" name="AutoShape 12"/>
            <p:cNvSpPr>
              <a:spLocks noChangeArrowheads="1"/>
            </p:cNvSpPr>
            <p:nvPr/>
          </p:nvSpPr>
          <p:spPr bwMode="auto">
            <a:xfrm>
              <a:off x="5854700" y="3308350"/>
              <a:ext cx="2895600" cy="762000"/>
            </a:xfrm>
            <a:prstGeom prst="chevron">
              <a:avLst>
                <a:gd name="adj" fmla="val 3312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1600">
                  <a:latin typeface="맑은 고딕" panose="020B0503020000020004" pitchFamily="50" charset="-127"/>
                </a:rPr>
                <a:t>모수추정 </a:t>
              </a:r>
              <a:r>
                <a:rPr lang="en-US" altLang="ko-KR" sz="1600">
                  <a:latin typeface="맑은 고딕" panose="020B0503020000020004" pitchFamily="50" charset="-127"/>
                </a:rPr>
                <a:t>:</a:t>
              </a:r>
            </a:p>
            <a:p>
              <a:r>
                <a:rPr lang="ko-KR" altLang="en-US" sz="1600">
                  <a:latin typeface="맑은 고딕" panose="020B0503020000020004" pitchFamily="50" charset="-127"/>
                </a:rPr>
                <a:t>추정치</a:t>
              </a:r>
              <a:r>
                <a:rPr lang="en-US" altLang="ko-KR" sz="1600">
                  <a:latin typeface="맑은 고딕" panose="020B0503020000020004" pitchFamily="50" charset="-127"/>
                </a:rPr>
                <a:t>(estimate)</a:t>
              </a:r>
            </a:p>
          </p:txBody>
        </p:sp>
        <p:sp>
          <p:nvSpPr>
            <p:cNvPr id="12" name="AutoShape 13"/>
            <p:cNvSpPr>
              <a:spLocks noChangeArrowheads="1"/>
            </p:cNvSpPr>
            <p:nvPr/>
          </p:nvSpPr>
          <p:spPr bwMode="auto">
            <a:xfrm>
              <a:off x="5867400" y="4102100"/>
              <a:ext cx="2895600" cy="762000"/>
            </a:xfrm>
            <a:prstGeom prst="chevron">
              <a:avLst>
                <a:gd name="adj" fmla="val 34992"/>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1600">
                  <a:latin typeface="맑은 고딕" panose="020B0503020000020004" pitchFamily="50" charset="-127"/>
                </a:rPr>
                <a:t>가설검정 </a:t>
              </a:r>
              <a:r>
                <a:rPr lang="en-US" altLang="ko-KR" sz="1600">
                  <a:latin typeface="맑은 고딕" panose="020B0503020000020004" pitchFamily="50" charset="-127"/>
                </a:rPr>
                <a:t>:</a:t>
              </a:r>
            </a:p>
            <a:p>
              <a:r>
                <a:rPr lang="ko-KR" altLang="en-US" sz="1600">
                  <a:latin typeface="맑은 고딕" panose="020B0503020000020004" pitchFamily="50" charset="-127"/>
                </a:rPr>
                <a:t>검정통계치</a:t>
              </a:r>
              <a:r>
                <a:rPr lang="en-US" altLang="ko-KR" sz="1600">
                  <a:latin typeface="맑은 고딕" panose="020B0503020000020004" pitchFamily="50" charset="-127"/>
                </a:rPr>
                <a:t>(test statistic)</a:t>
              </a:r>
            </a:p>
          </p:txBody>
        </p:sp>
        <p:sp>
          <p:nvSpPr>
            <p:cNvPr id="13" name="AutoShape 14"/>
            <p:cNvSpPr>
              <a:spLocks noChangeArrowheads="1"/>
            </p:cNvSpPr>
            <p:nvPr/>
          </p:nvSpPr>
          <p:spPr bwMode="auto">
            <a:xfrm flipH="1">
              <a:off x="1752600" y="5486400"/>
              <a:ext cx="2590800" cy="457200"/>
            </a:xfrm>
            <a:prstGeom prst="curvedUpArrow">
              <a:avLst>
                <a:gd name="adj1" fmla="val 73824"/>
                <a:gd name="adj2" fmla="val 187157"/>
                <a:gd name="adj3" fmla="val 36106"/>
              </a:avLst>
            </a:prstGeom>
            <a:solidFill>
              <a:srgbClr val="FFFFFF"/>
            </a:solidFill>
            <a:ln w="9525">
              <a:solidFill>
                <a:schemeClr val="tx1"/>
              </a:solidFill>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4" name="Text Box 16"/>
            <p:cNvSpPr txBox="1">
              <a:spLocks noChangeArrowheads="1"/>
            </p:cNvSpPr>
            <p:nvPr/>
          </p:nvSpPr>
          <p:spPr bwMode="auto">
            <a:xfrm>
              <a:off x="2102303" y="1564284"/>
              <a:ext cx="2320017" cy="382506"/>
            </a:xfrm>
            <a:prstGeom prst="rect">
              <a:avLst/>
            </a:prstGeom>
            <a:noFill/>
            <a:ln w="9525">
              <a:noFill/>
              <a:miter lim="800000"/>
              <a:headEnd/>
              <a:tailEnd/>
            </a:ln>
          </p:spPr>
          <p:txBody>
            <a:bodyPr>
              <a:spAutoFit/>
            </a:bodyPr>
            <a:lstStyle/>
            <a:p>
              <a:pPr>
                <a:spcBef>
                  <a:spcPct val="50000"/>
                </a:spcBef>
                <a:defRPr/>
              </a:pPr>
              <a:r>
                <a:rPr lang="ko-KR" altLang="en-US" sz="1600" dirty="0">
                  <a:latin typeface="+mn-ea"/>
                </a:rPr>
                <a:t>표본추출</a:t>
              </a:r>
              <a:r>
                <a:rPr lang="en-US" altLang="ko-KR" sz="1600" dirty="0">
                  <a:latin typeface="+mn-ea"/>
                </a:rPr>
                <a:t>(sampling)</a:t>
              </a:r>
            </a:p>
          </p:txBody>
        </p:sp>
        <p:sp>
          <p:nvSpPr>
            <p:cNvPr id="15" name="Text Box 17"/>
            <p:cNvSpPr txBox="1">
              <a:spLocks noChangeArrowheads="1"/>
            </p:cNvSpPr>
            <p:nvPr/>
          </p:nvSpPr>
          <p:spPr bwMode="auto">
            <a:xfrm>
              <a:off x="4076700" y="5027614"/>
              <a:ext cx="1468211" cy="537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50000"/>
                </a:lnSpc>
                <a:spcBef>
                  <a:spcPct val="50000"/>
                </a:spcBef>
              </a:pPr>
              <a:r>
                <a:rPr lang="ko-KR" altLang="en-US" sz="1600">
                  <a:latin typeface="맑은 고딕" panose="020B0503020000020004" pitchFamily="50" charset="-127"/>
                </a:rPr>
                <a:t>사전적 의미</a:t>
              </a:r>
            </a:p>
            <a:p>
              <a:pPr>
                <a:lnSpc>
                  <a:spcPct val="50000"/>
                </a:lnSpc>
                <a:spcBef>
                  <a:spcPct val="50000"/>
                </a:spcBef>
              </a:pPr>
              <a:r>
                <a:rPr lang="en-US" altLang="ko-KR" sz="1600">
                  <a:latin typeface="맑은 고딕" panose="020B0503020000020004" pitchFamily="50" charset="-127"/>
                </a:rPr>
                <a:t>- </a:t>
              </a:r>
              <a:r>
                <a:rPr lang="ko-KR" altLang="en-US" sz="1600">
                  <a:latin typeface="맑은 고딕" panose="020B0503020000020004" pitchFamily="50" charset="-127"/>
                </a:rPr>
                <a:t>확률변수</a:t>
              </a:r>
            </a:p>
          </p:txBody>
        </p:sp>
        <p:sp>
          <p:nvSpPr>
            <p:cNvPr id="16" name="Text Box 18"/>
            <p:cNvSpPr txBox="1">
              <a:spLocks noChangeArrowheads="1"/>
            </p:cNvSpPr>
            <p:nvPr/>
          </p:nvSpPr>
          <p:spPr bwMode="auto">
            <a:xfrm>
              <a:off x="6705600" y="5026025"/>
              <a:ext cx="1458686" cy="537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50000"/>
                </a:lnSpc>
                <a:spcBef>
                  <a:spcPct val="50000"/>
                </a:spcBef>
              </a:pPr>
              <a:r>
                <a:rPr lang="ko-KR" altLang="en-US" sz="1600">
                  <a:latin typeface="맑은 고딕" panose="020B0503020000020004" pitchFamily="50" charset="-127"/>
                </a:rPr>
                <a:t>사후적 의미</a:t>
              </a:r>
            </a:p>
            <a:p>
              <a:pPr>
                <a:lnSpc>
                  <a:spcPct val="50000"/>
                </a:lnSpc>
                <a:spcBef>
                  <a:spcPct val="50000"/>
                </a:spcBef>
              </a:pPr>
              <a:r>
                <a:rPr lang="en-US" altLang="ko-KR" sz="1600">
                  <a:latin typeface="맑은 고딕" panose="020B0503020000020004" pitchFamily="50" charset="-127"/>
                </a:rPr>
                <a:t>- </a:t>
              </a:r>
              <a:r>
                <a:rPr lang="ko-KR" altLang="en-US" sz="1600">
                  <a:latin typeface="맑은 고딕" panose="020B0503020000020004" pitchFamily="50" charset="-127"/>
                </a:rPr>
                <a:t>실현치</a:t>
              </a:r>
            </a:p>
          </p:txBody>
        </p:sp>
        <p:sp>
          <p:nvSpPr>
            <p:cNvPr id="17" name="Text Box 20"/>
            <p:cNvSpPr txBox="1">
              <a:spLocks noChangeArrowheads="1"/>
            </p:cNvSpPr>
            <p:nvPr/>
          </p:nvSpPr>
          <p:spPr bwMode="auto">
            <a:xfrm>
              <a:off x="2371721" y="6029979"/>
              <a:ext cx="1676400" cy="382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sz="1600" dirty="0">
                  <a:latin typeface="맑은 고딕" panose="020B0503020000020004" pitchFamily="50" charset="-127"/>
                </a:rPr>
                <a:t>추론</a:t>
              </a:r>
              <a:r>
                <a:rPr lang="en-US" altLang="ko-KR" sz="1600" dirty="0">
                  <a:latin typeface="맑은 고딕" panose="020B0503020000020004" pitchFamily="50" charset="-127"/>
                </a:rPr>
                <a:t>(inference)</a:t>
              </a:r>
            </a:p>
          </p:txBody>
        </p:sp>
        <p:sp>
          <p:nvSpPr>
            <p:cNvPr id="18" name="AutoShape 25"/>
            <p:cNvSpPr>
              <a:spLocks noChangeArrowheads="1"/>
            </p:cNvSpPr>
            <p:nvPr/>
          </p:nvSpPr>
          <p:spPr bwMode="auto">
            <a:xfrm flipV="1">
              <a:off x="1766888" y="2176463"/>
              <a:ext cx="2667000" cy="457200"/>
            </a:xfrm>
            <a:prstGeom prst="curvedUpArrow">
              <a:avLst>
                <a:gd name="adj1" fmla="val 70513"/>
                <a:gd name="adj2" fmla="val 187180"/>
                <a:gd name="adj3" fmla="val 33333"/>
              </a:avLst>
            </a:prstGeom>
            <a:solidFill>
              <a:srgbClr val="FFFFFF"/>
            </a:solidFill>
            <a:ln w="9525">
              <a:solidFill>
                <a:schemeClr val="tx1"/>
              </a:solidFill>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9" name="Text Box 27"/>
            <p:cNvSpPr txBox="1">
              <a:spLocks noChangeArrowheads="1"/>
            </p:cNvSpPr>
            <p:nvPr/>
          </p:nvSpPr>
          <p:spPr bwMode="auto">
            <a:xfrm>
              <a:off x="3352800" y="2819401"/>
              <a:ext cx="2895600" cy="4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a:latin typeface="맑은 고딕" panose="020B0503020000020004" pitchFamily="50" charset="-127"/>
                </a:rPr>
                <a:t>통계량</a:t>
              </a:r>
              <a:r>
                <a:rPr lang="en-US" altLang="ko-KR">
                  <a:latin typeface="맑은 고딕" panose="020B0503020000020004" pitchFamily="50" charset="-127"/>
                </a:rPr>
                <a:t>(stiatistic)</a:t>
              </a:r>
            </a:p>
          </p:txBody>
        </p:sp>
        <p:sp>
          <p:nvSpPr>
            <p:cNvPr id="20" name="Text Box 28"/>
            <p:cNvSpPr txBox="1">
              <a:spLocks noChangeArrowheads="1"/>
            </p:cNvSpPr>
            <p:nvPr/>
          </p:nvSpPr>
          <p:spPr bwMode="auto">
            <a:xfrm>
              <a:off x="5791200" y="2819401"/>
              <a:ext cx="2895600" cy="4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dirty="0">
                  <a:latin typeface="맑은 고딕" panose="020B0503020000020004" pitchFamily="50" charset="-127"/>
                </a:rPr>
                <a:t>통계치</a:t>
              </a:r>
              <a:r>
                <a:rPr lang="en-US" altLang="ko-KR" dirty="0">
                  <a:latin typeface="맑은 고딕" panose="020B0503020000020004" pitchFamily="50" charset="-127"/>
                </a:rPr>
                <a:t>(</a:t>
              </a:r>
              <a:r>
                <a:rPr lang="en-US" altLang="ko-KR" dirty="0" err="1">
                  <a:latin typeface="맑은 고딕" panose="020B0503020000020004" pitchFamily="50" charset="-127"/>
                </a:rPr>
                <a:t>stiatistic</a:t>
              </a:r>
              <a:r>
                <a:rPr lang="en-US" altLang="ko-KR" dirty="0">
                  <a:latin typeface="맑은 고딕" panose="020B0503020000020004" pitchFamily="50" charset="-127"/>
                </a:rPr>
                <a:t>)</a:t>
              </a:r>
            </a:p>
          </p:txBody>
        </p:sp>
        <p:sp>
          <p:nvSpPr>
            <p:cNvPr id="21" name="Text Box 29"/>
            <p:cNvSpPr txBox="1">
              <a:spLocks noChangeArrowheads="1"/>
            </p:cNvSpPr>
            <p:nvPr/>
          </p:nvSpPr>
          <p:spPr bwMode="auto">
            <a:xfrm>
              <a:off x="4869543" y="2298461"/>
              <a:ext cx="2895600" cy="41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b="1" dirty="0">
                  <a:solidFill>
                    <a:srgbClr val="FF0000"/>
                  </a:solidFill>
                  <a:latin typeface="맑은 고딕" panose="020B0503020000020004" pitchFamily="50" charset="-127"/>
                </a:rPr>
                <a:t>표본</a:t>
              </a:r>
              <a:r>
                <a:rPr lang="en-US" altLang="ko-KR" b="1" dirty="0">
                  <a:solidFill>
                    <a:srgbClr val="FF0000"/>
                  </a:solidFill>
                  <a:latin typeface="맑은 고딕" panose="020B0503020000020004" pitchFamily="50" charset="-127"/>
                </a:rPr>
                <a:t>(sample)</a:t>
              </a:r>
            </a:p>
          </p:txBody>
        </p:sp>
      </p:grpSp>
    </p:spTree>
    <p:extLst>
      <p:ext uri="{BB962C8B-B14F-4D97-AF65-F5344CB8AC3E}">
        <p14:creationId xmlns:p14="http://schemas.microsoft.com/office/powerpoint/2010/main" val="40845394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_x52846680" descr="EMB000004ec830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9760" y="598875"/>
            <a:ext cx="8412480" cy="56602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039608" y="0"/>
            <a:ext cx="3776472" cy="646331"/>
          </a:xfrm>
          <a:prstGeom prst="rect">
            <a:avLst/>
          </a:prstGeom>
          <a:noFill/>
        </p:spPr>
        <p:txBody>
          <a:bodyPr wrap="square" rtlCol="0">
            <a:spAutoFit/>
          </a:bodyPr>
          <a:lstStyle/>
          <a:p>
            <a:r>
              <a:rPr lang="ko-KR" altLang="en-US" dirty="0"/>
              <a:t>가장 이상적인 표본추출 방법</a:t>
            </a:r>
            <a:endParaRPr lang="en-US" altLang="ko-KR" dirty="0"/>
          </a:p>
          <a:p>
            <a:r>
              <a:rPr lang="en-US" altLang="ko-KR" dirty="0"/>
              <a:t>(</a:t>
            </a:r>
            <a:r>
              <a:rPr lang="ko-KR" altLang="en-US" dirty="0"/>
              <a:t>하지만</a:t>
            </a:r>
            <a:r>
              <a:rPr lang="en-US" altLang="ko-KR" dirty="0"/>
              <a:t>, </a:t>
            </a:r>
            <a:r>
              <a:rPr lang="ko-KR" altLang="en-US" dirty="0"/>
              <a:t>현실적 어려움 존재</a:t>
            </a:r>
            <a:r>
              <a:rPr lang="en-US" altLang="ko-KR" dirty="0"/>
              <a:t>)</a:t>
            </a:r>
            <a:endParaRPr lang="ko-KR" altLang="en-US" dirty="0"/>
          </a:p>
        </p:txBody>
      </p:sp>
      <p:cxnSp>
        <p:nvCxnSpPr>
          <p:cNvPr id="8" name="직선 화살표 연결선 7"/>
          <p:cNvCxnSpPr>
            <a:stCxn id="6" idx="1"/>
          </p:cNvCxnSpPr>
          <p:nvPr/>
        </p:nvCxnSpPr>
        <p:spPr>
          <a:xfrm flipH="1">
            <a:off x="6421120" y="323166"/>
            <a:ext cx="1618488" cy="3880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49588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771525" y="261302"/>
            <a:ext cx="10648950" cy="4486275"/>
          </a:xfrm>
          <a:prstGeom prst="rect">
            <a:avLst/>
          </a:prstGeom>
        </p:spPr>
      </p:pic>
      <p:pic>
        <p:nvPicPr>
          <p:cNvPr id="5" name="그림 4"/>
          <p:cNvPicPr>
            <a:picLocks noChangeAspect="1"/>
          </p:cNvPicPr>
          <p:nvPr/>
        </p:nvPicPr>
        <p:blipFill>
          <a:blip r:embed="rId3"/>
          <a:stretch>
            <a:fillRect/>
          </a:stretch>
        </p:blipFill>
        <p:spPr>
          <a:xfrm>
            <a:off x="1854835" y="5302896"/>
            <a:ext cx="3524250" cy="695325"/>
          </a:xfrm>
          <a:prstGeom prst="rect">
            <a:avLst/>
          </a:prstGeom>
        </p:spPr>
      </p:pic>
      <p:pic>
        <p:nvPicPr>
          <p:cNvPr id="6" name="그림 5"/>
          <p:cNvPicPr>
            <a:picLocks noChangeAspect="1"/>
          </p:cNvPicPr>
          <p:nvPr/>
        </p:nvPicPr>
        <p:blipFill>
          <a:blip r:embed="rId4"/>
          <a:stretch>
            <a:fillRect/>
          </a:stretch>
        </p:blipFill>
        <p:spPr>
          <a:xfrm>
            <a:off x="1958340" y="4796133"/>
            <a:ext cx="3581400" cy="504825"/>
          </a:xfrm>
          <a:prstGeom prst="rect">
            <a:avLst/>
          </a:prstGeom>
        </p:spPr>
      </p:pic>
      <p:pic>
        <p:nvPicPr>
          <p:cNvPr id="7" name="그림 6"/>
          <p:cNvPicPr>
            <a:picLocks noChangeAspect="1"/>
          </p:cNvPicPr>
          <p:nvPr/>
        </p:nvPicPr>
        <p:blipFill>
          <a:blip r:embed="rId5"/>
          <a:stretch>
            <a:fillRect/>
          </a:stretch>
        </p:blipFill>
        <p:spPr>
          <a:xfrm>
            <a:off x="7594282" y="4595177"/>
            <a:ext cx="2428875" cy="923925"/>
          </a:xfrm>
          <a:prstGeom prst="rect">
            <a:avLst/>
          </a:prstGeom>
        </p:spPr>
      </p:pic>
      <p:pic>
        <p:nvPicPr>
          <p:cNvPr id="8" name="그림 7"/>
          <p:cNvPicPr>
            <a:picLocks noChangeAspect="1"/>
          </p:cNvPicPr>
          <p:nvPr/>
        </p:nvPicPr>
        <p:blipFill>
          <a:blip r:embed="rId6"/>
          <a:stretch>
            <a:fillRect/>
          </a:stretch>
        </p:blipFill>
        <p:spPr>
          <a:xfrm>
            <a:off x="3462972" y="6054089"/>
            <a:ext cx="5702647" cy="775970"/>
          </a:xfrm>
          <a:prstGeom prst="rect">
            <a:avLst/>
          </a:prstGeom>
        </p:spPr>
      </p:pic>
    </p:spTree>
    <p:extLst>
      <p:ext uri="{BB962C8B-B14F-4D97-AF65-F5344CB8AC3E}">
        <p14:creationId xmlns:p14="http://schemas.microsoft.com/office/powerpoint/2010/main" val="73467851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4000" dirty="0"/>
              <a:t>2. </a:t>
            </a:r>
            <a:r>
              <a:rPr lang="ko-KR" altLang="en-US" sz="4000" dirty="0"/>
              <a:t>여론조사</a:t>
            </a:r>
          </a:p>
        </p:txBody>
      </p:sp>
      <p:sp>
        <p:nvSpPr>
          <p:cNvPr id="8"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571500" indent="-514350">
              <a:lnSpc>
                <a:spcPct val="150000"/>
              </a:lnSpc>
              <a:spcBef>
                <a:spcPct val="20000"/>
              </a:spcBef>
              <a:buFont typeface="Arial" charset="0"/>
              <a:buChar char="•"/>
              <a:defRPr/>
            </a:pPr>
            <a:endParaRPr lang="en-US" altLang="ko-KR" sz="2400" dirty="0"/>
          </a:p>
          <a:p>
            <a:pPr>
              <a:lnSpc>
                <a:spcPct val="150000"/>
              </a:lnSpc>
            </a:pPr>
            <a:r>
              <a:rPr lang="en-US" altLang="ko-KR" dirty="0">
                <a:latin typeface="+mn-ea"/>
              </a:rPr>
              <a:t>LA Times Poll on LA Mayoral Election, LA Times, May 12, 1993</a:t>
            </a:r>
            <a:endParaRPr lang="ko-KR" altLang="en-US" dirty="0">
              <a:latin typeface="맑은 고딕" panose="020B0503020000020004" pitchFamily="50" charset="-127"/>
            </a:endParaRPr>
          </a:p>
          <a:p>
            <a:pPr lvl="1">
              <a:lnSpc>
                <a:spcPct val="150000"/>
              </a:lnSpc>
              <a:buFont typeface="Arial" panose="020B0604020202020204" pitchFamily="34" charset="0"/>
              <a:buChar char="•"/>
              <a:defRPr/>
            </a:pPr>
            <a:r>
              <a:rPr lang="en-US" altLang="ko-KR" dirty="0">
                <a:latin typeface="+mn-ea"/>
              </a:rPr>
              <a:t> among all registered voters: </a:t>
            </a:r>
            <a:r>
              <a:rPr lang="ko-KR" altLang="en-US" dirty="0">
                <a:latin typeface="+mn-ea"/>
              </a:rPr>
              <a:t>민주당 </a:t>
            </a:r>
            <a:r>
              <a:rPr lang="en-US" altLang="ko-KR" dirty="0">
                <a:latin typeface="+mn-ea"/>
              </a:rPr>
              <a:t>Michael Woo </a:t>
            </a:r>
            <a:r>
              <a:rPr lang="ko-KR" altLang="en-US" dirty="0">
                <a:latin typeface="+mn-ea"/>
              </a:rPr>
              <a:t>후보가</a:t>
            </a:r>
            <a:r>
              <a:rPr lang="en-US" altLang="ko-KR" dirty="0">
                <a:latin typeface="+mn-ea"/>
              </a:rPr>
              <a:t> </a:t>
            </a:r>
            <a:r>
              <a:rPr lang="ko-KR" altLang="en-US" dirty="0">
                <a:latin typeface="+mn-ea"/>
              </a:rPr>
              <a:t>공화당 </a:t>
            </a:r>
            <a:r>
              <a:rPr lang="en-US" altLang="ko-KR" dirty="0">
                <a:latin typeface="+mn-ea"/>
              </a:rPr>
              <a:t>Richard Riordan </a:t>
            </a:r>
            <a:r>
              <a:rPr lang="ko-KR" altLang="en-US" dirty="0">
                <a:latin typeface="+mn-ea"/>
              </a:rPr>
              <a:t>후보에 </a:t>
            </a:r>
            <a:r>
              <a:rPr lang="en-US" altLang="ko-KR" dirty="0">
                <a:latin typeface="+mn-ea"/>
              </a:rPr>
              <a:t>6% </a:t>
            </a:r>
            <a:r>
              <a:rPr lang="ko-KR" altLang="en-US" dirty="0">
                <a:latin typeface="+mn-ea"/>
              </a:rPr>
              <a:t>포인트 앞서는 것으로 나타남</a:t>
            </a:r>
            <a:endParaRPr lang="en-US" altLang="ko-KR" dirty="0">
              <a:latin typeface="+mn-ea"/>
            </a:endParaRPr>
          </a:p>
          <a:p>
            <a:pPr lvl="1">
              <a:lnSpc>
                <a:spcPct val="150000"/>
              </a:lnSpc>
              <a:buFont typeface="Arial" panose="020B0604020202020204" pitchFamily="34" charset="0"/>
              <a:buChar char="•"/>
              <a:defRPr/>
            </a:pPr>
            <a:r>
              <a:rPr lang="en-US" altLang="ko-KR" dirty="0">
                <a:latin typeface="+mn-ea"/>
              </a:rPr>
              <a:t> among</a:t>
            </a:r>
            <a:r>
              <a:rPr lang="ko-KR" altLang="en-US" dirty="0">
                <a:latin typeface="+mn-ea"/>
              </a:rPr>
              <a:t> </a:t>
            </a:r>
            <a:r>
              <a:rPr lang="en-US" altLang="ko-KR" dirty="0">
                <a:latin typeface="+mn-ea"/>
              </a:rPr>
              <a:t>the likely voters: </a:t>
            </a:r>
            <a:r>
              <a:rPr lang="ko-KR" altLang="en-US" dirty="0">
                <a:latin typeface="+mn-ea"/>
              </a:rPr>
              <a:t>공화당 </a:t>
            </a:r>
            <a:r>
              <a:rPr lang="en-US" altLang="ko-KR" dirty="0">
                <a:latin typeface="+mn-ea"/>
              </a:rPr>
              <a:t>Richard Riordan </a:t>
            </a:r>
            <a:r>
              <a:rPr lang="ko-KR" altLang="en-US" dirty="0">
                <a:latin typeface="+mn-ea"/>
              </a:rPr>
              <a:t>후보가 민주당 </a:t>
            </a:r>
            <a:r>
              <a:rPr lang="en-US" altLang="ko-KR" dirty="0">
                <a:latin typeface="+mn-ea"/>
              </a:rPr>
              <a:t>Michael Woo </a:t>
            </a:r>
            <a:r>
              <a:rPr lang="ko-KR" altLang="en-US" dirty="0">
                <a:latin typeface="+mn-ea"/>
              </a:rPr>
              <a:t>후보에 </a:t>
            </a:r>
            <a:r>
              <a:rPr lang="en-US" altLang="ko-KR" dirty="0">
                <a:latin typeface="+mn-ea"/>
              </a:rPr>
              <a:t>7% </a:t>
            </a:r>
            <a:r>
              <a:rPr lang="ko-KR" altLang="en-US" dirty="0">
                <a:latin typeface="+mn-ea"/>
              </a:rPr>
              <a:t>포인트 앞서는 것으로 나타남</a:t>
            </a:r>
            <a:endParaRPr lang="en-US" altLang="ko-KR" dirty="0">
              <a:latin typeface="+mn-ea"/>
            </a:endParaRPr>
          </a:p>
          <a:p>
            <a:pPr lvl="1">
              <a:lnSpc>
                <a:spcPct val="150000"/>
              </a:lnSpc>
              <a:buFont typeface="Arial" panose="020B0604020202020204" pitchFamily="34" charset="0"/>
              <a:buChar char="•"/>
              <a:defRPr/>
            </a:pPr>
            <a:r>
              <a:rPr lang="en-US" altLang="ko-KR" dirty="0">
                <a:latin typeface="+mn-ea"/>
              </a:rPr>
              <a:t> 1993</a:t>
            </a:r>
            <a:r>
              <a:rPr lang="ko-KR" altLang="en-US" dirty="0">
                <a:latin typeface="+mn-ea"/>
              </a:rPr>
              <a:t>년 </a:t>
            </a:r>
            <a:r>
              <a:rPr lang="en-US" altLang="ko-KR" dirty="0">
                <a:latin typeface="+mn-ea"/>
              </a:rPr>
              <a:t>6</a:t>
            </a:r>
            <a:r>
              <a:rPr lang="ko-KR" altLang="en-US" dirty="0">
                <a:latin typeface="+mn-ea"/>
              </a:rPr>
              <a:t>월 </a:t>
            </a:r>
            <a:r>
              <a:rPr lang="en-US" altLang="ko-KR" dirty="0">
                <a:latin typeface="+mn-ea"/>
              </a:rPr>
              <a:t>8</a:t>
            </a:r>
            <a:r>
              <a:rPr lang="ko-KR" altLang="en-US" dirty="0">
                <a:latin typeface="+mn-ea"/>
              </a:rPr>
              <a:t>일의 실제 선거결과</a:t>
            </a:r>
            <a:r>
              <a:rPr lang="en-US" altLang="ko-KR" dirty="0">
                <a:latin typeface="+mn-ea"/>
              </a:rPr>
              <a:t>: </a:t>
            </a:r>
            <a:r>
              <a:rPr lang="ko-KR" altLang="en-US" dirty="0">
                <a:latin typeface="+mn-ea"/>
              </a:rPr>
              <a:t>등록된 유권자의 </a:t>
            </a:r>
            <a:r>
              <a:rPr lang="en-US" altLang="ko-KR" dirty="0">
                <a:latin typeface="+mn-ea"/>
              </a:rPr>
              <a:t>44%</a:t>
            </a:r>
            <a:r>
              <a:rPr lang="ko-KR" altLang="en-US" dirty="0">
                <a:latin typeface="+mn-ea"/>
              </a:rPr>
              <a:t>만이 투표</a:t>
            </a:r>
            <a:r>
              <a:rPr lang="en-US" altLang="ko-KR" dirty="0">
                <a:latin typeface="+mn-ea"/>
              </a:rPr>
              <a:t>. </a:t>
            </a:r>
            <a:r>
              <a:rPr lang="ko-KR" altLang="en-US" dirty="0">
                <a:latin typeface="+mn-ea"/>
              </a:rPr>
              <a:t>공화당 </a:t>
            </a:r>
            <a:r>
              <a:rPr lang="en-US" altLang="ko-KR" dirty="0">
                <a:latin typeface="+mn-ea"/>
              </a:rPr>
              <a:t>Richard Riordan </a:t>
            </a:r>
            <a:r>
              <a:rPr lang="ko-KR" altLang="en-US" dirty="0">
                <a:latin typeface="+mn-ea"/>
              </a:rPr>
              <a:t>후보가 민주당 </a:t>
            </a:r>
            <a:r>
              <a:rPr lang="en-US" altLang="ko-KR" dirty="0">
                <a:latin typeface="+mn-ea"/>
              </a:rPr>
              <a:t>Michael Woo </a:t>
            </a:r>
            <a:r>
              <a:rPr lang="ko-KR" altLang="en-US" dirty="0">
                <a:latin typeface="+mn-ea"/>
              </a:rPr>
              <a:t>후보에 </a:t>
            </a:r>
            <a:r>
              <a:rPr lang="en-US" altLang="ko-KR" dirty="0">
                <a:latin typeface="+mn-ea"/>
              </a:rPr>
              <a:t>8% </a:t>
            </a:r>
            <a:r>
              <a:rPr lang="ko-KR" altLang="en-US" dirty="0">
                <a:latin typeface="+mn-ea"/>
              </a:rPr>
              <a:t>포인트 앞선 승리</a:t>
            </a:r>
            <a:endParaRPr lang="en-US" altLang="ko-KR" dirty="0">
              <a:latin typeface="+mn-ea"/>
            </a:endParaRPr>
          </a:p>
          <a:p>
            <a:pPr marL="57150">
              <a:lnSpc>
                <a:spcPct val="150000"/>
              </a:lnSpc>
              <a:spcBef>
                <a:spcPct val="20000"/>
              </a:spcBef>
              <a:defRPr/>
            </a:pPr>
            <a:r>
              <a:rPr lang="en-US" altLang="ko-KR" sz="1600" dirty="0"/>
              <a:t> </a:t>
            </a:r>
          </a:p>
        </p:txBody>
      </p:sp>
      <p:sp>
        <p:nvSpPr>
          <p:cNvPr id="9" name="AutoShape 5"/>
          <p:cNvSpPr>
            <a:spLocks noChangeArrowheads="1"/>
          </p:cNvSpPr>
          <p:nvPr/>
        </p:nvSpPr>
        <p:spPr bwMode="auto">
          <a:xfrm>
            <a:off x="1988544" y="1611551"/>
            <a:ext cx="583564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t>1993</a:t>
            </a:r>
            <a:r>
              <a:rPr lang="ko-KR" altLang="en-US" b="1" dirty="0"/>
              <a:t>년의 </a:t>
            </a:r>
            <a:r>
              <a:rPr lang="en-US" altLang="ko-KR" b="1" dirty="0"/>
              <a:t>LA </a:t>
            </a:r>
            <a:r>
              <a:rPr lang="ko-KR" altLang="en-US" b="1" dirty="0"/>
              <a:t>시장 선거</a:t>
            </a:r>
            <a:r>
              <a:rPr lang="en-US" altLang="ko-KR" b="1" dirty="0"/>
              <a:t>: </a:t>
            </a:r>
            <a:r>
              <a:rPr lang="ko-KR" altLang="en-US" b="1" dirty="0"/>
              <a:t>여론조사와 실제 결과의 비교</a:t>
            </a:r>
          </a:p>
        </p:txBody>
      </p:sp>
    </p:spTree>
    <p:extLst>
      <p:ext uri="{BB962C8B-B14F-4D97-AF65-F5344CB8AC3E}">
        <p14:creationId xmlns:p14="http://schemas.microsoft.com/office/powerpoint/2010/main" val="1798144732"/>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여론조사</a:t>
            </a:r>
          </a:p>
        </p:txBody>
      </p:sp>
      <p:sp>
        <p:nvSpPr>
          <p:cNvPr id="3" name="내용 개체 틀 2"/>
          <p:cNvSpPr>
            <a:spLocks noGrp="1"/>
          </p:cNvSpPr>
          <p:nvPr>
            <p:ph idx="1"/>
          </p:nvPr>
        </p:nvSpPr>
        <p:spPr>
          <a:xfrm>
            <a:off x="1981200" y="1628800"/>
            <a:ext cx="8435280" cy="5069160"/>
          </a:xfrm>
        </p:spPr>
        <p:txBody>
          <a:bodyPr>
            <a:normAutofit fontScale="92500" lnSpcReduction="20000"/>
          </a:bodyPr>
          <a:lstStyle/>
          <a:p>
            <a:pPr marL="0" indent="0">
              <a:lnSpc>
                <a:spcPct val="150000"/>
              </a:lnSpc>
              <a:buNone/>
            </a:pPr>
            <a:r>
              <a:rPr lang="ko-KR" altLang="en-US" sz="2400" dirty="0"/>
              <a:t>                     </a:t>
            </a:r>
            <a:endParaRPr lang="en-US" altLang="ko-KR" sz="2400" dirty="0"/>
          </a:p>
          <a:p>
            <a:pPr marL="0" indent="0">
              <a:lnSpc>
                <a:spcPct val="150000"/>
              </a:lnSpc>
              <a:buNone/>
            </a:pPr>
            <a:r>
              <a:rPr lang="en-US" altLang="ko-KR" sz="1800" dirty="0">
                <a:latin typeface="맑은 고딕" panose="020B0503020000020004" pitchFamily="50" charset="-127"/>
              </a:rPr>
              <a:t>1936</a:t>
            </a:r>
            <a:r>
              <a:rPr lang="ko-KR" altLang="en-US" sz="1800" dirty="0">
                <a:latin typeface="맑은 고딕" panose="020B0503020000020004" pitchFamily="50" charset="-127"/>
              </a:rPr>
              <a:t>년 미국 대통령 선거 결과의 예측</a:t>
            </a:r>
          </a:p>
          <a:p>
            <a:pPr marL="0" indent="0">
              <a:lnSpc>
                <a:spcPct val="150000"/>
              </a:lnSpc>
              <a:buNone/>
            </a:pPr>
            <a:endParaRPr lang="en-US" altLang="ko-KR" sz="1400" dirty="0"/>
          </a:p>
          <a:p>
            <a:pPr marL="0" indent="0">
              <a:lnSpc>
                <a:spcPct val="150000"/>
              </a:lnSpc>
              <a:buNone/>
            </a:pPr>
            <a:endParaRPr lang="en-US" altLang="ko-KR" sz="1400" dirty="0"/>
          </a:p>
          <a:p>
            <a:pPr marL="0" indent="0">
              <a:lnSpc>
                <a:spcPct val="150000"/>
              </a:lnSpc>
              <a:buNone/>
            </a:pPr>
            <a:r>
              <a:rPr lang="en-US" altLang="ko-KR" sz="1400" dirty="0"/>
              <a:t>				→ </a:t>
            </a:r>
            <a:r>
              <a:rPr lang="ko-KR" altLang="en-US" sz="1400" dirty="0"/>
              <a:t>실제 루즈벨트 승리</a:t>
            </a:r>
            <a:endParaRPr lang="en-US" altLang="ko-KR" sz="1400" dirty="0"/>
          </a:p>
          <a:p>
            <a:pPr marL="0" indent="0">
              <a:lnSpc>
                <a:spcPct val="150000"/>
              </a:lnSpc>
              <a:buNone/>
            </a:pPr>
            <a:r>
              <a:rPr lang="en-US" altLang="ko-KR" sz="1400" dirty="0"/>
              <a:t>				→ </a:t>
            </a:r>
            <a:r>
              <a:rPr lang="ko-KR" altLang="en-US" sz="1400" dirty="0" err="1"/>
              <a:t>다이제스트사는</a:t>
            </a:r>
            <a:r>
              <a:rPr lang="ko-KR" altLang="en-US" sz="1400" dirty="0"/>
              <a:t> </a:t>
            </a:r>
            <a:r>
              <a:rPr lang="ko-KR" altLang="en-US" sz="1400" dirty="0" err="1"/>
              <a:t>랜던</a:t>
            </a:r>
            <a:r>
              <a:rPr lang="ko-KR" altLang="en-US" sz="1400" dirty="0"/>
              <a:t> 승리 예측</a:t>
            </a:r>
            <a:endParaRPr lang="en-US" altLang="ko-KR" sz="1400" dirty="0"/>
          </a:p>
          <a:p>
            <a:pPr marL="0" indent="0">
              <a:lnSpc>
                <a:spcPct val="150000"/>
              </a:lnSpc>
              <a:buNone/>
            </a:pPr>
            <a:r>
              <a:rPr lang="en-US" altLang="ko-KR" sz="1400" dirty="0"/>
              <a:t>				→ </a:t>
            </a:r>
            <a:r>
              <a:rPr lang="ko-KR" altLang="en-US" sz="1400" dirty="0"/>
              <a:t>갤럽은 </a:t>
            </a:r>
            <a:r>
              <a:rPr lang="ko-KR" altLang="en-US" sz="1400" dirty="0" err="1"/>
              <a:t>다이제스트사가</a:t>
            </a:r>
            <a:r>
              <a:rPr lang="ko-KR" altLang="en-US" sz="1400" dirty="0"/>
              <a:t> </a:t>
            </a:r>
            <a:r>
              <a:rPr lang="ko-KR" altLang="en-US" sz="1400" dirty="0" err="1"/>
              <a:t>랜던</a:t>
            </a:r>
            <a:r>
              <a:rPr lang="ko-KR" altLang="en-US" sz="1400" dirty="0"/>
              <a:t> 승리 예측할 것으로 예측</a:t>
            </a:r>
            <a:endParaRPr lang="en-US" altLang="ko-KR" sz="1400" dirty="0"/>
          </a:p>
          <a:p>
            <a:pPr marL="0" indent="0">
              <a:lnSpc>
                <a:spcPct val="150000"/>
              </a:lnSpc>
              <a:buNone/>
            </a:pPr>
            <a:r>
              <a:rPr lang="en-US" altLang="ko-KR" sz="1400" dirty="0"/>
              <a:t>				→ </a:t>
            </a:r>
            <a:r>
              <a:rPr lang="ko-KR" altLang="en-US" sz="1400" dirty="0"/>
              <a:t>갤럽은 루즈벨트 승리 예측</a:t>
            </a:r>
            <a:endParaRPr lang="en-US" altLang="ko-KR" sz="1400" dirty="0"/>
          </a:p>
          <a:p>
            <a:pPr marL="0" indent="0">
              <a:lnSpc>
                <a:spcPct val="150000"/>
              </a:lnSpc>
              <a:buNone/>
            </a:pPr>
            <a:endParaRPr lang="en-US" altLang="ko-KR" sz="1800" dirty="0"/>
          </a:p>
          <a:p>
            <a:pPr marL="0" indent="0">
              <a:lnSpc>
                <a:spcPct val="150000"/>
              </a:lnSpc>
              <a:buNone/>
            </a:pPr>
            <a:r>
              <a:rPr lang="ko-KR" altLang="en-US" sz="1800" dirty="0"/>
              <a:t>갤럽의 일방적 승리</a:t>
            </a:r>
            <a:endParaRPr lang="en-US" altLang="ko-KR" sz="1800" dirty="0"/>
          </a:p>
          <a:p>
            <a:pPr lvl="1">
              <a:lnSpc>
                <a:spcPct val="150000"/>
              </a:lnSpc>
              <a:buFont typeface="Arial" pitchFamily="34" charset="0"/>
              <a:buChar char="•"/>
            </a:pPr>
            <a:r>
              <a:rPr lang="ko-KR" altLang="en-US" sz="1600" dirty="0">
                <a:latin typeface="맑은 고딕" pitchFamily="50" charset="-127"/>
              </a:rPr>
              <a:t>다이제스트사의 잘못된 예측까지도 갤럽이 예측</a:t>
            </a:r>
            <a:r>
              <a:rPr lang="en-US" altLang="ko-KR" sz="1600" dirty="0">
                <a:latin typeface="맑은 고딕" pitchFamily="50" charset="-127"/>
              </a:rPr>
              <a:t> (</a:t>
            </a:r>
            <a:r>
              <a:rPr lang="ko-KR" altLang="en-US" sz="1600" dirty="0">
                <a:latin typeface="맑은 고딕" pitchFamily="50" charset="-127"/>
              </a:rPr>
              <a:t>지피지기면 백전백승</a:t>
            </a:r>
            <a:r>
              <a:rPr lang="en-US" altLang="ko-KR" sz="1600" dirty="0">
                <a:latin typeface="맑은 고딕" pitchFamily="50" charset="-127"/>
              </a:rPr>
              <a:t>!)</a:t>
            </a:r>
          </a:p>
          <a:p>
            <a:pPr lvl="1">
              <a:lnSpc>
                <a:spcPct val="150000"/>
              </a:lnSpc>
              <a:buFont typeface="Arial" pitchFamily="34" charset="0"/>
              <a:buChar char="•"/>
            </a:pPr>
            <a:r>
              <a:rPr lang="ko-KR" altLang="en-US" sz="1600" b="1" dirty="0">
                <a:latin typeface="맑은 고딕" pitchFamily="50" charset="-127"/>
              </a:rPr>
              <a:t>다이제스트사의 표본추출방식에는 심각한 문제가 있었다</a:t>
            </a:r>
            <a:r>
              <a:rPr lang="en-US" altLang="ko-KR" sz="1600" b="1" dirty="0">
                <a:latin typeface="맑은 고딕" pitchFamily="50" charset="-127"/>
              </a:rPr>
              <a:t>. </a:t>
            </a:r>
          </a:p>
          <a:p>
            <a:pPr lvl="1">
              <a:lnSpc>
                <a:spcPct val="150000"/>
              </a:lnSpc>
              <a:buFont typeface="Arial" pitchFamily="34" charset="0"/>
              <a:buChar char="•"/>
            </a:pPr>
            <a:endParaRPr lang="ko-KR" altLang="en-US" sz="1600" dirty="0"/>
          </a:p>
        </p:txBody>
      </p:sp>
      <p:sp>
        <p:nvSpPr>
          <p:cNvPr id="6" name="AutoShape 5"/>
          <p:cNvSpPr>
            <a:spLocks noChangeArrowheads="1"/>
          </p:cNvSpPr>
          <p:nvPr/>
        </p:nvSpPr>
        <p:spPr bwMode="auto">
          <a:xfrm>
            <a:off x="1988544" y="1611550"/>
            <a:ext cx="31713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다이제스트사</a:t>
            </a:r>
            <a:r>
              <a:rPr lang="ko-KR" altLang="en-US" b="1" dirty="0"/>
              <a:t> </a:t>
            </a:r>
            <a:r>
              <a:rPr lang="en-US" altLang="ko-KR" b="1" dirty="0"/>
              <a:t>vs. </a:t>
            </a:r>
            <a:r>
              <a:rPr lang="ko-KR" altLang="en-US" b="1" dirty="0"/>
              <a:t>갤럽</a:t>
            </a:r>
            <a:endParaRPr lang="en-US" altLang="ko-KR" b="1" dirty="0"/>
          </a:p>
        </p:txBody>
      </p:sp>
      <p:graphicFrame>
        <p:nvGraphicFramePr>
          <p:cNvPr id="5" name="Table 4"/>
          <p:cNvGraphicFramePr>
            <a:graphicFrameLocks noGrp="1"/>
          </p:cNvGraphicFramePr>
          <p:nvPr/>
        </p:nvGraphicFramePr>
        <p:xfrm>
          <a:off x="2135560" y="2852936"/>
          <a:ext cx="3528392" cy="2148840"/>
        </p:xfrm>
        <a:graphic>
          <a:graphicData uri="http://schemas.openxmlformats.org/drawingml/2006/table">
            <a:tbl>
              <a:tblPr firstRow="1" bandRow="1">
                <a:tableStyleId>{5C22544A-7EE6-4342-B048-85BDC9FD1C3A}</a:tableStyleId>
              </a:tblPr>
              <a:tblGrid>
                <a:gridCol w="2333593">
                  <a:extLst>
                    <a:ext uri="{9D8B030D-6E8A-4147-A177-3AD203B41FA5}">
                      <a16:colId xmlns:a16="http://schemas.microsoft.com/office/drawing/2014/main" val="20000"/>
                    </a:ext>
                  </a:extLst>
                </a:gridCol>
                <a:gridCol w="1194799">
                  <a:extLst>
                    <a:ext uri="{9D8B030D-6E8A-4147-A177-3AD203B41FA5}">
                      <a16:colId xmlns:a16="http://schemas.microsoft.com/office/drawing/2014/main" val="20001"/>
                    </a:ext>
                  </a:extLst>
                </a:gridCol>
              </a:tblGrid>
              <a:tr h="370840">
                <a:tc>
                  <a:txBody>
                    <a:bodyPr/>
                    <a:lstStyle/>
                    <a:p>
                      <a:pPr latinLnBrk="1"/>
                      <a:endParaRPr lang="ko-KR" altLang="en-US" sz="1600" b="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atinLnBrk="1"/>
                      <a:r>
                        <a:rPr lang="ko-KR" altLang="en-US" sz="1400" b="0" dirty="0">
                          <a:solidFill>
                            <a:schemeClr val="tx1"/>
                          </a:solidFill>
                        </a:rPr>
                        <a:t>루즈벨트의 </a:t>
                      </a:r>
                      <a:endParaRPr lang="en-US" altLang="ko-KR" sz="1400" b="0" dirty="0">
                        <a:solidFill>
                          <a:schemeClr val="tx1"/>
                        </a:solidFill>
                      </a:endParaRPr>
                    </a:p>
                    <a:p>
                      <a:pPr latinLnBrk="1"/>
                      <a:r>
                        <a:rPr lang="ko-KR" altLang="en-US" sz="1400" b="0" dirty="0">
                          <a:solidFill>
                            <a:schemeClr val="tx1"/>
                          </a:solidFill>
                        </a:rPr>
                        <a:t>득표율</a:t>
                      </a:r>
                      <a:r>
                        <a:rPr lang="en-US" altLang="ko-KR" sz="1400" b="0" dirty="0">
                          <a:solidFill>
                            <a:schemeClr val="tx1"/>
                          </a:solidFill>
                        </a:rPr>
                        <a:t>(%)</a:t>
                      </a:r>
                      <a:endParaRPr lang="ko-KR" altLang="en-US" sz="1400" b="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latinLnBrk="1"/>
                      <a:r>
                        <a:rPr lang="ko-KR" altLang="en-US" sz="1400" dirty="0"/>
                        <a:t>실제선거결과</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400" dirty="0"/>
                        <a:t>62</a:t>
                      </a:r>
                      <a:endParaRPr lang="ko-KR" altLang="en-US"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latinLnBrk="1"/>
                      <a:r>
                        <a:rPr lang="ko-KR" altLang="en-US" sz="1400" dirty="0"/>
                        <a:t>다이제스트사의 예측</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400" dirty="0"/>
                        <a:t>43</a:t>
                      </a:r>
                      <a:endParaRPr lang="ko-KR" altLang="en-US"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latinLnBrk="1"/>
                      <a:r>
                        <a:rPr lang="ko-KR" altLang="en-US" sz="1400" dirty="0"/>
                        <a:t>다이제스트사의 예측에 대한 갤럽의 예측</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400" dirty="0"/>
                        <a:t>44</a:t>
                      </a:r>
                      <a:endParaRPr lang="ko-KR" altLang="en-US"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latinLnBrk="1"/>
                      <a:r>
                        <a:rPr lang="ko-KR" altLang="en-US" sz="1400" dirty="0"/>
                        <a:t>갤럽의 예측</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1"/>
                      <a:r>
                        <a:rPr lang="en-US" altLang="ko-KR" sz="1400" dirty="0"/>
                        <a:t>56</a:t>
                      </a:r>
                      <a:endParaRPr lang="ko-KR" altLang="en-US" sz="14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8976997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
          <p:cNvSpPr txBox="1">
            <a:spLocks/>
          </p:cNvSpPr>
          <p:nvPr/>
        </p:nvSpPr>
        <p:spPr>
          <a:xfrm>
            <a:off x="1981200" y="274638"/>
            <a:ext cx="8229600" cy="1143000"/>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dirty="0"/>
              <a:t>3. </a:t>
            </a:r>
            <a:r>
              <a:rPr lang="ko-KR" altLang="en-US" sz="4000" dirty="0"/>
              <a:t>표본조사에서의 편의와 그 종류</a:t>
            </a:r>
          </a:p>
        </p:txBody>
      </p:sp>
      <p:sp>
        <p:nvSpPr>
          <p:cNvPr id="8" name="내용 개체 틀 2"/>
          <p:cNvSpPr txBox="1">
            <a:spLocks/>
          </p:cNvSpPr>
          <p:nvPr/>
        </p:nvSpPr>
        <p:spPr bwMode="auto">
          <a:xfrm>
            <a:off x="1981200" y="1628801"/>
            <a:ext cx="8229600" cy="4713287"/>
          </a:xfrm>
          <a:prstGeom prst="rect">
            <a:avLst/>
          </a:prstGeom>
          <a:noFill/>
          <a:ln w="9525">
            <a:noFill/>
            <a:miter lim="800000"/>
            <a:headEnd/>
            <a:tailEnd/>
          </a:ln>
        </p:spPr>
        <p:txBody>
          <a:bodyPr/>
          <a:lstStyle/>
          <a:p>
            <a:pPr marL="571500" indent="-514350">
              <a:lnSpc>
                <a:spcPct val="150000"/>
              </a:lnSpc>
              <a:spcBef>
                <a:spcPct val="20000"/>
              </a:spcBef>
              <a:buFont typeface="Arial" charset="0"/>
              <a:buChar char="•"/>
              <a:defRPr/>
            </a:pPr>
            <a:endParaRPr lang="en-US" altLang="ko-KR" sz="2400" dirty="0"/>
          </a:p>
          <a:p>
            <a:pPr marL="342900" indent="-342900">
              <a:lnSpc>
                <a:spcPct val="150000"/>
              </a:lnSpc>
            </a:pPr>
            <a:r>
              <a:rPr lang="en-US" altLang="ko-KR" dirty="0"/>
              <a:t>(</a:t>
            </a:r>
            <a:r>
              <a:rPr lang="en-US" altLang="ko-KR" dirty="0" err="1"/>
              <a:t>i</a:t>
            </a:r>
            <a:r>
              <a:rPr lang="en-US" altLang="ko-KR" dirty="0"/>
              <a:t>) “</a:t>
            </a:r>
            <a:r>
              <a:rPr lang="ko-KR" altLang="en-US" dirty="0"/>
              <a:t>거리엔 괜찮은 사람들이 많은데 소개를 받으러 나온 자리엔 어디서 이런 사람만 나오는 거야</a:t>
            </a:r>
            <a:r>
              <a:rPr lang="en-US" altLang="ko-KR" dirty="0"/>
              <a:t>” (</a:t>
            </a:r>
            <a:r>
              <a:rPr lang="ko-KR" altLang="en-US" dirty="0"/>
              <a:t>유행가 구절</a:t>
            </a:r>
            <a:r>
              <a:rPr lang="en-US" altLang="ko-KR" dirty="0"/>
              <a:t>)</a:t>
            </a:r>
          </a:p>
          <a:p>
            <a:pPr marL="342900" indent="-342900">
              <a:lnSpc>
                <a:spcPct val="150000"/>
              </a:lnSpc>
              <a:buAutoNum type="arabicParenBoth"/>
            </a:pPr>
            <a:endParaRPr lang="en-US" altLang="ko-KR" dirty="0"/>
          </a:p>
          <a:p>
            <a:pPr marL="342900" indent="-342900">
              <a:lnSpc>
                <a:spcPct val="150000"/>
              </a:lnSpc>
            </a:pPr>
            <a:r>
              <a:rPr lang="en-US" altLang="ko-KR" dirty="0"/>
              <a:t>(ii) “</a:t>
            </a:r>
            <a:r>
              <a:rPr lang="ko-KR" altLang="en-US" dirty="0"/>
              <a:t>서울이라고 못난이가 없을 리야 없겠지만 대처에서는 못난이들이 거리에 나와 행세를 하지 못하고</a:t>
            </a:r>
            <a:r>
              <a:rPr lang="en-US" altLang="ko-KR" dirty="0"/>
              <a:t>, </a:t>
            </a:r>
            <a:r>
              <a:rPr lang="ko-KR" altLang="en-US" dirty="0"/>
              <a:t>시골에선 아무리 못난이라도 마음 놓고 나와 다니는 때문인지</a:t>
            </a:r>
            <a:r>
              <a:rPr lang="en-US" altLang="ko-KR" dirty="0"/>
              <a:t>, </a:t>
            </a:r>
            <a:r>
              <a:rPr lang="ko-KR" altLang="en-US" dirty="0"/>
              <a:t>못난이는 시골에만 있는 것처럼 흔히 시골에서 잘 눈에 뜨인다</a:t>
            </a:r>
            <a:r>
              <a:rPr lang="en-US" altLang="ko-KR" dirty="0"/>
              <a:t>.”  (</a:t>
            </a:r>
            <a:r>
              <a:rPr lang="ko-KR" altLang="en-US" dirty="0"/>
              <a:t>이태준 소설 </a:t>
            </a:r>
            <a:r>
              <a:rPr lang="en-US" altLang="ko-KR" dirty="0"/>
              <a:t>‘</a:t>
            </a:r>
            <a:r>
              <a:rPr lang="ko-KR" altLang="en-US" dirty="0"/>
              <a:t>달밤</a:t>
            </a:r>
            <a:r>
              <a:rPr lang="en-US" altLang="ko-KR" dirty="0"/>
              <a:t>’ </a:t>
            </a:r>
            <a:r>
              <a:rPr lang="ko-KR" altLang="en-US" dirty="0"/>
              <a:t>중</a:t>
            </a:r>
            <a:r>
              <a:rPr lang="en-US" altLang="ko-KR" dirty="0"/>
              <a:t>)</a:t>
            </a:r>
            <a:endParaRPr lang="ko-KR" altLang="en-US" dirty="0"/>
          </a:p>
        </p:txBody>
      </p:sp>
      <p:sp>
        <p:nvSpPr>
          <p:cNvPr id="9" name="AutoShape 5"/>
          <p:cNvSpPr>
            <a:spLocks noChangeArrowheads="1"/>
          </p:cNvSpPr>
          <p:nvPr/>
        </p:nvSpPr>
        <p:spPr bwMode="auto">
          <a:xfrm>
            <a:off x="1988544" y="1611551"/>
            <a:ext cx="41074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표본추출편의 관련 두 가지 구절</a:t>
            </a:r>
          </a:p>
        </p:txBody>
      </p:sp>
    </p:spTree>
    <p:extLst>
      <p:ext uri="{BB962C8B-B14F-4D97-AF65-F5344CB8AC3E}">
        <p14:creationId xmlns:p14="http://schemas.microsoft.com/office/powerpoint/2010/main" val="76996150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표본조사에서의 편의와 그 종류</a:t>
            </a:r>
          </a:p>
        </p:txBody>
      </p:sp>
      <p:sp>
        <p:nvSpPr>
          <p:cNvPr id="3" name="내용 개체 틀 2"/>
          <p:cNvSpPr>
            <a:spLocks noGrp="1"/>
          </p:cNvSpPr>
          <p:nvPr>
            <p:ph idx="1"/>
          </p:nvPr>
        </p:nvSpPr>
        <p:spPr>
          <a:xfrm>
            <a:off x="1767840" y="1611551"/>
            <a:ext cx="9255760" cy="5069160"/>
          </a:xfrm>
        </p:spPr>
        <p:txBody>
          <a:bodyPr/>
          <a:lstStyle/>
          <a:p>
            <a:pPr marL="0" indent="0">
              <a:lnSpc>
                <a:spcPct val="150000"/>
              </a:lnSpc>
              <a:buNone/>
            </a:pPr>
            <a:r>
              <a:rPr lang="ko-KR" altLang="en-US" sz="2400" dirty="0"/>
              <a:t>                     </a:t>
            </a:r>
            <a:endParaRPr lang="en-US" altLang="ko-KR" sz="2400" dirty="0"/>
          </a:p>
          <a:p>
            <a:pPr marL="0" indent="0">
              <a:lnSpc>
                <a:spcPct val="150000"/>
              </a:lnSpc>
              <a:buNone/>
            </a:pPr>
            <a:r>
              <a:rPr lang="ko-KR" altLang="en-US" sz="1800" dirty="0">
                <a:latin typeface="맑은 고딕" panose="020B0503020000020004" pitchFamily="50" charset="-127"/>
              </a:rPr>
              <a:t>잘못된 표본추출로 인해 표본이 갖는 모집단과의 체계적인 차이를 편의라고 한다</a:t>
            </a:r>
            <a:r>
              <a:rPr lang="en-US" altLang="ko-KR" sz="1800" dirty="0">
                <a:latin typeface="맑은 고딕" panose="020B0503020000020004" pitchFamily="50" charset="-127"/>
              </a:rPr>
              <a:t>.</a:t>
            </a:r>
            <a:endParaRPr lang="ko-KR" altLang="en-US" sz="1800" dirty="0">
              <a:latin typeface="맑은 고딕" panose="020B0503020000020004" pitchFamily="50" charset="-127"/>
            </a:endParaRPr>
          </a:p>
          <a:p>
            <a:pPr lvl="1">
              <a:lnSpc>
                <a:spcPct val="150000"/>
              </a:lnSpc>
              <a:defRPr/>
            </a:pPr>
            <a:r>
              <a:rPr lang="ko-KR" altLang="en-US" sz="1600" b="1" dirty="0">
                <a:sym typeface="Symbol" pitchFamily="18" charset="2"/>
              </a:rPr>
              <a:t>표본추출편의</a:t>
            </a:r>
            <a:r>
              <a:rPr lang="en-US" altLang="ko-KR" sz="1600" b="1" dirty="0">
                <a:sym typeface="Symbol" pitchFamily="18" charset="2"/>
              </a:rPr>
              <a:t>(sample selection bias)</a:t>
            </a:r>
            <a:r>
              <a:rPr lang="en-US" altLang="ko-KR" sz="1600" dirty="0">
                <a:sym typeface="Symbol" pitchFamily="18" charset="2"/>
              </a:rPr>
              <a:t>: </a:t>
            </a:r>
            <a:r>
              <a:rPr lang="ko-KR" altLang="en-US" sz="1600" dirty="0">
                <a:sym typeface="Symbol" pitchFamily="18" charset="2"/>
              </a:rPr>
              <a:t>확률적으로 표본이 모집단을 대표하지</a:t>
            </a:r>
            <a:r>
              <a:rPr lang="en-US" altLang="ko-KR" sz="1600" dirty="0">
                <a:sym typeface="Symbol" pitchFamily="18" charset="2"/>
              </a:rPr>
              <a:t> </a:t>
            </a:r>
            <a:r>
              <a:rPr lang="ko-KR" altLang="en-US" sz="1600" dirty="0">
                <a:sym typeface="Symbol" pitchFamily="18" charset="2"/>
              </a:rPr>
              <a:t>못함</a:t>
            </a:r>
            <a:endParaRPr lang="en-US" altLang="ko-KR" sz="1600" dirty="0">
              <a:sym typeface="Symbol" pitchFamily="18" charset="2"/>
            </a:endParaRPr>
          </a:p>
          <a:p>
            <a:pPr lvl="1">
              <a:lnSpc>
                <a:spcPct val="150000"/>
              </a:lnSpc>
              <a:defRPr/>
            </a:pPr>
            <a:r>
              <a:rPr lang="ko-KR" altLang="en-US" sz="1600" b="1" dirty="0">
                <a:sym typeface="Symbol" pitchFamily="18" charset="2"/>
              </a:rPr>
              <a:t>무응답편의</a:t>
            </a:r>
            <a:r>
              <a:rPr lang="en-US" altLang="ko-KR" sz="1600" b="1" dirty="0">
                <a:sym typeface="Symbol" pitchFamily="18" charset="2"/>
              </a:rPr>
              <a:t>(non-response bias)</a:t>
            </a:r>
            <a:r>
              <a:rPr lang="en-US" altLang="ko-KR" sz="1600" dirty="0">
                <a:sym typeface="Symbol" pitchFamily="18" charset="2"/>
              </a:rPr>
              <a:t>: </a:t>
            </a:r>
            <a:r>
              <a:rPr lang="ko-KR" altLang="en-US" sz="1600" dirty="0">
                <a:sym typeface="Symbol" pitchFamily="18" charset="2"/>
              </a:rPr>
              <a:t>응답하지 않는 사람들은 응답하는 사람들과 체계적으로 다를 수 있음</a:t>
            </a:r>
            <a:endParaRPr lang="en-US" altLang="ko-KR" sz="1600" dirty="0">
              <a:sym typeface="Symbol" pitchFamily="18" charset="2"/>
            </a:endParaRPr>
          </a:p>
          <a:p>
            <a:pPr lvl="1">
              <a:lnSpc>
                <a:spcPct val="150000"/>
              </a:lnSpc>
              <a:defRPr/>
            </a:pPr>
            <a:r>
              <a:rPr lang="ko-KR" altLang="en-US" sz="1600" b="1" dirty="0">
                <a:sym typeface="Symbol" pitchFamily="18" charset="2"/>
              </a:rPr>
              <a:t>응답편의</a:t>
            </a:r>
            <a:r>
              <a:rPr lang="en-US" altLang="ko-KR" sz="1600" b="1" dirty="0">
                <a:sym typeface="Symbol" pitchFamily="18" charset="2"/>
              </a:rPr>
              <a:t>(response bias)</a:t>
            </a:r>
            <a:r>
              <a:rPr lang="en-US" altLang="ko-KR" sz="1600" dirty="0">
                <a:sym typeface="Symbol" pitchFamily="18" charset="2"/>
              </a:rPr>
              <a:t>: </a:t>
            </a:r>
            <a:r>
              <a:rPr lang="ko-KR" altLang="en-US" sz="1600" dirty="0">
                <a:sym typeface="Symbol" pitchFamily="18" charset="2"/>
              </a:rPr>
              <a:t>응답이 속마음과 다름 </a:t>
            </a:r>
            <a:endParaRPr lang="en-US" altLang="ko-KR" sz="1600" dirty="0">
              <a:sym typeface="Symbol" pitchFamily="18" charset="2"/>
            </a:endParaRPr>
          </a:p>
          <a:p>
            <a:pPr lvl="1">
              <a:lnSpc>
                <a:spcPct val="150000"/>
              </a:lnSpc>
              <a:defRPr/>
            </a:pPr>
            <a:r>
              <a:rPr lang="ko-KR" altLang="en-US" sz="1600" b="1" dirty="0">
                <a:sym typeface="Symbol" pitchFamily="18" charset="2"/>
              </a:rPr>
              <a:t>가구편의</a:t>
            </a:r>
            <a:r>
              <a:rPr lang="en-US" altLang="ko-KR" sz="1600" b="1" dirty="0">
                <a:sym typeface="Symbol" pitchFamily="18" charset="2"/>
              </a:rPr>
              <a:t>(household bias)</a:t>
            </a:r>
            <a:r>
              <a:rPr lang="en-US" altLang="ko-KR" sz="1600" dirty="0">
                <a:sym typeface="Symbol" pitchFamily="18" charset="2"/>
              </a:rPr>
              <a:t>: </a:t>
            </a:r>
            <a:r>
              <a:rPr lang="ko-KR" altLang="en-US" sz="1600" dirty="0">
                <a:sym typeface="Symbol" pitchFamily="18" charset="2"/>
              </a:rPr>
              <a:t>표본으로 뽑힐 확률은 가구원수가 많은 가구의 구성원이 가구원수가 적은 가구의 구성원보다 낮음</a:t>
            </a:r>
            <a:endParaRPr lang="en-US" altLang="ko-KR" sz="1600" dirty="0"/>
          </a:p>
        </p:txBody>
      </p:sp>
      <p:sp>
        <p:nvSpPr>
          <p:cNvPr id="6" name="AutoShape 5"/>
          <p:cNvSpPr>
            <a:spLocks noChangeArrowheads="1"/>
          </p:cNvSpPr>
          <p:nvPr/>
        </p:nvSpPr>
        <p:spPr bwMode="auto">
          <a:xfrm>
            <a:off x="1988544" y="1611551"/>
            <a:ext cx="223524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편의</a:t>
            </a:r>
            <a:r>
              <a:rPr lang="en-US" altLang="ko-KR" b="1" dirty="0"/>
              <a:t>(bias)</a:t>
            </a:r>
          </a:p>
        </p:txBody>
      </p:sp>
    </p:spTree>
    <p:extLst>
      <p:ext uri="{BB962C8B-B14F-4D97-AF65-F5344CB8AC3E}">
        <p14:creationId xmlns:p14="http://schemas.microsoft.com/office/powerpoint/2010/main" val="426599435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표본조사에서의 편의와 그 종류</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lvl="1">
              <a:lnSpc>
                <a:spcPct val="150000"/>
              </a:lnSpc>
              <a:defRPr/>
            </a:pPr>
            <a:r>
              <a:rPr lang="ko-KR" altLang="en-US" sz="1600" dirty="0">
                <a:latin typeface="+mn-ea"/>
              </a:rPr>
              <a:t>다이제스트사 방식이 표본에 포함시키고 표본으로부터 제외시키는 데 어떤 체계적인 경향이 </a:t>
            </a:r>
            <a:r>
              <a:rPr lang="en-US" altLang="ko-KR" sz="1600" dirty="0">
                <a:latin typeface="+mn-ea"/>
              </a:rPr>
              <a:t>(</a:t>
            </a:r>
            <a:r>
              <a:rPr lang="ko-KR" altLang="en-US" sz="1600" dirty="0">
                <a:latin typeface="+mn-ea"/>
              </a:rPr>
              <a:t>부지불식 중</a:t>
            </a:r>
            <a:r>
              <a:rPr lang="en-US" altLang="ko-KR" sz="1600" dirty="0">
                <a:latin typeface="+mn-ea"/>
              </a:rPr>
              <a:t>) </a:t>
            </a:r>
            <a:r>
              <a:rPr lang="ko-KR" altLang="en-US" sz="1600" dirty="0">
                <a:latin typeface="+mn-ea"/>
              </a:rPr>
              <a:t>개입되어</a:t>
            </a:r>
            <a:r>
              <a:rPr lang="en-US" altLang="ko-KR" sz="1600" dirty="0">
                <a:latin typeface="+mn-ea"/>
              </a:rPr>
              <a:t> </a:t>
            </a:r>
            <a:r>
              <a:rPr lang="ko-KR" altLang="en-US" sz="1600" dirty="0">
                <a:latin typeface="+mn-ea"/>
              </a:rPr>
              <a:t>표본추출편의가 발생함</a:t>
            </a:r>
            <a:endParaRPr lang="en-US" altLang="ko-KR" sz="1600" dirty="0">
              <a:latin typeface="+mn-ea"/>
            </a:endParaRPr>
          </a:p>
          <a:p>
            <a:pPr lvl="1">
              <a:lnSpc>
                <a:spcPct val="150000"/>
              </a:lnSpc>
              <a:defRPr/>
            </a:pPr>
            <a:r>
              <a:rPr lang="ko-KR" altLang="en-US" sz="1600" dirty="0">
                <a:latin typeface="+mn-ea"/>
              </a:rPr>
              <a:t>표본추출편의가 있는 경우 표본이 모집단을 대표하지 못함 </a:t>
            </a:r>
            <a:endParaRPr lang="en-US" altLang="ko-KR" sz="1600" dirty="0">
              <a:latin typeface="+mn-ea"/>
            </a:endParaRPr>
          </a:p>
          <a:p>
            <a:pPr lvl="1">
              <a:lnSpc>
                <a:spcPct val="150000"/>
              </a:lnSpc>
              <a:defRPr/>
            </a:pPr>
            <a:r>
              <a:rPr lang="ko-KR" altLang="en-US" sz="1600" dirty="0">
                <a:latin typeface="+mn-ea"/>
              </a:rPr>
              <a:t>표본추출편의 문제는 표본이 크다고 해서 해결되지 않음</a:t>
            </a:r>
            <a:endParaRPr lang="en-US" altLang="ko-KR" sz="1600" dirty="0">
              <a:latin typeface="+mn-ea"/>
              <a:sym typeface="Symbol" pitchFamily="18" charset="2"/>
            </a:endParaRPr>
          </a:p>
        </p:txBody>
      </p:sp>
      <p:sp>
        <p:nvSpPr>
          <p:cNvPr id="6" name="AutoShape 5"/>
          <p:cNvSpPr>
            <a:spLocks noChangeArrowheads="1"/>
          </p:cNvSpPr>
          <p:nvPr/>
        </p:nvSpPr>
        <p:spPr bwMode="auto">
          <a:xfrm>
            <a:off x="1988544" y="1611551"/>
            <a:ext cx="432348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표본추출편의</a:t>
            </a:r>
            <a:r>
              <a:rPr lang="en-US" altLang="ko-KR" b="1" dirty="0"/>
              <a:t>(sample selection bias)</a:t>
            </a:r>
          </a:p>
        </p:txBody>
      </p:sp>
      <p:sp>
        <p:nvSpPr>
          <p:cNvPr id="8" name="AutoShape 5"/>
          <p:cNvSpPr>
            <a:spLocks noChangeArrowheads="1"/>
          </p:cNvSpPr>
          <p:nvPr/>
        </p:nvSpPr>
        <p:spPr bwMode="auto">
          <a:xfrm>
            <a:off x="2063552" y="2357430"/>
            <a:ext cx="7920880" cy="186365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endParaRPr lang="en-US" altLang="ko-KR" sz="2000" b="1" dirty="0">
              <a:ea typeface="굴림" panose="020B0600000101010101" pitchFamily="50" charset="-127"/>
            </a:endParaRPr>
          </a:p>
          <a:p>
            <a:pPr algn="just"/>
            <a:r>
              <a:rPr lang="ko-KR" altLang="en-US" sz="2100" b="1" dirty="0">
                <a:latin typeface="맑은 고딕" panose="020B0503020000020004" pitchFamily="50" charset="-127"/>
              </a:rPr>
              <a:t>다이제스트사의 표본추출방식</a:t>
            </a:r>
            <a:endParaRPr lang="en-US" altLang="ko-KR" sz="2100" b="1" dirty="0">
              <a:latin typeface="맑은 고딕" panose="020B0503020000020004" pitchFamily="50" charset="-127"/>
            </a:endParaRPr>
          </a:p>
          <a:p>
            <a:pPr algn="just"/>
            <a:r>
              <a:rPr lang="ko-KR" altLang="en-US" dirty="0">
                <a:latin typeface="+mn-ea"/>
              </a:rPr>
              <a:t>전화번호부나 클럽회원 명단에서 파악한 주소를 이용하여 여론조사</a:t>
            </a:r>
            <a:endParaRPr lang="en-US" altLang="ko-KR" dirty="0">
              <a:latin typeface="+mn-ea"/>
            </a:endParaRPr>
          </a:p>
          <a:p>
            <a:pPr algn="just"/>
            <a:endParaRPr lang="ko-KR" altLang="en-US" sz="800" dirty="0">
              <a:latin typeface="맑은 고딕" panose="020B0503020000020004" pitchFamily="50" charset="-127"/>
            </a:endParaRPr>
          </a:p>
          <a:p>
            <a:pPr algn="just"/>
            <a:r>
              <a:rPr lang="en-US" altLang="ko-KR" sz="1600" dirty="0">
                <a:latin typeface="맑은 고딕" panose="020B0503020000020004" pitchFamily="50" charset="-127"/>
              </a:rPr>
              <a:t>- </a:t>
            </a:r>
            <a:r>
              <a:rPr lang="ko-KR" altLang="en-US" sz="1600" dirty="0">
                <a:latin typeface="맑은 고딕" panose="020B0503020000020004" pitchFamily="50" charset="-127"/>
              </a:rPr>
              <a:t>당시 전화나 클럽은 부의 상징</a:t>
            </a:r>
          </a:p>
          <a:p>
            <a:pPr algn="just"/>
            <a:r>
              <a:rPr lang="en-US" altLang="ko-KR" sz="1600" dirty="0">
                <a:latin typeface="맑은 고딕" panose="020B0503020000020004" pitchFamily="50" charset="-127"/>
              </a:rPr>
              <a:t>- </a:t>
            </a:r>
            <a:r>
              <a:rPr lang="ko-KR" altLang="en-US" sz="1600" dirty="0">
                <a:latin typeface="맑은 고딕" panose="020B0503020000020004" pitchFamily="50" charset="-127"/>
              </a:rPr>
              <a:t>가난한 사람들은 표본에서 배제</a:t>
            </a:r>
          </a:p>
          <a:p>
            <a:pPr algn="just"/>
            <a:r>
              <a:rPr lang="en-US" altLang="ko-KR" sz="1600" dirty="0">
                <a:latin typeface="맑은 고딕" panose="020B0503020000020004" pitchFamily="50" charset="-127"/>
              </a:rPr>
              <a:t>- </a:t>
            </a:r>
            <a:r>
              <a:rPr lang="ko-KR" altLang="en-US" sz="1600" dirty="0">
                <a:latin typeface="맑은 고딕" panose="020B0503020000020004" pitchFamily="50" charset="-127"/>
              </a:rPr>
              <a:t>가난한 사람에게 인기 있는 루즈벨트에게 불리한 예측치 나옴</a:t>
            </a:r>
          </a:p>
          <a:p>
            <a:pPr algn="just"/>
            <a:endParaRPr lang="en-US" altLang="ko-KR" dirty="0">
              <a:ea typeface="굴림" panose="020B0600000101010101" pitchFamily="50" charset="-127"/>
            </a:endParaRPr>
          </a:p>
        </p:txBody>
      </p:sp>
    </p:spTree>
    <p:extLst>
      <p:ext uri="{BB962C8B-B14F-4D97-AF65-F5344CB8AC3E}">
        <p14:creationId xmlns:p14="http://schemas.microsoft.com/office/powerpoint/2010/main" val="421112242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표본조사에서의 편의와 그 종류</a:t>
            </a:r>
          </a:p>
        </p:txBody>
      </p:sp>
      <p:sp>
        <p:nvSpPr>
          <p:cNvPr id="6" name="AutoShape 5"/>
          <p:cNvSpPr>
            <a:spLocks noChangeArrowheads="1"/>
          </p:cNvSpPr>
          <p:nvPr/>
        </p:nvSpPr>
        <p:spPr bwMode="auto">
          <a:xfrm>
            <a:off x="1988544" y="1611551"/>
            <a:ext cx="432348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표본추출편의</a:t>
            </a:r>
            <a:r>
              <a:rPr lang="en-US" altLang="ko-KR" b="1" dirty="0"/>
              <a:t>(sample selection bias)</a:t>
            </a:r>
          </a:p>
        </p:txBody>
      </p:sp>
      <p:pic>
        <p:nvPicPr>
          <p:cNvPr id="7" name="그림 6"/>
          <p:cNvPicPr>
            <a:picLocks noChangeAspect="1"/>
          </p:cNvPicPr>
          <p:nvPr/>
        </p:nvPicPr>
        <p:blipFill>
          <a:blip r:embed="rId2" cstate="print"/>
          <a:stretch>
            <a:fillRect/>
          </a:stretch>
        </p:blipFill>
        <p:spPr>
          <a:xfrm>
            <a:off x="3071664" y="2201213"/>
            <a:ext cx="5616624" cy="4550103"/>
          </a:xfrm>
          <a:prstGeom prst="rect">
            <a:avLst/>
          </a:prstGeom>
        </p:spPr>
      </p:pic>
    </p:spTree>
    <p:extLst>
      <p:ext uri="{BB962C8B-B14F-4D97-AF65-F5344CB8AC3E}">
        <p14:creationId xmlns:p14="http://schemas.microsoft.com/office/powerpoint/2010/main" val="1835336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2. </a:t>
            </a:r>
            <a:r>
              <a:rPr lang="ko-KR" altLang="en-US" sz="4000" dirty="0">
                <a:latin typeface="나눔고딕" panose="020D0604000000000000" pitchFamily="50" charset="-127"/>
                <a:ea typeface="나눔고딕" panose="020D0604000000000000" pitchFamily="50" charset="-127"/>
              </a:rPr>
              <a:t>히스토그램 그리기</a:t>
            </a:r>
          </a:p>
        </p:txBody>
      </p:sp>
      <p:sp>
        <p:nvSpPr>
          <p:cNvPr id="23554" name="Rectangle 3"/>
          <p:cNvSpPr>
            <a:spLocks noGrp="1" noChangeArrowheads="1"/>
          </p:cNvSpPr>
          <p:nvPr>
            <p:ph idx="1"/>
          </p:nvPr>
        </p:nvSpPr>
        <p:spPr>
          <a:xfrm>
            <a:off x="1981200" y="1555576"/>
            <a:ext cx="8229600" cy="5257800"/>
          </a:xfrm>
        </p:spPr>
        <p:txBody>
          <a:bodyPr>
            <a:normAutofit lnSpcReduction="10000"/>
          </a:bodyPr>
          <a:lstStyle/>
          <a:p>
            <a:pPr>
              <a:lnSpc>
                <a:spcPct val="150000"/>
              </a:lnSpc>
              <a:buFont typeface="Arial" charset="0"/>
              <a:buNone/>
            </a:pPr>
            <a:endParaRPr lang="en-US" altLang="ko-KR" sz="2400" dirty="0">
              <a:latin typeface="나눔고딕" panose="020D0604000000000000" pitchFamily="50" charset="-127"/>
              <a:ea typeface="나눔고딕" panose="020D0604000000000000" pitchFamily="50" charset="-127"/>
            </a:endParaRPr>
          </a:p>
          <a:p>
            <a:pPr>
              <a:lnSpc>
                <a:spcPct val="150000"/>
              </a:lnSpc>
              <a:buFont typeface="Arial" charset="0"/>
              <a:buNone/>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Arial" charset="0"/>
              <a:buNone/>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Arial" charset="0"/>
              <a:buNone/>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Arial" charset="0"/>
              <a:buNone/>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계급구간별로 비율을 폭으로 나누어 해당 블록의 높이로 삼는다</a:t>
            </a:r>
            <a:r>
              <a:rPr lang="en-US" altLang="ko-KR" sz="1800" dirty="0">
                <a:latin typeface="나눔고딕" panose="020D0604000000000000" pitchFamily="50" charset="-127"/>
                <a:ea typeface="나눔고딕" panose="020D0604000000000000" pitchFamily="50" charset="-127"/>
              </a:rPr>
              <a:t>.</a:t>
            </a:r>
          </a:p>
          <a:p>
            <a:pPr>
              <a:lnSpc>
                <a:spcPct val="150000"/>
              </a:lnSpc>
            </a:pPr>
            <a:r>
              <a:rPr lang="ko-KR" altLang="en-US" sz="1800" dirty="0">
                <a:latin typeface="나눔고딕" panose="020D0604000000000000" pitchFamily="50" charset="-127"/>
                <a:ea typeface="나눔고딕" panose="020D0604000000000000" pitchFamily="50" charset="-127"/>
              </a:rPr>
              <a:t>블록의 면적이 해당 계급구간에 속한 자료의 비율을 나타내게 된다</a:t>
            </a:r>
            <a:r>
              <a:rPr lang="en-US" altLang="ko-KR" sz="1800" dirty="0">
                <a:latin typeface="나눔고딕" panose="020D0604000000000000" pitchFamily="50" charset="-127"/>
                <a:ea typeface="나눔고딕" panose="020D0604000000000000" pitchFamily="50" charset="-127"/>
              </a:rPr>
              <a:t>.</a:t>
            </a:r>
          </a:p>
          <a:p>
            <a:pPr lvl="1">
              <a:lnSpc>
                <a:spcPct val="150000"/>
              </a:lnSpc>
              <a:spcBef>
                <a:spcPct val="50000"/>
              </a:spcBef>
            </a:pPr>
            <a:r>
              <a:rPr lang="ko-KR" altLang="en-US" sz="1600" dirty="0">
                <a:latin typeface="나눔고딕" panose="020D0604000000000000" pitchFamily="50" charset="-127"/>
                <a:ea typeface="나눔고딕" panose="020D0604000000000000" pitchFamily="50" charset="-127"/>
              </a:rPr>
              <a:t>예</a:t>
            </a:r>
            <a:r>
              <a:rPr lang="en-US" altLang="ko-KR" sz="1600" dirty="0">
                <a:latin typeface="나눔고딕" panose="020D0604000000000000" pitchFamily="50" charset="-127"/>
                <a:ea typeface="나눔고딕" panose="020D0604000000000000" pitchFamily="50" charset="-127"/>
              </a:rPr>
              <a:t>: </a:t>
            </a:r>
            <a:r>
              <a:rPr lang="ko-KR" altLang="en-US" sz="1600" dirty="0" err="1">
                <a:latin typeface="나눔고딕" panose="020D0604000000000000" pitchFamily="50" charset="-127"/>
                <a:ea typeface="나눔고딕" panose="020D0604000000000000" pitchFamily="50" charset="-127"/>
              </a:rPr>
              <a:t>월소득</a:t>
            </a:r>
            <a:r>
              <a:rPr lang="ko-KR" altLang="en-US" sz="1600" dirty="0">
                <a:latin typeface="나눔고딕" panose="020D0604000000000000" pitchFamily="50" charset="-127"/>
                <a:ea typeface="나눔고딕" panose="020D0604000000000000" pitchFamily="50" charset="-127"/>
              </a:rPr>
              <a:t> </a:t>
            </a:r>
            <a:r>
              <a:rPr lang="en-US" altLang="ko-KR" sz="1600" dirty="0">
                <a:latin typeface="나눔고딕" panose="020D0604000000000000" pitchFamily="50" charset="-127"/>
                <a:ea typeface="나눔고딕" panose="020D0604000000000000" pitchFamily="50" charset="-127"/>
              </a:rPr>
              <a:t>150</a:t>
            </a:r>
            <a:r>
              <a:rPr lang="ko-KR" altLang="en-US" sz="1600" dirty="0">
                <a:latin typeface="나눔고딕" panose="020D0604000000000000" pitchFamily="50" charset="-127"/>
                <a:ea typeface="나눔고딕" panose="020D0604000000000000" pitchFamily="50" charset="-127"/>
              </a:rPr>
              <a:t>만원 이상 </a:t>
            </a:r>
            <a:r>
              <a:rPr lang="en-US" altLang="ko-KR" sz="1600" dirty="0">
                <a:latin typeface="나눔고딕" panose="020D0604000000000000" pitchFamily="50" charset="-127"/>
                <a:ea typeface="나눔고딕" panose="020D0604000000000000" pitchFamily="50" charset="-127"/>
              </a:rPr>
              <a:t>200</a:t>
            </a:r>
            <a:r>
              <a:rPr lang="ko-KR" altLang="en-US" sz="1600" dirty="0">
                <a:latin typeface="나눔고딕" panose="020D0604000000000000" pitchFamily="50" charset="-127"/>
                <a:ea typeface="나눔고딕" panose="020D0604000000000000" pitchFamily="50" charset="-127"/>
              </a:rPr>
              <a:t>만원 미만의 가구는 전체의 </a:t>
            </a:r>
            <a:r>
              <a:rPr lang="en-US" altLang="ko-KR" sz="1600" dirty="0">
                <a:latin typeface="나눔고딕" panose="020D0604000000000000" pitchFamily="50" charset="-127"/>
                <a:ea typeface="나눔고딕" panose="020D0604000000000000" pitchFamily="50" charset="-127"/>
              </a:rPr>
              <a:t>9%.</a:t>
            </a:r>
          </a:p>
          <a:p>
            <a:pPr marL="0" indent="0">
              <a:lnSpc>
                <a:spcPct val="150000"/>
              </a:lnSpc>
              <a:buNone/>
            </a:pPr>
            <a:endParaRPr lang="en-US" altLang="ko-KR" sz="1800" dirty="0">
              <a:latin typeface="나눔고딕" panose="020D0604000000000000" pitchFamily="50" charset="-127"/>
              <a:ea typeface="나눔고딕" panose="020D0604000000000000" pitchFamily="50" charset="-127"/>
            </a:endParaRPr>
          </a:p>
        </p:txBody>
      </p:sp>
      <p:pic>
        <p:nvPicPr>
          <p:cNvPr id="23557" name="Picture 4"/>
          <p:cNvPicPr>
            <a:picLocks noChangeAspect="1" noChangeArrowheads="1"/>
          </p:cNvPicPr>
          <p:nvPr/>
        </p:nvPicPr>
        <p:blipFill>
          <a:blip r:embed="rId2" cstate="print"/>
          <a:srcRect/>
          <a:stretch>
            <a:fillRect/>
          </a:stretch>
        </p:blipFill>
        <p:spPr bwMode="auto">
          <a:xfrm>
            <a:off x="2826000" y="2420888"/>
            <a:ext cx="6540000" cy="2160000"/>
          </a:xfrm>
          <a:prstGeom prst="rect">
            <a:avLst/>
          </a:prstGeom>
          <a:noFill/>
          <a:ln w="9525">
            <a:noFill/>
            <a:miter lim="800000"/>
            <a:headEnd/>
            <a:tailEnd/>
          </a:ln>
        </p:spPr>
      </p:pic>
      <p:sp>
        <p:nvSpPr>
          <p:cNvPr id="8" name="AutoShape 106"/>
          <p:cNvSpPr>
            <a:spLocks noChangeArrowheads="1"/>
          </p:cNvSpPr>
          <p:nvPr/>
        </p:nvSpPr>
        <p:spPr bwMode="auto">
          <a:xfrm>
            <a:off x="1974292" y="1590061"/>
            <a:ext cx="13133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따라 할 것</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표본조사에서의 편의와 그 종류</a:t>
            </a:r>
          </a:p>
        </p:txBody>
      </p:sp>
      <p:sp>
        <p:nvSpPr>
          <p:cNvPr id="8" name="AutoShape 5"/>
          <p:cNvSpPr>
            <a:spLocks noChangeArrowheads="1"/>
          </p:cNvSpPr>
          <p:nvPr/>
        </p:nvSpPr>
        <p:spPr bwMode="auto">
          <a:xfrm>
            <a:off x="1988544" y="1568806"/>
            <a:ext cx="5763640" cy="420034"/>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상기하라</a:t>
            </a:r>
            <a:r>
              <a:rPr lang="en-US" altLang="ko-KR" b="1" dirty="0"/>
              <a:t>! </a:t>
            </a:r>
            <a:r>
              <a:rPr lang="ko-KR" altLang="en-US" b="1" dirty="0"/>
              <a:t>돈 잃은 수많은 사람들의 소리 없는 아우성</a:t>
            </a:r>
            <a:endParaRPr lang="en-US" altLang="ko-KR" b="1" dirty="0"/>
          </a:p>
        </p:txBody>
      </p:sp>
      <p:pic>
        <p:nvPicPr>
          <p:cNvPr id="9" name="그림 8"/>
          <p:cNvPicPr>
            <a:picLocks noChangeAspect="1"/>
          </p:cNvPicPr>
          <p:nvPr/>
        </p:nvPicPr>
        <p:blipFill>
          <a:blip r:embed="rId2" cstate="print"/>
          <a:stretch>
            <a:fillRect/>
          </a:stretch>
        </p:blipFill>
        <p:spPr>
          <a:xfrm>
            <a:off x="1698288" y="2185644"/>
            <a:ext cx="5688632" cy="4535832"/>
          </a:xfrm>
          <a:prstGeom prst="rect">
            <a:avLst/>
          </a:prstGeom>
        </p:spPr>
      </p:pic>
    </p:spTree>
    <p:extLst>
      <p:ext uri="{BB962C8B-B14F-4D97-AF65-F5344CB8AC3E}">
        <p14:creationId xmlns:p14="http://schemas.microsoft.com/office/powerpoint/2010/main" val="366262063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표본조사에서의 편의와 그 종류</a:t>
            </a:r>
          </a:p>
        </p:txBody>
      </p:sp>
      <p:sp>
        <p:nvSpPr>
          <p:cNvPr id="3" name="내용 개체 틀 2"/>
          <p:cNvSpPr>
            <a:spLocks noGrp="1"/>
          </p:cNvSpPr>
          <p:nvPr>
            <p:ph idx="1"/>
          </p:nvPr>
        </p:nvSpPr>
        <p:spPr>
          <a:xfrm>
            <a:off x="1981200" y="1600200"/>
            <a:ext cx="8453120" cy="5141168"/>
          </a:xfrm>
        </p:spPr>
        <p:txBody>
          <a:bodyPr>
            <a:normAutofit/>
          </a:bodyPr>
          <a:lstStyle/>
          <a:p>
            <a:pPr marL="0" indent="0">
              <a:lnSpc>
                <a:spcPct val="150000"/>
              </a:lnSpc>
              <a:buNone/>
            </a:pPr>
            <a:r>
              <a:rPr lang="ko-KR" altLang="en-US" sz="2400" dirty="0"/>
              <a:t>                     </a:t>
            </a:r>
            <a:endParaRPr lang="en-US" altLang="ko-KR" sz="2400" dirty="0"/>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600" dirty="0">
              <a:latin typeface="+mn-ea"/>
            </a:endParaRPr>
          </a:p>
          <a:p>
            <a:pPr lvl="1">
              <a:lnSpc>
                <a:spcPct val="150000"/>
              </a:lnSpc>
              <a:defRPr/>
            </a:pPr>
            <a:r>
              <a:rPr lang="ko-KR" altLang="en-US" sz="1600" b="1" dirty="0">
                <a:latin typeface="맑은 고딕" panose="020B0503020000020004" pitchFamily="50" charset="-127"/>
              </a:rPr>
              <a:t>응답하지 않은 사람들과 응답한 사람들 사이에 체계적인 차이가 있을 수 있다</a:t>
            </a:r>
            <a:r>
              <a:rPr lang="en-US" altLang="ko-KR" sz="1600" b="1" dirty="0">
                <a:latin typeface="맑은 고딕" panose="020B0503020000020004" pitchFamily="50" charset="-127"/>
              </a:rPr>
              <a:t>.</a:t>
            </a:r>
          </a:p>
          <a:p>
            <a:pPr lvl="1">
              <a:lnSpc>
                <a:spcPct val="150000"/>
              </a:lnSpc>
              <a:defRPr/>
            </a:pPr>
            <a:r>
              <a:rPr lang="ko-KR" altLang="en-US" sz="1600" dirty="0">
                <a:latin typeface="맑은 고딕" panose="020B0503020000020004" pitchFamily="50" charset="-127"/>
              </a:rPr>
              <a:t>무응답자의 생각은 응답자와 다를 수 있다</a:t>
            </a:r>
            <a:r>
              <a:rPr lang="en-US" altLang="ko-KR" sz="1600" dirty="0">
                <a:latin typeface="맑은 고딕" panose="020B0503020000020004" pitchFamily="50" charset="-127"/>
              </a:rPr>
              <a:t>.</a:t>
            </a:r>
            <a:r>
              <a:rPr lang="ko-KR" altLang="en-US" sz="1600" dirty="0">
                <a:latin typeface="맑은 고딕" panose="020B0503020000020004" pitchFamily="50" charset="-127"/>
              </a:rPr>
              <a:t> </a:t>
            </a:r>
            <a:endParaRPr lang="en-US" altLang="ko-KR" sz="1600" dirty="0">
              <a:latin typeface="맑은 고딕" panose="020B0503020000020004" pitchFamily="50" charset="-127"/>
            </a:endParaRPr>
          </a:p>
          <a:p>
            <a:pPr lvl="1">
              <a:lnSpc>
                <a:spcPct val="150000"/>
              </a:lnSpc>
              <a:defRPr/>
            </a:pPr>
            <a:r>
              <a:rPr lang="ko-KR" altLang="en-US" sz="1600" b="1" dirty="0">
                <a:latin typeface="맑은 고딕" panose="020B0503020000020004" pitchFamily="50" charset="-127"/>
              </a:rPr>
              <a:t>응답자가 모집단을 대표하지 못한다</a:t>
            </a:r>
            <a:r>
              <a:rPr lang="en-US" altLang="ko-KR" sz="1600" b="1" dirty="0">
                <a:latin typeface="맑은 고딕" panose="020B0503020000020004" pitchFamily="50" charset="-127"/>
              </a:rPr>
              <a:t>.</a:t>
            </a:r>
          </a:p>
          <a:p>
            <a:pPr lvl="1">
              <a:lnSpc>
                <a:spcPct val="150000"/>
              </a:lnSpc>
              <a:defRPr/>
            </a:pPr>
            <a:r>
              <a:rPr lang="ko-KR" altLang="en-US" sz="1600" dirty="0">
                <a:latin typeface="맑은 고딕" panose="020B0503020000020004" pitchFamily="50" charset="-127"/>
              </a:rPr>
              <a:t>무응답비율이 높은 경우 무응답편의의 가능성을 고려해야 한다</a:t>
            </a:r>
            <a:r>
              <a:rPr lang="en-US" altLang="ko-KR" sz="1600" dirty="0">
                <a:latin typeface="맑은 고딕" panose="020B0503020000020004" pitchFamily="50" charset="-127"/>
              </a:rPr>
              <a:t>.</a:t>
            </a:r>
            <a:endParaRPr lang="en-US" altLang="ko-KR" sz="1600" dirty="0">
              <a:sym typeface="Symbol" pitchFamily="18" charset="2"/>
            </a:endParaRPr>
          </a:p>
        </p:txBody>
      </p:sp>
      <p:sp>
        <p:nvSpPr>
          <p:cNvPr id="6" name="AutoShape 5"/>
          <p:cNvSpPr>
            <a:spLocks noChangeArrowheads="1"/>
          </p:cNvSpPr>
          <p:nvPr/>
        </p:nvSpPr>
        <p:spPr bwMode="auto">
          <a:xfrm>
            <a:off x="1988544" y="1611551"/>
            <a:ext cx="360340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무응답편의</a:t>
            </a:r>
            <a:r>
              <a:rPr lang="en-US" altLang="ko-KR" b="1" dirty="0"/>
              <a:t>(non-response bias)</a:t>
            </a:r>
          </a:p>
        </p:txBody>
      </p:sp>
      <p:sp>
        <p:nvSpPr>
          <p:cNvPr id="9" name="AutoShape 5"/>
          <p:cNvSpPr>
            <a:spLocks noChangeArrowheads="1"/>
          </p:cNvSpPr>
          <p:nvPr/>
        </p:nvSpPr>
        <p:spPr bwMode="auto">
          <a:xfrm>
            <a:off x="2063552" y="2357430"/>
            <a:ext cx="7920880" cy="186365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defRPr/>
            </a:pPr>
            <a:r>
              <a:rPr lang="ko-KR" altLang="en-US" sz="2100" b="1" dirty="0">
                <a:latin typeface="+mn-ea"/>
              </a:rPr>
              <a:t>다이제스트사의 표본추출방식 </a:t>
            </a:r>
            <a:endParaRPr lang="en-US" altLang="ko-KR" sz="2100" b="1" dirty="0">
              <a:latin typeface="+mn-ea"/>
            </a:endParaRPr>
          </a:p>
          <a:p>
            <a:pPr>
              <a:defRPr/>
            </a:pPr>
            <a:r>
              <a:rPr lang="ko-KR" altLang="en-US" dirty="0">
                <a:latin typeface="+mn-ea"/>
              </a:rPr>
              <a:t>설문지를 받은 </a:t>
            </a:r>
            <a:r>
              <a:rPr lang="en-US" altLang="ko-KR" dirty="0">
                <a:latin typeface="+mn-ea"/>
              </a:rPr>
              <a:t>1,000</a:t>
            </a:r>
            <a:r>
              <a:rPr lang="ko-KR" altLang="en-US" dirty="0">
                <a:latin typeface="+mn-ea"/>
              </a:rPr>
              <a:t>만 명 중 </a:t>
            </a:r>
            <a:r>
              <a:rPr lang="en-US" altLang="ko-KR" dirty="0">
                <a:latin typeface="+mn-ea"/>
              </a:rPr>
              <a:t>240</a:t>
            </a:r>
            <a:r>
              <a:rPr lang="ko-KR" altLang="en-US" dirty="0">
                <a:latin typeface="+mn-ea"/>
              </a:rPr>
              <a:t>만 명만이 응답</a:t>
            </a:r>
            <a:endParaRPr lang="en-US" altLang="ko-KR" sz="1600" dirty="0">
              <a:latin typeface="+mn-ea"/>
            </a:endParaRPr>
          </a:p>
          <a:p>
            <a:pPr>
              <a:defRPr/>
            </a:pPr>
            <a:endParaRPr lang="ko-KR" altLang="en-US" sz="1600" dirty="0">
              <a:latin typeface="+mn-ea"/>
            </a:endParaRPr>
          </a:p>
          <a:p>
            <a:pPr>
              <a:defRPr/>
            </a:pPr>
            <a:r>
              <a:rPr lang="en-US" altLang="ko-KR" sz="1600" dirty="0">
                <a:latin typeface="+mn-ea"/>
              </a:rPr>
              <a:t>- </a:t>
            </a:r>
            <a:r>
              <a:rPr lang="ko-KR" altLang="en-US" sz="1600" dirty="0">
                <a:latin typeface="+mn-ea"/>
              </a:rPr>
              <a:t>저소득층이나 고소득층이 응답을 거부하는 경향</a:t>
            </a:r>
            <a:r>
              <a:rPr lang="en-US" altLang="ko-KR" sz="1600" dirty="0">
                <a:latin typeface="+mn-ea"/>
              </a:rPr>
              <a:t>. </a:t>
            </a:r>
            <a:r>
              <a:rPr lang="ko-KR" altLang="en-US" sz="1600" dirty="0">
                <a:latin typeface="+mn-ea"/>
              </a:rPr>
              <a:t>중산층 의견이 과도하게 반영됨</a:t>
            </a:r>
          </a:p>
          <a:p>
            <a:pPr>
              <a:defRPr/>
            </a:pPr>
            <a:r>
              <a:rPr lang="en-US" altLang="ko-KR" sz="1600" dirty="0">
                <a:latin typeface="+mn-ea"/>
              </a:rPr>
              <a:t>- </a:t>
            </a:r>
            <a:r>
              <a:rPr lang="ko-KR" altLang="en-US" sz="1600" dirty="0">
                <a:latin typeface="+mn-ea"/>
              </a:rPr>
              <a:t>루즈벨트의 지지자들이 주로 응답하지 않음</a:t>
            </a:r>
          </a:p>
        </p:txBody>
      </p:sp>
    </p:spTree>
    <p:extLst>
      <p:ext uri="{BB962C8B-B14F-4D97-AF65-F5344CB8AC3E}">
        <p14:creationId xmlns:p14="http://schemas.microsoft.com/office/powerpoint/2010/main" val="310820977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표본조사에서의 편의와 그 종류</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a:lnSpc>
                <a:spcPct val="150000"/>
              </a:lnSpc>
            </a:pPr>
            <a:r>
              <a:rPr lang="ko-KR" altLang="en-US" sz="1800" dirty="0">
                <a:latin typeface="맑은 고딕" panose="020B0503020000020004" pitchFamily="50" charset="-127"/>
              </a:rPr>
              <a:t>사람들의 응답은 설문지의 디자인</a:t>
            </a:r>
            <a:r>
              <a:rPr lang="en-US" altLang="ko-KR" sz="1800" dirty="0">
                <a:latin typeface="맑은 고딕" panose="020B0503020000020004" pitchFamily="50" charset="-127"/>
              </a:rPr>
              <a:t>, </a:t>
            </a:r>
            <a:r>
              <a:rPr lang="ko-KR" altLang="en-US" sz="1800" dirty="0">
                <a:latin typeface="맑은 고딕" panose="020B0503020000020004" pitchFamily="50" charset="-127"/>
              </a:rPr>
              <a:t>문구</a:t>
            </a:r>
            <a:r>
              <a:rPr lang="en-US" altLang="ko-KR" sz="1800" dirty="0">
                <a:latin typeface="맑은 고딕" panose="020B0503020000020004" pitchFamily="50" charset="-127"/>
              </a:rPr>
              <a:t>, </a:t>
            </a:r>
            <a:r>
              <a:rPr lang="ko-KR" altLang="en-US" sz="1800" dirty="0">
                <a:latin typeface="맑은 고딕" panose="020B0503020000020004" pitchFamily="50" charset="-127"/>
              </a:rPr>
              <a:t>혹은 질문의 어조나 조사원의 태도에 의해 영향을 받음</a:t>
            </a:r>
            <a:endParaRPr lang="en-US" altLang="ko-KR" sz="1800" dirty="0">
              <a:latin typeface="맑은 고딕" panose="020B0503020000020004" pitchFamily="50" charset="-127"/>
            </a:endParaRPr>
          </a:p>
          <a:p>
            <a:pPr>
              <a:lnSpc>
                <a:spcPct val="150000"/>
              </a:lnSpc>
            </a:pPr>
            <a:endParaRPr lang="en-US" altLang="ko-KR" sz="1800" dirty="0">
              <a:latin typeface="맑은 고딕" panose="020B0503020000020004" pitchFamily="50" charset="-127"/>
            </a:endParaRPr>
          </a:p>
          <a:p>
            <a:pPr>
              <a:lnSpc>
                <a:spcPct val="150000"/>
              </a:lnSpc>
            </a:pPr>
            <a:r>
              <a:rPr lang="ko-KR" altLang="en-US" sz="1800" dirty="0">
                <a:latin typeface="맑은 고딕" panose="020B0503020000020004" pitchFamily="50" charset="-127"/>
              </a:rPr>
              <a:t>후보자의 이름 순서가 선거 결과에 큰 영향을 미치는 것이 대표적 사례임</a:t>
            </a:r>
            <a:endParaRPr lang="en-US" altLang="ko-KR" sz="1800" dirty="0">
              <a:latin typeface="맑은 고딕" panose="020B0503020000020004" pitchFamily="50" charset="-127"/>
            </a:endParaRPr>
          </a:p>
          <a:p>
            <a:pPr>
              <a:lnSpc>
                <a:spcPct val="150000"/>
              </a:lnSpc>
            </a:pPr>
            <a:endParaRPr lang="en-US" altLang="ko-KR" sz="1800" dirty="0">
              <a:latin typeface="맑은 고딕" panose="020B0503020000020004" pitchFamily="50" charset="-127"/>
            </a:endParaRPr>
          </a:p>
          <a:p>
            <a:pPr>
              <a:lnSpc>
                <a:spcPct val="150000"/>
              </a:lnSpc>
            </a:pPr>
            <a:r>
              <a:rPr lang="ko-KR" altLang="en-US" sz="1800" dirty="0">
                <a:latin typeface="맑은 고딕" panose="020B0503020000020004" pitchFamily="50" charset="-127"/>
              </a:rPr>
              <a:t>응답 편의를 줄이려면 모든 응답자들이 가급적 같거나 비슷한 조사원과 면담하도록 하고 그 과정도 정해진 규칙에 따라 진행되도록 해야 한다</a:t>
            </a:r>
            <a:r>
              <a:rPr lang="en-US" altLang="ko-KR" sz="1800" dirty="0">
                <a:latin typeface="맑은 고딕" panose="020B0503020000020004" pitchFamily="50" charset="-127"/>
              </a:rPr>
              <a:t>.</a:t>
            </a:r>
            <a:endParaRPr lang="en-US" altLang="ko-KR" sz="1600" dirty="0">
              <a:sym typeface="Symbol" pitchFamily="18" charset="2"/>
            </a:endParaRPr>
          </a:p>
        </p:txBody>
      </p:sp>
      <p:sp>
        <p:nvSpPr>
          <p:cNvPr id="6" name="AutoShape 5"/>
          <p:cNvSpPr>
            <a:spLocks noChangeArrowheads="1"/>
          </p:cNvSpPr>
          <p:nvPr/>
        </p:nvSpPr>
        <p:spPr bwMode="auto">
          <a:xfrm>
            <a:off x="1988544" y="1631889"/>
            <a:ext cx="281131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응답편의</a:t>
            </a:r>
            <a:r>
              <a:rPr lang="en-US" altLang="ko-KR" b="1" dirty="0"/>
              <a:t>(response bias)</a:t>
            </a:r>
          </a:p>
        </p:txBody>
      </p:sp>
    </p:spTree>
    <p:extLst>
      <p:ext uri="{BB962C8B-B14F-4D97-AF65-F5344CB8AC3E}">
        <p14:creationId xmlns:p14="http://schemas.microsoft.com/office/powerpoint/2010/main" val="219508898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표본조사에서의 편의와 그 종류</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a:lnSpc>
                <a:spcPct val="150000"/>
              </a:lnSpc>
            </a:pPr>
            <a:r>
              <a:rPr lang="ko-KR" altLang="en-US" sz="1800" dirty="0">
                <a:latin typeface="맑은 고딕" panose="020B0503020000020004" pitchFamily="50" charset="-127"/>
              </a:rPr>
              <a:t>가구별로 가구원 수에 큰 차이가 나고 가구당 한 구성원만 조사한다고 했을 때 표본으로 뽑힐 확률은 가구원 수가 많은 가구의 구성원이 가구원 수가 적은 가구의 구성원 보다 낮게 된다</a:t>
            </a:r>
            <a:r>
              <a:rPr lang="en-US" altLang="ko-KR" sz="1800" dirty="0">
                <a:latin typeface="맑은 고딕" panose="020B0503020000020004" pitchFamily="50" charset="-127"/>
              </a:rPr>
              <a:t>.</a:t>
            </a:r>
          </a:p>
          <a:p>
            <a:pPr>
              <a:lnSpc>
                <a:spcPct val="150000"/>
              </a:lnSpc>
            </a:pPr>
            <a:endParaRPr lang="en-US" altLang="ko-KR" sz="1800" dirty="0">
              <a:latin typeface="맑은 고딕" panose="020B0503020000020004" pitchFamily="50" charset="-127"/>
            </a:endParaRPr>
          </a:p>
          <a:p>
            <a:pPr>
              <a:lnSpc>
                <a:spcPct val="150000"/>
              </a:lnSpc>
            </a:pPr>
            <a:r>
              <a:rPr lang="ko-KR" altLang="en-US" sz="1800" dirty="0">
                <a:latin typeface="맑은 고딕" panose="020B0503020000020004" pitchFamily="50" charset="-127"/>
              </a:rPr>
              <a:t>이에 대한 해결책으로는</a:t>
            </a:r>
            <a:r>
              <a:rPr lang="en-US" altLang="ko-KR" sz="1800" dirty="0">
                <a:latin typeface="맑은 고딕" panose="020B0503020000020004" pitchFamily="50" charset="-127"/>
              </a:rPr>
              <a:t>, (</a:t>
            </a:r>
            <a:r>
              <a:rPr lang="en-US" altLang="ko-KR" sz="1800" dirty="0" err="1">
                <a:latin typeface="맑은 고딕" panose="020B0503020000020004" pitchFamily="50" charset="-127"/>
              </a:rPr>
              <a:t>i</a:t>
            </a:r>
            <a:r>
              <a:rPr lang="en-US" altLang="ko-KR" sz="1800" dirty="0">
                <a:latin typeface="맑은 고딕" panose="020B0503020000020004" pitchFamily="50" charset="-127"/>
              </a:rPr>
              <a:t>)</a:t>
            </a:r>
            <a:r>
              <a:rPr lang="ko-KR" altLang="en-US" sz="1800" dirty="0">
                <a:latin typeface="맑은 고딕" panose="020B0503020000020004" pitchFamily="50" charset="-127"/>
              </a:rPr>
              <a:t> 표본으로 뽑힌 가구의 구성원 전원을 조사하는 방법</a:t>
            </a:r>
            <a:r>
              <a:rPr lang="en-US" altLang="ko-KR" sz="1800" dirty="0">
                <a:latin typeface="맑은 고딕" panose="020B0503020000020004" pitchFamily="50" charset="-127"/>
              </a:rPr>
              <a:t>, (ii) </a:t>
            </a:r>
            <a:r>
              <a:rPr lang="ko-KR" altLang="en-US" sz="1800" dirty="0">
                <a:latin typeface="맑은 고딕" panose="020B0503020000020004" pitchFamily="50" charset="-127"/>
              </a:rPr>
              <a:t>가구원수에 비례하는 확률로 표본가구를 선정하는 방법 등이 있다</a:t>
            </a:r>
            <a:r>
              <a:rPr lang="en-US" altLang="ko-KR" sz="1800" dirty="0">
                <a:latin typeface="맑은 고딕" panose="020B0503020000020004" pitchFamily="50" charset="-127"/>
              </a:rPr>
              <a:t>.</a:t>
            </a:r>
          </a:p>
        </p:txBody>
      </p:sp>
      <p:sp>
        <p:nvSpPr>
          <p:cNvPr id="6" name="AutoShape 5"/>
          <p:cNvSpPr>
            <a:spLocks noChangeArrowheads="1"/>
          </p:cNvSpPr>
          <p:nvPr/>
        </p:nvSpPr>
        <p:spPr bwMode="auto">
          <a:xfrm>
            <a:off x="1988544" y="1595886"/>
            <a:ext cx="31713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가구편의</a:t>
            </a:r>
            <a:r>
              <a:rPr lang="en-US" altLang="ko-KR" b="1" dirty="0"/>
              <a:t>(household bias)</a:t>
            </a:r>
          </a:p>
        </p:txBody>
      </p:sp>
    </p:spTree>
    <p:extLst>
      <p:ext uri="{BB962C8B-B14F-4D97-AF65-F5344CB8AC3E}">
        <p14:creationId xmlns:p14="http://schemas.microsoft.com/office/powerpoint/2010/main" val="275759337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표본조사에서의 편의와 그 종류</a:t>
            </a:r>
          </a:p>
        </p:txBody>
      </p:sp>
      <p:sp>
        <p:nvSpPr>
          <p:cNvPr id="6" name="AutoShape 5"/>
          <p:cNvSpPr>
            <a:spLocks noChangeArrowheads="1"/>
          </p:cNvSpPr>
          <p:nvPr/>
        </p:nvSpPr>
        <p:spPr bwMode="auto">
          <a:xfrm>
            <a:off x="1988544" y="1595886"/>
            <a:ext cx="367540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생존편의</a:t>
            </a:r>
            <a:r>
              <a:rPr lang="en-US" altLang="ko-KR" b="1" dirty="0"/>
              <a:t>(survivorship bias)</a:t>
            </a:r>
          </a:p>
        </p:txBody>
      </p:sp>
      <p:sp>
        <p:nvSpPr>
          <p:cNvPr id="8" name="내용 개체 틀 2"/>
          <p:cNvSpPr>
            <a:spLocks noGrp="1"/>
          </p:cNvSpPr>
          <p:nvPr>
            <p:ph idx="1"/>
          </p:nvPr>
        </p:nvSpPr>
        <p:spPr>
          <a:xfrm>
            <a:off x="1988544" y="1616972"/>
            <a:ext cx="8605520" cy="4781128"/>
          </a:xfrm>
        </p:spPr>
        <p:txBody>
          <a:bodyPr>
            <a:normAutofit fontScale="92500" lnSpcReduction="10000"/>
          </a:bodyPr>
          <a:lstStyle/>
          <a:p>
            <a:pPr marL="0" indent="0">
              <a:lnSpc>
                <a:spcPct val="150000"/>
              </a:lnSpc>
              <a:buNone/>
            </a:pPr>
            <a:r>
              <a:rPr lang="ko-KR" altLang="en-US" sz="2400" dirty="0"/>
              <a:t>                     </a:t>
            </a:r>
            <a:endParaRPr lang="en-US" altLang="ko-KR" sz="2400" dirty="0"/>
          </a:p>
          <a:p>
            <a:pPr>
              <a:lnSpc>
                <a:spcPct val="150000"/>
              </a:lnSpc>
            </a:pPr>
            <a:r>
              <a:rPr lang="en-US" altLang="ko-KR" sz="1800" dirty="0"/>
              <a:t>When estimating an overall rate of return from stock investment for the past 20 years: </a:t>
            </a:r>
          </a:p>
          <a:p>
            <a:pPr>
              <a:lnSpc>
                <a:spcPct val="150000"/>
              </a:lnSpc>
            </a:pPr>
            <a:r>
              <a:rPr lang="en-US" altLang="ko-KR" sz="1800" dirty="0"/>
              <a:t>If you took a random sample of 100 stocks currently trading, this would be incorrect and overstate returns due to </a:t>
            </a:r>
            <a:r>
              <a:rPr lang="en-US" altLang="ko-KR" sz="1800" b="1" dirty="0"/>
              <a:t>"survivorship bias". </a:t>
            </a:r>
          </a:p>
          <a:p>
            <a:pPr>
              <a:lnSpc>
                <a:spcPct val="150000"/>
              </a:lnSpc>
            </a:pPr>
            <a:r>
              <a:rPr lang="en-US" altLang="ko-KR" sz="1800" dirty="0"/>
              <a:t>You would better sample 100 random stocks that were trading 20 years ago, as some might go bankrupt or merge under adverse circumstances.</a:t>
            </a:r>
          </a:p>
          <a:p>
            <a:pPr>
              <a:lnSpc>
                <a:spcPct val="150000"/>
              </a:lnSpc>
              <a:spcBef>
                <a:spcPts val="24"/>
              </a:spcBef>
            </a:pPr>
            <a:r>
              <a:rPr lang="en-US" altLang="ko-KR" sz="1800" dirty="0" err="1">
                <a:latin typeface="+mn-ea"/>
              </a:rPr>
              <a:t>Ryu</a:t>
            </a:r>
            <a:r>
              <a:rPr lang="en-US" altLang="ko-KR" sz="1800" dirty="0">
                <a:latin typeface="+mn-ea"/>
              </a:rPr>
              <a:t> &amp; Yoon (2013), “Relative performance of </a:t>
            </a:r>
            <a:r>
              <a:rPr lang="en-US" altLang="ko-KR" sz="1800" dirty="0" err="1">
                <a:latin typeface="+mn-ea"/>
              </a:rPr>
              <a:t>chaebol</a:t>
            </a:r>
            <a:r>
              <a:rPr lang="en-US" altLang="ko-KR" sz="1800" dirty="0">
                <a:latin typeface="+mn-ea"/>
              </a:rPr>
              <a:t> vs. non-</a:t>
            </a:r>
            <a:r>
              <a:rPr lang="en-US" altLang="ko-KR" sz="1800" dirty="0" err="1">
                <a:latin typeface="+mn-ea"/>
              </a:rPr>
              <a:t>chaebol</a:t>
            </a:r>
            <a:r>
              <a:rPr lang="en-US" altLang="ko-KR" sz="1800" dirty="0">
                <a:latin typeface="+mn-ea"/>
              </a:rPr>
              <a:t> in Korea over the past three decades: a value path approach” : </a:t>
            </a:r>
            <a:r>
              <a:rPr lang="ko-KR" altLang="en-US" sz="1800" dirty="0">
                <a:latin typeface="+mn-ea"/>
              </a:rPr>
              <a:t>재벌성과를 측정하는데 있어 생존편의를 고려하기 위해 </a:t>
            </a:r>
            <a:r>
              <a:rPr lang="en-US" altLang="ko-KR" sz="1800" dirty="0">
                <a:latin typeface="+mn-ea"/>
              </a:rPr>
              <a:t>value path approach </a:t>
            </a:r>
            <a:r>
              <a:rPr lang="ko-KR" altLang="en-US" sz="1800" dirty="0">
                <a:latin typeface="+mn-ea"/>
              </a:rPr>
              <a:t>이용</a:t>
            </a:r>
            <a:endParaRPr lang="en-US" altLang="ko-KR" sz="1800" dirty="0">
              <a:latin typeface="+mn-ea"/>
            </a:endParaRPr>
          </a:p>
          <a:p>
            <a:pPr>
              <a:lnSpc>
                <a:spcPct val="150000"/>
              </a:lnSpc>
              <a:spcBef>
                <a:spcPts val="24"/>
              </a:spcBef>
            </a:pPr>
            <a:r>
              <a:rPr lang="en-US" altLang="ko-KR" sz="1800" b="1" dirty="0">
                <a:solidFill>
                  <a:srgbClr val="FF0000"/>
                </a:solidFill>
                <a:latin typeface="+mn-ea"/>
              </a:rPr>
              <a:t>KOSPI </a:t>
            </a:r>
            <a:r>
              <a:rPr lang="ko-KR" altLang="en-US" sz="1800" b="1" dirty="0">
                <a:solidFill>
                  <a:srgbClr val="FF0000"/>
                </a:solidFill>
                <a:latin typeface="+mn-ea"/>
              </a:rPr>
              <a:t>지수의 생존 편의</a:t>
            </a:r>
            <a:endParaRPr lang="en-US" altLang="ko-KR" sz="1800" b="1" dirty="0">
              <a:solidFill>
                <a:srgbClr val="FF0000"/>
              </a:solidFill>
              <a:latin typeface="+mn-ea"/>
            </a:endParaRPr>
          </a:p>
          <a:p>
            <a:pPr>
              <a:lnSpc>
                <a:spcPct val="150000"/>
              </a:lnSpc>
            </a:pPr>
            <a:endParaRPr lang="en-US" altLang="ko-KR" sz="1800" dirty="0"/>
          </a:p>
          <a:p>
            <a:pPr marL="0" indent="0">
              <a:lnSpc>
                <a:spcPct val="150000"/>
              </a:lnSpc>
              <a:buNone/>
            </a:pPr>
            <a:endParaRPr lang="en-US" altLang="ko-KR" sz="1800" dirty="0">
              <a:latin typeface="맑은 고딕" panose="020B0503020000020004" pitchFamily="50" charset="-127"/>
            </a:endParaRPr>
          </a:p>
        </p:txBody>
      </p:sp>
    </p:spTree>
    <p:extLst>
      <p:ext uri="{BB962C8B-B14F-4D97-AF65-F5344CB8AC3E}">
        <p14:creationId xmlns:p14="http://schemas.microsoft.com/office/powerpoint/2010/main" val="250147822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표본추출방법</a:t>
            </a:r>
          </a:p>
        </p:txBody>
      </p:sp>
      <p:sp>
        <p:nvSpPr>
          <p:cNvPr id="6" name="AutoShape 5"/>
          <p:cNvSpPr>
            <a:spLocks noChangeArrowheads="1"/>
          </p:cNvSpPr>
          <p:nvPr/>
        </p:nvSpPr>
        <p:spPr bwMode="auto">
          <a:xfrm>
            <a:off x="902208" y="1486376"/>
            <a:ext cx="432348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 관련 용어들</a:t>
            </a:r>
          </a:p>
        </p:txBody>
      </p:sp>
      <p:sp>
        <p:nvSpPr>
          <p:cNvPr id="5" name="내용 개체 틀 4"/>
          <p:cNvSpPr>
            <a:spLocks noGrp="1"/>
          </p:cNvSpPr>
          <p:nvPr>
            <p:ph idx="1"/>
          </p:nvPr>
        </p:nvSpPr>
        <p:spPr>
          <a:xfrm>
            <a:off x="902208" y="2209324"/>
            <a:ext cx="10515600" cy="4351338"/>
          </a:xfrm>
        </p:spPr>
        <p:txBody>
          <a:bodyPr>
            <a:normAutofit lnSpcReduction="10000"/>
          </a:bodyPr>
          <a:lstStyle/>
          <a:p>
            <a:r>
              <a:rPr lang="ko-KR" altLang="en-US" sz="2000" dirty="0"/>
              <a:t>추출</a:t>
            </a:r>
            <a:r>
              <a:rPr lang="en-US" altLang="ko-KR" sz="2000" dirty="0"/>
              <a:t>, </a:t>
            </a:r>
            <a:r>
              <a:rPr lang="ko-KR" altLang="en-US" sz="2000" dirty="0" err="1"/>
              <a:t>표집</a:t>
            </a:r>
            <a:r>
              <a:rPr lang="en-US" altLang="ko-KR" sz="2000" dirty="0"/>
              <a:t>, </a:t>
            </a:r>
            <a:r>
              <a:rPr lang="ko-KR" altLang="en-US" sz="2000" dirty="0"/>
              <a:t>표본추출</a:t>
            </a:r>
            <a:r>
              <a:rPr lang="en-US" altLang="ko-KR" sz="2000" dirty="0"/>
              <a:t>(sampling), </a:t>
            </a:r>
            <a:r>
              <a:rPr lang="ko-KR" altLang="en-US" sz="2000" dirty="0"/>
              <a:t>표본</a:t>
            </a:r>
            <a:r>
              <a:rPr lang="en-US" altLang="ko-KR" sz="2000" dirty="0"/>
              <a:t>(sample)</a:t>
            </a:r>
          </a:p>
          <a:p>
            <a:r>
              <a:rPr lang="ko-KR" altLang="en-US" sz="2000" dirty="0" err="1"/>
              <a:t>확률추출법</a:t>
            </a:r>
            <a:r>
              <a:rPr lang="en-US" altLang="ko-KR" sz="2000" dirty="0"/>
              <a:t>(probability sampling), </a:t>
            </a:r>
            <a:r>
              <a:rPr lang="ko-KR" altLang="en-US" sz="2000" dirty="0"/>
              <a:t>비확률추출법</a:t>
            </a:r>
            <a:r>
              <a:rPr lang="en-US" altLang="ko-KR" sz="2000" dirty="0"/>
              <a:t>(Non-Probability Sampling)</a:t>
            </a:r>
          </a:p>
          <a:p>
            <a:r>
              <a:rPr lang="ko-KR" altLang="en-US" sz="2000" dirty="0"/>
              <a:t>단순무작위추출</a:t>
            </a:r>
            <a:r>
              <a:rPr lang="en-US" altLang="ko-KR" sz="2000" dirty="0"/>
              <a:t>(SRS, simple random sampling)</a:t>
            </a:r>
          </a:p>
          <a:p>
            <a:r>
              <a:rPr lang="ko-KR" altLang="en-US" sz="2000" dirty="0" err="1"/>
              <a:t>층화추출</a:t>
            </a:r>
            <a:r>
              <a:rPr lang="en-US" altLang="ko-KR" sz="2000" dirty="0"/>
              <a:t>(stratified sampling)</a:t>
            </a:r>
          </a:p>
          <a:p>
            <a:r>
              <a:rPr lang="ko-KR" altLang="en-US" sz="2000" dirty="0" err="1"/>
              <a:t>군집추출</a:t>
            </a:r>
            <a:r>
              <a:rPr lang="en-US" altLang="ko-KR" sz="2000" dirty="0"/>
              <a:t>(cluster sampling) – </a:t>
            </a:r>
            <a:r>
              <a:rPr lang="ko-KR" altLang="en-US" sz="2000" dirty="0"/>
              <a:t>최소 단위가 아닌 이를 포함한 작은 집단을 추출 후 그 안의 최소 단위 전체 또는 일부를 조사 </a:t>
            </a:r>
            <a:r>
              <a:rPr lang="en-US" altLang="ko-KR" sz="2000" dirty="0"/>
              <a:t>(</a:t>
            </a:r>
            <a:r>
              <a:rPr lang="ko-KR" altLang="en-US" sz="2000" dirty="0"/>
              <a:t>예</a:t>
            </a:r>
            <a:r>
              <a:rPr lang="en-US" altLang="ko-KR" sz="2000" dirty="0"/>
              <a:t>: </a:t>
            </a:r>
            <a:r>
              <a:rPr lang="ko-KR" altLang="en-US" sz="2000" dirty="0" err="1"/>
              <a:t>가구원이</a:t>
            </a:r>
            <a:r>
              <a:rPr lang="ko-KR" altLang="en-US" sz="2000" dirty="0"/>
              <a:t> 아닌 가구 추출</a:t>
            </a:r>
            <a:r>
              <a:rPr lang="en-US" altLang="ko-KR" sz="2000" dirty="0"/>
              <a:t>)</a:t>
            </a:r>
          </a:p>
          <a:p>
            <a:r>
              <a:rPr lang="ko-KR" altLang="en-US" sz="2000" dirty="0" err="1"/>
              <a:t>다단계추출</a:t>
            </a:r>
            <a:r>
              <a:rPr lang="en-US" altLang="ko-KR" sz="2000" dirty="0"/>
              <a:t>(multistage sampling)</a:t>
            </a:r>
          </a:p>
          <a:p>
            <a:r>
              <a:rPr lang="ko-KR" altLang="en-US" sz="2000" dirty="0" err="1"/>
              <a:t>계통추출</a:t>
            </a:r>
            <a:r>
              <a:rPr lang="en-US" altLang="ko-KR" sz="2000" dirty="0"/>
              <a:t>(systematic sampling)</a:t>
            </a:r>
          </a:p>
          <a:p>
            <a:r>
              <a:rPr lang="ko-KR" altLang="en-US" sz="2000" dirty="0" err="1"/>
              <a:t>할당추출</a:t>
            </a:r>
            <a:r>
              <a:rPr lang="en-US" altLang="ko-KR" sz="2000" dirty="0"/>
              <a:t>(quota sampling)</a:t>
            </a:r>
          </a:p>
          <a:p>
            <a:r>
              <a:rPr lang="ko-KR" altLang="en-US" sz="2000" dirty="0"/>
              <a:t>추출 확률의 조정 </a:t>
            </a:r>
            <a:r>
              <a:rPr lang="en-US" altLang="ko-KR" sz="2000" dirty="0"/>
              <a:t>vs. </a:t>
            </a:r>
            <a:r>
              <a:rPr lang="ko-KR" altLang="en-US" sz="2000" dirty="0"/>
              <a:t>가중치의 부여</a:t>
            </a:r>
            <a:endParaRPr lang="en-US" altLang="ko-KR" sz="2000" dirty="0"/>
          </a:p>
          <a:p>
            <a:pPr lvl="1">
              <a:buFontTx/>
              <a:buChar char="-"/>
            </a:pPr>
            <a:r>
              <a:rPr lang="en-US" altLang="ko-KR" sz="1600" dirty="0"/>
              <a:t>[</a:t>
            </a:r>
            <a:r>
              <a:rPr lang="ko-KR" altLang="en-US" sz="1600" dirty="0"/>
              <a:t>추출 과정</a:t>
            </a:r>
            <a:r>
              <a:rPr lang="en-US" altLang="ko-KR" sz="1600" dirty="0"/>
              <a:t>] </a:t>
            </a:r>
            <a:r>
              <a:rPr lang="ko-KR" altLang="en-US" sz="1600" dirty="0"/>
              <a:t>추출 확률의 조정</a:t>
            </a:r>
            <a:r>
              <a:rPr lang="en-US" altLang="ko-KR" sz="1600" dirty="0"/>
              <a:t>: </a:t>
            </a:r>
            <a:r>
              <a:rPr lang="ko-KR" altLang="en-US" sz="1600" dirty="0"/>
              <a:t>최소 단위가 표본으로 뽑힐 확률을 동일하게 하기 위해 </a:t>
            </a:r>
            <a:r>
              <a:rPr lang="en-US" altLang="ko-KR" sz="1600" dirty="0"/>
              <a:t>multistage</a:t>
            </a:r>
            <a:r>
              <a:rPr lang="ko-KR" altLang="en-US" sz="1600" dirty="0"/>
              <a:t>마다 추출 확률 조정</a:t>
            </a:r>
            <a:endParaRPr lang="en-US" altLang="ko-KR" sz="1600" dirty="0"/>
          </a:p>
          <a:p>
            <a:pPr lvl="1">
              <a:buFontTx/>
              <a:buChar char="-"/>
            </a:pPr>
            <a:r>
              <a:rPr lang="en-US" altLang="ko-KR" sz="1600" dirty="0"/>
              <a:t>[</a:t>
            </a:r>
            <a:r>
              <a:rPr lang="ko-KR" altLang="en-US" sz="1600" dirty="0"/>
              <a:t>추출 후</a:t>
            </a:r>
            <a:r>
              <a:rPr lang="en-US" altLang="ko-KR" sz="1600" dirty="0"/>
              <a:t>] </a:t>
            </a:r>
            <a:r>
              <a:rPr lang="ko-KR" altLang="en-US" sz="1600" dirty="0"/>
              <a:t>가중치</a:t>
            </a:r>
            <a:r>
              <a:rPr lang="en-US" altLang="ko-KR" sz="1600" dirty="0"/>
              <a:t>: over-sampled </a:t>
            </a:r>
            <a:r>
              <a:rPr lang="en-US" altLang="ko-KR" sz="1600" dirty="0">
                <a:sym typeface="Wingdings" panose="05000000000000000000" pitchFamily="2" charset="2"/>
              </a:rPr>
              <a:t> </a:t>
            </a:r>
            <a:r>
              <a:rPr lang="ko-KR" altLang="en-US" sz="1600" dirty="0">
                <a:sym typeface="Wingdings" panose="05000000000000000000" pitchFamily="2" charset="2"/>
              </a:rPr>
              <a:t>가중치 작게</a:t>
            </a:r>
            <a:r>
              <a:rPr lang="en-US" altLang="ko-KR" sz="1600" dirty="0">
                <a:sym typeface="Wingdings" panose="05000000000000000000" pitchFamily="2" charset="2"/>
              </a:rPr>
              <a:t>, under-sampled  </a:t>
            </a:r>
            <a:r>
              <a:rPr lang="ko-KR" altLang="en-US" sz="1600" dirty="0">
                <a:sym typeface="Wingdings" panose="05000000000000000000" pitchFamily="2" charset="2"/>
              </a:rPr>
              <a:t>가중치 크게</a:t>
            </a:r>
            <a:endParaRPr lang="ko-KR" altLang="en-US" sz="1600" dirty="0"/>
          </a:p>
        </p:txBody>
      </p:sp>
    </p:spTree>
    <p:extLst>
      <p:ext uri="{BB962C8B-B14F-4D97-AF65-F5344CB8AC3E}">
        <p14:creationId xmlns:p14="http://schemas.microsoft.com/office/powerpoint/2010/main" val="141138915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표본추출방법</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p:txBody>
      </p:sp>
      <p:sp>
        <p:nvSpPr>
          <p:cNvPr id="6" name="AutoShape 5"/>
          <p:cNvSpPr>
            <a:spLocks noChangeArrowheads="1"/>
          </p:cNvSpPr>
          <p:nvPr/>
        </p:nvSpPr>
        <p:spPr bwMode="auto">
          <a:xfrm>
            <a:off x="1988544" y="1611551"/>
            <a:ext cx="432348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 할당추출과 단순무작위추출</a:t>
            </a:r>
          </a:p>
        </p:txBody>
      </p:sp>
      <p:grpSp>
        <p:nvGrpSpPr>
          <p:cNvPr id="7" name="Group 25"/>
          <p:cNvGrpSpPr>
            <a:grpSpLocks/>
          </p:cNvGrpSpPr>
          <p:nvPr/>
        </p:nvGrpSpPr>
        <p:grpSpPr bwMode="auto">
          <a:xfrm>
            <a:off x="1905002" y="2286000"/>
            <a:ext cx="8382001" cy="3200400"/>
            <a:chOff x="240" y="1584"/>
            <a:chExt cx="5280" cy="2016"/>
          </a:xfrm>
        </p:grpSpPr>
        <p:sp>
          <p:nvSpPr>
            <p:cNvPr id="8" name="AutoShape 18"/>
            <p:cNvSpPr>
              <a:spLocks noChangeArrowheads="1"/>
            </p:cNvSpPr>
            <p:nvPr/>
          </p:nvSpPr>
          <p:spPr bwMode="auto">
            <a:xfrm>
              <a:off x="240" y="1629"/>
              <a:ext cx="1325" cy="856"/>
            </a:xfrm>
            <a:prstGeom prst="roundRect">
              <a:avLst>
                <a:gd name="adj" fmla="val 16667"/>
              </a:avLst>
            </a:prstGeom>
            <a:solidFill>
              <a:schemeClr val="bg1">
                <a:lumMod val="85000"/>
                <a:alpha val="50195"/>
              </a:schemeClr>
            </a:solidFill>
            <a:ln w="9525">
              <a:solidFill>
                <a:schemeClr val="tx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b="1" dirty="0">
                  <a:latin typeface="맑은 고딕" panose="020B0503020000020004" pitchFamily="50" charset="-127"/>
                </a:rPr>
                <a:t>할당추출</a:t>
              </a:r>
            </a:p>
            <a:p>
              <a:r>
                <a:rPr lang="en-US" altLang="ko-KR" sz="1600" b="1" dirty="0">
                  <a:latin typeface="맑은 고딕" panose="020B0503020000020004" pitchFamily="50" charset="-127"/>
                </a:rPr>
                <a:t>(quota sampling</a:t>
              </a:r>
              <a:r>
                <a:rPr lang="en-US" altLang="ko-KR" sz="1600" dirty="0">
                  <a:latin typeface="맑은 고딕" panose="020B0503020000020004" pitchFamily="50" charset="-127"/>
                </a:rPr>
                <a:t>)</a:t>
              </a:r>
            </a:p>
          </p:txBody>
        </p:sp>
        <p:sp>
          <p:nvSpPr>
            <p:cNvPr id="9" name="AutoShape 19"/>
            <p:cNvSpPr>
              <a:spLocks noChangeArrowheads="1"/>
            </p:cNvSpPr>
            <p:nvPr/>
          </p:nvSpPr>
          <p:spPr bwMode="auto">
            <a:xfrm>
              <a:off x="240" y="2637"/>
              <a:ext cx="1325" cy="937"/>
            </a:xfrm>
            <a:prstGeom prst="roundRect">
              <a:avLst>
                <a:gd name="adj" fmla="val 16667"/>
              </a:avLst>
            </a:prstGeom>
            <a:solidFill>
              <a:schemeClr val="bg1">
                <a:lumMod val="85000"/>
                <a:alpha val="50195"/>
              </a:schemeClr>
            </a:solidFill>
            <a:ln w="9525">
              <a:solidFill>
                <a:schemeClr val="tx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b="1" dirty="0">
                  <a:latin typeface="맑은 고딕" panose="020B0503020000020004" pitchFamily="50" charset="-127"/>
                </a:rPr>
                <a:t>단순무작위추출</a:t>
              </a:r>
            </a:p>
            <a:p>
              <a:r>
                <a:rPr lang="en-US" altLang="ko-KR" sz="1600" b="1" dirty="0">
                  <a:latin typeface="맑은 고딕" panose="020B0503020000020004" pitchFamily="50" charset="-127"/>
                </a:rPr>
                <a:t>(simple random</a:t>
              </a:r>
            </a:p>
            <a:p>
              <a:r>
                <a:rPr lang="en-US" altLang="ko-KR" sz="1600" b="1" dirty="0">
                  <a:latin typeface="맑은 고딕" panose="020B0503020000020004" pitchFamily="50" charset="-127"/>
                </a:rPr>
                <a:t>sampling)</a:t>
              </a:r>
            </a:p>
          </p:txBody>
        </p:sp>
        <p:sp>
          <p:nvSpPr>
            <p:cNvPr id="10" name="AutoShape 20"/>
            <p:cNvSpPr>
              <a:spLocks noChangeArrowheads="1"/>
            </p:cNvSpPr>
            <p:nvPr/>
          </p:nvSpPr>
          <p:spPr bwMode="auto">
            <a:xfrm>
              <a:off x="1565" y="1624"/>
              <a:ext cx="2179" cy="824"/>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1600" dirty="0">
                  <a:latin typeface="맑은 고딕" panose="020B0503020000020004" pitchFamily="50" charset="-127"/>
                </a:rPr>
                <a:t>모집단의 구성비에 따라 다양한</a:t>
              </a:r>
              <a:endParaRPr lang="en-US" altLang="ko-KR" sz="1600" dirty="0">
                <a:latin typeface="맑은 고딕" panose="020B0503020000020004" pitchFamily="50" charset="-127"/>
              </a:endParaRPr>
            </a:p>
            <a:p>
              <a:r>
                <a:rPr lang="ko-KR" altLang="en-US" sz="1600" dirty="0">
                  <a:latin typeface="맑은 고딕" panose="020B0503020000020004" pitchFamily="50" charset="-127"/>
                </a:rPr>
                <a:t>특성의 사람들을 뽑도록 미리</a:t>
              </a:r>
            </a:p>
            <a:p>
              <a:r>
                <a:rPr lang="ko-KR" altLang="en-US" sz="1600" dirty="0">
                  <a:latin typeface="맑은 고딕" panose="020B0503020000020004" pitchFamily="50" charset="-127"/>
                </a:rPr>
                <a:t>관측치수를 할당하여 표본추출</a:t>
              </a:r>
              <a:endParaRPr lang="en-US" altLang="ko-KR" sz="1600" dirty="0">
                <a:latin typeface="맑은 고딕" panose="020B0503020000020004" pitchFamily="50" charset="-127"/>
              </a:endParaRPr>
            </a:p>
            <a:p>
              <a:r>
                <a:rPr lang="en-US" altLang="ko-KR" sz="1600" dirty="0">
                  <a:solidFill>
                    <a:srgbClr val="FF0000"/>
                  </a:solidFill>
                  <a:latin typeface="맑은 고딕" panose="020B0503020000020004" pitchFamily="50" charset="-127"/>
                </a:rPr>
                <a:t>(</a:t>
              </a:r>
              <a:r>
                <a:rPr lang="ko-KR" altLang="en-US" sz="1600" dirty="0">
                  <a:solidFill>
                    <a:srgbClr val="FF0000"/>
                  </a:solidFill>
                  <a:latin typeface="맑은 고딕" panose="020B0503020000020004" pitchFamily="50" charset="-127"/>
                </a:rPr>
                <a:t>비확률추출법</a:t>
              </a:r>
              <a:r>
                <a:rPr lang="en-US" altLang="ko-KR" sz="1600" dirty="0">
                  <a:solidFill>
                    <a:srgbClr val="FF0000"/>
                  </a:solidFill>
                  <a:latin typeface="맑은 고딕" panose="020B0503020000020004" pitchFamily="50" charset="-127"/>
                </a:rPr>
                <a:t>)</a:t>
              </a:r>
              <a:endParaRPr lang="ko-KR" altLang="en-US" sz="1600" dirty="0">
                <a:solidFill>
                  <a:srgbClr val="FF0000"/>
                </a:solidFill>
                <a:latin typeface="맑은 고딕" panose="020B0503020000020004" pitchFamily="50" charset="-127"/>
              </a:endParaRPr>
            </a:p>
          </p:txBody>
        </p:sp>
        <p:sp>
          <p:nvSpPr>
            <p:cNvPr id="11" name="AutoShape 21"/>
            <p:cNvSpPr>
              <a:spLocks noChangeArrowheads="1"/>
            </p:cNvSpPr>
            <p:nvPr/>
          </p:nvSpPr>
          <p:spPr bwMode="auto">
            <a:xfrm>
              <a:off x="1565" y="2622"/>
              <a:ext cx="2179" cy="97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1600" dirty="0">
                  <a:latin typeface="맑은 고딕" panose="020B0503020000020004" pitchFamily="50" charset="-127"/>
                </a:rPr>
                <a:t>무작위 </a:t>
              </a:r>
              <a:r>
                <a:rPr lang="ko-KR" altLang="en-US" sz="1600" dirty="0" err="1">
                  <a:latin typeface="맑은 고딕" panose="020B0503020000020004" pitchFamily="50" charset="-127"/>
                </a:rPr>
                <a:t>비복원</a:t>
              </a:r>
              <a:r>
                <a:rPr lang="ko-KR" altLang="en-US" sz="1600" dirty="0">
                  <a:latin typeface="맑은 고딕" panose="020B0503020000020004" pitchFamily="50" charset="-127"/>
                </a:rPr>
                <a:t> 추출</a:t>
              </a:r>
            </a:p>
            <a:p>
              <a:r>
                <a:rPr lang="en-US" altLang="ko-KR" sz="1600" dirty="0">
                  <a:latin typeface="맑은 고딕" panose="020B0503020000020004" pitchFamily="50" charset="-127"/>
                </a:rPr>
                <a:t>-</a:t>
              </a:r>
              <a:r>
                <a:rPr lang="ko-KR" altLang="en-US" sz="1600" dirty="0">
                  <a:latin typeface="맑은 고딕" panose="020B0503020000020004" pitchFamily="50" charset="-127"/>
                </a:rPr>
                <a:t>모집단에서 임의로 표본을 추출</a:t>
              </a:r>
            </a:p>
            <a:p>
              <a:r>
                <a:rPr lang="en-US" altLang="ko-KR" sz="1600" dirty="0">
                  <a:latin typeface="맑은 고딕" panose="020B0503020000020004" pitchFamily="50" charset="-127"/>
                </a:rPr>
                <a:t>-</a:t>
              </a:r>
              <a:r>
                <a:rPr lang="ko-KR" altLang="en-US" sz="1600" dirty="0">
                  <a:latin typeface="맑은 고딕" panose="020B0503020000020004" pitchFamily="50" charset="-127"/>
                </a:rPr>
                <a:t>한번 뽑은 것은 복원하지 않음</a:t>
              </a:r>
            </a:p>
            <a:p>
              <a:r>
                <a:rPr lang="en-US" altLang="ko-KR" sz="1600" dirty="0">
                  <a:latin typeface="맑은 고딕" panose="020B0503020000020004" pitchFamily="50" charset="-127"/>
                </a:rPr>
                <a:t>-</a:t>
              </a:r>
              <a:r>
                <a:rPr lang="ko-KR" altLang="en-US" sz="1600" dirty="0">
                  <a:latin typeface="맑은 고딕" panose="020B0503020000020004" pitchFamily="50" charset="-127"/>
                </a:rPr>
                <a:t>단순무작위표본</a:t>
              </a:r>
            </a:p>
            <a:p>
              <a:r>
                <a:rPr lang="en-US" altLang="ko-KR" sz="1600" dirty="0">
                  <a:latin typeface="맑은 고딕" panose="020B0503020000020004" pitchFamily="50" charset="-127"/>
                </a:rPr>
                <a:t>(simple random sample: SRS)</a:t>
              </a:r>
            </a:p>
          </p:txBody>
        </p:sp>
        <p:sp>
          <p:nvSpPr>
            <p:cNvPr id="12" name="AutoShape 22"/>
            <p:cNvSpPr>
              <a:spLocks noChangeArrowheads="1"/>
            </p:cNvSpPr>
            <p:nvPr/>
          </p:nvSpPr>
          <p:spPr bwMode="auto">
            <a:xfrm>
              <a:off x="3744" y="1584"/>
              <a:ext cx="1776" cy="864"/>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1600" dirty="0">
                  <a:latin typeface="맑은 고딕" panose="020B0503020000020004" pitchFamily="50" charset="-127"/>
                </a:rPr>
                <a:t>할당에 쓰인 조건 외의</a:t>
              </a:r>
            </a:p>
            <a:p>
              <a:r>
                <a:rPr lang="ko-KR" altLang="en-US" sz="1600" dirty="0">
                  <a:latin typeface="맑은 고딕" panose="020B0503020000020004" pitchFamily="50" charset="-127"/>
                </a:rPr>
                <a:t>나머지 특성에 관한 한</a:t>
              </a:r>
            </a:p>
            <a:p>
              <a:r>
                <a:rPr lang="ko-KR" altLang="en-US" sz="1600" dirty="0">
                  <a:latin typeface="맑은 고딕" panose="020B0503020000020004" pitchFamily="50" charset="-127"/>
                </a:rPr>
                <a:t>조사원의 자의가 개입되어</a:t>
              </a:r>
            </a:p>
            <a:p>
              <a:r>
                <a:rPr lang="ko-KR" altLang="en-US" sz="1600" dirty="0">
                  <a:latin typeface="맑은 고딕" panose="020B0503020000020004" pitchFamily="50" charset="-127"/>
                </a:rPr>
                <a:t>표본의 신뢰성이 떨어짐</a:t>
              </a:r>
            </a:p>
          </p:txBody>
        </p:sp>
        <p:sp>
          <p:nvSpPr>
            <p:cNvPr id="13" name="AutoShape 23"/>
            <p:cNvSpPr>
              <a:spLocks noChangeArrowheads="1"/>
            </p:cNvSpPr>
            <p:nvPr/>
          </p:nvSpPr>
          <p:spPr bwMode="auto">
            <a:xfrm>
              <a:off x="3744" y="2592"/>
              <a:ext cx="1776" cy="100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1600" dirty="0">
                  <a:latin typeface="맑은 고딕" panose="020B0503020000020004" pitchFamily="50" charset="-127"/>
                </a:rPr>
                <a:t>실제로 표본을 추출할 때</a:t>
              </a:r>
            </a:p>
            <a:p>
              <a:r>
                <a:rPr lang="ko-KR" altLang="en-US" sz="1600" dirty="0">
                  <a:latin typeface="맑은 고딕" panose="020B0503020000020004" pitchFamily="50" charset="-127"/>
                </a:rPr>
                <a:t>모집단 전체로부터 </a:t>
              </a:r>
            </a:p>
            <a:p>
              <a:r>
                <a:rPr lang="ko-KR" altLang="en-US" sz="1600" dirty="0">
                  <a:latin typeface="맑은 고딕" panose="020B0503020000020004" pitchFamily="50" charset="-127"/>
                </a:rPr>
                <a:t>단순무작위추출하기는</a:t>
              </a:r>
            </a:p>
            <a:p>
              <a:r>
                <a:rPr lang="ko-KR" altLang="en-US" sz="1600" dirty="0">
                  <a:latin typeface="맑은 고딕" panose="020B0503020000020004" pitchFamily="50" charset="-127"/>
                </a:rPr>
                <a:t>매우 어려움</a:t>
              </a:r>
            </a:p>
            <a:p>
              <a:r>
                <a:rPr lang="en-US" altLang="ko-KR" sz="1600" dirty="0">
                  <a:latin typeface="맑은 고딕" panose="020B0503020000020004" pitchFamily="50" charset="-127"/>
                </a:rPr>
                <a:t>- </a:t>
              </a:r>
              <a:r>
                <a:rPr lang="ko-KR" altLang="en-US" sz="1600" dirty="0">
                  <a:latin typeface="맑은 고딕" panose="020B0503020000020004" pitchFamily="50" charset="-127"/>
                </a:rPr>
                <a:t>다단계군집추출이용</a:t>
              </a:r>
            </a:p>
          </p:txBody>
        </p:sp>
      </p:grpSp>
    </p:spTree>
    <p:extLst>
      <p:ext uri="{BB962C8B-B14F-4D97-AF65-F5344CB8AC3E}">
        <p14:creationId xmlns:p14="http://schemas.microsoft.com/office/powerpoint/2010/main" val="89903757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표본추출방법</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a:lnSpc>
                <a:spcPct val="150000"/>
              </a:lnSpc>
              <a:buNone/>
            </a:pPr>
            <a:r>
              <a:rPr lang="en-US" altLang="ko-KR" sz="2400" dirty="0"/>
              <a:t>Ex.</a:t>
            </a:r>
            <a:r>
              <a:rPr lang="ko-KR" altLang="en-US" sz="2400" dirty="0"/>
              <a:t>                     </a:t>
            </a:r>
          </a:p>
          <a:p>
            <a:pPr>
              <a:lnSpc>
                <a:spcPct val="150000"/>
              </a:lnSpc>
            </a:pPr>
            <a:r>
              <a:rPr lang="en-US" altLang="ko-KR" sz="1800" dirty="0">
                <a:latin typeface="맑은 고딕" panose="020B0503020000020004" pitchFamily="50" charset="-127"/>
              </a:rPr>
              <a:t>1,000</a:t>
            </a:r>
            <a:r>
              <a:rPr lang="ko-KR" altLang="en-US" sz="1800" dirty="0">
                <a:latin typeface="맑은 고딕" panose="020B0503020000020004" pitchFamily="50" charset="-127"/>
              </a:rPr>
              <a:t>명의 공무원</a:t>
            </a:r>
            <a:r>
              <a:rPr lang="en-US" altLang="ko-KR" sz="1800" dirty="0">
                <a:latin typeface="맑은 고딕" panose="020B0503020000020004" pitchFamily="50" charset="-127"/>
              </a:rPr>
              <a:t>(</a:t>
            </a:r>
            <a:r>
              <a:rPr lang="ko-KR" altLang="en-US" sz="1800" dirty="0">
                <a:latin typeface="맑은 고딕" panose="020B0503020000020004" pitchFamily="50" charset="-127"/>
              </a:rPr>
              <a:t>모집단</a:t>
            </a:r>
            <a:r>
              <a:rPr lang="en-US" altLang="ko-KR" sz="1800" dirty="0">
                <a:latin typeface="맑은 고딕" panose="020B0503020000020004" pitchFamily="50" charset="-127"/>
              </a:rPr>
              <a:t>)</a:t>
            </a:r>
            <a:r>
              <a:rPr lang="ko-KR" altLang="en-US" sz="1800" dirty="0">
                <a:latin typeface="맑은 고딕" panose="020B0503020000020004" pitchFamily="50" charset="-127"/>
              </a:rPr>
              <a:t> 중에서 </a:t>
            </a:r>
            <a:r>
              <a:rPr lang="en-US" altLang="ko-KR" sz="1800" dirty="0">
                <a:latin typeface="맑은 고딕" panose="020B0503020000020004" pitchFamily="50" charset="-127"/>
              </a:rPr>
              <a:t>100</a:t>
            </a:r>
            <a:r>
              <a:rPr lang="ko-KR" altLang="en-US" sz="1800" dirty="0">
                <a:latin typeface="맑은 고딕" panose="020B0503020000020004" pitchFamily="50" charset="-127"/>
              </a:rPr>
              <a:t>명의 표본을 추출하고자 함</a:t>
            </a:r>
            <a:endParaRPr lang="en-US" altLang="ko-KR" sz="1800" dirty="0">
              <a:latin typeface="맑은 고딕" panose="020B0503020000020004" pitchFamily="50" charset="-127"/>
            </a:endParaRPr>
          </a:p>
          <a:p>
            <a:pPr>
              <a:lnSpc>
                <a:spcPct val="150000"/>
              </a:lnSpc>
            </a:pPr>
            <a:r>
              <a:rPr lang="ko-KR" altLang="en-US" sz="1800" dirty="0">
                <a:latin typeface="맑은 고딕" panose="020B0503020000020004" pitchFamily="50" charset="-127"/>
              </a:rPr>
              <a:t>모집단 </a:t>
            </a:r>
            <a:r>
              <a:rPr lang="en-US" altLang="ko-KR" sz="1800" dirty="0">
                <a:latin typeface="맑은 고딕" panose="020B0503020000020004" pitchFamily="50" charset="-127"/>
              </a:rPr>
              <a:t>1,000</a:t>
            </a:r>
            <a:r>
              <a:rPr lang="ko-KR" altLang="en-US" sz="1800" dirty="0">
                <a:latin typeface="맑은 고딕" panose="020B0503020000020004" pitchFamily="50" charset="-127"/>
              </a:rPr>
              <a:t>명은 </a:t>
            </a:r>
            <a:r>
              <a:rPr lang="en-US" altLang="ko-KR" sz="1800" dirty="0">
                <a:latin typeface="맑은 고딕" panose="020B0503020000020004" pitchFamily="50" charset="-127"/>
              </a:rPr>
              <a:t>700</a:t>
            </a:r>
            <a:r>
              <a:rPr lang="ko-KR" altLang="en-US" sz="1800" dirty="0">
                <a:latin typeface="맑은 고딕" panose="020B0503020000020004" pitchFamily="50" charset="-127"/>
              </a:rPr>
              <a:t>명은 </a:t>
            </a:r>
            <a:r>
              <a:rPr lang="en-US" altLang="ko-KR" sz="1800" dirty="0">
                <a:latin typeface="맑은 고딕" panose="020B0503020000020004" pitchFamily="50" charset="-127"/>
              </a:rPr>
              <a:t>6</a:t>
            </a:r>
            <a:r>
              <a:rPr lang="ko-KR" altLang="en-US" sz="1800" dirty="0">
                <a:latin typeface="맑은 고딕" panose="020B0503020000020004" pitchFamily="50" charset="-127"/>
              </a:rPr>
              <a:t>급 이하</a:t>
            </a:r>
            <a:r>
              <a:rPr lang="en-US" altLang="ko-KR" sz="1800" dirty="0">
                <a:latin typeface="맑은 고딕" panose="020B0503020000020004" pitchFamily="50" charset="-127"/>
              </a:rPr>
              <a:t>, 200</a:t>
            </a:r>
            <a:r>
              <a:rPr lang="ko-KR" altLang="en-US" sz="1800" dirty="0">
                <a:latin typeface="맑은 고딕" panose="020B0503020000020004" pitchFamily="50" charset="-127"/>
              </a:rPr>
              <a:t>명은 </a:t>
            </a:r>
            <a:r>
              <a:rPr lang="en-US" altLang="ko-KR" sz="1800" dirty="0">
                <a:latin typeface="맑은 고딕" panose="020B0503020000020004" pitchFamily="50" charset="-127"/>
              </a:rPr>
              <a:t>5</a:t>
            </a:r>
            <a:r>
              <a:rPr lang="ko-KR" altLang="en-US" sz="1800" dirty="0">
                <a:latin typeface="맑은 고딕" panose="020B0503020000020004" pitchFamily="50" charset="-127"/>
              </a:rPr>
              <a:t>급</a:t>
            </a:r>
            <a:r>
              <a:rPr lang="en-US" altLang="ko-KR" sz="1800" dirty="0">
                <a:latin typeface="맑은 고딕" panose="020B0503020000020004" pitchFamily="50" charset="-127"/>
              </a:rPr>
              <a:t>, 100</a:t>
            </a:r>
            <a:r>
              <a:rPr lang="ko-KR" altLang="en-US" sz="1800" dirty="0">
                <a:latin typeface="맑은 고딕" panose="020B0503020000020004" pitchFamily="50" charset="-127"/>
              </a:rPr>
              <a:t>명은 </a:t>
            </a:r>
            <a:r>
              <a:rPr lang="en-US" altLang="ko-KR" sz="1800" dirty="0">
                <a:latin typeface="맑은 고딕" panose="020B0503020000020004" pitchFamily="50" charset="-127"/>
              </a:rPr>
              <a:t>4</a:t>
            </a:r>
            <a:r>
              <a:rPr lang="ko-KR" altLang="en-US" sz="1800" dirty="0">
                <a:latin typeface="맑은 고딕" panose="020B0503020000020004" pitchFamily="50" charset="-127"/>
              </a:rPr>
              <a:t>급 이상으로 구성됨을 파악</a:t>
            </a:r>
            <a:endParaRPr lang="en-US" altLang="ko-KR" sz="1800" dirty="0">
              <a:latin typeface="맑은 고딕" panose="020B0503020000020004" pitchFamily="50" charset="-127"/>
            </a:endParaRPr>
          </a:p>
          <a:p>
            <a:pPr>
              <a:lnSpc>
                <a:spcPct val="150000"/>
              </a:lnSpc>
            </a:pPr>
            <a:r>
              <a:rPr lang="ko-KR" altLang="en-US" sz="1800" dirty="0">
                <a:latin typeface="맑은 고딕" panose="020B0503020000020004" pitchFamily="50" charset="-127"/>
              </a:rPr>
              <a:t>표본은 </a:t>
            </a:r>
            <a:r>
              <a:rPr lang="en-US" altLang="ko-KR" sz="1800" dirty="0">
                <a:latin typeface="맑은 고딕" panose="020B0503020000020004" pitchFamily="50" charset="-127"/>
              </a:rPr>
              <a:t>6</a:t>
            </a:r>
            <a:r>
              <a:rPr lang="ko-KR" altLang="en-US" sz="1800" dirty="0">
                <a:latin typeface="맑은 고딕" panose="020B0503020000020004" pitchFamily="50" charset="-127"/>
              </a:rPr>
              <a:t>급 이하에서 </a:t>
            </a:r>
            <a:r>
              <a:rPr lang="en-US" altLang="ko-KR" sz="1800" dirty="0">
                <a:latin typeface="맑은 고딕" panose="020B0503020000020004" pitchFamily="50" charset="-127"/>
              </a:rPr>
              <a:t>70</a:t>
            </a:r>
            <a:r>
              <a:rPr lang="ko-KR" altLang="en-US" sz="1800" dirty="0">
                <a:latin typeface="맑은 고딕" panose="020B0503020000020004" pitchFamily="50" charset="-127"/>
              </a:rPr>
              <a:t>명</a:t>
            </a:r>
            <a:r>
              <a:rPr lang="en-US" altLang="ko-KR" sz="1800" dirty="0">
                <a:latin typeface="맑은 고딕" panose="020B0503020000020004" pitchFamily="50" charset="-127"/>
              </a:rPr>
              <a:t>, 5</a:t>
            </a:r>
            <a:r>
              <a:rPr lang="ko-KR" altLang="en-US" sz="1800" dirty="0">
                <a:latin typeface="맑은 고딕" panose="020B0503020000020004" pitchFamily="50" charset="-127"/>
              </a:rPr>
              <a:t>급에서 </a:t>
            </a:r>
            <a:r>
              <a:rPr lang="en-US" altLang="ko-KR" sz="1800" dirty="0">
                <a:latin typeface="맑은 고딕" panose="020B0503020000020004" pitchFamily="50" charset="-127"/>
              </a:rPr>
              <a:t>20</a:t>
            </a:r>
            <a:r>
              <a:rPr lang="ko-KR" altLang="en-US" sz="1800" dirty="0">
                <a:latin typeface="맑은 고딕" panose="020B0503020000020004" pitchFamily="50" charset="-127"/>
              </a:rPr>
              <a:t>명</a:t>
            </a:r>
            <a:r>
              <a:rPr lang="en-US" altLang="ko-KR" sz="1800" dirty="0">
                <a:latin typeface="맑은 고딕" panose="020B0503020000020004" pitchFamily="50" charset="-127"/>
              </a:rPr>
              <a:t>, 4</a:t>
            </a:r>
            <a:r>
              <a:rPr lang="ko-KR" altLang="en-US" sz="1800" dirty="0">
                <a:latin typeface="맑은 고딕" panose="020B0503020000020004" pitchFamily="50" charset="-127"/>
              </a:rPr>
              <a:t>급 이상에서 </a:t>
            </a:r>
            <a:r>
              <a:rPr lang="en-US" altLang="ko-KR" sz="1800" dirty="0">
                <a:latin typeface="맑은 고딕" panose="020B0503020000020004" pitchFamily="50" charset="-127"/>
              </a:rPr>
              <a:t>10</a:t>
            </a:r>
            <a:r>
              <a:rPr lang="ko-KR" altLang="en-US" sz="1800" dirty="0">
                <a:latin typeface="맑은 고딕" panose="020B0503020000020004" pitchFamily="50" charset="-127"/>
              </a:rPr>
              <a:t>명을 각각 </a:t>
            </a:r>
            <a:r>
              <a:rPr lang="ko-KR" altLang="en-US" sz="1800" u="sng" dirty="0">
                <a:latin typeface="맑은 고딕" panose="020B0503020000020004" pitchFamily="50" charset="-127"/>
              </a:rPr>
              <a:t>무작위 추출</a:t>
            </a:r>
            <a:endParaRPr lang="en-US" altLang="ko-KR" sz="1800" u="sng" dirty="0">
              <a:latin typeface="맑은 고딕" panose="020B0503020000020004" pitchFamily="50" charset="-127"/>
            </a:endParaRPr>
          </a:p>
        </p:txBody>
      </p:sp>
      <p:sp>
        <p:nvSpPr>
          <p:cNvPr id="10" name="AutoShape 5"/>
          <p:cNvSpPr>
            <a:spLocks noChangeArrowheads="1"/>
          </p:cNvSpPr>
          <p:nvPr/>
        </p:nvSpPr>
        <p:spPr bwMode="auto">
          <a:xfrm>
            <a:off x="1988544" y="1611551"/>
            <a:ext cx="39550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n-ea"/>
              </a:rPr>
              <a:t>층화추출</a:t>
            </a:r>
            <a:r>
              <a:rPr lang="ko-KR" altLang="en-US" b="1" dirty="0">
                <a:latin typeface="+mn-ea"/>
              </a:rPr>
              <a:t> </a:t>
            </a:r>
            <a:r>
              <a:rPr lang="en-US" altLang="ko-KR" b="1" dirty="0">
                <a:latin typeface="+mn-ea"/>
              </a:rPr>
              <a:t>(stratified sampling)</a:t>
            </a:r>
          </a:p>
        </p:txBody>
      </p:sp>
    </p:spTree>
    <p:extLst>
      <p:ext uri="{BB962C8B-B14F-4D97-AF65-F5344CB8AC3E}">
        <p14:creationId xmlns:p14="http://schemas.microsoft.com/office/powerpoint/2010/main" val="300131119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표본추출방법</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a:lnSpc>
                <a:spcPct val="150000"/>
              </a:lnSpc>
              <a:buNone/>
            </a:pPr>
            <a:r>
              <a:rPr lang="ko-KR" altLang="en-US" sz="1800" dirty="0">
                <a:latin typeface="맑은 고딕" panose="020B0503020000020004" pitchFamily="50" charset="-127"/>
              </a:rPr>
              <a:t>갤럽의 표본추출방식</a:t>
            </a:r>
            <a:endParaRPr lang="en-US" altLang="ko-KR" sz="1800" dirty="0">
              <a:latin typeface="맑은 고딕" panose="020B0503020000020004" pitchFamily="50" charset="-127"/>
            </a:endParaRPr>
          </a:p>
          <a:p>
            <a:pPr lvl="1">
              <a:lnSpc>
                <a:spcPct val="150000"/>
              </a:lnSpc>
              <a:defRPr/>
            </a:pPr>
            <a:r>
              <a:rPr lang="ko-KR" altLang="en-US" sz="1600" dirty="0">
                <a:latin typeface="맑은 고딕" panose="020B0503020000020004" pitchFamily="50" charset="-127"/>
              </a:rPr>
              <a:t>거주지를 바탕으로 해서  </a:t>
            </a:r>
            <a:endParaRPr lang="en-US" altLang="ko-KR" sz="1600" dirty="0">
              <a:latin typeface="맑은 고딕" panose="020B0503020000020004" pitchFamily="50" charset="-127"/>
            </a:endParaRPr>
          </a:p>
          <a:p>
            <a:pPr marL="457200" lvl="1" indent="0">
              <a:lnSpc>
                <a:spcPct val="150000"/>
              </a:lnSpc>
              <a:buNone/>
              <a:defRPr/>
            </a:pPr>
            <a:r>
              <a:rPr lang="en-US" altLang="ko-KR" sz="1600" dirty="0">
                <a:latin typeface="맑은 고딕" panose="020B0503020000020004" pitchFamily="50" charset="-127"/>
              </a:rPr>
              <a:t>    </a:t>
            </a:r>
            <a:r>
              <a:rPr lang="ko-KR" altLang="en-US" sz="1600" dirty="0">
                <a:latin typeface="맑은 고딕" panose="020B0503020000020004" pitchFamily="50" charset="-127"/>
              </a:rPr>
              <a:t>관측치수를 할당한다</a:t>
            </a:r>
            <a:r>
              <a:rPr lang="en-US" altLang="ko-KR" sz="1600" dirty="0">
                <a:latin typeface="맑은 고딕" panose="020B0503020000020004" pitchFamily="50" charset="-127"/>
              </a:rPr>
              <a:t>.</a:t>
            </a:r>
          </a:p>
          <a:p>
            <a:pPr marL="457200" lvl="1" indent="0">
              <a:lnSpc>
                <a:spcPct val="150000"/>
              </a:lnSpc>
              <a:buNone/>
              <a:defRPr/>
            </a:pPr>
            <a:r>
              <a:rPr lang="en-US" altLang="ko-KR" sz="1600" dirty="0">
                <a:latin typeface="맑은 고딕" panose="020B0503020000020004" pitchFamily="50" charset="-127"/>
              </a:rPr>
              <a:t> </a:t>
            </a:r>
          </a:p>
          <a:p>
            <a:pPr lvl="1">
              <a:lnSpc>
                <a:spcPct val="150000"/>
              </a:lnSpc>
              <a:defRPr/>
            </a:pPr>
            <a:r>
              <a:rPr lang="ko-KR" altLang="en-US" sz="1600" dirty="0">
                <a:latin typeface="맑은 고딕" panose="020B0503020000020004" pitchFamily="50" charset="-127"/>
              </a:rPr>
              <a:t>각 단계마다 확률적 방법을</a:t>
            </a:r>
            <a:endParaRPr lang="en-US" altLang="ko-KR" sz="1600" dirty="0">
              <a:latin typeface="맑은 고딕" panose="020B0503020000020004" pitchFamily="50" charset="-127"/>
            </a:endParaRPr>
          </a:p>
          <a:p>
            <a:pPr marL="457200" lvl="1" indent="0">
              <a:lnSpc>
                <a:spcPct val="150000"/>
              </a:lnSpc>
              <a:buNone/>
              <a:defRPr/>
            </a:pPr>
            <a:r>
              <a:rPr lang="en-US" altLang="ko-KR" sz="1600" dirty="0">
                <a:latin typeface="맑은 고딕" panose="020B0503020000020004" pitchFamily="50" charset="-127"/>
              </a:rPr>
              <a:t>   </a:t>
            </a:r>
            <a:r>
              <a:rPr lang="ko-KR" altLang="en-US" sz="1600" dirty="0">
                <a:latin typeface="맑은 고딕" panose="020B0503020000020004" pitchFamily="50" charset="-127"/>
              </a:rPr>
              <a:t> 써서 표본을 추출한다</a:t>
            </a:r>
            <a:r>
              <a:rPr lang="en-US" altLang="ko-KR" sz="1600" dirty="0">
                <a:latin typeface="맑은 고딕" panose="020B0503020000020004" pitchFamily="50" charset="-127"/>
              </a:rPr>
              <a:t>. </a:t>
            </a:r>
            <a:endParaRPr lang="en-US" altLang="ko-KR" sz="1600" dirty="0">
              <a:sym typeface="Symbol" pitchFamily="18" charset="2"/>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p:txBody>
      </p:sp>
      <p:sp>
        <p:nvSpPr>
          <p:cNvPr id="6" name="AutoShape 5"/>
          <p:cNvSpPr>
            <a:spLocks noChangeArrowheads="1"/>
          </p:cNvSpPr>
          <p:nvPr/>
        </p:nvSpPr>
        <p:spPr bwMode="auto">
          <a:xfrm>
            <a:off x="1988544" y="1611551"/>
            <a:ext cx="540360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 다단계군집추출</a:t>
            </a:r>
            <a:r>
              <a:rPr lang="en-US" altLang="ko-KR" b="1" dirty="0"/>
              <a:t>(multistage cluster sampling)</a:t>
            </a:r>
          </a:p>
        </p:txBody>
      </p:sp>
      <p:pic>
        <p:nvPicPr>
          <p:cNvPr id="7" name="Picture 6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9936" y="2308690"/>
            <a:ext cx="4320480" cy="4144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883787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표본추출방법</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a:lnSpc>
                <a:spcPct val="150000"/>
              </a:lnSpc>
              <a:buNone/>
            </a:pPr>
            <a:r>
              <a:rPr lang="ko-KR" altLang="en-US" sz="1800" dirty="0">
                <a:latin typeface="맑은 고딕" panose="020B0503020000020004" pitchFamily="50" charset="-127"/>
              </a:rPr>
              <a:t>확률적 표본추출 방법의 특징</a:t>
            </a:r>
            <a:endParaRPr lang="en-US" altLang="ko-KR" sz="1800" dirty="0">
              <a:latin typeface="맑은 고딕" panose="020B0503020000020004" pitchFamily="50" charset="-127"/>
            </a:endParaRPr>
          </a:p>
          <a:p>
            <a:pPr lvl="1">
              <a:lnSpc>
                <a:spcPct val="150000"/>
              </a:lnSpc>
              <a:defRPr/>
            </a:pPr>
            <a:r>
              <a:rPr lang="ko-KR" altLang="en-US" sz="1600" dirty="0">
                <a:latin typeface="맑은 고딕" panose="020B0503020000020004" pitchFamily="50" charset="-127"/>
              </a:rPr>
              <a:t>표본추출절차가 명확하고 이는 확률에 바탕을 둔다</a:t>
            </a:r>
            <a:r>
              <a:rPr lang="en-US" altLang="ko-KR" sz="1600" dirty="0">
                <a:latin typeface="맑은 고딕" panose="020B0503020000020004" pitchFamily="50" charset="-127"/>
              </a:rPr>
              <a:t>. </a:t>
            </a:r>
          </a:p>
          <a:p>
            <a:pPr lvl="1">
              <a:lnSpc>
                <a:spcPct val="150000"/>
              </a:lnSpc>
              <a:defRPr/>
            </a:pPr>
            <a:r>
              <a:rPr lang="ko-KR" altLang="en-US" sz="1600" dirty="0">
                <a:latin typeface="맑은 고딕" panose="020B0503020000020004" pitchFamily="50" charset="-127"/>
              </a:rPr>
              <a:t>확률적 방법은 모집단을 이루는 개개의 구성원이 표본으로 선택될 확률을 계산할 수 있게 해준다</a:t>
            </a:r>
            <a:r>
              <a:rPr lang="en-US" altLang="ko-KR" sz="1600" dirty="0">
                <a:latin typeface="맑은 고딕" panose="020B0503020000020004" pitchFamily="50" charset="-127"/>
              </a:rPr>
              <a:t>.</a:t>
            </a:r>
          </a:p>
          <a:p>
            <a:pPr lvl="1">
              <a:lnSpc>
                <a:spcPct val="150000"/>
              </a:lnSpc>
              <a:defRPr/>
            </a:pPr>
            <a:r>
              <a:rPr lang="ko-KR" altLang="en-US" sz="1600" dirty="0">
                <a:latin typeface="맑은 고딕" panose="020B0503020000020004" pitchFamily="50" charset="-127"/>
              </a:rPr>
              <a:t>조사원 스스로 누구와 면담할 지 결정할 수 없다</a:t>
            </a:r>
            <a:r>
              <a:rPr lang="en-US" altLang="ko-KR" sz="1600" dirty="0">
                <a:latin typeface="맑은 고딕" panose="020B0503020000020004" pitchFamily="50" charset="-127"/>
              </a:rPr>
              <a:t>.</a:t>
            </a:r>
          </a:p>
          <a:p>
            <a:pPr lvl="1">
              <a:lnSpc>
                <a:spcPct val="150000"/>
              </a:lnSpc>
              <a:defRPr/>
            </a:pPr>
            <a:r>
              <a:rPr lang="ko-KR" altLang="en-US" sz="1600" dirty="0">
                <a:latin typeface="맑은 고딕" panose="020B0503020000020004" pitchFamily="50" charset="-127"/>
              </a:rPr>
              <a:t>제 </a:t>
            </a:r>
            <a:r>
              <a:rPr lang="en-US" altLang="ko-KR" sz="1600" dirty="0">
                <a:latin typeface="맑은 고딕" panose="020B0503020000020004" pitchFamily="50" charset="-127"/>
              </a:rPr>
              <a:t>3</a:t>
            </a:r>
            <a:r>
              <a:rPr lang="ko-KR" altLang="en-US" sz="1600" dirty="0">
                <a:latin typeface="맑은 고딕" panose="020B0503020000020004" pitchFamily="50" charset="-127"/>
              </a:rPr>
              <a:t>자에 의한 반복연구가 가능해지므로 연구결과의 통계적 유의성을 판단할 근거가 마련된다</a:t>
            </a:r>
            <a:r>
              <a:rPr lang="en-US" altLang="ko-KR" sz="1600" dirty="0">
                <a:latin typeface="맑은 고딕" panose="020B0503020000020004" pitchFamily="50" charset="-127"/>
              </a:rPr>
              <a:t>.</a:t>
            </a:r>
            <a:endParaRPr lang="en-US" altLang="ko-KR" sz="1800" dirty="0">
              <a:latin typeface="맑은 고딕" panose="020B0503020000020004" pitchFamily="50" charset="-127"/>
            </a:endParaRPr>
          </a:p>
        </p:txBody>
      </p:sp>
      <p:sp>
        <p:nvSpPr>
          <p:cNvPr id="6" name="AutoShape 5"/>
          <p:cNvSpPr>
            <a:spLocks noChangeArrowheads="1"/>
          </p:cNvSpPr>
          <p:nvPr/>
        </p:nvSpPr>
        <p:spPr bwMode="auto">
          <a:xfrm>
            <a:off x="1988544" y="1611551"/>
            <a:ext cx="540360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단계마다 확률적 방법에 의한 표본추출</a:t>
            </a:r>
            <a:endParaRPr lang="en-US" altLang="ko-KR" b="1" dirty="0"/>
          </a:p>
        </p:txBody>
      </p:sp>
    </p:spTree>
    <p:extLst>
      <p:ext uri="{BB962C8B-B14F-4D97-AF65-F5344CB8AC3E}">
        <p14:creationId xmlns:p14="http://schemas.microsoft.com/office/powerpoint/2010/main" val="2695767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83632" y="3501008"/>
            <a:ext cx="6480720" cy="2952328"/>
            <a:chOff x="3714485" y="3258000"/>
            <a:chExt cx="5755894" cy="3035625"/>
          </a:xfrm>
        </p:grpSpPr>
        <p:graphicFrame>
          <p:nvGraphicFramePr>
            <p:cNvPr id="7" name="차트 6"/>
            <p:cNvGraphicFramePr>
              <a:graphicFrameLocks/>
            </p:cNvGraphicFramePr>
            <p:nvPr/>
          </p:nvGraphicFramePr>
          <p:xfrm>
            <a:off x="3714485" y="3258000"/>
            <a:ext cx="5755894" cy="3035625"/>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5004048" y="3997513"/>
              <a:ext cx="2736304" cy="854443"/>
            </a:xfrm>
            <a:prstGeom prst="rect">
              <a:avLst/>
            </a:prstGeom>
            <a:noFill/>
          </p:spPr>
          <p:txBody>
            <a:bodyPr wrap="square" rtlCol="0">
              <a:spAutoFit/>
            </a:bodyPr>
            <a:lstStyle/>
            <a:p>
              <a:pPr lvl="1">
                <a:lnSpc>
                  <a:spcPct val="150000"/>
                </a:lnSpc>
              </a:pPr>
              <a:r>
                <a:rPr lang="ko-KR" altLang="en-US" sz="1200" dirty="0">
                  <a:latin typeface="나눔고딕" panose="020D0604000000000000" pitchFamily="50" charset="-127"/>
                  <a:ea typeface="나눔고딕" panose="020D0604000000000000" pitchFamily="50" charset="-127"/>
                </a:rPr>
                <a:t>       표본평균</a:t>
              </a:r>
              <a:r>
                <a:rPr lang="en-US" altLang="ko-KR" sz="1200" dirty="0">
                  <a:latin typeface="나눔고딕" panose="020D0604000000000000" pitchFamily="50" charset="-127"/>
                  <a:ea typeface="나눔고딕" panose="020D0604000000000000" pitchFamily="50" charset="-127"/>
                </a:rPr>
                <a:t>: 3.49 (</a:t>
              </a:r>
              <a:r>
                <a:rPr lang="ko-KR" altLang="en-US" sz="1200" dirty="0">
                  <a:latin typeface="나눔고딕" panose="020D0604000000000000" pitchFamily="50" charset="-127"/>
                  <a:ea typeface="나눔고딕" panose="020D0604000000000000" pitchFamily="50" charset="-127"/>
                </a:rPr>
                <a:t>분</a:t>
              </a:r>
              <a:r>
                <a:rPr lang="en-US" altLang="ko-KR" sz="1200" dirty="0">
                  <a:latin typeface="나눔고딕" panose="020D0604000000000000" pitchFamily="50" charset="-127"/>
                  <a:ea typeface="나눔고딕" panose="020D0604000000000000" pitchFamily="50" charset="-127"/>
                </a:rPr>
                <a:t>)</a:t>
              </a:r>
            </a:p>
            <a:p>
              <a:pPr lvl="1">
                <a:lnSpc>
                  <a:spcPct val="150000"/>
                </a:lnSpc>
              </a:pPr>
              <a:r>
                <a:rPr lang="ko-KR" altLang="en-US" sz="1200" dirty="0">
                  <a:latin typeface="나눔고딕" panose="020D0604000000000000" pitchFamily="50" charset="-127"/>
                  <a:ea typeface="나눔고딕" panose="020D0604000000000000" pitchFamily="50" charset="-127"/>
                </a:rPr>
                <a:t>       표본표준편차</a:t>
              </a:r>
              <a:r>
                <a:rPr lang="en-US" altLang="ko-KR" sz="1200" dirty="0">
                  <a:latin typeface="나눔고딕" panose="020D0604000000000000" pitchFamily="50" charset="-127"/>
                  <a:ea typeface="나눔고딕" panose="020D0604000000000000" pitchFamily="50" charset="-127"/>
                </a:rPr>
                <a:t>: 1.14 (</a:t>
              </a:r>
              <a:r>
                <a:rPr lang="ko-KR" altLang="en-US" sz="1200" dirty="0">
                  <a:latin typeface="나눔고딕" panose="020D0604000000000000" pitchFamily="50" charset="-127"/>
                  <a:ea typeface="나눔고딕" panose="020D0604000000000000" pitchFamily="50" charset="-127"/>
                </a:rPr>
                <a:t>분</a:t>
              </a:r>
              <a:r>
                <a:rPr lang="en-US" altLang="ko-KR" sz="1200" dirty="0">
                  <a:latin typeface="나눔고딕" panose="020D0604000000000000" pitchFamily="50" charset="-127"/>
                  <a:ea typeface="나눔고딕" panose="020D0604000000000000" pitchFamily="50" charset="-127"/>
                </a:rPr>
                <a:t>)</a:t>
              </a:r>
            </a:p>
            <a:p>
              <a:endParaRPr lang="ko-KR" altLang="en-US" sz="1200" dirty="0">
                <a:latin typeface="나눔고딕" panose="020D0604000000000000" pitchFamily="50" charset="-127"/>
                <a:ea typeface="나눔고딕" panose="020D0604000000000000" pitchFamily="50" charset="-127"/>
              </a:endParaRPr>
            </a:p>
          </p:txBody>
        </p:sp>
      </p:grpSp>
      <p:sp>
        <p:nvSpPr>
          <p:cNvPr id="11" name="제목 1"/>
          <p:cNvSpPr>
            <a:spLocks noGrp="1"/>
          </p:cNvSpPr>
          <p:nvPr>
            <p:ph type="title"/>
          </p:nvPr>
        </p:nvSpPr>
        <p:spPr>
          <a:xfrm>
            <a:off x="1981200" y="274638"/>
            <a:ext cx="8229600" cy="1143000"/>
          </a:xfrm>
        </p:spPr>
        <p:txBody>
          <a:bodyPr rtlCol="0">
            <a:normAutofit/>
          </a:bodyPr>
          <a:lstStyle/>
          <a:p>
            <a:pPr>
              <a:defRPr/>
            </a:pPr>
            <a:r>
              <a:rPr lang="en-US" altLang="ko-KR" sz="2800" dirty="0">
                <a:latin typeface="나눔고딕" panose="020D0604000000000000" pitchFamily="50" charset="-127"/>
                <a:ea typeface="나눔고딕" panose="020D0604000000000000" pitchFamily="50" charset="-127"/>
              </a:rPr>
              <a:t>2. </a:t>
            </a:r>
            <a:r>
              <a:rPr lang="ko-KR" altLang="en-US" sz="2800" dirty="0">
                <a:latin typeface="나눔고딕" panose="020D0604000000000000" pitchFamily="50" charset="-127"/>
                <a:ea typeface="나눔고딕" panose="020D0604000000000000" pitchFamily="50" charset="-127"/>
              </a:rPr>
              <a:t>히스토그램 예시</a:t>
            </a:r>
            <a:r>
              <a:rPr lang="en-US" altLang="ko-KR" sz="2800" dirty="0">
                <a:latin typeface="나눔고딕" panose="020D0604000000000000" pitchFamily="50" charset="-127"/>
                <a:ea typeface="나눔고딕" panose="020D0604000000000000" pitchFamily="50" charset="-127"/>
              </a:rPr>
              <a:t>: Yellowstone</a:t>
            </a:r>
            <a:r>
              <a:rPr lang="ko-KR" altLang="en-US" sz="2800" dirty="0">
                <a:latin typeface="나눔고딕" panose="020D0604000000000000" pitchFamily="50" charset="-127"/>
                <a:ea typeface="나눔고딕" panose="020D0604000000000000" pitchFamily="50" charset="-127"/>
              </a:rPr>
              <a:t>의 </a:t>
            </a:r>
            <a:r>
              <a:rPr lang="en-US" altLang="ko-KR" sz="2800" dirty="0">
                <a:latin typeface="나눔고딕" panose="020D0604000000000000" pitchFamily="50" charset="-127"/>
                <a:ea typeface="나눔고딕" panose="020D0604000000000000" pitchFamily="50" charset="-127"/>
              </a:rPr>
              <a:t>Old Faithful</a:t>
            </a:r>
            <a:endParaRPr lang="ko-KR" altLang="en-US" sz="2800" dirty="0">
              <a:latin typeface="나눔고딕" panose="020D0604000000000000" pitchFamily="50" charset="-127"/>
              <a:ea typeface="나눔고딕" panose="020D0604000000000000" pitchFamily="50" charset="-127"/>
            </a:endParaRPr>
          </a:p>
        </p:txBody>
      </p:sp>
      <p:sp>
        <p:nvSpPr>
          <p:cNvPr id="12" name="AutoShape 106"/>
          <p:cNvSpPr>
            <a:spLocks noChangeArrowheads="1"/>
          </p:cNvSpPr>
          <p:nvPr/>
        </p:nvSpPr>
        <p:spPr bwMode="auto">
          <a:xfrm>
            <a:off x="1974292" y="1590062"/>
            <a:ext cx="282556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나눔고딕" panose="020D0604000000000000" pitchFamily="50" charset="-127"/>
                <a:ea typeface="나눔고딕" panose="020D0604000000000000" pitchFamily="50" charset="-127"/>
              </a:rPr>
              <a:t>Geyser</a:t>
            </a:r>
            <a:r>
              <a:rPr lang="ko-KR" altLang="en-US" b="1" dirty="0">
                <a:latin typeface="나눔고딕" panose="020D0604000000000000" pitchFamily="50" charset="-127"/>
                <a:ea typeface="나눔고딕" panose="020D0604000000000000" pitchFamily="50" charset="-127"/>
              </a:rPr>
              <a:t>의 분출지속기간</a:t>
            </a:r>
          </a:p>
        </p:txBody>
      </p:sp>
      <p:sp>
        <p:nvSpPr>
          <p:cNvPr id="13" name="내용 개체 틀 4"/>
          <p:cNvSpPr txBox="1">
            <a:spLocks/>
          </p:cNvSpPr>
          <p:nvPr/>
        </p:nvSpPr>
        <p:spPr>
          <a:xfrm>
            <a:off x="1991544" y="2171108"/>
            <a:ext cx="8229600" cy="4282229"/>
          </a:xfrm>
          <a:prstGeom prst="rect">
            <a:avLst/>
          </a:prstGeom>
          <a:ln>
            <a:noFill/>
          </a:ln>
        </p:spPr>
        <p:txBody>
          <a:bodyPr vert="horz" lIns="91440" tIns="45720" rIns="91440" bIns="45720" rtlCol="0">
            <a:normAutofit/>
          </a:bodyPr>
          <a:lstStyle/>
          <a:p>
            <a:pPr marL="342900" indent="-34290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미국 </a:t>
            </a:r>
            <a:r>
              <a:rPr lang="en-US" altLang="ko-KR" dirty="0">
                <a:latin typeface="나눔고딕" panose="020D0604000000000000" pitchFamily="50" charset="-127"/>
                <a:ea typeface="나눔고딕" panose="020D0604000000000000" pitchFamily="50" charset="-127"/>
              </a:rPr>
              <a:t>Yellowstone </a:t>
            </a:r>
            <a:r>
              <a:rPr lang="ko-KR" altLang="en-US" dirty="0">
                <a:latin typeface="나눔고딕" panose="020D0604000000000000" pitchFamily="50" charset="-127"/>
                <a:ea typeface="나눔고딕" panose="020D0604000000000000" pitchFamily="50" charset="-127"/>
              </a:rPr>
              <a:t>국립공원 내 간헐천 </a:t>
            </a:r>
            <a:r>
              <a:rPr lang="en-US" altLang="ko-KR" dirty="0">
                <a:latin typeface="나눔고딕" panose="020D0604000000000000" pitchFamily="50" charset="-127"/>
                <a:ea typeface="나눔고딕" panose="020D0604000000000000" pitchFamily="50" charset="-127"/>
              </a:rPr>
              <a:t>(Geyser)</a:t>
            </a:r>
            <a:r>
              <a:rPr lang="ko-KR" altLang="en-US" dirty="0">
                <a:latin typeface="나눔고딕" panose="020D0604000000000000" pitchFamily="50" charset="-127"/>
                <a:ea typeface="나눔고딕" panose="020D0604000000000000" pitchFamily="50" charset="-127"/>
              </a:rPr>
              <a:t>의 분출 지속기간</a:t>
            </a:r>
            <a:r>
              <a:rPr lang="en-US" altLang="ko-KR" dirty="0">
                <a:latin typeface="나눔고딕" panose="020D0604000000000000" pitchFamily="50" charset="-127"/>
                <a:ea typeface="나눔고딕" panose="020D0604000000000000" pitchFamily="50" charset="-127"/>
              </a:rPr>
              <a:t>(x) </a:t>
            </a:r>
            <a:r>
              <a:rPr lang="ko-KR" altLang="en-US" dirty="0">
                <a:latin typeface="나눔고딕" panose="020D0604000000000000" pitchFamily="50" charset="-127"/>
                <a:ea typeface="나눔고딕" panose="020D0604000000000000" pitchFamily="50" charset="-127"/>
              </a:rPr>
              <a:t>분포</a:t>
            </a:r>
            <a:endParaRPr lang="en-US" altLang="ko-KR" dirty="0">
              <a:latin typeface="나눔고딕" panose="020D0604000000000000" pitchFamily="50" charset="-127"/>
              <a:ea typeface="나눔고딕" panose="020D0604000000000000" pitchFamily="50" charset="-127"/>
            </a:endParaRPr>
          </a:p>
          <a:p>
            <a:pPr marL="342900" indent="-34290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분출 지속기간의 히스토그램 </a:t>
            </a:r>
            <a:r>
              <a:rPr lang="en-US" altLang="ko-KR" dirty="0">
                <a:latin typeface="나눔고딕" panose="020D0604000000000000" pitchFamily="50" charset="-127"/>
                <a:ea typeface="나눔고딕" panose="020D0604000000000000" pitchFamily="50" charset="-127"/>
              </a:rPr>
              <a:t>: 3.2</a:t>
            </a:r>
            <a:r>
              <a:rPr lang="ko-KR" altLang="en-US" dirty="0">
                <a:latin typeface="나눔고딕" panose="020D0604000000000000" pitchFamily="50" charset="-127"/>
                <a:ea typeface="나눔고딕" panose="020D0604000000000000" pitchFamily="50" charset="-127"/>
              </a:rPr>
              <a:t>분 기준</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두 개 봉우리 갖는 쌍봉 분포</a:t>
            </a:r>
            <a:endParaRPr lang="en-US" altLang="ko-KR"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5920237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표본추출방법</a:t>
            </a:r>
          </a:p>
        </p:txBody>
      </p:sp>
      <p:sp>
        <p:nvSpPr>
          <p:cNvPr id="3" name="내용 개체 틀 2"/>
          <p:cNvSpPr>
            <a:spLocks noGrp="1"/>
          </p:cNvSpPr>
          <p:nvPr>
            <p:ph idx="1"/>
          </p:nvPr>
        </p:nvSpPr>
        <p:spPr>
          <a:xfrm>
            <a:off x="1981200" y="1600200"/>
            <a:ext cx="8229600" cy="5141168"/>
          </a:xfrm>
        </p:spPr>
        <p:txBody>
          <a:bodyPr>
            <a:normAutofit lnSpcReduction="10000"/>
          </a:bodyPr>
          <a:lstStyle/>
          <a:p>
            <a:pPr marL="0" indent="0">
              <a:lnSpc>
                <a:spcPct val="150000"/>
              </a:lnSpc>
              <a:buNone/>
            </a:pPr>
            <a:r>
              <a:rPr lang="ko-KR" altLang="en-US" sz="2400" dirty="0"/>
              <a:t>                     </a:t>
            </a:r>
          </a:p>
          <a:p>
            <a:pPr marL="0" indent="0">
              <a:lnSpc>
                <a:spcPct val="150000"/>
              </a:lnSpc>
              <a:buNone/>
            </a:pPr>
            <a:r>
              <a:rPr lang="ko-KR" altLang="en-US" sz="1800" dirty="0">
                <a:latin typeface="맑은 고딕" panose="020B0503020000020004" pitchFamily="50" charset="-127"/>
              </a:rPr>
              <a:t>표본추출 시 모집단에 속한 개개인이 표본으로 뽑힐 확률을 같게 만들어 주어야 바람직하다</a:t>
            </a:r>
            <a:r>
              <a:rPr lang="en-US" altLang="ko-KR" sz="1800" dirty="0">
                <a:latin typeface="맑은 고딕" panose="020B0503020000020004" pitchFamily="50" charset="-127"/>
              </a:rPr>
              <a:t>. </a:t>
            </a: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r>
              <a:rPr lang="ko-KR" altLang="en-US" sz="1800" dirty="0">
                <a:latin typeface="맑은 고딕" panose="020B0503020000020004" pitchFamily="50" charset="-127"/>
              </a:rPr>
              <a:t>즉</a:t>
            </a:r>
            <a:r>
              <a:rPr lang="en-US" altLang="ko-KR" sz="1800" dirty="0">
                <a:latin typeface="맑은 고딕" panose="020B0503020000020004" pitchFamily="50" charset="-127"/>
              </a:rPr>
              <a:t>, </a:t>
            </a:r>
            <a:r>
              <a:rPr lang="ko-KR" altLang="en-US" sz="1800" dirty="0">
                <a:latin typeface="맑은 고딕" panose="020B0503020000020004" pitchFamily="50" charset="-127"/>
              </a:rPr>
              <a:t>매 단계마다 최종 추출단위의 크기에 비례하여 추출확률을 조정해야 한다</a:t>
            </a:r>
            <a:r>
              <a:rPr lang="en-US" altLang="ko-KR" sz="1800" dirty="0">
                <a:latin typeface="맑은 고딕" panose="020B0503020000020004" pitchFamily="50" charset="-127"/>
              </a:rPr>
              <a:t>.</a:t>
            </a:r>
          </a:p>
        </p:txBody>
      </p:sp>
      <p:sp>
        <p:nvSpPr>
          <p:cNvPr id="6" name="AutoShape 5"/>
          <p:cNvSpPr>
            <a:spLocks noChangeArrowheads="1"/>
          </p:cNvSpPr>
          <p:nvPr/>
        </p:nvSpPr>
        <p:spPr bwMode="auto">
          <a:xfrm>
            <a:off x="1988544" y="1611551"/>
            <a:ext cx="540360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다단계군집추출에서 추출확률의 결정문제</a:t>
            </a:r>
            <a:endParaRPr lang="en-US" altLang="ko-KR" b="1" dirty="0"/>
          </a:p>
        </p:txBody>
      </p:sp>
      <p:grpSp>
        <p:nvGrpSpPr>
          <p:cNvPr id="43" name="Group 42"/>
          <p:cNvGrpSpPr/>
          <p:nvPr/>
        </p:nvGrpSpPr>
        <p:grpSpPr>
          <a:xfrm>
            <a:off x="2063553" y="3180185"/>
            <a:ext cx="4302125" cy="1905001"/>
            <a:chOff x="683568" y="3180184"/>
            <a:chExt cx="4302125" cy="1905001"/>
          </a:xfrm>
        </p:grpSpPr>
        <p:sp>
          <p:nvSpPr>
            <p:cNvPr id="8" name="Rectangle 17"/>
            <p:cNvSpPr>
              <a:spLocks noChangeArrowheads="1"/>
            </p:cNvSpPr>
            <p:nvPr/>
          </p:nvSpPr>
          <p:spPr bwMode="auto">
            <a:xfrm>
              <a:off x="683568" y="3591347"/>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9" name="Rectangle 18"/>
            <p:cNvSpPr>
              <a:spLocks noChangeArrowheads="1"/>
            </p:cNvSpPr>
            <p:nvPr/>
          </p:nvSpPr>
          <p:spPr bwMode="auto">
            <a:xfrm>
              <a:off x="1086793" y="3591347"/>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0" name="Rectangle 19"/>
            <p:cNvSpPr>
              <a:spLocks noChangeArrowheads="1"/>
            </p:cNvSpPr>
            <p:nvPr/>
          </p:nvSpPr>
          <p:spPr bwMode="auto">
            <a:xfrm>
              <a:off x="1490018" y="3591347"/>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1" name="Rectangle 20"/>
            <p:cNvSpPr>
              <a:spLocks noChangeArrowheads="1"/>
            </p:cNvSpPr>
            <p:nvPr/>
          </p:nvSpPr>
          <p:spPr bwMode="auto">
            <a:xfrm>
              <a:off x="683568" y="3964409"/>
              <a:ext cx="403225" cy="374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2" name="Rectangle 21" descr="어두운 상향 대각선"/>
            <p:cNvSpPr>
              <a:spLocks noChangeArrowheads="1"/>
            </p:cNvSpPr>
            <p:nvPr/>
          </p:nvSpPr>
          <p:spPr bwMode="auto">
            <a:xfrm>
              <a:off x="1086793" y="3964409"/>
              <a:ext cx="403225" cy="374650"/>
            </a:xfrm>
            <a:prstGeom prst="rect">
              <a:avLst/>
            </a:prstGeom>
            <a:pattFill prst="dkUpDiag">
              <a:fgClr>
                <a:srgbClr val="33CCCC"/>
              </a:fgClr>
              <a:bgClr>
                <a:srgbClr val="FFFFFF"/>
              </a:bgClr>
            </a:patt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ko-KR" b="1">
                  <a:ea typeface="굴림" panose="020B0600000101010101" pitchFamily="50" charset="-127"/>
                </a:rPr>
                <a:t>A</a:t>
              </a:r>
            </a:p>
          </p:txBody>
        </p:sp>
        <p:sp>
          <p:nvSpPr>
            <p:cNvPr id="13" name="Rectangle 22"/>
            <p:cNvSpPr>
              <a:spLocks noChangeArrowheads="1"/>
            </p:cNvSpPr>
            <p:nvPr/>
          </p:nvSpPr>
          <p:spPr bwMode="auto">
            <a:xfrm>
              <a:off x="1893243" y="3591347"/>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4" name="Rectangle 23"/>
            <p:cNvSpPr>
              <a:spLocks noChangeArrowheads="1"/>
            </p:cNvSpPr>
            <p:nvPr/>
          </p:nvSpPr>
          <p:spPr bwMode="auto">
            <a:xfrm>
              <a:off x="1490018" y="3964409"/>
              <a:ext cx="403225" cy="374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5" name="Rectangle 24"/>
            <p:cNvSpPr>
              <a:spLocks noChangeArrowheads="1"/>
            </p:cNvSpPr>
            <p:nvPr/>
          </p:nvSpPr>
          <p:spPr bwMode="auto">
            <a:xfrm>
              <a:off x="1893243" y="3964409"/>
              <a:ext cx="403225" cy="374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6" name="Rectangle 25"/>
            <p:cNvSpPr>
              <a:spLocks noChangeArrowheads="1"/>
            </p:cNvSpPr>
            <p:nvPr/>
          </p:nvSpPr>
          <p:spPr bwMode="auto">
            <a:xfrm>
              <a:off x="683568" y="4339059"/>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7" name="Rectangle 26"/>
            <p:cNvSpPr>
              <a:spLocks noChangeArrowheads="1"/>
            </p:cNvSpPr>
            <p:nvPr/>
          </p:nvSpPr>
          <p:spPr bwMode="auto">
            <a:xfrm>
              <a:off x="1086793" y="4339059"/>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8" name="Rectangle 27"/>
            <p:cNvSpPr>
              <a:spLocks noChangeArrowheads="1"/>
            </p:cNvSpPr>
            <p:nvPr/>
          </p:nvSpPr>
          <p:spPr bwMode="auto">
            <a:xfrm>
              <a:off x="1490018" y="4339059"/>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9" name="Rectangle 28"/>
            <p:cNvSpPr>
              <a:spLocks noChangeArrowheads="1"/>
            </p:cNvSpPr>
            <p:nvPr/>
          </p:nvSpPr>
          <p:spPr bwMode="auto">
            <a:xfrm>
              <a:off x="1893243" y="4339059"/>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20" name="Rectangle 29"/>
            <p:cNvSpPr>
              <a:spLocks noChangeArrowheads="1"/>
            </p:cNvSpPr>
            <p:nvPr/>
          </p:nvSpPr>
          <p:spPr bwMode="auto">
            <a:xfrm>
              <a:off x="2296468" y="3591347"/>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21" name="Rectangle 30"/>
            <p:cNvSpPr>
              <a:spLocks noChangeArrowheads="1"/>
            </p:cNvSpPr>
            <p:nvPr/>
          </p:nvSpPr>
          <p:spPr bwMode="auto">
            <a:xfrm>
              <a:off x="2296468" y="3964409"/>
              <a:ext cx="403225" cy="374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22" name="Rectangle 31"/>
            <p:cNvSpPr>
              <a:spLocks noChangeArrowheads="1"/>
            </p:cNvSpPr>
            <p:nvPr/>
          </p:nvSpPr>
          <p:spPr bwMode="auto">
            <a:xfrm>
              <a:off x="2296468" y="4339059"/>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23" name="Rectangle 32"/>
            <p:cNvSpPr>
              <a:spLocks noChangeArrowheads="1"/>
            </p:cNvSpPr>
            <p:nvPr/>
          </p:nvSpPr>
          <p:spPr bwMode="auto">
            <a:xfrm>
              <a:off x="683568" y="4712122"/>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24" name="Rectangle 33"/>
            <p:cNvSpPr>
              <a:spLocks noChangeArrowheads="1"/>
            </p:cNvSpPr>
            <p:nvPr/>
          </p:nvSpPr>
          <p:spPr bwMode="auto">
            <a:xfrm>
              <a:off x="1086793" y="4712122"/>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25" name="Rectangle 34"/>
            <p:cNvSpPr>
              <a:spLocks noChangeArrowheads="1"/>
            </p:cNvSpPr>
            <p:nvPr/>
          </p:nvSpPr>
          <p:spPr bwMode="auto">
            <a:xfrm>
              <a:off x="1490018" y="4712122"/>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26" name="Rectangle 35"/>
            <p:cNvSpPr>
              <a:spLocks noChangeArrowheads="1"/>
            </p:cNvSpPr>
            <p:nvPr/>
          </p:nvSpPr>
          <p:spPr bwMode="auto">
            <a:xfrm>
              <a:off x="1893243" y="4712122"/>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27" name="Rectangle 36"/>
            <p:cNvSpPr>
              <a:spLocks noChangeArrowheads="1"/>
            </p:cNvSpPr>
            <p:nvPr/>
          </p:nvSpPr>
          <p:spPr bwMode="auto">
            <a:xfrm>
              <a:off x="2296468" y="4712122"/>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28" name="Text Box 37"/>
            <p:cNvSpPr txBox="1">
              <a:spLocks noChangeArrowheads="1"/>
            </p:cNvSpPr>
            <p:nvPr/>
          </p:nvSpPr>
          <p:spPr bwMode="auto">
            <a:xfrm>
              <a:off x="835968" y="3180184"/>
              <a:ext cx="15525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2000" b="1" dirty="0">
                  <a:latin typeface="+mn-lt"/>
                  <a:ea typeface="HY중고딕" panose="02030600000101010101" pitchFamily="18" charset="-127"/>
                </a:rPr>
                <a:t>서울</a:t>
              </a:r>
            </a:p>
          </p:txBody>
        </p:sp>
        <p:sp>
          <p:nvSpPr>
            <p:cNvPr id="29" name="Rectangle 40"/>
            <p:cNvSpPr>
              <a:spLocks noChangeArrowheads="1"/>
            </p:cNvSpPr>
            <p:nvPr/>
          </p:nvSpPr>
          <p:spPr bwMode="auto">
            <a:xfrm>
              <a:off x="4582468" y="3740572"/>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30" name="Rectangle 41"/>
            <p:cNvSpPr>
              <a:spLocks noChangeArrowheads="1"/>
            </p:cNvSpPr>
            <p:nvPr/>
          </p:nvSpPr>
          <p:spPr bwMode="auto">
            <a:xfrm>
              <a:off x="2969568" y="3740572"/>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31" name="Rectangle 42" descr="어두운 상향 대각선"/>
            <p:cNvSpPr>
              <a:spLocks noChangeArrowheads="1"/>
            </p:cNvSpPr>
            <p:nvPr/>
          </p:nvSpPr>
          <p:spPr bwMode="auto">
            <a:xfrm>
              <a:off x="3372793" y="3740572"/>
              <a:ext cx="403225" cy="373063"/>
            </a:xfrm>
            <a:prstGeom prst="rect">
              <a:avLst/>
            </a:prstGeom>
            <a:pattFill prst="dkUpDiag">
              <a:fgClr>
                <a:srgbClr val="33CCCC"/>
              </a:fgClr>
              <a:bgClr>
                <a:srgbClr val="FFFFFF"/>
              </a:bgClr>
            </a:pattFill>
            <a:ln w="9525">
              <a:solidFill>
                <a:srgbClr val="000000"/>
              </a:solidFill>
              <a:miter lim="800000"/>
              <a:headEnd/>
              <a:tailEnd/>
            </a:ln>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ko-KR" b="1" dirty="0">
                  <a:ea typeface="굴림" panose="020B0600000101010101" pitchFamily="50" charset="-127"/>
                </a:rPr>
                <a:t>B</a:t>
              </a:r>
            </a:p>
          </p:txBody>
        </p:sp>
        <p:sp>
          <p:nvSpPr>
            <p:cNvPr id="32" name="Rectangle 43"/>
            <p:cNvSpPr>
              <a:spLocks noChangeArrowheads="1"/>
            </p:cNvSpPr>
            <p:nvPr/>
          </p:nvSpPr>
          <p:spPr bwMode="auto">
            <a:xfrm>
              <a:off x="3776018" y="3740572"/>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33" name="Rectangle 44"/>
            <p:cNvSpPr>
              <a:spLocks noChangeArrowheads="1"/>
            </p:cNvSpPr>
            <p:nvPr/>
          </p:nvSpPr>
          <p:spPr bwMode="auto">
            <a:xfrm>
              <a:off x="2969568" y="4113634"/>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34" name="Rectangle 45"/>
            <p:cNvSpPr>
              <a:spLocks noChangeArrowheads="1"/>
            </p:cNvSpPr>
            <p:nvPr/>
          </p:nvSpPr>
          <p:spPr bwMode="auto">
            <a:xfrm>
              <a:off x="3372793" y="4113634"/>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35" name="Rectangle 46"/>
            <p:cNvSpPr>
              <a:spLocks noChangeArrowheads="1"/>
            </p:cNvSpPr>
            <p:nvPr/>
          </p:nvSpPr>
          <p:spPr bwMode="auto">
            <a:xfrm>
              <a:off x="4179243" y="3740572"/>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36" name="Rectangle 47"/>
            <p:cNvSpPr>
              <a:spLocks noChangeArrowheads="1"/>
            </p:cNvSpPr>
            <p:nvPr/>
          </p:nvSpPr>
          <p:spPr bwMode="auto">
            <a:xfrm>
              <a:off x="3776018" y="4113634"/>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37" name="Rectangle 48"/>
            <p:cNvSpPr>
              <a:spLocks noChangeArrowheads="1"/>
            </p:cNvSpPr>
            <p:nvPr/>
          </p:nvSpPr>
          <p:spPr bwMode="auto">
            <a:xfrm>
              <a:off x="4179243" y="4113634"/>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38" name="Rectangle 49"/>
            <p:cNvSpPr>
              <a:spLocks noChangeArrowheads="1"/>
            </p:cNvSpPr>
            <p:nvPr/>
          </p:nvSpPr>
          <p:spPr bwMode="auto">
            <a:xfrm>
              <a:off x="4582468" y="4113634"/>
              <a:ext cx="403225" cy="3730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39" name="Text Box 50"/>
            <p:cNvSpPr txBox="1">
              <a:spLocks noChangeArrowheads="1"/>
            </p:cNvSpPr>
            <p:nvPr/>
          </p:nvSpPr>
          <p:spPr bwMode="auto">
            <a:xfrm>
              <a:off x="3163243" y="3180184"/>
              <a:ext cx="15525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2000" b="1" dirty="0">
                  <a:latin typeface="HY중고딕" panose="02030600000101010101" pitchFamily="18" charset="-127"/>
                  <a:ea typeface="HY중고딕" panose="02030600000101010101" pitchFamily="18" charset="-127"/>
                </a:rPr>
                <a:t>부산</a:t>
              </a:r>
            </a:p>
          </p:txBody>
        </p:sp>
      </p:grpSp>
      <p:grpSp>
        <p:nvGrpSpPr>
          <p:cNvPr id="44" name="Group 43"/>
          <p:cNvGrpSpPr/>
          <p:nvPr/>
        </p:nvGrpSpPr>
        <p:grpSpPr>
          <a:xfrm>
            <a:off x="6456040" y="2743502"/>
            <a:ext cx="4085456" cy="2989755"/>
            <a:chOff x="4932040" y="2636912"/>
            <a:chExt cx="4085456" cy="2989755"/>
          </a:xfrm>
        </p:grpSpPr>
        <p:sp>
          <p:nvSpPr>
            <p:cNvPr id="41" name="AutoShape 12"/>
            <p:cNvSpPr>
              <a:spLocks noChangeArrowheads="1"/>
            </p:cNvSpPr>
            <p:nvPr/>
          </p:nvSpPr>
          <p:spPr bwMode="auto">
            <a:xfrm>
              <a:off x="5004048" y="2636912"/>
              <a:ext cx="4013448" cy="298975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90000"/>
                </a:lnSpc>
                <a:spcBef>
                  <a:spcPct val="50000"/>
                </a:spcBef>
              </a:pPr>
              <a:r>
                <a:rPr lang="ko-KR" altLang="en-US" sz="1600" dirty="0">
                  <a:latin typeface="맑은 고딕" panose="020B0503020000020004" pitchFamily="50" charset="-127"/>
                </a:rPr>
                <a:t>서울</a:t>
              </a:r>
              <a:r>
                <a:rPr lang="en-US" altLang="ko-KR" sz="1600" dirty="0">
                  <a:latin typeface="맑은 고딕" panose="020B0503020000020004" pitchFamily="50" charset="-127"/>
                </a:rPr>
                <a:t>,</a:t>
              </a:r>
              <a:r>
                <a:rPr lang="ko-KR" altLang="en-US" sz="1600" dirty="0">
                  <a:latin typeface="맑은 고딕" panose="020B0503020000020004" pitchFamily="50" charset="-127"/>
                </a:rPr>
                <a:t>부산에서 </a:t>
              </a:r>
              <a:r>
                <a:rPr lang="en-US" altLang="ko-KR" sz="1600" dirty="0">
                  <a:latin typeface="맑은 고딕" panose="020B0503020000020004" pitchFamily="50" charset="-127"/>
                </a:rPr>
                <a:t>3 </a:t>
              </a:r>
              <a:r>
                <a:rPr lang="ko-KR" altLang="en-US" sz="1600" dirty="0">
                  <a:latin typeface="맑은 고딕" panose="020B0503020000020004" pitchFamily="50" charset="-127"/>
                </a:rPr>
                <a:t>개의 구획을 뽑는 경우 하나의 구획이 뽑힐 확률은</a:t>
              </a:r>
              <a:r>
                <a:rPr lang="en-US" altLang="ko-KR" sz="1600" dirty="0">
                  <a:latin typeface="맑은 고딕" panose="020B0503020000020004" pitchFamily="50" charset="-127"/>
                </a:rPr>
                <a:t> </a:t>
              </a:r>
              <a:r>
                <a:rPr lang="ko-KR" altLang="en-US" sz="1600" dirty="0">
                  <a:latin typeface="맑은 고딕" panose="020B0503020000020004" pitchFamily="50" charset="-127"/>
                </a:rPr>
                <a:t> </a:t>
              </a:r>
            </a:p>
            <a:p>
              <a:pPr>
                <a:lnSpc>
                  <a:spcPct val="90000"/>
                </a:lnSpc>
                <a:spcBef>
                  <a:spcPct val="50000"/>
                </a:spcBef>
              </a:pPr>
              <a:r>
                <a:rPr lang="ko-KR" altLang="en-US" sz="1600" dirty="0">
                  <a:latin typeface="맑은 고딕" panose="020B0503020000020004" pitchFamily="50" charset="-127"/>
                </a:rPr>
                <a:t>  </a:t>
              </a:r>
              <a:r>
                <a:rPr lang="en-US" altLang="ko-KR" sz="1600" dirty="0">
                  <a:latin typeface="맑은 고딕" panose="020B0503020000020004" pitchFamily="50" charset="-127"/>
                </a:rPr>
                <a:t>= 3/(20+10) = 1/10 </a:t>
              </a:r>
              <a:r>
                <a:rPr lang="ko-KR" altLang="en-US" sz="1600" dirty="0">
                  <a:latin typeface="맑은 고딕" panose="020B0503020000020004" pitchFamily="50" charset="-127"/>
                </a:rPr>
                <a:t>이다</a:t>
              </a:r>
              <a:r>
                <a:rPr lang="en-US" altLang="ko-KR" sz="1600" dirty="0">
                  <a:latin typeface="맑은 고딕" panose="020B0503020000020004" pitchFamily="50" charset="-127"/>
                </a:rPr>
                <a:t>. </a:t>
              </a:r>
            </a:p>
            <a:p>
              <a:pPr>
                <a:lnSpc>
                  <a:spcPct val="90000"/>
                </a:lnSpc>
                <a:spcBef>
                  <a:spcPct val="50000"/>
                </a:spcBef>
              </a:pPr>
              <a:r>
                <a:rPr lang="ko-KR" altLang="en-US" sz="1600" dirty="0">
                  <a:latin typeface="맑은 고딕" panose="020B0503020000020004" pitchFamily="50" charset="-127"/>
                </a:rPr>
                <a:t>속한 도시와 관계없이 </a:t>
              </a:r>
              <a:r>
                <a:rPr lang="en-US" altLang="ko-KR" sz="1600" dirty="0">
                  <a:latin typeface="맑은 고딕" panose="020B0503020000020004" pitchFamily="50" charset="-127"/>
                </a:rPr>
                <a:t>A</a:t>
              </a:r>
              <a:r>
                <a:rPr lang="ko-KR" altLang="en-US" sz="1600" dirty="0">
                  <a:latin typeface="맑은 고딕" panose="020B0503020000020004" pitchFamily="50" charset="-127"/>
                </a:rPr>
                <a:t>구획이 뽑힐 확률</a:t>
              </a:r>
              <a:r>
                <a:rPr lang="en-US" altLang="ko-KR" sz="1600" dirty="0">
                  <a:latin typeface="맑은 고딕" panose="020B0503020000020004" pitchFamily="50" charset="-127"/>
                </a:rPr>
                <a:t>=B</a:t>
              </a:r>
              <a:r>
                <a:rPr lang="ko-KR" altLang="en-US" sz="1600" dirty="0">
                  <a:latin typeface="맑은 고딕" panose="020B0503020000020004" pitchFamily="50" charset="-127"/>
                </a:rPr>
                <a:t>구획이 뽑힐 확률</a:t>
              </a:r>
              <a:r>
                <a:rPr lang="en-US" altLang="ko-KR" sz="1600" dirty="0">
                  <a:latin typeface="맑은 고딕" panose="020B0503020000020004" pitchFamily="50" charset="-127"/>
                </a:rPr>
                <a:t>=1/10 </a:t>
              </a:r>
              <a:r>
                <a:rPr lang="ko-KR" altLang="en-US" sz="1600" dirty="0">
                  <a:latin typeface="맑은 고딕" panose="020B0503020000020004" pitchFamily="50" charset="-127"/>
                </a:rPr>
                <a:t>이 성립하려면 </a:t>
              </a:r>
              <a:r>
                <a:rPr lang="en-US" altLang="ko-KR" sz="1600" dirty="0">
                  <a:latin typeface="맑은 고딕" panose="020B0503020000020004" pitchFamily="50" charset="-127"/>
                </a:rPr>
                <a:t>1</a:t>
              </a:r>
              <a:r>
                <a:rPr lang="ko-KR" altLang="en-US" sz="1600" dirty="0">
                  <a:latin typeface="맑은 고딕" panose="020B0503020000020004" pitchFamily="50" charset="-127"/>
                </a:rPr>
                <a:t>단계에서 도시를 뽑을 때  </a:t>
              </a:r>
              <a:endParaRPr lang="en-US" altLang="ko-KR" sz="1600" dirty="0">
                <a:latin typeface="맑은 고딕" panose="020B0503020000020004" pitchFamily="50" charset="-127"/>
              </a:endParaRPr>
            </a:p>
            <a:p>
              <a:pPr>
                <a:lnSpc>
                  <a:spcPct val="90000"/>
                </a:lnSpc>
                <a:spcBef>
                  <a:spcPct val="50000"/>
                </a:spcBef>
              </a:pPr>
              <a:r>
                <a:rPr lang="en-US" altLang="ko-KR" sz="1600" dirty="0">
                  <a:latin typeface="맑은 고딕" panose="020B0503020000020004" pitchFamily="50" charset="-127"/>
                </a:rPr>
                <a:t>     </a:t>
              </a:r>
              <a:r>
                <a:rPr lang="ko-KR" altLang="en-US" sz="1600" dirty="0">
                  <a:latin typeface="맑은 고딕" panose="020B0503020000020004" pitchFamily="50" charset="-127"/>
                </a:rPr>
                <a:t>서울이 뽑힐 확률</a:t>
              </a:r>
              <a:r>
                <a:rPr lang="en-US" altLang="ko-KR" sz="1600" dirty="0">
                  <a:latin typeface="맑은 고딕" panose="020B0503020000020004" pitchFamily="50" charset="-127"/>
                </a:rPr>
                <a:t>=2/3           </a:t>
              </a:r>
            </a:p>
            <a:p>
              <a:pPr>
                <a:lnSpc>
                  <a:spcPct val="90000"/>
                </a:lnSpc>
                <a:spcBef>
                  <a:spcPct val="50000"/>
                </a:spcBef>
              </a:pPr>
              <a:r>
                <a:rPr lang="en-US" altLang="ko-KR" sz="1600" dirty="0">
                  <a:latin typeface="맑은 고딕" panose="020B0503020000020004" pitchFamily="50" charset="-127"/>
                </a:rPr>
                <a:t>     </a:t>
              </a:r>
              <a:r>
                <a:rPr lang="ko-KR" altLang="en-US" sz="1600" dirty="0">
                  <a:latin typeface="맑은 고딕" panose="020B0503020000020004" pitchFamily="50" charset="-127"/>
                </a:rPr>
                <a:t>부산이 뽑힐 확률</a:t>
              </a:r>
              <a:r>
                <a:rPr lang="en-US" altLang="ko-KR" sz="1600" dirty="0">
                  <a:latin typeface="맑은 고딕" panose="020B0503020000020004" pitchFamily="50" charset="-127"/>
                </a:rPr>
                <a:t>=1/3</a:t>
              </a:r>
            </a:p>
            <a:p>
              <a:pPr>
                <a:lnSpc>
                  <a:spcPct val="90000"/>
                </a:lnSpc>
                <a:spcBef>
                  <a:spcPct val="50000"/>
                </a:spcBef>
              </a:pPr>
              <a:r>
                <a:rPr lang="ko-KR" altLang="en-US" sz="1600" dirty="0">
                  <a:latin typeface="맑은 고딕" panose="020B0503020000020004" pitchFamily="50" charset="-127"/>
                </a:rPr>
                <a:t>이 충족되어야 한다</a:t>
              </a:r>
              <a:r>
                <a:rPr lang="en-US" altLang="ko-KR" sz="1600" dirty="0">
                  <a:latin typeface="맑은 고딕" panose="020B0503020000020004" pitchFamily="50" charset="-127"/>
                </a:rPr>
                <a:t>.</a:t>
              </a:r>
            </a:p>
          </p:txBody>
        </p:sp>
        <p:sp>
          <p:nvSpPr>
            <p:cNvPr id="42" name="모서리가 둥근 직사각형 39"/>
            <p:cNvSpPr/>
            <p:nvPr/>
          </p:nvSpPr>
          <p:spPr>
            <a:xfrm>
              <a:off x="4932040" y="2780928"/>
              <a:ext cx="4032448" cy="28083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Tree>
    <p:extLst>
      <p:ext uri="{BB962C8B-B14F-4D97-AF65-F5344CB8AC3E}">
        <p14:creationId xmlns:p14="http://schemas.microsoft.com/office/powerpoint/2010/main" val="19618570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4. </a:t>
            </a:r>
            <a:r>
              <a:rPr lang="ko-KR" altLang="en-US" sz="4000" dirty="0"/>
              <a:t>표본추출방법</a:t>
            </a:r>
          </a:p>
        </p:txBody>
      </p:sp>
      <p:sp>
        <p:nvSpPr>
          <p:cNvPr id="3" name="내용 개체 틀 2"/>
          <p:cNvSpPr>
            <a:spLocks noGrp="1"/>
          </p:cNvSpPr>
          <p:nvPr>
            <p:ph idx="1"/>
          </p:nvPr>
        </p:nvSpPr>
        <p:spPr>
          <a:xfrm>
            <a:off x="1981200" y="1600200"/>
            <a:ext cx="8229600" cy="5141168"/>
          </a:xfrm>
        </p:spPr>
        <p:txBody>
          <a:bodyPr>
            <a:normAutofit lnSpcReduction="10000"/>
          </a:bodyPr>
          <a:lstStyle/>
          <a:p>
            <a:pPr marL="0" indent="0">
              <a:lnSpc>
                <a:spcPct val="150000"/>
              </a:lnSpc>
              <a:buNone/>
            </a:pPr>
            <a:r>
              <a:rPr lang="ko-KR" altLang="en-US" sz="2400" dirty="0"/>
              <a:t>                     </a:t>
            </a:r>
          </a:p>
          <a:p>
            <a:pPr marL="0" indent="0">
              <a:lnSpc>
                <a:spcPct val="150000"/>
              </a:lnSpc>
              <a:buNone/>
            </a:pPr>
            <a:r>
              <a:rPr lang="ko-KR" altLang="en-US" sz="1800" dirty="0">
                <a:latin typeface="맑은 고딕" panose="020B0503020000020004" pitchFamily="50" charset="-127"/>
              </a:rPr>
              <a:t>매 단계에서 각 추출대상에 속한 가구수에 비례하여 추출확률을 정한다</a:t>
            </a:r>
            <a:r>
              <a:rPr lang="en-US" altLang="ko-KR" sz="1800" dirty="0">
                <a:latin typeface="맑은 고딕" panose="020B0503020000020004" pitchFamily="50" charset="-127"/>
              </a:rPr>
              <a:t>.</a:t>
            </a: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lvl="1">
              <a:lnSpc>
                <a:spcPct val="150000"/>
              </a:lnSpc>
              <a:defRPr/>
            </a:pPr>
            <a:r>
              <a:rPr lang="ko-KR" altLang="en-US" sz="1600" dirty="0">
                <a:latin typeface="맑은 고딕" panose="020B0503020000020004" pitchFamily="50" charset="-127"/>
              </a:rPr>
              <a:t>그 결과 하나의 가구가 표본에 뽑힐 확률은 그 가구가 속한 도시</a:t>
            </a:r>
            <a:r>
              <a:rPr lang="en-US" altLang="ko-KR" sz="1600" dirty="0">
                <a:latin typeface="맑은 고딕" panose="020B0503020000020004" pitchFamily="50" charset="-127"/>
              </a:rPr>
              <a:t>, </a:t>
            </a:r>
            <a:r>
              <a:rPr lang="ko-KR" altLang="en-US" sz="1600" dirty="0">
                <a:latin typeface="맑은 고딕" panose="020B0503020000020004" pitchFamily="50" charset="-127"/>
              </a:rPr>
              <a:t>구획</a:t>
            </a:r>
            <a:r>
              <a:rPr lang="en-US" altLang="ko-KR" sz="1600" dirty="0">
                <a:latin typeface="맑은 고딕" panose="020B0503020000020004" pitchFamily="50" charset="-127"/>
              </a:rPr>
              <a:t>, </a:t>
            </a:r>
            <a:r>
              <a:rPr lang="ko-KR" altLang="en-US" sz="1600" dirty="0">
                <a:latin typeface="맑은 고딕" panose="020B0503020000020004" pitchFamily="50" charset="-127"/>
              </a:rPr>
              <a:t>선거구와 관계없이 일정하게 정해진다</a:t>
            </a:r>
            <a:r>
              <a:rPr lang="en-US" altLang="ko-KR" sz="1600" dirty="0">
                <a:latin typeface="맑은 고딕" panose="020B0503020000020004" pitchFamily="50" charset="-127"/>
              </a:rPr>
              <a:t>. </a:t>
            </a:r>
          </a:p>
          <a:p>
            <a:pPr lvl="1">
              <a:lnSpc>
                <a:spcPct val="150000"/>
              </a:lnSpc>
              <a:defRPr/>
            </a:pPr>
            <a:r>
              <a:rPr lang="ko-KR" altLang="en-US" sz="1600" dirty="0">
                <a:latin typeface="맑은 고딕" panose="020B0503020000020004" pitchFamily="50" charset="-127"/>
              </a:rPr>
              <a:t>추출확률을 가구원수가 아닌 가구수에 비례시키는 선에서 그침으로써 가구편의</a:t>
            </a:r>
            <a:r>
              <a:rPr lang="en-US" altLang="ko-KR" sz="1600" dirty="0">
                <a:latin typeface="맑은 고딕" panose="020B0503020000020004" pitchFamily="50" charset="-127"/>
              </a:rPr>
              <a:t>(household bias)</a:t>
            </a:r>
            <a:r>
              <a:rPr lang="ko-KR" altLang="en-US" sz="1600" dirty="0">
                <a:latin typeface="맑은 고딕" panose="020B0503020000020004" pitchFamily="50" charset="-127"/>
              </a:rPr>
              <a:t>는 여전히 발생한다</a:t>
            </a:r>
            <a:r>
              <a:rPr lang="en-US" altLang="ko-KR" sz="1600" dirty="0">
                <a:latin typeface="맑은 고딕" panose="020B0503020000020004" pitchFamily="50" charset="-127"/>
              </a:rPr>
              <a:t>.</a:t>
            </a:r>
          </a:p>
          <a:p>
            <a:pPr lvl="1">
              <a:lnSpc>
                <a:spcPct val="150000"/>
              </a:lnSpc>
              <a:defRPr/>
            </a:pPr>
            <a:r>
              <a:rPr lang="ko-KR" altLang="en-US" sz="1600" dirty="0">
                <a:latin typeface="맑은 고딕" panose="020B0503020000020004" pitchFamily="50" charset="-127"/>
              </a:rPr>
              <a:t>즉</a:t>
            </a:r>
            <a:r>
              <a:rPr lang="en-US" altLang="ko-KR" sz="1600" dirty="0">
                <a:latin typeface="맑은 고딕" panose="020B0503020000020004" pitchFamily="50" charset="-127"/>
              </a:rPr>
              <a:t>, </a:t>
            </a:r>
            <a:r>
              <a:rPr lang="ko-KR" altLang="en-US" sz="1600" dirty="0">
                <a:latin typeface="맑은 고딕" panose="020B0503020000020004" pitchFamily="50" charset="-127"/>
              </a:rPr>
              <a:t>가구원수가 많은 가구의 구성원이 가구원수가 적은 가구의 구성원에 비해 표본으로 뽑힐 확률이 낮다</a:t>
            </a:r>
            <a:r>
              <a:rPr lang="en-US" altLang="ko-KR" sz="1600" dirty="0">
                <a:latin typeface="맑은 고딕" panose="020B0503020000020004" pitchFamily="50" charset="-127"/>
              </a:rPr>
              <a:t>.</a:t>
            </a: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p:txBody>
      </p:sp>
      <p:grpSp>
        <p:nvGrpSpPr>
          <p:cNvPr id="45" name="그룹 12"/>
          <p:cNvGrpSpPr>
            <a:grpSpLocks/>
          </p:cNvGrpSpPr>
          <p:nvPr/>
        </p:nvGrpSpPr>
        <p:grpSpPr bwMode="auto">
          <a:xfrm>
            <a:off x="2101536" y="2924945"/>
            <a:ext cx="3562416" cy="927547"/>
            <a:chOff x="381000" y="2057400"/>
            <a:chExt cx="4648200" cy="1600200"/>
          </a:xfrm>
        </p:grpSpPr>
        <p:sp>
          <p:nvSpPr>
            <p:cNvPr id="46" name="AutoShape 4"/>
            <p:cNvSpPr>
              <a:spLocks noChangeArrowheads="1"/>
            </p:cNvSpPr>
            <p:nvPr/>
          </p:nvSpPr>
          <p:spPr bwMode="auto">
            <a:xfrm>
              <a:off x="381000" y="2057400"/>
              <a:ext cx="1752600" cy="1600200"/>
            </a:xfrm>
            <a:prstGeom prst="homePlate">
              <a:avLst>
                <a:gd name="adj" fmla="val 2738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dirty="0">
                  <a:latin typeface="맑은 고딕" panose="020B0503020000020004" pitchFamily="50" charset="-127"/>
                </a:rPr>
                <a:t>  도시</a:t>
              </a:r>
            </a:p>
          </p:txBody>
        </p:sp>
        <p:sp>
          <p:nvSpPr>
            <p:cNvPr id="47" name="AutoShape 5"/>
            <p:cNvSpPr>
              <a:spLocks noChangeArrowheads="1"/>
            </p:cNvSpPr>
            <p:nvPr/>
          </p:nvSpPr>
          <p:spPr bwMode="auto">
            <a:xfrm>
              <a:off x="1828800" y="2057400"/>
              <a:ext cx="1752600" cy="1600200"/>
            </a:xfrm>
            <a:prstGeom prst="chevron">
              <a:avLst>
                <a:gd name="adj" fmla="val 2738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en-US" altLang="ko-KR" b="1" dirty="0">
                  <a:ea typeface="굴림" panose="020B0600000101010101" pitchFamily="50" charset="-127"/>
                </a:rPr>
                <a:t>  </a:t>
              </a:r>
              <a:r>
                <a:rPr lang="ko-KR" altLang="en-US" dirty="0">
                  <a:latin typeface="맑은 고딕" panose="020B0503020000020004" pitchFamily="50" charset="-127"/>
                </a:rPr>
                <a:t>구획</a:t>
              </a:r>
            </a:p>
          </p:txBody>
        </p:sp>
        <p:sp>
          <p:nvSpPr>
            <p:cNvPr id="48" name="AutoShape 7"/>
            <p:cNvSpPr>
              <a:spLocks noChangeArrowheads="1"/>
            </p:cNvSpPr>
            <p:nvPr/>
          </p:nvSpPr>
          <p:spPr bwMode="auto">
            <a:xfrm>
              <a:off x="3276600" y="2057400"/>
              <a:ext cx="1752600" cy="1600200"/>
            </a:xfrm>
            <a:prstGeom prst="chevron">
              <a:avLst>
                <a:gd name="adj" fmla="val 27381"/>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dirty="0">
                  <a:latin typeface="맑은 고딕" panose="020B0503020000020004" pitchFamily="50" charset="-127"/>
                </a:rPr>
                <a:t>선거구</a:t>
              </a:r>
            </a:p>
          </p:txBody>
        </p:sp>
      </p:grpSp>
      <p:sp>
        <p:nvSpPr>
          <p:cNvPr id="10" name="AutoShape 5"/>
          <p:cNvSpPr>
            <a:spLocks noChangeArrowheads="1"/>
          </p:cNvSpPr>
          <p:nvPr/>
        </p:nvSpPr>
        <p:spPr bwMode="auto">
          <a:xfrm>
            <a:off x="1988544" y="1611551"/>
            <a:ext cx="540360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다단계군집추출에서 추출확률의 결정문제</a:t>
            </a:r>
            <a:endParaRPr lang="en-US" altLang="ko-KR" b="1" dirty="0"/>
          </a:p>
        </p:txBody>
      </p:sp>
    </p:spTree>
    <p:extLst>
      <p:ext uri="{BB962C8B-B14F-4D97-AF65-F5344CB8AC3E}">
        <p14:creationId xmlns:p14="http://schemas.microsoft.com/office/powerpoint/2010/main" val="417295355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갤럽조사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a:lnSpc>
                <a:spcPct val="150000"/>
              </a:lnSpc>
              <a:buNone/>
            </a:pPr>
            <a:r>
              <a:rPr lang="ko-KR" altLang="en-US" sz="1800" dirty="0">
                <a:latin typeface="맑은 고딕" panose="020B0503020000020004" pitchFamily="50" charset="-127"/>
              </a:rPr>
              <a:t>확률적 방법으로 표본을 추출하여 작은 크기의 표본을 가지고도 상당히 정확하게 결과를 예측한다</a:t>
            </a:r>
            <a:r>
              <a:rPr lang="en-US" altLang="ko-KR" sz="1800" dirty="0">
                <a:latin typeface="맑은 고딕" panose="020B0503020000020004" pitchFamily="50" charset="-127"/>
              </a:rPr>
              <a:t>.</a:t>
            </a:r>
          </a:p>
          <a:p>
            <a:pPr lvl="1">
              <a:lnSpc>
                <a:spcPct val="150000"/>
              </a:lnSpc>
              <a:defRPr/>
            </a:pPr>
            <a:r>
              <a:rPr lang="ko-KR" altLang="en-US" sz="1600" dirty="0">
                <a:solidFill>
                  <a:srgbClr val="000000"/>
                </a:solidFill>
                <a:latin typeface="맑은 고딕" panose="020B0503020000020004" pitchFamily="50" charset="-127"/>
              </a:rPr>
              <a:t>편의를 최소화하려면 표본을 추출하는데 있어 </a:t>
            </a:r>
            <a:r>
              <a:rPr lang="ko-KR" altLang="en-US" sz="1600" b="1" dirty="0">
                <a:solidFill>
                  <a:srgbClr val="000000"/>
                </a:solidFill>
                <a:latin typeface="맑은 고딕" panose="020B0503020000020004" pitchFamily="50" charset="-127"/>
              </a:rPr>
              <a:t>객관적이고 공정한 확률적 방법</a:t>
            </a:r>
            <a:r>
              <a:rPr lang="ko-KR" altLang="en-US" sz="1600" dirty="0">
                <a:solidFill>
                  <a:srgbClr val="000000"/>
                </a:solidFill>
                <a:latin typeface="맑은 고딕" panose="020B0503020000020004" pitchFamily="50" charset="-127"/>
              </a:rPr>
              <a:t>을 사용해야 한다</a:t>
            </a:r>
            <a:r>
              <a:rPr lang="en-US" altLang="ko-KR" sz="1600" dirty="0">
                <a:solidFill>
                  <a:srgbClr val="000000"/>
                </a:solidFill>
                <a:latin typeface="맑은 고딕" panose="020B0503020000020004" pitchFamily="50" charset="-127"/>
              </a:rPr>
              <a:t>. </a:t>
            </a:r>
            <a:r>
              <a:rPr lang="ko-KR" altLang="en-US" sz="1600" dirty="0">
                <a:solidFill>
                  <a:srgbClr val="000000"/>
                </a:solidFill>
                <a:latin typeface="맑은 고딕" panose="020B0503020000020004" pitchFamily="50" charset="-127"/>
              </a:rPr>
              <a:t>주관과 자의적인 판단은 편의를 가져오는 요인이 된다</a:t>
            </a:r>
            <a:r>
              <a:rPr lang="en-US" altLang="ko-KR" sz="1600" dirty="0">
                <a:solidFill>
                  <a:srgbClr val="000000"/>
                </a:solidFill>
                <a:latin typeface="맑은 고딕" panose="020B0503020000020004" pitchFamily="50" charset="-127"/>
              </a:rPr>
              <a:t>. </a:t>
            </a:r>
          </a:p>
          <a:p>
            <a:pPr lvl="1">
              <a:lnSpc>
                <a:spcPct val="150000"/>
              </a:lnSpc>
              <a:defRPr/>
            </a:pPr>
            <a:r>
              <a:rPr lang="ko-KR" altLang="en-US" sz="1600" dirty="0">
                <a:solidFill>
                  <a:srgbClr val="000000"/>
                </a:solidFill>
                <a:latin typeface="맑은 고딕" panose="020B0503020000020004" pitchFamily="50" charset="-127"/>
              </a:rPr>
              <a:t>하지만 </a:t>
            </a:r>
            <a:r>
              <a:rPr lang="ko-KR" altLang="en-US" sz="1600" dirty="0">
                <a:latin typeface="맑은 고딕" panose="020B0503020000020004" pitchFamily="50" charset="-127"/>
              </a:rPr>
              <a:t>확률적 방법을 이용한다고 해서 모든 편의를 없앨 수 있는 것은 아니다</a:t>
            </a:r>
            <a:r>
              <a:rPr lang="en-US" altLang="ko-KR" sz="1600" dirty="0">
                <a:latin typeface="맑은 고딕" panose="020B0503020000020004" pitchFamily="50" charset="-127"/>
              </a:rPr>
              <a:t>. </a:t>
            </a:r>
            <a:endParaRPr lang="en-US" altLang="ko-KR" sz="1600" dirty="0"/>
          </a:p>
          <a:p>
            <a:pPr lvl="2">
              <a:lnSpc>
                <a:spcPct val="150000"/>
              </a:lnSpc>
            </a:pPr>
            <a:r>
              <a:rPr lang="ko-KR" altLang="en-US" sz="1400" dirty="0">
                <a:latin typeface="맑은 고딕" panose="020B0503020000020004" pitchFamily="50" charset="-127"/>
              </a:rPr>
              <a:t>투표하지 정하지 못한 유권자</a:t>
            </a:r>
            <a:endParaRPr lang="en-US" altLang="ko-KR" sz="1400" dirty="0">
              <a:latin typeface="맑은 고딕" panose="020B0503020000020004" pitchFamily="50" charset="-127"/>
            </a:endParaRPr>
          </a:p>
          <a:p>
            <a:pPr lvl="2">
              <a:lnSpc>
                <a:spcPct val="150000"/>
              </a:lnSpc>
            </a:pPr>
            <a:r>
              <a:rPr lang="ko-KR" altLang="en-US" sz="1400" dirty="0">
                <a:latin typeface="맑은 고딕" panose="020B0503020000020004" pitchFamily="50" charset="-127"/>
              </a:rPr>
              <a:t>응답편의</a:t>
            </a:r>
            <a:r>
              <a:rPr lang="en-US" altLang="ko-KR" sz="1400" dirty="0">
                <a:latin typeface="맑은 고딕" panose="020B0503020000020004" pitchFamily="50" charset="-127"/>
              </a:rPr>
              <a:t>, </a:t>
            </a:r>
            <a:r>
              <a:rPr lang="ko-KR" altLang="en-US" sz="1400" dirty="0">
                <a:latin typeface="맑은 고딕" panose="020B0503020000020004" pitchFamily="50" charset="-127"/>
              </a:rPr>
              <a:t>않는 유권자</a:t>
            </a:r>
            <a:endParaRPr lang="en-US" altLang="ko-KR" sz="1400" dirty="0">
              <a:latin typeface="맑은 고딕" panose="020B0503020000020004" pitchFamily="50" charset="-127"/>
            </a:endParaRPr>
          </a:p>
          <a:p>
            <a:pPr lvl="2">
              <a:lnSpc>
                <a:spcPct val="150000"/>
              </a:lnSpc>
            </a:pPr>
            <a:r>
              <a:rPr lang="ko-KR" altLang="en-US" sz="1400" dirty="0">
                <a:latin typeface="맑은 고딕" panose="020B0503020000020004" pitchFamily="50" charset="-127"/>
              </a:rPr>
              <a:t>아직 마음을 </a:t>
            </a:r>
            <a:r>
              <a:rPr lang="ko-KR" altLang="en-US" sz="1400" dirty="0" err="1">
                <a:latin typeface="맑은 고딕" panose="020B0503020000020004" pitchFamily="50" charset="-127"/>
              </a:rPr>
              <a:t>무응답편의</a:t>
            </a:r>
            <a:r>
              <a:rPr lang="ko-KR" altLang="en-US" sz="1400" dirty="0">
                <a:latin typeface="맑은 고딕" panose="020B0503020000020004" pitchFamily="50" charset="-127"/>
              </a:rPr>
              <a:t> 등의 다양한 유형의 편의</a:t>
            </a:r>
            <a:endParaRPr lang="en-US" altLang="ko-KR" sz="1400" dirty="0">
              <a:latin typeface="맑은 고딕" panose="020B0503020000020004" pitchFamily="50" charset="-127"/>
            </a:endParaRPr>
          </a:p>
          <a:p>
            <a:pPr lvl="1">
              <a:lnSpc>
                <a:spcPct val="150000"/>
              </a:lnSpc>
              <a:defRPr/>
            </a:pPr>
            <a:r>
              <a:rPr lang="ko-KR" altLang="en-US" sz="1600" dirty="0">
                <a:latin typeface="맑은 고딕" panose="020B0503020000020004" pitchFamily="50" charset="-127"/>
              </a:rPr>
              <a:t>이를 해결하기 위해 갤럽은 여러 다양한 노력을 기울였다</a:t>
            </a:r>
            <a:r>
              <a:rPr lang="en-US" altLang="ko-KR" sz="1600" dirty="0">
                <a:latin typeface="맑은 고딕" panose="020B0503020000020004" pitchFamily="50" charset="-127"/>
              </a:rPr>
              <a:t>.</a:t>
            </a: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p:txBody>
      </p:sp>
      <p:sp>
        <p:nvSpPr>
          <p:cNvPr id="6" name="AutoShape 5"/>
          <p:cNvSpPr>
            <a:spLocks noChangeArrowheads="1"/>
          </p:cNvSpPr>
          <p:nvPr/>
        </p:nvSpPr>
        <p:spPr bwMode="auto">
          <a:xfrm>
            <a:off x="1988544" y="1611551"/>
            <a:ext cx="158717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갤럽조사</a:t>
            </a:r>
            <a:endParaRPr lang="en-US" altLang="ko-KR" b="1" dirty="0"/>
          </a:p>
        </p:txBody>
      </p:sp>
    </p:spTree>
    <p:extLst>
      <p:ext uri="{BB962C8B-B14F-4D97-AF65-F5344CB8AC3E}">
        <p14:creationId xmlns:p14="http://schemas.microsoft.com/office/powerpoint/2010/main" val="64161151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갤럽조사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p:txBody>
      </p:sp>
      <p:sp>
        <p:nvSpPr>
          <p:cNvPr id="6" name="AutoShape 5"/>
          <p:cNvSpPr>
            <a:spLocks noChangeArrowheads="1"/>
          </p:cNvSpPr>
          <p:nvPr/>
        </p:nvSpPr>
        <p:spPr bwMode="auto">
          <a:xfrm>
            <a:off x="1988544" y="1611551"/>
            <a:ext cx="605167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t>1984</a:t>
            </a:r>
            <a:r>
              <a:rPr lang="ko-KR" altLang="en-US" b="1" dirty="0"/>
              <a:t>년 미국 대통령 선거 시 미국 갤럽이 사용한 설문지</a:t>
            </a:r>
            <a:endParaRPr lang="en-US" altLang="ko-KR" b="1" dirty="0"/>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19939" t="20485" r="21472" b="15094"/>
          <a:stretch>
            <a:fillRect/>
          </a:stretch>
        </p:blipFill>
        <p:spPr bwMode="auto">
          <a:xfrm>
            <a:off x="2090044" y="2169940"/>
            <a:ext cx="3717925" cy="464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l="18404" t="20485" r="18404" b="17250"/>
          <a:stretch>
            <a:fillRect/>
          </a:stretch>
        </p:blipFill>
        <p:spPr bwMode="auto">
          <a:xfrm>
            <a:off x="6253684" y="2147888"/>
            <a:ext cx="351472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495369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갤럽조사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p:txBody>
      </p:sp>
      <p:sp>
        <p:nvSpPr>
          <p:cNvPr id="6" name="AutoShape 5"/>
          <p:cNvSpPr>
            <a:spLocks noChangeArrowheads="1"/>
          </p:cNvSpPr>
          <p:nvPr/>
        </p:nvSpPr>
        <p:spPr bwMode="auto">
          <a:xfrm>
            <a:off x="1988544" y="1611551"/>
            <a:ext cx="605167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t>2007</a:t>
            </a:r>
            <a:r>
              <a:rPr lang="ko-KR" altLang="en-US" b="1" dirty="0"/>
              <a:t>년 한국 대통령 선거 시 한국갤럽이 사용한 설문지</a:t>
            </a:r>
            <a:endParaRPr lang="en-US" altLang="ko-KR" b="1" dirty="0"/>
          </a:p>
        </p:txBody>
      </p:sp>
      <p:pic>
        <p:nvPicPr>
          <p:cNvPr id="9"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9220" y="2108668"/>
            <a:ext cx="3710756" cy="470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564" y="2469812"/>
            <a:ext cx="4103885" cy="3767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57436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갤럽조사</a:t>
            </a:r>
          </a:p>
        </p:txBody>
      </p:sp>
      <p:sp>
        <p:nvSpPr>
          <p:cNvPr id="3" name="내용 개체 틀 2"/>
          <p:cNvSpPr>
            <a:spLocks noGrp="1"/>
          </p:cNvSpPr>
          <p:nvPr>
            <p:ph idx="1"/>
          </p:nvPr>
        </p:nvSpPr>
        <p:spPr>
          <a:xfrm>
            <a:off x="1981200" y="1600200"/>
            <a:ext cx="8229600" cy="5141168"/>
          </a:xfrm>
        </p:spPr>
        <p:txBody>
          <a:bodyPr>
            <a:normAutofit fontScale="92500" lnSpcReduction="10000"/>
          </a:bodyPr>
          <a:lstStyle/>
          <a:p>
            <a:pPr marL="0" indent="0">
              <a:lnSpc>
                <a:spcPct val="150000"/>
              </a:lnSpc>
              <a:buNone/>
            </a:pPr>
            <a:r>
              <a:rPr lang="ko-KR" altLang="en-US" sz="2400" dirty="0"/>
              <a:t>                     </a:t>
            </a: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r>
              <a:rPr lang="ko-KR" altLang="en-US" sz="1800" dirty="0">
                <a:latin typeface="맑은 고딕" panose="020B0503020000020004" pitchFamily="50" charset="-127"/>
              </a:rPr>
              <a:t>투표할 것 같지 않은 유권자를 걸러내기 위한 갤럽의 설문지 문항</a:t>
            </a:r>
            <a:endParaRPr lang="en-US" altLang="ko-KR" sz="1800" dirty="0">
              <a:ea typeface="굴림" panose="020B0600000101010101" pitchFamily="50" charset="-127"/>
            </a:endParaRPr>
          </a:p>
          <a:p>
            <a:pPr lvl="1">
              <a:lnSpc>
                <a:spcPct val="150000"/>
              </a:lnSpc>
              <a:defRPr/>
            </a:pPr>
            <a:r>
              <a:rPr lang="en-US" altLang="ko-KR" sz="1600" dirty="0">
                <a:latin typeface="맑은 고딕" panose="020B0503020000020004" pitchFamily="50" charset="-127"/>
              </a:rPr>
              <a:t>‘</a:t>
            </a:r>
            <a:r>
              <a:rPr lang="ko-KR" altLang="en-US" sz="1600" dirty="0">
                <a:latin typeface="맑은 고딕" panose="020B0503020000020004" pitchFamily="50" charset="-127"/>
              </a:rPr>
              <a:t>어디로 투표하러 가는가</a:t>
            </a:r>
            <a:r>
              <a:rPr lang="en-US" altLang="ko-KR" sz="1600" dirty="0">
                <a:latin typeface="맑은 고딕" panose="020B0503020000020004" pitchFamily="50" charset="-127"/>
              </a:rPr>
              <a:t>?’    </a:t>
            </a:r>
          </a:p>
          <a:p>
            <a:pPr lvl="1">
              <a:lnSpc>
                <a:spcPct val="150000"/>
              </a:lnSpc>
              <a:defRPr/>
            </a:pPr>
            <a:r>
              <a:rPr lang="en-US" altLang="ko-KR" sz="1600" dirty="0">
                <a:latin typeface="맑은 고딕" panose="020B0503020000020004" pitchFamily="50" charset="-127"/>
              </a:rPr>
              <a:t>‘</a:t>
            </a:r>
            <a:r>
              <a:rPr lang="ko-KR" altLang="en-US" sz="1600" dirty="0">
                <a:latin typeface="맑은 고딕" panose="020B0503020000020004" pitchFamily="50" charset="-127"/>
              </a:rPr>
              <a:t>지난번 선거에서 투표했는가</a:t>
            </a:r>
            <a:r>
              <a:rPr lang="en-US" altLang="ko-KR" sz="1600" dirty="0">
                <a:latin typeface="맑은 고딕" panose="020B0503020000020004" pitchFamily="50" charset="-127"/>
              </a:rPr>
              <a:t>?’ </a:t>
            </a: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r>
              <a:rPr lang="ko-KR" altLang="en-US" sz="1800" dirty="0">
                <a:solidFill>
                  <a:srgbClr val="000000"/>
                </a:solidFill>
                <a:latin typeface="맑은 고딕" panose="020B0503020000020004" pitchFamily="50" charset="-127"/>
              </a:rPr>
              <a:t>투표에 참여하지 않을 것 같은 사람들은 표본에서 제외하거나 그들의 응답에 낮은 가중치를 부여하면</a:t>
            </a:r>
            <a:r>
              <a:rPr lang="en-US" altLang="ko-KR" sz="1800" dirty="0">
                <a:solidFill>
                  <a:srgbClr val="000000"/>
                </a:solidFill>
                <a:latin typeface="맑은 고딕" panose="020B0503020000020004" pitchFamily="50" charset="-127"/>
              </a:rPr>
              <a:t>, </a:t>
            </a:r>
            <a:r>
              <a:rPr lang="ko-KR" altLang="en-US" sz="1800" dirty="0">
                <a:solidFill>
                  <a:srgbClr val="000000"/>
                </a:solidFill>
                <a:latin typeface="맑은 고딕" panose="020B0503020000020004" pitchFamily="50" charset="-127"/>
              </a:rPr>
              <a:t>이는 선거결과를 예측하는데 있어 큰 도움이 된다</a:t>
            </a:r>
            <a:r>
              <a:rPr lang="en-US" altLang="ko-KR" sz="1800" dirty="0">
                <a:solidFill>
                  <a:srgbClr val="000000"/>
                </a:solidFill>
                <a:latin typeface="맑은 고딕" panose="020B0503020000020004" pitchFamily="50" charset="-127"/>
              </a:rPr>
              <a:t>.</a:t>
            </a: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p:txBody>
      </p:sp>
      <p:sp>
        <p:nvSpPr>
          <p:cNvPr id="6" name="AutoShape 5"/>
          <p:cNvSpPr>
            <a:spLocks noChangeArrowheads="1"/>
          </p:cNvSpPr>
          <p:nvPr/>
        </p:nvSpPr>
        <p:spPr bwMode="auto">
          <a:xfrm>
            <a:off x="1988544" y="1611551"/>
            <a:ext cx="353139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투표하지 않는 유권자</a:t>
            </a:r>
            <a:endParaRPr lang="en-US" altLang="ko-KR" b="1" dirty="0"/>
          </a:p>
        </p:txBody>
      </p:sp>
      <p:sp>
        <p:nvSpPr>
          <p:cNvPr id="7" name="AutoShape 5"/>
          <p:cNvSpPr>
            <a:spLocks noChangeArrowheads="1"/>
          </p:cNvSpPr>
          <p:nvPr/>
        </p:nvSpPr>
        <p:spPr bwMode="auto">
          <a:xfrm>
            <a:off x="1905000" y="2481064"/>
            <a:ext cx="3657600" cy="15240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2000" dirty="0">
                <a:latin typeface="맑은 고딕" panose="020B0503020000020004" pitchFamily="50" charset="-127"/>
              </a:rPr>
              <a:t>선거결과를 예측할 때</a:t>
            </a:r>
            <a:r>
              <a:rPr lang="en-US" altLang="ko-KR" sz="2000" dirty="0">
                <a:latin typeface="맑은 고딕" panose="020B0503020000020004" pitchFamily="50" charset="-127"/>
              </a:rPr>
              <a:t>,</a:t>
            </a:r>
          </a:p>
          <a:p>
            <a:r>
              <a:rPr lang="ko-KR" altLang="en-US" sz="2000" dirty="0">
                <a:latin typeface="맑은 고딕" panose="020B0503020000020004" pitchFamily="50" charset="-127"/>
              </a:rPr>
              <a:t>투표하지않는 유권자는</a:t>
            </a:r>
          </a:p>
          <a:p>
            <a:r>
              <a:rPr lang="ko-KR" altLang="en-US" sz="2000" dirty="0">
                <a:latin typeface="맑은 고딕" panose="020B0503020000020004" pitchFamily="50" charset="-127"/>
              </a:rPr>
              <a:t>모집단과 표본에서</a:t>
            </a:r>
          </a:p>
          <a:p>
            <a:r>
              <a:rPr lang="ko-KR" altLang="en-US" sz="2000" dirty="0">
                <a:latin typeface="맑은 고딕" panose="020B0503020000020004" pitchFamily="50" charset="-127"/>
              </a:rPr>
              <a:t>제외하는 편이 좋다</a:t>
            </a:r>
            <a:r>
              <a:rPr lang="en-US" altLang="ko-KR" sz="2000" dirty="0">
                <a:latin typeface="맑은 고딕" panose="020B0503020000020004" pitchFamily="50" charset="-127"/>
              </a:rPr>
              <a:t>.</a:t>
            </a:r>
          </a:p>
        </p:txBody>
      </p:sp>
      <p:sp>
        <p:nvSpPr>
          <p:cNvPr id="8" name="AutoShape 6"/>
          <p:cNvSpPr>
            <a:spLocks noChangeArrowheads="1"/>
          </p:cNvSpPr>
          <p:nvPr/>
        </p:nvSpPr>
        <p:spPr bwMode="auto">
          <a:xfrm>
            <a:off x="6477000" y="2481064"/>
            <a:ext cx="3657600" cy="15240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2000" dirty="0">
                <a:latin typeface="맑은 고딕" panose="020B0503020000020004" pitchFamily="50" charset="-127"/>
              </a:rPr>
              <a:t>하지만 실제로는 투표에 </a:t>
            </a:r>
            <a:endParaRPr lang="en-US" altLang="ko-KR" sz="2000" dirty="0">
              <a:latin typeface="맑은 고딕" panose="020B0503020000020004" pitchFamily="50" charset="-127"/>
            </a:endParaRPr>
          </a:p>
          <a:p>
            <a:r>
              <a:rPr lang="ko-KR" altLang="en-US" sz="2000" dirty="0">
                <a:latin typeface="맑은 고딕" panose="020B0503020000020004" pitchFamily="50" charset="-127"/>
              </a:rPr>
              <a:t>참여하지 않을 거면서도</a:t>
            </a:r>
          </a:p>
          <a:p>
            <a:r>
              <a:rPr lang="ko-KR" altLang="en-US" sz="2000" dirty="0">
                <a:latin typeface="맑은 고딕" panose="020B0503020000020004" pitchFamily="50" charset="-127"/>
              </a:rPr>
              <a:t>조사 시에는 투표할 거라고</a:t>
            </a:r>
          </a:p>
          <a:p>
            <a:r>
              <a:rPr lang="ko-KR" altLang="en-US" sz="2000" dirty="0">
                <a:latin typeface="맑은 고딕" panose="020B0503020000020004" pitchFamily="50" charset="-127"/>
              </a:rPr>
              <a:t>답하는 경우가 많다</a:t>
            </a:r>
            <a:r>
              <a:rPr lang="en-US" altLang="ko-KR" sz="2000" dirty="0">
                <a:latin typeface="맑은 고딕" panose="020B0503020000020004" pitchFamily="50" charset="-127"/>
              </a:rPr>
              <a:t>.</a:t>
            </a:r>
          </a:p>
        </p:txBody>
      </p:sp>
      <p:sp>
        <p:nvSpPr>
          <p:cNvPr id="9" name="AutoShape 7"/>
          <p:cNvSpPr>
            <a:spLocks noChangeArrowheads="1"/>
          </p:cNvSpPr>
          <p:nvPr/>
        </p:nvSpPr>
        <p:spPr bwMode="auto">
          <a:xfrm>
            <a:off x="5638800" y="2785864"/>
            <a:ext cx="762000" cy="838200"/>
          </a:xfrm>
          <a:prstGeom prst="leftRightArrow">
            <a:avLst>
              <a:gd name="adj1" fmla="val 50000"/>
              <a:gd name="adj2" fmla="val 2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Tree>
    <p:extLst>
      <p:ext uri="{BB962C8B-B14F-4D97-AF65-F5344CB8AC3E}">
        <p14:creationId xmlns:p14="http://schemas.microsoft.com/office/powerpoint/2010/main" val="3718968115"/>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갤럽조사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a:lnSpc>
                <a:spcPct val="150000"/>
              </a:lnSpc>
              <a:buNone/>
            </a:pPr>
            <a:r>
              <a:rPr lang="ko-KR" altLang="en-US" sz="1800" dirty="0">
                <a:latin typeface="맑은 고딕" panose="020B0503020000020004" pitchFamily="50" charset="-127"/>
              </a:rPr>
              <a:t>아직 마음을 정하지 못한 유권자를 줄이기 위한 갤럽의 설문지 문항</a:t>
            </a:r>
            <a:r>
              <a:rPr lang="en-US" altLang="ko-KR" sz="1800" dirty="0">
                <a:ea typeface="굴림" panose="020B0600000101010101" pitchFamily="50" charset="-127"/>
              </a:rPr>
              <a:t>: </a:t>
            </a:r>
          </a:p>
          <a:p>
            <a:pPr lvl="1">
              <a:lnSpc>
                <a:spcPct val="150000"/>
              </a:lnSpc>
              <a:defRPr/>
            </a:pPr>
            <a:r>
              <a:rPr lang="en-US" altLang="ko-KR" sz="1600" dirty="0">
                <a:solidFill>
                  <a:srgbClr val="000000"/>
                </a:solidFill>
                <a:latin typeface="맑은 고딕" panose="020B0503020000020004" pitchFamily="50" charset="-127"/>
              </a:rPr>
              <a:t>‘</a:t>
            </a:r>
            <a:r>
              <a:rPr lang="ko-KR" altLang="en-US" sz="1600" dirty="0">
                <a:solidFill>
                  <a:srgbClr val="000000"/>
                </a:solidFill>
                <a:latin typeface="맑은 고딕" panose="020B0503020000020004" pitchFamily="50" charset="-127"/>
              </a:rPr>
              <a:t>만약 오늘 당장 투표하게 된다면 누구를 뽑을 것인가</a:t>
            </a:r>
            <a:r>
              <a:rPr lang="en-US" altLang="ko-KR" sz="1600" dirty="0">
                <a:solidFill>
                  <a:srgbClr val="000000"/>
                </a:solidFill>
                <a:latin typeface="맑은 고딕" panose="020B0503020000020004" pitchFamily="50" charset="-127"/>
              </a:rPr>
              <a:t>?’</a:t>
            </a:r>
            <a:endParaRPr lang="en-US" altLang="ko-KR" sz="1600" dirty="0">
              <a:latin typeface="맑은 고딕" panose="020B0503020000020004" pitchFamily="50" charset="-127"/>
            </a:endParaRPr>
          </a:p>
          <a:p>
            <a:pPr lvl="1">
              <a:lnSpc>
                <a:spcPct val="150000"/>
              </a:lnSpc>
              <a:defRPr/>
            </a:pPr>
            <a:r>
              <a:rPr lang="ko-KR" altLang="en-US" sz="1600" dirty="0">
                <a:solidFill>
                  <a:srgbClr val="000000"/>
                </a:solidFill>
                <a:latin typeface="+mn-ea"/>
              </a:rPr>
              <a:t>투표용지를 건네주어 실제 투표상황을 연출한다</a:t>
            </a:r>
            <a:r>
              <a:rPr lang="en-US" altLang="ko-KR" sz="1600" dirty="0">
                <a:solidFill>
                  <a:srgbClr val="000000"/>
                </a:solidFill>
                <a:latin typeface="+mn-ea"/>
              </a:rPr>
              <a:t>.</a:t>
            </a:r>
          </a:p>
          <a:p>
            <a:pPr marL="0" indent="0">
              <a:lnSpc>
                <a:spcPct val="150000"/>
              </a:lnSpc>
              <a:buNone/>
            </a:pPr>
            <a:r>
              <a:rPr lang="en-US" altLang="ko-KR" sz="1800" dirty="0">
                <a:latin typeface="맑은 고딕" panose="020B0503020000020004" pitchFamily="50" charset="-127"/>
              </a:rPr>
              <a:t>1984</a:t>
            </a:r>
            <a:r>
              <a:rPr lang="ko-KR" altLang="en-US" sz="1800" dirty="0">
                <a:latin typeface="맑은 고딕" panose="020B0503020000020004" pitchFamily="50" charset="-127"/>
              </a:rPr>
              <a:t>년 미국 대통령 선거 시 갤럽이 사용한 투표용지</a:t>
            </a:r>
          </a:p>
          <a:p>
            <a:pPr marL="0" indent="0">
              <a:lnSpc>
                <a:spcPct val="150000"/>
              </a:lnSpc>
              <a:buNone/>
            </a:pPr>
            <a:endParaRPr lang="en-US" altLang="ko-KR" sz="1800" dirty="0">
              <a:latin typeface="맑은 고딕" panose="020B0503020000020004" pitchFamily="50" charset="-127"/>
            </a:endParaRPr>
          </a:p>
        </p:txBody>
      </p:sp>
      <p:sp>
        <p:nvSpPr>
          <p:cNvPr id="6" name="AutoShape 5"/>
          <p:cNvSpPr>
            <a:spLocks noChangeArrowheads="1"/>
          </p:cNvSpPr>
          <p:nvPr/>
        </p:nvSpPr>
        <p:spPr bwMode="auto">
          <a:xfrm>
            <a:off x="1988544" y="1611551"/>
            <a:ext cx="353139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아직 마음을 정하지 못한 유권자</a:t>
            </a:r>
            <a:endParaRPr lang="en-US" altLang="ko-KR" b="1" dirty="0"/>
          </a:p>
        </p:txBody>
      </p:sp>
      <p:grpSp>
        <p:nvGrpSpPr>
          <p:cNvPr id="10" name="Group 4"/>
          <p:cNvGrpSpPr>
            <a:grpSpLocks/>
          </p:cNvGrpSpPr>
          <p:nvPr/>
        </p:nvGrpSpPr>
        <p:grpSpPr bwMode="auto">
          <a:xfrm>
            <a:off x="3238500" y="4572001"/>
            <a:ext cx="5715000" cy="1871663"/>
            <a:chOff x="1881" y="2705"/>
            <a:chExt cx="7200" cy="2700"/>
          </a:xfrm>
        </p:grpSpPr>
        <p:sp>
          <p:nvSpPr>
            <p:cNvPr id="11" name="Rectangle 5"/>
            <p:cNvSpPr>
              <a:spLocks noChangeArrowheads="1"/>
            </p:cNvSpPr>
            <p:nvPr/>
          </p:nvSpPr>
          <p:spPr bwMode="auto">
            <a:xfrm>
              <a:off x="1881" y="2705"/>
              <a:ext cx="3600" cy="2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2" name="Rectangle 6"/>
            <p:cNvSpPr>
              <a:spLocks noChangeArrowheads="1"/>
            </p:cNvSpPr>
            <p:nvPr/>
          </p:nvSpPr>
          <p:spPr bwMode="auto">
            <a:xfrm>
              <a:off x="5481" y="2705"/>
              <a:ext cx="3600" cy="27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3" name="Text Box 7"/>
            <p:cNvSpPr txBox="1">
              <a:spLocks noChangeArrowheads="1"/>
            </p:cNvSpPr>
            <p:nvPr/>
          </p:nvSpPr>
          <p:spPr bwMode="auto">
            <a:xfrm>
              <a:off x="2601" y="3065"/>
              <a:ext cx="216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2000" b="1">
                  <a:latin typeface="맑은 고딕" panose="020B0503020000020004" pitchFamily="50" charset="-127"/>
                </a:rPr>
                <a:t>민주당</a:t>
              </a:r>
            </a:p>
          </p:txBody>
        </p:sp>
        <p:sp>
          <p:nvSpPr>
            <p:cNvPr id="14" name="Text Box 8"/>
            <p:cNvSpPr txBox="1">
              <a:spLocks noChangeArrowheads="1"/>
            </p:cNvSpPr>
            <p:nvPr/>
          </p:nvSpPr>
          <p:spPr bwMode="auto">
            <a:xfrm>
              <a:off x="6201" y="3065"/>
              <a:ext cx="216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sz="2000" b="1">
                  <a:latin typeface="맑은 고딕" panose="020B0503020000020004" pitchFamily="50" charset="-127"/>
                </a:rPr>
                <a:t>공화당</a:t>
              </a:r>
            </a:p>
          </p:txBody>
        </p:sp>
        <p:sp>
          <p:nvSpPr>
            <p:cNvPr id="15" name="Line 9"/>
            <p:cNvSpPr>
              <a:spLocks noChangeShapeType="1"/>
            </p:cNvSpPr>
            <p:nvPr/>
          </p:nvSpPr>
          <p:spPr bwMode="auto">
            <a:xfrm>
              <a:off x="2601" y="3605"/>
              <a:ext cx="21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 name="Line 10"/>
            <p:cNvSpPr>
              <a:spLocks noChangeShapeType="1"/>
            </p:cNvSpPr>
            <p:nvPr/>
          </p:nvSpPr>
          <p:spPr bwMode="auto">
            <a:xfrm>
              <a:off x="6201" y="3605"/>
              <a:ext cx="21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 name="Rectangle 11"/>
            <p:cNvSpPr>
              <a:spLocks noChangeArrowheads="1"/>
            </p:cNvSpPr>
            <p:nvPr/>
          </p:nvSpPr>
          <p:spPr bwMode="auto">
            <a:xfrm>
              <a:off x="2781" y="4145"/>
              <a:ext cx="360" cy="3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8" name="Rectangle 12"/>
            <p:cNvSpPr>
              <a:spLocks noChangeArrowheads="1"/>
            </p:cNvSpPr>
            <p:nvPr/>
          </p:nvSpPr>
          <p:spPr bwMode="auto">
            <a:xfrm>
              <a:off x="6381" y="4145"/>
              <a:ext cx="360" cy="3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9" name="Text Box 13"/>
            <p:cNvSpPr txBox="1">
              <a:spLocks noChangeArrowheads="1"/>
            </p:cNvSpPr>
            <p:nvPr/>
          </p:nvSpPr>
          <p:spPr bwMode="auto">
            <a:xfrm>
              <a:off x="3321" y="3965"/>
              <a:ext cx="1800"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r>
                <a:rPr lang="ko-KR" altLang="en-US" sz="2000" b="1">
                  <a:latin typeface="맑은 고딕" panose="020B0503020000020004" pitchFamily="50" charset="-127"/>
                </a:rPr>
                <a:t>먼데일</a:t>
              </a:r>
            </a:p>
            <a:p>
              <a:pPr algn="just"/>
              <a:r>
                <a:rPr lang="ko-KR" altLang="en-US" sz="2000" b="1">
                  <a:latin typeface="맑은 고딕" panose="020B0503020000020004" pitchFamily="50" charset="-127"/>
                </a:rPr>
                <a:t>페라로</a:t>
              </a:r>
            </a:p>
          </p:txBody>
        </p:sp>
        <p:sp>
          <p:nvSpPr>
            <p:cNvPr id="20" name="Text Box 14"/>
            <p:cNvSpPr txBox="1">
              <a:spLocks noChangeArrowheads="1"/>
            </p:cNvSpPr>
            <p:nvPr/>
          </p:nvSpPr>
          <p:spPr bwMode="auto">
            <a:xfrm>
              <a:off x="6921" y="3965"/>
              <a:ext cx="1800" cy="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r>
                <a:rPr lang="ko-KR" altLang="en-US" sz="2000" b="1">
                  <a:latin typeface="맑은 고딕" panose="020B0503020000020004" pitchFamily="50" charset="-127"/>
                </a:rPr>
                <a:t>레이건</a:t>
              </a:r>
            </a:p>
            <a:p>
              <a:pPr algn="just"/>
              <a:r>
                <a:rPr lang="ko-KR" altLang="en-US" sz="2000" b="1">
                  <a:latin typeface="맑은 고딕" panose="020B0503020000020004" pitchFamily="50" charset="-127"/>
                </a:rPr>
                <a:t>부시</a:t>
              </a:r>
            </a:p>
          </p:txBody>
        </p:sp>
      </p:grpSp>
    </p:spTree>
    <p:extLst>
      <p:ext uri="{BB962C8B-B14F-4D97-AF65-F5344CB8AC3E}">
        <p14:creationId xmlns:p14="http://schemas.microsoft.com/office/powerpoint/2010/main" val="124277298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갤럽조사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a:lnSpc>
                <a:spcPct val="150000"/>
              </a:lnSpc>
              <a:buNone/>
            </a:pPr>
            <a:r>
              <a:rPr lang="ko-KR" altLang="en-US" sz="1800" dirty="0">
                <a:latin typeface="맑은 고딕" panose="020B0503020000020004" pitchFamily="50" charset="-127"/>
              </a:rPr>
              <a:t>교육수준과 관련하여 아래와 같이 표본이 모집단에 비해 </a:t>
            </a:r>
            <a:r>
              <a:rPr lang="en-US" altLang="ko-KR" sz="1800" dirty="0">
                <a:latin typeface="맑은 고딕" panose="020B0503020000020004" pitchFamily="50" charset="-127"/>
              </a:rPr>
              <a:t>‘</a:t>
            </a:r>
            <a:r>
              <a:rPr lang="ko-KR" altLang="en-US" sz="1800" dirty="0">
                <a:latin typeface="맑은 고딕" panose="020B0503020000020004" pitchFamily="50" charset="-127"/>
              </a:rPr>
              <a:t>고졸 이상</a:t>
            </a:r>
            <a:r>
              <a:rPr lang="en-US" altLang="ko-KR" sz="1800" dirty="0">
                <a:latin typeface="맑은 고딕" panose="020B0503020000020004" pitchFamily="50" charset="-127"/>
              </a:rPr>
              <a:t>’ </a:t>
            </a:r>
            <a:r>
              <a:rPr lang="ko-KR" altLang="en-US" sz="1800" dirty="0">
                <a:latin typeface="맑은 고딕" panose="020B0503020000020004" pitchFamily="50" charset="-127"/>
              </a:rPr>
              <a:t>학력자의 비율이 더 높은 경우</a:t>
            </a: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marL="0" indent="0">
              <a:lnSpc>
                <a:spcPct val="150000"/>
              </a:lnSpc>
              <a:buNone/>
            </a:pPr>
            <a:endParaRPr lang="en-US" altLang="ko-KR" sz="1800" dirty="0">
              <a:latin typeface="맑은 고딕" panose="020B0503020000020004" pitchFamily="50" charset="-127"/>
            </a:endParaRPr>
          </a:p>
          <a:p>
            <a:pPr lvl="1">
              <a:lnSpc>
                <a:spcPct val="150000"/>
              </a:lnSpc>
              <a:defRPr/>
            </a:pPr>
            <a:r>
              <a:rPr lang="ko-KR" altLang="en-US" sz="1600" dirty="0">
                <a:solidFill>
                  <a:srgbClr val="000000"/>
                </a:solidFill>
                <a:latin typeface="맑은 고딕" panose="020B0503020000020004" pitchFamily="50" charset="-127"/>
              </a:rPr>
              <a:t>모집단에서의 구성비보다 표본에서의 구성비가 더 큰 집단의 응답자에게는 이를 상쇄하기 위해 더 작은 가중치 부여</a:t>
            </a:r>
            <a:r>
              <a:rPr lang="en-US" altLang="ko-KR" sz="1600" dirty="0">
                <a:solidFill>
                  <a:srgbClr val="000000"/>
                </a:solidFill>
                <a:latin typeface="맑은 고딕" panose="020B0503020000020004" pitchFamily="50" charset="-127"/>
              </a:rPr>
              <a:t>. </a:t>
            </a:r>
            <a:r>
              <a:rPr lang="ko-KR" altLang="en-US" sz="1600" dirty="0">
                <a:solidFill>
                  <a:srgbClr val="000000"/>
                </a:solidFill>
                <a:latin typeface="맑은 고딕" panose="020B0503020000020004" pitchFamily="50" charset="-127"/>
              </a:rPr>
              <a:t>위의 예에서 </a:t>
            </a:r>
            <a:r>
              <a:rPr lang="en-US" altLang="ko-KR" sz="1600" dirty="0">
                <a:solidFill>
                  <a:srgbClr val="000000"/>
                </a:solidFill>
                <a:latin typeface="맑은 고딕" panose="020B0503020000020004" pitchFamily="50" charset="-127"/>
              </a:rPr>
              <a:t>‘</a:t>
            </a:r>
            <a:r>
              <a:rPr lang="ko-KR" altLang="en-US" sz="1600" dirty="0">
                <a:solidFill>
                  <a:srgbClr val="000000"/>
                </a:solidFill>
                <a:latin typeface="맑은 고딕" panose="020B0503020000020004" pitchFamily="50" charset="-127"/>
              </a:rPr>
              <a:t>고졸미만</a:t>
            </a:r>
            <a:r>
              <a:rPr lang="en-US" altLang="ko-KR" sz="1600" dirty="0">
                <a:solidFill>
                  <a:srgbClr val="000000"/>
                </a:solidFill>
                <a:latin typeface="맑은 고딕" panose="020B0503020000020004" pitchFamily="50" charset="-127"/>
              </a:rPr>
              <a:t>’ </a:t>
            </a:r>
            <a:r>
              <a:rPr lang="ko-KR" altLang="en-US" sz="1600" dirty="0">
                <a:solidFill>
                  <a:srgbClr val="000000"/>
                </a:solidFill>
                <a:latin typeface="맑은 고딕" panose="020B0503020000020004" pitchFamily="50" charset="-127"/>
              </a:rPr>
              <a:t>학력자에게 </a:t>
            </a:r>
            <a:r>
              <a:rPr lang="en-US" altLang="ko-KR" sz="1600" dirty="0">
                <a:solidFill>
                  <a:srgbClr val="000000"/>
                </a:solidFill>
                <a:latin typeface="맑은 고딕" panose="020B0503020000020004" pitchFamily="50" charset="-127"/>
              </a:rPr>
              <a:t>1</a:t>
            </a:r>
            <a:r>
              <a:rPr lang="ko-KR" altLang="en-US" sz="1600" dirty="0">
                <a:solidFill>
                  <a:srgbClr val="000000"/>
                </a:solidFill>
                <a:latin typeface="맑은 고딕" panose="020B0503020000020004" pitchFamily="50" charset="-127"/>
              </a:rPr>
              <a:t>의 가중치 준다면 </a:t>
            </a:r>
            <a:r>
              <a:rPr lang="en-US" altLang="ko-KR" sz="1600" dirty="0">
                <a:solidFill>
                  <a:srgbClr val="000000"/>
                </a:solidFill>
                <a:latin typeface="맑은 고딕" panose="020B0503020000020004" pitchFamily="50" charset="-127"/>
              </a:rPr>
              <a:t>‘</a:t>
            </a:r>
            <a:r>
              <a:rPr lang="ko-KR" altLang="en-US" sz="1600" dirty="0">
                <a:solidFill>
                  <a:srgbClr val="000000"/>
                </a:solidFill>
                <a:latin typeface="맑은 고딕" panose="020B0503020000020004" pitchFamily="50" charset="-127"/>
              </a:rPr>
              <a:t>고졸 이상</a:t>
            </a:r>
            <a:r>
              <a:rPr lang="en-US" altLang="ko-KR" sz="1600" dirty="0">
                <a:solidFill>
                  <a:srgbClr val="000000"/>
                </a:solidFill>
                <a:latin typeface="맑은 고딕" panose="020B0503020000020004" pitchFamily="50" charset="-127"/>
              </a:rPr>
              <a:t>’ </a:t>
            </a:r>
            <a:r>
              <a:rPr lang="ko-KR" altLang="en-US" sz="1600" dirty="0">
                <a:solidFill>
                  <a:srgbClr val="000000"/>
                </a:solidFill>
                <a:latin typeface="맑은 고딕" panose="020B0503020000020004" pitchFamily="50" charset="-127"/>
              </a:rPr>
              <a:t>학력자에게는 </a:t>
            </a:r>
            <a:r>
              <a:rPr lang="en-US" altLang="ko-KR" sz="1600" dirty="0">
                <a:solidFill>
                  <a:srgbClr val="000000"/>
                </a:solidFill>
                <a:latin typeface="맑은 고딕" panose="020B0503020000020004" pitchFamily="50" charset="-127"/>
              </a:rPr>
              <a:t>(75/80)/(25/20)=3/4</a:t>
            </a:r>
            <a:r>
              <a:rPr lang="ko-KR" altLang="en-US" sz="1600" dirty="0">
                <a:solidFill>
                  <a:srgbClr val="000000"/>
                </a:solidFill>
                <a:latin typeface="맑은 고딕" panose="020B0503020000020004" pitchFamily="50" charset="-127"/>
              </a:rPr>
              <a:t>의 가중치 부여</a:t>
            </a:r>
            <a:endParaRPr lang="en-US" altLang="ko-KR" sz="1600" dirty="0">
              <a:solidFill>
                <a:srgbClr val="000000"/>
              </a:solidFill>
              <a:latin typeface="맑은 고딕" panose="020B0503020000020004" pitchFamily="50" charset="-127"/>
            </a:endParaRPr>
          </a:p>
          <a:p>
            <a:pPr lvl="1">
              <a:lnSpc>
                <a:spcPct val="150000"/>
              </a:lnSpc>
              <a:defRPr/>
            </a:pPr>
            <a:r>
              <a:rPr lang="ko-KR" altLang="en-US" sz="1600" dirty="0">
                <a:solidFill>
                  <a:srgbClr val="000000"/>
                </a:solidFill>
                <a:latin typeface="맑은 고딕" panose="020B0503020000020004" pitchFamily="50" charset="-127"/>
              </a:rPr>
              <a:t>가중치 조정 후 표본에서의 구성비</a:t>
            </a:r>
            <a:r>
              <a:rPr lang="en-US" altLang="ko-KR" sz="1600" dirty="0">
                <a:solidFill>
                  <a:srgbClr val="000000"/>
                </a:solidFill>
                <a:latin typeface="맑은 고딕" panose="020B0503020000020004" pitchFamily="50" charset="-127"/>
              </a:rPr>
              <a:t>=20:60=25:75=</a:t>
            </a:r>
            <a:r>
              <a:rPr lang="ko-KR" altLang="en-US" sz="1600" dirty="0">
                <a:solidFill>
                  <a:srgbClr val="000000"/>
                </a:solidFill>
                <a:latin typeface="맑은 고딕" panose="020B0503020000020004" pitchFamily="50" charset="-127"/>
              </a:rPr>
              <a:t>모집단 구성비</a:t>
            </a:r>
            <a:r>
              <a:rPr lang="ko-KR" altLang="en-US" sz="1600" dirty="0">
                <a:latin typeface="맑은 고딕" panose="020B0503020000020004" pitchFamily="50" charset="-127"/>
              </a:rPr>
              <a:t> </a:t>
            </a:r>
            <a:endParaRPr lang="en-US" altLang="ko-KR" sz="1600" dirty="0">
              <a:latin typeface="맑은 고딕" panose="020B0503020000020004" pitchFamily="50" charset="-127"/>
            </a:endParaRPr>
          </a:p>
        </p:txBody>
      </p:sp>
      <p:sp>
        <p:nvSpPr>
          <p:cNvPr id="6" name="AutoShape 5"/>
          <p:cNvSpPr>
            <a:spLocks noChangeArrowheads="1"/>
          </p:cNvSpPr>
          <p:nvPr/>
        </p:nvSpPr>
        <p:spPr bwMode="auto">
          <a:xfrm>
            <a:off x="1988544" y="1611551"/>
            <a:ext cx="353139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자료의 점검과 가중치 부여</a:t>
            </a:r>
            <a:endParaRPr lang="en-US" altLang="ko-KR" b="1" dirty="0"/>
          </a:p>
        </p:txBody>
      </p:sp>
      <p:grpSp>
        <p:nvGrpSpPr>
          <p:cNvPr id="21" name="그룹 17"/>
          <p:cNvGrpSpPr>
            <a:grpSpLocks/>
          </p:cNvGrpSpPr>
          <p:nvPr/>
        </p:nvGrpSpPr>
        <p:grpSpPr bwMode="auto">
          <a:xfrm>
            <a:off x="2127448" y="3284984"/>
            <a:ext cx="8001000" cy="838200"/>
            <a:chOff x="457200" y="2895600"/>
            <a:chExt cx="8001000" cy="838200"/>
          </a:xfrm>
        </p:grpSpPr>
        <p:grpSp>
          <p:nvGrpSpPr>
            <p:cNvPr id="22" name="Group 18"/>
            <p:cNvGrpSpPr>
              <a:grpSpLocks/>
            </p:cNvGrpSpPr>
            <p:nvPr/>
          </p:nvGrpSpPr>
          <p:grpSpPr bwMode="auto">
            <a:xfrm>
              <a:off x="2133600" y="3352800"/>
              <a:ext cx="6324600" cy="381000"/>
              <a:chOff x="1344" y="2208"/>
              <a:chExt cx="3984" cy="336"/>
            </a:xfrm>
          </p:grpSpPr>
          <p:sp>
            <p:nvSpPr>
              <p:cNvPr id="28" name="Rectangle 6"/>
              <p:cNvSpPr>
                <a:spLocks noChangeArrowheads="1"/>
              </p:cNvSpPr>
              <p:nvPr/>
            </p:nvSpPr>
            <p:spPr bwMode="auto">
              <a:xfrm>
                <a:off x="1344" y="2208"/>
                <a:ext cx="1152"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a:latin typeface="+mn-lt"/>
                  </a:rPr>
                  <a:t>고졸미만</a:t>
                </a:r>
                <a:r>
                  <a:rPr lang="en-US" altLang="ko-KR">
                    <a:latin typeface="+mn-lt"/>
                  </a:rPr>
                  <a:t>(20%)</a:t>
                </a:r>
              </a:p>
            </p:txBody>
          </p:sp>
          <p:sp>
            <p:nvSpPr>
              <p:cNvPr id="29" name="Rectangle 7"/>
              <p:cNvSpPr>
                <a:spLocks noChangeArrowheads="1"/>
              </p:cNvSpPr>
              <p:nvPr/>
            </p:nvSpPr>
            <p:spPr bwMode="auto">
              <a:xfrm>
                <a:off x="2496" y="2208"/>
                <a:ext cx="2832" cy="336"/>
              </a:xfrm>
              <a:prstGeom prst="rect">
                <a:avLst/>
              </a:prstGeom>
              <a:solidFill>
                <a:schemeClr val="accent1">
                  <a:alpha val="50195"/>
                </a:schemeClr>
              </a:solidFill>
              <a:ln w="9525">
                <a:solidFill>
                  <a:schemeClr val="tx1"/>
                </a:solidFill>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a:latin typeface="+mn-lt"/>
                  </a:rPr>
                  <a:t>고졸이상</a:t>
                </a:r>
                <a:r>
                  <a:rPr lang="en-US" altLang="ko-KR">
                    <a:latin typeface="+mn-lt"/>
                  </a:rPr>
                  <a:t>(80%)</a:t>
                </a:r>
              </a:p>
            </p:txBody>
          </p:sp>
        </p:grpSp>
        <p:grpSp>
          <p:nvGrpSpPr>
            <p:cNvPr id="23" name="Group 17"/>
            <p:cNvGrpSpPr>
              <a:grpSpLocks/>
            </p:cNvGrpSpPr>
            <p:nvPr/>
          </p:nvGrpSpPr>
          <p:grpSpPr bwMode="auto">
            <a:xfrm>
              <a:off x="2133600" y="2895600"/>
              <a:ext cx="6324600" cy="381000"/>
              <a:chOff x="1344" y="1824"/>
              <a:chExt cx="3984" cy="336"/>
            </a:xfrm>
          </p:grpSpPr>
          <p:sp>
            <p:nvSpPr>
              <p:cNvPr id="26" name="Rectangle 11"/>
              <p:cNvSpPr>
                <a:spLocks noChangeArrowheads="1"/>
              </p:cNvSpPr>
              <p:nvPr/>
            </p:nvSpPr>
            <p:spPr bwMode="auto">
              <a:xfrm>
                <a:off x="1344" y="1824"/>
                <a:ext cx="1392"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a:latin typeface="+mn-lt"/>
                  </a:rPr>
                  <a:t>고졸미만</a:t>
                </a:r>
                <a:r>
                  <a:rPr lang="en-US" altLang="ko-KR">
                    <a:latin typeface="+mn-lt"/>
                  </a:rPr>
                  <a:t>(25%)</a:t>
                </a:r>
              </a:p>
            </p:txBody>
          </p:sp>
          <p:sp>
            <p:nvSpPr>
              <p:cNvPr id="27" name="Rectangle 12"/>
              <p:cNvSpPr>
                <a:spLocks noChangeArrowheads="1"/>
              </p:cNvSpPr>
              <p:nvPr/>
            </p:nvSpPr>
            <p:spPr bwMode="auto">
              <a:xfrm>
                <a:off x="2736" y="1824"/>
                <a:ext cx="2592" cy="336"/>
              </a:xfrm>
              <a:prstGeom prst="rect">
                <a:avLst/>
              </a:prstGeom>
              <a:solidFill>
                <a:schemeClr val="accent1">
                  <a:alpha val="50195"/>
                </a:schemeClr>
              </a:solidFill>
              <a:ln w="9525">
                <a:solidFill>
                  <a:schemeClr val="tx1"/>
                </a:solidFill>
                <a:miter lim="800000"/>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a:latin typeface="+mn-lt"/>
                  </a:rPr>
                  <a:t>고졸이상</a:t>
                </a:r>
                <a:r>
                  <a:rPr lang="en-US" altLang="ko-KR">
                    <a:latin typeface="+mn-lt"/>
                  </a:rPr>
                  <a:t>(75%)</a:t>
                </a:r>
              </a:p>
            </p:txBody>
          </p:sp>
        </p:grpSp>
        <p:sp>
          <p:nvSpPr>
            <p:cNvPr id="24" name="Text Box 13"/>
            <p:cNvSpPr txBox="1">
              <a:spLocks noChangeArrowheads="1"/>
            </p:cNvSpPr>
            <p:nvPr/>
          </p:nvSpPr>
          <p:spPr bwMode="auto">
            <a:xfrm>
              <a:off x="457200" y="2895600"/>
              <a:ext cx="144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dirty="0">
                  <a:latin typeface="+mn-lt"/>
                </a:rPr>
                <a:t>모집단</a:t>
              </a:r>
            </a:p>
          </p:txBody>
        </p:sp>
        <p:sp>
          <p:nvSpPr>
            <p:cNvPr id="25" name="Text Box 14"/>
            <p:cNvSpPr txBox="1">
              <a:spLocks noChangeArrowheads="1"/>
            </p:cNvSpPr>
            <p:nvPr/>
          </p:nvSpPr>
          <p:spPr bwMode="auto">
            <a:xfrm>
              <a:off x="457200" y="3352800"/>
              <a:ext cx="144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dirty="0">
                  <a:latin typeface="+mn-lt"/>
                </a:rPr>
                <a:t>표본</a:t>
              </a:r>
            </a:p>
          </p:txBody>
        </p:sp>
      </p:grpSp>
    </p:spTree>
    <p:extLst>
      <p:ext uri="{BB962C8B-B14F-4D97-AF65-F5344CB8AC3E}">
        <p14:creationId xmlns:p14="http://schemas.microsoft.com/office/powerpoint/2010/main" val="420659019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갤럽조사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a:lnSpc>
                <a:spcPct val="150000"/>
              </a:lnSpc>
              <a:buNone/>
            </a:pPr>
            <a:r>
              <a:rPr lang="ko-KR" altLang="en-US" sz="1800" dirty="0">
                <a:solidFill>
                  <a:srgbClr val="000000"/>
                </a:solidFill>
              </a:rPr>
              <a:t>가중치 부여 </a:t>
            </a:r>
            <a:endParaRPr lang="en-US" altLang="ko-KR" sz="1800" dirty="0">
              <a:solidFill>
                <a:srgbClr val="000000"/>
              </a:solidFill>
            </a:endParaRPr>
          </a:p>
          <a:p>
            <a:pPr lvl="1">
              <a:lnSpc>
                <a:spcPct val="150000"/>
              </a:lnSpc>
              <a:defRPr/>
            </a:pPr>
            <a:r>
              <a:rPr lang="ko-KR" altLang="en-US" sz="1600" dirty="0">
                <a:solidFill>
                  <a:srgbClr val="000000"/>
                </a:solidFill>
              </a:rPr>
              <a:t>확률적 방법으로 뽑은 표본에 대해 사후적으로 </a:t>
            </a:r>
            <a:r>
              <a:rPr lang="en-US" altLang="ko-KR" sz="1600" dirty="0">
                <a:solidFill>
                  <a:srgbClr val="000000"/>
                </a:solidFill>
              </a:rPr>
              <a:t>‘</a:t>
            </a:r>
            <a:r>
              <a:rPr lang="ko-KR" altLang="en-US" sz="1600" dirty="0">
                <a:solidFill>
                  <a:srgbClr val="000000"/>
                </a:solidFill>
              </a:rPr>
              <a:t>표본의 구성비</a:t>
            </a:r>
            <a:r>
              <a:rPr lang="en-US" altLang="ko-KR" sz="1600" dirty="0">
                <a:solidFill>
                  <a:srgbClr val="000000"/>
                </a:solidFill>
              </a:rPr>
              <a:t>=</a:t>
            </a:r>
            <a:r>
              <a:rPr lang="ko-KR" altLang="en-US" sz="1600" dirty="0">
                <a:solidFill>
                  <a:srgbClr val="000000"/>
                </a:solidFill>
              </a:rPr>
              <a:t>모집단의 구성비</a:t>
            </a:r>
            <a:r>
              <a:rPr lang="en-US" altLang="ko-KR" sz="1600" dirty="0">
                <a:solidFill>
                  <a:srgbClr val="000000"/>
                </a:solidFill>
              </a:rPr>
              <a:t>’</a:t>
            </a:r>
            <a:r>
              <a:rPr lang="ko-KR" altLang="en-US" sz="1600" dirty="0">
                <a:solidFill>
                  <a:srgbClr val="000000"/>
                </a:solidFill>
              </a:rPr>
              <a:t>가 되도록 집단별로 서로 다른 가중치 부여</a:t>
            </a:r>
            <a:endParaRPr lang="en-US" altLang="ko-KR" sz="1600" dirty="0">
              <a:latin typeface="맑은 고딕" panose="020B0503020000020004" pitchFamily="50" charset="-127"/>
            </a:endParaRPr>
          </a:p>
          <a:p>
            <a:pPr marL="0" indent="0">
              <a:lnSpc>
                <a:spcPct val="150000"/>
              </a:lnSpc>
              <a:buNone/>
            </a:pPr>
            <a:r>
              <a:rPr lang="ko-KR" altLang="en-US" sz="1800" dirty="0">
                <a:solidFill>
                  <a:srgbClr val="000000"/>
                </a:solidFill>
              </a:rPr>
              <a:t>할당추출  </a:t>
            </a:r>
            <a:endParaRPr lang="en-US" altLang="ko-KR" sz="1800" dirty="0">
              <a:solidFill>
                <a:srgbClr val="000000"/>
              </a:solidFill>
            </a:endParaRPr>
          </a:p>
          <a:p>
            <a:pPr lvl="1">
              <a:lnSpc>
                <a:spcPct val="150000"/>
              </a:lnSpc>
              <a:defRPr/>
            </a:pPr>
            <a:r>
              <a:rPr lang="ko-KR" altLang="en-US" sz="1600" dirty="0">
                <a:solidFill>
                  <a:srgbClr val="000000"/>
                </a:solidFill>
              </a:rPr>
              <a:t>표본이 모집단의 구성비 반영하도록 사전적으로 집단 별 표본크기를 할당</a:t>
            </a:r>
            <a:endParaRPr lang="en-US" altLang="ko-KR" sz="1800" dirty="0">
              <a:latin typeface="맑은 고딕" panose="020B0503020000020004" pitchFamily="50" charset="-127"/>
            </a:endParaRPr>
          </a:p>
          <a:p>
            <a:pPr lvl="1">
              <a:lnSpc>
                <a:spcPct val="150000"/>
              </a:lnSpc>
              <a:defRPr/>
            </a:pPr>
            <a:endParaRPr lang="en-US" altLang="ko-KR" sz="1600" dirty="0">
              <a:solidFill>
                <a:srgbClr val="000000"/>
              </a:solidFill>
              <a:latin typeface="맑은 고딕" panose="020B0503020000020004" pitchFamily="50" charset="-127"/>
            </a:endParaRPr>
          </a:p>
        </p:txBody>
      </p:sp>
      <p:sp>
        <p:nvSpPr>
          <p:cNvPr id="6" name="AutoShape 5"/>
          <p:cNvSpPr>
            <a:spLocks noChangeArrowheads="1"/>
          </p:cNvSpPr>
          <p:nvPr/>
        </p:nvSpPr>
        <p:spPr bwMode="auto">
          <a:xfrm>
            <a:off x="1988544" y="1611551"/>
            <a:ext cx="353139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자료의 점검과 가중치 부여</a:t>
            </a:r>
            <a:endParaRPr lang="en-US" altLang="ko-KR" b="1" dirty="0"/>
          </a:p>
        </p:txBody>
      </p:sp>
    </p:spTree>
    <p:extLst>
      <p:ext uri="{BB962C8B-B14F-4D97-AF65-F5344CB8AC3E}">
        <p14:creationId xmlns:p14="http://schemas.microsoft.com/office/powerpoint/2010/main" val="1309083620"/>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5. </a:t>
            </a:r>
            <a:r>
              <a:rPr lang="ko-KR" altLang="en-US" sz="4000" dirty="0"/>
              <a:t>갤럽조사</a:t>
            </a:r>
          </a:p>
        </p:txBody>
      </p:sp>
      <p:sp>
        <p:nvSpPr>
          <p:cNvPr id="3" name="내용 개체 틀 2"/>
          <p:cNvSpPr>
            <a:spLocks noGrp="1"/>
          </p:cNvSpPr>
          <p:nvPr>
            <p:ph idx="1"/>
          </p:nvPr>
        </p:nvSpPr>
        <p:spPr>
          <a:xfrm>
            <a:off x="1981200" y="1600200"/>
            <a:ext cx="8229600" cy="5141168"/>
          </a:xfrm>
        </p:spPr>
        <p:txBody>
          <a:bodyPr>
            <a:normAutofit lnSpcReduction="10000"/>
          </a:bodyPr>
          <a:lstStyle/>
          <a:p>
            <a:pPr marL="0" indent="0">
              <a:lnSpc>
                <a:spcPct val="150000"/>
              </a:lnSpc>
              <a:buNone/>
            </a:pPr>
            <a:r>
              <a:rPr lang="ko-KR" altLang="en-US" sz="2400" dirty="0"/>
              <a:t>                     </a:t>
            </a:r>
          </a:p>
          <a:p>
            <a:pPr marL="0" indent="0">
              <a:lnSpc>
                <a:spcPct val="150000"/>
              </a:lnSpc>
              <a:buNone/>
            </a:pPr>
            <a:r>
              <a:rPr lang="ko-KR" altLang="en-US" sz="1800" dirty="0">
                <a:latin typeface="맑은 고딕" panose="020B0503020000020004" pitchFamily="50" charset="-127"/>
              </a:rPr>
              <a:t>정치성향에 영향을 미칠만한 기타 항목들도 설문에 들어간다</a:t>
            </a:r>
            <a:r>
              <a:rPr lang="en-US" altLang="ko-KR" sz="1800" dirty="0">
                <a:latin typeface="맑은 고딕" panose="020B0503020000020004" pitchFamily="50" charset="-127"/>
              </a:rPr>
              <a:t>.</a:t>
            </a:r>
            <a:endParaRPr lang="en-US" altLang="ko-KR" sz="1800" dirty="0">
              <a:solidFill>
                <a:srgbClr val="000000"/>
              </a:solidFill>
            </a:endParaRPr>
          </a:p>
          <a:p>
            <a:pPr marL="0" indent="0">
              <a:lnSpc>
                <a:spcPct val="150000"/>
              </a:lnSpc>
              <a:buNone/>
            </a:pPr>
            <a:endParaRPr lang="en-US" altLang="ko-KR" sz="1800" dirty="0">
              <a:solidFill>
                <a:srgbClr val="000000"/>
              </a:solidFill>
            </a:endParaRPr>
          </a:p>
          <a:p>
            <a:pPr marL="0" indent="0">
              <a:lnSpc>
                <a:spcPct val="150000"/>
              </a:lnSpc>
              <a:buNone/>
            </a:pPr>
            <a:endParaRPr lang="en-US" altLang="ko-KR" sz="1800" dirty="0">
              <a:solidFill>
                <a:srgbClr val="000000"/>
              </a:solidFill>
            </a:endParaRPr>
          </a:p>
          <a:p>
            <a:pPr marL="0" indent="0">
              <a:lnSpc>
                <a:spcPct val="150000"/>
              </a:lnSpc>
              <a:buNone/>
            </a:pPr>
            <a:endParaRPr lang="en-US" altLang="ko-KR" sz="1800" dirty="0">
              <a:solidFill>
                <a:srgbClr val="000000"/>
              </a:solidFill>
            </a:endParaRPr>
          </a:p>
          <a:p>
            <a:pPr marL="0" indent="0">
              <a:lnSpc>
                <a:spcPct val="150000"/>
              </a:lnSpc>
              <a:buNone/>
            </a:pPr>
            <a:endParaRPr lang="en-US" altLang="ko-KR" sz="1800" dirty="0">
              <a:solidFill>
                <a:srgbClr val="000000"/>
              </a:solidFill>
            </a:endParaRPr>
          </a:p>
          <a:p>
            <a:pPr marL="0" indent="0">
              <a:lnSpc>
                <a:spcPct val="150000"/>
              </a:lnSpc>
              <a:buNone/>
            </a:pPr>
            <a:endParaRPr lang="en-US" altLang="ko-KR" sz="1800" dirty="0">
              <a:solidFill>
                <a:srgbClr val="000000"/>
              </a:solidFill>
              <a:latin typeface="맑은 고딕" panose="020B0503020000020004" pitchFamily="50" charset="-127"/>
            </a:endParaRPr>
          </a:p>
          <a:p>
            <a:pPr marL="0" indent="0">
              <a:lnSpc>
                <a:spcPct val="150000"/>
              </a:lnSpc>
              <a:buNone/>
            </a:pPr>
            <a:r>
              <a:rPr lang="ko-KR" altLang="en-US" sz="1800" dirty="0">
                <a:solidFill>
                  <a:srgbClr val="000000"/>
                </a:solidFill>
                <a:latin typeface="맑은 고딕" panose="020B0503020000020004" pitchFamily="50" charset="-127"/>
              </a:rPr>
              <a:t>몇 개의 같은 질문을 반복하여 응답자가 일관성 있게 답하는지 살펴본다</a:t>
            </a:r>
            <a:r>
              <a:rPr lang="en-US" altLang="ko-KR" sz="1800" dirty="0">
                <a:solidFill>
                  <a:srgbClr val="000000"/>
                </a:solidFill>
                <a:latin typeface="맑은 고딕" panose="020B0503020000020004" pitchFamily="50" charset="-127"/>
              </a:rPr>
              <a:t>.</a:t>
            </a:r>
            <a:r>
              <a:rPr lang="ko-KR" altLang="en-US" sz="1800" dirty="0">
                <a:solidFill>
                  <a:srgbClr val="000000"/>
                </a:solidFill>
              </a:rPr>
              <a:t>  </a:t>
            </a:r>
            <a:endParaRPr lang="en-US" altLang="ko-KR" sz="1800" dirty="0">
              <a:solidFill>
                <a:srgbClr val="000000"/>
              </a:solidFill>
            </a:endParaRPr>
          </a:p>
          <a:p>
            <a:pPr lvl="1">
              <a:lnSpc>
                <a:spcPct val="150000"/>
              </a:lnSpc>
              <a:defRPr/>
            </a:pPr>
            <a:r>
              <a:rPr lang="ko-KR" altLang="en-US" sz="1600" dirty="0">
                <a:solidFill>
                  <a:srgbClr val="000000"/>
                </a:solidFill>
                <a:latin typeface="맑은 고딕" panose="020B0503020000020004" pitchFamily="50" charset="-127"/>
              </a:rPr>
              <a:t>일관성 없는 답이 나오면 그러한 응답자는 가중치를 낮게 주거나</a:t>
            </a:r>
            <a:r>
              <a:rPr lang="en-US" altLang="ko-KR" sz="1600" dirty="0">
                <a:solidFill>
                  <a:srgbClr val="000000"/>
                </a:solidFill>
                <a:latin typeface="맑은 고딕" panose="020B0503020000020004" pitchFamily="50" charset="-127"/>
              </a:rPr>
              <a:t>, </a:t>
            </a:r>
            <a:r>
              <a:rPr lang="ko-KR" altLang="en-US" sz="1600" dirty="0">
                <a:solidFill>
                  <a:srgbClr val="000000"/>
                </a:solidFill>
                <a:latin typeface="맑은 고딕" panose="020B0503020000020004" pitchFamily="50" charset="-127"/>
              </a:rPr>
              <a:t>재조사를 실시한다</a:t>
            </a:r>
            <a:r>
              <a:rPr lang="en-US" altLang="ko-KR" sz="1600" dirty="0">
                <a:solidFill>
                  <a:srgbClr val="000000"/>
                </a:solidFill>
                <a:latin typeface="맑은 고딕" panose="020B0503020000020004" pitchFamily="50" charset="-127"/>
              </a:rPr>
              <a:t>.</a:t>
            </a:r>
            <a:endParaRPr lang="en-US" altLang="ko-KR" sz="1800" dirty="0">
              <a:latin typeface="맑은 고딕" panose="020B0503020000020004" pitchFamily="50" charset="-127"/>
            </a:endParaRPr>
          </a:p>
          <a:p>
            <a:pPr lvl="1">
              <a:lnSpc>
                <a:spcPct val="150000"/>
              </a:lnSpc>
              <a:defRPr/>
            </a:pPr>
            <a:endParaRPr lang="en-US" altLang="ko-KR" sz="1600" dirty="0">
              <a:solidFill>
                <a:srgbClr val="000000"/>
              </a:solidFill>
              <a:latin typeface="맑은 고딕" panose="020B0503020000020004" pitchFamily="50" charset="-127"/>
            </a:endParaRPr>
          </a:p>
        </p:txBody>
      </p:sp>
      <p:grpSp>
        <p:nvGrpSpPr>
          <p:cNvPr id="7" name="그룹 17"/>
          <p:cNvGrpSpPr>
            <a:grpSpLocks/>
          </p:cNvGrpSpPr>
          <p:nvPr/>
        </p:nvGrpSpPr>
        <p:grpSpPr bwMode="auto">
          <a:xfrm>
            <a:off x="2567609" y="3009504"/>
            <a:ext cx="6500813" cy="1571625"/>
            <a:chOff x="928662" y="2786058"/>
            <a:chExt cx="6967550" cy="2057400"/>
          </a:xfrm>
        </p:grpSpPr>
        <p:sp>
          <p:nvSpPr>
            <p:cNvPr id="8" name="Oval 10"/>
            <p:cNvSpPr>
              <a:spLocks noChangeArrowheads="1"/>
            </p:cNvSpPr>
            <p:nvPr/>
          </p:nvSpPr>
          <p:spPr bwMode="auto">
            <a:xfrm>
              <a:off x="2714612" y="2786058"/>
              <a:ext cx="5181600" cy="2057400"/>
            </a:xfrm>
            <a:prstGeom prst="ellipse">
              <a:avLst/>
            </a:prstGeom>
            <a:solidFill>
              <a:schemeClr val="bg1">
                <a:lumMod val="75000"/>
                <a:alpha val="50195"/>
              </a:schemeClr>
            </a:solidFill>
            <a:ln w="25400">
              <a:solidFill>
                <a:schemeClr val="tx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grpSp>
          <p:nvGrpSpPr>
            <p:cNvPr id="9" name="그룹 16"/>
            <p:cNvGrpSpPr>
              <a:grpSpLocks/>
            </p:cNvGrpSpPr>
            <p:nvPr/>
          </p:nvGrpSpPr>
          <p:grpSpPr bwMode="auto">
            <a:xfrm>
              <a:off x="928662" y="2786058"/>
              <a:ext cx="6705600" cy="2057400"/>
              <a:chOff x="990600" y="2514600"/>
              <a:chExt cx="6705600" cy="2057400"/>
            </a:xfrm>
          </p:grpSpPr>
          <p:sp>
            <p:nvSpPr>
              <p:cNvPr id="10" name="Oval 7"/>
              <p:cNvSpPr>
                <a:spLocks noChangeArrowheads="1"/>
              </p:cNvSpPr>
              <p:nvPr/>
            </p:nvSpPr>
            <p:spPr bwMode="auto">
              <a:xfrm>
                <a:off x="990600" y="2514600"/>
                <a:ext cx="5181600" cy="2057400"/>
              </a:xfrm>
              <a:prstGeom prst="ellipse">
                <a:avLst/>
              </a:prstGeom>
              <a:solidFill>
                <a:schemeClr val="bg1">
                  <a:lumMod val="85000"/>
                  <a:alpha val="50195"/>
                </a:schemeClr>
              </a:solidFill>
              <a:ln w="25400">
                <a:solidFill>
                  <a:schemeClr val="tx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11" name="Text Box 11"/>
              <p:cNvSpPr txBox="1">
                <a:spLocks noChangeArrowheads="1"/>
              </p:cNvSpPr>
              <p:nvPr/>
            </p:nvSpPr>
            <p:spPr bwMode="auto">
              <a:xfrm>
                <a:off x="1839557" y="2634248"/>
                <a:ext cx="1447800" cy="52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sz="2000" dirty="0">
                    <a:latin typeface="맑은 고딕" panose="020B0503020000020004" pitchFamily="50" charset="-127"/>
                  </a:rPr>
                  <a:t>미국 갤럽</a:t>
                </a:r>
              </a:p>
            </p:txBody>
          </p:sp>
          <p:sp>
            <p:nvSpPr>
              <p:cNvPr id="12" name="Text Box 12"/>
              <p:cNvSpPr txBox="1">
                <a:spLocks noChangeArrowheads="1"/>
              </p:cNvSpPr>
              <p:nvPr/>
            </p:nvSpPr>
            <p:spPr bwMode="auto">
              <a:xfrm>
                <a:off x="5717035" y="2634248"/>
                <a:ext cx="1447800" cy="52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sz="2000" dirty="0">
                    <a:latin typeface="맑은 고딕" panose="020B0503020000020004" pitchFamily="50" charset="-127"/>
                  </a:rPr>
                  <a:t>한국 갤럽</a:t>
                </a:r>
              </a:p>
            </p:txBody>
          </p:sp>
          <p:sp>
            <p:nvSpPr>
              <p:cNvPr id="13" name="Oval 13"/>
              <p:cNvSpPr>
                <a:spLocks noChangeArrowheads="1"/>
              </p:cNvSpPr>
              <p:nvPr/>
            </p:nvSpPr>
            <p:spPr bwMode="auto">
              <a:xfrm>
                <a:off x="2832596" y="2608118"/>
                <a:ext cx="3352801" cy="1905001"/>
              </a:xfrm>
              <a:prstGeom prst="ellipse">
                <a:avLst/>
              </a:prstGeom>
              <a:solidFill>
                <a:schemeClr val="bg1">
                  <a:lumMod val="65000"/>
                </a:schemeClr>
              </a:solidFill>
              <a:ln w="25400">
                <a:solidFill>
                  <a:schemeClr val="tx1"/>
                </a:solidFill>
                <a:round/>
                <a:headEnd/>
                <a:tailEnd/>
              </a:ln>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dirty="0">
                    <a:solidFill>
                      <a:srgbClr val="000000"/>
                    </a:solidFill>
                    <a:latin typeface="맑은 고딕" panose="020B0503020000020004" pitchFamily="50" charset="-127"/>
                  </a:rPr>
                  <a:t>교육수준</a:t>
                </a:r>
                <a:r>
                  <a:rPr lang="en-US" altLang="ko-KR" dirty="0">
                    <a:solidFill>
                      <a:srgbClr val="000000"/>
                    </a:solidFill>
                    <a:latin typeface="맑은 고딕" panose="020B0503020000020004" pitchFamily="50" charset="-127"/>
                  </a:rPr>
                  <a:t>, </a:t>
                </a:r>
                <a:r>
                  <a:rPr lang="ko-KR" altLang="en-US" dirty="0">
                    <a:solidFill>
                      <a:srgbClr val="000000"/>
                    </a:solidFill>
                    <a:latin typeface="맑은 고딕" panose="020B0503020000020004" pitchFamily="50" charset="-127"/>
                  </a:rPr>
                  <a:t>정당지지성향</a:t>
                </a:r>
                <a:r>
                  <a:rPr lang="en-US" altLang="ko-KR" dirty="0">
                    <a:solidFill>
                      <a:srgbClr val="000000"/>
                    </a:solidFill>
                    <a:latin typeface="맑은 고딕" panose="020B0503020000020004" pitchFamily="50" charset="-127"/>
                  </a:rPr>
                  <a:t>,</a:t>
                </a:r>
              </a:p>
              <a:p>
                <a:r>
                  <a:rPr lang="ko-KR" altLang="en-US" dirty="0">
                    <a:solidFill>
                      <a:srgbClr val="000000"/>
                    </a:solidFill>
                    <a:latin typeface="맑은 고딕" panose="020B0503020000020004" pitchFamily="50" charset="-127"/>
                  </a:rPr>
                  <a:t>나이</a:t>
                </a:r>
                <a:r>
                  <a:rPr lang="en-US" altLang="ko-KR" dirty="0">
                    <a:solidFill>
                      <a:srgbClr val="000000"/>
                    </a:solidFill>
                    <a:latin typeface="맑은 고딕" panose="020B0503020000020004" pitchFamily="50" charset="-127"/>
                  </a:rPr>
                  <a:t>, </a:t>
                </a:r>
                <a:r>
                  <a:rPr lang="ko-KR" altLang="en-US" dirty="0">
                    <a:solidFill>
                      <a:srgbClr val="000000"/>
                    </a:solidFill>
                    <a:latin typeface="맑은 고딕" panose="020B0503020000020004" pitchFamily="50" charset="-127"/>
                  </a:rPr>
                  <a:t>성별</a:t>
                </a:r>
                <a:r>
                  <a:rPr lang="en-US" altLang="ko-KR" dirty="0">
                    <a:solidFill>
                      <a:srgbClr val="000000"/>
                    </a:solidFill>
                    <a:latin typeface="맑은 고딕" panose="020B0503020000020004" pitchFamily="50" charset="-127"/>
                  </a:rPr>
                  <a:t>, </a:t>
                </a:r>
                <a:r>
                  <a:rPr lang="ko-KR" altLang="en-US" dirty="0">
                    <a:solidFill>
                      <a:srgbClr val="000000"/>
                    </a:solidFill>
                    <a:latin typeface="맑은 고딕" panose="020B0503020000020004" pitchFamily="50" charset="-127"/>
                  </a:rPr>
                  <a:t>직업 등 </a:t>
                </a:r>
              </a:p>
            </p:txBody>
          </p:sp>
          <p:sp>
            <p:nvSpPr>
              <p:cNvPr id="14" name="Text Box 15"/>
              <p:cNvSpPr txBox="1">
                <a:spLocks noChangeArrowheads="1"/>
              </p:cNvSpPr>
              <p:nvPr/>
            </p:nvSpPr>
            <p:spPr bwMode="auto">
              <a:xfrm>
                <a:off x="1447800" y="3276599"/>
                <a:ext cx="1142999" cy="8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dirty="0">
                    <a:latin typeface="맑은 고딕" panose="020B0503020000020004" pitchFamily="50" charset="-127"/>
                  </a:rPr>
                  <a:t>인종 및 종교</a:t>
                </a:r>
              </a:p>
            </p:txBody>
          </p:sp>
          <p:sp>
            <p:nvSpPr>
              <p:cNvPr id="15" name="Text Box 16"/>
              <p:cNvSpPr txBox="1">
                <a:spLocks noChangeArrowheads="1"/>
              </p:cNvSpPr>
              <p:nvPr/>
            </p:nvSpPr>
            <p:spPr bwMode="auto">
              <a:xfrm>
                <a:off x="6248400" y="3352800"/>
                <a:ext cx="1447800" cy="8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a:latin typeface="맑은 고딕" panose="020B0503020000020004" pitchFamily="50" charset="-127"/>
                  </a:rPr>
                  <a:t>할아버지의 고향</a:t>
                </a:r>
              </a:p>
            </p:txBody>
          </p:sp>
        </p:grpSp>
      </p:grpSp>
      <p:sp>
        <p:nvSpPr>
          <p:cNvPr id="16" name="AutoShape 5"/>
          <p:cNvSpPr>
            <a:spLocks noChangeArrowheads="1"/>
          </p:cNvSpPr>
          <p:nvPr/>
        </p:nvSpPr>
        <p:spPr bwMode="auto">
          <a:xfrm>
            <a:off x="1988544" y="1519268"/>
            <a:ext cx="389143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정치성향 파악하기 위한 질문 항목</a:t>
            </a:r>
            <a:endParaRPr lang="en-US" altLang="ko-KR" b="1" dirty="0"/>
          </a:p>
        </p:txBody>
      </p:sp>
      <p:sp>
        <p:nvSpPr>
          <p:cNvPr id="17" name="AutoShape 5"/>
          <p:cNvSpPr>
            <a:spLocks noChangeArrowheads="1"/>
          </p:cNvSpPr>
          <p:nvPr/>
        </p:nvSpPr>
        <p:spPr bwMode="auto">
          <a:xfrm>
            <a:off x="1884912" y="4754589"/>
            <a:ext cx="389143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긴 설문 제대로 응하고 있나</a:t>
            </a:r>
            <a:r>
              <a:rPr lang="en-US" altLang="ko-KR" b="1" dirty="0"/>
              <a:t>?</a:t>
            </a:r>
          </a:p>
        </p:txBody>
      </p:sp>
    </p:spTree>
    <p:extLst>
      <p:ext uri="{BB962C8B-B14F-4D97-AF65-F5344CB8AC3E}">
        <p14:creationId xmlns:p14="http://schemas.microsoft.com/office/powerpoint/2010/main" val="1567725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2711624" y="3645024"/>
            <a:ext cx="6696744" cy="3024336"/>
            <a:chOff x="971600" y="3573016"/>
            <a:chExt cx="6696744" cy="3024336"/>
          </a:xfrm>
        </p:grpSpPr>
        <p:graphicFrame>
          <p:nvGraphicFramePr>
            <p:cNvPr id="7" name="차트 6"/>
            <p:cNvGraphicFramePr>
              <a:graphicFrameLocks/>
            </p:cNvGraphicFramePr>
            <p:nvPr/>
          </p:nvGraphicFramePr>
          <p:xfrm>
            <a:off x="971600" y="3573016"/>
            <a:ext cx="6696744" cy="3024336"/>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p:cNvSpPr txBox="1"/>
            <p:nvPr/>
          </p:nvSpPr>
          <p:spPr>
            <a:xfrm>
              <a:off x="2699792" y="3889732"/>
              <a:ext cx="2736304" cy="700961"/>
            </a:xfrm>
            <a:prstGeom prst="rect">
              <a:avLst/>
            </a:prstGeom>
            <a:noFill/>
          </p:spPr>
          <p:txBody>
            <a:bodyPr wrap="square" rtlCol="0">
              <a:spAutoFit/>
            </a:bodyPr>
            <a:lstStyle/>
            <a:p>
              <a:pPr lvl="1">
                <a:lnSpc>
                  <a:spcPct val="150000"/>
                </a:lnSpc>
              </a:pPr>
              <a:r>
                <a:rPr lang="ko-KR" altLang="en-US" sz="1400" dirty="0">
                  <a:latin typeface="나눔고딕" panose="020D0604000000000000" pitchFamily="50" charset="-127"/>
                  <a:ea typeface="나눔고딕" panose="020D0604000000000000" pitchFamily="50" charset="-127"/>
                </a:rPr>
                <a:t>표본평균</a:t>
              </a:r>
              <a:r>
                <a:rPr lang="en-US" altLang="ko-KR" sz="1400" dirty="0">
                  <a:latin typeface="나눔고딕" panose="020D0604000000000000" pitchFamily="50" charset="-127"/>
                  <a:ea typeface="나눔고딕" panose="020D0604000000000000" pitchFamily="50" charset="-127"/>
                </a:rPr>
                <a:t>: 70.99 (</a:t>
              </a:r>
              <a:r>
                <a:rPr lang="ko-KR" altLang="en-US" sz="1400" dirty="0">
                  <a:latin typeface="나눔고딕" panose="020D0604000000000000" pitchFamily="50" charset="-127"/>
                  <a:ea typeface="나눔고딕" panose="020D0604000000000000" pitchFamily="50" charset="-127"/>
                </a:rPr>
                <a:t>분</a:t>
              </a:r>
              <a:r>
                <a:rPr lang="en-US" altLang="ko-KR" sz="1400" dirty="0">
                  <a:latin typeface="나눔고딕" panose="020D0604000000000000" pitchFamily="50" charset="-127"/>
                  <a:ea typeface="나눔고딕" panose="020D0604000000000000" pitchFamily="50" charset="-127"/>
                </a:rPr>
                <a:t>)</a:t>
              </a:r>
            </a:p>
            <a:p>
              <a:pPr lvl="1">
                <a:lnSpc>
                  <a:spcPct val="150000"/>
                </a:lnSpc>
              </a:pPr>
              <a:r>
                <a:rPr lang="ko-KR" altLang="en-US" sz="1400" dirty="0">
                  <a:latin typeface="나눔고딕" panose="020D0604000000000000" pitchFamily="50" charset="-127"/>
                  <a:ea typeface="나눔고딕" panose="020D0604000000000000" pitchFamily="50" charset="-127"/>
                </a:rPr>
                <a:t>표본표준편차</a:t>
              </a:r>
              <a:r>
                <a:rPr lang="en-US" altLang="ko-KR" sz="1400" dirty="0">
                  <a:latin typeface="나눔고딕" panose="020D0604000000000000" pitchFamily="50" charset="-127"/>
                  <a:ea typeface="나눔고딕" panose="020D0604000000000000" pitchFamily="50" charset="-127"/>
                </a:rPr>
                <a:t>: 13.60 (</a:t>
              </a:r>
              <a:r>
                <a:rPr lang="ko-KR" altLang="en-US" sz="1400" dirty="0">
                  <a:latin typeface="나눔고딕" panose="020D0604000000000000" pitchFamily="50" charset="-127"/>
                  <a:ea typeface="나눔고딕" panose="020D0604000000000000" pitchFamily="50" charset="-127"/>
                </a:rPr>
                <a:t>분</a:t>
              </a:r>
              <a:r>
                <a:rPr lang="en-US" altLang="ko-KR" sz="1400" dirty="0">
                  <a:latin typeface="나눔고딕" panose="020D0604000000000000" pitchFamily="50" charset="-127"/>
                  <a:ea typeface="나눔고딕" panose="020D0604000000000000" pitchFamily="50" charset="-127"/>
                </a:rPr>
                <a:t>)</a:t>
              </a:r>
            </a:p>
          </p:txBody>
        </p:sp>
      </p:grpSp>
      <p:sp>
        <p:nvSpPr>
          <p:cNvPr id="8" name="내용 개체 틀 4"/>
          <p:cNvSpPr txBox="1">
            <a:spLocks/>
          </p:cNvSpPr>
          <p:nvPr/>
        </p:nvSpPr>
        <p:spPr>
          <a:xfrm>
            <a:off x="1991544" y="2171108"/>
            <a:ext cx="8229600" cy="4282229"/>
          </a:xfrm>
          <a:prstGeom prst="rect">
            <a:avLst/>
          </a:prstGeom>
          <a:ln>
            <a:noFill/>
          </a:ln>
        </p:spPr>
        <p:txBody>
          <a:bodyPr vert="horz" lIns="91440" tIns="45720" rIns="91440" bIns="45720" rtlCol="0">
            <a:normAutofit/>
          </a:bodyPr>
          <a:lstStyle/>
          <a:p>
            <a:pPr marL="342900" indent="-34290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미국</a:t>
            </a:r>
            <a:r>
              <a:rPr lang="en-US" altLang="ko-KR" dirty="0">
                <a:latin typeface="나눔고딕" panose="020D0604000000000000" pitchFamily="50" charset="-127"/>
                <a:ea typeface="나눔고딕" panose="020D0604000000000000" pitchFamily="50" charset="-127"/>
              </a:rPr>
              <a:t> Yellowstone </a:t>
            </a:r>
            <a:r>
              <a:rPr lang="ko-KR" altLang="en-US" dirty="0">
                <a:latin typeface="나눔고딕" panose="020D0604000000000000" pitchFamily="50" charset="-127"/>
                <a:ea typeface="나눔고딕" panose="020D0604000000000000" pitchFamily="50" charset="-127"/>
              </a:rPr>
              <a:t>국립공원 내 간헐천 </a:t>
            </a:r>
            <a:r>
              <a:rPr lang="en-US" altLang="ko-KR" dirty="0">
                <a:latin typeface="나눔고딕" panose="020D0604000000000000" pitchFamily="50" charset="-127"/>
                <a:ea typeface="나눔고딕" panose="020D0604000000000000" pitchFamily="50" charset="-127"/>
              </a:rPr>
              <a:t>(Geyser)</a:t>
            </a:r>
            <a:r>
              <a:rPr lang="ko-KR" altLang="en-US" dirty="0">
                <a:latin typeface="나눔고딕" panose="020D0604000000000000" pitchFamily="50" charset="-127"/>
                <a:ea typeface="나눔고딕" panose="020D0604000000000000" pitchFamily="50" charset="-127"/>
              </a:rPr>
              <a:t>의</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분출 대기시간 </a:t>
            </a:r>
            <a:r>
              <a:rPr lang="en-US" altLang="ko-KR" dirty="0">
                <a:latin typeface="나눔고딕" panose="020D0604000000000000" pitchFamily="50" charset="-127"/>
                <a:ea typeface="나눔고딕" panose="020D0604000000000000" pitchFamily="50" charset="-127"/>
              </a:rPr>
              <a:t>(y) </a:t>
            </a:r>
            <a:r>
              <a:rPr lang="ko-KR" altLang="en-US" dirty="0">
                <a:latin typeface="나눔고딕" panose="020D0604000000000000" pitchFamily="50" charset="-127"/>
                <a:ea typeface="나눔고딕" panose="020D0604000000000000" pitchFamily="50" charset="-127"/>
              </a:rPr>
              <a:t>분포</a:t>
            </a:r>
            <a:endParaRPr lang="en-US" altLang="ko-KR" dirty="0">
              <a:latin typeface="나눔고딕" panose="020D0604000000000000" pitchFamily="50" charset="-127"/>
              <a:ea typeface="나눔고딕" panose="020D0604000000000000" pitchFamily="50" charset="-127"/>
            </a:endParaRPr>
          </a:p>
          <a:p>
            <a:pPr marL="342900" indent="-342900">
              <a:lnSpc>
                <a:spcPct val="150000"/>
              </a:lnSpc>
              <a:spcBef>
                <a:spcPct val="20000"/>
              </a:spcBef>
              <a:buFont typeface="Arial" pitchFamily="34" charset="0"/>
              <a:buChar char="•"/>
              <a:defRPr/>
            </a:pPr>
            <a:r>
              <a:rPr lang="ko-KR" altLang="en-US" dirty="0">
                <a:latin typeface="나눔고딕" panose="020D0604000000000000" pitchFamily="50" charset="-127"/>
                <a:ea typeface="나눔고딕" panose="020D0604000000000000" pitchFamily="50" charset="-127"/>
              </a:rPr>
              <a:t>분출 대기시간의 히스토그램 </a:t>
            </a:r>
            <a:r>
              <a:rPr lang="en-US" altLang="ko-KR" dirty="0">
                <a:latin typeface="나눔고딕" panose="020D0604000000000000" pitchFamily="50" charset="-127"/>
                <a:ea typeface="나눔고딕" panose="020D0604000000000000" pitchFamily="50" charset="-127"/>
              </a:rPr>
              <a:t>: 70</a:t>
            </a:r>
            <a:r>
              <a:rPr lang="ko-KR" altLang="en-US" dirty="0">
                <a:latin typeface="나눔고딕" panose="020D0604000000000000" pitchFamily="50" charset="-127"/>
                <a:ea typeface="나눔고딕" panose="020D0604000000000000" pitchFamily="50" charset="-127"/>
              </a:rPr>
              <a:t>분 기준</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두 개 봉우리 갖는 쌍봉 분포</a:t>
            </a:r>
            <a:endParaRPr lang="en-US" altLang="ko-KR" dirty="0">
              <a:latin typeface="나눔고딕" panose="020D0604000000000000" pitchFamily="50" charset="-127"/>
              <a:ea typeface="나눔고딕" panose="020D0604000000000000" pitchFamily="50" charset="-127"/>
            </a:endParaRPr>
          </a:p>
          <a:p>
            <a:pPr marL="342900" indent="-342900">
              <a:lnSpc>
                <a:spcPct val="150000"/>
              </a:lnSpc>
              <a:spcBef>
                <a:spcPct val="20000"/>
              </a:spcBef>
              <a:buFont typeface="Arial" pitchFamily="34" charset="0"/>
              <a:buChar char="•"/>
            </a:pPr>
            <a:r>
              <a:rPr lang="ko-KR" altLang="en-US" dirty="0">
                <a:latin typeface="나눔고딕" panose="020D0604000000000000" pitchFamily="50" charset="-127"/>
                <a:ea typeface="나눔고딕" panose="020D0604000000000000" pitchFamily="50" charset="-127"/>
              </a:rPr>
              <a:t>쌍봉분포라는</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사실 무시하고 단일의 정규분포로 근사하면 잘못임</a:t>
            </a:r>
            <a:endParaRPr lang="en-US" altLang="ko-KR" dirty="0">
              <a:latin typeface="나눔고딕" panose="020D0604000000000000" pitchFamily="50" charset="-127"/>
              <a:ea typeface="나눔고딕" panose="020D0604000000000000" pitchFamily="50" charset="-127"/>
            </a:endParaRPr>
          </a:p>
        </p:txBody>
      </p:sp>
      <p:sp>
        <p:nvSpPr>
          <p:cNvPr id="10" name="제목 1"/>
          <p:cNvSpPr>
            <a:spLocks noGrp="1"/>
          </p:cNvSpPr>
          <p:nvPr>
            <p:ph type="title"/>
          </p:nvPr>
        </p:nvSpPr>
        <p:spPr>
          <a:xfrm>
            <a:off x="1981200" y="274638"/>
            <a:ext cx="8229600" cy="1143000"/>
          </a:xfrm>
        </p:spPr>
        <p:txBody>
          <a:bodyPr rtlCol="0">
            <a:normAutofit/>
          </a:bodyPr>
          <a:lstStyle/>
          <a:p>
            <a:pPr>
              <a:defRPr/>
            </a:pPr>
            <a:r>
              <a:rPr lang="en-US" altLang="ko-KR" sz="2800" dirty="0">
                <a:latin typeface="나눔고딕" panose="020D0604000000000000" pitchFamily="50" charset="-127"/>
                <a:ea typeface="나눔고딕" panose="020D0604000000000000" pitchFamily="50" charset="-127"/>
              </a:rPr>
              <a:t>2. </a:t>
            </a:r>
            <a:r>
              <a:rPr lang="ko-KR" altLang="en-US" sz="2800" dirty="0">
                <a:latin typeface="나눔고딕" panose="020D0604000000000000" pitchFamily="50" charset="-127"/>
                <a:ea typeface="나눔고딕" panose="020D0604000000000000" pitchFamily="50" charset="-127"/>
              </a:rPr>
              <a:t>히스토그램 예시</a:t>
            </a:r>
            <a:r>
              <a:rPr lang="en-US" altLang="ko-KR" sz="2800" dirty="0">
                <a:latin typeface="나눔고딕" panose="020D0604000000000000" pitchFamily="50" charset="-127"/>
                <a:ea typeface="나눔고딕" panose="020D0604000000000000" pitchFamily="50" charset="-127"/>
              </a:rPr>
              <a:t>: Yellowstone</a:t>
            </a:r>
            <a:r>
              <a:rPr lang="ko-KR" altLang="en-US" sz="2800" dirty="0">
                <a:latin typeface="나눔고딕" panose="020D0604000000000000" pitchFamily="50" charset="-127"/>
                <a:ea typeface="나눔고딕" panose="020D0604000000000000" pitchFamily="50" charset="-127"/>
              </a:rPr>
              <a:t>의 </a:t>
            </a:r>
            <a:r>
              <a:rPr lang="en-US" altLang="ko-KR" sz="2800" dirty="0">
                <a:latin typeface="나눔고딕" panose="020D0604000000000000" pitchFamily="50" charset="-127"/>
                <a:ea typeface="나눔고딕" panose="020D0604000000000000" pitchFamily="50" charset="-127"/>
              </a:rPr>
              <a:t>Old Faithful</a:t>
            </a:r>
            <a:endParaRPr lang="ko-KR" altLang="en-US" sz="2800" dirty="0">
              <a:latin typeface="나눔고딕" panose="020D0604000000000000" pitchFamily="50" charset="-127"/>
              <a:ea typeface="나눔고딕" panose="020D0604000000000000" pitchFamily="50" charset="-127"/>
            </a:endParaRPr>
          </a:p>
        </p:txBody>
      </p:sp>
      <p:sp>
        <p:nvSpPr>
          <p:cNvPr id="12" name="AutoShape 106"/>
          <p:cNvSpPr>
            <a:spLocks noChangeArrowheads="1"/>
          </p:cNvSpPr>
          <p:nvPr/>
        </p:nvSpPr>
        <p:spPr bwMode="auto">
          <a:xfrm>
            <a:off x="1974292" y="1590062"/>
            <a:ext cx="304158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다음 분출까지의 대기시간</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899010995"/>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6. </a:t>
            </a:r>
            <a:r>
              <a:rPr lang="ko-KR" altLang="en-US" sz="4000" dirty="0"/>
              <a:t>전화조사</a:t>
            </a:r>
          </a:p>
        </p:txBody>
      </p:sp>
      <p:sp>
        <p:nvSpPr>
          <p:cNvPr id="3" name="내용 개체 틀 2"/>
          <p:cNvSpPr>
            <a:spLocks noGrp="1"/>
          </p:cNvSpPr>
          <p:nvPr>
            <p:ph idx="1"/>
          </p:nvPr>
        </p:nvSpPr>
        <p:spPr>
          <a:xfrm>
            <a:off x="1981200" y="1600200"/>
            <a:ext cx="8229600" cy="5141168"/>
          </a:xfrm>
        </p:spPr>
        <p:txBody>
          <a:bodyPr>
            <a:normAutofit lnSpcReduction="10000"/>
          </a:bodyPr>
          <a:lstStyle/>
          <a:p>
            <a:pPr marL="0" indent="0">
              <a:lnSpc>
                <a:spcPct val="150000"/>
              </a:lnSpc>
              <a:buNone/>
            </a:pPr>
            <a:r>
              <a:rPr lang="ko-KR" altLang="en-US" sz="2400" dirty="0"/>
              <a:t>                     </a:t>
            </a:r>
          </a:p>
          <a:p>
            <a:pPr>
              <a:lnSpc>
                <a:spcPct val="150000"/>
              </a:lnSpc>
            </a:pPr>
            <a:r>
              <a:rPr lang="ko-KR" altLang="en-US" sz="1800" dirty="0"/>
              <a:t>컴퓨터를 이용하여 전화번호를 단순 무작위 추출한다</a:t>
            </a:r>
            <a:r>
              <a:rPr lang="en-US" altLang="ko-KR" sz="1800" dirty="0"/>
              <a:t>. </a:t>
            </a:r>
            <a:r>
              <a:rPr lang="ko-KR" altLang="en-US" sz="1800" dirty="0"/>
              <a:t>분석목적에 따라 전화번호를 지역별로 추출할 수도 있고 전국을 대상으로 추출할 수도 있다</a:t>
            </a:r>
            <a:r>
              <a:rPr lang="en-US" altLang="ko-KR" sz="1800" dirty="0"/>
              <a:t>.</a:t>
            </a:r>
          </a:p>
          <a:p>
            <a:pPr>
              <a:lnSpc>
                <a:spcPct val="150000"/>
              </a:lnSpc>
            </a:pPr>
            <a:endParaRPr lang="en-US" altLang="ko-KR" sz="1800" dirty="0"/>
          </a:p>
          <a:p>
            <a:pPr>
              <a:lnSpc>
                <a:spcPct val="150000"/>
              </a:lnSpc>
            </a:pPr>
            <a:r>
              <a:rPr lang="ko-KR" altLang="en-US" sz="1800" b="1" dirty="0"/>
              <a:t>전화가 없는 사람이 전화가 있는 사람과 체계적으로 다르면 전화조사는 표본추출편의에 직면한다</a:t>
            </a:r>
            <a:r>
              <a:rPr lang="en-US" altLang="ko-KR" sz="1800" b="1" dirty="0"/>
              <a:t>. </a:t>
            </a:r>
            <a:r>
              <a:rPr lang="ko-KR" altLang="en-US" sz="1800" b="1" dirty="0"/>
              <a:t>지금은 모두 전화를 가지고 있으므로 전화소유 여부보다는 시간대별로 전화에 응답하는 사람들간 응답 여부 및 응답에 있어 체계적인 차이가 존재하는 경우 그게 더 큰 표본추출편의를 가져옴 </a:t>
            </a:r>
            <a:endParaRPr lang="en-US" altLang="ko-KR" sz="1800" b="1" dirty="0"/>
          </a:p>
          <a:p>
            <a:pPr>
              <a:lnSpc>
                <a:spcPct val="150000"/>
              </a:lnSpc>
            </a:pPr>
            <a:endParaRPr lang="en-US" altLang="ko-KR" sz="1800" dirty="0"/>
          </a:p>
          <a:p>
            <a:pPr>
              <a:lnSpc>
                <a:spcPct val="150000"/>
              </a:lnSpc>
            </a:pPr>
            <a:r>
              <a:rPr lang="ko-KR" altLang="en-US" sz="1800" dirty="0"/>
              <a:t>요즘은 집 전화와 휴대 전화를 어떻게 구분하여 처리할 것인가의 문제도 고려해야 한다</a:t>
            </a:r>
            <a:r>
              <a:rPr lang="en-US" altLang="ko-KR" sz="1800" dirty="0"/>
              <a:t>.</a:t>
            </a:r>
          </a:p>
        </p:txBody>
      </p:sp>
      <p:sp>
        <p:nvSpPr>
          <p:cNvPr id="6" name="AutoShape 5"/>
          <p:cNvSpPr>
            <a:spLocks noChangeArrowheads="1"/>
          </p:cNvSpPr>
          <p:nvPr/>
        </p:nvSpPr>
        <p:spPr bwMode="auto">
          <a:xfrm>
            <a:off x="1988544" y="1611551"/>
            <a:ext cx="17656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전화조사</a:t>
            </a:r>
            <a:endParaRPr lang="en-US" altLang="ko-KR" b="1" dirty="0"/>
          </a:p>
        </p:txBody>
      </p:sp>
    </p:spTree>
    <p:extLst>
      <p:ext uri="{BB962C8B-B14F-4D97-AF65-F5344CB8AC3E}">
        <p14:creationId xmlns:p14="http://schemas.microsoft.com/office/powerpoint/2010/main" val="330372642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6. </a:t>
            </a:r>
            <a:r>
              <a:rPr lang="ko-KR" altLang="en-US" sz="4000" dirty="0"/>
              <a:t>전화조사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a:lnSpc>
                <a:spcPct val="150000"/>
              </a:lnSpc>
            </a:pPr>
            <a:r>
              <a:rPr lang="ko-KR" altLang="en-US" sz="1800" dirty="0"/>
              <a:t>전화에 응답하지 않는 것도 편의를 가져올 수 있다</a:t>
            </a:r>
            <a:r>
              <a:rPr lang="en-US" altLang="ko-KR" sz="1800" dirty="0"/>
              <a:t>.</a:t>
            </a:r>
            <a:r>
              <a:rPr lang="ko-KR" altLang="en-US" sz="1800" dirty="0"/>
              <a:t> 일단 표본으로 추출된 전화번호에 대해서는 응답율을 높이기 위해 </a:t>
            </a:r>
            <a:r>
              <a:rPr lang="en-US" altLang="ko-KR" sz="1800" dirty="0"/>
              <a:t>(</a:t>
            </a:r>
            <a:r>
              <a:rPr lang="en-US" altLang="ko-KR" sz="1800" dirty="0" err="1"/>
              <a:t>i</a:t>
            </a:r>
            <a:r>
              <a:rPr lang="en-US" altLang="ko-KR" sz="1800" dirty="0"/>
              <a:t>) </a:t>
            </a:r>
            <a:r>
              <a:rPr lang="ko-KR" altLang="en-US" sz="1800" dirty="0"/>
              <a:t>저녁</a:t>
            </a:r>
            <a:r>
              <a:rPr lang="en-US" altLang="ko-KR" sz="1800" dirty="0"/>
              <a:t>, </a:t>
            </a:r>
            <a:r>
              <a:rPr lang="ko-KR" altLang="en-US" sz="1800" dirty="0"/>
              <a:t>주말에 조사한다든가</a:t>
            </a:r>
            <a:r>
              <a:rPr lang="en-US" altLang="ko-KR" sz="1800" dirty="0"/>
              <a:t>,</a:t>
            </a:r>
            <a:r>
              <a:rPr lang="ko-KR" altLang="en-US" sz="1800" dirty="0"/>
              <a:t> </a:t>
            </a:r>
            <a:r>
              <a:rPr lang="en-US" altLang="ko-KR" sz="1800" dirty="0"/>
              <a:t>(ii) </a:t>
            </a:r>
            <a:r>
              <a:rPr lang="ko-KR" altLang="en-US" sz="1800" dirty="0"/>
              <a:t>전화를 받지 않는 경우 받을 때까지 반복적으로 전화한다</a:t>
            </a:r>
            <a:r>
              <a:rPr lang="en-US" altLang="ko-KR" sz="1800" dirty="0"/>
              <a:t>.</a:t>
            </a:r>
            <a:endParaRPr lang="en-US" altLang="ko-KR" sz="1800" dirty="0">
              <a:solidFill>
                <a:srgbClr val="000000"/>
              </a:solidFill>
              <a:latin typeface="맑은 고딕" panose="020B0503020000020004" pitchFamily="50" charset="-127"/>
            </a:endParaRPr>
          </a:p>
          <a:p>
            <a:pPr>
              <a:lnSpc>
                <a:spcPct val="150000"/>
              </a:lnSpc>
            </a:pPr>
            <a:endParaRPr lang="en-US" altLang="ko-KR" sz="1800" dirty="0"/>
          </a:p>
          <a:p>
            <a:pPr>
              <a:lnSpc>
                <a:spcPct val="150000"/>
              </a:lnSpc>
            </a:pPr>
            <a:r>
              <a:rPr lang="ko-KR" altLang="en-US" sz="1800" dirty="0"/>
              <a:t>전화조사는 면담조사에 비해 응답률이 높고</a:t>
            </a:r>
            <a:r>
              <a:rPr lang="en-US" altLang="ko-KR" sz="1800" dirty="0"/>
              <a:t>, </a:t>
            </a:r>
            <a:r>
              <a:rPr lang="ko-KR" altLang="en-US" sz="1800" dirty="0"/>
              <a:t>비용이 적게 든다</a:t>
            </a:r>
            <a:r>
              <a:rPr lang="en-US" altLang="ko-KR" sz="1800" dirty="0"/>
              <a:t>.</a:t>
            </a:r>
          </a:p>
          <a:p>
            <a:pPr>
              <a:lnSpc>
                <a:spcPct val="150000"/>
              </a:lnSpc>
            </a:pPr>
            <a:endParaRPr lang="en-US" altLang="ko-KR" sz="1800" dirty="0"/>
          </a:p>
          <a:p>
            <a:pPr>
              <a:lnSpc>
                <a:spcPct val="150000"/>
              </a:lnSpc>
            </a:pPr>
            <a:r>
              <a:rPr lang="ko-KR" altLang="en-US" sz="1800" dirty="0"/>
              <a:t>인터넷 조사는 비용이 저렴하고 조사기간이 짧다는 점에서 큰 장점이 있지만 응답자가 모집단을 대표하지 못하는 경우가 종종 발생할 수 있다</a:t>
            </a:r>
            <a:r>
              <a:rPr lang="en-US" altLang="ko-KR" sz="1800" dirty="0"/>
              <a:t>.</a:t>
            </a:r>
          </a:p>
        </p:txBody>
      </p:sp>
      <p:sp>
        <p:nvSpPr>
          <p:cNvPr id="6" name="AutoShape 5"/>
          <p:cNvSpPr>
            <a:spLocks noChangeArrowheads="1"/>
          </p:cNvSpPr>
          <p:nvPr/>
        </p:nvSpPr>
        <p:spPr bwMode="auto">
          <a:xfrm>
            <a:off x="1988544" y="1611551"/>
            <a:ext cx="17656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전화조사</a:t>
            </a:r>
            <a:endParaRPr lang="en-US" altLang="ko-KR" b="1" dirty="0"/>
          </a:p>
        </p:txBody>
      </p:sp>
    </p:spTree>
    <p:extLst>
      <p:ext uri="{BB962C8B-B14F-4D97-AF65-F5344CB8AC3E}">
        <p14:creationId xmlns:p14="http://schemas.microsoft.com/office/powerpoint/2010/main" val="122313811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7. </a:t>
            </a:r>
            <a:r>
              <a:rPr lang="ko-KR" altLang="en-US" sz="4000" dirty="0"/>
              <a:t>확률오차와 표준오차</a:t>
            </a:r>
          </a:p>
        </p:txBody>
      </p:sp>
      <p:sp>
        <p:nvSpPr>
          <p:cNvPr id="3" name="내용 개체 틀 2"/>
          <p:cNvSpPr>
            <a:spLocks noGrp="1"/>
          </p:cNvSpPr>
          <p:nvPr>
            <p:ph idx="1"/>
          </p:nvPr>
        </p:nvSpPr>
        <p:spPr>
          <a:xfrm>
            <a:off x="1981200" y="1600200"/>
            <a:ext cx="9110472" cy="5141168"/>
          </a:xfrm>
        </p:spPr>
        <p:txBody>
          <a:bodyPr>
            <a:normAutofit/>
          </a:bodyPr>
          <a:lstStyle/>
          <a:p>
            <a:pPr marL="0" indent="0">
              <a:lnSpc>
                <a:spcPct val="150000"/>
              </a:lnSpc>
              <a:buNone/>
            </a:pPr>
            <a:r>
              <a:rPr lang="ko-KR" altLang="en-US" sz="2400" dirty="0"/>
              <a:t>                     </a:t>
            </a:r>
          </a:p>
          <a:p>
            <a:pPr marL="0" indent="0">
              <a:lnSpc>
                <a:spcPct val="150000"/>
              </a:lnSpc>
              <a:buNone/>
            </a:pPr>
            <a:r>
              <a:rPr lang="ko-KR" altLang="en-US" sz="1800" dirty="0">
                <a:latin typeface="맑은 고딕" panose="020B0503020000020004" pitchFamily="50" charset="-127"/>
              </a:rPr>
              <a:t>체계적으로 내재되는 편의</a:t>
            </a:r>
            <a:r>
              <a:rPr lang="en-US" altLang="ko-KR" sz="1800" dirty="0">
                <a:latin typeface="맑은 고딕" panose="020B0503020000020004" pitchFamily="50" charset="-127"/>
              </a:rPr>
              <a:t>(bias)</a:t>
            </a:r>
            <a:r>
              <a:rPr lang="ko-KR" altLang="en-US" sz="1800" dirty="0">
                <a:latin typeface="맑은 고딕" panose="020B0503020000020004" pitchFamily="50" charset="-127"/>
              </a:rPr>
              <a:t>가 없더라도 확률오차</a:t>
            </a:r>
            <a:r>
              <a:rPr lang="en-US" altLang="ko-KR" sz="1800" dirty="0">
                <a:latin typeface="맑은 고딕" panose="020B0503020000020004" pitchFamily="50" charset="-127"/>
              </a:rPr>
              <a:t> </a:t>
            </a:r>
            <a:r>
              <a:rPr lang="ko-KR" altLang="en-US" sz="1800" dirty="0">
                <a:latin typeface="맑은 고딕" panose="020B0503020000020004" pitchFamily="50" charset="-127"/>
              </a:rPr>
              <a:t>때문에 추정치는 참값과 다르다</a:t>
            </a:r>
            <a:r>
              <a:rPr lang="en-US" altLang="ko-KR" sz="1800" dirty="0">
                <a:latin typeface="맑은 고딕" panose="020B0503020000020004" pitchFamily="50" charset="-127"/>
              </a:rPr>
              <a:t>.</a:t>
            </a:r>
          </a:p>
          <a:p>
            <a:pPr marL="0" indent="0">
              <a:lnSpc>
                <a:spcPct val="150000"/>
              </a:lnSpc>
              <a:buNone/>
            </a:pPr>
            <a:r>
              <a:rPr lang="ko-KR" altLang="en-US" sz="1800" dirty="0">
                <a:latin typeface="맑은 고딕" panose="020B0503020000020004" pitchFamily="50" charset="-127"/>
              </a:rPr>
              <a:t>추정치는 참값으로부터 확률오차만큼 벗어난다</a:t>
            </a:r>
            <a:r>
              <a:rPr lang="en-US" altLang="ko-KR" sz="1800" dirty="0">
                <a:latin typeface="맑은 고딕" panose="020B0503020000020004" pitchFamily="50" charset="-127"/>
              </a:rPr>
              <a:t>.</a:t>
            </a:r>
          </a:p>
          <a:p>
            <a:pPr marL="0" indent="0">
              <a:lnSpc>
                <a:spcPct val="150000"/>
              </a:lnSpc>
              <a:buNone/>
            </a:pPr>
            <a:endParaRPr lang="en-US" altLang="ko-KR" sz="1800" dirty="0">
              <a:solidFill>
                <a:srgbClr val="000000"/>
              </a:solidFill>
              <a:latin typeface="맑은 고딕" panose="020B0503020000020004" pitchFamily="50" charset="-127"/>
            </a:endParaRPr>
          </a:p>
          <a:p>
            <a:pPr marL="0" indent="0">
              <a:lnSpc>
                <a:spcPct val="150000"/>
              </a:lnSpc>
              <a:buNone/>
            </a:pPr>
            <a:r>
              <a:rPr lang="ko-KR" altLang="en-US" sz="1800" dirty="0">
                <a:latin typeface="맑은 고딕" panose="020B0503020000020004" pitchFamily="50" charset="-127"/>
              </a:rPr>
              <a:t>예</a:t>
            </a:r>
            <a:r>
              <a:rPr lang="en-US" altLang="ko-KR" sz="1800" dirty="0">
                <a:latin typeface="맑은 고딕" panose="020B0503020000020004" pitchFamily="50" charset="-127"/>
              </a:rPr>
              <a:t>) </a:t>
            </a:r>
            <a:r>
              <a:rPr lang="ko-KR" altLang="en-US" sz="1800" dirty="0">
                <a:latin typeface="맑은 고딕" panose="020B0503020000020004" pitchFamily="50" charset="-127"/>
              </a:rPr>
              <a:t>상자에 든 카드 중 </a:t>
            </a:r>
            <a:r>
              <a:rPr lang="en-US" altLang="ko-KR" sz="1800" dirty="0">
                <a:latin typeface="맑은 고딕" panose="020B0503020000020004" pitchFamily="50" charset="-127"/>
              </a:rPr>
              <a:t>1</a:t>
            </a:r>
            <a:r>
              <a:rPr lang="ko-KR" altLang="en-US" sz="1800" dirty="0">
                <a:latin typeface="맑은 고딕" panose="020B0503020000020004" pitchFamily="50" charset="-127"/>
              </a:rPr>
              <a:t>의 비율 추정</a:t>
            </a:r>
            <a:endParaRPr lang="en-US" altLang="ko-KR" sz="1800" dirty="0">
              <a:solidFill>
                <a:srgbClr val="000000"/>
              </a:solidFill>
              <a:latin typeface="+mn-ea"/>
            </a:endParaRPr>
          </a:p>
          <a:p>
            <a:pPr lvl="1">
              <a:lnSpc>
                <a:spcPct val="150000"/>
              </a:lnSpc>
              <a:defRPr/>
            </a:pPr>
            <a:r>
              <a:rPr lang="ko-KR" altLang="en-US" sz="1800" dirty="0">
                <a:latin typeface="+mn-ea"/>
              </a:rPr>
              <a:t>모집단</a:t>
            </a:r>
            <a:r>
              <a:rPr lang="en-US" altLang="ko-KR" sz="1800" dirty="0">
                <a:latin typeface="+mn-ea"/>
              </a:rPr>
              <a:t>: 0 </a:t>
            </a:r>
            <a:r>
              <a:rPr lang="ko-KR" altLang="en-US" sz="1800" dirty="0">
                <a:latin typeface="+mn-ea"/>
              </a:rPr>
              <a:t>과 </a:t>
            </a:r>
            <a:r>
              <a:rPr lang="en-US" altLang="ko-KR" sz="1800" dirty="0">
                <a:latin typeface="+mn-ea"/>
              </a:rPr>
              <a:t>1 </a:t>
            </a:r>
            <a:r>
              <a:rPr lang="ko-KR" altLang="en-US" sz="1800" dirty="0">
                <a:latin typeface="+mn-ea"/>
              </a:rPr>
              <a:t>이 적힌 카드가 많이 들어 있는 상자</a:t>
            </a:r>
            <a:endParaRPr lang="en-US" altLang="ko-KR" sz="1800" dirty="0">
              <a:latin typeface="+mn-ea"/>
            </a:endParaRPr>
          </a:p>
          <a:p>
            <a:pPr lvl="1">
              <a:lnSpc>
                <a:spcPct val="150000"/>
              </a:lnSpc>
              <a:defRPr/>
            </a:pPr>
            <a:r>
              <a:rPr lang="ko-KR" altLang="en-US" sz="1800" dirty="0">
                <a:latin typeface="맑은 고딕" panose="020B0503020000020004" pitchFamily="50" charset="-127"/>
              </a:rPr>
              <a:t>표본</a:t>
            </a:r>
            <a:r>
              <a:rPr lang="en-US" altLang="ko-KR" sz="1800" dirty="0">
                <a:latin typeface="맑은 고딕" panose="020B0503020000020004" pitchFamily="50" charset="-127"/>
              </a:rPr>
              <a:t>: </a:t>
            </a:r>
            <a:r>
              <a:rPr lang="ko-KR" altLang="en-US" sz="1800" dirty="0">
                <a:latin typeface="맑은 고딕" panose="020B0503020000020004" pitchFamily="50" charset="-127"/>
              </a:rPr>
              <a:t>상자로부터 무작위로 추출한 카드</a:t>
            </a:r>
            <a:endParaRPr lang="en-US" altLang="ko-KR" sz="1800" dirty="0">
              <a:latin typeface="맑은 고딕" panose="020B0503020000020004" pitchFamily="50" charset="-127"/>
            </a:endParaRPr>
          </a:p>
          <a:p>
            <a:pPr lvl="1">
              <a:lnSpc>
                <a:spcPct val="150000"/>
              </a:lnSpc>
              <a:defRPr/>
            </a:pPr>
            <a:r>
              <a:rPr lang="ko-KR" altLang="en-US" sz="1800" dirty="0">
                <a:latin typeface="맑은 고딕" panose="020B0503020000020004" pitchFamily="50" charset="-127"/>
              </a:rPr>
              <a:t>추출편의</a:t>
            </a:r>
            <a:r>
              <a:rPr lang="en-US" altLang="ko-KR" sz="1800" dirty="0">
                <a:latin typeface="맑은 고딕" panose="020B0503020000020004" pitchFamily="50" charset="-127"/>
              </a:rPr>
              <a:t>, </a:t>
            </a:r>
            <a:r>
              <a:rPr lang="ko-KR" altLang="en-US" sz="1800" dirty="0">
                <a:latin typeface="맑은 고딕" panose="020B0503020000020004" pitchFamily="50" charset="-127"/>
              </a:rPr>
              <a:t>무응답편의와 같은 편의는 없지만 여전히 확률오차는 존재한다</a:t>
            </a:r>
            <a:r>
              <a:rPr lang="en-US" altLang="ko-KR" sz="1800" dirty="0">
                <a:latin typeface="맑은 고딕" panose="020B0503020000020004" pitchFamily="50" charset="-127"/>
              </a:rPr>
              <a:t>. </a:t>
            </a:r>
            <a:r>
              <a:rPr lang="ko-KR" altLang="en-US" sz="1800" dirty="0">
                <a:latin typeface="맑은 고딕" panose="020B0503020000020004" pitchFamily="50" charset="-127"/>
              </a:rPr>
              <a:t>하지만</a:t>
            </a:r>
            <a:r>
              <a:rPr lang="en-US" altLang="ko-KR" sz="1800" dirty="0">
                <a:latin typeface="맑은 고딕" panose="020B0503020000020004" pitchFamily="50" charset="-127"/>
              </a:rPr>
              <a:t>, </a:t>
            </a:r>
            <a:r>
              <a:rPr lang="ko-KR" altLang="en-US" sz="1800" dirty="0" err="1">
                <a:latin typeface="맑은 고딕" panose="020B0503020000020004" pitchFamily="50" charset="-127"/>
              </a:rPr>
              <a:t>확률오차의</a:t>
            </a:r>
            <a:r>
              <a:rPr lang="ko-KR" altLang="en-US" sz="1800" dirty="0">
                <a:latin typeface="맑은 고딕" panose="020B0503020000020004" pitchFamily="50" charset="-127"/>
              </a:rPr>
              <a:t> 평균은 </a:t>
            </a:r>
            <a:r>
              <a:rPr lang="en-US" altLang="ko-KR" sz="1800" dirty="0">
                <a:latin typeface="맑은 고딕" panose="020B0503020000020004" pitchFamily="50" charset="-127"/>
              </a:rPr>
              <a:t>0</a:t>
            </a:r>
          </a:p>
          <a:p>
            <a:pPr lvl="1">
              <a:lnSpc>
                <a:spcPct val="150000"/>
              </a:lnSpc>
              <a:defRPr/>
            </a:pPr>
            <a:r>
              <a:rPr lang="en-US" altLang="ko-KR" sz="1800" dirty="0">
                <a:latin typeface="맑은 고딕" panose="020B0503020000020004" pitchFamily="50" charset="-127"/>
              </a:rPr>
              <a:t>(</a:t>
            </a:r>
            <a:r>
              <a:rPr lang="ko-KR" altLang="en-US" sz="1800" dirty="0">
                <a:latin typeface="맑은 고딕" panose="020B0503020000020004" pitchFamily="50" charset="-127"/>
              </a:rPr>
              <a:t>표본 내 </a:t>
            </a:r>
            <a:r>
              <a:rPr lang="en-US" altLang="ko-KR" sz="1800" dirty="0">
                <a:latin typeface="맑은 고딕" panose="020B0503020000020004" pitchFamily="50" charset="-127"/>
              </a:rPr>
              <a:t>1</a:t>
            </a:r>
            <a:r>
              <a:rPr lang="ko-KR" altLang="en-US" sz="1800" dirty="0">
                <a:latin typeface="맑은 고딕" panose="020B0503020000020004" pitchFamily="50" charset="-127"/>
              </a:rPr>
              <a:t>의 비율</a:t>
            </a:r>
            <a:r>
              <a:rPr lang="en-US" altLang="ko-KR" sz="1800" dirty="0">
                <a:latin typeface="맑은 고딕" panose="020B0503020000020004" pitchFamily="50" charset="-127"/>
              </a:rPr>
              <a:t>)=(</a:t>
            </a:r>
            <a:r>
              <a:rPr lang="ko-KR" altLang="en-US" sz="1800" dirty="0">
                <a:latin typeface="맑은 고딕" panose="020B0503020000020004" pitchFamily="50" charset="-127"/>
              </a:rPr>
              <a:t>모집단 내 </a:t>
            </a:r>
            <a:r>
              <a:rPr lang="en-US" altLang="ko-KR" sz="1800" dirty="0">
                <a:latin typeface="맑은 고딕" panose="020B0503020000020004" pitchFamily="50" charset="-127"/>
              </a:rPr>
              <a:t>1</a:t>
            </a:r>
            <a:r>
              <a:rPr lang="ko-KR" altLang="en-US" sz="1800" dirty="0">
                <a:latin typeface="맑은 고딕" panose="020B0503020000020004" pitchFamily="50" charset="-127"/>
              </a:rPr>
              <a:t>의 비율</a:t>
            </a:r>
            <a:r>
              <a:rPr lang="en-US" altLang="ko-KR" sz="1800" dirty="0">
                <a:latin typeface="맑은 고딕" panose="020B0503020000020004" pitchFamily="50" charset="-127"/>
              </a:rPr>
              <a:t>)+</a:t>
            </a:r>
            <a:r>
              <a:rPr lang="ko-KR" altLang="en-US" sz="1800" dirty="0">
                <a:latin typeface="맑은 고딕" panose="020B0503020000020004" pitchFamily="50" charset="-127"/>
              </a:rPr>
              <a:t>확률오차</a:t>
            </a:r>
            <a:endParaRPr lang="en-US" altLang="ko-KR" sz="1800" dirty="0"/>
          </a:p>
        </p:txBody>
      </p:sp>
      <p:sp>
        <p:nvSpPr>
          <p:cNvPr id="6" name="AutoShape 5"/>
          <p:cNvSpPr>
            <a:spLocks noChangeArrowheads="1"/>
          </p:cNvSpPr>
          <p:nvPr/>
        </p:nvSpPr>
        <p:spPr bwMode="auto">
          <a:xfrm>
            <a:off x="1988544" y="1611551"/>
            <a:ext cx="17656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확률오차</a:t>
            </a:r>
            <a:endParaRPr lang="en-US" altLang="ko-KR" b="1" dirty="0"/>
          </a:p>
        </p:txBody>
      </p:sp>
    </p:spTree>
    <p:extLst>
      <p:ext uri="{BB962C8B-B14F-4D97-AF65-F5344CB8AC3E}">
        <p14:creationId xmlns:p14="http://schemas.microsoft.com/office/powerpoint/2010/main" val="1581146739"/>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7. </a:t>
            </a:r>
            <a:r>
              <a:rPr lang="ko-KR" altLang="en-US" sz="4000" dirty="0"/>
              <a:t>확률오차와 표준오차</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a:lnSpc>
                <a:spcPct val="150000"/>
              </a:lnSpc>
            </a:pPr>
            <a:r>
              <a:rPr lang="ko-KR" altLang="en-US" sz="1800" dirty="0"/>
              <a:t>표준오차는 확률오차의 전형적인 크기</a:t>
            </a:r>
            <a:endParaRPr lang="en-US" altLang="ko-KR" sz="1800" dirty="0"/>
          </a:p>
          <a:p>
            <a:pPr>
              <a:lnSpc>
                <a:spcPct val="150000"/>
              </a:lnSpc>
            </a:pPr>
            <a:endParaRPr lang="en-US" altLang="ko-KR" sz="1800" dirty="0"/>
          </a:p>
          <a:p>
            <a:pPr>
              <a:lnSpc>
                <a:spcPct val="150000"/>
              </a:lnSpc>
            </a:pPr>
            <a:r>
              <a:rPr lang="ko-KR" altLang="en-US" sz="1800" dirty="0"/>
              <a:t>표본합의 표준오차</a:t>
            </a:r>
            <a:r>
              <a:rPr lang="en-US" altLang="ko-KR" sz="1800" dirty="0"/>
              <a:t>, </a:t>
            </a:r>
            <a:r>
              <a:rPr lang="ko-KR" altLang="en-US" sz="1800" dirty="0"/>
              <a:t>표본평균의 표준오차</a:t>
            </a:r>
            <a:r>
              <a:rPr lang="en-US" altLang="ko-KR" sz="1800" dirty="0"/>
              <a:t>, </a:t>
            </a:r>
            <a:r>
              <a:rPr lang="ko-KR" altLang="en-US" sz="1800" dirty="0"/>
              <a:t>표본비율의 표준오차는 </a:t>
            </a:r>
            <a:r>
              <a:rPr lang="ko-KR" altLang="en-US" sz="1800" dirty="0" err="1"/>
              <a:t>표본합</a:t>
            </a:r>
            <a:r>
              <a:rPr lang="en-US" altLang="ko-KR" sz="1800" dirty="0"/>
              <a:t>, </a:t>
            </a:r>
            <a:r>
              <a:rPr lang="ko-KR" altLang="en-US" sz="1800" dirty="0"/>
              <a:t>표본평균</a:t>
            </a:r>
            <a:r>
              <a:rPr lang="en-US" altLang="ko-KR" sz="1800" dirty="0"/>
              <a:t>, </a:t>
            </a:r>
            <a:r>
              <a:rPr lang="ko-KR" altLang="en-US" sz="1800" dirty="0"/>
              <a:t>표본비율이 해당 기댓값으로부터 어느 정도나 떨어져 있는지 하나의 수치로 알려줌</a:t>
            </a:r>
            <a:endParaRPr lang="en-US" altLang="ko-KR" sz="1800" dirty="0"/>
          </a:p>
          <a:p>
            <a:pPr>
              <a:lnSpc>
                <a:spcPct val="150000"/>
              </a:lnSpc>
            </a:pPr>
            <a:endParaRPr lang="en-US" altLang="ko-KR" sz="1800" dirty="0"/>
          </a:p>
          <a:p>
            <a:pPr>
              <a:lnSpc>
                <a:spcPct val="150000"/>
              </a:lnSpc>
            </a:pPr>
            <a:r>
              <a:rPr lang="en-US" altLang="ko-KR" sz="1800" dirty="0"/>
              <a:t>“</a:t>
            </a:r>
            <a:r>
              <a:rPr lang="ko-KR" altLang="en-US" sz="1800" dirty="0"/>
              <a:t>수식어 없는 표준오차는 없다</a:t>
            </a:r>
            <a:r>
              <a:rPr lang="en-US" altLang="ko-KR" sz="1800" dirty="0"/>
              <a:t>.” </a:t>
            </a:r>
            <a:r>
              <a:rPr lang="ko-KR" altLang="en-US" sz="1800" dirty="0"/>
              <a:t>표본합의 표준오차</a:t>
            </a:r>
            <a:r>
              <a:rPr lang="en-US" altLang="ko-KR" sz="1800" dirty="0"/>
              <a:t>, </a:t>
            </a:r>
            <a:r>
              <a:rPr lang="ko-KR" altLang="en-US" sz="1800" dirty="0"/>
              <a:t>표본평균의 표준오차</a:t>
            </a:r>
            <a:r>
              <a:rPr lang="en-US" altLang="ko-KR" sz="1800" dirty="0"/>
              <a:t>, </a:t>
            </a:r>
            <a:r>
              <a:rPr lang="ko-KR" altLang="en-US" sz="1800" dirty="0"/>
              <a:t>표본비율의 표준오차 등 구체적인 표준오차가 있을 뿐이다</a:t>
            </a:r>
            <a:r>
              <a:rPr lang="en-US" altLang="ko-KR" sz="1800" dirty="0"/>
              <a:t>.</a:t>
            </a:r>
          </a:p>
        </p:txBody>
      </p:sp>
      <p:sp>
        <p:nvSpPr>
          <p:cNvPr id="6" name="AutoShape 5"/>
          <p:cNvSpPr>
            <a:spLocks noChangeArrowheads="1"/>
          </p:cNvSpPr>
          <p:nvPr/>
        </p:nvSpPr>
        <p:spPr bwMode="auto">
          <a:xfrm>
            <a:off x="1988544" y="1611551"/>
            <a:ext cx="17656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표준오차</a:t>
            </a:r>
            <a:endParaRPr lang="en-US" altLang="ko-KR" b="1" dirty="0"/>
          </a:p>
        </p:txBody>
      </p:sp>
    </p:spTree>
    <p:extLst>
      <p:ext uri="{BB962C8B-B14F-4D97-AF65-F5344CB8AC3E}">
        <p14:creationId xmlns:p14="http://schemas.microsoft.com/office/powerpoint/2010/main" val="21513691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b="1" dirty="0"/>
              <a:t>편의 </a:t>
            </a:r>
            <a:r>
              <a:rPr lang="en-US" altLang="ko-KR" b="1" dirty="0"/>
              <a:t>vs. (</a:t>
            </a:r>
            <a:r>
              <a:rPr lang="ko-KR" altLang="en-US" b="1" dirty="0"/>
              <a:t>확률</a:t>
            </a:r>
            <a:r>
              <a:rPr lang="en-US" altLang="ko-KR" b="1" dirty="0"/>
              <a:t>)</a:t>
            </a:r>
            <a:r>
              <a:rPr lang="ko-KR" altLang="en-US" b="1" dirty="0"/>
              <a:t>오차</a:t>
            </a:r>
          </a:p>
        </p:txBody>
      </p:sp>
      <p:sp>
        <p:nvSpPr>
          <p:cNvPr id="3" name="내용 개체 틀 2"/>
          <p:cNvSpPr>
            <a:spLocks noGrp="1"/>
          </p:cNvSpPr>
          <p:nvPr>
            <p:ph idx="1"/>
          </p:nvPr>
        </p:nvSpPr>
        <p:spPr/>
        <p:txBody>
          <a:bodyPr>
            <a:normAutofit/>
          </a:bodyPr>
          <a:lstStyle/>
          <a:p>
            <a:r>
              <a:rPr lang="ko-KR" altLang="en-US" sz="2000" dirty="0">
                <a:latin typeface="+mn-ea"/>
              </a:rPr>
              <a:t>체계적 차이냐 단지 확률적 </a:t>
            </a:r>
            <a:r>
              <a:rPr lang="ko-KR" altLang="en-US" sz="2000" dirty="0" err="1">
                <a:latin typeface="+mn-ea"/>
              </a:rPr>
              <a:t>차이냐의</a:t>
            </a:r>
            <a:r>
              <a:rPr lang="ko-KR" altLang="en-US" sz="2000" dirty="0">
                <a:latin typeface="+mn-ea"/>
              </a:rPr>
              <a:t> 구분</a:t>
            </a:r>
            <a:r>
              <a:rPr lang="en-US" altLang="ko-KR" sz="2000" dirty="0">
                <a:latin typeface="+mn-ea"/>
              </a:rPr>
              <a:t>: </a:t>
            </a:r>
          </a:p>
          <a:p>
            <a:pPr lvl="1">
              <a:buFontTx/>
              <a:buChar char="-"/>
            </a:pPr>
            <a:r>
              <a:rPr lang="ko-KR" altLang="en-US" sz="2000" dirty="0">
                <a:latin typeface="+mn-ea"/>
              </a:rPr>
              <a:t>편의</a:t>
            </a:r>
            <a:r>
              <a:rPr lang="en-US" altLang="ko-KR" sz="2000" dirty="0">
                <a:latin typeface="+mn-ea"/>
              </a:rPr>
              <a:t>: </a:t>
            </a:r>
            <a:r>
              <a:rPr lang="ko-KR" altLang="en-US" sz="2000" dirty="0">
                <a:latin typeface="+mn-ea"/>
              </a:rPr>
              <a:t>체계적인 차이</a:t>
            </a:r>
            <a:endParaRPr lang="en-US" altLang="ko-KR" sz="2000" dirty="0">
              <a:latin typeface="+mn-ea"/>
            </a:endParaRPr>
          </a:p>
          <a:p>
            <a:pPr lvl="1">
              <a:buFontTx/>
              <a:buChar char="-"/>
            </a:pPr>
            <a:r>
              <a:rPr lang="en-US" altLang="ko-KR" sz="2000" dirty="0">
                <a:latin typeface="+mn-ea"/>
              </a:rPr>
              <a:t>(</a:t>
            </a:r>
            <a:r>
              <a:rPr lang="ko-KR" altLang="en-US" sz="2000" dirty="0">
                <a:latin typeface="+mn-ea"/>
              </a:rPr>
              <a:t>확률</a:t>
            </a:r>
            <a:r>
              <a:rPr lang="en-US" altLang="ko-KR" sz="2000" dirty="0">
                <a:latin typeface="+mn-ea"/>
              </a:rPr>
              <a:t>)</a:t>
            </a:r>
            <a:r>
              <a:rPr lang="ko-KR" altLang="en-US" sz="2000" dirty="0">
                <a:latin typeface="+mn-ea"/>
              </a:rPr>
              <a:t>오차</a:t>
            </a:r>
            <a:r>
              <a:rPr lang="en-US" altLang="ko-KR" sz="2000" dirty="0">
                <a:latin typeface="+mn-ea"/>
              </a:rPr>
              <a:t>: </a:t>
            </a:r>
            <a:r>
              <a:rPr lang="ko-KR" altLang="en-US" sz="2000" dirty="0">
                <a:latin typeface="+mn-ea"/>
              </a:rPr>
              <a:t>체계적이지 않은 확률적 차이</a:t>
            </a:r>
            <a:br>
              <a:rPr lang="en-US" altLang="ko-KR" sz="2000" dirty="0">
                <a:solidFill>
                  <a:srgbClr val="FF0000"/>
                </a:solidFill>
                <a:latin typeface="+mn-ea"/>
              </a:rPr>
            </a:br>
            <a:r>
              <a:rPr lang="en-US" altLang="ko-KR" sz="2000" dirty="0">
                <a:solidFill>
                  <a:srgbClr val="FF0000"/>
                </a:solidFill>
                <a:latin typeface="+mn-ea"/>
              </a:rPr>
              <a:t>		</a:t>
            </a:r>
            <a:r>
              <a:rPr lang="ko-KR" altLang="en-US" sz="2000" dirty="0">
                <a:solidFill>
                  <a:srgbClr val="0070C0"/>
                </a:solidFill>
                <a:latin typeface="+mn-ea"/>
              </a:rPr>
              <a:t>확률오차의 크기를 하나의 대표적 수치로 </a:t>
            </a:r>
            <a:r>
              <a:rPr lang="ko-KR" altLang="en-US" sz="2000" dirty="0" err="1">
                <a:solidFill>
                  <a:srgbClr val="0070C0"/>
                </a:solidFill>
                <a:latin typeface="+mn-ea"/>
              </a:rPr>
              <a:t>요약한게</a:t>
            </a:r>
            <a:r>
              <a:rPr lang="ko-KR" altLang="en-US" sz="2000" dirty="0">
                <a:solidFill>
                  <a:srgbClr val="0070C0"/>
                </a:solidFill>
                <a:latin typeface="+mn-ea"/>
              </a:rPr>
              <a:t> 바로 </a:t>
            </a:r>
            <a:r>
              <a:rPr lang="ko-KR" altLang="en-US" sz="2000" u="sng" dirty="0">
                <a:solidFill>
                  <a:srgbClr val="0070C0"/>
                </a:solidFill>
                <a:latin typeface="+mn-ea"/>
              </a:rPr>
              <a:t>표준오차</a:t>
            </a:r>
            <a:r>
              <a:rPr lang="en-US" altLang="ko-KR" sz="2000" u="sng" dirty="0">
                <a:solidFill>
                  <a:srgbClr val="0070C0"/>
                </a:solidFill>
                <a:latin typeface="+mn-ea"/>
              </a:rPr>
              <a:t>(SE)</a:t>
            </a:r>
            <a:endParaRPr lang="en-US" altLang="ko-KR" sz="2000" dirty="0">
              <a:solidFill>
                <a:srgbClr val="0070C0"/>
              </a:solidFill>
              <a:latin typeface="+mn-ea"/>
            </a:endParaRPr>
          </a:p>
          <a:p>
            <a:r>
              <a:rPr lang="ko-KR" altLang="en-US" sz="2000" dirty="0">
                <a:latin typeface="+mn-ea"/>
              </a:rPr>
              <a:t>일반적으로</a:t>
            </a:r>
            <a:endParaRPr lang="en-US" altLang="ko-KR" sz="2000" dirty="0">
              <a:latin typeface="+mn-ea"/>
            </a:endParaRPr>
          </a:p>
          <a:p>
            <a:pPr marL="0" indent="0">
              <a:buNone/>
            </a:pPr>
            <a:r>
              <a:rPr lang="en-US" altLang="ko-KR" sz="2000" dirty="0">
                <a:solidFill>
                  <a:srgbClr val="FF0000"/>
                </a:solidFill>
                <a:latin typeface="+mn-ea"/>
              </a:rPr>
              <a:t>		(</a:t>
            </a:r>
            <a:r>
              <a:rPr lang="ko-KR" altLang="en-US" sz="2000" dirty="0">
                <a:solidFill>
                  <a:srgbClr val="FF0000"/>
                </a:solidFill>
                <a:latin typeface="+mn-ea"/>
              </a:rPr>
              <a:t>추정치</a:t>
            </a:r>
            <a:r>
              <a:rPr lang="en-US" altLang="ko-KR" sz="2000" dirty="0">
                <a:solidFill>
                  <a:srgbClr val="FF0000"/>
                </a:solidFill>
                <a:latin typeface="+mn-ea"/>
              </a:rPr>
              <a:t>)-(</a:t>
            </a:r>
            <a:r>
              <a:rPr lang="ko-KR" altLang="en-US" sz="2000" dirty="0">
                <a:solidFill>
                  <a:srgbClr val="FF0000"/>
                </a:solidFill>
                <a:latin typeface="+mn-ea"/>
              </a:rPr>
              <a:t>참값</a:t>
            </a:r>
            <a:r>
              <a:rPr lang="en-US" altLang="ko-KR" sz="2000" dirty="0">
                <a:solidFill>
                  <a:srgbClr val="FF0000"/>
                </a:solidFill>
                <a:latin typeface="+mn-ea"/>
              </a:rPr>
              <a:t>)) = (</a:t>
            </a:r>
            <a:r>
              <a:rPr lang="ko-KR" altLang="en-US" sz="2000" dirty="0">
                <a:solidFill>
                  <a:srgbClr val="FF0000"/>
                </a:solidFill>
                <a:latin typeface="+mn-ea"/>
              </a:rPr>
              <a:t>편의</a:t>
            </a:r>
            <a:r>
              <a:rPr lang="en-US" altLang="ko-KR" sz="2000" dirty="0">
                <a:solidFill>
                  <a:srgbClr val="FF0000"/>
                </a:solidFill>
                <a:latin typeface="+mn-ea"/>
              </a:rPr>
              <a:t>) + (</a:t>
            </a:r>
            <a:r>
              <a:rPr lang="ko-KR" altLang="en-US" sz="2000" dirty="0" err="1">
                <a:solidFill>
                  <a:srgbClr val="FF0000"/>
                </a:solidFill>
                <a:latin typeface="+mn-ea"/>
              </a:rPr>
              <a:t>확률오차</a:t>
            </a:r>
            <a:r>
              <a:rPr lang="en-US" altLang="ko-KR" sz="2000" dirty="0">
                <a:solidFill>
                  <a:srgbClr val="FF0000"/>
                </a:solidFill>
                <a:latin typeface="+mn-ea"/>
              </a:rPr>
              <a:t>) </a:t>
            </a:r>
            <a:br>
              <a:rPr lang="en-US" altLang="ko-KR" sz="2000" dirty="0">
                <a:solidFill>
                  <a:srgbClr val="FF0000"/>
                </a:solidFill>
                <a:latin typeface="+mn-ea"/>
              </a:rPr>
            </a:br>
            <a:r>
              <a:rPr lang="en-US" altLang="ko-KR" sz="2000" dirty="0">
                <a:solidFill>
                  <a:srgbClr val="FF0000"/>
                </a:solidFill>
                <a:latin typeface="+mn-ea"/>
              </a:rPr>
              <a:t>		</a:t>
            </a:r>
            <a:r>
              <a:rPr lang="ko-KR" altLang="en-US" sz="2000" dirty="0">
                <a:solidFill>
                  <a:srgbClr val="0070C0"/>
                </a:solidFill>
                <a:latin typeface="+mn-ea"/>
              </a:rPr>
              <a:t>표본이 대표성을 가지면 </a:t>
            </a:r>
            <a:r>
              <a:rPr lang="en-US" altLang="ko-KR" sz="2000" dirty="0">
                <a:solidFill>
                  <a:srgbClr val="0070C0"/>
                </a:solidFill>
                <a:latin typeface="+mn-ea"/>
              </a:rPr>
              <a:t>(</a:t>
            </a:r>
            <a:r>
              <a:rPr lang="ko-KR" altLang="en-US" sz="2000" dirty="0">
                <a:solidFill>
                  <a:srgbClr val="0070C0"/>
                </a:solidFill>
                <a:latin typeface="+mn-ea"/>
              </a:rPr>
              <a:t>편의</a:t>
            </a:r>
            <a:r>
              <a:rPr lang="en-US" altLang="ko-KR" sz="2000" dirty="0">
                <a:solidFill>
                  <a:srgbClr val="0070C0"/>
                </a:solidFill>
                <a:latin typeface="+mn-ea"/>
              </a:rPr>
              <a:t>)=0. </a:t>
            </a:r>
            <a:r>
              <a:rPr lang="ko-KR" altLang="en-US" sz="2000" dirty="0">
                <a:solidFill>
                  <a:srgbClr val="0070C0"/>
                </a:solidFill>
                <a:latin typeface="+mn-ea"/>
              </a:rPr>
              <a:t>이 경우엔</a:t>
            </a:r>
            <a:endParaRPr lang="en-US" altLang="ko-KR" sz="2000" dirty="0">
              <a:solidFill>
                <a:srgbClr val="0070C0"/>
              </a:solidFill>
              <a:latin typeface="+mn-ea"/>
            </a:endParaRPr>
          </a:p>
          <a:p>
            <a:pPr marL="0" indent="0">
              <a:buNone/>
            </a:pPr>
            <a:r>
              <a:rPr lang="en-US" altLang="ko-KR" sz="2000" dirty="0">
                <a:solidFill>
                  <a:srgbClr val="FF0000"/>
                </a:solidFill>
                <a:latin typeface="+mn-ea"/>
              </a:rPr>
              <a:t>                     (</a:t>
            </a:r>
            <a:r>
              <a:rPr lang="ko-KR" altLang="en-US" sz="2000" dirty="0">
                <a:solidFill>
                  <a:srgbClr val="FF0000"/>
                </a:solidFill>
                <a:latin typeface="+mn-ea"/>
              </a:rPr>
              <a:t>추정치</a:t>
            </a:r>
            <a:r>
              <a:rPr lang="en-US" altLang="ko-KR" sz="2000" dirty="0">
                <a:solidFill>
                  <a:srgbClr val="FF0000"/>
                </a:solidFill>
                <a:latin typeface="+mn-ea"/>
              </a:rPr>
              <a:t>)-(</a:t>
            </a:r>
            <a:r>
              <a:rPr lang="ko-KR" altLang="en-US" sz="2000" dirty="0">
                <a:solidFill>
                  <a:srgbClr val="FF0000"/>
                </a:solidFill>
                <a:latin typeface="+mn-ea"/>
              </a:rPr>
              <a:t>참값</a:t>
            </a:r>
            <a:r>
              <a:rPr lang="en-US" altLang="ko-KR" sz="2000" dirty="0">
                <a:solidFill>
                  <a:srgbClr val="FF0000"/>
                </a:solidFill>
                <a:latin typeface="+mn-ea"/>
              </a:rPr>
              <a:t>)) = (</a:t>
            </a:r>
            <a:r>
              <a:rPr lang="ko-KR" altLang="en-US" sz="2000" dirty="0">
                <a:solidFill>
                  <a:srgbClr val="FF0000"/>
                </a:solidFill>
                <a:latin typeface="+mn-ea"/>
              </a:rPr>
              <a:t>확률오차</a:t>
            </a:r>
            <a:r>
              <a:rPr lang="en-US" altLang="ko-KR" sz="2000" dirty="0">
                <a:solidFill>
                  <a:srgbClr val="FF0000"/>
                </a:solidFill>
                <a:latin typeface="+mn-ea"/>
              </a:rPr>
              <a:t>)</a:t>
            </a:r>
            <a:endParaRPr lang="ko-KR" altLang="en-US" sz="2000" dirty="0">
              <a:latin typeface="+mn-ea"/>
            </a:endParaRPr>
          </a:p>
        </p:txBody>
      </p:sp>
    </p:spTree>
    <p:extLst>
      <p:ext uri="{BB962C8B-B14F-4D97-AF65-F5344CB8AC3E}">
        <p14:creationId xmlns:p14="http://schemas.microsoft.com/office/powerpoint/2010/main" val="393856715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제목 1"/>
          <p:cNvSpPr>
            <a:spLocks noGrp="1"/>
          </p:cNvSpPr>
          <p:nvPr>
            <p:ph type="title"/>
          </p:nvPr>
        </p:nvSpPr>
        <p:spPr>
          <a:xfrm>
            <a:off x="2024063" y="1285875"/>
            <a:ext cx="8229600" cy="1143000"/>
          </a:xfrm>
        </p:spPr>
        <p:txBody>
          <a:bodyPr/>
          <a:lstStyle/>
          <a:p>
            <a:pPr eaLnBrk="1" hangingPunct="1"/>
            <a:r>
              <a:rPr lang="ko-KR" altLang="en-US" sz="4000" dirty="0"/>
              <a:t>제 </a:t>
            </a:r>
            <a:r>
              <a:rPr lang="en-US" altLang="ko-KR" sz="4000" dirty="0"/>
              <a:t>15 </a:t>
            </a:r>
            <a:r>
              <a:rPr lang="ko-KR" altLang="en-US" sz="4000" dirty="0"/>
              <a:t>장  실업률의 측정</a:t>
            </a:r>
          </a:p>
        </p:txBody>
      </p:sp>
      <p:sp>
        <p:nvSpPr>
          <p:cNvPr id="6" name="Rectangle 7"/>
          <p:cNvSpPr txBox="1">
            <a:spLocks noChangeArrowheads="1"/>
          </p:cNvSpPr>
          <p:nvPr/>
        </p:nvSpPr>
        <p:spPr>
          <a:xfrm>
            <a:off x="3009852" y="2969264"/>
            <a:ext cx="4824536" cy="2013371"/>
          </a:xfrm>
          <a:prstGeom prst="rect">
            <a:avLst/>
          </a:prstGeom>
        </p:spPr>
        <p:txBody>
          <a:bodyPr>
            <a:normAutofit/>
          </a:bodyPr>
          <a:lstStyle/>
          <a:p>
            <a:pPr marL="381000" indent="-381000">
              <a:spcBef>
                <a:spcPct val="20000"/>
              </a:spcBef>
              <a:buFontTx/>
              <a:buAutoNum type="arabicPeriod"/>
              <a:defRPr/>
            </a:pPr>
            <a:r>
              <a:rPr lang="ko-KR" altLang="en-US" sz="2000" dirty="0">
                <a:solidFill>
                  <a:srgbClr val="010203"/>
                </a:solidFill>
                <a:latin typeface="+mn-ea"/>
              </a:rPr>
              <a:t>경제활동인구조사</a:t>
            </a:r>
          </a:p>
          <a:p>
            <a:pPr marL="381000" indent="-381000">
              <a:spcBef>
                <a:spcPct val="20000"/>
              </a:spcBef>
              <a:buFontTx/>
              <a:buAutoNum type="arabicPeriod"/>
              <a:defRPr/>
            </a:pPr>
            <a:r>
              <a:rPr lang="en-US" altLang="ko-KR" sz="2000" dirty="0">
                <a:solidFill>
                  <a:srgbClr val="010203"/>
                </a:solidFill>
                <a:latin typeface="+mn-ea"/>
              </a:rPr>
              <a:t>2007 </a:t>
            </a:r>
            <a:r>
              <a:rPr lang="ko-KR" altLang="en-US" sz="2000" dirty="0">
                <a:solidFill>
                  <a:srgbClr val="010203"/>
                </a:solidFill>
                <a:latin typeface="+mn-ea"/>
              </a:rPr>
              <a:t>경제활동인구조사의 표본설계</a:t>
            </a:r>
          </a:p>
          <a:p>
            <a:pPr marL="381000" indent="-381000">
              <a:spcBef>
                <a:spcPct val="20000"/>
              </a:spcBef>
              <a:buFontTx/>
              <a:buAutoNum type="arabicPeriod"/>
              <a:defRPr/>
            </a:pPr>
            <a:r>
              <a:rPr lang="ko-KR" altLang="en-US" sz="2000" dirty="0">
                <a:solidFill>
                  <a:srgbClr val="010203"/>
                </a:solidFill>
                <a:latin typeface="+mn-ea"/>
              </a:rPr>
              <a:t>가중치 부여</a:t>
            </a:r>
          </a:p>
          <a:p>
            <a:pPr marL="381000" indent="-381000">
              <a:spcBef>
                <a:spcPct val="20000"/>
              </a:spcBef>
              <a:buFontTx/>
              <a:buAutoNum type="arabicPeriod"/>
              <a:defRPr/>
            </a:pPr>
            <a:r>
              <a:rPr lang="ko-KR" altLang="en-US" sz="2000" dirty="0">
                <a:solidFill>
                  <a:srgbClr val="010203"/>
                </a:solidFill>
                <a:latin typeface="+mn-ea"/>
              </a:rPr>
              <a:t>표준오차</a:t>
            </a:r>
          </a:p>
          <a:p>
            <a:pPr marL="381000" indent="-381000">
              <a:spcBef>
                <a:spcPct val="20000"/>
              </a:spcBef>
              <a:buFontTx/>
              <a:buAutoNum type="arabicPeriod"/>
              <a:defRPr/>
            </a:pPr>
            <a:r>
              <a:rPr lang="ko-KR" altLang="en-US" sz="2000" dirty="0">
                <a:solidFill>
                  <a:srgbClr val="010203"/>
                </a:solidFill>
                <a:latin typeface="+mn-ea"/>
              </a:rPr>
              <a:t>경제활동인구조사의 편의 가능성</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095625" y="357188"/>
            <a:ext cx="5867400" cy="762000"/>
          </a:xfrm>
        </p:spPr>
        <p:txBody>
          <a:bodyPr/>
          <a:lstStyle/>
          <a:p>
            <a:pPr eaLnBrk="1" hangingPunct="1"/>
            <a:r>
              <a:rPr lang="en-US" altLang="ko-KR" sz="4000" dirty="0"/>
              <a:t>1. </a:t>
            </a:r>
            <a:r>
              <a:rPr lang="ko-KR" altLang="en-US" sz="4000" dirty="0"/>
              <a:t>경제활동인구조사</a:t>
            </a:r>
          </a:p>
        </p:txBody>
      </p:sp>
      <p:grpSp>
        <p:nvGrpSpPr>
          <p:cNvPr id="5123" name="그룹 25"/>
          <p:cNvGrpSpPr>
            <a:grpSpLocks/>
          </p:cNvGrpSpPr>
          <p:nvPr/>
        </p:nvGrpSpPr>
        <p:grpSpPr bwMode="auto">
          <a:xfrm>
            <a:off x="1952626" y="2714624"/>
            <a:ext cx="7910513" cy="3666704"/>
            <a:chOff x="357158" y="2357430"/>
            <a:chExt cx="8001000" cy="3686927"/>
          </a:xfrm>
        </p:grpSpPr>
        <p:sp>
          <p:nvSpPr>
            <p:cNvPr id="5126" name="Line 14"/>
            <p:cNvSpPr>
              <a:spLocks noChangeShapeType="1"/>
            </p:cNvSpPr>
            <p:nvPr/>
          </p:nvSpPr>
          <p:spPr bwMode="auto">
            <a:xfrm flipV="1">
              <a:off x="3535162" y="3589622"/>
              <a:ext cx="867103" cy="861822"/>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5127" name="Line 24"/>
            <p:cNvSpPr>
              <a:spLocks noChangeShapeType="1"/>
            </p:cNvSpPr>
            <p:nvPr/>
          </p:nvSpPr>
          <p:spPr bwMode="auto">
            <a:xfrm flipV="1">
              <a:off x="6860434" y="3929066"/>
              <a:ext cx="711963" cy="654739"/>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grpSp>
          <p:nvGrpSpPr>
            <p:cNvPr id="5128" name="그룹 24"/>
            <p:cNvGrpSpPr>
              <a:grpSpLocks/>
            </p:cNvGrpSpPr>
            <p:nvPr/>
          </p:nvGrpSpPr>
          <p:grpSpPr bwMode="auto">
            <a:xfrm>
              <a:off x="357158" y="2357430"/>
              <a:ext cx="8001000" cy="3686927"/>
              <a:chOff x="381000" y="2047875"/>
              <a:chExt cx="8001000" cy="3686927"/>
            </a:xfrm>
          </p:grpSpPr>
          <p:grpSp>
            <p:nvGrpSpPr>
              <p:cNvPr id="5129" name="Group 28"/>
              <p:cNvGrpSpPr>
                <a:grpSpLocks/>
              </p:cNvGrpSpPr>
              <p:nvPr/>
            </p:nvGrpSpPr>
            <p:grpSpPr bwMode="auto">
              <a:xfrm>
                <a:off x="381000" y="2047875"/>
                <a:ext cx="8001000" cy="1524000"/>
                <a:chOff x="240" y="1290"/>
                <a:chExt cx="5040" cy="960"/>
              </a:xfrm>
            </p:grpSpPr>
            <p:sp>
              <p:nvSpPr>
                <p:cNvPr id="5132" name="Text Box 4"/>
                <p:cNvSpPr txBox="1">
                  <a:spLocks noChangeArrowheads="1"/>
                </p:cNvSpPr>
                <p:nvPr/>
              </p:nvSpPr>
              <p:spPr bwMode="auto">
                <a:xfrm>
                  <a:off x="240" y="1296"/>
                  <a:ext cx="1728" cy="4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50000"/>
                    </a:spcBef>
                    <a:buFontTx/>
                    <a:buNone/>
                  </a:pPr>
                  <a:r>
                    <a:rPr lang="ko-KR" altLang="en-US" sz="1800" dirty="0"/>
                    <a:t>만 </a:t>
                  </a:r>
                  <a:r>
                    <a:rPr lang="en-US" altLang="ko-KR" sz="1800" dirty="0"/>
                    <a:t>15</a:t>
                  </a:r>
                  <a:r>
                    <a:rPr lang="ko-KR" altLang="en-US" sz="1800" dirty="0"/>
                    <a:t>세 이상 인구</a:t>
                  </a:r>
                  <a:endParaRPr lang="en-US" altLang="ko-KR" sz="1800" dirty="0"/>
                </a:p>
                <a:p>
                  <a:pPr algn="ctr" latinLnBrk="0">
                    <a:spcBef>
                      <a:spcPct val="50000"/>
                    </a:spcBef>
                    <a:buFontTx/>
                    <a:buNone/>
                  </a:pPr>
                  <a:r>
                    <a:rPr lang="en-US" altLang="ko-KR" sz="1800" dirty="0"/>
                    <a:t>(</a:t>
                  </a:r>
                  <a:r>
                    <a:rPr lang="ko-KR" altLang="en-US" sz="1800" dirty="0"/>
                    <a:t>생산활동가능인구</a:t>
                  </a:r>
                  <a:r>
                    <a:rPr lang="en-US" altLang="ko-KR" sz="1800" dirty="0"/>
                    <a:t>)</a:t>
                  </a:r>
                  <a:endParaRPr lang="ko-KR" altLang="en-US" sz="1800" dirty="0"/>
                </a:p>
              </p:txBody>
            </p:sp>
            <p:grpSp>
              <p:nvGrpSpPr>
                <p:cNvPr id="5133" name="Group 17"/>
                <p:cNvGrpSpPr>
                  <a:grpSpLocks/>
                </p:cNvGrpSpPr>
                <p:nvPr/>
              </p:nvGrpSpPr>
              <p:grpSpPr bwMode="auto">
                <a:xfrm>
                  <a:off x="1968" y="1440"/>
                  <a:ext cx="480" cy="384"/>
                  <a:chOff x="1968" y="1440"/>
                  <a:chExt cx="480" cy="384"/>
                </a:xfrm>
              </p:grpSpPr>
              <p:sp>
                <p:nvSpPr>
                  <p:cNvPr id="5141" name="Line 5"/>
                  <p:cNvSpPr>
                    <a:spLocks noChangeShapeType="1"/>
                  </p:cNvSpPr>
                  <p:nvPr/>
                </p:nvSpPr>
                <p:spPr bwMode="auto">
                  <a:xfrm>
                    <a:off x="1968" y="1440"/>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5142" name="Line 6"/>
                  <p:cNvSpPr>
                    <a:spLocks noChangeShapeType="1"/>
                  </p:cNvSpPr>
                  <p:nvPr/>
                </p:nvSpPr>
                <p:spPr bwMode="auto">
                  <a:xfrm>
                    <a:off x="1968" y="1440"/>
                    <a:ext cx="48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grpSp>
            <p:sp>
              <p:nvSpPr>
                <p:cNvPr id="5134" name="Text Box 7"/>
                <p:cNvSpPr txBox="1">
                  <a:spLocks noChangeArrowheads="1"/>
                </p:cNvSpPr>
                <p:nvPr/>
              </p:nvSpPr>
              <p:spPr bwMode="auto">
                <a:xfrm>
                  <a:off x="2448" y="1290"/>
                  <a:ext cx="1488" cy="2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50000"/>
                    </a:spcBef>
                    <a:buFontTx/>
                    <a:buNone/>
                  </a:pPr>
                  <a:r>
                    <a:rPr lang="ko-KR" altLang="en-US" sz="1800" dirty="0" err="1"/>
                    <a:t>비경제활동인구</a:t>
                  </a:r>
                  <a:endParaRPr lang="ko-KR" altLang="en-US" sz="1800" dirty="0"/>
                </a:p>
              </p:txBody>
            </p:sp>
            <p:sp>
              <p:nvSpPr>
                <p:cNvPr id="5135" name="Text Box 8"/>
                <p:cNvSpPr txBox="1">
                  <a:spLocks noChangeArrowheads="1"/>
                </p:cNvSpPr>
                <p:nvPr/>
              </p:nvSpPr>
              <p:spPr bwMode="auto">
                <a:xfrm>
                  <a:off x="2448" y="1674"/>
                  <a:ext cx="1488" cy="234"/>
                </a:xfrm>
                <a:prstGeom prst="rect">
                  <a:avLst/>
                </a:prstGeom>
                <a:solidFill>
                  <a:schemeClr val="accent1">
                    <a:alpha val="50195"/>
                  </a:schemeClr>
                </a:solidFill>
                <a:ln w="9525">
                  <a:solidFill>
                    <a:schemeClr val="tx1"/>
                  </a:solidFill>
                  <a:miter lim="800000"/>
                  <a:headEnd/>
                  <a:tailEnd/>
                </a:ln>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50000"/>
                    </a:spcBef>
                    <a:buFontTx/>
                    <a:buNone/>
                  </a:pPr>
                  <a:r>
                    <a:rPr lang="ko-KR" altLang="en-US" sz="1800" dirty="0"/>
                    <a:t>경제활동인구</a:t>
                  </a:r>
                </a:p>
              </p:txBody>
            </p:sp>
            <p:sp>
              <p:nvSpPr>
                <p:cNvPr id="5136" name="Text Box 11"/>
                <p:cNvSpPr txBox="1">
                  <a:spLocks noChangeArrowheads="1"/>
                </p:cNvSpPr>
                <p:nvPr/>
              </p:nvSpPr>
              <p:spPr bwMode="auto">
                <a:xfrm>
                  <a:off x="4416" y="1632"/>
                  <a:ext cx="864" cy="23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50000"/>
                    </a:spcBef>
                    <a:buFontTx/>
                    <a:buNone/>
                  </a:pPr>
                  <a:r>
                    <a:rPr lang="ko-KR" altLang="en-US" sz="1800"/>
                    <a:t>취업자</a:t>
                  </a:r>
                </a:p>
              </p:txBody>
            </p:sp>
            <p:sp>
              <p:nvSpPr>
                <p:cNvPr id="5137" name="Text Box 12"/>
                <p:cNvSpPr txBox="1">
                  <a:spLocks noChangeArrowheads="1"/>
                </p:cNvSpPr>
                <p:nvPr/>
              </p:nvSpPr>
              <p:spPr bwMode="auto">
                <a:xfrm>
                  <a:off x="4416" y="2016"/>
                  <a:ext cx="864" cy="234"/>
                </a:xfrm>
                <a:prstGeom prst="rect">
                  <a:avLst/>
                </a:prstGeom>
                <a:solidFill>
                  <a:schemeClr val="accent1">
                    <a:alpha val="50195"/>
                  </a:schemeClr>
                </a:solidFill>
                <a:ln w="9525">
                  <a:solidFill>
                    <a:schemeClr val="tx1"/>
                  </a:solidFill>
                  <a:miter lim="800000"/>
                  <a:headEnd/>
                  <a:tailEnd/>
                </a:ln>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50000"/>
                    </a:spcBef>
                    <a:buFontTx/>
                    <a:buNone/>
                  </a:pPr>
                  <a:r>
                    <a:rPr lang="ko-KR" altLang="en-US" sz="1800"/>
                    <a:t>실업자</a:t>
                  </a:r>
                </a:p>
              </p:txBody>
            </p:sp>
            <p:grpSp>
              <p:nvGrpSpPr>
                <p:cNvPr id="5138" name="Group 18"/>
                <p:cNvGrpSpPr>
                  <a:grpSpLocks/>
                </p:cNvGrpSpPr>
                <p:nvPr/>
              </p:nvGrpSpPr>
              <p:grpSpPr bwMode="auto">
                <a:xfrm>
                  <a:off x="3936" y="1776"/>
                  <a:ext cx="480" cy="384"/>
                  <a:chOff x="1968" y="1440"/>
                  <a:chExt cx="480" cy="384"/>
                </a:xfrm>
              </p:grpSpPr>
              <p:sp>
                <p:nvSpPr>
                  <p:cNvPr id="5139" name="Line 19"/>
                  <p:cNvSpPr>
                    <a:spLocks noChangeShapeType="1"/>
                  </p:cNvSpPr>
                  <p:nvPr/>
                </p:nvSpPr>
                <p:spPr bwMode="auto">
                  <a:xfrm>
                    <a:off x="1968" y="1440"/>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5140" name="Line 20"/>
                  <p:cNvSpPr>
                    <a:spLocks noChangeShapeType="1"/>
                  </p:cNvSpPr>
                  <p:nvPr/>
                </p:nvSpPr>
                <p:spPr bwMode="auto">
                  <a:xfrm>
                    <a:off x="1968" y="1440"/>
                    <a:ext cx="480"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grpSp>
          </p:grpSp>
          <p:sp>
            <p:nvSpPr>
              <p:cNvPr id="5130" name="AutoShape 22"/>
              <p:cNvSpPr>
                <a:spLocks noChangeArrowheads="1"/>
              </p:cNvSpPr>
              <p:nvPr/>
            </p:nvSpPr>
            <p:spPr bwMode="auto">
              <a:xfrm>
                <a:off x="2115207" y="4363202"/>
                <a:ext cx="2743200" cy="1371600"/>
              </a:xfrm>
              <a:prstGeom prst="roundRect">
                <a:avLst>
                  <a:gd name="adj" fmla="val 16667"/>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r>
                  <a:rPr lang="ko-KR" altLang="en-US" sz="1800" dirty="0"/>
                  <a:t>경제활동참가율</a:t>
                </a:r>
                <a:r>
                  <a:rPr lang="en-US" altLang="ko-KR" sz="1800" dirty="0"/>
                  <a:t>:</a:t>
                </a:r>
              </a:p>
              <a:p>
                <a:pPr latinLnBrk="0">
                  <a:spcBef>
                    <a:spcPct val="0"/>
                  </a:spcBef>
                  <a:buFontTx/>
                  <a:buNone/>
                </a:pPr>
                <a:r>
                  <a:rPr lang="ko-KR" altLang="en-US" sz="1800" dirty="0"/>
                  <a:t>만 </a:t>
                </a:r>
                <a:r>
                  <a:rPr lang="en-US" altLang="ko-KR" sz="1800" dirty="0"/>
                  <a:t>15</a:t>
                </a:r>
                <a:r>
                  <a:rPr lang="ko-KR" altLang="en-US" sz="1800" dirty="0"/>
                  <a:t>세 이상 인구 중</a:t>
                </a:r>
              </a:p>
              <a:p>
                <a:pPr latinLnBrk="0">
                  <a:spcBef>
                    <a:spcPct val="0"/>
                  </a:spcBef>
                  <a:buFontTx/>
                  <a:buNone/>
                </a:pPr>
                <a:r>
                  <a:rPr lang="ko-KR" altLang="en-US" sz="1800" dirty="0"/>
                  <a:t>경제활동인구의 비율</a:t>
                </a:r>
              </a:p>
            </p:txBody>
          </p:sp>
          <p:sp>
            <p:nvSpPr>
              <p:cNvPr id="5131" name="AutoShape 25"/>
              <p:cNvSpPr>
                <a:spLocks noChangeArrowheads="1"/>
              </p:cNvSpPr>
              <p:nvPr/>
            </p:nvSpPr>
            <p:spPr bwMode="auto">
              <a:xfrm>
                <a:off x="5655879" y="4346068"/>
                <a:ext cx="2362200" cy="1371600"/>
              </a:xfrm>
              <a:prstGeom prst="roundRect">
                <a:avLst>
                  <a:gd name="adj" fmla="val 16667"/>
                </a:avLst>
              </a:prstGeom>
              <a:noFill/>
              <a:ln w="38100" cmpd="dbl">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r>
                  <a:rPr lang="ko-KR" altLang="en-US" sz="1800" dirty="0"/>
                  <a:t>실업률</a:t>
                </a:r>
                <a:r>
                  <a:rPr lang="en-US" altLang="ko-KR" sz="1800" dirty="0"/>
                  <a:t>:</a:t>
                </a:r>
              </a:p>
              <a:p>
                <a:pPr latinLnBrk="0">
                  <a:spcBef>
                    <a:spcPct val="0"/>
                  </a:spcBef>
                  <a:buFontTx/>
                  <a:buNone/>
                </a:pPr>
                <a:r>
                  <a:rPr lang="ko-KR" altLang="en-US" sz="1800" dirty="0"/>
                  <a:t>경제활동인구 중</a:t>
                </a:r>
              </a:p>
              <a:p>
                <a:pPr latinLnBrk="0">
                  <a:spcBef>
                    <a:spcPct val="0"/>
                  </a:spcBef>
                  <a:buFontTx/>
                  <a:buNone/>
                </a:pPr>
                <a:r>
                  <a:rPr lang="ko-KR" altLang="en-US" sz="1800" dirty="0"/>
                  <a:t>실업자의 비율</a:t>
                </a:r>
              </a:p>
            </p:txBody>
          </p:sp>
        </p:grpSp>
      </p:grpSp>
      <p:sp>
        <p:nvSpPr>
          <p:cNvPr id="5124" name="TextBox 22"/>
          <p:cNvSpPr txBox="1">
            <a:spLocks noChangeArrowheads="1"/>
          </p:cNvSpPr>
          <p:nvPr/>
        </p:nvSpPr>
        <p:spPr bwMode="auto">
          <a:xfrm>
            <a:off x="1910854" y="1556792"/>
            <a:ext cx="7929562"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ts val="576"/>
              </a:spcBef>
              <a:buNone/>
            </a:pPr>
            <a:endParaRPr lang="en-US" altLang="ko-KR" sz="2400" dirty="0">
              <a:latin typeface="+mn-lt"/>
            </a:endParaRPr>
          </a:p>
          <a:p>
            <a:pPr latinLnBrk="0">
              <a:spcBef>
                <a:spcPct val="0"/>
              </a:spcBef>
              <a:buNone/>
            </a:pPr>
            <a:r>
              <a:rPr lang="ko-KR" altLang="en-US" sz="1800" dirty="0">
                <a:latin typeface="Times New Roman" panose="02020603050405020304" pitchFamily="18" charset="0"/>
              </a:rPr>
              <a:t>매월 통계청에서 경제활동인구조사를 통해 </a:t>
            </a:r>
            <a:r>
              <a:rPr lang="ko-KR" altLang="en-US" sz="1800" b="1" u="sng" dirty="0">
                <a:latin typeface="Times New Roman" panose="02020603050405020304" pitchFamily="18" charset="0"/>
              </a:rPr>
              <a:t>추정</a:t>
            </a:r>
          </a:p>
          <a:p>
            <a:pPr latinLnBrk="0">
              <a:spcBef>
                <a:spcPct val="0"/>
              </a:spcBef>
              <a:buNone/>
            </a:pPr>
            <a:endParaRPr lang="ko-KR" altLang="en-US" sz="2400" dirty="0">
              <a:latin typeface="Times New Roman" panose="02020603050405020304" pitchFamily="18" charset="0"/>
            </a:endParaRPr>
          </a:p>
        </p:txBody>
      </p:sp>
      <p:sp>
        <p:nvSpPr>
          <p:cNvPr id="24" name="AutoShape 5"/>
          <p:cNvSpPr>
            <a:spLocks noChangeArrowheads="1"/>
          </p:cNvSpPr>
          <p:nvPr/>
        </p:nvSpPr>
        <p:spPr bwMode="auto">
          <a:xfrm>
            <a:off x="1988400" y="1508210"/>
            <a:ext cx="2667440" cy="408623"/>
          </a:xfrm>
          <a:prstGeom prst="flowChartAlternateProcess">
            <a:avLst/>
          </a:prstGeom>
          <a:noFill/>
          <a:ln w="19050">
            <a:solidFill>
              <a:schemeClr val="tx1"/>
            </a:solidFill>
            <a:miter lim="800000"/>
            <a:headEnd/>
            <a:tailEnd/>
          </a:ln>
          <a:effectLst/>
        </p:spPr>
        <p:txBody>
          <a:bodyPr wrap="square" anchor="ctr">
            <a:spAutoFit/>
          </a:bodyPr>
          <a:lstStyle/>
          <a:p>
            <a:pPr>
              <a:spcBef>
                <a:spcPct val="50000"/>
              </a:spcBef>
              <a:defRPr/>
            </a:pPr>
            <a:r>
              <a:rPr lang="ko-KR" altLang="en-US" b="1" dirty="0"/>
              <a:t>경제활동참가율</a:t>
            </a:r>
            <a:r>
              <a:rPr lang="en-US" altLang="ko-KR" b="1" dirty="0"/>
              <a:t>, </a:t>
            </a:r>
            <a:r>
              <a:rPr lang="ko-KR" altLang="en-US" b="1" dirty="0"/>
              <a:t>실업률</a:t>
            </a:r>
            <a:endParaRPr lang="en-US" altLang="ko-KR" b="1"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998167" y="894080"/>
            <a:ext cx="6215615" cy="5328602"/>
          </a:xfrm>
          <a:prstGeom prst="rect">
            <a:avLst/>
          </a:prstGeom>
        </p:spPr>
      </p:pic>
      <p:sp>
        <p:nvSpPr>
          <p:cNvPr id="5" name="TextBox 4"/>
          <p:cNvSpPr txBox="1"/>
          <p:nvPr/>
        </p:nvSpPr>
        <p:spPr>
          <a:xfrm>
            <a:off x="457200" y="1422400"/>
            <a:ext cx="3901440" cy="369332"/>
          </a:xfrm>
          <a:prstGeom prst="rect">
            <a:avLst/>
          </a:prstGeom>
          <a:noFill/>
        </p:spPr>
        <p:txBody>
          <a:bodyPr wrap="square" rtlCol="0">
            <a:spAutoFit/>
          </a:bodyPr>
          <a:lstStyle/>
          <a:p>
            <a:r>
              <a:rPr lang="ko-KR" altLang="en-US"/>
              <a:t>네이버에서 경제활동인구 검색</a:t>
            </a:r>
          </a:p>
        </p:txBody>
      </p:sp>
    </p:spTree>
    <p:extLst>
      <p:ext uri="{BB962C8B-B14F-4D97-AF65-F5344CB8AC3E}">
        <p14:creationId xmlns:p14="http://schemas.microsoft.com/office/powerpoint/2010/main" val="104625498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생산가능인구</a:t>
            </a:r>
            <a:r>
              <a:rPr lang="en-US" altLang="ko-KR" dirty="0"/>
              <a:t>, </a:t>
            </a:r>
            <a:r>
              <a:rPr lang="ko-KR" altLang="en-US" dirty="0"/>
              <a:t>취업자</a:t>
            </a:r>
          </a:p>
        </p:txBody>
      </p:sp>
      <p:sp>
        <p:nvSpPr>
          <p:cNvPr id="3" name="내용 개체 틀 2"/>
          <p:cNvSpPr>
            <a:spLocks noGrp="1"/>
          </p:cNvSpPr>
          <p:nvPr>
            <p:ph idx="1"/>
          </p:nvPr>
        </p:nvSpPr>
        <p:spPr/>
        <p:txBody>
          <a:bodyPr>
            <a:normAutofit fontScale="92500" lnSpcReduction="10000"/>
          </a:bodyPr>
          <a:lstStyle/>
          <a:p>
            <a:r>
              <a:rPr lang="ko-KR" altLang="en-US" sz="1800" dirty="0"/>
              <a:t>생산가능인구</a:t>
            </a:r>
            <a:r>
              <a:rPr lang="en-US" altLang="ko-KR" sz="1800" dirty="0"/>
              <a:t>: </a:t>
            </a:r>
          </a:p>
          <a:p>
            <a:pPr marL="0" indent="0">
              <a:buNone/>
            </a:pPr>
            <a:r>
              <a:rPr lang="en-US" altLang="ko-KR" sz="1800" dirty="0"/>
              <a:t>	(</a:t>
            </a:r>
            <a:r>
              <a:rPr lang="en-US" altLang="ko-KR" sz="1800" dirty="0" err="1"/>
              <a:t>i</a:t>
            </a:r>
            <a:r>
              <a:rPr lang="en-US" altLang="ko-KR" sz="1800" dirty="0"/>
              <a:t>) </a:t>
            </a:r>
            <a:r>
              <a:rPr lang="ko-KR" altLang="en-US" sz="1800" dirty="0"/>
              <a:t>조사 대상 주간을 기준으로 한국에 상주하는 만 </a:t>
            </a:r>
            <a:r>
              <a:rPr lang="en-US" altLang="ko-KR" sz="1800" dirty="0"/>
              <a:t>15</a:t>
            </a:r>
            <a:r>
              <a:rPr lang="ko-KR" altLang="en-US" sz="1800" dirty="0"/>
              <a:t>세 이상인 자</a:t>
            </a:r>
            <a:r>
              <a:rPr lang="en-US" altLang="ko-KR" sz="1800" dirty="0"/>
              <a:t>,</a:t>
            </a:r>
          </a:p>
          <a:p>
            <a:pPr marL="0" indent="0">
              <a:buNone/>
            </a:pPr>
            <a:r>
              <a:rPr lang="en-US" altLang="ko-KR" sz="1800" dirty="0"/>
              <a:t>	(ii) </a:t>
            </a:r>
            <a:r>
              <a:rPr lang="ko-KR" altLang="en-US" sz="1800" dirty="0"/>
              <a:t>현역군인</a:t>
            </a:r>
            <a:r>
              <a:rPr lang="en-US" altLang="ko-KR" sz="1800" dirty="0"/>
              <a:t>, </a:t>
            </a:r>
            <a:r>
              <a:rPr lang="ko-KR" altLang="en-US" sz="1800" dirty="0"/>
              <a:t>공익근무요원</a:t>
            </a:r>
            <a:r>
              <a:rPr lang="en-US" altLang="ko-KR" sz="1800" dirty="0"/>
              <a:t>, </a:t>
            </a:r>
            <a:r>
              <a:rPr lang="ko-KR" altLang="en-US" sz="1800" dirty="0"/>
              <a:t>전투경찰</a:t>
            </a:r>
            <a:r>
              <a:rPr lang="en-US" altLang="ko-KR" sz="1800" dirty="0"/>
              <a:t>(</a:t>
            </a:r>
            <a:r>
              <a:rPr lang="ko-KR" altLang="en-US" sz="1800" dirty="0"/>
              <a:t>의무경찰 포함</a:t>
            </a:r>
            <a:r>
              <a:rPr lang="en-US" altLang="ko-KR" sz="1800" dirty="0"/>
              <a:t>), </a:t>
            </a:r>
            <a:r>
              <a:rPr lang="ko-KR" altLang="en-US" sz="1800" dirty="0"/>
              <a:t>형이 확정된 </a:t>
            </a:r>
            <a:endParaRPr lang="en-US" altLang="ko-KR" sz="1800" dirty="0"/>
          </a:p>
          <a:p>
            <a:pPr marL="0" indent="0">
              <a:buNone/>
            </a:pPr>
            <a:r>
              <a:rPr lang="en-US" altLang="ko-KR" sz="1800" dirty="0"/>
              <a:t>               </a:t>
            </a:r>
            <a:r>
              <a:rPr lang="ko-KR" altLang="en-US" sz="1800" dirty="0"/>
              <a:t>교도소 수감자</a:t>
            </a:r>
            <a:r>
              <a:rPr lang="en-US" altLang="ko-KR" sz="1800" dirty="0"/>
              <a:t>, </a:t>
            </a:r>
            <a:r>
              <a:rPr lang="ko-KR" altLang="en-US" sz="1800" dirty="0"/>
              <a:t>소년원 및 치료감호소 수감자 등은 제외</a:t>
            </a:r>
            <a:endParaRPr lang="en-US" altLang="ko-KR" sz="1800" dirty="0"/>
          </a:p>
          <a:p>
            <a:r>
              <a:rPr lang="ko-KR" altLang="en-US" sz="1800" dirty="0"/>
              <a:t>취업자</a:t>
            </a:r>
            <a:r>
              <a:rPr lang="en-US" altLang="ko-KR" sz="1800" dirty="0"/>
              <a:t>: </a:t>
            </a:r>
          </a:p>
          <a:p>
            <a:pPr marL="0" indent="0">
              <a:buNone/>
            </a:pPr>
            <a:r>
              <a:rPr lang="en-US" altLang="ko-KR" sz="1800" dirty="0"/>
              <a:t>	(</a:t>
            </a:r>
            <a:r>
              <a:rPr lang="en-US" altLang="ko-KR" sz="1800" dirty="0" err="1"/>
              <a:t>i</a:t>
            </a:r>
            <a:r>
              <a:rPr lang="en-US" altLang="ko-KR" sz="1800" dirty="0"/>
              <a:t>) </a:t>
            </a:r>
            <a:r>
              <a:rPr lang="ko-KR" altLang="en-US" sz="1800" dirty="0"/>
              <a:t>조사 대상 주간에 소득</a:t>
            </a:r>
            <a:r>
              <a:rPr lang="en-US" altLang="ko-KR" sz="1800" dirty="0"/>
              <a:t>, </a:t>
            </a:r>
            <a:r>
              <a:rPr lang="ko-KR" altLang="en-US" sz="1800" dirty="0"/>
              <a:t>이익</a:t>
            </a:r>
            <a:r>
              <a:rPr lang="en-US" altLang="ko-KR" sz="1800" dirty="0"/>
              <a:t>, </a:t>
            </a:r>
            <a:r>
              <a:rPr lang="ko-KR" altLang="en-US" sz="1800" dirty="0"/>
              <a:t>봉급</a:t>
            </a:r>
            <a:r>
              <a:rPr lang="en-US" altLang="ko-KR" sz="1800" dirty="0"/>
              <a:t>, </a:t>
            </a:r>
            <a:r>
              <a:rPr lang="ko-KR" altLang="en-US" sz="1800" dirty="0"/>
              <a:t>임금 등의 수입을 목적으로 </a:t>
            </a:r>
            <a:endParaRPr lang="en-US" altLang="ko-KR" sz="1800" dirty="0"/>
          </a:p>
          <a:p>
            <a:pPr marL="0" indent="0">
              <a:buNone/>
            </a:pPr>
            <a:r>
              <a:rPr lang="en-US" altLang="ko-KR" sz="1800" dirty="0"/>
              <a:t>               1</a:t>
            </a:r>
            <a:r>
              <a:rPr lang="ko-KR" altLang="en-US" sz="1800" dirty="0"/>
              <a:t>시간 이상 일한 자</a:t>
            </a:r>
            <a:r>
              <a:rPr lang="en-US" altLang="ko-KR" sz="1800" dirty="0"/>
              <a:t>, </a:t>
            </a:r>
          </a:p>
          <a:p>
            <a:pPr marL="0" indent="0">
              <a:buNone/>
            </a:pPr>
            <a:r>
              <a:rPr lang="en-US" altLang="ko-KR" sz="1800" dirty="0"/>
              <a:t>	(ii) </a:t>
            </a:r>
            <a:r>
              <a:rPr lang="ko-KR" altLang="en-US" sz="1800" dirty="0"/>
              <a:t>자기에게 직접적으로는 이득이나 수입이 오지 않더라도 가구 단위</a:t>
            </a:r>
            <a:endParaRPr lang="en-US" altLang="ko-KR" sz="1800" dirty="0"/>
          </a:p>
          <a:p>
            <a:pPr marL="0" indent="0">
              <a:buNone/>
            </a:pPr>
            <a:r>
              <a:rPr lang="en-US" altLang="ko-KR" sz="1800" dirty="0"/>
              <a:t>               </a:t>
            </a:r>
            <a:r>
              <a:rPr lang="ko-KR" altLang="en-US" sz="1800" dirty="0"/>
              <a:t>에서 경영하는 농장이나 사업체의 수입을 높이는 데 도와준 </a:t>
            </a:r>
            <a:endParaRPr lang="en-US" altLang="ko-KR" sz="1800" dirty="0"/>
          </a:p>
          <a:p>
            <a:pPr marL="0" indent="0">
              <a:buNone/>
            </a:pPr>
            <a:r>
              <a:rPr lang="en-US" altLang="ko-KR" sz="1800" dirty="0"/>
              <a:t>               </a:t>
            </a:r>
            <a:r>
              <a:rPr lang="ko-KR" altLang="en-US" sz="1800" dirty="0"/>
              <a:t>가족종사자로서 주당 </a:t>
            </a:r>
            <a:r>
              <a:rPr lang="en-US" altLang="ko-KR" sz="1800" dirty="0"/>
              <a:t>18</a:t>
            </a:r>
            <a:r>
              <a:rPr lang="ko-KR" altLang="en-US" sz="1800" dirty="0"/>
              <a:t>시간 이상 일한 자</a:t>
            </a:r>
            <a:r>
              <a:rPr lang="en-US" altLang="ko-KR" sz="1800" dirty="0"/>
              <a:t>, </a:t>
            </a:r>
          </a:p>
          <a:p>
            <a:pPr marL="0" indent="0">
              <a:buNone/>
            </a:pPr>
            <a:r>
              <a:rPr lang="en-US" altLang="ko-KR" sz="1800" dirty="0"/>
              <a:t>	(iii) </a:t>
            </a:r>
            <a:r>
              <a:rPr lang="ko-KR" altLang="en-US" sz="1800" dirty="0"/>
              <a:t>직업 또는 사업체를 가지고 있으나 조사대상 주간에 일시적인 병</a:t>
            </a:r>
            <a:r>
              <a:rPr lang="en-US" altLang="ko-KR" sz="1800" dirty="0"/>
              <a:t>, </a:t>
            </a:r>
          </a:p>
          <a:p>
            <a:pPr marL="0" indent="0">
              <a:buNone/>
            </a:pPr>
            <a:r>
              <a:rPr lang="en-US" altLang="ko-KR" sz="1800" dirty="0"/>
              <a:t>                </a:t>
            </a:r>
            <a:r>
              <a:rPr lang="ko-KR" altLang="en-US" sz="1800" dirty="0"/>
              <a:t>일기불순</a:t>
            </a:r>
            <a:r>
              <a:rPr lang="en-US" altLang="ko-KR" sz="1800" dirty="0"/>
              <a:t>, </a:t>
            </a:r>
            <a:r>
              <a:rPr lang="ko-KR" altLang="en-US" sz="1800" dirty="0"/>
              <a:t>휴가 또는 연가</a:t>
            </a:r>
            <a:r>
              <a:rPr lang="en-US" altLang="ko-KR" sz="1800" dirty="0"/>
              <a:t>, </a:t>
            </a:r>
            <a:r>
              <a:rPr lang="ko-KR" altLang="en-US" sz="1800" dirty="0"/>
              <a:t>노동쟁의 등의 이유로 일하지 못한 </a:t>
            </a:r>
            <a:endParaRPr lang="en-US" altLang="ko-KR" sz="1800" dirty="0"/>
          </a:p>
          <a:p>
            <a:pPr marL="0" indent="0">
              <a:buNone/>
            </a:pPr>
            <a:r>
              <a:rPr lang="en-US" altLang="ko-KR" sz="1800" dirty="0"/>
              <a:t>                </a:t>
            </a:r>
            <a:r>
              <a:rPr lang="ko-KR" altLang="en-US" sz="1800" dirty="0" err="1"/>
              <a:t>일시휴직자</a:t>
            </a:r>
            <a:r>
              <a:rPr lang="ko-KR" altLang="en-US" sz="1800" dirty="0"/>
              <a:t> 등</a:t>
            </a:r>
            <a:endParaRPr lang="ko-KR" altLang="en-US" dirty="0"/>
          </a:p>
        </p:txBody>
      </p:sp>
    </p:spTree>
    <p:extLst>
      <p:ext uri="{BB962C8B-B14F-4D97-AF65-F5344CB8AC3E}">
        <p14:creationId xmlns:p14="http://schemas.microsoft.com/office/powerpoint/2010/main" val="376315911"/>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095625" y="357188"/>
            <a:ext cx="5867400" cy="762000"/>
          </a:xfrm>
        </p:spPr>
        <p:txBody>
          <a:bodyPr/>
          <a:lstStyle/>
          <a:p>
            <a:pPr eaLnBrk="1" hangingPunct="1"/>
            <a:r>
              <a:rPr lang="en-US" altLang="ko-KR" sz="4000" dirty="0"/>
              <a:t>1. </a:t>
            </a:r>
            <a:r>
              <a:rPr lang="ko-KR" altLang="en-US" sz="4000" dirty="0"/>
              <a:t>경제활동인구조사</a:t>
            </a:r>
          </a:p>
        </p:txBody>
      </p:sp>
      <p:pic>
        <p:nvPicPr>
          <p:cNvPr id="6148" name="그림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1544" y="2284996"/>
            <a:ext cx="7920880" cy="3880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직선 화살표 연결선 4"/>
          <p:cNvCxnSpPr/>
          <p:nvPr/>
        </p:nvCxnSpPr>
        <p:spPr>
          <a:xfrm flipH="1">
            <a:off x="7176120" y="4077072"/>
            <a:ext cx="6477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51" name="TextBox 5"/>
          <p:cNvSpPr txBox="1">
            <a:spLocks noChangeArrowheads="1"/>
          </p:cNvSpPr>
          <p:nvPr/>
        </p:nvSpPr>
        <p:spPr bwMode="auto">
          <a:xfrm>
            <a:off x="7824168" y="3861048"/>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r>
              <a:rPr lang="ko-KR" altLang="en-US" dirty="0"/>
              <a:t>공식 실업자 수</a:t>
            </a:r>
          </a:p>
        </p:txBody>
      </p:sp>
      <p:sp>
        <p:nvSpPr>
          <p:cNvPr id="8" name="AutoShape 5"/>
          <p:cNvSpPr>
            <a:spLocks noChangeArrowheads="1"/>
          </p:cNvSpPr>
          <p:nvPr/>
        </p:nvSpPr>
        <p:spPr bwMode="auto">
          <a:xfrm>
            <a:off x="1988400" y="1608991"/>
            <a:ext cx="3387520" cy="408623"/>
          </a:xfrm>
          <a:prstGeom prst="flowChartAlternateProcess">
            <a:avLst/>
          </a:prstGeom>
          <a:noFill/>
          <a:ln w="19050">
            <a:solidFill>
              <a:schemeClr val="tx1"/>
            </a:solidFill>
            <a:miter lim="800000"/>
            <a:headEnd/>
            <a:tailEnd/>
          </a:ln>
          <a:effectLst/>
        </p:spPr>
        <p:txBody>
          <a:bodyPr wrap="square" anchor="ctr">
            <a:spAutoFit/>
          </a:bodyPr>
          <a:lstStyle/>
          <a:p>
            <a:r>
              <a:rPr lang="ko-KR" altLang="en-US" b="1" dirty="0">
                <a:latin typeface="+mj-lt"/>
              </a:rPr>
              <a:t>경제활동인구</a:t>
            </a:r>
            <a:r>
              <a:rPr lang="en-US" altLang="ko-KR" b="1" dirty="0">
                <a:latin typeface="+mj-lt"/>
              </a:rPr>
              <a:t>, </a:t>
            </a:r>
            <a:r>
              <a:rPr lang="ko-KR" altLang="en-US" b="1" dirty="0" err="1">
                <a:latin typeface="+mj-lt"/>
              </a:rPr>
              <a:t>비경제활동인구</a:t>
            </a:r>
            <a:endParaRPr lang="ko-KR" altLang="en-US" b="1" dirty="0">
              <a:latin typeface="+mj-lt"/>
            </a:endParaRPr>
          </a:p>
        </p:txBody>
      </p:sp>
      <p:sp>
        <p:nvSpPr>
          <p:cNvPr id="2" name="직사각형 1"/>
          <p:cNvSpPr/>
          <p:nvPr/>
        </p:nvSpPr>
        <p:spPr>
          <a:xfrm>
            <a:off x="5943600" y="3861048"/>
            <a:ext cx="3680793" cy="4914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a:xfrm>
            <a:off x="1981200" y="2131640"/>
            <a:ext cx="8229600" cy="5257800"/>
          </a:xfrm>
        </p:spPr>
        <p:txBody>
          <a:bodyPr>
            <a:normAutofit/>
          </a:bodyPr>
          <a:lstStyle/>
          <a:p>
            <a:pPr>
              <a:lnSpc>
                <a:spcPct val="150000"/>
              </a:lnSpc>
            </a:pPr>
            <a:r>
              <a:rPr lang="ko-KR" altLang="en-US" sz="1800" dirty="0">
                <a:latin typeface="나눔고딕" panose="020D0604000000000000" pitchFamily="50" charset="-127"/>
                <a:ea typeface="나눔고딕" panose="020D0604000000000000" pitchFamily="50" charset="-127"/>
              </a:rPr>
              <a:t>직전의 분출지속기간</a:t>
            </a:r>
            <a:r>
              <a:rPr lang="en-US" altLang="ko-KR" sz="1800" dirty="0">
                <a:latin typeface="나눔고딕" panose="020D0604000000000000" pitchFamily="50" charset="-127"/>
                <a:ea typeface="나눔고딕" panose="020D0604000000000000" pitchFamily="50" charset="-127"/>
              </a:rPr>
              <a:t>(x)</a:t>
            </a:r>
            <a:r>
              <a:rPr lang="ko-KR" altLang="en-US" sz="1800" dirty="0">
                <a:latin typeface="나눔고딕" panose="020D0604000000000000" pitchFamily="50" charset="-127"/>
                <a:ea typeface="나눔고딕" panose="020D0604000000000000" pitchFamily="50" charset="-127"/>
              </a:rPr>
              <a:t>이 길고 짧았는지에 따라 대기시간 </a:t>
            </a:r>
            <a:r>
              <a:rPr lang="en-US" altLang="ko-KR" sz="1800" dirty="0">
                <a:latin typeface="나눔고딕" panose="020D0604000000000000" pitchFamily="50" charset="-127"/>
                <a:ea typeface="나눔고딕" panose="020D0604000000000000" pitchFamily="50" charset="-127"/>
              </a:rPr>
              <a:t>(y) </a:t>
            </a:r>
            <a:r>
              <a:rPr lang="ko-KR" altLang="en-US" sz="1800" dirty="0">
                <a:latin typeface="나눔고딕" panose="020D0604000000000000" pitchFamily="50" charset="-127"/>
                <a:ea typeface="나눔고딕" panose="020D0604000000000000" pitchFamily="50" charset="-127"/>
              </a:rPr>
              <a:t>자료를 양분</a:t>
            </a:r>
            <a:endParaRPr lang="en-US" altLang="ko-KR" sz="1600" dirty="0">
              <a:latin typeface="나눔고딕" panose="020D0604000000000000" pitchFamily="50" charset="-127"/>
              <a:ea typeface="나눔고딕" panose="020D0604000000000000" pitchFamily="50" charset="-127"/>
            </a:endParaRPr>
          </a:p>
          <a:p>
            <a:pPr lvl="1">
              <a:lnSpc>
                <a:spcPct val="150000"/>
              </a:lnSpc>
              <a:buNone/>
            </a:pPr>
            <a:r>
              <a:rPr lang="en-US" altLang="ko-KR" sz="1600" dirty="0">
                <a:latin typeface="나눔고딕" panose="020D0604000000000000" pitchFamily="50" charset="-127"/>
                <a:ea typeface="나눔고딕" panose="020D0604000000000000" pitchFamily="50" charset="-127"/>
              </a:rPr>
              <a:t>     </a:t>
            </a:r>
            <a:endParaRPr lang="en-US" altLang="ko-KR" sz="1200" dirty="0">
              <a:latin typeface="나눔고딕" panose="020D0604000000000000" pitchFamily="50" charset="-127"/>
              <a:ea typeface="나눔고딕" panose="020D0604000000000000" pitchFamily="50" charset="-127"/>
            </a:endParaRPr>
          </a:p>
          <a:p>
            <a:pPr lvl="2">
              <a:lnSpc>
                <a:spcPct val="150000"/>
              </a:lnSpc>
            </a:pPr>
            <a:endParaRPr lang="en-US" altLang="ko-KR" sz="1100" dirty="0">
              <a:latin typeface="나눔고딕" panose="020D0604000000000000" pitchFamily="50" charset="-127"/>
              <a:ea typeface="나눔고딕" panose="020D0604000000000000" pitchFamily="50" charset="-127"/>
            </a:endParaRPr>
          </a:p>
        </p:txBody>
      </p:sp>
      <p:graphicFrame>
        <p:nvGraphicFramePr>
          <p:cNvPr id="8" name="차트 7"/>
          <p:cNvGraphicFramePr>
            <a:graphicFrameLocks/>
          </p:cNvGraphicFramePr>
          <p:nvPr/>
        </p:nvGraphicFramePr>
        <p:xfrm>
          <a:off x="2711624" y="3573016"/>
          <a:ext cx="6696744" cy="2592288"/>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3287688" y="3068961"/>
            <a:ext cx="2952328" cy="604717"/>
          </a:xfrm>
          <a:prstGeom prst="rect">
            <a:avLst/>
          </a:prstGeom>
          <a:noFill/>
        </p:spPr>
        <p:txBody>
          <a:bodyPr wrap="square" lIns="0" tIns="0" rIns="0" bIns="0" rtlCol="0">
            <a:spAutoFit/>
          </a:bodyPr>
          <a:lstStyle/>
          <a:p>
            <a:pPr lvl="2">
              <a:lnSpc>
                <a:spcPct val="150000"/>
              </a:lnSpc>
            </a:pPr>
            <a:r>
              <a:rPr lang="ko-KR" altLang="en-US" sz="1400" dirty="0">
                <a:latin typeface="나눔고딕" panose="020D0604000000000000" pitchFamily="50" charset="-127"/>
                <a:ea typeface="나눔고딕" panose="020D0604000000000000" pitchFamily="50" charset="-127"/>
              </a:rPr>
              <a:t>표본평균</a:t>
            </a:r>
            <a:r>
              <a:rPr lang="en-US" altLang="ko-KR" sz="1400" dirty="0">
                <a:latin typeface="나눔고딕" panose="020D0604000000000000" pitchFamily="50" charset="-127"/>
                <a:ea typeface="나눔고딕" panose="020D0604000000000000" pitchFamily="50" charset="-127"/>
              </a:rPr>
              <a:t>: 54.64 (</a:t>
            </a:r>
            <a:r>
              <a:rPr lang="ko-KR" altLang="en-US" sz="1400" dirty="0">
                <a:latin typeface="나눔고딕" panose="020D0604000000000000" pitchFamily="50" charset="-127"/>
                <a:ea typeface="나눔고딕" panose="020D0604000000000000" pitchFamily="50" charset="-127"/>
              </a:rPr>
              <a:t>분</a:t>
            </a:r>
            <a:r>
              <a:rPr lang="en-US" altLang="ko-KR" sz="1400" dirty="0">
                <a:latin typeface="나눔고딕" panose="020D0604000000000000" pitchFamily="50" charset="-127"/>
                <a:ea typeface="나눔고딕" panose="020D0604000000000000" pitchFamily="50" charset="-127"/>
              </a:rPr>
              <a:t>)</a:t>
            </a:r>
          </a:p>
          <a:p>
            <a:pPr lvl="2">
              <a:lnSpc>
                <a:spcPct val="150000"/>
              </a:lnSpc>
            </a:pPr>
            <a:r>
              <a:rPr lang="ko-KR" altLang="en-US" sz="1400" dirty="0">
                <a:latin typeface="나눔고딕" panose="020D0604000000000000" pitchFamily="50" charset="-127"/>
                <a:ea typeface="나눔고딕" panose="020D0604000000000000" pitchFamily="50" charset="-127"/>
              </a:rPr>
              <a:t>표본표준편차</a:t>
            </a:r>
            <a:r>
              <a:rPr lang="en-US" altLang="ko-KR" sz="1400" dirty="0">
                <a:latin typeface="나눔고딕" panose="020D0604000000000000" pitchFamily="50" charset="-127"/>
                <a:ea typeface="나눔고딕" panose="020D0604000000000000" pitchFamily="50" charset="-127"/>
              </a:rPr>
              <a:t>: 5.99 (</a:t>
            </a:r>
            <a:r>
              <a:rPr lang="ko-KR" altLang="en-US" sz="1400" dirty="0">
                <a:latin typeface="나눔고딕" panose="020D0604000000000000" pitchFamily="50" charset="-127"/>
                <a:ea typeface="나눔고딕" panose="020D0604000000000000" pitchFamily="50" charset="-127"/>
              </a:rPr>
              <a:t>분</a:t>
            </a:r>
            <a:r>
              <a:rPr lang="en-US" altLang="ko-KR" sz="1400" dirty="0">
                <a:latin typeface="나눔고딕" panose="020D0604000000000000" pitchFamily="50" charset="-127"/>
                <a:ea typeface="나눔고딕" panose="020D0604000000000000" pitchFamily="50" charset="-127"/>
              </a:rPr>
              <a:t>)</a:t>
            </a:r>
          </a:p>
        </p:txBody>
      </p:sp>
      <p:sp>
        <p:nvSpPr>
          <p:cNvPr id="13" name="TextBox 12"/>
          <p:cNvSpPr txBox="1"/>
          <p:nvPr/>
        </p:nvSpPr>
        <p:spPr>
          <a:xfrm>
            <a:off x="5879976" y="3068961"/>
            <a:ext cx="2880320" cy="604717"/>
          </a:xfrm>
          <a:prstGeom prst="rect">
            <a:avLst/>
          </a:prstGeom>
          <a:noFill/>
        </p:spPr>
        <p:txBody>
          <a:bodyPr wrap="square" lIns="0" tIns="0" rIns="0" bIns="0" rtlCol="0">
            <a:spAutoFit/>
          </a:bodyPr>
          <a:lstStyle/>
          <a:p>
            <a:pPr lvl="2">
              <a:lnSpc>
                <a:spcPct val="150000"/>
              </a:lnSpc>
            </a:pPr>
            <a:r>
              <a:rPr lang="ko-KR" altLang="en-US" sz="1400" dirty="0">
                <a:latin typeface="나눔고딕" panose="020D0604000000000000" pitchFamily="50" charset="-127"/>
                <a:ea typeface="나눔고딕" panose="020D0604000000000000" pitchFamily="50" charset="-127"/>
              </a:rPr>
              <a:t>표본평균</a:t>
            </a:r>
            <a:r>
              <a:rPr lang="en-US" altLang="ko-KR" sz="1400" dirty="0">
                <a:latin typeface="나눔고딕" panose="020D0604000000000000" pitchFamily="50" charset="-127"/>
                <a:ea typeface="나눔고딕" panose="020D0604000000000000" pitchFamily="50" charset="-127"/>
              </a:rPr>
              <a:t>: 80.05 (</a:t>
            </a:r>
            <a:r>
              <a:rPr lang="ko-KR" altLang="en-US" sz="1400" dirty="0">
                <a:latin typeface="나눔고딕" panose="020D0604000000000000" pitchFamily="50" charset="-127"/>
                <a:ea typeface="나눔고딕" panose="020D0604000000000000" pitchFamily="50" charset="-127"/>
              </a:rPr>
              <a:t>분</a:t>
            </a:r>
            <a:r>
              <a:rPr lang="en-US" altLang="ko-KR" sz="1400" dirty="0">
                <a:latin typeface="나눔고딕" panose="020D0604000000000000" pitchFamily="50" charset="-127"/>
                <a:ea typeface="나눔고딕" panose="020D0604000000000000" pitchFamily="50" charset="-127"/>
              </a:rPr>
              <a:t>)</a:t>
            </a:r>
          </a:p>
          <a:p>
            <a:pPr lvl="2">
              <a:lnSpc>
                <a:spcPct val="150000"/>
              </a:lnSpc>
            </a:pPr>
            <a:r>
              <a:rPr lang="ko-KR" altLang="en-US" sz="1400" dirty="0">
                <a:latin typeface="나눔고딕" panose="020D0604000000000000" pitchFamily="50" charset="-127"/>
                <a:ea typeface="나눔고딕" panose="020D0604000000000000" pitchFamily="50" charset="-127"/>
              </a:rPr>
              <a:t>표본표준편차</a:t>
            </a:r>
            <a:r>
              <a:rPr lang="en-US" altLang="ko-KR" sz="1400" dirty="0">
                <a:latin typeface="나눔고딕" panose="020D0604000000000000" pitchFamily="50" charset="-127"/>
                <a:ea typeface="나눔고딕" panose="020D0604000000000000" pitchFamily="50" charset="-127"/>
              </a:rPr>
              <a:t>: 5.95 (</a:t>
            </a:r>
            <a:r>
              <a:rPr lang="ko-KR" altLang="en-US" sz="1400" dirty="0">
                <a:latin typeface="나눔고딕" panose="020D0604000000000000" pitchFamily="50" charset="-127"/>
                <a:ea typeface="나눔고딕" panose="020D0604000000000000" pitchFamily="50" charset="-127"/>
              </a:rPr>
              <a:t>분</a:t>
            </a:r>
            <a:r>
              <a:rPr lang="en-US" altLang="ko-KR" sz="1400" dirty="0">
                <a:latin typeface="나눔고딕" panose="020D0604000000000000" pitchFamily="50" charset="-127"/>
                <a:ea typeface="나눔고딕" panose="020D0604000000000000" pitchFamily="50" charset="-127"/>
              </a:rPr>
              <a:t>)</a:t>
            </a:r>
          </a:p>
        </p:txBody>
      </p:sp>
      <p:sp>
        <p:nvSpPr>
          <p:cNvPr id="11" name="제목 1"/>
          <p:cNvSpPr>
            <a:spLocks noGrp="1"/>
          </p:cNvSpPr>
          <p:nvPr>
            <p:ph type="title"/>
          </p:nvPr>
        </p:nvSpPr>
        <p:spPr>
          <a:xfrm>
            <a:off x="1981200" y="274638"/>
            <a:ext cx="8229600" cy="1143000"/>
          </a:xfrm>
        </p:spPr>
        <p:txBody>
          <a:bodyPr rtlCol="0">
            <a:normAutofit/>
          </a:bodyPr>
          <a:lstStyle/>
          <a:p>
            <a:pPr>
              <a:defRPr/>
            </a:pPr>
            <a:r>
              <a:rPr lang="en-US" altLang="ko-KR" sz="2800" dirty="0">
                <a:latin typeface="나눔고딕" panose="020D0604000000000000" pitchFamily="50" charset="-127"/>
                <a:ea typeface="나눔고딕" panose="020D0604000000000000" pitchFamily="50" charset="-127"/>
              </a:rPr>
              <a:t>2. </a:t>
            </a:r>
            <a:r>
              <a:rPr lang="ko-KR" altLang="en-US" sz="2800" dirty="0">
                <a:latin typeface="나눔고딕" panose="020D0604000000000000" pitchFamily="50" charset="-127"/>
                <a:ea typeface="나눔고딕" panose="020D0604000000000000" pitchFamily="50" charset="-127"/>
              </a:rPr>
              <a:t>히스토그램 예시</a:t>
            </a:r>
            <a:r>
              <a:rPr lang="en-US" altLang="ko-KR" sz="2800" dirty="0">
                <a:latin typeface="나눔고딕" panose="020D0604000000000000" pitchFamily="50" charset="-127"/>
                <a:ea typeface="나눔고딕" panose="020D0604000000000000" pitchFamily="50" charset="-127"/>
              </a:rPr>
              <a:t>: Yellowstone</a:t>
            </a:r>
            <a:r>
              <a:rPr lang="ko-KR" altLang="en-US" sz="2800" dirty="0">
                <a:latin typeface="나눔고딕" panose="020D0604000000000000" pitchFamily="50" charset="-127"/>
                <a:ea typeface="나눔고딕" panose="020D0604000000000000" pitchFamily="50" charset="-127"/>
              </a:rPr>
              <a:t>의 </a:t>
            </a:r>
            <a:r>
              <a:rPr lang="en-US" altLang="ko-KR" sz="2800" dirty="0">
                <a:latin typeface="나눔고딕" panose="020D0604000000000000" pitchFamily="50" charset="-127"/>
                <a:ea typeface="나눔고딕" panose="020D0604000000000000" pitchFamily="50" charset="-127"/>
              </a:rPr>
              <a:t>Old Faithful</a:t>
            </a:r>
            <a:endParaRPr lang="ko-KR" altLang="en-US" sz="2800" dirty="0">
              <a:latin typeface="나눔고딕" panose="020D0604000000000000" pitchFamily="50" charset="-127"/>
              <a:ea typeface="나눔고딕" panose="020D0604000000000000" pitchFamily="50" charset="-127"/>
            </a:endParaRPr>
          </a:p>
        </p:txBody>
      </p:sp>
      <p:sp>
        <p:nvSpPr>
          <p:cNvPr id="12" name="AutoShape 106"/>
          <p:cNvSpPr>
            <a:spLocks noChangeArrowheads="1"/>
          </p:cNvSpPr>
          <p:nvPr/>
        </p:nvSpPr>
        <p:spPr bwMode="auto">
          <a:xfrm>
            <a:off x="1974292" y="1590062"/>
            <a:ext cx="304158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다음 분출까지의 대기시간</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09296724"/>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095625" y="357188"/>
            <a:ext cx="5867400" cy="762000"/>
          </a:xfrm>
        </p:spPr>
        <p:txBody>
          <a:bodyPr/>
          <a:lstStyle/>
          <a:p>
            <a:pPr eaLnBrk="1" hangingPunct="1"/>
            <a:r>
              <a:rPr lang="en-US" altLang="ko-KR" sz="4000" dirty="0"/>
              <a:t>1. </a:t>
            </a:r>
            <a:r>
              <a:rPr lang="ko-KR" altLang="en-US" sz="4000" dirty="0"/>
              <a:t>경제활동인구조사</a:t>
            </a:r>
          </a:p>
        </p:txBody>
      </p:sp>
      <p:pic>
        <p:nvPicPr>
          <p:cNvPr id="7173" name="그림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6988" y="2276476"/>
            <a:ext cx="6769100" cy="416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5"/>
          <p:cNvSpPr>
            <a:spLocks noChangeArrowheads="1"/>
          </p:cNvSpPr>
          <p:nvPr/>
        </p:nvSpPr>
        <p:spPr bwMode="auto">
          <a:xfrm>
            <a:off x="1988401" y="1612801"/>
            <a:ext cx="3883099" cy="408623"/>
          </a:xfrm>
          <a:prstGeom prst="flowChartAlternateProcess">
            <a:avLst/>
          </a:prstGeom>
          <a:noFill/>
          <a:ln w="19050">
            <a:solidFill>
              <a:schemeClr val="tx1"/>
            </a:solidFill>
            <a:miter lim="800000"/>
            <a:headEnd/>
            <a:tailEnd/>
          </a:ln>
          <a:effectLst/>
        </p:spPr>
        <p:txBody>
          <a:bodyPr wrap="square" anchor="ctr">
            <a:spAutoFit/>
          </a:bodyPr>
          <a:lstStyle/>
          <a:p>
            <a:r>
              <a:rPr lang="ko-KR" altLang="en-US" b="1" dirty="0">
                <a:latin typeface="+mj-lt"/>
              </a:rPr>
              <a:t>통계청의 경제활동인구조사 조사표</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143824" y="192154"/>
            <a:ext cx="9717216" cy="1052736"/>
          </a:xfrm>
        </p:spPr>
        <p:txBody>
          <a:bodyPr rtlCol="0">
            <a:noAutofit/>
          </a:bodyPr>
          <a:lstStyle/>
          <a:p>
            <a:pPr>
              <a:defRPr/>
            </a:pPr>
            <a:r>
              <a:rPr lang="en-US" altLang="ko-KR" dirty="0"/>
              <a:t>2. 2007</a:t>
            </a:r>
            <a:r>
              <a:rPr lang="ko-KR" altLang="en-US" dirty="0"/>
              <a:t> 경제활동인구조사의 표본설계</a:t>
            </a:r>
          </a:p>
        </p:txBody>
      </p:sp>
      <p:sp>
        <p:nvSpPr>
          <p:cNvPr id="11" name="내용 개체 틀 2"/>
          <p:cNvSpPr>
            <a:spLocks noGrp="1"/>
          </p:cNvSpPr>
          <p:nvPr>
            <p:ph idx="1"/>
          </p:nvPr>
        </p:nvSpPr>
        <p:spPr>
          <a:xfrm>
            <a:off x="2129264" y="2236153"/>
            <a:ext cx="8229600" cy="3384376"/>
          </a:xfrm>
        </p:spPr>
        <p:txBody>
          <a:bodyPr/>
          <a:lstStyle/>
          <a:p>
            <a:pPr marL="0" indent="0">
              <a:lnSpc>
                <a:spcPct val="150000"/>
              </a:lnSpc>
              <a:buNone/>
            </a:pPr>
            <a:endParaRPr lang="en-US" altLang="ko-KR" sz="2400" dirty="0"/>
          </a:p>
          <a:p>
            <a:pPr marL="0" indent="0">
              <a:lnSpc>
                <a:spcPct val="150000"/>
              </a:lnSpc>
              <a:buNone/>
            </a:pPr>
            <a:r>
              <a:rPr lang="en-US" altLang="ko-KR" sz="1800" dirty="0"/>
              <a:t>10%</a:t>
            </a:r>
            <a:r>
              <a:rPr lang="ko-KR" altLang="en-US" sz="1800" dirty="0" err="1"/>
              <a:t>표본조사구</a:t>
            </a:r>
            <a:endParaRPr lang="ko-KR" altLang="en-US" sz="1800" dirty="0"/>
          </a:p>
          <a:p>
            <a:pPr lvl="1">
              <a:lnSpc>
                <a:spcPct val="150000"/>
              </a:lnSpc>
              <a:buFont typeface="Arial" pitchFamily="34" charset="0"/>
              <a:buChar char="•"/>
            </a:pPr>
            <a:r>
              <a:rPr lang="ko-KR" altLang="en-US" sz="1600" dirty="0" err="1"/>
              <a:t>인구주택총조사를</a:t>
            </a:r>
            <a:r>
              <a:rPr lang="ko-KR" altLang="en-US" sz="1600" dirty="0"/>
              <a:t> 바탕으로 전국의 </a:t>
            </a:r>
            <a:r>
              <a:rPr lang="ko-KR" altLang="en-US" sz="1600" dirty="0" err="1"/>
              <a:t>조사구를</a:t>
            </a:r>
            <a:r>
              <a:rPr lang="ko-KR" altLang="en-US" sz="1600" dirty="0"/>
              <a:t> 행정구역별로 각각 </a:t>
            </a:r>
            <a:r>
              <a:rPr lang="en-US" altLang="ko-KR" sz="1600" dirty="0"/>
              <a:t>10%</a:t>
            </a:r>
            <a:r>
              <a:rPr lang="ko-KR" altLang="en-US" sz="1600" dirty="0"/>
              <a:t>가 되도록 추출한 것</a:t>
            </a:r>
            <a:r>
              <a:rPr lang="en-US" altLang="ko-KR" sz="1600" dirty="0"/>
              <a:t>.</a:t>
            </a:r>
          </a:p>
          <a:p>
            <a:pPr lvl="2">
              <a:lnSpc>
                <a:spcPct val="150000"/>
              </a:lnSpc>
            </a:pPr>
            <a:r>
              <a:rPr lang="en-US" altLang="ko-KR" sz="1400" dirty="0"/>
              <a:t>2013</a:t>
            </a:r>
            <a:r>
              <a:rPr lang="ko-KR" altLang="en-US" sz="1400" dirty="0"/>
              <a:t>년 경제활동인구조사 역시 </a:t>
            </a:r>
            <a:r>
              <a:rPr lang="en-US" altLang="ko-KR" sz="1400" dirty="0"/>
              <a:t>10% </a:t>
            </a:r>
            <a:r>
              <a:rPr lang="ko-KR" altLang="en-US" sz="1400" dirty="0" err="1"/>
              <a:t>표본조사구를</a:t>
            </a:r>
            <a:r>
              <a:rPr lang="ko-KR" altLang="en-US" sz="1400" dirty="0"/>
              <a:t> </a:t>
            </a:r>
            <a:r>
              <a:rPr lang="ko-KR" altLang="en-US" sz="1400" dirty="0" err="1"/>
              <a:t>표본틀로</a:t>
            </a:r>
            <a:r>
              <a:rPr lang="ko-KR" altLang="en-US" sz="1400" dirty="0"/>
              <a:t> 사용한다</a:t>
            </a:r>
            <a:r>
              <a:rPr lang="en-US" altLang="ko-KR" sz="1400" dirty="0"/>
              <a:t>.</a:t>
            </a:r>
            <a:endParaRPr lang="en-US" altLang="ko-KR" sz="1200" dirty="0"/>
          </a:p>
          <a:p>
            <a:pPr lvl="1">
              <a:lnSpc>
                <a:spcPct val="150000"/>
              </a:lnSpc>
              <a:buFont typeface="Arial" pitchFamily="34" charset="0"/>
              <a:buChar char="•"/>
            </a:pPr>
            <a:r>
              <a:rPr lang="ko-KR" altLang="en-US" sz="1600" dirty="0" err="1"/>
              <a:t>표본틀에</a:t>
            </a:r>
            <a:r>
              <a:rPr lang="ko-KR" altLang="en-US" sz="1600" dirty="0"/>
              <a:t> 속한 가구는 전국의 일반가구를 대표한다</a:t>
            </a:r>
            <a:r>
              <a:rPr lang="en-US" altLang="ko-KR" sz="1600" dirty="0"/>
              <a:t>. </a:t>
            </a:r>
          </a:p>
          <a:p>
            <a:pPr lvl="1">
              <a:lnSpc>
                <a:spcPct val="150000"/>
              </a:lnSpc>
              <a:buFont typeface="Arial" pitchFamily="34" charset="0"/>
              <a:buChar char="•"/>
            </a:pPr>
            <a:r>
              <a:rPr lang="ko-KR" altLang="en-US" sz="1600" dirty="0" err="1"/>
              <a:t>표본틀인</a:t>
            </a:r>
            <a:r>
              <a:rPr lang="ko-KR" altLang="en-US" sz="1600" dirty="0"/>
              <a:t> </a:t>
            </a:r>
            <a:r>
              <a:rPr lang="en-US" altLang="ko-KR" sz="1600" dirty="0"/>
              <a:t>10%</a:t>
            </a:r>
            <a:r>
              <a:rPr lang="ko-KR" altLang="en-US" sz="1600" dirty="0" err="1"/>
              <a:t>표본조사구에</a:t>
            </a:r>
            <a:r>
              <a:rPr lang="ko-KR" altLang="en-US" sz="1600" dirty="0"/>
              <a:t> 속한 가구를 사실상의 모집단으로 볼 수 있다</a:t>
            </a:r>
            <a:r>
              <a:rPr lang="en-US" altLang="ko-KR" sz="1600" dirty="0"/>
              <a:t>.</a:t>
            </a:r>
            <a:endParaRPr lang="ko-KR" altLang="en-US" sz="1600" dirty="0"/>
          </a:p>
          <a:p>
            <a:pPr lvl="1">
              <a:lnSpc>
                <a:spcPct val="150000"/>
              </a:lnSpc>
              <a:buFont typeface="Arial" pitchFamily="34" charset="0"/>
              <a:buChar char="•"/>
            </a:pPr>
            <a:endParaRPr lang="ko-KR" altLang="en-US" sz="1600" dirty="0"/>
          </a:p>
        </p:txBody>
      </p:sp>
      <p:sp>
        <p:nvSpPr>
          <p:cNvPr id="12" name="AutoShape 5"/>
          <p:cNvSpPr>
            <a:spLocks noChangeArrowheads="1"/>
          </p:cNvSpPr>
          <p:nvPr/>
        </p:nvSpPr>
        <p:spPr bwMode="auto">
          <a:xfrm>
            <a:off x="1988400" y="1612801"/>
            <a:ext cx="32534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표본틀</a:t>
            </a:r>
            <a:r>
              <a:rPr lang="en-US" altLang="ko-KR" b="1" dirty="0"/>
              <a:t>(sampling framework)</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375" y="2492896"/>
            <a:ext cx="7962900"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5"/>
          <p:cNvSpPr>
            <a:spLocks noChangeArrowheads="1"/>
          </p:cNvSpPr>
          <p:nvPr/>
        </p:nvSpPr>
        <p:spPr bwMode="auto">
          <a:xfrm>
            <a:off x="1988400" y="1612801"/>
            <a:ext cx="379208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t>2007</a:t>
            </a:r>
            <a:r>
              <a:rPr lang="ko-KR" altLang="en-US" b="1" dirty="0"/>
              <a:t>년 경제활동인구조사 </a:t>
            </a:r>
            <a:r>
              <a:rPr lang="ko-KR" altLang="en-US" b="1" dirty="0" err="1"/>
              <a:t>표본틀</a:t>
            </a:r>
            <a:endParaRPr lang="en-US" altLang="ko-KR" b="1" dirty="0"/>
          </a:p>
        </p:txBody>
      </p:sp>
      <p:sp>
        <p:nvSpPr>
          <p:cNvPr id="7" name="Rectangle 2"/>
          <p:cNvSpPr>
            <a:spLocks noGrp="1" noChangeArrowheads="1"/>
          </p:cNvSpPr>
          <p:nvPr>
            <p:ph type="title"/>
          </p:nvPr>
        </p:nvSpPr>
        <p:spPr>
          <a:xfrm>
            <a:off x="1347024" y="245616"/>
            <a:ext cx="10245536" cy="1052736"/>
          </a:xfrm>
        </p:spPr>
        <p:txBody>
          <a:bodyPr rtlCol="0">
            <a:noAutofit/>
          </a:bodyPr>
          <a:lstStyle/>
          <a:p>
            <a:pPr>
              <a:defRPr/>
            </a:pPr>
            <a:r>
              <a:rPr lang="en-US" altLang="ko-KR" dirty="0"/>
              <a:t>2. 2007</a:t>
            </a:r>
            <a:r>
              <a:rPr lang="ko-KR" altLang="en-US" dirty="0"/>
              <a:t> 경제활동인구조사의 표본설계</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Box 24"/>
          <p:cNvSpPr txBox="1">
            <a:spLocks noChangeArrowheads="1"/>
          </p:cNvSpPr>
          <p:nvPr/>
        </p:nvSpPr>
        <p:spPr bwMode="auto">
          <a:xfrm>
            <a:off x="1882900" y="1772817"/>
            <a:ext cx="4429125" cy="108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ts val="576"/>
              </a:spcBef>
              <a:buNone/>
            </a:pPr>
            <a:endParaRPr lang="en-US" altLang="ko-KR" sz="2400" dirty="0">
              <a:latin typeface="+mn-lt"/>
            </a:endParaRPr>
          </a:p>
          <a:p>
            <a:pPr latinLnBrk="0">
              <a:lnSpc>
                <a:spcPct val="150000"/>
              </a:lnSpc>
              <a:spcBef>
                <a:spcPts val="576"/>
              </a:spcBef>
              <a:buNone/>
            </a:pPr>
            <a:r>
              <a:rPr lang="ko-KR" altLang="en-US" sz="1800" dirty="0">
                <a:latin typeface="+mn-lt"/>
              </a:rPr>
              <a:t>표본크기의 결정</a:t>
            </a:r>
            <a:endParaRPr lang="en-US" altLang="ko-KR" sz="1800" dirty="0">
              <a:latin typeface="+mn-lt"/>
            </a:endParaRPr>
          </a:p>
        </p:txBody>
      </p:sp>
      <p:grpSp>
        <p:nvGrpSpPr>
          <p:cNvPr id="2" name="그룹 19"/>
          <p:cNvGrpSpPr>
            <a:grpSpLocks/>
          </p:cNvGrpSpPr>
          <p:nvPr/>
        </p:nvGrpSpPr>
        <p:grpSpPr bwMode="auto">
          <a:xfrm>
            <a:off x="3215681" y="3228359"/>
            <a:ext cx="5357813" cy="2665299"/>
            <a:chOff x="1857356" y="2928934"/>
            <a:chExt cx="5357850" cy="2665318"/>
          </a:xfrm>
        </p:grpSpPr>
        <p:grpSp>
          <p:nvGrpSpPr>
            <p:cNvPr id="3" name="Group 153"/>
            <p:cNvGrpSpPr>
              <a:grpSpLocks/>
            </p:cNvGrpSpPr>
            <p:nvPr/>
          </p:nvGrpSpPr>
          <p:grpSpPr bwMode="auto">
            <a:xfrm>
              <a:off x="1857356" y="2928934"/>
              <a:ext cx="5357850" cy="2665318"/>
              <a:chOff x="48" y="1632"/>
              <a:chExt cx="3072" cy="1567"/>
            </a:xfrm>
          </p:grpSpPr>
          <p:sp>
            <p:nvSpPr>
              <p:cNvPr id="10248" name="Rectangle 140"/>
              <p:cNvSpPr>
                <a:spLocks noChangeArrowheads="1"/>
              </p:cNvSpPr>
              <p:nvPr/>
            </p:nvSpPr>
            <p:spPr bwMode="auto">
              <a:xfrm>
                <a:off x="1008" y="1632"/>
                <a:ext cx="1152" cy="432"/>
              </a:xfrm>
              <a:prstGeom prst="rect">
                <a:avLst/>
              </a:prstGeom>
              <a:solidFill>
                <a:schemeClr val="accent1">
                  <a:alpha val="50195"/>
                </a:schemeClr>
              </a:solidFill>
              <a:ln w="9525">
                <a:solidFill>
                  <a:schemeClr val="tx1"/>
                </a:solidFill>
                <a:miter lim="800000"/>
                <a:headEnd/>
                <a:tailEnd/>
              </a:ln>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0"/>
                  </a:spcBef>
                  <a:buFontTx/>
                  <a:buNone/>
                </a:pPr>
                <a:endParaRPr lang="ko-KR" altLang="en-US" sz="1800" b="1" dirty="0">
                  <a:latin typeface="Times New Roman" panose="02020603050405020304" pitchFamily="18" charset="0"/>
                  <a:ea typeface="굴림" panose="020B0600000101010101" pitchFamily="50" charset="-127"/>
                </a:endParaRPr>
              </a:p>
            </p:txBody>
          </p:sp>
          <p:sp>
            <p:nvSpPr>
              <p:cNvPr id="10255" name="Text Box 148"/>
              <p:cNvSpPr txBox="1">
                <a:spLocks noChangeArrowheads="1"/>
              </p:cNvSpPr>
              <p:nvPr/>
            </p:nvSpPr>
            <p:spPr bwMode="auto">
              <a:xfrm>
                <a:off x="2352" y="2054"/>
                <a:ext cx="76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FontTx/>
                  <a:buNone/>
                </a:pPr>
                <a:r>
                  <a:rPr lang="ko-KR" altLang="en-US" sz="1800"/>
                  <a:t>예산낭비</a:t>
                </a:r>
              </a:p>
            </p:txBody>
          </p:sp>
          <p:sp>
            <p:nvSpPr>
              <p:cNvPr id="10256" name="Text Box 149"/>
              <p:cNvSpPr txBox="1">
                <a:spLocks noChangeArrowheads="1"/>
              </p:cNvSpPr>
              <p:nvPr/>
            </p:nvSpPr>
            <p:spPr bwMode="auto">
              <a:xfrm>
                <a:off x="48" y="2054"/>
                <a:ext cx="100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FontTx/>
                  <a:buNone/>
                </a:pPr>
                <a:r>
                  <a:rPr lang="ko-KR" altLang="en-US" sz="1800" dirty="0"/>
                  <a:t>신뢰성하락</a:t>
                </a:r>
              </a:p>
            </p:txBody>
          </p:sp>
          <p:sp>
            <p:nvSpPr>
              <p:cNvPr id="10257" name="AutoShape 150"/>
              <p:cNvSpPr>
                <a:spLocks noChangeArrowheads="1"/>
              </p:cNvSpPr>
              <p:nvPr/>
            </p:nvSpPr>
            <p:spPr bwMode="auto">
              <a:xfrm>
                <a:off x="336" y="2598"/>
                <a:ext cx="2581" cy="601"/>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just" latinLnBrk="0">
                  <a:spcBef>
                    <a:spcPct val="50000"/>
                  </a:spcBef>
                  <a:buFontTx/>
                  <a:buNone/>
                </a:pPr>
                <a:r>
                  <a:rPr lang="ko-KR" altLang="en-US" sz="1800" dirty="0"/>
                  <a:t>목표 정도</a:t>
                </a:r>
                <a:r>
                  <a:rPr lang="en-US" altLang="ko-KR" sz="1800" dirty="0"/>
                  <a:t>(target precision)</a:t>
                </a:r>
                <a:r>
                  <a:rPr lang="ko-KR" altLang="en-US" sz="1800" dirty="0"/>
                  <a:t>를 충족시키는 범위 내에서</a:t>
                </a:r>
                <a:r>
                  <a:rPr lang="en-US" altLang="ko-KR" sz="1800" dirty="0"/>
                  <a:t>, </a:t>
                </a:r>
                <a:r>
                  <a:rPr lang="ko-KR" altLang="en-US" sz="1800" dirty="0"/>
                  <a:t>각 지방사무소의 인력과 예산을 고려하여 적정규모로 결정</a:t>
                </a:r>
              </a:p>
            </p:txBody>
          </p:sp>
          <p:sp>
            <p:nvSpPr>
              <p:cNvPr id="10258" name="Line 151"/>
              <p:cNvSpPr>
                <a:spLocks noChangeShapeType="1"/>
              </p:cNvSpPr>
              <p:nvPr/>
            </p:nvSpPr>
            <p:spPr bwMode="auto">
              <a:xfrm>
                <a:off x="1584" y="2064"/>
                <a:ext cx="0" cy="528"/>
              </a:xfrm>
              <a:prstGeom prst="line">
                <a:avLst/>
              </a:prstGeom>
              <a:noFill/>
              <a:ln w="38100" cmpd="dbl">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grpSp>
        <p:sp>
          <p:nvSpPr>
            <p:cNvPr id="19" name="모서리가 둥근 직사각형 18"/>
            <p:cNvSpPr/>
            <p:nvPr/>
          </p:nvSpPr>
          <p:spPr>
            <a:xfrm>
              <a:off x="2285984" y="4572008"/>
              <a:ext cx="4500594" cy="10222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20" name="직사각형 19"/>
          <p:cNvSpPr/>
          <p:nvPr/>
        </p:nvSpPr>
        <p:spPr>
          <a:xfrm>
            <a:off x="3501433" y="3430530"/>
            <a:ext cx="1035861" cy="369332"/>
          </a:xfrm>
          <a:prstGeom prst="rect">
            <a:avLst/>
          </a:prstGeom>
        </p:spPr>
        <p:txBody>
          <a:bodyPr wrap="none">
            <a:spAutoFit/>
          </a:bodyPr>
          <a:lstStyle/>
          <a:p>
            <a:r>
              <a:rPr lang="en-US" altLang="ko-KR" b="1" dirty="0">
                <a:ea typeface="굴림" panose="020B0600000101010101" pitchFamily="50" charset="-127"/>
                <a:sym typeface="Wingdings" panose="05000000000000000000" pitchFamily="2" charset="2"/>
              </a:rPr>
              <a:t> </a:t>
            </a:r>
            <a:r>
              <a:rPr lang="ko-KR" altLang="en-US" dirty="0">
                <a:sym typeface="Wingdings" panose="05000000000000000000" pitchFamily="2" charset="2"/>
              </a:rPr>
              <a:t>작다 </a:t>
            </a:r>
            <a:endParaRPr lang="ko-KR" altLang="en-US" dirty="0"/>
          </a:p>
        </p:txBody>
      </p:sp>
      <p:sp>
        <p:nvSpPr>
          <p:cNvPr id="21" name="직사각형 20"/>
          <p:cNvSpPr/>
          <p:nvPr/>
        </p:nvSpPr>
        <p:spPr>
          <a:xfrm>
            <a:off x="7345693" y="3442672"/>
            <a:ext cx="954108" cy="369332"/>
          </a:xfrm>
          <a:prstGeom prst="rect">
            <a:avLst/>
          </a:prstGeom>
        </p:spPr>
        <p:txBody>
          <a:bodyPr wrap="none">
            <a:spAutoFit/>
          </a:bodyPr>
          <a:lstStyle/>
          <a:p>
            <a:pPr algn="ctr"/>
            <a:r>
              <a:rPr lang="ko-KR" altLang="en-US" dirty="0">
                <a:sym typeface="Wingdings" panose="05000000000000000000" pitchFamily="2" charset="2"/>
              </a:rPr>
              <a:t>크다 </a:t>
            </a:r>
            <a:r>
              <a:rPr lang="ko-KR" altLang="en-US" b="1" dirty="0">
                <a:ea typeface="굴림" panose="020B0600000101010101" pitchFamily="50" charset="-127"/>
                <a:sym typeface="Wingdings" panose="05000000000000000000" pitchFamily="2" charset="2"/>
              </a:rPr>
              <a:t></a:t>
            </a:r>
            <a:endParaRPr lang="ko-KR" altLang="en-US" b="1" dirty="0">
              <a:ea typeface="굴림" panose="020B0600000101010101" pitchFamily="50" charset="-127"/>
            </a:endParaRPr>
          </a:p>
        </p:txBody>
      </p:sp>
      <p:sp>
        <p:nvSpPr>
          <p:cNvPr id="22" name="직사각형 21"/>
          <p:cNvSpPr/>
          <p:nvPr/>
        </p:nvSpPr>
        <p:spPr>
          <a:xfrm>
            <a:off x="5322417" y="3430530"/>
            <a:ext cx="1107996" cy="369332"/>
          </a:xfrm>
          <a:prstGeom prst="rect">
            <a:avLst/>
          </a:prstGeom>
        </p:spPr>
        <p:txBody>
          <a:bodyPr wrap="none">
            <a:spAutoFit/>
          </a:bodyPr>
          <a:lstStyle/>
          <a:p>
            <a:pPr algn="ctr"/>
            <a:r>
              <a:rPr lang="ko-KR" altLang="en-US" dirty="0">
                <a:sym typeface="Wingdings" panose="05000000000000000000" pitchFamily="2" charset="2"/>
              </a:rPr>
              <a:t>표본크기</a:t>
            </a:r>
            <a:endParaRPr lang="ko-KR" altLang="en-US" b="1" dirty="0">
              <a:ea typeface="굴림" panose="020B0600000101010101" pitchFamily="50" charset="-127"/>
            </a:endParaRPr>
          </a:p>
        </p:txBody>
      </p:sp>
      <p:sp>
        <p:nvSpPr>
          <p:cNvPr id="18" name="AutoShape 5"/>
          <p:cNvSpPr>
            <a:spLocks noChangeArrowheads="1"/>
          </p:cNvSpPr>
          <p:nvPr/>
        </p:nvSpPr>
        <p:spPr bwMode="auto">
          <a:xfrm>
            <a:off x="1988400" y="1612801"/>
            <a:ext cx="122413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표본크기</a:t>
            </a:r>
            <a:endParaRPr lang="en-US" altLang="ko-KR" b="1" dirty="0"/>
          </a:p>
        </p:txBody>
      </p:sp>
      <p:sp>
        <p:nvSpPr>
          <p:cNvPr id="25" name="Rectangle 2"/>
          <p:cNvSpPr>
            <a:spLocks noGrp="1" noChangeArrowheads="1"/>
          </p:cNvSpPr>
          <p:nvPr>
            <p:ph type="title"/>
          </p:nvPr>
        </p:nvSpPr>
        <p:spPr>
          <a:xfrm>
            <a:off x="1447377" y="147601"/>
            <a:ext cx="9966072" cy="1052736"/>
          </a:xfrm>
        </p:spPr>
        <p:txBody>
          <a:bodyPr rtlCol="0">
            <a:noAutofit/>
          </a:bodyPr>
          <a:lstStyle/>
          <a:p>
            <a:pPr>
              <a:defRPr/>
            </a:pPr>
            <a:r>
              <a:rPr lang="en-US" altLang="ko-KR" dirty="0"/>
              <a:t>2. 2007</a:t>
            </a:r>
            <a:r>
              <a:rPr lang="ko-KR" altLang="en-US" dirty="0"/>
              <a:t> 경제활동인구조사의 표본설계</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6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2626" y="2519276"/>
            <a:ext cx="8228013"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5"/>
          <p:cNvSpPr>
            <a:spLocks noChangeArrowheads="1"/>
          </p:cNvSpPr>
          <p:nvPr/>
        </p:nvSpPr>
        <p:spPr bwMode="auto">
          <a:xfrm>
            <a:off x="1988543" y="1627905"/>
            <a:ext cx="547034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t>2007</a:t>
            </a:r>
            <a:r>
              <a:rPr lang="ko-KR" altLang="en-US" b="1" dirty="0"/>
              <a:t>년 경제활동인구조사의 지역별 표본조사구수</a:t>
            </a:r>
            <a:endParaRPr lang="en-US" altLang="ko-KR" b="1" dirty="0"/>
          </a:p>
        </p:txBody>
      </p:sp>
      <p:sp>
        <p:nvSpPr>
          <p:cNvPr id="7" name="Rectangle 2"/>
          <p:cNvSpPr>
            <a:spLocks noGrp="1" noChangeArrowheads="1"/>
          </p:cNvSpPr>
          <p:nvPr>
            <p:ph type="title"/>
          </p:nvPr>
        </p:nvSpPr>
        <p:spPr>
          <a:xfrm>
            <a:off x="1194244" y="92421"/>
            <a:ext cx="9803512" cy="1052736"/>
          </a:xfrm>
        </p:spPr>
        <p:txBody>
          <a:bodyPr rtlCol="0">
            <a:noAutofit/>
          </a:bodyPr>
          <a:lstStyle/>
          <a:p>
            <a:pPr>
              <a:defRPr/>
            </a:pPr>
            <a:r>
              <a:rPr lang="en-US" altLang="ko-KR" dirty="0"/>
              <a:t>2. 2007</a:t>
            </a:r>
            <a:r>
              <a:rPr lang="ko-KR" altLang="en-US" dirty="0"/>
              <a:t> 경제활동인구조사의 표본설계</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p:cNvSpPr>
            <a:spLocks noGrp="1"/>
          </p:cNvSpPr>
          <p:nvPr>
            <p:ph idx="1"/>
          </p:nvPr>
        </p:nvSpPr>
        <p:spPr>
          <a:xfrm>
            <a:off x="1981200" y="1612801"/>
            <a:ext cx="8229600" cy="3431763"/>
          </a:xfrm>
        </p:spPr>
        <p:txBody>
          <a:bodyPr/>
          <a:lstStyle/>
          <a:p>
            <a:pPr marL="0" indent="0">
              <a:lnSpc>
                <a:spcPct val="150000"/>
              </a:lnSpc>
              <a:buNone/>
            </a:pPr>
            <a:endParaRPr lang="en-US" altLang="ko-KR" sz="2400" dirty="0"/>
          </a:p>
          <a:p>
            <a:pPr>
              <a:lnSpc>
                <a:spcPct val="150000"/>
              </a:lnSpc>
              <a:buFont typeface="+mj-lt"/>
              <a:buAutoNum type="arabicParenR"/>
            </a:pPr>
            <a:r>
              <a:rPr lang="ko-KR" altLang="en-US" sz="1800" dirty="0" err="1"/>
              <a:t>표본틀</a:t>
            </a:r>
            <a:r>
              <a:rPr lang="ko-KR" altLang="en-US" sz="1800" dirty="0"/>
              <a:t> 결정 </a:t>
            </a:r>
            <a:endParaRPr lang="en-US" altLang="ko-KR" sz="1800" dirty="0"/>
          </a:p>
          <a:p>
            <a:pPr>
              <a:lnSpc>
                <a:spcPct val="150000"/>
              </a:lnSpc>
            </a:pPr>
            <a:r>
              <a:rPr lang="ko-KR" altLang="en-US" sz="1800" dirty="0"/>
              <a:t>전국을 행정구역별로 나누어 총 </a:t>
            </a:r>
            <a:r>
              <a:rPr lang="en-US" altLang="ko-KR" sz="1800" dirty="0"/>
              <a:t>27,011</a:t>
            </a:r>
            <a:r>
              <a:rPr lang="ko-KR" altLang="en-US" sz="1800" dirty="0"/>
              <a:t>개의 </a:t>
            </a:r>
            <a:r>
              <a:rPr lang="en-US" altLang="ko-KR" sz="1800" dirty="0"/>
              <a:t>10%</a:t>
            </a:r>
            <a:r>
              <a:rPr lang="ko-KR" altLang="en-US" sz="1800" dirty="0"/>
              <a:t>표본조사구로 이루어진 </a:t>
            </a:r>
            <a:r>
              <a:rPr lang="ko-KR" altLang="en-US" sz="1800" dirty="0" err="1"/>
              <a:t>표본틀을</a:t>
            </a:r>
            <a:r>
              <a:rPr lang="ko-KR" altLang="en-US" sz="1800" dirty="0"/>
              <a:t> 결정한 후 일정한 분류지표에 따라 </a:t>
            </a:r>
            <a:r>
              <a:rPr lang="ko-KR" altLang="en-US" sz="1800" dirty="0" err="1"/>
              <a:t>조사구를</a:t>
            </a:r>
            <a:r>
              <a:rPr lang="ko-KR" altLang="en-US" sz="1800" dirty="0"/>
              <a:t> 여러 집단으로 분류</a:t>
            </a:r>
            <a:endParaRPr lang="en-US" altLang="ko-KR" sz="1800" dirty="0"/>
          </a:p>
          <a:p>
            <a:pPr>
              <a:lnSpc>
                <a:spcPct val="150000"/>
              </a:lnSpc>
              <a:buFont typeface="+mj-lt"/>
              <a:buAutoNum type="arabicParenR" startAt="2"/>
            </a:pPr>
            <a:r>
              <a:rPr lang="ko-KR" altLang="en-US" sz="1800" dirty="0" err="1"/>
              <a:t>표본조사구</a:t>
            </a:r>
            <a:r>
              <a:rPr lang="ko-KR" altLang="en-US" sz="1800" dirty="0"/>
              <a:t> 추출 </a:t>
            </a:r>
            <a:endParaRPr lang="en-US" altLang="ko-KR" sz="1800" dirty="0"/>
          </a:p>
          <a:p>
            <a:pPr>
              <a:lnSpc>
                <a:spcPct val="150000"/>
              </a:lnSpc>
            </a:pPr>
            <a:r>
              <a:rPr lang="ko-KR" altLang="en-US" sz="1800" dirty="0"/>
              <a:t>원하는 수만큼의 표본조사구를 조사구별 가구수에 비례하는 확률로 추출</a:t>
            </a:r>
            <a:endParaRPr lang="ko-KR" altLang="en-US" sz="2000" dirty="0"/>
          </a:p>
        </p:txBody>
      </p:sp>
      <p:sp>
        <p:nvSpPr>
          <p:cNvPr id="6" name="AutoShape 5"/>
          <p:cNvSpPr>
            <a:spLocks noChangeArrowheads="1"/>
          </p:cNvSpPr>
          <p:nvPr/>
        </p:nvSpPr>
        <p:spPr bwMode="auto">
          <a:xfrm>
            <a:off x="1988400" y="1612801"/>
            <a:ext cx="194421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다단계군집추출</a:t>
            </a:r>
          </a:p>
        </p:txBody>
      </p:sp>
      <p:sp>
        <p:nvSpPr>
          <p:cNvPr id="8" name="Rectangle 2"/>
          <p:cNvSpPr>
            <a:spLocks noGrp="1" noChangeArrowheads="1"/>
          </p:cNvSpPr>
          <p:nvPr>
            <p:ph type="title"/>
          </p:nvPr>
        </p:nvSpPr>
        <p:spPr>
          <a:xfrm>
            <a:off x="1036320" y="118453"/>
            <a:ext cx="9894952" cy="1052736"/>
          </a:xfrm>
        </p:spPr>
        <p:txBody>
          <a:bodyPr rtlCol="0">
            <a:noAutofit/>
          </a:bodyPr>
          <a:lstStyle/>
          <a:p>
            <a:pPr>
              <a:defRPr/>
            </a:pPr>
            <a:r>
              <a:rPr lang="en-US" altLang="ko-KR" dirty="0"/>
              <a:t>2. 2007</a:t>
            </a:r>
            <a:r>
              <a:rPr lang="ko-KR" altLang="en-US" dirty="0"/>
              <a:t> 경제활동인구조사의 표본설계</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p:cNvSpPr>
            <a:spLocks noGrp="1"/>
          </p:cNvSpPr>
          <p:nvPr>
            <p:ph idx="1"/>
          </p:nvPr>
        </p:nvSpPr>
        <p:spPr>
          <a:xfrm>
            <a:off x="1981200" y="1623105"/>
            <a:ext cx="8229600" cy="3431763"/>
          </a:xfrm>
        </p:spPr>
        <p:txBody>
          <a:bodyPr/>
          <a:lstStyle/>
          <a:p>
            <a:pPr marL="0" indent="0">
              <a:lnSpc>
                <a:spcPct val="150000"/>
              </a:lnSpc>
              <a:buNone/>
            </a:pPr>
            <a:endParaRPr lang="en-US" altLang="ko-KR" sz="2400" dirty="0"/>
          </a:p>
          <a:p>
            <a:pPr>
              <a:lnSpc>
                <a:spcPct val="150000"/>
              </a:lnSpc>
              <a:buFont typeface="+mj-lt"/>
              <a:buAutoNum type="arabicParenR" startAt="3"/>
            </a:pPr>
            <a:r>
              <a:rPr lang="ko-KR" altLang="en-US" sz="1800" dirty="0"/>
              <a:t>조사구역으로 분할</a:t>
            </a:r>
            <a:endParaRPr lang="en-US" altLang="ko-KR" sz="1800" dirty="0"/>
          </a:p>
          <a:p>
            <a:pPr>
              <a:lnSpc>
                <a:spcPct val="150000"/>
              </a:lnSpc>
            </a:pPr>
            <a:r>
              <a:rPr lang="ko-KR" altLang="en-US" sz="1800" dirty="0"/>
              <a:t>각각의 </a:t>
            </a:r>
            <a:r>
              <a:rPr lang="ko-KR" altLang="en-US" sz="1800" dirty="0" err="1"/>
              <a:t>표본조사구를</a:t>
            </a:r>
            <a:r>
              <a:rPr lang="ko-KR" altLang="en-US" sz="1800" dirty="0"/>
              <a:t> </a:t>
            </a:r>
            <a:r>
              <a:rPr lang="en-US" altLang="ko-KR" sz="1800" dirty="0"/>
              <a:t>5</a:t>
            </a:r>
            <a:r>
              <a:rPr lang="ko-KR" altLang="en-US" sz="1800" dirty="0"/>
              <a:t>가구씩 묶인 여러 개의 조사구역으로 분할</a:t>
            </a:r>
            <a:endParaRPr lang="en-US" altLang="ko-KR" sz="1800" dirty="0"/>
          </a:p>
          <a:p>
            <a:pPr>
              <a:lnSpc>
                <a:spcPct val="150000"/>
              </a:lnSpc>
              <a:buFont typeface="+mj-lt"/>
              <a:buAutoNum type="arabicParenR" startAt="4"/>
            </a:pPr>
            <a:r>
              <a:rPr lang="ko-KR" altLang="en-US" sz="1800" dirty="0"/>
              <a:t>표본조사구별로 </a:t>
            </a:r>
            <a:r>
              <a:rPr lang="en-US" altLang="ko-KR" sz="1800" dirty="0"/>
              <a:t>4</a:t>
            </a:r>
            <a:r>
              <a:rPr lang="ko-KR" altLang="en-US" sz="1800" dirty="0"/>
              <a:t>개 조사구역 추출</a:t>
            </a:r>
            <a:endParaRPr lang="en-US" altLang="ko-KR" sz="1800" dirty="0"/>
          </a:p>
          <a:p>
            <a:pPr>
              <a:lnSpc>
                <a:spcPct val="150000"/>
              </a:lnSpc>
            </a:pPr>
            <a:r>
              <a:rPr lang="ko-KR" altLang="en-US" sz="1800" dirty="0"/>
              <a:t>표본조사구별로 하나의 조사구역을 무작위로 추출</a:t>
            </a:r>
            <a:r>
              <a:rPr lang="en-US" altLang="ko-KR" sz="1800" dirty="0"/>
              <a:t>. </a:t>
            </a:r>
            <a:r>
              <a:rPr lang="ko-KR" altLang="en-US" sz="1800" dirty="0"/>
              <a:t>이후 그 북쪽</a:t>
            </a:r>
            <a:r>
              <a:rPr lang="en-US" altLang="ko-KR" sz="1800" dirty="0"/>
              <a:t>, </a:t>
            </a:r>
            <a:r>
              <a:rPr lang="ko-KR" altLang="en-US" sz="1800" dirty="0"/>
              <a:t>시계방향 쪽으로 이동하면서 </a:t>
            </a:r>
            <a:r>
              <a:rPr lang="en-US" altLang="ko-KR" sz="1800" dirty="0"/>
              <a:t>4</a:t>
            </a:r>
            <a:r>
              <a:rPr lang="ko-KR" altLang="en-US" sz="1800" dirty="0"/>
              <a:t>개 조사구역에 속한 </a:t>
            </a:r>
            <a:r>
              <a:rPr lang="en-US" altLang="ko-KR" sz="1800" b="1" dirty="0">
                <a:solidFill>
                  <a:srgbClr val="0070C0"/>
                </a:solidFill>
              </a:rPr>
              <a:t>20</a:t>
            </a:r>
            <a:r>
              <a:rPr lang="ko-KR" altLang="en-US" sz="1800" b="1" dirty="0">
                <a:solidFill>
                  <a:srgbClr val="0070C0"/>
                </a:solidFill>
              </a:rPr>
              <a:t>가구를 군집추출</a:t>
            </a:r>
          </a:p>
          <a:p>
            <a:pPr>
              <a:lnSpc>
                <a:spcPct val="150000"/>
              </a:lnSpc>
            </a:pPr>
            <a:endParaRPr lang="ko-KR" altLang="en-US" sz="2000" dirty="0"/>
          </a:p>
        </p:txBody>
      </p:sp>
      <p:sp>
        <p:nvSpPr>
          <p:cNvPr id="6" name="AutoShape 5"/>
          <p:cNvSpPr>
            <a:spLocks noChangeArrowheads="1"/>
          </p:cNvSpPr>
          <p:nvPr/>
        </p:nvSpPr>
        <p:spPr bwMode="auto">
          <a:xfrm>
            <a:off x="1988400" y="1612801"/>
            <a:ext cx="194421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다단계군집추출</a:t>
            </a:r>
          </a:p>
        </p:txBody>
      </p:sp>
      <p:sp>
        <p:nvSpPr>
          <p:cNvPr id="8" name="Rectangle 2"/>
          <p:cNvSpPr>
            <a:spLocks noGrp="1" noChangeArrowheads="1"/>
          </p:cNvSpPr>
          <p:nvPr>
            <p:ph type="title"/>
          </p:nvPr>
        </p:nvSpPr>
        <p:spPr>
          <a:xfrm>
            <a:off x="1056640" y="139061"/>
            <a:ext cx="9793352" cy="1052736"/>
          </a:xfrm>
        </p:spPr>
        <p:txBody>
          <a:bodyPr rtlCol="0">
            <a:noAutofit/>
          </a:bodyPr>
          <a:lstStyle/>
          <a:p>
            <a:pPr>
              <a:defRPr/>
            </a:pPr>
            <a:r>
              <a:rPr lang="en-US" altLang="ko-KR" dirty="0"/>
              <a:t>2. 2007</a:t>
            </a:r>
            <a:r>
              <a:rPr lang="ko-KR" altLang="en-US" dirty="0"/>
              <a:t> 경제활동인구조사의 표본설계</a:t>
            </a:r>
          </a:p>
        </p:txBody>
      </p:sp>
    </p:spTree>
    <p:extLst>
      <p:ext uri="{BB962C8B-B14F-4D97-AF65-F5344CB8AC3E}">
        <p14:creationId xmlns:p14="http://schemas.microsoft.com/office/powerpoint/2010/main" val="360957087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095625" y="428625"/>
            <a:ext cx="5867400" cy="762000"/>
          </a:xfrm>
        </p:spPr>
        <p:txBody>
          <a:bodyPr/>
          <a:lstStyle/>
          <a:p>
            <a:pPr eaLnBrk="1" hangingPunct="1"/>
            <a:r>
              <a:rPr lang="en-US" altLang="ko-KR" sz="4000" dirty="0"/>
              <a:t>3. </a:t>
            </a:r>
            <a:r>
              <a:rPr lang="ko-KR" altLang="en-US" sz="4000" dirty="0"/>
              <a:t>가중치 부여</a:t>
            </a:r>
          </a:p>
        </p:txBody>
      </p:sp>
      <p:sp>
        <p:nvSpPr>
          <p:cNvPr id="5" name="내용 개체 틀 2"/>
          <p:cNvSpPr>
            <a:spLocks noGrp="1"/>
          </p:cNvSpPr>
          <p:nvPr>
            <p:ph idx="1"/>
          </p:nvPr>
        </p:nvSpPr>
        <p:spPr>
          <a:xfrm>
            <a:off x="1988400" y="1612801"/>
            <a:ext cx="8229600" cy="3431763"/>
          </a:xfrm>
        </p:spPr>
        <p:txBody>
          <a:bodyPr/>
          <a:lstStyle/>
          <a:p>
            <a:pPr marL="0" indent="0">
              <a:lnSpc>
                <a:spcPct val="150000"/>
              </a:lnSpc>
              <a:buNone/>
            </a:pPr>
            <a:endParaRPr lang="en-US" altLang="ko-KR" sz="2400" dirty="0"/>
          </a:p>
          <a:p>
            <a:pPr>
              <a:lnSpc>
                <a:spcPct val="150000"/>
              </a:lnSpc>
            </a:pPr>
            <a:r>
              <a:rPr lang="ko-KR" altLang="en-US" sz="1800" dirty="0"/>
              <a:t>시</a:t>
            </a:r>
            <a:r>
              <a:rPr lang="en-US" altLang="ko-KR" sz="1800" dirty="0"/>
              <a:t>·</a:t>
            </a:r>
            <a:r>
              <a:rPr lang="ko-KR" altLang="en-US" sz="1800" dirty="0"/>
              <a:t>도별 표본크기가 시</a:t>
            </a:r>
            <a:r>
              <a:rPr lang="en-US" altLang="ko-KR" sz="1800" dirty="0"/>
              <a:t>·</a:t>
            </a:r>
            <a:r>
              <a:rPr lang="ko-KR" altLang="en-US" sz="1800" dirty="0"/>
              <a:t>도별 가구수에 비례하지 않기 때문에 행정구역에 따라 하나의 가구가 표본으로 선택될 확률이 다름</a:t>
            </a:r>
          </a:p>
          <a:p>
            <a:pPr>
              <a:lnSpc>
                <a:spcPct val="150000"/>
              </a:lnSpc>
            </a:pPr>
            <a:r>
              <a:rPr lang="ko-KR" altLang="en-US" sz="1800" dirty="0"/>
              <a:t>성</a:t>
            </a:r>
            <a:r>
              <a:rPr lang="en-US" altLang="ko-KR" sz="1800" dirty="0"/>
              <a:t>·</a:t>
            </a:r>
            <a:r>
              <a:rPr lang="ko-KR" altLang="en-US" sz="1800" dirty="0"/>
              <a:t>연령 등의 요인에 따라 개인별로도 선택될 확률이 다르다</a:t>
            </a:r>
            <a:r>
              <a:rPr lang="en-US" altLang="ko-KR" sz="1800" dirty="0"/>
              <a:t>.</a:t>
            </a:r>
          </a:p>
          <a:p>
            <a:pPr>
              <a:lnSpc>
                <a:spcPct val="150000"/>
              </a:lnSpc>
            </a:pPr>
            <a:r>
              <a:rPr lang="ko-KR" altLang="en-US" sz="1800" dirty="0"/>
              <a:t>사후적인 가중치 조정을 통해 표본추출과정에서 드러난 주요요인 별 모집단 구성비와 표본 구성비의 불균형을 바로 잡는다</a:t>
            </a:r>
            <a:r>
              <a:rPr lang="en-US" altLang="ko-KR" sz="1800" dirty="0"/>
              <a:t>.</a:t>
            </a:r>
          </a:p>
          <a:p>
            <a:pPr>
              <a:lnSpc>
                <a:spcPct val="150000"/>
              </a:lnSpc>
            </a:pPr>
            <a:endParaRPr lang="ko-KR" altLang="en-US" sz="2000" dirty="0"/>
          </a:p>
        </p:txBody>
      </p:sp>
      <p:sp>
        <p:nvSpPr>
          <p:cNvPr id="6" name="AutoShape 5"/>
          <p:cNvSpPr>
            <a:spLocks noChangeArrowheads="1"/>
          </p:cNvSpPr>
          <p:nvPr/>
        </p:nvSpPr>
        <p:spPr bwMode="auto">
          <a:xfrm>
            <a:off x="1988400" y="1612801"/>
            <a:ext cx="31683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가중치 부여는 왜 필요한가</a:t>
            </a:r>
            <a:r>
              <a:rPr lang="en-US" altLang="ko-KR" b="1" dirty="0"/>
              <a: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95625" y="428625"/>
            <a:ext cx="5867400" cy="762000"/>
          </a:xfrm>
        </p:spPr>
        <p:txBody>
          <a:bodyPr/>
          <a:lstStyle/>
          <a:p>
            <a:pPr eaLnBrk="1" hangingPunct="1"/>
            <a:r>
              <a:rPr lang="en-US" altLang="ko-KR" sz="4000" dirty="0"/>
              <a:t>3. </a:t>
            </a:r>
            <a:r>
              <a:rPr lang="ko-KR" altLang="en-US" sz="4000" dirty="0"/>
              <a:t>가중치 부여</a:t>
            </a:r>
          </a:p>
        </p:txBody>
      </p:sp>
      <p:sp>
        <p:nvSpPr>
          <p:cNvPr id="6" name="내용 개체 틀 2"/>
          <p:cNvSpPr>
            <a:spLocks noGrp="1"/>
          </p:cNvSpPr>
          <p:nvPr>
            <p:ph idx="1"/>
          </p:nvPr>
        </p:nvSpPr>
        <p:spPr>
          <a:xfrm>
            <a:off x="1975480" y="1810067"/>
            <a:ext cx="8229600" cy="5141168"/>
          </a:xfrm>
        </p:spPr>
        <p:txBody>
          <a:bodyPr/>
          <a:lstStyle/>
          <a:p>
            <a:pPr marL="0" indent="0">
              <a:lnSpc>
                <a:spcPct val="150000"/>
              </a:lnSpc>
              <a:buNone/>
            </a:pPr>
            <a:endParaRPr lang="en-US" altLang="ko-KR" sz="2400" dirty="0"/>
          </a:p>
          <a:p>
            <a:pPr>
              <a:lnSpc>
                <a:spcPct val="150000"/>
              </a:lnSpc>
            </a:pPr>
            <a:r>
              <a:rPr lang="ko-KR" altLang="en-US" sz="1800" b="1" dirty="0"/>
              <a:t>가중치로 수정된 표본의 주요요인 별 구성비가 모집단의  해당 구성비를 반영하도록 가중치를 설계</a:t>
            </a:r>
            <a:r>
              <a:rPr lang="ko-KR" altLang="en-US" sz="1800" dirty="0"/>
              <a:t>한다</a:t>
            </a:r>
            <a:r>
              <a:rPr lang="en-US" altLang="ko-KR" sz="1800" dirty="0"/>
              <a:t>.</a:t>
            </a:r>
          </a:p>
          <a:p>
            <a:pPr lvl="1">
              <a:lnSpc>
                <a:spcPct val="150000"/>
              </a:lnSpc>
              <a:buFont typeface="Arial" panose="020B0604020202020204" pitchFamily="34" charset="0"/>
              <a:buChar char="•"/>
            </a:pPr>
            <a:r>
              <a:rPr lang="ko-KR" altLang="en-US" sz="1600" dirty="0"/>
              <a:t>표본으로 선택된 개개인에게 </a:t>
            </a:r>
            <a:r>
              <a:rPr lang="en-US" altLang="ko-KR" sz="1600" dirty="0"/>
              <a:t>(</a:t>
            </a:r>
            <a:r>
              <a:rPr lang="en-US" altLang="ko-KR" sz="1600" dirty="0" err="1"/>
              <a:t>i</a:t>
            </a:r>
            <a:r>
              <a:rPr lang="en-US" altLang="ko-KR" sz="1600" dirty="0"/>
              <a:t>) </a:t>
            </a:r>
            <a:r>
              <a:rPr lang="ko-KR" altLang="en-US" sz="1600" dirty="0"/>
              <a:t>거주지</a:t>
            </a:r>
            <a:r>
              <a:rPr lang="en-US" altLang="ko-KR" sz="1600" dirty="0"/>
              <a:t>, (ii) </a:t>
            </a:r>
            <a:r>
              <a:rPr lang="ko-KR" altLang="en-US" sz="1600" dirty="0"/>
              <a:t>성</a:t>
            </a:r>
            <a:r>
              <a:rPr lang="en-US" altLang="ko-KR" sz="1600" dirty="0"/>
              <a:t>, (iii) </a:t>
            </a:r>
            <a:r>
              <a:rPr lang="ko-KR" altLang="en-US" sz="1600" dirty="0"/>
              <a:t>연령 등 주요 요인들의 구체적 조합에 따라 서로 다른 가중치를 부여한다</a:t>
            </a:r>
            <a:r>
              <a:rPr lang="en-US" altLang="ko-KR" sz="1600" dirty="0"/>
              <a:t>.</a:t>
            </a:r>
          </a:p>
        </p:txBody>
      </p:sp>
      <p:sp>
        <p:nvSpPr>
          <p:cNvPr id="7" name="AutoShape 5"/>
          <p:cNvSpPr>
            <a:spLocks noChangeArrowheads="1"/>
          </p:cNvSpPr>
          <p:nvPr/>
        </p:nvSpPr>
        <p:spPr bwMode="auto">
          <a:xfrm>
            <a:off x="1988400" y="1612801"/>
            <a:ext cx="324036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어떻게 가중치를 부여하는가</a:t>
            </a:r>
            <a:r>
              <a:rPr lang="en-US" altLang="ko-KR" b="1" dirty="0"/>
              <a:t>?</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167063" y="428625"/>
            <a:ext cx="5867400" cy="762000"/>
          </a:xfrm>
        </p:spPr>
        <p:txBody>
          <a:bodyPr/>
          <a:lstStyle/>
          <a:p>
            <a:pPr eaLnBrk="1" hangingPunct="1"/>
            <a:r>
              <a:rPr lang="en-US" altLang="ko-KR" sz="4000" dirty="0"/>
              <a:t>4. </a:t>
            </a:r>
            <a:r>
              <a:rPr lang="ko-KR" altLang="en-US" sz="4000" dirty="0"/>
              <a:t>표준오차</a:t>
            </a:r>
          </a:p>
        </p:txBody>
      </p:sp>
      <p:grpSp>
        <p:nvGrpSpPr>
          <p:cNvPr id="17411" name="Group 10"/>
          <p:cNvGrpSpPr>
            <a:grpSpLocks/>
          </p:cNvGrpSpPr>
          <p:nvPr/>
        </p:nvGrpSpPr>
        <p:grpSpPr bwMode="auto">
          <a:xfrm>
            <a:off x="1809751" y="2655740"/>
            <a:ext cx="3414713" cy="2357437"/>
            <a:chOff x="144" y="1296"/>
            <a:chExt cx="2151" cy="1632"/>
          </a:xfrm>
        </p:grpSpPr>
        <p:sp>
          <p:nvSpPr>
            <p:cNvPr id="17430" name="AutoShape 5"/>
            <p:cNvSpPr>
              <a:spLocks noChangeArrowheads="1"/>
            </p:cNvSpPr>
            <p:nvPr/>
          </p:nvSpPr>
          <p:spPr bwMode="auto">
            <a:xfrm>
              <a:off x="144" y="1296"/>
              <a:ext cx="2151" cy="163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sp>
          <p:nvSpPr>
            <p:cNvPr id="67591" name="Text Box 7"/>
            <p:cNvSpPr txBox="1">
              <a:spLocks noChangeArrowheads="1"/>
            </p:cNvSpPr>
            <p:nvPr/>
          </p:nvSpPr>
          <p:spPr bwMode="auto">
            <a:xfrm>
              <a:off x="225" y="1485"/>
              <a:ext cx="2013" cy="1214"/>
            </a:xfrm>
            <a:prstGeom prst="rect">
              <a:avLst/>
            </a:prstGeom>
            <a:noFill/>
            <a:ln w="9525">
              <a:noFill/>
              <a:miter lim="800000"/>
              <a:headEnd/>
              <a:tailEnd/>
            </a:ln>
            <a:effectLst/>
          </p:spPr>
          <p:txBody>
            <a:bodyPr>
              <a:spAutoFit/>
            </a:bodyPr>
            <a:lstStyle/>
            <a:p>
              <a:pPr algn="ctr">
                <a:defRPr/>
              </a:pPr>
              <a:r>
                <a:rPr lang="ko-KR" altLang="en-US" dirty="0">
                  <a:effectLst>
                    <a:outerShdw blurRad="38100" dist="38100" dir="2700000" algn="tl">
                      <a:srgbClr val="C0C0C0"/>
                    </a:outerShdw>
                  </a:effectLst>
                  <a:latin typeface="맑은 고딕" pitchFamily="50" charset="-127"/>
                </a:rPr>
                <a:t>군집 표본</a:t>
              </a:r>
            </a:p>
            <a:p>
              <a:pPr algn="ctr">
                <a:defRPr/>
              </a:pPr>
              <a:endParaRPr lang="ko-KR" altLang="en-US" dirty="0">
                <a:effectLst>
                  <a:outerShdw blurRad="38100" dist="38100" dir="2700000" algn="tl">
                    <a:srgbClr val="C0C0C0"/>
                  </a:outerShdw>
                </a:effectLst>
                <a:latin typeface="맑은 고딕" pitchFamily="50" charset="-127"/>
              </a:endParaRPr>
            </a:p>
            <a:p>
              <a:pPr algn="ctr">
                <a:defRPr/>
              </a:pPr>
              <a:r>
                <a:rPr lang="ko-KR" altLang="en-US" dirty="0">
                  <a:latin typeface="맑은 고딕" pitchFamily="50" charset="-127"/>
                </a:rPr>
                <a:t>어떤 하나의 조사구역이</a:t>
              </a:r>
              <a:endParaRPr lang="en-US" altLang="ko-KR" dirty="0">
                <a:latin typeface="맑은 고딕" pitchFamily="50" charset="-127"/>
              </a:endParaRPr>
            </a:p>
            <a:p>
              <a:pPr algn="ctr">
                <a:defRPr/>
              </a:pPr>
              <a:r>
                <a:rPr lang="ko-KR" altLang="en-US" dirty="0">
                  <a:latin typeface="맑은 고딕" pitchFamily="50" charset="-127"/>
                </a:rPr>
                <a:t>선택되면</a:t>
              </a:r>
              <a:r>
                <a:rPr lang="en-US" altLang="ko-KR" dirty="0">
                  <a:latin typeface="맑은 고딕" pitchFamily="50" charset="-127"/>
                </a:rPr>
                <a:t>, </a:t>
              </a:r>
              <a:r>
                <a:rPr lang="ko-KR" altLang="en-US" dirty="0">
                  <a:latin typeface="맑은 고딕" pitchFamily="50" charset="-127"/>
                </a:rPr>
                <a:t>그 이웃의 조사구역이 선택될 확률도 매우 커진다</a:t>
              </a:r>
              <a:r>
                <a:rPr lang="en-US" altLang="ko-KR" dirty="0">
                  <a:latin typeface="맑은 고딕" pitchFamily="50" charset="-127"/>
                </a:rPr>
                <a:t>.</a:t>
              </a:r>
            </a:p>
          </p:txBody>
        </p:sp>
      </p:grpSp>
      <p:grpSp>
        <p:nvGrpSpPr>
          <p:cNvPr id="17412" name="Group 11"/>
          <p:cNvGrpSpPr>
            <a:grpSpLocks/>
          </p:cNvGrpSpPr>
          <p:nvPr/>
        </p:nvGrpSpPr>
        <p:grpSpPr bwMode="auto">
          <a:xfrm>
            <a:off x="6810375" y="2584302"/>
            <a:ext cx="3657600" cy="2371725"/>
            <a:chOff x="3312" y="1296"/>
            <a:chExt cx="2304" cy="1632"/>
          </a:xfrm>
        </p:grpSpPr>
        <p:sp>
          <p:nvSpPr>
            <p:cNvPr id="17428" name="AutoShape 8"/>
            <p:cNvSpPr>
              <a:spLocks noChangeArrowheads="1"/>
            </p:cNvSpPr>
            <p:nvPr/>
          </p:nvSpPr>
          <p:spPr bwMode="auto">
            <a:xfrm>
              <a:off x="3312" y="1296"/>
              <a:ext cx="2304" cy="163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sp>
          <p:nvSpPr>
            <p:cNvPr id="67593" name="Text Box 9"/>
            <p:cNvSpPr txBox="1">
              <a:spLocks noChangeArrowheads="1"/>
            </p:cNvSpPr>
            <p:nvPr/>
          </p:nvSpPr>
          <p:spPr bwMode="auto">
            <a:xfrm>
              <a:off x="3375" y="1485"/>
              <a:ext cx="2208" cy="1017"/>
            </a:xfrm>
            <a:prstGeom prst="rect">
              <a:avLst/>
            </a:prstGeom>
            <a:noFill/>
            <a:ln w="9525">
              <a:noFill/>
              <a:miter lim="800000"/>
              <a:headEnd/>
              <a:tailEnd/>
            </a:ln>
            <a:effectLst/>
          </p:spPr>
          <p:txBody>
            <a:bodyPr>
              <a:spAutoFit/>
            </a:bodyPr>
            <a:lstStyle/>
            <a:p>
              <a:pPr algn="ctr">
                <a:defRPr/>
              </a:pPr>
              <a:r>
                <a:rPr lang="ko-KR" altLang="en-US" dirty="0">
                  <a:effectLst>
                    <a:outerShdw blurRad="38100" dist="38100" dir="2700000" algn="tl">
                      <a:srgbClr val="C0C0C0"/>
                    </a:outerShdw>
                  </a:effectLst>
                  <a:latin typeface="맑은 고딕" pitchFamily="50" charset="-127"/>
                </a:rPr>
                <a:t>단순 무작위 표본</a:t>
              </a:r>
              <a:endParaRPr lang="en-US" altLang="ko-KR" dirty="0">
                <a:effectLst>
                  <a:outerShdw blurRad="38100" dist="38100" dir="2700000" algn="tl">
                    <a:srgbClr val="C0C0C0"/>
                  </a:outerShdw>
                </a:effectLst>
                <a:latin typeface="맑은 고딕" pitchFamily="50" charset="-127"/>
              </a:endParaRPr>
            </a:p>
            <a:p>
              <a:pPr algn="ctr">
                <a:defRPr/>
              </a:pPr>
              <a:endParaRPr lang="ko-KR" altLang="en-US" dirty="0">
                <a:effectLst>
                  <a:outerShdw blurRad="38100" dist="38100" dir="2700000" algn="tl">
                    <a:srgbClr val="C0C0C0"/>
                  </a:outerShdw>
                </a:effectLst>
                <a:latin typeface="맑은 고딕" pitchFamily="50" charset="-127"/>
              </a:endParaRPr>
            </a:p>
            <a:p>
              <a:pPr algn="ctr">
                <a:defRPr/>
              </a:pPr>
              <a:r>
                <a:rPr lang="ko-KR" altLang="en-US" dirty="0">
                  <a:latin typeface="맑은 고딕" pitchFamily="50" charset="-127"/>
                </a:rPr>
                <a:t>하나의 조사구역이 선택되는 사건과 그 이웃의 다른 조사구역이 선택되는 사건은 서로 독립이다</a:t>
              </a:r>
              <a:r>
                <a:rPr lang="en-US" altLang="ko-KR" b="1" dirty="0">
                  <a:latin typeface="휴먼명조" charset="-127"/>
                  <a:ea typeface="휴먼명조" charset="-127"/>
                </a:rPr>
                <a:t>.</a:t>
              </a:r>
            </a:p>
          </p:txBody>
        </p:sp>
      </p:grpSp>
      <p:grpSp>
        <p:nvGrpSpPr>
          <p:cNvPr id="17413" name="Group 32"/>
          <p:cNvGrpSpPr>
            <a:grpSpLocks/>
          </p:cNvGrpSpPr>
          <p:nvPr/>
        </p:nvGrpSpPr>
        <p:grpSpPr bwMode="auto">
          <a:xfrm>
            <a:off x="5381627" y="2727176"/>
            <a:ext cx="1290638" cy="2209800"/>
            <a:chOff x="2496" y="1392"/>
            <a:chExt cx="813" cy="1392"/>
          </a:xfrm>
        </p:grpSpPr>
        <p:grpSp>
          <p:nvGrpSpPr>
            <p:cNvPr id="17418" name="Group 25"/>
            <p:cNvGrpSpPr>
              <a:grpSpLocks/>
            </p:cNvGrpSpPr>
            <p:nvPr/>
          </p:nvGrpSpPr>
          <p:grpSpPr bwMode="auto">
            <a:xfrm>
              <a:off x="2541" y="1437"/>
              <a:ext cx="768" cy="1259"/>
              <a:chOff x="2541" y="1389"/>
              <a:chExt cx="768" cy="1259"/>
            </a:xfrm>
          </p:grpSpPr>
          <p:grpSp>
            <p:nvGrpSpPr>
              <p:cNvPr id="17420" name="Group 18"/>
              <p:cNvGrpSpPr>
                <a:grpSpLocks/>
              </p:cNvGrpSpPr>
              <p:nvPr/>
            </p:nvGrpSpPr>
            <p:grpSpPr bwMode="auto">
              <a:xfrm>
                <a:off x="2592" y="1650"/>
                <a:ext cx="576" cy="353"/>
                <a:chOff x="2592" y="1326"/>
                <a:chExt cx="528" cy="589"/>
              </a:xfrm>
            </p:grpSpPr>
            <p:sp>
              <p:nvSpPr>
                <p:cNvPr id="17426" name="Line 15"/>
                <p:cNvSpPr>
                  <a:spLocks noChangeShapeType="1"/>
                </p:cNvSpPr>
                <p:nvPr/>
              </p:nvSpPr>
              <p:spPr bwMode="auto">
                <a:xfrm flipV="1">
                  <a:off x="2592" y="1326"/>
                  <a:ext cx="528"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427" name="Line 17"/>
                <p:cNvSpPr>
                  <a:spLocks noChangeShapeType="1"/>
                </p:cNvSpPr>
                <p:nvPr/>
              </p:nvSpPr>
              <p:spPr bwMode="auto">
                <a:xfrm>
                  <a:off x="2592" y="1627"/>
                  <a:ext cx="528"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17421" name="Group 19"/>
              <p:cNvGrpSpPr>
                <a:grpSpLocks/>
              </p:cNvGrpSpPr>
              <p:nvPr/>
            </p:nvGrpSpPr>
            <p:grpSpPr bwMode="auto">
              <a:xfrm flipH="1">
                <a:off x="2591" y="2292"/>
                <a:ext cx="578" cy="356"/>
                <a:chOff x="2592" y="1359"/>
                <a:chExt cx="530" cy="595"/>
              </a:xfrm>
            </p:grpSpPr>
            <p:sp>
              <p:nvSpPr>
                <p:cNvPr id="17424" name="Line 20"/>
                <p:cNvSpPr>
                  <a:spLocks noChangeShapeType="1"/>
                </p:cNvSpPr>
                <p:nvPr/>
              </p:nvSpPr>
              <p:spPr bwMode="auto">
                <a:xfrm flipV="1">
                  <a:off x="2594" y="1359"/>
                  <a:ext cx="528"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425" name="Line 21"/>
                <p:cNvSpPr>
                  <a:spLocks noChangeShapeType="1"/>
                </p:cNvSpPr>
                <p:nvPr/>
              </p:nvSpPr>
              <p:spPr bwMode="auto">
                <a:xfrm>
                  <a:off x="2592" y="1665"/>
                  <a:ext cx="528" cy="28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17422" name="Text Box 22"/>
              <p:cNvSpPr txBox="1">
                <a:spLocks noChangeArrowheads="1"/>
              </p:cNvSpPr>
              <p:nvPr/>
            </p:nvSpPr>
            <p:spPr bwMode="auto">
              <a:xfrm>
                <a:off x="2541" y="2064"/>
                <a:ext cx="76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FontTx/>
                  <a:buNone/>
                </a:pPr>
                <a:r>
                  <a:rPr lang="ko-KR" altLang="en-US" sz="1800"/>
                  <a:t>표준오차</a:t>
                </a:r>
                <a:endParaRPr lang="ko-KR" altLang="en-US" sz="1800" dirty="0"/>
              </a:p>
            </p:txBody>
          </p:sp>
          <p:sp>
            <p:nvSpPr>
              <p:cNvPr id="17423" name="Text Box 23"/>
              <p:cNvSpPr txBox="1">
                <a:spLocks noChangeArrowheads="1"/>
              </p:cNvSpPr>
              <p:nvPr/>
            </p:nvSpPr>
            <p:spPr bwMode="auto">
              <a:xfrm>
                <a:off x="2541" y="1389"/>
                <a:ext cx="6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FontTx/>
                  <a:buNone/>
                </a:pPr>
                <a:r>
                  <a:rPr lang="ko-KR" altLang="en-US" sz="1800" dirty="0"/>
                  <a:t>정보량</a:t>
                </a:r>
              </a:p>
            </p:txBody>
          </p:sp>
        </p:grpSp>
        <p:sp>
          <p:nvSpPr>
            <p:cNvPr id="17419" name="Rectangle 24"/>
            <p:cNvSpPr>
              <a:spLocks noChangeArrowheads="1"/>
            </p:cNvSpPr>
            <p:nvPr/>
          </p:nvSpPr>
          <p:spPr bwMode="auto">
            <a:xfrm>
              <a:off x="2496" y="1392"/>
              <a:ext cx="768" cy="139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grpSp>
      <p:sp>
        <p:nvSpPr>
          <p:cNvPr id="24" name="내용 개체 틀 2"/>
          <p:cNvSpPr>
            <a:spLocks noGrp="1"/>
          </p:cNvSpPr>
          <p:nvPr>
            <p:ph idx="1"/>
          </p:nvPr>
        </p:nvSpPr>
        <p:spPr>
          <a:xfrm>
            <a:off x="1809750" y="2241668"/>
            <a:ext cx="8229600" cy="620396"/>
          </a:xfrm>
        </p:spPr>
        <p:txBody>
          <a:bodyPr/>
          <a:lstStyle/>
          <a:p>
            <a:pPr latinLnBrk="0">
              <a:spcBef>
                <a:spcPct val="0"/>
              </a:spcBef>
            </a:pPr>
            <a:r>
              <a:rPr lang="ko-KR" altLang="en-US" sz="1800" dirty="0">
                <a:latin typeface="Times New Roman" panose="02020603050405020304" pitchFamily="18" charset="0"/>
              </a:rPr>
              <a:t>경제활동인구조사는 다단계군집추출 적용</a:t>
            </a:r>
          </a:p>
        </p:txBody>
      </p:sp>
      <p:sp>
        <p:nvSpPr>
          <p:cNvPr id="25" name="내용 개체 틀 2"/>
          <p:cNvSpPr txBox="1">
            <a:spLocks/>
          </p:cNvSpPr>
          <p:nvPr/>
        </p:nvSpPr>
        <p:spPr bwMode="auto">
          <a:xfrm>
            <a:off x="1938338" y="5212648"/>
            <a:ext cx="8229600" cy="1600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atinLnBrk="0">
              <a:lnSpc>
                <a:spcPct val="150000"/>
              </a:lnSpc>
              <a:spcBef>
                <a:spcPts val="24"/>
              </a:spcBef>
            </a:pPr>
            <a:r>
              <a:rPr lang="ko-KR" altLang="en-US" sz="1800" dirty="0">
                <a:latin typeface="Times New Roman" panose="02020603050405020304" pitchFamily="18" charset="0"/>
              </a:rPr>
              <a:t>군집표본은 같은 크기의 단순무작위표본에 비해 정보량이 적으므로 단순무작위표본에 적용한 표준오차 공식을 군집표본에는 적용할 수 없다</a:t>
            </a:r>
            <a:r>
              <a:rPr lang="en-US" altLang="ko-KR" sz="1800" dirty="0">
                <a:latin typeface="Times New Roman" panose="02020603050405020304" pitchFamily="18" charset="0"/>
              </a:rPr>
              <a:t>.</a:t>
            </a:r>
          </a:p>
          <a:p>
            <a:pPr latinLnBrk="0">
              <a:lnSpc>
                <a:spcPct val="150000"/>
              </a:lnSpc>
              <a:spcBef>
                <a:spcPts val="24"/>
              </a:spcBef>
            </a:pPr>
            <a:r>
              <a:rPr lang="ko-KR" altLang="en-US" sz="1800" b="1" u="sng" dirty="0">
                <a:latin typeface="Times New Roman" panose="02020603050405020304" pitchFamily="18" charset="0"/>
              </a:rPr>
              <a:t>군집표본의 표준오차는 예컨대 </a:t>
            </a:r>
            <a:r>
              <a:rPr lang="ko-KR" altLang="en-US" sz="1800" b="1" u="sng" dirty="0" err="1">
                <a:latin typeface="Times New Roman" panose="02020603050405020304" pitchFamily="18" charset="0"/>
              </a:rPr>
              <a:t>이분표본법을</a:t>
            </a:r>
            <a:r>
              <a:rPr lang="ko-KR" altLang="en-US" sz="1800" b="1" u="sng" dirty="0">
                <a:latin typeface="Times New Roman" panose="02020603050405020304" pitchFamily="18" charset="0"/>
              </a:rPr>
              <a:t> 이용</a:t>
            </a:r>
            <a:r>
              <a:rPr lang="ko-KR" altLang="en-US" sz="1800" b="1" dirty="0">
                <a:latin typeface="Times New Roman" panose="02020603050405020304" pitchFamily="18" charset="0"/>
              </a:rPr>
              <a:t>하여 구할 수 있다</a:t>
            </a:r>
            <a:r>
              <a:rPr lang="en-US" altLang="ko-KR" sz="1800" b="1" dirty="0">
                <a:latin typeface="Times New Roman" panose="02020603050405020304" pitchFamily="18" charset="0"/>
              </a:rPr>
              <a:t>.</a:t>
            </a:r>
          </a:p>
        </p:txBody>
      </p:sp>
      <p:sp>
        <p:nvSpPr>
          <p:cNvPr id="23" name="AutoShape 5"/>
          <p:cNvSpPr>
            <a:spLocks noChangeArrowheads="1"/>
          </p:cNvSpPr>
          <p:nvPr/>
        </p:nvSpPr>
        <p:spPr bwMode="auto">
          <a:xfrm>
            <a:off x="1988400" y="1612801"/>
            <a:ext cx="301467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군집 표본 </a:t>
            </a:r>
            <a:r>
              <a:rPr lang="en-US" altLang="ko-KR" b="1" dirty="0"/>
              <a:t>vs. </a:t>
            </a:r>
            <a:r>
              <a:rPr lang="ko-KR" altLang="en-US" b="1" dirty="0"/>
              <a:t>무작위 표본</a:t>
            </a:r>
            <a:endParaRPr lang="en-US" altLang="ko-KR" b="1" dirty="0"/>
          </a:p>
        </p:txBody>
      </p:sp>
      <p:sp>
        <p:nvSpPr>
          <p:cNvPr id="26" name="슬라이드 번호 개체 틀 10"/>
          <p:cNvSpPr txBox="1">
            <a:spLocks/>
          </p:cNvSpPr>
          <p:nvPr/>
        </p:nvSpPr>
        <p:spPr bwMode="auto">
          <a:xfrm>
            <a:off x="80772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r" rtl="0" eaLnBrk="0" fontAlgn="base" latinLnBrk="1" hangingPunct="0">
              <a:spcBef>
                <a:spcPct val="20000"/>
              </a:spcBef>
              <a:spcAft>
                <a:spcPct val="0"/>
              </a:spcAft>
              <a:buFont typeface="Arial" panose="020B0604020202020204" pitchFamily="34" charset="0"/>
              <a:buChar char="•"/>
              <a:defRPr sz="3200" kern="1200">
                <a:solidFill>
                  <a:schemeClr val="tx1"/>
                </a:solidFill>
                <a:latin typeface="맑은 고딕" panose="020B0503020000020004" pitchFamily="50" charset="-127"/>
                <a:ea typeface="+mn-ea"/>
                <a:cs typeface="+mn-cs"/>
              </a:defRPr>
            </a:lvl1pPr>
            <a:lvl2pPr marL="742950" indent="-285750" algn="l" rtl="0" eaLnBrk="0" fontAlgn="base" latinLnBrk="1" hangingPunct="0">
              <a:spcBef>
                <a:spcPct val="20000"/>
              </a:spcBef>
              <a:spcAft>
                <a:spcPct val="0"/>
              </a:spcAft>
              <a:buFont typeface="Arial" panose="020B0604020202020204" pitchFamily="34" charset="0"/>
              <a:buChar char="–"/>
              <a:defRPr sz="2800" kern="1200">
                <a:solidFill>
                  <a:schemeClr val="tx1"/>
                </a:solidFill>
                <a:latin typeface="맑은 고딕" panose="020B0503020000020004" pitchFamily="50" charset="-127"/>
                <a:ea typeface="+mn-ea"/>
                <a:cs typeface="+mn-cs"/>
              </a:defRPr>
            </a:lvl2pPr>
            <a:lvl3pPr marL="1143000" indent="-228600" algn="l" rtl="0" eaLnBrk="0" fontAlgn="base" latinLnBrk="1" hangingPunct="0">
              <a:spcBef>
                <a:spcPct val="20000"/>
              </a:spcBef>
              <a:spcAft>
                <a:spcPct val="0"/>
              </a:spcAft>
              <a:buFont typeface="Arial" panose="020B0604020202020204" pitchFamily="34" charset="0"/>
              <a:buChar char="•"/>
              <a:defRPr sz="2400" kern="1200">
                <a:solidFill>
                  <a:schemeClr val="tx1"/>
                </a:solidFill>
                <a:latin typeface="맑은 고딕" panose="020B0503020000020004" pitchFamily="50" charset="-127"/>
                <a:ea typeface="+mn-ea"/>
                <a:cs typeface="+mn-cs"/>
              </a:defRPr>
            </a:lvl3pPr>
            <a:lvl4pPr marL="16002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맑은 고딕" panose="020B0503020000020004" pitchFamily="50" charset="-127"/>
                <a:ea typeface="+mn-ea"/>
                <a:cs typeface="+mn-cs"/>
              </a:defRPr>
            </a:lvl4pPr>
            <a:lvl5pPr marL="2057400" indent="-228600" algn="l"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맑은 고딕" panose="020B0503020000020004" pitchFamily="50" charset="-127"/>
                <a:ea typeface="+mn-ea"/>
                <a:cs typeface="+mn-cs"/>
              </a:defRPr>
            </a:lvl5pPr>
            <a:lvl6pPr marL="2514600" indent="-228600" algn="l" defTabSz="914400"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맑은 고딕" panose="020B0503020000020004" pitchFamily="50" charset="-127"/>
                <a:ea typeface="+mn-ea"/>
                <a:cs typeface="+mn-cs"/>
              </a:defRPr>
            </a:lvl6pPr>
            <a:lvl7pPr marL="2971800" indent="-228600" algn="l" defTabSz="914400"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맑은 고딕" panose="020B0503020000020004" pitchFamily="50" charset="-127"/>
                <a:ea typeface="+mn-ea"/>
                <a:cs typeface="+mn-cs"/>
              </a:defRPr>
            </a:lvl7pPr>
            <a:lvl8pPr marL="3429000" indent="-228600" algn="l" defTabSz="914400"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맑은 고딕" panose="020B0503020000020004" pitchFamily="50" charset="-127"/>
                <a:ea typeface="+mn-ea"/>
                <a:cs typeface="+mn-cs"/>
              </a:defRPr>
            </a:lvl8pPr>
            <a:lvl9pPr marL="3886200" indent="-228600" algn="l" defTabSz="914400" rtl="0" eaLnBrk="0" fontAlgn="base" latinLnBrk="1" hangingPunct="0">
              <a:spcBef>
                <a:spcPct val="20000"/>
              </a:spcBef>
              <a:spcAft>
                <a:spcPct val="0"/>
              </a:spcAft>
              <a:buFont typeface="Arial" panose="020B0604020202020204" pitchFamily="34" charset="0"/>
              <a:buChar char="»"/>
              <a:defRPr sz="2000" kern="1200">
                <a:solidFill>
                  <a:schemeClr val="tx1"/>
                </a:solidFill>
                <a:latin typeface="맑은 고딕" panose="020B0503020000020004" pitchFamily="50" charset="-127"/>
                <a:ea typeface="+mn-ea"/>
                <a:cs typeface="+mn-cs"/>
              </a:defRPr>
            </a:lvl9pPr>
          </a:lstStyle>
          <a:p>
            <a:pPr latinLnBrk="0">
              <a:spcBef>
                <a:spcPct val="0"/>
              </a:spcBef>
              <a:buFontTx/>
              <a:buNone/>
            </a:pPr>
            <a:r>
              <a:rPr lang="en-US" altLang="ko-KR" sz="1200" dirty="0">
                <a:solidFill>
                  <a:srgbClr val="898989"/>
                </a:solidFill>
                <a:latin typeface="Times New Roman" panose="02020603050405020304" pitchFamily="18" charset="0"/>
              </a:rPr>
              <a:t>13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txBox="1">
            <a:spLocks noChangeArrowheads="1"/>
          </p:cNvSpPr>
          <p:nvPr/>
        </p:nvSpPr>
        <p:spPr bwMode="auto">
          <a:xfrm>
            <a:off x="4126825" y="2437056"/>
            <a:ext cx="4644008"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자료의 중심과 퍼진 정도</a:t>
            </a: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평균</a:t>
            </a:r>
            <a:r>
              <a:rPr lang="en-US" altLang="ko-KR" sz="2000" dirty="0">
                <a:solidFill>
                  <a:srgbClr val="000000"/>
                </a:solidFill>
                <a:latin typeface="나눔고딕" panose="020D0604000000000000" pitchFamily="50" charset="-127"/>
                <a:ea typeface="나눔고딕" panose="020D0604000000000000" pitchFamily="50" charset="-127"/>
              </a:rPr>
              <a:t>, </a:t>
            </a:r>
            <a:r>
              <a:rPr lang="ko-KR" altLang="en-US" sz="2000" dirty="0">
                <a:solidFill>
                  <a:srgbClr val="000000"/>
                </a:solidFill>
                <a:latin typeface="나눔고딕" panose="020D0604000000000000" pitchFamily="50" charset="-127"/>
                <a:ea typeface="나눔고딕" panose="020D0604000000000000" pitchFamily="50" charset="-127"/>
              </a:rPr>
              <a:t>중앙값</a:t>
            </a:r>
            <a:r>
              <a:rPr lang="en-US" altLang="ko-KR" sz="2000" dirty="0">
                <a:solidFill>
                  <a:srgbClr val="000000"/>
                </a:solidFill>
                <a:latin typeface="나눔고딕" panose="020D0604000000000000" pitchFamily="50" charset="-127"/>
                <a:ea typeface="나눔고딕" panose="020D0604000000000000" pitchFamily="50" charset="-127"/>
              </a:rPr>
              <a:t>, </a:t>
            </a:r>
            <a:r>
              <a:rPr lang="ko-KR" altLang="en-US" sz="2000" dirty="0" err="1">
                <a:solidFill>
                  <a:srgbClr val="000000"/>
                </a:solidFill>
                <a:latin typeface="나눔고딕" panose="020D0604000000000000" pitchFamily="50" charset="-127"/>
                <a:ea typeface="나눔고딕" panose="020D0604000000000000" pitchFamily="50" charset="-127"/>
              </a:rPr>
              <a:t>최빈치</a:t>
            </a:r>
            <a:endParaRPr lang="ko-KR" altLang="en-US" sz="2000" dirty="0">
              <a:solidFill>
                <a:srgbClr val="000000"/>
              </a:solidFill>
              <a:latin typeface="나눔고딕" panose="020D0604000000000000" pitchFamily="50" charset="-127"/>
              <a:ea typeface="나눔고딕" panose="020D0604000000000000" pitchFamily="50" charset="-127"/>
            </a:endParaRP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제곱근</a:t>
            </a:r>
            <a:r>
              <a:rPr lang="en-US" altLang="ko-KR" sz="2000" dirty="0">
                <a:solidFill>
                  <a:srgbClr val="000000"/>
                </a:solidFill>
                <a:latin typeface="나눔고딕" panose="020D0604000000000000" pitchFamily="50" charset="-127"/>
                <a:ea typeface="나눔고딕" panose="020D0604000000000000" pitchFamily="50" charset="-127"/>
              </a:rPr>
              <a:t>-</a:t>
            </a:r>
            <a:r>
              <a:rPr lang="ko-KR" altLang="en-US" sz="2000" dirty="0">
                <a:solidFill>
                  <a:srgbClr val="000000"/>
                </a:solidFill>
                <a:latin typeface="나눔고딕" panose="020D0604000000000000" pitchFamily="50" charset="-127"/>
                <a:ea typeface="나눔고딕" panose="020D0604000000000000" pitchFamily="50" charset="-127"/>
              </a:rPr>
              <a:t>평균</a:t>
            </a:r>
            <a:r>
              <a:rPr lang="en-US" altLang="ko-KR" sz="2000" dirty="0">
                <a:solidFill>
                  <a:srgbClr val="000000"/>
                </a:solidFill>
                <a:latin typeface="나눔고딕" panose="020D0604000000000000" pitchFamily="50" charset="-127"/>
                <a:ea typeface="나눔고딕" panose="020D0604000000000000" pitchFamily="50" charset="-127"/>
              </a:rPr>
              <a:t>-</a:t>
            </a:r>
            <a:r>
              <a:rPr lang="ko-KR" altLang="en-US" sz="2000" dirty="0">
                <a:solidFill>
                  <a:srgbClr val="000000"/>
                </a:solidFill>
                <a:latin typeface="나눔고딕" panose="020D0604000000000000" pitchFamily="50" charset="-127"/>
                <a:ea typeface="나눔고딕" panose="020D0604000000000000" pitchFamily="50" charset="-127"/>
              </a:rPr>
              <a:t>제곱</a:t>
            </a:r>
            <a:r>
              <a:rPr lang="en-US" altLang="ko-KR" sz="2000" dirty="0">
                <a:solidFill>
                  <a:srgbClr val="000000"/>
                </a:solidFill>
                <a:latin typeface="나눔고딕" panose="020D0604000000000000" pitchFamily="50" charset="-127"/>
                <a:ea typeface="나눔고딕" panose="020D0604000000000000" pitchFamily="50" charset="-127"/>
              </a:rPr>
              <a:t>(RMS)</a:t>
            </a:r>
            <a:endParaRPr lang="ko-KR" altLang="en-US" sz="2000" dirty="0">
              <a:solidFill>
                <a:srgbClr val="000000"/>
              </a:solidFill>
              <a:latin typeface="나눔고딕" panose="020D0604000000000000" pitchFamily="50" charset="-127"/>
              <a:ea typeface="나눔고딕" panose="020D0604000000000000" pitchFamily="50" charset="-127"/>
            </a:endParaRP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표준편차</a:t>
            </a:r>
          </a:p>
          <a:p>
            <a:pPr marL="381000" indent="-381000" algn="l">
              <a:lnSpc>
                <a:spcPct val="15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자유도</a:t>
            </a:r>
          </a:p>
          <a:p>
            <a:pPr marL="381000" indent="-381000" algn="l">
              <a:lnSpc>
                <a:spcPct val="150000"/>
              </a:lnSpc>
            </a:pPr>
            <a:r>
              <a:rPr lang="en-US" altLang="ko-KR" sz="2000" dirty="0">
                <a:solidFill>
                  <a:srgbClr val="000000"/>
                </a:solidFill>
                <a:latin typeface="나눔고딕" panose="020D0604000000000000" pitchFamily="50" charset="-127"/>
                <a:ea typeface="나눔고딕" panose="020D0604000000000000" pitchFamily="50" charset="-127"/>
              </a:rPr>
              <a:t>6.  </a:t>
            </a:r>
            <a:r>
              <a:rPr lang="ko-KR" altLang="en-US" sz="2000" dirty="0">
                <a:solidFill>
                  <a:srgbClr val="000000"/>
                </a:solidFill>
                <a:latin typeface="나눔고딕" panose="020D0604000000000000" pitchFamily="50" charset="-127"/>
                <a:ea typeface="나눔고딕" panose="020D0604000000000000" pitchFamily="50" charset="-127"/>
              </a:rPr>
              <a:t>측정오차</a:t>
            </a:r>
            <a:r>
              <a:rPr lang="en-US" altLang="ko-KR" sz="2000" dirty="0">
                <a:solidFill>
                  <a:srgbClr val="000000"/>
                </a:solidFill>
                <a:latin typeface="나눔고딕" panose="020D0604000000000000" pitchFamily="50" charset="-127"/>
                <a:ea typeface="나눔고딕" panose="020D0604000000000000" pitchFamily="50" charset="-127"/>
              </a:rPr>
              <a:t>, </a:t>
            </a:r>
            <a:r>
              <a:rPr lang="ko-KR" altLang="en-US" sz="2000" dirty="0">
                <a:solidFill>
                  <a:srgbClr val="000000"/>
                </a:solidFill>
                <a:latin typeface="나눔고딕" panose="020D0604000000000000" pitchFamily="50" charset="-127"/>
                <a:ea typeface="나눔고딕" panose="020D0604000000000000" pitchFamily="50" charset="-127"/>
              </a:rPr>
              <a:t>편의</a:t>
            </a:r>
            <a:r>
              <a:rPr lang="en-US" altLang="ko-KR" sz="2000" dirty="0">
                <a:solidFill>
                  <a:srgbClr val="000000"/>
                </a:solidFill>
                <a:latin typeface="나눔고딕" panose="020D0604000000000000" pitchFamily="50" charset="-127"/>
                <a:ea typeface="나눔고딕" panose="020D0604000000000000" pitchFamily="50" charset="-127"/>
              </a:rPr>
              <a:t>, </a:t>
            </a:r>
            <a:r>
              <a:rPr lang="ko-KR" altLang="en-US" sz="2000" dirty="0" err="1">
                <a:solidFill>
                  <a:srgbClr val="000000"/>
                </a:solidFill>
                <a:latin typeface="나눔고딕" panose="020D0604000000000000" pitchFamily="50" charset="-127"/>
                <a:ea typeface="나눔고딕" panose="020D0604000000000000" pitchFamily="50" charset="-127"/>
              </a:rPr>
              <a:t>이탈값</a:t>
            </a:r>
            <a:endParaRPr lang="ko-KR" altLang="en-US" sz="2000" dirty="0">
              <a:solidFill>
                <a:srgbClr val="000000"/>
              </a:solidFill>
              <a:latin typeface="나눔고딕" panose="020D0604000000000000" pitchFamily="50" charset="-127"/>
              <a:ea typeface="나눔고딕" panose="020D0604000000000000" pitchFamily="50" charset="-127"/>
            </a:endParaRPr>
          </a:p>
        </p:txBody>
      </p:sp>
      <p:sp>
        <p:nvSpPr>
          <p:cNvPr id="7" name="Rectangle 6"/>
          <p:cNvSpPr txBox="1">
            <a:spLocks noChangeArrowheads="1"/>
          </p:cNvSpPr>
          <p:nvPr/>
        </p:nvSpPr>
        <p:spPr bwMode="auto">
          <a:xfrm>
            <a:off x="2550322" y="450542"/>
            <a:ext cx="6858047" cy="15382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fontAlgn="base" latinLnBrk="1">
              <a:spcBef>
                <a:spcPct val="0"/>
              </a:spcBef>
              <a:spcAft>
                <a:spcPct val="0"/>
              </a:spcAft>
              <a:defRPr sz="4400" kern="1200">
                <a:solidFill>
                  <a:schemeClr val="tx1"/>
                </a:solidFill>
                <a:latin typeface="+mj-lt"/>
                <a:ea typeface="+mj-ea"/>
                <a:cs typeface="맑은 고딕"/>
              </a:defRPr>
            </a:lvl1pPr>
            <a:lvl2pPr algn="ctr" rtl="0" fontAlgn="base" latinLnBrk="1">
              <a:spcBef>
                <a:spcPct val="0"/>
              </a:spcBef>
              <a:spcAft>
                <a:spcPct val="0"/>
              </a:spcAft>
              <a:defRPr sz="4400">
                <a:solidFill>
                  <a:schemeClr val="tx1"/>
                </a:solidFill>
                <a:latin typeface="맑은 고딕"/>
                <a:ea typeface="맑은 고딕"/>
                <a:cs typeface="맑은 고딕"/>
              </a:defRPr>
            </a:lvl2pPr>
            <a:lvl3pPr algn="ctr" rtl="0" fontAlgn="base" latinLnBrk="1">
              <a:spcBef>
                <a:spcPct val="0"/>
              </a:spcBef>
              <a:spcAft>
                <a:spcPct val="0"/>
              </a:spcAft>
              <a:defRPr sz="4400">
                <a:solidFill>
                  <a:schemeClr val="tx1"/>
                </a:solidFill>
                <a:latin typeface="맑은 고딕"/>
                <a:ea typeface="맑은 고딕"/>
                <a:cs typeface="맑은 고딕"/>
              </a:defRPr>
            </a:lvl3pPr>
            <a:lvl4pPr algn="ctr" rtl="0" fontAlgn="base" latinLnBrk="1">
              <a:spcBef>
                <a:spcPct val="0"/>
              </a:spcBef>
              <a:spcAft>
                <a:spcPct val="0"/>
              </a:spcAft>
              <a:defRPr sz="4400">
                <a:solidFill>
                  <a:schemeClr val="tx1"/>
                </a:solidFill>
                <a:latin typeface="맑은 고딕"/>
                <a:ea typeface="맑은 고딕"/>
                <a:cs typeface="맑은 고딕"/>
              </a:defRPr>
            </a:lvl4pPr>
            <a:lvl5pPr algn="ctr" rtl="0" fontAlgn="base" latinLnBrk="1">
              <a:spcBef>
                <a:spcPct val="0"/>
              </a:spcBef>
              <a:spcAft>
                <a:spcPct val="0"/>
              </a:spcAft>
              <a:defRPr sz="4400">
                <a:solidFill>
                  <a:schemeClr val="tx1"/>
                </a:solidFill>
                <a:latin typeface="맑은 고딕"/>
                <a:ea typeface="맑은 고딕"/>
                <a:cs typeface="맑은 고딕"/>
              </a:defRPr>
            </a:lvl5pPr>
            <a:lvl6pPr marL="457200" algn="ctr" rtl="0" fontAlgn="base" latinLnBrk="1">
              <a:spcBef>
                <a:spcPct val="0"/>
              </a:spcBef>
              <a:spcAft>
                <a:spcPct val="0"/>
              </a:spcAft>
              <a:defRPr sz="4400">
                <a:solidFill>
                  <a:schemeClr val="tx1"/>
                </a:solidFill>
                <a:latin typeface="맑은 고딕"/>
                <a:ea typeface="맑은 고딕"/>
                <a:cs typeface="맑은 고딕"/>
              </a:defRPr>
            </a:lvl6pPr>
            <a:lvl7pPr marL="914400" algn="ctr" rtl="0" fontAlgn="base" latinLnBrk="1">
              <a:spcBef>
                <a:spcPct val="0"/>
              </a:spcBef>
              <a:spcAft>
                <a:spcPct val="0"/>
              </a:spcAft>
              <a:defRPr sz="4400">
                <a:solidFill>
                  <a:schemeClr val="tx1"/>
                </a:solidFill>
                <a:latin typeface="맑은 고딕"/>
                <a:ea typeface="맑은 고딕"/>
                <a:cs typeface="맑은 고딕"/>
              </a:defRPr>
            </a:lvl7pPr>
            <a:lvl8pPr marL="1371600" algn="ctr" rtl="0" fontAlgn="base" latinLnBrk="1">
              <a:spcBef>
                <a:spcPct val="0"/>
              </a:spcBef>
              <a:spcAft>
                <a:spcPct val="0"/>
              </a:spcAft>
              <a:defRPr sz="4400">
                <a:solidFill>
                  <a:schemeClr val="tx1"/>
                </a:solidFill>
                <a:latin typeface="맑은 고딕"/>
                <a:ea typeface="맑은 고딕"/>
                <a:cs typeface="맑은 고딕"/>
              </a:defRPr>
            </a:lvl8pPr>
            <a:lvl9pPr marL="1828800" algn="ctr" rtl="0" fontAlgn="base" latinLnBrk="1">
              <a:spcBef>
                <a:spcPct val="0"/>
              </a:spcBef>
              <a:spcAft>
                <a:spcPct val="0"/>
              </a:spcAft>
              <a:defRPr sz="4400">
                <a:solidFill>
                  <a:schemeClr val="tx1"/>
                </a:solidFill>
                <a:latin typeface="맑은 고딕"/>
                <a:ea typeface="맑은 고딕"/>
                <a:cs typeface="맑은 고딕"/>
              </a:defRPr>
            </a:lvl9pPr>
          </a:lstStyle>
          <a:p>
            <a:r>
              <a:rPr lang="ko-KR" altLang="en-US" sz="4000" dirty="0">
                <a:latin typeface="나눔고딕" panose="020D0604000000000000" pitchFamily="50" charset="-127"/>
                <a:ea typeface="나눔고딕" panose="020D0604000000000000" pitchFamily="50" charset="-127"/>
              </a:rPr>
              <a:t>제 </a:t>
            </a:r>
            <a:r>
              <a:rPr lang="en-US" altLang="ko-KR" sz="4000" dirty="0">
                <a:latin typeface="나눔고딕" panose="020D0604000000000000" pitchFamily="50" charset="-127"/>
                <a:ea typeface="나눔고딕" panose="020D0604000000000000" pitchFamily="50" charset="-127"/>
              </a:rPr>
              <a:t>3 </a:t>
            </a:r>
            <a:r>
              <a:rPr lang="ko-KR" altLang="en-US" sz="4000" dirty="0">
                <a:latin typeface="나눔고딕" panose="020D0604000000000000" pitchFamily="50" charset="-127"/>
                <a:ea typeface="나눔고딕" panose="020D0604000000000000" pitchFamily="50" charset="-127"/>
              </a:rPr>
              <a:t>장  평균과 표준편차</a:t>
            </a: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95625" y="357188"/>
            <a:ext cx="5867400" cy="762000"/>
          </a:xfrm>
        </p:spPr>
        <p:txBody>
          <a:bodyPr/>
          <a:lstStyle/>
          <a:p>
            <a:pPr eaLnBrk="1" hangingPunct="1"/>
            <a:r>
              <a:rPr lang="en-US" altLang="ko-KR" sz="4000" dirty="0"/>
              <a:t>4. </a:t>
            </a:r>
            <a:r>
              <a:rPr lang="ko-KR" altLang="en-US" sz="4000" dirty="0"/>
              <a:t>표준오차</a:t>
            </a:r>
          </a:p>
        </p:txBody>
      </p:sp>
      <p:sp>
        <p:nvSpPr>
          <p:cNvPr id="9" name="내용 개체 틀 2"/>
          <p:cNvSpPr>
            <a:spLocks noGrp="1"/>
          </p:cNvSpPr>
          <p:nvPr>
            <p:ph idx="1"/>
          </p:nvPr>
        </p:nvSpPr>
        <p:spPr>
          <a:xfrm>
            <a:off x="1969988" y="1844825"/>
            <a:ext cx="8229600" cy="3647787"/>
          </a:xfrm>
        </p:spPr>
        <p:txBody>
          <a:bodyPr>
            <a:normAutofit lnSpcReduction="10000"/>
          </a:bodyPr>
          <a:lstStyle/>
          <a:p>
            <a:pPr marL="0" indent="0">
              <a:lnSpc>
                <a:spcPct val="150000"/>
              </a:lnSpc>
              <a:buNone/>
            </a:pPr>
            <a:endParaRPr lang="en-US" altLang="ko-KR" sz="2400" dirty="0"/>
          </a:p>
          <a:p>
            <a:pPr marL="457200" indent="-457200" latinLnBrk="0">
              <a:lnSpc>
                <a:spcPct val="150000"/>
              </a:lnSpc>
              <a:spcBef>
                <a:spcPts val="24"/>
              </a:spcBef>
            </a:pPr>
            <a:r>
              <a:rPr lang="ko-KR" altLang="en-US" sz="1800" dirty="0"/>
              <a:t>하나의 추정치가 과연 신뢰성이 있는지 알아보려면</a:t>
            </a:r>
            <a:r>
              <a:rPr lang="en-US" altLang="ko-KR" sz="1800" dirty="0"/>
              <a:t>?</a:t>
            </a:r>
            <a:endParaRPr lang="en-US" altLang="ko-KR" sz="1400" dirty="0"/>
          </a:p>
          <a:p>
            <a:pPr marL="857250" lvl="1" indent="-457200" latinLnBrk="0">
              <a:lnSpc>
                <a:spcPct val="150000"/>
              </a:lnSpc>
              <a:spcBef>
                <a:spcPts val="24"/>
              </a:spcBef>
            </a:pPr>
            <a:r>
              <a:rPr lang="ko-KR" altLang="en-US" sz="1600" dirty="0"/>
              <a:t>동일한 조사를 독립적으로 한 번 더 시행하여 두 조사결과의 차이를 보면 첫 번째 조사가 얼마나 믿을 만한지 평가할 수 있다</a:t>
            </a:r>
            <a:r>
              <a:rPr lang="en-US" altLang="ko-KR" sz="1600" dirty="0"/>
              <a:t>. </a:t>
            </a:r>
            <a:r>
              <a:rPr lang="ko-KR" altLang="en-US" sz="1600" dirty="0"/>
              <a:t>하지만 비싼 조사비용 때문에 조사를 반복하기 어렵다</a:t>
            </a:r>
            <a:r>
              <a:rPr lang="en-US" altLang="ko-KR" sz="1600" dirty="0"/>
              <a:t>.</a:t>
            </a:r>
          </a:p>
          <a:p>
            <a:pPr marL="457200" indent="-457200" latinLnBrk="0">
              <a:lnSpc>
                <a:spcPct val="150000"/>
              </a:lnSpc>
              <a:spcBef>
                <a:spcPts val="24"/>
              </a:spcBef>
            </a:pPr>
            <a:r>
              <a:rPr lang="ko-KR" altLang="en-US" sz="1800" dirty="0"/>
              <a:t>반복하지 않으면서 반복의 효과를 내려면</a:t>
            </a:r>
            <a:r>
              <a:rPr lang="en-US" altLang="ko-KR" sz="1800" dirty="0"/>
              <a:t>?</a:t>
            </a:r>
          </a:p>
          <a:p>
            <a:pPr marL="857250" lvl="1" indent="-457200" latinLnBrk="0">
              <a:lnSpc>
                <a:spcPct val="150000"/>
              </a:lnSpc>
              <a:spcBef>
                <a:spcPts val="24"/>
              </a:spcBef>
            </a:pPr>
            <a:r>
              <a:rPr lang="ko-KR" altLang="en-US" sz="1600" b="1" u="sng" dirty="0"/>
              <a:t>반복대신 반분</a:t>
            </a:r>
            <a:r>
              <a:rPr lang="en-US" altLang="ko-KR" sz="1600" b="1" u="sng" dirty="0"/>
              <a:t>(</a:t>
            </a:r>
            <a:r>
              <a:rPr lang="ko-KR" altLang="en-US" sz="1600" b="1" u="sng" dirty="0"/>
              <a:t>半分</a:t>
            </a:r>
            <a:r>
              <a:rPr lang="en-US" altLang="ko-KR" sz="1600" b="1" u="sng" dirty="0"/>
              <a:t>)</a:t>
            </a:r>
            <a:r>
              <a:rPr lang="ko-KR" altLang="en-US" sz="1600" dirty="0"/>
              <a:t>하면 된다</a:t>
            </a:r>
            <a:r>
              <a:rPr lang="en-US" altLang="ko-KR" sz="1600" dirty="0"/>
              <a:t>. </a:t>
            </a:r>
          </a:p>
          <a:p>
            <a:pPr marL="857250" lvl="1" indent="-457200" latinLnBrk="0">
              <a:lnSpc>
                <a:spcPct val="150000"/>
              </a:lnSpc>
              <a:spcBef>
                <a:spcPts val="24"/>
              </a:spcBef>
            </a:pPr>
            <a:r>
              <a:rPr lang="ko-KR" altLang="en-US" sz="1600" dirty="0"/>
              <a:t>주어진 표본을 두 부분으로 나누어 각각의 반쪽 짜리 표본으로부터 원하는 추정치를 따로따로 구한 뒤 상호 비교해 본다</a:t>
            </a:r>
            <a:r>
              <a:rPr lang="en-US" altLang="ko-KR" sz="1600" dirty="0"/>
              <a:t>.</a:t>
            </a:r>
          </a:p>
          <a:p>
            <a:pPr marL="857250" lvl="1" indent="-457200" latinLnBrk="0">
              <a:spcBef>
                <a:spcPct val="0"/>
              </a:spcBef>
            </a:pPr>
            <a:endParaRPr lang="en-US" altLang="ko-KR" sz="1400" dirty="0"/>
          </a:p>
          <a:p>
            <a:pPr marL="857250" lvl="1" indent="-457200" latinLnBrk="0">
              <a:spcBef>
                <a:spcPct val="0"/>
              </a:spcBef>
            </a:pPr>
            <a:endParaRPr lang="en-US" altLang="ko-KR" sz="1600" dirty="0"/>
          </a:p>
        </p:txBody>
      </p:sp>
      <p:sp>
        <p:nvSpPr>
          <p:cNvPr id="10" name="AutoShape 5"/>
          <p:cNvSpPr>
            <a:spLocks noChangeArrowheads="1"/>
          </p:cNvSpPr>
          <p:nvPr/>
        </p:nvSpPr>
        <p:spPr bwMode="auto">
          <a:xfrm>
            <a:off x="1988400" y="1612801"/>
            <a:ext cx="381642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이분표본법</a:t>
            </a:r>
            <a:r>
              <a:rPr lang="en-US" altLang="ko-KR" b="1" dirty="0"/>
              <a:t>(half-sample method)</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095625" y="500063"/>
            <a:ext cx="5867400" cy="762000"/>
          </a:xfrm>
        </p:spPr>
        <p:txBody>
          <a:bodyPr/>
          <a:lstStyle/>
          <a:p>
            <a:pPr eaLnBrk="1" hangingPunct="1"/>
            <a:r>
              <a:rPr lang="en-US" altLang="ko-KR" sz="4000" dirty="0"/>
              <a:t>4. </a:t>
            </a:r>
            <a:r>
              <a:rPr lang="ko-KR" altLang="en-US" sz="4000" dirty="0"/>
              <a:t>표준오차</a:t>
            </a:r>
          </a:p>
        </p:txBody>
      </p:sp>
      <p:sp>
        <p:nvSpPr>
          <p:cNvPr id="19459" name="Text Box 8"/>
          <p:cNvSpPr txBox="1">
            <a:spLocks noChangeArrowheads="1"/>
          </p:cNvSpPr>
          <p:nvPr/>
        </p:nvSpPr>
        <p:spPr bwMode="auto">
          <a:xfrm>
            <a:off x="1991544" y="2132857"/>
            <a:ext cx="6786562" cy="232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914400" indent="-45720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pPr>
            <a:r>
              <a:rPr lang="en-US" altLang="ko-KR" sz="1800" b="1" dirty="0">
                <a:latin typeface="+mn-lt"/>
                <a:ea typeface="굴림" panose="020B0600000101010101" pitchFamily="50" charset="-127"/>
              </a:rPr>
              <a:t>  </a:t>
            </a:r>
            <a:r>
              <a:rPr lang="ko-KR" altLang="en-US" sz="1800" dirty="0">
                <a:latin typeface="+mn-lt"/>
              </a:rPr>
              <a:t>예시</a:t>
            </a:r>
            <a:r>
              <a:rPr lang="en-US" altLang="ko-KR" sz="1800" dirty="0">
                <a:latin typeface="+mn-lt"/>
              </a:rPr>
              <a:t>)  </a:t>
            </a:r>
            <a:r>
              <a:rPr lang="ko-KR" altLang="en-US" sz="1800" dirty="0">
                <a:latin typeface="+mn-lt"/>
              </a:rPr>
              <a:t>우리나라의 실업자수 추정</a:t>
            </a:r>
            <a:endParaRPr lang="en-US" altLang="ko-KR" sz="1800" dirty="0">
              <a:latin typeface="+mn-lt"/>
            </a:endParaRPr>
          </a:p>
          <a:p>
            <a:pPr latinLnBrk="0">
              <a:spcBef>
                <a:spcPct val="50000"/>
              </a:spcBef>
            </a:pPr>
            <a:endParaRPr lang="en-US" altLang="ko-KR" sz="1000" dirty="0">
              <a:latin typeface="+mn-lt"/>
            </a:endParaRPr>
          </a:p>
          <a:p>
            <a:pPr lvl="1" latinLnBrk="0">
              <a:spcBef>
                <a:spcPct val="50000"/>
              </a:spcBef>
              <a:buFont typeface="맑은 고딕" panose="020B0503020000020004" pitchFamily="50" charset="-127"/>
              <a:buAutoNum type="arabicParenR"/>
            </a:pPr>
            <a:r>
              <a:rPr lang="ko-KR" altLang="en-US" sz="1600" dirty="0" err="1">
                <a:latin typeface="+mn-lt"/>
              </a:rPr>
              <a:t>조사구마다</a:t>
            </a:r>
            <a:r>
              <a:rPr lang="ko-KR" altLang="en-US" sz="1600" dirty="0">
                <a:latin typeface="+mn-lt"/>
              </a:rPr>
              <a:t> </a:t>
            </a:r>
            <a:r>
              <a:rPr lang="ko-KR" altLang="en-US" sz="1600" dirty="0" err="1">
                <a:latin typeface="+mn-lt"/>
              </a:rPr>
              <a:t>표본가구를</a:t>
            </a:r>
            <a:r>
              <a:rPr lang="ko-KR" altLang="en-US" sz="1600" dirty="0">
                <a:latin typeface="+mn-lt"/>
              </a:rPr>
              <a:t> 양분</a:t>
            </a:r>
            <a:endParaRPr lang="en-US" altLang="ko-KR" sz="1600" dirty="0">
              <a:latin typeface="+mn-lt"/>
            </a:endParaRPr>
          </a:p>
          <a:p>
            <a:pPr lvl="1" latinLnBrk="0">
              <a:spcBef>
                <a:spcPct val="50000"/>
              </a:spcBef>
              <a:buFont typeface="맑은 고딕" panose="020B0503020000020004" pitchFamily="50" charset="-127"/>
              <a:buAutoNum type="arabicParenR"/>
            </a:pPr>
            <a:r>
              <a:rPr lang="ko-KR" altLang="en-US" sz="1600" dirty="0">
                <a:latin typeface="+mn-lt"/>
              </a:rPr>
              <a:t>두 개의 반쪽 짜리 표본을 이용하여 추정한 실업률</a:t>
            </a:r>
            <a:r>
              <a:rPr lang="en-US" altLang="ko-KR" sz="1600" dirty="0">
                <a:latin typeface="+mn-lt"/>
              </a:rPr>
              <a:t>: 3.0%, 3.4%</a:t>
            </a:r>
            <a:r>
              <a:rPr lang="ko-KR" altLang="en-US" sz="1600" dirty="0">
                <a:latin typeface="+mn-lt"/>
              </a:rPr>
              <a:t> </a:t>
            </a:r>
            <a:endParaRPr lang="en-US" altLang="ko-KR" sz="1600" dirty="0">
              <a:latin typeface="+mn-lt"/>
            </a:endParaRPr>
          </a:p>
          <a:p>
            <a:pPr lvl="1" latinLnBrk="0">
              <a:spcBef>
                <a:spcPct val="50000"/>
              </a:spcBef>
              <a:buFont typeface="맑은 고딕" panose="020B0503020000020004" pitchFamily="50" charset="-127"/>
              <a:buAutoNum type="arabicParenR"/>
            </a:pPr>
            <a:r>
              <a:rPr lang="ko-KR" altLang="en-US" sz="1600" dirty="0">
                <a:latin typeface="+mn-lt"/>
              </a:rPr>
              <a:t>단일의 실업률 추정치 </a:t>
            </a:r>
            <a:r>
              <a:rPr lang="en-US" altLang="ko-KR" sz="1600" dirty="0">
                <a:latin typeface="+mn-lt"/>
              </a:rPr>
              <a:t>= 3.2% (</a:t>
            </a:r>
            <a:r>
              <a:rPr lang="ko-KR" altLang="en-US" sz="1600" dirty="0">
                <a:latin typeface="+mn-lt"/>
              </a:rPr>
              <a:t>평균</a:t>
            </a:r>
            <a:r>
              <a:rPr lang="en-US" altLang="ko-KR" sz="1600" dirty="0">
                <a:latin typeface="+mn-lt"/>
              </a:rPr>
              <a:t>)                  </a:t>
            </a:r>
            <a:r>
              <a:rPr lang="ko-KR" altLang="en-US" sz="1600" dirty="0">
                <a:latin typeface="+mn-lt"/>
              </a:rPr>
              <a:t>개별추정치와의 차이 </a:t>
            </a:r>
            <a:r>
              <a:rPr lang="en-US" altLang="ko-KR" sz="1600" dirty="0">
                <a:latin typeface="+mn-lt"/>
              </a:rPr>
              <a:t>: 0.2% (</a:t>
            </a:r>
            <a:r>
              <a:rPr lang="ko-KR" altLang="en-US" sz="1600" dirty="0">
                <a:latin typeface="+mn-lt"/>
              </a:rPr>
              <a:t>표준오차</a:t>
            </a:r>
            <a:r>
              <a:rPr lang="en-US" altLang="ko-KR" sz="1600" dirty="0">
                <a:latin typeface="+mn-lt"/>
              </a:rPr>
              <a:t>)</a:t>
            </a:r>
          </a:p>
          <a:p>
            <a:pPr lvl="1" latinLnBrk="0">
              <a:spcBef>
                <a:spcPct val="50000"/>
              </a:spcBef>
              <a:buFont typeface="맑은 고딕" panose="020B0503020000020004" pitchFamily="50" charset="-127"/>
              <a:buAutoNum type="arabicParenR"/>
            </a:pPr>
            <a:r>
              <a:rPr lang="ko-KR" altLang="en-US" sz="1600" dirty="0">
                <a:latin typeface="+mn-lt"/>
              </a:rPr>
              <a:t>우리나라의 실업률 </a:t>
            </a:r>
            <a:r>
              <a:rPr lang="en-US" altLang="ko-KR" sz="1600" dirty="0">
                <a:latin typeface="+mn-lt"/>
              </a:rPr>
              <a:t>= 3.2%</a:t>
            </a:r>
            <a:r>
              <a:rPr lang="ko-KR" altLang="en-US" sz="1600" dirty="0">
                <a:latin typeface="+mn-lt"/>
              </a:rPr>
              <a:t> </a:t>
            </a:r>
            <a:r>
              <a:rPr lang="en-US" altLang="ko-KR" sz="1600" dirty="0">
                <a:latin typeface="+mn-lt"/>
              </a:rPr>
              <a:t>± 0.2%</a:t>
            </a:r>
          </a:p>
        </p:txBody>
      </p:sp>
      <p:sp>
        <p:nvSpPr>
          <p:cNvPr id="6" name="AutoShape 5"/>
          <p:cNvSpPr>
            <a:spLocks noChangeArrowheads="1"/>
          </p:cNvSpPr>
          <p:nvPr/>
        </p:nvSpPr>
        <p:spPr bwMode="auto">
          <a:xfrm>
            <a:off x="1988400" y="1632514"/>
            <a:ext cx="288346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이분표본법</a:t>
            </a:r>
            <a:r>
              <a:rPr lang="ko-KR" altLang="en-US" b="1" dirty="0"/>
              <a:t> 적용의 예시</a:t>
            </a:r>
            <a:endParaRPr lang="en-US" altLang="ko-KR" b="1"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3095625" y="285750"/>
            <a:ext cx="5867400" cy="762000"/>
          </a:xfrm>
        </p:spPr>
        <p:txBody>
          <a:bodyPr/>
          <a:lstStyle/>
          <a:p>
            <a:pPr eaLnBrk="1" hangingPunct="1"/>
            <a:r>
              <a:rPr lang="en-US" altLang="ko-KR" sz="4000"/>
              <a:t>4. </a:t>
            </a:r>
            <a:r>
              <a:rPr lang="ko-KR" altLang="en-US" sz="4000"/>
              <a:t>표준오차</a:t>
            </a:r>
          </a:p>
        </p:txBody>
      </p:sp>
      <p:sp>
        <p:nvSpPr>
          <p:cNvPr id="9" name="내용 개체 틀 2"/>
          <p:cNvSpPr>
            <a:spLocks noGrp="1"/>
          </p:cNvSpPr>
          <p:nvPr>
            <p:ph idx="1"/>
          </p:nvPr>
        </p:nvSpPr>
        <p:spPr>
          <a:xfrm>
            <a:off x="1981200" y="1484784"/>
            <a:ext cx="8229600" cy="4320480"/>
          </a:xfrm>
        </p:spPr>
        <p:txBody>
          <a:bodyPr/>
          <a:lstStyle/>
          <a:p>
            <a:pPr marL="0" indent="0">
              <a:lnSpc>
                <a:spcPct val="150000"/>
              </a:lnSpc>
              <a:buNone/>
            </a:pPr>
            <a:endParaRPr lang="en-US" altLang="ko-KR" sz="2400" dirty="0"/>
          </a:p>
          <a:p>
            <a:pPr marL="457200" indent="-457200" latinLnBrk="0">
              <a:lnSpc>
                <a:spcPct val="150000"/>
              </a:lnSpc>
              <a:spcBef>
                <a:spcPts val="24"/>
              </a:spcBef>
            </a:pPr>
            <a:r>
              <a:rPr lang="ko-KR" altLang="en-US" sz="1800" dirty="0"/>
              <a:t>실제 조사에서 단순무작위추출을 사용하지 않는 이유</a:t>
            </a:r>
          </a:p>
          <a:p>
            <a:pPr marL="857250" lvl="1" indent="-457200" latinLnBrk="0">
              <a:lnSpc>
                <a:spcPct val="150000"/>
              </a:lnSpc>
              <a:spcBef>
                <a:spcPts val="24"/>
              </a:spcBef>
            </a:pPr>
            <a:r>
              <a:rPr lang="ko-KR" altLang="en-US" sz="1600" dirty="0"/>
              <a:t>거주지 정보가 불완전하다</a:t>
            </a:r>
            <a:r>
              <a:rPr lang="en-US" altLang="ko-KR" sz="1600" dirty="0"/>
              <a:t>.</a:t>
            </a:r>
          </a:p>
          <a:p>
            <a:pPr marL="857250" lvl="1" indent="-457200" latinLnBrk="0">
              <a:lnSpc>
                <a:spcPct val="150000"/>
              </a:lnSpc>
              <a:spcBef>
                <a:spcPts val="24"/>
              </a:spcBef>
            </a:pPr>
            <a:r>
              <a:rPr lang="ko-KR" altLang="en-US" sz="1600" dirty="0"/>
              <a:t>단순무작위표본에 의한 조사는 조사비용이 많이 든다</a:t>
            </a:r>
            <a:r>
              <a:rPr lang="en-US" altLang="ko-KR" sz="1600" dirty="0"/>
              <a:t>.</a:t>
            </a:r>
          </a:p>
          <a:p>
            <a:pPr marL="1257300" lvl="2" indent="-457200" latinLnBrk="0">
              <a:lnSpc>
                <a:spcPct val="150000"/>
              </a:lnSpc>
              <a:spcBef>
                <a:spcPts val="24"/>
              </a:spcBef>
            </a:pPr>
            <a:r>
              <a:rPr lang="ko-KR" altLang="en-US" sz="1400" dirty="0"/>
              <a:t>방문조사가 원칙이므로 군집표본을 이용해야 비용이 절감된다</a:t>
            </a:r>
            <a:r>
              <a:rPr lang="en-US" altLang="ko-KR" sz="1400" dirty="0"/>
              <a:t>.</a:t>
            </a:r>
            <a:endParaRPr lang="en-US" altLang="ko-KR" sz="1200" dirty="0"/>
          </a:p>
          <a:p>
            <a:pPr marL="457200" indent="-457200" latinLnBrk="0">
              <a:lnSpc>
                <a:spcPct val="150000"/>
              </a:lnSpc>
              <a:spcBef>
                <a:spcPts val="24"/>
              </a:spcBef>
            </a:pPr>
            <a:r>
              <a:rPr lang="ko-KR" altLang="en-US" sz="1800" dirty="0"/>
              <a:t>군집표본에서 표준오차 구하기</a:t>
            </a:r>
          </a:p>
          <a:p>
            <a:pPr marL="857250" lvl="1" indent="-457200" latinLnBrk="0">
              <a:lnSpc>
                <a:spcPct val="150000"/>
              </a:lnSpc>
              <a:spcBef>
                <a:spcPts val="24"/>
              </a:spcBef>
            </a:pPr>
            <a:r>
              <a:rPr lang="ko-KR" altLang="en-US" sz="1600" dirty="0">
                <a:solidFill>
                  <a:srgbClr val="FF0000"/>
                </a:solidFill>
              </a:rPr>
              <a:t>일반적으로 표준오차를 구하려면 자료추출방식을 알아야 한다</a:t>
            </a:r>
            <a:r>
              <a:rPr lang="en-US" altLang="ko-KR" sz="1600" dirty="0">
                <a:solidFill>
                  <a:srgbClr val="FF0000"/>
                </a:solidFill>
              </a:rPr>
              <a:t>.</a:t>
            </a:r>
          </a:p>
          <a:p>
            <a:pPr marL="857250" lvl="1" indent="-457200" latinLnBrk="0">
              <a:spcBef>
                <a:spcPct val="0"/>
              </a:spcBef>
            </a:pPr>
            <a:r>
              <a:rPr lang="ko-KR" altLang="en-US" sz="1600" dirty="0"/>
              <a:t>군집표본에서는 표본의 특성에 따라 표준오차가 달라진다</a:t>
            </a:r>
            <a:r>
              <a:rPr lang="en-US" altLang="ko-KR" sz="1600" dirty="0"/>
              <a:t>.</a:t>
            </a:r>
          </a:p>
          <a:p>
            <a:pPr marL="857250" lvl="1" indent="-457200" latinLnBrk="0">
              <a:spcBef>
                <a:spcPct val="0"/>
              </a:spcBef>
            </a:pPr>
            <a:r>
              <a:rPr lang="ko-KR" altLang="en-US" sz="1600" dirty="0" err="1"/>
              <a:t>이분표본법은</a:t>
            </a:r>
            <a:r>
              <a:rPr lang="ko-KR" altLang="en-US" sz="1600" dirty="0"/>
              <a:t> 이러한 복잡한 문제를 단순화시켜준다</a:t>
            </a:r>
            <a:r>
              <a:rPr lang="en-US" altLang="ko-KR" sz="1600" dirty="0"/>
              <a:t>.</a:t>
            </a:r>
          </a:p>
          <a:p>
            <a:pPr marL="857250" lvl="1" indent="-457200" latinLnBrk="0">
              <a:spcBef>
                <a:spcPct val="0"/>
              </a:spcBef>
            </a:pPr>
            <a:endParaRPr lang="en-US" altLang="ko-KR" sz="1600" dirty="0"/>
          </a:p>
        </p:txBody>
      </p:sp>
      <p:sp>
        <p:nvSpPr>
          <p:cNvPr id="5" name="AutoShape 5"/>
          <p:cNvSpPr>
            <a:spLocks noChangeArrowheads="1"/>
          </p:cNvSpPr>
          <p:nvPr/>
        </p:nvSpPr>
        <p:spPr bwMode="auto">
          <a:xfrm>
            <a:off x="1988400" y="1612801"/>
            <a:ext cx="288332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군집표본과 </a:t>
            </a:r>
            <a:r>
              <a:rPr lang="ko-KR" altLang="en-US" b="1" dirty="0" err="1"/>
              <a:t>이분표본법</a:t>
            </a:r>
            <a:endParaRPr lang="en-US" altLang="ko-KR" b="1" dirty="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063552" y="260648"/>
            <a:ext cx="8352928" cy="648072"/>
          </a:xfrm>
        </p:spPr>
        <p:txBody>
          <a:bodyPr/>
          <a:lstStyle/>
          <a:p>
            <a:pPr eaLnBrk="1" hangingPunct="1"/>
            <a:r>
              <a:rPr lang="en-US" altLang="ko-KR" sz="4000" dirty="0"/>
              <a:t>5. </a:t>
            </a:r>
            <a:r>
              <a:rPr lang="ko-KR" altLang="en-US" sz="4000" dirty="0"/>
              <a:t>경제활동인구조사의 편의 가능성</a:t>
            </a:r>
          </a:p>
        </p:txBody>
      </p:sp>
      <p:sp>
        <p:nvSpPr>
          <p:cNvPr id="5" name="내용 개체 틀 2"/>
          <p:cNvSpPr>
            <a:spLocks noGrp="1"/>
          </p:cNvSpPr>
          <p:nvPr>
            <p:ph idx="1"/>
          </p:nvPr>
        </p:nvSpPr>
        <p:spPr>
          <a:xfrm>
            <a:off x="2042864" y="1772817"/>
            <a:ext cx="8229600" cy="4295859"/>
          </a:xfrm>
        </p:spPr>
        <p:txBody>
          <a:bodyPr/>
          <a:lstStyle/>
          <a:p>
            <a:pPr marL="0" indent="0">
              <a:lnSpc>
                <a:spcPct val="150000"/>
              </a:lnSpc>
              <a:buNone/>
            </a:pPr>
            <a:endParaRPr lang="en-US" altLang="ko-KR" sz="2400" dirty="0"/>
          </a:p>
          <a:p>
            <a:pPr marL="457200" indent="-457200" latinLnBrk="0">
              <a:lnSpc>
                <a:spcPct val="150000"/>
              </a:lnSpc>
              <a:spcBef>
                <a:spcPts val="24"/>
              </a:spcBef>
            </a:pPr>
            <a:r>
              <a:rPr lang="ko-KR" altLang="en-US" sz="1800" dirty="0"/>
              <a:t>표본추출편의</a:t>
            </a:r>
          </a:p>
          <a:p>
            <a:pPr marL="857250" lvl="1" indent="-457200" latinLnBrk="0">
              <a:lnSpc>
                <a:spcPct val="150000"/>
              </a:lnSpc>
              <a:spcBef>
                <a:spcPts val="24"/>
              </a:spcBef>
            </a:pPr>
            <a:r>
              <a:rPr lang="ko-KR" altLang="en-US" sz="1600" dirty="0"/>
              <a:t>추출된 표본이 전체 모집단을 대표하지 못하는 경우</a:t>
            </a:r>
          </a:p>
          <a:p>
            <a:pPr marL="457200" indent="-457200" latinLnBrk="0">
              <a:lnSpc>
                <a:spcPct val="150000"/>
              </a:lnSpc>
              <a:spcBef>
                <a:spcPts val="24"/>
              </a:spcBef>
            </a:pPr>
            <a:r>
              <a:rPr lang="ko-KR" altLang="en-US" sz="1800" dirty="0"/>
              <a:t>무응답 편의</a:t>
            </a:r>
          </a:p>
          <a:p>
            <a:pPr marL="857250" lvl="1" indent="-457200" latinLnBrk="0">
              <a:lnSpc>
                <a:spcPct val="150000"/>
              </a:lnSpc>
              <a:spcBef>
                <a:spcPts val="24"/>
              </a:spcBef>
            </a:pPr>
            <a:r>
              <a:rPr lang="ko-KR" altLang="en-US" sz="1600" dirty="0"/>
              <a:t>표본의 한 가구는 모집단의 약 </a:t>
            </a:r>
            <a:r>
              <a:rPr lang="en-US" altLang="ko-KR" sz="1600" dirty="0"/>
              <a:t>493</a:t>
            </a:r>
            <a:r>
              <a:rPr lang="ko-KR" altLang="en-US" sz="1600" dirty="0"/>
              <a:t>가구를 대표하므로</a:t>
            </a:r>
            <a:r>
              <a:rPr lang="en-US" altLang="ko-KR" sz="1600" dirty="0"/>
              <a:t>, </a:t>
            </a:r>
            <a:r>
              <a:rPr lang="ko-KR" altLang="en-US" sz="1600" dirty="0"/>
              <a:t>한 가구의 불응은 조사결과에 큰 영향을 미친다</a:t>
            </a:r>
            <a:r>
              <a:rPr lang="en-US" altLang="ko-KR" sz="1600" dirty="0"/>
              <a:t>.</a:t>
            </a:r>
          </a:p>
          <a:p>
            <a:pPr marL="457200" indent="-457200" latinLnBrk="0">
              <a:lnSpc>
                <a:spcPct val="150000"/>
              </a:lnSpc>
              <a:spcBef>
                <a:spcPts val="24"/>
              </a:spcBef>
            </a:pPr>
            <a:r>
              <a:rPr lang="ko-KR" altLang="en-US" sz="1800" dirty="0"/>
              <a:t>분류기준모호</a:t>
            </a:r>
          </a:p>
          <a:p>
            <a:pPr marL="857250" lvl="1" indent="-457200" latinLnBrk="0">
              <a:lnSpc>
                <a:spcPct val="150000"/>
              </a:lnSpc>
              <a:spcBef>
                <a:spcPts val="24"/>
              </a:spcBef>
            </a:pPr>
            <a:r>
              <a:rPr lang="ko-KR" altLang="en-US" sz="1600" dirty="0"/>
              <a:t>직업</a:t>
            </a:r>
            <a:r>
              <a:rPr lang="en-US" altLang="ko-KR" sz="1600" dirty="0"/>
              <a:t>, </a:t>
            </a:r>
            <a:r>
              <a:rPr lang="ko-KR" altLang="en-US" sz="1600" dirty="0"/>
              <a:t>일할 능력</a:t>
            </a:r>
            <a:r>
              <a:rPr lang="en-US" altLang="ko-KR" sz="1600" dirty="0"/>
              <a:t>, </a:t>
            </a:r>
            <a:r>
              <a:rPr lang="ko-KR" altLang="en-US" sz="1600" dirty="0"/>
              <a:t>구직활동 등의 판단기준이 자의적이다</a:t>
            </a:r>
            <a:r>
              <a:rPr lang="en-US" altLang="ko-KR" sz="1600" dirty="0"/>
              <a:t>. </a:t>
            </a:r>
          </a:p>
          <a:p>
            <a:pPr marL="857250" lvl="1" indent="-457200" latinLnBrk="0">
              <a:lnSpc>
                <a:spcPct val="150000"/>
              </a:lnSpc>
              <a:spcBef>
                <a:spcPts val="24"/>
              </a:spcBef>
            </a:pPr>
            <a:r>
              <a:rPr lang="ko-KR" altLang="en-US" sz="1600" dirty="0"/>
              <a:t>취업자와 실업자의 구분도 어렵다</a:t>
            </a:r>
            <a:r>
              <a:rPr lang="en-US" altLang="ko-KR" sz="1600" dirty="0"/>
              <a:t>.</a:t>
            </a:r>
          </a:p>
          <a:p>
            <a:pPr marL="857250" lvl="1" indent="-457200" latinLnBrk="0">
              <a:lnSpc>
                <a:spcPct val="150000"/>
              </a:lnSpc>
              <a:spcBef>
                <a:spcPts val="24"/>
              </a:spcBef>
            </a:pPr>
            <a:endParaRPr lang="en-US" altLang="ko-KR" sz="1600" dirty="0"/>
          </a:p>
        </p:txBody>
      </p:sp>
      <p:sp>
        <p:nvSpPr>
          <p:cNvPr id="7" name="AutoShape 5"/>
          <p:cNvSpPr>
            <a:spLocks noChangeArrowheads="1"/>
          </p:cNvSpPr>
          <p:nvPr/>
        </p:nvSpPr>
        <p:spPr bwMode="auto">
          <a:xfrm>
            <a:off x="1988400" y="1601759"/>
            <a:ext cx="360354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경제활동인구조사의 편의 가능성</a:t>
            </a:r>
            <a:endParaRPr lang="en-US" altLang="ko-KR" b="1" dirty="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제목 1"/>
          <p:cNvSpPr>
            <a:spLocks noGrp="1"/>
          </p:cNvSpPr>
          <p:nvPr>
            <p:ph type="title"/>
          </p:nvPr>
        </p:nvSpPr>
        <p:spPr>
          <a:xfrm>
            <a:off x="2381250" y="928690"/>
            <a:ext cx="7315150" cy="1564207"/>
          </a:xfrm>
        </p:spPr>
        <p:txBody>
          <a:bodyPr/>
          <a:lstStyle/>
          <a:p>
            <a:pPr eaLnBrk="1" hangingPunct="1"/>
            <a:r>
              <a:rPr lang="ko-KR" altLang="en-US" sz="4000" dirty="0"/>
              <a:t>제 </a:t>
            </a:r>
            <a:r>
              <a:rPr lang="en-US" altLang="ko-KR" sz="4000" dirty="0"/>
              <a:t>16 </a:t>
            </a:r>
            <a:r>
              <a:rPr lang="ko-KR" altLang="en-US" sz="4000" dirty="0"/>
              <a:t>장  표본추출과 확률오차</a:t>
            </a:r>
          </a:p>
        </p:txBody>
      </p:sp>
      <p:sp>
        <p:nvSpPr>
          <p:cNvPr id="6" name="Rectangle 7"/>
          <p:cNvSpPr txBox="1">
            <a:spLocks noChangeArrowheads="1"/>
          </p:cNvSpPr>
          <p:nvPr/>
        </p:nvSpPr>
        <p:spPr>
          <a:xfrm>
            <a:off x="3538512" y="2948056"/>
            <a:ext cx="5000625" cy="2928938"/>
          </a:xfrm>
          <a:prstGeom prst="rect">
            <a:avLst/>
          </a:prstGeom>
        </p:spPr>
        <p:txBody>
          <a:bodyPr>
            <a:normAutofit fontScale="92500" lnSpcReduction="10000"/>
          </a:bodyPr>
          <a:lstStyle/>
          <a:p>
            <a:pPr marL="381000" indent="-381000">
              <a:lnSpc>
                <a:spcPct val="110000"/>
              </a:lnSpc>
              <a:spcBef>
                <a:spcPct val="20000"/>
              </a:spcBef>
              <a:buFontTx/>
              <a:buAutoNum type="arabicPeriod"/>
              <a:defRPr/>
            </a:pPr>
            <a:r>
              <a:rPr lang="ko-KR" altLang="en-US" sz="2000" dirty="0">
                <a:solidFill>
                  <a:srgbClr val="02060A"/>
                </a:solidFill>
              </a:rPr>
              <a:t>표본추출과 확률오차</a:t>
            </a:r>
          </a:p>
          <a:p>
            <a:pPr marL="381000" indent="-381000">
              <a:lnSpc>
                <a:spcPct val="110000"/>
              </a:lnSpc>
              <a:spcBef>
                <a:spcPct val="20000"/>
              </a:spcBef>
              <a:buFontTx/>
              <a:buAutoNum type="arabicPeriod"/>
              <a:defRPr/>
            </a:pPr>
            <a:r>
              <a:rPr lang="ko-KR" altLang="en-US" sz="2000" dirty="0" err="1">
                <a:solidFill>
                  <a:srgbClr val="02060A"/>
                </a:solidFill>
              </a:rPr>
              <a:t>기대값과</a:t>
            </a:r>
            <a:r>
              <a:rPr lang="ko-KR" altLang="en-US" sz="2000" dirty="0">
                <a:solidFill>
                  <a:srgbClr val="02060A"/>
                </a:solidFill>
              </a:rPr>
              <a:t> 표준오차</a:t>
            </a:r>
          </a:p>
          <a:p>
            <a:pPr marL="381000" indent="-381000">
              <a:lnSpc>
                <a:spcPct val="110000"/>
              </a:lnSpc>
              <a:spcBef>
                <a:spcPct val="20000"/>
              </a:spcBef>
              <a:buFontTx/>
              <a:buAutoNum type="arabicPeriod"/>
              <a:defRPr/>
            </a:pPr>
            <a:r>
              <a:rPr lang="ko-KR" altLang="en-US" sz="2000" dirty="0">
                <a:solidFill>
                  <a:srgbClr val="02060A"/>
                </a:solidFill>
              </a:rPr>
              <a:t>정규분포곡선의 활용</a:t>
            </a:r>
            <a:endParaRPr lang="en-US" altLang="ko-KR" sz="2000" dirty="0">
              <a:solidFill>
                <a:srgbClr val="02060A"/>
              </a:solidFill>
            </a:endParaRPr>
          </a:p>
          <a:p>
            <a:pPr marL="381000" indent="-381000">
              <a:lnSpc>
                <a:spcPct val="110000"/>
              </a:lnSpc>
              <a:spcBef>
                <a:spcPct val="20000"/>
              </a:spcBef>
              <a:buFontTx/>
              <a:buAutoNum type="arabicPeriod"/>
              <a:defRPr/>
            </a:pPr>
            <a:r>
              <a:rPr lang="ko-KR" altLang="en-US" sz="2000" dirty="0" err="1">
                <a:solidFill>
                  <a:srgbClr val="02060A"/>
                </a:solidFill>
              </a:rPr>
              <a:t>모비율</a:t>
            </a:r>
            <a:r>
              <a:rPr lang="ko-KR" altLang="en-US" sz="2000" dirty="0">
                <a:solidFill>
                  <a:srgbClr val="02060A"/>
                </a:solidFill>
              </a:rPr>
              <a:t> 추정의 정확도</a:t>
            </a:r>
          </a:p>
          <a:p>
            <a:pPr marL="381000" indent="-381000">
              <a:lnSpc>
                <a:spcPct val="110000"/>
              </a:lnSpc>
              <a:spcBef>
                <a:spcPct val="20000"/>
              </a:spcBef>
              <a:buFontTx/>
              <a:buAutoNum type="arabicPeriod"/>
              <a:defRPr/>
            </a:pPr>
            <a:r>
              <a:rPr lang="ko-KR" altLang="en-US" sz="2000" dirty="0">
                <a:solidFill>
                  <a:srgbClr val="02060A"/>
                </a:solidFill>
              </a:rPr>
              <a:t>보정계수</a:t>
            </a:r>
            <a:endParaRPr lang="en-US" altLang="ko-KR" sz="2000" dirty="0">
              <a:solidFill>
                <a:srgbClr val="02060A"/>
              </a:solidFill>
            </a:endParaRPr>
          </a:p>
          <a:p>
            <a:pPr marL="381000" indent="-381000">
              <a:lnSpc>
                <a:spcPct val="110000"/>
              </a:lnSpc>
              <a:spcBef>
                <a:spcPct val="20000"/>
              </a:spcBef>
              <a:buFontTx/>
              <a:buAutoNum type="arabicPeriod"/>
              <a:defRPr/>
            </a:pPr>
            <a:r>
              <a:rPr lang="ko-KR" altLang="en-US" sz="2000" dirty="0">
                <a:solidFill>
                  <a:srgbClr val="02060A"/>
                </a:solidFill>
              </a:rPr>
              <a:t>표본비율의 표준오차</a:t>
            </a:r>
            <a:endParaRPr lang="en-US" altLang="ko-KR" sz="2000" dirty="0">
              <a:solidFill>
                <a:srgbClr val="02060A"/>
              </a:solidFill>
            </a:endParaRPr>
          </a:p>
          <a:p>
            <a:pPr marL="381000" indent="-381000">
              <a:lnSpc>
                <a:spcPct val="110000"/>
              </a:lnSpc>
              <a:spcBef>
                <a:spcPct val="20000"/>
              </a:spcBef>
              <a:buFontTx/>
              <a:buAutoNum type="arabicPeriod"/>
              <a:defRPr/>
            </a:pPr>
            <a:r>
              <a:rPr lang="ko-KR" altLang="en-US" sz="2000" dirty="0">
                <a:solidFill>
                  <a:srgbClr val="02060A"/>
                </a:solidFill>
              </a:rPr>
              <a:t>신뢰구간</a:t>
            </a:r>
            <a:endParaRPr lang="en-US" altLang="ko-KR" sz="2000" dirty="0">
              <a:solidFill>
                <a:srgbClr val="02060A"/>
              </a:solidFill>
            </a:endParaRPr>
          </a:p>
          <a:p>
            <a:pPr marL="381000" indent="-381000">
              <a:lnSpc>
                <a:spcPct val="110000"/>
              </a:lnSpc>
              <a:spcBef>
                <a:spcPct val="20000"/>
              </a:spcBef>
              <a:buFontTx/>
              <a:buAutoNum type="arabicPeriod"/>
              <a:defRPr/>
            </a:pPr>
            <a:r>
              <a:rPr lang="ko-KR" altLang="en-US" sz="2000" dirty="0">
                <a:solidFill>
                  <a:srgbClr val="02060A"/>
                </a:solidFill>
              </a:rPr>
              <a:t>신뢰구간의 해석</a:t>
            </a:r>
            <a:endParaRPr lang="en-US" altLang="ko-KR" sz="2000" dirty="0">
              <a:solidFill>
                <a:srgbClr val="02060A"/>
              </a:solidFill>
            </a:endParaRPr>
          </a:p>
          <a:p>
            <a:pPr marL="381000" indent="-381000">
              <a:lnSpc>
                <a:spcPct val="110000"/>
              </a:lnSpc>
              <a:spcBef>
                <a:spcPct val="20000"/>
              </a:spcBef>
              <a:buFontTx/>
              <a:buAutoNum type="arabicPeriod"/>
              <a:defRPr/>
            </a:pPr>
            <a:endParaRPr lang="ko-KR" altLang="en-US" sz="2000" dirty="0">
              <a:effectLst>
                <a:outerShdw blurRad="38100" dist="38100" dir="2700000" algn="tl">
                  <a:srgbClr val="C0C0C0"/>
                </a:outerShdw>
              </a:effectLst>
              <a:ea typeface="굴림" pitchFamily="50" charset="-127"/>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ko-KR" sz="4000" dirty="0"/>
              <a:t>1. </a:t>
            </a:r>
            <a:r>
              <a:rPr lang="ko-KR" altLang="en-US" sz="4000" dirty="0"/>
              <a:t>표본추출과 확률오차</a:t>
            </a:r>
          </a:p>
        </p:txBody>
      </p:sp>
      <p:sp>
        <p:nvSpPr>
          <p:cNvPr id="5123" name="Text Box 6"/>
          <p:cNvSpPr txBox="1">
            <a:spLocks noChangeArrowheads="1"/>
          </p:cNvSpPr>
          <p:nvPr/>
        </p:nvSpPr>
        <p:spPr bwMode="auto">
          <a:xfrm>
            <a:off x="2209800" y="2971801"/>
            <a:ext cx="77724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30000"/>
              </a:lnSpc>
              <a:spcBef>
                <a:spcPct val="50000"/>
              </a:spcBef>
              <a:buFont typeface="Wingdings" panose="05000000000000000000" pitchFamily="2" charset="2"/>
              <a:buNone/>
            </a:pPr>
            <a:endParaRPr lang="ko-KR" altLang="en-US" sz="1800">
              <a:latin typeface="Times New Roman" panose="02020603050405020304" pitchFamily="18" charset="0"/>
              <a:ea typeface="굴림" panose="020B0600000101010101" pitchFamily="50" charset="-127"/>
            </a:endParaRPr>
          </a:p>
        </p:txBody>
      </p:sp>
      <p:sp>
        <p:nvSpPr>
          <p:cNvPr id="5125" name="TextBox 10"/>
          <p:cNvSpPr txBox="1">
            <a:spLocks noChangeArrowheads="1"/>
          </p:cNvSpPr>
          <p:nvPr/>
        </p:nvSpPr>
        <p:spPr bwMode="auto">
          <a:xfrm>
            <a:off x="1881188" y="2059246"/>
            <a:ext cx="7715250" cy="417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ts val="24"/>
              </a:spcBef>
              <a:buFont typeface="Wingdings" panose="05000000000000000000" pitchFamily="2" charset="2"/>
              <a:buChar char="Ø"/>
            </a:pPr>
            <a:endParaRPr lang="en-US" altLang="ko-KR" sz="900" dirty="0">
              <a:latin typeface="+mn-lt"/>
            </a:endParaRPr>
          </a:p>
          <a:p>
            <a:pPr lvl="1" latinLnBrk="0">
              <a:lnSpc>
                <a:spcPct val="150000"/>
              </a:lnSpc>
              <a:spcBef>
                <a:spcPts val="24"/>
              </a:spcBef>
              <a:buFont typeface="Arial" panose="020B0604020202020204" pitchFamily="34" charset="0"/>
              <a:buChar char="•"/>
            </a:pPr>
            <a:r>
              <a:rPr lang="ko-KR" altLang="en-US" sz="1600" dirty="0">
                <a:latin typeface="+mn-lt"/>
              </a:rPr>
              <a:t> 어느 대학</a:t>
            </a:r>
            <a:r>
              <a:rPr lang="en-US" altLang="ko-KR" sz="1600" dirty="0">
                <a:latin typeface="+mn-lt"/>
              </a:rPr>
              <a:t> </a:t>
            </a:r>
            <a:r>
              <a:rPr lang="ko-KR" altLang="en-US" sz="1600" dirty="0">
                <a:latin typeface="+mn-lt"/>
              </a:rPr>
              <a:t>신입생 </a:t>
            </a:r>
            <a:r>
              <a:rPr lang="en-US" altLang="ko-KR" sz="1600" dirty="0">
                <a:latin typeface="+mn-lt"/>
              </a:rPr>
              <a:t>4,738</a:t>
            </a:r>
            <a:r>
              <a:rPr lang="ko-KR" altLang="en-US" sz="1600" dirty="0">
                <a:latin typeface="+mn-lt"/>
              </a:rPr>
              <a:t>명의 남녀 구성비를 알아보기 위해 그 대학 신입생 </a:t>
            </a:r>
            <a:r>
              <a:rPr lang="en-US" altLang="ko-KR" sz="1600" dirty="0">
                <a:latin typeface="+mn-lt"/>
              </a:rPr>
              <a:t>100</a:t>
            </a:r>
            <a:r>
              <a:rPr lang="ko-KR" altLang="en-US" sz="1600" dirty="0">
                <a:latin typeface="+mn-lt"/>
              </a:rPr>
              <a:t>명을 무작위로 추출</a:t>
            </a:r>
            <a:endParaRPr lang="en-US" altLang="ko-KR" sz="1600" dirty="0">
              <a:latin typeface="+mn-lt"/>
            </a:endParaRPr>
          </a:p>
          <a:p>
            <a:pPr lvl="1" latinLnBrk="0">
              <a:lnSpc>
                <a:spcPct val="150000"/>
              </a:lnSpc>
              <a:spcBef>
                <a:spcPts val="24"/>
              </a:spcBef>
              <a:buFont typeface="Arial" panose="020B0604020202020204" pitchFamily="34" charset="0"/>
              <a:buChar char="•"/>
            </a:pPr>
            <a:endParaRPr lang="en-US" altLang="ko-KR" sz="2400" dirty="0">
              <a:latin typeface="+mn-lt"/>
            </a:endParaRPr>
          </a:p>
          <a:p>
            <a:pPr lvl="1" latinLnBrk="0">
              <a:lnSpc>
                <a:spcPct val="150000"/>
              </a:lnSpc>
              <a:spcBef>
                <a:spcPts val="24"/>
              </a:spcBef>
              <a:buFont typeface="Arial" panose="020B0604020202020204" pitchFamily="34" charset="0"/>
              <a:buChar char="•"/>
            </a:pPr>
            <a:r>
              <a:rPr lang="en-US" altLang="ko-KR" sz="1600" dirty="0">
                <a:latin typeface="+mn-lt"/>
              </a:rPr>
              <a:t> </a:t>
            </a:r>
            <a:r>
              <a:rPr lang="ko-KR" altLang="en-US" sz="1600" dirty="0">
                <a:latin typeface="+mn-lt"/>
              </a:rPr>
              <a:t>신입생 개개인에게 각각 </a:t>
            </a:r>
            <a:r>
              <a:rPr lang="en-US" altLang="ko-KR" sz="1600" dirty="0">
                <a:latin typeface="+mn-lt"/>
              </a:rPr>
              <a:t>1</a:t>
            </a:r>
            <a:r>
              <a:rPr lang="ko-KR" altLang="en-US" sz="1600" dirty="0">
                <a:latin typeface="+mn-lt"/>
              </a:rPr>
              <a:t>부터 </a:t>
            </a:r>
            <a:r>
              <a:rPr lang="en-US" altLang="ko-KR" sz="1600" dirty="0">
                <a:latin typeface="+mn-lt"/>
              </a:rPr>
              <a:t>4,738</a:t>
            </a:r>
            <a:r>
              <a:rPr lang="ko-KR" altLang="en-US" sz="1600" dirty="0">
                <a:latin typeface="+mn-lt"/>
              </a:rPr>
              <a:t>까지의 숫자를 부여한 뒤 컴퓨터의 </a:t>
            </a:r>
            <a:r>
              <a:rPr lang="ko-KR" altLang="en-US" sz="1600" dirty="0" err="1">
                <a:latin typeface="+mn-lt"/>
              </a:rPr>
              <a:t>난수발생기</a:t>
            </a:r>
            <a:r>
              <a:rPr lang="en-US" altLang="ko-KR" sz="1600" dirty="0">
                <a:latin typeface="+mn-lt"/>
              </a:rPr>
              <a:t>(random number generator)</a:t>
            </a:r>
            <a:r>
              <a:rPr lang="ko-KR" altLang="en-US" sz="1600" dirty="0">
                <a:latin typeface="+mn-lt"/>
              </a:rPr>
              <a:t>를 이용하여 그 중 </a:t>
            </a:r>
            <a:r>
              <a:rPr lang="en-US" altLang="ko-KR" sz="1600" dirty="0">
                <a:latin typeface="+mn-lt"/>
              </a:rPr>
              <a:t>100</a:t>
            </a:r>
            <a:r>
              <a:rPr lang="ko-KR" altLang="en-US" sz="1600" dirty="0">
                <a:latin typeface="+mn-lt"/>
              </a:rPr>
              <a:t>개의 숫자를 무작위로 추출</a:t>
            </a:r>
            <a:endParaRPr lang="en-US" altLang="ko-KR" sz="1600" dirty="0">
              <a:latin typeface="+mn-lt"/>
            </a:endParaRPr>
          </a:p>
          <a:p>
            <a:pPr lvl="1" latinLnBrk="0">
              <a:lnSpc>
                <a:spcPct val="150000"/>
              </a:lnSpc>
              <a:spcBef>
                <a:spcPts val="24"/>
              </a:spcBef>
              <a:buFont typeface="Arial" panose="020B0604020202020204" pitchFamily="34" charset="0"/>
              <a:buChar char="•"/>
            </a:pPr>
            <a:endParaRPr lang="en-US" altLang="ko-KR" sz="1600" dirty="0">
              <a:latin typeface="+mn-lt"/>
            </a:endParaRPr>
          </a:p>
          <a:p>
            <a:pPr lvl="1" latinLnBrk="0">
              <a:lnSpc>
                <a:spcPct val="150000"/>
              </a:lnSpc>
              <a:spcBef>
                <a:spcPts val="24"/>
              </a:spcBef>
              <a:buFont typeface="Arial" panose="020B0604020202020204" pitchFamily="34" charset="0"/>
              <a:buChar char="•"/>
            </a:pPr>
            <a:r>
              <a:rPr lang="ko-KR" altLang="en-US" sz="1600" dirty="0">
                <a:latin typeface="+mn-lt"/>
              </a:rPr>
              <a:t> 무작위 </a:t>
            </a:r>
            <a:r>
              <a:rPr lang="ko-KR" altLang="en-US" sz="1600" dirty="0" err="1">
                <a:latin typeface="+mn-lt"/>
              </a:rPr>
              <a:t>비복원</a:t>
            </a:r>
            <a:r>
              <a:rPr lang="ko-KR" altLang="en-US" sz="1600" dirty="0">
                <a:latin typeface="+mn-lt"/>
              </a:rPr>
              <a:t> 추출</a:t>
            </a:r>
            <a:r>
              <a:rPr lang="en-US" altLang="ko-KR" sz="1600" dirty="0">
                <a:latin typeface="+mn-lt"/>
              </a:rPr>
              <a:t>:</a:t>
            </a:r>
            <a:r>
              <a:rPr lang="ko-KR" altLang="en-US" sz="1600" dirty="0">
                <a:latin typeface="+mn-lt"/>
              </a:rPr>
              <a:t> 편의</a:t>
            </a:r>
            <a:r>
              <a:rPr lang="en-US" altLang="ko-KR" sz="1600" dirty="0">
                <a:latin typeface="+mn-lt"/>
              </a:rPr>
              <a:t>(bias) </a:t>
            </a:r>
            <a:r>
              <a:rPr lang="ko-KR" altLang="en-US" sz="1600" dirty="0">
                <a:latin typeface="+mn-lt"/>
              </a:rPr>
              <a:t>발생하지 않음</a:t>
            </a:r>
            <a:endParaRPr lang="en-US" altLang="ko-KR" sz="1600" dirty="0">
              <a:latin typeface="+mn-lt"/>
            </a:endParaRPr>
          </a:p>
          <a:p>
            <a:pPr lvl="1" latinLnBrk="0">
              <a:spcBef>
                <a:spcPct val="0"/>
              </a:spcBef>
              <a:buFont typeface="Arial" panose="020B0604020202020204" pitchFamily="34" charset="0"/>
              <a:buChar char="•"/>
            </a:pPr>
            <a:endParaRPr lang="en-US" altLang="ko-KR" sz="2400" dirty="0">
              <a:latin typeface="+mn-lt"/>
            </a:endParaRPr>
          </a:p>
          <a:p>
            <a:pPr lvl="1" latinLnBrk="0">
              <a:spcBef>
                <a:spcPct val="0"/>
              </a:spcBef>
              <a:buFont typeface="Arial" panose="020B0604020202020204" pitchFamily="34" charset="0"/>
              <a:buChar char="•"/>
            </a:pPr>
            <a:endParaRPr lang="ko-KR" altLang="en-US" sz="2400" dirty="0">
              <a:latin typeface="Times New Roman" panose="02020603050405020304" pitchFamily="18" charset="0"/>
            </a:endParaRPr>
          </a:p>
        </p:txBody>
      </p:sp>
      <p:sp>
        <p:nvSpPr>
          <p:cNvPr id="7" name="AutoShape 5"/>
          <p:cNvSpPr>
            <a:spLocks noChangeArrowheads="1"/>
          </p:cNvSpPr>
          <p:nvPr/>
        </p:nvSpPr>
        <p:spPr bwMode="auto">
          <a:xfrm>
            <a:off x="2279576" y="1652226"/>
            <a:ext cx="432362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단순 무작위 추출 </a:t>
            </a:r>
            <a:r>
              <a:rPr lang="en-US" altLang="ko-KR" b="1" dirty="0"/>
              <a:t>(</a:t>
            </a:r>
            <a:r>
              <a:rPr lang="ko-KR" altLang="en-US" b="1" dirty="0"/>
              <a:t>무작위 </a:t>
            </a:r>
            <a:r>
              <a:rPr lang="ko-KR" altLang="en-US" b="1" dirty="0" err="1"/>
              <a:t>비복원</a:t>
            </a:r>
            <a:r>
              <a:rPr lang="ko-KR" altLang="en-US" b="1" dirty="0"/>
              <a:t> 추출</a:t>
            </a:r>
            <a:r>
              <a:rPr lang="en-US" altLang="ko-KR" b="1" dirty="0"/>
              <a:t>)</a:t>
            </a:r>
            <a:endParaRPr lang="ko-KR" altLang="en-US" b="1" dirty="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766888" y="182924"/>
            <a:ext cx="8229600" cy="1143000"/>
          </a:xfrm>
        </p:spPr>
        <p:txBody>
          <a:bodyPr/>
          <a:lstStyle/>
          <a:p>
            <a:pPr eaLnBrk="1" hangingPunct="1"/>
            <a:r>
              <a:rPr lang="en-US" altLang="ko-KR" sz="4000" dirty="0"/>
              <a:t>1. </a:t>
            </a:r>
            <a:r>
              <a:rPr lang="ko-KR" altLang="en-US" sz="4000" dirty="0"/>
              <a:t>표본추출과 확률오차</a:t>
            </a:r>
          </a:p>
        </p:txBody>
      </p:sp>
      <p:sp>
        <p:nvSpPr>
          <p:cNvPr id="6147" name="Text Box 881"/>
          <p:cNvSpPr txBox="1">
            <a:spLocks noChangeArrowheads="1"/>
          </p:cNvSpPr>
          <p:nvPr/>
        </p:nvSpPr>
        <p:spPr bwMode="auto">
          <a:xfrm>
            <a:off x="1881188" y="2857501"/>
            <a:ext cx="40005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None/>
            </a:pPr>
            <a:r>
              <a:rPr lang="en-US" altLang="ko-KR" sz="1800" dirty="0">
                <a:latin typeface="+mn-lt"/>
              </a:rPr>
              <a:t>100</a:t>
            </a:r>
            <a:r>
              <a:rPr lang="ko-KR" altLang="en-US" sz="1800" dirty="0">
                <a:latin typeface="+mn-lt"/>
              </a:rPr>
              <a:t>명</a:t>
            </a:r>
            <a:r>
              <a:rPr lang="en-US" altLang="ko-KR" sz="1800" dirty="0">
                <a:latin typeface="+mn-lt"/>
              </a:rPr>
              <a:t>(n=100)</a:t>
            </a:r>
            <a:r>
              <a:rPr lang="ko-KR" altLang="en-US" sz="1800" dirty="0">
                <a:latin typeface="+mn-lt"/>
              </a:rPr>
              <a:t> 씩으로 이루어진 표본을 </a:t>
            </a:r>
            <a:r>
              <a:rPr lang="en-US" altLang="ko-KR" sz="1800" dirty="0">
                <a:latin typeface="+mn-lt"/>
              </a:rPr>
              <a:t>250</a:t>
            </a:r>
            <a:r>
              <a:rPr lang="ko-KR" altLang="en-US" sz="1800" dirty="0">
                <a:latin typeface="+mn-lt"/>
              </a:rPr>
              <a:t>번</a:t>
            </a:r>
            <a:r>
              <a:rPr lang="en-US" altLang="ko-KR" sz="1800" dirty="0">
                <a:latin typeface="+mn-lt"/>
              </a:rPr>
              <a:t>(R=250)</a:t>
            </a:r>
            <a:r>
              <a:rPr lang="ko-KR" altLang="en-US" sz="1800" dirty="0">
                <a:latin typeface="+mn-lt"/>
              </a:rPr>
              <a:t> 반복 추출한 결과</a:t>
            </a:r>
            <a:r>
              <a:rPr lang="en-US" altLang="ko-KR" sz="1800" dirty="0">
                <a:latin typeface="+mn-lt"/>
              </a:rPr>
              <a:t>,</a:t>
            </a:r>
            <a:r>
              <a:rPr lang="ko-KR" altLang="en-US" sz="1800" dirty="0">
                <a:latin typeface="+mn-lt"/>
              </a:rPr>
              <a:t> 남학생을 정확히 </a:t>
            </a:r>
            <a:r>
              <a:rPr lang="en-US" altLang="ko-KR" sz="1800" dirty="0">
                <a:latin typeface="+mn-lt"/>
              </a:rPr>
              <a:t>64</a:t>
            </a:r>
            <a:r>
              <a:rPr lang="ko-KR" altLang="en-US" sz="1800" dirty="0">
                <a:latin typeface="+mn-lt"/>
              </a:rPr>
              <a:t>명 뽑은 경우는 단 </a:t>
            </a:r>
            <a:r>
              <a:rPr lang="en-US" altLang="ko-KR" sz="1800" dirty="0">
                <a:latin typeface="+mn-lt"/>
              </a:rPr>
              <a:t>18</a:t>
            </a:r>
            <a:r>
              <a:rPr lang="ko-KR" altLang="en-US" sz="1800" dirty="0">
                <a:latin typeface="+mn-lt"/>
              </a:rPr>
              <a:t>번에 불과 </a:t>
            </a:r>
            <a:r>
              <a:rPr lang="en-US" altLang="ko-KR" sz="1800" dirty="0">
                <a:latin typeface="+mn-lt"/>
              </a:rPr>
              <a:t>(</a:t>
            </a:r>
            <a:r>
              <a:rPr lang="ko-KR" altLang="en-US" sz="1800" dirty="0">
                <a:latin typeface="+mn-lt"/>
              </a:rPr>
              <a:t>표 </a:t>
            </a:r>
            <a:r>
              <a:rPr lang="en-US" altLang="ko-KR" sz="1800" dirty="0">
                <a:latin typeface="+mn-lt"/>
              </a:rPr>
              <a:t>16-1)</a:t>
            </a:r>
            <a:endParaRPr lang="ko-KR" altLang="en-US" sz="1800" dirty="0">
              <a:latin typeface="+mn-lt"/>
            </a:endParaRPr>
          </a:p>
        </p:txBody>
      </p:sp>
      <p:sp>
        <p:nvSpPr>
          <p:cNvPr id="6149" name="TextBox 11"/>
          <p:cNvSpPr txBox="1">
            <a:spLocks noChangeArrowheads="1"/>
          </p:cNvSpPr>
          <p:nvPr/>
        </p:nvSpPr>
        <p:spPr bwMode="auto">
          <a:xfrm>
            <a:off x="1900014" y="1664199"/>
            <a:ext cx="6572250" cy="823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vl="1" latinLnBrk="0">
              <a:spcBef>
                <a:spcPct val="0"/>
              </a:spcBef>
              <a:buFontTx/>
              <a:buNone/>
            </a:pPr>
            <a:endParaRPr lang="en-US" altLang="ko-KR" sz="2400" dirty="0"/>
          </a:p>
          <a:p>
            <a:pPr marL="0" lvl="1" latinLnBrk="0">
              <a:lnSpc>
                <a:spcPct val="150000"/>
              </a:lnSpc>
              <a:spcBef>
                <a:spcPts val="24"/>
              </a:spcBef>
              <a:buNone/>
            </a:pPr>
            <a:r>
              <a:rPr lang="ko-KR" altLang="en-US" sz="1800" dirty="0"/>
              <a:t>모집단의 남학생 구성비</a:t>
            </a:r>
            <a:r>
              <a:rPr lang="en-US" altLang="ko-KR" sz="1800" dirty="0"/>
              <a:t>: 64%</a:t>
            </a:r>
          </a:p>
        </p:txBody>
      </p:sp>
      <p:sp>
        <p:nvSpPr>
          <p:cNvPr id="6150" name="Rectangle 13"/>
          <p:cNvSpPr>
            <a:spLocks noChangeArrowheads="1"/>
          </p:cNvSpPr>
          <p:nvPr/>
        </p:nvSpPr>
        <p:spPr bwMode="auto">
          <a:xfrm>
            <a:off x="1900014" y="4644053"/>
            <a:ext cx="7643812" cy="92333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FontTx/>
              <a:buNone/>
            </a:pPr>
            <a:r>
              <a:rPr lang="ko-KR" altLang="en-US" sz="1800" dirty="0">
                <a:latin typeface="+mn-lt"/>
              </a:rPr>
              <a:t>무작위로</a:t>
            </a:r>
            <a:r>
              <a:rPr lang="en-US" altLang="ko-KR" sz="1800" dirty="0">
                <a:latin typeface="+mn-lt"/>
              </a:rPr>
              <a:t> </a:t>
            </a:r>
            <a:r>
              <a:rPr lang="ko-KR" altLang="en-US" sz="1800" dirty="0">
                <a:latin typeface="+mn-lt"/>
              </a:rPr>
              <a:t>표본을 추출하였으므로 표본의 남학생 구성비율은 그 </a:t>
            </a:r>
            <a:r>
              <a:rPr lang="ko-KR" altLang="en-US" sz="1800" dirty="0" err="1">
                <a:latin typeface="+mn-lt"/>
              </a:rPr>
              <a:t>기대값이</a:t>
            </a:r>
            <a:r>
              <a:rPr lang="ko-KR" altLang="en-US" sz="1800" dirty="0">
                <a:latin typeface="+mn-lt"/>
              </a:rPr>
              <a:t> </a:t>
            </a:r>
            <a:r>
              <a:rPr lang="ko-KR" altLang="en-US" sz="1800" dirty="0" err="1">
                <a:latin typeface="+mn-lt"/>
              </a:rPr>
              <a:t>모비율과</a:t>
            </a:r>
            <a:r>
              <a:rPr lang="ko-KR" altLang="en-US" sz="1800" dirty="0">
                <a:latin typeface="+mn-lt"/>
              </a:rPr>
              <a:t> 같은 </a:t>
            </a:r>
            <a:r>
              <a:rPr lang="en-US" altLang="ko-KR" sz="1800" dirty="0">
                <a:latin typeface="+mn-lt"/>
              </a:rPr>
              <a:t>64%</a:t>
            </a:r>
            <a:r>
              <a:rPr lang="ko-KR" altLang="en-US" sz="1800" dirty="0">
                <a:latin typeface="+mn-lt"/>
              </a:rPr>
              <a:t>이지만 매번 실현되는 표본의 남학생 구성비는 확률오차로 인해 그 기댓값 </a:t>
            </a:r>
            <a:r>
              <a:rPr lang="en-US" altLang="ko-KR" sz="1800" dirty="0">
                <a:latin typeface="+mn-lt"/>
              </a:rPr>
              <a:t>64%</a:t>
            </a:r>
            <a:r>
              <a:rPr lang="ko-KR" altLang="en-US" sz="1800" dirty="0">
                <a:latin typeface="+mn-lt"/>
              </a:rPr>
              <a:t>와 다르게 된다</a:t>
            </a:r>
            <a:r>
              <a:rPr lang="en-US" altLang="ko-KR" sz="1800" dirty="0">
                <a:latin typeface="+mn-lt"/>
              </a:rPr>
              <a:t>.</a:t>
            </a:r>
          </a:p>
        </p:txBody>
      </p:sp>
      <p:pic>
        <p:nvPicPr>
          <p:cNvPr id="6151" name="Picture 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9612" y="2072821"/>
            <a:ext cx="44084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5"/>
          <p:cNvSpPr>
            <a:spLocks noChangeArrowheads="1"/>
          </p:cNvSpPr>
          <p:nvPr/>
        </p:nvSpPr>
        <p:spPr bwMode="auto">
          <a:xfrm>
            <a:off x="1988400" y="1612801"/>
            <a:ext cx="27393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표본추출과 확률오차</a:t>
            </a: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ko-KR" sz="4000" dirty="0"/>
              <a:t>1. </a:t>
            </a:r>
            <a:r>
              <a:rPr lang="ko-KR" altLang="en-US" sz="4000" dirty="0"/>
              <a:t>표본추출과 확률오차</a:t>
            </a:r>
          </a:p>
        </p:txBody>
      </p:sp>
      <p:sp>
        <p:nvSpPr>
          <p:cNvPr id="8195" name="Text Box 4"/>
          <p:cNvSpPr txBox="1">
            <a:spLocks noChangeArrowheads="1"/>
          </p:cNvSpPr>
          <p:nvPr/>
        </p:nvSpPr>
        <p:spPr bwMode="auto">
          <a:xfrm>
            <a:off x="2238376" y="2071688"/>
            <a:ext cx="8215313" cy="41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ts val="24"/>
              </a:spcBef>
            </a:pPr>
            <a:r>
              <a:rPr lang="ko-KR" altLang="en-US" sz="1600" b="1" dirty="0">
                <a:latin typeface="+mn-lt"/>
                <a:ea typeface="굴림" panose="020B0600000101010101" pitchFamily="50" charset="-127"/>
              </a:rPr>
              <a:t>  </a:t>
            </a:r>
            <a:r>
              <a:rPr lang="ko-KR" altLang="en-US" sz="1600" dirty="0">
                <a:latin typeface="+mn-lt"/>
              </a:rPr>
              <a:t>어떻게 </a:t>
            </a:r>
            <a:r>
              <a:rPr lang="en-US" altLang="ko-KR" sz="1600" dirty="0">
                <a:latin typeface="+mn-lt"/>
              </a:rPr>
              <a:t>4,738</a:t>
            </a:r>
            <a:r>
              <a:rPr lang="ko-KR" altLang="en-US" sz="1600" dirty="0">
                <a:latin typeface="+mn-lt"/>
              </a:rPr>
              <a:t>명에서 크기 </a:t>
            </a:r>
            <a:r>
              <a:rPr lang="en-US" altLang="ko-KR" sz="1600" dirty="0">
                <a:latin typeface="+mn-lt"/>
              </a:rPr>
              <a:t>100</a:t>
            </a:r>
            <a:r>
              <a:rPr lang="ko-KR" altLang="en-US" sz="1600" dirty="0">
                <a:latin typeface="+mn-lt"/>
              </a:rPr>
              <a:t>인 표본을 </a:t>
            </a:r>
            <a:r>
              <a:rPr lang="en-US" altLang="ko-KR" sz="1600" dirty="0">
                <a:latin typeface="+mn-lt"/>
              </a:rPr>
              <a:t>250</a:t>
            </a:r>
            <a:r>
              <a:rPr lang="ko-KR" altLang="en-US" sz="1600" dirty="0">
                <a:latin typeface="+mn-lt"/>
              </a:rPr>
              <a:t>개나 뽑을 수 있는가</a:t>
            </a:r>
            <a:r>
              <a:rPr lang="en-US" altLang="ko-KR" sz="1600" dirty="0">
                <a:latin typeface="+mn-lt"/>
              </a:rPr>
              <a:t>? </a:t>
            </a:r>
          </a:p>
        </p:txBody>
      </p:sp>
      <p:sp>
        <p:nvSpPr>
          <p:cNvPr id="8196" name="Rectangle 6"/>
          <p:cNvSpPr>
            <a:spLocks noChangeArrowheads="1"/>
          </p:cNvSpPr>
          <p:nvPr/>
        </p:nvSpPr>
        <p:spPr bwMode="auto">
          <a:xfrm>
            <a:off x="5524500" y="3000375"/>
            <a:ext cx="4286250" cy="14773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FontTx/>
              <a:buNone/>
            </a:pPr>
            <a:r>
              <a:rPr lang="ko-KR" altLang="en-US" sz="1800" dirty="0">
                <a:latin typeface="+mn-lt"/>
              </a:rPr>
              <a:t>큰 원은 </a:t>
            </a:r>
            <a:r>
              <a:rPr lang="en-US" altLang="ko-KR" sz="1800" dirty="0">
                <a:latin typeface="+mn-lt"/>
              </a:rPr>
              <a:t>4,738</a:t>
            </a:r>
            <a:r>
              <a:rPr lang="ko-KR" altLang="en-US" sz="1800" dirty="0">
                <a:latin typeface="+mn-lt"/>
              </a:rPr>
              <a:t>명을 나타내고 각각의 </a:t>
            </a:r>
            <a:r>
              <a:rPr lang="ko-KR" altLang="en-US" sz="1800" dirty="0" err="1">
                <a:latin typeface="+mn-lt"/>
              </a:rPr>
              <a:t>빗금친</a:t>
            </a:r>
            <a:r>
              <a:rPr lang="ko-KR" altLang="en-US" sz="1800" dirty="0">
                <a:latin typeface="+mn-lt"/>
              </a:rPr>
              <a:t> 도형은 </a:t>
            </a:r>
            <a:r>
              <a:rPr lang="en-US" altLang="ko-KR" sz="1800" dirty="0">
                <a:latin typeface="+mn-lt"/>
              </a:rPr>
              <a:t>100</a:t>
            </a:r>
            <a:r>
              <a:rPr lang="ko-KR" altLang="en-US" sz="1800" dirty="0">
                <a:latin typeface="+mn-lt"/>
              </a:rPr>
              <a:t>명으로 이루어진 하나하나의 표본을 나타낸다</a:t>
            </a:r>
            <a:r>
              <a:rPr lang="en-US" altLang="ko-KR" sz="1800" dirty="0">
                <a:latin typeface="+mn-lt"/>
              </a:rPr>
              <a:t>. </a:t>
            </a:r>
            <a:r>
              <a:rPr lang="ko-KR" altLang="en-US" sz="1800" dirty="0">
                <a:latin typeface="+mn-lt"/>
              </a:rPr>
              <a:t>도형간 서로 겹치는 부분은 있지만 어느 두 도형도 전체가 같지는 않다</a:t>
            </a:r>
            <a:r>
              <a:rPr lang="en-US" altLang="ko-KR" sz="1800" dirty="0">
                <a:latin typeface="+mn-lt"/>
              </a:rPr>
              <a:t>.</a:t>
            </a:r>
          </a:p>
        </p:txBody>
      </p:sp>
      <p:grpSp>
        <p:nvGrpSpPr>
          <p:cNvPr id="2" name="Group 18"/>
          <p:cNvGrpSpPr>
            <a:grpSpLocks/>
          </p:cNvGrpSpPr>
          <p:nvPr/>
        </p:nvGrpSpPr>
        <p:grpSpPr bwMode="auto">
          <a:xfrm>
            <a:off x="3095625" y="2786064"/>
            <a:ext cx="2000250" cy="2071687"/>
            <a:chOff x="624" y="1632"/>
            <a:chExt cx="1632" cy="1632"/>
          </a:xfrm>
        </p:grpSpPr>
        <p:sp>
          <p:nvSpPr>
            <p:cNvPr id="8201" name="Oval 8"/>
            <p:cNvSpPr>
              <a:spLocks noChangeArrowheads="1"/>
            </p:cNvSpPr>
            <p:nvPr/>
          </p:nvSpPr>
          <p:spPr bwMode="auto">
            <a:xfrm>
              <a:off x="624" y="1632"/>
              <a:ext cx="1632" cy="163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sp>
          <p:nvSpPr>
            <p:cNvPr id="8202" name="Oval 9"/>
            <p:cNvSpPr>
              <a:spLocks noChangeArrowheads="1"/>
            </p:cNvSpPr>
            <p:nvPr/>
          </p:nvSpPr>
          <p:spPr bwMode="auto">
            <a:xfrm rot="1188674">
              <a:off x="864" y="2544"/>
              <a:ext cx="672" cy="288"/>
            </a:xfrm>
            <a:prstGeom prst="ellipse">
              <a:avLst/>
            </a:prstGeom>
            <a:solidFill>
              <a:srgbClr val="808080">
                <a:alpha val="50195"/>
              </a:srgbClr>
            </a:solidFill>
            <a:ln w="9525">
              <a:solidFill>
                <a:schemeClr val="tx1"/>
              </a:solidFill>
              <a:round/>
              <a:headEnd/>
              <a:tailEnd/>
            </a:ln>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sp>
          <p:nvSpPr>
            <p:cNvPr id="8203" name="Oval 10"/>
            <p:cNvSpPr>
              <a:spLocks noChangeArrowheads="1"/>
            </p:cNvSpPr>
            <p:nvPr/>
          </p:nvSpPr>
          <p:spPr bwMode="auto">
            <a:xfrm rot="-9494120">
              <a:off x="1200" y="1728"/>
              <a:ext cx="672" cy="288"/>
            </a:xfrm>
            <a:prstGeom prst="ellipse">
              <a:avLst/>
            </a:prstGeom>
            <a:solidFill>
              <a:srgbClr val="808080">
                <a:alpha val="50195"/>
              </a:srgbClr>
            </a:solidFill>
            <a:ln w="9525">
              <a:solidFill>
                <a:schemeClr val="tx1"/>
              </a:solidFill>
              <a:round/>
              <a:headEnd/>
              <a:tailEnd/>
            </a:ln>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sp>
          <p:nvSpPr>
            <p:cNvPr id="8204" name="Oval 11"/>
            <p:cNvSpPr>
              <a:spLocks noChangeArrowheads="1"/>
            </p:cNvSpPr>
            <p:nvPr/>
          </p:nvSpPr>
          <p:spPr bwMode="auto">
            <a:xfrm rot="-5400000">
              <a:off x="1392" y="2448"/>
              <a:ext cx="432" cy="528"/>
            </a:xfrm>
            <a:prstGeom prst="ellipse">
              <a:avLst/>
            </a:prstGeom>
            <a:solidFill>
              <a:srgbClr val="808080">
                <a:alpha val="50195"/>
              </a:srgbClr>
            </a:solidFill>
            <a:ln w="9525">
              <a:solidFill>
                <a:schemeClr val="tx1"/>
              </a:solidFill>
              <a:round/>
              <a:headEnd/>
              <a:tailEnd/>
            </a:ln>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sp>
          <p:nvSpPr>
            <p:cNvPr id="8205" name="AutoShape 12"/>
            <p:cNvSpPr>
              <a:spLocks noChangeArrowheads="1"/>
            </p:cNvSpPr>
            <p:nvPr/>
          </p:nvSpPr>
          <p:spPr bwMode="auto">
            <a:xfrm rot="-1020084">
              <a:off x="1488" y="2208"/>
              <a:ext cx="720" cy="288"/>
            </a:xfrm>
            <a:prstGeom prst="roundRect">
              <a:avLst>
                <a:gd name="adj" fmla="val 50000"/>
              </a:avLst>
            </a:prstGeom>
            <a:solidFill>
              <a:srgbClr val="808080">
                <a:alpha val="50195"/>
              </a:srgbClr>
            </a:solidFill>
            <a:ln w="9525">
              <a:solidFill>
                <a:schemeClr val="tx1"/>
              </a:solidFill>
              <a:round/>
              <a:headEnd/>
              <a:tailEnd/>
            </a:ln>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sp>
          <p:nvSpPr>
            <p:cNvPr id="8206" name="Oval 13"/>
            <p:cNvSpPr>
              <a:spLocks noChangeArrowheads="1"/>
            </p:cNvSpPr>
            <p:nvPr/>
          </p:nvSpPr>
          <p:spPr bwMode="auto">
            <a:xfrm rot="-1360877">
              <a:off x="1008" y="2112"/>
              <a:ext cx="96" cy="912"/>
            </a:xfrm>
            <a:prstGeom prst="ellipse">
              <a:avLst/>
            </a:prstGeom>
            <a:solidFill>
              <a:srgbClr val="808080">
                <a:alpha val="50195"/>
              </a:srgbClr>
            </a:solidFill>
            <a:ln w="9525">
              <a:solidFill>
                <a:schemeClr val="tx1"/>
              </a:solidFill>
              <a:round/>
              <a:headEnd/>
              <a:tailEnd/>
            </a:ln>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sp>
          <p:nvSpPr>
            <p:cNvPr id="8207" name="AutoShape 14"/>
            <p:cNvSpPr>
              <a:spLocks noChangeArrowheads="1"/>
            </p:cNvSpPr>
            <p:nvPr/>
          </p:nvSpPr>
          <p:spPr bwMode="auto">
            <a:xfrm rot="-3564266">
              <a:off x="1536" y="2640"/>
              <a:ext cx="768" cy="192"/>
            </a:xfrm>
            <a:prstGeom prst="roundRect">
              <a:avLst>
                <a:gd name="adj" fmla="val 50000"/>
              </a:avLst>
            </a:prstGeom>
            <a:solidFill>
              <a:srgbClr val="808080">
                <a:alpha val="50195"/>
              </a:srgbClr>
            </a:solidFill>
            <a:ln w="9525">
              <a:solidFill>
                <a:schemeClr val="tx1"/>
              </a:solidFill>
              <a:round/>
              <a:headEnd/>
              <a:tailEnd/>
            </a:ln>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sp>
          <p:nvSpPr>
            <p:cNvPr id="8208" name="Oval 15"/>
            <p:cNvSpPr>
              <a:spLocks noChangeArrowheads="1"/>
            </p:cNvSpPr>
            <p:nvPr/>
          </p:nvSpPr>
          <p:spPr bwMode="auto">
            <a:xfrm>
              <a:off x="720" y="1920"/>
              <a:ext cx="624" cy="432"/>
            </a:xfrm>
            <a:prstGeom prst="ellipse">
              <a:avLst/>
            </a:prstGeom>
            <a:solidFill>
              <a:srgbClr val="808080">
                <a:alpha val="50195"/>
              </a:srgbClr>
            </a:solidFill>
            <a:ln w="9525">
              <a:solidFill>
                <a:schemeClr val="tx1"/>
              </a:solidFill>
              <a:round/>
              <a:headEnd/>
              <a:tailEnd/>
            </a:ln>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sp>
          <p:nvSpPr>
            <p:cNvPr id="8209" name="Oval 16"/>
            <p:cNvSpPr>
              <a:spLocks noChangeArrowheads="1"/>
            </p:cNvSpPr>
            <p:nvPr/>
          </p:nvSpPr>
          <p:spPr bwMode="auto">
            <a:xfrm>
              <a:off x="1296" y="1824"/>
              <a:ext cx="336" cy="624"/>
            </a:xfrm>
            <a:prstGeom prst="ellipse">
              <a:avLst/>
            </a:prstGeom>
            <a:solidFill>
              <a:srgbClr val="808080">
                <a:alpha val="50195"/>
              </a:srgbClr>
            </a:solidFill>
            <a:ln w="9525">
              <a:solidFill>
                <a:schemeClr val="tx1"/>
              </a:solidFill>
              <a:round/>
              <a:headEnd/>
              <a:tailEnd/>
            </a:ln>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sp>
          <p:nvSpPr>
            <p:cNvPr id="8210" name="Oval 17"/>
            <p:cNvSpPr>
              <a:spLocks noChangeArrowheads="1"/>
            </p:cNvSpPr>
            <p:nvPr/>
          </p:nvSpPr>
          <p:spPr bwMode="auto">
            <a:xfrm>
              <a:off x="1104" y="2736"/>
              <a:ext cx="480" cy="480"/>
            </a:xfrm>
            <a:prstGeom prst="ellipse">
              <a:avLst/>
            </a:prstGeom>
            <a:solidFill>
              <a:srgbClr val="808080">
                <a:alpha val="50195"/>
              </a:srgbClr>
            </a:solidFill>
            <a:ln w="9525">
              <a:solidFill>
                <a:schemeClr val="tx1"/>
              </a:solidFill>
              <a:round/>
              <a:headEnd/>
              <a:tailEnd/>
            </a:ln>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1800">
                <a:latin typeface="Times New Roman" panose="02020603050405020304" pitchFamily="18" charset="0"/>
                <a:ea typeface="굴림" panose="020B0600000101010101" pitchFamily="50" charset="-127"/>
              </a:endParaRPr>
            </a:p>
          </p:txBody>
        </p:sp>
      </p:grpSp>
      <p:sp>
        <p:nvSpPr>
          <p:cNvPr id="8200" name="직사각형 21"/>
          <p:cNvSpPr>
            <a:spLocks noChangeArrowheads="1"/>
          </p:cNvSpPr>
          <p:nvPr/>
        </p:nvSpPr>
        <p:spPr bwMode="auto">
          <a:xfrm>
            <a:off x="2238376" y="5372413"/>
            <a:ext cx="72152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indent="-285750" latinLnBrk="0">
              <a:lnSpc>
                <a:spcPct val="150000"/>
              </a:lnSpc>
              <a:spcBef>
                <a:spcPts val="24"/>
              </a:spcBef>
            </a:pPr>
            <a:r>
              <a:rPr lang="en-US" altLang="ko-KR" sz="1600" dirty="0">
                <a:latin typeface="+mn-lt"/>
              </a:rPr>
              <a:t>4,738</a:t>
            </a:r>
            <a:r>
              <a:rPr lang="ko-KR" altLang="en-US" sz="1600" dirty="0">
                <a:latin typeface="+mn-lt"/>
              </a:rPr>
              <a:t>명으로부터 </a:t>
            </a:r>
            <a:r>
              <a:rPr lang="en-US" altLang="ko-KR" sz="1600" dirty="0">
                <a:latin typeface="+mn-lt"/>
              </a:rPr>
              <a:t>100</a:t>
            </a:r>
            <a:r>
              <a:rPr lang="ko-KR" altLang="en-US" sz="1600" dirty="0">
                <a:latin typeface="+mn-lt"/>
              </a:rPr>
              <a:t>명을 뽑는 경우의 수</a:t>
            </a:r>
            <a:endParaRPr lang="en-US" altLang="ko-KR" sz="1600" dirty="0">
              <a:latin typeface="+mn-lt"/>
            </a:endParaRPr>
          </a:p>
          <a:p>
            <a:pPr marL="285750" indent="-285750" latinLnBrk="0">
              <a:spcBef>
                <a:spcPct val="0"/>
              </a:spcBef>
            </a:pPr>
            <a:r>
              <a:rPr lang="ko-KR" altLang="en-US" sz="1600" dirty="0">
                <a:latin typeface="+mn-lt"/>
              </a:rPr>
              <a:t>          가지의 서로 다른 표본이 가능함</a:t>
            </a:r>
          </a:p>
        </p:txBody>
      </p:sp>
      <p:sp>
        <p:nvSpPr>
          <p:cNvPr id="20" name="AutoShape 5"/>
          <p:cNvSpPr>
            <a:spLocks noChangeArrowheads="1"/>
          </p:cNvSpPr>
          <p:nvPr/>
        </p:nvSpPr>
        <p:spPr bwMode="auto">
          <a:xfrm>
            <a:off x="1988544" y="1611551"/>
            <a:ext cx="122713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표본추출</a:t>
            </a:r>
          </a:p>
        </p:txBody>
      </p:sp>
      <p:graphicFrame>
        <p:nvGraphicFramePr>
          <p:cNvPr id="3" name="개체 2"/>
          <p:cNvGraphicFramePr>
            <a:graphicFrameLocks noChangeAspect="1"/>
          </p:cNvGraphicFramePr>
          <p:nvPr/>
        </p:nvGraphicFramePr>
        <p:xfrm>
          <a:off x="2554081" y="5678667"/>
          <a:ext cx="814516" cy="377458"/>
        </p:xfrm>
        <a:graphic>
          <a:graphicData uri="http://schemas.openxmlformats.org/presentationml/2006/ole">
            <mc:AlternateContent xmlns:mc="http://schemas.openxmlformats.org/markup-compatibility/2006">
              <mc:Choice xmlns:v="urn:schemas-microsoft-com:vml" Requires="v">
                <p:oleObj spid="_x0000_s17417" name="수식" r:id="rId3" imgW="520560" imgH="241200" progId="Equation.3">
                  <p:embed/>
                </p:oleObj>
              </mc:Choice>
              <mc:Fallback>
                <p:oleObj name="수식" r:id="rId3" imgW="520560" imgH="241200" progId="Equation.3">
                  <p:embed/>
                  <p:pic>
                    <p:nvPicPr>
                      <p:cNvPr id="3" name="개체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4081" y="5678667"/>
                        <a:ext cx="814516" cy="3774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직사각형 3"/>
          <p:cNvSpPr/>
          <p:nvPr/>
        </p:nvSpPr>
        <p:spPr>
          <a:xfrm>
            <a:off x="2114595" y="5726356"/>
            <a:ext cx="5138928" cy="353943"/>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024063" y="269776"/>
            <a:ext cx="8229600" cy="1143000"/>
          </a:xfrm>
        </p:spPr>
        <p:txBody>
          <a:bodyPr/>
          <a:lstStyle/>
          <a:p>
            <a:pPr eaLnBrk="1" hangingPunct="1"/>
            <a:r>
              <a:rPr lang="en-US" altLang="ko-KR" sz="4000" dirty="0"/>
              <a:t>1. </a:t>
            </a:r>
            <a:r>
              <a:rPr lang="ko-KR" altLang="en-US" sz="4000" dirty="0"/>
              <a:t>표본추출과 확률오차</a:t>
            </a:r>
          </a:p>
        </p:txBody>
      </p:sp>
      <p:sp>
        <p:nvSpPr>
          <p:cNvPr id="7172" name="TextBox 12"/>
          <p:cNvSpPr txBox="1">
            <a:spLocks noChangeArrowheads="1"/>
          </p:cNvSpPr>
          <p:nvPr/>
        </p:nvSpPr>
        <p:spPr bwMode="auto">
          <a:xfrm>
            <a:off x="2025379" y="2006864"/>
            <a:ext cx="5492209" cy="414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marL="0" lvl="1" indent="-285750" latinLnBrk="0">
              <a:lnSpc>
                <a:spcPct val="150000"/>
              </a:lnSpc>
              <a:spcBef>
                <a:spcPts val="24"/>
              </a:spcBef>
              <a:buFont typeface="Arial" panose="020B0604020202020204" pitchFamily="34" charset="0"/>
              <a:buChar char="•"/>
            </a:pPr>
            <a:r>
              <a:rPr lang="ko-KR" altLang="en-US" sz="1600" dirty="0">
                <a:latin typeface="+mn-lt"/>
              </a:rPr>
              <a:t>표본크기를 늘리면 모집단과 비슷한 결과가 나오는가</a:t>
            </a:r>
            <a:endParaRPr lang="en-US" altLang="ko-KR" sz="1600" dirty="0">
              <a:latin typeface="+mn-lt"/>
            </a:endParaRPr>
          </a:p>
        </p:txBody>
      </p:sp>
      <p:sp>
        <p:nvSpPr>
          <p:cNvPr id="7173" name="직사각형 14"/>
          <p:cNvSpPr>
            <a:spLocks noChangeArrowheads="1"/>
          </p:cNvSpPr>
          <p:nvPr/>
        </p:nvSpPr>
        <p:spPr bwMode="auto">
          <a:xfrm>
            <a:off x="1991395" y="5330091"/>
            <a:ext cx="88582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indent="-285750" latinLnBrk="0">
              <a:lnSpc>
                <a:spcPct val="150000"/>
              </a:lnSpc>
              <a:spcBef>
                <a:spcPts val="24"/>
              </a:spcBef>
            </a:pPr>
            <a:r>
              <a:rPr lang="ko-KR" altLang="en-US" sz="1600" dirty="0">
                <a:latin typeface="+mn-lt"/>
                <a:ea typeface="+mj-ea"/>
              </a:rPr>
              <a:t>평균의 법칙에 의해</a:t>
            </a:r>
            <a:r>
              <a:rPr lang="en-US" altLang="ko-KR" sz="1600" dirty="0">
                <a:latin typeface="+mn-lt"/>
                <a:ea typeface="+mj-ea"/>
              </a:rPr>
              <a:t>, </a:t>
            </a:r>
            <a:r>
              <a:rPr lang="ko-KR" altLang="en-US" sz="1600" dirty="0">
                <a:latin typeface="+mn-lt"/>
                <a:ea typeface="+mj-ea"/>
              </a:rPr>
              <a:t>표본크기가 커지면 표본비율의 확률오차는 감소</a:t>
            </a:r>
            <a:endParaRPr lang="en-US" altLang="ko-KR" sz="1600" dirty="0">
              <a:latin typeface="+mn-lt"/>
              <a:ea typeface="+mj-ea"/>
            </a:endParaRPr>
          </a:p>
          <a:p>
            <a:pPr indent="-285750" latinLnBrk="0">
              <a:lnSpc>
                <a:spcPct val="150000"/>
              </a:lnSpc>
              <a:spcBef>
                <a:spcPts val="24"/>
              </a:spcBef>
            </a:pPr>
            <a:r>
              <a:rPr lang="en-US" altLang="ko-KR" sz="1600" b="1" dirty="0">
                <a:solidFill>
                  <a:srgbClr val="0070C0"/>
                </a:solidFill>
                <a:latin typeface="+mn-lt"/>
                <a:ea typeface="+mj-ea"/>
              </a:rPr>
              <a:t>(</a:t>
            </a:r>
            <a:r>
              <a:rPr lang="ko-KR" altLang="en-US" sz="1600" b="1" dirty="0">
                <a:solidFill>
                  <a:srgbClr val="0070C0"/>
                </a:solidFill>
                <a:latin typeface="+mn-lt"/>
                <a:ea typeface="+mj-ea"/>
              </a:rPr>
              <a:t>표본 비율</a:t>
            </a:r>
            <a:r>
              <a:rPr lang="en-US" altLang="ko-KR" sz="1600" b="1" dirty="0">
                <a:solidFill>
                  <a:srgbClr val="0070C0"/>
                </a:solidFill>
                <a:latin typeface="+mn-lt"/>
                <a:ea typeface="+mj-ea"/>
              </a:rPr>
              <a:t>) = (</a:t>
            </a:r>
            <a:r>
              <a:rPr lang="ko-KR" altLang="en-US" sz="1600" b="1" dirty="0" err="1">
                <a:solidFill>
                  <a:srgbClr val="0070C0"/>
                </a:solidFill>
                <a:latin typeface="+mn-lt"/>
                <a:ea typeface="+mj-ea"/>
              </a:rPr>
              <a:t>모비율</a:t>
            </a:r>
            <a:r>
              <a:rPr lang="en-US" altLang="ko-KR" sz="1600" b="1" dirty="0">
                <a:solidFill>
                  <a:srgbClr val="0070C0"/>
                </a:solidFill>
                <a:latin typeface="+mn-lt"/>
                <a:ea typeface="+mj-ea"/>
              </a:rPr>
              <a:t>) + (</a:t>
            </a:r>
            <a:r>
              <a:rPr lang="ko-KR" altLang="en-US" sz="1600" b="1" dirty="0" err="1">
                <a:solidFill>
                  <a:srgbClr val="0070C0"/>
                </a:solidFill>
                <a:latin typeface="+mn-lt"/>
                <a:ea typeface="+mj-ea"/>
              </a:rPr>
              <a:t>확률오차</a:t>
            </a:r>
            <a:r>
              <a:rPr lang="en-US" altLang="ko-KR" sz="1600" b="1" dirty="0">
                <a:solidFill>
                  <a:srgbClr val="0070C0"/>
                </a:solidFill>
                <a:latin typeface="+mn-lt"/>
                <a:ea typeface="+mj-ea"/>
              </a:rPr>
              <a:t>) [</a:t>
            </a:r>
            <a:r>
              <a:rPr lang="ko-KR" altLang="en-US" sz="1600" b="1" dirty="0">
                <a:solidFill>
                  <a:srgbClr val="0070C0"/>
                </a:solidFill>
                <a:latin typeface="+mn-lt"/>
                <a:ea typeface="+mj-ea"/>
              </a:rPr>
              <a:t>편의는 없음</a:t>
            </a:r>
            <a:r>
              <a:rPr lang="en-US" altLang="ko-KR" sz="1600" b="1" dirty="0">
                <a:solidFill>
                  <a:srgbClr val="0070C0"/>
                </a:solidFill>
                <a:latin typeface="+mn-lt"/>
                <a:ea typeface="+mj-ea"/>
              </a:rPr>
              <a:t>]</a:t>
            </a:r>
          </a:p>
          <a:p>
            <a:pPr indent="-285750" latinLnBrk="0">
              <a:lnSpc>
                <a:spcPct val="150000"/>
              </a:lnSpc>
              <a:spcBef>
                <a:spcPts val="24"/>
              </a:spcBef>
            </a:pPr>
            <a:r>
              <a:rPr lang="ko-KR" altLang="en-US" sz="1600" dirty="0">
                <a:latin typeface="+mn-lt"/>
                <a:ea typeface="+mj-ea"/>
              </a:rPr>
              <a:t>표본크기가 커지면 표본비율은 점차 </a:t>
            </a:r>
            <a:r>
              <a:rPr lang="ko-KR" altLang="en-US" sz="1600" dirty="0" err="1">
                <a:latin typeface="+mn-lt"/>
                <a:ea typeface="+mj-ea"/>
              </a:rPr>
              <a:t>모비율로</a:t>
            </a:r>
            <a:r>
              <a:rPr lang="ko-KR" altLang="en-US" sz="1600" dirty="0">
                <a:latin typeface="+mn-lt"/>
                <a:ea typeface="+mj-ea"/>
              </a:rPr>
              <a:t> 수렴하게 된다</a:t>
            </a:r>
            <a:r>
              <a:rPr lang="en-US" altLang="ko-KR" sz="1600" dirty="0">
                <a:latin typeface="+mn-lt"/>
                <a:ea typeface="+mj-ea"/>
              </a:rPr>
              <a:t>.</a:t>
            </a:r>
          </a:p>
        </p:txBody>
      </p:sp>
      <p:grpSp>
        <p:nvGrpSpPr>
          <p:cNvPr id="7174" name="그룹 26"/>
          <p:cNvGrpSpPr>
            <a:grpSpLocks/>
          </p:cNvGrpSpPr>
          <p:nvPr/>
        </p:nvGrpSpPr>
        <p:grpSpPr bwMode="auto">
          <a:xfrm>
            <a:off x="6024563" y="2785468"/>
            <a:ext cx="3714750" cy="2371725"/>
            <a:chOff x="4500562" y="2571744"/>
            <a:chExt cx="3714776" cy="2371605"/>
          </a:xfrm>
        </p:grpSpPr>
        <p:pic>
          <p:nvPicPr>
            <p:cNvPr id="7182"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0562" y="2571744"/>
              <a:ext cx="3714776" cy="237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83" name="Group 32"/>
            <p:cNvGrpSpPr>
              <a:grpSpLocks/>
            </p:cNvGrpSpPr>
            <p:nvPr/>
          </p:nvGrpSpPr>
          <p:grpSpPr bwMode="auto">
            <a:xfrm>
              <a:off x="5572132" y="4143380"/>
              <a:ext cx="1785950" cy="142876"/>
              <a:chOff x="1056" y="2376"/>
              <a:chExt cx="1200" cy="48"/>
            </a:xfrm>
          </p:grpSpPr>
          <p:sp>
            <p:nvSpPr>
              <p:cNvPr id="7185" name="Line 28"/>
              <p:cNvSpPr>
                <a:spLocks noChangeShapeType="1"/>
              </p:cNvSpPr>
              <p:nvPr/>
            </p:nvSpPr>
            <p:spPr bwMode="auto">
              <a:xfrm>
                <a:off x="1056" y="2400"/>
                <a:ext cx="12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186" name="Line 30"/>
              <p:cNvSpPr>
                <a:spLocks noChangeShapeType="1"/>
              </p:cNvSpPr>
              <p:nvPr/>
            </p:nvSpPr>
            <p:spPr bwMode="auto">
              <a:xfrm>
                <a:off x="1056" y="2376"/>
                <a:ext cx="0" cy="4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187" name="Line 31"/>
              <p:cNvSpPr>
                <a:spLocks noChangeShapeType="1"/>
              </p:cNvSpPr>
              <p:nvPr/>
            </p:nvSpPr>
            <p:spPr bwMode="auto">
              <a:xfrm>
                <a:off x="2256" y="2376"/>
                <a:ext cx="0" cy="4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7184" name="Line 38"/>
            <p:cNvSpPr>
              <a:spLocks noChangeShapeType="1"/>
            </p:cNvSpPr>
            <p:nvPr/>
          </p:nvSpPr>
          <p:spPr bwMode="auto">
            <a:xfrm>
              <a:off x="6500826" y="3571876"/>
              <a:ext cx="0" cy="850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nvGrpSpPr>
          <p:cNvPr id="7175" name="그룹 25"/>
          <p:cNvGrpSpPr>
            <a:grpSpLocks/>
          </p:cNvGrpSpPr>
          <p:nvPr/>
        </p:nvGrpSpPr>
        <p:grpSpPr bwMode="auto">
          <a:xfrm>
            <a:off x="1809750" y="2714031"/>
            <a:ext cx="3771900" cy="2357437"/>
            <a:chOff x="285720" y="2500306"/>
            <a:chExt cx="3772279" cy="2357454"/>
          </a:xfrm>
        </p:grpSpPr>
        <p:pic>
          <p:nvPicPr>
            <p:cNvPr id="7176"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720" y="2500306"/>
              <a:ext cx="3772279" cy="235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7" name="Group 33"/>
            <p:cNvGrpSpPr>
              <a:grpSpLocks/>
            </p:cNvGrpSpPr>
            <p:nvPr/>
          </p:nvGrpSpPr>
          <p:grpSpPr bwMode="auto">
            <a:xfrm>
              <a:off x="928662" y="4143380"/>
              <a:ext cx="2571768" cy="142876"/>
              <a:chOff x="1056" y="2376"/>
              <a:chExt cx="1200" cy="48"/>
            </a:xfrm>
          </p:grpSpPr>
          <p:sp>
            <p:nvSpPr>
              <p:cNvPr id="7179" name="Line 34"/>
              <p:cNvSpPr>
                <a:spLocks noChangeShapeType="1"/>
              </p:cNvSpPr>
              <p:nvPr/>
            </p:nvSpPr>
            <p:spPr bwMode="auto">
              <a:xfrm>
                <a:off x="1056" y="2400"/>
                <a:ext cx="12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180" name="Line 35"/>
              <p:cNvSpPr>
                <a:spLocks noChangeShapeType="1"/>
              </p:cNvSpPr>
              <p:nvPr/>
            </p:nvSpPr>
            <p:spPr bwMode="auto">
              <a:xfrm>
                <a:off x="1056" y="2376"/>
                <a:ext cx="0" cy="4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181" name="Line 36"/>
              <p:cNvSpPr>
                <a:spLocks noChangeShapeType="1"/>
              </p:cNvSpPr>
              <p:nvPr/>
            </p:nvSpPr>
            <p:spPr bwMode="auto">
              <a:xfrm>
                <a:off x="2256" y="2376"/>
                <a:ext cx="0" cy="4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7178" name="Line 37"/>
            <p:cNvSpPr>
              <a:spLocks noChangeShapeType="1"/>
            </p:cNvSpPr>
            <p:nvPr/>
          </p:nvSpPr>
          <p:spPr bwMode="auto">
            <a:xfrm>
              <a:off x="2285984" y="4000504"/>
              <a:ext cx="0" cy="4572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20" name="AutoShape 5"/>
          <p:cNvSpPr>
            <a:spLocks noChangeArrowheads="1"/>
          </p:cNvSpPr>
          <p:nvPr/>
        </p:nvSpPr>
        <p:spPr bwMode="auto">
          <a:xfrm>
            <a:off x="1988400" y="1612801"/>
            <a:ext cx="27393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표본크기와 확률오차</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marL="609600" indent="-609600"/>
            <a:r>
              <a:rPr lang="en-US" altLang="ko-KR" sz="4000" dirty="0"/>
              <a:t>2. </a:t>
            </a:r>
            <a:r>
              <a:rPr lang="ko-KR" altLang="en-US" sz="4000" dirty="0" err="1"/>
              <a:t>기대값과</a:t>
            </a:r>
            <a:r>
              <a:rPr lang="ko-KR" altLang="en-US" sz="4000" dirty="0"/>
              <a:t> 표준오차</a:t>
            </a:r>
          </a:p>
        </p:txBody>
      </p:sp>
      <p:sp>
        <p:nvSpPr>
          <p:cNvPr id="9219" name="Text Box 439"/>
          <p:cNvSpPr txBox="1">
            <a:spLocks noChangeArrowheads="1"/>
          </p:cNvSpPr>
          <p:nvPr/>
        </p:nvSpPr>
        <p:spPr bwMode="auto">
          <a:xfrm>
            <a:off x="1988400" y="2376117"/>
            <a:ext cx="8153400"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92100" indent="-292100"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just" latinLnBrk="0">
              <a:lnSpc>
                <a:spcPct val="150000"/>
              </a:lnSpc>
              <a:spcBef>
                <a:spcPts val="24"/>
              </a:spcBef>
            </a:pPr>
            <a:r>
              <a:rPr lang="ko-KR" altLang="en-US" sz="1600" b="1" dirty="0"/>
              <a:t>단순무작위표본에서 표본의 구성비는 그 </a:t>
            </a:r>
            <a:r>
              <a:rPr lang="ko-KR" altLang="en-US" sz="1600" b="1" dirty="0" err="1"/>
              <a:t>기대값인</a:t>
            </a:r>
            <a:r>
              <a:rPr lang="ko-KR" altLang="en-US" sz="1600" b="1" dirty="0"/>
              <a:t> 모집단의 구성비와 같다</a:t>
            </a:r>
            <a:r>
              <a:rPr lang="en-US" altLang="ko-KR" sz="1600" b="1" dirty="0"/>
              <a:t>.</a:t>
            </a:r>
          </a:p>
          <a:p>
            <a:pPr algn="just" latinLnBrk="0">
              <a:lnSpc>
                <a:spcPct val="150000"/>
              </a:lnSpc>
              <a:spcBef>
                <a:spcPts val="24"/>
              </a:spcBef>
            </a:pPr>
            <a:r>
              <a:rPr lang="ko-KR" altLang="en-US" sz="1600" dirty="0"/>
              <a:t>하지만 실제 표본의 구성비는 모집단의 구성비와 </a:t>
            </a:r>
            <a:r>
              <a:rPr lang="en-US" altLang="ko-KR" sz="1600" dirty="0"/>
              <a:t>`</a:t>
            </a:r>
            <a:r>
              <a:rPr lang="ko-KR" altLang="en-US" sz="1600" dirty="0" err="1"/>
              <a:t>확률오차</a:t>
            </a:r>
            <a:r>
              <a:rPr lang="en-US" altLang="ko-KR" sz="1600" dirty="0"/>
              <a:t>`</a:t>
            </a:r>
            <a:r>
              <a:rPr lang="ko-KR" altLang="en-US" sz="1600" dirty="0"/>
              <a:t>만큼 차이가 난다</a:t>
            </a:r>
            <a:r>
              <a:rPr lang="en-US" altLang="ko-KR" sz="1600" dirty="0"/>
              <a:t>.</a:t>
            </a:r>
          </a:p>
          <a:p>
            <a:pPr algn="just" latinLnBrk="0">
              <a:lnSpc>
                <a:spcPct val="150000"/>
              </a:lnSpc>
              <a:spcBef>
                <a:spcPts val="24"/>
              </a:spcBef>
            </a:pPr>
            <a:r>
              <a:rPr lang="ko-KR" altLang="en-US" sz="1600" dirty="0"/>
              <a:t>이때 확률오차의 크기는</a:t>
            </a:r>
            <a:r>
              <a:rPr lang="en-US" altLang="ko-KR" sz="1600" dirty="0"/>
              <a:t>? </a:t>
            </a:r>
          </a:p>
          <a:p>
            <a:pPr lvl="1">
              <a:lnSpc>
                <a:spcPct val="150000"/>
              </a:lnSpc>
              <a:spcBef>
                <a:spcPts val="24"/>
              </a:spcBef>
              <a:buFont typeface="Arial" pitchFamily="34" charset="0"/>
              <a:buChar char="•"/>
              <a:defRPr/>
            </a:pPr>
            <a:r>
              <a:rPr lang="ko-KR" altLang="en-US" sz="1400" dirty="0"/>
              <a:t>확률적 표본에서 표준오차는 확률오차의 표준적인 크기</a:t>
            </a:r>
            <a:endParaRPr lang="en-US" altLang="ko-KR" sz="1400" dirty="0"/>
          </a:p>
          <a:p>
            <a:pPr lvl="1">
              <a:lnSpc>
                <a:spcPct val="150000"/>
              </a:lnSpc>
              <a:spcBef>
                <a:spcPts val="24"/>
              </a:spcBef>
              <a:buFont typeface="Arial" pitchFamily="34" charset="0"/>
              <a:buChar char="•"/>
              <a:defRPr/>
            </a:pPr>
            <a:endParaRPr lang="en-US" altLang="ko-KR" sz="1600" dirty="0"/>
          </a:p>
        </p:txBody>
      </p:sp>
      <p:sp>
        <p:nvSpPr>
          <p:cNvPr id="6" name="Text Box 4"/>
          <p:cNvSpPr txBox="1">
            <a:spLocks noChangeArrowheads="1"/>
          </p:cNvSpPr>
          <p:nvPr/>
        </p:nvSpPr>
        <p:spPr bwMode="auto">
          <a:xfrm>
            <a:off x="1988400" y="3908055"/>
            <a:ext cx="7924800" cy="1431161"/>
          </a:xfrm>
          <a:prstGeom prst="rect">
            <a:avLst/>
          </a:prstGeom>
          <a:noFill/>
          <a:ln w="9525">
            <a:noFill/>
            <a:miter lim="800000"/>
            <a:headEnd/>
            <a:tailEnd/>
          </a:ln>
          <a:effectLst/>
        </p:spPr>
        <p:txBody>
          <a:bodyPr>
            <a:spAutoFit/>
          </a:bodyPr>
          <a:lstStyle/>
          <a:p>
            <a:pPr marL="285750" indent="-285750">
              <a:lnSpc>
                <a:spcPct val="150000"/>
              </a:lnSpc>
              <a:spcBef>
                <a:spcPts val="24"/>
              </a:spcBef>
              <a:buFont typeface="Arial" panose="020B0604020202020204" pitchFamily="34" charset="0"/>
              <a:buChar char="•"/>
              <a:defRPr/>
            </a:pPr>
            <a:r>
              <a:rPr lang="ko-KR" altLang="en-US" sz="1600" dirty="0">
                <a:latin typeface="맑은 고딕" pitchFamily="50" charset="-127"/>
              </a:rPr>
              <a:t>표본크기가 커지면 표준오차는 어떻게 되는가</a:t>
            </a:r>
            <a:r>
              <a:rPr lang="en-US" altLang="ko-KR" sz="1600" dirty="0">
                <a:latin typeface="맑은 고딕" pitchFamily="50" charset="-127"/>
              </a:rPr>
              <a:t>?</a:t>
            </a:r>
            <a:endParaRPr lang="en-US" altLang="ko-KR" sz="2400" dirty="0">
              <a:latin typeface="맑은 고딕" pitchFamily="50" charset="-127"/>
            </a:endParaRPr>
          </a:p>
          <a:p>
            <a:pPr lvl="1">
              <a:lnSpc>
                <a:spcPct val="150000"/>
              </a:lnSpc>
              <a:spcBef>
                <a:spcPts val="24"/>
              </a:spcBef>
              <a:buFont typeface="Arial" pitchFamily="34" charset="0"/>
              <a:buChar char="•"/>
              <a:defRPr/>
            </a:pPr>
            <a:r>
              <a:rPr lang="ko-KR" altLang="en-US" sz="1400" dirty="0"/>
              <a:t>  표본합의 표준오차는 </a:t>
            </a:r>
            <a:r>
              <a:rPr lang="ko-KR" altLang="en-US" sz="1400" dirty="0" err="1"/>
              <a:t>표본크기</a:t>
            </a:r>
            <a:r>
              <a:rPr lang="ko-KR" altLang="en-US" sz="1400" dirty="0"/>
              <a:t> </a:t>
            </a:r>
            <a:r>
              <a:rPr lang="en-US" altLang="ko-KR" sz="1400" dirty="0"/>
              <a:t>n</a:t>
            </a:r>
            <a:r>
              <a:rPr lang="ko-KR" altLang="en-US" sz="1400" dirty="0"/>
              <a:t>의 제곱근으로 곱해져 증가</a:t>
            </a:r>
            <a:endParaRPr lang="en-US" altLang="ko-KR" sz="1400" dirty="0"/>
          </a:p>
          <a:p>
            <a:pPr lvl="1">
              <a:lnSpc>
                <a:spcPct val="150000"/>
              </a:lnSpc>
              <a:spcBef>
                <a:spcPts val="24"/>
              </a:spcBef>
              <a:buFont typeface="Arial" pitchFamily="34" charset="0"/>
              <a:buChar char="•"/>
              <a:defRPr/>
            </a:pPr>
            <a:r>
              <a:rPr lang="en-US" altLang="ko-KR" sz="1400" dirty="0"/>
              <a:t>  </a:t>
            </a:r>
            <a:r>
              <a:rPr lang="ko-KR" altLang="en-US" sz="1400" dirty="0"/>
              <a:t>표본비율의 표준오차는 </a:t>
            </a:r>
            <a:r>
              <a:rPr lang="ko-KR" altLang="en-US" sz="1400" dirty="0" err="1"/>
              <a:t>표본크기</a:t>
            </a:r>
            <a:r>
              <a:rPr lang="ko-KR" altLang="en-US" sz="1400" dirty="0"/>
              <a:t> </a:t>
            </a:r>
            <a:r>
              <a:rPr lang="en-US" altLang="ko-KR" sz="1400" dirty="0"/>
              <a:t>n</a:t>
            </a:r>
            <a:r>
              <a:rPr lang="ko-KR" altLang="en-US" sz="1400" dirty="0"/>
              <a:t>의 제곱근으로 나누어져 감소</a:t>
            </a:r>
            <a:endParaRPr lang="en-US" altLang="ko-KR" sz="1400" dirty="0"/>
          </a:p>
          <a:p>
            <a:pPr lvl="1">
              <a:lnSpc>
                <a:spcPct val="150000"/>
              </a:lnSpc>
              <a:spcBef>
                <a:spcPts val="24"/>
              </a:spcBef>
              <a:buFont typeface="Arial" pitchFamily="34" charset="0"/>
              <a:buChar char="•"/>
              <a:defRPr/>
            </a:pPr>
            <a:r>
              <a:rPr lang="en-US" altLang="ko-KR" sz="1400" dirty="0"/>
              <a:t>  </a:t>
            </a:r>
            <a:r>
              <a:rPr lang="ko-KR" altLang="en-US" sz="1400" dirty="0"/>
              <a:t>표본크기의 제곱근이 중요</a:t>
            </a:r>
            <a:r>
              <a:rPr lang="en-US" altLang="ko-KR" sz="1400" dirty="0"/>
              <a:t>: </a:t>
            </a:r>
            <a:r>
              <a:rPr lang="ko-KR" altLang="en-US" sz="1400" dirty="0"/>
              <a:t>제곱근 법칙</a:t>
            </a:r>
            <a:endParaRPr lang="en-US" altLang="ko-KR" sz="1400" dirty="0"/>
          </a:p>
        </p:txBody>
      </p:sp>
      <p:sp>
        <p:nvSpPr>
          <p:cNvPr id="8" name="AutoShape 5"/>
          <p:cNvSpPr>
            <a:spLocks noChangeArrowheads="1"/>
          </p:cNvSpPr>
          <p:nvPr/>
        </p:nvSpPr>
        <p:spPr bwMode="auto">
          <a:xfrm>
            <a:off x="1988400" y="1612801"/>
            <a:ext cx="27393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표본크기와 표준오차</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1. </a:t>
            </a:r>
            <a:r>
              <a:rPr lang="ko-KR" altLang="en-US" sz="4000" dirty="0">
                <a:latin typeface="나눔고딕" panose="020D0604000000000000" pitchFamily="50" charset="-127"/>
                <a:ea typeface="나눔고딕" panose="020D0604000000000000" pitchFamily="50" charset="-127"/>
              </a:rPr>
              <a:t>자료의 중심과 퍼진 정도</a:t>
            </a:r>
          </a:p>
        </p:txBody>
      </p:sp>
      <p:sp>
        <p:nvSpPr>
          <p:cNvPr id="2" name="내용 개체 틀 1"/>
          <p:cNvSpPr>
            <a:spLocks noGrp="1"/>
          </p:cNvSpPr>
          <p:nvPr>
            <p:ph idx="1"/>
          </p:nvPr>
        </p:nvSpPr>
        <p:spPr>
          <a:xfrm>
            <a:off x="1981200" y="1600200"/>
            <a:ext cx="8229600" cy="5257800"/>
          </a:xfrm>
        </p:spPr>
        <p:txBody>
          <a:bodyPr/>
          <a:lstStyle/>
          <a:p>
            <a:pPr>
              <a:lnSpc>
                <a:spcPct val="150000"/>
              </a:lnSpc>
            </a:pPr>
            <a:endParaRPr lang="en-US" altLang="ko-KR" sz="24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700" dirty="0">
              <a:latin typeface="나눔고딕" panose="020D0604000000000000" pitchFamily="50" charset="-127"/>
              <a:ea typeface="나눔고딕" panose="020D0604000000000000" pitchFamily="50" charset="-127"/>
            </a:endParaRPr>
          </a:p>
          <a:p>
            <a:pPr>
              <a:lnSpc>
                <a:spcPct val="150000"/>
              </a:lnSpc>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히스토그램에서 자료를 요약할 때 중심</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평균</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중앙값</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과 중심 주위로 퍼진 정도</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표준편차</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사분위수 범위</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를 주로 사용</a:t>
            </a:r>
          </a:p>
          <a:p>
            <a:pPr>
              <a:lnSpc>
                <a:spcPct val="150000"/>
              </a:lnSpc>
            </a:pPr>
            <a:endParaRPr lang="ko-KR" altLang="en-US" sz="1800" dirty="0">
              <a:latin typeface="나눔고딕" panose="020D0604000000000000" pitchFamily="50" charset="-127"/>
              <a:ea typeface="나눔고딕" panose="020D0604000000000000" pitchFamily="50" charset="-127"/>
            </a:endParaRPr>
          </a:p>
        </p:txBody>
      </p:sp>
      <p:pic>
        <p:nvPicPr>
          <p:cNvPr id="15364" name="Picture 2"/>
          <p:cNvPicPr>
            <a:picLocks noChangeAspect="1" noChangeArrowheads="1"/>
          </p:cNvPicPr>
          <p:nvPr/>
        </p:nvPicPr>
        <p:blipFill>
          <a:blip r:embed="rId2" cstate="print"/>
          <a:srcRect/>
          <a:stretch>
            <a:fillRect/>
          </a:stretch>
        </p:blipFill>
        <p:spPr bwMode="auto">
          <a:xfrm>
            <a:off x="3197701" y="2493176"/>
            <a:ext cx="5865695" cy="2520000"/>
          </a:xfrm>
          <a:prstGeom prst="rect">
            <a:avLst/>
          </a:prstGeom>
          <a:noFill/>
          <a:ln w="9525">
            <a:noFill/>
            <a:miter lim="800000"/>
            <a:headEnd/>
            <a:tailEnd/>
          </a:ln>
        </p:spPr>
      </p:pic>
      <p:sp>
        <p:nvSpPr>
          <p:cNvPr id="6" name="AutoShape 58"/>
          <p:cNvSpPr>
            <a:spLocks noChangeArrowheads="1"/>
          </p:cNvSpPr>
          <p:nvPr/>
        </p:nvSpPr>
        <p:spPr bwMode="auto">
          <a:xfrm>
            <a:off x="1984076" y="1604305"/>
            <a:ext cx="2023693" cy="407988"/>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latin typeface="나눔고딕" panose="020D0604000000000000" pitchFamily="50" charset="-127"/>
                <a:ea typeface="나눔고딕" panose="020D0604000000000000" pitchFamily="50" charset="-127"/>
              </a:rPr>
              <a:t>중심과 퍼진 정도</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marL="609600" indent="-609600"/>
            <a:r>
              <a:rPr lang="en-US" altLang="ko-KR" sz="4000" dirty="0"/>
              <a:t>2. </a:t>
            </a:r>
            <a:r>
              <a:rPr lang="ko-KR" altLang="en-US" sz="4000" dirty="0" err="1"/>
              <a:t>기대값과</a:t>
            </a:r>
            <a:r>
              <a:rPr lang="ko-KR" altLang="en-US" sz="4000" dirty="0"/>
              <a:t> 표준오차</a:t>
            </a:r>
          </a:p>
        </p:txBody>
      </p:sp>
      <p:sp>
        <p:nvSpPr>
          <p:cNvPr id="10243" name="Text Box 4"/>
          <p:cNvSpPr txBox="1">
            <a:spLocks noChangeArrowheads="1"/>
          </p:cNvSpPr>
          <p:nvPr/>
        </p:nvSpPr>
        <p:spPr bwMode="auto">
          <a:xfrm>
            <a:off x="1881188" y="2357438"/>
            <a:ext cx="80772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just" latinLnBrk="0">
              <a:lnSpc>
                <a:spcPct val="90000"/>
              </a:lnSpc>
              <a:buFont typeface="Wingdings" panose="05000000000000000000" pitchFamily="2" charset="2"/>
              <a:buNone/>
            </a:pPr>
            <a:r>
              <a:rPr lang="en-US" altLang="ko-KR" sz="1800" dirty="0">
                <a:latin typeface="+mn-lt"/>
              </a:rPr>
              <a:t>(</a:t>
            </a:r>
            <a:r>
              <a:rPr lang="en-US" altLang="ko-KR" sz="1800" dirty="0" err="1">
                <a:latin typeface="+mn-lt"/>
              </a:rPr>
              <a:t>i</a:t>
            </a:r>
            <a:r>
              <a:rPr lang="en-US" altLang="ko-KR" sz="1800" dirty="0">
                <a:latin typeface="+mn-lt"/>
              </a:rPr>
              <a:t>) </a:t>
            </a:r>
            <a:r>
              <a:rPr lang="ko-KR" altLang="en-US" sz="1800" dirty="0">
                <a:latin typeface="+mn-lt"/>
              </a:rPr>
              <a:t>표본에서의 남학생 수에 대한 표준오차</a:t>
            </a:r>
          </a:p>
        </p:txBody>
      </p:sp>
      <p:grpSp>
        <p:nvGrpSpPr>
          <p:cNvPr id="10244" name="그룹 13"/>
          <p:cNvGrpSpPr>
            <a:grpSpLocks/>
          </p:cNvGrpSpPr>
          <p:nvPr/>
        </p:nvGrpSpPr>
        <p:grpSpPr bwMode="auto">
          <a:xfrm>
            <a:off x="1790383" y="3035084"/>
            <a:ext cx="8001000" cy="2308324"/>
            <a:chOff x="500034" y="3000372"/>
            <a:chExt cx="8001000" cy="2307792"/>
          </a:xfrm>
        </p:grpSpPr>
        <p:sp>
          <p:nvSpPr>
            <p:cNvPr id="10247" name="Text Box 5"/>
            <p:cNvSpPr txBox="1">
              <a:spLocks noChangeArrowheads="1"/>
            </p:cNvSpPr>
            <p:nvPr/>
          </p:nvSpPr>
          <p:spPr bwMode="auto">
            <a:xfrm>
              <a:off x="500034" y="3000372"/>
              <a:ext cx="8001000" cy="230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FontTx/>
                <a:buNone/>
              </a:pPr>
              <a:r>
                <a:rPr lang="ko-KR" altLang="en-US" sz="1800" dirty="0"/>
                <a:t>상자모형 설정 </a:t>
              </a:r>
              <a:r>
                <a:rPr lang="en-US" altLang="ko-KR" sz="1800" dirty="0"/>
                <a:t>: </a:t>
              </a:r>
              <a:r>
                <a:rPr lang="ko-KR" altLang="en-US" sz="1800" dirty="0"/>
                <a:t>상자 안에 </a:t>
              </a:r>
              <a:r>
                <a:rPr lang="en-US" altLang="ko-KR" sz="1800" dirty="0"/>
                <a:t>0(</a:t>
              </a:r>
              <a:r>
                <a:rPr lang="ko-KR" altLang="en-US" sz="1800" dirty="0"/>
                <a:t>여학생</a:t>
              </a:r>
              <a:r>
                <a:rPr lang="en-US" altLang="ko-KR" sz="1800" dirty="0"/>
                <a:t>)</a:t>
              </a:r>
              <a:r>
                <a:rPr lang="ko-KR" altLang="en-US" sz="1800" dirty="0"/>
                <a:t>과 </a:t>
              </a:r>
              <a:r>
                <a:rPr lang="en-US" altLang="ko-KR" sz="1800" dirty="0"/>
                <a:t>1(</a:t>
              </a:r>
              <a:r>
                <a:rPr lang="ko-KR" altLang="en-US" sz="1800" dirty="0"/>
                <a:t>남학생</a:t>
              </a:r>
              <a:r>
                <a:rPr lang="en-US" altLang="ko-KR" sz="1800" dirty="0"/>
                <a:t>)</a:t>
              </a:r>
              <a:r>
                <a:rPr lang="ko-KR" altLang="en-US" sz="1800" dirty="0"/>
                <a:t>만 넣음</a:t>
              </a:r>
              <a:endParaRPr lang="en-US" altLang="ko-KR" sz="1800" dirty="0"/>
            </a:p>
            <a:p>
              <a:pPr algn="just" latinLnBrk="0">
                <a:spcBef>
                  <a:spcPct val="50000"/>
                </a:spcBef>
                <a:buFontTx/>
                <a:buNone/>
              </a:pPr>
              <a:r>
                <a:rPr lang="ko-KR" altLang="en-US" sz="1800" dirty="0"/>
                <a:t>표본에서의 남학생 수는 상자에서 </a:t>
              </a:r>
              <a:r>
                <a:rPr lang="en-US" altLang="ko-KR" sz="1800" dirty="0"/>
                <a:t>100</a:t>
              </a:r>
              <a:r>
                <a:rPr lang="ko-KR" altLang="en-US" sz="1800" dirty="0"/>
                <a:t>장의 카드를 뽑아 카드에 적힌 숫자들을 더한 것과 같다</a:t>
              </a:r>
              <a:r>
                <a:rPr lang="en-US" altLang="ko-KR" sz="1800" dirty="0"/>
                <a:t>. </a:t>
              </a:r>
            </a:p>
            <a:p>
              <a:pPr algn="just" latinLnBrk="0">
                <a:spcBef>
                  <a:spcPct val="50000"/>
                </a:spcBef>
                <a:buFontTx/>
                <a:buNone/>
              </a:pPr>
              <a:endParaRPr lang="en-US" altLang="ko-KR" sz="1800" dirty="0"/>
            </a:p>
            <a:p>
              <a:pPr latinLnBrk="0">
                <a:spcBef>
                  <a:spcPct val="50000"/>
                </a:spcBef>
                <a:buFontTx/>
                <a:buNone/>
              </a:pPr>
              <a:r>
                <a:rPr lang="ko-KR" altLang="en-US" sz="1800" dirty="0"/>
                <a:t>상자의 표준편차</a:t>
              </a:r>
              <a:r>
                <a:rPr lang="en-US" altLang="ko-KR" sz="1800" dirty="0"/>
                <a:t>=</a:t>
              </a:r>
            </a:p>
            <a:p>
              <a:pPr latinLnBrk="0">
                <a:spcBef>
                  <a:spcPct val="50000"/>
                </a:spcBef>
                <a:buFontTx/>
                <a:buNone/>
              </a:pPr>
              <a:r>
                <a:rPr lang="en-US" altLang="ko-KR" sz="1800" dirty="0"/>
                <a:t>100</a:t>
              </a:r>
              <a:r>
                <a:rPr lang="ko-KR" altLang="en-US" sz="1800" dirty="0"/>
                <a:t>번 추출한 합에 대한 표준오차</a:t>
              </a:r>
              <a:r>
                <a:rPr lang="en-US" altLang="ko-KR" sz="1800" dirty="0"/>
                <a:t>=</a:t>
              </a:r>
            </a:p>
          </p:txBody>
        </p:sp>
        <p:graphicFrame>
          <p:nvGraphicFramePr>
            <p:cNvPr id="10248" name="Object 10"/>
            <p:cNvGraphicFramePr>
              <a:graphicFrameLocks noChangeAspect="1"/>
            </p:cNvGraphicFramePr>
            <p:nvPr/>
          </p:nvGraphicFramePr>
          <p:xfrm>
            <a:off x="2427680" y="4520160"/>
            <a:ext cx="2144291" cy="420554"/>
          </p:xfrm>
          <a:graphic>
            <a:graphicData uri="http://schemas.openxmlformats.org/presentationml/2006/ole">
              <mc:AlternateContent xmlns:mc="http://schemas.openxmlformats.org/markup-compatibility/2006">
                <mc:Choice xmlns:v="urn:schemas-microsoft-com:vml" Requires="v">
                  <p:oleObj spid="_x0000_s18448" name="수식" r:id="rId3" imgW="1295400" imgH="254000" progId="Equation.3">
                    <p:embed/>
                  </p:oleObj>
                </mc:Choice>
                <mc:Fallback>
                  <p:oleObj name="수식" r:id="rId3" imgW="1295400" imgH="254000" progId="Equation.3">
                    <p:embed/>
                    <p:pic>
                      <p:nvPicPr>
                        <p:cNvPr id="1024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7680" y="4520160"/>
                          <a:ext cx="2144291" cy="4205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9" name="Object 11"/>
            <p:cNvGraphicFramePr>
              <a:graphicFrameLocks noChangeAspect="1"/>
            </p:cNvGraphicFramePr>
            <p:nvPr>
              <p:extLst>
                <p:ext uri="{D42A27DB-BD31-4B8C-83A1-F6EECF244321}">
                  <p14:modId xmlns:p14="http://schemas.microsoft.com/office/powerpoint/2010/main" val="1177012596"/>
                </p:ext>
              </p:extLst>
            </p:nvPr>
          </p:nvGraphicFramePr>
          <p:xfrm>
            <a:off x="3991264" y="4892452"/>
            <a:ext cx="2249487" cy="407894"/>
          </p:xfrm>
          <a:graphic>
            <a:graphicData uri="http://schemas.openxmlformats.org/presentationml/2006/ole">
              <mc:AlternateContent xmlns:mc="http://schemas.openxmlformats.org/markup-compatibility/2006">
                <mc:Choice xmlns:v="urn:schemas-microsoft-com:vml" Requires="v">
                  <p:oleObj spid="_x0000_s18449" name="수식" r:id="rId5" imgW="1333440" imgH="241200" progId="Equation.3">
                    <p:embed/>
                  </p:oleObj>
                </mc:Choice>
                <mc:Fallback>
                  <p:oleObj name="수식" r:id="rId5" imgW="1333440" imgH="241200" progId="Equation.3">
                    <p:embed/>
                    <p:pic>
                      <p:nvPicPr>
                        <p:cNvPr id="10249" name="Object 11"/>
                        <p:cNvPicPr>
                          <a:picLocks noChangeAspect="1" noChangeArrowheads="1"/>
                        </p:cNvPicPr>
                        <p:nvPr/>
                      </p:nvPicPr>
                      <p:blipFill>
                        <a:blip r:embed="rId6"/>
                        <a:srcRect/>
                        <a:stretch>
                          <a:fillRect/>
                        </a:stretch>
                      </p:blipFill>
                      <p:spPr bwMode="auto">
                        <a:xfrm>
                          <a:off x="3991264" y="4892452"/>
                          <a:ext cx="2249487" cy="4078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 name="AutoShape 5"/>
          <p:cNvSpPr>
            <a:spLocks noChangeArrowheads="1"/>
          </p:cNvSpPr>
          <p:nvPr/>
        </p:nvSpPr>
        <p:spPr bwMode="auto">
          <a:xfrm>
            <a:off x="1881188" y="1690688"/>
            <a:ext cx="202168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개수의 표준오차</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marL="609600" indent="-609600"/>
            <a:r>
              <a:rPr lang="en-US" altLang="ko-KR" sz="4000"/>
              <a:t>2. </a:t>
            </a:r>
            <a:r>
              <a:rPr lang="ko-KR" altLang="en-US" sz="4000"/>
              <a:t>기대값과 표준오차</a:t>
            </a:r>
          </a:p>
        </p:txBody>
      </p:sp>
      <p:sp>
        <p:nvSpPr>
          <p:cNvPr id="11267" name="Text Box 6"/>
          <p:cNvSpPr txBox="1">
            <a:spLocks noChangeArrowheads="1"/>
          </p:cNvSpPr>
          <p:nvPr/>
        </p:nvSpPr>
        <p:spPr bwMode="auto">
          <a:xfrm>
            <a:off x="1881188" y="2223272"/>
            <a:ext cx="80772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just" latinLnBrk="0">
              <a:lnSpc>
                <a:spcPct val="90000"/>
              </a:lnSpc>
              <a:buFont typeface="Wingdings" panose="05000000000000000000" pitchFamily="2" charset="2"/>
              <a:buNone/>
            </a:pPr>
            <a:r>
              <a:rPr lang="en-US" altLang="ko-KR" sz="1800" dirty="0"/>
              <a:t>(ii) </a:t>
            </a:r>
            <a:r>
              <a:rPr lang="ko-KR" altLang="en-US" sz="1800" dirty="0"/>
              <a:t>표본에서의 남학생 비율에 대한 표준오차</a:t>
            </a:r>
          </a:p>
        </p:txBody>
      </p:sp>
      <p:sp>
        <p:nvSpPr>
          <p:cNvPr id="11268" name="Text Box 7"/>
          <p:cNvSpPr txBox="1">
            <a:spLocks noChangeArrowheads="1"/>
          </p:cNvSpPr>
          <p:nvPr/>
        </p:nvSpPr>
        <p:spPr bwMode="auto">
          <a:xfrm>
            <a:off x="1981200" y="2893294"/>
            <a:ext cx="80772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FontTx/>
              <a:buNone/>
            </a:pPr>
            <a:r>
              <a:rPr lang="ko-KR" altLang="en-US" sz="1800" dirty="0"/>
              <a:t>표본구성비의 표준오차</a:t>
            </a:r>
            <a:r>
              <a:rPr lang="en-US" altLang="ko-KR" sz="1800" dirty="0"/>
              <a:t>(%) </a:t>
            </a:r>
          </a:p>
          <a:p>
            <a:pPr latinLnBrk="0">
              <a:spcBef>
                <a:spcPct val="50000"/>
              </a:spcBef>
              <a:buFontTx/>
              <a:buNone/>
            </a:pPr>
            <a:r>
              <a:rPr lang="en-US" altLang="ko-KR" sz="1800" dirty="0"/>
              <a:t>= (</a:t>
            </a:r>
            <a:r>
              <a:rPr lang="ko-KR" altLang="en-US" sz="1800" dirty="0"/>
              <a:t>상자의 표준편차</a:t>
            </a:r>
            <a:r>
              <a:rPr lang="en-US" altLang="ko-KR" sz="1800" dirty="0"/>
              <a:t>)/               </a:t>
            </a:r>
            <a:r>
              <a:rPr lang="en-US" altLang="ko-KR" sz="1800" dirty="0">
                <a:sym typeface="Symbol" panose="05050102010706020507" pitchFamily="18" charset="2"/>
              </a:rPr>
              <a:t></a:t>
            </a:r>
            <a:r>
              <a:rPr lang="en-US" altLang="ko-KR" sz="1800" dirty="0"/>
              <a:t> 100(%)   </a:t>
            </a:r>
          </a:p>
          <a:p>
            <a:pPr latinLnBrk="0">
              <a:spcBef>
                <a:spcPct val="50000"/>
              </a:spcBef>
              <a:buFontTx/>
              <a:buNone/>
            </a:pPr>
            <a:r>
              <a:rPr lang="en-US" altLang="ko-KR" sz="1800" dirty="0"/>
              <a:t>=</a:t>
            </a:r>
          </a:p>
          <a:p>
            <a:pPr latinLnBrk="0">
              <a:spcBef>
                <a:spcPct val="50000"/>
              </a:spcBef>
              <a:buFontTx/>
              <a:buNone/>
            </a:pPr>
            <a:endParaRPr lang="en-US" altLang="ko-KR" sz="1800" dirty="0">
              <a:sym typeface="Symbol" panose="05050102010706020507" pitchFamily="18" charset="2"/>
            </a:endParaRPr>
          </a:p>
          <a:p>
            <a:pPr latinLnBrk="0">
              <a:spcBef>
                <a:spcPct val="50000"/>
              </a:spcBef>
              <a:buFontTx/>
              <a:buNone/>
            </a:pPr>
            <a:r>
              <a:rPr lang="ko-KR" altLang="en-US" sz="1800" dirty="0">
                <a:sym typeface="Wingdings" panose="05000000000000000000" pitchFamily="2" charset="2"/>
              </a:rPr>
              <a:t>표본 내 남학생 비율의 표준오차는 </a:t>
            </a:r>
            <a:r>
              <a:rPr lang="en-US" altLang="ko-KR" sz="1800" dirty="0">
                <a:sym typeface="Wingdings" panose="05000000000000000000" pitchFamily="2" charset="2"/>
              </a:rPr>
              <a:t>4.8%</a:t>
            </a:r>
            <a:endParaRPr lang="en-US" altLang="ko-KR" sz="1800" dirty="0"/>
          </a:p>
        </p:txBody>
      </p:sp>
      <p:graphicFrame>
        <p:nvGraphicFramePr>
          <p:cNvPr id="6" name="Object 11"/>
          <p:cNvGraphicFramePr>
            <a:graphicFrameLocks noChangeAspect="1"/>
          </p:cNvGraphicFramePr>
          <p:nvPr/>
        </p:nvGraphicFramePr>
        <p:xfrm>
          <a:off x="4108921" y="3317996"/>
          <a:ext cx="1213876" cy="399037"/>
        </p:xfrm>
        <a:graphic>
          <a:graphicData uri="http://schemas.openxmlformats.org/presentationml/2006/ole">
            <mc:AlternateContent xmlns:mc="http://schemas.openxmlformats.org/markup-compatibility/2006">
              <mc:Choice xmlns:v="urn:schemas-microsoft-com:vml" Requires="v">
                <p:oleObj spid="_x0000_s19472" name="수식" r:id="rId3" imgW="774364" imgH="253890" progId="Equation.3">
                  <p:embed/>
                </p:oleObj>
              </mc:Choice>
              <mc:Fallback>
                <p:oleObj name="수식" r:id="rId3" imgW="774364" imgH="253890" progId="Equation.3">
                  <p:embed/>
                  <p:pic>
                    <p:nvPicPr>
                      <p:cNvPr id="6"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921" y="3317996"/>
                        <a:ext cx="1213876" cy="399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1"/>
          <p:cNvGraphicFramePr>
            <a:graphicFrameLocks noChangeAspect="1"/>
          </p:cNvGraphicFramePr>
          <p:nvPr/>
        </p:nvGraphicFramePr>
        <p:xfrm>
          <a:off x="2286397" y="3723982"/>
          <a:ext cx="3014572" cy="425099"/>
        </p:xfrm>
        <a:graphic>
          <a:graphicData uri="http://schemas.openxmlformats.org/presentationml/2006/ole">
            <mc:AlternateContent xmlns:mc="http://schemas.openxmlformats.org/markup-compatibility/2006">
              <mc:Choice xmlns:v="urn:schemas-microsoft-com:vml" Requires="v">
                <p:oleObj spid="_x0000_s19473" name="수식" r:id="rId5" imgW="1714500" imgH="241300" progId="Equation.3">
                  <p:embed/>
                </p:oleObj>
              </mc:Choice>
              <mc:Fallback>
                <p:oleObj name="수식" r:id="rId5" imgW="1714500" imgH="241300" progId="Equation.3">
                  <p:embed/>
                  <p:pic>
                    <p:nvPicPr>
                      <p:cNvPr id="7"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397" y="3723982"/>
                        <a:ext cx="3014572" cy="4250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AutoShape 5"/>
          <p:cNvSpPr>
            <a:spLocks noChangeArrowheads="1"/>
          </p:cNvSpPr>
          <p:nvPr/>
        </p:nvSpPr>
        <p:spPr bwMode="auto">
          <a:xfrm>
            <a:off x="1988401" y="1612801"/>
            <a:ext cx="202168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비율의 표준오차</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ko-KR" sz="4000" dirty="0"/>
              <a:t>3. </a:t>
            </a:r>
            <a:r>
              <a:rPr lang="ko-KR" altLang="en-US" sz="4000" dirty="0"/>
              <a:t>정규분포곡선의 활용</a:t>
            </a:r>
          </a:p>
        </p:txBody>
      </p:sp>
      <p:sp>
        <p:nvSpPr>
          <p:cNvPr id="13316" name="Text Box 486"/>
          <p:cNvSpPr txBox="1">
            <a:spLocks noChangeArrowheads="1"/>
          </p:cNvSpPr>
          <p:nvPr/>
        </p:nvSpPr>
        <p:spPr bwMode="auto">
          <a:xfrm>
            <a:off x="1919537" y="2096988"/>
            <a:ext cx="692943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buFont typeface="Wingdings" panose="05000000000000000000" pitchFamily="2" charset="2"/>
              <a:buNone/>
            </a:pPr>
            <a:r>
              <a:rPr lang="ko-KR" altLang="en-US" sz="1800" dirty="0"/>
              <a:t>고객 </a:t>
            </a:r>
            <a:r>
              <a:rPr lang="en-US" altLang="ko-KR" sz="1800" dirty="0"/>
              <a:t>100</a:t>
            </a:r>
            <a:r>
              <a:rPr lang="ko-KR" altLang="en-US" sz="1800" dirty="0"/>
              <a:t>만 명 중 </a:t>
            </a:r>
            <a:r>
              <a:rPr lang="en-US" altLang="ko-KR" sz="1800" dirty="0"/>
              <a:t>20%</a:t>
            </a:r>
            <a:r>
              <a:rPr lang="ko-KR" altLang="en-US" sz="1800" dirty="0"/>
              <a:t>가 연소득 </a:t>
            </a:r>
            <a:r>
              <a:rPr lang="en-US" altLang="ko-KR" sz="1800" dirty="0"/>
              <a:t>5</a:t>
            </a:r>
            <a:r>
              <a:rPr lang="ko-KR" altLang="en-US" sz="1800" dirty="0"/>
              <a:t>천만 원 이상이라고 하자</a:t>
            </a:r>
            <a:r>
              <a:rPr lang="en-US" altLang="ko-KR" sz="1800" dirty="0"/>
              <a:t>.</a:t>
            </a:r>
          </a:p>
          <a:p>
            <a:pPr latinLnBrk="0">
              <a:lnSpc>
                <a:spcPct val="150000"/>
              </a:lnSpc>
              <a:buFont typeface="Wingdings" panose="05000000000000000000" pitchFamily="2" charset="2"/>
              <a:buNone/>
            </a:pPr>
            <a:r>
              <a:rPr lang="ko-KR" altLang="en-US" sz="1800" dirty="0"/>
              <a:t>상기 </a:t>
            </a:r>
            <a:r>
              <a:rPr lang="en-US" altLang="ko-KR" sz="1800" dirty="0"/>
              <a:t>100</a:t>
            </a:r>
            <a:r>
              <a:rPr lang="ko-KR" altLang="en-US" sz="1800" dirty="0"/>
              <a:t>만 명 중 </a:t>
            </a:r>
            <a:r>
              <a:rPr lang="en-US" altLang="ko-KR" sz="1800" dirty="0"/>
              <a:t>400</a:t>
            </a:r>
            <a:r>
              <a:rPr lang="ko-KR" altLang="en-US" sz="1800" dirty="0"/>
              <a:t>명을 무작위로 추출한다</a:t>
            </a:r>
            <a:r>
              <a:rPr lang="en-US" altLang="ko-KR" sz="1800" dirty="0"/>
              <a:t>.</a:t>
            </a:r>
            <a:endParaRPr lang="ko-KR" altLang="en-US" sz="1800" dirty="0"/>
          </a:p>
        </p:txBody>
      </p:sp>
      <p:grpSp>
        <p:nvGrpSpPr>
          <p:cNvPr id="13317" name="그룹 17"/>
          <p:cNvGrpSpPr>
            <a:grpSpLocks/>
          </p:cNvGrpSpPr>
          <p:nvPr/>
        </p:nvGrpSpPr>
        <p:grpSpPr bwMode="auto">
          <a:xfrm>
            <a:off x="1952596" y="3109491"/>
            <a:ext cx="8229600" cy="2855913"/>
            <a:chOff x="357158" y="2714620"/>
            <a:chExt cx="8229881" cy="2855913"/>
          </a:xfrm>
        </p:grpSpPr>
        <p:grpSp>
          <p:nvGrpSpPr>
            <p:cNvPr id="13319" name="Group 492"/>
            <p:cNvGrpSpPr>
              <a:grpSpLocks/>
            </p:cNvGrpSpPr>
            <p:nvPr/>
          </p:nvGrpSpPr>
          <p:grpSpPr bwMode="auto">
            <a:xfrm>
              <a:off x="357158" y="2714620"/>
              <a:ext cx="8229881" cy="2855913"/>
              <a:chOff x="336" y="1728"/>
              <a:chExt cx="2940" cy="1799"/>
            </a:xfrm>
          </p:grpSpPr>
          <p:sp>
            <p:nvSpPr>
              <p:cNvPr id="13322" name="Text Box 487"/>
              <p:cNvSpPr txBox="1">
                <a:spLocks noChangeArrowheads="1"/>
              </p:cNvSpPr>
              <p:nvPr/>
            </p:nvSpPr>
            <p:spPr bwMode="auto">
              <a:xfrm>
                <a:off x="336" y="1728"/>
                <a:ext cx="1632"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just" latinLnBrk="0">
                  <a:lnSpc>
                    <a:spcPct val="90000"/>
                  </a:lnSpc>
                  <a:buFont typeface="Wingdings" panose="05000000000000000000" pitchFamily="2" charset="2"/>
                  <a:buNone/>
                </a:pPr>
                <a:r>
                  <a:rPr lang="en-US" altLang="ko-KR" sz="1800" dirty="0"/>
                  <a:t>(</a:t>
                </a:r>
                <a:r>
                  <a:rPr lang="en-US" altLang="ko-KR" sz="1800" dirty="0" err="1"/>
                  <a:t>i</a:t>
                </a:r>
                <a:r>
                  <a:rPr lang="en-US" altLang="ko-KR" sz="1800" dirty="0"/>
                  <a:t>) </a:t>
                </a:r>
                <a:r>
                  <a:rPr lang="ko-KR" altLang="en-US" sz="1800" dirty="0"/>
                  <a:t>상자모형</a:t>
                </a:r>
                <a:r>
                  <a:rPr lang="en-US" altLang="ko-KR" sz="1800" dirty="0"/>
                  <a:t>, </a:t>
                </a:r>
                <a:r>
                  <a:rPr lang="ko-KR" altLang="en-US" sz="1800" dirty="0"/>
                  <a:t>표본비율의 </a:t>
                </a:r>
                <a:r>
                  <a:rPr lang="ko-KR" altLang="en-US" sz="1800" dirty="0" err="1"/>
                  <a:t>기대값</a:t>
                </a:r>
                <a:endParaRPr lang="ko-KR" altLang="en-US" sz="1800" dirty="0"/>
              </a:p>
            </p:txBody>
          </p:sp>
          <p:sp>
            <p:nvSpPr>
              <p:cNvPr id="13323" name="Text Box 488"/>
              <p:cNvSpPr txBox="1">
                <a:spLocks noChangeArrowheads="1"/>
              </p:cNvSpPr>
              <p:nvPr/>
            </p:nvSpPr>
            <p:spPr bwMode="auto">
              <a:xfrm>
                <a:off x="336" y="2763"/>
                <a:ext cx="1680"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just" latinLnBrk="0">
                  <a:lnSpc>
                    <a:spcPct val="90000"/>
                  </a:lnSpc>
                  <a:buFont typeface="Wingdings" panose="05000000000000000000" pitchFamily="2" charset="2"/>
                  <a:buNone/>
                </a:pPr>
                <a:r>
                  <a:rPr lang="en-US" altLang="ko-KR" sz="1800" dirty="0"/>
                  <a:t>(ii) </a:t>
                </a:r>
                <a:r>
                  <a:rPr lang="ko-KR" altLang="en-US" sz="1800" dirty="0"/>
                  <a:t>표본비율의 표준오차</a:t>
                </a:r>
              </a:p>
            </p:txBody>
          </p:sp>
          <p:sp>
            <p:nvSpPr>
              <p:cNvPr id="13324" name="Text Box 489"/>
              <p:cNvSpPr txBox="1">
                <a:spLocks noChangeArrowheads="1"/>
              </p:cNvSpPr>
              <p:nvPr/>
            </p:nvSpPr>
            <p:spPr bwMode="auto">
              <a:xfrm>
                <a:off x="540" y="3033"/>
                <a:ext cx="2736"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FontTx/>
                  <a:buNone/>
                </a:pPr>
                <a:r>
                  <a:rPr lang="ko-KR" altLang="en-US" sz="1800" dirty="0"/>
                  <a:t>상자의 표준편차 </a:t>
                </a:r>
                <a:r>
                  <a:rPr lang="en-US" altLang="ko-KR" sz="1800" dirty="0"/>
                  <a:t>=                            </a:t>
                </a:r>
              </a:p>
              <a:p>
                <a:pPr latinLnBrk="0">
                  <a:spcBef>
                    <a:spcPct val="50000"/>
                  </a:spcBef>
                  <a:buFontTx/>
                  <a:buNone/>
                </a:pPr>
                <a:r>
                  <a:rPr lang="ko-KR" altLang="en-US" sz="1800" dirty="0"/>
                  <a:t>표본비율의 표준오차</a:t>
                </a:r>
                <a:r>
                  <a:rPr lang="en-US" altLang="ko-KR" sz="1800" dirty="0">
                    <a:sym typeface="Symbol" panose="05050102010706020507" pitchFamily="18" charset="2"/>
                  </a:rPr>
                  <a:t>=                </a:t>
                </a:r>
                <a:endParaRPr lang="en-US" altLang="ko-KR" sz="1800" dirty="0"/>
              </a:p>
            </p:txBody>
          </p:sp>
          <p:sp>
            <p:nvSpPr>
              <p:cNvPr id="13325" name="Text Box 490"/>
              <p:cNvSpPr txBox="1">
                <a:spLocks noChangeArrowheads="1"/>
              </p:cNvSpPr>
              <p:nvPr/>
            </p:nvSpPr>
            <p:spPr bwMode="auto">
              <a:xfrm>
                <a:off x="528" y="1920"/>
                <a:ext cx="2736"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90000"/>
                  </a:lnSpc>
                  <a:spcBef>
                    <a:spcPct val="50000"/>
                  </a:spcBef>
                  <a:buFontTx/>
                  <a:buNone/>
                </a:pPr>
                <a:r>
                  <a:rPr lang="ko-KR" altLang="en-US" sz="1800" dirty="0" err="1"/>
                  <a:t>연소득</a:t>
                </a:r>
                <a:r>
                  <a:rPr lang="ko-KR" altLang="en-US" sz="1800" dirty="0"/>
                  <a:t> </a:t>
                </a:r>
                <a:r>
                  <a:rPr lang="en-US" altLang="ko-KR" sz="1800" dirty="0"/>
                  <a:t>5</a:t>
                </a:r>
                <a:r>
                  <a:rPr lang="ko-KR" altLang="en-US" sz="1800" dirty="0" err="1"/>
                  <a:t>천만원</a:t>
                </a:r>
                <a:r>
                  <a:rPr lang="ko-KR" altLang="en-US" sz="1800" dirty="0"/>
                  <a:t> 이상 고객</a:t>
                </a:r>
                <a:r>
                  <a:rPr lang="en-US" altLang="ko-KR" sz="1800" dirty="0"/>
                  <a:t>=1, </a:t>
                </a:r>
                <a:r>
                  <a:rPr lang="ko-KR" altLang="en-US" sz="1800" dirty="0"/>
                  <a:t>나머지</a:t>
                </a:r>
                <a:r>
                  <a:rPr lang="en-US" altLang="ko-KR" sz="1800" dirty="0"/>
                  <a:t>=0</a:t>
                </a:r>
              </a:p>
              <a:p>
                <a:pPr latinLnBrk="0">
                  <a:lnSpc>
                    <a:spcPct val="90000"/>
                  </a:lnSpc>
                  <a:spcBef>
                    <a:spcPct val="50000"/>
                  </a:spcBef>
                  <a:buFontTx/>
                  <a:buNone/>
                </a:pPr>
                <a:r>
                  <a:rPr lang="ko-KR" altLang="en-US" sz="1800" dirty="0"/>
                  <a:t>상자의 </a:t>
                </a:r>
                <a:r>
                  <a:rPr lang="ko-KR" altLang="en-US" sz="1800" dirty="0" err="1"/>
                  <a:t>기대값</a:t>
                </a:r>
                <a:r>
                  <a:rPr lang="en-US" altLang="ko-KR" sz="1800" dirty="0"/>
                  <a:t>= 0.2 , </a:t>
                </a:r>
                <a:r>
                  <a:rPr lang="ko-KR" altLang="en-US" sz="1800" dirty="0"/>
                  <a:t>표본합의 </a:t>
                </a:r>
                <a:r>
                  <a:rPr lang="ko-KR" altLang="en-US" sz="1800" dirty="0" err="1"/>
                  <a:t>기대값</a:t>
                </a:r>
                <a:r>
                  <a:rPr lang="en-US" altLang="ko-KR" sz="1800" dirty="0"/>
                  <a:t>=400</a:t>
                </a:r>
                <a:r>
                  <a:rPr lang="en-US" altLang="ko-KR" sz="1800" dirty="0">
                    <a:sym typeface="Symbol" panose="05050102010706020507" pitchFamily="18" charset="2"/>
                  </a:rPr>
                  <a:t></a:t>
                </a:r>
                <a:r>
                  <a:rPr lang="en-US" altLang="ko-KR" sz="1800" dirty="0"/>
                  <a:t>0.2=80</a:t>
                </a:r>
              </a:p>
              <a:p>
                <a:pPr latinLnBrk="0">
                  <a:lnSpc>
                    <a:spcPct val="90000"/>
                  </a:lnSpc>
                  <a:spcBef>
                    <a:spcPct val="50000"/>
                  </a:spcBef>
                  <a:buFontTx/>
                  <a:buNone/>
                </a:pPr>
                <a:r>
                  <a:rPr lang="ko-KR" altLang="en-US" sz="1800" dirty="0"/>
                  <a:t>표본비율의 </a:t>
                </a:r>
                <a:r>
                  <a:rPr lang="ko-KR" altLang="en-US" sz="1800" dirty="0" err="1"/>
                  <a:t>기대값</a:t>
                </a:r>
                <a:r>
                  <a:rPr lang="en-US" altLang="ko-KR" sz="1800" dirty="0"/>
                  <a:t>=</a:t>
                </a:r>
                <a:r>
                  <a:rPr lang="ko-KR" altLang="en-US" sz="1800" dirty="0" err="1"/>
                  <a:t>모비율</a:t>
                </a:r>
                <a:r>
                  <a:rPr lang="en-US" altLang="ko-KR" sz="1800" dirty="0">
                    <a:sym typeface="Symbol" panose="05050102010706020507" pitchFamily="18" charset="2"/>
                  </a:rPr>
                  <a:t>=20%</a:t>
                </a:r>
                <a:endParaRPr lang="en-US" altLang="ko-KR" sz="1800" dirty="0"/>
              </a:p>
            </p:txBody>
          </p:sp>
        </p:grpSp>
        <p:graphicFrame>
          <p:nvGraphicFramePr>
            <p:cNvPr id="13320" name="Object 494"/>
            <p:cNvGraphicFramePr>
              <a:graphicFrameLocks noChangeAspect="1"/>
            </p:cNvGraphicFramePr>
            <p:nvPr/>
          </p:nvGraphicFramePr>
          <p:xfrm>
            <a:off x="2925476" y="4778262"/>
            <a:ext cx="1636713" cy="390525"/>
          </p:xfrm>
          <a:graphic>
            <a:graphicData uri="http://schemas.openxmlformats.org/presentationml/2006/ole">
              <mc:AlternateContent xmlns:mc="http://schemas.openxmlformats.org/markup-compatibility/2006">
                <mc:Choice xmlns:v="urn:schemas-microsoft-com:vml" Requires="v">
                  <p:oleObj spid="_x0000_s20496" name="Equation" r:id="rId3" imgW="1066337" imgH="253890" progId="Equation.3">
                    <p:embed/>
                  </p:oleObj>
                </mc:Choice>
                <mc:Fallback>
                  <p:oleObj name="Equation" r:id="rId3" imgW="1066337" imgH="253890" progId="Equation.3">
                    <p:embed/>
                    <p:pic>
                      <p:nvPicPr>
                        <p:cNvPr id="13320" name="Object 4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476" y="4778262"/>
                          <a:ext cx="1636713"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4" name="Object 495"/>
          <p:cNvGraphicFramePr>
            <a:graphicFrameLocks noChangeAspect="1"/>
          </p:cNvGraphicFramePr>
          <p:nvPr/>
        </p:nvGraphicFramePr>
        <p:xfrm>
          <a:off x="4943873" y="5589240"/>
          <a:ext cx="2187575" cy="368300"/>
        </p:xfrm>
        <a:graphic>
          <a:graphicData uri="http://schemas.openxmlformats.org/presentationml/2006/ole">
            <mc:AlternateContent xmlns:mc="http://schemas.openxmlformats.org/markup-compatibility/2006">
              <mc:Choice xmlns:v="urn:schemas-microsoft-com:vml" Requires="v">
                <p:oleObj spid="_x0000_s20497" name="수식" r:id="rId5" imgW="1409088" imgH="241195" progId="Equation.3">
                  <p:embed/>
                </p:oleObj>
              </mc:Choice>
              <mc:Fallback>
                <p:oleObj name="수식" r:id="rId5" imgW="1409088" imgH="241195" progId="Equation.3">
                  <p:embed/>
                  <p:pic>
                    <p:nvPicPr>
                      <p:cNvPr id="14" name="Object 4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3873" y="5589240"/>
                        <a:ext cx="2187575"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AutoShape 5"/>
          <p:cNvSpPr>
            <a:spLocks noChangeArrowheads="1"/>
          </p:cNvSpPr>
          <p:nvPr/>
        </p:nvSpPr>
        <p:spPr bwMode="auto">
          <a:xfrm>
            <a:off x="1988401" y="1612801"/>
            <a:ext cx="241518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정규분포곡선의</a:t>
            </a:r>
            <a:r>
              <a:rPr lang="en-US" altLang="ko-KR" b="1" dirty="0"/>
              <a:t> </a:t>
            </a:r>
            <a:r>
              <a:rPr lang="ko-KR" altLang="en-US" b="1" dirty="0"/>
              <a:t>활용</a:t>
            </a: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ko-KR" sz="4000"/>
              <a:t>3. </a:t>
            </a:r>
            <a:r>
              <a:rPr lang="ko-KR" altLang="en-US" sz="4000"/>
              <a:t>정규분포곡선의 활용</a:t>
            </a:r>
          </a:p>
        </p:txBody>
      </p:sp>
      <p:sp>
        <p:nvSpPr>
          <p:cNvPr id="14341" name="직사각형 16"/>
          <p:cNvSpPr>
            <a:spLocks noChangeArrowheads="1"/>
          </p:cNvSpPr>
          <p:nvPr/>
        </p:nvSpPr>
        <p:spPr bwMode="auto">
          <a:xfrm>
            <a:off x="2095500" y="2428876"/>
            <a:ext cx="7500938"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marL="285750" indent="-285750" latinLnBrk="0">
              <a:lnSpc>
                <a:spcPct val="150000"/>
              </a:lnSpc>
              <a:spcBef>
                <a:spcPts val="24"/>
              </a:spcBef>
            </a:pPr>
            <a:r>
              <a:rPr lang="ko-KR" altLang="en-US" sz="1800" dirty="0">
                <a:latin typeface="+mn-ea"/>
              </a:rPr>
              <a:t>표본에서 고소득자의 비율은 </a:t>
            </a:r>
            <a:r>
              <a:rPr lang="en-US" altLang="ko-KR" sz="1800" dirty="0">
                <a:latin typeface="+mn-ea"/>
              </a:rPr>
              <a:t>2% </a:t>
            </a:r>
            <a:r>
              <a:rPr lang="ko-KR" altLang="en-US" sz="1800" dirty="0">
                <a:latin typeface="+mn-ea"/>
              </a:rPr>
              <a:t>정도의 오차를 두고 </a:t>
            </a:r>
            <a:r>
              <a:rPr lang="en-US" altLang="ko-KR" sz="1800" dirty="0">
                <a:latin typeface="+mn-ea"/>
              </a:rPr>
              <a:t>20% </a:t>
            </a:r>
            <a:r>
              <a:rPr lang="ko-KR" altLang="en-US" sz="1800" dirty="0">
                <a:latin typeface="+mn-ea"/>
              </a:rPr>
              <a:t>근처에 있을 것이다</a:t>
            </a:r>
            <a:r>
              <a:rPr lang="en-US" altLang="ko-KR" sz="1800" dirty="0">
                <a:latin typeface="+mn-ea"/>
              </a:rPr>
              <a:t>.</a:t>
            </a:r>
          </a:p>
          <a:p>
            <a:pPr latinLnBrk="0">
              <a:lnSpc>
                <a:spcPct val="150000"/>
              </a:lnSpc>
              <a:spcBef>
                <a:spcPts val="24"/>
              </a:spcBef>
              <a:buFont typeface="Wingdings" panose="05000000000000000000" pitchFamily="2" charset="2"/>
              <a:buChar char="Ø"/>
            </a:pPr>
            <a:endParaRPr lang="en-US" altLang="ko-KR" sz="1800" dirty="0">
              <a:latin typeface="+mn-ea"/>
            </a:endParaRPr>
          </a:p>
          <a:p>
            <a:pPr marL="285750" indent="-285750" latinLnBrk="0">
              <a:lnSpc>
                <a:spcPct val="150000"/>
              </a:lnSpc>
              <a:spcBef>
                <a:spcPts val="24"/>
              </a:spcBef>
            </a:pPr>
            <a:r>
              <a:rPr lang="ko-KR" altLang="en-US" sz="1800" dirty="0">
                <a:latin typeface="+mn-ea"/>
              </a:rPr>
              <a:t>일반적으로 </a:t>
            </a:r>
            <a:r>
              <a:rPr lang="en-US" altLang="ko-KR" sz="1800" dirty="0">
                <a:latin typeface="+mn-ea"/>
              </a:rPr>
              <a:t>0</a:t>
            </a:r>
            <a:r>
              <a:rPr lang="ko-KR" altLang="en-US" sz="1800" dirty="0">
                <a:latin typeface="+mn-ea"/>
              </a:rPr>
              <a:t>과 </a:t>
            </a:r>
            <a:r>
              <a:rPr lang="en-US" altLang="ko-KR" sz="1800" dirty="0">
                <a:latin typeface="+mn-ea"/>
              </a:rPr>
              <a:t>1</a:t>
            </a:r>
            <a:r>
              <a:rPr lang="ko-KR" altLang="en-US" sz="1800" dirty="0">
                <a:latin typeface="+mn-ea"/>
              </a:rPr>
              <a:t>이 든 상자에서 무작위로 표본을 추출할 때</a:t>
            </a:r>
            <a:r>
              <a:rPr lang="en-US" altLang="ko-KR" sz="1800" dirty="0">
                <a:latin typeface="+mn-ea"/>
              </a:rPr>
              <a:t>, </a:t>
            </a:r>
            <a:r>
              <a:rPr lang="ko-KR" altLang="en-US" sz="1800" dirty="0">
                <a:latin typeface="+mn-ea"/>
              </a:rPr>
              <a:t>표본비율은 그 표준오차 정도의 오차를 두고 </a:t>
            </a:r>
            <a:r>
              <a:rPr lang="ko-KR" altLang="en-US" sz="1800" dirty="0" err="1">
                <a:latin typeface="+mn-ea"/>
              </a:rPr>
              <a:t>모비율</a:t>
            </a:r>
            <a:r>
              <a:rPr lang="ko-KR" altLang="en-US" sz="1800" dirty="0">
                <a:latin typeface="+mn-ea"/>
              </a:rPr>
              <a:t> 근처에 있게 된다</a:t>
            </a:r>
            <a:r>
              <a:rPr lang="en-US" altLang="ko-KR" sz="1800" dirty="0">
                <a:latin typeface="+mn-ea"/>
              </a:rPr>
              <a:t>. </a:t>
            </a:r>
          </a:p>
        </p:txBody>
      </p:sp>
      <p:sp>
        <p:nvSpPr>
          <p:cNvPr id="6" name="AutoShape 5"/>
          <p:cNvSpPr>
            <a:spLocks noChangeArrowheads="1"/>
          </p:cNvSpPr>
          <p:nvPr/>
        </p:nvSpPr>
        <p:spPr bwMode="auto">
          <a:xfrm>
            <a:off x="1988401" y="1612801"/>
            <a:ext cx="241518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정규분포곡선의</a:t>
            </a:r>
            <a:r>
              <a:rPr lang="en-US" altLang="ko-KR" b="1" dirty="0"/>
              <a:t> </a:t>
            </a:r>
            <a:r>
              <a:rPr lang="ko-KR" altLang="en-US" b="1" dirty="0"/>
              <a:t>활용</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ko-KR" sz="4000"/>
              <a:t>3. </a:t>
            </a:r>
            <a:r>
              <a:rPr lang="ko-KR" altLang="en-US" sz="4000"/>
              <a:t>정규분포곡선의 활용</a:t>
            </a:r>
          </a:p>
        </p:txBody>
      </p:sp>
      <p:sp>
        <p:nvSpPr>
          <p:cNvPr id="15363" name="Text Box 4"/>
          <p:cNvSpPr txBox="1">
            <a:spLocks noChangeArrowheads="1"/>
          </p:cNvSpPr>
          <p:nvPr/>
        </p:nvSpPr>
        <p:spPr bwMode="auto">
          <a:xfrm>
            <a:off x="2024064" y="2071762"/>
            <a:ext cx="7500937" cy="86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buFont typeface="Wingdings" panose="05000000000000000000" pitchFamily="2" charset="2"/>
              <a:buNone/>
            </a:pPr>
            <a:r>
              <a:rPr lang="ko-KR" altLang="en-US" sz="1800" dirty="0"/>
              <a:t>표본에서 </a:t>
            </a:r>
            <a:r>
              <a:rPr lang="ko-KR" altLang="en-US" sz="1800" dirty="0" err="1"/>
              <a:t>연소득</a:t>
            </a:r>
            <a:r>
              <a:rPr lang="ko-KR" altLang="en-US" sz="1800" dirty="0"/>
              <a:t> </a:t>
            </a:r>
            <a:r>
              <a:rPr lang="en-US" altLang="ko-KR" sz="1800" dirty="0"/>
              <a:t>5</a:t>
            </a:r>
            <a:r>
              <a:rPr lang="ko-KR" altLang="en-US" sz="1800" dirty="0" err="1"/>
              <a:t>천만원</a:t>
            </a:r>
            <a:r>
              <a:rPr lang="ko-KR" altLang="en-US" sz="1800" dirty="0"/>
              <a:t> 이상인 고객의 비율이 </a:t>
            </a:r>
            <a:r>
              <a:rPr lang="en-US" altLang="ko-KR" sz="1800" dirty="0"/>
              <a:t>18%</a:t>
            </a:r>
            <a:r>
              <a:rPr lang="ko-KR" altLang="en-US" sz="1800" dirty="0"/>
              <a:t>에서 </a:t>
            </a:r>
            <a:r>
              <a:rPr lang="en-US" altLang="ko-KR" sz="1800" dirty="0"/>
              <a:t>22% </a:t>
            </a:r>
            <a:r>
              <a:rPr lang="ko-KR" altLang="en-US" sz="1800" dirty="0"/>
              <a:t>사이에 있을 확률은</a:t>
            </a:r>
            <a:r>
              <a:rPr lang="en-US" altLang="ko-KR" sz="1800" dirty="0"/>
              <a:t>?</a:t>
            </a:r>
          </a:p>
        </p:txBody>
      </p:sp>
      <p:sp>
        <p:nvSpPr>
          <p:cNvPr id="15364" name="Text Box 5"/>
          <p:cNvSpPr txBox="1">
            <a:spLocks noChangeArrowheads="1"/>
          </p:cNvSpPr>
          <p:nvPr/>
        </p:nvSpPr>
        <p:spPr bwMode="auto">
          <a:xfrm>
            <a:off x="2024063" y="3071813"/>
            <a:ext cx="7910512" cy="128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ts val="24"/>
              </a:spcBef>
              <a:buNone/>
            </a:pPr>
            <a:r>
              <a:rPr lang="ko-KR" altLang="en-US" sz="1800" dirty="0"/>
              <a:t>표본비율은 </a:t>
            </a:r>
            <a:r>
              <a:rPr lang="ko-KR" altLang="en-US" sz="1800" dirty="0" err="1"/>
              <a:t>기대값이</a:t>
            </a:r>
            <a:r>
              <a:rPr lang="ko-KR" altLang="en-US" sz="1800" dirty="0"/>
              <a:t> </a:t>
            </a:r>
            <a:r>
              <a:rPr lang="en-US" altLang="ko-KR" sz="1800" dirty="0"/>
              <a:t>20%</a:t>
            </a:r>
            <a:r>
              <a:rPr lang="ko-KR" altLang="en-US" sz="1800" dirty="0"/>
              <a:t>이고</a:t>
            </a:r>
            <a:r>
              <a:rPr lang="en-US" altLang="ko-KR" sz="1800" dirty="0"/>
              <a:t>, </a:t>
            </a:r>
            <a:r>
              <a:rPr lang="ko-KR" altLang="en-US" sz="1800" dirty="0"/>
              <a:t>표준오차가 </a:t>
            </a:r>
            <a:r>
              <a:rPr lang="en-US" altLang="ko-KR" sz="1800" dirty="0"/>
              <a:t>2%</a:t>
            </a:r>
            <a:r>
              <a:rPr lang="ko-KR" altLang="en-US" sz="1800" dirty="0"/>
              <a:t>이다</a:t>
            </a:r>
            <a:r>
              <a:rPr lang="en-US" altLang="ko-KR" sz="1800" dirty="0"/>
              <a:t>. </a:t>
            </a:r>
            <a:r>
              <a:rPr lang="ko-KR" altLang="en-US" sz="1800" dirty="0"/>
              <a:t>이를 이용하여 </a:t>
            </a:r>
            <a:r>
              <a:rPr lang="en-US" altLang="ko-KR" sz="1800" dirty="0"/>
              <a:t>[18%, 22%]</a:t>
            </a:r>
            <a:r>
              <a:rPr lang="ko-KR" altLang="en-US" sz="1800" dirty="0"/>
              <a:t>의 구간을 표준단위로 환산하면</a:t>
            </a:r>
            <a:r>
              <a:rPr lang="en-US" altLang="ko-KR" sz="1800" dirty="0"/>
              <a:t> [-1, 1]</a:t>
            </a:r>
            <a:r>
              <a:rPr lang="ko-KR" altLang="en-US" sz="1800" dirty="0"/>
              <a:t>의 구간이 된다</a:t>
            </a:r>
            <a:r>
              <a:rPr lang="en-US" altLang="ko-KR" sz="1800" dirty="0"/>
              <a:t>. </a:t>
            </a:r>
            <a:r>
              <a:rPr lang="ko-KR" altLang="en-US" sz="1800" dirty="0"/>
              <a:t>정규분포곡선을 활용하면 구하는 확률은 </a:t>
            </a:r>
            <a:r>
              <a:rPr lang="en-US" altLang="ko-KR" sz="1800" dirty="0"/>
              <a:t>68%</a:t>
            </a:r>
            <a:r>
              <a:rPr lang="ko-KR" altLang="en-US" sz="1800" dirty="0"/>
              <a:t>로 얻어진다</a:t>
            </a:r>
            <a:r>
              <a:rPr lang="en-US" altLang="ko-KR" sz="1800" dirty="0"/>
              <a:t>.</a:t>
            </a:r>
          </a:p>
        </p:txBody>
      </p:sp>
      <p:pic>
        <p:nvPicPr>
          <p:cNvPr id="15367" name="그림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6616" y="4581095"/>
            <a:ext cx="3351315" cy="192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그림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9976" y="4512577"/>
            <a:ext cx="3506316" cy="2085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5"/>
          <p:cNvSpPr>
            <a:spLocks noChangeArrowheads="1"/>
          </p:cNvSpPr>
          <p:nvPr/>
        </p:nvSpPr>
        <p:spPr bwMode="auto">
          <a:xfrm>
            <a:off x="1988401" y="1628801"/>
            <a:ext cx="241518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정규분포곡선의</a:t>
            </a:r>
            <a:r>
              <a:rPr lang="en-US" altLang="ko-KR" b="1" dirty="0"/>
              <a:t> </a:t>
            </a:r>
            <a:r>
              <a:rPr lang="ko-KR" altLang="en-US" b="1" dirty="0"/>
              <a:t>활용</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952625" y="142875"/>
            <a:ext cx="8229600" cy="1143000"/>
          </a:xfrm>
        </p:spPr>
        <p:txBody>
          <a:bodyPr/>
          <a:lstStyle/>
          <a:p>
            <a:pPr eaLnBrk="1" hangingPunct="1"/>
            <a:r>
              <a:rPr lang="en-US" altLang="ko-KR" sz="4000" dirty="0"/>
              <a:t>4. </a:t>
            </a:r>
            <a:r>
              <a:rPr lang="ko-KR" altLang="en-US" sz="4000" dirty="0" err="1"/>
              <a:t>모비율</a:t>
            </a:r>
            <a:r>
              <a:rPr lang="en-US" altLang="ko-KR" sz="4000" dirty="0"/>
              <a:t> </a:t>
            </a:r>
            <a:r>
              <a:rPr lang="ko-KR" altLang="en-US" sz="4000" dirty="0"/>
              <a:t>추정의 정확도</a:t>
            </a:r>
          </a:p>
        </p:txBody>
      </p:sp>
      <p:sp>
        <p:nvSpPr>
          <p:cNvPr id="16387" name="Text Box 106"/>
          <p:cNvSpPr txBox="1">
            <a:spLocks noChangeArrowheads="1"/>
          </p:cNvSpPr>
          <p:nvPr/>
        </p:nvSpPr>
        <p:spPr bwMode="auto">
          <a:xfrm>
            <a:off x="2166938" y="2071688"/>
            <a:ext cx="7924800" cy="3730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just" latinLnBrk="0">
              <a:lnSpc>
                <a:spcPct val="150000"/>
              </a:lnSpc>
              <a:buNone/>
            </a:pPr>
            <a:r>
              <a:rPr lang="ko-KR" altLang="en-US" sz="1800" dirty="0">
                <a:latin typeface="+mn-lt"/>
              </a:rPr>
              <a:t>민주당</a:t>
            </a:r>
            <a:r>
              <a:rPr lang="en-US" altLang="ko-KR" sz="1800" dirty="0">
                <a:latin typeface="+mn-lt"/>
              </a:rPr>
              <a:t> Obama </a:t>
            </a:r>
            <a:r>
              <a:rPr lang="ko-KR" altLang="en-US" sz="1800" dirty="0">
                <a:latin typeface="+mn-lt"/>
              </a:rPr>
              <a:t>후보의 지지율 추정</a:t>
            </a:r>
            <a:endParaRPr lang="en-US" altLang="ko-KR" sz="1800" dirty="0">
              <a:latin typeface="+mn-lt"/>
            </a:endParaRPr>
          </a:p>
          <a:p>
            <a:pPr marL="285750" indent="-285750" algn="just" latinLnBrk="0">
              <a:lnSpc>
                <a:spcPct val="150000"/>
              </a:lnSpc>
            </a:pPr>
            <a:r>
              <a:rPr lang="ko-KR" altLang="en-US" sz="1600" dirty="0"/>
              <a:t>유권자수 </a:t>
            </a:r>
            <a:r>
              <a:rPr lang="en-US" altLang="ko-KR" sz="1600" dirty="0"/>
              <a:t>:  </a:t>
            </a:r>
            <a:r>
              <a:rPr lang="ko-KR" altLang="en-US" sz="1600" dirty="0" err="1"/>
              <a:t>뉴멕시코</a:t>
            </a:r>
            <a:r>
              <a:rPr lang="ko-KR" altLang="en-US" sz="1600" dirty="0"/>
              <a:t> </a:t>
            </a:r>
            <a:r>
              <a:rPr lang="en-US" altLang="ko-KR" sz="1600" dirty="0"/>
              <a:t>120</a:t>
            </a:r>
            <a:r>
              <a:rPr lang="ko-KR" altLang="en-US" sz="1600" dirty="0"/>
              <a:t>만 명</a:t>
            </a:r>
            <a:r>
              <a:rPr lang="en-US" altLang="ko-KR" sz="1600" dirty="0"/>
              <a:t>, </a:t>
            </a:r>
            <a:r>
              <a:rPr lang="ko-KR" altLang="en-US" sz="1600" dirty="0"/>
              <a:t>텍사스 </a:t>
            </a:r>
            <a:r>
              <a:rPr lang="en-US" altLang="ko-KR" sz="1600" dirty="0"/>
              <a:t>1,250</a:t>
            </a:r>
            <a:r>
              <a:rPr lang="ko-KR" altLang="en-US" sz="1600" dirty="0"/>
              <a:t>만 명</a:t>
            </a:r>
          </a:p>
          <a:p>
            <a:pPr marL="285750" indent="-285750" algn="just" latinLnBrk="0">
              <a:lnSpc>
                <a:spcPct val="150000"/>
              </a:lnSpc>
            </a:pPr>
            <a:r>
              <a:rPr lang="ko-KR" altLang="en-US" sz="1600" dirty="0"/>
              <a:t>두 지역에서 각각 </a:t>
            </a:r>
            <a:r>
              <a:rPr lang="en-US" altLang="ko-KR" sz="1600" dirty="0"/>
              <a:t>2,500</a:t>
            </a:r>
            <a:r>
              <a:rPr lang="ko-KR" altLang="en-US" sz="1600" dirty="0"/>
              <a:t>명씩 무작위 </a:t>
            </a:r>
            <a:r>
              <a:rPr lang="ko-KR" altLang="en-US" sz="1600" dirty="0" err="1"/>
              <a:t>비복원추출</a:t>
            </a:r>
            <a:endParaRPr lang="en-US" altLang="ko-KR" sz="1600" dirty="0"/>
          </a:p>
          <a:p>
            <a:pPr algn="just" latinLnBrk="0">
              <a:lnSpc>
                <a:spcPct val="150000"/>
              </a:lnSpc>
              <a:buFont typeface="Wingdings" panose="05000000000000000000" pitchFamily="2" charset="2"/>
              <a:buNone/>
            </a:pPr>
            <a:r>
              <a:rPr lang="ko-KR" altLang="en-US" sz="1800" dirty="0"/>
              <a:t>어느 지역에서 </a:t>
            </a:r>
            <a:r>
              <a:rPr lang="en-US" altLang="ko-KR" sz="1800" dirty="0"/>
              <a:t>Obama </a:t>
            </a:r>
            <a:r>
              <a:rPr lang="ko-KR" altLang="en-US" sz="1800" dirty="0"/>
              <a:t>지지율 추정치의 확률오차가 더 작을까</a:t>
            </a:r>
            <a:r>
              <a:rPr lang="en-US" altLang="ko-KR" sz="1800" dirty="0"/>
              <a:t>?</a:t>
            </a:r>
          </a:p>
          <a:p>
            <a:pPr marL="285750" indent="-285750" algn="just" latinLnBrk="0">
              <a:lnSpc>
                <a:spcPct val="150000"/>
              </a:lnSpc>
            </a:pPr>
            <a:r>
              <a:rPr lang="ko-KR" altLang="en-US" sz="1600" dirty="0"/>
              <a:t>비록 텍사스의 인구가 </a:t>
            </a:r>
            <a:r>
              <a:rPr lang="ko-KR" altLang="en-US" sz="1600" dirty="0" err="1"/>
              <a:t>뉴멕시코보다</a:t>
            </a:r>
            <a:r>
              <a:rPr lang="ko-KR" altLang="en-US" sz="1600" dirty="0"/>
              <a:t> </a:t>
            </a:r>
            <a:r>
              <a:rPr lang="en-US" altLang="ko-KR" sz="1600" dirty="0"/>
              <a:t>10</a:t>
            </a:r>
            <a:r>
              <a:rPr lang="ko-KR" altLang="en-US" sz="1600" dirty="0"/>
              <a:t>배 이상 많지만</a:t>
            </a:r>
            <a:r>
              <a:rPr lang="en-US" altLang="ko-KR" sz="1600" dirty="0"/>
              <a:t>, </a:t>
            </a:r>
            <a:r>
              <a:rPr lang="ko-KR" altLang="en-US" sz="1600" i="1" dirty="0"/>
              <a:t>크기가 </a:t>
            </a:r>
            <a:r>
              <a:rPr lang="en-US" altLang="ko-KR" sz="1600" i="1" dirty="0"/>
              <a:t>2,500</a:t>
            </a:r>
            <a:r>
              <a:rPr lang="ko-KR" altLang="en-US" sz="1600" i="1" dirty="0"/>
              <a:t>명인 표본은 텍사스에서나 </a:t>
            </a:r>
            <a:r>
              <a:rPr lang="ko-KR" altLang="en-US" sz="1600" i="1" dirty="0" err="1"/>
              <a:t>뉴멕시코에서나</a:t>
            </a:r>
            <a:r>
              <a:rPr lang="ko-KR" altLang="en-US" sz="1600" i="1" dirty="0"/>
              <a:t> 비슷한 양의 정보를 제공</a:t>
            </a:r>
            <a:r>
              <a:rPr lang="ko-KR" altLang="en-US" sz="1600" dirty="0"/>
              <a:t>한다</a:t>
            </a:r>
            <a:r>
              <a:rPr lang="en-US" altLang="ko-KR" sz="1600" dirty="0"/>
              <a:t>.</a:t>
            </a:r>
          </a:p>
          <a:p>
            <a:pPr marL="285750" indent="-285750" algn="just" latinLnBrk="0">
              <a:lnSpc>
                <a:spcPct val="150000"/>
              </a:lnSpc>
            </a:pPr>
            <a:r>
              <a:rPr lang="ko-KR" altLang="en-US" sz="1600" b="1" dirty="0"/>
              <a:t>모집단이 표본에 비해 충분히 클 경우</a:t>
            </a:r>
            <a:r>
              <a:rPr lang="en-US" altLang="ko-KR" sz="1600" b="1" dirty="0"/>
              <a:t>, </a:t>
            </a:r>
            <a:r>
              <a:rPr lang="ko-KR" altLang="en-US" sz="1600" b="1" dirty="0" err="1"/>
              <a:t>모비율</a:t>
            </a:r>
            <a:r>
              <a:rPr lang="ko-KR" altLang="en-US" sz="1600" b="1" dirty="0"/>
              <a:t> 추정의 정확도를 결정하는 것은 </a:t>
            </a:r>
            <a:r>
              <a:rPr lang="ko-KR" altLang="en-US" sz="1600" b="1" i="1" dirty="0">
                <a:solidFill>
                  <a:srgbClr val="FF0000"/>
                </a:solidFill>
              </a:rPr>
              <a:t>표본의 절대적 크기이지 그 상대적 크기가 아니다</a:t>
            </a:r>
            <a:r>
              <a:rPr lang="en-US" altLang="ko-KR" sz="1600" b="1" i="1" dirty="0">
                <a:solidFill>
                  <a:srgbClr val="FF0000"/>
                </a:solidFill>
              </a:rPr>
              <a:t>.</a:t>
            </a:r>
            <a:endParaRPr lang="ko-KR" altLang="en-US" sz="1600" b="1" i="1" dirty="0">
              <a:solidFill>
                <a:srgbClr val="FF0000"/>
              </a:solidFill>
            </a:endParaRPr>
          </a:p>
          <a:p>
            <a:pPr algn="just" latinLnBrk="0">
              <a:lnSpc>
                <a:spcPct val="90000"/>
              </a:lnSpc>
              <a:buFont typeface="Wingdings" panose="05000000000000000000" pitchFamily="2" charset="2"/>
              <a:buNone/>
            </a:pPr>
            <a:endParaRPr lang="en-US" altLang="ko-KR" sz="2000" dirty="0"/>
          </a:p>
        </p:txBody>
      </p:sp>
      <p:sp>
        <p:nvSpPr>
          <p:cNvPr id="16391" name="직사각형 9"/>
          <p:cNvSpPr>
            <a:spLocks noChangeArrowheads="1"/>
          </p:cNvSpPr>
          <p:nvPr/>
        </p:nvSpPr>
        <p:spPr bwMode="auto">
          <a:xfrm>
            <a:off x="1952625" y="5429252"/>
            <a:ext cx="8072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endParaRPr lang="ko-KR" altLang="en-US" sz="2400" dirty="0">
              <a:latin typeface="Times New Roman" panose="02020603050405020304" pitchFamily="18" charset="0"/>
            </a:endParaRPr>
          </a:p>
        </p:txBody>
      </p:sp>
      <p:sp>
        <p:nvSpPr>
          <p:cNvPr id="7" name="AutoShape 5"/>
          <p:cNvSpPr>
            <a:spLocks noChangeArrowheads="1"/>
          </p:cNvSpPr>
          <p:nvPr/>
        </p:nvSpPr>
        <p:spPr bwMode="auto">
          <a:xfrm>
            <a:off x="1988401" y="1612801"/>
            <a:ext cx="262278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모비율</a:t>
            </a:r>
            <a:r>
              <a:rPr lang="ko-KR" altLang="en-US" b="1" dirty="0"/>
              <a:t> 추정의 정확도</a:t>
            </a: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952625" y="142875"/>
            <a:ext cx="8229600" cy="1143000"/>
          </a:xfrm>
        </p:spPr>
        <p:txBody>
          <a:bodyPr/>
          <a:lstStyle/>
          <a:p>
            <a:pPr eaLnBrk="1" hangingPunct="1"/>
            <a:r>
              <a:rPr lang="en-US" altLang="ko-KR" sz="4000" dirty="0"/>
              <a:t>4. </a:t>
            </a:r>
            <a:r>
              <a:rPr lang="ko-KR" altLang="en-US" sz="4000" dirty="0" err="1"/>
              <a:t>모비율</a:t>
            </a:r>
            <a:r>
              <a:rPr lang="en-US" altLang="ko-KR" sz="4000" dirty="0"/>
              <a:t> </a:t>
            </a:r>
            <a:r>
              <a:rPr lang="ko-KR" altLang="en-US" sz="4000" dirty="0"/>
              <a:t>추정의 정확도</a:t>
            </a:r>
          </a:p>
        </p:txBody>
      </p:sp>
      <p:sp>
        <p:nvSpPr>
          <p:cNvPr id="17411" name="Text Box 4"/>
          <p:cNvSpPr txBox="1">
            <a:spLocks noChangeArrowheads="1"/>
          </p:cNvSpPr>
          <p:nvPr/>
        </p:nvSpPr>
        <p:spPr bwMode="auto">
          <a:xfrm>
            <a:off x="2024063" y="2000251"/>
            <a:ext cx="8153400" cy="2037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just" latinLnBrk="0">
              <a:lnSpc>
                <a:spcPct val="150000"/>
              </a:lnSpc>
            </a:pPr>
            <a:r>
              <a:rPr lang="ko-KR" altLang="en-US" sz="1600" dirty="0">
                <a:latin typeface="+mn-lt"/>
              </a:rPr>
              <a:t>  상자모형</a:t>
            </a:r>
            <a:r>
              <a:rPr lang="en-US" altLang="ko-KR" sz="1600" dirty="0">
                <a:latin typeface="+mn-lt"/>
              </a:rPr>
              <a:t>: </a:t>
            </a:r>
            <a:r>
              <a:rPr lang="ko-KR" altLang="en-US" sz="1600" dirty="0" err="1">
                <a:latin typeface="+mn-lt"/>
              </a:rPr>
              <a:t>뉴멕시코와</a:t>
            </a:r>
            <a:r>
              <a:rPr lang="ko-KR" altLang="en-US" sz="1600" dirty="0">
                <a:latin typeface="+mn-lt"/>
              </a:rPr>
              <a:t> 텍사스 각주에 대해 하나씩 총 두 개의 상자모형 설정 </a:t>
            </a:r>
            <a:r>
              <a:rPr lang="en-US" altLang="ko-KR" sz="1600" dirty="0">
                <a:latin typeface="+mn-lt"/>
              </a:rPr>
              <a:t>(</a:t>
            </a:r>
            <a:r>
              <a:rPr lang="ko-KR" altLang="en-US" sz="1600" dirty="0">
                <a:latin typeface="+mn-lt"/>
              </a:rPr>
              <a:t>각 카드에는 </a:t>
            </a:r>
            <a:r>
              <a:rPr lang="en-US" altLang="ko-KR" sz="1600" dirty="0">
                <a:latin typeface="+mn-lt"/>
              </a:rPr>
              <a:t>Obama </a:t>
            </a:r>
            <a:r>
              <a:rPr lang="ko-KR" altLang="en-US" sz="1600" dirty="0">
                <a:latin typeface="+mn-lt"/>
              </a:rPr>
              <a:t>지지자면 </a:t>
            </a:r>
            <a:r>
              <a:rPr lang="en-US" altLang="ko-KR" sz="1600" dirty="0">
                <a:latin typeface="+mn-lt"/>
              </a:rPr>
              <a:t>1, </a:t>
            </a:r>
            <a:r>
              <a:rPr lang="ko-KR" altLang="en-US" sz="1600" dirty="0">
                <a:latin typeface="+mn-lt"/>
              </a:rPr>
              <a:t>아니면 </a:t>
            </a:r>
            <a:r>
              <a:rPr lang="en-US" altLang="ko-KR" sz="1600" dirty="0">
                <a:latin typeface="+mn-lt"/>
              </a:rPr>
              <a:t>0 </a:t>
            </a:r>
            <a:r>
              <a:rPr lang="ko-KR" altLang="en-US" sz="1600" dirty="0">
                <a:latin typeface="+mn-lt"/>
              </a:rPr>
              <a:t>기입</a:t>
            </a:r>
            <a:r>
              <a:rPr lang="en-US" altLang="ko-KR" sz="1600" dirty="0">
                <a:latin typeface="+mn-lt"/>
              </a:rPr>
              <a:t>)</a:t>
            </a:r>
          </a:p>
          <a:p>
            <a:pPr algn="just" latinLnBrk="0">
              <a:lnSpc>
                <a:spcPct val="150000"/>
              </a:lnSpc>
            </a:pPr>
            <a:r>
              <a:rPr lang="en-US" altLang="ko-KR" sz="1600" dirty="0">
                <a:latin typeface="+mn-lt"/>
              </a:rPr>
              <a:t>  </a:t>
            </a:r>
            <a:r>
              <a:rPr lang="ko-KR" altLang="en-US" sz="1600" dirty="0" err="1">
                <a:latin typeface="+mn-lt"/>
              </a:rPr>
              <a:t>모비율은</a:t>
            </a:r>
            <a:r>
              <a:rPr lang="ko-KR" altLang="en-US" sz="1600" dirty="0">
                <a:latin typeface="+mn-lt"/>
              </a:rPr>
              <a:t> 두 지역에서 모두 </a:t>
            </a:r>
            <a:r>
              <a:rPr lang="en-US" altLang="ko-KR" sz="1600" dirty="0">
                <a:latin typeface="+mn-lt"/>
              </a:rPr>
              <a:t>50%</a:t>
            </a:r>
            <a:r>
              <a:rPr lang="ko-KR" altLang="en-US" sz="1600" dirty="0">
                <a:latin typeface="+mn-lt"/>
              </a:rPr>
              <a:t>라고 가정 </a:t>
            </a:r>
            <a:r>
              <a:rPr lang="en-US" altLang="ko-KR" sz="1600" dirty="0">
                <a:latin typeface="+mn-lt"/>
              </a:rPr>
              <a:t>(</a:t>
            </a:r>
            <a:r>
              <a:rPr lang="ko-KR" altLang="en-US" sz="1600" dirty="0">
                <a:latin typeface="+mn-lt"/>
              </a:rPr>
              <a:t>하나의 보수적인 가정</a:t>
            </a:r>
            <a:r>
              <a:rPr lang="en-US" altLang="ko-KR" sz="1600" dirty="0">
                <a:latin typeface="+mn-lt"/>
              </a:rPr>
              <a:t>)</a:t>
            </a:r>
            <a:endParaRPr lang="ko-KR" altLang="en-US" sz="1600" dirty="0">
              <a:latin typeface="+mn-lt"/>
            </a:endParaRPr>
          </a:p>
          <a:p>
            <a:pPr algn="just" latinLnBrk="0">
              <a:lnSpc>
                <a:spcPct val="150000"/>
              </a:lnSpc>
            </a:pPr>
            <a:r>
              <a:rPr lang="ko-KR" altLang="en-US" sz="1600" dirty="0">
                <a:latin typeface="+mn-lt"/>
              </a:rPr>
              <a:t>  두 상자에서 각각 </a:t>
            </a:r>
            <a:r>
              <a:rPr lang="en-US" altLang="ko-KR" sz="1600" dirty="0">
                <a:latin typeface="+mn-lt"/>
              </a:rPr>
              <a:t>2,500</a:t>
            </a:r>
            <a:r>
              <a:rPr lang="ko-KR" altLang="en-US" sz="1600" dirty="0">
                <a:latin typeface="+mn-lt"/>
              </a:rPr>
              <a:t>명씩 무작위로 </a:t>
            </a:r>
            <a:r>
              <a:rPr lang="ko-KR" altLang="en-US" sz="1600" dirty="0" err="1">
                <a:latin typeface="+mn-lt"/>
              </a:rPr>
              <a:t>복원추출하면</a:t>
            </a:r>
            <a:r>
              <a:rPr lang="ko-KR" altLang="en-US" sz="1600" dirty="0">
                <a:latin typeface="+mn-lt"/>
              </a:rPr>
              <a:t> 표본 내 </a:t>
            </a:r>
            <a:r>
              <a:rPr lang="en-US" altLang="ko-KR" sz="1600" dirty="0" err="1">
                <a:latin typeface="+mn-lt"/>
              </a:rPr>
              <a:t>Obama</a:t>
            </a:r>
            <a:r>
              <a:rPr lang="en-US" altLang="ko-KR" sz="1600" dirty="0">
                <a:latin typeface="+mn-lt"/>
              </a:rPr>
              <a:t> </a:t>
            </a:r>
            <a:r>
              <a:rPr lang="ko-KR" altLang="en-US" sz="1600" dirty="0">
                <a:latin typeface="+mn-lt"/>
              </a:rPr>
              <a:t>지지자 비율의  </a:t>
            </a:r>
            <a:r>
              <a:rPr lang="ko-KR" altLang="en-US" sz="1600" dirty="0">
                <a:latin typeface="+mn-lt"/>
                <a:sym typeface="Wingdings" panose="05000000000000000000" pitchFamily="2" charset="2"/>
              </a:rPr>
              <a:t>표준오차는 사실상 두 지역에서 같게 된다</a:t>
            </a:r>
            <a:r>
              <a:rPr lang="en-US" altLang="ko-KR" sz="1600" dirty="0">
                <a:latin typeface="+mn-lt"/>
                <a:sym typeface="Wingdings" panose="05000000000000000000" pitchFamily="2" charset="2"/>
              </a:rPr>
              <a:t>.</a:t>
            </a:r>
            <a:endParaRPr lang="en-US" altLang="ko-KR" sz="1600" dirty="0">
              <a:latin typeface="+mn-lt"/>
            </a:endParaRPr>
          </a:p>
        </p:txBody>
      </p:sp>
      <p:grpSp>
        <p:nvGrpSpPr>
          <p:cNvPr id="17412" name="Group 10"/>
          <p:cNvGrpSpPr>
            <a:grpSpLocks/>
          </p:cNvGrpSpPr>
          <p:nvPr/>
        </p:nvGrpSpPr>
        <p:grpSpPr bwMode="auto">
          <a:xfrm>
            <a:off x="2128590" y="4043710"/>
            <a:ext cx="8143875" cy="1833562"/>
            <a:chOff x="432" y="2253"/>
            <a:chExt cx="4770" cy="1155"/>
          </a:xfrm>
        </p:grpSpPr>
        <p:sp>
          <p:nvSpPr>
            <p:cNvPr id="22536" name="Rectangle 5"/>
            <p:cNvSpPr>
              <a:spLocks noChangeArrowheads="1"/>
            </p:cNvSpPr>
            <p:nvPr/>
          </p:nvSpPr>
          <p:spPr bwMode="auto">
            <a:xfrm>
              <a:off x="432" y="2496"/>
              <a:ext cx="2448" cy="912"/>
            </a:xfrm>
            <a:prstGeom prst="rect">
              <a:avLst/>
            </a:prstGeom>
            <a:solidFill>
              <a:schemeClr val="bg1">
                <a:lumMod val="75000"/>
                <a:alpha val="50000"/>
              </a:schemeClr>
            </a:solidFill>
            <a:ln w="9525">
              <a:solidFill>
                <a:schemeClr val="tx1"/>
              </a:solidFill>
              <a:miter lim="800000"/>
              <a:headEnd/>
              <a:tailEnd/>
            </a:ln>
          </p:spPr>
          <p:txBody>
            <a:bodyPr wrap="none" anchor="ctr"/>
            <a:lstStyle/>
            <a:p>
              <a:pPr algn="just">
                <a:defRPr/>
              </a:pPr>
              <a:r>
                <a:rPr lang="ko-KR" altLang="en-US" dirty="0"/>
                <a:t> 어느 상자로부터 추출하든 차이가 </a:t>
              </a:r>
              <a:endParaRPr lang="en-US" altLang="ko-KR" dirty="0"/>
            </a:p>
            <a:p>
              <a:pPr algn="just">
                <a:defRPr/>
              </a:pPr>
              <a:r>
                <a:rPr lang="ko-KR" altLang="en-US" dirty="0"/>
                <a:t>없다</a:t>
              </a:r>
              <a:r>
                <a:rPr lang="en-US" altLang="ko-KR" dirty="0"/>
                <a:t>. </a:t>
              </a:r>
              <a:r>
                <a:rPr lang="ko-KR" altLang="en-US" dirty="0"/>
                <a:t>매번 </a:t>
              </a:r>
              <a:r>
                <a:rPr lang="en-US" altLang="ko-KR" dirty="0"/>
                <a:t>0 </a:t>
              </a:r>
              <a:r>
                <a:rPr lang="ko-KR" altLang="en-US" dirty="0"/>
                <a:t>이나 </a:t>
              </a:r>
              <a:r>
                <a:rPr lang="en-US" altLang="ko-KR" dirty="0"/>
                <a:t>1 </a:t>
              </a:r>
              <a:r>
                <a:rPr lang="ko-KR" altLang="en-US" dirty="0"/>
                <a:t>을 뽑을확률은</a:t>
              </a:r>
              <a:endParaRPr lang="en-US" altLang="ko-KR" dirty="0"/>
            </a:p>
            <a:p>
              <a:pPr algn="just">
                <a:defRPr/>
              </a:pPr>
              <a:r>
                <a:rPr lang="en-US" altLang="ko-KR" dirty="0"/>
                <a:t>50 </a:t>
              </a:r>
              <a:r>
                <a:rPr lang="ko-KR" altLang="en-US" dirty="0"/>
                <a:t>대 </a:t>
              </a:r>
              <a:r>
                <a:rPr lang="en-US" altLang="ko-KR" dirty="0"/>
                <a:t>50 </a:t>
              </a:r>
              <a:r>
                <a:rPr lang="ko-KR" altLang="en-US" dirty="0"/>
                <a:t>이고 상자의 절대적    </a:t>
              </a:r>
              <a:endParaRPr lang="en-US" altLang="ko-KR" dirty="0"/>
            </a:p>
            <a:p>
              <a:pPr algn="just">
                <a:defRPr/>
              </a:pPr>
              <a:r>
                <a:rPr lang="ko-KR" altLang="en-US" dirty="0"/>
                <a:t>크기는 전혀 전혀 중요하지 않다</a:t>
              </a:r>
              <a:r>
                <a:rPr lang="en-US" altLang="ko-KR" dirty="0"/>
                <a:t>.</a:t>
              </a:r>
            </a:p>
          </p:txBody>
        </p:sp>
        <p:sp>
          <p:nvSpPr>
            <p:cNvPr id="22537" name="Rectangle 6"/>
            <p:cNvSpPr>
              <a:spLocks noChangeArrowheads="1"/>
            </p:cNvSpPr>
            <p:nvPr/>
          </p:nvSpPr>
          <p:spPr bwMode="auto">
            <a:xfrm>
              <a:off x="2880" y="2496"/>
              <a:ext cx="2322" cy="912"/>
            </a:xfrm>
            <a:prstGeom prst="rect">
              <a:avLst/>
            </a:prstGeom>
            <a:solidFill>
              <a:schemeClr val="bg1">
                <a:lumMod val="75000"/>
                <a:alpha val="50000"/>
              </a:schemeClr>
            </a:solidFill>
            <a:ln w="9525">
              <a:solidFill>
                <a:schemeClr val="tx1"/>
              </a:solidFill>
              <a:miter lim="800000"/>
              <a:headEnd/>
              <a:tailEnd/>
            </a:ln>
          </p:spPr>
          <p:txBody>
            <a:bodyPr wrap="none" anchor="ctr"/>
            <a:lstStyle/>
            <a:p>
              <a:pPr algn="just">
                <a:defRPr/>
              </a:pPr>
              <a:r>
                <a:rPr lang="ko-KR" altLang="en-US" dirty="0"/>
                <a:t> 추출되는 카드의 수는 상자에 든</a:t>
              </a:r>
            </a:p>
            <a:p>
              <a:pPr algn="just">
                <a:defRPr/>
              </a:pPr>
              <a:r>
                <a:rPr lang="ko-KR" altLang="en-US" dirty="0"/>
                <a:t>카드의 수에 비해 훨씬 적다</a:t>
              </a:r>
              <a:r>
                <a:rPr lang="en-US" altLang="ko-KR" dirty="0"/>
                <a:t>. </a:t>
              </a:r>
              <a:r>
                <a:rPr lang="ko-KR" altLang="en-US" dirty="0"/>
                <a:t>뽑힌 </a:t>
              </a:r>
              <a:endParaRPr lang="en-US" altLang="ko-KR" dirty="0"/>
            </a:p>
            <a:p>
              <a:pPr algn="just">
                <a:defRPr/>
              </a:pPr>
              <a:r>
                <a:rPr lang="ko-KR" altLang="en-US" dirty="0"/>
                <a:t>카드를 다시 넣든 말든 큰 차이가 </a:t>
              </a:r>
              <a:endParaRPr lang="en-US" altLang="ko-KR" dirty="0"/>
            </a:p>
            <a:p>
              <a:pPr algn="just">
                <a:defRPr/>
              </a:pPr>
              <a:r>
                <a:rPr lang="ko-KR" altLang="en-US" dirty="0"/>
                <a:t>없다</a:t>
              </a:r>
              <a:r>
                <a:rPr lang="en-US" altLang="ko-KR" dirty="0"/>
                <a:t>. </a:t>
              </a:r>
              <a:r>
                <a:rPr lang="ko-KR" altLang="en-US" dirty="0" err="1"/>
                <a:t>비복원추출이</a:t>
              </a:r>
              <a:r>
                <a:rPr lang="ko-KR" altLang="en-US" dirty="0"/>
                <a:t> 복원추출과 </a:t>
              </a:r>
              <a:endParaRPr lang="en-US" altLang="ko-KR" dirty="0"/>
            </a:p>
            <a:p>
              <a:pPr algn="just">
                <a:defRPr/>
              </a:pPr>
              <a:r>
                <a:rPr lang="ko-KR" altLang="en-US" dirty="0"/>
                <a:t>사실상 별로 다를 게 없다</a:t>
              </a:r>
              <a:r>
                <a:rPr lang="en-US" altLang="ko-KR" dirty="0"/>
                <a:t>.</a:t>
              </a:r>
              <a:endParaRPr lang="en-US" altLang="ko-KR" b="1" dirty="0">
                <a:ea typeface="굴림" pitchFamily="50" charset="-127"/>
              </a:endParaRPr>
            </a:p>
          </p:txBody>
        </p:sp>
        <p:sp>
          <p:nvSpPr>
            <p:cNvPr id="17418" name="Rectangle 7"/>
            <p:cNvSpPr>
              <a:spLocks noChangeArrowheads="1"/>
            </p:cNvSpPr>
            <p:nvPr/>
          </p:nvSpPr>
          <p:spPr bwMode="auto">
            <a:xfrm>
              <a:off x="432" y="2253"/>
              <a:ext cx="2448"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0"/>
                </a:spcBef>
                <a:buFontTx/>
                <a:buNone/>
              </a:pPr>
              <a:r>
                <a:rPr lang="ko-KR" altLang="en-US" sz="1800">
                  <a:latin typeface="+mn-lt"/>
                </a:rPr>
                <a:t>복원추출</a:t>
              </a:r>
            </a:p>
          </p:txBody>
        </p:sp>
        <p:sp>
          <p:nvSpPr>
            <p:cNvPr id="17419" name="Rectangle 8"/>
            <p:cNvSpPr>
              <a:spLocks noChangeArrowheads="1"/>
            </p:cNvSpPr>
            <p:nvPr/>
          </p:nvSpPr>
          <p:spPr bwMode="auto">
            <a:xfrm>
              <a:off x="2880" y="2253"/>
              <a:ext cx="2322" cy="2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0"/>
                </a:spcBef>
                <a:buFontTx/>
                <a:buNone/>
              </a:pPr>
              <a:r>
                <a:rPr lang="ko-KR" altLang="en-US" sz="1800">
                  <a:latin typeface="+mn-lt"/>
                </a:rPr>
                <a:t>비복원추출</a:t>
              </a:r>
            </a:p>
          </p:txBody>
        </p:sp>
      </p:grpSp>
      <p:sp>
        <p:nvSpPr>
          <p:cNvPr id="17413" name="Text Box 9"/>
          <p:cNvSpPr txBox="1">
            <a:spLocks noChangeArrowheads="1"/>
          </p:cNvSpPr>
          <p:nvPr/>
        </p:nvSpPr>
        <p:spPr bwMode="auto">
          <a:xfrm>
            <a:off x="1973337" y="5874006"/>
            <a:ext cx="7924800" cy="11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4650" indent="-374650"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marL="0" indent="0" algn="just" latinLnBrk="0">
              <a:lnSpc>
                <a:spcPct val="150000"/>
              </a:lnSpc>
              <a:spcBef>
                <a:spcPts val="24"/>
              </a:spcBef>
            </a:pPr>
            <a:r>
              <a:rPr lang="ko-KR" altLang="en-US" sz="1600" dirty="0"/>
              <a:t>  모집단이 표본에 비해 충분히 큰 경우</a:t>
            </a:r>
            <a:r>
              <a:rPr lang="en-US" altLang="ko-KR" sz="1600" dirty="0"/>
              <a:t>, </a:t>
            </a:r>
            <a:r>
              <a:rPr lang="ko-KR" altLang="en-US" sz="1600" dirty="0"/>
              <a:t>모집단의 크기는 </a:t>
            </a:r>
            <a:r>
              <a:rPr lang="ko-KR" altLang="en-US" sz="1600" dirty="0" err="1"/>
              <a:t>모비율</a:t>
            </a:r>
            <a:r>
              <a:rPr lang="ko-KR" altLang="en-US" sz="1600" dirty="0"/>
              <a:t> 추정치의 정확도와 무관하다</a:t>
            </a:r>
            <a:r>
              <a:rPr lang="en-US" altLang="ko-KR" sz="1600" dirty="0"/>
              <a:t>.</a:t>
            </a:r>
          </a:p>
          <a:p>
            <a:pPr marL="660400" indent="-285750" latinLnBrk="0">
              <a:lnSpc>
                <a:spcPct val="150000"/>
              </a:lnSpc>
              <a:spcBef>
                <a:spcPts val="24"/>
              </a:spcBef>
            </a:pPr>
            <a:endParaRPr lang="en-US" altLang="ko-KR" sz="1600" dirty="0"/>
          </a:p>
        </p:txBody>
      </p:sp>
      <p:sp>
        <p:nvSpPr>
          <p:cNvPr id="12" name="AutoShape 5"/>
          <p:cNvSpPr>
            <a:spLocks noChangeArrowheads="1"/>
          </p:cNvSpPr>
          <p:nvPr/>
        </p:nvSpPr>
        <p:spPr bwMode="auto">
          <a:xfrm>
            <a:off x="1988400" y="1437435"/>
            <a:ext cx="431968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모집단의 크기와 </a:t>
            </a:r>
            <a:r>
              <a:rPr lang="ko-KR" altLang="en-US" b="1" dirty="0" err="1"/>
              <a:t>모비율</a:t>
            </a:r>
            <a:r>
              <a:rPr lang="ko-KR" altLang="en-US" b="1" dirty="0"/>
              <a:t> 추정의 정확도</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bwMode="auto">
          <a:xfrm>
            <a:off x="1847528" y="40466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defRPr>
            </a:lvl9pPr>
          </a:lstStyle>
          <a:p>
            <a:pPr eaLnBrk="1" hangingPunct="1"/>
            <a:r>
              <a:rPr lang="en-US" altLang="ko-KR" sz="4000" dirty="0"/>
              <a:t>4. </a:t>
            </a:r>
            <a:r>
              <a:rPr lang="ko-KR" altLang="en-US" sz="4000" dirty="0" err="1"/>
              <a:t>모비율</a:t>
            </a:r>
            <a:r>
              <a:rPr lang="en-US" altLang="ko-KR" sz="4000" dirty="0"/>
              <a:t> </a:t>
            </a:r>
            <a:r>
              <a:rPr lang="ko-KR" altLang="en-US" sz="4000" dirty="0"/>
              <a:t>추정의 정확도</a:t>
            </a:r>
          </a:p>
        </p:txBody>
      </p:sp>
      <p:pic>
        <p:nvPicPr>
          <p:cNvPr id="4" name="그림 3"/>
          <p:cNvPicPr>
            <a:picLocks noChangeAspect="1"/>
          </p:cNvPicPr>
          <p:nvPr/>
        </p:nvPicPr>
        <p:blipFill>
          <a:blip r:embed="rId2" cstate="print"/>
          <a:stretch>
            <a:fillRect/>
          </a:stretch>
        </p:blipFill>
        <p:spPr>
          <a:xfrm>
            <a:off x="2639617" y="2264768"/>
            <a:ext cx="6696743" cy="4404593"/>
          </a:xfrm>
          <a:prstGeom prst="rect">
            <a:avLst/>
          </a:prstGeom>
        </p:spPr>
      </p:pic>
      <p:sp>
        <p:nvSpPr>
          <p:cNvPr id="5" name="AutoShape 5"/>
          <p:cNvSpPr>
            <a:spLocks noChangeArrowheads="1"/>
          </p:cNvSpPr>
          <p:nvPr/>
        </p:nvSpPr>
        <p:spPr bwMode="auto">
          <a:xfrm>
            <a:off x="2423591" y="1573306"/>
            <a:ext cx="719067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덩치가 크다고 혈액 샘플까지 더 많은 양을 추출할 필요는 없습니다</a:t>
            </a:r>
            <a:r>
              <a:rPr lang="en-US" altLang="ko-KR" b="1" dirty="0"/>
              <a:t>.</a:t>
            </a:r>
            <a:endParaRPr lang="ko-KR" altLang="en-US" b="1"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758779" y="127884"/>
            <a:ext cx="8229600" cy="1143000"/>
          </a:xfrm>
        </p:spPr>
        <p:txBody>
          <a:bodyPr/>
          <a:lstStyle/>
          <a:p>
            <a:pPr eaLnBrk="1" hangingPunct="1"/>
            <a:r>
              <a:rPr lang="en-US" altLang="ko-KR" sz="4000" dirty="0"/>
              <a:t>5. </a:t>
            </a:r>
            <a:r>
              <a:rPr lang="ko-KR" altLang="en-US" sz="4000" dirty="0"/>
              <a:t>보정계수</a:t>
            </a:r>
          </a:p>
        </p:txBody>
      </p:sp>
      <p:sp>
        <p:nvSpPr>
          <p:cNvPr id="18435" name="Text Box 4"/>
          <p:cNvSpPr txBox="1">
            <a:spLocks noChangeArrowheads="1"/>
          </p:cNvSpPr>
          <p:nvPr/>
        </p:nvSpPr>
        <p:spPr bwMode="auto">
          <a:xfrm>
            <a:off x="1952626" y="2110347"/>
            <a:ext cx="8143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FontTx/>
              <a:buNone/>
            </a:pPr>
            <a:r>
              <a:rPr lang="ko-KR" altLang="en-US" sz="1800" dirty="0" err="1">
                <a:latin typeface="+mn-lt"/>
              </a:rPr>
              <a:t>비복원추출의</a:t>
            </a:r>
            <a:r>
              <a:rPr lang="ko-KR" altLang="en-US" sz="1800" dirty="0">
                <a:latin typeface="+mn-lt"/>
              </a:rPr>
              <a:t> 경우</a:t>
            </a:r>
            <a:r>
              <a:rPr lang="en-US" altLang="ko-KR" sz="1800" dirty="0">
                <a:latin typeface="+mn-lt"/>
              </a:rPr>
              <a:t>, </a:t>
            </a:r>
            <a:r>
              <a:rPr lang="ko-KR" altLang="en-US" sz="1800" dirty="0">
                <a:latin typeface="+mn-lt"/>
              </a:rPr>
              <a:t>추출할 때마다 상자에 든 카드의 수가 하나씩 줄어들게 되고 그 결과 상자 안 불확실성도 조금씩 줄어든다</a:t>
            </a:r>
            <a:r>
              <a:rPr lang="en-US" altLang="ko-KR" sz="1800" dirty="0">
                <a:latin typeface="+mn-lt"/>
              </a:rPr>
              <a:t>. </a:t>
            </a:r>
            <a:r>
              <a:rPr lang="ko-KR" altLang="en-US" sz="1800" dirty="0">
                <a:latin typeface="+mn-lt"/>
              </a:rPr>
              <a:t>표준오차도 작아진다</a:t>
            </a:r>
            <a:r>
              <a:rPr lang="en-US" altLang="ko-KR" sz="1800" dirty="0">
                <a:latin typeface="+mn-lt"/>
              </a:rPr>
              <a:t>.</a:t>
            </a:r>
          </a:p>
        </p:txBody>
      </p:sp>
      <p:grpSp>
        <p:nvGrpSpPr>
          <p:cNvPr id="18436" name="Group 82"/>
          <p:cNvGrpSpPr>
            <a:grpSpLocks/>
          </p:cNvGrpSpPr>
          <p:nvPr/>
        </p:nvGrpSpPr>
        <p:grpSpPr bwMode="auto">
          <a:xfrm>
            <a:off x="2004271" y="2960953"/>
            <a:ext cx="7739583" cy="1212279"/>
            <a:chOff x="488" y="1863"/>
            <a:chExt cx="4148" cy="688"/>
          </a:xfrm>
        </p:grpSpPr>
        <p:sp>
          <p:nvSpPr>
            <p:cNvPr id="18442" name="Text Box 81"/>
            <p:cNvSpPr txBox="1">
              <a:spLocks noChangeArrowheads="1"/>
            </p:cNvSpPr>
            <p:nvPr/>
          </p:nvSpPr>
          <p:spPr bwMode="auto">
            <a:xfrm>
              <a:off x="488" y="1863"/>
              <a:ext cx="4148" cy="6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20000"/>
                </a:lnSpc>
                <a:spcBef>
                  <a:spcPct val="50000"/>
                </a:spcBef>
                <a:buFontTx/>
                <a:buNone/>
              </a:pPr>
              <a:r>
                <a:rPr lang="en-US" altLang="ko-KR" sz="1800" dirty="0"/>
                <a:t>(</a:t>
              </a:r>
              <a:r>
                <a:rPr lang="ko-KR" altLang="en-US" sz="1800" dirty="0" err="1"/>
                <a:t>비복원추출의</a:t>
              </a:r>
              <a:r>
                <a:rPr lang="ko-KR" altLang="en-US" sz="1800" dirty="0"/>
                <a:t> 표준오차</a:t>
              </a:r>
              <a:r>
                <a:rPr lang="en-US" altLang="ko-KR" sz="1800" dirty="0"/>
                <a:t>)=(</a:t>
              </a:r>
              <a:r>
                <a:rPr lang="ko-KR" altLang="en-US" sz="1800" dirty="0"/>
                <a:t>복원추출의 표준오차</a:t>
              </a:r>
              <a:r>
                <a:rPr lang="en-US" altLang="ko-KR" sz="1800" dirty="0"/>
                <a:t>)</a:t>
              </a:r>
              <a:r>
                <a:rPr lang="en-US" altLang="ko-KR" sz="1800" dirty="0">
                  <a:sym typeface="Symbol" panose="05050102010706020507" pitchFamily="18" charset="2"/>
                </a:rPr>
                <a:t>(</a:t>
              </a:r>
              <a:r>
                <a:rPr lang="ko-KR" altLang="en-US" sz="1800" dirty="0">
                  <a:sym typeface="Symbol" panose="05050102010706020507" pitchFamily="18" charset="2"/>
                </a:rPr>
                <a:t>보정계수</a:t>
              </a:r>
              <a:r>
                <a:rPr lang="en-US" altLang="ko-KR" sz="1800" dirty="0">
                  <a:sym typeface="Symbol" panose="05050102010706020507" pitchFamily="18" charset="2"/>
                </a:rPr>
                <a:t>)</a:t>
              </a:r>
            </a:p>
            <a:p>
              <a:pPr latinLnBrk="0">
                <a:spcBef>
                  <a:spcPct val="50000"/>
                </a:spcBef>
                <a:buFontTx/>
                <a:buNone/>
              </a:pPr>
              <a:r>
                <a:rPr lang="ko-KR" altLang="en-US" sz="1800" dirty="0">
                  <a:sym typeface="Symbol" panose="05050102010706020507" pitchFamily="18" charset="2"/>
                </a:rPr>
                <a:t>여기서 </a:t>
              </a:r>
              <a:r>
                <a:rPr lang="en-US" altLang="ko-KR" sz="1800" dirty="0">
                  <a:sym typeface="Symbol" panose="05050102010706020507" pitchFamily="18" charset="2"/>
                </a:rPr>
                <a:t>(</a:t>
              </a:r>
              <a:r>
                <a:rPr lang="ko-KR" altLang="en-US" sz="1800" dirty="0">
                  <a:sym typeface="Symbol" panose="05050102010706020507" pitchFamily="18" charset="2"/>
                </a:rPr>
                <a:t>보정계수</a:t>
              </a:r>
              <a:r>
                <a:rPr lang="en-US" altLang="ko-KR" sz="1800" dirty="0">
                  <a:sym typeface="Symbol" panose="05050102010706020507" pitchFamily="18" charset="2"/>
                </a:rPr>
                <a:t>)</a:t>
              </a:r>
              <a:r>
                <a:rPr lang="ko-KR" altLang="en-US" sz="1800" dirty="0">
                  <a:sym typeface="Symbol" panose="05050102010706020507" pitchFamily="18" charset="2"/>
                </a:rPr>
                <a:t> </a:t>
              </a:r>
              <a:r>
                <a:rPr lang="en-US" altLang="ko-KR" sz="1800" dirty="0">
                  <a:sym typeface="Symbol" panose="05050102010706020507" pitchFamily="18" charset="2"/>
                </a:rPr>
                <a:t>= </a:t>
              </a:r>
              <a:endParaRPr lang="en-US" altLang="ko-KR" sz="1800" dirty="0"/>
            </a:p>
          </p:txBody>
        </p:sp>
        <p:graphicFrame>
          <p:nvGraphicFramePr>
            <p:cNvPr id="18443" name="Object 55"/>
            <p:cNvGraphicFramePr>
              <a:graphicFrameLocks noChangeAspect="1"/>
            </p:cNvGraphicFramePr>
            <p:nvPr>
              <p:extLst>
                <p:ext uri="{D42A27DB-BD31-4B8C-83A1-F6EECF244321}">
                  <p14:modId xmlns:p14="http://schemas.microsoft.com/office/powerpoint/2010/main" val="4067836955"/>
                </p:ext>
              </p:extLst>
            </p:nvPr>
          </p:nvGraphicFramePr>
          <p:xfrm>
            <a:off x="1648" y="2068"/>
            <a:ext cx="487" cy="391"/>
          </p:xfrm>
          <a:graphic>
            <a:graphicData uri="http://schemas.openxmlformats.org/presentationml/2006/ole">
              <mc:AlternateContent xmlns:mc="http://schemas.openxmlformats.org/markup-compatibility/2006">
                <mc:Choice xmlns:v="urn:schemas-microsoft-com:vml" Requires="v">
                  <p:oleObj spid="_x0000_s21513" name="Equation" r:id="rId3" imgW="571252" imgH="482391" progId="Equation.3">
                    <p:embed/>
                  </p:oleObj>
                </mc:Choice>
                <mc:Fallback>
                  <p:oleObj name="Equation" r:id="rId3" imgW="571252" imgH="482391" progId="Equation.3">
                    <p:embed/>
                    <p:pic>
                      <p:nvPicPr>
                        <p:cNvPr id="18443"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 y="2068"/>
                          <a:ext cx="487" cy="391"/>
                        </a:xfrm>
                        <a:prstGeom prst="rect">
                          <a:avLst/>
                        </a:prstGeom>
                        <a:noFill/>
                        <a:effectLst/>
                        <a:extLst>
                          <a:ext uri="{909E8E84-426E-40DD-AFC4-6F175D3DCCD1}">
                            <a14:hiddenFill xmlns:a14="http://schemas.microsoft.com/office/drawing/2010/main">
                              <a:solidFill>
                                <a:srgbClr val="CCE0B8"/>
                              </a:solidFill>
                            </a14:hiddenFill>
                          </a:ext>
                          <a:ext uri="{AF507438-7753-43E0-B8FC-AC1667EBCBE1}">
                            <a14:hiddenEffects xmlns:a14="http://schemas.microsoft.com/office/drawing/2010/main">
                              <a:effectLst>
                                <a:outerShdw dist="117088" dir="2963922" algn="ctr" rotWithShape="0">
                                  <a:srgbClr val="7A866E"/>
                                </a:outerShdw>
                              </a:effectLst>
                            </a14:hiddenEffects>
                          </a:ext>
                        </a:extLst>
                      </p:spPr>
                    </p:pic>
                  </p:oleObj>
                </mc:Fallback>
              </mc:AlternateContent>
            </a:graphicData>
          </a:graphic>
        </p:graphicFrame>
      </p:grpSp>
      <p:grpSp>
        <p:nvGrpSpPr>
          <p:cNvPr id="18437" name="그룹 13"/>
          <p:cNvGrpSpPr>
            <a:grpSpLocks/>
          </p:cNvGrpSpPr>
          <p:nvPr/>
        </p:nvGrpSpPr>
        <p:grpSpPr bwMode="auto">
          <a:xfrm>
            <a:off x="2873204" y="4453088"/>
            <a:ext cx="6000750" cy="2048309"/>
            <a:chOff x="714348" y="3929066"/>
            <a:chExt cx="6446844" cy="2478286"/>
          </a:xfrm>
        </p:grpSpPr>
        <p:sp>
          <p:nvSpPr>
            <p:cNvPr id="18440" name="Text Box 83"/>
            <p:cNvSpPr txBox="1">
              <a:spLocks noChangeArrowheads="1"/>
            </p:cNvSpPr>
            <p:nvPr/>
          </p:nvSpPr>
          <p:spPr bwMode="auto">
            <a:xfrm>
              <a:off x="1643042" y="6072206"/>
              <a:ext cx="5518150" cy="335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50000"/>
                </a:spcBef>
                <a:buFontTx/>
                <a:buNone/>
              </a:pPr>
              <a:r>
                <a:rPr lang="en-US" altLang="ko-KR" sz="1200" dirty="0"/>
                <a:t>*</a:t>
              </a:r>
              <a:r>
                <a:rPr lang="en-US" altLang="ko-KR" sz="1200" i="1" dirty="0"/>
                <a:t>n</a:t>
              </a:r>
              <a:r>
                <a:rPr lang="en-US" altLang="ko-KR" sz="1200" dirty="0"/>
                <a:t> = </a:t>
              </a:r>
              <a:r>
                <a:rPr lang="ko-KR" altLang="en-US" sz="1200" dirty="0"/>
                <a:t>뽑은 카드의 수 </a:t>
              </a:r>
              <a:r>
                <a:rPr lang="en-US" altLang="ko-KR" sz="1200" dirty="0"/>
                <a:t>= 2,500 </a:t>
              </a:r>
              <a:r>
                <a:rPr lang="ko-KR" altLang="en-US" sz="1200" dirty="0"/>
                <a:t>으로 고정되어 있음</a:t>
              </a:r>
            </a:p>
          </p:txBody>
        </p:sp>
        <p:pic>
          <p:nvPicPr>
            <p:cNvPr id="18441"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348" y="3929066"/>
              <a:ext cx="6429420"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AutoShape 5"/>
          <p:cNvSpPr>
            <a:spLocks noChangeArrowheads="1"/>
          </p:cNvSpPr>
          <p:nvPr/>
        </p:nvSpPr>
        <p:spPr bwMode="auto">
          <a:xfrm>
            <a:off x="1988400" y="1612801"/>
            <a:ext cx="27393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비복원추출과</a:t>
            </a:r>
            <a:r>
              <a:rPr lang="ko-KR" altLang="en-US" b="1" dirty="0"/>
              <a:t> 보정계수</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tLang="ko-KR" sz="4000" dirty="0"/>
              <a:t>5. </a:t>
            </a:r>
            <a:r>
              <a:rPr lang="ko-KR" altLang="en-US" sz="4000" dirty="0"/>
              <a:t>보정계수</a:t>
            </a:r>
          </a:p>
        </p:txBody>
      </p:sp>
      <p:sp>
        <p:nvSpPr>
          <p:cNvPr id="19459" name="Text Box 4"/>
          <p:cNvSpPr txBox="1">
            <a:spLocks noChangeArrowheads="1"/>
          </p:cNvSpPr>
          <p:nvPr/>
        </p:nvSpPr>
        <p:spPr bwMode="auto">
          <a:xfrm>
            <a:off x="2095501" y="2060575"/>
            <a:ext cx="7566025" cy="78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4650" indent="-374650"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indent="-457200" latinLnBrk="0">
              <a:lnSpc>
                <a:spcPct val="150000"/>
              </a:lnSpc>
              <a:spcBef>
                <a:spcPct val="50000"/>
              </a:spcBef>
            </a:pPr>
            <a:r>
              <a:rPr lang="ko-KR" altLang="en-US" sz="1600" dirty="0"/>
              <a:t>보정계수는 표본에 비해 모집단이 충분히 큰 경우 </a:t>
            </a:r>
            <a:r>
              <a:rPr lang="en-US" altLang="ko-KR" sz="1600" dirty="0"/>
              <a:t>1</a:t>
            </a:r>
            <a:r>
              <a:rPr lang="ko-KR" altLang="en-US" sz="1600" dirty="0"/>
              <a:t>에 가깝다</a:t>
            </a:r>
            <a:r>
              <a:rPr lang="en-US" altLang="ko-KR" sz="1600" dirty="0"/>
              <a:t>. </a:t>
            </a:r>
            <a:r>
              <a:rPr lang="ko-KR" altLang="en-US" sz="1600" dirty="0"/>
              <a:t>사실상 이때는 보정하지 않아도 된다</a:t>
            </a:r>
            <a:r>
              <a:rPr lang="en-US" altLang="ko-KR" sz="1600" dirty="0"/>
              <a:t>.</a:t>
            </a:r>
          </a:p>
        </p:txBody>
      </p:sp>
      <p:sp>
        <p:nvSpPr>
          <p:cNvPr id="19460" name="Text Box 5"/>
          <p:cNvSpPr txBox="1">
            <a:spLocks noChangeArrowheads="1"/>
          </p:cNvSpPr>
          <p:nvPr/>
        </p:nvSpPr>
        <p:spPr bwMode="auto">
          <a:xfrm>
            <a:off x="2095500" y="2913560"/>
            <a:ext cx="8001000" cy="78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4650" indent="-374650"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ct val="50000"/>
              </a:spcBef>
            </a:pPr>
            <a:r>
              <a:rPr lang="ko-KR" altLang="en-US" sz="1600" dirty="0"/>
              <a:t>그 경우 표본비율의 표준오차는 표본의 절대적 크기에 의존하며</a:t>
            </a:r>
            <a:r>
              <a:rPr lang="en-US" altLang="ko-KR" sz="1600" dirty="0"/>
              <a:t>, </a:t>
            </a:r>
            <a:r>
              <a:rPr lang="ko-KR" altLang="en-US" sz="1600" dirty="0"/>
              <a:t>모집단 크기에 대비한 표본의 상대적 크기에 의존하지 않는다</a:t>
            </a:r>
            <a:r>
              <a:rPr lang="en-US" altLang="ko-KR" sz="1600" dirty="0"/>
              <a:t>.</a:t>
            </a:r>
          </a:p>
        </p:txBody>
      </p:sp>
      <p:sp>
        <p:nvSpPr>
          <p:cNvPr id="8" name="Text Box 4"/>
          <p:cNvSpPr txBox="1">
            <a:spLocks noChangeArrowheads="1"/>
          </p:cNvSpPr>
          <p:nvPr/>
        </p:nvSpPr>
        <p:spPr bwMode="auto">
          <a:xfrm>
            <a:off x="2095500" y="3826571"/>
            <a:ext cx="8215370" cy="78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74650" indent="-374650"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ct val="50000"/>
              </a:spcBef>
            </a:pPr>
            <a:r>
              <a:rPr lang="ko-KR" altLang="en-US" sz="1600" dirty="0"/>
              <a:t>콜레스테롤 검사를 할 때 몸무게 </a:t>
            </a:r>
            <a:r>
              <a:rPr lang="en-US" altLang="ko-KR" sz="1600" dirty="0"/>
              <a:t>200kg</a:t>
            </a:r>
            <a:r>
              <a:rPr lang="ko-KR" altLang="en-US" sz="1600" dirty="0"/>
              <a:t>의 씨름 선수에게서 채취하는 혈액의 양과 몸무게 </a:t>
            </a:r>
            <a:r>
              <a:rPr lang="en-US" altLang="ko-KR" sz="1600" dirty="0"/>
              <a:t>20kg</a:t>
            </a:r>
            <a:r>
              <a:rPr lang="ko-KR" altLang="en-US" sz="1600" dirty="0"/>
              <a:t>의 유치원생에게서 채취하는 혈액의 양이 다르지 않다</a:t>
            </a:r>
            <a:r>
              <a:rPr lang="en-US" altLang="ko-KR" sz="1600" dirty="0"/>
              <a:t>.</a:t>
            </a:r>
          </a:p>
        </p:txBody>
      </p:sp>
      <p:sp>
        <p:nvSpPr>
          <p:cNvPr id="9" name="AutoShape 5"/>
          <p:cNvSpPr>
            <a:spLocks noChangeArrowheads="1"/>
          </p:cNvSpPr>
          <p:nvPr/>
        </p:nvSpPr>
        <p:spPr bwMode="auto">
          <a:xfrm>
            <a:off x="1988400" y="1612801"/>
            <a:ext cx="115212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보정계수</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2. </a:t>
            </a:r>
            <a:r>
              <a:rPr lang="ko-KR" altLang="en-US" sz="4000" dirty="0">
                <a:latin typeface="나눔고딕" panose="020D0604000000000000" pitchFamily="50" charset="-127"/>
                <a:ea typeface="나눔고딕" panose="020D0604000000000000" pitchFamily="50" charset="-127"/>
              </a:rPr>
              <a:t>평균</a:t>
            </a:r>
            <a:r>
              <a:rPr lang="en-US" altLang="ko-KR" sz="4000" dirty="0">
                <a:latin typeface="나눔고딕" panose="020D0604000000000000" pitchFamily="50" charset="-127"/>
                <a:ea typeface="나눔고딕" panose="020D0604000000000000" pitchFamily="50" charset="-127"/>
              </a:rPr>
              <a:t>, </a:t>
            </a:r>
            <a:r>
              <a:rPr lang="ko-KR" altLang="en-US" sz="4000" dirty="0">
                <a:latin typeface="나눔고딕" panose="020D0604000000000000" pitchFamily="50" charset="-127"/>
                <a:ea typeface="나눔고딕" panose="020D0604000000000000" pitchFamily="50" charset="-127"/>
              </a:rPr>
              <a:t>중앙값</a:t>
            </a:r>
            <a:r>
              <a:rPr lang="en-US" altLang="ko-KR" sz="4000" dirty="0">
                <a:latin typeface="나눔고딕" panose="020D0604000000000000" pitchFamily="50" charset="-127"/>
                <a:ea typeface="나눔고딕" panose="020D0604000000000000" pitchFamily="50" charset="-127"/>
              </a:rPr>
              <a:t>, </a:t>
            </a:r>
            <a:r>
              <a:rPr lang="ko-KR" altLang="en-US" sz="4000" dirty="0" err="1">
                <a:latin typeface="나눔고딕" panose="020D0604000000000000" pitchFamily="50" charset="-127"/>
                <a:ea typeface="나눔고딕" panose="020D0604000000000000" pitchFamily="50" charset="-127"/>
              </a:rPr>
              <a:t>최빈치</a:t>
            </a:r>
            <a:endParaRPr lang="ko-KR" altLang="en-US" sz="4000" dirty="0">
              <a:latin typeface="나눔고딕" panose="020D0604000000000000" pitchFamily="50" charset="-127"/>
              <a:ea typeface="나눔고딕" panose="020D0604000000000000" pitchFamily="50" charset="-127"/>
            </a:endParaRPr>
          </a:p>
        </p:txBody>
      </p:sp>
      <p:sp>
        <p:nvSpPr>
          <p:cNvPr id="18434" name="내용 개체 틀 2"/>
          <p:cNvSpPr>
            <a:spLocks noGrp="1"/>
          </p:cNvSpPr>
          <p:nvPr>
            <p:ph idx="1"/>
          </p:nvPr>
        </p:nvSpPr>
        <p:spPr>
          <a:xfrm>
            <a:off x="1981200" y="1556792"/>
            <a:ext cx="8229600" cy="5257800"/>
          </a:xfrm>
        </p:spPr>
        <p:txBody>
          <a:bodyPr>
            <a:normAutofit lnSpcReduction="10000"/>
          </a:bodyPr>
          <a:lstStyle/>
          <a:p>
            <a:pPr>
              <a:lnSpc>
                <a:spcPct val="150000"/>
              </a:lnSpc>
              <a:buFont typeface="Arial" charset="0"/>
              <a:buNone/>
            </a:pPr>
            <a:endParaRPr lang="en-US" altLang="ko-KR" sz="2400" dirty="0">
              <a:latin typeface="나눔고딕" panose="020D0604000000000000" pitchFamily="50" charset="-127"/>
              <a:ea typeface="나눔고딕" panose="020D0604000000000000" pitchFamily="50" charset="-127"/>
            </a:endParaRPr>
          </a:p>
          <a:p>
            <a:pPr marL="0" indent="0">
              <a:lnSpc>
                <a:spcPct val="150000"/>
              </a:lnSpc>
              <a:buNone/>
            </a:pPr>
            <a:r>
              <a:rPr lang="ko-KR" altLang="en-US" sz="1800" dirty="0">
                <a:latin typeface="나눔고딕" panose="020D0604000000000000" pitchFamily="50" charset="-127"/>
                <a:ea typeface="나눔고딕" panose="020D0604000000000000" pitchFamily="50" charset="-127"/>
              </a:rPr>
              <a:t>중앙값</a:t>
            </a:r>
            <a:r>
              <a:rPr lang="en-US" altLang="ko-KR" sz="1800" dirty="0">
                <a:latin typeface="나눔고딕" panose="020D0604000000000000" pitchFamily="50" charset="-127"/>
                <a:ea typeface="나눔고딕" panose="020D0604000000000000" pitchFamily="50" charset="-127"/>
              </a:rPr>
              <a:t>(median)</a:t>
            </a:r>
          </a:p>
          <a:p>
            <a:pPr lvl="1">
              <a:lnSpc>
                <a:spcPct val="150000"/>
              </a:lnSpc>
              <a:buFont typeface="Arial" pitchFamily="34" charset="0"/>
              <a:buChar char="•"/>
            </a:pPr>
            <a:r>
              <a:rPr lang="ko-KR" altLang="en-US" sz="1600" dirty="0">
                <a:latin typeface="나눔고딕" panose="020D0604000000000000" pitchFamily="50" charset="-127"/>
                <a:ea typeface="나눔고딕" panose="020D0604000000000000" pitchFamily="50" charset="-127"/>
              </a:rPr>
              <a:t>절반 이상의 숫자들이 이 값보다 크거나 같고 동시에 절반 이상의 숫자들이 이 값보다 작거나 같은 수</a:t>
            </a:r>
            <a:endParaRPr lang="en-US" altLang="ko-KR" sz="16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r>
              <a:rPr lang="ko-KR" altLang="en-US" sz="1600" dirty="0">
                <a:latin typeface="나눔고딕" panose="020D0604000000000000" pitchFamily="50" charset="-127"/>
                <a:ea typeface="나눔고딕" panose="020D0604000000000000" pitchFamily="50" charset="-127"/>
              </a:rPr>
              <a:t>히스토그램은 중앙값에서 그 면적이 양분됨</a:t>
            </a:r>
            <a:endParaRPr lang="en-US" altLang="ko-KR" sz="16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r>
              <a:rPr lang="ko-KR" altLang="en-US" sz="1600" dirty="0">
                <a:latin typeface="나눔고딕" panose="020D0604000000000000" pitchFamily="50" charset="-127"/>
                <a:ea typeface="나눔고딕" panose="020D0604000000000000" pitchFamily="50" charset="-127"/>
              </a:rPr>
              <a:t>중앙값은 </a:t>
            </a:r>
            <a:r>
              <a:rPr lang="en-US" altLang="ko-KR" sz="1600" dirty="0">
                <a:latin typeface="나눔고딕" panose="020D0604000000000000" pitchFamily="50" charset="-127"/>
                <a:ea typeface="나눔고딕" panose="020D0604000000000000" pitchFamily="50" charset="-127"/>
              </a:rPr>
              <a:t>n </a:t>
            </a:r>
            <a:r>
              <a:rPr lang="ko-KR" altLang="en-US" sz="1600" dirty="0">
                <a:latin typeface="나눔고딕" panose="020D0604000000000000" pitchFamily="50" charset="-127"/>
                <a:ea typeface="나눔고딕" panose="020D0604000000000000" pitchFamily="50" charset="-127"/>
              </a:rPr>
              <a:t>이 홀수이면</a:t>
            </a:r>
            <a:r>
              <a:rPr lang="en-US" altLang="ko-KR" sz="1600" dirty="0">
                <a:latin typeface="나눔고딕" panose="020D0604000000000000" pitchFamily="50" charset="-127"/>
                <a:ea typeface="나눔고딕" panose="020D0604000000000000" pitchFamily="50" charset="-127"/>
              </a:rPr>
              <a:t> (n+1)/2</a:t>
            </a:r>
            <a:r>
              <a:rPr lang="ko-KR" altLang="en-US" sz="1600" dirty="0">
                <a:latin typeface="나눔고딕" panose="020D0604000000000000" pitchFamily="50" charset="-127"/>
                <a:ea typeface="나눔고딕" panose="020D0604000000000000" pitchFamily="50" charset="-127"/>
              </a:rPr>
              <a:t>번째로 크거나 작은 숫자임</a:t>
            </a:r>
            <a:endParaRPr lang="en-US" altLang="ko-KR" sz="16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r>
              <a:rPr lang="ko-KR" altLang="en-US" sz="1600" dirty="0">
                <a:latin typeface="나눔고딕" panose="020D0604000000000000" pitchFamily="50" charset="-127"/>
                <a:ea typeface="나눔고딕" panose="020D0604000000000000" pitchFamily="50" charset="-127"/>
              </a:rPr>
              <a:t>중앙값은 </a:t>
            </a:r>
            <a:r>
              <a:rPr lang="en-US" altLang="ko-KR" sz="1600" dirty="0">
                <a:latin typeface="나눔고딕" panose="020D0604000000000000" pitchFamily="50" charset="-127"/>
                <a:ea typeface="나눔고딕" panose="020D0604000000000000" pitchFamily="50" charset="-127"/>
              </a:rPr>
              <a:t>n</a:t>
            </a:r>
            <a:r>
              <a:rPr lang="ko-KR" altLang="en-US" sz="1600" dirty="0">
                <a:latin typeface="나눔고딕" panose="020D0604000000000000" pitchFamily="50" charset="-127"/>
                <a:ea typeface="나눔고딕" panose="020D0604000000000000" pitchFamily="50" charset="-127"/>
              </a:rPr>
              <a:t>이 짝수이면 </a:t>
            </a:r>
            <a:r>
              <a:rPr lang="en-US" altLang="ko-KR" sz="1600" dirty="0">
                <a:latin typeface="나눔고딕" panose="020D0604000000000000" pitchFamily="50" charset="-127"/>
                <a:ea typeface="나눔고딕" panose="020D0604000000000000" pitchFamily="50" charset="-127"/>
              </a:rPr>
              <a:t>n/2</a:t>
            </a:r>
            <a:r>
              <a:rPr lang="ko-KR" altLang="en-US" sz="1600" dirty="0">
                <a:latin typeface="나눔고딕" panose="020D0604000000000000" pitchFamily="50" charset="-127"/>
                <a:ea typeface="나눔고딕" panose="020D0604000000000000" pitchFamily="50" charset="-127"/>
              </a:rPr>
              <a:t>번째 숫자와 </a:t>
            </a:r>
            <a:r>
              <a:rPr lang="en-US" altLang="ko-KR" sz="1600" dirty="0">
                <a:latin typeface="나눔고딕" panose="020D0604000000000000" pitchFamily="50" charset="-127"/>
                <a:ea typeface="나눔고딕" panose="020D0604000000000000" pitchFamily="50" charset="-127"/>
              </a:rPr>
              <a:t>(n+1)/2</a:t>
            </a:r>
            <a:r>
              <a:rPr lang="ko-KR" altLang="en-US" sz="1600" dirty="0">
                <a:latin typeface="나눔고딕" panose="020D0604000000000000" pitchFamily="50" charset="-127"/>
                <a:ea typeface="나눔고딕" panose="020D0604000000000000" pitchFamily="50" charset="-127"/>
              </a:rPr>
              <a:t>번째 숫자의 평균으로 정의</a:t>
            </a:r>
            <a:endParaRPr lang="en-US" altLang="ko-KR" sz="16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r>
              <a:rPr lang="en-US" altLang="ko-KR" sz="1600" dirty="0">
                <a:latin typeface="나눔고딕" panose="020D0604000000000000" pitchFamily="50" charset="-127"/>
                <a:ea typeface="나눔고딕" panose="020D0604000000000000" pitchFamily="50" charset="-127"/>
              </a:rPr>
              <a:t>median voter theorem: </a:t>
            </a:r>
            <a:r>
              <a:rPr lang="ko-KR" altLang="en-US" sz="1600" dirty="0">
                <a:latin typeface="나눔고딕" panose="020D0604000000000000" pitchFamily="50" charset="-127"/>
                <a:ea typeface="나눔고딕" panose="020D0604000000000000" pitchFamily="50" charset="-127"/>
              </a:rPr>
              <a:t>선호의 분포 이용하여 후보자의 </a:t>
            </a:r>
            <a:r>
              <a:rPr lang="en-US" altLang="ko-KR" sz="1600" dirty="0">
                <a:latin typeface="나눔고딕" panose="020D0604000000000000" pitchFamily="50" charset="-127"/>
                <a:ea typeface="나눔고딕" panose="020D0604000000000000" pitchFamily="50" charset="-127"/>
              </a:rPr>
              <a:t>location choice </a:t>
            </a:r>
            <a:r>
              <a:rPr lang="ko-KR" altLang="en-US" sz="1600" dirty="0">
                <a:latin typeface="나눔고딕" panose="020D0604000000000000" pitchFamily="50" charset="-127"/>
                <a:ea typeface="나눔고딕" panose="020D0604000000000000" pitchFamily="50" charset="-127"/>
              </a:rPr>
              <a:t>문제 설명</a:t>
            </a:r>
            <a:r>
              <a:rPr lang="en-US" altLang="ko-KR" sz="1600" dirty="0">
                <a:latin typeface="나눔고딕" panose="020D0604000000000000" pitchFamily="50" charset="-127"/>
                <a:ea typeface="나눔고딕" panose="020D0604000000000000" pitchFamily="50" charset="-127"/>
              </a:rPr>
              <a:t>.</a:t>
            </a:r>
            <a:endParaRPr lang="en-US" altLang="ko-KR" sz="1800" dirty="0">
              <a:latin typeface="나눔고딕" panose="020D0604000000000000" pitchFamily="50" charset="-127"/>
              <a:ea typeface="나눔고딕" panose="020D0604000000000000" pitchFamily="50" charset="-127"/>
            </a:endParaRPr>
          </a:p>
          <a:p>
            <a:pPr marL="0" indent="0">
              <a:lnSpc>
                <a:spcPct val="150000"/>
              </a:lnSpc>
              <a:buNone/>
            </a:pPr>
            <a:r>
              <a:rPr lang="ko-KR" altLang="en-US" sz="1800" dirty="0" err="1">
                <a:latin typeface="나눔고딕" panose="020D0604000000000000" pitchFamily="50" charset="-127"/>
                <a:ea typeface="나눔고딕" panose="020D0604000000000000" pitchFamily="50" charset="-127"/>
              </a:rPr>
              <a:t>최빈치</a:t>
            </a:r>
            <a:r>
              <a:rPr lang="en-US" altLang="ko-KR" sz="1800" dirty="0">
                <a:latin typeface="나눔고딕" panose="020D0604000000000000" pitchFamily="50" charset="-127"/>
                <a:ea typeface="나눔고딕" panose="020D0604000000000000" pitchFamily="50" charset="-127"/>
              </a:rPr>
              <a:t>(mode)</a:t>
            </a:r>
          </a:p>
          <a:p>
            <a:pPr lvl="1">
              <a:lnSpc>
                <a:spcPct val="150000"/>
              </a:lnSpc>
              <a:buFont typeface="Arial" pitchFamily="34" charset="0"/>
              <a:buChar char="•"/>
            </a:pPr>
            <a:r>
              <a:rPr lang="ko-KR" altLang="en-US" sz="1600" dirty="0">
                <a:latin typeface="나눔고딕" panose="020D0604000000000000" pitchFamily="50" charset="-127"/>
                <a:ea typeface="나눔고딕" panose="020D0604000000000000" pitchFamily="50" charset="-127"/>
              </a:rPr>
              <a:t>가장 많이 관찰되는 값</a:t>
            </a:r>
            <a:endParaRPr lang="en-US" altLang="ko-KR" sz="16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r>
              <a:rPr lang="ko-KR" altLang="en-US" sz="1600" dirty="0">
                <a:latin typeface="나눔고딕" panose="020D0604000000000000" pitchFamily="50" charset="-127"/>
                <a:ea typeface="나눔고딕" panose="020D0604000000000000" pitchFamily="50" charset="-127"/>
              </a:rPr>
              <a:t>히스토그램은 </a:t>
            </a:r>
            <a:r>
              <a:rPr lang="ko-KR" altLang="en-US" sz="1600" dirty="0" err="1">
                <a:latin typeface="나눔고딕" panose="020D0604000000000000" pitchFamily="50" charset="-127"/>
                <a:ea typeface="나눔고딕" panose="020D0604000000000000" pitchFamily="50" charset="-127"/>
              </a:rPr>
              <a:t>최빈치에서</a:t>
            </a:r>
            <a:r>
              <a:rPr lang="ko-KR" altLang="en-US" sz="1600" dirty="0">
                <a:latin typeface="나눔고딕" panose="020D0604000000000000" pitchFamily="50" charset="-127"/>
                <a:ea typeface="나눔고딕" panose="020D0604000000000000" pitchFamily="50" charset="-127"/>
              </a:rPr>
              <a:t> 그 높이가 제일 높음 </a:t>
            </a:r>
          </a:p>
        </p:txBody>
      </p:sp>
      <p:sp>
        <p:nvSpPr>
          <p:cNvPr id="6" name="AutoShape 58"/>
          <p:cNvSpPr>
            <a:spLocks noChangeArrowheads="1"/>
          </p:cNvSpPr>
          <p:nvPr/>
        </p:nvSpPr>
        <p:spPr bwMode="auto">
          <a:xfrm>
            <a:off x="1984076" y="1604305"/>
            <a:ext cx="1735661" cy="407988"/>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중앙값</a:t>
            </a:r>
            <a:r>
              <a:rPr lang="en-US" altLang="ko-KR" b="1" dirty="0">
                <a:latin typeface="나눔고딕" panose="020D0604000000000000" pitchFamily="50" charset="-127"/>
                <a:ea typeface="나눔고딕" panose="020D0604000000000000" pitchFamily="50" charset="-127"/>
              </a:rPr>
              <a:t>, </a:t>
            </a:r>
            <a:r>
              <a:rPr lang="ko-KR" altLang="en-US" b="1" dirty="0" err="1">
                <a:latin typeface="나눔고딕" panose="020D0604000000000000" pitchFamily="50" charset="-127"/>
                <a:ea typeface="나눔고딕" panose="020D0604000000000000" pitchFamily="50" charset="-127"/>
              </a:rPr>
              <a:t>최빈치</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제목 1"/>
          <p:cNvSpPr>
            <a:spLocks noGrp="1"/>
          </p:cNvSpPr>
          <p:nvPr>
            <p:ph type="title"/>
          </p:nvPr>
        </p:nvSpPr>
        <p:spPr>
          <a:xfrm>
            <a:off x="2166938" y="428625"/>
            <a:ext cx="7643812" cy="1214438"/>
          </a:xfrm>
        </p:spPr>
        <p:txBody>
          <a:bodyPr rtlCol="0">
            <a:noAutofit/>
          </a:bodyPr>
          <a:lstStyle/>
          <a:p>
            <a:pPr>
              <a:defRPr/>
            </a:pPr>
            <a:r>
              <a:rPr lang="en-US" altLang="ko-KR" sz="4000" dirty="0"/>
              <a:t>6. </a:t>
            </a:r>
            <a:r>
              <a:rPr lang="ko-KR" altLang="en-US" sz="4000" dirty="0"/>
              <a:t>표본비율의 표준오차</a:t>
            </a:r>
          </a:p>
        </p:txBody>
      </p:sp>
      <p:sp>
        <p:nvSpPr>
          <p:cNvPr id="6148" name="내용 개체 틀 2"/>
          <p:cNvSpPr>
            <a:spLocks noGrp="1"/>
          </p:cNvSpPr>
          <p:nvPr>
            <p:ph idx="1"/>
          </p:nvPr>
        </p:nvSpPr>
        <p:spPr>
          <a:xfrm>
            <a:off x="1881159" y="2097348"/>
            <a:ext cx="8301067" cy="4572012"/>
          </a:xfrm>
        </p:spPr>
        <p:txBody>
          <a:bodyPr rtlCol="0">
            <a:normAutofit/>
          </a:bodyPr>
          <a:lstStyle/>
          <a:p>
            <a:pPr marL="0" indent="0">
              <a:lnSpc>
                <a:spcPct val="150000"/>
              </a:lnSpc>
              <a:buNone/>
              <a:defRPr/>
            </a:pPr>
            <a:r>
              <a:rPr lang="en-US" altLang="ko-KR" sz="1800" dirty="0">
                <a:latin typeface="+mn-ea"/>
              </a:rPr>
              <a:t>(0-1 </a:t>
            </a:r>
            <a:r>
              <a:rPr lang="ko-KR" altLang="en-US" sz="1800" dirty="0">
                <a:latin typeface="+mn-ea"/>
              </a:rPr>
              <a:t>상자의 표준편차</a:t>
            </a:r>
            <a:r>
              <a:rPr lang="en-US" altLang="ko-KR" sz="1800" dirty="0">
                <a:latin typeface="+mn-ea"/>
              </a:rPr>
              <a:t>) =</a:t>
            </a:r>
            <a:r>
              <a:rPr lang="ko-KR" altLang="en-US" sz="1800" dirty="0">
                <a:latin typeface="+mn-ea"/>
              </a:rPr>
              <a:t> </a:t>
            </a:r>
            <a:endParaRPr lang="en-US" altLang="ko-KR" sz="1800" dirty="0">
              <a:latin typeface="+mn-ea"/>
            </a:endParaRPr>
          </a:p>
          <a:p>
            <a:pPr marL="0" indent="0">
              <a:lnSpc>
                <a:spcPct val="150000"/>
              </a:lnSpc>
              <a:buNone/>
              <a:defRPr/>
            </a:pPr>
            <a:r>
              <a:rPr lang="ko-KR" altLang="en-US" sz="1800" dirty="0">
                <a:latin typeface="+mn-ea"/>
              </a:rPr>
              <a:t>현실적으로 상자 내 </a:t>
            </a:r>
            <a:r>
              <a:rPr lang="en-US" altLang="ko-KR" sz="1800" dirty="0">
                <a:latin typeface="+mn-ea"/>
              </a:rPr>
              <a:t>1</a:t>
            </a:r>
            <a:r>
              <a:rPr lang="ko-KR" altLang="en-US" sz="1800" dirty="0">
                <a:latin typeface="+mn-ea"/>
              </a:rPr>
              <a:t>의 비율은 알려져 있지 않음</a:t>
            </a:r>
            <a:r>
              <a:rPr lang="en-US" altLang="ko-KR" sz="1800" dirty="0">
                <a:latin typeface="+mn-ea"/>
              </a:rPr>
              <a:t>. </a:t>
            </a:r>
            <a:r>
              <a:rPr lang="ko-KR" altLang="en-US" sz="1800" dirty="0">
                <a:latin typeface="+mn-ea"/>
              </a:rPr>
              <a:t>두 가지 선택이 가능함</a:t>
            </a:r>
            <a:endParaRPr lang="en-US" altLang="ko-KR" sz="1800" dirty="0">
              <a:latin typeface="+mn-ea"/>
            </a:endParaRPr>
          </a:p>
          <a:p>
            <a:pPr marL="0" indent="0">
              <a:lnSpc>
                <a:spcPct val="150000"/>
              </a:lnSpc>
              <a:buNone/>
              <a:defRPr/>
            </a:pPr>
            <a:endParaRPr lang="en-US" altLang="ko-KR" sz="1800" dirty="0"/>
          </a:p>
          <a:p>
            <a:pPr marL="741600" indent="-284400">
              <a:lnSpc>
                <a:spcPct val="150000"/>
              </a:lnSpc>
              <a:defRPr/>
            </a:pPr>
            <a:r>
              <a:rPr lang="en-US" altLang="ko-KR" sz="1600" dirty="0"/>
              <a:t>(</a:t>
            </a:r>
            <a:r>
              <a:rPr lang="en-US" altLang="ko-KR" sz="1600" dirty="0" err="1"/>
              <a:t>i</a:t>
            </a:r>
            <a:r>
              <a:rPr lang="en-US" altLang="ko-KR" sz="1600" dirty="0"/>
              <a:t>) </a:t>
            </a:r>
            <a:r>
              <a:rPr lang="ko-KR" altLang="en-US" sz="1600" dirty="0"/>
              <a:t>상자 안 </a:t>
            </a:r>
            <a:r>
              <a:rPr lang="en-US" altLang="ko-KR" sz="1600" dirty="0"/>
              <a:t>1</a:t>
            </a:r>
            <a:r>
              <a:rPr lang="ko-KR" altLang="en-US" sz="1600" dirty="0"/>
              <a:t>의 비율</a:t>
            </a:r>
            <a:r>
              <a:rPr lang="en-US" altLang="ko-KR" sz="1600" dirty="0"/>
              <a:t>(</a:t>
            </a:r>
            <a:r>
              <a:rPr lang="ko-KR" altLang="en-US" sz="1600" dirty="0" err="1"/>
              <a:t>모비율</a:t>
            </a:r>
            <a:r>
              <a:rPr lang="en-US" altLang="ko-KR" sz="1600" dirty="0"/>
              <a:t>)</a:t>
            </a:r>
            <a:r>
              <a:rPr lang="ko-KR" altLang="en-US" sz="1600" dirty="0"/>
              <a:t>을 표본비율로 대체한 공식 사용</a:t>
            </a:r>
            <a:endParaRPr lang="en-US" altLang="ko-KR" sz="1600" dirty="0"/>
          </a:p>
          <a:p>
            <a:pPr marL="741600" indent="-284400">
              <a:lnSpc>
                <a:spcPct val="150000"/>
              </a:lnSpc>
              <a:defRPr/>
            </a:pPr>
            <a:r>
              <a:rPr lang="en-US" altLang="ko-KR" sz="1600" dirty="0"/>
              <a:t>(ii) </a:t>
            </a:r>
            <a:r>
              <a:rPr lang="ko-KR" altLang="en-US" sz="1600" dirty="0"/>
              <a:t>좀 더 보수적인 방법으로 </a:t>
            </a:r>
            <a:r>
              <a:rPr lang="en-US" altLang="ko-KR" sz="1600" dirty="0"/>
              <a:t>0-1 </a:t>
            </a:r>
            <a:r>
              <a:rPr lang="ko-KR" altLang="en-US" sz="1600" dirty="0"/>
              <a:t>상자의 표준편차를 그 최대값인 </a:t>
            </a:r>
            <a:r>
              <a:rPr lang="en-US" altLang="ko-KR" sz="1600" dirty="0"/>
              <a:t>½</a:t>
            </a:r>
            <a:r>
              <a:rPr lang="ko-KR" altLang="en-US" sz="1600" dirty="0"/>
              <a:t>로 대체한 공식 사용</a:t>
            </a:r>
            <a:r>
              <a:rPr lang="en-US" altLang="ko-KR" sz="1600" dirty="0"/>
              <a:t>. </a:t>
            </a:r>
            <a:r>
              <a:rPr lang="ko-KR" altLang="en-US" sz="1600" dirty="0"/>
              <a:t>이</a:t>
            </a:r>
            <a:r>
              <a:rPr lang="en-US" altLang="ko-KR" sz="1600" dirty="0"/>
              <a:t> </a:t>
            </a:r>
            <a:r>
              <a:rPr lang="ko-KR" altLang="en-US" sz="1600" dirty="0"/>
              <a:t>공식의</a:t>
            </a:r>
            <a:r>
              <a:rPr lang="en-US" altLang="ko-KR" sz="1600" dirty="0"/>
              <a:t> </a:t>
            </a:r>
            <a:r>
              <a:rPr lang="ko-KR" altLang="en-US" sz="1600" dirty="0"/>
              <a:t>사용이 보수적인 이유는 상자로부터 한 장의 카드를 뽑을 때 그 결과의 불확실성은 </a:t>
            </a:r>
            <a:r>
              <a:rPr lang="en-US" altLang="ko-KR" sz="1600" dirty="0"/>
              <a:t>1</a:t>
            </a:r>
            <a:r>
              <a:rPr lang="ko-KR" altLang="en-US" sz="1600" dirty="0"/>
              <a:t>이 나올지 안 나올지 반신반의할 때 가장 커지기 때문이다</a:t>
            </a:r>
            <a:r>
              <a:rPr lang="en-US" altLang="ko-KR" sz="1600" dirty="0"/>
              <a:t>. </a:t>
            </a:r>
            <a:r>
              <a:rPr lang="ko-KR" altLang="en-US" sz="1600" dirty="0"/>
              <a:t>표준편차의 최대값</a:t>
            </a:r>
            <a:r>
              <a:rPr lang="en-US" altLang="ko-KR" sz="1600" dirty="0"/>
              <a:t>=                       .                      </a:t>
            </a:r>
            <a:endParaRPr lang="ko-KR" altLang="en-US" sz="1600" dirty="0"/>
          </a:p>
        </p:txBody>
      </p:sp>
      <p:graphicFrame>
        <p:nvGraphicFramePr>
          <p:cNvPr id="20484" name="Object 2"/>
          <p:cNvGraphicFramePr>
            <a:graphicFrameLocks noChangeAspect="1"/>
          </p:cNvGraphicFramePr>
          <p:nvPr/>
        </p:nvGraphicFramePr>
        <p:xfrm>
          <a:off x="4491136" y="2204864"/>
          <a:ext cx="3621088" cy="406400"/>
        </p:xfrm>
        <a:graphic>
          <a:graphicData uri="http://schemas.openxmlformats.org/presentationml/2006/ole">
            <mc:AlternateContent xmlns:mc="http://schemas.openxmlformats.org/markup-compatibility/2006">
              <mc:Choice xmlns:v="urn:schemas-microsoft-com:vml" Requires="v">
                <p:oleObj spid="_x0000_s22544" name="수식" r:id="rId3" imgW="2743200" imgH="266700" progId="Equation.3">
                  <p:embed/>
                </p:oleObj>
              </mc:Choice>
              <mc:Fallback>
                <p:oleObj name="수식" r:id="rId3" imgW="2743200" imgH="266700" progId="Equation.3">
                  <p:embed/>
                  <p:pic>
                    <p:nvPicPr>
                      <p:cNvPr id="2048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1136" y="2204864"/>
                        <a:ext cx="3621088"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7" name="Object 7"/>
          <p:cNvGraphicFramePr>
            <a:graphicFrameLocks noChangeAspect="1"/>
          </p:cNvGraphicFramePr>
          <p:nvPr>
            <p:extLst>
              <p:ext uri="{D42A27DB-BD31-4B8C-83A1-F6EECF244321}">
                <p14:modId xmlns:p14="http://schemas.microsoft.com/office/powerpoint/2010/main" val="3101009549"/>
              </p:ext>
            </p:extLst>
          </p:nvPr>
        </p:nvGraphicFramePr>
        <p:xfrm>
          <a:off x="4860427" y="5338448"/>
          <a:ext cx="1643062" cy="381000"/>
        </p:xfrm>
        <a:graphic>
          <a:graphicData uri="http://schemas.openxmlformats.org/presentationml/2006/ole">
            <mc:AlternateContent xmlns:mc="http://schemas.openxmlformats.org/markup-compatibility/2006">
              <mc:Choice xmlns:v="urn:schemas-microsoft-com:vml" Requires="v">
                <p:oleObj spid="_x0000_s22545" name="수식" r:id="rId5" imgW="1282700" imgH="254000" progId="Equation.3">
                  <p:embed/>
                </p:oleObj>
              </mc:Choice>
              <mc:Fallback>
                <p:oleObj name="수식" r:id="rId5" imgW="1282700" imgH="254000" progId="Equation.3">
                  <p:embed/>
                  <p:pic>
                    <p:nvPicPr>
                      <p:cNvPr id="20487"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427" y="5338448"/>
                        <a:ext cx="1643062"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5"/>
          <p:cNvSpPr>
            <a:spLocks noChangeArrowheads="1"/>
          </p:cNvSpPr>
          <p:nvPr/>
        </p:nvSpPr>
        <p:spPr bwMode="auto">
          <a:xfrm>
            <a:off x="1988400" y="1604062"/>
            <a:ext cx="315836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t>0-1 </a:t>
            </a:r>
            <a:r>
              <a:rPr lang="ko-KR" altLang="en-US" b="1" dirty="0"/>
              <a:t>상자의 표준편차 구하기</a:t>
            </a: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7"/>
          <p:cNvSpPr txBox="1">
            <a:spLocks noChangeArrowheads="1"/>
          </p:cNvSpPr>
          <p:nvPr/>
        </p:nvSpPr>
        <p:spPr bwMode="auto">
          <a:xfrm>
            <a:off x="2166939" y="2357438"/>
            <a:ext cx="8968421"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ts val="24"/>
              </a:spcBef>
              <a:buNone/>
            </a:pPr>
            <a:r>
              <a:rPr lang="ko-KR" altLang="en-US" sz="1800" dirty="0"/>
              <a:t>한 후보의 지지율 조사</a:t>
            </a:r>
          </a:p>
          <a:p>
            <a:pPr marL="741600" indent="-284400" latinLnBrk="0">
              <a:lnSpc>
                <a:spcPct val="150000"/>
              </a:lnSpc>
              <a:spcBef>
                <a:spcPts val="24"/>
              </a:spcBef>
            </a:pPr>
            <a:r>
              <a:rPr lang="ko-KR" altLang="en-US" sz="1600" dirty="0"/>
              <a:t>  모집단 </a:t>
            </a:r>
            <a:r>
              <a:rPr lang="en-US" altLang="ko-KR" sz="1600" dirty="0"/>
              <a:t>: </a:t>
            </a:r>
            <a:r>
              <a:rPr lang="ko-KR" altLang="en-US" sz="1600" dirty="0"/>
              <a:t>유권자 </a:t>
            </a:r>
            <a:r>
              <a:rPr lang="en-US" altLang="ko-KR" sz="1600" dirty="0"/>
              <a:t>10</a:t>
            </a:r>
            <a:r>
              <a:rPr lang="ko-KR" altLang="en-US" sz="1600" dirty="0"/>
              <a:t>만 명의 선거구</a:t>
            </a:r>
          </a:p>
          <a:p>
            <a:pPr marL="741600" indent="-284400" latinLnBrk="0">
              <a:lnSpc>
                <a:spcPct val="150000"/>
              </a:lnSpc>
              <a:spcBef>
                <a:spcPts val="24"/>
              </a:spcBef>
            </a:pPr>
            <a:r>
              <a:rPr lang="ko-KR" altLang="en-US" sz="1600" dirty="0"/>
              <a:t>  표본 </a:t>
            </a:r>
            <a:r>
              <a:rPr lang="en-US" altLang="ko-KR" sz="1600" dirty="0"/>
              <a:t>: </a:t>
            </a:r>
            <a:r>
              <a:rPr lang="ko-KR" altLang="en-US" sz="1600" dirty="0"/>
              <a:t>유권자 </a:t>
            </a:r>
            <a:r>
              <a:rPr lang="en-US" altLang="ko-KR" sz="1600" dirty="0"/>
              <a:t>2,500</a:t>
            </a:r>
            <a:r>
              <a:rPr lang="ko-KR" altLang="en-US" sz="1600" dirty="0"/>
              <a:t>명 무작위 추출</a:t>
            </a:r>
          </a:p>
          <a:p>
            <a:pPr marL="741600" indent="-284400" latinLnBrk="0">
              <a:lnSpc>
                <a:spcPct val="150000"/>
              </a:lnSpc>
              <a:spcBef>
                <a:spcPts val="24"/>
              </a:spcBef>
            </a:pPr>
            <a:r>
              <a:rPr lang="ko-KR" altLang="en-US" sz="1600" dirty="0"/>
              <a:t>  표본 내 지지율 </a:t>
            </a:r>
            <a:r>
              <a:rPr lang="en-US" altLang="ko-KR" sz="1600" dirty="0"/>
              <a:t>: 53% (2,500</a:t>
            </a:r>
            <a:r>
              <a:rPr lang="ko-KR" altLang="en-US" sz="1600" dirty="0"/>
              <a:t>명 중 </a:t>
            </a:r>
            <a:r>
              <a:rPr lang="en-US" altLang="ko-KR" sz="1600" dirty="0"/>
              <a:t>1,328</a:t>
            </a:r>
            <a:r>
              <a:rPr lang="ko-KR" altLang="en-US" sz="1600" dirty="0"/>
              <a:t>명이 지지</a:t>
            </a:r>
            <a:r>
              <a:rPr lang="en-US" altLang="ko-KR" sz="1600" dirty="0"/>
              <a:t>)</a:t>
            </a:r>
          </a:p>
          <a:p>
            <a:pPr marL="741600" indent="-284400" latinLnBrk="0">
              <a:lnSpc>
                <a:spcPct val="150000"/>
              </a:lnSpc>
              <a:spcBef>
                <a:spcPts val="24"/>
              </a:spcBef>
            </a:pPr>
            <a:r>
              <a:rPr lang="en-US" altLang="ko-KR" sz="1600" dirty="0"/>
              <a:t>  </a:t>
            </a:r>
            <a:r>
              <a:rPr lang="ko-KR" altLang="en-US" sz="1600" dirty="0"/>
              <a:t>추정된 표본 지지율은 모집단에서의 지지율과 얼마나 다를</a:t>
            </a:r>
            <a:r>
              <a:rPr lang="en-US" altLang="ko-KR" sz="1600" dirty="0"/>
              <a:t> </a:t>
            </a:r>
            <a:r>
              <a:rPr lang="ko-KR" altLang="en-US" sz="1600" dirty="0"/>
              <a:t>것인가</a:t>
            </a:r>
            <a:r>
              <a:rPr lang="en-US" altLang="ko-KR" sz="1600" dirty="0"/>
              <a:t>?</a:t>
            </a:r>
            <a:endParaRPr lang="ko-KR" altLang="en-US" sz="1600" dirty="0"/>
          </a:p>
          <a:p>
            <a:pPr marL="741600" indent="-284400" latinLnBrk="0">
              <a:lnSpc>
                <a:spcPct val="150000"/>
              </a:lnSpc>
              <a:spcBef>
                <a:spcPts val="24"/>
              </a:spcBef>
            </a:pPr>
            <a:r>
              <a:rPr lang="ko-KR" altLang="en-US" sz="1600" dirty="0"/>
              <a:t>  표본비율은 확률오차 때문에 </a:t>
            </a:r>
            <a:r>
              <a:rPr lang="ko-KR" altLang="en-US" sz="1600" dirty="0" err="1"/>
              <a:t>모비율과</a:t>
            </a:r>
            <a:r>
              <a:rPr lang="ko-KR" altLang="en-US" sz="1600" dirty="0"/>
              <a:t> 다름</a:t>
            </a:r>
            <a:r>
              <a:rPr lang="en-US" altLang="ko-KR" sz="1600" dirty="0"/>
              <a:t>. </a:t>
            </a:r>
          </a:p>
          <a:p>
            <a:pPr marL="741600" indent="-284400" latinLnBrk="0">
              <a:lnSpc>
                <a:spcPct val="150000"/>
              </a:lnSpc>
              <a:spcBef>
                <a:spcPts val="24"/>
              </a:spcBef>
            </a:pPr>
            <a:r>
              <a:rPr lang="ko-KR" altLang="en-US" sz="1600" dirty="0"/>
              <a:t>  이 둘간의 차이를 대략적으로 알려주는 것이 바로 </a:t>
            </a:r>
            <a:r>
              <a:rPr lang="en-US" altLang="ko-KR" sz="1600" dirty="0"/>
              <a:t>“</a:t>
            </a:r>
            <a:r>
              <a:rPr lang="ko-KR" altLang="en-US" sz="1600" dirty="0"/>
              <a:t>표본비율의 표준오차</a:t>
            </a:r>
            <a:r>
              <a:rPr lang="en-US" altLang="ko-KR" sz="1600" dirty="0"/>
              <a:t>”</a:t>
            </a:r>
            <a:r>
              <a:rPr lang="ko-KR" altLang="en-US" sz="1600" dirty="0"/>
              <a:t>임</a:t>
            </a:r>
          </a:p>
          <a:p>
            <a:pPr latinLnBrk="0">
              <a:spcBef>
                <a:spcPct val="50000"/>
              </a:spcBef>
              <a:buNone/>
            </a:pPr>
            <a:endParaRPr lang="en-US" altLang="ko-KR" sz="2400" b="1" dirty="0"/>
          </a:p>
        </p:txBody>
      </p:sp>
      <p:sp>
        <p:nvSpPr>
          <p:cNvPr id="9" name="제목 8"/>
          <p:cNvSpPr>
            <a:spLocks noGrp="1"/>
          </p:cNvSpPr>
          <p:nvPr>
            <p:ph type="title"/>
          </p:nvPr>
        </p:nvSpPr>
        <p:spPr>
          <a:xfrm>
            <a:off x="2024063" y="357188"/>
            <a:ext cx="8229600" cy="1143000"/>
          </a:xfrm>
        </p:spPr>
        <p:txBody>
          <a:bodyPr rtlCol="0">
            <a:normAutofit/>
          </a:bodyPr>
          <a:lstStyle/>
          <a:p>
            <a:pPr>
              <a:defRPr/>
            </a:pPr>
            <a:r>
              <a:rPr lang="en-US" altLang="ko-KR" sz="4000" dirty="0"/>
              <a:t>6. </a:t>
            </a:r>
            <a:r>
              <a:rPr lang="ko-KR" altLang="en-US" sz="4000" dirty="0"/>
              <a:t>표본비율의 표준오차</a:t>
            </a:r>
          </a:p>
        </p:txBody>
      </p:sp>
      <p:sp>
        <p:nvSpPr>
          <p:cNvPr id="7" name="AutoShape 5"/>
          <p:cNvSpPr>
            <a:spLocks noChangeArrowheads="1"/>
          </p:cNvSpPr>
          <p:nvPr/>
        </p:nvSpPr>
        <p:spPr bwMode="auto">
          <a:xfrm>
            <a:off x="1988401" y="1612801"/>
            <a:ext cx="241518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표본비율의 표준오차</a:t>
            </a: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7" name="Rectangle 2"/>
          <p:cNvSpPr>
            <a:spLocks noGrp="1" noChangeArrowheads="1"/>
          </p:cNvSpPr>
          <p:nvPr>
            <p:ph type="title"/>
          </p:nvPr>
        </p:nvSpPr>
        <p:spPr>
          <a:xfrm>
            <a:off x="2309813" y="214314"/>
            <a:ext cx="7358062" cy="1285875"/>
          </a:xfrm>
        </p:spPr>
        <p:txBody>
          <a:bodyPr rtlCol="0">
            <a:normAutofit/>
          </a:bodyPr>
          <a:lstStyle/>
          <a:p>
            <a:pPr>
              <a:defRPr/>
            </a:pPr>
            <a:r>
              <a:rPr lang="en-US" altLang="ko-KR" dirty="0"/>
              <a:t>6. </a:t>
            </a:r>
            <a:r>
              <a:rPr lang="ko-KR" altLang="en-US" dirty="0"/>
              <a:t>표본비율의 표준오차</a:t>
            </a:r>
          </a:p>
        </p:txBody>
      </p:sp>
      <p:graphicFrame>
        <p:nvGraphicFramePr>
          <p:cNvPr id="22531" name="Object 2"/>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3603" name="Equation" r:id="rId3" imgW="114151" imgH="215619" progId="Equation.3">
                  <p:embed/>
                </p:oleObj>
              </mc:Choice>
              <mc:Fallback>
                <p:oleObj name="Equation" r:id="rId3" imgW="114151" imgH="215619" progId="Equation.3">
                  <p:embed/>
                  <p:pic>
                    <p:nvPicPr>
                      <p:cNvPr id="2253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2" name="Object 3"/>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3604" name="Equation" r:id="rId5" imgW="114151" imgH="215619" progId="Equation.3">
                  <p:embed/>
                </p:oleObj>
              </mc:Choice>
              <mc:Fallback>
                <p:oleObj name="Equation" r:id="rId5" imgW="114151" imgH="215619" progId="Equation.3">
                  <p:embed/>
                  <p:pic>
                    <p:nvPicPr>
                      <p:cNvPr id="2253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3" name="Object 4"/>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3605" name="Equation" r:id="rId7" imgW="114151" imgH="215619" progId="Equation.3">
                  <p:embed/>
                </p:oleObj>
              </mc:Choice>
              <mc:Fallback>
                <p:oleObj name="Equation" r:id="rId7" imgW="114151" imgH="215619" progId="Equation.3">
                  <p:embed/>
                  <p:pic>
                    <p:nvPicPr>
                      <p:cNvPr id="2253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4" name="Object 5"/>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3606" name="Equation" r:id="rId8" imgW="114151" imgH="215619" progId="Equation.3">
                  <p:embed/>
                </p:oleObj>
              </mc:Choice>
              <mc:Fallback>
                <p:oleObj name="Equation" r:id="rId8" imgW="114151" imgH="215619" progId="Equation.3">
                  <p:embed/>
                  <p:pic>
                    <p:nvPicPr>
                      <p:cNvPr id="22534"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5" name="Object 6"/>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3607" name="Equation" r:id="rId9" imgW="114151" imgH="215619" progId="Equation.3">
                  <p:embed/>
                </p:oleObj>
              </mc:Choice>
              <mc:Fallback>
                <p:oleObj name="Equation" r:id="rId9" imgW="114151" imgH="215619" progId="Equation.3">
                  <p:embed/>
                  <p:pic>
                    <p:nvPicPr>
                      <p:cNvPr id="2253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2536" name="그룹 16"/>
          <p:cNvGrpSpPr>
            <a:grpSpLocks/>
          </p:cNvGrpSpPr>
          <p:nvPr/>
        </p:nvGrpSpPr>
        <p:grpSpPr bwMode="auto">
          <a:xfrm>
            <a:off x="2024064" y="2060848"/>
            <a:ext cx="9131616" cy="3416320"/>
            <a:chOff x="571472" y="2206567"/>
            <a:chExt cx="9131667" cy="3416343"/>
          </a:xfrm>
        </p:grpSpPr>
        <p:sp>
          <p:nvSpPr>
            <p:cNvPr id="22539" name="Text Box 5"/>
            <p:cNvSpPr txBox="1">
              <a:spLocks noChangeArrowheads="1"/>
            </p:cNvSpPr>
            <p:nvPr/>
          </p:nvSpPr>
          <p:spPr bwMode="auto">
            <a:xfrm>
              <a:off x="571472" y="2206567"/>
              <a:ext cx="9131667" cy="3416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marL="741600" indent="-284400" latinLnBrk="0">
                <a:lnSpc>
                  <a:spcPct val="150000"/>
                </a:lnSpc>
                <a:spcBef>
                  <a:spcPts val="24"/>
                </a:spcBef>
                <a:buNone/>
              </a:pPr>
              <a:endParaRPr lang="en-US" altLang="ko-KR" sz="1600" dirty="0"/>
            </a:p>
            <a:p>
              <a:pPr marL="741600" lvl="1" indent="-284400" latinLnBrk="0">
                <a:lnSpc>
                  <a:spcPct val="150000"/>
                </a:lnSpc>
                <a:spcBef>
                  <a:spcPts val="24"/>
                </a:spcBef>
                <a:buFont typeface="Arial" panose="020B0604020202020204" pitchFamily="34" charset="0"/>
                <a:buChar char="•"/>
              </a:pPr>
              <a:r>
                <a:rPr lang="ko-KR" altLang="en-US" sz="1600" dirty="0"/>
                <a:t> 상자모형</a:t>
              </a:r>
              <a:r>
                <a:rPr lang="en-US" altLang="ko-KR" sz="1600" dirty="0"/>
                <a:t>: </a:t>
              </a:r>
              <a:r>
                <a:rPr lang="ko-KR" altLang="en-US" sz="1600" dirty="0"/>
                <a:t>유권자마다 한 장씩 </a:t>
              </a:r>
              <a:r>
                <a:rPr lang="en-US" altLang="ko-KR" sz="1600" dirty="0"/>
                <a:t>10</a:t>
              </a:r>
              <a:r>
                <a:rPr lang="ko-KR" altLang="en-US" sz="1600" dirty="0"/>
                <a:t>만장의 카드가 든 상자 </a:t>
              </a:r>
            </a:p>
            <a:p>
              <a:pPr marL="741600" lvl="1" indent="-284400" latinLnBrk="0">
                <a:lnSpc>
                  <a:spcPct val="150000"/>
                </a:lnSpc>
                <a:spcBef>
                  <a:spcPts val="24"/>
                </a:spcBef>
                <a:buNone/>
              </a:pPr>
              <a:r>
                <a:rPr lang="ko-KR" altLang="en-US" sz="1600" dirty="0"/>
                <a:t>  </a:t>
              </a:r>
              <a:r>
                <a:rPr lang="en-US" altLang="ko-KR" sz="1600" dirty="0"/>
                <a:t>(</a:t>
              </a:r>
              <a:r>
                <a:rPr lang="ko-KR" altLang="en-US" sz="1600" dirty="0"/>
                <a:t>특정 후보를 지지하면</a:t>
              </a:r>
              <a:r>
                <a:rPr lang="en-US" altLang="ko-KR" sz="1600" dirty="0"/>
                <a:t>=1, </a:t>
              </a:r>
              <a:r>
                <a:rPr lang="ko-KR" altLang="en-US" sz="1600" dirty="0"/>
                <a:t>지지하지 않으면</a:t>
              </a:r>
              <a:r>
                <a:rPr lang="en-US" altLang="ko-KR" sz="1600" dirty="0"/>
                <a:t>=0) </a:t>
              </a:r>
            </a:p>
            <a:p>
              <a:pPr marL="741600" lvl="1" indent="-284400" latinLnBrk="0">
                <a:lnSpc>
                  <a:spcPct val="150000"/>
                </a:lnSpc>
                <a:spcBef>
                  <a:spcPts val="24"/>
                </a:spcBef>
                <a:buFont typeface="Arial" panose="020B0604020202020204" pitchFamily="34" charset="0"/>
                <a:buChar char="•"/>
              </a:pPr>
              <a:r>
                <a:rPr lang="ko-KR" altLang="en-US" sz="1600" dirty="0"/>
                <a:t> 표본 </a:t>
              </a:r>
              <a:r>
                <a:rPr lang="en-US" altLang="ko-KR" sz="1600" dirty="0"/>
                <a:t>: </a:t>
              </a:r>
              <a:r>
                <a:rPr lang="ko-KR" altLang="en-US" sz="1600" dirty="0"/>
                <a:t>무작위로 추출된 </a:t>
              </a:r>
              <a:r>
                <a:rPr lang="en-US" altLang="ko-KR" sz="1600" dirty="0"/>
                <a:t>2,500</a:t>
              </a:r>
              <a:r>
                <a:rPr lang="ko-KR" altLang="en-US" sz="1600" dirty="0"/>
                <a:t>장의 카드</a:t>
              </a:r>
            </a:p>
            <a:p>
              <a:pPr marL="741600" lvl="1" indent="-284400" latinLnBrk="0">
                <a:lnSpc>
                  <a:spcPct val="150000"/>
                </a:lnSpc>
                <a:spcBef>
                  <a:spcPts val="24"/>
                </a:spcBef>
                <a:buFont typeface="Arial" panose="020B0604020202020204" pitchFamily="34" charset="0"/>
                <a:buChar char="•"/>
              </a:pPr>
              <a:r>
                <a:rPr lang="ko-KR" altLang="en-US" sz="1600" dirty="0"/>
                <a:t> 상자의 표준편차</a:t>
              </a:r>
              <a:r>
                <a:rPr lang="en-US" altLang="ko-KR" sz="1600" dirty="0"/>
                <a:t>=</a:t>
              </a:r>
            </a:p>
            <a:p>
              <a:pPr marL="741600" lvl="1" indent="-284400" latinLnBrk="0">
                <a:lnSpc>
                  <a:spcPct val="150000"/>
                </a:lnSpc>
                <a:spcBef>
                  <a:spcPts val="24"/>
                </a:spcBef>
                <a:buFont typeface="Arial" panose="020B0604020202020204" pitchFamily="34" charset="0"/>
                <a:buChar char="•"/>
              </a:pPr>
              <a:r>
                <a:rPr lang="ko-KR" altLang="en-US" sz="1600" dirty="0"/>
                <a:t> 표본지지율의 표준오차</a:t>
              </a:r>
              <a:r>
                <a:rPr lang="en-US" altLang="ko-KR" sz="1600" dirty="0"/>
                <a:t>=</a:t>
              </a:r>
            </a:p>
            <a:p>
              <a:pPr marL="741600" lvl="1" indent="-284400" latinLnBrk="0">
                <a:lnSpc>
                  <a:spcPct val="150000"/>
                </a:lnSpc>
                <a:spcBef>
                  <a:spcPts val="24"/>
                </a:spcBef>
                <a:buFont typeface="Arial" panose="020B0604020202020204" pitchFamily="34" charset="0"/>
                <a:buChar char="•"/>
              </a:pPr>
              <a:r>
                <a:rPr lang="en-US" altLang="ko-KR" sz="1600" b="1" dirty="0"/>
                <a:t> </a:t>
              </a:r>
              <a:r>
                <a:rPr lang="ko-KR" altLang="en-US" sz="1600" dirty="0"/>
                <a:t>표본지지율 </a:t>
              </a:r>
              <a:r>
                <a:rPr lang="en-US" altLang="ko-KR" sz="1600" dirty="0"/>
                <a:t>53%</a:t>
              </a:r>
              <a:r>
                <a:rPr lang="ko-KR" altLang="en-US" sz="1600" dirty="0"/>
                <a:t>는 당선에 충분한 </a:t>
              </a:r>
              <a:r>
                <a:rPr lang="en-US" altLang="ko-KR" sz="1600" dirty="0"/>
                <a:t>50</a:t>
              </a:r>
              <a:r>
                <a:rPr lang="en-US" altLang="ko-KR" sz="1600" dirty="0">
                  <a:sym typeface="Wingdings" panose="05000000000000000000" pitchFamily="2" charset="2"/>
                </a:rPr>
                <a:t>%</a:t>
              </a:r>
              <a:r>
                <a:rPr lang="ko-KR" altLang="en-US" sz="1600" dirty="0">
                  <a:sym typeface="Wingdings" panose="05000000000000000000" pitchFamily="2" charset="2"/>
                </a:rPr>
                <a:t>보다 표본지지율의 </a:t>
              </a:r>
              <a:endParaRPr lang="en-US" altLang="ko-KR" sz="1600" dirty="0">
                <a:sym typeface="Wingdings" panose="05000000000000000000" pitchFamily="2" charset="2"/>
              </a:endParaRPr>
            </a:p>
            <a:p>
              <a:pPr marL="741600" lvl="1" indent="-284400" latinLnBrk="0">
                <a:lnSpc>
                  <a:spcPct val="150000"/>
                </a:lnSpc>
                <a:spcBef>
                  <a:spcPts val="24"/>
                </a:spcBef>
                <a:buNone/>
              </a:pPr>
              <a:r>
                <a:rPr lang="en-US" altLang="ko-KR" sz="1600" dirty="0">
                  <a:sym typeface="Wingdings" panose="05000000000000000000" pitchFamily="2" charset="2"/>
                </a:rPr>
                <a:t>  </a:t>
              </a:r>
              <a:r>
                <a:rPr lang="ko-KR" altLang="en-US" sz="1600" dirty="0">
                  <a:sym typeface="Wingdings" panose="05000000000000000000" pitchFamily="2" charset="2"/>
                </a:rPr>
                <a:t>표준오차 단위로 측정해서 </a:t>
              </a:r>
              <a:r>
                <a:rPr lang="en-US" altLang="ko-KR" sz="1600" dirty="0">
                  <a:sym typeface="Wingdings" panose="05000000000000000000" pitchFamily="2" charset="2"/>
                </a:rPr>
                <a:t>3</a:t>
              </a:r>
              <a:r>
                <a:rPr lang="ko-KR" altLang="en-US" sz="1600" dirty="0">
                  <a:sym typeface="Wingdings" panose="05000000000000000000" pitchFamily="2" charset="2"/>
                </a:rPr>
                <a:t>단위나 되는 큰 차이임 </a:t>
              </a:r>
              <a:r>
                <a:rPr lang="en-US" altLang="ko-KR" sz="1600" dirty="0">
                  <a:sym typeface="Wingdings" panose="05000000000000000000" pitchFamily="2" charset="2"/>
                </a:rPr>
                <a:t> </a:t>
              </a:r>
              <a:r>
                <a:rPr lang="ko-KR" altLang="en-US" sz="1600" dirty="0">
                  <a:sym typeface="Wingdings" panose="05000000000000000000" pitchFamily="2" charset="2"/>
                </a:rPr>
                <a:t>이 후보의 </a:t>
              </a:r>
              <a:endParaRPr lang="en-US" altLang="ko-KR" sz="1600" dirty="0">
                <a:sym typeface="Wingdings" panose="05000000000000000000" pitchFamily="2" charset="2"/>
              </a:endParaRPr>
            </a:p>
            <a:p>
              <a:pPr marL="741600" lvl="1" indent="-284400" latinLnBrk="0">
                <a:lnSpc>
                  <a:spcPct val="150000"/>
                </a:lnSpc>
                <a:spcBef>
                  <a:spcPts val="24"/>
                </a:spcBef>
                <a:buNone/>
              </a:pPr>
              <a:r>
                <a:rPr lang="en-US" altLang="ko-KR" sz="1600" dirty="0">
                  <a:sym typeface="Wingdings" panose="05000000000000000000" pitchFamily="2" charset="2"/>
                </a:rPr>
                <a:t>  </a:t>
              </a:r>
              <a:r>
                <a:rPr lang="ko-KR" altLang="en-US" sz="1600" dirty="0">
                  <a:sym typeface="Wingdings" panose="05000000000000000000" pitchFamily="2" charset="2"/>
                </a:rPr>
                <a:t>당선은 거의 확실하다</a:t>
              </a:r>
              <a:r>
                <a:rPr lang="en-US" altLang="ko-KR" sz="1600" dirty="0">
                  <a:sym typeface="Wingdings" panose="05000000000000000000" pitchFamily="2" charset="2"/>
                </a:rPr>
                <a:t>.</a:t>
              </a:r>
            </a:p>
          </p:txBody>
        </p:sp>
        <p:graphicFrame>
          <p:nvGraphicFramePr>
            <p:cNvPr id="22540" name="Object 7"/>
            <p:cNvGraphicFramePr>
              <a:graphicFrameLocks noChangeAspect="1"/>
            </p:cNvGraphicFramePr>
            <p:nvPr/>
          </p:nvGraphicFramePr>
          <p:xfrm>
            <a:off x="3093155" y="3672137"/>
            <a:ext cx="1892300" cy="431800"/>
          </p:xfrm>
          <a:graphic>
            <a:graphicData uri="http://schemas.openxmlformats.org/presentationml/2006/ole">
              <mc:AlternateContent xmlns:mc="http://schemas.openxmlformats.org/markup-compatibility/2006">
                <mc:Choice xmlns:v="urn:schemas-microsoft-com:vml" Requires="v">
                  <p:oleObj spid="_x0000_s23608" name="Equation" r:id="rId10" imgW="1219200" imgH="228600" progId="Equation.3">
                    <p:embed/>
                  </p:oleObj>
                </mc:Choice>
                <mc:Fallback>
                  <p:oleObj name="Equation" r:id="rId10" imgW="1219200" imgH="228600" progId="Equation.3">
                    <p:embed/>
                    <p:pic>
                      <p:nvPicPr>
                        <p:cNvPr id="2254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3155" y="3672137"/>
                          <a:ext cx="1892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41" name="Object 8"/>
            <p:cNvGraphicFramePr>
              <a:graphicFrameLocks noChangeAspect="1"/>
            </p:cNvGraphicFramePr>
            <p:nvPr/>
          </p:nvGraphicFramePr>
          <p:xfrm>
            <a:off x="3753931" y="4053636"/>
            <a:ext cx="2422538" cy="431803"/>
          </p:xfrm>
          <a:graphic>
            <a:graphicData uri="http://schemas.openxmlformats.org/presentationml/2006/ole">
              <mc:AlternateContent xmlns:mc="http://schemas.openxmlformats.org/markup-compatibility/2006">
                <mc:Choice xmlns:v="urn:schemas-microsoft-com:vml" Requires="v">
                  <p:oleObj spid="_x0000_s23609" name="수식" r:id="rId12" imgW="1562100" imgH="228600" progId="Equation.3">
                    <p:embed/>
                  </p:oleObj>
                </mc:Choice>
                <mc:Fallback>
                  <p:oleObj name="수식" r:id="rId12" imgW="1562100" imgH="228600" progId="Equation.3">
                    <p:embed/>
                    <p:pic>
                      <p:nvPicPr>
                        <p:cNvPr id="22541"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53931" y="4053636"/>
                          <a:ext cx="2422538" cy="4318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AutoShape 5"/>
          <p:cNvSpPr>
            <a:spLocks noChangeArrowheads="1"/>
          </p:cNvSpPr>
          <p:nvPr/>
        </p:nvSpPr>
        <p:spPr bwMode="auto">
          <a:xfrm>
            <a:off x="1988400" y="1628801"/>
            <a:ext cx="302748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 표본비율의 표준오차 계산</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809750" y="142875"/>
            <a:ext cx="8229600" cy="1143000"/>
          </a:xfrm>
        </p:spPr>
        <p:txBody>
          <a:bodyPr/>
          <a:lstStyle/>
          <a:p>
            <a:pPr eaLnBrk="1" hangingPunct="1"/>
            <a:r>
              <a:rPr lang="en-US" altLang="ko-KR" sz="4000" dirty="0"/>
              <a:t>7. </a:t>
            </a:r>
            <a:r>
              <a:rPr lang="ko-KR" altLang="en-US" sz="4000" dirty="0"/>
              <a:t>신뢰구간</a:t>
            </a:r>
          </a:p>
        </p:txBody>
      </p:sp>
      <p:grpSp>
        <p:nvGrpSpPr>
          <p:cNvPr id="24580" name="Group 6"/>
          <p:cNvGrpSpPr>
            <a:grpSpLocks/>
          </p:cNvGrpSpPr>
          <p:nvPr/>
        </p:nvGrpSpPr>
        <p:grpSpPr bwMode="auto">
          <a:xfrm>
            <a:off x="1881189" y="2786063"/>
            <a:ext cx="3500437" cy="1643062"/>
            <a:chOff x="2421" y="2473"/>
            <a:chExt cx="3960" cy="1651"/>
          </a:xfrm>
        </p:grpSpPr>
        <p:sp>
          <p:nvSpPr>
            <p:cNvPr id="24585" name="Line 7"/>
            <p:cNvSpPr>
              <a:spLocks noChangeShapeType="1"/>
            </p:cNvSpPr>
            <p:nvPr/>
          </p:nvSpPr>
          <p:spPr bwMode="auto">
            <a:xfrm>
              <a:off x="2421" y="3068"/>
              <a:ext cx="39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586" name="Line 8"/>
            <p:cNvSpPr>
              <a:spLocks noChangeShapeType="1"/>
            </p:cNvSpPr>
            <p:nvPr/>
          </p:nvSpPr>
          <p:spPr bwMode="auto">
            <a:xfrm>
              <a:off x="2961" y="2888"/>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587" name="Line 9"/>
            <p:cNvSpPr>
              <a:spLocks noChangeShapeType="1"/>
            </p:cNvSpPr>
            <p:nvPr/>
          </p:nvSpPr>
          <p:spPr bwMode="auto">
            <a:xfrm>
              <a:off x="4401" y="2888"/>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588" name="Line 10"/>
            <p:cNvSpPr>
              <a:spLocks noChangeShapeType="1"/>
            </p:cNvSpPr>
            <p:nvPr/>
          </p:nvSpPr>
          <p:spPr bwMode="auto">
            <a:xfrm>
              <a:off x="5841" y="2888"/>
              <a:ext cx="0"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589" name="Text Box 11"/>
            <p:cNvSpPr txBox="1">
              <a:spLocks noChangeArrowheads="1"/>
            </p:cNvSpPr>
            <p:nvPr/>
          </p:nvSpPr>
          <p:spPr bwMode="auto">
            <a:xfrm>
              <a:off x="2421" y="3246"/>
              <a:ext cx="108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0"/>
                </a:spcBef>
                <a:buFontTx/>
                <a:buNone/>
              </a:pPr>
              <a:r>
                <a:rPr lang="en-US" altLang="ko-KR" sz="1800" b="1">
                  <a:latin typeface="HY중고딕" panose="02030600000101010101" pitchFamily="18" charset="-127"/>
                  <a:ea typeface="HY중고딕" panose="02030600000101010101" pitchFamily="18" charset="-127"/>
                </a:rPr>
                <a:t>51%</a:t>
              </a:r>
            </a:p>
          </p:txBody>
        </p:sp>
        <p:sp>
          <p:nvSpPr>
            <p:cNvPr id="24590" name="Text Box 12"/>
            <p:cNvSpPr txBox="1">
              <a:spLocks noChangeArrowheads="1"/>
            </p:cNvSpPr>
            <p:nvPr/>
          </p:nvSpPr>
          <p:spPr bwMode="auto">
            <a:xfrm>
              <a:off x="3861" y="3246"/>
              <a:ext cx="108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0"/>
                </a:spcBef>
                <a:buFontTx/>
                <a:buNone/>
              </a:pPr>
              <a:r>
                <a:rPr lang="en-US" altLang="ko-KR" sz="1800" b="1">
                  <a:latin typeface="HY중고딕" panose="02030600000101010101" pitchFamily="18" charset="-127"/>
                  <a:ea typeface="HY중고딕" panose="02030600000101010101" pitchFamily="18" charset="-127"/>
                </a:rPr>
                <a:t>53%</a:t>
              </a:r>
            </a:p>
          </p:txBody>
        </p:sp>
        <p:sp>
          <p:nvSpPr>
            <p:cNvPr id="24591" name="Text Box 13"/>
            <p:cNvSpPr txBox="1">
              <a:spLocks noChangeArrowheads="1"/>
            </p:cNvSpPr>
            <p:nvPr/>
          </p:nvSpPr>
          <p:spPr bwMode="auto">
            <a:xfrm>
              <a:off x="5301" y="3246"/>
              <a:ext cx="108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0"/>
                </a:spcBef>
                <a:buFontTx/>
                <a:buNone/>
              </a:pPr>
              <a:r>
                <a:rPr lang="en-US" altLang="ko-KR" sz="1800" b="1" dirty="0">
                  <a:latin typeface="HY중고딕" panose="02030600000101010101" pitchFamily="18" charset="-127"/>
                  <a:ea typeface="HY중고딕" panose="02030600000101010101" pitchFamily="18" charset="-127"/>
                </a:rPr>
                <a:t>55%</a:t>
              </a:r>
            </a:p>
          </p:txBody>
        </p:sp>
        <p:sp>
          <p:nvSpPr>
            <p:cNvPr id="24592" name="Line 14"/>
            <p:cNvSpPr>
              <a:spLocks noChangeShapeType="1"/>
            </p:cNvSpPr>
            <p:nvPr/>
          </p:nvSpPr>
          <p:spPr bwMode="auto">
            <a:xfrm>
              <a:off x="2961" y="2885"/>
              <a:ext cx="1440" cy="0"/>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ko-KR" altLang="en-US"/>
            </a:p>
          </p:txBody>
        </p:sp>
        <p:sp>
          <p:nvSpPr>
            <p:cNvPr id="24593" name="Line 15"/>
            <p:cNvSpPr>
              <a:spLocks noChangeShapeType="1"/>
            </p:cNvSpPr>
            <p:nvPr/>
          </p:nvSpPr>
          <p:spPr bwMode="auto">
            <a:xfrm>
              <a:off x="4401" y="2885"/>
              <a:ext cx="1440" cy="0"/>
            </a:xfrm>
            <a:prstGeom prst="line">
              <a:avLst/>
            </a:prstGeom>
            <a:noFill/>
            <a:ln w="9525">
              <a:solidFill>
                <a:srgbClr val="0000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ko-KR" altLang="en-US"/>
            </a:p>
          </p:txBody>
        </p:sp>
        <p:sp>
          <p:nvSpPr>
            <p:cNvPr id="24594" name="Text Box 16"/>
            <p:cNvSpPr txBox="1">
              <a:spLocks noChangeArrowheads="1"/>
            </p:cNvSpPr>
            <p:nvPr/>
          </p:nvSpPr>
          <p:spPr bwMode="auto">
            <a:xfrm>
              <a:off x="3213" y="2473"/>
              <a:ext cx="90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0"/>
                </a:spcBef>
                <a:buFontTx/>
                <a:buNone/>
              </a:pPr>
              <a:r>
                <a:rPr lang="en-US" altLang="ko-KR" sz="1800" b="1">
                  <a:latin typeface="HY중고딕" panose="02030600000101010101" pitchFamily="18" charset="-127"/>
                  <a:ea typeface="HY중고딕" panose="02030600000101010101" pitchFamily="18" charset="-127"/>
                </a:rPr>
                <a:t>2SE</a:t>
              </a:r>
            </a:p>
          </p:txBody>
        </p:sp>
        <p:sp>
          <p:nvSpPr>
            <p:cNvPr id="24595" name="Text Box 17"/>
            <p:cNvSpPr txBox="1">
              <a:spLocks noChangeArrowheads="1"/>
            </p:cNvSpPr>
            <p:nvPr/>
          </p:nvSpPr>
          <p:spPr bwMode="auto">
            <a:xfrm>
              <a:off x="4624" y="2473"/>
              <a:ext cx="900"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0"/>
                </a:spcBef>
                <a:buFontTx/>
                <a:buNone/>
              </a:pPr>
              <a:r>
                <a:rPr lang="en-US" altLang="ko-KR" sz="1800" b="1">
                  <a:latin typeface="HY중고딕" panose="02030600000101010101" pitchFamily="18" charset="-127"/>
                  <a:ea typeface="HY중고딕" panose="02030600000101010101" pitchFamily="18" charset="-127"/>
                </a:rPr>
                <a:t>2SE</a:t>
              </a:r>
            </a:p>
          </p:txBody>
        </p:sp>
        <p:sp>
          <p:nvSpPr>
            <p:cNvPr id="24596" name="Text Box 18"/>
            <p:cNvSpPr txBox="1">
              <a:spLocks noChangeArrowheads="1"/>
            </p:cNvSpPr>
            <p:nvPr/>
          </p:nvSpPr>
          <p:spPr bwMode="auto">
            <a:xfrm>
              <a:off x="3768" y="3668"/>
              <a:ext cx="1260"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algn="ctr" latinLnBrk="0">
                <a:spcBef>
                  <a:spcPct val="0"/>
                </a:spcBef>
                <a:buFontTx/>
                <a:buNone/>
              </a:pPr>
              <a:r>
                <a:rPr lang="ko-KR" altLang="en-US" sz="1800" dirty="0"/>
                <a:t>표본비율</a:t>
              </a:r>
            </a:p>
          </p:txBody>
        </p:sp>
      </p:grpSp>
      <p:sp>
        <p:nvSpPr>
          <p:cNvPr id="24581" name="Text Box 25"/>
          <p:cNvSpPr txBox="1">
            <a:spLocks noChangeArrowheads="1"/>
          </p:cNvSpPr>
          <p:nvPr/>
        </p:nvSpPr>
        <p:spPr bwMode="auto">
          <a:xfrm>
            <a:off x="6274609" y="2459879"/>
            <a:ext cx="4878705"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ts val="432"/>
              </a:spcBef>
              <a:buNone/>
            </a:pPr>
            <a:r>
              <a:rPr lang="ko-KR" altLang="en-US" sz="1800" dirty="0"/>
              <a:t>표본비율 </a:t>
            </a:r>
            <a:r>
              <a:rPr lang="en-US" altLang="ko-KR" sz="1800" dirty="0"/>
              <a:t>= </a:t>
            </a:r>
            <a:r>
              <a:rPr lang="ko-KR" altLang="en-US" sz="1800" dirty="0" err="1"/>
              <a:t>모비율</a:t>
            </a:r>
            <a:r>
              <a:rPr lang="ko-KR" altLang="en-US" sz="1800" dirty="0"/>
              <a:t> </a:t>
            </a:r>
            <a:r>
              <a:rPr lang="en-US" altLang="ko-KR" sz="1800" dirty="0"/>
              <a:t>+ </a:t>
            </a:r>
            <a:r>
              <a:rPr lang="ko-KR" altLang="en-US" sz="1800" dirty="0"/>
              <a:t>확률오차</a:t>
            </a:r>
          </a:p>
          <a:p>
            <a:pPr latinLnBrk="0">
              <a:lnSpc>
                <a:spcPct val="150000"/>
              </a:lnSpc>
              <a:spcBef>
                <a:spcPts val="432"/>
              </a:spcBef>
              <a:buFont typeface="Wingdings" panose="05000000000000000000" pitchFamily="2" charset="2"/>
              <a:buChar char="à"/>
            </a:pPr>
            <a:r>
              <a:rPr lang="ko-KR" altLang="en-US" sz="1800" dirty="0">
                <a:sym typeface="Wingdings" panose="05000000000000000000" pitchFamily="2" charset="2"/>
              </a:rPr>
              <a:t> </a:t>
            </a:r>
            <a:r>
              <a:rPr lang="ko-KR" altLang="en-US" sz="1800" dirty="0" err="1">
                <a:sym typeface="Wingdings" panose="05000000000000000000" pitchFamily="2" charset="2"/>
              </a:rPr>
              <a:t>모비율에</a:t>
            </a:r>
            <a:r>
              <a:rPr lang="ko-KR" altLang="en-US" sz="1800" dirty="0">
                <a:sym typeface="Wingdings" panose="05000000000000000000" pitchFamily="2" charset="2"/>
              </a:rPr>
              <a:t> 대한 </a:t>
            </a:r>
            <a:r>
              <a:rPr lang="en-US" altLang="ko-KR" sz="1800" dirty="0">
                <a:sym typeface="Wingdings" panose="05000000000000000000" pitchFamily="2" charset="2"/>
              </a:rPr>
              <a:t>95% </a:t>
            </a:r>
            <a:r>
              <a:rPr lang="ko-KR" altLang="en-US" sz="1800" dirty="0">
                <a:sym typeface="Wingdings" panose="05000000000000000000" pitchFamily="2" charset="2"/>
              </a:rPr>
              <a:t>신뢰도의</a:t>
            </a:r>
            <a:r>
              <a:rPr lang="en-US" altLang="ko-KR" sz="1800" dirty="0">
                <a:sym typeface="Wingdings" panose="05000000000000000000" pitchFamily="2" charset="2"/>
              </a:rPr>
              <a:t>   </a:t>
            </a:r>
          </a:p>
          <a:p>
            <a:pPr latinLnBrk="0">
              <a:lnSpc>
                <a:spcPct val="150000"/>
              </a:lnSpc>
              <a:spcBef>
                <a:spcPts val="432"/>
              </a:spcBef>
              <a:buNone/>
            </a:pPr>
            <a:r>
              <a:rPr lang="en-US" altLang="ko-KR" sz="1800" dirty="0">
                <a:sym typeface="Wingdings" panose="05000000000000000000" pitchFamily="2" charset="2"/>
              </a:rPr>
              <a:t>    </a:t>
            </a:r>
            <a:r>
              <a:rPr lang="ko-KR" altLang="en-US" sz="1800" dirty="0">
                <a:sym typeface="Wingdings" panose="05000000000000000000" pitchFamily="2" charset="2"/>
              </a:rPr>
              <a:t>신뢰구간 </a:t>
            </a:r>
            <a:r>
              <a:rPr lang="en-US" altLang="ko-KR" sz="1800" dirty="0">
                <a:sym typeface="Wingdings" panose="05000000000000000000" pitchFamily="2" charset="2"/>
              </a:rPr>
              <a:t>= 53%</a:t>
            </a:r>
            <a:r>
              <a:rPr lang="en-US" altLang="ko-KR" sz="1800" dirty="0">
                <a:sym typeface="Symbol" panose="05050102010706020507" pitchFamily="18" charset="2"/>
              </a:rPr>
              <a:t>2%</a:t>
            </a:r>
            <a:endParaRPr lang="en-US" altLang="ko-KR" sz="1800" dirty="0">
              <a:sym typeface="Wingdings" panose="05000000000000000000" pitchFamily="2" charset="2"/>
            </a:endParaRPr>
          </a:p>
          <a:p>
            <a:pPr latinLnBrk="0">
              <a:lnSpc>
                <a:spcPct val="150000"/>
              </a:lnSpc>
              <a:spcBef>
                <a:spcPts val="432"/>
              </a:spcBef>
              <a:buFont typeface="Wingdings" panose="05000000000000000000" pitchFamily="2" charset="2"/>
              <a:buChar char="à"/>
            </a:pPr>
            <a:r>
              <a:rPr lang="en-US" altLang="ko-KR" sz="1800" dirty="0">
                <a:sym typeface="Wingdings" panose="05000000000000000000" pitchFamily="2" charset="2"/>
              </a:rPr>
              <a:t> (51%, 55%): 95%</a:t>
            </a:r>
            <a:r>
              <a:rPr lang="ko-KR" altLang="en-US" sz="1800" dirty="0">
                <a:sym typeface="Wingdings" panose="05000000000000000000" pitchFamily="2" charset="2"/>
              </a:rPr>
              <a:t>신뢰도의 신뢰구간</a:t>
            </a:r>
          </a:p>
        </p:txBody>
      </p:sp>
      <p:sp>
        <p:nvSpPr>
          <p:cNvPr id="24584" name="직사각형 23"/>
          <p:cNvSpPr>
            <a:spLocks noChangeArrowheads="1"/>
          </p:cNvSpPr>
          <p:nvPr/>
        </p:nvSpPr>
        <p:spPr bwMode="auto">
          <a:xfrm>
            <a:off x="516411" y="4786074"/>
            <a:ext cx="8215342" cy="144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ts val="432"/>
              </a:spcBef>
              <a:buNone/>
            </a:pPr>
            <a:r>
              <a:rPr lang="ko-KR" altLang="en-US" sz="1800" b="1" dirty="0">
                <a:solidFill>
                  <a:srgbClr val="C00000"/>
                </a:solidFill>
              </a:rPr>
              <a:t>표본비율</a:t>
            </a:r>
            <a:r>
              <a:rPr lang="en-US" altLang="ko-KR" sz="1800" b="1" dirty="0">
                <a:solidFill>
                  <a:srgbClr val="C00000"/>
                </a:solidFill>
                <a:sym typeface="Symbol" panose="05050102010706020507" pitchFamily="18" charset="2"/>
              </a:rPr>
              <a:t> </a:t>
            </a:r>
            <a:r>
              <a:rPr lang="ko-KR" altLang="en-US" sz="1800" b="1" dirty="0">
                <a:solidFill>
                  <a:srgbClr val="C00000"/>
                </a:solidFill>
              </a:rPr>
              <a:t> </a:t>
            </a:r>
            <a:r>
              <a:rPr lang="en-US" altLang="ko-KR" sz="1800" b="1" dirty="0">
                <a:solidFill>
                  <a:srgbClr val="C00000"/>
                </a:solidFill>
              </a:rPr>
              <a:t>1 SE</a:t>
            </a:r>
            <a:r>
              <a:rPr lang="ko-KR" altLang="en-US" sz="1800" b="1" dirty="0">
                <a:solidFill>
                  <a:srgbClr val="C00000"/>
                </a:solidFill>
              </a:rPr>
              <a:t>의 구간은 </a:t>
            </a:r>
            <a:r>
              <a:rPr lang="en-US" altLang="ko-KR" sz="1800" b="1" dirty="0">
                <a:solidFill>
                  <a:srgbClr val="C00000"/>
                </a:solidFill>
              </a:rPr>
              <a:t>68%</a:t>
            </a:r>
            <a:r>
              <a:rPr lang="ko-KR" altLang="en-US" sz="1800" b="1" dirty="0">
                <a:solidFill>
                  <a:srgbClr val="C00000"/>
                </a:solidFill>
              </a:rPr>
              <a:t>의 신뢰도를 가진 신뢰구간</a:t>
            </a:r>
          </a:p>
          <a:p>
            <a:pPr latinLnBrk="0">
              <a:lnSpc>
                <a:spcPct val="150000"/>
              </a:lnSpc>
              <a:spcBef>
                <a:spcPts val="432"/>
              </a:spcBef>
              <a:buNone/>
            </a:pPr>
            <a:r>
              <a:rPr lang="ko-KR" altLang="en-US" sz="1800" b="1" dirty="0">
                <a:solidFill>
                  <a:srgbClr val="C00000"/>
                </a:solidFill>
              </a:rPr>
              <a:t>표본비율 </a:t>
            </a:r>
            <a:r>
              <a:rPr lang="en-US" altLang="ko-KR" sz="1800" b="1" dirty="0">
                <a:solidFill>
                  <a:srgbClr val="C00000"/>
                </a:solidFill>
                <a:sym typeface="Symbol" panose="05050102010706020507" pitchFamily="18" charset="2"/>
              </a:rPr>
              <a:t> </a:t>
            </a:r>
            <a:r>
              <a:rPr lang="en-US" altLang="ko-KR" sz="1800" b="1" dirty="0">
                <a:solidFill>
                  <a:srgbClr val="C00000"/>
                </a:solidFill>
              </a:rPr>
              <a:t>2 SE</a:t>
            </a:r>
            <a:r>
              <a:rPr lang="ko-KR" altLang="en-US" sz="1800" b="1" dirty="0">
                <a:solidFill>
                  <a:srgbClr val="C00000"/>
                </a:solidFill>
              </a:rPr>
              <a:t>의 구간은 </a:t>
            </a:r>
            <a:r>
              <a:rPr lang="en-US" altLang="ko-KR" sz="1800" b="1" dirty="0">
                <a:solidFill>
                  <a:srgbClr val="C00000"/>
                </a:solidFill>
              </a:rPr>
              <a:t>95%</a:t>
            </a:r>
            <a:r>
              <a:rPr lang="ko-KR" altLang="en-US" sz="1800" b="1" dirty="0">
                <a:solidFill>
                  <a:srgbClr val="C00000"/>
                </a:solidFill>
              </a:rPr>
              <a:t>의 신뢰도를 가진 신뢰구간</a:t>
            </a:r>
          </a:p>
          <a:p>
            <a:pPr latinLnBrk="0">
              <a:lnSpc>
                <a:spcPct val="150000"/>
              </a:lnSpc>
              <a:spcBef>
                <a:spcPts val="432"/>
              </a:spcBef>
              <a:buNone/>
            </a:pPr>
            <a:r>
              <a:rPr lang="ko-KR" altLang="en-US" sz="1800" b="1" dirty="0">
                <a:solidFill>
                  <a:srgbClr val="C00000"/>
                </a:solidFill>
              </a:rPr>
              <a:t>표본비율 </a:t>
            </a:r>
            <a:r>
              <a:rPr lang="en-US" altLang="ko-KR" sz="1800" b="1" dirty="0">
                <a:solidFill>
                  <a:srgbClr val="C00000"/>
                </a:solidFill>
                <a:sym typeface="Symbol" panose="05050102010706020507" pitchFamily="18" charset="2"/>
              </a:rPr>
              <a:t> </a:t>
            </a:r>
            <a:r>
              <a:rPr lang="en-US" altLang="ko-KR" sz="1800" b="1" dirty="0">
                <a:solidFill>
                  <a:srgbClr val="C00000"/>
                </a:solidFill>
              </a:rPr>
              <a:t>3 SE</a:t>
            </a:r>
            <a:r>
              <a:rPr lang="ko-KR" altLang="en-US" sz="1800" b="1" dirty="0">
                <a:solidFill>
                  <a:srgbClr val="C00000"/>
                </a:solidFill>
              </a:rPr>
              <a:t>의 구간은 </a:t>
            </a:r>
            <a:r>
              <a:rPr lang="en-US" altLang="ko-KR" sz="1800" b="1" dirty="0">
                <a:solidFill>
                  <a:srgbClr val="C00000"/>
                </a:solidFill>
              </a:rPr>
              <a:t>99.7%</a:t>
            </a:r>
            <a:r>
              <a:rPr lang="ko-KR" altLang="en-US" sz="1800" b="1" dirty="0">
                <a:solidFill>
                  <a:srgbClr val="C00000"/>
                </a:solidFill>
              </a:rPr>
              <a:t>의 신뢰도를 가진 신뢰구간</a:t>
            </a:r>
          </a:p>
        </p:txBody>
      </p:sp>
      <p:sp>
        <p:nvSpPr>
          <p:cNvPr id="20" name="AutoShape 5"/>
          <p:cNvSpPr>
            <a:spLocks noChangeArrowheads="1"/>
          </p:cNvSpPr>
          <p:nvPr/>
        </p:nvSpPr>
        <p:spPr bwMode="auto">
          <a:xfrm>
            <a:off x="1988543" y="1612801"/>
            <a:ext cx="690145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 신뢰도</a:t>
            </a:r>
            <a:r>
              <a:rPr lang="en-US" altLang="ko-KR" b="1" dirty="0"/>
              <a:t>(confidence level)</a:t>
            </a:r>
            <a:r>
              <a:rPr lang="ko-KR" altLang="en-US" b="1" dirty="0"/>
              <a:t>와 신뢰구간</a:t>
            </a:r>
            <a:r>
              <a:rPr lang="en-US" altLang="ko-KR" b="1" dirty="0"/>
              <a:t>(confidence interval)</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88400" y="142875"/>
            <a:ext cx="8229600" cy="1143000"/>
          </a:xfrm>
        </p:spPr>
        <p:txBody>
          <a:bodyPr/>
          <a:lstStyle/>
          <a:p>
            <a:pPr eaLnBrk="1" hangingPunct="1"/>
            <a:r>
              <a:rPr lang="en-US" altLang="ko-KR" sz="4000" dirty="0"/>
              <a:t>7. </a:t>
            </a:r>
            <a:r>
              <a:rPr lang="ko-KR" altLang="en-US" sz="4000" dirty="0"/>
              <a:t>신뢰구간</a:t>
            </a:r>
          </a:p>
        </p:txBody>
      </p:sp>
      <p:sp>
        <p:nvSpPr>
          <p:cNvPr id="26627" name="Text Box 4"/>
          <p:cNvSpPr txBox="1">
            <a:spLocks noChangeArrowheads="1"/>
          </p:cNvSpPr>
          <p:nvPr/>
        </p:nvSpPr>
        <p:spPr bwMode="auto">
          <a:xfrm>
            <a:off x="2063552" y="2105259"/>
            <a:ext cx="8382000" cy="343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ct val="50000"/>
              </a:spcBef>
              <a:buNone/>
            </a:pPr>
            <a:r>
              <a:rPr lang="ko-KR" altLang="en-US" sz="1800" dirty="0"/>
              <a:t>신뢰도는 ‘정확히</a:t>
            </a:r>
            <a:r>
              <a:rPr lang="en-US" altLang="ko-KR" sz="1800" dirty="0"/>
              <a:t>~</a:t>
            </a:r>
            <a:r>
              <a:rPr lang="ko-KR" altLang="en-US" sz="1800" dirty="0"/>
              <a:t>’ 가 아니라 ‘대략</a:t>
            </a:r>
            <a:r>
              <a:rPr lang="en-US" altLang="ko-KR" sz="1800" dirty="0"/>
              <a:t>~</a:t>
            </a:r>
            <a:r>
              <a:rPr lang="ko-KR" altLang="en-US" sz="1800" dirty="0"/>
              <a:t>’ 이라고 말해야 한다</a:t>
            </a:r>
            <a:r>
              <a:rPr lang="en-US" altLang="ko-KR" sz="1800" dirty="0"/>
              <a:t>.</a:t>
            </a:r>
          </a:p>
          <a:p>
            <a:pPr marL="741600" indent="-285750" latinLnBrk="0">
              <a:lnSpc>
                <a:spcPct val="150000"/>
              </a:lnSpc>
              <a:spcBef>
                <a:spcPct val="50000"/>
              </a:spcBef>
            </a:pPr>
            <a:r>
              <a:rPr lang="ko-KR" altLang="en-US" sz="1600" dirty="0"/>
              <a:t>표본비율의 표준오차 공식에 </a:t>
            </a:r>
            <a:r>
              <a:rPr lang="ko-KR" altLang="en-US" sz="1600" dirty="0" err="1"/>
              <a:t>모비율</a:t>
            </a:r>
            <a:r>
              <a:rPr lang="ko-KR" altLang="en-US" sz="1600" dirty="0"/>
              <a:t> 대신 표본비율 내지 </a:t>
            </a:r>
            <a:r>
              <a:rPr lang="en-US" altLang="ko-KR" sz="1600" dirty="0"/>
              <a:t>1/2</a:t>
            </a:r>
            <a:r>
              <a:rPr lang="ko-KR" altLang="en-US" sz="1600" dirty="0"/>
              <a:t>을 대입했다</a:t>
            </a:r>
            <a:r>
              <a:rPr lang="en-US" altLang="ko-KR" sz="1600" b="1" dirty="0">
                <a:ea typeface="굴림" pitchFamily="50" charset="-127"/>
              </a:rPr>
              <a:t>.</a:t>
            </a:r>
          </a:p>
          <a:p>
            <a:pPr marL="741600" indent="-285750" latinLnBrk="0">
              <a:lnSpc>
                <a:spcPct val="150000"/>
              </a:lnSpc>
              <a:spcBef>
                <a:spcPct val="50000"/>
              </a:spcBef>
            </a:pPr>
            <a:r>
              <a:rPr lang="ko-KR" altLang="en-US" sz="1600" dirty="0">
                <a:solidFill>
                  <a:srgbClr val="C00000"/>
                </a:solidFill>
              </a:rPr>
              <a:t>표본비율의 확률히스토그램을 정규분포로 </a:t>
            </a:r>
            <a:r>
              <a:rPr lang="ko-KR" altLang="en-US" sz="1600" dirty="0" err="1">
                <a:solidFill>
                  <a:srgbClr val="C00000"/>
                </a:solidFill>
              </a:rPr>
              <a:t>근사시켜</a:t>
            </a:r>
            <a:r>
              <a:rPr lang="ko-KR" altLang="en-US" sz="1600" dirty="0">
                <a:solidFill>
                  <a:srgbClr val="C00000"/>
                </a:solidFill>
              </a:rPr>
              <a:t> 사용했다</a:t>
            </a:r>
            <a:r>
              <a:rPr lang="en-US" altLang="ko-KR" sz="1600" dirty="0">
                <a:solidFill>
                  <a:srgbClr val="C00000"/>
                </a:solidFill>
              </a:rPr>
              <a:t>.</a:t>
            </a:r>
          </a:p>
          <a:p>
            <a:pPr latinLnBrk="0">
              <a:lnSpc>
                <a:spcPct val="150000"/>
              </a:lnSpc>
              <a:spcBef>
                <a:spcPct val="50000"/>
              </a:spcBef>
              <a:buNone/>
            </a:pPr>
            <a:r>
              <a:rPr lang="ko-KR" altLang="en-US" sz="1800" dirty="0"/>
              <a:t>표본비율이 </a:t>
            </a:r>
            <a:r>
              <a:rPr lang="en-US" altLang="ko-KR" sz="1800" dirty="0"/>
              <a:t>0% </a:t>
            </a:r>
            <a:r>
              <a:rPr lang="ko-KR" altLang="en-US" sz="1800" dirty="0"/>
              <a:t>또는 </a:t>
            </a:r>
            <a:r>
              <a:rPr lang="en-US" altLang="ko-KR" sz="1800" dirty="0"/>
              <a:t>100%</a:t>
            </a:r>
            <a:r>
              <a:rPr lang="ko-KR" altLang="en-US" sz="1800" dirty="0"/>
              <a:t>에 가까울 경우 표본비율의 분포를 정규분포로 </a:t>
            </a:r>
            <a:r>
              <a:rPr lang="ko-KR" altLang="en-US" sz="1800" dirty="0" err="1"/>
              <a:t>근사시키려면</a:t>
            </a:r>
            <a:r>
              <a:rPr lang="ko-KR" altLang="en-US" sz="1800" dirty="0"/>
              <a:t> 표본크기가 충분히 커야 한다</a:t>
            </a:r>
            <a:r>
              <a:rPr lang="en-US" altLang="ko-KR" sz="1800" dirty="0"/>
              <a:t>.</a:t>
            </a:r>
          </a:p>
          <a:p>
            <a:pPr latinLnBrk="0">
              <a:lnSpc>
                <a:spcPct val="150000"/>
              </a:lnSpc>
              <a:spcBef>
                <a:spcPct val="50000"/>
              </a:spcBef>
              <a:buNone/>
            </a:pPr>
            <a:r>
              <a:rPr lang="ko-KR" altLang="en-US" sz="1800" dirty="0"/>
              <a:t>표본비율이</a:t>
            </a:r>
            <a:r>
              <a:rPr lang="en-US" altLang="ko-KR" sz="1800" dirty="0"/>
              <a:t> 50%</a:t>
            </a:r>
            <a:r>
              <a:rPr lang="ko-KR" altLang="en-US" sz="1800" dirty="0"/>
              <a:t>에 가까운 경우는 표본크기가 아주 크지 않아도 그 분포를 정규분포로 잘 근사시킬 수 있다</a:t>
            </a:r>
            <a:r>
              <a:rPr lang="en-US" altLang="ko-KR" sz="1800" dirty="0"/>
              <a:t>.</a:t>
            </a:r>
          </a:p>
        </p:txBody>
      </p:sp>
      <p:sp>
        <p:nvSpPr>
          <p:cNvPr id="6" name="AutoShape 5"/>
          <p:cNvSpPr>
            <a:spLocks noChangeArrowheads="1"/>
          </p:cNvSpPr>
          <p:nvPr/>
        </p:nvSpPr>
        <p:spPr bwMode="auto">
          <a:xfrm>
            <a:off x="1988400" y="1612801"/>
            <a:ext cx="338737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 신뢰도의 해석</a:t>
            </a:r>
            <a:r>
              <a:rPr lang="en-US" altLang="ko-KR" b="1" dirty="0"/>
              <a:t>, </a:t>
            </a:r>
            <a:r>
              <a:rPr lang="ko-KR" altLang="en-US" b="1" dirty="0"/>
              <a:t>정규근사 관련</a:t>
            </a: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a:xfrm>
            <a:off x="2279576" y="1643051"/>
            <a:ext cx="8229600" cy="4525963"/>
          </a:xfrm>
          <a:ln>
            <a:noFill/>
          </a:ln>
        </p:spPr>
        <p:txBody>
          <a:bodyPr>
            <a:normAutofit fontScale="85000" lnSpcReduction="10000"/>
          </a:bodyPr>
          <a:lstStyle/>
          <a:p>
            <a:pPr>
              <a:lnSpc>
                <a:spcPct val="150000"/>
              </a:lnSpc>
            </a:pPr>
            <a:endParaRPr lang="en-US" altLang="ko-KR" sz="2400" dirty="0"/>
          </a:p>
          <a:p>
            <a:pPr algn="just">
              <a:lnSpc>
                <a:spcPct val="150000"/>
              </a:lnSpc>
            </a:pPr>
            <a:r>
              <a:rPr lang="ko-KR" altLang="en-US" sz="1800" dirty="0" err="1"/>
              <a:t>리얼미터가</a:t>
            </a:r>
            <a:r>
              <a:rPr lang="ko-KR" altLang="en-US" sz="1800" dirty="0"/>
              <a:t> 지난 </a:t>
            </a:r>
            <a:r>
              <a:rPr lang="en-US" altLang="ko-KR" sz="1800" dirty="0"/>
              <a:t>19~23</a:t>
            </a:r>
            <a:r>
              <a:rPr lang="ko-KR" altLang="en-US" sz="1800" dirty="0"/>
              <a:t>일 전국 유권자 </a:t>
            </a:r>
            <a:r>
              <a:rPr lang="en-US" altLang="ko-KR" sz="1800" dirty="0"/>
              <a:t>2</a:t>
            </a:r>
            <a:r>
              <a:rPr lang="ko-KR" altLang="en-US" sz="1800" dirty="0"/>
              <a:t>천</a:t>
            </a:r>
            <a:r>
              <a:rPr lang="en-US" altLang="ko-KR" sz="1800" dirty="0"/>
              <a:t>500</a:t>
            </a:r>
            <a:r>
              <a:rPr lang="ko-KR" altLang="en-US" sz="1800" dirty="0"/>
              <a:t>명을 대상으로 실시한 여론조사</a:t>
            </a:r>
            <a:r>
              <a:rPr lang="en-US" altLang="ko-KR" sz="1800" dirty="0"/>
              <a:t>(</a:t>
            </a:r>
            <a:r>
              <a:rPr lang="ko-KR" altLang="en-US" sz="1800" dirty="0"/>
              <a:t>신뢰수준</a:t>
            </a:r>
            <a:r>
              <a:rPr lang="en-US" altLang="ko-KR" sz="1800" dirty="0"/>
              <a:t>: 95%, </a:t>
            </a:r>
            <a:r>
              <a:rPr lang="ko-KR" altLang="en-US" sz="1800" dirty="0"/>
              <a:t>표본오차</a:t>
            </a:r>
            <a:r>
              <a:rPr lang="en-US" altLang="ko-KR" sz="1800" dirty="0"/>
              <a:t>: ± 2.0%p)</a:t>
            </a:r>
            <a:r>
              <a:rPr lang="ko-KR" altLang="en-US" sz="1800" dirty="0"/>
              <a:t>에서 안 의원은 야권 차기 대선 지지도에서 </a:t>
            </a:r>
            <a:r>
              <a:rPr lang="en-US" altLang="ko-KR" sz="1800" dirty="0"/>
              <a:t>20.9%</a:t>
            </a:r>
            <a:r>
              <a:rPr lang="ko-KR" altLang="en-US" sz="1800" dirty="0"/>
              <a:t>로 </a:t>
            </a:r>
            <a:r>
              <a:rPr lang="en-US" altLang="ko-KR" sz="1800" dirty="0"/>
              <a:t>1</a:t>
            </a:r>
            <a:r>
              <a:rPr lang="ko-KR" altLang="en-US" sz="1800" dirty="0"/>
              <a:t>위를 차지했으나</a:t>
            </a:r>
            <a:r>
              <a:rPr lang="en-US" altLang="ko-KR" sz="1800" dirty="0"/>
              <a:t>…</a:t>
            </a:r>
            <a:r>
              <a:rPr lang="ko-KR" altLang="en-US" sz="1800" dirty="0"/>
              <a:t> </a:t>
            </a:r>
            <a:r>
              <a:rPr lang="en-US" altLang="ko-KR" sz="1800" dirty="0"/>
              <a:t>(</a:t>
            </a:r>
            <a:r>
              <a:rPr lang="ko-KR" altLang="en-US" sz="1800" dirty="0"/>
              <a:t>아이뉴스</a:t>
            </a:r>
            <a:r>
              <a:rPr lang="en-US" altLang="ko-KR" sz="1800" dirty="0"/>
              <a:t>, 2013. 8. 26)</a:t>
            </a:r>
          </a:p>
          <a:p>
            <a:pPr algn="just">
              <a:lnSpc>
                <a:spcPct val="150000"/>
              </a:lnSpc>
            </a:pPr>
            <a:r>
              <a:rPr lang="ko-KR" altLang="en-US" sz="1800" dirty="0"/>
              <a:t>미래리서치가</a:t>
            </a:r>
            <a:r>
              <a:rPr lang="en-US" altLang="ko-KR" sz="1800" dirty="0"/>
              <a:t> </a:t>
            </a:r>
            <a:r>
              <a:rPr lang="ko-KR" altLang="en-US" sz="1800" dirty="0"/>
              <a:t>지난 </a:t>
            </a:r>
            <a:r>
              <a:rPr lang="en-US" altLang="ko-KR" sz="1800" dirty="0"/>
              <a:t>5</a:t>
            </a:r>
            <a:r>
              <a:rPr lang="ko-KR" altLang="en-US" sz="1800" dirty="0"/>
              <a:t>월</a:t>
            </a:r>
            <a:r>
              <a:rPr lang="en-US" altLang="ko-KR" sz="1800" dirty="0"/>
              <a:t>18∼19</a:t>
            </a:r>
            <a:r>
              <a:rPr lang="ko-KR" altLang="en-US" sz="1800" dirty="0"/>
              <a:t>일 제주도내 성인남녀 </a:t>
            </a:r>
            <a:r>
              <a:rPr lang="en-US" altLang="ko-KR" sz="1800" dirty="0"/>
              <a:t>500</a:t>
            </a:r>
            <a:r>
              <a:rPr lang="ko-KR" altLang="en-US" sz="1800" dirty="0"/>
              <a:t>명을 대상으로 행정체제개편안에 대한 선호도를 여론조사</a:t>
            </a:r>
            <a:r>
              <a:rPr lang="en-US" altLang="ko-KR" sz="1800" dirty="0"/>
              <a:t>(</a:t>
            </a:r>
            <a:r>
              <a:rPr lang="ko-KR" altLang="en-US" sz="1800" dirty="0"/>
              <a:t>신뢰수준 </a:t>
            </a:r>
            <a:r>
              <a:rPr lang="en-US" altLang="ko-KR" sz="1800" dirty="0"/>
              <a:t>95%, </a:t>
            </a:r>
            <a:r>
              <a:rPr lang="ko-KR" altLang="en-US" sz="1800" dirty="0"/>
              <a:t>표본오차 </a:t>
            </a:r>
            <a:r>
              <a:rPr lang="en-US" altLang="ko-KR" sz="1800" dirty="0"/>
              <a:t>±4.4%</a:t>
            </a:r>
            <a:r>
              <a:rPr lang="ko-KR" altLang="en-US" sz="1800" dirty="0"/>
              <a:t>포인트</a:t>
            </a:r>
            <a:r>
              <a:rPr lang="en-US" altLang="ko-KR" sz="1800" dirty="0"/>
              <a:t>)</a:t>
            </a:r>
            <a:r>
              <a:rPr lang="ko-KR" altLang="en-US" sz="1800" dirty="0"/>
              <a:t>한 결과</a:t>
            </a:r>
            <a:r>
              <a:rPr lang="en-US" altLang="ko-KR" sz="1800" dirty="0"/>
              <a:t>, </a:t>
            </a:r>
            <a:r>
              <a:rPr lang="ko-KR" altLang="en-US" sz="1800" dirty="0"/>
              <a:t>기초자치단체 부활이 </a:t>
            </a:r>
            <a:r>
              <a:rPr lang="en-US" altLang="ko-KR" sz="1800" dirty="0"/>
              <a:t>32.2%</a:t>
            </a:r>
            <a:r>
              <a:rPr lang="ko-KR" altLang="en-US" sz="1800" dirty="0"/>
              <a:t>로 </a:t>
            </a:r>
            <a:r>
              <a:rPr lang="en-US" altLang="ko-KR" sz="1800" dirty="0"/>
              <a:t>… (</a:t>
            </a:r>
            <a:r>
              <a:rPr lang="ko-KR" altLang="en-US" sz="1800" dirty="0" err="1"/>
              <a:t>제민일보</a:t>
            </a:r>
            <a:r>
              <a:rPr lang="en-US" altLang="ko-KR" sz="1800" dirty="0"/>
              <a:t>, 2013. 8. 15)</a:t>
            </a:r>
          </a:p>
          <a:p>
            <a:pPr algn="just">
              <a:lnSpc>
                <a:spcPct val="150000"/>
              </a:lnSpc>
            </a:pPr>
            <a:r>
              <a:rPr lang="ko-KR" altLang="en-US" sz="1800" dirty="0"/>
              <a:t>표본구성비의 표준오차</a:t>
            </a:r>
            <a:r>
              <a:rPr lang="en-US" altLang="ko-KR" sz="1800" dirty="0"/>
              <a:t>(%) = (</a:t>
            </a:r>
            <a:r>
              <a:rPr lang="ko-KR" altLang="en-US" sz="1800" dirty="0"/>
              <a:t>상자의 표준편차</a:t>
            </a:r>
            <a:r>
              <a:rPr lang="en-US" altLang="ko-KR" sz="1800" dirty="0"/>
              <a:t>)/                 </a:t>
            </a:r>
            <a:r>
              <a:rPr lang="en-US" altLang="ko-KR" sz="1800" dirty="0">
                <a:sym typeface="Symbol" panose="05050102010706020507" pitchFamily="18" charset="2"/>
              </a:rPr>
              <a:t></a:t>
            </a:r>
            <a:r>
              <a:rPr lang="en-US" altLang="ko-KR" sz="1800" dirty="0"/>
              <a:t> 100(%)   </a:t>
            </a:r>
          </a:p>
          <a:p>
            <a:pPr algn="just">
              <a:lnSpc>
                <a:spcPct val="150000"/>
              </a:lnSpc>
              <a:buNone/>
            </a:pPr>
            <a:r>
              <a:rPr lang="en-US" altLang="ko-KR" sz="1800" dirty="0"/>
              <a:t>                                        = (0.5/                ) </a:t>
            </a:r>
            <a:r>
              <a:rPr lang="en-US" altLang="ko-KR" sz="1800" dirty="0">
                <a:sym typeface="Symbol" panose="05050102010706020507" pitchFamily="18" charset="2"/>
              </a:rPr>
              <a:t></a:t>
            </a:r>
            <a:r>
              <a:rPr lang="en-US" altLang="ko-KR" sz="1800" dirty="0"/>
              <a:t> 100(%) </a:t>
            </a:r>
            <a:endParaRPr lang="en-US" altLang="ko-KR" sz="1800" dirty="0">
              <a:sym typeface="Symbol" panose="05050102010706020507" pitchFamily="18" charset="2"/>
            </a:endParaRPr>
          </a:p>
          <a:p>
            <a:pPr algn="just">
              <a:lnSpc>
                <a:spcPct val="150000"/>
              </a:lnSpc>
            </a:pPr>
            <a:r>
              <a:rPr lang="en-US" altLang="ko-KR" sz="1800" b="1" dirty="0">
                <a:solidFill>
                  <a:srgbClr val="C00000"/>
                </a:solidFill>
              </a:rPr>
              <a:t>95% </a:t>
            </a:r>
            <a:r>
              <a:rPr lang="ko-KR" altLang="en-US" sz="1800" b="1" dirty="0">
                <a:solidFill>
                  <a:srgbClr val="C00000"/>
                </a:solidFill>
              </a:rPr>
              <a:t>신뢰수준에서의 표본오차</a:t>
            </a:r>
            <a:r>
              <a:rPr lang="en-US" altLang="ko-KR" sz="1800" b="1" dirty="0">
                <a:solidFill>
                  <a:srgbClr val="C00000"/>
                </a:solidFill>
              </a:rPr>
              <a:t>(%) </a:t>
            </a:r>
            <a:r>
              <a:rPr lang="en-US" altLang="ko-KR" sz="1800" dirty="0"/>
              <a:t>= ± 2</a:t>
            </a:r>
            <a:r>
              <a:rPr lang="en-US" altLang="ko-KR" sz="1800" dirty="0">
                <a:sym typeface="Symbol" panose="05050102010706020507" pitchFamily="18" charset="2"/>
              </a:rPr>
              <a:t> </a:t>
            </a:r>
            <a:r>
              <a:rPr lang="en-US" altLang="ko-KR" sz="1800" dirty="0"/>
              <a:t> </a:t>
            </a:r>
            <a:r>
              <a:rPr lang="ko-KR" altLang="en-US" sz="1800" dirty="0"/>
              <a:t>표본구성비의 표준오차</a:t>
            </a:r>
            <a:r>
              <a:rPr lang="en-US" altLang="ko-KR" sz="1800" dirty="0"/>
              <a:t>(%) </a:t>
            </a:r>
          </a:p>
          <a:p>
            <a:pPr algn="just">
              <a:lnSpc>
                <a:spcPct val="150000"/>
              </a:lnSpc>
              <a:buNone/>
            </a:pPr>
            <a:r>
              <a:rPr lang="en-US" altLang="ko-KR" sz="1800" dirty="0"/>
              <a:t>                                                = ± (1/                ) </a:t>
            </a:r>
            <a:r>
              <a:rPr lang="en-US" altLang="ko-KR" sz="1800" dirty="0">
                <a:sym typeface="Symbol" panose="05050102010706020507" pitchFamily="18" charset="2"/>
              </a:rPr>
              <a:t></a:t>
            </a:r>
            <a:r>
              <a:rPr lang="en-US" altLang="ko-KR" sz="1800" dirty="0"/>
              <a:t> 100(%) </a:t>
            </a:r>
          </a:p>
          <a:p>
            <a:pPr algn="just">
              <a:lnSpc>
                <a:spcPct val="150000"/>
              </a:lnSpc>
            </a:pPr>
            <a:endParaRPr lang="en-US" altLang="ko-KR" sz="1800" dirty="0"/>
          </a:p>
          <a:p>
            <a:pPr algn="just">
              <a:lnSpc>
                <a:spcPct val="150000"/>
              </a:lnSpc>
            </a:pPr>
            <a:endParaRPr lang="en-US" altLang="ko-KR" sz="1800" dirty="0"/>
          </a:p>
          <a:p>
            <a:pPr algn="just">
              <a:lnSpc>
                <a:spcPct val="150000"/>
              </a:lnSpc>
            </a:pPr>
            <a:endParaRPr lang="en-US" altLang="ko-KR" sz="1800" dirty="0"/>
          </a:p>
          <a:p>
            <a:pPr algn="just">
              <a:lnSpc>
                <a:spcPct val="150000"/>
              </a:lnSpc>
            </a:pPr>
            <a:endParaRPr lang="en-US" altLang="ko-KR" sz="1800" dirty="0"/>
          </a:p>
          <a:p>
            <a:pPr algn="just">
              <a:lnSpc>
                <a:spcPct val="150000"/>
              </a:lnSpc>
            </a:pPr>
            <a:endParaRPr lang="en-US" altLang="ko-KR" sz="1800" dirty="0"/>
          </a:p>
          <a:p>
            <a:pPr algn="just">
              <a:lnSpc>
                <a:spcPct val="150000"/>
              </a:lnSpc>
            </a:pPr>
            <a:endParaRPr lang="en-US" altLang="ko-KR" sz="1800" dirty="0"/>
          </a:p>
          <a:p>
            <a:pPr algn="just">
              <a:lnSpc>
                <a:spcPct val="150000"/>
              </a:lnSpc>
            </a:pPr>
            <a:endParaRPr lang="en-US" altLang="ko-KR" sz="1800" dirty="0"/>
          </a:p>
          <a:p>
            <a:pPr algn="just">
              <a:lnSpc>
                <a:spcPct val="150000"/>
              </a:lnSpc>
            </a:pPr>
            <a:endParaRPr lang="en-US" altLang="ko-KR" sz="1800" dirty="0"/>
          </a:p>
        </p:txBody>
      </p:sp>
      <p:sp>
        <p:nvSpPr>
          <p:cNvPr id="6" name="AutoShape 4"/>
          <p:cNvSpPr>
            <a:spLocks noChangeArrowheads="1"/>
          </p:cNvSpPr>
          <p:nvPr/>
        </p:nvSpPr>
        <p:spPr bwMode="auto">
          <a:xfrm>
            <a:off x="1991544" y="1497748"/>
            <a:ext cx="339007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여론조사</a:t>
            </a:r>
            <a:r>
              <a:rPr lang="en-US" altLang="ko-KR" b="1" dirty="0"/>
              <a:t>, </a:t>
            </a:r>
            <a:r>
              <a:rPr lang="ko-KR" altLang="en-US" b="1" dirty="0"/>
              <a:t>신뢰수준</a:t>
            </a:r>
            <a:r>
              <a:rPr lang="en-US" altLang="ko-KR" b="1" dirty="0"/>
              <a:t>, </a:t>
            </a:r>
            <a:r>
              <a:rPr lang="ko-KR" altLang="en-US" b="1" dirty="0"/>
              <a:t>표본오차</a:t>
            </a:r>
            <a:endParaRPr lang="en-US" altLang="ko-KR" b="1" dirty="0"/>
          </a:p>
        </p:txBody>
      </p:sp>
      <p:graphicFrame>
        <p:nvGraphicFramePr>
          <p:cNvPr id="1026" name="Object 2"/>
          <p:cNvGraphicFramePr>
            <a:graphicFrameLocks noChangeAspect="1"/>
          </p:cNvGraphicFramePr>
          <p:nvPr>
            <p:extLst>
              <p:ext uri="{D42A27DB-BD31-4B8C-83A1-F6EECF244321}">
                <p14:modId xmlns:p14="http://schemas.microsoft.com/office/powerpoint/2010/main" val="2065257596"/>
              </p:ext>
            </p:extLst>
          </p:nvPr>
        </p:nvGraphicFramePr>
        <p:xfrm>
          <a:off x="6582558" y="4383067"/>
          <a:ext cx="1313537" cy="428628"/>
        </p:xfrm>
        <a:graphic>
          <a:graphicData uri="http://schemas.openxmlformats.org/presentationml/2006/ole">
            <mc:AlternateContent xmlns:mc="http://schemas.openxmlformats.org/markup-compatibility/2006">
              <mc:Choice xmlns:v="urn:schemas-microsoft-com:vml" Requires="v">
                <p:oleObj spid="_x0000_s24599" name="수식" r:id="rId3" imgW="774364" imgH="253890" progId="Equation.3">
                  <p:embed/>
                </p:oleObj>
              </mc:Choice>
              <mc:Fallback>
                <p:oleObj name="수식" r:id="rId3" imgW="774364" imgH="253890" progId="Equation.3">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558" y="4383067"/>
                        <a:ext cx="1313537" cy="4286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5"/>
          <p:cNvGraphicFramePr>
            <a:graphicFrameLocks noChangeAspect="1"/>
          </p:cNvGraphicFramePr>
          <p:nvPr>
            <p:extLst>
              <p:ext uri="{D42A27DB-BD31-4B8C-83A1-F6EECF244321}">
                <p14:modId xmlns:p14="http://schemas.microsoft.com/office/powerpoint/2010/main" val="3783789582"/>
              </p:ext>
            </p:extLst>
          </p:nvPr>
        </p:nvGraphicFramePr>
        <p:xfrm>
          <a:off x="5439568" y="4834731"/>
          <a:ext cx="1312863" cy="428625"/>
        </p:xfrm>
        <a:graphic>
          <a:graphicData uri="http://schemas.openxmlformats.org/presentationml/2006/ole">
            <mc:AlternateContent xmlns:mc="http://schemas.openxmlformats.org/markup-compatibility/2006">
              <mc:Choice xmlns:v="urn:schemas-microsoft-com:vml" Requires="v">
                <p:oleObj spid="_x0000_s24600" name="수식" r:id="rId5" imgW="774364" imgH="253890" progId="Equation.3">
                  <p:embed/>
                </p:oleObj>
              </mc:Choice>
              <mc:Fallback>
                <p:oleObj name="수식" r:id="rId5" imgW="774364" imgH="253890" progId="Equation.3">
                  <p:embed/>
                  <p:pic>
                    <p:nvPicPr>
                      <p:cNvPr id="102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9568" y="4834731"/>
                        <a:ext cx="13128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0" name="Object 6"/>
          <p:cNvGraphicFramePr>
            <a:graphicFrameLocks noChangeAspect="1"/>
          </p:cNvGraphicFramePr>
          <p:nvPr>
            <p:extLst>
              <p:ext uri="{D42A27DB-BD31-4B8C-83A1-F6EECF244321}">
                <p14:modId xmlns:p14="http://schemas.microsoft.com/office/powerpoint/2010/main" val="701400549"/>
              </p:ext>
            </p:extLst>
          </p:nvPr>
        </p:nvGraphicFramePr>
        <p:xfrm>
          <a:off x="6103200" y="5740389"/>
          <a:ext cx="1312863" cy="428625"/>
        </p:xfrm>
        <a:graphic>
          <a:graphicData uri="http://schemas.openxmlformats.org/presentationml/2006/ole">
            <mc:AlternateContent xmlns:mc="http://schemas.openxmlformats.org/markup-compatibility/2006">
              <mc:Choice xmlns:v="urn:schemas-microsoft-com:vml" Requires="v">
                <p:oleObj spid="_x0000_s24601" name="수식" r:id="rId6" imgW="774364" imgH="253890" progId="Equation.3">
                  <p:embed/>
                </p:oleObj>
              </mc:Choice>
              <mc:Fallback>
                <p:oleObj name="수식" r:id="rId6" imgW="774364" imgH="253890" progId="Equation.3">
                  <p:embed/>
                  <p:pic>
                    <p:nvPicPr>
                      <p:cNvPr id="103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200" y="5740389"/>
                        <a:ext cx="1312863"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2"/>
          <p:cNvSpPr>
            <a:spLocks noGrp="1" noChangeArrowheads="1"/>
          </p:cNvSpPr>
          <p:nvPr>
            <p:ph type="title"/>
          </p:nvPr>
        </p:nvSpPr>
        <p:spPr>
          <a:xfrm>
            <a:off x="1988400" y="142875"/>
            <a:ext cx="8229600" cy="1143000"/>
          </a:xfrm>
        </p:spPr>
        <p:txBody>
          <a:bodyPr/>
          <a:lstStyle/>
          <a:p>
            <a:pPr eaLnBrk="1" hangingPunct="1"/>
            <a:r>
              <a:rPr lang="en-US" altLang="ko-KR" sz="4000" dirty="0"/>
              <a:t>7. </a:t>
            </a:r>
            <a:r>
              <a:rPr lang="ko-KR" altLang="en-US" sz="4000" dirty="0"/>
              <a:t>신뢰구간</a:t>
            </a:r>
            <a:r>
              <a:rPr lang="en-US" altLang="ko-KR" sz="4000" dirty="0"/>
              <a:t>: </a:t>
            </a:r>
            <a:r>
              <a:rPr lang="ko-KR" altLang="en-US" sz="4000" dirty="0"/>
              <a:t>언론의</a:t>
            </a:r>
            <a:r>
              <a:rPr lang="en-US" altLang="ko-KR" sz="4000" dirty="0"/>
              <a:t> </a:t>
            </a:r>
            <a:r>
              <a:rPr lang="ko-KR" altLang="en-US" sz="4000" dirty="0"/>
              <a:t>표현방식</a:t>
            </a:r>
          </a:p>
        </p:txBody>
      </p:sp>
    </p:spTree>
    <p:extLst>
      <p:ext uri="{BB962C8B-B14F-4D97-AF65-F5344CB8AC3E}">
        <p14:creationId xmlns:p14="http://schemas.microsoft.com/office/powerpoint/2010/main" val="367803899"/>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altLang="ko-KR" sz="4000" dirty="0"/>
              <a:t>8. </a:t>
            </a:r>
            <a:r>
              <a:rPr lang="ko-KR" altLang="en-US" sz="4000" dirty="0"/>
              <a:t>신뢰구간의 해석</a:t>
            </a:r>
          </a:p>
        </p:txBody>
      </p:sp>
      <p:sp>
        <p:nvSpPr>
          <p:cNvPr id="27655" name="Text Box 21"/>
          <p:cNvSpPr txBox="1">
            <a:spLocks noChangeArrowheads="1"/>
          </p:cNvSpPr>
          <p:nvPr/>
        </p:nvSpPr>
        <p:spPr bwMode="auto">
          <a:xfrm>
            <a:off x="1943100" y="2228380"/>
            <a:ext cx="826770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lnSpc>
                <a:spcPct val="150000"/>
              </a:lnSpc>
              <a:spcBef>
                <a:spcPts val="24"/>
              </a:spcBef>
              <a:buNone/>
            </a:pPr>
            <a:r>
              <a:rPr lang="ko-KR" altLang="en-US" sz="1800" dirty="0"/>
              <a:t>신뢰구간은 표본에 의해 결정되며</a:t>
            </a:r>
            <a:r>
              <a:rPr lang="en-US" altLang="ko-KR" sz="1800" dirty="0"/>
              <a:t>, </a:t>
            </a:r>
            <a:r>
              <a:rPr lang="ko-KR" altLang="en-US" sz="1800" dirty="0"/>
              <a:t>표본이 바뀌면 신뢰구간도 바뀌게 된다</a:t>
            </a:r>
            <a:r>
              <a:rPr lang="en-US" altLang="ko-KR" sz="1800" dirty="0"/>
              <a:t>.</a:t>
            </a:r>
          </a:p>
          <a:p>
            <a:pPr latinLnBrk="0">
              <a:lnSpc>
                <a:spcPct val="150000"/>
              </a:lnSpc>
              <a:spcBef>
                <a:spcPts val="24"/>
              </a:spcBef>
              <a:buNone/>
            </a:pPr>
            <a:r>
              <a:rPr lang="ko-KR" altLang="en-US" sz="1800" dirty="0"/>
              <a:t>표본이 바뀌면 신뢰구간의 중심도 달라지고</a:t>
            </a:r>
            <a:r>
              <a:rPr lang="en-US" altLang="ko-KR" sz="1800" dirty="0"/>
              <a:t> </a:t>
            </a:r>
            <a:r>
              <a:rPr lang="ko-KR" altLang="en-US" sz="1800" dirty="0"/>
              <a:t>신뢰구간의 길이도 달라진다</a:t>
            </a:r>
            <a:r>
              <a:rPr lang="en-US" altLang="ko-KR" sz="1800" dirty="0"/>
              <a:t>.</a:t>
            </a:r>
          </a:p>
          <a:p>
            <a:pPr latinLnBrk="0">
              <a:lnSpc>
                <a:spcPct val="150000"/>
              </a:lnSpc>
              <a:spcBef>
                <a:spcPts val="24"/>
              </a:spcBef>
              <a:buNone/>
            </a:pPr>
            <a:endParaRPr lang="en-US" altLang="ko-KR" sz="1800" dirty="0"/>
          </a:p>
          <a:p>
            <a:pPr latinLnBrk="0">
              <a:lnSpc>
                <a:spcPct val="150000"/>
              </a:lnSpc>
              <a:spcBef>
                <a:spcPts val="24"/>
              </a:spcBef>
              <a:buNone/>
            </a:pPr>
            <a:r>
              <a:rPr lang="ko-KR" altLang="en-US" sz="1800" dirty="0"/>
              <a:t>표본을 반복적으로 추출하여 신뢰구간을 반복적으로 구해 보는 경우</a:t>
            </a:r>
            <a:r>
              <a:rPr lang="en-US" altLang="ko-KR" sz="1800" dirty="0"/>
              <a:t>,</a:t>
            </a:r>
            <a:r>
              <a:rPr lang="ko-KR" altLang="en-US" sz="1800" dirty="0"/>
              <a:t> 구한 전체 신뢰구간의 </a:t>
            </a:r>
            <a:r>
              <a:rPr lang="en-US" altLang="ko-KR" sz="1800" dirty="0"/>
              <a:t>95% </a:t>
            </a:r>
            <a:r>
              <a:rPr lang="ko-KR" altLang="en-US" sz="1800" dirty="0"/>
              <a:t>정도가 ‘표본비율</a:t>
            </a:r>
            <a:r>
              <a:rPr lang="ko-KR" altLang="en-US" sz="1800" dirty="0">
                <a:sym typeface="Symbol" panose="05050102010706020507" pitchFamily="18" charset="2"/>
              </a:rPr>
              <a:t></a:t>
            </a:r>
            <a:r>
              <a:rPr lang="en-US" altLang="ko-KR" sz="1800" dirty="0"/>
              <a:t>2SE’</a:t>
            </a:r>
            <a:r>
              <a:rPr lang="ko-KR" altLang="en-US" sz="1800" dirty="0"/>
              <a:t>라는</a:t>
            </a:r>
            <a:r>
              <a:rPr lang="en-US" altLang="ko-KR" sz="1800" dirty="0"/>
              <a:t> </a:t>
            </a:r>
            <a:r>
              <a:rPr lang="ko-KR" altLang="en-US" sz="1800" dirty="0"/>
              <a:t>신뢰구간 내에 </a:t>
            </a:r>
            <a:r>
              <a:rPr lang="ko-KR" altLang="en-US" sz="1800" dirty="0" err="1"/>
              <a:t>모비율을</a:t>
            </a:r>
            <a:r>
              <a:rPr lang="ko-KR" altLang="en-US" sz="1800" dirty="0"/>
              <a:t> 포함하고 나머지 </a:t>
            </a:r>
            <a:r>
              <a:rPr lang="en-US" altLang="ko-KR" sz="1800" dirty="0"/>
              <a:t>5%</a:t>
            </a:r>
            <a:r>
              <a:rPr lang="ko-KR" altLang="en-US" sz="1800" dirty="0"/>
              <a:t>는 포함하지 않는다</a:t>
            </a:r>
            <a:r>
              <a:rPr lang="en-US" altLang="ko-KR" sz="1800" dirty="0"/>
              <a:t>.</a:t>
            </a:r>
          </a:p>
        </p:txBody>
      </p:sp>
      <p:sp>
        <p:nvSpPr>
          <p:cNvPr id="5" name="AutoShape 5"/>
          <p:cNvSpPr>
            <a:spLocks noChangeArrowheads="1"/>
          </p:cNvSpPr>
          <p:nvPr/>
        </p:nvSpPr>
        <p:spPr bwMode="auto">
          <a:xfrm>
            <a:off x="1988400" y="1612801"/>
            <a:ext cx="217244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신뢰구간의 해석</a:t>
            </a:r>
            <a:endParaRPr lang="ko-KR" altLang="en-US" b="1"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ko-KR" sz="4000" dirty="0"/>
              <a:t>8. </a:t>
            </a:r>
            <a:r>
              <a:rPr lang="ko-KR" altLang="en-US" sz="4000" dirty="0"/>
              <a:t>신뢰구간의 해석</a:t>
            </a:r>
          </a:p>
        </p:txBody>
      </p:sp>
      <p:sp>
        <p:nvSpPr>
          <p:cNvPr id="28675" name="Rectangle 13"/>
          <p:cNvSpPr>
            <a:spLocks noChangeArrowheads="1"/>
          </p:cNvSpPr>
          <p:nvPr/>
        </p:nvSpPr>
        <p:spPr bwMode="auto">
          <a:xfrm>
            <a:off x="6265863" y="5715000"/>
            <a:ext cx="432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latinLnBrk="1">
              <a:spcBef>
                <a:spcPct val="20000"/>
              </a:spcBef>
              <a:buFont typeface="Arial" panose="020B0604020202020204" pitchFamily="34" charset="0"/>
              <a:buChar char="•"/>
              <a:defRPr sz="3200">
                <a:solidFill>
                  <a:schemeClr val="tx1"/>
                </a:solidFill>
                <a:latin typeface="맑은 고딕" panose="020B0503020000020004" pitchFamily="50" charset="-127"/>
              </a:defRPr>
            </a:lvl1pPr>
            <a:lvl2pPr marL="742950" indent="-285750" latinLnBrk="1">
              <a:spcBef>
                <a:spcPct val="20000"/>
              </a:spcBef>
              <a:buFont typeface="Arial" panose="020B0604020202020204" pitchFamily="34" charset="0"/>
              <a:buChar char="–"/>
              <a:defRPr sz="2800">
                <a:solidFill>
                  <a:schemeClr val="tx1"/>
                </a:solidFill>
                <a:latin typeface="맑은 고딕" panose="020B0503020000020004" pitchFamily="50" charset="-127"/>
              </a:defRPr>
            </a:lvl2pPr>
            <a:lvl3pPr marL="1143000" indent="-228600" latinLnBrk="1">
              <a:spcBef>
                <a:spcPct val="20000"/>
              </a:spcBef>
              <a:buFont typeface="Arial" panose="020B0604020202020204" pitchFamily="34" charset="0"/>
              <a:buChar char="•"/>
              <a:defRPr sz="2400">
                <a:solidFill>
                  <a:schemeClr val="tx1"/>
                </a:solidFill>
                <a:latin typeface="맑은 고딕" panose="020B0503020000020004" pitchFamily="50" charset="-127"/>
              </a:defRPr>
            </a:lvl3pPr>
            <a:lvl4pPr marL="16002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4pPr>
            <a:lvl5pPr marL="2057400" indent="-228600" latinLnBrk="1">
              <a:spcBef>
                <a:spcPct val="20000"/>
              </a:spcBef>
              <a:buFont typeface="Arial" panose="020B0604020202020204" pitchFamily="34" charset="0"/>
              <a:buChar char="»"/>
              <a:defRPr sz="2000">
                <a:solidFill>
                  <a:schemeClr val="tx1"/>
                </a:solidFill>
                <a:latin typeface="맑은 고딕" panose="020B0503020000020004" pitchFamily="50" charset="-127"/>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맑은 고딕" panose="020B0503020000020004" pitchFamily="50" charset="-127"/>
              </a:defRPr>
            </a:lvl9pPr>
          </a:lstStyle>
          <a:p>
            <a:pPr latinLnBrk="0">
              <a:spcBef>
                <a:spcPct val="0"/>
              </a:spcBef>
              <a:buFontTx/>
              <a:buNone/>
            </a:pPr>
            <a:r>
              <a:rPr lang="en-US" altLang="ko-KR" sz="1000">
                <a:solidFill>
                  <a:srgbClr val="000000"/>
                </a:solidFill>
                <a:latin typeface="바탕" panose="02030600000101010101" pitchFamily="18" charset="-127"/>
                <a:ea typeface="바탕" panose="02030600000101010101" pitchFamily="18" charset="-127"/>
              </a:rPr>
              <a:t> </a:t>
            </a:r>
            <a:endParaRPr lang="en-US" altLang="ko-KR" sz="1800">
              <a:latin typeface="Times New Roman" panose="02020603050405020304" pitchFamily="18" charset="0"/>
              <a:ea typeface="굴림" panose="020B0600000101010101" pitchFamily="50" charset="-127"/>
            </a:endParaRPr>
          </a:p>
        </p:txBody>
      </p:sp>
      <p:pic>
        <p:nvPicPr>
          <p:cNvPr id="28678"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79776" y="2204864"/>
            <a:ext cx="3881438"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직사각형 7"/>
          <p:cNvSpPr/>
          <p:nvPr/>
        </p:nvSpPr>
        <p:spPr>
          <a:xfrm>
            <a:off x="2309786" y="5402540"/>
            <a:ext cx="8072494" cy="1285288"/>
          </a:xfrm>
          <a:prstGeom prst="rect">
            <a:avLst/>
          </a:prstGeom>
        </p:spPr>
        <p:txBody>
          <a:bodyPr wrap="square">
            <a:spAutoFit/>
          </a:bodyPr>
          <a:lstStyle/>
          <a:p>
            <a:pPr latinLnBrk="0">
              <a:lnSpc>
                <a:spcPct val="150000"/>
              </a:lnSpc>
              <a:spcBef>
                <a:spcPts val="24"/>
              </a:spcBef>
            </a:pPr>
            <a:r>
              <a:rPr lang="en-US" altLang="ko-KR" b="1" dirty="0">
                <a:ea typeface="굴림" panose="020B0600000101010101" pitchFamily="50" charset="-127"/>
              </a:rPr>
              <a:t> </a:t>
            </a:r>
            <a:r>
              <a:rPr lang="en-US" altLang="ko-KR" dirty="0"/>
              <a:t>100</a:t>
            </a:r>
            <a:r>
              <a:rPr lang="ko-KR" altLang="en-US" dirty="0"/>
              <a:t>개의 서로 다른 표본에서 구한 </a:t>
            </a:r>
            <a:r>
              <a:rPr lang="en-US" altLang="ko-KR" dirty="0"/>
              <a:t>100</a:t>
            </a:r>
            <a:r>
              <a:rPr lang="ko-KR" altLang="en-US" dirty="0"/>
              <a:t>개의 </a:t>
            </a:r>
            <a:r>
              <a:rPr lang="en-US" altLang="ko-KR" dirty="0"/>
              <a:t>95% </a:t>
            </a:r>
            <a:r>
              <a:rPr lang="ko-KR" altLang="en-US" dirty="0"/>
              <a:t>신뢰구간이 그려져 있다</a:t>
            </a:r>
            <a:r>
              <a:rPr lang="en-US" altLang="ko-KR" dirty="0"/>
              <a:t>.</a:t>
            </a:r>
          </a:p>
          <a:p>
            <a:pPr latinLnBrk="0">
              <a:lnSpc>
                <a:spcPct val="150000"/>
              </a:lnSpc>
              <a:spcBef>
                <a:spcPts val="24"/>
              </a:spcBef>
            </a:pPr>
            <a:r>
              <a:rPr lang="ko-KR" altLang="en-US" dirty="0"/>
              <a:t>신뢰구간은 표본마다 다르게 나타난다</a:t>
            </a:r>
            <a:r>
              <a:rPr lang="en-US" altLang="ko-KR" dirty="0"/>
              <a:t>. 100</a:t>
            </a:r>
            <a:r>
              <a:rPr lang="ko-KR" altLang="en-US" dirty="0"/>
              <a:t>개의 신뢰구간 중 </a:t>
            </a:r>
            <a:r>
              <a:rPr lang="en-US" altLang="ko-KR" dirty="0"/>
              <a:t>94</a:t>
            </a:r>
            <a:r>
              <a:rPr lang="ko-KR" altLang="en-US" dirty="0"/>
              <a:t>개의 신뢰구간이 </a:t>
            </a:r>
            <a:r>
              <a:rPr lang="ko-KR" altLang="en-US" dirty="0" err="1"/>
              <a:t>모비율</a:t>
            </a:r>
            <a:r>
              <a:rPr lang="en-US" altLang="ko-KR" dirty="0"/>
              <a:t>(</a:t>
            </a:r>
            <a:r>
              <a:rPr lang="ko-KR" altLang="en-US" dirty="0"/>
              <a:t>수직선</a:t>
            </a:r>
            <a:r>
              <a:rPr lang="en-US" altLang="ko-KR" dirty="0"/>
              <a:t>)</a:t>
            </a:r>
            <a:r>
              <a:rPr lang="ko-KR" altLang="en-US" dirty="0"/>
              <a:t>을 포함하고 있다</a:t>
            </a:r>
            <a:r>
              <a:rPr lang="en-US" altLang="ko-KR" dirty="0"/>
              <a:t>.</a:t>
            </a:r>
            <a:endParaRPr lang="ko-KR" altLang="en-US" dirty="0"/>
          </a:p>
        </p:txBody>
      </p:sp>
      <p:sp>
        <p:nvSpPr>
          <p:cNvPr id="9" name="AutoShape 5"/>
          <p:cNvSpPr>
            <a:spLocks noChangeArrowheads="1"/>
          </p:cNvSpPr>
          <p:nvPr/>
        </p:nvSpPr>
        <p:spPr bwMode="auto">
          <a:xfrm>
            <a:off x="1988400" y="1612801"/>
            <a:ext cx="217244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신뢰구간의 해석</a:t>
            </a:r>
            <a:endParaRPr lang="ko-KR" altLang="en-US" b="1"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제목 1"/>
          <p:cNvSpPr>
            <a:spLocks noGrp="1"/>
          </p:cNvSpPr>
          <p:nvPr>
            <p:ph type="title"/>
          </p:nvPr>
        </p:nvSpPr>
        <p:spPr>
          <a:xfrm>
            <a:off x="2024063" y="1000125"/>
            <a:ext cx="8229600" cy="1143000"/>
          </a:xfrm>
        </p:spPr>
        <p:txBody>
          <a:bodyPr/>
          <a:lstStyle/>
          <a:p>
            <a:pPr eaLnBrk="1" hangingPunct="1"/>
            <a:r>
              <a:rPr lang="ko-KR" altLang="en-US" sz="4000" dirty="0"/>
              <a:t>제 </a:t>
            </a:r>
            <a:r>
              <a:rPr lang="en-US" altLang="ko-KR" sz="4000" dirty="0"/>
              <a:t>17 </a:t>
            </a:r>
            <a:r>
              <a:rPr lang="ko-KR" altLang="en-US" sz="4000" dirty="0"/>
              <a:t>장  평균의 정확성</a:t>
            </a:r>
          </a:p>
        </p:txBody>
      </p:sp>
      <p:sp>
        <p:nvSpPr>
          <p:cNvPr id="16387" name="Rectangle 7"/>
          <p:cNvSpPr txBox="1">
            <a:spLocks noChangeArrowheads="1"/>
          </p:cNvSpPr>
          <p:nvPr/>
        </p:nvSpPr>
        <p:spPr bwMode="auto">
          <a:xfrm>
            <a:off x="3028461" y="2620622"/>
            <a:ext cx="4643464" cy="307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81000" indent="-3810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eaLnBrk="1" latinLnBrk="1" hangingPunct="1">
              <a:lnSpc>
                <a:spcPct val="120000"/>
              </a:lnSpc>
              <a:spcBef>
                <a:spcPct val="20000"/>
              </a:spcBef>
              <a:buFontTx/>
              <a:buAutoNum type="arabicPeriod"/>
            </a:pPr>
            <a:r>
              <a:rPr lang="ko-KR" altLang="en-US" sz="2000" dirty="0">
                <a:solidFill>
                  <a:srgbClr val="02060A"/>
                </a:solidFill>
                <a:latin typeface="맑은 고딕" panose="020B0503020000020004" pitchFamily="50" charset="-127"/>
              </a:rPr>
              <a:t>표본분포와 표준오차</a:t>
            </a:r>
          </a:p>
          <a:p>
            <a:pPr eaLnBrk="1" latinLnBrk="1" hangingPunct="1">
              <a:lnSpc>
                <a:spcPct val="120000"/>
              </a:lnSpc>
              <a:spcBef>
                <a:spcPct val="20000"/>
              </a:spcBef>
              <a:buFontTx/>
              <a:buAutoNum type="arabicPeriod"/>
            </a:pPr>
            <a:r>
              <a:rPr lang="ko-KR" altLang="en-US" sz="2000" dirty="0">
                <a:solidFill>
                  <a:srgbClr val="02060A"/>
                </a:solidFill>
                <a:latin typeface="맑은 고딕" panose="020B0503020000020004" pitchFamily="50" charset="-127"/>
              </a:rPr>
              <a:t>표본평균으로 모평균 추정하기</a:t>
            </a:r>
          </a:p>
          <a:p>
            <a:pPr eaLnBrk="1" latinLnBrk="1" hangingPunct="1">
              <a:lnSpc>
                <a:spcPct val="120000"/>
              </a:lnSpc>
              <a:spcBef>
                <a:spcPct val="20000"/>
              </a:spcBef>
              <a:buFontTx/>
              <a:buAutoNum type="arabicPeriod"/>
            </a:pPr>
            <a:r>
              <a:rPr lang="ko-KR" altLang="en-US" sz="2000" dirty="0">
                <a:solidFill>
                  <a:srgbClr val="02060A"/>
                </a:solidFill>
                <a:latin typeface="맑은 고딕" panose="020B0503020000020004" pitchFamily="50" charset="-127"/>
              </a:rPr>
              <a:t>표준오차</a:t>
            </a:r>
          </a:p>
          <a:p>
            <a:pPr eaLnBrk="1" latinLnBrk="1" hangingPunct="1">
              <a:lnSpc>
                <a:spcPct val="120000"/>
              </a:lnSpc>
              <a:spcBef>
                <a:spcPct val="20000"/>
              </a:spcBef>
              <a:buFontTx/>
              <a:buAutoNum type="arabicPeriod"/>
            </a:pPr>
            <a:r>
              <a:rPr lang="ko-KR" altLang="en-US" sz="2000" dirty="0">
                <a:solidFill>
                  <a:srgbClr val="02060A"/>
                </a:solidFill>
                <a:latin typeface="맑은 고딕" panose="020B0503020000020004" pitchFamily="50" charset="-127"/>
              </a:rPr>
              <a:t>측정오차</a:t>
            </a:r>
            <a:endParaRPr lang="en-US" altLang="ko-KR" sz="2000" dirty="0">
              <a:solidFill>
                <a:srgbClr val="02060A"/>
              </a:solidFill>
              <a:latin typeface="맑은 고딕" panose="020B0503020000020004" pitchFamily="50" charset="-127"/>
            </a:endParaRPr>
          </a:p>
          <a:p>
            <a:pPr eaLnBrk="1" latinLnBrk="1" hangingPunct="1">
              <a:lnSpc>
                <a:spcPct val="120000"/>
              </a:lnSpc>
              <a:spcBef>
                <a:spcPct val="20000"/>
              </a:spcBef>
              <a:buFontTx/>
              <a:buAutoNum type="arabicPeriod"/>
            </a:pPr>
            <a:r>
              <a:rPr lang="ko-KR" altLang="en-US" sz="2000" dirty="0">
                <a:solidFill>
                  <a:srgbClr val="02060A"/>
                </a:solidFill>
                <a:latin typeface="맑은 고딕" panose="020B0503020000020004" pitchFamily="50" charset="-127"/>
              </a:rPr>
              <a:t>모집단과 표본의 관계</a:t>
            </a:r>
            <a:endParaRPr lang="en-US" altLang="ko-KR" sz="2000" dirty="0">
              <a:solidFill>
                <a:srgbClr val="02060A"/>
              </a:solidFill>
              <a:latin typeface="맑은 고딕" panose="020B0503020000020004" pitchFamily="50" charset="-127"/>
            </a:endParaRPr>
          </a:p>
        </p:txBody>
      </p:sp>
      <p:sp>
        <p:nvSpPr>
          <p:cNvPr id="2" name="TextBox 1"/>
          <p:cNvSpPr txBox="1"/>
          <p:nvPr/>
        </p:nvSpPr>
        <p:spPr>
          <a:xfrm>
            <a:off x="2024063" y="5080000"/>
            <a:ext cx="9202737" cy="646331"/>
          </a:xfrm>
          <a:prstGeom prst="rect">
            <a:avLst/>
          </a:prstGeom>
          <a:noFill/>
        </p:spPr>
        <p:txBody>
          <a:bodyPr wrap="square" rtlCol="0">
            <a:spAutoFit/>
          </a:bodyPr>
          <a:lstStyle/>
          <a:p>
            <a:r>
              <a:rPr lang="ko-KR" altLang="en-US" b="1" dirty="0">
                <a:solidFill>
                  <a:srgbClr val="C00000"/>
                </a:solidFill>
              </a:rPr>
              <a:t>비율도 평균의 일종</a:t>
            </a:r>
            <a:r>
              <a:rPr lang="en-US" altLang="ko-KR" b="1" dirty="0">
                <a:solidFill>
                  <a:srgbClr val="C00000"/>
                </a:solidFill>
              </a:rPr>
              <a:t>, </a:t>
            </a:r>
            <a:r>
              <a:rPr lang="ko-KR" altLang="en-US" b="1" dirty="0" err="1">
                <a:solidFill>
                  <a:srgbClr val="C00000"/>
                </a:solidFill>
              </a:rPr>
              <a:t>모비율은</a:t>
            </a:r>
            <a:r>
              <a:rPr lang="ko-KR" altLang="en-US" b="1" dirty="0">
                <a:solidFill>
                  <a:srgbClr val="C00000"/>
                </a:solidFill>
              </a:rPr>
              <a:t> 모평균</a:t>
            </a:r>
            <a:endParaRPr lang="en-US" altLang="ko-KR" b="1" dirty="0">
              <a:solidFill>
                <a:srgbClr val="C00000"/>
              </a:solidFill>
            </a:endParaRPr>
          </a:p>
          <a:p>
            <a:r>
              <a:rPr lang="ko-KR" altLang="en-US" b="1" dirty="0" err="1">
                <a:solidFill>
                  <a:srgbClr val="C00000"/>
                </a:solidFill>
              </a:rPr>
              <a:t>표본비율은</a:t>
            </a:r>
            <a:r>
              <a:rPr lang="ko-KR" altLang="en-US" b="1" dirty="0">
                <a:solidFill>
                  <a:srgbClr val="C00000"/>
                </a:solidFill>
              </a:rPr>
              <a:t> </a:t>
            </a:r>
            <a:r>
              <a:rPr lang="ko-KR" altLang="en-US" b="1" dirty="0" err="1">
                <a:solidFill>
                  <a:srgbClr val="C00000"/>
                </a:solidFill>
              </a:rPr>
              <a:t>표본평균</a:t>
            </a:r>
            <a:r>
              <a:rPr lang="en-US" altLang="ko-KR" b="1" dirty="0">
                <a:solidFill>
                  <a:srgbClr val="C00000"/>
                </a:solidFill>
              </a:rPr>
              <a:t>!</a:t>
            </a:r>
            <a:endParaRPr lang="ko-KR" altLang="en-US" b="1" dirty="0">
              <a:solidFill>
                <a:srgbClr val="C00000"/>
              </a:solidFill>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809875" y="285750"/>
            <a:ext cx="5867400" cy="762000"/>
          </a:xfrm>
        </p:spPr>
        <p:txBody>
          <a:bodyPr rtlCol="0">
            <a:normAutofit fontScale="90000"/>
          </a:bodyPr>
          <a:lstStyle/>
          <a:p>
            <a:pPr>
              <a:defRPr/>
            </a:pPr>
            <a:r>
              <a:rPr lang="en-US" altLang="ko-KR" dirty="0"/>
              <a:t>1. </a:t>
            </a:r>
            <a:r>
              <a:rPr lang="ko-KR" altLang="en-US" dirty="0"/>
              <a:t>표본분포와 표준오차</a:t>
            </a:r>
          </a:p>
        </p:txBody>
      </p:sp>
      <p:grpSp>
        <p:nvGrpSpPr>
          <p:cNvPr id="2" name="그룹 23"/>
          <p:cNvGrpSpPr>
            <a:grpSpLocks/>
          </p:cNvGrpSpPr>
          <p:nvPr/>
        </p:nvGrpSpPr>
        <p:grpSpPr bwMode="auto">
          <a:xfrm>
            <a:off x="2024063" y="2786063"/>
            <a:ext cx="8001000" cy="2587154"/>
            <a:chOff x="500034" y="2786058"/>
            <a:chExt cx="8001056" cy="2587172"/>
          </a:xfrm>
        </p:grpSpPr>
        <p:sp>
          <p:nvSpPr>
            <p:cNvPr id="18438" name="Rectangle 35"/>
            <p:cNvSpPr>
              <a:spLocks noChangeArrowheads="1"/>
            </p:cNvSpPr>
            <p:nvPr/>
          </p:nvSpPr>
          <p:spPr bwMode="auto">
            <a:xfrm>
              <a:off x="500034" y="2857491"/>
              <a:ext cx="928695" cy="50006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r>
                <a:rPr lang="ko-KR" altLang="en-US" dirty="0">
                  <a:latin typeface="맑은 고딕" panose="020B0503020000020004" pitchFamily="50" charset="-127"/>
                </a:rPr>
                <a:t>우연</a:t>
              </a:r>
            </a:p>
          </p:txBody>
        </p:sp>
        <p:sp>
          <p:nvSpPr>
            <p:cNvPr id="18439" name="Rectangle 36"/>
            <p:cNvSpPr>
              <a:spLocks noChangeArrowheads="1"/>
            </p:cNvSpPr>
            <p:nvPr/>
          </p:nvSpPr>
          <p:spPr bwMode="auto">
            <a:xfrm>
              <a:off x="2285984" y="2786058"/>
              <a:ext cx="3643338" cy="9286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r>
                <a:rPr lang="ko-KR" altLang="en-US" dirty="0">
                  <a:latin typeface="맑은 고딕" panose="020B0503020000020004" pitchFamily="50" charset="-127"/>
                </a:rPr>
                <a:t>추출할 때마다 표본 내</a:t>
              </a:r>
            </a:p>
            <a:p>
              <a:pPr algn="just"/>
              <a:r>
                <a:rPr lang="en-US" altLang="ko-KR" dirty="0">
                  <a:latin typeface="맑은 고딕" panose="020B0503020000020004" pitchFamily="50" charset="-127"/>
                </a:rPr>
                <a:t>25</a:t>
              </a:r>
              <a:r>
                <a:rPr lang="ko-KR" altLang="en-US" dirty="0">
                  <a:latin typeface="맑은 고딕" panose="020B0503020000020004" pitchFamily="50" charset="-127"/>
                </a:rPr>
                <a:t>개의 숫자가 달라짐</a:t>
              </a:r>
            </a:p>
          </p:txBody>
        </p:sp>
        <p:sp>
          <p:nvSpPr>
            <p:cNvPr id="18440" name="Rectangle 38"/>
            <p:cNvSpPr>
              <a:spLocks noChangeArrowheads="1"/>
            </p:cNvSpPr>
            <p:nvPr/>
          </p:nvSpPr>
          <p:spPr bwMode="auto">
            <a:xfrm>
              <a:off x="6858016" y="2786058"/>
              <a:ext cx="1643074" cy="92869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r>
                <a:rPr lang="ko-KR" altLang="en-US" dirty="0">
                  <a:latin typeface="맑은 고딕" panose="020B0503020000020004" pitchFamily="50" charset="-127"/>
                </a:rPr>
                <a:t>표본평균이</a:t>
              </a:r>
            </a:p>
            <a:p>
              <a:pPr algn="just"/>
              <a:r>
                <a:rPr lang="ko-KR" altLang="en-US" dirty="0">
                  <a:latin typeface="맑은 고딕" panose="020B0503020000020004" pitchFamily="50" charset="-127"/>
                </a:rPr>
                <a:t>달라짐</a:t>
              </a:r>
            </a:p>
          </p:txBody>
        </p:sp>
        <p:sp>
          <p:nvSpPr>
            <p:cNvPr id="19469" name="Rectangle 40"/>
            <p:cNvSpPr>
              <a:spLocks noChangeArrowheads="1"/>
            </p:cNvSpPr>
            <p:nvPr/>
          </p:nvSpPr>
          <p:spPr bwMode="auto">
            <a:xfrm>
              <a:off x="1714479" y="4143380"/>
              <a:ext cx="3937647" cy="1229850"/>
            </a:xfrm>
            <a:prstGeom prst="rect">
              <a:avLst/>
            </a:prstGeom>
            <a:solidFill>
              <a:schemeClr val="accent1">
                <a:lumMod val="40000"/>
                <a:lumOff val="60000"/>
                <a:alpha val="50000"/>
              </a:schemeClr>
            </a:solidFill>
            <a:ln w="9525">
              <a:solidFill>
                <a:schemeClr val="tx1"/>
              </a:solidFill>
              <a:miter lim="800000"/>
              <a:headEnd/>
              <a:tailEnd/>
            </a:ln>
          </p:spPr>
          <p:txBody>
            <a:bodyPr wrap="none" anchor="ctr"/>
            <a:lstStyle/>
            <a:p>
              <a:pPr algn="just">
                <a:defRPr/>
              </a:pPr>
              <a:r>
                <a:rPr lang="ko-KR" altLang="en-US" dirty="0">
                  <a:latin typeface="맑은 고딕" pitchFamily="50" charset="-127"/>
                </a:rPr>
                <a:t>표본평균의 </a:t>
              </a:r>
              <a:r>
                <a:rPr lang="ko-KR" altLang="en-US" dirty="0" err="1">
                  <a:latin typeface="맑은 고딕" pitchFamily="50" charset="-127"/>
                </a:rPr>
                <a:t>기대값과</a:t>
              </a:r>
              <a:r>
                <a:rPr lang="ko-KR" altLang="en-US" dirty="0">
                  <a:latin typeface="맑은 고딕" pitchFamily="50" charset="-127"/>
                </a:rPr>
                <a:t> 표준오차를 </a:t>
              </a:r>
              <a:endParaRPr lang="en-US" altLang="ko-KR" dirty="0">
                <a:latin typeface="맑은 고딕" pitchFamily="50" charset="-127"/>
              </a:endParaRPr>
            </a:p>
            <a:p>
              <a:pPr algn="just">
                <a:defRPr/>
              </a:pPr>
              <a:r>
                <a:rPr lang="ko-KR" altLang="en-US" dirty="0">
                  <a:latin typeface="맑은 고딕" pitchFamily="50" charset="-127"/>
                </a:rPr>
                <a:t>구해 보면 표본평균이 어떻게 </a:t>
              </a:r>
              <a:endParaRPr lang="en-US" altLang="ko-KR" dirty="0">
                <a:latin typeface="맑은 고딕" pitchFamily="50" charset="-127"/>
              </a:endParaRPr>
            </a:p>
            <a:p>
              <a:pPr algn="just">
                <a:defRPr/>
              </a:pPr>
              <a:r>
                <a:rPr lang="ko-KR" altLang="en-US" dirty="0">
                  <a:latin typeface="맑은 고딕" pitchFamily="50" charset="-127"/>
                </a:rPr>
                <a:t>실현될지 어느</a:t>
              </a:r>
              <a:r>
                <a:rPr lang="en-US" altLang="ko-KR" dirty="0">
                  <a:latin typeface="맑은 고딕" pitchFamily="50" charset="-127"/>
                </a:rPr>
                <a:t> </a:t>
              </a:r>
              <a:r>
                <a:rPr lang="ko-KR" altLang="en-US" dirty="0">
                  <a:latin typeface="맑은 고딕" pitchFamily="50" charset="-127"/>
                </a:rPr>
                <a:t>정도</a:t>
              </a:r>
              <a:r>
                <a:rPr lang="en-US" altLang="ko-KR" dirty="0">
                  <a:latin typeface="맑은 고딕" pitchFamily="50" charset="-127"/>
                </a:rPr>
                <a:t> “</a:t>
              </a:r>
              <a:r>
                <a:rPr lang="ko-KR" altLang="en-US" dirty="0">
                  <a:latin typeface="맑은 고딕" pitchFamily="50" charset="-127"/>
                </a:rPr>
                <a:t>그림</a:t>
              </a:r>
              <a:r>
                <a:rPr lang="en-US" altLang="ko-KR" dirty="0">
                  <a:latin typeface="맑은 고딕" pitchFamily="50" charset="-127"/>
                </a:rPr>
                <a:t>”</a:t>
              </a:r>
              <a:r>
                <a:rPr lang="ko-KR" altLang="en-US" dirty="0">
                  <a:latin typeface="맑은 고딕" pitchFamily="50" charset="-127"/>
                </a:rPr>
                <a:t>이 그려짐</a:t>
              </a:r>
              <a:endParaRPr lang="en-US" altLang="ko-KR" b="1" dirty="0">
                <a:latin typeface="HCI Poppy" charset="0"/>
                <a:ea typeface="휴먼명조" charset="-127"/>
              </a:endParaRPr>
            </a:p>
          </p:txBody>
        </p:sp>
        <p:sp>
          <p:nvSpPr>
            <p:cNvPr id="21" name="오른쪽 화살표 20"/>
            <p:cNvSpPr/>
            <p:nvPr/>
          </p:nvSpPr>
          <p:spPr>
            <a:xfrm>
              <a:off x="1571603" y="3071810"/>
              <a:ext cx="571504"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 name="오른쪽 화살표 21"/>
            <p:cNvSpPr/>
            <p:nvPr/>
          </p:nvSpPr>
          <p:spPr>
            <a:xfrm>
              <a:off x="6143635" y="3071810"/>
              <a:ext cx="571504"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3" name="오른쪽 화살표 22"/>
            <p:cNvSpPr/>
            <p:nvPr/>
          </p:nvSpPr>
          <p:spPr>
            <a:xfrm>
              <a:off x="785786" y="4643446"/>
              <a:ext cx="642941"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sp>
        <p:nvSpPr>
          <p:cNvPr id="13" name="AutoShape 5"/>
          <p:cNvSpPr>
            <a:spLocks noChangeArrowheads="1"/>
          </p:cNvSpPr>
          <p:nvPr/>
        </p:nvSpPr>
        <p:spPr bwMode="auto">
          <a:xfrm>
            <a:off x="1988400" y="1612801"/>
            <a:ext cx="223524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 </a:t>
            </a:r>
            <a:r>
              <a:rPr lang="ko-KR" altLang="en-US" b="1" dirty="0" err="1"/>
              <a:t>기대값과</a:t>
            </a:r>
            <a:r>
              <a:rPr lang="ko-KR" altLang="en-US" b="1" dirty="0"/>
              <a:t> 표준오차</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8BFAE3-411C-439A-AD5B-E256E49092A5}"/>
              </a:ext>
            </a:extLst>
          </p:cNvPr>
          <p:cNvSpPr>
            <a:spLocks noGrp="1"/>
          </p:cNvSpPr>
          <p:nvPr>
            <p:ph type="title"/>
          </p:nvPr>
        </p:nvSpPr>
        <p:spPr>
          <a:xfrm>
            <a:off x="838200" y="516514"/>
            <a:ext cx="10515600" cy="79492"/>
          </a:xfrm>
        </p:spPr>
        <p:txBody>
          <a:bodyPr>
            <a:noAutofit/>
          </a:bodyPr>
          <a:lstStyle/>
          <a:p>
            <a:r>
              <a:rPr lang="en-US" altLang="ko-KR" sz="3200" dirty="0"/>
              <a:t>Python </a:t>
            </a:r>
            <a:r>
              <a:rPr lang="ko-KR" altLang="en-US" sz="3200" dirty="0"/>
              <a:t>실습</a:t>
            </a:r>
          </a:p>
        </p:txBody>
      </p:sp>
      <p:sp>
        <p:nvSpPr>
          <p:cNvPr id="3" name="내용 개체 틀 2"/>
          <p:cNvSpPr>
            <a:spLocks noGrp="1"/>
          </p:cNvSpPr>
          <p:nvPr>
            <p:ph idx="1"/>
          </p:nvPr>
        </p:nvSpPr>
        <p:spPr>
          <a:xfrm>
            <a:off x="838200" y="1123406"/>
            <a:ext cx="10515600" cy="5053557"/>
          </a:xfrm>
        </p:spPr>
        <p:txBody>
          <a:bodyPr>
            <a:normAutofit/>
          </a:bodyPr>
          <a:lstStyle/>
          <a:p>
            <a:r>
              <a:rPr lang="ko-KR" altLang="en-US" sz="2000" dirty="0"/>
              <a:t>통계</a:t>
            </a:r>
            <a:r>
              <a:rPr lang="en-US" altLang="ko-KR" sz="2000" dirty="0"/>
              <a:t>, </a:t>
            </a:r>
            <a:r>
              <a:rPr lang="ko-KR" altLang="en-US" sz="2000" dirty="0"/>
              <a:t>데이터 </a:t>
            </a:r>
            <a:r>
              <a:rPr lang="ko-KR" altLang="en-US" sz="2000" dirty="0" err="1"/>
              <a:t>사이언스의</a:t>
            </a:r>
            <a:r>
              <a:rPr lang="ko-KR" altLang="en-US" sz="2000" dirty="0"/>
              <a:t> 주요 개념을 </a:t>
            </a:r>
            <a:r>
              <a:rPr lang="ko-KR" altLang="en-US" sz="2000" dirty="0" err="1"/>
              <a:t>파이썬으로</a:t>
            </a:r>
            <a:r>
              <a:rPr lang="ko-KR" altLang="en-US" sz="2000" dirty="0"/>
              <a:t> 구현</a:t>
            </a:r>
            <a:endParaRPr lang="en-US" altLang="ko-KR" sz="2000" dirty="0"/>
          </a:p>
          <a:p>
            <a:r>
              <a:rPr lang="ko-KR" altLang="en-US" sz="2000" dirty="0"/>
              <a:t>기초통계학</a:t>
            </a:r>
            <a:r>
              <a:rPr lang="en-US" altLang="ko-KR" sz="2000" dirty="0"/>
              <a:t>/</a:t>
            </a:r>
            <a:r>
              <a:rPr lang="ko-KR" altLang="en-US" sz="2000" dirty="0"/>
              <a:t>계량경제학</a:t>
            </a:r>
            <a:r>
              <a:rPr lang="en-US" altLang="ko-KR" sz="2000" dirty="0"/>
              <a:t>, </a:t>
            </a:r>
            <a:r>
              <a:rPr lang="ko-KR" altLang="en-US" sz="2000" dirty="0"/>
              <a:t>통계학습 파트로 나누어 실습함</a:t>
            </a:r>
            <a:endParaRPr lang="en-US" altLang="ko-KR" sz="2000" dirty="0"/>
          </a:p>
          <a:p>
            <a:r>
              <a:rPr lang="ko-KR" altLang="en-US" sz="2000" dirty="0"/>
              <a:t>자세한 계획은 </a:t>
            </a:r>
            <a:r>
              <a:rPr lang="en-US" altLang="ko-KR" sz="2000" dirty="0"/>
              <a:t>Python</a:t>
            </a:r>
            <a:r>
              <a:rPr lang="ko-KR" altLang="en-US" sz="2000" dirty="0"/>
              <a:t> 교안 참조</a:t>
            </a:r>
            <a:endParaRPr lang="en-US" altLang="ko-KR" sz="2000" dirty="0"/>
          </a:p>
        </p:txBody>
      </p:sp>
    </p:spTree>
    <p:extLst>
      <p:ext uri="{BB962C8B-B14F-4D97-AF65-F5344CB8AC3E}">
        <p14:creationId xmlns:p14="http://schemas.microsoft.com/office/powerpoint/2010/main" val="736111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2. </a:t>
            </a:r>
            <a:r>
              <a:rPr lang="ko-KR" altLang="en-US" sz="4000" dirty="0">
                <a:latin typeface="나눔고딕" panose="020D0604000000000000" pitchFamily="50" charset="-127"/>
                <a:ea typeface="나눔고딕" panose="020D0604000000000000" pitchFamily="50" charset="-127"/>
              </a:rPr>
              <a:t>평균</a:t>
            </a:r>
            <a:r>
              <a:rPr lang="en-US" altLang="ko-KR" sz="4000" dirty="0">
                <a:latin typeface="나눔고딕" panose="020D0604000000000000" pitchFamily="50" charset="-127"/>
                <a:ea typeface="나눔고딕" panose="020D0604000000000000" pitchFamily="50" charset="-127"/>
              </a:rPr>
              <a:t>, </a:t>
            </a:r>
            <a:r>
              <a:rPr lang="ko-KR" altLang="en-US" sz="4000" dirty="0">
                <a:latin typeface="나눔고딕" panose="020D0604000000000000" pitchFamily="50" charset="-127"/>
                <a:ea typeface="나눔고딕" panose="020D0604000000000000" pitchFamily="50" charset="-127"/>
              </a:rPr>
              <a:t>중앙값</a:t>
            </a:r>
            <a:r>
              <a:rPr lang="en-US" altLang="ko-KR" sz="4000" dirty="0">
                <a:latin typeface="나눔고딕" panose="020D0604000000000000" pitchFamily="50" charset="-127"/>
                <a:ea typeface="나눔고딕" panose="020D0604000000000000" pitchFamily="50" charset="-127"/>
              </a:rPr>
              <a:t>, </a:t>
            </a:r>
            <a:r>
              <a:rPr lang="ko-KR" altLang="en-US" sz="4000" dirty="0" err="1">
                <a:latin typeface="나눔고딕" panose="020D0604000000000000" pitchFamily="50" charset="-127"/>
                <a:ea typeface="나눔고딕" panose="020D0604000000000000" pitchFamily="50" charset="-127"/>
              </a:rPr>
              <a:t>최빈치</a:t>
            </a:r>
            <a:endParaRPr lang="ko-KR" altLang="en-US" sz="4000" dirty="0">
              <a:latin typeface="나눔고딕" panose="020D0604000000000000" pitchFamily="50" charset="-127"/>
              <a:ea typeface="나눔고딕" panose="020D0604000000000000" pitchFamily="50" charset="-127"/>
            </a:endParaRPr>
          </a:p>
        </p:txBody>
      </p:sp>
      <p:sp>
        <p:nvSpPr>
          <p:cNvPr id="18434" name="내용 개체 틀 2"/>
          <p:cNvSpPr>
            <a:spLocks noGrp="1"/>
          </p:cNvSpPr>
          <p:nvPr>
            <p:ph idx="1"/>
          </p:nvPr>
        </p:nvSpPr>
        <p:spPr>
          <a:xfrm>
            <a:off x="1952596" y="1771600"/>
            <a:ext cx="8229600" cy="4825752"/>
          </a:xfrm>
        </p:spPr>
        <p:txBody>
          <a:bodyPr>
            <a:normAutofit/>
          </a:bodyPr>
          <a:lstStyle/>
          <a:p>
            <a:pPr>
              <a:lnSpc>
                <a:spcPct val="150000"/>
              </a:lnSpc>
              <a:buNone/>
            </a:pP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이는 중앙값이 </a:t>
            </a:r>
            <a:r>
              <a:rPr lang="en-US" altLang="ko-KR" sz="1800" dirty="0">
                <a:latin typeface="나눔고딕" panose="020D0604000000000000" pitchFamily="50" charset="-127"/>
                <a:ea typeface="나눔고딕" panose="020D0604000000000000" pitchFamily="50" charset="-127"/>
              </a:rPr>
              <a:t>LAD (least absolute deviation)</a:t>
            </a:r>
            <a:r>
              <a:rPr lang="ko-KR" altLang="en-US" sz="1800" dirty="0">
                <a:latin typeface="나눔고딕" panose="020D0604000000000000" pitchFamily="50" charset="-127"/>
                <a:ea typeface="나눔고딕" panose="020D0604000000000000" pitchFamily="50" charset="-127"/>
              </a:rPr>
              <a:t>의 해로 얻어진다는 것과 수학적으로 같은 내용임</a:t>
            </a:r>
            <a:endParaRPr lang="en-US"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이는 유권자의 선호를 </a:t>
            </a:r>
            <a:r>
              <a:rPr lang="ko-KR" altLang="en-US" sz="1800" dirty="0" err="1">
                <a:latin typeface="나눔고딕" panose="020D0604000000000000" pitchFamily="50" charset="-127"/>
                <a:ea typeface="나눔고딕" panose="020D0604000000000000" pitchFamily="50" charset="-127"/>
              </a:rPr>
              <a:t>일차원</a:t>
            </a:r>
            <a:r>
              <a:rPr lang="ko-KR" altLang="en-US" sz="1800" dirty="0">
                <a:latin typeface="나눔고딕" panose="020D0604000000000000" pitchFamily="50" charset="-127"/>
                <a:ea typeface="나눔고딕" panose="020D0604000000000000" pitchFamily="50" charset="-127"/>
              </a:rPr>
              <a:t> 실직선 상에서 표현할 수 있을 때 성립함</a:t>
            </a:r>
          </a:p>
        </p:txBody>
      </p:sp>
      <p:sp>
        <p:nvSpPr>
          <p:cNvPr id="7" name="AutoShape 58"/>
          <p:cNvSpPr>
            <a:spLocks noChangeArrowheads="1"/>
          </p:cNvSpPr>
          <p:nvPr/>
        </p:nvSpPr>
        <p:spPr bwMode="auto">
          <a:xfrm>
            <a:off x="1698172" y="1603989"/>
            <a:ext cx="310168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나눔고딕" panose="020D0604000000000000" pitchFamily="50" charset="-127"/>
                <a:ea typeface="나눔고딕" panose="020D0604000000000000" pitchFamily="50" charset="-127"/>
              </a:rPr>
              <a:t>Median Voter Theorem</a:t>
            </a:r>
          </a:p>
        </p:txBody>
      </p:sp>
    </p:spTree>
    <p:extLst>
      <p:ext uri="{BB962C8B-B14F-4D97-AF65-F5344CB8AC3E}">
        <p14:creationId xmlns:p14="http://schemas.microsoft.com/office/powerpoint/2010/main" val="145209866"/>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809875" y="285750"/>
            <a:ext cx="5867400" cy="762000"/>
          </a:xfrm>
        </p:spPr>
        <p:txBody>
          <a:bodyPr rtlCol="0">
            <a:normAutofit fontScale="90000"/>
          </a:bodyPr>
          <a:lstStyle/>
          <a:p>
            <a:pPr>
              <a:defRPr/>
            </a:pPr>
            <a:r>
              <a:rPr lang="en-US" altLang="ko-KR" dirty="0"/>
              <a:t>1. </a:t>
            </a:r>
            <a:r>
              <a:rPr lang="ko-KR" altLang="en-US" dirty="0"/>
              <a:t>표본분포와 표준오차</a:t>
            </a:r>
          </a:p>
        </p:txBody>
      </p:sp>
      <p:sp>
        <p:nvSpPr>
          <p:cNvPr id="17411" name="Text Box 29"/>
          <p:cNvSpPr txBox="1">
            <a:spLocks noChangeArrowheads="1"/>
          </p:cNvSpPr>
          <p:nvPr/>
        </p:nvSpPr>
        <p:spPr bwMode="auto">
          <a:xfrm>
            <a:off x="1890713" y="2208912"/>
            <a:ext cx="7848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7825" indent="-377825">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indent="0">
              <a:lnSpc>
                <a:spcPct val="150000"/>
              </a:lnSpc>
              <a:spcBef>
                <a:spcPts val="24"/>
              </a:spcBef>
            </a:pPr>
            <a:r>
              <a:rPr lang="ko-KR" altLang="en-US" dirty="0">
                <a:latin typeface="맑은 고딕" panose="020B0503020000020004" pitchFamily="50" charset="-127"/>
              </a:rPr>
              <a:t>상자로부터 무작위로 추출한 숫자들의 평균과 상자의 평균이 확률오차에 의해서 얼마나 차이가 날까</a:t>
            </a:r>
            <a:r>
              <a:rPr lang="en-US" altLang="ko-KR" dirty="0">
                <a:latin typeface="맑은 고딕" panose="020B0503020000020004" pitchFamily="50" charset="-127"/>
              </a:rPr>
              <a:t>?</a:t>
            </a:r>
          </a:p>
          <a:p>
            <a:pPr marL="0" indent="0">
              <a:lnSpc>
                <a:spcPct val="150000"/>
              </a:lnSpc>
              <a:spcBef>
                <a:spcPts val="24"/>
              </a:spcBef>
            </a:pPr>
            <a:r>
              <a:rPr lang="ko-KR" altLang="en-US" dirty="0">
                <a:latin typeface="맑은 고딕" panose="020B0503020000020004" pitchFamily="50" charset="-127"/>
              </a:rPr>
              <a:t>궁금하면 </a:t>
            </a:r>
            <a:r>
              <a:rPr lang="en-US" altLang="ko-KR" dirty="0">
                <a:latin typeface="맑은 고딕" panose="020B0503020000020004" pitchFamily="50" charset="-127"/>
              </a:rPr>
              <a:t>1 </a:t>
            </a:r>
            <a:r>
              <a:rPr lang="ko-KR" altLang="en-US" dirty="0">
                <a:latin typeface="맑은 고딕" panose="020B0503020000020004" pitchFamily="50" charset="-127"/>
              </a:rPr>
              <a:t>부터 </a:t>
            </a:r>
            <a:r>
              <a:rPr lang="en-US" altLang="ko-KR" dirty="0">
                <a:latin typeface="맑은 고딕" panose="020B0503020000020004" pitchFamily="50" charset="-127"/>
              </a:rPr>
              <a:t>7 </a:t>
            </a:r>
            <a:r>
              <a:rPr lang="ko-KR" altLang="en-US" dirty="0">
                <a:latin typeface="맑은 고딕" panose="020B0503020000020004" pitchFamily="50" charset="-127"/>
              </a:rPr>
              <a:t>까지의 카드가 한 장씩 들어 있는 상자로부터 </a:t>
            </a:r>
            <a:r>
              <a:rPr lang="en-US" altLang="ko-KR" dirty="0">
                <a:latin typeface="맑은 고딕" panose="020B0503020000020004" pitchFamily="50" charset="-127"/>
              </a:rPr>
              <a:t>25</a:t>
            </a:r>
            <a:r>
              <a:rPr lang="ko-KR" altLang="en-US" dirty="0">
                <a:latin typeface="맑은 고딕" panose="020B0503020000020004" pitchFamily="50" charset="-127"/>
              </a:rPr>
              <a:t>회 무작위 복원추출을 일단 두 번만 반복 시행해</a:t>
            </a:r>
            <a:r>
              <a:rPr lang="en-US" altLang="ko-KR" dirty="0">
                <a:latin typeface="맑은 고딕" panose="020B0503020000020004" pitchFamily="50" charset="-127"/>
              </a:rPr>
              <a:t> </a:t>
            </a:r>
            <a:r>
              <a:rPr lang="ko-KR" altLang="en-US" dirty="0">
                <a:latin typeface="맑은 고딕" panose="020B0503020000020004" pitchFamily="50" charset="-127"/>
              </a:rPr>
              <a:t>보자</a:t>
            </a:r>
            <a:r>
              <a:rPr lang="en-US" altLang="ko-KR" dirty="0">
                <a:latin typeface="맑은 고딕" panose="020B0503020000020004" pitchFamily="50" charset="-127"/>
              </a:rPr>
              <a:t>. (n=25, R=2)</a:t>
            </a:r>
          </a:p>
        </p:txBody>
      </p:sp>
      <p:sp>
        <p:nvSpPr>
          <p:cNvPr id="17413" name="Text Box 31"/>
          <p:cNvSpPr txBox="1">
            <a:spLocks noChangeArrowheads="1"/>
          </p:cNvSpPr>
          <p:nvPr/>
        </p:nvSpPr>
        <p:spPr bwMode="auto">
          <a:xfrm>
            <a:off x="2238376" y="4000500"/>
            <a:ext cx="7643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spcBef>
                <a:spcPct val="50000"/>
              </a:spcBef>
            </a:pPr>
            <a:r>
              <a:rPr lang="en-US" altLang="ko-KR" b="1" dirty="0">
                <a:latin typeface="맑은 고딕" panose="020B0503020000020004" pitchFamily="50" charset="-127"/>
                <a:sym typeface="Wingdings 2" panose="05020102010507070707" pitchFamily="18" charset="2"/>
              </a:rPr>
              <a:t>(</a:t>
            </a:r>
            <a:r>
              <a:rPr lang="en-US" altLang="ko-KR" b="1" dirty="0" err="1">
                <a:latin typeface="맑은 고딕" panose="020B0503020000020004" pitchFamily="50" charset="-127"/>
                <a:sym typeface="Wingdings 2" panose="05020102010507070707" pitchFamily="18" charset="2"/>
              </a:rPr>
              <a:t>i</a:t>
            </a:r>
            <a:r>
              <a:rPr lang="en-US" altLang="ko-KR" b="1" dirty="0">
                <a:latin typeface="맑은 고딕" panose="020B0503020000020004" pitchFamily="50" charset="-127"/>
                <a:sym typeface="Wingdings 2" panose="05020102010507070707" pitchFamily="18" charset="2"/>
              </a:rPr>
              <a:t>) </a:t>
            </a:r>
            <a:r>
              <a:rPr lang="en-US" altLang="ko-KR" dirty="0">
                <a:latin typeface="맑은 고딕" panose="020B0503020000020004" pitchFamily="50" charset="-127"/>
              </a:rPr>
              <a:t>4 5 3 2 5    7 5 6 2 4    1 5 2 4 7    7 6 4 2 4    7 2 4 4 3</a:t>
            </a:r>
          </a:p>
        </p:txBody>
      </p:sp>
      <p:sp>
        <p:nvSpPr>
          <p:cNvPr id="17414" name="Text Box 32"/>
          <p:cNvSpPr txBox="1">
            <a:spLocks noChangeArrowheads="1"/>
          </p:cNvSpPr>
          <p:nvPr/>
        </p:nvSpPr>
        <p:spPr bwMode="auto">
          <a:xfrm>
            <a:off x="2238375" y="5013176"/>
            <a:ext cx="75009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spcBef>
                <a:spcPct val="50000"/>
              </a:spcBef>
            </a:pPr>
            <a:r>
              <a:rPr lang="en-US" altLang="ko-KR" b="1" dirty="0">
                <a:latin typeface="맑은 고딕" panose="020B0503020000020004" pitchFamily="50" charset="-127"/>
                <a:sym typeface="Wingdings 2" panose="05020102010507070707" pitchFamily="18" charset="2"/>
              </a:rPr>
              <a:t>(ii) </a:t>
            </a:r>
            <a:r>
              <a:rPr lang="en-US" altLang="ko-KR" dirty="0">
                <a:latin typeface="맑은 고딕" panose="020B0503020000020004" pitchFamily="50" charset="-127"/>
              </a:rPr>
              <a:t>5 2 4 3 4    5 2 3 7 7    1 2 3 3 4    7 2 6 5 3    6 6 1 5 4</a:t>
            </a:r>
          </a:p>
        </p:txBody>
      </p:sp>
      <p:sp>
        <p:nvSpPr>
          <p:cNvPr id="17417" name="직사각형 17"/>
          <p:cNvSpPr>
            <a:spLocks noChangeArrowheads="1"/>
          </p:cNvSpPr>
          <p:nvPr/>
        </p:nvSpPr>
        <p:spPr bwMode="auto">
          <a:xfrm>
            <a:off x="2238348" y="4365104"/>
            <a:ext cx="66437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ko-KR" dirty="0">
                <a:latin typeface="맑은 고딕" panose="020B0503020000020004" pitchFamily="50" charset="-127"/>
                <a:sym typeface="Wingdings 2" panose="05020102010507070707" pitchFamily="18" charset="2"/>
              </a:rPr>
              <a:t>    </a:t>
            </a:r>
            <a:r>
              <a:rPr lang="ko-KR" altLang="en-US" dirty="0" err="1">
                <a:latin typeface="맑은 고딕" panose="020B0503020000020004" pitchFamily="50" charset="-127"/>
              </a:rPr>
              <a:t>표본합</a:t>
            </a:r>
            <a:r>
              <a:rPr lang="ko-KR" altLang="en-US" dirty="0">
                <a:latin typeface="맑은 고딕" panose="020B0503020000020004" pitchFamily="50" charset="-127"/>
              </a:rPr>
              <a:t> </a:t>
            </a:r>
            <a:r>
              <a:rPr lang="en-US" altLang="ko-KR" dirty="0">
                <a:latin typeface="맑은 고딕" panose="020B0503020000020004" pitchFamily="50" charset="-127"/>
              </a:rPr>
              <a:t>= 105, </a:t>
            </a:r>
            <a:r>
              <a:rPr lang="ko-KR" altLang="en-US" dirty="0">
                <a:latin typeface="맑은 고딕" panose="020B0503020000020004" pitchFamily="50" charset="-127"/>
              </a:rPr>
              <a:t>표본평균 </a:t>
            </a:r>
            <a:r>
              <a:rPr lang="en-US" altLang="ko-KR" dirty="0">
                <a:latin typeface="맑은 고딕" panose="020B0503020000020004" pitchFamily="50" charset="-127"/>
              </a:rPr>
              <a:t>=105/25=4.2</a:t>
            </a:r>
          </a:p>
        </p:txBody>
      </p:sp>
      <p:sp>
        <p:nvSpPr>
          <p:cNvPr id="17418" name="직사각형 20"/>
          <p:cNvSpPr>
            <a:spLocks noChangeArrowheads="1"/>
          </p:cNvSpPr>
          <p:nvPr/>
        </p:nvSpPr>
        <p:spPr bwMode="auto">
          <a:xfrm>
            <a:off x="2238374" y="5373216"/>
            <a:ext cx="64293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ko-KR" dirty="0">
                <a:latin typeface="맑은 고딕" panose="020B0503020000020004" pitchFamily="50" charset="-127"/>
                <a:sym typeface="Wingdings 2" panose="05020102010507070707" pitchFamily="18" charset="2"/>
              </a:rPr>
              <a:t>    </a:t>
            </a:r>
            <a:r>
              <a:rPr lang="ko-KR" altLang="en-US" dirty="0" err="1">
                <a:latin typeface="맑은 고딕" panose="020B0503020000020004" pitchFamily="50" charset="-127"/>
                <a:sym typeface="Wingdings 2" panose="05020102010507070707" pitchFamily="18" charset="2"/>
              </a:rPr>
              <a:t>표본합</a:t>
            </a:r>
            <a:r>
              <a:rPr lang="ko-KR" altLang="en-US" dirty="0">
                <a:latin typeface="맑은 고딕" panose="020B0503020000020004" pitchFamily="50" charset="-127"/>
                <a:sym typeface="Wingdings 2" panose="05020102010507070707" pitchFamily="18" charset="2"/>
              </a:rPr>
              <a:t> </a:t>
            </a:r>
            <a:r>
              <a:rPr lang="en-US" altLang="ko-KR" dirty="0">
                <a:latin typeface="맑은 고딕" panose="020B0503020000020004" pitchFamily="50" charset="-127"/>
                <a:sym typeface="Wingdings 2" panose="05020102010507070707" pitchFamily="18" charset="2"/>
              </a:rPr>
              <a:t>= 100, </a:t>
            </a:r>
            <a:r>
              <a:rPr lang="ko-KR" altLang="en-US" dirty="0">
                <a:latin typeface="맑은 고딕" panose="020B0503020000020004" pitchFamily="50" charset="-127"/>
                <a:sym typeface="Wingdings 2" panose="05020102010507070707" pitchFamily="18" charset="2"/>
              </a:rPr>
              <a:t>표본평균 </a:t>
            </a:r>
            <a:r>
              <a:rPr lang="en-US" altLang="ko-KR" dirty="0">
                <a:latin typeface="맑은 고딕" panose="020B0503020000020004" pitchFamily="50" charset="-127"/>
                <a:sym typeface="Wingdings 2" panose="05020102010507070707" pitchFamily="18" charset="2"/>
              </a:rPr>
              <a:t>=100/25=</a:t>
            </a:r>
            <a:r>
              <a:rPr lang="en-US" altLang="ko-KR" dirty="0">
                <a:latin typeface="맑은 고딕" panose="020B0503020000020004" pitchFamily="50" charset="-127"/>
              </a:rPr>
              <a:t>4.0</a:t>
            </a:r>
          </a:p>
        </p:txBody>
      </p:sp>
      <p:sp>
        <p:nvSpPr>
          <p:cNvPr id="11" name="AutoShape 5"/>
          <p:cNvSpPr>
            <a:spLocks noChangeArrowheads="1"/>
          </p:cNvSpPr>
          <p:nvPr/>
        </p:nvSpPr>
        <p:spPr bwMode="auto">
          <a:xfrm>
            <a:off x="1988543" y="1436202"/>
            <a:ext cx="524827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 표본 별로 그때그때</a:t>
            </a:r>
            <a:r>
              <a:rPr lang="en-US" altLang="ko-KR" b="1" dirty="0"/>
              <a:t> </a:t>
            </a:r>
            <a:r>
              <a:rPr lang="ko-KR" altLang="en-US" b="1" dirty="0"/>
              <a:t>다르게 실현되는 표본평균</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1026"/>
          <p:cNvSpPr>
            <a:spLocks noGrp="1" noChangeArrowheads="1"/>
          </p:cNvSpPr>
          <p:nvPr>
            <p:ph type="title"/>
          </p:nvPr>
        </p:nvSpPr>
        <p:spPr>
          <a:xfrm>
            <a:off x="2881313" y="362744"/>
            <a:ext cx="5867400" cy="762000"/>
          </a:xfrm>
        </p:spPr>
        <p:txBody>
          <a:bodyPr rtlCol="0">
            <a:normAutofit fontScale="90000"/>
          </a:bodyPr>
          <a:lstStyle/>
          <a:p>
            <a:pPr>
              <a:defRPr/>
            </a:pPr>
            <a:r>
              <a:rPr lang="en-US" altLang="ko-KR" dirty="0"/>
              <a:t>1. </a:t>
            </a:r>
            <a:r>
              <a:rPr lang="ko-KR" altLang="en-US" dirty="0"/>
              <a:t>표본분포와 표준오차</a:t>
            </a:r>
          </a:p>
        </p:txBody>
      </p:sp>
      <p:sp>
        <p:nvSpPr>
          <p:cNvPr id="19459" name="Text Box 1049"/>
          <p:cNvSpPr txBox="1">
            <a:spLocks noChangeArrowheads="1"/>
          </p:cNvSpPr>
          <p:nvPr/>
        </p:nvSpPr>
        <p:spPr bwMode="auto">
          <a:xfrm>
            <a:off x="1943100" y="2195185"/>
            <a:ext cx="8305800" cy="466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7825" indent="-377825">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indent="0" algn="just">
              <a:lnSpc>
                <a:spcPct val="150000"/>
              </a:lnSpc>
              <a:spcBef>
                <a:spcPts val="24"/>
              </a:spcBef>
            </a:pPr>
            <a:r>
              <a:rPr lang="ko-KR" altLang="en-US" b="1" dirty="0" err="1">
                <a:latin typeface="맑은 고딕" panose="020B0503020000020004" pitchFamily="50" charset="-127"/>
              </a:rPr>
              <a:t>모표준편차</a:t>
            </a:r>
            <a:r>
              <a:rPr lang="en-US" altLang="ko-KR" b="1" dirty="0">
                <a:latin typeface="맑은 고딕" panose="020B0503020000020004" pitchFamily="50" charset="-127"/>
              </a:rPr>
              <a:t>=</a:t>
            </a:r>
            <a:r>
              <a:rPr lang="ko-KR" altLang="en-US" b="1" dirty="0">
                <a:latin typeface="맑은 고딕" panose="020B0503020000020004" pitchFamily="50" charset="-127"/>
              </a:rPr>
              <a:t>상자의 표준편차 </a:t>
            </a:r>
            <a:r>
              <a:rPr lang="ko-KR" altLang="en-US" b="1" dirty="0">
                <a:latin typeface="맑은 고딕" panose="020B0503020000020004" pitchFamily="50" charset="-127"/>
                <a:sym typeface="Symbol" panose="05050102010706020507" pitchFamily="18" charset="2"/>
              </a:rPr>
              <a:t></a:t>
            </a:r>
            <a:r>
              <a:rPr lang="ko-KR" altLang="en-US" b="1" dirty="0">
                <a:latin typeface="맑은 고딕" panose="020B0503020000020004" pitchFamily="50" charset="-127"/>
              </a:rPr>
              <a:t>  </a:t>
            </a:r>
            <a:endParaRPr lang="en-US" altLang="ko-KR" b="1" dirty="0">
              <a:latin typeface="맑은 고딕" panose="020B0503020000020004" pitchFamily="50" charset="-127"/>
            </a:endParaRPr>
          </a:p>
          <a:p>
            <a:pPr marL="741600" indent="-284400">
              <a:lnSpc>
                <a:spcPct val="150000"/>
              </a:lnSpc>
              <a:spcBef>
                <a:spcPts val="24"/>
              </a:spcBef>
              <a:buFont typeface="Arial" panose="020B0604020202020204" pitchFamily="34" charset="0"/>
              <a:buChar char="•"/>
            </a:pPr>
            <a:r>
              <a:rPr lang="ko-KR" altLang="en-US" dirty="0" err="1">
                <a:latin typeface="맑은 고딕" panose="020B0503020000020004" pitchFamily="50" charset="-127"/>
              </a:rPr>
              <a:t>상자로부터</a:t>
            </a:r>
            <a:r>
              <a:rPr lang="ko-KR" altLang="en-US" dirty="0">
                <a:latin typeface="맑은 고딕" panose="020B0503020000020004" pitchFamily="50" charset="-127"/>
              </a:rPr>
              <a:t> 하나의 값을 추출할 때 이 값이 상자의 평균</a:t>
            </a:r>
            <a:r>
              <a:rPr lang="en-US" altLang="ko-KR" dirty="0">
                <a:latin typeface="맑은 고딕" panose="020B0503020000020004" pitchFamily="50" charset="-127"/>
              </a:rPr>
              <a:t>(</a:t>
            </a:r>
            <a:r>
              <a:rPr lang="ko-KR" altLang="en-US" dirty="0">
                <a:latin typeface="맑은 고딕" panose="020B0503020000020004" pitchFamily="50" charset="-127"/>
              </a:rPr>
              <a:t>모평균</a:t>
            </a:r>
            <a:r>
              <a:rPr lang="en-US" altLang="ko-KR" dirty="0">
                <a:latin typeface="맑은 고딕" panose="020B0503020000020004" pitchFamily="50" charset="-127"/>
              </a:rPr>
              <a:t>)</a:t>
            </a:r>
            <a:r>
              <a:rPr lang="ko-KR" altLang="en-US" dirty="0">
                <a:latin typeface="맑은 고딕" panose="020B0503020000020004" pitchFamily="50" charset="-127"/>
              </a:rPr>
              <a:t>으로부터 얼마나 떨어져 있는가를 나타내는 지표</a:t>
            </a:r>
            <a:endParaRPr lang="en-US" altLang="ko-KR" dirty="0">
              <a:latin typeface="맑은 고딕" panose="020B0503020000020004" pitchFamily="50" charset="-127"/>
            </a:endParaRPr>
          </a:p>
          <a:p>
            <a:pPr marL="0" indent="0" algn="just">
              <a:lnSpc>
                <a:spcPct val="150000"/>
              </a:lnSpc>
              <a:spcBef>
                <a:spcPts val="24"/>
              </a:spcBef>
            </a:pPr>
            <a:r>
              <a:rPr lang="ko-KR" altLang="en-US" b="1" dirty="0">
                <a:latin typeface="맑은 고딕" panose="020B0503020000020004" pitchFamily="50" charset="-127"/>
              </a:rPr>
              <a:t>표본표준편차</a:t>
            </a:r>
            <a:r>
              <a:rPr lang="en-US" altLang="ko-KR" b="1" dirty="0">
                <a:latin typeface="맑은 고딕" panose="020B0503020000020004" pitchFamily="50" charset="-127"/>
              </a:rPr>
              <a:t> s</a:t>
            </a:r>
          </a:p>
          <a:p>
            <a:pPr marL="741600" indent="-284400">
              <a:lnSpc>
                <a:spcPct val="150000"/>
              </a:lnSpc>
              <a:spcBef>
                <a:spcPts val="24"/>
              </a:spcBef>
              <a:buFont typeface="Arial" panose="020B0604020202020204" pitchFamily="34" charset="0"/>
              <a:buChar char="•"/>
            </a:pPr>
            <a:r>
              <a:rPr lang="ko-KR" altLang="en-US" dirty="0">
                <a:latin typeface="맑은 고딕" panose="020B0503020000020004" pitchFamily="50" charset="-127"/>
              </a:rPr>
              <a:t>표본 내 하나의 값이 표본평균과 얼마나 떨어져 있는가를 나타내는 지표</a:t>
            </a:r>
            <a:r>
              <a:rPr lang="en-US" altLang="ko-KR" dirty="0">
                <a:latin typeface="맑은 고딕" panose="020B0503020000020004" pitchFamily="50" charset="-127"/>
              </a:rPr>
              <a:t>. </a:t>
            </a:r>
            <a:r>
              <a:rPr lang="ko-KR" altLang="en-US" dirty="0">
                <a:latin typeface="맑은 고딕" panose="020B0503020000020004" pitchFamily="50" charset="-127"/>
              </a:rPr>
              <a:t>이는 상자의 표준편차에 대한 추정량임</a:t>
            </a:r>
            <a:endParaRPr lang="en-US" altLang="ko-KR" dirty="0">
              <a:latin typeface="맑은 고딕" panose="020B0503020000020004" pitchFamily="50" charset="-127"/>
            </a:endParaRPr>
          </a:p>
          <a:p>
            <a:pPr marL="0" indent="0">
              <a:lnSpc>
                <a:spcPct val="150000"/>
              </a:lnSpc>
              <a:spcBef>
                <a:spcPts val="24"/>
              </a:spcBef>
            </a:pPr>
            <a:r>
              <a:rPr lang="ko-KR" altLang="en-US" b="1" dirty="0">
                <a:latin typeface="맑은 고딕" panose="020B0503020000020004" pitchFamily="50" charset="-127"/>
              </a:rPr>
              <a:t>표본평균의 표준오차 </a:t>
            </a:r>
            <a:r>
              <a:rPr lang="en-US" altLang="ko-KR" b="1" dirty="0">
                <a:latin typeface="맑은 고딕" panose="020B0503020000020004" pitchFamily="50" charset="-127"/>
              </a:rPr>
              <a:t>(</a:t>
            </a:r>
            <a:r>
              <a:rPr lang="ko-KR" altLang="en-US" b="1" dirty="0">
                <a:latin typeface="맑은 고딕" panose="020B0503020000020004" pitchFamily="50" charset="-127"/>
              </a:rPr>
              <a:t>표본평균의 </a:t>
            </a:r>
            <a:r>
              <a:rPr lang="en-US" altLang="ko-KR" b="1" dirty="0">
                <a:latin typeface="맑은 고딕" panose="020B0503020000020004" pitchFamily="50" charset="-127"/>
              </a:rPr>
              <a:t>SE)</a:t>
            </a:r>
          </a:p>
          <a:p>
            <a:pPr marL="741600" indent="-284400">
              <a:lnSpc>
                <a:spcPct val="150000"/>
              </a:lnSpc>
              <a:spcBef>
                <a:spcPts val="24"/>
              </a:spcBef>
              <a:buFont typeface="Arial" panose="020B0604020202020204" pitchFamily="34" charset="0"/>
              <a:buChar char="•"/>
            </a:pPr>
            <a:r>
              <a:rPr lang="ko-KR" altLang="en-US" dirty="0">
                <a:latin typeface="맑은 고딕" panose="020B0503020000020004" pitchFamily="50" charset="-127"/>
              </a:rPr>
              <a:t>추출한 값들의 평균</a:t>
            </a:r>
            <a:r>
              <a:rPr lang="en-US" altLang="ko-KR" dirty="0">
                <a:latin typeface="맑은 고딕" panose="020B0503020000020004" pitchFamily="50" charset="-127"/>
              </a:rPr>
              <a:t>(</a:t>
            </a:r>
            <a:r>
              <a:rPr lang="ko-KR" altLang="en-US" dirty="0">
                <a:latin typeface="맑은 고딕" panose="020B0503020000020004" pitchFamily="50" charset="-127"/>
              </a:rPr>
              <a:t>표본평균</a:t>
            </a:r>
            <a:r>
              <a:rPr lang="en-US" altLang="ko-KR" dirty="0">
                <a:latin typeface="맑은 고딕" panose="020B0503020000020004" pitchFamily="50" charset="-127"/>
              </a:rPr>
              <a:t>)</a:t>
            </a:r>
            <a:r>
              <a:rPr lang="ko-KR" altLang="en-US" dirty="0">
                <a:latin typeface="맑은 고딕" panose="020B0503020000020004" pitchFamily="50" charset="-127"/>
              </a:rPr>
              <a:t>이 모평균과 얼마나 떨어져 있는가를 나타내는 지표</a:t>
            </a:r>
            <a:endParaRPr lang="en-US" altLang="ko-KR" dirty="0">
              <a:latin typeface="맑은 고딕" panose="020B0503020000020004" pitchFamily="50" charset="-127"/>
            </a:endParaRPr>
          </a:p>
          <a:p>
            <a:pPr marL="0" indent="0">
              <a:lnSpc>
                <a:spcPct val="150000"/>
              </a:lnSpc>
              <a:spcBef>
                <a:spcPts val="24"/>
              </a:spcBef>
            </a:pPr>
            <a:r>
              <a:rPr lang="ko-KR" altLang="en-US" b="1" dirty="0" err="1">
                <a:latin typeface="맑은 고딕" panose="020B0503020000020004" pitchFamily="50" charset="-127"/>
              </a:rPr>
              <a:t>표본분산의</a:t>
            </a:r>
            <a:r>
              <a:rPr lang="ko-KR" altLang="en-US" b="1" dirty="0">
                <a:latin typeface="맑은 고딕" panose="020B0503020000020004" pitchFamily="50" charset="-127"/>
              </a:rPr>
              <a:t> </a:t>
            </a:r>
            <a:r>
              <a:rPr lang="ko-KR" altLang="en-US" b="1" dirty="0" err="1">
                <a:latin typeface="맑은 고딕" panose="020B0503020000020004" pitchFamily="50" charset="-127"/>
              </a:rPr>
              <a:t>표준오차</a:t>
            </a:r>
            <a:r>
              <a:rPr lang="ko-KR" altLang="en-US" b="1" dirty="0">
                <a:latin typeface="맑은 고딕" panose="020B0503020000020004" pitchFamily="50" charset="-127"/>
              </a:rPr>
              <a:t> </a:t>
            </a:r>
            <a:r>
              <a:rPr lang="en-US" altLang="ko-KR" b="1" dirty="0">
                <a:latin typeface="맑은 고딕" panose="020B0503020000020004" pitchFamily="50" charset="-127"/>
              </a:rPr>
              <a:t>(</a:t>
            </a:r>
            <a:r>
              <a:rPr lang="ko-KR" altLang="en-US" b="1" dirty="0" err="1">
                <a:latin typeface="맑은 고딕" panose="020B0503020000020004" pitchFamily="50" charset="-127"/>
              </a:rPr>
              <a:t>표본평균의</a:t>
            </a:r>
            <a:r>
              <a:rPr lang="ko-KR" altLang="en-US" b="1" dirty="0">
                <a:latin typeface="맑은 고딕" panose="020B0503020000020004" pitchFamily="50" charset="-127"/>
              </a:rPr>
              <a:t> </a:t>
            </a:r>
            <a:r>
              <a:rPr lang="en-US" altLang="ko-KR" b="1" dirty="0">
                <a:latin typeface="맑은 고딕" panose="020B0503020000020004" pitchFamily="50" charset="-127"/>
              </a:rPr>
              <a:t>SE)</a:t>
            </a:r>
          </a:p>
          <a:p>
            <a:pPr marL="741600" indent="-284400">
              <a:lnSpc>
                <a:spcPct val="150000"/>
              </a:lnSpc>
              <a:spcBef>
                <a:spcPts val="24"/>
              </a:spcBef>
              <a:buFont typeface="Arial" panose="020B0604020202020204" pitchFamily="34" charset="0"/>
              <a:buChar char="•"/>
            </a:pPr>
            <a:r>
              <a:rPr lang="ko-KR" altLang="en-US" dirty="0">
                <a:latin typeface="맑은 고딕" panose="020B0503020000020004" pitchFamily="50" charset="-127"/>
              </a:rPr>
              <a:t>사용할 일이 거의 없음</a:t>
            </a:r>
            <a:endParaRPr lang="en-US" altLang="ko-KR" dirty="0">
              <a:latin typeface="맑은 고딕" panose="020B0503020000020004" pitchFamily="50" charset="-127"/>
            </a:endParaRPr>
          </a:p>
        </p:txBody>
      </p:sp>
      <p:sp>
        <p:nvSpPr>
          <p:cNvPr id="8" name="AutoShape 5"/>
          <p:cNvSpPr>
            <a:spLocks noChangeArrowheads="1"/>
          </p:cNvSpPr>
          <p:nvPr/>
        </p:nvSpPr>
        <p:spPr bwMode="auto">
          <a:xfrm>
            <a:off x="1988399" y="1565137"/>
            <a:ext cx="536598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 </a:t>
            </a:r>
            <a:r>
              <a:rPr lang="ko-KR" altLang="en-US" b="1" dirty="0" err="1"/>
              <a:t>모표준편차</a:t>
            </a:r>
            <a:r>
              <a:rPr lang="en-US" altLang="ko-KR" b="1" dirty="0"/>
              <a:t>, </a:t>
            </a:r>
            <a:r>
              <a:rPr lang="ko-KR" altLang="en-US" b="1" dirty="0"/>
              <a:t>표본표준편차</a:t>
            </a:r>
            <a:r>
              <a:rPr lang="en-US" altLang="ko-KR" b="1" dirty="0"/>
              <a:t>, </a:t>
            </a:r>
            <a:r>
              <a:rPr lang="ko-KR" altLang="en-US" b="1" dirty="0"/>
              <a:t>표본평균의 표준오차</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1026"/>
          <p:cNvSpPr>
            <a:spLocks noGrp="1" noChangeArrowheads="1"/>
          </p:cNvSpPr>
          <p:nvPr>
            <p:ph type="title"/>
          </p:nvPr>
        </p:nvSpPr>
        <p:spPr>
          <a:xfrm>
            <a:off x="2881313" y="357188"/>
            <a:ext cx="5867400" cy="762000"/>
          </a:xfrm>
        </p:spPr>
        <p:txBody>
          <a:bodyPr rtlCol="0">
            <a:normAutofit fontScale="90000"/>
          </a:bodyPr>
          <a:lstStyle/>
          <a:p>
            <a:pPr>
              <a:defRPr/>
            </a:pPr>
            <a:r>
              <a:rPr lang="en-US" altLang="ko-KR" dirty="0"/>
              <a:t>1. </a:t>
            </a:r>
            <a:r>
              <a:rPr lang="ko-KR" altLang="en-US" dirty="0"/>
              <a:t>표본분포와 표준오차</a:t>
            </a:r>
          </a:p>
        </p:txBody>
      </p:sp>
      <p:grpSp>
        <p:nvGrpSpPr>
          <p:cNvPr id="1029" name="그룹 17"/>
          <p:cNvGrpSpPr>
            <a:grpSpLocks/>
          </p:cNvGrpSpPr>
          <p:nvPr/>
        </p:nvGrpSpPr>
        <p:grpSpPr bwMode="auto">
          <a:xfrm>
            <a:off x="2066926" y="2348879"/>
            <a:ext cx="8143875" cy="878126"/>
            <a:chOff x="157010" y="1103302"/>
            <a:chExt cx="8305800" cy="877934"/>
          </a:xfrm>
        </p:grpSpPr>
        <p:graphicFrame>
          <p:nvGraphicFramePr>
            <p:cNvPr id="1026" name="Object 1040"/>
            <p:cNvGraphicFramePr>
              <a:graphicFrameLocks noChangeAspect="1"/>
            </p:cNvGraphicFramePr>
            <p:nvPr/>
          </p:nvGraphicFramePr>
          <p:xfrm>
            <a:off x="4562927" y="1607249"/>
            <a:ext cx="1465822" cy="292555"/>
          </p:xfrm>
          <a:graphic>
            <a:graphicData uri="http://schemas.openxmlformats.org/presentationml/2006/ole">
              <mc:AlternateContent xmlns:mc="http://schemas.openxmlformats.org/markup-compatibility/2006">
                <mc:Choice xmlns:v="urn:schemas-microsoft-com:vml" Requires="v">
                  <p:oleObj spid="_x0000_s25618" name="Equation" r:id="rId3" imgW="634449" imgH="215713" progId="Equation.3">
                    <p:embed/>
                  </p:oleObj>
                </mc:Choice>
                <mc:Fallback>
                  <p:oleObj name="Equation" r:id="rId3" imgW="634449" imgH="215713" progId="Equation.3">
                    <p:embed/>
                    <p:pic>
                      <p:nvPicPr>
                        <p:cNvPr id="1026" name="Object 10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927" y="1607249"/>
                          <a:ext cx="1465822" cy="2925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32" name="그룹 16"/>
            <p:cNvGrpSpPr>
              <a:grpSpLocks/>
            </p:cNvGrpSpPr>
            <p:nvPr/>
          </p:nvGrpSpPr>
          <p:grpSpPr bwMode="auto">
            <a:xfrm>
              <a:off x="157010" y="1103302"/>
              <a:ext cx="8305800" cy="877934"/>
              <a:chOff x="157010" y="1389054"/>
              <a:chExt cx="8305800" cy="877934"/>
            </a:xfrm>
          </p:grpSpPr>
          <p:sp>
            <p:nvSpPr>
              <p:cNvPr id="1033" name="Text Box 1041"/>
              <p:cNvSpPr txBox="1">
                <a:spLocks noChangeArrowheads="1"/>
              </p:cNvSpPr>
              <p:nvPr/>
            </p:nvSpPr>
            <p:spPr bwMode="auto">
              <a:xfrm>
                <a:off x="4790664" y="1911405"/>
                <a:ext cx="1311525" cy="34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90000"/>
                  </a:lnSpc>
                  <a:spcBef>
                    <a:spcPct val="50000"/>
                  </a:spcBef>
                </a:pPr>
                <a:r>
                  <a:rPr lang="ko-KR" altLang="en-US" dirty="0">
                    <a:latin typeface="맑은 고딕" panose="020B0503020000020004" pitchFamily="50" charset="-127"/>
                  </a:rPr>
                  <a:t>표본크기</a:t>
                </a:r>
              </a:p>
            </p:txBody>
          </p:sp>
          <p:grpSp>
            <p:nvGrpSpPr>
              <p:cNvPr id="1034" name="그룹 13"/>
              <p:cNvGrpSpPr>
                <a:grpSpLocks/>
              </p:cNvGrpSpPr>
              <p:nvPr/>
            </p:nvGrpSpPr>
            <p:grpSpPr bwMode="auto">
              <a:xfrm>
                <a:off x="157010" y="1389054"/>
                <a:ext cx="8305800" cy="877934"/>
                <a:chOff x="157010" y="1817682"/>
                <a:chExt cx="8305800" cy="877934"/>
              </a:xfrm>
            </p:grpSpPr>
            <p:sp>
              <p:nvSpPr>
                <p:cNvPr id="1035" name="Text Box 1049"/>
                <p:cNvSpPr txBox="1">
                  <a:spLocks noChangeArrowheads="1"/>
                </p:cNvSpPr>
                <p:nvPr/>
              </p:nvSpPr>
              <p:spPr bwMode="auto">
                <a:xfrm>
                  <a:off x="157010" y="1817682"/>
                  <a:ext cx="8305800" cy="87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7825" indent="-377825">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indent="0" algn="just">
                    <a:lnSpc>
                      <a:spcPct val="150000"/>
                    </a:lnSpc>
                    <a:spcBef>
                      <a:spcPts val="24"/>
                    </a:spcBef>
                  </a:pPr>
                  <a:r>
                    <a:rPr lang="ko-KR" altLang="en-US" dirty="0">
                      <a:latin typeface="맑은 고딕" panose="020B0503020000020004" pitchFamily="50" charset="-127"/>
                    </a:rPr>
                    <a:t>표본평균의 표준오차 </a:t>
                  </a:r>
                  <a:r>
                    <a:rPr lang="en-US" altLang="ko-KR" dirty="0">
                      <a:latin typeface="맑은 고딕" panose="020B0503020000020004" pitchFamily="50" charset="-127"/>
                    </a:rPr>
                    <a:t>= </a:t>
                  </a:r>
                  <a:r>
                    <a:rPr lang="ko-KR" altLang="en-US" dirty="0" err="1">
                      <a:latin typeface="맑은 고딕" panose="020B0503020000020004" pitchFamily="50" charset="-127"/>
                    </a:rPr>
                    <a:t>모표준편차</a:t>
                  </a:r>
                  <a:r>
                    <a:rPr lang="en-US" altLang="ko-KR" dirty="0">
                      <a:latin typeface="맑은 고딕" panose="020B0503020000020004" pitchFamily="50" charset="-127"/>
                    </a:rPr>
                    <a:t>(</a:t>
                  </a:r>
                  <a:r>
                    <a:rPr lang="el-GR" altLang="ko-KR" dirty="0">
                      <a:latin typeface="맑은 고딕" panose="020B0503020000020004" pitchFamily="50" charset="-127"/>
                    </a:rPr>
                    <a:t>σ</a:t>
                  </a:r>
                  <a:r>
                    <a:rPr lang="en-US" altLang="ko-KR" dirty="0">
                      <a:latin typeface="맑은 고딕" panose="020B0503020000020004" pitchFamily="50" charset="-127"/>
                    </a:rPr>
                    <a:t>)/</a:t>
                  </a:r>
                </a:p>
                <a:p>
                  <a:pPr algn="just">
                    <a:lnSpc>
                      <a:spcPct val="150000"/>
                    </a:lnSpc>
                    <a:spcBef>
                      <a:spcPts val="24"/>
                    </a:spcBef>
                  </a:pPr>
                  <a:r>
                    <a:rPr lang="ko-KR" altLang="en-US" dirty="0">
                      <a:latin typeface="맑은 고딕" panose="020B0503020000020004" pitchFamily="50" charset="-127"/>
                    </a:rPr>
                    <a:t>                            </a:t>
                  </a:r>
                  <a:r>
                    <a:rPr lang="ko-KR" altLang="en-US" dirty="0">
                      <a:latin typeface="Calibri" panose="020F0502020204030204" pitchFamily="34" charset="0"/>
                    </a:rPr>
                    <a:t>≈</a:t>
                  </a:r>
                  <a:r>
                    <a:rPr lang="ko-KR" altLang="en-US" dirty="0">
                      <a:latin typeface="맑은 고딕" panose="020B0503020000020004" pitchFamily="50" charset="-127"/>
                    </a:rPr>
                    <a:t> 표본표준편차</a:t>
                  </a:r>
                  <a:r>
                    <a:rPr lang="en-US" altLang="ko-KR" dirty="0">
                      <a:latin typeface="맑은 고딕" panose="020B0503020000020004" pitchFamily="50" charset="-127"/>
                    </a:rPr>
                    <a:t>(SD)/</a:t>
                  </a:r>
                </a:p>
              </p:txBody>
            </p:sp>
            <p:grpSp>
              <p:nvGrpSpPr>
                <p:cNvPr id="1036" name="Group 1042"/>
                <p:cNvGrpSpPr>
                  <a:grpSpLocks/>
                </p:cNvGrpSpPr>
                <p:nvPr/>
              </p:nvGrpSpPr>
              <p:grpSpPr bwMode="auto">
                <a:xfrm>
                  <a:off x="4197575" y="1956747"/>
                  <a:ext cx="1537418" cy="364673"/>
                  <a:chOff x="2849" y="-2265"/>
                  <a:chExt cx="1009" cy="359"/>
                </a:xfrm>
              </p:grpSpPr>
              <p:graphicFrame>
                <p:nvGraphicFramePr>
                  <p:cNvPr id="1027" name="Object 1043"/>
                  <p:cNvGraphicFramePr>
                    <a:graphicFrameLocks noChangeAspect="1"/>
                  </p:cNvGraphicFramePr>
                  <p:nvPr/>
                </p:nvGraphicFramePr>
                <p:xfrm>
                  <a:off x="2850" y="-2265"/>
                  <a:ext cx="912" cy="288"/>
                </p:xfrm>
                <a:graphic>
                  <a:graphicData uri="http://schemas.openxmlformats.org/presentationml/2006/ole">
                    <mc:AlternateContent xmlns:mc="http://schemas.openxmlformats.org/markup-compatibility/2006">
                      <mc:Choice xmlns:v="urn:schemas-microsoft-com:vml" Requires="v">
                        <p:oleObj spid="_x0000_s25619" name="Equation" r:id="rId5" imgW="634449" imgH="215713" progId="Equation.3">
                          <p:embed/>
                        </p:oleObj>
                      </mc:Choice>
                      <mc:Fallback>
                        <p:oleObj name="Equation" r:id="rId5" imgW="634449" imgH="215713" progId="Equation.3">
                          <p:embed/>
                          <p:pic>
                            <p:nvPicPr>
                              <p:cNvPr id="1027" name="Object 10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0" y="-2265"/>
                                <a:ext cx="91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7" name="Text Box 1044"/>
                  <p:cNvSpPr txBox="1">
                    <a:spLocks noChangeArrowheads="1"/>
                  </p:cNvSpPr>
                  <p:nvPr/>
                </p:nvSpPr>
                <p:spPr bwMode="auto">
                  <a:xfrm>
                    <a:off x="2849" y="-2242"/>
                    <a:ext cx="1009"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90000"/>
                      </a:lnSpc>
                      <a:spcBef>
                        <a:spcPct val="50000"/>
                      </a:spcBef>
                    </a:pPr>
                    <a:r>
                      <a:rPr lang="ko-KR" altLang="en-US" dirty="0">
                        <a:latin typeface="맑은 고딕" panose="020B0503020000020004" pitchFamily="50" charset="-127"/>
                      </a:rPr>
                      <a:t>  표본크기</a:t>
                    </a:r>
                  </a:p>
                </p:txBody>
              </p:sp>
            </p:grpSp>
          </p:grpSp>
        </p:grpSp>
      </p:grpSp>
      <p:sp>
        <p:nvSpPr>
          <p:cNvPr id="14" name="AutoShape 5"/>
          <p:cNvSpPr>
            <a:spLocks noChangeArrowheads="1"/>
          </p:cNvSpPr>
          <p:nvPr/>
        </p:nvSpPr>
        <p:spPr bwMode="auto">
          <a:xfrm>
            <a:off x="1988401" y="1612801"/>
            <a:ext cx="341483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표본평균의 표준오차 구하기</a:t>
            </a:r>
          </a:p>
        </p:txBody>
      </p:sp>
      <mc:AlternateContent xmlns:mc="http://schemas.openxmlformats.org/markup-compatibility/2006" xmlns:a14="http://schemas.microsoft.com/office/drawing/2010/main">
        <mc:Choice Requires="a14">
          <p:sp>
            <p:nvSpPr>
              <p:cNvPr id="2" name="TextBox 1"/>
              <p:cNvSpPr txBox="1"/>
              <p:nvPr/>
            </p:nvSpPr>
            <p:spPr>
              <a:xfrm>
                <a:off x="1988401" y="3586139"/>
                <a:ext cx="3838231" cy="14278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3200" b="0" i="1" smtClean="0">
                          <a:solidFill>
                            <a:srgbClr val="0070C0"/>
                          </a:solidFill>
                          <a:latin typeface="Cambria Math" panose="02040503050406030204" pitchFamily="18" charset="0"/>
                        </a:rPr>
                        <m:t>𝑆𝐸</m:t>
                      </m:r>
                      <m:d>
                        <m:dPr>
                          <m:ctrlPr>
                            <a:rPr lang="en-US" altLang="ko-KR" sz="3200" b="0" i="1" smtClean="0">
                              <a:solidFill>
                                <a:srgbClr val="0070C0"/>
                              </a:solidFill>
                              <a:latin typeface="Cambria Math" panose="02040503050406030204" pitchFamily="18" charset="0"/>
                            </a:rPr>
                          </m:ctrlPr>
                        </m:dPr>
                        <m:e>
                          <m:acc>
                            <m:accPr>
                              <m:chr m:val="̅"/>
                              <m:ctrlPr>
                                <a:rPr lang="en-US" altLang="ko-KR" sz="3200" b="0" i="1" smtClean="0">
                                  <a:solidFill>
                                    <a:srgbClr val="0070C0"/>
                                  </a:solidFill>
                                  <a:latin typeface="Cambria Math" panose="02040503050406030204" pitchFamily="18" charset="0"/>
                                </a:rPr>
                              </m:ctrlPr>
                            </m:accPr>
                            <m:e>
                              <m:r>
                                <a:rPr lang="en-US" altLang="ko-KR" sz="3200" b="0" i="1" smtClean="0">
                                  <a:solidFill>
                                    <a:srgbClr val="0070C0"/>
                                  </a:solidFill>
                                  <a:latin typeface="Cambria Math" panose="02040503050406030204" pitchFamily="18" charset="0"/>
                                </a:rPr>
                                <m:t>𝑋</m:t>
                              </m:r>
                            </m:e>
                          </m:acc>
                        </m:e>
                      </m:d>
                      <m:r>
                        <a:rPr lang="en-US" altLang="ko-KR" sz="3200" b="0" i="1" smtClean="0">
                          <a:solidFill>
                            <a:srgbClr val="0070C0"/>
                          </a:solidFill>
                          <a:latin typeface="Cambria Math" panose="02040503050406030204" pitchFamily="18" charset="0"/>
                        </a:rPr>
                        <m:t>=</m:t>
                      </m:r>
                      <m:f>
                        <m:fPr>
                          <m:ctrlPr>
                            <a:rPr lang="en-US" altLang="ko-KR" sz="3200" b="0" i="1" smtClean="0">
                              <a:solidFill>
                                <a:srgbClr val="0070C0"/>
                              </a:solidFill>
                              <a:latin typeface="Cambria Math" panose="02040503050406030204" pitchFamily="18" charset="0"/>
                            </a:rPr>
                          </m:ctrlPr>
                        </m:fPr>
                        <m:num>
                          <m:r>
                            <a:rPr lang="en-US" altLang="ko-KR" sz="3200" b="0" i="1" smtClean="0">
                              <a:solidFill>
                                <a:srgbClr val="0070C0"/>
                              </a:solidFill>
                              <a:latin typeface="Cambria Math" panose="02040503050406030204" pitchFamily="18" charset="0"/>
                            </a:rPr>
                            <m:t>𝜎</m:t>
                          </m:r>
                        </m:num>
                        <m:den>
                          <m:rad>
                            <m:radPr>
                              <m:degHide m:val="on"/>
                              <m:ctrlPr>
                                <a:rPr lang="en-US" altLang="ko-KR" sz="3200" b="0" i="1" smtClean="0">
                                  <a:solidFill>
                                    <a:srgbClr val="0070C0"/>
                                  </a:solidFill>
                                  <a:latin typeface="Cambria Math" panose="02040503050406030204" pitchFamily="18" charset="0"/>
                                </a:rPr>
                              </m:ctrlPr>
                            </m:radPr>
                            <m:deg/>
                            <m:e>
                              <m:r>
                                <a:rPr lang="en-US" altLang="ko-KR" sz="3200" b="0" i="1" smtClean="0">
                                  <a:solidFill>
                                    <a:srgbClr val="0070C0"/>
                                  </a:solidFill>
                                  <a:latin typeface="Cambria Math" panose="02040503050406030204" pitchFamily="18" charset="0"/>
                                </a:rPr>
                                <m:t>𝑛</m:t>
                              </m:r>
                            </m:e>
                          </m:rad>
                        </m:den>
                      </m:f>
                      <m:r>
                        <a:rPr lang="en-US" altLang="ko-KR" sz="3200" b="0" i="1" smtClean="0">
                          <a:solidFill>
                            <a:srgbClr val="0070C0"/>
                          </a:solidFill>
                          <a:latin typeface="Cambria Math" panose="02040503050406030204" pitchFamily="18" charset="0"/>
                          <a:ea typeface="Cambria Math" panose="02040503050406030204" pitchFamily="18" charset="0"/>
                        </a:rPr>
                        <m:t>≈</m:t>
                      </m:r>
                      <m:f>
                        <m:fPr>
                          <m:ctrlPr>
                            <a:rPr lang="en-US" altLang="ko-KR" sz="3200" i="1">
                              <a:solidFill>
                                <a:srgbClr val="0070C0"/>
                              </a:solidFill>
                              <a:latin typeface="Cambria Math" panose="02040503050406030204" pitchFamily="18" charset="0"/>
                            </a:rPr>
                          </m:ctrlPr>
                        </m:fPr>
                        <m:num>
                          <m:r>
                            <a:rPr lang="en-US" altLang="ko-KR" sz="3200" b="0" i="1" smtClean="0">
                              <a:solidFill>
                                <a:srgbClr val="0070C0"/>
                              </a:solidFill>
                              <a:latin typeface="Cambria Math" panose="02040503050406030204" pitchFamily="18" charset="0"/>
                            </a:rPr>
                            <m:t>𝑠</m:t>
                          </m:r>
                        </m:num>
                        <m:den>
                          <m:rad>
                            <m:radPr>
                              <m:degHide m:val="on"/>
                              <m:ctrlPr>
                                <a:rPr lang="en-US" altLang="ko-KR" sz="3200" i="1">
                                  <a:solidFill>
                                    <a:srgbClr val="0070C0"/>
                                  </a:solidFill>
                                  <a:latin typeface="Cambria Math" panose="02040503050406030204" pitchFamily="18" charset="0"/>
                                </a:rPr>
                              </m:ctrlPr>
                            </m:radPr>
                            <m:deg/>
                            <m:e>
                              <m:r>
                                <a:rPr lang="en-US" altLang="ko-KR" sz="3200" i="1">
                                  <a:solidFill>
                                    <a:srgbClr val="0070C0"/>
                                  </a:solidFill>
                                  <a:latin typeface="Cambria Math" panose="02040503050406030204" pitchFamily="18" charset="0"/>
                                </a:rPr>
                                <m:t>𝑛</m:t>
                              </m:r>
                            </m:e>
                          </m:rad>
                        </m:den>
                      </m:f>
                    </m:oMath>
                  </m:oMathPara>
                </a14:m>
                <a:endParaRPr lang="en-US" altLang="ko-KR" sz="3200" b="0" dirty="0">
                  <a:solidFill>
                    <a:srgbClr val="0070C0"/>
                  </a:solidFill>
                </a:endParaRPr>
              </a:p>
              <a:p>
                <a:endParaRPr lang="ko-KR" altLang="en-US" sz="3200" dirty="0">
                  <a:solidFill>
                    <a:srgbClr val="0070C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988401" y="3586139"/>
                <a:ext cx="3838231" cy="1427827"/>
              </a:xfrm>
              <a:prstGeom prst="rect">
                <a:avLst/>
              </a:prstGeom>
              <a:blipFill>
                <a:blip r:embed="rId7"/>
                <a:stretch>
                  <a:fillRect/>
                </a:stretch>
              </a:blipFill>
            </p:spPr>
            <p:txBody>
              <a:bodyPr/>
              <a:lstStyle/>
              <a:p>
                <a:r>
                  <a:rPr lang="ko-KR" altLang="en-US">
                    <a:noFill/>
                  </a:rPr>
                  <a:t> </a:t>
                </a:r>
              </a:p>
            </p:txBody>
          </p:sp>
        </mc:Fallback>
      </mc:AlternateContent>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1" name="Group 22"/>
          <p:cNvGrpSpPr>
            <a:grpSpLocks/>
          </p:cNvGrpSpPr>
          <p:nvPr/>
        </p:nvGrpSpPr>
        <p:grpSpPr bwMode="auto">
          <a:xfrm>
            <a:off x="2024063" y="3500435"/>
            <a:ext cx="8229600" cy="1200149"/>
            <a:chOff x="315" y="2205"/>
            <a:chExt cx="5184" cy="756"/>
          </a:xfrm>
        </p:grpSpPr>
        <p:sp>
          <p:nvSpPr>
            <p:cNvPr id="2057" name="Text Box 16"/>
            <p:cNvSpPr txBox="1">
              <a:spLocks noChangeArrowheads="1"/>
            </p:cNvSpPr>
            <p:nvPr/>
          </p:nvSpPr>
          <p:spPr bwMode="auto">
            <a:xfrm>
              <a:off x="315" y="2205"/>
              <a:ext cx="5184"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741600" indent="-284400">
                <a:lnSpc>
                  <a:spcPct val="150000"/>
                </a:lnSpc>
                <a:spcBef>
                  <a:spcPts val="24"/>
                </a:spcBef>
                <a:buFont typeface="Arial" panose="020B0604020202020204" pitchFamily="34" charset="0"/>
                <a:buChar char="•"/>
              </a:pPr>
              <a:r>
                <a:rPr lang="ko-KR" altLang="en-US" sz="1600" b="1" dirty="0">
                  <a:latin typeface="+mn-lt"/>
                  <a:ea typeface="굴림" panose="020B0600000101010101" pitchFamily="50" charset="-127"/>
                </a:rPr>
                <a:t> </a:t>
              </a:r>
              <a:r>
                <a:rPr lang="ko-KR" altLang="en-US" sz="1600" dirty="0">
                  <a:latin typeface="+mn-lt"/>
                </a:rPr>
                <a:t>표본평균의 </a:t>
              </a:r>
              <a:r>
                <a:rPr lang="ko-KR" altLang="en-US" sz="1600" dirty="0" err="1">
                  <a:latin typeface="+mn-lt"/>
                </a:rPr>
                <a:t>기대값</a:t>
              </a:r>
              <a:r>
                <a:rPr lang="en-US" altLang="ko-KR" sz="1600" dirty="0">
                  <a:latin typeface="+mn-lt"/>
                </a:rPr>
                <a:t>=</a:t>
              </a:r>
              <a:r>
                <a:rPr lang="ko-KR" altLang="en-US" sz="1600" dirty="0">
                  <a:latin typeface="+mn-lt"/>
                </a:rPr>
                <a:t>상자의 평균 </a:t>
              </a:r>
              <a:r>
                <a:rPr lang="en-US" altLang="ko-KR" sz="1600" dirty="0">
                  <a:latin typeface="+mn-lt"/>
                </a:rPr>
                <a:t>= 4</a:t>
              </a:r>
              <a:endParaRPr lang="en-US" altLang="ko-KR" sz="1600" dirty="0">
                <a:latin typeface="+mn-lt"/>
                <a:sym typeface="Math1" pitchFamily="2" charset="2"/>
              </a:endParaRPr>
            </a:p>
            <a:p>
              <a:pPr marL="741600" indent="-284400">
                <a:lnSpc>
                  <a:spcPct val="150000"/>
                </a:lnSpc>
                <a:spcBef>
                  <a:spcPts val="24"/>
                </a:spcBef>
                <a:buFont typeface="Arial" panose="020B0604020202020204" pitchFamily="34" charset="0"/>
                <a:buChar char="•"/>
              </a:pPr>
              <a:r>
                <a:rPr lang="ko-KR" altLang="en-US" sz="1600" dirty="0">
                  <a:latin typeface="+mn-lt"/>
                  <a:sym typeface="Math1" pitchFamily="2" charset="2"/>
                </a:rPr>
                <a:t> 상자의 표준편차 </a:t>
              </a:r>
              <a:r>
                <a:rPr lang="en-US" altLang="ko-KR" sz="1600" dirty="0">
                  <a:latin typeface="+mn-lt"/>
                  <a:sym typeface="Math1" pitchFamily="2" charset="2"/>
                </a:rPr>
                <a:t>= 2 </a:t>
              </a:r>
              <a:r>
                <a:rPr lang="en-US" altLang="ko-KR" sz="1600" dirty="0">
                  <a:latin typeface="+mn-lt"/>
                  <a:sym typeface="Wingdings" panose="05000000000000000000" pitchFamily="2" charset="2"/>
                </a:rPr>
                <a:t> </a:t>
              </a:r>
              <a:r>
                <a:rPr lang="ko-KR" altLang="en-US" sz="1600" dirty="0">
                  <a:latin typeface="+mn-lt"/>
                  <a:sym typeface="Wingdings" panose="05000000000000000000" pitchFamily="2" charset="2"/>
                </a:rPr>
                <a:t>표본평균의 표준오차 </a:t>
              </a:r>
              <a:r>
                <a:rPr lang="en-US" altLang="ko-KR" sz="1600" dirty="0">
                  <a:latin typeface="+mn-lt"/>
                  <a:sym typeface="Wingdings" panose="05000000000000000000" pitchFamily="2" charset="2"/>
                </a:rPr>
                <a:t>=</a:t>
              </a:r>
            </a:p>
            <a:p>
              <a:pPr marL="741600" indent="-284400">
                <a:lnSpc>
                  <a:spcPct val="150000"/>
                </a:lnSpc>
                <a:spcBef>
                  <a:spcPts val="24"/>
                </a:spcBef>
                <a:buFont typeface="Wingdings" panose="05000000000000000000" pitchFamily="2" charset="2"/>
                <a:buChar char="à"/>
              </a:pPr>
              <a:r>
                <a:rPr lang="en-US" altLang="ko-KR" sz="1600" dirty="0">
                  <a:latin typeface="+mn-lt"/>
                  <a:sym typeface="Symbol" panose="05050102010706020507" pitchFamily="18" charset="2"/>
                </a:rPr>
                <a:t> </a:t>
              </a:r>
              <a:r>
                <a:rPr lang="ko-KR" altLang="en-US" sz="1600" b="1" dirty="0">
                  <a:latin typeface="+mn-lt"/>
                  <a:sym typeface="Symbol" panose="05050102010706020507" pitchFamily="18" charset="2"/>
                </a:rPr>
                <a:t>표본평균</a:t>
              </a:r>
              <a:r>
                <a:rPr lang="en-US" altLang="ko-KR" sz="1600" b="1" dirty="0">
                  <a:latin typeface="+mn-lt"/>
                  <a:sym typeface="Symbol" panose="05050102010706020507" pitchFamily="18" charset="2"/>
                </a:rPr>
                <a:t>: 4  0.4</a:t>
              </a:r>
            </a:p>
          </p:txBody>
        </p:sp>
        <p:graphicFrame>
          <p:nvGraphicFramePr>
            <p:cNvPr id="2050" name="Object 18"/>
            <p:cNvGraphicFramePr>
              <a:graphicFrameLocks noChangeAspect="1"/>
            </p:cNvGraphicFramePr>
            <p:nvPr/>
          </p:nvGraphicFramePr>
          <p:xfrm>
            <a:off x="3691" y="2478"/>
            <a:ext cx="650" cy="206"/>
          </p:xfrm>
          <a:graphic>
            <a:graphicData uri="http://schemas.openxmlformats.org/presentationml/2006/ole">
              <mc:AlternateContent xmlns:mc="http://schemas.openxmlformats.org/markup-compatibility/2006">
                <mc:Choice xmlns:v="urn:schemas-microsoft-com:vml" Requires="v">
                  <p:oleObj spid="_x0000_s26633" name="수식" r:id="rId3" imgW="825500" imgH="228600" progId="Equation.3">
                    <p:embed/>
                  </p:oleObj>
                </mc:Choice>
                <mc:Fallback>
                  <p:oleObj name="수식" r:id="rId3" imgW="825500" imgH="228600" progId="Equation.3">
                    <p:embed/>
                    <p:pic>
                      <p:nvPicPr>
                        <p:cNvPr id="2050"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1" y="2478"/>
                          <a:ext cx="650" cy="2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125" name="Rectangle 2"/>
          <p:cNvSpPr>
            <a:spLocks noGrp="1" noChangeArrowheads="1"/>
          </p:cNvSpPr>
          <p:nvPr>
            <p:ph type="title"/>
          </p:nvPr>
        </p:nvSpPr>
        <p:spPr>
          <a:xfrm>
            <a:off x="2952750" y="362744"/>
            <a:ext cx="5867400" cy="762000"/>
          </a:xfrm>
        </p:spPr>
        <p:txBody>
          <a:bodyPr rtlCol="0">
            <a:normAutofit fontScale="90000"/>
          </a:bodyPr>
          <a:lstStyle/>
          <a:p>
            <a:pPr>
              <a:defRPr/>
            </a:pPr>
            <a:r>
              <a:rPr lang="en-US" altLang="ko-KR" dirty="0"/>
              <a:t>1. </a:t>
            </a:r>
            <a:r>
              <a:rPr lang="ko-KR" altLang="en-US" dirty="0"/>
              <a:t>표본분포와 표준오차</a:t>
            </a:r>
          </a:p>
        </p:txBody>
      </p:sp>
      <p:sp>
        <p:nvSpPr>
          <p:cNvPr id="2054" name="Text Box 14"/>
          <p:cNvSpPr txBox="1">
            <a:spLocks noChangeArrowheads="1"/>
          </p:cNvSpPr>
          <p:nvPr/>
        </p:nvSpPr>
        <p:spPr bwMode="auto">
          <a:xfrm>
            <a:off x="1952625" y="2271178"/>
            <a:ext cx="8358188" cy="86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en-US" altLang="ko-KR" dirty="0">
                <a:latin typeface="맑은 고딕" panose="020B0503020000020004" pitchFamily="50" charset="-127"/>
              </a:rPr>
              <a:t>1</a:t>
            </a:r>
            <a:r>
              <a:rPr lang="ko-KR" altLang="en-US" dirty="0">
                <a:latin typeface="맑은 고딕" panose="020B0503020000020004" pitchFamily="50" charset="-127"/>
              </a:rPr>
              <a:t>부터 </a:t>
            </a:r>
            <a:r>
              <a:rPr lang="en-US" altLang="ko-KR" dirty="0">
                <a:latin typeface="맑은 고딕" panose="020B0503020000020004" pitchFamily="50" charset="-127"/>
              </a:rPr>
              <a:t>7</a:t>
            </a:r>
            <a:r>
              <a:rPr lang="ko-KR" altLang="en-US" dirty="0">
                <a:latin typeface="맑은 고딕" panose="020B0503020000020004" pitchFamily="50" charset="-127"/>
              </a:rPr>
              <a:t>까지의 카드가 한 장씩 들어 있는 상자로부터 </a:t>
            </a:r>
            <a:r>
              <a:rPr lang="en-US" altLang="ko-KR" dirty="0">
                <a:latin typeface="맑은 고딕" panose="020B0503020000020004" pitchFamily="50" charset="-127"/>
              </a:rPr>
              <a:t>25</a:t>
            </a:r>
            <a:r>
              <a:rPr lang="ko-KR" altLang="en-US" dirty="0">
                <a:latin typeface="맑은 고딕" panose="020B0503020000020004" pitchFamily="50" charset="-127"/>
              </a:rPr>
              <a:t>회  무작위 </a:t>
            </a:r>
            <a:r>
              <a:rPr lang="ko-KR" altLang="en-US" dirty="0" err="1">
                <a:latin typeface="맑은 고딕" panose="020B0503020000020004" pitchFamily="50" charset="-127"/>
              </a:rPr>
              <a:t>복원추출할</a:t>
            </a:r>
            <a:r>
              <a:rPr lang="ko-KR" altLang="en-US" dirty="0">
                <a:latin typeface="맑은 고딕" panose="020B0503020000020004" pitchFamily="50" charset="-127"/>
              </a:rPr>
              <a:t> 경우</a:t>
            </a:r>
            <a:r>
              <a:rPr lang="en-US" altLang="ko-KR" dirty="0">
                <a:latin typeface="맑은 고딕" panose="020B0503020000020004" pitchFamily="50" charset="-127"/>
              </a:rPr>
              <a:t>, </a:t>
            </a:r>
            <a:r>
              <a:rPr lang="ko-KR" altLang="en-US" dirty="0">
                <a:latin typeface="맑은 고딕" panose="020B0503020000020004" pitchFamily="50" charset="-127"/>
              </a:rPr>
              <a:t>표본평균의 </a:t>
            </a:r>
            <a:r>
              <a:rPr lang="ko-KR" altLang="en-US" dirty="0" err="1">
                <a:latin typeface="맑은 고딕" panose="020B0503020000020004" pitchFamily="50" charset="-127"/>
              </a:rPr>
              <a:t>기대값과</a:t>
            </a:r>
            <a:r>
              <a:rPr lang="ko-KR" altLang="en-US" dirty="0">
                <a:latin typeface="맑은 고딕" panose="020B0503020000020004" pitchFamily="50" charset="-127"/>
              </a:rPr>
              <a:t> 표준오차를 구하라</a:t>
            </a:r>
            <a:r>
              <a:rPr lang="en-US" altLang="ko-KR" dirty="0">
                <a:latin typeface="맑은 고딕" panose="020B0503020000020004" pitchFamily="50" charset="-127"/>
              </a:rPr>
              <a:t>.</a:t>
            </a:r>
          </a:p>
        </p:txBody>
      </p:sp>
      <p:sp>
        <p:nvSpPr>
          <p:cNvPr id="13" name="AutoShape 5"/>
          <p:cNvSpPr>
            <a:spLocks noChangeArrowheads="1"/>
          </p:cNvSpPr>
          <p:nvPr/>
        </p:nvSpPr>
        <p:spPr bwMode="auto">
          <a:xfrm>
            <a:off x="1988401" y="1612801"/>
            <a:ext cx="341483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표본평균의 </a:t>
            </a:r>
            <a:r>
              <a:rPr lang="ko-KR" altLang="en-US" b="1" dirty="0" err="1"/>
              <a:t>기대값과</a:t>
            </a:r>
            <a:r>
              <a:rPr lang="ko-KR" altLang="en-US" b="1" dirty="0"/>
              <a:t> 표준오차</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p:cNvSpPr>
            <a:spLocks noGrp="1" noChangeArrowheads="1"/>
          </p:cNvSpPr>
          <p:nvPr>
            <p:ph type="title"/>
          </p:nvPr>
        </p:nvSpPr>
        <p:spPr>
          <a:xfrm>
            <a:off x="2952750" y="362744"/>
            <a:ext cx="5867400" cy="762000"/>
          </a:xfrm>
        </p:spPr>
        <p:txBody>
          <a:bodyPr rtlCol="0">
            <a:normAutofit fontScale="90000"/>
          </a:bodyPr>
          <a:lstStyle/>
          <a:p>
            <a:pPr>
              <a:defRPr/>
            </a:pPr>
            <a:r>
              <a:rPr lang="en-US" altLang="ko-KR" dirty="0"/>
              <a:t>1. </a:t>
            </a:r>
            <a:r>
              <a:rPr lang="ko-KR" altLang="en-US" dirty="0"/>
              <a:t>표본분포와 표준오차</a:t>
            </a:r>
          </a:p>
        </p:txBody>
      </p:sp>
      <p:sp>
        <p:nvSpPr>
          <p:cNvPr id="20483" name="Text Box 1028"/>
          <p:cNvSpPr txBox="1">
            <a:spLocks noChangeArrowheads="1"/>
          </p:cNvSpPr>
          <p:nvPr/>
        </p:nvSpPr>
        <p:spPr bwMode="auto">
          <a:xfrm>
            <a:off x="1289050" y="1731660"/>
            <a:ext cx="841179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77825" indent="-377825">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indent="0">
              <a:lnSpc>
                <a:spcPct val="150000"/>
              </a:lnSpc>
              <a:spcBef>
                <a:spcPts val="24"/>
              </a:spcBef>
            </a:pPr>
            <a:r>
              <a:rPr lang="ko-KR" altLang="en-US" dirty="0">
                <a:latin typeface="+mn-lt"/>
              </a:rPr>
              <a:t>표본평균의 표본분포란 표본평균의 확률히스토그램을 말한다</a:t>
            </a:r>
            <a:r>
              <a:rPr lang="en-US" altLang="ko-KR" dirty="0">
                <a:latin typeface="+mn-lt"/>
              </a:rPr>
              <a:t>. </a:t>
            </a:r>
          </a:p>
          <a:p>
            <a:pPr marL="0" indent="0">
              <a:lnSpc>
                <a:spcPct val="150000"/>
              </a:lnSpc>
              <a:spcBef>
                <a:spcPts val="24"/>
              </a:spcBef>
            </a:pPr>
            <a:r>
              <a:rPr lang="ko-KR" altLang="en-US" dirty="0">
                <a:latin typeface="+mn-lt"/>
              </a:rPr>
              <a:t>표본평균을 얻는 과정을 무한히 반복 </a:t>
            </a:r>
            <a:r>
              <a:rPr lang="en-US" altLang="ko-KR" dirty="0">
                <a:latin typeface="+mn-lt"/>
              </a:rPr>
              <a:t>(R=</a:t>
            </a:r>
            <a:r>
              <a:rPr lang="en-US" altLang="ko-KR" dirty="0">
                <a:latin typeface="+mn-lt"/>
                <a:sym typeface="Symbol" panose="05050102010706020507" pitchFamily="18" charset="2"/>
              </a:rPr>
              <a:t></a:t>
            </a:r>
            <a:r>
              <a:rPr lang="en-US" altLang="ko-KR" dirty="0">
                <a:latin typeface="+mn-lt"/>
              </a:rPr>
              <a:t>)</a:t>
            </a:r>
            <a:r>
              <a:rPr lang="ko-KR" altLang="en-US" dirty="0">
                <a:latin typeface="+mn-lt"/>
              </a:rPr>
              <a:t> 시행하여 얻은 수없이 많은 표본평균들을 가지고 그린 </a:t>
            </a:r>
            <a:r>
              <a:rPr lang="ko-KR" altLang="en-US" dirty="0" err="1">
                <a:latin typeface="+mn-lt"/>
              </a:rPr>
              <a:t>표본평균의</a:t>
            </a:r>
            <a:r>
              <a:rPr lang="ko-KR" altLang="en-US" dirty="0">
                <a:latin typeface="+mn-lt"/>
              </a:rPr>
              <a:t> 히스토그램 </a:t>
            </a:r>
            <a:r>
              <a:rPr lang="en-US" altLang="ko-KR" dirty="0">
                <a:latin typeface="+mn-lt"/>
              </a:rPr>
              <a:t>(R</a:t>
            </a:r>
            <a:r>
              <a:rPr lang="ko-KR" altLang="en-US" dirty="0">
                <a:latin typeface="+mn-lt"/>
              </a:rPr>
              <a:t>이 커질 때 경험적 히스토그램이 확률히스토그램으로 수렴 </a:t>
            </a:r>
            <a:r>
              <a:rPr lang="en-US" altLang="ko-KR" dirty="0">
                <a:latin typeface="+mn-lt"/>
                <a:sym typeface="Wingdings" panose="05000000000000000000" pitchFamily="2" charset="2"/>
              </a:rPr>
              <a:t> LLN)</a:t>
            </a:r>
            <a:endParaRPr lang="ko-KR" altLang="en-US" dirty="0">
              <a:latin typeface="+mn-lt"/>
            </a:endParaRPr>
          </a:p>
        </p:txBody>
      </p:sp>
      <p:pic>
        <p:nvPicPr>
          <p:cNvPr id="20487"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6252" y="3543524"/>
            <a:ext cx="3357562"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2662" y="3803874"/>
            <a:ext cx="3094038"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직사각형 8"/>
          <p:cNvSpPr/>
          <p:nvPr/>
        </p:nvSpPr>
        <p:spPr>
          <a:xfrm>
            <a:off x="1707149" y="5669980"/>
            <a:ext cx="8286792" cy="1152688"/>
          </a:xfrm>
          <a:prstGeom prst="rect">
            <a:avLst/>
          </a:prstGeom>
        </p:spPr>
        <p:txBody>
          <a:bodyPr wrap="square">
            <a:spAutoFit/>
          </a:bodyPr>
          <a:lstStyle/>
          <a:p>
            <a:pPr marL="741600" indent="-285750">
              <a:lnSpc>
                <a:spcPct val="150000"/>
              </a:lnSpc>
              <a:spcBef>
                <a:spcPts val="24"/>
              </a:spcBef>
              <a:buFont typeface="Arial" panose="020B0604020202020204" pitchFamily="34" charset="0"/>
              <a:buChar char="•"/>
            </a:pPr>
            <a:r>
              <a:rPr lang="ko-KR" altLang="en-US" sz="1600" dirty="0" err="1"/>
              <a:t>표본합과</a:t>
            </a:r>
            <a:r>
              <a:rPr lang="ko-KR" altLang="en-US" sz="1600" dirty="0"/>
              <a:t> 표본평균의 히스토그램은 스케일만 다를 뿐 전반적 모양은 똑 같다</a:t>
            </a:r>
            <a:endParaRPr lang="en-US" altLang="ko-KR" sz="1600" dirty="0"/>
          </a:p>
          <a:p>
            <a:pPr marL="741600" indent="-285750">
              <a:lnSpc>
                <a:spcPct val="150000"/>
              </a:lnSpc>
              <a:spcBef>
                <a:spcPts val="24"/>
              </a:spcBef>
              <a:buFont typeface="Arial" panose="020B0604020202020204" pitchFamily="34" charset="0"/>
              <a:buChar char="•"/>
            </a:pPr>
            <a:r>
              <a:rPr lang="ko-KR" altLang="en-US" sz="1600" b="1" dirty="0" err="1">
                <a:solidFill>
                  <a:srgbClr val="0070C0"/>
                </a:solidFill>
              </a:rPr>
              <a:t>표본크기</a:t>
            </a:r>
            <a:r>
              <a:rPr lang="en-US" altLang="ko-KR" sz="1600" b="1" dirty="0">
                <a:solidFill>
                  <a:srgbClr val="0070C0"/>
                </a:solidFill>
              </a:rPr>
              <a:t> n</a:t>
            </a:r>
            <a:r>
              <a:rPr lang="ko-KR" altLang="en-US" sz="1600" b="1" dirty="0">
                <a:solidFill>
                  <a:srgbClr val="0070C0"/>
                </a:solidFill>
              </a:rPr>
              <a:t>이 크면 중심극한정리에 의해 표본합이나 표본평균의 히스토그램은 거의 정규분포</a:t>
            </a:r>
            <a:endParaRPr lang="en-US" altLang="ko-KR" sz="1600" b="1" dirty="0">
              <a:solidFill>
                <a:srgbClr val="0070C0"/>
              </a:solidFill>
            </a:endParaRPr>
          </a:p>
        </p:txBody>
      </p:sp>
      <p:sp>
        <p:nvSpPr>
          <p:cNvPr id="11" name="AutoShape 5"/>
          <p:cNvSpPr>
            <a:spLocks noChangeArrowheads="1"/>
          </p:cNvSpPr>
          <p:nvPr/>
        </p:nvSpPr>
        <p:spPr bwMode="auto">
          <a:xfrm>
            <a:off x="1419920" y="1182281"/>
            <a:ext cx="382829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  표본분포 </a:t>
            </a:r>
            <a:r>
              <a:rPr lang="en-US" altLang="ko-KR" b="1" dirty="0"/>
              <a:t>(sampling distribution)</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1026"/>
          <p:cNvSpPr>
            <a:spLocks noGrp="1" noChangeArrowheads="1"/>
          </p:cNvSpPr>
          <p:nvPr>
            <p:ph type="title"/>
          </p:nvPr>
        </p:nvSpPr>
        <p:spPr>
          <a:xfrm>
            <a:off x="2881313" y="506760"/>
            <a:ext cx="5867400" cy="762000"/>
          </a:xfrm>
        </p:spPr>
        <p:txBody>
          <a:bodyPr rtlCol="0">
            <a:normAutofit fontScale="90000"/>
          </a:bodyPr>
          <a:lstStyle/>
          <a:p>
            <a:pPr>
              <a:defRPr/>
            </a:pPr>
            <a:r>
              <a:rPr lang="en-US" altLang="ko-KR" dirty="0"/>
              <a:t>1. </a:t>
            </a:r>
            <a:r>
              <a:rPr lang="ko-KR" altLang="en-US" dirty="0"/>
              <a:t>표본분포와 표준오차</a:t>
            </a:r>
          </a:p>
        </p:txBody>
      </p:sp>
      <p:sp>
        <p:nvSpPr>
          <p:cNvPr id="3077" name="Text Box 1032"/>
          <p:cNvSpPr txBox="1">
            <a:spLocks noChangeArrowheads="1"/>
          </p:cNvSpPr>
          <p:nvPr/>
        </p:nvSpPr>
        <p:spPr bwMode="auto">
          <a:xfrm>
            <a:off x="1983432" y="2199170"/>
            <a:ext cx="8001000" cy="86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en-US" altLang="ko-KR" dirty="0">
                <a:latin typeface="맑은 고딕" panose="020B0503020000020004" pitchFamily="50" charset="-127"/>
              </a:rPr>
              <a:t>1</a:t>
            </a:r>
            <a:r>
              <a:rPr lang="ko-KR" altLang="en-US" dirty="0">
                <a:latin typeface="맑은 고딕" panose="020B0503020000020004" pitchFamily="50" charset="-127"/>
              </a:rPr>
              <a:t>부터 </a:t>
            </a:r>
            <a:r>
              <a:rPr lang="en-US" altLang="ko-KR" dirty="0">
                <a:latin typeface="맑은 고딕" panose="020B0503020000020004" pitchFamily="50" charset="-127"/>
              </a:rPr>
              <a:t>7</a:t>
            </a:r>
            <a:r>
              <a:rPr lang="ko-KR" altLang="en-US" dirty="0">
                <a:latin typeface="맑은 고딕" panose="020B0503020000020004" pitchFamily="50" charset="-127"/>
              </a:rPr>
              <a:t>까지의 카드가 한 장씩 들어 있는 상자로부터 </a:t>
            </a:r>
            <a:r>
              <a:rPr lang="en-US" altLang="ko-KR" dirty="0">
                <a:latin typeface="맑은 고딕" panose="020B0503020000020004" pitchFamily="50" charset="-127"/>
              </a:rPr>
              <a:t>100</a:t>
            </a:r>
            <a:r>
              <a:rPr lang="ko-KR" altLang="en-US" dirty="0">
                <a:latin typeface="맑은 고딕" panose="020B0503020000020004" pitchFamily="50" charset="-127"/>
              </a:rPr>
              <a:t>회  무작위 </a:t>
            </a:r>
            <a:r>
              <a:rPr lang="ko-KR" altLang="en-US" dirty="0" err="1">
                <a:latin typeface="맑은 고딕" panose="020B0503020000020004" pitchFamily="50" charset="-127"/>
              </a:rPr>
              <a:t>복원추출할</a:t>
            </a:r>
            <a:r>
              <a:rPr lang="ko-KR" altLang="en-US" dirty="0">
                <a:latin typeface="맑은 고딕" panose="020B0503020000020004" pitchFamily="50" charset="-127"/>
              </a:rPr>
              <a:t> 경우</a:t>
            </a:r>
            <a:r>
              <a:rPr lang="en-US" altLang="ko-KR" dirty="0">
                <a:latin typeface="맑은 고딕" panose="020B0503020000020004" pitchFamily="50" charset="-127"/>
              </a:rPr>
              <a:t>, </a:t>
            </a:r>
            <a:r>
              <a:rPr lang="ko-KR" altLang="en-US" dirty="0">
                <a:latin typeface="맑은 고딕" panose="020B0503020000020004" pitchFamily="50" charset="-127"/>
              </a:rPr>
              <a:t>표본평균의 </a:t>
            </a:r>
            <a:r>
              <a:rPr lang="ko-KR" altLang="en-US" dirty="0" err="1">
                <a:latin typeface="맑은 고딕" panose="020B0503020000020004" pitchFamily="50" charset="-127"/>
              </a:rPr>
              <a:t>기대값과</a:t>
            </a:r>
            <a:r>
              <a:rPr lang="ko-KR" altLang="en-US" dirty="0">
                <a:latin typeface="맑은 고딕" panose="020B0503020000020004" pitchFamily="50" charset="-127"/>
              </a:rPr>
              <a:t> 표준오차를 구하라</a:t>
            </a:r>
            <a:r>
              <a:rPr lang="en-US" altLang="ko-KR" dirty="0">
                <a:latin typeface="맑은 고딕" panose="020B0503020000020004" pitchFamily="50" charset="-127"/>
              </a:rPr>
              <a:t>.</a:t>
            </a:r>
          </a:p>
        </p:txBody>
      </p:sp>
      <p:grpSp>
        <p:nvGrpSpPr>
          <p:cNvPr id="3078" name="그룹 9"/>
          <p:cNvGrpSpPr>
            <a:grpSpLocks/>
          </p:cNvGrpSpPr>
          <p:nvPr/>
        </p:nvGrpSpPr>
        <p:grpSpPr bwMode="auto">
          <a:xfrm>
            <a:off x="1524000" y="3092768"/>
            <a:ext cx="7215188" cy="1200329"/>
            <a:chOff x="928662" y="2714621"/>
            <a:chExt cx="7215238" cy="1199845"/>
          </a:xfrm>
        </p:grpSpPr>
        <p:sp>
          <p:nvSpPr>
            <p:cNvPr id="3081" name="Text Box 1034"/>
            <p:cNvSpPr txBox="1">
              <a:spLocks noChangeArrowheads="1"/>
            </p:cNvSpPr>
            <p:nvPr/>
          </p:nvSpPr>
          <p:spPr bwMode="auto">
            <a:xfrm>
              <a:off x="928662" y="2714621"/>
              <a:ext cx="7215238" cy="119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741600" indent="-284400">
                <a:lnSpc>
                  <a:spcPct val="150000"/>
                </a:lnSpc>
                <a:spcBef>
                  <a:spcPts val="24"/>
                </a:spcBef>
                <a:buFont typeface="Arial" panose="020B0604020202020204" pitchFamily="34" charset="0"/>
                <a:buChar char="•"/>
              </a:pPr>
              <a:r>
                <a:rPr lang="ko-KR" altLang="en-US" sz="1600" dirty="0">
                  <a:latin typeface="맑은 고딕" panose="020B0503020000020004" pitchFamily="50" charset="-127"/>
                </a:rPr>
                <a:t> 표본평균의 </a:t>
              </a:r>
              <a:r>
                <a:rPr lang="ko-KR" altLang="en-US" sz="1600" dirty="0" err="1">
                  <a:latin typeface="맑은 고딕" panose="020B0503020000020004" pitchFamily="50" charset="-127"/>
                </a:rPr>
                <a:t>기대값</a:t>
              </a:r>
              <a:r>
                <a:rPr lang="ko-KR" altLang="en-US" sz="1600" dirty="0">
                  <a:latin typeface="맑은 고딕" panose="020B0503020000020004" pitchFamily="50" charset="-127"/>
                </a:rPr>
                <a:t> </a:t>
              </a:r>
              <a:r>
                <a:rPr lang="en-US" altLang="ko-KR" sz="1600" dirty="0">
                  <a:latin typeface="맑은 고딕" panose="020B0503020000020004" pitchFamily="50" charset="-127"/>
                </a:rPr>
                <a:t>= </a:t>
              </a:r>
              <a:r>
                <a:rPr lang="ko-KR" altLang="en-US" sz="1600" dirty="0">
                  <a:latin typeface="맑은 고딕" panose="020B0503020000020004" pitchFamily="50" charset="-127"/>
                </a:rPr>
                <a:t>상자의 평균 </a:t>
              </a:r>
              <a:r>
                <a:rPr lang="en-US" altLang="ko-KR" sz="1600" dirty="0">
                  <a:latin typeface="맑은 고딕" panose="020B0503020000020004" pitchFamily="50" charset="-127"/>
                </a:rPr>
                <a:t>= 4</a:t>
              </a:r>
              <a:endParaRPr lang="en-US" altLang="ko-KR" sz="1600" dirty="0">
                <a:latin typeface="맑은 고딕" panose="020B0503020000020004" pitchFamily="50" charset="-127"/>
                <a:sym typeface="Math1" pitchFamily="2" charset="2"/>
              </a:endParaRPr>
            </a:p>
            <a:p>
              <a:pPr marL="741600" indent="-284400">
                <a:lnSpc>
                  <a:spcPct val="150000"/>
                </a:lnSpc>
                <a:spcBef>
                  <a:spcPts val="24"/>
                </a:spcBef>
                <a:buFont typeface="Arial" panose="020B0604020202020204" pitchFamily="34" charset="0"/>
                <a:buChar char="•"/>
              </a:pPr>
              <a:r>
                <a:rPr lang="ko-KR" altLang="en-US" sz="1600" dirty="0">
                  <a:latin typeface="맑은 고딕" panose="020B0503020000020004" pitchFamily="50" charset="-127"/>
                  <a:sym typeface="Math1" pitchFamily="2" charset="2"/>
                </a:rPr>
                <a:t> 상자의 표준편차 </a:t>
              </a:r>
              <a:r>
                <a:rPr lang="en-US" altLang="ko-KR" sz="1600" dirty="0">
                  <a:latin typeface="맑은 고딕" panose="020B0503020000020004" pitchFamily="50" charset="-127"/>
                  <a:sym typeface="Math1" pitchFamily="2" charset="2"/>
                </a:rPr>
                <a:t>= 2 </a:t>
              </a:r>
              <a:r>
                <a:rPr lang="en-US" altLang="ko-KR" sz="1600" dirty="0">
                  <a:latin typeface="맑은 고딕" panose="020B0503020000020004" pitchFamily="50" charset="-127"/>
                  <a:sym typeface="Wingdings" panose="05000000000000000000" pitchFamily="2" charset="2"/>
                </a:rPr>
                <a:t> </a:t>
              </a:r>
              <a:r>
                <a:rPr lang="ko-KR" altLang="en-US" sz="1600" dirty="0">
                  <a:latin typeface="맑은 고딕" panose="020B0503020000020004" pitchFamily="50" charset="-127"/>
                  <a:sym typeface="Wingdings" panose="05000000000000000000" pitchFamily="2" charset="2"/>
                </a:rPr>
                <a:t>표본평균의 표준오차</a:t>
              </a:r>
              <a:r>
                <a:rPr lang="en-US" altLang="ko-KR" sz="1600" dirty="0">
                  <a:latin typeface="맑은 고딕" panose="020B0503020000020004" pitchFamily="50" charset="-127"/>
                  <a:sym typeface="Wingdings" panose="05000000000000000000" pitchFamily="2" charset="2"/>
                </a:rPr>
                <a:t>=</a:t>
              </a:r>
              <a:endParaRPr lang="en-US" altLang="ko-KR" sz="1600" dirty="0">
                <a:latin typeface="맑은 고딕" panose="020B0503020000020004" pitchFamily="50" charset="-127"/>
                <a:sym typeface="Symbol" panose="05050102010706020507" pitchFamily="18" charset="2"/>
              </a:endParaRPr>
            </a:p>
            <a:p>
              <a:pPr marL="741600" lvl="1" indent="-284400">
                <a:lnSpc>
                  <a:spcPct val="150000"/>
                </a:lnSpc>
                <a:spcBef>
                  <a:spcPts val="24"/>
                </a:spcBef>
                <a:buFont typeface="Wingdings" panose="05000000000000000000" pitchFamily="2" charset="2"/>
                <a:buChar char="à"/>
              </a:pPr>
              <a:r>
                <a:rPr lang="ko-KR" altLang="en-US" sz="1600" dirty="0">
                  <a:latin typeface="맑은 고딕" panose="020B0503020000020004" pitchFamily="50" charset="-127"/>
                  <a:sym typeface="Wingdings" panose="05000000000000000000" pitchFamily="2" charset="2"/>
                </a:rPr>
                <a:t> </a:t>
              </a:r>
              <a:r>
                <a:rPr lang="ko-KR" altLang="en-US" sz="1600" b="1" dirty="0">
                  <a:latin typeface="맑은 고딕" panose="020B0503020000020004" pitchFamily="50" charset="-127"/>
                  <a:sym typeface="Symbol" panose="05050102010706020507" pitchFamily="18" charset="2"/>
                </a:rPr>
                <a:t>표본평균 </a:t>
              </a:r>
              <a:r>
                <a:rPr lang="en-US" altLang="ko-KR" sz="1600" b="1" dirty="0">
                  <a:latin typeface="맑은 고딕" panose="020B0503020000020004" pitchFamily="50" charset="-127"/>
                  <a:sym typeface="Symbol" panose="05050102010706020507" pitchFamily="18" charset="2"/>
                </a:rPr>
                <a:t>: 4  0.2</a:t>
              </a:r>
            </a:p>
          </p:txBody>
        </p:sp>
        <p:graphicFrame>
          <p:nvGraphicFramePr>
            <p:cNvPr id="3074" name="Object 1037"/>
            <p:cNvGraphicFramePr>
              <a:graphicFrameLocks noChangeAspect="1"/>
            </p:cNvGraphicFramePr>
            <p:nvPr/>
          </p:nvGraphicFramePr>
          <p:xfrm>
            <a:off x="6076762" y="3143492"/>
            <a:ext cx="1311634" cy="342101"/>
          </p:xfrm>
          <a:graphic>
            <a:graphicData uri="http://schemas.openxmlformats.org/presentationml/2006/ole">
              <mc:AlternateContent xmlns:mc="http://schemas.openxmlformats.org/markup-compatibility/2006">
                <mc:Choice xmlns:v="urn:schemas-microsoft-com:vml" Requires="v">
                  <p:oleObj spid="_x0000_s27657" name="수식" r:id="rId3" imgW="876300" imgH="228600" progId="Equation.3">
                    <p:embed/>
                  </p:oleObj>
                </mc:Choice>
                <mc:Fallback>
                  <p:oleObj name="수식" r:id="rId3" imgW="876300" imgH="228600" progId="Equation.3">
                    <p:embed/>
                    <p:pic>
                      <p:nvPicPr>
                        <p:cNvPr id="3074" name="Object 10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6762" y="3143492"/>
                          <a:ext cx="1311634" cy="3421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079" name="Rectangle 1039"/>
          <p:cNvSpPr>
            <a:spLocks noChangeArrowheads="1"/>
          </p:cNvSpPr>
          <p:nvPr/>
        </p:nvSpPr>
        <p:spPr bwMode="auto">
          <a:xfrm>
            <a:off x="1524000" y="4941169"/>
            <a:ext cx="8929688" cy="1285875"/>
          </a:xfrm>
          <a:prstGeom prst="rect">
            <a:avLst/>
          </a:prstGeom>
          <a:noFill/>
          <a:ln>
            <a:noFill/>
          </a:ln>
          <a:effectLst>
            <a:prstShdw prst="shdw17" dist="107763" dir="2700000">
              <a:srgbClr val="7A7A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92100" indent="-2540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741600" indent="-285750">
              <a:lnSpc>
                <a:spcPct val="150000"/>
              </a:lnSpc>
              <a:spcBef>
                <a:spcPts val="24"/>
              </a:spcBef>
              <a:buFont typeface="Arial" panose="020B0604020202020204" pitchFamily="34" charset="0"/>
              <a:buChar char="•"/>
            </a:pPr>
            <a:r>
              <a:rPr lang="ko-KR" altLang="en-US" sz="1600" dirty="0">
                <a:latin typeface="맑은 고딕" panose="020B0503020000020004" pitchFamily="50" charset="-127"/>
              </a:rPr>
              <a:t>표본평균의 표준오차는 표본크기의 제곱근에 반비례하여 감소</a:t>
            </a:r>
            <a:endParaRPr lang="en-US" altLang="ko-KR" sz="1600" dirty="0">
              <a:latin typeface="맑은 고딕" panose="020B0503020000020004" pitchFamily="50" charset="-127"/>
            </a:endParaRPr>
          </a:p>
        </p:txBody>
      </p:sp>
      <p:sp>
        <p:nvSpPr>
          <p:cNvPr id="12" name="AutoShape 5"/>
          <p:cNvSpPr>
            <a:spLocks noChangeArrowheads="1"/>
          </p:cNvSpPr>
          <p:nvPr/>
        </p:nvSpPr>
        <p:spPr bwMode="auto">
          <a:xfrm>
            <a:off x="1988401" y="1612801"/>
            <a:ext cx="341483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표본평균의 </a:t>
            </a:r>
            <a:r>
              <a:rPr lang="ko-KR" altLang="en-US" b="1" dirty="0" err="1"/>
              <a:t>기대값과</a:t>
            </a:r>
            <a:r>
              <a:rPr lang="ko-KR" altLang="en-US" b="1" dirty="0"/>
              <a:t> 표준오차</a:t>
            </a:r>
          </a:p>
        </p:txBody>
      </p:sp>
      <p:sp>
        <p:nvSpPr>
          <p:cNvPr id="14" name="Text Box 1032"/>
          <p:cNvSpPr txBox="1">
            <a:spLocks noChangeArrowheads="1"/>
          </p:cNvSpPr>
          <p:nvPr/>
        </p:nvSpPr>
        <p:spPr bwMode="auto">
          <a:xfrm>
            <a:off x="1991544" y="4521894"/>
            <a:ext cx="8001000" cy="86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dirty="0">
                <a:latin typeface="맑은 고딕" panose="020B0503020000020004" pitchFamily="50" charset="-127"/>
              </a:rPr>
              <a:t>앞서 </a:t>
            </a:r>
            <a:r>
              <a:rPr lang="en-US" altLang="ko-KR" dirty="0">
                <a:latin typeface="맑은 고딕" panose="020B0503020000020004" pitchFamily="50" charset="-127"/>
              </a:rPr>
              <a:t>1</a:t>
            </a:r>
            <a:r>
              <a:rPr lang="ko-KR" altLang="en-US" dirty="0">
                <a:latin typeface="맑은 고딕" panose="020B0503020000020004" pitchFamily="50" charset="-127"/>
              </a:rPr>
              <a:t>부터 </a:t>
            </a:r>
            <a:r>
              <a:rPr lang="en-US" altLang="ko-KR" dirty="0">
                <a:latin typeface="맑은 고딕" panose="020B0503020000020004" pitchFamily="50" charset="-127"/>
              </a:rPr>
              <a:t>7</a:t>
            </a:r>
            <a:r>
              <a:rPr lang="ko-KR" altLang="en-US" dirty="0">
                <a:latin typeface="맑은 고딕" panose="020B0503020000020004" pitchFamily="50" charset="-127"/>
              </a:rPr>
              <a:t>까지의 카드가 한 장씩 들어 있는 상자로부터 </a:t>
            </a:r>
            <a:r>
              <a:rPr lang="en-US" altLang="ko-KR" dirty="0">
                <a:latin typeface="맑은 고딕" panose="020B0503020000020004" pitchFamily="50" charset="-127"/>
              </a:rPr>
              <a:t>25</a:t>
            </a:r>
            <a:r>
              <a:rPr lang="ko-KR" altLang="en-US" dirty="0">
                <a:latin typeface="맑은 고딕" panose="020B0503020000020004" pitchFamily="50" charset="-127"/>
              </a:rPr>
              <a:t>회  무작위 </a:t>
            </a:r>
            <a:r>
              <a:rPr lang="ko-KR" altLang="en-US" dirty="0" err="1">
                <a:latin typeface="맑은 고딕" panose="020B0503020000020004" pitchFamily="50" charset="-127"/>
              </a:rPr>
              <a:t>복원추출했던</a:t>
            </a:r>
            <a:r>
              <a:rPr lang="ko-KR" altLang="en-US" dirty="0">
                <a:latin typeface="맑은 고딕" panose="020B0503020000020004" pitchFamily="50" charset="-127"/>
              </a:rPr>
              <a:t> 경우와 비교해 보면</a:t>
            </a:r>
            <a:endParaRPr lang="en-US" altLang="ko-KR" dirty="0">
              <a:latin typeface="맑은 고딕" panose="020B0503020000020004" pitchFamily="50" charset="-127"/>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2024063" y="578768"/>
            <a:ext cx="8215312" cy="762000"/>
          </a:xfrm>
        </p:spPr>
        <p:txBody>
          <a:bodyPr rtlCol="0">
            <a:normAutofit fontScale="90000"/>
          </a:bodyPr>
          <a:lstStyle/>
          <a:p>
            <a:pPr>
              <a:defRPr/>
            </a:pPr>
            <a:r>
              <a:rPr lang="en-US" altLang="ko-KR" dirty="0"/>
              <a:t>2. </a:t>
            </a:r>
            <a:r>
              <a:rPr lang="ko-KR" altLang="en-US" dirty="0"/>
              <a:t>표본평균으로 모평균 추정하기</a:t>
            </a:r>
          </a:p>
        </p:txBody>
      </p:sp>
      <p:sp>
        <p:nvSpPr>
          <p:cNvPr id="4100" name="Text Box 6"/>
          <p:cNvSpPr txBox="1">
            <a:spLocks noChangeArrowheads="1"/>
          </p:cNvSpPr>
          <p:nvPr/>
        </p:nvSpPr>
        <p:spPr bwMode="auto">
          <a:xfrm>
            <a:off x="2056011" y="2199170"/>
            <a:ext cx="8001000" cy="86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7338" indent="-287338">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indent="0">
              <a:lnSpc>
                <a:spcPct val="150000"/>
              </a:lnSpc>
              <a:spcBef>
                <a:spcPts val="24"/>
              </a:spcBef>
            </a:pPr>
            <a:r>
              <a:rPr lang="ko-KR" altLang="en-US" dirty="0">
                <a:latin typeface="맑은 고딕" panose="020B0503020000020004" pitchFamily="50" charset="-127"/>
              </a:rPr>
              <a:t>상자 안 카드에 대한 정보가 없을 때</a:t>
            </a:r>
            <a:r>
              <a:rPr lang="en-US" altLang="ko-KR" dirty="0">
                <a:latin typeface="맑은 고딕" panose="020B0503020000020004" pitchFamily="50" charset="-127"/>
              </a:rPr>
              <a:t>, </a:t>
            </a:r>
            <a:r>
              <a:rPr lang="ko-KR" altLang="en-US" dirty="0">
                <a:latin typeface="맑은 고딕" panose="020B0503020000020004" pitchFamily="50" charset="-127"/>
              </a:rPr>
              <a:t>표본평균으로부터 상자의 평균을 추정하는 과정</a:t>
            </a:r>
          </a:p>
        </p:txBody>
      </p:sp>
      <p:grpSp>
        <p:nvGrpSpPr>
          <p:cNvPr id="4101" name="그룹 11"/>
          <p:cNvGrpSpPr>
            <a:grpSpLocks/>
          </p:cNvGrpSpPr>
          <p:nvPr/>
        </p:nvGrpSpPr>
        <p:grpSpPr bwMode="auto">
          <a:xfrm>
            <a:off x="2056011" y="4226312"/>
            <a:ext cx="7072312" cy="1569660"/>
            <a:chOff x="1285852" y="4649867"/>
            <a:chExt cx="6786610" cy="1839793"/>
          </a:xfrm>
        </p:grpSpPr>
        <p:sp>
          <p:nvSpPr>
            <p:cNvPr id="4105" name="Text Box 11"/>
            <p:cNvSpPr txBox="1">
              <a:spLocks noChangeArrowheads="1"/>
            </p:cNvSpPr>
            <p:nvPr/>
          </p:nvSpPr>
          <p:spPr bwMode="auto">
            <a:xfrm>
              <a:off x="1285852" y="4649867"/>
              <a:ext cx="6786610" cy="183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741600" indent="-284400">
                <a:lnSpc>
                  <a:spcPct val="150000"/>
                </a:lnSpc>
                <a:spcBef>
                  <a:spcPts val="24"/>
                </a:spcBef>
                <a:buFont typeface="Arial" panose="020B0604020202020204" pitchFamily="34" charset="0"/>
                <a:buChar char="•"/>
              </a:pPr>
              <a:r>
                <a:rPr lang="ko-KR" altLang="en-US" sz="1600" dirty="0">
                  <a:latin typeface="맑은 고딕" panose="020B0503020000020004" pitchFamily="50" charset="-127"/>
                </a:rPr>
                <a:t>  추출한 천 가구의 표준편차</a:t>
              </a:r>
              <a:r>
                <a:rPr lang="en-US" altLang="ko-KR" sz="1600" dirty="0">
                  <a:latin typeface="맑은 고딕" panose="020B0503020000020004" pitchFamily="50" charset="-127"/>
                </a:rPr>
                <a:t>=1,900</a:t>
              </a:r>
              <a:r>
                <a:rPr lang="ko-KR" altLang="en-US" sz="1600" dirty="0">
                  <a:latin typeface="맑은 고딕" panose="020B0503020000020004" pitchFamily="50" charset="-127"/>
                </a:rPr>
                <a:t>만원 </a:t>
              </a:r>
            </a:p>
            <a:p>
              <a:pPr marL="741600" indent="-284400">
                <a:lnSpc>
                  <a:spcPct val="150000"/>
                </a:lnSpc>
                <a:spcBef>
                  <a:spcPts val="24"/>
                </a:spcBef>
                <a:buFont typeface="Arial" panose="020B0604020202020204" pitchFamily="34" charset="0"/>
                <a:buChar char="•"/>
              </a:pPr>
              <a:r>
                <a:rPr lang="ko-KR" altLang="en-US" sz="1600" dirty="0">
                  <a:latin typeface="맑은 고딕" panose="020B0503020000020004" pitchFamily="50" charset="-127"/>
                  <a:sym typeface="Wingdings" panose="05000000000000000000" pitchFamily="2" charset="2"/>
                </a:rPr>
                <a:t>  표본평균의 표준오차</a:t>
              </a:r>
              <a:endParaRPr lang="en-US" altLang="ko-KR" sz="1600" dirty="0">
                <a:latin typeface="맑은 고딕" panose="020B0503020000020004" pitchFamily="50" charset="-127"/>
                <a:sym typeface="Wingdings" panose="05000000000000000000" pitchFamily="2" charset="2"/>
              </a:endParaRPr>
            </a:p>
            <a:p>
              <a:pPr marL="741600" indent="-284400">
                <a:lnSpc>
                  <a:spcPct val="150000"/>
                </a:lnSpc>
                <a:spcBef>
                  <a:spcPts val="24"/>
                </a:spcBef>
              </a:pPr>
              <a:r>
                <a:rPr lang="en-US" altLang="ko-KR" sz="1600" dirty="0">
                  <a:latin typeface="맑은 고딕" panose="020B0503020000020004" pitchFamily="50" charset="-127"/>
                  <a:sym typeface="Wingdings" panose="05000000000000000000" pitchFamily="2" charset="2"/>
                </a:rPr>
                <a:t>      =1,900</a:t>
              </a:r>
              <a:r>
                <a:rPr lang="ko-KR" altLang="en-US" sz="1600" dirty="0">
                  <a:latin typeface="맑은 고딕" panose="020B0503020000020004" pitchFamily="50" charset="-127"/>
                  <a:sym typeface="Wingdings" panose="05000000000000000000" pitchFamily="2" charset="2"/>
                </a:rPr>
                <a:t>만</a:t>
              </a:r>
              <a:r>
                <a:rPr lang="en-US" altLang="ko-KR" sz="1600" dirty="0">
                  <a:latin typeface="맑은 고딕" panose="020B0503020000020004" pitchFamily="50" charset="-127"/>
                  <a:sym typeface="Wingdings" panose="05000000000000000000" pitchFamily="2" charset="2"/>
                </a:rPr>
                <a:t>/</a:t>
              </a:r>
              <a:r>
                <a:rPr lang="ko-KR" altLang="en-US" sz="1600" dirty="0">
                  <a:latin typeface="맑은 고딕" panose="020B0503020000020004" pitchFamily="50" charset="-127"/>
                  <a:sym typeface="Symbol" panose="05050102010706020507" pitchFamily="18" charset="2"/>
                </a:rPr>
                <a:t>          </a:t>
              </a:r>
              <a:r>
                <a:rPr lang="en-US" altLang="ko-KR" sz="1600" dirty="0">
                  <a:latin typeface="맑은 고딕" panose="020B0503020000020004" pitchFamily="50" charset="-127"/>
                  <a:sym typeface="Symbol" panose="05050102010706020507" pitchFamily="18" charset="2"/>
                </a:rPr>
                <a:t>=60</a:t>
              </a:r>
              <a:r>
                <a:rPr lang="ko-KR" altLang="en-US" sz="1600" dirty="0">
                  <a:latin typeface="맑은 고딕" panose="020B0503020000020004" pitchFamily="50" charset="-127"/>
                  <a:sym typeface="Symbol" panose="05050102010706020507" pitchFamily="18" charset="2"/>
                </a:rPr>
                <a:t>만원 </a:t>
              </a:r>
              <a:endParaRPr lang="en-US" altLang="ko-KR" sz="1600" dirty="0">
                <a:latin typeface="맑은 고딕" panose="020B0503020000020004" pitchFamily="50" charset="-127"/>
                <a:sym typeface="Symbol" panose="05050102010706020507" pitchFamily="18" charset="2"/>
              </a:endParaRPr>
            </a:p>
            <a:p>
              <a:pPr marL="741600" indent="-284400">
                <a:lnSpc>
                  <a:spcPct val="150000"/>
                </a:lnSpc>
                <a:spcBef>
                  <a:spcPts val="24"/>
                </a:spcBef>
                <a:buFont typeface="Arial" panose="020B0604020202020204" pitchFamily="34" charset="0"/>
                <a:buChar char="•"/>
              </a:pPr>
              <a:r>
                <a:rPr lang="en-US" altLang="ko-KR" sz="1600" dirty="0">
                  <a:latin typeface="맑은 고딕" panose="020B0503020000020004" pitchFamily="50" charset="-127"/>
                </a:rPr>
                <a:t>  </a:t>
              </a:r>
              <a:r>
                <a:rPr lang="ko-KR" altLang="en-US" sz="1600" b="1" dirty="0">
                  <a:latin typeface="맑은 고딕" panose="020B0503020000020004" pitchFamily="50" charset="-127"/>
                  <a:sym typeface="Symbol" panose="05050102010706020507" pitchFamily="18" charset="2"/>
                </a:rPr>
                <a:t>전체 </a:t>
              </a:r>
              <a:r>
                <a:rPr lang="en-US" altLang="ko-KR" sz="1600" b="1" dirty="0">
                  <a:latin typeface="맑은 고딕" panose="020B0503020000020004" pitchFamily="50" charset="-127"/>
                  <a:sym typeface="Symbol" panose="05050102010706020507" pitchFamily="18" charset="2"/>
                </a:rPr>
                <a:t>2</a:t>
              </a:r>
              <a:r>
                <a:rPr lang="ko-KR" altLang="en-US" sz="1600" b="1" dirty="0">
                  <a:latin typeface="맑은 고딕" panose="020B0503020000020004" pitchFamily="50" charset="-127"/>
                  <a:sym typeface="Symbol" panose="05050102010706020507" pitchFamily="18" charset="2"/>
                </a:rPr>
                <a:t>만</a:t>
              </a:r>
              <a:r>
                <a:rPr lang="en-US" altLang="ko-KR" sz="1600" b="1" dirty="0">
                  <a:latin typeface="맑은 고딕" panose="020B0503020000020004" pitchFamily="50" charset="-127"/>
                  <a:sym typeface="Symbol" panose="05050102010706020507" pitchFamily="18" charset="2"/>
                </a:rPr>
                <a:t>5</a:t>
              </a:r>
              <a:r>
                <a:rPr lang="ko-KR" altLang="en-US" sz="1600" b="1" dirty="0">
                  <a:latin typeface="맑은 고딕" panose="020B0503020000020004" pitchFamily="50" charset="-127"/>
                  <a:sym typeface="Symbol" panose="05050102010706020507" pitchFamily="18" charset="2"/>
                </a:rPr>
                <a:t>천 가구의 평균소득은 </a:t>
              </a:r>
              <a:r>
                <a:rPr lang="en-US" altLang="ko-KR" sz="1600" b="1" dirty="0">
                  <a:latin typeface="맑은 고딕" panose="020B0503020000020004" pitchFamily="50" charset="-127"/>
                  <a:sym typeface="Symbol" panose="05050102010706020507" pitchFamily="18" charset="2"/>
                </a:rPr>
                <a:t>3,24060(</a:t>
              </a:r>
              <a:r>
                <a:rPr lang="ko-KR" altLang="en-US" sz="1600" b="1" dirty="0">
                  <a:latin typeface="맑은 고딕" panose="020B0503020000020004" pitchFamily="50" charset="-127"/>
                  <a:sym typeface="Symbol" panose="05050102010706020507" pitchFamily="18" charset="2"/>
                </a:rPr>
                <a:t>만원</a:t>
              </a:r>
              <a:r>
                <a:rPr lang="en-US" altLang="ko-KR" sz="1600" b="1" dirty="0">
                  <a:latin typeface="맑은 고딕" panose="020B0503020000020004" pitchFamily="50" charset="-127"/>
                  <a:sym typeface="Symbol" panose="05050102010706020507" pitchFamily="18" charset="2"/>
                </a:rPr>
                <a:t>)</a:t>
              </a:r>
              <a:endParaRPr lang="ko-KR" altLang="en-US" sz="1600" b="1" dirty="0">
                <a:latin typeface="맑은 고딕" panose="020B0503020000020004" pitchFamily="50" charset="-127"/>
                <a:sym typeface="Symbol" panose="05050102010706020507" pitchFamily="18" charset="2"/>
              </a:endParaRPr>
            </a:p>
          </p:txBody>
        </p:sp>
        <p:graphicFrame>
          <p:nvGraphicFramePr>
            <p:cNvPr id="4098" name="Object 12"/>
            <p:cNvGraphicFramePr>
              <a:graphicFrameLocks noChangeAspect="1"/>
            </p:cNvGraphicFramePr>
            <p:nvPr/>
          </p:nvGraphicFramePr>
          <p:xfrm>
            <a:off x="2970770" y="5549994"/>
            <a:ext cx="878984" cy="474480"/>
          </p:xfrm>
          <a:graphic>
            <a:graphicData uri="http://schemas.openxmlformats.org/presentationml/2006/ole">
              <mc:AlternateContent xmlns:mc="http://schemas.openxmlformats.org/markup-compatibility/2006">
                <mc:Choice xmlns:v="urn:schemas-microsoft-com:vml" Requires="v">
                  <p:oleObj spid="_x0000_s28681" name="수식" r:id="rId3" imgW="469696" imgH="253890" progId="Equation.3">
                    <p:embed/>
                  </p:oleObj>
                </mc:Choice>
                <mc:Fallback>
                  <p:oleObj name="수식" r:id="rId3" imgW="469696" imgH="253890" progId="Equation.3">
                    <p:embed/>
                    <p:pic>
                      <p:nvPicPr>
                        <p:cNvPr id="4098"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0770" y="5549994"/>
                          <a:ext cx="878984" cy="474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104" name="직사각형 9"/>
          <p:cNvSpPr>
            <a:spLocks noChangeArrowheads="1"/>
          </p:cNvSpPr>
          <p:nvPr/>
        </p:nvSpPr>
        <p:spPr bwMode="auto">
          <a:xfrm>
            <a:off x="2056012" y="3204204"/>
            <a:ext cx="8072437" cy="87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dirty="0"/>
              <a:t>예시</a:t>
            </a:r>
            <a:r>
              <a:rPr lang="en-US" altLang="ko-KR" dirty="0"/>
              <a:t>)  2</a:t>
            </a:r>
            <a:r>
              <a:rPr lang="ko-KR" altLang="en-US" dirty="0"/>
              <a:t>만</a:t>
            </a:r>
            <a:r>
              <a:rPr lang="en-US" altLang="ko-KR" dirty="0"/>
              <a:t>5</a:t>
            </a:r>
            <a:r>
              <a:rPr lang="ko-KR" altLang="en-US" dirty="0"/>
              <a:t>천 가구가 사는 도시에서 </a:t>
            </a:r>
            <a:r>
              <a:rPr lang="en-US" altLang="ko-KR" dirty="0"/>
              <a:t>1,000 </a:t>
            </a:r>
            <a:r>
              <a:rPr lang="ko-KR" altLang="en-US" dirty="0"/>
              <a:t>가구를 무작위로 추출한 결과 그 평균소득이 </a:t>
            </a:r>
            <a:r>
              <a:rPr lang="en-US" altLang="ko-KR" dirty="0"/>
              <a:t>3,240</a:t>
            </a:r>
            <a:r>
              <a:rPr lang="ko-KR" altLang="en-US" dirty="0"/>
              <a:t>만원 이었을 때</a:t>
            </a:r>
            <a:r>
              <a:rPr lang="en-US" altLang="ko-KR" dirty="0"/>
              <a:t>, </a:t>
            </a:r>
            <a:r>
              <a:rPr lang="ko-KR" altLang="en-US" dirty="0"/>
              <a:t>도시 전체가구의 평균소득을 추정하라</a:t>
            </a:r>
            <a:r>
              <a:rPr lang="en-US" altLang="ko-KR" dirty="0"/>
              <a:t>.</a:t>
            </a:r>
          </a:p>
        </p:txBody>
      </p:sp>
      <p:sp>
        <p:nvSpPr>
          <p:cNvPr id="10" name="AutoShape 5"/>
          <p:cNvSpPr>
            <a:spLocks noChangeArrowheads="1"/>
          </p:cNvSpPr>
          <p:nvPr/>
        </p:nvSpPr>
        <p:spPr bwMode="auto">
          <a:xfrm>
            <a:off x="1988401" y="1612801"/>
            <a:ext cx="341483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표본평균으로 모평균 추정하기</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1952625" y="434752"/>
            <a:ext cx="8286750" cy="762000"/>
          </a:xfrm>
        </p:spPr>
        <p:txBody>
          <a:bodyPr rtlCol="0">
            <a:normAutofit fontScale="90000"/>
          </a:bodyPr>
          <a:lstStyle/>
          <a:p>
            <a:pPr>
              <a:defRPr/>
            </a:pPr>
            <a:r>
              <a:rPr lang="en-US" altLang="ko-KR" dirty="0"/>
              <a:t>2. </a:t>
            </a:r>
            <a:r>
              <a:rPr lang="ko-KR" altLang="en-US" dirty="0"/>
              <a:t>표본평균으로 모평균 추정하기</a:t>
            </a:r>
          </a:p>
        </p:txBody>
      </p:sp>
      <p:sp>
        <p:nvSpPr>
          <p:cNvPr id="2" name="Text Box 9"/>
          <p:cNvSpPr txBox="1">
            <a:spLocks noChangeArrowheads="1"/>
          </p:cNvSpPr>
          <p:nvPr/>
        </p:nvSpPr>
        <p:spPr bwMode="auto">
          <a:xfrm>
            <a:off x="2006476" y="2232269"/>
            <a:ext cx="82867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7338" indent="-287338">
              <a:defRPr>
                <a:solidFill>
                  <a:schemeClr val="tx1"/>
                </a:solidFill>
                <a:latin typeface="Times New Roman" panose="02020603050405020304" pitchFamily="18" charset="0"/>
              </a:defRPr>
            </a:lvl1pPr>
            <a:lvl2pPr marL="744538" indent="-287338">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lvl="1" indent="0">
              <a:lnSpc>
                <a:spcPct val="150000"/>
              </a:lnSpc>
              <a:spcBef>
                <a:spcPts val="24"/>
              </a:spcBef>
            </a:pPr>
            <a:r>
              <a:rPr lang="ko-KR" altLang="en-US" dirty="0">
                <a:latin typeface="맑은 고딕" panose="020B0503020000020004" pitchFamily="50" charset="-127"/>
              </a:rPr>
              <a:t>전체 </a:t>
            </a:r>
            <a:r>
              <a:rPr lang="en-US" altLang="ko-KR" dirty="0">
                <a:latin typeface="맑은 고딕" panose="020B0503020000020004" pitchFamily="50" charset="-127"/>
              </a:rPr>
              <a:t>2</a:t>
            </a:r>
            <a:r>
              <a:rPr lang="ko-KR" altLang="en-US" dirty="0">
                <a:latin typeface="맑은 고딕" panose="020B0503020000020004" pitchFamily="50" charset="-127"/>
              </a:rPr>
              <a:t>만</a:t>
            </a:r>
            <a:r>
              <a:rPr lang="en-US" altLang="ko-KR" dirty="0">
                <a:latin typeface="맑은 고딕" panose="020B0503020000020004" pitchFamily="50" charset="-127"/>
              </a:rPr>
              <a:t>5</a:t>
            </a:r>
            <a:r>
              <a:rPr lang="ko-KR" altLang="en-US" dirty="0">
                <a:latin typeface="맑은 고딕" panose="020B0503020000020004" pitchFamily="50" charset="-127"/>
              </a:rPr>
              <a:t>천 가구의 평균소득에 대한 </a:t>
            </a:r>
            <a:r>
              <a:rPr lang="en-US" altLang="ko-KR" dirty="0">
                <a:latin typeface="맑은 고딕" panose="020B0503020000020004" pitchFamily="50" charset="-127"/>
              </a:rPr>
              <a:t>95%</a:t>
            </a:r>
            <a:r>
              <a:rPr lang="ko-KR" altLang="en-US" dirty="0">
                <a:latin typeface="맑은 고딕" panose="020B0503020000020004" pitchFamily="50" charset="-127"/>
              </a:rPr>
              <a:t>신뢰구간은</a:t>
            </a:r>
            <a:r>
              <a:rPr lang="en-US" altLang="ko-KR" dirty="0">
                <a:latin typeface="맑은 고딕" panose="020B0503020000020004" pitchFamily="50" charset="-127"/>
              </a:rPr>
              <a:t> </a:t>
            </a:r>
            <a:r>
              <a:rPr lang="ko-KR" altLang="en-US" dirty="0">
                <a:latin typeface="맑은 고딕" panose="020B0503020000020004" pitchFamily="50" charset="-127"/>
              </a:rPr>
              <a:t>표본평균으로부터 그 표준오차의 </a:t>
            </a:r>
            <a:r>
              <a:rPr lang="en-US" altLang="ko-KR" dirty="0">
                <a:latin typeface="맑은 고딕" panose="020B0503020000020004" pitchFamily="50" charset="-127"/>
              </a:rPr>
              <a:t>2</a:t>
            </a:r>
            <a:r>
              <a:rPr lang="ko-KR" altLang="en-US" dirty="0">
                <a:latin typeface="맑은 고딕" panose="020B0503020000020004" pitchFamily="50" charset="-127"/>
              </a:rPr>
              <a:t>배를 가감함으로써 얻는다</a:t>
            </a:r>
            <a:r>
              <a:rPr lang="en-US" altLang="ko-KR" dirty="0">
                <a:latin typeface="맑은 고딕" panose="020B0503020000020004" pitchFamily="50" charset="-127"/>
              </a:rPr>
              <a:t>.</a:t>
            </a:r>
          </a:p>
          <a:p>
            <a:pPr marL="0" lvl="1" indent="0">
              <a:lnSpc>
                <a:spcPct val="150000"/>
              </a:lnSpc>
              <a:spcBef>
                <a:spcPts val="24"/>
              </a:spcBef>
            </a:pPr>
            <a:endParaRPr lang="en-US" altLang="ko-KR" dirty="0">
              <a:latin typeface="맑은 고딕" panose="020B0503020000020004" pitchFamily="50" charset="-127"/>
            </a:endParaRPr>
          </a:p>
          <a:p>
            <a:pPr marL="0" lvl="1" indent="0">
              <a:lnSpc>
                <a:spcPct val="150000"/>
              </a:lnSpc>
              <a:spcBef>
                <a:spcPts val="24"/>
              </a:spcBef>
            </a:pPr>
            <a:r>
              <a:rPr lang="en-US" altLang="ko-KR" dirty="0">
                <a:latin typeface="맑은 고딕" panose="020B0503020000020004" pitchFamily="50" charset="-127"/>
                <a:sym typeface="Symbol" panose="05050102010706020507" pitchFamily="18" charset="2"/>
              </a:rPr>
              <a:t>3,240120</a:t>
            </a:r>
            <a:r>
              <a:rPr lang="ko-KR" altLang="en-US" dirty="0">
                <a:latin typeface="맑은 고딕" panose="020B0503020000020004" pitchFamily="50" charset="-127"/>
                <a:sym typeface="Symbol" panose="05050102010706020507" pitchFamily="18" charset="2"/>
              </a:rPr>
              <a:t>만원 </a:t>
            </a:r>
            <a:r>
              <a:rPr lang="ko-KR" altLang="en-US" dirty="0">
                <a:latin typeface="맑은 고딕" panose="020B0503020000020004" pitchFamily="50" charset="-127"/>
                <a:sym typeface="Wingdings" panose="05000000000000000000" pitchFamily="2" charset="2"/>
              </a:rPr>
              <a:t> </a:t>
            </a:r>
            <a:r>
              <a:rPr lang="en-US" altLang="ko-KR" dirty="0">
                <a:latin typeface="맑은 고딕" panose="020B0503020000020004" pitchFamily="50" charset="-127"/>
              </a:rPr>
              <a:t>(3,120</a:t>
            </a:r>
            <a:r>
              <a:rPr lang="ko-KR" altLang="en-US" dirty="0">
                <a:latin typeface="맑은 고딕" panose="020B0503020000020004" pitchFamily="50" charset="-127"/>
              </a:rPr>
              <a:t>만원</a:t>
            </a:r>
            <a:r>
              <a:rPr lang="en-US" altLang="ko-KR" dirty="0">
                <a:latin typeface="맑은 고딕" panose="020B0503020000020004" pitchFamily="50" charset="-127"/>
              </a:rPr>
              <a:t>, 3,360</a:t>
            </a:r>
            <a:r>
              <a:rPr lang="ko-KR" altLang="en-US" dirty="0">
                <a:latin typeface="맑은 고딕" panose="020B0503020000020004" pitchFamily="50" charset="-127"/>
              </a:rPr>
              <a:t>만원</a:t>
            </a:r>
            <a:r>
              <a:rPr lang="en-US" altLang="ko-KR" dirty="0">
                <a:latin typeface="맑은 고딕" panose="020B0503020000020004" pitchFamily="50" charset="-127"/>
              </a:rPr>
              <a:t>)</a:t>
            </a:r>
          </a:p>
        </p:txBody>
      </p:sp>
      <p:sp>
        <p:nvSpPr>
          <p:cNvPr id="21508" name="Text Box 10"/>
          <p:cNvSpPr txBox="1">
            <a:spLocks noChangeArrowheads="1"/>
          </p:cNvSpPr>
          <p:nvPr/>
        </p:nvSpPr>
        <p:spPr bwMode="auto">
          <a:xfrm>
            <a:off x="1954088" y="4165071"/>
            <a:ext cx="8534400"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dirty="0">
                <a:latin typeface="맑은 고딕" panose="020B0503020000020004" pitchFamily="50" charset="-127"/>
              </a:rPr>
              <a:t> 왜 표준편차 대신 표준오차를 쓰는가</a:t>
            </a:r>
            <a:r>
              <a:rPr lang="en-US" altLang="ko-KR" dirty="0">
                <a:latin typeface="맑은 고딕" panose="020B0503020000020004" pitchFamily="50" charset="-127"/>
              </a:rPr>
              <a:t>?</a:t>
            </a:r>
          </a:p>
          <a:p>
            <a:pPr marL="741600" lvl="1" indent="-284400">
              <a:lnSpc>
                <a:spcPct val="150000"/>
              </a:lnSpc>
              <a:spcBef>
                <a:spcPts val="24"/>
              </a:spcBef>
              <a:buFont typeface="Arial" panose="020B0604020202020204" pitchFamily="34" charset="0"/>
              <a:buChar char="•"/>
            </a:pPr>
            <a:r>
              <a:rPr lang="ko-KR" altLang="en-US" sz="1600" dirty="0">
                <a:latin typeface="맑은 고딕" panose="020B0503020000020004" pitchFamily="50" charset="-127"/>
              </a:rPr>
              <a:t>  표준편차 </a:t>
            </a:r>
            <a:r>
              <a:rPr lang="en-US" altLang="ko-KR" sz="1600" dirty="0">
                <a:latin typeface="맑은 고딕" panose="020B0503020000020004" pitchFamily="50" charset="-127"/>
              </a:rPr>
              <a:t>: </a:t>
            </a:r>
            <a:r>
              <a:rPr lang="ko-KR" altLang="en-US" sz="1600" dirty="0">
                <a:latin typeface="맑은 고딕" panose="020B0503020000020004" pitchFamily="50" charset="-127"/>
              </a:rPr>
              <a:t>추출한 한 장의 카드가 모평균으로부터 떨어져 있는 정도</a:t>
            </a:r>
          </a:p>
          <a:p>
            <a:pPr marL="741600" lvl="1" indent="-284400">
              <a:lnSpc>
                <a:spcPct val="150000"/>
              </a:lnSpc>
              <a:spcBef>
                <a:spcPts val="24"/>
              </a:spcBef>
              <a:buFont typeface="Arial" panose="020B0604020202020204" pitchFamily="34" charset="0"/>
              <a:buChar char="•"/>
            </a:pPr>
            <a:r>
              <a:rPr lang="ko-KR" altLang="en-US" sz="1600" dirty="0">
                <a:latin typeface="맑은 고딕" panose="020B0503020000020004" pitchFamily="50" charset="-127"/>
              </a:rPr>
              <a:t>  표본평균의 표준오차 </a:t>
            </a:r>
            <a:r>
              <a:rPr lang="en-US" altLang="ko-KR" sz="1600" dirty="0">
                <a:latin typeface="맑은 고딕" panose="020B0503020000020004" pitchFamily="50" charset="-127"/>
              </a:rPr>
              <a:t>: </a:t>
            </a:r>
            <a:r>
              <a:rPr lang="ko-KR" altLang="en-US" sz="1600" dirty="0">
                <a:latin typeface="맑은 고딕" panose="020B0503020000020004" pitchFamily="50" charset="-127"/>
              </a:rPr>
              <a:t>추출한 카드들의 평균이 모평균으로부터 떨어져 있는 정도</a:t>
            </a:r>
            <a:endParaRPr lang="en-US" altLang="ko-KR" sz="1600" dirty="0">
              <a:latin typeface="맑은 고딕" panose="020B0503020000020004" pitchFamily="50" charset="-127"/>
            </a:endParaRPr>
          </a:p>
          <a:p>
            <a:pPr marL="741600" lvl="1" indent="-284400">
              <a:lnSpc>
                <a:spcPct val="150000"/>
              </a:lnSpc>
              <a:spcBef>
                <a:spcPts val="24"/>
              </a:spcBef>
              <a:buFont typeface="Arial" panose="020B0604020202020204" pitchFamily="34" charset="0"/>
              <a:buChar char="•"/>
            </a:pPr>
            <a:r>
              <a:rPr lang="en-US" altLang="ko-KR" sz="1600" dirty="0">
                <a:latin typeface="맑은 고딕" panose="020B0503020000020004" pitchFamily="50" charset="-127"/>
              </a:rPr>
              <a:t>  </a:t>
            </a:r>
            <a:r>
              <a:rPr lang="ko-KR" altLang="en-US" sz="1600" dirty="0">
                <a:latin typeface="맑은 고딕" panose="020B0503020000020004" pitchFamily="50" charset="-127"/>
              </a:rPr>
              <a:t>모평균에 대해 추론할 때 카드 한 장에 든 정보를 이용하지 않고 카드들의 평균에  </a:t>
            </a:r>
            <a:endParaRPr lang="en-US" altLang="ko-KR" sz="1600" dirty="0">
              <a:latin typeface="맑은 고딕" panose="020B0503020000020004" pitchFamily="50" charset="-127"/>
            </a:endParaRPr>
          </a:p>
          <a:p>
            <a:pPr marL="741600" lvl="1" indent="-284400">
              <a:lnSpc>
                <a:spcPct val="150000"/>
              </a:lnSpc>
              <a:spcBef>
                <a:spcPts val="24"/>
              </a:spcBef>
            </a:pPr>
            <a:r>
              <a:rPr lang="en-US" altLang="ko-KR" sz="1600" dirty="0">
                <a:latin typeface="맑은 고딕" panose="020B0503020000020004" pitchFamily="50" charset="-127"/>
              </a:rPr>
              <a:t>      </a:t>
            </a:r>
            <a:r>
              <a:rPr lang="ko-KR" altLang="en-US" sz="1600" dirty="0">
                <a:latin typeface="맑은 고딕" panose="020B0503020000020004" pitchFamily="50" charset="-127"/>
              </a:rPr>
              <a:t>든 정보를 이용하므로 표준편차가 아닌 표본평균의 표준오차를 사용해야 한다</a:t>
            </a:r>
            <a:r>
              <a:rPr lang="en-US" altLang="ko-KR" sz="1600" dirty="0">
                <a:latin typeface="맑은 고딕" panose="020B0503020000020004" pitchFamily="50" charset="-127"/>
              </a:rPr>
              <a:t>.</a:t>
            </a:r>
            <a:r>
              <a:rPr lang="ko-KR" altLang="en-US" sz="1600" dirty="0">
                <a:latin typeface="맑은 고딕" panose="020B0503020000020004" pitchFamily="50" charset="-127"/>
              </a:rPr>
              <a:t> </a:t>
            </a:r>
          </a:p>
        </p:txBody>
      </p:sp>
      <p:sp>
        <p:nvSpPr>
          <p:cNvPr id="7" name="AutoShape 5"/>
          <p:cNvSpPr>
            <a:spLocks noChangeArrowheads="1"/>
          </p:cNvSpPr>
          <p:nvPr/>
        </p:nvSpPr>
        <p:spPr bwMode="auto">
          <a:xfrm>
            <a:off x="1988401" y="1612801"/>
            <a:ext cx="358943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모평균에 대한 신뢰구간 구하기</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095501" y="434752"/>
            <a:ext cx="7929563" cy="762000"/>
          </a:xfrm>
        </p:spPr>
        <p:txBody>
          <a:bodyPr rtlCol="0">
            <a:normAutofit fontScale="90000"/>
          </a:bodyPr>
          <a:lstStyle/>
          <a:p>
            <a:pPr>
              <a:defRPr/>
            </a:pPr>
            <a:r>
              <a:rPr lang="en-US" altLang="ko-KR" dirty="0"/>
              <a:t>2. </a:t>
            </a:r>
            <a:r>
              <a:rPr lang="ko-KR" altLang="en-US" dirty="0"/>
              <a:t>표본평균으로 모평균 추정하기</a:t>
            </a:r>
          </a:p>
        </p:txBody>
      </p:sp>
      <p:sp>
        <p:nvSpPr>
          <p:cNvPr id="22531" name="Text Box 4"/>
          <p:cNvSpPr txBox="1">
            <a:spLocks noChangeArrowheads="1"/>
          </p:cNvSpPr>
          <p:nvPr/>
        </p:nvSpPr>
        <p:spPr bwMode="auto">
          <a:xfrm>
            <a:off x="1919536" y="2209874"/>
            <a:ext cx="8610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just">
              <a:spcBef>
                <a:spcPct val="50000"/>
              </a:spcBef>
              <a:buFont typeface="Wingdings" panose="05000000000000000000" pitchFamily="2" charset="2"/>
              <a:buChar char="Ø"/>
            </a:pPr>
            <a:endParaRPr lang="ko-KR" altLang="en-US" sz="2200" b="1">
              <a:ea typeface="굴림" panose="020B0600000101010101" pitchFamily="50" charset="-127"/>
            </a:endParaRPr>
          </a:p>
        </p:txBody>
      </p:sp>
      <p:sp>
        <p:nvSpPr>
          <p:cNvPr id="22532" name="Text Box 5"/>
          <p:cNvSpPr txBox="1">
            <a:spLocks noChangeArrowheads="1"/>
          </p:cNvSpPr>
          <p:nvPr/>
        </p:nvSpPr>
        <p:spPr bwMode="auto">
          <a:xfrm>
            <a:off x="1995736" y="2940935"/>
            <a:ext cx="853440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en-US" altLang="ko-KR" b="1" dirty="0">
                <a:ea typeface="굴림" panose="020B0600000101010101" pitchFamily="50" charset="-127"/>
              </a:rPr>
              <a:t> </a:t>
            </a:r>
            <a:r>
              <a:rPr lang="ko-KR" altLang="en-US" dirty="0">
                <a:latin typeface="맑은 고딕" panose="020B0503020000020004" pitchFamily="50" charset="-127"/>
              </a:rPr>
              <a:t>신뢰구간을 구할 때 표준정규분포곡선을 쓰는 근거는</a:t>
            </a:r>
            <a:r>
              <a:rPr lang="en-US" altLang="ko-KR" dirty="0">
                <a:latin typeface="맑은 고딕" panose="020B0503020000020004" pitchFamily="50" charset="-127"/>
              </a:rPr>
              <a:t>?</a:t>
            </a:r>
          </a:p>
          <a:p>
            <a:pPr marL="741600" lvl="1" indent="-284400">
              <a:lnSpc>
                <a:spcPct val="150000"/>
              </a:lnSpc>
              <a:spcBef>
                <a:spcPts val="24"/>
              </a:spcBef>
              <a:buFont typeface="Arial" panose="020B0604020202020204" pitchFamily="34" charset="0"/>
              <a:buChar char="•"/>
            </a:pPr>
            <a:r>
              <a:rPr lang="ko-KR" altLang="en-US" sz="1600" b="1" dirty="0">
                <a:latin typeface="맑은 고딕" panose="020B0503020000020004" pitchFamily="50" charset="-127"/>
              </a:rPr>
              <a:t>중심극한정리</a:t>
            </a:r>
            <a:r>
              <a:rPr lang="ko-KR" altLang="en-US" sz="1600" dirty="0">
                <a:latin typeface="맑은 고딕" panose="020B0503020000020004" pitchFamily="50" charset="-127"/>
              </a:rPr>
              <a:t> </a:t>
            </a:r>
            <a:r>
              <a:rPr lang="en-US" altLang="ko-KR" sz="1600" dirty="0">
                <a:latin typeface="맑은 고딕" panose="020B0503020000020004" pitchFamily="50" charset="-127"/>
              </a:rPr>
              <a:t>: </a:t>
            </a:r>
            <a:r>
              <a:rPr lang="ko-KR" altLang="en-US" sz="1600" dirty="0">
                <a:latin typeface="맑은 고딕" panose="020B0503020000020004" pitchFamily="50" charset="-127"/>
              </a:rPr>
              <a:t>개별관측치의 히스토그램이 정규분포곡선과 다르더라도 </a:t>
            </a:r>
            <a:r>
              <a:rPr lang="ko-KR" altLang="en-US" sz="1600" u="sng" dirty="0">
                <a:latin typeface="맑은 고딕" panose="020B0503020000020004" pitchFamily="50" charset="-127"/>
              </a:rPr>
              <a:t>표본평균의 확률히스토그램은 표본크기가 커지면 그 모양이 정규분포곡선과 유사</a:t>
            </a:r>
            <a:r>
              <a:rPr lang="ko-KR" altLang="en-US" sz="1600" dirty="0">
                <a:latin typeface="맑은 고딕" panose="020B0503020000020004" pitchFamily="50" charset="-127"/>
              </a:rPr>
              <a:t>해진다</a:t>
            </a:r>
            <a:r>
              <a:rPr lang="en-US" altLang="ko-KR" sz="1600" dirty="0">
                <a:latin typeface="맑은 고딕" panose="020B0503020000020004" pitchFamily="50" charset="-127"/>
              </a:rPr>
              <a:t>. </a:t>
            </a:r>
            <a:r>
              <a:rPr lang="ko-KR" altLang="en-US" sz="1600" dirty="0">
                <a:latin typeface="맑은 고딕" panose="020B0503020000020004" pitchFamily="50" charset="-127"/>
              </a:rPr>
              <a:t>모평균에 대한 추론에 있어서 표본평균을 사용함에 주목하라</a:t>
            </a:r>
            <a:r>
              <a:rPr lang="en-US" altLang="ko-KR" sz="1600" dirty="0">
                <a:latin typeface="맑은 고딕" panose="020B0503020000020004" pitchFamily="50" charset="-127"/>
              </a:rPr>
              <a:t>.</a:t>
            </a:r>
          </a:p>
        </p:txBody>
      </p:sp>
      <p:sp>
        <p:nvSpPr>
          <p:cNvPr id="22534" name="Text Box 9"/>
          <p:cNvSpPr txBox="1">
            <a:spLocks noChangeArrowheads="1"/>
          </p:cNvSpPr>
          <p:nvPr/>
        </p:nvSpPr>
        <p:spPr bwMode="auto">
          <a:xfrm>
            <a:off x="2048124" y="2273097"/>
            <a:ext cx="828675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7338" indent="-287338">
              <a:defRPr>
                <a:solidFill>
                  <a:schemeClr val="tx1"/>
                </a:solidFill>
                <a:latin typeface="Times New Roman" panose="02020603050405020304" pitchFamily="18" charset="0"/>
              </a:defRPr>
            </a:lvl1pPr>
            <a:lvl2pPr marL="744538" indent="-287338">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lvl="1" indent="0">
              <a:lnSpc>
                <a:spcPct val="150000"/>
              </a:lnSpc>
              <a:spcBef>
                <a:spcPts val="24"/>
              </a:spcBef>
            </a:pPr>
            <a:r>
              <a:rPr lang="ko-KR" altLang="en-US" dirty="0">
                <a:latin typeface="맑은 고딕" panose="020B0503020000020004" pitchFamily="50" charset="-127"/>
              </a:rPr>
              <a:t>표준정규분포곡선에서 </a:t>
            </a:r>
            <a:r>
              <a:rPr lang="en-US" altLang="ko-KR" dirty="0">
                <a:latin typeface="맑은 고딕" panose="020B0503020000020004" pitchFamily="50" charset="-127"/>
              </a:rPr>
              <a:t>95% </a:t>
            </a:r>
            <a:r>
              <a:rPr lang="ko-KR" altLang="en-US" dirty="0">
                <a:latin typeface="맑은 고딕" panose="020B0503020000020004" pitchFamily="50" charset="-127"/>
              </a:rPr>
              <a:t>신뢰구간은 －</a:t>
            </a:r>
            <a:r>
              <a:rPr lang="en-US" altLang="ko-KR" dirty="0">
                <a:latin typeface="맑은 고딕" panose="020B0503020000020004" pitchFamily="50" charset="-127"/>
              </a:rPr>
              <a:t>2~+2</a:t>
            </a:r>
            <a:r>
              <a:rPr lang="ko-KR" altLang="en-US" dirty="0">
                <a:latin typeface="맑은 고딕" panose="020B0503020000020004" pitchFamily="50" charset="-127"/>
              </a:rPr>
              <a:t>에 해당하는 구간</a:t>
            </a:r>
          </a:p>
        </p:txBody>
      </p:sp>
      <p:sp>
        <p:nvSpPr>
          <p:cNvPr id="9" name="AutoShape 5"/>
          <p:cNvSpPr>
            <a:spLocks noChangeArrowheads="1"/>
          </p:cNvSpPr>
          <p:nvPr/>
        </p:nvSpPr>
        <p:spPr bwMode="auto">
          <a:xfrm>
            <a:off x="1988401" y="1599738"/>
            <a:ext cx="365475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모평균에 대한 신뢰구간 구하기</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4574" y="4610870"/>
            <a:ext cx="3229899" cy="19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noChangeArrowheads="1"/>
          </p:cNvSpPr>
          <p:nvPr>
            <p:ph type="title"/>
          </p:nvPr>
        </p:nvSpPr>
        <p:spPr>
          <a:xfrm>
            <a:off x="2166938" y="548680"/>
            <a:ext cx="7829550" cy="762000"/>
          </a:xfrm>
        </p:spPr>
        <p:txBody>
          <a:bodyPr rtlCol="0">
            <a:normAutofit fontScale="90000"/>
          </a:bodyPr>
          <a:lstStyle/>
          <a:p>
            <a:pPr>
              <a:defRPr/>
            </a:pPr>
            <a:r>
              <a:rPr lang="en-US" altLang="ko-KR" dirty="0"/>
              <a:t>2. </a:t>
            </a:r>
            <a:r>
              <a:rPr lang="ko-KR" altLang="en-US" dirty="0"/>
              <a:t>표본평균으로 모평균 추정하기</a:t>
            </a:r>
          </a:p>
        </p:txBody>
      </p:sp>
      <p:sp>
        <p:nvSpPr>
          <p:cNvPr id="23557" name="TextBox 11"/>
          <p:cNvSpPr txBox="1">
            <a:spLocks noChangeArrowheads="1"/>
          </p:cNvSpPr>
          <p:nvPr/>
        </p:nvSpPr>
        <p:spPr bwMode="auto">
          <a:xfrm>
            <a:off x="1881188" y="2154630"/>
            <a:ext cx="9467532"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dirty="0"/>
              <a:t>어느 도시에 사는 </a:t>
            </a:r>
            <a:r>
              <a:rPr lang="en-US" altLang="ko-KR" dirty="0"/>
              <a:t>25</a:t>
            </a:r>
            <a:r>
              <a:rPr lang="ko-KR" altLang="en-US" dirty="0"/>
              <a:t>세 이상 인구 전체의 교육기간 분포</a:t>
            </a:r>
            <a:endParaRPr lang="en-US" altLang="ko-KR" sz="1000" dirty="0"/>
          </a:p>
          <a:p>
            <a:pPr marL="741600" lvl="1" indent="-284400">
              <a:lnSpc>
                <a:spcPct val="150000"/>
              </a:lnSpc>
              <a:spcBef>
                <a:spcPts val="24"/>
              </a:spcBef>
              <a:buFont typeface="Arial" panose="020B0604020202020204" pitchFamily="34" charset="0"/>
              <a:buChar char="•"/>
            </a:pPr>
            <a:r>
              <a:rPr lang="ko-KR" altLang="en-US" sz="1600" dirty="0"/>
              <a:t> </a:t>
            </a:r>
            <a:r>
              <a:rPr lang="en-US" altLang="ko-KR" sz="1600" dirty="0"/>
              <a:t>400</a:t>
            </a:r>
            <a:r>
              <a:rPr lang="ko-KR" altLang="en-US" sz="1600" dirty="0"/>
              <a:t>명을 무작위로 추출하여 구한 표본의 경험적 분포</a:t>
            </a:r>
            <a:r>
              <a:rPr lang="en-US" altLang="ko-KR" sz="1600" dirty="0"/>
              <a:t>(</a:t>
            </a:r>
            <a:r>
              <a:rPr lang="en-US" altLang="ko-KR" sz="1600" dirty="0">
                <a:sym typeface="Symbol" panose="05050102010706020507" pitchFamily="18" charset="2"/>
              </a:rPr>
              <a:t></a:t>
            </a:r>
            <a:r>
              <a:rPr lang="ko-KR" altLang="en-US" sz="1600" dirty="0" err="1">
                <a:sym typeface="Symbol" panose="05050102010706020507" pitchFamily="18" charset="2"/>
              </a:rPr>
              <a:t>표본분포</a:t>
            </a:r>
            <a:r>
              <a:rPr lang="en-US" altLang="ko-KR" sz="1600" dirty="0">
                <a:sym typeface="Symbol" panose="05050102010706020507" pitchFamily="18" charset="2"/>
              </a:rPr>
              <a:t>)</a:t>
            </a:r>
            <a:r>
              <a:rPr lang="ko-KR" altLang="en-US" sz="1600" dirty="0"/>
              <a:t>가 모집단의 분포와 유사</a:t>
            </a:r>
            <a:endParaRPr lang="en-US" altLang="ko-KR" sz="1600" dirty="0"/>
          </a:p>
          <a:p>
            <a:pPr marL="741600" lvl="1" indent="-284400">
              <a:lnSpc>
                <a:spcPct val="150000"/>
              </a:lnSpc>
              <a:spcBef>
                <a:spcPts val="24"/>
              </a:spcBef>
              <a:buFont typeface="Arial" panose="020B0604020202020204" pitchFamily="34" charset="0"/>
              <a:buChar char="•"/>
            </a:pPr>
            <a:r>
              <a:rPr lang="ko-KR" altLang="en-US" sz="1600" dirty="0"/>
              <a:t> 두 분포가 닮았다는 사실은 표본이 모집단을 대표한다는 사실을  알려준다</a:t>
            </a:r>
            <a:r>
              <a:rPr lang="en-US" altLang="ko-KR" sz="1600" dirty="0"/>
              <a:t>.</a:t>
            </a:r>
          </a:p>
          <a:p>
            <a:pPr marL="741600" lvl="1" indent="-284400">
              <a:lnSpc>
                <a:spcPct val="150000"/>
              </a:lnSpc>
              <a:spcBef>
                <a:spcPts val="24"/>
              </a:spcBef>
              <a:buFont typeface="Arial" panose="020B0604020202020204" pitchFamily="34" charset="0"/>
              <a:buChar char="•"/>
            </a:pPr>
            <a:r>
              <a:rPr lang="en-US" altLang="ko-KR" sz="1600" dirty="0"/>
              <a:t> </a:t>
            </a:r>
            <a:r>
              <a:rPr lang="ko-KR" altLang="en-US" sz="1600" dirty="0"/>
              <a:t>모집단의 분포나 표본의 분포는 개개인의 교육수준의 분포로서 정규분포와 아주 다르나 표본평균의 확률히스토그램은 정규분포곡선과 비슷하다</a:t>
            </a:r>
            <a:r>
              <a:rPr lang="en-US" altLang="ko-KR" sz="1600" dirty="0"/>
              <a:t>. </a:t>
            </a:r>
          </a:p>
        </p:txBody>
      </p:sp>
      <p:pic>
        <p:nvPicPr>
          <p:cNvPr id="23558"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8050" y="4887162"/>
            <a:ext cx="2520280" cy="163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5"/>
          <p:cNvSpPr>
            <a:spLocks noChangeArrowheads="1"/>
          </p:cNvSpPr>
          <p:nvPr/>
        </p:nvSpPr>
        <p:spPr bwMode="auto">
          <a:xfrm>
            <a:off x="1919535" y="1517829"/>
            <a:ext cx="620556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모집단의 분포</a:t>
            </a:r>
            <a:r>
              <a:rPr lang="en-US" altLang="ko-KR" b="1" dirty="0"/>
              <a:t>, </a:t>
            </a:r>
            <a:r>
              <a:rPr lang="ko-KR" altLang="en-US" b="1" dirty="0"/>
              <a:t>표본의 분포</a:t>
            </a:r>
            <a:r>
              <a:rPr lang="en-US" altLang="ko-KR" b="1" dirty="0"/>
              <a:t>, </a:t>
            </a:r>
            <a:r>
              <a:rPr lang="ko-KR" altLang="en-US" b="1" dirty="0"/>
              <a:t>표본평균의 확률히스토그램</a:t>
            </a:r>
            <a:endParaRPr lang="en-US" altLang="ko-KR" b="1" dirty="0"/>
          </a:p>
        </p:txBody>
      </p:sp>
      <p:pic>
        <p:nvPicPr>
          <p:cNvPr id="3" name="그림 2"/>
          <p:cNvPicPr>
            <a:picLocks noChangeAspect="1"/>
          </p:cNvPicPr>
          <p:nvPr/>
        </p:nvPicPr>
        <p:blipFill>
          <a:blip r:embed="rId4" cstate="print"/>
          <a:stretch>
            <a:fillRect/>
          </a:stretch>
        </p:blipFill>
        <p:spPr>
          <a:xfrm>
            <a:off x="1697680" y="4643506"/>
            <a:ext cx="2774651" cy="191064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2. </a:t>
            </a:r>
            <a:r>
              <a:rPr lang="ko-KR" altLang="en-US" sz="4000" dirty="0">
                <a:latin typeface="나눔고딕" panose="020D0604000000000000" pitchFamily="50" charset="-127"/>
                <a:ea typeface="나눔고딕" panose="020D0604000000000000" pitchFamily="50" charset="-127"/>
              </a:rPr>
              <a:t>평균</a:t>
            </a:r>
            <a:r>
              <a:rPr lang="en-US" altLang="ko-KR" sz="4000" dirty="0">
                <a:latin typeface="나눔고딕" panose="020D0604000000000000" pitchFamily="50" charset="-127"/>
                <a:ea typeface="나눔고딕" panose="020D0604000000000000" pitchFamily="50" charset="-127"/>
              </a:rPr>
              <a:t>, </a:t>
            </a:r>
            <a:r>
              <a:rPr lang="ko-KR" altLang="en-US" sz="4000" dirty="0">
                <a:latin typeface="나눔고딕" panose="020D0604000000000000" pitchFamily="50" charset="-127"/>
                <a:ea typeface="나눔고딕" panose="020D0604000000000000" pitchFamily="50" charset="-127"/>
              </a:rPr>
              <a:t>중앙값</a:t>
            </a:r>
            <a:r>
              <a:rPr lang="en-US" altLang="ko-KR" sz="4000" dirty="0">
                <a:latin typeface="나눔고딕" panose="020D0604000000000000" pitchFamily="50" charset="-127"/>
                <a:ea typeface="나눔고딕" panose="020D0604000000000000" pitchFamily="50" charset="-127"/>
              </a:rPr>
              <a:t>, </a:t>
            </a:r>
            <a:r>
              <a:rPr lang="ko-KR" altLang="en-US" sz="4000" dirty="0" err="1">
                <a:latin typeface="나눔고딕" panose="020D0604000000000000" pitchFamily="50" charset="-127"/>
                <a:ea typeface="나눔고딕" panose="020D0604000000000000" pitchFamily="50" charset="-127"/>
              </a:rPr>
              <a:t>최빈치</a:t>
            </a:r>
            <a:endParaRPr lang="ko-KR" altLang="en-US" sz="4000" dirty="0">
              <a:latin typeface="나눔고딕" panose="020D0604000000000000" pitchFamily="50" charset="-127"/>
              <a:ea typeface="나눔고딕" panose="020D0604000000000000" pitchFamily="50" charset="-127"/>
            </a:endParaRPr>
          </a:p>
        </p:txBody>
      </p:sp>
      <p:sp>
        <p:nvSpPr>
          <p:cNvPr id="20482" name="내용 개체 틀 2"/>
          <p:cNvSpPr>
            <a:spLocks noGrp="1"/>
          </p:cNvSpPr>
          <p:nvPr>
            <p:ph idx="1"/>
          </p:nvPr>
        </p:nvSpPr>
        <p:spPr>
          <a:xfrm>
            <a:off x="1981200" y="1600200"/>
            <a:ext cx="8229600" cy="5257800"/>
          </a:xfrm>
        </p:spPr>
        <p:txBody>
          <a:bodyPr>
            <a:normAutofit lnSpcReduction="10000"/>
          </a:bodyPr>
          <a:lstStyle/>
          <a:p>
            <a:pPr>
              <a:lnSpc>
                <a:spcPct val="150000"/>
              </a:lnSpc>
            </a:pPr>
            <a:endParaRPr lang="en-US" altLang="ko-KR" sz="24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평균은 극단적인 값의 영향을 받음</a:t>
            </a: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중앙값은 극단적인 값의 영향을 받지 않음</a:t>
            </a: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극단적인 값이 존재하는 경우 평균보다 중앙값이 중심을 더 잘 나타냄</a:t>
            </a:r>
            <a:endParaRPr lang="en-US" altLang="ko-KR" sz="1800" dirty="0">
              <a:latin typeface="나눔고딕" panose="020D0604000000000000" pitchFamily="50" charset="-127"/>
              <a:ea typeface="나눔고딕" panose="020D0604000000000000" pitchFamily="50" charset="-127"/>
            </a:endParaRPr>
          </a:p>
        </p:txBody>
      </p:sp>
      <p:pic>
        <p:nvPicPr>
          <p:cNvPr id="20484" name="Picture 3"/>
          <p:cNvPicPr>
            <a:picLocks noChangeAspect="1" noChangeArrowheads="1"/>
          </p:cNvPicPr>
          <p:nvPr/>
        </p:nvPicPr>
        <p:blipFill>
          <a:blip r:embed="rId2" cstate="print"/>
          <a:srcRect/>
          <a:stretch>
            <a:fillRect/>
          </a:stretch>
        </p:blipFill>
        <p:spPr bwMode="auto">
          <a:xfrm>
            <a:off x="3016310" y="2205192"/>
            <a:ext cx="6159380" cy="2952000"/>
          </a:xfrm>
          <a:prstGeom prst="rect">
            <a:avLst/>
          </a:prstGeom>
          <a:noFill/>
          <a:ln w="9525">
            <a:noFill/>
            <a:miter lim="800000"/>
            <a:headEnd/>
            <a:tailEnd/>
          </a:ln>
        </p:spPr>
      </p:pic>
      <p:sp>
        <p:nvSpPr>
          <p:cNvPr id="7" name="AutoShape 58"/>
          <p:cNvSpPr>
            <a:spLocks noChangeArrowheads="1"/>
          </p:cNvSpPr>
          <p:nvPr/>
        </p:nvSpPr>
        <p:spPr bwMode="auto">
          <a:xfrm>
            <a:off x="1698172" y="1603989"/>
            <a:ext cx="360574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히스토그램의 세 가지 꼬리 유형</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ext Box 13"/>
          <p:cNvSpPr txBox="1">
            <a:spLocks noChangeArrowheads="1"/>
          </p:cNvSpPr>
          <p:nvPr/>
        </p:nvSpPr>
        <p:spPr bwMode="auto">
          <a:xfrm>
            <a:off x="2039268" y="2158402"/>
            <a:ext cx="7848600" cy="170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dirty="0">
                <a:latin typeface="맑은 고딕" panose="020B0503020000020004" pitchFamily="50" charset="-127"/>
              </a:rPr>
              <a:t>합에 대한 추론 </a:t>
            </a:r>
            <a:r>
              <a:rPr lang="ko-KR" altLang="en-US" dirty="0">
                <a:latin typeface="맑은 고딕" panose="020B0503020000020004" pitchFamily="50" charset="-127"/>
                <a:sym typeface="Wingdings" panose="05000000000000000000" pitchFamily="2" charset="2"/>
              </a:rPr>
              <a:t> </a:t>
            </a:r>
            <a:r>
              <a:rPr lang="ko-KR" altLang="en-US" dirty="0">
                <a:latin typeface="맑은 고딕" panose="020B0503020000020004" pitchFamily="50" charset="-127"/>
              </a:rPr>
              <a:t>표본합의 표준오차</a:t>
            </a:r>
          </a:p>
          <a:p>
            <a:pPr>
              <a:lnSpc>
                <a:spcPct val="150000"/>
              </a:lnSpc>
              <a:spcBef>
                <a:spcPts val="24"/>
              </a:spcBef>
            </a:pPr>
            <a:r>
              <a:rPr lang="ko-KR" altLang="en-US" dirty="0">
                <a:latin typeface="맑은 고딕" panose="020B0503020000020004" pitchFamily="50" charset="-127"/>
              </a:rPr>
              <a:t>평균에 대한 추론	</a:t>
            </a:r>
            <a:r>
              <a:rPr lang="ko-KR" altLang="en-US" dirty="0">
                <a:latin typeface="맑은 고딕" panose="020B0503020000020004" pitchFamily="50" charset="-127"/>
                <a:sym typeface="Wingdings" panose="05000000000000000000" pitchFamily="2" charset="2"/>
              </a:rPr>
              <a:t> </a:t>
            </a:r>
            <a:r>
              <a:rPr lang="ko-KR" altLang="en-US" dirty="0">
                <a:latin typeface="맑은 고딕" panose="020B0503020000020004" pitchFamily="50" charset="-127"/>
              </a:rPr>
              <a:t>표본평균의 표준오차</a:t>
            </a:r>
          </a:p>
          <a:p>
            <a:pPr>
              <a:lnSpc>
                <a:spcPct val="150000"/>
              </a:lnSpc>
              <a:spcBef>
                <a:spcPts val="24"/>
              </a:spcBef>
            </a:pPr>
            <a:r>
              <a:rPr lang="ko-KR" altLang="en-US" dirty="0">
                <a:latin typeface="맑은 고딕" panose="020B0503020000020004" pitchFamily="50" charset="-127"/>
              </a:rPr>
              <a:t>개수에 대한 추론	</a:t>
            </a:r>
            <a:r>
              <a:rPr lang="ko-KR" altLang="en-US" dirty="0">
                <a:latin typeface="맑은 고딕" panose="020B0503020000020004" pitchFamily="50" charset="-127"/>
                <a:sym typeface="Wingdings" panose="05000000000000000000" pitchFamily="2" charset="2"/>
              </a:rPr>
              <a:t> </a:t>
            </a:r>
            <a:r>
              <a:rPr lang="ko-KR" altLang="en-US" dirty="0">
                <a:latin typeface="맑은 고딕" panose="020B0503020000020004" pitchFamily="50" charset="-127"/>
              </a:rPr>
              <a:t>표본개수의 표준오차</a:t>
            </a:r>
          </a:p>
          <a:p>
            <a:pPr>
              <a:lnSpc>
                <a:spcPct val="150000"/>
              </a:lnSpc>
              <a:spcBef>
                <a:spcPts val="24"/>
              </a:spcBef>
            </a:pPr>
            <a:r>
              <a:rPr lang="ko-KR" altLang="en-US" dirty="0">
                <a:latin typeface="맑은 고딕" panose="020B0503020000020004" pitchFamily="50" charset="-127"/>
              </a:rPr>
              <a:t>비율에 대한 추론	</a:t>
            </a:r>
            <a:r>
              <a:rPr lang="ko-KR" altLang="en-US" dirty="0">
                <a:latin typeface="맑은 고딕" panose="020B0503020000020004" pitchFamily="50" charset="-127"/>
                <a:sym typeface="Wingdings" panose="05000000000000000000" pitchFamily="2" charset="2"/>
              </a:rPr>
              <a:t> </a:t>
            </a:r>
            <a:r>
              <a:rPr lang="ko-KR" altLang="en-US" dirty="0">
                <a:latin typeface="맑은 고딕" panose="020B0503020000020004" pitchFamily="50" charset="-127"/>
              </a:rPr>
              <a:t>표본비율의 표준오차</a:t>
            </a:r>
          </a:p>
        </p:txBody>
      </p:sp>
      <p:sp>
        <p:nvSpPr>
          <p:cNvPr id="5125" name="Rectangle 2"/>
          <p:cNvSpPr>
            <a:spLocks noGrp="1" noChangeArrowheads="1"/>
          </p:cNvSpPr>
          <p:nvPr>
            <p:ph type="title"/>
          </p:nvPr>
        </p:nvSpPr>
        <p:spPr>
          <a:xfrm>
            <a:off x="2166939" y="506760"/>
            <a:ext cx="7786687" cy="762000"/>
          </a:xfrm>
        </p:spPr>
        <p:txBody>
          <a:bodyPr/>
          <a:lstStyle/>
          <a:p>
            <a:pPr eaLnBrk="1" hangingPunct="1"/>
            <a:r>
              <a:rPr lang="en-US" altLang="ko-KR" sz="4000" dirty="0">
                <a:ea typeface="굴림" panose="020B0600000101010101" pitchFamily="50" charset="-127"/>
              </a:rPr>
              <a:t>3. </a:t>
            </a:r>
            <a:r>
              <a:rPr lang="ko-KR" altLang="en-US" sz="4000" dirty="0"/>
              <a:t>표준오차</a:t>
            </a:r>
            <a:endParaRPr lang="en-US" altLang="ko-KR" sz="4000" dirty="0"/>
          </a:p>
        </p:txBody>
      </p:sp>
      <p:grpSp>
        <p:nvGrpSpPr>
          <p:cNvPr id="18" name="Group 19"/>
          <p:cNvGrpSpPr>
            <a:grpSpLocks/>
          </p:cNvGrpSpPr>
          <p:nvPr/>
        </p:nvGrpSpPr>
        <p:grpSpPr bwMode="auto">
          <a:xfrm>
            <a:off x="2057400" y="3972272"/>
            <a:ext cx="8039100" cy="1905000"/>
            <a:chOff x="336" y="2160"/>
            <a:chExt cx="5064" cy="1200"/>
          </a:xfrm>
          <a:solidFill>
            <a:srgbClr val="CCCCFF"/>
          </a:solidFill>
          <a:effectLst/>
        </p:grpSpPr>
        <p:sp>
          <p:nvSpPr>
            <p:cNvPr id="5130" name="Rectangle 5"/>
            <p:cNvSpPr>
              <a:spLocks noChangeArrowheads="1"/>
            </p:cNvSpPr>
            <p:nvPr/>
          </p:nvSpPr>
          <p:spPr bwMode="auto">
            <a:xfrm>
              <a:off x="336" y="2160"/>
              <a:ext cx="5064" cy="120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marL="292100" indent="-254000">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indent="0">
                <a:lnSpc>
                  <a:spcPct val="150000"/>
                </a:lnSpc>
                <a:spcBef>
                  <a:spcPts val="24"/>
                </a:spcBef>
              </a:pPr>
              <a:r>
                <a:rPr lang="ko-KR" altLang="en-US" dirty="0">
                  <a:latin typeface="맑은 고딕" panose="020B0503020000020004" pitchFamily="50" charset="-127"/>
                </a:rPr>
                <a:t>표본합의 표준오차 </a:t>
              </a:r>
              <a:r>
                <a:rPr lang="en-US" altLang="ko-KR" dirty="0">
                  <a:latin typeface="맑은 고딕" panose="020B0503020000020004" pitchFamily="50" charset="-127"/>
                </a:rPr>
                <a:t>=                × (</a:t>
              </a:r>
              <a:r>
                <a:rPr lang="ko-KR" altLang="en-US" dirty="0">
                  <a:latin typeface="맑은 고딕" panose="020B0503020000020004" pitchFamily="50" charset="-127"/>
                </a:rPr>
                <a:t>상자의 표준편차</a:t>
              </a:r>
              <a:r>
                <a:rPr lang="en-US" altLang="ko-KR" dirty="0">
                  <a:latin typeface="맑은 고딕" panose="020B0503020000020004" pitchFamily="50" charset="-127"/>
                </a:rPr>
                <a:t>)	</a:t>
              </a:r>
            </a:p>
            <a:p>
              <a:pPr marL="0" indent="0">
                <a:lnSpc>
                  <a:spcPct val="150000"/>
                </a:lnSpc>
                <a:spcBef>
                  <a:spcPts val="24"/>
                </a:spcBef>
              </a:pPr>
              <a:r>
                <a:rPr lang="ko-KR" altLang="en-US" dirty="0">
                  <a:latin typeface="맑은 고딕" panose="020B0503020000020004" pitchFamily="50" charset="-127"/>
                </a:rPr>
                <a:t>표본평균의 표준오차 </a:t>
              </a:r>
              <a:r>
                <a:rPr lang="en-US" altLang="ko-KR" dirty="0">
                  <a:latin typeface="맑은 고딕" panose="020B0503020000020004" pitchFamily="50" charset="-127"/>
                </a:rPr>
                <a:t>= (</a:t>
              </a:r>
              <a:r>
                <a:rPr lang="ko-KR" altLang="en-US" dirty="0">
                  <a:latin typeface="맑은 고딕" panose="020B0503020000020004" pitchFamily="50" charset="-127"/>
                </a:rPr>
                <a:t>상자의 표준편차</a:t>
              </a:r>
              <a:r>
                <a:rPr lang="en-US" altLang="ko-KR" dirty="0">
                  <a:latin typeface="맑은 고딕" panose="020B0503020000020004" pitchFamily="50" charset="-127"/>
                </a:rPr>
                <a:t>)</a:t>
              </a:r>
              <a:r>
                <a:rPr lang="ko-KR" altLang="en-US" dirty="0">
                  <a:latin typeface="맑은 고딕" panose="020B0503020000020004" pitchFamily="50" charset="-127"/>
                </a:rPr>
                <a:t> </a:t>
              </a:r>
              <a:r>
                <a:rPr lang="en-US" altLang="ko-KR" dirty="0">
                  <a:latin typeface="맑은 고딕" panose="020B0503020000020004" pitchFamily="50" charset="-127"/>
                </a:rPr>
                <a:t>/	</a:t>
              </a:r>
            </a:p>
            <a:p>
              <a:pPr marL="0" indent="0">
                <a:lnSpc>
                  <a:spcPct val="150000"/>
                </a:lnSpc>
                <a:spcBef>
                  <a:spcPts val="24"/>
                </a:spcBef>
              </a:pPr>
              <a:r>
                <a:rPr lang="ko-KR" altLang="en-US" dirty="0">
                  <a:latin typeface="맑은 고딕" panose="020B0503020000020004" pitchFamily="50" charset="-127"/>
                </a:rPr>
                <a:t>표본개수의 표준오차 </a:t>
              </a:r>
              <a:r>
                <a:rPr lang="en-US" altLang="ko-KR" dirty="0">
                  <a:latin typeface="맑은 고딕" panose="020B0503020000020004" pitchFamily="50" charset="-127"/>
                </a:rPr>
                <a:t>= 0-1 </a:t>
              </a:r>
              <a:r>
                <a:rPr lang="ko-KR" altLang="en-US" dirty="0">
                  <a:latin typeface="맑은 고딕" panose="020B0503020000020004" pitchFamily="50" charset="-127"/>
                </a:rPr>
                <a:t>상자로부터의 표본합의 표준오차</a:t>
              </a:r>
            </a:p>
            <a:p>
              <a:pPr marL="0" indent="0">
                <a:lnSpc>
                  <a:spcPct val="150000"/>
                </a:lnSpc>
                <a:spcBef>
                  <a:spcPts val="24"/>
                </a:spcBef>
              </a:pPr>
              <a:r>
                <a:rPr lang="ko-KR" altLang="en-US" dirty="0">
                  <a:latin typeface="맑은 고딕" panose="020B0503020000020004" pitchFamily="50" charset="-127"/>
                </a:rPr>
                <a:t>표본비율의 표준오차</a:t>
              </a:r>
              <a:r>
                <a:rPr lang="en-US" altLang="ko-KR" dirty="0">
                  <a:latin typeface="맑은 고딕" panose="020B0503020000020004" pitchFamily="50" charset="-127"/>
                </a:rPr>
                <a:t>= (0-1 </a:t>
              </a:r>
              <a:r>
                <a:rPr lang="ko-KR" altLang="en-US" dirty="0">
                  <a:latin typeface="맑은 고딕" panose="020B0503020000020004" pitchFamily="50" charset="-127"/>
                </a:rPr>
                <a:t>상자의 표준편차</a:t>
              </a:r>
              <a:r>
                <a:rPr lang="en-US" altLang="ko-KR" dirty="0">
                  <a:latin typeface="맑은 고딕" panose="020B0503020000020004" pitchFamily="50" charset="-127"/>
                </a:rPr>
                <a:t>)/  </a:t>
              </a:r>
              <a:r>
                <a:rPr lang="ko-KR" altLang="en-US" dirty="0">
                  <a:latin typeface="맑은 고딕" panose="020B0503020000020004" pitchFamily="50" charset="-127"/>
                </a:rPr>
                <a:t>표본크기</a:t>
              </a:r>
              <a:endParaRPr lang="en-US" altLang="ko-KR" dirty="0">
                <a:latin typeface="맑은 고딕" panose="020B0503020000020004" pitchFamily="50" charset="-127"/>
              </a:endParaRPr>
            </a:p>
          </p:txBody>
        </p:sp>
        <p:grpSp>
          <p:nvGrpSpPr>
            <p:cNvPr id="17" name="Group 6"/>
            <p:cNvGrpSpPr>
              <a:grpSpLocks/>
            </p:cNvGrpSpPr>
            <p:nvPr/>
          </p:nvGrpSpPr>
          <p:grpSpPr bwMode="auto">
            <a:xfrm>
              <a:off x="1741" y="2205"/>
              <a:ext cx="912" cy="312"/>
              <a:chOff x="1837" y="2056"/>
              <a:chExt cx="912" cy="288"/>
            </a:xfrm>
            <a:grpFill/>
          </p:grpSpPr>
          <p:graphicFrame>
            <p:nvGraphicFramePr>
              <p:cNvPr id="5123" name="Object 1"/>
              <p:cNvGraphicFramePr>
                <a:graphicFrameLocks noChangeAspect="1"/>
              </p:cNvGraphicFramePr>
              <p:nvPr/>
            </p:nvGraphicFramePr>
            <p:xfrm>
              <a:off x="1837" y="2056"/>
              <a:ext cx="912" cy="288"/>
            </p:xfrm>
            <a:graphic>
              <a:graphicData uri="http://schemas.openxmlformats.org/presentationml/2006/ole">
                <mc:AlternateContent xmlns:mc="http://schemas.openxmlformats.org/markup-compatibility/2006">
                  <mc:Choice xmlns:v="urn:schemas-microsoft-com:vml" Requires="v">
                    <p:oleObj spid="_x0000_s29719" name="수식" r:id="rId3" imgW="634449" imgH="215713" progId="Equation.3">
                      <p:embed/>
                    </p:oleObj>
                  </mc:Choice>
                  <mc:Fallback>
                    <p:oleObj name="수식" r:id="rId3" imgW="634449" imgH="215713" progId="Equation.3">
                      <p:embed/>
                      <p:pic>
                        <p:nvPicPr>
                          <p:cNvPr id="512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7" y="2056"/>
                            <a:ext cx="91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4" name="Text Box 8"/>
              <p:cNvSpPr txBox="1">
                <a:spLocks noChangeArrowheads="1"/>
              </p:cNvSpPr>
              <p:nvPr/>
            </p:nvSpPr>
            <p:spPr bwMode="auto">
              <a:xfrm>
                <a:off x="1933" y="2103"/>
                <a:ext cx="8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dirty="0">
                    <a:ea typeface="굴림" panose="020B0600000101010101" pitchFamily="50" charset="-127"/>
                  </a:rPr>
                  <a:t>표본크기</a:t>
                </a:r>
              </a:p>
            </p:txBody>
          </p:sp>
        </p:grpSp>
        <p:grpSp>
          <p:nvGrpSpPr>
            <p:cNvPr id="15" name="Group 9"/>
            <p:cNvGrpSpPr>
              <a:grpSpLocks/>
            </p:cNvGrpSpPr>
            <p:nvPr/>
          </p:nvGrpSpPr>
          <p:grpSpPr bwMode="auto">
            <a:xfrm>
              <a:off x="3147" y="2487"/>
              <a:ext cx="912" cy="311"/>
              <a:chOff x="3183" y="2077"/>
              <a:chExt cx="912" cy="288"/>
            </a:xfrm>
            <a:grpFill/>
          </p:grpSpPr>
          <p:graphicFrame>
            <p:nvGraphicFramePr>
              <p:cNvPr id="5122" name="Object 0"/>
              <p:cNvGraphicFramePr>
                <a:graphicFrameLocks noChangeAspect="1"/>
              </p:cNvGraphicFramePr>
              <p:nvPr/>
            </p:nvGraphicFramePr>
            <p:xfrm>
              <a:off x="3183" y="2077"/>
              <a:ext cx="912" cy="288"/>
            </p:xfrm>
            <a:graphic>
              <a:graphicData uri="http://schemas.openxmlformats.org/presentationml/2006/ole">
                <mc:AlternateContent xmlns:mc="http://schemas.openxmlformats.org/markup-compatibility/2006">
                  <mc:Choice xmlns:v="urn:schemas-microsoft-com:vml" Requires="v">
                    <p:oleObj spid="_x0000_s29720" name="Equation" r:id="rId5" imgW="634449" imgH="215713" progId="Equation.3">
                      <p:embed/>
                    </p:oleObj>
                  </mc:Choice>
                  <mc:Fallback>
                    <p:oleObj name="Equation" r:id="rId5" imgW="634449" imgH="215713" progId="Equation.3">
                      <p:embed/>
                      <p:pic>
                        <p:nvPicPr>
                          <p:cNvPr id="5122" name="Object 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3" y="2077"/>
                            <a:ext cx="912"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3" name="Text Box 11"/>
              <p:cNvSpPr txBox="1">
                <a:spLocks noChangeArrowheads="1"/>
              </p:cNvSpPr>
              <p:nvPr/>
            </p:nvSpPr>
            <p:spPr bwMode="auto">
              <a:xfrm>
                <a:off x="3324" y="2115"/>
                <a:ext cx="726"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ko-KR" altLang="en-US" dirty="0">
                    <a:ea typeface="굴림" panose="020B0600000101010101" pitchFamily="50" charset="-127"/>
                  </a:rPr>
                  <a:t>표본크기</a:t>
                </a:r>
              </a:p>
            </p:txBody>
          </p:sp>
        </p:grpSp>
      </p:grpSp>
      <p:sp>
        <p:nvSpPr>
          <p:cNvPr id="5127" name="Text Box 17"/>
          <p:cNvSpPr txBox="1">
            <a:spLocks noChangeArrowheads="1"/>
          </p:cNvSpPr>
          <p:nvPr/>
        </p:nvSpPr>
        <p:spPr bwMode="auto">
          <a:xfrm>
            <a:off x="2063552" y="5934670"/>
            <a:ext cx="8208912" cy="86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dirty="0">
                <a:latin typeface="맑은 고딕" panose="020B0503020000020004" pitchFamily="50" charset="-127"/>
              </a:rPr>
              <a:t>일반적으로 각종 표준오차 공식에 등장하는 상자의 표준편차는 모르므로 이를 계산해서 아는 표본표준편차로 대체해서 공식을 사용한다</a:t>
            </a:r>
            <a:r>
              <a:rPr lang="en-US" altLang="ko-KR" dirty="0">
                <a:latin typeface="맑은 고딕" panose="020B0503020000020004" pitchFamily="50" charset="-127"/>
              </a:rPr>
              <a:t>.</a:t>
            </a:r>
          </a:p>
        </p:txBody>
      </p:sp>
      <p:graphicFrame>
        <p:nvGraphicFramePr>
          <p:cNvPr id="19" name="Object 1"/>
          <p:cNvGraphicFramePr>
            <a:graphicFrameLocks noChangeAspect="1"/>
          </p:cNvGraphicFramePr>
          <p:nvPr/>
        </p:nvGraphicFramePr>
        <p:xfrm>
          <a:off x="6744072" y="5309964"/>
          <a:ext cx="1447800" cy="495300"/>
        </p:xfrm>
        <a:graphic>
          <a:graphicData uri="http://schemas.openxmlformats.org/presentationml/2006/ole">
            <mc:AlternateContent xmlns:mc="http://schemas.openxmlformats.org/markup-compatibility/2006">
              <mc:Choice xmlns:v="urn:schemas-microsoft-com:vml" Requires="v">
                <p:oleObj spid="_x0000_s29721" name="수식" r:id="rId7" imgW="634449" imgH="215713" progId="Equation.3">
                  <p:embed/>
                </p:oleObj>
              </mc:Choice>
              <mc:Fallback>
                <p:oleObj name="수식" r:id="rId7" imgW="634449" imgH="215713" progId="Equation.3">
                  <p:embed/>
                  <p:pic>
                    <p:nvPicPr>
                      <p:cNvPr id="19"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4072" y="5309964"/>
                        <a:ext cx="14478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AutoShape 5"/>
          <p:cNvSpPr>
            <a:spLocks noChangeArrowheads="1"/>
          </p:cNvSpPr>
          <p:nvPr/>
        </p:nvSpPr>
        <p:spPr bwMode="auto">
          <a:xfrm>
            <a:off x="1988400" y="1591901"/>
            <a:ext cx="31714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 어느 표준오차를 사용하나</a:t>
            </a:r>
            <a:r>
              <a:rPr lang="en-US" altLang="ko-KR" b="1" dirty="0"/>
              <a:t>?</a:t>
            </a:r>
            <a:endParaRPr lang="ko-KR" altLang="en-US" b="1" dirty="0"/>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881313" y="434752"/>
            <a:ext cx="5867400" cy="762000"/>
          </a:xfrm>
        </p:spPr>
        <p:txBody>
          <a:bodyPr/>
          <a:lstStyle/>
          <a:p>
            <a:pPr eaLnBrk="1" hangingPunct="1"/>
            <a:r>
              <a:rPr lang="en-US" altLang="ko-KR" sz="4000" dirty="0">
                <a:ea typeface="굴림" panose="020B0600000101010101" pitchFamily="50" charset="-127"/>
              </a:rPr>
              <a:t>3. </a:t>
            </a:r>
            <a:r>
              <a:rPr lang="ko-KR" altLang="en-US" sz="4000" dirty="0"/>
              <a:t>표준오차</a:t>
            </a:r>
          </a:p>
        </p:txBody>
      </p:sp>
      <p:sp>
        <p:nvSpPr>
          <p:cNvPr id="25603" name="Text Box 4"/>
          <p:cNvSpPr txBox="1">
            <a:spLocks noChangeArrowheads="1"/>
          </p:cNvSpPr>
          <p:nvPr/>
        </p:nvSpPr>
        <p:spPr bwMode="auto">
          <a:xfrm>
            <a:off x="1709738" y="2232269"/>
            <a:ext cx="850106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77825" indent="-377825">
              <a:defRPr>
                <a:solidFill>
                  <a:schemeClr val="tx1"/>
                </a:solidFill>
                <a:latin typeface="Times New Roman" panose="02020603050405020304" pitchFamily="18" charset="0"/>
              </a:defRPr>
            </a:lvl1pPr>
            <a:lvl2pPr marL="835025" indent="-377825">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lvl="1" indent="0">
              <a:lnSpc>
                <a:spcPct val="150000"/>
              </a:lnSpc>
              <a:spcBef>
                <a:spcPts val="24"/>
              </a:spcBef>
            </a:pPr>
            <a:r>
              <a:rPr lang="ko-KR" altLang="en-US" dirty="0">
                <a:latin typeface="맑은 고딕" panose="020B0503020000020004" pitchFamily="50" charset="-127"/>
              </a:rPr>
              <a:t>표본평균과 모평균 사이에 확률오차만큼 차이 존재</a:t>
            </a:r>
            <a:endParaRPr lang="en-US" altLang="ko-KR" dirty="0">
              <a:latin typeface="맑은 고딕" panose="020B0503020000020004" pitchFamily="50" charset="-127"/>
            </a:endParaRPr>
          </a:p>
          <a:p>
            <a:pPr marL="0" lvl="1" indent="0">
              <a:lnSpc>
                <a:spcPct val="150000"/>
              </a:lnSpc>
              <a:spcBef>
                <a:spcPts val="24"/>
              </a:spcBef>
            </a:pPr>
            <a:r>
              <a:rPr lang="ko-KR" altLang="en-US" b="1" dirty="0">
                <a:latin typeface="맑은 고딕" panose="020B0503020000020004" pitchFamily="50" charset="-127"/>
              </a:rPr>
              <a:t>확률오차가 작으면 신뢰도가 높고 확률오차가 크면 신뢰도가 낮다</a:t>
            </a:r>
            <a:r>
              <a:rPr lang="en-US" altLang="ko-KR" b="1" dirty="0">
                <a:latin typeface="맑은 고딕" panose="020B0503020000020004" pitchFamily="50" charset="-127"/>
              </a:rPr>
              <a:t>. </a:t>
            </a:r>
          </a:p>
          <a:p>
            <a:pPr marL="0" lvl="1" indent="0">
              <a:lnSpc>
                <a:spcPct val="150000"/>
              </a:lnSpc>
              <a:spcBef>
                <a:spcPts val="24"/>
              </a:spcBef>
            </a:pPr>
            <a:r>
              <a:rPr lang="ko-KR" altLang="en-US" dirty="0">
                <a:latin typeface="맑은 고딕" panose="020B0503020000020004" pitchFamily="50" charset="-127"/>
              </a:rPr>
              <a:t>확률오차의 전반적 크기는 표준오차로부터 알 수 있다</a:t>
            </a:r>
            <a:r>
              <a:rPr lang="en-US" altLang="ko-KR" dirty="0">
                <a:latin typeface="맑은 고딕" panose="020B0503020000020004" pitchFamily="50" charset="-127"/>
              </a:rPr>
              <a:t>.</a:t>
            </a:r>
          </a:p>
          <a:p>
            <a:pPr marL="0" lvl="1" indent="0">
              <a:lnSpc>
                <a:spcPct val="150000"/>
              </a:lnSpc>
              <a:spcBef>
                <a:spcPts val="24"/>
              </a:spcBef>
            </a:pPr>
            <a:r>
              <a:rPr lang="ko-KR" altLang="en-US" dirty="0">
                <a:latin typeface="맑은 고딕" panose="020B0503020000020004" pitchFamily="50" charset="-127"/>
              </a:rPr>
              <a:t>표본평균의 표준오차는 표본표준편차를 표본크기의 제곱근으로 나누어 추정한다</a:t>
            </a:r>
            <a:r>
              <a:rPr lang="en-US" altLang="ko-KR" dirty="0">
                <a:latin typeface="맑은 고딕" panose="020B0503020000020004" pitchFamily="50" charset="-127"/>
              </a:rPr>
              <a:t>.</a:t>
            </a:r>
          </a:p>
        </p:txBody>
      </p:sp>
      <p:sp>
        <p:nvSpPr>
          <p:cNvPr id="6" name="AutoShape 5"/>
          <p:cNvSpPr>
            <a:spLocks noChangeArrowheads="1"/>
          </p:cNvSpPr>
          <p:nvPr/>
        </p:nvSpPr>
        <p:spPr bwMode="auto">
          <a:xfrm>
            <a:off x="1988400" y="1612801"/>
            <a:ext cx="122413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표준오차</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2952750" y="506760"/>
            <a:ext cx="5867400" cy="762000"/>
          </a:xfrm>
        </p:spPr>
        <p:txBody>
          <a:bodyPr/>
          <a:lstStyle/>
          <a:p>
            <a:pPr eaLnBrk="1" hangingPunct="1"/>
            <a:r>
              <a:rPr lang="en-US" altLang="ko-KR" sz="4000" dirty="0"/>
              <a:t>4. </a:t>
            </a:r>
            <a:r>
              <a:rPr lang="ko-KR" altLang="en-US" sz="4000" dirty="0"/>
              <a:t>측정오차</a:t>
            </a:r>
          </a:p>
        </p:txBody>
      </p:sp>
      <p:sp>
        <p:nvSpPr>
          <p:cNvPr id="16" name="AutoShape 5"/>
          <p:cNvSpPr>
            <a:spLocks noChangeArrowheads="1"/>
          </p:cNvSpPr>
          <p:nvPr/>
        </p:nvSpPr>
        <p:spPr bwMode="auto">
          <a:xfrm>
            <a:off x="1988400" y="1612801"/>
            <a:ext cx="347187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측정오차</a:t>
            </a:r>
            <a:r>
              <a:rPr lang="en-US" altLang="ko-KR" b="1" dirty="0"/>
              <a:t>(measurement error) </a:t>
            </a:r>
            <a:endParaRPr lang="ko-KR" altLang="en-US" b="1" dirty="0"/>
          </a:p>
        </p:txBody>
      </p:sp>
      <p:pic>
        <p:nvPicPr>
          <p:cNvPr id="2" name="그림 1"/>
          <p:cNvPicPr>
            <a:picLocks noChangeAspect="1"/>
          </p:cNvPicPr>
          <p:nvPr/>
        </p:nvPicPr>
        <p:blipFill>
          <a:blip r:embed="rId2" cstate="print"/>
          <a:stretch>
            <a:fillRect/>
          </a:stretch>
        </p:blipFill>
        <p:spPr>
          <a:xfrm>
            <a:off x="2874665" y="2186501"/>
            <a:ext cx="6023570" cy="4534974"/>
          </a:xfrm>
          <a:prstGeom prst="rect">
            <a:avLst/>
          </a:prstGeom>
        </p:spPr>
      </p:pic>
    </p:spTree>
    <p:extLst>
      <p:ext uri="{BB962C8B-B14F-4D97-AF65-F5344CB8AC3E}">
        <p14:creationId xmlns:p14="http://schemas.microsoft.com/office/powerpoint/2010/main" val="3972023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2952750" y="506760"/>
            <a:ext cx="5867400" cy="762000"/>
          </a:xfrm>
        </p:spPr>
        <p:txBody>
          <a:bodyPr/>
          <a:lstStyle/>
          <a:p>
            <a:pPr eaLnBrk="1" hangingPunct="1"/>
            <a:r>
              <a:rPr lang="en-US" altLang="ko-KR" sz="4000" dirty="0"/>
              <a:t>4. </a:t>
            </a:r>
            <a:r>
              <a:rPr lang="ko-KR" altLang="en-US" sz="4000" dirty="0"/>
              <a:t>측정오차</a:t>
            </a:r>
          </a:p>
        </p:txBody>
      </p:sp>
      <p:sp>
        <p:nvSpPr>
          <p:cNvPr id="6148" name="Text Box 4"/>
          <p:cNvSpPr txBox="1">
            <a:spLocks noChangeArrowheads="1"/>
          </p:cNvSpPr>
          <p:nvPr/>
        </p:nvSpPr>
        <p:spPr bwMode="auto">
          <a:xfrm>
            <a:off x="1676400" y="2178731"/>
            <a:ext cx="8991600" cy="128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dirty="0">
                <a:latin typeface="맑은 고딕" panose="020B0503020000020004" pitchFamily="50" charset="-127"/>
              </a:rPr>
              <a:t>측정과정에 확률오차가 개입되기 때문에</a:t>
            </a:r>
            <a:r>
              <a:rPr lang="en-US" altLang="ko-KR" dirty="0">
                <a:latin typeface="맑은 고딕" panose="020B0503020000020004" pitchFamily="50" charset="-127"/>
              </a:rPr>
              <a:t>, </a:t>
            </a:r>
            <a:r>
              <a:rPr lang="ko-KR" altLang="en-US" dirty="0">
                <a:latin typeface="맑은 고딕" panose="020B0503020000020004" pitchFamily="50" charset="-127"/>
              </a:rPr>
              <a:t>측정치는 참값과 확률오차</a:t>
            </a:r>
            <a:r>
              <a:rPr lang="en-US" altLang="ko-KR" dirty="0">
                <a:latin typeface="맑은 고딕" panose="020B0503020000020004" pitchFamily="50" charset="-127"/>
              </a:rPr>
              <a:t>(</a:t>
            </a:r>
            <a:r>
              <a:rPr lang="ko-KR" altLang="en-US" dirty="0">
                <a:latin typeface="맑은 고딕" panose="020B0503020000020004" pitchFamily="50" charset="-127"/>
              </a:rPr>
              <a:t>측정오차</a:t>
            </a:r>
            <a:r>
              <a:rPr lang="en-US" altLang="ko-KR" dirty="0">
                <a:latin typeface="맑은 고딕" panose="020B0503020000020004" pitchFamily="50" charset="-127"/>
              </a:rPr>
              <a:t>)</a:t>
            </a:r>
            <a:r>
              <a:rPr lang="ko-KR" altLang="en-US" dirty="0">
                <a:latin typeface="맑은 고딕" panose="020B0503020000020004" pitchFamily="50" charset="-127"/>
              </a:rPr>
              <a:t>만큼의 차이를 보인다</a:t>
            </a:r>
            <a:r>
              <a:rPr lang="en-US" altLang="ko-KR" dirty="0">
                <a:latin typeface="맑은 고딕" panose="020B0503020000020004" pitchFamily="50" charset="-127"/>
              </a:rPr>
              <a:t>. </a:t>
            </a:r>
          </a:p>
          <a:p>
            <a:pPr>
              <a:lnSpc>
                <a:spcPct val="150000"/>
              </a:lnSpc>
              <a:spcBef>
                <a:spcPts val="24"/>
              </a:spcBef>
            </a:pPr>
            <a:r>
              <a:rPr lang="en-US" altLang="ko-KR" dirty="0">
                <a:latin typeface="맑은 고딕" panose="020B0503020000020004" pitchFamily="50" charset="-127"/>
                <a:sym typeface="Wingdings" panose="05000000000000000000" pitchFamily="2" charset="2"/>
              </a:rPr>
              <a:t> </a:t>
            </a:r>
            <a:r>
              <a:rPr lang="ko-KR" altLang="en-US" dirty="0">
                <a:latin typeface="맑은 고딕" panose="020B0503020000020004" pitchFamily="50" charset="-127"/>
              </a:rPr>
              <a:t>반복측정을 하여 측정치들을 평균하면 측정오차가 줄어  측정의 신뢰성이 증가한다</a:t>
            </a:r>
            <a:r>
              <a:rPr lang="en-US" altLang="ko-KR" dirty="0">
                <a:latin typeface="맑은 고딕" panose="020B0503020000020004" pitchFamily="50" charset="-127"/>
              </a:rPr>
              <a:t>.</a:t>
            </a:r>
          </a:p>
        </p:txBody>
      </p:sp>
      <p:grpSp>
        <p:nvGrpSpPr>
          <p:cNvPr id="6149" name="Group 27"/>
          <p:cNvGrpSpPr>
            <a:grpSpLocks/>
          </p:cNvGrpSpPr>
          <p:nvPr/>
        </p:nvGrpSpPr>
        <p:grpSpPr bwMode="auto">
          <a:xfrm>
            <a:off x="8077200" y="4479702"/>
            <a:ext cx="2500312" cy="1325562"/>
            <a:chOff x="3216" y="3024"/>
            <a:chExt cx="2304" cy="750"/>
          </a:xfrm>
        </p:grpSpPr>
        <p:sp>
          <p:nvSpPr>
            <p:cNvPr id="6153" name="Line 8"/>
            <p:cNvSpPr>
              <a:spLocks noChangeShapeType="1"/>
            </p:cNvSpPr>
            <p:nvPr/>
          </p:nvSpPr>
          <p:spPr bwMode="auto">
            <a:xfrm>
              <a:off x="3216" y="3504"/>
              <a:ext cx="2304"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6154" name="Line 9"/>
            <p:cNvSpPr>
              <a:spLocks noChangeShapeType="1"/>
            </p:cNvSpPr>
            <p:nvPr/>
          </p:nvSpPr>
          <p:spPr bwMode="auto">
            <a:xfrm>
              <a:off x="3608" y="3408"/>
              <a:ext cx="0" cy="19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6155" name="Line 10"/>
            <p:cNvSpPr>
              <a:spLocks noChangeShapeType="1"/>
            </p:cNvSpPr>
            <p:nvPr/>
          </p:nvSpPr>
          <p:spPr bwMode="auto">
            <a:xfrm>
              <a:off x="5136" y="3408"/>
              <a:ext cx="0" cy="192"/>
            </a:xfrm>
            <a:prstGeom prst="line">
              <a:avLst/>
            </a:prstGeom>
            <a:noFill/>
            <a:ln w="28575">
              <a:solidFill>
                <a:srgbClr val="00008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6156" name="Text Box 12"/>
            <p:cNvSpPr txBox="1">
              <a:spLocks noChangeArrowheads="1"/>
            </p:cNvSpPr>
            <p:nvPr/>
          </p:nvSpPr>
          <p:spPr bwMode="auto">
            <a:xfrm>
              <a:off x="3296" y="3600"/>
              <a:ext cx="77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ko-KR" sz="1400" b="1">
                  <a:ea typeface="굴림" panose="020B0600000101010101" pitchFamily="50" charset="-127"/>
                </a:rPr>
                <a:t>(600-2)g</a:t>
              </a:r>
            </a:p>
          </p:txBody>
        </p:sp>
        <p:sp>
          <p:nvSpPr>
            <p:cNvPr id="6157" name="Text Box 13"/>
            <p:cNvSpPr txBox="1">
              <a:spLocks noChangeArrowheads="1"/>
            </p:cNvSpPr>
            <p:nvPr/>
          </p:nvSpPr>
          <p:spPr bwMode="auto">
            <a:xfrm>
              <a:off x="4730" y="3600"/>
              <a:ext cx="7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en-US" altLang="ko-KR" sz="1400" b="1">
                  <a:ea typeface="굴림" panose="020B0600000101010101" pitchFamily="50" charset="-127"/>
                </a:rPr>
                <a:t>(600+2)g</a:t>
              </a:r>
            </a:p>
          </p:txBody>
        </p:sp>
        <p:sp>
          <p:nvSpPr>
            <p:cNvPr id="6158" name="AutoShape 16"/>
            <p:cNvSpPr>
              <a:spLocks/>
            </p:cNvSpPr>
            <p:nvPr/>
          </p:nvSpPr>
          <p:spPr bwMode="auto">
            <a:xfrm rot="-5400000">
              <a:off x="4272" y="2640"/>
              <a:ext cx="192" cy="1536"/>
            </a:xfrm>
            <a:prstGeom prst="rightBrace">
              <a:avLst>
                <a:gd name="adj1" fmla="val 66667"/>
                <a:gd name="adj2" fmla="val 50000"/>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sp>
          <p:nvSpPr>
            <p:cNvPr id="6159" name="Text Box 17"/>
            <p:cNvSpPr txBox="1">
              <a:spLocks noChangeArrowheads="1"/>
            </p:cNvSpPr>
            <p:nvPr/>
          </p:nvSpPr>
          <p:spPr bwMode="auto">
            <a:xfrm>
              <a:off x="3413" y="3024"/>
              <a:ext cx="184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ko-KR" altLang="en-US" sz="1400" dirty="0">
                  <a:latin typeface="맑은 고딕" panose="020B0503020000020004" pitchFamily="50" charset="-127"/>
                </a:rPr>
                <a:t>고기의 실제무게에 대한 </a:t>
              </a:r>
              <a:r>
                <a:rPr lang="en-US" altLang="ko-KR" sz="1400" dirty="0">
                  <a:latin typeface="맑은 고딕" panose="020B0503020000020004" pitchFamily="50" charset="-127"/>
                </a:rPr>
                <a:t>95% </a:t>
              </a:r>
              <a:r>
                <a:rPr lang="ko-KR" altLang="en-US" sz="1400" dirty="0">
                  <a:latin typeface="맑은 고딕" panose="020B0503020000020004" pitchFamily="50" charset="-127"/>
                </a:rPr>
                <a:t>신뢰구간</a:t>
              </a:r>
            </a:p>
          </p:txBody>
        </p:sp>
      </p:grpSp>
      <p:grpSp>
        <p:nvGrpSpPr>
          <p:cNvPr id="6151" name="그룹 21"/>
          <p:cNvGrpSpPr>
            <a:grpSpLocks/>
          </p:cNvGrpSpPr>
          <p:nvPr/>
        </p:nvGrpSpPr>
        <p:grpSpPr bwMode="auto">
          <a:xfrm>
            <a:off x="1775520" y="4052680"/>
            <a:ext cx="6491288" cy="2400657"/>
            <a:chOff x="152400" y="4110038"/>
            <a:chExt cx="6491302" cy="2400484"/>
          </a:xfrm>
        </p:grpSpPr>
        <p:sp>
          <p:nvSpPr>
            <p:cNvPr id="6152" name="Text Box 6"/>
            <p:cNvSpPr txBox="1">
              <a:spLocks noChangeArrowheads="1"/>
            </p:cNvSpPr>
            <p:nvPr/>
          </p:nvSpPr>
          <p:spPr bwMode="auto">
            <a:xfrm>
              <a:off x="152400" y="4110038"/>
              <a:ext cx="6491302" cy="240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dirty="0">
                  <a:latin typeface="맑은 고딕" panose="020B0503020000020004" pitchFamily="50" charset="-127"/>
                </a:rPr>
                <a:t>예</a:t>
              </a:r>
              <a:r>
                <a:rPr lang="en-US" altLang="ko-KR" dirty="0">
                  <a:latin typeface="맑은 고딕" panose="020B0503020000020004" pitchFamily="50" charset="-127"/>
                </a:rPr>
                <a:t>) </a:t>
              </a:r>
              <a:r>
                <a:rPr lang="ko-KR" altLang="en-US" dirty="0">
                  <a:latin typeface="맑은 고딕" panose="020B0503020000020004" pitchFamily="50" charset="-127"/>
                </a:rPr>
                <a:t>고기 한 덩어리의 무게를 </a:t>
              </a:r>
              <a:r>
                <a:rPr lang="en-US" altLang="ko-KR" dirty="0">
                  <a:latin typeface="맑은 고딕" panose="020B0503020000020004" pitchFamily="50" charset="-127"/>
                </a:rPr>
                <a:t>100</a:t>
              </a:r>
              <a:r>
                <a:rPr lang="ko-KR" altLang="en-US" dirty="0">
                  <a:latin typeface="맑은 고딕" panose="020B0503020000020004" pitchFamily="50" charset="-127"/>
                </a:rPr>
                <a:t>번  반복 측정한 결과 </a:t>
              </a:r>
            </a:p>
            <a:p>
              <a:pPr>
                <a:lnSpc>
                  <a:spcPct val="150000"/>
                </a:lnSpc>
                <a:spcBef>
                  <a:spcPts val="24"/>
                </a:spcBef>
              </a:pPr>
              <a:r>
                <a:rPr lang="en-US" altLang="ko-KR" dirty="0">
                  <a:latin typeface="맑은 고딕" panose="020B0503020000020004" pitchFamily="50" charset="-127"/>
                </a:rPr>
                <a:t>	</a:t>
              </a:r>
              <a:r>
                <a:rPr lang="ko-KR" altLang="en-US" dirty="0">
                  <a:latin typeface="맑은 고딕" panose="020B0503020000020004" pitchFamily="50" charset="-127"/>
                </a:rPr>
                <a:t>평균</a:t>
              </a:r>
              <a:r>
                <a:rPr lang="en-US" altLang="ko-KR" dirty="0">
                  <a:latin typeface="맑은 고딕" panose="020B0503020000020004" pitchFamily="50" charset="-127"/>
                </a:rPr>
                <a:t>= 600g, </a:t>
              </a:r>
              <a:r>
                <a:rPr lang="ko-KR" altLang="en-US" dirty="0">
                  <a:latin typeface="맑은 고딕" panose="020B0503020000020004" pitchFamily="50" charset="-127"/>
                </a:rPr>
                <a:t>표준편차</a:t>
              </a:r>
              <a:r>
                <a:rPr lang="en-US" altLang="ko-KR" dirty="0">
                  <a:latin typeface="맑은 고딕" panose="020B0503020000020004" pitchFamily="50" charset="-127"/>
                </a:rPr>
                <a:t>=10g </a:t>
              </a:r>
            </a:p>
            <a:p>
              <a:pPr marL="741600" lvl="1" indent="-284400">
                <a:lnSpc>
                  <a:spcPct val="150000"/>
                </a:lnSpc>
                <a:spcBef>
                  <a:spcPts val="24"/>
                </a:spcBef>
                <a:buFontTx/>
                <a:buChar char="•"/>
              </a:pPr>
              <a:r>
                <a:rPr lang="ko-KR" altLang="en-US" sz="1600" dirty="0">
                  <a:latin typeface="맑은 고딕" panose="020B0503020000020004" pitchFamily="50" charset="-127"/>
                </a:rPr>
                <a:t> 단일 측정치에 내재하는 측정오차의 크기</a:t>
              </a:r>
              <a:r>
                <a:rPr lang="en-US" altLang="ko-KR" sz="1600" dirty="0">
                  <a:latin typeface="맑은 고딕" panose="020B0503020000020004" pitchFamily="50" charset="-127"/>
                </a:rPr>
                <a:t>: </a:t>
              </a:r>
              <a:r>
                <a:rPr lang="ko-KR" altLang="en-US" sz="1600" dirty="0">
                  <a:latin typeface="맑은 고딕" panose="020B0503020000020004" pitchFamily="50" charset="-127"/>
                </a:rPr>
                <a:t>표본표준편차인 </a:t>
              </a:r>
              <a:r>
                <a:rPr lang="en-US" altLang="ko-KR" sz="1600" dirty="0">
                  <a:latin typeface="맑은 고딕" panose="020B0503020000020004" pitchFamily="50" charset="-127"/>
                </a:rPr>
                <a:t>10g </a:t>
              </a:r>
              <a:r>
                <a:rPr lang="ko-KR" altLang="en-US" sz="1600" dirty="0">
                  <a:latin typeface="맑은 고딕" panose="020B0503020000020004" pitchFamily="50" charset="-127"/>
                </a:rPr>
                <a:t>정도 </a:t>
              </a:r>
            </a:p>
            <a:p>
              <a:pPr marL="741600" lvl="1" indent="-284400">
                <a:lnSpc>
                  <a:spcPct val="150000"/>
                </a:lnSpc>
                <a:spcBef>
                  <a:spcPts val="24"/>
                </a:spcBef>
                <a:buFontTx/>
                <a:buChar char="•"/>
              </a:pPr>
              <a:r>
                <a:rPr lang="ko-KR" altLang="en-US" sz="1600" dirty="0">
                  <a:latin typeface="맑은 고딕" panose="020B0503020000020004" pitchFamily="50" charset="-127"/>
                </a:rPr>
                <a:t> 측정치의 평균에 내재하는 측정오차의 크기</a:t>
              </a:r>
              <a:r>
                <a:rPr lang="en-US" altLang="ko-KR" sz="1600" dirty="0">
                  <a:latin typeface="맑은 고딕" panose="020B0503020000020004" pitchFamily="50" charset="-127"/>
                </a:rPr>
                <a:t>: </a:t>
              </a:r>
              <a:r>
                <a:rPr lang="ko-KR" altLang="en-US" sz="1600" dirty="0">
                  <a:latin typeface="맑은 고딕" panose="020B0503020000020004" pitchFamily="50" charset="-127"/>
                </a:rPr>
                <a:t>표본평균의 표준오차인 </a:t>
              </a:r>
              <a:r>
                <a:rPr lang="en-US" altLang="ko-KR" sz="1600" dirty="0">
                  <a:latin typeface="맑은 고딕" panose="020B0503020000020004" pitchFamily="50" charset="-127"/>
                </a:rPr>
                <a:t>1g(=10g /       ) </a:t>
              </a:r>
              <a:r>
                <a:rPr lang="ko-KR" altLang="en-US" sz="1600" dirty="0">
                  <a:latin typeface="맑은 고딕" panose="020B0503020000020004" pitchFamily="50" charset="-127"/>
                </a:rPr>
                <a:t>정도</a:t>
              </a:r>
              <a:endParaRPr lang="en-US" altLang="ko-KR" sz="1600" dirty="0">
                <a:latin typeface="맑은 고딕" panose="020B0503020000020004" pitchFamily="50" charset="-127"/>
              </a:endParaRPr>
            </a:p>
          </p:txBody>
        </p:sp>
        <p:graphicFrame>
          <p:nvGraphicFramePr>
            <p:cNvPr id="6146" name="Object 22"/>
            <p:cNvGraphicFramePr>
              <a:graphicFrameLocks noChangeAspect="1"/>
            </p:cNvGraphicFramePr>
            <p:nvPr>
              <p:extLst>
                <p:ext uri="{D42A27DB-BD31-4B8C-83A1-F6EECF244321}">
                  <p14:modId xmlns:p14="http://schemas.microsoft.com/office/powerpoint/2010/main" val="3574299011"/>
                </p:ext>
              </p:extLst>
            </p:nvPr>
          </p:nvGraphicFramePr>
          <p:xfrm>
            <a:off x="2739469" y="6126536"/>
            <a:ext cx="501786" cy="305927"/>
          </p:xfrm>
          <a:graphic>
            <a:graphicData uri="http://schemas.openxmlformats.org/presentationml/2006/ole">
              <mc:AlternateContent xmlns:mc="http://schemas.openxmlformats.org/markup-compatibility/2006">
                <mc:Choice xmlns:v="urn:schemas-microsoft-com:vml" Requires="v">
                  <p:oleObj spid="_x0000_s30729" name="Equation" r:id="rId3" imgW="381000" imgH="228600" progId="Equation.3">
                    <p:embed/>
                  </p:oleObj>
                </mc:Choice>
                <mc:Fallback>
                  <p:oleObj name="Equation" r:id="rId3" imgW="381000" imgH="228600" progId="Equation.3">
                    <p:embed/>
                    <p:pic>
                      <p:nvPicPr>
                        <p:cNvPr id="6146"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9469" y="6126536"/>
                          <a:ext cx="501786" cy="3059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AutoShape 5"/>
          <p:cNvSpPr>
            <a:spLocks noChangeArrowheads="1"/>
          </p:cNvSpPr>
          <p:nvPr/>
        </p:nvSpPr>
        <p:spPr bwMode="auto">
          <a:xfrm>
            <a:off x="1988399" y="1612801"/>
            <a:ext cx="344574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측정오차</a:t>
            </a:r>
            <a:r>
              <a:rPr lang="en-US" altLang="ko-KR" b="1" dirty="0"/>
              <a:t>(measurement error) </a:t>
            </a:r>
            <a:endParaRPr lang="ko-KR" altLang="en-US" b="1" dirty="0"/>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738439" y="571500"/>
            <a:ext cx="6143625" cy="762000"/>
          </a:xfrm>
        </p:spPr>
        <p:txBody>
          <a:bodyPr/>
          <a:lstStyle/>
          <a:p>
            <a:pPr eaLnBrk="1" hangingPunct="1"/>
            <a:r>
              <a:rPr lang="en-US" altLang="ko-KR" sz="4000" dirty="0"/>
              <a:t>4. </a:t>
            </a:r>
            <a:r>
              <a:rPr lang="ko-KR" altLang="en-US" sz="4000" dirty="0"/>
              <a:t>측정오차</a:t>
            </a:r>
          </a:p>
        </p:txBody>
      </p:sp>
      <p:grpSp>
        <p:nvGrpSpPr>
          <p:cNvPr id="27651" name="그룹 23"/>
          <p:cNvGrpSpPr>
            <a:grpSpLocks/>
          </p:cNvGrpSpPr>
          <p:nvPr/>
        </p:nvGrpSpPr>
        <p:grpSpPr bwMode="auto">
          <a:xfrm>
            <a:off x="2095500" y="3491714"/>
            <a:ext cx="7524750" cy="2080409"/>
            <a:chOff x="928662" y="3877592"/>
            <a:chExt cx="7239000" cy="1417447"/>
          </a:xfrm>
        </p:grpSpPr>
        <p:sp>
          <p:nvSpPr>
            <p:cNvPr id="27655" name="Text Box 8"/>
            <p:cNvSpPr txBox="1">
              <a:spLocks noChangeArrowheads="1"/>
            </p:cNvSpPr>
            <p:nvPr/>
          </p:nvSpPr>
          <p:spPr bwMode="auto">
            <a:xfrm>
              <a:off x="5429256" y="3877594"/>
              <a:ext cx="2362200" cy="25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ko-KR" altLang="en-US" dirty="0">
                  <a:latin typeface="맑은 고딕" panose="020B0503020000020004" pitchFamily="50" charset="-127"/>
                </a:rPr>
                <a:t>상자 모형</a:t>
              </a:r>
            </a:p>
          </p:txBody>
        </p:sp>
        <p:grpSp>
          <p:nvGrpSpPr>
            <p:cNvPr id="27656" name="그룹 21"/>
            <p:cNvGrpSpPr>
              <a:grpSpLocks/>
            </p:cNvGrpSpPr>
            <p:nvPr/>
          </p:nvGrpSpPr>
          <p:grpSpPr bwMode="auto">
            <a:xfrm>
              <a:off x="928662" y="3877592"/>
              <a:ext cx="7239000" cy="1417447"/>
              <a:chOff x="785786" y="2806022"/>
              <a:chExt cx="7239000" cy="1417447"/>
            </a:xfrm>
          </p:grpSpPr>
          <p:sp>
            <p:nvSpPr>
              <p:cNvPr id="27657" name="Text Box 7"/>
              <p:cNvSpPr txBox="1">
                <a:spLocks noChangeArrowheads="1"/>
              </p:cNvSpPr>
              <p:nvPr/>
            </p:nvSpPr>
            <p:spPr bwMode="auto">
              <a:xfrm>
                <a:off x="1142976" y="2806022"/>
                <a:ext cx="2362200" cy="25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ctr">
                  <a:spcBef>
                    <a:spcPct val="50000"/>
                  </a:spcBef>
                </a:pPr>
                <a:r>
                  <a:rPr lang="ko-KR" altLang="en-US" dirty="0">
                    <a:latin typeface="맑은 고딕" panose="020B0503020000020004" pitchFamily="50" charset="-127"/>
                  </a:rPr>
                  <a:t>가우스 모형</a:t>
                </a:r>
              </a:p>
            </p:txBody>
          </p:sp>
          <p:grpSp>
            <p:nvGrpSpPr>
              <p:cNvPr id="4" name="Group 18"/>
              <p:cNvGrpSpPr>
                <a:grpSpLocks/>
              </p:cNvGrpSpPr>
              <p:nvPr/>
            </p:nvGrpSpPr>
            <p:grpSpPr bwMode="auto">
              <a:xfrm>
                <a:off x="785786" y="3071810"/>
                <a:ext cx="7239000" cy="1151659"/>
                <a:chOff x="576" y="1344"/>
                <a:chExt cx="4560" cy="798"/>
              </a:xfrm>
              <a:solidFill>
                <a:schemeClr val="accent1">
                  <a:lumMod val="40000"/>
                  <a:lumOff val="60000"/>
                </a:schemeClr>
              </a:solidFill>
            </p:grpSpPr>
            <p:sp>
              <p:nvSpPr>
                <p:cNvPr id="27665" name="AutoShape 5"/>
                <p:cNvSpPr>
                  <a:spLocks noChangeArrowheads="1"/>
                </p:cNvSpPr>
                <p:nvPr/>
              </p:nvSpPr>
              <p:spPr bwMode="auto">
                <a:xfrm>
                  <a:off x="576" y="1344"/>
                  <a:ext cx="2078" cy="798"/>
                </a:xfrm>
                <a:prstGeom prst="roundRect">
                  <a:avLst>
                    <a:gd name="adj" fmla="val 16667"/>
                  </a:avLst>
                </a:prstGeom>
                <a:grpFill/>
                <a:ln w="9525">
                  <a:solidFill>
                    <a:schemeClr val="tx1"/>
                  </a:solidFill>
                  <a:round/>
                  <a:headEnd/>
                  <a:tailEnd/>
                </a:ln>
              </p:spPr>
              <p:txBody>
                <a:bodyPr wrap="none" anchor="ctr"/>
                <a:lstStyle/>
                <a:p>
                  <a:pPr algn="ctr">
                    <a:defRPr/>
                  </a:pPr>
                  <a:r>
                    <a:rPr lang="ko-KR" altLang="en-US" dirty="0">
                      <a:latin typeface="맑은 고딕" pitchFamily="50" charset="-127"/>
                    </a:rPr>
                    <a:t>동일한 대상을 동일한</a:t>
                  </a:r>
                </a:p>
                <a:p>
                  <a:pPr algn="ctr">
                    <a:defRPr/>
                  </a:pPr>
                  <a:r>
                    <a:rPr lang="ko-KR" altLang="en-US" dirty="0">
                      <a:latin typeface="맑은 고딕" pitchFamily="50" charset="-127"/>
                    </a:rPr>
                    <a:t>조건 하에서 반복측정</a:t>
                  </a:r>
                </a:p>
              </p:txBody>
            </p:sp>
            <p:sp>
              <p:nvSpPr>
                <p:cNvPr id="27666" name="AutoShape 6"/>
                <p:cNvSpPr>
                  <a:spLocks noChangeArrowheads="1"/>
                </p:cNvSpPr>
                <p:nvPr/>
              </p:nvSpPr>
              <p:spPr bwMode="auto">
                <a:xfrm>
                  <a:off x="3260" y="1344"/>
                  <a:ext cx="1876" cy="798"/>
                </a:xfrm>
                <a:prstGeom prst="roundRect">
                  <a:avLst>
                    <a:gd name="adj" fmla="val 16667"/>
                  </a:avLst>
                </a:prstGeom>
                <a:grpFill/>
                <a:ln w="9525">
                  <a:solidFill>
                    <a:schemeClr val="tx1"/>
                  </a:solidFill>
                  <a:round/>
                  <a:headEnd/>
                  <a:tailEnd/>
                </a:ln>
              </p:spPr>
              <p:txBody>
                <a:bodyPr wrap="none" anchor="ctr"/>
                <a:lstStyle/>
                <a:p>
                  <a:pPr algn="ctr">
                    <a:defRPr/>
                  </a:pPr>
                  <a:r>
                    <a:rPr lang="ko-KR" altLang="en-US" dirty="0">
                      <a:latin typeface="맑은 고딕" pitchFamily="50" charset="-127"/>
                    </a:rPr>
                    <a:t>오차상자로부터 오차</a:t>
                  </a:r>
                  <a:endParaRPr lang="en-US" altLang="ko-KR" dirty="0">
                    <a:latin typeface="맑은 고딕" pitchFamily="50" charset="-127"/>
                  </a:endParaRPr>
                </a:p>
                <a:p>
                  <a:pPr algn="ctr">
                    <a:defRPr/>
                  </a:pPr>
                  <a:r>
                    <a:rPr lang="ko-KR" altLang="en-US" dirty="0">
                      <a:latin typeface="맑은 고딕" pitchFamily="50" charset="-127"/>
                    </a:rPr>
                    <a:t>카드를 반복해서 추출</a:t>
                  </a:r>
                </a:p>
              </p:txBody>
            </p:sp>
            <p:sp>
              <p:nvSpPr>
                <p:cNvPr id="27667" name="Line 9"/>
                <p:cNvSpPr>
                  <a:spLocks noChangeShapeType="1"/>
                </p:cNvSpPr>
                <p:nvPr/>
              </p:nvSpPr>
              <p:spPr bwMode="auto">
                <a:xfrm>
                  <a:off x="2741" y="1737"/>
                  <a:ext cx="432" cy="0"/>
                </a:xfrm>
                <a:prstGeom prst="line">
                  <a:avLst/>
                </a:prstGeom>
                <a:grpFill/>
                <a:ln w="38100">
                  <a:solidFill>
                    <a:schemeClr val="tx1"/>
                  </a:solidFill>
                  <a:round/>
                  <a:headEnd type="triangle" w="med" len="med"/>
                  <a:tailEnd type="triangle" w="med" len="med"/>
                </a:ln>
              </p:spPr>
              <p:txBody>
                <a:bodyPr/>
                <a:lstStyle/>
                <a:p>
                  <a:pPr>
                    <a:defRPr/>
                  </a:pPr>
                  <a:endParaRPr lang="ko-KR" altLang="en-US"/>
                </a:p>
              </p:txBody>
            </p:sp>
          </p:grpSp>
        </p:grpSp>
      </p:grpSp>
      <p:sp>
        <p:nvSpPr>
          <p:cNvPr id="27652" name="Text Box 10"/>
          <p:cNvSpPr txBox="1">
            <a:spLocks noChangeArrowheads="1"/>
          </p:cNvSpPr>
          <p:nvPr/>
        </p:nvSpPr>
        <p:spPr bwMode="auto">
          <a:xfrm>
            <a:off x="2095500" y="2286000"/>
            <a:ext cx="8176964" cy="869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b="1" dirty="0">
                <a:ea typeface="굴림" panose="020B0600000101010101" pitchFamily="50" charset="-127"/>
              </a:rPr>
              <a:t> </a:t>
            </a:r>
            <a:r>
              <a:rPr lang="ko-KR" altLang="en-US" dirty="0">
                <a:latin typeface="맑은 고딕" panose="020B0503020000020004" pitchFamily="50" charset="-127"/>
              </a:rPr>
              <a:t>측정오차와 관련하여 가우스 모형은 하나의 측정치를 오차상자에서 하나의 오차카드를 꺼내 이를 참값에 더한 것으로 모형화한다</a:t>
            </a:r>
            <a:r>
              <a:rPr lang="en-US" altLang="ko-KR" dirty="0">
                <a:latin typeface="맑은 고딕" panose="020B0503020000020004" pitchFamily="50" charset="-127"/>
              </a:rPr>
              <a:t>.</a:t>
            </a:r>
          </a:p>
        </p:txBody>
      </p:sp>
      <p:sp>
        <p:nvSpPr>
          <p:cNvPr id="14" name="AutoShape 5"/>
          <p:cNvSpPr>
            <a:spLocks noChangeArrowheads="1"/>
          </p:cNvSpPr>
          <p:nvPr/>
        </p:nvSpPr>
        <p:spPr bwMode="auto">
          <a:xfrm>
            <a:off x="1988400" y="1612801"/>
            <a:ext cx="159452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가우스 모형</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738439" y="434752"/>
            <a:ext cx="6143625" cy="762000"/>
          </a:xfrm>
        </p:spPr>
        <p:txBody>
          <a:bodyPr/>
          <a:lstStyle/>
          <a:p>
            <a:pPr eaLnBrk="1" hangingPunct="1"/>
            <a:r>
              <a:rPr lang="en-US" altLang="ko-KR" sz="4000" dirty="0"/>
              <a:t>4. </a:t>
            </a:r>
            <a:r>
              <a:rPr lang="ko-KR" altLang="en-US" sz="4000" dirty="0"/>
              <a:t>측정오차</a:t>
            </a:r>
          </a:p>
        </p:txBody>
      </p:sp>
      <p:grpSp>
        <p:nvGrpSpPr>
          <p:cNvPr id="28675" name="Group 22"/>
          <p:cNvGrpSpPr>
            <a:grpSpLocks/>
          </p:cNvGrpSpPr>
          <p:nvPr/>
        </p:nvGrpSpPr>
        <p:grpSpPr bwMode="auto">
          <a:xfrm>
            <a:off x="1868489" y="2158280"/>
            <a:ext cx="7858125" cy="2782888"/>
            <a:chOff x="342" y="2627"/>
            <a:chExt cx="4950" cy="1753"/>
          </a:xfrm>
        </p:grpSpPr>
        <p:grpSp>
          <p:nvGrpSpPr>
            <p:cNvPr id="28679" name="Group 15"/>
            <p:cNvGrpSpPr>
              <a:grpSpLocks/>
            </p:cNvGrpSpPr>
            <p:nvPr/>
          </p:nvGrpSpPr>
          <p:grpSpPr bwMode="auto">
            <a:xfrm>
              <a:off x="342" y="2627"/>
              <a:ext cx="3780" cy="1716"/>
              <a:chOff x="172" y="2927"/>
              <a:chExt cx="3953" cy="1716"/>
            </a:xfrm>
          </p:grpSpPr>
          <p:sp>
            <p:nvSpPr>
              <p:cNvPr id="28682" name="Text Box 12"/>
              <p:cNvSpPr txBox="1">
                <a:spLocks noChangeArrowheads="1"/>
              </p:cNvSpPr>
              <p:nvPr/>
            </p:nvSpPr>
            <p:spPr bwMode="auto">
              <a:xfrm>
                <a:off x="172" y="2927"/>
                <a:ext cx="3953" cy="1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dirty="0">
                    <a:latin typeface="맑은 고딕" panose="020B0503020000020004" pitchFamily="50" charset="-127"/>
                  </a:rPr>
                  <a:t>첫 번째 측정치                                                    </a:t>
                </a:r>
                <a:r>
                  <a:rPr lang="en-US" altLang="ko-KR" dirty="0">
                    <a:latin typeface="맑은 고딕" panose="020B0503020000020004" pitchFamily="50" charset="-127"/>
                  </a:rPr>
                  <a:t>= </a:t>
                </a:r>
                <a:r>
                  <a:rPr lang="ko-KR" altLang="en-US" dirty="0">
                    <a:latin typeface="맑은 고딕" panose="020B0503020000020004" pitchFamily="50" charset="-127"/>
                  </a:rPr>
                  <a:t>무게의 참값</a:t>
                </a:r>
                <a:r>
                  <a:rPr lang="en-US" altLang="ko-KR" dirty="0">
                    <a:latin typeface="맑은 고딕" panose="020B0503020000020004" pitchFamily="50" charset="-127"/>
                  </a:rPr>
                  <a:t>+</a:t>
                </a:r>
                <a:r>
                  <a:rPr lang="ko-KR" altLang="en-US" dirty="0">
                    <a:latin typeface="맑은 고딕" panose="020B0503020000020004" pitchFamily="50" charset="-127"/>
                  </a:rPr>
                  <a:t>오차상자에서 첫 번째로 추출한 값 </a:t>
                </a:r>
              </a:p>
              <a:p>
                <a:pPr>
                  <a:spcBef>
                    <a:spcPct val="50000"/>
                  </a:spcBef>
                </a:pPr>
                <a:r>
                  <a:rPr lang="ko-KR" altLang="en-US" dirty="0">
                    <a:latin typeface="맑은 고딕" panose="020B0503020000020004" pitchFamily="50" charset="-127"/>
                  </a:rPr>
                  <a:t>두 번째 측정치                                                            </a:t>
                </a:r>
                <a:r>
                  <a:rPr lang="en-US" altLang="ko-KR" dirty="0">
                    <a:latin typeface="맑은 고딕" panose="020B0503020000020004" pitchFamily="50" charset="-127"/>
                  </a:rPr>
                  <a:t>= </a:t>
                </a:r>
                <a:r>
                  <a:rPr lang="ko-KR" altLang="en-US" dirty="0">
                    <a:latin typeface="맑은 고딕" panose="020B0503020000020004" pitchFamily="50" charset="-127"/>
                  </a:rPr>
                  <a:t>무게의 참값</a:t>
                </a:r>
                <a:r>
                  <a:rPr lang="en-US" altLang="ko-KR" dirty="0">
                    <a:latin typeface="맑은 고딕" panose="020B0503020000020004" pitchFamily="50" charset="-127"/>
                  </a:rPr>
                  <a:t>+</a:t>
                </a:r>
                <a:r>
                  <a:rPr lang="ko-KR" altLang="en-US" dirty="0">
                    <a:latin typeface="맑은 고딕" panose="020B0503020000020004" pitchFamily="50" charset="-127"/>
                  </a:rPr>
                  <a:t>오차상자에서 두 번째로 추출한 값</a:t>
                </a:r>
              </a:p>
              <a:p>
                <a:pPr>
                  <a:spcBef>
                    <a:spcPct val="50000"/>
                  </a:spcBef>
                  <a:buFont typeface="Arial" panose="020B0604020202020204" pitchFamily="34" charset="0"/>
                  <a:buChar char="•"/>
                </a:pPr>
                <a:endParaRPr lang="en-US" altLang="ko-KR" dirty="0">
                  <a:latin typeface="맑은 고딕" panose="020B0503020000020004" pitchFamily="50" charset="-127"/>
                  <a:sym typeface="Symbol" panose="05050102010706020507" pitchFamily="18" charset="2"/>
                </a:endParaRPr>
              </a:p>
              <a:p>
                <a:pPr>
                  <a:spcBef>
                    <a:spcPct val="50000"/>
                  </a:spcBef>
                </a:pPr>
                <a:r>
                  <a:rPr lang="ko-KR" altLang="en-US" dirty="0">
                    <a:latin typeface="맑은 고딕" panose="020B0503020000020004" pitchFamily="50" charset="-127"/>
                  </a:rPr>
                  <a:t>백 번째 측정치                                                           </a:t>
                </a:r>
                <a:r>
                  <a:rPr lang="en-US" altLang="ko-KR" dirty="0">
                    <a:latin typeface="맑은 고딕" panose="020B0503020000020004" pitchFamily="50" charset="-127"/>
                  </a:rPr>
                  <a:t>= </a:t>
                </a:r>
                <a:r>
                  <a:rPr lang="ko-KR" altLang="en-US" dirty="0">
                    <a:latin typeface="맑은 고딕" panose="020B0503020000020004" pitchFamily="50" charset="-127"/>
                  </a:rPr>
                  <a:t>무게의 참값</a:t>
                </a:r>
                <a:r>
                  <a:rPr lang="en-US" altLang="ko-KR" dirty="0">
                    <a:latin typeface="맑은 고딕" panose="020B0503020000020004" pitchFamily="50" charset="-127"/>
                  </a:rPr>
                  <a:t>+</a:t>
                </a:r>
                <a:r>
                  <a:rPr lang="ko-KR" altLang="en-US" dirty="0">
                    <a:latin typeface="맑은 고딕" panose="020B0503020000020004" pitchFamily="50" charset="-127"/>
                  </a:rPr>
                  <a:t>오차상자에서 백 번째로 추출한 값</a:t>
                </a:r>
              </a:p>
            </p:txBody>
          </p:sp>
          <p:sp>
            <p:nvSpPr>
              <p:cNvPr id="28683" name="Text Box 14"/>
              <p:cNvSpPr txBox="1">
                <a:spLocks noChangeArrowheads="1"/>
              </p:cNvSpPr>
              <p:nvPr/>
            </p:nvSpPr>
            <p:spPr bwMode="auto">
              <a:xfrm>
                <a:off x="360" y="3917"/>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spcBef>
                    <a:spcPct val="50000"/>
                  </a:spcBef>
                </a:pPr>
                <a:r>
                  <a:rPr lang="en-US" altLang="ko-KR">
                    <a:ea typeface="굴림" panose="020B0600000101010101" pitchFamily="50" charset="-127"/>
                  </a:rPr>
                  <a:t>:</a:t>
                </a:r>
              </a:p>
            </p:txBody>
          </p:sp>
        </p:grpSp>
        <p:sp>
          <p:nvSpPr>
            <p:cNvPr id="28680" name="Text Box 16"/>
            <p:cNvSpPr txBox="1">
              <a:spLocks noChangeArrowheads="1"/>
            </p:cNvSpPr>
            <p:nvPr/>
          </p:nvSpPr>
          <p:spPr bwMode="auto">
            <a:xfrm>
              <a:off x="4122" y="3124"/>
              <a:ext cx="1170" cy="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dirty="0">
                  <a:latin typeface="맑은 고딕" panose="020B0503020000020004" pitchFamily="50" charset="-127"/>
                </a:rPr>
                <a:t>반복측정치의 표준편차 </a:t>
              </a:r>
              <a:endParaRPr lang="en-US" altLang="ko-KR" dirty="0">
                <a:latin typeface="맑은 고딕" panose="020B0503020000020004" pitchFamily="50" charset="-127"/>
              </a:endParaRPr>
            </a:p>
            <a:p>
              <a:pPr>
                <a:lnSpc>
                  <a:spcPct val="150000"/>
                </a:lnSpc>
                <a:spcBef>
                  <a:spcPts val="24"/>
                </a:spcBef>
              </a:pPr>
              <a:r>
                <a:rPr lang="en-US" altLang="ko-KR" dirty="0">
                  <a:latin typeface="맑은 고딕" panose="020B0503020000020004" pitchFamily="50" charset="-127"/>
                </a:rPr>
                <a:t>= </a:t>
              </a:r>
              <a:r>
                <a:rPr lang="ko-KR" altLang="en-US" dirty="0">
                  <a:latin typeface="맑은 고딕" panose="020B0503020000020004" pitchFamily="50" charset="-127"/>
                </a:rPr>
                <a:t>확률오차의   표준편차</a:t>
              </a:r>
            </a:p>
          </p:txBody>
        </p:sp>
        <p:sp>
          <p:nvSpPr>
            <p:cNvPr id="28681" name="AutoShape 17"/>
            <p:cNvSpPr>
              <a:spLocks/>
            </p:cNvSpPr>
            <p:nvPr/>
          </p:nvSpPr>
          <p:spPr bwMode="auto">
            <a:xfrm>
              <a:off x="3821" y="2940"/>
              <a:ext cx="165" cy="1440"/>
            </a:xfrm>
            <a:prstGeom prst="rightBrace">
              <a:avLst>
                <a:gd name="adj1" fmla="val 3939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endParaRPr lang="ko-KR" altLang="en-US">
                <a:ea typeface="굴림" panose="020B0600000101010101" pitchFamily="50" charset="-127"/>
              </a:endParaRPr>
            </a:p>
          </p:txBody>
        </p:sp>
      </p:grpSp>
      <p:sp>
        <p:nvSpPr>
          <p:cNvPr id="28676" name="Rectangle 20"/>
          <p:cNvSpPr>
            <a:spLocks noChangeArrowheads="1"/>
          </p:cNvSpPr>
          <p:nvPr/>
        </p:nvSpPr>
        <p:spPr bwMode="auto">
          <a:xfrm>
            <a:off x="1939926" y="5029398"/>
            <a:ext cx="7786688" cy="1643062"/>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nSpc>
                <a:spcPct val="150000"/>
              </a:lnSpc>
              <a:spcBef>
                <a:spcPts val="24"/>
              </a:spcBef>
            </a:pPr>
            <a:r>
              <a:rPr lang="ko-KR" altLang="en-US" dirty="0">
                <a:latin typeface="맑은 고딕" panose="020B0503020000020004" pitchFamily="50" charset="-127"/>
              </a:rPr>
              <a:t>가우스 모형에서 반복측정치들의 표준편차는 오차상자의 표준편차에 대한 </a:t>
            </a:r>
            <a:r>
              <a:rPr lang="ko-KR" altLang="en-US" dirty="0" err="1">
                <a:latin typeface="맑은 고딕" panose="020B0503020000020004" pitchFamily="50" charset="-127"/>
              </a:rPr>
              <a:t>추정량이</a:t>
            </a:r>
            <a:r>
              <a:rPr lang="ko-KR" altLang="en-US" dirty="0">
                <a:latin typeface="맑은 고딕" panose="020B0503020000020004" pitchFamily="50" charset="-127"/>
              </a:rPr>
              <a:t> 된다</a:t>
            </a:r>
            <a:r>
              <a:rPr lang="en-US" altLang="ko-KR" dirty="0">
                <a:latin typeface="맑은 고딕" panose="020B0503020000020004" pitchFamily="50" charset="-127"/>
              </a:rPr>
              <a:t>. </a:t>
            </a:r>
            <a:r>
              <a:rPr lang="ko-KR" altLang="en-US" dirty="0">
                <a:latin typeface="맑은 고딕" panose="020B0503020000020004" pitchFamily="50" charset="-127"/>
              </a:rPr>
              <a:t>표본의 크기가 커질수록</a:t>
            </a:r>
            <a:r>
              <a:rPr lang="en-US" altLang="ko-KR" dirty="0">
                <a:latin typeface="맑은 고딕" panose="020B0503020000020004" pitchFamily="50" charset="-127"/>
              </a:rPr>
              <a:t>, </a:t>
            </a:r>
            <a:r>
              <a:rPr lang="ko-KR" altLang="en-US" dirty="0">
                <a:latin typeface="맑은 고딕" panose="020B0503020000020004" pitchFamily="50" charset="-127"/>
              </a:rPr>
              <a:t>즉 반복 측정의 횟수가 증가할수록 그 </a:t>
            </a:r>
            <a:r>
              <a:rPr lang="ko-KR" altLang="en-US" dirty="0" err="1">
                <a:latin typeface="맑은 고딕" panose="020B0503020000020004" pitchFamily="50" charset="-127"/>
              </a:rPr>
              <a:t>추정량의</a:t>
            </a:r>
            <a:r>
              <a:rPr lang="ko-KR" altLang="en-US" dirty="0">
                <a:latin typeface="맑은 고딕" panose="020B0503020000020004" pitchFamily="50" charset="-127"/>
              </a:rPr>
              <a:t> 신뢰도는 증가한다</a:t>
            </a:r>
            <a:r>
              <a:rPr lang="en-US" altLang="ko-KR" dirty="0">
                <a:latin typeface="맑은 고딕" panose="020B0503020000020004" pitchFamily="50" charset="-127"/>
              </a:rPr>
              <a:t>.</a:t>
            </a:r>
          </a:p>
        </p:txBody>
      </p:sp>
      <p:sp>
        <p:nvSpPr>
          <p:cNvPr id="12" name="AutoShape 5"/>
          <p:cNvSpPr>
            <a:spLocks noChangeArrowheads="1"/>
          </p:cNvSpPr>
          <p:nvPr/>
        </p:nvSpPr>
        <p:spPr bwMode="auto">
          <a:xfrm>
            <a:off x="1988400" y="1612801"/>
            <a:ext cx="159452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가우스 모형</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6"/>
          <p:cNvSpPr txBox="1">
            <a:spLocks noChangeArrowheads="1"/>
          </p:cNvSpPr>
          <p:nvPr/>
        </p:nvSpPr>
        <p:spPr bwMode="auto">
          <a:xfrm>
            <a:off x="2452689" y="3746357"/>
            <a:ext cx="7400925" cy="253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84188" indent="-484188">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marL="0" indent="0">
              <a:lnSpc>
                <a:spcPct val="150000"/>
              </a:lnSpc>
              <a:spcBef>
                <a:spcPts val="24"/>
              </a:spcBef>
            </a:pPr>
            <a:r>
              <a:rPr lang="ko-KR" altLang="en-US" dirty="0">
                <a:latin typeface="+mn-ea"/>
              </a:rPr>
              <a:t>지금까지 배운 공식은 상자모형으로 환원되지 않는 모형에서는 무의미하다</a:t>
            </a:r>
            <a:r>
              <a:rPr lang="en-US" altLang="ko-KR" dirty="0">
                <a:latin typeface="+mn-ea"/>
              </a:rPr>
              <a:t>. </a:t>
            </a:r>
            <a:r>
              <a:rPr lang="ko-KR" altLang="en-US" dirty="0">
                <a:latin typeface="+mn-ea"/>
              </a:rPr>
              <a:t>통계적 추론을 위해서는 상자모형과 같은 확률모형이 필요하다</a:t>
            </a:r>
            <a:r>
              <a:rPr lang="en-US" altLang="ko-KR" dirty="0">
                <a:latin typeface="+mn-ea"/>
              </a:rPr>
              <a:t>. </a:t>
            </a:r>
          </a:p>
          <a:p>
            <a:pPr marL="0" indent="0">
              <a:lnSpc>
                <a:spcPct val="150000"/>
              </a:lnSpc>
              <a:spcBef>
                <a:spcPts val="24"/>
              </a:spcBef>
            </a:pPr>
            <a:endParaRPr lang="en-US" altLang="ko-KR" dirty="0">
              <a:latin typeface="+mn-ea"/>
            </a:endParaRPr>
          </a:p>
          <a:p>
            <a:pPr marL="0" indent="0">
              <a:lnSpc>
                <a:spcPct val="150000"/>
              </a:lnSpc>
              <a:spcBef>
                <a:spcPts val="24"/>
              </a:spcBef>
            </a:pPr>
            <a:r>
              <a:rPr lang="ko-KR" altLang="en-US" dirty="0">
                <a:latin typeface="+mn-ea"/>
              </a:rPr>
              <a:t>자료에 추세나 경향성이 있으면 적절한 변환을 통하여 이를 상자모형으로 환원시켜야 한다</a:t>
            </a:r>
            <a:r>
              <a:rPr lang="en-US" altLang="ko-KR" dirty="0">
                <a:latin typeface="+mn-ea"/>
              </a:rPr>
              <a:t>. </a:t>
            </a:r>
            <a:r>
              <a:rPr lang="ko-KR" altLang="en-US" dirty="0">
                <a:latin typeface="+mn-ea"/>
              </a:rPr>
              <a:t>그렇지 않으면 의미 있는 통계적 추론을 하기가 어려워진다</a:t>
            </a:r>
            <a:r>
              <a:rPr lang="en-US" altLang="ko-KR" dirty="0">
                <a:latin typeface="+mn-ea"/>
              </a:rPr>
              <a:t>.</a:t>
            </a:r>
          </a:p>
        </p:txBody>
      </p:sp>
      <p:grpSp>
        <p:nvGrpSpPr>
          <p:cNvPr id="2" name="Group 17"/>
          <p:cNvGrpSpPr>
            <a:grpSpLocks/>
          </p:cNvGrpSpPr>
          <p:nvPr/>
        </p:nvGrpSpPr>
        <p:grpSpPr bwMode="auto">
          <a:xfrm>
            <a:off x="2362200" y="2291894"/>
            <a:ext cx="7467600" cy="1281122"/>
            <a:chOff x="528" y="1488"/>
            <a:chExt cx="4704" cy="624"/>
          </a:xfrm>
          <a:solidFill>
            <a:schemeClr val="accent1">
              <a:lumMod val="40000"/>
              <a:lumOff val="60000"/>
            </a:schemeClr>
          </a:solidFill>
        </p:grpSpPr>
        <p:sp>
          <p:nvSpPr>
            <p:cNvPr id="26633" name="AutoShape 7"/>
            <p:cNvSpPr>
              <a:spLocks noChangeArrowheads="1"/>
            </p:cNvSpPr>
            <p:nvPr/>
          </p:nvSpPr>
          <p:spPr bwMode="auto">
            <a:xfrm>
              <a:off x="528" y="1488"/>
              <a:ext cx="1440" cy="624"/>
            </a:xfrm>
            <a:prstGeom prst="roundRect">
              <a:avLst>
                <a:gd name="adj" fmla="val 16667"/>
              </a:avLst>
            </a:prstGeom>
            <a:grpFill/>
            <a:ln w="9525">
              <a:solidFill>
                <a:schemeClr val="tx1"/>
              </a:solidFill>
              <a:round/>
              <a:headEnd/>
              <a:tailEnd/>
            </a:ln>
          </p:spPr>
          <p:txBody>
            <a:bodyPr wrap="none" anchor="ctr"/>
            <a:lstStyle/>
            <a:p>
              <a:pPr algn="ctr">
                <a:defRPr/>
              </a:pPr>
              <a:r>
                <a:rPr lang="ko-KR" altLang="en-US" dirty="0">
                  <a:ea typeface="굴림" pitchFamily="50" charset="-127"/>
                </a:rPr>
                <a:t>주어진 자료 분석</a:t>
              </a:r>
            </a:p>
          </p:txBody>
        </p:sp>
        <p:sp>
          <p:nvSpPr>
            <p:cNvPr id="26634" name="Line 10"/>
            <p:cNvSpPr>
              <a:spLocks noChangeShapeType="1"/>
            </p:cNvSpPr>
            <p:nvPr/>
          </p:nvSpPr>
          <p:spPr bwMode="auto">
            <a:xfrm>
              <a:off x="1968" y="1776"/>
              <a:ext cx="1824" cy="0"/>
            </a:xfrm>
            <a:prstGeom prst="line">
              <a:avLst/>
            </a:prstGeom>
            <a:grpFill/>
            <a:ln w="38100">
              <a:solidFill>
                <a:schemeClr val="accent1"/>
              </a:solidFill>
              <a:round/>
              <a:headEnd/>
              <a:tailEnd type="triangle" w="lg" len="lg"/>
            </a:ln>
          </p:spPr>
          <p:txBody>
            <a:bodyPr/>
            <a:lstStyle/>
            <a:p>
              <a:pPr>
                <a:defRPr/>
              </a:pPr>
              <a:endParaRPr lang="ko-KR" altLang="en-US"/>
            </a:p>
          </p:txBody>
        </p:sp>
        <p:sp>
          <p:nvSpPr>
            <p:cNvPr id="26635" name="AutoShape 12"/>
            <p:cNvSpPr>
              <a:spLocks noChangeArrowheads="1"/>
            </p:cNvSpPr>
            <p:nvPr/>
          </p:nvSpPr>
          <p:spPr bwMode="auto">
            <a:xfrm>
              <a:off x="3792" y="1488"/>
              <a:ext cx="1440" cy="624"/>
            </a:xfrm>
            <a:prstGeom prst="roundRect">
              <a:avLst>
                <a:gd name="adj" fmla="val 16667"/>
              </a:avLst>
            </a:prstGeom>
            <a:grpFill/>
            <a:ln w="9525">
              <a:solidFill>
                <a:schemeClr val="tx1"/>
              </a:solidFill>
              <a:round/>
              <a:headEnd/>
              <a:tailEnd/>
            </a:ln>
          </p:spPr>
          <p:txBody>
            <a:bodyPr wrap="none" anchor="ctr"/>
            <a:lstStyle/>
            <a:p>
              <a:pPr algn="ctr">
                <a:defRPr/>
              </a:pPr>
              <a:r>
                <a:rPr lang="ko-KR" altLang="en-US" dirty="0">
                  <a:ea typeface="굴림" pitchFamily="50" charset="-127"/>
                </a:rPr>
                <a:t>모집단의 특성 추론</a:t>
              </a:r>
            </a:p>
          </p:txBody>
        </p:sp>
        <p:sp>
          <p:nvSpPr>
            <p:cNvPr id="26636" name="Text Box 13"/>
            <p:cNvSpPr txBox="1">
              <a:spLocks noChangeArrowheads="1"/>
            </p:cNvSpPr>
            <p:nvPr/>
          </p:nvSpPr>
          <p:spPr bwMode="auto">
            <a:xfrm>
              <a:off x="2256" y="1776"/>
              <a:ext cx="1152" cy="180"/>
            </a:xfrm>
            <a:prstGeom prst="rect">
              <a:avLst/>
            </a:prstGeom>
            <a:noFill/>
            <a:ln w="9525">
              <a:noFill/>
              <a:miter lim="800000"/>
              <a:headEnd/>
              <a:tailEnd/>
            </a:ln>
          </p:spPr>
          <p:txBody>
            <a:bodyPr>
              <a:spAutoFit/>
            </a:bodyPr>
            <a:lstStyle/>
            <a:p>
              <a:pPr algn="ctr">
                <a:spcBef>
                  <a:spcPct val="50000"/>
                </a:spcBef>
                <a:defRPr/>
              </a:pPr>
              <a:r>
                <a:rPr lang="ko-KR" altLang="en-US" dirty="0">
                  <a:ea typeface="굴림" pitchFamily="50" charset="-127"/>
                </a:rPr>
                <a:t>확률적 방법</a:t>
              </a:r>
            </a:p>
          </p:txBody>
        </p:sp>
      </p:grpSp>
      <p:sp>
        <p:nvSpPr>
          <p:cNvPr id="12" name="AutoShape 5"/>
          <p:cNvSpPr>
            <a:spLocks noChangeArrowheads="1"/>
          </p:cNvSpPr>
          <p:nvPr/>
        </p:nvSpPr>
        <p:spPr bwMode="auto">
          <a:xfrm>
            <a:off x="1988399" y="1632514"/>
            <a:ext cx="287098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상자모형과 통계적 추론</a:t>
            </a:r>
          </a:p>
        </p:txBody>
      </p:sp>
      <p:sp>
        <p:nvSpPr>
          <p:cNvPr id="15" name="제목 1"/>
          <p:cNvSpPr>
            <a:spLocks noGrp="1"/>
          </p:cNvSpPr>
          <p:nvPr>
            <p:ph type="title"/>
          </p:nvPr>
        </p:nvSpPr>
        <p:spPr>
          <a:xfrm>
            <a:off x="1952625" y="269776"/>
            <a:ext cx="8229600" cy="1143000"/>
          </a:xfrm>
        </p:spPr>
        <p:txBody>
          <a:bodyPr/>
          <a:lstStyle/>
          <a:p>
            <a:pPr eaLnBrk="1" hangingPunct="1"/>
            <a:r>
              <a:rPr lang="en-US" altLang="ko-KR" sz="4000" dirty="0"/>
              <a:t>5. </a:t>
            </a:r>
            <a:r>
              <a:rPr lang="ko-KR" altLang="en-US" sz="4000" dirty="0"/>
              <a:t>모집단과 표본의 관계</a:t>
            </a:r>
          </a:p>
        </p:txBody>
      </p:sp>
    </p:spTree>
    <p:extLst>
      <p:ext uri="{BB962C8B-B14F-4D97-AF65-F5344CB8AC3E}">
        <p14:creationId xmlns:p14="http://schemas.microsoft.com/office/powerpoint/2010/main" val="325808279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제목 1"/>
          <p:cNvSpPr>
            <a:spLocks noGrp="1"/>
          </p:cNvSpPr>
          <p:nvPr>
            <p:ph type="title"/>
          </p:nvPr>
        </p:nvSpPr>
        <p:spPr>
          <a:xfrm>
            <a:off x="1952625" y="269776"/>
            <a:ext cx="8229600" cy="1143000"/>
          </a:xfrm>
        </p:spPr>
        <p:txBody>
          <a:bodyPr/>
          <a:lstStyle/>
          <a:p>
            <a:pPr eaLnBrk="1" hangingPunct="1"/>
            <a:r>
              <a:rPr lang="en-US" altLang="ko-KR" sz="4000" dirty="0"/>
              <a:t>5. </a:t>
            </a:r>
            <a:r>
              <a:rPr lang="ko-KR" altLang="en-US" sz="4000" dirty="0"/>
              <a:t>모집단과 표본의 관계</a:t>
            </a:r>
          </a:p>
        </p:txBody>
      </p:sp>
      <p:sp>
        <p:nvSpPr>
          <p:cNvPr id="7172" name="내용 개체 틀 2"/>
          <p:cNvSpPr>
            <a:spLocks noGrp="1"/>
          </p:cNvSpPr>
          <p:nvPr>
            <p:ph idx="1"/>
          </p:nvPr>
        </p:nvSpPr>
        <p:spPr>
          <a:xfrm>
            <a:off x="1952626" y="2418532"/>
            <a:ext cx="8429625" cy="5114925"/>
          </a:xfrm>
        </p:spPr>
        <p:txBody>
          <a:bodyPr/>
          <a:lstStyle/>
          <a:p>
            <a:pPr marL="0" indent="0">
              <a:buNone/>
            </a:pPr>
            <a:r>
              <a:rPr lang="ko-KR" altLang="en-US" sz="1800" dirty="0"/>
              <a:t>모집단</a:t>
            </a:r>
            <a:endParaRPr lang="en-US" altLang="ko-KR" sz="1800" dirty="0"/>
          </a:p>
          <a:p>
            <a:pPr marL="741600" indent="-284400">
              <a:lnSpc>
                <a:spcPct val="150000"/>
              </a:lnSpc>
              <a:spcBef>
                <a:spcPts val="24"/>
              </a:spcBef>
            </a:pPr>
            <a:r>
              <a:rPr lang="ko-KR" altLang="en-US" sz="1600" dirty="0"/>
              <a:t>관심의 대상이 되는 개념상의 집단</a:t>
            </a:r>
            <a:endParaRPr lang="en-US" altLang="ko-KR" sz="1800" dirty="0"/>
          </a:p>
          <a:p>
            <a:pPr marL="0" indent="0">
              <a:buNone/>
            </a:pPr>
            <a:r>
              <a:rPr lang="ko-KR" altLang="en-US" sz="1800" dirty="0"/>
              <a:t>표본</a:t>
            </a:r>
            <a:endParaRPr lang="en-US" altLang="ko-KR" sz="1800" dirty="0"/>
          </a:p>
          <a:p>
            <a:pPr marL="741600" indent="-284400">
              <a:lnSpc>
                <a:spcPct val="150000"/>
              </a:lnSpc>
              <a:spcBef>
                <a:spcPts val="0"/>
              </a:spcBef>
            </a:pPr>
            <a:r>
              <a:rPr lang="ko-KR" altLang="en-US" sz="1600" dirty="0"/>
              <a:t>실제로 분석하게 되는 자료</a:t>
            </a:r>
            <a:endParaRPr lang="en-US" altLang="ko-KR" sz="1800" dirty="0"/>
          </a:p>
          <a:p>
            <a:pPr marL="0" indent="0">
              <a:buNone/>
            </a:pPr>
            <a:r>
              <a:rPr lang="ko-KR" altLang="en-US" sz="1800" dirty="0"/>
              <a:t>모평균 </a:t>
            </a:r>
            <a:endParaRPr lang="en-US" altLang="ko-KR" sz="1800" dirty="0"/>
          </a:p>
          <a:p>
            <a:pPr marL="741600" indent="-284400">
              <a:lnSpc>
                <a:spcPct val="150000"/>
              </a:lnSpc>
              <a:spcBef>
                <a:spcPts val="24"/>
              </a:spcBef>
            </a:pPr>
            <a:r>
              <a:rPr lang="ko-KR" altLang="en-US" sz="1600" dirty="0"/>
              <a:t>모집단으로부터 자료 하나를 추출할 때의 </a:t>
            </a:r>
            <a:r>
              <a:rPr lang="ko-KR" altLang="en-US" sz="1600" dirty="0" err="1"/>
              <a:t>기대값</a:t>
            </a:r>
            <a:r>
              <a:rPr lang="en-US" altLang="ko-KR" sz="1600" dirty="0"/>
              <a:t> </a:t>
            </a:r>
            <a:endParaRPr lang="en-US" altLang="ko-KR" sz="1800" dirty="0"/>
          </a:p>
          <a:p>
            <a:pPr marL="0" indent="0">
              <a:buNone/>
            </a:pPr>
            <a:r>
              <a:rPr lang="ko-KR" altLang="en-US" sz="1800" dirty="0" err="1"/>
              <a:t>모표준편차</a:t>
            </a:r>
            <a:endParaRPr lang="en-US" altLang="ko-KR" sz="1800" dirty="0"/>
          </a:p>
          <a:p>
            <a:pPr marL="741600" indent="-284400">
              <a:lnSpc>
                <a:spcPct val="150000"/>
              </a:lnSpc>
              <a:spcBef>
                <a:spcPts val="24"/>
              </a:spcBef>
            </a:pPr>
            <a:r>
              <a:rPr lang="ko-KR" altLang="en-US" sz="1600" dirty="0"/>
              <a:t>모평균으로부터의 편차를 제곱하여 그 </a:t>
            </a:r>
            <a:r>
              <a:rPr lang="ko-KR" altLang="en-US" sz="1600" dirty="0" err="1"/>
              <a:t>기대값을</a:t>
            </a:r>
            <a:r>
              <a:rPr lang="ko-KR" altLang="en-US" sz="1600" dirty="0"/>
              <a:t> 구한 뒤 제곱근을 취한 것</a:t>
            </a:r>
            <a:endParaRPr lang="en-US" altLang="ko-KR" sz="1600" dirty="0"/>
          </a:p>
          <a:p>
            <a:pPr marL="741600" indent="-284400">
              <a:lnSpc>
                <a:spcPct val="150000"/>
              </a:lnSpc>
              <a:spcBef>
                <a:spcPts val="24"/>
              </a:spcBef>
              <a:buNone/>
            </a:pPr>
            <a:endParaRPr lang="en-US" altLang="ko-KR" sz="1600" dirty="0"/>
          </a:p>
        </p:txBody>
      </p:sp>
      <p:sp>
        <p:nvSpPr>
          <p:cNvPr id="7" name="AutoShape 5"/>
          <p:cNvSpPr>
            <a:spLocks noChangeArrowheads="1"/>
          </p:cNvSpPr>
          <p:nvPr/>
        </p:nvSpPr>
        <p:spPr bwMode="auto">
          <a:xfrm>
            <a:off x="1988400" y="1612801"/>
            <a:ext cx="176711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모집단과 표본</a:t>
            </a: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제목 1"/>
          <p:cNvSpPr>
            <a:spLocks noGrp="1"/>
          </p:cNvSpPr>
          <p:nvPr>
            <p:ph type="title"/>
          </p:nvPr>
        </p:nvSpPr>
        <p:spPr>
          <a:xfrm>
            <a:off x="2024063" y="269776"/>
            <a:ext cx="8229600" cy="1143000"/>
          </a:xfrm>
        </p:spPr>
        <p:txBody>
          <a:bodyPr/>
          <a:lstStyle/>
          <a:p>
            <a:pPr eaLnBrk="1" hangingPunct="1"/>
            <a:r>
              <a:rPr lang="en-US" altLang="ko-KR" sz="4000" dirty="0"/>
              <a:t>5. </a:t>
            </a:r>
            <a:r>
              <a:rPr lang="ko-KR" altLang="en-US" sz="4000" dirty="0"/>
              <a:t>모집단과 표본의 관계</a:t>
            </a:r>
          </a:p>
        </p:txBody>
      </p:sp>
      <p:sp>
        <p:nvSpPr>
          <p:cNvPr id="8197" name="내용 개체 틀 2"/>
          <p:cNvSpPr>
            <a:spLocks noGrp="1"/>
          </p:cNvSpPr>
          <p:nvPr>
            <p:ph idx="1"/>
          </p:nvPr>
        </p:nvSpPr>
        <p:spPr>
          <a:xfrm>
            <a:off x="2095500" y="1916833"/>
            <a:ext cx="8072438" cy="4525963"/>
          </a:xfrm>
        </p:spPr>
        <p:txBody>
          <a:bodyPr/>
          <a:lstStyle/>
          <a:p>
            <a:pPr marL="0" indent="0">
              <a:lnSpc>
                <a:spcPct val="150000"/>
              </a:lnSpc>
              <a:spcBef>
                <a:spcPts val="24"/>
              </a:spcBef>
              <a:buNone/>
            </a:pPr>
            <a:r>
              <a:rPr lang="ko-KR" altLang="en-US" sz="1800" dirty="0"/>
              <a:t>표본평균은 개별 관측치가 표본에서 어떤 값을 취할지 그  </a:t>
            </a:r>
            <a:r>
              <a:rPr lang="ko-KR" altLang="en-US" sz="1800" dirty="0" err="1"/>
              <a:t>기대값을</a:t>
            </a:r>
            <a:r>
              <a:rPr lang="ko-KR" altLang="en-US" sz="1800" dirty="0"/>
              <a:t> 알려준다</a:t>
            </a:r>
            <a:r>
              <a:rPr lang="en-US" altLang="ko-KR" sz="1800" dirty="0"/>
              <a:t>. </a:t>
            </a:r>
            <a:r>
              <a:rPr lang="ko-KR" altLang="en-US" sz="1800" dirty="0"/>
              <a:t>이때의 </a:t>
            </a:r>
            <a:r>
              <a:rPr lang="ko-KR" altLang="en-US" sz="1800" dirty="0" err="1"/>
              <a:t>기대값은</a:t>
            </a:r>
            <a:r>
              <a:rPr lang="ko-KR" altLang="en-US" sz="1800" dirty="0"/>
              <a:t> 표본 내 자료 분포에 따라 구한 </a:t>
            </a:r>
            <a:r>
              <a:rPr lang="ko-KR" altLang="en-US" sz="1800" dirty="0" err="1"/>
              <a:t>기대값이다</a:t>
            </a:r>
            <a:r>
              <a:rPr lang="en-US" altLang="ko-KR" sz="1800" dirty="0"/>
              <a:t>.</a:t>
            </a:r>
            <a:endParaRPr lang="en-US" altLang="ko-KR" sz="1000" dirty="0"/>
          </a:p>
          <a:p>
            <a:pPr marL="741600" indent="-284400">
              <a:lnSpc>
                <a:spcPct val="150000"/>
              </a:lnSpc>
              <a:spcBef>
                <a:spcPts val="24"/>
              </a:spcBef>
            </a:pPr>
            <a:r>
              <a:rPr lang="ko-KR" altLang="en-US" sz="1600" dirty="0"/>
              <a:t>모집단의 분포에 따라 </a:t>
            </a:r>
            <a:r>
              <a:rPr lang="ko-KR" altLang="en-US" sz="1600" dirty="0" err="1"/>
              <a:t>기대값을</a:t>
            </a:r>
            <a:r>
              <a:rPr lang="ko-KR" altLang="en-US" sz="1600" dirty="0"/>
              <a:t> 구하라는 연산자를 통상     </a:t>
            </a:r>
            <a:r>
              <a:rPr lang="ko-KR" altLang="en-US" sz="1600" dirty="0" err="1"/>
              <a:t>로</a:t>
            </a:r>
            <a:r>
              <a:rPr lang="ko-KR" altLang="en-US" sz="1600" dirty="0"/>
              <a:t> 표기하는 것처럼 표본 내 자료의 분포에 따라 </a:t>
            </a:r>
            <a:r>
              <a:rPr lang="ko-KR" altLang="en-US" sz="1600" dirty="0" err="1"/>
              <a:t>기대값을</a:t>
            </a:r>
            <a:r>
              <a:rPr lang="ko-KR" altLang="en-US" sz="1600" dirty="0"/>
              <a:t> 구하라는 연산자를     </a:t>
            </a:r>
            <a:r>
              <a:rPr lang="ko-KR" altLang="en-US" sz="1600" dirty="0" err="1"/>
              <a:t>으로</a:t>
            </a:r>
            <a:r>
              <a:rPr lang="ko-KR" altLang="en-US" sz="1600" dirty="0"/>
              <a:t> 표기하자</a:t>
            </a:r>
            <a:r>
              <a:rPr lang="en-US" altLang="ko-KR" sz="1600" dirty="0"/>
              <a:t>.</a:t>
            </a:r>
          </a:p>
          <a:p>
            <a:pPr marL="741600" indent="-284400">
              <a:lnSpc>
                <a:spcPct val="150000"/>
              </a:lnSpc>
              <a:spcBef>
                <a:spcPts val="24"/>
              </a:spcBef>
            </a:pPr>
            <a:r>
              <a:rPr lang="ko-KR" altLang="en-US" sz="1600" dirty="0"/>
              <a:t>즉</a:t>
            </a:r>
            <a:r>
              <a:rPr lang="en-US" altLang="ko-KR" sz="1600" dirty="0"/>
              <a:t>, </a:t>
            </a:r>
            <a:r>
              <a:rPr lang="ko-KR" altLang="en-US" sz="1600" dirty="0"/>
              <a:t>   은 표본 내 관측치 각각에 </a:t>
            </a:r>
            <a:r>
              <a:rPr lang="en-US" altLang="ko-KR" sz="1600" dirty="0"/>
              <a:t>1/n</a:t>
            </a:r>
            <a:r>
              <a:rPr lang="ko-KR" altLang="en-US" sz="1600" dirty="0"/>
              <a:t>의 동일한 가중치를 주어 평균을 구하라는 연산자</a:t>
            </a:r>
            <a:r>
              <a:rPr lang="en-US" altLang="ko-KR" sz="1600" dirty="0"/>
              <a:t>(operator)</a:t>
            </a:r>
            <a:r>
              <a:rPr lang="ko-KR" altLang="en-US" sz="1600" dirty="0"/>
              <a:t>이다</a:t>
            </a:r>
            <a:r>
              <a:rPr lang="en-US" altLang="ko-KR" sz="1600" dirty="0"/>
              <a:t>.</a:t>
            </a:r>
          </a:p>
          <a:p>
            <a:pPr marL="741600" indent="-284400">
              <a:lnSpc>
                <a:spcPct val="150000"/>
              </a:lnSpc>
              <a:spcBef>
                <a:spcPts val="24"/>
              </a:spcBef>
            </a:pPr>
            <a:r>
              <a:rPr lang="ko-KR" altLang="en-US" sz="1600" dirty="0"/>
              <a:t>그러면             인 것처럼                                                가 된다</a:t>
            </a:r>
            <a:r>
              <a:rPr lang="en-US" altLang="ko-KR" sz="1600" dirty="0"/>
              <a:t>.</a:t>
            </a:r>
            <a:endParaRPr lang="ko-KR" altLang="en-US" sz="1800" dirty="0"/>
          </a:p>
        </p:txBody>
      </p:sp>
      <p:graphicFrame>
        <p:nvGraphicFramePr>
          <p:cNvPr id="36869" name="Object 5"/>
          <p:cNvGraphicFramePr>
            <a:graphicFrameLocks noChangeAspect="1"/>
          </p:cNvGraphicFramePr>
          <p:nvPr/>
        </p:nvGraphicFramePr>
        <p:xfrm>
          <a:off x="8112224" y="2852937"/>
          <a:ext cx="215900" cy="268287"/>
        </p:xfrm>
        <a:graphic>
          <a:graphicData uri="http://schemas.openxmlformats.org/presentationml/2006/ole">
            <mc:AlternateContent xmlns:mc="http://schemas.openxmlformats.org/markup-compatibility/2006">
              <mc:Choice xmlns:v="urn:schemas-microsoft-com:vml" Requires="v">
                <p:oleObj spid="_x0000_s31781" name="수식" r:id="rId3" imgW="152268" imgH="164957" progId="Equation.3">
                  <p:embed/>
                </p:oleObj>
              </mc:Choice>
              <mc:Fallback>
                <p:oleObj name="수식" r:id="rId3" imgW="152268" imgH="164957" progId="Equation.3">
                  <p:embed/>
                  <p:pic>
                    <p:nvPicPr>
                      <p:cNvPr id="368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224" y="2852937"/>
                        <a:ext cx="215900" cy="268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0" name="Object 6"/>
          <p:cNvGraphicFramePr>
            <a:graphicFrameLocks noChangeAspect="1"/>
          </p:cNvGraphicFramePr>
          <p:nvPr/>
        </p:nvGraphicFramePr>
        <p:xfrm>
          <a:off x="8472264" y="3140968"/>
          <a:ext cx="215900" cy="330200"/>
        </p:xfrm>
        <a:graphic>
          <a:graphicData uri="http://schemas.openxmlformats.org/presentationml/2006/ole">
            <mc:AlternateContent xmlns:mc="http://schemas.openxmlformats.org/markup-compatibility/2006">
              <mc:Choice xmlns:v="urn:schemas-microsoft-com:vml" Requires="v">
                <p:oleObj spid="_x0000_s31782" name="수식" r:id="rId5" imgW="152268" imgH="203024" progId="Equation.3">
                  <p:embed/>
                </p:oleObj>
              </mc:Choice>
              <mc:Fallback>
                <p:oleObj name="수식" r:id="rId5" imgW="152268" imgH="203024" progId="Equation.3">
                  <p:embed/>
                  <p:pic>
                    <p:nvPicPr>
                      <p:cNvPr id="3687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264" y="3140968"/>
                        <a:ext cx="215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1" name="Object 7"/>
          <p:cNvGraphicFramePr>
            <a:graphicFrameLocks noChangeAspect="1"/>
          </p:cNvGraphicFramePr>
          <p:nvPr/>
        </p:nvGraphicFramePr>
        <p:xfrm>
          <a:off x="3215680" y="3530848"/>
          <a:ext cx="215900" cy="330200"/>
        </p:xfrm>
        <a:graphic>
          <a:graphicData uri="http://schemas.openxmlformats.org/presentationml/2006/ole">
            <mc:AlternateContent xmlns:mc="http://schemas.openxmlformats.org/markup-compatibility/2006">
              <mc:Choice xmlns:v="urn:schemas-microsoft-com:vml" Requires="v">
                <p:oleObj spid="_x0000_s31783" name="수식" r:id="rId7" imgW="152268" imgH="203024" progId="Equation.3">
                  <p:embed/>
                </p:oleObj>
              </mc:Choice>
              <mc:Fallback>
                <p:oleObj name="수식" r:id="rId7" imgW="152268" imgH="203024" progId="Equation.3">
                  <p:embed/>
                  <p:pic>
                    <p:nvPicPr>
                      <p:cNvPr id="3687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5680" y="3530848"/>
                        <a:ext cx="215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2" name="Object 8"/>
          <p:cNvGraphicFramePr>
            <a:graphicFrameLocks noChangeAspect="1"/>
          </p:cNvGraphicFramePr>
          <p:nvPr/>
        </p:nvGraphicFramePr>
        <p:xfrm>
          <a:off x="3677816" y="4354686"/>
          <a:ext cx="762000" cy="298450"/>
        </p:xfrm>
        <a:graphic>
          <a:graphicData uri="http://schemas.openxmlformats.org/presentationml/2006/ole">
            <mc:AlternateContent xmlns:mc="http://schemas.openxmlformats.org/markup-compatibility/2006">
              <mc:Choice xmlns:v="urn:schemas-microsoft-com:vml" Requires="v">
                <p:oleObj spid="_x0000_s31784" name="수식" r:id="rId9" imgW="507780" imgH="203112" progId="Equation.3">
                  <p:embed/>
                </p:oleObj>
              </mc:Choice>
              <mc:Fallback>
                <p:oleObj name="수식" r:id="rId9" imgW="507780" imgH="203112" progId="Equation.3">
                  <p:embed/>
                  <p:pic>
                    <p:nvPicPr>
                      <p:cNvPr id="3687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7816" y="4354686"/>
                        <a:ext cx="76200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3" name="Object 9"/>
          <p:cNvGraphicFramePr>
            <a:graphicFrameLocks noChangeAspect="1"/>
          </p:cNvGraphicFramePr>
          <p:nvPr/>
        </p:nvGraphicFramePr>
        <p:xfrm>
          <a:off x="5447929" y="4297536"/>
          <a:ext cx="3290887" cy="355600"/>
        </p:xfrm>
        <a:graphic>
          <a:graphicData uri="http://schemas.openxmlformats.org/presentationml/2006/ole">
            <mc:AlternateContent xmlns:mc="http://schemas.openxmlformats.org/markup-compatibility/2006">
              <mc:Choice xmlns:v="urn:schemas-microsoft-com:vml" Requires="v">
                <p:oleObj spid="_x0000_s31785" name="수식" r:id="rId11" imgW="2197100" imgH="241300" progId="Equation.3">
                  <p:embed/>
                </p:oleObj>
              </mc:Choice>
              <mc:Fallback>
                <p:oleObj name="수식" r:id="rId11" imgW="2197100" imgH="241300" progId="Equation.3">
                  <p:embed/>
                  <p:pic>
                    <p:nvPicPr>
                      <p:cNvPr id="36873"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47929" y="4297536"/>
                        <a:ext cx="3290887"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AutoShape 5"/>
          <p:cNvSpPr>
            <a:spLocks noChangeArrowheads="1"/>
          </p:cNvSpPr>
          <p:nvPr/>
        </p:nvSpPr>
        <p:spPr bwMode="auto">
          <a:xfrm>
            <a:off x="1991544" y="1502354"/>
            <a:ext cx="122413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표본평균</a:t>
            </a: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제목 1"/>
          <p:cNvSpPr>
            <a:spLocks noGrp="1"/>
          </p:cNvSpPr>
          <p:nvPr>
            <p:ph type="title"/>
          </p:nvPr>
        </p:nvSpPr>
        <p:spPr>
          <a:xfrm>
            <a:off x="2024063" y="269776"/>
            <a:ext cx="8229600" cy="1143000"/>
          </a:xfrm>
        </p:spPr>
        <p:txBody>
          <a:bodyPr/>
          <a:lstStyle/>
          <a:p>
            <a:pPr eaLnBrk="1" hangingPunct="1"/>
            <a:r>
              <a:rPr lang="en-US" altLang="ko-KR" sz="4000" dirty="0"/>
              <a:t>5. </a:t>
            </a:r>
            <a:r>
              <a:rPr lang="ko-KR" altLang="en-US" sz="4000" dirty="0"/>
              <a:t>모집단과 표본의 관계</a:t>
            </a:r>
          </a:p>
        </p:txBody>
      </p:sp>
      <p:sp>
        <p:nvSpPr>
          <p:cNvPr id="8197" name="내용 개체 틀 2"/>
          <p:cNvSpPr>
            <a:spLocks noGrp="1"/>
          </p:cNvSpPr>
          <p:nvPr>
            <p:ph idx="1"/>
          </p:nvPr>
        </p:nvSpPr>
        <p:spPr>
          <a:xfrm>
            <a:off x="2095500" y="1916833"/>
            <a:ext cx="8072438" cy="4525963"/>
          </a:xfrm>
        </p:spPr>
        <p:txBody>
          <a:bodyPr/>
          <a:lstStyle/>
          <a:p>
            <a:pPr marL="0" indent="0">
              <a:lnSpc>
                <a:spcPct val="150000"/>
              </a:lnSpc>
              <a:spcBef>
                <a:spcPts val="24"/>
              </a:spcBef>
              <a:buNone/>
            </a:pPr>
            <a:r>
              <a:rPr lang="ko-KR" altLang="en-US" sz="1800" dirty="0"/>
              <a:t>개별 관측치를 표본평균으로부터의 편차로 표현해 보자</a:t>
            </a:r>
            <a:r>
              <a:rPr lang="en-US" altLang="ko-KR" sz="1800" dirty="0"/>
              <a:t>. </a:t>
            </a:r>
            <a:r>
              <a:rPr lang="ko-KR" altLang="en-US" sz="1800" dirty="0"/>
              <a:t>표본분산은 편차 제곱의 표본 내 </a:t>
            </a:r>
            <a:r>
              <a:rPr lang="ko-KR" altLang="en-US" sz="1800" dirty="0" err="1"/>
              <a:t>기대값에</a:t>
            </a:r>
            <a:r>
              <a:rPr lang="ko-KR" altLang="en-US" sz="1800" dirty="0"/>
              <a:t> 해당된다</a:t>
            </a:r>
            <a:r>
              <a:rPr lang="en-US" altLang="ko-KR" sz="1800" dirty="0"/>
              <a:t>. </a:t>
            </a:r>
            <a:r>
              <a:rPr lang="ko-KR" altLang="en-US" sz="1800" dirty="0"/>
              <a:t>이때의 </a:t>
            </a:r>
            <a:r>
              <a:rPr lang="ko-KR" altLang="en-US" sz="1800" dirty="0" err="1"/>
              <a:t>기대값은</a:t>
            </a:r>
            <a:r>
              <a:rPr lang="ko-KR" altLang="en-US" sz="1800" dirty="0"/>
              <a:t> 표본 내 자료 분포에 따라 구한 </a:t>
            </a:r>
            <a:r>
              <a:rPr lang="ko-KR" altLang="en-US" sz="1800" dirty="0" err="1"/>
              <a:t>기대값이다</a:t>
            </a:r>
            <a:r>
              <a:rPr lang="en-US" altLang="ko-KR" sz="1800" dirty="0"/>
              <a:t>.</a:t>
            </a:r>
            <a:endParaRPr lang="en-US" altLang="ko-KR" sz="1000" dirty="0"/>
          </a:p>
          <a:p>
            <a:pPr marL="741600" indent="-284400">
              <a:lnSpc>
                <a:spcPct val="150000"/>
              </a:lnSpc>
              <a:spcBef>
                <a:spcPts val="24"/>
              </a:spcBef>
            </a:pPr>
            <a:r>
              <a:rPr lang="ko-KR" altLang="en-US" sz="1600" dirty="0"/>
              <a:t>모집단의 분포에 따라 </a:t>
            </a:r>
            <a:r>
              <a:rPr lang="ko-KR" altLang="en-US" sz="1600" dirty="0" err="1"/>
              <a:t>기대값을</a:t>
            </a:r>
            <a:r>
              <a:rPr lang="ko-KR" altLang="en-US" sz="1600" dirty="0"/>
              <a:t> 구하라는 연산자를 통상     </a:t>
            </a:r>
            <a:r>
              <a:rPr lang="ko-KR" altLang="en-US" sz="1600" dirty="0" err="1"/>
              <a:t>로</a:t>
            </a:r>
            <a:r>
              <a:rPr lang="ko-KR" altLang="en-US" sz="1600" dirty="0"/>
              <a:t> 표기하는 것처럼 표본 내 자료의 분포에 따라 </a:t>
            </a:r>
            <a:r>
              <a:rPr lang="ko-KR" altLang="en-US" sz="1600" dirty="0" err="1"/>
              <a:t>기대값을</a:t>
            </a:r>
            <a:r>
              <a:rPr lang="ko-KR" altLang="en-US" sz="1600" dirty="0"/>
              <a:t> 구하라는 연산자를     </a:t>
            </a:r>
            <a:r>
              <a:rPr lang="ko-KR" altLang="en-US" sz="1600" dirty="0" err="1"/>
              <a:t>으로</a:t>
            </a:r>
            <a:r>
              <a:rPr lang="ko-KR" altLang="en-US" sz="1600" dirty="0"/>
              <a:t> 표기하자</a:t>
            </a:r>
            <a:r>
              <a:rPr lang="en-US" altLang="ko-KR" sz="1600" dirty="0"/>
              <a:t>.</a:t>
            </a:r>
          </a:p>
          <a:p>
            <a:pPr marL="741600" indent="-284400">
              <a:lnSpc>
                <a:spcPct val="150000"/>
              </a:lnSpc>
              <a:spcBef>
                <a:spcPts val="24"/>
              </a:spcBef>
            </a:pPr>
            <a:r>
              <a:rPr lang="ko-KR" altLang="en-US" sz="1600" dirty="0"/>
              <a:t>즉</a:t>
            </a:r>
            <a:r>
              <a:rPr lang="en-US" altLang="ko-KR" sz="1600" dirty="0"/>
              <a:t>, </a:t>
            </a:r>
            <a:r>
              <a:rPr lang="ko-KR" altLang="en-US" sz="1600" dirty="0"/>
              <a:t>   은 표본 내 관측치 각각에 </a:t>
            </a:r>
            <a:r>
              <a:rPr lang="en-US" altLang="ko-KR" sz="1600" dirty="0"/>
              <a:t>1/n</a:t>
            </a:r>
            <a:r>
              <a:rPr lang="ko-KR" altLang="en-US" sz="1600" dirty="0"/>
              <a:t>의 동일한 가중치를 주어 평균을 구하라는 연산자</a:t>
            </a:r>
            <a:r>
              <a:rPr lang="en-US" altLang="ko-KR" sz="1600" dirty="0"/>
              <a:t>(operator)</a:t>
            </a:r>
            <a:r>
              <a:rPr lang="ko-KR" altLang="en-US" sz="1600" dirty="0"/>
              <a:t>이다</a:t>
            </a:r>
            <a:r>
              <a:rPr lang="en-US" altLang="ko-KR" sz="1600" dirty="0"/>
              <a:t>.</a:t>
            </a:r>
          </a:p>
          <a:p>
            <a:pPr marL="741600" indent="-284400">
              <a:lnSpc>
                <a:spcPct val="150000"/>
              </a:lnSpc>
              <a:spcBef>
                <a:spcPts val="24"/>
              </a:spcBef>
            </a:pPr>
            <a:r>
              <a:rPr lang="ko-KR" altLang="en-US" sz="1600" dirty="0"/>
              <a:t>그러면                     인 것처럼                                                </a:t>
            </a:r>
            <a:endParaRPr lang="en-US" altLang="ko-KR" sz="1600" dirty="0"/>
          </a:p>
          <a:p>
            <a:pPr marL="741600" indent="-284400">
              <a:lnSpc>
                <a:spcPct val="150000"/>
              </a:lnSpc>
              <a:spcBef>
                <a:spcPts val="24"/>
              </a:spcBef>
              <a:buNone/>
            </a:pPr>
            <a:r>
              <a:rPr lang="en-US" altLang="ko-KR" sz="1600" dirty="0"/>
              <a:t>                                                                           </a:t>
            </a:r>
            <a:r>
              <a:rPr lang="ko-KR" altLang="en-US" sz="1600" dirty="0"/>
              <a:t>가 성립한다</a:t>
            </a:r>
            <a:r>
              <a:rPr lang="en-US" altLang="ko-KR" sz="1600" dirty="0"/>
              <a:t>.</a:t>
            </a:r>
          </a:p>
          <a:p>
            <a:pPr marL="741600" indent="-284400">
              <a:lnSpc>
                <a:spcPct val="150000"/>
              </a:lnSpc>
              <a:spcBef>
                <a:spcPts val="24"/>
              </a:spcBef>
            </a:pPr>
            <a:r>
              <a:rPr lang="ko-KR" altLang="en-US" sz="1600" dirty="0"/>
              <a:t>잘 알려진 것처럼  </a:t>
            </a:r>
            <a:r>
              <a:rPr lang="en-US" altLang="ko-KR" sz="1600" dirty="0"/>
              <a:t>	</a:t>
            </a:r>
            <a:r>
              <a:rPr lang="ko-KR" altLang="en-US" sz="1600" dirty="0"/>
              <a:t>은      을 체계적으로 과소평가하는 경향이 있다</a:t>
            </a:r>
            <a:r>
              <a:rPr lang="en-US" altLang="ko-KR" sz="1600" dirty="0"/>
              <a:t>.</a:t>
            </a:r>
          </a:p>
          <a:p>
            <a:pPr marL="741600" indent="-284400">
              <a:lnSpc>
                <a:spcPct val="150000"/>
              </a:lnSpc>
              <a:spcBef>
                <a:spcPts val="24"/>
              </a:spcBef>
            </a:pPr>
            <a:r>
              <a:rPr lang="en-US" altLang="ko-KR" sz="1600" dirty="0"/>
              <a:t>     </a:t>
            </a:r>
            <a:r>
              <a:rPr lang="ko-KR" altLang="en-US" sz="1600" dirty="0"/>
              <a:t>에 대한 불편추정량을 얻기 위하여 자유도 조정을 해준 것이 표본분산이다</a:t>
            </a:r>
            <a:r>
              <a:rPr lang="en-US" altLang="ko-KR" sz="1600" dirty="0"/>
              <a:t>.</a:t>
            </a:r>
            <a:endParaRPr lang="en-US" altLang="ko-KR" sz="1500" dirty="0"/>
          </a:p>
        </p:txBody>
      </p:sp>
      <p:graphicFrame>
        <p:nvGraphicFramePr>
          <p:cNvPr id="8195" name="Object 4"/>
          <p:cNvGraphicFramePr>
            <a:graphicFrameLocks noChangeAspect="1"/>
          </p:cNvGraphicFramePr>
          <p:nvPr/>
        </p:nvGraphicFramePr>
        <p:xfrm>
          <a:off x="2927648" y="5038254"/>
          <a:ext cx="5053012" cy="334962"/>
        </p:xfrm>
        <a:graphic>
          <a:graphicData uri="http://schemas.openxmlformats.org/presentationml/2006/ole">
            <mc:AlternateContent xmlns:mc="http://schemas.openxmlformats.org/markup-compatibility/2006">
              <mc:Choice xmlns:v="urn:schemas-microsoft-com:vml" Requires="v">
                <p:oleObj spid="_x0000_s32826" name="수식" r:id="rId3" imgW="3492500" imgH="241300" progId="Equation.3">
                  <p:embed/>
                </p:oleObj>
              </mc:Choice>
              <mc:Fallback>
                <p:oleObj name="수식" r:id="rId3" imgW="3492500" imgH="241300" progId="Equation.3">
                  <p:embed/>
                  <p:pic>
                    <p:nvPicPr>
                      <p:cNvPr id="819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648" y="5038254"/>
                        <a:ext cx="5053012" cy="334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AutoShape 5"/>
          <p:cNvSpPr>
            <a:spLocks noChangeArrowheads="1"/>
          </p:cNvSpPr>
          <p:nvPr/>
        </p:nvSpPr>
        <p:spPr bwMode="auto">
          <a:xfrm>
            <a:off x="1991544" y="1496498"/>
            <a:ext cx="1224136" cy="420335"/>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표본분산</a:t>
            </a:r>
          </a:p>
        </p:txBody>
      </p:sp>
      <p:graphicFrame>
        <p:nvGraphicFramePr>
          <p:cNvPr id="36869" name="Object 5"/>
          <p:cNvGraphicFramePr>
            <a:graphicFrameLocks noChangeAspect="1"/>
          </p:cNvGraphicFramePr>
          <p:nvPr/>
        </p:nvGraphicFramePr>
        <p:xfrm>
          <a:off x="8112224" y="3232722"/>
          <a:ext cx="215900" cy="268287"/>
        </p:xfrm>
        <a:graphic>
          <a:graphicData uri="http://schemas.openxmlformats.org/presentationml/2006/ole">
            <mc:AlternateContent xmlns:mc="http://schemas.openxmlformats.org/markup-compatibility/2006">
              <mc:Choice xmlns:v="urn:schemas-microsoft-com:vml" Requires="v">
                <p:oleObj spid="_x0000_s32827" name="수식" r:id="rId5" imgW="152268" imgH="164957" progId="Equation.3">
                  <p:embed/>
                </p:oleObj>
              </mc:Choice>
              <mc:Fallback>
                <p:oleObj name="수식" r:id="rId5" imgW="152268" imgH="164957" progId="Equation.3">
                  <p:embed/>
                  <p:pic>
                    <p:nvPicPr>
                      <p:cNvPr id="3686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224" y="3232722"/>
                        <a:ext cx="215900" cy="268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0" name="Object 6"/>
          <p:cNvGraphicFramePr>
            <a:graphicFrameLocks noChangeAspect="1"/>
          </p:cNvGraphicFramePr>
          <p:nvPr/>
        </p:nvGraphicFramePr>
        <p:xfrm>
          <a:off x="8472264" y="3530848"/>
          <a:ext cx="215900" cy="330200"/>
        </p:xfrm>
        <a:graphic>
          <a:graphicData uri="http://schemas.openxmlformats.org/presentationml/2006/ole">
            <mc:AlternateContent xmlns:mc="http://schemas.openxmlformats.org/markup-compatibility/2006">
              <mc:Choice xmlns:v="urn:schemas-microsoft-com:vml" Requires="v">
                <p:oleObj spid="_x0000_s32828" name="수식" r:id="rId7" imgW="152268" imgH="203024" progId="Equation.3">
                  <p:embed/>
                </p:oleObj>
              </mc:Choice>
              <mc:Fallback>
                <p:oleObj name="수식" r:id="rId7" imgW="152268" imgH="203024" progId="Equation.3">
                  <p:embed/>
                  <p:pic>
                    <p:nvPicPr>
                      <p:cNvPr id="3687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2264" y="3530848"/>
                        <a:ext cx="215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1" name="Object 7"/>
          <p:cNvGraphicFramePr>
            <a:graphicFrameLocks noChangeAspect="1"/>
          </p:cNvGraphicFramePr>
          <p:nvPr/>
        </p:nvGraphicFramePr>
        <p:xfrm>
          <a:off x="3215680" y="3933056"/>
          <a:ext cx="215900" cy="330200"/>
        </p:xfrm>
        <a:graphic>
          <a:graphicData uri="http://schemas.openxmlformats.org/presentationml/2006/ole">
            <mc:AlternateContent xmlns:mc="http://schemas.openxmlformats.org/markup-compatibility/2006">
              <mc:Choice xmlns:v="urn:schemas-microsoft-com:vml" Requires="v">
                <p:oleObj spid="_x0000_s32829" name="수식" r:id="rId9" imgW="152268" imgH="203024" progId="Equation.3">
                  <p:embed/>
                </p:oleObj>
              </mc:Choice>
              <mc:Fallback>
                <p:oleObj name="수식" r:id="rId9" imgW="152268" imgH="203024" progId="Equation.3">
                  <p:embed/>
                  <p:pic>
                    <p:nvPicPr>
                      <p:cNvPr id="3687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5680" y="3933056"/>
                        <a:ext cx="215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7" name="Object 9"/>
          <p:cNvGraphicFramePr>
            <a:graphicFrameLocks noChangeAspect="1"/>
          </p:cNvGraphicFramePr>
          <p:nvPr/>
        </p:nvGraphicFramePr>
        <p:xfrm>
          <a:off x="3575721" y="4676626"/>
          <a:ext cx="1465263" cy="336550"/>
        </p:xfrm>
        <a:graphic>
          <a:graphicData uri="http://schemas.openxmlformats.org/presentationml/2006/ole">
            <mc:AlternateContent xmlns:mc="http://schemas.openxmlformats.org/markup-compatibility/2006">
              <mc:Choice xmlns:v="urn:schemas-microsoft-com:vml" Requires="v">
                <p:oleObj spid="_x0000_s32830" name="수식" r:id="rId10" imgW="977900" imgH="228600" progId="Equation.3">
                  <p:embed/>
                </p:oleObj>
              </mc:Choice>
              <mc:Fallback>
                <p:oleObj name="수식" r:id="rId10" imgW="977900" imgH="228600" progId="Equation.3">
                  <p:embed/>
                  <p:pic>
                    <p:nvPicPr>
                      <p:cNvPr id="37897"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5721" y="4676626"/>
                        <a:ext cx="1465263"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8" name="Object 10"/>
          <p:cNvGraphicFramePr>
            <a:graphicFrameLocks noChangeAspect="1"/>
          </p:cNvGraphicFramePr>
          <p:nvPr/>
        </p:nvGraphicFramePr>
        <p:xfrm>
          <a:off x="4583833" y="5450682"/>
          <a:ext cx="295275" cy="282575"/>
        </p:xfrm>
        <a:graphic>
          <a:graphicData uri="http://schemas.openxmlformats.org/presentationml/2006/ole">
            <mc:AlternateContent xmlns:mc="http://schemas.openxmlformats.org/markup-compatibility/2006">
              <mc:Choice xmlns:v="urn:schemas-microsoft-com:vml" Requires="v">
                <p:oleObj spid="_x0000_s32831" name="수식" r:id="rId12" imgW="203024" imgH="203024" progId="Equation.3">
                  <p:embed/>
                </p:oleObj>
              </mc:Choice>
              <mc:Fallback>
                <p:oleObj name="수식" r:id="rId12" imgW="203024" imgH="203024" progId="Equation.3">
                  <p:embed/>
                  <p:pic>
                    <p:nvPicPr>
                      <p:cNvPr id="37898"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83833" y="5450682"/>
                        <a:ext cx="295275"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0" name="Object 12"/>
          <p:cNvGraphicFramePr>
            <a:graphicFrameLocks noChangeAspect="1"/>
          </p:cNvGraphicFramePr>
          <p:nvPr/>
        </p:nvGraphicFramePr>
        <p:xfrm>
          <a:off x="5224662" y="5445225"/>
          <a:ext cx="295275" cy="282575"/>
        </p:xfrm>
        <a:graphic>
          <a:graphicData uri="http://schemas.openxmlformats.org/presentationml/2006/ole">
            <mc:AlternateContent xmlns:mc="http://schemas.openxmlformats.org/markup-compatibility/2006">
              <mc:Choice xmlns:v="urn:schemas-microsoft-com:vml" Requires="v">
                <p:oleObj spid="_x0000_s32832" name="수식" r:id="rId14" imgW="203024" imgH="203024" progId="Equation.3">
                  <p:embed/>
                </p:oleObj>
              </mc:Choice>
              <mc:Fallback>
                <p:oleObj name="수식" r:id="rId14" imgW="203024" imgH="203024" progId="Equation.3">
                  <p:embed/>
                  <p:pic>
                    <p:nvPicPr>
                      <p:cNvPr id="3790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24662" y="5445225"/>
                        <a:ext cx="295275"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901" name="Object 13"/>
          <p:cNvGraphicFramePr>
            <a:graphicFrameLocks noChangeAspect="1"/>
          </p:cNvGraphicFramePr>
          <p:nvPr/>
        </p:nvGraphicFramePr>
        <p:xfrm>
          <a:off x="2927649" y="5810722"/>
          <a:ext cx="295275" cy="282575"/>
        </p:xfrm>
        <a:graphic>
          <a:graphicData uri="http://schemas.openxmlformats.org/presentationml/2006/ole">
            <mc:AlternateContent xmlns:mc="http://schemas.openxmlformats.org/markup-compatibility/2006">
              <mc:Choice xmlns:v="urn:schemas-microsoft-com:vml" Requires="v">
                <p:oleObj spid="_x0000_s32833" name="수식" r:id="rId16" imgW="203024" imgH="203024" progId="Equation.3">
                  <p:embed/>
                </p:oleObj>
              </mc:Choice>
              <mc:Fallback>
                <p:oleObj name="수식" r:id="rId16" imgW="203024" imgH="203024" progId="Equation.3">
                  <p:embed/>
                  <p:pic>
                    <p:nvPicPr>
                      <p:cNvPr id="37901" name="Object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27649" y="5810722"/>
                        <a:ext cx="295275" cy="28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3. </a:t>
            </a:r>
            <a:r>
              <a:rPr lang="ko-KR" altLang="en-US" sz="4000" dirty="0">
                <a:latin typeface="나눔고딕" panose="020D0604000000000000" pitchFamily="50" charset="-127"/>
                <a:ea typeface="나눔고딕" panose="020D0604000000000000" pitchFamily="50" charset="-127"/>
              </a:rPr>
              <a:t>제곱근</a:t>
            </a:r>
            <a:r>
              <a:rPr lang="en-US" altLang="ko-KR" sz="4000" dirty="0">
                <a:latin typeface="나눔고딕" panose="020D0604000000000000" pitchFamily="50" charset="-127"/>
                <a:ea typeface="나눔고딕" panose="020D0604000000000000" pitchFamily="50" charset="-127"/>
              </a:rPr>
              <a:t>-</a:t>
            </a:r>
            <a:r>
              <a:rPr lang="ko-KR" altLang="en-US" sz="4000" dirty="0">
                <a:latin typeface="나눔고딕" panose="020D0604000000000000" pitchFamily="50" charset="-127"/>
                <a:ea typeface="나눔고딕" panose="020D0604000000000000" pitchFamily="50" charset="-127"/>
              </a:rPr>
              <a:t>평균</a:t>
            </a:r>
            <a:r>
              <a:rPr lang="en-US" altLang="ko-KR" sz="4000" dirty="0">
                <a:latin typeface="나눔고딕" panose="020D0604000000000000" pitchFamily="50" charset="-127"/>
                <a:ea typeface="나눔고딕" panose="020D0604000000000000" pitchFamily="50" charset="-127"/>
              </a:rPr>
              <a:t>-</a:t>
            </a:r>
            <a:r>
              <a:rPr lang="ko-KR" altLang="en-US" sz="4000" dirty="0">
                <a:latin typeface="나눔고딕" panose="020D0604000000000000" pitchFamily="50" charset="-127"/>
                <a:ea typeface="나눔고딕" panose="020D0604000000000000" pitchFamily="50" charset="-127"/>
              </a:rPr>
              <a:t>제곱</a:t>
            </a:r>
            <a:r>
              <a:rPr lang="en-US" altLang="ko-KR" sz="4000" dirty="0">
                <a:latin typeface="나눔고딕" panose="020D0604000000000000" pitchFamily="50" charset="-127"/>
                <a:ea typeface="나눔고딕" panose="020D0604000000000000" pitchFamily="50" charset="-127"/>
              </a:rPr>
              <a:t>(RMS)</a:t>
            </a:r>
            <a:endParaRPr lang="ko-KR" altLang="en-US" sz="4000" dirty="0">
              <a:latin typeface="나눔고딕" panose="020D0604000000000000" pitchFamily="50" charset="-127"/>
              <a:ea typeface="나눔고딕" panose="020D0604000000000000" pitchFamily="50" charset="-127"/>
            </a:endParaRPr>
          </a:p>
        </p:txBody>
      </p:sp>
      <p:sp>
        <p:nvSpPr>
          <p:cNvPr id="2054" name="Rectangle 3"/>
          <p:cNvSpPr>
            <a:spLocks noGrp="1" noChangeArrowheads="1"/>
          </p:cNvSpPr>
          <p:nvPr>
            <p:ph idx="1"/>
          </p:nvPr>
        </p:nvSpPr>
        <p:spPr>
          <a:xfrm>
            <a:off x="1981200" y="1600200"/>
            <a:ext cx="8229600" cy="5257800"/>
          </a:xfrm>
        </p:spPr>
        <p:txBody>
          <a:bodyPr/>
          <a:lstStyle/>
          <a:p>
            <a:pPr>
              <a:lnSpc>
                <a:spcPct val="150000"/>
              </a:lnSpc>
              <a:buFont typeface="Arial" charset="0"/>
              <a:buNone/>
            </a:pPr>
            <a:endParaRPr lang="en-US" altLang="ko-KR" sz="2400" dirty="0">
              <a:latin typeface="나눔고딕" panose="020D0604000000000000" pitchFamily="50" charset="-127"/>
              <a:ea typeface="나눔고딕" panose="020D0604000000000000" pitchFamily="50" charset="-127"/>
            </a:endParaRPr>
          </a:p>
          <a:p>
            <a:pPr marL="0" indent="0">
              <a:lnSpc>
                <a:spcPct val="150000"/>
              </a:lnSpc>
              <a:buNone/>
            </a:pPr>
            <a:r>
              <a:rPr lang="ko-KR" altLang="en-US" sz="1800" dirty="0">
                <a:latin typeface="나눔고딕" panose="020D0604000000000000" pitchFamily="50" charset="-127"/>
                <a:ea typeface="나눔고딕" panose="020D0604000000000000" pitchFamily="50" charset="-127"/>
              </a:rPr>
              <a:t>계산은 표현의 역순</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제곱 후 평균</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최종적으로 제곱근</a:t>
            </a:r>
            <a:r>
              <a:rPr lang="en-US" altLang="ko-KR" sz="1800" dirty="0">
                <a:latin typeface="나눔고딕" panose="020D0604000000000000" pitchFamily="50" charset="-127"/>
                <a:ea typeface="나눔고딕" panose="020D0604000000000000" pitchFamily="50" charset="-127"/>
              </a:rPr>
              <a:t>)</a:t>
            </a:r>
          </a:p>
          <a:p>
            <a:pPr>
              <a:lnSpc>
                <a:spcPct val="150000"/>
              </a:lnSpc>
              <a:buFont typeface="Wingdings" pitchFamily="2" charset="2"/>
              <a:buNone/>
            </a:pPr>
            <a:r>
              <a:rPr lang="en-US" altLang="ko-KR" sz="1800" dirty="0">
                <a:latin typeface="나눔고딕" panose="020D0604000000000000" pitchFamily="50" charset="-127"/>
                <a:ea typeface="나눔고딕" panose="020D0604000000000000" pitchFamily="50" charset="-127"/>
              </a:rPr>
              <a:t>    (1) </a:t>
            </a:r>
            <a:r>
              <a:rPr lang="ko-KR" altLang="en-US" sz="1800" dirty="0">
                <a:latin typeface="나눔고딕" panose="020D0604000000000000" pitchFamily="50" charset="-127"/>
                <a:ea typeface="나눔고딕" panose="020D0604000000000000" pitchFamily="50" charset="-127"/>
              </a:rPr>
              <a:t>제곱 </a:t>
            </a:r>
            <a:r>
              <a:rPr lang="en-US" altLang="ko-KR" sz="1800" dirty="0">
                <a:latin typeface="나눔고딕" panose="020D0604000000000000" pitchFamily="50" charset="-127"/>
                <a:ea typeface="나눔고딕" panose="020D0604000000000000" pitchFamily="50" charset="-127"/>
              </a:rPr>
              <a:t>(S) : </a:t>
            </a:r>
            <a:r>
              <a:rPr lang="ko-KR" altLang="en-US" sz="1800" dirty="0">
                <a:latin typeface="나눔고딕" panose="020D0604000000000000" pitchFamily="50" charset="-127"/>
                <a:ea typeface="나눔고딕" panose="020D0604000000000000" pitchFamily="50" charset="-127"/>
              </a:rPr>
              <a:t>모든 수를 제곱하여 부호를 없앤다</a:t>
            </a:r>
            <a:r>
              <a:rPr lang="en-US" altLang="ko-KR" sz="1800" dirty="0">
                <a:latin typeface="나눔고딕" panose="020D0604000000000000" pitchFamily="50" charset="-127"/>
                <a:ea typeface="나눔고딕" panose="020D0604000000000000" pitchFamily="50" charset="-127"/>
              </a:rPr>
              <a:t>.</a:t>
            </a:r>
          </a:p>
          <a:p>
            <a:pPr>
              <a:lnSpc>
                <a:spcPct val="150000"/>
              </a:lnSpc>
              <a:buFont typeface="Wingdings" pitchFamily="2" charset="2"/>
              <a:buNone/>
            </a:pPr>
            <a:r>
              <a:rPr lang="en-US" altLang="ko-KR" sz="1800" dirty="0">
                <a:latin typeface="나눔고딕" panose="020D0604000000000000" pitchFamily="50" charset="-127"/>
                <a:ea typeface="나눔고딕" panose="020D0604000000000000" pitchFamily="50" charset="-127"/>
              </a:rPr>
              <a:t>    (2) </a:t>
            </a:r>
            <a:r>
              <a:rPr lang="ko-KR" altLang="en-US" sz="1800" dirty="0">
                <a:latin typeface="나눔고딕" panose="020D0604000000000000" pitchFamily="50" charset="-127"/>
                <a:ea typeface="나눔고딕" panose="020D0604000000000000" pitchFamily="50" charset="-127"/>
              </a:rPr>
              <a:t>평균 </a:t>
            </a:r>
            <a:r>
              <a:rPr lang="en-US" altLang="ko-KR" sz="1800" dirty="0">
                <a:latin typeface="나눔고딕" panose="020D0604000000000000" pitchFamily="50" charset="-127"/>
                <a:ea typeface="나눔고딕" panose="020D0604000000000000" pitchFamily="50" charset="-127"/>
              </a:rPr>
              <a:t>(M) : </a:t>
            </a:r>
            <a:r>
              <a:rPr lang="ko-KR" altLang="en-US" sz="1800" dirty="0">
                <a:latin typeface="나눔고딕" panose="020D0604000000000000" pitchFamily="50" charset="-127"/>
                <a:ea typeface="나눔고딕" panose="020D0604000000000000" pitchFamily="50" charset="-127"/>
              </a:rPr>
              <a:t>제곱된 값들의 평균을 구한다</a:t>
            </a:r>
            <a:r>
              <a:rPr lang="en-US" altLang="ko-KR" sz="1800" dirty="0">
                <a:latin typeface="나눔고딕" panose="020D0604000000000000" pitchFamily="50" charset="-127"/>
                <a:ea typeface="나눔고딕" panose="020D0604000000000000" pitchFamily="50" charset="-127"/>
              </a:rPr>
              <a:t>.</a:t>
            </a:r>
          </a:p>
          <a:p>
            <a:pPr>
              <a:lnSpc>
                <a:spcPct val="150000"/>
              </a:lnSpc>
              <a:buFont typeface="Wingdings" pitchFamily="2" charset="2"/>
              <a:buNone/>
            </a:pPr>
            <a:r>
              <a:rPr lang="en-US" altLang="ko-KR" sz="1800" dirty="0">
                <a:latin typeface="나눔고딕" panose="020D0604000000000000" pitchFamily="50" charset="-127"/>
                <a:ea typeface="나눔고딕" panose="020D0604000000000000" pitchFamily="50" charset="-127"/>
              </a:rPr>
              <a:t>    (3) </a:t>
            </a:r>
            <a:r>
              <a:rPr lang="ko-KR" altLang="en-US" sz="1800" dirty="0">
                <a:latin typeface="나눔고딕" panose="020D0604000000000000" pitchFamily="50" charset="-127"/>
                <a:ea typeface="나눔고딕" panose="020D0604000000000000" pitchFamily="50" charset="-127"/>
              </a:rPr>
              <a:t>제곱근 </a:t>
            </a:r>
            <a:r>
              <a:rPr lang="en-US" altLang="ko-KR" sz="1800" dirty="0">
                <a:latin typeface="나눔고딕" panose="020D0604000000000000" pitchFamily="50" charset="-127"/>
                <a:ea typeface="나눔고딕" panose="020D0604000000000000" pitchFamily="50" charset="-127"/>
              </a:rPr>
              <a:t>(R) : </a:t>
            </a:r>
            <a:r>
              <a:rPr lang="ko-KR" altLang="en-US" sz="1800" dirty="0">
                <a:latin typeface="나눔고딕" panose="020D0604000000000000" pitchFamily="50" charset="-127"/>
                <a:ea typeface="나눔고딕" panose="020D0604000000000000" pitchFamily="50" charset="-127"/>
              </a:rPr>
              <a:t>제곱</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평균된 값에 제곱근을 취한다</a:t>
            </a:r>
            <a:r>
              <a:rPr lang="en-US" altLang="ko-KR" sz="1800" dirty="0">
                <a:latin typeface="나눔고딕" panose="020D0604000000000000" pitchFamily="50" charset="-127"/>
                <a:ea typeface="나눔고딕" panose="020D0604000000000000" pitchFamily="50" charset="-127"/>
              </a:rPr>
              <a:t>.</a:t>
            </a:r>
          </a:p>
          <a:p>
            <a:pPr marL="0" indent="0">
              <a:lnSpc>
                <a:spcPct val="150000"/>
              </a:lnSpc>
              <a:buNone/>
            </a:pPr>
            <a:r>
              <a:rPr lang="en-US" altLang="ko-KR" sz="1800" dirty="0">
                <a:latin typeface="나눔고딕" panose="020D0604000000000000" pitchFamily="50" charset="-127"/>
                <a:ea typeface="나눔고딕" panose="020D0604000000000000" pitchFamily="50" charset="-127"/>
              </a:rPr>
              <a:t>   </a:t>
            </a:r>
          </a:p>
          <a:p>
            <a:pPr marL="0" indent="0">
              <a:lnSpc>
                <a:spcPct val="150000"/>
              </a:lnSpc>
              <a:buNone/>
            </a:pPr>
            <a:r>
              <a:rPr lang="ko-KR" altLang="en-US" sz="1800" dirty="0">
                <a:latin typeface="나눔고딕" panose="020D0604000000000000" pitchFamily="50" charset="-127"/>
                <a:ea typeface="나눔고딕" panose="020D0604000000000000" pitchFamily="50" charset="-127"/>
              </a:rPr>
              <a:t>예</a:t>
            </a:r>
            <a:r>
              <a:rPr lang="en-US" altLang="ko-KR" sz="1800" dirty="0">
                <a:latin typeface="나눔고딕" panose="020D0604000000000000" pitchFamily="50" charset="-127"/>
                <a:ea typeface="나눔고딕" panose="020D0604000000000000" pitchFamily="50" charset="-127"/>
              </a:rPr>
              <a:t>: 0, 1, -3, 3, -1</a:t>
            </a:r>
            <a:r>
              <a:rPr lang="ko-KR" altLang="en-US" sz="1800" dirty="0">
                <a:latin typeface="나눔고딕" panose="020D0604000000000000" pitchFamily="50" charset="-127"/>
                <a:ea typeface="나눔고딕" panose="020D0604000000000000" pitchFamily="50" charset="-127"/>
              </a:rPr>
              <a:t>의 </a:t>
            </a:r>
            <a:r>
              <a:rPr lang="en-US" altLang="ko-KR" sz="1800" dirty="0">
                <a:latin typeface="나눔고딕" panose="020D0604000000000000" pitchFamily="50" charset="-127"/>
                <a:ea typeface="나눔고딕" panose="020D0604000000000000" pitchFamily="50" charset="-127"/>
              </a:rPr>
              <a:t>RMS</a:t>
            </a:r>
            <a:endParaRPr lang="ko-KR" altLang="en-US" sz="2400" dirty="0">
              <a:latin typeface="나눔고딕" panose="020D0604000000000000" pitchFamily="50" charset="-127"/>
              <a:ea typeface="나눔고딕" panose="020D0604000000000000" pitchFamily="50" charset="-127"/>
            </a:endParaRPr>
          </a:p>
          <a:p>
            <a:pPr>
              <a:lnSpc>
                <a:spcPct val="150000"/>
              </a:lnSpc>
              <a:buFont typeface="Wingdings" pitchFamily="2" charset="2"/>
              <a:buNone/>
            </a:pPr>
            <a:r>
              <a:rPr lang="ko-KR" altLang="en-US" sz="2000" dirty="0">
                <a:latin typeface="나눔고딕" panose="020D0604000000000000" pitchFamily="50" charset="-127"/>
                <a:ea typeface="나눔고딕" panose="020D0604000000000000" pitchFamily="50" charset="-127"/>
              </a:rPr>
              <a:t> </a:t>
            </a:r>
          </a:p>
        </p:txBody>
      </p:sp>
      <p:graphicFrame>
        <p:nvGraphicFramePr>
          <p:cNvPr id="2050" name="Object 2"/>
          <p:cNvGraphicFramePr>
            <a:graphicFrameLocks noChangeAspect="1"/>
          </p:cNvGraphicFramePr>
          <p:nvPr/>
        </p:nvGraphicFramePr>
        <p:xfrm>
          <a:off x="3654425" y="5604065"/>
          <a:ext cx="4883150" cy="939800"/>
        </p:xfrm>
        <a:graphic>
          <a:graphicData uri="http://schemas.openxmlformats.org/presentationml/2006/ole">
            <mc:AlternateContent xmlns:mc="http://schemas.openxmlformats.org/markup-compatibility/2006">
              <mc:Choice xmlns:v="urn:schemas-microsoft-com:vml" Requires="v">
                <p:oleObj spid="_x0000_s1042" name="수식" r:id="rId3" imgW="2374900" imgH="457200" progId="Equation.3">
                  <p:embed/>
                </p:oleObj>
              </mc:Choice>
              <mc:Fallback>
                <p:oleObj name="수식" r:id="rId3" imgW="2374900" imgH="457200" progId="Equation.3">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4425" y="5604065"/>
                        <a:ext cx="488315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2" name="Object 4"/>
          <p:cNvGraphicFramePr>
            <a:graphicFrameLocks noChangeAspect="1"/>
          </p:cNvGraphicFramePr>
          <p:nvPr>
            <p:extLst>
              <p:ext uri="{D42A27DB-BD31-4B8C-83A1-F6EECF244321}">
                <p14:modId xmlns:p14="http://schemas.microsoft.com/office/powerpoint/2010/main" val="2731085855"/>
              </p:ext>
            </p:extLst>
          </p:nvPr>
        </p:nvGraphicFramePr>
        <p:xfrm>
          <a:off x="3590925" y="4406900"/>
          <a:ext cx="4572000" cy="509588"/>
        </p:xfrm>
        <a:graphic>
          <a:graphicData uri="http://schemas.openxmlformats.org/presentationml/2006/ole">
            <mc:AlternateContent xmlns:mc="http://schemas.openxmlformats.org/markup-compatibility/2006">
              <mc:Choice xmlns:v="urn:schemas-microsoft-com:vml" Requires="v">
                <p:oleObj spid="_x0000_s1043" name="수식" r:id="rId5" imgW="1993900" imgH="254000" progId="Equation.3">
                  <p:embed/>
                </p:oleObj>
              </mc:Choice>
              <mc:Fallback>
                <p:oleObj name="수식" r:id="rId5" imgW="1993900" imgH="254000" progId="Equation.3">
                  <p:embed/>
                  <p:pic>
                    <p:nvPicPr>
                      <p:cNvPr id="205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925" y="4406900"/>
                        <a:ext cx="4572000"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AutoShape 58"/>
          <p:cNvSpPr>
            <a:spLocks noChangeArrowheads="1"/>
          </p:cNvSpPr>
          <p:nvPr/>
        </p:nvSpPr>
        <p:spPr bwMode="auto">
          <a:xfrm>
            <a:off x="1632858" y="1603989"/>
            <a:ext cx="460716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제곱근</a:t>
            </a:r>
            <a:r>
              <a:rPr lang="en-US" altLang="ko-KR" b="1" dirty="0">
                <a:latin typeface="나눔고딕" panose="020D0604000000000000" pitchFamily="50" charset="-127"/>
                <a:ea typeface="나눔고딕" panose="020D0604000000000000" pitchFamily="50" charset="-127"/>
              </a:rPr>
              <a:t>-</a:t>
            </a:r>
            <a:r>
              <a:rPr lang="ko-KR" altLang="en-US" b="1" dirty="0">
                <a:latin typeface="나눔고딕" panose="020D0604000000000000" pitchFamily="50" charset="-127"/>
                <a:ea typeface="나눔고딕" panose="020D0604000000000000" pitchFamily="50" charset="-127"/>
              </a:rPr>
              <a:t>평균</a:t>
            </a:r>
            <a:r>
              <a:rPr lang="en-US" altLang="ko-KR" b="1" dirty="0">
                <a:latin typeface="나눔고딕" panose="020D0604000000000000" pitchFamily="50" charset="-127"/>
                <a:ea typeface="나눔고딕" panose="020D0604000000000000" pitchFamily="50" charset="-127"/>
              </a:rPr>
              <a:t>-</a:t>
            </a:r>
            <a:r>
              <a:rPr lang="ko-KR" altLang="en-US" b="1" dirty="0">
                <a:latin typeface="나눔고딕" panose="020D0604000000000000" pitchFamily="50" charset="-127"/>
                <a:ea typeface="나눔고딕" panose="020D0604000000000000" pitchFamily="50" charset="-127"/>
              </a:rPr>
              <a:t>제곱 </a:t>
            </a:r>
            <a:r>
              <a:rPr lang="en-US" altLang="ko-KR" b="1" dirty="0">
                <a:latin typeface="나눔고딕" panose="020D0604000000000000" pitchFamily="50" charset="-127"/>
                <a:ea typeface="나눔고딕" panose="020D0604000000000000" pitchFamily="50" charset="-127"/>
              </a:rPr>
              <a:t>(Root Mean Square)</a:t>
            </a:r>
          </a:p>
        </p:txBody>
      </p:sp>
    </p:spTree>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제목 1"/>
          <p:cNvSpPr>
            <a:spLocks noGrp="1"/>
          </p:cNvSpPr>
          <p:nvPr>
            <p:ph type="title"/>
          </p:nvPr>
        </p:nvSpPr>
        <p:spPr/>
        <p:txBody>
          <a:bodyPr/>
          <a:lstStyle/>
          <a:p>
            <a:pPr eaLnBrk="1" hangingPunct="1"/>
            <a:r>
              <a:rPr lang="en-US" altLang="ko-KR" sz="4000" dirty="0"/>
              <a:t>5. </a:t>
            </a:r>
            <a:r>
              <a:rPr lang="ko-KR" altLang="en-US" sz="4000" dirty="0"/>
              <a:t>모집단과 표본의 관계</a:t>
            </a:r>
          </a:p>
        </p:txBody>
      </p:sp>
      <p:sp>
        <p:nvSpPr>
          <p:cNvPr id="9221" name="내용 개체 틀 2"/>
          <p:cNvSpPr>
            <a:spLocks noGrp="1"/>
          </p:cNvSpPr>
          <p:nvPr>
            <p:ph idx="1"/>
          </p:nvPr>
        </p:nvSpPr>
        <p:spPr>
          <a:xfrm>
            <a:off x="1981200" y="2103686"/>
            <a:ext cx="8186766" cy="1757362"/>
          </a:xfrm>
        </p:spPr>
        <p:txBody>
          <a:bodyPr/>
          <a:lstStyle/>
          <a:p>
            <a:pPr marL="0" indent="0">
              <a:lnSpc>
                <a:spcPct val="150000"/>
              </a:lnSpc>
              <a:spcBef>
                <a:spcPts val="24"/>
              </a:spcBef>
              <a:buNone/>
            </a:pPr>
            <a:r>
              <a:rPr lang="ko-KR" altLang="en-US" sz="1800" dirty="0"/>
              <a:t>자유도로 나누어 구한 표본분산     은 </a:t>
            </a:r>
            <a:r>
              <a:rPr lang="ko-KR" altLang="en-US" sz="1800" dirty="0" err="1"/>
              <a:t>모분산에</a:t>
            </a:r>
            <a:r>
              <a:rPr lang="ko-KR" altLang="en-US" sz="1800" dirty="0"/>
              <a:t> 대한 </a:t>
            </a:r>
            <a:r>
              <a:rPr lang="ko-KR" altLang="en-US" sz="1800" dirty="0" err="1"/>
              <a:t>불편추정량이</a:t>
            </a:r>
            <a:r>
              <a:rPr lang="ko-KR" altLang="en-US" sz="1800" dirty="0"/>
              <a:t> 된다</a:t>
            </a:r>
            <a:r>
              <a:rPr lang="en-US" altLang="ko-KR" sz="1800" dirty="0"/>
              <a:t>.</a:t>
            </a:r>
          </a:p>
          <a:p>
            <a:pPr marL="0" indent="0">
              <a:lnSpc>
                <a:spcPct val="150000"/>
              </a:lnSpc>
              <a:spcBef>
                <a:spcPts val="24"/>
              </a:spcBef>
              <a:buNone/>
            </a:pPr>
            <a:r>
              <a:rPr lang="en-US" altLang="ko-KR" sz="1800" dirty="0"/>
              <a:t>                                                 .  </a:t>
            </a:r>
            <a:r>
              <a:rPr lang="ko-KR" altLang="en-US" sz="1800" dirty="0"/>
              <a:t>그러면</a:t>
            </a:r>
            <a:r>
              <a:rPr lang="en-US" altLang="ko-KR" sz="1800" dirty="0"/>
              <a:t>            . </a:t>
            </a:r>
          </a:p>
          <a:p>
            <a:pPr marL="0" indent="0">
              <a:lnSpc>
                <a:spcPct val="150000"/>
              </a:lnSpc>
              <a:spcBef>
                <a:spcPts val="24"/>
              </a:spcBef>
              <a:buNone/>
            </a:pPr>
            <a:r>
              <a:rPr lang="ko-KR" altLang="en-US" sz="1800" dirty="0"/>
              <a:t>표본분산이 </a:t>
            </a:r>
            <a:r>
              <a:rPr lang="ko-KR" altLang="en-US" sz="1800" dirty="0" err="1"/>
              <a:t>모분산의</a:t>
            </a:r>
            <a:r>
              <a:rPr lang="ko-KR" altLang="en-US" sz="1800" dirty="0"/>
              <a:t> </a:t>
            </a:r>
            <a:r>
              <a:rPr lang="ko-KR" altLang="en-US" sz="1800" dirty="0" err="1"/>
              <a:t>불편추정량이라고</a:t>
            </a:r>
            <a:r>
              <a:rPr lang="ko-KR" altLang="en-US" sz="1800" dirty="0"/>
              <a:t> 해서</a:t>
            </a:r>
            <a:r>
              <a:rPr lang="en-US" altLang="ko-KR" sz="1800" dirty="0"/>
              <a:t> </a:t>
            </a:r>
            <a:r>
              <a:rPr lang="ko-KR" altLang="en-US" sz="1800" dirty="0"/>
              <a:t>표본표준편차마저 </a:t>
            </a:r>
            <a:r>
              <a:rPr lang="ko-KR" altLang="en-US" sz="1800" dirty="0" err="1"/>
              <a:t>모표준편차의</a:t>
            </a:r>
            <a:r>
              <a:rPr lang="ko-KR" altLang="en-US" sz="1800" dirty="0"/>
              <a:t> </a:t>
            </a:r>
            <a:r>
              <a:rPr lang="ko-KR" altLang="en-US" sz="1800" dirty="0" err="1"/>
              <a:t>불편추정량이</a:t>
            </a:r>
            <a:r>
              <a:rPr lang="ko-KR" altLang="en-US" sz="1800" dirty="0"/>
              <a:t> 되는 것은 아니다</a:t>
            </a:r>
            <a:r>
              <a:rPr lang="en-US" altLang="ko-KR" sz="1800" dirty="0"/>
              <a:t>.</a:t>
            </a:r>
          </a:p>
        </p:txBody>
      </p:sp>
      <p:graphicFrame>
        <p:nvGraphicFramePr>
          <p:cNvPr id="9218" name="Object 2"/>
          <p:cNvGraphicFramePr>
            <a:graphicFrameLocks noChangeAspect="1"/>
          </p:cNvGraphicFramePr>
          <p:nvPr/>
        </p:nvGraphicFramePr>
        <p:xfrm>
          <a:off x="3311741" y="4027104"/>
          <a:ext cx="4740052" cy="482016"/>
        </p:xfrm>
        <a:graphic>
          <a:graphicData uri="http://schemas.openxmlformats.org/presentationml/2006/ole">
            <mc:AlternateContent xmlns:mc="http://schemas.openxmlformats.org/markup-compatibility/2006">
              <mc:Choice xmlns:v="urn:schemas-microsoft-com:vml" Requires="v">
                <p:oleObj spid="_x0000_s33822" name="수식" r:id="rId3" imgW="2145369" imgH="253890" progId="Equation.3">
                  <p:embed/>
                </p:oleObj>
              </mc:Choice>
              <mc:Fallback>
                <p:oleObj name="수식" r:id="rId3" imgW="2145369" imgH="253890" progId="Equation.3">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1741" y="4027104"/>
                        <a:ext cx="4740052" cy="4820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3"/>
          <p:cNvGraphicFramePr>
            <a:graphicFrameLocks noChangeAspect="1"/>
          </p:cNvGraphicFramePr>
          <p:nvPr/>
        </p:nvGraphicFramePr>
        <p:xfrm>
          <a:off x="5303913" y="2180456"/>
          <a:ext cx="377855" cy="384448"/>
        </p:xfrm>
        <a:graphic>
          <a:graphicData uri="http://schemas.openxmlformats.org/presentationml/2006/ole">
            <mc:AlternateContent xmlns:mc="http://schemas.openxmlformats.org/markup-compatibility/2006">
              <mc:Choice xmlns:v="urn:schemas-microsoft-com:vml" Requires="v">
                <p:oleObj spid="_x0000_s33823" name="수식" r:id="rId5" imgW="190417" imgH="203112" progId="Equation.3">
                  <p:embed/>
                </p:oleObj>
              </mc:Choice>
              <mc:Fallback>
                <p:oleObj name="수식" r:id="rId5" imgW="190417" imgH="203112" progId="Equation.3">
                  <p:embed/>
                  <p:pic>
                    <p:nvPicPr>
                      <p:cNvPr id="92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3913" y="2180456"/>
                        <a:ext cx="377855" cy="384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22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35760" y="4659827"/>
            <a:ext cx="3161328" cy="20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5"/>
          <p:cNvSpPr>
            <a:spLocks noChangeArrowheads="1"/>
          </p:cNvSpPr>
          <p:nvPr/>
        </p:nvSpPr>
        <p:spPr bwMode="auto">
          <a:xfrm>
            <a:off x="1988400" y="1499101"/>
            <a:ext cx="288346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표본분산과 표본표준편차</a:t>
            </a:r>
            <a:endParaRPr lang="ko-KR" altLang="en-US" b="1" dirty="0"/>
          </a:p>
        </p:txBody>
      </p:sp>
      <p:graphicFrame>
        <p:nvGraphicFramePr>
          <p:cNvPr id="9245" name="Object 29"/>
          <p:cNvGraphicFramePr>
            <a:graphicFrameLocks noChangeAspect="1"/>
          </p:cNvGraphicFramePr>
          <p:nvPr/>
        </p:nvGraphicFramePr>
        <p:xfrm>
          <a:off x="2063553" y="2609032"/>
          <a:ext cx="3895725" cy="315912"/>
        </p:xfrm>
        <a:graphic>
          <a:graphicData uri="http://schemas.openxmlformats.org/presentationml/2006/ole">
            <mc:AlternateContent xmlns:mc="http://schemas.openxmlformats.org/markup-compatibility/2006">
              <mc:Choice xmlns:v="urn:schemas-microsoft-com:vml" Requires="v">
                <p:oleObj spid="_x0000_s33824" name="수식" r:id="rId8" imgW="2692400" imgH="228600" progId="Equation.3">
                  <p:embed/>
                </p:oleObj>
              </mc:Choice>
              <mc:Fallback>
                <p:oleObj name="수식" r:id="rId8" imgW="2692400" imgH="228600" progId="Equation.3">
                  <p:embed/>
                  <p:pic>
                    <p:nvPicPr>
                      <p:cNvPr id="9245"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63553" y="2609032"/>
                        <a:ext cx="3895725"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46" name="Object 30"/>
          <p:cNvGraphicFramePr>
            <a:graphicFrameLocks noChangeAspect="1"/>
          </p:cNvGraphicFramePr>
          <p:nvPr/>
        </p:nvGraphicFramePr>
        <p:xfrm>
          <a:off x="7013550" y="2625725"/>
          <a:ext cx="882650" cy="280988"/>
        </p:xfrm>
        <a:graphic>
          <a:graphicData uri="http://schemas.openxmlformats.org/presentationml/2006/ole">
            <mc:AlternateContent xmlns:mc="http://schemas.openxmlformats.org/markup-compatibility/2006">
              <mc:Choice xmlns:v="urn:schemas-microsoft-com:vml" Requires="v">
                <p:oleObj spid="_x0000_s33825" name="수식" r:id="rId10" imgW="609336" imgH="203112" progId="Equation.3">
                  <p:embed/>
                </p:oleObj>
              </mc:Choice>
              <mc:Fallback>
                <p:oleObj name="수식" r:id="rId10" imgW="609336" imgH="203112" progId="Equation.3">
                  <p:embed/>
                  <p:pic>
                    <p:nvPicPr>
                      <p:cNvPr id="9246" name="Object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3550" y="2625725"/>
                        <a:ext cx="882650" cy="280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제목 1"/>
          <p:cNvSpPr>
            <a:spLocks noGrp="1"/>
          </p:cNvSpPr>
          <p:nvPr>
            <p:ph type="title"/>
          </p:nvPr>
        </p:nvSpPr>
        <p:spPr/>
        <p:txBody>
          <a:bodyPr/>
          <a:lstStyle/>
          <a:p>
            <a:pPr eaLnBrk="1" hangingPunct="1"/>
            <a:r>
              <a:rPr lang="en-US" altLang="ko-KR" sz="4000" dirty="0"/>
              <a:t>5. </a:t>
            </a:r>
            <a:r>
              <a:rPr lang="ko-KR" altLang="en-US" sz="4000" dirty="0"/>
              <a:t>모집단과 표본의 관계</a:t>
            </a:r>
          </a:p>
        </p:txBody>
      </p:sp>
      <p:sp>
        <p:nvSpPr>
          <p:cNvPr id="29699" name="내용 개체 틀 2"/>
          <p:cNvSpPr>
            <a:spLocks noGrp="1"/>
          </p:cNvSpPr>
          <p:nvPr>
            <p:ph idx="1"/>
          </p:nvPr>
        </p:nvSpPr>
        <p:spPr>
          <a:xfrm>
            <a:off x="2043522" y="2198867"/>
            <a:ext cx="8104956" cy="2072259"/>
          </a:xfrm>
        </p:spPr>
        <p:txBody>
          <a:bodyPr/>
          <a:lstStyle/>
          <a:p>
            <a:pPr marL="0" indent="0">
              <a:buNone/>
            </a:pPr>
            <a:r>
              <a:rPr lang="ko-KR" altLang="en-US" sz="1800" dirty="0"/>
              <a:t>즉</a:t>
            </a:r>
            <a:r>
              <a:rPr lang="en-US" altLang="ko-KR" sz="1800" dirty="0"/>
              <a:t>, </a:t>
            </a:r>
            <a:r>
              <a:rPr lang="ko-KR" altLang="en-US" sz="1800" dirty="0"/>
              <a:t>자유도 조정을 하더라도 표본표준편차는 여전히 </a:t>
            </a:r>
            <a:r>
              <a:rPr lang="ko-KR" altLang="en-US" sz="1800" dirty="0" err="1"/>
              <a:t>모표준편차를</a:t>
            </a:r>
            <a:r>
              <a:rPr lang="ko-KR" altLang="en-US" sz="1800" dirty="0"/>
              <a:t>  체계적으로 과소평가하는 경향이 있다</a:t>
            </a:r>
            <a:r>
              <a:rPr lang="en-US" altLang="ko-KR" sz="1800" dirty="0"/>
              <a:t>. </a:t>
            </a:r>
          </a:p>
          <a:p>
            <a:pPr marL="0" indent="0">
              <a:buNone/>
            </a:pPr>
            <a:endParaRPr lang="en-US" altLang="ko-KR" sz="1800" dirty="0"/>
          </a:p>
          <a:p>
            <a:pPr marL="0" indent="0">
              <a:buNone/>
            </a:pPr>
            <a:r>
              <a:rPr lang="ko-KR" altLang="en-US" sz="1800" dirty="0"/>
              <a:t>그럼에도 불구하고 자유도 조정을 가함으로써 </a:t>
            </a:r>
            <a:r>
              <a:rPr lang="ko-KR" altLang="en-US" sz="1800" dirty="0" err="1"/>
              <a:t>모분산에</a:t>
            </a:r>
            <a:r>
              <a:rPr lang="ko-KR" altLang="en-US" sz="1800" dirty="0"/>
              <a:t> 대한 </a:t>
            </a:r>
            <a:r>
              <a:rPr lang="ko-KR" altLang="en-US" sz="1800" dirty="0" err="1"/>
              <a:t>불편추정량을</a:t>
            </a:r>
            <a:r>
              <a:rPr lang="ko-KR" altLang="en-US" sz="1800" dirty="0"/>
              <a:t> 얻었고 </a:t>
            </a:r>
            <a:r>
              <a:rPr lang="ko-KR" altLang="en-US" sz="1800" dirty="0" err="1"/>
              <a:t>모표준편차</a:t>
            </a:r>
            <a:r>
              <a:rPr lang="ko-KR" altLang="en-US" sz="1800" dirty="0"/>
              <a:t> 추정 시의 편의도 자유도 조정 이전보다는 줄이게 되었다</a:t>
            </a:r>
            <a:r>
              <a:rPr lang="en-US" altLang="ko-KR" sz="1800" dirty="0"/>
              <a:t>.</a:t>
            </a:r>
          </a:p>
          <a:p>
            <a:pPr eaLnBrk="1" hangingPunct="1"/>
            <a:endParaRPr lang="ko-KR" altLang="en-US" sz="1800" dirty="0">
              <a:ea typeface="굴림" panose="020B0600000101010101" pitchFamily="50" charset="-127"/>
            </a:endParaRPr>
          </a:p>
        </p:txBody>
      </p:sp>
      <p:pic>
        <p:nvPicPr>
          <p:cNvPr id="2" name="그림 1"/>
          <p:cNvPicPr>
            <a:picLocks noChangeAspect="1"/>
          </p:cNvPicPr>
          <p:nvPr/>
        </p:nvPicPr>
        <p:blipFill>
          <a:blip r:embed="rId2" cstate="print"/>
          <a:stretch>
            <a:fillRect/>
          </a:stretch>
        </p:blipFill>
        <p:spPr>
          <a:xfrm>
            <a:off x="3071664" y="3972973"/>
            <a:ext cx="5589250" cy="2762958"/>
          </a:xfrm>
          <a:prstGeom prst="rect">
            <a:avLst/>
          </a:prstGeom>
        </p:spPr>
      </p:pic>
      <p:sp>
        <p:nvSpPr>
          <p:cNvPr id="8" name="AutoShape 5"/>
          <p:cNvSpPr>
            <a:spLocks noChangeArrowheads="1"/>
          </p:cNvSpPr>
          <p:nvPr/>
        </p:nvSpPr>
        <p:spPr bwMode="auto">
          <a:xfrm>
            <a:off x="1991544" y="1580218"/>
            <a:ext cx="288346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t>표본분산과 표본표준편차</a:t>
            </a:r>
            <a:endParaRPr lang="ko-KR" altLang="en-US" b="1" dirty="0"/>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8209668-174E-4D3E-AE30-4DBEB18E0397}"/>
              </a:ext>
            </a:extLst>
          </p:cNvPr>
          <p:cNvSpPr>
            <a:spLocks noGrp="1"/>
          </p:cNvSpPr>
          <p:nvPr>
            <p:ph type="title"/>
          </p:nvPr>
        </p:nvSpPr>
        <p:spPr/>
        <p:txBody>
          <a:bodyPr>
            <a:normAutofit/>
          </a:bodyPr>
          <a:lstStyle/>
          <a:p>
            <a:pPr algn="ctr"/>
            <a:r>
              <a:rPr lang="en-US" altLang="ko-KR" sz="4800" dirty="0"/>
              <a:t>4. </a:t>
            </a:r>
            <a:r>
              <a:rPr lang="ko-KR" altLang="en-US" sz="4800" dirty="0"/>
              <a:t>통계적 추론</a:t>
            </a:r>
            <a:br>
              <a:rPr lang="en-US" altLang="ko-KR" sz="4800" dirty="0"/>
            </a:br>
            <a:endParaRPr lang="ko-KR" altLang="en-US" sz="4800" dirty="0"/>
          </a:p>
        </p:txBody>
      </p:sp>
      <p:sp>
        <p:nvSpPr>
          <p:cNvPr id="5" name="텍스트 개체 틀 4">
            <a:extLst>
              <a:ext uri="{FF2B5EF4-FFF2-40B4-BE49-F238E27FC236}">
                <a16:creationId xmlns:a16="http://schemas.microsoft.com/office/drawing/2014/main" id="{651A39D7-7749-4BB0-9D98-3FEF59CDEE48}"/>
              </a:ext>
            </a:extLst>
          </p:cNvPr>
          <p:cNvSpPr>
            <a:spLocks noGrp="1"/>
          </p:cNvSpPr>
          <p:nvPr>
            <p:ph type="body" idx="1"/>
          </p:nvPr>
        </p:nvSpPr>
        <p:spPr>
          <a:xfrm>
            <a:off x="831850" y="4589463"/>
            <a:ext cx="10515600" cy="1500187"/>
          </a:xfrm>
        </p:spPr>
        <p:txBody>
          <a:bodyPr>
            <a:normAutofit/>
          </a:bodyPr>
          <a:lstStyle/>
          <a:p>
            <a:pPr marL="514350" indent="-514350" algn="ctr">
              <a:buAutoNum type="arabicParenR"/>
            </a:pPr>
            <a:r>
              <a:rPr lang="ko-KR" altLang="en-US" sz="2800" dirty="0">
                <a:solidFill>
                  <a:schemeClr val="bg1">
                    <a:lumMod val="75000"/>
                  </a:schemeClr>
                </a:solidFill>
              </a:rPr>
              <a:t>표본 추출</a:t>
            </a:r>
            <a:endParaRPr lang="en-US" altLang="ko-KR" sz="2800" dirty="0">
              <a:solidFill>
                <a:schemeClr val="bg1">
                  <a:lumMod val="75000"/>
                </a:schemeClr>
              </a:solidFill>
            </a:endParaRPr>
          </a:p>
          <a:p>
            <a:pPr marL="514350" indent="-514350" algn="ctr">
              <a:buAutoNum type="arabicParenR"/>
            </a:pPr>
            <a:r>
              <a:rPr lang="ko-KR" altLang="en-US" sz="2800" dirty="0">
                <a:solidFill>
                  <a:schemeClr val="tx1"/>
                </a:solidFill>
              </a:rPr>
              <a:t>통계적 추론</a:t>
            </a:r>
            <a:endParaRPr lang="en-US" altLang="ko-KR" sz="2800" dirty="0">
              <a:solidFill>
                <a:schemeClr val="tx1"/>
              </a:solidFill>
            </a:endParaRPr>
          </a:p>
        </p:txBody>
      </p:sp>
    </p:spTree>
    <p:extLst>
      <p:ext uri="{BB962C8B-B14F-4D97-AF65-F5344CB8AC3E}">
        <p14:creationId xmlns:p14="http://schemas.microsoft.com/office/powerpoint/2010/main" val="304332695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129284" y="548681"/>
            <a:ext cx="7772400" cy="1470025"/>
          </a:xfrm>
        </p:spPr>
        <p:txBody>
          <a:bodyPr/>
          <a:lstStyle/>
          <a:p>
            <a:r>
              <a:rPr lang="ko-KR" altLang="en-US" sz="4000" dirty="0"/>
              <a:t>제 </a:t>
            </a:r>
            <a:r>
              <a:rPr lang="en-US" altLang="ko-KR" sz="4000" dirty="0"/>
              <a:t>18 </a:t>
            </a:r>
            <a:r>
              <a:rPr lang="ko-KR" altLang="en-US" sz="4000" dirty="0"/>
              <a:t>장  유의성 검정</a:t>
            </a:r>
            <a:endParaRPr lang="ko-KR" altLang="en-US" dirty="0"/>
          </a:p>
        </p:txBody>
      </p:sp>
      <p:sp>
        <p:nvSpPr>
          <p:cNvPr id="5" name="Rectangle 7"/>
          <p:cNvSpPr>
            <a:spLocks noGrp="1" noChangeArrowheads="1"/>
          </p:cNvSpPr>
          <p:nvPr>
            <p:ph type="subTitle" idx="1"/>
          </p:nvPr>
        </p:nvSpPr>
        <p:spPr>
          <a:xfrm>
            <a:off x="4390922" y="2519797"/>
            <a:ext cx="5816611" cy="3786197"/>
          </a:xfrm>
        </p:spPr>
        <p:txBody>
          <a:bodyPr rtlCol="0">
            <a:normAutofit/>
          </a:bodyPr>
          <a:lstStyle/>
          <a:p>
            <a:pPr marL="381000" indent="-381000" algn="l">
              <a:buFontTx/>
              <a:buAutoNum type="arabicPeriod"/>
              <a:defRPr/>
            </a:pPr>
            <a:r>
              <a:rPr lang="ko-KR" altLang="en-US" sz="2000" dirty="0">
                <a:solidFill>
                  <a:srgbClr val="000000"/>
                </a:solidFill>
              </a:rPr>
              <a:t>가설검정의 예시</a:t>
            </a:r>
            <a:endParaRPr lang="en-US" altLang="ko-KR" sz="2000" dirty="0">
              <a:solidFill>
                <a:srgbClr val="000000"/>
              </a:solidFill>
            </a:endParaRPr>
          </a:p>
          <a:p>
            <a:pPr marL="381000" indent="-381000" algn="l">
              <a:buFontTx/>
              <a:buAutoNum type="arabicPeriod"/>
              <a:defRPr/>
            </a:pPr>
            <a:r>
              <a:rPr lang="ko-KR" altLang="en-US" sz="2000" dirty="0" err="1">
                <a:solidFill>
                  <a:srgbClr val="000000"/>
                </a:solidFill>
              </a:rPr>
              <a:t>귀무가설과</a:t>
            </a:r>
            <a:r>
              <a:rPr lang="ko-KR" altLang="en-US" sz="2000" dirty="0">
                <a:solidFill>
                  <a:srgbClr val="000000"/>
                </a:solidFill>
              </a:rPr>
              <a:t> 대립가설</a:t>
            </a:r>
          </a:p>
          <a:p>
            <a:pPr marL="381000" indent="-381000" algn="l">
              <a:buFontTx/>
              <a:buAutoNum type="arabicPeriod"/>
              <a:defRPr/>
            </a:pPr>
            <a:r>
              <a:rPr lang="ko-KR" altLang="en-US" sz="2000" dirty="0">
                <a:solidFill>
                  <a:srgbClr val="000000"/>
                </a:solidFill>
              </a:rPr>
              <a:t>검정통계량과 유의수준</a:t>
            </a:r>
          </a:p>
          <a:p>
            <a:pPr marL="381000" indent="-381000" algn="l">
              <a:buFontTx/>
              <a:buAutoNum type="arabicPeriod"/>
              <a:defRPr/>
            </a:pPr>
            <a:r>
              <a:rPr lang="ko-KR" altLang="en-US" sz="2000" dirty="0">
                <a:solidFill>
                  <a:srgbClr val="000000"/>
                </a:solidFill>
              </a:rPr>
              <a:t>제</a:t>
            </a:r>
            <a:r>
              <a:rPr lang="en-US" altLang="ko-KR" sz="2000" dirty="0">
                <a:solidFill>
                  <a:srgbClr val="000000"/>
                </a:solidFill>
              </a:rPr>
              <a:t>1</a:t>
            </a:r>
            <a:r>
              <a:rPr lang="ko-KR" altLang="en-US" sz="2000" dirty="0">
                <a:solidFill>
                  <a:srgbClr val="000000"/>
                </a:solidFill>
              </a:rPr>
              <a:t>종 오류와 제</a:t>
            </a:r>
            <a:r>
              <a:rPr lang="en-US" altLang="ko-KR" sz="2000" dirty="0">
                <a:solidFill>
                  <a:srgbClr val="000000"/>
                </a:solidFill>
              </a:rPr>
              <a:t>2</a:t>
            </a:r>
            <a:r>
              <a:rPr lang="ko-KR" altLang="en-US" sz="2000" dirty="0">
                <a:solidFill>
                  <a:srgbClr val="000000"/>
                </a:solidFill>
              </a:rPr>
              <a:t>종 오류</a:t>
            </a:r>
            <a:endParaRPr lang="en-US" altLang="ko-KR" sz="2000" dirty="0">
              <a:solidFill>
                <a:srgbClr val="000000"/>
              </a:solidFill>
            </a:endParaRPr>
          </a:p>
          <a:p>
            <a:pPr marL="381000" indent="-381000" algn="l">
              <a:buFontTx/>
              <a:buAutoNum type="arabicPeriod"/>
              <a:defRPr/>
            </a:pPr>
            <a:r>
              <a:rPr lang="ko-KR" altLang="en-US" sz="2000" dirty="0">
                <a:solidFill>
                  <a:srgbClr val="000000"/>
                </a:solidFill>
              </a:rPr>
              <a:t>유의성 검정절차</a:t>
            </a:r>
            <a:endParaRPr lang="en-US" altLang="ko-KR" sz="2000" dirty="0">
              <a:solidFill>
                <a:srgbClr val="000000"/>
              </a:solidFill>
            </a:endParaRPr>
          </a:p>
          <a:p>
            <a:pPr marL="381000" indent="-381000" algn="l">
              <a:buFontTx/>
              <a:buAutoNum type="arabicPeriod"/>
              <a:defRPr/>
            </a:pPr>
            <a:r>
              <a:rPr lang="en-US" altLang="ko-KR" sz="2000" dirty="0">
                <a:solidFill>
                  <a:srgbClr val="000000"/>
                </a:solidFill>
              </a:rPr>
              <a:t>0</a:t>
            </a:r>
            <a:r>
              <a:rPr lang="ko-KR" altLang="en-US" sz="2000" dirty="0">
                <a:solidFill>
                  <a:srgbClr val="000000"/>
                </a:solidFill>
              </a:rPr>
              <a:t>과 </a:t>
            </a:r>
            <a:r>
              <a:rPr lang="en-US" altLang="ko-KR" sz="2000" dirty="0">
                <a:solidFill>
                  <a:srgbClr val="000000"/>
                </a:solidFill>
              </a:rPr>
              <a:t>1</a:t>
            </a:r>
            <a:r>
              <a:rPr lang="ko-KR" altLang="en-US" sz="2000" dirty="0">
                <a:solidFill>
                  <a:srgbClr val="000000"/>
                </a:solidFill>
              </a:rPr>
              <a:t>의 숫자로만 이루어진 상자</a:t>
            </a:r>
            <a:r>
              <a:rPr lang="en-US" altLang="ko-KR" sz="2000" dirty="0">
                <a:solidFill>
                  <a:srgbClr val="000000"/>
                </a:solidFill>
              </a:rPr>
              <a:t>: </a:t>
            </a:r>
            <a:r>
              <a:rPr lang="ko-KR" altLang="en-US" sz="2000" dirty="0">
                <a:solidFill>
                  <a:srgbClr val="000000"/>
                </a:solidFill>
              </a:rPr>
              <a:t>추출 횟수가 많은 경우</a:t>
            </a:r>
            <a:endParaRPr lang="en-US" altLang="ko-KR" sz="2000" dirty="0">
              <a:solidFill>
                <a:srgbClr val="000000"/>
              </a:solidFill>
            </a:endParaRPr>
          </a:p>
          <a:p>
            <a:pPr marL="381000" indent="-381000" algn="l">
              <a:buFontTx/>
              <a:buAutoNum type="arabicPeriod"/>
              <a:defRPr/>
            </a:pPr>
            <a:r>
              <a:rPr lang="en-US" altLang="ko-KR" sz="2000" dirty="0">
                <a:solidFill>
                  <a:srgbClr val="000000"/>
                </a:solidFill>
              </a:rPr>
              <a:t>0</a:t>
            </a:r>
            <a:r>
              <a:rPr lang="ko-KR" altLang="en-US" sz="2000" dirty="0">
                <a:solidFill>
                  <a:srgbClr val="000000"/>
                </a:solidFill>
              </a:rPr>
              <a:t>과 </a:t>
            </a:r>
            <a:r>
              <a:rPr lang="en-US" altLang="ko-KR" sz="2000" dirty="0">
                <a:solidFill>
                  <a:srgbClr val="000000"/>
                </a:solidFill>
              </a:rPr>
              <a:t>1</a:t>
            </a:r>
            <a:r>
              <a:rPr lang="ko-KR" altLang="en-US" sz="2000" dirty="0">
                <a:solidFill>
                  <a:srgbClr val="000000"/>
                </a:solidFill>
              </a:rPr>
              <a:t>의 숫자로만 이루어진 상자</a:t>
            </a:r>
            <a:r>
              <a:rPr lang="en-US" altLang="ko-KR" sz="2000" dirty="0">
                <a:solidFill>
                  <a:srgbClr val="000000"/>
                </a:solidFill>
              </a:rPr>
              <a:t>: </a:t>
            </a:r>
            <a:r>
              <a:rPr lang="ko-KR" altLang="en-US" sz="2000" dirty="0">
                <a:solidFill>
                  <a:srgbClr val="000000"/>
                </a:solidFill>
              </a:rPr>
              <a:t>추출 횟수가 적은 경우</a:t>
            </a:r>
            <a:endParaRPr lang="en-US" altLang="ko-KR" sz="2000" dirty="0">
              <a:solidFill>
                <a:srgbClr val="000000"/>
              </a:solidFill>
            </a:endParaRPr>
          </a:p>
          <a:p>
            <a:pPr marL="381000" indent="-381000" algn="l">
              <a:buFontTx/>
              <a:buAutoNum type="arabicPeriod"/>
              <a:defRPr/>
            </a:pPr>
            <a:r>
              <a:rPr lang="en-US" altLang="ko-KR" sz="2000" dirty="0">
                <a:solidFill>
                  <a:srgbClr val="000000"/>
                </a:solidFill>
              </a:rPr>
              <a:t>t-</a:t>
            </a:r>
            <a:r>
              <a:rPr lang="ko-KR" altLang="en-US" sz="2000" dirty="0">
                <a:solidFill>
                  <a:srgbClr val="000000"/>
                </a:solidFill>
              </a:rPr>
              <a:t>검정</a:t>
            </a:r>
            <a:endParaRPr lang="en-US" altLang="ko-KR" sz="2000" dirty="0">
              <a:solidFill>
                <a:srgbClr val="000000"/>
              </a:solidFill>
            </a:endParaRPr>
          </a:p>
          <a:p>
            <a:pPr marL="381000" indent="-381000" algn="l">
              <a:buFontTx/>
              <a:buAutoNum type="arabicPeriod"/>
              <a:defRPr/>
            </a:pPr>
            <a:endParaRPr lang="ko-KR" altLang="en-US" sz="2000" dirty="0">
              <a:solidFill>
                <a:srgbClr val="000000"/>
              </a:solidFill>
            </a:endParaRPr>
          </a:p>
        </p:txBody>
      </p:sp>
    </p:spTree>
    <p:extLst>
      <p:ext uri="{BB962C8B-B14F-4D97-AF65-F5344CB8AC3E}">
        <p14:creationId xmlns:p14="http://schemas.microsoft.com/office/powerpoint/2010/main" val="383958372"/>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129284" y="548681"/>
            <a:ext cx="7772400" cy="1470025"/>
          </a:xfrm>
        </p:spPr>
        <p:txBody>
          <a:bodyPr/>
          <a:lstStyle/>
          <a:p>
            <a:r>
              <a:rPr lang="ko-KR" altLang="en-US" sz="4000" dirty="0"/>
              <a:t>유의성 검정</a:t>
            </a:r>
            <a:endParaRPr lang="ko-KR" altLang="en-US" dirty="0"/>
          </a:p>
        </p:txBody>
      </p:sp>
      <p:sp>
        <p:nvSpPr>
          <p:cNvPr id="6" name="내용 개체 틀 2"/>
          <p:cNvSpPr txBox="1">
            <a:spLocks/>
          </p:cNvSpPr>
          <p:nvPr/>
        </p:nvSpPr>
        <p:spPr>
          <a:xfrm>
            <a:off x="1981200" y="2215406"/>
            <a:ext cx="8229600" cy="4525963"/>
          </a:xfrm>
          <a:prstGeom prst="rect">
            <a:avLst/>
          </a:prstGeom>
        </p:spPr>
        <p:txBody>
          <a:bodyPr vert="horz" lIns="91440" tIns="45720" rIns="91440" bIns="45720" rtlCol="0">
            <a:normAutofit/>
          </a:bodyPr>
          <a:lstStyle/>
          <a:p>
            <a:pPr algn="just">
              <a:lnSpc>
                <a:spcPct val="160000"/>
              </a:lnSpc>
              <a:defRPr/>
            </a:pPr>
            <a:r>
              <a:rPr lang="en-US" altLang="ko-KR" sz="2400" kern="0">
                <a:solidFill>
                  <a:srgbClr val="000000"/>
                </a:solidFill>
                <a:latin typeface="+mn-ea"/>
              </a:rPr>
              <a:t>‘Obvious' is the most dangerous word in mathematics. </a:t>
            </a:r>
          </a:p>
          <a:p>
            <a:pPr algn="just">
              <a:lnSpc>
                <a:spcPct val="160000"/>
              </a:lnSpc>
              <a:defRPr/>
            </a:pPr>
            <a:r>
              <a:rPr lang="en-US" altLang="ko-KR" sz="2400" kern="0">
                <a:solidFill>
                  <a:srgbClr val="000000"/>
                </a:solidFill>
                <a:latin typeface="+mn-ea"/>
              </a:rPr>
              <a:t>-E. Bell, </a:t>
            </a:r>
            <a:r>
              <a:rPr lang="ko-KR" altLang="en-US" sz="2400" kern="0">
                <a:solidFill>
                  <a:srgbClr val="000000"/>
                </a:solidFill>
                <a:latin typeface="+mn-ea"/>
              </a:rPr>
              <a:t>스코트랜드</a:t>
            </a:r>
            <a:r>
              <a:rPr lang="en-US" altLang="ko-KR" sz="2400" kern="0">
                <a:solidFill>
                  <a:srgbClr val="000000"/>
                </a:solidFill>
                <a:latin typeface="+mn-ea"/>
              </a:rPr>
              <a:t>, 1883~1960</a:t>
            </a:r>
          </a:p>
          <a:p>
            <a:pPr algn="ctr">
              <a:spcBef>
                <a:spcPct val="20000"/>
              </a:spcBef>
              <a:defRPr/>
            </a:pPr>
            <a:endParaRPr lang="ko-KR" altLang="en-US" sz="3200" dirty="0">
              <a:solidFill>
                <a:schemeClr val="tx1">
                  <a:tint val="75000"/>
                </a:schemeClr>
              </a:solidFill>
            </a:endParaRPr>
          </a:p>
        </p:txBody>
      </p:sp>
    </p:spTree>
    <p:extLst>
      <p:ext uri="{BB962C8B-B14F-4D97-AF65-F5344CB8AC3E}">
        <p14:creationId xmlns:p14="http://schemas.microsoft.com/office/powerpoint/2010/main" val="327981684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952625" y="214313"/>
            <a:ext cx="8229600" cy="1143000"/>
          </a:xfrm>
        </p:spPr>
        <p:txBody>
          <a:bodyPr rtlCol="0">
            <a:normAutofit/>
          </a:bodyPr>
          <a:lstStyle/>
          <a:p>
            <a:pPr>
              <a:defRPr/>
            </a:pPr>
            <a:r>
              <a:rPr lang="en-US" altLang="ko-KR" sz="4000" dirty="0">
                <a:latin typeface="+mj-ea"/>
              </a:rPr>
              <a:t>1. </a:t>
            </a:r>
            <a:r>
              <a:rPr lang="ko-KR" altLang="en-US" sz="4000" dirty="0">
                <a:latin typeface="+mj-ea"/>
              </a:rPr>
              <a:t>가설검정의 원리</a:t>
            </a:r>
          </a:p>
        </p:txBody>
      </p:sp>
      <p:sp>
        <p:nvSpPr>
          <p:cNvPr id="57347" name="Rectangle 3"/>
          <p:cNvSpPr>
            <a:spLocks noGrp="1" noChangeArrowheads="1"/>
          </p:cNvSpPr>
          <p:nvPr>
            <p:ph idx="1"/>
          </p:nvPr>
        </p:nvSpPr>
        <p:spPr>
          <a:xfrm>
            <a:off x="2100160" y="2119834"/>
            <a:ext cx="8028289" cy="4333503"/>
          </a:xfrm>
        </p:spPr>
        <p:txBody>
          <a:bodyPr rtlCol="0">
            <a:normAutofit/>
          </a:bodyPr>
          <a:lstStyle/>
          <a:p>
            <a:pPr marL="0" indent="0">
              <a:lnSpc>
                <a:spcPct val="150000"/>
              </a:lnSpc>
              <a:spcBef>
                <a:spcPts val="24"/>
              </a:spcBef>
              <a:buNone/>
              <a:defRPr/>
            </a:pPr>
            <a:r>
              <a:rPr kumimoji="1" lang="ko-KR" altLang="en-US" sz="1800" dirty="0">
                <a:latin typeface="+mn-ea"/>
              </a:rPr>
              <a:t>새로운 조세제도 제안하는 국회의원의 주장</a:t>
            </a:r>
          </a:p>
          <a:p>
            <a:pPr marL="741600" indent="-284400">
              <a:lnSpc>
                <a:spcPct val="150000"/>
              </a:lnSpc>
              <a:spcBef>
                <a:spcPts val="24"/>
              </a:spcBef>
              <a:defRPr/>
            </a:pPr>
            <a:r>
              <a:rPr kumimoji="1" lang="en-US" altLang="ko-KR" sz="1600" dirty="0">
                <a:latin typeface="+mn-ea"/>
              </a:rPr>
              <a:t>“</a:t>
            </a:r>
            <a:r>
              <a:rPr kumimoji="1" lang="ko-KR" altLang="en-US" sz="1600" dirty="0">
                <a:latin typeface="+mn-ea"/>
              </a:rPr>
              <a:t>제안된 세법은 조세수입을 증가시키지도 감소시키지도 않는다</a:t>
            </a:r>
            <a:r>
              <a:rPr kumimoji="1" lang="en-US" altLang="ko-KR" sz="1600" dirty="0">
                <a:latin typeface="+mn-ea"/>
              </a:rPr>
              <a:t>.”</a:t>
            </a:r>
          </a:p>
          <a:p>
            <a:pPr>
              <a:lnSpc>
                <a:spcPct val="150000"/>
              </a:lnSpc>
              <a:spcBef>
                <a:spcPts val="24"/>
              </a:spcBef>
              <a:buNone/>
              <a:defRPr/>
            </a:pPr>
            <a:endParaRPr kumimoji="1" lang="en-US" altLang="ko-KR" sz="1800" dirty="0">
              <a:latin typeface="+mn-ea"/>
            </a:endParaRPr>
          </a:p>
          <a:p>
            <a:pPr marL="0" indent="0">
              <a:lnSpc>
                <a:spcPct val="150000"/>
              </a:lnSpc>
              <a:spcBef>
                <a:spcPts val="24"/>
              </a:spcBef>
              <a:buClr>
                <a:srgbClr val="19426B"/>
              </a:buClr>
              <a:buNone/>
              <a:defRPr/>
            </a:pPr>
            <a:r>
              <a:rPr kumimoji="1" lang="ko-KR" altLang="en-US" sz="1800" dirty="0">
                <a:latin typeface="+mn-ea"/>
              </a:rPr>
              <a:t>주장의 타당성 확인</a:t>
            </a:r>
          </a:p>
          <a:p>
            <a:pPr marL="741600" indent="-284400">
              <a:lnSpc>
                <a:spcPct val="150000"/>
              </a:lnSpc>
              <a:spcBef>
                <a:spcPts val="24"/>
              </a:spcBef>
              <a:defRPr/>
            </a:pPr>
            <a:r>
              <a:rPr kumimoji="1" lang="ko-KR" altLang="en-US" sz="1600" dirty="0">
                <a:latin typeface="+mn-ea"/>
              </a:rPr>
              <a:t>모집단</a:t>
            </a:r>
            <a:r>
              <a:rPr kumimoji="1" lang="en-US" altLang="ko-KR" sz="1600" dirty="0">
                <a:latin typeface="+mn-ea"/>
              </a:rPr>
              <a:t>: 10</a:t>
            </a:r>
            <a:r>
              <a:rPr kumimoji="1" lang="ko-KR" altLang="en-US" sz="1600" dirty="0">
                <a:latin typeface="+mn-ea"/>
              </a:rPr>
              <a:t>만개의 납세자료를 </a:t>
            </a:r>
            <a:r>
              <a:rPr kumimoji="1" lang="ko-KR" altLang="en-US" sz="1600" dirty="0" err="1">
                <a:latin typeface="+mn-ea"/>
              </a:rPr>
              <a:t>표본틀</a:t>
            </a:r>
            <a:r>
              <a:rPr kumimoji="1" lang="en-US" altLang="ko-KR" sz="1600" dirty="0">
                <a:latin typeface="+mn-ea"/>
              </a:rPr>
              <a:t>(sampling framework)</a:t>
            </a:r>
            <a:r>
              <a:rPr kumimoji="1" lang="ko-KR" altLang="en-US" sz="1600" dirty="0">
                <a:latin typeface="+mn-ea"/>
              </a:rPr>
              <a:t>로 사용</a:t>
            </a:r>
          </a:p>
          <a:p>
            <a:pPr marL="741600" indent="-284400">
              <a:lnSpc>
                <a:spcPct val="150000"/>
              </a:lnSpc>
              <a:spcBef>
                <a:spcPts val="24"/>
              </a:spcBef>
              <a:defRPr/>
            </a:pPr>
            <a:r>
              <a:rPr kumimoji="1" lang="ko-KR" altLang="en-US" sz="1600" dirty="0">
                <a:latin typeface="+mn-ea"/>
              </a:rPr>
              <a:t>표본</a:t>
            </a:r>
            <a:r>
              <a:rPr kumimoji="1" lang="en-US" altLang="ko-KR" sz="1600" dirty="0">
                <a:latin typeface="+mn-ea"/>
              </a:rPr>
              <a:t>: </a:t>
            </a:r>
            <a:r>
              <a:rPr kumimoji="1" lang="ko-KR" altLang="en-US" sz="1600" dirty="0" err="1">
                <a:latin typeface="+mn-ea"/>
              </a:rPr>
              <a:t>표본틀로부터</a:t>
            </a:r>
            <a:r>
              <a:rPr kumimoji="1" lang="ko-KR" altLang="en-US" sz="1600" dirty="0">
                <a:latin typeface="+mn-ea"/>
              </a:rPr>
              <a:t> </a:t>
            </a:r>
            <a:r>
              <a:rPr kumimoji="1" lang="en-US" altLang="ko-KR" sz="1600" dirty="0">
                <a:latin typeface="+mn-ea"/>
              </a:rPr>
              <a:t>100</a:t>
            </a:r>
            <a:r>
              <a:rPr kumimoji="1" lang="ko-KR" altLang="en-US" sz="1600" dirty="0">
                <a:latin typeface="+mn-ea"/>
              </a:rPr>
              <a:t>개 자료를 무작위로 추출</a:t>
            </a:r>
          </a:p>
          <a:p>
            <a:pPr marL="741600" indent="-284400">
              <a:lnSpc>
                <a:spcPct val="150000"/>
              </a:lnSpc>
              <a:spcBef>
                <a:spcPts val="24"/>
              </a:spcBef>
              <a:defRPr/>
            </a:pPr>
            <a:r>
              <a:rPr kumimoji="1" lang="ko-KR" altLang="en-US" sz="1600" dirty="0">
                <a:latin typeface="+mn-ea"/>
              </a:rPr>
              <a:t>계산</a:t>
            </a:r>
            <a:r>
              <a:rPr kumimoji="1" lang="en-US" altLang="ko-KR" sz="1600" dirty="0">
                <a:latin typeface="+mn-ea"/>
              </a:rPr>
              <a:t>:  </a:t>
            </a:r>
            <a:r>
              <a:rPr kumimoji="1" lang="ko-KR" altLang="en-US" sz="1600" dirty="0">
                <a:latin typeface="+mn-ea"/>
              </a:rPr>
              <a:t>납세액의 차이</a:t>
            </a:r>
            <a:r>
              <a:rPr kumimoji="1" lang="en-US" altLang="ko-KR" sz="1600" dirty="0">
                <a:latin typeface="+mn-ea"/>
              </a:rPr>
              <a:t>=(</a:t>
            </a:r>
            <a:r>
              <a:rPr kumimoji="1" lang="ko-KR" altLang="en-US" sz="1600" dirty="0">
                <a:latin typeface="+mn-ea"/>
              </a:rPr>
              <a:t>새로운 세법 하 세금</a:t>
            </a:r>
            <a:r>
              <a:rPr kumimoji="1" lang="en-US" altLang="ko-KR" sz="1600" dirty="0">
                <a:latin typeface="+mn-ea"/>
              </a:rPr>
              <a:t>)–(</a:t>
            </a:r>
            <a:r>
              <a:rPr kumimoji="1" lang="ko-KR" altLang="en-US" sz="1600" dirty="0">
                <a:latin typeface="+mn-ea"/>
              </a:rPr>
              <a:t>종전 세법 하 세금</a:t>
            </a:r>
            <a:r>
              <a:rPr kumimoji="1" lang="en-US" altLang="ko-KR" sz="1600" dirty="0">
                <a:latin typeface="+mn-ea"/>
              </a:rPr>
              <a:t>)</a:t>
            </a:r>
            <a:r>
              <a:rPr kumimoji="1" lang="ko-KR" altLang="en-US" sz="1600" dirty="0">
                <a:solidFill>
                  <a:srgbClr val="FF0000"/>
                </a:solidFill>
                <a:latin typeface="+mn-ea"/>
              </a:rPr>
              <a:t> </a:t>
            </a:r>
            <a:endParaRPr kumimoji="1" lang="en-US" altLang="ko-KR" sz="1600" dirty="0">
              <a:latin typeface="+mn-ea"/>
            </a:endParaRPr>
          </a:p>
          <a:p>
            <a:pPr marL="1144800" lvl="1" indent="-230400">
              <a:lnSpc>
                <a:spcPct val="150000"/>
              </a:lnSpc>
              <a:spcBef>
                <a:spcPts val="24"/>
              </a:spcBef>
              <a:defRPr/>
            </a:pPr>
            <a:r>
              <a:rPr kumimoji="1" lang="ko-KR" altLang="en-US" sz="1400" dirty="0">
                <a:latin typeface="+mn-ea"/>
              </a:rPr>
              <a:t>납세액 차이의 표본평균 </a:t>
            </a:r>
            <a:r>
              <a:rPr kumimoji="1" lang="en-US" altLang="ko-KR" sz="1400" dirty="0">
                <a:latin typeface="+mn-ea"/>
              </a:rPr>
              <a:t>: -21</a:t>
            </a:r>
            <a:r>
              <a:rPr kumimoji="1" lang="ko-KR" altLang="en-US" sz="1400" dirty="0">
                <a:latin typeface="+mn-ea"/>
              </a:rPr>
              <a:t>만 </a:t>
            </a:r>
            <a:r>
              <a:rPr kumimoji="1" lang="en-US" altLang="ko-KR" sz="1400" dirty="0">
                <a:latin typeface="+mn-ea"/>
              </a:rPr>
              <a:t>9</a:t>
            </a:r>
            <a:r>
              <a:rPr kumimoji="1" lang="ko-KR" altLang="en-US" sz="1400" dirty="0">
                <a:latin typeface="+mn-ea"/>
              </a:rPr>
              <a:t>천원 </a:t>
            </a:r>
            <a:endParaRPr kumimoji="1" lang="en-US" altLang="ko-KR" sz="1400" dirty="0">
              <a:latin typeface="+mn-ea"/>
            </a:endParaRPr>
          </a:p>
          <a:p>
            <a:pPr marL="1144800" lvl="1" indent="-230400">
              <a:lnSpc>
                <a:spcPct val="150000"/>
              </a:lnSpc>
              <a:spcBef>
                <a:spcPts val="24"/>
              </a:spcBef>
              <a:defRPr/>
            </a:pPr>
            <a:r>
              <a:rPr kumimoji="1" lang="ko-KR" altLang="en-US" sz="1400" dirty="0">
                <a:latin typeface="+mn-ea"/>
              </a:rPr>
              <a:t>납세액 차이의 표본표준편차 </a:t>
            </a:r>
            <a:r>
              <a:rPr kumimoji="1" lang="en-US" altLang="ko-KR" sz="1400" dirty="0">
                <a:latin typeface="+mn-ea"/>
              </a:rPr>
              <a:t>: 73</a:t>
            </a:r>
            <a:r>
              <a:rPr kumimoji="1" lang="ko-KR" altLang="en-US" sz="1400" dirty="0">
                <a:latin typeface="+mn-ea"/>
              </a:rPr>
              <a:t>만원</a:t>
            </a:r>
            <a:endParaRPr kumimoji="1" lang="en-US" altLang="ko-KR" sz="1400" dirty="0">
              <a:latin typeface="+mn-ea"/>
            </a:endParaRPr>
          </a:p>
          <a:p>
            <a:pPr marL="0" indent="0">
              <a:lnSpc>
                <a:spcPct val="150000"/>
              </a:lnSpc>
              <a:spcBef>
                <a:spcPts val="24"/>
              </a:spcBef>
              <a:buClr>
                <a:srgbClr val="19426B"/>
              </a:buClr>
              <a:buNone/>
              <a:defRPr/>
            </a:pPr>
            <a:r>
              <a:rPr kumimoji="1" lang="ko-KR" altLang="en-US" sz="1800" dirty="0">
                <a:latin typeface="+mn-ea"/>
              </a:rPr>
              <a:t>납세자 </a:t>
            </a:r>
            <a:r>
              <a:rPr kumimoji="1" lang="en-US" altLang="ko-KR" sz="1800" dirty="0">
                <a:latin typeface="+mn-ea"/>
              </a:rPr>
              <a:t>1</a:t>
            </a:r>
            <a:r>
              <a:rPr kumimoji="1" lang="ko-KR" altLang="en-US" sz="1800" dirty="0">
                <a:latin typeface="+mn-ea"/>
              </a:rPr>
              <a:t>인당 평균 </a:t>
            </a:r>
            <a:r>
              <a:rPr kumimoji="1" lang="en-US" altLang="ko-KR" sz="1800" dirty="0">
                <a:latin typeface="+mn-ea"/>
              </a:rPr>
              <a:t>21</a:t>
            </a:r>
            <a:r>
              <a:rPr kumimoji="1" lang="ko-KR" altLang="en-US" sz="1800" dirty="0">
                <a:latin typeface="+mn-ea"/>
              </a:rPr>
              <a:t>만 </a:t>
            </a:r>
            <a:r>
              <a:rPr kumimoji="1" lang="en-US" altLang="ko-KR" sz="1800" dirty="0">
                <a:latin typeface="+mn-ea"/>
              </a:rPr>
              <a:t>9</a:t>
            </a:r>
            <a:r>
              <a:rPr kumimoji="1" lang="ko-KR" altLang="en-US" sz="1800" dirty="0">
                <a:latin typeface="+mn-ea"/>
              </a:rPr>
              <a:t>천원 납세액이 감소하는 것으로 관찰된 것은 우연일까 아니면 실질적일까</a:t>
            </a:r>
            <a:r>
              <a:rPr kumimoji="1" lang="en-US" altLang="ko-KR" sz="1800" dirty="0">
                <a:latin typeface="+mn-ea"/>
              </a:rPr>
              <a:t>?</a:t>
            </a:r>
            <a:endParaRPr lang="en-US" altLang="ko-KR" sz="1800" dirty="0">
              <a:latin typeface="굴림" pitchFamily="50" charset="-127"/>
              <a:ea typeface="굴림" pitchFamily="50" charset="-127"/>
            </a:endParaRPr>
          </a:p>
          <a:p>
            <a:pPr>
              <a:lnSpc>
                <a:spcPct val="150000"/>
              </a:lnSpc>
              <a:spcBef>
                <a:spcPts val="24"/>
              </a:spcBef>
              <a:buNone/>
              <a:defRPr/>
            </a:pPr>
            <a:endParaRPr kumimoji="1" lang="en-US" altLang="ko-KR" sz="2400" dirty="0">
              <a:latin typeface="+mn-ea"/>
            </a:endParaRPr>
          </a:p>
          <a:p>
            <a:pPr>
              <a:buNone/>
              <a:defRPr/>
            </a:pPr>
            <a:endParaRPr kumimoji="1" lang="ko-KR" altLang="en-US" sz="2400" dirty="0">
              <a:latin typeface="+mn-ea"/>
            </a:endParaRPr>
          </a:p>
        </p:txBody>
      </p:sp>
      <p:sp>
        <p:nvSpPr>
          <p:cNvPr id="4" name="AutoShape 5"/>
          <p:cNvSpPr>
            <a:spLocks noChangeArrowheads="1"/>
          </p:cNvSpPr>
          <p:nvPr/>
        </p:nvSpPr>
        <p:spPr bwMode="auto">
          <a:xfrm>
            <a:off x="1988544" y="1627201"/>
            <a:ext cx="209123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가설검정의 예시</a:t>
            </a:r>
            <a:endParaRPr lang="en-US" altLang="ko-KR" b="1" dirty="0">
              <a:latin typeface="+mj-ea"/>
              <a:ea typeface="+mj-ea"/>
            </a:endParaRPr>
          </a:p>
        </p:txBody>
      </p:sp>
    </p:spTree>
    <p:extLst>
      <p:ext uri="{BB962C8B-B14F-4D97-AF65-F5344CB8AC3E}">
        <p14:creationId xmlns:p14="http://schemas.microsoft.com/office/powerpoint/2010/main" val="1307789578"/>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9" name="Text Box 9"/>
          <p:cNvSpPr txBox="1">
            <a:spLocks noChangeArrowheads="1"/>
          </p:cNvSpPr>
          <p:nvPr/>
        </p:nvSpPr>
        <p:spPr bwMode="auto">
          <a:xfrm>
            <a:off x="1946274" y="2278028"/>
            <a:ext cx="8436006" cy="4247317"/>
          </a:xfrm>
          <a:prstGeom prst="rect">
            <a:avLst/>
          </a:prstGeom>
          <a:noFill/>
          <a:ln w="9525">
            <a:noFill/>
            <a:miter lim="800000"/>
            <a:headEnd/>
            <a:tailEnd/>
          </a:ln>
          <a:effectLst/>
        </p:spPr>
        <p:txBody>
          <a:bodyPr wrap="square">
            <a:spAutoFit/>
          </a:bodyPr>
          <a:lstStyle/>
          <a:p>
            <a:pPr>
              <a:lnSpc>
                <a:spcPct val="150000"/>
              </a:lnSpc>
              <a:spcBef>
                <a:spcPts val="24"/>
              </a:spcBef>
              <a:defRPr/>
            </a:pPr>
            <a:r>
              <a:rPr lang="ko-KR" altLang="en-US" dirty="0">
                <a:latin typeface="+mn-ea"/>
              </a:rPr>
              <a:t>상자모형</a:t>
            </a:r>
            <a:r>
              <a:rPr lang="en-US" altLang="ko-KR" dirty="0">
                <a:latin typeface="+mn-ea"/>
              </a:rPr>
              <a:t> </a:t>
            </a:r>
          </a:p>
          <a:p>
            <a:pPr marL="741600" indent="-285750">
              <a:lnSpc>
                <a:spcPct val="150000"/>
              </a:lnSpc>
              <a:spcBef>
                <a:spcPts val="24"/>
              </a:spcBef>
              <a:buFont typeface="Arial" panose="020B0604020202020204" pitchFamily="34" charset="0"/>
              <a:buChar char="•"/>
              <a:defRPr/>
            </a:pPr>
            <a:r>
              <a:rPr lang="en-US" altLang="ko-KR" sz="1600" dirty="0">
                <a:latin typeface="+mn-ea"/>
              </a:rPr>
              <a:t>10</a:t>
            </a:r>
            <a:r>
              <a:rPr lang="ko-KR" altLang="en-US" sz="1600" dirty="0">
                <a:latin typeface="+mn-ea"/>
              </a:rPr>
              <a:t>만장의 카드가 든 상자에서 </a:t>
            </a:r>
            <a:r>
              <a:rPr lang="en-US" altLang="ko-KR" sz="1600" dirty="0">
                <a:latin typeface="+mn-ea"/>
              </a:rPr>
              <a:t>100</a:t>
            </a:r>
            <a:r>
              <a:rPr lang="ko-KR" altLang="en-US" sz="1600" dirty="0">
                <a:latin typeface="+mn-ea"/>
              </a:rPr>
              <a:t>장 무작위 추출</a:t>
            </a:r>
          </a:p>
          <a:p>
            <a:pPr marL="741600" indent="-285750">
              <a:lnSpc>
                <a:spcPct val="150000"/>
              </a:lnSpc>
              <a:spcBef>
                <a:spcPts val="24"/>
              </a:spcBef>
              <a:buFont typeface="Arial" panose="020B0604020202020204" pitchFamily="34" charset="0"/>
              <a:buChar char="•"/>
              <a:defRPr/>
            </a:pPr>
            <a:r>
              <a:rPr lang="ko-KR" altLang="en-US" sz="1600" dirty="0">
                <a:latin typeface="+mn-ea"/>
              </a:rPr>
              <a:t>각각의 카드에 적힌 숫자는 </a:t>
            </a:r>
            <a:r>
              <a:rPr lang="ko-KR" altLang="en-US" sz="1600" dirty="0" err="1">
                <a:latin typeface="+mn-ea"/>
              </a:rPr>
              <a:t>납세자별</a:t>
            </a:r>
            <a:r>
              <a:rPr lang="ko-KR" altLang="en-US" sz="1600" dirty="0">
                <a:latin typeface="+mn-ea"/>
              </a:rPr>
              <a:t> 납세액의 차이</a:t>
            </a:r>
            <a:endParaRPr lang="en-US" altLang="ko-KR" sz="1600" dirty="0">
              <a:latin typeface="+mn-ea"/>
            </a:endParaRPr>
          </a:p>
          <a:p>
            <a:pPr marL="741600" indent="-285750">
              <a:lnSpc>
                <a:spcPct val="150000"/>
              </a:lnSpc>
              <a:spcBef>
                <a:spcPts val="24"/>
              </a:spcBef>
              <a:buFont typeface="Arial" panose="020B0604020202020204" pitchFamily="34" charset="0"/>
              <a:buChar char="•"/>
              <a:defRPr/>
            </a:pPr>
            <a:r>
              <a:rPr lang="ko-KR" altLang="en-US" sz="1600" dirty="0">
                <a:latin typeface="+mn-ea"/>
              </a:rPr>
              <a:t>일단 새로운 세법을 제안한 국회위원의 주장이 옳다고 치자</a:t>
            </a:r>
            <a:r>
              <a:rPr lang="en-US" altLang="ko-KR" sz="1600" dirty="0">
                <a:latin typeface="+mn-ea"/>
              </a:rPr>
              <a:t>. </a:t>
            </a:r>
            <a:r>
              <a:rPr lang="ko-KR" altLang="en-US" sz="1600" dirty="0">
                <a:latin typeface="+mn-ea"/>
              </a:rPr>
              <a:t>즉 잠정적으로 상자의 평균이 </a:t>
            </a:r>
            <a:r>
              <a:rPr lang="en-US" altLang="ko-KR" sz="1600" dirty="0">
                <a:latin typeface="+mn-ea"/>
              </a:rPr>
              <a:t>0</a:t>
            </a:r>
            <a:r>
              <a:rPr lang="ko-KR" altLang="en-US" sz="1600" dirty="0">
                <a:latin typeface="+mn-ea"/>
              </a:rPr>
              <a:t>이라고 가정해보자</a:t>
            </a:r>
            <a:r>
              <a:rPr lang="en-US" altLang="ko-KR" sz="1600" dirty="0">
                <a:latin typeface="+mn-ea"/>
              </a:rPr>
              <a:t>.</a:t>
            </a:r>
          </a:p>
          <a:p>
            <a:pPr>
              <a:lnSpc>
                <a:spcPct val="150000"/>
              </a:lnSpc>
              <a:spcBef>
                <a:spcPts val="24"/>
              </a:spcBef>
              <a:defRPr/>
            </a:pPr>
            <a:r>
              <a:rPr lang="ko-KR" altLang="en-US" dirty="0">
                <a:latin typeface="+mn-ea"/>
              </a:rPr>
              <a:t>가설검정 </a:t>
            </a:r>
            <a:endParaRPr lang="en-US" altLang="ko-KR" dirty="0">
              <a:latin typeface="+mn-ea"/>
            </a:endParaRPr>
          </a:p>
          <a:p>
            <a:pPr marL="741600" indent="-285750">
              <a:lnSpc>
                <a:spcPct val="150000"/>
              </a:lnSpc>
              <a:spcBef>
                <a:spcPts val="24"/>
              </a:spcBef>
              <a:buFont typeface="Arial" panose="020B0604020202020204" pitchFamily="34" charset="0"/>
              <a:buChar char="•"/>
              <a:defRPr/>
            </a:pPr>
            <a:r>
              <a:rPr lang="ko-KR" altLang="en-US" sz="1600" dirty="0">
                <a:latin typeface="+mn-ea"/>
              </a:rPr>
              <a:t>이제 표본평균을 가지고 위 주장의 타당성을 검정해보자</a:t>
            </a:r>
            <a:r>
              <a:rPr lang="en-US" altLang="ko-KR" sz="1600" dirty="0">
                <a:latin typeface="+mn-ea"/>
              </a:rPr>
              <a:t>. </a:t>
            </a:r>
          </a:p>
          <a:p>
            <a:pPr marL="741600" indent="-285750">
              <a:lnSpc>
                <a:spcPct val="150000"/>
              </a:lnSpc>
              <a:spcBef>
                <a:spcPts val="24"/>
              </a:spcBef>
              <a:buFont typeface="Arial" panose="020B0604020202020204" pitchFamily="34" charset="0"/>
              <a:buChar char="•"/>
              <a:defRPr/>
            </a:pPr>
            <a:r>
              <a:rPr lang="en-US" altLang="ko-KR" sz="1600" dirty="0">
                <a:latin typeface="+mn-ea"/>
              </a:rPr>
              <a:t>(</a:t>
            </a:r>
            <a:r>
              <a:rPr lang="ko-KR" altLang="en-US" sz="1600" dirty="0">
                <a:latin typeface="+mn-ea"/>
              </a:rPr>
              <a:t>표본평균의 표준오차</a:t>
            </a:r>
            <a:r>
              <a:rPr lang="en-US" altLang="ko-KR" sz="1600" dirty="0">
                <a:latin typeface="+mn-ea"/>
              </a:rPr>
              <a:t>) =</a:t>
            </a:r>
            <a:r>
              <a:rPr lang="ko-KR" altLang="en-US" sz="1600" dirty="0">
                <a:latin typeface="+mn-ea"/>
              </a:rPr>
              <a:t> </a:t>
            </a:r>
            <a:r>
              <a:rPr lang="en-US" altLang="ko-KR" sz="1600" dirty="0">
                <a:latin typeface="+mn-ea"/>
              </a:rPr>
              <a:t>73</a:t>
            </a:r>
            <a:r>
              <a:rPr lang="ko-KR" altLang="en-US" sz="1600" dirty="0">
                <a:latin typeface="+mn-ea"/>
              </a:rPr>
              <a:t>만원</a:t>
            </a:r>
            <a:r>
              <a:rPr lang="en-US" altLang="ko-KR" sz="1600" dirty="0">
                <a:latin typeface="+mn-ea"/>
              </a:rPr>
              <a:t>/       = 7</a:t>
            </a:r>
            <a:r>
              <a:rPr lang="ko-KR" altLang="en-US" sz="1600" dirty="0">
                <a:latin typeface="+mn-ea"/>
              </a:rPr>
              <a:t>만 </a:t>
            </a:r>
            <a:r>
              <a:rPr lang="en-US" altLang="ko-KR" sz="1600" dirty="0">
                <a:latin typeface="+mn-ea"/>
              </a:rPr>
              <a:t>3</a:t>
            </a:r>
            <a:r>
              <a:rPr lang="ko-KR" altLang="en-US" sz="1600" dirty="0">
                <a:latin typeface="+mn-ea"/>
              </a:rPr>
              <a:t>천원</a:t>
            </a:r>
            <a:endParaRPr lang="en-US" altLang="ko-KR" sz="1600" dirty="0">
              <a:latin typeface="+mn-ea"/>
            </a:endParaRPr>
          </a:p>
          <a:p>
            <a:pPr marL="741600" indent="-285750">
              <a:lnSpc>
                <a:spcPct val="150000"/>
              </a:lnSpc>
              <a:spcBef>
                <a:spcPts val="24"/>
              </a:spcBef>
              <a:buFont typeface="Arial" panose="020B0604020202020204" pitchFamily="34" charset="0"/>
              <a:buChar char="•"/>
              <a:defRPr/>
            </a:pPr>
            <a:r>
              <a:rPr lang="en-US" altLang="ko-KR" sz="1600" dirty="0">
                <a:latin typeface="+mn-ea"/>
              </a:rPr>
              <a:t>(</a:t>
            </a:r>
            <a:r>
              <a:rPr lang="ko-KR" altLang="en-US" sz="1600" dirty="0">
                <a:latin typeface="+mn-ea"/>
              </a:rPr>
              <a:t>자료와 주장의 표준화된 차이</a:t>
            </a:r>
            <a:r>
              <a:rPr lang="en-US" altLang="ko-KR" sz="1600" dirty="0">
                <a:latin typeface="+mn-ea"/>
              </a:rPr>
              <a:t>)=(-21.9</a:t>
            </a:r>
            <a:r>
              <a:rPr lang="ko-KR" altLang="en-US" sz="1600" dirty="0">
                <a:latin typeface="+mn-ea"/>
              </a:rPr>
              <a:t>만원</a:t>
            </a:r>
            <a:r>
              <a:rPr lang="en-US" altLang="ko-KR" sz="1600" dirty="0">
                <a:latin typeface="+mn-ea"/>
              </a:rPr>
              <a:t>-0)/(7.3</a:t>
            </a:r>
            <a:r>
              <a:rPr lang="ko-KR" altLang="en-US" sz="1600" dirty="0">
                <a:latin typeface="+mn-ea"/>
              </a:rPr>
              <a:t>만원</a:t>
            </a:r>
            <a:r>
              <a:rPr lang="en-US" altLang="ko-KR" sz="1600" dirty="0">
                <a:latin typeface="+mn-ea"/>
              </a:rPr>
              <a:t>)=-3 </a:t>
            </a:r>
          </a:p>
          <a:p>
            <a:pPr marL="741600" indent="-285750">
              <a:lnSpc>
                <a:spcPct val="150000"/>
              </a:lnSpc>
              <a:spcBef>
                <a:spcPts val="24"/>
              </a:spcBef>
              <a:buFont typeface="Arial" panose="020B0604020202020204" pitchFamily="34" charset="0"/>
              <a:buChar char="•"/>
              <a:defRPr/>
            </a:pPr>
            <a:r>
              <a:rPr lang="ko-KR" altLang="en-US" sz="1600" dirty="0">
                <a:latin typeface="+mn-ea"/>
              </a:rPr>
              <a:t>참으로 모평균이 </a:t>
            </a:r>
            <a:r>
              <a:rPr lang="en-US" altLang="ko-KR" sz="1600" dirty="0">
                <a:latin typeface="+mn-ea"/>
              </a:rPr>
              <a:t>0</a:t>
            </a:r>
            <a:r>
              <a:rPr lang="ko-KR" altLang="en-US" sz="1600" dirty="0">
                <a:latin typeface="+mn-ea"/>
              </a:rPr>
              <a:t>이었다면 위의 표준화된 차이가 </a:t>
            </a:r>
            <a:r>
              <a:rPr lang="en-US" altLang="ko-KR" sz="1600" dirty="0">
                <a:latin typeface="+mn-ea"/>
              </a:rPr>
              <a:t>-3</a:t>
            </a:r>
            <a:r>
              <a:rPr lang="ko-KR" altLang="en-US" sz="1600" dirty="0">
                <a:latin typeface="+mn-ea"/>
              </a:rPr>
              <a:t> 또는 이보다 더 극단적인 값으로 얻어졌을 가능성은 </a:t>
            </a:r>
            <a:r>
              <a:rPr lang="en-US" altLang="ko-KR" sz="1600" dirty="0">
                <a:latin typeface="+mn-ea"/>
              </a:rPr>
              <a:t>0.1%</a:t>
            </a:r>
            <a:r>
              <a:rPr lang="ko-KR" altLang="en-US" sz="1600" dirty="0">
                <a:latin typeface="+mn-ea"/>
              </a:rPr>
              <a:t>에 불과</a:t>
            </a:r>
          </a:p>
        </p:txBody>
      </p:sp>
      <p:sp>
        <p:nvSpPr>
          <p:cNvPr id="14" name="Rectangle 2"/>
          <p:cNvSpPr>
            <a:spLocks noGrp="1" noChangeArrowheads="1"/>
          </p:cNvSpPr>
          <p:nvPr>
            <p:ph type="title"/>
          </p:nvPr>
        </p:nvSpPr>
        <p:spPr>
          <a:xfrm>
            <a:off x="1952625" y="214313"/>
            <a:ext cx="8229600" cy="1143000"/>
          </a:xfrm>
        </p:spPr>
        <p:txBody>
          <a:bodyPr rtlCol="0">
            <a:normAutofit/>
          </a:bodyPr>
          <a:lstStyle/>
          <a:p>
            <a:pPr>
              <a:defRPr/>
            </a:pPr>
            <a:r>
              <a:rPr lang="en-US" altLang="ko-KR" sz="4000" dirty="0">
                <a:latin typeface="+mj-ea"/>
              </a:rPr>
              <a:t>1. </a:t>
            </a:r>
            <a:r>
              <a:rPr lang="ko-KR" altLang="en-US" sz="4000" dirty="0">
                <a:latin typeface="+mj-ea"/>
              </a:rPr>
              <a:t>가설검정의 원리</a:t>
            </a:r>
          </a:p>
        </p:txBody>
      </p:sp>
      <p:graphicFrame>
        <p:nvGraphicFramePr>
          <p:cNvPr id="12" name="Object 18"/>
          <p:cNvGraphicFramePr>
            <a:graphicFrameLocks noChangeAspect="1"/>
          </p:cNvGraphicFramePr>
          <p:nvPr/>
        </p:nvGraphicFramePr>
        <p:xfrm>
          <a:off x="5735960" y="5021362"/>
          <a:ext cx="509992" cy="351854"/>
        </p:xfrm>
        <a:graphic>
          <a:graphicData uri="http://schemas.openxmlformats.org/presentationml/2006/ole">
            <mc:AlternateContent xmlns:mc="http://schemas.openxmlformats.org/markup-compatibility/2006">
              <mc:Choice xmlns:v="urn:schemas-microsoft-com:vml" Requires="v">
                <p:oleObj spid="_x0000_s34825" name="수식" r:id="rId3" imgW="381000" imgH="228600" progId="Equation.3">
                  <p:embed/>
                </p:oleObj>
              </mc:Choice>
              <mc:Fallback>
                <p:oleObj name="수식" r:id="rId3" imgW="381000" imgH="228600" progId="Equation.3">
                  <p:embed/>
                  <p:pic>
                    <p:nvPicPr>
                      <p:cNvPr id="12"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5960" y="5021362"/>
                        <a:ext cx="509992" cy="3518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5"/>
          <p:cNvSpPr>
            <a:spLocks noChangeArrowheads="1"/>
          </p:cNvSpPr>
          <p:nvPr/>
        </p:nvSpPr>
        <p:spPr bwMode="auto">
          <a:xfrm>
            <a:off x="1988544" y="1628801"/>
            <a:ext cx="209123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가설검정의 예시</a:t>
            </a:r>
            <a:endParaRPr lang="en-US" altLang="ko-KR" b="1" dirty="0">
              <a:latin typeface="+mj-ea"/>
              <a:ea typeface="+mj-ea"/>
            </a:endParaRPr>
          </a:p>
        </p:txBody>
      </p:sp>
    </p:spTree>
    <p:extLst>
      <p:ext uri="{BB962C8B-B14F-4D97-AF65-F5344CB8AC3E}">
        <p14:creationId xmlns:p14="http://schemas.microsoft.com/office/powerpoint/2010/main" val="47133575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3"/>
          <p:cNvSpPr>
            <a:spLocks noGrp="1" noChangeArrowheads="1"/>
          </p:cNvSpPr>
          <p:nvPr>
            <p:ph idx="1"/>
          </p:nvPr>
        </p:nvSpPr>
        <p:spPr>
          <a:xfrm>
            <a:off x="1714500" y="2490936"/>
            <a:ext cx="8763000" cy="3962400"/>
          </a:xfrm>
        </p:spPr>
        <p:txBody>
          <a:bodyPr/>
          <a:lstStyle/>
          <a:p>
            <a:pPr marL="0" indent="0">
              <a:buNone/>
            </a:pPr>
            <a:r>
              <a:rPr lang="ko-KR" altLang="en-US" sz="1800" dirty="0" err="1">
                <a:cs typeface="맑은 고딕"/>
              </a:rPr>
              <a:t>귀무가설</a:t>
            </a:r>
            <a:r>
              <a:rPr lang="en-US" altLang="ko-KR" sz="1800" dirty="0">
                <a:cs typeface="맑은 고딕"/>
              </a:rPr>
              <a:t>, null hypothesis, </a:t>
            </a:r>
            <a:r>
              <a:rPr lang="en-US" altLang="ko-KR" sz="1800" b="1" i="1" dirty="0">
                <a:latin typeface="Times New Roman" pitchFamily="18" charset="0"/>
                <a:cs typeface="맑은 고딕"/>
              </a:rPr>
              <a:t>H</a:t>
            </a:r>
            <a:r>
              <a:rPr lang="en-US" altLang="ko-KR" sz="1800" i="1" baseline="-25000" dirty="0">
                <a:latin typeface="Times New Roman" pitchFamily="18" charset="0"/>
                <a:cs typeface="맑은 고딕"/>
              </a:rPr>
              <a:t>0</a:t>
            </a:r>
            <a:r>
              <a:rPr lang="en-US" altLang="ko-KR" sz="1800" dirty="0">
                <a:cs typeface="맑은 고딕"/>
              </a:rPr>
              <a:t> :</a:t>
            </a:r>
          </a:p>
          <a:p>
            <a:pPr>
              <a:lnSpc>
                <a:spcPct val="90000"/>
              </a:lnSpc>
              <a:buFont typeface="Wingdings" pitchFamily="2" charset="2"/>
              <a:buNone/>
            </a:pPr>
            <a:r>
              <a:rPr lang="ko-KR" altLang="en-US" sz="1800" dirty="0">
                <a:cs typeface="맑은 고딕"/>
              </a:rPr>
              <a:t>차이는 우연이다</a:t>
            </a:r>
            <a:r>
              <a:rPr lang="en-US" altLang="ko-KR" sz="1800" dirty="0">
                <a:cs typeface="맑은 고딕"/>
              </a:rPr>
              <a:t>. </a:t>
            </a:r>
            <a:r>
              <a:rPr lang="ko-KR" altLang="en-US" sz="1800" dirty="0">
                <a:cs typeface="맑은 고딕"/>
              </a:rPr>
              <a:t>상자의 평균은 </a:t>
            </a:r>
            <a:r>
              <a:rPr lang="en-US" altLang="ko-KR" sz="1800" dirty="0">
                <a:cs typeface="맑은 고딕"/>
              </a:rPr>
              <a:t>0</a:t>
            </a:r>
            <a:r>
              <a:rPr lang="ko-KR" altLang="en-US" sz="1800" dirty="0">
                <a:cs typeface="맑은 고딕"/>
              </a:rPr>
              <a:t>이다</a:t>
            </a:r>
            <a:r>
              <a:rPr lang="en-US" altLang="ko-KR" sz="1800" dirty="0">
                <a:cs typeface="맑은 고딕"/>
              </a:rPr>
              <a:t>.</a:t>
            </a:r>
            <a:endParaRPr lang="ko-KR" altLang="en-US" sz="1800" dirty="0">
              <a:cs typeface="맑은 고딕"/>
            </a:endParaRPr>
          </a:p>
          <a:p>
            <a:pPr>
              <a:lnSpc>
                <a:spcPct val="90000"/>
              </a:lnSpc>
              <a:buFont typeface="Wingdings" pitchFamily="2" charset="2"/>
              <a:buNone/>
            </a:pPr>
            <a:endParaRPr lang="ko-KR" altLang="en-US" sz="1800" dirty="0">
              <a:cs typeface="맑은 고딕"/>
            </a:endParaRPr>
          </a:p>
          <a:p>
            <a:pPr marL="0" indent="0">
              <a:buNone/>
            </a:pPr>
            <a:r>
              <a:rPr lang="ko-KR" altLang="en-US" sz="1800" dirty="0">
                <a:cs typeface="맑은 고딕"/>
              </a:rPr>
              <a:t>대립가설</a:t>
            </a:r>
            <a:r>
              <a:rPr lang="en-US" altLang="ko-KR" sz="1800" dirty="0">
                <a:cs typeface="맑은 고딕"/>
              </a:rPr>
              <a:t>, alternative hypothesis, </a:t>
            </a:r>
            <a:r>
              <a:rPr lang="en-US" altLang="ko-KR" sz="1800" b="1" i="1" dirty="0">
                <a:latin typeface="Times New Roman" pitchFamily="18" charset="0"/>
                <a:cs typeface="맑은 고딕"/>
              </a:rPr>
              <a:t>H</a:t>
            </a:r>
            <a:r>
              <a:rPr lang="en-US" altLang="ko-KR" sz="1800" i="1" baseline="-25000" dirty="0">
                <a:latin typeface="Times New Roman" pitchFamily="18" charset="0"/>
                <a:cs typeface="맑은 고딕"/>
              </a:rPr>
              <a:t>1</a:t>
            </a:r>
            <a:r>
              <a:rPr lang="en-US" altLang="ko-KR" sz="1800" dirty="0">
                <a:cs typeface="맑은 고딕"/>
              </a:rPr>
              <a:t> : </a:t>
            </a:r>
          </a:p>
          <a:p>
            <a:pPr>
              <a:lnSpc>
                <a:spcPct val="90000"/>
              </a:lnSpc>
              <a:buFont typeface="Wingdings" pitchFamily="2" charset="2"/>
              <a:buNone/>
            </a:pPr>
            <a:r>
              <a:rPr lang="ko-KR" altLang="en-US" sz="1800" dirty="0">
                <a:cs typeface="맑은 고딕"/>
              </a:rPr>
              <a:t>차이는 실질적이다</a:t>
            </a:r>
            <a:r>
              <a:rPr lang="en-US" altLang="ko-KR" sz="1800" dirty="0">
                <a:cs typeface="맑은 고딕"/>
              </a:rPr>
              <a:t>. </a:t>
            </a:r>
            <a:r>
              <a:rPr lang="ko-KR" altLang="en-US" sz="1800" dirty="0">
                <a:cs typeface="맑은 고딕"/>
              </a:rPr>
              <a:t>상자의 평균은 음수이다</a:t>
            </a:r>
            <a:r>
              <a:rPr lang="en-US" altLang="ko-KR" sz="1800" dirty="0">
                <a:cs typeface="맑은 고딕"/>
              </a:rPr>
              <a:t>.</a:t>
            </a:r>
          </a:p>
          <a:p>
            <a:pPr>
              <a:lnSpc>
                <a:spcPct val="90000"/>
              </a:lnSpc>
              <a:buFont typeface="Wingdings" pitchFamily="2" charset="2"/>
              <a:buNone/>
            </a:pPr>
            <a:endParaRPr lang="ko-KR" altLang="en-US" sz="1800" dirty="0">
              <a:cs typeface="맑은 고딕"/>
            </a:endParaRPr>
          </a:p>
          <a:p>
            <a:pPr marL="0" indent="0">
              <a:lnSpc>
                <a:spcPct val="150000"/>
              </a:lnSpc>
              <a:buNone/>
            </a:pPr>
            <a:r>
              <a:rPr lang="ko-KR" altLang="en-US" sz="1800" dirty="0" err="1">
                <a:cs typeface="맑은 고딕"/>
              </a:rPr>
              <a:t>귀무가설이든</a:t>
            </a:r>
            <a:r>
              <a:rPr lang="ko-KR" altLang="en-US" sz="1800" dirty="0">
                <a:cs typeface="맑은 고딕"/>
              </a:rPr>
              <a:t> 대립가설이든 하나의 가설은 상자모형에 대한 하나의 진술</a:t>
            </a:r>
            <a:r>
              <a:rPr lang="en-US" altLang="ko-KR" sz="1800" dirty="0">
                <a:cs typeface="맑은 고딕"/>
              </a:rPr>
              <a:t>(statement)</a:t>
            </a:r>
            <a:r>
              <a:rPr lang="ko-KR" altLang="en-US" sz="1800" dirty="0">
                <a:cs typeface="맑은 고딕"/>
              </a:rPr>
              <a:t>로 표현된다</a:t>
            </a:r>
            <a:r>
              <a:rPr lang="en-US" altLang="ko-KR" sz="1800" dirty="0">
                <a:cs typeface="맑은 고딕"/>
              </a:rPr>
              <a:t>.</a:t>
            </a:r>
            <a:endParaRPr lang="ko-KR" altLang="en-US" sz="1800" dirty="0">
              <a:cs typeface="맑은 고딕"/>
            </a:endParaRPr>
          </a:p>
        </p:txBody>
      </p:sp>
      <p:sp>
        <p:nvSpPr>
          <p:cNvPr id="12" name="Rectangle 2"/>
          <p:cNvSpPr txBox="1">
            <a:spLocks noChangeArrowheads="1"/>
          </p:cNvSpPr>
          <p:nvPr/>
        </p:nvSpPr>
        <p:spPr>
          <a:xfrm>
            <a:off x="1952625" y="214313"/>
            <a:ext cx="8229600" cy="1143000"/>
          </a:xfrm>
          <a:prstGeom prst="rect">
            <a:avLst/>
          </a:prstGeom>
        </p:spPr>
        <p:txBody>
          <a:bodyPr anchor="ctr">
            <a:normAutofit/>
          </a:bodyPr>
          <a:lstStyle/>
          <a:p>
            <a:pPr algn="ctr">
              <a:defRPr/>
            </a:pPr>
            <a:r>
              <a:rPr lang="en-US" altLang="ko-KR" sz="4000" dirty="0">
                <a:latin typeface="+mj-ea"/>
                <a:ea typeface="+mj-ea"/>
                <a:cs typeface="+mj-cs"/>
              </a:rPr>
              <a:t>2. </a:t>
            </a:r>
            <a:r>
              <a:rPr lang="ko-KR" altLang="en-US" sz="4000" dirty="0" err="1">
                <a:latin typeface="+mj-ea"/>
                <a:ea typeface="+mj-ea"/>
                <a:cs typeface="+mj-cs"/>
              </a:rPr>
              <a:t>귀무가설과</a:t>
            </a:r>
            <a:r>
              <a:rPr lang="ko-KR" altLang="en-US" sz="4000" dirty="0">
                <a:latin typeface="+mj-ea"/>
                <a:ea typeface="+mj-ea"/>
                <a:cs typeface="+mj-cs"/>
              </a:rPr>
              <a:t> 대립가설</a:t>
            </a:r>
          </a:p>
        </p:txBody>
      </p:sp>
      <p:sp>
        <p:nvSpPr>
          <p:cNvPr id="4" name="AutoShape 5"/>
          <p:cNvSpPr>
            <a:spLocks noChangeArrowheads="1"/>
          </p:cNvSpPr>
          <p:nvPr/>
        </p:nvSpPr>
        <p:spPr bwMode="auto">
          <a:xfrm>
            <a:off x="1775520" y="1652226"/>
            <a:ext cx="281131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귀무가설과</a:t>
            </a:r>
            <a:r>
              <a:rPr lang="ko-KR" altLang="en-US" b="1" dirty="0">
                <a:latin typeface="+mj-ea"/>
                <a:ea typeface="+mj-ea"/>
              </a:rPr>
              <a:t> 대립가설</a:t>
            </a:r>
            <a:endParaRPr lang="en-US" altLang="ko-KR" b="1" dirty="0">
              <a:latin typeface="+mj-ea"/>
              <a:ea typeface="+mj-ea"/>
            </a:endParaRPr>
          </a:p>
        </p:txBody>
      </p:sp>
    </p:spTree>
    <p:extLst>
      <p:ext uri="{BB962C8B-B14F-4D97-AF65-F5344CB8AC3E}">
        <p14:creationId xmlns:p14="http://schemas.microsoft.com/office/powerpoint/2010/main" val="3431905617"/>
      </p:ext>
    </p:extLst>
  </p:cSld>
  <p:clrMapOvr>
    <a:masterClrMapping/>
  </p:clrMapOvr>
  <p:transition/>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29" name="Group 320"/>
          <p:cNvGrpSpPr>
            <a:grpSpLocks/>
          </p:cNvGrpSpPr>
          <p:nvPr/>
        </p:nvGrpSpPr>
        <p:grpSpPr bwMode="auto">
          <a:xfrm>
            <a:off x="2495601" y="4019000"/>
            <a:ext cx="6780479" cy="1477560"/>
            <a:chOff x="768" y="2448"/>
            <a:chExt cx="3312" cy="912"/>
          </a:xfrm>
          <a:noFill/>
        </p:grpSpPr>
        <p:sp>
          <p:nvSpPr>
            <p:cNvPr id="22536" name="Rectangle 308"/>
            <p:cNvSpPr>
              <a:spLocks noChangeArrowheads="1"/>
            </p:cNvSpPr>
            <p:nvPr/>
          </p:nvSpPr>
          <p:spPr bwMode="auto">
            <a:xfrm rot="5400000">
              <a:off x="1968" y="1248"/>
              <a:ext cx="912" cy="3312"/>
            </a:xfrm>
            <a:prstGeom prst="rect">
              <a:avLst/>
            </a:prstGeom>
            <a:grpFill/>
            <a:ln w="9525">
              <a:noFill/>
              <a:miter lim="800000"/>
              <a:headEnd/>
              <a:tailEnd/>
            </a:ln>
            <a:effectLst>
              <a:prstShdw prst="shdw17" dist="125724" dir="2700000">
                <a:srgbClr val="7A866E"/>
              </a:prstShdw>
            </a:effectLst>
          </p:spPr>
          <p:txBody>
            <a:bodyPr rot="10800000" vert="eaVert" wrap="none" anchor="ctr"/>
            <a:lstStyle/>
            <a:p>
              <a:pPr eaLnBrk="0" latinLnBrk="0" hangingPunct="0"/>
              <a:r>
                <a:rPr lang="en-US" altLang="ko-KR" dirty="0">
                  <a:ea typeface="맑은 고딕"/>
                  <a:cs typeface="맑은 고딕"/>
                </a:rPr>
                <a:t>                                                   </a:t>
              </a:r>
              <a:r>
                <a:rPr lang="ko-KR" altLang="en-US" dirty="0">
                  <a:ea typeface="맑은 고딕"/>
                  <a:cs typeface="맑은 고딕"/>
                </a:rPr>
                <a:t>통계량 </a:t>
              </a:r>
              <a:r>
                <a:rPr lang="en-US" altLang="ko-KR" dirty="0">
                  <a:ea typeface="맑은 고딕"/>
                  <a:cs typeface="맑은 고딕"/>
                </a:rPr>
                <a:t>–  </a:t>
              </a:r>
              <a:r>
                <a:rPr lang="ko-KR" altLang="en-US" dirty="0" err="1">
                  <a:ea typeface="맑은 고딕"/>
                  <a:cs typeface="맑은 고딕"/>
                </a:rPr>
                <a:t>기대값</a:t>
              </a:r>
              <a:endParaRPr lang="ko-KR" altLang="en-US" dirty="0">
                <a:ea typeface="맑은 고딕"/>
                <a:cs typeface="맑은 고딕"/>
              </a:endParaRPr>
            </a:p>
            <a:p>
              <a:pPr eaLnBrk="0" latinLnBrk="0" hangingPunct="0"/>
              <a:r>
                <a:rPr lang="ko-KR" altLang="en-US" dirty="0">
                  <a:ea typeface="맑은 고딕"/>
                  <a:cs typeface="맑은 고딕"/>
                </a:rPr>
                <a:t>                                                 통계량의 표준오차</a:t>
              </a:r>
              <a:endParaRPr lang="ko-KR" altLang="en-US" sz="3200" dirty="0">
                <a:ea typeface="맑은 고딕"/>
                <a:cs typeface="맑은 고딕"/>
              </a:endParaRPr>
            </a:p>
          </p:txBody>
        </p:sp>
        <p:sp>
          <p:nvSpPr>
            <p:cNvPr id="22537" name="Line 310"/>
            <p:cNvSpPr>
              <a:spLocks noChangeShapeType="1"/>
            </p:cNvSpPr>
            <p:nvPr/>
          </p:nvSpPr>
          <p:spPr bwMode="auto">
            <a:xfrm flipV="1">
              <a:off x="2421" y="2880"/>
              <a:ext cx="1402" cy="1"/>
            </a:xfrm>
            <a:prstGeom prst="line">
              <a:avLst/>
            </a:prstGeom>
            <a:grpFill/>
            <a:ln w="9525">
              <a:solidFill>
                <a:schemeClr val="tx1"/>
              </a:solidFill>
              <a:round/>
              <a:headEnd/>
              <a:tailEnd/>
            </a:ln>
          </p:spPr>
          <p:txBody>
            <a:bodyPr>
              <a:spAutoFit/>
            </a:bodyPr>
            <a:lstStyle/>
            <a:p>
              <a:endParaRPr lang="ko-KR" altLang="en-US"/>
            </a:p>
          </p:txBody>
        </p:sp>
        <p:sp>
          <p:nvSpPr>
            <p:cNvPr id="22538" name="Text Box 319"/>
            <p:cNvSpPr txBox="1">
              <a:spLocks noChangeArrowheads="1"/>
            </p:cNvSpPr>
            <p:nvPr/>
          </p:nvSpPr>
          <p:spPr bwMode="auto">
            <a:xfrm>
              <a:off x="816" y="2766"/>
              <a:ext cx="1650" cy="407"/>
            </a:xfrm>
            <a:prstGeom prst="rect">
              <a:avLst/>
            </a:prstGeom>
            <a:grpFill/>
            <a:ln w="9525">
              <a:noFill/>
              <a:miter lim="800000"/>
              <a:headEnd/>
              <a:tailEnd/>
            </a:ln>
          </p:spPr>
          <p:txBody>
            <a:bodyPr>
              <a:spAutoFit/>
            </a:bodyPr>
            <a:lstStyle/>
            <a:p>
              <a:pPr eaLnBrk="0" latinLnBrk="0" hangingPunct="0"/>
              <a:r>
                <a:rPr lang="en-US" altLang="ko-KR" dirty="0">
                  <a:ea typeface="맑은 고딕"/>
                  <a:cs typeface="맑은 고딕"/>
                </a:rPr>
                <a:t>z-</a:t>
              </a:r>
              <a:r>
                <a:rPr lang="ko-KR" altLang="en-US" dirty="0">
                  <a:ea typeface="맑은 고딕"/>
                  <a:cs typeface="맑은 고딕"/>
                </a:rPr>
                <a:t>통계량 </a:t>
              </a:r>
              <a:r>
                <a:rPr lang="en-US" altLang="ko-KR" dirty="0">
                  <a:ea typeface="맑은 고딕"/>
                  <a:cs typeface="맑은 고딕"/>
                </a:rPr>
                <a:t>or  t-</a:t>
              </a:r>
              <a:r>
                <a:rPr lang="ko-KR" altLang="en-US" dirty="0">
                  <a:ea typeface="맑은 고딕"/>
                  <a:cs typeface="맑은 고딕"/>
                </a:rPr>
                <a:t>통계량</a:t>
              </a:r>
              <a:r>
                <a:rPr lang="en-US" altLang="ko-KR" dirty="0">
                  <a:ea typeface="맑은 고딕"/>
                  <a:cs typeface="맑은 고딕"/>
                </a:rPr>
                <a:t>   =</a:t>
              </a:r>
            </a:p>
          </p:txBody>
        </p:sp>
      </p:grpSp>
      <p:sp>
        <p:nvSpPr>
          <p:cNvPr id="22530" name="Text Box 305"/>
          <p:cNvSpPr txBox="1">
            <a:spLocks noChangeArrowheads="1"/>
          </p:cNvSpPr>
          <p:nvPr/>
        </p:nvSpPr>
        <p:spPr bwMode="auto">
          <a:xfrm>
            <a:off x="1980337" y="2167116"/>
            <a:ext cx="8034338" cy="1261884"/>
          </a:xfrm>
          <a:prstGeom prst="rect">
            <a:avLst/>
          </a:prstGeom>
          <a:noFill/>
          <a:ln w="9525">
            <a:noFill/>
            <a:miter lim="800000"/>
            <a:headEnd/>
            <a:tailEnd/>
          </a:ln>
        </p:spPr>
        <p:txBody>
          <a:bodyPr>
            <a:spAutoFit/>
          </a:bodyPr>
          <a:lstStyle/>
          <a:p>
            <a:pPr eaLnBrk="0" latinLnBrk="0" hangingPunct="0">
              <a:lnSpc>
                <a:spcPct val="150000"/>
              </a:lnSpc>
              <a:spcBef>
                <a:spcPts val="24"/>
              </a:spcBef>
              <a:buSzPct val="65000"/>
            </a:pPr>
            <a:r>
              <a:rPr lang="en-US" altLang="ko-KR" i="1" dirty="0">
                <a:ea typeface="맑은 고딕"/>
                <a:cs typeface="맑은 고딕"/>
              </a:rPr>
              <a:t>z</a:t>
            </a:r>
            <a:r>
              <a:rPr lang="en-US" altLang="ko-KR" dirty="0">
                <a:ea typeface="맑은 고딕"/>
                <a:cs typeface="맑은 고딕"/>
              </a:rPr>
              <a:t>-</a:t>
            </a:r>
            <a:r>
              <a:rPr lang="ko-KR" altLang="en-US" dirty="0">
                <a:ea typeface="맑은 고딕"/>
                <a:cs typeface="맑은 고딕"/>
              </a:rPr>
              <a:t>통계량 또는 </a:t>
            </a:r>
            <a:r>
              <a:rPr lang="en-US" altLang="ko-KR" i="1" dirty="0">
                <a:ea typeface="맑은 고딕"/>
                <a:cs typeface="맑은 고딕"/>
              </a:rPr>
              <a:t>t</a:t>
            </a:r>
            <a:r>
              <a:rPr lang="en-US" altLang="ko-KR" dirty="0">
                <a:ea typeface="맑은 고딕"/>
                <a:cs typeface="맑은 고딕"/>
              </a:rPr>
              <a:t>-</a:t>
            </a:r>
            <a:r>
              <a:rPr lang="ko-KR" altLang="en-US" dirty="0">
                <a:ea typeface="맑은 고딕"/>
                <a:cs typeface="맑은 고딕"/>
              </a:rPr>
              <a:t>통계량이 널리 사용됨</a:t>
            </a:r>
            <a:endParaRPr lang="en-US" altLang="ko-KR" dirty="0">
              <a:ea typeface="맑은 고딕"/>
              <a:cs typeface="맑은 고딕"/>
            </a:endParaRPr>
          </a:p>
          <a:p>
            <a:pPr eaLnBrk="0" latinLnBrk="0" hangingPunct="0">
              <a:lnSpc>
                <a:spcPct val="150000"/>
              </a:lnSpc>
              <a:spcBef>
                <a:spcPts val="24"/>
              </a:spcBef>
              <a:buSzPct val="65000"/>
            </a:pPr>
            <a:r>
              <a:rPr lang="ko-KR" altLang="en-US" dirty="0">
                <a:ea typeface="맑은 고딕"/>
                <a:cs typeface="맑은 고딕"/>
              </a:rPr>
              <a:t>이들 통계량은 자료에서 얻은 </a:t>
            </a:r>
            <a:r>
              <a:rPr lang="ko-KR" altLang="en-US" dirty="0" err="1">
                <a:ea typeface="맑은 고딕"/>
                <a:cs typeface="맑은 고딕"/>
              </a:rPr>
              <a:t>통계치와</a:t>
            </a:r>
            <a:r>
              <a:rPr lang="ko-KR" altLang="en-US" dirty="0">
                <a:ea typeface="맑은 고딕"/>
                <a:cs typeface="맑은 고딕"/>
              </a:rPr>
              <a:t> </a:t>
            </a:r>
            <a:r>
              <a:rPr lang="ko-KR" altLang="en-US" dirty="0" err="1">
                <a:ea typeface="맑은 고딕"/>
                <a:cs typeface="맑은 고딕"/>
              </a:rPr>
              <a:t>귀무가설</a:t>
            </a:r>
            <a:r>
              <a:rPr lang="ko-KR" altLang="en-US" dirty="0">
                <a:ea typeface="맑은 고딕"/>
                <a:cs typeface="맑은 고딕"/>
              </a:rPr>
              <a:t> 수치의 표준화된 차이</a:t>
            </a:r>
          </a:p>
          <a:p>
            <a:pPr eaLnBrk="0" latinLnBrk="0" hangingPunct="0">
              <a:buSzPct val="65000"/>
            </a:pPr>
            <a:endParaRPr lang="ko-KR" altLang="en-US" sz="2200" dirty="0">
              <a:ea typeface="맑은 고딕"/>
              <a:cs typeface="맑은 고딕"/>
            </a:endParaRPr>
          </a:p>
        </p:txBody>
      </p:sp>
      <p:sp>
        <p:nvSpPr>
          <p:cNvPr id="22531" name="AutoShape 312"/>
          <p:cNvSpPr>
            <a:spLocks/>
          </p:cNvSpPr>
          <p:nvPr/>
        </p:nvSpPr>
        <p:spPr bwMode="auto">
          <a:xfrm>
            <a:off x="6253202" y="3408040"/>
            <a:ext cx="2743200" cy="381000"/>
          </a:xfrm>
          <a:prstGeom prst="borderCallout1">
            <a:avLst>
              <a:gd name="adj1" fmla="val 102000"/>
              <a:gd name="adj2" fmla="val 20000"/>
              <a:gd name="adj3" fmla="val 249833"/>
              <a:gd name="adj4" fmla="val 14986"/>
            </a:avLst>
          </a:prstGeom>
          <a:noFill/>
          <a:ln w="9525">
            <a:solidFill>
              <a:schemeClr val="tx1"/>
            </a:solidFill>
            <a:miter lim="800000"/>
            <a:headEnd/>
            <a:tailEnd/>
          </a:ln>
        </p:spPr>
        <p:txBody>
          <a:bodyPr/>
          <a:lstStyle/>
          <a:p>
            <a:pPr eaLnBrk="0" latinLnBrk="0" hangingPunct="0"/>
            <a:r>
              <a:rPr lang="ko-KR" altLang="en-US">
                <a:ea typeface="맑은 고딕"/>
                <a:cs typeface="맑은 고딕"/>
              </a:rPr>
              <a:t>귀무가설 하에서 계산</a:t>
            </a:r>
          </a:p>
        </p:txBody>
      </p:sp>
      <p:sp>
        <p:nvSpPr>
          <p:cNvPr id="22533" name="제목 15"/>
          <p:cNvSpPr>
            <a:spLocks noGrp="1"/>
          </p:cNvSpPr>
          <p:nvPr>
            <p:ph type="title"/>
          </p:nvPr>
        </p:nvSpPr>
        <p:spPr/>
        <p:txBody>
          <a:bodyPr/>
          <a:lstStyle/>
          <a:p>
            <a:r>
              <a:rPr lang="en-US" altLang="ko-KR" sz="4000" dirty="0">
                <a:cs typeface="맑은 고딕"/>
              </a:rPr>
              <a:t>3. </a:t>
            </a:r>
            <a:r>
              <a:rPr lang="ko-KR" altLang="en-US" sz="4000" dirty="0">
                <a:cs typeface="맑은 고딕"/>
              </a:rPr>
              <a:t>검정통계량과 유의수준</a:t>
            </a:r>
          </a:p>
        </p:txBody>
      </p:sp>
      <p:sp>
        <p:nvSpPr>
          <p:cNvPr id="14" name="AutoShape 5"/>
          <p:cNvSpPr>
            <a:spLocks noChangeArrowheads="1"/>
          </p:cNvSpPr>
          <p:nvPr/>
        </p:nvSpPr>
        <p:spPr bwMode="auto">
          <a:xfrm>
            <a:off x="1988400" y="1612801"/>
            <a:ext cx="1613024" cy="408623"/>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ko-KR" altLang="en-US" b="1" kern="0" dirty="0">
                <a:solidFill>
                  <a:prstClr val="black"/>
                </a:solidFill>
                <a:latin typeface="맑은 고딕"/>
                <a:ea typeface="맑은 고딕" panose="020B0503020000020004" pitchFamily="50" charset="-127"/>
              </a:rPr>
              <a:t>검정통계량</a:t>
            </a:r>
          </a:p>
        </p:txBody>
      </p:sp>
    </p:spTree>
    <p:extLst>
      <p:ext uri="{BB962C8B-B14F-4D97-AF65-F5344CB8AC3E}">
        <p14:creationId xmlns:p14="http://schemas.microsoft.com/office/powerpoint/2010/main" val="343983299"/>
      </p:ext>
    </p:extLst>
  </p:cSld>
  <p:clrMapOvr>
    <a:masterClrMapping/>
  </p:clrMapOvr>
  <p:transition/>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283"/>
          <p:cNvPicPr>
            <a:picLocks noChangeAspect="1" noChangeArrowheads="1"/>
          </p:cNvPicPr>
          <p:nvPr/>
        </p:nvPicPr>
        <p:blipFill>
          <a:blip r:embed="rId3" cstate="print"/>
          <a:srcRect/>
          <a:stretch>
            <a:fillRect/>
          </a:stretch>
        </p:blipFill>
        <p:spPr bwMode="auto">
          <a:xfrm>
            <a:off x="2362201" y="2903588"/>
            <a:ext cx="3552825" cy="1533525"/>
          </a:xfrm>
          <a:prstGeom prst="rect">
            <a:avLst/>
          </a:prstGeom>
          <a:noFill/>
          <a:ln w="9525">
            <a:noFill/>
            <a:miter lim="800000"/>
            <a:headEnd/>
            <a:tailEnd/>
          </a:ln>
        </p:spPr>
      </p:pic>
      <p:sp>
        <p:nvSpPr>
          <p:cNvPr id="23554" name="Line 195"/>
          <p:cNvSpPr>
            <a:spLocks noChangeShapeType="1"/>
          </p:cNvSpPr>
          <p:nvPr/>
        </p:nvSpPr>
        <p:spPr bwMode="auto">
          <a:xfrm>
            <a:off x="5021178" y="2636912"/>
            <a:ext cx="2000250" cy="0"/>
          </a:xfrm>
          <a:prstGeom prst="line">
            <a:avLst/>
          </a:prstGeom>
          <a:noFill/>
          <a:ln w="9525">
            <a:solidFill>
              <a:schemeClr val="tx1"/>
            </a:solidFill>
            <a:round/>
            <a:headEnd/>
            <a:tailEnd/>
          </a:ln>
        </p:spPr>
        <p:txBody>
          <a:bodyPr>
            <a:spAutoFit/>
          </a:bodyPr>
          <a:lstStyle/>
          <a:p>
            <a:endParaRPr lang="ko-KR" altLang="en-US"/>
          </a:p>
        </p:txBody>
      </p:sp>
      <p:grpSp>
        <p:nvGrpSpPr>
          <p:cNvPr id="23555" name="Group 282"/>
          <p:cNvGrpSpPr>
            <a:grpSpLocks/>
          </p:cNvGrpSpPr>
          <p:nvPr/>
        </p:nvGrpSpPr>
        <p:grpSpPr bwMode="auto">
          <a:xfrm>
            <a:off x="380364" y="2097302"/>
            <a:ext cx="9911715" cy="1050925"/>
            <a:chOff x="23" y="1155"/>
            <a:chExt cx="3355" cy="662"/>
          </a:xfrm>
        </p:grpSpPr>
        <p:sp>
          <p:nvSpPr>
            <p:cNvPr id="23560" name="Rectangle 194"/>
            <p:cNvSpPr>
              <a:spLocks noChangeArrowheads="1"/>
            </p:cNvSpPr>
            <p:nvPr/>
          </p:nvSpPr>
          <p:spPr bwMode="auto">
            <a:xfrm>
              <a:off x="23" y="1155"/>
              <a:ext cx="3355" cy="662"/>
            </a:xfrm>
            <a:prstGeom prst="rect">
              <a:avLst/>
            </a:prstGeom>
            <a:noFill/>
            <a:ln w="9525">
              <a:noFill/>
              <a:miter lim="800000"/>
              <a:headEnd/>
              <a:tailEnd/>
            </a:ln>
          </p:spPr>
          <p:txBody>
            <a:bodyPr anchor="ctr">
              <a:spAutoFit/>
            </a:bodyPr>
            <a:lstStyle/>
            <a:p>
              <a:pPr eaLnBrk="0" latinLnBrk="0" hangingPunct="0"/>
              <a:r>
                <a:rPr lang="en-US" altLang="ko-KR" dirty="0">
                  <a:ea typeface="맑은 고딕"/>
                  <a:cs typeface="맑은 고딕"/>
                </a:rPr>
                <a:t>                                                        - 21</a:t>
              </a:r>
              <a:r>
                <a:rPr lang="ko-KR" altLang="en-US" dirty="0">
                  <a:ea typeface="맑은 고딕"/>
                  <a:cs typeface="맑은 고딕"/>
                </a:rPr>
                <a:t>만</a:t>
              </a:r>
              <a:r>
                <a:rPr lang="en-US" altLang="ko-KR" dirty="0">
                  <a:ea typeface="맑은 고딕"/>
                  <a:cs typeface="맑은 고딕"/>
                </a:rPr>
                <a:t>9</a:t>
              </a:r>
              <a:r>
                <a:rPr lang="ko-KR" altLang="en-US" dirty="0">
                  <a:ea typeface="맑은 고딕"/>
                  <a:cs typeface="맑은 고딕"/>
                </a:rPr>
                <a:t>천원 </a:t>
              </a:r>
              <a:r>
                <a:rPr lang="en-US" altLang="ko-KR" dirty="0">
                  <a:ea typeface="맑은 고딕"/>
                  <a:cs typeface="맑은 고딕"/>
                </a:rPr>
                <a:t>- 0</a:t>
              </a:r>
              <a:r>
                <a:rPr lang="ko-KR" altLang="en-US" dirty="0">
                  <a:ea typeface="맑은 고딕"/>
                  <a:cs typeface="맑은 고딕"/>
                </a:rPr>
                <a:t>원</a:t>
              </a:r>
            </a:p>
            <a:p>
              <a:pPr eaLnBrk="0" latinLnBrk="0" hangingPunct="0">
                <a:spcBef>
                  <a:spcPts val="1000"/>
                </a:spcBef>
              </a:pPr>
              <a:r>
                <a:rPr lang="ko-KR" altLang="en-US" dirty="0">
                  <a:ea typeface="맑은 고딕"/>
                  <a:cs typeface="맑은 고딕"/>
                </a:rPr>
                <a:t>                                                                </a:t>
              </a:r>
              <a:r>
                <a:rPr lang="en-US" altLang="ko-KR" dirty="0">
                  <a:ea typeface="맑은 고딕"/>
                  <a:cs typeface="맑은 고딕"/>
                </a:rPr>
                <a:t>7</a:t>
              </a:r>
              <a:r>
                <a:rPr lang="ko-KR" altLang="en-US" dirty="0">
                  <a:ea typeface="맑은 고딕"/>
                  <a:cs typeface="맑은 고딕"/>
                </a:rPr>
                <a:t>만</a:t>
              </a:r>
              <a:r>
                <a:rPr lang="en-US" altLang="ko-KR" dirty="0">
                  <a:ea typeface="맑은 고딕"/>
                  <a:cs typeface="맑은 고딕"/>
                </a:rPr>
                <a:t>3</a:t>
              </a:r>
              <a:r>
                <a:rPr lang="ko-KR" altLang="en-US" dirty="0">
                  <a:ea typeface="맑은 고딕"/>
                  <a:cs typeface="맑은 고딕"/>
                </a:rPr>
                <a:t>천원  </a:t>
              </a:r>
            </a:p>
          </p:txBody>
        </p:sp>
        <p:sp>
          <p:nvSpPr>
            <p:cNvPr id="23561" name="Text Box 196"/>
            <p:cNvSpPr txBox="1">
              <a:spLocks noChangeArrowheads="1"/>
            </p:cNvSpPr>
            <p:nvPr/>
          </p:nvSpPr>
          <p:spPr bwMode="auto">
            <a:xfrm>
              <a:off x="190" y="1350"/>
              <a:ext cx="1920" cy="233"/>
            </a:xfrm>
            <a:prstGeom prst="rect">
              <a:avLst/>
            </a:prstGeom>
            <a:noFill/>
            <a:ln w="9525">
              <a:noFill/>
              <a:miter lim="800000"/>
              <a:headEnd/>
              <a:tailEnd/>
            </a:ln>
          </p:spPr>
          <p:txBody>
            <a:bodyPr>
              <a:spAutoFit/>
            </a:bodyPr>
            <a:lstStyle/>
            <a:p>
              <a:pPr eaLnBrk="0" latinLnBrk="0" hangingPunct="0"/>
              <a:r>
                <a:rPr lang="ko-KR" altLang="en-US" dirty="0">
                  <a:ea typeface="맑은 고딕"/>
                  <a:cs typeface="맑은 고딕"/>
                </a:rPr>
                <a:t>앞의 예에서 계산한 </a:t>
              </a:r>
              <a:r>
                <a:rPr lang="en-US" altLang="ko-KR" i="1" dirty="0">
                  <a:ea typeface="맑은 고딕"/>
                  <a:cs typeface="맑은 고딕"/>
                </a:rPr>
                <a:t>z</a:t>
              </a:r>
              <a:r>
                <a:rPr lang="en-US" altLang="ko-KR" dirty="0">
                  <a:ea typeface="맑은 고딕"/>
                  <a:cs typeface="맑은 고딕"/>
                </a:rPr>
                <a:t>- </a:t>
              </a:r>
              <a:r>
                <a:rPr lang="ko-KR" altLang="en-US" dirty="0">
                  <a:ea typeface="맑은 고딕"/>
                  <a:cs typeface="맑은 고딕"/>
                </a:rPr>
                <a:t>값 </a:t>
              </a:r>
              <a:r>
                <a:rPr lang="en-US" altLang="ko-KR" dirty="0">
                  <a:ea typeface="맑은 고딕"/>
                  <a:cs typeface="맑은 고딕"/>
                </a:rPr>
                <a:t>=</a:t>
              </a:r>
            </a:p>
          </p:txBody>
        </p:sp>
        <p:sp>
          <p:nvSpPr>
            <p:cNvPr id="23562" name="Text Box 197"/>
            <p:cNvSpPr txBox="1">
              <a:spLocks noChangeArrowheads="1"/>
            </p:cNvSpPr>
            <p:nvPr/>
          </p:nvSpPr>
          <p:spPr bwMode="auto">
            <a:xfrm>
              <a:off x="2831" y="1367"/>
              <a:ext cx="480" cy="233"/>
            </a:xfrm>
            <a:prstGeom prst="rect">
              <a:avLst/>
            </a:prstGeom>
            <a:noFill/>
            <a:ln w="9525">
              <a:noFill/>
              <a:miter lim="800000"/>
              <a:headEnd/>
              <a:tailEnd/>
            </a:ln>
          </p:spPr>
          <p:txBody>
            <a:bodyPr>
              <a:spAutoFit/>
            </a:bodyPr>
            <a:lstStyle/>
            <a:p>
              <a:pPr eaLnBrk="0" latinLnBrk="0" hangingPunct="0"/>
              <a:r>
                <a:rPr lang="en-US" altLang="ko-KR">
                  <a:ea typeface="맑은 고딕"/>
                  <a:cs typeface="맑은 고딕"/>
                </a:rPr>
                <a:t>=  -3</a:t>
              </a:r>
            </a:p>
          </p:txBody>
        </p:sp>
      </p:grpSp>
      <p:sp>
        <p:nvSpPr>
          <p:cNvPr id="23559" name="제목 15"/>
          <p:cNvSpPr>
            <a:spLocks noGrp="1"/>
          </p:cNvSpPr>
          <p:nvPr>
            <p:ph type="title"/>
          </p:nvPr>
        </p:nvSpPr>
        <p:spPr/>
        <p:txBody>
          <a:bodyPr/>
          <a:lstStyle/>
          <a:p>
            <a:r>
              <a:rPr lang="en-US" altLang="ko-KR" sz="4000" dirty="0">
                <a:cs typeface="맑은 고딕"/>
              </a:rPr>
              <a:t>3. </a:t>
            </a:r>
            <a:r>
              <a:rPr lang="ko-KR" altLang="en-US" sz="4000" dirty="0">
                <a:cs typeface="맑은 고딕"/>
              </a:rPr>
              <a:t>검정통계량과 유의수준</a:t>
            </a:r>
          </a:p>
        </p:txBody>
      </p:sp>
      <p:sp>
        <p:nvSpPr>
          <p:cNvPr id="12" name="Rectangle 3"/>
          <p:cNvSpPr>
            <a:spLocks noGrp="1" noChangeArrowheads="1"/>
          </p:cNvSpPr>
          <p:nvPr>
            <p:ph idx="1"/>
          </p:nvPr>
        </p:nvSpPr>
        <p:spPr>
          <a:xfrm>
            <a:off x="1714500" y="4560358"/>
            <a:ext cx="8810656" cy="1604946"/>
          </a:xfrm>
        </p:spPr>
        <p:txBody>
          <a:bodyPr>
            <a:normAutofit lnSpcReduction="10000"/>
          </a:bodyPr>
          <a:lstStyle/>
          <a:p>
            <a:pPr marL="0" indent="0" eaLnBrk="0" latinLnBrk="0" hangingPunct="0">
              <a:lnSpc>
                <a:spcPct val="150000"/>
              </a:lnSpc>
              <a:spcBef>
                <a:spcPts val="24"/>
              </a:spcBef>
              <a:buNone/>
            </a:pPr>
            <a:r>
              <a:rPr lang="en-US" altLang="ko-KR" sz="1800" i="1" dirty="0">
                <a:cs typeface="맑은 고딕"/>
              </a:rPr>
              <a:t>p</a:t>
            </a:r>
            <a:r>
              <a:rPr lang="en-US" altLang="ko-KR" sz="1800" dirty="0">
                <a:cs typeface="맑은 고딕"/>
              </a:rPr>
              <a:t>-</a:t>
            </a:r>
            <a:r>
              <a:rPr lang="ko-KR" altLang="en-US" sz="1800" dirty="0">
                <a:cs typeface="맑은 고딕"/>
              </a:rPr>
              <a:t>값은 </a:t>
            </a:r>
            <a:r>
              <a:rPr lang="ko-KR" altLang="en-US" sz="1800" dirty="0" err="1">
                <a:cs typeface="맑은 고딕"/>
              </a:rPr>
              <a:t>귀무가설이</a:t>
            </a:r>
            <a:r>
              <a:rPr lang="ko-KR" altLang="en-US" sz="1800" dirty="0">
                <a:cs typeface="맑은 고딕"/>
              </a:rPr>
              <a:t> 옳다는 가정 하에서 실제 관측된 값 또는 그 이상 극단적인 검정통계량 값을 얻을 확률을 의미한다</a:t>
            </a:r>
            <a:r>
              <a:rPr lang="en-US" altLang="ko-KR" sz="1800" dirty="0">
                <a:cs typeface="맑은 고딕"/>
              </a:rPr>
              <a:t>. </a:t>
            </a:r>
            <a:r>
              <a:rPr lang="ko-KR" altLang="en-US" sz="1800" dirty="0">
                <a:cs typeface="맑은 고딕"/>
              </a:rPr>
              <a:t>앞의 예에서는 </a:t>
            </a:r>
            <a:r>
              <a:rPr lang="en-US" altLang="ko-KR" sz="1800" dirty="0">
                <a:cs typeface="맑은 고딕"/>
              </a:rPr>
              <a:t>0.1%</a:t>
            </a:r>
            <a:r>
              <a:rPr lang="ko-KR" altLang="en-US" sz="1800" dirty="0">
                <a:cs typeface="맑은 고딕"/>
              </a:rPr>
              <a:t>의 확률이 </a:t>
            </a:r>
            <a:r>
              <a:rPr lang="en-US" altLang="ko-KR" sz="1800" i="1" dirty="0">
                <a:cs typeface="맑은 고딕"/>
              </a:rPr>
              <a:t>p</a:t>
            </a:r>
            <a:r>
              <a:rPr lang="en-US" altLang="ko-KR" sz="1800" dirty="0">
                <a:cs typeface="맑은 고딕"/>
              </a:rPr>
              <a:t>-</a:t>
            </a:r>
            <a:r>
              <a:rPr lang="ko-KR" altLang="en-US" sz="1800" dirty="0">
                <a:cs typeface="맑은 고딕"/>
              </a:rPr>
              <a:t>값이다</a:t>
            </a:r>
            <a:r>
              <a:rPr lang="en-US" altLang="ko-KR" sz="1800" dirty="0">
                <a:cs typeface="맑은 고딕"/>
              </a:rPr>
              <a:t>.</a:t>
            </a:r>
            <a:r>
              <a:rPr lang="ko-KR" altLang="en-US" sz="1800" dirty="0">
                <a:cs typeface="맑은 고딕"/>
              </a:rPr>
              <a:t> </a:t>
            </a:r>
            <a:endParaRPr lang="en-US" altLang="ko-KR" sz="1800" dirty="0">
              <a:cs typeface="맑은 고딕"/>
            </a:endParaRPr>
          </a:p>
          <a:p>
            <a:pPr marL="0" indent="0" eaLnBrk="0" latinLnBrk="0" hangingPunct="0">
              <a:lnSpc>
                <a:spcPct val="150000"/>
              </a:lnSpc>
              <a:spcBef>
                <a:spcPts val="24"/>
              </a:spcBef>
              <a:buNone/>
            </a:pPr>
            <a:r>
              <a:rPr lang="en-US" altLang="ko-KR" sz="1800" i="1" dirty="0">
                <a:solidFill>
                  <a:srgbClr val="C00000"/>
                </a:solidFill>
                <a:cs typeface="맑은 고딕"/>
              </a:rPr>
              <a:t>p</a:t>
            </a:r>
            <a:r>
              <a:rPr lang="en-US" altLang="ko-KR" sz="1800" dirty="0">
                <a:solidFill>
                  <a:srgbClr val="C00000"/>
                </a:solidFill>
                <a:cs typeface="맑은 고딕"/>
              </a:rPr>
              <a:t>-</a:t>
            </a:r>
            <a:r>
              <a:rPr lang="ko-KR" altLang="en-US" sz="1800" dirty="0">
                <a:solidFill>
                  <a:srgbClr val="C00000"/>
                </a:solidFill>
                <a:cs typeface="맑은 고딕"/>
              </a:rPr>
              <a:t>값을 관측된 유의수준이라고도 부른다</a:t>
            </a:r>
            <a:r>
              <a:rPr lang="en-US" altLang="ko-KR" sz="1800" dirty="0">
                <a:solidFill>
                  <a:srgbClr val="C00000"/>
                </a:solidFill>
                <a:cs typeface="맑은 고딕"/>
              </a:rPr>
              <a:t>.</a:t>
            </a:r>
          </a:p>
          <a:p>
            <a:pPr marL="0" indent="0" eaLnBrk="0" latinLnBrk="0" hangingPunct="0">
              <a:lnSpc>
                <a:spcPct val="150000"/>
              </a:lnSpc>
              <a:spcBef>
                <a:spcPts val="24"/>
              </a:spcBef>
              <a:buNone/>
            </a:pPr>
            <a:r>
              <a:rPr lang="en-US" altLang="ko-KR" sz="1800" i="1" dirty="0">
                <a:solidFill>
                  <a:srgbClr val="C00000"/>
                </a:solidFill>
                <a:cs typeface="맑은 고딕"/>
              </a:rPr>
              <a:t>p</a:t>
            </a:r>
            <a:r>
              <a:rPr lang="en-US" altLang="ko-KR" sz="1800" dirty="0">
                <a:solidFill>
                  <a:srgbClr val="C00000"/>
                </a:solidFill>
                <a:cs typeface="맑은 고딕"/>
              </a:rPr>
              <a:t>-</a:t>
            </a:r>
            <a:r>
              <a:rPr lang="ko-KR" altLang="en-US" sz="1800" dirty="0">
                <a:solidFill>
                  <a:srgbClr val="C00000"/>
                </a:solidFill>
                <a:cs typeface="맑은 고딕"/>
              </a:rPr>
              <a:t>값이 작아질수록 </a:t>
            </a:r>
            <a:r>
              <a:rPr lang="ko-KR" altLang="en-US" sz="1800" dirty="0" err="1">
                <a:solidFill>
                  <a:srgbClr val="C00000"/>
                </a:solidFill>
                <a:cs typeface="맑은 고딕"/>
              </a:rPr>
              <a:t>귀무가설에</a:t>
            </a:r>
            <a:r>
              <a:rPr lang="ko-KR" altLang="en-US" sz="1800" dirty="0">
                <a:solidFill>
                  <a:srgbClr val="C00000"/>
                </a:solidFill>
                <a:cs typeface="맑은 고딕"/>
              </a:rPr>
              <a:t> 대항하는 반대의 근거는 강해진다</a:t>
            </a:r>
            <a:r>
              <a:rPr lang="en-US" altLang="ko-KR" sz="1800" dirty="0">
                <a:solidFill>
                  <a:srgbClr val="C00000"/>
                </a:solidFill>
                <a:cs typeface="맑은 고딕"/>
              </a:rPr>
              <a:t>.</a:t>
            </a:r>
            <a:endParaRPr lang="ko-KR" altLang="en-US" sz="1800" dirty="0">
              <a:solidFill>
                <a:srgbClr val="C00000"/>
              </a:solidFill>
              <a:cs typeface="맑은 고딕"/>
            </a:endParaRPr>
          </a:p>
        </p:txBody>
      </p:sp>
      <p:sp>
        <p:nvSpPr>
          <p:cNvPr id="13" name="직사각형 12"/>
          <p:cNvSpPr/>
          <p:nvPr/>
        </p:nvSpPr>
        <p:spPr>
          <a:xfrm>
            <a:off x="6119828" y="3265554"/>
            <a:ext cx="5504415" cy="923330"/>
          </a:xfrm>
          <a:prstGeom prst="rect">
            <a:avLst/>
          </a:prstGeom>
        </p:spPr>
        <p:txBody>
          <a:bodyPr wrap="square">
            <a:spAutoFit/>
          </a:bodyPr>
          <a:lstStyle/>
          <a:p>
            <a:pPr eaLnBrk="0" latinLnBrk="0" hangingPunct="0"/>
            <a:r>
              <a:rPr lang="ko-KR" altLang="en-US" dirty="0" err="1">
                <a:ea typeface="맑은 고딕"/>
                <a:cs typeface="맑은 고딕"/>
              </a:rPr>
              <a:t>귀무가설이</a:t>
            </a:r>
            <a:r>
              <a:rPr lang="ko-KR" altLang="en-US" dirty="0">
                <a:ea typeface="맑은 고딕"/>
                <a:cs typeface="맑은 고딕"/>
              </a:rPr>
              <a:t> 옳다면 관측된 차이와 이론적 차이 </a:t>
            </a:r>
            <a:r>
              <a:rPr lang="en-US" altLang="ko-KR" dirty="0">
                <a:ea typeface="맑은 고딕"/>
                <a:cs typeface="맑은 고딕"/>
              </a:rPr>
              <a:t>0</a:t>
            </a:r>
            <a:r>
              <a:rPr lang="ko-KR" altLang="en-US" dirty="0">
                <a:ea typeface="맑은 고딕"/>
                <a:cs typeface="맑은 고딕"/>
              </a:rPr>
              <a:t>의 차이가 관측된 차이의 표준오차 단위로</a:t>
            </a:r>
            <a:r>
              <a:rPr lang="en-US" altLang="ko-KR" dirty="0">
                <a:ea typeface="맑은 고딕"/>
                <a:cs typeface="맑은 고딕"/>
              </a:rPr>
              <a:t> -3</a:t>
            </a:r>
            <a:r>
              <a:rPr lang="ko-KR" altLang="en-US" dirty="0">
                <a:ea typeface="맑은 고딕"/>
                <a:cs typeface="맑은 고딕"/>
              </a:rPr>
              <a:t>보다 아래 </a:t>
            </a:r>
            <a:r>
              <a:rPr lang="ko-KR" altLang="en-US" dirty="0" err="1">
                <a:ea typeface="맑은 고딕"/>
                <a:cs typeface="맑은 고딕"/>
              </a:rPr>
              <a:t>받향으로</a:t>
            </a:r>
            <a:r>
              <a:rPr lang="ko-KR" altLang="en-US" dirty="0">
                <a:ea typeface="맑은 고딕"/>
                <a:cs typeface="맑은 고딕"/>
              </a:rPr>
              <a:t> 더 벌어질 확률은 </a:t>
            </a:r>
            <a:r>
              <a:rPr lang="en-US" altLang="ko-KR" dirty="0">
                <a:ea typeface="맑은 고딕"/>
                <a:cs typeface="맑은 고딕"/>
              </a:rPr>
              <a:t> 0.1% </a:t>
            </a:r>
            <a:r>
              <a:rPr lang="ko-KR" altLang="en-US" dirty="0">
                <a:ea typeface="맑은 고딕"/>
                <a:cs typeface="맑은 고딕"/>
              </a:rPr>
              <a:t>에 불과함</a:t>
            </a:r>
            <a:endParaRPr lang="en-US" altLang="ko-KR" dirty="0">
              <a:ea typeface="맑은 고딕"/>
              <a:cs typeface="맑은 고딕"/>
            </a:endParaRPr>
          </a:p>
        </p:txBody>
      </p:sp>
      <p:sp>
        <p:nvSpPr>
          <p:cNvPr id="15" name="AutoShape 5"/>
          <p:cNvSpPr>
            <a:spLocks noChangeArrowheads="1"/>
          </p:cNvSpPr>
          <p:nvPr/>
        </p:nvSpPr>
        <p:spPr bwMode="auto">
          <a:xfrm>
            <a:off x="1988400" y="1627201"/>
            <a:ext cx="2883464" cy="408623"/>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en-US" altLang="ko-KR" b="1" i="1" dirty="0">
                <a:latin typeface="+mj-ea"/>
                <a:ea typeface="+mj-ea"/>
                <a:cs typeface="맑은 고딕"/>
              </a:rPr>
              <a:t>p</a:t>
            </a:r>
            <a:r>
              <a:rPr lang="en-US" altLang="ko-KR" b="1" dirty="0">
                <a:latin typeface="+mj-ea"/>
                <a:ea typeface="+mj-ea"/>
                <a:cs typeface="맑은 고딕"/>
              </a:rPr>
              <a:t>-</a:t>
            </a:r>
            <a:r>
              <a:rPr lang="ko-KR" altLang="en-US" b="1" dirty="0">
                <a:latin typeface="+mj-ea"/>
                <a:ea typeface="+mj-ea"/>
                <a:cs typeface="맑은 고딕"/>
              </a:rPr>
              <a:t>값은 </a:t>
            </a:r>
            <a:r>
              <a:rPr lang="ko-KR" altLang="en-US" b="1" kern="0" dirty="0">
                <a:solidFill>
                  <a:prstClr val="black"/>
                </a:solidFill>
                <a:latin typeface="+mj-ea"/>
                <a:ea typeface="+mj-ea"/>
              </a:rPr>
              <a:t>관측된 유의수준</a:t>
            </a:r>
          </a:p>
        </p:txBody>
      </p:sp>
    </p:spTree>
    <p:extLst>
      <p:ext uri="{BB962C8B-B14F-4D97-AF65-F5344CB8AC3E}">
        <p14:creationId xmlns:p14="http://schemas.microsoft.com/office/powerpoint/2010/main" val="173443530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4. </a:t>
            </a:r>
            <a:r>
              <a:rPr lang="ko-KR" altLang="en-US" sz="4000" dirty="0">
                <a:latin typeface="나눔고딕" panose="020D0604000000000000" pitchFamily="50" charset="-127"/>
                <a:ea typeface="나눔고딕" panose="020D0604000000000000" pitchFamily="50" charset="-127"/>
              </a:rPr>
              <a:t>표준편차</a:t>
            </a:r>
          </a:p>
        </p:txBody>
      </p:sp>
      <p:sp>
        <p:nvSpPr>
          <p:cNvPr id="25602" name="Rectangle 3"/>
          <p:cNvSpPr>
            <a:spLocks noGrp="1" noChangeArrowheads="1"/>
          </p:cNvSpPr>
          <p:nvPr>
            <p:ph idx="1"/>
          </p:nvPr>
        </p:nvSpPr>
        <p:spPr>
          <a:xfrm>
            <a:off x="1981200" y="1600200"/>
            <a:ext cx="8229600" cy="5257800"/>
          </a:xfrm>
        </p:spPr>
        <p:txBody>
          <a:bodyPr/>
          <a:lstStyle/>
          <a:p>
            <a:pPr>
              <a:lnSpc>
                <a:spcPct val="150000"/>
              </a:lnSpc>
              <a:buFont typeface="Arial" charset="0"/>
              <a:buNone/>
            </a:pPr>
            <a:endParaRPr lang="en-US" altLang="ko-KR" sz="24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표준편차는 관측치들이 평균으로부터 얼마나 떨어져 있는지 알려줌</a:t>
            </a:r>
            <a:endParaRPr lang="en-US" altLang="ko-KR" sz="1800" dirty="0">
              <a:latin typeface="나눔고딕" panose="020D0604000000000000" pitchFamily="50" charset="-127"/>
              <a:ea typeface="나눔고딕" panose="020D0604000000000000" pitchFamily="50" charset="-127"/>
            </a:endParaRPr>
          </a:p>
          <a:p>
            <a:pPr>
              <a:lnSpc>
                <a:spcPct val="150000"/>
              </a:lnSpc>
            </a:pPr>
            <a:r>
              <a:rPr lang="en-US" altLang="ko-KR" sz="1800" dirty="0">
                <a:latin typeface="나눔고딕" panose="020D0604000000000000" pitchFamily="50" charset="-127"/>
                <a:ea typeface="나눔고딕" panose="020D0604000000000000" pitchFamily="50" charset="-127"/>
              </a:rPr>
              <a:t>68-95</a:t>
            </a:r>
            <a:r>
              <a:rPr lang="ko-KR" altLang="en-US" sz="1800" dirty="0">
                <a:latin typeface="나눔고딕" panose="020D0604000000000000" pitchFamily="50" charset="-127"/>
                <a:ea typeface="나눔고딕" panose="020D0604000000000000" pitchFamily="50" charset="-127"/>
              </a:rPr>
              <a:t>법칙</a:t>
            </a:r>
            <a:endParaRPr lang="en-US" altLang="ko-KR" sz="18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r>
              <a:rPr lang="ko-KR" altLang="en-US" sz="1600" dirty="0">
                <a:latin typeface="나눔고딕" panose="020D0604000000000000" pitchFamily="50" charset="-127"/>
                <a:ea typeface="나눔고딕" panose="020D0604000000000000" pitchFamily="50" charset="-127"/>
              </a:rPr>
              <a:t>관측치들의 약 </a:t>
            </a:r>
            <a:r>
              <a:rPr lang="en-US" altLang="ko-KR" sz="1600" dirty="0">
                <a:latin typeface="나눔고딕" panose="020D0604000000000000" pitchFamily="50" charset="-127"/>
                <a:ea typeface="나눔고딕" panose="020D0604000000000000" pitchFamily="50" charset="-127"/>
              </a:rPr>
              <a:t>68% </a:t>
            </a:r>
            <a:r>
              <a:rPr lang="ko-KR" altLang="en-US" sz="1600" dirty="0">
                <a:latin typeface="나눔고딕" panose="020D0604000000000000" pitchFamily="50" charset="-127"/>
                <a:ea typeface="나눔고딕" panose="020D0604000000000000" pitchFamily="50" charset="-127"/>
              </a:rPr>
              <a:t>정도가 평균으로부터 </a:t>
            </a:r>
            <a:r>
              <a:rPr lang="en-US" altLang="ko-KR" sz="1600" dirty="0">
                <a:latin typeface="나눔고딕" panose="020D0604000000000000" pitchFamily="50" charset="-127"/>
                <a:ea typeface="나눔고딕" panose="020D0604000000000000" pitchFamily="50" charset="-127"/>
              </a:rPr>
              <a:t>1 </a:t>
            </a:r>
            <a:r>
              <a:rPr lang="ko-KR" altLang="en-US" sz="1600" dirty="0">
                <a:latin typeface="나눔고딕" panose="020D0604000000000000" pitchFamily="50" charset="-127"/>
                <a:ea typeface="나눔고딕" panose="020D0604000000000000" pitchFamily="50" charset="-127"/>
              </a:rPr>
              <a:t>표준편차 이내로 떨어져 있다</a:t>
            </a:r>
            <a:r>
              <a:rPr lang="en-US" altLang="ko-KR" sz="1600" dirty="0">
                <a:latin typeface="나눔고딕" panose="020D0604000000000000" pitchFamily="50" charset="-127"/>
                <a:ea typeface="나눔고딕" panose="020D0604000000000000" pitchFamily="50" charset="-127"/>
              </a:rPr>
              <a:t>.</a:t>
            </a:r>
          </a:p>
          <a:p>
            <a:pPr lvl="1">
              <a:lnSpc>
                <a:spcPct val="150000"/>
              </a:lnSpc>
              <a:buFont typeface="Arial" pitchFamily="34" charset="0"/>
              <a:buChar char="•"/>
            </a:pPr>
            <a:r>
              <a:rPr lang="ko-KR" altLang="en-US" sz="1600" dirty="0">
                <a:latin typeface="나눔고딕" panose="020D0604000000000000" pitchFamily="50" charset="-127"/>
                <a:ea typeface="나눔고딕" panose="020D0604000000000000" pitchFamily="50" charset="-127"/>
              </a:rPr>
              <a:t>관측치들의 약 </a:t>
            </a:r>
            <a:r>
              <a:rPr lang="en-US" altLang="ko-KR" sz="1600" dirty="0">
                <a:latin typeface="나눔고딕" panose="020D0604000000000000" pitchFamily="50" charset="-127"/>
                <a:ea typeface="나눔고딕" panose="020D0604000000000000" pitchFamily="50" charset="-127"/>
              </a:rPr>
              <a:t>95% </a:t>
            </a:r>
            <a:r>
              <a:rPr lang="ko-KR" altLang="en-US" sz="1600" dirty="0">
                <a:latin typeface="나눔고딕" panose="020D0604000000000000" pitchFamily="50" charset="-127"/>
                <a:ea typeface="나눔고딕" panose="020D0604000000000000" pitchFamily="50" charset="-127"/>
              </a:rPr>
              <a:t>정도가 평균으로부터 </a:t>
            </a:r>
            <a:r>
              <a:rPr lang="en-US" altLang="ko-KR" sz="1600" dirty="0">
                <a:latin typeface="나눔고딕" panose="020D0604000000000000" pitchFamily="50" charset="-127"/>
                <a:ea typeface="나눔고딕" panose="020D0604000000000000" pitchFamily="50" charset="-127"/>
              </a:rPr>
              <a:t>2 </a:t>
            </a:r>
            <a:r>
              <a:rPr lang="ko-KR" altLang="en-US" sz="1600" dirty="0">
                <a:latin typeface="나눔고딕" panose="020D0604000000000000" pitchFamily="50" charset="-127"/>
                <a:ea typeface="나눔고딕" panose="020D0604000000000000" pitchFamily="50" charset="-127"/>
              </a:rPr>
              <a:t>표준편차 이내로 떨어져 있다</a:t>
            </a:r>
            <a:r>
              <a:rPr lang="en-US" altLang="ko-KR" sz="1600" dirty="0">
                <a:latin typeface="나눔고딕" panose="020D0604000000000000" pitchFamily="50" charset="-127"/>
                <a:ea typeface="나눔고딕" panose="020D0604000000000000" pitchFamily="50" charset="-127"/>
              </a:rPr>
              <a:t>.</a:t>
            </a:r>
          </a:p>
        </p:txBody>
      </p:sp>
      <p:pic>
        <p:nvPicPr>
          <p:cNvPr id="25604" name="Picture 2"/>
          <p:cNvPicPr>
            <a:picLocks noChangeAspect="1" noChangeArrowheads="1"/>
          </p:cNvPicPr>
          <p:nvPr/>
        </p:nvPicPr>
        <p:blipFill>
          <a:blip r:embed="rId2" cstate="print"/>
          <a:srcRect/>
          <a:stretch>
            <a:fillRect/>
          </a:stretch>
        </p:blipFill>
        <p:spPr bwMode="auto">
          <a:xfrm>
            <a:off x="2135560" y="4077073"/>
            <a:ext cx="8072438" cy="2708275"/>
          </a:xfrm>
          <a:prstGeom prst="rect">
            <a:avLst/>
          </a:prstGeom>
          <a:noFill/>
          <a:ln w="9525">
            <a:noFill/>
            <a:miter lim="800000"/>
            <a:headEnd/>
            <a:tailEnd/>
          </a:ln>
        </p:spPr>
      </p:pic>
      <p:sp>
        <p:nvSpPr>
          <p:cNvPr id="6" name="AutoShape 58"/>
          <p:cNvSpPr>
            <a:spLocks noChangeArrowheads="1"/>
          </p:cNvSpPr>
          <p:nvPr/>
        </p:nvSpPr>
        <p:spPr bwMode="auto">
          <a:xfrm>
            <a:off x="1802674" y="1603989"/>
            <a:ext cx="206107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표준편차의 의미</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45"/>
          <p:cNvSpPr txBox="1">
            <a:spLocks noChangeArrowheads="1"/>
          </p:cNvSpPr>
          <p:nvPr/>
        </p:nvSpPr>
        <p:spPr bwMode="auto">
          <a:xfrm>
            <a:off x="1856367" y="2201089"/>
            <a:ext cx="8324880" cy="454292"/>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dirty="0">
                <a:ea typeface="맑은 고딕"/>
                <a:cs typeface="맑은 고딕"/>
              </a:rPr>
              <a:t>가설 검정의 원리는 </a:t>
            </a:r>
            <a:r>
              <a:rPr lang="en-US" altLang="ko-KR" dirty="0">
                <a:ea typeface="맑은 고딕"/>
                <a:cs typeface="맑은 고딕"/>
              </a:rPr>
              <a:t>‘</a:t>
            </a:r>
            <a:r>
              <a:rPr lang="ko-KR" altLang="en-US" dirty="0">
                <a:ea typeface="맑은 고딕"/>
                <a:cs typeface="맑은 고딕"/>
              </a:rPr>
              <a:t>모순에 의한 </a:t>
            </a:r>
            <a:r>
              <a:rPr lang="ko-KR" altLang="en-US" dirty="0" err="1">
                <a:ea typeface="맑은 고딕"/>
                <a:cs typeface="맑은 고딕"/>
              </a:rPr>
              <a:t>논증법</a:t>
            </a:r>
            <a:r>
              <a:rPr lang="en-US" altLang="ko-KR" dirty="0">
                <a:ea typeface="맑은 고딕"/>
                <a:cs typeface="맑은 고딕"/>
              </a:rPr>
              <a:t>’(argument by contradiction)</a:t>
            </a:r>
            <a:endParaRPr lang="ko-KR" altLang="en-US" dirty="0">
              <a:ea typeface="맑은 고딕"/>
              <a:cs typeface="맑은 고딕"/>
            </a:endParaRPr>
          </a:p>
        </p:txBody>
      </p:sp>
      <p:sp>
        <p:nvSpPr>
          <p:cNvPr id="24584" name="제목 15"/>
          <p:cNvSpPr>
            <a:spLocks noGrp="1"/>
          </p:cNvSpPr>
          <p:nvPr>
            <p:ph type="title"/>
          </p:nvPr>
        </p:nvSpPr>
        <p:spPr/>
        <p:txBody>
          <a:bodyPr/>
          <a:lstStyle/>
          <a:p>
            <a:r>
              <a:rPr lang="en-US" altLang="ko-KR" sz="4000" dirty="0">
                <a:cs typeface="맑은 고딕"/>
              </a:rPr>
              <a:t>3. </a:t>
            </a:r>
            <a:r>
              <a:rPr lang="ko-KR" altLang="en-US" sz="4000" dirty="0">
                <a:cs typeface="맑은 고딕"/>
              </a:rPr>
              <a:t>검정통계량과 유의수준</a:t>
            </a:r>
          </a:p>
        </p:txBody>
      </p:sp>
      <p:sp>
        <p:nvSpPr>
          <p:cNvPr id="12" name="Rectangle 3"/>
          <p:cNvSpPr>
            <a:spLocks noGrp="1" noChangeArrowheads="1"/>
          </p:cNvSpPr>
          <p:nvPr>
            <p:ph idx="1"/>
          </p:nvPr>
        </p:nvSpPr>
        <p:spPr>
          <a:xfrm>
            <a:off x="1714500" y="2952304"/>
            <a:ext cx="8739218" cy="3429024"/>
          </a:xfrm>
        </p:spPr>
        <p:txBody>
          <a:bodyPr/>
          <a:lstStyle/>
          <a:p>
            <a:pPr marL="741600" indent="-284400" eaLnBrk="0" latinLnBrk="0" hangingPunct="0">
              <a:lnSpc>
                <a:spcPct val="150000"/>
              </a:lnSpc>
            </a:pPr>
            <a:r>
              <a:rPr lang="ko-KR" altLang="en-US" sz="1600" dirty="0" err="1">
                <a:cs typeface="맑은 고딕"/>
              </a:rPr>
              <a:t>귀무가설의</a:t>
            </a:r>
            <a:r>
              <a:rPr lang="ko-KR" altLang="en-US" sz="1600" dirty="0">
                <a:cs typeface="맑은 고딕"/>
              </a:rPr>
              <a:t> 주장이 옳다면 어떻게 자료 상으로 그렇게 극단적인 차이가 나타날 수 있을까</a:t>
            </a:r>
            <a:r>
              <a:rPr lang="en-US" altLang="ko-KR" sz="1600" dirty="0">
                <a:cs typeface="맑은 고딕"/>
              </a:rPr>
              <a:t>……  (“</a:t>
            </a:r>
            <a:r>
              <a:rPr lang="ko-KR" altLang="en-US" sz="1600" dirty="0" err="1">
                <a:cs typeface="맑은 고딕"/>
              </a:rPr>
              <a:t>귀무가설이</a:t>
            </a:r>
            <a:r>
              <a:rPr lang="ko-KR" altLang="en-US" sz="1600" dirty="0">
                <a:cs typeface="맑은 고딕"/>
              </a:rPr>
              <a:t> 틀리지 않고서야 어찌 이런 일이</a:t>
            </a:r>
            <a:r>
              <a:rPr lang="en-US" altLang="ko-KR" sz="1600" dirty="0">
                <a:cs typeface="맑은 고딕"/>
              </a:rPr>
              <a:t>……”)</a:t>
            </a:r>
          </a:p>
          <a:p>
            <a:pPr eaLnBrk="0" latinLnBrk="0" hangingPunct="0"/>
            <a:endParaRPr lang="en-US" altLang="ko-KR" sz="1600" i="1" dirty="0">
              <a:cs typeface="맑은 고딕"/>
              <a:sym typeface="Symbol" pitchFamily="18" charset="2"/>
            </a:endParaRPr>
          </a:p>
          <a:p>
            <a:pPr marL="741600" indent="-284400" eaLnBrk="0" latinLnBrk="0" hangingPunct="0">
              <a:lnSpc>
                <a:spcPct val="150000"/>
              </a:lnSpc>
            </a:pPr>
            <a:r>
              <a:rPr lang="ko-KR" altLang="en-US" sz="1600" i="1" dirty="0">
                <a:cs typeface="맑은 고딕"/>
                <a:sym typeface="Symbol" pitchFamily="18" charset="2"/>
              </a:rPr>
              <a:t> </a:t>
            </a:r>
            <a:r>
              <a:rPr lang="en-US" altLang="ko-KR" sz="1600" dirty="0">
                <a:cs typeface="맑은 고딕"/>
              </a:rPr>
              <a:t>: </a:t>
            </a:r>
            <a:r>
              <a:rPr lang="ko-KR" altLang="en-US" sz="1600" dirty="0">
                <a:cs typeface="맑은 고딕"/>
              </a:rPr>
              <a:t>미리 설정된 유의수준</a:t>
            </a:r>
            <a:r>
              <a:rPr lang="en-US" altLang="ko-KR" sz="1600" dirty="0">
                <a:cs typeface="맑은 고딕"/>
              </a:rPr>
              <a:t>(significance level)</a:t>
            </a:r>
            <a:r>
              <a:rPr lang="ko-KR" altLang="en-US" sz="1600" dirty="0">
                <a:cs typeface="맑은 고딕"/>
              </a:rPr>
              <a:t>으로서</a:t>
            </a:r>
            <a:r>
              <a:rPr lang="en-US" altLang="ko-KR" sz="1600" dirty="0">
                <a:cs typeface="맑은 고딕"/>
              </a:rPr>
              <a:t>, </a:t>
            </a:r>
            <a:r>
              <a:rPr lang="ko-KR" altLang="en-US" sz="1600" dirty="0">
                <a:cs typeface="맑은 고딕"/>
              </a:rPr>
              <a:t>관측된</a:t>
            </a:r>
            <a:r>
              <a:rPr lang="en-US" altLang="ko-KR" sz="1600" dirty="0">
                <a:cs typeface="맑은 고딕"/>
              </a:rPr>
              <a:t> </a:t>
            </a:r>
            <a:r>
              <a:rPr lang="ko-KR" altLang="en-US" sz="1600" dirty="0">
                <a:cs typeface="맑은 고딕"/>
              </a:rPr>
              <a:t>유의수준인 </a:t>
            </a:r>
            <a:r>
              <a:rPr lang="en-US" altLang="ko-KR" sz="1600" i="1" dirty="0">
                <a:cs typeface="맑은 고딕"/>
              </a:rPr>
              <a:t>p</a:t>
            </a:r>
            <a:r>
              <a:rPr lang="en-US" altLang="ko-KR" sz="1600" dirty="0">
                <a:cs typeface="맑은 고딕"/>
              </a:rPr>
              <a:t>-</a:t>
            </a:r>
            <a:r>
              <a:rPr lang="ko-KR" altLang="en-US" sz="1600" dirty="0">
                <a:cs typeface="맑은 고딕"/>
              </a:rPr>
              <a:t>값</a:t>
            </a:r>
            <a:r>
              <a:rPr lang="en-US" altLang="ko-KR" sz="1600" dirty="0">
                <a:cs typeface="맑은 고딕"/>
              </a:rPr>
              <a:t> </a:t>
            </a:r>
            <a:r>
              <a:rPr lang="ko-KR" altLang="en-US" sz="1600" dirty="0">
                <a:cs typeface="맑은 고딕"/>
              </a:rPr>
              <a:t>판정의 기준으로 사용된다</a:t>
            </a:r>
            <a:r>
              <a:rPr lang="en-US" altLang="ko-KR" sz="1600" dirty="0">
                <a:cs typeface="맑은 고딕"/>
              </a:rPr>
              <a:t>. </a:t>
            </a:r>
            <a:r>
              <a:rPr lang="ko-KR" altLang="en-US" sz="1600" b="1" i="1" dirty="0">
                <a:cs typeface="맑은 고딕"/>
                <a:sym typeface="Symbol" pitchFamily="18" charset="2"/>
              </a:rPr>
              <a:t> </a:t>
            </a:r>
            <a:r>
              <a:rPr lang="ko-KR" altLang="en-US" sz="1600" b="1" dirty="0">
                <a:cs typeface="맑은 고딕"/>
              </a:rPr>
              <a:t>의 값으로는 통상 </a:t>
            </a:r>
            <a:r>
              <a:rPr lang="en-US" altLang="ko-KR" sz="1600" b="1" dirty="0">
                <a:cs typeface="맑은 고딕"/>
              </a:rPr>
              <a:t>5% </a:t>
            </a:r>
            <a:r>
              <a:rPr lang="ko-KR" altLang="en-US" sz="1600" b="1" dirty="0">
                <a:cs typeface="맑은 고딕"/>
              </a:rPr>
              <a:t>내지 </a:t>
            </a:r>
            <a:r>
              <a:rPr lang="en-US" altLang="ko-KR" sz="1600" b="1" dirty="0">
                <a:cs typeface="맑은 고딕"/>
              </a:rPr>
              <a:t>1%</a:t>
            </a:r>
            <a:r>
              <a:rPr lang="ko-KR" altLang="en-US" sz="1600" b="1" dirty="0">
                <a:cs typeface="맑은 고딕"/>
              </a:rPr>
              <a:t>의 값이 사용됨</a:t>
            </a:r>
            <a:endParaRPr lang="en-US" altLang="ko-KR" sz="1600" b="1" dirty="0">
              <a:cs typeface="맑은 고딕"/>
            </a:endParaRPr>
          </a:p>
          <a:p>
            <a:pPr eaLnBrk="0" latinLnBrk="0" hangingPunct="0">
              <a:buNone/>
            </a:pPr>
            <a:r>
              <a:rPr lang="en-US" altLang="ko-KR" sz="1600" i="1" dirty="0">
                <a:cs typeface="맑은 고딕"/>
              </a:rPr>
              <a:t> </a:t>
            </a:r>
            <a:endParaRPr lang="en-US" altLang="ko-KR" sz="1600" dirty="0">
              <a:cs typeface="맑은 고딕"/>
            </a:endParaRPr>
          </a:p>
          <a:p>
            <a:pPr marL="741600" indent="-284400" eaLnBrk="0" latinLnBrk="0" hangingPunct="0">
              <a:lnSpc>
                <a:spcPct val="150000"/>
              </a:lnSpc>
            </a:pPr>
            <a:r>
              <a:rPr lang="en-US" altLang="ko-KR" sz="1600" i="1" dirty="0">
                <a:cs typeface="맑은 고딕"/>
              </a:rPr>
              <a:t>p</a:t>
            </a:r>
            <a:r>
              <a:rPr lang="en-US" altLang="ko-KR" sz="1600" dirty="0">
                <a:cs typeface="맑은 고딕"/>
              </a:rPr>
              <a:t>-</a:t>
            </a:r>
            <a:r>
              <a:rPr lang="ko-KR" altLang="en-US" sz="1600" dirty="0">
                <a:cs typeface="맑은 고딕"/>
              </a:rPr>
              <a:t>값 ≤ </a:t>
            </a:r>
            <a:r>
              <a:rPr lang="en-US" altLang="ko-KR" sz="1600" i="1" dirty="0">
                <a:cs typeface="맑은 고딕"/>
                <a:sym typeface="Symbol" pitchFamily="18" charset="2"/>
              </a:rPr>
              <a:t> </a:t>
            </a:r>
            <a:r>
              <a:rPr lang="en-US" altLang="ko-KR" sz="1600" dirty="0">
                <a:cs typeface="맑은 고딕"/>
              </a:rPr>
              <a:t>: </a:t>
            </a:r>
            <a:r>
              <a:rPr lang="ko-KR" altLang="en-US" sz="1600" dirty="0">
                <a:cs typeface="맑은 고딕"/>
              </a:rPr>
              <a:t>유의수준 </a:t>
            </a:r>
            <a:r>
              <a:rPr lang="ko-KR" altLang="en-US" sz="1600" i="1" dirty="0">
                <a:cs typeface="맑은 고딕"/>
                <a:sym typeface="Symbol" pitchFamily="18" charset="2"/>
              </a:rPr>
              <a:t> </a:t>
            </a:r>
            <a:r>
              <a:rPr lang="ko-KR" altLang="en-US" sz="1600" dirty="0">
                <a:cs typeface="맑은 고딕"/>
              </a:rPr>
              <a:t>에서 </a:t>
            </a:r>
            <a:r>
              <a:rPr lang="en-US" altLang="ko-KR" sz="1600" i="1" dirty="0">
                <a:cs typeface="맑은 고딕"/>
              </a:rPr>
              <a:t>H</a:t>
            </a:r>
            <a:r>
              <a:rPr lang="en-US" altLang="ko-KR" sz="1600" i="1" baseline="-25000" dirty="0">
                <a:cs typeface="맑은 고딕"/>
              </a:rPr>
              <a:t>0 </a:t>
            </a:r>
            <a:r>
              <a:rPr lang="ko-KR" altLang="en-US" sz="1600" dirty="0">
                <a:cs typeface="맑은 고딕"/>
              </a:rPr>
              <a:t>기각</a:t>
            </a:r>
            <a:r>
              <a:rPr lang="en-US" altLang="ko-KR" sz="1600" dirty="0">
                <a:cs typeface="맑은 고딕"/>
              </a:rPr>
              <a:t> (</a:t>
            </a:r>
            <a:r>
              <a:rPr lang="ko-KR" altLang="en-US" sz="1600" dirty="0">
                <a:cs typeface="맑은 고딕"/>
              </a:rPr>
              <a:t>통계적으로 유의하다</a:t>
            </a:r>
            <a:r>
              <a:rPr lang="en-US" altLang="ko-KR" sz="1600" dirty="0">
                <a:cs typeface="맑은 고딕"/>
              </a:rPr>
              <a:t>.)</a:t>
            </a:r>
          </a:p>
          <a:p>
            <a:pPr marL="741600" indent="-284400" eaLnBrk="0" latinLnBrk="0" hangingPunct="0">
              <a:lnSpc>
                <a:spcPct val="150000"/>
              </a:lnSpc>
            </a:pPr>
            <a:r>
              <a:rPr lang="en-US" altLang="ko-KR" sz="1600" i="1" dirty="0">
                <a:cs typeface="맑은 고딕"/>
              </a:rPr>
              <a:t>p</a:t>
            </a:r>
            <a:r>
              <a:rPr lang="en-US" altLang="ko-KR" sz="1600" dirty="0">
                <a:cs typeface="맑은 고딕"/>
              </a:rPr>
              <a:t>-</a:t>
            </a:r>
            <a:r>
              <a:rPr lang="ko-KR" altLang="en-US" sz="1600" dirty="0">
                <a:cs typeface="맑은 고딕"/>
              </a:rPr>
              <a:t>값 </a:t>
            </a:r>
            <a:r>
              <a:rPr lang="en-US" altLang="ko-KR" sz="1600" dirty="0">
                <a:cs typeface="맑은 고딕"/>
              </a:rPr>
              <a:t>&gt; </a:t>
            </a:r>
            <a:r>
              <a:rPr lang="en-US" altLang="ko-KR" sz="1600" i="1" dirty="0">
                <a:cs typeface="맑은 고딕"/>
                <a:sym typeface="Symbol" pitchFamily="18" charset="2"/>
              </a:rPr>
              <a:t></a:t>
            </a:r>
            <a:r>
              <a:rPr lang="en-US" altLang="ko-KR" sz="1600" dirty="0">
                <a:cs typeface="맑은 고딕"/>
              </a:rPr>
              <a:t> : </a:t>
            </a:r>
            <a:r>
              <a:rPr lang="ko-KR" altLang="en-US" sz="1600" dirty="0">
                <a:cs typeface="맑은 고딕"/>
              </a:rPr>
              <a:t>유의수준 </a:t>
            </a:r>
            <a:r>
              <a:rPr lang="ko-KR" altLang="en-US" sz="1600" i="1" dirty="0">
                <a:cs typeface="맑은 고딕"/>
                <a:sym typeface="Symbol" pitchFamily="18" charset="2"/>
              </a:rPr>
              <a:t> </a:t>
            </a:r>
            <a:r>
              <a:rPr lang="ko-KR" altLang="en-US" sz="1600" dirty="0">
                <a:cs typeface="맑은 고딕"/>
              </a:rPr>
              <a:t>에서 </a:t>
            </a:r>
            <a:r>
              <a:rPr lang="en-US" altLang="ko-KR" sz="1600" i="1" dirty="0">
                <a:cs typeface="맑은 고딕"/>
              </a:rPr>
              <a:t>H</a:t>
            </a:r>
            <a:r>
              <a:rPr lang="en-US" altLang="ko-KR" sz="1600" i="1" baseline="-25000" dirty="0">
                <a:cs typeface="맑은 고딕"/>
              </a:rPr>
              <a:t>0 </a:t>
            </a:r>
            <a:r>
              <a:rPr lang="ko-KR" altLang="en-US" sz="1600" dirty="0">
                <a:cs typeface="맑은 고딕"/>
              </a:rPr>
              <a:t>기각 못함 </a:t>
            </a:r>
            <a:r>
              <a:rPr lang="en-US" altLang="ko-KR" sz="1600" dirty="0">
                <a:cs typeface="맑은 고딕"/>
              </a:rPr>
              <a:t>(</a:t>
            </a:r>
            <a:r>
              <a:rPr lang="ko-KR" altLang="en-US" sz="1600" dirty="0">
                <a:cs typeface="맑은 고딕"/>
              </a:rPr>
              <a:t>통계적으로 유의하지 않다</a:t>
            </a:r>
            <a:r>
              <a:rPr lang="en-US" altLang="ko-KR" sz="1600" dirty="0">
                <a:cs typeface="맑은 고딕"/>
              </a:rPr>
              <a:t>.)</a:t>
            </a:r>
          </a:p>
          <a:p>
            <a:pPr marL="741600" indent="-284400" eaLnBrk="0" latinLnBrk="0" hangingPunct="0">
              <a:lnSpc>
                <a:spcPct val="150000"/>
              </a:lnSpc>
              <a:spcBef>
                <a:spcPts val="24"/>
              </a:spcBef>
            </a:pPr>
            <a:endParaRPr lang="ko-KR" altLang="en-US" sz="2000" dirty="0">
              <a:cs typeface="맑은 고딕"/>
            </a:endParaRPr>
          </a:p>
        </p:txBody>
      </p:sp>
      <p:sp>
        <p:nvSpPr>
          <p:cNvPr id="7" name="AutoShape 5"/>
          <p:cNvSpPr>
            <a:spLocks noChangeArrowheads="1"/>
          </p:cNvSpPr>
          <p:nvPr/>
        </p:nvSpPr>
        <p:spPr bwMode="auto">
          <a:xfrm>
            <a:off x="1937647" y="1644004"/>
            <a:ext cx="7992888" cy="408623"/>
          </a:xfrm>
          <a:prstGeom prst="flowChartAlternateProcess">
            <a:avLst/>
          </a:prstGeom>
          <a:noFill/>
          <a:ln w="19050">
            <a:solidFill>
              <a:sysClr val="windowText" lastClr="000000"/>
            </a:solidFill>
            <a:miter lim="800000"/>
            <a:headEnd/>
            <a:tailEnd/>
          </a:ln>
          <a:effectLst/>
        </p:spPr>
        <p:txBody>
          <a:bodyPr wrap="square" anchor="ctr">
            <a:spAutoFit/>
          </a:bodyPr>
          <a:lstStyle/>
          <a:p>
            <a:pPr algn="ctr" latinLnBrk="0">
              <a:spcBef>
                <a:spcPct val="50000"/>
              </a:spcBef>
              <a:defRPr/>
            </a:pPr>
            <a:r>
              <a:rPr lang="ko-KR" altLang="en-US" b="1" kern="0" dirty="0">
                <a:solidFill>
                  <a:prstClr val="black"/>
                </a:solidFill>
                <a:latin typeface="+mj-lt"/>
                <a:ea typeface="맑은 고딕" panose="020B0503020000020004" pitchFamily="50" charset="-127"/>
              </a:rPr>
              <a:t>관측된 유의수준인 </a:t>
            </a:r>
            <a:r>
              <a:rPr lang="en-US" altLang="ko-KR" b="1" i="1" kern="0" dirty="0">
                <a:solidFill>
                  <a:prstClr val="black"/>
                </a:solidFill>
                <a:latin typeface="+mj-lt"/>
                <a:ea typeface="맑은 고딕" panose="020B0503020000020004" pitchFamily="50" charset="-127"/>
              </a:rPr>
              <a:t>p-</a:t>
            </a:r>
            <a:r>
              <a:rPr lang="ko-KR" altLang="en-US" b="1" kern="0" dirty="0">
                <a:solidFill>
                  <a:prstClr val="black"/>
                </a:solidFill>
                <a:latin typeface="+mj-lt"/>
                <a:ea typeface="맑은 고딕" panose="020B0503020000020004" pitchFamily="50" charset="-127"/>
              </a:rPr>
              <a:t>값이 미리 설정한 기준보다 낮으면 </a:t>
            </a:r>
            <a:r>
              <a:rPr lang="ko-KR" altLang="en-US" b="1" kern="0" dirty="0" err="1">
                <a:solidFill>
                  <a:prstClr val="black"/>
                </a:solidFill>
                <a:latin typeface="+mj-lt"/>
                <a:ea typeface="맑은 고딕" panose="020B0503020000020004" pitchFamily="50" charset="-127"/>
              </a:rPr>
              <a:t>귀무가설을</a:t>
            </a:r>
            <a:r>
              <a:rPr lang="ko-KR" altLang="en-US" b="1" kern="0" dirty="0">
                <a:solidFill>
                  <a:prstClr val="black"/>
                </a:solidFill>
                <a:latin typeface="+mj-lt"/>
                <a:ea typeface="맑은 고딕" panose="020B0503020000020004" pitchFamily="50" charset="-127"/>
              </a:rPr>
              <a:t> 기각</a:t>
            </a:r>
          </a:p>
        </p:txBody>
      </p:sp>
    </p:spTree>
    <p:extLst>
      <p:ext uri="{BB962C8B-B14F-4D97-AF65-F5344CB8AC3E}">
        <p14:creationId xmlns:p14="http://schemas.microsoft.com/office/powerpoint/2010/main" val="125440851"/>
      </p:ext>
    </p:extLst>
  </p:cSld>
  <p:clrMapOvr>
    <a:masterClrMapping/>
  </p:clrMapOvr>
  <p:transition/>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5" name="Text Box 809"/>
          <p:cNvSpPr txBox="1">
            <a:spLocks noChangeArrowheads="1"/>
          </p:cNvSpPr>
          <p:nvPr/>
        </p:nvSpPr>
        <p:spPr bwMode="auto">
          <a:xfrm>
            <a:off x="2362200" y="2322746"/>
            <a:ext cx="7448576" cy="1754326"/>
          </a:xfrm>
          <a:prstGeom prst="rect">
            <a:avLst/>
          </a:prstGeom>
          <a:noFill/>
          <a:ln w="9525">
            <a:noFill/>
            <a:miter lim="800000"/>
            <a:headEnd/>
            <a:tailEnd/>
          </a:ln>
        </p:spPr>
        <p:txBody>
          <a:bodyPr wrap="square">
            <a:spAutoFit/>
          </a:bodyPr>
          <a:lstStyle/>
          <a:p>
            <a:pPr eaLnBrk="0" latinLnBrk="0" hangingPunct="0">
              <a:lnSpc>
                <a:spcPct val="150000"/>
              </a:lnSpc>
              <a:spcBef>
                <a:spcPts val="24"/>
              </a:spcBef>
              <a:buClr>
                <a:schemeClr val="tx1"/>
              </a:buClr>
            </a:pPr>
            <a:r>
              <a:rPr lang="ko-KR" altLang="en-US" dirty="0">
                <a:ea typeface="맑은 고딕"/>
                <a:cs typeface="맑은 고딕"/>
              </a:rPr>
              <a:t>대립가설의 주장이 방향성을 가지면 </a:t>
            </a:r>
            <a:r>
              <a:rPr lang="ko-KR" altLang="en-US" dirty="0" err="1">
                <a:ea typeface="맑은 고딕"/>
                <a:cs typeface="맑은 고딕"/>
              </a:rPr>
              <a:t>단측검정</a:t>
            </a:r>
            <a:r>
              <a:rPr lang="en-US" altLang="ko-KR" dirty="0">
                <a:ea typeface="맑은 고딕"/>
                <a:cs typeface="맑은 고딕"/>
              </a:rPr>
              <a:t>(one-sided test)</a:t>
            </a:r>
            <a:r>
              <a:rPr lang="ko-KR" altLang="en-US" dirty="0">
                <a:ea typeface="맑은 고딕"/>
                <a:cs typeface="맑은 고딕"/>
              </a:rPr>
              <a:t>이고 방향성을 갖지 않으면  양측검정</a:t>
            </a:r>
            <a:r>
              <a:rPr lang="en-US" altLang="ko-KR" dirty="0">
                <a:ea typeface="맑은 고딕"/>
                <a:cs typeface="맑은 고딕"/>
              </a:rPr>
              <a:t>(two-sided test)</a:t>
            </a:r>
            <a:r>
              <a:rPr lang="ko-KR" altLang="en-US" dirty="0">
                <a:ea typeface="맑은 고딕"/>
                <a:cs typeface="맑은 고딕"/>
              </a:rPr>
              <a:t>임</a:t>
            </a:r>
            <a:endParaRPr lang="en-US" altLang="ko-KR" dirty="0">
              <a:ea typeface="맑은 고딕"/>
              <a:cs typeface="맑은 고딕"/>
            </a:endParaRPr>
          </a:p>
          <a:p>
            <a:pPr eaLnBrk="0" latinLnBrk="0" hangingPunct="0">
              <a:lnSpc>
                <a:spcPct val="150000"/>
              </a:lnSpc>
              <a:spcBef>
                <a:spcPts val="24"/>
              </a:spcBef>
              <a:buClr>
                <a:schemeClr val="tx1"/>
              </a:buClr>
            </a:pPr>
            <a:endParaRPr lang="en-US" altLang="ko-KR" dirty="0">
              <a:ea typeface="맑은 고딕"/>
              <a:cs typeface="맑은 고딕"/>
            </a:endParaRPr>
          </a:p>
          <a:p>
            <a:pPr eaLnBrk="0" latinLnBrk="0" hangingPunct="0">
              <a:lnSpc>
                <a:spcPct val="150000"/>
              </a:lnSpc>
              <a:spcBef>
                <a:spcPts val="24"/>
              </a:spcBef>
              <a:buClr>
                <a:schemeClr val="tx1"/>
              </a:buClr>
            </a:pPr>
            <a:r>
              <a:rPr lang="ko-KR" altLang="en-US" dirty="0">
                <a:ea typeface="맑은 고딕"/>
                <a:cs typeface="맑은 고딕"/>
              </a:rPr>
              <a:t>예시</a:t>
            </a:r>
            <a:r>
              <a:rPr lang="en-US" altLang="ko-KR" dirty="0">
                <a:ea typeface="맑은 고딕"/>
                <a:cs typeface="맑은 고딕"/>
              </a:rPr>
              <a:t>)</a:t>
            </a:r>
          </a:p>
        </p:txBody>
      </p:sp>
      <p:grpSp>
        <p:nvGrpSpPr>
          <p:cNvPr id="82956" name="Group 831"/>
          <p:cNvGrpSpPr>
            <a:grpSpLocks/>
          </p:cNvGrpSpPr>
          <p:nvPr/>
        </p:nvGrpSpPr>
        <p:grpSpPr bwMode="auto">
          <a:xfrm>
            <a:off x="2495600" y="4097807"/>
            <a:ext cx="6483350" cy="1981200"/>
            <a:chOff x="956" y="2544"/>
            <a:chExt cx="4084" cy="1248"/>
          </a:xfrm>
        </p:grpSpPr>
        <p:graphicFrame>
          <p:nvGraphicFramePr>
            <p:cNvPr id="82946" name="Object 2"/>
            <p:cNvGraphicFramePr>
              <a:graphicFrameLocks noChangeAspect="1"/>
            </p:cNvGraphicFramePr>
            <p:nvPr/>
          </p:nvGraphicFramePr>
          <p:xfrm>
            <a:off x="960" y="2544"/>
            <a:ext cx="960" cy="432"/>
          </p:xfrm>
          <a:graphic>
            <a:graphicData uri="http://schemas.openxmlformats.org/presentationml/2006/ole">
              <mc:AlternateContent xmlns:mc="http://schemas.openxmlformats.org/markup-compatibility/2006">
                <mc:Choice xmlns:v="urn:schemas-microsoft-com:vml" Requires="v">
                  <p:oleObj spid="_x0000_s35884" name="Equation" r:id="rId4" imgW="647419" imgH="393529" progId="Equation.3">
                    <p:embed/>
                  </p:oleObj>
                </mc:Choice>
                <mc:Fallback>
                  <p:oleObj name="Equation" r:id="rId4" imgW="647419" imgH="393529" progId="Equation.3">
                    <p:embed/>
                    <p:pic>
                      <p:nvPicPr>
                        <p:cNvPr id="8294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 y="2544"/>
                          <a:ext cx="96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7" name="Object 3"/>
            <p:cNvGraphicFramePr>
              <a:graphicFrameLocks noChangeAspect="1"/>
            </p:cNvGraphicFramePr>
            <p:nvPr/>
          </p:nvGraphicFramePr>
          <p:xfrm>
            <a:off x="2784" y="2544"/>
            <a:ext cx="1056" cy="432"/>
          </p:xfrm>
          <a:graphic>
            <a:graphicData uri="http://schemas.openxmlformats.org/presentationml/2006/ole">
              <mc:AlternateContent xmlns:mc="http://schemas.openxmlformats.org/markup-compatibility/2006">
                <mc:Choice xmlns:v="urn:schemas-microsoft-com:vml" Requires="v">
                  <p:oleObj spid="_x0000_s35885" name="Equation" r:id="rId6" imgW="583947" imgH="393529" progId="Equation.3">
                    <p:embed/>
                  </p:oleObj>
                </mc:Choice>
                <mc:Fallback>
                  <p:oleObj name="Equation" r:id="rId6" imgW="583947" imgH="393529" progId="Equation.3">
                    <p:embed/>
                    <p:pic>
                      <p:nvPicPr>
                        <p:cNvPr id="8294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4" y="2544"/>
                          <a:ext cx="1056"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8" name="Object 4"/>
            <p:cNvGraphicFramePr>
              <a:graphicFrameLocks noChangeAspect="1"/>
            </p:cNvGraphicFramePr>
            <p:nvPr/>
          </p:nvGraphicFramePr>
          <p:xfrm>
            <a:off x="960" y="2946"/>
            <a:ext cx="960" cy="432"/>
          </p:xfrm>
          <a:graphic>
            <a:graphicData uri="http://schemas.openxmlformats.org/presentationml/2006/ole">
              <mc:AlternateContent xmlns:mc="http://schemas.openxmlformats.org/markup-compatibility/2006">
                <mc:Choice xmlns:v="urn:schemas-microsoft-com:vml" Requires="v">
                  <p:oleObj spid="_x0000_s35886" name="Equation" r:id="rId8" imgW="647419" imgH="393529" progId="Equation.3">
                    <p:embed/>
                  </p:oleObj>
                </mc:Choice>
                <mc:Fallback>
                  <p:oleObj name="Equation" r:id="rId8" imgW="647419" imgH="393529" progId="Equation.3">
                    <p:embed/>
                    <p:pic>
                      <p:nvPicPr>
                        <p:cNvPr id="8294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 y="2946"/>
                          <a:ext cx="960"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9" name="Object 5"/>
            <p:cNvGraphicFramePr>
              <a:graphicFrameLocks noChangeAspect="1"/>
            </p:cNvGraphicFramePr>
            <p:nvPr/>
          </p:nvGraphicFramePr>
          <p:xfrm>
            <a:off x="956" y="3360"/>
            <a:ext cx="964" cy="432"/>
          </p:xfrm>
          <a:graphic>
            <a:graphicData uri="http://schemas.openxmlformats.org/presentationml/2006/ole">
              <mc:AlternateContent xmlns:mc="http://schemas.openxmlformats.org/markup-compatibility/2006">
                <mc:Choice xmlns:v="urn:schemas-microsoft-com:vml" Requires="v">
                  <p:oleObj spid="_x0000_s35887" name="Equation" r:id="rId9" imgW="647419" imgH="393529" progId="Equation.3">
                    <p:embed/>
                  </p:oleObj>
                </mc:Choice>
                <mc:Fallback>
                  <p:oleObj name="Equation" r:id="rId9" imgW="647419" imgH="393529" progId="Equation.3">
                    <p:embed/>
                    <p:pic>
                      <p:nvPicPr>
                        <p:cNvPr id="8294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 y="3360"/>
                          <a:ext cx="964"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0" name="Object 6"/>
            <p:cNvGraphicFramePr>
              <a:graphicFrameLocks noChangeAspect="1"/>
            </p:cNvGraphicFramePr>
            <p:nvPr/>
          </p:nvGraphicFramePr>
          <p:xfrm>
            <a:off x="2784" y="2940"/>
            <a:ext cx="1008" cy="432"/>
          </p:xfrm>
          <a:graphic>
            <a:graphicData uri="http://schemas.openxmlformats.org/presentationml/2006/ole">
              <mc:AlternateContent xmlns:mc="http://schemas.openxmlformats.org/markup-compatibility/2006">
                <mc:Choice xmlns:v="urn:schemas-microsoft-com:vml" Requires="v">
                  <p:oleObj spid="_x0000_s35888" name="수식" r:id="rId10" imgW="558558" imgH="393529" progId="Equation.3">
                    <p:embed/>
                  </p:oleObj>
                </mc:Choice>
                <mc:Fallback>
                  <p:oleObj name="수식" r:id="rId10" imgW="558558" imgH="393529" progId="Equation.3">
                    <p:embed/>
                    <p:pic>
                      <p:nvPicPr>
                        <p:cNvPr id="8295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4" y="2940"/>
                          <a:ext cx="1008"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51" name="Object 7"/>
            <p:cNvGraphicFramePr>
              <a:graphicFrameLocks noChangeAspect="1"/>
            </p:cNvGraphicFramePr>
            <p:nvPr/>
          </p:nvGraphicFramePr>
          <p:xfrm>
            <a:off x="2790" y="3360"/>
            <a:ext cx="1002" cy="432"/>
          </p:xfrm>
          <a:graphic>
            <a:graphicData uri="http://schemas.openxmlformats.org/presentationml/2006/ole">
              <mc:AlternateContent xmlns:mc="http://schemas.openxmlformats.org/markup-compatibility/2006">
                <mc:Choice xmlns:v="urn:schemas-microsoft-com:vml" Requires="v">
                  <p:oleObj spid="_x0000_s35889" name="Equation" r:id="rId12" imgW="660113" imgH="393529" progId="Equation.3">
                    <p:embed/>
                  </p:oleObj>
                </mc:Choice>
                <mc:Fallback>
                  <p:oleObj name="Equation" r:id="rId12" imgW="660113" imgH="393529" progId="Equation.3">
                    <p:embed/>
                    <p:pic>
                      <p:nvPicPr>
                        <p:cNvPr id="82951"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0" y="3360"/>
                          <a:ext cx="1002" cy="4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8" name="Text Box 822"/>
            <p:cNvSpPr txBox="1">
              <a:spLocks noChangeArrowheads="1"/>
            </p:cNvSpPr>
            <p:nvPr/>
          </p:nvSpPr>
          <p:spPr bwMode="auto">
            <a:xfrm>
              <a:off x="4128" y="2640"/>
              <a:ext cx="912" cy="233"/>
            </a:xfrm>
            <a:prstGeom prst="rect">
              <a:avLst/>
            </a:prstGeom>
            <a:noFill/>
            <a:ln w="9525">
              <a:noFill/>
              <a:miter lim="800000"/>
              <a:headEnd/>
              <a:tailEnd/>
            </a:ln>
          </p:spPr>
          <p:txBody>
            <a:bodyPr>
              <a:spAutoFit/>
            </a:bodyPr>
            <a:lstStyle/>
            <a:p>
              <a:pPr eaLnBrk="0" latinLnBrk="0" hangingPunct="0"/>
              <a:r>
                <a:rPr lang="ko-KR" altLang="en-US">
                  <a:ea typeface="맑은 고딕"/>
                  <a:cs typeface="맑은 고딕"/>
                </a:rPr>
                <a:t>  단측검정</a:t>
              </a:r>
            </a:p>
          </p:txBody>
        </p:sp>
        <p:sp>
          <p:nvSpPr>
            <p:cNvPr id="82959" name="Text Box 823"/>
            <p:cNvSpPr txBox="1">
              <a:spLocks noChangeArrowheads="1"/>
            </p:cNvSpPr>
            <p:nvPr/>
          </p:nvSpPr>
          <p:spPr bwMode="auto">
            <a:xfrm>
              <a:off x="4128" y="3053"/>
              <a:ext cx="912" cy="233"/>
            </a:xfrm>
            <a:prstGeom prst="rect">
              <a:avLst/>
            </a:prstGeom>
            <a:noFill/>
            <a:ln w="9525">
              <a:noFill/>
              <a:miter lim="800000"/>
              <a:headEnd/>
              <a:tailEnd/>
            </a:ln>
          </p:spPr>
          <p:txBody>
            <a:bodyPr>
              <a:spAutoFit/>
            </a:bodyPr>
            <a:lstStyle/>
            <a:p>
              <a:pPr eaLnBrk="0" latinLnBrk="0" hangingPunct="0"/>
              <a:r>
                <a:rPr lang="ko-KR" altLang="en-US">
                  <a:ea typeface="맑은 고딕"/>
                  <a:cs typeface="맑은 고딕"/>
                </a:rPr>
                <a:t>  단측검정</a:t>
              </a:r>
            </a:p>
          </p:txBody>
        </p:sp>
        <p:sp>
          <p:nvSpPr>
            <p:cNvPr id="82960" name="Text Box 824"/>
            <p:cNvSpPr txBox="1">
              <a:spLocks noChangeArrowheads="1"/>
            </p:cNvSpPr>
            <p:nvPr/>
          </p:nvSpPr>
          <p:spPr bwMode="auto">
            <a:xfrm>
              <a:off x="4128" y="3456"/>
              <a:ext cx="912" cy="233"/>
            </a:xfrm>
            <a:prstGeom prst="rect">
              <a:avLst/>
            </a:prstGeom>
            <a:noFill/>
            <a:ln w="9525">
              <a:noFill/>
              <a:miter lim="800000"/>
              <a:headEnd/>
              <a:tailEnd/>
            </a:ln>
          </p:spPr>
          <p:txBody>
            <a:bodyPr>
              <a:spAutoFit/>
            </a:bodyPr>
            <a:lstStyle/>
            <a:p>
              <a:pPr eaLnBrk="0" latinLnBrk="0" hangingPunct="0"/>
              <a:r>
                <a:rPr lang="ko-KR" altLang="en-US" dirty="0">
                  <a:ea typeface="맑은 고딕"/>
                  <a:cs typeface="맑은 고딕"/>
                </a:rPr>
                <a:t>  </a:t>
              </a:r>
              <a:r>
                <a:rPr lang="ko-KR" altLang="en-US" b="1" dirty="0" err="1">
                  <a:ea typeface="맑은 고딕"/>
                  <a:cs typeface="맑은 고딕"/>
                </a:rPr>
                <a:t>양측검정</a:t>
              </a:r>
              <a:endParaRPr lang="ko-KR" altLang="en-US" b="1" dirty="0">
                <a:ea typeface="맑은 고딕"/>
                <a:cs typeface="맑은 고딕"/>
              </a:endParaRPr>
            </a:p>
          </p:txBody>
        </p:sp>
        <p:sp>
          <p:nvSpPr>
            <p:cNvPr id="82961" name="Text Box 825"/>
            <p:cNvSpPr txBox="1">
              <a:spLocks noChangeArrowheads="1"/>
            </p:cNvSpPr>
            <p:nvPr/>
          </p:nvSpPr>
          <p:spPr bwMode="auto">
            <a:xfrm>
              <a:off x="2220" y="2688"/>
              <a:ext cx="480" cy="231"/>
            </a:xfrm>
            <a:prstGeom prst="rect">
              <a:avLst/>
            </a:prstGeom>
            <a:noFill/>
            <a:ln w="9525">
              <a:noFill/>
              <a:miter lim="800000"/>
              <a:headEnd/>
              <a:tailEnd/>
            </a:ln>
          </p:spPr>
          <p:txBody>
            <a:bodyPr>
              <a:spAutoFit/>
            </a:bodyPr>
            <a:lstStyle/>
            <a:p>
              <a:pPr eaLnBrk="0" latinLnBrk="0" hangingPunct="0"/>
              <a:r>
                <a:rPr lang="en-US" altLang="ko-KR" dirty="0">
                  <a:ea typeface="맑은 고딕"/>
                  <a:cs typeface="맑은 고딕"/>
                </a:rPr>
                <a:t>vs.</a:t>
              </a:r>
              <a:endParaRPr lang="ko-KR" altLang="en-US" dirty="0">
                <a:ea typeface="맑은 고딕"/>
                <a:cs typeface="맑은 고딕"/>
              </a:endParaRPr>
            </a:p>
          </p:txBody>
        </p:sp>
        <p:sp>
          <p:nvSpPr>
            <p:cNvPr id="82962" name="Text Box 826"/>
            <p:cNvSpPr txBox="1">
              <a:spLocks noChangeArrowheads="1"/>
            </p:cNvSpPr>
            <p:nvPr/>
          </p:nvSpPr>
          <p:spPr bwMode="auto">
            <a:xfrm>
              <a:off x="2220" y="3081"/>
              <a:ext cx="480" cy="231"/>
            </a:xfrm>
            <a:prstGeom prst="rect">
              <a:avLst/>
            </a:prstGeom>
            <a:noFill/>
            <a:ln w="9525">
              <a:noFill/>
              <a:miter lim="800000"/>
              <a:headEnd/>
              <a:tailEnd/>
            </a:ln>
          </p:spPr>
          <p:txBody>
            <a:bodyPr>
              <a:spAutoFit/>
            </a:bodyPr>
            <a:lstStyle/>
            <a:p>
              <a:pPr eaLnBrk="0" latinLnBrk="0" hangingPunct="0"/>
              <a:r>
                <a:rPr lang="en-US" altLang="ko-KR" dirty="0">
                  <a:ea typeface="맑은 고딕"/>
                  <a:cs typeface="맑은 고딕"/>
                </a:rPr>
                <a:t>vs.</a:t>
              </a:r>
              <a:endParaRPr lang="ko-KR" altLang="en-US" dirty="0">
                <a:ea typeface="맑은 고딕"/>
                <a:cs typeface="맑은 고딕"/>
              </a:endParaRPr>
            </a:p>
          </p:txBody>
        </p:sp>
        <p:sp>
          <p:nvSpPr>
            <p:cNvPr id="82963" name="Text Box 827"/>
            <p:cNvSpPr txBox="1">
              <a:spLocks noChangeArrowheads="1"/>
            </p:cNvSpPr>
            <p:nvPr/>
          </p:nvSpPr>
          <p:spPr bwMode="auto">
            <a:xfrm>
              <a:off x="2220" y="3465"/>
              <a:ext cx="480" cy="231"/>
            </a:xfrm>
            <a:prstGeom prst="rect">
              <a:avLst/>
            </a:prstGeom>
            <a:noFill/>
            <a:ln w="9525">
              <a:noFill/>
              <a:miter lim="800000"/>
              <a:headEnd/>
              <a:tailEnd/>
            </a:ln>
          </p:spPr>
          <p:txBody>
            <a:bodyPr>
              <a:spAutoFit/>
            </a:bodyPr>
            <a:lstStyle/>
            <a:p>
              <a:pPr eaLnBrk="0" latinLnBrk="0" hangingPunct="0"/>
              <a:r>
                <a:rPr lang="en-US" altLang="ko-KR" dirty="0">
                  <a:ea typeface="맑은 고딕"/>
                  <a:cs typeface="맑은 고딕"/>
                </a:rPr>
                <a:t>vs.</a:t>
              </a:r>
              <a:endParaRPr lang="ko-KR" altLang="en-US" dirty="0">
                <a:ea typeface="맑은 고딕"/>
                <a:cs typeface="맑은 고딕"/>
              </a:endParaRPr>
            </a:p>
          </p:txBody>
        </p:sp>
      </p:grpSp>
      <p:sp>
        <p:nvSpPr>
          <p:cNvPr id="82957" name="제목 25"/>
          <p:cNvSpPr>
            <a:spLocks noGrp="1"/>
          </p:cNvSpPr>
          <p:nvPr>
            <p:ph type="title"/>
          </p:nvPr>
        </p:nvSpPr>
        <p:spPr/>
        <p:txBody>
          <a:bodyPr/>
          <a:lstStyle/>
          <a:p>
            <a:r>
              <a:rPr lang="en-US" altLang="ko-KR" sz="4000" dirty="0">
                <a:cs typeface="맑은 고딕"/>
              </a:rPr>
              <a:t>3. </a:t>
            </a:r>
            <a:r>
              <a:rPr lang="ko-KR" altLang="en-US" sz="4000" dirty="0">
                <a:cs typeface="맑은 고딕"/>
              </a:rPr>
              <a:t>검정통계량과 유의수준</a:t>
            </a:r>
          </a:p>
        </p:txBody>
      </p:sp>
      <p:sp>
        <p:nvSpPr>
          <p:cNvPr id="20" name="AutoShape 5"/>
          <p:cNvSpPr>
            <a:spLocks noChangeArrowheads="1"/>
          </p:cNvSpPr>
          <p:nvPr/>
        </p:nvSpPr>
        <p:spPr bwMode="auto">
          <a:xfrm>
            <a:off x="1988544" y="1611550"/>
            <a:ext cx="25136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단측검정과</a:t>
            </a:r>
            <a:r>
              <a:rPr lang="ko-KR" altLang="en-US" b="1" dirty="0">
                <a:latin typeface="+mj-ea"/>
                <a:ea typeface="+mj-ea"/>
              </a:rPr>
              <a:t> 양측검정</a:t>
            </a:r>
            <a:endParaRPr lang="en-US" altLang="ko-KR" b="1" dirty="0">
              <a:latin typeface="+mj-ea"/>
              <a:ea typeface="+mj-ea"/>
            </a:endParaRPr>
          </a:p>
        </p:txBody>
      </p:sp>
    </p:spTree>
    <p:extLst>
      <p:ext uri="{BB962C8B-B14F-4D97-AF65-F5344CB8AC3E}">
        <p14:creationId xmlns:p14="http://schemas.microsoft.com/office/powerpoint/2010/main" val="1353486454"/>
      </p:ext>
    </p:extLst>
  </p:cSld>
  <p:clrMapOvr>
    <a:masterClrMapping/>
  </p:clrMapOvr>
  <p:transition/>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8"/>
          <p:cNvPicPr>
            <a:picLocks noChangeAspect="1" noChangeArrowheads="1"/>
          </p:cNvPicPr>
          <p:nvPr/>
        </p:nvPicPr>
        <p:blipFill>
          <a:blip r:embed="rId2" cstate="print"/>
          <a:srcRect/>
          <a:stretch>
            <a:fillRect/>
          </a:stretch>
        </p:blipFill>
        <p:spPr bwMode="auto">
          <a:xfrm>
            <a:off x="2423592" y="2214085"/>
            <a:ext cx="6932190" cy="4405878"/>
          </a:xfrm>
          <a:prstGeom prst="rect">
            <a:avLst/>
          </a:prstGeom>
          <a:noFill/>
          <a:ln w="9525">
            <a:noFill/>
            <a:miter lim="800000"/>
            <a:headEnd/>
            <a:tailEnd/>
          </a:ln>
        </p:spPr>
      </p:pic>
      <p:sp>
        <p:nvSpPr>
          <p:cNvPr id="90114" name="제목 5"/>
          <p:cNvSpPr>
            <a:spLocks noGrp="1"/>
          </p:cNvSpPr>
          <p:nvPr>
            <p:ph type="title"/>
          </p:nvPr>
        </p:nvSpPr>
        <p:spPr/>
        <p:txBody>
          <a:bodyPr/>
          <a:lstStyle/>
          <a:p>
            <a:r>
              <a:rPr lang="en-US" altLang="ko-KR" sz="4000" dirty="0">
                <a:cs typeface="맑은 고딕"/>
              </a:rPr>
              <a:t>3. </a:t>
            </a:r>
            <a:r>
              <a:rPr lang="ko-KR" altLang="en-US" sz="4000" dirty="0">
                <a:cs typeface="맑은 고딕"/>
              </a:rPr>
              <a:t>검정통계량과 유의수준</a:t>
            </a:r>
          </a:p>
        </p:txBody>
      </p:sp>
      <p:sp>
        <p:nvSpPr>
          <p:cNvPr id="6" name="AutoShape 5"/>
          <p:cNvSpPr>
            <a:spLocks noChangeArrowheads="1"/>
          </p:cNvSpPr>
          <p:nvPr/>
        </p:nvSpPr>
        <p:spPr bwMode="auto">
          <a:xfrm>
            <a:off x="1988544" y="1611550"/>
            <a:ext cx="25136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단측검정과</a:t>
            </a:r>
            <a:r>
              <a:rPr lang="ko-KR" altLang="en-US" b="1" dirty="0">
                <a:latin typeface="+mj-ea"/>
                <a:ea typeface="+mj-ea"/>
              </a:rPr>
              <a:t> 양측검정</a:t>
            </a:r>
            <a:endParaRPr lang="en-US" altLang="ko-KR" b="1" dirty="0">
              <a:latin typeface="+mj-ea"/>
              <a:ea typeface="+mj-ea"/>
            </a:endParaRPr>
          </a:p>
        </p:txBody>
      </p:sp>
    </p:spTree>
    <p:extLst>
      <p:ext uri="{BB962C8B-B14F-4D97-AF65-F5344CB8AC3E}">
        <p14:creationId xmlns:p14="http://schemas.microsoft.com/office/powerpoint/2010/main" val="3808684976"/>
      </p:ext>
    </p:extLst>
  </p:cSld>
  <p:clrMapOvr>
    <a:masterClrMapping/>
  </p:clrMapOvr>
  <p:transition/>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9" name="제목 8"/>
          <p:cNvSpPr>
            <a:spLocks noGrp="1"/>
          </p:cNvSpPr>
          <p:nvPr>
            <p:ph type="title"/>
          </p:nvPr>
        </p:nvSpPr>
        <p:spPr/>
        <p:txBody>
          <a:bodyPr/>
          <a:lstStyle/>
          <a:p>
            <a:r>
              <a:rPr lang="en-US" altLang="ko-KR" sz="4000" dirty="0">
                <a:cs typeface="맑은 고딕"/>
              </a:rPr>
              <a:t>4. </a:t>
            </a:r>
            <a:r>
              <a:rPr lang="ko-KR" altLang="en-US" sz="4000" dirty="0">
                <a:cs typeface="맑은 고딕"/>
              </a:rPr>
              <a:t>제</a:t>
            </a:r>
            <a:r>
              <a:rPr lang="en-US" altLang="ko-KR" sz="4000" dirty="0">
                <a:cs typeface="맑은 고딕"/>
              </a:rPr>
              <a:t>1</a:t>
            </a:r>
            <a:r>
              <a:rPr lang="ko-KR" altLang="en-US" sz="4000" dirty="0">
                <a:cs typeface="맑은 고딕"/>
              </a:rPr>
              <a:t>종 오류와 제</a:t>
            </a:r>
            <a:r>
              <a:rPr lang="en-US" altLang="ko-KR" sz="4000" dirty="0">
                <a:cs typeface="맑은 고딕"/>
              </a:rPr>
              <a:t>2</a:t>
            </a:r>
            <a:r>
              <a:rPr lang="ko-KR" altLang="en-US" sz="4000" dirty="0">
                <a:cs typeface="맑은 고딕"/>
              </a:rPr>
              <a:t>종 오류</a:t>
            </a:r>
          </a:p>
        </p:txBody>
      </p:sp>
      <p:pic>
        <p:nvPicPr>
          <p:cNvPr id="2" name="그림 1"/>
          <p:cNvPicPr>
            <a:picLocks noChangeAspect="1"/>
          </p:cNvPicPr>
          <p:nvPr/>
        </p:nvPicPr>
        <p:blipFill>
          <a:blip r:embed="rId3" cstate="print"/>
          <a:stretch>
            <a:fillRect/>
          </a:stretch>
        </p:blipFill>
        <p:spPr>
          <a:xfrm>
            <a:off x="3071665" y="2214083"/>
            <a:ext cx="6048672" cy="4669077"/>
          </a:xfrm>
          <a:prstGeom prst="rect">
            <a:avLst/>
          </a:prstGeom>
        </p:spPr>
      </p:pic>
      <p:sp>
        <p:nvSpPr>
          <p:cNvPr id="7" name="AutoShape 5"/>
          <p:cNvSpPr>
            <a:spLocks noChangeArrowheads="1"/>
          </p:cNvSpPr>
          <p:nvPr/>
        </p:nvSpPr>
        <p:spPr bwMode="auto">
          <a:xfrm>
            <a:off x="1988544" y="1519269"/>
            <a:ext cx="338737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생이별의</a:t>
            </a:r>
            <a:r>
              <a:rPr lang="en-US" altLang="ko-KR" b="1" dirty="0">
                <a:latin typeface="+mj-ea"/>
                <a:ea typeface="+mj-ea"/>
              </a:rPr>
              <a:t> </a:t>
            </a:r>
            <a:r>
              <a:rPr lang="ko-KR" altLang="en-US" b="1" dirty="0">
                <a:latin typeface="+mj-ea"/>
                <a:ea typeface="+mj-ea"/>
              </a:rPr>
              <a:t>오류와 착각의 오류</a:t>
            </a:r>
            <a:endParaRPr lang="en-US" altLang="ko-KR" b="1" dirty="0">
              <a:latin typeface="+mj-ea"/>
              <a:ea typeface="+mj-ea"/>
            </a:endParaRPr>
          </a:p>
        </p:txBody>
      </p:sp>
    </p:spTree>
    <p:extLst>
      <p:ext uri="{BB962C8B-B14F-4D97-AF65-F5344CB8AC3E}">
        <p14:creationId xmlns:p14="http://schemas.microsoft.com/office/powerpoint/2010/main" val="3472343733"/>
      </p:ext>
    </p:extLst>
  </p:cSld>
  <p:clrMapOvr>
    <a:masterClrMapping/>
  </p:clrMapOvr>
  <p:transition/>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1988544" y="1796242"/>
            <a:ext cx="396344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두 종류의 오류를 지적한 우리 속담</a:t>
            </a:r>
            <a:endParaRPr lang="en-US" altLang="ko-KR" b="1" dirty="0">
              <a:latin typeface="+mj-ea"/>
              <a:ea typeface="+mj-ea"/>
            </a:endParaRPr>
          </a:p>
        </p:txBody>
      </p:sp>
      <p:sp>
        <p:nvSpPr>
          <p:cNvPr id="7" name="내용 개체 틀 2"/>
          <p:cNvSpPr>
            <a:spLocks noGrp="1"/>
          </p:cNvSpPr>
          <p:nvPr>
            <p:ph idx="1"/>
          </p:nvPr>
        </p:nvSpPr>
        <p:spPr>
          <a:xfrm>
            <a:off x="1981200" y="2032248"/>
            <a:ext cx="8229600" cy="5141168"/>
          </a:xfrm>
        </p:spPr>
        <p:txBody>
          <a:bodyPr>
            <a:normAutofit/>
          </a:bodyPr>
          <a:lstStyle/>
          <a:p>
            <a:pPr marL="0" indent="0">
              <a:lnSpc>
                <a:spcPct val="150000"/>
              </a:lnSpc>
              <a:buNone/>
            </a:pPr>
            <a:endParaRPr lang="en-US" altLang="ko-KR" sz="2400" dirty="0">
              <a:latin typeface="+mn-ea"/>
            </a:endParaRPr>
          </a:p>
          <a:p>
            <a:pPr>
              <a:lnSpc>
                <a:spcPct val="150000"/>
              </a:lnSpc>
            </a:pPr>
            <a:r>
              <a:rPr lang="en-US" altLang="ko-KR" sz="1800" dirty="0"/>
              <a:t>“</a:t>
            </a:r>
            <a:r>
              <a:rPr lang="ko-KR" altLang="en-US" sz="1800" dirty="0"/>
              <a:t>빈대 잡으려다 초가삼간 태운다</a:t>
            </a:r>
            <a:r>
              <a:rPr lang="en-US" altLang="ko-KR" sz="1800" dirty="0"/>
              <a:t>” –</a:t>
            </a:r>
            <a:r>
              <a:rPr lang="ko-KR" altLang="en-US" sz="1800" dirty="0"/>
              <a:t>섣부른 행동의 오류 지적</a:t>
            </a:r>
            <a:endParaRPr lang="en-US" altLang="ko-KR" sz="1800" dirty="0"/>
          </a:p>
          <a:p>
            <a:pPr>
              <a:lnSpc>
                <a:spcPct val="150000"/>
              </a:lnSpc>
            </a:pPr>
            <a:r>
              <a:rPr lang="en-US" altLang="ko-KR" sz="1800" dirty="0"/>
              <a:t>“</a:t>
            </a:r>
            <a:r>
              <a:rPr lang="ko-KR" altLang="en-US" sz="1800" dirty="0"/>
              <a:t>구더기 무서워 장 못 담글까</a:t>
            </a:r>
            <a:r>
              <a:rPr lang="en-US" altLang="ko-KR" sz="1800" dirty="0"/>
              <a:t>”      –</a:t>
            </a:r>
            <a:r>
              <a:rPr lang="ko-KR" altLang="en-US" sz="1800" dirty="0"/>
              <a:t>미적거림의 오류 지적</a:t>
            </a:r>
            <a:endParaRPr lang="en-US" altLang="ko-KR" sz="1800" dirty="0"/>
          </a:p>
        </p:txBody>
      </p:sp>
      <p:sp>
        <p:nvSpPr>
          <p:cNvPr id="9" name="제목 8"/>
          <p:cNvSpPr>
            <a:spLocks noGrp="1"/>
          </p:cNvSpPr>
          <p:nvPr>
            <p:ph type="title"/>
          </p:nvPr>
        </p:nvSpPr>
        <p:spPr>
          <a:xfrm>
            <a:off x="1981200" y="274638"/>
            <a:ext cx="8229600" cy="1143000"/>
          </a:xfrm>
        </p:spPr>
        <p:txBody>
          <a:bodyPr/>
          <a:lstStyle/>
          <a:p>
            <a:r>
              <a:rPr lang="en-US" altLang="ko-KR" sz="4000" dirty="0">
                <a:cs typeface="맑은 고딕"/>
              </a:rPr>
              <a:t>4. </a:t>
            </a:r>
            <a:r>
              <a:rPr lang="ko-KR" altLang="en-US" sz="4000" dirty="0">
                <a:cs typeface="맑은 고딕"/>
              </a:rPr>
              <a:t>제</a:t>
            </a:r>
            <a:r>
              <a:rPr lang="en-US" altLang="ko-KR" sz="4000" dirty="0">
                <a:cs typeface="맑은 고딕"/>
              </a:rPr>
              <a:t>1</a:t>
            </a:r>
            <a:r>
              <a:rPr lang="ko-KR" altLang="en-US" sz="4000" dirty="0">
                <a:cs typeface="맑은 고딕"/>
              </a:rPr>
              <a:t>종 오류와 제</a:t>
            </a:r>
            <a:r>
              <a:rPr lang="en-US" altLang="ko-KR" sz="4000" dirty="0">
                <a:cs typeface="맑은 고딕"/>
              </a:rPr>
              <a:t>2</a:t>
            </a:r>
            <a:r>
              <a:rPr lang="ko-KR" altLang="en-US" sz="4000" dirty="0">
                <a:cs typeface="맑은 고딕"/>
              </a:rPr>
              <a:t>종 오류</a:t>
            </a:r>
          </a:p>
        </p:txBody>
      </p:sp>
    </p:spTree>
    <p:extLst>
      <p:ext uri="{BB962C8B-B14F-4D97-AF65-F5344CB8AC3E}">
        <p14:creationId xmlns:p14="http://schemas.microsoft.com/office/powerpoint/2010/main" val="3767995277"/>
      </p:ext>
    </p:extLst>
  </p:cSld>
  <p:clrMapOvr>
    <a:masterClrMapping/>
  </p:clrMapOvr>
  <p:transition/>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87" name="Group 107"/>
          <p:cNvGraphicFramePr>
            <a:graphicFrameLocks noGrp="1"/>
          </p:cNvGraphicFramePr>
          <p:nvPr>
            <p:extLst>
              <p:ext uri="{D42A27DB-BD31-4B8C-83A1-F6EECF244321}">
                <p14:modId xmlns:p14="http://schemas.microsoft.com/office/powerpoint/2010/main" val="3517458376"/>
              </p:ext>
            </p:extLst>
          </p:nvPr>
        </p:nvGraphicFramePr>
        <p:xfrm>
          <a:off x="2057400" y="2181442"/>
          <a:ext cx="8153400" cy="2098294"/>
        </p:xfrm>
        <a:graphic>
          <a:graphicData uri="http://schemas.openxmlformats.org/drawingml/2006/table">
            <a:tbl>
              <a:tblPr/>
              <a:tblGrid>
                <a:gridCol w="2895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636058">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1" i="0" u="none" strike="noStrike" cap="none" normalizeH="0" baseline="0" dirty="0">
                          <a:ln>
                            <a:noFill/>
                          </a:ln>
                          <a:solidFill>
                            <a:schemeClr val="tx1"/>
                          </a:solidFill>
                          <a:effectLst/>
                          <a:latin typeface="굴림" pitchFamily="50" charset="-127"/>
                          <a:ea typeface="굴림" pitchFamily="50" charset="-127"/>
                        </a:rPr>
                        <a:t>                   </a:t>
                      </a:r>
                      <a:r>
                        <a:rPr kumimoji="1" lang="ko-KR" altLang="en-US" sz="1800" b="1" i="0" u="none" strike="noStrike" cap="none" normalizeH="0" baseline="0" dirty="0">
                          <a:ln>
                            <a:noFill/>
                          </a:ln>
                          <a:solidFill>
                            <a:schemeClr val="tx1"/>
                          </a:solidFill>
                          <a:effectLst/>
                          <a:latin typeface="굴림" pitchFamily="50" charset="-127"/>
                          <a:ea typeface="굴림" pitchFamily="50" charset="-127"/>
                        </a:rPr>
                        <a:t>실제상황</a:t>
                      </a:r>
                    </a:p>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1" i="0" u="none" strike="noStrike" cap="none" normalizeH="0" baseline="0" dirty="0">
                          <a:ln>
                            <a:noFill/>
                          </a:ln>
                          <a:solidFill>
                            <a:schemeClr val="tx1"/>
                          </a:solidFill>
                          <a:effectLst/>
                          <a:latin typeface="굴림" pitchFamily="50" charset="-127"/>
                          <a:ea typeface="굴림" pitchFamily="50" charset="-127"/>
                        </a:rPr>
                        <a:t>검정결과</a:t>
                      </a:r>
                    </a:p>
                  </a:txBody>
                  <a:tcPr anchor="ctr" anchorCtr="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1" i="0" u="none" strike="noStrike" cap="none" normalizeH="0" baseline="0" dirty="0" err="1">
                          <a:ln>
                            <a:noFill/>
                          </a:ln>
                          <a:solidFill>
                            <a:schemeClr val="tx1"/>
                          </a:solidFill>
                          <a:effectLst/>
                          <a:latin typeface="굴림" pitchFamily="50" charset="-127"/>
                          <a:ea typeface="굴림" pitchFamily="50" charset="-127"/>
                        </a:rPr>
                        <a:t>귀무가설이</a:t>
                      </a:r>
                      <a:r>
                        <a:rPr kumimoji="1" lang="ko-KR" altLang="en-US" sz="1800" b="1" i="0" u="none" strike="noStrike" cap="none" normalizeH="0" baseline="0" dirty="0">
                          <a:ln>
                            <a:noFill/>
                          </a:ln>
                          <a:solidFill>
                            <a:schemeClr val="tx1"/>
                          </a:solidFill>
                          <a:effectLst/>
                          <a:latin typeface="굴림" pitchFamily="50" charset="-127"/>
                          <a:ea typeface="굴림" pitchFamily="50" charset="-127"/>
                        </a:rPr>
                        <a:t> 참</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1" i="0" u="none" strike="noStrike" cap="none" normalizeH="0" baseline="0" dirty="0" err="1">
                          <a:ln>
                            <a:noFill/>
                          </a:ln>
                          <a:solidFill>
                            <a:schemeClr val="tx1"/>
                          </a:solidFill>
                          <a:effectLst/>
                          <a:latin typeface="굴림" pitchFamily="50" charset="-127"/>
                          <a:ea typeface="굴림" pitchFamily="50" charset="-127"/>
                        </a:rPr>
                        <a:t>대립가설이</a:t>
                      </a:r>
                      <a:r>
                        <a:rPr kumimoji="1" lang="ko-KR" altLang="en-US" sz="1800" b="1" i="0" u="none" strike="noStrike" cap="none" normalizeH="0" baseline="0" dirty="0">
                          <a:ln>
                            <a:noFill/>
                          </a:ln>
                          <a:solidFill>
                            <a:schemeClr val="tx1"/>
                          </a:solidFill>
                          <a:effectLst/>
                          <a:latin typeface="굴림" pitchFamily="50" charset="-127"/>
                          <a:ea typeface="굴림" pitchFamily="50" charset="-127"/>
                        </a:rPr>
                        <a:t> 참</a:t>
                      </a:r>
                    </a:p>
                  </a:txBody>
                  <a:tcPr anchor="ctr" anchorCtr="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6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1" i="0" u="none" strike="noStrike" cap="none" normalizeH="0" baseline="0" dirty="0" err="1">
                          <a:ln>
                            <a:noFill/>
                          </a:ln>
                          <a:solidFill>
                            <a:schemeClr val="tx1"/>
                          </a:solidFill>
                          <a:effectLst/>
                          <a:latin typeface="굴림" pitchFamily="50" charset="-127"/>
                          <a:ea typeface="굴림" pitchFamily="50" charset="-127"/>
                        </a:rPr>
                        <a:t>귀무가설을</a:t>
                      </a:r>
                      <a:r>
                        <a:rPr kumimoji="1" lang="ko-KR" altLang="en-US" sz="1800" b="1" i="0" u="none" strike="noStrike" cap="none" normalizeH="0" baseline="0" dirty="0">
                          <a:ln>
                            <a:noFill/>
                          </a:ln>
                          <a:solidFill>
                            <a:schemeClr val="tx1"/>
                          </a:solidFill>
                          <a:effectLst/>
                          <a:latin typeface="굴림" pitchFamily="50" charset="-127"/>
                          <a:ea typeface="굴림" pitchFamily="50" charset="-127"/>
                        </a:rPr>
                        <a:t> 기각 안 함</a:t>
                      </a:r>
                    </a:p>
                  </a:txBody>
                  <a:tcPr anchor="ctr" anchorCtr="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1" i="0" u="none" strike="noStrike" cap="none" normalizeH="0" baseline="0" dirty="0">
                          <a:ln>
                            <a:noFill/>
                          </a:ln>
                          <a:solidFill>
                            <a:schemeClr val="tx1"/>
                          </a:solidFill>
                          <a:effectLst/>
                          <a:latin typeface="굴림" pitchFamily="50" charset="-127"/>
                          <a:ea typeface="굴림" pitchFamily="50" charset="-127"/>
                        </a:rPr>
                        <a:t>옳은 결정</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1" i="0" u="sng" strike="noStrike" cap="none" normalizeH="0" baseline="0" dirty="0">
                          <a:ln>
                            <a:noFill/>
                          </a:ln>
                          <a:solidFill>
                            <a:srgbClr val="FF0000"/>
                          </a:solidFill>
                          <a:effectLst/>
                          <a:latin typeface="굴림" pitchFamily="50" charset="-127"/>
                          <a:ea typeface="굴림" pitchFamily="50" charset="-127"/>
                        </a:rPr>
                        <a:t>제</a:t>
                      </a:r>
                      <a:r>
                        <a:rPr kumimoji="1" lang="en-US" altLang="ko-KR" sz="1800" b="1" i="0" u="sng" strike="noStrike" cap="none" normalizeH="0" baseline="0" dirty="0">
                          <a:ln>
                            <a:noFill/>
                          </a:ln>
                          <a:solidFill>
                            <a:srgbClr val="FF0000"/>
                          </a:solidFill>
                          <a:effectLst/>
                          <a:latin typeface="굴림" pitchFamily="50" charset="-127"/>
                          <a:ea typeface="굴림" pitchFamily="50" charset="-127"/>
                        </a:rPr>
                        <a:t>2</a:t>
                      </a:r>
                      <a:r>
                        <a:rPr kumimoji="1" lang="ko-KR" altLang="en-US" sz="1800" b="1" i="0" u="sng" strike="noStrike" cap="none" normalizeH="0" baseline="0" dirty="0">
                          <a:ln>
                            <a:noFill/>
                          </a:ln>
                          <a:solidFill>
                            <a:srgbClr val="FF0000"/>
                          </a:solidFill>
                          <a:effectLst/>
                          <a:latin typeface="굴림" pitchFamily="50" charset="-127"/>
                          <a:ea typeface="굴림" pitchFamily="50" charset="-127"/>
                        </a:rPr>
                        <a:t>종 오류</a:t>
                      </a:r>
                    </a:p>
                  </a:txBody>
                  <a:tcPr anchor="ctr" anchorCtr="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6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1" i="0" u="none" strike="noStrike" cap="none" normalizeH="0" baseline="0" dirty="0" err="1">
                          <a:ln>
                            <a:noFill/>
                          </a:ln>
                          <a:solidFill>
                            <a:schemeClr val="tx1"/>
                          </a:solidFill>
                          <a:effectLst/>
                          <a:latin typeface="굴림" pitchFamily="50" charset="-127"/>
                          <a:ea typeface="굴림" pitchFamily="50" charset="-127"/>
                        </a:rPr>
                        <a:t>귀무가설을</a:t>
                      </a:r>
                      <a:r>
                        <a:rPr kumimoji="1" lang="ko-KR" altLang="en-US" sz="1800" b="1" i="0" u="none" strike="noStrike" cap="none" normalizeH="0" baseline="0" dirty="0">
                          <a:ln>
                            <a:noFill/>
                          </a:ln>
                          <a:solidFill>
                            <a:schemeClr val="tx1"/>
                          </a:solidFill>
                          <a:effectLst/>
                          <a:latin typeface="굴림" pitchFamily="50" charset="-127"/>
                          <a:ea typeface="굴림" pitchFamily="50" charset="-127"/>
                        </a:rPr>
                        <a:t> 기각함</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1" i="0" u="sng" strike="noStrike" cap="none" normalizeH="0" baseline="0" dirty="0">
                          <a:ln>
                            <a:noFill/>
                          </a:ln>
                          <a:solidFill>
                            <a:srgbClr val="FF0000"/>
                          </a:solidFill>
                          <a:effectLst/>
                          <a:latin typeface="굴림" pitchFamily="50" charset="-127"/>
                          <a:ea typeface="굴림" pitchFamily="50" charset="-127"/>
                        </a:rPr>
                        <a:t>제</a:t>
                      </a:r>
                      <a:r>
                        <a:rPr kumimoji="1" lang="en-US" altLang="ko-KR" sz="1800" b="1" i="0" u="sng" strike="noStrike" cap="none" normalizeH="0" baseline="0" dirty="0">
                          <a:ln>
                            <a:noFill/>
                          </a:ln>
                          <a:solidFill>
                            <a:srgbClr val="FF0000"/>
                          </a:solidFill>
                          <a:effectLst/>
                          <a:latin typeface="굴림" pitchFamily="50" charset="-127"/>
                          <a:ea typeface="굴림" pitchFamily="50" charset="-127"/>
                        </a:rPr>
                        <a:t>1</a:t>
                      </a:r>
                      <a:r>
                        <a:rPr kumimoji="1" lang="ko-KR" altLang="en-US" sz="1800" b="1" i="0" u="sng" strike="noStrike" cap="none" normalizeH="0" baseline="0" dirty="0">
                          <a:ln>
                            <a:noFill/>
                          </a:ln>
                          <a:solidFill>
                            <a:srgbClr val="FF0000"/>
                          </a:solidFill>
                          <a:effectLst/>
                          <a:latin typeface="굴림" pitchFamily="50" charset="-127"/>
                          <a:ea typeface="굴림" pitchFamily="50" charset="-127"/>
                        </a:rPr>
                        <a:t>종 오류</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1" i="0" u="none" strike="noStrike" cap="none" normalizeH="0" baseline="0" dirty="0">
                          <a:ln>
                            <a:noFill/>
                          </a:ln>
                          <a:solidFill>
                            <a:schemeClr val="tx1"/>
                          </a:solidFill>
                          <a:effectLst/>
                          <a:latin typeface="굴림" pitchFamily="50" charset="-127"/>
                          <a:ea typeface="굴림" pitchFamily="50" charset="-127"/>
                        </a:rPr>
                        <a:t>옳은 결정</a:t>
                      </a:r>
                      <a:endParaRPr kumimoji="1" lang="en-US" altLang="ko-KR" sz="1800" b="1" i="0" u="none" strike="noStrike" cap="none" normalizeH="0" baseline="0" dirty="0">
                        <a:ln>
                          <a:noFill/>
                        </a:ln>
                        <a:solidFill>
                          <a:schemeClr val="tx1"/>
                        </a:solidFill>
                        <a:effectLst/>
                        <a:latin typeface="굴림" pitchFamily="50" charset="-127"/>
                        <a:ea typeface="굴림" pitchFamily="50" charset="-127"/>
                      </a:endParaRPr>
                    </a:p>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1" i="0" u="none" strike="noStrike" cap="none" normalizeH="0" baseline="0" dirty="0">
                          <a:ln>
                            <a:noFill/>
                          </a:ln>
                          <a:solidFill>
                            <a:schemeClr val="tx1"/>
                          </a:solidFill>
                          <a:effectLst/>
                          <a:latin typeface="굴림" pitchFamily="50" charset="-127"/>
                          <a:ea typeface="굴림" pitchFamily="50" charset="-127"/>
                        </a:rPr>
                        <a:t>(power)</a:t>
                      </a:r>
                      <a:endParaRPr kumimoji="1" lang="ko-KR" altLang="en-US" sz="1800" b="1" i="0" u="none" strike="noStrike" cap="none" normalizeH="0" baseline="0" dirty="0">
                        <a:ln>
                          <a:noFill/>
                        </a:ln>
                        <a:solidFill>
                          <a:schemeClr val="tx1"/>
                        </a:solidFill>
                        <a:effectLst/>
                        <a:latin typeface="굴림" pitchFamily="50" charset="-127"/>
                        <a:ea typeface="굴림" pitchFamily="50" charset="-127"/>
                      </a:endParaRP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2178" name="Text Box 75"/>
          <p:cNvSpPr txBox="1">
            <a:spLocks noChangeArrowheads="1"/>
          </p:cNvSpPr>
          <p:nvPr/>
        </p:nvSpPr>
        <p:spPr bwMode="auto">
          <a:xfrm>
            <a:off x="2324100" y="4279736"/>
            <a:ext cx="8282940" cy="2677656"/>
          </a:xfrm>
          <a:prstGeom prst="rect">
            <a:avLst/>
          </a:prstGeom>
          <a:noFill/>
          <a:ln w="9525">
            <a:noFill/>
            <a:miter lim="800000"/>
            <a:headEnd/>
            <a:tailEnd/>
          </a:ln>
        </p:spPr>
        <p:txBody>
          <a:bodyPr wrap="square">
            <a:spAutoFit/>
          </a:bodyPr>
          <a:lstStyle/>
          <a:p>
            <a:pPr eaLnBrk="0" latinLnBrk="0" hangingPunct="0">
              <a:lnSpc>
                <a:spcPct val="150000"/>
              </a:lnSpc>
              <a:spcBef>
                <a:spcPts val="24"/>
              </a:spcBef>
              <a:buClr>
                <a:schemeClr val="tx1"/>
              </a:buClr>
            </a:pPr>
            <a:r>
              <a:rPr lang="ko-KR" altLang="en-US" sz="1600" dirty="0">
                <a:ea typeface="맑은 고딕"/>
                <a:cs typeface="맑은 고딕"/>
              </a:rPr>
              <a:t>제</a:t>
            </a:r>
            <a:r>
              <a:rPr lang="en-US" altLang="ko-KR" sz="1600" dirty="0">
                <a:ea typeface="맑은 고딕"/>
                <a:cs typeface="맑은 고딕"/>
              </a:rPr>
              <a:t>1</a:t>
            </a:r>
            <a:r>
              <a:rPr lang="ko-KR" altLang="en-US" sz="1600" dirty="0">
                <a:ea typeface="맑은 고딕"/>
                <a:cs typeface="맑은 고딕"/>
              </a:rPr>
              <a:t>종 오류</a:t>
            </a:r>
            <a:r>
              <a:rPr lang="en-US" altLang="ko-KR" sz="1600" dirty="0">
                <a:ea typeface="맑은 고딕"/>
                <a:cs typeface="맑은 고딕"/>
              </a:rPr>
              <a:t>=“</a:t>
            </a:r>
            <a:r>
              <a:rPr lang="ko-KR" altLang="en-US" sz="1600" dirty="0">
                <a:ea typeface="맑은 고딕"/>
                <a:cs typeface="맑은 고딕"/>
              </a:rPr>
              <a:t>생이별의 오류</a:t>
            </a:r>
            <a:r>
              <a:rPr lang="en-US" altLang="ko-KR" sz="1600" dirty="0">
                <a:ea typeface="맑은 고딕"/>
                <a:cs typeface="맑은 고딕"/>
              </a:rPr>
              <a:t>”: </a:t>
            </a:r>
            <a:r>
              <a:rPr lang="ko-KR" altLang="en-US" sz="1600" dirty="0">
                <a:ea typeface="맑은 고딕"/>
                <a:cs typeface="맑은 고딕"/>
              </a:rPr>
              <a:t>애인이 변심하지 않았는데도 변심했다고 잘못 판단하여 생이별하는 오류</a:t>
            </a:r>
            <a:endParaRPr lang="en-US" altLang="ko-KR" sz="1600" dirty="0">
              <a:ea typeface="맑은 고딕"/>
              <a:cs typeface="맑은 고딕"/>
            </a:endParaRPr>
          </a:p>
          <a:p>
            <a:pPr eaLnBrk="0" latinLnBrk="0" hangingPunct="0">
              <a:lnSpc>
                <a:spcPct val="150000"/>
              </a:lnSpc>
              <a:spcBef>
                <a:spcPts val="24"/>
              </a:spcBef>
              <a:buClr>
                <a:schemeClr val="tx1"/>
              </a:buClr>
            </a:pPr>
            <a:r>
              <a:rPr lang="ko-KR" altLang="en-US" sz="1600" dirty="0">
                <a:ea typeface="맑은 고딕"/>
                <a:cs typeface="맑은 고딕"/>
              </a:rPr>
              <a:t>제</a:t>
            </a:r>
            <a:r>
              <a:rPr lang="en-US" altLang="ko-KR" sz="1600" dirty="0">
                <a:ea typeface="맑은 고딕"/>
                <a:cs typeface="맑은 고딕"/>
              </a:rPr>
              <a:t>2</a:t>
            </a:r>
            <a:r>
              <a:rPr lang="ko-KR" altLang="en-US" sz="1600" dirty="0">
                <a:ea typeface="맑은 고딕"/>
                <a:cs typeface="맑은 고딕"/>
              </a:rPr>
              <a:t>종 오류</a:t>
            </a:r>
            <a:r>
              <a:rPr lang="en-US" altLang="ko-KR" sz="1600" dirty="0">
                <a:ea typeface="맑은 고딕"/>
                <a:cs typeface="맑은 고딕"/>
              </a:rPr>
              <a:t>=“</a:t>
            </a:r>
            <a:r>
              <a:rPr lang="ko-KR" altLang="en-US" sz="1600" dirty="0">
                <a:ea typeface="맑은 고딕"/>
                <a:cs typeface="맑은 고딕"/>
              </a:rPr>
              <a:t>착각의 오류</a:t>
            </a:r>
            <a:r>
              <a:rPr lang="en-US" altLang="ko-KR" sz="1600" dirty="0">
                <a:ea typeface="맑은 고딕"/>
                <a:cs typeface="맑은 고딕"/>
              </a:rPr>
              <a:t>”: </a:t>
            </a:r>
            <a:r>
              <a:rPr lang="ko-KR" altLang="en-US" sz="1600" dirty="0">
                <a:ea typeface="맑은 고딕"/>
                <a:cs typeface="맑은 고딕"/>
              </a:rPr>
              <a:t>애인이 변심했는데도 여전히 자기를 좋아하는 줄 착각하고 자르지 못하는 오류</a:t>
            </a:r>
            <a:endParaRPr lang="en-US" altLang="ko-KR" sz="1600" dirty="0">
              <a:ea typeface="맑은 고딕"/>
              <a:cs typeface="맑은 고딕"/>
            </a:endParaRPr>
          </a:p>
          <a:p>
            <a:pPr eaLnBrk="0" latinLnBrk="0" hangingPunct="0">
              <a:lnSpc>
                <a:spcPct val="150000"/>
              </a:lnSpc>
              <a:spcBef>
                <a:spcPts val="24"/>
              </a:spcBef>
              <a:buClr>
                <a:schemeClr val="tx1"/>
              </a:buClr>
            </a:pPr>
            <a:r>
              <a:rPr lang="ko-KR" altLang="en-US" sz="1600" dirty="0" err="1">
                <a:ea typeface="맑은 고딕"/>
                <a:cs typeface="맑은 고딕"/>
              </a:rPr>
              <a:t>검정력</a:t>
            </a:r>
            <a:r>
              <a:rPr lang="en-US" altLang="ko-KR" sz="1600" dirty="0">
                <a:ea typeface="맑은 고딕"/>
                <a:cs typeface="맑은 고딕"/>
              </a:rPr>
              <a:t>(power) = 1 - </a:t>
            </a:r>
            <a:r>
              <a:rPr lang="ko-KR" altLang="en-US" sz="1600" dirty="0">
                <a:ea typeface="맑은 고딕"/>
                <a:cs typeface="맑은 고딕"/>
              </a:rPr>
              <a:t>제</a:t>
            </a:r>
            <a:r>
              <a:rPr lang="en-US" altLang="ko-KR" sz="1600" dirty="0">
                <a:ea typeface="맑은 고딕"/>
                <a:cs typeface="맑은 고딕"/>
              </a:rPr>
              <a:t>2</a:t>
            </a:r>
            <a:r>
              <a:rPr lang="ko-KR" altLang="en-US" sz="1600" dirty="0">
                <a:ea typeface="맑은 고딕"/>
                <a:cs typeface="맑은 고딕"/>
              </a:rPr>
              <a:t>종 오류의 가능성</a:t>
            </a:r>
            <a:r>
              <a:rPr lang="en-US" altLang="ko-KR" sz="1600" dirty="0">
                <a:ea typeface="맑은 고딕"/>
                <a:cs typeface="맑은 고딕"/>
              </a:rPr>
              <a:t>.</a:t>
            </a:r>
          </a:p>
          <a:p>
            <a:pPr eaLnBrk="0" latinLnBrk="0" hangingPunct="0">
              <a:lnSpc>
                <a:spcPct val="150000"/>
              </a:lnSpc>
              <a:spcBef>
                <a:spcPts val="24"/>
              </a:spcBef>
              <a:buClr>
                <a:schemeClr val="tx1"/>
              </a:buClr>
            </a:pPr>
            <a:r>
              <a:rPr lang="ko-KR" altLang="en-US" sz="1600" dirty="0" err="1">
                <a:ea typeface="맑은 고딕"/>
                <a:cs typeface="맑은 고딕"/>
              </a:rPr>
              <a:t>귀무가설을</a:t>
            </a:r>
            <a:r>
              <a:rPr lang="ko-KR" altLang="en-US" sz="1600" dirty="0">
                <a:ea typeface="맑은 고딕"/>
                <a:cs typeface="맑은 고딕"/>
              </a:rPr>
              <a:t> 기각해야 하는 상황에서 제대로 기각하는 결정을 내릴 확률인 </a:t>
            </a:r>
            <a:r>
              <a:rPr lang="en-US" altLang="ko-KR" sz="1600" dirty="0">
                <a:ea typeface="맑은 고딕"/>
                <a:cs typeface="맑은 고딕"/>
              </a:rPr>
              <a:t>‘</a:t>
            </a:r>
            <a:r>
              <a:rPr lang="ko-KR" altLang="en-US" sz="1600" dirty="0">
                <a:ea typeface="맑은 고딕"/>
                <a:cs typeface="맑은 고딕"/>
              </a:rPr>
              <a:t>자를 때 자르는 힘’이 바로 </a:t>
            </a:r>
            <a:r>
              <a:rPr lang="ko-KR" altLang="en-US" sz="1600" dirty="0" err="1">
                <a:ea typeface="맑은 고딕"/>
                <a:cs typeface="맑은 고딕"/>
              </a:rPr>
              <a:t>검정력</a:t>
            </a:r>
            <a:r>
              <a:rPr lang="en-US" altLang="ko-KR" sz="1600" dirty="0">
                <a:ea typeface="맑은 고딕"/>
                <a:cs typeface="맑은 고딕"/>
              </a:rPr>
              <a:t>(power)</a:t>
            </a:r>
          </a:p>
        </p:txBody>
      </p:sp>
      <p:sp>
        <p:nvSpPr>
          <p:cNvPr id="92179" name="제목 8"/>
          <p:cNvSpPr>
            <a:spLocks noGrp="1"/>
          </p:cNvSpPr>
          <p:nvPr>
            <p:ph type="title"/>
          </p:nvPr>
        </p:nvSpPr>
        <p:spPr/>
        <p:txBody>
          <a:bodyPr/>
          <a:lstStyle/>
          <a:p>
            <a:r>
              <a:rPr lang="en-US" altLang="ko-KR" sz="4000" dirty="0">
                <a:cs typeface="맑은 고딕"/>
              </a:rPr>
              <a:t>4. </a:t>
            </a:r>
            <a:r>
              <a:rPr lang="ko-KR" altLang="en-US" sz="4000" dirty="0">
                <a:cs typeface="맑은 고딕"/>
              </a:rPr>
              <a:t>제</a:t>
            </a:r>
            <a:r>
              <a:rPr lang="en-US" altLang="ko-KR" sz="4000" dirty="0">
                <a:cs typeface="맑은 고딕"/>
              </a:rPr>
              <a:t>1</a:t>
            </a:r>
            <a:r>
              <a:rPr lang="ko-KR" altLang="en-US" sz="4000" dirty="0">
                <a:cs typeface="맑은 고딕"/>
              </a:rPr>
              <a:t>종 오류와 제</a:t>
            </a:r>
            <a:r>
              <a:rPr lang="en-US" altLang="ko-KR" sz="4000" dirty="0">
                <a:cs typeface="맑은 고딕"/>
              </a:rPr>
              <a:t>2</a:t>
            </a:r>
            <a:r>
              <a:rPr lang="ko-KR" altLang="en-US" sz="4000" dirty="0">
                <a:cs typeface="맑은 고딕"/>
              </a:rPr>
              <a:t>종 오류</a:t>
            </a:r>
          </a:p>
        </p:txBody>
      </p:sp>
      <p:sp>
        <p:nvSpPr>
          <p:cNvPr id="5" name="AutoShape 5"/>
          <p:cNvSpPr>
            <a:spLocks noChangeArrowheads="1"/>
          </p:cNvSpPr>
          <p:nvPr/>
        </p:nvSpPr>
        <p:spPr bwMode="auto">
          <a:xfrm>
            <a:off x="1988544" y="1611550"/>
            <a:ext cx="27393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가설검정에서의 오류</a:t>
            </a:r>
            <a:endParaRPr lang="en-US" altLang="ko-KR" b="1" dirty="0">
              <a:latin typeface="+mj-ea"/>
              <a:ea typeface="+mj-ea"/>
            </a:endParaRPr>
          </a:p>
        </p:txBody>
      </p:sp>
    </p:spTree>
    <p:extLst>
      <p:ext uri="{BB962C8B-B14F-4D97-AF65-F5344CB8AC3E}">
        <p14:creationId xmlns:p14="http://schemas.microsoft.com/office/powerpoint/2010/main" val="2375241030"/>
      </p:ext>
    </p:extLst>
  </p:cSld>
  <p:clrMapOvr>
    <a:masterClrMapping/>
  </p:clrMapOvr>
  <p:transition/>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8" name="Text Box 75"/>
          <p:cNvSpPr txBox="1">
            <a:spLocks noChangeArrowheads="1"/>
          </p:cNvSpPr>
          <p:nvPr/>
        </p:nvSpPr>
        <p:spPr bwMode="auto">
          <a:xfrm>
            <a:off x="2135560" y="2388944"/>
            <a:ext cx="7543800" cy="3416320"/>
          </a:xfrm>
          <a:prstGeom prst="rect">
            <a:avLst/>
          </a:prstGeom>
          <a:noFill/>
          <a:ln w="9525">
            <a:noFill/>
            <a:miter lim="800000"/>
            <a:headEnd/>
            <a:tailEnd/>
          </a:ln>
        </p:spPr>
        <p:txBody>
          <a:bodyPr>
            <a:spAutoFit/>
          </a:bodyPr>
          <a:lstStyle/>
          <a:p>
            <a:pPr eaLnBrk="0" latinLnBrk="0" hangingPunct="0">
              <a:lnSpc>
                <a:spcPct val="150000"/>
              </a:lnSpc>
              <a:spcBef>
                <a:spcPts val="24"/>
              </a:spcBef>
              <a:buClr>
                <a:schemeClr val="tx1"/>
              </a:buClr>
            </a:pPr>
            <a:r>
              <a:rPr lang="ko-KR" altLang="en-US" dirty="0">
                <a:ea typeface="맑은 고딕"/>
                <a:cs typeface="맑은 고딕"/>
              </a:rPr>
              <a:t>제</a:t>
            </a:r>
            <a:r>
              <a:rPr lang="en-US" altLang="ko-KR" dirty="0">
                <a:ea typeface="맑은 고딕"/>
                <a:cs typeface="맑은 고딕"/>
              </a:rPr>
              <a:t>1</a:t>
            </a:r>
            <a:r>
              <a:rPr lang="ko-KR" altLang="en-US" dirty="0">
                <a:ea typeface="맑은 고딕"/>
                <a:cs typeface="맑은 고딕"/>
              </a:rPr>
              <a:t>종 오류를 범할 확률</a:t>
            </a:r>
            <a:r>
              <a:rPr lang="en-US" altLang="ko-KR" dirty="0">
                <a:ea typeface="맑은 고딕"/>
                <a:cs typeface="맑은 고딕"/>
              </a:rPr>
              <a:t>: </a:t>
            </a:r>
            <a:r>
              <a:rPr lang="ko-KR" altLang="en-US" dirty="0">
                <a:ea typeface="맑은 고딕"/>
                <a:cs typeface="맑은 고딕"/>
              </a:rPr>
              <a:t>미리 설정된 유의수준보다 작거나 같음</a:t>
            </a:r>
            <a:r>
              <a:rPr lang="en-US" altLang="ko-KR" dirty="0">
                <a:ea typeface="맑은 고딕"/>
                <a:cs typeface="맑은 고딕"/>
              </a:rPr>
              <a:t>. </a:t>
            </a:r>
            <a:r>
              <a:rPr lang="ko-KR" altLang="en-US" dirty="0">
                <a:ea typeface="맑은 고딕"/>
                <a:cs typeface="맑은 고딕"/>
              </a:rPr>
              <a:t>즉</a:t>
            </a:r>
            <a:r>
              <a:rPr lang="en-US" altLang="ko-KR" dirty="0">
                <a:ea typeface="맑은 고딕"/>
                <a:cs typeface="맑은 고딕"/>
              </a:rPr>
              <a:t>, </a:t>
            </a:r>
            <a:r>
              <a:rPr lang="ko-KR" altLang="en-US" dirty="0">
                <a:ea typeface="맑은 고딕"/>
                <a:cs typeface="맑은 고딕"/>
              </a:rPr>
              <a:t>미리 설정한 유의수준</a:t>
            </a:r>
            <a:r>
              <a:rPr lang="en-US" altLang="ko-KR" dirty="0">
                <a:ea typeface="맑은 고딕"/>
                <a:cs typeface="맑은 고딕"/>
              </a:rPr>
              <a:t>=</a:t>
            </a:r>
            <a:r>
              <a:rPr lang="ko-KR" altLang="en-US" dirty="0">
                <a:ea typeface="맑은 고딕"/>
                <a:cs typeface="맑은 고딕"/>
              </a:rPr>
              <a:t>제</a:t>
            </a:r>
            <a:r>
              <a:rPr lang="en-US" altLang="ko-KR" dirty="0">
                <a:ea typeface="맑은 고딕"/>
                <a:cs typeface="맑은 고딕"/>
              </a:rPr>
              <a:t>1</a:t>
            </a:r>
            <a:r>
              <a:rPr lang="ko-KR" altLang="en-US" dirty="0">
                <a:ea typeface="맑은 고딕"/>
                <a:cs typeface="맑은 고딕"/>
              </a:rPr>
              <a:t>종 오류를 범할 확률의 상한</a:t>
            </a:r>
            <a:endParaRPr lang="en-US" altLang="ko-KR" dirty="0">
              <a:ea typeface="맑은 고딕"/>
              <a:cs typeface="맑은 고딕"/>
            </a:endParaRPr>
          </a:p>
          <a:p>
            <a:pPr eaLnBrk="0" latinLnBrk="0" hangingPunct="0">
              <a:lnSpc>
                <a:spcPct val="150000"/>
              </a:lnSpc>
              <a:spcBef>
                <a:spcPts val="24"/>
              </a:spcBef>
              <a:buClr>
                <a:schemeClr val="tx1"/>
              </a:buClr>
            </a:pPr>
            <a:endParaRPr lang="en-US" altLang="ko-KR" dirty="0">
              <a:ea typeface="맑은 고딕"/>
              <a:cs typeface="맑은 고딕"/>
            </a:endParaRPr>
          </a:p>
          <a:p>
            <a:pPr eaLnBrk="0" latinLnBrk="0" hangingPunct="0">
              <a:lnSpc>
                <a:spcPct val="150000"/>
              </a:lnSpc>
              <a:spcBef>
                <a:spcPts val="24"/>
              </a:spcBef>
              <a:buClr>
                <a:schemeClr val="tx1"/>
              </a:buClr>
            </a:pPr>
            <a:r>
              <a:rPr lang="ko-KR" altLang="en-US" dirty="0">
                <a:ea typeface="맑은 고딕"/>
                <a:cs typeface="맑은 고딕"/>
              </a:rPr>
              <a:t>유의수준을 미리 일정 정도로 설정함으로써 제</a:t>
            </a:r>
            <a:r>
              <a:rPr lang="en-US" altLang="ko-KR" dirty="0">
                <a:ea typeface="맑은 고딕"/>
                <a:cs typeface="맑은 고딕"/>
              </a:rPr>
              <a:t>1</a:t>
            </a:r>
            <a:r>
              <a:rPr lang="ko-KR" altLang="en-US" dirty="0">
                <a:ea typeface="맑은 고딕"/>
                <a:cs typeface="맑은 고딕"/>
              </a:rPr>
              <a:t>종 오류를 범할 확률을 통제한 채 가설검정을 수행함</a:t>
            </a:r>
            <a:r>
              <a:rPr lang="en-US" altLang="ko-KR" dirty="0">
                <a:ea typeface="맑은 고딕"/>
                <a:cs typeface="맑은 고딕"/>
              </a:rPr>
              <a:t>. </a:t>
            </a:r>
            <a:r>
              <a:rPr lang="ko-KR" altLang="en-US" dirty="0">
                <a:ea typeface="맑은 고딕"/>
                <a:cs typeface="맑은 고딕"/>
              </a:rPr>
              <a:t>일반적으로 </a:t>
            </a:r>
            <a:r>
              <a:rPr lang="en-US" altLang="ko-KR" dirty="0">
                <a:ea typeface="맑은 고딕"/>
                <a:cs typeface="맑은 고딕"/>
              </a:rPr>
              <a:t>1%, 5%, 10%</a:t>
            </a:r>
            <a:r>
              <a:rPr lang="ko-KR" altLang="en-US" dirty="0">
                <a:ea typeface="맑은 고딕"/>
                <a:cs typeface="맑은 고딕"/>
              </a:rPr>
              <a:t>가 주로 사용됨</a:t>
            </a:r>
            <a:endParaRPr lang="en-US" altLang="ko-KR" dirty="0">
              <a:ea typeface="맑은 고딕"/>
              <a:cs typeface="맑은 고딕"/>
            </a:endParaRPr>
          </a:p>
          <a:p>
            <a:pPr eaLnBrk="0" latinLnBrk="0" hangingPunct="0">
              <a:lnSpc>
                <a:spcPct val="150000"/>
              </a:lnSpc>
              <a:spcBef>
                <a:spcPts val="24"/>
              </a:spcBef>
              <a:buClr>
                <a:schemeClr val="tx1"/>
              </a:buClr>
            </a:pPr>
            <a:endParaRPr lang="en-US" altLang="ko-KR" dirty="0">
              <a:ea typeface="맑은 고딕"/>
              <a:cs typeface="맑은 고딕"/>
            </a:endParaRPr>
          </a:p>
          <a:p>
            <a:pPr eaLnBrk="0" latinLnBrk="0" hangingPunct="0">
              <a:lnSpc>
                <a:spcPct val="150000"/>
              </a:lnSpc>
              <a:spcBef>
                <a:spcPts val="24"/>
              </a:spcBef>
              <a:buClr>
                <a:schemeClr val="tx1"/>
              </a:buClr>
            </a:pPr>
            <a:r>
              <a:rPr lang="ko-KR" altLang="en-US" b="1" dirty="0">
                <a:solidFill>
                  <a:srgbClr val="C00000"/>
                </a:solidFill>
                <a:ea typeface="맑은 고딕"/>
                <a:cs typeface="맑은 고딕"/>
              </a:rPr>
              <a:t>제</a:t>
            </a:r>
            <a:r>
              <a:rPr lang="en-US" altLang="ko-KR" b="1" dirty="0">
                <a:solidFill>
                  <a:srgbClr val="C00000"/>
                </a:solidFill>
                <a:ea typeface="맑은 고딕"/>
                <a:cs typeface="맑은 고딕"/>
              </a:rPr>
              <a:t>1</a:t>
            </a:r>
            <a:r>
              <a:rPr lang="ko-KR" altLang="en-US" b="1" dirty="0">
                <a:solidFill>
                  <a:srgbClr val="C00000"/>
                </a:solidFill>
                <a:ea typeface="맑은 고딕"/>
                <a:cs typeface="맑은 고딕"/>
              </a:rPr>
              <a:t>종 오류를 범할 가능성과 제</a:t>
            </a:r>
            <a:r>
              <a:rPr lang="en-US" altLang="ko-KR" b="1" dirty="0">
                <a:solidFill>
                  <a:srgbClr val="C00000"/>
                </a:solidFill>
                <a:ea typeface="맑은 고딕"/>
                <a:cs typeface="맑은 고딕"/>
              </a:rPr>
              <a:t>2</a:t>
            </a:r>
            <a:r>
              <a:rPr lang="ko-KR" altLang="en-US" b="1" dirty="0">
                <a:solidFill>
                  <a:srgbClr val="C00000"/>
                </a:solidFill>
                <a:ea typeface="맑은 고딕"/>
                <a:cs typeface="맑은 고딕"/>
              </a:rPr>
              <a:t>종 오류를 범할 가능성간에는 상충관계가 존재함</a:t>
            </a:r>
            <a:endParaRPr lang="en-US" altLang="ko-KR" b="1" dirty="0">
              <a:solidFill>
                <a:srgbClr val="C00000"/>
              </a:solidFill>
              <a:ea typeface="맑은 고딕"/>
              <a:cs typeface="맑은 고딕"/>
            </a:endParaRPr>
          </a:p>
        </p:txBody>
      </p:sp>
      <p:sp>
        <p:nvSpPr>
          <p:cNvPr id="92179" name="제목 8"/>
          <p:cNvSpPr>
            <a:spLocks noGrp="1"/>
          </p:cNvSpPr>
          <p:nvPr>
            <p:ph type="title"/>
          </p:nvPr>
        </p:nvSpPr>
        <p:spPr/>
        <p:txBody>
          <a:bodyPr/>
          <a:lstStyle/>
          <a:p>
            <a:r>
              <a:rPr lang="en-US" altLang="ko-KR" sz="4000" dirty="0">
                <a:cs typeface="맑은 고딕"/>
              </a:rPr>
              <a:t>4. </a:t>
            </a:r>
            <a:r>
              <a:rPr lang="ko-KR" altLang="en-US" sz="4000" dirty="0">
                <a:cs typeface="맑은 고딕"/>
              </a:rPr>
              <a:t>제</a:t>
            </a:r>
            <a:r>
              <a:rPr lang="en-US" altLang="ko-KR" sz="4000" dirty="0">
                <a:cs typeface="맑은 고딕"/>
              </a:rPr>
              <a:t>1</a:t>
            </a:r>
            <a:r>
              <a:rPr lang="ko-KR" altLang="en-US" sz="4000" dirty="0">
                <a:cs typeface="맑은 고딕"/>
              </a:rPr>
              <a:t>종 오류와 제</a:t>
            </a:r>
            <a:r>
              <a:rPr lang="en-US" altLang="ko-KR" sz="4000" dirty="0">
                <a:cs typeface="맑은 고딕"/>
              </a:rPr>
              <a:t>2</a:t>
            </a:r>
            <a:r>
              <a:rPr lang="ko-KR" altLang="en-US" sz="4000" dirty="0">
                <a:cs typeface="맑은 고딕"/>
              </a:rPr>
              <a:t>종 오류</a:t>
            </a:r>
          </a:p>
        </p:txBody>
      </p:sp>
      <p:sp>
        <p:nvSpPr>
          <p:cNvPr id="4" name="AutoShape 5"/>
          <p:cNvSpPr>
            <a:spLocks noChangeArrowheads="1"/>
          </p:cNvSpPr>
          <p:nvPr/>
        </p:nvSpPr>
        <p:spPr bwMode="auto">
          <a:xfrm>
            <a:off x="1988544" y="1642057"/>
            <a:ext cx="31713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제 </a:t>
            </a:r>
            <a:r>
              <a:rPr lang="en-US" altLang="ko-KR" b="1" dirty="0">
                <a:latin typeface="+mj-ea"/>
                <a:ea typeface="+mj-ea"/>
              </a:rPr>
              <a:t>1</a:t>
            </a:r>
            <a:r>
              <a:rPr lang="ko-KR" altLang="en-US" b="1" dirty="0">
                <a:latin typeface="+mj-ea"/>
                <a:ea typeface="+mj-ea"/>
              </a:rPr>
              <a:t>종 오류와 제 </a:t>
            </a:r>
            <a:r>
              <a:rPr lang="en-US" altLang="ko-KR" b="1" dirty="0">
                <a:latin typeface="+mj-ea"/>
                <a:ea typeface="+mj-ea"/>
              </a:rPr>
              <a:t>2</a:t>
            </a:r>
            <a:r>
              <a:rPr lang="ko-KR" altLang="en-US" b="1" dirty="0">
                <a:latin typeface="+mj-ea"/>
                <a:ea typeface="+mj-ea"/>
              </a:rPr>
              <a:t>종 오류</a:t>
            </a:r>
            <a:endParaRPr lang="en-US" altLang="ko-KR" b="1" dirty="0">
              <a:latin typeface="+mj-ea"/>
              <a:ea typeface="+mj-ea"/>
            </a:endParaRPr>
          </a:p>
        </p:txBody>
      </p:sp>
    </p:spTree>
    <p:extLst>
      <p:ext uri="{BB962C8B-B14F-4D97-AF65-F5344CB8AC3E}">
        <p14:creationId xmlns:p14="http://schemas.microsoft.com/office/powerpoint/2010/main" val="1510343707"/>
      </p:ext>
    </p:extLst>
  </p:cSld>
  <p:clrMapOvr>
    <a:masterClrMapping/>
  </p:clrMapOvr>
  <p:transition/>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8" name="Text Box 75"/>
          <p:cNvSpPr txBox="1">
            <a:spLocks noChangeArrowheads="1"/>
          </p:cNvSpPr>
          <p:nvPr/>
        </p:nvSpPr>
        <p:spPr bwMode="auto">
          <a:xfrm>
            <a:off x="2135560" y="2150562"/>
            <a:ext cx="8075240" cy="4524315"/>
          </a:xfrm>
          <a:prstGeom prst="rect">
            <a:avLst/>
          </a:prstGeom>
          <a:noFill/>
          <a:ln w="9525">
            <a:noFill/>
            <a:miter lim="800000"/>
            <a:headEnd/>
            <a:tailEnd/>
          </a:ln>
        </p:spPr>
        <p:txBody>
          <a:bodyPr wrap="square">
            <a:spAutoFit/>
          </a:bodyPr>
          <a:lstStyle/>
          <a:p>
            <a:pPr eaLnBrk="0" latinLnBrk="0" hangingPunct="0">
              <a:lnSpc>
                <a:spcPct val="150000"/>
              </a:lnSpc>
              <a:spcBef>
                <a:spcPts val="24"/>
              </a:spcBef>
              <a:buClr>
                <a:schemeClr val="tx1"/>
              </a:buClr>
            </a:pPr>
            <a:r>
              <a:rPr lang="ko-KR" altLang="en-US" dirty="0">
                <a:ea typeface="맑은 고딕"/>
                <a:cs typeface="맑은 고딕"/>
              </a:rPr>
              <a:t>형사사건 재판의 경우</a:t>
            </a:r>
            <a:endParaRPr lang="en-US" altLang="ko-KR" dirty="0">
              <a:ea typeface="맑은 고딕"/>
              <a:cs typeface="맑은 고딕"/>
            </a:endParaRPr>
          </a:p>
          <a:p>
            <a:pPr marL="741600" indent="-285750" eaLnBrk="0" latinLnBrk="0" hangingPunct="0">
              <a:lnSpc>
                <a:spcPct val="150000"/>
              </a:lnSpc>
              <a:spcBef>
                <a:spcPts val="24"/>
              </a:spcBef>
              <a:buClr>
                <a:schemeClr val="tx1"/>
              </a:buClr>
              <a:buFont typeface="Arial" panose="020B0604020202020204" pitchFamily="34" charset="0"/>
              <a:buChar char="•"/>
            </a:pPr>
            <a:r>
              <a:rPr lang="ko-KR" altLang="en-US" sz="1600" b="1" dirty="0">
                <a:solidFill>
                  <a:srgbClr val="C00000"/>
                </a:solidFill>
                <a:ea typeface="맑은 고딕"/>
                <a:cs typeface="맑은 고딕"/>
              </a:rPr>
              <a:t>변호사는 피의자의 무죄 주장</a:t>
            </a:r>
            <a:r>
              <a:rPr lang="en-US" altLang="ko-KR" sz="1600" b="1" dirty="0">
                <a:solidFill>
                  <a:srgbClr val="C00000"/>
                </a:solidFill>
                <a:ea typeface="맑은 고딕"/>
                <a:cs typeface="맑은 고딕"/>
              </a:rPr>
              <a:t> (</a:t>
            </a:r>
            <a:r>
              <a:rPr lang="ko-KR" altLang="en-US" sz="1600" b="1" dirty="0" err="1">
                <a:solidFill>
                  <a:srgbClr val="C00000"/>
                </a:solidFill>
                <a:ea typeface="맑은 고딕"/>
                <a:cs typeface="맑은 고딕"/>
              </a:rPr>
              <a:t>귀무가설</a:t>
            </a:r>
            <a:r>
              <a:rPr lang="en-US" altLang="ko-KR" sz="1600" b="1" dirty="0">
                <a:solidFill>
                  <a:srgbClr val="C00000"/>
                </a:solidFill>
                <a:ea typeface="맑은 고딕"/>
                <a:cs typeface="맑은 고딕"/>
              </a:rPr>
              <a:t>)</a:t>
            </a:r>
          </a:p>
          <a:p>
            <a:pPr marL="741600" indent="-285750" eaLnBrk="0" latinLnBrk="0" hangingPunct="0">
              <a:lnSpc>
                <a:spcPct val="150000"/>
              </a:lnSpc>
              <a:spcBef>
                <a:spcPts val="24"/>
              </a:spcBef>
              <a:buClr>
                <a:schemeClr val="tx1"/>
              </a:buClr>
              <a:buFont typeface="Arial" panose="020B0604020202020204" pitchFamily="34" charset="0"/>
              <a:buChar char="•"/>
            </a:pPr>
            <a:r>
              <a:rPr lang="ko-KR" altLang="en-US" sz="1600" b="1" dirty="0">
                <a:solidFill>
                  <a:srgbClr val="C00000"/>
                </a:solidFill>
                <a:ea typeface="맑은 고딕"/>
                <a:cs typeface="맑은 고딕"/>
              </a:rPr>
              <a:t>검사는 피의자의 유죄 주장</a:t>
            </a:r>
            <a:r>
              <a:rPr lang="en-US" altLang="ko-KR" sz="1600" b="1" dirty="0">
                <a:solidFill>
                  <a:srgbClr val="C00000"/>
                </a:solidFill>
                <a:ea typeface="맑은 고딕"/>
                <a:cs typeface="맑은 고딕"/>
              </a:rPr>
              <a:t> (</a:t>
            </a:r>
            <a:r>
              <a:rPr lang="ko-KR" altLang="en-US" sz="1600" b="1" dirty="0">
                <a:solidFill>
                  <a:srgbClr val="C00000"/>
                </a:solidFill>
                <a:ea typeface="맑은 고딕"/>
                <a:cs typeface="맑은 고딕"/>
              </a:rPr>
              <a:t>대립가설</a:t>
            </a:r>
            <a:r>
              <a:rPr lang="en-US" altLang="ko-KR" sz="1600" b="1" dirty="0">
                <a:solidFill>
                  <a:srgbClr val="C00000"/>
                </a:solidFill>
                <a:ea typeface="맑은 고딕"/>
                <a:cs typeface="맑은 고딕"/>
              </a:rPr>
              <a:t>)</a:t>
            </a:r>
          </a:p>
          <a:p>
            <a:pPr eaLnBrk="0" latinLnBrk="0" hangingPunct="0">
              <a:lnSpc>
                <a:spcPct val="150000"/>
              </a:lnSpc>
              <a:spcBef>
                <a:spcPts val="24"/>
              </a:spcBef>
              <a:buClr>
                <a:schemeClr val="tx1"/>
              </a:buClr>
              <a:buFont typeface="Arial" panose="020B0604020202020204" pitchFamily="34" charset="0"/>
              <a:buChar char="•"/>
            </a:pPr>
            <a:endParaRPr lang="en-US" altLang="ko-KR" dirty="0">
              <a:ea typeface="맑은 고딕"/>
              <a:cs typeface="맑은 고딕"/>
            </a:endParaRPr>
          </a:p>
          <a:p>
            <a:pPr eaLnBrk="0" latinLnBrk="0" hangingPunct="0">
              <a:lnSpc>
                <a:spcPct val="150000"/>
              </a:lnSpc>
              <a:spcBef>
                <a:spcPts val="24"/>
              </a:spcBef>
              <a:buClr>
                <a:schemeClr val="tx1"/>
              </a:buClr>
            </a:pPr>
            <a:r>
              <a:rPr lang="ko-KR" altLang="en-US" dirty="0">
                <a:ea typeface="맑은 고딕"/>
                <a:cs typeface="맑은 고딕"/>
              </a:rPr>
              <a:t>제</a:t>
            </a:r>
            <a:r>
              <a:rPr lang="en-US" altLang="ko-KR" dirty="0">
                <a:ea typeface="맑은 고딕"/>
                <a:cs typeface="맑은 고딕"/>
              </a:rPr>
              <a:t>1</a:t>
            </a:r>
            <a:r>
              <a:rPr lang="ko-KR" altLang="en-US" dirty="0">
                <a:ea typeface="맑은 고딕"/>
                <a:cs typeface="맑은 고딕"/>
              </a:rPr>
              <a:t>종 오류는 피의자가 무죄임에도 유죄라고 잘못 판정하는 오류이고 제</a:t>
            </a:r>
            <a:r>
              <a:rPr lang="en-US" altLang="ko-KR" dirty="0">
                <a:ea typeface="맑은 고딕"/>
                <a:cs typeface="맑은 고딕"/>
              </a:rPr>
              <a:t>2</a:t>
            </a:r>
            <a:r>
              <a:rPr lang="ko-KR" altLang="en-US" dirty="0">
                <a:ea typeface="맑은 고딕"/>
                <a:cs typeface="맑은 고딕"/>
              </a:rPr>
              <a:t>종 오류는 피의자가 유죄임에도 무죄라고 잘못 판정하는 오류</a:t>
            </a:r>
            <a:endParaRPr lang="en-US" altLang="ko-KR" dirty="0">
              <a:ea typeface="맑은 고딕"/>
              <a:cs typeface="맑은 고딕"/>
            </a:endParaRPr>
          </a:p>
          <a:p>
            <a:pPr eaLnBrk="0" latinLnBrk="0" hangingPunct="0">
              <a:lnSpc>
                <a:spcPct val="150000"/>
              </a:lnSpc>
              <a:spcBef>
                <a:spcPts val="24"/>
              </a:spcBef>
              <a:buClr>
                <a:schemeClr val="tx1"/>
              </a:buClr>
              <a:buFont typeface="Arial" panose="020B0604020202020204" pitchFamily="34" charset="0"/>
              <a:buChar char="•"/>
            </a:pPr>
            <a:endParaRPr lang="en-US" altLang="ko-KR" dirty="0">
              <a:ea typeface="맑은 고딕"/>
              <a:cs typeface="맑은 고딕"/>
            </a:endParaRPr>
          </a:p>
          <a:p>
            <a:pPr eaLnBrk="0" latinLnBrk="0" hangingPunct="0">
              <a:lnSpc>
                <a:spcPct val="150000"/>
              </a:lnSpc>
              <a:spcBef>
                <a:spcPts val="24"/>
              </a:spcBef>
              <a:buClr>
                <a:schemeClr val="tx1"/>
              </a:buClr>
            </a:pPr>
            <a:r>
              <a:rPr lang="ko-KR" altLang="en-US" dirty="0">
                <a:ea typeface="맑은 고딕"/>
                <a:cs typeface="맑은 고딕"/>
              </a:rPr>
              <a:t>위 두 종류의 오류 가운데 생사람 잡는 제</a:t>
            </a:r>
            <a:r>
              <a:rPr lang="en-US" altLang="ko-KR" dirty="0">
                <a:ea typeface="맑은 고딕"/>
                <a:cs typeface="맑은 고딕"/>
              </a:rPr>
              <a:t>1</a:t>
            </a:r>
            <a:r>
              <a:rPr lang="ko-KR" altLang="en-US" dirty="0">
                <a:ea typeface="맑은 고딕"/>
                <a:cs typeface="맑은 고딕"/>
              </a:rPr>
              <a:t>종 오류의 심각성이 범죄자를 풀어주는 제</a:t>
            </a:r>
            <a:r>
              <a:rPr lang="en-US" altLang="ko-KR" dirty="0">
                <a:ea typeface="맑은 고딕"/>
                <a:cs typeface="맑은 고딕"/>
              </a:rPr>
              <a:t>2</a:t>
            </a:r>
            <a:r>
              <a:rPr lang="ko-KR" altLang="en-US" dirty="0">
                <a:ea typeface="맑은 고딕"/>
                <a:cs typeface="맑은 고딕"/>
              </a:rPr>
              <a:t>종 오류의 위험보다 크기 때문에 미리 유의수준을 극히 작은 값으로 설정하는 게 타당함</a:t>
            </a:r>
            <a:endParaRPr lang="en-US" altLang="ko-KR" dirty="0">
              <a:ea typeface="맑은 고딕"/>
              <a:cs typeface="맑은 고딕"/>
            </a:endParaRPr>
          </a:p>
          <a:p>
            <a:pPr marL="741600" indent="-285750" eaLnBrk="0" latinLnBrk="0" hangingPunct="0">
              <a:lnSpc>
                <a:spcPct val="150000"/>
              </a:lnSpc>
              <a:spcBef>
                <a:spcPts val="24"/>
              </a:spcBef>
              <a:buClr>
                <a:schemeClr val="tx1"/>
              </a:buClr>
              <a:buFont typeface="Arial" panose="020B0604020202020204" pitchFamily="34" charset="0"/>
              <a:buChar char="•"/>
            </a:pPr>
            <a:r>
              <a:rPr lang="ko-KR" altLang="en-US" sz="1600" dirty="0">
                <a:ea typeface="맑은 고딕"/>
                <a:cs typeface="맑은 고딕"/>
              </a:rPr>
              <a:t>구체적으로 유죄의 입증책임</a:t>
            </a:r>
            <a:r>
              <a:rPr lang="en-US" altLang="ko-KR" sz="1600" dirty="0">
                <a:ea typeface="맑은 고딕"/>
                <a:cs typeface="맑은 고딕"/>
              </a:rPr>
              <a:t>(burden of proof)</a:t>
            </a:r>
            <a:r>
              <a:rPr lang="ko-KR" altLang="en-US" sz="1600" dirty="0">
                <a:ea typeface="맑은 고딕"/>
                <a:cs typeface="맑은 고딕"/>
              </a:rPr>
              <a:t>을 검사 측에 지움</a:t>
            </a:r>
            <a:endParaRPr lang="en-US" altLang="ko-KR" sz="1600" dirty="0">
              <a:ea typeface="맑은 고딕"/>
              <a:cs typeface="맑은 고딕"/>
            </a:endParaRPr>
          </a:p>
        </p:txBody>
      </p:sp>
      <p:sp>
        <p:nvSpPr>
          <p:cNvPr id="92179" name="제목 8"/>
          <p:cNvSpPr>
            <a:spLocks noGrp="1"/>
          </p:cNvSpPr>
          <p:nvPr>
            <p:ph type="title"/>
          </p:nvPr>
        </p:nvSpPr>
        <p:spPr/>
        <p:txBody>
          <a:bodyPr/>
          <a:lstStyle/>
          <a:p>
            <a:r>
              <a:rPr lang="en-US" altLang="ko-KR" sz="4000" dirty="0">
                <a:cs typeface="맑은 고딕"/>
              </a:rPr>
              <a:t>4. </a:t>
            </a:r>
            <a:r>
              <a:rPr lang="ko-KR" altLang="en-US" sz="4000" dirty="0">
                <a:cs typeface="맑은 고딕"/>
              </a:rPr>
              <a:t>제</a:t>
            </a:r>
            <a:r>
              <a:rPr lang="en-US" altLang="ko-KR" sz="4000" dirty="0">
                <a:cs typeface="맑은 고딕"/>
              </a:rPr>
              <a:t>1</a:t>
            </a:r>
            <a:r>
              <a:rPr lang="ko-KR" altLang="en-US" sz="4000" dirty="0">
                <a:cs typeface="맑은 고딕"/>
              </a:rPr>
              <a:t>종 오류와 제</a:t>
            </a:r>
            <a:r>
              <a:rPr lang="en-US" altLang="ko-KR" sz="4000" dirty="0">
                <a:cs typeface="맑은 고딕"/>
              </a:rPr>
              <a:t>2</a:t>
            </a:r>
            <a:r>
              <a:rPr lang="ko-KR" altLang="en-US" sz="4000" dirty="0">
                <a:cs typeface="맑은 고딕"/>
              </a:rPr>
              <a:t>종 오류</a:t>
            </a:r>
          </a:p>
        </p:txBody>
      </p:sp>
      <p:sp>
        <p:nvSpPr>
          <p:cNvPr id="6" name="AutoShape 5"/>
          <p:cNvSpPr>
            <a:spLocks noChangeArrowheads="1"/>
          </p:cNvSpPr>
          <p:nvPr/>
        </p:nvSpPr>
        <p:spPr bwMode="auto">
          <a:xfrm>
            <a:off x="1988544" y="1642057"/>
            <a:ext cx="302733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제 </a:t>
            </a:r>
            <a:r>
              <a:rPr lang="en-US" altLang="ko-KR" b="1" dirty="0">
                <a:latin typeface="+mj-ea"/>
                <a:ea typeface="+mj-ea"/>
              </a:rPr>
              <a:t>1</a:t>
            </a:r>
            <a:r>
              <a:rPr lang="ko-KR" altLang="en-US" b="1" dirty="0">
                <a:latin typeface="+mj-ea"/>
                <a:ea typeface="+mj-ea"/>
              </a:rPr>
              <a:t>종 오류와 제 </a:t>
            </a:r>
            <a:r>
              <a:rPr lang="en-US" altLang="ko-KR" b="1" dirty="0">
                <a:latin typeface="+mj-ea"/>
                <a:ea typeface="+mj-ea"/>
              </a:rPr>
              <a:t>2</a:t>
            </a:r>
            <a:r>
              <a:rPr lang="ko-KR" altLang="en-US" b="1" dirty="0">
                <a:latin typeface="+mj-ea"/>
                <a:ea typeface="+mj-ea"/>
              </a:rPr>
              <a:t>종 오류</a:t>
            </a:r>
            <a:endParaRPr lang="en-US" altLang="ko-KR" b="1" dirty="0">
              <a:latin typeface="+mj-ea"/>
              <a:ea typeface="+mj-ea"/>
            </a:endParaRPr>
          </a:p>
        </p:txBody>
      </p:sp>
    </p:spTree>
    <p:extLst>
      <p:ext uri="{BB962C8B-B14F-4D97-AF65-F5344CB8AC3E}">
        <p14:creationId xmlns:p14="http://schemas.microsoft.com/office/powerpoint/2010/main" val="3070500435"/>
      </p:ext>
    </p:extLst>
  </p:cSld>
  <p:clrMapOvr>
    <a:masterClrMapping/>
  </p:clrMapOvr>
  <p:transition/>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9" name="제목 8"/>
          <p:cNvSpPr>
            <a:spLocks noGrp="1"/>
          </p:cNvSpPr>
          <p:nvPr>
            <p:ph type="title"/>
          </p:nvPr>
        </p:nvSpPr>
        <p:spPr/>
        <p:txBody>
          <a:bodyPr/>
          <a:lstStyle/>
          <a:p>
            <a:r>
              <a:rPr lang="en-US" altLang="ko-KR" sz="4000" dirty="0">
                <a:cs typeface="맑은 고딕"/>
              </a:rPr>
              <a:t>4. </a:t>
            </a:r>
            <a:r>
              <a:rPr lang="ko-KR" altLang="en-US" sz="4000" dirty="0">
                <a:cs typeface="맑은 고딕"/>
              </a:rPr>
              <a:t>제</a:t>
            </a:r>
            <a:r>
              <a:rPr lang="en-US" altLang="ko-KR" sz="4000" dirty="0">
                <a:cs typeface="맑은 고딕"/>
              </a:rPr>
              <a:t>1</a:t>
            </a:r>
            <a:r>
              <a:rPr lang="ko-KR" altLang="en-US" sz="4000" dirty="0">
                <a:cs typeface="맑은 고딕"/>
              </a:rPr>
              <a:t>종 오류와 제</a:t>
            </a:r>
            <a:r>
              <a:rPr lang="en-US" altLang="ko-KR" sz="4000" dirty="0">
                <a:cs typeface="맑은 고딕"/>
              </a:rPr>
              <a:t>2</a:t>
            </a:r>
            <a:r>
              <a:rPr lang="ko-KR" altLang="en-US" sz="4000" dirty="0">
                <a:cs typeface="맑은 고딕"/>
              </a:rPr>
              <a:t>종 오류</a:t>
            </a:r>
          </a:p>
        </p:txBody>
      </p:sp>
      <p:sp>
        <p:nvSpPr>
          <p:cNvPr id="4" name="Text Box 75"/>
          <p:cNvSpPr txBox="1">
            <a:spLocks noChangeArrowheads="1"/>
          </p:cNvSpPr>
          <p:nvPr/>
        </p:nvSpPr>
        <p:spPr bwMode="auto">
          <a:xfrm>
            <a:off x="2058380" y="1992615"/>
            <a:ext cx="8075240" cy="4985980"/>
          </a:xfrm>
          <a:prstGeom prst="rect">
            <a:avLst/>
          </a:prstGeom>
          <a:noFill/>
          <a:ln w="9525">
            <a:noFill/>
            <a:miter lim="800000"/>
            <a:headEnd/>
            <a:tailEnd/>
          </a:ln>
        </p:spPr>
        <p:txBody>
          <a:bodyPr wrap="square">
            <a:spAutoFit/>
          </a:bodyPr>
          <a:lstStyle/>
          <a:p>
            <a:pPr eaLnBrk="0" latinLnBrk="0" hangingPunct="0">
              <a:lnSpc>
                <a:spcPct val="150000"/>
              </a:lnSpc>
              <a:spcBef>
                <a:spcPts val="24"/>
              </a:spcBef>
              <a:buClr>
                <a:schemeClr val="tx1"/>
              </a:buClr>
            </a:pPr>
            <a:r>
              <a:rPr lang="ko-KR" altLang="en-US" dirty="0">
                <a:ea typeface="맑은 고딕"/>
                <a:cs typeface="맑은 고딕"/>
              </a:rPr>
              <a:t>암 진단의 경우</a:t>
            </a:r>
            <a:r>
              <a:rPr lang="en-US" altLang="ko-KR" dirty="0">
                <a:ea typeface="맑은 고딕"/>
                <a:cs typeface="맑은 고딕"/>
              </a:rPr>
              <a:t>: </a:t>
            </a:r>
            <a:r>
              <a:rPr lang="ko-KR" altLang="en-US" dirty="0">
                <a:ea typeface="맑은 고딕"/>
                <a:cs typeface="맑은 고딕"/>
              </a:rPr>
              <a:t>의사는 초기 검진을 통해 발암 가능성 판정</a:t>
            </a:r>
            <a:endParaRPr lang="en-US" altLang="ko-KR" dirty="0">
              <a:ea typeface="맑은 고딕"/>
              <a:cs typeface="맑은 고딕"/>
            </a:endParaRPr>
          </a:p>
          <a:p>
            <a:pPr marL="741600" indent="-349200" eaLnBrk="0" latinLnBrk="0" hangingPunct="0">
              <a:lnSpc>
                <a:spcPct val="150000"/>
              </a:lnSpc>
              <a:spcBef>
                <a:spcPts val="24"/>
              </a:spcBef>
              <a:buClr>
                <a:schemeClr val="tx1"/>
              </a:buClr>
              <a:buFont typeface="Arial" panose="020B0604020202020204" pitchFamily="34" charset="0"/>
              <a:buChar char="•"/>
            </a:pPr>
            <a:r>
              <a:rPr lang="ko-KR" altLang="en-US" sz="1600" dirty="0">
                <a:ea typeface="맑은 고딕"/>
                <a:cs typeface="맑은 고딕"/>
              </a:rPr>
              <a:t>암세포 없음</a:t>
            </a:r>
            <a:r>
              <a:rPr lang="en-US" altLang="ko-KR" sz="1600" dirty="0">
                <a:ea typeface="맑은 고딕"/>
                <a:cs typeface="맑은 고딕"/>
              </a:rPr>
              <a:t> (</a:t>
            </a:r>
            <a:r>
              <a:rPr lang="ko-KR" altLang="en-US" sz="1600" dirty="0" err="1">
                <a:ea typeface="맑은 고딕"/>
                <a:cs typeface="맑은 고딕"/>
              </a:rPr>
              <a:t>귀무가설</a:t>
            </a:r>
            <a:r>
              <a:rPr lang="en-US" altLang="ko-KR" sz="1600" dirty="0">
                <a:ea typeface="맑은 고딕"/>
                <a:cs typeface="맑은 고딕"/>
              </a:rPr>
              <a:t>)</a:t>
            </a:r>
          </a:p>
          <a:p>
            <a:pPr marL="741600" indent="-349200" eaLnBrk="0" latinLnBrk="0" hangingPunct="0">
              <a:lnSpc>
                <a:spcPct val="150000"/>
              </a:lnSpc>
              <a:spcBef>
                <a:spcPts val="24"/>
              </a:spcBef>
              <a:buClr>
                <a:schemeClr val="tx1"/>
              </a:buClr>
              <a:buFont typeface="Arial" panose="020B0604020202020204" pitchFamily="34" charset="0"/>
              <a:buChar char="•"/>
            </a:pPr>
            <a:r>
              <a:rPr lang="ko-KR" altLang="en-US" sz="1600" dirty="0">
                <a:ea typeface="맑은 고딕"/>
                <a:cs typeface="맑은 고딕"/>
              </a:rPr>
              <a:t>암세포 가능성</a:t>
            </a:r>
            <a:r>
              <a:rPr lang="en-US" altLang="ko-KR" sz="1600" dirty="0">
                <a:ea typeface="맑은 고딕"/>
                <a:cs typeface="맑은 고딕"/>
              </a:rPr>
              <a:t>. </a:t>
            </a:r>
            <a:r>
              <a:rPr lang="ko-KR" altLang="en-US" sz="1600" dirty="0">
                <a:ea typeface="맑은 고딕"/>
                <a:cs typeface="맑은 고딕"/>
              </a:rPr>
              <a:t>정밀검진 필요</a:t>
            </a:r>
            <a:r>
              <a:rPr lang="en-US" altLang="ko-KR" sz="1600" dirty="0">
                <a:ea typeface="맑은 고딕"/>
                <a:cs typeface="맑은 고딕"/>
              </a:rPr>
              <a:t> (</a:t>
            </a:r>
            <a:r>
              <a:rPr lang="ko-KR" altLang="en-US" sz="1600" dirty="0">
                <a:ea typeface="맑은 고딕"/>
                <a:cs typeface="맑은 고딕"/>
              </a:rPr>
              <a:t>대립가설</a:t>
            </a:r>
            <a:r>
              <a:rPr lang="en-US" altLang="ko-KR" sz="1600" dirty="0">
                <a:ea typeface="맑은 고딕"/>
                <a:cs typeface="맑은 고딕"/>
              </a:rPr>
              <a:t>)</a:t>
            </a:r>
          </a:p>
          <a:p>
            <a:pPr marL="381000" indent="-381000" eaLnBrk="0" latinLnBrk="0" hangingPunct="0">
              <a:lnSpc>
                <a:spcPct val="150000"/>
              </a:lnSpc>
              <a:spcBef>
                <a:spcPts val="24"/>
              </a:spcBef>
              <a:buClr>
                <a:schemeClr val="tx1"/>
              </a:buClr>
            </a:pPr>
            <a:endParaRPr lang="en-US" altLang="ko-KR" dirty="0">
              <a:ea typeface="맑은 고딕"/>
              <a:cs typeface="맑은 고딕"/>
            </a:endParaRPr>
          </a:p>
          <a:p>
            <a:pPr eaLnBrk="0" latinLnBrk="0" hangingPunct="0">
              <a:lnSpc>
                <a:spcPct val="150000"/>
              </a:lnSpc>
              <a:spcBef>
                <a:spcPts val="24"/>
              </a:spcBef>
              <a:buClr>
                <a:schemeClr val="tx1"/>
              </a:buClr>
            </a:pPr>
            <a:r>
              <a:rPr lang="ko-KR" altLang="en-US" dirty="0">
                <a:ea typeface="맑은 고딕"/>
                <a:cs typeface="맑은 고딕"/>
              </a:rPr>
              <a:t>제</a:t>
            </a:r>
            <a:r>
              <a:rPr lang="en-US" altLang="ko-KR" dirty="0">
                <a:ea typeface="맑은 고딕"/>
                <a:cs typeface="맑은 고딕"/>
              </a:rPr>
              <a:t>1</a:t>
            </a:r>
            <a:r>
              <a:rPr lang="ko-KR" altLang="en-US" dirty="0">
                <a:ea typeface="맑은 고딕"/>
                <a:cs typeface="맑은 고딕"/>
              </a:rPr>
              <a:t>종 오류는 암세포가 없는데도 불구하고 정밀검사를 받게 함으로써 병원비를 낭비하게 하는 오류</a:t>
            </a:r>
            <a:endParaRPr lang="en-US" altLang="ko-KR" dirty="0">
              <a:ea typeface="맑은 고딕"/>
              <a:cs typeface="맑은 고딕"/>
            </a:endParaRPr>
          </a:p>
          <a:p>
            <a:pPr eaLnBrk="0" latinLnBrk="0" hangingPunct="0">
              <a:lnSpc>
                <a:spcPct val="150000"/>
              </a:lnSpc>
              <a:spcBef>
                <a:spcPts val="24"/>
              </a:spcBef>
              <a:buClr>
                <a:schemeClr val="tx1"/>
              </a:buClr>
            </a:pPr>
            <a:r>
              <a:rPr lang="ko-KR" altLang="en-US" dirty="0">
                <a:ea typeface="맑은 고딕"/>
                <a:cs typeface="맑은 고딕"/>
              </a:rPr>
              <a:t>제</a:t>
            </a:r>
            <a:r>
              <a:rPr lang="en-US" altLang="ko-KR" dirty="0">
                <a:ea typeface="맑은 고딕"/>
                <a:cs typeface="맑은 고딕"/>
              </a:rPr>
              <a:t>2</a:t>
            </a:r>
            <a:r>
              <a:rPr lang="ko-KR" altLang="en-US" dirty="0">
                <a:ea typeface="맑은 고딕"/>
                <a:cs typeface="맑은 고딕"/>
              </a:rPr>
              <a:t>종 오류는 발암 가능성이 있는데도 불구하고 정밀검사를 의뢰하지 않고 집으로 돌려보내는 오류임</a:t>
            </a:r>
            <a:endParaRPr lang="en-US" altLang="ko-KR" dirty="0">
              <a:ea typeface="맑은 고딕"/>
              <a:cs typeface="맑은 고딕"/>
            </a:endParaRPr>
          </a:p>
          <a:p>
            <a:pPr marL="381000" indent="-381000" eaLnBrk="0" latinLnBrk="0" hangingPunct="0">
              <a:lnSpc>
                <a:spcPct val="150000"/>
              </a:lnSpc>
              <a:spcBef>
                <a:spcPts val="24"/>
              </a:spcBef>
              <a:buClr>
                <a:schemeClr val="tx1"/>
              </a:buClr>
              <a:buFont typeface="Arial" panose="020B0604020202020204" pitchFamily="34" charset="0"/>
              <a:buChar char="•"/>
            </a:pPr>
            <a:endParaRPr lang="en-US" altLang="ko-KR" dirty="0">
              <a:ea typeface="맑은 고딕"/>
              <a:cs typeface="맑은 고딕"/>
            </a:endParaRPr>
          </a:p>
          <a:p>
            <a:pPr eaLnBrk="0" latinLnBrk="0" hangingPunct="0">
              <a:lnSpc>
                <a:spcPct val="150000"/>
              </a:lnSpc>
              <a:spcBef>
                <a:spcPts val="24"/>
              </a:spcBef>
              <a:buClr>
                <a:schemeClr val="tx1"/>
              </a:buClr>
            </a:pPr>
            <a:r>
              <a:rPr lang="ko-KR" altLang="en-US" dirty="0">
                <a:ea typeface="맑은 고딕"/>
                <a:cs typeface="맑은 고딕"/>
              </a:rPr>
              <a:t>두 종류 오류 가운데 상대적으로 제</a:t>
            </a:r>
            <a:r>
              <a:rPr lang="en-US" altLang="ko-KR" dirty="0">
                <a:ea typeface="맑은 고딕"/>
                <a:cs typeface="맑은 고딕"/>
              </a:rPr>
              <a:t>2</a:t>
            </a:r>
            <a:r>
              <a:rPr lang="ko-KR" altLang="en-US" dirty="0">
                <a:ea typeface="맑은 고딕"/>
                <a:cs typeface="맑은 고딕"/>
              </a:rPr>
              <a:t>종 오류의 심각성이 훨씬 크기 때문에 의사는 발암여부를 판정할 때 유의수준을 매우 높게 설정</a:t>
            </a:r>
            <a:r>
              <a:rPr lang="en-US" altLang="ko-KR" dirty="0">
                <a:ea typeface="맑은 고딕"/>
                <a:cs typeface="맑은 고딕"/>
              </a:rPr>
              <a:t> (</a:t>
            </a:r>
            <a:r>
              <a:rPr lang="ko-KR" altLang="en-US" dirty="0">
                <a:ea typeface="맑은 고딕"/>
                <a:cs typeface="맑은 고딕"/>
              </a:rPr>
              <a:t>과도한 정밀검사 의뢰로 의료비 상승에 기여하는 측면도 있음</a:t>
            </a:r>
            <a:r>
              <a:rPr lang="en-US" altLang="ko-KR" dirty="0">
                <a:ea typeface="맑은 고딕"/>
                <a:cs typeface="맑은 고딕"/>
              </a:rPr>
              <a:t>)</a:t>
            </a:r>
          </a:p>
        </p:txBody>
      </p:sp>
      <p:sp>
        <p:nvSpPr>
          <p:cNvPr id="7" name="AutoShape 5"/>
          <p:cNvSpPr>
            <a:spLocks noChangeArrowheads="1"/>
          </p:cNvSpPr>
          <p:nvPr/>
        </p:nvSpPr>
        <p:spPr bwMode="auto">
          <a:xfrm>
            <a:off x="838200" y="1448268"/>
            <a:ext cx="309934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제 </a:t>
            </a:r>
            <a:r>
              <a:rPr lang="en-US" altLang="ko-KR" b="1" dirty="0">
                <a:latin typeface="+mj-ea"/>
                <a:ea typeface="+mj-ea"/>
              </a:rPr>
              <a:t>1</a:t>
            </a:r>
            <a:r>
              <a:rPr lang="ko-KR" altLang="en-US" b="1" dirty="0">
                <a:latin typeface="+mj-ea"/>
                <a:ea typeface="+mj-ea"/>
              </a:rPr>
              <a:t>종 오류와 제 </a:t>
            </a:r>
            <a:r>
              <a:rPr lang="en-US" altLang="ko-KR" b="1" dirty="0">
                <a:latin typeface="+mj-ea"/>
                <a:ea typeface="+mj-ea"/>
              </a:rPr>
              <a:t>2</a:t>
            </a:r>
            <a:r>
              <a:rPr lang="ko-KR" altLang="en-US" b="1" dirty="0">
                <a:latin typeface="+mj-ea"/>
                <a:ea typeface="+mj-ea"/>
              </a:rPr>
              <a:t>종 오류</a:t>
            </a:r>
            <a:endParaRPr lang="en-US" altLang="ko-KR" b="1" dirty="0">
              <a:latin typeface="+mj-ea"/>
              <a:ea typeface="+mj-ea"/>
            </a:endParaRPr>
          </a:p>
        </p:txBody>
      </p:sp>
    </p:spTree>
    <p:extLst>
      <p:ext uri="{BB962C8B-B14F-4D97-AF65-F5344CB8AC3E}">
        <p14:creationId xmlns:p14="http://schemas.microsoft.com/office/powerpoint/2010/main" val="1695304394"/>
      </p:ext>
    </p:extLst>
  </p:cSld>
  <p:clrMapOvr>
    <a:masterClrMapping/>
  </p:clrMapOvr>
  <p:transition/>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r>
              <a:rPr lang="en-US" altLang="ko-KR" sz="4000" dirty="0">
                <a:cs typeface="맑은 고딕"/>
              </a:rPr>
              <a:t>5. </a:t>
            </a:r>
            <a:r>
              <a:rPr lang="ko-KR" altLang="en-US" sz="4000" dirty="0">
                <a:cs typeface="맑은 고딕"/>
              </a:rPr>
              <a:t>유의성 검정절차</a:t>
            </a:r>
          </a:p>
        </p:txBody>
      </p:sp>
      <p:sp>
        <p:nvSpPr>
          <p:cNvPr id="11" name="Text Box 75"/>
          <p:cNvSpPr txBox="1">
            <a:spLocks noChangeArrowheads="1"/>
          </p:cNvSpPr>
          <p:nvPr/>
        </p:nvSpPr>
        <p:spPr bwMode="auto">
          <a:xfrm>
            <a:off x="2135560" y="1853238"/>
            <a:ext cx="8075240" cy="2954655"/>
          </a:xfrm>
          <a:prstGeom prst="rect">
            <a:avLst/>
          </a:prstGeom>
          <a:noFill/>
          <a:ln w="9525">
            <a:noFill/>
            <a:miter lim="800000"/>
            <a:headEnd/>
            <a:tailEnd/>
          </a:ln>
        </p:spPr>
        <p:txBody>
          <a:bodyPr wrap="square">
            <a:spAutoFit/>
          </a:bodyPr>
          <a:lstStyle/>
          <a:p>
            <a:pPr marL="381000" indent="-381000" eaLnBrk="0" latinLnBrk="0" hangingPunct="0">
              <a:buClr>
                <a:schemeClr val="tx1"/>
              </a:buClr>
              <a:buFont typeface="Arial" panose="020B0604020202020204" pitchFamily="34" charset="0"/>
              <a:buChar char="•"/>
            </a:pPr>
            <a:endParaRPr lang="en-US" altLang="ko-KR" sz="2400" dirty="0">
              <a:ea typeface="맑은 고딕"/>
              <a:cs typeface="맑은 고딕"/>
            </a:endParaRPr>
          </a:p>
          <a:p>
            <a:pPr eaLnBrk="0" latinLnBrk="0" hangingPunct="0">
              <a:lnSpc>
                <a:spcPct val="150000"/>
              </a:lnSpc>
              <a:spcBef>
                <a:spcPts val="24"/>
              </a:spcBef>
              <a:buClr>
                <a:schemeClr val="tx1"/>
              </a:buClr>
            </a:pPr>
            <a:r>
              <a:rPr lang="ko-KR" altLang="en-US" dirty="0">
                <a:ea typeface="맑은 고딕"/>
                <a:cs typeface="맑은 고딕"/>
              </a:rPr>
              <a:t>상자모형을 만들고 </a:t>
            </a:r>
            <a:r>
              <a:rPr lang="ko-KR" altLang="en-US" dirty="0" err="1">
                <a:ea typeface="맑은 고딕"/>
                <a:cs typeface="맑은 고딕"/>
              </a:rPr>
              <a:t>귀무가설을</a:t>
            </a:r>
            <a:r>
              <a:rPr lang="ko-KR" altLang="en-US" dirty="0">
                <a:ea typeface="맑은 고딕"/>
                <a:cs typeface="맑은 고딕"/>
              </a:rPr>
              <a:t> 세운다</a:t>
            </a:r>
            <a:r>
              <a:rPr lang="en-US" altLang="ko-KR" dirty="0">
                <a:ea typeface="맑은 고딕"/>
                <a:cs typeface="맑은 고딕"/>
              </a:rPr>
              <a:t>.</a:t>
            </a:r>
          </a:p>
          <a:p>
            <a:pPr eaLnBrk="0" latinLnBrk="0" hangingPunct="0">
              <a:lnSpc>
                <a:spcPct val="150000"/>
              </a:lnSpc>
              <a:spcBef>
                <a:spcPts val="24"/>
              </a:spcBef>
              <a:buClr>
                <a:schemeClr val="tx1"/>
              </a:buClr>
            </a:pPr>
            <a:r>
              <a:rPr lang="ko-KR" altLang="en-US" dirty="0">
                <a:ea typeface="맑은 고딕"/>
                <a:cs typeface="맑은 고딕"/>
              </a:rPr>
              <a:t>유의수준 </a:t>
            </a:r>
            <a:r>
              <a:rPr lang="el-GR" altLang="ko-KR" dirty="0">
                <a:ea typeface="맑은 고딕"/>
                <a:cs typeface="맑은 고딕"/>
              </a:rPr>
              <a:t>α</a:t>
            </a:r>
            <a:r>
              <a:rPr lang="en-US" altLang="ko-KR" dirty="0">
                <a:ea typeface="맑은 고딕"/>
                <a:cs typeface="맑은 고딕"/>
              </a:rPr>
              <a:t> </a:t>
            </a:r>
            <a:r>
              <a:rPr lang="ko-KR" altLang="en-US" dirty="0">
                <a:ea typeface="맑은 고딕"/>
                <a:cs typeface="맑은 고딕"/>
              </a:rPr>
              <a:t>를</a:t>
            </a:r>
            <a:r>
              <a:rPr lang="en-US" altLang="ko-KR" dirty="0">
                <a:ea typeface="맑은 고딕"/>
                <a:cs typeface="맑은 고딕"/>
              </a:rPr>
              <a:t> </a:t>
            </a:r>
            <a:r>
              <a:rPr lang="ko-KR" altLang="en-US" dirty="0">
                <a:ea typeface="맑은 고딕"/>
                <a:cs typeface="맑은 고딕"/>
              </a:rPr>
              <a:t>정한다</a:t>
            </a:r>
            <a:r>
              <a:rPr lang="en-US" altLang="ko-KR" dirty="0">
                <a:ea typeface="맑은 고딕"/>
                <a:cs typeface="맑은 고딕"/>
              </a:rPr>
              <a:t>.</a:t>
            </a:r>
          </a:p>
          <a:p>
            <a:pPr eaLnBrk="0" latinLnBrk="0" hangingPunct="0">
              <a:lnSpc>
                <a:spcPct val="150000"/>
              </a:lnSpc>
              <a:spcBef>
                <a:spcPts val="24"/>
              </a:spcBef>
              <a:buClr>
                <a:schemeClr val="tx1"/>
              </a:buClr>
            </a:pPr>
            <a:r>
              <a:rPr lang="ko-KR" altLang="en-US" dirty="0">
                <a:ea typeface="맑은 고딕"/>
                <a:cs typeface="맑은 고딕"/>
              </a:rPr>
              <a:t>일단 </a:t>
            </a:r>
            <a:r>
              <a:rPr lang="ko-KR" altLang="en-US" dirty="0" err="1">
                <a:ea typeface="맑은 고딕"/>
                <a:cs typeface="맑은 고딕"/>
              </a:rPr>
              <a:t>귀무가설이</a:t>
            </a:r>
            <a:r>
              <a:rPr lang="ko-KR" altLang="en-US" dirty="0">
                <a:ea typeface="맑은 고딕"/>
                <a:cs typeface="맑은 고딕"/>
              </a:rPr>
              <a:t> 옳다고 가정한다</a:t>
            </a:r>
            <a:r>
              <a:rPr lang="en-US" altLang="ko-KR" dirty="0">
                <a:ea typeface="맑은 고딕"/>
                <a:cs typeface="맑은 고딕"/>
              </a:rPr>
              <a:t>.</a:t>
            </a:r>
          </a:p>
          <a:p>
            <a:pPr eaLnBrk="0" latinLnBrk="0" hangingPunct="0">
              <a:lnSpc>
                <a:spcPct val="150000"/>
              </a:lnSpc>
              <a:spcBef>
                <a:spcPts val="24"/>
              </a:spcBef>
              <a:buClr>
                <a:schemeClr val="tx1"/>
              </a:buClr>
            </a:pPr>
            <a:r>
              <a:rPr lang="ko-KR" altLang="en-US" dirty="0">
                <a:ea typeface="맑은 고딕"/>
                <a:cs typeface="맑은 고딕"/>
              </a:rPr>
              <a:t>자료</a:t>
            </a:r>
            <a:r>
              <a:rPr lang="en-US" altLang="ko-KR" dirty="0">
                <a:ea typeface="맑은 고딕"/>
                <a:cs typeface="맑은 고딕"/>
              </a:rPr>
              <a:t>(</a:t>
            </a:r>
            <a:r>
              <a:rPr lang="ko-KR" altLang="en-US" dirty="0">
                <a:ea typeface="맑은 고딕"/>
                <a:cs typeface="맑은 고딕"/>
              </a:rPr>
              <a:t>관측치</a:t>
            </a:r>
            <a:r>
              <a:rPr lang="en-US" altLang="ko-KR" dirty="0">
                <a:ea typeface="맑은 고딕"/>
                <a:cs typeface="맑은 고딕"/>
              </a:rPr>
              <a:t>)</a:t>
            </a:r>
            <a:r>
              <a:rPr lang="ko-KR" altLang="en-US" dirty="0">
                <a:ea typeface="맑은 고딕"/>
                <a:cs typeface="맑은 고딕"/>
              </a:rPr>
              <a:t>와 이론</a:t>
            </a:r>
            <a:r>
              <a:rPr lang="en-US" altLang="ko-KR" dirty="0">
                <a:ea typeface="맑은 고딕"/>
                <a:cs typeface="맑은 고딕"/>
              </a:rPr>
              <a:t>(</a:t>
            </a:r>
            <a:r>
              <a:rPr lang="ko-KR" altLang="en-US" dirty="0" err="1">
                <a:ea typeface="맑은 고딕"/>
                <a:cs typeface="맑은 고딕"/>
              </a:rPr>
              <a:t>귀무가설</a:t>
            </a:r>
            <a:r>
              <a:rPr lang="en-US" altLang="ko-KR" dirty="0">
                <a:ea typeface="맑은 고딕"/>
                <a:cs typeface="맑은 고딕"/>
              </a:rPr>
              <a:t>)</a:t>
            </a:r>
            <a:r>
              <a:rPr lang="ko-KR" altLang="en-US" dirty="0">
                <a:ea typeface="맑은 고딕"/>
                <a:cs typeface="맑은 고딕"/>
              </a:rPr>
              <a:t>의 차이를 측정할 검정통계량의 값을 구한다</a:t>
            </a:r>
            <a:r>
              <a:rPr lang="en-US" altLang="ko-KR" dirty="0">
                <a:ea typeface="맑은 고딕"/>
                <a:cs typeface="맑은 고딕"/>
              </a:rPr>
              <a:t>.</a:t>
            </a:r>
          </a:p>
          <a:p>
            <a:pPr eaLnBrk="0" latinLnBrk="0" hangingPunct="0">
              <a:lnSpc>
                <a:spcPct val="150000"/>
              </a:lnSpc>
              <a:spcBef>
                <a:spcPts val="24"/>
              </a:spcBef>
              <a:buClr>
                <a:schemeClr val="tx1"/>
              </a:buClr>
            </a:pPr>
            <a:r>
              <a:rPr lang="ko-KR" altLang="en-US" dirty="0">
                <a:ea typeface="맑은 고딕"/>
                <a:cs typeface="맑은 고딕"/>
              </a:rPr>
              <a:t>관측된 유의수준인 </a:t>
            </a:r>
            <a:r>
              <a:rPr lang="en-US" altLang="ko-KR" i="1" dirty="0">
                <a:ea typeface="맑은 고딕"/>
                <a:cs typeface="맑은 고딕"/>
              </a:rPr>
              <a:t>p</a:t>
            </a:r>
            <a:r>
              <a:rPr lang="en-US" altLang="ko-KR" dirty="0">
                <a:ea typeface="맑은 고딕"/>
                <a:cs typeface="맑은 고딕"/>
              </a:rPr>
              <a:t>-</a:t>
            </a:r>
            <a:r>
              <a:rPr lang="ko-KR" altLang="en-US" dirty="0">
                <a:ea typeface="맑은 고딕"/>
                <a:cs typeface="맑은 고딕"/>
              </a:rPr>
              <a:t>값을 계산한다</a:t>
            </a:r>
            <a:r>
              <a:rPr lang="en-US" altLang="ko-KR" dirty="0">
                <a:ea typeface="맑은 고딕"/>
                <a:cs typeface="맑은 고딕"/>
              </a:rPr>
              <a:t>. </a:t>
            </a:r>
            <a:endParaRPr lang="en-US" altLang="ko-KR" i="1" dirty="0">
              <a:ea typeface="맑은 고딕"/>
              <a:cs typeface="맑은 고딕"/>
            </a:endParaRPr>
          </a:p>
          <a:p>
            <a:pPr eaLnBrk="0" latinLnBrk="0" hangingPunct="0">
              <a:lnSpc>
                <a:spcPct val="150000"/>
              </a:lnSpc>
              <a:spcBef>
                <a:spcPts val="24"/>
              </a:spcBef>
              <a:buClr>
                <a:schemeClr val="tx1"/>
              </a:buClr>
            </a:pPr>
            <a:r>
              <a:rPr lang="ko-KR" altLang="en-US" dirty="0">
                <a:ea typeface="맑은 고딕"/>
                <a:cs typeface="맑은 고딕"/>
              </a:rPr>
              <a:t>관측된  유의수준인 </a:t>
            </a:r>
            <a:r>
              <a:rPr lang="en-US" altLang="ko-KR" i="1" dirty="0">
                <a:ea typeface="맑은 고딕"/>
                <a:cs typeface="맑은 고딕"/>
              </a:rPr>
              <a:t>p</a:t>
            </a:r>
            <a:r>
              <a:rPr lang="en-US" altLang="ko-KR" dirty="0">
                <a:ea typeface="맑은 고딕"/>
                <a:cs typeface="맑은 고딕"/>
              </a:rPr>
              <a:t>-</a:t>
            </a:r>
            <a:r>
              <a:rPr lang="ko-KR" altLang="en-US" dirty="0">
                <a:ea typeface="맑은 고딕"/>
                <a:cs typeface="맑은 고딕"/>
              </a:rPr>
              <a:t>값과 미리 설정된 유의 수준인 </a:t>
            </a:r>
            <a:r>
              <a:rPr lang="el-GR" altLang="ko-KR" dirty="0">
                <a:ea typeface="맑은 고딕"/>
                <a:cs typeface="맑은 고딕"/>
              </a:rPr>
              <a:t>α</a:t>
            </a:r>
            <a:r>
              <a:rPr lang="en-US" altLang="ko-KR" dirty="0">
                <a:ea typeface="맑은 고딕"/>
                <a:cs typeface="맑은 고딕"/>
              </a:rPr>
              <a:t> </a:t>
            </a:r>
            <a:r>
              <a:rPr lang="ko-KR" altLang="en-US" dirty="0">
                <a:ea typeface="맑은 고딕"/>
                <a:cs typeface="맑은 고딕"/>
              </a:rPr>
              <a:t>를 비교한다</a:t>
            </a:r>
            <a:r>
              <a:rPr lang="en-US" altLang="ko-KR" dirty="0">
                <a:ea typeface="맑은 고딕"/>
                <a:cs typeface="맑은 고딕"/>
              </a:rPr>
              <a:t>.</a:t>
            </a:r>
            <a:endParaRPr lang="ko-KR" altLang="en-US" dirty="0">
              <a:ea typeface="맑은 고딕"/>
              <a:cs typeface="맑은 고딕"/>
            </a:endParaRPr>
          </a:p>
        </p:txBody>
      </p:sp>
      <p:sp>
        <p:nvSpPr>
          <p:cNvPr id="4" name="AutoShape 5"/>
          <p:cNvSpPr>
            <a:spLocks noChangeArrowheads="1"/>
          </p:cNvSpPr>
          <p:nvPr/>
        </p:nvSpPr>
        <p:spPr bwMode="auto">
          <a:xfrm>
            <a:off x="1988544" y="1600985"/>
            <a:ext cx="194721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유의성 검정절차</a:t>
            </a:r>
            <a:endParaRPr lang="en-US" altLang="ko-KR" b="1" dirty="0">
              <a:latin typeface="+mj-ea"/>
              <a:ea typeface="+mj-ea"/>
            </a:endParaRPr>
          </a:p>
        </p:txBody>
      </p:sp>
    </p:spTree>
    <p:extLst>
      <p:ext uri="{BB962C8B-B14F-4D97-AF65-F5344CB8AC3E}">
        <p14:creationId xmlns:p14="http://schemas.microsoft.com/office/powerpoint/2010/main" val="129185194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4. </a:t>
            </a:r>
            <a:r>
              <a:rPr lang="ko-KR" altLang="en-US" sz="4000" dirty="0">
                <a:latin typeface="나눔고딕" panose="020D0604000000000000" pitchFamily="50" charset="-127"/>
                <a:ea typeface="나눔고딕" panose="020D0604000000000000" pitchFamily="50" charset="-127"/>
              </a:rPr>
              <a:t>표준편차</a:t>
            </a:r>
          </a:p>
        </p:txBody>
      </p:sp>
      <p:sp>
        <p:nvSpPr>
          <p:cNvPr id="6" name="AutoShape 58"/>
          <p:cNvSpPr>
            <a:spLocks noChangeArrowheads="1"/>
          </p:cNvSpPr>
          <p:nvPr/>
        </p:nvSpPr>
        <p:spPr bwMode="auto">
          <a:xfrm>
            <a:off x="1984076" y="1603990"/>
            <a:ext cx="367987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평균뿐만 아니라 표준편차도 중요</a:t>
            </a:r>
            <a:endParaRPr lang="en-US" altLang="ko-KR" b="1" dirty="0">
              <a:latin typeface="나눔고딕" panose="020D0604000000000000" pitchFamily="50" charset="-127"/>
              <a:ea typeface="나눔고딕" panose="020D0604000000000000" pitchFamily="50" charset="-127"/>
            </a:endParaRPr>
          </a:p>
        </p:txBody>
      </p:sp>
      <p:pic>
        <p:nvPicPr>
          <p:cNvPr id="2" name="그림 1"/>
          <p:cNvPicPr>
            <a:picLocks noChangeAspect="1"/>
          </p:cNvPicPr>
          <p:nvPr/>
        </p:nvPicPr>
        <p:blipFill>
          <a:blip r:embed="rId2" cstate="print"/>
          <a:stretch>
            <a:fillRect/>
          </a:stretch>
        </p:blipFill>
        <p:spPr>
          <a:xfrm>
            <a:off x="2639616" y="2048673"/>
            <a:ext cx="6912768" cy="4672803"/>
          </a:xfrm>
          <a:prstGeom prst="rect">
            <a:avLst/>
          </a:prstGeom>
        </p:spPr>
      </p:pic>
    </p:spTree>
    <p:extLst>
      <p:ext uri="{BB962C8B-B14F-4D97-AF65-F5344CB8AC3E}">
        <p14:creationId xmlns:p14="http://schemas.microsoft.com/office/powerpoint/2010/main" val="2408211167"/>
      </p:ext>
    </p:extLst>
  </p:cSld>
  <p:clrMapOvr>
    <a:masterClrMapping/>
  </p:clrMapOvr>
  <p:transition/>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8" name="Text Box 75"/>
          <p:cNvSpPr txBox="1">
            <a:spLocks noChangeArrowheads="1"/>
          </p:cNvSpPr>
          <p:nvPr/>
        </p:nvSpPr>
        <p:spPr bwMode="auto">
          <a:xfrm>
            <a:off x="2135560" y="2345105"/>
            <a:ext cx="8075240" cy="454292"/>
          </a:xfrm>
          <a:prstGeom prst="rect">
            <a:avLst/>
          </a:prstGeom>
          <a:noFill/>
          <a:ln w="9525">
            <a:noFill/>
            <a:miter lim="800000"/>
            <a:headEnd/>
            <a:tailEnd/>
          </a:ln>
        </p:spPr>
        <p:txBody>
          <a:bodyPr wrap="square">
            <a:spAutoFit/>
          </a:bodyPr>
          <a:lstStyle/>
          <a:p>
            <a:pPr eaLnBrk="0" latinLnBrk="0" hangingPunct="0">
              <a:lnSpc>
                <a:spcPct val="150000"/>
              </a:lnSpc>
              <a:spcBef>
                <a:spcPts val="24"/>
              </a:spcBef>
              <a:buClr>
                <a:schemeClr val="tx1"/>
              </a:buClr>
            </a:pPr>
            <a:r>
              <a:rPr lang="en-US" altLang="ko-KR" i="1" dirty="0">
                <a:ea typeface="맑은 고딕"/>
                <a:cs typeface="맑은 고딕"/>
              </a:rPr>
              <a:t>p-</a:t>
            </a:r>
            <a:r>
              <a:rPr lang="ko-KR" altLang="en-US" dirty="0">
                <a:ea typeface="맑은 고딕"/>
                <a:cs typeface="맑은 고딕"/>
              </a:rPr>
              <a:t>값이 유의수준 </a:t>
            </a:r>
            <a:r>
              <a:rPr lang="el-GR" altLang="ko-KR" dirty="0">
                <a:ea typeface="맑은 고딕"/>
                <a:cs typeface="맑은 고딕"/>
              </a:rPr>
              <a:t>α</a:t>
            </a:r>
            <a:r>
              <a:rPr lang="ko-KR" altLang="en-US" dirty="0">
                <a:ea typeface="맑은 고딕"/>
                <a:cs typeface="맑은 고딕"/>
              </a:rPr>
              <a:t>보다 같거나 작아지게 하는 검정통계량 값의 영역</a:t>
            </a:r>
            <a:endParaRPr lang="en-US" altLang="ko-KR" i="1" dirty="0">
              <a:ea typeface="맑은 고딕"/>
              <a:cs typeface="맑은 고딕"/>
            </a:endParaRPr>
          </a:p>
        </p:txBody>
      </p:sp>
      <p:sp>
        <p:nvSpPr>
          <p:cNvPr id="92179" name="제목 8"/>
          <p:cNvSpPr>
            <a:spLocks noGrp="1"/>
          </p:cNvSpPr>
          <p:nvPr>
            <p:ph type="title"/>
          </p:nvPr>
        </p:nvSpPr>
        <p:spPr>
          <a:xfrm>
            <a:off x="1981200" y="246928"/>
            <a:ext cx="8229600" cy="1143000"/>
          </a:xfrm>
        </p:spPr>
        <p:txBody>
          <a:bodyPr/>
          <a:lstStyle/>
          <a:p>
            <a:r>
              <a:rPr lang="en-US" altLang="ko-KR" sz="4000" dirty="0">
                <a:cs typeface="맑은 고딕"/>
              </a:rPr>
              <a:t>5. </a:t>
            </a:r>
            <a:r>
              <a:rPr lang="ko-KR" altLang="en-US" sz="4000" dirty="0">
                <a:cs typeface="맑은 고딕"/>
              </a:rPr>
              <a:t>유의성 검정절차</a:t>
            </a:r>
          </a:p>
        </p:txBody>
      </p:sp>
      <p:pic>
        <p:nvPicPr>
          <p:cNvPr id="2" name="그림 1"/>
          <p:cNvPicPr>
            <a:picLocks noChangeAspect="1"/>
          </p:cNvPicPr>
          <p:nvPr/>
        </p:nvPicPr>
        <p:blipFill>
          <a:blip r:embed="rId2" cstate="print"/>
          <a:stretch>
            <a:fillRect/>
          </a:stretch>
        </p:blipFill>
        <p:spPr>
          <a:xfrm>
            <a:off x="2783633" y="2924944"/>
            <a:ext cx="6185405" cy="3784368"/>
          </a:xfrm>
          <a:prstGeom prst="rect">
            <a:avLst/>
          </a:prstGeom>
        </p:spPr>
      </p:pic>
      <p:sp>
        <p:nvSpPr>
          <p:cNvPr id="5" name="AutoShape 5"/>
          <p:cNvSpPr>
            <a:spLocks noChangeArrowheads="1"/>
          </p:cNvSpPr>
          <p:nvPr/>
        </p:nvSpPr>
        <p:spPr bwMode="auto">
          <a:xfrm>
            <a:off x="1988401" y="1612801"/>
            <a:ext cx="107809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기각역</a:t>
            </a:r>
            <a:endParaRPr lang="ko-KR" altLang="en-US" b="1" dirty="0">
              <a:latin typeface="+mj-ea"/>
              <a:ea typeface="+mj-ea"/>
            </a:endParaRPr>
          </a:p>
        </p:txBody>
      </p:sp>
    </p:spTree>
    <p:extLst>
      <p:ext uri="{BB962C8B-B14F-4D97-AF65-F5344CB8AC3E}">
        <p14:creationId xmlns:p14="http://schemas.microsoft.com/office/powerpoint/2010/main" val="3068250583"/>
      </p:ext>
    </p:extLst>
  </p:cSld>
  <p:clrMapOvr>
    <a:masterClrMapping/>
  </p:clrMapOvr>
  <p:transition/>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17" descr="BS02064_"/>
          <p:cNvPicPr>
            <a:picLocks noChangeAspect="1" noChangeArrowheads="1"/>
          </p:cNvPicPr>
          <p:nvPr/>
        </p:nvPicPr>
        <p:blipFill>
          <a:blip r:embed="rId2" cstate="print"/>
          <a:srcRect/>
          <a:stretch>
            <a:fillRect/>
          </a:stretch>
        </p:blipFill>
        <p:spPr bwMode="auto">
          <a:xfrm>
            <a:off x="2717800" y="2388096"/>
            <a:ext cx="1949450" cy="1905000"/>
          </a:xfrm>
          <a:prstGeom prst="rect">
            <a:avLst/>
          </a:prstGeom>
          <a:noFill/>
          <a:ln w="9525">
            <a:noFill/>
            <a:miter lim="800000"/>
            <a:headEnd/>
            <a:tailEnd/>
          </a:ln>
        </p:spPr>
      </p:pic>
      <p:sp>
        <p:nvSpPr>
          <p:cNvPr id="98306" name="Text Box 18"/>
          <p:cNvSpPr txBox="1">
            <a:spLocks noChangeArrowheads="1"/>
          </p:cNvSpPr>
          <p:nvPr/>
        </p:nvSpPr>
        <p:spPr bwMode="auto">
          <a:xfrm>
            <a:off x="4800600" y="2577678"/>
            <a:ext cx="5010176" cy="869790"/>
          </a:xfrm>
          <a:prstGeom prst="rect">
            <a:avLst/>
          </a:prstGeom>
          <a:noFill/>
          <a:ln w="9525">
            <a:noFill/>
            <a:miter lim="800000"/>
            <a:headEnd/>
            <a:tailEnd/>
          </a:ln>
        </p:spPr>
        <p:txBody>
          <a:bodyPr wrap="square">
            <a:spAutoFit/>
          </a:bodyPr>
          <a:lstStyle/>
          <a:p>
            <a:pPr algn="just" eaLnBrk="0" latinLnBrk="0" hangingPunct="0">
              <a:lnSpc>
                <a:spcPct val="150000"/>
              </a:lnSpc>
              <a:spcBef>
                <a:spcPts val="24"/>
              </a:spcBef>
            </a:pPr>
            <a:r>
              <a:rPr lang="ko-KR" altLang="en-US" dirty="0">
                <a:latin typeface="+mn-ea"/>
                <a:cs typeface="맑은 고딕"/>
              </a:rPr>
              <a:t>종합주가지수의 등락을 잘 맞춘다고 소문난 사람이 있었으니</a:t>
            </a:r>
            <a:r>
              <a:rPr lang="en-US" altLang="ko-KR" dirty="0">
                <a:latin typeface="+mn-ea"/>
                <a:cs typeface="맑은 고딕"/>
              </a:rPr>
              <a:t>…  </a:t>
            </a:r>
            <a:r>
              <a:rPr lang="ko-KR" altLang="en-US" dirty="0">
                <a:latin typeface="+mn-ea"/>
                <a:cs typeface="맑은 고딕"/>
              </a:rPr>
              <a:t>그의 이름은 ‘칼’</a:t>
            </a:r>
          </a:p>
        </p:txBody>
      </p:sp>
      <p:sp>
        <p:nvSpPr>
          <p:cNvPr id="98307" name="Text Box 19"/>
          <p:cNvSpPr txBox="1">
            <a:spLocks noChangeArrowheads="1"/>
          </p:cNvSpPr>
          <p:nvPr/>
        </p:nvSpPr>
        <p:spPr bwMode="auto">
          <a:xfrm>
            <a:off x="2266675" y="4482986"/>
            <a:ext cx="8382000" cy="1754326"/>
          </a:xfrm>
          <a:prstGeom prst="rect">
            <a:avLst/>
          </a:prstGeom>
          <a:noFill/>
          <a:ln w="9525">
            <a:noFill/>
            <a:miter lim="800000"/>
            <a:headEnd/>
            <a:tailEnd/>
          </a:ln>
        </p:spPr>
        <p:txBody>
          <a:bodyPr>
            <a:spAutoFit/>
          </a:bodyPr>
          <a:lstStyle/>
          <a:p>
            <a:pPr eaLnBrk="0" latinLnBrk="0" hangingPunct="0">
              <a:lnSpc>
                <a:spcPct val="150000"/>
              </a:lnSpc>
              <a:spcBef>
                <a:spcPts val="24"/>
              </a:spcBef>
            </a:pPr>
            <a:r>
              <a:rPr lang="en-US" altLang="ko-KR" dirty="0">
                <a:ea typeface="맑은 고딕"/>
                <a:cs typeface="맑은 고딕"/>
              </a:rPr>
              <a:t>100</a:t>
            </a:r>
            <a:r>
              <a:rPr lang="ko-KR" altLang="en-US" dirty="0">
                <a:ea typeface="맑은 고딕"/>
                <a:cs typeface="맑은 고딕"/>
              </a:rPr>
              <a:t>거래일 동안 매일매일 주가지수의 등락을 예측하는 게임을 진행</a:t>
            </a:r>
          </a:p>
          <a:p>
            <a:pPr eaLnBrk="0" latinLnBrk="0" hangingPunct="0">
              <a:lnSpc>
                <a:spcPct val="150000"/>
              </a:lnSpc>
              <a:spcBef>
                <a:spcPts val="24"/>
              </a:spcBef>
            </a:pPr>
            <a:r>
              <a:rPr lang="en-US" altLang="ko-KR" dirty="0">
                <a:ea typeface="맑은 고딕"/>
                <a:cs typeface="맑은 고딕"/>
              </a:rPr>
              <a:t>100</a:t>
            </a:r>
            <a:r>
              <a:rPr lang="ko-KR" altLang="en-US" dirty="0">
                <a:ea typeface="맑은 고딕"/>
                <a:cs typeface="맑은 고딕"/>
              </a:rPr>
              <a:t>거래일 중 </a:t>
            </a:r>
            <a:r>
              <a:rPr lang="en-US" altLang="ko-KR" dirty="0">
                <a:ea typeface="맑은 고딕"/>
                <a:cs typeface="맑은 고딕"/>
              </a:rPr>
              <a:t>65</a:t>
            </a:r>
            <a:r>
              <a:rPr lang="ko-KR" altLang="en-US" dirty="0">
                <a:ea typeface="맑은 고딕"/>
                <a:cs typeface="맑은 고딕"/>
              </a:rPr>
              <a:t>거래일의 주가지수 등락을 옳게 예측</a:t>
            </a:r>
            <a:endParaRPr lang="en-US" altLang="ko-KR"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무능력자가 주가지수의 등락을 무작위로 찍을 때 맞출 것으로 기대하는 </a:t>
            </a:r>
            <a:r>
              <a:rPr lang="en-US" altLang="ko-KR" dirty="0">
                <a:ea typeface="맑은 고딕"/>
                <a:cs typeface="맑은 고딕"/>
              </a:rPr>
              <a:t>50</a:t>
            </a:r>
            <a:r>
              <a:rPr lang="ko-KR" altLang="en-US" dirty="0">
                <a:ea typeface="맑은 고딕"/>
                <a:cs typeface="맑은 고딕"/>
              </a:rPr>
              <a:t>일보다 </a:t>
            </a:r>
            <a:r>
              <a:rPr lang="en-US" altLang="ko-KR" dirty="0">
                <a:ea typeface="맑은 고딕"/>
                <a:cs typeface="맑은 고딕"/>
              </a:rPr>
              <a:t>15</a:t>
            </a:r>
            <a:r>
              <a:rPr lang="ko-KR" altLang="en-US" dirty="0">
                <a:ea typeface="맑은 고딕"/>
                <a:cs typeface="맑은 고딕"/>
              </a:rPr>
              <a:t>일을 더 맞춘 것은 우연인가</a:t>
            </a:r>
            <a:r>
              <a:rPr lang="en-US" altLang="ko-KR" dirty="0">
                <a:ea typeface="맑은 고딕"/>
                <a:cs typeface="맑은 고딕"/>
              </a:rPr>
              <a:t>, </a:t>
            </a:r>
            <a:r>
              <a:rPr lang="ko-KR" altLang="en-US" dirty="0">
                <a:ea typeface="맑은 고딕"/>
                <a:cs typeface="맑은 고딕"/>
              </a:rPr>
              <a:t>아니면 </a:t>
            </a:r>
            <a:r>
              <a:rPr lang="en-US" altLang="ko-KR" dirty="0">
                <a:ea typeface="맑은 고딕"/>
                <a:cs typeface="맑은 고딕"/>
              </a:rPr>
              <a:t>‘</a:t>
            </a:r>
            <a:r>
              <a:rPr lang="ko-KR" altLang="en-US" dirty="0">
                <a:ea typeface="맑은 고딕"/>
                <a:cs typeface="맑은 고딕"/>
              </a:rPr>
              <a:t>칼</a:t>
            </a:r>
            <a:r>
              <a:rPr lang="en-US" altLang="ko-KR" dirty="0">
                <a:ea typeface="맑은 고딕"/>
                <a:cs typeface="맑은 고딕"/>
              </a:rPr>
              <a:t>’</a:t>
            </a:r>
            <a:r>
              <a:rPr lang="ko-KR" altLang="en-US" dirty="0">
                <a:ea typeface="맑은 고딕"/>
                <a:cs typeface="맑은 고딕"/>
              </a:rPr>
              <a:t>의 칼같은 능력인가</a:t>
            </a:r>
            <a:r>
              <a:rPr lang="en-US" altLang="ko-KR" dirty="0">
                <a:ea typeface="맑은 고딕"/>
                <a:cs typeface="맑은 고딕"/>
              </a:rPr>
              <a:t>?</a:t>
            </a:r>
          </a:p>
        </p:txBody>
      </p:sp>
      <p:sp>
        <p:nvSpPr>
          <p:cNvPr id="11" name="제목 10"/>
          <p:cNvSpPr>
            <a:spLocks noGrp="1"/>
          </p:cNvSpPr>
          <p:nvPr>
            <p:ph type="title"/>
          </p:nvPr>
        </p:nvSpPr>
        <p:spPr/>
        <p:txBody>
          <a:bodyPr rtlCol="0">
            <a:noAutofit/>
          </a:bodyPr>
          <a:lstStyle/>
          <a:p>
            <a:pPr>
              <a:defRPr/>
            </a:pPr>
            <a:r>
              <a:rPr lang="en-US" altLang="ko-KR" sz="4000" dirty="0"/>
              <a:t>6. 0</a:t>
            </a:r>
            <a:r>
              <a:rPr lang="ko-KR" altLang="en-US" sz="4000" dirty="0"/>
              <a:t>과 </a:t>
            </a:r>
            <a:r>
              <a:rPr lang="en-US" altLang="ko-KR" sz="4000" dirty="0"/>
              <a:t>1</a:t>
            </a:r>
            <a:r>
              <a:rPr lang="ko-KR" altLang="en-US" sz="4000" dirty="0"/>
              <a:t>의 숫자로만 이루어진 상자</a:t>
            </a:r>
            <a:r>
              <a:rPr lang="en-US" altLang="ko-KR" sz="4000" dirty="0"/>
              <a:t>:</a:t>
            </a:r>
            <a:br>
              <a:rPr lang="en-US" altLang="ko-KR" sz="4000" dirty="0"/>
            </a:br>
            <a:r>
              <a:rPr lang="ko-KR" altLang="en-US" sz="4000" dirty="0"/>
              <a:t>추출횟수가 많은 경우</a:t>
            </a:r>
          </a:p>
        </p:txBody>
      </p:sp>
      <p:sp>
        <p:nvSpPr>
          <p:cNvPr id="6" name="AutoShape 5"/>
          <p:cNvSpPr>
            <a:spLocks noChangeArrowheads="1"/>
          </p:cNvSpPr>
          <p:nvPr/>
        </p:nvSpPr>
        <p:spPr bwMode="auto">
          <a:xfrm>
            <a:off x="1988544" y="1667892"/>
            <a:ext cx="44674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mj-ea"/>
                <a:ea typeface="+mj-ea"/>
              </a:rPr>
              <a:t>0-1</a:t>
            </a:r>
            <a:r>
              <a:rPr lang="ko-KR" altLang="en-US" b="1" dirty="0">
                <a:latin typeface="+mj-ea"/>
                <a:ea typeface="+mj-ea"/>
              </a:rPr>
              <a:t>상자와 가설검정</a:t>
            </a:r>
            <a:r>
              <a:rPr lang="en-US" altLang="ko-KR" b="1" dirty="0">
                <a:latin typeface="+mj-ea"/>
                <a:ea typeface="+mj-ea"/>
              </a:rPr>
              <a:t>: </a:t>
            </a:r>
            <a:r>
              <a:rPr lang="ko-KR" altLang="en-US" b="1" dirty="0">
                <a:latin typeface="+mj-ea"/>
                <a:ea typeface="+mj-ea"/>
              </a:rPr>
              <a:t>표본크기가 큰 경우</a:t>
            </a:r>
            <a:endParaRPr lang="en-US" altLang="ko-KR" b="1" dirty="0">
              <a:latin typeface="+mj-ea"/>
              <a:ea typeface="+mj-ea"/>
            </a:endParaRPr>
          </a:p>
        </p:txBody>
      </p:sp>
    </p:spTree>
    <p:extLst>
      <p:ext uri="{BB962C8B-B14F-4D97-AF65-F5344CB8AC3E}">
        <p14:creationId xmlns:p14="http://schemas.microsoft.com/office/powerpoint/2010/main" val="468176300"/>
      </p:ext>
    </p:extLst>
  </p:cSld>
  <p:clrMapOvr>
    <a:masterClrMapping/>
  </p:clrMapOvr>
  <p:transition/>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976" name="Group 27"/>
          <p:cNvGrpSpPr>
            <a:grpSpLocks/>
          </p:cNvGrpSpPr>
          <p:nvPr/>
        </p:nvGrpSpPr>
        <p:grpSpPr bwMode="auto">
          <a:xfrm>
            <a:off x="2366946" y="3386142"/>
            <a:ext cx="1371600" cy="685800"/>
            <a:chOff x="528" y="1872"/>
            <a:chExt cx="864" cy="432"/>
          </a:xfrm>
        </p:grpSpPr>
        <p:sp>
          <p:nvSpPr>
            <p:cNvPr id="83991" name="Line 19"/>
            <p:cNvSpPr>
              <a:spLocks noChangeShapeType="1"/>
            </p:cNvSpPr>
            <p:nvPr/>
          </p:nvSpPr>
          <p:spPr bwMode="auto">
            <a:xfrm>
              <a:off x="528" y="1872"/>
              <a:ext cx="0" cy="432"/>
            </a:xfrm>
            <a:prstGeom prst="line">
              <a:avLst/>
            </a:prstGeom>
            <a:noFill/>
            <a:ln w="9525">
              <a:solidFill>
                <a:schemeClr val="tx1"/>
              </a:solidFill>
              <a:round/>
              <a:headEnd/>
              <a:tailEnd/>
            </a:ln>
          </p:spPr>
          <p:txBody>
            <a:bodyPr>
              <a:spAutoFit/>
            </a:bodyPr>
            <a:lstStyle/>
            <a:p>
              <a:endParaRPr lang="ko-KR" altLang="en-US"/>
            </a:p>
          </p:txBody>
        </p:sp>
        <p:sp>
          <p:nvSpPr>
            <p:cNvPr id="83992" name="Line 20"/>
            <p:cNvSpPr>
              <a:spLocks noChangeShapeType="1"/>
            </p:cNvSpPr>
            <p:nvPr/>
          </p:nvSpPr>
          <p:spPr bwMode="auto">
            <a:xfrm>
              <a:off x="1392" y="1872"/>
              <a:ext cx="0" cy="432"/>
            </a:xfrm>
            <a:prstGeom prst="line">
              <a:avLst/>
            </a:prstGeom>
            <a:noFill/>
            <a:ln w="9525">
              <a:solidFill>
                <a:schemeClr val="tx1"/>
              </a:solidFill>
              <a:round/>
              <a:headEnd/>
              <a:tailEnd/>
            </a:ln>
          </p:spPr>
          <p:txBody>
            <a:bodyPr>
              <a:spAutoFit/>
            </a:bodyPr>
            <a:lstStyle/>
            <a:p>
              <a:endParaRPr lang="ko-KR" altLang="en-US"/>
            </a:p>
          </p:txBody>
        </p:sp>
        <p:sp>
          <p:nvSpPr>
            <p:cNvPr id="83993" name="Line 21"/>
            <p:cNvSpPr>
              <a:spLocks noChangeShapeType="1"/>
            </p:cNvSpPr>
            <p:nvPr/>
          </p:nvSpPr>
          <p:spPr bwMode="auto">
            <a:xfrm>
              <a:off x="528" y="2304"/>
              <a:ext cx="864" cy="0"/>
            </a:xfrm>
            <a:prstGeom prst="line">
              <a:avLst/>
            </a:prstGeom>
            <a:noFill/>
            <a:ln w="9525">
              <a:solidFill>
                <a:schemeClr val="tx1"/>
              </a:solidFill>
              <a:round/>
              <a:headEnd/>
              <a:tailEnd/>
            </a:ln>
          </p:spPr>
          <p:txBody>
            <a:bodyPr>
              <a:spAutoFit/>
            </a:bodyPr>
            <a:lstStyle/>
            <a:p>
              <a:endParaRPr lang="ko-KR" altLang="en-US"/>
            </a:p>
          </p:txBody>
        </p:sp>
        <p:sp>
          <p:nvSpPr>
            <p:cNvPr id="83994" name="Rectangle 23"/>
            <p:cNvSpPr>
              <a:spLocks noChangeArrowheads="1"/>
            </p:cNvSpPr>
            <p:nvPr/>
          </p:nvSpPr>
          <p:spPr bwMode="auto">
            <a:xfrm>
              <a:off x="1036" y="1948"/>
              <a:ext cx="260" cy="233"/>
            </a:xfrm>
            <a:prstGeom prst="rect">
              <a:avLst/>
            </a:prstGeom>
            <a:noFill/>
            <a:ln w="9525">
              <a:solidFill>
                <a:schemeClr val="tx1"/>
              </a:solidFill>
              <a:miter lim="800000"/>
              <a:headEnd/>
              <a:tailEnd/>
            </a:ln>
          </p:spPr>
          <p:txBody>
            <a:bodyPr anchor="ctr">
              <a:spAutoFit/>
            </a:bodyPr>
            <a:lstStyle/>
            <a:p>
              <a:pPr eaLnBrk="0" latinLnBrk="0" hangingPunct="0"/>
              <a:r>
                <a:rPr lang="en-US" altLang="ko-KR" dirty="0">
                  <a:ea typeface="맑은 고딕"/>
                  <a:cs typeface="맑은 고딕"/>
                </a:rPr>
                <a:t>0</a:t>
              </a:r>
            </a:p>
          </p:txBody>
        </p:sp>
        <p:sp>
          <p:nvSpPr>
            <p:cNvPr id="83995" name="Rectangle 24"/>
            <p:cNvSpPr>
              <a:spLocks noChangeArrowheads="1"/>
            </p:cNvSpPr>
            <p:nvPr/>
          </p:nvSpPr>
          <p:spPr bwMode="auto">
            <a:xfrm>
              <a:off x="624" y="1951"/>
              <a:ext cx="260" cy="233"/>
            </a:xfrm>
            <a:prstGeom prst="rect">
              <a:avLst/>
            </a:prstGeom>
            <a:noFill/>
            <a:ln w="9525">
              <a:solidFill>
                <a:schemeClr val="tx1"/>
              </a:solidFill>
              <a:miter lim="800000"/>
              <a:headEnd/>
              <a:tailEnd/>
            </a:ln>
          </p:spPr>
          <p:txBody>
            <a:bodyPr anchor="ctr">
              <a:spAutoFit/>
            </a:bodyPr>
            <a:lstStyle/>
            <a:p>
              <a:pPr eaLnBrk="0" latinLnBrk="0" hangingPunct="0"/>
              <a:r>
                <a:rPr lang="en-US" altLang="ko-KR">
                  <a:ea typeface="맑은 고딕"/>
                  <a:cs typeface="맑은 고딕"/>
                </a:rPr>
                <a:t>1</a:t>
              </a:r>
            </a:p>
          </p:txBody>
        </p:sp>
      </p:grpSp>
      <p:grpSp>
        <p:nvGrpSpPr>
          <p:cNvPr id="83980" name="Group 43"/>
          <p:cNvGrpSpPr>
            <a:grpSpLocks/>
          </p:cNvGrpSpPr>
          <p:nvPr/>
        </p:nvGrpSpPr>
        <p:grpSpPr bwMode="auto">
          <a:xfrm>
            <a:off x="2279576" y="5102918"/>
            <a:ext cx="3600620" cy="684614"/>
            <a:chOff x="3129" y="2010"/>
            <a:chExt cx="2326" cy="414"/>
          </a:xfrm>
        </p:grpSpPr>
        <p:sp>
          <p:nvSpPr>
            <p:cNvPr id="83988" name="Text Box 37"/>
            <p:cNvSpPr txBox="1">
              <a:spLocks noChangeArrowheads="1"/>
            </p:cNvSpPr>
            <p:nvPr/>
          </p:nvSpPr>
          <p:spPr bwMode="auto">
            <a:xfrm>
              <a:off x="3129" y="2016"/>
              <a:ext cx="1536" cy="391"/>
            </a:xfrm>
            <a:prstGeom prst="rect">
              <a:avLst/>
            </a:prstGeom>
            <a:noFill/>
            <a:ln w="9525">
              <a:noFill/>
              <a:miter lim="800000"/>
              <a:headEnd/>
              <a:tailEnd/>
            </a:ln>
          </p:spPr>
          <p:txBody>
            <a:bodyPr>
              <a:spAutoFit/>
            </a:bodyPr>
            <a:lstStyle/>
            <a:p>
              <a:pPr eaLnBrk="0" latinLnBrk="0" hangingPunct="0"/>
              <a:r>
                <a:rPr lang="ko-KR" altLang="en-US" dirty="0">
                  <a:ea typeface="맑은 고딕"/>
                  <a:cs typeface="맑은 고딕"/>
                </a:rPr>
                <a:t>상자의 표준편차</a:t>
              </a:r>
              <a:r>
                <a:rPr lang="en-US" altLang="ko-KR" dirty="0">
                  <a:ea typeface="맑은 고딕"/>
                  <a:cs typeface="맑은 고딕"/>
                </a:rPr>
                <a:t>=       </a:t>
              </a:r>
              <a:r>
                <a:rPr lang="ko-KR" altLang="en-US" dirty="0">
                  <a:ea typeface="맑은 고딕"/>
                  <a:cs typeface="맑은 고딕"/>
                </a:rPr>
                <a:t>개수의 표준오차</a:t>
              </a:r>
              <a:r>
                <a:rPr lang="en-US" altLang="ko-KR" dirty="0">
                  <a:ea typeface="맑은 고딕"/>
                  <a:cs typeface="맑은 고딕"/>
                </a:rPr>
                <a:t>=</a:t>
              </a:r>
            </a:p>
          </p:txBody>
        </p:sp>
        <p:graphicFrame>
          <p:nvGraphicFramePr>
            <p:cNvPr id="83971" name="Object 3"/>
            <p:cNvGraphicFramePr>
              <a:graphicFrameLocks noChangeAspect="1"/>
            </p:cNvGraphicFramePr>
            <p:nvPr/>
          </p:nvGraphicFramePr>
          <p:xfrm>
            <a:off x="4351" y="2010"/>
            <a:ext cx="1104" cy="240"/>
          </p:xfrm>
          <a:graphic>
            <a:graphicData uri="http://schemas.openxmlformats.org/presentationml/2006/ole">
              <mc:AlternateContent xmlns:mc="http://schemas.openxmlformats.org/markup-compatibility/2006">
                <mc:Choice xmlns:v="urn:schemas-microsoft-com:vml" Requires="v">
                  <p:oleObj spid="_x0000_s36887" name="Equation" r:id="rId4" imgW="990600" imgH="228600" progId="Equation.3">
                    <p:embed/>
                  </p:oleObj>
                </mc:Choice>
                <mc:Fallback>
                  <p:oleObj name="Equation" r:id="rId4" imgW="990600" imgH="228600" progId="Equation.3">
                    <p:embed/>
                    <p:pic>
                      <p:nvPicPr>
                        <p:cNvPr id="8397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1" y="2010"/>
                          <a:ext cx="1104"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2" name="Object 4"/>
            <p:cNvGraphicFramePr>
              <a:graphicFrameLocks noChangeAspect="1"/>
            </p:cNvGraphicFramePr>
            <p:nvPr/>
          </p:nvGraphicFramePr>
          <p:xfrm>
            <a:off x="4357" y="2184"/>
            <a:ext cx="912" cy="240"/>
          </p:xfrm>
          <a:graphic>
            <a:graphicData uri="http://schemas.openxmlformats.org/presentationml/2006/ole">
              <mc:AlternateContent xmlns:mc="http://schemas.openxmlformats.org/markup-compatibility/2006">
                <mc:Choice xmlns:v="urn:schemas-microsoft-com:vml" Requires="v">
                  <p:oleObj spid="_x0000_s36888" name="수식" r:id="rId6" imgW="901309" imgH="228501" progId="Equation.3">
                    <p:embed/>
                  </p:oleObj>
                </mc:Choice>
                <mc:Fallback>
                  <p:oleObj name="수식" r:id="rId6" imgW="901309" imgH="228501" progId="Equation.3">
                    <p:embed/>
                    <p:pic>
                      <p:nvPicPr>
                        <p:cNvPr id="8397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7" y="2184"/>
                          <a:ext cx="91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83970" name="Object 2"/>
          <p:cNvGraphicFramePr>
            <a:graphicFrameLocks noChangeAspect="1"/>
          </p:cNvGraphicFramePr>
          <p:nvPr>
            <p:extLst>
              <p:ext uri="{D42A27DB-BD31-4B8C-83A1-F6EECF244321}">
                <p14:modId xmlns:p14="http://schemas.microsoft.com/office/powerpoint/2010/main" val="218117384"/>
              </p:ext>
            </p:extLst>
          </p:nvPr>
        </p:nvGraphicFramePr>
        <p:xfrm>
          <a:off x="2425667" y="5992279"/>
          <a:ext cx="2514600" cy="808038"/>
        </p:xfrm>
        <a:graphic>
          <a:graphicData uri="http://schemas.openxmlformats.org/presentationml/2006/ole">
            <mc:AlternateContent xmlns:mc="http://schemas.openxmlformats.org/markup-compatibility/2006">
              <mc:Choice xmlns:v="urn:schemas-microsoft-com:vml" Requires="v">
                <p:oleObj spid="_x0000_s36889" name="수식" r:id="rId8" imgW="977476" imgH="393529" progId="Equation.3">
                  <p:embed/>
                </p:oleObj>
              </mc:Choice>
              <mc:Fallback>
                <p:oleObj name="수식" r:id="rId8" imgW="977476" imgH="393529" progId="Equation.3">
                  <p:embed/>
                  <p:pic>
                    <p:nvPicPr>
                      <p:cNvPr id="8397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5667" y="5992279"/>
                        <a:ext cx="2514600" cy="80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3982" name="Group 184"/>
          <p:cNvGrpSpPr>
            <a:grpSpLocks/>
          </p:cNvGrpSpPr>
          <p:nvPr/>
        </p:nvGrpSpPr>
        <p:grpSpPr bwMode="auto">
          <a:xfrm>
            <a:off x="6558215" y="5112840"/>
            <a:ext cx="3509963" cy="1450975"/>
            <a:chOff x="3168" y="2736"/>
            <a:chExt cx="2256" cy="914"/>
          </a:xfrm>
        </p:grpSpPr>
        <p:pic>
          <p:nvPicPr>
            <p:cNvPr id="83984" name="Picture 181"/>
            <p:cNvPicPr>
              <a:picLocks noChangeAspect="1" noChangeArrowheads="1"/>
            </p:cNvPicPr>
            <p:nvPr/>
          </p:nvPicPr>
          <p:blipFill>
            <a:blip r:embed="rId10" cstate="print"/>
            <a:srcRect/>
            <a:stretch>
              <a:fillRect/>
            </a:stretch>
          </p:blipFill>
          <p:spPr bwMode="auto">
            <a:xfrm>
              <a:off x="3456" y="2736"/>
              <a:ext cx="1422" cy="756"/>
            </a:xfrm>
            <a:prstGeom prst="rect">
              <a:avLst/>
            </a:prstGeom>
            <a:noFill/>
            <a:ln w="9525">
              <a:noFill/>
              <a:miter lim="800000"/>
              <a:headEnd/>
              <a:tailEnd/>
            </a:ln>
          </p:spPr>
        </p:pic>
        <p:sp>
          <p:nvSpPr>
            <p:cNvPr id="83985" name="Text Box 171"/>
            <p:cNvSpPr txBox="1">
              <a:spLocks noChangeArrowheads="1"/>
            </p:cNvSpPr>
            <p:nvPr/>
          </p:nvSpPr>
          <p:spPr bwMode="auto">
            <a:xfrm>
              <a:off x="3168" y="3216"/>
              <a:ext cx="528" cy="233"/>
            </a:xfrm>
            <a:prstGeom prst="rect">
              <a:avLst/>
            </a:prstGeom>
            <a:noFill/>
            <a:ln w="9525">
              <a:noFill/>
              <a:miter lim="800000"/>
              <a:headEnd/>
              <a:tailEnd/>
            </a:ln>
          </p:spPr>
          <p:txBody>
            <a:bodyPr>
              <a:spAutoFit/>
            </a:bodyPr>
            <a:lstStyle/>
            <a:p>
              <a:pPr eaLnBrk="0" latinLnBrk="0" hangingPunct="0"/>
              <a:r>
                <a:rPr lang="en-US" altLang="ko-KR" i="1">
                  <a:ea typeface="맑은 고딕"/>
                  <a:cs typeface="맑은 고딕"/>
                </a:rPr>
                <a:t>p</a:t>
              </a:r>
              <a:r>
                <a:rPr lang="en-US" altLang="ko-KR">
                  <a:ea typeface="맑은 고딕"/>
                  <a:cs typeface="맑은 고딕"/>
                </a:rPr>
                <a:t>-</a:t>
              </a:r>
              <a:r>
                <a:rPr lang="ko-KR" altLang="en-US">
                  <a:ea typeface="맑은 고딕"/>
                  <a:cs typeface="맑은 고딕"/>
                </a:rPr>
                <a:t>값</a:t>
              </a:r>
              <a:r>
                <a:rPr lang="en-US" altLang="ko-KR">
                  <a:ea typeface="맑은 고딕"/>
                  <a:cs typeface="맑은 고딕"/>
                </a:rPr>
                <a:t>=</a:t>
              </a:r>
            </a:p>
          </p:txBody>
        </p:sp>
        <p:sp>
          <p:nvSpPr>
            <p:cNvPr id="83986" name="Text Box 173"/>
            <p:cNvSpPr txBox="1">
              <a:spLocks noChangeArrowheads="1"/>
            </p:cNvSpPr>
            <p:nvPr/>
          </p:nvSpPr>
          <p:spPr bwMode="auto">
            <a:xfrm>
              <a:off x="4704" y="3216"/>
              <a:ext cx="720" cy="233"/>
            </a:xfrm>
            <a:prstGeom prst="rect">
              <a:avLst/>
            </a:prstGeom>
            <a:noFill/>
            <a:ln w="9525">
              <a:noFill/>
              <a:miter lim="800000"/>
              <a:headEnd/>
              <a:tailEnd/>
            </a:ln>
          </p:spPr>
          <p:txBody>
            <a:bodyPr>
              <a:spAutoFit/>
            </a:bodyPr>
            <a:lstStyle/>
            <a:p>
              <a:pPr eaLnBrk="0" latinLnBrk="0" hangingPunct="0"/>
              <a:r>
                <a:rPr lang="en-US" altLang="ko-KR" dirty="0">
                  <a:latin typeface="Calibri" panose="020F0502020204030204" pitchFamily="34" charset="0"/>
                  <a:ea typeface="맑은 고딕"/>
                  <a:cs typeface="맑은 고딕"/>
                </a:rPr>
                <a:t>≈</a:t>
              </a:r>
              <a:r>
                <a:rPr lang="en-US" altLang="ko-KR" dirty="0">
                  <a:ea typeface="맑은 고딕"/>
                  <a:cs typeface="맑은 고딕"/>
                </a:rPr>
                <a:t>1/1000</a:t>
              </a:r>
            </a:p>
          </p:txBody>
        </p:sp>
        <p:sp>
          <p:nvSpPr>
            <p:cNvPr id="83987" name="Text Box 183"/>
            <p:cNvSpPr txBox="1">
              <a:spLocks noChangeArrowheads="1"/>
            </p:cNvSpPr>
            <p:nvPr/>
          </p:nvSpPr>
          <p:spPr bwMode="auto">
            <a:xfrm>
              <a:off x="4320" y="3417"/>
              <a:ext cx="576" cy="233"/>
            </a:xfrm>
            <a:prstGeom prst="rect">
              <a:avLst/>
            </a:prstGeom>
            <a:noFill/>
            <a:ln w="9525">
              <a:noFill/>
              <a:miter lim="800000"/>
              <a:headEnd/>
              <a:tailEnd/>
            </a:ln>
          </p:spPr>
          <p:txBody>
            <a:bodyPr>
              <a:spAutoFit/>
            </a:bodyPr>
            <a:lstStyle/>
            <a:p>
              <a:pPr eaLnBrk="0" latinLnBrk="0" hangingPunct="0"/>
              <a:r>
                <a:rPr lang="en-US" altLang="ko-KR" dirty="0">
                  <a:ea typeface="맑은 고딕"/>
                  <a:cs typeface="맑은 고딕"/>
                </a:rPr>
                <a:t>      3</a:t>
              </a:r>
            </a:p>
          </p:txBody>
        </p:sp>
      </p:grpSp>
      <p:sp>
        <p:nvSpPr>
          <p:cNvPr id="36" name="제목 10"/>
          <p:cNvSpPr>
            <a:spLocks noGrp="1"/>
          </p:cNvSpPr>
          <p:nvPr>
            <p:ph type="title"/>
          </p:nvPr>
        </p:nvSpPr>
        <p:spPr/>
        <p:txBody>
          <a:bodyPr rtlCol="0">
            <a:normAutofit/>
          </a:bodyPr>
          <a:lstStyle/>
          <a:p>
            <a:pPr>
              <a:defRPr/>
            </a:pPr>
            <a:r>
              <a:rPr lang="en-US" altLang="ko-KR" dirty="0"/>
              <a:t>6. 0</a:t>
            </a:r>
            <a:r>
              <a:rPr lang="ko-KR" altLang="en-US" dirty="0"/>
              <a:t>과 </a:t>
            </a:r>
            <a:r>
              <a:rPr lang="en-US" altLang="ko-KR" dirty="0"/>
              <a:t>1</a:t>
            </a:r>
            <a:r>
              <a:rPr lang="ko-KR" altLang="en-US" dirty="0"/>
              <a:t>의 숫자로만 이루어진 상자</a:t>
            </a:r>
            <a:r>
              <a:rPr lang="en-US" altLang="ko-KR" dirty="0"/>
              <a:t>:</a:t>
            </a:r>
            <a:br>
              <a:rPr lang="en-US" altLang="ko-KR" dirty="0"/>
            </a:br>
            <a:r>
              <a:rPr lang="ko-KR" altLang="en-US" dirty="0"/>
              <a:t>추출횟수가 많은 경우</a:t>
            </a:r>
          </a:p>
        </p:txBody>
      </p:sp>
      <p:sp>
        <p:nvSpPr>
          <p:cNvPr id="33" name="직사각형 32"/>
          <p:cNvSpPr/>
          <p:nvPr/>
        </p:nvSpPr>
        <p:spPr>
          <a:xfrm>
            <a:off x="2366945" y="2193245"/>
            <a:ext cx="7858180" cy="2862322"/>
          </a:xfrm>
          <a:prstGeom prst="rect">
            <a:avLst/>
          </a:prstGeom>
        </p:spPr>
        <p:txBody>
          <a:bodyPr wrap="square">
            <a:spAutoFit/>
          </a:bodyPr>
          <a:lstStyle/>
          <a:p>
            <a:pPr algn="just" eaLnBrk="0" latinLnBrk="0" hangingPunct="0">
              <a:lnSpc>
                <a:spcPct val="150000"/>
              </a:lnSpc>
              <a:spcBef>
                <a:spcPts val="24"/>
              </a:spcBef>
              <a:defRPr/>
            </a:pPr>
            <a:r>
              <a:rPr lang="ko-KR" altLang="en-US" dirty="0" err="1">
                <a:latin typeface="+mn-ea"/>
              </a:rPr>
              <a:t>귀무가설</a:t>
            </a:r>
            <a:r>
              <a:rPr lang="en-US" altLang="ko-KR" dirty="0">
                <a:latin typeface="+mn-ea"/>
              </a:rPr>
              <a:t>: </a:t>
            </a:r>
            <a:r>
              <a:rPr lang="ko-KR" altLang="en-US" dirty="0">
                <a:latin typeface="+mn-ea"/>
              </a:rPr>
              <a:t>칼에게는 특별한 능력이 없다</a:t>
            </a:r>
            <a:r>
              <a:rPr lang="en-US" altLang="ko-KR" dirty="0">
                <a:latin typeface="+mn-ea"/>
              </a:rPr>
              <a:t>.</a:t>
            </a:r>
          </a:p>
          <a:p>
            <a:pPr algn="just" eaLnBrk="0" latinLnBrk="0" hangingPunct="0">
              <a:lnSpc>
                <a:spcPct val="150000"/>
              </a:lnSpc>
              <a:spcBef>
                <a:spcPts val="24"/>
              </a:spcBef>
              <a:defRPr/>
            </a:pPr>
            <a:r>
              <a:rPr lang="ko-KR" altLang="en-US" dirty="0" err="1">
                <a:latin typeface="+mn-ea"/>
              </a:rPr>
              <a:t>귀무가설</a:t>
            </a:r>
            <a:r>
              <a:rPr lang="ko-KR" altLang="en-US" dirty="0">
                <a:latin typeface="+mn-ea"/>
              </a:rPr>
              <a:t> 하에서 설정된 상자모형</a:t>
            </a:r>
            <a:r>
              <a:rPr lang="en-US" altLang="ko-KR" dirty="0">
                <a:latin typeface="+mn-ea"/>
              </a:rPr>
              <a:t>:</a:t>
            </a:r>
            <a:r>
              <a:rPr lang="en-US" altLang="ko-KR" sz="2400" dirty="0">
                <a:latin typeface="+mn-ea"/>
              </a:rPr>
              <a:t> </a:t>
            </a:r>
          </a:p>
          <a:p>
            <a:pPr algn="just" eaLnBrk="0" latinLnBrk="0" hangingPunct="0">
              <a:lnSpc>
                <a:spcPct val="150000"/>
              </a:lnSpc>
              <a:spcBef>
                <a:spcPts val="24"/>
              </a:spcBef>
              <a:defRPr/>
            </a:pPr>
            <a:r>
              <a:rPr lang="en-US" altLang="ko-KR" dirty="0">
                <a:latin typeface="+mn-ea"/>
              </a:rPr>
              <a:t>                     </a:t>
            </a:r>
            <a:r>
              <a:rPr lang="en-US" altLang="ko-KR" sz="1600" dirty="0">
                <a:latin typeface="+mn-ea"/>
              </a:rPr>
              <a:t>“</a:t>
            </a:r>
            <a:r>
              <a:rPr lang="ko-KR" altLang="en-US" sz="1600" dirty="0" err="1">
                <a:latin typeface="+mn-ea"/>
              </a:rPr>
              <a:t>귀무가설</a:t>
            </a:r>
            <a:r>
              <a:rPr lang="ko-KR" altLang="en-US" sz="1600" dirty="0">
                <a:latin typeface="+mn-ea"/>
              </a:rPr>
              <a:t> 하에서 </a:t>
            </a:r>
            <a:r>
              <a:rPr lang="en-US" altLang="ko-KR" sz="1600" dirty="0">
                <a:latin typeface="+mn-ea"/>
              </a:rPr>
              <a:t>100 </a:t>
            </a:r>
            <a:r>
              <a:rPr lang="ko-KR" altLang="en-US" sz="1600" dirty="0">
                <a:latin typeface="+mn-ea"/>
              </a:rPr>
              <a:t>거래일 동안의 실험은 </a:t>
            </a:r>
            <a:endParaRPr lang="en-US" altLang="ko-KR" sz="1600" dirty="0">
              <a:latin typeface="+mn-ea"/>
            </a:endParaRPr>
          </a:p>
          <a:p>
            <a:pPr algn="just" eaLnBrk="0" latinLnBrk="0" hangingPunct="0">
              <a:lnSpc>
                <a:spcPct val="150000"/>
              </a:lnSpc>
              <a:spcBef>
                <a:spcPts val="24"/>
              </a:spcBef>
              <a:defRPr/>
            </a:pPr>
            <a:r>
              <a:rPr lang="en-US" altLang="ko-KR" sz="1600" dirty="0">
                <a:latin typeface="+mn-ea"/>
              </a:rPr>
              <a:t>                         </a:t>
            </a:r>
            <a:r>
              <a:rPr lang="ko-KR" altLang="en-US" sz="1600" dirty="0">
                <a:latin typeface="+mn-ea"/>
              </a:rPr>
              <a:t>좌측 상자처럼 </a:t>
            </a:r>
            <a:r>
              <a:rPr lang="en-US" altLang="ko-KR" sz="1600" dirty="0">
                <a:latin typeface="+mn-ea"/>
              </a:rPr>
              <a:t>0</a:t>
            </a:r>
            <a:r>
              <a:rPr lang="ko-KR" altLang="en-US" sz="1600" dirty="0">
                <a:latin typeface="+mn-ea"/>
              </a:rPr>
              <a:t>과 </a:t>
            </a:r>
            <a:r>
              <a:rPr lang="en-US" altLang="ko-KR" sz="1600" dirty="0">
                <a:latin typeface="+mn-ea"/>
              </a:rPr>
              <a:t>1</a:t>
            </a:r>
            <a:r>
              <a:rPr lang="ko-KR" altLang="en-US" sz="1600" dirty="0">
                <a:latin typeface="+mn-ea"/>
              </a:rPr>
              <a:t>이 각각 절반씩 들어 있는 </a:t>
            </a:r>
            <a:endParaRPr lang="en-US" altLang="ko-KR" sz="1600" dirty="0">
              <a:latin typeface="+mn-ea"/>
            </a:endParaRPr>
          </a:p>
          <a:p>
            <a:pPr algn="just" eaLnBrk="0" latinLnBrk="0" hangingPunct="0">
              <a:lnSpc>
                <a:spcPct val="150000"/>
              </a:lnSpc>
              <a:spcBef>
                <a:spcPts val="24"/>
              </a:spcBef>
              <a:defRPr/>
            </a:pPr>
            <a:r>
              <a:rPr lang="en-US" altLang="ko-KR" sz="1600" dirty="0">
                <a:latin typeface="+mn-ea"/>
              </a:rPr>
              <a:t>                         </a:t>
            </a:r>
            <a:r>
              <a:rPr lang="ko-KR" altLang="en-US" sz="1600" dirty="0">
                <a:latin typeface="+mn-ea"/>
              </a:rPr>
              <a:t>상자로부터</a:t>
            </a:r>
            <a:r>
              <a:rPr lang="en-US" altLang="ko-KR" sz="1600" dirty="0">
                <a:latin typeface="+mn-ea"/>
              </a:rPr>
              <a:t> 100</a:t>
            </a:r>
            <a:r>
              <a:rPr lang="ko-KR" altLang="en-US" sz="1600" dirty="0">
                <a:latin typeface="+mn-ea"/>
              </a:rPr>
              <a:t>장의 카드를 무작위 복원추출로</a:t>
            </a:r>
            <a:endParaRPr lang="en-US" altLang="ko-KR" sz="1600" dirty="0">
              <a:latin typeface="+mn-ea"/>
            </a:endParaRPr>
          </a:p>
          <a:p>
            <a:pPr algn="just" eaLnBrk="0" latinLnBrk="0" hangingPunct="0">
              <a:lnSpc>
                <a:spcPct val="150000"/>
              </a:lnSpc>
              <a:spcBef>
                <a:spcPts val="24"/>
              </a:spcBef>
              <a:defRPr/>
            </a:pPr>
            <a:r>
              <a:rPr lang="en-US" altLang="ko-KR" sz="1600" dirty="0">
                <a:latin typeface="+mn-ea"/>
              </a:rPr>
              <a:t>                         </a:t>
            </a:r>
            <a:r>
              <a:rPr lang="ko-KR" altLang="en-US" sz="1600" dirty="0">
                <a:latin typeface="+mn-ea"/>
              </a:rPr>
              <a:t>뽑은 것과 같다</a:t>
            </a:r>
            <a:r>
              <a:rPr lang="en-US" altLang="ko-KR" sz="1600" dirty="0">
                <a:latin typeface="+mn-ea"/>
              </a:rPr>
              <a:t>.”</a:t>
            </a:r>
            <a:r>
              <a:rPr lang="ko-KR" altLang="en-US" sz="1600" dirty="0">
                <a:latin typeface="+mn-ea"/>
              </a:rPr>
              <a:t>   </a:t>
            </a:r>
            <a:r>
              <a:rPr lang="en-US" altLang="ko-KR" sz="1600" dirty="0">
                <a:latin typeface="+mn-ea"/>
              </a:rPr>
              <a:t> </a:t>
            </a:r>
          </a:p>
          <a:p>
            <a:pPr algn="just" eaLnBrk="0" latinLnBrk="0" hangingPunct="0">
              <a:defRPr/>
            </a:pPr>
            <a:endParaRPr lang="ko-KR" altLang="en-US" dirty="0">
              <a:latin typeface="+mn-ea"/>
            </a:endParaRPr>
          </a:p>
        </p:txBody>
      </p:sp>
      <p:sp>
        <p:nvSpPr>
          <p:cNvPr id="22" name="AutoShape 5"/>
          <p:cNvSpPr>
            <a:spLocks noChangeArrowheads="1"/>
          </p:cNvSpPr>
          <p:nvPr/>
        </p:nvSpPr>
        <p:spPr bwMode="auto">
          <a:xfrm>
            <a:off x="1988544" y="1667892"/>
            <a:ext cx="44674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mj-ea"/>
                <a:ea typeface="+mj-ea"/>
              </a:rPr>
              <a:t>0-1</a:t>
            </a:r>
            <a:r>
              <a:rPr lang="ko-KR" altLang="en-US" b="1" dirty="0">
                <a:latin typeface="+mj-ea"/>
                <a:ea typeface="+mj-ea"/>
              </a:rPr>
              <a:t>상자와 가설검정</a:t>
            </a:r>
            <a:r>
              <a:rPr lang="en-US" altLang="ko-KR" b="1" dirty="0">
                <a:latin typeface="+mj-ea"/>
                <a:ea typeface="+mj-ea"/>
              </a:rPr>
              <a:t>: </a:t>
            </a:r>
            <a:r>
              <a:rPr lang="ko-KR" altLang="en-US" b="1" dirty="0">
                <a:latin typeface="+mj-ea"/>
                <a:ea typeface="+mj-ea"/>
              </a:rPr>
              <a:t>표본크기가 큰 경우</a:t>
            </a:r>
            <a:endParaRPr lang="en-US" altLang="ko-KR" b="1" dirty="0">
              <a:latin typeface="+mj-ea"/>
              <a:ea typeface="+mj-ea"/>
            </a:endParaRPr>
          </a:p>
        </p:txBody>
      </p:sp>
    </p:spTree>
    <p:extLst>
      <p:ext uri="{BB962C8B-B14F-4D97-AF65-F5344CB8AC3E}">
        <p14:creationId xmlns:p14="http://schemas.microsoft.com/office/powerpoint/2010/main" val="72658897"/>
      </p:ext>
    </p:extLst>
  </p:cSld>
  <p:clrMapOvr>
    <a:masterClrMapping/>
  </p:clrMapOvr>
  <p:transition/>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8" name="Text Box 13"/>
          <p:cNvSpPr txBox="1">
            <a:spLocks noChangeArrowheads="1"/>
          </p:cNvSpPr>
          <p:nvPr/>
        </p:nvSpPr>
        <p:spPr bwMode="auto">
          <a:xfrm>
            <a:off x="2543426" y="1935698"/>
            <a:ext cx="7748614" cy="4678204"/>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en-US" altLang="ko-KR" dirty="0">
                <a:ea typeface="맑은 고딕"/>
                <a:cs typeface="맑은 고딕"/>
              </a:rPr>
              <a:t>  SI Kim</a:t>
            </a:r>
            <a:r>
              <a:rPr lang="ko-KR" altLang="en-US" b="1" dirty="0">
                <a:ea typeface="맑은 고딕"/>
                <a:cs typeface="맑은 고딕"/>
              </a:rPr>
              <a:t>의 데이트 신청</a:t>
            </a: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이전에는 </a:t>
            </a:r>
            <a:r>
              <a:rPr lang="en-US" altLang="ko-KR" sz="1600" dirty="0">
                <a:ea typeface="맑은 고딕"/>
                <a:cs typeface="맑은 고딕"/>
              </a:rPr>
              <a:t>HR Lee</a:t>
            </a:r>
            <a:r>
              <a:rPr lang="ko-KR" altLang="en-US" sz="1600" dirty="0">
                <a:ea typeface="맑은 고딕"/>
                <a:cs typeface="맑은 고딕"/>
              </a:rPr>
              <a:t>가 </a:t>
            </a:r>
            <a:r>
              <a:rPr lang="en-US" altLang="ko-KR" sz="1600" dirty="0">
                <a:ea typeface="맑은 고딕"/>
                <a:cs typeface="맑은 고딕"/>
              </a:rPr>
              <a:t>2 </a:t>
            </a:r>
            <a:r>
              <a:rPr lang="ko-KR" altLang="en-US" sz="1600" dirty="0">
                <a:ea typeface="맑은 고딕"/>
                <a:cs typeface="맑은 고딕"/>
              </a:rPr>
              <a:t>번 신청 시 한번 꼴로 만나줌</a:t>
            </a: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최근엔 </a:t>
            </a:r>
            <a:r>
              <a:rPr lang="en-US" altLang="ko-KR" sz="1600" dirty="0">
                <a:ea typeface="맑은 고딕"/>
                <a:cs typeface="맑은 고딕"/>
              </a:rPr>
              <a:t>9 </a:t>
            </a:r>
            <a:r>
              <a:rPr lang="ko-KR" altLang="en-US" sz="1600" dirty="0">
                <a:ea typeface="맑은 고딕"/>
                <a:cs typeface="맑은 고딕"/>
              </a:rPr>
              <a:t>번 데이트 신청에 단 한번만 만나줌</a:t>
            </a:r>
            <a:endParaRPr lang="en-US" altLang="ko-KR" sz="1600" dirty="0">
              <a:ea typeface="맑은 고딕"/>
              <a:cs typeface="맑은 고딕"/>
            </a:endParaRPr>
          </a:p>
          <a:p>
            <a:pPr marL="741600" indent="-284400" eaLnBrk="0" latinLnBrk="0" hangingPunct="0">
              <a:lnSpc>
                <a:spcPct val="150000"/>
              </a:lnSpc>
              <a:spcBef>
                <a:spcPts val="24"/>
              </a:spcBef>
            </a:pPr>
            <a:endParaRPr lang="en-US" altLang="ko-KR" sz="1600" dirty="0">
              <a:ea typeface="맑은 고딕"/>
              <a:cs typeface="맑은 고딕"/>
            </a:endParaRP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과연 </a:t>
            </a:r>
            <a:r>
              <a:rPr lang="en-US" altLang="ko-KR" sz="1600" dirty="0">
                <a:ea typeface="맑은 고딕"/>
                <a:cs typeface="맑은 고딕"/>
              </a:rPr>
              <a:t>HR Lee</a:t>
            </a:r>
            <a:r>
              <a:rPr lang="ko-KR" altLang="en-US" sz="1600" dirty="0">
                <a:ea typeface="맑은 고딕"/>
                <a:cs typeface="맑은 고딕"/>
              </a:rPr>
              <a:t>는 </a:t>
            </a:r>
            <a:r>
              <a:rPr lang="en-US" altLang="ko-KR" sz="1600" dirty="0">
                <a:ea typeface="맑은 고딕"/>
                <a:cs typeface="맑은 고딕"/>
              </a:rPr>
              <a:t>SI Kim</a:t>
            </a:r>
            <a:r>
              <a:rPr lang="ko-KR" altLang="en-US" sz="1600" dirty="0">
                <a:ea typeface="맑은 고딕"/>
                <a:cs typeface="맑은 고딕"/>
              </a:rPr>
              <a:t>에</a:t>
            </a:r>
            <a:r>
              <a:rPr lang="en-US" altLang="ko-KR" sz="1600" dirty="0">
                <a:ea typeface="맑은 고딕"/>
                <a:cs typeface="맑은 고딕"/>
              </a:rPr>
              <a:t> </a:t>
            </a:r>
            <a:r>
              <a:rPr lang="ko-KR" altLang="en-US" sz="1600" dirty="0">
                <a:ea typeface="맑은 고딕"/>
                <a:cs typeface="맑은 고딕"/>
              </a:rPr>
              <a:t>대해 변심한 것일까</a:t>
            </a:r>
            <a:r>
              <a:rPr lang="en-US" altLang="ko-KR" sz="1600" dirty="0">
                <a:ea typeface="맑은 고딕"/>
                <a:cs typeface="맑은 고딕"/>
              </a:rPr>
              <a:t>.</a:t>
            </a:r>
          </a:p>
          <a:p>
            <a:pPr marL="741600" indent="-284400" eaLnBrk="0" latinLnBrk="0" hangingPunct="0">
              <a:lnSpc>
                <a:spcPct val="150000"/>
              </a:lnSpc>
              <a:spcBef>
                <a:spcPts val="24"/>
              </a:spcBef>
              <a:buFont typeface="Arial" panose="020B0604020202020204" pitchFamily="34" charset="0"/>
              <a:buChar char="•"/>
            </a:pPr>
            <a:r>
              <a:rPr lang="ko-KR" altLang="en-US" sz="1600" dirty="0" err="1">
                <a:ea typeface="맑은 고딕"/>
                <a:cs typeface="맑은 고딕"/>
              </a:rPr>
              <a:t>귀무가설</a:t>
            </a:r>
            <a:r>
              <a:rPr lang="en-US" altLang="ko-KR" sz="1600" dirty="0">
                <a:ea typeface="맑은 고딕"/>
                <a:cs typeface="맑은 고딕"/>
              </a:rPr>
              <a:t>: HR Lee</a:t>
            </a:r>
            <a:r>
              <a:rPr lang="ko-KR" altLang="en-US" sz="1600" dirty="0">
                <a:ea typeface="맑은 고딕"/>
                <a:cs typeface="맑은 고딕"/>
              </a:rPr>
              <a:t>는 변심하지 않았다</a:t>
            </a:r>
            <a:r>
              <a:rPr lang="en-US" altLang="ko-KR" sz="1600" dirty="0">
                <a:ea typeface="맑은 고딕"/>
                <a:cs typeface="맑은 고딕"/>
              </a:rPr>
              <a:t>. (“old faithful”)</a:t>
            </a:r>
          </a:p>
          <a:p>
            <a:pPr marL="741600" indent="-284400" eaLnBrk="0" latinLnBrk="0" hangingPunct="0">
              <a:lnSpc>
                <a:spcPct val="150000"/>
              </a:lnSpc>
              <a:spcBef>
                <a:spcPts val="24"/>
              </a:spcBef>
              <a:buFont typeface="Arial" panose="020B0604020202020204" pitchFamily="34" charset="0"/>
              <a:buChar char="•"/>
            </a:pPr>
            <a:r>
              <a:rPr lang="ko-KR" altLang="en-US" sz="1600" dirty="0">
                <a:latin typeface="Times New Roman" charset="0"/>
              </a:rPr>
              <a:t>대립가설</a:t>
            </a:r>
            <a:r>
              <a:rPr lang="en-US" altLang="ko-KR" sz="1600" b="1" dirty="0">
                <a:latin typeface="Times New Roman" charset="0"/>
              </a:rPr>
              <a:t>: </a:t>
            </a:r>
            <a:r>
              <a:rPr lang="en-US" altLang="ko-KR" sz="1600" dirty="0">
                <a:ea typeface="맑은 고딕"/>
                <a:cs typeface="맑은 고딕"/>
              </a:rPr>
              <a:t>HR Lee</a:t>
            </a:r>
            <a:r>
              <a:rPr lang="ko-KR" altLang="en-US" sz="1600" dirty="0">
                <a:ea typeface="맑은 고딕"/>
                <a:cs typeface="맑은 고딕"/>
              </a:rPr>
              <a:t>는 변심했다</a:t>
            </a:r>
            <a:r>
              <a:rPr lang="en-US" altLang="ko-KR" sz="1600" dirty="0">
                <a:ea typeface="맑은 고딕"/>
                <a:cs typeface="맑은 고딕"/>
              </a:rPr>
              <a:t>. (“gone yesterday”)</a:t>
            </a:r>
          </a:p>
          <a:p>
            <a:pPr eaLnBrk="0" latinLnBrk="0" hangingPunct="0">
              <a:lnSpc>
                <a:spcPct val="150000"/>
              </a:lnSpc>
              <a:spcBef>
                <a:spcPts val="24"/>
              </a:spcBef>
            </a:pPr>
            <a:r>
              <a:rPr lang="en-US" altLang="ko-KR" dirty="0">
                <a:ea typeface="맑은 고딕"/>
                <a:cs typeface="맑은 고딕"/>
              </a:rPr>
              <a:t>                         </a:t>
            </a:r>
            <a:r>
              <a:rPr lang="ko-KR" altLang="en-US" dirty="0" err="1">
                <a:ea typeface="맑은 고딕"/>
                <a:cs typeface="맑은 고딕"/>
              </a:rPr>
              <a:t>귀무가설</a:t>
            </a:r>
            <a:r>
              <a:rPr lang="en-US" altLang="ko-KR" dirty="0">
                <a:ea typeface="맑은 고딕"/>
                <a:cs typeface="맑은 고딕"/>
              </a:rPr>
              <a:t> </a:t>
            </a:r>
            <a:r>
              <a:rPr lang="ko-KR" altLang="en-US" dirty="0">
                <a:ea typeface="맑은 고딕"/>
                <a:cs typeface="맑은 고딕"/>
              </a:rPr>
              <a:t>하에서 최근 </a:t>
            </a:r>
            <a:r>
              <a:rPr lang="en-US" altLang="ko-KR" dirty="0">
                <a:ea typeface="맑은 고딕"/>
                <a:cs typeface="맑은 고딕"/>
              </a:rPr>
              <a:t>9</a:t>
            </a:r>
            <a:r>
              <a:rPr lang="ko-KR" altLang="en-US" dirty="0">
                <a:ea typeface="맑은 고딕"/>
                <a:cs typeface="맑은 고딕"/>
              </a:rPr>
              <a:t>번 전화해서 얻은 </a:t>
            </a:r>
            <a:endParaRPr lang="en-US" altLang="ko-KR" dirty="0">
              <a:ea typeface="맑은 고딕"/>
              <a:cs typeface="맑은 고딕"/>
            </a:endParaRPr>
          </a:p>
          <a:p>
            <a:pPr eaLnBrk="0" latinLnBrk="0" hangingPunct="0">
              <a:lnSpc>
                <a:spcPct val="150000"/>
              </a:lnSpc>
              <a:spcBef>
                <a:spcPts val="24"/>
              </a:spcBef>
            </a:pPr>
            <a:r>
              <a:rPr lang="en-US" altLang="ko-KR" dirty="0">
                <a:ea typeface="맑은 고딕"/>
                <a:cs typeface="맑은 고딕"/>
              </a:rPr>
              <a:t>                         </a:t>
            </a:r>
            <a:r>
              <a:rPr lang="ko-KR" altLang="en-US" dirty="0">
                <a:ea typeface="맑은 고딕"/>
                <a:cs typeface="맑은 고딕"/>
              </a:rPr>
              <a:t>자료는 마치 좌측 상자에서 무작위 </a:t>
            </a:r>
            <a:endParaRPr lang="en-US" altLang="ko-KR" dirty="0">
              <a:ea typeface="맑은 고딕"/>
              <a:cs typeface="맑은 고딕"/>
            </a:endParaRPr>
          </a:p>
          <a:p>
            <a:pPr eaLnBrk="0" latinLnBrk="0" hangingPunct="0">
              <a:lnSpc>
                <a:spcPct val="150000"/>
              </a:lnSpc>
              <a:spcBef>
                <a:spcPts val="24"/>
              </a:spcBef>
            </a:pPr>
            <a:r>
              <a:rPr lang="en-US" altLang="ko-KR" dirty="0">
                <a:ea typeface="맑은 고딕"/>
                <a:cs typeface="맑은 고딕"/>
              </a:rPr>
              <a:t>                         </a:t>
            </a:r>
            <a:r>
              <a:rPr lang="ko-KR" altLang="en-US" dirty="0">
                <a:ea typeface="맑은 고딕"/>
                <a:cs typeface="맑은 고딕"/>
              </a:rPr>
              <a:t>복원추출로 뽑은 </a:t>
            </a:r>
            <a:r>
              <a:rPr lang="en-US" altLang="ko-KR" dirty="0">
                <a:ea typeface="맑은 고딕"/>
                <a:cs typeface="맑은 고딕"/>
              </a:rPr>
              <a:t>9</a:t>
            </a:r>
            <a:r>
              <a:rPr lang="ko-KR" altLang="en-US" dirty="0">
                <a:ea typeface="맑은 고딕"/>
                <a:cs typeface="맑은 고딕"/>
              </a:rPr>
              <a:t>장의 카드와 같다</a:t>
            </a:r>
            <a:r>
              <a:rPr lang="en-US" altLang="ko-KR" dirty="0">
                <a:ea typeface="맑은 고딕"/>
                <a:cs typeface="맑은 고딕"/>
              </a:rPr>
              <a:t>.</a:t>
            </a:r>
            <a:r>
              <a:rPr lang="ko-KR" altLang="en-US" dirty="0">
                <a:ea typeface="맑은 고딕"/>
                <a:cs typeface="맑은 고딕"/>
              </a:rPr>
              <a:t>   </a:t>
            </a:r>
            <a:endParaRPr lang="en-US" altLang="ko-KR" dirty="0">
              <a:ea typeface="맑은 고딕"/>
              <a:cs typeface="맑은 고딕"/>
            </a:endParaRPr>
          </a:p>
          <a:p>
            <a:pPr eaLnBrk="0" latinLnBrk="0" hangingPunct="0">
              <a:spcBef>
                <a:spcPts val="600"/>
              </a:spcBef>
            </a:pPr>
            <a:r>
              <a:rPr lang="en-US" altLang="ko-KR" dirty="0">
                <a:ea typeface="맑은 고딕"/>
                <a:cs typeface="맑은 고딕"/>
              </a:rPr>
              <a:t>                                                                </a:t>
            </a:r>
          </a:p>
          <a:p>
            <a:pPr eaLnBrk="0" latinLnBrk="0" hangingPunct="0">
              <a:spcBef>
                <a:spcPts val="600"/>
              </a:spcBef>
            </a:pPr>
            <a:r>
              <a:rPr lang="en-US" altLang="ko-KR" dirty="0">
                <a:ea typeface="맑은 고딕"/>
                <a:cs typeface="맑은 고딕"/>
              </a:rPr>
              <a:t>                                                                                                                            </a:t>
            </a:r>
            <a:endParaRPr lang="ko-KR" altLang="en-US" dirty="0">
              <a:ea typeface="맑은 고딕"/>
              <a:cs typeface="맑은 고딕"/>
            </a:endParaRPr>
          </a:p>
        </p:txBody>
      </p:sp>
      <p:grpSp>
        <p:nvGrpSpPr>
          <p:cNvPr id="85001" name="Group 24"/>
          <p:cNvGrpSpPr>
            <a:grpSpLocks/>
          </p:cNvGrpSpPr>
          <p:nvPr/>
        </p:nvGrpSpPr>
        <p:grpSpPr bwMode="auto">
          <a:xfrm>
            <a:off x="2845336" y="4966524"/>
            <a:ext cx="1143000" cy="533400"/>
            <a:chOff x="528" y="1872"/>
            <a:chExt cx="864" cy="432"/>
          </a:xfrm>
        </p:grpSpPr>
        <p:sp>
          <p:nvSpPr>
            <p:cNvPr id="85008" name="Line 25"/>
            <p:cNvSpPr>
              <a:spLocks noChangeShapeType="1"/>
            </p:cNvSpPr>
            <p:nvPr/>
          </p:nvSpPr>
          <p:spPr bwMode="auto">
            <a:xfrm>
              <a:off x="528" y="1872"/>
              <a:ext cx="0" cy="432"/>
            </a:xfrm>
            <a:prstGeom prst="line">
              <a:avLst/>
            </a:prstGeom>
            <a:noFill/>
            <a:ln w="9525">
              <a:solidFill>
                <a:schemeClr val="tx1"/>
              </a:solidFill>
              <a:round/>
              <a:headEnd/>
              <a:tailEnd/>
            </a:ln>
          </p:spPr>
          <p:txBody>
            <a:bodyPr>
              <a:spAutoFit/>
            </a:bodyPr>
            <a:lstStyle/>
            <a:p>
              <a:endParaRPr lang="ko-KR" altLang="en-US"/>
            </a:p>
          </p:txBody>
        </p:sp>
        <p:sp>
          <p:nvSpPr>
            <p:cNvPr id="85009" name="Line 26"/>
            <p:cNvSpPr>
              <a:spLocks noChangeShapeType="1"/>
            </p:cNvSpPr>
            <p:nvPr/>
          </p:nvSpPr>
          <p:spPr bwMode="auto">
            <a:xfrm>
              <a:off x="1392" y="1872"/>
              <a:ext cx="0" cy="432"/>
            </a:xfrm>
            <a:prstGeom prst="line">
              <a:avLst/>
            </a:prstGeom>
            <a:noFill/>
            <a:ln w="9525">
              <a:solidFill>
                <a:schemeClr val="tx1"/>
              </a:solidFill>
              <a:round/>
              <a:headEnd/>
              <a:tailEnd/>
            </a:ln>
          </p:spPr>
          <p:txBody>
            <a:bodyPr>
              <a:spAutoFit/>
            </a:bodyPr>
            <a:lstStyle/>
            <a:p>
              <a:endParaRPr lang="ko-KR" altLang="en-US"/>
            </a:p>
          </p:txBody>
        </p:sp>
        <p:sp>
          <p:nvSpPr>
            <p:cNvPr id="85010" name="Line 27"/>
            <p:cNvSpPr>
              <a:spLocks noChangeShapeType="1"/>
            </p:cNvSpPr>
            <p:nvPr/>
          </p:nvSpPr>
          <p:spPr bwMode="auto">
            <a:xfrm>
              <a:off x="528" y="2304"/>
              <a:ext cx="864" cy="0"/>
            </a:xfrm>
            <a:prstGeom prst="line">
              <a:avLst/>
            </a:prstGeom>
            <a:noFill/>
            <a:ln w="9525">
              <a:solidFill>
                <a:schemeClr val="tx1"/>
              </a:solidFill>
              <a:round/>
              <a:headEnd/>
              <a:tailEnd/>
            </a:ln>
          </p:spPr>
          <p:txBody>
            <a:bodyPr>
              <a:spAutoFit/>
            </a:bodyPr>
            <a:lstStyle/>
            <a:p>
              <a:endParaRPr lang="ko-KR" altLang="en-US"/>
            </a:p>
          </p:txBody>
        </p:sp>
        <p:sp>
          <p:nvSpPr>
            <p:cNvPr id="85011" name="Rectangle 28"/>
            <p:cNvSpPr>
              <a:spLocks noChangeArrowheads="1"/>
            </p:cNvSpPr>
            <p:nvPr/>
          </p:nvSpPr>
          <p:spPr bwMode="auto">
            <a:xfrm>
              <a:off x="1036" y="1915"/>
              <a:ext cx="260" cy="299"/>
            </a:xfrm>
            <a:prstGeom prst="rect">
              <a:avLst/>
            </a:prstGeom>
            <a:noFill/>
            <a:ln w="9525">
              <a:solidFill>
                <a:schemeClr val="tx1"/>
              </a:solidFill>
              <a:miter lim="800000"/>
              <a:headEnd/>
              <a:tailEnd/>
            </a:ln>
          </p:spPr>
          <p:txBody>
            <a:bodyPr anchor="ctr">
              <a:spAutoFit/>
            </a:bodyPr>
            <a:lstStyle/>
            <a:p>
              <a:pPr eaLnBrk="0" latinLnBrk="0" hangingPunct="0"/>
              <a:r>
                <a:rPr lang="en-US" altLang="ko-KR">
                  <a:ea typeface="맑은 고딕"/>
                  <a:cs typeface="맑은 고딕"/>
                </a:rPr>
                <a:t>0</a:t>
              </a:r>
            </a:p>
          </p:txBody>
        </p:sp>
        <p:sp>
          <p:nvSpPr>
            <p:cNvPr id="85012" name="Rectangle 29"/>
            <p:cNvSpPr>
              <a:spLocks noChangeArrowheads="1"/>
            </p:cNvSpPr>
            <p:nvPr/>
          </p:nvSpPr>
          <p:spPr bwMode="auto">
            <a:xfrm>
              <a:off x="624" y="1917"/>
              <a:ext cx="260" cy="299"/>
            </a:xfrm>
            <a:prstGeom prst="rect">
              <a:avLst/>
            </a:prstGeom>
            <a:noFill/>
            <a:ln w="9525">
              <a:solidFill>
                <a:schemeClr val="tx1"/>
              </a:solidFill>
              <a:miter lim="800000"/>
              <a:headEnd/>
              <a:tailEnd/>
            </a:ln>
          </p:spPr>
          <p:txBody>
            <a:bodyPr anchor="ctr">
              <a:spAutoFit/>
            </a:bodyPr>
            <a:lstStyle/>
            <a:p>
              <a:pPr eaLnBrk="0" latinLnBrk="0" hangingPunct="0"/>
              <a:r>
                <a:rPr lang="en-US" altLang="ko-KR" dirty="0">
                  <a:ea typeface="맑은 고딕"/>
                  <a:cs typeface="맑은 고딕"/>
                </a:rPr>
                <a:t>1</a:t>
              </a:r>
            </a:p>
          </p:txBody>
        </p:sp>
      </p:grpSp>
      <p:graphicFrame>
        <p:nvGraphicFramePr>
          <p:cNvPr id="84994" name="Object 2"/>
          <p:cNvGraphicFramePr>
            <a:graphicFrameLocks noChangeAspect="1"/>
          </p:cNvGraphicFramePr>
          <p:nvPr>
            <p:extLst>
              <p:ext uri="{D42A27DB-BD31-4B8C-83A1-F6EECF244321}">
                <p14:modId xmlns:p14="http://schemas.microsoft.com/office/powerpoint/2010/main" val="3193513168"/>
              </p:ext>
            </p:extLst>
          </p:nvPr>
        </p:nvGraphicFramePr>
        <p:xfrm>
          <a:off x="2791361" y="5858262"/>
          <a:ext cx="2393950" cy="728662"/>
        </p:xfrm>
        <a:graphic>
          <a:graphicData uri="http://schemas.openxmlformats.org/presentationml/2006/ole">
            <mc:AlternateContent xmlns:mc="http://schemas.openxmlformats.org/markup-compatibility/2006">
              <mc:Choice xmlns:v="urn:schemas-microsoft-com:vml" Requires="v">
                <p:oleObj spid="_x0000_s37897" name="수식" r:id="rId3" imgW="1358900" imgH="419100" progId="Equation.3">
                  <p:embed/>
                </p:oleObj>
              </mc:Choice>
              <mc:Fallback>
                <p:oleObj name="수식" r:id="rId3" imgW="1358900" imgH="419100" progId="Equation.3">
                  <p:embed/>
                  <p:pic>
                    <p:nvPicPr>
                      <p:cNvPr id="8499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1361" y="5858262"/>
                        <a:ext cx="2393950" cy="72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04" name="Text Box 34"/>
          <p:cNvSpPr txBox="1">
            <a:spLocks noChangeArrowheads="1"/>
          </p:cNvSpPr>
          <p:nvPr/>
        </p:nvSpPr>
        <p:spPr bwMode="auto">
          <a:xfrm>
            <a:off x="5424192" y="5987019"/>
            <a:ext cx="2571768" cy="369332"/>
          </a:xfrm>
          <a:prstGeom prst="rect">
            <a:avLst/>
          </a:prstGeom>
          <a:noFill/>
          <a:ln w="9525">
            <a:noFill/>
            <a:miter lim="800000"/>
            <a:headEnd/>
            <a:tailEnd/>
          </a:ln>
        </p:spPr>
        <p:txBody>
          <a:bodyPr wrap="square">
            <a:spAutoFit/>
          </a:bodyPr>
          <a:lstStyle/>
          <a:p>
            <a:pPr eaLnBrk="0" latinLnBrk="0" hangingPunct="0"/>
            <a:r>
              <a:rPr lang="en-US" altLang="ko-KR" dirty="0">
                <a:ea typeface="맑은 고딕"/>
                <a:cs typeface="맑은 고딕"/>
              </a:rPr>
              <a:t>p-</a:t>
            </a:r>
            <a:r>
              <a:rPr lang="ko-KR" altLang="en-US" dirty="0">
                <a:ea typeface="맑은 고딕"/>
                <a:cs typeface="맑은 고딕"/>
              </a:rPr>
              <a:t>값</a:t>
            </a:r>
            <a:r>
              <a:rPr lang="en-US" altLang="ko-KR" dirty="0">
                <a:ea typeface="맑은 고딕"/>
                <a:cs typeface="맑은 고딕"/>
              </a:rPr>
              <a:t>= 1% ???</a:t>
            </a:r>
          </a:p>
        </p:txBody>
      </p:sp>
      <p:sp>
        <p:nvSpPr>
          <p:cNvPr id="85005" name="Oval 35"/>
          <p:cNvSpPr>
            <a:spLocks noChangeArrowheads="1"/>
          </p:cNvSpPr>
          <p:nvPr/>
        </p:nvSpPr>
        <p:spPr bwMode="auto">
          <a:xfrm>
            <a:off x="8001000" y="4464725"/>
            <a:ext cx="259766" cy="519351"/>
          </a:xfrm>
          <a:prstGeom prst="ellipse">
            <a:avLst/>
          </a:prstGeom>
          <a:noFill/>
          <a:ln w="9525">
            <a:noFill/>
            <a:round/>
            <a:headEnd/>
            <a:tailEnd/>
          </a:ln>
        </p:spPr>
        <p:txBody>
          <a:bodyPr wrap="none" anchor="ctr">
            <a:spAutoFit/>
          </a:bodyPr>
          <a:lstStyle/>
          <a:p>
            <a:pPr eaLnBrk="0" latinLnBrk="0" hangingPunct="0"/>
            <a:endParaRPr lang="ko-KR" altLang="en-US">
              <a:ea typeface="맑은 고딕"/>
              <a:cs typeface="맑은 고딕"/>
            </a:endParaRPr>
          </a:p>
        </p:txBody>
      </p:sp>
      <p:sp>
        <p:nvSpPr>
          <p:cNvPr id="24" name="제목 10"/>
          <p:cNvSpPr>
            <a:spLocks noGrp="1"/>
          </p:cNvSpPr>
          <p:nvPr>
            <p:ph type="title"/>
          </p:nvPr>
        </p:nvSpPr>
        <p:spPr/>
        <p:txBody>
          <a:bodyPr rtlCol="0">
            <a:normAutofit/>
          </a:bodyPr>
          <a:lstStyle/>
          <a:p>
            <a:pPr>
              <a:defRPr/>
            </a:pPr>
            <a:r>
              <a:rPr lang="en-US" altLang="ko-KR" dirty="0"/>
              <a:t>7. 0</a:t>
            </a:r>
            <a:r>
              <a:rPr lang="ko-KR" altLang="en-US" dirty="0"/>
              <a:t>과 </a:t>
            </a:r>
            <a:r>
              <a:rPr lang="en-US" altLang="ko-KR" dirty="0"/>
              <a:t>1</a:t>
            </a:r>
            <a:r>
              <a:rPr lang="ko-KR" altLang="en-US" dirty="0"/>
              <a:t>의 숫자로만 이루어진 상자</a:t>
            </a:r>
            <a:r>
              <a:rPr lang="en-US" altLang="ko-KR" dirty="0"/>
              <a:t>:</a:t>
            </a:r>
            <a:br>
              <a:rPr lang="en-US" altLang="ko-KR" dirty="0"/>
            </a:br>
            <a:r>
              <a:rPr lang="ko-KR" altLang="en-US" dirty="0"/>
              <a:t>추출횟수가 적은 경우</a:t>
            </a:r>
          </a:p>
        </p:txBody>
      </p:sp>
      <p:sp>
        <p:nvSpPr>
          <p:cNvPr id="15" name="AutoShape 5"/>
          <p:cNvSpPr>
            <a:spLocks noChangeArrowheads="1"/>
          </p:cNvSpPr>
          <p:nvPr/>
        </p:nvSpPr>
        <p:spPr bwMode="auto">
          <a:xfrm>
            <a:off x="6670280" y="1688169"/>
            <a:ext cx="468352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mj-ea"/>
                <a:ea typeface="+mj-ea"/>
              </a:rPr>
              <a:t>0-1</a:t>
            </a:r>
            <a:r>
              <a:rPr lang="ko-KR" altLang="en-US" b="1" dirty="0">
                <a:latin typeface="+mj-ea"/>
                <a:ea typeface="+mj-ea"/>
              </a:rPr>
              <a:t>상자와 가설검정</a:t>
            </a:r>
            <a:r>
              <a:rPr lang="en-US" altLang="ko-KR" b="1" dirty="0">
                <a:latin typeface="+mj-ea"/>
                <a:ea typeface="+mj-ea"/>
              </a:rPr>
              <a:t>: </a:t>
            </a:r>
            <a:r>
              <a:rPr lang="ko-KR" altLang="en-US" b="1" dirty="0">
                <a:latin typeface="+mj-ea"/>
                <a:ea typeface="+mj-ea"/>
              </a:rPr>
              <a:t>표본크기가 작은 경우</a:t>
            </a:r>
            <a:endParaRPr lang="en-US" altLang="ko-KR" b="1" dirty="0">
              <a:latin typeface="+mj-ea"/>
              <a:ea typeface="+mj-ea"/>
            </a:endParaRPr>
          </a:p>
        </p:txBody>
      </p:sp>
    </p:spTree>
    <p:extLst>
      <p:ext uri="{BB962C8B-B14F-4D97-AF65-F5344CB8AC3E}">
        <p14:creationId xmlns:p14="http://schemas.microsoft.com/office/powerpoint/2010/main" val="3485640924"/>
      </p:ext>
    </p:extLst>
  </p:cSld>
  <p:clrMapOvr>
    <a:masterClrMapping/>
  </p:clrMapOvr>
  <p:transition/>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Text Box 25"/>
          <p:cNvSpPr txBox="1">
            <a:spLocks noChangeArrowheads="1"/>
          </p:cNvSpPr>
          <p:nvPr/>
        </p:nvSpPr>
        <p:spPr bwMode="auto">
          <a:xfrm>
            <a:off x="2057400" y="2132857"/>
            <a:ext cx="8359080" cy="3000821"/>
          </a:xfrm>
          <a:prstGeom prst="rect">
            <a:avLst/>
          </a:prstGeom>
          <a:noFill/>
          <a:ln w="9525">
            <a:noFill/>
            <a:miter lim="800000"/>
            <a:headEnd/>
            <a:tailEnd/>
          </a:ln>
        </p:spPr>
        <p:txBody>
          <a:bodyPr wrap="square">
            <a:spAutoFit/>
          </a:bodyPr>
          <a:lstStyle/>
          <a:p>
            <a:pPr eaLnBrk="0" latinLnBrk="0" hangingPunct="0">
              <a:lnSpc>
                <a:spcPct val="150000"/>
              </a:lnSpc>
              <a:spcBef>
                <a:spcPts val="24"/>
              </a:spcBef>
              <a:buClr>
                <a:schemeClr val="tx1"/>
              </a:buClr>
            </a:pPr>
            <a:r>
              <a:rPr lang="ko-KR" altLang="en-US" dirty="0">
                <a:ea typeface="맑은 고딕"/>
                <a:cs typeface="맑은 고딕"/>
              </a:rPr>
              <a:t>앞에서 추출횟수가 적기 때문에 정규분포를 이용하기는 무리다</a:t>
            </a:r>
            <a:r>
              <a:rPr lang="en-US" altLang="ko-KR" dirty="0">
                <a:ea typeface="맑은 고딕"/>
                <a:cs typeface="맑은 고딕"/>
              </a:rPr>
              <a:t>. </a:t>
            </a:r>
          </a:p>
          <a:p>
            <a:pPr eaLnBrk="0" latinLnBrk="0" hangingPunct="0">
              <a:lnSpc>
                <a:spcPct val="150000"/>
              </a:lnSpc>
              <a:spcBef>
                <a:spcPts val="24"/>
              </a:spcBef>
              <a:buClr>
                <a:schemeClr val="tx1"/>
              </a:buClr>
            </a:pPr>
            <a:endParaRPr lang="en-US" altLang="ko-KR" dirty="0">
              <a:ea typeface="맑은 고딕"/>
              <a:cs typeface="맑은 고딕"/>
            </a:endParaRPr>
          </a:p>
          <a:p>
            <a:pPr eaLnBrk="0" latinLnBrk="0" hangingPunct="0">
              <a:lnSpc>
                <a:spcPct val="150000"/>
              </a:lnSpc>
              <a:spcBef>
                <a:spcPts val="24"/>
              </a:spcBef>
              <a:buClr>
                <a:schemeClr val="tx1"/>
              </a:buClr>
            </a:pPr>
            <a:r>
              <a:rPr lang="ko-KR" altLang="en-US" dirty="0" err="1">
                <a:ea typeface="맑은 고딕"/>
                <a:cs typeface="맑은 고딕"/>
              </a:rPr>
              <a:t>귀무가설</a:t>
            </a:r>
            <a:r>
              <a:rPr lang="ko-KR" altLang="en-US" dirty="0">
                <a:ea typeface="맑은 고딕"/>
                <a:cs typeface="맑은 고딕"/>
              </a:rPr>
              <a:t> 하에서 데이트 성공 횟수 </a:t>
            </a:r>
            <a:r>
              <a:rPr lang="en-US" altLang="ko-KR" dirty="0">
                <a:ea typeface="맑은 고딕"/>
                <a:cs typeface="맑은 고딕"/>
              </a:rPr>
              <a:t>X</a:t>
            </a:r>
            <a:r>
              <a:rPr lang="ko-KR" altLang="en-US" dirty="0">
                <a:ea typeface="맑은 고딕"/>
                <a:cs typeface="맑은 고딕"/>
              </a:rPr>
              <a:t>는</a:t>
            </a:r>
            <a:r>
              <a:rPr lang="en-US" altLang="ko-KR" dirty="0">
                <a:ea typeface="맑은 고딕"/>
                <a:cs typeface="맑은 고딕"/>
              </a:rPr>
              <a:t> </a:t>
            </a:r>
            <a:r>
              <a:rPr lang="ko-KR" altLang="en-US" dirty="0">
                <a:ea typeface="맑은 고딕"/>
                <a:cs typeface="맑은 고딕"/>
              </a:rPr>
              <a:t>매번 데이트 신청의 응답이 독립이면 다음의 이항분포를 따른다</a:t>
            </a:r>
            <a:r>
              <a:rPr lang="en-US" altLang="ko-KR" dirty="0">
                <a:ea typeface="맑은 고딕"/>
                <a:cs typeface="맑은 고딕"/>
              </a:rPr>
              <a:t>. </a:t>
            </a:r>
            <a:r>
              <a:rPr lang="ko-KR" altLang="en-US" dirty="0">
                <a:ea typeface="맑은 고딕"/>
                <a:cs typeface="맑은 고딕"/>
              </a:rPr>
              <a:t>이 사실을 이용하여 검정하는 게 보다 낫다</a:t>
            </a:r>
            <a:r>
              <a:rPr lang="en-US" altLang="ko-KR" dirty="0">
                <a:ea typeface="맑은 고딕"/>
                <a:cs typeface="맑은 고딕"/>
              </a:rPr>
              <a:t>.</a:t>
            </a:r>
          </a:p>
          <a:p>
            <a:pPr eaLnBrk="0" latinLnBrk="0" hangingPunct="0">
              <a:lnSpc>
                <a:spcPct val="150000"/>
              </a:lnSpc>
              <a:spcBef>
                <a:spcPts val="24"/>
              </a:spcBef>
              <a:buClr>
                <a:schemeClr val="tx1"/>
              </a:buClr>
            </a:pPr>
            <a:endParaRPr lang="en-US" altLang="ko-KR"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이처럼 표본크기가 작은 경우 이항분포를 이용하여 수행하는 검정을 </a:t>
            </a:r>
            <a:r>
              <a:rPr lang="ko-KR" altLang="en-US" b="1" u="sng" dirty="0">
                <a:solidFill>
                  <a:srgbClr val="FF0000"/>
                </a:solidFill>
                <a:ea typeface="맑은 고딕"/>
                <a:cs typeface="맑은 고딕"/>
              </a:rPr>
              <a:t>부호검정</a:t>
            </a:r>
            <a:r>
              <a:rPr lang="en-US" altLang="ko-KR" b="1" u="sng" dirty="0">
                <a:solidFill>
                  <a:srgbClr val="FF0000"/>
                </a:solidFill>
                <a:ea typeface="맑은 고딕"/>
                <a:cs typeface="맑은 고딕"/>
              </a:rPr>
              <a:t>(sign test)</a:t>
            </a:r>
            <a:r>
              <a:rPr lang="ko-KR" altLang="en-US" dirty="0">
                <a:ea typeface="맑은 고딕"/>
                <a:cs typeface="맑은 고딕"/>
              </a:rPr>
              <a:t>이라고 부른다</a:t>
            </a:r>
            <a:r>
              <a:rPr lang="en-US" altLang="ko-KR" dirty="0">
                <a:ea typeface="맑은 고딕"/>
                <a:cs typeface="맑은 고딕"/>
              </a:rPr>
              <a:t>.</a:t>
            </a:r>
            <a:endParaRPr lang="ko-KR" altLang="en-US" dirty="0">
              <a:ea typeface="맑은 고딕"/>
              <a:cs typeface="맑은 고딕"/>
            </a:endParaRPr>
          </a:p>
        </p:txBody>
      </p:sp>
      <p:graphicFrame>
        <p:nvGraphicFramePr>
          <p:cNvPr id="86018" name="Object 2"/>
          <p:cNvGraphicFramePr>
            <a:graphicFrameLocks noChangeAspect="1"/>
          </p:cNvGraphicFramePr>
          <p:nvPr/>
        </p:nvGraphicFramePr>
        <p:xfrm>
          <a:off x="2711625" y="5344308"/>
          <a:ext cx="6328095" cy="1325053"/>
        </p:xfrm>
        <a:graphic>
          <a:graphicData uri="http://schemas.openxmlformats.org/presentationml/2006/ole">
            <mc:AlternateContent xmlns:mc="http://schemas.openxmlformats.org/markup-compatibility/2006">
              <mc:Choice xmlns:v="urn:schemas-microsoft-com:vml" Requires="v">
                <p:oleObj spid="_x0000_s38921" name="Equation" r:id="rId3" imgW="2844800" imgH="685800" progId="Equation.3">
                  <p:embed/>
                </p:oleObj>
              </mc:Choice>
              <mc:Fallback>
                <p:oleObj name="Equation" r:id="rId3" imgW="2844800" imgH="685800" progId="Equation.3">
                  <p:embed/>
                  <p:pic>
                    <p:nvPicPr>
                      <p:cNvPr id="860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625" y="5344308"/>
                        <a:ext cx="6328095" cy="13250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제목 11"/>
          <p:cNvSpPr>
            <a:spLocks noGrp="1"/>
          </p:cNvSpPr>
          <p:nvPr>
            <p:ph type="title"/>
          </p:nvPr>
        </p:nvSpPr>
        <p:spPr/>
        <p:txBody>
          <a:bodyPr rtlCol="0">
            <a:normAutofit/>
          </a:bodyPr>
          <a:lstStyle/>
          <a:p>
            <a:pPr>
              <a:defRPr/>
            </a:pPr>
            <a:r>
              <a:rPr lang="en-US" altLang="ko-KR" dirty="0"/>
              <a:t>7. 0</a:t>
            </a:r>
            <a:r>
              <a:rPr lang="ko-KR" altLang="en-US" dirty="0"/>
              <a:t>과 </a:t>
            </a:r>
            <a:r>
              <a:rPr lang="en-US" altLang="ko-KR" dirty="0"/>
              <a:t>1</a:t>
            </a:r>
            <a:r>
              <a:rPr lang="ko-KR" altLang="en-US" dirty="0"/>
              <a:t>의 숫자로만 이루어진 상자</a:t>
            </a:r>
            <a:r>
              <a:rPr lang="en-US" altLang="ko-KR" dirty="0"/>
              <a:t>:</a:t>
            </a:r>
            <a:br>
              <a:rPr lang="en-US" altLang="ko-KR" dirty="0"/>
            </a:br>
            <a:r>
              <a:rPr lang="ko-KR" altLang="en-US" dirty="0"/>
              <a:t>추출횟수가 적은 경우</a:t>
            </a:r>
          </a:p>
        </p:txBody>
      </p:sp>
      <p:sp>
        <p:nvSpPr>
          <p:cNvPr id="7" name="AutoShape 5"/>
          <p:cNvSpPr>
            <a:spLocks noChangeArrowheads="1"/>
          </p:cNvSpPr>
          <p:nvPr/>
        </p:nvSpPr>
        <p:spPr bwMode="auto">
          <a:xfrm>
            <a:off x="1988544" y="1724234"/>
            <a:ext cx="475552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mj-ea"/>
                <a:ea typeface="+mj-ea"/>
              </a:rPr>
              <a:t>0-1</a:t>
            </a:r>
            <a:r>
              <a:rPr lang="ko-KR" altLang="en-US" b="1" dirty="0">
                <a:latin typeface="+mj-ea"/>
                <a:ea typeface="+mj-ea"/>
              </a:rPr>
              <a:t>상자와 가설검정</a:t>
            </a:r>
            <a:r>
              <a:rPr lang="en-US" altLang="ko-KR" b="1" dirty="0">
                <a:latin typeface="+mj-ea"/>
                <a:ea typeface="+mj-ea"/>
              </a:rPr>
              <a:t>: </a:t>
            </a:r>
            <a:r>
              <a:rPr lang="ko-KR" altLang="en-US" b="1" dirty="0">
                <a:latin typeface="+mj-ea"/>
                <a:ea typeface="+mj-ea"/>
              </a:rPr>
              <a:t>표본크기가 작은 경우</a:t>
            </a:r>
            <a:endParaRPr lang="en-US" altLang="ko-KR" b="1" dirty="0">
              <a:latin typeface="+mj-ea"/>
              <a:ea typeface="+mj-ea"/>
            </a:endParaRPr>
          </a:p>
        </p:txBody>
      </p:sp>
    </p:spTree>
    <p:extLst>
      <p:ext uri="{BB962C8B-B14F-4D97-AF65-F5344CB8AC3E}">
        <p14:creationId xmlns:p14="http://schemas.microsoft.com/office/powerpoint/2010/main" val="3100466796"/>
      </p:ext>
    </p:extLst>
  </p:cSld>
  <p:clrMapOvr>
    <a:masterClrMapping/>
  </p:clrMapOvr>
  <p:transition/>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6021" name="Text Box 25"/>
              <p:cNvSpPr txBox="1">
                <a:spLocks noChangeArrowheads="1"/>
              </p:cNvSpPr>
              <p:nvPr/>
            </p:nvSpPr>
            <p:spPr bwMode="auto">
              <a:xfrm>
                <a:off x="914400" y="2171738"/>
                <a:ext cx="9296400" cy="4272965"/>
              </a:xfrm>
              <a:prstGeom prst="rect">
                <a:avLst/>
              </a:prstGeom>
              <a:noFill/>
              <a:ln w="9525">
                <a:noFill/>
                <a:miter lim="800000"/>
                <a:headEnd/>
                <a:tailEnd/>
              </a:ln>
            </p:spPr>
            <p:txBody>
              <a:bodyPr wrap="square">
                <a:spAutoFit/>
              </a:bodyPr>
              <a:lstStyle/>
              <a:p>
                <a:pPr eaLnBrk="0" latinLnBrk="0" hangingPunct="0">
                  <a:lnSpc>
                    <a:spcPct val="150000"/>
                  </a:lnSpc>
                  <a:spcBef>
                    <a:spcPts val="24"/>
                  </a:spcBef>
                  <a:buClr>
                    <a:schemeClr val="tx1"/>
                  </a:buClr>
                </a:pPr>
                <a:r>
                  <a:rPr lang="en-US" altLang="ko-KR" b="1" u="sng" dirty="0">
                    <a:ea typeface="맑은 고딕"/>
                    <a:cs typeface="맑은 고딕"/>
                  </a:rPr>
                  <a:t>Example</a:t>
                </a:r>
              </a:p>
              <a:p>
                <a:pPr eaLnBrk="0" latinLnBrk="0" hangingPunct="0">
                  <a:lnSpc>
                    <a:spcPct val="150000"/>
                  </a:lnSpc>
                  <a:spcBef>
                    <a:spcPts val="24"/>
                  </a:spcBef>
                  <a:buClr>
                    <a:schemeClr val="tx1"/>
                  </a:buClr>
                </a:pPr>
                <a:r>
                  <a:rPr lang="ko-KR" altLang="en-US" dirty="0">
                    <a:ea typeface="맑은 고딕"/>
                    <a:cs typeface="맑은 고딕"/>
                  </a:rPr>
                  <a:t>동전</a:t>
                </a:r>
                <a:r>
                  <a:rPr lang="en-US" altLang="ko-KR" dirty="0">
                    <a:ea typeface="맑은 고딕"/>
                    <a:cs typeface="맑은 고딕"/>
                  </a:rPr>
                  <a:t> 10</a:t>
                </a:r>
                <a:r>
                  <a:rPr lang="ko-KR" altLang="en-US" dirty="0">
                    <a:ea typeface="맑은 고딕"/>
                    <a:cs typeface="맑은 고딕"/>
                  </a:rPr>
                  <a:t>회를 던져 앞이 </a:t>
                </a:r>
                <a:r>
                  <a:rPr lang="en-US" altLang="ko-KR" dirty="0">
                    <a:ea typeface="맑은 고딕"/>
                    <a:cs typeface="맑은 고딕"/>
                  </a:rPr>
                  <a:t>3</a:t>
                </a:r>
                <a:r>
                  <a:rPr lang="ko-KR" altLang="en-US" dirty="0">
                    <a:ea typeface="맑은 고딕"/>
                    <a:cs typeface="맑은 고딕"/>
                  </a:rPr>
                  <a:t>번 나왔다</a:t>
                </a:r>
                <a:r>
                  <a:rPr lang="en-US" altLang="ko-KR" dirty="0">
                    <a:ea typeface="맑은 고딕"/>
                    <a:cs typeface="맑은 고딕"/>
                  </a:rPr>
                  <a:t>. </a:t>
                </a:r>
                <a:r>
                  <a:rPr lang="ko-KR" altLang="en-US" dirty="0">
                    <a:ea typeface="맑은 고딕"/>
                    <a:cs typeface="맑은 고딕"/>
                  </a:rPr>
                  <a:t>이는 공정한 동전</a:t>
                </a:r>
                <a:r>
                  <a:rPr lang="en-US" altLang="ko-KR" dirty="0">
                    <a:ea typeface="맑은 고딕"/>
                    <a:cs typeface="맑은 고딕"/>
                  </a:rPr>
                  <a:t>(</a:t>
                </a:r>
                <a:r>
                  <a:rPr lang="ko-KR" altLang="en-US" dirty="0">
                    <a:ea typeface="맑은 고딕"/>
                    <a:cs typeface="맑은 고딕"/>
                  </a:rPr>
                  <a:t>앞뒤 나올 확률 각각 </a:t>
                </a:r>
                <a:r>
                  <a:rPr lang="en-US" altLang="ko-KR" dirty="0">
                    <a:ea typeface="맑은 고딕"/>
                    <a:cs typeface="맑은 고딕"/>
                  </a:rPr>
                  <a:t>1/20)</a:t>
                </a:r>
                <a:r>
                  <a:rPr lang="ko-KR" altLang="en-US" dirty="0">
                    <a:ea typeface="맑은 고딕"/>
                    <a:cs typeface="맑은 고딕"/>
                  </a:rPr>
                  <a:t>인가</a:t>
                </a:r>
                <a:r>
                  <a:rPr lang="en-US" altLang="ko-KR" dirty="0">
                    <a:ea typeface="맑은 고딕"/>
                    <a:cs typeface="맑은 고딕"/>
                  </a:rPr>
                  <a:t>?</a:t>
                </a:r>
              </a:p>
              <a:p>
                <a:pPr eaLnBrk="0" latinLnBrk="0" hangingPunct="0">
                  <a:lnSpc>
                    <a:spcPct val="150000"/>
                  </a:lnSpc>
                  <a:spcBef>
                    <a:spcPts val="24"/>
                  </a:spcBef>
                  <a:buClr>
                    <a:schemeClr val="tx1"/>
                  </a:buClr>
                </a:pPr>
                <a:endParaRPr lang="en-US" altLang="ko-KR" dirty="0">
                  <a:ea typeface="맑은 고딕"/>
                  <a:cs typeface="맑은 고딕"/>
                </a:endParaRPr>
              </a:p>
              <a:p>
                <a:pPr eaLnBrk="0" latinLnBrk="0" hangingPunct="0">
                  <a:lnSpc>
                    <a:spcPct val="150000"/>
                  </a:lnSpc>
                  <a:spcBef>
                    <a:spcPts val="24"/>
                  </a:spcBef>
                  <a:buClr>
                    <a:schemeClr val="tx1"/>
                  </a:buClr>
                </a:pPr>
                <a:r>
                  <a:rPr lang="en-US" altLang="ko-KR" dirty="0">
                    <a:ea typeface="맑은 고딕"/>
                    <a:cs typeface="맑은 고딕"/>
                  </a:rPr>
                  <a:t>Sol)</a:t>
                </a:r>
              </a:p>
              <a:p>
                <a:pPr eaLnBrk="0" latinLnBrk="0" hangingPunct="0">
                  <a:lnSpc>
                    <a:spcPct val="150000"/>
                  </a:lnSpc>
                  <a:spcBef>
                    <a:spcPts val="24"/>
                  </a:spcBef>
                  <a:buClr>
                    <a:schemeClr val="tx1"/>
                  </a:buClr>
                </a:pPr>
                <a:r>
                  <a:rPr lang="en-US" altLang="ko-KR" dirty="0">
                    <a:ea typeface="맑은 고딕"/>
                    <a:cs typeface="맑은 고딕"/>
                  </a:rPr>
                  <a:t>H</a:t>
                </a:r>
                <a:r>
                  <a:rPr lang="en-US" altLang="ko-KR" baseline="-25000" dirty="0">
                    <a:ea typeface="맑은 고딕"/>
                    <a:cs typeface="맑은 고딕"/>
                  </a:rPr>
                  <a:t>0</a:t>
                </a:r>
                <a:r>
                  <a:rPr lang="en-US" altLang="ko-KR" dirty="0">
                    <a:ea typeface="맑은 고딕"/>
                    <a:cs typeface="맑은 고딕"/>
                  </a:rPr>
                  <a:t>: </a:t>
                </a:r>
                <a:r>
                  <a:rPr lang="ko-KR" altLang="en-US" dirty="0">
                    <a:ea typeface="맑은 고딕"/>
                    <a:cs typeface="맑은 고딕"/>
                  </a:rPr>
                  <a:t>공정한 동전이다</a:t>
                </a:r>
                <a:r>
                  <a:rPr lang="en-US" altLang="ko-KR" dirty="0">
                    <a:ea typeface="맑은 고딕"/>
                    <a:cs typeface="맑은 고딕"/>
                  </a:rPr>
                  <a:t>. </a:t>
                </a:r>
                <a:r>
                  <a:rPr lang="ko-KR" altLang="en-US" dirty="0">
                    <a:ea typeface="맑은 고딕"/>
                    <a:cs typeface="맑은 고딕"/>
                  </a:rPr>
                  <a:t>즉 </a:t>
                </a:r>
                <a:r>
                  <a:rPr lang="en-US" altLang="ko-KR" dirty="0">
                    <a:ea typeface="맑은 고딕"/>
                    <a:cs typeface="맑은 고딕"/>
                  </a:rPr>
                  <a:t>P(H)=1/2 </a:t>
                </a:r>
              </a:p>
              <a:p>
                <a:pPr eaLnBrk="0" latinLnBrk="0" hangingPunct="0">
                  <a:lnSpc>
                    <a:spcPct val="150000"/>
                  </a:lnSpc>
                  <a:spcBef>
                    <a:spcPts val="24"/>
                  </a:spcBef>
                  <a:buClr>
                    <a:schemeClr val="tx1"/>
                  </a:buClr>
                </a:pPr>
                <a:r>
                  <a:rPr lang="ko-KR" altLang="en-US" dirty="0" err="1">
                    <a:ea typeface="맑은 고딕"/>
                    <a:cs typeface="맑은 고딕"/>
                  </a:rPr>
                  <a:t>귀무가설</a:t>
                </a:r>
                <a:r>
                  <a:rPr lang="ko-KR" altLang="en-US" dirty="0">
                    <a:ea typeface="맑은 고딕"/>
                    <a:cs typeface="맑은 고딕"/>
                  </a:rPr>
                  <a:t> 하에서 즉 공정한 동전 </a:t>
                </a:r>
                <a:r>
                  <a:rPr lang="en-US" altLang="ko-KR" dirty="0">
                    <a:ea typeface="맑은 고딕"/>
                    <a:cs typeface="맑은 고딕"/>
                  </a:rPr>
                  <a:t>10</a:t>
                </a:r>
                <a:r>
                  <a:rPr lang="ko-KR" altLang="en-US" dirty="0">
                    <a:ea typeface="맑은 고딕"/>
                    <a:cs typeface="맑은 고딕"/>
                  </a:rPr>
                  <a:t>회를 던졌을 때 앞이 </a:t>
                </a:r>
                <a:r>
                  <a:rPr lang="en-US" altLang="ko-KR" dirty="0">
                    <a:ea typeface="맑은 고딕"/>
                    <a:cs typeface="맑은 고딕"/>
                  </a:rPr>
                  <a:t>3</a:t>
                </a:r>
                <a:r>
                  <a:rPr lang="ko-KR" altLang="en-US" dirty="0">
                    <a:ea typeface="맑은 고딕"/>
                    <a:cs typeface="맑은 고딕"/>
                  </a:rPr>
                  <a:t>번 이하로 나올 확률을 구한다</a:t>
                </a:r>
                <a:r>
                  <a:rPr lang="en-US" altLang="ko-KR" dirty="0">
                    <a:ea typeface="맑은 고딕"/>
                    <a:cs typeface="맑은 고딕"/>
                  </a:rPr>
                  <a:t>.</a:t>
                </a:r>
              </a:p>
              <a:p>
                <a:pPr eaLnBrk="0" latinLnBrk="0" hangingPunct="0">
                  <a:lnSpc>
                    <a:spcPct val="150000"/>
                  </a:lnSpc>
                  <a:spcBef>
                    <a:spcPts val="24"/>
                  </a:spcBef>
                  <a:buClr>
                    <a:schemeClr val="tx1"/>
                  </a:buClr>
                </a:pPr>
                <a:r>
                  <a:rPr lang="ko-KR" altLang="en-US" dirty="0">
                    <a:ea typeface="맑은 고딕"/>
                    <a:cs typeface="맑은 고딕"/>
                  </a:rPr>
                  <a:t>앞이 나오는 횟수를 </a:t>
                </a:r>
                <a14:m>
                  <m:oMath xmlns:m="http://schemas.openxmlformats.org/officeDocument/2006/math">
                    <m:r>
                      <a:rPr lang="en-US" altLang="ko-KR" b="0" i="1" smtClean="0">
                        <a:latin typeface="Cambria Math" panose="02040503050406030204" pitchFamily="18" charset="0"/>
                        <a:ea typeface="맑은 고딕"/>
                        <a:cs typeface="맑은 고딕"/>
                      </a:rPr>
                      <m:t>𝑋</m:t>
                    </m:r>
                  </m:oMath>
                </a14:m>
                <a:r>
                  <a:rPr lang="ko-KR" altLang="en-US" dirty="0">
                    <a:ea typeface="맑은 고딕"/>
                    <a:cs typeface="맑은 고딕"/>
                  </a:rPr>
                  <a:t>라고</a:t>
                </a:r>
                <a:r>
                  <a:rPr lang="en-US" altLang="ko-KR" dirty="0">
                    <a:ea typeface="맑은 고딕"/>
                    <a:cs typeface="맑은 고딕"/>
                  </a:rPr>
                  <a:t> </a:t>
                </a:r>
                <a:r>
                  <a:rPr lang="ko-KR" altLang="en-US" dirty="0">
                    <a:ea typeface="맑은 고딕"/>
                    <a:cs typeface="맑은 고딕"/>
                  </a:rPr>
                  <a:t>하자</a:t>
                </a:r>
                <a:r>
                  <a:rPr lang="en-US" altLang="ko-KR" dirty="0">
                    <a:ea typeface="맑은 고딕"/>
                    <a:cs typeface="맑은 고딕"/>
                  </a:rPr>
                  <a:t>. </a:t>
                </a:r>
                <a:r>
                  <a:rPr lang="ko-KR" altLang="en-US" dirty="0">
                    <a:ea typeface="맑은 고딕"/>
                    <a:cs typeface="맑은 고딕"/>
                  </a:rPr>
                  <a:t>그러면</a:t>
                </a:r>
                <a:r>
                  <a:rPr lang="en-US" altLang="ko-KR" dirty="0">
                    <a:ea typeface="맑은 고딕"/>
                    <a:cs typeface="맑은 고딕"/>
                  </a:rPr>
                  <a:t>, </a:t>
                </a:r>
                <a14:m>
                  <m:oMath xmlns:m="http://schemas.openxmlformats.org/officeDocument/2006/math">
                    <m:r>
                      <a:rPr lang="en-US" altLang="ko-KR" b="0" i="1" smtClean="0">
                        <a:latin typeface="Cambria Math" panose="02040503050406030204" pitchFamily="18" charset="0"/>
                        <a:ea typeface="맑은 고딕"/>
                        <a:cs typeface="맑은 고딕"/>
                      </a:rPr>
                      <m:t>𝑋</m:t>
                    </m:r>
                    <m:r>
                      <a:rPr lang="en-US" altLang="ko-KR" b="0" i="1" smtClean="0">
                        <a:latin typeface="Cambria Math" panose="02040503050406030204" pitchFamily="18" charset="0"/>
                        <a:ea typeface="맑은 고딕"/>
                        <a:cs typeface="맑은 고딕"/>
                      </a:rPr>
                      <m:t>~</m:t>
                    </m:r>
                    <m:r>
                      <a:rPr lang="en-US" altLang="ko-KR" b="0" i="1" smtClean="0">
                        <a:latin typeface="Cambria Math" panose="02040503050406030204" pitchFamily="18" charset="0"/>
                        <a:ea typeface="맑은 고딕"/>
                        <a:cs typeface="맑은 고딕"/>
                      </a:rPr>
                      <m:t>𝐵</m:t>
                    </m:r>
                    <m:d>
                      <m:dPr>
                        <m:ctrlPr>
                          <a:rPr lang="en-US" altLang="ko-KR" b="0" i="1" smtClean="0">
                            <a:latin typeface="Cambria Math" panose="02040503050406030204" pitchFamily="18" charset="0"/>
                            <a:ea typeface="맑은 고딕"/>
                            <a:cs typeface="맑은 고딕"/>
                          </a:rPr>
                        </m:ctrlPr>
                      </m:dPr>
                      <m:e>
                        <m:r>
                          <a:rPr lang="en-US" altLang="ko-KR" b="0" i="1" smtClean="0">
                            <a:latin typeface="Cambria Math" panose="02040503050406030204" pitchFamily="18" charset="0"/>
                            <a:ea typeface="맑은 고딕"/>
                            <a:cs typeface="맑은 고딕"/>
                          </a:rPr>
                          <m:t>10,</m:t>
                        </m:r>
                        <m:f>
                          <m:fPr>
                            <m:ctrlPr>
                              <a:rPr lang="en-US" altLang="ko-KR" b="0" i="1" smtClean="0">
                                <a:latin typeface="Cambria Math" panose="02040503050406030204" pitchFamily="18" charset="0"/>
                                <a:ea typeface="맑은 고딕"/>
                                <a:cs typeface="맑은 고딕"/>
                              </a:rPr>
                            </m:ctrlPr>
                          </m:fPr>
                          <m:num>
                            <m:r>
                              <a:rPr lang="en-US" altLang="ko-KR" b="0" i="1" smtClean="0">
                                <a:latin typeface="Cambria Math" panose="02040503050406030204" pitchFamily="18" charset="0"/>
                                <a:ea typeface="맑은 고딕"/>
                                <a:cs typeface="맑은 고딕"/>
                              </a:rPr>
                              <m:t>1</m:t>
                            </m:r>
                          </m:num>
                          <m:den>
                            <m:r>
                              <a:rPr lang="en-US" altLang="ko-KR" b="0" i="1" smtClean="0">
                                <a:latin typeface="Cambria Math" panose="02040503050406030204" pitchFamily="18" charset="0"/>
                                <a:ea typeface="맑은 고딕"/>
                                <a:cs typeface="맑은 고딕"/>
                              </a:rPr>
                              <m:t>2</m:t>
                            </m:r>
                          </m:den>
                        </m:f>
                      </m:e>
                    </m:d>
                  </m:oMath>
                </a14:m>
                <a:endParaRPr lang="en-US" altLang="ko-KR" dirty="0">
                  <a:ea typeface="맑은 고딕"/>
                  <a:cs typeface="맑은 고딕"/>
                </a:endParaRPr>
              </a:p>
              <a:p>
                <a:pPr eaLnBrk="0" latinLnBrk="0" hangingPunct="0">
                  <a:lnSpc>
                    <a:spcPct val="150000"/>
                  </a:lnSpc>
                  <a:spcBef>
                    <a:spcPts val="24"/>
                  </a:spcBef>
                  <a:buClr>
                    <a:schemeClr val="tx1"/>
                  </a:buClr>
                </a:pPr>
                <a:r>
                  <a:rPr lang="ko-KR" altLang="en-US" dirty="0">
                    <a:ea typeface="맑은 고딕"/>
                    <a:cs typeface="맑은 고딕"/>
                  </a:rPr>
                  <a:t>따라서</a:t>
                </a:r>
                <a:r>
                  <a:rPr lang="en-US" altLang="ko-KR" dirty="0">
                    <a:ea typeface="맑은 고딕"/>
                    <a:cs typeface="맑은 고딕"/>
                  </a:rPr>
                  <a:t>, </a:t>
                </a:r>
                <a14:m>
                  <m:oMath xmlns:m="http://schemas.openxmlformats.org/officeDocument/2006/math">
                    <m:func>
                      <m:funcPr>
                        <m:ctrlPr>
                          <a:rPr lang="en-US" altLang="ko-KR" b="0" i="1" smtClean="0">
                            <a:latin typeface="Cambria Math" panose="02040503050406030204" pitchFamily="18" charset="0"/>
                            <a:ea typeface="맑은 고딕"/>
                            <a:cs typeface="맑은 고딕"/>
                          </a:rPr>
                        </m:ctrlPr>
                      </m:funcPr>
                      <m:fName>
                        <m:r>
                          <m:rPr>
                            <m:sty m:val="p"/>
                          </m:rPr>
                          <a:rPr lang="en-US" altLang="ko-KR" b="0" i="0" smtClean="0">
                            <a:latin typeface="Cambria Math" panose="02040503050406030204" pitchFamily="18" charset="0"/>
                            <a:ea typeface="맑은 고딕"/>
                            <a:cs typeface="맑은 고딕"/>
                          </a:rPr>
                          <m:t>Pr</m:t>
                        </m:r>
                      </m:fName>
                      <m:e>
                        <m:r>
                          <a:rPr lang="en-US" altLang="ko-KR" b="0" i="1" smtClean="0">
                            <a:latin typeface="Cambria Math" panose="02040503050406030204" pitchFamily="18" charset="0"/>
                            <a:ea typeface="맑은 고딕"/>
                            <a:cs typeface="맑은 고딕"/>
                          </a:rPr>
                          <m:t>[</m:t>
                        </m:r>
                        <m:r>
                          <a:rPr lang="en-US" altLang="ko-KR" b="0" i="1" smtClean="0">
                            <a:latin typeface="Cambria Math" panose="02040503050406030204" pitchFamily="18" charset="0"/>
                            <a:ea typeface="맑은 고딕"/>
                            <a:cs typeface="맑은 고딕"/>
                          </a:rPr>
                          <m:t>𝑋</m:t>
                        </m:r>
                        <m:r>
                          <a:rPr lang="en-US" altLang="ko-KR" b="0" i="1" smtClean="0">
                            <a:latin typeface="Cambria Math" panose="02040503050406030204" pitchFamily="18" charset="0"/>
                            <a:ea typeface="맑은 고딕"/>
                            <a:cs typeface="맑은 고딕"/>
                          </a:rPr>
                          <m:t>≤3]</m:t>
                        </m:r>
                      </m:e>
                    </m:func>
                    <m:r>
                      <a:rPr lang="en-US" altLang="ko-KR" b="0" i="1" smtClean="0">
                        <a:latin typeface="Cambria Math" panose="02040503050406030204" pitchFamily="18" charset="0"/>
                        <a:ea typeface="맑은 고딕"/>
                        <a:cs typeface="맑은 고딕"/>
                      </a:rPr>
                      <m:t>=</m:t>
                    </m:r>
                    <m:d>
                      <m:dPr>
                        <m:ctrlPr>
                          <a:rPr lang="en-US" altLang="ko-KR" b="0" i="1" smtClean="0">
                            <a:latin typeface="Cambria Math" panose="02040503050406030204" pitchFamily="18" charset="0"/>
                            <a:ea typeface="맑은 고딕"/>
                          </a:rPr>
                        </m:ctrlPr>
                      </m:dPr>
                      <m:e>
                        <m:f>
                          <m:fPr>
                            <m:type m:val="noBar"/>
                            <m:ctrlPr>
                              <a:rPr lang="en-US" altLang="ko-KR" b="0" i="1" smtClean="0">
                                <a:latin typeface="Cambria Math" panose="02040503050406030204" pitchFamily="18" charset="0"/>
                                <a:ea typeface="맑은 고딕"/>
                              </a:rPr>
                            </m:ctrlPr>
                          </m:fPr>
                          <m:num>
                            <m:r>
                              <a:rPr lang="en-US" altLang="ko-KR" b="0" i="1" smtClean="0">
                                <a:latin typeface="Cambria Math" panose="02040503050406030204" pitchFamily="18" charset="0"/>
                                <a:ea typeface="맑은 고딕"/>
                              </a:rPr>
                              <m:t>10</m:t>
                            </m:r>
                          </m:num>
                          <m:den>
                            <m:r>
                              <a:rPr lang="en-US" altLang="ko-KR" b="0" i="1" smtClean="0">
                                <a:latin typeface="Cambria Math" panose="02040503050406030204" pitchFamily="18" charset="0"/>
                                <a:ea typeface="맑은 고딕"/>
                              </a:rPr>
                              <m:t>0</m:t>
                            </m:r>
                          </m:den>
                        </m:f>
                      </m:e>
                    </m:d>
                    <m:sSup>
                      <m:sSupPr>
                        <m:ctrlPr>
                          <a:rPr lang="en-US" altLang="ko-KR" b="0" i="1" smtClean="0">
                            <a:latin typeface="Cambria Math" panose="02040503050406030204" pitchFamily="18" charset="0"/>
                            <a:ea typeface="맑은 고딕"/>
                          </a:rPr>
                        </m:ctrlPr>
                      </m:sSupPr>
                      <m:e>
                        <m:d>
                          <m:dPr>
                            <m:ctrlPr>
                              <a:rPr lang="en-US" altLang="ko-KR" b="0" i="1" smtClean="0">
                                <a:latin typeface="Cambria Math" panose="02040503050406030204" pitchFamily="18" charset="0"/>
                                <a:ea typeface="맑은 고딕"/>
                              </a:rPr>
                            </m:ctrlPr>
                          </m:dPr>
                          <m:e>
                            <m:f>
                              <m:fPr>
                                <m:ctrlPr>
                                  <a:rPr lang="en-US" altLang="ko-KR" b="0" i="1" smtClean="0">
                                    <a:latin typeface="Cambria Math" panose="02040503050406030204" pitchFamily="18" charset="0"/>
                                    <a:ea typeface="맑은 고딕"/>
                                  </a:rPr>
                                </m:ctrlPr>
                              </m:fPr>
                              <m:num>
                                <m:r>
                                  <a:rPr lang="en-US" altLang="ko-KR" b="0" i="1" smtClean="0">
                                    <a:latin typeface="Cambria Math" panose="02040503050406030204" pitchFamily="18" charset="0"/>
                                    <a:ea typeface="맑은 고딕"/>
                                  </a:rPr>
                                  <m:t>1</m:t>
                                </m:r>
                              </m:num>
                              <m:den>
                                <m:r>
                                  <a:rPr lang="en-US" altLang="ko-KR" b="0" i="1" smtClean="0">
                                    <a:latin typeface="Cambria Math" panose="02040503050406030204" pitchFamily="18" charset="0"/>
                                    <a:ea typeface="맑은 고딕"/>
                                  </a:rPr>
                                  <m:t>2</m:t>
                                </m:r>
                              </m:den>
                            </m:f>
                          </m:e>
                        </m:d>
                      </m:e>
                      <m:sup>
                        <m:r>
                          <a:rPr lang="en-US" altLang="ko-KR" b="0" i="1" smtClean="0">
                            <a:latin typeface="Cambria Math" panose="02040503050406030204" pitchFamily="18" charset="0"/>
                            <a:ea typeface="맑은 고딕"/>
                          </a:rPr>
                          <m:t>10</m:t>
                        </m:r>
                      </m:sup>
                    </m:sSup>
                    <m:r>
                      <a:rPr lang="en-US" altLang="ko-KR" b="0" i="1" smtClean="0">
                        <a:latin typeface="Cambria Math" panose="02040503050406030204" pitchFamily="18" charset="0"/>
                        <a:ea typeface="맑은 고딕"/>
                      </a:rPr>
                      <m:t>+</m:t>
                    </m:r>
                    <m:d>
                      <m:dPr>
                        <m:ctrlPr>
                          <a:rPr lang="en-US" altLang="ko-KR" i="1">
                            <a:latin typeface="Cambria Math" panose="02040503050406030204" pitchFamily="18" charset="0"/>
                            <a:ea typeface="맑은 고딕"/>
                          </a:rPr>
                        </m:ctrlPr>
                      </m:dPr>
                      <m:e>
                        <m:f>
                          <m:fPr>
                            <m:type m:val="noBar"/>
                            <m:ctrlPr>
                              <a:rPr lang="en-US" altLang="ko-KR" i="1">
                                <a:latin typeface="Cambria Math" panose="02040503050406030204" pitchFamily="18" charset="0"/>
                                <a:ea typeface="맑은 고딕"/>
                              </a:rPr>
                            </m:ctrlPr>
                          </m:fPr>
                          <m:num>
                            <m:r>
                              <a:rPr lang="en-US" altLang="ko-KR" i="1">
                                <a:latin typeface="Cambria Math" panose="02040503050406030204" pitchFamily="18" charset="0"/>
                                <a:ea typeface="맑은 고딕"/>
                              </a:rPr>
                              <m:t>10</m:t>
                            </m:r>
                          </m:num>
                          <m:den>
                            <m:r>
                              <a:rPr lang="en-US" altLang="ko-KR" b="0" i="1" smtClean="0">
                                <a:latin typeface="Cambria Math" panose="02040503050406030204" pitchFamily="18" charset="0"/>
                                <a:ea typeface="맑은 고딕"/>
                              </a:rPr>
                              <m:t>1</m:t>
                            </m:r>
                          </m:den>
                        </m:f>
                      </m:e>
                    </m:d>
                    <m:sSup>
                      <m:sSupPr>
                        <m:ctrlPr>
                          <a:rPr lang="en-US" altLang="ko-KR" i="1">
                            <a:latin typeface="Cambria Math" panose="02040503050406030204" pitchFamily="18" charset="0"/>
                            <a:ea typeface="맑은 고딕"/>
                          </a:rPr>
                        </m:ctrlPr>
                      </m:sSupPr>
                      <m:e>
                        <m:d>
                          <m:dPr>
                            <m:ctrlPr>
                              <a:rPr lang="en-US" altLang="ko-KR" i="1">
                                <a:latin typeface="Cambria Math" panose="02040503050406030204" pitchFamily="18" charset="0"/>
                                <a:ea typeface="맑은 고딕"/>
                              </a:rPr>
                            </m:ctrlPr>
                          </m:dPr>
                          <m:e>
                            <m:f>
                              <m:fPr>
                                <m:ctrlPr>
                                  <a:rPr lang="en-US" altLang="ko-KR" i="1">
                                    <a:latin typeface="Cambria Math" panose="02040503050406030204" pitchFamily="18" charset="0"/>
                                    <a:ea typeface="맑은 고딕"/>
                                  </a:rPr>
                                </m:ctrlPr>
                              </m:fPr>
                              <m:num>
                                <m:r>
                                  <a:rPr lang="en-US" altLang="ko-KR" i="1">
                                    <a:latin typeface="Cambria Math" panose="02040503050406030204" pitchFamily="18" charset="0"/>
                                    <a:ea typeface="맑은 고딕"/>
                                  </a:rPr>
                                  <m:t>1</m:t>
                                </m:r>
                              </m:num>
                              <m:den>
                                <m:r>
                                  <a:rPr lang="en-US" altLang="ko-KR" i="1">
                                    <a:latin typeface="Cambria Math" panose="02040503050406030204" pitchFamily="18" charset="0"/>
                                    <a:ea typeface="맑은 고딕"/>
                                  </a:rPr>
                                  <m:t>2</m:t>
                                </m:r>
                              </m:den>
                            </m:f>
                          </m:e>
                        </m:d>
                      </m:e>
                      <m:sup>
                        <m:r>
                          <a:rPr lang="en-US" altLang="ko-KR" i="1">
                            <a:latin typeface="Cambria Math" panose="02040503050406030204" pitchFamily="18" charset="0"/>
                            <a:ea typeface="맑은 고딕"/>
                          </a:rPr>
                          <m:t>10</m:t>
                        </m:r>
                      </m:sup>
                    </m:sSup>
                    <m:r>
                      <a:rPr lang="en-US" altLang="ko-KR" i="1">
                        <a:latin typeface="Cambria Math" panose="02040503050406030204" pitchFamily="18" charset="0"/>
                        <a:ea typeface="맑은 고딕"/>
                      </a:rPr>
                      <m:t>+</m:t>
                    </m:r>
                    <m:d>
                      <m:dPr>
                        <m:ctrlPr>
                          <a:rPr lang="en-US" altLang="ko-KR" i="1">
                            <a:latin typeface="Cambria Math" panose="02040503050406030204" pitchFamily="18" charset="0"/>
                            <a:ea typeface="맑은 고딕"/>
                          </a:rPr>
                        </m:ctrlPr>
                      </m:dPr>
                      <m:e>
                        <m:f>
                          <m:fPr>
                            <m:type m:val="noBar"/>
                            <m:ctrlPr>
                              <a:rPr lang="en-US" altLang="ko-KR" i="1">
                                <a:latin typeface="Cambria Math" panose="02040503050406030204" pitchFamily="18" charset="0"/>
                                <a:ea typeface="맑은 고딕"/>
                              </a:rPr>
                            </m:ctrlPr>
                          </m:fPr>
                          <m:num>
                            <m:r>
                              <a:rPr lang="en-US" altLang="ko-KR" i="1">
                                <a:latin typeface="Cambria Math" panose="02040503050406030204" pitchFamily="18" charset="0"/>
                                <a:ea typeface="맑은 고딕"/>
                              </a:rPr>
                              <m:t>10</m:t>
                            </m:r>
                          </m:num>
                          <m:den>
                            <m:r>
                              <a:rPr lang="en-US" altLang="ko-KR" b="0" i="1" smtClean="0">
                                <a:latin typeface="Cambria Math" panose="02040503050406030204" pitchFamily="18" charset="0"/>
                                <a:ea typeface="맑은 고딕"/>
                              </a:rPr>
                              <m:t>2</m:t>
                            </m:r>
                          </m:den>
                        </m:f>
                      </m:e>
                    </m:d>
                    <m:sSup>
                      <m:sSupPr>
                        <m:ctrlPr>
                          <a:rPr lang="en-US" altLang="ko-KR" i="1">
                            <a:latin typeface="Cambria Math" panose="02040503050406030204" pitchFamily="18" charset="0"/>
                            <a:ea typeface="맑은 고딕"/>
                          </a:rPr>
                        </m:ctrlPr>
                      </m:sSupPr>
                      <m:e>
                        <m:d>
                          <m:dPr>
                            <m:ctrlPr>
                              <a:rPr lang="en-US" altLang="ko-KR" i="1">
                                <a:latin typeface="Cambria Math" panose="02040503050406030204" pitchFamily="18" charset="0"/>
                                <a:ea typeface="맑은 고딕"/>
                              </a:rPr>
                            </m:ctrlPr>
                          </m:dPr>
                          <m:e>
                            <m:f>
                              <m:fPr>
                                <m:ctrlPr>
                                  <a:rPr lang="en-US" altLang="ko-KR" i="1">
                                    <a:latin typeface="Cambria Math" panose="02040503050406030204" pitchFamily="18" charset="0"/>
                                    <a:ea typeface="맑은 고딕"/>
                                  </a:rPr>
                                </m:ctrlPr>
                              </m:fPr>
                              <m:num>
                                <m:r>
                                  <a:rPr lang="en-US" altLang="ko-KR" i="1">
                                    <a:latin typeface="Cambria Math" panose="02040503050406030204" pitchFamily="18" charset="0"/>
                                    <a:ea typeface="맑은 고딕"/>
                                  </a:rPr>
                                  <m:t>1</m:t>
                                </m:r>
                              </m:num>
                              <m:den>
                                <m:r>
                                  <a:rPr lang="en-US" altLang="ko-KR" i="1">
                                    <a:latin typeface="Cambria Math" panose="02040503050406030204" pitchFamily="18" charset="0"/>
                                    <a:ea typeface="맑은 고딕"/>
                                  </a:rPr>
                                  <m:t>2</m:t>
                                </m:r>
                              </m:den>
                            </m:f>
                          </m:e>
                        </m:d>
                      </m:e>
                      <m:sup>
                        <m:r>
                          <a:rPr lang="en-US" altLang="ko-KR" i="1">
                            <a:latin typeface="Cambria Math" panose="02040503050406030204" pitchFamily="18" charset="0"/>
                            <a:ea typeface="맑은 고딕"/>
                          </a:rPr>
                          <m:t>10</m:t>
                        </m:r>
                      </m:sup>
                    </m:sSup>
                    <m:r>
                      <a:rPr lang="en-US" altLang="ko-KR" i="1">
                        <a:latin typeface="Cambria Math" panose="02040503050406030204" pitchFamily="18" charset="0"/>
                        <a:ea typeface="맑은 고딕"/>
                      </a:rPr>
                      <m:t>+</m:t>
                    </m:r>
                    <m:d>
                      <m:dPr>
                        <m:ctrlPr>
                          <a:rPr lang="en-US" altLang="ko-KR" i="1">
                            <a:latin typeface="Cambria Math" panose="02040503050406030204" pitchFamily="18" charset="0"/>
                            <a:ea typeface="맑은 고딕"/>
                          </a:rPr>
                        </m:ctrlPr>
                      </m:dPr>
                      <m:e>
                        <m:f>
                          <m:fPr>
                            <m:type m:val="noBar"/>
                            <m:ctrlPr>
                              <a:rPr lang="en-US" altLang="ko-KR" i="1">
                                <a:latin typeface="Cambria Math" panose="02040503050406030204" pitchFamily="18" charset="0"/>
                                <a:ea typeface="맑은 고딕"/>
                              </a:rPr>
                            </m:ctrlPr>
                          </m:fPr>
                          <m:num>
                            <m:r>
                              <a:rPr lang="en-US" altLang="ko-KR" i="1">
                                <a:latin typeface="Cambria Math" panose="02040503050406030204" pitchFamily="18" charset="0"/>
                                <a:ea typeface="맑은 고딕"/>
                              </a:rPr>
                              <m:t>10</m:t>
                            </m:r>
                          </m:num>
                          <m:den>
                            <m:r>
                              <a:rPr lang="en-US" altLang="ko-KR" b="0" i="1" smtClean="0">
                                <a:latin typeface="Cambria Math" panose="02040503050406030204" pitchFamily="18" charset="0"/>
                                <a:ea typeface="맑은 고딕"/>
                              </a:rPr>
                              <m:t>3</m:t>
                            </m:r>
                          </m:den>
                        </m:f>
                      </m:e>
                    </m:d>
                    <m:sSup>
                      <m:sSupPr>
                        <m:ctrlPr>
                          <a:rPr lang="en-US" altLang="ko-KR" i="1">
                            <a:latin typeface="Cambria Math" panose="02040503050406030204" pitchFamily="18" charset="0"/>
                            <a:ea typeface="맑은 고딕"/>
                          </a:rPr>
                        </m:ctrlPr>
                      </m:sSupPr>
                      <m:e>
                        <m:d>
                          <m:dPr>
                            <m:ctrlPr>
                              <a:rPr lang="en-US" altLang="ko-KR" i="1">
                                <a:latin typeface="Cambria Math" panose="02040503050406030204" pitchFamily="18" charset="0"/>
                                <a:ea typeface="맑은 고딕"/>
                              </a:rPr>
                            </m:ctrlPr>
                          </m:dPr>
                          <m:e>
                            <m:f>
                              <m:fPr>
                                <m:ctrlPr>
                                  <a:rPr lang="en-US" altLang="ko-KR" i="1">
                                    <a:latin typeface="Cambria Math" panose="02040503050406030204" pitchFamily="18" charset="0"/>
                                    <a:ea typeface="맑은 고딕"/>
                                  </a:rPr>
                                </m:ctrlPr>
                              </m:fPr>
                              <m:num>
                                <m:r>
                                  <a:rPr lang="en-US" altLang="ko-KR" i="1">
                                    <a:latin typeface="Cambria Math" panose="02040503050406030204" pitchFamily="18" charset="0"/>
                                    <a:ea typeface="맑은 고딕"/>
                                  </a:rPr>
                                  <m:t>1</m:t>
                                </m:r>
                              </m:num>
                              <m:den>
                                <m:r>
                                  <a:rPr lang="en-US" altLang="ko-KR" i="1">
                                    <a:latin typeface="Cambria Math" panose="02040503050406030204" pitchFamily="18" charset="0"/>
                                    <a:ea typeface="맑은 고딕"/>
                                  </a:rPr>
                                  <m:t>2</m:t>
                                </m:r>
                              </m:den>
                            </m:f>
                          </m:e>
                        </m:d>
                      </m:e>
                      <m:sup>
                        <m:r>
                          <a:rPr lang="en-US" altLang="ko-KR" i="1">
                            <a:latin typeface="Cambria Math" panose="02040503050406030204" pitchFamily="18" charset="0"/>
                            <a:ea typeface="맑은 고딕"/>
                          </a:rPr>
                          <m:t>10</m:t>
                        </m:r>
                      </m:sup>
                    </m:sSup>
                    <m:r>
                      <a:rPr lang="en-US" altLang="ko-KR" b="0" i="1" smtClean="0">
                        <a:latin typeface="Cambria Math" panose="02040503050406030204" pitchFamily="18" charset="0"/>
                        <a:ea typeface="맑은 고딕"/>
                      </a:rPr>
                      <m:t>=17.18(%)</m:t>
                    </m:r>
                  </m:oMath>
                </a14:m>
                <a:endParaRPr lang="en-US" altLang="ko-KR" dirty="0">
                  <a:ea typeface="맑은 고딕"/>
                  <a:cs typeface="맑은 고딕"/>
                </a:endParaRPr>
              </a:p>
              <a:p>
                <a:pPr eaLnBrk="0" latinLnBrk="0" hangingPunct="0">
                  <a:lnSpc>
                    <a:spcPct val="150000"/>
                  </a:lnSpc>
                  <a:spcBef>
                    <a:spcPts val="24"/>
                  </a:spcBef>
                  <a:buClr>
                    <a:schemeClr val="tx1"/>
                  </a:buClr>
                </a:pPr>
                <a:r>
                  <a:rPr lang="ko-KR" altLang="en-US" dirty="0">
                    <a:ea typeface="맑은 고딕"/>
                    <a:cs typeface="맑은 고딕"/>
                  </a:rPr>
                  <a:t>단측 </a:t>
                </a:r>
                <a:r>
                  <a:rPr lang="en-US" altLang="ko-KR" dirty="0">
                    <a:ea typeface="맑은 고딕"/>
                    <a:cs typeface="맑은 고딕"/>
                  </a:rPr>
                  <a:t>p-</a:t>
                </a:r>
                <a:r>
                  <a:rPr lang="ko-KR" altLang="en-US" dirty="0">
                    <a:ea typeface="맑은 고딕"/>
                    <a:cs typeface="맑은 고딕"/>
                  </a:rPr>
                  <a:t>값 </a:t>
                </a:r>
                <a:r>
                  <a:rPr lang="en-US" altLang="ko-KR" dirty="0">
                    <a:ea typeface="맑은 고딕"/>
                    <a:cs typeface="맑은 고딕"/>
                  </a:rPr>
                  <a:t>= 17.18(%) → </a:t>
                </a:r>
                <a:r>
                  <a:rPr lang="ko-KR" altLang="en-US" dirty="0">
                    <a:ea typeface="맑은 고딕"/>
                    <a:cs typeface="맑은 고딕"/>
                  </a:rPr>
                  <a:t>이 값이 그리 낮지 않아 </a:t>
                </a:r>
                <a:r>
                  <a:rPr lang="ko-KR" altLang="en-US" dirty="0" err="1">
                    <a:ea typeface="맑은 고딕"/>
                    <a:cs typeface="맑은 고딕"/>
                  </a:rPr>
                  <a:t>귀무가설에</a:t>
                </a:r>
                <a:r>
                  <a:rPr lang="ko-KR" altLang="en-US" dirty="0">
                    <a:ea typeface="맑은 고딕"/>
                    <a:cs typeface="맑은 고딕"/>
                  </a:rPr>
                  <a:t> 대한 반증이 강하지 못함</a:t>
                </a:r>
              </a:p>
            </p:txBody>
          </p:sp>
        </mc:Choice>
        <mc:Fallback xmlns="">
          <p:sp>
            <p:nvSpPr>
              <p:cNvPr id="86021" name="Text Box 25"/>
              <p:cNvSpPr txBox="1">
                <a:spLocks noRot="1" noChangeAspect="1" noMove="1" noResize="1" noEditPoints="1" noAdjustHandles="1" noChangeArrowheads="1" noChangeShapeType="1" noTextEdit="1"/>
              </p:cNvSpPr>
              <p:nvPr/>
            </p:nvSpPr>
            <p:spPr bwMode="auto">
              <a:xfrm>
                <a:off x="914400" y="2171738"/>
                <a:ext cx="9296400" cy="4272965"/>
              </a:xfrm>
              <a:prstGeom prst="rect">
                <a:avLst/>
              </a:prstGeom>
              <a:blipFill>
                <a:blip r:embed="rId2"/>
                <a:stretch>
                  <a:fillRect l="-525" b="-1284"/>
                </a:stretch>
              </a:blipFill>
              <a:ln w="9525">
                <a:noFill/>
                <a:miter lim="800000"/>
                <a:headEnd/>
                <a:tailEnd/>
              </a:ln>
            </p:spPr>
            <p:txBody>
              <a:bodyPr/>
              <a:lstStyle/>
              <a:p>
                <a:r>
                  <a:rPr lang="ko-KR" altLang="en-US">
                    <a:noFill/>
                  </a:rPr>
                  <a:t> </a:t>
                </a:r>
              </a:p>
            </p:txBody>
          </p:sp>
        </mc:Fallback>
      </mc:AlternateContent>
      <p:sp>
        <p:nvSpPr>
          <p:cNvPr id="12" name="제목 11"/>
          <p:cNvSpPr>
            <a:spLocks noGrp="1"/>
          </p:cNvSpPr>
          <p:nvPr>
            <p:ph type="title"/>
          </p:nvPr>
        </p:nvSpPr>
        <p:spPr/>
        <p:txBody>
          <a:bodyPr rtlCol="0">
            <a:normAutofit/>
          </a:bodyPr>
          <a:lstStyle/>
          <a:p>
            <a:pPr>
              <a:defRPr/>
            </a:pPr>
            <a:r>
              <a:rPr lang="en-US" altLang="ko-KR" dirty="0"/>
              <a:t>7. 0</a:t>
            </a:r>
            <a:r>
              <a:rPr lang="ko-KR" altLang="en-US" dirty="0"/>
              <a:t>과 </a:t>
            </a:r>
            <a:r>
              <a:rPr lang="en-US" altLang="ko-KR" dirty="0"/>
              <a:t>1</a:t>
            </a:r>
            <a:r>
              <a:rPr lang="ko-KR" altLang="en-US" dirty="0"/>
              <a:t>의 숫자로만 이루어진 상자</a:t>
            </a:r>
            <a:r>
              <a:rPr lang="en-US" altLang="ko-KR" dirty="0"/>
              <a:t>:</a:t>
            </a:r>
            <a:br>
              <a:rPr lang="en-US" altLang="ko-KR" dirty="0"/>
            </a:br>
            <a:r>
              <a:rPr lang="ko-KR" altLang="en-US" dirty="0"/>
              <a:t>추출횟수가 적은 경우</a:t>
            </a:r>
          </a:p>
        </p:txBody>
      </p:sp>
      <p:sp>
        <p:nvSpPr>
          <p:cNvPr id="7" name="AutoShape 5"/>
          <p:cNvSpPr>
            <a:spLocks noChangeArrowheads="1"/>
          </p:cNvSpPr>
          <p:nvPr/>
        </p:nvSpPr>
        <p:spPr bwMode="auto">
          <a:xfrm>
            <a:off x="1988544" y="1724234"/>
            <a:ext cx="475552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mj-ea"/>
                <a:ea typeface="+mj-ea"/>
              </a:rPr>
              <a:t>0-1</a:t>
            </a:r>
            <a:r>
              <a:rPr lang="ko-KR" altLang="en-US" b="1" dirty="0">
                <a:latin typeface="+mj-ea"/>
                <a:ea typeface="+mj-ea"/>
              </a:rPr>
              <a:t>상자와 가설검정</a:t>
            </a:r>
            <a:r>
              <a:rPr lang="en-US" altLang="ko-KR" b="1" dirty="0">
                <a:latin typeface="+mj-ea"/>
                <a:ea typeface="+mj-ea"/>
              </a:rPr>
              <a:t>: </a:t>
            </a:r>
            <a:r>
              <a:rPr lang="ko-KR" altLang="en-US" b="1" dirty="0">
                <a:latin typeface="+mj-ea"/>
                <a:ea typeface="+mj-ea"/>
              </a:rPr>
              <a:t>표본크기가 작은 경우</a:t>
            </a:r>
            <a:endParaRPr lang="en-US" altLang="ko-KR" b="1" dirty="0">
              <a:latin typeface="+mj-ea"/>
              <a:ea typeface="+mj-ea"/>
            </a:endParaRPr>
          </a:p>
        </p:txBody>
      </p:sp>
    </p:spTree>
    <p:extLst>
      <p:ext uri="{BB962C8B-B14F-4D97-AF65-F5344CB8AC3E}">
        <p14:creationId xmlns:p14="http://schemas.microsoft.com/office/powerpoint/2010/main" val="2731038306"/>
      </p:ext>
    </p:extLst>
  </p:cSld>
  <p:clrMapOvr>
    <a:masterClrMapping/>
  </p:clrMapOvr>
  <p:transition/>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Text Box 1034"/>
          <p:cNvSpPr txBox="1">
            <a:spLocks noChangeArrowheads="1"/>
          </p:cNvSpPr>
          <p:nvPr/>
        </p:nvSpPr>
        <p:spPr bwMode="auto">
          <a:xfrm>
            <a:off x="3251424" y="1690688"/>
            <a:ext cx="8477280" cy="3748719"/>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dirty="0">
                <a:latin typeface="+mn-ea"/>
                <a:cs typeface="맑은 고딕"/>
              </a:rPr>
              <a:t>과속을 단속하는 고속도로의 속도측정기는 달리는 자동차의 속도를 체계적으로 과대 측정하는 경향이 있는가</a:t>
            </a:r>
            <a:r>
              <a:rPr lang="en-US" altLang="ko-KR" dirty="0">
                <a:latin typeface="+mn-ea"/>
                <a:cs typeface="맑은 고딕"/>
              </a:rPr>
              <a:t>? (</a:t>
            </a:r>
            <a:r>
              <a:rPr lang="ko-KR" altLang="en-US" dirty="0">
                <a:latin typeface="+mn-ea"/>
                <a:cs typeface="맑은 고딕"/>
              </a:rPr>
              <a:t>운전자들의 항의에 따른 가설검정</a:t>
            </a:r>
            <a:r>
              <a:rPr lang="en-US" altLang="ko-KR" dirty="0">
                <a:latin typeface="+mn-ea"/>
                <a:cs typeface="맑은 고딕"/>
              </a:rPr>
              <a:t>)</a:t>
            </a:r>
            <a:endParaRPr lang="ko-KR" altLang="en-US" dirty="0">
              <a:latin typeface="+mn-ea"/>
              <a:cs typeface="맑은 고딕"/>
            </a:endParaRPr>
          </a:p>
          <a:p>
            <a:pPr marL="741600" indent="-285750" eaLnBrk="0" latinLnBrk="0" hangingPunct="0">
              <a:lnSpc>
                <a:spcPct val="150000"/>
              </a:lnSpc>
              <a:buFont typeface="Arial" panose="020B0604020202020204" pitchFamily="34" charset="0"/>
              <a:buChar char="•"/>
            </a:pPr>
            <a:r>
              <a:rPr lang="ko-KR" altLang="en-US" sz="1600" dirty="0" err="1">
                <a:ea typeface="맑은 고딕"/>
                <a:cs typeface="맑은 고딕"/>
              </a:rPr>
              <a:t>귀무가설</a:t>
            </a:r>
            <a:r>
              <a:rPr lang="en-US" altLang="ko-KR" sz="1600" dirty="0">
                <a:ea typeface="맑은 고딕"/>
                <a:cs typeface="맑은 고딕"/>
              </a:rPr>
              <a:t>: </a:t>
            </a:r>
            <a:r>
              <a:rPr lang="ko-KR" altLang="en-US" sz="1600" dirty="0">
                <a:ea typeface="맑은 고딕"/>
                <a:cs typeface="맑은 고딕"/>
              </a:rPr>
              <a:t>속도측정에 있어 체계적인 편의</a:t>
            </a:r>
            <a:r>
              <a:rPr lang="en-US" altLang="ko-KR" sz="1600" dirty="0">
                <a:ea typeface="맑은 고딕"/>
                <a:cs typeface="맑은 고딕"/>
              </a:rPr>
              <a:t>(bias)</a:t>
            </a:r>
            <a:r>
              <a:rPr lang="ko-KR" altLang="en-US" sz="1600" dirty="0">
                <a:ea typeface="맑은 고딕"/>
                <a:cs typeface="맑은 고딕"/>
              </a:rPr>
              <a:t>는 없다</a:t>
            </a:r>
            <a:r>
              <a:rPr lang="en-US" altLang="ko-KR" sz="1600" dirty="0">
                <a:ea typeface="맑은 고딕"/>
                <a:cs typeface="맑은 고딕"/>
              </a:rPr>
              <a:t>.</a:t>
            </a:r>
            <a:r>
              <a:rPr lang="ko-KR" altLang="en-US" sz="1600" dirty="0">
                <a:ea typeface="맑은 고딕"/>
                <a:cs typeface="맑은 고딕"/>
              </a:rPr>
              <a:t> </a:t>
            </a:r>
            <a:r>
              <a:rPr lang="en-US" altLang="ko-KR" sz="1600" dirty="0">
                <a:ea typeface="맑은 고딕"/>
                <a:cs typeface="맑은 고딕"/>
              </a:rPr>
              <a:t> </a:t>
            </a:r>
          </a:p>
          <a:p>
            <a:pPr marL="741600" indent="-28575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고속도로에 설치된 </a:t>
            </a:r>
            <a:r>
              <a:rPr lang="en-US" altLang="ko-KR" sz="1600" dirty="0">
                <a:ea typeface="맑은 고딕"/>
                <a:cs typeface="맑은 고딕"/>
              </a:rPr>
              <a:t>5</a:t>
            </a:r>
            <a:r>
              <a:rPr lang="ko-KR" altLang="en-US" sz="1600" dirty="0">
                <a:ea typeface="맑은 고딕"/>
                <a:cs typeface="맑은 고딕"/>
              </a:rPr>
              <a:t>개 속도측정기를 무작위로 선택</a:t>
            </a: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시속 </a:t>
            </a:r>
            <a:r>
              <a:rPr lang="en-US" altLang="ko-KR" sz="1600" dirty="0">
                <a:ea typeface="맑은 고딕"/>
                <a:cs typeface="맑은 고딕"/>
              </a:rPr>
              <a:t>100 km</a:t>
            </a:r>
            <a:r>
              <a:rPr lang="ko-KR" altLang="en-US" sz="1600" dirty="0">
                <a:ea typeface="맑은 고딕"/>
                <a:cs typeface="맑은 고딕"/>
              </a:rPr>
              <a:t>로 설정하고 달리는 자동차의 속도를 측정시킴</a:t>
            </a:r>
            <a:r>
              <a:rPr lang="en-US" altLang="ko-KR" sz="1600" dirty="0">
                <a:ea typeface="맑은 고딕"/>
                <a:cs typeface="맑은 고딕"/>
              </a:rPr>
              <a:t>:</a:t>
            </a:r>
            <a:endParaRPr lang="ko-KR" altLang="en-US" sz="1600" dirty="0">
              <a:ea typeface="맑은 고딕"/>
              <a:cs typeface="맑은 고딕"/>
            </a:endParaRPr>
          </a:p>
          <a:p>
            <a:pPr marL="741600" indent="-284400" eaLnBrk="0" latinLnBrk="0" hangingPunct="0">
              <a:lnSpc>
                <a:spcPct val="150000"/>
              </a:lnSpc>
              <a:spcBef>
                <a:spcPts val="24"/>
              </a:spcBef>
            </a:pPr>
            <a:r>
              <a:rPr lang="ko-KR" altLang="en-US" sz="1600" dirty="0">
                <a:ea typeface="맑은 고딕"/>
                <a:cs typeface="맑은 고딕"/>
              </a:rPr>
              <a:t>    각 측정기는 </a:t>
            </a:r>
            <a:r>
              <a:rPr lang="en-US" altLang="ko-KR" sz="1600" dirty="0">
                <a:ea typeface="맑은 고딕"/>
                <a:cs typeface="맑은 고딕"/>
              </a:rPr>
              <a:t>108.0,  113.0,  99.4,  102.0,  116.6</a:t>
            </a:r>
            <a:r>
              <a:rPr lang="ko-KR" altLang="en-US" sz="1600" dirty="0">
                <a:ea typeface="맑은 고딕"/>
                <a:cs typeface="맑은 고딕"/>
              </a:rPr>
              <a:t>의 속도로 측정함</a:t>
            </a:r>
            <a:endParaRPr lang="en-US" altLang="ko-KR" sz="1600" dirty="0">
              <a:ea typeface="맑은 고딕"/>
              <a:cs typeface="맑은 고딕"/>
            </a:endParaRP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측정치들의 평균 </a:t>
            </a:r>
            <a:r>
              <a:rPr lang="en-US" altLang="ko-KR" sz="1600" dirty="0">
                <a:ea typeface="맑은 고딕"/>
                <a:cs typeface="맑은 고딕"/>
              </a:rPr>
              <a:t>= 107.8,  </a:t>
            </a:r>
            <a:r>
              <a:rPr lang="ko-KR" altLang="en-US" sz="1600" dirty="0">
                <a:ea typeface="맑은 고딕"/>
                <a:cs typeface="맑은 고딕"/>
              </a:rPr>
              <a:t>측정치들의 표준편차 </a:t>
            </a:r>
            <a:r>
              <a:rPr lang="en-US" altLang="ko-KR" sz="1600" dirty="0">
                <a:ea typeface="맑은 고딕"/>
                <a:cs typeface="맑은 고딕"/>
              </a:rPr>
              <a:t>= 7.22</a:t>
            </a: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표본평균의 </a:t>
            </a:r>
            <a:r>
              <a:rPr lang="ko-KR" altLang="en-US" sz="1600" dirty="0" err="1">
                <a:ea typeface="맑은 고딕"/>
                <a:cs typeface="맑은 고딕"/>
              </a:rPr>
              <a:t>표준오차</a:t>
            </a:r>
            <a:r>
              <a:rPr lang="ko-KR" altLang="en-US" sz="1600" dirty="0">
                <a:ea typeface="맑은 고딕"/>
                <a:cs typeface="맑은 고딕"/>
              </a:rPr>
              <a:t> </a:t>
            </a:r>
            <a:r>
              <a:rPr lang="en-US" altLang="ko-KR" sz="1600" dirty="0">
                <a:ea typeface="맑은 고딕"/>
                <a:cs typeface="맑은 고딕"/>
              </a:rPr>
              <a:t>= 7.22 / 5</a:t>
            </a:r>
            <a:r>
              <a:rPr lang="en-US" altLang="ko-KR" sz="1600" baseline="30000" dirty="0">
                <a:ea typeface="맑은 고딕"/>
                <a:cs typeface="맑은 고딕"/>
              </a:rPr>
              <a:t>0.5</a:t>
            </a:r>
            <a:r>
              <a:rPr lang="en-US" altLang="ko-KR" sz="1600" dirty="0">
                <a:ea typeface="맑은 고딕"/>
                <a:cs typeface="맑은 고딕"/>
              </a:rPr>
              <a:t> = 3.23</a:t>
            </a:r>
          </a:p>
          <a:p>
            <a:pPr eaLnBrk="0" latinLnBrk="0" hangingPunct="0">
              <a:lnSpc>
                <a:spcPct val="110000"/>
              </a:lnSpc>
            </a:pPr>
            <a:endParaRPr lang="en-US" altLang="ko-KR" dirty="0">
              <a:ea typeface="맑은 고딕"/>
              <a:cs typeface="맑은 고딕"/>
            </a:endParaRPr>
          </a:p>
          <a:p>
            <a:pPr eaLnBrk="0" latinLnBrk="0" hangingPunct="0">
              <a:lnSpc>
                <a:spcPct val="110000"/>
              </a:lnSpc>
            </a:pPr>
            <a:endParaRPr lang="en-US" altLang="ko-KR" dirty="0">
              <a:ea typeface="맑은 고딕"/>
              <a:cs typeface="맑은 고딕"/>
            </a:endParaRPr>
          </a:p>
        </p:txBody>
      </p:sp>
      <p:graphicFrame>
        <p:nvGraphicFramePr>
          <p:cNvPr id="87044" name="Object 4"/>
          <p:cNvGraphicFramePr>
            <a:graphicFrameLocks noChangeAspect="1"/>
          </p:cNvGraphicFramePr>
          <p:nvPr>
            <p:extLst>
              <p:ext uri="{D42A27DB-BD31-4B8C-83A1-F6EECF244321}">
                <p14:modId xmlns:p14="http://schemas.microsoft.com/office/powerpoint/2010/main" val="1400975471"/>
              </p:ext>
            </p:extLst>
          </p:nvPr>
        </p:nvGraphicFramePr>
        <p:xfrm>
          <a:off x="3764313" y="5240496"/>
          <a:ext cx="3241571" cy="729353"/>
        </p:xfrm>
        <a:graphic>
          <a:graphicData uri="http://schemas.openxmlformats.org/presentationml/2006/ole">
            <mc:AlternateContent xmlns:mc="http://schemas.openxmlformats.org/markup-compatibility/2006">
              <mc:Choice xmlns:v="urn:schemas-microsoft-com:vml" Requires="v">
                <p:oleObj spid="_x0000_s39945" name="수식" r:id="rId3" imgW="1307532" imgH="393529" progId="Equation.3">
                  <p:embed/>
                </p:oleObj>
              </mc:Choice>
              <mc:Fallback>
                <p:oleObj name="수식" r:id="rId3" imgW="1307532" imgH="393529" progId="Equation.3">
                  <p:embed/>
                  <p:pic>
                    <p:nvPicPr>
                      <p:cNvPr id="870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4313" y="5240496"/>
                        <a:ext cx="3241571" cy="729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48" name="제목 12"/>
          <p:cNvSpPr>
            <a:spLocks noGrp="1"/>
          </p:cNvSpPr>
          <p:nvPr>
            <p:ph type="title"/>
          </p:nvPr>
        </p:nvSpPr>
        <p:spPr/>
        <p:txBody>
          <a:bodyPr/>
          <a:lstStyle/>
          <a:p>
            <a:r>
              <a:rPr lang="en-US" altLang="ko-KR" sz="4000" dirty="0">
                <a:cs typeface="맑은 고딕"/>
              </a:rPr>
              <a:t>8. t-</a:t>
            </a:r>
            <a:r>
              <a:rPr lang="ko-KR" altLang="en-US" sz="4000" dirty="0">
                <a:cs typeface="맑은 고딕"/>
              </a:rPr>
              <a:t>검정</a:t>
            </a:r>
          </a:p>
        </p:txBody>
      </p:sp>
      <p:sp>
        <p:nvSpPr>
          <p:cNvPr id="6" name="AutoShape 5"/>
          <p:cNvSpPr>
            <a:spLocks noChangeArrowheads="1"/>
          </p:cNvSpPr>
          <p:nvPr/>
        </p:nvSpPr>
        <p:spPr bwMode="auto">
          <a:xfrm>
            <a:off x="1988544" y="1611551"/>
            <a:ext cx="9391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mj-ea"/>
                <a:ea typeface="+mj-ea"/>
              </a:rPr>
              <a:t>t-</a:t>
            </a:r>
            <a:r>
              <a:rPr lang="ko-KR" altLang="en-US" b="1" dirty="0">
                <a:latin typeface="+mj-ea"/>
                <a:ea typeface="+mj-ea"/>
              </a:rPr>
              <a:t>검정</a:t>
            </a:r>
            <a:endParaRPr lang="en-US" altLang="ko-KR" b="1" dirty="0">
              <a:latin typeface="+mj-ea"/>
              <a:ea typeface="+mj-ea"/>
            </a:endParaRPr>
          </a:p>
        </p:txBody>
      </p:sp>
    </p:spTree>
    <p:extLst>
      <p:ext uri="{BB962C8B-B14F-4D97-AF65-F5344CB8AC3E}">
        <p14:creationId xmlns:p14="http://schemas.microsoft.com/office/powerpoint/2010/main" val="1233115157"/>
      </p:ext>
    </p:extLst>
  </p:cSld>
  <p:clrMapOvr>
    <a:masterClrMapping/>
  </p:clrMapOvr>
  <p:transition/>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8" name="Picture 5"/>
          <p:cNvPicPr>
            <a:picLocks noChangeAspect="1" noChangeArrowheads="1"/>
          </p:cNvPicPr>
          <p:nvPr/>
        </p:nvPicPr>
        <p:blipFill>
          <a:blip r:embed="rId2" cstate="print"/>
          <a:srcRect/>
          <a:stretch>
            <a:fillRect/>
          </a:stretch>
        </p:blipFill>
        <p:spPr bwMode="auto">
          <a:xfrm>
            <a:off x="4033838" y="5219516"/>
            <a:ext cx="2494210" cy="1593861"/>
          </a:xfrm>
          <a:prstGeom prst="rect">
            <a:avLst/>
          </a:prstGeom>
          <a:noFill/>
          <a:ln w="9525">
            <a:noFill/>
            <a:miter lim="800000"/>
            <a:headEnd/>
            <a:tailEnd/>
          </a:ln>
        </p:spPr>
      </p:pic>
      <p:sp>
        <p:nvSpPr>
          <p:cNvPr id="88070" name="Text Box 10"/>
          <p:cNvSpPr txBox="1">
            <a:spLocks noChangeArrowheads="1"/>
          </p:cNvSpPr>
          <p:nvPr/>
        </p:nvSpPr>
        <p:spPr bwMode="auto">
          <a:xfrm>
            <a:off x="1828800" y="1875596"/>
            <a:ext cx="8124852" cy="3785652"/>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dirty="0">
                <a:latin typeface="+mn-ea"/>
                <a:cs typeface="맑은 고딕"/>
              </a:rPr>
              <a:t>표준정규분포곡선을 이용하여</a:t>
            </a:r>
            <a:r>
              <a:rPr lang="en-US" altLang="ko-KR" dirty="0">
                <a:latin typeface="+mn-ea"/>
                <a:cs typeface="맑은 고딕"/>
              </a:rPr>
              <a:t> z=2.4 </a:t>
            </a:r>
            <a:r>
              <a:rPr lang="ko-KR" altLang="en-US" dirty="0">
                <a:latin typeface="+mn-ea"/>
                <a:cs typeface="맑은 고딕"/>
              </a:rPr>
              <a:t>우측의 면적을 구하면 </a:t>
            </a:r>
            <a:r>
              <a:rPr lang="en-US" altLang="ko-KR" i="1" dirty="0">
                <a:latin typeface="+mn-ea"/>
                <a:cs typeface="맑은 고딕"/>
              </a:rPr>
              <a:t>p</a:t>
            </a:r>
            <a:r>
              <a:rPr lang="en-US" altLang="ko-KR" dirty="0">
                <a:latin typeface="+mn-ea"/>
                <a:cs typeface="맑은 고딕"/>
              </a:rPr>
              <a:t>-</a:t>
            </a:r>
            <a:r>
              <a:rPr lang="ko-KR" altLang="en-US" dirty="0">
                <a:latin typeface="+mn-ea"/>
                <a:cs typeface="맑은 고딕"/>
              </a:rPr>
              <a:t>값 </a:t>
            </a:r>
            <a:r>
              <a:rPr lang="en-US" altLang="ko-KR" dirty="0">
                <a:latin typeface="+mn-ea"/>
                <a:cs typeface="맑은 고딕"/>
              </a:rPr>
              <a:t>&lt; 1%</a:t>
            </a:r>
          </a:p>
          <a:p>
            <a:pPr eaLnBrk="0" latinLnBrk="0" hangingPunct="0">
              <a:lnSpc>
                <a:spcPct val="150000"/>
              </a:lnSpc>
              <a:spcBef>
                <a:spcPts val="24"/>
              </a:spcBef>
            </a:pPr>
            <a:endParaRPr lang="en-US" altLang="ko-KR" dirty="0">
              <a:latin typeface="+mn-ea"/>
              <a:cs typeface="맑은 고딕"/>
            </a:endParaRPr>
          </a:p>
          <a:p>
            <a:pPr eaLnBrk="0" latinLnBrk="0" hangingPunct="0">
              <a:lnSpc>
                <a:spcPct val="150000"/>
              </a:lnSpc>
              <a:spcBef>
                <a:spcPts val="24"/>
              </a:spcBef>
              <a:defRPr/>
            </a:pPr>
            <a:r>
              <a:rPr lang="ko-KR" altLang="en-US" dirty="0">
                <a:latin typeface="+mn-ea"/>
                <a:cs typeface="맑은 고딕"/>
              </a:rPr>
              <a:t>하지만 </a:t>
            </a:r>
            <a:r>
              <a:rPr lang="ko-KR" altLang="en-US" dirty="0">
                <a:latin typeface="+mn-ea"/>
              </a:rPr>
              <a:t>측정횟수가 적으므로 정규근사를 이용하기 어렵다</a:t>
            </a:r>
            <a:r>
              <a:rPr lang="en-US" altLang="ko-KR" dirty="0">
                <a:latin typeface="+mn-ea"/>
              </a:rPr>
              <a:t>. </a:t>
            </a:r>
            <a:r>
              <a:rPr lang="ko-KR" altLang="en-US" dirty="0">
                <a:latin typeface="+mn-ea"/>
              </a:rPr>
              <a:t>표준정규분포곡선 대신 자유도 </a:t>
            </a:r>
            <a:r>
              <a:rPr lang="en-US" altLang="ko-KR" dirty="0">
                <a:latin typeface="+mn-ea"/>
              </a:rPr>
              <a:t>4(=</a:t>
            </a:r>
            <a:r>
              <a:rPr lang="ko-KR" altLang="en-US" dirty="0">
                <a:latin typeface="+mn-ea"/>
              </a:rPr>
              <a:t>관측치수</a:t>
            </a:r>
            <a:r>
              <a:rPr lang="en-US" altLang="ko-KR" dirty="0">
                <a:latin typeface="+mn-ea"/>
              </a:rPr>
              <a:t>-1)</a:t>
            </a:r>
            <a:r>
              <a:rPr lang="ko-KR" altLang="en-US" dirty="0">
                <a:latin typeface="+mn-ea"/>
              </a:rPr>
              <a:t>의 </a:t>
            </a:r>
            <a:r>
              <a:rPr lang="en-US" altLang="ko-KR" dirty="0">
                <a:latin typeface="+mn-ea"/>
              </a:rPr>
              <a:t>t </a:t>
            </a:r>
            <a:r>
              <a:rPr lang="ko-KR" altLang="en-US" dirty="0">
                <a:latin typeface="+mn-ea"/>
              </a:rPr>
              <a:t>분포곡선을 이용하자</a:t>
            </a:r>
            <a:r>
              <a:rPr lang="en-US" altLang="ko-KR" dirty="0">
                <a:latin typeface="+mn-ea"/>
              </a:rPr>
              <a:t>. </a:t>
            </a:r>
          </a:p>
          <a:p>
            <a:pPr eaLnBrk="0" latinLnBrk="0" hangingPunct="0">
              <a:lnSpc>
                <a:spcPct val="150000"/>
              </a:lnSpc>
              <a:spcBef>
                <a:spcPts val="24"/>
              </a:spcBef>
              <a:defRPr/>
            </a:pPr>
            <a:endParaRPr lang="en-US" altLang="ko-KR" dirty="0">
              <a:latin typeface="+mn-ea"/>
            </a:endParaRPr>
          </a:p>
          <a:p>
            <a:pPr eaLnBrk="0" latinLnBrk="0" hangingPunct="0">
              <a:lnSpc>
                <a:spcPct val="150000"/>
              </a:lnSpc>
              <a:spcBef>
                <a:spcPts val="24"/>
              </a:spcBef>
              <a:defRPr/>
            </a:pPr>
            <a:r>
              <a:rPr lang="en-US" altLang="ko-KR" dirty="0">
                <a:latin typeface="+mn-ea"/>
              </a:rPr>
              <a:t>t </a:t>
            </a:r>
            <a:r>
              <a:rPr lang="ko-KR" altLang="en-US" dirty="0">
                <a:latin typeface="+mn-ea"/>
              </a:rPr>
              <a:t>분포곡선은 표준정규분포곡선과 유사하나 꼬리부분이 좀더 두꺼워 </a:t>
            </a:r>
            <a:r>
              <a:rPr lang="en-US" altLang="ko-KR" dirty="0">
                <a:latin typeface="+mn-ea"/>
              </a:rPr>
              <a:t>p-</a:t>
            </a:r>
            <a:r>
              <a:rPr lang="ko-KR" altLang="en-US" dirty="0">
                <a:latin typeface="+mn-ea"/>
              </a:rPr>
              <a:t>값이 좀더 크게 얻어진다</a:t>
            </a:r>
            <a:r>
              <a:rPr lang="en-US" altLang="ko-KR" dirty="0">
                <a:latin typeface="+mn-ea"/>
              </a:rPr>
              <a:t>. </a:t>
            </a:r>
            <a:r>
              <a:rPr lang="ko-KR" altLang="en-US" dirty="0">
                <a:latin typeface="+mn-ea"/>
              </a:rPr>
              <a:t>지금의 예에서 자유도 </a:t>
            </a:r>
            <a:r>
              <a:rPr lang="en-US" altLang="ko-KR" dirty="0">
                <a:latin typeface="+mn-ea"/>
              </a:rPr>
              <a:t>4</a:t>
            </a:r>
            <a:r>
              <a:rPr lang="ko-KR" altLang="en-US" dirty="0">
                <a:latin typeface="+mn-ea"/>
              </a:rPr>
              <a:t>인 </a:t>
            </a:r>
            <a:r>
              <a:rPr lang="en-US" altLang="ko-KR" dirty="0">
                <a:latin typeface="+mn-ea"/>
              </a:rPr>
              <a:t>t </a:t>
            </a:r>
            <a:r>
              <a:rPr lang="ko-KR" altLang="en-US" dirty="0">
                <a:latin typeface="+mn-ea"/>
              </a:rPr>
              <a:t>분포곡선에 따라 </a:t>
            </a:r>
            <a:r>
              <a:rPr lang="en-US" altLang="ko-KR" dirty="0">
                <a:latin typeface="+mn-ea"/>
              </a:rPr>
              <a:t>p-</a:t>
            </a:r>
            <a:r>
              <a:rPr lang="ko-KR" altLang="en-US" dirty="0">
                <a:latin typeface="+mn-ea"/>
              </a:rPr>
              <a:t>값 구하면 </a:t>
            </a:r>
            <a:r>
              <a:rPr lang="en-US" altLang="ko-KR" dirty="0">
                <a:latin typeface="+mn-ea"/>
              </a:rPr>
              <a:t>p-</a:t>
            </a:r>
            <a:r>
              <a:rPr lang="ko-KR" altLang="en-US" dirty="0">
                <a:latin typeface="+mn-ea"/>
              </a:rPr>
              <a:t>값은 </a:t>
            </a:r>
            <a:r>
              <a:rPr lang="en-US" altLang="ko-KR" dirty="0">
                <a:latin typeface="+mn-ea"/>
              </a:rPr>
              <a:t>5%</a:t>
            </a:r>
            <a:r>
              <a:rPr lang="ko-KR" altLang="en-US" dirty="0">
                <a:latin typeface="+mn-ea"/>
              </a:rPr>
              <a:t>로 크게 얻어진다</a:t>
            </a:r>
            <a:r>
              <a:rPr lang="en-US" altLang="ko-KR" dirty="0">
                <a:latin typeface="+mn-ea"/>
              </a:rPr>
              <a:t>. </a:t>
            </a:r>
            <a:r>
              <a:rPr lang="ko-KR" altLang="en-US" dirty="0">
                <a:latin typeface="+mn-ea"/>
              </a:rPr>
              <a:t>자유도가 작아질수록 차이가 커진다</a:t>
            </a:r>
            <a:r>
              <a:rPr lang="en-US" altLang="ko-KR" dirty="0">
                <a:latin typeface="+mn-ea"/>
              </a:rPr>
              <a:t>.</a:t>
            </a:r>
            <a:r>
              <a:rPr lang="ko-KR" altLang="en-US" dirty="0">
                <a:latin typeface="+mn-ea"/>
              </a:rPr>
              <a:t> </a:t>
            </a:r>
          </a:p>
          <a:p>
            <a:pPr eaLnBrk="0" latinLnBrk="0" hangingPunct="0"/>
            <a:endParaRPr lang="en-US" altLang="ko-KR" sz="2400" dirty="0">
              <a:latin typeface="+mn-ea"/>
              <a:cs typeface="맑은 고딕"/>
            </a:endParaRPr>
          </a:p>
        </p:txBody>
      </p:sp>
      <p:sp>
        <p:nvSpPr>
          <p:cNvPr id="88072" name="Rectangle 89"/>
          <p:cNvSpPr>
            <a:spLocks noChangeArrowheads="1"/>
          </p:cNvSpPr>
          <p:nvPr/>
        </p:nvSpPr>
        <p:spPr bwMode="auto">
          <a:xfrm>
            <a:off x="3236914" y="5353051"/>
            <a:ext cx="65" cy="276999"/>
          </a:xfrm>
          <a:prstGeom prst="rect">
            <a:avLst/>
          </a:prstGeom>
          <a:noFill/>
          <a:ln w="28575">
            <a:noFill/>
            <a:miter lim="800000"/>
            <a:headEnd/>
            <a:tailEnd/>
          </a:ln>
        </p:spPr>
        <p:txBody>
          <a:bodyPr wrap="none" lIns="0" tIns="0" rIns="0" bIns="0">
            <a:spAutoFit/>
          </a:bodyPr>
          <a:lstStyle/>
          <a:p>
            <a:pPr eaLnBrk="0" latinLnBrk="0" hangingPunct="0"/>
            <a:endParaRPr lang="ko-KR" altLang="ko-KR">
              <a:ea typeface="맑은 고딕"/>
              <a:cs typeface="맑은 고딕"/>
            </a:endParaRPr>
          </a:p>
        </p:txBody>
      </p:sp>
      <p:sp>
        <p:nvSpPr>
          <p:cNvPr id="88078" name="제목 18"/>
          <p:cNvSpPr>
            <a:spLocks noGrp="1"/>
          </p:cNvSpPr>
          <p:nvPr>
            <p:ph type="title"/>
          </p:nvPr>
        </p:nvSpPr>
        <p:spPr/>
        <p:txBody>
          <a:bodyPr/>
          <a:lstStyle/>
          <a:p>
            <a:r>
              <a:rPr lang="en-US" altLang="ko-KR" sz="4000" dirty="0">
                <a:cs typeface="맑은 고딕"/>
              </a:rPr>
              <a:t>8. t-</a:t>
            </a:r>
            <a:r>
              <a:rPr lang="ko-KR" altLang="en-US" sz="4000" dirty="0">
                <a:cs typeface="맑은 고딕"/>
              </a:rPr>
              <a:t>검정</a:t>
            </a:r>
          </a:p>
        </p:txBody>
      </p:sp>
      <p:sp>
        <p:nvSpPr>
          <p:cNvPr id="8" name="AutoShape 5"/>
          <p:cNvSpPr>
            <a:spLocks noChangeArrowheads="1"/>
          </p:cNvSpPr>
          <p:nvPr/>
        </p:nvSpPr>
        <p:spPr bwMode="auto">
          <a:xfrm>
            <a:off x="1828800" y="1408525"/>
            <a:ext cx="9391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mj-ea"/>
                <a:ea typeface="+mj-ea"/>
              </a:rPr>
              <a:t>t-</a:t>
            </a:r>
            <a:r>
              <a:rPr lang="ko-KR" altLang="en-US" b="1" dirty="0">
                <a:latin typeface="+mj-ea"/>
                <a:ea typeface="+mj-ea"/>
              </a:rPr>
              <a:t>검정</a:t>
            </a:r>
            <a:endParaRPr lang="en-US" altLang="ko-KR" b="1" dirty="0">
              <a:latin typeface="+mj-ea"/>
              <a:ea typeface="+mj-ea"/>
            </a:endParaRPr>
          </a:p>
        </p:txBody>
      </p:sp>
    </p:spTree>
    <p:extLst>
      <p:ext uri="{BB962C8B-B14F-4D97-AF65-F5344CB8AC3E}">
        <p14:creationId xmlns:p14="http://schemas.microsoft.com/office/powerpoint/2010/main" val="230895918"/>
      </p:ext>
    </p:extLst>
  </p:cSld>
  <p:clrMapOvr>
    <a:masterClrMapping/>
  </p:clrMapOvr>
  <p:transition/>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txBox="1">
            <a:spLocks noChangeArrowheads="1"/>
          </p:cNvSpPr>
          <p:nvPr/>
        </p:nvSpPr>
        <p:spPr>
          <a:xfrm>
            <a:off x="5062627" y="3356495"/>
            <a:ext cx="4102100" cy="2928937"/>
          </a:xfrm>
          <a:prstGeom prst="rect">
            <a:avLst/>
          </a:prstGeom>
        </p:spPr>
        <p:txBody>
          <a:bodyPr>
            <a:noAutofit/>
          </a:bodyPr>
          <a:lstStyle/>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평균의 차이에 대한 표준오차</a:t>
            </a:r>
          </a:p>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두 평균의 비교</a:t>
            </a:r>
          </a:p>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통제된 실험에서 평균의 차이 검정</a:t>
            </a:r>
            <a:endParaRPr lang="en-US" altLang="ko-KR" sz="2000" dirty="0">
              <a:solidFill>
                <a:srgbClr val="000000"/>
              </a:solidFill>
              <a:latin typeface="맑은 고딕"/>
              <a:ea typeface="맑은 고딕" panose="020B0503020000020004" pitchFamily="50" charset="-127"/>
            </a:endParaRPr>
          </a:p>
        </p:txBody>
      </p:sp>
      <p:sp>
        <p:nvSpPr>
          <p:cNvPr id="7" name="Rectangle 6"/>
          <p:cNvSpPr txBox="1">
            <a:spLocks noChangeArrowheads="1"/>
          </p:cNvSpPr>
          <p:nvPr/>
        </p:nvSpPr>
        <p:spPr>
          <a:xfrm>
            <a:off x="1951038" y="1643063"/>
            <a:ext cx="8272462" cy="83820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defRPr/>
            </a:pPr>
            <a:r>
              <a:rPr lang="ko-KR" altLang="en-US" sz="4000" dirty="0">
                <a:solidFill>
                  <a:prstClr val="black"/>
                </a:solidFill>
              </a:rPr>
              <a:t>제 </a:t>
            </a:r>
            <a:r>
              <a:rPr lang="en-US" altLang="ko-KR" sz="4000" dirty="0">
                <a:solidFill>
                  <a:prstClr val="black"/>
                </a:solidFill>
              </a:rPr>
              <a:t>19 </a:t>
            </a:r>
            <a:r>
              <a:rPr lang="ko-KR" altLang="en-US" sz="4000" dirty="0">
                <a:solidFill>
                  <a:prstClr val="black"/>
                </a:solidFill>
              </a:rPr>
              <a:t>장</a:t>
            </a:r>
            <a:br>
              <a:rPr lang="en-US" altLang="ko-KR" sz="4000" dirty="0">
                <a:solidFill>
                  <a:prstClr val="black"/>
                </a:solidFill>
              </a:rPr>
            </a:br>
            <a:r>
              <a:rPr lang="ko-KR" altLang="en-US" sz="4000" dirty="0">
                <a:solidFill>
                  <a:prstClr val="black"/>
                </a:solidFill>
              </a:rPr>
              <a:t>두 집단간 평균의</a:t>
            </a:r>
            <a:r>
              <a:rPr lang="en-US" altLang="ko-KR" sz="4000" dirty="0">
                <a:solidFill>
                  <a:prstClr val="black"/>
                </a:solidFill>
              </a:rPr>
              <a:t> </a:t>
            </a:r>
            <a:r>
              <a:rPr lang="ko-KR" altLang="en-US" sz="4000" dirty="0">
                <a:solidFill>
                  <a:prstClr val="black"/>
                </a:solidFill>
              </a:rPr>
              <a:t>차이 검정</a:t>
            </a:r>
          </a:p>
        </p:txBody>
      </p:sp>
    </p:spTree>
    <p:extLst>
      <p:ext uri="{BB962C8B-B14F-4D97-AF65-F5344CB8AC3E}">
        <p14:creationId xmlns:p14="http://schemas.microsoft.com/office/powerpoint/2010/main" val="2944203873"/>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4217" name="Text Box 10"/>
              <p:cNvSpPr txBox="1">
                <a:spLocks noChangeArrowheads="1"/>
              </p:cNvSpPr>
              <p:nvPr/>
            </p:nvSpPr>
            <p:spPr bwMode="auto">
              <a:xfrm>
                <a:off x="2037264" y="4771018"/>
                <a:ext cx="8072466" cy="1806457"/>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dirty="0">
                    <a:ea typeface="맑은 고딕"/>
                    <a:cs typeface="맑은 고딕"/>
                  </a:rPr>
                  <a:t>차이의 </a:t>
                </a:r>
                <a:r>
                  <a:rPr lang="ko-KR" altLang="en-US" dirty="0" err="1">
                    <a:ea typeface="맑은 고딕"/>
                    <a:cs typeface="맑은 고딕"/>
                  </a:rPr>
                  <a:t>기대값은</a:t>
                </a:r>
                <a:r>
                  <a:rPr lang="ko-KR" altLang="en-US" dirty="0">
                    <a:ea typeface="맑은 고딕"/>
                    <a:cs typeface="맑은 고딕"/>
                  </a:rPr>
                  <a:t> </a:t>
                </a:r>
                <a:r>
                  <a:rPr lang="en-US" altLang="ko-KR" dirty="0">
                    <a:ea typeface="맑은 고딕"/>
                    <a:cs typeface="맑은 고딕"/>
                  </a:rPr>
                  <a:t>110-90=20</a:t>
                </a:r>
              </a:p>
              <a:p>
                <a:pPr eaLnBrk="0" latinLnBrk="0" hangingPunct="0">
                  <a:lnSpc>
                    <a:spcPct val="150000"/>
                  </a:lnSpc>
                  <a:spcBef>
                    <a:spcPts val="24"/>
                  </a:spcBef>
                </a:pPr>
                <a:r>
                  <a:rPr lang="ko-KR" altLang="en-US" dirty="0">
                    <a:ea typeface="맑은 고딕"/>
                    <a:cs typeface="맑은 고딕"/>
                    <a:sym typeface="Symbol" pitchFamily="18" charset="2"/>
                  </a:rPr>
                  <a:t>차이의 표준오차는</a:t>
                </a:r>
                <a:r>
                  <a:rPr lang="en-US" altLang="ko-KR" dirty="0">
                    <a:ea typeface="맑은 고딕"/>
                    <a:cs typeface="맑은 고딕"/>
                    <a:sym typeface="Symbol" pitchFamily="18" charset="2"/>
                  </a:rPr>
                  <a:t>?</a:t>
                </a:r>
              </a:p>
              <a:p>
                <a:pPr marL="720000" indent="-284400" eaLnBrk="0" latinLnBrk="0" hangingPunct="0">
                  <a:lnSpc>
                    <a:spcPct val="150000"/>
                  </a:lnSpc>
                  <a:spcBef>
                    <a:spcPts val="24"/>
                  </a:spcBef>
                  <a:buFont typeface="Arial" panose="020B0604020202020204" pitchFamily="34" charset="0"/>
                  <a:buChar char="•"/>
                </a:pPr>
                <a:r>
                  <a:rPr lang="ko-KR" altLang="en-US" dirty="0">
                    <a:ea typeface="맑은 고딕"/>
                    <a:cs typeface="맑은 고딕"/>
                  </a:rPr>
                  <a:t>두 집단이 독립이면 두 </a:t>
                </a:r>
                <a:r>
                  <a:rPr lang="ko-KR" altLang="en-US" dirty="0" err="1">
                    <a:ea typeface="맑은 고딕"/>
                    <a:cs typeface="맑은 고딕"/>
                  </a:rPr>
                  <a:t>표본평균</a:t>
                </a:r>
                <a:r>
                  <a:rPr lang="ko-KR" altLang="en-US" dirty="0">
                    <a:ea typeface="맑은 고딕"/>
                    <a:cs typeface="맑은 고딕"/>
                  </a:rPr>
                  <a:t> 차이 </a:t>
                </a:r>
                <a14:m>
                  <m:oMath xmlns:m="http://schemas.openxmlformats.org/officeDocument/2006/math">
                    <m:acc>
                      <m:accPr>
                        <m:chr m:val="̅"/>
                        <m:ctrlPr>
                          <a:rPr lang="ko-KR" altLang="en-US" i="1" smtClean="0">
                            <a:latin typeface="Cambria Math" panose="02040503050406030204" pitchFamily="18" charset="0"/>
                            <a:ea typeface="맑은 고딕"/>
                          </a:rPr>
                        </m:ctrlPr>
                      </m:accPr>
                      <m:e>
                        <m:r>
                          <a:rPr lang="en-US" altLang="ko-KR" b="0" i="1" smtClean="0">
                            <a:latin typeface="Cambria Math" panose="02040503050406030204" pitchFamily="18" charset="0"/>
                            <a:ea typeface="맑은 고딕"/>
                          </a:rPr>
                          <m:t>𝑋</m:t>
                        </m:r>
                      </m:e>
                    </m:acc>
                    <m:r>
                      <a:rPr lang="en-US" altLang="ko-KR" b="0" i="1" smtClean="0">
                        <a:latin typeface="Cambria Math" panose="02040503050406030204" pitchFamily="18" charset="0"/>
                        <a:ea typeface="맑은 고딕"/>
                      </a:rPr>
                      <m:t>−</m:t>
                    </m:r>
                    <m:acc>
                      <m:accPr>
                        <m:chr m:val="̅"/>
                        <m:ctrlPr>
                          <a:rPr lang="en-US" altLang="ko-KR" b="0" i="1" smtClean="0">
                            <a:latin typeface="Cambria Math" panose="02040503050406030204" pitchFamily="18" charset="0"/>
                            <a:ea typeface="맑은 고딕"/>
                          </a:rPr>
                        </m:ctrlPr>
                      </m:accPr>
                      <m:e>
                        <m:r>
                          <a:rPr lang="en-US" altLang="ko-KR" b="0" i="1" smtClean="0">
                            <a:latin typeface="Cambria Math" panose="02040503050406030204" pitchFamily="18" charset="0"/>
                            <a:ea typeface="맑은 고딕"/>
                          </a:rPr>
                          <m:t>𝑌</m:t>
                        </m:r>
                      </m:e>
                    </m:acc>
                  </m:oMath>
                </a14:m>
                <a:r>
                  <a:rPr lang="ko-KR" altLang="en-US" dirty="0">
                    <a:ea typeface="맑은 고딕"/>
                    <a:cs typeface="맑은 고딕"/>
                  </a:rPr>
                  <a:t>의</a:t>
                </a:r>
                <a:r>
                  <a:rPr lang="en-US" altLang="ko-KR" dirty="0">
                    <a:ea typeface="맑은 고딕"/>
                    <a:cs typeface="맑은 고딕"/>
                  </a:rPr>
                  <a:t>  </a:t>
                </a:r>
                <a:r>
                  <a:rPr lang="ko-KR" altLang="en-US" dirty="0">
                    <a:ea typeface="맑은 고딕"/>
                    <a:cs typeface="맑은 고딕"/>
                  </a:rPr>
                  <a:t>표준오차는</a:t>
                </a:r>
                <a:endParaRPr lang="en-US" altLang="ko-KR" dirty="0">
                  <a:ea typeface="맑은 고딕"/>
                  <a:cs typeface="맑은 고딕"/>
                </a:endParaRPr>
              </a:p>
              <a:p>
                <a:pPr marL="292100" indent="-254000" eaLnBrk="0" latinLnBrk="0" hangingPunct="0">
                  <a:lnSpc>
                    <a:spcPct val="150000"/>
                  </a:lnSpc>
                  <a:spcBef>
                    <a:spcPts val="24"/>
                  </a:spcBef>
                </a:pPr>
                <a:r>
                  <a:rPr lang="en-US" altLang="ko-KR" dirty="0">
                    <a:ea typeface="맑은 고딕"/>
                    <a:cs typeface="맑은 고딕"/>
                    <a:sym typeface="Symbol" pitchFamily="18" charset="2"/>
                  </a:rPr>
                  <a:t>        </a:t>
                </a:r>
                <a14:m>
                  <m:oMath xmlns:m="http://schemas.openxmlformats.org/officeDocument/2006/math">
                    <m:rad>
                      <m:radPr>
                        <m:degHide m:val="on"/>
                        <m:ctrlPr>
                          <a:rPr lang="en-US" altLang="ko-KR" i="1" smtClean="0">
                            <a:latin typeface="Cambria Math" panose="02040503050406030204" pitchFamily="18" charset="0"/>
                            <a:ea typeface="맑은 고딕"/>
                            <a:sym typeface="Symbol" pitchFamily="18" charset="2"/>
                          </a:rPr>
                        </m:ctrlPr>
                      </m:radPr>
                      <m:deg/>
                      <m:e>
                        <m:r>
                          <a:rPr lang="en-US" altLang="ko-KR" b="0" i="1" smtClean="0">
                            <a:latin typeface="Cambria Math" panose="02040503050406030204" pitchFamily="18" charset="0"/>
                            <a:ea typeface="맑은 고딕"/>
                            <a:sym typeface="Symbol" pitchFamily="18" charset="2"/>
                          </a:rPr>
                          <m:t>𝑣𝑎𝑟</m:t>
                        </m:r>
                        <m:d>
                          <m:dPr>
                            <m:ctrlPr>
                              <a:rPr lang="en-US" altLang="ko-KR" b="0" i="1" smtClean="0">
                                <a:latin typeface="Cambria Math" panose="02040503050406030204" pitchFamily="18" charset="0"/>
                                <a:ea typeface="맑은 고딕"/>
                                <a:sym typeface="Symbol" pitchFamily="18" charset="2"/>
                              </a:rPr>
                            </m:ctrlPr>
                          </m:dPr>
                          <m:e>
                            <m:acc>
                              <m:accPr>
                                <m:chr m:val="̅"/>
                                <m:ctrlPr>
                                  <a:rPr lang="en-US" altLang="ko-KR" b="0" i="1" smtClean="0">
                                    <a:latin typeface="Cambria Math" panose="02040503050406030204" pitchFamily="18" charset="0"/>
                                    <a:ea typeface="맑은 고딕"/>
                                    <a:sym typeface="Symbol" pitchFamily="18" charset="2"/>
                                  </a:rPr>
                                </m:ctrlPr>
                              </m:accPr>
                              <m:e>
                                <m:r>
                                  <a:rPr lang="en-US" altLang="ko-KR" b="0" i="1" smtClean="0">
                                    <a:latin typeface="Cambria Math" panose="02040503050406030204" pitchFamily="18" charset="0"/>
                                    <a:ea typeface="맑은 고딕"/>
                                    <a:sym typeface="Symbol" pitchFamily="18" charset="2"/>
                                  </a:rPr>
                                  <m:t>𝑋</m:t>
                                </m:r>
                              </m:e>
                            </m:acc>
                          </m:e>
                        </m:d>
                        <m:r>
                          <a:rPr lang="en-US" altLang="ko-KR" i="1">
                            <a:latin typeface="Cambria Math" panose="02040503050406030204" pitchFamily="18" charset="0"/>
                            <a:ea typeface="맑은 고딕"/>
                            <a:sym typeface="Symbol" pitchFamily="18" charset="2"/>
                          </a:rPr>
                          <m:t>+</m:t>
                        </m:r>
                        <m:r>
                          <a:rPr lang="en-US" altLang="ko-KR" i="1">
                            <a:latin typeface="Cambria Math" panose="02040503050406030204" pitchFamily="18" charset="0"/>
                            <a:ea typeface="맑은 고딕"/>
                            <a:sym typeface="Symbol" pitchFamily="18" charset="2"/>
                          </a:rPr>
                          <m:t>𝑣𝑎𝑟</m:t>
                        </m:r>
                        <m:d>
                          <m:dPr>
                            <m:ctrlPr>
                              <a:rPr lang="en-US" altLang="ko-KR" i="1">
                                <a:latin typeface="Cambria Math" panose="02040503050406030204" pitchFamily="18" charset="0"/>
                                <a:ea typeface="맑은 고딕"/>
                                <a:sym typeface="Symbol" pitchFamily="18" charset="2"/>
                              </a:rPr>
                            </m:ctrlPr>
                          </m:dPr>
                          <m:e>
                            <m:acc>
                              <m:accPr>
                                <m:chr m:val="̅"/>
                                <m:ctrlPr>
                                  <a:rPr lang="en-US" altLang="ko-KR" i="1">
                                    <a:latin typeface="Cambria Math" panose="02040503050406030204" pitchFamily="18" charset="0"/>
                                    <a:ea typeface="맑은 고딕"/>
                                    <a:sym typeface="Symbol" pitchFamily="18" charset="2"/>
                                  </a:rPr>
                                </m:ctrlPr>
                              </m:accPr>
                              <m:e>
                                <m:r>
                                  <a:rPr lang="en-US" altLang="ko-KR" b="0" i="1" smtClean="0">
                                    <a:latin typeface="Cambria Math" panose="02040503050406030204" pitchFamily="18" charset="0"/>
                                    <a:ea typeface="맑은 고딕"/>
                                    <a:sym typeface="Symbol" pitchFamily="18" charset="2"/>
                                  </a:rPr>
                                  <m:t>𝑌</m:t>
                                </m:r>
                              </m:e>
                            </m:acc>
                          </m:e>
                        </m:d>
                      </m:e>
                    </m:rad>
                  </m:oMath>
                </a14:m>
                <a:r>
                  <a:rPr lang="en-US" altLang="ko-KR" dirty="0">
                    <a:ea typeface="맑은 고딕"/>
                    <a:cs typeface="맑은 고딕"/>
                    <a:sym typeface="Symbol" pitchFamily="18" charset="2"/>
                  </a:rPr>
                  <a:t> (</a:t>
                </a:r>
                <a:r>
                  <a:rPr lang="ko-KR" altLang="en-US" dirty="0">
                    <a:ea typeface="맑은 고딕"/>
                    <a:cs typeface="맑은 고딕"/>
                    <a:sym typeface="Symbol" pitchFamily="18" charset="2"/>
                  </a:rPr>
                  <a:t>제곱근 </a:t>
                </a:r>
                <a:r>
                  <a:rPr lang="ko-KR" altLang="en-US" dirty="0" err="1">
                    <a:ea typeface="맑은 고딕"/>
                    <a:cs typeface="맑은 고딕"/>
                    <a:sym typeface="Symbol" pitchFamily="18" charset="2"/>
                  </a:rPr>
                  <a:t>분산합</a:t>
                </a:r>
                <a:r>
                  <a:rPr lang="ko-KR" altLang="en-US" dirty="0">
                    <a:ea typeface="맑은 고딕"/>
                    <a:cs typeface="맑은 고딕"/>
                    <a:sym typeface="Symbol" pitchFamily="18" charset="2"/>
                  </a:rPr>
                  <a:t> 공식</a:t>
                </a:r>
                <a:r>
                  <a:rPr lang="en-US" altLang="ko-KR" dirty="0">
                    <a:ea typeface="맑은 고딕"/>
                    <a:cs typeface="맑은 고딕"/>
                    <a:sym typeface="Symbol" pitchFamily="18" charset="2"/>
                  </a:rPr>
                  <a:t>)</a:t>
                </a:r>
              </a:p>
            </p:txBody>
          </p:sp>
        </mc:Choice>
        <mc:Fallback xmlns="">
          <p:sp>
            <p:nvSpPr>
              <p:cNvPr id="94217" name="Text Box 10"/>
              <p:cNvSpPr txBox="1">
                <a:spLocks noRot="1" noChangeAspect="1" noMove="1" noResize="1" noEditPoints="1" noAdjustHandles="1" noChangeArrowheads="1" noChangeShapeType="1" noTextEdit="1"/>
              </p:cNvSpPr>
              <p:nvPr/>
            </p:nvSpPr>
            <p:spPr bwMode="auto">
              <a:xfrm>
                <a:off x="2037264" y="4771018"/>
                <a:ext cx="8072466" cy="1806457"/>
              </a:xfrm>
              <a:prstGeom prst="rect">
                <a:avLst/>
              </a:prstGeom>
              <a:blipFill>
                <a:blip r:embed="rId3"/>
                <a:stretch>
                  <a:fillRect l="-604" b="-2365"/>
                </a:stretch>
              </a:blipFill>
              <a:ln w="9525">
                <a:noFill/>
                <a:miter lim="800000"/>
                <a:headEnd/>
                <a:tailEnd/>
              </a:ln>
            </p:spPr>
            <p:txBody>
              <a:bodyPr/>
              <a:lstStyle/>
              <a:p>
                <a:r>
                  <a:rPr lang="ko-KR" altLang="en-US">
                    <a:noFill/>
                  </a:rPr>
                  <a:t> </a:t>
                </a:r>
              </a:p>
            </p:txBody>
          </p:sp>
        </mc:Fallback>
      </mc:AlternateContent>
      <p:sp>
        <p:nvSpPr>
          <p:cNvPr id="73732" name="Rectangle 4"/>
          <p:cNvSpPr>
            <a:spLocks noChangeArrowheads="1"/>
          </p:cNvSpPr>
          <p:nvPr/>
        </p:nvSpPr>
        <p:spPr bwMode="auto">
          <a:xfrm>
            <a:off x="2057401" y="2649943"/>
            <a:ext cx="1547813" cy="1547812"/>
          </a:xfrm>
          <a:prstGeom prst="rect">
            <a:avLst/>
          </a:prstGeom>
          <a:noFill/>
          <a:ln w="9525">
            <a:solidFill>
              <a:schemeClr val="tx1"/>
            </a:solidFill>
            <a:miter lim="800000"/>
            <a:headEnd/>
            <a:tailEnd/>
          </a:ln>
          <a:effectLst/>
        </p:spPr>
        <p:txBody>
          <a:bodyPr wrap="none" anchor="ctr"/>
          <a:lstStyle/>
          <a:p>
            <a:pPr algn="ctr" eaLnBrk="0" latinLnBrk="0" hangingPunct="0">
              <a:defRPr/>
            </a:pPr>
            <a:r>
              <a:rPr lang="ko-KR" altLang="en-US" u="sng" dirty="0">
                <a:latin typeface="Times New Roman" charset="0"/>
              </a:rPr>
              <a:t>상자  </a:t>
            </a:r>
            <a:r>
              <a:rPr lang="en-US" altLang="ko-KR" u="sng" dirty="0">
                <a:latin typeface="Times New Roman" charset="0"/>
              </a:rPr>
              <a:t>A</a:t>
            </a:r>
          </a:p>
          <a:p>
            <a:pPr algn="ctr" eaLnBrk="0" latinLnBrk="0" hangingPunct="0">
              <a:defRPr/>
            </a:pPr>
            <a:endParaRPr lang="en-US" altLang="ko-KR" u="sng" dirty="0">
              <a:latin typeface="Times New Roman" charset="0"/>
            </a:endParaRPr>
          </a:p>
          <a:p>
            <a:pPr algn="ctr" eaLnBrk="0" latinLnBrk="0" hangingPunct="0">
              <a:defRPr/>
            </a:pPr>
            <a:r>
              <a:rPr lang="ko-KR" altLang="en-US" dirty="0">
                <a:latin typeface="Times New Roman" charset="0"/>
              </a:rPr>
              <a:t>평     균 </a:t>
            </a:r>
            <a:r>
              <a:rPr lang="en-US" altLang="ko-KR" dirty="0">
                <a:latin typeface="Times New Roman" charset="0"/>
              </a:rPr>
              <a:t>110</a:t>
            </a:r>
          </a:p>
          <a:p>
            <a:pPr algn="ctr" eaLnBrk="0" latinLnBrk="0" hangingPunct="0">
              <a:defRPr/>
            </a:pPr>
            <a:r>
              <a:rPr lang="ko-KR" altLang="en-US" dirty="0">
                <a:latin typeface="Times New Roman" charset="0"/>
              </a:rPr>
              <a:t>표준편차 </a:t>
            </a:r>
            <a:r>
              <a:rPr lang="en-US" altLang="ko-KR" dirty="0">
                <a:latin typeface="Times New Roman" charset="0"/>
              </a:rPr>
              <a:t>60</a:t>
            </a:r>
          </a:p>
        </p:txBody>
      </p:sp>
      <p:sp>
        <p:nvSpPr>
          <p:cNvPr id="73733" name="Rectangle 5"/>
          <p:cNvSpPr>
            <a:spLocks noChangeArrowheads="1"/>
          </p:cNvSpPr>
          <p:nvPr/>
        </p:nvSpPr>
        <p:spPr bwMode="auto">
          <a:xfrm>
            <a:off x="3962401" y="2670582"/>
            <a:ext cx="1547813" cy="1547812"/>
          </a:xfrm>
          <a:prstGeom prst="rect">
            <a:avLst/>
          </a:prstGeom>
          <a:noFill/>
          <a:ln w="9525">
            <a:solidFill>
              <a:schemeClr val="tx1"/>
            </a:solidFill>
            <a:miter lim="800000"/>
            <a:headEnd/>
            <a:tailEnd/>
          </a:ln>
          <a:effectLst/>
        </p:spPr>
        <p:txBody>
          <a:bodyPr wrap="none" anchor="ctr"/>
          <a:lstStyle/>
          <a:p>
            <a:pPr algn="ctr" eaLnBrk="0" latinLnBrk="0" hangingPunct="0">
              <a:defRPr/>
            </a:pPr>
            <a:r>
              <a:rPr lang="ko-KR" altLang="en-US" u="sng" dirty="0">
                <a:latin typeface="Times New Roman" charset="0"/>
              </a:rPr>
              <a:t>상자  </a:t>
            </a:r>
            <a:r>
              <a:rPr lang="en-US" altLang="ko-KR" u="sng" dirty="0">
                <a:latin typeface="Times New Roman" charset="0"/>
              </a:rPr>
              <a:t>B</a:t>
            </a:r>
          </a:p>
          <a:p>
            <a:pPr algn="ctr" eaLnBrk="0" latinLnBrk="0" hangingPunct="0">
              <a:defRPr/>
            </a:pPr>
            <a:endParaRPr lang="en-US" altLang="ko-KR" u="sng" dirty="0">
              <a:latin typeface="Times New Roman" charset="0"/>
            </a:endParaRPr>
          </a:p>
          <a:p>
            <a:pPr algn="ctr" eaLnBrk="0" latinLnBrk="0" hangingPunct="0">
              <a:defRPr/>
            </a:pPr>
            <a:r>
              <a:rPr lang="ko-KR" altLang="en-US" dirty="0">
                <a:latin typeface="Times New Roman" charset="0"/>
              </a:rPr>
              <a:t>평     균   </a:t>
            </a:r>
            <a:r>
              <a:rPr lang="en-US" altLang="ko-KR" dirty="0">
                <a:latin typeface="Times New Roman" charset="0"/>
              </a:rPr>
              <a:t>90</a:t>
            </a:r>
          </a:p>
          <a:p>
            <a:pPr algn="ctr" eaLnBrk="0" latinLnBrk="0" hangingPunct="0">
              <a:defRPr/>
            </a:pPr>
            <a:r>
              <a:rPr lang="ko-KR" altLang="en-US" dirty="0">
                <a:latin typeface="Times New Roman" charset="0"/>
              </a:rPr>
              <a:t>표준편차 </a:t>
            </a:r>
            <a:r>
              <a:rPr lang="en-US" altLang="ko-KR" dirty="0">
                <a:latin typeface="Times New Roman" charset="0"/>
              </a:rPr>
              <a:t>40</a:t>
            </a:r>
          </a:p>
        </p:txBody>
      </p:sp>
      <p:sp>
        <p:nvSpPr>
          <p:cNvPr id="94216" name="Text Box 10"/>
          <p:cNvSpPr txBox="1">
            <a:spLocks noChangeArrowheads="1"/>
          </p:cNvSpPr>
          <p:nvPr/>
        </p:nvSpPr>
        <p:spPr bwMode="auto">
          <a:xfrm>
            <a:off x="5791200" y="2595970"/>
            <a:ext cx="4724400" cy="1985159"/>
          </a:xfrm>
          <a:prstGeom prst="rect">
            <a:avLst/>
          </a:prstGeom>
          <a:noFill/>
          <a:ln w="9525">
            <a:noFill/>
            <a:miter lim="800000"/>
            <a:headEnd/>
            <a:tailEnd/>
          </a:ln>
        </p:spPr>
        <p:txBody>
          <a:bodyPr>
            <a:spAutoFit/>
          </a:bodyPr>
          <a:lstStyle/>
          <a:p>
            <a:pPr eaLnBrk="0" latinLnBrk="0" hangingPunct="0">
              <a:lnSpc>
                <a:spcPct val="150000"/>
              </a:lnSpc>
              <a:spcBef>
                <a:spcPts val="24"/>
              </a:spcBef>
            </a:pPr>
            <a:r>
              <a:rPr lang="ko-KR" altLang="en-US" dirty="0">
                <a:ea typeface="맑은 고딕"/>
                <a:cs typeface="맑은 고딕"/>
              </a:rPr>
              <a:t>무작위 복원추출</a:t>
            </a: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상자</a:t>
            </a:r>
            <a:r>
              <a:rPr lang="en-US" altLang="ko-KR" sz="1600" dirty="0">
                <a:ea typeface="맑은 고딕"/>
                <a:cs typeface="맑은 고딕"/>
              </a:rPr>
              <a:t>A</a:t>
            </a:r>
            <a:r>
              <a:rPr lang="ko-KR" altLang="en-US" sz="1600" dirty="0">
                <a:ea typeface="맑은 고딕"/>
                <a:cs typeface="맑은 고딕"/>
              </a:rPr>
              <a:t>로부터 </a:t>
            </a:r>
            <a:r>
              <a:rPr lang="en-US" altLang="ko-KR" sz="1600" dirty="0">
                <a:ea typeface="맑은 고딕"/>
                <a:cs typeface="맑은 고딕"/>
              </a:rPr>
              <a:t>400</a:t>
            </a:r>
            <a:r>
              <a:rPr lang="ko-KR" altLang="en-US" sz="1600" dirty="0">
                <a:ea typeface="맑은 고딕"/>
                <a:cs typeface="맑은 고딕"/>
              </a:rPr>
              <a:t>회 추출에 대한 평균</a:t>
            </a:r>
          </a:p>
          <a:p>
            <a:pPr marL="741600" indent="-284400" eaLnBrk="0" latinLnBrk="0" hangingPunct="0">
              <a:lnSpc>
                <a:spcPct val="150000"/>
              </a:lnSpc>
              <a:spcBef>
                <a:spcPts val="24"/>
              </a:spcBef>
            </a:pPr>
            <a:r>
              <a:rPr lang="en-US" altLang="ko-KR" sz="1600" dirty="0">
                <a:ea typeface="맑은 고딕"/>
                <a:cs typeface="맑은 고딕"/>
              </a:rPr>
              <a:t>= 110 </a:t>
            </a:r>
            <a:r>
              <a:rPr lang="en-US" altLang="ko-KR" sz="1600" dirty="0">
                <a:ea typeface="맑은 고딕"/>
                <a:cs typeface="맑은 고딕"/>
                <a:sym typeface="Symbol" pitchFamily="18" charset="2"/>
              </a:rPr>
              <a:t> 3</a:t>
            </a:r>
            <a:endParaRPr lang="en-US" altLang="ko-KR" sz="1600" dirty="0">
              <a:ea typeface="맑은 고딕"/>
              <a:cs typeface="맑은 고딕"/>
            </a:endParaRP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상자</a:t>
            </a:r>
            <a:r>
              <a:rPr lang="en-US" altLang="ko-KR" sz="1600" dirty="0">
                <a:ea typeface="맑은 고딕"/>
                <a:cs typeface="맑은 고딕"/>
              </a:rPr>
              <a:t>B</a:t>
            </a:r>
            <a:r>
              <a:rPr lang="ko-KR" altLang="en-US" sz="1600" dirty="0">
                <a:ea typeface="맑은 고딕"/>
                <a:cs typeface="맑은 고딕"/>
              </a:rPr>
              <a:t>로부터 </a:t>
            </a:r>
            <a:r>
              <a:rPr lang="en-US" altLang="ko-KR" sz="1600" dirty="0">
                <a:ea typeface="맑은 고딕"/>
                <a:cs typeface="맑은 고딕"/>
              </a:rPr>
              <a:t>100</a:t>
            </a:r>
            <a:r>
              <a:rPr lang="ko-KR" altLang="en-US" sz="1600" dirty="0">
                <a:ea typeface="맑은 고딕"/>
                <a:cs typeface="맑은 고딕"/>
              </a:rPr>
              <a:t>회 추출에 대한 평균</a:t>
            </a:r>
          </a:p>
          <a:p>
            <a:pPr marL="741600" indent="-284400" eaLnBrk="0" latinLnBrk="0" hangingPunct="0">
              <a:lnSpc>
                <a:spcPct val="150000"/>
              </a:lnSpc>
              <a:spcBef>
                <a:spcPts val="24"/>
              </a:spcBef>
            </a:pPr>
            <a:r>
              <a:rPr lang="en-US" altLang="ko-KR" sz="1600" dirty="0">
                <a:ea typeface="맑은 고딕"/>
                <a:cs typeface="맑은 고딕"/>
              </a:rPr>
              <a:t> = 90 </a:t>
            </a:r>
            <a:r>
              <a:rPr lang="en-US" altLang="ko-KR" sz="1600" dirty="0">
                <a:ea typeface="맑은 고딕"/>
                <a:cs typeface="맑은 고딕"/>
                <a:sym typeface="Symbol" pitchFamily="18" charset="2"/>
              </a:rPr>
              <a:t> 4</a:t>
            </a:r>
          </a:p>
        </p:txBody>
      </p:sp>
      <p:sp>
        <p:nvSpPr>
          <p:cNvPr id="94218" name="제목 16"/>
          <p:cNvSpPr>
            <a:spLocks noGrp="1"/>
          </p:cNvSpPr>
          <p:nvPr>
            <p:ph type="title"/>
          </p:nvPr>
        </p:nvSpPr>
        <p:spPr/>
        <p:txBody>
          <a:bodyPr/>
          <a:lstStyle/>
          <a:p>
            <a:r>
              <a:rPr lang="en-US" altLang="ko-KR" sz="4000" dirty="0">
                <a:cs typeface="맑은 고딕"/>
              </a:rPr>
              <a:t>1. </a:t>
            </a:r>
            <a:r>
              <a:rPr lang="ko-KR" altLang="en-US" sz="4000" dirty="0">
                <a:cs typeface="맑은 고딕"/>
              </a:rPr>
              <a:t>평균의 차이에 대한 표준오차</a:t>
            </a:r>
          </a:p>
        </p:txBody>
      </p:sp>
      <p:sp>
        <p:nvSpPr>
          <p:cNvPr id="8" name="AutoShape 5"/>
          <p:cNvSpPr>
            <a:spLocks noChangeArrowheads="1"/>
          </p:cNvSpPr>
          <p:nvPr/>
        </p:nvSpPr>
        <p:spPr bwMode="auto">
          <a:xfrm>
            <a:off x="1988544" y="1633532"/>
            <a:ext cx="352167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두 표본평균의 차이의 표준오차</a:t>
            </a:r>
            <a:endParaRPr lang="en-US" altLang="ko-KR" b="1" dirty="0"/>
          </a:p>
        </p:txBody>
      </p:sp>
    </p:spTree>
    <p:extLst>
      <p:ext uri="{BB962C8B-B14F-4D97-AF65-F5344CB8AC3E}">
        <p14:creationId xmlns:p14="http://schemas.microsoft.com/office/powerpoint/2010/main" val="3503895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5. </a:t>
            </a:r>
            <a:r>
              <a:rPr lang="ko-KR" altLang="en-US" sz="4000" dirty="0">
                <a:latin typeface="나눔고딕" panose="020D0604000000000000" pitchFamily="50" charset="-127"/>
                <a:ea typeface="나눔고딕" panose="020D0604000000000000" pitchFamily="50" charset="-127"/>
              </a:rPr>
              <a:t>자 유 도</a:t>
            </a:r>
          </a:p>
        </p:txBody>
      </p:sp>
      <p:sp>
        <p:nvSpPr>
          <p:cNvPr id="26626" name="내용 개체 틀 2"/>
          <p:cNvSpPr>
            <a:spLocks noGrp="1"/>
          </p:cNvSpPr>
          <p:nvPr>
            <p:ph idx="1"/>
          </p:nvPr>
        </p:nvSpPr>
        <p:spPr>
          <a:xfrm>
            <a:off x="1981200" y="1600200"/>
            <a:ext cx="8229600" cy="5257800"/>
          </a:xfrm>
        </p:spPr>
        <p:txBody>
          <a:bodyPr/>
          <a:lstStyle/>
          <a:p>
            <a:pPr>
              <a:lnSpc>
                <a:spcPct val="150000"/>
              </a:lnSpc>
              <a:buFont typeface="Wingdings" panose="05000000000000000000" pitchFamily="2" charset="2"/>
              <a:buChar char="Ø"/>
            </a:pPr>
            <a:endParaRPr lang="en-US" altLang="ko-KR" sz="2000" dirty="0">
              <a:latin typeface="나눔고딕" panose="020D0604000000000000" pitchFamily="50" charset="-127"/>
              <a:ea typeface="나눔고딕" panose="020D0604000000000000" pitchFamily="50" charset="-127"/>
            </a:endParaRPr>
          </a:p>
          <a:p>
            <a:pPr>
              <a:lnSpc>
                <a:spcPct val="150000"/>
              </a:lnSpc>
            </a:pPr>
            <a:r>
              <a:rPr lang="ko-KR" altLang="en-US" sz="1800" dirty="0" err="1">
                <a:latin typeface="나눔고딕" panose="020D0604000000000000" pitchFamily="50" charset="-127"/>
                <a:ea typeface="나눔고딕" panose="020D0604000000000000" pitchFamily="50" charset="-127"/>
              </a:rPr>
              <a:t>자유도는</a:t>
            </a:r>
            <a:r>
              <a:rPr lang="ko-KR" altLang="en-US" sz="1800" dirty="0">
                <a:latin typeface="나눔고딕" panose="020D0604000000000000" pitchFamily="50" charset="-127"/>
                <a:ea typeface="나눔고딕" panose="020D0604000000000000" pitchFamily="50" charset="-127"/>
              </a:rPr>
              <a:t> 합쳐진 값들 중에서 실질적으로 독립인 값들의 개수</a:t>
            </a: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표준편차 계산하는 경우의 </a:t>
            </a:r>
            <a:r>
              <a:rPr lang="ko-KR" altLang="en-US" sz="1800" dirty="0" err="1">
                <a:latin typeface="나눔고딕" panose="020D0604000000000000" pitchFamily="50" charset="-127"/>
                <a:ea typeface="나눔고딕" panose="020D0604000000000000" pitchFamily="50" charset="-127"/>
              </a:rPr>
              <a:t>자유도는</a:t>
            </a:r>
            <a:r>
              <a:rPr lang="ko-KR" altLang="en-US" sz="1800" dirty="0">
                <a:latin typeface="나눔고딕" panose="020D0604000000000000" pitchFamily="50" charset="-127"/>
                <a:ea typeface="나눔고딕" panose="020D0604000000000000" pitchFamily="50" charset="-127"/>
              </a:rPr>
              <a:t> ”자료의 개수 </a:t>
            </a:r>
            <a:r>
              <a:rPr lang="en-US" altLang="ko-KR" sz="1800" dirty="0">
                <a:latin typeface="나눔고딕" panose="020D0604000000000000" pitchFamily="50" charset="-127"/>
                <a:ea typeface="나눔고딕" panose="020D0604000000000000" pitchFamily="50" charset="-127"/>
              </a:rPr>
              <a:t>- 1”</a:t>
            </a: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표준편차 계산의 대상이 되는 편차들의 합은 </a:t>
            </a:r>
            <a:r>
              <a:rPr lang="en-US" altLang="ko-KR" sz="1800" dirty="0">
                <a:latin typeface="나눔고딕" panose="020D0604000000000000" pitchFamily="50" charset="-127"/>
                <a:ea typeface="나눔고딕" panose="020D0604000000000000" pitchFamily="50" charset="-127"/>
              </a:rPr>
              <a:t>0</a:t>
            </a:r>
            <a:r>
              <a:rPr lang="ko-KR" altLang="en-US" sz="1800" dirty="0">
                <a:latin typeface="나눔고딕" panose="020D0604000000000000" pitchFamily="50" charset="-127"/>
                <a:ea typeface="나눔고딕" panose="020D0604000000000000" pitchFamily="50" charset="-127"/>
              </a:rPr>
              <a:t>이 됨</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편차들의 합이 </a:t>
            </a:r>
            <a:r>
              <a:rPr lang="en-US" altLang="ko-KR" sz="1800" dirty="0">
                <a:latin typeface="나눔고딕" panose="020D0604000000000000" pitchFamily="50" charset="-127"/>
                <a:ea typeface="나눔고딕" panose="020D0604000000000000" pitchFamily="50" charset="-127"/>
              </a:rPr>
              <a:t>0</a:t>
            </a:r>
            <a:r>
              <a:rPr lang="ko-KR" altLang="en-US" sz="1800" dirty="0">
                <a:latin typeface="나눔고딕" panose="020D0604000000000000" pitchFamily="50" charset="-127"/>
                <a:ea typeface="나눔고딕" panose="020D0604000000000000" pitchFamily="50" charset="-127"/>
              </a:rPr>
              <a:t>이 된다는 하나의 제약조건이 자유도를 </a:t>
            </a:r>
            <a:r>
              <a:rPr lang="en-US" altLang="ko-KR" sz="1800" dirty="0">
                <a:latin typeface="나눔고딕" panose="020D0604000000000000" pitchFamily="50" charset="-127"/>
                <a:ea typeface="나눔고딕" panose="020D0604000000000000" pitchFamily="50" charset="-127"/>
              </a:rPr>
              <a:t>1</a:t>
            </a:r>
            <a:r>
              <a:rPr lang="ko-KR" altLang="en-US" sz="1800" dirty="0">
                <a:latin typeface="나눔고딕" panose="020D0604000000000000" pitchFamily="50" charset="-127"/>
                <a:ea typeface="나눔고딕" panose="020D0604000000000000" pitchFamily="50" charset="-127"/>
              </a:rPr>
              <a:t>만큼</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감소시킨 것임</a:t>
            </a:r>
            <a:endParaRPr lang="en-US" altLang="ko-KR" sz="1800" dirty="0">
              <a:latin typeface="나눔고딕" panose="020D0604000000000000" pitchFamily="50" charset="-127"/>
              <a:ea typeface="나눔고딕" panose="020D0604000000000000" pitchFamily="50" charset="-127"/>
            </a:endParaRPr>
          </a:p>
        </p:txBody>
      </p:sp>
      <p:sp>
        <p:nvSpPr>
          <p:cNvPr id="5" name="AutoShape 58"/>
          <p:cNvSpPr>
            <a:spLocks noChangeArrowheads="1"/>
          </p:cNvSpPr>
          <p:nvPr/>
        </p:nvSpPr>
        <p:spPr bwMode="auto">
          <a:xfrm>
            <a:off x="1984076" y="1603989"/>
            <a:ext cx="187967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자유도의 정의</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04971953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388" name="Text Box 20"/>
              <p:cNvSpPr txBox="1">
                <a:spLocks noChangeArrowheads="1"/>
              </p:cNvSpPr>
              <p:nvPr/>
            </p:nvSpPr>
            <p:spPr bwMode="auto">
              <a:xfrm>
                <a:off x="2209800" y="3915613"/>
                <a:ext cx="7772400" cy="2228239"/>
              </a:xfrm>
              <a:prstGeom prst="rect">
                <a:avLst/>
              </a:prstGeom>
              <a:noFill/>
              <a:ln w="9525">
                <a:noFill/>
                <a:miter lim="800000"/>
                <a:headEnd/>
                <a:tailEnd/>
              </a:ln>
              <a:effectLst/>
            </p:spPr>
            <p:txBody>
              <a:bodyPr>
                <a:spAutoFit/>
              </a:bodyPr>
              <a:lstStyle/>
              <a:p>
                <a:pPr eaLnBrk="0" latinLnBrk="0" hangingPunct="0">
                  <a:lnSpc>
                    <a:spcPct val="150000"/>
                  </a:lnSpc>
                  <a:spcBef>
                    <a:spcPts val="24"/>
                  </a:spcBef>
                </a:pPr>
                <a:r>
                  <a:rPr lang="ko-KR" altLang="en-US" dirty="0">
                    <a:latin typeface="+mn-ea"/>
                  </a:rPr>
                  <a:t>각각의 상자에서 독립적으로 무작위로 </a:t>
                </a:r>
                <a:r>
                  <a:rPr lang="en-US" altLang="ko-KR" dirty="0">
                    <a:latin typeface="+mn-ea"/>
                  </a:rPr>
                  <a:t>100</a:t>
                </a:r>
                <a:r>
                  <a:rPr lang="ko-KR" altLang="en-US" dirty="0">
                    <a:latin typeface="+mn-ea"/>
                  </a:rPr>
                  <a:t>회 복원추출</a:t>
                </a:r>
                <a:endParaRPr lang="en-US" altLang="ko-KR" dirty="0">
                  <a:latin typeface="+mn-ea"/>
                </a:endParaRPr>
              </a:p>
              <a:p>
                <a:pPr eaLnBrk="0" latinLnBrk="0" hangingPunct="0">
                  <a:lnSpc>
                    <a:spcPct val="150000"/>
                  </a:lnSpc>
                  <a:spcBef>
                    <a:spcPts val="24"/>
                  </a:spcBef>
                </a:pPr>
                <a:endParaRPr lang="ko-KR" altLang="en-US" dirty="0">
                  <a:latin typeface="+mn-ea"/>
                </a:endParaRPr>
              </a:p>
              <a:p>
                <a:pPr eaLnBrk="0" latinLnBrk="0" hangingPunct="0">
                  <a:lnSpc>
                    <a:spcPct val="150000"/>
                  </a:lnSpc>
                  <a:spcBef>
                    <a:spcPts val="24"/>
                  </a:spcBef>
                </a:pPr>
                <a:r>
                  <a:rPr lang="ko-KR" altLang="en-US" dirty="0">
                    <a:latin typeface="+mn-ea"/>
                    <a:cs typeface="맑은 고딕"/>
                  </a:rPr>
                  <a:t>상자 </a:t>
                </a:r>
                <a:r>
                  <a:rPr lang="en-US" altLang="ko-KR" dirty="0">
                    <a:latin typeface="+mn-ea"/>
                    <a:cs typeface="맑은 고딕"/>
                  </a:rPr>
                  <a:t>C</a:t>
                </a:r>
                <a:r>
                  <a:rPr lang="ko-KR" altLang="en-US" dirty="0">
                    <a:latin typeface="+mn-ea"/>
                    <a:cs typeface="맑은 고딕"/>
                  </a:rPr>
                  <a:t>에서 </a:t>
                </a:r>
                <a:r>
                  <a:rPr lang="en-US" altLang="ko-KR" dirty="0">
                    <a:latin typeface="+mn-ea"/>
                    <a:cs typeface="맑은 고딕"/>
                  </a:rPr>
                  <a:t>1 </a:t>
                </a:r>
                <a:r>
                  <a:rPr lang="ko-KR" altLang="en-US" dirty="0">
                    <a:latin typeface="+mn-ea"/>
                    <a:cs typeface="맑은 고딕"/>
                  </a:rPr>
                  <a:t>이 뽑히는 개수와 상자 </a:t>
                </a:r>
                <a:r>
                  <a:rPr lang="en-US" altLang="ko-KR" dirty="0">
                    <a:latin typeface="+mn-ea"/>
                    <a:cs typeface="맑은 고딕"/>
                  </a:rPr>
                  <a:t>D</a:t>
                </a:r>
                <a:r>
                  <a:rPr lang="ko-KR" altLang="en-US" dirty="0">
                    <a:latin typeface="+mn-ea"/>
                    <a:cs typeface="맑은 고딕"/>
                  </a:rPr>
                  <a:t>에서 </a:t>
                </a:r>
                <a:r>
                  <a:rPr lang="en-US" altLang="ko-KR" dirty="0">
                    <a:latin typeface="+mn-ea"/>
                    <a:cs typeface="맑은 고딕"/>
                  </a:rPr>
                  <a:t>4</a:t>
                </a:r>
                <a:r>
                  <a:rPr lang="ko-KR" altLang="en-US" dirty="0">
                    <a:latin typeface="+mn-ea"/>
                    <a:cs typeface="맑은 고딕"/>
                  </a:rPr>
                  <a:t>가 뽑히는 개수 모두 </a:t>
                </a:r>
                <a:r>
                  <a:rPr lang="en-US" altLang="ko-KR" dirty="0">
                    <a:latin typeface="+mn-ea"/>
                    <a:cs typeface="맑은 고딕"/>
                  </a:rPr>
                  <a:t>50±5</a:t>
                </a:r>
              </a:p>
              <a:p>
                <a:pPr eaLnBrk="0" latinLnBrk="0" hangingPunct="0">
                  <a:lnSpc>
                    <a:spcPct val="150000"/>
                  </a:lnSpc>
                  <a:spcBef>
                    <a:spcPts val="24"/>
                  </a:spcBef>
                </a:pPr>
                <a:endParaRPr lang="en-US" altLang="ko-KR" dirty="0">
                  <a:latin typeface="+mn-ea"/>
                  <a:cs typeface="맑은 고딕"/>
                </a:endParaRPr>
              </a:p>
              <a:p>
                <a:pPr eaLnBrk="0" latinLnBrk="0" hangingPunct="0">
                  <a:lnSpc>
                    <a:spcPct val="150000"/>
                  </a:lnSpc>
                  <a:spcBef>
                    <a:spcPts val="24"/>
                  </a:spcBef>
                </a:pPr>
                <a:r>
                  <a:rPr lang="ko-KR" altLang="en-US" dirty="0">
                    <a:latin typeface="+mn-ea"/>
                    <a:cs typeface="맑은 고딕"/>
                  </a:rPr>
                  <a:t>두 표본개수의 차이의 표준오차는 </a:t>
                </a:r>
                <a14:m>
                  <m:oMath xmlns:m="http://schemas.openxmlformats.org/officeDocument/2006/math">
                    <m:rad>
                      <m:radPr>
                        <m:degHide m:val="on"/>
                        <m:ctrlPr>
                          <a:rPr lang="ko-KR" altLang="en-US" i="1" smtClean="0">
                            <a:latin typeface="Cambria Math" panose="02040503050406030204" pitchFamily="18" charset="0"/>
                          </a:rPr>
                        </m:ctrlPr>
                      </m:radPr>
                      <m:deg/>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5</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5</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 </m:t>
                        </m:r>
                      </m:e>
                    </m:rad>
                    <m:r>
                      <a:rPr lang="ko-KR" altLang="en-US" i="1" smtClean="0">
                        <a:latin typeface="Cambria Math" panose="02040503050406030204" pitchFamily="18" charset="0"/>
                      </a:rPr>
                      <m:t>≈</m:t>
                    </m:r>
                    <m:r>
                      <a:rPr lang="en-US" altLang="ko-KR" b="0" i="1" smtClean="0">
                        <a:latin typeface="Cambria Math" panose="02040503050406030204" pitchFamily="18" charset="0"/>
                      </a:rPr>
                      <m:t>7</m:t>
                    </m:r>
                  </m:oMath>
                </a14:m>
                <a:r>
                  <a:rPr lang="ko-KR" altLang="en-US" dirty="0">
                    <a:latin typeface="+mn-ea"/>
                    <a:cs typeface="맑은 고딕"/>
                  </a:rPr>
                  <a:t>이다</a:t>
                </a:r>
                <a:r>
                  <a:rPr lang="en-US" altLang="ko-KR" dirty="0">
                    <a:latin typeface="+mn-ea"/>
                    <a:cs typeface="맑은 고딕"/>
                  </a:rPr>
                  <a:t>.</a:t>
                </a:r>
                <a:endParaRPr lang="ko-KR" altLang="en-US" dirty="0">
                  <a:latin typeface="+mn-ea"/>
                  <a:cs typeface="맑은 고딕"/>
                </a:endParaRPr>
              </a:p>
            </p:txBody>
          </p:sp>
        </mc:Choice>
        <mc:Fallback xmlns="">
          <p:sp>
            <p:nvSpPr>
              <p:cNvPr id="58388" name="Text Box 20"/>
              <p:cNvSpPr txBox="1">
                <a:spLocks noRot="1" noChangeAspect="1" noMove="1" noResize="1" noEditPoints="1" noAdjustHandles="1" noChangeArrowheads="1" noChangeShapeType="1" noTextEdit="1"/>
              </p:cNvSpPr>
              <p:nvPr/>
            </p:nvSpPr>
            <p:spPr bwMode="auto">
              <a:xfrm>
                <a:off x="2209800" y="3915613"/>
                <a:ext cx="7772400" cy="2228239"/>
              </a:xfrm>
              <a:prstGeom prst="rect">
                <a:avLst/>
              </a:prstGeom>
              <a:blipFill>
                <a:blip r:embed="rId2"/>
                <a:stretch>
                  <a:fillRect l="-706"/>
                </a:stretch>
              </a:blipFill>
              <a:ln w="9525">
                <a:noFill/>
                <a:miter lim="800000"/>
                <a:headEnd/>
                <a:tailEnd/>
              </a:ln>
              <a:effectLst/>
            </p:spPr>
            <p:txBody>
              <a:bodyPr/>
              <a:lstStyle/>
              <a:p>
                <a:r>
                  <a:rPr lang="ko-KR" altLang="en-US">
                    <a:noFill/>
                  </a:rPr>
                  <a:t> </a:t>
                </a:r>
              </a:p>
            </p:txBody>
          </p:sp>
        </mc:Fallback>
      </mc:AlternateContent>
      <p:sp>
        <p:nvSpPr>
          <p:cNvPr id="95243" name="제목 23"/>
          <p:cNvSpPr>
            <a:spLocks noGrp="1"/>
          </p:cNvSpPr>
          <p:nvPr>
            <p:ph type="title"/>
          </p:nvPr>
        </p:nvSpPr>
        <p:spPr/>
        <p:txBody>
          <a:bodyPr/>
          <a:lstStyle/>
          <a:p>
            <a:r>
              <a:rPr lang="en-US" altLang="ko-KR" sz="4000" dirty="0">
                <a:cs typeface="맑은 고딕"/>
              </a:rPr>
              <a:t>1. </a:t>
            </a:r>
            <a:r>
              <a:rPr lang="ko-KR" altLang="en-US" sz="4000" dirty="0">
                <a:cs typeface="맑은 고딕"/>
              </a:rPr>
              <a:t>평균의 차이에 대한 표준오차</a:t>
            </a:r>
          </a:p>
        </p:txBody>
      </p:sp>
      <p:pic>
        <p:nvPicPr>
          <p:cNvPr id="2" name="그림 1"/>
          <p:cNvPicPr>
            <a:picLocks noChangeAspect="1"/>
          </p:cNvPicPr>
          <p:nvPr/>
        </p:nvPicPr>
        <p:blipFill>
          <a:blip r:embed="rId3" cstate="print"/>
          <a:stretch>
            <a:fillRect/>
          </a:stretch>
        </p:blipFill>
        <p:spPr>
          <a:xfrm>
            <a:off x="3169940" y="2295597"/>
            <a:ext cx="5516860" cy="1326995"/>
          </a:xfrm>
          <a:prstGeom prst="rect">
            <a:avLst/>
          </a:prstGeom>
        </p:spPr>
      </p:pic>
      <p:sp>
        <p:nvSpPr>
          <p:cNvPr id="8" name="AutoShape 5"/>
          <p:cNvSpPr>
            <a:spLocks noChangeArrowheads="1"/>
          </p:cNvSpPr>
          <p:nvPr/>
        </p:nvSpPr>
        <p:spPr bwMode="auto">
          <a:xfrm>
            <a:off x="1988544" y="1633532"/>
            <a:ext cx="365503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두 표본평균의 차이의 표준오차</a:t>
            </a:r>
            <a:endParaRPr lang="en-US" altLang="ko-KR" b="1" dirty="0"/>
          </a:p>
        </p:txBody>
      </p:sp>
    </p:spTree>
    <p:extLst>
      <p:ext uri="{BB962C8B-B14F-4D97-AF65-F5344CB8AC3E}">
        <p14:creationId xmlns:p14="http://schemas.microsoft.com/office/powerpoint/2010/main" val="171859188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8388" name="Text Box 20"/>
              <p:cNvSpPr txBox="1">
                <a:spLocks noChangeArrowheads="1"/>
              </p:cNvSpPr>
              <p:nvPr/>
            </p:nvSpPr>
            <p:spPr bwMode="auto">
              <a:xfrm>
                <a:off x="1988543" y="2181042"/>
                <a:ext cx="9072562" cy="3961084"/>
              </a:xfrm>
              <a:prstGeom prst="rect">
                <a:avLst/>
              </a:prstGeom>
              <a:noFill/>
              <a:ln w="9525">
                <a:noFill/>
                <a:miter lim="800000"/>
                <a:headEnd/>
                <a:tailEnd/>
              </a:ln>
              <a:effectLst/>
            </p:spPr>
            <p:txBody>
              <a:bodyPr wrap="square">
                <a:spAutoFit/>
              </a:bodyPr>
              <a:lstStyle/>
              <a:p>
                <a:pPr eaLnBrk="0" latinLnBrk="0" hangingPunct="0">
                  <a:lnSpc>
                    <a:spcPct val="150000"/>
                  </a:lnSpc>
                  <a:spcBef>
                    <a:spcPts val="24"/>
                  </a:spcBef>
                  <a:defRPr/>
                </a:pPr>
                <a:r>
                  <a:rPr lang="en-US" altLang="ko-KR" dirty="0">
                    <a:latin typeface="+mn-ea"/>
                  </a:rPr>
                  <a:t>1</a:t>
                </a:r>
                <a:r>
                  <a:rPr lang="ko-KR" altLang="en-US" dirty="0">
                    <a:latin typeface="+mn-ea"/>
                  </a:rPr>
                  <a:t>부터 </a:t>
                </a:r>
                <a:r>
                  <a:rPr lang="en-US" altLang="ko-KR" dirty="0">
                    <a:latin typeface="+mn-ea"/>
                  </a:rPr>
                  <a:t>5</a:t>
                </a:r>
                <a:r>
                  <a:rPr lang="ko-KR" altLang="en-US" dirty="0">
                    <a:latin typeface="+mn-ea"/>
                  </a:rPr>
                  <a:t>까지의 카드가 한 장씩 들어 있는 상자에서 무작위로 </a:t>
                </a:r>
                <a:r>
                  <a:rPr lang="en-US" altLang="ko-KR" dirty="0">
                    <a:latin typeface="+mn-ea"/>
                  </a:rPr>
                  <a:t>100</a:t>
                </a:r>
                <a:r>
                  <a:rPr lang="ko-KR" altLang="en-US" dirty="0">
                    <a:latin typeface="+mn-ea"/>
                  </a:rPr>
                  <a:t>회 복원추출</a:t>
                </a:r>
                <a:endParaRPr lang="en-US" altLang="ko-KR" dirty="0">
                  <a:latin typeface="+mn-ea"/>
                </a:endParaRPr>
              </a:p>
              <a:p>
                <a:pPr eaLnBrk="0" latinLnBrk="0" hangingPunct="0">
                  <a:lnSpc>
                    <a:spcPct val="150000"/>
                  </a:lnSpc>
                  <a:spcBef>
                    <a:spcPts val="24"/>
                  </a:spcBef>
                </a:pPr>
                <a:r>
                  <a:rPr lang="ko-KR" altLang="en-US" dirty="0">
                    <a:latin typeface="+mn-ea"/>
                    <a:cs typeface="맑은 고딕"/>
                  </a:rPr>
                  <a:t>숫자 </a:t>
                </a:r>
                <a:r>
                  <a:rPr lang="en-US" altLang="ko-KR" dirty="0">
                    <a:latin typeface="+mn-ea"/>
                    <a:cs typeface="맑은 고딕"/>
                  </a:rPr>
                  <a:t>1</a:t>
                </a:r>
                <a:r>
                  <a:rPr lang="ko-KR" altLang="en-US" dirty="0">
                    <a:latin typeface="+mn-ea"/>
                    <a:cs typeface="맑은 고딕"/>
                  </a:rPr>
                  <a:t>이 뽑히는 개수 </a:t>
                </a:r>
                <a:r>
                  <a:rPr lang="en-US" altLang="ko-KR" dirty="0">
                    <a:latin typeface="+mn-ea"/>
                    <a:cs typeface="맑은 고딕"/>
                  </a:rPr>
                  <a:t>X</a:t>
                </a:r>
                <a:r>
                  <a:rPr lang="ko-KR" altLang="en-US" dirty="0">
                    <a:latin typeface="+mn-ea"/>
                    <a:cs typeface="맑은 고딕"/>
                  </a:rPr>
                  <a:t>가 </a:t>
                </a:r>
                <a:r>
                  <a:rPr lang="en-US" altLang="ko-KR" dirty="0">
                    <a:latin typeface="+mn-ea"/>
                    <a:cs typeface="맑은 고딕"/>
                  </a:rPr>
                  <a:t>21</a:t>
                </a:r>
                <a:r>
                  <a:rPr lang="ko-KR" altLang="en-US" dirty="0">
                    <a:latin typeface="+mn-ea"/>
                    <a:cs typeface="맑은 고딕"/>
                  </a:rPr>
                  <a:t>로 나오고</a:t>
                </a:r>
                <a:r>
                  <a:rPr lang="en-US" altLang="ko-KR" dirty="0">
                    <a:latin typeface="+mn-ea"/>
                    <a:cs typeface="맑은 고딕"/>
                  </a:rPr>
                  <a:t>, </a:t>
                </a:r>
                <a:r>
                  <a:rPr lang="ko-KR" altLang="en-US" dirty="0">
                    <a:latin typeface="+mn-ea"/>
                    <a:cs typeface="맑은 고딕"/>
                  </a:rPr>
                  <a:t>그 표준오차는 </a:t>
                </a:r>
                <a14:m>
                  <m:oMath xmlns:m="http://schemas.openxmlformats.org/officeDocument/2006/math">
                    <m:rad>
                      <m:radPr>
                        <m:degHide m:val="on"/>
                        <m:ctrlPr>
                          <a:rPr lang="ko-KR" altLang="en-US" i="1" smtClean="0">
                            <a:latin typeface="Cambria Math" panose="02040503050406030204" pitchFamily="18" charset="0"/>
                          </a:rPr>
                        </m:ctrlPr>
                      </m:radPr>
                      <m:deg/>
                      <m:e>
                        <m:r>
                          <a:rPr lang="en-US" altLang="ko-KR" b="0" i="1" smtClean="0">
                            <a:latin typeface="Cambria Math" panose="02040503050406030204" pitchFamily="18" charset="0"/>
                          </a:rPr>
                          <m:t>100</m:t>
                        </m:r>
                      </m:e>
                    </m:rad>
                    <m:r>
                      <a:rPr lang="en-US" altLang="ko-KR" b="0" i="1" smtClean="0">
                        <a:latin typeface="Cambria Math" panose="02040503050406030204" pitchFamily="18" charset="0"/>
                      </a:rPr>
                      <m:t>⋅</m:t>
                    </m:r>
                    <m:rad>
                      <m:radPr>
                        <m:degHide m:val="on"/>
                        <m:ctrlPr>
                          <a:rPr lang="en-US" altLang="ko-KR" i="1" dirty="0" smtClean="0">
                            <a:latin typeface="Cambria Math" panose="02040503050406030204" pitchFamily="18" charset="0"/>
                          </a:rPr>
                        </m:ctrlPr>
                      </m:radPr>
                      <m:deg/>
                      <m:e>
                        <m:r>
                          <a:rPr lang="en-US" altLang="ko-KR" b="0" i="1" dirty="0" smtClean="0">
                            <a:latin typeface="Cambria Math" panose="02040503050406030204" pitchFamily="18" charset="0"/>
                          </a:rPr>
                          <m:t>0.21∗0.79</m:t>
                        </m:r>
                      </m:e>
                    </m:rad>
                    <m:r>
                      <a:rPr lang="en-US" altLang="ko-KR" b="0" i="1" smtClean="0">
                        <a:latin typeface="Cambria Math" panose="02040503050406030204" pitchFamily="18" charset="0"/>
                      </a:rPr>
                      <m:t>=4.07</m:t>
                    </m:r>
                  </m:oMath>
                </a14:m>
                <a:endParaRPr lang="en-US" altLang="ko-KR" dirty="0">
                  <a:latin typeface="+mn-ea"/>
                  <a:cs typeface="맑은 고딕"/>
                </a:endParaRPr>
              </a:p>
              <a:p>
                <a:pPr eaLnBrk="0" latinLnBrk="0" hangingPunct="0">
                  <a:lnSpc>
                    <a:spcPct val="150000"/>
                  </a:lnSpc>
                  <a:spcBef>
                    <a:spcPts val="24"/>
                  </a:spcBef>
                </a:pPr>
                <a:r>
                  <a:rPr lang="ko-KR" altLang="en-US" dirty="0">
                    <a:latin typeface="+mn-ea"/>
                    <a:cs typeface="맑은 고딕"/>
                  </a:rPr>
                  <a:t>숫자</a:t>
                </a:r>
                <a:r>
                  <a:rPr lang="en-US" altLang="ko-KR" dirty="0">
                    <a:latin typeface="+mn-ea"/>
                    <a:cs typeface="맑은 고딕"/>
                  </a:rPr>
                  <a:t> 5</a:t>
                </a:r>
                <a:r>
                  <a:rPr lang="ko-KR" altLang="en-US" dirty="0">
                    <a:latin typeface="+mn-ea"/>
                    <a:cs typeface="맑은 고딕"/>
                  </a:rPr>
                  <a:t>가 뽑히는 </a:t>
                </a:r>
                <a:r>
                  <a:rPr lang="ko-KR" altLang="en-US" dirty="0" err="1">
                    <a:latin typeface="+mn-ea"/>
                    <a:cs typeface="맑은 고딕"/>
                  </a:rPr>
                  <a:t>새수</a:t>
                </a:r>
                <a:r>
                  <a:rPr lang="ko-KR" altLang="en-US" dirty="0">
                    <a:latin typeface="+mn-ea"/>
                    <a:cs typeface="맑은 고딕"/>
                  </a:rPr>
                  <a:t> </a:t>
                </a:r>
                <a:r>
                  <a:rPr lang="en-US" altLang="ko-KR" dirty="0">
                    <a:latin typeface="+mn-ea"/>
                    <a:cs typeface="맑은 고딕"/>
                  </a:rPr>
                  <a:t>Y</a:t>
                </a:r>
                <a:r>
                  <a:rPr lang="ko-KR" altLang="en-US" dirty="0">
                    <a:latin typeface="+mn-ea"/>
                    <a:cs typeface="맑은 고딕"/>
                  </a:rPr>
                  <a:t>가 </a:t>
                </a:r>
                <a:r>
                  <a:rPr lang="en-US" altLang="ko-KR" dirty="0">
                    <a:latin typeface="+mn-ea"/>
                    <a:cs typeface="맑은 고딕"/>
                  </a:rPr>
                  <a:t>19</a:t>
                </a:r>
                <a:r>
                  <a:rPr lang="ko-KR" altLang="en-US" dirty="0">
                    <a:latin typeface="+mn-ea"/>
                    <a:cs typeface="맑은 고딕"/>
                  </a:rPr>
                  <a:t>로 나오고</a:t>
                </a:r>
                <a:r>
                  <a:rPr lang="en-US" altLang="ko-KR" dirty="0">
                    <a:latin typeface="+mn-ea"/>
                    <a:cs typeface="맑은 고딕"/>
                  </a:rPr>
                  <a:t>, </a:t>
                </a:r>
                <a:r>
                  <a:rPr lang="ko-KR" altLang="en-US" dirty="0">
                    <a:latin typeface="+mn-ea"/>
                    <a:cs typeface="맑은 고딕"/>
                  </a:rPr>
                  <a:t>그 표준오차는 </a:t>
                </a:r>
                <a14:m>
                  <m:oMath xmlns:m="http://schemas.openxmlformats.org/officeDocument/2006/math">
                    <m:rad>
                      <m:radPr>
                        <m:degHide m:val="on"/>
                        <m:ctrlPr>
                          <a:rPr lang="ko-KR" altLang="en-US" i="1">
                            <a:latin typeface="Cambria Math" panose="02040503050406030204" pitchFamily="18" charset="0"/>
                          </a:rPr>
                        </m:ctrlPr>
                      </m:radPr>
                      <m:deg/>
                      <m:e>
                        <m:r>
                          <a:rPr lang="en-US" altLang="ko-KR" i="1">
                            <a:latin typeface="Cambria Math" panose="02040503050406030204" pitchFamily="18" charset="0"/>
                          </a:rPr>
                          <m:t>100</m:t>
                        </m:r>
                      </m:e>
                    </m:rad>
                    <m:r>
                      <a:rPr lang="en-US" altLang="ko-KR" i="1">
                        <a:latin typeface="Cambria Math" panose="02040503050406030204" pitchFamily="18" charset="0"/>
                      </a:rPr>
                      <m:t>⋅</m:t>
                    </m:r>
                    <m:rad>
                      <m:radPr>
                        <m:degHide m:val="on"/>
                        <m:ctrlPr>
                          <a:rPr lang="en-US" altLang="ko-KR" i="1" dirty="0">
                            <a:latin typeface="Cambria Math" panose="02040503050406030204" pitchFamily="18" charset="0"/>
                          </a:rPr>
                        </m:ctrlPr>
                      </m:radPr>
                      <m:deg/>
                      <m:e>
                        <m:r>
                          <a:rPr lang="en-US" altLang="ko-KR" i="1" dirty="0">
                            <a:latin typeface="Cambria Math" panose="02040503050406030204" pitchFamily="18" charset="0"/>
                          </a:rPr>
                          <m:t>0.</m:t>
                        </m:r>
                        <m:r>
                          <a:rPr lang="en-US" altLang="ko-KR" b="0" i="1" dirty="0" smtClean="0">
                            <a:latin typeface="Cambria Math" panose="02040503050406030204" pitchFamily="18" charset="0"/>
                          </a:rPr>
                          <m:t>19</m:t>
                        </m:r>
                        <m:r>
                          <a:rPr lang="en-US" altLang="ko-KR" i="1" dirty="0">
                            <a:latin typeface="Cambria Math" panose="02040503050406030204" pitchFamily="18" charset="0"/>
                          </a:rPr>
                          <m:t>∗0</m:t>
                        </m:r>
                        <m:r>
                          <a:rPr lang="en-US" altLang="ko-KR" b="0" i="1" dirty="0" smtClean="0">
                            <a:latin typeface="Cambria Math" panose="02040503050406030204" pitchFamily="18" charset="0"/>
                          </a:rPr>
                          <m:t>.81</m:t>
                        </m:r>
                      </m:e>
                    </m:rad>
                    <m:r>
                      <a:rPr lang="en-US" altLang="ko-KR" b="0" i="1" dirty="0" smtClean="0">
                        <a:latin typeface="Cambria Math" panose="02040503050406030204" pitchFamily="18" charset="0"/>
                      </a:rPr>
                      <m:t>=3.92</m:t>
                    </m:r>
                  </m:oMath>
                </a14:m>
                <a:endParaRPr lang="en-US" altLang="ko-KR" dirty="0">
                  <a:latin typeface="+mn-ea"/>
                  <a:cs typeface="맑은 고딕"/>
                </a:endParaRPr>
              </a:p>
              <a:p>
                <a:pPr eaLnBrk="0" latinLnBrk="0" hangingPunct="0">
                  <a:lnSpc>
                    <a:spcPct val="150000"/>
                  </a:lnSpc>
                  <a:spcBef>
                    <a:spcPts val="24"/>
                  </a:spcBef>
                </a:pPr>
                <a:endParaRPr lang="en-US" altLang="ko-KR" dirty="0">
                  <a:latin typeface="+mn-ea"/>
                  <a:cs typeface="맑은 고딕"/>
                </a:endParaRPr>
              </a:p>
              <a:p>
                <a:pPr eaLnBrk="0" latinLnBrk="0" hangingPunct="0">
                  <a:lnSpc>
                    <a:spcPct val="150000"/>
                  </a:lnSpc>
                  <a:spcBef>
                    <a:spcPts val="24"/>
                  </a:spcBef>
                </a:pPr>
                <a:r>
                  <a:rPr lang="ko-KR" altLang="en-US" dirty="0">
                    <a:latin typeface="+mn-ea"/>
                    <a:cs typeface="맑은 고딕"/>
                  </a:rPr>
                  <a:t>이 때 </a:t>
                </a:r>
                <a:r>
                  <a:rPr lang="en-US" altLang="ko-KR" dirty="0">
                    <a:latin typeface="+mn-ea"/>
                    <a:cs typeface="맑은 고딕"/>
                  </a:rPr>
                  <a:t>1 </a:t>
                </a:r>
                <a:r>
                  <a:rPr lang="ko-KR" altLang="en-US" dirty="0">
                    <a:latin typeface="+mn-ea"/>
                    <a:cs typeface="맑은 고딕"/>
                  </a:rPr>
                  <a:t>이 뽑히는 개수 </a:t>
                </a:r>
                <a:r>
                  <a:rPr lang="en-US" altLang="ko-KR" dirty="0">
                    <a:latin typeface="+mn-ea"/>
                    <a:cs typeface="맑은 고딕"/>
                  </a:rPr>
                  <a:t>X</a:t>
                </a:r>
                <a:r>
                  <a:rPr lang="ko-KR" altLang="en-US" dirty="0">
                    <a:latin typeface="+mn-ea"/>
                    <a:cs typeface="맑은 고딕"/>
                  </a:rPr>
                  <a:t>와 </a:t>
                </a:r>
                <a:r>
                  <a:rPr lang="en-US" altLang="ko-KR" dirty="0">
                    <a:latin typeface="+mn-ea"/>
                    <a:cs typeface="맑은 고딕"/>
                  </a:rPr>
                  <a:t>5 </a:t>
                </a:r>
                <a:r>
                  <a:rPr lang="ko-KR" altLang="en-US" dirty="0">
                    <a:latin typeface="+mn-ea"/>
                    <a:cs typeface="맑은 고딕"/>
                  </a:rPr>
                  <a:t>가 뽑히는 개수 </a:t>
                </a:r>
                <a:r>
                  <a:rPr lang="en-US" altLang="ko-KR" dirty="0">
                    <a:latin typeface="+mn-ea"/>
                    <a:cs typeface="맑은 고딕"/>
                  </a:rPr>
                  <a:t>Y</a:t>
                </a:r>
                <a:r>
                  <a:rPr lang="ko-KR" altLang="en-US" dirty="0">
                    <a:latin typeface="+mn-ea"/>
                    <a:cs typeface="맑은 고딕"/>
                  </a:rPr>
                  <a:t>간 차이에 대한 표준오차가</a:t>
                </a:r>
                <a:endParaRPr lang="en-US" altLang="ko-KR" dirty="0">
                  <a:latin typeface="+mn-ea"/>
                  <a:cs typeface="맑은 고딕"/>
                </a:endParaRPr>
              </a:p>
              <a:p>
                <a:pPr eaLnBrk="0" latinLnBrk="0" hangingPunct="0">
                  <a:lnSpc>
                    <a:spcPct val="150000"/>
                  </a:lnSpc>
                  <a:spcBef>
                    <a:spcPts val="24"/>
                  </a:spcBef>
                </a:pPr>
                <a14:m>
                  <m:oMath xmlns:m="http://schemas.openxmlformats.org/officeDocument/2006/math">
                    <m:rad>
                      <m:radPr>
                        <m:degHide m:val="on"/>
                        <m:ctrlPr>
                          <a:rPr lang="en-US" altLang="ko-KR" i="1" smtClean="0">
                            <a:latin typeface="Cambria Math" panose="02040503050406030204" pitchFamily="18" charset="0"/>
                          </a:rPr>
                        </m:ctrlPr>
                      </m:radPr>
                      <m:deg/>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4.07</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3.92</m:t>
                            </m:r>
                          </m:e>
                          <m:sup>
                            <m:r>
                              <a:rPr lang="en-US" altLang="ko-KR" b="0" i="1" smtClean="0">
                                <a:latin typeface="Cambria Math" panose="02040503050406030204" pitchFamily="18" charset="0"/>
                              </a:rPr>
                              <m:t>2</m:t>
                            </m:r>
                          </m:sup>
                        </m:sSup>
                      </m:e>
                    </m:rad>
                  </m:oMath>
                </a14:m>
                <a:r>
                  <a:rPr lang="ko-KR" altLang="en-US" dirty="0">
                    <a:latin typeface="+mn-ea"/>
                    <a:cs typeface="맑은 고딕"/>
                  </a:rPr>
                  <a:t>로</a:t>
                </a:r>
                <a:r>
                  <a:rPr lang="en-US" altLang="ko-KR" dirty="0">
                    <a:latin typeface="+mn-ea"/>
                    <a:cs typeface="맑은 고딕"/>
                  </a:rPr>
                  <a:t> </a:t>
                </a:r>
                <a:r>
                  <a:rPr lang="ko-KR" altLang="en-US" dirty="0">
                    <a:latin typeface="+mn-ea"/>
                    <a:cs typeface="맑은 고딕"/>
                  </a:rPr>
                  <a:t>계산되는가</a:t>
                </a:r>
                <a:r>
                  <a:rPr lang="en-US" altLang="ko-KR" dirty="0">
                    <a:latin typeface="+mn-ea"/>
                    <a:cs typeface="맑은 고딕"/>
                  </a:rPr>
                  <a:t>? </a:t>
                </a:r>
              </a:p>
              <a:p>
                <a:pPr eaLnBrk="0" latinLnBrk="0" hangingPunct="0">
                  <a:lnSpc>
                    <a:spcPct val="150000"/>
                  </a:lnSpc>
                  <a:spcBef>
                    <a:spcPts val="24"/>
                  </a:spcBef>
                </a:pPr>
                <a:endParaRPr lang="en-US" altLang="ko-KR" dirty="0">
                  <a:latin typeface="+mn-ea"/>
                  <a:cs typeface="맑은 고딕"/>
                </a:endParaRPr>
              </a:p>
              <a:p>
                <a:pPr eaLnBrk="0" latinLnBrk="0" hangingPunct="0">
                  <a:lnSpc>
                    <a:spcPct val="150000"/>
                  </a:lnSpc>
                  <a:spcBef>
                    <a:spcPts val="24"/>
                  </a:spcBef>
                </a:pPr>
                <a:r>
                  <a:rPr lang="ko-KR" altLang="en-US" dirty="0">
                    <a:latin typeface="+mn-ea"/>
                    <a:cs typeface="맑은 고딕"/>
                  </a:rPr>
                  <a:t>그렇지 않다</a:t>
                </a:r>
                <a:r>
                  <a:rPr lang="en-US" altLang="ko-KR" dirty="0">
                    <a:latin typeface="+mn-ea"/>
                    <a:cs typeface="맑은 고딕"/>
                  </a:rPr>
                  <a:t>. </a:t>
                </a:r>
                <a:r>
                  <a:rPr lang="ko-KR" altLang="en-US" b="1" dirty="0">
                    <a:solidFill>
                      <a:srgbClr val="FF0000"/>
                    </a:solidFill>
                    <a:latin typeface="+mn-ea"/>
                    <a:cs typeface="맑은 고딕"/>
                  </a:rPr>
                  <a:t>한 숫자가 많이 뽑히면 다른 숫자는 적게 뽑히게 되므로 </a:t>
                </a:r>
                <a:r>
                  <a:rPr lang="en-US" altLang="ko-KR" b="1" dirty="0">
                    <a:solidFill>
                      <a:srgbClr val="FF0000"/>
                    </a:solidFill>
                    <a:latin typeface="+mn-ea"/>
                    <a:cs typeface="맑은 고딕"/>
                  </a:rPr>
                  <a:t>1</a:t>
                </a:r>
                <a:r>
                  <a:rPr lang="ko-KR" altLang="en-US" b="1" dirty="0">
                    <a:solidFill>
                      <a:srgbClr val="FF0000"/>
                    </a:solidFill>
                    <a:latin typeface="+mn-ea"/>
                    <a:cs typeface="맑은 고딕"/>
                  </a:rPr>
                  <a:t>이 뽑히는 개수 </a:t>
                </a:r>
                <a:r>
                  <a:rPr lang="en-US" altLang="ko-KR" b="1" dirty="0">
                    <a:solidFill>
                      <a:srgbClr val="FF0000"/>
                    </a:solidFill>
                    <a:latin typeface="+mn-ea"/>
                    <a:cs typeface="맑은 고딕"/>
                  </a:rPr>
                  <a:t>X</a:t>
                </a:r>
                <a:r>
                  <a:rPr lang="ko-KR" altLang="en-US" b="1" dirty="0">
                    <a:solidFill>
                      <a:srgbClr val="FF0000"/>
                    </a:solidFill>
                    <a:latin typeface="+mn-ea"/>
                    <a:cs typeface="맑은 고딕"/>
                  </a:rPr>
                  <a:t>와 </a:t>
                </a:r>
                <a:r>
                  <a:rPr lang="en-US" altLang="ko-KR" b="1" dirty="0">
                    <a:solidFill>
                      <a:srgbClr val="FF0000"/>
                    </a:solidFill>
                    <a:latin typeface="+mn-ea"/>
                    <a:cs typeface="맑은 고딕"/>
                  </a:rPr>
                  <a:t>5</a:t>
                </a:r>
                <a:r>
                  <a:rPr lang="ko-KR" altLang="en-US" b="1" dirty="0">
                    <a:solidFill>
                      <a:srgbClr val="FF0000"/>
                    </a:solidFill>
                    <a:latin typeface="+mn-ea"/>
                    <a:cs typeface="맑은 고딕"/>
                  </a:rPr>
                  <a:t>가 뽑히는 개수 </a:t>
                </a:r>
                <a:r>
                  <a:rPr lang="en-US" altLang="ko-KR" b="1" dirty="0">
                    <a:solidFill>
                      <a:srgbClr val="FF0000"/>
                    </a:solidFill>
                    <a:latin typeface="+mn-ea"/>
                    <a:cs typeface="맑은 고딕"/>
                  </a:rPr>
                  <a:t>Y</a:t>
                </a:r>
                <a:r>
                  <a:rPr lang="ko-KR" altLang="en-US" b="1" dirty="0">
                    <a:solidFill>
                      <a:srgbClr val="FF0000"/>
                    </a:solidFill>
                    <a:latin typeface="+mn-ea"/>
                    <a:cs typeface="맑은 고딕"/>
                  </a:rPr>
                  <a:t>가 독립일 수 없다</a:t>
                </a:r>
                <a:r>
                  <a:rPr lang="en-US" altLang="ko-KR" b="1" dirty="0">
                    <a:solidFill>
                      <a:srgbClr val="FF0000"/>
                    </a:solidFill>
                    <a:latin typeface="+mn-ea"/>
                    <a:cs typeface="맑은 고딕"/>
                  </a:rPr>
                  <a:t>. </a:t>
                </a:r>
                <a:r>
                  <a:rPr lang="ko-KR" altLang="en-US" b="1" dirty="0">
                    <a:solidFill>
                      <a:srgbClr val="FF0000"/>
                    </a:solidFill>
                    <a:latin typeface="+mn-ea"/>
                    <a:cs typeface="맑은 고딕"/>
                  </a:rPr>
                  <a:t>제곱근 </a:t>
                </a:r>
                <a:r>
                  <a:rPr lang="ko-KR" altLang="en-US" b="1" dirty="0" err="1">
                    <a:solidFill>
                      <a:srgbClr val="FF0000"/>
                    </a:solidFill>
                    <a:latin typeface="+mn-ea"/>
                    <a:cs typeface="맑은 고딕"/>
                  </a:rPr>
                  <a:t>분산합</a:t>
                </a:r>
                <a:r>
                  <a:rPr lang="ko-KR" altLang="en-US" b="1" dirty="0">
                    <a:solidFill>
                      <a:srgbClr val="FF0000"/>
                    </a:solidFill>
                    <a:latin typeface="+mn-ea"/>
                    <a:cs typeface="맑은 고딕"/>
                  </a:rPr>
                  <a:t> 공식을 사용할 수 없다</a:t>
                </a:r>
                <a:r>
                  <a:rPr lang="en-US" altLang="ko-KR" b="1" dirty="0">
                    <a:solidFill>
                      <a:srgbClr val="FF0000"/>
                    </a:solidFill>
                    <a:latin typeface="+mn-ea"/>
                    <a:cs typeface="맑은 고딕"/>
                  </a:rPr>
                  <a:t>.</a:t>
                </a:r>
                <a:endParaRPr lang="ko-KR" altLang="en-US" b="1" dirty="0">
                  <a:solidFill>
                    <a:srgbClr val="FF0000"/>
                  </a:solidFill>
                  <a:latin typeface="+mn-ea"/>
                  <a:cs typeface="맑은 고딕"/>
                </a:endParaRPr>
              </a:p>
            </p:txBody>
          </p:sp>
        </mc:Choice>
        <mc:Fallback xmlns="">
          <p:sp>
            <p:nvSpPr>
              <p:cNvPr id="58388" name="Text Box 20"/>
              <p:cNvSpPr txBox="1">
                <a:spLocks noRot="1" noChangeAspect="1" noMove="1" noResize="1" noEditPoints="1" noAdjustHandles="1" noChangeArrowheads="1" noChangeShapeType="1" noTextEdit="1"/>
              </p:cNvSpPr>
              <p:nvPr/>
            </p:nvSpPr>
            <p:spPr bwMode="auto">
              <a:xfrm>
                <a:off x="1988543" y="2181042"/>
                <a:ext cx="9072562" cy="3961084"/>
              </a:xfrm>
              <a:prstGeom prst="rect">
                <a:avLst/>
              </a:prstGeom>
              <a:blipFill>
                <a:blip r:embed="rId2"/>
                <a:stretch>
                  <a:fillRect l="-538" b="-154"/>
                </a:stretch>
              </a:blipFill>
              <a:ln w="9525">
                <a:noFill/>
                <a:miter lim="800000"/>
                <a:headEnd/>
                <a:tailEnd/>
              </a:ln>
              <a:effectLst/>
            </p:spPr>
            <p:txBody>
              <a:bodyPr/>
              <a:lstStyle/>
              <a:p>
                <a:r>
                  <a:rPr lang="ko-KR" altLang="en-US">
                    <a:noFill/>
                  </a:rPr>
                  <a:t> </a:t>
                </a:r>
              </a:p>
            </p:txBody>
          </p:sp>
        </mc:Fallback>
      </mc:AlternateContent>
      <p:sp>
        <p:nvSpPr>
          <p:cNvPr id="95243" name="제목 23"/>
          <p:cNvSpPr>
            <a:spLocks noGrp="1"/>
          </p:cNvSpPr>
          <p:nvPr>
            <p:ph type="title"/>
          </p:nvPr>
        </p:nvSpPr>
        <p:spPr/>
        <p:txBody>
          <a:bodyPr/>
          <a:lstStyle/>
          <a:p>
            <a:r>
              <a:rPr lang="en-US" altLang="ko-KR" sz="4000" dirty="0">
                <a:cs typeface="맑은 고딕"/>
              </a:rPr>
              <a:t>1. </a:t>
            </a:r>
            <a:r>
              <a:rPr lang="ko-KR" altLang="en-US" sz="4000" dirty="0">
                <a:cs typeface="맑은 고딕"/>
              </a:rPr>
              <a:t>평균의 차이에 대한 표준오차</a:t>
            </a:r>
          </a:p>
        </p:txBody>
      </p:sp>
      <p:sp>
        <p:nvSpPr>
          <p:cNvPr id="7" name="AutoShape 5"/>
          <p:cNvSpPr>
            <a:spLocks noChangeArrowheads="1"/>
          </p:cNvSpPr>
          <p:nvPr/>
        </p:nvSpPr>
        <p:spPr bwMode="auto">
          <a:xfrm>
            <a:off x="1988543" y="1633532"/>
            <a:ext cx="3537045"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두 표본평균의 차이의 표준오차</a:t>
            </a:r>
            <a:endParaRPr lang="en-US" altLang="ko-KR" b="1" dirty="0"/>
          </a:p>
        </p:txBody>
      </p:sp>
    </p:spTree>
    <p:extLst>
      <p:ext uri="{BB962C8B-B14F-4D97-AF65-F5344CB8AC3E}">
        <p14:creationId xmlns:p14="http://schemas.microsoft.com/office/powerpoint/2010/main" val="180289344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marL="609600" indent="-609600"/>
            <a:r>
              <a:rPr lang="en-US" altLang="ko-KR" sz="4000" dirty="0">
                <a:cs typeface="맑은 고딕"/>
              </a:rPr>
              <a:t>2. </a:t>
            </a:r>
            <a:r>
              <a:rPr lang="ko-KR" altLang="en-US" sz="4000" dirty="0">
                <a:cs typeface="맑은 고딕"/>
              </a:rPr>
              <a:t>두 평균의 비교</a:t>
            </a:r>
          </a:p>
        </p:txBody>
      </p:sp>
      <p:sp>
        <p:nvSpPr>
          <p:cNvPr id="22967" name="Text Box 439"/>
          <p:cNvSpPr txBox="1">
            <a:spLocks noChangeArrowheads="1"/>
          </p:cNvSpPr>
          <p:nvPr/>
        </p:nvSpPr>
        <p:spPr bwMode="auto">
          <a:xfrm>
            <a:off x="1905000" y="2372395"/>
            <a:ext cx="8548718" cy="3091680"/>
          </a:xfrm>
          <a:prstGeom prst="rect">
            <a:avLst/>
          </a:prstGeom>
          <a:noFill/>
          <a:ln w="9525">
            <a:noFill/>
            <a:miter lim="800000"/>
            <a:headEnd/>
            <a:tailEnd/>
          </a:ln>
          <a:effectLst/>
        </p:spPr>
        <p:txBody>
          <a:bodyPr wrap="square">
            <a:spAutoFit/>
          </a:bodyPr>
          <a:lstStyle/>
          <a:p>
            <a:pPr algn="just" eaLnBrk="0" latinLnBrk="0" hangingPunct="0">
              <a:lnSpc>
                <a:spcPct val="150000"/>
              </a:lnSpc>
              <a:spcBef>
                <a:spcPts val="24"/>
              </a:spcBef>
              <a:defRPr/>
            </a:pPr>
            <a:r>
              <a:rPr lang="ko-KR" altLang="en-US" dirty="0">
                <a:latin typeface="+mn-ea"/>
              </a:rPr>
              <a:t>매년 전국적으로 고등학교 </a:t>
            </a:r>
            <a:r>
              <a:rPr lang="en-US" altLang="ko-KR" dirty="0">
                <a:latin typeface="+mn-ea"/>
              </a:rPr>
              <a:t>1</a:t>
            </a:r>
            <a:r>
              <a:rPr lang="ko-KR" altLang="en-US" dirty="0">
                <a:latin typeface="+mn-ea"/>
              </a:rPr>
              <a:t>학년생을 무작위로 </a:t>
            </a:r>
            <a:r>
              <a:rPr lang="en-US" altLang="ko-KR" dirty="0">
                <a:latin typeface="+mn-ea"/>
              </a:rPr>
              <a:t>1,000</a:t>
            </a:r>
            <a:r>
              <a:rPr lang="ko-KR" altLang="en-US" dirty="0">
                <a:latin typeface="+mn-ea"/>
              </a:rPr>
              <a:t>명 뽑아 수학시험을 치르게 한다</a:t>
            </a:r>
            <a:r>
              <a:rPr lang="en-US" altLang="ko-KR" dirty="0">
                <a:latin typeface="+mn-ea"/>
              </a:rPr>
              <a:t>.   </a:t>
            </a:r>
            <a:endParaRPr lang="en-US" altLang="ko-KR" sz="2800" dirty="0">
              <a:latin typeface="+mn-ea"/>
            </a:endParaRPr>
          </a:p>
          <a:p>
            <a:pPr marL="741600" indent="-349200" algn="just" eaLnBrk="0" latinLnBrk="0" hangingPunct="0">
              <a:lnSpc>
                <a:spcPct val="150000"/>
              </a:lnSpc>
              <a:spcBef>
                <a:spcPts val="24"/>
              </a:spcBef>
              <a:buFont typeface="Arial" panose="020B0604020202020204" pitchFamily="34" charset="0"/>
              <a:buChar char="•"/>
              <a:defRPr/>
            </a:pPr>
            <a:r>
              <a:rPr lang="en-US" altLang="ko-KR" sz="1600" dirty="0">
                <a:latin typeface="+mn-ea"/>
              </a:rPr>
              <a:t>2002</a:t>
            </a:r>
            <a:r>
              <a:rPr lang="ko-KR" altLang="en-US" sz="1600" dirty="0">
                <a:latin typeface="+mn-ea"/>
              </a:rPr>
              <a:t>년과 </a:t>
            </a:r>
            <a:r>
              <a:rPr lang="en-US" altLang="ko-KR" sz="1600" dirty="0">
                <a:latin typeface="+mn-ea"/>
              </a:rPr>
              <a:t>2013</a:t>
            </a:r>
            <a:r>
              <a:rPr lang="ko-KR" altLang="en-US" sz="1600" dirty="0">
                <a:latin typeface="+mn-ea"/>
              </a:rPr>
              <a:t>년을 비교하면 다음과 같다</a:t>
            </a:r>
            <a:r>
              <a:rPr lang="en-US" altLang="ko-KR" sz="1600" dirty="0">
                <a:latin typeface="+mn-ea"/>
              </a:rPr>
              <a:t>.</a:t>
            </a:r>
          </a:p>
          <a:p>
            <a:pPr marL="741600" indent="-349200" algn="just" eaLnBrk="0" latinLnBrk="0" hangingPunct="0">
              <a:lnSpc>
                <a:spcPct val="150000"/>
              </a:lnSpc>
              <a:spcBef>
                <a:spcPts val="24"/>
              </a:spcBef>
              <a:buFont typeface="Arial" panose="020B0604020202020204" pitchFamily="34" charset="0"/>
              <a:buChar char="•"/>
              <a:defRPr/>
            </a:pPr>
            <a:endParaRPr lang="en-US" altLang="ko-KR" sz="1600" dirty="0">
              <a:latin typeface="+mn-ea"/>
            </a:endParaRPr>
          </a:p>
          <a:p>
            <a:pPr marL="741600" indent="-349200" algn="just" eaLnBrk="0" latinLnBrk="0" hangingPunct="0">
              <a:lnSpc>
                <a:spcPct val="150000"/>
              </a:lnSpc>
              <a:spcBef>
                <a:spcPts val="24"/>
              </a:spcBef>
              <a:defRPr/>
            </a:pPr>
            <a:r>
              <a:rPr lang="en-US" altLang="ko-KR" sz="1600" dirty="0">
                <a:latin typeface="+mn-ea"/>
              </a:rPr>
              <a:t>     2002</a:t>
            </a:r>
            <a:r>
              <a:rPr lang="ko-KR" altLang="en-US" sz="1600" dirty="0">
                <a:latin typeface="+mn-ea"/>
              </a:rPr>
              <a:t>년</a:t>
            </a:r>
            <a:r>
              <a:rPr lang="en-US" altLang="ko-KR" sz="1600" dirty="0">
                <a:latin typeface="+mn-ea"/>
              </a:rPr>
              <a:t>:</a:t>
            </a:r>
            <a:r>
              <a:rPr lang="ko-KR" altLang="en-US" sz="1600" dirty="0">
                <a:latin typeface="+mn-ea"/>
              </a:rPr>
              <a:t> 평균 </a:t>
            </a:r>
            <a:r>
              <a:rPr lang="en-US" altLang="ko-KR" sz="1600" dirty="0">
                <a:latin typeface="+mn-ea"/>
              </a:rPr>
              <a:t>= 64</a:t>
            </a:r>
            <a:r>
              <a:rPr lang="ko-KR" altLang="en-US" sz="1600" dirty="0">
                <a:latin typeface="+mn-ea"/>
              </a:rPr>
              <a:t>점       표준편차 </a:t>
            </a:r>
            <a:r>
              <a:rPr lang="en-US" altLang="ko-KR" sz="1600" dirty="0">
                <a:latin typeface="+mn-ea"/>
              </a:rPr>
              <a:t>= 11</a:t>
            </a:r>
            <a:r>
              <a:rPr lang="ko-KR" altLang="en-US" sz="1600" dirty="0">
                <a:latin typeface="+mn-ea"/>
              </a:rPr>
              <a:t>점</a:t>
            </a:r>
          </a:p>
          <a:p>
            <a:pPr marL="741600" indent="-349200" algn="just" eaLnBrk="0" latinLnBrk="0" hangingPunct="0">
              <a:lnSpc>
                <a:spcPct val="150000"/>
              </a:lnSpc>
              <a:spcBef>
                <a:spcPts val="24"/>
              </a:spcBef>
              <a:defRPr/>
            </a:pPr>
            <a:r>
              <a:rPr lang="en-US" altLang="ko-KR" sz="1600" dirty="0">
                <a:latin typeface="+mn-ea"/>
              </a:rPr>
              <a:t>     2013</a:t>
            </a:r>
            <a:r>
              <a:rPr lang="ko-KR" altLang="en-US" sz="1600" dirty="0">
                <a:latin typeface="+mn-ea"/>
              </a:rPr>
              <a:t>년</a:t>
            </a:r>
            <a:r>
              <a:rPr lang="en-US" altLang="ko-KR" sz="1600" dirty="0">
                <a:latin typeface="+mn-ea"/>
              </a:rPr>
              <a:t>:</a:t>
            </a:r>
            <a:r>
              <a:rPr lang="ko-KR" altLang="en-US" sz="1600" dirty="0">
                <a:latin typeface="+mn-ea"/>
              </a:rPr>
              <a:t> 평균 </a:t>
            </a:r>
            <a:r>
              <a:rPr lang="en-US" altLang="ko-KR" sz="1600" dirty="0">
                <a:latin typeface="+mn-ea"/>
              </a:rPr>
              <a:t>= 66</a:t>
            </a:r>
            <a:r>
              <a:rPr lang="ko-KR" altLang="en-US" sz="1600" dirty="0">
                <a:latin typeface="+mn-ea"/>
              </a:rPr>
              <a:t>점       표준편차 </a:t>
            </a:r>
            <a:r>
              <a:rPr lang="en-US" altLang="ko-KR" sz="1600" dirty="0">
                <a:latin typeface="+mn-ea"/>
              </a:rPr>
              <a:t>= 10</a:t>
            </a:r>
            <a:r>
              <a:rPr lang="ko-KR" altLang="en-US" sz="1600" dirty="0">
                <a:latin typeface="+mn-ea"/>
              </a:rPr>
              <a:t>점</a:t>
            </a:r>
          </a:p>
          <a:p>
            <a:pPr marL="741600" indent="-349200" algn="just" eaLnBrk="0" latinLnBrk="0" hangingPunct="0">
              <a:lnSpc>
                <a:spcPct val="150000"/>
              </a:lnSpc>
              <a:spcBef>
                <a:spcPts val="24"/>
              </a:spcBef>
              <a:defRPr/>
            </a:pPr>
            <a:endParaRPr lang="en-US" altLang="ko-KR" sz="1600" dirty="0">
              <a:latin typeface="+mn-ea"/>
            </a:endParaRPr>
          </a:p>
          <a:p>
            <a:pPr marL="741600" indent="-349200" algn="just" eaLnBrk="0" latinLnBrk="0" hangingPunct="0">
              <a:lnSpc>
                <a:spcPct val="150000"/>
              </a:lnSpc>
              <a:spcBef>
                <a:spcPts val="24"/>
              </a:spcBef>
              <a:buFont typeface="Arial" panose="020B0604020202020204" pitchFamily="34" charset="0"/>
              <a:buChar char="•"/>
              <a:defRPr/>
            </a:pPr>
            <a:r>
              <a:rPr lang="ko-KR" altLang="en-US" sz="1600" dirty="0">
                <a:latin typeface="+mn-ea"/>
              </a:rPr>
              <a:t>이러한 평균의 차이는 실질적인가 아니면 우연의 산물인가</a:t>
            </a:r>
            <a:r>
              <a:rPr lang="en-US" altLang="ko-KR" sz="1600" dirty="0">
                <a:latin typeface="+mn-ea"/>
              </a:rPr>
              <a:t>?</a:t>
            </a:r>
          </a:p>
        </p:txBody>
      </p:sp>
      <p:sp>
        <p:nvSpPr>
          <p:cNvPr id="4" name="AutoShape 5"/>
          <p:cNvSpPr>
            <a:spLocks noChangeArrowheads="1"/>
          </p:cNvSpPr>
          <p:nvPr/>
        </p:nvSpPr>
        <p:spPr bwMode="auto">
          <a:xfrm>
            <a:off x="1988543" y="1537065"/>
            <a:ext cx="193031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두 평균의 비교</a:t>
            </a:r>
            <a:endParaRPr lang="en-US" altLang="ko-KR" b="1" dirty="0"/>
          </a:p>
        </p:txBody>
      </p:sp>
    </p:spTree>
    <p:extLst>
      <p:ext uri="{BB962C8B-B14F-4D97-AF65-F5344CB8AC3E}">
        <p14:creationId xmlns:p14="http://schemas.microsoft.com/office/powerpoint/2010/main" val="1428511841"/>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13"/>
          <p:cNvSpPr>
            <a:spLocks noGrp="1" noChangeArrowheads="1"/>
          </p:cNvSpPr>
          <p:nvPr>
            <p:ph type="title"/>
          </p:nvPr>
        </p:nvSpPr>
        <p:spPr/>
        <p:txBody>
          <a:bodyPr/>
          <a:lstStyle/>
          <a:p>
            <a:pPr marL="609600" indent="-609600"/>
            <a:r>
              <a:rPr lang="en-US" altLang="ko-KR" sz="4000" dirty="0">
                <a:cs typeface="맑은 고딕"/>
              </a:rPr>
              <a:t>2. </a:t>
            </a:r>
            <a:r>
              <a:rPr lang="ko-KR" altLang="en-US" sz="4000" dirty="0">
                <a:cs typeface="맑은 고딕"/>
              </a:rPr>
              <a:t>두 평균의 비교</a:t>
            </a:r>
          </a:p>
        </p:txBody>
      </p:sp>
      <p:grpSp>
        <p:nvGrpSpPr>
          <p:cNvPr id="105474" name="Group 45"/>
          <p:cNvGrpSpPr>
            <a:grpSpLocks/>
          </p:cNvGrpSpPr>
          <p:nvPr/>
        </p:nvGrpSpPr>
        <p:grpSpPr bwMode="auto">
          <a:xfrm>
            <a:off x="2450621" y="3147616"/>
            <a:ext cx="2057400" cy="1433512"/>
            <a:chOff x="576" y="2016"/>
            <a:chExt cx="1296" cy="903"/>
          </a:xfrm>
        </p:grpSpPr>
        <p:grpSp>
          <p:nvGrpSpPr>
            <p:cNvPr id="105490" name="Group 18"/>
            <p:cNvGrpSpPr>
              <a:grpSpLocks/>
            </p:cNvGrpSpPr>
            <p:nvPr/>
          </p:nvGrpSpPr>
          <p:grpSpPr bwMode="auto">
            <a:xfrm>
              <a:off x="576" y="2016"/>
              <a:ext cx="1296" cy="672"/>
              <a:chOff x="3696" y="2112"/>
              <a:chExt cx="1392" cy="720"/>
            </a:xfrm>
          </p:grpSpPr>
          <p:grpSp>
            <p:nvGrpSpPr>
              <p:cNvPr id="105493" name="Group 19"/>
              <p:cNvGrpSpPr>
                <a:grpSpLocks/>
              </p:cNvGrpSpPr>
              <p:nvPr/>
            </p:nvGrpSpPr>
            <p:grpSpPr bwMode="auto">
              <a:xfrm>
                <a:off x="3696" y="2112"/>
                <a:ext cx="1392" cy="720"/>
                <a:chOff x="3024" y="2592"/>
                <a:chExt cx="1152" cy="845"/>
              </a:xfrm>
            </p:grpSpPr>
            <p:sp>
              <p:nvSpPr>
                <p:cNvPr id="105500" name="AutoShape 20"/>
                <p:cNvSpPr>
                  <a:spLocks noChangeArrowheads="1"/>
                </p:cNvSpPr>
                <p:nvPr/>
              </p:nvSpPr>
              <p:spPr bwMode="auto">
                <a:xfrm>
                  <a:off x="3024" y="2592"/>
                  <a:ext cx="1152" cy="845"/>
                </a:xfrm>
                <a:prstGeom prst="cube">
                  <a:avLst>
                    <a:gd name="adj" fmla="val 25000"/>
                  </a:avLst>
                </a:prstGeom>
                <a:noFill/>
                <a:ln w="9525">
                  <a:solidFill>
                    <a:schemeClr val="tx1"/>
                  </a:solidFill>
                  <a:miter lim="800000"/>
                  <a:headEnd/>
                  <a:tailEnd/>
                </a:ln>
              </p:spPr>
              <p:txBody>
                <a:bodyPr wrap="none" anchor="ctr"/>
                <a:lstStyle/>
                <a:p>
                  <a:pPr eaLnBrk="0" latinLnBrk="0" hangingPunct="0"/>
                  <a:endParaRPr lang="ko-KR" altLang="en-US">
                    <a:ea typeface="맑은 고딕"/>
                    <a:cs typeface="맑은 고딕"/>
                  </a:endParaRPr>
                </a:p>
              </p:txBody>
            </p:sp>
            <p:sp>
              <p:nvSpPr>
                <p:cNvPr id="105501" name="Oval 21"/>
                <p:cNvSpPr>
                  <a:spLocks noChangeArrowheads="1"/>
                </p:cNvSpPr>
                <p:nvPr/>
              </p:nvSpPr>
              <p:spPr bwMode="auto">
                <a:xfrm>
                  <a:off x="3360" y="2640"/>
                  <a:ext cx="460" cy="115"/>
                </a:xfrm>
                <a:prstGeom prst="ellipse">
                  <a:avLst/>
                </a:prstGeom>
                <a:noFill/>
                <a:ln w="9525">
                  <a:solidFill>
                    <a:schemeClr val="tx1"/>
                  </a:solidFill>
                  <a:round/>
                  <a:headEnd/>
                  <a:tailEnd/>
                </a:ln>
              </p:spPr>
              <p:txBody>
                <a:bodyPr wrap="none" anchor="ctr"/>
                <a:lstStyle/>
                <a:p>
                  <a:pPr eaLnBrk="0" latinLnBrk="0" hangingPunct="0"/>
                  <a:endParaRPr lang="ko-KR" altLang="en-US">
                    <a:ea typeface="맑은 고딕"/>
                    <a:cs typeface="맑은 고딕"/>
                  </a:endParaRPr>
                </a:p>
              </p:txBody>
            </p:sp>
          </p:grpSp>
          <p:sp>
            <p:nvSpPr>
              <p:cNvPr id="105497" name="Rectangle 25"/>
              <p:cNvSpPr>
                <a:spLocks noChangeArrowheads="1"/>
              </p:cNvSpPr>
              <p:nvPr/>
            </p:nvSpPr>
            <p:spPr bwMode="auto">
              <a:xfrm rot="-1200000">
                <a:off x="3744" y="2400"/>
                <a:ext cx="480" cy="192"/>
              </a:xfrm>
              <a:prstGeom prst="rect">
                <a:avLst/>
              </a:prstGeom>
              <a:noFill/>
              <a:ln w="9525">
                <a:solidFill>
                  <a:schemeClr val="tx1"/>
                </a:solidFill>
                <a:miter lim="800000"/>
                <a:headEnd/>
                <a:tailEnd/>
              </a:ln>
            </p:spPr>
            <p:txBody>
              <a:bodyPr wrap="none" anchor="ctr"/>
              <a:lstStyle/>
              <a:p>
                <a:pPr algn="ctr" eaLnBrk="0" latinLnBrk="0" hangingPunct="0"/>
                <a:r>
                  <a:rPr lang="en-US" altLang="ko-KR">
                    <a:ea typeface="맑은 고딕"/>
                    <a:cs typeface="맑은 고딕"/>
                  </a:rPr>
                  <a:t>97</a:t>
                </a:r>
              </a:p>
            </p:txBody>
          </p:sp>
          <p:sp>
            <p:nvSpPr>
              <p:cNvPr id="105498" name="Rectangle 26"/>
              <p:cNvSpPr>
                <a:spLocks noChangeArrowheads="1"/>
              </p:cNvSpPr>
              <p:nvPr/>
            </p:nvSpPr>
            <p:spPr bwMode="auto">
              <a:xfrm rot="600000">
                <a:off x="4368" y="2352"/>
                <a:ext cx="480" cy="192"/>
              </a:xfrm>
              <a:prstGeom prst="rect">
                <a:avLst/>
              </a:prstGeom>
              <a:noFill/>
              <a:ln w="9525">
                <a:solidFill>
                  <a:schemeClr val="tx1"/>
                </a:solidFill>
                <a:miter lim="800000"/>
                <a:headEnd/>
                <a:tailEnd/>
              </a:ln>
            </p:spPr>
            <p:txBody>
              <a:bodyPr wrap="none" anchor="ctr"/>
              <a:lstStyle/>
              <a:p>
                <a:pPr algn="ctr" eaLnBrk="0" latinLnBrk="0" hangingPunct="0"/>
                <a:r>
                  <a:rPr lang="en-US" altLang="ko-KR" dirty="0">
                    <a:ea typeface="맑은 고딕"/>
                    <a:cs typeface="맑은 고딕"/>
                  </a:rPr>
                  <a:t>88</a:t>
                </a:r>
              </a:p>
            </p:txBody>
          </p:sp>
          <p:sp>
            <p:nvSpPr>
              <p:cNvPr id="105499" name="Rectangle 27"/>
              <p:cNvSpPr>
                <a:spLocks noChangeArrowheads="1"/>
              </p:cNvSpPr>
              <p:nvPr/>
            </p:nvSpPr>
            <p:spPr bwMode="auto">
              <a:xfrm rot="900000">
                <a:off x="4032" y="2544"/>
                <a:ext cx="480" cy="192"/>
              </a:xfrm>
              <a:prstGeom prst="rect">
                <a:avLst/>
              </a:prstGeom>
              <a:noFill/>
              <a:ln w="9525">
                <a:solidFill>
                  <a:schemeClr val="tx1"/>
                </a:solidFill>
                <a:miter lim="800000"/>
                <a:headEnd/>
                <a:tailEnd/>
              </a:ln>
            </p:spPr>
            <p:txBody>
              <a:bodyPr wrap="none" anchor="ctr"/>
              <a:lstStyle/>
              <a:p>
                <a:pPr algn="ctr" eaLnBrk="0" latinLnBrk="0" hangingPunct="0"/>
                <a:r>
                  <a:rPr lang="en-US" altLang="ko-KR">
                    <a:ea typeface="맑은 고딕"/>
                    <a:cs typeface="맑은 고딕"/>
                  </a:rPr>
                  <a:t>35</a:t>
                </a:r>
              </a:p>
            </p:txBody>
          </p:sp>
        </p:grpSp>
        <p:sp>
          <p:nvSpPr>
            <p:cNvPr id="105492" name="Text Box 41"/>
            <p:cNvSpPr txBox="1">
              <a:spLocks noChangeArrowheads="1"/>
            </p:cNvSpPr>
            <p:nvPr/>
          </p:nvSpPr>
          <p:spPr bwMode="auto">
            <a:xfrm>
              <a:off x="720" y="2688"/>
              <a:ext cx="960" cy="231"/>
            </a:xfrm>
            <a:prstGeom prst="rect">
              <a:avLst/>
            </a:prstGeom>
            <a:noFill/>
            <a:ln w="9525">
              <a:noFill/>
              <a:miter lim="800000"/>
              <a:headEnd/>
              <a:tailEnd/>
            </a:ln>
          </p:spPr>
          <p:txBody>
            <a:bodyPr>
              <a:spAutoFit/>
            </a:bodyPr>
            <a:lstStyle/>
            <a:p>
              <a:pPr eaLnBrk="0" latinLnBrk="0" hangingPunct="0">
                <a:spcBef>
                  <a:spcPct val="50000"/>
                </a:spcBef>
              </a:pPr>
              <a:r>
                <a:rPr lang="en-US" altLang="ko-KR" dirty="0">
                  <a:ea typeface="맑은 고딕"/>
                  <a:cs typeface="맑은 고딕"/>
                </a:rPr>
                <a:t>2002</a:t>
              </a:r>
              <a:r>
                <a:rPr lang="ko-KR" altLang="en-US" dirty="0">
                  <a:ea typeface="맑은 고딕"/>
                  <a:cs typeface="맑은 고딕"/>
                </a:rPr>
                <a:t>년 상자</a:t>
              </a:r>
            </a:p>
          </p:txBody>
        </p:sp>
      </p:grpSp>
      <p:grpSp>
        <p:nvGrpSpPr>
          <p:cNvPr id="105475" name="Group 43"/>
          <p:cNvGrpSpPr>
            <a:grpSpLocks/>
          </p:cNvGrpSpPr>
          <p:nvPr/>
        </p:nvGrpSpPr>
        <p:grpSpPr bwMode="auto">
          <a:xfrm>
            <a:off x="5403047" y="3147616"/>
            <a:ext cx="2057400" cy="1433512"/>
            <a:chOff x="2448" y="2016"/>
            <a:chExt cx="1296" cy="903"/>
          </a:xfrm>
        </p:grpSpPr>
        <p:grpSp>
          <p:nvGrpSpPr>
            <p:cNvPr id="105478" name="Group 30"/>
            <p:cNvGrpSpPr>
              <a:grpSpLocks/>
            </p:cNvGrpSpPr>
            <p:nvPr/>
          </p:nvGrpSpPr>
          <p:grpSpPr bwMode="auto">
            <a:xfrm>
              <a:off x="2448" y="2016"/>
              <a:ext cx="1296" cy="672"/>
              <a:chOff x="3696" y="2112"/>
              <a:chExt cx="1392" cy="720"/>
            </a:xfrm>
          </p:grpSpPr>
          <p:grpSp>
            <p:nvGrpSpPr>
              <p:cNvPr id="105481" name="Group 31"/>
              <p:cNvGrpSpPr>
                <a:grpSpLocks/>
              </p:cNvGrpSpPr>
              <p:nvPr/>
            </p:nvGrpSpPr>
            <p:grpSpPr bwMode="auto">
              <a:xfrm>
                <a:off x="3696" y="2112"/>
                <a:ext cx="1392" cy="720"/>
                <a:chOff x="3024" y="2592"/>
                <a:chExt cx="1152" cy="845"/>
              </a:xfrm>
            </p:grpSpPr>
            <p:sp>
              <p:nvSpPr>
                <p:cNvPr id="105488" name="AutoShape 32"/>
                <p:cNvSpPr>
                  <a:spLocks noChangeArrowheads="1"/>
                </p:cNvSpPr>
                <p:nvPr/>
              </p:nvSpPr>
              <p:spPr bwMode="auto">
                <a:xfrm>
                  <a:off x="3024" y="2592"/>
                  <a:ext cx="1152" cy="845"/>
                </a:xfrm>
                <a:prstGeom prst="cube">
                  <a:avLst>
                    <a:gd name="adj" fmla="val 25000"/>
                  </a:avLst>
                </a:prstGeom>
                <a:noFill/>
                <a:ln w="9525">
                  <a:solidFill>
                    <a:schemeClr val="tx1"/>
                  </a:solidFill>
                  <a:miter lim="800000"/>
                  <a:headEnd/>
                  <a:tailEnd/>
                </a:ln>
              </p:spPr>
              <p:txBody>
                <a:bodyPr wrap="none" anchor="ctr"/>
                <a:lstStyle/>
                <a:p>
                  <a:pPr eaLnBrk="0" latinLnBrk="0" hangingPunct="0"/>
                  <a:endParaRPr lang="ko-KR" altLang="en-US">
                    <a:ea typeface="맑은 고딕"/>
                    <a:cs typeface="맑은 고딕"/>
                  </a:endParaRPr>
                </a:p>
              </p:txBody>
            </p:sp>
            <p:sp>
              <p:nvSpPr>
                <p:cNvPr id="105489" name="Oval 33"/>
                <p:cNvSpPr>
                  <a:spLocks noChangeArrowheads="1"/>
                </p:cNvSpPr>
                <p:nvPr/>
              </p:nvSpPr>
              <p:spPr bwMode="auto">
                <a:xfrm>
                  <a:off x="3360" y="2640"/>
                  <a:ext cx="460" cy="115"/>
                </a:xfrm>
                <a:prstGeom prst="ellipse">
                  <a:avLst/>
                </a:prstGeom>
                <a:noFill/>
                <a:ln w="9525">
                  <a:solidFill>
                    <a:schemeClr val="tx1"/>
                  </a:solidFill>
                  <a:round/>
                  <a:headEnd/>
                  <a:tailEnd/>
                </a:ln>
              </p:spPr>
              <p:txBody>
                <a:bodyPr wrap="none" anchor="ctr"/>
                <a:lstStyle/>
                <a:p>
                  <a:pPr eaLnBrk="0" latinLnBrk="0" hangingPunct="0"/>
                  <a:endParaRPr lang="ko-KR" altLang="en-US">
                    <a:ea typeface="맑은 고딕"/>
                    <a:cs typeface="맑은 고딕"/>
                  </a:endParaRPr>
                </a:p>
              </p:txBody>
            </p:sp>
          </p:grpSp>
          <p:sp>
            <p:nvSpPr>
              <p:cNvPr id="105485" name="Rectangle 37"/>
              <p:cNvSpPr>
                <a:spLocks noChangeArrowheads="1"/>
              </p:cNvSpPr>
              <p:nvPr/>
            </p:nvSpPr>
            <p:spPr bwMode="auto">
              <a:xfrm rot="-1200000">
                <a:off x="3744" y="2400"/>
                <a:ext cx="480" cy="192"/>
              </a:xfrm>
              <a:prstGeom prst="rect">
                <a:avLst/>
              </a:prstGeom>
              <a:noFill/>
              <a:ln w="9525">
                <a:solidFill>
                  <a:schemeClr val="tx1"/>
                </a:solidFill>
                <a:miter lim="800000"/>
                <a:headEnd/>
                <a:tailEnd/>
              </a:ln>
            </p:spPr>
            <p:txBody>
              <a:bodyPr wrap="none" anchor="ctr"/>
              <a:lstStyle/>
              <a:p>
                <a:pPr algn="ctr" eaLnBrk="0" latinLnBrk="0" hangingPunct="0"/>
                <a:r>
                  <a:rPr lang="en-US" altLang="ko-KR">
                    <a:ea typeface="맑은 고딕"/>
                    <a:cs typeface="맑은 고딕"/>
                  </a:rPr>
                  <a:t>32</a:t>
                </a:r>
              </a:p>
            </p:txBody>
          </p:sp>
          <p:sp>
            <p:nvSpPr>
              <p:cNvPr id="105486" name="Rectangle 38"/>
              <p:cNvSpPr>
                <a:spLocks noChangeArrowheads="1"/>
              </p:cNvSpPr>
              <p:nvPr/>
            </p:nvSpPr>
            <p:spPr bwMode="auto">
              <a:xfrm rot="600000">
                <a:off x="4368" y="2352"/>
                <a:ext cx="480" cy="192"/>
              </a:xfrm>
              <a:prstGeom prst="rect">
                <a:avLst/>
              </a:prstGeom>
              <a:noFill/>
              <a:ln w="9525">
                <a:solidFill>
                  <a:schemeClr val="tx1"/>
                </a:solidFill>
                <a:miter lim="800000"/>
                <a:headEnd/>
                <a:tailEnd/>
              </a:ln>
            </p:spPr>
            <p:txBody>
              <a:bodyPr wrap="none" anchor="ctr"/>
              <a:lstStyle/>
              <a:p>
                <a:pPr algn="ctr" eaLnBrk="0" latinLnBrk="0" hangingPunct="0"/>
                <a:r>
                  <a:rPr lang="en-US" altLang="ko-KR" dirty="0">
                    <a:ea typeface="맑은 고딕"/>
                    <a:cs typeface="맑은 고딕"/>
                  </a:rPr>
                  <a:t>40</a:t>
                </a:r>
              </a:p>
            </p:txBody>
          </p:sp>
          <p:sp>
            <p:nvSpPr>
              <p:cNvPr id="105487" name="Rectangle 39"/>
              <p:cNvSpPr>
                <a:spLocks noChangeArrowheads="1"/>
              </p:cNvSpPr>
              <p:nvPr/>
            </p:nvSpPr>
            <p:spPr bwMode="auto">
              <a:xfrm rot="900000">
                <a:off x="4032" y="2544"/>
                <a:ext cx="480" cy="192"/>
              </a:xfrm>
              <a:prstGeom prst="rect">
                <a:avLst/>
              </a:prstGeom>
              <a:noFill/>
              <a:ln w="9525">
                <a:solidFill>
                  <a:schemeClr val="tx1"/>
                </a:solidFill>
                <a:miter lim="800000"/>
                <a:headEnd/>
                <a:tailEnd/>
              </a:ln>
            </p:spPr>
            <p:txBody>
              <a:bodyPr wrap="none" anchor="ctr"/>
              <a:lstStyle/>
              <a:p>
                <a:pPr algn="ctr" eaLnBrk="0" latinLnBrk="0" hangingPunct="0"/>
                <a:r>
                  <a:rPr lang="en-US" altLang="ko-KR">
                    <a:ea typeface="맑은 고딕"/>
                    <a:cs typeface="맑은 고딕"/>
                  </a:rPr>
                  <a:t>66</a:t>
                </a:r>
              </a:p>
            </p:txBody>
          </p:sp>
        </p:grpSp>
        <p:sp>
          <p:nvSpPr>
            <p:cNvPr id="105480" name="Text Box 42"/>
            <p:cNvSpPr txBox="1">
              <a:spLocks noChangeArrowheads="1"/>
            </p:cNvSpPr>
            <p:nvPr/>
          </p:nvSpPr>
          <p:spPr bwMode="auto">
            <a:xfrm>
              <a:off x="2544" y="2688"/>
              <a:ext cx="960" cy="231"/>
            </a:xfrm>
            <a:prstGeom prst="rect">
              <a:avLst/>
            </a:prstGeom>
            <a:noFill/>
            <a:ln w="9525">
              <a:noFill/>
              <a:miter lim="800000"/>
              <a:headEnd/>
              <a:tailEnd/>
            </a:ln>
          </p:spPr>
          <p:txBody>
            <a:bodyPr>
              <a:spAutoFit/>
            </a:bodyPr>
            <a:lstStyle/>
            <a:p>
              <a:pPr eaLnBrk="0" latinLnBrk="0" hangingPunct="0">
                <a:spcBef>
                  <a:spcPct val="50000"/>
                </a:spcBef>
              </a:pPr>
              <a:r>
                <a:rPr lang="en-US" altLang="ko-KR" dirty="0">
                  <a:ea typeface="맑은 고딕"/>
                  <a:cs typeface="맑은 고딕"/>
                </a:rPr>
                <a:t>2013</a:t>
              </a:r>
              <a:r>
                <a:rPr lang="ko-KR" altLang="en-US" dirty="0">
                  <a:ea typeface="맑은 고딕"/>
                  <a:cs typeface="맑은 고딕"/>
                </a:rPr>
                <a:t>년 상자</a:t>
              </a:r>
            </a:p>
          </p:txBody>
        </p:sp>
      </p:grpSp>
      <p:sp>
        <p:nvSpPr>
          <p:cNvPr id="105476" name="Text Box 44"/>
          <p:cNvSpPr txBox="1">
            <a:spLocks noChangeArrowheads="1"/>
          </p:cNvSpPr>
          <p:nvPr/>
        </p:nvSpPr>
        <p:spPr bwMode="auto">
          <a:xfrm>
            <a:off x="2381224" y="5163168"/>
            <a:ext cx="7572428" cy="786113"/>
          </a:xfrm>
          <a:prstGeom prst="rect">
            <a:avLst/>
          </a:prstGeom>
          <a:noFill/>
          <a:ln w="9525">
            <a:noFill/>
            <a:miter lim="800000"/>
            <a:headEnd/>
            <a:tailEnd/>
          </a:ln>
        </p:spPr>
        <p:txBody>
          <a:bodyPr wrap="square">
            <a:spAutoFit/>
          </a:bodyPr>
          <a:lstStyle/>
          <a:p>
            <a:pPr marL="741600" indent="-28575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각 상자로부터 </a:t>
            </a:r>
            <a:r>
              <a:rPr lang="en-US" altLang="ko-KR" sz="1600" dirty="0">
                <a:ea typeface="맑은 고딕"/>
                <a:cs typeface="맑은 고딕"/>
              </a:rPr>
              <a:t>1,000</a:t>
            </a:r>
            <a:r>
              <a:rPr lang="ko-KR" altLang="en-US" sz="1600" dirty="0">
                <a:ea typeface="맑은 고딕"/>
                <a:cs typeface="맑은 고딕"/>
              </a:rPr>
              <a:t>번 무작위  </a:t>
            </a:r>
            <a:r>
              <a:rPr lang="ko-KR" altLang="en-US" sz="1600" dirty="0" err="1">
                <a:ea typeface="맑은 고딕"/>
                <a:cs typeface="맑은 고딕"/>
              </a:rPr>
              <a:t>비복원추출</a:t>
            </a:r>
            <a:endParaRPr lang="en-US" altLang="ko-KR" sz="1600" dirty="0">
              <a:ea typeface="맑은 고딕"/>
              <a:cs typeface="맑은 고딕"/>
            </a:endParaRPr>
          </a:p>
          <a:p>
            <a:pPr marL="741600" indent="-28575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추출된 두 표본은 서로 독립</a:t>
            </a:r>
          </a:p>
        </p:txBody>
      </p:sp>
      <p:sp>
        <p:nvSpPr>
          <p:cNvPr id="105477" name="Rectangle 46"/>
          <p:cNvSpPr>
            <a:spLocks noChangeArrowheads="1"/>
          </p:cNvSpPr>
          <p:nvPr/>
        </p:nvSpPr>
        <p:spPr bwMode="auto">
          <a:xfrm>
            <a:off x="2057401" y="2273097"/>
            <a:ext cx="3102131" cy="454292"/>
          </a:xfrm>
          <a:prstGeom prst="rect">
            <a:avLst/>
          </a:prstGeom>
          <a:noFill/>
          <a:ln w="9525">
            <a:noFill/>
            <a:miter lim="800000"/>
            <a:headEnd/>
            <a:tailEnd/>
          </a:ln>
        </p:spPr>
        <p:txBody>
          <a:bodyPr wrap="none">
            <a:spAutoFit/>
          </a:bodyPr>
          <a:lstStyle/>
          <a:p>
            <a:pPr eaLnBrk="0" latinLnBrk="0" hangingPunct="0">
              <a:lnSpc>
                <a:spcPct val="150000"/>
              </a:lnSpc>
              <a:spcBef>
                <a:spcPts val="24"/>
              </a:spcBef>
            </a:pPr>
            <a:r>
              <a:rPr lang="ko-KR" altLang="en-US" dirty="0">
                <a:ea typeface="맑은 고딕"/>
                <a:cs typeface="맑은 고딕"/>
              </a:rPr>
              <a:t>두 개의 상자모형을  만든다</a:t>
            </a:r>
            <a:r>
              <a:rPr lang="en-US" altLang="ko-KR" dirty="0">
                <a:ea typeface="맑은 고딕"/>
                <a:cs typeface="맑은 고딕"/>
              </a:rPr>
              <a:t>.</a:t>
            </a:r>
            <a:endParaRPr lang="ko-KR" altLang="en-US" dirty="0">
              <a:ea typeface="맑은 고딕"/>
              <a:cs typeface="맑은 고딕"/>
            </a:endParaRPr>
          </a:p>
        </p:txBody>
      </p:sp>
      <p:sp>
        <p:nvSpPr>
          <p:cNvPr id="31" name="AutoShape 5"/>
          <p:cNvSpPr>
            <a:spLocks noChangeArrowheads="1"/>
          </p:cNvSpPr>
          <p:nvPr/>
        </p:nvSpPr>
        <p:spPr bwMode="auto">
          <a:xfrm>
            <a:off x="1988544" y="1414041"/>
            <a:ext cx="20144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두 평균의 비교</a:t>
            </a:r>
            <a:endParaRPr lang="en-US" altLang="ko-KR" b="1" dirty="0"/>
          </a:p>
        </p:txBody>
      </p:sp>
    </p:spTree>
    <p:extLst>
      <p:ext uri="{BB962C8B-B14F-4D97-AF65-F5344CB8AC3E}">
        <p14:creationId xmlns:p14="http://schemas.microsoft.com/office/powerpoint/2010/main" val="79058162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4" name="Rectangle 3"/>
          <p:cNvSpPr>
            <a:spLocks noGrp="1" noChangeArrowheads="1"/>
          </p:cNvSpPr>
          <p:nvPr>
            <p:ph type="title"/>
          </p:nvPr>
        </p:nvSpPr>
        <p:spPr/>
        <p:txBody>
          <a:bodyPr/>
          <a:lstStyle/>
          <a:p>
            <a:pPr marL="609600" indent="-609600"/>
            <a:r>
              <a:rPr lang="en-US" altLang="ko-KR" sz="4000" dirty="0">
                <a:cs typeface="맑은 고딕"/>
              </a:rPr>
              <a:t>2. </a:t>
            </a:r>
            <a:r>
              <a:rPr lang="ko-KR" altLang="en-US" sz="4000" dirty="0">
                <a:cs typeface="맑은 고딕"/>
              </a:rPr>
              <a:t>두 평균의 비교</a:t>
            </a:r>
          </a:p>
        </p:txBody>
      </p:sp>
      <p:grpSp>
        <p:nvGrpSpPr>
          <p:cNvPr id="96266" name="Group 56"/>
          <p:cNvGrpSpPr>
            <a:grpSpLocks/>
          </p:cNvGrpSpPr>
          <p:nvPr/>
        </p:nvGrpSpPr>
        <p:grpSpPr bwMode="auto">
          <a:xfrm>
            <a:off x="2577950" y="2929236"/>
            <a:ext cx="5102226" cy="1047750"/>
            <a:chOff x="341" y="1770"/>
            <a:chExt cx="3214" cy="660"/>
          </a:xfrm>
        </p:grpSpPr>
        <p:grpSp>
          <p:nvGrpSpPr>
            <p:cNvPr id="96272" name="Group 55"/>
            <p:cNvGrpSpPr>
              <a:grpSpLocks/>
            </p:cNvGrpSpPr>
            <p:nvPr/>
          </p:nvGrpSpPr>
          <p:grpSpPr bwMode="auto">
            <a:xfrm>
              <a:off x="341" y="1770"/>
              <a:ext cx="3214" cy="660"/>
              <a:chOff x="341" y="1770"/>
              <a:chExt cx="3214" cy="660"/>
            </a:xfrm>
          </p:grpSpPr>
          <p:sp>
            <p:nvSpPr>
              <p:cNvPr id="96274" name="Rectangle 47"/>
              <p:cNvSpPr>
                <a:spLocks noChangeArrowheads="1"/>
              </p:cNvSpPr>
              <p:nvPr/>
            </p:nvSpPr>
            <p:spPr bwMode="auto">
              <a:xfrm>
                <a:off x="341" y="1770"/>
                <a:ext cx="2772" cy="660"/>
              </a:xfrm>
              <a:prstGeom prst="rect">
                <a:avLst/>
              </a:prstGeom>
              <a:noFill/>
              <a:ln w="9525">
                <a:solidFill>
                  <a:schemeClr val="tx1"/>
                </a:solidFill>
                <a:miter lim="800000"/>
                <a:headEnd/>
                <a:tailEnd/>
              </a:ln>
            </p:spPr>
            <p:txBody>
              <a:bodyPr wrap="none" anchor="ctr"/>
              <a:lstStyle/>
              <a:p>
                <a:pPr eaLnBrk="0" latinLnBrk="0" hangingPunct="0"/>
                <a:endParaRPr lang="ko-KR" altLang="en-US" dirty="0">
                  <a:ea typeface="맑은 고딕"/>
                  <a:cs typeface="맑은 고딕"/>
                </a:endParaRPr>
              </a:p>
            </p:txBody>
          </p:sp>
          <p:graphicFrame>
            <p:nvGraphicFramePr>
              <p:cNvPr id="96263" name="Object 7"/>
              <p:cNvGraphicFramePr>
                <a:graphicFrameLocks noChangeAspect="1"/>
              </p:cNvGraphicFramePr>
              <p:nvPr/>
            </p:nvGraphicFramePr>
            <p:xfrm>
              <a:off x="554" y="1970"/>
              <a:ext cx="391" cy="228"/>
            </p:xfrm>
            <a:graphic>
              <a:graphicData uri="http://schemas.openxmlformats.org/presentationml/2006/ole">
                <mc:AlternateContent xmlns:mc="http://schemas.openxmlformats.org/markup-compatibility/2006">
                  <mc:Choice xmlns:v="urn:schemas-microsoft-com:vml" Requires="v">
                    <p:oleObj spid="_x0000_s40997" name="Equation" r:id="rId3" imgW="241091" imgH="126890" progId="Equation.3">
                      <p:embed/>
                    </p:oleObj>
                  </mc:Choice>
                  <mc:Fallback>
                    <p:oleObj name="Equation" r:id="rId3" imgW="241091" imgH="126890" progId="Equation.3">
                      <p:embed/>
                      <p:pic>
                        <p:nvPicPr>
                          <p:cNvPr id="9626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 y="1970"/>
                            <a:ext cx="391"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29" name="Text Box 37"/>
              <p:cNvSpPr txBox="1">
                <a:spLocks noChangeArrowheads="1"/>
              </p:cNvSpPr>
              <p:nvPr/>
            </p:nvSpPr>
            <p:spPr bwMode="auto">
              <a:xfrm>
                <a:off x="955" y="1842"/>
                <a:ext cx="2600" cy="494"/>
              </a:xfrm>
              <a:prstGeom prst="rect">
                <a:avLst/>
              </a:prstGeom>
              <a:noFill/>
              <a:ln w="9525">
                <a:noFill/>
                <a:miter lim="800000"/>
                <a:headEnd/>
                <a:tailEnd/>
              </a:ln>
              <a:effectLst/>
            </p:spPr>
            <p:txBody>
              <a:bodyPr>
                <a:spAutoFit/>
              </a:bodyPr>
              <a:lstStyle/>
              <a:p>
                <a:pPr eaLnBrk="0" latinLnBrk="0" hangingPunct="0">
                  <a:spcBef>
                    <a:spcPct val="50000"/>
                  </a:spcBef>
                  <a:defRPr/>
                </a:pPr>
                <a:r>
                  <a:rPr lang="en-US" altLang="ko-KR" dirty="0">
                    <a:latin typeface="Times New Roman" charset="0"/>
                  </a:rPr>
                  <a:t> </a:t>
                </a:r>
                <a:r>
                  <a:rPr lang="ko-KR" altLang="en-US" dirty="0">
                    <a:latin typeface="Times New Roman" charset="0"/>
                  </a:rPr>
                  <a:t>관측된 차이</a:t>
                </a:r>
                <a:r>
                  <a:rPr lang="ko-KR" altLang="en-US" dirty="0">
                    <a:latin typeface="+mj-lt"/>
                  </a:rPr>
                  <a:t> </a:t>
                </a:r>
                <a:r>
                  <a:rPr lang="en-US" altLang="ko-KR" dirty="0">
                    <a:latin typeface="+mj-lt"/>
                  </a:rPr>
                  <a:t>-</a:t>
                </a:r>
                <a:r>
                  <a:rPr lang="en-US" altLang="ko-KR" dirty="0">
                    <a:latin typeface="Times New Roman" charset="0"/>
                  </a:rPr>
                  <a:t> </a:t>
                </a:r>
                <a:r>
                  <a:rPr lang="ko-KR" altLang="en-US" dirty="0">
                    <a:latin typeface="Times New Roman" charset="0"/>
                  </a:rPr>
                  <a:t>기대된 차이</a:t>
                </a:r>
              </a:p>
              <a:p>
                <a:pPr eaLnBrk="0" latinLnBrk="0" hangingPunct="0">
                  <a:spcBef>
                    <a:spcPct val="50000"/>
                  </a:spcBef>
                  <a:defRPr/>
                </a:pPr>
                <a:r>
                  <a:rPr lang="ko-KR" altLang="en-US" dirty="0">
                    <a:latin typeface="Times New Roman" charset="0"/>
                  </a:rPr>
                  <a:t> 관측된  차이의    표준오차</a:t>
                </a:r>
              </a:p>
            </p:txBody>
          </p:sp>
        </p:grpSp>
        <p:sp>
          <p:nvSpPr>
            <p:cNvPr id="96273" name="Line 39"/>
            <p:cNvSpPr>
              <a:spLocks noChangeShapeType="1"/>
            </p:cNvSpPr>
            <p:nvPr/>
          </p:nvSpPr>
          <p:spPr bwMode="auto">
            <a:xfrm flipV="1">
              <a:off x="995" y="2095"/>
              <a:ext cx="1980" cy="0"/>
            </a:xfrm>
            <a:prstGeom prst="line">
              <a:avLst/>
            </a:prstGeom>
            <a:noFill/>
            <a:ln w="12700">
              <a:solidFill>
                <a:schemeClr val="tx1"/>
              </a:solidFill>
              <a:round/>
              <a:headEnd/>
              <a:tailEnd/>
            </a:ln>
          </p:spPr>
          <p:txBody>
            <a:bodyPr/>
            <a:lstStyle/>
            <a:p>
              <a:endParaRPr lang="ko-KR" altLang="en-US"/>
            </a:p>
          </p:txBody>
        </p:sp>
      </p:grpSp>
      <p:sp>
        <p:nvSpPr>
          <p:cNvPr id="59435" name="Text Box 43"/>
          <p:cNvSpPr txBox="1">
            <a:spLocks noChangeArrowheads="1"/>
          </p:cNvSpPr>
          <p:nvPr/>
        </p:nvSpPr>
        <p:spPr bwMode="auto">
          <a:xfrm>
            <a:off x="7344098" y="3071960"/>
            <a:ext cx="3000375" cy="784830"/>
          </a:xfrm>
          <a:prstGeom prst="rect">
            <a:avLst/>
          </a:prstGeom>
          <a:noFill/>
          <a:ln w="9525">
            <a:noFill/>
            <a:miter lim="800000"/>
            <a:headEnd/>
            <a:tailEnd/>
          </a:ln>
          <a:effectLst/>
        </p:spPr>
        <p:txBody>
          <a:bodyPr>
            <a:spAutoFit/>
          </a:bodyPr>
          <a:lstStyle/>
          <a:p>
            <a:pPr eaLnBrk="0" latinLnBrk="0" hangingPunct="0">
              <a:spcBef>
                <a:spcPct val="50000"/>
              </a:spcBef>
              <a:defRPr/>
            </a:pPr>
            <a:r>
              <a:rPr lang="ko-KR" altLang="en-US" dirty="0">
                <a:ea typeface="+mj-ea"/>
              </a:rPr>
              <a:t>관측된 차이 </a:t>
            </a:r>
            <a:r>
              <a:rPr lang="en-US" altLang="ko-KR" dirty="0">
                <a:ea typeface="+mj-ea"/>
              </a:rPr>
              <a:t>= 66-64 = 2</a:t>
            </a:r>
          </a:p>
          <a:p>
            <a:pPr eaLnBrk="0" latinLnBrk="0" hangingPunct="0">
              <a:spcBef>
                <a:spcPct val="50000"/>
              </a:spcBef>
              <a:defRPr/>
            </a:pPr>
            <a:r>
              <a:rPr lang="ko-KR" altLang="en-US" dirty="0">
                <a:ea typeface="+mj-ea"/>
              </a:rPr>
              <a:t>기대된 차이 </a:t>
            </a:r>
            <a:r>
              <a:rPr lang="en-US" altLang="ko-KR" dirty="0">
                <a:ea typeface="+mj-ea"/>
              </a:rPr>
              <a:t>= 0</a:t>
            </a:r>
          </a:p>
        </p:txBody>
      </p:sp>
      <p:grpSp>
        <p:nvGrpSpPr>
          <p:cNvPr id="96268" name="Group 60"/>
          <p:cNvGrpSpPr>
            <a:grpSpLocks/>
          </p:cNvGrpSpPr>
          <p:nvPr/>
        </p:nvGrpSpPr>
        <p:grpSpPr bwMode="auto">
          <a:xfrm>
            <a:off x="2595539" y="4143683"/>
            <a:ext cx="5567401" cy="1938555"/>
            <a:chOff x="240" y="2688"/>
            <a:chExt cx="3507" cy="1268"/>
          </a:xfrm>
        </p:grpSpPr>
        <p:sp>
          <p:nvSpPr>
            <p:cNvPr id="59436" name="Text Box 44"/>
            <p:cNvSpPr txBox="1">
              <a:spLocks noChangeArrowheads="1"/>
            </p:cNvSpPr>
            <p:nvPr/>
          </p:nvSpPr>
          <p:spPr bwMode="auto">
            <a:xfrm>
              <a:off x="240" y="2688"/>
              <a:ext cx="2400" cy="1268"/>
            </a:xfrm>
            <a:prstGeom prst="rect">
              <a:avLst/>
            </a:prstGeom>
            <a:noFill/>
            <a:ln w="9525">
              <a:noFill/>
              <a:miter lim="800000"/>
              <a:headEnd/>
              <a:tailEnd/>
            </a:ln>
            <a:effectLst/>
          </p:spPr>
          <p:txBody>
            <a:bodyPr>
              <a:spAutoFit/>
            </a:bodyPr>
            <a:lstStyle/>
            <a:p>
              <a:pPr eaLnBrk="0" latinLnBrk="0" hangingPunct="0">
                <a:lnSpc>
                  <a:spcPct val="150000"/>
                </a:lnSpc>
                <a:spcBef>
                  <a:spcPts val="24"/>
                </a:spcBef>
                <a:defRPr/>
              </a:pPr>
              <a:r>
                <a:rPr lang="ko-KR" altLang="en-US" sz="2000" dirty="0">
                  <a:latin typeface="+mn-ea"/>
                </a:rPr>
                <a:t>관측된 차이의 표준오차</a:t>
              </a:r>
            </a:p>
            <a:p>
              <a:pPr eaLnBrk="0" latinLnBrk="0" hangingPunct="0">
                <a:lnSpc>
                  <a:spcPct val="150000"/>
                </a:lnSpc>
                <a:spcBef>
                  <a:spcPts val="24"/>
                </a:spcBef>
                <a:defRPr/>
              </a:pPr>
              <a:r>
                <a:rPr lang="en-US" altLang="ko-KR" sz="2000" dirty="0">
                  <a:latin typeface="+mn-ea"/>
                </a:rPr>
                <a:t>2002</a:t>
              </a:r>
              <a:r>
                <a:rPr lang="ko-KR" altLang="en-US" sz="2000" dirty="0">
                  <a:latin typeface="+mn-ea"/>
                </a:rPr>
                <a:t>년도 표준오차 </a:t>
              </a:r>
            </a:p>
            <a:p>
              <a:pPr eaLnBrk="0" latinLnBrk="0" hangingPunct="0">
                <a:lnSpc>
                  <a:spcPct val="150000"/>
                </a:lnSpc>
                <a:spcBef>
                  <a:spcPts val="24"/>
                </a:spcBef>
                <a:defRPr/>
              </a:pPr>
              <a:r>
                <a:rPr lang="en-US" altLang="ko-KR" sz="2000" dirty="0">
                  <a:latin typeface="+mn-ea"/>
                </a:rPr>
                <a:t>2013</a:t>
              </a:r>
              <a:r>
                <a:rPr lang="ko-KR" altLang="en-US" sz="2000" dirty="0">
                  <a:latin typeface="+mn-ea"/>
                </a:rPr>
                <a:t>년도 표준오차</a:t>
              </a:r>
            </a:p>
            <a:p>
              <a:pPr eaLnBrk="0" latinLnBrk="0" hangingPunct="0">
                <a:lnSpc>
                  <a:spcPct val="150000"/>
                </a:lnSpc>
                <a:spcBef>
                  <a:spcPts val="24"/>
                </a:spcBef>
                <a:defRPr/>
              </a:pPr>
              <a:r>
                <a:rPr lang="ko-KR" altLang="en-US" sz="2000" dirty="0">
                  <a:latin typeface="+mn-ea"/>
                </a:rPr>
                <a:t>두 평균 차이의 표준오차</a:t>
              </a:r>
            </a:p>
          </p:txBody>
        </p:sp>
        <p:graphicFrame>
          <p:nvGraphicFramePr>
            <p:cNvPr id="96260" name="Object 4"/>
            <p:cNvGraphicFramePr>
              <a:graphicFrameLocks noChangeAspect="1"/>
            </p:cNvGraphicFramePr>
            <p:nvPr>
              <p:extLst>
                <p:ext uri="{D42A27DB-BD31-4B8C-83A1-F6EECF244321}">
                  <p14:modId xmlns:p14="http://schemas.microsoft.com/office/powerpoint/2010/main" val="1113845012"/>
                </p:ext>
              </p:extLst>
            </p:nvPr>
          </p:nvGraphicFramePr>
          <p:xfrm>
            <a:off x="1672" y="3327"/>
            <a:ext cx="1376" cy="252"/>
          </p:xfrm>
          <a:graphic>
            <a:graphicData uri="http://schemas.openxmlformats.org/presentationml/2006/ole">
              <mc:AlternateContent xmlns:mc="http://schemas.openxmlformats.org/markup-compatibility/2006">
                <mc:Choice xmlns:v="urn:schemas-microsoft-com:vml" Requires="v">
                  <p:oleObj spid="_x0000_s40998" name="수식" r:id="rId5" imgW="1333440" imgH="253800" progId="Equation.3">
                    <p:embed/>
                  </p:oleObj>
                </mc:Choice>
                <mc:Fallback>
                  <p:oleObj name="수식" r:id="rId5" imgW="1333440" imgH="253800" progId="Equation.3">
                    <p:embed/>
                    <p:pic>
                      <p:nvPicPr>
                        <p:cNvPr id="96260" name="Object 4"/>
                        <p:cNvPicPr>
                          <a:picLocks noChangeAspect="1" noChangeArrowheads="1"/>
                        </p:cNvPicPr>
                        <p:nvPr/>
                      </p:nvPicPr>
                      <p:blipFill>
                        <a:blip r:embed="rId6"/>
                        <a:srcRect/>
                        <a:stretch>
                          <a:fillRect/>
                        </a:stretch>
                      </p:blipFill>
                      <p:spPr bwMode="auto">
                        <a:xfrm>
                          <a:off x="1672" y="3327"/>
                          <a:ext cx="1376" cy="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1" name="Object 5"/>
            <p:cNvGraphicFramePr>
              <a:graphicFrameLocks noChangeAspect="1"/>
            </p:cNvGraphicFramePr>
            <p:nvPr>
              <p:extLst>
                <p:ext uri="{D42A27DB-BD31-4B8C-83A1-F6EECF244321}">
                  <p14:modId xmlns:p14="http://schemas.microsoft.com/office/powerpoint/2010/main" val="2484286303"/>
                </p:ext>
              </p:extLst>
            </p:nvPr>
          </p:nvGraphicFramePr>
          <p:xfrm>
            <a:off x="1649" y="3020"/>
            <a:ext cx="1347" cy="253"/>
          </p:xfrm>
          <a:graphic>
            <a:graphicData uri="http://schemas.openxmlformats.org/presentationml/2006/ole">
              <mc:AlternateContent xmlns:mc="http://schemas.openxmlformats.org/markup-compatibility/2006">
                <mc:Choice xmlns:v="urn:schemas-microsoft-com:vml" Requires="v">
                  <p:oleObj spid="_x0000_s40999" name="수식" r:id="rId7" imgW="1307880" imgH="253800" progId="Equation.3">
                    <p:embed/>
                  </p:oleObj>
                </mc:Choice>
                <mc:Fallback>
                  <p:oleObj name="수식" r:id="rId7" imgW="1307880" imgH="253800" progId="Equation.3">
                    <p:embed/>
                    <p:pic>
                      <p:nvPicPr>
                        <p:cNvPr id="96261" name="Object 5"/>
                        <p:cNvPicPr>
                          <a:picLocks noChangeAspect="1" noChangeArrowheads="1"/>
                        </p:cNvPicPr>
                        <p:nvPr/>
                      </p:nvPicPr>
                      <p:blipFill>
                        <a:blip r:embed="rId8"/>
                        <a:srcRect/>
                        <a:stretch>
                          <a:fillRect/>
                        </a:stretch>
                      </p:blipFill>
                      <p:spPr bwMode="auto">
                        <a:xfrm>
                          <a:off x="1649" y="3020"/>
                          <a:ext cx="1347" cy="2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6"/>
            <p:cNvGraphicFramePr>
              <a:graphicFrameLocks noChangeAspect="1"/>
            </p:cNvGraphicFramePr>
            <p:nvPr/>
          </p:nvGraphicFramePr>
          <p:xfrm>
            <a:off x="2082" y="3636"/>
            <a:ext cx="1665" cy="280"/>
          </p:xfrm>
          <a:graphic>
            <a:graphicData uri="http://schemas.openxmlformats.org/presentationml/2006/ole">
              <mc:AlternateContent xmlns:mc="http://schemas.openxmlformats.org/markup-compatibility/2006">
                <mc:Choice xmlns:v="urn:schemas-microsoft-com:vml" Requires="v">
                  <p:oleObj spid="_x0000_s41000" name="Equation" r:id="rId9" imgW="1497950" imgH="253890" progId="Equation.3">
                    <p:embed/>
                  </p:oleObj>
                </mc:Choice>
                <mc:Fallback>
                  <p:oleObj name="Equation" r:id="rId9" imgW="1497950" imgH="253890" progId="Equation.3">
                    <p:embed/>
                    <p:pic>
                      <p:nvPicPr>
                        <p:cNvPr id="9626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2" y="3636"/>
                          <a:ext cx="1665"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96259" name="Object 3"/>
          <p:cNvGraphicFramePr>
            <a:graphicFrameLocks noChangeAspect="1"/>
          </p:cNvGraphicFramePr>
          <p:nvPr>
            <p:extLst>
              <p:ext uri="{D42A27DB-BD31-4B8C-83A1-F6EECF244321}">
                <p14:modId xmlns:p14="http://schemas.microsoft.com/office/powerpoint/2010/main" val="3236273244"/>
              </p:ext>
            </p:extLst>
          </p:nvPr>
        </p:nvGraphicFramePr>
        <p:xfrm>
          <a:off x="2219207" y="6228801"/>
          <a:ext cx="2835275" cy="420688"/>
        </p:xfrm>
        <a:graphic>
          <a:graphicData uri="http://schemas.openxmlformats.org/presentationml/2006/ole">
            <mc:AlternateContent xmlns:mc="http://schemas.openxmlformats.org/markup-compatibility/2006">
              <mc:Choice xmlns:v="urn:schemas-microsoft-com:vml" Requires="v">
                <p:oleObj spid="_x0000_s41001" name="수식" r:id="rId11" imgW="1473200" imgH="203200" progId="Equation.3">
                  <p:embed/>
                </p:oleObj>
              </mc:Choice>
              <mc:Fallback>
                <p:oleObj name="수식" r:id="rId11" imgW="1473200" imgH="203200" progId="Equation.3">
                  <p:embed/>
                  <p:pic>
                    <p:nvPicPr>
                      <p:cNvPr id="96259"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9207" y="6228801"/>
                        <a:ext cx="2835275"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직사각형 18"/>
          <p:cNvSpPr/>
          <p:nvPr/>
        </p:nvSpPr>
        <p:spPr>
          <a:xfrm>
            <a:off x="2583632" y="2284224"/>
            <a:ext cx="7643866" cy="454292"/>
          </a:xfrm>
          <a:prstGeom prst="rect">
            <a:avLst/>
          </a:prstGeom>
        </p:spPr>
        <p:txBody>
          <a:bodyPr wrap="square">
            <a:spAutoFit/>
          </a:bodyPr>
          <a:lstStyle/>
          <a:p>
            <a:pPr algn="just" eaLnBrk="0" latinLnBrk="0" hangingPunct="0">
              <a:lnSpc>
                <a:spcPct val="150000"/>
              </a:lnSpc>
              <a:spcBef>
                <a:spcPts val="24"/>
              </a:spcBef>
              <a:defRPr/>
            </a:pPr>
            <a:r>
              <a:rPr lang="ko-KR" altLang="en-US" dirty="0" err="1">
                <a:latin typeface="+mn-ea"/>
              </a:rPr>
              <a:t>귀무가설</a:t>
            </a:r>
            <a:r>
              <a:rPr lang="en-US" altLang="ko-KR" dirty="0">
                <a:latin typeface="+mn-ea"/>
              </a:rPr>
              <a:t>: 10</a:t>
            </a:r>
            <a:r>
              <a:rPr lang="ko-KR" altLang="en-US" dirty="0">
                <a:latin typeface="+mn-ea"/>
              </a:rPr>
              <a:t>년 동안 수학 실력은 향상되지 않았다</a:t>
            </a:r>
            <a:r>
              <a:rPr lang="en-US" altLang="ko-KR" dirty="0">
                <a:latin typeface="+mn-ea"/>
              </a:rPr>
              <a:t>.</a:t>
            </a:r>
            <a:endParaRPr lang="ko-KR" altLang="en-US" dirty="0">
              <a:latin typeface="+mn-ea"/>
            </a:endParaRPr>
          </a:p>
        </p:txBody>
      </p:sp>
      <p:sp>
        <p:nvSpPr>
          <p:cNvPr id="20" name="직사각형 19"/>
          <p:cNvSpPr/>
          <p:nvPr/>
        </p:nvSpPr>
        <p:spPr>
          <a:xfrm>
            <a:off x="5187800" y="6220477"/>
            <a:ext cx="2643206" cy="369332"/>
          </a:xfrm>
          <a:prstGeom prst="rect">
            <a:avLst/>
          </a:prstGeom>
        </p:spPr>
        <p:txBody>
          <a:bodyPr wrap="square">
            <a:spAutoFit/>
          </a:bodyPr>
          <a:lstStyle/>
          <a:p>
            <a:pPr algn="just" eaLnBrk="0" latinLnBrk="0" hangingPunct="0">
              <a:defRPr/>
            </a:pPr>
            <a:r>
              <a:rPr lang="ko-KR" altLang="en-US" dirty="0" err="1">
                <a:latin typeface="+mn-ea"/>
              </a:rPr>
              <a:t>귀무가설</a:t>
            </a:r>
            <a:r>
              <a:rPr lang="ko-KR" altLang="en-US" dirty="0">
                <a:latin typeface="+mn-ea"/>
              </a:rPr>
              <a:t> 기각</a:t>
            </a:r>
          </a:p>
        </p:txBody>
      </p:sp>
      <p:sp>
        <p:nvSpPr>
          <p:cNvPr id="22" name="AutoShape 5"/>
          <p:cNvSpPr>
            <a:spLocks noChangeArrowheads="1"/>
          </p:cNvSpPr>
          <p:nvPr/>
        </p:nvSpPr>
        <p:spPr bwMode="auto">
          <a:xfrm>
            <a:off x="1988543" y="1537065"/>
            <a:ext cx="186499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두 평균의 비교</a:t>
            </a:r>
            <a:endParaRPr lang="en-US" altLang="ko-KR" b="1" dirty="0"/>
          </a:p>
        </p:txBody>
      </p:sp>
    </p:spTree>
    <p:extLst>
      <p:ext uri="{BB962C8B-B14F-4D97-AF65-F5344CB8AC3E}">
        <p14:creationId xmlns:p14="http://schemas.microsoft.com/office/powerpoint/2010/main" val="2023401694"/>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marL="609600" indent="-609600"/>
            <a:r>
              <a:rPr lang="en-US" altLang="ko-KR" sz="4000" dirty="0">
                <a:cs typeface="맑은 고딕"/>
              </a:rPr>
              <a:t>2. </a:t>
            </a:r>
            <a:r>
              <a:rPr lang="ko-KR" altLang="en-US" sz="4000" dirty="0">
                <a:cs typeface="맑은 고딕"/>
              </a:rPr>
              <a:t>두 평균의 비교</a:t>
            </a:r>
          </a:p>
        </p:txBody>
      </p:sp>
      <p:sp>
        <p:nvSpPr>
          <p:cNvPr id="22967" name="Text Box 439"/>
          <p:cNvSpPr txBox="1">
            <a:spLocks noChangeArrowheads="1"/>
          </p:cNvSpPr>
          <p:nvPr/>
        </p:nvSpPr>
        <p:spPr bwMode="auto">
          <a:xfrm>
            <a:off x="1928813" y="2348880"/>
            <a:ext cx="8614219" cy="2769989"/>
          </a:xfrm>
          <a:prstGeom prst="rect">
            <a:avLst/>
          </a:prstGeom>
          <a:noFill/>
          <a:ln w="9525">
            <a:noFill/>
            <a:miter lim="800000"/>
            <a:headEnd/>
            <a:tailEnd/>
          </a:ln>
          <a:effectLst/>
        </p:spPr>
        <p:txBody>
          <a:bodyPr wrap="square">
            <a:spAutoFit/>
          </a:bodyPr>
          <a:lstStyle/>
          <a:p>
            <a:pPr eaLnBrk="0" latinLnBrk="0" hangingPunct="0">
              <a:lnSpc>
                <a:spcPct val="150000"/>
              </a:lnSpc>
              <a:spcBef>
                <a:spcPts val="24"/>
              </a:spcBef>
              <a:defRPr/>
            </a:pPr>
            <a:r>
              <a:rPr lang="ko-KR" altLang="en-US" dirty="0">
                <a:latin typeface="+mn-ea"/>
              </a:rPr>
              <a:t>한 대학에서 남학생 </a:t>
            </a:r>
            <a:r>
              <a:rPr lang="en-US" altLang="ko-KR" dirty="0">
                <a:latin typeface="+mn-ea"/>
              </a:rPr>
              <a:t>200</a:t>
            </a:r>
            <a:r>
              <a:rPr lang="ko-KR" altLang="en-US" dirty="0">
                <a:latin typeface="+mn-ea"/>
              </a:rPr>
              <a:t>명과 여학생 </a:t>
            </a:r>
            <a:r>
              <a:rPr lang="en-US" altLang="ko-KR" dirty="0">
                <a:latin typeface="+mn-ea"/>
              </a:rPr>
              <a:t>300</a:t>
            </a:r>
            <a:r>
              <a:rPr lang="ko-KR" altLang="en-US" dirty="0">
                <a:latin typeface="+mn-ea"/>
              </a:rPr>
              <a:t>명을 무작위로 추출한다</a:t>
            </a:r>
            <a:r>
              <a:rPr lang="en-US" altLang="ko-KR" dirty="0">
                <a:latin typeface="+mn-ea"/>
              </a:rPr>
              <a:t>. </a:t>
            </a:r>
            <a:r>
              <a:rPr lang="ko-KR" altLang="en-US" dirty="0">
                <a:latin typeface="+mn-ea"/>
              </a:rPr>
              <a:t>남학생 중에는 </a:t>
            </a:r>
            <a:r>
              <a:rPr lang="en-US" altLang="ko-KR" dirty="0">
                <a:latin typeface="+mn-ea"/>
              </a:rPr>
              <a:t>107</a:t>
            </a:r>
            <a:r>
              <a:rPr lang="ko-KR" altLang="en-US" dirty="0">
                <a:latin typeface="+mn-ea"/>
              </a:rPr>
              <a:t>명이 정기적으로 컴퓨터를 사용하고 여학생 중에서는 </a:t>
            </a:r>
            <a:r>
              <a:rPr lang="en-US" altLang="ko-KR" dirty="0">
                <a:latin typeface="+mn-ea"/>
              </a:rPr>
              <a:t>132</a:t>
            </a:r>
            <a:r>
              <a:rPr lang="ko-KR" altLang="en-US" dirty="0">
                <a:latin typeface="+mn-ea"/>
              </a:rPr>
              <a:t>명이 사용한다</a:t>
            </a:r>
            <a:r>
              <a:rPr lang="en-US" altLang="ko-KR" dirty="0">
                <a:latin typeface="+mn-ea"/>
              </a:rPr>
              <a:t>.</a:t>
            </a:r>
          </a:p>
          <a:p>
            <a:pPr marL="741600" indent="-284400" algn="just" eaLnBrk="0" latinLnBrk="0" hangingPunct="0">
              <a:lnSpc>
                <a:spcPct val="150000"/>
              </a:lnSpc>
              <a:spcBef>
                <a:spcPts val="24"/>
              </a:spcBef>
              <a:buFont typeface="Arial" panose="020B0604020202020204" pitchFamily="34" charset="0"/>
              <a:buChar char="•"/>
              <a:defRPr/>
            </a:pPr>
            <a:endParaRPr lang="en-US" altLang="ko-KR" sz="1600" dirty="0">
              <a:latin typeface="+mn-ea"/>
            </a:endParaRPr>
          </a:p>
          <a:p>
            <a:pPr marL="741600" indent="-284400" algn="just" eaLnBrk="0" latinLnBrk="0" hangingPunct="0">
              <a:lnSpc>
                <a:spcPct val="150000"/>
              </a:lnSpc>
              <a:spcBef>
                <a:spcPts val="24"/>
              </a:spcBef>
              <a:buFont typeface="Arial" panose="020B0604020202020204" pitchFamily="34" charset="0"/>
              <a:buChar char="•"/>
              <a:defRPr/>
            </a:pPr>
            <a:r>
              <a:rPr lang="ko-KR" altLang="en-US" sz="1600" dirty="0">
                <a:latin typeface="+mn-ea"/>
              </a:rPr>
              <a:t>남학생 사용자 비율</a:t>
            </a:r>
            <a:r>
              <a:rPr lang="en-US" altLang="ko-KR" sz="1600" dirty="0">
                <a:latin typeface="+mn-ea"/>
              </a:rPr>
              <a:t>= 53.5%</a:t>
            </a:r>
            <a:r>
              <a:rPr lang="ko-KR" altLang="en-US" sz="1600" dirty="0">
                <a:latin typeface="+mn-ea"/>
              </a:rPr>
              <a:t>      </a:t>
            </a:r>
            <a:endParaRPr lang="en-US" altLang="ko-KR" sz="1600" dirty="0">
              <a:latin typeface="+mn-ea"/>
            </a:endParaRPr>
          </a:p>
          <a:p>
            <a:pPr marL="741600" indent="-284400" algn="just" eaLnBrk="0" latinLnBrk="0" hangingPunct="0">
              <a:lnSpc>
                <a:spcPct val="150000"/>
              </a:lnSpc>
              <a:spcBef>
                <a:spcPts val="24"/>
              </a:spcBef>
              <a:buFont typeface="Arial" panose="020B0604020202020204" pitchFamily="34" charset="0"/>
              <a:buChar char="•"/>
              <a:defRPr/>
            </a:pPr>
            <a:r>
              <a:rPr lang="ko-KR" altLang="en-US" sz="1600" dirty="0">
                <a:latin typeface="+mn-ea"/>
              </a:rPr>
              <a:t>여학생 사용자 비율</a:t>
            </a:r>
            <a:r>
              <a:rPr lang="en-US" altLang="ko-KR" sz="1600" dirty="0">
                <a:latin typeface="+mn-ea"/>
              </a:rPr>
              <a:t>= 44.0%	</a:t>
            </a:r>
          </a:p>
          <a:p>
            <a:pPr marL="741600" indent="-284400" algn="just" eaLnBrk="0" latinLnBrk="0" hangingPunct="0">
              <a:lnSpc>
                <a:spcPct val="150000"/>
              </a:lnSpc>
              <a:spcBef>
                <a:spcPts val="24"/>
              </a:spcBef>
              <a:buFont typeface="Arial" panose="020B0604020202020204" pitchFamily="34" charset="0"/>
              <a:buChar char="•"/>
              <a:defRPr/>
            </a:pPr>
            <a:r>
              <a:rPr lang="ko-KR" altLang="en-US" sz="1600" dirty="0">
                <a:latin typeface="+mn-ea"/>
              </a:rPr>
              <a:t>이러한 남녀 사용자 비율의 차이는 실질적인가 아니면 단지 우연에 의한 차이일 뿐인가</a:t>
            </a:r>
            <a:r>
              <a:rPr lang="en-US" altLang="ko-KR" sz="1600" dirty="0">
                <a:latin typeface="+mn-ea"/>
              </a:rPr>
              <a:t>? </a:t>
            </a:r>
          </a:p>
        </p:txBody>
      </p:sp>
      <p:sp>
        <p:nvSpPr>
          <p:cNvPr id="6" name="AutoShape 5"/>
          <p:cNvSpPr>
            <a:spLocks noChangeArrowheads="1"/>
          </p:cNvSpPr>
          <p:nvPr/>
        </p:nvSpPr>
        <p:spPr bwMode="auto">
          <a:xfrm>
            <a:off x="1988543" y="1537065"/>
            <a:ext cx="190418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두 비율의 비교</a:t>
            </a:r>
            <a:endParaRPr lang="en-US" altLang="ko-KR" b="1" dirty="0"/>
          </a:p>
        </p:txBody>
      </p:sp>
    </p:spTree>
    <p:extLst>
      <p:ext uri="{BB962C8B-B14F-4D97-AF65-F5344CB8AC3E}">
        <p14:creationId xmlns:p14="http://schemas.microsoft.com/office/powerpoint/2010/main" val="227557329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4" name="Rectangle 3"/>
          <p:cNvSpPr>
            <a:spLocks noGrp="1" noChangeArrowheads="1"/>
          </p:cNvSpPr>
          <p:nvPr>
            <p:ph type="title"/>
          </p:nvPr>
        </p:nvSpPr>
        <p:spPr/>
        <p:txBody>
          <a:bodyPr/>
          <a:lstStyle/>
          <a:p>
            <a:pPr marL="609600" indent="-609600"/>
            <a:r>
              <a:rPr lang="en-US" altLang="ko-KR" sz="4000" dirty="0">
                <a:cs typeface="맑은 고딕"/>
              </a:rPr>
              <a:t>2. </a:t>
            </a:r>
            <a:r>
              <a:rPr lang="ko-KR" altLang="en-US" sz="4000" dirty="0">
                <a:cs typeface="맑은 고딕"/>
              </a:rPr>
              <a:t>두 평균의 비교</a:t>
            </a:r>
          </a:p>
        </p:txBody>
      </p:sp>
      <p:grpSp>
        <p:nvGrpSpPr>
          <p:cNvPr id="96266" name="Group 56"/>
          <p:cNvGrpSpPr>
            <a:grpSpLocks/>
          </p:cNvGrpSpPr>
          <p:nvPr/>
        </p:nvGrpSpPr>
        <p:grpSpPr bwMode="auto">
          <a:xfrm>
            <a:off x="2352675" y="2492896"/>
            <a:ext cx="5029200" cy="1047750"/>
            <a:chOff x="387" y="1770"/>
            <a:chExt cx="3168" cy="660"/>
          </a:xfrm>
        </p:grpSpPr>
        <p:grpSp>
          <p:nvGrpSpPr>
            <p:cNvPr id="96272" name="Group 55"/>
            <p:cNvGrpSpPr>
              <a:grpSpLocks/>
            </p:cNvGrpSpPr>
            <p:nvPr/>
          </p:nvGrpSpPr>
          <p:grpSpPr bwMode="auto">
            <a:xfrm>
              <a:off x="387" y="1770"/>
              <a:ext cx="3168" cy="660"/>
              <a:chOff x="387" y="1770"/>
              <a:chExt cx="3168" cy="660"/>
            </a:xfrm>
          </p:grpSpPr>
          <p:sp>
            <p:nvSpPr>
              <p:cNvPr id="96274" name="Rectangle 47"/>
              <p:cNvSpPr>
                <a:spLocks noChangeArrowheads="1"/>
              </p:cNvSpPr>
              <p:nvPr/>
            </p:nvSpPr>
            <p:spPr bwMode="auto">
              <a:xfrm>
                <a:off x="387" y="1770"/>
                <a:ext cx="2772" cy="660"/>
              </a:xfrm>
              <a:prstGeom prst="rect">
                <a:avLst/>
              </a:prstGeom>
              <a:noFill/>
              <a:ln w="38100">
                <a:solidFill>
                  <a:srgbClr val="0070C0"/>
                </a:solidFill>
                <a:miter lim="800000"/>
                <a:headEnd/>
                <a:tailEnd/>
              </a:ln>
            </p:spPr>
            <p:txBody>
              <a:bodyPr wrap="none" anchor="ctr"/>
              <a:lstStyle/>
              <a:p>
                <a:pPr eaLnBrk="0" latinLnBrk="0" hangingPunct="0"/>
                <a:endParaRPr lang="ko-KR" altLang="en-US">
                  <a:ea typeface="맑은 고딕"/>
                  <a:cs typeface="맑은 고딕"/>
                </a:endParaRPr>
              </a:p>
            </p:txBody>
          </p:sp>
          <p:graphicFrame>
            <p:nvGraphicFramePr>
              <p:cNvPr id="96263" name="Object 7"/>
              <p:cNvGraphicFramePr>
                <a:graphicFrameLocks noChangeAspect="1"/>
              </p:cNvGraphicFramePr>
              <p:nvPr/>
            </p:nvGraphicFramePr>
            <p:xfrm>
              <a:off x="554" y="1970"/>
              <a:ext cx="391" cy="228"/>
            </p:xfrm>
            <a:graphic>
              <a:graphicData uri="http://schemas.openxmlformats.org/presentationml/2006/ole">
                <mc:AlternateContent xmlns:mc="http://schemas.openxmlformats.org/markup-compatibility/2006">
                  <mc:Choice xmlns:v="urn:schemas-microsoft-com:vml" Requires="v">
                    <p:oleObj spid="_x0000_s41993" name="Equation" r:id="rId3" imgW="241091" imgH="126890" progId="Equation.3">
                      <p:embed/>
                    </p:oleObj>
                  </mc:Choice>
                  <mc:Fallback>
                    <p:oleObj name="Equation" r:id="rId3" imgW="241091" imgH="126890" progId="Equation.3">
                      <p:embed/>
                      <p:pic>
                        <p:nvPicPr>
                          <p:cNvPr id="96263"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 y="1970"/>
                            <a:ext cx="391"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29" name="Text Box 37"/>
              <p:cNvSpPr txBox="1">
                <a:spLocks noChangeArrowheads="1"/>
              </p:cNvSpPr>
              <p:nvPr/>
            </p:nvSpPr>
            <p:spPr bwMode="auto">
              <a:xfrm>
                <a:off x="955" y="1842"/>
                <a:ext cx="2600" cy="494"/>
              </a:xfrm>
              <a:prstGeom prst="rect">
                <a:avLst/>
              </a:prstGeom>
              <a:noFill/>
              <a:ln w="9525">
                <a:noFill/>
                <a:miter lim="800000"/>
                <a:headEnd/>
                <a:tailEnd/>
              </a:ln>
              <a:effectLst/>
            </p:spPr>
            <p:txBody>
              <a:bodyPr>
                <a:spAutoFit/>
              </a:bodyPr>
              <a:lstStyle/>
              <a:p>
                <a:pPr eaLnBrk="0" latinLnBrk="0" hangingPunct="0">
                  <a:spcBef>
                    <a:spcPct val="50000"/>
                  </a:spcBef>
                  <a:defRPr/>
                </a:pPr>
                <a:r>
                  <a:rPr lang="en-US" altLang="ko-KR" dirty="0">
                    <a:latin typeface="Times New Roman" charset="0"/>
                  </a:rPr>
                  <a:t> </a:t>
                </a:r>
                <a:r>
                  <a:rPr lang="ko-KR" altLang="en-US" dirty="0">
                    <a:latin typeface="Times New Roman" charset="0"/>
                  </a:rPr>
                  <a:t>관측된 차이</a:t>
                </a:r>
                <a:r>
                  <a:rPr lang="ko-KR" altLang="en-US" dirty="0">
                    <a:latin typeface="+mj-lt"/>
                  </a:rPr>
                  <a:t> </a:t>
                </a:r>
                <a:r>
                  <a:rPr lang="en-US" altLang="ko-KR" dirty="0">
                    <a:latin typeface="+mj-lt"/>
                  </a:rPr>
                  <a:t>-</a:t>
                </a:r>
                <a:r>
                  <a:rPr lang="en-US" altLang="ko-KR" dirty="0">
                    <a:latin typeface="Times New Roman" charset="0"/>
                  </a:rPr>
                  <a:t> </a:t>
                </a:r>
                <a:r>
                  <a:rPr lang="ko-KR" altLang="en-US" dirty="0">
                    <a:latin typeface="Times New Roman" charset="0"/>
                  </a:rPr>
                  <a:t>기대된 차이</a:t>
                </a:r>
              </a:p>
              <a:p>
                <a:pPr eaLnBrk="0" latinLnBrk="0" hangingPunct="0">
                  <a:spcBef>
                    <a:spcPct val="50000"/>
                  </a:spcBef>
                  <a:defRPr/>
                </a:pPr>
                <a:r>
                  <a:rPr lang="ko-KR" altLang="en-US" dirty="0">
                    <a:latin typeface="Times New Roman" charset="0"/>
                  </a:rPr>
                  <a:t> 관측된  차이의    표준오차</a:t>
                </a:r>
              </a:p>
            </p:txBody>
          </p:sp>
        </p:grpSp>
        <p:sp>
          <p:nvSpPr>
            <p:cNvPr id="96273" name="Line 39"/>
            <p:cNvSpPr>
              <a:spLocks noChangeShapeType="1"/>
            </p:cNvSpPr>
            <p:nvPr/>
          </p:nvSpPr>
          <p:spPr bwMode="auto">
            <a:xfrm flipV="1">
              <a:off x="995" y="2095"/>
              <a:ext cx="1980" cy="0"/>
            </a:xfrm>
            <a:prstGeom prst="line">
              <a:avLst/>
            </a:prstGeom>
            <a:noFill/>
            <a:ln w="12700">
              <a:solidFill>
                <a:schemeClr val="tx1"/>
              </a:solidFill>
              <a:round/>
              <a:headEnd/>
              <a:tailEnd/>
            </a:ln>
          </p:spPr>
          <p:txBody>
            <a:bodyPr/>
            <a:lstStyle/>
            <a:p>
              <a:endParaRPr lang="ko-KR" altLang="en-US"/>
            </a:p>
          </p:txBody>
        </p:sp>
      </p:grpSp>
      <p:sp>
        <p:nvSpPr>
          <p:cNvPr id="59435" name="Text Box 43"/>
          <p:cNvSpPr txBox="1">
            <a:spLocks noChangeArrowheads="1"/>
          </p:cNvSpPr>
          <p:nvPr/>
        </p:nvSpPr>
        <p:spPr bwMode="auto">
          <a:xfrm>
            <a:off x="7018338" y="2587304"/>
            <a:ext cx="3000375" cy="784830"/>
          </a:xfrm>
          <a:prstGeom prst="rect">
            <a:avLst/>
          </a:prstGeom>
          <a:noFill/>
          <a:ln w="9525">
            <a:noFill/>
            <a:miter lim="800000"/>
            <a:headEnd/>
            <a:tailEnd/>
          </a:ln>
          <a:effectLst/>
        </p:spPr>
        <p:txBody>
          <a:bodyPr>
            <a:spAutoFit/>
          </a:bodyPr>
          <a:lstStyle/>
          <a:p>
            <a:pPr eaLnBrk="0" latinLnBrk="0" hangingPunct="0">
              <a:spcBef>
                <a:spcPct val="50000"/>
              </a:spcBef>
              <a:defRPr/>
            </a:pPr>
            <a:r>
              <a:rPr lang="ko-KR" altLang="en-US" dirty="0"/>
              <a:t>관측된 차이 </a:t>
            </a:r>
            <a:r>
              <a:rPr lang="en-US" altLang="ko-KR" dirty="0"/>
              <a:t>= 9.5%</a:t>
            </a:r>
          </a:p>
          <a:p>
            <a:pPr eaLnBrk="0" latinLnBrk="0" hangingPunct="0">
              <a:spcBef>
                <a:spcPct val="50000"/>
              </a:spcBef>
              <a:defRPr/>
            </a:pPr>
            <a:r>
              <a:rPr lang="ko-KR" altLang="en-US" dirty="0"/>
              <a:t>기대된 차이 </a:t>
            </a:r>
            <a:r>
              <a:rPr lang="en-US" altLang="ko-KR" dirty="0"/>
              <a:t>= 0%</a:t>
            </a:r>
          </a:p>
        </p:txBody>
      </p:sp>
      <mc:AlternateContent xmlns:mc="http://schemas.openxmlformats.org/markup-compatibility/2006" xmlns:a14="http://schemas.microsoft.com/office/drawing/2010/main">
        <mc:Choice Requires="a14">
          <p:sp>
            <p:nvSpPr>
              <p:cNvPr id="59436" name="Text Box 44"/>
              <p:cNvSpPr txBox="1">
                <a:spLocks noChangeArrowheads="1"/>
              </p:cNvSpPr>
              <p:nvPr/>
            </p:nvSpPr>
            <p:spPr bwMode="auto">
              <a:xfrm>
                <a:off x="2169036" y="3530105"/>
                <a:ext cx="9498014" cy="3058145"/>
              </a:xfrm>
              <a:prstGeom prst="rect">
                <a:avLst/>
              </a:prstGeom>
              <a:noFill/>
              <a:ln w="9525">
                <a:noFill/>
                <a:miter lim="800000"/>
                <a:headEnd/>
                <a:tailEnd/>
              </a:ln>
              <a:effectLst/>
            </p:spPr>
            <p:txBody>
              <a:bodyPr wrap="square">
                <a:spAutoFit/>
              </a:bodyPr>
              <a:lstStyle/>
              <a:p>
                <a:pPr eaLnBrk="0" latinLnBrk="0" hangingPunct="0">
                  <a:lnSpc>
                    <a:spcPct val="150000"/>
                  </a:lnSpc>
                  <a:spcBef>
                    <a:spcPts val="24"/>
                  </a:spcBef>
                  <a:defRPr/>
                </a:pPr>
                <a:r>
                  <a:rPr lang="ko-KR" altLang="en-US" dirty="0">
                    <a:latin typeface="Times New Roman" charset="0"/>
                  </a:rPr>
                  <a:t>관측된 차이의 표준오차</a:t>
                </a:r>
              </a:p>
              <a:p>
                <a:pPr marL="741600" indent="-284400" eaLnBrk="0" latinLnBrk="0" hangingPunct="0">
                  <a:lnSpc>
                    <a:spcPct val="150000"/>
                  </a:lnSpc>
                  <a:spcBef>
                    <a:spcPts val="24"/>
                  </a:spcBef>
                  <a:buFont typeface="Arial" panose="020B0604020202020204" pitchFamily="34" charset="0"/>
                  <a:buChar char="•"/>
                  <a:defRPr/>
                </a:pPr>
                <a:r>
                  <a:rPr lang="ko-KR" altLang="en-US" sz="2000" dirty="0">
                    <a:latin typeface="Times New Roman" charset="0"/>
                  </a:rPr>
                  <a:t>컴퓨터 사용하는 남학생 비율의 </a:t>
                </a:r>
                <a:r>
                  <a:rPr lang="ko-KR" altLang="en-US" sz="2000" dirty="0" err="1">
                    <a:latin typeface="Times New Roman" charset="0"/>
                  </a:rPr>
                  <a:t>표준오차</a:t>
                </a:r>
                <a:r>
                  <a:rPr lang="ko-KR" altLang="en-US" sz="2000" dirty="0">
                    <a:latin typeface="Times New Roman" charset="0"/>
                  </a:rPr>
                  <a:t> </a:t>
                </a:r>
                <a:r>
                  <a:rPr lang="en-US" altLang="ko-KR" sz="2000" dirty="0">
                    <a:latin typeface="Times New Roman" charset="0"/>
                  </a:rPr>
                  <a:t>= </a:t>
                </a:r>
                <a14:m>
                  <m:oMath xmlns:m="http://schemas.openxmlformats.org/officeDocument/2006/math">
                    <m:f>
                      <m:fPr>
                        <m:ctrlPr>
                          <a:rPr lang="en-US" altLang="ko-KR" sz="2000" b="0" i="1" smtClean="0">
                            <a:latin typeface="Cambria Math" panose="02040503050406030204" pitchFamily="18" charset="0"/>
                          </a:rPr>
                        </m:ctrlPr>
                      </m:fPr>
                      <m:num>
                        <m:rad>
                          <m:radPr>
                            <m:degHide m:val="on"/>
                            <m:ctrlPr>
                              <a:rPr lang="en-US" altLang="ko-KR" sz="2000" i="1" smtClean="0">
                                <a:latin typeface="Cambria Math" panose="02040503050406030204" pitchFamily="18" charset="0"/>
                              </a:rPr>
                            </m:ctrlPr>
                          </m:radPr>
                          <m:deg/>
                          <m:e>
                            <m:r>
                              <a:rPr lang="en-US" altLang="ko-KR" sz="2000" b="0" i="1" smtClean="0">
                                <a:latin typeface="Cambria Math" panose="02040503050406030204" pitchFamily="18" charset="0"/>
                              </a:rPr>
                              <m:t>0.535∗0.465</m:t>
                            </m:r>
                          </m:e>
                        </m:rad>
                      </m:num>
                      <m:den>
                        <m:rad>
                          <m:radPr>
                            <m:degHide m:val="on"/>
                            <m:ctrlPr>
                              <a:rPr lang="en-US" altLang="ko-KR" sz="2000" i="1" smtClean="0">
                                <a:latin typeface="Cambria Math" panose="02040503050406030204" pitchFamily="18" charset="0"/>
                              </a:rPr>
                            </m:ctrlPr>
                          </m:radPr>
                          <m:deg/>
                          <m:e>
                            <m:r>
                              <a:rPr lang="en-US" altLang="ko-KR" sz="2000" b="0" i="1" smtClean="0">
                                <a:latin typeface="Cambria Math" panose="02040503050406030204" pitchFamily="18" charset="0"/>
                              </a:rPr>
                              <m:t>200</m:t>
                            </m:r>
                          </m:e>
                        </m:rad>
                      </m:den>
                    </m:f>
                    <m:r>
                      <a:rPr lang="en-US" altLang="ko-KR" sz="2000" b="0" i="1" smtClean="0">
                        <a:latin typeface="Cambria Math" panose="02040503050406030204" pitchFamily="18" charset="0"/>
                      </a:rPr>
                      <m:t>=0.035=3.5%</m:t>
                    </m:r>
                  </m:oMath>
                </a14:m>
                <a:r>
                  <a:rPr lang="ko-KR" altLang="en-US" sz="2000" dirty="0">
                    <a:latin typeface="Times New Roman" charset="0"/>
                  </a:rPr>
                  <a:t>   </a:t>
                </a:r>
                <a:endParaRPr lang="en-US" altLang="ko-KR" sz="2000" dirty="0">
                  <a:effectLst>
                    <a:outerShdw blurRad="38100" dist="38100" dir="2700000" algn="tl">
                      <a:srgbClr val="C0C0C0"/>
                    </a:outerShdw>
                  </a:effectLst>
                  <a:latin typeface="Times New Roman" charset="0"/>
                </a:endParaRPr>
              </a:p>
              <a:p>
                <a:pPr marL="741600" indent="-284400" eaLnBrk="0" latinLnBrk="0" hangingPunct="0">
                  <a:lnSpc>
                    <a:spcPct val="150000"/>
                  </a:lnSpc>
                  <a:spcBef>
                    <a:spcPts val="24"/>
                  </a:spcBef>
                  <a:buFont typeface="Arial" panose="020B0604020202020204" pitchFamily="34" charset="0"/>
                  <a:buChar char="•"/>
                  <a:defRPr/>
                </a:pPr>
                <a:r>
                  <a:rPr lang="ko-KR" altLang="en-US" sz="2000" dirty="0">
                    <a:latin typeface="Times New Roman" charset="0"/>
                  </a:rPr>
                  <a:t>컴퓨터 사용하는 여학생 비율의 </a:t>
                </a:r>
                <a:r>
                  <a:rPr lang="ko-KR" altLang="en-US" sz="2000" dirty="0" err="1">
                    <a:latin typeface="Times New Roman" charset="0"/>
                  </a:rPr>
                  <a:t>표준오차</a:t>
                </a:r>
                <a:r>
                  <a:rPr lang="ko-KR" altLang="en-US" sz="2000" dirty="0">
                    <a:latin typeface="Times New Roman" charset="0"/>
                  </a:rPr>
                  <a:t> </a:t>
                </a:r>
                <a:r>
                  <a:rPr lang="en-US" altLang="ko-KR" sz="2000" dirty="0">
                    <a:latin typeface="Times New Roman" charset="0"/>
                  </a:rPr>
                  <a:t>= </a:t>
                </a:r>
                <a14:m>
                  <m:oMath xmlns:m="http://schemas.openxmlformats.org/officeDocument/2006/math">
                    <m:f>
                      <m:fPr>
                        <m:ctrlPr>
                          <a:rPr lang="en-US" altLang="ko-KR" sz="2000" i="1">
                            <a:latin typeface="Cambria Math" panose="02040503050406030204" pitchFamily="18" charset="0"/>
                          </a:rPr>
                        </m:ctrlPr>
                      </m:fPr>
                      <m:num>
                        <m:rad>
                          <m:radPr>
                            <m:degHide m:val="on"/>
                            <m:ctrlPr>
                              <a:rPr lang="en-US" altLang="ko-KR" sz="2000" i="1">
                                <a:latin typeface="Cambria Math" panose="02040503050406030204" pitchFamily="18" charset="0"/>
                              </a:rPr>
                            </m:ctrlPr>
                          </m:radPr>
                          <m:deg/>
                          <m:e>
                            <m:r>
                              <a:rPr lang="en-US" altLang="ko-KR" sz="2000" i="1">
                                <a:latin typeface="Cambria Math" panose="02040503050406030204" pitchFamily="18" charset="0"/>
                              </a:rPr>
                              <m:t>0.</m:t>
                            </m:r>
                            <m:r>
                              <a:rPr lang="en-US" altLang="ko-KR" sz="2000" b="0" i="1" smtClean="0">
                                <a:latin typeface="Cambria Math" panose="02040503050406030204" pitchFamily="18" charset="0"/>
                              </a:rPr>
                              <m:t>44</m:t>
                            </m:r>
                            <m:r>
                              <a:rPr lang="en-US" altLang="ko-KR" sz="2000" i="1">
                                <a:latin typeface="Cambria Math" panose="02040503050406030204" pitchFamily="18" charset="0"/>
                              </a:rPr>
                              <m:t>∗0.</m:t>
                            </m:r>
                            <m:r>
                              <a:rPr lang="en-US" altLang="ko-KR" sz="2000" b="0" i="1" smtClean="0">
                                <a:latin typeface="Cambria Math" panose="02040503050406030204" pitchFamily="18" charset="0"/>
                              </a:rPr>
                              <m:t>56</m:t>
                            </m:r>
                          </m:e>
                        </m:rad>
                      </m:num>
                      <m:den>
                        <m:rad>
                          <m:radPr>
                            <m:degHide m:val="on"/>
                            <m:ctrlPr>
                              <a:rPr lang="en-US" altLang="ko-KR" sz="2000" i="1">
                                <a:latin typeface="Cambria Math" panose="02040503050406030204" pitchFamily="18" charset="0"/>
                              </a:rPr>
                            </m:ctrlPr>
                          </m:radPr>
                          <m:deg/>
                          <m:e>
                            <m:r>
                              <a:rPr lang="en-US" altLang="ko-KR" sz="2000" b="0" i="1" smtClean="0">
                                <a:latin typeface="Cambria Math" panose="02040503050406030204" pitchFamily="18" charset="0"/>
                              </a:rPr>
                              <m:t>300</m:t>
                            </m:r>
                          </m:e>
                        </m:rad>
                      </m:den>
                    </m:f>
                    <m:r>
                      <a:rPr lang="en-US" altLang="ko-KR" sz="2000" i="1">
                        <a:latin typeface="Cambria Math" panose="02040503050406030204" pitchFamily="18" charset="0"/>
                      </a:rPr>
                      <m:t>=0.02</m:t>
                    </m:r>
                    <m:r>
                      <a:rPr lang="en-US" altLang="ko-KR" sz="2000" b="0" i="1" smtClean="0">
                        <a:latin typeface="Cambria Math" panose="02040503050406030204" pitchFamily="18" charset="0"/>
                      </a:rPr>
                      <m:t>9</m:t>
                    </m:r>
                    <m:r>
                      <a:rPr lang="en-US" altLang="ko-KR" sz="2000" i="1">
                        <a:latin typeface="Cambria Math" panose="02040503050406030204" pitchFamily="18" charset="0"/>
                      </a:rPr>
                      <m:t>=</m:t>
                    </m:r>
                    <m:r>
                      <a:rPr lang="en-US" altLang="ko-KR" sz="2000" b="0" i="1" smtClean="0">
                        <a:latin typeface="Cambria Math" panose="02040503050406030204" pitchFamily="18" charset="0"/>
                      </a:rPr>
                      <m:t>2.9</m:t>
                    </m:r>
                    <m:r>
                      <a:rPr lang="en-US" altLang="ko-KR" sz="2000" i="1">
                        <a:latin typeface="Cambria Math" panose="02040503050406030204" pitchFamily="18" charset="0"/>
                      </a:rPr>
                      <m:t>%</m:t>
                    </m:r>
                  </m:oMath>
                </a14:m>
                <a:r>
                  <a:rPr lang="ko-KR" altLang="en-US" sz="2000" dirty="0">
                    <a:latin typeface="Times New Roman" charset="0"/>
                  </a:rPr>
                  <a:t>   </a:t>
                </a:r>
                <a:endParaRPr lang="en-US" altLang="ko-KR" sz="2000" dirty="0">
                  <a:effectLst>
                    <a:outerShdw blurRad="38100" dist="38100" dir="2700000" algn="tl">
                      <a:srgbClr val="C0C0C0"/>
                    </a:outerShdw>
                  </a:effectLst>
                  <a:latin typeface="Times New Roman" charset="0"/>
                </a:endParaRPr>
              </a:p>
              <a:p>
                <a:pPr eaLnBrk="0" latinLnBrk="0" hangingPunct="0">
                  <a:spcBef>
                    <a:spcPts val="1200"/>
                  </a:spcBef>
                  <a:defRPr/>
                </a:pPr>
                <a:r>
                  <a:rPr lang="ko-KR" altLang="en-US" dirty="0">
                    <a:latin typeface="Times New Roman" charset="0"/>
                  </a:rPr>
                  <a:t>두 비율의 차이에 대한 </a:t>
                </a:r>
                <a:r>
                  <a:rPr lang="ko-KR" altLang="en-US" dirty="0" err="1">
                    <a:latin typeface="Times New Roman" charset="0"/>
                  </a:rPr>
                  <a:t>표준오차</a:t>
                </a:r>
                <a:r>
                  <a:rPr lang="ko-KR" altLang="en-US" dirty="0">
                    <a:latin typeface="Times New Roman" charset="0"/>
                  </a:rPr>
                  <a:t> </a:t>
                </a:r>
                <a:r>
                  <a:rPr lang="en-US" altLang="ko-KR" dirty="0">
                    <a:latin typeface="Times New Roman" charset="0"/>
                  </a:rPr>
                  <a:t>= </a:t>
                </a:r>
                <a14:m>
                  <m:oMath xmlns:m="http://schemas.openxmlformats.org/officeDocument/2006/math">
                    <m:rad>
                      <m:radPr>
                        <m:degHide m:val="on"/>
                        <m:ctrlPr>
                          <a:rPr lang="en-US" altLang="ko-KR" i="1" smtClean="0">
                            <a:latin typeface="Cambria Math" panose="02040503050406030204" pitchFamily="18" charset="0"/>
                          </a:rPr>
                        </m:ctrlPr>
                      </m:radPr>
                      <m:deg/>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3.5</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2.9</m:t>
                            </m:r>
                          </m:e>
                          <m:sup>
                            <m:r>
                              <a:rPr lang="en-US" altLang="ko-KR" b="0" i="1" smtClean="0">
                                <a:latin typeface="Cambria Math" panose="02040503050406030204" pitchFamily="18" charset="0"/>
                              </a:rPr>
                              <m:t>2</m:t>
                            </m:r>
                          </m:sup>
                        </m:sSup>
                      </m:e>
                    </m:rad>
                    <m:r>
                      <a:rPr lang="en-US" altLang="ko-KR" i="1">
                        <a:latin typeface="Cambria Math" panose="02040503050406030204" pitchFamily="18" charset="0"/>
                      </a:rPr>
                      <m:t>=4.5</m:t>
                    </m:r>
                  </m:oMath>
                </a14:m>
                <a:endParaRPr lang="en-US" altLang="ko-KR" dirty="0">
                  <a:latin typeface="Times New Roman" charset="0"/>
                </a:endParaRPr>
              </a:p>
              <a:p>
                <a:pPr eaLnBrk="0" latinLnBrk="0" hangingPunct="0">
                  <a:spcBef>
                    <a:spcPts val="1200"/>
                  </a:spcBef>
                  <a:defRPr/>
                </a:pPr>
                <a:r>
                  <a:rPr lang="ko-KR" altLang="en-US" dirty="0">
                    <a:latin typeface="Times New Roman" charset="0"/>
                  </a:rPr>
                  <a:t>따라서</a:t>
                </a:r>
                <a:r>
                  <a:rPr lang="en-US" altLang="ko-KR" dirty="0">
                    <a:latin typeface="Times New Roman" charset="0"/>
                  </a:rPr>
                  <a:t>, </a:t>
                </a:r>
                <a:r>
                  <a:rPr lang="en-US" altLang="ko-KR" dirty="0">
                    <a:solidFill>
                      <a:srgbClr val="FF0000"/>
                    </a:solidFill>
                    <a:latin typeface="Times New Roman" charset="0"/>
                  </a:rPr>
                  <a:t>z-</a:t>
                </a:r>
                <a:r>
                  <a:rPr lang="ko-KR" altLang="en-US" dirty="0">
                    <a:solidFill>
                      <a:srgbClr val="FF0000"/>
                    </a:solidFill>
                    <a:latin typeface="Times New Roman" charset="0"/>
                  </a:rPr>
                  <a:t>통계량</a:t>
                </a:r>
                <a:r>
                  <a:rPr lang="en-US" altLang="ko-KR" dirty="0">
                    <a:solidFill>
                      <a:srgbClr val="FF0000"/>
                    </a:solidFill>
                    <a:latin typeface="Times New Roman" charset="0"/>
                  </a:rPr>
                  <a:t>: </a:t>
                </a:r>
                <a14:m>
                  <m:oMath xmlns:m="http://schemas.openxmlformats.org/officeDocument/2006/math">
                    <m:r>
                      <a:rPr lang="en-US" altLang="ko-KR" b="0" i="1" dirty="0" smtClean="0">
                        <a:solidFill>
                          <a:srgbClr val="FF0000"/>
                        </a:solidFill>
                        <a:latin typeface="Cambria Math" panose="02040503050406030204" pitchFamily="18" charset="0"/>
                      </a:rPr>
                      <m:t>𝑧</m:t>
                    </m:r>
                    <m:r>
                      <a:rPr lang="en-US" altLang="ko-KR" b="0" i="1" dirty="0" smtClean="0">
                        <a:solidFill>
                          <a:srgbClr val="FF0000"/>
                        </a:solidFill>
                        <a:latin typeface="Cambria Math" panose="02040503050406030204" pitchFamily="18" charset="0"/>
                      </a:rPr>
                      <m:t>=</m:t>
                    </m:r>
                    <m:f>
                      <m:fPr>
                        <m:ctrlPr>
                          <a:rPr lang="en-US" altLang="ko-KR" b="0" i="1" dirty="0" smtClean="0">
                            <a:solidFill>
                              <a:srgbClr val="FF0000"/>
                            </a:solidFill>
                            <a:latin typeface="Cambria Math" panose="02040503050406030204" pitchFamily="18" charset="0"/>
                          </a:rPr>
                        </m:ctrlPr>
                      </m:fPr>
                      <m:num>
                        <m:r>
                          <a:rPr lang="en-US" altLang="ko-KR" b="0" i="1" dirty="0" smtClean="0">
                            <a:solidFill>
                              <a:srgbClr val="FF0000"/>
                            </a:solidFill>
                            <a:latin typeface="Cambria Math" panose="02040503050406030204" pitchFamily="18" charset="0"/>
                          </a:rPr>
                          <m:t>9.5−0</m:t>
                        </m:r>
                      </m:num>
                      <m:den>
                        <m:r>
                          <a:rPr lang="en-US" altLang="ko-KR" b="0" i="1" dirty="0" smtClean="0">
                            <a:solidFill>
                              <a:srgbClr val="FF0000"/>
                            </a:solidFill>
                            <a:latin typeface="Cambria Math" panose="02040503050406030204" pitchFamily="18" charset="0"/>
                          </a:rPr>
                          <m:t>4.5</m:t>
                        </m:r>
                      </m:den>
                    </m:f>
                    <m:r>
                      <a:rPr lang="en-US" altLang="ko-KR" b="0" i="1" dirty="0" smtClean="0">
                        <a:solidFill>
                          <a:srgbClr val="FF0000"/>
                        </a:solidFill>
                        <a:latin typeface="Cambria Math" panose="02040503050406030204" pitchFamily="18" charset="0"/>
                      </a:rPr>
                      <m:t>=2.1</m:t>
                    </m:r>
                  </m:oMath>
                </a14:m>
                <a:r>
                  <a:rPr lang="ko-KR" altLang="en-US" dirty="0">
                    <a:solidFill>
                      <a:srgbClr val="FF0000"/>
                    </a:solidFill>
                    <a:latin typeface="Times New Roman" charset="0"/>
                  </a:rPr>
                  <a:t> </a:t>
                </a:r>
                <a:r>
                  <a:rPr lang="ko-KR" altLang="en-US" dirty="0">
                    <a:solidFill>
                      <a:srgbClr val="FF0000"/>
                    </a:solidFill>
                    <a:latin typeface="나눔명조" panose="02020603020101020101" pitchFamily="18" charset="-127"/>
                    <a:ea typeface="나눔명조" panose="02020603020101020101" pitchFamily="18" charset="-127"/>
                  </a:rPr>
                  <a:t>⇒ </a:t>
                </a:r>
                <a:r>
                  <a:rPr lang="en-US" altLang="ko-KR" dirty="0">
                    <a:solidFill>
                      <a:srgbClr val="FF0000"/>
                    </a:solidFill>
                    <a:latin typeface="+mn-ea"/>
                  </a:rPr>
                  <a:t>5% </a:t>
                </a:r>
                <a:r>
                  <a:rPr lang="ko-KR" altLang="en-US" dirty="0">
                    <a:solidFill>
                      <a:srgbClr val="FF0000"/>
                    </a:solidFill>
                    <a:latin typeface="+mn-ea"/>
                  </a:rPr>
                  <a:t>유의수준에서 </a:t>
                </a:r>
                <a:r>
                  <a:rPr lang="ko-KR" altLang="en-US" dirty="0" err="1">
                    <a:solidFill>
                      <a:srgbClr val="FF0000"/>
                    </a:solidFill>
                    <a:latin typeface="+mn-ea"/>
                  </a:rPr>
                  <a:t>귀무가설</a:t>
                </a:r>
                <a:r>
                  <a:rPr lang="ko-KR" altLang="en-US" dirty="0">
                    <a:solidFill>
                      <a:srgbClr val="FF0000"/>
                    </a:solidFill>
                    <a:latin typeface="+mn-ea"/>
                  </a:rPr>
                  <a:t> 기각</a:t>
                </a:r>
                <a:r>
                  <a:rPr lang="en-US" altLang="ko-KR" dirty="0">
                    <a:solidFill>
                      <a:srgbClr val="FF0000"/>
                    </a:solidFill>
                    <a:latin typeface="+mn-ea"/>
                  </a:rPr>
                  <a:t>!!</a:t>
                </a:r>
                <a:endParaRPr lang="ko-KR" altLang="en-US" dirty="0">
                  <a:solidFill>
                    <a:srgbClr val="FF0000"/>
                  </a:solidFill>
                  <a:latin typeface="Times New Roman" charset="0"/>
                </a:endParaRPr>
              </a:p>
            </p:txBody>
          </p:sp>
        </mc:Choice>
        <mc:Fallback xmlns="">
          <p:sp>
            <p:nvSpPr>
              <p:cNvPr id="59436" name="Text Box 44"/>
              <p:cNvSpPr txBox="1">
                <a:spLocks noRot="1" noChangeAspect="1" noMove="1" noResize="1" noEditPoints="1" noAdjustHandles="1" noChangeArrowheads="1" noChangeShapeType="1" noTextEdit="1"/>
              </p:cNvSpPr>
              <p:nvPr/>
            </p:nvSpPr>
            <p:spPr bwMode="auto">
              <a:xfrm>
                <a:off x="2169036" y="3530105"/>
                <a:ext cx="9498014" cy="3058145"/>
              </a:xfrm>
              <a:prstGeom prst="rect">
                <a:avLst/>
              </a:prstGeom>
              <a:blipFill>
                <a:blip r:embed="rId5"/>
                <a:stretch>
                  <a:fillRect l="-578" b="-199"/>
                </a:stretch>
              </a:blipFill>
              <a:ln w="9525">
                <a:noFill/>
                <a:miter lim="800000"/>
                <a:headEnd/>
                <a:tailEnd/>
              </a:ln>
              <a:effectLst/>
            </p:spPr>
            <p:txBody>
              <a:bodyPr/>
              <a:lstStyle/>
              <a:p>
                <a:r>
                  <a:rPr lang="ko-KR" altLang="en-US">
                    <a:noFill/>
                  </a:rPr>
                  <a:t> </a:t>
                </a:r>
              </a:p>
            </p:txBody>
          </p:sp>
        </mc:Fallback>
      </mc:AlternateContent>
      <p:sp>
        <p:nvSpPr>
          <p:cNvPr id="21" name="직사각형 20"/>
          <p:cNvSpPr/>
          <p:nvPr/>
        </p:nvSpPr>
        <p:spPr>
          <a:xfrm>
            <a:off x="2166910" y="1985714"/>
            <a:ext cx="7643866" cy="454292"/>
          </a:xfrm>
          <a:prstGeom prst="rect">
            <a:avLst/>
          </a:prstGeom>
        </p:spPr>
        <p:txBody>
          <a:bodyPr wrap="square">
            <a:spAutoFit/>
          </a:bodyPr>
          <a:lstStyle/>
          <a:p>
            <a:pPr algn="just" eaLnBrk="0" latinLnBrk="0" hangingPunct="0">
              <a:lnSpc>
                <a:spcPct val="150000"/>
              </a:lnSpc>
              <a:spcBef>
                <a:spcPts val="24"/>
              </a:spcBef>
              <a:defRPr/>
            </a:pPr>
            <a:r>
              <a:rPr lang="ko-KR" altLang="en-US" dirty="0" err="1">
                <a:latin typeface="+mn-ea"/>
              </a:rPr>
              <a:t>귀무가설</a:t>
            </a:r>
            <a:r>
              <a:rPr lang="en-US" altLang="ko-KR" dirty="0">
                <a:latin typeface="+mn-ea"/>
              </a:rPr>
              <a:t>: </a:t>
            </a:r>
            <a:r>
              <a:rPr lang="ko-KR" altLang="en-US" dirty="0">
                <a:latin typeface="+mn-ea"/>
              </a:rPr>
              <a:t>컴퓨터 사용자 비율에 남녀 차이가 없다</a:t>
            </a:r>
            <a:r>
              <a:rPr lang="en-US" altLang="ko-KR" dirty="0">
                <a:latin typeface="+mn-ea"/>
              </a:rPr>
              <a:t>.</a:t>
            </a:r>
            <a:endParaRPr lang="ko-KR" altLang="en-US" dirty="0">
              <a:latin typeface="+mn-ea"/>
            </a:endParaRPr>
          </a:p>
        </p:txBody>
      </p:sp>
      <p:sp>
        <p:nvSpPr>
          <p:cNvPr id="23" name="AutoShape 5"/>
          <p:cNvSpPr>
            <a:spLocks noChangeArrowheads="1"/>
          </p:cNvSpPr>
          <p:nvPr/>
        </p:nvSpPr>
        <p:spPr bwMode="auto">
          <a:xfrm>
            <a:off x="1988543" y="1537065"/>
            <a:ext cx="1891125"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두 비율의 비교</a:t>
            </a:r>
            <a:endParaRPr lang="en-US" altLang="ko-KR" b="1" dirty="0"/>
          </a:p>
        </p:txBody>
      </p:sp>
    </p:spTree>
    <p:extLst>
      <p:ext uri="{BB962C8B-B14F-4D97-AF65-F5344CB8AC3E}">
        <p14:creationId xmlns:p14="http://schemas.microsoft.com/office/powerpoint/2010/main" val="317116052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2012290" y="2107490"/>
            <a:ext cx="8686800" cy="4062651"/>
          </a:xfrm>
          <a:prstGeom prst="rect">
            <a:avLst/>
          </a:prstGeom>
          <a:noFill/>
          <a:ln w="9525">
            <a:noFill/>
            <a:miter lim="800000"/>
            <a:headEnd/>
            <a:tailEnd/>
          </a:ln>
          <a:effectLst/>
        </p:spPr>
        <p:txBody>
          <a:bodyPr>
            <a:spAutoFit/>
          </a:bodyPr>
          <a:lstStyle/>
          <a:p>
            <a:pPr eaLnBrk="0" latinLnBrk="0" hangingPunct="0">
              <a:lnSpc>
                <a:spcPct val="150000"/>
              </a:lnSpc>
              <a:spcBef>
                <a:spcPts val="24"/>
              </a:spcBef>
              <a:defRPr/>
            </a:pPr>
            <a:r>
              <a:rPr lang="ko-KR" altLang="en-US" dirty="0">
                <a:latin typeface="Times New Roman" charset="0"/>
              </a:rPr>
              <a:t>비타민 </a:t>
            </a:r>
            <a:r>
              <a:rPr lang="en-US" altLang="ko-KR" dirty="0">
                <a:latin typeface="Times New Roman" charset="0"/>
              </a:rPr>
              <a:t>C</a:t>
            </a:r>
            <a:r>
              <a:rPr lang="ko-KR" altLang="en-US" dirty="0">
                <a:latin typeface="Times New Roman" charset="0"/>
              </a:rPr>
              <a:t>의 감기예방 효과 실험</a:t>
            </a:r>
          </a:p>
          <a:p>
            <a:pPr eaLnBrk="0" latinLnBrk="0" hangingPunct="0">
              <a:lnSpc>
                <a:spcPct val="150000"/>
              </a:lnSpc>
              <a:spcBef>
                <a:spcPts val="24"/>
              </a:spcBef>
              <a:defRPr/>
            </a:pPr>
            <a:r>
              <a:rPr lang="ko-KR" altLang="en-US" dirty="0">
                <a:latin typeface="Times New Roman" charset="0"/>
              </a:rPr>
              <a:t>전체 </a:t>
            </a:r>
            <a:r>
              <a:rPr lang="en-US" altLang="ko-KR" dirty="0">
                <a:latin typeface="Times New Roman" charset="0"/>
              </a:rPr>
              <a:t>200</a:t>
            </a:r>
            <a:r>
              <a:rPr lang="ko-KR" altLang="en-US" dirty="0">
                <a:latin typeface="Times New Roman" charset="0"/>
              </a:rPr>
              <a:t>명의 실험대상자 가운데 무작위로 </a:t>
            </a:r>
            <a:r>
              <a:rPr lang="en-US" altLang="ko-KR" dirty="0">
                <a:latin typeface="Times New Roman" charset="0"/>
              </a:rPr>
              <a:t>100</a:t>
            </a:r>
            <a:r>
              <a:rPr lang="ko-KR" altLang="en-US" dirty="0">
                <a:latin typeface="Times New Roman" charset="0"/>
              </a:rPr>
              <a:t>명을 뽑아</a:t>
            </a:r>
            <a:endParaRPr lang="en-US" altLang="ko-KR" dirty="0">
              <a:latin typeface="Times New Roman" charset="0"/>
            </a:endParaRPr>
          </a:p>
          <a:p>
            <a:pPr marL="741600" indent="-284400" eaLnBrk="0" latinLnBrk="0" hangingPunct="0">
              <a:lnSpc>
                <a:spcPct val="150000"/>
              </a:lnSpc>
              <a:spcBef>
                <a:spcPts val="24"/>
              </a:spcBef>
              <a:buFont typeface="Arial" panose="020B0604020202020204" pitchFamily="34" charset="0"/>
              <a:buChar char="•"/>
              <a:defRPr/>
            </a:pPr>
            <a:r>
              <a:rPr lang="en-US" altLang="ko-KR" sz="1600" dirty="0">
                <a:latin typeface="Times New Roman" charset="0"/>
              </a:rPr>
              <a:t> </a:t>
            </a:r>
            <a:r>
              <a:rPr lang="ko-KR" altLang="en-US" sz="1600" dirty="0">
                <a:latin typeface="+mn-ea"/>
              </a:rPr>
              <a:t>처리집단</a:t>
            </a:r>
            <a:r>
              <a:rPr lang="en-US" altLang="ko-KR" sz="1600" dirty="0">
                <a:latin typeface="+mn-ea"/>
              </a:rPr>
              <a:t>: </a:t>
            </a:r>
            <a:r>
              <a:rPr lang="ko-KR" altLang="en-US" sz="1600" dirty="0">
                <a:latin typeface="+mn-ea"/>
              </a:rPr>
              <a:t>뽑힌 </a:t>
            </a:r>
            <a:r>
              <a:rPr lang="en-US" altLang="ko-KR" sz="1600" dirty="0">
                <a:latin typeface="+mn-ea"/>
              </a:rPr>
              <a:t>100</a:t>
            </a:r>
            <a:r>
              <a:rPr lang="ko-KR" altLang="en-US" sz="1600" dirty="0">
                <a:latin typeface="+mn-ea"/>
              </a:rPr>
              <a:t>명에게는 매일 비타민 </a:t>
            </a:r>
            <a:r>
              <a:rPr lang="en-US" altLang="ko-KR" sz="1600" dirty="0">
                <a:latin typeface="+mn-ea"/>
              </a:rPr>
              <a:t>2,000mg</a:t>
            </a:r>
            <a:r>
              <a:rPr lang="ko-KR" altLang="en-US" sz="1600" dirty="0">
                <a:latin typeface="+mn-ea"/>
              </a:rPr>
              <a:t>을 투여</a:t>
            </a:r>
            <a:endParaRPr lang="en-US" altLang="ko-KR" sz="1600" dirty="0">
              <a:latin typeface="+mn-ea"/>
            </a:endParaRPr>
          </a:p>
          <a:p>
            <a:pPr marL="741600" indent="-284400" eaLnBrk="0" latinLnBrk="0" hangingPunct="0">
              <a:lnSpc>
                <a:spcPct val="150000"/>
              </a:lnSpc>
              <a:spcBef>
                <a:spcPts val="24"/>
              </a:spcBef>
              <a:buFont typeface="Arial" panose="020B0604020202020204" pitchFamily="34" charset="0"/>
              <a:buChar char="•"/>
              <a:defRPr/>
            </a:pPr>
            <a:r>
              <a:rPr lang="en-US" altLang="ko-KR" sz="1600" dirty="0">
                <a:latin typeface="+mn-ea"/>
              </a:rPr>
              <a:t> </a:t>
            </a:r>
            <a:r>
              <a:rPr lang="ko-KR" altLang="en-US" sz="1600" dirty="0">
                <a:latin typeface="+mn-ea"/>
              </a:rPr>
              <a:t>통제집단</a:t>
            </a:r>
            <a:r>
              <a:rPr lang="en-US" altLang="ko-KR" sz="1600" dirty="0">
                <a:latin typeface="+mn-ea"/>
              </a:rPr>
              <a:t>: </a:t>
            </a:r>
            <a:r>
              <a:rPr lang="ko-KR" altLang="en-US" sz="1600" dirty="0">
                <a:latin typeface="+mn-ea"/>
              </a:rPr>
              <a:t>나머지 </a:t>
            </a:r>
            <a:r>
              <a:rPr lang="en-US" altLang="ko-KR" sz="1600" dirty="0">
                <a:latin typeface="+mn-ea"/>
              </a:rPr>
              <a:t>100</a:t>
            </a:r>
            <a:r>
              <a:rPr lang="ko-KR" altLang="en-US" sz="1600" dirty="0">
                <a:latin typeface="+mn-ea"/>
              </a:rPr>
              <a:t>명에게는 매일 같은 양의 </a:t>
            </a:r>
            <a:r>
              <a:rPr lang="ko-KR" altLang="en-US" sz="1600" dirty="0" err="1">
                <a:latin typeface="+mn-ea"/>
              </a:rPr>
              <a:t>가짜약</a:t>
            </a:r>
            <a:r>
              <a:rPr lang="en-US" altLang="ko-KR" sz="1600" dirty="0">
                <a:latin typeface="+mn-ea"/>
              </a:rPr>
              <a:t>(placebo)</a:t>
            </a:r>
            <a:r>
              <a:rPr lang="ko-KR" altLang="en-US" sz="1600" dirty="0">
                <a:latin typeface="+mn-ea"/>
              </a:rPr>
              <a:t>을 투여</a:t>
            </a:r>
            <a:endParaRPr lang="en-US" altLang="ko-KR" sz="1600" dirty="0">
              <a:latin typeface="+mn-ea"/>
            </a:endParaRPr>
          </a:p>
          <a:p>
            <a:pPr eaLnBrk="0" latinLnBrk="0" hangingPunct="0">
              <a:lnSpc>
                <a:spcPct val="150000"/>
              </a:lnSpc>
              <a:spcBef>
                <a:spcPts val="24"/>
              </a:spcBef>
              <a:defRPr/>
            </a:pPr>
            <a:r>
              <a:rPr lang="en-US" altLang="ko-KR" sz="2000" dirty="0">
                <a:latin typeface="Times New Roman" charset="0"/>
              </a:rPr>
              <a:t>       </a:t>
            </a:r>
          </a:p>
          <a:p>
            <a:pPr eaLnBrk="0" latinLnBrk="0" hangingPunct="0">
              <a:lnSpc>
                <a:spcPct val="150000"/>
              </a:lnSpc>
              <a:spcBef>
                <a:spcPts val="24"/>
              </a:spcBef>
              <a:defRPr/>
            </a:pPr>
            <a:r>
              <a:rPr lang="en-US" altLang="ko-KR" sz="2000" dirty="0">
                <a:latin typeface="Times New Roman" charset="0"/>
              </a:rPr>
              <a:t> </a:t>
            </a:r>
            <a:r>
              <a:rPr lang="ko-KR" altLang="en-US" sz="2000" u="sng" dirty="0">
                <a:latin typeface="Times New Roman" charset="0"/>
              </a:rPr>
              <a:t>실험기간이 끝난 후 감기에 걸린 횟수 측정</a:t>
            </a:r>
          </a:p>
          <a:p>
            <a:pPr marL="741600" indent="-284400" eaLnBrk="0" latinLnBrk="0" hangingPunct="0">
              <a:lnSpc>
                <a:spcPct val="150000"/>
              </a:lnSpc>
              <a:spcBef>
                <a:spcPts val="24"/>
              </a:spcBef>
              <a:buFont typeface="Arial" panose="020B0604020202020204" pitchFamily="34" charset="0"/>
              <a:buChar char="•"/>
              <a:defRPr/>
            </a:pPr>
            <a:r>
              <a:rPr lang="ko-KR" altLang="en-US" sz="1600" dirty="0">
                <a:latin typeface="Times New Roman" charset="0"/>
              </a:rPr>
              <a:t>       처리집단</a:t>
            </a:r>
            <a:r>
              <a:rPr lang="en-US" altLang="ko-KR" sz="1600" dirty="0">
                <a:latin typeface="Times New Roman" charset="0"/>
              </a:rPr>
              <a:t>:    </a:t>
            </a:r>
            <a:r>
              <a:rPr lang="ko-KR" altLang="en-US" sz="1600" dirty="0">
                <a:latin typeface="Times New Roman" charset="0"/>
              </a:rPr>
              <a:t>평균 </a:t>
            </a:r>
            <a:r>
              <a:rPr lang="en-US" altLang="ko-KR" sz="1600" dirty="0">
                <a:latin typeface="Times New Roman" charset="0"/>
              </a:rPr>
              <a:t>= 2.3</a:t>
            </a:r>
            <a:r>
              <a:rPr lang="ko-KR" altLang="en-US" sz="1600" dirty="0">
                <a:latin typeface="Times New Roman" charset="0"/>
              </a:rPr>
              <a:t>회</a:t>
            </a:r>
          </a:p>
          <a:p>
            <a:pPr marL="741600" indent="-284400" eaLnBrk="0" latinLnBrk="0" hangingPunct="0">
              <a:lnSpc>
                <a:spcPct val="150000"/>
              </a:lnSpc>
              <a:spcBef>
                <a:spcPts val="24"/>
              </a:spcBef>
              <a:defRPr/>
            </a:pPr>
            <a:r>
              <a:rPr lang="ko-KR" altLang="en-US" sz="1600" dirty="0">
                <a:latin typeface="Times New Roman" charset="0"/>
              </a:rPr>
              <a:t>                                 표준편차 </a:t>
            </a:r>
            <a:r>
              <a:rPr lang="en-US" altLang="ko-KR" sz="1600" dirty="0">
                <a:latin typeface="Times New Roman" charset="0"/>
              </a:rPr>
              <a:t>= 3.1</a:t>
            </a:r>
            <a:r>
              <a:rPr lang="ko-KR" altLang="en-US" sz="1600" dirty="0">
                <a:latin typeface="Times New Roman" charset="0"/>
              </a:rPr>
              <a:t>회 </a:t>
            </a:r>
          </a:p>
          <a:p>
            <a:pPr marL="741600" indent="-284400" eaLnBrk="0" latinLnBrk="0" hangingPunct="0">
              <a:lnSpc>
                <a:spcPct val="150000"/>
              </a:lnSpc>
              <a:spcBef>
                <a:spcPts val="24"/>
              </a:spcBef>
              <a:buFont typeface="Arial" panose="020B0604020202020204" pitchFamily="34" charset="0"/>
              <a:buChar char="•"/>
              <a:defRPr/>
            </a:pPr>
            <a:r>
              <a:rPr lang="ko-KR" altLang="en-US" sz="1600" dirty="0">
                <a:latin typeface="Times New Roman" charset="0"/>
              </a:rPr>
              <a:t>       통제집단</a:t>
            </a:r>
            <a:r>
              <a:rPr lang="en-US" altLang="ko-KR" sz="1600" dirty="0">
                <a:latin typeface="Times New Roman" charset="0"/>
              </a:rPr>
              <a:t>:    </a:t>
            </a:r>
            <a:r>
              <a:rPr lang="ko-KR" altLang="en-US" sz="1600" dirty="0">
                <a:latin typeface="Times New Roman" charset="0"/>
              </a:rPr>
              <a:t>평균 </a:t>
            </a:r>
            <a:r>
              <a:rPr lang="en-US" altLang="ko-KR" sz="1600" dirty="0">
                <a:latin typeface="Times New Roman" charset="0"/>
              </a:rPr>
              <a:t>= 2.6</a:t>
            </a:r>
            <a:r>
              <a:rPr lang="ko-KR" altLang="en-US" sz="1600" dirty="0">
                <a:latin typeface="Times New Roman" charset="0"/>
              </a:rPr>
              <a:t>회</a:t>
            </a:r>
          </a:p>
          <a:p>
            <a:pPr marL="741600" indent="-284400" eaLnBrk="0" latinLnBrk="0" hangingPunct="0">
              <a:lnSpc>
                <a:spcPct val="150000"/>
              </a:lnSpc>
              <a:spcBef>
                <a:spcPts val="24"/>
              </a:spcBef>
              <a:defRPr/>
            </a:pPr>
            <a:r>
              <a:rPr lang="ko-KR" altLang="en-US" sz="1600" dirty="0">
                <a:latin typeface="Times New Roman" charset="0"/>
              </a:rPr>
              <a:t>                                 표준편차 </a:t>
            </a:r>
            <a:r>
              <a:rPr lang="en-US" altLang="ko-KR" sz="1600" dirty="0">
                <a:latin typeface="Times New Roman" charset="0"/>
              </a:rPr>
              <a:t>= 2.9</a:t>
            </a:r>
            <a:r>
              <a:rPr lang="ko-KR" altLang="en-US" sz="1600" dirty="0">
                <a:latin typeface="Times New Roman" charset="0"/>
              </a:rPr>
              <a:t>회</a:t>
            </a:r>
          </a:p>
        </p:txBody>
      </p:sp>
      <p:sp>
        <p:nvSpPr>
          <p:cNvPr id="100354" name="Text Box 16"/>
          <p:cNvSpPr txBox="1">
            <a:spLocks noChangeArrowheads="1"/>
          </p:cNvSpPr>
          <p:nvPr/>
        </p:nvSpPr>
        <p:spPr bwMode="auto">
          <a:xfrm>
            <a:off x="6432251" y="5045739"/>
            <a:ext cx="4038600" cy="661720"/>
          </a:xfrm>
          <a:prstGeom prst="rect">
            <a:avLst/>
          </a:prstGeom>
          <a:noFill/>
          <a:ln w="9525">
            <a:noFill/>
            <a:miter lim="800000"/>
            <a:headEnd/>
            <a:tailEnd/>
          </a:ln>
        </p:spPr>
        <p:txBody>
          <a:bodyPr>
            <a:spAutoFit/>
          </a:bodyPr>
          <a:lstStyle/>
          <a:p>
            <a:pPr eaLnBrk="0" latinLnBrk="0" hangingPunct="0">
              <a:spcBef>
                <a:spcPts val="600"/>
              </a:spcBef>
            </a:pPr>
            <a:r>
              <a:rPr lang="en-US" altLang="ko-KR" sz="1600" b="1" i="1" dirty="0">
                <a:solidFill>
                  <a:srgbClr val="0070C0"/>
                </a:solidFill>
                <a:ea typeface="맑은 고딕"/>
                <a:cs typeface="맑은 고딕"/>
              </a:rPr>
              <a:t>‘</a:t>
            </a:r>
            <a:r>
              <a:rPr lang="ko-KR" altLang="en-US" sz="1600" b="1" i="1" dirty="0">
                <a:solidFill>
                  <a:srgbClr val="0070C0"/>
                </a:solidFill>
                <a:ea typeface="맑은 고딕"/>
                <a:cs typeface="맑은 고딕"/>
              </a:rPr>
              <a:t>두 평균의 차이가</a:t>
            </a:r>
          </a:p>
          <a:p>
            <a:pPr eaLnBrk="0" latinLnBrk="0" hangingPunct="0">
              <a:spcBef>
                <a:spcPts val="600"/>
              </a:spcBef>
            </a:pPr>
            <a:r>
              <a:rPr lang="ko-KR" altLang="en-US" sz="1600" b="1" i="1" dirty="0">
                <a:solidFill>
                  <a:srgbClr val="0070C0"/>
                </a:solidFill>
                <a:ea typeface="맑은 고딕"/>
                <a:cs typeface="맑은 고딕"/>
              </a:rPr>
              <a:t> 통계적으로 </a:t>
            </a:r>
            <a:r>
              <a:rPr lang="ko-KR" altLang="en-US" sz="1600" b="1" i="1" dirty="0" err="1">
                <a:solidFill>
                  <a:srgbClr val="0070C0"/>
                </a:solidFill>
                <a:ea typeface="맑은 고딕"/>
                <a:cs typeface="맑은 고딕"/>
              </a:rPr>
              <a:t>유의한가</a:t>
            </a:r>
            <a:r>
              <a:rPr lang="en-US" altLang="ko-KR" sz="1600" b="1" i="1" dirty="0">
                <a:solidFill>
                  <a:srgbClr val="0070C0"/>
                </a:solidFill>
                <a:ea typeface="맑은 고딕"/>
                <a:cs typeface="맑은 고딕"/>
              </a:rPr>
              <a:t>?’</a:t>
            </a:r>
          </a:p>
        </p:txBody>
      </p:sp>
      <p:sp>
        <p:nvSpPr>
          <p:cNvPr id="100355" name="AutoShape 17"/>
          <p:cNvSpPr>
            <a:spLocks/>
          </p:cNvSpPr>
          <p:nvPr/>
        </p:nvSpPr>
        <p:spPr bwMode="auto">
          <a:xfrm>
            <a:off x="5987988" y="4800535"/>
            <a:ext cx="216024" cy="1152128"/>
          </a:xfrm>
          <a:prstGeom prst="rightBrace">
            <a:avLst>
              <a:gd name="adj1" fmla="val 41667"/>
              <a:gd name="adj2" fmla="val 50000"/>
            </a:avLst>
          </a:prstGeom>
          <a:noFill/>
          <a:ln w="25400">
            <a:solidFill>
              <a:schemeClr val="tx1"/>
            </a:solidFill>
            <a:round/>
            <a:headEnd/>
            <a:tailEnd/>
          </a:ln>
        </p:spPr>
        <p:txBody>
          <a:bodyPr wrap="none" anchor="ctr"/>
          <a:lstStyle/>
          <a:p>
            <a:pPr eaLnBrk="0" latinLnBrk="0" hangingPunct="0"/>
            <a:endParaRPr lang="ko-KR" altLang="en-US" dirty="0">
              <a:ea typeface="맑은 고딕"/>
              <a:cs typeface="맑은 고딕"/>
            </a:endParaRPr>
          </a:p>
        </p:txBody>
      </p:sp>
      <p:sp>
        <p:nvSpPr>
          <p:cNvPr id="100356" name="Rectangle 3"/>
          <p:cNvSpPr>
            <a:spLocks noGrp="1" noChangeArrowheads="1"/>
          </p:cNvSpPr>
          <p:nvPr>
            <p:ph type="title"/>
          </p:nvPr>
        </p:nvSpPr>
        <p:spPr>
          <a:xfrm>
            <a:off x="1524000" y="274638"/>
            <a:ext cx="9144000" cy="1143000"/>
          </a:xfrm>
        </p:spPr>
        <p:txBody>
          <a:bodyPr/>
          <a:lstStyle/>
          <a:p>
            <a:pPr marL="609600" indent="-609600"/>
            <a:r>
              <a:rPr lang="en-US" altLang="ko-KR" sz="4000" dirty="0">
                <a:cs typeface="맑은 고딕"/>
              </a:rPr>
              <a:t>3. </a:t>
            </a:r>
            <a:r>
              <a:rPr lang="ko-KR" altLang="en-US" sz="4000" dirty="0">
                <a:solidFill>
                  <a:srgbClr val="FF0000"/>
                </a:solidFill>
                <a:cs typeface="맑은 고딕"/>
              </a:rPr>
              <a:t>통제된 실험</a:t>
            </a:r>
            <a:r>
              <a:rPr lang="ko-KR" altLang="en-US" sz="4000" dirty="0">
                <a:cs typeface="맑은 고딕"/>
              </a:rPr>
              <a:t>에서 평균의 차이 검정</a:t>
            </a:r>
          </a:p>
        </p:txBody>
      </p:sp>
      <p:sp>
        <p:nvSpPr>
          <p:cNvPr id="8" name="AutoShape 5"/>
          <p:cNvSpPr>
            <a:spLocks noChangeArrowheads="1"/>
          </p:cNvSpPr>
          <p:nvPr/>
        </p:nvSpPr>
        <p:spPr bwMode="auto">
          <a:xfrm>
            <a:off x="1587834" y="1481389"/>
            <a:ext cx="47678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통제된 실험에서 두 평균의 비교</a:t>
            </a:r>
            <a:endParaRPr lang="en-US" altLang="ko-KR" b="1" dirty="0"/>
          </a:p>
        </p:txBody>
      </p:sp>
      <p:sp>
        <p:nvSpPr>
          <p:cNvPr id="2" name="TextBox 1"/>
          <p:cNvSpPr txBox="1"/>
          <p:nvPr/>
        </p:nvSpPr>
        <p:spPr>
          <a:xfrm>
            <a:off x="7720392" y="4213725"/>
            <a:ext cx="4047936" cy="646331"/>
          </a:xfrm>
          <a:prstGeom prst="rect">
            <a:avLst/>
          </a:prstGeom>
          <a:noFill/>
        </p:spPr>
        <p:txBody>
          <a:bodyPr wrap="square" rtlCol="0">
            <a:spAutoFit/>
          </a:bodyPr>
          <a:lstStyle/>
          <a:p>
            <a:pPr marL="285750" indent="-285750">
              <a:buFont typeface="Arial" panose="020B0604020202020204" pitchFamily="34" charset="0"/>
              <a:buChar char="•"/>
            </a:pPr>
            <a:r>
              <a:rPr lang="ko-KR" altLang="en-US" b="1" dirty="0" err="1">
                <a:solidFill>
                  <a:srgbClr val="C00000"/>
                </a:solidFill>
              </a:rPr>
              <a:t>처리효과</a:t>
            </a:r>
            <a:r>
              <a:rPr lang="en-US" altLang="ko-KR" b="1" dirty="0">
                <a:solidFill>
                  <a:srgbClr val="C00000"/>
                </a:solidFill>
              </a:rPr>
              <a:t>(treatment effect)</a:t>
            </a:r>
          </a:p>
          <a:p>
            <a:pPr marL="285750" indent="-285750">
              <a:buFont typeface="Arial" panose="020B0604020202020204" pitchFamily="34" charset="0"/>
              <a:buChar char="•"/>
            </a:pPr>
            <a:r>
              <a:rPr lang="ko-KR" altLang="en-US" b="1" dirty="0">
                <a:solidFill>
                  <a:srgbClr val="C00000"/>
                </a:solidFill>
              </a:rPr>
              <a:t>인과관계</a:t>
            </a:r>
          </a:p>
        </p:txBody>
      </p:sp>
    </p:spTree>
    <p:extLst>
      <p:ext uri="{BB962C8B-B14F-4D97-AF65-F5344CB8AC3E}">
        <p14:creationId xmlns:p14="http://schemas.microsoft.com/office/powerpoint/2010/main" val="144293659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9" name="Group 29"/>
          <p:cNvGrpSpPr>
            <a:grpSpLocks/>
          </p:cNvGrpSpPr>
          <p:nvPr/>
        </p:nvGrpSpPr>
        <p:grpSpPr bwMode="auto">
          <a:xfrm>
            <a:off x="2389577" y="3112052"/>
            <a:ext cx="5619750" cy="2878138"/>
            <a:chOff x="288" y="2091"/>
            <a:chExt cx="3540" cy="1813"/>
          </a:xfrm>
        </p:grpSpPr>
        <p:sp>
          <p:nvSpPr>
            <p:cNvPr id="61460" name="Text Box 20"/>
            <p:cNvSpPr txBox="1">
              <a:spLocks noChangeArrowheads="1"/>
            </p:cNvSpPr>
            <p:nvPr/>
          </p:nvSpPr>
          <p:spPr bwMode="auto">
            <a:xfrm>
              <a:off x="288" y="2091"/>
              <a:ext cx="2400" cy="1275"/>
            </a:xfrm>
            <a:prstGeom prst="rect">
              <a:avLst/>
            </a:prstGeom>
            <a:noFill/>
            <a:ln w="9525">
              <a:noFill/>
              <a:miter lim="800000"/>
              <a:headEnd/>
              <a:tailEnd/>
            </a:ln>
            <a:effectLst/>
          </p:spPr>
          <p:txBody>
            <a:bodyPr>
              <a:spAutoFit/>
            </a:bodyPr>
            <a:lstStyle/>
            <a:p>
              <a:pPr eaLnBrk="0" latinLnBrk="0" hangingPunct="0">
                <a:lnSpc>
                  <a:spcPct val="150000"/>
                </a:lnSpc>
                <a:spcBef>
                  <a:spcPts val="24"/>
                </a:spcBef>
                <a:defRPr/>
              </a:pPr>
              <a:r>
                <a:rPr lang="ko-KR" altLang="en-US" dirty="0"/>
                <a:t>두 평균의 차이 </a:t>
              </a:r>
              <a:r>
                <a:rPr lang="en-US" altLang="ko-KR" dirty="0"/>
                <a:t>= -0.3</a:t>
              </a:r>
            </a:p>
            <a:p>
              <a:pPr eaLnBrk="0" latinLnBrk="0" hangingPunct="0">
                <a:lnSpc>
                  <a:spcPct val="150000"/>
                </a:lnSpc>
                <a:spcBef>
                  <a:spcPts val="24"/>
                </a:spcBef>
                <a:defRPr/>
              </a:pPr>
              <a:r>
                <a:rPr lang="ko-KR" altLang="en-US" dirty="0"/>
                <a:t>관측된 차이의 표준오차</a:t>
              </a:r>
            </a:p>
            <a:p>
              <a:pPr marL="741600" indent="-284400" eaLnBrk="0" latinLnBrk="0" hangingPunct="0">
                <a:lnSpc>
                  <a:spcPct val="150000"/>
                </a:lnSpc>
                <a:spcBef>
                  <a:spcPts val="24"/>
                </a:spcBef>
                <a:buFont typeface="Arial" panose="020B0604020202020204" pitchFamily="34" charset="0"/>
                <a:buChar char="•"/>
                <a:defRPr/>
              </a:pPr>
              <a:r>
                <a:rPr lang="ko-KR" altLang="en-US" sz="1600" dirty="0"/>
                <a:t>   처리집단의 표준오차 </a:t>
              </a:r>
            </a:p>
            <a:p>
              <a:pPr marL="741600" indent="-284400" eaLnBrk="0" latinLnBrk="0" hangingPunct="0">
                <a:lnSpc>
                  <a:spcPct val="150000"/>
                </a:lnSpc>
                <a:spcBef>
                  <a:spcPts val="24"/>
                </a:spcBef>
                <a:buFont typeface="Arial" panose="020B0604020202020204" pitchFamily="34" charset="0"/>
                <a:buChar char="•"/>
                <a:defRPr/>
              </a:pPr>
              <a:r>
                <a:rPr lang="ko-KR" altLang="en-US" sz="1600" dirty="0"/>
                <a:t>   통계집단의 표준오차</a:t>
              </a:r>
            </a:p>
            <a:p>
              <a:pPr eaLnBrk="0" latinLnBrk="0" hangingPunct="0">
                <a:lnSpc>
                  <a:spcPct val="150000"/>
                </a:lnSpc>
                <a:spcBef>
                  <a:spcPts val="24"/>
                </a:spcBef>
                <a:defRPr/>
              </a:pPr>
              <a:r>
                <a:rPr lang="ko-KR" altLang="en-US" dirty="0"/>
                <a:t>평균의 차이에 대한 표준오차</a:t>
              </a:r>
            </a:p>
          </p:txBody>
        </p:sp>
        <p:graphicFrame>
          <p:nvGraphicFramePr>
            <p:cNvPr id="97282" name="Object 2"/>
            <p:cNvGraphicFramePr>
              <a:graphicFrameLocks noChangeAspect="1"/>
            </p:cNvGraphicFramePr>
            <p:nvPr/>
          </p:nvGraphicFramePr>
          <p:xfrm>
            <a:off x="2210" y="2868"/>
            <a:ext cx="1210" cy="249"/>
          </p:xfrm>
          <a:graphic>
            <a:graphicData uri="http://schemas.openxmlformats.org/presentationml/2006/ole">
              <mc:AlternateContent xmlns:mc="http://schemas.openxmlformats.org/markup-compatibility/2006">
                <mc:Choice xmlns:v="urn:schemas-microsoft-com:vml" Requires="v">
                  <p:oleObj spid="_x0000_s43045" name="Equation" r:id="rId3" imgW="1168400" imgH="241300" progId="Equation.3">
                    <p:embed/>
                  </p:oleObj>
                </mc:Choice>
                <mc:Fallback>
                  <p:oleObj name="Equation" r:id="rId3" imgW="1168400" imgH="241300" progId="Equation.3">
                    <p:embed/>
                    <p:pic>
                      <p:nvPicPr>
                        <p:cNvPr id="972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 y="2868"/>
                          <a:ext cx="1210"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3" name="Object 3"/>
            <p:cNvGraphicFramePr>
              <a:graphicFrameLocks noChangeAspect="1"/>
            </p:cNvGraphicFramePr>
            <p:nvPr/>
          </p:nvGraphicFramePr>
          <p:xfrm>
            <a:off x="2212" y="2641"/>
            <a:ext cx="1182" cy="249"/>
          </p:xfrm>
          <a:graphic>
            <a:graphicData uri="http://schemas.openxmlformats.org/presentationml/2006/ole">
              <mc:AlternateContent xmlns:mc="http://schemas.openxmlformats.org/markup-compatibility/2006">
                <mc:Choice xmlns:v="urn:schemas-microsoft-com:vml" Requires="v">
                  <p:oleObj spid="_x0000_s43046" name="Equation" r:id="rId5" imgW="1143000" imgH="241300" progId="Equation.3">
                    <p:embed/>
                  </p:oleObj>
                </mc:Choice>
                <mc:Fallback>
                  <p:oleObj name="Equation" r:id="rId5" imgW="1143000" imgH="241300" progId="Equation.3">
                    <p:embed/>
                    <p:pic>
                      <p:nvPicPr>
                        <p:cNvPr id="972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2" y="2641"/>
                          <a:ext cx="1182"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4" name="Object 4"/>
            <p:cNvGraphicFramePr>
              <a:graphicFrameLocks noChangeAspect="1"/>
            </p:cNvGraphicFramePr>
            <p:nvPr/>
          </p:nvGraphicFramePr>
          <p:xfrm>
            <a:off x="2281" y="3101"/>
            <a:ext cx="1547" cy="256"/>
          </p:xfrm>
          <a:graphic>
            <a:graphicData uri="http://schemas.openxmlformats.org/presentationml/2006/ole">
              <mc:AlternateContent xmlns:mc="http://schemas.openxmlformats.org/markup-compatibility/2006">
                <mc:Choice xmlns:v="urn:schemas-microsoft-com:vml" Requires="v">
                  <p:oleObj spid="_x0000_s43047" name="수식" r:id="rId7" imgW="1485255" imgH="253890" progId="Equation.3">
                    <p:embed/>
                  </p:oleObj>
                </mc:Choice>
                <mc:Fallback>
                  <p:oleObj name="수식" r:id="rId7" imgW="1485255" imgH="253890" progId="Equation.3">
                    <p:embed/>
                    <p:pic>
                      <p:nvPicPr>
                        <p:cNvPr id="9728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1" y="3101"/>
                          <a:ext cx="1547" cy="2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5" name="Object 5"/>
            <p:cNvGraphicFramePr>
              <a:graphicFrameLocks noChangeAspect="1"/>
            </p:cNvGraphicFramePr>
            <p:nvPr/>
          </p:nvGraphicFramePr>
          <p:xfrm>
            <a:off x="365" y="3478"/>
            <a:ext cx="1976" cy="426"/>
          </p:xfrm>
          <a:graphic>
            <a:graphicData uri="http://schemas.openxmlformats.org/presentationml/2006/ole">
              <mc:AlternateContent xmlns:mc="http://schemas.openxmlformats.org/markup-compatibility/2006">
                <mc:Choice xmlns:v="urn:schemas-microsoft-com:vml" Requires="v">
                  <p:oleObj spid="_x0000_s43048" name="Equation" r:id="rId9" imgW="1459866" imgH="393529" progId="Equation.3">
                    <p:embed/>
                  </p:oleObj>
                </mc:Choice>
                <mc:Fallback>
                  <p:oleObj name="Equation" r:id="rId9" imgW="1459866" imgH="393529" progId="Equation.3">
                    <p:embed/>
                    <p:pic>
                      <p:nvPicPr>
                        <p:cNvPr id="972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 y="3478"/>
                          <a:ext cx="1976" cy="4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7290" name="Group 56"/>
          <p:cNvGrpSpPr>
            <a:grpSpLocks/>
          </p:cNvGrpSpPr>
          <p:nvPr/>
        </p:nvGrpSpPr>
        <p:grpSpPr bwMode="auto">
          <a:xfrm>
            <a:off x="2039819" y="1662664"/>
            <a:ext cx="5029200" cy="1047750"/>
            <a:chOff x="387" y="1770"/>
            <a:chExt cx="3168" cy="660"/>
          </a:xfrm>
        </p:grpSpPr>
        <p:grpSp>
          <p:nvGrpSpPr>
            <p:cNvPr id="97294" name="Group 55"/>
            <p:cNvGrpSpPr>
              <a:grpSpLocks/>
            </p:cNvGrpSpPr>
            <p:nvPr/>
          </p:nvGrpSpPr>
          <p:grpSpPr bwMode="auto">
            <a:xfrm>
              <a:off x="387" y="1770"/>
              <a:ext cx="3168" cy="660"/>
              <a:chOff x="387" y="1770"/>
              <a:chExt cx="3168" cy="660"/>
            </a:xfrm>
          </p:grpSpPr>
          <p:sp>
            <p:nvSpPr>
              <p:cNvPr id="97296" name="Rectangle 47"/>
              <p:cNvSpPr>
                <a:spLocks noChangeArrowheads="1"/>
              </p:cNvSpPr>
              <p:nvPr/>
            </p:nvSpPr>
            <p:spPr bwMode="auto">
              <a:xfrm>
                <a:off x="387" y="1770"/>
                <a:ext cx="2772" cy="660"/>
              </a:xfrm>
              <a:prstGeom prst="rect">
                <a:avLst/>
              </a:prstGeom>
              <a:noFill/>
              <a:ln w="9525">
                <a:solidFill>
                  <a:schemeClr val="tx1"/>
                </a:solidFill>
                <a:miter lim="800000"/>
                <a:headEnd/>
                <a:tailEnd/>
              </a:ln>
            </p:spPr>
            <p:txBody>
              <a:bodyPr wrap="none" anchor="ctr"/>
              <a:lstStyle/>
              <a:p>
                <a:pPr eaLnBrk="0" latinLnBrk="0" hangingPunct="0"/>
                <a:endParaRPr lang="ko-KR" altLang="en-US">
                  <a:ea typeface="맑은 고딕"/>
                  <a:cs typeface="맑은 고딕"/>
                </a:endParaRPr>
              </a:p>
            </p:txBody>
          </p:sp>
          <p:graphicFrame>
            <p:nvGraphicFramePr>
              <p:cNvPr id="97288" name="Object 8"/>
              <p:cNvGraphicFramePr>
                <a:graphicFrameLocks noChangeAspect="1"/>
              </p:cNvGraphicFramePr>
              <p:nvPr/>
            </p:nvGraphicFramePr>
            <p:xfrm>
              <a:off x="554" y="1970"/>
              <a:ext cx="391" cy="228"/>
            </p:xfrm>
            <a:graphic>
              <a:graphicData uri="http://schemas.openxmlformats.org/presentationml/2006/ole">
                <mc:AlternateContent xmlns:mc="http://schemas.openxmlformats.org/markup-compatibility/2006">
                  <mc:Choice xmlns:v="urn:schemas-microsoft-com:vml" Requires="v">
                    <p:oleObj spid="_x0000_s43049" name="Equation" r:id="rId11" imgW="241091" imgH="126890" progId="Equation.3">
                      <p:embed/>
                    </p:oleObj>
                  </mc:Choice>
                  <mc:Fallback>
                    <p:oleObj name="Equation" r:id="rId11" imgW="241091" imgH="126890" progId="Equation.3">
                      <p:embed/>
                      <p:pic>
                        <p:nvPicPr>
                          <p:cNvPr id="97288"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4" y="1970"/>
                            <a:ext cx="391"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37"/>
              <p:cNvSpPr txBox="1">
                <a:spLocks noChangeArrowheads="1"/>
              </p:cNvSpPr>
              <p:nvPr/>
            </p:nvSpPr>
            <p:spPr bwMode="auto">
              <a:xfrm>
                <a:off x="955" y="1842"/>
                <a:ext cx="2600" cy="494"/>
              </a:xfrm>
              <a:prstGeom prst="rect">
                <a:avLst/>
              </a:prstGeom>
              <a:noFill/>
              <a:ln w="9525">
                <a:noFill/>
                <a:miter lim="800000"/>
                <a:headEnd/>
                <a:tailEnd/>
              </a:ln>
              <a:effectLst/>
            </p:spPr>
            <p:txBody>
              <a:bodyPr>
                <a:spAutoFit/>
              </a:bodyPr>
              <a:lstStyle/>
              <a:p>
                <a:pPr eaLnBrk="0" latinLnBrk="0" hangingPunct="0">
                  <a:spcBef>
                    <a:spcPct val="50000"/>
                  </a:spcBef>
                  <a:defRPr/>
                </a:pPr>
                <a:r>
                  <a:rPr lang="en-US" altLang="ko-KR" dirty="0">
                    <a:latin typeface="Times New Roman" charset="0"/>
                  </a:rPr>
                  <a:t> </a:t>
                </a:r>
                <a:r>
                  <a:rPr lang="ko-KR" altLang="en-US" dirty="0">
                    <a:latin typeface="Times New Roman" charset="0"/>
                  </a:rPr>
                  <a:t>관측된 차이</a:t>
                </a:r>
                <a:r>
                  <a:rPr lang="ko-KR" altLang="en-US" dirty="0">
                    <a:latin typeface="+mj-lt"/>
                  </a:rPr>
                  <a:t> </a:t>
                </a:r>
                <a:r>
                  <a:rPr lang="en-US" altLang="ko-KR" dirty="0">
                    <a:latin typeface="+mj-lt"/>
                  </a:rPr>
                  <a:t>-</a:t>
                </a:r>
                <a:r>
                  <a:rPr lang="en-US" altLang="ko-KR" dirty="0">
                    <a:latin typeface="Times New Roman" charset="0"/>
                  </a:rPr>
                  <a:t> </a:t>
                </a:r>
                <a:r>
                  <a:rPr lang="ko-KR" altLang="en-US" dirty="0">
                    <a:latin typeface="Times New Roman" charset="0"/>
                  </a:rPr>
                  <a:t>기대된 차이</a:t>
                </a:r>
              </a:p>
              <a:p>
                <a:pPr eaLnBrk="0" latinLnBrk="0" hangingPunct="0">
                  <a:spcBef>
                    <a:spcPct val="50000"/>
                  </a:spcBef>
                  <a:defRPr/>
                </a:pPr>
                <a:r>
                  <a:rPr lang="ko-KR" altLang="en-US" dirty="0">
                    <a:latin typeface="Times New Roman" charset="0"/>
                  </a:rPr>
                  <a:t> 관측된  차이의 </a:t>
                </a:r>
                <a:r>
                  <a:rPr lang="ko-KR" altLang="en-US" dirty="0" err="1">
                    <a:latin typeface="Times New Roman" charset="0"/>
                  </a:rPr>
                  <a:t>표준오차</a:t>
                </a:r>
                <a:endParaRPr lang="ko-KR" altLang="en-US" dirty="0">
                  <a:latin typeface="Times New Roman" charset="0"/>
                </a:endParaRPr>
              </a:p>
            </p:txBody>
          </p:sp>
        </p:grpSp>
        <p:sp>
          <p:nvSpPr>
            <p:cNvPr id="97295" name="Line 39"/>
            <p:cNvSpPr>
              <a:spLocks noChangeShapeType="1"/>
            </p:cNvSpPr>
            <p:nvPr/>
          </p:nvSpPr>
          <p:spPr bwMode="auto">
            <a:xfrm flipV="1">
              <a:off x="995" y="2095"/>
              <a:ext cx="1980" cy="0"/>
            </a:xfrm>
            <a:prstGeom prst="line">
              <a:avLst/>
            </a:prstGeom>
            <a:noFill/>
            <a:ln w="12700">
              <a:solidFill>
                <a:schemeClr val="tx1"/>
              </a:solidFill>
              <a:round/>
              <a:headEnd/>
              <a:tailEnd/>
            </a:ln>
          </p:spPr>
          <p:txBody>
            <a:bodyPr/>
            <a:lstStyle/>
            <a:p>
              <a:endParaRPr lang="ko-KR" altLang="en-US"/>
            </a:p>
          </p:txBody>
        </p:sp>
      </p:grpSp>
      <p:sp>
        <p:nvSpPr>
          <p:cNvPr id="97292" name="Text Box 54"/>
          <p:cNvSpPr txBox="1">
            <a:spLocks noChangeArrowheads="1"/>
          </p:cNvSpPr>
          <p:nvPr/>
        </p:nvSpPr>
        <p:spPr bwMode="auto">
          <a:xfrm>
            <a:off x="5865828" y="5290935"/>
            <a:ext cx="3695700" cy="784830"/>
          </a:xfrm>
          <a:prstGeom prst="rect">
            <a:avLst/>
          </a:prstGeom>
          <a:noFill/>
          <a:ln w="9525">
            <a:noFill/>
            <a:miter lim="800000"/>
            <a:headEnd/>
            <a:tailEnd/>
          </a:ln>
        </p:spPr>
        <p:txBody>
          <a:bodyPr>
            <a:spAutoFit/>
          </a:bodyPr>
          <a:lstStyle/>
          <a:p>
            <a:pPr eaLnBrk="0" latinLnBrk="0" hangingPunct="0">
              <a:spcBef>
                <a:spcPct val="50000"/>
              </a:spcBef>
            </a:pPr>
            <a:r>
              <a:rPr lang="ko-KR" altLang="en-US" b="1" dirty="0">
                <a:solidFill>
                  <a:srgbClr val="0070C0"/>
                </a:solidFill>
                <a:ea typeface="맑은 고딕"/>
                <a:cs typeface="맑은 고딕"/>
              </a:rPr>
              <a:t>평균의 차이가 유의하지 않다</a:t>
            </a:r>
            <a:r>
              <a:rPr lang="en-US" altLang="ko-KR" b="1" dirty="0">
                <a:solidFill>
                  <a:srgbClr val="0070C0"/>
                </a:solidFill>
                <a:ea typeface="맑은 고딕"/>
                <a:cs typeface="맑은 고딕"/>
              </a:rPr>
              <a:t>.</a:t>
            </a:r>
          </a:p>
          <a:p>
            <a:pPr eaLnBrk="0" latinLnBrk="0" hangingPunct="0">
              <a:spcBef>
                <a:spcPct val="50000"/>
              </a:spcBef>
            </a:pPr>
            <a:r>
              <a:rPr lang="en-US" altLang="ko-KR" b="1" dirty="0">
                <a:solidFill>
                  <a:srgbClr val="0070C0"/>
                </a:solidFill>
                <a:ea typeface="맑은 고딕"/>
                <a:cs typeface="맑은 고딕"/>
              </a:rPr>
              <a:t>(</a:t>
            </a:r>
            <a:r>
              <a:rPr lang="ko-KR" altLang="en-US" b="1" dirty="0" err="1">
                <a:solidFill>
                  <a:srgbClr val="0070C0"/>
                </a:solidFill>
                <a:ea typeface="맑은 고딕"/>
                <a:cs typeface="맑은 고딕"/>
              </a:rPr>
              <a:t>처리효과</a:t>
            </a:r>
            <a:r>
              <a:rPr lang="ko-KR" altLang="en-US" b="1" dirty="0">
                <a:solidFill>
                  <a:srgbClr val="0070C0"/>
                </a:solidFill>
                <a:ea typeface="맑은 고딕"/>
                <a:cs typeface="맑은 고딕"/>
              </a:rPr>
              <a:t> 근거가 없다</a:t>
            </a:r>
            <a:r>
              <a:rPr lang="en-US" altLang="ko-KR" b="1" dirty="0">
                <a:solidFill>
                  <a:srgbClr val="0070C0"/>
                </a:solidFill>
                <a:ea typeface="맑은 고딕"/>
                <a:cs typeface="맑은 고딕"/>
              </a:rPr>
              <a:t>)</a:t>
            </a:r>
          </a:p>
        </p:txBody>
      </p:sp>
      <p:sp>
        <p:nvSpPr>
          <p:cNvPr id="18" name="AutoShape 5"/>
          <p:cNvSpPr>
            <a:spLocks noChangeArrowheads="1"/>
          </p:cNvSpPr>
          <p:nvPr/>
        </p:nvSpPr>
        <p:spPr bwMode="auto">
          <a:xfrm>
            <a:off x="1131536" y="886925"/>
            <a:ext cx="35892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통제된 실험에서 두 평균의 비교</a:t>
            </a:r>
            <a:endParaRPr lang="en-US" altLang="ko-KR" b="1" dirty="0"/>
          </a:p>
        </p:txBody>
      </p:sp>
    </p:spTree>
    <p:extLst>
      <p:ext uri="{BB962C8B-B14F-4D97-AF65-F5344CB8AC3E}">
        <p14:creationId xmlns:p14="http://schemas.microsoft.com/office/powerpoint/2010/main" val="290426505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1873696" y="2348881"/>
            <a:ext cx="8686800" cy="4216539"/>
          </a:xfrm>
          <a:prstGeom prst="rect">
            <a:avLst/>
          </a:prstGeom>
          <a:noFill/>
          <a:ln w="9525">
            <a:noFill/>
            <a:miter lim="800000"/>
            <a:headEnd/>
            <a:tailEnd/>
          </a:ln>
          <a:effectLst/>
        </p:spPr>
        <p:txBody>
          <a:bodyPr>
            <a:spAutoFit/>
          </a:bodyPr>
          <a:lstStyle/>
          <a:p>
            <a:pPr eaLnBrk="0" latinLnBrk="0" hangingPunct="0">
              <a:lnSpc>
                <a:spcPct val="150000"/>
              </a:lnSpc>
              <a:spcBef>
                <a:spcPts val="24"/>
              </a:spcBef>
              <a:defRPr/>
            </a:pPr>
            <a:r>
              <a:rPr lang="en-US" altLang="ko-KR" dirty="0"/>
              <a:t>‘</a:t>
            </a:r>
            <a:r>
              <a:rPr lang="ko-KR" altLang="en-US" dirty="0"/>
              <a:t>인간의 합리성</a:t>
            </a:r>
            <a:r>
              <a:rPr lang="en-US" altLang="ko-KR" dirty="0"/>
              <a:t>’ </a:t>
            </a:r>
            <a:r>
              <a:rPr lang="ko-KR" altLang="en-US" dirty="0"/>
              <a:t>가정을 검증하기 위한 실험</a:t>
            </a:r>
            <a:endParaRPr lang="en-US" altLang="ko-KR" dirty="0">
              <a:effectLst>
                <a:outerShdw blurRad="38100" dist="38100" dir="2700000" algn="tl">
                  <a:srgbClr val="C0C0C0"/>
                </a:outerShdw>
              </a:effectLst>
            </a:endParaRPr>
          </a:p>
          <a:p>
            <a:pPr eaLnBrk="0" latinLnBrk="0" hangingPunct="0">
              <a:lnSpc>
                <a:spcPct val="150000"/>
              </a:lnSpc>
              <a:spcBef>
                <a:spcPts val="24"/>
              </a:spcBef>
              <a:defRPr/>
            </a:pPr>
            <a:r>
              <a:rPr lang="ko-KR" altLang="en-US" dirty="0"/>
              <a:t>의사집단 </a:t>
            </a:r>
            <a:r>
              <a:rPr lang="en-US" altLang="ko-KR" dirty="0"/>
              <a:t>1: </a:t>
            </a:r>
            <a:r>
              <a:rPr lang="ko-KR" altLang="en-US" dirty="0"/>
              <a:t>서식</a:t>
            </a:r>
            <a:r>
              <a:rPr lang="en-US" altLang="ko-KR" dirty="0"/>
              <a:t>A</a:t>
            </a:r>
            <a:r>
              <a:rPr lang="ko-KR" altLang="en-US" dirty="0"/>
              <a:t>를 제공</a:t>
            </a:r>
            <a:r>
              <a:rPr lang="en-US" altLang="ko-KR" dirty="0"/>
              <a:t>.  </a:t>
            </a:r>
            <a:r>
              <a:rPr lang="ko-KR" altLang="en-US" dirty="0"/>
              <a:t>의사집단 </a:t>
            </a:r>
            <a:r>
              <a:rPr lang="en-US" altLang="ko-KR" dirty="0"/>
              <a:t>2: </a:t>
            </a:r>
            <a:r>
              <a:rPr lang="ko-KR" altLang="en-US" dirty="0"/>
              <a:t>서식</a:t>
            </a:r>
            <a:r>
              <a:rPr lang="en-US" altLang="ko-KR" dirty="0"/>
              <a:t>B</a:t>
            </a:r>
            <a:r>
              <a:rPr lang="ko-KR" altLang="en-US" dirty="0"/>
              <a:t>를 제공</a:t>
            </a:r>
            <a:r>
              <a:rPr lang="en-US" altLang="ko-KR" dirty="0"/>
              <a:t>       </a:t>
            </a:r>
          </a:p>
          <a:p>
            <a:pPr eaLnBrk="0" latinLnBrk="0" hangingPunct="0">
              <a:lnSpc>
                <a:spcPct val="150000"/>
              </a:lnSpc>
              <a:spcBef>
                <a:spcPts val="24"/>
              </a:spcBef>
              <a:defRPr/>
            </a:pPr>
            <a:endParaRPr lang="en-US" altLang="ko-KR" sz="2000" b="1" dirty="0">
              <a:latin typeface="Times New Roman" charset="0"/>
            </a:endParaRPr>
          </a:p>
          <a:p>
            <a:pPr eaLnBrk="0" latinLnBrk="0" hangingPunct="0">
              <a:lnSpc>
                <a:spcPct val="150000"/>
              </a:lnSpc>
              <a:spcBef>
                <a:spcPts val="24"/>
              </a:spcBef>
              <a:defRPr/>
            </a:pPr>
            <a:endParaRPr lang="en-US" altLang="ko-KR" sz="2000" b="1" dirty="0">
              <a:latin typeface="Times New Roman" charset="0"/>
            </a:endParaRPr>
          </a:p>
          <a:p>
            <a:pPr eaLnBrk="0" latinLnBrk="0" hangingPunct="0">
              <a:lnSpc>
                <a:spcPct val="150000"/>
              </a:lnSpc>
              <a:spcBef>
                <a:spcPts val="24"/>
              </a:spcBef>
              <a:defRPr/>
            </a:pPr>
            <a:endParaRPr lang="en-US" altLang="ko-KR" sz="2000" b="1" dirty="0">
              <a:latin typeface="Times New Roman" charset="0"/>
            </a:endParaRPr>
          </a:p>
          <a:p>
            <a:pPr eaLnBrk="0" latinLnBrk="0" hangingPunct="0">
              <a:lnSpc>
                <a:spcPct val="150000"/>
              </a:lnSpc>
              <a:spcBef>
                <a:spcPts val="24"/>
              </a:spcBef>
              <a:defRPr/>
            </a:pPr>
            <a:endParaRPr lang="en-US" altLang="ko-KR" dirty="0"/>
          </a:p>
          <a:p>
            <a:pPr eaLnBrk="0" latinLnBrk="0" hangingPunct="0">
              <a:lnSpc>
                <a:spcPct val="150000"/>
              </a:lnSpc>
              <a:spcBef>
                <a:spcPts val="24"/>
              </a:spcBef>
              <a:defRPr/>
            </a:pPr>
            <a:r>
              <a:rPr lang="ko-KR" altLang="en-US" dirty="0"/>
              <a:t>서식을 읽은 후 의사들은 각자 폐암 환자에게 추천할 치료법을 제시</a:t>
            </a:r>
            <a:endParaRPr lang="ko-KR" altLang="en-US" sz="2000" b="1" dirty="0">
              <a:latin typeface="Times New Roman" charset="0"/>
            </a:endParaRPr>
          </a:p>
          <a:p>
            <a:pPr marL="741600" indent="-284400" eaLnBrk="0" latinLnBrk="0" hangingPunct="0">
              <a:lnSpc>
                <a:spcPct val="150000"/>
              </a:lnSpc>
              <a:spcBef>
                <a:spcPts val="24"/>
              </a:spcBef>
              <a:buFont typeface="Arial" panose="020B0604020202020204" pitchFamily="34" charset="0"/>
              <a:buChar char="•"/>
              <a:defRPr/>
            </a:pPr>
            <a:r>
              <a:rPr lang="ko-KR" altLang="en-US" sz="1600" dirty="0">
                <a:latin typeface="Times New Roman" charset="0"/>
              </a:rPr>
              <a:t>의사집단 </a:t>
            </a:r>
            <a:r>
              <a:rPr lang="en-US" altLang="ko-KR" sz="1600" dirty="0">
                <a:latin typeface="Times New Roman" charset="0"/>
              </a:rPr>
              <a:t>1: 80</a:t>
            </a:r>
            <a:r>
              <a:rPr lang="ko-KR" altLang="en-US" sz="1600" dirty="0">
                <a:latin typeface="Times New Roman" charset="0"/>
              </a:rPr>
              <a:t>명 중 </a:t>
            </a:r>
            <a:r>
              <a:rPr lang="en-US" altLang="ko-KR" sz="1600" dirty="0">
                <a:latin typeface="Times New Roman" charset="0"/>
              </a:rPr>
              <a:t>40</a:t>
            </a:r>
            <a:r>
              <a:rPr lang="ko-KR" altLang="en-US" sz="1600" dirty="0">
                <a:latin typeface="Times New Roman" charset="0"/>
              </a:rPr>
              <a:t>명</a:t>
            </a:r>
            <a:r>
              <a:rPr lang="en-US" altLang="ko-KR" sz="1600" dirty="0">
                <a:latin typeface="Times New Roman" charset="0"/>
              </a:rPr>
              <a:t>(50%)</a:t>
            </a:r>
            <a:r>
              <a:rPr lang="ko-KR" altLang="en-US" sz="1600" dirty="0">
                <a:latin typeface="Times New Roman" charset="0"/>
              </a:rPr>
              <a:t>이 수술을 추천            	</a:t>
            </a:r>
          </a:p>
          <a:p>
            <a:pPr marL="741600" indent="-284400" eaLnBrk="0" latinLnBrk="0" hangingPunct="0">
              <a:lnSpc>
                <a:spcPct val="150000"/>
              </a:lnSpc>
              <a:spcBef>
                <a:spcPts val="24"/>
              </a:spcBef>
              <a:buFont typeface="Arial" panose="020B0604020202020204" pitchFamily="34" charset="0"/>
              <a:buChar char="•"/>
              <a:defRPr/>
            </a:pPr>
            <a:r>
              <a:rPr lang="ko-KR" altLang="en-US" sz="1600" dirty="0">
                <a:latin typeface="Times New Roman" charset="0"/>
              </a:rPr>
              <a:t>의사집단 </a:t>
            </a:r>
            <a:r>
              <a:rPr lang="en-US" altLang="ko-KR" sz="1600" dirty="0">
                <a:latin typeface="Times New Roman" charset="0"/>
              </a:rPr>
              <a:t>2: 87</a:t>
            </a:r>
            <a:r>
              <a:rPr lang="ko-KR" altLang="en-US" sz="1600" dirty="0">
                <a:latin typeface="Times New Roman" charset="0"/>
              </a:rPr>
              <a:t>명 중 </a:t>
            </a:r>
            <a:r>
              <a:rPr lang="en-US" altLang="ko-KR" sz="1600" dirty="0">
                <a:latin typeface="Times New Roman" charset="0"/>
              </a:rPr>
              <a:t>73</a:t>
            </a:r>
            <a:r>
              <a:rPr lang="ko-KR" altLang="en-US" sz="1600" dirty="0">
                <a:latin typeface="Times New Roman" charset="0"/>
              </a:rPr>
              <a:t>명</a:t>
            </a:r>
            <a:r>
              <a:rPr lang="en-US" altLang="ko-KR" sz="1600" dirty="0">
                <a:latin typeface="Times New Roman" charset="0"/>
              </a:rPr>
              <a:t>(84%)</a:t>
            </a:r>
            <a:r>
              <a:rPr lang="ko-KR" altLang="en-US" sz="1600" dirty="0">
                <a:latin typeface="Times New Roman" charset="0"/>
              </a:rPr>
              <a:t>이 수술을 추천</a:t>
            </a:r>
          </a:p>
          <a:p>
            <a:pPr eaLnBrk="0" latinLnBrk="0" hangingPunct="0">
              <a:lnSpc>
                <a:spcPct val="90000"/>
              </a:lnSpc>
              <a:spcBef>
                <a:spcPct val="20000"/>
              </a:spcBef>
              <a:buFont typeface="Wingdings" pitchFamily="2" charset="2"/>
              <a:buNone/>
              <a:defRPr/>
            </a:pPr>
            <a:r>
              <a:rPr lang="ko-KR" altLang="en-US" sz="2000" dirty="0">
                <a:latin typeface="Times New Roman" charset="0"/>
              </a:rPr>
              <a:t>                     	</a:t>
            </a:r>
          </a:p>
        </p:txBody>
      </p:sp>
      <p:sp>
        <p:nvSpPr>
          <p:cNvPr id="100354" name="Text Box 16"/>
          <p:cNvSpPr txBox="1">
            <a:spLocks noChangeArrowheads="1"/>
          </p:cNvSpPr>
          <p:nvPr/>
        </p:nvSpPr>
        <p:spPr bwMode="auto">
          <a:xfrm>
            <a:off x="7083258" y="5438968"/>
            <a:ext cx="3026718" cy="661720"/>
          </a:xfrm>
          <a:prstGeom prst="rect">
            <a:avLst/>
          </a:prstGeom>
          <a:noFill/>
          <a:ln w="9525">
            <a:noFill/>
            <a:miter lim="800000"/>
            <a:headEnd/>
            <a:tailEnd/>
          </a:ln>
        </p:spPr>
        <p:txBody>
          <a:bodyPr wrap="square">
            <a:spAutoFit/>
          </a:bodyPr>
          <a:lstStyle/>
          <a:p>
            <a:pPr eaLnBrk="0" latinLnBrk="0" hangingPunct="0">
              <a:spcBef>
                <a:spcPts val="600"/>
              </a:spcBef>
            </a:pPr>
            <a:r>
              <a:rPr lang="en-US" altLang="ko-KR" sz="1600" b="1" dirty="0">
                <a:solidFill>
                  <a:srgbClr val="C00000"/>
                </a:solidFill>
                <a:ea typeface="맑은 고딕"/>
                <a:cs typeface="맑은 고딕"/>
              </a:rPr>
              <a:t>‘</a:t>
            </a:r>
            <a:r>
              <a:rPr lang="ko-KR" altLang="en-US" sz="1600" b="1" dirty="0">
                <a:solidFill>
                  <a:srgbClr val="C00000"/>
                </a:solidFill>
                <a:ea typeface="맑은 고딕"/>
                <a:cs typeface="맑은 고딕"/>
              </a:rPr>
              <a:t>두 비율의 차이가</a:t>
            </a:r>
          </a:p>
          <a:p>
            <a:pPr eaLnBrk="0" latinLnBrk="0" hangingPunct="0">
              <a:spcBef>
                <a:spcPts val="600"/>
              </a:spcBef>
            </a:pPr>
            <a:r>
              <a:rPr lang="ko-KR" altLang="en-US" sz="1600" b="1" dirty="0">
                <a:solidFill>
                  <a:srgbClr val="C00000"/>
                </a:solidFill>
                <a:ea typeface="맑은 고딕"/>
                <a:cs typeface="맑은 고딕"/>
              </a:rPr>
              <a:t> 통계적으로 </a:t>
            </a:r>
            <a:r>
              <a:rPr lang="ko-KR" altLang="en-US" sz="1600" b="1" dirty="0" err="1">
                <a:solidFill>
                  <a:srgbClr val="C00000"/>
                </a:solidFill>
                <a:ea typeface="맑은 고딕"/>
                <a:cs typeface="맑은 고딕"/>
              </a:rPr>
              <a:t>유의한가</a:t>
            </a:r>
            <a:r>
              <a:rPr lang="en-US" altLang="ko-KR" sz="1600" b="1" dirty="0">
                <a:solidFill>
                  <a:srgbClr val="C00000"/>
                </a:solidFill>
                <a:ea typeface="맑은 고딕"/>
                <a:cs typeface="맑은 고딕"/>
              </a:rPr>
              <a:t>?’</a:t>
            </a:r>
          </a:p>
        </p:txBody>
      </p:sp>
      <p:sp>
        <p:nvSpPr>
          <p:cNvPr id="100355" name="AutoShape 17"/>
          <p:cNvSpPr>
            <a:spLocks/>
          </p:cNvSpPr>
          <p:nvPr/>
        </p:nvSpPr>
        <p:spPr bwMode="auto">
          <a:xfrm>
            <a:off x="6826394" y="5435119"/>
            <a:ext cx="155986" cy="665569"/>
          </a:xfrm>
          <a:prstGeom prst="rightBrace">
            <a:avLst>
              <a:gd name="adj1" fmla="val 41667"/>
              <a:gd name="adj2" fmla="val 50000"/>
            </a:avLst>
          </a:prstGeom>
          <a:noFill/>
          <a:ln w="25400">
            <a:solidFill>
              <a:schemeClr val="tx1"/>
            </a:solidFill>
            <a:round/>
            <a:headEnd/>
            <a:tailEnd/>
          </a:ln>
        </p:spPr>
        <p:txBody>
          <a:bodyPr wrap="none" anchor="ctr"/>
          <a:lstStyle/>
          <a:p>
            <a:pPr eaLnBrk="0" latinLnBrk="0" hangingPunct="0"/>
            <a:endParaRPr lang="ko-KR" altLang="en-US" sz="1600" dirty="0">
              <a:ea typeface="맑은 고딕"/>
              <a:cs typeface="맑은 고딕"/>
            </a:endParaRPr>
          </a:p>
        </p:txBody>
      </p:sp>
      <p:sp>
        <p:nvSpPr>
          <p:cNvPr id="100356" name="Rectangle 3"/>
          <p:cNvSpPr>
            <a:spLocks noGrp="1" noChangeArrowheads="1"/>
          </p:cNvSpPr>
          <p:nvPr>
            <p:ph type="title"/>
          </p:nvPr>
        </p:nvSpPr>
        <p:spPr>
          <a:xfrm>
            <a:off x="1524000" y="260648"/>
            <a:ext cx="9144000" cy="1143000"/>
          </a:xfrm>
        </p:spPr>
        <p:txBody>
          <a:bodyPr/>
          <a:lstStyle/>
          <a:p>
            <a:pPr marL="609600" indent="-609600"/>
            <a:r>
              <a:rPr lang="en-US" altLang="ko-KR" sz="4000" dirty="0">
                <a:cs typeface="맑은 고딕"/>
              </a:rPr>
              <a:t>3. </a:t>
            </a:r>
            <a:r>
              <a:rPr lang="ko-KR" altLang="en-US" sz="4000" dirty="0">
                <a:cs typeface="맑은 고딕"/>
              </a:rPr>
              <a:t>통제된 실험에서 평균의 차이 검정</a:t>
            </a:r>
          </a:p>
        </p:txBody>
      </p:sp>
      <p:pic>
        <p:nvPicPr>
          <p:cNvPr id="3" name="그림 2"/>
          <p:cNvPicPr>
            <a:picLocks noChangeAspect="1"/>
          </p:cNvPicPr>
          <p:nvPr/>
        </p:nvPicPr>
        <p:blipFill>
          <a:blip r:embed="rId2" cstate="print"/>
          <a:stretch>
            <a:fillRect/>
          </a:stretch>
        </p:blipFill>
        <p:spPr>
          <a:xfrm>
            <a:off x="1991545" y="3356993"/>
            <a:ext cx="3599111" cy="1285875"/>
          </a:xfrm>
          <a:prstGeom prst="rect">
            <a:avLst/>
          </a:prstGeom>
        </p:spPr>
      </p:pic>
      <p:pic>
        <p:nvPicPr>
          <p:cNvPr id="4" name="그림 3"/>
          <p:cNvPicPr>
            <a:picLocks noChangeAspect="1"/>
          </p:cNvPicPr>
          <p:nvPr/>
        </p:nvPicPr>
        <p:blipFill>
          <a:blip r:embed="rId3" cstate="print"/>
          <a:stretch>
            <a:fillRect/>
          </a:stretch>
        </p:blipFill>
        <p:spPr>
          <a:xfrm>
            <a:off x="5807968" y="3212977"/>
            <a:ext cx="3767510" cy="1457325"/>
          </a:xfrm>
          <a:prstGeom prst="rect">
            <a:avLst/>
          </a:prstGeom>
        </p:spPr>
      </p:pic>
      <p:sp>
        <p:nvSpPr>
          <p:cNvPr id="10" name="AutoShape 5"/>
          <p:cNvSpPr>
            <a:spLocks noChangeArrowheads="1"/>
          </p:cNvSpPr>
          <p:nvPr/>
        </p:nvSpPr>
        <p:spPr bwMode="auto">
          <a:xfrm>
            <a:off x="1988544" y="1602268"/>
            <a:ext cx="360211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통제된 실험에서 두 비율의 비교</a:t>
            </a:r>
            <a:endParaRPr lang="en-US" altLang="ko-KR" b="1" dirty="0"/>
          </a:p>
        </p:txBody>
      </p:sp>
    </p:spTree>
    <p:extLst>
      <p:ext uri="{BB962C8B-B14F-4D97-AF65-F5344CB8AC3E}">
        <p14:creationId xmlns:p14="http://schemas.microsoft.com/office/powerpoint/2010/main" val="3725410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5. </a:t>
            </a:r>
            <a:r>
              <a:rPr lang="ko-KR" altLang="en-US" sz="4000" dirty="0">
                <a:latin typeface="나눔고딕" panose="020D0604000000000000" pitchFamily="50" charset="-127"/>
                <a:ea typeface="나눔고딕" panose="020D0604000000000000" pitchFamily="50" charset="-127"/>
              </a:rPr>
              <a:t>자 유 도</a:t>
            </a:r>
          </a:p>
        </p:txBody>
      </p:sp>
      <p:sp>
        <p:nvSpPr>
          <p:cNvPr id="26626" name="내용 개체 틀 2"/>
          <p:cNvSpPr>
            <a:spLocks noGrp="1"/>
          </p:cNvSpPr>
          <p:nvPr>
            <p:ph idx="1"/>
          </p:nvPr>
        </p:nvSpPr>
        <p:spPr>
          <a:xfrm>
            <a:off x="1981200" y="1600200"/>
            <a:ext cx="8229600" cy="5257800"/>
          </a:xfrm>
        </p:spPr>
        <p:txBody>
          <a:bodyPr/>
          <a:lstStyle/>
          <a:p>
            <a:pPr>
              <a:lnSpc>
                <a:spcPct val="150000"/>
              </a:lnSpc>
              <a:buFont typeface="Wingdings" panose="05000000000000000000" pitchFamily="2" charset="2"/>
              <a:buChar char="Ø"/>
            </a:pPr>
            <a:endParaRPr lang="en-US" altLang="ko-KR" sz="2000" dirty="0">
              <a:latin typeface="나눔고딕" panose="020D0604000000000000" pitchFamily="50" charset="-127"/>
              <a:ea typeface="나눔고딕" panose="020D0604000000000000" pitchFamily="50" charset="-127"/>
            </a:endParaRPr>
          </a:p>
          <a:p>
            <a:pPr marL="0" indent="0">
              <a:lnSpc>
                <a:spcPct val="150000"/>
              </a:lnSpc>
              <a:buNone/>
            </a:pPr>
            <a:r>
              <a:rPr lang="ko-KR" altLang="en-US" sz="1800" dirty="0">
                <a:latin typeface="나눔고딕" panose="020D0604000000000000" pitchFamily="50" charset="-127"/>
                <a:ea typeface="나눔고딕" panose="020D0604000000000000" pitchFamily="50" charset="-127"/>
              </a:rPr>
              <a:t>예</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극단적으로 자료의 개수가 하나인 경우</a:t>
            </a:r>
            <a:endParaRPr lang="en-US" altLang="ko-KR" sz="16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endParaRPr lang="en-US" altLang="ko-KR" sz="16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r>
              <a:rPr lang="ko-KR" altLang="en-US" sz="1600" dirty="0">
                <a:latin typeface="나눔고딕" panose="020D0604000000000000" pitchFamily="50" charset="-127"/>
                <a:ea typeface="나눔고딕" panose="020D0604000000000000" pitchFamily="50" charset="-127"/>
              </a:rPr>
              <a:t>편차는 단 하나뿐이고 그 값은 </a:t>
            </a:r>
            <a:r>
              <a:rPr lang="en-US" altLang="ko-KR" sz="1600" dirty="0">
                <a:latin typeface="나눔고딕" panose="020D0604000000000000" pitchFamily="50" charset="-127"/>
                <a:ea typeface="나눔고딕" panose="020D0604000000000000" pitchFamily="50" charset="-127"/>
              </a:rPr>
              <a:t>0</a:t>
            </a:r>
            <a:r>
              <a:rPr lang="ko-KR" altLang="en-US" sz="1600" dirty="0">
                <a:latin typeface="나눔고딕" panose="020D0604000000000000" pitchFamily="50" charset="-127"/>
                <a:ea typeface="나눔고딕" panose="020D0604000000000000" pitchFamily="50" charset="-127"/>
              </a:rPr>
              <a:t>임</a:t>
            </a:r>
            <a:endParaRPr lang="en-US" altLang="ko-KR" sz="16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endParaRPr lang="en-US" altLang="ko-KR" sz="16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r>
              <a:rPr lang="en-US" altLang="ko-KR" sz="1600" dirty="0">
                <a:latin typeface="나눔고딕" panose="020D0604000000000000" pitchFamily="50" charset="-127"/>
                <a:ea typeface="나눔고딕" panose="020D0604000000000000" pitchFamily="50" charset="-127"/>
              </a:rPr>
              <a:t>0</a:t>
            </a:r>
            <a:r>
              <a:rPr lang="ko-KR" altLang="en-US" sz="1600" dirty="0">
                <a:latin typeface="나눔고딕" panose="020D0604000000000000" pitchFamily="50" charset="-127"/>
                <a:ea typeface="나눔고딕" panose="020D0604000000000000" pitchFamily="50" charset="-127"/>
              </a:rPr>
              <a:t>에 대해 제곱의 평균</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즉 </a:t>
            </a:r>
            <a:r>
              <a:rPr lang="en-US" altLang="ko-KR" sz="1600" dirty="0">
                <a:latin typeface="나눔고딕" panose="020D0604000000000000" pitchFamily="50" charset="-127"/>
                <a:ea typeface="나눔고딕" panose="020D0604000000000000" pitchFamily="50" charset="-127"/>
              </a:rPr>
              <a:t>MS(mean square)</a:t>
            </a:r>
            <a:r>
              <a:rPr lang="ko-KR" altLang="en-US" sz="1600" dirty="0">
                <a:latin typeface="나눔고딕" panose="020D0604000000000000" pitchFamily="50" charset="-127"/>
                <a:ea typeface="나눔고딕" panose="020D0604000000000000" pitchFamily="50" charset="-127"/>
              </a:rPr>
              <a:t>를</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구할 때 자유도 고려치 않으면 </a:t>
            </a:r>
            <a:r>
              <a:rPr lang="en-US" altLang="ko-KR" sz="1600" dirty="0">
                <a:latin typeface="나눔고딕" panose="020D0604000000000000" pitchFamily="50" charset="-127"/>
                <a:ea typeface="나눔고딕" panose="020D0604000000000000" pitchFamily="50" charset="-127"/>
              </a:rPr>
              <a:t>0/1=0</a:t>
            </a:r>
            <a:r>
              <a:rPr lang="ko-KR" altLang="en-US" sz="1600" dirty="0">
                <a:latin typeface="나눔고딕" panose="020D0604000000000000" pitchFamily="50" charset="-127"/>
                <a:ea typeface="나눔고딕" panose="020D0604000000000000" pitchFamily="50" charset="-127"/>
              </a:rPr>
              <a:t>이고 자유도를 고려하면 </a:t>
            </a:r>
            <a:r>
              <a:rPr lang="en-US" altLang="ko-KR" sz="1600" dirty="0">
                <a:latin typeface="나눔고딕" panose="020D0604000000000000" pitchFamily="50" charset="-127"/>
                <a:ea typeface="나눔고딕" panose="020D0604000000000000" pitchFamily="50" charset="-127"/>
              </a:rPr>
              <a:t>0/(1-1)=0/0</a:t>
            </a:r>
            <a:r>
              <a:rPr lang="ko-KR" altLang="en-US" sz="1600" dirty="0">
                <a:latin typeface="나눔고딕" panose="020D0604000000000000" pitchFamily="50" charset="-127"/>
                <a:ea typeface="나눔고딕" panose="020D0604000000000000" pitchFamily="50" charset="-127"/>
              </a:rPr>
              <a:t>으로 부정형</a:t>
            </a:r>
            <a:r>
              <a:rPr lang="en-US" altLang="ko-KR" sz="1600" dirty="0">
                <a:latin typeface="나눔고딕" panose="020D0604000000000000" pitchFamily="50" charset="-127"/>
                <a:ea typeface="나눔고딕" panose="020D0604000000000000" pitchFamily="50" charset="-127"/>
              </a:rPr>
              <a:t>(indefinite form)</a:t>
            </a:r>
            <a:r>
              <a:rPr lang="ko-KR" altLang="en-US" sz="1600" dirty="0">
                <a:latin typeface="나눔고딕" panose="020D0604000000000000" pitchFamily="50" charset="-127"/>
                <a:ea typeface="나눔고딕" panose="020D0604000000000000" pitchFamily="50" charset="-127"/>
              </a:rPr>
              <a:t>이 됨</a:t>
            </a:r>
            <a:endParaRPr lang="en-US" altLang="ko-KR" sz="16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endParaRPr lang="en-US" altLang="ko-KR" sz="1600" dirty="0">
              <a:latin typeface="나눔고딕" panose="020D0604000000000000" pitchFamily="50" charset="-127"/>
              <a:ea typeface="나눔고딕" panose="020D0604000000000000" pitchFamily="50" charset="-127"/>
            </a:endParaRPr>
          </a:p>
          <a:p>
            <a:pPr lvl="1">
              <a:lnSpc>
                <a:spcPct val="150000"/>
              </a:lnSpc>
              <a:buFont typeface="Arial" pitchFamily="34" charset="0"/>
              <a:buChar char="•"/>
            </a:pPr>
            <a:r>
              <a:rPr lang="ko-KR" altLang="en-US" sz="1600" dirty="0">
                <a:latin typeface="나눔고딕" panose="020D0604000000000000" pitchFamily="50" charset="-127"/>
                <a:ea typeface="나눔고딕" panose="020D0604000000000000" pitchFamily="50" charset="-127"/>
              </a:rPr>
              <a:t>단</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하나의 자료만을 가지고는 퍼진 정도를 알 수 없음</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이 때 퍼진 정도는 </a:t>
            </a:r>
            <a:r>
              <a:rPr lang="en-US" altLang="ko-KR" sz="1600" dirty="0">
                <a:latin typeface="나눔고딕" panose="020D0604000000000000" pitchFamily="50" charset="-127"/>
                <a:ea typeface="나눔고딕" panose="020D0604000000000000" pitchFamily="50" charset="-127"/>
              </a:rPr>
              <a:t>0</a:t>
            </a:r>
            <a:r>
              <a:rPr lang="ko-KR" altLang="en-US" sz="1600" dirty="0">
                <a:latin typeface="나눔고딕" panose="020D0604000000000000" pitchFamily="50" charset="-127"/>
                <a:ea typeface="나눔고딕" panose="020D0604000000000000" pitchFamily="50" charset="-127"/>
              </a:rPr>
              <a:t>이 아니라 </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알 수 없다</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부정형</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가 정답임</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즉</a:t>
            </a:r>
            <a:r>
              <a:rPr lang="en-US" altLang="ko-KR" sz="1600" dirty="0">
                <a:latin typeface="나눔고딕" panose="020D0604000000000000" pitchFamily="50" charset="-127"/>
                <a:ea typeface="나눔고딕" panose="020D0604000000000000" pitchFamily="50" charset="-127"/>
              </a:rPr>
              <a:t>, </a:t>
            </a:r>
            <a:r>
              <a:rPr lang="ko-KR" altLang="en-US" sz="1600" dirty="0" err="1">
                <a:latin typeface="나눔고딕" panose="020D0604000000000000" pitchFamily="50" charset="-127"/>
                <a:ea typeface="나눔고딕" panose="020D0604000000000000" pitchFamily="50" charset="-127"/>
              </a:rPr>
              <a:t>자유도를</a:t>
            </a:r>
            <a:r>
              <a:rPr lang="ko-KR" altLang="en-US" sz="1600" dirty="0">
                <a:latin typeface="나눔고딕" panose="020D0604000000000000" pitchFamily="50" charset="-127"/>
                <a:ea typeface="나눔고딕" panose="020D0604000000000000" pitchFamily="50" charset="-127"/>
              </a:rPr>
              <a:t> 고려해야 함</a:t>
            </a:r>
          </a:p>
        </p:txBody>
      </p:sp>
      <p:sp>
        <p:nvSpPr>
          <p:cNvPr id="5" name="AutoShape 58"/>
          <p:cNvSpPr>
            <a:spLocks noChangeArrowheads="1"/>
          </p:cNvSpPr>
          <p:nvPr/>
        </p:nvSpPr>
        <p:spPr bwMode="auto">
          <a:xfrm>
            <a:off x="1984076" y="1603989"/>
            <a:ext cx="187967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자유도의 정의</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9" name="Group 29"/>
          <p:cNvGrpSpPr>
            <a:grpSpLocks/>
          </p:cNvGrpSpPr>
          <p:nvPr/>
        </p:nvGrpSpPr>
        <p:grpSpPr bwMode="auto">
          <a:xfrm>
            <a:off x="2279576" y="3443882"/>
            <a:ext cx="6299202" cy="2865438"/>
            <a:chOff x="288" y="2094"/>
            <a:chExt cx="3968" cy="1805"/>
          </a:xfrm>
        </p:grpSpPr>
        <p:sp>
          <p:nvSpPr>
            <p:cNvPr id="61460" name="Text Box 20"/>
            <p:cNvSpPr txBox="1">
              <a:spLocks noChangeArrowheads="1"/>
            </p:cNvSpPr>
            <p:nvPr/>
          </p:nvSpPr>
          <p:spPr bwMode="auto">
            <a:xfrm>
              <a:off x="288" y="2094"/>
              <a:ext cx="2400" cy="1309"/>
            </a:xfrm>
            <a:prstGeom prst="rect">
              <a:avLst/>
            </a:prstGeom>
            <a:noFill/>
            <a:ln w="9525">
              <a:noFill/>
              <a:miter lim="800000"/>
              <a:headEnd/>
              <a:tailEnd/>
            </a:ln>
            <a:effectLst/>
          </p:spPr>
          <p:txBody>
            <a:bodyPr>
              <a:spAutoFit/>
            </a:bodyPr>
            <a:lstStyle/>
            <a:p>
              <a:pPr eaLnBrk="0" latinLnBrk="0" hangingPunct="0">
                <a:lnSpc>
                  <a:spcPct val="150000"/>
                </a:lnSpc>
                <a:spcBef>
                  <a:spcPts val="24"/>
                </a:spcBef>
                <a:defRPr/>
              </a:pPr>
              <a:r>
                <a:rPr lang="ko-KR" altLang="en-US" dirty="0">
                  <a:latin typeface="Times New Roman" charset="0"/>
                </a:rPr>
                <a:t>두 비율의 차이 </a:t>
              </a:r>
              <a:r>
                <a:rPr lang="en-US" altLang="ko-KR" dirty="0">
                  <a:latin typeface="Times New Roman" charset="0"/>
                </a:rPr>
                <a:t>= 34%</a:t>
              </a:r>
            </a:p>
            <a:p>
              <a:pPr eaLnBrk="0" latinLnBrk="0" hangingPunct="0">
                <a:lnSpc>
                  <a:spcPct val="150000"/>
                </a:lnSpc>
                <a:spcBef>
                  <a:spcPts val="24"/>
                </a:spcBef>
                <a:defRPr/>
              </a:pPr>
              <a:r>
                <a:rPr lang="ko-KR" altLang="en-US" dirty="0">
                  <a:latin typeface="Times New Roman" charset="0"/>
                </a:rPr>
                <a:t>관측된 비율 차이의 표준오차</a:t>
              </a:r>
            </a:p>
            <a:p>
              <a:pPr marL="741600" indent="-284400" eaLnBrk="0" latinLnBrk="0" hangingPunct="0">
                <a:lnSpc>
                  <a:spcPct val="150000"/>
                </a:lnSpc>
                <a:spcBef>
                  <a:spcPts val="24"/>
                </a:spcBef>
                <a:buFont typeface="Arial" panose="020B0604020202020204" pitchFamily="34" charset="0"/>
                <a:buChar char="•"/>
                <a:defRPr/>
              </a:pPr>
              <a:r>
                <a:rPr lang="ko-KR" altLang="en-US" sz="1600" dirty="0">
                  <a:latin typeface="Times New Roman" charset="0"/>
                </a:rPr>
                <a:t>의사집단 </a:t>
              </a:r>
              <a:r>
                <a:rPr lang="en-US" altLang="ko-KR" sz="1600" dirty="0">
                  <a:latin typeface="Times New Roman" charset="0"/>
                </a:rPr>
                <a:t>1</a:t>
              </a:r>
              <a:r>
                <a:rPr lang="ko-KR" altLang="en-US" sz="1600" dirty="0">
                  <a:latin typeface="Times New Roman" charset="0"/>
                </a:rPr>
                <a:t>의 표준오차 </a:t>
              </a:r>
            </a:p>
            <a:p>
              <a:pPr marL="741600" indent="-284400" eaLnBrk="0" latinLnBrk="0" hangingPunct="0">
                <a:lnSpc>
                  <a:spcPct val="150000"/>
                </a:lnSpc>
                <a:spcBef>
                  <a:spcPts val="24"/>
                </a:spcBef>
                <a:buFont typeface="Arial" panose="020B0604020202020204" pitchFamily="34" charset="0"/>
                <a:buChar char="•"/>
                <a:defRPr/>
              </a:pPr>
              <a:r>
                <a:rPr lang="ko-KR" altLang="en-US" sz="1600" dirty="0">
                  <a:latin typeface="Times New Roman" charset="0"/>
                </a:rPr>
                <a:t>의사집단 </a:t>
              </a:r>
              <a:r>
                <a:rPr lang="en-US" altLang="ko-KR" sz="1600" dirty="0">
                  <a:latin typeface="Times New Roman" charset="0"/>
                </a:rPr>
                <a:t>2</a:t>
              </a:r>
              <a:r>
                <a:rPr lang="ko-KR" altLang="en-US" sz="1600" dirty="0">
                  <a:latin typeface="Times New Roman" charset="0"/>
                </a:rPr>
                <a:t>의 표준오차</a:t>
              </a:r>
            </a:p>
            <a:p>
              <a:pPr eaLnBrk="0" latinLnBrk="0" hangingPunct="0">
                <a:lnSpc>
                  <a:spcPct val="150000"/>
                </a:lnSpc>
                <a:spcBef>
                  <a:spcPts val="24"/>
                </a:spcBef>
                <a:defRPr/>
              </a:pPr>
              <a:r>
                <a:rPr lang="ko-KR" altLang="en-US" dirty="0">
                  <a:latin typeface="Times New Roman" charset="0"/>
                </a:rPr>
                <a:t>비율의 차이에 대한 표준오차</a:t>
              </a:r>
            </a:p>
          </p:txBody>
        </p:sp>
        <p:graphicFrame>
          <p:nvGraphicFramePr>
            <p:cNvPr id="97282" name="Object 2"/>
            <p:cNvGraphicFramePr>
              <a:graphicFrameLocks noChangeAspect="1"/>
            </p:cNvGraphicFramePr>
            <p:nvPr/>
          </p:nvGraphicFramePr>
          <p:xfrm>
            <a:off x="2103" y="2872"/>
            <a:ext cx="2091" cy="249"/>
          </p:xfrm>
          <a:graphic>
            <a:graphicData uri="http://schemas.openxmlformats.org/presentationml/2006/ole">
              <mc:AlternateContent xmlns:mc="http://schemas.openxmlformats.org/markup-compatibility/2006">
                <mc:Choice xmlns:v="urn:schemas-microsoft-com:vml" Requires="v">
                  <p:oleObj spid="_x0000_s44069" name="수식" r:id="rId3" imgW="2019300" imgH="241300" progId="Equation.3">
                    <p:embed/>
                  </p:oleObj>
                </mc:Choice>
                <mc:Fallback>
                  <p:oleObj name="수식" r:id="rId3" imgW="2019300" imgH="241300" progId="Equation.3">
                    <p:embed/>
                    <p:pic>
                      <p:nvPicPr>
                        <p:cNvPr id="9728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 y="2872"/>
                          <a:ext cx="2091"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3" name="Object 3"/>
            <p:cNvGraphicFramePr>
              <a:graphicFrameLocks noChangeAspect="1"/>
            </p:cNvGraphicFramePr>
            <p:nvPr/>
          </p:nvGraphicFramePr>
          <p:xfrm>
            <a:off x="2108" y="2614"/>
            <a:ext cx="1904" cy="249"/>
          </p:xfrm>
          <a:graphic>
            <a:graphicData uri="http://schemas.openxmlformats.org/presentationml/2006/ole">
              <mc:AlternateContent xmlns:mc="http://schemas.openxmlformats.org/markup-compatibility/2006">
                <mc:Choice xmlns:v="urn:schemas-microsoft-com:vml" Requires="v">
                  <p:oleObj spid="_x0000_s44070" name="수식" r:id="rId5" imgW="1841500" imgH="241300" progId="Equation.3">
                    <p:embed/>
                  </p:oleObj>
                </mc:Choice>
                <mc:Fallback>
                  <p:oleObj name="수식" r:id="rId5" imgW="1841500" imgH="241300" progId="Equation.3">
                    <p:embed/>
                    <p:pic>
                      <p:nvPicPr>
                        <p:cNvPr id="972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8" y="2614"/>
                          <a:ext cx="1904"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4" name="Object 4"/>
            <p:cNvGraphicFramePr>
              <a:graphicFrameLocks noChangeAspect="1"/>
            </p:cNvGraphicFramePr>
            <p:nvPr/>
          </p:nvGraphicFramePr>
          <p:xfrm>
            <a:off x="2219" y="3085"/>
            <a:ext cx="2037" cy="262"/>
          </p:xfrm>
          <a:graphic>
            <a:graphicData uri="http://schemas.openxmlformats.org/presentationml/2006/ole">
              <mc:AlternateContent xmlns:mc="http://schemas.openxmlformats.org/markup-compatibility/2006">
                <mc:Choice xmlns:v="urn:schemas-microsoft-com:vml" Requires="v">
                  <p:oleObj spid="_x0000_s44071" name="수식" r:id="rId7" imgW="1954951" imgH="253890" progId="Equation.3">
                    <p:embed/>
                  </p:oleObj>
                </mc:Choice>
                <mc:Fallback>
                  <p:oleObj name="수식" r:id="rId7" imgW="1954951" imgH="253890" progId="Equation.3">
                    <p:embed/>
                    <p:pic>
                      <p:nvPicPr>
                        <p:cNvPr id="9728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19" y="3085"/>
                          <a:ext cx="2037" cy="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5" name="Object 5"/>
            <p:cNvGraphicFramePr>
              <a:graphicFrameLocks noChangeAspect="1"/>
            </p:cNvGraphicFramePr>
            <p:nvPr/>
          </p:nvGraphicFramePr>
          <p:xfrm>
            <a:off x="288" y="3460"/>
            <a:ext cx="2113" cy="439"/>
          </p:xfrm>
          <a:graphic>
            <a:graphicData uri="http://schemas.openxmlformats.org/presentationml/2006/ole">
              <mc:AlternateContent xmlns:mc="http://schemas.openxmlformats.org/markup-compatibility/2006">
                <mc:Choice xmlns:v="urn:schemas-microsoft-com:vml" Requires="v">
                  <p:oleObj spid="_x0000_s44072" name="수식" r:id="rId9" imgW="1562100" imgH="406400" progId="Equation.3">
                    <p:embed/>
                  </p:oleObj>
                </mc:Choice>
                <mc:Fallback>
                  <p:oleObj name="수식" r:id="rId9" imgW="1562100" imgH="406400" progId="Equation.3">
                    <p:embed/>
                    <p:pic>
                      <p:nvPicPr>
                        <p:cNvPr id="972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 y="3460"/>
                          <a:ext cx="2113" cy="4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97290" name="Group 56"/>
          <p:cNvGrpSpPr>
            <a:grpSpLocks/>
          </p:cNvGrpSpPr>
          <p:nvPr/>
        </p:nvGrpSpPr>
        <p:grpSpPr bwMode="auto">
          <a:xfrm>
            <a:off x="2279576" y="2309242"/>
            <a:ext cx="5029200" cy="1047750"/>
            <a:chOff x="387" y="1770"/>
            <a:chExt cx="3168" cy="660"/>
          </a:xfrm>
          <a:noFill/>
        </p:grpSpPr>
        <p:grpSp>
          <p:nvGrpSpPr>
            <p:cNvPr id="97294" name="Group 55"/>
            <p:cNvGrpSpPr>
              <a:grpSpLocks/>
            </p:cNvGrpSpPr>
            <p:nvPr/>
          </p:nvGrpSpPr>
          <p:grpSpPr bwMode="auto">
            <a:xfrm>
              <a:off x="387" y="1770"/>
              <a:ext cx="3168" cy="660"/>
              <a:chOff x="387" y="1770"/>
              <a:chExt cx="3168" cy="660"/>
            </a:xfrm>
            <a:grpFill/>
          </p:grpSpPr>
          <p:sp>
            <p:nvSpPr>
              <p:cNvPr id="97296" name="Rectangle 47"/>
              <p:cNvSpPr>
                <a:spLocks noChangeArrowheads="1"/>
              </p:cNvSpPr>
              <p:nvPr/>
            </p:nvSpPr>
            <p:spPr bwMode="auto">
              <a:xfrm>
                <a:off x="387" y="1770"/>
                <a:ext cx="2772" cy="660"/>
              </a:xfrm>
              <a:prstGeom prst="rect">
                <a:avLst/>
              </a:prstGeom>
              <a:grpFill/>
              <a:ln w="9525">
                <a:solidFill>
                  <a:schemeClr val="tx1"/>
                </a:solidFill>
                <a:miter lim="800000"/>
                <a:headEnd/>
                <a:tailEnd/>
              </a:ln>
            </p:spPr>
            <p:txBody>
              <a:bodyPr wrap="none" anchor="ctr"/>
              <a:lstStyle/>
              <a:p>
                <a:pPr eaLnBrk="0" latinLnBrk="0" hangingPunct="0"/>
                <a:endParaRPr lang="ko-KR" altLang="en-US">
                  <a:ea typeface="맑은 고딕"/>
                  <a:cs typeface="맑은 고딕"/>
                </a:endParaRPr>
              </a:p>
            </p:txBody>
          </p:sp>
          <p:graphicFrame>
            <p:nvGraphicFramePr>
              <p:cNvPr id="97288" name="Object 8"/>
              <p:cNvGraphicFramePr>
                <a:graphicFrameLocks noChangeAspect="1"/>
              </p:cNvGraphicFramePr>
              <p:nvPr/>
            </p:nvGraphicFramePr>
            <p:xfrm>
              <a:off x="554" y="1970"/>
              <a:ext cx="391" cy="228"/>
            </p:xfrm>
            <a:graphic>
              <a:graphicData uri="http://schemas.openxmlformats.org/presentationml/2006/ole">
                <mc:AlternateContent xmlns:mc="http://schemas.openxmlformats.org/markup-compatibility/2006">
                  <mc:Choice xmlns:v="urn:schemas-microsoft-com:vml" Requires="v">
                    <p:oleObj spid="_x0000_s44073" name="Equation" r:id="rId11" imgW="241091" imgH="126890" progId="Equation.3">
                      <p:embed/>
                    </p:oleObj>
                  </mc:Choice>
                  <mc:Fallback>
                    <p:oleObj name="Equation" r:id="rId11" imgW="241091" imgH="126890" progId="Equation.3">
                      <p:embed/>
                      <p:pic>
                        <p:nvPicPr>
                          <p:cNvPr id="97288"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4" y="1970"/>
                            <a:ext cx="391" cy="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37"/>
              <p:cNvSpPr txBox="1">
                <a:spLocks noChangeArrowheads="1"/>
              </p:cNvSpPr>
              <p:nvPr/>
            </p:nvSpPr>
            <p:spPr bwMode="auto">
              <a:xfrm>
                <a:off x="955" y="1842"/>
                <a:ext cx="2600" cy="494"/>
              </a:xfrm>
              <a:prstGeom prst="rect">
                <a:avLst/>
              </a:prstGeom>
              <a:grpFill/>
              <a:ln w="9525">
                <a:noFill/>
                <a:miter lim="800000"/>
                <a:headEnd/>
                <a:tailEnd/>
              </a:ln>
              <a:effectLst/>
            </p:spPr>
            <p:txBody>
              <a:bodyPr>
                <a:spAutoFit/>
              </a:bodyPr>
              <a:lstStyle/>
              <a:p>
                <a:pPr eaLnBrk="0" latinLnBrk="0" hangingPunct="0">
                  <a:spcBef>
                    <a:spcPct val="50000"/>
                  </a:spcBef>
                  <a:defRPr/>
                </a:pPr>
                <a:r>
                  <a:rPr lang="en-US" altLang="ko-KR" dirty="0">
                    <a:latin typeface="Times New Roman" charset="0"/>
                  </a:rPr>
                  <a:t> </a:t>
                </a:r>
                <a:r>
                  <a:rPr lang="ko-KR" altLang="en-US" dirty="0">
                    <a:latin typeface="Times New Roman" charset="0"/>
                  </a:rPr>
                  <a:t>관측된 차이</a:t>
                </a:r>
                <a:r>
                  <a:rPr lang="ko-KR" altLang="en-US" dirty="0">
                    <a:latin typeface="+mj-lt"/>
                  </a:rPr>
                  <a:t> </a:t>
                </a:r>
                <a:r>
                  <a:rPr lang="en-US" altLang="ko-KR" dirty="0">
                    <a:latin typeface="+mj-lt"/>
                  </a:rPr>
                  <a:t>-</a:t>
                </a:r>
                <a:r>
                  <a:rPr lang="en-US" altLang="ko-KR" dirty="0">
                    <a:latin typeface="Times New Roman" charset="0"/>
                  </a:rPr>
                  <a:t> </a:t>
                </a:r>
                <a:r>
                  <a:rPr lang="ko-KR" altLang="en-US" dirty="0">
                    <a:latin typeface="Times New Roman" charset="0"/>
                  </a:rPr>
                  <a:t>기대된 차이</a:t>
                </a:r>
              </a:p>
              <a:p>
                <a:pPr eaLnBrk="0" latinLnBrk="0" hangingPunct="0">
                  <a:spcBef>
                    <a:spcPct val="50000"/>
                  </a:spcBef>
                  <a:defRPr/>
                </a:pPr>
                <a:r>
                  <a:rPr lang="ko-KR" altLang="en-US" dirty="0">
                    <a:latin typeface="Times New Roman" charset="0"/>
                  </a:rPr>
                  <a:t> 관측된  차이의    표준오차</a:t>
                </a:r>
              </a:p>
            </p:txBody>
          </p:sp>
        </p:grpSp>
        <p:sp>
          <p:nvSpPr>
            <p:cNvPr id="97295" name="Line 39"/>
            <p:cNvSpPr>
              <a:spLocks noChangeShapeType="1"/>
            </p:cNvSpPr>
            <p:nvPr/>
          </p:nvSpPr>
          <p:spPr bwMode="auto">
            <a:xfrm flipV="1">
              <a:off x="995" y="2095"/>
              <a:ext cx="1980" cy="0"/>
            </a:xfrm>
            <a:prstGeom prst="line">
              <a:avLst/>
            </a:prstGeom>
            <a:grpFill/>
            <a:ln w="12700">
              <a:solidFill>
                <a:schemeClr val="tx1"/>
              </a:solidFill>
              <a:round/>
              <a:headEnd/>
              <a:tailEnd/>
            </a:ln>
          </p:spPr>
          <p:txBody>
            <a:bodyPr/>
            <a:lstStyle/>
            <a:p>
              <a:endParaRPr lang="ko-KR" altLang="en-US"/>
            </a:p>
          </p:txBody>
        </p:sp>
      </p:grpSp>
      <p:sp>
        <p:nvSpPr>
          <p:cNvPr id="97292" name="Text Box 54"/>
          <p:cNvSpPr txBox="1">
            <a:spLocks noChangeArrowheads="1"/>
          </p:cNvSpPr>
          <p:nvPr/>
        </p:nvSpPr>
        <p:spPr bwMode="auto">
          <a:xfrm>
            <a:off x="5659912" y="5795972"/>
            <a:ext cx="4357718" cy="369332"/>
          </a:xfrm>
          <a:prstGeom prst="rect">
            <a:avLst/>
          </a:prstGeom>
          <a:noFill/>
          <a:ln w="9525">
            <a:noFill/>
            <a:miter lim="800000"/>
            <a:headEnd/>
            <a:tailEnd/>
          </a:ln>
        </p:spPr>
        <p:txBody>
          <a:bodyPr wrap="square">
            <a:spAutoFit/>
          </a:bodyPr>
          <a:lstStyle/>
          <a:p>
            <a:pPr eaLnBrk="0" latinLnBrk="0" hangingPunct="0">
              <a:spcBef>
                <a:spcPct val="50000"/>
              </a:spcBef>
            </a:pPr>
            <a:r>
              <a:rPr lang="ko-KR" altLang="en-US" dirty="0">
                <a:ea typeface="맑은 고딕"/>
                <a:cs typeface="맑은 고딕"/>
              </a:rPr>
              <a:t>비율의 차이가 통계적으로 유의하다</a:t>
            </a:r>
            <a:r>
              <a:rPr lang="en-US" altLang="ko-KR" dirty="0">
                <a:ea typeface="맑은 고딕"/>
                <a:cs typeface="맑은 고딕"/>
              </a:rPr>
              <a:t>.</a:t>
            </a:r>
          </a:p>
        </p:txBody>
      </p:sp>
      <p:sp>
        <p:nvSpPr>
          <p:cNvPr id="97293" name="제목 18"/>
          <p:cNvSpPr>
            <a:spLocks noGrp="1"/>
          </p:cNvSpPr>
          <p:nvPr>
            <p:ph type="title"/>
          </p:nvPr>
        </p:nvSpPr>
        <p:spPr>
          <a:xfrm>
            <a:off x="1524000" y="332656"/>
            <a:ext cx="9144000" cy="1143000"/>
          </a:xfrm>
        </p:spPr>
        <p:txBody>
          <a:bodyPr/>
          <a:lstStyle/>
          <a:p>
            <a:r>
              <a:rPr lang="en-US" altLang="ko-KR" sz="4000" dirty="0">
                <a:solidFill>
                  <a:srgbClr val="000000"/>
                </a:solidFill>
                <a:cs typeface="맑은 고딕"/>
              </a:rPr>
              <a:t>3. </a:t>
            </a:r>
            <a:r>
              <a:rPr lang="ko-KR" altLang="en-US" sz="4000" dirty="0">
                <a:solidFill>
                  <a:srgbClr val="000000"/>
                </a:solidFill>
                <a:cs typeface="맑은 고딕"/>
              </a:rPr>
              <a:t>통제된 실험에서 평균의 차이 검정</a:t>
            </a:r>
            <a:endParaRPr lang="ko-KR" altLang="en-US" sz="4000" dirty="0">
              <a:cs typeface="맑은 고딕"/>
            </a:endParaRPr>
          </a:p>
        </p:txBody>
      </p:sp>
      <p:sp>
        <p:nvSpPr>
          <p:cNvPr id="18" name="AutoShape 5"/>
          <p:cNvSpPr>
            <a:spLocks noChangeArrowheads="1"/>
          </p:cNvSpPr>
          <p:nvPr/>
        </p:nvSpPr>
        <p:spPr bwMode="auto">
          <a:xfrm>
            <a:off x="1988544" y="1602268"/>
            <a:ext cx="367136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통제된 실험에서 두 비율의 비교</a:t>
            </a:r>
            <a:endParaRPr lang="en-US" altLang="ko-KR" b="1" dirty="0"/>
          </a:p>
        </p:txBody>
      </p:sp>
    </p:spTree>
    <p:extLst>
      <p:ext uri="{BB962C8B-B14F-4D97-AF65-F5344CB8AC3E}">
        <p14:creationId xmlns:p14="http://schemas.microsoft.com/office/powerpoint/2010/main" val="1295912466"/>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a:xfrm>
            <a:off x="2351584" y="1268760"/>
            <a:ext cx="7848872" cy="864096"/>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defRPr/>
            </a:pPr>
            <a:r>
              <a:rPr lang="ko-KR" altLang="en-US" sz="4000" dirty="0">
                <a:solidFill>
                  <a:prstClr val="black"/>
                </a:solidFill>
              </a:rPr>
              <a:t>제 </a:t>
            </a:r>
            <a:r>
              <a:rPr lang="en-US" altLang="ko-KR" sz="4000" dirty="0">
                <a:solidFill>
                  <a:prstClr val="black"/>
                </a:solidFill>
              </a:rPr>
              <a:t>20 </a:t>
            </a:r>
            <a:r>
              <a:rPr lang="ko-KR" altLang="en-US" sz="4000" dirty="0">
                <a:solidFill>
                  <a:prstClr val="black"/>
                </a:solidFill>
              </a:rPr>
              <a:t>장</a:t>
            </a:r>
            <a:r>
              <a:rPr lang="en-US" altLang="ko-KR" sz="4000" dirty="0">
                <a:solidFill>
                  <a:prstClr val="black"/>
                </a:solidFill>
              </a:rPr>
              <a:t> </a:t>
            </a:r>
            <a:r>
              <a:rPr lang="ko-KR" altLang="en-US" sz="4000" dirty="0">
                <a:solidFill>
                  <a:prstClr val="black"/>
                </a:solidFill>
              </a:rPr>
              <a:t>회귀분석과 유의성 검정</a:t>
            </a:r>
          </a:p>
        </p:txBody>
      </p:sp>
      <p:sp>
        <p:nvSpPr>
          <p:cNvPr id="6" name="Rectangle 7"/>
          <p:cNvSpPr txBox="1">
            <a:spLocks noChangeArrowheads="1"/>
          </p:cNvSpPr>
          <p:nvPr/>
        </p:nvSpPr>
        <p:spPr>
          <a:xfrm>
            <a:off x="3524384" y="2995568"/>
            <a:ext cx="4102100" cy="2395538"/>
          </a:xfrm>
          <a:prstGeom prst="rect">
            <a:avLst/>
          </a:prstGeom>
        </p:spPr>
        <p:txBody>
          <a:bodyPr>
            <a:normAutofit fontScale="92500" lnSpcReduction="10000"/>
          </a:bodyPr>
          <a:lstStyle/>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개별 계수 </a:t>
            </a:r>
            <a:r>
              <a:rPr lang="ko-KR" altLang="en-US" sz="2000" dirty="0" err="1">
                <a:solidFill>
                  <a:srgbClr val="000000"/>
                </a:solidFill>
                <a:latin typeface="맑은 고딕"/>
                <a:ea typeface="맑은 고딕" panose="020B0503020000020004" pitchFamily="50" charset="-127"/>
              </a:rPr>
              <a:t>추정량의</a:t>
            </a:r>
            <a:r>
              <a:rPr lang="ko-KR" altLang="en-US" sz="2000" dirty="0">
                <a:solidFill>
                  <a:srgbClr val="000000"/>
                </a:solidFill>
                <a:latin typeface="맑은 고딕"/>
                <a:ea typeface="맑은 고딕" panose="020B0503020000020004" pitchFamily="50" charset="-127"/>
              </a:rPr>
              <a:t> 표준오차</a:t>
            </a:r>
            <a:endParaRPr lang="en-US" altLang="ko-KR" sz="2000" dirty="0">
              <a:solidFill>
                <a:srgbClr val="000000"/>
              </a:solidFill>
              <a:latin typeface="맑은 고딕"/>
              <a:ea typeface="맑은 고딕" panose="020B0503020000020004" pitchFamily="50" charset="-127"/>
            </a:endParaRPr>
          </a:p>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개별 계수에 대한 추론</a:t>
            </a:r>
            <a:endParaRPr lang="en-US" altLang="ko-KR" sz="2000" dirty="0">
              <a:solidFill>
                <a:srgbClr val="000000"/>
              </a:solidFill>
              <a:latin typeface="맑은 고딕"/>
              <a:ea typeface="맑은 고딕" panose="020B0503020000020004" pitchFamily="50" charset="-127"/>
            </a:endParaRPr>
          </a:p>
          <a:p>
            <a:pPr marL="381000" indent="-381000">
              <a:lnSpc>
                <a:spcPct val="150000"/>
              </a:lnSpc>
              <a:spcBef>
                <a:spcPct val="20000"/>
              </a:spcBef>
              <a:buFontTx/>
              <a:buAutoNum type="arabicPeriod"/>
              <a:defRPr/>
            </a:pPr>
            <a:r>
              <a:rPr lang="ko-KR" altLang="en-US" sz="2000" dirty="0" err="1">
                <a:solidFill>
                  <a:srgbClr val="000000"/>
                </a:solidFill>
                <a:latin typeface="맑은 고딕"/>
                <a:ea typeface="맑은 고딕" panose="020B0503020000020004" pitchFamily="50" charset="-127"/>
              </a:rPr>
              <a:t>개별값</a:t>
            </a:r>
            <a:r>
              <a:rPr lang="ko-KR" altLang="en-US" sz="2000" dirty="0">
                <a:solidFill>
                  <a:srgbClr val="000000"/>
                </a:solidFill>
                <a:latin typeface="맑은 고딕"/>
                <a:ea typeface="맑은 고딕" panose="020B0503020000020004" pitchFamily="50" charset="-127"/>
              </a:rPr>
              <a:t> 예측과 평균값 예측</a:t>
            </a:r>
            <a:endParaRPr lang="en-US" altLang="ko-KR" sz="2000" dirty="0">
              <a:solidFill>
                <a:srgbClr val="000000"/>
              </a:solidFill>
              <a:latin typeface="맑은 고딕"/>
              <a:ea typeface="맑은 고딕" panose="020B0503020000020004" pitchFamily="50" charset="-127"/>
            </a:endParaRPr>
          </a:p>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회귀 </a:t>
            </a:r>
            <a:r>
              <a:rPr lang="ko-KR" altLang="en-US" sz="2000" dirty="0" err="1">
                <a:solidFill>
                  <a:srgbClr val="000000"/>
                </a:solidFill>
                <a:latin typeface="맑은 고딕"/>
                <a:ea typeface="맑은 고딕" panose="020B0503020000020004" pitchFamily="50" charset="-127"/>
              </a:rPr>
              <a:t>잔차를</a:t>
            </a:r>
            <a:r>
              <a:rPr lang="ko-KR" altLang="en-US" sz="2000" dirty="0">
                <a:solidFill>
                  <a:srgbClr val="000000"/>
                </a:solidFill>
                <a:latin typeface="맑은 고딕"/>
                <a:ea typeface="맑은 고딕" panose="020B0503020000020004" pitchFamily="50" charset="-127"/>
              </a:rPr>
              <a:t> 이용한 </a:t>
            </a:r>
            <a:r>
              <a:rPr lang="ko-KR" altLang="en-US" sz="2000" dirty="0" err="1">
                <a:solidFill>
                  <a:srgbClr val="000000"/>
                </a:solidFill>
                <a:latin typeface="맑은 고딕"/>
                <a:ea typeface="맑은 고딕" panose="020B0503020000020004" pitchFamily="50" charset="-127"/>
              </a:rPr>
              <a:t>런검정</a:t>
            </a:r>
            <a:endParaRPr lang="en-US" altLang="ko-KR" sz="2000" dirty="0">
              <a:solidFill>
                <a:srgbClr val="000000"/>
              </a:solidFill>
              <a:latin typeface="맑은 고딕"/>
              <a:ea typeface="맑은 고딕" panose="020B0503020000020004" pitchFamily="50" charset="-127"/>
            </a:endParaRPr>
          </a:p>
          <a:p>
            <a:pPr marL="381000" indent="-381000">
              <a:lnSpc>
                <a:spcPct val="150000"/>
              </a:lnSpc>
              <a:spcBef>
                <a:spcPct val="20000"/>
              </a:spcBef>
              <a:buFontTx/>
              <a:buAutoNum type="arabicPeriod"/>
              <a:defRPr/>
            </a:pPr>
            <a:r>
              <a:rPr lang="ko-KR" altLang="en-US" sz="2000" dirty="0" err="1">
                <a:solidFill>
                  <a:srgbClr val="000000"/>
                </a:solidFill>
                <a:latin typeface="맑은 고딕"/>
                <a:ea typeface="맑은 고딕" panose="020B0503020000020004" pitchFamily="50" charset="-127"/>
              </a:rPr>
              <a:t>런검정의</a:t>
            </a:r>
            <a:r>
              <a:rPr lang="ko-KR" altLang="en-US" sz="2000" dirty="0">
                <a:solidFill>
                  <a:srgbClr val="000000"/>
                </a:solidFill>
                <a:latin typeface="맑은 고딕"/>
                <a:ea typeface="맑은 고딕" panose="020B0503020000020004" pitchFamily="50" charset="-127"/>
              </a:rPr>
              <a:t> 응용</a:t>
            </a:r>
            <a:endParaRPr lang="en-US" altLang="ko-KR" sz="2000" dirty="0">
              <a:solidFill>
                <a:srgbClr val="000000"/>
              </a:solidFill>
              <a:latin typeface="맑은 고딕"/>
              <a:ea typeface="맑은 고딕" panose="020B0503020000020004" pitchFamily="50" charset="-127"/>
            </a:endParaRPr>
          </a:p>
          <a:p>
            <a:pPr marL="381000" indent="-381000">
              <a:spcBef>
                <a:spcPct val="20000"/>
              </a:spcBef>
              <a:buFontTx/>
              <a:buAutoNum type="arabicPeriod"/>
              <a:defRPr/>
            </a:pPr>
            <a:endParaRPr lang="ko-KR" altLang="en-US" sz="2000" dirty="0">
              <a:solidFill>
                <a:srgbClr val="000000"/>
              </a:solidFill>
              <a:latin typeface="맑은 고딕"/>
              <a:ea typeface="맑은 고딕" panose="020B0503020000020004" pitchFamily="50" charset="-127"/>
            </a:endParaRPr>
          </a:p>
        </p:txBody>
      </p:sp>
    </p:spTree>
    <p:extLst>
      <p:ext uri="{BB962C8B-B14F-4D97-AF65-F5344CB8AC3E}">
        <p14:creationId xmlns:p14="http://schemas.microsoft.com/office/powerpoint/2010/main" val="317656358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5476" name="Text Box 29"/>
              <p:cNvSpPr txBox="1">
                <a:spLocks noChangeArrowheads="1"/>
              </p:cNvSpPr>
              <p:nvPr/>
            </p:nvSpPr>
            <p:spPr bwMode="auto">
              <a:xfrm>
                <a:off x="1197864" y="4835204"/>
                <a:ext cx="9828598" cy="2019335"/>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dirty="0">
                    <a:ea typeface="맑은 고딕"/>
                    <a:cs typeface="맑은 고딕"/>
                  </a:rPr>
                  <a:t>단순선형회귀모형 </a:t>
                </a:r>
                <a14:m>
                  <m:oMath xmlns:m="http://schemas.openxmlformats.org/officeDocument/2006/math">
                    <m:sSub>
                      <m:sSubPr>
                        <m:ctrlPr>
                          <a:rPr lang="en-US" altLang="ko-KR" b="0" i="1" dirty="0" smtClean="0">
                            <a:latin typeface="Cambria Math" panose="02040503050406030204" pitchFamily="18" charset="0"/>
                            <a:ea typeface="맑은 고딕"/>
                            <a:cs typeface="맑은 고딕"/>
                          </a:rPr>
                        </m:ctrlPr>
                      </m:sSubPr>
                      <m:e>
                        <m:r>
                          <a:rPr lang="en-US" altLang="ko-KR" b="0" i="1" dirty="0" smtClean="0">
                            <a:latin typeface="Cambria Math" panose="02040503050406030204" pitchFamily="18" charset="0"/>
                            <a:ea typeface="맑은 고딕"/>
                            <a:cs typeface="맑은 고딕"/>
                          </a:rPr>
                          <m:t>𝑦</m:t>
                        </m:r>
                      </m:e>
                      <m:sub>
                        <m:r>
                          <a:rPr lang="en-US" altLang="ko-KR" b="0" i="1" dirty="0" smtClean="0">
                            <a:latin typeface="Cambria Math" panose="02040503050406030204" pitchFamily="18" charset="0"/>
                            <a:ea typeface="맑은 고딕"/>
                            <a:cs typeface="맑은 고딕"/>
                          </a:rPr>
                          <m:t>𝑖</m:t>
                        </m:r>
                      </m:sub>
                    </m:sSub>
                    <m:r>
                      <a:rPr lang="en-US" altLang="ko-KR" b="0" i="1" dirty="0" smtClean="0">
                        <a:latin typeface="Cambria Math" panose="02040503050406030204" pitchFamily="18" charset="0"/>
                        <a:ea typeface="맑은 고딕"/>
                        <a:cs typeface="맑은 고딕"/>
                      </a:rPr>
                      <m:t>=</m:t>
                    </m:r>
                    <m:r>
                      <a:rPr lang="en-US" altLang="ko-KR" b="0" i="1" dirty="0" smtClean="0">
                        <a:latin typeface="Cambria Math" panose="02040503050406030204" pitchFamily="18" charset="0"/>
                        <a:ea typeface="맑은 고딕"/>
                        <a:cs typeface="맑은 고딕"/>
                      </a:rPr>
                      <m:t>𝛼</m:t>
                    </m:r>
                    <m:r>
                      <a:rPr lang="en-US" altLang="ko-KR" b="0" i="1" dirty="0" smtClean="0">
                        <a:latin typeface="Cambria Math" panose="02040503050406030204" pitchFamily="18" charset="0"/>
                        <a:ea typeface="맑은 고딕"/>
                        <a:cs typeface="맑은 고딕"/>
                      </a:rPr>
                      <m:t>+</m:t>
                    </m:r>
                    <m:r>
                      <a:rPr lang="en-US" altLang="ko-KR" b="0" i="1" dirty="0" smtClean="0">
                        <a:latin typeface="Cambria Math" panose="02040503050406030204" pitchFamily="18" charset="0"/>
                        <a:ea typeface="맑은 고딕"/>
                        <a:cs typeface="맑은 고딕"/>
                      </a:rPr>
                      <m:t>𝛽</m:t>
                    </m:r>
                    <m:sSub>
                      <m:sSubPr>
                        <m:ctrlPr>
                          <a:rPr lang="en-US" altLang="ko-KR" b="0" i="1" dirty="0" smtClean="0">
                            <a:latin typeface="Cambria Math" panose="02040503050406030204" pitchFamily="18" charset="0"/>
                            <a:ea typeface="맑은 고딕"/>
                            <a:cs typeface="맑은 고딕"/>
                          </a:rPr>
                        </m:ctrlPr>
                      </m:sSubPr>
                      <m:e>
                        <m:r>
                          <a:rPr lang="en-US" altLang="ko-KR" b="0" i="1" dirty="0" smtClean="0">
                            <a:latin typeface="Cambria Math" panose="02040503050406030204" pitchFamily="18" charset="0"/>
                            <a:ea typeface="맑은 고딕"/>
                            <a:cs typeface="맑은 고딕"/>
                          </a:rPr>
                          <m:t>𝑥</m:t>
                        </m:r>
                      </m:e>
                      <m:sub>
                        <m:r>
                          <a:rPr lang="en-US" altLang="ko-KR" b="0" i="1" dirty="0" smtClean="0">
                            <a:latin typeface="Cambria Math" panose="02040503050406030204" pitchFamily="18" charset="0"/>
                            <a:ea typeface="맑은 고딕"/>
                            <a:cs typeface="맑은 고딕"/>
                          </a:rPr>
                          <m:t>𝑖</m:t>
                        </m:r>
                      </m:sub>
                    </m:sSub>
                    <m:r>
                      <a:rPr lang="en-US" altLang="ko-KR" b="0" i="1" dirty="0" smtClean="0">
                        <a:latin typeface="Cambria Math" panose="02040503050406030204" pitchFamily="18" charset="0"/>
                        <a:ea typeface="맑은 고딕"/>
                        <a:cs typeface="맑은 고딕"/>
                      </a:rPr>
                      <m:t>+(</m:t>
                    </m:r>
                    <m:r>
                      <a:rPr lang="en-US" altLang="ko-KR" b="0" i="1" dirty="0" smtClean="0">
                        <a:latin typeface="Cambria Math" panose="02040503050406030204" pitchFamily="18" charset="0"/>
                        <a:ea typeface="맑은 고딕"/>
                        <a:cs typeface="맑은 고딕"/>
                      </a:rPr>
                      <m:t>𝑒𝑟𝑟𝑜</m:t>
                    </m:r>
                    <m:sSub>
                      <m:sSubPr>
                        <m:ctrlPr>
                          <a:rPr lang="en-US" altLang="ko-KR" b="0" i="1" dirty="0" smtClean="0">
                            <a:latin typeface="Cambria Math" panose="02040503050406030204" pitchFamily="18" charset="0"/>
                            <a:ea typeface="맑은 고딕"/>
                            <a:cs typeface="맑은 고딕"/>
                          </a:rPr>
                        </m:ctrlPr>
                      </m:sSubPr>
                      <m:e>
                        <m:r>
                          <a:rPr lang="en-US" altLang="ko-KR" b="0" i="1" dirty="0" smtClean="0">
                            <a:latin typeface="Cambria Math" panose="02040503050406030204" pitchFamily="18" charset="0"/>
                            <a:ea typeface="맑은 고딕"/>
                            <a:cs typeface="맑은 고딕"/>
                          </a:rPr>
                          <m:t>𝑟</m:t>
                        </m:r>
                      </m:e>
                      <m:sub>
                        <m:r>
                          <a:rPr lang="en-US" altLang="ko-KR" b="0" i="1" dirty="0" smtClean="0">
                            <a:latin typeface="Cambria Math" panose="02040503050406030204" pitchFamily="18" charset="0"/>
                            <a:ea typeface="맑은 고딕"/>
                            <a:cs typeface="맑은 고딕"/>
                          </a:rPr>
                          <m:t>𝑖</m:t>
                        </m:r>
                      </m:sub>
                    </m:sSub>
                    <m:r>
                      <a:rPr lang="en-US" altLang="ko-KR" b="0" i="1" dirty="0" smtClean="0">
                        <a:latin typeface="Cambria Math" panose="02040503050406030204" pitchFamily="18" charset="0"/>
                        <a:ea typeface="맑은 고딕"/>
                        <a:cs typeface="맑은 고딕"/>
                      </a:rPr>
                      <m:t>)</m:t>
                    </m:r>
                  </m:oMath>
                </a14:m>
                <a:endParaRPr lang="en-US" altLang="ko-KR"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자료가 변하면 절편 추정치 </a:t>
                </a:r>
                <a14:m>
                  <m:oMath xmlns:m="http://schemas.openxmlformats.org/officeDocument/2006/math">
                    <m:acc>
                      <m:accPr>
                        <m:chr m:val="̂"/>
                        <m:ctrlPr>
                          <a:rPr lang="ko-KR" altLang="en-US" i="1" smtClean="0">
                            <a:latin typeface="Cambria Math" panose="02040503050406030204" pitchFamily="18" charset="0"/>
                            <a:ea typeface="맑은 고딕"/>
                          </a:rPr>
                        </m:ctrlPr>
                      </m:accPr>
                      <m:e>
                        <m:r>
                          <a:rPr lang="en-US" altLang="ko-KR" b="0" i="1" smtClean="0">
                            <a:latin typeface="Cambria Math" panose="02040503050406030204" pitchFamily="18" charset="0"/>
                            <a:ea typeface="맑은 고딕"/>
                          </a:rPr>
                          <m:t>𝛼</m:t>
                        </m:r>
                      </m:e>
                    </m:acc>
                  </m:oMath>
                </a14:m>
                <a:r>
                  <a:rPr lang="ko-KR" altLang="en-US" dirty="0">
                    <a:ea typeface="맑은 고딕"/>
                    <a:cs typeface="맑은 고딕"/>
                  </a:rPr>
                  <a:t>과 기울기 추정치 </a:t>
                </a:r>
                <a14:m>
                  <m:oMath xmlns:m="http://schemas.openxmlformats.org/officeDocument/2006/math">
                    <m:acc>
                      <m:accPr>
                        <m:chr m:val="̂"/>
                        <m:ctrlPr>
                          <a:rPr lang="ko-KR" altLang="en-US" i="1" smtClean="0">
                            <a:latin typeface="Cambria Math" panose="02040503050406030204" pitchFamily="18" charset="0"/>
                            <a:ea typeface="맑은 고딕"/>
                          </a:rPr>
                        </m:ctrlPr>
                      </m:accPr>
                      <m:e>
                        <m:r>
                          <a:rPr lang="en-US" altLang="ko-KR" b="0" i="1" smtClean="0">
                            <a:latin typeface="Cambria Math" panose="02040503050406030204" pitchFamily="18" charset="0"/>
                            <a:ea typeface="맑은 고딕"/>
                          </a:rPr>
                          <m:t>𝛽</m:t>
                        </m:r>
                      </m:e>
                    </m:acc>
                  </m:oMath>
                </a14:m>
                <a:r>
                  <a:rPr lang="ko-KR" altLang="en-US" dirty="0">
                    <a:ea typeface="맑은 고딕"/>
                    <a:cs typeface="맑은 고딕"/>
                  </a:rPr>
                  <a:t>가 모두 변한다</a:t>
                </a:r>
                <a:r>
                  <a:rPr lang="en-US" altLang="ko-KR" dirty="0">
                    <a:ea typeface="맑은 고딕"/>
                    <a:cs typeface="맑은 고딕"/>
                  </a:rPr>
                  <a:t>.</a:t>
                </a:r>
              </a:p>
              <a:p>
                <a:pPr eaLnBrk="0" latinLnBrk="0" hangingPunct="0">
                  <a:lnSpc>
                    <a:spcPct val="150000"/>
                  </a:lnSpc>
                  <a:spcBef>
                    <a:spcPts val="24"/>
                  </a:spcBef>
                </a:pPr>
                <a:r>
                  <a:rPr lang="ko-KR" altLang="en-US" dirty="0">
                    <a:ea typeface="맑은 고딕"/>
                    <a:cs typeface="맑은 고딕"/>
                  </a:rPr>
                  <a:t>이 때 얼마나 변할지는 절편과 기울기 </a:t>
                </a:r>
                <a:r>
                  <a:rPr lang="ko-KR" altLang="en-US" dirty="0" err="1">
                    <a:ea typeface="맑은 고딕"/>
                    <a:cs typeface="맑은 고딕"/>
                  </a:rPr>
                  <a:t>추정량</a:t>
                </a:r>
                <a:r>
                  <a:rPr lang="ko-KR" altLang="en-US" dirty="0">
                    <a:ea typeface="맑은 고딕"/>
                    <a:cs typeface="맑은 고딕"/>
                  </a:rPr>
                  <a:t> </a:t>
                </a:r>
                <a14:m>
                  <m:oMath xmlns:m="http://schemas.openxmlformats.org/officeDocument/2006/math">
                    <m:acc>
                      <m:accPr>
                        <m:chr m:val="̂"/>
                        <m:ctrlPr>
                          <a:rPr lang="ko-KR" altLang="en-US" i="1">
                            <a:latin typeface="Cambria Math" panose="02040503050406030204" pitchFamily="18" charset="0"/>
                            <a:ea typeface="맑은 고딕"/>
                          </a:rPr>
                        </m:ctrlPr>
                      </m:accPr>
                      <m:e>
                        <m:r>
                          <a:rPr lang="en-US" altLang="ko-KR" i="1">
                            <a:latin typeface="Cambria Math" panose="02040503050406030204" pitchFamily="18" charset="0"/>
                            <a:ea typeface="맑은 고딕"/>
                          </a:rPr>
                          <m:t>𝛼</m:t>
                        </m:r>
                      </m:e>
                    </m:acc>
                  </m:oMath>
                </a14:m>
                <a:r>
                  <a:rPr lang="en-US" altLang="ko-KR" dirty="0">
                    <a:ea typeface="맑은 고딕"/>
                    <a:cs typeface="맑은 고딕"/>
                  </a:rPr>
                  <a:t>, </a:t>
                </a:r>
                <a14:m>
                  <m:oMath xmlns:m="http://schemas.openxmlformats.org/officeDocument/2006/math">
                    <m:acc>
                      <m:accPr>
                        <m:chr m:val="̂"/>
                        <m:ctrlPr>
                          <a:rPr lang="ko-KR" altLang="en-US" i="1">
                            <a:latin typeface="Cambria Math" panose="02040503050406030204" pitchFamily="18" charset="0"/>
                            <a:ea typeface="맑은 고딕"/>
                          </a:rPr>
                        </m:ctrlPr>
                      </m:accPr>
                      <m:e>
                        <m:r>
                          <a:rPr lang="en-US" altLang="ko-KR" i="1">
                            <a:latin typeface="Cambria Math" panose="02040503050406030204" pitchFamily="18" charset="0"/>
                            <a:ea typeface="맑은 고딕"/>
                          </a:rPr>
                          <m:t>𝛽</m:t>
                        </m:r>
                      </m:e>
                    </m:acc>
                  </m:oMath>
                </a14:m>
                <a:r>
                  <a:rPr lang="ko-KR" altLang="en-US" dirty="0">
                    <a:ea typeface="맑은 고딕"/>
                    <a:cs typeface="맑은 고딕"/>
                  </a:rPr>
                  <a:t>의 표준오차를 보고 짐작할 수 있다</a:t>
                </a:r>
                <a:r>
                  <a:rPr lang="en-US" altLang="ko-KR" dirty="0">
                    <a:ea typeface="맑은 고딕"/>
                    <a:cs typeface="맑은 고딕"/>
                  </a:rPr>
                  <a:t>.</a:t>
                </a:r>
                <a:endParaRPr lang="ko-KR" altLang="en-US" dirty="0">
                  <a:ea typeface="맑은 고딕"/>
                  <a:cs typeface="맑은 고딕"/>
                </a:endParaRPr>
              </a:p>
              <a:p>
                <a:pPr eaLnBrk="0" latinLnBrk="0" hangingPunct="0">
                  <a:spcBef>
                    <a:spcPct val="50000"/>
                  </a:spcBef>
                </a:pPr>
                <a14:m>
                  <m:oMath xmlns:m="http://schemas.openxmlformats.org/officeDocument/2006/math">
                    <m:r>
                      <a:rPr lang="en-US" altLang="ko-KR" sz="1600" i="1" smtClean="0">
                        <a:latin typeface="Cambria Math" panose="02040503050406030204" pitchFamily="18" charset="0"/>
                        <a:ea typeface="맑은 고딕"/>
                      </a:rPr>
                      <m:t>∗</m:t>
                    </m:r>
                    <m:r>
                      <a:rPr lang="ko-KR" altLang="en-US" sz="1600" b="0" i="1">
                        <a:latin typeface="Cambria Math" panose="02040503050406030204" pitchFamily="18" charset="0"/>
                        <a:ea typeface="맑은 고딕"/>
                      </a:rPr>
                      <m:t>과</m:t>
                    </m:r>
                  </m:oMath>
                </a14:m>
                <a:r>
                  <a:rPr lang="ko-KR" altLang="en-US" sz="1600" dirty="0">
                    <a:ea typeface="맑은 고딕"/>
                    <a:cs typeface="맑은 고딕"/>
                  </a:rPr>
                  <a:t> </a:t>
                </a:r>
                <a14:m>
                  <m:oMath xmlns:m="http://schemas.openxmlformats.org/officeDocument/2006/math">
                    <m:acc>
                      <m:accPr>
                        <m:chr m:val="̂"/>
                        <m:ctrlPr>
                          <a:rPr lang="ko-KR" altLang="en-US" sz="1600" i="1">
                            <a:latin typeface="Cambria Math" panose="02040503050406030204" pitchFamily="18" charset="0"/>
                            <a:ea typeface="맑은 고딕"/>
                          </a:rPr>
                        </m:ctrlPr>
                      </m:accPr>
                      <m:e>
                        <m:r>
                          <a:rPr lang="en-US" altLang="ko-KR" sz="1600" b="0" i="1">
                            <a:latin typeface="Cambria Math" panose="02040503050406030204" pitchFamily="18" charset="0"/>
                            <a:ea typeface="맑은 고딕"/>
                          </a:rPr>
                          <m:t>𝛽</m:t>
                        </m:r>
                      </m:e>
                    </m:acc>
                  </m:oMath>
                </a14:m>
                <a:r>
                  <a:rPr lang="ko-KR" altLang="en-US" sz="1600" dirty="0">
                    <a:ea typeface="맑은 고딕"/>
                    <a:cs typeface="맑은 고딕"/>
                  </a:rPr>
                  <a:t>도 자료 </a:t>
                </a:r>
                <a14:m>
                  <m:oMath xmlns:m="http://schemas.openxmlformats.org/officeDocument/2006/math">
                    <m:sSubSup>
                      <m:sSubSupPr>
                        <m:ctrlPr>
                          <a:rPr lang="en-US" altLang="ko-KR" sz="1600" i="1">
                            <a:latin typeface="Cambria Math" panose="02040503050406030204" pitchFamily="18" charset="0"/>
                            <a:ea typeface="맑은 고딕"/>
                            <a:cs typeface="맑은 고딕"/>
                          </a:rPr>
                        </m:ctrlPr>
                      </m:sSubSupPr>
                      <m:e>
                        <m:d>
                          <m:dPr>
                            <m:begChr m:val="{"/>
                            <m:endChr m:val="}"/>
                            <m:ctrlPr>
                              <a:rPr lang="en-US" altLang="ko-KR" sz="1600" i="1">
                                <a:latin typeface="Cambria Math" panose="02040503050406030204" pitchFamily="18" charset="0"/>
                                <a:ea typeface="맑은 고딕"/>
                                <a:cs typeface="맑은 고딕"/>
                              </a:rPr>
                            </m:ctrlPr>
                          </m:dPr>
                          <m:e>
                            <m:d>
                              <m:dPr>
                                <m:ctrlPr>
                                  <a:rPr lang="en-US" altLang="ko-KR" sz="1600" i="1">
                                    <a:latin typeface="Cambria Math" panose="02040503050406030204" pitchFamily="18" charset="0"/>
                                    <a:ea typeface="맑은 고딕"/>
                                    <a:cs typeface="맑은 고딕"/>
                                  </a:rPr>
                                </m:ctrlPr>
                              </m:dPr>
                              <m:e>
                                <m:sSub>
                                  <m:sSubPr>
                                    <m:ctrlPr>
                                      <a:rPr lang="en-US" altLang="ko-KR" sz="1600" i="1">
                                        <a:latin typeface="Cambria Math" panose="02040503050406030204" pitchFamily="18" charset="0"/>
                                        <a:ea typeface="맑은 고딕"/>
                                        <a:cs typeface="맑은 고딕"/>
                                      </a:rPr>
                                    </m:ctrlPr>
                                  </m:sSubPr>
                                  <m:e>
                                    <m:r>
                                      <a:rPr lang="en-US" altLang="ko-KR" sz="1600" i="1">
                                        <a:latin typeface="Cambria Math" panose="02040503050406030204" pitchFamily="18" charset="0"/>
                                        <a:ea typeface="맑은 고딕"/>
                                        <a:cs typeface="맑은 고딕"/>
                                      </a:rPr>
                                      <m:t>𝑥</m:t>
                                    </m:r>
                                  </m:e>
                                  <m:sub>
                                    <m:r>
                                      <a:rPr lang="en-US" altLang="ko-KR" sz="1600" i="1">
                                        <a:latin typeface="Cambria Math" panose="02040503050406030204" pitchFamily="18" charset="0"/>
                                        <a:ea typeface="맑은 고딕"/>
                                        <a:cs typeface="맑은 고딕"/>
                                      </a:rPr>
                                      <m:t>𝑖</m:t>
                                    </m:r>
                                  </m:sub>
                                </m:sSub>
                                <m:r>
                                  <a:rPr lang="en-US" altLang="ko-KR" sz="1600" i="1">
                                    <a:latin typeface="Cambria Math" panose="02040503050406030204" pitchFamily="18" charset="0"/>
                                    <a:ea typeface="맑은 고딕"/>
                                    <a:cs typeface="맑은 고딕"/>
                                  </a:rPr>
                                  <m:t>,</m:t>
                                </m:r>
                                <m:sSub>
                                  <m:sSubPr>
                                    <m:ctrlPr>
                                      <a:rPr lang="en-US" altLang="ko-KR" sz="1600" i="1">
                                        <a:latin typeface="Cambria Math" panose="02040503050406030204" pitchFamily="18" charset="0"/>
                                        <a:ea typeface="맑은 고딕"/>
                                        <a:cs typeface="맑은 고딕"/>
                                      </a:rPr>
                                    </m:ctrlPr>
                                  </m:sSubPr>
                                  <m:e>
                                    <m:r>
                                      <a:rPr lang="en-US" altLang="ko-KR" sz="1600" i="1">
                                        <a:latin typeface="Cambria Math" panose="02040503050406030204" pitchFamily="18" charset="0"/>
                                        <a:ea typeface="맑은 고딕"/>
                                        <a:cs typeface="맑은 고딕"/>
                                      </a:rPr>
                                      <m:t>𝑦</m:t>
                                    </m:r>
                                  </m:e>
                                  <m:sub>
                                    <m:r>
                                      <a:rPr lang="en-US" altLang="ko-KR" sz="1600" i="1">
                                        <a:latin typeface="Cambria Math" panose="02040503050406030204" pitchFamily="18" charset="0"/>
                                        <a:ea typeface="맑은 고딕"/>
                                        <a:cs typeface="맑은 고딕"/>
                                      </a:rPr>
                                      <m:t>𝑖</m:t>
                                    </m:r>
                                  </m:sub>
                                </m:sSub>
                              </m:e>
                            </m:d>
                          </m:e>
                        </m:d>
                      </m:e>
                      <m:sub>
                        <m:r>
                          <a:rPr lang="en-US" altLang="ko-KR" sz="1600" i="1">
                            <a:latin typeface="Cambria Math" panose="02040503050406030204" pitchFamily="18" charset="0"/>
                            <a:ea typeface="맑은 고딕"/>
                            <a:cs typeface="맑은 고딕"/>
                          </a:rPr>
                          <m:t>𝑖</m:t>
                        </m:r>
                        <m:r>
                          <a:rPr lang="en-US" altLang="ko-KR" sz="1600" i="1">
                            <a:latin typeface="Cambria Math" panose="02040503050406030204" pitchFamily="18" charset="0"/>
                            <a:ea typeface="맑은 고딕"/>
                            <a:cs typeface="맑은 고딕"/>
                          </a:rPr>
                          <m:t>=1</m:t>
                        </m:r>
                      </m:sub>
                      <m:sup>
                        <m:r>
                          <a:rPr lang="en-US" altLang="ko-KR" sz="1600" i="1">
                            <a:latin typeface="Cambria Math" panose="02040503050406030204" pitchFamily="18" charset="0"/>
                            <a:ea typeface="맑은 고딕"/>
                            <a:cs typeface="맑은 고딕"/>
                          </a:rPr>
                          <m:t>𝑛</m:t>
                        </m:r>
                      </m:sup>
                    </m:sSubSup>
                  </m:oMath>
                </a14:m>
                <a:r>
                  <a:rPr lang="ko-KR" altLang="en-US" sz="1600" dirty="0">
                    <a:ea typeface="맑은 고딕"/>
                    <a:cs typeface="맑은 고딕"/>
                  </a:rPr>
                  <a:t>가 어떻게 </a:t>
                </a:r>
                <a:r>
                  <a:rPr lang="ko-KR" altLang="en-US" sz="1600" dirty="0" err="1">
                    <a:ea typeface="맑은 고딕"/>
                    <a:cs typeface="맑은 고딕"/>
                  </a:rPr>
                  <a:t>실현되느냐에</a:t>
                </a:r>
                <a:r>
                  <a:rPr lang="ko-KR" altLang="en-US" sz="1600" dirty="0">
                    <a:ea typeface="맑은 고딕"/>
                    <a:cs typeface="맑은 고딕"/>
                  </a:rPr>
                  <a:t> 따라 값이 달라지므로 표본분포</a:t>
                </a:r>
                <a:r>
                  <a:rPr lang="en-US" altLang="ko-KR" sz="1600" dirty="0">
                    <a:ea typeface="맑은 고딕"/>
                    <a:cs typeface="맑은 고딕"/>
                  </a:rPr>
                  <a:t>(sampling distribution)</a:t>
                </a:r>
                <a:r>
                  <a:rPr lang="ko-KR" altLang="en-US" sz="1600" dirty="0">
                    <a:ea typeface="맑은 고딕"/>
                    <a:cs typeface="맑은 고딕"/>
                  </a:rPr>
                  <a:t>를 갖는다</a:t>
                </a:r>
                <a:r>
                  <a:rPr lang="en-US" altLang="ko-KR" sz="1600" dirty="0">
                    <a:ea typeface="맑은 고딕"/>
                    <a:cs typeface="맑은 고딕"/>
                  </a:rPr>
                  <a:t>!</a:t>
                </a:r>
                <a:endParaRPr lang="ko-KR" altLang="en-US" sz="1600" dirty="0">
                  <a:ea typeface="맑은 고딕"/>
                  <a:cs typeface="맑은 고딕"/>
                </a:endParaRPr>
              </a:p>
            </p:txBody>
          </p:sp>
        </mc:Choice>
        <mc:Fallback xmlns="">
          <p:sp>
            <p:nvSpPr>
              <p:cNvPr id="105476" name="Text Box 29"/>
              <p:cNvSpPr txBox="1">
                <a:spLocks noRot="1" noChangeAspect="1" noMove="1" noResize="1" noEditPoints="1" noAdjustHandles="1" noChangeArrowheads="1" noChangeShapeType="1" noTextEdit="1"/>
              </p:cNvSpPr>
              <p:nvPr/>
            </p:nvSpPr>
            <p:spPr bwMode="auto">
              <a:xfrm>
                <a:off x="1197864" y="4835204"/>
                <a:ext cx="9828598" cy="2019335"/>
              </a:xfrm>
              <a:prstGeom prst="rect">
                <a:avLst/>
              </a:prstGeom>
              <a:blipFill>
                <a:blip r:embed="rId3"/>
                <a:stretch>
                  <a:fillRect l="-558" b="-3021"/>
                </a:stretch>
              </a:blipFill>
              <a:ln w="9525">
                <a:noFill/>
                <a:miter lim="800000"/>
                <a:headEnd/>
                <a:tailEnd/>
              </a:ln>
            </p:spPr>
            <p:txBody>
              <a:bodyPr/>
              <a:lstStyle/>
              <a:p>
                <a:r>
                  <a:rPr lang="ko-KR" altLang="en-US">
                    <a:noFill/>
                  </a:rPr>
                  <a:t> </a:t>
                </a:r>
              </a:p>
            </p:txBody>
          </p:sp>
        </mc:Fallback>
      </mc:AlternateContent>
      <p:grpSp>
        <p:nvGrpSpPr>
          <p:cNvPr id="105479" name="Group 83"/>
          <p:cNvGrpSpPr>
            <a:grpSpLocks/>
          </p:cNvGrpSpPr>
          <p:nvPr/>
        </p:nvGrpSpPr>
        <p:grpSpPr bwMode="auto">
          <a:xfrm>
            <a:off x="2628896" y="2243069"/>
            <a:ext cx="2895600" cy="2590800"/>
            <a:chOff x="288" y="1392"/>
            <a:chExt cx="1824" cy="1632"/>
          </a:xfrm>
        </p:grpSpPr>
        <p:pic>
          <p:nvPicPr>
            <p:cNvPr id="105485" name="Picture 8"/>
            <p:cNvPicPr>
              <a:picLocks noChangeAspect="1" noChangeArrowheads="1"/>
            </p:cNvPicPr>
            <p:nvPr/>
          </p:nvPicPr>
          <p:blipFill>
            <a:blip r:embed="rId4" cstate="print"/>
            <a:srcRect/>
            <a:stretch>
              <a:fillRect/>
            </a:stretch>
          </p:blipFill>
          <p:spPr bwMode="auto">
            <a:xfrm>
              <a:off x="288" y="1392"/>
              <a:ext cx="1824" cy="1632"/>
            </a:xfrm>
            <a:prstGeom prst="rect">
              <a:avLst/>
            </a:prstGeom>
            <a:noFill/>
            <a:ln w="9525">
              <a:noFill/>
              <a:miter lim="800000"/>
              <a:headEnd/>
              <a:tailEnd/>
            </a:ln>
          </p:spPr>
        </p:pic>
        <p:sp>
          <p:nvSpPr>
            <p:cNvPr id="105486" name="Line 22"/>
            <p:cNvSpPr>
              <a:spLocks noChangeShapeType="1"/>
            </p:cNvSpPr>
            <p:nvPr/>
          </p:nvSpPr>
          <p:spPr bwMode="auto">
            <a:xfrm>
              <a:off x="402" y="2560"/>
              <a:ext cx="0" cy="199"/>
            </a:xfrm>
            <a:prstGeom prst="line">
              <a:avLst/>
            </a:prstGeom>
            <a:noFill/>
            <a:ln w="9525">
              <a:solidFill>
                <a:srgbClr val="FF0000"/>
              </a:solidFill>
              <a:round/>
              <a:headEnd type="triangle" w="sm" len="sm"/>
              <a:tailEnd type="triangle" w="sm" len="sm"/>
            </a:ln>
          </p:spPr>
          <p:txBody>
            <a:bodyPr/>
            <a:lstStyle/>
            <a:p>
              <a:endParaRPr lang="ko-KR" altLang="en-US"/>
            </a:p>
          </p:txBody>
        </p:sp>
        <p:sp>
          <p:nvSpPr>
            <p:cNvPr id="105487" name="Line 78"/>
            <p:cNvSpPr>
              <a:spLocks noChangeShapeType="1"/>
            </p:cNvSpPr>
            <p:nvPr/>
          </p:nvSpPr>
          <p:spPr bwMode="auto">
            <a:xfrm flipV="1">
              <a:off x="1431" y="1955"/>
              <a:ext cx="306" cy="4"/>
            </a:xfrm>
            <a:prstGeom prst="line">
              <a:avLst/>
            </a:prstGeom>
            <a:noFill/>
            <a:ln w="9525">
              <a:solidFill>
                <a:schemeClr val="tx1"/>
              </a:solidFill>
              <a:round/>
              <a:headEnd/>
              <a:tailEnd/>
            </a:ln>
          </p:spPr>
          <p:txBody>
            <a:bodyPr/>
            <a:lstStyle/>
            <a:p>
              <a:endParaRPr lang="ko-KR" altLang="en-US"/>
            </a:p>
          </p:txBody>
        </p:sp>
        <p:sp>
          <p:nvSpPr>
            <p:cNvPr id="105488" name="Line 79"/>
            <p:cNvSpPr>
              <a:spLocks noChangeShapeType="1"/>
            </p:cNvSpPr>
            <p:nvPr/>
          </p:nvSpPr>
          <p:spPr bwMode="auto">
            <a:xfrm flipV="1">
              <a:off x="1746" y="1767"/>
              <a:ext cx="0" cy="192"/>
            </a:xfrm>
            <a:prstGeom prst="line">
              <a:avLst/>
            </a:prstGeom>
            <a:noFill/>
            <a:ln w="9525">
              <a:solidFill>
                <a:schemeClr val="tx1"/>
              </a:solidFill>
              <a:round/>
              <a:headEnd/>
              <a:tailEnd/>
            </a:ln>
          </p:spPr>
          <p:txBody>
            <a:bodyPr/>
            <a:lstStyle/>
            <a:p>
              <a:endParaRPr lang="ko-KR" altLang="en-US"/>
            </a:p>
          </p:txBody>
        </p:sp>
      </p:grpSp>
      <p:grpSp>
        <p:nvGrpSpPr>
          <p:cNvPr id="105480" name="Group 82"/>
          <p:cNvGrpSpPr>
            <a:grpSpLocks/>
          </p:cNvGrpSpPr>
          <p:nvPr/>
        </p:nvGrpSpPr>
        <p:grpSpPr bwMode="auto">
          <a:xfrm>
            <a:off x="6453190" y="2268469"/>
            <a:ext cx="2897188" cy="2590800"/>
            <a:chOff x="3455" y="1408"/>
            <a:chExt cx="1825" cy="1632"/>
          </a:xfrm>
        </p:grpSpPr>
        <p:graphicFrame>
          <p:nvGraphicFramePr>
            <p:cNvPr id="105474" name="Object 2"/>
            <p:cNvGraphicFramePr>
              <a:graphicFrameLocks noChangeAspect="1"/>
            </p:cNvGraphicFramePr>
            <p:nvPr/>
          </p:nvGraphicFramePr>
          <p:xfrm>
            <a:off x="3455" y="1408"/>
            <a:ext cx="1825" cy="1632"/>
          </p:xfrm>
          <a:graphic>
            <a:graphicData uri="http://schemas.openxmlformats.org/presentationml/2006/ole">
              <mc:AlternateContent xmlns:mc="http://schemas.openxmlformats.org/markup-compatibility/2006">
                <mc:Choice xmlns:v="urn:schemas-microsoft-com:vml" Requires="v">
                  <p:oleObj spid="_x0000_s45066" name="차트" r:id="rId5" imgW="3882240" imgH="2340720" progId="Excel.Sheet.8">
                    <p:embed/>
                  </p:oleObj>
                </mc:Choice>
                <mc:Fallback>
                  <p:oleObj name="차트" r:id="rId5" imgW="3882240" imgH="2340720" progId="Excel.Sheet.8">
                    <p:embed/>
                    <p:pic>
                      <p:nvPicPr>
                        <p:cNvPr id="105474"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5" y="1408"/>
                          <a:ext cx="1825" cy="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482" name="Line 24"/>
            <p:cNvSpPr>
              <a:spLocks noChangeShapeType="1"/>
            </p:cNvSpPr>
            <p:nvPr/>
          </p:nvSpPr>
          <p:spPr bwMode="auto">
            <a:xfrm>
              <a:off x="3472" y="2422"/>
              <a:ext cx="0" cy="363"/>
            </a:xfrm>
            <a:prstGeom prst="line">
              <a:avLst/>
            </a:prstGeom>
            <a:noFill/>
            <a:ln w="9525">
              <a:solidFill>
                <a:srgbClr val="FF0000"/>
              </a:solidFill>
              <a:round/>
              <a:headEnd type="triangle" w="sm" len="sm"/>
              <a:tailEnd type="triangle" w="sm" len="sm"/>
            </a:ln>
          </p:spPr>
          <p:txBody>
            <a:bodyPr/>
            <a:lstStyle/>
            <a:p>
              <a:endParaRPr lang="ko-KR" altLang="en-US"/>
            </a:p>
          </p:txBody>
        </p:sp>
        <p:sp>
          <p:nvSpPr>
            <p:cNvPr id="105483" name="Line 80"/>
            <p:cNvSpPr>
              <a:spLocks noChangeShapeType="1"/>
            </p:cNvSpPr>
            <p:nvPr/>
          </p:nvSpPr>
          <p:spPr bwMode="auto">
            <a:xfrm>
              <a:off x="4869" y="1947"/>
              <a:ext cx="0" cy="162"/>
            </a:xfrm>
            <a:prstGeom prst="line">
              <a:avLst/>
            </a:prstGeom>
            <a:noFill/>
            <a:ln w="9525">
              <a:solidFill>
                <a:schemeClr val="tx1"/>
              </a:solidFill>
              <a:round/>
              <a:headEnd/>
              <a:tailEnd/>
            </a:ln>
          </p:spPr>
          <p:txBody>
            <a:bodyPr/>
            <a:lstStyle/>
            <a:p>
              <a:endParaRPr lang="ko-KR" altLang="en-US"/>
            </a:p>
          </p:txBody>
        </p:sp>
        <p:sp>
          <p:nvSpPr>
            <p:cNvPr id="105484" name="Line 81"/>
            <p:cNvSpPr>
              <a:spLocks noChangeShapeType="1"/>
            </p:cNvSpPr>
            <p:nvPr/>
          </p:nvSpPr>
          <p:spPr bwMode="auto">
            <a:xfrm>
              <a:off x="4437" y="2112"/>
              <a:ext cx="432" cy="0"/>
            </a:xfrm>
            <a:prstGeom prst="line">
              <a:avLst/>
            </a:prstGeom>
            <a:noFill/>
            <a:ln w="9525">
              <a:solidFill>
                <a:schemeClr val="tx1"/>
              </a:solidFill>
              <a:round/>
              <a:headEnd/>
              <a:tailEnd/>
            </a:ln>
          </p:spPr>
          <p:txBody>
            <a:bodyPr/>
            <a:lstStyle/>
            <a:p>
              <a:endParaRPr lang="ko-KR" altLang="en-US"/>
            </a:p>
          </p:txBody>
        </p:sp>
      </p:grpSp>
      <p:sp>
        <p:nvSpPr>
          <p:cNvPr id="21" name="제목 12"/>
          <p:cNvSpPr>
            <a:spLocks noGrp="1"/>
          </p:cNvSpPr>
          <p:nvPr>
            <p:ph type="title"/>
          </p:nvPr>
        </p:nvSpPr>
        <p:spPr/>
        <p:txBody>
          <a:bodyPr rtlCol="0">
            <a:normAutofit/>
          </a:bodyPr>
          <a:lstStyle/>
          <a:p>
            <a:pPr>
              <a:defRPr/>
            </a:pPr>
            <a:r>
              <a:rPr lang="en-US" altLang="ko-KR" dirty="0"/>
              <a:t>1.  </a:t>
            </a:r>
            <a:r>
              <a:rPr lang="ko-KR" altLang="en-US" dirty="0"/>
              <a:t>개별 계수 </a:t>
            </a:r>
            <a:r>
              <a:rPr lang="ko-KR" altLang="en-US" dirty="0" err="1"/>
              <a:t>추정량의</a:t>
            </a:r>
            <a:r>
              <a:rPr lang="ko-KR" altLang="en-US" dirty="0"/>
              <a:t> 표준오차</a:t>
            </a:r>
          </a:p>
        </p:txBody>
      </p:sp>
      <p:sp>
        <p:nvSpPr>
          <p:cNvPr id="14" name="AutoShape 5"/>
          <p:cNvSpPr>
            <a:spLocks noChangeArrowheads="1"/>
          </p:cNvSpPr>
          <p:nvPr/>
        </p:nvSpPr>
        <p:spPr bwMode="auto">
          <a:xfrm>
            <a:off x="1988544" y="1606529"/>
            <a:ext cx="31713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회귀계수</a:t>
            </a:r>
            <a:r>
              <a:rPr lang="en-US" altLang="ko-KR" b="1" dirty="0">
                <a:latin typeface="+mj-ea"/>
                <a:ea typeface="+mj-ea"/>
              </a:rPr>
              <a:t> </a:t>
            </a:r>
            <a:r>
              <a:rPr lang="ko-KR" altLang="en-US" b="1" dirty="0" err="1">
                <a:latin typeface="+mj-ea"/>
                <a:ea typeface="+mj-ea"/>
              </a:rPr>
              <a:t>추정량의</a:t>
            </a:r>
            <a:r>
              <a:rPr lang="ko-KR" altLang="en-US" b="1" dirty="0">
                <a:latin typeface="+mj-ea"/>
                <a:ea typeface="+mj-ea"/>
              </a:rPr>
              <a:t> 표준오차</a:t>
            </a:r>
            <a:endParaRPr lang="en-US" altLang="ko-KR" b="1" dirty="0">
              <a:latin typeface="+mj-ea"/>
              <a:ea typeface="+mj-ea"/>
            </a:endParaRPr>
          </a:p>
        </p:txBody>
      </p:sp>
    </p:spTree>
    <p:extLst>
      <p:ext uri="{BB962C8B-B14F-4D97-AF65-F5344CB8AC3E}">
        <p14:creationId xmlns:p14="http://schemas.microsoft.com/office/powerpoint/2010/main" val="3921343761"/>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Text Box 12"/>
          <p:cNvSpPr txBox="1">
            <a:spLocks noChangeArrowheads="1"/>
          </p:cNvSpPr>
          <p:nvPr/>
        </p:nvSpPr>
        <p:spPr bwMode="auto">
          <a:xfrm>
            <a:off x="2024063" y="2259880"/>
            <a:ext cx="8001000" cy="454292"/>
          </a:xfrm>
          <a:prstGeom prst="rect">
            <a:avLst/>
          </a:prstGeom>
          <a:noFill/>
          <a:ln w="9525">
            <a:noFill/>
            <a:miter lim="800000"/>
            <a:headEnd/>
            <a:tailEnd/>
          </a:ln>
        </p:spPr>
        <p:txBody>
          <a:bodyPr>
            <a:spAutoFit/>
          </a:bodyPr>
          <a:lstStyle/>
          <a:p>
            <a:pPr eaLnBrk="0" latinLnBrk="0" hangingPunct="0">
              <a:lnSpc>
                <a:spcPct val="150000"/>
              </a:lnSpc>
              <a:spcBef>
                <a:spcPts val="24"/>
              </a:spcBef>
            </a:pPr>
            <a:r>
              <a:rPr lang="ko-KR" altLang="en-US" dirty="0">
                <a:ea typeface="맑은 고딕"/>
                <a:cs typeface="맑은 고딕"/>
              </a:rPr>
              <a:t>단순회귀분석에서 절편과 기울기 </a:t>
            </a:r>
            <a:r>
              <a:rPr lang="ko-KR" altLang="en-US" dirty="0" err="1">
                <a:ea typeface="맑은 고딕"/>
                <a:cs typeface="맑은 고딕"/>
              </a:rPr>
              <a:t>추정량의</a:t>
            </a:r>
            <a:r>
              <a:rPr lang="ko-KR" altLang="en-US" dirty="0">
                <a:ea typeface="맑은 고딕"/>
                <a:cs typeface="맑은 고딕"/>
              </a:rPr>
              <a:t> 표준오차</a:t>
            </a:r>
          </a:p>
        </p:txBody>
      </p:sp>
      <p:sp>
        <p:nvSpPr>
          <p:cNvPr id="16" name="제목 12"/>
          <p:cNvSpPr>
            <a:spLocks noGrp="1"/>
          </p:cNvSpPr>
          <p:nvPr>
            <p:ph type="title"/>
          </p:nvPr>
        </p:nvSpPr>
        <p:spPr/>
        <p:txBody>
          <a:bodyPr rtlCol="0">
            <a:normAutofit/>
          </a:bodyPr>
          <a:lstStyle/>
          <a:p>
            <a:pPr>
              <a:defRPr/>
            </a:pPr>
            <a:r>
              <a:rPr lang="en-US" altLang="ko-KR" dirty="0"/>
              <a:t>1.  </a:t>
            </a:r>
            <a:r>
              <a:rPr lang="ko-KR" altLang="en-US" dirty="0"/>
              <a:t>개별 계수 </a:t>
            </a:r>
            <a:r>
              <a:rPr lang="ko-KR" altLang="en-US" dirty="0" err="1"/>
              <a:t>추정량의</a:t>
            </a:r>
            <a:r>
              <a:rPr lang="ko-KR" altLang="en-US" dirty="0"/>
              <a:t> 표준오차</a:t>
            </a:r>
          </a:p>
        </p:txBody>
      </p:sp>
      <p:pic>
        <p:nvPicPr>
          <p:cNvPr id="3" name="그림 2"/>
          <p:cNvPicPr>
            <a:picLocks noChangeAspect="1"/>
          </p:cNvPicPr>
          <p:nvPr/>
        </p:nvPicPr>
        <p:blipFill>
          <a:blip r:embed="rId3" cstate="print"/>
          <a:stretch>
            <a:fillRect/>
          </a:stretch>
        </p:blipFill>
        <p:spPr>
          <a:xfrm>
            <a:off x="2207568" y="2864710"/>
            <a:ext cx="7529608" cy="2376264"/>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207568" y="5311038"/>
                <a:ext cx="7529608" cy="1338828"/>
              </a:xfrm>
              <a:prstGeom prst="rect">
                <a:avLst/>
              </a:prstGeom>
              <a:noFill/>
            </p:spPr>
            <p:txBody>
              <a:bodyPr wrap="square" rtlCol="0">
                <a:spAutoFit/>
              </a:bodyPr>
              <a:lstStyle/>
              <a:p>
                <a:pPr>
                  <a:lnSpc>
                    <a:spcPct val="150000"/>
                  </a:lnSpc>
                  <a:spcBef>
                    <a:spcPts val="24"/>
                  </a:spcBef>
                </a:pPr>
                <a14:m>
                  <m:oMath xmlns:m="http://schemas.openxmlformats.org/officeDocument/2006/math">
                    <m:r>
                      <a:rPr lang="ko-KR" altLang="en-US" i="1">
                        <a:latin typeface="Cambria Math" panose="02040503050406030204" pitchFamily="18" charset="0"/>
                      </a:rPr>
                      <m:t>𝜎</m:t>
                    </m:r>
                  </m:oMath>
                </a14:m>
                <a:r>
                  <a:rPr lang="en-US" altLang="ko-KR" dirty="0">
                    <a:latin typeface="+mn-ea"/>
                  </a:rPr>
                  <a:t>: </a:t>
                </a:r>
                <a:r>
                  <a:rPr lang="ko-KR" altLang="en-US" dirty="0">
                    <a:latin typeface="+mn-ea"/>
                  </a:rPr>
                  <a:t>회귀분석 오차의 표준편차</a:t>
                </a:r>
                <a:endParaRPr lang="en-US" altLang="ko-KR" dirty="0">
                  <a:latin typeface="+mn-ea"/>
                </a:endParaRPr>
              </a:p>
              <a:p>
                <a:pPr>
                  <a:lnSpc>
                    <a:spcPct val="150000"/>
                  </a:lnSpc>
                  <a:spcBef>
                    <a:spcPts val="24"/>
                  </a:spcBef>
                </a:pPr>
                <a14:m>
                  <m:oMath xmlns:m="http://schemas.openxmlformats.org/officeDocument/2006/math">
                    <m:acc>
                      <m:accPr>
                        <m:chr m:val="̂"/>
                        <m:ctrlPr>
                          <a:rPr lang="ko-KR" altLang="en-US" i="1">
                            <a:latin typeface="Cambria Math" panose="02040503050406030204" pitchFamily="18" charset="0"/>
                          </a:rPr>
                        </m:ctrlPr>
                      </m:accPr>
                      <m:e>
                        <m:r>
                          <a:rPr lang="ko-KR" altLang="en-US" i="1">
                            <a:latin typeface="Cambria Math" panose="02040503050406030204" pitchFamily="18" charset="0"/>
                          </a:rPr>
                          <m:t>𝜎</m:t>
                        </m:r>
                      </m:e>
                    </m:acc>
                  </m:oMath>
                </a14:m>
                <a:r>
                  <a:rPr lang="en-US" altLang="ko-KR" dirty="0">
                    <a:latin typeface="+mn-ea"/>
                  </a:rPr>
                  <a:t>: </a:t>
                </a:r>
                <a:r>
                  <a:rPr lang="ko-KR" altLang="en-US" dirty="0">
                    <a:latin typeface="+mn-ea"/>
                  </a:rPr>
                  <a:t>회귀분석 오차의 표준편차에 대한 추정치</a:t>
                </a:r>
                <a:br>
                  <a:rPr lang="en-US" altLang="ko-KR" dirty="0">
                    <a:latin typeface="+mn-ea"/>
                  </a:rPr>
                </a:br>
                <a:r>
                  <a:rPr lang="ko-KR" altLang="en-US" dirty="0">
                    <a:latin typeface="+mn-ea"/>
                  </a:rPr>
                  <a:t>앞에서는 이를 </a:t>
                </a:r>
                <a:r>
                  <a:rPr lang="en-US" altLang="ko-KR" dirty="0">
                    <a:latin typeface="+mn-ea"/>
                  </a:rPr>
                  <a:t>RMSE s</a:t>
                </a:r>
                <a:r>
                  <a:rPr lang="ko-KR" altLang="en-US" dirty="0">
                    <a:latin typeface="+mn-ea"/>
                  </a:rPr>
                  <a:t>로 표기했었음</a:t>
                </a:r>
              </a:p>
            </p:txBody>
          </p:sp>
        </mc:Choice>
        <mc:Fallback xmlns="">
          <p:sp>
            <p:nvSpPr>
              <p:cNvPr id="4" name="TextBox 3"/>
              <p:cNvSpPr txBox="1">
                <a:spLocks noRot="1" noChangeAspect="1" noMove="1" noResize="1" noEditPoints="1" noAdjustHandles="1" noChangeArrowheads="1" noChangeShapeType="1" noTextEdit="1"/>
              </p:cNvSpPr>
              <p:nvPr/>
            </p:nvSpPr>
            <p:spPr>
              <a:xfrm>
                <a:off x="2207568" y="5311038"/>
                <a:ext cx="7529608" cy="1338828"/>
              </a:xfrm>
              <a:prstGeom prst="rect">
                <a:avLst/>
              </a:prstGeom>
              <a:blipFill>
                <a:blip r:embed="rId4"/>
                <a:stretch>
                  <a:fillRect l="-648" b="-2273"/>
                </a:stretch>
              </a:blipFill>
            </p:spPr>
            <p:txBody>
              <a:bodyPr/>
              <a:lstStyle/>
              <a:p>
                <a:r>
                  <a:rPr lang="ko-KR" altLang="en-US">
                    <a:noFill/>
                  </a:rPr>
                  <a:t> </a:t>
                </a:r>
              </a:p>
            </p:txBody>
          </p:sp>
        </mc:Fallback>
      </mc:AlternateContent>
      <p:pic>
        <p:nvPicPr>
          <p:cNvPr id="15" name="그림 14"/>
          <p:cNvPicPr>
            <a:picLocks noChangeAspect="1"/>
          </p:cNvPicPr>
          <p:nvPr/>
        </p:nvPicPr>
        <p:blipFill>
          <a:blip r:embed="rId5" cstate="print"/>
          <a:stretch>
            <a:fillRect/>
          </a:stretch>
        </p:blipFill>
        <p:spPr>
          <a:xfrm>
            <a:off x="6827748" y="5599630"/>
            <a:ext cx="2909429" cy="637683"/>
          </a:xfrm>
          <a:prstGeom prst="rect">
            <a:avLst/>
          </a:prstGeom>
        </p:spPr>
      </p:pic>
      <p:sp>
        <p:nvSpPr>
          <p:cNvPr id="7" name="AutoShape 5"/>
          <p:cNvSpPr>
            <a:spLocks noChangeArrowheads="1"/>
          </p:cNvSpPr>
          <p:nvPr/>
        </p:nvSpPr>
        <p:spPr bwMode="auto">
          <a:xfrm>
            <a:off x="1595352" y="1521409"/>
            <a:ext cx="374741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기울기와 절편 </a:t>
            </a:r>
            <a:r>
              <a:rPr lang="ko-KR" altLang="en-US" b="1" dirty="0" err="1">
                <a:latin typeface="+mj-ea"/>
                <a:ea typeface="+mj-ea"/>
              </a:rPr>
              <a:t>추정량의</a:t>
            </a:r>
            <a:r>
              <a:rPr lang="ko-KR" altLang="en-US" b="1" dirty="0">
                <a:latin typeface="+mj-ea"/>
                <a:ea typeface="+mj-ea"/>
              </a:rPr>
              <a:t> 표준오차</a:t>
            </a:r>
            <a:endParaRPr lang="en-US" altLang="ko-KR" b="1" dirty="0">
              <a:latin typeface="+mj-ea"/>
              <a:ea typeface="+mj-ea"/>
            </a:endParaRPr>
          </a:p>
        </p:txBody>
      </p:sp>
      <p:sp>
        <p:nvSpPr>
          <p:cNvPr id="2" name="TextBox 1"/>
          <p:cNvSpPr txBox="1"/>
          <p:nvPr/>
        </p:nvSpPr>
        <p:spPr>
          <a:xfrm>
            <a:off x="7854696" y="1690688"/>
            <a:ext cx="3621024" cy="369332"/>
          </a:xfrm>
          <a:prstGeom prst="rect">
            <a:avLst/>
          </a:prstGeom>
          <a:noFill/>
        </p:spPr>
        <p:txBody>
          <a:bodyPr wrap="square" rtlCol="0">
            <a:spAutoFit/>
          </a:bodyPr>
          <a:lstStyle/>
          <a:p>
            <a:r>
              <a:rPr lang="ko-KR" altLang="en-US" b="1" dirty="0">
                <a:solidFill>
                  <a:srgbClr val="C00000"/>
                </a:solidFill>
              </a:rPr>
              <a:t>컴퓨터가 계산해줍니다</a:t>
            </a:r>
            <a:r>
              <a:rPr lang="en-US" altLang="ko-KR" b="1" dirty="0">
                <a:solidFill>
                  <a:srgbClr val="C00000"/>
                </a:solidFill>
              </a:rPr>
              <a:t>…</a:t>
            </a:r>
            <a:endParaRPr lang="ko-KR" altLang="en-US" b="1" dirty="0">
              <a:solidFill>
                <a:srgbClr val="C00000"/>
              </a:solidFill>
            </a:endParaRPr>
          </a:p>
        </p:txBody>
      </p:sp>
      <p:cxnSp>
        <p:nvCxnSpPr>
          <p:cNvPr id="6" name="직선 화살표 연결선 5"/>
          <p:cNvCxnSpPr/>
          <p:nvPr/>
        </p:nvCxnSpPr>
        <p:spPr>
          <a:xfrm flipH="1">
            <a:off x="8595360" y="2049344"/>
            <a:ext cx="676656" cy="8153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70662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7"/>
          <p:cNvSpPr>
            <a:spLocks noGrp="1"/>
          </p:cNvSpPr>
          <p:nvPr>
            <p:ph type="title"/>
          </p:nvPr>
        </p:nvSpPr>
        <p:spPr>
          <a:xfrm>
            <a:off x="1981200" y="274638"/>
            <a:ext cx="8229600" cy="1143000"/>
          </a:xfrm>
        </p:spPr>
        <p:txBody>
          <a:bodyPr rtlCol="0">
            <a:normAutofit/>
          </a:bodyPr>
          <a:lstStyle/>
          <a:p>
            <a:pPr>
              <a:defRPr/>
            </a:pPr>
            <a:r>
              <a:rPr lang="en-US" altLang="ko-KR" sz="4000" dirty="0"/>
              <a:t>2. </a:t>
            </a:r>
            <a:r>
              <a:rPr lang="ko-KR" altLang="en-US" sz="4000" dirty="0"/>
              <a:t>개별 계수에 대한 추론</a:t>
            </a:r>
          </a:p>
        </p:txBody>
      </p:sp>
      <p:sp>
        <p:nvSpPr>
          <p:cNvPr id="11" name="직사각형 10"/>
          <p:cNvSpPr/>
          <p:nvPr/>
        </p:nvSpPr>
        <p:spPr>
          <a:xfrm>
            <a:off x="528560" y="2532305"/>
            <a:ext cx="5443248" cy="2446824"/>
          </a:xfrm>
          <a:prstGeom prst="rect">
            <a:avLst/>
          </a:prstGeom>
        </p:spPr>
        <p:txBody>
          <a:bodyPr wrap="square">
            <a:spAutoFit/>
          </a:bodyPr>
          <a:lstStyle/>
          <a:p>
            <a:pPr eaLnBrk="0" latinLnBrk="0" hangingPunct="0">
              <a:lnSpc>
                <a:spcPct val="150000"/>
              </a:lnSpc>
            </a:pPr>
            <a:r>
              <a:rPr lang="ko-KR" altLang="en-US" dirty="0">
                <a:latin typeface="+mn-ea"/>
                <a:cs typeface="맑은 고딕"/>
              </a:rPr>
              <a:t>단순회귀분석 결과의 보고 </a:t>
            </a:r>
            <a:endParaRPr lang="en-US" altLang="ko-KR" sz="2400" b="1" dirty="0">
              <a:latin typeface="+mn-ea"/>
              <a:cs typeface="맑은 고딕"/>
            </a:endParaRPr>
          </a:p>
          <a:p>
            <a:pPr eaLnBrk="0" latinLnBrk="0" hangingPunct="0">
              <a:lnSpc>
                <a:spcPct val="150000"/>
              </a:lnSpc>
            </a:pPr>
            <a:endParaRPr lang="en-US" altLang="ko-KR" sz="2400" b="1" dirty="0">
              <a:latin typeface="+mn-ea"/>
              <a:cs typeface="맑은 고딕"/>
            </a:endParaRPr>
          </a:p>
          <a:p>
            <a:pPr eaLnBrk="0" latinLnBrk="0" hangingPunct="0">
              <a:lnSpc>
                <a:spcPct val="150000"/>
              </a:lnSpc>
            </a:pPr>
            <a:r>
              <a:rPr lang="en-US" altLang="ko-KR" sz="2400" b="1" dirty="0">
                <a:latin typeface="+mn-ea"/>
                <a:cs typeface="맑은 고딕"/>
              </a:rPr>
              <a:t>                                         </a:t>
            </a:r>
          </a:p>
          <a:p>
            <a:pPr eaLnBrk="0" latinLnBrk="0" hangingPunct="0">
              <a:lnSpc>
                <a:spcPct val="150000"/>
              </a:lnSpc>
            </a:pPr>
            <a:r>
              <a:rPr lang="en-US" altLang="ko-KR" b="1" dirty="0">
                <a:latin typeface="+mn-ea"/>
                <a:cs typeface="맑은 고딕"/>
              </a:rPr>
              <a:t>                                 </a:t>
            </a:r>
            <a:r>
              <a:rPr lang="en-US" altLang="ko-KR" dirty="0">
                <a:latin typeface="+mn-ea"/>
                <a:cs typeface="맑은 고딕"/>
              </a:rPr>
              <a:t>(</a:t>
            </a:r>
            <a:r>
              <a:rPr lang="ko-KR" altLang="en-US" dirty="0">
                <a:latin typeface="+mn-ea"/>
                <a:cs typeface="맑은 고딕"/>
              </a:rPr>
              <a:t>단</a:t>
            </a:r>
            <a:r>
              <a:rPr lang="en-US" altLang="ko-KR" dirty="0">
                <a:latin typeface="+mn-ea"/>
                <a:cs typeface="맑은 고딕"/>
              </a:rPr>
              <a:t>, </a:t>
            </a:r>
            <a:r>
              <a:rPr lang="ko-KR" altLang="en-US" dirty="0">
                <a:latin typeface="+mn-ea"/>
                <a:cs typeface="맑은 고딕"/>
              </a:rPr>
              <a:t>괄호 안은 표준오차</a:t>
            </a:r>
            <a:r>
              <a:rPr lang="en-US" altLang="ko-KR" dirty="0">
                <a:latin typeface="+mn-ea"/>
                <a:cs typeface="맑은 고딕"/>
              </a:rPr>
              <a:t>)                    </a:t>
            </a:r>
            <a:endParaRPr lang="en-US" altLang="ko-KR" sz="2400" dirty="0">
              <a:latin typeface="+mn-ea"/>
              <a:cs typeface="맑은 고딕"/>
            </a:endParaRPr>
          </a:p>
          <a:p>
            <a:pPr eaLnBrk="0" latinLnBrk="0" hangingPunct="0">
              <a:lnSpc>
                <a:spcPct val="150000"/>
              </a:lnSpc>
            </a:pPr>
            <a:r>
              <a:rPr lang="ko-KR" altLang="en-US" dirty="0">
                <a:latin typeface="+mn-ea"/>
                <a:cs typeface="맑은 고딕"/>
              </a:rPr>
              <a:t>관측치수</a:t>
            </a:r>
            <a:r>
              <a:rPr lang="en-US" altLang="ko-KR" dirty="0">
                <a:latin typeface="+mn-ea"/>
                <a:cs typeface="맑은 고딕"/>
              </a:rPr>
              <a:t>=n, </a:t>
            </a:r>
            <a:r>
              <a:rPr lang="ko-KR" altLang="en-US" dirty="0">
                <a:latin typeface="+mn-ea"/>
                <a:cs typeface="맑은 고딕"/>
              </a:rPr>
              <a:t>결정계수</a:t>
            </a:r>
            <a:r>
              <a:rPr lang="en-US" altLang="ko-KR" dirty="0">
                <a:latin typeface="+mn-ea"/>
                <a:cs typeface="맑은 고딕"/>
              </a:rPr>
              <a:t>=R</a:t>
            </a:r>
            <a:r>
              <a:rPr lang="en-US" altLang="ko-KR" baseline="30000" dirty="0">
                <a:latin typeface="+mn-ea"/>
                <a:cs typeface="맑은 고딕"/>
              </a:rPr>
              <a:t>2</a:t>
            </a:r>
            <a:r>
              <a:rPr lang="en-US" altLang="ko-KR" dirty="0">
                <a:latin typeface="+mn-ea"/>
                <a:cs typeface="맑은 고딕"/>
              </a:rPr>
              <a:t>, </a:t>
            </a:r>
            <a:r>
              <a:rPr lang="ko-KR" altLang="en-US" dirty="0">
                <a:latin typeface="+mn-ea"/>
                <a:cs typeface="맑은 고딕"/>
              </a:rPr>
              <a:t>추정의 표준오차</a:t>
            </a:r>
            <a:r>
              <a:rPr lang="en-US" altLang="ko-KR" dirty="0">
                <a:latin typeface="+mn-ea"/>
                <a:cs typeface="맑은 고딕"/>
              </a:rPr>
              <a:t>=RMSE  </a:t>
            </a:r>
          </a:p>
        </p:txBody>
      </p:sp>
      <p:graphicFrame>
        <p:nvGraphicFramePr>
          <p:cNvPr id="12" name="Object 2"/>
          <p:cNvGraphicFramePr>
            <a:graphicFrameLocks noChangeAspect="1"/>
          </p:cNvGraphicFramePr>
          <p:nvPr>
            <p:extLst>
              <p:ext uri="{D42A27DB-BD31-4B8C-83A1-F6EECF244321}">
                <p14:modId xmlns:p14="http://schemas.microsoft.com/office/powerpoint/2010/main" val="1850961423"/>
              </p:ext>
            </p:extLst>
          </p:nvPr>
        </p:nvGraphicFramePr>
        <p:xfrm>
          <a:off x="2080816" y="3210572"/>
          <a:ext cx="4059874" cy="533388"/>
        </p:xfrm>
        <a:graphic>
          <a:graphicData uri="http://schemas.openxmlformats.org/presentationml/2006/ole">
            <mc:AlternateContent xmlns:mc="http://schemas.openxmlformats.org/markup-compatibility/2006">
              <mc:Choice xmlns:v="urn:schemas-microsoft-com:vml" Requires="v">
                <p:oleObj spid="_x0000_s46103" name="수식" r:id="rId3" imgW="507780" imgH="203112" progId="Equation.3">
                  <p:embed/>
                </p:oleObj>
              </mc:Choice>
              <mc:Fallback>
                <p:oleObj name="수식" r:id="rId3" imgW="507780" imgH="203112" progId="Equation.3">
                  <p:embed/>
                  <p:pic>
                    <p:nvPicPr>
                      <p:cNvPr id="1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0816" y="3210572"/>
                        <a:ext cx="4059874" cy="5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3"/>
          <p:cNvGraphicFramePr>
            <a:graphicFrameLocks noChangeAspect="1"/>
          </p:cNvGraphicFramePr>
          <p:nvPr>
            <p:extLst>
              <p:ext uri="{D42A27DB-BD31-4B8C-83A1-F6EECF244321}">
                <p14:modId xmlns:p14="http://schemas.microsoft.com/office/powerpoint/2010/main" val="2210080708"/>
              </p:ext>
            </p:extLst>
          </p:nvPr>
        </p:nvGraphicFramePr>
        <p:xfrm>
          <a:off x="3304953" y="3762198"/>
          <a:ext cx="917861" cy="341802"/>
        </p:xfrm>
        <a:graphic>
          <a:graphicData uri="http://schemas.openxmlformats.org/presentationml/2006/ole">
            <mc:AlternateContent xmlns:mc="http://schemas.openxmlformats.org/markup-compatibility/2006">
              <mc:Choice xmlns:v="urn:schemas-microsoft-com:vml" Requires="v">
                <p:oleObj spid="_x0000_s46104" name="Equation" r:id="rId5" imgW="507780" imgH="203112" progId="Equation.3">
                  <p:embed/>
                </p:oleObj>
              </mc:Choice>
              <mc:Fallback>
                <p:oleObj name="Equation" r:id="rId5" imgW="507780" imgH="203112" progId="Equation.3">
                  <p:embed/>
                  <p:pic>
                    <p:nvPicPr>
                      <p:cNvPr id="1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4953" y="3762198"/>
                        <a:ext cx="917861" cy="3418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3945225091"/>
              </p:ext>
            </p:extLst>
          </p:nvPr>
        </p:nvGraphicFramePr>
        <p:xfrm>
          <a:off x="4313064" y="3743204"/>
          <a:ext cx="1080120" cy="360796"/>
        </p:xfrm>
        <a:graphic>
          <a:graphicData uri="http://schemas.openxmlformats.org/presentationml/2006/ole">
            <mc:AlternateContent xmlns:mc="http://schemas.openxmlformats.org/markup-compatibility/2006">
              <mc:Choice xmlns:v="urn:schemas-microsoft-com:vml" Requires="v">
                <p:oleObj spid="_x0000_s46105" name="Equation" r:id="rId7" imgW="520474" imgH="203112" progId="Equation.3">
                  <p:embed/>
                </p:oleObj>
              </mc:Choice>
              <mc:Fallback>
                <p:oleObj name="Equation" r:id="rId7" imgW="520474" imgH="203112" progId="Equation.3">
                  <p:embed/>
                  <p:pic>
                    <p:nvPicPr>
                      <p:cNvPr id="15"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3064" y="3743204"/>
                        <a:ext cx="1080120" cy="3607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AutoShape 5"/>
          <p:cNvSpPr>
            <a:spLocks noChangeArrowheads="1"/>
          </p:cNvSpPr>
          <p:nvPr/>
        </p:nvSpPr>
        <p:spPr bwMode="auto">
          <a:xfrm>
            <a:off x="1988544" y="1611550"/>
            <a:ext cx="252328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회귀분석 결과의 보고</a:t>
            </a:r>
            <a:endParaRPr lang="en-US" altLang="ko-KR" b="1" dirty="0">
              <a:latin typeface="+mj-ea"/>
              <a:ea typeface="+mj-ea"/>
            </a:endParaRPr>
          </a:p>
        </p:txBody>
      </p:sp>
      <p:pic>
        <p:nvPicPr>
          <p:cNvPr id="2" name="그림 1"/>
          <p:cNvPicPr>
            <a:picLocks noChangeAspect="1"/>
          </p:cNvPicPr>
          <p:nvPr/>
        </p:nvPicPr>
        <p:blipFill>
          <a:blip r:embed="rId9"/>
          <a:stretch>
            <a:fillRect/>
          </a:stretch>
        </p:blipFill>
        <p:spPr>
          <a:xfrm>
            <a:off x="6106685" y="2532305"/>
            <a:ext cx="5902914" cy="2354655"/>
          </a:xfrm>
          <a:prstGeom prst="rect">
            <a:avLst/>
          </a:prstGeom>
        </p:spPr>
      </p:pic>
      <p:sp>
        <p:nvSpPr>
          <p:cNvPr id="3" name="TextBox 2"/>
          <p:cNvSpPr txBox="1"/>
          <p:nvPr/>
        </p:nvSpPr>
        <p:spPr>
          <a:xfrm>
            <a:off x="6343420" y="1737360"/>
            <a:ext cx="5310100" cy="646331"/>
          </a:xfrm>
          <a:prstGeom prst="rect">
            <a:avLst/>
          </a:prstGeom>
          <a:noFill/>
        </p:spPr>
        <p:txBody>
          <a:bodyPr wrap="square" rtlCol="0">
            <a:spAutoFit/>
          </a:bodyPr>
          <a:lstStyle/>
          <a:p>
            <a:r>
              <a:rPr lang="en-US" altLang="ko-KR" dirty="0"/>
              <a:t>(</a:t>
            </a:r>
            <a:r>
              <a:rPr lang="ko-KR" altLang="en-US" dirty="0"/>
              <a:t>기말고사</a:t>
            </a:r>
            <a:r>
              <a:rPr lang="en-US" altLang="ko-KR" dirty="0"/>
              <a:t>) = </a:t>
            </a:r>
            <a:r>
              <a:rPr lang="en-US" altLang="ko-KR" dirty="0">
                <a:sym typeface="Symbol" panose="05050102010706020507" pitchFamily="18" charset="2"/>
              </a:rPr>
              <a:t> + *(</a:t>
            </a:r>
            <a:r>
              <a:rPr lang="ko-KR" altLang="en-US" dirty="0">
                <a:sym typeface="Symbol" panose="05050102010706020507" pitchFamily="18" charset="2"/>
              </a:rPr>
              <a:t>중간고사</a:t>
            </a:r>
            <a:r>
              <a:rPr lang="en-US" altLang="ko-KR" dirty="0">
                <a:sym typeface="Symbol" panose="05050102010706020507" pitchFamily="18" charset="2"/>
              </a:rPr>
              <a:t>) + (error)</a:t>
            </a:r>
            <a:r>
              <a:rPr lang="ko-KR" altLang="en-US" dirty="0">
                <a:sym typeface="Symbol" panose="05050102010706020507" pitchFamily="18" charset="2"/>
              </a:rPr>
              <a:t>의 </a:t>
            </a:r>
            <a:endParaRPr lang="en-US" altLang="ko-KR" dirty="0">
              <a:sym typeface="Symbol" panose="05050102010706020507" pitchFamily="18" charset="2"/>
            </a:endParaRPr>
          </a:p>
          <a:p>
            <a:r>
              <a:rPr lang="ko-KR" altLang="en-US" dirty="0">
                <a:sym typeface="Symbol" panose="05050102010706020507" pitchFamily="18" charset="2"/>
              </a:rPr>
              <a:t>단순회귀분석 결과 예시</a:t>
            </a:r>
            <a:endParaRPr lang="ko-KR" altLang="en-US" dirty="0"/>
          </a:p>
        </p:txBody>
      </p:sp>
    </p:spTree>
    <p:extLst>
      <p:ext uri="{BB962C8B-B14F-4D97-AF65-F5344CB8AC3E}">
        <p14:creationId xmlns:p14="http://schemas.microsoft.com/office/powerpoint/2010/main" val="316444789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9" name="Text Box 66"/>
          <p:cNvSpPr txBox="1">
            <a:spLocks noChangeArrowheads="1"/>
          </p:cNvSpPr>
          <p:nvPr/>
        </p:nvSpPr>
        <p:spPr bwMode="auto">
          <a:xfrm>
            <a:off x="2080420" y="3797772"/>
            <a:ext cx="8587580" cy="830997"/>
          </a:xfrm>
          <a:prstGeom prst="rect">
            <a:avLst/>
          </a:prstGeom>
          <a:noFill/>
          <a:ln w="9525">
            <a:noFill/>
            <a:miter lim="800000"/>
            <a:headEnd/>
            <a:tailEnd/>
          </a:ln>
        </p:spPr>
        <p:txBody>
          <a:bodyPr wrap="square">
            <a:spAutoFit/>
          </a:bodyPr>
          <a:lstStyle/>
          <a:p>
            <a:pPr marL="741600" indent="-284400" eaLnBrk="0" latinLnBrk="0" hangingPunct="0">
              <a:lnSpc>
                <a:spcPct val="150000"/>
              </a:lnSpc>
              <a:spcBef>
                <a:spcPts val="24"/>
              </a:spcBef>
              <a:buFontTx/>
              <a:buChar char="•"/>
            </a:pPr>
            <a:r>
              <a:rPr lang="ko-KR" altLang="en-US" sz="1600" dirty="0">
                <a:ea typeface="맑은 고딕"/>
                <a:cs typeface="맑은 고딕"/>
              </a:rPr>
              <a:t>기울기에 대한 </a:t>
            </a:r>
            <a:r>
              <a:rPr lang="en-US" altLang="ko-KR" sz="1600" b="1" u="sng" dirty="0">
                <a:solidFill>
                  <a:srgbClr val="C00000"/>
                </a:solidFill>
                <a:ea typeface="맑은 고딕"/>
                <a:cs typeface="맑은 고딕"/>
              </a:rPr>
              <a:t>95% </a:t>
            </a:r>
            <a:r>
              <a:rPr lang="ko-KR" altLang="en-US" sz="1600" b="1" u="sng" dirty="0">
                <a:solidFill>
                  <a:srgbClr val="C00000"/>
                </a:solidFill>
                <a:ea typeface="맑은 고딕"/>
                <a:cs typeface="맑은 고딕"/>
              </a:rPr>
              <a:t>신뢰구간  </a:t>
            </a:r>
            <a:r>
              <a:rPr lang="en-US" altLang="ko-KR" sz="1600" b="1" i="1" u="sng" dirty="0">
                <a:solidFill>
                  <a:srgbClr val="C00000"/>
                </a:solidFill>
                <a:ea typeface="맑은 고딕"/>
                <a:cs typeface="맑은 고딕"/>
              </a:rPr>
              <a:t>b  </a:t>
            </a:r>
            <a:r>
              <a:rPr lang="en-US" altLang="ko-KR" sz="1600" b="1" u="sng" dirty="0">
                <a:solidFill>
                  <a:srgbClr val="C00000"/>
                </a:solidFill>
                <a:ea typeface="맑은 고딕"/>
                <a:cs typeface="맑은 고딕"/>
                <a:sym typeface="Symbol" pitchFamily="18" charset="2"/>
              </a:rPr>
              <a:t> 2SE(</a:t>
            </a:r>
            <a:r>
              <a:rPr lang="en-US" altLang="ko-KR" sz="1600" b="1" i="1" u="sng" dirty="0">
                <a:solidFill>
                  <a:srgbClr val="C00000"/>
                </a:solidFill>
                <a:ea typeface="맑은 고딕"/>
                <a:cs typeface="맑은 고딕"/>
                <a:sym typeface="Symbol" pitchFamily="18" charset="2"/>
              </a:rPr>
              <a:t>b</a:t>
            </a:r>
            <a:r>
              <a:rPr lang="en-US" altLang="ko-KR" sz="1600" b="1" u="sng" dirty="0">
                <a:solidFill>
                  <a:srgbClr val="C00000"/>
                </a:solidFill>
                <a:ea typeface="맑은 고딕"/>
                <a:cs typeface="맑은 고딕"/>
                <a:sym typeface="Symbol" pitchFamily="18" charset="2"/>
              </a:rPr>
              <a:t>)</a:t>
            </a:r>
            <a:r>
              <a:rPr lang="en-US" altLang="ko-KR" sz="1600" b="1" u="dbl" dirty="0">
                <a:solidFill>
                  <a:srgbClr val="C00000"/>
                </a:solidFill>
                <a:ea typeface="맑은 고딕"/>
                <a:cs typeface="맑은 고딕"/>
                <a:sym typeface="Symbol" pitchFamily="18" charset="2"/>
              </a:rPr>
              <a:t> </a:t>
            </a:r>
            <a:r>
              <a:rPr lang="ko-KR" altLang="en-US" sz="1600" dirty="0">
                <a:ea typeface="맑은 고딕"/>
                <a:cs typeface="맑은 고딕"/>
              </a:rPr>
              <a:t>를 구해  </a:t>
            </a:r>
            <a:r>
              <a:rPr lang="ko-KR" altLang="en-US" sz="1600" dirty="0">
                <a:ea typeface="맑은 고딕"/>
                <a:cs typeface="맑은 고딕"/>
                <a:sym typeface="Symbol" pitchFamily="18" charset="2"/>
              </a:rPr>
              <a:t></a:t>
            </a:r>
            <a:r>
              <a:rPr lang="en-US" altLang="ko-KR" sz="1600" dirty="0">
                <a:ea typeface="맑은 고딕"/>
                <a:cs typeface="맑은 고딕"/>
                <a:sym typeface="Symbol" pitchFamily="18" charset="2"/>
              </a:rPr>
              <a:t>=0</a:t>
            </a:r>
            <a:r>
              <a:rPr lang="ko-KR" altLang="en-US" sz="1600" dirty="0">
                <a:ea typeface="맑은 고딕"/>
                <a:cs typeface="맑은 고딕"/>
              </a:rPr>
              <a:t>를 포함하고 있는지 확인</a:t>
            </a:r>
            <a:r>
              <a:rPr lang="en-US" altLang="ko-KR" sz="1600" dirty="0">
                <a:ea typeface="맑은 고딕"/>
                <a:cs typeface="맑은 고딕"/>
              </a:rPr>
              <a:t>. </a:t>
            </a:r>
            <a:r>
              <a:rPr lang="ko-KR" altLang="en-US" sz="1600" dirty="0">
                <a:ea typeface="맑은 고딕"/>
                <a:cs typeface="맑은 고딕"/>
              </a:rPr>
              <a:t>포함하지 않으면 양측 </a:t>
            </a:r>
            <a:r>
              <a:rPr lang="en-US" altLang="ko-KR" sz="1600" dirty="0">
                <a:ea typeface="맑은 고딕"/>
                <a:cs typeface="맑은 고딕"/>
              </a:rPr>
              <a:t>5% </a:t>
            </a:r>
            <a:r>
              <a:rPr lang="ko-KR" altLang="en-US" sz="1600" dirty="0">
                <a:ea typeface="맑은 고딕"/>
                <a:cs typeface="맑은 고딕"/>
              </a:rPr>
              <a:t>유의수준에서 </a:t>
            </a:r>
            <a:r>
              <a:rPr lang="ko-KR" altLang="en-US" sz="1600" dirty="0" err="1">
                <a:ea typeface="맑은 고딕"/>
                <a:cs typeface="맑은 고딕"/>
              </a:rPr>
              <a:t>귀무가설</a:t>
            </a:r>
            <a:r>
              <a:rPr lang="ko-KR" altLang="en-US" sz="1600" dirty="0">
                <a:ea typeface="맑은 고딕"/>
                <a:cs typeface="맑은 고딕"/>
              </a:rPr>
              <a:t> 기각</a:t>
            </a:r>
          </a:p>
        </p:txBody>
      </p:sp>
      <p:sp>
        <p:nvSpPr>
          <p:cNvPr id="110600" name="Text Box 43"/>
          <p:cNvSpPr txBox="1">
            <a:spLocks noChangeArrowheads="1"/>
          </p:cNvSpPr>
          <p:nvPr/>
        </p:nvSpPr>
        <p:spPr bwMode="auto">
          <a:xfrm>
            <a:off x="1992313" y="2284130"/>
            <a:ext cx="8064500" cy="784830"/>
          </a:xfrm>
          <a:prstGeom prst="rect">
            <a:avLst/>
          </a:prstGeom>
          <a:noFill/>
          <a:ln w="9525">
            <a:noFill/>
            <a:miter lim="800000"/>
            <a:headEnd/>
            <a:tailEnd/>
          </a:ln>
        </p:spPr>
        <p:txBody>
          <a:bodyPr>
            <a:spAutoFit/>
          </a:bodyPr>
          <a:lstStyle/>
          <a:p>
            <a:pPr eaLnBrk="0" latinLnBrk="0" hangingPunct="0">
              <a:spcBef>
                <a:spcPct val="50000"/>
              </a:spcBef>
            </a:pPr>
            <a:r>
              <a:rPr lang="ko-KR" altLang="en-US" dirty="0">
                <a:ea typeface="맑은 고딕"/>
                <a:cs typeface="맑은 고딕"/>
              </a:rPr>
              <a:t>단순회귀분석모형의 기울기에 대해</a:t>
            </a:r>
            <a:endParaRPr lang="en-US" altLang="ko-KR" dirty="0">
              <a:ea typeface="맑은 고딕"/>
              <a:cs typeface="맑은 고딕"/>
            </a:endParaRPr>
          </a:p>
          <a:p>
            <a:pPr eaLnBrk="0" latinLnBrk="0" hangingPunct="0">
              <a:spcBef>
                <a:spcPct val="50000"/>
              </a:spcBef>
            </a:pPr>
            <a:r>
              <a:rPr lang="ko-KR" altLang="en-US" dirty="0" err="1">
                <a:ea typeface="맑은 고딕"/>
                <a:cs typeface="맑은 고딕"/>
              </a:rPr>
              <a:t>귀무가설</a:t>
            </a:r>
            <a:r>
              <a:rPr lang="en-US" altLang="ko-KR" dirty="0">
                <a:ea typeface="맑은 고딕"/>
                <a:cs typeface="맑은 고딕"/>
              </a:rPr>
              <a:t>: </a:t>
            </a:r>
            <a:r>
              <a:rPr lang="en-US" altLang="ko-KR" i="1" dirty="0">
                <a:sym typeface="Symbol" pitchFamily="18" charset="2"/>
              </a:rPr>
              <a:t></a:t>
            </a:r>
            <a:r>
              <a:rPr lang="en-US" altLang="ko-KR" dirty="0">
                <a:sym typeface="Symbol" pitchFamily="18" charset="2"/>
              </a:rPr>
              <a:t> = 0. (</a:t>
            </a:r>
            <a:r>
              <a:rPr lang="ko-KR" altLang="en-US" dirty="0">
                <a:sym typeface="Symbol" pitchFamily="18" charset="2"/>
              </a:rPr>
              <a:t>즉</a:t>
            </a:r>
            <a:r>
              <a:rPr lang="en-US" altLang="ko-KR" dirty="0">
                <a:sym typeface="Symbol" pitchFamily="18" charset="2"/>
              </a:rPr>
              <a:t>, </a:t>
            </a:r>
            <a:r>
              <a:rPr lang="ko-KR" altLang="en-US" dirty="0"/>
              <a:t>기울기가 </a:t>
            </a:r>
            <a:r>
              <a:rPr lang="en-US" altLang="ko-KR" dirty="0"/>
              <a:t>0 </a:t>
            </a:r>
            <a:r>
              <a:rPr lang="ko-KR" altLang="en-US" dirty="0"/>
              <a:t>이다</a:t>
            </a:r>
            <a:r>
              <a:rPr lang="en-US" altLang="ko-KR" dirty="0"/>
              <a:t>, x</a:t>
            </a:r>
            <a:r>
              <a:rPr lang="ko-KR" altLang="en-US" dirty="0"/>
              <a:t>가 </a:t>
            </a:r>
            <a:r>
              <a:rPr lang="en-US" altLang="ko-KR" dirty="0"/>
              <a:t>y</a:t>
            </a:r>
            <a:r>
              <a:rPr lang="ko-KR" altLang="en-US" dirty="0"/>
              <a:t>를 설명 못한다</a:t>
            </a:r>
            <a:r>
              <a:rPr lang="en-US" altLang="ko-KR" dirty="0"/>
              <a:t>.)</a:t>
            </a:r>
            <a:endParaRPr lang="ko-KR" altLang="en-US" dirty="0">
              <a:ea typeface="맑은 고딕"/>
              <a:cs typeface="맑은 고딕"/>
            </a:endParaRPr>
          </a:p>
        </p:txBody>
      </p:sp>
      <p:graphicFrame>
        <p:nvGraphicFramePr>
          <p:cNvPr id="110594" name="Object 2"/>
          <p:cNvGraphicFramePr>
            <a:graphicFrameLocks noGrp="1" noChangeAspect="1"/>
          </p:cNvGraphicFramePr>
          <p:nvPr>
            <p:ph sz="quarter" idx="1"/>
          </p:nvPr>
        </p:nvGraphicFramePr>
        <p:xfrm>
          <a:off x="3917950" y="4867275"/>
          <a:ext cx="88900" cy="152400"/>
        </p:xfrm>
        <a:graphic>
          <a:graphicData uri="http://schemas.openxmlformats.org/presentationml/2006/ole">
            <mc:AlternateContent xmlns:mc="http://schemas.openxmlformats.org/markup-compatibility/2006">
              <mc:Choice xmlns:v="urn:schemas-microsoft-com:vml" Requires="v">
                <p:oleObj spid="_x0000_s47141" name="Equation" r:id="rId3" imgW="2830680" imgH="4863960" progId="Equation.3">
                  <p:embed/>
                </p:oleObj>
              </mc:Choice>
              <mc:Fallback>
                <p:oleObj name="Equation" r:id="rId3" imgW="2830680" imgH="4863960" progId="Equation.3">
                  <p:embed/>
                  <p:pic>
                    <p:nvPicPr>
                      <p:cNvPr id="110594"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7950" y="4867275"/>
                        <a:ext cx="88900" cy="15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7" name="Object 5"/>
          <p:cNvGraphicFramePr>
            <a:graphicFrameLocks noGrp="1" noChangeAspect="1"/>
          </p:cNvGraphicFramePr>
          <p:nvPr>
            <p:ph sz="quarter" idx="2"/>
          </p:nvPr>
        </p:nvGraphicFramePr>
        <p:xfrm>
          <a:off x="8185150" y="4867275"/>
          <a:ext cx="88900" cy="152400"/>
        </p:xfrm>
        <a:graphic>
          <a:graphicData uri="http://schemas.openxmlformats.org/presentationml/2006/ole">
            <mc:AlternateContent xmlns:mc="http://schemas.openxmlformats.org/markup-compatibility/2006">
              <mc:Choice xmlns:v="urn:schemas-microsoft-com:vml" Requires="v">
                <p:oleObj spid="_x0000_s47142" name="Equation" r:id="rId5" imgW="101520" imgH="190440" progId="Equation.3">
                  <p:embed/>
                </p:oleObj>
              </mc:Choice>
              <mc:Fallback>
                <p:oleObj name="Equation" r:id="rId5" imgW="101520" imgH="190440" progId="Equation.3">
                  <p:embed/>
                  <p:pic>
                    <p:nvPicPr>
                      <p:cNvPr id="110597" name="Object 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5150" y="4867275"/>
                        <a:ext cx="88900" cy="15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606" name="Text Box 87"/>
          <p:cNvSpPr txBox="1">
            <a:spLocks noChangeArrowheads="1"/>
          </p:cNvSpPr>
          <p:nvPr/>
        </p:nvSpPr>
        <p:spPr bwMode="auto">
          <a:xfrm>
            <a:off x="2207568" y="5230242"/>
            <a:ext cx="5783276" cy="830997"/>
          </a:xfrm>
          <a:prstGeom prst="rect">
            <a:avLst/>
          </a:prstGeom>
          <a:noFill/>
          <a:ln w="9525">
            <a:noFill/>
            <a:miter lim="800000"/>
            <a:headEnd/>
            <a:tailEnd/>
          </a:ln>
        </p:spPr>
        <p:txBody>
          <a:bodyPr wrap="square">
            <a:spAutoFit/>
          </a:bodyPr>
          <a:lstStyle/>
          <a:p>
            <a:pPr marL="741600" indent="-284400" eaLnBrk="0" latinLnBrk="0" hangingPunct="0">
              <a:lnSpc>
                <a:spcPct val="150000"/>
              </a:lnSpc>
              <a:spcBef>
                <a:spcPts val="24"/>
              </a:spcBef>
              <a:buFontTx/>
              <a:buChar char="•"/>
            </a:pPr>
            <a:r>
              <a:rPr lang="ko-KR" altLang="en-US" sz="1600" dirty="0">
                <a:ea typeface="맑은 고딕"/>
                <a:cs typeface="맑은 고딕"/>
              </a:rPr>
              <a:t>기울기 추정치의 </a:t>
            </a:r>
            <a:r>
              <a:rPr lang="en-US" altLang="ko-KR" sz="1600" i="1" dirty="0">
                <a:ea typeface="맑은 고딕"/>
                <a:cs typeface="맑은 고딕"/>
              </a:rPr>
              <a:t>t</a:t>
            </a:r>
            <a:r>
              <a:rPr lang="en-US" altLang="ko-KR" sz="1600" dirty="0">
                <a:ea typeface="맑은 고딕"/>
                <a:cs typeface="맑은 고딕"/>
              </a:rPr>
              <a:t>-</a:t>
            </a:r>
            <a:r>
              <a:rPr lang="ko-KR" altLang="en-US" sz="1600" dirty="0">
                <a:ea typeface="맑은 고딕"/>
                <a:cs typeface="맑은 고딕"/>
              </a:rPr>
              <a:t>값을 보고 판정</a:t>
            </a:r>
            <a:endParaRPr lang="en-US" altLang="ko-KR" sz="1600" dirty="0">
              <a:ea typeface="맑은 고딕"/>
              <a:cs typeface="맑은 고딕"/>
            </a:endParaRPr>
          </a:p>
          <a:p>
            <a:pPr marL="741600" indent="-284400" eaLnBrk="0" latinLnBrk="0" hangingPunct="0">
              <a:lnSpc>
                <a:spcPct val="150000"/>
              </a:lnSpc>
              <a:spcBef>
                <a:spcPts val="24"/>
              </a:spcBef>
              <a:buFontTx/>
              <a:buChar char="•"/>
            </a:pPr>
            <a:r>
              <a:rPr lang="en-US" altLang="ko-KR" sz="1600" dirty="0">
                <a:ea typeface="맑은 고딕"/>
                <a:cs typeface="맑은 고딕"/>
              </a:rPr>
              <a:t>               </a:t>
            </a:r>
            <a:r>
              <a:rPr lang="ko-KR" altLang="en-US" sz="1600" dirty="0">
                <a:ea typeface="맑은 고딕"/>
                <a:cs typeface="맑은 고딕"/>
              </a:rPr>
              <a:t>이면 귀무가설 기각</a:t>
            </a:r>
            <a:r>
              <a:rPr lang="en-US" altLang="ko-KR" sz="1600" dirty="0">
                <a:ea typeface="맑은 고딕"/>
                <a:cs typeface="맑은 고딕"/>
              </a:rPr>
              <a:t>. </a:t>
            </a:r>
            <a:r>
              <a:rPr lang="ko-KR" altLang="en-US" sz="1600" dirty="0">
                <a:ea typeface="맑은 고딕"/>
                <a:cs typeface="맑은 고딕"/>
              </a:rPr>
              <a:t>여기서  </a:t>
            </a:r>
          </a:p>
        </p:txBody>
      </p:sp>
      <p:graphicFrame>
        <p:nvGraphicFramePr>
          <p:cNvPr id="110595" name="Object 3"/>
          <p:cNvGraphicFramePr>
            <a:graphicFrameLocks noChangeAspect="1"/>
          </p:cNvGraphicFramePr>
          <p:nvPr>
            <p:extLst>
              <p:ext uri="{D42A27DB-BD31-4B8C-83A1-F6EECF244321}">
                <p14:modId xmlns:p14="http://schemas.microsoft.com/office/powerpoint/2010/main" val="529813130"/>
              </p:ext>
            </p:extLst>
          </p:nvPr>
        </p:nvGraphicFramePr>
        <p:xfrm>
          <a:off x="6740525" y="5154613"/>
          <a:ext cx="2979738" cy="1312862"/>
        </p:xfrm>
        <a:graphic>
          <a:graphicData uri="http://schemas.openxmlformats.org/presentationml/2006/ole">
            <mc:AlternateContent xmlns:mc="http://schemas.openxmlformats.org/markup-compatibility/2006">
              <mc:Choice xmlns:v="urn:schemas-microsoft-com:vml" Requires="v">
                <p:oleObj spid="_x0000_s47143" name="수식" r:id="rId7" imgW="711000" imgH="419040" progId="Equation.3">
                  <p:embed/>
                </p:oleObj>
              </mc:Choice>
              <mc:Fallback>
                <p:oleObj name="수식" r:id="rId7" imgW="711000" imgH="419040" progId="Equation.3">
                  <p:embed/>
                  <p:pic>
                    <p:nvPicPr>
                      <p:cNvPr id="110595" name="Object 3"/>
                      <p:cNvPicPr>
                        <a:picLocks noChangeAspect="1" noChangeArrowheads="1"/>
                      </p:cNvPicPr>
                      <p:nvPr/>
                    </p:nvPicPr>
                    <p:blipFill>
                      <a:blip r:embed="rId8"/>
                      <a:srcRect/>
                      <a:stretch>
                        <a:fillRect/>
                      </a:stretch>
                    </p:blipFill>
                    <p:spPr bwMode="auto">
                      <a:xfrm>
                        <a:off x="6740525" y="5154613"/>
                        <a:ext cx="2979738" cy="1312862"/>
                      </a:xfrm>
                      <a:prstGeom prst="rect">
                        <a:avLst/>
                      </a:prstGeom>
                      <a:noFill/>
                    </p:spPr>
                  </p:pic>
                </p:oleObj>
              </mc:Fallback>
            </mc:AlternateContent>
          </a:graphicData>
        </a:graphic>
      </p:graphicFrame>
      <p:graphicFrame>
        <p:nvGraphicFramePr>
          <p:cNvPr id="110596" name="Object 4"/>
          <p:cNvGraphicFramePr>
            <a:graphicFrameLocks noChangeAspect="1"/>
          </p:cNvGraphicFramePr>
          <p:nvPr/>
        </p:nvGraphicFramePr>
        <p:xfrm>
          <a:off x="2982914" y="5641975"/>
          <a:ext cx="935037" cy="400050"/>
        </p:xfrm>
        <a:graphic>
          <a:graphicData uri="http://schemas.openxmlformats.org/presentationml/2006/ole">
            <mc:AlternateContent xmlns:mc="http://schemas.openxmlformats.org/markup-compatibility/2006">
              <mc:Choice xmlns:v="urn:schemas-microsoft-com:vml" Requires="v">
                <p:oleObj spid="_x0000_s47144" name="수식" r:id="rId9" imgW="12579480" imgH="6489720" progId="Equation.3">
                  <p:embed/>
                </p:oleObj>
              </mc:Choice>
              <mc:Fallback>
                <p:oleObj name="수식" r:id="rId9" imgW="12579480" imgH="6489720" progId="Equation.3">
                  <p:embed/>
                  <p:pic>
                    <p:nvPicPr>
                      <p:cNvPr id="110596"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2914" y="5641975"/>
                        <a:ext cx="935037"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8" name="Object 6"/>
          <p:cNvGraphicFramePr>
            <a:graphicFrameLocks noChangeAspect="1"/>
          </p:cNvGraphicFramePr>
          <p:nvPr/>
        </p:nvGraphicFramePr>
        <p:xfrm>
          <a:off x="3344836" y="4917875"/>
          <a:ext cx="31854" cy="8451"/>
        </p:xfrm>
        <a:graphic>
          <a:graphicData uri="http://schemas.openxmlformats.org/presentationml/2006/ole">
            <mc:AlternateContent xmlns:mc="http://schemas.openxmlformats.org/markup-compatibility/2006">
              <mc:Choice xmlns:v="urn:schemas-microsoft-com:vml" Requires="v">
                <p:oleObj spid="_x0000_s47145" name="Equation" r:id="rId11" imgW="88746" imgH="152136" progId="Equation.3">
                  <p:embed/>
                </p:oleObj>
              </mc:Choice>
              <mc:Fallback>
                <p:oleObj name="Equation" r:id="rId11" imgW="88746" imgH="152136" progId="Equation.3">
                  <p:embed/>
                  <p:pic>
                    <p:nvPicPr>
                      <p:cNvPr id="11059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4836" y="4917875"/>
                        <a:ext cx="31854" cy="84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40"/>
          <p:cNvSpPr txBox="1">
            <a:spLocks noChangeArrowheads="1"/>
          </p:cNvSpPr>
          <p:nvPr/>
        </p:nvSpPr>
        <p:spPr bwMode="gray">
          <a:xfrm>
            <a:off x="1754189" y="79375"/>
            <a:ext cx="8701087" cy="762000"/>
          </a:xfrm>
          <a:prstGeom prst="rect">
            <a:avLst/>
          </a:prstGeom>
          <a:noFill/>
          <a:ln w="9525">
            <a:noFill/>
            <a:miter lim="800000"/>
            <a:headEnd/>
            <a:tailEnd/>
          </a:ln>
          <a:effectLst/>
        </p:spPr>
        <p:txBody>
          <a:bodyPr anchor="ctr"/>
          <a:lstStyle/>
          <a:p>
            <a:pPr marL="609600" indent="-609600">
              <a:buFontTx/>
              <a:buAutoNum type="arabicPeriod" startAt="3"/>
              <a:defRPr/>
            </a:pPr>
            <a:r>
              <a:rPr lang="ko-KR" altLang="en-US" sz="2800" b="1" kern="0">
                <a:solidFill>
                  <a:schemeClr val="bg1"/>
                </a:solidFill>
                <a:latin typeface="+mj-lt"/>
                <a:ea typeface="+mj-ea"/>
                <a:cs typeface="+mj-cs"/>
              </a:rPr>
              <a:t>개별 계수에 대한 추론</a:t>
            </a:r>
            <a:r>
              <a:rPr lang="en-US" altLang="ko-KR" sz="2800" b="1" kern="0">
                <a:solidFill>
                  <a:schemeClr val="bg1"/>
                </a:solidFill>
                <a:latin typeface="+mj-lt"/>
                <a:ea typeface="+mj-ea"/>
                <a:cs typeface="+mj-cs"/>
              </a:rPr>
              <a:t>: </a:t>
            </a:r>
            <a:r>
              <a:rPr lang="ko-KR" altLang="en-US" sz="2800" b="1" kern="0">
                <a:solidFill>
                  <a:schemeClr val="bg1"/>
                </a:solidFill>
                <a:latin typeface="+mj-lt"/>
                <a:ea typeface="+mj-ea"/>
                <a:cs typeface="+mj-cs"/>
              </a:rPr>
              <a:t>신뢰구간의 구축 및 </a:t>
            </a:r>
            <a:r>
              <a:rPr lang="en-US" altLang="ko-KR" sz="2800" b="1" i="1" kern="0">
                <a:solidFill>
                  <a:schemeClr val="bg1"/>
                </a:solidFill>
                <a:ea typeface="+mj-ea"/>
                <a:cs typeface="+mj-cs"/>
              </a:rPr>
              <a:t>t</a:t>
            </a:r>
            <a:r>
              <a:rPr lang="en-US" altLang="ko-KR" sz="2800" b="1" kern="0">
                <a:solidFill>
                  <a:schemeClr val="bg1"/>
                </a:solidFill>
                <a:latin typeface="+mj-lt"/>
                <a:ea typeface="+mj-ea"/>
                <a:cs typeface="+mj-cs"/>
              </a:rPr>
              <a:t>-</a:t>
            </a:r>
            <a:r>
              <a:rPr lang="ko-KR" altLang="en-US" sz="2800" b="1" kern="0">
                <a:solidFill>
                  <a:schemeClr val="bg1"/>
                </a:solidFill>
                <a:latin typeface="+mj-lt"/>
                <a:ea typeface="+mj-ea"/>
                <a:cs typeface="+mj-cs"/>
              </a:rPr>
              <a:t>검정</a:t>
            </a:r>
            <a:endParaRPr lang="ko-KR" altLang="en-US" sz="2800" b="1" kern="0" dirty="0">
              <a:solidFill>
                <a:schemeClr val="bg1"/>
              </a:solidFill>
              <a:latin typeface="+mj-lt"/>
              <a:ea typeface="+mj-ea"/>
              <a:cs typeface="+mj-cs"/>
            </a:endParaRPr>
          </a:p>
        </p:txBody>
      </p:sp>
      <p:sp>
        <p:nvSpPr>
          <p:cNvPr id="20" name="제목 17"/>
          <p:cNvSpPr>
            <a:spLocks noGrp="1"/>
          </p:cNvSpPr>
          <p:nvPr>
            <p:ph type="title"/>
          </p:nvPr>
        </p:nvSpPr>
        <p:spPr>
          <a:xfrm>
            <a:off x="1981200" y="274638"/>
            <a:ext cx="8229600" cy="1143000"/>
          </a:xfrm>
        </p:spPr>
        <p:txBody>
          <a:bodyPr rtlCol="0">
            <a:normAutofit/>
          </a:bodyPr>
          <a:lstStyle/>
          <a:p>
            <a:pPr>
              <a:defRPr/>
            </a:pPr>
            <a:r>
              <a:rPr lang="en-US" altLang="ko-KR" sz="4000" dirty="0"/>
              <a:t>2. </a:t>
            </a:r>
            <a:r>
              <a:rPr lang="ko-KR" altLang="en-US" sz="4000" dirty="0"/>
              <a:t>개별 계수에 대한 추론</a:t>
            </a:r>
          </a:p>
        </p:txBody>
      </p:sp>
      <p:sp>
        <p:nvSpPr>
          <p:cNvPr id="21" name="직사각형 20"/>
          <p:cNvSpPr/>
          <p:nvPr/>
        </p:nvSpPr>
        <p:spPr>
          <a:xfrm>
            <a:off x="1809720" y="3347700"/>
            <a:ext cx="2143546" cy="369332"/>
          </a:xfrm>
          <a:prstGeom prst="rect">
            <a:avLst/>
          </a:prstGeom>
        </p:spPr>
        <p:txBody>
          <a:bodyPr wrap="square">
            <a:spAutoFit/>
          </a:bodyPr>
          <a:lstStyle/>
          <a:p>
            <a:pPr algn="ctr" eaLnBrk="0" latinLnBrk="0" hangingPunct="0"/>
            <a:r>
              <a:rPr lang="ko-KR" altLang="en-US" dirty="0">
                <a:ea typeface="맑은 고딕"/>
                <a:cs typeface="맑은 고딕"/>
              </a:rPr>
              <a:t>신뢰구간</a:t>
            </a:r>
          </a:p>
        </p:txBody>
      </p:sp>
      <p:sp>
        <p:nvSpPr>
          <p:cNvPr id="23" name="직사각형 22"/>
          <p:cNvSpPr/>
          <p:nvPr/>
        </p:nvSpPr>
        <p:spPr>
          <a:xfrm>
            <a:off x="1754188" y="4835009"/>
            <a:ext cx="2000264" cy="369332"/>
          </a:xfrm>
          <a:prstGeom prst="rect">
            <a:avLst/>
          </a:prstGeom>
        </p:spPr>
        <p:txBody>
          <a:bodyPr wrap="square">
            <a:spAutoFit/>
          </a:bodyPr>
          <a:lstStyle/>
          <a:p>
            <a:pPr algn="ctr" eaLnBrk="0" latinLnBrk="0" hangingPunct="0"/>
            <a:r>
              <a:rPr lang="en-US" altLang="ko-KR" i="1" dirty="0">
                <a:ea typeface="맑은 고딕"/>
                <a:cs typeface="맑은 고딕"/>
              </a:rPr>
              <a:t>t</a:t>
            </a:r>
            <a:r>
              <a:rPr lang="en-US" altLang="ko-KR" dirty="0">
                <a:ea typeface="맑은 고딕"/>
                <a:cs typeface="맑은 고딕"/>
              </a:rPr>
              <a:t>-</a:t>
            </a:r>
            <a:r>
              <a:rPr lang="ko-KR" altLang="en-US" dirty="0">
                <a:ea typeface="맑은 고딕"/>
                <a:cs typeface="맑은 고딕"/>
              </a:rPr>
              <a:t>값의 계산</a:t>
            </a:r>
          </a:p>
        </p:txBody>
      </p:sp>
      <p:sp>
        <p:nvSpPr>
          <p:cNvPr id="14" name="AutoShape 5"/>
          <p:cNvSpPr>
            <a:spLocks noChangeArrowheads="1"/>
          </p:cNvSpPr>
          <p:nvPr/>
        </p:nvSpPr>
        <p:spPr bwMode="auto">
          <a:xfrm>
            <a:off x="2207568" y="1611550"/>
            <a:ext cx="23042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j-ea"/>
                <a:ea typeface="+mj-ea"/>
              </a:rPr>
              <a:t>기울기에 대한 추론</a:t>
            </a:r>
            <a:endParaRPr lang="en-US" altLang="ko-KR" b="1" dirty="0">
              <a:latin typeface="+mj-ea"/>
              <a:ea typeface="+mj-ea"/>
            </a:endParaRPr>
          </a:p>
        </p:txBody>
      </p:sp>
      <p:sp>
        <p:nvSpPr>
          <p:cNvPr id="2" name="TextBox 1"/>
          <p:cNvSpPr txBox="1"/>
          <p:nvPr/>
        </p:nvSpPr>
        <p:spPr>
          <a:xfrm>
            <a:off x="7548880" y="1578682"/>
            <a:ext cx="4419600" cy="461665"/>
          </a:xfrm>
          <a:prstGeom prst="rect">
            <a:avLst/>
          </a:prstGeom>
          <a:noFill/>
        </p:spPr>
        <p:txBody>
          <a:bodyPr wrap="square" rtlCol="0">
            <a:spAutoFit/>
          </a:bodyPr>
          <a:lstStyle/>
          <a:p>
            <a:r>
              <a:rPr lang="ko-KR" altLang="en-US" sz="2400" b="1" dirty="0">
                <a:solidFill>
                  <a:srgbClr val="C00000"/>
                </a:solidFill>
              </a:rPr>
              <a:t>여기서 </a:t>
            </a:r>
            <a:r>
              <a:rPr lang="ko-KR" altLang="en-US" sz="2400" b="1" dirty="0" err="1">
                <a:solidFill>
                  <a:srgbClr val="C00000"/>
                </a:solidFill>
              </a:rPr>
              <a:t>정규분포가</a:t>
            </a:r>
            <a:r>
              <a:rPr lang="ko-KR" altLang="en-US" sz="2400" b="1" dirty="0">
                <a:solidFill>
                  <a:srgbClr val="C00000"/>
                </a:solidFill>
              </a:rPr>
              <a:t> 왜 나오나</a:t>
            </a:r>
            <a:r>
              <a:rPr lang="en-US" altLang="ko-KR" sz="2400" b="1" dirty="0">
                <a:solidFill>
                  <a:srgbClr val="C00000"/>
                </a:solidFill>
              </a:rPr>
              <a:t>?</a:t>
            </a:r>
            <a:endParaRPr lang="ko-KR" altLang="en-US" sz="2400" b="1" dirty="0">
              <a:solidFill>
                <a:srgbClr val="C00000"/>
              </a:solidFill>
            </a:endParaRPr>
          </a:p>
        </p:txBody>
      </p:sp>
      <p:cxnSp>
        <p:nvCxnSpPr>
          <p:cNvPr id="4" name="직선 화살표 연결선 3"/>
          <p:cNvCxnSpPr>
            <a:stCxn id="2" idx="2"/>
          </p:cNvCxnSpPr>
          <p:nvPr/>
        </p:nvCxnSpPr>
        <p:spPr>
          <a:xfrm flipH="1">
            <a:off x="5618480" y="2040347"/>
            <a:ext cx="4140200" cy="19423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a:stCxn id="2" idx="2"/>
          </p:cNvCxnSpPr>
          <p:nvPr/>
        </p:nvCxnSpPr>
        <p:spPr>
          <a:xfrm flipH="1">
            <a:off x="3953266" y="2040347"/>
            <a:ext cx="5805414" cy="36898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타원 9"/>
          <p:cNvSpPr/>
          <p:nvPr/>
        </p:nvSpPr>
        <p:spPr>
          <a:xfrm>
            <a:off x="8788400" y="5083956"/>
            <a:ext cx="970280" cy="811783"/>
          </a:xfrm>
          <a:prstGeom prst="ellipse">
            <a:avLst/>
          </a:prstGeom>
          <a:noFill/>
          <a:ln w="508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9608820" y="4835009"/>
            <a:ext cx="2509520" cy="369332"/>
          </a:xfrm>
          <a:prstGeom prst="rect">
            <a:avLst/>
          </a:prstGeom>
          <a:noFill/>
        </p:spPr>
        <p:txBody>
          <a:bodyPr wrap="square" rtlCol="0">
            <a:spAutoFit/>
          </a:bodyPr>
          <a:lstStyle/>
          <a:p>
            <a:r>
              <a:rPr lang="ko-KR" altLang="en-US" err="1"/>
              <a:t>귀무가설에</a:t>
            </a:r>
            <a:r>
              <a:rPr lang="ko-KR" altLang="en-US" dirty="0"/>
              <a:t> 근거한 값</a:t>
            </a:r>
          </a:p>
        </p:txBody>
      </p:sp>
    </p:spTree>
    <p:extLst>
      <p:ext uri="{BB962C8B-B14F-4D97-AF65-F5344CB8AC3E}">
        <p14:creationId xmlns:p14="http://schemas.microsoft.com/office/powerpoint/2010/main" val="12954723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7523" name="Text Box 54"/>
              <p:cNvSpPr txBox="1">
                <a:spLocks noChangeArrowheads="1"/>
              </p:cNvSpPr>
              <p:nvPr/>
            </p:nvSpPr>
            <p:spPr bwMode="auto">
              <a:xfrm>
                <a:off x="2063552" y="2514670"/>
                <a:ext cx="8411408" cy="3229730"/>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en-US" altLang="ko-KR" dirty="0">
                    <a:ea typeface="맑은 고딕"/>
                    <a:cs typeface="맑은 고딕"/>
                  </a:rPr>
                  <a:t>(</a:t>
                </a:r>
                <a:r>
                  <a:rPr lang="ko-KR" altLang="en-US" dirty="0">
                    <a:ea typeface="맑은 고딕"/>
                    <a:cs typeface="맑은 고딕"/>
                  </a:rPr>
                  <a:t>매출</a:t>
                </a:r>
                <a:r>
                  <a:rPr lang="en-US" altLang="ko-KR" dirty="0">
                    <a:ea typeface="맑은 고딕"/>
                    <a:cs typeface="맑은 고딕"/>
                  </a:rPr>
                  <a:t>) = </a:t>
                </a:r>
                <a:r>
                  <a:rPr lang="en-US" altLang="ko-KR" dirty="0">
                    <a:ea typeface="맑은 고딕"/>
                    <a:cs typeface="맑은 고딕"/>
                    <a:sym typeface="Symbol" panose="05050102010706020507" pitchFamily="18" charset="2"/>
                  </a:rPr>
                  <a:t> + (</a:t>
                </a:r>
                <a:r>
                  <a:rPr lang="ko-KR" altLang="en-US" dirty="0">
                    <a:ea typeface="맑은 고딕"/>
                    <a:cs typeface="맑은 고딕"/>
                    <a:sym typeface="Symbol" panose="05050102010706020507" pitchFamily="18" charset="2"/>
                  </a:rPr>
                  <a:t>광고비</a:t>
                </a:r>
                <a:r>
                  <a:rPr lang="en-US" altLang="ko-KR" dirty="0">
                    <a:ea typeface="맑은 고딕"/>
                    <a:cs typeface="맑은 고딕"/>
                    <a:sym typeface="Symbol" panose="05050102010706020507" pitchFamily="18" charset="2"/>
                  </a:rPr>
                  <a:t>) + (error)</a:t>
                </a:r>
                <a:r>
                  <a:rPr lang="ko-KR" altLang="en-US" dirty="0">
                    <a:ea typeface="맑은 고딕"/>
                    <a:cs typeface="맑은 고딕"/>
                    <a:sym typeface="Symbol" panose="05050102010706020507" pitchFamily="18" charset="2"/>
                  </a:rPr>
                  <a:t>의 회귀분석에 기반하여</a:t>
                </a:r>
                <a:r>
                  <a:rPr lang="en-US" altLang="ko-KR" dirty="0">
                    <a:ea typeface="맑은 고딕"/>
                    <a:cs typeface="맑은 고딕"/>
                    <a:sym typeface="Symbol" panose="05050102010706020507" pitchFamily="18" charset="2"/>
                  </a:rPr>
                  <a:t>,</a:t>
                </a:r>
                <a:endParaRPr lang="en-US" altLang="ko-KR"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광고비로 연간 </a:t>
                </a:r>
                <a:r>
                  <a:rPr lang="en-US" altLang="ko-KR" dirty="0">
                    <a:ea typeface="맑은 고딕"/>
                    <a:cs typeface="맑은 고딕"/>
                  </a:rPr>
                  <a:t>1</a:t>
                </a:r>
                <a:r>
                  <a:rPr lang="ko-KR" altLang="en-US" dirty="0">
                    <a:ea typeface="맑은 고딕"/>
                    <a:cs typeface="맑은 고딕"/>
                  </a:rPr>
                  <a:t>억원</a:t>
                </a:r>
                <a:r>
                  <a:rPr lang="en-US" altLang="ko-KR" dirty="0">
                    <a:ea typeface="맑은 고딕"/>
                    <a:cs typeface="맑은 고딕"/>
                  </a:rPr>
                  <a:t>(=x</a:t>
                </a:r>
                <a:r>
                  <a:rPr lang="en-US" altLang="ko-KR" baseline="-25000" dirty="0">
                    <a:ea typeface="맑은 고딕"/>
                    <a:cs typeface="맑은 고딕"/>
                  </a:rPr>
                  <a:t>0</a:t>
                </a:r>
                <a:r>
                  <a:rPr lang="en-US" altLang="ko-KR" dirty="0">
                    <a:ea typeface="맑은 고딕"/>
                    <a:cs typeface="맑은 고딕"/>
                  </a:rPr>
                  <a:t>)</a:t>
                </a:r>
                <a:r>
                  <a:rPr lang="ko-KR" altLang="en-US" dirty="0">
                    <a:ea typeface="맑은 고딕"/>
                    <a:cs typeface="맑은 고딕"/>
                  </a:rPr>
                  <a:t>을 쓸  때</a:t>
                </a:r>
                <a:r>
                  <a:rPr lang="en-US" altLang="ko-KR" dirty="0">
                    <a:ea typeface="맑은 고딕"/>
                    <a:cs typeface="맑은 고딕"/>
                  </a:rPr>
                  <a:t>,</a:t>
                </a:r>
              </a:p>
              <a:p>
                <a:pPr eaLnBrk="0" latinLnBrk="0" hangingPunct="0">
                  <a:lnSpc>
                    <a:spcPct val="150000"/>
                  </a:lnSpc>
                  <a:spcBef>
                    <a:spcPts val="24"/>
                  </a:spcBef>
                </a:pPr>
                <a:r>
                  <a:rPr lang="ko-KR" altLang="en-US" dirty="0">
                    <a:ea typeface="맑은 고딕"/>
                    <a:cs typeface="맑은 고딕"/>
                  </a:rPr>
                  <a:t> </a:t>
                </a:r>
              </a:p>
              <a:p>
                <a:pPr eaLnBrk="0" latinLnBrk="0" hangingPunct="0">
                  <a:lnSpc>
                    <a:spcPct val="150000"/>
                  </a:lnSpc>
                  <a:spcBef>
                    <a:spcPts val="24"/>
                  </a:spcBef>
                  <a:buFontTx/>
                  <a:buChar char="•"/>
                </a:pPr>
                <a:r>
                  <a:rPr lang="ko-KR" altLang="en-US" sz="1600" dirty="0">
                    <a:ea typeface="맑은 고딕"/>
                    <a:cs typeface="맑은 고딕"/>
                  </a:rPr>
                  <a:t> 그 해 매출액이 얼마일까</a:t>
                </a:r>
                <a:r>
                  <a:rPr lang="en-US" altLang="ko-KR" sz="1600" dirty="0">
                    <a:ea typeface="맑은 고딕"/>
                    <a:cs typeface="맑은 고딕"/>
                  </a:rPr>
                  <a:t>? (y</a:t>
                </a:r>
                <a:r>
                  <a:rPr lang="ko-KR" altLang="en-US" sz="1600" dirty="0">
                    <a:ea typeface="맑은 고딕"/>
                    <a:cs typeface="맑은 고딕"/>
                  </a:rPr>
                  <a:t>의 개별 값에 대한 예측</a:t>
                </a:r>
                <a:r>
                  <a:rPr lang="en-US" altLang="ko-KR" sz="1600" dirty="0">
                    <a:ea typeface="맑은 고딕"/>
                    <a:cs typeface="맑은 고딕"/>
                  </a:rPr>
                  <a:t>)</a:t>
                </a:r>
              </a:p>
              <a:p>
                <a:pPr eaLnBrk="0" latinLnBrk="0" hangingPunct="0">
                  <a:lnSpc>
                    <a:spcPct val="150000"/>
                  </a:lnSpc>
                  <a:spcBef>
                    <a:spcPts val="24"/>
                  </a:spcBef>
                  <a:buFontTx/>
                  <a:buChar char="•"/>
                </a:pPr>
                <a:r>
                  <a:rPr lang="en-US" altLang="ko-KR" sz="1600" dirty="0">
                    <a:ea typeface="맑은 고딕"/>
                    <a:cs typeface="맑은 고딕"/>
                  </a:rPr>
                  <a:t> </a:t>
                </a:r>
                <a:r>
                  <a:rPr lang="ko-KR" altLang="en-US" sz="1600" dirty="0">
                    <a:ea typeface="맑은 고딕"/>
                    <a:cs typeface="맑은 고딕"/>
                  </a:rPr>
                  <a:t>평균 매출액이 얼마일까</a:t>
                </a:r>
                <a:r>
                  <a:rPr lang="en-US" altLang="ko-KR" sz="1600" dirty="0">
                    <a:ea typeface="맑은 고딕"/>
                    <a:cs typeface="맑은 고딕"/>
                  </a:rPr>
                  <a:t>? (y</a:t>
                </a:r>
                <a:r>
                  <a:rPr lang="ko-KR" altLang="en-US" sz="1600" dirty="0">
                    <a:ea typeface="맑은 고딕"/>
                    <a:cs typeface="맑은 고딕"/>
                  </a:rPr>
                  <a:t>의</a:t>
                </a:r>
                <a:r>
                  <a:rPr lang="en-US" altLang="ko-KR" sz="1600" dirty="0">
                    <a:ea typeface="맑은 고딕"/>
                    <a:cs typeface="맑은 고딕"/>
                  </a:rPr>
                  <a:t> </a:t>
                </a:r>
                <a:r>
                  <a:rPr lang="ko-KR" altLang="en-US" sz="1600" dirty="0">
                    <a:ea typeface="맑은 고딕"/>
                    <a:cs typeface="맑은 고딕"/>
                  </a:rPr>
                  <a:t>평균에 대한 예측</a:t>
                </a:r>
                <a:r>
                  <a:rPr lang="en-US" altLang="ko-KR" sz="1600" dirty="0">
                    <a:ea typeface="맑은 고딕"/>
                    <a:cs typeface="맑은 고딕"/>
                  </a:rPr>
                  <a:t>)</a:t>
                </a:r>
              </a:p>
              <a:p>
                <a:pPr eaLnBrk="0" latinLnBrk="0" hangingPunct="0">
                  <a:lnSpc>
                    <a:spcPct val="150000"/>
                  </a:lnSpc>
                  <a:spcBef>
                    <a:spcPts val="24"/>
                  </a:spcBef>
                  <a:buFontTx/>
                  <a:buChar char="•"/>
                </a:pPr>
                <a:endParaRPr lang="en-US" altLang="zh-CN" sz="1600" dirty="0">
                  <a:ea typeface="맑은 고딕"/>
                </a:endParaRPr>
              </a:p>
              <a:p>
                <a:pPr eaLnBrk="0" latinLnBrk="0" hangingPunct="0">
                  <a:lnSpc>
                    <a:spcPct val="150000"/>
                  </a:lnSpc>
                  <a:spcBef>
                    <a:spcPts val="24"/>
                  </a:spcBef>
                  <a:buFontTx/>
                  <a:buChar char="•"/>
                </a:pPr>
                <a:r>
                  <a:rPr lang="en-US" altLang="zh-CN" sz="1600" dirty="0">
                    <a:ea typeface="맑은 고딕"/>
                  </a:rPr>
                  <a:t> </a:t>
                </a:r>
                <a:r>
                  <a:rPr lang="ko-KR" altLang="en-US" sz="1600" dirty="0" err="1">
                    <a:ea typeface="맑은 고딕"/>
                  </a:rPr>
                  <a:t>예측치는</a:t>
                </a:r>
                <a:r>
                  <a:rPr lang="ko-KR" altLang="en-US" sz="1600" dirty="0">
                    <a:ea typeface="맑은 고딕"/>
                  </a:rPr>
                  <a:t> 어느</a:t>
                </a:r>
                <a:r>
                  <a:rPr lang="en-US" altLang="ko-KR" sz="1600" dirty="0">
                    <a:ea typeface="맑은 고딕"/>
                  </a:rPr>
                  <a:t> </a:t>
                </a:r>
                <a:r>
                  <a:rPr lang="ko-KR" altLang="en-US" sz="1600" dirty="0">
                    <a:ea typeface="맑은 고딕"/>
                  </a:rPr>
                  <a:t>경우에나</a:t>
                </a:r>
                <a:r>
                  <a:rPr lang="en-US" altLang="ko-KR" sz="1600" dirty="0">
                    <a:ea typeface="맑은 고딕"/>
                  </a:rPr>
                  <a:t>, </a:t>
                </a:r>
                <a:r>
                  <a:rPr lang="ko-KR" altLang="en-US" sz="1600" dirty="0">
                    <a:ea typeface="맑은 고딕"/>
                  </a:rPr>
                  <a:t>    </a:t>
                </a:r>
                <a:br>
                  <a:rPr lang="en-US" altLang="ko-KR" sz="1600" dirty="0">
                    <a:ea typeface="맑은 고딕"/>
                  </a:rPr>
                </a:br>
                <a:r>
                  <a:rPr lang="en-US" altLang="ko-KR" sz="1600" dirty="0">
                    <a:ea typeface="맑은 고딕"/>
                  </a:rPr>
                  <a:t>   </a:t>
                </a:r>
                <a14:m>
                  <m:oMath xmlns:m="http://schemas.openxmlformats.org/officeDocument/2006/math">
                    <m:sSub>
                      <m:sSubPr>
                        <m:ctrlPr>
                          <a:rPr lang="en-US" altLang="ko-KR" b="0" i="1" smtClean="0">
                            <a:latin typeface="Cambria Math" panose="02040503050406030204" pitchFamily="18" charset="0"/>
                            <a:ea typeface="맑은 고딕"/>
                          </a:rPr>
                        </m:ctrlPr>
                      </m:sSubPr>
                      <m:e>
                        <m:acc>
                          <m:accPr>
                            <m:chr m:val="̂"/>
                            <m:ctrlPr>
                              <a:rPr lang="ko-KR" altLang="en-US" i="1" smtClean="0">
                                <a:latin typeface="Cambria Math" panose="02040503050406030204" pitchFamily="18" charset="0"/>
                                <a:ea typeface="맑은 고딕"/>
                              </a:rPr>
                            </m:ctrlPr>
                          </m:accPr>
                          <m:e>
                            <m:r>
                              <a:rPr lang="en-US" altLang="ko-KR" b="0" i="1" smtClean="0">
                                <a:latin typeface="Cambria Math" panose="02040503050406030204" pitchFamily="18" charset="0"/>
                                <a:ea typeface="맑은 고딕"/>
                              </a:rPr>
                              <m:t>𝑦</m:t>
                            </m:r>
                          </m:e>
                        </m:acc>
                      </m:e>
                      <m:sub>
                        <m:r>
                          <a:rPr lang="en-US" altLang="ko-KR" b="0" i="1" smtClean="0">
                            <a:latin typeface="Cambria Math" panose="02040503050406030204" pitchFamily="18" charset="0"/>
                            <a:ea typeface="맑은 고딕"/>
                          </a:rPr>
                          <m:t>0</m:t>
                        </m:r>
                      </m:sub>
                    </m:sSub>
                    <m:r>
                      <a:rPr lang="en-US" altLang="ko-KR" b="0" i="1" smtClean="0">
                        <a:latin typeface="Cambria Math" panose="02040503050406030204" pitchFamily="18" charset="0"/>
                        <a:ea typeface="맑은 고딕"/>
                      </a:rPr>
                      <m:t>=</m:t>
                    </m:r>
                    <m:r>
                      <a:rPr lang="en-US" altLang="ko-KR" b="0" i="1" smtClean="0">
                        <a:latin typeface="Cambria Math" panose="02040503050406030204" pitchFamily="18" charset="0"/>
                        <a:ea typeface="맑은 고딕"/>
                      </a:rPr>
                      <m:t>𝑎</m:t>
                    </m:r>
                    <m:r>
                      <a:rPr lang="en-US" altLang="ko-KR" b="0" i="1" smtClean="0">
                        <a:latin typeface="Cambria Math" panose="02040503050406030204" pitchFamily="18" charset="0"/>
                        <a:ea typeface="맑은 고딕"/>
                      </a:rPr>
                      <m:t>+</m:t>
                    </m:r>
                    <m:r>
                      <a:rPr lang="en-US" altLang="ko-KR" b="0" i="1" smtClean="0">
                        <a:latin typeface="Cambria Math" panose="02040503050406030204" pitchFamily="18" charset="0"/>
                        <a:ea typeface="맑은 고딕"/>
                      </a:rPr>
                      <m:t>𝑏</m:t>
                    </m:r>
                    <m:sSub>
                      <m:sSubPr>
                        <m:ctrlPr>
                          <a:rPr lang="en-US" altLang="ko-KR" b="0" i="1" smtClean="0">
                            <a:latin typeface="Cambria Math" panose="02040503050406030204" pitchFamily="18" charset="0"/>
                            <a:ea typeface="맑은 고딕"/>
                          </a:rPr>
                        </m:ctrlPr>
                      </m:sSubPr>
                      <m:e>
                        <m:r>
                          <a:rPr lang="en-US" altLang="ko-KR" b="0" i="1" smtClean="0">
                            <a:latin typeface="Cambria Math" panose="02040503050406030204" pitchFamily="18" charset="0"/>
                            <a:ea typeface="맑은 고딕"/>
                          </a:rPr>
                          <m:t>𝑥</m:t>
                        </m:r>
                      </m:e>
                      <m:sub>
                        <m:r>
                          <a:rPr lang="en-US" altLang="ko-KR" b="0" i="1" smtClean="0">
                            <a:latin typeface="Cambria Math" panose="02040503050406030204" pitchFamily="18" charset="0"/>
                            <a:ea typeface="맑은 고딕"/>
                          </a:rPr>
                          <m:t>0</m:t>
                        </m:r>
                      </m:sub>
                    </m:sSub>
                  </m:oMath>
                </a14:m>
                <a:r>
                  <a:rPr lang="ko-KR" altLang="en-US" sz="1600" dirty="0">
                    <a:ea typeface="맑은 고딕"/>
                  </a:rPr>
                  <a:t>로 같고 그 </a:t>
                </a:r>
                <a:r>
                  <a:rPr lang="ko-KR" altLang="en-US" sz="1600" u="sng" dirty="0">
                    <a:ea typeface="맑은 고딕"/>
                  </a:rPr>
                  <a:t>예측의 표준오차</a:t>
                </a:r>
                <a:r>
                  <a:rPr lang="ko-KR" altLang="en-US" sz="1600" dirty="0">
                    <a:ea typeface="맑은 고딕"/>
                  </a:rPr>
                  <a:t>만 서로 다르다</a:t>
                </a:r>
                <a:r>
                  <a:rPr lang="en-US" altLang="ko-KR" sz="1600" dirty="0">
                    <a:ea typeface="맑은 고딕"/>
                  </a:rPr>
                  <a:t>.</a:t>
                </a:r>
                <a:endParaRPr lang="zh-CN" altLang="en-US" sz="1600" dirty="0">
                  <a:ea typeface="SimSun" pitchFamily="2" charset="-122"/>
                </a:endParaRPr>
              </a:p>
            </p:txBody>
          </p:sp>
        </mc:Choice>
        <mc:Fallback xmlns="">
          <p:sp>
            <p:nvSpPr>
              <p:cNvPr id="107523" name="Text Box 54"/>
              <p:cNvSpPr txBox="1">
                <a:spLocks noRot="1" noChangeAspect="1" noMove="1" noResize="1" noEditPoints="1" noAdjustHandles="1" noChangeArrowheads="1" noChangeShapeType="1" noTextEdit="1"/>
              </p:cNvSpPr>
              <p:nvPr/>
            </p:nvSpPr>
            <p:spPr bwMode="auto">
              <a:xfrm>
                <a:off x="2063552" y="2514670"/>
                <a:ext cx="8411408" cy="3229730"/>
              </a:xfrm>
              <a:prstGeom prst="rect">
                <a:avLst/>
              </a:prstGeom>
              <a:blipFill>
                <a:blip r:embed="rId2"/>
                <a:stretch>
                  <a:fillRect l="-653"/>
                </a:stretch>
              </a:blipFill>
              <a:ln w="9525">
                <a:noFill/>
                <a:miter lim="800000"/>
                <a:headEnd/>
                <a:tailEnd/>
              </a:ln>
            </p:spPr>
            <p:txBody>
              <a:bodyPr/>
              <a:lstStyle/>
              <a:p>
                <a:r>
                  <a:rPr lang="ko-KR" altLang="en-US">
                    <a:noFill/>
                  </a:rPr>
                  <a:t> </a:t>
                </a:r>
              </a:p>
            </p:txBody>
          </p:sp>
        </mc:Fallback>
      </mc:AlternateContent>
      <p:sp>
        <p:nvSpPr>
          <p:cNvPr id="107527" name="제목 12"/>
          <p:cNvSpPr>
            <a:spLocks noGrp="1"/>
          </p:cNvSpPr>
          <p:nvPr>
            <p:ph type="title"/>
          </p:nvPr>
        </p:nvSpPr>
        <p:spPr/>
        <p:txBody>
          <a:bodyPr/>
          <a:lstStyle/>
          <a:p>
            <a:r>
              <a:rPr lang="en-US" altLang="ko-KR" sz="4000" dirty="0">
                <a:cs typeface="맑은 고딕"/>
              </a:rPr>
              <a:t>3. </a:t>
            </a:r>
            <a:r>
              <a:rPr lang="ko-KR" altLang="en-US" sz="4000" dirty="0" err="1">
                <a:cs typeface="맑은 고딕"/>
              </a:rPr>
              <a:t>개별값</a:t>
            </a:r>
            <a:r>
              <a:rPr lang="ko-KR" altLang="en-US" sz="4000" dirty="0">
                <a:cs typeface="맑은 고딕"/>
              </a:rPr>
              <a:t> 예측과 평균값 예측</a:t>
            </a:r>
          </a:p>
        </p:txBody>
      </p:sp>
      <p:sp>
        <p:nvSpPr>
          <p:cNvPr id="7" name="AutoShape 5"/>
          <p:cNvSpPr>
            <a:spLocks noChangeArrowheads="1"/>
          </p:cNvSpPr>
          <p:nvPr/>
        </p:nvSpPr>
        <p:spPr bwMode="auto">
          <a:xfrm>
            <a:off x="1318530" y="1833003"/>
            <a:ext cx="302733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개별값</a:t>
            </a:r>
            <a:r>
              <a:rPr lang="ko-KR" altLang="en-US" b="1" dirty="0">
                <a:latin typeface="+mj-ea"/>
                <a:ea typeface="+mj-ea"/>
              </a:rPr>
              <a:t> 예측과 평균값 예측</a:t>
            </a:r>
            <a:endParaRPr lang="en-US" altLang="ko-KR" b="1" dirty="0">
              <a:latin typeface="+mj-ea"/>
              <a:ea typeface="+mj-ea"/>
            </a:endParaRPr>
          </a:p>
        </p:txBody>
      </p:sp>
    </p:spTree>
    <p:extLst>
      <p:ext uri="{BB962C8B-B14F-4D97-AF65-F5344CB8AC3E}">
        <p14:creationId xmlns:p14="http://schemas.microsoft.com/office/powerpoint/2010/main" val="2803466129"/>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550" name="Group 56"/>
          <p:cNvGrpSpPr>
            <a:grpSpLocks/>
          </p:cNvGrpSpPr>
          <p:nvPr/>
        </p:nvGrpSpPr>
        <p:grpSpPr bwMode="auto">
          <a:xfrm>
            <a:off x="6240016" y="2088306"/>
            <a:ext cx="4191000" cy="2636838"/>
            <a:chOff x="3024" y="1488"/>
            <a:chExt cx="2640" cy="1661"/>
          </a:xfrm>
        </p:grpSpPr>
        <p:sp>
          <p:nvSpPr>
            <p:cNvPr id="108557" name="AutoShape 47"/>
            <p:cNvSpPr>
              <a:spLocks noChangeArrowheads="1"/>
            </p:cNvSpPr>
            <p:nvPr/>
          </p:nvSpPr>
          <p:spPr bwMode="auto">
            <a:xfrm>
              <a:off x="3024" y="1488"/>
              <a:ext cx="2640" cy="1661"/>
            </a:xfrm>
            <a:prstGeom prst="roundRect">
              <a:avLst>
                <a:gd name="adj" fmla="val 16667"/>
              </a:avLst>
            </a:prstGeom>
            <a:noFill/>
            <a:ln w="28575">
              <a:solidFill>
                <a:srgbClr val="FFFFFF"/>
              </a:solidFill>
              <a:round/>
              <a:headEnd/>
              <a:tailEnd/>
            </a:ln>
          </p:spPr>
          <p:txBody>
            <a:bodyPr wrap="none"/>
            <a:lstStyle/>
            <a:p>
              <a:pPr eaLnBrk="0" latinLnBrk="0" hangingPunct="0">
                <a:lnSpc>
                  <a:spcPct val="150000"/>
                </a:lnSpc>
              </a:pPr>
              <a:r>
                <a:rPr lang="ko-KR" altLang="en-US" dirty="0">
                  <a:ea typeface="맑은 고딕"/>
                  <a:cs typeface="맑은 고딕"/>
                </a:rPr>
                <a:t>평균값 예측의 표준오차에 대한 추정치</a:t>
              </a:r>
            </a:p>
          </p:txBody>
        </p:sp>
        <p:graphicFrame>
          <p:nvGraphicFramePr>
            <p:cNvPr id="108549" name="Object 5"/>
            <p:cNvGraphicFramePr>
              <a:graphicFrameLocks noChangeAspect="1"/>
            </p:cNvGraphicFramePr>
            <p:nvPr/>
          </p:nvGraphicFramePr>
          <p:xfrm>
            <a:off x="3312" y="2053"/>
            <a:ext cx="2051" cy="1014"/>
          </p:xfrm>
          <a:graphic>
            <a:graphicData uri="http://schemas.openxmlformats.org/presentationml/2006/ole">
              <mc:AlternateContent xmlns:mc="http://schemas.openxmlformats.org/markup-compatibility/2006">
                <mc:Choice xmlns:v="urn:schemas-microsoft-com:vml" Requires="v">
                  <p:oleObj spid="_x0000_s48144" name="Equation" r:id="rId3" imgW="1397000" imgH="685800" progId="Equation.3">
                    <p:embed/>
                  </p:oleObj>
                </mc:Choice>
                <mc:Fallback>
                  <p:oleObj name="Equation" r:id="rId3" imgW="1397000" imgH="685800" progId="Equation.3">
                    <p:embed/>
                    <p:pic>
                      <p:nvPicPr>
                        <p:cNvPr id="10854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2" y="2053"/>
                          <a:ext cx="2051" cy="10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8551" name="Text Box 50"/>
          <p:cNvSpPr txBox="1">
            <a:spLocks noChangeArrowheads="1"/>
          </p:cNvSpPr>
          <p:nvPr/>
        </p:nvSpPr>
        <p:spPr bwMode="auto">
          <a:xfrm>
            <a:off x="5778501" y="3070598"/>
            <a:ext cx="477921" cy="1006475"/>
          </a:xfrm>
          <a:prstGeom prst="rect">
            <a:avLst/>
          </a:prstGeom>
          <a:noFill/>
          <a:ln w="9525">
            <a:noFill/>
            <a:miter lim="800000"/>
            <a:headEnd/>
            <a:tailEnd/>
          </a:ln>
        </p:spPr>
        <p:txBody>
          <a:bodyPr wrap="square">
            <a:spAutoFit/>
          </a:bodyPr>
          <a:lstStyle/>
          <a:p>
            <a:pPr eaLnBrk="0" latinLnBrk="0" hangingPunct="0">
              <a:spcBef>
                <a:spcPct val="50000"/>
              </a:spcBef>
            </a:pPr>
            <a:r>
              <a:rPr lang="zh-CN" altLang="en-US" sz="6000" dirty="0">
                <a:ea typeface="SimSun" pitchFamily="2" charset="-122"/>
              </a:rPr>
              <a:t>&gt;</a:t>
            </a:r>
          </a:p>
        </p:txBody>
      </p:sp>
      <p:grpSp>
        <p:nvGrpSpPr>
          <p:cNvPr id="108552" name="Group 54"/>
          <p:cNvGrpSpPr>
            <a:grpSpLocks/>
          </p:cNvGrpSpPr>
          <p:nvPr/>
        </p:nvGrpSpPr>
        <p:grpSpPr bwMode="auto">
          <a:xfrm>
            <a:off x="1663700" y="2074590"/>
            <a:ext cx="4191000" cy="2722563"/>
            <a:chOff x="88" y="1488"/>
            <a:chExt cx="2640" cy="1715"/>
          </a:xfrm>
          <a:noFill/>
        </p:grpSpPr>
        <p:sp>
          <p:nvSpPr>
            <p:cNvPr id="108555" name="AutoShape 40"/>
            <p:cNvSpPr>
              <a:spLocks noChangeArrowheads="1"/>
            </p:cNvSpPr>
            <p:nvPr/>
          </p:nvSpPr>
          <p:spPr bwMode="auto">
            <a:xfrm>
              <a:off x="88" y="1488"/>
              <a:ext cx="2640" cy="1715"/>
            </a:xfrm>
            <a:prstGeom prst="roundRect">
              <a:avLst>
                <a:gd name="adj" fmla="val 16667"/>
              </a:avLst>
            </a:prstGeom>
            <a:grpFill/>
            <a:ln w="28575">
              <a:solidFill>
                <a:srgbClr val="FFFFFF"/>
              </a:solidFill>
              <a:round/>
              <a:headEnd/>
              <a:tailEnd/>
            </a:ln>
          </p:spPr>
          <p:txBody>
            <a:bodyPr wrap="none"/>
            <a:lstStyle/>
            <a:p>
              <a:pPr eaLnBrk="0" latinLnBrk="0" hangingPunct="0">
                <a:lnSpc>
                  <a:spcPct val="150000"/>
                </a:lnSpc>
              </a:pPr>
              <a:r>
                <a:rPr lang="ko-KR" altLang="en-US" dirty="0" err="1">
                  <a:ea typeface="맑은 고딕"/>
                  <a:cs typeface="맑은 고딕"/>
                </a:rPr>
                <a:t>개별값</a:t>
              </a:r>
              <a:r>
                <a:rPr lang="ko-KR" altLang="en-US" dirty="0">
                  <a:ea typeface="맑은 고딕"/>
                  <a:cs typeface="맑은 고딕"/>
                </a:rPr>
                <a:t> 예측의 표준오차에 대한 추정치</a:t>
              </a:r>
            </a:p>
          </p:txBody>
        </p:sp>
        <p:graphicFrame>
          <p:nvGraphicFramePr>
            <p:cNvPr id="108547" name="Object 3"/>
            <p:cNvGraphicFramePr>
              <a:graphicFrameLocks noChangeAspect="1"/>
            </p:cNvGraphicFramePr>
            <p:nvPr/>
          </p:nvGraphicFramePr>
          <p:xfrm>
            <a:off x="166" y="2078"/>
            <a:ext cx="2330" cy="1006"/>
          </p:xfrm>
          <a:graphic>
            <a:graphicData uri="http://schemas.openxmlformats.org/presentationml/2006/ole">
              <mc:AlternateContent xmlns:mc="http://schemas.openxmlformats.org/markup-compatibility/2006">
                <mc:Choice xmlns:v="urn:schemas-microsoft-com:vml" Requires="v">
                  <p:oleObj spid="_x0000_s48145" name="Equation" r:id="rId5" imgW="1587500" imgH="685800" progId="Equation.3">
                    <p:embed/>
                  </p:oleObj>
                </mc:Choice>
                <mc:Fallback>
                  <p:oleObj name="Equation" r:id="rId5" imgW="1587500" imgH="685800" progId="Equation.3">
                    <p:embed/>
                    <p:pic>
                      <p:nvPicPr>
                        <p:cNvPr id="10854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 y="2078"/>
                          <a:ext cx="2330" cy="10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556" name="Oval 52"/>
            <p:cNvSpPr>
              <a:spLocks noChangeArrowheads="1"/>
            </p:cNvSpPr>
            <p:nvPr/>
          </p:nvSpPr>
          <p:spPr bwMode="auto">
            <a:xfrm>
              <a:off x="657" y="2304"/>
              <a:ext cx="288" cy="288"/>
            </a:xfrm>
            <a:prstGeom prst="ellipse">
              <a:avLst/>
            </a:prstGeom>
            <a:grpFill/>
            <a:ln w="28575">
              <a:solidFill>
                <a:schemeClr val="tx1"/>
              </a:solidFill>
              <a:prstDash val="dash"/>
              <a:round/>
              <a:headEnd/>
              <a:tailEnd/>
            </a:ln>
          </p:spPr>
          <p:txBody>
            <a:bodyPr wrap="none" anchor="ctr"/>
            <a:lstStyle/>
            <a:p>
              <a:pPr eaLnBrk="0" latinLnBrk="0" hangingPunct="0"/>
              <a:endParaRPr lang="ko-KR" altLang="en-US">
                <a:ea typeface="맑은 고딕"/>
                <a:cs typeface="맑은 고딕"/>
              </a:endParaRPr>
            </a:p>
          </p:txBody>
        </p:sp>
      </p:grpSp>
      <p:sp>
        <p:nvSpPr>
          <p:cNvPr id="108554" name="제목 17"/>
          <p:cNvSpPr>
            <a:spLocks noGrp="1"/>
          </p:cNvSpPr>
          <p:nvPr>
            <p:ph type="title"/>
          </p:nvPr>
        </p:nvSpPr>
        <p:spPr/>
        <p:txBody>
          <a:bodyPr/>
          <a:lstStyle/>
          <a:p>
            <a:r>
              <a:rPr lang="en-US" altLang="ko-KR" sz="4000" dirty="0">
                <a:cs typeface="맑은 고딕"/>
              </a:rPr>
              <a:t>3. </a:t>
            </a:r>
            <a:r>
              <a:rPr lang="ko-KR" altLang="en-US" sz="4000" dirty="0" err="1">
                <a:cs typeface="맑은 고딕"/>
              </a:rPr>
              <a:t>개별값</a:t>
            </a:r>
            <a:r>
              <a:rPr lang="ko-KR" altLang="en-US" sz="4000" dirty="0">
                <a:cs typeface="맑은 고딕"/>
              </a:rPr>
              <a:t> 예측과 평균값 예측</a:t>
            </a:r>
          </a:p>
        </p:txBody>
      </p:sp>
      <p:pic>
        <p:nvPicPr>
          <p:cNvPr id="2" name="그림 1"/>
          <p:cNvPicPr>
            <a:picLocks noChangeAspect="1"/>
          </p:cNvPicPr>
          <p:nvPr/>
        </p:nvPicPr>
        <p:blipFill>
          <a:blip r:embed="rId7" cstate="print"/>
          <a:stretch>
            <a:fillRect/>
          </a:stretch>
        </p:blipFill>
        <p:spPr>
          <a:xfrm>
            <a:off x="3199828" y="4676380"/>
            <a:ext cx="1239989" cy="480813"/>
          </a:xfrm>
          <a:prstGeom prst="rect">
            <a:avLst/>
          </a:prstGeom>
        </p:spPr>
      </p:pic>
      <p:pic>
        <p:nvPicPr>
          <p:cNvPr id="3" name="그림 2"/>
          <p:cNvPicPr>
            <a:picLocks noChangeAspect="1"/>
          </p:cNvPicPr>
          <p:nvPr/>
        </p:nvPicPr>
        <p:blipFill>
          <a:blip r:embed="rId8" cstate="print"/>
          <a:stretch>
            <a:fillRect/>
          </a:stretch>
        </p:blipFill>
        <p:spPr>
          <a:xfrm>
            <a:off x="7761304" y="4852008"/>
            <a:ext cx="1143008" cy="377192"/>
          </a:xfrm>
          <a:prstGeom prst="rect">
            <a:avLst/>
          </a:prstGeom>
        </p:spPr>
      </p:pic>
      <mc:AlternateContent xmlns:mc="http://schemas.openxmlformats.org/markup-compatibility/2006" xmlns:a14="http://schemas.microsoft.com/office/drawing/2010/main">
        <mc:Choice Requires="a14">
          <p:sp>
            <p:nvSpPr>
              <p:cNvPr id="14" name="직사각형 13"/>
              <p:cNvSpPr/>
              <p:nvPr/>
            </p:nvSpPr>
            <p:spPr>
              <a:xfrm>
                <a:off x="1747137" y="5043853"/>
                <a:ext cx="9900157" cy="1661993"/>
              </a:xfrm>
              <a:prstGeom prst="rect">
                <a:avLst/>
              </a:prstGeom>
            </p:spPr>
            <p:txBody>
              <a:bodyPr wrap="square">
                <a:spAutoFit/>
              </a:bodyPr>
              <a:lstStyle/>
              <a:p>
                <a:pPr algn="just" eaLnBrk="0" latinLnBrk="0" hangingPunct="0">
                  <a:lnSpc>
                    <a:spcPct val="150000"/>
                  </a:lnSpc>
                  <a:spcBef>
                    <a:spcPts val="24"/>
                  </a:spcBef>
                </a:pPr>
                <a:r>
                  <a:rPr lang="ko-KR" altLang="en-US" dirty="0">
                    <a:latin typeface="+mn-ea"/>
                    <a:cs typeface="맑은 고딕"/>
                  </a:rPr>
                  <a:t>개별값을 예측하기가 평균값을 예측하기보다 더 어렵다</a:t>
                </a:r>
                <a:r>
                  <a:rPr lang="en-US" altLang="ko-KR" dirty="0">
                    <a:latin typeface="+mn-ea"/>
                    <a:cs typeface="맑은 고딕"/>
                  </a:rPr>
                  <a:t>.</a:t>
                </a:r>
              </a:p>
              <a:p>
                <a:pPr algn="just" eaLnBrk="0" latinLnBrk="0" hangingPunct="0">
                  <a:lnSpc>
                    <a:spcPct val="150000"/>
                  </a:lnSpc>
                  <a:spcBef>
                    <a:spcPts val="24"/>
                  </a:spcBef>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𝑦</m:t>
                          </m:r>
                        </m:e>
                        <m:sub>
                          <m:r>
                            <a:rPr lang="en-US" altLang="zh-CN" sz="3200" b="0" i="1" smtClean="0">
                              <a:latin typeface="Cambria Math" panose="02040503050406030204" pitchFamily="18" charset="0"/>
                            </a:rPr>
                            <m:t>𝑖</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𝛼</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𝛽</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𝑖</m:t>
                          </m:r>
                        </m:sub>
                      </m:sSub>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𝑒𝑟𝑟𝑜</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𝑟</m:t>
                          </m:r>
                        </m:e>
                        <m:sub>
                          <m:r>
                            <a:rPr lang="en-US" altLang="zh-CN" sz="3200" b="0" i="1" smtClean="0">
                              <a:latin typeface="Cambria Math" panose="02040503050406030204" pitchFamily="18" charset="0"/>
                            </a:rPr>
                            <m:t>𝑖</m:t>
                          </m:r>
                        </m:sub>
                      </m:sSub>
                      <m:r>
                        <a:rPr lang="en-US" altLang="zh-CN" sz="3200" b="0" i="1" smtClean="0">
                          <a:latin typeface="Cambria Math" panose="02040503050406030204" pitchFamily="18" charset="0"/>
                        </a:rPr>
                        <m:t>)</m:t>
                      </m:r>
                    </m:oMath>
                  </m:oMathPara>
                </a14:m>
                <a:endParaRPr lang="en-US" altLang="zh-CN" dirty="0">
                  <a:latin typeface="+mn-ea"/>
                </a:endParaRPr>
              </a:p>
              <a:p>
                <a:pPr algn="just" eaLnBrk="0" latinLnBrk="0" hangingPunct="0">
                  <a:lnSpc>
                    <a:spcPct val="150000"/>
                  </a:lnSpc>
                  <a:spcBef>
                    <a:spcPts val="24"/>
                  </a:spcBef>
                </a:pPr>
                <a:endParaRPr lang="zh-CN" altLang="en-US" dirty="0">
                  <a:latin typeface="+mn-ea"/>
                </a:endParaRPr>
              </a:p>
            </p:txBody>
          </p:sp>
        </mc:Choice>
        <mc:Fallback xmlns="">
          <p:sp>
            <p:nvSpPr>
              <p:cNvPr id="14" name="직사각형 13"/>
              <p:cNvSpPr>
                <a:spLocks noRot="1" noChangeAspect="1" noMove="1" noResize="1" noEditPoints="1" noAdjustHandles="1" noChangeArrowheads="1" noChangeShapeType="1" noTextEdit="1"/>
              </p:cNvSpPr>
              <p:nvPr/>
            </p:nvSpPr>
            <p:spPr>
              <a:xfrm>
                <a:off x="1747137" y="5043853"/>
                <a:ext cx="9900157" cy="1661993"/>
              </a:xfrm>
              <a:prstGeom prst="rect">
                <a:avLst/>
              </a:prstGeom>
              <a:blipFill>
                <a:blip r:embed="rId9"/>
                <a:stretch>
                  <a:fillRect l="-554"/>
                </a:stretch>
              </a:blipFill>
            </p:spPr>
            <p:txBody>
              <a:bodyPr/>
              <a:lstStyle/>
              <a:p>
                <a:r>
                  <a:rPr lang="ko-KR" altLang="en-US">
                    <a:noFill/>
                  </a:rPr>
                  <a:t> </a:t>
                </a:r>
              </a:p>
            </p:txBody>
          </p:sp>
        </mc:Fallback>
      </mc:AlternateContent>
      <p:sp>
        <p:nvSpPr>
          <p:cNvPr id="17" name="AutoShape 5"/>
          <p:cNvSpPr>
            <a:spLocks noChangeArrowheads="1"/>
          </p:cNvSpPr>
          <p:nvPr/>
        </p:nvSpPr>
        <p:spPr bwMode="auto">
          <a:xfrm>
            <a:off x="1246864" y="1584278"/>
            <a:ext cx="554761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개별값</a:t>
            </a:r>
            <a:r>
              <a:rPr lang="ko-KR" altLang="en-US" b="1" dirty="0">
                <a:latin typeface="+mj-ea"/>
                <a:ea typeface="+mj-ea"/>
              </a:rPr>
              <a:t> 예측의 표준오차 </a:t>
            </a:r>
            <a:r>
              <a:rPr lang="en-US" altLang="ko-KR" b="1" dirty="0">
                <a:latin typeface="+mj-ea"/>
                <a:ea typeface="+mj-ea"/>
              </a:rPr>
              <a:t>&gt;</a:t>
            </a:r>
            <a:r>
              <a:rPr lang="ko-KR" altLang="en-US" b="1" dirty="0">
                <a:latin typeface="+mj-ea"/>
                <a:ea typeface="+mj-ea"/>
              </a:rPr>
              <a:t> 평균값 예측의 표준오차</a:t>
            </a:r>
            <a:endParaRPr lang="en-US" altLang="ko-KR" b="1" dirty="0">
              <a:latin typeface="+mj-ea"/>
              <a:ea typeface="+mj-ea"/>
            </a:endParaRPr>
          </a:p>
        </p:txBody>
      </p:sp>
      <p:cxnSp>
        <p:nvCxnSpPr>
          <p:cNvPr id="5" name="직선 연결선 4"/>
          <p:cNvCxnSpPr/>
          <p:nvPr/>
        </p:nvCxnSpPr>
        <p:spPr>
          <a:xfrm>
            <a:off x="5486400" y="6258560"/>
            <a:ext cx="130808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778501" y="6258560"/>
            <a:ext cx="1744980" cy="369332"/>
          </a:xfrm>
          <a:prstGeom prst="rect">
            <a:avLst/>
          </a:prstGeom>
          <a:noFill/>
        </p:spPr>
        <p:txBody>
          <a:bodyPr wrap="square" rtlCol="0">
            <a:spAutoFit/>
          </a:bodyPr>
          <a:lstStyle/>
          <a:p>
            <a:r>
              <a:rPr lang="ko-KR" altLang="en-US" dirty="0"/>
              <a:t>평균값</a:t>
            </a:r>
          </a:p>
        </p:txBody>
      </p:sp>
      <p:cxnSp>
        <p:nvCxnSpPr>
          <p:cNvPr id="19" name="직선 연결선 18"/>
          <p:cNvCxnSpPr/>
          <p:nvPr/>
        </p:nvCxnSpPr>
        <p:spPr>
          <a:xfrm>
            <a:off x="5486400" y="6627892"/>
            <a:ext cx="326136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904312" y="6443226"/>
            <a:ext cx="1255688" cy="369332"/>
          </a:xfrm>
          <a:prstGeom prst="rect">
            <a:avLst/>
          </a:prstGeom>
          <a:noFill/>
        </p:spPr>
        <p:txBody>
          <a:bodyPr wrap="square" rtlCol="0">
            <a:spAutoFit/>
          </a:bodyPr>
          <a:lstStyle/>
          <a:p>
            <a:r>
              <a:rPr lang="ko-KR" altLang="en-US" dirty="0" err="1"/>
              <a:t>개별값</a:t>
            </a:r>
            <a:endParaRPr lang="ko-KR" altLang="en-US" dirty="0"/>
          </a:p>
        </p:txBody>
      </p:sp>
    </p:spTree>
    <p:extLst>
      <p:ext uri="{BB962C8B-B14F-4D97-AF65-F5344CB8AC3E}">
        <p14:creationId xmlns:p14="http://schemas.microsoft.com/office/powerpoint/2010/main" val="3731096311"/>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4" name="제목 17"/>
          <p:cNvSpPr>
            <a:spLocks noGrp="1"/>
          </p:cNvSpPr>
          <p:nvPr>
            <p:ph type="title"/>
          </p:nvPr>
        </p:nvSpPr>
        <p:spPr/>
        <p:txBody>
          <a:bodyPr/>
          <a:lstStyle/>
          <a:p>
            <a:r>
              <a:rPr lang="en-US" altLang="ko-KR" sz="4000" dirty="0">
                <a:cs typeface="맑은 고딕"/>
              </a:rPr>
              <a:t>3. </a:t>
            </a:r>
            <a:r>
              <a:rPr lang="ko-KR" altLang="en-US" sz="4000" dirty="0" err="1">
                <a:cs typeface="맑은 고딕"/>
              </a:rPr>
              <a:t>개별값</a:t>
            </a:r>
            <a:r>
              <a:rPr lang="ko-KR" altLang="en-US" sz="4000" dirty="0">
                <a:cs typeface="맑은 고딕"/>
              </a:rPr>
              <a:t> 예측과 평균값 예측</a:t>
            </a:r>
          </a:p>
        </p:txBody>
      </p:sp>
      <p:pic>
        <p:nvPicPr>
          <p:cNvPr id="4" name="그림 3"/>
          <p:cNvPicPr>
            <a:picLocks noChangeAspect="1"/>
          </p:cNvPicPr>
          <p:nvPr/>
        </p:nvPicPr>
        <p:blipFill>
          <a:blip r:embed="rId2" cstate="print"/>
          <a:stretch>
            <a:fillRect/>
          </a:stretch>
        </p:blipFill>
        <p:spPr>
          <a:xfrm>
            <a:off x="1946403" y="2597472"/>
            <a:ext cx="8283443" cy="1263576"/>
          </a:xfrm>
          <a:prstGeom prst="rect">
            <a:avLst/>
          </a:prstGeom>
        </p:spPr>
      </p:pic>
      <p:pic>
        <p:nvPicPr>
          <p:cNvPr id="5" name="그림 4"/>
          <p:cNvPicPr>
            <a:picLocks noChangeAspect="1"/>
          </p:cNvPicPr>
          <p:nvPr/>
        </p:nvPicPr>
        <p:blipFill>
          <a:blip r:embed="rId3" cstate="print"/>
          <a:stretch>
            <a:fillRect/>
          </a:stretch>
        </p:blipFill>
        <p:spPr>
          <a:xfrm>
            <a:off x="1970856" y="4437112"/>
            <a:ext cx="8229600" cy="1512168"/>
          </a:xfrm>
          <a:prstGeom prst="rect">
            <a:avLst/>
          </a:prstGeom>
        </p:spPr>
      </p:pic>
      <p:sp>
        <p:nvSpPr>
          <p:cNvPr id="9" name="AutoShape 5"/>
          <p:cNvSpPr>
            <a:spLocks noChangeArrowheads="1"/>
          </p:cNvSpPr>
          <p:nvPr/>
        </p:nvSpPr>
        <p:spPr bwMode="auto">
          <a:xfrm>
            <a:off x="1988544" y="1609073"/>
            <a:ext cx="6901456" cy="412335"/>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개별값</a:t>
            </a:r>
            <a:r>
              <a:rPr lang="ko-KR" altLang="en-US" b="1" dirty="0">
                <a:latin typeface="+mj-ea"/>
                <a:ea typeface="+mj-ea"/>
              </a:rPr>
              <a:t> 예측의 </a:t>
            </a:r>
            <a:r>
              <a:rPr lang="ko-KR" altLang="en-US" b="1" dirty="0" err="1">
                <a:latin typeface="+mj-ea"/>
                <a:ea typeface="+mj-ea"/>
              </a:rPr>
              <a:t>예측구간</a:t>
            </a:r>
            <a:r>
              <a:rPr lang="en-US" altLang="ko-KR" b="1" dirty="0">
                <a:latin typeface="+mj-ea"/>
                <a:ea typeface="+mj-ea"/>
              </a:rPr>
              <a:t>,</a:t>
            </a:r>
            <a:r>
              <a:rPr lang="ko-KR" altLang="en-US" b="1" dirty="0">
                <a:latin typeface="+mj-ea"/>
                <a:ea typeface="+mj-ea"/>
              </a:rPr>
              <a:t> 평균값 예측의 예측구간</a:t>
            </a:r>
            <a:endParaRPr lang="en-US" altLang="ko-KR" b="1" dirty="0">
              <a:latin typeface="+mj-ea"/>
              <a:ea typeface="+mj-ea"/>
            </a:endParaRPr>
          </a:p>
        </p:txBody>
      </p:sp>
    </p:spTree>
    <p:extLst>
      <p:ext uri="{BB962C8B-B14F-4D97-AF65-F5344CB8AC3E}">
        <p14:creationId xmlns:p14="http://schemas.microsoft.com/office/powerpoint/2010/main" val="1200012421"/>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ext Box 665"/>
          <p:cNvSpPr txBox="1">
            <a:spLocks noChangeArrowheads="1"/>
          </p:cNvSpPr>
          <p:nvPr/>
        </p:nvSpPr>
        <p:spPr bwMode="auto">
          <a:xfrm>
            <a:off x="2095500" y="2326636"/>
            <a:ext cx="3810000" cy="454292"/>
          </a:xfrm>
          <a:prstGeom prst="rect">
            <a:avLst/>
          </a:prstGeom>
          <a:noFill/>
          <a:ln w="9525">
            <a:noFill/>
            <a:miter lim="800000"/>
            <a:headEnd/>
            <a:tailEnd/>
          </a:ln>
        </p:spPr>
        <p:txBody>
          <a:bodyPr>
            <a:spAutoFit/>
          </a:bodyPr>
          <a:lstStyle/>
          <a:p>
            <a:pPr eaLnBrk="0" latinLnBrk="0" hangingPunct="0">
              <a:lnSpc>
                <a:spcPct val="150000"/>
              </a:lnSpc>
              <a:spcBef>
                <a:spcPts val="24"/>
              </a:spcBef>
            </a:pPr>
            <a:r>
              <a:rPr lang="ko-KR" altLang="en-US" dirty="0">
                <a:ea typeface="맑은 고딕"/>
                <a:cs typeface="맑은 고딕"/>
              </a:rPr>
              <a:t>인접한 </a:t>
            </a:r>
            <a:r>
              <a:rPr lang="ko-KR" altLang="en-US" dirty="0" err="1">
                <a:ea typeface="맑은 고딕"/>
                <a:cs typeface="맑은 고딕"/>
              </a:rPr>
              <a:t>잔차간</a:t>
            </a:r>
            <a:r>
              <a:rPr lang="ko-KR" altLang="en-US" dirty="0">
                <a:ea typeface="맑은 고딕"/>
                <a:cs typeface="맑은 고딕"/>
              </a:rPr>
              <a:t> 상관관계</a:t>
            </a:r>
            <a:endParaRPr lang="zh-CN" altLang="en-US" dirty="0">
              <a:ea typeface="SimSun" pitchFamily="2" charset="-122"/>
            </a:endParaRPr>
          </a:p>
        </p:txBody>
      </p:sp>
      <p:grpSp>
        <p:nvGrpSpPr>
          <p:cNvPr id="111618" name="Group 671"/>
          <p:cNvGrpSpPr>
            <a:grpSpLocks/>
          </p:cNvGrpSpPr>
          <p:nvPr/>
        </p:nvGrpSpPr>
        <p:grpSpPr bwMode="auto">
          <a:xfrm>
            <a:off x="6005513" y="3943078"/>
            <a:ext cx="3657600" cy="854075"/>
            <a:chOff x="2880" y="2649"/>
            <a:chExt cx="2304" cy="538"/>
          </a:xfrm>
        </p:grpSpPr>
        <p:sp>
          <p:nvSpPr>
            <p:cNvPr id="71686" name="Text Box 6"/>
            <p:cNvSpPr txBox="1">
              <a:spLocks noChangeArrowheads="1"/>
            </p:cNvSpPr>
            <p:nvPr/>
          </p:nvSpPr>
          <p:spPr bwMode="auto">
            <a:xfrm>
              <a:off x="2880" y="2649"/>
              <a:ext cx="2256" cy="538"/>
            </a:xfrm>
            <a:prstGeom prst="rect">
              <a:avLst/>
            </a:prstGeom>
            <a:solidFill>
              <a:srgbClr val="F5D7F5"/>
            </a:solidFill>
            <a:ln w="9525">
              <a:noFill/>
              <a:miter lim="800000"/>
              <a:headEnd/>
              <a:tailEnd/>
            </a:ln>
            <a:effectLst>
              <a:prstShdw prst="shdw17" dist="107763" dir="2700000">
                <a:srgbClr val="F5D7F5">
                  <a:gamma/>
                  <a:shade val="60000"/>
                  <a:invGamma/>
                </a:srgbClr>
              </a:prstShdw>
            </a:effectLst>
          </p:spPr>
          <p:txBody>
            <a:bodyPr>
              <a:spAutoFit/>
            </a:bodyPr>
            <a:lstStyle/>
            <a:p>
              <a:pPr eaLnBrk="0" latinLnBrk="0" hangingPunct="0">
                <a:spcBef>
                  <a:spcPct val="50000"/>
                </a:spcBef>
                <a:defRPr/>
              </a:pPr>
              <a:r>
                <a:rPr lang="en-US" altLang="ko-KR" sz="2000" b="1" dirty="0">
                  <a:latin typeface="+mj-lt"/>
                </a:rPr>
                <a:t>+    +</a:t>
              </a:r>
            </a:p>
            <a:p>
              <a:pPr eaLnBrk="0" latinLnBrk="0" hangingPunct="0">
                <a:spcBef>
                  <a:spcPct val="50000"/>
                </a:spcBef>
                <a:defRPr/>
              </a:pPr>
              <a:r>
                <a:rPr lang="en-US" altLang="ko-KR" sz="2000" b="1" dirty="0">
                  <a:latin typeface="+mj-lt"/>
                </a:rPr>
                <a:t> -    </a:t>
              </a:r>
              <a:r>
                <a:rPr lang="en-US" altLang="ko-KR" sz="1400" b="1" dirty="0">
                  <a:latin typeface="+mj-lt"/>
                </a:rPr>
                <a:t> </a:t>
              </a:r>
              <a:r>
                <a:rPr lang="en-US" altLang="ko-KR" sz="2000" b="1" dirty="0">
                  <a:latin typeface="+mj-lt"/>
                </a:rPr>
                <a:t>-</a:t>
              </a:r>
            </a:p>
          </p:txBody>
        </p:sp>
        <p:sp>
          <p:nvSpPr>
            <p:cNvPr id="111642" name="AutoShape 668"/>
            <p:cNvSpPr>
              <a:spLocks noChangeArrowheads="1"/>
            </p:cNvSpPr>
            <p:nvPr/>
          </p:nvSpPr>
          <p:spPr bwMode="auto">
            <a:xfrm>
              <a:off x="3114" y="2721"/>
              <a:ext cx="144" cy="144"/>
            </a:xfrm>
            <a:prstGeom prst="rightArrow">
              <a:avLst>
                <a:gd name="adj1" fmla="val 50000"/>
                <a:gd name="adj2" fmla="val 25000"/>
              </a:avLst>
            </a:prstGeom>
            <a:solidFill>
              <a:srgbClr val="FF0000"/>
            </a:solidFill>
            <a:ln w="9525">
              <a:noFill/>
              <a:miter lim="800000"/>
              <a:headEnd/>
              <a:tailEnd/>
            </a:ln>
          </p:spPr>
          <p:txBody>
            <a:bodyPr wrap="none" anchor="ctr"/>
            <a:lstStyle/>
            <a:p>
              <a:pPr eaLnBrk="0" latinLnBrk="0" hangingPunct="0"/>
              <a:endParaRPr lang="ko-KR" altLang="en-US" sz="2000" b="1">
                <a:ea typeface="맑은 고딕"/>
                <a:cs typeface="맑은 고딕"/>
              </a:endParaRPr>
            </a:p>
          </p:txBody>
        </p:sp>
        <p:sp>
          <p:nvSpPr>
            <p:cNvPr id="111643" name="AutoShape 669"/>
            <p:cNvSpPr>
              <a:spLocks noChangeArrowheads="1"/>
            </p:cNvSpPr>
            <p:nvPr/>
          </p:nvSpPr>
          <p:spPr bwMode="auto">
            <a:xfrm>
              <a:off x="3124" y="2997"/>
              <a:ext cx="144" cy="144"/>
            </a:xfrm>
            <a:prstGeom prst="rightArrow">
              <a:avLst>
                <a:gd name="adj1" fmla="val 50000"/>
                <a:gd name="adj2" fmla="val 25000"/>
              </a:avLst>
            </a:prstGeom>
            <a:solidFill>
              <a:srgbClr val="FF0000"/>
            </a:solidFill>
            <a:ln w="9525">
              <a:noFill/>
              <a:miter lim="800000"/>
              <a:headEnd/>
              <a:tailEnd/>
            </a:ln>
          </p:spPr>
          <p:txBody>
            <a:bodyPr wrap="none" anchor="ctr"/>
            <a:lstStyle/>
            <a:p>
              <a:pPr eaLnBrk="0" latinLnBrk="0" hangingPunct="0"/>
              <a:endParaRPr lang="ko-KR" altLang="en-US" sz="2000" b="1">
                <a:ea typeface="맑은 고딕"/>
                <a:cs typeface="맑은 고딕"/>
              </a:endParaRPr>
            </a:p>
          </p:txBody>
        </p:sp>
        <p:sp>
          <p:nvSpPr>
            <p:cNvPr id="111644" name="Rectangle 670"/>
            <p:cNvSpPr>
              <a:spLocks noChangeArrowheads="1"/>
            </p:cNvSpPr>
            <p:nvPr/>
          </p:nvSpPr>
          <p:spPr bwMode="auto">
            <a:xfrm>
              <a:off x="3504" y="2704"/>
              <a:ext cx="1680" cy="384"/>
            </a:xfrm>
            <a:prstGeom prst="rect">
              <a:avLst/>
            </a:prstGeom>
            <a:noFill/>
            <a:ln w="9525">
              <a:noFill/>
              <a:miter lim="800000"/>
              <a:headEnd/>
              <a:tailEnd/>
            </a:ln>
          </p:spPr>
          <p:txBody>
            <a:bodyPr wrap="none" anchor="ctr"/>
            <a:lstStyle/>
            <a:p>
              <a:pPr algn="ctr" eaLnBrk="0" latinLnBrk="0" hangingPunct="0"/>
              <a:r>
                <a:rPr lang="ko-KR" altLang="en-US" sz="2000" dirty="0">
                  <a:ea typeface="맑은 고딕"/>
                  <a:cs typeface="맑은 고딕"/>
                </a:rPr>
                <a:t>양의 계열상관을 띤다  </a:t>
              </a:r>
              <a:endParaRPr lang="zh-CN" altLang="en-US" sz="2000" dirty="0">
                <a:ea typeface="SimSun" pitchFamily="2" charset="-122"/>
              </a:endParaRPr>
            </a:p>
          </p:txBody>
        </p:sp>
      </p:grpSp>
      <p:grpSp>
        <p:nvGrpSpPr>
          <p:cNvPr id="111619" name="Group 672"/>
          <p:cNvGrpSpPr>
            <a:grpSpLocks/>
          </p:cNvGrpSpPr>
          <p:nvPr/>
        </p:nvGrpSpPr>
        <p:grpSpPr bwMode="auto">
          <a:xfrm>
            <a:off x="6019801" y="5087268"/>
            <a:ext cx="3643313" cy="862013"/>
            <a:chOff x="2880" y="2649"/>
            <a:chExt cx="2295" cy="543"/>
          </a:xfrm>
        </p:grpSpPr>
        <p:sp>
          <p:nvSpPr>
            <p:cNvPr id="72353" name="Text Box 673"/>
            <p:cNvSpPr txBox="1">
              <a:spLocks noChangeArrowheads="1"/>
            </p:cNvSpPr>
            <p:nvPr/>
          </p:nvSpPr>
          <p:spPr bwMode="auto">
            <a:xfrm>
              <a:off x="2880" y="2649"/>
              <a:ext cx="2256" cy="543"/>
            </a:xfrm>
            <a:prstGeom prst="rect">
              <a:avLst/>
            </a:prstGeom>
            <a:solidFill>
              <a:srgbClr val="F5D7F5"/>
            </a:solidFill>
            <a:ln w="9525">
              <a:noFill/>
              <a:miter lim="800000"/>
              <a:headEnd/>
              <a:tailEnd/>
            </a:ln>
            <a:effectLst>
              <a:prstShdw prst="shdw17" dist="107763" dir="2700000">
                <a:srgbClr val="F5D7F5">
                  <a:gamma/>
                  <a:shade val="60000"/>
                  <a:invGamma/>
                </a:srgbClr>
              </a:prstShdw>
            </a:effectLst>
          </p:spPr>
          <p:txBody>
            <a:bodyPr>
              <a:spAutoFit/>
            </a:bodyPr>
            <a:lstStyle/>
            <a:p>
              <a:pPr eaLnBrk="0" latinLnBrk="0" hangingPunct="0">
                <a:spcBef>
                  <a:spcPct val="50000"/>
                </a:spcBef>
                <a:defRPr/>
              </a:pPr>
              <a:r>
                <a:rPr lang="en-US" altLang="ko-KR" sz="2000" b="1" dirty="0">
                  <a:latin typeface="+mj-lt"/>
                </a:rPr>
                <a:t> +   </a:t>
              </a:r>
              <a:r>
                <a:rPr lang="en-US" altLang="ko-KR" sz="1400" b="1" dirty="0">
                  <a:latin typeface="+mj-lt"/>
                </a:rPr>
                <a:t> </a:t>
              </a:r>
              <a:r>
                <a:rPr lang="en-US" altLang="ko-KR" sz="2000" b="1" dirty="0">
                  <a:latin typeface="+mj-lt"/>
                </a:rPr>
                <a:t>-</a:t>
              </a:r>
            </a:p>
            <a:p>
              <a:pPr eaLnBrk="0" latinLnBrk="0" hangingPunct="0">
                <a:spcBef>
                  <a:spcPct val="50000"/>
                </a:spcBef>
                <a:defRPr/>
              </a:pPr>
              <a:r>
                <a:rPr lang="en-US" altLang="ko-KR" sz="900" b="1" dirty="0">
                  <a:latin typeface="+mj-lt"/>
                </a:rPr>
                <a:t>   </a:t>
              </a:r>
              <a:r>
                <a:rPr lang="en-US" altLang="ko-KR" sz="2000" b="1" dirty="0">
                  <a:latin typeface="+mj-lt"/>
                </a:rPr>
                <a:t>-    +</a:t>
              </a:r>
            </a:p>
          </p:txBody>
        </p:sp>
        <p:sp>
          <p:nvSpPr>
            <p:cNvPr id="111638" name="AutoShape 674"/>
            <p:cNvSpPr>
              <a:spLocks noChangeArrowheads="1"/>
            </p:cNvSpPr>
            <p:nvPr/>
          </p:nvSpPr>
          <p:spPr bwMode="auto">
            <a:xfrm>
              <a:off x="3137" y="2728"/>
              <a:ext cx="144" cy="144"/>
            </a:xfrm>
            <a:prstGeom prst="rightArrow">
              <a:avLst>
                <a:gd name="adj1" fmla="val 50000"/>
                <a:gd name="adj2" fmla="val 25000"/>
              </a:avLst>
            </a:prstGeom>
            <a:solidFill>
              <a:srgbClr val="FF0000"/>
            </a:solidFill>
            <a:ln w="9525">
              <a:noFill/>
              <a:miter lim="800000"/>
              <a:headEnd/>
              <a:tailEnd/>
            </a:ln>
          </p:spPr>
          <p:txBody>
            <a:bodyPr wrap="none" anchor="ctr"/>
            <a:lstStyle/>
            <a:p>
              <a:pPr eaLnBrk="0" latinLnBrk="0" hangingPunct="0"/>
              <a:endParaRPr lang="ko-KR" altLang="en-US">
                <a:ea typeface="맑은 고딕"/>
                <a:cs typeface="맑은 고딕"/>
              </a:endParaRPr>
            </a:p>
          </p:txBody>
        </p:sp>
        <p:sp>
          <p:nvSpPr>
            <p:cNvPr id="111639" name="AutoShape 675"/>
            <p:cNvSpPr>
              <a:spLocks noChangeArrowheads="1"/>
            </p:cNvSpPr>
            <p:nvPr/>
          </p:nvSpPr>
          <p:spPr bwMode="auto">
            <a:xfrm>
              <a:off x="3124" y="3010"/>
              <a:ext cx="144" cy="144"/>
            </a:xfrm>
            <a:prstGeom prst="rightArrow">
              <a:avLst>
                <a:gd name="adj1" fmla="val 50000"/>
                <a:gd name="adj2" fmla="val 25000"/>
              </a:avLst>
            </a:prstGeom>
            <a:solidFill>
              <a:srgbClr val="FF0000"/>
            </a:solidFill>
            <a:ln w="9525">
              <a:noFill/>
              <a:miter lim="800000"/>
              <a:headEnd/>
              <a:tailEnd/>
            </a:ln>
          </p:spPr>
          <p:txBody>
            <a:bodyPr wrap="none" anchor="ctr"/>
            <a:lstStyle/>
            <a:p>
              <a:pPr eaLnBrk="0" latinLnBrk="0" hangingPunct="0"/>
              <a:endParaRPr lang="ko-KR" altLang="en-US">
                <a:ea typeface="맑은 고딕"/>
                <a:cs typeface="맑은 고딕"/>
              </a:endParaRPr>
            </a:p>
          </p:txBody>
        </p:sp>
        <p:sp>
          <p:nvSpPr>
            <p:cNvPr id="111640" name="Rectangle 676"/>
            <p:cNvSpPr>
              <a:spLocks noChangeArrowheads="1"/>
            </p:cNvSpPr>
            <p:nvPr/>
          </p:nvSpPr>
          <p:spPr bwMode="auto">
            <a:xfrm>
              <a:off x="3495" y="2704"/>
              <a:ext cx="1680" cy="384"/>
            </a:xfrm>
            <a:prstGeom prst="rect">
              <a:avLst/>
            </a:prstGeom>
            <a:noFill/>
            <a:ln w="9525">
              <a:noFill/>
              <a:miter lim="800000"/>
              <a:headEnd/>
              <a:tailEnd/>
            </a:ln>
          </p:spPr>
          <p:txBody>
            <a:bodyPr wrap="none" anchor="ctr"/>
            <a:lstStyle/>
            <a:p>
              <a:pPr algn="ctr" eaLnBrk="0" latinLnBrk="0" hangingPunct="0"/>
              <a:r>
                <a:rPr lang="ko-KR" altLang="en-US" sz="2000" dirty="0">
                  <a:ea typeface="맑은 고딕"/>
                  <a:cs typeface="맑은 고딕"/>
                </a:rPr>
                <a:t>음의 계열상관을 띤다  </a:t>
              </a:r>
              <a:endParaRPr lang="zh-CN" altLang="en-US" sz="2000" dirty="0">
                <a:ea typeface="SimSun" pitchFamily="2" charset="-122"/>
              </a:endParaRPr>
            </a:p>
          </p:txBody>
        </p:sp>
      </p:grpSp>
      <p:grpSp>
        <p:nvGrpSpPr>
          <p:cNvPr id="111620" name="Group 828"/>
          <p:cNvGrpSpPr>
            <a:grpSpLocks/>
          </p:cNvGrpSpPr>
          <p:nvPr/>
        </p:nvGrpSpPr>
        <p:grpSpPr bwMode="auto">
          <a:xfrm>
            <a:off x="2152652" y="2836962"/>
            <a:ext cx="8312148" cy="2608263"/>
            <a:chOff x="228" y="1629"/>
            <a:chExt cx="4908" cy="1643"/>
          </a:xfrm>
        </p:grpSpPr>
        <p:sp>
          <p:nvSpPr>
            <p:cNvPr id="111622" name="Rectangle 661"/>
            <p:cNvSpPr>
              <a:spLocks noChangeArrowheads="1"/>
            </p:cNvSpPr>
            <p:nvPr/>
          </p:nvSpPr>
          <p:spPr bwMode="auto">
            <a:xfrm>
              <a:off x="2485" y="1629"/>
              <a:ext cx="2651" cy="554"/>
            </a:xfrm>
            <a:prstGeom prst="rect">
              <a:avLst/>
            </a:prstGeom>
            <a:noFill/>
            <a:ln w="9525">
              <a:solidFill>
                <a:srgbClr val="008000"/>
              </a:solidFill>
              <a:miter lim="800000"/>
              <a:headEnd/>
              <a:tailEnd/>
            </a:ln>
          </p:spPr>
          <p:txBody>
            <a:bodyPr wrap="none" anchor="ctr"/>
            <a:lstStyle/>
            <a:p>
              <a:pPr algn="just" eaLnBrk="0" latinLnBrk="0" hangingPunct="0">
                <a:lnSpc>
                  <a:spcPct val="150000"/>
                </a:lnSpc>
                <a:spcBef>
                  <a:spcPts val="42"/>
                </a:spcBef>
              </a:pPr>
              <a:r>
                <a:rPr lang="ko-KR" altLang="en-US" dirty="0">
                  <a:ea typeface="맑은 고딕"/>
                  <a:cs typeface="맑은 고딕"/>
                </a:rPr>
                <a:t>인접한 </a:t>
              </a:r>
              <a:r>
                <a:rPr lang="ko-KR" altLang="en-US" dirty="0" err="1">
                  <a:ea typeface="맑은 고딕"/>
                  <a:cs typeface="맑은 고딕"/>
                </a:rPr>
                <a:t>잔차간</a:t>
              </a:r>
              <a:r>
                <a:rPr lang="ko-KR" altLang="en-US" dirty="0">
                  <a:ea typeface="맑은 고딕"/>
                  <a:cs typeface="맑은 고딕"/>
                </a:rPr>
                <a:t> 부호를 비교</a:t>
              </a:r>
              <a:r>
                <a:rPr lang="en-US" altLang="ko-KR" dirty="0">
                  <a:ea typeface="맑은 고딕"/>
                  <a:cs typeface="맑은 고딕"/>
                </a:rPr>
                <a:t>:</a:t>
              </a:r>
            </a:p>
            <a:p>
              <a:pPr algn="just" eaLnBrk="0" latinLnBrk="0" hangingPunct="0">
                <a:lnSpc>
                  <a:spcPct val="150000"/>
                </a:lnSpc>
                <a:spcBef>
                  <a:spcPts val="42"/>
                </a:spcBef>
              </a:pPr>
              <a:r>
                <a:rPr lang="ko-KR" altLang="en-US" dirty="0">
                  <a:ea typeface="맑은 고딕"/>
                  <a:cs typeface="맑은 고딕"/>
                </a:rPr>
                <a:t>같은 부호묶음을 하나의 </a:t>
              </a:r>
              <a:r>
                <a:rPr lang="ko-KR" altLang="en-US" dirty="0" err="1">
                  <a:ea typeface="맑은 고딕"/>
                  <a:cs typeface="맑은 고딕"/>
                </a:rPr>
                <a:t>런</a:t>
              </a:r>
              <a:r>
                <a:rPr lang="en-US" altLang="ko-KR" dirty="0">
                  <a:ea typeface="맑은 고딕"/>
                  <a:cs typeface="맑은 고딕"/>
                </a:rPr>
                <a:t>(run</a:t>
              </a:r>
              <a:r>
                <a:rPr lang="en-US" altLang="ko-KR" dirty="0">
                  <a:solidFill>
                    <a:srgbClr val="009900"/>
                  </a:solidFill>
                  <a:ea typeface="맑은 고딕"/>
                  <a:cs typeface="맑은 고딕"/>
                </a:rPr>
                <a:t>)</a:t>
              </a:r>
              <a:r>
                <a:rPr lang="ko-KR" altLang="en-US" dirty="0">
                  <a:ea typeface="맑은 고딕"/>
                  <a:cs typeface="맑은 고딕"/>
                </a:rPr>
                <a:t>으로 정의</a:t>
              </a:r>
              <a:endParaRPr lang="zh-CN" altLang="en-US" dirty="0">
                <a:ea typeface="SimSun" pitchFamily="2" charset="-122"/>
              </a:endParaRPr>
            </a:p>
          </p:txBody>
        </p:sp>
        <p:sp>
          <p:nvSpPr>
            <p:cNvPr id="111623" name="Oval 664"/>
            <p:cNvSpPr>
              <a:spLocks noChangeArrowheads="1"/>
            </p:cNvSpPr>
            <p:nvPr/>
          </p:nvSpPr>
          <p:spPr bwMode="auto">
            <a:xfrm rot="1800000" flipH="1">
              <a:off x="1084" y="1744"/>
              <a:ext cx="764" cy="1142"/>
            </a:xfrm>
            <a:prstGeom prst="ellipse">
              <a:avLst/>
            </a:prstGeom>
            <a:noFill/>
            <a:ln w="25400">
              <a:solidFill>
                <a:srgbClr val="FF0000"/>
              </a:solidFill>
              <a:prstDash val="sysDot"/>
              <a:round/>
              <a:headEnd/>
              <a:tailEnd/>
            </a:ln>
          </p:spPr>
          <p:txBody>
            <a:bodyPr wrap="none" anchor="ctr"/>
            <a:lstStyle/>
            <a:p>
              <a:pPr eaLnBrk="0" latinLnBrk="0" hangingPunct="0"/>
              <a:endParaRPr lang="ko-KR" altLang="en-US">
                <a:ea typeface="맑은 고딕"/>
                <a:cs typeface="맑은 고딕"/>
              </a:endParaRPr>
            </a:p>
          </p:txBody>
        </p:sp>
        <p:sp>
          <p:nvSpPr>
            <p:cNvPr id="111624" name="Oval 666"/>
            <p:cNvSpPr>
              <a:spLocks noChangeArrowheads="1"/>
            </p:cNvSpPr>
            <p:nvPr/>
          </p:nvSpPr>
          <p:spPr bwMode="auto">
            <a:xfrm rot="1800000">
              <a:off x="228" y="2675"/>
              <a:ext cx="1019" cy="597"/>
            </a:xfrm>
            <a:prstGeom prst="ellipse">
              <a:avLst/>
            </a:prstGeom>
            <a:noFill/>
            <a:ln w="25400">
              <a:solidFill>
                <a:srgbClr val="0000FF"/>
              </a:solidFill>
              <a:prstDash val="sysDot"/>
              <a:round/>
              <a:headEnd/>
              <a:tailEnd/>
            </a:ln>
          </p:spPr>
          <p:txBody>
            <a:bodyPr wrap="none" anchor="ctr"/>
            <a:lstStyle/>
            <a:p>
              <a:pPr eaLnBrk="0" latinLnBrk="0" hangingPunct="0"/>
              <a:endParaRPr lang="ko-KR" altLang="en-US">
                <a:ea typeface="맑은 고딕"/>
                <a:cs typeface="맑은 고딕"/>
              </a:endParaRPr>
            </a:p>
          </p:txBody>
        </p:sp>
        <p:sp>
          <p:nvSpPr>
            <p:cNvPr id="111625" name="Line 679"/>
            <p:cNvSpPr>
              <a:spLocks noChangeShapeType="1"/>
            </p:cNvSpPr>
            <p:nvPr/>
          </p:nvSpPr>
          <p:spPr bwMode="auto">
            <a:xfrm>
              <a:off x="654" y="2921"/>
              <a:ext cx="0" cy="144"/>
            </a:xfrm>
            <a:prstGeom prst="line">
              <a:avLst/>
            </a:prstGeom>
            <a:noFill/>
            <a:ln w="28575">
              <a:solidFill>
                <a:srgbClr val="0000FF"/>
              </a:solidFill>
              <a:prstDash val="sysDot"/>
              <a:round/>
              <a:headEnd/>
              <a:tailEnd/>
            </a:ln>
          </p:spPr>
          <p:txBody>
            <a:bodyPr/>
            <a:lstStyle/>
            <a:p>
              <a:endParaRPr lang="ko-KR" altLang="en-US"/>
            </a:p>
          </p:txBody>
        </p:sp>
        <p:sp>
          <p:nvSpPr>
            <p:cNvPr id="111626" name="Oval 815"/>
            <p:cNvSpPr>
              <a:spLocks noChangeArrowheads="1"/>
            </p:cNvSpPr>
            <p:nvPr/>
          </p:nvSpPr>
          <p:spPr bwMode="auto">
            <a:xfrm>
              <a:off x="1014" y="3073"/>
              <a:ext cx="96" cy="96"/>
            </a:xfrm>
            <a:prstGeom prst="ellipse">
              <a:avLst/>
            </a:prstGeom>
            <a:solidFill>
              <a:schemeClr val="tx1"/>
            </a:solidFill>
            <a:ln w="9525">
              <a:noFill/>
              <a:round/>
              <a:headEnd/>
              <a:tailEnd/>
            </a:ln>
          </p:spPr>
          <p:txBody>
            <a:bodyPr wrap="none" anchor="ctr"/>
            <a:lstStyle/>
            <a:p>
              <a:pPr eaLnBrk="0" latinLnBrk="0" hangingPunct="0"/>
              <a:endParaRPr lang="ko-KR" altLang="en-US">
                <a:ea typeface="맑은 고딕"/>
                <a:cs typeface="맑은 고딕"/>
              </a:endParaRPr>
            </a:p>
          </p:txBody>
        </p:sp>
        <p:sp>
          <p:nvSpPr>
            <p:cNvPr id="111627" name="Oval 816"/>
            <p:cNvSpPr>
              <a:spLocks noChangeArrowheads="1"/>
            </p:cNvSpPr>
            <p:nvPr/>
          </p:nvSpPr>
          <p:spPr bwMode="auto">
            <a:xfrm>
              <a:off x="1206" y="2169"/>
              <a:ext cx="96" cy="96"/>
            </a:xfrm>
            <a:prstGeom prst="ellipse">
              <a:avLst/>
            </a:prstGeom>
            <a:solidFill>
              <a:schemeClr val="tx1"/>
            </a:solidFill>
            <a:ln w="9525">
              <a:noFill/>
              <a:round/>
              <a:headEnd/>
              <a:tailEnd/>
            </a:ln>
          </p:spPr>
          <p:txBody>
            <a:bodyPr wrap="none" anchor="ctr"/>
            <a:lstStyle/>
            <a:p>
              <a:pPr eaLnBrk="0" latinLnBrk="0" hangingPunct="0"/>
              <a:endParaRPr lang="ko-KR" altLang="en-US">
                <a:ea typeface="맑은 고딕"/>
                <a:cs typeface="맑은 고딕"/>
              </a:endParaRPr>
            </a:p>
          </p:txBody>
        </p:sp>
        <p:sp>
          <p:nvSpPr>
            <p:cNvPr id="111628" name="Line 817"/>
            <p:cNvSpPr>
              <a:spLocks noChangeShapeType="1"/>
            </p:cNvSpPr>
            <p:nvPr/>
          </p:nvSpPr>
          <p:spPr bwMode="auto">
            <a:xfrm flipV="1">
              <a:off x="486" y="2353"/>
              <a:ext cx="1536" cy="624"/>
            </a:xfrm>
            <a:prstGeom prst="line">
              <a:avLst/>
            </a:prstGeom>
            <a:noFill/>
            <a:ln w="25400">
              <a:solidFill>
                <a:srgbClr val="993300"/>
              </a:solidFill>
              <a:round/>
              <a:headEnd/>
              <a:tailEnd/>
            </a:ln>
          </p:spPr>
          <p:txBody>
            <a:bodyPr/>
            <a:lstStyle/>
            <a:p>
              <a:endParaRPr lang="ko-KR" altLang="en-US"/>
            </a:p>
          </p:txBody>
        </p:sp>
        <p:sp>
          <p:nvSpPr>
            <p:cNvPr id="111629" name="Oval 818"/>
            <p:cNvSpPr>
              <a:spLocks noChangeArrowheads="1"/>
            </p:cNvSpPr>
            <p:nvPr/>
          </p:nvSpPr>
          <p:spPr bwMode="auto">
            <a:xfrm>
              <a:off x="1718" y="2065"/>
              <a:ext cx="96" cy="96"/>
            </a:xfrm>
            <a:prstGeom prst="ellipse">
              <a:avLst/>
            </a:prstGeom>
            <a:solidFill>
              <a:schemeClr val="tx1"/>
            </a:solidFill>
            <a:ln w="9525">
              <a:noFill/>
              <a:round/>
              <a:headEnd/>
              <a:tailEnd/>
            </a:ln>
          </p:spPr>
          <p:txBody>
            <a:bodyPr wrap="none" anchor="ctr"/>
            <a:lstStyle/>
            <a:p>
              <a:pPr eaLnBrk="0" latinLnBrk="0" hangingPunct="0"/>
              <a:endParaRPr lang="ko-KR" altLang="en-US">
                <a:ea typeface="맑은 고딕"/>
                <a:cs typeface="맑은 고딕"/>
              </a:endParaRPr>
            </a:p>
          </p:txBody>
        </p:sp>
        <p:sp>
          <p:nvSpPr>
            <p:cNvPr id="111630" name="Line 819"/>
            <p:cNvSpPr>
              <a:spLocks noChangeShapeType="1"/>
            </p:cNvSpPr>
            <p:nvPr/>
          </p:nvSpPr>
          <p:spPr bwMode="auto">
            <a:xfrm>
              <a:off x="1766" y="2137"/>
              <a:ext cx="0" cy="340"/>
            </a:xfrm>
            <a:prstGeom prst="line">
              <a:avLst/>
            </a:prstGeom>
            <a:noFill/>
            <a:ln w="28575">
              <a:solidFill>
                <a:srgbClr val="FF0000"/>
              </a:solidFill>
              <a:prstDash val="sysDot"/>
              <a:round/>
              <a:headEnd/>
              <a:tailEnd/>
            </a:ln>
          </p:spPr>
          <p:txBody>
            <a:bodyPr/>
            <a:lstStyle/>
            <a:p>
              <a:endParaRPr lang="ko-KR" altLang="en-US"/>
            </a:p>
          </p:txBody>
        </p:sp>
        <p:sp>
          <p:nvSpPr>
            <p:cNvPr id="111631" name="Oval 821"/>
            <p:cNvSpPr>
              <a:spLocks noChangeArrowheads="1"/>
            </p:cNvSpPr>
            <p:nvPr/>
          </p:nvSpPr>
          <p:spPr bwMode="auto">
            <a:xfrm>
              <a:off x="1494" y="2305"/>
              <a:ext cx="96" cy="96"/>
            </a:xfrm>
            <a:prstGeom prst="ellipse">
              <a:avLst/>
            </a:prstGeom>
            <a:solidFill>
              <a:schemeClr val="tx1"/>
            </a:solidFill>
            <a:ln w="9525">
              <a:noFill/>
              <a:round/>
              <a:headEnd/>
              <a:tailEnd/>
            </a:ln>
          </p:spPr>
          <p:txBody>
            <a:bodyPr wrap="none" anchor="ctr"/>
            <a:lstStyle/>
            <a:p>
              <a:pPr eaLnBrk="0" latinLnBrk="0" hangingPunct="0"/>
              <a:endParaRPr lang="ko-KR" altLang="en-US">
                <a:ea typeface="맑은 고딕"/>
                <a:cs typeface="맑은 고딕"/>
              </a:endParaRPr>
            </a:p>
          </p:txBody>
        </p:sp>
        <p:sp>
          <p:nvSpPr>
            <p:cNvPr id="111632" name="Oval 822"/>
            <p:cNvSpPr>
              <a:spLocks noChangeArrowheads="1"/>
            </p:cNvSpPr>
            <p:nvPr/>
          </p:nvSpPr>
          <p:spPr bwMode="auto">
            <a:xfrm>
              <a:off x="1094" y="2593"/>
              <a:ext cx="96" cy="96"/>
            </a:xfrm>
            <a:prstGeom prst="ellipse">
              <a:avLst/>
            </a:prstGeom>
            <a:solidFill>
              <a:schemeClr val="tx1"/>
            </a:solidFill>
            <a:ln w="9525">
              <a:noFill/>
              <a:round/>
              <a:headEnd/>
              <a:tailEnd/>
            </a:ln>
          </p:spPr>
          <p:txBody>
            <a:bodyPr wrap="none" anchor="ctr"/>
            <a:lstStyle/>
            <a:p>
              <a:pPr eaLnBrk="0" latinLnBrk="0" hangingPunct="0"/>
              <a:endParaRPr lang="ko-KR" altLang="en-US">
                <a:ea typeface="맑은 고딕"/>
                <a:cs typeface="맑은 고딕"/>
              </a:endParaRPr>
            </a:p>
          </p:txBody>
        </p:sp>
        <p:sp>
          <p:nvSpPr>
            <p:cNvPr id="111633" name="Oval 823"/>
            <p:cNvSpPr>
              <a:spLocks noChangeArrowheads="1"/>
            </p:cNvSpPr>
            <p:nvPr/>
          </p:nvSpPr>
          <p:spPr bwMode="auto">
            <a:xfrm>
              <a:off x="822" y="2881"/>
              <a:ext cx="96" cy="96"/>
            </a:xfrm>
            <a:prstGeom prst="ellipse">
              <a:avLst/>
            </a:prstGeom>
            <a:solidFill>
              <a:schemeClr val="tx1"/>
            </a:solidFill>
            <a:ln w="9525">
              <a:noFill/>
              <a:round/>
              <a:headEnd/>
              <a:tailEnd/>
            </a:ln>
          </p:spPr>
          <p:txBody>
            <a:bodyPr wrap="none" anchor="ctr"/>
            <a:lstStyle/>
            <a:p>
              <a:pPr eaLnBrk="0" latinLnBrk="0" hangingPunct="0"/>
              <a:endParaRPr lang="ko-KR" altLang="en-US">
                <a:ea typeface="맑은 고딕"/>
                <a:cs typeface="맑은 고딕"/>
              </a:endParaRPr>
            </a:p>
          </p:txBody>
        </p:sp>
        <p:sp>
          <p:nvSpPr>
            <p:cNvPr id="111634" name="Oval 824"/>
            <p:cNvSpPr>
              <a:spLocks noChangeArrowheads="1"/>
            </p:cNvSpPr>
            <p:nvPr/>
          </p:nvSpPr>
          <p:spPr bwMode="auto">
            <a:xfrm>
              <a:off x="606" y="3057"/>
              <a:ext cx="96" cy="96"/>
            </a:xfrm>
            <a:prstGeom prst="ellipse">
              <a:avLst/>
            </a:prstGeom>
            <a:solidFill>
              <a:schemeClr val="tx1"/>
            </a:solidFill>
            <a:ln w="9525">
              <a:noFill/>
              <a:round/>
              <a:headEnd/>
              <a:tailEnd/>
            </a:ln>
          </p:spPr>
          <p:txBody>
            <a:bodyPr wrap="none" anchor="ctr"/>
            <a:lstStyle/>
            <a:p>
              <a:pPr eaLnBrk="0" latinLnBrk="0" hangingPunct="0"/>
              <a:endParaRPr lang="ko-KR" altLang="en-US">
                <a:ea typeface="맑은 고딕"/>
                <a:cs typeface="맑은 고딕"/>
              </a:endParaRPr>
            </a:p>
          </p:txBody>
        </p:sp>
        <p:sp>
          <p:nvSpPr>
            <p:cNvPr id="111635" name="Line 826"/>
            <p:cNvSpPr>
              <a:spLocks noChangeShapeType="1"/>
            </p:cNvSpPr>
            <p:nvPr/>
          </p:nvSpPr>
          <p:spPr bwMode="auto">
            <a:xfrm flipH="1">
              <a:off x="1920" y="1968"/>
              <a:ext cx="528" cy="240"/>
            </a:xfrm>
            <a:prstGeom prst="line">
              <a:avLst/>
            </a:prstGeom>
            <a:noFill/>
            <a:ln w="9525">
              <a:solidFill>
                <a:schemeClr val="tx1"/>
              </a:solidFill>
              <a:round/>
              <a:headEnd/>
              <a:tailEnd type="arrow" w="med" len="sm"/>
            </a:ln>
          </p:spPr>
          <p:txBody>
            <a:bodyPr/>
            <a:lstStyle/>
            <a:p>
              <a:endParaRPr lang="ko-KR" altLang="en-US"/>
            </a:p>
          </p:txBody>
        </p:sp>
        <p:sp>
          <p:nvSpPr>
            <p:cNvPr id="111636" name="Line 827"/>
            <p:cNvSpPr>
              <a:spLocks noChangeShapeType="1"/>
            </p:cNvSpPr>
            <p:nvPr/>
          </p:nvSpPr>
          <p:spPr bwMode="auto">
            <a:xfrm flipH="1">
              <a:off x="1293" y="1983"/>
              <a:ext cx="1104" cy="1152"/>
            </a:xfrm>
            <a:prstGeom prst="line">
              <a:avLst/>
            </a:prstGeom>
            <a:noFill/>
            <a:ln w="9525">
              <a:solidFill>
                <a:schemeClr val="tx1"/>
              </a:solidFill>
              <a:round/>
              <a:headEnd/>
              <a:tailEnd type="stealth" w="med" len="sm"/>
            </a:ln>
          </p:spPr>
          <p:txBody>
            <a:bodyPr/>
            <a:lstStyle/>
            <a:p>
              <a:endParaRPr lang="ko-KR" altLang="en-US"/>
            </a:p>
          </p:txBody>
        </p:sp>
      </p:grpSp>
      <p:sp>
        <p:nvSpPr>
          <p:cNvPr id="111621" name="제목 33"/>
          <p:cNvSpPr>
            <a:spLocks noGrp="1"/>
          </p:cNvSpPr>
          <p:nvPr>
            <p:ph type="title"/>
          </p:nvPr>
        </p:nvSpPr>
        <p:spPr/>
        <p:txBody>
          <a:bodyPr/>
          <a:lstStyle/>
          <a:p>
            <a:r>
              <a:rPr lang="en-US" altLang="ko-KR" sz="4000" dirty="0">
                <a:cs typeface="맑은 고딕"/>
              </a:rPr>
              <a:t>4. </a:t>
            </a:r>
            <a:r>
              <a:rPr lang="ko-KR" altLang="en-US" sz="4000" dirty="0">
                <a:cs typeface="맑은 고딕"/>
              </a:rPr>
              <a:t>회귀 </a:t>
            </a:r>
            <a:r>
              <a:rPr lang="ko-KR" altLang="en-US" sz="4000" dirty="0" err="1">
                <a:cs typeface="맑은 고딕"/>
              </a:rPr>
              <a:t>잔차를</a:t>
            </a:r>
            <a:r>
              <a:rPr lang="ko-KR" altLang="en-US" sz="4000" dirty="0">
                <a:cs typeface="맑은 고딕"/>
              </a:rPr>
              <a:t> 이용한 </a:t>
            </a:r>
            <a:r>
              <a:rPr lang="ko-KR" altLang="en-US" sz="4000" dirty="0" err="1">
                <a:cs typeface="맑은 고딕"/>
              </a:rPr>
              <a:t>런검정</a:t>
            </a:r>
            <a:endParaRPr lang="ko-KR" altLang="en-US" sz="4000" dirty="0">
              <a:cs typeface="맑은 고딕"/>
            </a:endParaRPr>
          </a:p>
        </p:txBody>
      </p:sp>
      <p:sp>
        <p:nvSpPr>
          <p:cNvPr id="30" name="AutoShape 5"/>
          <p:cNvSpPr>
            <a:spLocks noChangeArrowheads="1"/>
          </p:cNvSpPr>
          <p:nvPr/>
        </p:nvSpPr>
        <p:spPr bwMode="auto">
          <a:xfrm>
            <a:off x="1988544" y="1611550"/>
            <a:ext cx="169128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런과</a:t>
            </a:r>
            <a:r>
              <a:rPr lang="ko-KR" altLang="en-US" b="1" dirty="0">
                <a:latin typeface="+mj-ea"/>
                <a:ea typeface="+mj-ea"/>
              </a:rPr>
              <a:t> 계열상관</a:t>
            </a:r>
            <a:endParaRPr lang="en-US" altLang="ko-KR" b="1" dirty="0">
              <a:latin typeface="+mj-ea"/>
              <a:ea typeface="+mj-ea"/>
            </a:endParaRPr>
          </a:p>
        </p:txBody>
      </p:sp>
    </p:spTree>
    <p:extLst>
      <p:ext uri="{BB962C8B-B14F-4D97-AF65-F5344CB8AC3E}">
        <p14:creationId xmlns:p14="http://schemas.microsoft.com/office/powerpoint/2010/main" val="1098739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txBox="1">
            <a:spLocks noChangeArrowheads="1"/>
          </p:cNvSpPr>
          <p:nvPr/>
        </p:nvSpPr>
        <p:spPr bwMode="auto">
          <a:xfrm>
            <a:off x="3776451" y="2249047"/>
            <a:ext cx="4644008"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fontAlgn="auto">
              <a:lnSpc>
                <a:spcPct val="150000"/>
              </a:lnSpc>
              <a:spcAft>
                <a:spcPts val="0"/>
              </a:spcAft>
              <a:buFontTx/>
              <a:buAutoNum type="arabicPeriod"/>
              <a:defRPr/>
            </a:pPr>
            <a:r>
              <a:rPr lang="ko-KR" altLang="en-US" sz="1800" dirty="0">
                <a:solidFill>
                  <a:srgbClr val="000000"/>
                </a:solidFill>
                <a:latin typeface="나눔고딕" panose="020D0604000000000000" pitchFamily="50" charset="-127"/>
                <a:ea typeface="나눔고딕" panose="020D0604000000000000" pitchFamily="50" charset="-127"/>
              </a:rPr>
              <a:t>단위변환</a:t>
            </a:r>
          </a:p>
          <a:p>
            <a:pPr marL="381000" indent="-381000" algn="l" fontAlgn="auto">
              <a:lnSpc>
                <a:spcPct val="150000"/>
              </a:lnSpc>
              <a:spcAft>
                <a:spcPts val="0"/>
              </a:spcAft>
              <a:buFontTx/>
              <a:buAutoNum type="arabicPeriod"/>
              <a:defRPr/>
            </a:pPr>
            <a:r>
              <a:rPr lang="ko-KR" altLang="en-US" sz="1800" dirty="0">
                <a:solidFill>
                  <a:srgbClr val="000000"/>
                </a:solidFill>
                <a:latin typeface="나눔고딕" panose="020D0604000000000000" pitchFamily="50" charset="-127"/>
                <a:ea typeface="나눔고딕" panose="020D0604000000000000" pitchFamily="50" charset="-127"/>
              </a:rPr>
              <a:t>정규분포곡선</a:t>
            </a:r>
          </a:p>
          <a:p>
            <a:pPr marL="381000" indent="-381000" algn="l" fontAlgn="auto">
              <a:lnSpc>
                <a:spcPct val="150000"/>
              </a:lnSpc>
              <a:spcAft>
                <a:spcPts val="0"/>
              </a:spcAft>
              <a:buFontTx/>
              <a:buAutoNum type="arabicPeriod"/>
              <a:defRPr/>
            </a:pPr>
            <a:r>
              <a:rPr lang="ko-KR" altLang="en-US" sz="1800" dirty="0">
                <a:solidFill>
                  <a:srgbClr val="000000"/>
                </a:solidFill>
                <a:latin typeface="나눔고딕" panose="020D0604000000000000" pitchFamily="50" charset="-127"/>
                <a:ea typeface="나눔고딕" panose="020D0604000000000000" pitchFamily="50" charset="-127"/>
              </a:rPr>
              <a:t>표준정규분포곡선 아래의 영역 찾기</a:t>
            </a:r>
          </a:p>
          <a:p>
            <a:pPr marL="381000" indent="-381000" algn="l" fontAlgn="auto">
              <a:lnSpc>
                <a:spcPct val="150000"/>
              </a:lnSpc>
              <a:spcAft>
                <a:spcPts val="0"/>
              </a:spcAft>
              <a:buFontTx/>
              <a:buAutoNum type="arabicPeriod"/>
              <a:defRPr/>
            </a:pPr>
            <a:r>
              <a:rPr lang="ko-KR" altLang="en-US" sz="1800" dirty="0">
                <a:solidFill>
                  <a:srgbClr val="000000"/>
                </a:solidFill>
                <a:latin typeface="나눔고딕" panose="020D0604000000000000" pitchFamily="50" charset="-127"/>
                <a:ea typeface="나눔고딕" panose="020D0604000000000000" pitchFamily="50" charset="-127"/>
              </a:rPr>
              <a:t>자료에 대한 정규 근사</a:t>
            </a:r>
          </a:p>
          <a:p>
            <a:pPr marL="381000" indent="-381000" algn="l" fontAlgn="auto">
              <a:lnSpc>
                <a:spcPct val="150000"/>
              </a:lnSpc>
              <a:spcAft>
                <a:spcPts val="0"/>
              </a:spcAft>
              <a:buFontTx/>
              <a:buAutoNum type="arabicPeriod"/>
              <a:defRPr/>
            </a:pPr>
            <a:r>
              <a:rPr lang="ko-KR" altLang="en-US" sz="1800" dirty="0">
                <a:solidFill>
                  <a:srgbClr val="000000"/>
                </a:solidFill>
                <a:latin typeface="나눔고딕" panose="020D0604000000000000" pitchFamily="50" charset="-127"/>
                <a:ea typeface="나눔고딕" panose="020D0604000000000000" pitchFamily="50" charset="-127"/>
              </a:rPr>
              <a:t>백분위수</a:t>
            </a:r>
          </a:p>
          <a:p>
            <a:pPr marL="381000" indent="-381000" algn="l" fontAlgn="auto">
              <a:lnSpc>
                <a:spcPct val="150000"/>
              </a:lnSpc>
              <a:spcAft>
                <a:spcPts val="0"/>
              </a:spcAft>
              <a:buFontTx/>
              <a:buAutoNum type="arabicPeriod"/>
              <a:defRPr/>
            </a:pPr>
            <a:r>
              <a:rPr lang="ko-KR" altLang="en-US" sz="1800" dirty="0">
                <a:solidFill>
                  <a:srgbClr val="000000"/>
                </a:solidFill>
                <a:latin typeface="나눔고딕" panose="020D0604000000000000" pitchFamily="50" charset="-127"/>
                <a:ea typeface="나눔고딕" panose="020D0604000000000000" pitchFamily="50" charset="-127"/>
              </a:rPr>
              <a:t>사분위수와 상자그림</a:t>
            </a:r>
          </a:p>
          <a:p>
            <a:pPr marL="381000" indent="-381000" algn="l" fontAlgn="auto">
              <a:lnSpc>
                <a:spcPct val="150000"/>
              </a:lnSpc>
              <a:spcAft>
                <a:spcPts val="0"/>
              </a:spcAft>
              <a:buFontTx/>
              <a:buAutoNum type="arabicPeriod"/>
              <a:defRPr/>
            </a:pPr>
            <a:r>
              <a:rPr lang="ko-KR" altLang="en-US" sz="1800" dirty="0">
                <a:solidFill>
                  <a:srgbClr val="000000"/>
                </a:solidFill>
                <a:latin typeface="나눔고딕" panose="020D0604000000000000" pitchFamily="50" charset="-127"/>
                <a:ea typeface="나눔고딕" panose="020D0604000000000000" pitchFamily="50" charset="-127"/>
              </a:rPr>
              <a:t>백분위수와 정규분포곡선</a:t>
            </a:r>
          </a:p>
        </p:txBody>
      </p:sp>
      <p:sp>
        <p:nvSpPr>
          <p:cNvPr id="7" name="Rectangle 6"/>
          <p:cNvSpPr txBox="1">
            <a:spLocks noChangeArrowheads="1"/>
          </p:cNvSpPr>
          <p:nvPr/>
        </p:nvSpPr>
        <p:spPr bwMode="auto">
          <a:xfrm>
            <a:off x="2550322" y="450542"/>
            <a:ext cx="6858047" cy="15382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fontAlgn="base" latinLnBrk="1">
              <a:spcBef>
                <a:spcPct val="0"/>
              </a:spcBef>
              <a:spcAft>
                <a:spcPct val="0"/>
              </a:spcAft>
              <a:defRPr sz="4400" kern="1200">
                <a:solidFill>
                  <a:schemeClr val="tx1"/>
                </a:solidFill>
                <a:latin typeface="+mj-lt"/>
                <a:ea typeface="+mj-ea"/>
                <a:cs typeface="맑은 고딕"/>
              </a:defRPr>
            </a:lvl1pPr>
            <a:lvl2pPr algn="ctr" rtl="0" fontAlgn="base" latinLnBrk="1">
              <a:spcBef>
                <a:spcPct val="0"/>
              </a:spcBef>
              <a:spcAft>
                <a:spcPct val="0"/>
              </a:spcAft>
              <a:defRPr sz="4400">
                <a:solidFill>
                  <a:schemeClr val="tx1"/>
                </a:solidFill>
                <a:latin typeface="맑은 고딕"/>
                <a:ea typeface="맑은 고딕"/>
                <a:cs typeface="맑은 고딕"/>
              </a:defRPr>
            </a:lvl2pPr>
            <a:lvl3pPr algn="ctr" rtl="0" fontAlgn="base" latinLnBrk="1">
              <a:spcBef>
                <a:spcPct val="0"/>
              </a:spcBef>
              <a:spcAft>
                <a:spcPct val="0"/>
              </a:spcAft>
              <a:defRPr sz="4400">
                <a:solidFill>
                  <a:schemeClr val="tx1"/>
                </a:solidFill>
                <a:latin typeface="맑은 고딕"/>
                <a:ea typeface="맑은 고딕"/>
                <a:cs typeface="맑은 고딕"/>
              </a:defRPr>
            </a:lvl3pPr>
            <a:lvl4pPr algn="ctr" rtl="0" fontAlgn="base" latinLnBrk="1">
              <a:spcBef>
                <a:spcPct val="0"/>
              </a:spcBef>
              <a:spcAft>
                <a:spcPct val="0"/>
              </a:spcAft>
              <a:defRPr sz="4400">
                <a:solidFill>
                  <a:schemeClr val="tx1"/>
                </a:solidFill>
                <a:latin typeface="맑은 고딕"/>
                <a:ea typeface="맑은 고딕"/>
                <a:cs typeface="맑은 고딕"/>
              </a:defRPr>
            </a:lvl4pPr>
            <a:lvl5pPr algn="ctr" rtl="0" fontAlgn="base" latinLnBrk="1">
              <a:spcBef>
                <a:spcPct val="0"/>
              </a:spcBef>
              <a:spcAft>
                <a:spcPct val="0"/>
              </a:spcAft>
              <a:defRPr sz="4400">
                <a:solidFill>
                  <a:schemeClr val="tx1"/>
                </a:solidFill>
                <a:latin typeface="맑은 고딕"/>
                <a:ea typeface="맑은 고딕"/>
                <a:cs typeface="맑은 고딕"/>
              </a:defRPr>
            </a:lvl5pPr>
            <a:lvl6pPr marL="457200" algn="ctr" rtl="0" fontAlgn="base" latinLnBrk="1">
              <a:spcBef>
                <a:spcPct val="0"/>
              </a:spcBef>
              <a:spcAft>
                <a:spcPct val="0"/>
              </a:spcAft>
              <a:defRPr sz="4400">
                <a:solidFill>
                  <a:schemeClr val="tx1"/>
                </a:solidFill>
                <a:latin typeface="맑은 고딕"/>
                <a:ea typeface="맑은 고딕"/>
                <a:cs typeface="맑은 고딕"/>
              </a:defRPr>
            </a:lvl6pPr>
            <a:lvl7pPr marL="914400" algn="ctr" rtl="0" fontAlgn="base" latinLnBrk="1">
              <a:spcBef>
                <a:spcPct val="0"/>
              </a:spcBef>
              <a:spcAft>
                <a:spcPct val="0"/>
              </a:spcAft>
              <a:defRPr sz="4400">
                <a:solidFill>
                  <a:schemeClr val="tx1"/>
                </a:solidFill>
                <a:latin typeface="맑은 고딕"/>
                <a:ea typeface="맑은 고딕"/>
                <a:cs typeface="맑은 고딕"/>
              </a:defRPr>
            </a:lvl7pPr>
            <a:lvl8pPr marL="1371600" algn="ctr" rtl="0" fontAlgn="base" latinLnBrk="1">
              <a:spcBef>
                <a:spcPct val="0"/>
              </a:spcBef>
              <a:spcAft>
                <a:spcPct val="0"/>
              </a:spcAft>
              <a:defRPr sz="4400">
                <a:solidFill>
                  <a:schemeClr val="tx1"/>
                </a:solidFill>
                <a:latin typeface="맑은 고딕"/>
                <a:ea typeface="맑은 고딕"/>
                <a:cs typeface="맑은 고딕"/>
              </a:defRPr>
            </a:lvl8pPr>
            <a:lvl9pPr marL="1828800" algn="ctr" rtl="0" fontAlgn="base" latinLnBrk="1">
              <a:spcBef>
                <a:spcPct val="0"/>
              </a:spcBef>
              <a:spcAft>
                <a:spcPct val="0"/>
              </a:spcAft>
              <a:defRPr sz="4400">
                <a:solidFill>
                  <a:schemeClr val="tx1"/>
                </a:solidFill>
                <a:latin typeface="맑은 고딕"/>
                <a:ea typeface="맑은 고딕"/>
                <a:cs typeface="맑은 고딕"/>
              </a:defRPr>
            </a:lvl9pPr>
          </a:lstStyle>
          <a:p>
            <a:r>
              <a:rPr lang="ko-KR" altLang="en-US" sz="4000" dirty="0">
                <a:latin typeface="나눔고딕" panose="020D0604000000000000" pitchFamily="50" charset="-127"/>
                <a:ea typeface="나눔고딕" panose="020D0604000000000000" pitchFamily="50" charset="-127"/>
              </a:rPr>
              <a:t>제 </a:t>
            </a:r>
            <a:r>
              <a:rPr lang="en-US" altLang="ko-KR" sz="4000" dirty="0">
                <a:latin typeface="나눔고딕" panose="020D0604000000000000" pitchFamily="50" charset="-127"/>
                <a:ea typeface="나눔고딕" panose="020D0604000000000000" pitchFamily="50" charset="-127"/>
              </a:rPr>
              <a:t>4 </a:t>
            </a:r>
            <a:r>
              <a:rPr lang="ko-KR" altLang="en-US" sz="4000" dirty="0">
                <a:latin typeface="나눔고딕" panose="020D0604000000000000" pitchFamily="50" charset="-127"/>
                <a:ea typeface="나눔고딕" panose="020D0604000000000000" pitchFamily="50" charset="-127"/>
              </a:rPr>
              <a:t>장  정규분포로의 근사</a:t>
            </a: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ext Box 21"/>
          <p:cNvSpPr txBox="1">
            <a:spLocks noChangeArrowheads="1"/>
          </p:cNvSpPr>
          <p:nvPr/>
        </p:nvSpPr>
        <p:spPr bwMode="auto">
          <a:xfrm>
            <a:off x="3057632" y="1364812"/>
            <a:ext cx="6934200" cy="523220"/>
          </a:xfrm>
          <a:prstGeom prst="rect">
            <a:avLst/>
          </a:prstGeom>
          <a:solidFill>
            <a:srgbClr val="CCE0B8"/>
          </a:solidFill>
          <a:ln w="9525">
            <a:noFill/>
            <a:miter lim="800000"/>
            <a:headEnd/>
            <a:tailEnd/>
          </a:ln>
        </p:spPr>
        <p:txBody>
          <a:bodyPr>
            <a:spAutoFit/>
          </a:bodyPr>
          <a:lstStyle/>
          <a:p>
            <a:pPr eaLnBrk="0" latinLnBrk="0" hangingPunct="0">
              <a:spcBef>
                <a:spcPct val="50000"/>
              </a:spcBef>
            </a:pPr>
            <a:r>
              <a:rPr lang="zh-CN" altLang="en-US" sz="2800" b="1" dirty="0">
                <a:ea typeface="SimSun" pitchFamily="2" charset="-122"/>
              </a:rPr>
              <a:t>  ++  −−−−− ++++++ −−−− +++</a:t>
            </a:r>
          </a:p>
        </p:txBody>
      </p:sp>
      <p:sp>
        <p:nvSpPr>
          <p:cNvPr id="112642" name="Text Box 22"/>
          <p:cNvSpPr txBox="1">
            <a:spLocks noChangeArrowheads="1"/>
          </p:cNvSpPr>
          <p:nvPr/>
        </p:nvSpPr>
        <p:spPr bwMode="auto">
          <a:xfrm>
            <a:off x="1736656" y="2041414"/>
            <a:ext cx="8870384" cy="4431983"/>
          </a:xfrm>
          <a:prstGeom prst="rect">
            <a:avLst/>
          </a:prstGeom>
          <a:noFill/>
          <a:ln w="9525">
            <a:noFill/>
            <a:miter lim="800000"/>
            <a:headEnd/>
            <a:tailEnd/>
          </a:ln>
        </p:spPr>
        <p:txBody>
          <a:bodyPr wrap="square">
            <a:spAutoFit/>
          </a:bodyPr>
          <a:lstStyle/>
          <a:p>
            <a:pPr lvl="1">
              <a:lnSpc>
                <a:spcPct val="150000"/>
              </a:lnSpc>
              <a:buFont typeface="Arial" pitchFamily="34" charset="0"/>
              <a:buChar char="•"/>
            </a:pPr>
            <a:r>
              <a:rPr lang="ko-KR" altLang="en-US" dirty="0"/>
              <a:t> </a:t>
            </a:r>
            <a:r>
              <a:rPr lang="ko-KR" altLang="en-US" dirty="0" err="1">
                <a:ea typeface="맑은 고딕"/>
                <a:cs typeface="맑은 고딕"/>
              </a:rPr>
              <a:t>런의</a:t>
            </a:r>
            <a:r>
              <a:rPr lang="ko-KR" altLang="en-US" dirty="0">
                <a:ea typeface="맑은 고딕"/>
                <a:cs typeface="맑은 고딕"/>
              </a:rPr>
              <a:t> 개수는 </a:t>
            </a:r>
            <a:r>
              <a:rPr lang="en-US" altLang="ko-KR" dirty="0">
                <a:ea typeface="맑은 고딕"/>
                <a:cs typeface="맑은 고딕"/>
              </a:rPr>
              <a:t>5</a:t>
            </a:r>
            <a:r>
              <a:rPr lang="ko-KR" altLang="en-US" dirty="0">
                <a:ea typeface="맑은 고딕"/>
                <a:cs typeface="맑은 고딕"/>
              </a:rPr>
              <a:t>개</a:t>
            </a:r>
            <a:r>
              <a:rPr lang="en-US" altLang="ko-KR" dirty="0">
                <a:ea typeface="맑은 고딕"/>
                <a:cs typeface="맑은 고딕"/>
              </a:rPr>
              <a:t>, </a:t>
            </a:r>
            <a:r>
              <a:rPr lang="ko-KR" altLang="en-US" dirty="0">
                <a:ea typeface="맑은 고딕"/>
                <a:cs typeface="맑은 고딕"/>
              </a:rPr>
              <a:t>양</a:t>
            </a:r>
            <a:r>
              <a:rPr lang="en-US" altLang="ko-KR" dirty="0">
                <a:ea typeface="맑은 고딕"/>
                <a:cs typeface="맑은 고딕"/>
              </a:rPr>
              <a:t>(+)</a:t>
            </a:r>
            <a:r>
              <a:rPr lang="ko-KR" altLang="en-US" dirty="0">
                <a:ea typeface="맑은 고딕"/>
                <a:cs typeface="맑은 고딕"/>
              </a:rPr>
              <a:t>의 부호는 </a:t>
            </a:r>
            <a:r>
              <a:rPr lang="en-US" altLang="ko-KR" dirty="0">
                <a:ea typeface="맑은 고딕"/>
                <a:cs typeface="맑은 고딕"/>
              </a:rPr>
              <a:t>11</a:t>
            </a:r>
            <a:r>
              <a:rPr lang="ko-KR" altLang="en-US" dirty="0">
                <a:ea typeface="맑은 고딕"/>
                <a:cs typeface="맑은 고딕"/>
              </a:rPr>
              <a:t>개</a:t>
            </a:r>
            <a:r>
              <a:rPr lang="en-US" altLang="ko-KR" dirty="0">
                <a:ea typeface="맑은 고딕"/>
                <a:cs typeface="맑은 고딕"/>
              </a:rPr>
              <a:t>, </a:t>
            </a:r>
            <a:r>
              <a:rPr lang="ko-KR" altLang="en-US" dirty="0">
                <a:ea typeface="맑은 고딕"/>
                <a:cs typeface="맑은 고딕"/>
              </a:rPr>
              <a:t>음</a:t>
            </a:r>
            <a:r>
              <a:rPr lang="en-US" altLang="ko-KR" dirty="0">
                <a:ea typeface="맑은 고딕"/>
                <a:cs typeface="맑은 고딕"/>
              </a:rPr>
              <a:t>(-)</a:t>
            </a:r>
            <a:r>
              <a:rPr lang="ko-KR" altLang="en-US" dirty="0">
                <a:ea typeface="맑은 고딕"/>
                <a:cs typeface="맑은 고딕"/>
              </a:rPr>
              <a:t>의 부호는 </a:t>
            </a:r>
            <a:r>
              <a:rPr lang="en-US" altLang="ko-KR" dirty="0">
                <a:ea typeface="맑은 고딕"/>
                <a:cs typeface="맑은 고딕"/>
              </a:rPr>
              <a:t>9</a:t>
            </a:r>
            <a:r>
              <a:rPr lang="ko-KR" altLang="en-US" dirty="0">
                <a:ea typeface="맑은 고딕"/>
                <a:cs typeface="맑은 고딕"/>
              </a:rPr>
              <a:t>개</a:t>
            </a:r>
            <a:r>
              <a:rPr lang="en-US" altLang="ko-KR" dirty="0">
                <a:ea typeface="맑은 고딕"/>
                <a:cs typeface="맑은 고딕"/>
              </a:rPr>
              <a:t> </a:t>
            </a:r>
          </a:p>
          <a:p>
            <a:pPr lvl="1">
              <a:lnSpc>
                <a:spcPct val="150000"/>
              </a:lnSpc>
              <a:buFont typeface="Arial" pitchFamily="34" charset="0"/>
              <a:buChar char="•"/>
            </a:pPr>
            <a:r>
              <a:rPr lang="en-US" altLang="ko-KR" dirty="0">
                <a:ea typeface="맑은 고딕"/>
                <a:cs typeface="맑은 고딕"/>
              </a:rPr>
              <a:t> “+” 11</a:t>
            </a:r>
            <a:r>
              <a:rPr lang="ko-KR" altLang="en-US" dirty="0">
                <a:ea typeface="맑은 고딕"/>
                <a:cs typeface="맑은 고딕"/>
              </a:rPr>
              <a:t>개와 “</a:t>
            </a:r>
            <a:r>
              <a:rPr lang="zh-CN" altLang="en-US" dirty="0">
                <a:ea typeface="SimSun" pitchFamily="2" charset="-122"/>
              </a:rPr>
              <a:t>−</a:t>
            </a:r>
            <a:r>
              <a:rPr lang="en-US" altLang="ko-KR" dirty="0">
                <a:ea typeface="맑은 고딕"/>
                <a:cs typeface="맑은 고딕"/>
              </a:rPr>
              <a:t>” 9</a:t>
            </a:r>
            <a:r>
              <a:rPr lang="ko-KR" altLang="en-US" dirty="0">
                <a:ea typeface="맑은 고딕"/>
                <a:cs typeface="맑은 고딕"/>
              </a:rPr>
              <a:t>개로 이루어진 자료에서 </a:t>
            </a:r>
            <a:r>
              <a:rPr lang="ko-KR" altLang="en-US" b="1" dirty="0" err="1">
                <a:ea typeface="맑은 고딕"/>
                <a:cs typeface="맑은 고딕"/>
              </a:rPr>
              <a:t>런개수의</a:t>
            </a:r>
            <a:r>
              <a:rPr lang="ko-KR" altLang="en-US" b="1" dirty="0">
                <a:ea typeface="맑은 고딕"/>
                <a:cs typeface="맑은 고딕"/>
              </a:rPr>
              <a:t> 하한 </a:t>
            </a:r>
            <a:r>
              <a:rPr lang="ko-KR" altLang="en-US" b="1" dirty="0" err="1">
                <a:ea typeface="맑은 고딕"/>
                <a:cs typeface="맑은 고딕"/>
              </a:rPr>
              <a:t>임계치</a:t>
            </a:r>
            <a:r>
              <a:rPr lang="en-US" altLang="ko-KR" b="1" dirty="0">
                <a:ea typeface="맑은 고딕"/>
                <a:cs typeface="맑은 고딕"/>
              </a:rPr>
              <a:t>(</a:t>
            </a:r>
            <a:r>
              <a:rPr lang="ko-KR" altLang="en-US" b="1" dirty="0">
                <a:ea typeface="맑은 고딕"/>
                <a:cs typeface="맑은 고딕"/>
              </a:rPr>
              <a:t>유의수준 </a:t>
            </a:r>
            <a:r>
              <a:rPr lang="en-US" altLang="ko-KR" b="1" dirty="0">
                <a:ea typeface="맑은 고딕"/>
                <a:cs typeface="맑은 고딕"/>
              </a:rPr>
              <a:t>5%)</a:t>
            </a:r>
            <a:r>
              <a:rPr lang="ko-KR" altLang="en-US" b="1" dirty="0">
                <a:ea typeface="맑은 고딕"/>
                <a:cs typeface="맑은 고딕"/>
              </a:rPr>
              <a:t>는 </a:t>
            </a:r>
            <a:r>
              <a:rPr lang="en-US" altLang="ko-KR" b="1" dirty="0">
                <a:ea typeface="맑은 고딕"/>
                <a:cs typeface="맑은 고딕"/>
              </a:rPr>
              <a:t>6, </a:t>
            </a:r>
            <a:r>
              <a:rPr lang="ko-KR" altLang="en-US" b="1" dirty="0">
                <a:ea typeface="맑은 고딕"/>
                <a:cs typeface="맑은 고딕"/>
              </a:rPr>
              <a:t>상한 </a:t>
            </a:r>
            <a:r>
              <a:rPr lang="ko-KR" altLang="en-US" b="1" dirty="0" err="1">
                <a:ea typeface="맑은 고딕"/>
                <a:cs typeface="맑은 고딕"/>
              </a:rPr>
              <a:t>임계치</a:t>
            </a:r>
            <a:r>
              <a:rPr lang="en-US" altLang="ko-KR" b="1" dirty="0">
                <a:ea typeface="맑은 고딕"/>
                <a:cs typeface="맑은 고딕"/>
              </a:rPr>
              <a:t>(</a:t>
            </a:r>
            <a:r>
              <a:rPr lang="ko-KR" altLang="en-US" b="1" dirty="0">
                <a:ea typeface="맑은 고딕"/>
                <a:cs typeface="맑은 고딕"/>
              </a:rPr>
              <a:t>유의수준 </a:t>
            </a:r>
            <a:r>
              <a:rPr lang="en-US" altLang="ko-KR" b="1" dirty="0">
                <a:ea typeface="맑은 고딕"/>
                <a:cs typeface="맑은 고딕"/>
              </a:rPr>
              <a:t>5%)</a:t>
            </a:r>
            <a:r>
              <a:rPr lang="ko-KR" altLang="en-US" b="1" dirty="0">
                <a:ea typeface="맑은 고딕"/>
                <a:cs typeface="맑은 고딕"/>
              </a:rPr>
              <a:t>는 </a:t>
            </a:r>
            <a:r>
              <a:rPr lang="en-US" altLang="ko-KR" b="1" dirty="0">
                <a:ea typeface="맑은 고딕"/>
                <a:cs typeface="맑은 고딕"/>
              </a:rPr>
              <a:t>16</a:t>
            </a:r>
          </a:p>
          <a:p>
            <a:pPr lvl="1">
              <a:lnSpc>
                <a:spcPct val="150000"/>
              </a:lnSpc>
              <a:buFont typeface="Arial" pitchFamily="34" charset="0"/>
              <a:buChar char="•"/>
            </a:pPr>
            <a:r>
              <a:rPr lang="en-US" altLang="ko-KR" dirty="0">
                <a:ea typeface="맑은 고딕"/>
                <a:cs typeface="맑은 고딕"/>
              </a:rPr>
              <a:t> “</a:t>
            </a:r>
            <a:r>
              <a:rPr lang="ko-KR" altLang="en-US" dirty="0">
                <a:ea typeface="맑은 고딕"/>
                <a:cs typeface="맑은 고딕"/>
              </a:rPr>
              <a:t>관측된 </a:t>
            </a:r>
            <a:r>
              <a:rPr lang="ko-KR" altLang="en-US" dirty="0" err="1">
                <a:ea typeface="맑은 고딕"/>
                <a:cs typeface="맑은 고딕"/>
              </a:rPr>
              <a:t>런의</a:t>
            </a:r>
            <a:r>
              <a:rPr lang="ko-KR" altLang="en-US" dirty="0">
                <a:ea typeface="맑은 고딕"/>
                <a:cs typeface="맑은 고딕"/>
              </a:rPr>
              <a:t> 개수 </a:t>
            </a:r>
            <a:r>
              <a:rPr lang="en-US" altLang="ko-KR" dirty="0">
                <a:ea typeface="맑은 고딕"/>
                <a:cs typeface="맑은 고딕"/>
              </a:rPr>
              <a:t>5 &lt;</a:t>
            </a:r>
            <a:r>
              <a:rPr lang="ko-KR" altLang="en-US" dirty="0">
                <a:ea typeface="맑은 고딕"/>
                <a:cs typeface="맑은 고딕"/>
              </a:rPr>
              <a:t> 하한 </a:t>
            </a:r>
            <a:r>
              <a:rPr lang="ko-KR" altLang="en-US" dirty="0" err="1">
                <a:ea typeface="맑은 고딕"/>
                <a:cs typeface="맑은 고딕"/>
              </a:rPr>
              <a:t>임계치</a:t>
            </a:r>
            <a:r>
              <a:rPr lang="ko-KR" altLang="en-US" dirty="0">
                <a:ea typeface="맑은 고딕"/>
                <a:cs typeface="맑은 고딕"/>
              </a:rPr>
              <a:t> </a:t>
            </a:r>
            <a:r>
              <a:rPr lang="en-US" altLang="ko-KR" dirty="0">
                <a:ea typeface="맑은 고딕"/>
                <a:cs typeface="맑은 고딕"/>
              </a:rPr>
              <a:t>6” </a:t>
            </a:r>
            <a:r>
              <a:rPr lang="ko-KR" altLang="en-US" dirty="0">
                <a:ea typeface="맑은 고딕"/>
                <a:cs typeface="맑은 고딕"/>
              </a:rPr>
              <a:t>이므로 </a:t>
            </a:r>
            <a:r>
              <a:rPr lang="ko-KR" altLang="en-US" u="sng" dirty="0">
                <a:ea typeface="맑은 고딕"/>
                <a:cs typeface="맑은 고딕"/>
              </a:rPr>
              <a:t>양의 계열상관 존재</a:t>
            </a:r>
            <a:r>
              <a:rPr lang="ko-KR" altLang="en-US" dirty="0">
                <a:ea typeface="맑은 고딕"/>
                <a:cs typeface="맑은 고딕"/>
              </a:rPr>
              <a:t>로 판정</a:t>
            </a:r>
            <a:endParaRPr lang="en-US" altLang="ko-KR" dirty="0">
              <a:ea typeface="SimSun" pitchFamily="2" charset="-122"/>
            </a:endParaRPr>
          </a:p>
          <a:p>
            <a:pPr lvl="1">
              <a:lnSpc>
                <a:spcPct val="150000"/>
              </a:lnSpc>
              <a:buFont typeface="Arial" pitchFamily="34" charset="0"/>
              <a:buChar char="•"/>
            </a:pPr>
            <a:r>
              <a:rPr lang="en-US" altLang="ko-KR" dirty="0">
                <a:ea typeface="SimSun" pitchFamily="2" charset="-122"/>
                <a:cs typeface="맑은 고딕"/>
              </a:rPr>
              <a:t> </a:t>
            </a:r>
            <a:r>
              <a:rPr lang="ko-KR" altLang="en-US" dirty="0">
                <a:ea typeface="맑은 고딕"/>
                <a:cs typeface="맑은 고딕"/>
              </a:rPr>
              <a:t>이들 </a:t>
            </a:r>
            <a:r>
              <a:rPr lang="ko-KR" altLang="en-US" dirty="0" err="1">
                <a:ea typeface="맑은 고딕"/>
                <a:cs typeface="맑은 고딕"/>
              </a:rPr>
              <a:t>임계치는</a:t>
            </a:r>
            <a:r>
              <a:rPr lang="ko-KR" altLang="en-US" dirty="0">
                <a:ea typeface="맑은 고딕"/>
                <a:cs typeface="맑은 고딕"/>
              </a:rPr>
              <a:t> 많은 통계학 교재에 제시되어 있음</a:t>
            </a:r>
            <a:r>
              <a:rPr lang="en-US" altLang="ko-KR" dirty="0">
                <a:ea typeface="맑은 고딕"/>
                <a:cs typeface="맑은 고딕"/>
              </a:rPr>
              <a:t>. </a:t>
            </a:r>
            <a:r>
              <a:rPr lang="ko-KR" altLang="en-US" dirty="0">
                <a:ea typeface="맑은 고딕"/>
                <a:cs typeface="맑은 고딕"/>
              </a:rPr>
              <a:t>컴퓨터만 있으면 이들 </a:t>
            </a:r>
            <a:r>
              <a:rPr lang="ko-KR" altLang="en-US" dirty="0" err="1">
                <a:ea typeface="맑은 고딕"/>
                <a:cs typeface="맑은 고딕"/>
              </a:rPr>
              <a:t>임계치를</a:t>
            </a:r>
            <a:r>
              <a:rPr lang="ko-KR" altLang="en-US" dirty="0">
                <a:ea typeface="맑은 고딕"/>
                <a:cs typeface="맑은 고딕"/>
              </a:rPr>
              <a:t> 각자 만들어 낼 수도 있음</a:t>
            </a:r>
            <a:endParaRPr lang="en-US" altLang="ko-KR" dirty="0">
              <a:ea typeface="맑은 고딕"/>
              <a:cs typeface="맑은 고딕"/>
            </a:endParaRPr>
          </a:p>
          <a:p>
            <a:pPr marL="741600" indent="-285750" eaLnBrk="0" latinLnBrk="0" hangingPunct="0">
              <a:lnSpc>
                <a:spcPct val="150000"/>
              </a:lnSpc>
              <a:spcBef>
                <a:spcPts val="42"/>
              </a:spcBef>
            </a:pPr>
            <a:r>
              <a:rPr lang="en-US" altLang="ko-KR" sz="1600" dirty="0">
                <a:ea typeface="맑은 고딕"/>
                <a:cs typeface="맑은 고딕"/>
              </a:rPr>
              <a:t>	(</a:t>
            </a:r>
            <a:r>
              <a:rPr lang="en-US" altLang="ko-KR" sz="1600" dirty="0" err="1">
                <a:ea typeface="맑은 고딕"/>
                <a:cs typeface="맑은 고딕"/>
              </a:rPr>
              <a:t>i</a:t>
            </a:r>
            <a:r>
              <a:rPr lang="en-US" altLang="ko-KR" sz="1600" dirty="0">
                <a:ea typeface="맑은 고딕"/>
                <a:cs typeface="맑은 고딕"/>
              </a:rPr>
              <a:t>) 11</a:t>
            </a:r>
            <a:r>
              <a:rPr lang="ko-KR" altLang="en-US" sz="1600" dirty="0">
                <a:ea typeface="맑은 고딕"/>
                <a:cs typeface="맑은 고딕"/>
              </a:rPr>
              <a:t>개의 </a:t>
            </a:r>
            <a:r>
              <a:rPr lang="en-US" altLang="ko-KR" sz="1600" dirty="0">
                <a:ea typeface="맑은 고딕"/>
                <a:cs typeface="맑은 고딕"/>
              </a:rPr>
              <a:t>+</a:t>
            </a:r>
            <a:r>
              <a:rPr lang="ko-KR" altLang="en-US" sz="1600" dirty="0">
                <a:ea typeface="맑은 고딕"/>
                <a:cs typeface="맑은 고딕"/>
              </a:rPr>
              <a:t>와</a:t>
            </a:r>
            <a:r>
              <a:rPr lang="en-US" altLang="ko-KR" sz="1600" dirty="0">
                <a:ea typeface="맑은 고딕"/>
                <a:cs typeface="맑은 고딕"/>
              </a:rPr>
              <a:t> 9</a:t>
            </a:r>
            <a:r>
              <a:rPr lang="ko-KR" altLang="en-US" sz="1600" dirty="0">
                <a:ea typeface="맑은 고딕"/>
                <a:cs typeface="맑은 고딕"/>
              </a:rPr>
              <a:t>개의 </a:t>
            </a:r>
            <a:r>
              <a:rPr lang="en-US" altLang="ko-KR" sz="1600" dirty="0">
                <a:ea typeface="맑은 고딕"/>
                <a:cs typeface="맑은 고딕"/>
              </a:rPr>
              <a:t>–</a:t>
            </a:r>
            <a:r>
              <a:rPr lang="ko-KR" altLang="en-US" sz="1600" dirty="0">
                <a:ea typeface="맑은 고딕"/>
                <a:cs typeface="맑은 고딕"/>
              </a:rPr>
              <a:t>가 든 상자에서 무작위 비복원추출로 총 </a:t>
            </a:r>
            <a:r>
              <a:rPr lang="en-US" altLang="ko-KR" sz="1600" dirty="0">
                <a:ea typeface="맑은 고딕"/>
                <a:cs typeface="맑은 고딕"/>
              </a:rPr>
              <a:t>20</a:t>
            </a:r>
            <a:r>
              <a:rPr lang="ko-KR" altLang="en-US" sz="1600" dirty="0">
                <a:ea typeface="맑은 고딕"/>
                <a:cs typeface="맑은 고딕"/>
              </a:rPr>
              <a:t>장의 전체 카드를 차례로 뽑아 </a:t>
            </a:r>
            <a:r>
              <a:rPr lang="ko-KR" altLang="en-US" sz="1600" dirty="0" err="1">
                <a:ea typeface="맑은 고딕"/>
                <a:cs typeface="맑은 고딕"/>
              </a:rPr>
              <a:t>런의</a:t>
            </a:r>
            <a:r>
              <a:rPr lang="ko-KR" altLang="en-US" sz="1600" dirty="0">
                <a:ea typeface="맑은 고딕"/>
                <a:cs typeface="맑은 고딕"/>
              </a:rPr>
              <a:t> 개수 셈</a:t>
            </a:r>
            <a:endParaRPr lang="en-US" altLang="ko-KR" sz="1600" dirty="0">
              <a:ea typeface="맑은 고딕"/>
              <a:cs typeface="맑은 고딕"/>
            </a:endParaRPr>
          </a:p>
          <a:p>
            <a:pPr marL="741600" indent="-285750" eaLnBrk="0" latinLnBrk="0" hangingPunct="0">
              <a:lnSpc>
                <a:spcPct val="150000"/>
              </a:lnSpc>
              <a:spcBef>
                <a:spcPts val="42"/>
              </a:spcBef>
            </a:pPr>
            <a:r>
              <a:rPr lang="en-US" altLang="ko-KR" sz="1600" dirty="0">
                <a:ea typeface="맑은 고딕"/>
                <a:cs typeface="맑은 고딕"/>
              </a:rPr>
              <a:t>	(ii) </a:t>
            </a:r>
            <a:r>
              <a:rPr lang="ko-KR" altLang="en-US" sz="1600" dirty="0">
                <a:ea typeface="맑은 고딕"/>
                <a:cs typeface="맑은 고딕"/>
              </a:rPr>
              <a:t>위의 작업을 </a:t>
            </a:r>
            <a:r>
              <a:rPr lang="en-US" altLang="ko-KR" sz="1600" dirty="0">
                <a:ea typeface="맑은 고딕"/>
                <a:cs typeface="맑은 고딕"/>
              </a:rPr>
              <a:t>1,000</a:t>
            </a:r>
            <a:r>
              <a:rPr lang="ko-KR" altLang="en-US" sz="1600" dirty="0">
                <a:ea typeface="맑은 고딕"/>
                <a:cs typeface="맑은 고딕"/>
              </a:rPr>
              <a:t>회 반복</a:t>
            </a:r>
            <a:endParaRPr lang="en-US" altLang="ko-KR" sz="1600" dirty="0">
              <a:ea typeface="맑은 고딕"/>
              <a:cs typeface="맑은 고딕"/>
            </a:endParaRPr>
          </a:p>
          <a:p>
            <a:pPr marL="741600" indent="-285750" eaLnBrk="0" latinLnBrk="0" hangingPunct="0">
              <a:lnSpc>
                <a:spcPct val="150000"/>
              </a:lnSpc>
              <a:spcBef>
                <a:spcPts val="42"/>
              </a:spcBef>
            </a:pPr>
            <a:r>
              <a:rPr lang="en-US" altLang="ko-KR" sz="1600" dirty="0">
                <a:ea typeface="맑은 고딕"/>
                <a:cs typeface="맑은 고딕"/>
              </a:rPr>
              <a:t>	(iii) </a:t>
            </a:r>
            <a:r>
              <a:rPr lang="ko-KR" altLang="en-US" sz="1600" dirty="0">
                <a:ea typeface="맑은 고딕"/>
                <a:cs typeface="맑은 고딕"/>
              </a:rPr>
              <a:t>이렇게 구한</a:t>
            </a:r>
            <a:r>
              <a:rPr lang="en-US" altLang="ko-KR" sz="1600" dirty="0">
                <a:ea typeface="맑은 고딕"/>
                <a:cs typeface="맑은 고딕"/>
              </a:rPr>
              <a:t> </a:t>
            </a:r>
            <a:r>
              <a:rPr lang="ko-KR" altLang="en-US" sz="1600" dirty="0">
                <a:ea typeface="맑은 고딕"/>
                <a:cs typeface="맑은 고딕"/>
              </a:rPr>
              <a:t>총 </a:t>
            </a:r>
            <a:r>
              <a:rPr lang="en-US" altLang="ko-KR" sz="1600" dirty="0">
                <a:ea typeface="맑은 고딕"/>
                <a:cs typeface="맑은 고딕"/>
              </a:rPr>
              <a:t>1,000</a:t>
            </a:r>
            <a:r>
              <a:rPr lang="ko-KR" altLang="en-US" sz="1600" dirty="0">
                <a:ea typeface="맑은 고딕"/>
                <a:cs typeface="맑은 고딕"/>
              </a:rPr>
              <a:t>개의 런 개수를 오름차순으로 정리</a:t>
            </a:r>
            <a:r>
              <a:rPr lang="en-US" altLang="ko-KR" sz="1600" dirty="0">
                <a:ea typeface="맑은 고딕"/>
                <a:cs typeface="맑은 고딕"/>
              </a:rPr>
              <a:t>(</a:t>
            </a:r>
            <a:r>
              <a:rPr lang="ko-KR" altLang="en-US" sz="1600" dirty="0">
                <a:ea typeface="맑은 고딕"/>
                <a:cs typeface="맑은 고딕"/>
              </a:rPr>
              <a:t>런 개수의 분포</a:t>
            </a:r>
            <a:r>
              <a:rPr lang="en-US" altLang="ko-KR" sz="1600" dirty="0">
                <a:ea typeface="맑은 고딕"/>
                <a:cs typeface="맑은 고딕"/>
              </a:rPr>
              <a:t>)</a:t>
            </a:r>
            <a:r>
              <a:rPr lang="ko-KR" altLang="en-US" sz="1600" dirty="0">
                <a:ea typeface="맑은 고딕"/>
                <a:cs typeface="맑은 고딕"/>
              </a:rPr>
              <a:t>하면 </a:t>
            </a:r>
            <a:r>
              <a:rPr lang="en-US" altLang="ko-KR" sz="1600" dirty="0">
                <a:ea typeface="맑은 고딕"/>
                <a:cs typeface="맑은 고딕"/>
              </a:rPr>
              <a:t>50</a:t>
            </a:r>
            <a:r>
              <a:rPr lang="ko-KR" altLang="en-US" sz="1600" dirty="0">
                <a:ea typeface="맑은 고딕"/>
                <a:cs typeface="맑은 고딕"/>
              </a:rPr>
              <a:t>번째 값이 하한 </a:t>
            </a:r>
            <a:r>
              <a:rPr lang="ko-KR" altLang="en-US" sz="1600" dirty="0" err="1">
                <a:ea typeface="맑은 고딕"/>
                <a:cs typeface="맑은 고딕"/>
              </a:rPr>
              <a:t>임계치가</a:t>
            </a:r>
            <a:r>
              <a:rPr lang="ko-KR" altLang="en-US" sz="1600" dirty="0">
                <a:ea typeface="맑은 고딕"/>
                <a:cs typeface="맑은 고딕"/>
              </a:rPr>
              <a:t> 되고 </a:t>
            </a:r>
            <a:r>
              <a:rPr lang="en-US" altLang="ko-KR" sz="1600" dirty="0">
                <a:ea typeface="맑은 고딕"/>
                <a:cs typeface="맑은 고딕"/>
              </a:rPr>
              <a:t>950</a:t>
            </a:r>
            <a:r>
              <a:rPr lang="ko-KR" altLang="en-US" sz="1600" dirty="0">
                <a:ea typeface="맑은 고딕"/>
                <a:cs typeface="맑은 고딕"/>
              </a:rPr>
              <a:t>번째 값이 상한 </a:t>
            </a:r>
            <a:r>
              <a:rPr lang="ko-KR" altLang="en-US" sz="1600" dirty="0" err="1">
                <a:ea typeface="맑은 고딕"/>
                <a:cs typeface="맑은 고딕"/>
              </a:rPr>
              <a:t>임계치가</a:t>
            </a:r>
            <a:r>
              <a:rPr lang="ko-KR" altLang="en-US" sz="1600" dirty="0">
                <a:ea typeface="맑은 고딕"/>
                <a:cs typeface="맑은 고딕"/>
              </a:rPr>
              <a:t> 됨</a:t>
            </a:r>
            <a:endParaRPr lang="zh-CN" altLang="en-US" sz="2000" b="1" dirty="0">
              <a:ea typeface="SimSun" pitchFamily="2" charset="-122"/>
            </a:endParaRPr>
          </a:p>
        </p:txBody>
      </p:sp>
      <p:sp>
        <p:nvSpPr>
          <p:cNvPr id="112646" name="제목 10"/>
          <p:cNvSpPr>
            <a:spLocks noGrp="1"/>
          </p:cNvSpPr>
          <p:nvPr>
            <p:ph type="title"/>
          </p:nvPr>
        </p:nvSpPr>
        <p:spPr/>
        <p:txBody>
          <a:bodyPr/>
          <a:lstStyle/>
          <a:p>
            <a:r>
              <a:rPr lang="en-US" altLang="ko-KR" sz="4000" dirty="0">
                <a:solidFill>
                  <a:srgbClr val="000000"/>
                </a:solidFill>
                <a:cs typeface="맑은 고딕"/>
              </a:rPr>
              <a:t>4. </a:t>
            </a:r>
            <a:r>
              <a:rPr lang="ko-KR" altLang="en-US" sz="4000" dirty="0">
                <a:solidFill>
                  <a:srgbClr val="000000"/>
                </a:solidFill>
                <a:cs typeface="맑은 고딕"/>
              </a:rPr>
              <a:t>회귀 </a:t>
            </a:r>
            <a:r>
              <a:rPr lang="ko-KR" altLang="en-US" sz="4000" dirty="0" err="1">
                <a:solidFill>
                  <a:srgbClr val="000000"/>
                </a:solidFill>
                <a:cs typeface="맑은 고딕"/>
              </a:rPr>
              <a:t>잔차를</a:t>
            </a:r>
            <a:r>
              <a:rPr lang="ko-KR" altLang="en-US" sz="4000" dirty="0">
                <a:solidFill>
                  <a:srgbClr val="000000"/>
                </a:solidFill>
                <a:cs typeface="맑은 고딕"/>
              </a:rPr>
              <a:t> 이용한 </a:t>
            </a:r>
            <a:r>
              <a:rPr lang="ko-KR" altLang="en-US" sz="4000" dirty="0" err="1">
                <a:solidFill>
                  <a:srgbClr val="000000"/>
                </a:solidFill>
                <a:cs typeface="맑은 고딕"/>
              </a:rPr>
              <a:t>런검정</a:t>
            </a:r>
            <a:endParaRPr lang="ko-KR" altLang="en-US" sz="4000" dirty="0">
              <a:cs typeface="맑은 고딕"/>
            </a:endParaRPr>
          </a:p>
        </p:txBody>
      </p:sp>
      <p:sp>
        <p:nvSpPr>
          <p:cNvPr id="5" name="AutoShape 5"/>
          <p:cNvSpPr>
            <a:spLocks noChangeArrowheads="1"/>
          </p:cNvSpPr>
          <p:nvPr/>
        </p:nvSpPr>
        <p:spPr bwMode="auto">
          <a:xfrm>
            <a:off x="1988544" y="1340769"/>
            <a:ext cx="9391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런검정</a:t>
            </a:r>
            <a:endParaRPr lang="en-US" altLang="ko-KR" b="1" dirty="0">
              <a:latin typeface="+mj-ea"/>
              <a:ea typeface="+mj-ea"/>
            </a:endParaRPr>
          </a:p>
        </p:txBody>
      </p:sp>
    </p:spTree>
    <p:extLst>
      <p:ext uri="{BB962C8B-B14F-4D97-AF65-F5344CB8AC3E}">
        <p14:creationId xmlns:p14="http://schemas.microsoft.com/office/powerpoint/2010/main" val="166243653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5" name="Group 380"/>
          <p:cNvGrpSpPr>
            <a:grpSpLocks/>
          </p:cNvGrpSpPr>
          <p:nvPr/>
        </p:nvGrpSpPr>
        <p:grpSpPr bwMode="auto">
          <a:xfrm>
            <a:off x="3452794" y="3031722"/>
            <a:ext cx="4443406" cy="3637639"/>
            <a:chOff x="1640" y="816"/>
            <a:chExt cx="3544" cy="3147"/>
          </a:xfrm>
        </p:grpSpPr>
        <p:pic>
          <p:nvPicPr>
            <p:cNvPr id="113669" name="Picture 371"/>
            <p:cNvPicPr>
              <a:picLocks noChangeAspect="1" noChangeArrowheads="1"/>
            </p:cNvPicPr>
            <p:nvPr/>
          </p:nvPicPr>
          <p:blipFill>
            <a:blip r:embed="rId2" cstate="print"/>
            <a:srcRect l="19511" r="19511"/>
            <a:stretch>
              <a:fillRect/>
            </a:stretch>
          </p:blipFill>
          <p:spPr bwMode="auto">
            <a:xfrm>
              <a:off x="1640" y="816"/>
              <a:ext cx="3544" cy="3147"/>
            </a:xfrm>
            <a:prstGeom prst="rect">
              <a:avLst/>
            </a:prstGeom>
            <a:noFill/>
            <a:ln w="9525">
              <a:noFill/>
              <a:miter lim="800000"/>
              <a:headEnd/>
              <a:tailEnd/>
            </a:ln>
          </p:spPr>
        </p:pic>
        <p:sp>
          <p:nvSpPr>
            <p:cNvPr id="113670" name="Line 373"/>
            <p:cNvSpPr>
              <a:spLocks noChangeShapeType="1"/>
            </p:cNvSpPr>
            <p:nvPr/>
          </p:nvSpPr>
          <p:spPr bwMode="auto">
            <a:xfrm>
              <a:off x="2112" y="3600"/>
              <a:ext cx="2880" cy="0"/>
            </a:xfrm>
            <a:prstGeom prst="line">
              <a:avLst/>
            </a:prstGeom>
            <a:noFill/>
            <a:ln w="25400">
              <a:solidFill>
                <a:schemeClr val="accent1"/>
              </a:solidFill>
              <a:prstDash val="sysDot"/>
              <a:round/>
              <a:headEnd/>
              <a:tailEnd/>
            </a:ln>
          </p:spPr>
          <p:txBody>
            <a:bodyPr/>
            <a:lstStyle/>
            <a:p>
              <a:endParaRPr lang="ko-KR" altLang="en-US"/>
            </a:p>
          </p:txBody>
        </p:sp>
        <p:sp>
          <p:nvSpPr>
            <p:cNvPr id="113671" name="Line 374"/>
            <p:cNvSpPr>
              <a:spLocks noChangeShapeType="1"/>
            </p:cNvSpPr>
            <p:nvPr/>
          </p:nvSpPr>
          <p:spPr bwMode="auto">
            <a:xfrm>
              <a:off x="4359" y="1134"/>
              <a:ext cx="0" cy="2736"/>
            </a:xfrm>
            <a:prstGeom prst="line">
              <a:avLst/>
            </a:prstGeom>
            <a:noFill/>
            <a:ln w="25400">
              <a:solidFill>
                <a:schemeClr val="accent1"/>
              </a:solidFill>
              <a:prstDash val="sysDot"/>
              <a:round/>
              <a:headEnd/>
              <a:tailEnd/>
            </a:ln>
          </p:spPr>
          <p:txBody>
            <a:bodyPr/>
            <a:lstStyle/>
            <a:p>
              <a:endParaRPr lang="ko-KR" altLang="en-US"/>
            </a:p>
          </p:txBody>
        </p:sp>
        <p:sp>
          <p:nvSpPr>
            <p:cNvPr id="113672" name="Oval 375"/>
            <p:cNvSpPr>
              <a:spLocks noChangeArrowheads="1"/>
            </p:cNvSpPr>
            <p:nvPr/>
          </p:nvSpPr>
          <p:spPr bwMode="auto">
            <a:xfrm>
              <a:off x="4176" y="3438"/>
              <a:ext cx="336" cy="336"/>
            </a:xfrm>
            <a:prstGeom prst="ellipse">
              <a:avLst/>
            </a:prstGeom>
            <a:noFill/>
            <a:ln w="25400">
              <a:solidFill>
                <a:srgbClr val="FF0000"/>
              </a:solidFill>
              <a:prstDash val="sysDot"/>
              <a:round/>
              <a:headEnd/>
              <a:tailEnd/>
            </a:ln>
          </p:spPr>
          <p:txBody>
            <a:bodyPr wrap="none" anchor="ctr"/>
            <a:lstStyle/>
            <a:p>
              <a:pPr eaLnBrk="0" latinLnBrk="0" hangingPunct="0"/>
              <a:endParaRPr lang="ko-KR" altLang="en-US">
                <a:ea typeface="맑은 고딕"/>
                <a:cs typeface="맑은 고딕"/>
              </a:endParaRPr>
            </a:p>
          </p:txBody>
        </p:sp>
      </p:grpSp>
      <p:sp>
        <p:nvSpPr>
          <p:cNvPr id="113668" name="제목 11"/>
          <p:cNvSpPr>
            <a:spLocks noGrp="1"/>
          </p:cNvSpPr>
          <p:nvPr>
            <p:ph type="title"/>
          </p:nvPr>
        </p:nvSpPr>
        <p:spPr/>
        <p:txBody>
          <a:bodyPr/>
          <a:lstStyle/>
          <a:p>
            <a:r>
              <a:rPr lang="en-US" altLang="ko-KR" sz="4000" dirty="0">
                <a:cs typeface="맑은 고딕"/>
              </a:rPr>
              <a:t>4. </a:t>
            </a:r>
            <a:r>
              <a:rPr lang="ko-KR" altLang="en-US" sz="4000" dirty="0">
                <a:cs typeface="맑은 고딕"/>
              </a:rPr>
              <a:t>회귀 </a:t>
            </a:r>
            <a:r>
              <a:rPr lang="ko-KR" altLang="en-US" sz="4000" dirty="0" err="1">
                <a:cs typeface="맑은 고딕"/>
              </a:rPr>
              <a:t>잔차를</a:t>
            </a:r>
            <a:r>
              <a:rPr lang="ko-KR" altLang="en-US" sz="4000" dirty="0">
                <a:cs typeface="맑은 고딕"/>
              </a:rPr>
              <a:t> 이용한 </a:t>
            </a:r>
            <a:r>
              <a:rPr lang="ko-KR" altLang="en-US" sz="4000" dirty="0" err="1">
                <a:cs typeface="맑은 고딕"/>
              </a:rPr>
              <a:t>런검정</a:t>
            </a:r>
            <a:endParaRPr lang="ko-KR" altLang="en-US" sz="4000" dirty="0">
              <a:cs typeface="맑은 고딕"/>
            </a:endParaRPr>
          </a:p>
        </p:txBody>
      </p:sp>
      <p:sp>
        <p:nvSpPr>
          <p:cNvPr id="10" name="직사각형 9"/>
          <p:cNvSpPr/>
          <p:nvPr/>
        </p:nvSpPr>
        <p:spPr>
          <a:xfrm>
            <a:off x="3677938" y="2395568"/>
            <a:ext cx="3786214" cy="457369"/>
          </a:xfrm>
          <a:prstGeom prst="rect">
            <a:avLst/>
          </a:prstGeom>
        </p:spPr>
        <p:txBody>
          <a:bodyPr wrap="square">
            <a:spAutoFit/>
          </a:bodyPr>
          <a:lstStyle/>
          <a:p>
            <a:pPr algn="just" eaLnBrk="0" latinLnBrk="0" hangingPunct="0">
              <a:lnSpc>
                <a:spcPct val="150000"/>
              </a:lnSpc>
              <a:spcBef>
                <a:spcPts val="24"/>
              </a:spcBef>
            </a:pPr>
            <a:r>
              <a:rPr lang="ko-KR" altLang="en-US" dirty="0">
                <a:ea typeface="맑은 고딕"/>
                <a:cs typeface="맑은 고딕"/>
              </a:rPr>
              <a:t>부록 </a:t>
            </a:r>
            <a:r>
              <a:rPr lang="en-US" altLang="ko-KR" dirty="0">
                <a:ea typeface="맑은 고딕"/>
                <a:cs typeface="맑은 고딕"/>
              </a:rPr>
              <a:t>[</a:t>
            </a:r>
            <a:r>
              <a:rPr lang="ko-KR" altLang="en-US" dirty="0">
                <a:ea typeface="맑은 고딕"/>
                <a:cs typeface="맑은 고딕"/>
              </a:rPr>
              <a:t>표</a:t>
            </a:r>
            <a:r>
              <a:rPr lang="en-US" altLang="ko-KR" dirty="0">
                <a:ea typeface="맑은 고딕"/>
                <a:cs typeface="맑은 고딕"/>
              </a:rPr>
              <a:t>-4]: </a:t>
            </a:r>
            <a:r>
              <a:rPr lang="ko-KR" altLang="en-US" dirty="0" err="1">
                <a:ea typeface="맑은 고딕"/>
                <a:cs typeface="맑은 고딕"/>
              </a:rPr>
              <a:t>런검정의</a:t>
            </a:r>
            <a:r>
              <a:rPr lang="ko-KR" altLang="en-US" dirty="0">
                <a:ea typeface="맑은 고딕"/>
                <a:cs typeface="맑은 고딕"/>
              </a:rPr>
              <a:t> </a:t>
            </a:r>
            <a:r>
              <a:rPr lang="ko-KR" altLang="en-US" dirty="0" err="1">
                <a:ea typeface="맑은 고딕"/>
                <a:cs typeface="맑은 고딕"/>
              </a:rPr>
              <a:t>하한임계치</a:t>
            </a:r>
            <a:endParaRPr lang="ko-KR" altLang="en-US" dirty="0">
              <a:ea typeface="맑은 고딕"/>
              <a:cs typeface="맑은 고딕"/>
            </a:endParaRPr>
          </a:p>
        </p:txBody>
      </p:sp>
      <p:sp>
        <p:nvSpPr>
          <p:cNvPr id="9" name="AutoShape 5"/>
          <p:cNvSpPr>
            <a:spLocks noChangeArrowheads="1"/>
          </p:cNvSpPr>
          <p:nvPr/>
        </p:nvSpPr>
        <p:spPr bwMode="auto">
          <a:xfrm>
            <a:off x="1988544" y="1611550"/>
            <a:ext cx="245127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런검정의</a:t>
            </a:r>
            <a:r>
              <a:rPr lang="ko-KR" altLang="en-US" b="1" dirty="0">
                <a:latin typeface="+mj-ea"/>
                <a:ea typeface="+mj-ea"/>
              </a:rPr>
              <a:t> </a:t>
            </a:r>
            <a:r>
              <a:rPr lang="ko-KR" altLang="en-US" b="1" dirty="0" err="1">
                <a:latin typeface="+mj-ea"/>
                <a:ea typeface="+mj-ea"/>
              </a:rPr>
              <a:t>하한임계치</a:t>
            </a:r>
            <a:endParaRPr lang="en-US" altLang="ko-KR" b="1" dirty="0">
              <a:latin typeface="+mj-ea"/>
              <a:ea typeface="+mj-ea"/>
            </a:endParaRPr>
          </a:p>
        </p:txBody>
      </p:sp>
    </p:spTree>
    <p:extLst>
      <p:ext uri="{BB962C8B-B14F-4D97-AF65-F5344CB8AC3E}">
        <p14:creationId xmlns:p14="http://schemas.microsoft.com/office/powerpoint/2010/main" val="62701364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0"/>
          <p:cNvPicPr>
            <a:picLocks noChangeAspect="1" noChangeArrowheads="1"/>
          </p:cNvPicPr>
          <p:nvPr/>
        </p:nvPicPr>
        <p:blipFill>
          <a:blip r:embed="rId2" cstate="print"/>
          <a:srcRect l="23042" r="23042"/>
          <a:stretch>
            <a:fillRect/>
          </a:stretch>
        </p:blipFill>
        <p:spPr bwMode="auto">
          <a:xfrm>
            <a:off x="3738547" y="2924944"/>
            <a:ext cx="4316480" cy="3744416"/>
          </a:xfrm>
          <a:prstGeom prst="rect">
            <a:avLst/>
          </a:prstGeom>
          <a:noFill/>
          <a:ln w="9525">
            <a:noFill/>
            <a:miter lim="800000"/>
            <a:headEnd/>
            <a:tailEnd/>
          </a:ln>
        </p:spPr>
      </p:pic>
      <p:sp>
        <p:nvSpPr>
          <p:cNvPr id="114690" name="Line 4"/>
          <p:cNvSpPr>
            <a:spLocks noChangeShapeType="1"/>
          </p:cNvSpPr>
          <p:nvPr/>
        </p:nvSpPr>
        <p:spPr bwMode="auto">
          <a:xfrm>
            <a:off x="3905264" y="6237312"/>
            <a:ext cx="4191000" cy="0"/>
          </a:xfrm>
          <a:prstGeom prst="line">
            <a:avLst/>
          </a:prstGeom>
          <a:noFill/>
          <a:ln w="25400">
            <a:solidFill>
              <a:schemeClr val="accent1"/>
            </a:solidFill>
            <a:prstDash val="sysDot"/>
            <a:round/>
            <a:headEnd/>
            <a:tailEnd/>
          </a:ln>
        </p:spPr>
        <p:txBody>
          <a:bodyPr/>
          <a:lstStyle/>
          <a:p>
            <a:endParaRPr lang="ko-KR" altLang="en-US"/>
          </a:p>
        </p:txBody>
      </p:sp>
      <p:sp>
        <p:nvSpPr>
          <p:cNvPr id="114691" name="Line 5"/>
          <p:cNvSpPr>
            <a:spLocks noChangeShapeType="1"/>
          </p:cNvSpPr>
          <p:nvPr/>
        </p:nvSpPr>
        <p:spPr bwMode="auto">
          <a:xfrm>
            <a:off x="7536160" y="3398818"/>
            <a:ext cx="60038" cy="3270543"/>
          </a:xfrm>
          <a:prstGeom prst="line">
            <a:avLst/>
          </a:prstGeom>
          <a:noFill/>
          <a:ln w="25400">
            <a:solidFill>
              <a:schemeClr val="accent1"/>
            </a:solidFill>
            <a:prstDash val="sysDot"/>
            <a:round/>
            <a:headEnd/>
            <a:tailEnd/>
          </a:ln>
        </p:spPr>
        <p:txBody>
          <a:bodyPr/>
          <a:lstStyle/>
          <a:p>
            <a:endParaRPr lang="ko-KR" altLang="en-US"/>
          </a:p>
        </p:txBody>
      </p:sp>
      <p:sp>
        <p:nvSpPr>
          <p:cNvPr id="114692" name="Oval 6"/>
          <p:cNvSpPr>
            <a:spLocks noChangeArrowheads="1"/>
          </p:cNvSpPr>
          <p:nvPr/>
        </p:nvSpPr>
        <p:spPr bwMode="auto">
          <a:xfrm>
            <a:off x="7310446" y="5919936"/>
            <a:ext cx="533400" cy="533400"/>
          </a:xfrm>
          <a:prstGeom prst="ellipse">
            <a:avLst/>
          </a:prstGeom>
          <a:noFill/>
          <a:ln w="25400">
            <a:solidFill>
              <a:srgbClr val="FF0000"/>
            </a:solidFill>
            <a:prstDash val="sysDot"/>
            <a:round/>
            <a:headEnd/>
            <a:tailEnd/>
          </a:ln>
        </p:spPr>
        <p:txBody>
          <a:bodyPr wrap="none" anchor="ctr"/>
          <a:lstStyle/>
          <a:p>
            <a:pPr eaLnBrk="0" latinLnBrk="0" hangingPunct="0"/>
            <a:endParaRPr lang="ko-KR" altLang="en-US">
              <a:ea typeface="맑은 고딕"/>
              <a:cs typeface="맑은 고딕"/>
            </a:endParaRPr>
          </a:p>
        </p:txBody>
      </p:sp>
      <p:sp>
        <p:nvSpPr>
          <p:cNvPr id="114695" name="제목 10"/>
          <p:cNvSpPr>
            <a:spLocks noGrp="1"/>
          </p:cNvSpPr>
          <p:nvPr>
            <p:ph type="title"/>
          </p:nvPr>
        </p:nvSpPr>
        <p:spPr/>
        <p:txBody>
          <a:bodyPr/>
          <a:lstStyle/>
          <a:p>
            <a:r>
              <a:rPr lang="en-US" altLang="ko-KR" sz="4000" dirty="0">
                <a:solidFill>
                  <a:srgbClr val="000000"/>
                </a:solidFill>
                <a:cs typeface="맑은 고딕"/>
              </a:rPr>
              <a:t>4. </a:t>
            </a:r>
            <a:r>
              <a:rPr lang="ko-KR" altLang="en-US" sz="4000" dirty="0">
                <a:solidFill>
                  <a:srgbClr val="000000"/>
                </a:solidFill>
                <a:cs typeface="맑은 고딕"/>
              </a:rPr>
              <a:t>회귀 </a:t>
            </a:r>
            <a:r>
              <a:rPr lang="ko-KR" altLang="en-US" sz="4000" dirty="0" err="1">
                <a:solidFill>
                  <a:srgbClr val="000000"/>
                </a:solidFill>
                <a:cs typeface="맑은 고딕"/>
              </a:rPr>
              <a:t>잔차를</a:t>
            </a:r>
            <a:r>
              <a:rPr lang="ko-KR" altLang="en-US" sz="4000" dirty="0">
                <a:solidFill>
                  <a:srgbClr val="000000"/>
                </a:solidFill>
                <a:cs typeface="맑은 고딕"/>
              </a:rPr>
              <a:t> 이용한 </a:t>
            </a:r>
            <a:r>
              <a:rPr lang="ko-KR" altLang="en-US" sz="4000" dirty="0" err="1">
                <a:solidFill>
                  <a:srgbClr val="000000"/>
                </a:solidFill>
                <a:cs typeface="맑은 고딕"/>
              </a:rPr>
              <a:t>런검정</a:t>
            </a:r>
            <a:endParaRPr lang="ko-KR" altLang="en-US" sz="4000" dirty="0">
              <a:cs typeface="맑은 고딕"/>
            </a:endParaRPr>
          </a:p>
        </p:txBody>
      </p:sp>
      <p:sp>
        <p:nvSpPr>
          <p:cNvPr id="9" name="직사각형 8"/>
          <p:cNvSpPr/>
          <p:nvPr/>
        </p:nvSpPr>
        <p:spPr>
          <a:xfrm>
            <a:off x="3893962" y="2348881"/>
            <a:ext cx="3786214" cy="457369"/>
          </a:xfrm>
          <a:prstGeom prst="rect">
            <a:avLst/>
          </a:prstGeom>
        </p:spPr>
        <p:txBody>
          <a:bodyPr wrap="square">
            <a:spAutoFit/>
          </a:bodyPr>
          <a:lstStyle/>
          <a:p>
            <a:pPr algn="just" eaLnBrk="0" latinLnBrk="0" hangingPunct="0">
              <a:lnSpc>
                <a:spcPct val="150000"/>
              </a:lnSpc>
              <a:spcBef>
                <a:spcPts val="24"/>
              </a:spcBef>
            </a:pPr>
            <a:r>
              <a:rPr lang="ko-KR" altLang="en-US" dirty="0">
                <a:ea typeface="맑은 고딕"/>
                <a:cs typeface="맑은 고딕"/>
              </a:rPr>
              <a:t>부록 </a:t>
            </a:r>
            <a:r>
              <a:rPr lang="en-US" altLang="ko-KR" dirty="0">
                <a:ea typeface="맑은 고딕"/>
                <a:cs typeface="맑은 고딕"/>
              </a:rPr>
              <a:t>[</a:t>
            </a:r>
            <a:r>
              <a:rPr lang="ko-KR" altLang="en-US" dirty="0">
                <a:ea typeface="맑은 고딕"/>
                <a:cs typeface="맑은 고딕"/>
              </a:rPr>
              <a:t>표</a:t>
            </a:r>
            <a:r>
              <a:rPr lang="en-US" altLang="ko-KR" dirty="0">
                <a:ea typeface="맑은 고딕"/>
                <a:cs typeface="맑은 고딕"/>
              </a:rPr>
              <a:t>-4]: </a:t>
            </a:r>
            <a:r>
              <a:rPr lang="ko-KR" altLang="en-US" dirty="0" err="1">
                <a:ea typeface="맑은 고딕"/>
                <a:cs typeface="맑은 고딕"/>
              </a:rPr>
              <a:t>런검정의</a:t>
            </a:r>
            <a:r>
              <a:rPr lang="ko-KR" altLang="en-US" dirty="0">
                <a:ea typeface="맑은 고딕"/>
                <a:cs typeface="맑은 고딕"/>
              </a:rPr>
              <a:t> </a:t>
            </a:r>
            <a:r>
              <a:rPr lang="ko-KR" altLang="en-US" dirty="0" err="1">
                <a:ea typeface="맑은 고딕"/>
                <a:cs typeface="맑은 고딕"/>
              </a:rPr>
              <a:t>상한임계치</a:t>
            </a:r>
            <a:endParaRPr lang="ko-KR" altLang="en-US" dirty="0">
              <a:ea typeface="맑은 고딕"/>
              <a:cs typeface="맑은 고딕"/>
            </a:endParaRPr>
          </a:p>
        </p:txBody>
      </p:sp>
      <p:sp>
        <p:nvSpPr>
          <p:cNvPr id="8" name="AutoShape 5"/>
          <p:cNvSpPr>
            <a:spLocks noChangeArrowheads="1"/>
          </p:cNvSpPr>
          <p:nvPr/>
        </p:nvSpPr>
        <p:spPr bwMode="auto">
          <a:xfrm>
            <a:off x="1988544" y="1611550"/>
            <a:ext cx="237926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런검정의</a:t>
            </a:r>
            <a:r>
              <a:rPr lang="ko-KR" altLang="en-US" b="1" dirty="0">
                <a:latin typeface="+mj-ea"/>
                <a:ea typeface="+mj-ea"/>
              </a:rPr>
              <a:t> </a:t>
            </a:r>
            <a:r>
              <a:rPr lang="ko-KR" altLang="en-US" b="1" dirty="0" err="1">
                <a:latin typeface="+mj-ea"/>
                <a:ea typeface="+mj-ea"/>
              </a:rPr>
              <a:t>상한임계치</a:t>
            </a:r>
            <a:endParaRPr lang="en-US" altLang="ko-KR" b="1" dirty="0">
              <a:latin typeface="+mj-ea"/>
              <a:ea typeface="+mj-ea"/>
            </a:endParaRPr>
          </a:p>
        </p:txBody>
      </p:sp>
    </p:spTree>
    <p:extLst>
      <p:ext uri="{BB962C8B-B14F-4D97-AF65-F5344CB8AC3E}">
        <p14:creationId xmlns:p14="http://schemas.microsoft.com/office/powerpoint/2010/main" val="3868709532"/>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ext Box 23"/>
          <p:cNvSpPr txBox="1">
            <a:spLocks noChangeArrowheads="1"/>
          </p:cNvSpPr>
          <p:nvPr/>
        </p:nvSpPr>
        <p:spPr bwMode="auto">
          <a:xfrm>
            <a:off x="2166938" y="2420888"/>
            <a:ext cx="8072466" cy="3231654"/>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dirty="0">
                <a:latin typeface="+mn-ea"/>
                <a:cs typeface="맑은 고딕"/>
              </a:rPr>
              <a:t>농구선수가 게임 중 슛에서 기복을 보이는지 검정</a:t>
            </a:r>
          </a:p>
          <a:p>
            <a:pPr marL="741600" indent="-284400" eaLnBrk="0" latinLnBrk="0" hangingPunct="0">
              <a:lnSpc>
                <a:spcPct val="150000"/>
              </a:lnSpc>
              <a:spcBef>
                <a:spcPts val="24"/>
              </a:spcBef>
              <a:buFont typeface="Arial" panose="020B0604020202020204" pitchFamily="34" charset="0"/>
              <a:buChar char="•"/>
            </a:pPr>
            <a:r>
              <a:rPr lang="ko-KR" altLang="en-US" sz="1600" b="1" dirty="0">
                <a:solidFill>
                  <a:srgbClr val="C00000"/>
                </a:solidFill>
                <a:latin typeface="+mn-ea"/>
                <a:cs typeface="맑은 고딕"/>
              </a:rPr>
              <a:t>기복이 있으면 성공과 실패가 몰려있을 것임</a:t>
            </a:r>
          </a:p>
          <a:p>
            <a:pPr marL="741600" indent="-284400" eaLnBrk="0" latinLnBrk="0" hangingPunct="0">
              <a:lnSpc>
                <a:spcPct val="150000"/>
              </a:lnSpc>
              <a:spcBef>
                <a:spcPts val="24"/>
              </a:spcBef>
              <a:buFont typeface="Arial" panose="020B0604020202020204" pitchFamily="34" charset="0"/>
              <a:buChar char="•"/>
            </a:pPr>
            <a:r>
              <a:rPr lang="ko-KR" altLang="en-US" sz="1600" dirty="0">
                <a:latin typeface="+mn-ea"/>
                <a:cs typeface="맑은 고딕"/>
              </a:rPr>
              <a:t>관측된 자료</a:t>
            </a:r>
            <a:r>
              <a:rPr lang="en-US" altLang="ko-KR" sz="1600" dirty="0">
                <a:latin typeface="+mn-ea"/>
                <a:cs typeface="맑은 고딕"/>
              </a:rPr>
              <a:t>: 20</a:t>
            </a:r>
            <a:r>
              <a:rPr lang="ko-KR" altLang="en-US" sz="1600" dirty="0">
                <a:latin typeface="+mn-ea"/>
                <a:cs typeface="맑은 고딕"/>
              </a:rPr>
              <a:t>개 슛을 시도하여 </a:t>
            </a:r>
            <a:r>
              <a:rPr lang="en-US" altLang="ko-KR" sz="1600" dirty="0">
                <a:latin typeface="+mn-ea"/>
                <a:cs typeface="맑은 고딕"/>
              </a:rPr>
              <a:t>9</a:t>
            </a:r>
            <a:r>
              <a:rPr lang="ko-KR" altLang="en-US" sz="1600" dirty="0">
                <a:latin typeface="+mn-ea"/>
                <a:cs typeface="맑은 고딕"/>
              </a:rPr>
              <a:t>개 성공</a:t>
            </a:r>
            <a:endParaRPr lang="en-US" altLang="ko-KR" sz="1600" dirty="0">
              <a:latin typeface="+mn-ea"/>
              <a:cs typeface="맑은 고딕"/>
            </a:endParaRPr>
          </a:p>
          <a:p>
            <a:pPr marL="741600" indent="-284400" eaLnBrk="0" latinLnBrk="0" hangingPunct="0">
              <a:lnSpc>
                <a:spcPct val="150000"/>
              </a:lnSpc>
              <a:spcBef>
                <a:spcPts val="24"/>
              </a:spcBef>
              <a:buFont typeface="Arial" panose="020B0604020202020204" pitchFamily="34" charset="0"/>
              <a:buChar char="•"/>
            </a:pPr>
            <a:r>
              <a:rPr lang="ko-KR" altLang="en-US" sz="1600" dirty="0" err="1">
                <a:latin typeface="+mn-ea"/>
                <a:cs typeface="맑은 고딕"/>
              </a:rPr>
              <a:t>런의</a:t>
            </a:r>
            <a:r>
              <a:rPr lang="ko-KR" altLang="en-US" sz="1600" dirty="0">
                <a:latin typeface="+mn-ea"/>
                <a:cs typeface="맑은 고딕"/>
              </a:rPr>
              <a:t> 개수를 센다</a:t>
            </a:r>
            <a:endParaRPr lang="en-US" altLang="ko-KR" sz="1600" dirty="0">
              <a:latin typeface="+mn-ea"/>
              <a:cs typeface="맑은 고딕"/>
            </a:endParaRPr>
          </a:p>
          <a:p>
            <a:pPr marL="741600" indent="-284400" eaLnBrk="0" latinLnBrk="0" hangingPunct="0">
              <a:lnSpc>
                <a:spcPct val="150000"/>
              </a:lnSpc>
              <a:spcBef>
                <a:spcPts val="24"/>
              </a:spcBef>
              <a:buFont typeface="Arial" panose="020B0604020202020204" pitchFamily="34" charset="0"/>
              <a:buChar char="•"/>
            </a:pPr>
            <a:r>
              <a:rPr lang="en-US" altLang="ko-KR" sz="1600" dirty="0">
                <a:latin typeface="+mn-ea"/>
                <a:cs typeface="맑은 고딕"/>
              </a:rPr>
              <a:t>9</a:t>
            </a:r>
            <a:r>
              <a:rPr lang="ko-KR" altLang="en-US" sz="1600" dirty="0">
                <a:latin typeface="+mn-ea"/>
                <a:cs typeface="맑은 고딕"/>
              </a:rPr>
              <a:t>개의 성공</a:t>
            </a:r>
            <a:r>
              <a:rPr lang="en-US" altLang="ko-KR" sz="1600" dirty="0">
                <a:latin typeface="+mn-ea"/>
                <a:cs typeface="맑은 고딕"/>
              </a:rPr>
              <a:t>(+)</a:t>
            </a:r>
            <a:r>
              <a:rPr lang="ko-KR" altLang="en-US" sz="1600" dirty="0">
                <a:latin typeface="+mn-ea"/>
                <a:cs typeface="맑은 고딕"/>
              </a:rPr>
              <a:t>과 </a:t>
            </a:r>
            <a:r>
              <a:rPr lang="en-US" altLang="ko-KR" sz="1600" dirty="0">
                <a:latin typeface="+mn-ea"/>
                <a:cs typeface="맑은 고딕"/>
              </a:rPr>
              <a:t>11</a:t>
            </a:r>
            <a:r>
              <a:rPr lang="ko-KR" altLang="en-US" sz="1600" dirty="0">
                <a:latin typeface="+mn-ea"/>
                <a:cs typeface="맑은 고딕"/>
              </a:rPr>
              <a:t>개의 실패</a:t>
            </a:r>
            <a:r>
              <a:rPr lang="en-US" altLang="ko-KR" sz="1600" dirty="0">
                <a:latin typeface="+mn-ea"/>
                <a:cs typeface="맑은 고딕"/>
              </a:rPr>
              <a:t>(−)</a:t>
            </a:r>
            <a:r>
              <a:rPr lang="ko-KR" altLang="en-US" sz="1600" dirty="0">
                <a:latin typeface="+mn-ea"/>
                <a:cs typeface="맑은 고딕"/>
              </a:rPr>
              <a:t>에 해당되는 </a:t>
            </a:r>
            <a:r>
              <a:rPr lang="en-US" altLang="ko-KR" sz="1600" dirty="0">
                <a:latin typeface="+mn-ea"/>
                <a:cs typeface="맑은 고딕"/>
              </a:rPr>
              <a:t>“</a:t>
            </a:r>
            <a:r>
              <a:rPr lang="ko-KR" altLang="en-US" sz="1600" dirty="0" err="1">
                <a:latin typeface="+mn-ea"/>
                <a:cs typeface="맑은 고딕"/>
              </a:rPr>
              <a:t>런</a:t>
            </a:r>
            <a:r>
              <a:rPr lang="ko-KR" altLang="en-US" sz="1600" dirty="0">
                <a:latin typeface="+mn-ea"/>
                <a:cs typeface="맑은 고딕"/>
              </a:rPr>
              <a:t> 개수의 하한 </a:t>
            </a:r>
            <a:r>
              <a:rPr lang="ko-KR" altLang="en-US" sz="1600" dirty="0" err="1">
                <a:latin typeface="+mn-ea"/>
                <a:cs typeface="맑은 고딕"/>
              </a:rPr>
              <a:t>임계치</a:t>
            </a:r>
            <a:r>
              <a:rPr lang="en-US" altLang="ko-KR" sz="1600" dirty="0">
                <a:latin typeface="+mn-ea"/>
                <a:cs typeface="맑은 고딕"/>
              </a:rPr>
              <a:t>”</a:t>
            </a:r>
            <a:r>
              <a:rPr lang="ko-KR" altLang="en-US" sz="1600" dirty="0">
                <a:latin typeface="+mn-ea"/>
                <a:cs typeface="맑은 고딕"/>
              </a:rPr>
              <a:t>는 </a:t>
            </a:r>
            <a:r>
              <a:rPr lang="en-US" altLang="ko-KR" sz="1600" dirty="0">
                <a:latin typeface="+mn-ea"/>
                <a:cs typeface="맑은 고딕"/>
              </a:rPr>
              <a:t>6</a:t>
            </a:r>
            <a:r>
              <a:rPr lang="ko-KR" altLang="en-US" sz="1600" dirty="0">
                <a:latin typeface="+mn-ea"/>
                <a:cs typeface="맑은 고딕"/>
              </a:rPr>
              <a:t> </a:t>
            </a:r>
            <a:endParaRPr lang="en-US" altLang="ko-KR" sz="1600" dirty="0">
              <a:latin typeface="+mn-ea"/>
              <a:cs typeface="맑은 고딕"/>
            </a:endParaRPr>
          </a:p>
          <a:p>
            <a:pPr marL="741600" indent="-284400" eaLnBrk="0" latinLnBrk="0" hangingPunct="0">
              <a:lnSpc>
                <a:spcPct val="150000"/>
              </a:lnSpc>
              <a:spcBef>
                <a:spcPts val="24"/>
              </a:spcBef>
              <a:buFont typeface="Arial" panose="020B0604020202020204" pitchFamily="34" charset="0"/>
              <a:buChar char="•"/>
            </a:pPr>
            <a:r>
              <a:rPr lang="ko-KR" altLang="en-US" sz="1600" dirty="0">
                <a:latin typeface="+mn-ea"/>
                <a:cs typeface="맑은 고딕"/>
              </a:rPr>
              <a:t>관측된 </a:t>
            </a:r>
            <a:r>
              <a:rPr lang="ko-KR" altLang="en-US" sz="1600" dirty="0" err="1">
                <a:latin typeface="+mn-ea"/>
                <a:cs typeface="맑은 고딕"/>
              </a:rPr>
              <a:t>런의</a:t>
            </a:r>
            <a:r>
              <a:rPr lang="ko-KR" altLang="en-US" sz="1600" dirty="0">
                <a:latin typeface="+mn-ea"/>
                <a:cs typeface="맑은 고딕"/>
              </a:rPr>
              <a:t> 개수가 하한 </a:t>
            </a:r>
            <a:r>
              <a:rPr lang="ko-KR" altLang="en-US" sz="1600" dirty="0" err="1">
                <a:latin typeface="+mn-ea"/>
                <a:cs typeface="맑은 고딕"/>
              </a:rPr>
              <a:t>임계치</a:t>
            </a:r>
            <a:r>
              <a:rPr lang="ko-KR" altLang="en-US" sz="1600" dirty="0">
                <a:latin typeface="+mn-ea"/>
                <a:cs typeface="맑은 고딕"/>
              </a:rPr>
              <a:t> </a:t>
            </a:r>
            <a:r>
              <a:rPr lang="en-US" altLang="ko-KR" sz="1600" dirty="0">
                <a:latin typeface="+mn-ea"/>
                <a:cs typeface="맑은 고딕"/>
              </a:rPr>
              <a:t>6 </a:t>
            </a:r>
            <a:r>
              <a:rPr lang="ko-KR" altLang="en-US" sz="1600" dirty="0">
                <a:latin typeface="+mn-ea"/>
                <a:cs typeface="맑은 고딕"/>
              </a:rPr>
              <a:t>이하이면 양의 계열상관</a:t>
            </a:r>
            <a:r>
              <a:rPr lang="en-US" altLang="ko-KR" sz="1600" dirty="0">
                <a:latin typeface="+mn-ea"/>
                <a:cs typeface="맑은 고딕"/>
              </a:rPr>
              <a:t>, </a:t>
            </a:r>
            <a:r>
              <a:rPr lang="ko-KR" altLang="en-US" sz="1600" dirty="0">
                <a:latin typeface="+mn-ea"/>
                <a:cs typeface="맑은 고딕"/>
              </a:rPr>
              <a:t>즉 기복이 있는 것으로 판정함</a:t>
            </a:r>
          </a:p>
          <a:p>
            <a:pPr eaLnBrk="0" latinLnBrk="0" hangingPunct="0">
              <a:spcBef>
                <a:spcPct val="50000"/>
              </a:spcBef>
            </a:pPr>
            <a:endParaRPr lang="ko-KR" altLang="en-US" sz="2200" b="1" dirty="0">
              <a:ea typeface="맑은 고딕"/>
              <a:cs typeface="맑은 고딕"/>
            </a:endParaRPr>
          </a:p>
        </p:txBody>
      </p:sp>
      <p:sp>
        <p:nvSpPr>
          <p:cNvPr id="115716" name="제목 9"/>
          <p:cNvSpPr>
            <a:spLocks noGrp="1"/>
          </p:cNvSpPr>
          <p:nvPr>
            <p:ph type="title"/>
          </p:nvPr>
        </p:nvSpPr>
        <p:spPr/>
        <p:txBody>
          <a:bodyPr/>
          <a:lstStyle/>
          <a:p>
            <a:r>
              <a:rPr lang="en-US" altLang="ko-KR" sz="4000" dirty="0">
                <a:cs typeface="맑은 고딕"/>
              </a:rPr>
              <a:t>5. </a:t>
            </a:r>
            <a:r>
              <a:rPr lang="ko-KR" altLang="en-US" sz="4000" dirty="0" err="1">
                <a:cs typeface="맑은 고딕"/>
              </a:rPr>
              <a:t>런검정의</a:t>
            </a:r>
            <a:r>
              <a:rPr lang="ko-KR" altLang="en-US" sz="4000" dirty="0">
                <a:cs typeface="맑은 고딕"/>
              </a:rPr>
              <a:t> 응용</a:t>
            </a:r>
          </a:p>
        </p:txBody>
      </p:sp>
      <p:sp>
        <p:nvSpPr>
          <p:cNvPr id="4" name="AutoShape 5"/>
          <p:cNvSpPr>
            <a:spLocks noChangeArrowheads="1"/>
          </p:cNvSpPr>
          <p:nvPr/>
        </p:nvSpPr>
        <p:spPr bwMode="auto">
          <a:xfrm>
            <a:off x="1988544" y="1580218"/>
            <a:ext cx="201922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런검정의</a:t>
            </a:r>
            <a:r>
              <a:rPr lang="ko-KR" altLang="en-US" b="1" dirty="0">
                <a:latin typeface="+mj-ea"/>
                <a:ea typeface="+mj-ea"/>
              </a:rPr>
              <a:t> 응용 </a:t>
            </a:r>
            <a:r>
              <a:rPr lang="en-US" altLang="ko-KR" b="1" dirty="0">
                <a:latin typeface="+mj-ea"/>
                <a:ea typeface="+mj-ea"/>
              </a:rPr>
              <a:t>1</a:t>
            </a:r>
          </a:p>
        </p:txBody>
      </p:sp>
    </p:spTree>
    <p:extLst>
      <p:ext uri="{BB962C8B-B14F-4D97-AF65-F5344CB8AC3E}">
        <p14:creationId xmlns:p14="http://schemas.microsoft.com/office/powerpoint/2010/main" val="303092713"/>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ext Box 23"/>
          <p:cNvSpPr txBox="1">
            <a:spLocks noChangeArrowheads="1"/>
          </p:cNvSpPr>
          <p:nvPr/>
        </p:nvSpPr>
        <p:spPr bwMode="auto">
          <a:xfrm>
            <a:off x="2166938" y="2411010"/>
            <a:ext cx="8358218" cy="3231654"/>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dirty="0">
                <a:latin typeface="+mn-ea"/>
                <a:cs typeface="맑은 고딕"/>
              </a:rPr>
              <a:t>주식가격의 움직임에 </a:t>
            </a:r>
            <a:r>
              <a:rPr lang="ko-KR" altLang="en-US" dirty="0" err="1">
                <a:latin typeface="+mn-ea"/>
                <a:cs typeface="맑은 고딕"/>
              </a:rPr>
              <a:t>모멘텀이</a:t>
            </a:r>
            <a:r>
              <a:rPr lang="ko-KR" altLang="en-US" dirty="0">
                <a:latin typeface="+mn-ea"/>
                <a:cs typeface="맑은 고딕"/>
              </a:rPr>
              <a:t> 있는지 검정</a:t>
            </a:r>
          </a:p>
          <a:p>
            <a:pPr marL="741600" indent="-284400" eaLnBrk="0" latinLnBrk="0" hangingPunct="0">
              <a:lnSpc>
                <a:spcPct val="150000"/>
              </a:lnSpc>
              <a:spcBef>
                <a:spcPts val="24"/>
              </a:spcBef>
              <a:buFont typeface="Arial" panose="020B0604020202020204" pitchFamily="34" charset="0"/>
              <a:buChar char="•"/>
            </a:pPr>
            <a:r>
              <a:rPr lang="ko-KR" altLang="en-US" sz="1600" dirty="0">
                <a:latin typeface="+mn-ea"/>
                <a:cs typeface="맑은 고딕"/>
              </a:rPr>
              <a:t>여기서 </a:t>
            </a:r>
            <a:r>
              <a:rPr lang="ko-KR" altLang="en-US" sz="1600" dirty="0" err="1">
                <a:latin typeface="+mn-ea"/>
                <a:cs typeface="맑은 고딕"/>
              </a:rPr>
              <a:t>모멘텀이란</a:t>
            </a:r>
            <a:r>
              <a:rPr lang="ko-KR" altLang="en-US" sz="1600" dirty="0">
                <a:latin typeface="+mn-ea"/>
                <a:cs typeface="맑은 고딕"/>
              </a:rPr>
              <a:t> 하나의 시계열이 보이는 방향지속성임</a:t>
            </a:r>
          </a:p>
          <a:p>
            <a:pPr marL="741600" indent="-284400" eaLnBrk="0" latinLnBrk="0" hangingPunct="0">
              <a:lnSpc>
                <a:spcPct val="150000"/>
              </a:lnSpc>
              <a:spcBef>
                <a:spcPts val="24"/>
              </a:spcBef>
              <a:buFont typeface="Arial" panose="020B0604020202020204" pitchFamily="34" charset="0"/>
              <a:buChar char="•"/>
            </a:pPr>
            <a:r>
              <a:rPr lang="en-US" altLang="zh-CN" sz="1600" dirty="0">
                <a:latin typeface="+mn-ea"/>
              </a:rPr>
              <a:t>2</a:t>
            </a:r>
            <a:r>
              <a:rPr lang="zh-CN" altLang="en-US" sz="1600" dirty="0">
                <a:latin typeface="+mn-ea"/>
              </a:rPr>
              <a:t>0</a:t>
            </a:r>
            <a:r>
              <a:rPr lang="ko-KR" altLang="en-US" sz="1600" dirty="0">
                <a:latin typeface="+mn-ea"/>
                <a:cs typeface="맑은 고딕"/>
              </a:rPr>
              <a:t>거래일간의 주가자료 수집하여</a:t>
            </a:r>
            <a:r>
              <a:rPr lang="en-US" altLang="ko-KR" sz="1600" dirty="0">
                <a:latin typeface="+mn-ea"/>
                <a:cs typeface="맑은 고딕"/>
              </a:rPr>
              <a:t> </a:t>
            </a:r>
            <a:r>
              <a:rPr lang="ko-KR" altLang="en-US" sz="1600" dirty="0">
                <a:latin typeface="+mn-ea"/>
                <a:cs typeface="맑은 고딕"/>
              </a:rPr>
              <a:t>오르거나 변화가 없으면 </a:t>
            </a:r>
            <a:r>
              <a:rPr lang="en-US" altLang="ko-KR" sz="1600" dirty="0">
                <a:latin typeface="+mn-ea"/>
                <a:cs typeface="맑은 고딕"/>
              </a:rPr>
              <a:t>+ , </a:t>
            </a:r>
            <a:r>
              <a:rPr lang="ko-KR" altLang="en-US" sz="1600" dirty="0">
                <a:latin typeface="+mn-ea"/>
                <a:cs typeface="맑은 고딕"/>
              </a:rPr>
              <a:t>내리면</a:t>
            </a:r>
            <a:r>
              <a:rPr lang="en-US" altLang="ko-KR" sz="1600" dirty="0">
                <a:latin typeface="+mn-ea"/>
                <a:cs typeface="맑은 고딕"/>
              </a:rPr>
              <a:t> − </a:t>
            </a:r>
            <a:r>
              <a:rPr lang="ko-KR" altLang="en-US" sz="1600" dirty="0">
                <a:latin typeface="+mn-ea"/>
                <a:cs typeface="맑은 고딕"/>
              </a:rPr>
              <a:t>로 기록하여 </a:t>
            </a:r>
            <a:r>
              <a:rPr lang="en-US" altLang="ko-KR" sz="1600" dirty="0">
                <a:latin typeface="+mn-ea"/>
                <a:cs typeface="맑은 고딕"/>
              </a:rPr>
              <a:t>+</a:t>
            </a:r>
            <a:r>
              <a:rPr lang="ko-KR" altLang="en-US" sz="1600" dirty="0">
                <a:latin typeface="+mn-ea"/>
                <a:cs typeface="맑은 고딕"/>
              </a:rPr>
              <a:t>의 수</a:t>
            </a:r>
            <a:r>
              <a:rPr lang="en-US" altLang="ko-KR" sz="1600" dirty="0">
                <a:latin typeface="+mn-ea"/>
                <a:cs typeface="맑은 고딕"/>
              </a:rPr>
              <a:t>, -</a:t>
            </a:r>
            <a:r>
              <a:rPr lang="ko-KR" altLang="en-US" sz="1600" dirty="0">
                <a:latin typeface="+mn-ea"/>
                <a:cs typeface="맑은 고딕"/>
              </a:rPr>
              <a:t>의 수</a:t>
            </a:r>
            <a:r>
              <a:rPr lang="en-US" altLang="ko-KR" sz="1600" dirty="0">
                <a:latin typeface="+mn-ea"/>
                <a:cs typeface="맑은 고딕"/>
              </a:rPr>
              <a:t>, </a:t>
            </a:r>
            <a:r>
              <a:rPr lang="ko-KR" altLang="en-US" sz="1600" dirty="0" err="1">
                <a:latin typeface="+mn-ea"/>
                <a:cs typeface="맑은 고딕"/>
              </a:rPr>
              <a:t>런의</a:t>
            </a:r>
            <a:r>
              <a:rPr lang="ko-KR" altLang="en-US" sz="1600" dirty="0">
                <a:latin typeface="+mn-ea"/>
                <a:cs typeface="맑은 고딕"/>
              </a:rPr>
              <a:t> 개수를 센다</a:t>
            </a:r>
            <a:r>
              <a:rPr lang="en-US" altLang="ko-KR" sz="1600" dirty="0">
                <a:latin typeface="+mn-ea"/>
                <a:cs typeface="맑은 고딕"/>
              </a:rPr>
              <a:t>.</a:t>
            </a:r>
            <a:endParaRPr lang="ko-KR" altLang="en-US" sz="1600" dirty="0">
              <a:latin typeface="+mn-ea"/>
              <a:cs typeface="맑은 고딕"/>
            </a:endParaRPr>
          </a:p>
          <a:p>
            <a:pPr marL="741600" indent="-284400" eaLnBrk="0" latinLnBrk="0" hangingPunct="0">
              <a:lnSpc>
                <a:spcPct val="150000"/>
              </a:lnSpc>
              <a:spcBef>
                <a:spcPts val="24"/>
              </a:spcBef>
              <a:buFont typeface="Arial" panose="020B0604020202020204" pitchFamily="34" charset="0"/>
              <a:buChar char="•"/>
            </a:pPr>
            <a:r>
              <a:rPr lang="ko-KR" altLang="en-US" sz="1600" dirty="0" err="1">
                <a:latin typeface="+mn-ea"/>
                <a:cs typeface="맑은 고딕"/>
              </a:rPr>
              <a:t>런의</a:t>
            </a:r>
            <a:r>
              <a:rPr lang="ko-KR" altLang="en-US" sz="1600" dirty="0">
                <a:latin typeface="+mn-ea"/>
                <a:cs typeface="맑은 고딕"/>
              </a:rPr>
              <a:t> 개수가 하한 </a:t>
            </a:r>
            <a:r>
              <a:rPr lang="ko-KR" altLang="en-US" sz="1600" dirty="0" err="1">
                <a:latin typeface="+mn-ea"/>
                <a:cs typeface="맑은 고딕"/>
              </a:rPr>
              <a:t>임계치</a:t>
            </a:r>
            <a:r>
              <a:rPr lang="ko-KR" altLang="en-US" sz="1600" dirty="0">
                <a:latin typeface="+mn-ea"/>
                <a:cs typeface="맑은 고딕"/>
              </a:rPr>
              <a:t> 이하이면 주식가격의 움직임에 </a:t>
            </a:r>
            <a:r>
              <a:rPr lang="ko-KR" altLang="en-US" sz="1600" dirty="0" err="1">
                <a:latin typeface="+mn-ea"/>
                <a:cs typeface="맑은 고딕"/>
              </a:rPr>
              <a:t>모멘텀이</a:t>
            </a:r>
            <a:r>
              <a:rPr lang="ko-KR" altLang="en-US" sz="1600" dirty="0">
                <a:latin typeface="+mn-ea"/>
                <a:cs typeface="맑은 고딕"/>
              </a:rPr>
              <a:t> 있다고 판단</a:t>
            </a:r>
            <a:endParaRPr lang="en-US" altLang="ko-KR" sz="1600" dirty="0">
              <a:latin typeface="+mn-ea"/>
              <a:cs typeface="맑은 고딕"/>
            </a:endParaRPr>
          </a:p>
          <a:p>
            <a:pPr marL="741600" indent="-284400" eaLnBrk="0" latinLnBrk="0" hangingPunct="0">
              <a:lnSpc>
                <a:spcPct val="150000"/>
              </a:lnSpc>
              <a:spcBef>
                <a:spcPts val="24"/>
              </a:spcBef>
              <a:buFont typeface="Arial" panose="020B0604020202020204" pitchFamily="34" charset="0"/>
              <a:buChar char="•"/>
            </a:pPr>
            <a:r>
              <a:rPr lang="ko-KR" altLang="en-US" sz="1600" dirty="0" err="1">
                <a:latin typeface="+mn-ea"/>
                <a:cs typeface="맑은 고딕"/>
              </a:rPr>
              <a:t>모멘텀이</a:t>
            </a:r>
            <a:r>
              <a:rPr lang="ko-KR" altLang="en-US" sz="1600" dirty="0">
                <a:latin typeface="+mn-ea"/>
                <a:cs typeface="맑은 고딕"/>
              </a:rPr>
              <a:t> 있는 것으로 판단되면 주가가 </a:t>
            </a:r>
            <a:r>
              <a:rPr lang="ko-KR" altLang="en-US" sz="1600" dirty="0">
                <a:latin typeface="+mn-ea"/>
              </a:rPr>
              <a:t>오르면 사고 내리면 파는 이른바 </a:t>
            </a:r>
            <a:r>
              <a:rPr lang="en-US" altLang="ko-KR" sz="1600" dirty="0">
                <a:latin typeface="+mn-ea"/>
              </a:rPr>
              <a:t>“</a:t>
            </a:r>
            <a:r>
              <a:rPr lang="ko-KR" altLang="en-US" sz="1600" dirty="0" err="1">
                <a:latin typeface="+mn-ea"/>
              </a:rPr>
              <a:t>모멘텀</a:t>
            </a:r>
            <a:r>
              <a:rPr lang="ko-KR" altLang="en-US" sz="1600" dirty="0">
                <a:latin typeface="+mn-ea"/>
              </a:rPr>
              <a:t> 거래전략</a:t>
            </a:r>
            <a:r>
              <a:rPr lang="en-US" altLang="ko-KR" sz="1600" dirty="0">
                <a:latin typeface="+mn-ea"/>
              </a:rPr>
              <a:t>”</a:t>
            </a:r>
            <a:r>
              <a:rPr lang="ko-KR" altLang="en-US" sz="1600" dirty="0">
                <a:latin typeface="+mn-ea"/>
              </a:rPr>
              <a:t>에 따라 주식투자를 해봄직하다</a:t>
            </a:r>
            <a:r>
              <a:rPr lang="en-US" altLang="ko-KR" sz="1600" dirty="0">
                <a:latin typeface="+mn-ea"/>
              </a:rPr>
              <a:t>. (“at your own risk, though!”)</a:t>
            </a:r>
            <a:endParaRPr lang="ko-KR" altLang="en-US" sz="1600" dirty="0">
              <a:effectLst>
                <a:outerShdw blurRad="38100" dist="38100" dir="2700000" algn="tl">
                  <a:srgbClr val="000000"/>
                </a:outerShdw>
              </a:effectLst>
              <a:latin typeface="+mn-ea"/>
            </a:endParaRPr>
          </a:p>
          <a:p>
            <a:pPr eaLnBrk="0" latinLnBrk="0" hangingPunct="0">
              <a:spcBef>
                <a:spcPct val="50000"/>
              </a:spcBef>
            </a:pPr>
            <a:endParaRPr lang="ko-KR" altLang="en-US" sz="2200" b="1" dirty="0">
              <a:ea typeface="맑은 고딕"/>
              <a:cs typeface="맑은 고딕"/>
            </a:endParaRPr>
          </a:p>
        </p:txBody>
      </p:sp>
      <p:sp>
        <p:nvSpPr>
          <p:cNvPr id="115716" name="제목 9"/>
          <p:cNvSpPr>
            <a:spLocks noGrp="1"/>
          </p:cNvSpPr>
          <p:nvPr>
            <p:ph type="title"/>
          </p:nvPr>
        </p:nvSpPr>
        <p:spPr/>
        <p:txBody>
          <a:bodyPr/>
          <a:lstStyle/>
          <a:p>
            <a:r>
              <a:rPr lang="en-US" altLang="ko-KR" sz="4000" dirty="0">
                <a:cs typeface="맑은 고딕"/>
              </a:rPr>
              <a:t>5. </a:t>
            </a:r>
            <a:r>
              <a:rPr lang="ko-KR" altLang="en-US" sz="4000" dirty="0" err="1">
                <a:cs typeface="맑은 고딕"/>
              </a:rPr>
              <a:t>런검정의</a:t>
            </a:r>
            <a:r>
              <a:rPr lang="ko-KR" altLang="en-US" sz="4000" dirty="0">
                <a:cs typeface="맑은 고딕"/>
              </a:rPr>
              <a:t> 응용</a:t>
            </a:r>
          </a:p>
        </p:txBody>
      </p:sp>
      <p:sp>
        <p:nvSpPr>
          <p:cNvPr id="7" name="AutoShape 5"/>
          <p:cNvSpPr>
            <a:spLocks noChangeArrowheads="1"/>
          </p:cNvSpPr>
          <p:nvPr/>
        </p:nvSpPr>
        <p:spPr bwMode="auto">
          <a:xfrm>
            <a:off x="1988544" y="1580218"/>
            <a:ext cx="216324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mj-ea"/>
                <a:ea typeface="+mj-ea"/>
              </a:rPr>
              <a:t>런검정의</a:t>
            </a:r>
            <a:r>
              <a:rPr lang="ko-KR" altLang="en-US" b="1" dirty="0">
                <a:latin typeface="+mj-ea"/>
                <a:ea typeface="+mj-ea"/>
              </a:rPr>
              <a:t> 응용 </a:t>
            </a:r>
            <a:r>
              <a:rPr lang="en-US" altLang="ko-KR" b="1" dirty="0">
                <a:latin typeface="+mj-ea"/>
                <a:ea typeface="+mj-ea"/>
              </a:rPr>
              <a:t>2</a:t>
            </a:r>
          </a:p>
        </p:txBody>
      </p:sp>
    </p:spTree>
    <p:extLst>
      <p:ext uri="{BB962C8B-B14F-4D97-AF65-F5344CB8AC3E}">
        <p14:creationId xmlns:p14="http://schemas.microsoft.com/office/powerpoint/2010/main" val="3660947411"/>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a:xfrm>
            <a:off x="2556099" y="1344468"/>
            <a:ext cx="6935787" cy="83820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defRPr/>
            </a:pPr>
            <a:r>
              <a:rPr lang="ko-KR" altLang="en-US" sz="4000" dirty="0">
                <a:solidFill>
                  <a:prstClr val="black"/>
                </a:solidFill>
              </a:rPr>
              <a:t>제 </a:t>
            </a:r>
            <a:r>
              <a:rPr lang="en-US" altLang="ko-KR" sz="4000" dirty="0">
                <a:solidFill>
                  <a:prstClr val="black"/>
                </a:solidFill>
              </a:rPr>
              <a:t>21 </a:t>
            </a:r>
            <a:r>
              <a:rPr lang="ko-KR" altLang="en-US" sz="4000" dirty="0">
                <a:solidFill>
                  <a:prstClr val="black"/>
                </a:solidFill>
              </a:rPr>
              <a:t>장</a:t>
            </a:r>
            <a:r>
              <a:rPr lang="en-US" altLang="ko-KR" sz="4000" dirty="0">
                <a:solidFill>
                  <a:prstClr val="black"/>
                </a:solidFill>
              </a:rPr>
              <a:t> </a:t>
            </a:r>
            <a:r>
              <a:rPr lang="ko-KR" altLang="en-US" sz="4000" dirty="0">
                <a:solidFill>
                  <a:prstClr val="black"/>
                </a:solidFill>
                <a:sym typeface="Symbol" pitchFamily="18" charset="2"/>
              </a:rPr>
              <a:t></a:t>
            </a:r>
            <a:r>
              <a:rPr lang="en-US" altLang="ko-KR" sz="4000" baseline="30000" dirty="0">
                <a:solidFill>
                  <a:prstClr val="black"/>
                </a:solidFill>
                <a:sym typeface="Symbol" pitchFamily="18" charset="2"/>
              </a:rPr>
              <a:t>2 </a:t>
            </a:r>
            <a:r>
              <a:rPr lang="en-US" altLang="ko-KR" sz="4000" dirty="0">
                <a:solidFill>
                  <a:prstClr val="black"/>
                </a:solidFill>
              </a:rPr>
              <a:t>- </a:t>
            </a:r>
            <a:r>
              <a:rPr lang="ko-KR" altLang="en-US" sz="4000" dirty="0">
                <a:solidFill>
                  <a:prstClr val="black"/>
                </a:solidFill>
              </a:rPr>
              <a:t>검정</a:t>
            </a:r>
          </a:p>
        </p:txBody>
      </p:sp>
      <p:sp>
        <p:nvSpPr>
          <p:cNvPr id="6" name="Rectangle 7"/>
          <p:cNvSpPr txBox="1">
            <a:spLocks noChangeArrowheads="1"/>
          </p:cNvSpPr>
          <p:nvPr/>
        </p:nvSpPr>
        <p:spPr>
          <a:xfrm>
            <a:off x="4799418" y="3093189"/>
            <a:ext cx="4102100" cy="2395538"/>
          </a:xfrm>
          <a:prstGeom prst="rect">
            <a:avLst/>
          </a:prstGeom>
        </p:spPr>
        <p:txBody>
          <a:bodyPr>
            <a:normAutofit/>
          </a:bodyPr>
          <a:lstStyle/>
          <a:p>
            <a:pPr marL="381000" indent="-381000">
              <a:lnSpc>
                <a:spcPct val="150000"/>
              </a:lnSpc>
              <a:spcBef>
                <a:spcPct val="20000"/>
              </a:spcBef>
              <a:buFontTx/>
              <a:buAutoNum type="arabicPeriod"/>
              <a:defRPr/>
            </a:pPr>
            <a:r>
              <a:rPr lang="ko-KR" altLang="en-US" sz="2000" dirty="0">
                <a:solidFill>
                  <a:prstClr val="black"/>
                </a:solidFill>
                <a:latin typeface="맑은 고딕" panose="020B0503020000020004" pitchFamily="50" charset="-127"/>
                <a:ea typeface="맑은 고딕" panose="020B0503020000020004" pitchFamily="50" charset="-127"/>
                <a:sym typeface="Symbol" pitchFamily="18" charset="2"/>
              </a:rPr>
              <a:t></a:t>
            </a:r>
            <a:r>
              <a:rPr lang="en-US" altLang="ko-KR" sz="2000" baseline="30000" dirty="0">
                <a:solidFill>
                  <a:prstClr val="black"/>
                </a:solidFill>
                <a:latin typeface="맑은 고딕" panose="020B0503020000020004" pitchFamily="50" charset="-127"/>
                <a:ea typeface="맑은 고딕" panose="020B0503020000020004" pitchFamily="50" charset="-127"/>
                <a:sym typeface="Symbol" pitchFamily="18" charset="2"/>
              </a:rPr>
              <a:t>2 </a:t>
            </a:r>
            <a:r>
              <a:rPr lang="en-US" altLang="ko-KR" sz="2000" dirty="0">
                <a:solidFill>
                  <a:srgbClr val="000000"/>
                </a:solidFill>
                <a:latin typeface="맑은 고딕"/>
                <a:ea typeface="맑은 고딕" panose="020B0503020000020004" pitchFamily="50" charset="-127"/>
              </a:rPr>
              <a:t>-</a:t>
            </a:r>
            <a:r>
              <a:rPr lang="ko-KR" altLang="en-US" sz="2000" dirty="0">
                <a:solidFill>
                  <a:srgbClr val="000000"/>
                </a:solidFill>
                <a:latin typeface="맑은 고딕"/>
                <a:ea typeface="맑은 고딕" panose="020B0503020000020004" pitchFamily="50" charset="-127"/>
              </a:rPr>
              <a:t>검정의 소개</a:t>
            </a:r>
            <a:endParaRPr lang="en-US" altLang="ko-KR" sz="2000" dirty="0">
              <a:solidFill>
                <a:srgbClr val="000000"/>
              </a:solidFill>
              <a:latin typeface="맑은 고딕"/>
              <a:ea typeface="맑은 고딕" panose="020B0503020000020004" pitchFamily="50" charset="-127"/>
            </a:endParaRPr>
          </a:p>
          <a:p>
            <a:pPr marL="381000" indent="-381000">
              <a:lnSpc>
                <a:spcPct val="150000"/>
              </a:lnSpc>
              <a:spcBef>
                <a:spcPct val="20000"/>
              </a:spcBef>
              <a:buFontTx/>
              <a:buAutoNum type="arabicPeriod"/>
              <a:defRPr/>
            </a:pPr>
            <a:r>
              <a:rPr lang="ko-KR" altLang="en-US" sz="2000" dirty="0">
                <a:solidFill>
                  <a:prstClr val="black"/>
                </a:solidFill>
                <a:latin typeface="맑은 고딕" panose="020B0503020000020004" pitchFamily="50" charset="-127"/>
                <a:ea typeface="맑은 고딕" panose="020B0503020000020004" pitchFamily="50" charset="-127"/>
                <a:sym typeface="Symbol" pitchFamily="18" charset="2"/>
              </a:rPr>
              <a:t></a:t>
            </a:r>
            <a:r>
              <a:rPr lang="en-US" altLang="ko-KR" sz="2000" baseline="30000" dirty="0">
                <a:solidFill>
                  <a:prstClr val="black"/>
                </a:solidFill>
                <a:latin typeface="맑은 고딕" panose="020B0503020000020004" pitchFamily="50" charset="-127"/>
                <a:ea typeface="맑은 고딕" panose="020B0503020000020004" pitchFamily="50" charset="-127"/>
                <a:sym typeface="Symbol" pitchFamily="18" charset="2"/>
              </a:rPr>
              <a:t>2 </a:t>
            </a:r>
            <a:r>
              <a:rPr lang="en-US" altLang="ko-KR" sz="2000" dirty="0">
                <a:solidFill>
                  <a:srgbClr val="000000"/>
                </a:solidFill>
                <a:latin typeface="Times New Roman" charset="0"/>
                <a:ea typeface="맑은 고딕" panose="020B0503020000020004" pitchFamily="50" charset="-127"/>
              </a:rPr>
              <a:t>-</a:t>
            </a:r>
            <a:r>
              <a:rPr lang="ko-KR" altLang="en-US" sz="2000" dirty="0">
                <a:solidFill>
                  <a:srgbClr val="000000"/>
                </a:solidFill>
                <a:latin typeface="Times New Roman" charset="0"/>
                <a:ea typeface="맑은 고딕" panose="020B0503020000020004" pitchFamily="50" charset="-127"/>
              </a:rPr>
              <a:t>검정의 구조</a:t>
            </a:r>
            <a:endParaRPr lang="en-US" altLang="ko-KR" sz="2000" dirty="0">
              <a:solidFill>
                <a:srgbClr val="000000"/>
              </a:solidFill>
              <a:latin typeface="Times New Roman" charset="0"/>
              <a:ea typeface="맑은 고딕" panose="020B0503020000020004" pitchFamily="50" charset="-127"/>
            </a:endParaRPr>
          </a:p>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확률적 독립의 검정</a:t>
            </a:r>
            <a:endParaRPr lang="en-US" altLang="ko-KR" sz="2000" dirty="0">
              <a:solidFill>
                <a:srgbClr val="000000"/>
              </a:solidFill>
              <a:latin typeface="맑은 고딕"/>
              <a:ea typeface="맑은 고딕" panose="020B0503020000020004" pitchFamily="50" charset="-127"/>
            </a:endParaRPr>
          </a:p>
          <a:p>
            <a:pPr marL="381000" indent="-381000">
              <a:spcBef>
                <a:spcPct val="20000"/>
              </a:spcBef>
              <a:buFontTx/>
              <a:buAutoNum type="arabicPeriod"/>
              <a:defRPr/>
            </a:pPr>
            <a:endParaRPr lang="ko-KR" altLang="en-US" sz="2000" dirty="0">
              <a:solidFill>
                <a:srgbClr val="000000"/>
              </a:solidFill>
              <a:latin typeface="맑은 고딕"/>
              <a:ea typeface="맑은 고딕" panose="020B0503020000020004" pitchFamily="50" charset="-127"/>
            </a:endParaRPr>
          </a:p>
        </p:txBody>
      </p:sp>
    </p:spTree>
    <p:extLst>
      <p:ext uri="{BB962C8B-B14F-4D97-AF65-F5344CB8AC3E}">
        <p14:creationId xmlns:p14="http://schemas.microsoft.com/office/powerpoint/2010/main" val="3036075917"/>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en-US" altLang="ko-KR" sz="4000" dirty="0">
                <a:cs typeface="맑은 고딕"/>
              </a:rPr>
              <a:t>1. </a:t>
            </a:r>
            <a:r>
              <a:rPr lang="en-US" altLang="ko-KR" sz="4000" i="1" dirty="0">
                <a:latin typeface="Times New Roman" pitchFamily="18" charset="0"/>
                <a:cs typeface="맑은 고딕"/>
                <a:sym typeface="Symbol" pitchFamily="18" charset="2"/>
              </a:rPr>
              <a:t></a:t>
            </a:r>
            <a:r>
              <a:rPr lang="en-US" altLang="ko-KR" sz="4000" i="1" baseline="30000" dirty="0">
                <a:latin typeface="Times New Roman" pitchFamily="18" charset="0"/>
                <a:cs typeface="맑은 고딕"/>
                <a:sym typeface="Symbol" pitchFamily="18" charset="2"/>
              </a:rPr>
              <a:t>2</a:t>
            </a:r>
            <a:r>
              <a:rPr lang="en-US" altLang="ko-KR" sz="4000" dirty="0">
                <a:cs typeface="맑은 고딕"/>
              </a:rPr>
              <a:t>- </a:t>
            </a:r>
            <a:r>
              <a:rPr lang="ko-KR" altLang="en-US" sz="4000" dirty="0">
                <a:cs typeface="맑은 고딕"/>
              </a:rPr>
              <a:t>검정의 소개</a:t>
            </a:r>
          </a:p>
        </p:txBody>
      </p:sp>
      <p:sp>
        <p:nvSpPr>
          <p:cNvPr id="10" name="AutoShape 5"/>
          <p:cNvSpPr>
            <a:spLocks noChangeArrowheads="1"/>
          </p:cNvSpPr>
          <p:nvPr/>
        </p:nvSpPr>
        <p:spPr bwMode="auto">
          <a:xfrm>
            <a:off x="1988544" y="1580218"/>
            <a:ext cx="165918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카이제곱검정</a:t>
            </a:r>
            <a:endParaRPr lang="en-US" altLang="ko-KR" b="1" dirty="0"/>
          </a:p>
        </p:txBody>
      </p:sp>
      <p:pic>
        <p:nvPicPr>
          <p:cNvPr id="2" name="그림 1"/>
          <p:cNvPicPr>
            <a:picLocks noChangeAspect="1"/>
          </p:cNvPicPr>
          <p:nvPr/>
        </p:nvPicPr>
        <p:blipFill>
          <a:blip r:embed="rId2" cstate="print"/>
          <a:stretch>
            <a:fillRect/>
          </a:stretch>
        </p:blipFill>
        <p:spPr>
          <a:xfrm>
            <a:off x="2783633" y="2151419"/>
            <a:ext cx="6480719" cy="4509120"/>
          </a:xfrm>
          <a:prstGeom prst="rect">
            <a:avLst/>
          </a:prstGeom>
        </p:spPr>
      </p:pic>
    </p:spTree>
    <p:extLst>
      <p:ext uri="{BB962C8B-B14F-4D97-AF65-F5344CB8AC3E}">
        <p14:creationId xmlns:p14="http://schemas.microsoft.com/office/powerpoint/2010/main" val="24319875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r>
              <a:rPr lang="en-US" altLang="ko-KR" sz="4000" dirty="0">
                <a:cs typeface="맑은 고딕"/>
              </a:rPr>
              <a:t>1. </a:t>
            </a:r>
            <a:r>
              <a:rPr lang="en-US" altLang="ko-KR" sz="4000" i="1" dirty="0">
                <a:latin typeface="Times New Roman" pitchFamily="18" charset="0"/>
                <a:cs typeface="맑은 고딕"/>
                <a:sym typeface="Symbol" pitchFamily="18" charset="2"/>
              </a:rPr>
              <a:t></a:t>
            </a:r>
            <a:r>
              <a:rPr lang="en-US" altLang="ko-KR" sz="4000" i="1" baseline="30000" dirty="0">
                <a:latin typeface="Times New Roman" pitchFamily="18" charset="0"/>
                <a:cs typeface="맑은 고딕"/>
                <a:sym typeface="Symbol" pitchFamily="18" charset="2"/>
              </a:rPr>
              <a:t>2</a:t>
            </a:r>
            <a:r>
              <a:rPr lang="en-US" altLang="ko-KR" sz="4000" dirty="0">
                <a:cs typeface="맑은 고딕"/>
              </a:rPr>
              <a:t>- </a:t>
            </a:r>
            <a:r>
              <a:rPr lang="ko-KR" altLang="en-US" sz="4000" dirty="0">
                <a:cs typeface="맑은 고딕"/>
              </a:rPr>
              <a:t>검정의 소개</a:t>
            </a:r>
          </a:p>
        </p:txBody>
      </p:sp>
      <p:sp>
        <p:nvSpPr>
          <p:cNvPr id="17410" name="Text Box 9"/>
          <p:cNvSpPr txBox="1">
            <a:spLocks noChangeArrowheads="1"/>
          </p:cNvSpPr>
          <p:nvPr/>
        </p:nvSpPr>
        <p:spPr bwMode="auto">
          <a:xfrm>
            <a:off x="1988544" y="3819701"/>
            <a:ext cx="7086600" cy="869790"/>
          </a:xfrm>
          <a:prstGeom prst="rect">
            <a:avLst/>
          </a:prstGeom>
          <a:noFill/>
          <a:ln w="9525">
            <a:noFill/>
            <a:miter lim="800000"/>
            <a:headEnd/>
            <a:tailEnd/>
          </a:ln>
        </p:spPr>
        <p:txBody>
          <a:bodyPr>
            <a:spAutoFit/>
          </a:bodyPr>
          <a:lstStyle/>
          <a:p>
            <a:pPr eaLnBrk="0" latinLnBrk="0" hangingPunct="0">
              <a:lnSpc>
                <a:spcPct val="150000"/>
              </a:lnSpc>
              <a:spcBef>
                <a:spcPts val="24"/>
              </a:spcBef>
            </a:pPr>
            <a:r>
              <a:rPr lang="ko-KR" altLang="en-US" dirty="0">
                <a:ea typeface="맑은 고딕"/>
                <a:cs typeface="맑은 고딕"/>
              </a:rPr>
              <a:t>종합주가지수가 오를지 내릴지 예측하는 경우</a:t>
            </a:r>
            <a:endParaRPr lang="en-US" altLang="ko-KR" dirty="0">
              <a:ea typeface="맑은 고딕"/>
              <a:cs typeface="맑은 고딕"/>
            </a:endParaRPr>
          </a:p>
          <a:p>
            <a:pPr eaLnBrk="0" latinLnBrk="0" hangingPunct="0">
              <a:lnSpc>
                <a:spcPct val="150000"/>
              </a:lnSpc>
              <a:spcBef>
                <a:spcPts val="24"/>
              </a:spcBef>
            </a:pPr>
            <a:r>
              <a:rPr lang="en-US" altLang="ko-KR" dirty="0">
                <a:ea typeface="맑은 고딕"/>
                <a:cs typeface="맑은 고딕"/>
              </a:rPr>
              <a:t>2</a:t>
            </a:r>
            <a:r>
              <a:rPr lang="ko-KR" altLang="en-US" dirty="0">
                <a:ea typeface="맑은 고딕"/>
                <a:cs typeface="맑은 고딕"/>
              </a:rPr>
              <a:t>개의 범주만 존재</a:t>
            </a:r>
          </a:p>
        </p:txBody>
      </p:sp>
      <p:sp>
        <p:nvSpPr>
          <p:cNvPr id="17411" name="Line 11"/>
          <p:cNvSpPr>
            <a:spLocks noChangeShapeType="1"/>
          </p:cNvSpPr>
          <p:nvPr/>
        </p:nvSpPr>
        <p:spPr bwMode="auto">
          <a:xfrm>
            <a:off x="4762872" y="4509120"/>
            <a:ext cx="1981200" cy="0"/>
          </a:xfrm>
          <a:prstGeom prst="line">
            <a:avLst/>
          </a:prstGeom>
          <a:noFill/>
          <a:ln w="38100" cmpd="dbl">
            <a:solidFill>
              <a:schemeClr val="tx1"/>
            </a:solidFill>
            <a:round/>
            <a:headEnd/>
            <a:tailEnd type="triangle" w="med" len="med"/>
          </a:ln>
        </p:spPr>
        <p:txBody>
          <a:bodyPr/>
          <a:lstStyle/>
          <a:p>
            <a:endParaRPr lang="ko-KR" altLang="en-US" dirty="0"/>
          </a:p>
        </p:txBody>
      </p:sp>
      <p:sp>
        <p:nvSpPr>
          <p:cNvPr id="17412" name="Rectangle 13"/>
          <p:cNvSpPr>
            <a:spLocks noChangeArrowheads="1"/>
          </p:cNvSpPr>
          <p:nvPr/>
        </p:nvSpPr>
        <p:spPr bwMode="auto">
          <a:xfrm>
            <a:off x="7033592" y="4092401"/>
            <a:ext cx="2590800" cy="833437"/>
          </a:xfrm>
          <a:prstGeom prst="rect">
            <a:avLst/>
          </a:prstGeom>
          <a:noFill/>
          <a:ln w="38100" cmpd="dbl">
            <a:solidFill>
              <a:schemeClr val="tx1"/>
            </a:solidFill>
            <a:miter lim="800000"/>
            <a:headEnd/>
            <a:tailEnd/>
          </a:ln>
        </p:spPr>
        <p:txBody>
          <a:bodyPr wrap="none" anchor="ctr"/>
          <a:lstStyle/>
          <a:p>
            <a:pPr algn="ctr" eaLnBrk="0" latinLnBrk="0" hangingPunct="0"/>
            <a:r>
              <a:rPr lang="en-US" altLang="ko-KR" i="1" dirty="0">
                <a:latin typeface="Book Antiqua" pitchFamily="18" charset="0"/>
                <a:ea typeface="맑은 고딕"/>
                <a:cs typeface="맑은 고딕"/>
              </a:rPr>
              <a:t>z </a:t>
            </a:r>
            <a:r>
              <a:rPr lang="en-US" altLang="ko-KR" dirty="0">
                <a:ea typeface="맑은 고딕"/>
                <a:cs typeface="맑은 고딕"/>
              </a:rPr>
              <a:t>– </a:t>
            </a:r>
            <a:r>
              <a:rPr lang="ko-KR" altLang="en-US" dirty="0">
                <a:ea typeface="맑은 고딕"/>
                <a:cs typeface="맑은 고딕"/>
              </a:rPr>
              <a:t>검정</a:t>
            </a:r>
          </a:p>
          <a:p>
            <a:pPr algn="ctr" eaLnBrk="0" latinLnBrk="0" hangingPunct="0"/>
            <a:r>
              <a:rPr lang="ko-KR" altLang="en-US" dirty="0">
                <a:ea typeface="맑은 고딕"/>
                <a:cs typeface="맑은 고딕"/>
              </a:rPr>
              <a:t>부호 검정</a:t>
            </a:r>
          </a:p>
        </p:txBody>
      </p:sp>
      <p:sp>
        <p:nvSpPr>
          <p:cNvPr id="17413" name="Text Box 15"/>
          <p:cNvSpPr txBox="1">
            <a:spLocks noChangeArrowheads="1"/>
          </p:cNvSpPr>
          <p:nvPr/>
        </p:nvSpPr>
        <p:spPr bwMode="auto">
          <a:xfrm>
            <a:off x="1905000" y="5313982"/>
            <a:ext cx="7391400" cy="923330"/>
          </a:xfrm>
          <a:prstGeom prst="rect">
            <a:avLst/>
          </a:prstGeom>
          <a:noFill/>
          <a:ln w="9525">
            <a:noFill/>
            <a:miter lim="800000"/>
            <a:headEnd/>
            <a:tailEnd/>
          </a:ln>
        </p:spPr>
        <p:txBody>
          <a:bodyPr>
            <a:spAutoFit/>
          </a:bodyPr>
          <a:lstStyle/>
          <a:p>
            <a:pPr eaLnBrk="0" latinLnBrk="0" hangingPunct="0">
              <a:lnSpc>
                <a:spcPct val="150000"/>
              </a:lnSpc>
              <a:spcBef>
                <a:spcPts val="24"/>
              </a:spcBef>
            </a:pPr>
            <a:r>
              <a:rPr lang="ko-KR" altLang="en-US" dirty="0">
                <a:ea typeface="맑은 고딕"/>
                <a:cs typeface="맑은 고딕"/>
              </a:rPr>
              <a:t>종합주가지수의 수준을 구간별로 예측하는 경우</a:t>
            </a:r>
            <a:r>
              <a:rPr lang="en-US" altLang="ko-KR" dirty="0">
                <a:ea typeface="맑은 고딕"/>
                <a:cs typeface="맑은 고딕"/>
              </a:rPr>
              <a:t>            </a:t>
            </a:r>
          </a:p>
          <a:p>
            <a:pPr eaLnBrk="0" latinLnBrk="0" hangingPunct="0">
              <a:lnSpc>
                <a:spcPct val="150000"/>
              </a:lnSpc>
              <a:spcBef>
                <a:spcPts val="24"/>
              </a:spcBef>
            </a:pPr>
            <a:r>
              <a:rPr lang="en-US" altLang="ko-KR" dirty="0">
                <a:ea typeface="맑은 고딕"/>
                <a:cs typeface="맑은 고딕"/>
              </a:rPr>
              <a:t>3</a:t>
            </a:r>
            <a:r>
              <a:rPr lang="ko-KR" altLang="en-US" dirty="0">
                <a:ea typeface="맑은 고딕"/>
                <a:cs typeface="맑은 고딕"/>
              </a:rPr>
              <a:t>개 이상의 범주가 존재</a:t>
            </a:r>
          </a:p>
        </p:txBody>
      </p:sp>
      <p:sp>
        <p:nvSpPr>
          <p:cNvPr id="17414" name="Line 16"/>
          <p:cNvSpPr>
            <a:spLocks noChangeShapeType="1"/>
          </p:cNvSpPr>
          <p:nvPr/>
        </p:nvSpPr>
        <p:spPr bwMode="auto">
          <a:xfrm>
            <a:off x="4943872" y="5949280"/>
            <a:ext cx="1761728" cy="0"/>
          </a:xfrm>
          <a:prstGeom prst="line">
            <a:avLst/>
          </a:prstGeom>
          <a:noFill/>
          <a:ln w="38100" cmpd="dbl">
            <a:solidFill>
              <a:schemeClr val="tx1"/>
            </a:solidFill>
            <a:round/>
            <a:headEnd/>
            <a:tailEnd type="triangle" w="med" len="med"/>
          </a:ln>
        </p:spPr>
        <p:txBody>
          <a:bodyPr/>
          <a:lstStyle/>
          <a:p>
            <a:endParaRPr lang="ko-KR" altLang="en-US"/>
          </a:p>
        </p:txBody>
      </p:sp>
      <p:sp>
        <p:nvSpPr>
          <p:cNvPr id="17415" name="Rectangle 17"/>
          <p:cNvSpPr>
            <a:spLocks noChangeArrowheads="1"/>
          </p:cNvSpPr>
          <p:nvPr/>
        </p:nvSpPr>
        <p:spPr bwMode="auto">
          <a:xfrm>
            <a:off x="7033592" y="5661248"/>
            <a:ext cx="2590800" cy="623888"/>
          </a:xfrm>
          <a:prstGeom prst="rect">
            <a:avLst/>
          </a:prstGeom>
          <a:noFill/>
          <a:ln w="38100" cmpd="dbl">
            <a:solidFill>
              <a:schemeClr val="tx1"/>
            </a:solidFill>
            <a:miter lim="800000"/>
            <a:headEnd/>
            <a:tailEnd/>
          </a:ln>
        </p:spPr>
        <p:txBody>
          <a:bodyPr wrap="none" anchor="ctr"/>
          <a:lstStyle/>
          <a:p>
            <a:pPr algn="ctr" eaLnBrk="0" latinLnBrk="0" hangingPunct="0"/>
            <a:r>
              <a:rPr lang="en-US" altLang="ko-KR" i="1">
                <a:latin typeface="Book Antiqua" pitchFamily="18" charset="0"/>
                <a:ea typeface="맑은 고딕"/>
                <a:cs typeface="맑은 고딕"/>
              </a:rPr>
              <a:t> </a:t>
            </a:r>
            <a:r>
              <a:rPr lang="en-US" altLang="ko-KR" i="1">
                <a:latin typeface="Book Antiqua" pitchFamily="18" charset="0"/>
                <a:ea typeface="맑은 고딕"/>
                <a:cs typeface="맑은 고딕"/>
                <a:sym typeface="Symbol" pitchFamily="18" charset="2"/>
              </a:rPr>
              <a:t></a:t>
            </a:r>
            <a:r>
              <a:rPr lang="en-US" altLang="ko-KR" i="1" baseline="30000">
                <a:latin typeface="Book Antiqua" pitchFamily="18" charset="0"/>
                <a:ea typeface="맑은 고딕"/>
                <a:cs typeface="맑은 고딕"/>
                <a:sym typeface="Symbol" pitchFamily="18" charset="2"/>
              </a:rPr>
              <a:t>2</a:t>
            </a:r>
            <a:r>
              <a:rPr lang="en-US" altLang="ko-KR">
                <a:ea typeface="맑은 고딕"/>
                <a:cs typeface="맑은 고딕"/>
              </a:rPr>
              <a:t>– </a:t>
            </a:r>
            <a:r>
              <a:rPr lang="ko-KR" altLang="en-US">
                <a:ea typeface="맑은 고딕"/>
                <a:cs typeface="맑은 고딕"/>
              </a:rPr>
              <a:t>검정</a:t>
            </a:r>
          </a:p>
        </p:txBody>
      </p:sp>
      <p:sp>
        <p:nvSpPr>
          <p:cNvPr id="17416" name="Text Box 9"/>
          <p:cNvSpPr txBox="1">
            <a:spLocks noChangeArrowheads="1"/>
          </p:cNvSpPr>
          <p:nvPr/>
        </p:nvSpPr>
        <p:spPr bwMode="auto">
          <a:xfrm>
            <a:off x="1897065" y="2346945"/>
            <a:ext cx="7633016" cy="923330"/>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b="1" u="sng" dirty="0">
                <a:ea typeface="맑은 고딕"/>
                <a:cs typeface="맑은 고딕"/>
              </a:rPr>
              <a:t>범주</a:t>
            </a:r>
            <a:r>
              <a:rPr lang="en-US" altLang="ko-KR" b="1" u="sng" dirty="0">
                <a:ea typeface="맑은 고딕"/>
                <a:cs typeface="맑은 고딕"/>
              </a:rPr>
              <a:t>(category)</a:t>
            </a:r>
            <a:r>
              <a:rPr lang="ko-KR" altLang="en-US" b="1" u="sng" dirty="0">
                <a:ea typeface="맑은 고딕"/>
                <a:cs typeface="맑은 고딕"/>
              </a:rPr>
              <a:t>별로 관측된 빈도와 기대빈도의 차이</a:t>
            </a:r>
            <a:r>
              <a:rPr lang="ko-KR" altLang="en-US" dirty="0">
                <a:ea typeface="맑은 고딕"/>
                <a:cs typeface="맑은 고딕"/>
              </a:rPr>
              <a:t>를 봄으로써 하나의 확률모형이 전반적으로 자료를 얼마나 잘 설명하는지</a:t>
            </a:r>
            <a:r>
              <a:rPr lang="en-US" altLang="ko-KR" dirty="0">
                <a:ea typeface="맑은 고딕"/>
                <a:cs typeface="맑은 고딕"/>
              </a:rPr>
              <a:t> </a:t>
            </a:r>
            <a:r>
              <a:rPr lang="ko-KR" altLang="en-US" dirty="0">
                <a:ea typeface="맑은 고딕"/>
                <a:cs typeface="맑은 고딕"/>
              </a:rPr>
              <a:t>검정하는데 사용</a:t>
            </a:r>
          </a:p>
        </p:txBody>
      </p:sp>
      <p:sp>
        <p:nvSpPr>
          <p:cNvPr id="10" name="AutoShape 5"/>
          <p:cNvSpPr>
            <a:spLocks noChangeArrowheads="1"/>
          </p:cNvSpPr>
          <p:nvPr/>
        </p:nvSpPr>
        <p:spPr bwMode="auto">
          <a:xfrm>
            <a:off x="1988544" y="1617548"/>
            <a:ext cx="250217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a:t>
            </a:r>
            <a:r>
              <a:rPr lang="ko-KR" altLang="en-US" b="1" dirty="0"/>
              <a:t> 검정</a:t>
            </a:r>
            <a:endParaRPr lang="en-US" altLang="ko-KR" b="1" dirty="0"/>
          </a:p>
        </p:txBody>
      </p:sp>
    </p:spTree>
    <p:extLst>
      <p:ext uri="{BB962C8B-B14F-4D97-AF65-F5344CB8AC3E}">
        <p14:creationId xmlns:p14="http://schemas.microsoft.com/office/powerpoint/2010/main" val="1742123123"/>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730" name="Group 314"/>
          <p:cNvGraphicFramePr>
            <a:graphicFrameLocks noGrp="1"/>
          </p:cNvGraphicFramePr>
          <p:nvPr>
            <p:extLst>
              <p:ext uri="{D42A27DB-BD31-4B8C-83A1-F6EECF244321}">
                <p14:modId xmlns:p14="http://schemas.microsoft.com/office/powerpoint/2010/main" val="3663259137"/>
              </p:ext>
            </p:extLst>
          </p:nvPr>
        </p:nvGraphicFramePr>
        <p:xfrm>
          <a:off x="4404360" y="1876573"/>
          <a:ext cx="4953000" cy="2926080"/>
        </p:xfrm>
        <a:graphic>
          <a:graphicData uri="http://schemas.openxmlformats.org/drawingml/2006/table">
            <a:tbl>
              <a:tblPr/>
              <a:tblGrid>
                <a:gridCol w="1651000">
                  <a:extLst>
                    <a:ext uri="{9D8B030D-6E8A-4147-A177-3AD203B41FA5}">
                      <a16:colId xmlns:a16="http://schemas.microsoft.com/office/drawing/2014/main" val="20000"/>
                    </a:ext>
                  </a:extLst>
                </a:gridCol>
                <a:gridCol w="1651000">
                  <a:extLst>
                    <a:ext uri="{9D8B030D-6E8A-4147-A177-3AD203B41FA5}">
                      <a16:colId xmlns:a16="http://schemas.microsoft.com/office/drawing/2014/main" val="20001"/>
                    </a:ext>
                  </a:extLst>
                </a:gridCol>
                <a:gridCol w="1651000">
                  <a:extLst>
                    <a:ext uri="{9D8B030D-6E8A-4147-A177-3AD203B41FA5}">
                      <a16:colId xmlns:a16="http://schemas.microsoft.com/office/drawing/2014/main" val="20002"/>
                    </a:ext>
                  </a:extLst>
                </a:gridCol>
              </a:tblGrid>
              <a:tr h="152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주사위 눈</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alpha val="50000"/>
                      </a:srgb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관측된 도수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alpha val="50000"/>
                      </a:srgbClr>
                    </a:solid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mn-lt"/>
                          <a:ea typeface="굴림" pitchFamily="50" charset="-127"/>
                        </a:rPr>
                        <a:t>기대도수</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B2B2">
                        <a:alpha val="50000"/>
                      </a:srgbClr>
                    </a:solidFill>
                  </a:tcPr>
                </a:tc>
                <a:extLst>
                  <a:ext uri="{0D108BD9-81ED-4DB2-BD59-A6C34878D82A}">
                    <a16:rowId xmlns:a16="http://schemas.microsoft.com/office/drawing/2014/main" val="10000"/>
                  </a:ext>
                </a:extLst>
              </a:tr>
              <a:tr h="152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1</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10</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52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2</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10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2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3</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10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52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4</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10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52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5</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10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52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6</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10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52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mn-lt"/>
                          <a:ea typeface="굴림" pitchFamily="50" charset="-127"/>
                        </a:rPr>
                        <a:t>합</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mn-lt"/>
                          <a:ea typeface="굴림" pitchFamily="50" charset="-127"/>
                        </a:rPr>
                        <a:t>60</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8433" name="Text Box 14"/>
          <p:cNvSpPr txBox="1">
            <a:spLocks noChangeArrowheads="1"/>
          </p:cNvSpPr>
          <p:nvPr/>
        </p:nvSpPr>
        <p:spPr bwMode="auto">
          <a:xfrm>
            <a:off x="1153160" y="1164271"/>
            <a:ext cx="8229600" cy="457369"/>
          </a:xfrm>
          <a:prstGeom prst="rect">
            <a:avLst/>
          </a:prstGeom>
          <a:noFill/>
          <a:ln w="9525">
            <a:noFill/>
            <a:miter lim="800000"/>
            <a:headEnd/>
            <a:tailEnd/>
          </a:ln>
        </p:spPr>
        <p:txBody>
          <a:bodyPr>
            <a:spAutoFit/>
          </a:bodyPr>
          <a:lstStyle/>
          <a:p>
            <a:pPr eaLnBrk="0" latinLnBrk="0" hangingPunct="0">
              <a:lnSpc>
                <a:spcPct val="150000"/>
              </a:lnSpc>
              <a:spcBef>
                <a:spcPts val="24"/>
              </a:spcBef>
            </a:pPr>
            <a:r>
              <a:rPr lang="ko-KR" altLang="en-US" dirty="0">
                <a:ea typeface="맑은 고딕"/>
                <a:cs typeface="맑은 고딕"/>
              </a:rPr>
              <a:t>도박사는 균형이 잘 잡히지 않은 주사위를 사용했는가</a:t>
            </a:r>
            <a:r>
              <a:rPr lang="en-US" altLang="ko-KR" dirty="0">
                <a:ea typeface="맑은 고딕"/>
                <a:cs typeface="맑은 고딕"/>
              </a:rPr>
              <a:t>?</a:t>
            </a:r>
          </a:p>
        </p:txBody>
      </p:sp>
      <p:sp>
        <p:nvSpPr>
          <p:cNvPr id="18434" name="Text Box 15"/>
          <p:cNvSpPr txBox="1">
            <a:spLocks noChangeArrowheads="1"/>
          </p:cNvSpPr>
          <p:nvPr/>
        </p:nvSpPr>
        <p:spPr bwMode="auto">
          <a:xfrm>
            <a:off x="1203960" y="2257574"/>
            <a:ext cx="2362200" cy="2439987"/>
          </a:xfrm>
          <a:prstGeom prst="rect">
            <a:avLst/>
          </a:prstGeom>
          <a:noFill/>
          <a:ln w="9525">
            <a:solidFill>
              <a:schemeClr val="tx1"/>
            </a:solidFill>
            <a:miter lim="800000"/>
            <a:headEnd/>
            <a:tailEnd/>
          </a:ln>
        </p:spPr>
        <p:txBody>
          <a:bodyPr>
            <a:spAutoFit/>
          </a:bodyPr>
          <a:lstStyle/>
          <a:p>
            <a:pPr eaLnBrk="0" latinLnBrk="0" hangingPunct="0">
              <a:spcBef>
                <a:spcPct val="50000"/>
              </a:spcBef>
            </a:pPr>
            <a:r>
              <a:rPr lang="en-US" altLang="ko-KR">
                <a:ea typeface="맑은 고딕"/>
                <a:cs typeface="맑은 고딕"/>
              </a:rPr>
              <a:t> 4 3 3 1 2 3 4 6 5 6</a:t>
            </a:r>
          </a:p>
          <a:p>
            <a:pPr eaLnBrk="0" latinLnBrk="0" hangingPunct="0">
              <a:spcBef>
                <a:spcPct val="50000"/>
              </a:spcBef>
            </a:pPr>
            <a:r>
              <a:rPr lang="en-US" altLang="ko-KR">
                <a:ea typeface="맑은 고딕"/>
                <a:cs typeface="맑은 고딕"/>
              </a:rPr>
              <a:t> 2 4 1 3 3 5 3 4 3 4 </a:t>
            </a:r>
          </a:p>
          <a:p>
            <a:pPr eaLnBrk="0" latinLnBrk="0" hangingPunct="0">
              <a:spcBef>
                <a:spcPct val="50000"/>
              </a:spcBef>
            </a:pPr>
            <a:r>
              <a:rPr lang="en-US" altLang="ko-KR">
                <a:ea typeface="맑은 고딕"/>
                <a:cs typeface="맑은 고딕"/>
              </a:rPr>
              <a:t> 3 3 4 5 4 5 6 4 5 1</a:t>
            </a:r>
          </a:p>
          <a:p>
            <a:pPr eaLnBrk="0" latinLnBrk="0" hangingPunct="0">
              <a:spcBef>
                <a:spcPct val="50000"/>
              </a:spcBef>
            </a:pPr>
            <a:r>
              <a:rPr lang="en-US" altLang="ko-KR">
                <a:ea typeface="맑은 고딕"/>
                <a:cs typeface="맑은 고딕"/>
              </a:rPr>
              <a:t> 6 4 4 2 3 3 2 4 4 5</a:t>
            </a:r>
          </a:p>
          <a:p>
            <a:pPr eaLnBrk="0" latinLnBrk="0" hangingPunct="0">
              <a:spcBef>
                <a:spcPct val="50000"/>
              </a:spcBef>
            </a:pPr>
            <a:r>
              <a:rPr lang="en-US" altLang="ko-KR">
                <a:ea typeface="맑은 고딕"/>
                <a:cs typeface="맑은 고딕"/>
              </a:rPr>
              <a:t> 6 3 6 2 4 6 4 6 3 2</a:t>
            </a:r>
          </a:p>
          <a:p>
            <a:pPr eaLnBrk="0" latinLnBrk="0" hangingPunct="0">
              <a:spcBef>
                <a:spcPct val="50000"/>
              </a:spcBef>
            </a:pPr>
            <a:r>
              <a:rPr lang="en-US" altLang="ko-KR">
                <a:ea typeface="맑은 고딕"/>
                <a:cs typeface="맑은 고딕"/>
              </a:rPr>
              <a:t> 5 4 6 3 3 3 5 3 1 4</a:t>
            </a:r>
          </a:p>
        </p:txBody>
      </p:sp>
      <p:sp>
        <p:nvSpPr>
          <p:cNvPr id="18435" name="Text Box 16"/>
          <p:cNvSpPr txBox="1">
            <a:spLocks noChangeArrowheads="1"/>
          </p:cNvSpPr>
          <p:nvPr/>
        </p:nvSpPr>
        <p:spPr bwMode="auto">
          <a:xfrm>
            <a:off x="1127760" y="1868635"/>
            <a:ext cx="2755032" cy="369332"/>
          </a:xfrm>
          <a:prstGeom prst="rect">
            <a:avLst/>
          </a:prstGeom>
          <a:noFill/>
          <a:ln w="9525">
            <a:noFill/>
            <a:miter lim="800000"/>
            <a:headEnd/>
            <a:tailEnd/>
          </a:ln>
        </p:spPr>
        <p:txBody>
          <a:bodyPr wrap="square">
            <a:spAutoFit/>
          </a:bodyPr>
          <a:lstStyle/>
          <a:p>
            <a:pPr eaLnBrk="0" latinLnBrk="0" hangingPunct="0">
              <a:spcBef>
                <a:spcPct val="50000"/>
              </a:spcBef>
            </a:pPr>
            <a:r>
              <a:rPr lang="ko-KR" altLang="en-US" dirty="0">
                <a:ea typeface="맑은 고딕"/>
                <a:cs typeface="맑은 고딕"/>
              </a:rPr>
              <a:t>주사위를 </a:t>
            </a:r>
            <a:r>
              <a:rPr lang="en-US" altLang="ko-KR" dirty="0">
                <a:ea typeface="맑은 고딕"/>
                <a:cs typeface="맑은 고딕"/>
              </a:rPr>
              <a:t>60</a:t>
            </a:r>
            <a:r>
              <a:rPr lang="ko-KR" altLang="en-US" dirty="0">
                <a:ea typeface="맑은 고딕"/>
                <a:cs typeface="맑은 고딕"/>
              </a:rPr>
              <a:t>번 던진 결과</a:t>
            </a:r>
          </a:p>
        </p:txBody>
      </p:sp>
      <p:sp>
        <p:nvSpPr>
          <p:cNvPr id="18472" name="AutoShape 307"/>
          <p:cNvSpPr>
            <a:spLocks noChangeArrowheads="1"/>
          </p:cNvSpPr>
          <p:nvPr/>
        </p:nvSpPr>
        <p:spPr bwMode="auto">
          <a:xfrm>
            <a:off x="3642360" y="2161223"/>
            <a:ext cx="609600" cy="533400"/>
          </a:xfrm>
          <a:prstGeom prst="rightArrow">
            <a:avLst>
              <a:gd name="adj1" fmla="val 50000"/>
              <a:gd name="adj2" fmla="val 28571"/>
            </a:avLst>
          </a:prstGeom>
          <a:solidFill>
            <a:schemeClr val="tx1"/>
          </a:solidFill>
          <a:ln w="9525">
            <a:noFill/>
            <a:miter lim="800000"/>
            <a:headEnd/>
            <a:tailEnd/>
          </a:ln>
        </p:spPr>
        <p:txBody>
          <a:bodyPr wrap="none" anchor="ctr"/>
          <a:lstStyle/>
          <a:p>
            <a:pPr eaLnBrk="0" latinLnBrk="0" hangingPunct="0"/>
            <a:endParaRPr lang="ko-KR" altLang="en-US">
              <a:ea typeface="맑은 고딕"/>
              <a:cs typeface="맑은 고딕"/>
            </a:endParaRPr>
          </a:p>
        </p:txBody>
      </p:sp>
      <p:sp>
        <p:nvSpPr>
          <p:cNvPr id="18473" name="Oval 308"/>
          <p:cNvSpPr>
            <a:spLocks noChangeArrowheads="1"/>
          </p:cNvSpPr>
          <p:nvPr/>
        </p:nvSpPr>
        <p:spPr bwMode="auto">
          <a:xfrm>
            <a:off x="7757160" y="1775088"/>
            <a:ext cx="1676400" cy="3276600"/>
          </a:xfrm>
          <a:prstGeom prst="ellipse">
            <a:avLst/>
          </a:prstGeom>
          <a:noFill/>
          <a:ln w="38100">
            <a:solidFill>
              <a:srgbClr val="FFB219"/>
            </a:solidFill>
            <a:round/>
            <a:headEnd/>
            <a:tailEnd/>
          </a:ln>
        </p:spPr>
        <p:txBody>
          <a:bodyPr wrap="none" anchor="ctr"/>
          <a:lstStyle/>
          <a:p>
            <a:pPr eaLnBrk="0" latinLnBrk="0" hangingPunct="0"/>
            <a:endParaRPr lang="ko-KR" altLang="en-US">
              <a:ea typeface="맑은 고딕"/>
              <a:cs typeface="맑은 고딕"/>
            </a:endParaRPr>
          </a:p>
        </p:txBody>
      </p:sp>
      <p:sp>
        <p:nvSpPr>
          <p:cNvPr id="18474" name="Line 309"/>
          <p:cNvSpPr>
            <a:spLocks noChangeShapeType="1"/>
          </p:cNvSpPr>
          <p:nvPr/>
        </p:nvSpPr>
        <p:spPr bwMode="auto">
          <a:xfrm rot="20000885" flipH="1">
            <a:off x="6988612" y="5059895"/>
            <a:ext cx="1200720" cy="175128"/>
          </a:xfrm>
          <a:prstGeom prst="line">
            <a:avLst/>
          </a:prstGeom>
          <a:noFill/>
          <a:ln w="38100">
            <a:solidFill>
              <a:srgbClr val="FFB219"/>
            </a:solidFill>
            <a:round/>
            <a:headEnd/>
            <a:tailEnd type="triangle" w="med" len="med"/>
          </a:ln>
        </p:spPr>
        <p:txBody>
          <a:bodyPr/>
          <a:lstStyle/>
          <a:p>
            <a:endParaRPr lang="ko-KR" altLang="en-US"/>
          </a:p>
        </p:txBody>
      </p:sp>
      <p:sp>
        <p:nvSpPr>
          <p:cNvPr id="18476" name="Oval 311"/>
          <p:cNvSpPr>
            <a:spLocks noChangeArrowheads="1"/>
          </p:cNvSpPr>
          <p:nvPr/>
        </p:nvSpPr>
        <p:spPr bwMode="auto">
          <a:xfrm>
            <a:off x="6156960" y="2999224"/>
            <a:ext cx="3048000" cy="762000"/>
          </a:xfrm>
          <a:prstGeom prst="ellipse">
            <a:avLst/>
          </a:prstGeom>
          <a:noFill/>
          <a:ln w="38100">
            <a:solidFill>
              <a:srgbClr val="CC99FF"/>
            </a:solidFill>
            <a:round/>
            <a:headEnd/>
            <a:tailEnd/>
          </a:ln>
        </p:spPr>
        <p:txBody>
          <a:bodyPr wrap="none" anchor="ctr"/>
          <a:lstStyle/>
          <a:p>
            <a:pPr eaLnBrk="0" latinLnBrk="0" hangingPunct="0"/>
            <a:endParaRPr lang="ko-KR" altLang="en-US">
              <a:ea typeface="맑은 고딕"/>
              <a:cs typeface="맑은 고딕"/>
            </a:endParaRPr>
          </a:p>
        </p:txBody>
      </p:sp>
      <p:sp>
        <p:nvSpPr>
          <p:cNvPr id="18477" name="Line 312"/>
          <p:cNvSpPr>
            <a:spLocks noChangeShapeType="1"/>
          </p:cNvSpPr>
          <p:nvPr/>
        </p:nvSpPr>
        <p:spPr bwMode="auto">
          <a:xfrm rot="20000885" flipV="1">
            <a:off x="6960503" y="902563"/>
            <a:ext cx="937689" cy="1992190"/>
          </a:xfrm>
          <a:prstGeom prst="line">
            <a:avLst/>
          </a:prstGeom>
          <a:noFill/>
          <a:ln w="38100">
            <a:solidFill>
              <a:srgbClr val="CC99FF"/>
            </a:solidFill>
            <a:round/>
            <a:headEnd/>
            <a:tailEnd type="triangle" w="med" len="med"/>
          </a:ln>
        </p:spPr>
        <p:txBody>
          <a:bodyPr/>
          <a:lstStyle/>
          <a:p>
            <a:endParaRPr lang="ko-KR" altLang="en-US"/>
          </a:p>
        </p:txBody>
      </p:sp>
      <p:sp>
        <p:nvSpPr>
          <p:cNvPr id="18478" name="Text Box 313"/>
          <p:cNvSpPr txBox="1">
            <a:spLocks noChangeArrowheads="1"/>
          </p:cNvSpPr>
          <p:nvPr/>
        </p:nvSpPr>
        <p:spPr bwMode="auto">
          <a:xfrm>
            <a:off x="6096000" y="290259"/>
            <a:ext cx="5186354" cy="507831"/>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dirty="0">
                <a:ea typeface="맑은 고딕"/>
                <a:cs typeface="맑은 고딕"/>
              </a:rPr>
              <a:t>실제 관측된 도수와 기대도수의 차이가 크다</a:t>
            </a:r>
            <a:r>
              <a:rPr lang="en-US" altLang="ko-KR" dirty="0">
                <a:ea typeface="맑은 고딕"/>
                <a:cs typeface="맑은 고딕"/>
              </a:rPr>
              <a:t>.</a:t>
            </a:r>
          </a:p>
        </p:txBody>
      </p:sp>
      <p:sp>
        <p:nvSpPr>
          <p:cNvPr id="15" name="AutoShape 5"/>
          <p:cNvSpPr>
            <a:spLocks noChangeArrowheads="1"/>
          </p:cNvSpPr>
          <p:nvPr/>
        </p:nvSpPr>
        <p:spPr bwMode="auto">
          <a:xfrm>
            <a:off x="718544" y="458256"/>
            <a:ext cx="22278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a:t>
            </a:r>
            <a:r>
              <a:rPr lang="ko-KR" altLang="en-US" b="1" dirty="0"/>
              <a:t> 검정</a:t>
            </a:r>
            <a:endParaRPr lang="en-US" altLang="ko-KR" b="1" dirty="0"/>
          </a:p>
        </p:txBody>
      </p:sp>
      <p:sp>
        <p:nvSpPr>
          <p:cNvPr id="3" name="직사각형 2"/>
          <p:cNvSpPr/>
          <p:nvPr/>
        </p:nvSpPr>
        <p:spPr>
          <a:xfrm>
            <a:off x="4885354" y="5495022"/>
            <a:ext cx="6096000" cy="923330"/>
          </a:xfrm>
          <a:prstGeom prst="rect">
            <a:avLst/>
          </a:prstGeom>
        </p:spPr>
        <p:txBody>
          <a:bodyPr>
            <a:spAutoFit/>
          </a:bodyPr>
          <a:lstStyle/>
          <a:p>
            <a:pPr eaLnBrk="0" latinLnBrk="0" hangingPunct="0">
              <a:lnSpc>
                <a:spcPct val="150000"/>
              </a:lnSpc>
              <a:spcBef>
                <a:spcPts val="24"/>
              </a:spcBef>
            </a:pPr>
            <a:r>
              <a:rPr lang="en-US" altLang="ko-KR" dirty="0">
                <a:ea typeface="맑은 고딕"/>
                <a:cs typeface="맑은 고딕"/>
              </a:rPr>
              <a:t>1, 2, 3, 4, 5, 6</a:t>
            </a:r>
            <a:r>
              <a:rPr lang="ko-KR" altLang="en-US" dirty="0">
                <a:ea typeface="맑은 고딕"/>
                <a:cs typeface="맑은 고딕"/>
              </a:rPr>
              <a:t>의 숫자가 한 장씩 든 </a:t>
            </a:r>
            <a:r>
              <a:rPr lang="ko-KR" altLang="en-US" dirty="0" err="1">
                <a:ea typeface="맑은 고딕"/>
                <a:cs typeface="맑은 고딕"/>
              </a:rPr>
              <a:t>상자로부터</a:t>
            </a:r>
            <a:r>
              <a:rPr lang="ko-KR" altLang="en-US" dirty="0">
                <a:ea typeface="맑은 고딕"/>
                <a:cs typeface="맑은 고딕"/>
              </a:rPr>
              <a:t> </a:t>
            </a:r>
            <a:r>
              <a:rPr lang="en-US" altLang="ko-KR" dirty="0">
                <a:ea typeface="맑은 고딕"/>
                <a:cs typeface="맑은 고딕"/>
              </a:rPr>
              <a:t>60</a:t>
            </a:r>
            <a:r>
              <a:rPr lang="ko-KR" altLang="en-US" dirty="0">
                <a:ea typeface="맑은 고딕"/>
                <a:cs typeface="맑은 고딕"/>
              </a:rPr>
              <a:t>회 복원추출하는 상황에서의 </a:t>
            </a:r>
            <a:r>
              <a:rPr lang="ko-KR" altLang="en-US" dirty="0" err="1">
                <a:ea typeface="맑은 고딕"/>
                <a:cs typeface="맑은 고딕"/>
              </a:rPr>
              <a:t>기대값</a:t>
            </a:r>
            <a:endParaRPr lang="ko-KR" altLang="en-US" dirty="0">
              <a:ea typeface="맑은 고딕"/>
              <a:cs typeface="맑은 고딕"/>
            </a:endParaRPr>
          </a:p>
        </p:txBody>
      </p:sp>
    </p:spTree>
    <p:extLst>
      <p:ext uri="{BB962C8B-B14F-4D97-AF65-F5344CB8AC3E}">
        <p14:creationId xmlns:p14="http://schemas.microsoft.com/office/powerpoint/2010/main" val="269068082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4" name="Text Box 6"/>
          <p:cNvSpPr txBox="1">
            <a:spLocks noChangeArrowheads="1"/>
          </p:cNvSpPr>
          <p:nvPr/>
        </p:nvSpPr>
        <p:spPr bwMode="auto">
          <a:xfrm>
            <a:off x="970280" y="1312252"/>
            <a:ext cx="10419080" cy="923330"/>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dirty="0">
                <a:ea typeface="맑은 고딕"/>
                <a:cs typeface="맑은 고딕"/>
              </a:rPr>
              <a:t>여러 행 중에서 한두 행이 이상하다고 전체가 이상하다고 결론짓기는 이르다</a:t>
            </a:r>
            <a:r>
              <a:rPr lang="en-US" altLang="ko-KR" dirty="0">
                <a:ea typeface="맑은 고딕"/>
                <a:cs typeface="맑은 고딕"/>
              </a:rPr>
              <a:t>.</a:t>
            </a:r>
          </a:p>
          <a:p>
            <a:pPr eaLnBrk="0" latinLnBrk="0" hangingPunct="0">
              <a:lnSpc>
                <a:spcPct val="150000"/>
              </a:lnSpc>
              <a:spcBef>
                <a:spcPts val="24"/>
              </a:spcBef>
            </a:pPr>
            <a:r>
              <a:rPr lang="ko-KR" altLang="en-US" dirty="0">
                <a:ea typeface="맑은 고딕"/>
                <a:cs typeface="맑은 고딕"/>
              </a:rPr>
              <a:t>각각의 관측된 도수와 기대도수의 차이를 한 번에 모아서 전반적인 차이를  재는 척도가</a:t>
            </a:r>
            <a:r>
              <a:rPr lang="en-US" altLang="ko-KR" dirty="0">
                <a:ea typeface="맑은 고딕"/>
                <a:cs typeface="맑은 고딕"/>
              </a:rPr>
              <a:t> </a:t>
            </a:r>
            <a:r>
              <a:rPr lang="ko-KR" altLang="en-US" dirty="0">
                <a:ea typeface="맑은 고딕"/>
                <a:cs typeface="맑은 고딕"/>
              </a:rPr>
              <a:t>필요하다</a:t>
            </a:r>
            <a:r>
              <a:rPr lang="en-US" altLang="ko-KR" dirty="0">
                <a:ea typeface="맑은 고딕"/>
                <a:cs typeface="맑은 고딕"/>
              </a:rPr>
              <a:t>.</a:t>
            </a:r>
          </a:p>
        </p:txBody>
      </p:sp>
      <p:graphicFrame>
        <p:nvGraphicFramePr>
          <p:cNvPr id="165890" name="Object 2"/>
          <p:cNvGraphicFramePr>
            <a:graphicFrameLocks noChangeAspect="1"/>
          </p:cNvGraphicFramePr>
          <p:nvPr>
            <p:extLst>
              <p:ext uri="{D42A27DB-BD31-4B8C-83A1-F6EECF244321}">
                <p14:modId xmlns:p14="http://schemas.microsoft.com/office/powerpoint/2010/main" val="3474532021"/>
              </p:ext>
            </p:extLst>
          </p:nvPr>
        </p:nvGraphicFramePr>
        <p:xfrm>
          <a:off x="1346200" y="4595829"/>
          <a:ext cx="7848600" cy="762000"/>
        </p:xfrm>
        <a:graphic>
          <a:graphicData uri="http://schemas.openxmlformats.org/presentationml/2006/ole">
            <mc:AlternateContent xmlns:mc="http://schemas.openxmlformats.org/markup-compatibility/2006">
              <mc:Choice xmlns:v="urn:schemas-microsoft-com:vml" Requires="v">
                <p:oleObj spid="_x0000_s49162" name="Equation" r:id="rId4" imgW="4813300" imgH="419100" progId="Equation.3">
                  <p:embed/>
                </p:oleObj>
              </mc:Choice>
              <mc:Fallback>
                <p:oleObj name="Equation" r:id="rId4" imgW="4813300" imgH="419100" progId="Equation.3">
                  <p:embed/>
                  <p:pic>
                    <p:nvPicPr>
                      <p:cNvPr id="16589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6200" y="4595829"/>
                        <a:ext cx="78486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5897" name="Oval 27"/>
          <p:cNvSpPr>
            <a:spLocks noChangeArrowheads="1"/>
          </p:cNvSpPr>
          <p:nvPr/>
        </p:nvSpPr>
        <p:spPr bwMode="auto">
          <a:xfrm>
            <a:off x="8641080" y="4519629"/>
            <a:ext cx="838200" cy="838200"/>
          </a:xfrm>
          <a:prstGeom prst="ellipse">
            <a:avLst/>
          </a:prstGeom>
          <a:noFill/>
          <a:ln w="38100">
            <a:solidFill>
              <a:srgbClr val="C00000"/>
            </a:solidFill>
            <a:prstDash val="sysDot"/>
            <a:round/>
            <a:headEnd/>
            <a:tailEnd/>
          </a:ln>
        </p:spPr>
        <p:txBody>
          <a:bodyPr wrap="none" anchor="ctr"/>
          <a:lstStyle/>
          <a:p>
            <a:pPr eaLnBrk="0" latinLnBrk="0" hangingPunct="0"/>
            <a:endParaRPr lang="ko-KR" altLang="en-US">
              <a:ea typeface="맑은 고딕"/>
              <a:cs typeface="맑은 고딕"/>
            </a:endParaRPr>
          </a:p>
        </p:txBody>
      </p:sp>
      <p:sp>
        <p:nvSpPr>
          <p:cNvPr id="19" name="AutoShape 5"/>
          <p:cNvSpPr>
            <a:spLocks noChangeArrowheads="1"/>
          </p:cNvSpPr>
          <p:nvPr/>
        </p:nvSpPr>
        <p:spPr bwMode="auto">
          <a:xfrm>
            <a:off x="558848" y="580971"/>
            <a:ext cx="21843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a:t>
            </a:r>
            <a:r>
              <a:rPr lang="ko-KR" altLang="en-US" b="1" dirty="0"/>
              <a:t> 검정</a:t>
            </a:r>
            <a:endParaRPr lang="en-US" altLang="ko-KR" b="1" dirty="0"/>
          </a:p>
        </p:txBody>
      </p:sp>
      <mc:AlternateContent xmlns:mc="http://schemas.openxmlformats.org/markup-compatibility/2006" xmlns:a14="http://schemas.microsoft.com/office/drawing/2010/main">
        <mc:Choice Requires="a14">
          <p:sp>
            <p:nvSpPr>
              <p:cNvPr id="3" name="TextBox 2"/>
              <p:cNvSpPr txBox="1"/>
              <p:nvPr/>
            </p:nvSpPr>
            <p:spPr>
              <a:xfrm>
                <a:off x="1056640" y="2466903"/>
                <a:ext cx="5374640" cy="10269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ko-KR" sz="2400" b="1" i="1" smtClean="0">
                              <a:solidFill>
                                <a:srgbClr val="C00000"/>
                              </a:solidFill>
                              <a:latin typeface="Cambria Math" panose="02040503050406030204" pitchFamily="18" charset="0"/>
                            </a:rPr>
                          </m:ctrlPr>
                        </m:sSupPr>
                        <m:e>
                          <m:r>
                            <a:rPr lang="en-US" altLang="ko-KR" sz="2400" b="1" i="1" smtClean="0">
                              <a:solidFill>
                                <a:srgbClr val="C00000"/>
                              </a:solidFill>
                              <a:latin typeface="Cambria Math" panose="02040503050406030204" pitchFamily="18" charset="0"/>
                            </a:rPr>
                            <m:t>𝝌</m:t>
                          </m:r>
                        </m:e>
                        <m:sup>
                          <m:r>
                            <a:rPr lang="en-US" altLang="ko-KR" sz="2400" b="1" i="1" smtClean="0">
                              <a:solidFill>
                                <a:srgbClr val="C00000"/>
                              </a:solidFill>
                              <a:latin typeface="Cambria Math" panose="02040503050406030204" pitchFamily="18" charset="0"/>
                            </a:rPr>
                            <m:t>𝟐</m:t>
                          </m:r>
                        </m:sup>
                      </m:sSup>
                      <m:r>
                        <a:rPr lang="en-US" altLang="ko-KR" sz="2400" b="1" i="1" smtClean="0">
                          <a:solidFill>
                            <a:srgbClr val="C00000"/>
                          </a:solidFill>
                          <a:latin typeface="Cambria Math" panose="02040503050406030204" pitchFamily="18" charset="0"/>
                        </a:rPr>
                        <m:t>=</m:t>
                      </m:r>
                      <m:nary>
                        <m:naryPr>
                          <m:chr m:val="∑"/>
                          <m:subHide m:val="on"/>
                          <m:supHide m:val="on"/>
                          <m:ctrlPr>
                            <a:rPr lang="en-US" altLang="ko-KR" sz="2400" b="1" i="1" smtClean="0">
                              <a:solidFill>
                                <a:srgbClr val="C00000"/>
                              </a:solidFill>
                              <a:latin typeface="Cambria Math" panose="02040503050406030204" pitchFamily="18" charset="0"/>
                            </a:rPr>
                          </m:ctrlPr>
                        </m:naryPr>
                        <m:sub/>
                        <m:sup/>
                        <m:e>
                          <m:f>
                            <m:fPr>
                              <m:ctrlPr>
                                <a:rPr lang="en-US" altLang="ko-KR" sz="2400" b="1" i="1">
                                  <a:solidFill>
                                    <a:srgbClr val="C00000"/>
                                  </a:solidFill>
                                  <a:latin typeface="Cambria Math" panose="02040503050406030204" pitchFamily="18" charset="0"/>
                                </a:rPr>
                              </m:ctrlPr>
                            </m:fPr>
                            <m:num>
                              <m:sSup>
                                <m:sSupPr>
                                  <m:ctrlPr>
                                    <a:rPr lang="en-US" altLang="ko-KR" sz="2400" b="1" i="1">
                                      <a:solidFill>
                                        <a:srgbClr val="C00000"/>
                                      </a:solidFill>
                                      <a:latin typeface="Cambria Math" panose="02040503050406030204" pitchFamily="18" charset="0"/>
                                    </a:rPr>
                                  </m:ctrlPr>
                                </m:sSupPr>
                                <m:e>
                                  <m:d>
                                    <m:dPr>
                                      <m:ctrlPr>
                                        <a:rPr lang="en-US" altLang="ko-KR" sz="2400" b="1" i="1">
                                          <a:solidFill>
                                            <a:srgbClr val="C00000"/>
                                          </a:solidFill>
                                          <a:latin typeface="Cambria Math" panose="02040503050406030204" pitchFamily="18" charset="0"/>
                                        </a:rPr>
                                      </m:ctrlPr>
                                    </m:dPr>
                                    <m:e>
                                      <m:r>
                                        <a:rPr lang="ko-KR" altLang="en-US" sz="2400" b="1" i="1">
                                          <a:solidFill>
                                            <a:srgbClr val="C00000"/>
                                          </a:solidFill>
                                          <a:latin typeface="Cambria Math" panose="02040503050406030204" pitchFamily="18" charset="0"/>
                                        </a:rPr>
                                        <m:t>관측빈도</m:t>
                                      </m:r>
                                      <m:r>
                                        <a:rPr lang="en-US" altLang="ko-KR" sz="2400" b="1" i="1">
                                          <a:solidFill>
                                            <a:srgbClr val="C00000"/>
                                          </a:solidFill>
                                          <a:latin typeface="Cambria Math" panose="02040503050406030204" pitchFamily="18" charset="0"/>
                                        </a:rPr>
                                        <m:t> − </m:t>
                                      </m:r>
                                      <m:r>
                                        <a:rPr lang="ko-KR" altLang="en-US" sz="2400" b="1" i="1">
                                          <a:solidFill>
                                            <a:srgbClr val="C00000"/>
                                          </a:solidFill>
                                          <a:latin typeface="Cambria Math" panose="02040503050406030204" pitchFamily="18" charset="0"/>
                                        </a:rPr>
                                        <m:t>기대빈도</m:t>
                                      </m:r>
                                    </m:e>
                                  </m:d>
                                </m:e>
                                <m:sup>
                                  <m:r>
                                    <a:rPr lang="en-US" altLang="ko-KR" sz="2400" b="1" i="1">
                                      <a:solidFill>
                                        <a:srgbClr val="C00000"/>
                                      </a:solidFill>
                                      <a:latin typeface="Cambria Math" panose="02040503050406030204" pitchFamily="18" charset="0"/>
                                    </a:rPr>
                                    <m:t>𝟐</m:t>
                                  </m:r>
                                </m:sup>
                              </m:sSup>
                            </m:num>
                            <m:den>
                              <m:r>
                                <a:rPr lang="ko-KR" altLang="en-US" sz="2400" b="1" i="1">
                                  <a:solidFill>
                                    <a:srgbClr val="C00000"/>
                                  </a:solidFill>
                                  <a:latin typeface="Cambria Math" panose="02040503050406030204" pitchFamily="18" charset="0"/>
                                </a:rPr>
                                <m:t>기대빈도</m:t>
                              </m:r>
                            </m:den>
                          </m:f>
                        </m:e>
                      </m:nary>
                    </m:oMath>
                  </m:oMathPara>
                </a14:m>
                <a:endParaRPr lang="ko-KR" altLang="en-US" b="1" dirty="0"/>
              </a:p>
            </p:txBody>
          </p:sp>
        </mc:Choice>
        <mc:Fallback xmlns="">
          <p:sp>
            <p:nvSpPr>
              <p:cNvPr id="3" name="TextBox 2"/>
              <p:cNvSpPr txBox="1">
                <a:spLocks noRot="1" noChangeAspect="1" noMove="1" noResize="1" noEditPoints="1" noAdjustHandles="1" noChangeArrowheads="1" noChangeShapeType="1" noTextEdit="1"/>
              </p:cNvSpPr>
              <p:nvPr/>
            </p:nvSpPr>
            <p:spPr>
              <a:xfrm>
                <a:off x="1056640" y="2466903"/>
                <a:ext cx="5374640" cy="1026948"/>
              </a:xfrm>
              <a:prstGeom prst="rect">
                <a:avLst/>
              </a:prstGeom>
              <a:blipFill>
                <a:blip r:embed="rId6"/>
                <a:stretch>
                  <a:fillRect/>
                </a:stretch>
              </a:blipFill>
            </p:spPr>
            <p:txBody>
              <a:bodyPr/>
              <a:lstStyle/>
              <a:p>
                <a:r>
                  <a:rPr lang="ko-KR" altLang="en-US">
                    <a:noFill/>
                  </a:rPr>
                  <a:t> </a:t>
                </a:r>
              </a:p>
            </p:txBody>
          </p:sp>
        </mc:Fallback>
      </mc:AlternateContent>
      <p:sp>
        <p:nvSpPr>
          <p:cNvPr id="4" name="TextBox 3"/>
          <p:cNvSpPr txBox="1"/>
          <p:nvPr/>
        </p:nvSpPr>
        <p:spPr>
          <a:xfrm>
            <a:off x="1056640" y="3718560"/>
            <a:ext cx="10088880" cy="369332"/>
          </a:xfrm>
          <a:prstGeom prst="rect">
            <a:avLst/>
          </a:prstGeom>
          <a:noFill/>
        </p:spPr>
        <p:txBody>
          <a:bodyPr wrap="square" rtlCol="0">
            <a:spAutoFit/>
          </a:bodyPr>
          <a:lstStyle/>
          <a:p>
            <a:r>
              <a:rPr lang="en-US" altLang="ko-KR" dirty="0">
                <a:latin typeface="Times New Roman" charset="0"/>
                <a:sym typeface="Symbol" panose="05050102010706020507" pitchFamily="18" charset="2"/>
              </a:rPr>
              <a:t></a:t>
            </a:r>
            <a:r>
              <a:rPr lang="en-US" altLang="ko-KR" baseline="30000" dirty="0">
                <a:latin typeface="Times New Roman" charset="0"/>
                <a:sym typeface="Symbol" panose="05050102010706020507" pitchFamily="18" charset="2"/>
              </a:rPr>
              <a:t>2</a:t>
            </a:r>
            <a:r>
              <a:rPr lang="en-US" altLang="ko-KR" dirty="0">
                <a:latin typeface="Times New Roman" charset="0"/>
              </a:rPr>
              <a:t> </a:t>
            </a:r>
            <a:r>
              <a:rPr lang="ko-KR" altLang="en-US" dirty="0">
                <a:latin typeface="Times New Roman" charset="0"/>
              </a:rPr>
              <a:t>통계량의 값이 크다는 것은 관측된 도수와 </a:t>
            </a:r>
            <a:r>
              <a:rPr lang="ko-KR" altLang="en-US" dirty="0" err="1">
                <a:latin typeface="Times New Roman" charset="0"/>
              </a:rPr>
              <a:t>기대도수가</a:t>
            </a:r>
            <a:r>
              <a:rPr lang="ko-KR" altLang="en-US" dirty="0">
                <a:latin typeface="Times New Roman" charset="0"/>
              </a:rPr>
              <a:t> 전반적으로 큰 차이라는 것을 보임</a:t>
            </a:r>
            <a:endParaRPr lang="ko-KR" altLang="en-US" dirty="0"/>
          </a:p>
        </p:txBody>
      </p:sp>
    </p:spTree>
    <p:extLst>
      <p:ext uri="{BB962C8B-B14F-4D97-AF65-F5344CB8AC3E}">
        <p14:creationId xmlns:p14="http://schemas.microsoft.com/office/powerpoint/2010/main" val="647573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1. </a:t>
            </a:r>
            <a:r>
              <a:rPr lang="ko-KR" altLang="en-US" sz="4000" dirty="0">
                <a:latin typeface="나눔고딕" panose="020D0604000000000000" pitchFamily="50" charset="-127"/>
                <a:ea typeface="나눔고딕" panose="020D0604000000000000" pitchFamily="50" charset="-127"/>
              </a:rPr>
              <a:t>단위 변환</a:t>
            </a:r>
          </a:p>
        </p:txBody>
      </p:sp>
      <mc:AlternateContent xmlns:mc="http://schemas.openxmlformats.org/markup-compatibility/2006" xmlns:a14="http://schemas.microsoft.com/office/drawing/2010/main">
        <mc:Choice Requires="a14">
          <p:sp>
            <p:nvSpPr>
              <p:cNvPr id="15362" name="Rectangle 3"/>
              <p:cNvSpPr>
                <a:spLocks noGrp="1" noChangeArrowheads="1"/>
              </p:cNvSpPr>
              <p:nvPr>
                <p:ph idx="1"/>
              </p:nvPr>
            </p:nvSpPr>
            <p:spPr>
              <a:xfrm>
                <a:off x="1981200" y="1600200"/>
                <a:ext cx="8229600" cy="5257800"/>
              </a:xfrm>
            </p:spPr>
            <p:txBody>
              <a:bodyPr/>
              <a:lstStyle/>
              <a:p>
                <a:pPr>
                  <a:lnSpc>
                    <a:spcPct val="150000"/>
                  </a:lnSpc>
                  <a:buFont typeface="Wingdings" panose="05000000000000000000" pitchFamily="2" charset="2"/>
                  <a:buChar char="Ø"/>
                </a:pPr>
                <a:endParaRPr lang="en-US" altLang="ko-KR" sz="24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상수를 더하거나 곱하는 변환</a:t>
                </a:r>
                <a:r>
                  <a:rPr lang="en-US" altLang="ko-KR" sz="1800" dirty="0">
                    <a:latin typeface="나눔고딕" panose="020D0604000000000000" pitchFamily="50" charset="-127"/>
                    <a:ea typeface="나눔고딕" panose="020D0604000000000000" pitchFamily="50" charset="-127"/>
                  </a:rPr>
                  <a:t>.</a:t>
                </a:r>
              </a:p>
              <a:p>
                <a:pPr>
                  <a:lnSpc>
                    <a:spcPct val="150000"/>
                  </a:lnSpc>
                </a:pPr>
                <a:r>
                  <a:rPr lang="ko-KR" altLang="en-US" sz="1800" dirty="0">
                    <a:latin typeface="나눔고딕" panose="020D0604000000000000" pitchFamily="50" charset="-127"/>
                    <a:ea typeface="나눔고딕" panose="020D0604000000000000" pitchFamily="50" charset="-127"/>
                  </a:rPr>
                  <a:t>예</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섭씨 온도</a:t>
                </a:r>
                <a:r>
                  <a:rPr lang="en-US" altLang="ko-KR" sz="1800" dirty="0">
                    <a:latin typeface="나눔고딕" panose="020D0604000000000000" pitchFamily="50" charset="-127"/>
                    <a:ea typeface="나눔고딕" panose="020D0604000000000000" pitchFamily="50" charset="-127"/>
                  </a:rPr>
                  <a:t>(y)=5/9(</a:t>
                </a:r>
                <a:r>
                  <a:rPr lang="ko-KR" altLang="en-US" sz="1800" dirty="0">
                    <a:latin typeface="나눔고딕" panose="020D0604000000000000" pitchFamily="50" charset="-127"/>
                    <a:ea typeface="나눔고딕" panose="020D0604000000000000" pitchFamily="50" charset="-127"/>
                  </a:rPr>
                  <a:t>화씨 온도</a:t>
                </a:r>
                <a:r>
                  <a:rPr lang="en-US" altLang="ko-KR" sz="1800" dirty="0">
                    <a:latin typeface="나눔고딕" panose="020D0604000000000000" pitchFamily="50" charset="-127"/>
                    <a:ea typeface="나눔고딕" panose="020D0604000000000000" pitchFamily="50" charset="-127"/>
                  </a:rPr>
                  <a:t>(x)-32). </a:t>
                </a:r>
                <a:r>
                  <a:rPr lang="ko-KR" altLang="en-US" sz="1800" dirty="0">
                    <a:latin typeface="나눔고딕" panose="020D0604000000000000" pitchFamily="50" charset="-127"/>
                    <a:ea typeface="나눔고딕" panose="020D0604000000000000" pitchFamily="50" charset="-127"/>
                  </a:rPr>
                  <a:t>즉 </a:t>
                </a:r>
                <a:r>
                  <a:rPr lang="en-US" altLang="ko-KR" sz="1800" dirty="0">
                    <a:latin typeface="나눔고딕" panose="020D0604000000000000" pitchFamily="50" charset="-127"/>
                    <a:ea typeface="나눔고딕" panose="020D0604000000000000" pitchFamily="50" charset="-127"/>
                  </a:rPr>
                  <a:t>y=-160/9+(5/9)x</a:t>
                </a:r>
              </a:p>
              <a:p>
                <a:pPr>
                  <a:lnSpc>
                    <a:spcPct val="150000"/>
                  </a:lnSpc>
                </a:pPr>
                <a:r>
                  <a:rPr lang="ko-KR" altLang="en-US" sz="1800" dirty="0">
                    <a:latin typeface="나눔고딕" panose="020D0604000000000000" pitchFamily="50" charset="-127"/>
                    <a:ea typeface="나눔고딕" panose="020D0604000000000000" pitchFamily="50" charset="-127"/>
                  </a:rPr>
                  <a:t>표준화</a:t>
                </a:r>
                <a:r>
                  <a:rPr lang="en-US" altLang="ko-KR" sz="1800" dirty="0">
                    <a:latin typeface="나눔고딕" panose="020D0604000000000000" pitchFamily="50" charset="-127"/>
                    <a:ea typeface="나눔고딕" panose="020D0604000000000000" pitchFamily="50" charset="-127"/>
                  </a:rPr>
                  <a:t>(standardization): </a:t>
                </a:r>
                <a:r>
                  <a:rPr lang="ko-KR" altLang="en-US" sz="1800" dirty="0">
                    <a:latin typeface="나눔고딕" panose="020D0604000000000000" pitchFamily="50" charset="-127"/>
                    <a:ea typeface="나눔고딕" panose="020D0604000000000000" pitchFamily="50" charset="-127"/>
                  </a:rPr>
                  <a:t>평균을 빼주고 표준편차로 나누어 주는 변환</a:t>
                </a:r>
                <a:r>
                  <a:rPr lang="en-US" altLang="ko-KR" sz="1800" dirty="0">
                    <a:latin typeface="나눔고딕" panose="020D0604000000000000" pitchFamily="50" charset="-127"/>
                    <a:ea typeface="나눔고딕" panose="020D0604000000000000" pitchFamily="50" charset="-127"/>
                  </a:rPr>
                  <a:t>.</a:t>
                </a:r>
              </a:p>
              <a:p>
                <a:pPr>
                  <a:lnSpc>
                    <a:spcPct val="150000"/>
                  </a:lnSpc>
                </a:pPr>
                <a:r>
                  <a:rPr lang="ko-KR" altLang="en-US" sz="1800" dirty="0">
                    <a:latin typeface="나눔고딕" panose="020D0604000000000000" pitchFamily="50" charset="-127"/>
                    <a:ea typeface="나눔고딕" panose="020D0604000000000000" pitchFamily="50" charset="-127"/>
                  </a:rPr>
                  <a:t>확률변수가 </a:t>
                </a:r>
                <a14:m>
                  <m:oMath xmlns:m="http://schemas.openxmlformats.org/officeDocument/2006/math">
                    <m:r>
                      <a:rPr lang="en-US" altLang="ko-KR" sz="1800" i="1">
                        <a:latin typeface="Cambria Math" panose="02040503050406030204" pitchFamily="18" charset="0"/>
                        <a:ea typeface="나눔고딕" panose="020D0604000000000000" pitchFamily="50" charset="-127"/>
                      </a:rPr>
                      <m:t>𝑋</m:t>
                    </m:r>
                    <m:r>
                      <a:rPr lang="en-US" altLang="ko-KR" sz="1800" i="1">
                        <a:latin typeface="Cambria Math" panose="02040503050406030204" pitchFamily="18" charset="0"/>
                        <a:ea typeface="나눔고딕" panose="020D0604000000000000" pitchFamily="50" charset="-127"/>
                      </a:rPr>
                      <m:t>~</m:t>
                    </m:r>
                    <m:r>
                      <a:rPr lang="en-US" altLang="ko-KR" sz="1800" i="1">
                        <a:latin typeface="Cambria Math" panose="02040503050406030204" pitchFamily="18" charset="0"/>
                        <a:ea typeface="나눔고딕" panose="020D0604000000000000" pitchFamily="50" charset="-127"/>
                      </a:rPr>
                      <m:t>𝑁</m:t>
                    </m:r>
                    <m:r>
                      <a:rPr lang="en-US" altLang="ko-KR" sz="1800" i="1">
                        <a:latin typeface="Cambria Math" panose="02040503050406030204" pitchFamily="18" charset="0"/>
                        <a:ea typeface="나눔고딕" panose="020D0604000000000000" pitchFamily="50" charset="-127"/>
                      </a:rPr>
                      <m:t>(</m:t>
                    </m:r>
                    <m:r>
                      <a:rPr lang="en-US" altLang="ko-KR" sz="1800" i="1">
                        <a:latin typeface="Cambria Math" panose="02040503050406030204" pitchFamily="18" charset="0"/>
                        <a:ea typeface="나눔고딕" panose="020D0604000000000000" pitchFamily="50" charset="-127"/>
                      </a:rPr>
                      <m:t>𝜇</m:t>
                    </m:r>
                    <m:r>
                      <a:rPr lang="en-US" altLang="ko-KR" sz="1800" i="1">
                        <a:latin typeface="Cambria Math" panose="02040503050406030204" pitchFamily="18" charset="0"/>
                        <a:ea typeface="나눔고딕" panose="020D0604000000000000" pitchFamily="50" charset="-127"/>
                      </a:rPr>
                      <m:t>, </m:t>
                    </m:r>
                    <m:sSup>
                      <m:sSupPr>
                        <m:ctrlPr>
                          <a:rPr lang="en-US" altLang="ko-KR" sz="1800" i="1">
                            <a:latin typeface="Cambria Math" panose="02040503050406030204" pitchFamily="18" charset="0"/>
                            <a:ea typeface="나눔고딕" panose="020D0604000000000000" pitchFamily="50" charset="-127"/>
                          </a:rPr>
                        </m:ctrlPr>
                      </m:sSupPr>
                      <m:e>
                        <m:r>
                          <a:rPr lang="en-US" altLang="ko-KR" sz="1800" i="1">
                            <a:latin typeface="Cambria Math" panose="02040503050406030204" pitchFamily="18" charset="0"/>
                            <a:ea typeface="나눔고딕" panose="020D0604000000000000" pitchFamily="50" charset="-127"/>
                          </a:rPr>
                          <m:t>𝜎</m:t>
                        </m:r>
                      </m:e>
                      <m:sup>
                        <m:r>
                          <a:rPr lang="en-US" altLang="ko-KR" sz="1800" i="1">
                            <a:latin typeface="Cambria Math" panose="02040503050406030204" pitchFamily="18" charset="0"/>
                            <a:ea typeface="나눔고딕" panose="020D0604000000000000" pitchFamily="50" charset="-127"/>
                          </a:rPr>
                          <m:t>2</m:t>
                        </m:r>
                      </m:sup>
                    </m:sSup>
                    <m:r>
                      <a:rPr lang="en-US" altLang="ko-KR" sz="1800" i="1">
                        <a:latin typeface="Cambria Math" panose="02040503050406030204" pitchFamily="18" charset="0"/>
                        <a:ea typeface="나눔고딕" panose="020D0604000000000000" pitchFamily="50" charset="-127"/>
                      </a:rPr>
                      <m:t>)</m:t>
                    </m:r>
                  </m:oMath>
                </a14:m>
                <a:r>
                  <a:rPr lang="ko-KR" altLang="en-US" sz="1800" dirty="0">
                    <a:latin typeface="나눔고딕" panose="020D0604000000000000" pitchFamily="50" charset="-127"/>
                    <a:ea typeface="나눔고딕" panose="020D0604000000000000" pitchFamily="50" charset="-127"/>
                  </a:rPr>
                  <a:t> 일 때</a:t>
                </a:r>
                <a:endParaRPr lang="en-US" altLang="ko-KR" sz="1800" dirty="0">
                  <a:latin typeface="나눔고딕" panose="020D0604000000000000" pitchFamily="50" charset="-127"/>
                  <a:ea typeface="나눔고딕" panose="020D0604000000000000" pitchFamily="50" charset="-127"/>
                </a:endParaRPr>
              </a:p>
              <a:p>
                <a:pPr marL="0" indent="0" algn="ctr">
                  <a:lnSpc>
                    <a:spcPct val="150000"/>
                  </a:lnSpc>
                  <a:buNone/>
                </a:pPr>
                <a:r>
                  <a:rPr lang="ko-KR" altLang="en-US" dirty="0">
                    <a:latin typeface="나눔고딕" panose="020D0604000000000000" pitchFamily="50" charset="-127"/>
                    <a:ea typeface="나눔고딕" panose="020D0604000000000000" pitchFamily="50" charset="-127"/>
                  </a:rPr>
                  <a:t> </a:t>
                </a:r>
                <a14:m>
                  <m:oMath xmlns:m="http://schemas.openxmlformats.org/officeDocument/2006/math">
                    <m:r>
                      <a:rPr lang="en-US" altLang="ko-KR" i="1">
                        <a:latin typeface="Cambria Math" panose="02040503050406030204" pitchFamily="18" charset="0"/>
                      </a:rPr>
                      <m:t>𝑍</m:t>
                    </m:r>
                    <m:r>
                      <a:rPr lang="en-US" altLang="ko-KR" i="1">
                        <a:latin typeface="Cambria Math" panose="02040503050406030204" pitchFamily="18" charset="0"/>
                      </a:rPr>
                      <m:t>= </m:t>
                    </m:r>
                    <m:f>
                      <m:fPr>
                        <m:ctrlPr>
                          <a:rPr lang="en-US" altLang="ko-KR" i="1">
                            <a:latin typeface="Cambria Math" panose="02040503050406030204" pitchFamily="18" charset="0"/>
                          </a:rPr>
                        </m:ctrlPr>
                      </m:fPr>
                      <m:num>
                        <m:r>
                          <a:rPr lang="en-US" altLang="ko-KR" i="1">
                            <a:latin typeface="Cambria Math" panose="02040503050406030204" pitchFamily="18" charset="0"/>
                          </a:rPr>
                          <m:t>𝑋</m:t>
                        </m:r>
                        <m:r>
                          <a:rPr lang="en-US" altLang="ko-KR" i="1">
                            <a:latin typeface="Cambria Math" panose="02040503050406030204" pitchFamily="18" charset="0"/>
                          </a:rPr>
                          <m:t> −</m:t>
                        </m:r>
                        <m:r>
                          <a:rPr lang="en-US" altLang="ko-KR" i="1">
                            <a:latin typeface="Cambria Math" panose="02040503050406030204" pitchFamily="18" charset="0"/>
                          </a:rPr>
                          <m:t>𝜇</m:t>
                        </m:r>
                      </m:num>
                      <m:den>
                        <m:r>
                          <a:rPr lang="en-US" altLang="ko-KR" i="1">
                            <a:latin typeface="Cambria Math" panose="02040503050406030204" pitchFamily="18" charset="0"/>
                          </a:rPr>
                          <m:t>𝜎</m:t>
                        </m:r>
                        <m:r>
                          <a:rPr lang="en-US" altLang="ko-KR" i="1">
                            <a:latin typeface="Cambria Math" panose="02040503050406030204" pitchFamily="18" charset="0"/>
                          </a:rPr>
                          <m:t> </m:t>
                        </m:r>
                      </m:den>
                    </m:f>
                    <m:r>
                      <a:rPr lang="en-US" altLang="ko-KR" i="1">
                        <a:latin typeface="Cambria Math" panose="02040503050406030204" pitchFamily="18" charset="0"/>
                      </a:rPr>
                      <m:t> ~ </m:t>
                    </m:r>
                    <m:r>
                      <a:rPr lang="en-US" altLang="ko-KR" i="1">
                        <a:latin typeface="Cambria Math" panose="02040503050406030204" pitchFamily="18" charset="0"/>
                      </a:rPr>
                      <m:t>𝑁</m:t>
                    </m:r>
                    <m:r>
                      <a:rPr lang="en-US" altLang="ko-KR" i="1">
                        <a:latin typeface="Cambria Math" panose="02040503050406030204" pitchFamily="18" charset="0"/>
                      </a:rPr>
                      <m:t>(0, 1)</m:t>
                    </m:r>
                  </m:oMath>
                </a14:m>
                <a:endParaRPr lang="ko-KR" altLang="en-US" dirty="0"/>
              </a:p>
              <a:p>
                <a:pPr>
                  <a:lnSpc>
                    <a:spcPct val="150000"/>
                  </a:lnSpc>
                </a:pPr>
                <a:endParaRPr lang="ko-KR" altLang="en-US" sz="1800" dirty="0">
                  <a:latin typeface="나눔고딕" panose="020D0604000000000000" pitchFamily="50" charset="-127"/>
                  <a:ea typeface="나눔고딕" panose="020D0604000000000000" pitchFamily="50" charset="-127"/>
                </a:endParaRPr>
              </a:p>
            </p:txBody>
          </p:sp>
        </mc:Choice>
        <mc:Fallback xmlns="">
          <p:sp>
            <p:nvSpPr>
              <p:cNvPr id="15362" name="Rectangle 3"/>
              <p:cNvSpPr>
                <a:spLocks noGrp="1" noRot="1" noChangeAspect="1" noMove="1" noResize="1" noEditPoints="1" noAdjustHandles="1" noChangeArrowheads="1" noChangeShapeType="1" noTextEdit="1"/>
              </p:cNvSpPr>
              <p:nvPr>
                <p:ph idx="1"/>
              </p:nvPr>
            </p:nvSpPr>
            <p:spPr>
              <a:xfrm>
                <a:off x="1981200" y="1600200"/>
                <a:ext cx="8229600" cy="5257800"/>
              </a:xfrm>
              <a:blipFill>
                <a:blip r:embed="rId2"/>
                <a:stretch>
                  <a:fillRect l="-444"/>
                </a:stretch>
              </a:blipFill>
            </p:spPr>
            <p:txBody>
              <a:bodyPr/>
              <a:lstStyle/>
              <a:p>
                <a:r>
                  <a:rPr lang="ko-KR" altLang="en-US">
                    <a:noFill/>
                  </a:rPr>
                  <a:t> </a:t>
                </a:r>
              </a:p>
            </p:txBody>
          </p:sp>
        </mc:Fallback>
      </mc:AlternateContent>
      <p:sp>
        <p:nvSpPr>
          <p:cNvPr id="8" name="AutoShape 4"/>
          <p:cNvSpPr>
            <a:spLocks noChangeArrowheads="1"/>
          </p:cNvSpPr>
          <p:nvPr/>
        </p:nvSpPr>
        <p:spPr bwMode="auto">
          <a:xfrm>
            <a:off x="1972842" y="1607313"/>
            <a:ext cx="124283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단위 변환</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ext Box 21"/>
          <p:cNvSpPr txBox="1">
            <a:spLocks noChangeArrowheads="1"/>
          </p:cNvSpPr>
          <p:nvPr/>
        </p:nvSpPr>
        <p:spPr bwMode="auto">
          <a:xfrm>
            <a:off x="1531620" y="1198858"/>
            <a:ext cx="9928860" cy="5367623"/>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en-US" altLang="ko-KR" dirty="0">
                <a:latin typeface="Times New Roman" charset="0"/>
                <a:sym typeface="Symbol" panose="05050102010706020507" pitchFamily="18" charset="2"/>
              </a:rPr>
              <a:t></a:t>
            </a:r>
            <a:r>
              <a:rPr lang="en-US" altLang="ko-KR" baseline="30000" dirty="0">
                <a:latin typeface="Times New Roman" charset="0"/>
                <a:sym typeface="Symbol" panose="05050102010706020507" pitchFamily="18" charset="2"/>
              </a:rPr>
              <a:t>2</a:t>
            </a:r>
            <a:r>
              <a:rPr lang="en-US" altLang="ko-KR" dirty="0">
                <a:latin typeface="Times New Roman" charset="0"/>
              </a:rPr>
              <a:t> =</a:t>
            </a:r>
            <a:r>
              <a:rPr lang="en-US" altLang="ko-KR" dirty="0">
                <a:ea typeface="맑은 고딕"/>
                <a:cs typeface="맑은 고딕"/>
              </a:rPr>
              <a:t>14.2</a:t>
            </a:r>
            <a:r>
              <a:rPr lang="ko-KR" altLang="en-US" dirty="0">
                <a:ea typeface="맑은 고딕"/>
                <a:cs typeface="맑은 고딕"/>
              </a:rPr>
              <a:t>라는 값은 지나치게 크기 때문에</a:t>
            </a:r>
            <a:r>
              <a:rPr lang="en-US" altLang="ko-KR" dirty="0">
                <a:ea typeface="맑은 고딕"/>
                <a:cs typeface="맑은 고딕"/>
              </a:rPr>
              <a:t> </a:t>
            </a:r>
            <a:r>
              <a:rPr lang="ko-KR" altLang="en-US" dirty="0">
                <a:ea typeface="맑은 고딕"/>
                <a:cs typeface="맑은 고딕"/>
              </a:rPr>
              <a:t>공정한 </a:t>
            </a:r>
            <a:r>
              <a:rPr lang="ko-KR" altLang="en-US" dirty="0" err="1">
                <a:ea typeface="맑은 고딕"/>
                <a:cs typeface="맑은 고딕"/>
              </a:rPr>
              <a:t>주사위라는</a:t>
            </a:r>
            <a:r>
              <a:rPr lang="ko-KR" altLang="en-US" dirty="0">
                <a:ea typeface="맑은 고딕"/>
                <a:cs typeface="맑은 고딕"/>
              </a:rPr>
              <a:t> </a:t>
            </a:r>
            <a:r>
              <a:rPr lang="ko-KR" altLang="en-US" dirty="0" err="1">
                <a:ea typeface="맑은 고딕"/>
                <a:cs typeface="맑은 고딕"/>
              </a:rPr>
              <a:t>귀무가설을</a:t>
            </a:r>
            <a:r>
              <a:rPr lang="ko-KR" altLang="en-US" dirty="0">
                <a:ea typeface="맑은 고딕"/>
                <a:cs typeface="맑은 고딕"/>
              </a:rPr>
              <a:t> 의심</a:t>
            </a:r>
            <a:endParaRPr lang="en-US" altLang="ko-KR"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균형이 잘 잡힌 주사위를 </a:t>
            </a:r>
            <a:r>
              <a:rPr lang="en-US" altLang="ko-KR" dirty="0">
                <a:ea typeface="맑은 고딕"/>
                <a:cs typeface="맑은 고딕"/>
              </a:rPr>
              <a:t>60</a:t>
            </a:r>
            <a:r>
              <a:rPr lang="ko-KR" altLang="en-US" dirty="0">
                <a:ea typeface="맑은 고딕"/>
                <a:cs typeface="맑은 고딕"/>
              </a:rPr>
              <a:t>회 던지더라도 운에 따라 큰 </a:t>
            </a:r>
            <a:r>
              <a:rPr lang="ko-KR" altLang="en-US" dirty="0" err="1">
                <a:ea typeface="맑은 고딕"/>
                <a:cs typeface="맑은 고딕"/>
              </a:rPr>
              <a:t>카이제곱의</a:t>
            </a:r>
            <a:r>
              <a:rPr lang="ko-KR" altLang="en-US" dirty="0">
                <a:ea typeface="맑은 고딕"/>
                <a:cs typeface="맑은 고딕"/>
              </a:rPr>
              <a:t> 값이 나올 수도 있으나</a:t>
            </a:r>
            <a:r>
              <a:rPr lang="en-US" altLang="ko-KR" dirty="0">
                <a:ea typeface="맑은 고딕"/>
                <a:cs typeface="맑은 고딕"/>
              </a:rPr>
              <a:t>, </a:t>
            </a:r>
            <a:r>
              <a:rPr lang="ko-KR" altLang="en-US" dirty="0">
                <a:ea typeface="맑은 고딕"/>
                <a:cs typeface="맑은 고딕"/>
              </a:rPr>
              <a:t>가능성이 크지는 않음</a:t>
            </a:r>
            <a:endParaRPr lang="en-US" altLang="ko-KR"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균형이 잘 잡힌 주사위</a:t>
            </a:r>
            <a:r>
              <a:rPr lang="en-US" altLang="ko-KR" dirty="0">
                <a:ea typeface="맑은 고딕"/>
                <a:cs typeface="맑은 고딕"/>
              </a:rPr>
              <a:t>(1, 2, … , 6</a:t>
            </a:r>
            <a:r>
              <a:rPr lang="ko-KR" altLang="en-US" dirty="0">
                <a:ea typeface="맑은 고딕"/>
                <a:cs typeface="맑은 고딕"/>
              </a:rPr>
              <a:t>의 균등분포에서 </a:t>
            </a:r>
            <a:r>
              <a:rPr lang="ko-KR" altLang="en-US" dirty="0" err="1">
                <a:ea typeface="맑은 고딕"/>
                <a:cs typeface="맑은 고딕"/>
              </a:rPr>
              <a:t>난수</a:t>
            </a:r>
            <a:r>
              <a:rPr lang="ko-KR" altLang="en-US" dirty="0">
                <a:ea typeface="맑은 고딕"/>
                <a:cs typeface="맑은 고딕"/>
              </a:rPr>
              <a:t> 생성</a:t>
            </a:r>
            <a:r>
              <a:rPr lang="en-US" altLang="ko-KR" dirty="0">
                <a:ea typeface="맑은 고딕"/>
                <a:cs typeface="맑은 고딕"/>
              </a:rPr>
              <a:t>)</a:t>
            </a:r>
            <a:r>
              <a:rPr lang="ko-KR" altLang="en-US" dirty="0">
                <a:ea typeface="맑은 고딕"/>
                <a:cs typeface="맑은 고딕"/>
              </a:rPr>
              <a:t>를 </a:t>
            </a:r>
            <a:r>
              <a:rPr lang="en-US" altLang="ko-KR" dirty="0">
                <a:ea typeface="맑은 고딕"/>
                <a:cs typeface="맑은 고딕"/>
              </a:rPr>
              <a:t>60</a:t>
            </a:r>
            <a:r>
              <a:rPr lang="ko-KR" altLang="en-US" dirty="0">
                <a:ea typeface="맑은 고딕"/>
                <a:cs typeface="맑은 고딕"/>
              </a:rPr>
              <a:t>회 던져서 </a:t>
            </a:r>
            <a:r>
              <a:rPr lang="en-US" altLang="ko-KR" dirty="0">
                <a:latin typeface="Times New Roman" charset="0"/>
                <a:sym typeface="Symbol" panose="05050102010706020507" pitchFamily="18" charset="2"/>
              </a:rPr>
              <a:t></a:t>
            </a:r>
            <a:r>
              <a:rPr lang="en-US" altLang="ko-KR" baseline="30000" dirty="0">
                <a:latin typeface="Times New Roman" charset="0"/>
                <a:sym typeface="Symbol" panose="05050102010706020507" pitchFamily="18" charset="2"/>
              </a:rPr>
              <a:t>2 </a:t>
            </a:r>
            <a:r>
              <a:rPr lang="ko-KR" altLang="en-US" dirty="0">
                <a:ea typeface="맑은 고딕"/>
                <a:cs typeface="맑은 고딕"/>
              </a:rPr>
              <a:t>통계량 값을 구하는 과정을 </a:t>
            </a:r>
            <a:r>
              <a:rPr lang="en-US" altLang="ko-KR" dirty="0">
                <a:ea typeface="맑은 고딕"/>
                <a:cs typeface="맑은 고딕"/>
              </a:rPr>
              <a:t>1,000</a:t>
            </a:r>
            <a:r>
              <a:rPr lang="ko-KR" altLang="en-US" dirty="0">
                <a:ea typeface="맑은 고딕"/>
                <a:cs typeface="맑은 고딕"/>
              </a:rPr>
              <a:t>번 반복하여 </a:t>
            </a:r>
            <a:r>
              <a:rPr lang="en-US" altLang="ko-KR" dirty="0">
                <a:ea typeface="맑은 고딕"/>
                <a:cs typeface="맑은 고딕"/>
              </a:rPr>
              <a:t>1,000</a:t>
            </a:r>
            <a:r>
              <a:rPr lang="ko-KR" altLang="en-US" dirty="0">
                <a:ea typeface="맑은 고딕"/>
                <a:cs typeface="맑은 고딕"/>
              </a:rPr>
              <a:t>개의 </a:t>
            </a:r>
            <a:r>
              <a:rPr lang="en-US" altLang="ko-KR" dirty="0">
                <a:latin typeface="Times New Roman" charset="0"/>
                <a:sym typeface="Symbol" panose="05050102010706020507" pitchFamily="18" charset="2"/>
              </a:rPr>
              <a:t></a:t>
            </a:r>
            <a:r>
              <a:rPr lang="en-US" altLang="ko-KR" baseline="30000" dirty="0">
                <a:latin typeface="Times New Roman" charset="0"/>
                <a:sym typeface="Symbol" panose="05050102010706020507" pitchFamily="18" charset="2"/>
              </a:rPr>
              <a:t>2</a:t>
            </a:r>
            <a:r>
              <a:rPr lang="en-US" altLang="ko-KR" dirty="0">
                <a:ea typeface="맑은 고딕"/>
                <a:cs typeface="맑은 고딕"/>
              </a:rPr>
              <a:t> </a:t>
            </a:r>
            <a:r>
              <a:rPr lang="ko-KR" altLang="en-US" dirty="0">
                <a:ea typeface="맑은 고딕"/>
                <a:cs typeface="맑은 고딕"/>
              </a:rPr>
              <a:t>통계량의 값 저장</a:t>
            </a:r>
            <a:r>
              <a:rPr lang="en-US" altLang="ko-KR" dirty="0">
                <a:ea typeface="맑은 고딕"/>
                <a:cs typeface="맑은 고딕"/>
              </a:rPr>
              <a:t> </a:t>
            </a:r>
          </a:p>
          <a:p>
            <a:pPr eaLnBrk="0" latinLnBrk="0" hangingPunct="0">
              <a:lnSpc>
                <a:spcPct val="150000"/>
              </a:lnSpc>
              <a:spcBef>
                <a:spcPts val="24"/>
              </a:spcBef>
            </a:pPr>
            <a:r>
              <a:rPr lang="en-US" altLang="ko-KR" dirty="0">
                <a:latin typeface="Times New Roman" charset="0"/>
                <a:sym typeface="Symbol" panose="05050102010706020507" pitchFamily="18" charset="2"/>
              </a:rPr>
              <a:t></a:t>
            </a:r>
            <a:r>
              <a:rPr lang="en-US" altLang="ko-KR" baseline="30000" dirty="0">
                <a:latin typeface="Times New Roman" charset="0"/>
                <a:sym typeface="Symbol" panose="05050102010706020507" pitchFamily="18" charset="2"/>
              </a:rPr>
              <a:t>2 </a:t>
            </a:r>
            <a:r>
              <a:rPr lang="ko-KR" altLang="en-US" dirty="0">
                <a:ea typeface="맑은 고딕"/>
                <a:cs typeface="맑은 고딕"/>
              </a:rPr>
              <a:t>통계량 값 </a:t>
            </a:r>
            <a:r>
              <a:rPr lang="en-US" altLang="ko-KR" dirty="0">
                <a:ea typeface="맑은 고딕"/>
                <a:cs typeface="맑은 고딕"/>
              </a:rPr>
              <a:t>1,000</a:t>
            </a:r>
            <a:r>
              <a:rPr lang="ko-KR" altLang="en-US" dirty="0">
                <a:ea typeface="맑은 고딕"/>
                <a:cs typeface="맑은 고딕"/>
              </a:rPr>
              <a:t>개의 히스토그램</a:t>
            </a:r>
            <a:r>
              <a:rPr lang="en-US" altLang="ko-KR" dirty="0">
                <a:ea typeface="맑은 고딕"/>
                <a:cs typeface="맑은 고딕"/>
              </a:rPr>
              <a:t>(</a:t>
            </a:r>
            <a:r>
              <a:rPr lang="ko-KR" altLang="en-US" dirty="0">
                <a:ea typeface="맑은 고딕"/>
                <a:cs typeface="맑은 고딕"/>
              </a:rPr>
              <a:t>경험적 히스토그램</a:t>
            </a:r>
            <a:r>
              <a:rPr lang="en-US" altLang="ko-KR" dirty="0">
                <a:ea typeface="맑은 고딕"/>
                <a:cs typeface="맑은 고딕"/>
              </a:rPr>
              <a:t>)</a:t>
            </a:r>
            <a:r>
              <a:rPr lang="ko-KR" altLang="en-US" dirty="0">
                <a:ea typeface="맑은 고딕"/>
                <a:cs typeface="맑은 고딕"/>
              </a:rPr>
              <a:t>으로 정리했을 때 </a:t>
            </a:r>
            <a:r>
              <a:rPr lang="en-US" altLang="ko-KR" dirty="0">
                <a:ea typeface="맑은 고딕"/>
                <a:cs typeface="맑은 고딕"/>
              </a:rPr>
              <a:t>14.2 </a:t>
            </a:r>
            <a:r>
              <a:rPr lang="ko-KR" altLang="en-US" dirty="0">
                <a:ea typeface="맑은 고딕"/>
                <a:cs typeface="맑은 고딕"/>
              </a:rPr>
              <a:t>오른쪽의 </a:t>
            </a:r>
            <a:r>
              <a:rPr lang="ko-KR" altLang="en-US" dirty="0" err="1">
                <a:ea typeface="맑은 고딕"/>
                <a:cs typeface="맑은 고딕"/>
              </a:rPr>
              <a:t>확률면적</a:t>
            </a:r>
            <a:r>
              <a:rPr lang="en-US" altLang="ko-KR" dirty="0">
                <a:ea typeface="맑은 고딕"/>
                <a:cs typeface="맑은 고딕"/>
              </a:rPr>
              <a:t>  </a:t>
            </a:r>
            <a:br>
              <a:rPr lang="en-US" altLang="ko-KR" dirty="0">
                <a:ea typeface="맑은 고딕"/>
                <a:cs typeface="맑은 고딕"/>
              </a:rPr>
            </a:br>
            <a:r>
              <a:rPr lang="en-US" altLang="ko-KR" dirty="0">
                <a:ea typeface="맑은 고딕"/>
                <a:cs typeface="맑은 고딕"/>
              </a:rPr>
              <a:t>=  </a:t>
            </a:r>
            <a:r>
              <a:rPr lang="en-US" altLang="ko-KR" dirty="0">
                <a:ea typeface="맑은 고딕"/>
                <a:cs typeface="맑은 고딕"/>
                <a:sym typeface="Wingdings" pitchFamily="2" charset="2"/>
              </a:rPr>
              <a:t>1,000</a:t>
            </a:r>
            <a:r>
              <a:rPr lang="ko-KR" altLang="en-US" dirty="0">
                <a:ea typeface="맑은 고딕"/>
                <a:cs typeface="맑은 고딕"/>
                <a:sym typeface="Wingdings" pitchFamily="2" charset="2"/>
              </a:rPr>
              <a:t>개의 </a:t>
            </a:r>
            <a:r>
              <a:rPr lang="en-US" altLang="ko-KR" dirty="0">
                <a:latin typeface="Times New Roman" charset="0"/>
                <a:sym typeface="Symbol" panose="05050102010706020507" pitchFamily="18" charset="2"/>
              </a:rPr>
              <a:t></a:t>
            </a:r>
            <a:r>
              <a:rPr lang="en-US" altLang="ko-KR" baseline="30000" dirty="0">
                <a:latin typeface="Times New Roman" charset="0"/>
                <a:sym typeface="Symbol" panose="05050102010706020507" pitchFamily="18" charset="2"/>
              </a:rPr>
              <a:t>2 </a:t>
            </a:r>
            <a:r>
              <a:rPr lang="en-US" altLang="ko-KR" dirty="0">
                <a:ea typeface="맑은 고딕"/>
                <a:cs typeface="맑은 고딕"/>
                <a:sym typeface="Wingdings" pitchFamily="2" charset="2"/>
              </a:rPr>
              <a:t> </a:t>
            </a:r>
            <a:r>
              <a:rPr lang="ko-KR" altLang="en-US" dirty="0">
                <a:ea typeface="맑은 고딕"/>
                <a:cs typeface="맑은 고딕"/>
                <a:sym typeface="Wingdings" pitchFamily="2" charset="2"/>
              </a:rPr>
              <a:t>통계량 값 중 </a:t>
            </a:r>
            <a:r>
              <a:rPr lang="en-US" altLang="ko-KR" dirty="0">
                <a:ea typeface="맑은 고딕"/>
                <a:cs typeface="맑은 고딕"/>
                <a:sym typeface="Wingdings" pitchFamily="2" charset="2"/>
              </a:rPr>
              <a:t>14.2</a:t>
            </a:r>
            <a:r>
              <a:rPr lang="ko-KR" altLang="en-US" dirty="0">
                <a:ea typeface="맑은 고딕"/>
                <a:cs typeface="맑은 고딕"/>
                <a:sym typeface="Wingdings" pitchFamily="2" charset="2"/>
              </a:rPr>
              <a:t>보다 같거나 큰 것의 비율을 세면</a:t>
            </a:r>
            <a:r>
              <a:rPr lang="en-US" altLang="ko-KR" b="1" dirty="0">
                <a:ea typeface="맑은 고딕"/>
                <a:cs typeface="맑은 고딕"/>
                <a:sym typeface="Wingdings" pitchFamily="2" charset="2"/>
              </a:rPr>
              <a:t>, </a:t>
            </a:r>
            <a:r>
              <a:rPr lang="en-US" altLang="ko-KR" dirty="0">
                <a:ea typeface="맑은 고딕"/>
                <a:cs typeface="맑은 고딕"/>
                <a:sym typeface="Wingdings" pitchFamily="2" charset="2"/>
              </a:rPr>
              <a:t>1.4%. (p-</a:t>
            </a:r>
            <a:r>
              <a:rPr lang="ko-KR" altLang="en-US" dirty="0">
                <a:ea typeface="맑은 고딕"/>
                <a:cs typeface="맑은 고딕"/>
                <a:sym typeface="Wingdings" pitchFamily="2" charset="2"/>
              </a:rPr>
              <a:t>값</a:t>
            </a:r>
            <a:r>
              <a:rPr lang="en-US" altLang="ko-KR" dirty="0">
                <a:ea typeface="맑은 고딕"/>
                <a:cs typeface="맑은 고딕"/>
                <a:sym typeface="Wingdings" pitchFamily="2" charset="2"/>
              </a:rPr>
              <a:t>)</a:t>
            </a:r>
            <a:endParaRPr lang="en-US" altLang="ko-KR" dirty="0">
              <a:latin typeface="+mn-ea"/>
              <a:cs typeface="맑은 고딕"/>
              <a:sym typeface="Wingdings" pitchFamily="2" charset="2"/>
            </a:endParaRPr>
          </a:p>
          <a:p>
            <a:pPr marL="741600" indent="-284400" eaLnBrk="0" latinLnBrk="0" hangingPunct="0">
              <a:lnSpc>
                <a:spcPct val="150000"/>
              </a:lnSpc>
              <a:spcBef>
                <a:spcPts val="24"/>
              </a:spcBef>
              <a:buFont typeface="Arial" panose="020B0604020202020204" pitchFamily="34" charset="0"/>
              <a:buChar char="•"/>
              <a:defRPr/>
            </a:pPr>
            <a:r>
              <a:rPr lang="ko-KR" altLang="en-US" sz="1600" dirty="0">
                <a:latin typeface="+mn-ea"/>
              </a:rPr>
              <a:t>관측된 </a:t>
            </a:r>
            <a:r>
              <a:rPr lang="en-US" altLang="ko-KR" sz="1600" dirty="0">
                <a:latin typeface="+mn-ea"/>
              </a:rPr>
              <a:t>14.2 </a:t>
            </a:r>
            <a:r>
              <a:rPr lang="ko-KR" altLang="en-US" sz="1600" dirty="0">
                <a:latin typeface="+mn-ea"/>
              </a:rPr>
              <a:t>보다 큰 </a:t>
            </a:r>
            <a:r>
              <a:rPr lang="ko-KR" altLang="en-US" sz="1600" dirty="0">
                <a:latin typeface="+mn-ea"/>
                <a:sym typeface="Symbol" panose="05050102010706020507" pitchFamily="18" charset="2"/>
              </a:rPr>
              <a:t></a:t>
            </a:r>
            <a:r>
              <a:rPr lang="en-US" altLang="ko-KR" sz="1600" baseline="30000" dirty="0">
                <a:latin typeface="+mn-ea"/>
                <a:sym typeface="Symbol" panose="05050102010706020507" pitchFamily="18" charset="2"/>
              </a:rPr>
              <a:t>2</a:t>
            </a:r>
            <a:r>
              <a:rPr lang="en-US" altLang="ko-KR" sz="1600" i="1" dirty="0">
                <a:latin typeface="+mn-ea"/>
                <a:sym typeface="Symbol" pitchFamily="18" charset="2"/>
              </a:rPr>
              <a:t> </a:t>
            </a:r>
            <a:r>
              <a:rPr lang="ko-KR" altLang="en-US" sz="1600" dirty="0">
                <a:latin typeface="+mn-ea"/>
              </a:rPr>
              <a:t>통계량 값</a:t>
            </a:r>
            <a:r>
              <a:rPr lang="en-US" altLang="ko-KR" sz="1600" dirty="0">
                <a:latin typeface="+mn-ea"/>
              </a:rPr>
              <a:t>(</a:t>
            </a:r>
            <a:r>
              <a:rPr lang="ko-KR" altLang="en-US" sz="1600" dirty="0">
                <a:latin typeface="+mn-ea"/>
              </a:rPr>
              <a:t>약 </a:t>
            </a:r>
            <a:r>
              <a:rPr lang="en-US" altLang="ko-KR" sz="1600" dirty="0">
                <a:latin typeface="+mn-ea"/>
              </a:rPr>
              <a:t>1.4%</a:t>
            </a:r>
            <a:r>
              <a:rPr lang="ko-KR" altLang="en-US" sz="1600" dirty="0">
                <a:latin typeface="+mn-ea"/>
              </a:rPr>
              <a:t>에 불과</a:t>
            </a:r>
            <a:r>
              <a:rPr lang="en-US" altLang="ko-KR" sz="1600" dirty="0">
                <a:latin typeface="+mn-ea"/>
              </a:rPr>
              <a:t>, </a:t>
            </a:r>
            <a:r>
              <a:rPr lang="ko-KR" altLang="en-US" sz="1600" dirty="0">
                <a:latin typeface="+mn-ea"/>
              </a:rPr>
              <a:t>귀무가설하에서 실현되기 작은 확률</a:t>
            </a:r>
            <a:r>
              <a:rPr lang="en-US" altLang="ko-KR" sz="1600" dirty="0">
                <a:latin typeface="+mn-ea"/>
              </a:rPr>
              <a:t>)</a:t>
            </a:r>
            <a:r>
              <a:rPr lang="ko-KR" altLang="en-US" sz="1600" dirty="0">
                <a:latin typeface="+mn-ea"/>
              </a:rPr>
              <a:t>은 주사위가 균형 잡혔다는 </a:t>
            </a:r>
            <a:r>
              <a:rPr lang="ko-KR" altLang="en-US" sz="1600" dirty="0" err="1">
                <a:latin typeface="+mn-ea"/>
              </a:rPr>
              <a:t>귀무가설에</a:t>
            </a:r>
            <a:r>
              <a:rPr lang="ko-KR" altLang="en-US" sz="1600" dirty="0">
                <a:latin typeface="+mn-ea"/>
              </a:rPr>
              <a:t> 반하는 증거</a:t>
            </a:r>
            <a:endParaRPr lang="en-US" altLang="ko-KR" sz="1600" dirty="0">
              <a:latin typeface="+mn-ea"/>
            </a:endParaRPr>
          </a:p>
          <a:p>
            <a:pPr marL="741600" indent="-284400" eaLnBrk="0" latinLnBrk="0" hangingPunct="0">
              <a:lnSpc>
                <a:spcPct val="150000"/>
              </a:lnSpc>
              <a:spcBef>
                <a:spcPts val="24"/>
              </a:spcBef>
              <a:buFont typeface="Arial" panose="020B0604020202020204" pitchFamily="34" charset="0"/>
              <a:buChar char="•"/>
              <a:defRPr/>
            </a:pPr>
            <a:r>
              <a:rPr lang="ko-KR" altLang="en-US" sz="1600" dirty="0">
                <a:latin typeface="+mn-ea"/>
              </a:rPr>
              <a:t>하나의 확률모형이 자체적으로 자신에 대해 이토록 강한 반증을 만들어낼 확률</a:t>
            </a:r>
            <a:r>
              <a:rPr lang="en-US" altLang="ko-KR" sz="1600" dirty="0">
                <a:latin typeface="+mn-ea"/>
              </a:rPr>
              <a:t>?</a:t>
            </a:r>
            <a:br>
              <a:rPr lang="en-US" altLang="ko-KR" sz="1600" dirty="0">
                <a:latin typeface="+mn-ea"/>
              </a:rPr>
            </a:br>
            <a:r>
              <a:rPr lang="en-US" altLang="ko-KR" sz="1600" dirty="0">
                <a:latin typeface="+mn-ea"/>
                <a:sym typeface="Wingdings" pitchFamily="2" charset="2"/>
              </a:rPr>
              <a:t></a:t>
            </a:r>
            <a:r>
              <a:rPr lang="en-US" altLang="ko-KR" sz="1600" i="1" dirty="0">
                <a:latin typeface="+mn-ea"/>
                <a:sym typeface="Wingdings" pitchFamily="2" charset="2"/>
              </a:rPr>
              <a:t> p</a:t>
            </a:r>
            <a:r>
              <a:rPr lang="en-US" altLang="ko-KR" sz="1600" dirty="0">
                <a:latin typeface="+mn-ea"/>
                <a:sym typeface="Wingdings" pitchFamily="2" charset="2"/>
              </a:rPr>
              <a:t>-</a:t>
            </a:r>
            <a:r>
              <a:rPr lang="ko-KR" altLang="en-US" sz="1600" dirty="0">
                <a:latin typeface="+mn-ea"/>
                <a:sym typeface="Wingdings" pitchFamily="2" charset="2"/>
              </a:rPr>
              <a:t>값의 의미</a:t>
            </a:r>
          </a:p>
          <a:p>
            <a:pPr marL="482600" indent="-482600" eaLnBrk="0" latinLnBrk="0" hangingPunct="0">
              <a:lnSpc>
                <a:spcPct val="90000"/>
              </a:lnSpc>
              <a:spcBef>
                <a:spcPct val="50000"/>
              </a:spcBef>
              <a:buFont typeface="Wingdings" pitchFamily="2" charset="2"/>
              <a:buChar char="Ø"/>
            </a:pPr>
            <a:endParaRPr lang="en-US" altLang="ko-KR" sz="2200" b="1" dirty="0">
              <a:solidFill>
                <a:srgbClr val="FF0000"/>
              </a:solidFill>
              <a:ea typeface="맑은 고딕"/>
              <a:cs typeface="맑은 고딕"/>
              <a:sym typeface="Wingdings" pitchFamily="2" charset="2"/>
            </a:endParaRPr>
          </a:p>
        </p:txBody>
      </p:sp>
      <p:sp>
        <p:nvSpPr>
          <p:cNvPr id="6" name="AutoShape 5"/>
          <p:cNvSpPr>
            <a:spLocks noChangeArrowheads="1"/>
          </p:cNvSpPr>
          <p:nvPr/>
        </p:nvSpPr>
        <p:spPr bwMode="auto">
          <a:xfrm>
            <a:off x="759184" y="634601"/>
            <a:ext cx="196369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a:t>
            </a:r>
            <a:r>
              <a:rPr lang="ko-KR" altLang="en-US" b="1" dirty="0"/>
              <a:t> 검정</a:t>
            </a:r>
            <a:endParaRPr lang="en-US" altLang="ko-KR" b="1" dirty="0"/>
          </a:p>
        </p:txBody>
      </p:sp>
      <p:sp>
        <p:nvSpPr>
          <p:cNvPr id="3" name="TextBox 2"/>
          <p:cNvSpPr txBox="1"/>
          <p:nvPr/>
        </p:nvSpPr>
        <p:spPr>
          <a:xfrm>
            <a:off x="1531620" y="6146800"/>
            <a:ext cx="8923020" cy="369332"/>
          </a:xfrm>
          <a:prstGeom prst="rect">
            <a:avLst/>
          </a:prstGeom>
          <a:noFill/>
        </p:spPr>
        <p:txBody>
          <a:bodyPr wrap="square" rtlCol="0">
            <a:spAutoFit/>
          </a:bodyPr>
          <a:lstStyle/>
          <a:p>
            <a:r>
              <a:rPr lang="ko-KR" altLang="en-US" b="1" dirty="0">
                <a:solidFill>
                  <a:srgbClr val="0070C0"/>
                </a:solidFill>
              </a:rPr>
              <a:t>반복 </a:t>
            </a:r>
            <a:r>
              <a:rPr lang="en-US" altLang="ko-KR" b="1" dirty="0">
                <a:solidFill>
                  <a:srgbClr val="0070C0"/>
                </a:solidFill>
              </a:rPr>
              <a:t>1,000, 10,000, 100,000 </a:t>
            </a:r>
            <a:r>
              <a:rPr lang="ko-KR" altLang="en-US" b="1" dirty="0">
                <a:solidFill>
                  <a:srgbClr val="0070C0"/>
                </a:solidFill>
              </a:rPr>
              <a:t>등으로 커질 때</a:t>
            </a:r>
            <a:r>
              <a:rPr lang="en-US" altLang="ko-KR" b="1" dirty="0">
                <a:solidFill>
                  <a:srgbClr val="0070C0"/>
                </a:solidFill>
              </a:rPr>
              <a:t>, </a:t>
            </a:r>
            <a:r>
              <a:rPr lang="en-US" altLang="ko-KR" b="1" dirty="0">
                <a:solidFill>
                  <a:srgbClr val="0070C0"/>
                </a:solidFill>
                <a:latin typeface="Times New Roman" charset="0"/>
                <a:sym typeface="Symbol" panose="05050102010706020507" pitchFamily="18" charset="2"/>
              </a:rPr>
              <a:t></a:t>
            </a:r>
            <a:r>
              <a:rPr lang="en-US" altLang="ko-KR" b="1" baseline="30000" dirty="0">
                <a:solidFill>
                  <a:srgbClr val="0070C0"/>
                </a:solidFill>
                <a:latin typeface="Times New Roman" charset="0"/>
                <a:sym typeface="Symbol" panose="05050102010706020507" pitchFamily="18" charset="2"/>
              </a:rPr>
              <a:t>2</a:t>
            </a:r>
            <a:r>
              <a:rPr lang="ko-KR" altLang="en-US" b="1" dirty="0">
                <a:solidFill>
                  <a:srgbClr val="0070C0"/>
                </a:solidFill>
                <a:ea typeface="맑은 고딕"/>
                <a:cs typeface="맑은 고딕"/>
              </a:rPr>
              <a:t>의 진정한 분포로 수렴 </a:t>
            </a:r>
            <a:r>
              <a:rPr lang="en-US" altLang="ko-KR" b="1" dirty="0">
                <a:solidFill>
                  <a:srgbClr val="0070C0"/>
                </a:solidFill>
                <a:ea typeface="맑은 고딕"/>
                <a:cs typeface="맑은 고딕"/>
              </a:rPr>
              <a:t>(LLN)</a:t>
            </a:r>
            <a:r>
              <a:rPr lang="ko-KR" altLang="en-US" b="1" dirty="0">
                <a:solidFill>
                  <a:srgbClr val="0070C0"/>
                </a:solidFill>
                <a:ea typeface="맑은 고딕"/>
                <a:cs typeface="맑은 고딕"/>
              </a:rPr>
              <a:t> </a:t>
            </a:r>
            <a:endParaRPr lang="ko-KR" altLang="en-US" b="1" dirty="0">
              <a:solidFill>
                <a:srgbClr val="0070C0"/>
              </a:solidFill>
            </a:endParaRPr>
          </a:p>
        </p:txBody>
      </p:sp>
    </p:spTree>
    <p:extLst>
      <p:ext uri="{BB962C8B-B14F-4D97-AF65-F5344CB8AC3E}">
        <p14:creationId xmlns:p14="http://schemas.microsoft.com/office/powerpoint/2010/main" val="3639427377"/>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Picture 7"/>
          <p:cNvPicPr>
            <a:picLocks noChangeAspect="1" noChangeArrowheads="1"/>
          </p:cNvPicPr>
          <p:nvPr/>
        </p:nvPicPr>
        <p:blipFill>
          <a:blip r:embed="rId2" cstate="print"/>
          <a:srcRect/>
          <a:stretch>
            <a:fillRect/>
          </a:stretch>
        </p:blipFill>
        <p:spPr bwMode="auto">
          <a:xfrm>
            <a:off x="666852" y="2130605"/>
            <a:ext cx="5181600" cy="2895600"/>
          </a:xfrm>
          <a:prstGeom prst="rect">
            <a:avLst/>
          </a:prstGeom>
          <a:noFill/>
          <a:ln w="9525">
            <a:noFill/>
            <a:miter lim="800000"/>
            <a:headEnd/>
            <a:tailEnd/>
          </a:ln>
        </p:spPr>
      </p:pic>
      <p:sp>
        <p:nvSpPr>
          <p:cNvPr id="167938" name="Text Box 8"/>
          <p:cNvSpPr txBox="1">
            <a:spLocks noChangeArrowheads="1"/>
          </p:cNvSpPr>
          <p:nvPr/>
        </p:nvSpPr>
        <p:spPr bwMode="auto">
          <a:xfrm>
            <a:off x="666852" y="1414060"/>
            <a:ext cx="7429522" cy="454163"/>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dirty="0">
                <a:ea typeface="맑은 고딕"/>
                <a:cs typeface="맑은 고딕"/>
              </a:rPr>
              <a:t>자유도 </a:t>
            </a:r>
            <a:r>
              <a:rPr lang="en-US" altLang="ko-KR" dirty="0">
                <a:ea typeface="맑은 고딕"/>
                <a:cs typeface="맑은 고딕"/>
              </a:rPr>
              <a:t>5</a:t>
            </a:r>
            <a:r>
              <a:rPr lang="ko-KR" altLang="en-US" dirty="0">
                <a:ea typeface="맑은 고딕"/>
                <a:cs typeface="맑은 고딕"/>
              </a:rPr>
              <a:t>와 자유도 </a:t>
            </a:r>
            <a:r>
              <a:rPr lang="en-US" altLang="ko-KR" dirty="0">
                <a:ea typeface="맑은 고딕"/>
                <a:cs typeface="맑은 고딕"/>
              </a:rPr>
              <a:t>10</a:t>
            </a:r>
            <a:r>
              <a:rPr lang="ko-KR" altLang="en-US" dirty="0">
                <a:ea typeface="맑은 고딕"/>
                <a:cs typeface="맑은 고딕"/>
              </a:rPr>
              <a:t>에 대응하는</a:t>
            </a:r>
            <a:r>
              <a:rPr lang="en-US" altLang="ko-KR" dirty="0">
                <a:ea typeface="맑은 고딕"/>
                <a:cs typeface="맑은 고딕"/>
              </a:rPr>
              <a:t> </a:t>
            </a:r>
            <a:r>
              <a:rPr lang="en-US" altLang="ko-KR" dirty="0">
                <a:ea typeface="맑은 고딕"/>
                <a:cs typeface="맑은 고딕"/>
                <a:sym typeface="Symbol" panose="05050102010706020507" pitchFamily="18" charset="2"/>
              </a:rPr>
              <a:t></a:t>
            </a:r>
            <a:r>
              <a:rPr lang="en-US" altLang="ko-KR" baseline="30000" dirty="0">
                <a:ea typeface="맑은 고딕"/>
                <a:cs typeface="맑은 고딕"/>
                <a:sym typeface="Symbol" panose="05050102010706020507" pitchFamily="18" charset="2"/>
              </a:rPr>
              <a:t>2</a:t>
            </a:r>
            <a:r>
              <a:rPr lang="en-US" altLang="ko-KR" dirty="0">
                <a:ea typeface="맑은 고딕"/>
                <a:cs typeface="맑은 고딕"/>
                <a:sym typeface="Symbol" panose="05050102010706020507" pitchFamily="18" charset="2"/>
              </a:rPr>
              <a:t> </a:t>
            </a:r>
            <a:r>
              <a:rPr lang="ko-KR" altLang="en-US" dirty="0">
                <a:ea typeface="맑은 고딕"/>
                <a:cs typeface="맑은 고딕"/>
              </a:rPr>
              <a:t>분포 곡선</a:t>
            </a:r>
          </a:p>
        </p:txBody>
      </p:sp>
      <p:sp>
        <p:nvSpPr>
          <p:cNvPr id="63499" name="AutoShape 11"/>
          <p:cNvSpPr>
            <a:spLocks noChangeArrowheads="1"/>
          </p:cNvSpPr>
          <p:nvPr/>
        </p:nvSpPr>
        <p:spPr bwMode="auto">
          <a:xfrm>
            <a:off x="6238523" y="2130605"/>
            <a:ext cx="4673317" cy="2400657"/>
          </a:xfrm>
          <a:prstGeom prst="roundRect">
            <a:avLst>
              <a:gd name="adj" fmla="val 16667"/>
            </a:avLst>
          </a:prstGeom>
          <a:noFill/>
          <a:ln w="9525">
            <a:noFill/>
            <a:round/>
            <a:headEnd/>
            <a:tailEnd/>
          </a:ln>
          <a:effectLst/>
        </p:spPr>
        <p:txBody>
          <a:bodyPr wrap="square">
            <a:spAutoFit/>
          </a:bodyPr>
          <a:lstStyle/>
          <a:p>
            <a:pPr eaLnBrk="0" latinLnBrk="0" hangingPunct="0">
              <a:lnSpc>
                <a:spcPct val="150000"/>
              </a:lnSpc>
              <a:spcBef>
                <a:spcPts val="24"/>
              </a:spcBef>
              <a:buSzPct val="70000"/>
              <a:defRPr/>
            </a:pPr>
            <a:r>
              <a:rPr lang="ko-KR" altLang="en-US" dirty="0">
                <a:latin typeface="Times New Roman" charset="0"/>
              </a:rPr>
              <a:t>이 분포</a:t>
            </a:r>
            <a:r>
              <a:rPr lang="en-US" altLang="ko-KR" dirty="0">
                <a:latin typeface="Times New Roman" charset="0"/>
              </a:rPr>
              <a:t>(</a:t>
            </a:r>
            <a:r>
              <a:rPr lang="ko-KR" altLang="en-US" dirty="0" err="1">
                <a:latin typeface="Times New Roman" charset="0"/>
              </a:rPr>
              <a:t>확률밀도</a:t>
            </a:r>
            <a:r>
              <a:rPr lang="en-US" altLang="ko-KR" dirty="0">
                <a:latin typeface="Times New Roman" charset="0"/>
              </a:rPr>
              <a:t>)</a:t>
            </a:r>
            <a:r>
              <a:rPr lang="ko-KR" altLang="en-US" dirty="0">
                <a:latin typeface="Times New Roman" charset="0"/>
              </a:rPr>
              <a:t>를 나타내는 곡선들은 오른쪽으로 늘어진 꼬리를 갖는다</a:t>
            </a:r>
            <a:r>
              <a:rPr lang="en-US" altLang="ko-KR" dirty="0">
                <a:latin typeface="Times New Roman" charset="0"/>
              </a:rPr>
              <a:t>.</a:t>
            </a:r>
          </a:p>
          <a:p>
            <a:pPr eaLnBrk="0" latinLnBrk="0" hangingPunct="0">
              <a:lnSpc>
                <a:spcPct val="150000"/>
              </a:lnSpc>
              <a:spcBef>
                <a:spcPts val="24"/>
              </a:spcBef>
              <a:buSzPct val="70000"/>
              <a:defRPr/>
            </a:pPr>
            <a:r>
              <a:rPr lang="ko-KR" altLang="en-US" b="1" dirty="0">
                <a:solidFill>
                  <a:srgbClr val="0070C0"/>
                </a:solidFill>
                <a:latin typeface="Times New Roman" charset="0"/>
              </a:rPr>
              <a:t>자유도가 증가함에 따라 곡선은 오른쪽으로 움직이면서 좀더 대칭적으로 된다</a:t>
            </a:r>
            <a:r>
              <a:rPr lang="en-US" altLang="ko-KR" b="1" dirty="0">
                <a:solidFill>
                  <a:srgbClr val="0070C0"/>
                </a:solidFill>
                <a:latin typeface="Times New Roman" charset="0"/>
              </a:rPr>
              <a:t>. (</a:t>
            </a:r>
            <a:r>
              <a:rPr lang="ko-KR" altLang="en-US" b="1" dirty="0">
                <a:solidFill>
                  <a:srgbClr val="0070C0"/>
                </a:solidFill>
                <a:latin typeface="Times New Roman" charset="0"/>
              </a:rPr>
              <a:t>정규분포로 수렴</a:t>
            </a:r>
            <a:r>
              <a:rPr lang="en-US" altLang="ko-KR" b="1" dirty="0">
                <a:solidFill>
                  <a:srgbClr val="0070C0"/>
                </a:solidFill>
                <a:latin typeface="Times New Roman" charset="0"/>
              </a:rPr>
              <a:t>, CLT)</a:t>
            </a:r>
          </a:p>
        </p:txBody>
      </p:sp>
      <p:sp>
        <p:nvSpPr>
          <p:cNvPr id="63500" name="Rectangle 12"/>
          <p:cNvSpPr>
            <a:spLocks noChangeArrowheads="1"/>
          </p:cNvSpPr>
          <p:nvPr/>
        </p:nvSpPr>
        <p:spPr bwMode="auto">
          <a:xfrm rot="5400000">
            <a:off x="4468738" y="2278687"/>
            <a:ext cx="838200" cy="6858000"/>
          </a:xfrm>
          <a:prstGeom prst="rect">
            <a:avLst/>
          </a:prstGeom>
          <a:noFill/>
          <a:ln w="9525">
            <a:noFill/>
            <a:miter lim="800000"/>
            <a:headEnd/>
            <a:tailEnd/>
          </a:ln>
          <a:effectLst>
            <a:prstShdw prst="shdw17" dist="107763" dir="2700000">
              <a:srgbClr val="CCCCFF">
                <a:gamma/>
                <a:shade val="60000"/>
                <a:invGamma/>
              </a:srgbClr>
            </a:prstShdw>
          </a:effectLst>
        </p:spPr>
        <p:txBody>
          <a:bodyPr rot="10800000" vert="eaVert" wrap="none" anchor="ctr"/>
          <a:lstStyle/>
          <a:p>
            <a:pPr eaLnBrk="0" latinLnBrk="0" hangingPunct="0">
              <a:lnSpc>
                <a:spcPct val="150000"/>
              </a:lnSpc>
              <a:spcBef>
                <a:spcPts val="24"/>
              </a:spcBef>
              <a:defRPr/>
            </a:pPr>
            <a:r>
              <a:rPr lang="ko-KR" altLang="en-US" dirty="0">
                <a:latin typeface="Times New Roman" charset="0"/>
                <a:sym typeface="Symbol" pitchFamily="18" charset="2"/>
              </a:rPr>
              <a:t>자유도 </a:t>
            </a:r>
            <a:r>
              <a:rPr lang="en-US" altLang="ko-KR" dirty="0">
                <a:latin typeface="Times New Roman" charset="0"/>
                <a:sym typeface="Symbol" pitchFamily="18" charset="2"/>
              </a:rPr>
              <a:t>=  (</a:t>
            </a:r>
            <a:r>
              <a:rPr lang="en-US" altLang="ko-KR" baseline="30000" dirty="0">
                <a:latin typeface="Times New Roman" charset="0"/>
                <a:sym typeface="Symbol" pitchFamily="18" charset="2"/>
              </a:rPr>
              <a:t>2</a:t>
            </a:r>
            <a:r>
              <a:rPr lang="en-US" altLang="ko-KR" dirty="0">
                <a:latin typeface="Times New Roman" charset="0"/>
                <a:sym typeface="Symbol" pitchFamily="18" charset="2"/>
              </a:rPr>
              <a:t> </a:t>
            </a:r>
            <a:r>
              <a:rPr lang="ko-KR" altLang="en-US" dirty="0">
                <a:latin typeface="Times New Roman" charset="0"/>
                <a:sym typeface="Symbol" pitchFamily="18" charset="2"/>
              </a:rPr>
              <a:t>통계량 계산에 사용된 항의 개수</a:t>
            </a:r>
            <a:r>
              <a:rPr lang="en-US" altLang="ko-KR" dirty="0">
                <a:latin typeface="Times New Roman" charset="0"/>
                <a:sym typeface="Symbol" pitchFamily="18" charset="2"/>
              </a:rPr>
              <a:t>)</a:t>
            </a:r>
            <a:r>
              <a:rPr lang="ko-KR" altLang="en-US" dirty="0">
                <a:latin typeface="Times New Roman" charset="0"/>
                <a:sym typeface="Symbol" pitchFamily="18" charset="2"/>
              </a:rPr>
              <a:t> </a:t>
            </a:r>
            <a:r>
              <a:rPr lang="en-US" altLang="ko-KR" dirty="0">
                <a:latin typeface="Times New Roman" charset="0"/>
                <a:sym typeface="Symbol" pitchFamily="18" charset="2"/>
              </a:rPr>
              <a:t>– 1 = (</a:t>
            </a:r>
            <a:r>
              <a:rPr lang="ko-KR" altLang="en-US" dirty="0">
                <a:latin typeface="Times New Roman" charset="0"/>
                <a:sym typeface="Symbol" pitchFamily="18" charset="2"/>
              </a:rPr>
              <a:t>범주 개수</a:t>
            </a:r>
            <a:r>
              <a:rPr lang="en-US" altLang="ko-KR" dirty="0">
                <a:latin typeface="Times New Roman" charset="0"/>
                <a:sym typeface="Symbol" pitchFamily="18" charset="2"/>
              </a:rPr>
              <a:t>) – 1</a:t>
            </a:r>
          </a:p>
          <a:p>
            <a:pPr eaLnBrk="0" latinLnBrk="0" hangingPunct="0">
              <a:lnSpc>
                <a:spcPct val="150000"/>
              </a:lnSpc>
              <a:spcBef>
                <a:spcPts val="24"/>
              </a:spcBef>
              <a:defRPr/>
            </a:pPr>
            <a:r>
              <a:rPr lang="ko-KR" altLang="en-US" dirty="0">
                <a:latin typeface="Times New Roman" charset="0"/>
                <a:sym typeface="Symbol" pitchFamily="18" charset="2"/>
              </a:rPr>
              <a:t>앞의 사례에서 </a:t>
            </a:r>
            <a:r>
              <a:rPr lang="ko-KR" altLang="en-US" dirty="0" err="1">
                <a:latin typeface="Times New Roman" charset="0"/>
                <a:sym typeface="Symbol" pitchFamily="18" charset="2"/>
              </a:rPr>
              <a:t>자유도는</a:t>
            </a:r>
            <a:r>
              <a:rPr lang="ko-KR" altLang="en-US" dirty="0">
                <a:latin typeface="Times New Roman" charset="0"/>
                <a:sym typeface="Symbol" pitchFamily="18" charset="2"/>
              </a:rPr>
              <a:t> </a:t>
            </a:r>
            <a:r>
              <a:rPr lang="en-US" altLang="ko-KR" dirty="0">
                <a:latin typeface="Times New Roman" charset="0"/>
                <a:sym typeface="Symbol" pitchFamily="18" charset="2"/>
              </a:rPr>
              <a:t>6-1</a:t>
            </a:r>
            <a:r>
              <a:rPr lang="ko-KR" altLang="en-US" dirty="0">
                <a:latin typeface="Times New Roman" charset="0"/>
                <a:sym typeface="Symbol" pitchFamily="18" charset="2"/>
              </a:rPr>
              <a:t>로 </a:t>
            </a:r>
            <a:r>
              <a:rPr lang="en-US" altLang="ko-KR" dirty="0">
                <a:latin typeface="Times New Roman" charset="0"/>
                <a:sym typeface="Symbol" pitchFamily="18" charset="2"/>
              </a:rPr>
              <a:t>5</a:t>
            </a:r>
            <a:endParaRPr lang="en-US" altLang="ko-KR" dirty="0">
              <a:latin typeface="Times New Roman" charset="0"/>
            </a:endParaRPr>
          </a:p>
        </p:txBody>
      </p:sp>
      <p:sp>
        <p:nvSpPr>
          <p:cNvPr id="8" name="AutoShape 5"/>
          <p:cNvSpPr>
            <a:spLocks noChangeArrowheads="1"/>
          </p:cNvSpPr>
          <p:nvPr/>
        </p:nvSpPr>
        <p:spPr bwMode="auto">
          <a:xfrm>
            <a:off x="607356" y="850961"/>
            <a:ext cx="304008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a:t>
            </a:r>
            <a:r>
              <a:rPr lang="ko-KR" altLang="en-US" b="1" dirty="0"/>
              <a:t> 분포와 자유도</a:t>
            </a:r>
            <a:endParaRPr lang="en-US" altLang="ko-KR" b="1" dirty="0"/>
          </a:p>
        </p:txBody>
      </p:sp>
    </p:spTree>
    <p:extLst>
      <p:ext uri="{BB962C8B-B14F-4D97-AF65-F5344CB8AC3E}">
        <p14:creationId xmlns:p14="http://schemas.microsoft.com/office/powerpoint/2010/main" val="3841342572"/>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584475" y="1503680"/>
            <a:ext cx="11312885" cy="5130800"/>
          </a:xfrm>
          <a:prstGeom prst="rect">
            <a:avLst/>
          </a:prstGeom>
        </p:spPr>
      </p:pic>
      <p:sp>
        <p:nvSpPr>
          <p:cNvPr id="5" name="직사각형 4"/>
          <p:cNvSpPr/>
          <p:nvPr/>
        </p:nvSpPr>
        <p:spPr>
          <a:xfrm>
            <a:off x="294640" y="1402080"/>
            <a:ext cx="3342640" cy="4368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63760" y="2153920"/>
            <a:ext cx="2204720" cy="174752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294640" y="483384"/>
            <a:ext cx="8717280" cy="646331"/>
          </a:xfrm>
          <a:prstGeom prst="rect">
            <a:avLst/>
          </a:prstGeom>
          <a:noFill/>
        </p:spPr>
        <p:txBody>
          <a:bodyPr wrap="square" rtlCol="0">
            <a:spAutoFit/>
          </a:bodyPr>
          <a:lstStyle/>
          <a:p>
            <a:r>
              <a:rPr lang="ko-KR" altLang="en-US" dirty="0" err="1"/>
              <a:t>확률분포에</a:t>
            </a:r>
            <a:r>
              <a:rPr lang="ko-KR" altLang="en-US" dirty="0"/>
              <a:t> 관하여 인터넷에서 빨리 알아보고자 할 경우</a:t>
            </a:r>
            <a:r>
              <a:rPr lang="en-US" altLang="ko-KR" dirty="0"/>
              <a:t>,</a:t>
            </a:r>
          </a:p>
          <a:p>
            <a:r>
              <a:rPr lang="en-US" altLang="ko-KR" dirty="0"/>
              <a:t>Wikipedia, Google </a:t>
            </a:r>
            <a:r>
              <a:rPr lang="ko-KR" altLang="en-US" dirty="0"/>
              <a:t>이용</a:t>
            </a:r>
          </a:p>
        </p:txBody>
      </p:sp>
    </p:spTree>
    <p:extLst>
      <p:ext uri="{BB962C8B-B14F-4D97-AF65-F5344CB8AC3E}">
        <p14:creationId xmlns:p14="http://schemas.microsoft.com/office/powerpoint/2010/main" val="818759738"/>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Line 208"/>
          <p:cNvSpPr>
            <a:spLocks noChangeShapeType="1"/>
          </p:cNvSpPr>
          <p:nvPr/>
        </p:nvSpPr>
        <p:spPr bwMode="auto">
          <a:xfrm>
            <a:off x="11059160" y="3834315"/>
            <a:ext cx="0" cy="2438400"/>
          </a:xfrm>
          <a:prstGeom prst="line">
            <a:avLst/>
          </a:prstGeom>
          <a:noFill/>
          <a:ln w="38100">
            <a:solidFill>
              <a:schemeClr val="accent1"/>
            </a:solidFill>
            <a:round/>
            <a:headEnd/>
            <a:tailEnd type="triangle" w="med" len="med"/>
          </a:ln>
        </p:spPr>
        <p:txBody>
          <a:bodyPr/>
          <a:lstStyle/>
          <a:p>
            <a:endParaRPr lang="ko-KR" altLang="en-US"/>
          </a:p>
        </p:txBody>
      </p:sp>
      <p:sp>
        <p:nvSpPr>
          <p:cNvPr id="166916" name="Line 207"/>
          <p:cNvSpPr>
            <a:spLocks noChangeShapeType="1"/>
          </p:cNvSpPr>
          <p:nvPr/>
        </p:nvSpPr>
        <p:spPr bwMode="auto">
          <a:xfrm>
            <a:off x="10297160" y="3834315"/>
            <a:ext cx="0" cy="2438400"/>
          </a:xfrm>
          <a:prstGeom prst="line">
            <a:avLst/>
          </a:prstGeom>
          <a:noFill/>
          <a:ln w="38100">
            <a:solidFill>
              <a:schemeClr val="accent1"/>
            </a:solidFill>
            <a:round/>
            <a:headEnd/>
            <a:tailEnd type="triangle" w="med" len="med"/>
          </a:ln>
        </p:spPr>
        <p:txBody>
          <a:bodyPr/>
          <a:lstStyle/>
          <a:p>
            <a:endParaRPr lang="ko-KR" altLang="en-US"/>
          </a:p>
        </p:txBody>
      </p:sp>
      <p:sp>
        <p:nvSpPr>
          <p:cNvPr id="166917" name="Line 205"/>
          <p:cNvSpPr>
            <a:spLocks noChangeShapeType="1"/>
          </p:cNvSpPr>
          <p:nvPr/>
        </p:nvSpPr>
        <p:spPr bwMode="auto">
          <a:xfrm>
            <a:off x="7325360" y="5573173"/>
            <a:ext cx="4267200" cy="0"/>
          </a:xfrm>
          <a:prstGeom prst="line">
            <a:avLst/>
          </a:prstGeom>
          <a:noFill/>
          <a:ln w="38100">
            <a:solidFill>
              <a:schemeClr val="accent1"/>
            </a:solidFill>
            <a:round/>
            <a:headEnd/>
            <a:tailEnd type="triangle" w="med" len="med"/>
          </a:ln>
        </p:spPr>
        <p:txBody>
          <a:bodyPr/>
          <a:lstStyle/>
          <a:p>
            <a:endParaRPr lang="ko-KR" altLang="en-US"/>
          </a:p>
        </p:txBody>
      </p:sp>
      <p:grpSp>
        <p:nvGrpSpPr>
          <p:cNvPr id="166918" name="Group 34"/>
          <p:cNvGrpSpPr>
            <a:grpSpLocks/>
          </p:cNvGrpSpPr>
          <p:nvPr/>
        </p:nvGrpSpPr>
        <p:grpSpPr bwMode="auto">
          <a:xfrm>
            <a:off x="8011160" y="3643817"/>
            <a:ext cx="2514600" cy="452438"/>
            <a:chOff x="3744" y="1368"/>
            <a:chExt cx="1584" cy="285"/>
          </a:xfrm>
        </p:grpSpPr>
        <p:sp>
          <p:nvSpPr>
            <p:cNvPr id="166978" name="Text Box 32"/>
            <p:cNvSpPr txBox="1">
              <a:spLocks noChangeArrowheads="1"/>
            </p:cNvSpPr>
            <p:nvPr/>
          </p:nvSpPr>
          <p:spPr bwMode="auto">
            <a:xfrm>
              <a:off x="3744" y="1420"/>
              <a:ext cx="1584" cy="233"/>
            </a:xfrm>
            <a:prstGeom prst="rect">
              <a:avLst/>
            </a:prstGeom>
            <a:noFill/>
            <a:ln w="9525">
              <a:noFill/>
              <a:miter lim="800000"/>
              <a:headEnd/>
              <a:tailEnd/>
            </a:ln>
          </p:spPr>
          <p:txBody>
            <a:bodyPr>
              <a:spAutoFit/>
            </a:bodyPr>
            <a:lstStyle/>
            <a:p>
              <a:pPr eaLnBrk="0" latinLnBrk="0" hangingPunct="0">
                <a:spcBef>
                  <a:spcPct val="50000"/>
                </a:spcBef>
              </a:pPr>
              <a:r>
                <a:rPr lang="en-US" altLang="ko-KR" dirty="0">
                  <a:ea typeface="맑은 고딕"/>
                  <a:cs typeface="맑은 고딕"/>
                </a:rPr>
                <a:t>    -</a:t>
              </a:r>
              <a:r>
                <a:rPr lang="ko-KR" altLang="en-US" dirty="0">
                  <a:ea typeface="맑은 고딕"/>
                  <a:cs typeface="맑은 고딕"/>
                </a:rPr>
                <a:t>분포표의 일부</a:t>
              </a:r>
            </a:p>
          </p:txBody>
        </p:sp>
        <p:graphicFrame>
          <p:nvGraphicFramePr>
            <p:cNvPr id="166914" name="Object 2"/>
            <p:cNvGraphicFramePr>
              <a:graphicFrameLocks noChangeAspect="1"/>
            </p:cNvGraphicFramePr>
            <p:nvPr/>
          </p:nvGraphicFramePr>
          <p:xfrm>
            <a:off x="3840" y="1368"/>
            <a:ext cx="192" cy="240"/>
          </p:xfrm>
          <a:graphic>
            <a:graphicData uri="http://schemas.openxmlformats.org/presentationml/2006/ole">
              <mc:AlternateContent xmlns:mc="http://schemas.openxmlformats.org/markup-compatibility/2006">
                <mc:Choice xmlns:v="urn:schemas-microsoft-com:vml" Requires="v">
                  <p:oleObj spid="_x0000_s50185" name="Equation" r:id="rId4" imgW="203112" imgH="228501" progId="Equation.3">
                    <p:embed/>
                  </p:oleObj>
                </mc:Choice>
                <mc:Fallback>
                  <p:oleObj name="Equation" r:id="rId4" imgW="203112" imgH="228501" progId="Equation.3">
                    <p:embed/>
                    <p:pic>
                      <p:nvPicPr>
                        <p:cNvPr id="16691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 y="1368"/>
                          <a:ext cx="192"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9841" name="Group 209"/>
          <p:cNvGraphicFramePr>
            <a:graphicFrameLocks noGrp="1"/>
          </p:cNvGraphicFramePr>
          <p:nvPr>
            <p:extLst>
              <p:ext uri="{D42A27DB-BD31-4B8C-83A1-F6EECF244321}">
                <p14:modId xmlns:p14="http://schemas.microsoft.com/office/powerpoint/2010/main" val="2439643128"/>
              </p:ext>
            </p:extLst>
          </p:nvPr>
        </p:nvGraphicFramePr>
        <p:xfrm>
          <a:off x="7579360" y="4091491"/>
          <a:ext cx="3860800" cy="2329499"/>
        </p:xfrm>
        <a:graphic>
          <a:graphicData uri="http://schemas.openxmlformats.org/drawingml/2006/table">
            <a:tbl>
              <a:tblPr/>
              <a:tblGrid>
                <a:gridCol w="771525">
                  <a:extLst>
                    <a:ext uri="{9D8B030D-6E8A-4147-A177-3AD203B41FA5}">
                      <a16:colId xmlns:a16="http://schemas.microsoft.com/office/drawing/2014/main" val="20000"/>
                    </a:ext>
                  </a:extLst>
                </a:gridCol>
                <a:gridCol w="773113">
                  <a:extLst>
                    <a:ext uri="{9D8B030D-6E8A-4147-A177-3AD203B41FA5}">
                      <a16:colId xmlns:a16="http://schemas.microsoft.com/office/drawing/2014/main" val="20001"/>
                    </a:ext>
                  </a:extLst>
                </a:gridCol>
                <a:gridCol w="771525">
                  <a:extLst>
                    <a:ext uri="{9D8B030D-6E8A-4147-A177-3AD203B41FA5}">
                      <a16:colId xmlns:a16="http://schemas.microsoft.com/office/drawing/2014/main" val="20002"/>
                    </a:ext>
                  </a:extLst>
                </a:gridCol>
                <a:gridCol w="773112">
                  <a:extLst>
                    <a:ext uri="{9D8B030D-6E8A-4147-A177-3AD203B41FA5}">
                      <a16:colId xmlns:a16="http://schemas.microsoft.com/office/drawing/2014/main" val="20003"/>
                    </a:ext>
                  </a:extLst>
                </a:gridCol>
                <a:gridCol w="771525">
                  <a:extLst>
                    <a:ext uri="{9D8B030D-6E8A-4147-A177-3AD203B41FA5}">
                      <a16:colId xmlns:a16="http://schemas.microsoft.com/office/drawing/2014/main" val="20004"/>
                    </a:ext>
                  </a:extLst>
                </a:gridCol>
              </a:tblGrid>
              <a:tr h="339725">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자유도</a:t>
                      </a:r>
                    </a:p>
                  </a:txBody>
                  <a:tcPr anchor="ctr" anchorCtr="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dirty="0">
                          <a:ln>
                            <a:noFill/>
                          </a:ln>
                          <a:solidFill>
                            <a:schemeClr val="tx1"/>
                          </a:solidFill>
                          <a:effectLst/>
                          <a:latin typeface="+mn-lt"/>
                          <a:ea typeface="굴림" pitchFamily="50" charset="-127"/>
                        </a:rPr>
                        <a:t>50%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dirty="0">
                          <a:ln>
                            <a:noFill/>
                          </a:ln>
                          <a:solidFill>
                            <a:schemeClr val="tx1"/>
                          </a:solidFill>
                          <a:effectLst/>
                          <a:latin typeface="+mn-lt"/>
                          <a:ea typeface="굴림" pitchFamily="50" charset="-127"/>
                        </a:rPr>
                        <a:t>10%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dirty="0">
                          <a:ln>
                            <a:noFill/>
                          </a:ln>
                          <a:solidFill>
                            <a:schemeClr val="tx1"/>
                          </a:solidFill>
                          <a:effectLst/>
                          <a:latin typeface="+mn-lt"/>
                          <a:ea typeface="굴림" pitchFamily="50" charset="-127"/>
                        </a:rPr>
                        <a:t>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dirty="0">
                          <a:ln>
                            <a:noFill/>
                          </a:ln>
                          <a:solidFill>
                            <a:schemeClr val="tx1"/>
                          </a:solidFill>
                          <a:effectLst/>
                          <a:latin typeface="+mn-lt"/>
                          <a:ea typeface="굴림" pitchFamily="50" charset="-127"/>
                        </a:rPr>
                        <a:t>1%</a:t>
                      </a:r>
                    </a:p>
                  </a:txBody>
                  <a:tcPr anchor="ctr" anchorCtr="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8138">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3</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2.37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6.25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7.82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dirty="0">
                          <a:ln>
                            <a:noFill/>
                          </a:ln>
                          <a:solidFill>
                            <a:schemeClr val="tx1"/>
                          </a:solidFill>
                          <a:effectLst/>
                          <a:latin typeface="+mn-lt"/>
                          <a:ea typeface="굴림" pitchFamily="50" charset="-127"/>
                        </a:rPr>
                        <a:t>11.34</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2738">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4</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3.36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7.78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9.49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13.28</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5</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dirty="0">
                          <a:ln>
                            <a:noFill/>
                          </a:ln>
                          <a:solidFill>
                            <a:schemeClr val="tx1"/>
                          </a:solidFill>
                          <a:effectLst/>
                          <a:latin typeface="+mn-lt"/>
                          <a:ea typeface="굴림" pitchFamily="50" charset="-127"/>
                        </a:rPr>
                        <a:t>4.35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9.24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dirty="0">
                          <a:ln>
                            <a:noFill/>
                          </a:ln>
                          <a:solidFill>
                            <a:schemeClr val="tx1"/>
                          </a:solidFill>
                          <a:effectLst/>
                          <a:latin typeface="+mn-lt"/>
                          <a:ea typeface="굴림" pitchFamily="50" charset="-127"/>
                        </a:rPr>
                        <a:t>11.07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dirty="0">
                          <a:ln>
                            <a:noFill/>
                          </a:ln>
                          <a:solidFill>
                            <a:schemeClr val="tx1"/>
                          </a:solidFill>
                          <a:effectLst/>
                          <a:latin typeface="+mn-lt"/>
                          <a:ea typeface="굴림" pitchFamily="50" charset="-127"/>
                        </a:rPr>
                        <a:t>15.09</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6</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5.35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10.65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12.59</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16.80</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8138">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7</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6.35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dirty="0">
                          <a:ln>
                            <a:noFill/>
                          </a:ln>
                          <a:solidFill>
                            <a:schemeClr val="tx1"/>
                          </a:solidFill>
                          <a:effectLst/>
                          <a:latin typeface="+mn-lt"/>
                          <a:ea typeface="굴림" pitchFamily="50" charset="-127"/>
                        </a:rPr>
                        <a:t>12.02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mn-lt"/>
                          <a:ea typeface="굴림" pitchFamily="50" charset="-127"/>
                        </a:rPr>
                        <a:t>14.07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dirty="0">
                          <a:ln>
                            <a:noFill/>
                          </a:ln>
                          <a:solidFill>
                            <a:schemeClr val="tx1"/>
                          </a:solidFill>
                          <a:effectLst/>
                          <a:latin typeface="+mn-lt"/>
                          <a:ea typeface="굴림" pitchFamily="50" charset="-127"/>
                        </a:rPr>
                        <a:t>18.48</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66961" name="Text Box 210"/>
          <p:cNvSpPr txBox="1">
            <a:spLocks noChangeArrowheads="1"/>
          </p:cNvSpPr>
          <p:nvPr/>
        </p:nvSpPr>
        <p:spPr bwMode="auto">
          <a:xfrm>
            <a:off x="1846581" y="5559027"/>
            <a:ext cx="4343400" cy="646331"/>
          </a:xfrm>
          <a:prstGeom prst="rect">
            <a:avLst/>
          </a:prstGeom>
          <a:noFill/>
          <a:ln w="9525">
            <a:noFill/>
            <a:miter lim="800000"/>
            <a:headEnd/>
            <a:tailEnd/>
          </a:ln>
        </p:spPr>
        <p:txBody>
          <a:bodyPr>
            <a:spAutoFit/>
          </a:bodyPr>
          <a:lstStyle/>
          <a:p>
            <a:pPr marL="280988" indent="-280988" eaLnBrk="0" latinLnBrk="0" hangingPunct="0">
              <a:spcBef>
                <a:spcPct val="50000"/>
              </a:spcBef>
            </a:pPr>
            <a:r>
              <a:rPr lang="en-US" altLang="ko-KR" dirty="0">
                <a:ea typeface="맑은 고딕"/>
                <a:cs typeface="맑은 고딕"/>
                <a:sym typeface="Wingdings" pitchFamily="2" charset="2"/>
              </a:rPr>
              <a:t></a:t>
            </a:r>
            <a:r>
              <a:rPr lang="en-US" altLang="ko-KR" dirty="0">
                <a:ea typeface="맑은 고딕"/>
                <a:cs typeface="맑은 고딕"/>
              </a:rPr>
              <a:t>14.2 </a:t>
            </a:r>
            <a:r>
              <a:rPr lang="ko-KR" altLang="en-US" dirty="0">
                <a:ea typeface="맑은 고딕"/>
                <a:cs typeface="맑은 고딕"/>
              </a:rPr>
              <a:t>오른쪽의 면적은 </a:t>
            </a:r>
            <a:r>
              <a:rPr lang="en-US" altLang="ko-KR" dirty="0">
                <a:ea typeface="맑은 고딕"/>
                <a:cs typeface="맑은 고딕"/>
              </a:rPr>
              <a:t>5%</a:t>
            </a:r>
            <a:r>
              <a:rPr lang="ko-KR" altLang="en-US" dirty="0">
                <a:ea typeface="맑은 고딕"/>
                <a:cs typeface="맑은 고딕"/>
              </a:rPr>
              <a:t>와 </a:t>
            </a:r>
            <a:r>
              <a:rPr lang="en-US" altLang="ko-KR" dirty="0">
                <a:ea typeface="맑은 고딕"/>
                <a:cs typeface="맑은 고딕"/>
              </a:rPr>
              <a:t>1% </a:t>
            </a:r>
            <a:r>
              <a:rPr lang="ko-KR" altLang="en-US" dirty="0">
                <a:ea typeface="맑은 고딕"/>
                <a:cs typeface="맑은 고딕"/>
              </a:rPr>
              <a:t>사이의 값이다</a:t>
            </a:r>
            <a:r>
              <a:rPr lang="en-US" altLang="ko-KR" dirty="0">
                <a:ea typeface="맑은 고딕"/>
                <a:cs typeface="맑은 고딕"/>
              </a:rPr>
              <a:t>.</a:t>
            </a:r>
          </a:p>
        </p:txBody>
      </p:sp>
      <p:grpSp>
        <p:nvGrpSpPr>
          <p:cNvPr id="166962" name="Group 213"/>
          <p:cNvGrpSpPr>
            <a:grpSpLocks/>
          </p:cNvGrpSpPr>
          <p:nvPr/>
        </p:nvGrpSpPr>
        <p:grpSpPr bwMode="auto">
          <a:xfrm>
            <a:off x="762001" y="1785966"/>
            <a:ext cx="6816725" cy="3536950"/>
            <a:chOff x="48" y="1126"/>
            <a:chExt cx="4294" cy="2228"/>
          </a:xfrm>
        </p:grpSpPr>
        <p:pic>
          <p:nvPicPr>
            <p:cNvPr id="166964" name="Picture 211"/>
            <p:cNvPicPr>
              <a:picLocks noChangeAspect="1" noChangeArrowheads="1"/>
            </p:cNvPicPr>
            <p:nvPr/>
          </p:nvPicPr>
          <p:blipFill>
            <a:blip r:embed="rId6" cstate="print"/>
            <a:srcRect t="25200"/>
            <a:stretch>
              <a:fillRect/>
            </a:stretch>
          </p:blipFill>
          <p:spPr bwMode="auto">
            <a:xfrm>
              <a:off x="384" y="1487"/>
              <a:ext cx="3240" cy="1004"/>
            </a:xfrm>
            <a:prstGeom prst="rect">
              <a:avLst/>
            </a:prstGeom>
            <a:noFill/>
            <a:ln w="9525">
              <a:noFill/>
              <a:miter lim="800000"/>
              <a:headEnd/>
              <a:tailEnd/>
            </a:ln>
          </p:spPr>
        </p:pic>
        <p:sp>
          <p:nvSpPr>
            <p:cNvPr id="166965" name="Text Box 21"/>
            <p:cNvSpPr txBox="1">
              <a:spLocks noChangeArrowheads="1"/>
            </p:cNvSpPr>
            <p:nvPr/>
          </p:nvSpPr>
          <p:spPr bwMode="auto">
            <a:xfrm>
              <a:off x="312" y="1126"/>
              <a:ext cx="1824" cy="233"/>
            </a:xfrm>
            <a:prstGeom prst="rect">
              <a:avLst/>
            </a:prstGeom>
            <a:noFill/>
            <a:ln w="9525">
              <a:noFill/>
              <a:miter lim="800000"/>
              <a:headEnd/>
              <a:tailEnd/>
            </a:ln>
          </p:spPr>
          <p:txBody>
            <a:bodyPr>
              <a:spAutoFit/>
            </a:bodyPr>
            <a:lstStyle/>
            <a:p>
              <a:pPr eaLnBrk="0" latinLnBrk="0" hangingPunct="0">
                <a:spcBef>
                  <a:spcPct val="50000"/>
                </a:spcBef>
              </a:pPr>
              <a:r>
                <a:rPr lang="ko-KR" altLang="en-US" dirty="0">
                  <a:ea typeface="맑은 고딕"/>
                  <a:cs typeface="맑은 고딕"/>
                </a:rPr>
                <a:t>자유도 </a:t>
              </a:r>
              <a:r>
                <a:rPr lang="en-US" altLang="ko-KR" dirty="0">
                  <a:ea typeface="맑은 고딕"/>
                  <a:cs typeface="맑은 고딕"/>
                </a:rPr>
                <a:t>5</a:t>
              </a:r>
              <a:r>
                <a:rPr lang="ko-KR" altLang="en-US" dirty="0">
                  <a:ea typeface="맑은 고딕"/>
                  <a:cs typeface="맑은 고딕"/>
                </a:rPr>
                <a:t>의 </a:t>
              </a:r>
              <a:r>
                <a:rPr lang="ko-KR" altLang="en-US" i="1" dirty="0">
                  <a:ea typeface="맑은 고딕"/>
                  <a:cs typeface="맑은 고딕"/>
                  <a:sym typeface="Symbol" pitchFamily="18" charset="2"/>
                </a:rPr>
                <a:t></a:t>
              </a:r>
              <a:r>
                <a:rPr lang="en-US" altLang="ko-KR" i="1" baseline="30000" dirty="0">
                  <a:ea typeface="맑은 고딕"/>
                  <a:cs typeface="맑은 고딕"/>
                  <a:sym typeface="Symbol" pitchFamily="18" charset="2"/>
                </a:rPr>
                <a:t>2</a:t>
              </a:r>
              <a:r>
                <a:rPr lang="en-US" altLang="ko-KR" dirty="0">
                  <a:ea typeface="맑은 고딕"/>
                  <a:cs typeface="맑은 고딕"/>
                </a:rPr>
                <a:t>-</a:t>
              </a:r>
              <a:r>
                <a:rPr lang="ko-KR" altLang="en-US" dirty="0">
                  <a:ea typeface="맑은 고딕"/>
                  <a:cs typeface="맑은 고딕"/>
                </a:rPr>
                <a:t>분포곡선</a:t>
              </a:r>
            </a:p>
          </p:txBody>
        </p:sp>
        <p:sp>
          <p:nvSpPr>
            <p:cNvPr id="166966" name="Line 26"/>
            <p:cNvSpPr>
              <a:spLocks noChangeShapeType="1"/>
            </p:cNvSpPr>
            <p:nvPr/>
          </p:nvSpPr>
          <p:spPr bwMode="auto">
            <a:xfrm flipH="1">
              <a:off x="1927" y="2030"/>
              <a:ext cx="291" cy="368"/>
            </a:xfrm>
            <a:prstGeom prst="line">
              <a:avLst/>
            </a:prstGeom>
            <a:noFill/>
            <a:ln w="28575">
              <a:solidFill>
                <a:schemeClr val="tx1"/>
              </a:solidFill>
              <a:round/>
              <a:headEnd/>
              <a:tailEnd type="triangle" w="med" len="med"/>
            </a:ln>
          </p:spPr>
          <p:txBody>
            <a:bodyPr/>
            <a:lstStyle/>
            <a:p>
              <a:endParaRPr lang="ko-KR" altLang="en-US" dirty="0"/>
            </a:p>
          </p:txBody>
        </p:sp>
        <p:sp>
          <p:nvSpPr>
            <p:cNvPr id="166967" name="Text Box 27"/>
            <p:cNvSpPr txBox="1">
              <a:spLocks noChangeArrowheads="1"/>
            </p:cNvSpPr>
            <p:nvPr/>
          </p:nvSpPr>
          <p:spPr bwMode="auto">
            <a:xfrm>
              <a:off x="1894" y="1555"/>
              <a:ext cx="2448" cy="407"/>
            </a:xfrm>
            <a:prstGeom prst="rect">
              <a:avLst/>
            </a:prstGeom>
            <a:noFill/>
            <a:ln w="9525">
              <a:noFill/>
              <a:miter lim="800000"/>
              <a:headEnd/>
              <a:tailEnd/>
            </a:ln>
          </p:spPr>
          <p:txBody>
            <a:bodyPr>
              <a:spAutoFit/>
            </a:bodyPr>
            <a:lstStyle/>
            <a:p>
              <a:pPr eaLnBrk="0" latinLnBrk="0" hangingPunct="0">
                <a:spcBef>
                  <a:spcPct val="50000"/>
                </a:spcBef>
              </a:pPr>
              <a:r>
                <a:rPr lang="ko-KR" altLang="en-US" dirty="0">
                  <a:ea typeface="맑은 고딕"/>
                  <a:cs typeface="맑은 고딕"/>
                </a:rPr>
                <a:t>표의 첫째 행에서 미리 설정한 유의수준을 찾는다</a:t>
              </a:r>
              <a:r>
                <a:rPr lang="en-US" altLang="ko-KR" dirty="0">
                  <a:ea typeface="맑은 고딕"/>
                  <a:cs typeface="맑은 고딕"/>
                </a:rPr>
                <a:t>.</a:t>
              </a:r>
            </a:p>
          </p:txBody>
        </p:sp>
        <p:sp>
          <p:nvSpPr>
            <p:cNvPr id="166968" name="Text Box 16"/>
            <p:cNvSpPr txBox="1">
              <a:spLocks noChangeArrowheads="1"/>
            </p:cNvSpPr>
            <p:nvPr/>
          </p:nvSpPr>
          <p:spPr bwMode="auto">
            <a:xfrm>
              <a:off x="1744" y="2504"/>
              <a:ext cx="384" cy="212"/>
            </a:xfrm>
            <a:prstGeom prst="rect">
              <a:avLst/>
            </a:prstGeom>
            <a:noFill/>
            <a:ln w="9525">
              <a:noFill/>
              <a:miter lim="800000"/>
              <a:headEnd/>
              <a:tailEnd/>
            </a:ln>
          </p:spPr>
          <p:txBody>
            <a:bodyPr>
              <a:spAutoFit/>
            </a:bodyPr>
            <a:lstStyle/>
            <a:p>
              <a:pPr eaLnBrk="0" latinLnBrk="0" hangingPunct="0">
                <a:spcBef>
                  <a:spcPct val="50000"/>
                </a:spcBef>
              </a:pPr>
              <a:r>
                <a:rPr lang="en-US" altLang="ko-KR" sz="1600" b="1">
                  <a:ea typeface="맑은 고딕"/>
                  <a:cs typeface="맑은 고딕"/>
                </a:rPr>
                <a:t>14.2</a:t>
              </a:r>
            </a:p>
          </p:txBody>
        </p:sp>
        <p:sp>
          <p:nvSpPr>
            <p:cNvPr id="166969" name="Text Box 18"/>
            <p:cNvSpPr txBox="1">
              <a:spLocks noChangeArrowheads="1"/>
            </p:cNvSpPr>
            <p:nvPr/>
          </p:nvSpPr>
          <p:spPr bwMode="auto">
            <a:xfrm>
              <a:off x="48" y="2236"/>
              <a:ext cx="528" cy="212"/>
            </a:xfrm>
            <a:prstGeom prst="rect">
              <a:avLst/>
            </a:prstGeom>
            <a:noFill/>
            <a:ln w="9525">
              <a:noFill/>
              <a:miter lim="800000"/>
              <a:headEnd/>
              <a:tailEnd/>
            </a:ln>
          </p:spPr>
          <p:txBody>
            <a:bodyPr>
              <a:spAutoFit/>
            </a:bodyPr>
            <a:lstStyle/>
            <a:p>
              <a:pPr eaLnBrk="0" latinLnBrk="0" hangingPunct="0">
                <a:spcBef>
                  <a:spcPct val="50000"/>
                </a:spcBef>
                <a:buFont typeface="Wingdings" pitchFamily="2" charset="2"/>
                <a:buNone/>
              </a:pPr>
              <a:r>
                <a:rPr lang="en-US" altLang="ko-KR" sz="1600" b="1" i="1">
                  <a:ea typeface="맑은 고딕"/>
                  <a:cs typeface="맑은 고딕"/>
                </a:rPr>
                <a:t>p</a:t>
              </a:r>
              <a:r>
                <a:rPr lang="en-US" altLang="ko-KR" sz="1600" b="1">
                  <a:ea typeface="맑은 고딕"/>
                  <a:cs typeface="맑은 고딕"/>
                </a:rPr>
                <a:t>-</a:t>
              </a:r>
              <a:r>
                <a:rPr lang="ko-KR" altLang="en-US" sz="1600" b="1">
                  <a:ea typeface="맑은 고딕"/>
                  <a:cs typeface="맑은 고딕"/>
                </a:rPr>
                <a:t>값 </a:t>
              </a:r>
              <a:r>
                <a:rPr lang="en-US" altLang="ko-KR" sz="1600" b="1">
                  <a:ea typeface="맑은 고딕"/>
                  <a:cs typeface="맑은 고딕"/>
                </a:rPr>
                <a:t>=</a:t>
              </a:r>
            </a:p>
          </p:txBody>
        </p:sp>
        <p:sp>
          <p:nvSpPr>
            <p:cNvPr id="166970" name="Line 24"/>
            <p:cNvSpPr>
              <a:spLocks noChangeShapeType="1"/>
            </p:cNvSpPr>
            <p:nvPr/>
          </p:nvSpPr>
          <p:spPr bwMode="auto">
            <a:xfrm>
              <a:off x="1752" y="2391"/>
              <a:ext cx="0" cy="57"/>
            </a:xfrm>
            <a:prstGeom prst="line">
              <a:avLst/>
            </a:prstGeom>
            <a:noFill/>
            <a:ln w="19050">
              <a:solidFill>
                <a:srgbClr val="008080"/>
              </a:solidFill>
              <a:round/>
              <a:headEnd/>
              <a:tailEnd/>
            </a:ln>
          </p:spPr>
          <p:txBody>
            <a:bodyPr/>
            <a:lstStyle/>
            <a:p>
              <a:endParaRPr lang="ko-KR" altLang="en-US"/>
            </a:p>
          </p:txBody>
        </p:sp>
        <p:sp>
          <p:nvSpPr>
            <p:cNvPr id="166971" name="Line 28"/>
            <p:cNvSpPr>
              <a:spLocks noChangeShapeType="1"/>
            </p:cNvSpPr>
            <p:nvPr/>
          </p:nvSpPr>
          <p:spPr bwMode="auto">
            <a:xfrm flipV="1">
              <a:off x="1752" y="2496"/>
              <a:ext cx="0" cy="336"/>
            </a:xfrm>
            <a:prstGeom prst="line">
              <a:avLst/>
            </a:prstGeom>
            <a:noFill/>
            <a:ln w="28575">
              <a:solidFill>
                <a:schemeClr val="tx1"/>
              </a:solidFill>
              <a:round/>
              <a:headEnd/>
              <a:tailEnd type="triangle" w="med" len="med"/>
            </a:ln>
          </p:spPr>
          <p:txBody>
            <a:bodyPr/>
            <a:lstStyle/>
            <a:p>
              <a:endParaRPr lang="ko-KR" altLang="en-US"/>
            </a:p>
          </p:txBody>
        </p:sp>
        <p:sp>
          <p:nvSpPr>
            <p:cNvPr id="166972" name="Line 30"/>
            <p:cNvSpPr>
              <a:spLocks noChangeShapeType="1"/>
            </p:cNvSpPr>
            <p:nvPr/>
          </p:nvSpPr>
          <p:spPr bwMode="auto">
            <a:xfrm flipH="1" flipV="1">
              <a:off x="2064" y="2496"/>
              <a:ext cx="288" cy="336"/>
            </a:xfrm>
            <a:prstGeom prst="line">
              <a:avLst/>
            </a:prstGeom>
            <a:noFill/>
            <a:ln w="28575">
              <a:solidFill>
                <a:schemeClr val="tx1"/>
              </a:solidFill>
              <a:round/>
              <a:headEnd/>
              <a:tailEnd type="triangle" w="med" len="med"/>
            </a:ln>
          </p:spPr>
          <p:txBody>
            <a:bodyPr/>
            <a:lstStyle/>
            <a:p>
              <a:endParaRPr lang="ko-KR" altLang="en-US"/>
            </a:p>
          </p:txBody>
        </p:sp>
        <p:sp>
          <p:nvSpPr>
            <p:cNvPr id="166973" name="Line 94"/>
            <p:cNvSpPr>
              <a:spLocks noChangeShapeType="1"/>
            </p:cNvSpPr>
            <p:nvPr/>
          </p:nvSpPr>
          <p:spPr bwMode="auto">
            <a:xfrm flipH="1">
              <a:off x="1104" y="2976"/>
              <a:ext cx="192" cy="0"/>
            </a:xfrm>
            <a:prstGeom prst="line">
              <a:avLst/>
            </a:prstGeom>
            <a:noFill/>
            <a:ln w="28575">
              <a:solidFill>
                <a:schemeClr val="tx1"/>
              </a:solidFill>
              <a:round/>
              <a:headEnd/>
              <a:tailEnd type="triangle" w="med" len="med"/>
            </a:ln>
          </p:spPr>
          <p:txBody>
            <a:bodyPr/>
            <a:lstStyle/>
            <a:p>
              <a:endParaRPr lang="ko-KR" altLang="en-US"/>
            </a:p>
          </p:txBody>
        </p:sp>
        <p:sp>
          <p:nvSpPr>
            <p:cNvPr id="166974" name="Text Box 95"/>
            <p:cNvSpPr txBox="1">
              <a:spLocks noChangeArrowheads="1"/>
            </p:cNvSpPr>
            <p:nvPr/>
          </p:nvSpPr>
          <p:spPr bwMode="auto">
            <a:xfrm>
              <a:off x="120" y="2598"/>
              <a:ext cx="1296" cy="756"/>
            </a:xfrm>
            <a:prstGeom prst="rect">
              <a:avLst/>
            </a:prstGeom>
            <a:noFill/>
            <a:ln w="9525">
              <a:noFill/>
              <a:miter lim="800000"/>
              <a:headEnd/>
              <a:tailEnd/>
            </a:ln>
          </p:spPr>
          <p:txBody>
            <a:bodyPr>
              <a:spAutoFit/>
            </a:bodyPr>
            <a:lstStyle/>
            <a:p>
              <a:pPr eaLnBrk="0" latinLnBrk="0" hangingPunct="0">
                <a:spcBef>
                  <a:spcPct val="50000"/>
                </a:spcBef>
              </a:pPr>
              <a:r>
                <a:rPr lang="ko-KR" altLang="en-US" dirty="0">
                  <a:ea typeface="맑은 고딕"/>
                  <a:cs typeface="맑은 고딕"/>
                </a:rPr>
                <a:t>면적과 자유도가   만나는 위치에 놓인 수치를 읽는다</a:t>
              </a:r>
              <a:r>
                <a:rPr lang="en-US" altLang="ko-KR" dirty="0">
                  <a:ea typeface="맑은 고딕"/>
                  <a:cs typeface="맑은 고딕"/>
                </a:rPr>
                <a:t>.</a:t>
              </a:r>
            </a:p>
          </p:txBody>
        </p:sp>
        <p:sp>
          <p:nvSpPr>
            <p:cNvPr id="166975" name="Rectangle 96"/>
            <p:cNvSpPr>
              <a:spLocks noChangeArrowheads="1"/>
            </p:cNvSpPr>
            <p:nvPr/>
          </p:nvSpPr>
          <p:spPr bwMode="auto">
            <a:xfrm>
              <a:off x="1296" y="2832"/>
              <a:ext cx="720" cy="480"/>
            </a:xfrm>
            <a:prstGeom prst="rect">
              <a:avLst/>
            </a:prstGeom>
            <a:noFill/>
            <a:ln w="28575">
              <a:solidFill>
                <a:schemeClr val="tx1"/>
              </a:solidFill>
              <a:miter lim="800000"/>
              <a:headEnd/>
              <a:tailEnd/>
            </a:ln>
          </p:spPr>
          <p:txBody>
            <a:bodyPr wrap="none" anchor="ctr"/>
            <a:lstStyle/>
            <a:p>
              <a:pPr algn="ctr" eaLnBrk="0" latinLnBrk="0" hangingPunct="0">
                <a:lnSpc>
                  <a:spcPct val="70000"/>
                </a:lnSpc>
                <a:spcBef>
                  <a:spcPct val="50000"/>
                </a:spcBef>
              </a:pPr>
              <a:r>
                <a:rPr lang="en-US" altLang="ko-KR" dirty="0">
                  <a:ea typeface="맑은 고딕"/>
                  <a:cs typeface="맑은 고딕"/>
                </a:rPr>
                <a:t>11.07</a:t>
              </a:r>
            </a:p>
            <a:p>
              <a:pPr algn="ctr" eaLnBrk="0" latinLnBrk="0" hangingPunct="0">
                <a:lnSpc>
                  <a:spcPct val="70000"/>
                </a:lnSpc>
                <a:spcBef>
                  <a:spcPct val="50000"/>
                </a:spcBef>
              </a:pPr>
              <a:r>
                <a:rPr lang="en-US" altLang="ko-KR" dirty="0">
                  <a:ea typeface="맑은 고딕"/>
                  <a:cs typeface="맑은 고딕"/>
                </a:rPr>
                <a:t>5% </a:t>
              </a:r>
              <a:r>
                <a:rPr lang="ko-KR" altLang="en-US" dirty="0" err="1">
                  <a:ea typeface="맑은 고딕"/>
                  <a:cs typeface="맑은 고딕"/>
                </a:rPr>
                <a:t>임계치</a:t>
              </a:r>
              <a:endParaRPr lang="ko-KR" altLang="en-US" dirty="0">
                <a:ea typeface="맑은 고딕"/>
                <a:cs typeface="맑은 고딕"/>
              </a:endParaRPr>
            </a:p>
          </p:txBody>
        </p:sp>
        <p:sp>
          <p:nvSpPr>
            <p:cNvPr id="166976" name="Rectangle 97"/>
            <p:cNvSpPr>
              <a:spLocks noChangeArrowheads="1"/>
            </p:cNvSpPr>
            <p:nvPr/>
          </p:nvSpPr>
          <p:spPr bwMode="auto">
            <a:xfrm>
              <a:off x="2064" y="2832"/>
              <a:ext cx="720" cy="480"/>
            </a:xfrm>
            <a:prstGeom prst="rect">
              <a:avLst/>
            </a:prstGeom>
            <a:noFill/>
            <a:ln w="28575">
              <a:solidFill>
                <a:schemeClr val="tx1"/>
              </a:solidFill>
              <a:miter lim="800000"/>
              <a:headEnd/>
              <a:tailEnd/>
            </a:ln>
          </p:spPr>
          <p:txBody>
            <a:bodyPr wrap="none" anchor="ctr"/>
            <a:lstStyle/>
            <a:p>
              <a:pPr algn="ctr" eaLnBrk="0" latinLnBrk="0" hangingPunct="0">
                <a:lnSpc>
                  <a:spcPct val="70000"/>
                </a:lnSpc>
                <a:spcBef>
                  <a:spcPct val="50000"/>
                </a:spcBef>
              </a:pPr>
              <a:r>
                <a:rPr lang="en-US" altLang="ko-KR" dirty="0">
                  <a:ea typeface="맑은 고딕"/>
                  <a:cs typeface="맑은 고딕"/>
                </a:rPr>
                <a:t>15.09</a:t>
              </a:r>
            </a:p>
            <a:p>
              <a:pPr algn="ctr" eaLnBrk="0" latinLnBrk="0" hangingPunct="0">
                <a:lnSpc>
                  <a:spcPct val="70000"/>
                </a:lnSpc>
                <a:spcBef>
                  <a:spcPct val="50000"/>
                </a:spcBef>
              </a:pPr>
              <a:r>
                <a:rPr lang="en-US" altLang="ko-KR" dirty="0">
                  <a:ea typeface="맑은 고딕"/>
                  <a:cs typeface="맑은 고딕"/>
                </a:rPr>
                <a:t>1% </a:t>
              </a:r>
              <a:r>
                <a:rPr lang="ko-KR" altLang="en-US" dirty="0" err="1">
                  <a:ea typeface="맑은 고딕"/>
                  <a:cs typeface="맑은 고딕"/>
                </a:rPr>
                <a:t>임계치</a:t>
              </a:r>
              <a:endParaRPr lang="ko-KR" altLang="en-US" dirty="0">
                <a:ea typeface="맑은 고딕"/>
                <a:cs typeface="맑은 고딕"/>
              </a:endParaRPr>
            </a:p>
          </p:txBody>
        </p:sp>
        <p:sp>
          <p:nvSpPr>
            <p:cNvPr id="166977" name="Line 212"/>
            <p:cNvSpPr>
              <a:spLocks noChangeShapeType="1"/>
            </p:cNvSpPr>
            <p:nvPr/>
          </p:nvSpPr>
          <p:spPr bwMode="auto">
            <a:xfrm>
              <a:off x="2048" y="2431"/>
              <a:ext cx="0" cy="23"/>
            </a:xfrm>
            <a:prstGeom prst="line">
              <a:avLst/>
            </a:prstGeom>
            <a:noFill/>
            <a:ln w="19050">
              <a:solidFill>
                <a:srgbClr val="008080"/>
              </a:solidFill>
              <a:round/>
              <a:headEnd/>
              <a:tailEnd/>
            </a:ln>
          </p:spPr>
          <p:txBody>
            <a:bodyPr/>
            <a:lstStyle/>
            <a:p>
              <a:endParaRPr lang="ko-KR" altLang="en-US"/>
            </a:p>
          </p:txBody>
        </p:sp>
      </p:grpSp>
      <p:sp>
        <p:nvSpPr>
          <p:cNvPr id="26" name="AutoShape 5"/>
          <p:cNvSpPr>
            <a:spLocks noChangeArrowheads="1"/>
          </p:cNvSpPr>
          <p:nvPr/>
        </p:nvSpPr>
        <p:spPr bwMode="auto">
          <a:xfrm>
            <a:off x="452860" y="677230"/>
            <a:ext cx="403786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a:t>
            </a:r>
            <a:r>
              <a:rPr lang="ko-KR" altLang="en-US" b="1" dirty="0"/>
              <a:t> 분포의 </a:t>
            </a:r>
            <a:r>
              <a:rPr lang="ko-KR" altLang="en-US" b="1" dirty="0" err="1"/>
              <a:t>임계치</a:t>
            </a:r>
            <a:endParaRPr lang="en-US" altLang="ko-KR" b="1" dirty="0"/>
          </a:p>
        </p:txBody>
      </p:sp>
      <p:pic>
        <p:nvPicPr>
          <p:cNvPr id="3" name="그림 2"/>
          <p:cNvPicPr>
            <a:picLocks noChangeAspect="1"/>
          </p:cNvPicPr>
          <p:nvPr/>
        </p:nvPicPr>
        <p:blipFill>
          <a:blip r:embed="rId7"/>
          <a:stretch>
            <a:fillRect/>
          </a:stretch>
        </p:blipFill>
        <p:spPr>
          <a:xfrm>
            <a:off x="7555229" y="1070233"/>
            <a:ext cx="3807461" cy="2399773"/>
          </a:xfrm>
          <a:prstGeom prst="rect">
            <a:avLst/>
          </a:prstGeom>
        </p:spPr>
      </p:pic>
      <p:sp>
        <p:nvSpPr>
          <p:cNvPr id="4" name="TextBox 3"/>
          <p:cNvSpPr txBox="1"/>
          <p:nvPr/>
        </p:nvSpPr>
        <p:spPr>
          <a:xfrm>
            <a:off x="7914323" y="574825"/>
            <a:ext cx="3190874" cy="369332"/>
          </a:xfrm>
          <a:prstGeom prst="rect">
            <a:avLst/>
          </a:prstGeom>
          <a:noFill/>
        </p:spPr>
        <p:txBody>
          <a:bodyPr wrap="square" rtlCol="0">
            <a:spAutoFit/>
          </a:bodyPr>
          <a:lstStyle/>
          <a:p>
            <a:r>
              <a:rPr lang="en-US" altLang="ko-KR" b="1" dirty="0"/>
              <a:t>Excel </a:t>
            </a:r>
            <a:r>
              <a:rPr lang="ko-KR" altLang="en-US" b="1" dirty="0"/>
              <a:t>함수에 의한 </a:t>
            </a:r>
            <a:r>
              <a:rPr lang="en-US" altLang="ko-KR" b="1" dirty="0"/>
              <a:t>p-</a:t>
            </a:r>
            <a:r>
              <a:rPr lang="ko-KR" altLang="en-US" b="1" dirty="0"/>
              <a:t>값 계산</a:t>
            </a:r>
          </a:p>
        </p:txBody>
      </p:sp>
    </p:spTree>
    <p:extLst>
      <p:ext uri="{BB962C8B-B14F-4D97-AF65-F5344CB8AC3E}">
        <p14:creationId xmlns:p14="http://schemas.microsoft.com/office/powerpoint/2010/main" val="1571845268"/>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19"/>
          <p:cNvSpPr>
            <a:spLocks noChangeArrowheads="1"/>
          </p:cNvSpPr>
          <p:nvPr/>
        </p:nvSpPr>
        <p:spPr bwMode="auto">
          <a:xfrm>
            <a:off x="7752680" y="2818330"/>
            <a:ext cx="1656184" cy="446831"/>
          </a:xfrm>
          <a:prstGeom prst="rect">
            <a:avLst/>
          </a:prstGeom>
          <a:noFill/>
          <a:ln w="38100" cmpd="dbl">
            <a:solidFill>
              <a:schemeClr val="tx1"/>
            </a:solidFill>
            <a:miter lim="800000"/>
            <a:headEnd/>
            <a:tailEnd/>
          </a:ln>
        </p:spPr>
        <p:txBody>
          <a:bodyPr wrap="none" anchor="ctr"/>
          <a:lstStyle/>
          <a:p>
            <a:pPr algn="ctr" eaLnBrk="0" latinLnBrk="0" hangingPunct="0"/>
            <a:r>
              <a:rPr lang="en-US" altLang="ko-KR" i="1">
                <a:latin typeface="Book Antiqua" pitchFamily="18" charset="0"/>
                <a:ea typeface="맑은 고딕"/>
                <a:cs typeface="맑은 고딕"/>
              </a:rPr>
              <a:t> </a:t>
            </a:r>
            <a:r>
              <a:rPr lang="en-US" altLang="ko-KR" i="1">
                <a:latin typeface="Book Antiqua" pitchFamily="18" charset="0"/>
                <a:ea typeface="맑은 고딕"/>
                <a:cs typeface="맑은 고딕"/>
                <a:sym typeface="Symbol" pitchFamily="18" charset="2"/>
              </a:rPr>
              <a:t></a:t>
            </a:r>
            <a:r>
              <a:rPr lang="en-US" altLang="ko-KR" i="1" baseline="30000">
                <a:latin typeface="Book Antiqua" pitchFamily="18" charset="0"/>
                <a:ea typeface="맑은 고딕"/>
                <a:cs typeface="맑은 고딕"/>
                <a:sym typeface="Symbol" pitchFamily="18" charset="2"/>
              </a:rPr>
              <a:t>2</a:t>
            </a:r>
            <a:r>
              <a:rPr lang="en-US" altLang="ko-KR">
                <a:ea typeface="맑은 고딕"/>
                <a:cs typeface="맑은 고딕"/>
              </a:rPr>
              <a:t>– </a:t>
            </a:r>
            <a:r>
              <a:rPr lang="ko-KR" altLang="en-US">
                <a:ea typeface="맑은 고딕"/>
                <a:cs typeface="맑은 고딕"/>
              </a:rPr>
              <a:t>검정</a:t>
            </a:r>
          </a:p>
        </p:txBody>
      </p:sp>
      <p:sp>
        <p:nvSpPr>
          <p:cNvPr id="171010" name="Text Box 6"/>
          <p:cNvSpPr txBox="1">
            <a:spLocks noChangeArrowheads="1"/>
          </p:cNvSpPr>
          <p:nvPr/>
        </p:nvSpPr>
        <p:spPr bwMode="auto">
          <a:xfrm>
            <a:off x="1041400" y="1932006"/>
            <a:ext cx="6553200" cy="369332"/>
          </a:xfrm>
          <a:prstGeom prst="rect">
            <a:avLst/>
          </a:prstGeom>
          <a:noFill/>
          <a:ln w="9525">
            <a:noFill/>
            <a:miter lim="800000"/>
            <a:headEnd/>
            <a:tailEnd/>
          </a:ln>
        </p:spPr>
        <p:txBody>
          <a:bodyPr>
            <a:spAutoFit/>
          </a:bodyPr>
          <a:lstStyle/>
          <a:p>
            <a:pPr eaLnBrk="0" latinLnBrk="0" hangingPunct="0">
              <a:spcBef>
                <a:spcPct val="50000"/>
              </a:spcBef>
            </a:pPr>
            <a:r>
              <a:rPr lang="ko-KR" altLang="en-US" dirty="0">
                <a:ea typeface="맑은 고딕"/>
                <a:cs typeface="맑은 고딕"/>
              </a:rPr>
              <a:t>상자의 평균이 </a:t>
            </a:r>
            <a:r>
              <a:rPr lang="en-US" altLang="ko-KR" dirty="0">
                <a:ea typeface="맑은 고딕"/>
                <a:cs typeface="맑은 고딕"/>
              </a:rPr>
              <a:t>3.5</a:t>
            </a:r>
            <a:r>
              <a:rPr lang="ko-KR" altLang="en-US" dirty="0">
                <a:ea typeface="맑은 고딕"/>
                <a:cs typeface="맑은 고딕"/>
              </a:rPr>
              <a:t>라는 가설을 검정</a:t>
            </a:r>
          </a:p>
        </p:txBody>
      </p:sp>
      <p:sp>
        <p:nvSpPr>
          <p:cNvPr id="171011" name="Line 7"/>
          <p:cNvSpPr>
            <a:spLocks noChangeShapeType="1"/>
          </p:cNvSpPr>
          <p:nvPr/>
        </p:nvSpPr>
        <p:spPr bwMode="auto">
          <a:xfrm>
            <a:off x="4984750" y="2116672"/>
            <a:ext cx="2609850" cy="0"/>
          </a:xfrm>
          <a:prstGeom prst="line">
            <a:avLst/>
          </a:prstGeom>
          <a:noFill/>
          <a:ln w="38100" cmpd="dbl">
            <a:solidFill>
              <a:schemeClr val="tx1"/>
            </a:solidFill>
            <a:round/>
            <a:headEnd/>
            <a:tailEnd type="triangle" w="med" len="med"/>
          </a:ln>
        </p:spPr>
        <p:txBody>
          <a:bodyPr/>
          <a:lstStyle/>
          <a:p>
            <a:endParaRPr lang="ko-KR" altLang="en-US"/>
          </a:p>
        </p:txBody>
      </p:sp>
      <p:sp>
        <p:nvSpPr>
          <p:cNvPr id="171012" name="Rectangle 8"/>
          <p:cNvSpPr>
            <a:spLocks noChangeArrowheads="1"/>
          </p:cNvSpPr>
          <p:nvPr/>
        </p:nvSpPr>
        <p:spPr bwMode="auto">
          <a:xfrm>
            <a:off x="7752680" y="1932006"/>
            <a:ext cx="1884990" cy="489427"/>
          </a:xfrm>
          <a:prstGeom prst="rect">
            <a:avLst/>
          </a:prstGeom>
          <a:noFill/>
          <a:ln w="38100" cmpd="dbl">
            <a:solidFill>
              <a:schemeClr val="tx1"/>
            </a:solidFill>
            <a:miter lim="800000"/>
            <a:headEnd/>
            <a:tailEnd/>
          </a:ln>
        </p:spPr>
        <p:txBody>
          <a:bodyPr wrap="none" anchor="ctr"/>
          <a:lstStyle/>
          <a:p>
            <a:pPr algn="ctr" eaLnBrk="0" latinLnBrk="0" hangingPunct="0"/>
            <a:r>
              <a:rPr lang="en-US" altLang="ko-KR" i="1" dirty="0">
                <a:latin typeface="Book Antiqua" pitchFamily="18" charset="0"/>
                <a:ea typeface="맑은 고딕"/>
                <a:cs typeface="맑은 고딕"/>
              </a:rPr>
              <a:t>z </a:t>
            </a:r>
            <a:r>
              <a:rPr lang="en-US" altLang="ko-KR" dirty="0">
                <a:ea typeface="맑은 고딕"/>
                <a:cs typeface="맑은 고딕"/>
              </a:rPr>
              <a:t>– </a:t>
            </a:r>
            <a:r>
              <a:rPr lang="ko-KR" altLang="en-US" dirty="0">
                <a:ea typeface="맑은 고딕"/>
                <a:cs typeface="맑은 고딕"/>
              </a:rPr>
              <a:t>검정</a:t>
            </a:r>
            <a:r>
              <a:rPr lang="en-US" altLang="ko-KR" dirty="0">
                <a:ea typeface="맑은 고딕"/>
                <a:cs typeface="맑은 고딕"/>
              </a:rPr>
              <a:t>, </a:t>
            </a:r>
            <a:r>
              <a:rPr lang="en-US" altLang="ko-KR" i="1" dirty="0">
                <a:latin typeface="Book Antiqua" pitchFamily="18" charset="0"/>
                <a:ea typeface="맑은 고딕"/>
                <a:cs typeface="맑은 고딕"/>
              </a:rPr>
              <a:t>t</a:t>
            </a:r>
            <a:r>
              <a:rPr lang="en-US" altLang="ko-KR" dirty="0">
                <a:ea typeface="맑은 고딕"/>
                <a:cs typeface="맑은 고딕"/>
              </a:rPr>
              <a:t> - </a:t>
            </a:r>
            <a:r>
              <a:rPr lang="ko-KR" altLang="en-US" dirty="0">
                <a:ea typeface="맑은 고딕"/>
                <a:cs typeface="맑은 고딕"/>
              </a:rPr>
              <a:t>검정</a:t>
            </a:r>
          </a:p>
        </p:txBody>
      </p:sp>
      <p:sp>
        <p:nvSpPr>
          <p:cNvPr id="171013" name="Text Box 9"/>
          <p:cNvSpPr txBox="1">
            <a:spLocks noChangeArrowheads="1"/>
          </p:cNvSpPr>
          <p:nvPr/>
        </p:nvSpPr>
        <p:spPr bwMode="auto">
          <a:xfrm>
            <a:off x="1041400" y="2857518"/>
            <a:ext cx="8153400" cy="369332"/>
          </a:xfrm>
          <a:prstGeom prst="rect">
            <a:avLst/>
          </a:prstGeom>
          <a:noFill/>
          <a:ln w="9525">
            <a:noFill/>
            <a:miter lim="800000"/>
            <a:headEnd/>
            <a:tailEnd/>
          </a:ln>
        </p:spPr>
        <p:txBody>
          <a:bodyPr>
            <a:spAutoFit/>
          </a:bodyPr>
          <a:lstStyle/>
          <a:p>
            <a:pPr eaLnBrk="0" latinLnBrk="0" hangingPunct="0">
              <a:spcBef>
                <a:spcPct val="50000"/>
              </a:spcBef>
            </a:pPr>
            <a:r>
              <a:rPr lang="ko-KR" altLang="en-US" dirty="0">
                <a:ea typeface="맑은 고딕"/>
                <a:cs typeface="맑은 고딕"/>
              </a:rPr>
              <a:t>각 카드가 나올 확률이 </a:t>
            </a:r>
            <a:r>
              <a:rPr lang="en-US" altLang="ko-KR" dirty="0">
                <a:ea typeface="맑은 고딕"/>
                <a:cs typeface="맑은 고딕"/>
              </a:rPr>
              <a:t>1/6 </a:t>
            </a:r>
            <a:r>
              <a:rPr lang="ko-KR" altLang="en-US" dirty="0">
                <a:ea typeface="맑은 고딕"/>
                <a:cs typeface="맑은 고딕"/>
              </a:rPr>
              <a:t>씩이라는 가설을 검정</a:t>
            </a:r>
          </a:p>
        </p:txBody>
      </p:sp>
      <p:sp>
        <p:nvSpPr>
          <p:cNvPr id="171014" name="Text Box 14"/>
          <p:cNvSpPr txBox="1">
            <a:spLocks noChangeArrowheads="1"/>
          </p:cNvSpPr>
          <p:nvPr/>
        </p:nvSpPr>
        <p:spPr bwMode="auto">
          <a:xfrm>
            <a:off x="1041400" y="1355743"/>
            <a:ext cx="8229600" cy="454292"/>
          </a:xfrm>
          <a:prstGeom prst="rect">
            <a:avLst/>
          </a:prstGeom>
          <a:noFill/>
          <a:ln w="9525">
            <a:noFill/>
            <a:miter lim="800000"/>
            <a:headEnd/>
            <a:tailEnd/>
          </a:ln>
        </p:spPr>
        <p:txBody>
          <a:bodyPr>
            <a:spAutoFit/>
          </a:bodyPr>
          <a:lstStyle/>
          <a:p>
            <a:pPr eaLnBrk="0" latinLnBrk="0" hangingPunct="0">
              <a:lnSpc>
                <a:spcPct val="150000"/>
              </a:lnSpc>
              <a:spcBef>
                <a:spcPts val="24"/>
              </a:spcBef>
            </a:pPr>
            <a:r>
              <a:rPr lang="en-US" altLang="ko-KR" dirty="0">
                <a:ea typeface="맑은 고딕"/>
                <a:cs typeface="맑은 고딕"/>
              </a:rPr>
              <a:t>1</a:t>
            </a:r>
            <a:r>
              <a:rPr lang="ko-KR" altLang="en-US" dirty="0">
                <a:ea typeface="맑은 고딕"/>
                <a:cs typeface="맑은 고딕"/>
              </a:rPr>
              <a:t>부터</a:t>
            </a:r>
            <a:r>
              <a:rPr lang="en-US" altLang="ko-KR" dirty="0">
                <a:ea typeface="맑은 고딕"/>
                <a:cs typeface="맑은 고딕"/>
              </a:rPr>
              <a:t> 6</a:t>
            </a:r>
            <a:r>
              <a:rPr lang="ko-KR" altLang="en-US" dirty="0">
                <a:ea typeface="맑은 고딕"/>
                <a:cs typeface="맑은 고딕"/>
              </a:rPr>
              <a:t>까지 숫자가 적힌 카드가 들어 있는 상자에서 복원추출</a:t>
            </a:r>
          </a:p>
        </p:txBody>
      </p:sp>
      <p:sp>
        <p:nvSpPr>
          <p:cNvPr id="171015" name="Line 15"/>
          <p:cNvSpPr>
            <a:spLocks noChangeShapeType="1"/>
          </p:cNvSpPr>
          <p:nvPr/>
        </p:nvSpPr>
        <p:spPr bwMode="auto">
          <a:xfrm>
            <a:off x="6483350" y="3068361"/>
            <a:ext cx="1111250" cy="0"/>
          </a:xfrm>
          <a:prstGeom prst="line">
            <a:avLst/>
          </a:prstGeom>
          <a:noFill/>
          <a:ln w="38100" cmpd="dbl">
            <a:solidFill>
              <a:schemeClr val="tx1"/>
            </a:solidFill>
            <a:round/>
            <a:headEnd/>
            <a:tailEnd type="triangle" w="med" len="med"/>
          </a:ln>
        </p:spPr>
        <p:txBody>
          <a:bodyPr/>
          <a:lstStyle/>
          <a:p>
            <a:endParaRPr lang="ko-KR" altLang="en-US"/>
          </a:p>
        </p:txBody>
      </p:sp>
      <p:sp>
        <p:nvSpPr>
          <p:cNvPr id="171016" name="Rectangle 18"/>
          <p:cNvSpPr>
            <a:spLocks noChangeArrowheads="1"/>
          </p:cNvSpPr>
          <p:nvPr/>
        </p:nvSpPr>
        <p:spPr bwMode="auto">
          <a:xfrm rot="5400000">
            <a:off x="5432901" y="-273508"/>
            <a:ext cx="1714500" cy="10259377"/>
          </a:xfrm>
          <a:prstGeom prst="rect">
            <a:avLst/>
          </a:prstGeom>
          <a:noFill/>
          <a:ln w="9525">
            <a:noFill/>
            <a:miter lim="800000"/>
            <a:headEnd/>
            <a:tailEnd/>
          </a:ln>
          <a:effectLst>
            <a:prstShdw prst="shdw17" dist="107763" dir="2700000">
              <a:srgbClr val="7A7A99"/>
            </a:prstShdw>
          </a:effectLst>
        </p:spPr>
        <p:txBody>
          <a:bodyPr rot="10800000" vert="eaVert" wrap="none" anchor="ctr"/>
          <a:lstStyle/>
          <a:p>
            <a:pPr eaLnBrk="0" latinLnBrk="0" hangingPunct="0">
              <a:lnSpc>
                <a:spcPct val="150000"/>
              </a:lnSpc>
              <a:spcBef>
                <a:spcPts val="24"/>
              </a:spcBef>
            </a:pPr>
            <a:r>
              <a:rPr lang="en-US" altLang="ko-KR" i="1" dirty="0">
                <a:ea typeface="맑은 고딕"/>
                <a:cs typeface="맑은 고딕"/>
                <a:sym typeface="Symbol" pitchFamily="18" charset="2"/>
              </a:rPr>
              <a:t></a:t>
            </a:r>
            <a:r>
              <a:rPr lang="en-US" altLang="ko-KR" i="1" baseline="30000" dirty="0">
                <a:ea typeface="맑은 고딕"/>
                <a:cs typeface="맑은 고딕"/>
                <a:sym typeface="Symbol" pitchFamily="18" charset="2"/>
              </a:rPr>
              <a:t>2</a:t>
            </a:r>
            <a:r>
              <a:rPr lang="en-US" altLang="ko-KR" dirty="0">
                <a:ea typeface="맑은 고딕"/>
                <a:cs typeface="맑은 고딕"/>
              </a:rPr>
              <a:t>-</a:t>
            </a:r>
            <a:r>
              <a:rPr lang="ko-KR" altLang="en-US" dirty="0">
                <a:ea typeface="맑은 고딕"/>
                <a:cs typeface="맑은 고딕"/>
              </a:rPr>
              <a:t>검정은 상자의 내용 구성이 알려져 있을 때 관측된 자료를 이 상자로부터</a:t>
            </a:r>
            <a:endParaRPr lang="en-US" altLang="ko-KR"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무작위 추출한 결과로 볼 수 있는지 알려준다</a:t>
            </a:r>
            <a:r>
              <a:rPr lang="en-US" altLang="ko-KR" dirty="0">
                <a:ea typeface="맑은 고딕"/>
                <a:cs typeface="맑은 고딕"/>
              </a:rPr>
              <a:t>.</a:t>
            </a:r>
            <a:br>
              <a:rPr lang="en-US" altLang="ko-KR" dirty="0">
                <a:ea typeface="맑은 고딕"/>
                <a:cs typeface="맑은 고딕"/>
              </a:rPr>
            </a:br>
            <a:endParaRPr lang="en-US" altLang="ko-KR" dirty="0">
              <a:ea typeface="맑은 고딕"/>
              <a:cs typeface="맑은 고딕"/>
            </a:endParaRPr>
          </a:p>
          <a:p>
            <a:pPr eaLnBrk="0" latinLnBrk="0" hangingPunct="0">
              <a:lnSpc>
                <a:spcPct val="150000"/>
              </a:lnSpc>
              <a:spcBef>
                <a:spcPts val="24"/>
              </a:spcBef>
            </a:pPr>
            <a:r>
              <a:rPr lang="en-US" altLang="ko-KR" i="1" dirty="0">
                <a:ea typeface="맑은 고딕"/>
                <a:cs typeface="맑은 고딕"/>
              </a:rPr>
              <a:t>z</a:t>
            </a:r>
            <a:r>
              <a:rPr lang="en-US" altLang="ko-KR" dirty="0">
                <a:ea typeface="맑은 고딕"/>
                <a:cs typeface="맑은 고딕"/>
              </a:rPr>
              <a:t>-</a:t>
            </a:r>
            <a:r>
              <a:rPr lang="ko-KR" altLang="en-US" dirty="0">
                <a:ea typeface="맑은 고딕"/>
                <a:cs typeface="맑은 고딕"/>
              </a:rPr>
              <a:t>검정 또는 </a:t>
            </a:r>
            <a:r>
              <a:rPr lang="en-US" altLang="ko-KR" i="1" dirty="0">
                <a:ea typeface="맑은 고딕"/>
                <a:cs typeface="맑은 고딕"/>
              </a:rPr>
              <a:t>t</a:t>
            </a:r>
            <a:r>
              <a:rPr lang="en-US" altLang="ko-KR" dirty="0">
                <a:ea typeface="맑은 고딕"/>
                <a:cs typeface="맑은 고딕"/>
              </a:rPr>
              <a:t>-</a:t>
            </a:r>
            <a:r>
              <a:rPr lang="ko-KR" altLang="en-US" dirty="0">
                <a:ea typeface="맑은 고딕"/>
                <a:cs typeface="맑은 고딕"/>
              </a:rPr>
              <a:t>검정은 상자의 평균만 주어져 있을 때 관측된 자료를 이 상자로부터</a:t>
            </a:r>
            <a:endParaRPr lang="en-US" altLang="ko-KR"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무작위 추출한 결과로 볼 수 있는지 알려준다</a:t>
            </a:r>
            <a:r>
              <a:rPr lang="en-US" altLang="ko-KR" dirty="0">
                <a:ea typeface="맑은 고딕"/>
                <a:cs typeface="맑은 고딕"/>
              </a:rPr>
              <a:t>.</a:t>
            </a:r>
          </a:p>
        </p:txBody>
      </p:sp>
      <p:sp>
        <p:nvSpPr>
          <p:cNvPr id="11" name="AutoShape 5"/>
          <p:cNvSpPr>
            <a:spLocks noChangeArrowheads="1"/>
          </p:cNvSpPr>
          <p:nvPr/>
        </p:nvSpPr>
        <p:spPr bwMode="auto">
          <a:xfrm>
            <a:off x="586464" y="502991"/>
            <a:ext cx="3328039" cy="476726"/>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sz="2200" b="1" dirty="0"/>
              <a:t>z-</a:t>
            </a:r>
            <a:r>
              <a:rPr lang="ko-KR" altLang="en-US" b="1" dirty="0"/>
              <a:t>검정</a:t>
            </a:r>
            <a:r>
              <a:rPr lang="en-US" altLang="ko-KR" b="1" dirty="0"/>
              <a:t>, </a:t>
            </a:r>
            <a:r>
              <a:rPr lang="en-US" altLang="ko-KR" sz="2200" b="1" dirty="0"/>
              <a:t>t-</a:t>
            </a:r>
            <a:r>
              <a:rPr lang="ko-KR" altLang="en-US" b="1" dirty="0"/>
              <a:t>검정</a:t>
            </a:r>
            <a:r>
              <a:rPr lang="en-US" altLang="ko-KR" b="1" dirty="0"/>
              <a:t>, </a:t>
            </a:r>
            <a:r>
              <a:rPr lang="ko-KR" altLang="en-US" b="1" dirty="0" err="1"/>
              <a:t>카이제곱검정</a:t>
            </a:r>
            <a:endParaRPr lang="en-US" altLang="ko-KR" b="1" dirty="0"/>
          </a:p>
        </p:txBody>
      </p:sp>
    </p:spTree>
    <p:extLst>
      <p:ext uri="{BB962C8B-B14F-4D97-AF65-F5344CB8AC3E}">
        <p14:creationId xmlns:p14="http://schemas.microsoft.com/office/powerpoint/2010/main" val="1788550264"/>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ChangeArrowheads="1"/>
          </p:cNvSpPr>
          <p:nvPr>
            <p:ph type="title"/>
          </p:nvPr>
        </p:nvSpPr>
        <p:spPr/>
        <p:txBody>
          <a:bodyPr/>
          <a:lstStyle/>
          <a:p>
            <a:r>
              <a:rPr lang="en-US" altLang="ko-KR" sz="4000" dirty="0">
                <a:cs typeface="맑은 고딕"/>
              </a:rPr>
              <a:t>2.  </a:t>
            </a:r>
            <a:r>
              <a:rPr lang="en-US" altLang="ko-KR" sz="4000" i="1" dirty="0">
                <a:latin typeface="Times New Roman" pitchFamily="18" charset="0"/>
                <a:cs typeface="맑은 고딕"/>
                <a:sym typeface="Symbol" pitchFamily="18" charset="2"/>
              </a:rPr>
              <a:t></a:t>
            </a:r>
            <a:r>
              <a:rPr lang="en-US" altLang="ko-KR" sz="4000" i="1" baseline="30000" dirty="0">
                <a:latin typeface="Times New Roman" pitchFamily="18" charset="0"/>
                <a:cs typeface="맑은 고딕"/>
                <a:sym typeface="Symbol" pitchFamily="18" charset="2"/>
              </a:rPr>
              <a:t>2</a:t>
            </a:r>
            <a:r>
              <a:rPr lang="en-US" altLang="ko-KR" sz="4000" dirty="0">
                <a:cs typeface="맑은 고딕"/>
              </a:rPr>
              <a:t>- </a:t>
            </a:r>
            <a:r>
              <a:rPr lang="ko-KR" altLang="en-US" sz="4000" dirty="0">
                <a:cs typeface="맑은 고딕"/>
              </a:rPr>
              <a:t>검정의 구조</a:t>
            </a:r>
          </a:p>
        </p:txBody>
      </p:sp>
      <p:sp>
        <p:nvSpPr>
          <p:cNvPr id="172034" name="Rectangle 9"/>
          <p:cNvSpPr>
            <a:spLocks noChangeArrowheads="1"/>
          </p:cNvSpPr>
          <p:nvPr/>
        </p:nvSpPr>
        <p:spPr bwMode="auto">
          <a:xfrm>
            <a:off x="1752600" y="2901280"/>
            <a:ext cx="2771764" cy="3043250"/>
          </a:xfrm>
          <a:prstGeom prst="rect">
            <a:avLst/>
          </a:prstGeom>
          <a:noFill/>
          <a:ln w="9525">
            <a:solidFill>
              <a:schemeClr val="tx1"/>
            </a:solidFill>
            <a:miter lim="800000"/>
            <a:headEnd/>
            <a:tailEnd/>
          </a:ln>
        </p:spPr>
        <p:txBody>
          <a:bodyPr wrap="none" anchor="ctr"/>
          <a:lstStyle/>
          <a:p>
            <a:pPr algn="ctr" eaLnBrk="0" latinLnBrk="0" hangingPunct="0"/>
            <a:r>
              <a:rPr lang="ko-KR" altLang="en-US" dirty="0">
                <a:ea typeface="맑은 고딕"/>
                <a:cs typeface="맑은 고딕"/>
              </a:rPr>
              <a:t>자료의 크기는</a:t>
            </a:r>
          </a:p>
          <a:p>
            <a:pPr algn="ctr" eaLnBrk="0" latinLnBrk="0" hangingPunct="0"/>
            <a:r>
              <a:rPr lang="ko-KR" altLang="en-US" dirty="0">
                <a:ea typeface="맑은 고딕"/>
                <a:cs typeface="맑은 고딕"/>
              </a:rPr>
              <a:t>일반적으로 </a:t>
            </a:r>
          </a:p>
          <a:p>
            <a:pPr algn="ctr" eaLnBrk="0" latinLnBrk="0" hangingPunct="0"/>
            <a:r>
              <a:rPr lang="en-US" altLang="ko-KR" i="1" dirty="0">
                <a:ea typeface="맑은 고딕"/>
                <a:cs typeface="맑은 고딕"/>
              </a:rPr>
              <a:t>n</a:t>
            </a:r>
            <a:r>
              <a:rPr lang="en-US" altLang="ko-KR" dirty="0">
                <a:ea typeface="맑은 고딕"/>
                <a:cs typeface="맑은 고딕"/>
              </a:rPr>
              <a:t> </a:t>
            </a:r>
            <a:r>
              <a:rPr lang="ko-KR" altLang="en-US" dirty="0">
                <a:ea typeface="맑은 고딕"/>
                <a:cs typeface="맑은 고딕"/>
              </a:rPr>
              <a:t>으로 나타낸다</a:t>
            </a:r>
            <a:r>
              <a:rPr lang="en-US" altLang="ko-KR" dirty="0">
                <a:ea typeface="맑은 고딕"/>
                <a:cs typeface="맑은 고딕"/>
              </a:rPr>
              <a:t>.</a:t>
            </a:r>
          </a:p>
          <a:p>
            <a:pPr algn="ctr" eaLnBrk="0" latinLnBrk="0" hangingPunct="0"/>
            <a:endParaRPr lang="en-US" altLang="ko-KR" dirty="0">
              <a:ea typeface="맑은 고딕"/>
              <a:cs typeface="맑은 고딕"/>
            </a:endParaRPr>
          </a:p>
          <a:p>
            <a:pPr algn="ctr" eaLnBrk="0" latinLnBrk="0" hangingPunct="0"/>
            <a:endParaRPr lang="en-US" altLang="ko-KR" dirty="0">
              <a:ea typeface="맑은 고딕"/>
              <a:cs typeface="맑은 고딕"/>
            </a:endParaRPr>
          </a:p>
          <a:p>
            <a:pPr algn="ctr" eaLnBrk="0" latinLnBrk="0" hangingPunct="0"/>
            <a:r>
              <a:rPr lang="ko-KR" altLang="en-US" dirty="0">
                <a:ea typeface="맑은 고딕"/>
                <a:cs typeface="맑은 고딕"/>
              </a:rPr>
              <a:t>예</a:t>
            </a:r>
            <a:r>
              <a:rPr lang="en-US" altLang="ko-KR" dirty="0">
                <a:ea typeface="맑은 고딕"/>
                <a:cs typeface="맑은 고딕"/>
              </a:rPr>
              <a:t>) </a:t>
            </a:r>
            <a:r>
              <a:rPr lang="en-US" altLang="ko-KR" i="1" dirty="0">
                <a:ea typeface="맑은 고딕"/>
                <a:cs typeface="맑은 고딕"/>
              </a:rPr>
              <a:t>n</a:t>
            </a:r>
            <a:r>
              <a:rPr lang="en-US" altLang="ko-KR" dirty="0">
                <a:ea typeface="맑은 고딕"/>
                <a:cs typeface="맑은 고딕"/>
              </a:rPr>
              <a:t>=60</a:t>
            </a:r>
          </a:p>
        </p:txBody>
      </p:sp>
      <p:sp>
        <p:nvSpPr>
          <p:cNvPr id="172035" name="Rectangle 10"/>
          <p:cNvSpPr>
            <a:spLocks noChangeArrowheads="1"/>
          </p:cNvSpPr>
          <p:nvPr/>
        </p:nvSpPr>
        <p:spPr bwMode="auto">
          <a:xfrm>
            <a:off x="4724400" y="2901280"/>
            <a:ext cx="2743200" cy="3048000"/>
          </a:xfrm>
          <a:prstGeom prst="rect">
            <a:avLst/>
          </a:prstGeom>
          <a:noFill/>
          <a:ln w="9525">
            <a:solidFill>
              <a:schemeClr val="tx1"/>
            </a:solidFill>
            <a:miter lim="800000"/>
            <a:headEnd/>
            <a:tailEnd/>
          </a:ln>
        </p:spPr>
        <p:txBody>
          <a:bodyPr wrap="none" anchor="ctr"/>
          <a:lstStyle/>
          <a:p>
            <a:pPr algn="ctr" eaLnBrk="0" latinLnBrk="0" hangingPunct="0"/>
            <a:r>
              <a:rPr lang="ko-KR" altLang="en-US" dirty="0">
                <a:ea typeface="맑은 고딕"/>
                <a:cs typeface="맑은 고딕"/>
              </a:rPr>
              <a:t>상자모형</a:t>
            </a:r>
          </a:p>
          <a:p>
            <a:pPr algn="ctr" eaLnBrk="0" latinLnBrk="0" hangingPunct="0"/>
            <a:r>
              <a:rPr lang="ko-KR" altLang="en-US" dirty="0">
                <a:ea typeface="맑은 고딕"/>
                <a:cs typeface="맑은 고딕"/>
              </a:rPr>
              <a:t>예</a:t>
            </a:r>
            <a:r>
              <a:rPr lang="en-US" altLang="ko-KR" dirty="0">
                <a:ea typeface="맑은 고딕"/>
                <a:cs typeface="맑은 고딕"/>
              </a:rPr>
              <a:t>) </a:t>
            </a:r>
            <a:r>
              <a:rPr lang="ko-KR" altLang="en-US" dirty="0">
                <a:ea typeface="맑은 고딕"/>
                <a:cs typeface="맑은 고딕"/>
              </a:rPr>
              <a:t>주사위 모형</a:t>
            </a:r>
            <a:r>
              <a:rPr lang="en-US" altLang="ko-KR" dirty="0">
                <a:ea typeface="맑은 고딕"/>
                <a:cs typeface="맑은 고딕"/>
              </a:rPr>
              <a:t>:</a:t>
            </a:r>
          </a:p>
          <a:p>
            <a:pPr algn="ctr" eaLnBrk="0" latinLnBrk="0" hangingPunct="0"/>
            <a:r>
              <a:rPr lang="en-US" altLang="ko-KR" dirty="0">
                <a:ea typeface="맑은 고딕"/>
                <a:cs typeface="맑은 고딕"/>
              </a:rPr>
              <a:t>1~6 </a:t>
            </a:r>
            <a:r>
              <a:rPr lang="ko-KR" altLang="en-US" dirty="0">
                <a:ea typeface="맑은 고딕"/>
                <a:cs typeface="맑은 고딕"/>
              </a:rPr>
              <a:t>이 한 장씩</a:t>
            </a:r>
          </a:p>
          <a:p>
            <a:pPr algn="ctr" eaLnBrk="0" latinLnBrk="0" hangingPunct="0"/>
            <a:r>
              <a:rPr lang="ko-KR" altLang="en-US" dirty="0">
                <a:ea typeface="맑은 고딕"/>
                <a:cs typeface="맑은 고딕"/>
              </a:rPr>
              <a:t>들어 있는 상자</a:t>
            </a:r>
          </a:p>
          <a:p>
            <a:pPr algn="ctr" eaLnBrk="0" latinLnBrk="0" hangingPunct="0"/>
            <a:endParaRPr lang="ko-KR" altLang="en-US" dirty="0">
              <a:ea typeface="맑은 고딕"/>
              <a:cs typeface="맑은 고딕"/>
            </a:endParaRPr>
          </a:p>
          <a:p>
            <a:pPr algn="ctr" eaLnBrk="0" latinLnBrk="0" hangingPunct="0"/>
            <a:r>
              <a:rPr lang="ko-KR" altLang="en-US" dirty="0">
                <a:ea typeface="맑은 고딕"/>
                <a:cs typeface="맑은 고딕"/>
              </a:rPr>
              <a:t>내용구성이</a:t>
            </a:r>
          </a:p>
          <a:p>
            <a:pPr algn="ctr" eaLnBrk="0" latinLnBrk="0" hangingPunct="0"/>
            <a:r>
              <a:rPr lang="ko-KR" altLang="en-US" dirty="0">
                <a:ea typeface="맑은 고딕"/>
                <a:cs typeface="맑은 고딕"/>
              </a:rPr>
              <a:t>알려진 상자로부터</a:t>
            </a:r>
          </a:p>
          <a:p>
            <a:pPr algn="ctr" eaLnBrk="0" latinLnBrk="0" hangingPunct="0"/>
            <a:r>
              <a:rPr lang="ko-KR" altLang="en-US" dirty="0">
                <a:ea typeface="맑은 고딕"/>
                <a:cs typeface="맑은 고딕"/>
              </a:rPr>
              <a:t>무작위로 복원추출</a:t>
            </a:r>
          </a:p>
        </p:txBody>
      </p:sp>
      <p:sp>
        <p:nvSpPr>
          <p:cNvPr id="172036" name="Rectangle 12"/>
          <p:cNvSpPr>
            <a:spLocks noChangeArrowheads="1"/>
          </p:cNvSpPr>
          <p:nvPr/>
        </p:nvSpPr>
        <p:spPr bwMode="auto">
          <a:xfrm>
            <a:off x="1752600" y="2444080"/>
            <a:ext cx="2743200" cy="457200"/>
          </a:xfrm>
          <a:prstGeom prst="rect">
            <a:avLst/>
          </a:prstGeom>
          <a:noFill/>
          <a:ln w="9525">
            <a:solidFill>
              <a:schemeClr val="tx1"/>
            </a:solidFill>
            <a:miter lim="800000"/>
            <a:headEnd/>
            <a:tailEnd/>
          </a:ln>
        </p:spPr>
        <p:txBody>
          <a:bodyPr wrap="none" anchor="ctr"/>
          <a:lstStyle/>
          <a:p>
            <a:pPr algn="ctr" eaLnBrk="0" latinLnBrk="0" hangingPunct="0"/>
            <a:r>
              <a:rPr lang="ko-KR" altLang="en-US">
                <a:ea typeface="맑은 고딕"/>
                <a:cs typeface="맑은 고딕"/>
              </a:rPr>
              <a:t>기본 자료</a:t>
            </a:r>
          </a:p>
        </p:txBody>
      </p:sp>
      <p:sp>
        <p:nvSpPr>
          <p:cNvPr id="172037" name="Rectangle 13"/>
          <p:cNvSpPr>
            <a:spLocks noChangeArrowheads="1"/>
          </p:cNvSpPr>
          <p:nvPr/>
        </p:nvSpPr>
        <p:spPr bwMode="auto">
          <a:xfrm>
            <a:off x="4724400" y="2444080"/>
            <a:ext cx="2743200" cy="457200"/>
          </a:xfrm>
          <a:prstGeom prst="rect">
            <a:avLst/>
          </a:prstGeom>
          <a:noFill/>
          <a:ln w="9525">
            <a:solidFill>
              <a:schemeClr val="tx1"/>
            </a:solidFill>
            <a:miter lim="800000"/>
            <a:headEnd/>
            <a:tailEnd/>
          </a:ln>
        </p:spPr>
        <p:txBody>
          <a:bodyPr wrap="none" anchor="ctr"/>
          <a:lstStyle/>
          <a:p>
            <a:pPr algn="ctr" eaLnBrk="0" latinLnBrk="0" hangingPunct="0"/>
            <a:r>
              <a:rPr lang="ko-KR" altLang="en-US">
                <a:ea typeface="맑은 고딕"/>
                <a:cs typeface="맑은 고딕"/>
              </a:rPr>
              <a:t>확률모형</a:t>
            </a:r>
          </a:p>
        </p:txBody>
      </p:sp>
      <p:sp>
        <p:nvSpPr>
          <p:cNvPr id="172038" name="Rectangle 14"/>
          <p:cNvSpPr>
            <a:spLocks noChangeArrowheads="1"/>
          </p:cNvSpPr>
          <p:nvPr/>
        </p:nvSpPr>
        <p:spPr bwMode="auto">
          <a:xfrm>
            <a:off x="7696200" y="2901280"/>
            <a:ext cx="2743200" cy="3048000"/>
          </a:xfrm>
          <a:prstGeom prst="rect">
            <a:avLst/>
          </a:prstGeom>
          <a:noFill/>
          <a:ln w="9525">
            <a:solidFill>
              <a:schemeClr val="tx1"/>
            </a:solidFill>
            <a:miter lim="800000"/>
            <a:headEnd/>
            <a:tailEnd/>
          </a:ln>
        </p:spPr>
        <p:txBody>
          <a:bodyPr wrap="none" anchor="ctr"/>
          <a:lstStyle/>
          <a:p>
            <a:pPr algn="ctr" eaLnBrk="0" latinLnBrk="0" hangingPunct="0"/>
            <a:endParaRPr lang="en-US" altLang="ko-KR" dirty="0">
              <a:ea typeface="맑은 고딕"/>
              <a:cs typeface="맑은 고딕"/>
            </a:endParaRPr>
          </a:p>
          <a:p>
            <a:pPr algn="ctr" eaLnBrk="0" latinLnBrk="0" hangingPunct="0"/>
            <a:endParaRPr lang="en-US" altLang="ko-KR" dirty="0">
              <a:ea typeface="맑은 고딕"/>
              <a:cs typeface="맑은 고딕"/>
            </a:endParaRPr>
          </a:p>
          <a:p>
            <a:pPr algn="ctr" eaLnBrk="0" latinLnBrk="0" hangingPunct="0"/>
            <a:r>
              <a:rPr lang="ko-KR" altLang="en-US" dirty="0">
                <a:ea typeface="맑은 고딕"/>
                <a:cs typeface="맑은 고딕"/>
              </a:rPr>
              <a:t>각각의 값에 대해</a:t>
            </a:r>
          </a:p>
          <a:p>
            <a:pPr algn="ctr" eaLnBrk="0" latinLnBrk="0" hangingPunct="0"/>
            <a:r>
              <a:rPr lang="ko-KR" altLang="en-US" dirty="0">
                <a:ea typeface="맑은 고딕"/>
                <a:cs typeface="맑은 고딕"/>
              </a:rPr>
              <a:t>관측된 도수를 기록</a:t>
            </a:r>
          </a:p>
          <a:p>
            <a:pPr algn="ctr" eaLnBrk="0" latinLnBrk="0" hangingPunct="0"/>
            <a:endParaRPr lang="ko-KR" altLang="en-US" dirty="0">
              <a:ea typeface="맑은 고딕"/>
              <a:cs typeface="맑은 고딕"/>
            </a:endParaRPr>
          </a:p>
          <a:p>
            <a:pPr algn="ctr" eaLnBrk="0" latinLnBrk="0" hangingPunct="0"/>
            <a:endParaRPr lang="en-US" altLang="ko-KR" dirty="0">
              <a:ea typeface="맑은 고딕"/>
              <a:cs typeface="맑은 고딕"/>
            </a:endParaRPr>
          </a:p>
          <a:p>
            <a:pPr algn="ctr" eaLnBrk="0" latinLnBrk="0" hangingPunct="0"/>
            <a:r>
              <a:rPr lang="ko-KR" altLang="en-US" dirty="0">
                <a:ea typeface="맑은 고딕"/>
                <a:cs typeface="맑은 고딕"/>
              </a:rPr>
              <a:t>이를 도수분포표의</a:t>
            </a:r>
          </a:p>
          <a:p>
            <a:pPr algn="ctr" eaLnBrk="0" latinLnBrk="0" hangingPunct="0"/>
            <a:r>
              <a:rPr lang="ko-KR" altLang="en-US" dirty="0">
                <a:ea typeface="맑은 고딕"/>
                <a:cs typeface="맑은 고딕"/>
              </a:rPr>
              <a:t>형태로 정리 </a:t>
            </a:r>
          </a:p>
          <a:p>
            <a:pPr algn="ctr" eaLnBrk="0" latinLnBrk="0" hangingPunct="0"/>
            <a:endParaRPr lang="ko-KR" altLang="en-US" b="1" dirty="0">
              <a:ea typeface="맑은 고딕"/>
              <a:cs typeface="맑은 고딕"/>
            </a:endParaRPr>
          </a:p>
          <a:p>
            <a:pPr algn="ctr" eaLnBrk="0" latinLnBrk="0" hangingPunct="0"/>
            <a:endParaRPr lang="en-US" altLang="ko-KR" b="1" dirty="0">
              <a:ea typeface="맑은 고딕"/>
              <a:cs typeface="맑은 고딕"/>
            </a:endParaRPr>
          </a:p>
        </p:txBody>
      </p:sp>
      <p:sp>
        <p:nvSpPr>
          <p:cNvPr id="172039" name="Rectangle 15"/>
          <p:cNvSpPr>
            <a:spLocks noChangeArrowheads="1"/>
          </p:cNvSpPr>
          <p:nvPr/>
        </p:nvSpPr>
        <p:spPr bwMode="auto">
          <a:xfrm>
            <a:off x="7696200" y="2444080"/>
            <a:ext cx="2743200" cy="457200"/>
          </a:xfrm>
          <a:prstGeom prst="rect">
            <a:avLst/>
          </a:prstGeom>
          <a:noFill/>
          <a:ln w="9525">
            <a:solidFill>
              <a:schemeClr val="tx1"/>
            </a:solidFill>
            <a:miter lim="800000"/>
            <a:headEnd/>
            <a:tailEnd/>
          </a:ln>
        </p:spPr>
        <p:txBody>
          <a:bodyPr wrap="none" anchor="ctr"/>
          <a:lstStyle/>
          <a:p>
            <a:pPr algn="ctr" eaLnBrk="0" latinLnBrk="0" hangingPunct="0"/>
            <a:r>
              <a:rPr lang="ko-KR" altLang="en-US" dirty="0">
                <a:ea typeface="맑은 고딕"/>
                <a:cs typeface="맑은 고딕"/>
              </a:rPr>
              <a:t>도수 분포표</a:t>
            </a:r>
          </a:p>
        </p:txBody>
      </p:sp>
      <p:sp>
        <p:nvSpPr>
          <p:cNvPr id="9" name="AutoShape 5"/>
          <p:cNvSpPr>
            <a:spLocks noChangeArrowheads="1"/>
          </p:cNvSpPr>
          <p:nvPr/>
        </p:nvSpPr>
        <p:spPr bwMode="auto">
          <a:xfrm>
            <a:off x="1551664" y="1602546"/>
            <a:ext cx="253582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a:t>
            </a:r>
            <a:r>
              <a:rPr lang="ko-KR" altLang="en-US" b="1" dirty="0"/>
              <a:t> 검정의 구조</a:t>
            </a:r>
            <a:endParaRPr lang="en-US" altLang="ko-KR" b="1" dirty="0"/>
          </a:p>
        </p:txBody>
      </p:sp>
    </p:spTree>
    <p:extLst>
      <p:ext uri="{BB962C8B-B14F-4D97-AF65-F5344CB8AC3E}">
        <p14:creationId xmlns:p14="http://schemas.microsoft.com/office/powerpoint/2010/main" val="190343272"/>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6"/>
          <p:cNvSpPr>
            <a:spLocks noChangeArrowheads="1"/>
          </p:cNvSpPr>
          <p:nvPr/>
        </p:nvSpPr>
        <p:spPr bwMode="auto">
          <a:xfrm>
            <a:off x="1565562" y="1447788"/>
            <a:ext cx="2857520" cy="3500462"/>
          </a:xfrm>
          <a:prstGeom prst="rect">
            <a:avLst/>
          </a:prstGeom>
          <a:noFill/>
          <a:ln w="9525">
            <a:solidFill>
              <a:schemeClr val="tx1"/>
            </a:solidFill>
            <a:miter lim="800000"/>
            <a:headEnd/>
            <a:tailEnd/>
          </a:ln>
        </p:spPr>
        <p:txBody>
          <a:bodyPr wrap="none" anchor="ctr"/>
          <a:lstStyle/>
          <a:p>
            <a:pPr algn="ctr" eaLnBrk="0" latinLnBrk="0" hangingPunct="0"/>
            <a:endParaRPr lang="ko-KR" altLang="ko-KR" sz="2200">
              <a:ea typeface="맑은 고딕"/>
              <a:cs typeface="맑은 고딕"/>
            </a:endParaRPr>
          </a:p>
        </p:txBody>
      </p:sp>
      <p:sp>
        <p:nvSpPr>
          <p:cNvPr id="118788" name="Rectangle 7"/>
          <p:cNvSpPr>
            <a:spLocks noChangeArrowheads="1"/>
          </p:cNvSpPr>
          <p:nvPr/>
        </p:nvSpPr>
        <p:spPr bwMode="auto">
          <a:xfrm>
            <a:off x="4551680" y="1905000"/>
            <a:ext cx="2743200" cy="3048000"/>
          </a:xfrm>
          <a:prstGeom prst="rect">
            <a:avLst/>
          </a:prstGeom>
          <a:noFill/>
          <a:ln w="9525">
            <a:solidFill>
              <a:schemeClr val="tx1"/>
            </a:solidFill>
            <a:miter lim="800000"/>
            <a:headEnd/>
            <a:tailEnd/>
          </a:ln>
        </p:spPr>
        <p:txBody>
          <a:bodyPr wrap="none" anchor="ctr"/>
          <a:lstStyle/>
          <a:p>
            <a:pPr algn="ctr" eaLnBrk="0" latinLnBrk="0" hangingPunct="0"/>
            <a:r>
              <a:rPr lang="ko-KR" altLang="en-US" dirty="0" err="1">
                <a:ea typeface="맑은 고딕"/>
                <a:cs typeface="맑은 고딕"/>
              </a:rPr>
              <a:t>모수의</a:t>
            </a:r>
            <a:r>
              <a:rPr lang="ko-KR" altLang="en-US" dirty="0">
                <a:ea typeface="맑은 고딕"/>
                <a:cs typeface="맑은 고딕"/>
              </a:rPr>
              <a:t> 추정이</a:t>
            </a:r>
          </a:p>
          <a:p>
            <a:pPr algn="ctr" eaLnBrk="0" latinLnBrk="0" hangingPunct="0"/>
            <a:r>
              <a:rPr lang="ko-KR" altLang="en-US" dirty="0">
                <a:ea typeface="맑은 고딕"/>
                <a:cs typeface="맑은 고딕"/>
              </a:rPr>
              <a:t>불필요한 경우</a:t>
            </a:r>
          </a:p>
          <a:p>
            <a:pPr algn="ctr" eaLnBrk="0" latinLnBrk="0" hangingPunct="0"/>
            <a:r>
              <a:rPr lang="ko-KR" altLang="en-US" dirty="0" err="1">
                <a:ea typeface="맑은 고딕"/>
                <a:cs typeface="맑은 고딕"/>
              </a:rPr>
              <a:t>자유도는</a:t>
            </a:r>
            <a:endParaRPr lang="ko-KR" altLang="en-US" dirty="0">
              <a:ea typeface="맑은 고딕"/>
              <a:cs typeface="맑은 고딕"/>
            </a:endParaRPr>
          </a:p>
          <a:p>
            <a:pPr algn="ctr" eaLnBrk="0" latinLnBrk="0" hangingPunct="0"/>
            <a:r>
              <a:rPr lang="ko-KR" altLang="en-US" dirty="0">
                <a:ea typeface="맑은 고딕"/>
                <a:cs typeface="맑은 고딕"/>
              </a:rPr>
              <a:t> </a:t>
            </a:r>
            <a:r>
              <a:rPr lang="ko-KR" altLang="en-US" i="1" dirty="0">
                <a:ea typeface="맑은 고딕"/>
                <a:cs typeface="맑은 고딕"/>
                <a:sym typeface="Symbol" pitchFamily="18" charset="2"/>
              </a:rPr>
              <a:t></a:t>
            </a:r>
            <a:r>
              <a:rPr lang="en-US" altLang="ko-KR" i="1" baseline="30000" dirty="0">
                <a:ea typeface="맑은 고딕"/>
                <a:cs typeface="맑은 고딕"/>
                <a:sym typeface="Symbol" pitchFamily="18" charset="2"/>
              </a:rPr>
              <a:t>2</a:t>
            </a:r>
            <a:r>
              <a:rPr lang="en-US" altLang="ko-KR" dirty="0">
                <a:ea typeface="맑은 고딕"/>
                <a:cs typeface="맑은 고딕"/>
              </a:rPr>
              <a:t>-</a:t>
            </a:r>
            <a:r>
              <a:rPr lang="ko-KR" altLang="en-US" dirty="0">
                <a:ea typeface="맑은 고딕"/>
                <a:cs typeface="맑은 고딕"/>
              </a:rPr>
              <a:t>통계량 계산 시</a:t>
            </a:r>
          </a:p>
          <a:p>
            <a:pPr algn="ctr" eaLnBrk="0" latinLnBrk="0" hangingPunct="0"/>
            <a:r>
              <a:rPr lang="ko-KR" altLang="en-US" dirty="0">
                <a:ea typeface="맑은 고딕"/>
                <a:cs typeface="맑은 고딕"/>
              </a:rPr>
              <a:t>사용한 항의 개수</a:t>
            </a:r>
            <a:r>
              <a:rPr lang="en-US" altLang="ko-KR" dirty="0">
                <a:ea typeface="맑은 고딕"/>
                <a:cs typeface="맑은 고딕"/>
              </a:rPr>
              <a:t>-1</a:t>
            </a:r>
          </a:p>
          <a:p>
            <a:pPr algn="ctr" eaLnBrk="0" latinLnBrk="0" hangingPunct="0"/>
            <a:endParaRPr lang="en-US" altLang="ko-KR" dirty="0">
              <a:ea typeface="맑은 고딕"/>
              <a:cs typeface="맑은 고딕"/>
            </a:endParaRPr>
          </a:p>
          <a:p>
            <a:pPr algn="ctr" eaLnBrk="0" latinLnBrk="0" hangingPunct="0"/>
            <a:r>
              <a:rPr lang="ko-KR" altLang="en-US" dirty="0">
                <a:ea typeface="맑은 고딕"/>
                <a:cs typeface="맑은 고딕"/>
              </a:rPr>
              <a:t>예</a:t>
            </a:r>
            <a:r>
              <a:rPr lang="en-US" altLang="ko-KR" dirty="0">
                <a:ea typeface="맑은 고딕"/>
                <a:cs typeface="맑은 고딕"/>
              </a:rPr>
              <a:t>) 6-1=5</a:t>
            </a:r>
          </a:p>
        </p:txBody>
      </p:sp>
      <p:sp>
        <p:nvSpPr>
          <p:cNvPr id="118789" name="Rectangle 8"/>
          <p:cNvSpPr>
            <a:spLocks noChangeArrowheads="1"/>
          </p:cNvSpPr>
          <p:nvPr/>
        </p:nvSpPr>
        <p:spPr bwMode="auto">
          <a:xfrm>
            <a:off x="1579880" y="1447800"/>
            <a:ext cx="2743200" cy="457200"/>
          </a:xfrm>
          <a:prstGeom prst="rect">
            <a:avLst/>
          </a:prstGeom>
          <a:noFill/>
          <a:ln w="9525">
            <a:solidFill>
              <a:schemeClr val="tx1"/>
            </a:solidFill>
            <a:miter lim="800000"/>
            <a:headEnd/>
            <a:tailEnd/>
          </a:ln>
        </p:spPr>
        <p:txBody>
          <a:bodyPr wrap="none" anchor="ctr"/>
          <a:lstStyle/>
          <a:p>
            <a:pPr algn="ctr" eaLnBrk="0" latinLnBrk="0" hangingPunct="0"/>
            <a:r>
              <a:rPr lang="en-US" altLang="ko-KR" i="1" dirty="0">
                <a:ea typeface="맑은 고딕"/>
                <a:cs typeface="맑은 고딕"/>
                <a:sym typeface="Symbol" pitchFamily="18" charset="2"/>
              </a:rPr>
              <a:t></a:t>
            </a:r>
            <a:r>
              <a:rPr lang="en-US" altLang="ko-KR" i="1" baseline="30000" dirty="0">
                <a:ea typeface="맑은 고딕"/>
                <a:cs typeface="맑은 고딕"/>
                <a:sym typeface="Symbol" pitchFamily="18" charset="2"/>
              </a:rPr>
              <a:t>2</a:t>
            </a:r>
            <a:r>
              <a:rPr lang="en-US" altLang="ko-KR" dirty="0">
                <a:ea typeface="맑은 고딕"/>
                <a:cs typeface="맑은 고딕"/>
              </a:rPr>
              <a:t>-</a:t>
            </a:r>
            <a:r>
              <a:rPr lang="ko-KR" altLang="en-US" dirty="0">
                <a:ea typeface="맑은 고딕"/>
                <a:cs typeface="맑은 고딕"/>
              </a:rPr>
              <a:t>통계량</a:t>
            </a:r>
          </a:p>
        </p:txBody>
      </p:sp>
      <p:sp>
        <p:nvSpPr>
          <p:cNvPr id="118790" name="Rectangle 9"/>
          <p:cNvSpPr>
            <a:spLocks noChangeArrowheads="1"/>
          </p:cNvSpPr>
          <p:nvPr/>
        </p:nvSpPr>
        <p:spPr bwMode="auto">
          <a:xfrm>
            <a:off x="4551680" y="1447800"/>
            <a:ext cx="2743200" cy="457200"/>
          </a:xfrm>
          <a:prstGeom prst="rect">
            <a:avLst/>
          </a:prstGeom>
          <a:noFill/>
          <a:ln w="9525">
            <a:solidFill>
              <a:schemeClr val="tx1"/>
            </a:solidFill>
            <a:miter lim="800000"/>
            <a:headEnd/>
            <a:tailEnd/>
          </a:ln>
        </p:spPr>
        <p:txBody>
          <a:bodyPr wrap="none" anchor="ctr"/>
          <a:lstStyle/>
          <a:p>
            <a:pPr algn="ctr" eaLnBrk="0" latinLnBrk="0" hangingPunct="0"/>
            <a:r>
              <a:rPr lang="ko-KR" altLang="en-US">
                <a:ea typeface="맑은 고딕"/>
                <a:cs typeface="맑은 고딕"/>
              </a:rPr>
              <a:t>자유도</a:t>
            </a:r>
          </a:p>
        </p:txBody>
      </p:sp>
      <p:sp>
        <p:nvSpPr>
          <p:cNvPr id="118791" name="Rectangle 10"/>
          <p:cNvSpPr>
            <a:spLocks noChangeArrowheads="1"/>
          </p:cNvSpPr>
          <p:nvPr/>
        </p:nvSpPr>
        <p:spPr bwMode="auto">
          <a:xfrm>
            <a:off x="7523480" y="1905000"/>
            <a:ext cx="2743200" cy="3048000"/>
          </a:xfrm>
          <a:prstGeom prst="rect">
            <a:avLst/>
          </a:prstGeom>
          <a:noFill/>
          <a:ln w="9525">
            <a:solidFill>
              <a:schemeClr val="tx1"/>
            </a:solidFill>
            <a:miter lim="800000"/>
            <a:headEnd/>
            <a:tailEnd/>
          </a:ln>
        </p:spPr>
        <p:txBody>
          <a:bodyPr wrap="none" anchor="ctr"/>
          <a:lstStyle/>
          <a:p>
            <a:pPr algn="ctr" eaLnBrk="0" latinLnBrk="0" hangingPunct="0"/>
            <a:r>
              <a:rPr lang="ko-KR" altLang="en-US" dirty="0">
                <a:ea typeface="맑은 고딕"/>
                <a:cs typeface="맑은 고딕"/>
              </a:rPr>
              <a:t>해당자유도를 가진</a:t>
            </a:r>
          </a:p>
          <a:p>
            <a:pPr algn="ctr" eaLnBrk="0" latinLnBrk="0" hangingPunct="0"/>
            <a:r>
              <a:rPr lang="ko-KR" altLang="en-US" dirty="0">
                <a:ea typeface="맑은 고딕"/>
                <a:cs typeface="맑은 고딕"/>
              </a:rPr>
              <a:t> </a:t>
            </a:r>
            <a:r>
              <a:rPr lang="ko-KR" altLang="en-US" i="1" dirty="0">
                <a:ea typeface="맑은 고딕"/>
                <a:cs typeface="맑은 고딕"/>
                <a:sym typeface="Symbol" pitchFamily="18" charset="2"/>
              </a:rPr>
              <a:t></a:t>
            </a:r>
            <a:r>
              <a:rPr lang="en-US" altLang="ko-KR" i="1" baseline="30000" dirty="0">
                <a:ea typeface="맑은 고딕"/>
                <a:cs typeface="맑은 고딕"/>
                <a:sym typeface="Symbol" pitchFamily="18" charset="2"/>
              </a:rPr>
              <a:t>2</a:t>
            </a:r>
            <a:r>
              <a:rPr lang="en-US" altLang="ko-KR" dirty="0">
                <a:ea typeface="맑은 고딕"/>
                <a:cs typeface="맑은 고딕"/>
              </a:rPr>
              <a:t>-</a:t>
            </a:r>
            <a:r>
              <a:rPr lang="ko-KR" altLang="en-US" dirty="0">
                <a:ea typeface="맑은 고딕"/>
                <a:cs typeface="맑은 고딕"/>
              </a:rPr>
              <a:t>분포곡선 아래의</a:t>
            </a:r>
          </a:p>
          <a:p>
            <a:pPr algn="ctr" eaLnBrk="0" latinLnBrk="0" hangingPunct="0"/>
            <a:r>
              <a:rPr lang="ko-KR" altLang="en-US" dirty="0">
                <a:ea typeface="맑은 고딕"/>
                <a:cs typeface="맑은 고딕"/>
              </a:rPr>
              <a:t>면적 중 관측된</a:t>
            </a:r>
          </a:p>
          <a:p>
            <a:pPr algn="ctr" eaLnBrk="0" latinLnBrk="0" hangingPunct="0"/>
            <a:r>
              <a:rPr lang="ko-KR" altLang="en-US" dirty="0">
                <a:ea typeface="맑은 고딕"/>
                <a:cs typeface="맑은 고딕"/>
              </a:rPr>
              <a:t> </a:t>
            </a:r>
            <a:r>
              <a:rPr lang="ko-KR" altLang="en-US" i="1" dirty="0">
                <a:ea typeface="맑은 고딕"/>
                <a:cs typeface="맑은 고딕"/>
                <a:sym typeface="Symbol" pitchFamily="18" charset="2"/>
              </a:rPr>
              <a:t></a:t>
            </a:r>
            <a:r>
              <a:rPr lang="en-US" altLang="ko-KR" i="1" baseline="30000" dirty="0">
                <a:ea typeface="맑은 고딕"/>
                <a:cs typeface="맑은 고딕"/>
                <a:sym typeface="Symbol" pitchFamily="18" charset="2"/>
              </a:rPr>
              <a:t>2</a:t>
            </a:r>
            <a:r>
              <a:rPr lang="en-US" altLang="ko-KR" dirty="0">
                <a:ea typeface="맑은 고딕"/>
                <a:cs typeface="맑은 고딕"/>
              </a:rPr>
              <a:t>-</a:t>
            </a:r>
            <a:r>
              <a:rPr lang="ko-KR" altLang="en-US" dirty="0">
                <a:ea typeface="맑은 고딕"/>
                <a:cs typeface="맑은 고딕"/>
              </a:rPr>
              <a:t>통계치 오른쪽의</a:t>
            </a:r>
          </a:p>
          <a:p>
            <a:pPr algn="ctr" eaLnBrk="0" latinLnBrk="0" hangingPunct="0"/>
            <a:r>
              <a:rPr lang="ko-KR" altLang="en-US" dirty="0">
                <a:ea typeface="맑은 고딕"/>
                <a:cs typeface="맑은 고딕"/>
              </a:rPr>
              <a:t>면적이 </a:t>
            </a:r>
            <a:r>
              <a:rPr lang="en-US" altLang="ko-KR" i="1" dirty="0">
                <a:ea typeface="맑은 고딕"/>
                <a:cs typeface="맑은 고딕"/>
              </a:rPr>
              <a:t>p</a:t>
            </a:r>
            <a:r>
              <a:rPr lang="en-US" altLang="ko-KR" dirty="0">
                <a:ea typeface="맑은 고딕"/>
                <a:cs typeface="맑은 고딕"/>
              </a:rPr>
              <a:t>-</a:t>
            </a:r>
            <a:r>
              <a:rPr lang="ko-KR" altLang="en-US" dirty="0">
                <a:ea typeface="맑은 고딕"/>
                <a:cs typeface="맑은 고딕"/>
              </a:rPr>
              <a:t>값</a:t>
            </a:r>
          </a:p>
          <a:p>
            <a:pPr algn="ctr" eaLnBrk="0" latinLnBrk="0" hangingPunct="0"/>
            <a:endParaRPr lang="ko-KR" altLang="en-US" dirty="0">
              <a:ea typeface="맑은 고딕"/>
              <a:cs typeface="맑은 고딕"/>
            </a:endParaRPr>
          </a:p>
          <a:p>
            <a:pPr algn="ctr" eaLnBrk="0" latinLnBrk="0" hangingPunct="0"/>
            <a:r>
              <a:rPr lang="ko-KR" altLang="en-US" dirty="0">
                <a:ea typeface="맑은 고딕"/>
                <a:cs typeface="맑은 고딕"/>
              </a:rPr>
              <a:t>예</a:t>
            </a:r>
            <a:r>
              <a:rPr lang="en-US" altLang="ko-KR" dirty="0">
                <a:ea typeface="맑은 고딕"/>
                <a:cs typeface="맑은 고딕"/>
              </a:rPr>
              <a:t>) </a:t>
            </a:r>
            <a:r>
              <a:rPr lang="en-US" altLang="ko-KR" i="1" dirty="0">
                <a:ea typeface="맑은 고딕"/>
                <a:cs typeface="맑은 고딕"/>
              </a:rPr>
              <a:t>p</a:t>
            </a:r>
            <a:r>
              <a:rPr lang="en-US" altLang="ko-KR" dirty="0">
                <a:ea typeface="맑은 고딕"/>
                <a:cs typeface="맑은 고딕"/>
              </a:rPr>
              <a:t>-</a:t>
            </a:r>
            <a:r>
              <a:rPr lang="ko-KR" altLang="en-US" dirty="0">
                <a:ea typeface="맑은 고딕"/>
                <a:cs typeface="맑은 고딕"/>
              </a:rPr>
              <a:t>값</a:t>
            </a:r>
            <a:r>
              <a:rPr lang="en-US" altLang="ko-KR" dirty="0">
                <a:ea typeface="맑은 고딕"/>
                <a:cs typeface="맑은 고딕"/>
              </a:rPr>
              <a:t>=1.4% </a:t>
            </a:r>
          </a:p>
        </p:txBody>
      </p:sp>
      <p:sp>
        <p:nvSpPr>
          <p:cNvPr id="118792" name="Rectangle 11"/>
          <p:cNvSpPr>
            <a:spLocks noChangeArrowheads="1"/>
          </p:cNvSpPr>
          <p:nvPr/>
        </p:nvSpPr>
        <p:spPr bwMode="auto">
          <a:xfrm>
            <a:off x="7523480" y="1447800"/>
            <a:ext cx="2743200" cy="457200"/>
          </a:xfrm>
          <a:prstGeom prst="rect">
            <a:avLst/>
          </a:prstGeom>
          <a:noFill/>
          <a:ln w="9525">
            <a:solidFill>
              <a:schemeClr val="tx1"/>
            </a:solidFill>
            <a:miter lim="800000"/>
            <a:headEnd/>
            <a:tailEnd/>
          </a:ln>
        </p:spPr>
        <p:txBody>
          <a:bodyPr wrap="none" anchor="ctr"/>
          <a:lstStyle/>
          <a:p>
            <a:pPr algn="ctr" eaLnBrk="0" latinLnBrk="0" hangingPunct="0"/>
            <a:r>
              <a:rPr lang="ko-KR" altLang="en-US" dirty="0">
                <a:ea typeface="맑은 고딕"/>
                <a:cs typeface="맑은 고딕"/>
              </a:rPr>
              <a:t>관측된 유의수준</a:t>
            </a:r>
            <a:r>
              <a:rPr lang="en-US" altLang="ko-KR" dirty="0">
                <a:ea typeface="맑은 고딕"/>
                <a:cs typeface="맑은 고딕"/>
              </a:rPr>
              <a:t>(</a:t>
            </a:r>
            <a:r>
              <a:rPr lang="en-US" altLang="ko-KR" i="1" dirty="0">
                <a:ea typeface="맑은 고딕"/>
                <a:cs typeface="맑은 고딕"/>
              </a:rPr>
              <a:t>p</a:t>
            </a:r>
            <a:r>
              <a:rPr lang="en-US" altLang="ko-KR" dirty="0">
                <a:ea typeface="맑은 고딕"/>
                <a:cs typeface="맑은 고딕"/>
              </a:rPr>
              <a:t>-</a:t>
            </a:r>
            <a:r>
              <a:rPr lang="ko-KR" altLang="en-US" dirty="0">
                <a:ea typeface="맑은 고딕"/>
                <a:cs typeface="맑은 고딕"/>
              </a:rPr>
              <a:t>값</a:t>
            </a:r>
            <a:r>
              <a:rPr lang="en-US" altLang="ko-KR" dirty="0">
                <a:ea typeface="맑은 고딕"/>
                <a:cs typeface="맑은 고딕"/>
              </a:rPr>
              <a:t>)</a:t>
            </a:r>
          </a:p>
        </p:txBody>
      </p:sp>
      <p:grpSp>
        <p:nvGrpSpPr>
          <p:cNvPr id="118793" name="Group 20"/>
          <p:cNvGrpSpPr>
            <a:grpSpLocks/>
          </p:cNvGrpSpPr>
          <p:nvPr/>
        </p:nvGrpSpPr>
        <p:grpSpPr bwMode="auto">
          <a:xfrm>
            <a:off x="1579880" y="2369126"/>
            <a:ext cx="2743200" cy="968375"/>
            <a:chOff x="144" y="1728"/>
            <a:chExt cx="1728" cy="672"/>
          </a:xfrm>
        </p:grpSpPr>
        <p:graphicFrame>
          <p:nvGraphicFramePr>
            <p:cNvPr id="118786" name="Object 2"/>
            <p:cNvGraphicFramePr>
              <a:graphicFrameLocks noChangeAspect="1"/>
            </p:cNvGraphicFramePr>
            <p:nvPr/>
          </p:nvGraphicFramePr>
          <p:xfrm>
            <a:off x="144" y="1728"/>
            <a:ext cx="1728" cy="672"/>
          </p:xfrm>
          <a:graphic>
            <a:graphicData uri="http://schemas.openxmlformats.org/presentationml/2006/ole">
              <mc:AlternateContent xmlns:mc="http://schemas.openxmlformats.org/markup-compatibility/2006">
                <mc:Choice xmlns:v="urn:schemas-microsoft-com:vml" Requires="v">
                  <p:oleObj spid="_x0000_s51209" name="Equation" r:id="rId3" imgW="1104900" imgH="431800" progId="Equation.3">
                    <p:embed/>
                  </p:oleObj>
                </mc:Choice>
                <mc:Fallback>
                  <p:oleObj name="Equation" r:id="rId3" imgW="1104900" imgH="431800" progId="Equation.3">
                    <p:embed/>
                    <p:pic>
                      <p:nvPicPr>
                        <p:cNvPr id="1187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 y="1728"/>
                          <a:ext cx="1728" cy="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797" name="Text Box 18"/>
            <p:cNvSpPr txBox="1">
              <a:spLocks noChangeArrowheads="1"/>
            </p:cNvSpPr>
            <p:nvPr/>
          </p:nvSpPr>
          <p:spPr bwMode="auto">
            <a:xfrm>
              <a:off x="432" y="1824"/>
              <a:ext cx="1440" cy="233"/>
            </a:xfrm>
            <a:prstGeom prst="rect">
              <a:avLst/>
            </a:prstGeom>
            <a:noFill/>
            <a:ln w="9525">
              <a:noFill/>
              <a:miter lim="800000"/>
              <a:headEnd/>
              <a:tailEnd/>
            </a:ln>
          </p:spPr>
          <p:txBody>
            <a:bodyPr>
              <a:spAutoFit/>
            </a:bodyPr>
            <a:lstStyle/>
            <a:p>
              <a:pPr algn="ctr" eaLnBrk="0" latinLnBrk="0" hangingPunct="0">
                <a:spcBef>
                  <a:spcPct val="50000"/>
                </a:spcBef>
              </a:pPr>
              <a:r>
                <a:rPr lang="en-US" altLang="ko-KR" sz="1600" dirty="0">
                  <a:ea typeface="맑은 고딕"/>
                  <a:cs typeface="맑은 고딕"/>
                </a:rPr>
                <a:t>(</a:t>
              </a:r>
              <a:r>
                <a:rPr lang="ko-KR" altLang="en-US" sz="1600" dirty="0">
                  <a:ea typeface="맑은 고딕"/>
                  <a:cs typeface="맑은 고딕"/>
                </a:rPr>
                <a:t>관측도수</a:t>
              </a:r>
              <a:r>
                <a:rPr lang="en-US" altLang="ko-KR" sz="1600" dirty="0">
                  <a:ea typeface="맑은 고딕"/>
                  <a:cs typeface="맑은 고딕"/>
                </a:rPr>
                <a:t>-</a:t>
              </a:r>
              <a:r>
                <a:rPr lang="ko-KR" altLang="en-US" sz="1600" dirty="0">
                  <a:ea typeface="맑은 고딕"/>
                  <a:cs typeface="맑은 고딕"/>
                </a:rPr>
                <a:t>기대도수</a:t>
              </a:r>
              <a:r>
                <a:rPr lang="en-US" altLang="ko-KR" sz="1600" dirty="0">
                  <a:ea typeface="맑은 고딕"/>
                  <a:cs typeface="맑은 고딕"/>
                </a:rPr>
                <a:t>)</a:t>
              </a:r>
              <a:r>
                <a:rPr lang="en-US" altLang="ko-KR" sz="1600" baseline="30000" dirty="0">
                  <a:ea typeface="맑은 고딕"/>
                  <a:cs typeface="맑은 고딕"/>
                </a:rPr>
                <a:t>2</a:t>
              </a:r>
            </a:p>
          </p:txBody>
        </p:sp>
        <p:sp>
          <p:nvSpPr>
            <p:cNvPr id="118798" name="Text Box 19"/>
            <p:cNvSpPr txBox="1">
              <a:spLocks noChangeArrowheads="1"/>
            </p:cNvSpPr>
            <p:nvPr/>
          </p:nvSpPr>
          <p:spPr bwMode="auto">
            <a:xfrm>
              <a:off x="432" y="2064"/>
              <a:ext cx="1440" cy="234"/>
            </a:xfrm>
            <a:prstGeom prst="rect">
              <a:avLst/>
            </a:prstGeom>
            <a:noFill/>
            <a:ln w="9525">
              <a:noFill/>
              <a:miter lim="800000"/>
              <a:headEnd/>
              <a:tailEnd/>
            </a:ln>
          </p:spPr>
          <p:txBody>
            <a:bodyPr>
              <a:spAutoFit/>
            </a:bodyPr>
            <a:lstStyle/>
            <a:p>
              <a:pPr algn="ctr" eaLnBrk="0" latinLnBrk="0" hangingPunct="0">
                <a:spcBef>
                  <a:spcPct val="50000"/>
                </a:spcBef>
              </a:pPr>
              <a:r>
                <a:rPr lang="ko-KR" altLang="en-US" sz="1600" dirty="0">
                  <a:ea typeface="맑은 고딕"/>
                  <a:cs typeface="맑은 고딕"/>
                </a:rPr>
                <a:t>기대도수</a:t>
              </a:r>
              <a:endParaRPr lang="ko-KR" altLang="en-US" sz="1600" baseline="30000" dirty="0">
                <a:ea typeface="맑은 고딕"/>
                <a:cs typeface="맑은 고딕"/>
              </a:endParaRPr>
            </a:p>
          </p:txBody>
        </p:sp>
      </p:grpSp>
      <p:sp>
        <p:nvSpPr>
          <p:cNvPr id="15" name="직사각형 14"/>
          <p:cNvSpPr/>
          <p:nvPr/>
        </p:nvSpPr>
        <p:spPr>
          <a:xfrm>
            <a:off x="2065628" y="4098974"/>
            <a:ext cx="1714512" cy="369332"/>
          </a:xfrm>
          <a:prstGeom prst="rect">
            <a:avLst/>
          </a:prstGeom>
        </p:spPr>
        <p:txBody>
          <a:bodyPr wrap="square">
            <a:spAutoFit/>
          </a:bodyPr>
          <a:lstStyle/>
          <a:p>
            <a:pPr algn="ctr" eaLnBrk="0" latinLnBrk="0" hangingPunct="0"/>
            <a:r>
              <a:rPr lang="ko-KR" altLang="en-US" dirty="0">
                <a:ea typeface="맑은 고딕"/>
                <a:cs typeface="맑은 고딕"/>
              </a:rPr>
              <a:t>예</a:t>
            </a:r>
            <a:r>
              <a:rPr lang="en-US" altLang="ko-KR" dirty="0">
                <a:ea typeface="맑은 고딕"/>
                <a:cs typeface="맑은 고딕"/>
              </a:rPr>
              <a:t>) 14.2</a:t>
            </a:r>
          </a:p>
        </p:txBody>
      </p:sp>
    </p:spTree>
    <p:extLst>
      <p:ext uri="{BB962C8B-B14F-4D97-AF65-F5344CB8AC3E}">
        <p14:creationId xmlns:p14="http://schemas.microsoft.com/office/powerpoint/2010/main" val="3003175544"/>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ChangeArrowheads="1"/>
          </p:cNvSpPr>
          <p:nvPr>
            <p:ph type="title"/>
          </p:nvPr>
        </p:nvSpPr>
        <p:spPr>
          <a:xfrm>
            <a:off x="259080" y="254337"/>
            <a:ext cx="10515600" cy="1325563"/>
          </a:xfrm>
        </p:spPr>
        <p:txBody>
          <a:bodyPr/>
          <a:lstStyle/>
          <a:p>
            <a:r>
              <a:rPr lang="en-US" altLang="ko-KR" sz="4000" dirty="0">
                <a:cs typeface="맑은 고딕"/>
              </a:rPr>
              <a:t>3. </a:t>
            </a:r>
            <a:r>
              <a:rPr lang="ko-KR" altLang="en-US" sz="4000" dirty="0">
                <a:cs typeface="맑은 고딕"/>
              </a:rPr>
              <a:t>확률적 독립의 검정</a:t>
            </a:r>
          </a:p>
        </p:txBody>
      </p:sp>
      <p:sp>
        <p:nvSpPr>
          <p:cNvPr id="174082" name="Text Box 24"/>
          <p:cNvSpPr txBox="1">
            <a:spLocks noChangeArrowheads="1"/>
          </p:cNvSpPr>
          <p:nvPr/>
        </p:nvSpPr>
        <p:spPr bwMode="auto">
          <a:xfrm>
            <a:off x="764990" y="2056586"/>
            <a:ext cx="5867400" cy="369332"/>
          </a:xfrm>
          <a:prstGeom prst="rect">
            <a:avLst/>
          </a:prstGeom>
          <a:noFill/>
          <a:ln w="9525">
            <a:noFill/>
            <a:miter lim="800000"/>
            <a:headEnd/>
            <a:tailEnd/>
          </a:ln>
        </p:spPr>
        <p:txBody>
          <a:bodyPr>
            <a:spAutoFit/>
          </a:bodyPr>
          <a:lstStyle/>
          <a:p>
            <a:pPr eaLnBrk="0" latinLnBrk="0" hangingPunct="0">
              <a:spcBef>
                <a:spcPct val="50000"/>
              </a:spcBef>
            </a:pPr>
            <a:r>
              <a:rPr lang="ko-KR" altLang="en-US" b="1" dirty="0">
                <a:solidFill>
                  <a:srgbClr val="0070C0"/>
                </a:solidFill>
                <a:ea typeface="맑은 고딕"/>
                <a:cs typeface="맑은 고딕"/>
              </a:rPr>
              <a:t>연구주제</a:t>
            </a:r>
            <a:r>
              <a:rPr lang="en-US" altLang="ko-KR" b="1" dirty="0">
                <a:solidFill>
                  <a:srgbClr val="0070C0"/>
                </a:solidFill>
                <a:ea typeface="맑은 고딕"/>
                <a:cs typeface="맑은 고딕"/>
              </a:rPr>
              <a:t>: </a:t>
            </a:r>
            <a:r>
              <a:rPr lang="ko-KR" altLang="en-US" b="1" dirty="0">
                <a:solidFill>
                  <a:srgbClr val="0070C0"/>
                </a:solidFill>
                <a:ea typeface="맑은 고딕"/>
                <a:cs typeface="맑은 고딕"/>
              </a:rPr>
              <a:t>왼손잡이라는 특성이 성별과 독립인가</a:t>
            </a:r>
            <a:r>
              <a:rPr lang="en-US" altLang="ko-KR" b="1" dirty="0">
                <a:solidFill>
                  <a:srgbClr val="0070C0"/>
                </a:solidFill>
                <a:ea typeface="맑은 고딕"/>
                <a:cs typeface="맑은 고딕"/>
              </a:rPr>
              <a:t>?</a:t>
            </a:r>
          </a:p>
        </p:txBody>
      </p:sp>
      <p:graphicFrame>
        <p:nvGraphicFramePr>
          <p:cNvPr id="48266" name="Group 138"/>
          <p:cNvGraphicFramePr>
            <a:graphicFrameLocks noGrp="1"/>
          </p:cNvGraphicFramePr>
          <p:nvPr/>
        </p:nvGraphicFramePr>
        <p:xfrm>
          <a:off x="1752600" y="3181052"/>
          <a:ext cx="3962400" cy="1536700"/>
        </p:xfrm>
        <a:graphic>
          <a:graphicData uri="http://schemas.openxmlformats.org/drawingml/2006/table">
            <a:tbl>
              <a:tblPr/>
              <a:tblGrid>
                <a:gridCol w="1463080">
                  <a:extLst>
                    <a:ext uri="{9D8B030D-6E8A-4147-A177-3AD203B41FA5}">
                      <a16:colId xmlns:a16="http://schemas.microsoft.com/office/drawing/2014/main" val="20000"/>
                    </a:ext>
                  </a:extLst>
                </a:gridCol>
                <a:gridCol w="117852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841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ko-KR" sz="1800" b="0" i="0" u="none" strike="noStrike" cap="none" normalizeH="0" baseline="0" dirty="0">
                        <a:ln>
                          <a:noFill/>
                        </a:ln>
                        <a:solidFill>
                          <a:schemeClr val="tx1"/>
                        </a:solidFill>
                        <a:effectLst/>
                        <a:latin typeface="굴림" pitchFamily="50" charset="-127"/>
                        <a:ea typeface="굴림" pitchFamily="50" charset="-127"/>
                      </a:endParaRP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남성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여성</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41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오른손잡이</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굴림" pitchFamily="50" charset="-127"/>
                          <a:ea typeface="굴림" pitchFamily="50" charset="-127"/>
                        </a:rPr>
                        <a:t>934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굴림" pitchFamily="50" charset="-127"/>
                          <a:ea typeface="굴림" pitchFamily="50" charset="-127"/>
                        </a:rPr>
                        <a:t>1,070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41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왼손잡이</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92</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1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양손잡이</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굴림" pitchFamily="50" charset="-127"/>
                          <a:ea typeface="굴림" pitchFamily="50" charset="-127"/>
                        </a:rPr>
                        <a:t>8</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8267" name="Group 139"/>
          <p:cNvGraphicFramePr>
            <a:graphicFrameLocks noGrp="1"/>
          </p:cNvGraphicFramePr>
          <p:nvPr/>
        </p:nvGraphicFramePr>
        <p:xfrm>
          <a:off x="6400800" y="2852937"/>
          <a:ext cx="3962400" cy="1792605"/>
        </p:xfrm>
        <a:graphic>
          <a:graphicData uri="http://schemas.openxmlformats.org/drawingml/2006/table">
            <a:tbl>
              <a:tblPr/>
              <a:tblGrid>
                <a:gridCol w="1351384">
                  <a:extLst>
                    <a:ext uri="{9D8B030D-6E8A-4147-A177-3AD203B41FA5}">
                      <a16:colId xmlns:a16="http://schemas.microsoft.com/office/drawing/2014/main" val="20000"/>
                    </a:ext>
                  </a:extLst>
                </a:gridCol>
                <a:gridCol w="1290216">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841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ko-KR" sz="1800" b="0" i="0" u="none" strike="noStrike" cap="none" normalizeH="0" baseline="0" dirty="0">
                        <a:ln>
                          <a:noFill/>
                        </a:ln>
                        <a:solidFill>
                          <a:schemeClr val="tx1"/>
                        </a:solidFill>
                        <a:effectLst/>
                        <a:latin typeface="굴림" pitchFamily="50" charset="-127"/>
                        <a:ea typeface="굴림" pitchFamily="50" charset="-127"/>
                      </a:endParaRP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남성</a:t>
                      </a:r>
                      <a:r>
                        <a:rPr kumimoji="1" lang="en-US" altLang="ko-KR" sz="1800" b="0" i="0" u="none" strike="noStrike" cap="none" normalizeH="0" baseline="0" dirty="0">
                          <a:ln>
                            <a:noFill/>
                          </a:ln>
                          <a:solidFill>
                            <a:schemeClr val="tx1"/>
                          </a:solidFill>
                          <a:effectLst/>
                          <a:latin typeface="굴림" pitchFamily="50" charset="-127"/>
                          <a:ea typeface="굴림" pitchFamily="50" charset="-127"/>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여성</a:t>
                      </a:r>
                      <a:r>
                        <a:rPr kumimoji="1" lang="en-US" altLang="ko-KR" sz="1800" b="0" i="0" u="none" strike="noStrike" cap="none" normalizeH="0" baseline="0" dirty="0">
                          <a:ln>
                            <a:noFill/>
                          </a:ln>
                          <a:solidFill>
                            <a:schemeClr val="tx1"/>
                          </a:solidFill>
                          <a:effectLst/>
                          <a:latin typeface="굴림" pitchFamily="50" charset="-127"/>
                          <a:ea typeface="굴림" pitchFamily="50" charset="-127"/>
                        </a:rPr>
                        <a:t>(100%)</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41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오른손잡이</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87.5%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91.4%</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41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왼손잡이</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7.9%</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1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양손잡이</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굴림" pitchFamily="50" charset="-127"/>
                          <a:ea typeface="굴림" pitchFamily="50" charset="-127"/>
                        </a:rPr>
                        <a:t>0.7%</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4123" name="Text Box 121"/>
          <p:cNvSpPr txBox="1">
            <a:spLocks noChangeArrowheads="1"/>
          </p:cNvSpPr>
          <p:nvPr/>
        </p:nvSpPr>
        <p:spPr bwMode="auto">
          <a:xfrm>
            <a:off x="1710308" y="2793186"/>
            <a:ext cx="4123184" cy="369332"/>
          </a:xfrm>
          <a:prstGeom prst="rect">
            <a:avLst/>
          </a:prstGeom>
          <a:noFill/>
          <a:ln w="9525">
            <a:noFill/>
            <a:miter lim="800000"/>
            <a:headEnd/>
            <a:tailEnd/>
          </a:ln>
        </p:spPr>
        <p:txBody>
          <a:bodyPr wrap="square">
            <a:spAutoFit/>
          </a:bodyPr>
          <a:lstStyle/>
          <a:p>
            <a:pPr eaLnBrk="0" latinLnBrk="0" hangingPunct="0">
              <a:spcBef>
                <a:spcPct val="50000"/>
              </a:spcBef>
            </a:pPr>
            <a:r>
              <a:rPr lang="ko-KR" altLang="en-US" dirty="0">
                <a:ea typeface="맑은 고딕"/>
                <a:cs typeface="맑은 고딕"/>
              </a:rPr>
              <a:t>성별 및 사용하는 손의 결합분포</a:t>
            </a:r>
            <a:r>
              <a:rPr lang="en-US" altLang="ko-KR" dirty="0">
                <a:ea typeface="맑은 고딕"/>
                <a:cs typeface="맑은 고딕"/>
              </a:rPr>
              <a:t>(</a:t>
            </a:r>
            <a:r>
              <a:rPr lang="ko-KR" altLang="en-US" dirty="0">
                <a:ea typeface="맑은 고딕"/>
                <a:cs typeface="맑은 고딕"/>
              </a:rPr>
              <a:t>도수</a:t>
            </a:r>
            <a:r>
              <a:rPr lang="en-US" altLang="ko-KR" dirty="0">
                <a:ea typeface="맑은 고딕"/>
                <a:cs typeface="맑은 고딕"/>
              </a:rPr>
              <a:t>)</a:t>
            </a:r>
          </a:p>
        </p:txBody>
      </p:sp>
      <p:sp>
        <p:nvSpPr>
          <p:cNvPr id="174124" name="Text Box 122"/>
          <p:cNvSpPr txBox="1">
            <a:spLocks noChangeArrowheads="1"/>
          </p:cNvSpPr>
          <p:nvPr/>
        </p:nvSpPr>
        <p:spPr bwMode="auto">
          <a:xfrm>
            <a:off x="6350000" y="2164100"/>
            <a:ext cx="4191000" cy="646331"/>
          </a:xfrm>
          <a:prstGeom prst="rect">
            <a:avLst/>
          </a:prstGeom>
          <a:noFill/>
          <a:ln w="9525">
            <a:noFill/>
            <a:miter lim="800000"/>
            <a:headEnd/>
            <a:tailEnd/>
          </a:ln>
        </p:spPr>
        <p:txBody>
          <a:bodyPr wrap="square">
            <a:spAutoFit/>
          </a:bodyPr>
          <a:lstStyle/>
          <a:p>
            <a:pPr eaLnBrk="0" latinLnBrk="0" hangingPunct="0">
              <a:spcBef>
                <a:spcPct val="50000"/>
              </a:spcBef>
            </a:pPr>
            <a:r>
              <a:rPr lang="ko-KR" altLang="en-US" dirty="0">
                <a:ea typeface="맑은 고딕"/>
                <a:cs typeface="맑은 고딕"/>
              </a:rPr>
              <a:t>성별로 사용하는 손의 조건부분포</a:t>
            </a:r>
            <a:r>
              <a:rPr lang="en-US" altLang="ko-KR" dirty="0">
                <a:ea typeface="맑은 고딕"/>
                <a:cs typeface="맑은 고딕"/>
              </a:rPr>
              <a:t>(</a:t>
            </a:r>
            <a:r>
              <a:rPr lang="ko-KR" altLang="en-US" dirty="0">
                <a:ea typeface="맑은 고딕"/>
                <a:cs typeface="맑은 고딕"/>
              </a:rPr>
              <a:t>비율</a:t>
            </a:r>
            <a:r>
              <a:rPr lang="en-US" altLang="ko-KR" dirty="0">
                <a:ea typeface="맑은 고딕"/>
                <a:cs typeface="맑은 고딕"/>
              </a:rPr>
              <a:t>)</a:t>
            </a:r>
          </a:p>
        </p:txBody>
      </p:sp>
      <p:sp>
        <p:nvSpPr>
          <p:cNvPr id="174125" name="AutoShape 123"/>
          <p:cNvSpPr>
            <a:spLocks noChangeArrowheads="1"/>
          </p:cNvSpPr>
          <p:nvPr/>
        </p:nvSpPr>
        <p:spPr bwMode="auto">
          <a:xfrm>
            <a:off x="5816600" y="3714452"/>
            <a:ext cx="533400" cy="533400"/>
          </a:xfrm>
          <a:prstGeom prst="rightArrow">
            <a:avLst>
              <a:gd name="adj1" fmla="val 50000"/>
              <a:gd name="adj2" fmla="val 25000"/>
            </a:avLst>
          </a:prstGeom>
          <a:solidFill>
            <a:schemeClr val="tx1"/>
          </a:solidFill>
          <a:ln w="9525">
            <a:noFill/>
            <a:miter lim="800000"/>
            <a:headEnd/>
            <a:tailEnd/>
          </a:ln>
        </p:spPr>
        <p:txBody>
          <a:bodyPr wrap="none" anchor="ctr"/>
          <a:lstStyle/>
          <a:p>
            <a:pPr eaLnBrk="0" latinLnBrk="0" hangingPunct="0"/>
            <a:endParaRPr lang="ko-KR" altLang="en-US">
              <a:ea typeface="맑은 고딕"/>
              <a:cs typeface="맑은 고딕"/>
            </a:endParaRPr>
          </a:p>
        </p:txBody>
      </p:sp>
      <p:grpSp>
        <p:nvGrpSpPr>
          <p:cNvPr id="174126" name="Group 127"/>
          <p:cNvGrpSpPr>
            <a:grpSpLocks/>
          </p:cNvGrpSpPr>
          <p:nvPr/>
        </p:nvGrpSpPr>
        <p:grpSpPr bwMode="auto">
          <a:xfrm>
            <a:off x="8839200" y="3600152"/>
            <a:ext cx="457200" cy="228600"/>
            <a:chOff x="3840" y="3024"/>
            <a:chExt cx="192" cy="96"/>
          </a:xfrm>
        </p:grpSpPr>
        <p:sp>
          <p:nvSpPr>
            <p:cNvPr id="174136" name="Line 125"/>
            <p:cNvSpPr>
              <a:spLocks noChangeShapeType="1"/>
            </p:cNvSpPr>
            <p:nvPr/>
          </p:nvSpPr>
          <p:spPr bwMode="auto">
            <a:xfrm flipH="1">
              <a:off x="3840" y="3024"/>
              <a:ext cx="192" cy="48"/>
            </a:xfrm>
            <a:prstGeom prst="line">
              <a:avLst/>
            </a:prstGeom>
            <a:noFill/>
            <a:ln w="38100">
              <a:solidFill>
                <a:schemeClr val="tx1"/>
              </a:solidFill>
              <a:round/>
              <a:headEnd/>
              <a:tailEnd/>
            </a:ln>
          </p:spPr>
          <p:txBody>
            <a:bodyPr/>
            <a:lstStyle/>
            <a:p>
              <a:endParaRPr lang="ko-KR" altLang="en-US"/>
            </a:p>
          </p:txBody>
        </p:sp>
        <p:sp>
          <p:nvSpPr>
            <p:cNvPr id="174137" name="Line 126"/>
            <p:cNvSpPr>
              <a:spLocks noChangeShapeType="1"/>
            </p:cNvSpPr>
            <p:nvPr/>
          </p:nvSpPr>
          <p:spPr bwMode="auto">
            <a:xfrm flipH="1" flipV="1">
              <a:off x="3840" y="3072"/>
              <a:ext cx="192" cy="48"/>
            </a:xfrm>
            <a:prstGeom prst="line">
              <a:avLst/>
            </a:prstGeom>
            <a:noFill/>
            <a:ln w="38100">
              <a:solidFill>
                <a:schemeClr val="tx1"/>
              </a:solidFill>
              <a:round/>
              <a:headEnd/>
              <a:tailEnd/>
            </a:ln>
          </p:spPr>
          <p:txBody>
            <a:bodyPr/>
            <a:lstStyle/>
            <a:p>
              <a:endParaRPr lang="ko-KR" altLang="en-US"/>
            </a:p>
          </p:txBody>
        </p:sp>
      </p:grpSp>
      <p:grpSp>
        <p:nvGrpSpPr>
          <p:cNvPr id="174127" name="Group 128"/>
          <p:cNvGrpSpPr>
            <a:grpSpLocks/>
          </p:cNvGrpSpPr>
          <p:nvPr/>
        </p:nvGrpSpPr>
        <p:grpSpPr bwMode="auto">
          <a:xfrm flipH="1">
            <a:off x="8920480" y="4104429"/>
            <a:ext cx="457200" cy="228600"/>
            <a:chOff x="3840" y="3024"/>
            <a:chExt cx="192" cy="96"/>
          </a:xfrm>
        </p:grpSpPr>
        <p:sp>
          <p:nvSpPr>
            <p:cNvPr id="174134" name="Line 129"/>
            <p:cNvSpPr>
              <a:spLocks noChangeShapeType="1"/>
            </p:cNvSpPr>
            <p:nvPr/>
          </p:nvSpPr>
          <p:spPr bwMode="auto">
            <a:xfrm flipH="1">
              <a:off x="3840" y="3024"/>
              <a:ext cx="192" cy="48"/>
            </a:xfrm>
            <a:prstGeom prst="line">
              <a:avLst/>
            </a:prstGeom>
            <a:noFill/>
            <a:ln w="38100">
              <a:solidFill>
                <a:schemeClr val="tx1"/>
              </a:solidFill>
              <a:round/>
              <a:headEnd/>
              <a:tailEnd/>
            </a:ln>
          </p:spPr>
          <p:txBody>
            <a:bodyPr/>
            <a:lstStyle/>
            <a:p>
              <a:endParaRPr lang="ko-KR" altLang="en-US"/>
            </a:p>
          </p:txBody>
        </p:sp>
        <p:sp>
          <p:nvSpPr>
            <p:cNvPr id="174135" name="Line 130"/>
            <p:cNvSpPr>
              <a:spLocks noChangeShapeType="1"/>
            </p:cNvSpPr>
            <p:nvPr/>
          </p:nvSpPr>
          <p:spPr bwMode="auto">
            <a:xfrm flipH="1" flipV="1">
              <a:off x="3840" y="3072"/>
              <a:ext cx="192" cy="48"/>
            </a:xfrm>
            <a:prstGeom prst="line">
              <a:avLst/>
            </a:prstGeom>
            <a:noFill/>
            <a:ln w="38100">
              <a:solidFill>
                <a:schemeClr val="tx1"/>
              </a:solidFill>
              <a:round/>
              <a:headEnd/>
              <a:tailEnd/>
            </a:ln>
          </p:spPr>
          <p:txBody>
            <a:bodyPr/>
            <a:lstStyle/>
            <a:p>
              <a:endParaRPr lang="ko-KR" altLang="en-US"/>
            </a:p>
          </p:txBody>
        </p:sp>
      </p:grpSp>
      <p:grpSp>
        <p:nvGrpSpPr>
          <p:cNvPr id="174128" name="Group 137"/>
          <p:cNvGrpSpPr>
            <a:grpSpLocks/>
          </p:cNvGrpSpPr>
          <p:nvPr/>
        </p:nvGrpSpPr>
        <p:grpSpPr bwMode="auto">
          <a:xfrm>
            <a:off x="1828800" y="4920952"/>
            <a:ext cx="8458200" cy="1676400"/>
            <a:chOff x="192" y="2832"/>
            <a:chExt cx="5328" cy="1056"/>
          </a:xfrm>
        </p:grpSpPr>
        <p:sp>
          <p:nvSpPr>
            <p:cNvPr id="174129" name="Rectangle 131"/>
            <p:cNvSpPr>
              <a:spLocks noChangeArrowheads="1"/>
            </p:cNvSpPr>
            <p:nvPr/>
          </p:nvSpPr>
          <p:spPr bwMode="auto">
            <a:xfrm>
              <a:off x="192" y="3072"/>
              <a:ext cx="2448" cy="816"/>
            </a:xfrm>
            <a:prstGeom prst="rect">
              <a:avLst/>
            </a:prstGeom>
            <a:noFill/>
            <a:ln w="9525">
              <a:solidFill>
                <a:schemeClr val="tx1"/>
              </a:solidFill>
              <a:miter lim="800000"/>
              <a:headEnd/>
              <a:tailEnd/>
            </a:ln>
          </p:spPr>
          <p:txBody>
            <a:bodyPr wrap="none" anchor="ctr"/>
            <a:lstStyle/>
            <a:p>
              <a:pPr eaLnBrk="0" latinLnBrk="0" hangingPunct="0"/>
              <a:r>
                <a:rPr lang="en-US" altLang="ko-KR">
                  <a:ea typeface="맑은 고딕"/>
                  <a:cs typeface="맑은 고딕"/>
                </a:rPr>
                <a:t>[</a:t>
              </a:r>
              <a:r>
                <a:rPr lang="ko-KR" altLang="en-US">
                  <a:ea typeface="맑은 고딕"/>
                  <a:cs typeface="맑은 고딕"/>
                </a:rPr>
                <a:t>생리학</a:t>
              </a:r>
              <a:r>
                <a:rPr lang="en-US" altLang="ko-KR">
                  <a:ea typeface="맑은 고딕"/>
                  <a:cs typeface="맑은 고딕"/>
                </a:rPr>
                <a:t>] </a:t>
              </a:r>
              <a:r>
                <a:rPr lang="ko-KR" altLang="en-US">
                  <a:ea typeface="맑은 고딕"/>
                  <a:cs typeface="맑은 고딕"/>
                </a:rPr>
                <a:t>여성이 남성보다 왼쪽 뇌의</a:t>
              </a:r>
            </a:p>
            <a:p>
              <a:pPr eaLnBrk="0" latinLnBrk="0" hangingPunct="0"/>
              <a:r>
                <a:rPr lang="ko-KR" altLang="en-US">
                  <a:ea typeface="맑은 고딕"/>
                  <a:cs typeface="맑은 고딕"/>
                </a:rPr>
                <a:t>기능이 우세해서 오른손잡이가 많다</a:t>
              </a:r>
              <a:r>
                <a:rPr lang="en-US" altLang="ko-KR">
                  <a:ea typeface="맑은 고딕"/>
                  <a:cs typeface="맑은 고딕"/>
                </a:rPr>
                <a:t>.</a:t>
              </a:r>
            </a:p>
            <a:p>
              <a:pPr eaLnBrk="0" latinLnBrk="0" hangingPunct="0"/>
              <a:r>
                <a:rPr lang="en-US" altLang="ko-KR">
                  <a:ea typeface="맑은 고딕"/>
                  <a:cs typeface="맑은 고딕"/>
                </a:rPr>
                <a:t>[</a:t>
              </a:r>
              <a:r>
                <a:rPr lang="ko-KR" altLang="en-US">
                  <a:ea typeface="맑은 고딕"/>
                  <a:cs typeface="맑은 고딕"/>
                </a:rPr>
                <a:t>사회학</a:t>
              </a:r>
              <a:r>
                <a:rPr lang="en-US" altLang="ko-KR">
                  <a:ea typeface="맑은 고딕"/>
                  <a:cs typeface="맑은 고딕"/>
                </a:rPr>
                <a:t>] </a:t>
              </a:r>
              <a:r>
                <a:rPr lang="ko-KR" altLang="en-US">
                  <a:ea typeface="맑은 고딕"/>
                  <a:cs typeface="맑은 고딕"/>
                </a:rPr>
                <a:t>여성이 남성보다 사회규범</a:t>
              </a:r>
            </a:p>
            <a:p>
              <a:pPr eaLnBrk="0" latinLnBrk="0" hangingPunct="0"/>
              <a:r>
                <a:rPr lang="ko-KR" altLang="en-US">
                  <a:ea typeface="맑은 고딕"/>
                  <a:cs typeface="맑은 고딕"/>
                </a:rPr>
                <a:t>을 따르도록 더 강한 압력을 받는다</a:t>
              </a:r>
              <a:r>
                <a:rPr lang="en-US" altLang="ko-KR">
                  <a:ea typeface="맑은 고딕"/>
                  <a:cs typeface="맑은 고딕"/>
                </a:rPr>
                <a:t>.</a:t>
              </a:r>
            </a:p>
          </p:txBody>
        </p:sp>
        <p:sp>
          <p:nvSpPr>
            <p:cNvPr id="174130" name="Rectangle 132"/>
            <p:cNvSpPr>
              <a:spLocks noChangeArrowheads="1"/>
            </p:cNvSpPr>
            <p:nvPr/>
          </p:nvSpPr>
          <p:spPr bwMode="auto">
            <a:xfrm>
              <a:off x="3072" y="3072"/>
              <a:ext cx="2448" cy="816"/>
            </a:xfrm>
            <a:prstGeom prst="rect">
              <a:avLst/>
            </a:prstGeom>
            <a:noFill/>
            <a:ln w="9525">
              <a:solidFill>
                <a:schemeClr val="tx1"/>
              </a:solidFill>
              <a:miter lim="800000"/>
              <a:headEnd/>
              <a:tailEnd/>
            </a:ln>
          </p:spPr>
          <p:txBody>
            <a:bodyPr wrap="none" anchor="ctr"/>
            <a:lstStyle/>
            <a:p>
              <a:pPr eaLnBrk="0" latinLnBrk="0" hangingPunct="0"/>
              <a:r>
                <a:rPr lang="ko-KR" altLang="en-US" dirty="0">
                  <a:ea typeface="맑은 고딕"/>
                  <a:cs typeface="맑은 고딕"/>
                </a:rPr>
                <a:t>사실 사용하는 손의 비율은 남녀간</a:t>
              </a:r>
            </a:p>
            <a:p>
              <a:pPr eaLnBrk="0" latinLnBrk="0" hangingPunct="0"/>
              <a:r>
                <a:rPr lang="ko-KR" altLang="en-US" dirty="0">
                  <a:ea typeface="맑은 고딕"/>
                  <a:cs typeface="맑은 고딕"/>
                </a:rPr>
                <a:t>동일한데</a:t>
              </a:r>
              <a:r>
                <a:rPr lang="en-US" altLang="ko-KR" dirty="0">
                  <a:ea typeface="맑은 고딕"/>
                  <a:cs typeface="맑은 고딕"/>
                </a:rPr>
                <a:t>, </a:t>
              </a:r>
              <a:r>
                <a:rPr lang="ko-KR" altLang="en-US" dirty="0">
                  <a:ea typeface="맑은 고딕"/>
                  <a:cs typeface="맑은 고딕"/>
                </a:rPr>
                <a:t>단지 우연에 의해서 다른</a:t>
              </a:r>
            </a:p>
            <a:p>
              <a:pPr eaLnBrk="0" latinLnBrk="0" hangingPunct="0"/>
              <a:r>
                <a:rPr lang="ko-KR" altLang="en-US" dirty="0">
                  <a:ea typeface="맑은 고딕"/>
                  <a:cs typeface="맑은 고딕"/>
                </a:rPr>
                <a:t>것처럼 실현되었을 뿐이다</a:t>
              </a:r>
              <a:r>
                <a:rPr lang="en-US" altLang="ko-KR" dirty="0">
                  <a:ea typeface="맑은 고딕"/>
                  <a:cs typeface="맑은 고딕"/>
                </a:rPr>
                <a:t>.</a:t>
              </a:r>
            </a:p>
          </p:txBody>
        </p:sp>
        <p:sp>
          <p:nvSpPr>
            <p:cNvPr id="174131" name="Rectangle 133"/>
            <p:cNvSpPr>
              <a:spLocks noChangeArrowheads="1"/>
            </p:cNvSpPr>
            <p:nvPr/>
          </p:nvSpPr>
          <p:spPr bwMode="auto">
            <a:xfrm>
              <a:off x="3072" y="2832"/>
              <a:ext cx="2448" cy="240"/>
            </a:xfrm>
            <a:prstGeom prst="rect">
              <a:avLst/>
            </a:prstGeom>
            <a:noFill/>
            <a:ln w="9525">
              <a:solidFill>
                <a:schemeClr val="tx1"/>
              </a:solidFill>
              <a:miter lim="800000"/>
              <a:headEnd/>
              <a:tailEnd/>
            </a:ln>
          </p:spPr>
          <p:txBody>
            <a:bodyPr wrap="none" anchor="ctr"/>
            <a:lstStyle/>
            <a:p>
              <a:pPr algn="ctr" eaLnBrk="0" latinLnBrk="0" hangingPunct="0"/>
              <a:r>
                <a:rPr lang="ko-KR" altLang="en-US" dirty="0">
                  <a:ea typeface="맑은 고딕"/>
                  <a:cs typeface="맑은 고딕"/>
                </a:rPr>
                <a:t>우연에 의한 차이라는 견해</a:t>
              </a:r>
            </a:p>
          </p:txBody>
        </p:sp>
        <p:sp>
          <p:nvSpPr>
            <p:cNvPr id="174132" name="Rectangle 134"/>
            <p:cNvSpPr>
              <a:spLocks noChangeArrowheads="1"/>
            </p:cNvSpPr>
            <p:nvPr/>
          </p:nvSpPr>
          <p:spPr bwMode="auto">
            <a:xfrm>
              <a:off x="192" y="2832"/>
              <a:ext cx="2448" cy="240"/>
            </a:xfrm>
            <a:prstGeom prst="rect">
              <a:avLst/>
            </a:prstGeom>
            <a:noFill/>
            <a:ln w="9525">
              <a:solidFill>
                <a:schemeClr val="tx1"/>
              </a:solidFill>
              <a:miter lim="800000"/>
              <a:headEnd/>
              <a:tailEnd/>
            </a:ln>
          </p:spPr>
          <p:txBody>
            <a:bodyPr wrap="none" anchor="ctr"/>
            <a:lstStyle/>
            <a:p>
              <a:pPr algn="ctr" eaLnBrk="0" latinLnBrk="0" hangingPunct="0"/>
              <a:r>
                <a:rPr lang="ko-KR" altLang="en-US">
                  <a:ea typeface="맑은 고딕"/>
                  <a:cs typeface="맑은 고딕"/>
                </a:rPr>
                <a:t>실제의 차이라는 견해</a:t>
              </a:r>
            </a:p>
          </p:txBody>
        </p:sp>
      </p:grpSp>
      <p:sp>
        <p:nvSpPr>
          <p:cNvPr id="21" name="AutoShape 5"/>
          <p:cNvSpPr>
            <a:spLocks noChangeArrowheads="1"/>
          </p:cNvSpPr>
          <p:nvPr/>
        </p:nvSpPr>
        <p:spPr bwMode="auto">
          <a:xfrm>
            <a:off x="764990" y="1436865"/>
            <a:ext cx="475189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카이제곱검정을</a:t>
            </a:r>
            <a:r>
              <a:rPr lang="ko-KR" altLang="en-US" b="1" dirty="0"/>
              <a:t> 이용한 확률적 독립의 검정</a:t>
            </a:r>
            <a:endParaRPr lang="en-US" altLang="ko-KR" b="1" dirty="0"/>
          </a:p>
        </p:txBody>
      </p:sp>
    </p:spTree>
    <p:extLst>
      <p:ext uri="{BB962C8B-B14F-4D97-AF65-F5344CB8AC3E}">
        <p14:creationId xmlns:p14="http://schemas.microsoft.com/office/powerpoint/2010/main" val="1979913105"/>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106" name="Group 151"/>
          <p:cNvGrpSpPr>
            <a:grpSpLocks/>
          </p:cNvGrpSpPr>
          <p:nvPr/>
        </p:nvGrpSpPr>
        <p:grpSpPr bwMode="auto">
          <a:xfrm>
            <a:off x="2075815" y="3001600"/>
            <a:ext cx="5803900" cy="1600200"/>
            <a:chOff x="616" y="1344"/>
            <a:chExt cx="3656" cy="1008"/>
          </a:xfrm>
        </p:grpSpPr>
        <p:sp>
          <p:nvSpPr>
            <p:cNvPr id="175131" name="Line 129"/>
            <p:cNvSpPr>
              <a:spLocks noChangeShapeType="1"/>
            </p:cNvSpPr>
            <p:nvPr/>
          </p:nvSpPr>
          <p:spPr bwMode="auto">
            <a:xfrm>
              <a:off x="624" y="1344"/>
              <a:ext cx="0" cy="1008"/>
            </a:xfrm>
            <a:prstGeom prst="line">
              <a:avLst/>
            </a:prstGeom>
            <a:noFill/>
            <a:ln w="38100">
              <a:solidFill>
                <a:schemeClr val="tx1"/>
              </a:solidFill>
              <a:round/>
              <a:headEnd/>
              <a:tailEnd/>
            </a:ln>
          </p:spPr>
          <p:txBody>
            <a:bodyPr/>
            <a:lstStyle/>
            <a:p>
              <a:endParaRPr lang="ko-KR" altLang="en-US"/>
            </a:p>
          </p:txBody>
        </p:sp>
        <p:sp>
          <p:nvSpPr>
            <p:cNvPr id="175132" name="Line 130"/>
            <p:cNvSpPr>
              <a:spLocks noChangeShapeType="1"/>
            </p:cNvSpPr>
            <p:nvPr/>
          </p:nvSpPr>
          <p:spPr bwMode="auto">
            <a:xfrm>
              <a:off x="4256" y="1344"/>
              <a:ext cx="0" cy="1008"/>
            </a:xfrm>
            <a:prstGeom prst="line">
              <a:avLst/>
            </a:prstGeom>
            <a:noFill/>
            <a:ln w="38100">
              <a:solidFill>
                <a:schemeClr val="tx1"/>
              </a:solidFill>
              <a:round/>
              <a:headEnd/>
              <a:tailEnd/>
            </a:ln>
          </p:spPr>
          <p:txBody>
            <a:bodyPr/>
            <a:lstStyle/>
            <a:p>
              <a:endParaRPr lang="ko-KR" altLang="en-US"/>
            </a:p>
          </p:txBody>
        </p:sp>
        <p:sp>
          <p:nvSpPr>
            <p:cNvPr id="175133" name="Line 131"/>
            <p:cNvSpPr>
              <a:spLocks noChangeShapeType="1"/>
            </p:cNvSpPr>
            <p:nvPr/>
          </p:nvSpPr>
          <p:spPr bwMode="auto">
            <a:xfrm>
              <a:off x="616" y="2352"/>
              <a:ext cx="3656" cy="0"/>
            </a:xfrm>
            <a:prstGeom prst="line">
              <a:avLst/>
            </a:prstGeom>
            <a:noFill/>
            <a:ln w="38100">
              <a:solidFill>
                <a:schemeClr val="tx1"/>
              </a:solidFill>
              <a:round/>
              <a:headEnd/>
              <a:tailEnd/>
            </a:ln>
          </p:spPr>
          <p:txBody>
            <a:bodyPr/>
            <a:lstStyle/>
            <a:p>
              <a:endParaRPr lang="ko-KR" altLang="en-US"/>
            </a:p>
          </p:txBody>
        </p:sp>
        <p:grpSp>
          <p:nvGrpSpPr>
            <p:cNvPr id="175134" name="Group 135"/>
            <p:cNvGrpSpPr>
              <a:grpSpLocks/>
            </p:cNvGrpSpPr>
            <p:nvPr/>
          </p:nvGrpSpPr>
          <p:grpSpPr bwMode="auto">
            <a:xfrm>
              <a:off x="720" y="1440"/>
              <a:ext cx="1584" cy="240"/>
              <a:chOff x="720" y="1392"/>
              <a:chExt cx="1584" cy="240"/>
            </a:xfrm>
          </p:grpSpPr>
          <p:sp>
            <p:nvSpPr>
              <p:cNvPr id="175150" name="Rectangle 132"/>
              <p:cNvSpPr>
                <a:spLocks noChangeArrowheads="1"/>
              </p:cNvSpPr>
              <p:nvPr/>
            </p:nvSpPr>
            <p:spPr bwMode="auto">
              <a:xfrm>
                <a:off x="720" y="1392"/>
                <a:ext cx="240" cy="240"/>
              </a:xfrm>
              <a:prstGeom prst="rect">
                <a:avLst/>
              </a:prstGeom>
              <a:noFill/>
              <a:ln w="9525">
                <a:solidFill>
                  <a:schemeClr val="tx1"/>
                </a:solidFill>
                <a:miter lim="800000"/>
                <a:headEnd/>
                <a:tailEnd/>
              </a:ln>
            </p:spPr>
            <p:txBody>
              <a:bodyPr wrap="none" anchor="ctr"/>
              <a:lstStyle/>
              <a:p>
                <a:pPr algn="ctr" eaLnBrk="0" latinLnBrk="0" hangingPunct="0"/>
                <a:r>
                  <a:rPr lang="en-US" altLang="ko-KR">
                    <a:ea typeface="맑은 고딕"/>
                    <a:cs typeface="맑은 고딕"/>
                  </a:rPr>
                  <a:t>?</a:t>
                </a:r>
              </a:p>
            </p:txBody>
          </p:sp>
          <p:sp>
            <p:nvSpPr>
              <p:cNvPr id="175151" name="Rectangle 134"/>
              <p:cNvSpPr>
                <a:spLocks noChangeArrowheads="1"/>
              </p:cNvSpPr>
              <p:nvPr/>
            </p:nvSpPr>
            <p:spPr bwMode="auto">
              <a:xfrm>
                <a:off x="1008" y="1392"/>
                <a:ext cx="1296" cy="240"/>
              </a:xfrm>
              <a:prstGeom prst="rect">
                <a:avLst/>
              </a:prstGeom>
              <a:noFill/>
              <a:ln w="9525">
                <a:solidFill>
                  <a:schemeClr val="tx1"/>
                </a:solidFill>
                <a:miter lim="800000"/>
                <a:headEnd/>
                <a:tailEnd/>
              </a:ln>
            </p:spPr>
            <p:txBody>
              <a:bodyPr wrap="none" anchor="ctr"/>
              <a:lstStyle/>
              <a:p>
                <a:pPr algn="ctr" eaLnBrk="0" latinLnBrk="0" hangingPunct="0"/>
                <a:r>
                  <a:rPr lang="ko-KR" altLang="en-US">
                    <a:ea typeface="맑은 고딕"/>
                    <a:cs typeface="맑은 고딕"/>
                  </a:rPr>
                  <a:t>오른손잡이 남성</a:t>
                </a:r>
              </a:p>
            </p:txBody>
          </p:sp>
        </p:grpSp>
        <p:grpSp>
          <p:nvGrpSpPr>
            <p:cNvPr id="175135" name="Group 136"/>
            <p:cNvGrpSpPr>
              <a:grpSpLocks/>
            </p:cNvGrpSpPr>
            <p:nvPr/>
          </p:nvGrpSpPr>
          <p:grpSpPr bwMode="auto">
            <a:xfrm>
              <a:off x="2560" y="1440"/>
              <a:ext cx="1584" cy="240"/>
              <a:chOff x="720" y="1392"/>
              <a:chExt cx="1584" cy="240"/>
            </a:xfrm>
          </p:grpSpPr>
          <p:sp>
            <p:nvSpPr>
              <p:cNvPr id="175148" name="Rectangle 137"/>
              <p:cNvSpPr>
                <a:spLocks noChangeArrowheads="1"/>
              </p:cNvSpPr>
              <p:nvPr/>
            </p:nvSpPr>
            <p:spPr bwMode="auto">
              <a:xfrm>
                <a:off x="720" y="1392"/>
                <a:ext cx="240" cy="240"/>
              </a:xfrm>
              <a:prstGeom prst="rect">
                <a:avLst/>
              </a:prstGeom>
              <a:noFill/>
              <a:ln w="9525">
                <a:solidFill>
                  <a:schemeClr val="tx1"/>
                </a:solidFill>
                <a:miter lim="800000"/>
                <a:headEnd/>
                <a:tailEnd/>
              </a:ln>
            </p:spPr>
            <p:txBody>
              <a:bodyPr wrap="none" anchor="ctr"/>
              <a:lstStyle/>
              <a:p>
                <a:pPr algn="ctr" eaLnBrk="0" latinLnBrk="0" hangingPunct="0"/>
                <a:r>
                  <a:rPr lang="en-US" altLang="ko-KR">
                    <a:ea typeface="맑은 고딕"/>
                    <a:cs typeface="맑은 고딕"/>
                  </a:rPr>
                  <a:t>?</a:t>
                </a:r>
              </a:p>
            </p:txBody>
          </p:sp>
          <p:sp>
            <p:nvSpPr>
              <p:cNvPr id="175149" name="Rectangle 138"/>
              <p:cNvSpPr>
                <a:spLocks noChangeArrowheads="1"/>
              </p:cNvSpPr>
              <p:nvPr/>
            </p:nvSpPr>
            <p:spPr bwMode="auto">
              <a:xfrm>
                <a:off x="1008" y="1392"/>
                <a:ext cx="1296" cy="240"/>
              </a:xfrm>
              <a:prstGeom prst="rect">
                <a:avLst/>
              </a:prstGeom>
              <a:noFill/>
              <a:ln w="9525">
                <a:solidFill>
                  <a:schemeClr val="tx1"/>
                </a:solidFill>
                <a:miter lim="800000"/>
                <a:headEnd/>
                <a:tailEnd/>
              </a:ln>
            </p:spPr>
            <p:txBody>
              <a:bodyPr wrap="none" anchor="ctr"/>
              <a:lstStyle/>
              <a:p>
                <a:pPr algn="ctr" eaLnBrk="0" latinLnBrk="0" hangingPunct="0"/>
                <a:r>
                  <a:rPr lang="ko-KR" altLang="en-US">
                    <a:ea typeface="맑은 고딕"/>
                    <a:cs typeface="맑은 고딕"/>
                  </a:rPr>
                  <a:t>오른손잡이 여성</a:t>
                </a:r>
              </a:p>
            </p:txBody>
          </p:sp>
        </p:grpSp>
        <p:grpSp>
          <p:nvGrpSpPr>
            <p:cNvPr id="175136" name="Group 139"/>
            <p:cNvGrpSpPr>
              <a:grpSpLocks/>
            </p:cNvGrpSpPr>
            <p:nvPr/>
          </p:nvGrpSpPr>
          <p:grpSpPr bwMode="auto">
            <a:xfrm>
              <a:off x="720" y="1728"/>
              <a:ext cx="1584" cy="240"/>
              <a:chOff x="720" y="1392"/>
              <a:chExt cx="1584" cy="240"/>
            </a:xfrm>
          </p:grpSpPr>
          <p:sp>
            <p:nvSpPr>
              <p:cNvPr id="175146" name="Rectangle 140"/>
              <p:cNvSpPr>
                <a:spLocks noChangeArrowheads="1"/>
              </p:cNvSpPr>
              <p:nvPr/>
            </p:nvSpPr>
            <p:spPr bwMode="auto">
              <a:xfrm>
                <a:off x="720" y="1392"/>
                <a:ext cx="240" cy="240"/>
              </a:xfrm>
              <a:prstGeom prst="rect">
                <a:avLst/>
              </a:prstGeom>
              <a:noFill/>
              <a:ln w="9525">
                <a:solidFill>
                  <a:schemeClr val="tx1"/>
                </a:solidFill>
                <a:miter lim="800000"/>
                <a:headEnd/>
                <a:tailEnd/>
              </a:ln>
            </p:spPr>
            <p:txBody>
              <a:bodyPr wrap="none" anchor="ctr"/>
              <a:lstStyle/>
              <a:p>
                <a:pPr algn="ctr" eaLnBrk="0" latinLnBrk="0" hangingPunct="0"/>
                <a:r>
                  <a:rPr lang="en-US" altLang="ko-KR">
                    <a:ea typeface="맑은 고딕"/>
                    <a:cs typeface="맑은 고딕"/>
                  </a:rPr>
                  <a:t>?</a:t>
                </a:r>
              </a:p>
            </p:txBody>
          </p:sp>
          <p:sp>
            <p:nvSpPr>
              <p:cNvPr id="175147" name="Rectangle 141"/>
              <p:cNvSpPr>
                <a:spLocks noChangeArrowheads="1"/>
              </p:cNvSpPr>
              <p:nvPr/>
            </p:nvSpPr>
            <p:spPr bwMode="auto">
              <a:xfrm>
                <a:off x="1008" y="1392"/>
                <a:ext cx="1296" cy="240"/>
              </a:xfrm>
              <a:prstGeom prst="rect">
                <a:avLst/>
              </a:prstGeom>
              <a:noFill/>
              <a:ln w="9525">
                <a:solidFill>
                  <a:schemeClr val="tx1"/>
                </a:solidFill>
                <a:miter lim="800000"/>
                <a:headEnd/>
                <a:tailEnd/>
              </a:ln>
            </p:spPr>
            <p:txBody>
              <a:bodyPr wrap="none" anchor="ctr"/>
              <a:lstStyle/>
              <a:p>
                <a:pPr algn="ctr" eaLnBrk="0" latinLnBrk="0" hangingPunct="0"/>
                <a:r>
                  <a:rPr lang="ko-KR" altLang="en-US">
                    <a:ea typeface="맑은 고딕"/>
                    <a:cs typeface="맑은 고딕"/>
                  </a:rPr>
                  <a:t>왼손잡이 남성</a:t>
                </a:r>
              </a:p>
            </p:txBody>
          </p:sp>
        </p:grpSp>
        <p:grpSp>
          <p:nvGrpSpPr>
            <p:cNvPr id="175137" name="Group 142"/>
            <p:cNvGrpSpPr>
              <a:grpSpLocks/>
            </p:cNvGrpSpPr>
            <p:nvPr/>
          </p:nvGrpSpPr>
          <p:grpSpPr bwMode="auto">
            <a:xfrm>
              <a:off x="2560" y="1728"/>
              <a:ext cx="1584" cy="240"/>
              <a:chOff x="720" y="1392"/>
              <a:chExt cx="1584" cy="240"/>
            </a:xfrm>
          </p:grpSpPr>
          <p:sp>
            <p:nvSpPr>
              <p:cNvPr id="175144" name="Rectangle 143"/>
              <p:cNvSpPr>
                <a:spLocks noChangeArrowheads="1"/>
              </p:cNvSpPr>
              <p:nvPr/>
            </p:nvSpPr>
            <p:spPr bwMode="auto">
              <a:xfrm>
                <a:off x="720" y="1392"/>
                <a:ext cx="240" cy="240"/>
              </a:xfrm>
              <a:prstGeom prst="rect">
                <a:avLst/>
              </a:prstGeom>
              <a:noFill/>
              <a:ln w="9525">
                <a:solidFill>
                  <a:schemeClr val="tx1"/>
                </a:solidFill>
                <a:miter lim="800000"/>
                <a:headEnd/>
                <a:tailEnd/>
              </a:ln>
            </p:spPr>
            <p:txBody>
              <a:bodyPr wrap="none" anchor="ctr"/>
              <a:lstStyle/>
              <a:p>
                <a:pPr algn="ctr" eaLnBrk="0" latinLnBrk="0" hangingPunct="0"/>
                <a:r>
                  <a:rPr lang="en-US" altLang="ko-KR">
                    <a:ea typeface="맑은 고딕"/>
                    <a:cs typeface="맑은 고딕"/>
                  </a:rPr>
                  <a:t>?</a:t>
                </a:r>
              </a:p>
            </p:txBody>
          </p:sp>
          <p:sp>
            <p:nvSpPr>
              <p:cNvPr id="175145" name="Rectangle 144"/>
              <p:cNvSpPr>
                <a:spLocks noChangeArrowheads="1"/>
              </p:cNvSpPr>
              <p:nvPr/>
            </p:nvSpPr>
            <p:spPr bwMode="auto">
              <a:xfrm>
                <a:off x="1008" y="1392"/>
                <a:ext cx="1296" cy="240"/>
              </a:xfrm>
              <a:prstGeom prst="rect">
                <a:avLst/>
              </a:prstGeom>
              <a:noFill/>
              <a:ln w="9525">
                <a:solidFill>
                  <a:schemeClr val="tx1"/>
                </a:solidFill>
                <a:miter lim="800000"/>
                <a:headEnd/>
                <a:tailEnd/>
              </a:ln>
            </p:spPr>
            <p:txBody>
              <a:bodyPr wrap="none" anchor="ctr"/>
              <a:lstStyle/>
              <a:p>
                <a:pPr algn="ctr" eaLnBrk="0" latinLnBrk="0" hangingPunct="0"/>
                <a:r>
                  <a:rPr lang="ko-KR" altLang="en-US">
                    <a:ea typeface="맑은 고딕"/>
                    <a:cs typeface="맑은 고딕"/>
                  </a:rPr>
                  <a:t>왼손잡이 여성</a:t>
                </a:r>
              </a:p>
            </p:txBody>
          </p:sp>
        </p:grpSp>
        <p:grpSp>
          <p:nvGrpSpPr>
            <p:cNvPr id="175138" name="Group 145"/>
            <p:cNvGrpSpPr>
              <a:grpSpLocks/>
            </p:cNvGrpSpPr>
            <p:nvPr/>
          </p:nvGrpSpPr>
          <p:grpSpPr bwMode="auto">
            <a:xfrm>
              <a:off x="720" y="2016"/>
              <a:ext cx="1584" cy="240"/>
              <a:chOff x="720" y="1392"/>
              <a:chExt cx="1584" cy="240"/>
            </a:xfrm>
          </p:grpSpPr>
          <p:sp>
            <p:nvSpPr>
              <p:cNvPr id="175142" name="Rectangle 146"/>
              <p:cNvSpPr>
                <a:spLocks noChangeArrowheads="1"/>
              </p:cNvSpPr>
              <p:nvPr/>
            </p:nvSpPr>
            <p:spPr bwMode="auto">
              <a:xfrm>
                <a:off x="720" y="1392"/>
                <a:ext cx="240" cy="240"/>
              </a:xfrm>
              <a:prstGeom prst="rect">
                <a:avLst/>
              </a:prstGeom>
              <a:noFill/>
              <a:ln w="9525">
                <a:solidFill>
                  <a:schemeClr val="tx1"/>
                </a:solidFill>
                <a:miter lim="800000"/>
                <a:headEnd/>
                <a:tailEnd/>
              </a:ln>
            </p:spPr>
            <p:txBody>
              <a:bodyPr wrap="none" anchor="ctr"/>
              <a:lstStyle/>
              <a:p>
                <a:pPr algn="ctr" eaLnBrk="0" latinLnBrk="0" hangingPunct="0"/>
                <a:r>
                  <a:rPr lang="en-US" altLang="ko-KR">
                    <a:ea typeface="맑은 고딕"/>
                    <a:cs typeface="맑은 고딕"/>
                  </a:rPr>
                  <a:t>?</a:t>
                </a:r>
              </a:p>
            </p:txBody>
          </p:sp>
          <p:sp>
            <p:nvSpPr>
              <p:cNvPr id="175143" name="Rectangle 147"/>
              <p:cNvSpPr>
                <a:spLocks noChangeArrowheads="1"/>
              </p:cNvSpPr>
              <p:nvPr/>
            </p:nvSpPr>
            <p:spPr bwMode="auto">
              <a:xfrm>
                <a:off x="1008" y="1392"/>
                <a:ext cx="1296" cy="240"/>
              </a:xfrm>
              <a:prstGeom prst="rect">
                <a:avLst/>
              </a:prstGeom>
              <a:noFill/>
              <a:ln w="9525">
                <a:solidFill>
                  <a:schemeClr val="tx1"/>
                </a:solidFill>
                <a:miter lim="800000"/>
                <a:headEnd/>
                <a:tailEnd/>
              </a:ln>
            </p:spPr>
            <p:txBody>
              <a:bodyPr wrap="none" anchor="ctr"/>
              <a:lstStyle/>
              <a:p>
                <a:pPr algn="ctr" eaLnBrk="0" latinLnBrk="0" hangingPunct="0"/>
                <a:r>
                  <a:rPr lang="ko-KR" altLang="en-US">
                    <a:ea typeface="맑은 고딕"/>
                    <a:cs typeface="맑은 고딕"/>
                  </a:rPr>
                  <a:t>양손잡이 남성</a:t>
                </a:r>
              </a:p>
            </p:txBody>
          </p:sp>
        </p:grpSp>
        <p:grpSp>
          <p:nvGrpSpPr>
            <p:cNvPr id="175139" name="Group 148"/>
            <p:cNvGrpSpPr>
              <a:grpSpLocks/>
            </p:cNvGrpSpPr>
            <p:nvPr/>
          </p:nvGrpSpPr>
          <p:grpSpPr bwMode="auto">
            <a:xfrm>
              <a:off x="2560" y="2016"/>
              <a:ext cx="1584" cy="240"/>
              <a:chOff x="720" y="1392"/>
              <a:chExt cx="1584" cy="240"/>
            </a:xfrm>
          </p:grpSpPr>
          <p:sp>
            <p:nvSpPr>
              <p:cNvPr id="175140" name="Rectangle 149"/>
              <p:cNvSpPr>
                <a:spLocks noChangeArrowheads="1"/>
              </p:cNvSpPr>
              <p:nvPr/>
            </p:nvSpPr>
            <p:spPr bwMode="auto">
              <a:xfrm>
                <a:off x="720" y="1392"/>
                <a:ext cx="240" cy="240"/>
              </a:xfrm>
              <a:prstGeom prst="rect">
                <a:avLst/>
              </a:prstGeom>
              <a:noFill/>
              <a:ln w="9525">
                <a:solidFill>
                  <a:schemeClr val="tx1"/>
                </a:solidFill>
                <a:miter lim="800000"/>
                <a:headEnd/>
                <a:tailEnd/>
              </a:ln>
            </p:spPr>
            <p:txBody>
              <a:bodyPr wrap="none" anchor="ctr"/>
              <a:lstStyle/>
              <a:p>
                <a:pPr algn="ctr" eaLnBrk="0" latinLnBrk="0" hangingPunct="0"/>
                <a:r>
                  <a:rPr lang="en-US" altLang="ko-KR">
                    <a:ea typeface="맑은 고딕"/>
                    <a:cs typeface="맑은 고딕"/>
                  </a:rPr>
                  <a:t>?</a:t>
                </a:r>
              </a:p>
            </p:txBody>
          </p:sp>
          <p:sp>
            <p:nvSpPr>
              <p:cNvPr id="175141" name="Rectangle 150"/>
              <p:cNvSpPr>
                <a:spLocks noChangeArrowheads="1"/>
              </p:cNvSpPr>
              <p:nvPr/>
            </p:nvSpPr>
            <p:spPr bwMode="auto">
              <a:xfrm>
                <a:off x="1008" y="1392"/>
                <a:ext cx="1296" cy="240"/>
              </a:xfrm>
              <a:prstGeom prst="rect">
                <a:avLst/>
              </a:prstGeom>
              <a:noFill/>
              <a:ln w="9525">
                <a:solidFill>
                  <a:schemeClr val="tx1"/>
                </a:solidFill>
                <a:miter lim="800000"/>
                <a:headEnd/>
                <a:tailEnd/>
              </a:ln>
            </p:spPr>
            <p:txBody>
              <a:bodyPr wrap="none" anchor="ctr"/>
              <a:lstStyle/>
              <a:p>
                <a:pPr algn="ctr" eaLnBrk="0" latinLnBrk="0" hangingPunct="0"/>
                <a:r>
                  <a:rPr lang="ko-KR" altLang="en-US">
                    <a:ea typeface="맑은 고딕"/>
                    <a:cs typeface="맑은 고딕"/>
                  </a:rPr>
                  <a:t>양손잡이 여성</a:t>
                </a:r>
              </a:p>
            </p:txBody>
          </p:sp>
        </p:grpSp>
      </p:grpSp>
      <p:sp>
        <p:nvSpPr>
          <p:cNvPr id="175107" name="Text Box 197"/>
          <p:cNvSpPr txBox="1">
            <a:spLocks noChangeArrowheads="1"/>
          </p:cNvSpPr>
          <p:nvPr/>
        </p:nvSpPr>
        <p:spPr bwMode="auto">
          <a:xfrm>
            <a:off x="1884362" y="2381070"/>
            <a:ext cx="9547225" cy="369332"/>
          </a:xfrm>
          <a:prstGeom prst="rect">
            <a:avLst/>
          </a:prstGeom>
          <a:noFill/>
          <a:ln w="9525">
            <a:noFill/>
            <a:miter lim="800000"/>
            <a:headEnd/>
            <a:tailEnd/>
          </a:ln>
        </p:spPr>
        <p:txBody>
          <a:bodyPr wrap="square">
            <a:spAutoFit/>
          </a:bodyPr>
          <a:lstStyle/>
          <a:p>
            <a:pPr eaLnBrk="0" latinLnBrk="0" hangingPunct="0">
              <a:spcBef>
                <a:spcPct val="50000"/>
              </a:spcBef>
            </a:pPr>
            <a:r>
              <a:rPr lang="ko-KR" altLang="en-US" dirty="0">
                <a:ea typeface="맑은 고딕"/>
                <a:cs typeface="맑은 고딕"/>
              </a:rPr>
              <a:t>표본의 </a:t>
            </a:r>
            <a:r>
              <a:rPr lang="en-US" altLang="ko-KR" dirty="0">
                <a:ea typeface="맑은 고딕"/>
                <a:cs typeface="맑은 고딕"/>
              </a:rPr>
              <a:t>2,237</a:t>
            </a:r>
            <a:r>
              <a:rPr lang="ko-KR" altLang="en-US" dirty="0">
                <a:ea typeface="맑은 고딕"/>
                <a:cs typeface="맑은 고딕"/>
              </a:rPr>
              <a:t>명이 모집단으로부터 무작위 추출되었다고 가정하고 상자모형 설정</a:t>
            </a:r>
          </a:p>
        </p:txBody>
      </p:sp>
      <p:sp>
        <p:nvSpPr>
          <p:cNvPr id="175109" name="Text Box 200"/>
          <p:cNvSpPr txBox="1">
            <a:spLocks noChangeArrowheads="1"/>
          </p:cNvSpPr>
          <p:nvPr/>
        </p:nvSpPr>
        <p:spPr bwMode="auto">
          <a:xfrm>
            <a:off x="8019415" y="3427050"/>
            <a:ext cx="2133600" cy="641350"/>
          </a:xfrm>
          <a:prstGeom prst="rect">
            <a:avLst/>
          </a:prstGeom>
          <a:noFill/>
          <a:ln w="9525">
            <a:noFill/>
            <a:miter lim="800000"/>
            <a:headEnd/>
            <a:tailEnd/>
          </a:ln>
        </p:spPr>
        <p:txBody>
          <a:bodyPr>
            <a:spAutoFit/>
          </a:bodyPr>
          <a:lstStyle/>
          <a:p>
            <a:pPr eaLnBrk="0" latinLnBrk="0" hangingPunct="0">
              <a:spcBef>
                <a:spcPct val="50000"/>
              </a:spcBef>
            </a:pPr>
            <a:r>
              <a:rPr lang="ko-KR" altLang="en-US" dirty="0">
                <a:ea typeface="맑은 고딕"/>
                <a:cs typeface="맑은 고딕"/>
              </a:rPr>
              <a:t>무작위로 </a:t>
            </a:r>
            <a:r>
              <a:rPr lang="en-US" altLang="ko-KR" dirty="0">
                <a:ea typeface="맑은 고딕"/>
                <a:cs typeface="맑은 고딕"/>
              </a:rPr>
              <a:t>2,237</a:t>
            </a:r>
            <a:r>
              <a:rPr lang="ko-KR" altLang="en-US" dirty="0">
                <a:ea typeface="맑은 고딕"/>
                <a:cs typeface="맑은 고딕"/>
              </a:rPr>
              <a:t>회 </a:t>
            </a:r>
            <a:r>
              <a:rPr lang="ko-KR" altLang="en-US" dirty="0" err="1">
                <a:ea typeface="맑은 고딕"/>
                <a:cs typeface="맑은 고딕"/>
              </a:rPr>
              <a:t>비복원</a:t>
            </a:r>
            <a:r>
              <a:rPr lang="ko-KR" altLang="en-US" dirty="0">
                <a:ea typeface="맑은 고딕"/>
                <a:cs typeface="맑은 고딕"/>
              </a:rPr>
              <a:t> 추출</a:t>
            </a:r>
          </a:p>
        </p:txBody>
      </p:sp>
      <p:graphicFrame>
        <p:nvGraphicFramePr>
          <p:cNvPr id="64747" name="Group 235"/>
          <p:cNvGraphicFramePr>
            <a:graphicFrameLocks noGrp="1"/>
          </p:cNvGraphicFramePr>
          <p:nvPr>
            <p:extLst>
              <p:ext uri="{D42A27DB-BD31-4B8C-83A1-F6EECF244321}">
                <p14:modId xmlns:p14="http://schemas.microsoft.com/office/powerpoint/2010/main" val="430623114"/>
              </p:ext>
            </p:extLst>
          </p:nvPr>
        </p:nvGraphicFramePr>
        <p:xfrm>
          <a:off x="2296886" y="4906601"/>
          <a:ext cx="4495800" cy="1524000"/>
        </p:xfrm>
        <a:graphic>
          <a:graphicData uri="http://schemas.openxmlformats.org/drawingml/2006/table">
            <a:tbl>
              <a:tblPr/>
              <a:tblGrid>
                <a:gridCol w="1498600">
                  <a:extLst>
                    <a:ext uri="{9D8B030D-6E8A-4147-A177-3AD203B41FA5}">
                      <a16:colId xmlns:a16="http://schemas.microsoft.com/office/drawing/2014/main" val="20000"/>
                    </a:ext>
                  </a:extLst>
                </a:gridCol>
                <a:gridCol w="1498600">
                  <a:extLst>
                    <a:ext uri="{9D8B030D-6E8A-4147-A177-3AD203B41FA5}">
                      <a16:colId xmlns:a16="http://schemas.microsoft.com/office/drawing/2014/main" val="20001"/>
                    </a:ext>
                  </a:extLst>
                </a:gridCol>
                <a:gridCol w="1498600">
                  <a:extLst>
                    <a:ext uri="{9D8B030D-6E8A-4147-A177-3AD203B41FA5}">
                      <a16:colId xmlns:a16="http://schemas.microsoft.com/office/drawing/2014/main" val="20002"/>
                    </a:ext>
                  </a:extLst>
                </a:gridCol>
              </a:tblGrid>
              <a:tr h="3714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ko-KR" sz="1800" b="0" i="0" u="none" strike="noStrike" cap="none" normalizeH="0" baseline="0" dirty="0">
                        <a:ln>
                          <a:noFill/>
                        </a:ln>
                        <a:solidFill>
                          <a:schemeClr val="tx1"/>
                        </a:solidFill>
                        <a:effectLst/>
                        <a:latin typeface="+mn-lt"/>
                        <a:ea typeface="굴림" pitchFamily="50" charset="-127"/>
                      </a:endParaRP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남성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여성</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41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mn-lt"/>
                          <a:ea typeface="굴림" pitchFamily="50" charset="-127"/>
                        </a:rPr>
                        <a:t>오른손잡이</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mn-lt"/>
                          <a:ea typeface="굴림" pitchFamily="50" charset="-127"/>
                        </a:rPr>
                        <a:t>934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1,070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41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왼손잡이</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113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92</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41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mn-lt"/>
                          <a:ea typeface="굴림" pitchFamily="50" charset="-127"/>
                        </a:rPr>
                        <a:t>양손잡이</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mn-lt"/>
                          <a:ea typeface="굴림" pitchFamily="50" charset="-127"/>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mn-lt"/>
                          <a:ea typeface="굴림" pitchFamily="50" charset="-127"/>
                        </a:rPr>
                        <a:t>8</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9" name="AutoShape 5"/>
          <p:cNvSpPr>
            <a:spLocks noChangeArrowheads="1"/>
          </p:cNvSpPr>
          <p:nvPr/>
        </p:nvSpPr>
        <p:spPr bwMode="auto">
          <a:xfrm>
            <a:off x="1988544" y="1611552"/>
            <a:ext cx="480414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카이제곱검정을</a:t>
            </a:r>
            <a:r>
              <a:rPr lang="ko-KR" altLang="en-US" b="1" dirty="0"/>
              <a:t> 이용한 확률적 독립의 검정</a:t>
            </a:r>
            <a:endParaRPr lang="en-US" altLang="ko-KR" b="1" dirty="0"/>
          </a:p>
        </p:txBody>
      </p:sp>
    </p:spTree>
    <p:extLst>
      <p:ext uri="{BB962C8B-B14F-4D97-AF65-F5344CB8AC3E}">
        <p14:creationId xmlns:p14="http://schemas.microsoft.com/office/powerpoint/2010/main" val="223218701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676" name="Group 140"/>
          <p:cNvGraphicFramePr>
            <a:graphicFrameLocks noGrp="1"/>
          </p:cNvGraphicFramePr>
          <p:nvPr>
            <p:extLst>
              <p:ext uri="{D42A27DB-BD31-4B8C-83A1-F6EECF244321}">
                <p14:modId xmlns:p14="http://schemas.microsoft.com/office/powerpoint/2010/main" val="1889163147"/>
              </p:ext>
            </p:extLst>
          </p:nvPr>
        </p:nvGraphicFramePr>
        <p:xfrm>
          <a:off x="1881158" y="4272488"/>
          <a:ext cx="6858000" cy="182880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180975">
                <a:tc rowSpan="2">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ko-KR" sz="1800" b="0" i="0" u="none" strike="noStrike" cap="none" normalizeH="0" baseline="0" dirty="0">
                        <a:ln>
                          <a:noFill/>
                        </a:ln>
                        <a:solidFill>
                          <a:schemeClr val="tx1"/>
                        </a:solidFill>
                        <a:effectLst/>
                        <a:latin typeface="굴림" pitchFamily="50" charset="-127"/>
                        <a:ea typeface="굴림" pitchFamily="50" charset="-127"/>
                      </a:endParaRP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관측된 도수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latinLnBrk="1"/>
                      <a:endParaRPr lang="ko-KR" altLang="en-US"/>
                    </a:p>
                  </a:txBody>
                  <a:tcPr/>
                </a:tc>
                <a:tc gridSpan="2">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기대 도수</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latinLnBrk="1"/>
                      <a:endParaRPr lang="ko-KR" altLang="en-US"/>
                    </a:p>
                  </a:txBody>
                  <a:tcPr/>
                </a:tc>
                <a:extLst>
                  <a:ext uri="{0D108BD9-81ED-4DB2-BD59-A6C34878D82A}">
                    <a16:rowId xmlns:a16="http://schemas.microsoft.com/office/drawing/2014/main" val="10000"/>
                  </a:ext>
                </a:extLst>
              </a:tr>
              <a:tr h="319088">
                <a:tc vMerge="1">
                  <a:txBody>
                    <a:bodyPr/>
                    <a:lstStyle/>
                    <a:p>
                      <a:pPr latinLnBrk="1"/>
                      <a:endParaRPr lang="ko-KR"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남성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여성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남성</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여성</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6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오른손잡이</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934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1,070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956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1.048</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319088">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왼손잡이</a:t>
                      </a:r>
                    </a:p>
                  </a:txBody>
                  <a:tcP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굴림" pitchFamily="50" charset="-127"/>
                          <a:ea typeface="굴림" pitchFamily="50" charset="-127"/>
                        </a:rPr>
                        <a:t>113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굴림" pitchFamily="50" charset="-127"/>
                          <a:ea typeface="굴림" pitchFamily="50" charset="-127"/>
                        </a:rPr>
                        <a:t>98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107</a:t>
                      </a:r>
                    </a:p>
                  </a:txBody>
                  <a:tcP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206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양손잡이</a:t>
                      </a:r>
                    </a:p>
                  </a:txBody>
                  <a:tcPr horzOverflow="overflow">
                    <a:lnL cap="flat">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굴림" pitchFamily="50" charset="-127"/>
                          <a:ea typeface="굴림" pitchFamily="50" charset="-127"/>
                        </a:rPr>
                        <a:t>15</a:t>
                      </a:r>
                    </a:p>
                  </a:txBody>
                  <a:tcPr horzOverflow="overflow">
                    <a:lnL w="12700" cap="flat" cmpd="sng" algn="ctr">
                      <a:solidFill>
                        <a:schemeClr val="tx1"/>
                      </a:solidFill>
                      <a:prstDash val="solid"/>
                      <a:round/>
                      <a:headEnd type="none" w="med" len="med"/>
                      <a:tailEnd type="none" w="med" len="med"/>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65677" name="Group 141"/>
          <p:cNvGraphicFramePr>
            <a:graphicFrameLocks noGrp="1"/>
          </p:cNvGraphicFramePr>
          <p:nvPr>
            <p:extLst>
              <p:ext uri="{D42A27DB-BD31-4B8C-83A1-F6EECF244321}">
                <p14:modId xmlns:p14="http://schemas.microsoft.com/office/powerpoint/2010/main" val="642398778"/>
              </p:ext>
            </p:extLst>
          </p:nvPr>
        </p:nvGraphicFramePr>
        <p:xfrm>
          <a:off x="1738282" y="1215263"/>
          <a:ext cx="8534400" cy="2016951"/>
        </p:xfrm>
        <a:graphic>
          <a:graphicData uri="http://schemas.openxmlformats.org/drawingml/2006/table">
            <a:tbl>
              <a:tblPr/>
              <a:tblGrid>
                <a:gridCol w="838200">
                  <a:extLst>
                    <a:ext uri="{9D8B030D-6E8A-4147-A177-3AD203B41FA5}">
                      <a16:colId xmlns:a16="http://schemas.microsoft.com/office/drawing/2014/main" val="20000"/>
                    </a:ext>
                  </a:extLst>
                </a:gridCol>
                <a:gridCol w="3733800">
                  <a:extLst>
                    <a:ext uri="{9D8B030D-6E8A-4147-A177-3AD203B41FA5}">
                      <a16:colId xmlns:a16="http://schemas.microsoft.com/office/drawing/2014/main" val="20001"/>
                    </a:ext>
                  </a:extLst>
                </a:gridCol>
                <a:gridCol w="3962400">
                  <a:extLst>
                    <a:ext uri="{9D8B030D-6E8A-4147-A177-3AD203B41FA5}">
                      <a16:colId xmlns:a16="http://schemas.microsoft.com/office/drawing/2014/main" val="20002"/>
                    </a:ext>
                  </a:extLst>
                </a:gridCol>
              </a:tblGrid>
              <a:tr h="627063">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ko-KR" sz="1800" b="0" i="0" u="none" strike="noStrike" cap="none" normalizeH="0" baseline="0">
                        <a:ln>
                          <a:noFill/>
                        </a:ln>
                        <a:solidFill>
                          <a:schemeClr val="tx1"/>
                        </a:solidFill>
                        <a:effectLst/>
                        <a:latin typeface="+mn-lt"/>
                        <a:ea typeface="굴림" pitchFamily="50" charset="-127"/>
                      </a:endParaRPr>
                    </a:p>
                  </a:txBody>
                  <a:tcPr anchor="ctr" anchorCtr="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성별과 오른손</a:t>
                      </a:r>
                      <a:r>
                        <a:rPr kumimoji="1" lang="en-US" altLang="ko-KR" sz="1800" b="0" i="0" u="none" strike="noStrike" cap="none" normalizeH="0" baseline="0" dirty="0">
                          <a:ln>
                            <a:noFill/>
                          </a:ln>
                          <a:solidFill>
                            <a:schemeClr val="tx1"/>
                          </a:solidFill>
                          <a:effectLst/>
                          <a:latin typeface="+mn-lt"/>
                          <a:ea typeface="굴림" pitchFamily="50" charset="-127"/>
                        </a:rPr>
                        <a:t>/</a:t>
                      </a:r>
                      <a:r>
                        <a:rPr kumimoji="1" lang="ko-KR" altLang="en-US" sz="1800" b="0" i="0" u="none" strike="noStrike" cap="none" normalizeH="0" baseline="0" dirty="0">
                          <a:ln>
                            <a:noFill/>
                          </a:ln>
                          <a:solidFill>
                            <a:schemeClr val="tx1"/>
                          </a:solidFill>
                          <a:effectLst/>
                          <a:latin typeface="+mn-lt"/>
                          <a:ea typeface="굴림" pitchFamily="50" charset="-127"/>
                        </a:rPr>
                        <a:t>왼손</a:t>
                      </a:r>
                      <a:r>
                        <a:rPr kumimoji="1" lang="en-US" altLang="ko-KR" sz="1800" b="0" i="0" u="none" strike="noStrike" cap="none" normalizeH="0" baseline="0" dirty="0">
                          <a:ln>
                            <a:noFill/>
                          </a:ln>
                          <a:solidFill>
                            <a:schemeClr val="tx1"/>
                          </a:solidFill>
                          <a:effectLst/>
                          <a:latin typeface="+mn-lt"/>
                          <a:ea typeface="굴림" pitchFamily="50" charset="-127"/>
                        </a:rPr>
                        <a:t>/</a:t>
                      </a:r>
                      <a:r>
                        <a:rPr kumimoji="1" lang="ko-KR" altLang="en-US" sz="1800" b="0" i="0" u="none" strike="noStrike" cap="none" normalizeH="0" baseline="0" dirty="0">
                          <a:ln>
                            <a:noFill/>
                          </a:ln>
                          <a:solidFill>
                            <a:schemeClr val="tx1"/>
                          </a:solidFill>
                          <a:effectLst/>
                          <a:latin typeface="+mn-lt"/>
                          <a:ea typeface="굴림" pitchFamily="50" charset="-127"/>
                        </a:rPr>
                        <a:t>양손잡이 여부</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mn-lt"/>
                          <a:ea typeface="굴림" pitchFamily="50" charset="-127"/>
                        </a:rPr>
                        <a:t>성별간 오른손</a:t>
                      </a:r>
                      <a:r>
                        <a:rPr kumimoji="1" lang="en-US" altLang="ko-KR" sz="1800" b="0" i="0" u="none" strike="noStrike" cap="none" normalizeH="0" baseline="0">
                          <a:ln>
                            <a:noFill/>
                          </a:ln>
                          <a:solidFill>
                            <a:schemeClr val="tx1"/>
                          </a:solidFill>
                          <a:effectLst/>
                          <a:latin typeface="+mn-lt"/>
                          <a:ea typeface="굴림" pitchFamily="50" charset="-127"/>
                        </a:rPr>
                        <a:t>/</a:t>
                      </a:r>
                      <a:r>
                        <a:rPr kumimoji="1" lang="ko-KR" altLang="en-US" sz="1800" b="0" i="0" u="none" strike="noStrike" cap="none" normalizeH="0" baseline="0">
                          <a:ln>
                            <a:noFill/>
                          </a:ln>
                          <a:solidFill>
                            <a:schemeClr val="tx1"/>
                          </a:solidFill>
                          <a:effectLst/>
                          <a:latin typeface="+mn-lt"/>
                          <a:ea typeface="굴림" pitchFamily="50" charset="-127"/>
                        </a:rPr>
                        <a:t>왼손</a:t>
                      </a:r>
                      <a:r>
                        <a:rPr kumimoji="1" lang="en-US" altLang="ko-KR" sz="1800" b="0" i="0" u="none" strike="noStrike" cap="none" normalizeH="0" baseline="0">
                          <a:ln>
                            <a:noFill/>
                          </a:ln>
                          <a:solidFill>
                            <a:schemeClr val="tx1"/>
                          </a:solidFill>
                          <a:effectLst/>
                          <a:latin typeface="+mn-lt"/>
                          <a:ea typeface="굴림" pitchFamily="50" charset="-127"/>
                        </a:rPr>
                        <a:t>/</a:t>
                      </a:r>
                      <a:r>
                        <a:rPr kumimoji="1" lang="ko-KR" altLang="en-US" sz="1800" b="0" i="0" u="none" strike="noStrike" cap="none" normalizeH="0" baseline="0">
                          <a:ln>
                            <a:noFill/>
                          </a:ln>
                          <a:solidFill>
                            <a:schemeClr val="tx1"/>
                          </a:solidFill>
                          <a:effectLst/>
                          <a:latin typeface="+mn-lt"/>
                          <a:ea typeface="굴림" pitchFamily="50" charset="-127"/>
                        </a:rPr>
                        <a:t>양손잡이 비율차</a:t>
                      </a:r>
                    </a:p>
                  </a:txBody>
                  <a:tcPr anchor="ctr" anchorCtr="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25475">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err="1">
                          <a:ln>
                            <a:noFill/>
                          </a:ln>
                          <a:solidFill>
                            <a:schemeClr val="tx1"/>
                          </a:solidFill>
                          <a:effectLst/>
                          <a:latin typeface="+mn-lt"/>
                          <a:ea typeface="굴림" pitchFamily="50" charset="-127"/>
                        </a:rPr>
                        <a:t>귀무</a:t>
                      </a:r>
                      <a:endParaRPr kumimoji="1" lang="ko-KR" altLang="en-US" sz="1800" b="0" i="0" u="none" strike="noStrike" cap="none" normalizeH="0" baseline="0" dirty="0">
                        <a:ln>
                          <a:noFill/>
                        </a:ln>
                        <a:solidFill>
                          <a:schemeClr val="tx1"/>
                        </a:solidFill>
                        <a:effectLst/>
                        <a:latin typeface="+mn-lt"/>
                        <a:ea typeface="굴림" pitchFamily="50" charset="-127"/>
                      </a:endParaRPr>
                    </a:p>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가설</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서로 독립적이다</a:t>
                      </a:r>
                      <a:r>
                        <a:rPr kumimoji="1" lang="en-US" altLang="ko-KR" sz="1800" b="0" i="0" u="none" strike="noStrike" cap="none" normalizeH="0" baseline="0" dirty="0">
                          <a:ln>
                            <a:noFill/>
                          </a:ln>
                          <a:solidFill>
                            <a:schemeClr val="tx1"/>
                          </a:solidFill>
                          <a:effectLst/>
                          <a:latin typeface="+mn-lt"/>
                          <a:ea typeface="굴림" pitchFamily="50" charset="-127"/>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표본추출 과정에서의 우연이다</a:t>
                      </a:r>
                      <a:r>
                        <a:rPr kumimoji="1" lang="en-US" altLang="ko-KR" sz="1800" b="0" i="0" u="none" strike="noStrike" cap="none" normalizeH="0" baseline="0" dirty="0">
                          <a:ln>
                            <a:noFill/>
                          </a:ln>
                          <a:solidFill>
                            <a:schemeClr val="tx1"/>
                          </a:solidFill>
                          <a:effectLst/>
                          <a:latin typeface="+mn-lt"/>
                          <a:ea typeface="굴림" pitchFamily="50" charset="-127"/>
                        </a:rPr>
                        <a:t>.</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27063">
                <a:tc>
                  <a:txBody>
                    <a:bodyPr/>
                    <a:lstStyle/>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mn-lt"/>
                          <a:ea typeface="굴림" pitchFamily="50" charset="-127"/>
                        </a:rPr>
                        <a:t>대립</a:t>
                      </a:r>
                    </a:p>
                    <a:p>
                      <a:pPr marL="0" marR="0" lvl="0" indent="0" algn="l"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mn-lt"/>
                          <a:ea typeface="굴림" pitchFamily="50" charset="-127"/>
                        </a:rPr>
                        <a:t>가설</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실질적인 관계가 있다</a:t>
                      </a:r>
                      <a:r>
                        <a:rPr kumimoji="1" lang="en-US" altLang="ko-KR" sz="1800" b="0" i="0" u="none" strike="noStrike" cap="none" normalizeH="0" baseline="0" dirty="0">
                          <a:ln>
                            <a:noFill/>
                          </a:ln>
                          <a:solidFill>
                            <a:schemeClr val="tx1"/>
                          </a:solidFill>
                          <a:effectLst/>
                          <a:latin typeface="+mn-lt"/>
                          <a:ea typeface="굴림" pitchFamily="50" charset="-127"/>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mn-lt"/>
                          <a:ea typeface="굴림" pitchFamily="50" charset="-127"/>
                        </a:rPr>
                        <a:t>모집단에서의 실제 차이를 반영한다</a:t>
                      </a:r>
                      <a:r>
                        <a:rPr kumimoji="1" lang="en-US" altLang="ko-KR" sz="1800" b="0" i="0" u="none" strike="noStrike" cap="none" normalizeH="0" baseline="0" dirty="0">
                          <a:ln>
                            <a:noFill/>
                          </a:ln>
                          <a:solidFill>
                            <a:schemeClr val="tx1"/>
                          </a:solidFill>
                          <a:effectLst/>
                          <a:latin typeface="+mn-lt"/>
                          <a:ea typeface="굴림" pitchFamily="50" charset="-127"/>
                        </a:rPr>
                        <a:t>.</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76179" name="Text Box 139"/>
          <p:cNvSpPr txBox="1">
            <a:spLocks noChangeArrowheads="1"/>
          </p:cNvSpPr>
          <p:nvPr/>
        </p:nvSpPr>
        <p:spPr bwMode="auto">
          <a:xfrm>
            <a:off x="1738282" y="3796226"/>
            <a:ext cx="6096000" cy="366713"/>
          </a:xfrm>
          <a:prstGeom prst="rect">
            <a:avLst/>
          </a:prstGeom>
          <a:noFill/>
          <a:ln w="9525">
            <a:noFill/>
            <a:miter lim="800000"/>
            <a:headEnd/>
            <a:tailEnd/>
          </a:ln>
        </p:spPr>
        <p:txBody>
          <a:bodyPr>
            <a:spAutoFit/>
          </a:bodyPr>
          <a:lstStyle/>
          <a:p>
            <a:pPr eaLnBrk="0" latinLnBrk="0" hangingPunct="0">
              <a:spcBef>
                <a:spcPct val="50000"/>
              </a:spcBef>
            </a:pPr>
            <a:r>
              <a:rPr lang="ko-KR" altLang="en-US" dirty="0" err="1">
                <a:ea typeface="맑은 고딕"/>
                <a:cs typeface="맑은 고딕"/>
              </a:rPr>
              <a:t>범주별</a:t>
            </a:r>
            <a:r>
              <a:rPr lang="ko-KR" altLang="en-US" dirty="0">
                <a:ea typeface="맑은 고딕"/>
                <a:cs typeface="맑은 고딕"/>
              </a:rPr>
              <a:t> 관측된 도수와 기대도수 </a:t>
            </a:r>
            <a:r>
              <a:rPr lang="en-US" altLang="ko-KR" dirty="0">
                <a:ea typeface="맑은 고딕"/>
                <a:cs typeface="맑은 고딕"/>
              </a:rPr>
              <a:t>(</a:t>
            </a:r>
            <a:r>
              <a:rPr lang="ko-KR" altLang="en-US" dirty="0">
                <a:ea typeface="맑은 고딕"/>
                <a:cs typeface="맑은 고딕"/>
              </a:rPr>
              <a:t>기대도수는 뒤에서 계산</a:t>
            </a:r>
            <a:r>
              <a:rPr lang="en-US" altLang="ko-KR" dirty="0">
                <a:ea typeface="맑은 고딕"/>
                <a:cs typeface="맑은 고딕"/>
              </a:rPr>
              <a:t>)</a:t>
            </a:r>
          </a:p>
        </p:txBody>
      </p:sp>
      <p:sp>
        <p:nvSpPr>
          <p:cNvPr id="6" name="AutoShape 5"/>
          <p:cNvSpPr>
            <a:spLocks noChangeArrowheads="1"/>
          </p:cNvSpPr>
          <p:nvPr/>
        </p:nvSpPr>
        <p:spPr bwMode="auto">
          <a:xfrm>
            <a:off x="708383" y="422832"/>
            <a:ext cx="4725765"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카이제곱검정을</a:t>
            </a:r>
            <a:r>
              <a:rPr lang="ko-KR" altLang="en-US" b="1" dirty="0"/>
              <a:t> 이용한 확률적 독립의 검정</a:t>
            </a:r>
            <a:endParaRPr lang="en-US" altLang="ko-KR" b="1" dirty="0"/>
          </a:p>
        </p:txBody>
      </p:sp>
    </p:spTree>
    <p:extLst>
      <p:ext uri="{BB962C8B-B14F-4D97-AF65-F5344CB8AC3E}">
        <p14:creationId xmlns:p14="http://schemas.microsoft.com/office/powerpoint/2010/main" val="2661209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1. </a:t>
            </a:r>
            <a:r>
              <a:rPr lang="ko-KR" altLang="en-US" sz="4000" dirty="0">
                <a:latin typeface="나눔고딕" panose="020D0604000000000000" pitchFamily="50" charset="-127"/>
                <a:ea typeface="나눔고딕" panose="020D0604000000000000" pitchFamily="50" charset="-127"/>
              </a:rPr>
              <a:t>단위 변환</a:t>
            </a:r>
          </a:p>
        </p:txBody>
      </p:sp>
      <p:sp>
        <p:nvSpPr>
          <p:cNvPr id="15362" name="Rectangle 3"/>
          <p:cNvSpPr>
            <a:spLocks noGrp="1" noChangeArrowheads="1"/>
          </p:cNvSpPr>
          <p:nvPr>
            <p:ph idx="1"/>
          </p:nvPr>
        </p:nvSpPr>
        <p:spPr>
          <a:xfrm>
            <a:off x="1981200" y="2059632"/>
            <a:ext cx="8363272" cy="4105672"/>
          </a:xfrm>
        </p:spPr>
        <p:txBody>
          <a:bodyPr/>
          <a:lstStyle/>
          <a:p>
            <a:r>
              <a:rPr lang="ko-KR" altLang="en-US" sz="1800" dirty="0">
                <a:latin typeface="나눔고딕" panose="020D0604000000000000" pitchFamily="50" charset="-127"/>
                <a:ea typeface="나눔고딕" panose="020D0604000000000000" pitchFamily="50" charset="-127"/>
              </a:rPr>
              <a:t>사회탐구 과목당 </a:t>
            </a:r>
            <a:r>
              <a:rPr lang="en-US" altLang="ko-KR" sz="1800" dirty="0">
                <a:latin typeface="나눔고딕" panose="020D0604000000000000" pitchFamily="50" charset="-127"/>
                <a:ea typeface="나눔고딕" panose="020D0604000000000000" pitchFamily="50" charset="-127"/>
              </a:rPr>
              <a:t>50</a:t>
            </a:r>
            <a:r>
              <a:rPr lang="ko-KR" altLang="en-US" sz="1800" dirty="0">
                <a:latin typeface="나눔고딕" panose="020D0604000000000000" pitchFamily="50" charset="-127"/>
                <a:ea typeface="나눔고딕" panose="020D0604000000000000" pitchFamily="50" charset="-127"/>
              </a:rPr>
              <a:t>점 </a:t>
            </a:r>
            <a:r>
              <a:rPr lang="en-US" altLang="ko-KR" sz="1800" dirty="0">
                <a:latin typeface="나눔고딕" panose="020D0604000000000000" pitchFamily="50" charset="-127"/>
                <a:ea typeface="나눔고딕" panose="020D0604000000000000" pitchFamily="50" charset="-127"/>
              </a:rPr>
              <a:t>(2</a:t>
            </a:r>
            <a:r>
              <a:rPr lang="ko-KR" altLang="en-US" sz="1800" dirty="0">
                <a:latin typeface="나눔고딕" panose="020D0604000000000000" pitchFamily="50" charset="-127"/>
                <a:ea typeface="나눔고딕" panose="020D0604000000000000" pitchFamily="50" charset="-127"/>
              </a:rPr>
              <a:t>과목</a:t>
            </a:r>
            <a:r>
              <a:rPr lang="en-US" altLang="ko-KR" sz="1800" dirty="0">
                <a:latin typeface="나눔고딕" panose="020D0604000000000000" pitchFamily="50" charset="-127"/>
                <a:ea typeface="나눔고딕" panose="020D0604000000000000" pitchFamily="50" charset="-127"/>
              </a:rPr>
              <a:t>)</a:t>
            </a:r>
            <a:br>
              <a:rPr lang="en-US" altLang="ko-KR" sz="1800" dirty="0">
                <a:latin typeface="나눔고딕" panose="020D0604000000000000" pitchFamily="50" charset="-127"/>
                <a:ea typeface="나눔고딕" panose="020D0604000000000000" pitchFamily="50" charset="-127"/>
              </a:rPr>
            </a:br>
            <a:r>
              <a:rPr lang="ko-KR" altLang="en-US" sz="1800" dirty="0">
                <a:latin typeface="나눔고딕" panose="020D0604000000000000" pitchFamily="50" charset="-127"/>
                <a:ea typeface="나눔고딕" panose="020D0604000000000000" pitchFamily="50" charset="-127"/>
              </a:rPr>
              <a:t>과학탐구 과목당 </a:t>
            </a:r>
            <a:r>
              <a:rPr lang="en-US" altLang="ko-KR" sz="1800" dirty="0">
                <a:latin typeface="나눔고딕" panose="020D0604000000000000" pitchFamily="50" charset="-127"/>
                <a:ea typeface="나눔고딕" panose="020D0604000000000000" pitchFamily="50" charset="-127"/>
              </a:rPr>
              <a:t>50</a:t>
            </a:r>
            <a:r>
              <a:rPr lang="ko-KR" altLang="en-US" sz="1800" dirty="0">
                <a:latin typeface="나눔고딕" panose="020D0604000000000000" pitchFamily="50" charset="-127"/>
                <a:ea typeface="나눔고딕" panose="020D0604000000000000" pitchFamily="50" charset="-127"/>
              </a:rPr>
              <a:t>점 </a:t>
            </a:r>
            <a:r>
              <a:rPr lang="en-US" altLang="ko-KR" sz="1800" dirty="0">
                <a:latin typeface="나눔고딕" panose="020D0604000000000000" pitchFamily="50" charset="-127"/>
                <a:ea typeface="나눔고딕" panose="020D0604000000000000" pitchFamily="50" charset="-127"/>
              </a:rPr>
              <a:t>(2</a:t>
            </a:r>
            <a:r>
              <a:rPr lang="ko-KR" altLang="en-US" sz="1800" dirty="0">
                <a:latin typeface="나눔고딕" panose="020D0604000000000000" pitchFamily="50" charset="-127"/>
                <a:ea typeface="나눔고딕" panose="020D0604000000000000" pitchFamily="50" charset="-127"/>
              </a:rPr>
              <a:t>과목</a:t>
            </a:r>
            <a:r>
              <a:rPr lang="en-US" altLang="ko-KR" sz="1800" dirty="0">
                <a:latin typeface="나눔고딕" panose="020D0604000000000000" pitchFamily="50" charset="-127"/>
                <a:ea typeface="나눔고딕" panose="020D0604000000000000" pitchFamily="50" charset="-127"/>
              </a:rPr>
              <a:t>)</a:t>
            </a:r>
            <a:br>
              <a:rPr lang="ko-KR" altLang="en-US" sz="1800" dirty="0">
                <a:latin typeface="나눔고딕" panose="020D0604000000000000" pitchFamily="50" charset="-127"/>
                <a:ea typeface="나눔고딕" panose="020D0604000000000000" pitchFamily="50" charset="-127"/>
              </a:rPr>
            </a:br>
            <a:endParaRPr lang="ko-KR" altLang="en-US" sz="1800" dirty="0">
              <a:latin typeface="나눔고딕" panose="020D0604000000000000" pitchFamily="50" charset="-127"/>
              <a:ea typeface="나눔고딕" panose="020D0604000000000000" pitchFamily="50" charset="-127"/>
            </a:endParaRPr>
          </a:p>
          <a:p>
            <a:r>
              <a:rPr lang="ko-KR" altLang="en-US" sz="1800" dirty="0">
                <a:latin typeface="나눔고딕" panose="020D0604000000000000" pitchFamily="50" charset="-127"/>
                <a:ea typeface="나눔고딕" panose="020D0604000000000000" pitchFamily="50" charset="-127"/>
              </a:rPr>
              <a:t>언어 </a:t>
            </a:r>
            <a:r>
              <a:rPr lang="en-US" altLang="ko-KR" sz="1800" dirty="0">
                <a:latin typeface="나눔고딕" panose="020D0604000000000000" pitchFamily="50" charset="-127"/>
                <a:ea typeface="나눔고딕" panose="020D0604000000000000" pitchFamily="50" charset="-127"/>
              </a:rPr>
              <a:t>100</a:t>
            </a:r>
            <a:r>
              <a:rPr lang="ko-KR" altLang="en-US" sz="1800" dirty="0">
                <a:latin typeface="나눔고딕" panose="020D0604000000000000" pitchFamily="50" charset="-127"/>
                <a:ea typeface="나눔고딕" panose="020D0604000000000000" pitchFamily="50" charset="-127"/>
              </a:rPr>
              <a:t>점</a:t>
            </a:r>
            <a:br>
              <a:rPr lang="ko-KR" altLang="en-US" sz="1800" dirty="0">
                <a:latin typeface="나눔고딕" panose="020D0604000000000000" pitchFamily="50" charset="-127"/>
                <a:ea typeface="나눔고딕" panose="020D0604000000000000" pitchFamily="50" charset="-127"/>
              </a:rPr>
            </a:br>
            <a:r>
              <a:rPr lang="ko-KR" altLang="en-US" sz="1800" dirty="0">
                <a:latin typeface="나눔고딕" panose="020D0604000000000000" pitchFamily="50" charset="-127"/>
                <a:ea typeface="나눔고딕" panose="020D0604000000000000" pitchFamily="50" charset="-127"/>
              </a:rPr>
              <a:t>수리 </a:t>
            </a:r>
            <a:r>
              <a:rPr lang="en-US" altLang="ko-KR" sz="1800" dirty="0">
                <a:latin typeface="나눔고딕" panose="020D0604000000000000" pitchFamily="50" charset="-127"/>
                <a:ea typeface="나눔고딕" panose="020D0604000000000000" pitchFamily="50" charset="-127"/>
              </a:rPr>
              <a:t>100</a:t>
            </a:r>
            <a:r>
              <a:rPr lang="ko-KR" altLang="en-US" sz="1800" dirty="0">
                <a:latin typeface="나눔고딕" panose="020D0604000000000000" pitchFamily="50" charset="-127"/>
                <a:ea typeface="나눔고딕" panose="020D0604000000000000" pitchFamily="50" charset="-127"/>
              </a:rPr>
              <a:t>점</a:t>
            </a:r>
            <a:br>
              <a:rPr lang="ko-KR" altLang="en-US" sz="1800" dirty="0">
                <a:latin typeface="나눔고딕" panose="020D0604000000000000" pitchFamily="50" charset="-127"/>
                <a:ea typeface="나눔고딕" panose="020D0604000000000000" pitchFamily="50" charset="-127"/>
              </a:rPr>
            </a:br>
            <a:r>
              <a:rPr lang="ko-KR" altLang="en-US" sz="1800" dirty="0">
                <a:latin typeface="나눔고딕" panose="020D0604000000000000" pitchFamily="50" charset="-127"/>
                <a:ea typeface="나눔고딕" panose="020D0604000000000000" pitchFamily="50" charset="-127"/>
              </a:rPr>
              <a:t>외국어 </a:t>
            </a:r>
            <a:r>
              <a:rPr lang="en-US" altLang="ko-KR" sz="1800" dirty="0">
                <a:latin typeface="나눔고딕" panose="020D0604000000000000" pitchFamily="50" charset="-127"/>
                <a:ea typeface="나눔고딕" panose="020D0604000000000000" pitchFamily="50" charset="-127"/>
              </a:rPr>
              <a:t>100</a:t>
            </a:r>
            <a:r>
              <a:rPr lang="ko-KR" altLang="en-US" sz="1800" dirty="0">
                <a:latin typeface="나눔고딕" panose="020D0604000000000000" pitchFamily="50" charset="-127"/>
                <a:ea typeface="나눔고딕" panose="020D0604000000000000" pitchFamily="50" charset="-127"/>
              </a:rPr>
              <a:t>점</a:t>
            </a:r>
          </a:p>
          <a:p>
            <a:endParaRPr lang="en-US" altLang="ko-KR" sz="1800" dirty="0">
              <a:latin typeface="나눔고딕" panose="020D0604000000000000" pitchFamily="50" charset="-127"/>
              <a:ea typeface="나눔고딕" panose="020D0604000000000000" pitchFamily="50" charset="-127"/>
            </a:endParaRPr>
          </a:p>
          <a:p>
            <a:r>
              <a:rPr lang="ko-KR" altLang="en-US" sz="1800" dirty="0">
                <a:latin typeface="나눔고딕" panose="020D0604000000000000" pitchFamily="50" charset="-127"/>
                <a:ea typeface="나눔고딕" panose="020D0604000000000000" pitchFamily="50" charset="-127"/>
              </a:rPr>
              <a:t>사회탐구</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과학탐구 과목당 표준점수</a:t>
            </a:r>
            <a:br>
              <a:rPr lang="ko-KR" altLang="en-US" sz="1800" dirty="0">
                <a:latin typeface="나눔고딕" panose="020D0604000000000000" pitchFamily="50" charset="-127"/>
                <a:ea typeface="나눔고딕" panose="020D0604000000000000" pitchFamily="50" charset="-127"/>
              </a:rPr>
            </a:br>
            <a:endParaRPr lang="ko-KR" altLang="en-US" sz="1800" dirty="0">
              <a:latin typeface="나눔고딕" panose="020D0604000000000000" pitchFamily="50" charset="-127"/>
              <a:ea typeface="나눔고딕" panose="020D0604000000000000" pitchFamily="50" charset="-127"/>
            </a:endParaRPr>
          </a:p>
          <a:p>
            <a:endParaRPr lang="en-US" altLang="ko-KR" sz="1800" dirty="0">
              <a:latin typeface="나눔고딕" panose="020D0604000000000000" pitchFamily="50" charset="-127"/>
              <a:ea typeface="나눔고딕" panose="020D0604000000000000" pitchFamily="50" charset="-127"/>
            </a:endParaRPr>
          </a:p>
          <a:p>
            <a:endParaRPr lang="en-US" altLang="ko-KR" sz="1800" dirty="0">
              <a:latin typeface="나눔고딕" panose="020D0604000000000000" pitchFamily="50" charset="-127"/>
              <a:ea typeface="나눔고딕" panose="020D0604000000000000" pitchFamily="50" charset="-127"/>
            </a:endParaRPr>
          </a:p>
          <a:p>
            <a:r>
              <a:rPr lang="ko-KR" altLang="en-US" sz="1800" dirty="0">
                <a:latin typeface="나눔고딕" panose="020D0604000000000000" pitchFamily="50" charset="-127"/>
                <a:ea typeface="나눔고딕" panose="020D0604000000000000" pitchFamily="50" charset="-127"/>
              </a:rPr>
              <a:t>언어</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수리</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외국어 표준점수</a:t>
            </a:r>
            <a:br>
              <a:rPr lang="ko-KR" altLang="en-US" sz="1800" dirty="0">
                <a:latin typeface="나눔고딕" panose="020D0604000000000000" pitchFamily="50" charset="-127"/>
                <a:ea typeface="나눔고딕" panose="020D0604000000000000" pitchFamily="50" charset="-127"/>
              </a:rPr>
            </a:br>
            <a:endParaRPr lang="en-US" altLang="ko-KR" sz="1800" dirty="0">
              <a:latin typeface="나눔고딕" panose="020D0604000000000000" pitchFamily="50" charset="-127"/>
              <a:ea typeface="나눔고딕" panose="020D0604000000000000" pitchFamily="50" charset="-127"/>
            </a:endParaRPr>
          </a:p>
          <a:p>
            <a:pPr>
              <a:lnSpc>
                <a:spcPct val="150000"/>
              </a:lnSpc>
              <a:buNone/>
            </a:pPr>
            <a:endParaRPr lang="en-US" altLang="ko-KR" sz="1800" dirty="0">
              <a:latin typeface="나눔고딕" panose="020D0604000000000000" pitchFamily="50" charset="-127"/>
              <a:ea typeface="나눔고딕" panose="020D0604000000000000" pitchFamily="50" charset="-127"/>
            </a:endParaRPr>
          </a:p>
        </p:txBody>
      </p:sp>
      <p:graphicFrame>
        <p:nvGraphicFramePr>
          <p:cNvPr id="19458" name="Object 2"/>
          <p:cNvGraphicFramePr>
            <a:graphicFrameLocks noChangeAspect="1"/>
          </p:cNvGraphicFramePr>
          <p:nvPr/>
        </p:nvGraphicFramePr>
        <p:xfrm>
          <a:off x="2495601" y="4653137"/>
          <a:ext cx="2544763" cy="352425"/>
        </p:xfrm>
        <a:graphic>
          <a:graphicData uri="http://schemas.openxmlformats.org/presentationml/2006/ole">
            <mc:AlternateContent xmlns:mc="http://schemas.openxmlformats.org/markup-compatibility/2006">
              <mc:Choice xmlns:v="urn:schemas-microsoft-com:vml" Requires="v">
                <p:oleObj spid="_x0000_s2066" name="수식" r:id="rId3" imgW="1396394" imgH="215806" progId="Equation.3">
                  <p:embed/>
                </p:oleObj>
              </mc:Choice>
              <mc:Fallback>
                <p:oleObj name="수식" r:id="rId3" imgW="1396394" imgH="215806" progId="Equation.3">
                  <p:embed/>
                  <p:pic>
                    <p:nvPicPr>
                      <p:cNvPr id="1945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5601" y="4653137"/>
                        <a:ext cx="2544763" cy="352425"/>
                      </a:xfrm>
                      <a:prstGeom prst="rect">
                        <a:avLst/>
                      </a:prstGeom>
                      <a:solidFill>
                        <a:srgbClr val="CCE0B8"/>
                      </a:solidFill>
                      <a:effectLst>
                        <a:outerShdw dist="89803" dir="2700000" algn="ctr" rotWithShape="0">
                          <a:srgbClr val="7A866E"/>
                        </a:outerShdw>
                      </a:effectLst>
                    </p:spPr>
                  </p:pic>
                </p:oleObj>
              </mc:Fallback>
            </mc:AlternateContent>
          </a:graphicData>
        </a:graphic>
      </p:graphicFrame>
      <p:graphicFrame>
        <p:nvGraphicFramePr>
          <p:cNvPr id="19459" name="Object 3"/>
          <p:cNvGraphicFramePr>
            <a:graphicFrameLocks noChangeAspect="1"/>
          </p:cNvGraphicFramePr>
          <p:nvPr/>
        </p:nvGraphicFramePr>
        <p:xfrm>
          <a:off x="2483496" y="5884888"/>
          <a:ext cx="2892425" cy="352425"/>
        </p:xfrm>
        <a:graphic>
          <a:graphicData uri="http://schemas.openxmlformats.org/presentationml/2006/ole">
            <mc:AlternateContent xmlns:mc="http://schemas.openxmlformats.org/markup-compatibility/2006">
              <mc:Choice xmlns:v="urn:schemas-microsoft-com:vml" Requires="v">
                <p:oleObj spid="_x0000_s2067" name="수식" r:id="rId5" imgW="1586811" imgH="215806" progId="Equation.3">
                  <p:embed/>
                </p:oleObj>
              </mc:Choice>
              <mc:Fallback>
                <p:oleObj name="수식" r:id="rId5" imgW="1586811" imgH="215806" progId="Equation.3">
                  <p:embed/>
                  <p:pic>
                    <p:nvPicPr>
                      <p:cNvPr id="194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496" y="5884888"/>
                        <a:ext cx="2892425" cy="352425"/>
                      </a:xfrm>
                      <a:prstGeom prst="rect">
                        <a:avLst/>
                      </a:prstGeom>
                      <a:solidFill>
                        <a:srgbClr val="CCE0B8"/>
                      </a:solidFill>
                      <a:effectLst>
                        <a:outerShdw dist="89803" dir="2700000" algn="ctr" rotWithShape="0">
                          <a:srgbClr val="7A866E"/>
                        </a:outerShdw>
                      </a:effectLst>
                    </p:spPr>
                  </p:pic>
                </p:oleObj>
              </mc:Fallback>
            </mc:AlternateContent>
          </a:graphicData>
        </a:graphic>
      </p:graphicFrame>
      <p:sp>
        <p:nvSpPr>
          <p:cNvPr id="9" name="AutoShape 4"/>
          <p:cNvSpPr>
            <a:spLocks noChangeArrowheads="1"/>
          </p:cNvSpPr>
          <p:nvPr/>
        </p:nvSpPr>
        <p:spPr bwMode="auto">
          <a:xfrm>
            <a:off x="1750424" y="1525894"/>
            <a:ext cx="189730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latin typeface="나눔고딕" panose="020D0604000000000000" pitchFamily="50" charset="-127"/>
                <a:ea typeface="나눔고딕" panose="020D0604000000000000" pitchFamily="50" charset="-127"/>
              </a:rPr>
              <a:t>수능 표준 점수</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625996586"/>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0" name="Object 2"/>
          <p:cNvGraphicFramePr>
            <a:graphicFrameLocks noChangeAspect="1"/>
          </p:cNvGraphicFramePr>
          <p:nvPr/>
        </p:nvGraphicFramePr>
        <p:xfrm>
          <a:off x="1905001" y="2791668"/>
          <a:ext cx="8328025" cy="708025"/>
        </p:xfrm>
        <a:graphic>
          <a:graphicData uri="http://schemas.openxmlformats.org/presentationml/2006/ole">
            <mc:AlternateContent xmlns:mc="http://schemas.openxmlformats.org/markup-compatibility/2006">
              <mc:Choice xmlns:v="urn:schemas-microsoft-com:vml" Requires="v">
                <p:oleObj spid="_x0000_s52240" name="Equation" r:id="rId3" imgW="5588000" imgH="444500" progId="Equation.3">
                  <p:embed/>
                </p:oleObj>
              </mc:Choice>
              <mc:Fallback>
                <p:oleObj name="Equation" r:id="rId3" imgW="5588000" imgH="444500" progId="Equation.3">
                  <p:embed/>
                  <p:pic>
                    <p:nvPicPr>
                      <p:cNvPr id="11981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1" y="2791668"/>
                        <a:ext cx="8328025"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9813" name="Group 49"/>
          <p:cNvGrpSpPr>
            <a:grpSpLocks/>
          </p:cNvGrpSpPr>
          <p:nvPr/>
        </p:nvGrpSpPr>
        <p:grpSpPr bwMode="auto">
          <a:xfrm>
            <a:off x="1885950" y="2238548"/>
            <a:ext cx="5886450" cy="495300"/>
            <a:chOff x="228" y="1121"/>
            <a:chExt cx="3708" cy="312"/>
          </a:xfrm>
        </p:grpSpPr>
        <p:sp>
          <p:nvSpPr>
            <p:cNvPr id="119851" name="Text Box 47"/>
            <p:cNvSpPr txBox="1">
              <a:spLocks noChangeArrowheads="1"/>
            </p:cNvSpPr>
            <p:nvPr/>
          </p:nvSpPr>
          <p:spPr bwMode="auto">
            <a:xfrm>
              <a:off x="240" y="1200"/>
              <a:ext cx="3696" cy="233"/>
            </a:xfrm>
            <a:prstGeom prst="rect">
              <a:avLst/>
            </a:prstGeom>
            <a:noFill/>
            <a:ln w="9525">
              <a:noFill/>
              <a:miter lim="800000"/>
              <a:headEnd/>
              <a:tailEnd/>
            </a:ln>
          </p:spPr>
          <p:txBody>
            <a:bodyPr>
              <a:spAutoFit/>
            </a:bodyPr>
            <a:lstStyle/>
            <a:p>
              <a:pPr eaLnBrk="0" latinLnBrk="0" hangingPunct="0">
                <a:spcBef>
                  <a:spcPct val="50000"/>
                </a:spcBef>
              </a:pPr>
              <a:r>
                <a:rPr lang="en-US" altLang="ko-KR" dirty="0">
                  <a:ea typeface="맑은 고딕"/>
                  <a:cs typeface="맑은 고딕"/>
                </a:rPr>
                <a:t>    -</a:t>
              </a:r>
              <a:r>
                <a:rPr lang="ko-KR" altLang="en-US" dirty="0">
                  <a:ea typeface="맑은 고딕"/>
                  <a:cs typeface="맑은 고딕"/>
                </a:rPr>
                <a:t>통계량</a:t>
              </a:r>
            </a:p>
          </p:txBody>
        </p:sp>
        <p:graphicFrame>
          <p:nvGraphicFramePr>
            <p:cNvPr id="119811" name="Object 3"/>
            <p:cNvGraphicFramePr>
              <a:graphicFrameLocks noChangeAspect="1"/>
            </p:cNvGraphicFramePr>
            <p:nvPr/>
          </p:nvGraphicFramePr>
          <p:xfrm>
            <a:off x="228" y="1121"/>
            <a:ext cx="271" cy="312"/>
          </p:xfrm>
          <a:graphic>
            <a:graphicData uri="http://schemas.openxmlformats.org/presentationml/2006/ole">
              <mc:AlternateContent xmlns:mc="http://schemas.openxmlformats.org/markup-compatibility/2006">
                <mc:Choice xmlns:v="urn:schemas-microsoft-com:vml" Requires="v">
                  <p:oleObj spid="_x0000_s52241" name="Equation" r:id="rId5" imgW="203112" imgH="228501" progId="Equation.3">
                    <p:embed/>
                  </p:oleObj>
                </mc:Choice>
                <mc:Fallback>
                  <p:oleObj name="Equation" r:id="rId5" imgW="203112" imgH="228501" progId="Equation.3">
                    <p:embed/>
                    <p:pic>
                      <p:nvPicPr>
                        <p:cNvPr id="11981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 y="1121"/>
                          <a:ext cx="271"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6723" name="Group 163"/>
          <p:cNvGraphicFramePr>
            <a:graphicFrameLocks noGrp="1"/>
          </p:cNvGraphicFramePr>
          <p:nvPr/>
        </p:nvGraphicFramePr>
        <p:xfrm>
          <a:off x="1981200" y="4149080"/>
          <a:ext cx="4953000" cy="1676400"/>
        </p:xfrm>
        <a:graphic>
          <a:graphicData uri="http://schemas.openxmlformats.org/drawingml/2006/table">
            <a:tbl>
              <a:tblPr/>
              <a:tblGrid>
                <a:gridCol w="1238250">
                  <a:extLst>
                    <a:ext uri="{9D8B030D-6E8A-4147-A177-3AD203B41FA5}">
                      <a16:colId xmlns:a16="http://schemas.microsoft.com/office/drawing/2014/main" val="20000"/>
                    </a:ext>
                  </a:extLst>
                </a:gridCol>
                <a:gridCol w="1238250">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38250">
                  <a:extLst>
                    <a:ext uri="{9D8B030D-6E8A-4147-A177-3AD203B41FA5}">
                      <a16:colId xmlns:a16="http://schemas.microsoft.com/office/drawing/2014/main" val="20003"/>
                    </a:ext>
                  </a:extLst>
                </a:gridCol>
              </a:tblGrid>
              <a:tr h="279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ko-KR" sz="1600" b="0" i="0" u="none" strike="noStrike" cap="none" normalizeH="0" baseline="0" dirty="0">
                        <a:ln>
                          <a:noFill/>
                        </a:ln>
                        <a:solidFill>
                          <a:schemeClr val="tx1"/>
                        </a:solidFill>
                        <a:effectLst/>
                        <a:latin typeface="굴림" pitchFamily="50" charset="-127"/>
                        <a:ea typeface="굴림" pitchFamily="50" charset="-127"/>
                      </a:endParaRPr>
                    </a:p>
                  </a:txBody>
                  <a:tcPr anchor="ctr" anchorCtr="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600" b="0" i="0" u="none" strike="noStrike" cap="none" normalizeH="0" baseline="0" dirty="0">
                          <a:ln>
                            <a:noFill/>
                          </a:ln>
                          <a:solidFill>
                            <a:schemeClr val="tx1"/>
                          </a:solidFill>
                          <a:effectLst/>
                          <a:latin typeface="굴림" pitchFamily="50" charset="-127"/>
                          <a:ea typeface="굴림" pitchFamily="50" charset="-127"/>
                        </a:rPr>
                        <a:t>남자</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600" b="0" i="0" u="none" strike="noStrike" cap="none" normalizeH="0" baseline="0" dirty="0">
                          <a:ln>
                            <a:noFill/>
                          </a:ln>
                          <a:solidFill>
                            <a:schemeClr val="tx1"/>
                          </a:solidFill>
                          <a:effectLst/>
                          <a:latin typeface="굴림" pitchFamily="50" charset="-127"/>
                          <a:ea typeface="굴림" pitchFamily="50" charset="-127"/>
                        </a:rPr>
                        <a:t>여자</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600" b="0" i="0" u="none" strike="noStrike" cap="none" normalizeH="0" baseline="0" dirty="0">
                          <a:ln>
                            <a:noFill/>
                          </a:ln>
                          <a:solidFill>
                            <a:schemeClr val="tx1"/>
                          </a:solidFill>
                          <a:effectLst/>
                          <a:latin typeface="굴림" pitchFamily="50" charset="-127"/>
                          <a:ea typeface="굴림" pitchFamily="50" charset="-127"/>
                        </a:rPr>
                        <a:t>합</a:t>
                      </a:r>
                    </a:p>
                  </a:txBody>
                  <a:tcPr anchor="ctr" anchorCtr="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9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600" b="0" i="0" u="none" strike="noStrike" cap="none" normalizeH="0" baseline="0" dirty="0">
                          <a:ln>
                            <a:noFill/>
                          </a:ln>
                          <a:solidFill>
                            <a:schemeClr val="tx1"/>
                          </a:solidFill>
                          <a:effectLst/>
                          <a:latin typeface="굴림" pitchFamily="50" charset="-127"/>
                          <a:ea typeface="굴림" pitchFamily="50" charset="-127"/>
                        </a:rPr>
                        <a:t>오른손잡이</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굴림" pitchFamily="50" charset="-127"/>
                          <a:ea typeface="굴림" pitchFamily="50" charset="-127"/>
                        </a:rPr>
                        <a:t>-22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굴림" pitchFamily="50" charset="-127"/>
                          <a:ea typeface="굴림" pitchFamily="50" charset="-127"/>
                        </a:rPr>
                        <a:t>22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굴림" pitchFamily="50" charset="-127"/>
                          <a:ea typeface="굴림" pitchFamily="50" charset="-127"/>
                        </a:rPr>
                        <a:t>0</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988">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600" b="0" i="0" u="none" strike="noStrike" cap="none" normalizeH="0" baseline="0" dirty="0">
                          <a:ln>
                            <a:noFill/>
                          </a:ln>
                          <a:solidFill>
                            <a:schemeClr val="tx1"/>
                          </a:solidFill>
                          <a:effectLst/>
                          <a:latin typeface="굴림" pitchFamily="50" charset="-127"/>
                          <a:ea typeface="굴림" pitchFamily="50" charset="-127"/>
                        </a:rPr>
                        <a:t>왼손잡이</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굴림" pitchFamily="50" charset="-127"/>
                          <a:ea typeface="굴림" pitchFamily="50" charset="-127"/>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굴림" pitchFamily="50" charset="-127"/>
                          <a:ea typeface="굴림" pitchFamily="50" charset="-127"/>
                        </a:rPr>
                        <a:t>-15</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굴림" pitchFamily="50" charset="-127"/>
                          <a:ea typeface="굴림" pitchFamily="50" charset="-127"/>
                        </a:rPr>
                        <a:t>0</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9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600" b="0" i="0" u="none" strike="noStrike" cap="none" normalizeH="0" baseline="0" dirty="0">
                          <a:ln>
                            <a:noFill/>
                          </a:ln>
                          <a:solidFill>
                            <a:schemeClr val="tx1"/>
                          </a:solidFill>
                          <a:effectLst/>
                          <a:latin typeface="굴림" pitchFamily="50" charset="-127"/>
                          <a:ea typeface="굴림" pitchFamily="50" charset="-127"/>
                        </a:rPr>
                        <a:t>양손잡이</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굴림" pitchFamily="50" charset="-127"/>
                          <a:ea typeface="굴림" pitchFamily="50" charset="-127"/>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굴림" pitchFamily="50" charset="-127"/>
                          <a:ea typeface="굴림" pitchFamily="50" charset="-127"/>
                        </a:rPr>
                        <a:t>-7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굴림" pitchFamily="50" charset="-127"/>
                          <a:ea typeface="굴림" pitchFamily="50" charset="-127"/>
                        </a:rPr>
                        <a:t>0</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94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600" b="0" i="0" u="none" strike="noStrike" cap="none" normalizeH="0" baseline="0" dirty="0">
                          <a:ln>
                            <a:noFill/>
                          </a:ln>
                          <a:solidFill>
                            <a:schemeClr val="tx1"/>
                          </a:solidFill>
                          <a:effectLst/>
                          <a:latin typeface="굴림" pitchFamily="50" charset="-127"/>
                          <a:ea typeface="굴림" pitchFamily="50" charset="-127"/>
                        </a:rPr>
                        <a:t>합</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굴림" pitchFamily="50" charset="-127"/>
                          <a:ea typeface="굴림" pitchFamily="50" charset="-127"/>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a:ln>
                            <a:noFill/>
                          </a:ln>
                          <a:solidFill>
                            <a:schemeClr val="tx1"/>
                          </a:solidFill>
                          <a:effectLst/>
                          <a:latin typeface="굴림" pitchFamily="50" charset="-127"/>
                          <a:ea typeface="굴림" pitchFamily="50" charset="-127"/>
                        </a:rPr>
                        <a: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600" b="0" i="0" u="none" strike="noStrike" cap="none" normalizeH="0" baseline="0" dirty="0">
                          <a:ln>
                            <a:noFill/>
                          </a:ln>
                          <a:solidFill>
                            <a:schemeClr val="tx1"/>
                          </a:solidFill>
                          <a:effectLst/>
                          <a:latin typeface="굴림" pitchFamily="50" charset="-127"/>
                          <a:ea typeface="굴림" pitchFamily="50" charset="-127"/>
                        </a:rPr>
                        <a:t>0</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19845" name="Text Box 164"/>
          <p:cNvSpPr txBox="1">
            <a:spLocks noChangeArrowheads="1"/>
          </p:cNvSpPr>
          <p:nvPr/>
        </p:nvSpPr>
        <p:spPr bwMode="auto">
          <a:xfrm>
            <a:off x="1909192" y="3707740"/>
            <a:ext cx="4330824" cy="369332"/>
          </a:xfrm>
          <a:prstGeom prst="rect">
            <a:avLst/>
          </a:prstGeom>
          <a:noFill/>
          <a:ln w="9525">
            <a:noFill/>
            <a:miter lim="800000"/>
            <a:headEnd/>
            <a:tailEnd/>
          </a:ln>
        </p:spPr>
        <p:txBody>
          <a:bodyPr wrap="square">
            <a:spAutoFit/>
          </a:bodyPr>
          <a:lstStyle/>
          <a:p>
            <a:pPr eaLnBrk="0" latinLnBrk="0" hangingPunct="0">
              <a:spcBef>
                <a:spcPct val="50000"/>
              </a:spcBef>
            </a:pPr>
            <a:r>
              <a:rPr lang="ko-KR" altLang="en-US" dirty="0" err="1">
                <a:ea typeface="맑은 고딕"/>
                <a:cs typeface="맑은 고딕"/>
              </a:rPr>
              <a:t>범주별</a:t>
            </a:r>
            <a:r>
              <a:rPr lang="ko-KR" altLang="en-US" dirty="0">
                <a:ea typeface="맑은 고딕"/>
                <a:cs typeface="맑은 고딕"/>
              </a:rPr>
              <a:t> 관측된 도수와 기대도수의 차이</a:t>
            </a:r>
          </a:p>
        </p:txBody>
      </p:sp>
      <p:grpSp>
        <p:nvGrpSpPr>
          <p:cNvPr id="119846" name="Group 169"/>
          <p:cNvGrpSpPr>
            <a:grpSpLocks/>
          </p:cNvGrpSpPr>
          <p:nvPr/>
        </p:nvGrpSpPr>
        <p:grpSpPr bwMode="auto">
          <a:xfrm>
            <a:off x="4495800" y="4391867"/>
            <a:ext cx="2667000" cy="914400"/>
            <a:chOff x="1872" y="2448"/>
            <a:chExt cx="1680" cy="576"/>
          </a:xfrm>
        </p:grpSpPr>
        <p:sp>
          <p:nvSpPr>
            <p:cNvPr id="119849" name="Oval 165"/>
            <p:cNvSpPr>
              <a:spLocks noChangeArrowheads="1"/>
            </p:cNvSpPr>
            <p:nvPr/>
          </p:nvSpPr>
          <p:spPr bwMode="auto">
            <a:xfrm>
              <a:off x="1872" y="2496"/>
              <a:ext cx="768" cy="528"/>
            </a:xfrm>
            <a:prstGeom prst="ellipse">
              <a:avLst/>
            </a:prstGeom>
            <a:noFill/>
            <a:ln w="38100">
              <a:solidFill>
                <a:srgbClr val="FFB219"/>
              </a:solidFill>
              <a:round/>
              <a:headEnd/>
              <a:tailEnd/>
            </a:ln>
          </p:spPr>
          <p:txBody>
            <a:bodyPr wrap="none" anchor="ctr"/>
            <a:lstStyle/>
            <a:p>
              <a:pPr eaLnBrk="0" latinLnBrk="0" hangingPunct="0"/>
              <a:endParaRPr lang="ko-KR" altLang="en-US">
                <a:ea typeface="맑은 고딕"/>
                <a:cs typeface="맑은 고딕"/>
              </a:endParaRPr>
            </a:p>
          </p:txBody>
        </p:sp>
        <p:sp>
          <p:nvSpPr>
            <p:cNvPr id="119850" name="Line 166"/>
            <p:cNvSpPr>
              <a:spLocks noChangeShapeType="1"/>
            </p:cNvSpPr>
            <p:nvPr/>
          </p:nvSpPr>
          <p:spPr bwMode="auto">
            <a:xfrm flipV="1">
              <a:off x="2640" y="2448"/>
              <a:ext cx="912" cy="288"/>
            </a:xfrm>
            <a:prstGeom prst="line">
              <a:avLst/>
            </a:prstGeom>
            <a:noFill/>
            <a:ln w="38100">
              <a:solidFill>
                <a:srgbClr val="FFB219"/>
              </a:solidFill>
              <a:round/>
              <a:headEnd/>
              <a:tailEnd type="triangle" w="med" len="med"/>
            </a:ln>
          </p:spPr>
          <p:txBody>
            <a:bodyPr/>
            <a:lstStyle/>
            <a:p>
              <a:endParaRPr lang="ko-KR" altLang="en-US"/>
            </a:p>
          </p:txBody>
        </p:sp>
      </p:grpSp>
      <p:sp>
        <p:nvSpPr>
          <p:cNvPr id="119847" name="Text Box 167"/>
          <p:cNvSpPr txBox="1">
            <a:spLocks noChangeArrowheads="1"/>
          </p:cNvSpPr>
          <p:nvPr/>
        </p:nvSpPr>
        <p:spPr bwMode="auto">
          <a:xfrm>
            <a:off x="7162800" y="4010867"/>
            <a:ext cx="3124200" cy="1754326"/>
          </a:xfrm>
          <a:prstGeom prst="rect">
            <a:avLst/>
          </a:prstGeom>
          <a:noFill/>
          <a:ln w="9525">
            <a:noFill/>
            <a:miter lim="800000"/>
            <a:headEnd/>
            <a:tailEnd/>
          </a:ln>
        </p:spPr>
        <p:txBody>
          <a:bodyPr>
            <a:spAutoFit/>
          </a:bodyPr>
          <a:lstStyle/>
          <a:p>
            <a:pPr eaLnBrk="0" latinLnBrk="0" hangingPunct="0">
              <a:spcBef>
                <a:spcPct val="50000"/>
              </a:spcBef>
            </a:pPr>
            <a:r>
              <a:rPr lang="ko-KR" altLang="en-US" dirty="0">
                <a:ea typeface="맑은 고딕"/>
                <a:cs typeface="맑은 고딕"/>
              </a:rPr>
              <a:t>두 값만 주어지면 나머지는 저절로 정해진다</a:t>
            </a:r>
            <a:r>
              <a:rPr lang="en-US" altLang="ko-KR" dirty="0">
                <a:ea typeface="맑은 고딕"/>
                <a:cs typeface="맑은 고딕"/>
              </a:rPr>
              <a:t>.</a:t>
            </a:r>
          </a:p>
          <a:p>
            <a:pPr eaLnBrk="0" latinLnBrk="0" hangingPunct="0">
              <a:spcBef>
                <a:spcPct val="50000"/>
              </a:spcBef>
            </a:pPr>
            <a:r>
              <a:rPr lang="en-US" altLang="ko-KR" dirty="0">
                <a:ea typeface="맑은 고딕"/>
                <a:cs typeface="맑은 고딕"/>
              </a:rPr>
              <a:t>6</a:t>
            </a:r>
            <a:r>
              <a:rPr lang="ko-KR" altLang="en-US" dirty="0">
                <a:ea typeface="맑은 고딕"/>
                <a:cs typeface="맑은 고딕"/>
              </a:rPr>
              <a:t>개의 편차 중 단지 </a:t>
            </a:r>
            <a:r>
              <a:rPr lang="en-US" altLang="ko-KR" dirty="0">
                <a:ea typeface="맑은 고딕"/>
                <a:cs typeface="맑은 고딕"/>
              </a:rPr>
              <a:t>2</a:t>
            </a:r>
            <a:r>
              <a:rPr lang="ko-KR" altLang="en-US" dirty="0">
                <a:ea typeface="맑은 고딕"/>
                <a:cs typeface="맑은 고딕"/>
              </a:rPr>
              <a:t>개만이 자유롭다</a:t>
            </a:r>
            <a:r>
              <a:rPr lang="en-US" altLang="ko-KR" dirty="0">
                <a:ea typeface="맑은 고딕"/>
                <a:cs typeface="맑은 고딕"/>
              </a:rPr>
              <a:t>.</a:t>
            </a:r>
          </a:p>
          <a:p>
            <a:pPr eaLnBrk="0" latinLnBrk="0" hangingPunct="0">
              <a:spcBef>
                <a:spcPct val="50000"/>
              </a:spcBef>
            </a:pPr>
            <a:r>
              <a:rPr lang="ko-KR" altLang="en-US" dirty="0">
                <a:ea typeface="맑은 고딕"/>
                <a:cs typeface="맑은 고딕"/>
              </a:rPr>
              <a:t>자유도 </a:t>
            </a:r>
            <a:r>
              <a:rPr lang="en-US" altLang="ko-KR" dirty="0">
                <a:ea typeface="맑은 고딕"/>
                <a:cs typeface="맑은 고딕"/>
              </a:rPr>
              <a:t>= (3-1)</a:t>
            </a:r>
            <a:r>
              <a:rPr lang="en-US" altLang="ko-KR" dirty="0">
                <a:ea typeface="맑은 고딕"/>
                <a:cs typeface="맑은 고딕"/>
                <a:sym typeface="Symbol" pitchFamily="18" charset="2"/>
              </a:rPr>
              <a:t>(2-1) = 2</a:t>
            </a:r>
            <a:endParaRPr lang="en-US" altLang="ko-KR" dirty="0">
              <a:ea typeface="맑은 고딕"/>
              <a:cs typeface="맑은 고딕"/>
            </a:endParaRPr>
          </a:p>
        </p:txBody>
      </p:sp>
      <p:sp>
        <p:nvSpPr>
          <p:cNvPr id="119848" name="Rectangle 168"/>
          <p:cNvSpPr>
            <a:spLocks noChangeArrowheads="1"/>
          </p:cNvSpPr>
          <p:nvPr/>
        </p:nvSpPr>
        <p:spPr bwMode="auto">
          <a:xfrm rot="5400000">
            <a:off x="5753100" y="2550367"/>
            <a:ext cx="685800" cy="7696200"/>
          </a:xfrm>
          <a:prstGeom prst="rect">
            <a:avLst/>
          </a:prstGeom>
          <a:noFill/>
          <a:ln w="9525">
            <a:noFill/>
            <a:miter lim="800000"/>
            <a:headEnd/>
            <a:tailEnd/>
          </a:ln>
          <a:effectLst>
            <a:prstShdw prst="shdw17" dist="107763" dir="2700000">
              <a:srgbClr val="7A7A99"/>
            </a:prstShdw>
          </a:effectLst>
        </p:spPr>
        <p:txBody>
          <a:bodyPr rot="10800000" vert="eaVert" wrap="none" anchor="ctr"/>
          <a:lstStyle/>
          <a:p>
            <a:pPr eaLnBrk="0" latinLnBrk="0" hangingPunct="0"/>
            <a:r>
              <a:rPr lang="en-US" altLang="ko-KR" i="1" dirty="0" err="1">
                <a:ea typeface="맑은 고딕"/>
                <a:cs typeface="맑은 고딕"/>
                <a:sym typeface="Symbol" pitchFamily="18" charset="2"/>
              </a:rPr>
              <a:t>m</a:t>
            </a:r>
            <a:r>
              <a:rPr lang="en-US" altLang="ko-KR" dirty="0" err="1">
                <a:ea typeface="맑은 고딕"/>
                <a:cs typeface="맑은 고딕"/>
                <a:sym typeface="Symbol" pitchFamily="18" charset="2"/>
              </a:rPr>
              <a:t></a:t>
            </a:r>
            <a:r>
              <a:rPr lang="en-US" altLang="ko-KR" i="1" dirty="0" err="1">
                <a:ea typeface="맑은 고딕"/>
                <a:cs typeface="맑은 고딕"/>
                <a:sym typeface="Symbol" pitchFamily="18" charset="2"/>
              </a:rPr>
              <a:t>n</a:t>
            </a:r>
            <a:r>
              <a:rPr lang="en-US" altLang="ko-KR" dirty="0">
                <a:ea typeface="맑은 고딕"/>
                <a:cs typeface="맑은 고딕"/>
                <a:sym typeface="Symbol" pitchFamily="18" charset="2"/>
              </a:rPr>
              <a:t> </a:t>
            </a:r>
            <a:r>
              <a:rPr lang="ko-KR" altLang="en-US" dirty="0">
                <a:ea typeface="맑은 고딕"/>
                <a:cs typeface="맑은 고딕"/>
                <a:sym typeface="Symbol" pitchFamily="18" charset="2"/>
              </a:rPr>
              <a:t>표에서 독립성을 검정할 때</a:t>
            </a:r>
            <a:r>
              <a:rPr lang="en-US" altLang="ko-KR" dirty="0">
                <a:ea typeface="맑은 고딕"/>
                <a:cs typeface="맑은 고딕"/>
                <a:sym typeface="Symbol" pitchFamily="18" charset="2"/>
              </a:rPr>
              <a:t>, </a:t>
            </a:r>
            <a:r>
              <a:rPr lang="ko-KR" altLang="en-US" dirty="0">
                <a:ea typeface="맑은 고딕"/>
                <a:cs typeface="맑은 고딕"/>
                <a:sym typeface="Symbol" pitchFamily="18" charset="2"/>
              </a:rPr>
              <a:t>독립성 외에 확률에 대해 다른 아무런 </a:t>
            </a:r>
          </a:p>
          <a:p>
            <a:pPr eaLnBrk="0" latinLnBrk="0" hangingPunct="0">
              <a:lnSpc>
                <a:spcPct val="150000"/>
              </a:lnSpc>
              <a:spcBef>
                <a:spcPts val="24"/>
              </a:spcBef>
            </a:pPr>
            <a:r>
              <a:rPr lang="ko-KR" altLang="en-US" dirty="0">
                <a:ea typeface="맑은 고딕"/>
                <a:cs typeface="맑은 고딕"/>
                <a:sym typeface="Symbol" pitchFamily="18" charset="2"/>
              </a:rPr>
              <a:t>제약도 없으면 </a:t>
            </a:r>
            <a:r>
              <a:rPr lang="ko-KR" altLang="en-US" dirty="0" err="1">
                <a:ea typeface="맑은 고딕"/>
                <a:cs typeface="맑은 고딕"/>
                <a:sym typeface="Symbol" pitchFamily="18" charset="2"/>
              </a:rPr>
              <a:t>자유도는</a:t>
            </a:r>
            <a:r>
              <a:rPr lang="ko-KR" altLang="en-US" dirty="0">
                <a:ea typeface="맑은 고딕"/>
                <a:cs typeface="맑은 고딕"/>
                <a:sym typeface="Symbol" pitchFamily="18" charset="2"/>
              </a:rPr>
              <a:t> </a:t>
            </a:r>
            <a:r>
              <a:rPr lang="en-US" altLang="ko-KR" dirty="0">
                <a:ea typeface="맑은 고딕"/>
                <a:cs typeface="맑은 고딕"/>
                <a:sym typeface="Symbol" pitchFamily="18" charset="2"/>
              </a:rPr>
              <a:t>(</a:t>
            </a:r>
            <a:r>
              <a:rPr lang="en-US" altLang="ko-KR" i="1" dirty="0">
                <a:ea typeface="맑은 고딕"/>
                <a:cs typeface="맑은 고딕"/>
                <a:sym typeface="Symbol" pitchFamily="18" charset="2"/>
              </a:rPr>
              <a:t>m</a:t>
            </a:r>
            <a:r>
              <a:rPr lang="en-US" altLang="ko-KR" dirty="0">
                <a:ea typeface="맑은 고딕"/>
                <a:cs typeface="맑은 고딕"/>
                <a:sym typeface="Symbol" pitchFamily="18" charset="2"/>
              </a:rPr>
              <a:t>-1)(</a:t>
            </a:r>
            <a:r>
              <a:rPr lang="en-US" altLang="ko-KR" i="1" dirty="0">
                <a:ea typeface="맑은 고딕"/>
                <a:cs typeface="맑은 고딕"/>
                <a:sym typeface="Symbol" pitchFamily="18" charset="2"/>
              </a:rPr>
              <a:t>n</a:t>
            </a:r>
            <a:r>
              <a:rPr lang="en-US" altLang="ko-KR" dirty="0">
                <a:ea typeface="맑은 고딕"/>
                <a:cs typeface="맑은 고딕"/>
                <a:sym typeface="Symbol" pitchFamily="18" charset="2"/>
              </a:rPr>
              <a:t>-1)</a:t>
            </a:r>
            <a:r>
              <a:rPr lang="ko-KR" altLang="en-US" dirty="0">
                <a:ea typeface="맑은 고딕"/>
                <a:cs typeface="맑은 고딕"/>
                <a:sym typeface="Symbol" pitchFamily="18" charset="2"/>
              </a:rPr>
              <a:t>이 된다</a:t>
            </a:r>
            <a:r>
              <a:rPr lang="en-US" altLang="ko-KR" dirty="0">
                <a:ea typeface="맑은 고딕"/>
                <a:cs typeface="맑은 고딕"/>
                <a:sym typeface="Symbol" pitchFamily="18" charset="2"/>
              </a:rPr>
              <a:t>.</a:t>
            </a:r>
            <a:endParaRPr lang="en-US" altLang="ko-KR" dirty="0">
              <a:ea typeface="맑은 고딕"/>
              <a:cs typeface="맑은 고딕"/>
            </a:endParaRPr>
          </a:p>
        </p:txBody>
      </p:sp>
      <p:sp>
        <p:nvSpPr>
          <p:cNvPr id="15" name="AutoShape 5"/>
          <p:cNvSpPr>
            <a:spLocks noChangeArrowheads="1"/>
          </p:cNvSpPr>
          <p:nvPr/>
        </p:nvSpPr>
        <p:spPr bwMode="auto">
          <a:xfrm>
            <a:off x="1988543" y="1611552"/>
            <a:ext cx="4725765"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카이제곱검정을</a:t>
            </a:r>
            <a:r>
              <a:rPr lang="ko-KR" altLang="en-US" b="1" dirty="0"/>
              <a:t> 이용한 확률적 독립의 검정</a:t>
            </a:r>
            <a:endParaRPr lang="en-US" altLang="ko-KR" b="1" dirty="0"/>
          </a:p>
        </p:txBody>
      </p:sp>
    </p:spTree>
    <p:extLst>
      <p:ext uri="{BB962C8B-B14F-4D97-AF65-F5344CB8AC3E}">
        <p14:creationId xmlns:p14="http://schemas.microsoft.com/office/powerpoint/2010/main" val="415313639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7" name="Picture 68"/>
          <p:cNvPicPr>
            <a:picLocks noChangeAspect="1" noChangeArrowheads="1"/>
          </p:cNvPicPr>
          <p:nvPr/>
        </p:nvPicPr>
        <p:blipFill>
          <a:blip r:embed="rId2" cstate="print"/>
          <a:srcRect/>
          <a:stretch>
            <a:fillRect/>
          </a:stretch>
        </p:blipFill>
        <p:spPr bwMode="auto">
          <a:xfrm>
            <a:off x="3051176" y="3128778"/>
            <a:ext cx="4238625" cy="1752600"/>
          </a:xfrm>
          <a:prstGeom prst="rect">
            <a:avLst/>
          </a:prstGeom>
          <a:noFill/>
          <a:ln w="9525">
            <a:noFill/>
            <a:miter lim="800000"/>
            <a:headEnd/>
            <a:tailEnd/>
          </a:ln>
        </p:spPr>
      </p:pic>
      <p:sp>
        <p:nvSpPr>
          <p:cNvPr id="178178" name="Oval 61"/>
          <p:cNvSpPr>
            <a:spLocks noChangeArrowheads="1"/>
          </p:cNvSpPr>
          <p:nvPr/>
        </p:nvSpPr>
        <p:spPr bwMode="auto">
          <a:xfrm>
            <a:off x="6240016" y="4525778"/>
            <a:ext cx="914400" cy="609600"/>
          </a:xfrm>
          <a:prstGeom prst="ellipse">
            <a:avLst/>
          </a:prstGeom>
          <a:noFill/>
          <a:ln w="25400">
            <a:solidFill>
              <a:schemeClr val="tx1"/>
            </a:solidFill>
            <a:round/>
            <a:headEnd/>
            <a:tailEnd/>
          </a:ln>
        </p:spPr>
        <p:txBody>
          <a:bodyPr wrap="none" anchor="ctr"/>
          <a:lstStyle/>
          <a:p>
            <a:pPr eaLnBrk="0" latinLnBrk="0" hangingPunct="0"/>
            <a:endParaRPr lang="ko-KR" altLang="en-US">
              <a:ea typeface="맑은 고딕"/>
              <a:cs typeface="맑은 고딕"/>
            </a:endParaRPr>
          </a:p>
        </p:txBody>
      </p:sp>
      <p:sp>
        <p:nvSpPr>
          <p:cNvPr id="178180" name="Text Box 47"/>
          <p:cNvSpPr txBox="1">
            <a:spLocks noChangeArrowheads="1"/>
          </p:cNvSpPr>
          <p:nvPr/>
        </p:nvSpPr>
        <p:spPr bwMode="auto">
          <a:xfrm>
            <a:off x="1905000" y="2417578"/>
            <a:ext cx="5867400" cy="369332"/>
          </a:xfrm>
          <a:prstGeom prst="rect">
            <a:avLst/>
          </a:prstGeom>
          <a:noFill/>
          <a:ln w="9525">
            <a:noFill/>
            <a:miter lim="800000"/>
            <a:headEnd/>
            <a:tailEnd/>
          </a:ln>
        </p:spPr>
        <p:txBody>
          <a:bodyPr>
            <a:spAutoFit/>
          </a:bodyPr>
          <a:lstStyle/>
          <a:p>
            <a:pPr eaLnBrk="0" latinLnBrk="0" hangingPunct="0">
              <a:spcBef>
                <a:spcPct val="50000"/>
              </a:spcBef>
            </a:pPr>
            <a:r>
              <a:rPr lang="en-US" altLang="ko-KR" i="1" dirty="0">
                <a:ea typeface="맑은 고딕"/>
                <a:cs typeface="맑은 고딕"/>
              </a:rPr>
              <a:t> p</a:t>
            </a:r>
            <a:r>
              <a:rPr lang="en-US" altLang="ko-KR" dirty="0">
                <a:ea typeface="맑은 고딕"/>
                <a:cs typeface="맑은 고딕"/>
              </a:rPr>
              <a:t>-</a:t>
            </a:r>
            <a:r>
              <a:rPr lang="ko-KR" altLang="en-US" dirty="0">
                <a:ea typeface="맑은 고딕"/>
                <a:cs typeface="맑은 고딕"/>
              </a:rPr>
              <a:t>값</a:t>
            </a:r>
          </a:p>
        </p:txBody>
      </p:sp>
      <p:sp>
        <p:nvSpPr>
          <p:cNvPr id="178181" name="Text Box 53"/>
          <p:cNvSpPr txBox="1">
            <a:spLocks noChangeArrowheads="1"/>
          </p:cNvSpPr>
          <p:nvPr/>
        </p:nvSpPr>
        <p:spPr bwMode="auto">
          <a:xfrm>
            <a:off x="4295800" y="2793643"/>
            <a:ext cx="2895600" cy="366713"/>
          </a:xfrm>
          <a:prstGeom prst="rect">
            <a:avLst/>
          </a:prstGeom>
          <a:noFill/>
          <a:ln w="9525">
            <a:noFill/>
            <a:miter lim="800000"/>
            <a:headEnd/>
            <a:tailEnd/>
          </a:ln>
        </p:spPr>
        <p:txBody>
          <a:bodyPr>
            <a:spAutoFit/>
          </a:bodyPr>
          <a:lstStyle/>
          <a:p>
            <a:pPr eaLnBrk="0" latinLnBrk="0" hangingPunct="0">
              <a:spcBef>
                <a:spcPct val="50000"/>
              </a:spcBef>
            </a:pPr>
            <a:r>
              <a:rPr lang="ko-KR" altLang="en-US" dirty="0">
                <a:ea typeface="맑은 고딕"/>
                <a:cs typeface="맑은 고딕"/>
              </a:rPr>
              <a:t>자유도 </a:t>
            </a:r>
            <a:r>
              <a:rPr lang="en-US" altLang="ko-KR" dirty="0">
                <a:ea typeface="맑은 고딕"/>
                <a:cs typeface="맑은 고딕"/>
              </a:rPr>
              <a:t>2</a:t>
            </a:r>
            <a:r>
              <a:rPr lang="ko-KR" altLang="en-US" dirty="0">
                <a:ea typeface="맑은 고딕"/>
                <a:cs typeface="맑은 고딕"/>
              </a:rPr>
              <a:t>의 </a:t>
            </a:r>
            <a:r>
              <a:rPr lang="ko-KR" altLang="en-US" i="1" dirty="0">
                <a:ea typeface="맑은 고딕"/>
                <a:cs typeface="맑은 고딕"/>
                <a:sym typeface="Symbol" pitchFamily="18" charset="2"/>
              </a:rPr>
              <a:t></a:t>
            </a:r>
            <a:r>
              <a:rPr lang="en-US" altLang="ko-KR" i="1" baseline="30000" dirty="0">
                <a:ea typeface="맑은 고딕"/>
                <a:cs typeface="맑은 고딕"/>
                <a:sym typeface="Symbol" pitchFamily="18" charset="2"/>
              </a:rPr>
              <a:t>2</a:t>
            </a:r>
            <a:r>
              <a:rPr lang="en-US" altLang="ko-KR" dirty="0">
                <a:ea typeface="맑은 고딕"/>
                <a:cs typeface="맑은 고딕"/>
              </a:rPr>
              <a:t>-</a:t>
            </a:r>
            <a:r>
              <a:rPr lang="ko-KR" altLang="en-US" dirty="0">
                <a:ea typeface="맑은 고딕"/>
                <a:cs typeface="맑은 고딕"/>
              </a:rPr>
              <a:t>분포곡선</a:t>
            </a:r>
          </a:p>
        </p:txBody>
      </p:sp>
      <p:sp>
        <p:nvSpPr>
          <p:cNvPr id="178182" name="Text Box 56"/>
          <p:cNvSpPr txBox="1">
            <a:spLocks noChangeArrowheads="1"/>
          </p:cNvSpPr>
          <p:nvPr/>
        </p:nvSpPr>
        <p:spPr bwMode="auto">
          <a:xfrm>
            <a:off x="6248400" y="4779778"/>
            <a:ext cx="457200" cy="336550"/>
          </a:xfrm>
          <a:prstGeom prst="rect">
            <a:avLst/>
          </a:prstGeom>
          <a:noFill/>
          <a:ln w="9525">
            <a:noFill/>
            <a:miter lim="800000"/>
            <a:headEnd/>
            <a:tailEnd/>
          </a:ln>
        </p:spPr>
        <p:txBody>
          <a:bodyPr>
            <a:spAutoFit/>
          </a:bodyPr>
          <a:lstStyle/>
          <a:p>
            <a:pPr eaLnBrk="0" latinLnBrk="0" hangingPunct="0">
              <a:spcBef>
                <a:spcPct val="50000"/>
              </a:spcBef>
            </a:pPr>
            <a:r>
              <a:rPr lang="en-US" altLang="ko-KR" sz="1600" b="1">
                <a:ea typeface="맑은 고딕"/>
                <a:cs typeface="맑은 고딕"/>
              </a:rPr>
              <a:t>12</a:t>
            </a:r>
          </a:p>
        </p:txBody>
      </p:sp>
      <p:grpSp>
        <p:nvGrpSpPr>
          <p:cNvPr id="178183" name="Group 69"/>
          <p:cNvGrpSpPr>
            <a:grpSpLocks/>
          </p:cNvGrpSpPr>
          <p:nvPr/>
        </p:nvGrpSpPr>
        <p:grpSpPr bwMode="auto">
          <a:xfrm>
            <a:off x="8328248" y="4593842"/>
            <a:ext cx="1320800" cy="377826"/>
            <a:chOff x="4320" y="2480"/>
            <a:chExt cx="832" cy="238"/>
          </a:xfrm>
        </p:grpSpPr>
        <p:sp>
          <p:nvSpPr>
            <p:cNvPr id="178186" name="Text Box 57"/>
            <p:cNvSpPr txBox="1">
              <a:spLocks noChangeArrowheads="1"/>
            </p:cNvSpPr>
            <p:nvPr/>
          </p:nvSpPr>
          <p:spPr bwMode="auto">
            <a:xfrm>
              <a:off x="4624" y="2480"/>
              <a:ext cx="528" cy="231"/>
            </a:xfrm>
            <a:prstGeom prst="rect">
              <a:avLst/>
            </a:prstGeom>
            <a:noFill/>
            <a:ln w="9525">
              <a:noFill/>
              <a:miter lim="800000"/>
              <a:headEnd/>
              <a:tailEnd/>
            </a:ln>
          </p:spPr>
          <p:txBody>
            <a:bodyPr>
              <a:spAutoFit/>
            </a:bodyPr>
            <a:lstStyle/>
            <a:p>
              <a:pPr eaLnBrk="0" latinLnBrk="0" hangingPunct="0">
                <a:spcBef>
                  <a:spcPct val="50000"/>
                </a:spcBef>
              </a:pPr>
              <a:r>
                <a:rPr lang="en-US" altLang="ko-KR" dirty="0">
                  <a:ea typeface="맑은 고딕"/>
                  <a:cs typeface="맑은 고딕"/>
                  <a:sym typeface="Symbol" pitchFamily="18" charset="2"/>
                </a:rPr>
                <a:t>0.</a:t>
              </a:r>
              <a:r>
                <a:rPr lang="en-US" altLang="ko-KR" dirty="0">
                  <a:ea typeface="맑은 고딕"/>
                  <a:cs typeface="맑은 고딕"/>
                </a:rPr>
                <a:t>2%</a:t>
              </a:r>
            </a:p>
          </p:txBody>
        </p:sp>
        <p:sp>
          <p:nvSpPr>
            <p:cNvPr id="178187" name="Text Box 58"/>
            <p:cNvSpPr txBox="1">
              <a:spLocks noChangeArrowheads="1"/>
            </p:cNvSpPr>
            <p:nvPr/>
          </p:nvSpPr>
          <p:spPr bwMode="auto">
            <a:xfrm>
              <a:off x="4320" y="2485"/>
              <a:ext cx="528" cy="233"/>
            </a:xfrm>
            <a:prstGeom prst="rect">
              <a:avLst/>
            </a:prstGeom>
            <a:noFill/>
            <a:ln w="9525">
              <a:noFill/>
              <a:miter lim="800000"/>
              <a:headEnd/>
              <a:tailEnd/>
            </a:ln>
          </p:spPr>
          <p:txBody>
            <a:bodyPr>
              <a:spAutoFit/>
            </a:bodyPr>
            <a:lstStyle/>
            <a:p>
              <a:pPr eaLnBrk="0" latinLnBrk="0" hangingPunct="0">
                <a:spcBef>
                  <a:spcPct val="50000"/>
                </a:spcBef>
                <a:buFont typeface="Wingdings" pitchFamily="2" charset="2"/>
                <a:buNone/>
              </a:pPr>
              <a:r>
                <a:rPr lang="en-US" altLang="ko-KR" i="1">
                  <a:ea typeface="맑은 고딕"/>
                  <a:cs typeface="맑은 고딕"/>
                </a:rPr>
                <a:t>p</a:t>
              </a:r>
              <a:r>
                <a:rPr lang="en-US" altLang="ko-KR">
                  <a:ea typeface="맑은 고딕"/>
                  <a:cs typeface="맑은 고딕"/>
                </a:rPr>
                <a:t>-</a:t>
              </a:r>
              <a:r>
                <a:rPr lang="ko-KR" altLang="en-US">
                  <a:ea typeface="맑은 고딕"/>
                  <a:cs typeface="맑은 고딕"/>
                </a:rPr>
                <a:t>값</a:t>
              </a:r>
            </a:p>
          </p:txBody>
        </p:sp>
      </p:grpSp>
      <p:sp>
        <p:nvSpPr>
          <p:cNvPr id="178184" name="Line 62"/>
          <p:cNvSpPr>
            <a:spLocks noChangeShapeType="1"/>
          </p:cNvSpPr>
          <p:nvPr/>
        </p:nvSpPr>
        <p:spPr bwMode="auto">
          <a:xfrm>
            <a:off x="7239000" y="4809866"/>
            <a:ext cx="990600" cy="0"/>
          </a:xfrm>
          <a:prstGeom prst="line">
            <a:avLst/>
          </a:prstGeom>
          <a:noFill/>
          <a:ln w="25400">
            <a:solidFill>
              <a:schemeClr val="tx1"/>
            </a:solidFill>
            <a:round/>
            <a:headEnd/>
            <a:tailEnd type="triangle" w="med" len="med"/>
          </a:ln>
        </p:spPr>
        <p:txBody>
          <a:bodyPr/>
          <a:lstStyle/>
          <a:p>
            <a:endParaRPr lang="ko-KR" altLang="en-US"/>
          </a:p>
        </p:txBody>
      </p:sp>
      <p:sp>
        <p:nvSpPr>
          <p:cNvPr id="178185" name="Text Box 63"/>
          <p:cNvSpPr txBox="1">
            <a:spLocks noChangeArrowheads="1"/>
          </p:cNvSpPr>
          <p:nvPr/>
        </p:nvSpPr>
        <p:spPr bwMode="auto">
          <a:xfrm>
            <a:off x="2019300" y="5236978"/>
            <a:ext cx="8153400" cy="1285288"/>
          </a:xfrm>
          <a:prstGeom prst="rect">
            <a:avLst/>
          </a:prstGeom>
          <a:noFill/>
          <a:ln w="9525">
            <a:noFill/>
            <a:miter lim="800000"/>
            <a:headEnd/>
            <a:tailEnd/>
          </a:ln>
        </p:spPr>
        <p:txBody>
          <a:bodyPr>
            <a:spAutoFit/>
          </a:bodyPr>
          <a:lstStyle/>
          <a:p>
            <a:pPr eaLnBrk="0" latinLnBrk="0" hangingPunct="0">
              <a:lnSpc>
                <a:spcPct val="150000"/>
              </a:lnSpc>
              <a:spcBef>
                <a:spcPts val="24"/>
              </a:spcBef>
            </a:pPr>
            <a:r>
              <a:rPr lang="ko-KR" altLang="en-US" dirty="0">
                <a:ea typeface="맑은 고딕"/>
                <a:cs typeface="맑은 고딕"/>
              </a:rPr>
              <a:t>자유도 </a:t>
            </a:r>
            <a:r>
              <a:rPr lang="en-US" altLang="ko-KR" dirty="0">
                <a:ea typeface="맑은 고딕"/>
                <a:cs typeface="맑은 고딕"/>
              </a:rPr>
              <a:t>2</a:t>
            </a:r>
            <a:r>
              <a:rPr lang="ko-KR" altLang="en-US" dirty="0">
                <a:ea typeface="맑은 고딕"/>
                <a:cs typeface="맑은 고딕"/>
              </a:rPr>
              <a:t>인 </a:t>
            </a:r>
            <a:r>
              <a:rPr lang="ko-KR" altLang="en-US" i="1" dirty="0">
                <a:ea typeface="맑은 고딕"/>
                <a:cs typeface="맑은 고딕"/>
                <a:sym typeface="Symbol" pitchFamily="18" charset="2"/>
              </a:rPr>
              <a:t></a:t>
            </a:r>
            <a:r>
              <a:rPr lang="en-US" altLang="ko-KR" i="1" baseline="30000" dirty="0">
                <a:ea typeface="맑은 고딕"/>
                <a:cs typeface="맑은 고딕"/>
                <a:sym typeface="Symbol" pitchFamily="18" charset="2"/>
              </a:rPr>
              <a:t>2</a:t>
            </a:r>
            <a:r>
              <a:rPr lang="en-US" altLang="ko-KR" dirty="0">
                <a:ea typeface="맑은 고딕"/>
                <a:cs typeface="맑은 고딕"/>
              </a:rPr>
              <a:t>-</a:t>
            </a:r>
            <a:r>
              <a:rPr lang="ko-KR" altLang="en-US" dirty="0">
                <a:ea typeface="맑은 고딕"/>
                <a:cs typeface="맑은 고딕"/>
              </a:rPr>
              <a:t>분포곡선에서 </a:t>
            </a:r>
            <a:r>
              <a:rPr lang="en-US" altLang="ko-KR" dirty="0">
                <a:ea typeface="맑은 고딕"/>
                <a:cs typeface="맑은 고딕"/>
              </a:rPr>
              <a:t>12 </a:t>
            </a:r>
            <a:r>
              <a:rPr lang="ko-KR" altLang="en-US" dirty="0">
                <a:ea typeface="맑은 고딕"/>
                <a:cs typeface="맑은 고딕"/>
              </a:rPr>
              <a:t>오른쪽의 면적인  </a:t>
            </a:r>
            <a:r>
              <a:rPr lang="en-US" altLang="ko-KR" i="1" dirty="0">
                <a:ea typeface="맑은 고딕"/>
                <a:cs typeface="맑은 고딕"/>
              </a:rPr>
              <a:t>p</a:t>
            </a:r>
            <a:r>
              <a:rPr lang="en-US" altLang="ko-KR" dirty="0">
                <a:ea typeface="맑은 고딕"/>
                <a:cs typeface="맑은 고딕"/>
              </a:rPr>
              <a:t>-</a:t>
            </a:r>
            <a:r>
              <a:rPr lang="ko-KR" altLang="en-US" dirty="0">
                <a:ea typeface="맑은 고딕"/>
                <a:cs typeface="맑은 고딕"/>
              </a:rPr>
              <a:t>값은 </a:t>
            </a:r>
            <a:r>
              <a:rPr lang="en-US" altLang="ko-KR" dirty="0">
                <a:ea typeface="맑은 고딕"/>
                <a:cs typeface="맑은 고딕"/>
              </a:rPr>
              <a:t>0.2%</a:t>
            </a:r>
            <a:r>
              <a:rPr lang="ko-KR" altLang="en-US" dirty="0">
                <a:ea typeface="맑은 고딕"/>
                <a:cs typeface="맑은 고딕"/>
              </a:rPr>
              <a:t>이다</a:t>
            </a:r>
            <a:r>
              <a:rPr lang="en-US" altLang="ko-KR" dirty="0">
                <a:ea typeface="맑은 고딕"/>
                <a:cs typeface="맑은 고딕"/>
              </a:rPr>
              <a:t>.            </a:t>
            </a:r>
            <a:r>
              <a:rPr lang="ko-KR" altLang="en-US" dirty="0">
                <a:ea typeface="맑은 고딕"/>
                <a:cs typeface="맑은 고딕"/>
              </a:rPr>
              <a:t>따라서 </a:t>
            </a:r>
            <a:r>
              <a:rPr lang="ko-KR" altLang="en-US" dirty="0" err="1">
                <a:ea typeface="맑은 고딕"/>
                <a:cs typeface="맑은 고딕"/>
              </a:rPr>
              <a:t>귀무가설</a:t>
            </a:r>
            <a:r>
              <a:rPr lang="ko-KR" altLang="en-US" dirty="0">
                <a:ea typeface="맑은 고딕"/>
                <a:cs typeface="맑은 고딕"/>
              </a:rPr>
              <a:t> 기각</a:t>
            </a:r>
            <a:r>
              <a:rPr lang="en-US" altLang="ko-KR" dirty="0">
                <a:ea typeface="맑은 고딕"/>
                <a:cs typeface="맑은 고딕"/>
              </a:rPr>
              <a:t>.</a:t>
            </a:r>
          </a:p>
          <a:p>
            <a:pPr marL="376238" indent="-376238" eaLnBrk="0" latinLnBrk="0" hangingPunct="0">
              <a:lnSpc>
                <a:spcPct val="150000"/>
              </a:lnSpc>
              <a:spcBef>
                <a:spcPts val="24"/>
              </a:spcBef>
            </a:pPr>
            <a:r>
              <a:rPr lang="ko-KR" altLang="en-US" dirty="0">
                <a:ea typeface="맑은 고딕"/>
                <a:cs typeface="맑은 고딕"/>
                <a:sym typeface="Wingdings" pitchFamily="2" charset="2"/>
              </a:rPr>
              <a:t>성별과 왼손잡이 여부는 서로 독립이 아니라고 판정한다</a:t>
            </a:r>
            <a:r>
              <a:rPr lang="en-US" altLang="ko-KR" dirty="0">
                <a:ea typeface="맑은 고딕"/>
                <a:cs typeface="맑은 고딕"/>
                <a:sym typeface="Wingdings" pitchFamily="2" charset="2"/>
              </a:rPr>
              <a:t>.</a:t>
            </a:r>
            <a:endParaRPr lang="en-US" altLang="ko-KR" dirty="0">
              <a:ea typeface="맑은 고딕"/>
              <a:cs typeface="맑은 고딕"/>
            </a:endParaRPr>
          </a:p>
        </p:txBody>
      </p:sp>
      <p:sp>
        <p:nvSpPr>
          <p:cNvPr id="13" name="AutoShape 5"/>
          <p:cNvSpPr>
            <a:spLocks noChangeArrowheads="1"/>
          </p:cNvSpPr>
          <p:nvPr/>
        </p:nvSpPr>
        <p:spPr bwMode="auto">
          <a:xfrm>
            <a:off x="1988544" y="1611552"/>
            <a:ext cx="47170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t>카이제곱검정을</a:t>
            </a:r>
            <a:r>
              <a:rPr lang="ko-KR" altLang="en-US" b="1" dirty="0"/>
              <a:t> 이용한 확률적 독립의 검정</a:t>
            </a:r>
            <a:endParaRPr lang="en-US" altLang="ko-KR" b="1" dirty="0"/>
          </a:p>
        </p:txBody>
      </p:sp>
    </p:spTree>
    <p:extLst>
      <p:ext uri="{BB962C8B-B14F-4D97-AF65-F5344CB8AC3E}">
        <p14:creationId xmlns:p14="http://schemas.microsoft.com/office/powerpoint/2010/main" val="737686445"/>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756" name="Group 148"/>
          <p:cNvGraphicFramePr>
            <a:graphicFrameLocks noGrp="1"/>
          </p:cNvGraphicFramePr>
          <p:nvPr>
            <p:extLst>
              <p:ext uri="{D42A27DB-BD31-4B8C-83A1-F6EECF244321}">
                <p14:modId xmlns:p14="http://schemas.microsoft.com/office/powerpoint/2010/main" val="1975715052"/>
              </p:ext>
            </p:extLst>
          </p:nvPr>
        </p:nvGraphicFramePr>
        <p:xfrm>
          <a:off x="1310640" y="1490276"/>
          <a:ext cx="8229600" cy="2194560"/>
        </p:xfrm>
        <a:graphic>
          <a:graphicData uri="http://schemas.openxmlformats.org/drawingml/2006/table">
            <a:tbl>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180975">
                <a:tc rowSpan="2">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endParaRPr kumimoji="1" lang="ko-KR" altLang="ko-KR" sz="1800" b="0" i="0" u="none" strike="noStrike" cap="none" normalizeH="0" baseline="0" dirty="0">
                        <a:ln>
                          <a:noFill/>
                        </a:ln>
                        <a:solidFill>
                          <a:schemeClr val="tx1"/>
                        </a:solidFill>
                        <a:effectLst/>
                        <a:latin typeface="굴림" pitchFamily="50" charset="-127"/>
                        <a:ea typeface="굴림" pitchFamily="50" charset="-127"/>
                      </a:endParaRPr>
                    </a:p>
                  </a:txBody>
                  <a:tcPr anchor="ctr" anchorCtr="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관측된 도수</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latinLnBrk="1"/>
                      <a:endParaRPr lang="ko-KR" altLang="en-US"/>
                    </a:p>
                  </a:txBody>
                  <a:tcPr/>
                </a:tc>
                <a:tc rowSpan="2">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비율</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기대 도수</a:t>
                      </a:r>
                    </a:p>
                  </a:txBody>
                  <a:tcPr anchor="ctr" anchorCtr="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latinLnBrk="1"/>
                      <a:endParaRPr lang="ko-KR" altLang="en-US"/>
                    </a:p>
                  </a:txBody>
                  <a:tcPr/>
                </a:tc>
                <a:extLst>
                  <a:ext uri="{0D108BD9-81ED-4DB2-BD59-A6C34878D82A}">
                    <a16:rowId xmlns:a16="http://schemas.microsoft.com/office/drawing/2014/main" val="10000"/>
                  </a:ext>
                </a:extLst>
              </a:tr>
              <a:tr h="319088">
                <a:tc vMerge="1">
                  <a:txBody>
                    <a:bodyPr/>
                    <a:lstStyle/>
                    <a:p>
                      <a:pPr latinLnBrk="1"/>
                      <a:endParaRPr lang="ko-KR"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남성</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여성</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latinLnBrk="1"/>
                      <a:endParaRPr lang="ko-KR"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남성</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dirty="0">
                          <a:ln>
                            <a:noFill/>
                          </a:ln>
                          <a:solidFill>
                            <a:schemeClr val="tx1"/>
                          </a:solidFill>
                          <a:effectLst/>
                          <a:latin typeface="굴림" pitchFamily="50" charset="-127"/>
                          <a:ea typeface="굴림" pitchFamily="50" charset="-127"/>
                        </a:rPr>
                        <a:t>여성</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6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오른손잡이</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934</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1,070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89.6%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956</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1,048</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r h="319088">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왼손잡이</a:t>
                      </a:r>
                    </a:p>
                  </a:txBody>
                  <a:tcPr anchor="ctr" anchorCtr="1"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113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92</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9.1%</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98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107</a:t>
                      </a:r>
                    </a:p>
                  </a:txBody>
                  <a:tcPr anchor="ctr" anchorCtr="1"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206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양손잡이</a:t>
                      </a:r>
                    </a:p>
                  </a:txBody>
                  <a:tcPr anchor="ctr" anchorCtr="1"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20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8</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굴림" pitchFamily="50" charset="-127"/>
                          <a:ea typeface="굴림" pitchFamily="50" charset="-127"/>
                        </a:rPr>
                        <a:t>13</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15</a:t>
                      </a:r>
                    </a:p>
                  </a:txBody>
                  <a:tcPr anchor="ctr" anchorCtr="1" horzOverflow="overflow">
                    <a:lnL w="12700" cap="flat" cmpd="sng" algn="ctr">
                      <a:solidFill>
                        <a:schemeClr val="tx1"/>
                      </a:solidFill>
                      <a:prstDash val="solid"/>
                      <a:round/>
                      <a:headEnd type="none" w="med" len="med"/>
                      <a:tailEnd type="none" w="med" len="med"/>
                    </a:lnL>
                    <a:lnR cap="flat">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67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ko-KR" altLang="en-US" sz="1800" b="0" i="0" u="none" strike="noStrike" cap="none" normalizeH="0" baseline="0">
                          <a:ln>
                            <a:noFill/>
                          </a:ln>
                          <a:solidFill>
                            <a:schemeClr val="tx1"/>
                          </a:solidFill>
                          <a:effectLst/>
                          <a:latin typeface="굴림" pitchFamily="50" charset="-127"/>
                          <a:ea typeface="굴림" pitchFamily="50" charset="-127"/>
                        </a:rPr>
                        <a:t>합</a:t>
                      </a: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굴림" pitchFamily="50" charset="-127"/>
                          <a:ea typeface="굴림" pitchFamily="50" charset="-127"/>
                        </a:rPr>
                        <a:t>1,067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1,170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100%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a:ln>
                            <a:noFill/>
                          </a:ln>
                          <a:solidFill>
                            <a:schemeClr val="tx1"/>
                          </a:solidFill>
                          <a:effectLst/>
                          <a:latin typeface="굴림" pitchFamily="50" charset="-127"/>
                          <a:ea typeface="굴림" pitchFamily="50" charset="-127"/>
                        </a:rPr>
                        <a:t>1,067</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800" b="0" i="0" u="none" strike="noStrike" cap="none" normalizeH="0" baseline="0" dirty="0">
                          <a:ln>
                            <a:noFill/>
                          </a:ln>
                          <a:solidFill>
                            <a:schemeClr val="tx1"/>
                          </a:solidFill>
                          <a:effectLst/>
                          <a:latin typeface="굴림" pitchFamily="50" charset="-127"/>
                          <a:ea typeface="굴림" pitchFamily="50" charset="-127"/>
                        </a:rPr>
                        <a:t>1,170</a:t>
                      </a:r>
                    </a:p>
                  </a:txBody>
                  <a:tcPr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79246" name="Oval 149"/>
          <p:cNvSpPr>
            <a:spLocks noChangeArrowheads="1"/>
          </p:cNvSpPr>
          <p:nvPr/>
        </p:nvSpPr>
        <p:spPr bwMode="auto">
          <a:xfrm>
            <a:off x="5577840" y="2144400"/>
            <a:ext cx="990600" cy="533400"/>
          </a:xfrm>
          <a:prstGeom prst="ellipse">
            <a:avLst/>
          </a:prstGeom>
          <a:noFill/>
          <a:ln w="38100">
            <a:solidFill>
              <a:schemeClr val="tx1"/>
            </a:solidFill>
            <a:round/>
            <a:headEnd/>
            <a:tailEnd/>
          </a:ln>
        </p:spPr>
        <p:txBody>
          <a:bodyPr wrap="none" anchor="ctr"/>
          <a:lstStyle/>
          <a:p>
            <a:pPr eaLnBrk="0" latinLnBrk="0" hangingPunct="0"/>
            <a:endParaRPr lang="ko-KR" altLang="en-US">
              <a:ea typeface="맑은 고딕"/>
              <a:cs typeface="맑은 고딕"/>
            </a:endParaRPr>
          </a:p>
        </p:txBody>
      </p:sp>
      <p:sp>
        <p:nvSpPr>
          <p:cNvPr id="179247" name="Line 150"/>
          <p:cNvSpPr>
            <a:spLocks noChangeShapeType="1"/>
          </p:cNvSpPr>
          <p:nvPr/>
        </p:nvSpPr>
        <p:spPr bwMode="auto">
          <a:xfrm flipH="1">
            <a:off x="4917440" y="2649200"/>
            <a:ext cx="885900" cy="1689760"/>
          </a:xfrm>
          <a:prstGeom prst="line">
            <a:avLst/>
          </a:prstGeom>
          <a:noFill/>
          <a:ln w="38100">
            <a:solidFill>
              <a:schemeClr val="tx1"/>
            </a:solidFill>
            <a:round/>
            <a:headEnd/>
            <a:tailEnd type="triangle" w="med" len="med"/>
          </a:ln>
        </p:spPr>
        <p:txBody>
          <a:bodyPr/>
          <a:lstStyle/>
          <a:p>
            <a:endParaRPr lang="ko-KR" altLang="en-US"/>
          </a:p>
        </p:txBody>
      </p:sp>
      <p:sp>
        <p:nvSpPr>
          <p:cNvPr id="179248" name="Text Box 151"/>
          <p:cNvSpPr txBox="1">
            <a:spLocks noChangeArrowheads="1"/>
          </p:cNvSpPr>
          <p:nvPr/>
        </p:nvSpPr>
        <p:spPr bwMode="auto">
          <a:xfrm>
            <a:off x="2055440" y="4134024"/>
            <a:ext cx="7924800" cy="1285288"/>
          </a:xfrm>
          <a:prstGeom prst="rect">
            <a:avLst/>
          </a:prstGeom>
          <a:noFill/>
          <a:ln w="9525">
            <a:noFill/>
            <a:miter lim="800000"/>
            <a:headEnd/>
            <a:tailEnd/>
          </a:ln>
        </p:spPr>
        <p:txBody>
          <a:bodyPr>
            <a:spAutoFit/>
          </a:bodyPr>
          <a:lstStyle/>
          <a:p>
            <a:pPr eaLnBrk="0" latinLnBrk="0" hangingPunct="0">
              <a:lnSpc>
                <a:spcPct val="150000"/>
              </a:lnSpc>
              <a:spcBef>
                <a:spcPts val="24"/>
              </a:spcBef>
            </a:pPr>
            <a:r>
              <a:rPr lang="en-US" altLang="ko-KR" dirty="0">
                <a:ea typeface="맑은 고딕"/>
                <a:cs typeface="맑은 고딕"/>
              </a:rPr>
              <a:t>(934+1,070)/2,237 </a:t>
            </a:r>
            <a:r>
              <a:rPr lang="en-US" altLang="ko-KR" dirty="0">
                <a:ea typeface="맑은 고딕"/>
                <a:cs typeface="맑은 고딕"/>
                <a:sym typeface="Symbol" pitchFamily="18" charset="2"/>
              </a:rPr>
              <a:t> 89.6% </a:t>
            </a:r>
          </a:p>
          <a:p>
            <a:pPr eaLnBrk="0" latinLnBrk="0" hangingPunct="0">
              <a:lnSpc>
                <a:spcPct val="150000"/>
              </a:lnSpc>
              <a:spcBef>
                <a:spcPts val="24"/>
              </a:spcBef>
            </a:pPr>
            <a:r>
              <a:rPr lang="ko-KR" altLang="en-US" dirty="0">
                <a:ea typeface="맑은 고딕"/>
                <a:cs typeface="맑은 고딕"/>
                <a:sym typeface="Symbol" pitchFamily="18" charset="2"/>
              </a:rPr>
              <a:t>만약 성별과 오른손잡이라는 특성이 독립이면</a:t>
            </a:r>
            <a:r>
              <a:rPr lang="en-US" altLang="ko-KR" dirty="0">
                <a:ea typeface="맑은 고딕"/>
                <a:cs typeface="맑은 고딕"/>
                <a:sym typeface="Symbol" pitchFamily="18" charset="2"/>
              </a:rPr>
              <a:t>, </a:t>
            </a:r>
            <a:r>
              <a:rPr lang="ko-KR" altLang="en-US" dirty="0">
                <a:ea typeface="맑은 고딕"/>
                <a:cs typeface="맑은 고딕"/>
                <a:sym typeface="Symbol" pitchFamily="18" charset="2"/>
              </a:rPr>
              <a:t>오른손잡이 남성의 수는 남성 </a:t>
            </a:r>
            <a:r>
              <a:rPr lang="en-US" altLang="ko-KR" dirty="0">
                <a:ea typeface="맑은 고딕"/>
                <a:cs typeface="맑은 고딕"/>
                <a:sym typeface="Symbol" pitchFamily="18" charset="2"/>
              </a:rPr>
              <a:t>1,067</a:t>
            </a:r>
            <a:r>
              <a:rPr lang="ko-KR" altLang="en-US" dirty="0">
                <a:ea typeface="맑은 고딕"/>
                <a:cs typeface="맑은 고딕"/>
                <a:sym typeface="Symbol" pitchFamily="18" charset="2"/>
              </a:rPr>
              <a:t>명의 </a:t>
            </a:r>
            <a:r>
              <a:rPr lang="en-US" altLang="ko-KR" dirty="0">
                <a:ea typeface="맑은 고딕"/>
                <a:cs typeface="맑은 고딕"/>
                <a:sym typeface="Symbol" pitchFamily="18" charset="2"/>
              </a:rPr>
              <a:t>89.6%</a:t>
            </a:r>
            <a:r>
              <a:rPr lang="ko-KR" altLang="en-US" dirty="0">
                <a:ea typeface="맑은 고딕"/>
                <a:cs typeface="맑은 고딕"/>
                <a:sym typeface="Symbol" pitchFamily="18" charset="2"/>
              </a:rPr>
              <a:t>인 약 </a:t>
            </a:r>
            <a:r>
              <a:rPr lang="en-US" altLang="ko-KR" dirty="0">
                <a:ea typeface="맑은 고딕"/>
                <a:cs typeface="맑은 고딕"/>
                <a:sym typeface="Symbol" pitchFamily="18" charset="2"/>
              </a:rPr>
              <a:t>956</a:t>
            </a:r>
            <a:r>
              <a:rPr lang="ko-KR" altLang="en-US" dirty="0">
                <a:ea typeface="맑은 고딕"/>
                <a:cs typeface="맑은 고딕"/>
                <a:sym typeface="Symbol" pitchFamily="18" charset="2"/>
              </a:rPr>
              <a:t>명일 것으로 기대된다</a:t>
            </a:r>
            <a:r>
              <a:rPr lang="en-US" altLang="ko-KR" dirty="0">
                <a:ea typeface="맑은 고딕"/>
                <a:cs typeface="맑은 고딕"/>
                <a:sym typeface="Symbol" pitchFamily="18" charset="2"/>
              </a:rPr>
              <a:t>.</a:t>
            </a:r>
          </a:p>
        </p:txBody>
      </p:sp>
      <p:sp>
        <p:nvSpPr>
          <p:cNvPr id="179249" name="Text Box 152"/>
          <p:cNvSpPr txBox="1">
            <a:spLocks noChangeArrowheads="1"/>
          </p:cNvSpPr>
          <p:nvPr/>
        </p:nvSpPr>
        <p:spPr bwMode="auto">
          <a:xfrm>
            <a:off x="2055440" y="5634820"/>
            <a:ext cx="9577760" cy="923330"/>
          </a:xfrm>
          <a:prstGeom prst="rect">
            <a:avLst/>
          </a:prstGeom>
          <a:noFill/>
          <a:ln w="9525">
            <a:noFill/>
            <a:miter lim="800000"/>
            <a:headEnd/>
            <a:tailEnd/>
          </a:ln>
        </p:spPr>
        <p:txBody>
          <a:bodyPr wrap="square">
            <a:spAutoFit/>
          </a:bodyPr>
          <a:lstStyle/>
          <a:p>
            <a:pPr eaLnBrk="0" latinLnBrk="0" hangingPunct="0">
              <a:lnSpc>
                <a:spcPct val="150000"/>
              </a:lnSpc>
              <a:spcBef>
                <a:spcPts val="24"/>
              </a:spcBef>
            </a:pPr>
            <a:r>
              <a:rPr lang="ko-KR" altLang="en-US" dirty="0">
                <a:ea typeface="맑은 고딕"/>
                <a:cs typeface="맑은 고딕"/>
              </a:rPr>
              <a:t>이런 식으로 표본자료와 </a:t>
            </a:r>
            <a:r>
              <a:rPr lang="ko-KR" altLang="en-US" dirty="0" err="1">
                <a:ea typeface="맑은 고딕"/>
                <a:cs typeface="맑은 고딕"/>
              </a:rPr>
              <a:t>귀무가설</a:t>
            </a:r>
            <a:r>
              <a:rPr lang="ko-KR" altLang="en-US" dirty="0">
                <a:ea typeface="맑은 고딕"/>
                <a:cs typeface="맑은 고딕"/>
              </a:rPr>
              <a:t> 모두 이용하여 기대도수를 도출한다</a:t>
            </a:r>
            <a:r>
              <a:rPr lang="en-US" altLang="ko-KR" dirty="0">
                <a:ea typeface="맑은 고딕"/>
                <a:cs typeface="맑은 고딕"/>
              </a:rPr>
              <a:t>. </a:t>
            </a:r>
          </a:p>
          <a:p>
            <a:pPr eaLnBrk="0" latinLnBrk="0" hangingPunct="0">
              <a:lnSpc>
                <a:spcPct val="150000"/>
              </a:lnSpc>
              <a:spcBef>
                <a:spcPts val="24"/>
              </a:spcBef>
            </a:pPr>
            <a:r>
              <a:rPr lang="ko-KR" altLang="en-US" dirty="0">
                <a:ea typeface="맑은 고딕"/>
                <a:cs typeface="맑은 고딕"/>
              </a:rPr>
              <a:t>추정을 해서 </a:t>
            </a:r>
            <a:r>
              <a:rPr lang="ko-KR" altLang="en-US" dirty="0" err="1">
                <a:ea typeface="맑은 고딕"/>
                <a:cs typeface="맑은 고딕"/>
              </a:rPr>
              <a:t>기대도수</a:t>
            </a:r>
            <a:r>
              <a:rPr lang="en-US" altLang="ko-KR" dirty="0">
                <a:ea typeface="맑은 고딕"/>
                <a:cs typeface="맑은 고딕"/>
              </a:rPr>
              <a:t>(</a:t>
            </a:r>
            <a:r>
              <a:rPr lang="ko-KR" altLang="en-US" dirty="0">
                <a:ea typeface="맑은 고딕"/>
                <a:cs typeface="맑은 고딕"/>
              </a:rPr>
              <a:t>추정된 </a:t>
            </a:r>
            <a:r>
              <a:rPr lang="ko-KR" altLang="en-US" dirty="0" err="1">
                <a:ea typeface="맑은 고딕"/>
                <a:cs typeface="맑은 고딕"/>
              </a:rPr>
              <a:t>기대도수</a:t>
            </a:r>
            <a:r>
              <a:rPr lang="en-US" altLang="ko-KR" dirty="0">
                <a:ea typeface="맑은 고딕"/>
                <a:cs typeface="맑은 고딕"/>
              </a:rPr>
              <a:t>)</a:t>
            </a:r>
            <a:r>
              <a:rPr lang="ko-KR" altLang="en-US" dirty="0">
                <a:ea typeface="맑은 고딕"/>
                <a:cs typeface="맑은 고딕"/>
              </a:rPr>
              <a:t>를 구하기 때문에 자유도가 많이 줄어든 것</a:t>
            </a:r>
            <a:endParaRPr lang="en-US" altLang="ko-KR" dirty="0">
              <a:ea typeface="맑은 고딕"/>
              <a:cs typeface="맑은 고딕"/>
            </a:endParaRPr>
          </a:p>
        </p:txBody>
      </p:sp>
      <p:sp>
        <p:nvSpPr>
          <p:cNvPr id="8" name="AutoShape 5"/>
          <p:cNvSpPr>
            <a:spLocks noChangeArrowheads="1"/>
          </p:cNvSpPr>
          <p:nvPr/>
        </p:nvSpPr>
        <p:spPr bwMode="auto">
          <a:xfrm>
            <a:off x="1329367" y="594710"/>
            <a:ext cx="532398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t>확률적 독립의 가정 하에서 기대도수 구하는 방법</a:t>
            </a:r>
            <a:endParaRPr lang="en-US" altLang="ko-KR" b="1" dirty="0"/>
          </a:p>
        </p:txBody>
      </p:sp>
    </p:spTree>
    <p:extLst>
      <p:ext uri="{BB962C8B-B14F-4D97-AF65-F5344CB8AC3E}">
        <p14:creationId xmlns:p14="http://schemas.microsoft.com/office/powerpoint/2010/main" val="1692348218"/>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a:xfrm>
            <a:off x="682669" y="1189974"/>
            <a:ext cx="11129376" cy="926926"/>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defRPr/>
            </a:pPr>
            <a:r>
              <a:rPr lang="ko-KR" altLang="en-US" sz="4000" dirty="0">
                <a:solidFill>
                  <a:prstClr val="black"/>
                </a:solidFill>
                <a:cs typeface="맑은 고딕"/>
              </a:rPr>
              <a:t>제</a:t>
            </a:r>
            <a:r>
              <a:rPr lang="en-US" altLang="ko-KR" sz="4000" dirty="0">
                <a:solidFill>
                  <a:prstClr val="black"/>
                </a:solidFill>
                <a:cs typeface="맑은 고딕"/>
              </a:rPr>
              <a:t>22</a:t>
            </a:r>
            <a:r>
              <a:rPr lang="ko-KR" altLang="en-US" sz="4000" dirty="0">
                <a:solidFill>
                  <a:prstClr val="black"/>
                </a:solidFill>
                <a:cs typeface="맑은 고딕"/>
              </a:rPr>
              <a:t>장 유의성 검정에 대한</a:t>
            </a:r>
            <a:r>
              <a:rPr lang="en-US" altLang="ko-KR" sz="4000" dirty="0">
                <a:solidFill>
                  <a:prstClr val="black"/>
                </a:solidFill>
                <a:cs typeface="맑은 고딕"/>
              </a:rPr>
              <a:t> </a:t>
            </a:r>
            <a:r>
              <a:rPr lang="ko-KR" altLang="en-US" sz="4000" dirty="0">
                <a:solidFill>
                  <a:prstClr val="black"/>
                </a:solidFill>
                <a:cs typeface="맑은 고딕"/>
              </a:rPr>
              <a:t>보충설명</a:t>
            </a:r>
            <a:endParaRPr lang="ko-KR" altLang="en-US" sz="4000" dirty="0">
              <a:solidFill>
                <a:prstClr val="black"/>
              </a:solidFill>
            </a:endParaRPr>
          </a:p>
        </p:txBody>
      </p:sp>
      <p:sp>
        <p:nvSpPr>
          <p:cNvPr id="6" name="Rectangle 7"/>
          <p:cNvSpPr txBox="1">
            <a:spLocks noChangeArrowheads="1"/>
          </p:cNvSpPr>
          <p:nvPr/>
        </p:nvSpPr>
        <p:spPr>
          <a:xfrm>
            <a:off x="5233543" y="2781923"/>
            <a:ext cx="4102100" cy="3239219"/>
          </a:xfrm>
          <a:prstGeom prst="rect">
            <a:avLst/>
          </a:prstGeom>
        </p:spPr>
        <p:txBody>
          <a:bodyPr>
            <a:normAutofit/>
          </a:bodyPr>
          <a:lstStyle/>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결과가 </a:t>
            </a:r>
            <a:r>
              <a:rPr lang="ko-KR" altLang="en-US" sz="2000" dirty="0" err="1">
                <a:solidFill>
                  <a:srgbClr val="000000"/>
                </a:solidFill>
                <a:latin typeface="맑은 고딕"/>
                <a:ea typeface="맑은 고딕" panose="020B0503020000020004" pitchFamily="50" charset="-127"/>
              </a:rPr>
              <a:t>유의한가</a:t>
            </a:r>
            <a:endParaRPr lang="en-US" altLang="ko-KR" sz="2000" dirty="0">
              <a:solidFill>
                <a:srgbClr val="000000"/>
              </a:solidFill>
              <a:latin typeface="맑은 고딕"/>
              <a:ea typeface="맑은 고딕" panose="020B0503020000020004" pitchFamily="50" charset="-127"/>
            </a:endParaRPr>
          </a:p>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자료 미리 훔쳐보기</a:t>
            </a:r>
          </a:p>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결과가 중요한가</a:t>
            </a:r>
            <a:endParaRPr lang="en-US" altLang="ko-KR" sz="2000" dirty="0">
              <a:solidFill>
                <a:srgbClr val="000000"/>
              </a:solidFill>
              <a:latin typeface="맑은 고딕"/>
              <a:ea typeface="맑은 고딕" panose="020B0503020000020004" pitchFamily="50" charset="-127"/>
            </a:endParaRPr>
          </a:p>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모형의 역할</a:t>
            </a:r>
            <a:endParaRPr lang="en-US" altLang="ko-KR" sz="2000" dirty="0">
              <a:solidFill>
                <a:srgbClr val="000000"/>
              </a:solidFill>
              <a:latin typeface="맑은 고딕"/>
              <a:ea typeface="맑은 고딕" panose="020B0503020000020004" pitchFamily="50" charset="-127"/>
            </a:endParaRPr>
          </a:p>
          <a:p>
            <a:pPr marL="381000" indent="-381000">
              <a:lnSpc>
                <a:spcPct val="150000"/>
              </a:lnSpc>
              <a:spcBef>
                <a:spcPct val="20000"/>
              </a:spcBef>
              <a:buFontTx/>
              <a:buAutoNum type="arabicPeriod"/>
              <a:defRPr/>
            </a:pPr>
            <a:r>
              <a:rPr lang="ko-KR" altLang="en-US" sz="2000" dirty="0">
                <a:solidFill>
                  <a:srgbClr val="000000"/>
                </a:solidFill>
                <a:latin typeface="맑은 고딕"/>
                <a:ea typeface="맑은 고딕" panose="020B0503020000020004" pitchFamily="50" charset="-127"/>
              </a:rPr>
              <a:t>자료가 주장을 뒷받침하는가</a:t>
            </a:r>
          </a:p>
          <a:p>
            <a:pPr marL="381000" indent="-381000">
              <a:spcBef>
                <a:spcPct val="20000"/>
              </a:spcBef>
              <a:buFontTx/>
              <a:buAutoNum type="arabicPeriod"/>
              <a:defRPr/>
            </a:pPr>
            <a:endParaRPr lang="ko-KR" altLang="en-US" sz="2000" dirty="0">
              <a:solidFill>
                <a:srgbClr val="000000"/>
              </a:solidFill>
              <a:latin typeface="맑은 고딕"/>
              <a:ea typeface="맑은 고딕" panose="020B0503020000020004" pitchFamily="50" charset="-127"/>
            </a:endParaRPr>
          </a:p>
        </p:txBody>
      </p:sp>
    </p:spTree>
    <p:extLst>
      <p:ext uri="{BB962C8B-B14F-4D97-AF65-F5344CB8AC3E}">
        <p14:creationId xmlns:p14="http://schemas.microsoft.com/office/powerpoint/2010/main" val="285582667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9" name="제목 14"/>
          <p:cNvSpPr>
            <a:spLocks noGrp="1"/>
          </p:cNvSpPr>
          <p:nvPr>
            <p:ph type="title"/>
          </p:nvPr>
        </p:nvSpPr>
        <p:spPr/>
        <p:txBody>
          <a:bodyPr/>
          <a:lstStyle/>
          <a:p>
            <a:r>
              <a:rPr lang="en-US" altLang="ko-KR" sz="4000" dirty="0">
                <a:cs typeface="맑은 고딕"/>
              </a:rPr>
              <a:t>1. </a:t>
            </a:r>
            <a:r>
              <a:rPr lang="ko-KR" altLang="en-US" sz="4000" dirty="0">
                <a:cs typeface="맑은 고딕"/>
              </a:rPr>
              <a:t>결과가 </a:t>
            </a:r>
            <a:r>
              <a:rPr lang="ko-KR" altLang="en-US" sz="4000" dirty="0" err="1">
                <a:cs typeface="맑은 고딕"/>
              </a:rPr>
              <a:t>유의한가</a:t>
            </a:r>
            <a:endParaRPr lang="ko-KR" altLang="en-US" sz="4000" dirty="0">
              <a:cs typeface="맑은 고딕"/>
            </a:endParaRPr>
          </a:p>
        </p:txBody>
      </p:sp>
      <p:pic>
        <p:nvPicPr>
          <p:cNvPr id="2" name="그림 1"/>
          <p:cNvPicPr>
            <a:picLocks noChangeAspect="1"/>
          </p:cNvPicPr>
          <p:nvPr/>
        </p:nvPicPr>
        <p:blipFill>
          <a:blip r:embed="rId2" cstate="print"/>
          <a:stretch>
            <a:fillRect/>
          </a:stretch>
        </p:blipFill>
        <p:spPr>
          <a:xfrm>
            <a:off x="2919413" y="1772816"/>
            <a:ext cx="6353175" cy="4514850"/>
          </a:xfrm>
          <a:prstGeom prst="rect">
            <a:avLst/>
          </a:prstGeom>
        </p:spPr>
      </p:pic>
    </p:spTree>
    <p:extLst>
      <p:ext uri="{BB962C8B-B14F-4D97-AF65-F5344CB8AC3E}">
        <p14:creationId xmlns:p14="http://schemas.microsoft.com/office/powerpoint/2010/main" val="16703723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0"/>
          <p:cNvSpPr>
            <a:spLocks noChangeArrowheads="1"/>
          </p:cNvSpPr>
          <p:nvPr/>
        </p:nvSpPr>
        <p:spPr bwMode="auto">
          <a:xfrm>
            <a:off x="2207568" y="1844824"/>
            <a:ext cx="8229600" cy="3672408"/>
          </a:xfrm>
          <a:prstGeom prst="rect">
            <a:avLst/>
          </a:prstGeom>
          <a:noFill/>
          <a:ln w="9525">
            <a:noFill/>
            <a:miter lim="800000"/>
            <a:headEnd/>
            <a:tailEnd/>
          </a:ln>
          <a:effectLst>
            <a:prstShdw prst="shdw17" dist="107763" dir="2700000">
              <a:srgbClr val="7A7A99"/>
            </a:prstShdw>
          </a:effectLst>
        </p:spPr>
        <p:txBody>
          <a:bodyPr anchor="ctr"/>
          <a:lstStyle/>
          <a:p>
            <a:pPr eaLnBrk="0" latinLnBrk="0" hangingPunct="0">
              <a:lnSpc>
                <a:spcPct val="150000"/>
              </a:lnSpc>
              <a:spcBef>
                <a:spcPts val="24"/>
              </a:spcBef>
            </a:pPr>
            <a:r>
              <a:rPr lang="ko-KR" altLang="en-US" dirty="0">
                <a:ea typeface="맑은 고딕"/>
                <a:cs typeface="맑은 고딕"/>
              </a:rPr>
              <a:t>우연과 필연을 나눌 절대적인 기준은 없다</a:t>
            </a:r>
            <a:r>
              <a:rPr lang="en-US" altLang="ko-KR" dirty="0">
                <a:ea typeface="맑은 고딕"/>
                <a:cs typeface="맑은 고딕"/>
              </a:rPr>
              <a:t>.</a:t>
            </a:r>
            <a:endParaRPr lang="ko-KR" altLang="en-US" dirty="0">
              <a:ea typeface="맑은 고딕"/>
              <a:cs typeface="맑은 고딕"/>
            </a:endParaRPr>
          </a:p>
          <a:p>
            <a:pPr marL="741600" indent="-284400" eaLnBrk="0" latinLnBrk="0" hangingPunct="0">
              <a:lnSpc>
                <a:spcPct val="150000"/>
              </a:lnSpc>
              <a:spcBef>
                <a:spcPts val="24"/>
              </a:spcBef>
              <a:buFont typeface="Arial" panose="020B0604020202020204" pitchFamily="34" charset="0"/>
              <a:buChar char="•"/>
            </a:pPr>
            <a:r>
              <a:rPr lang="en-US" altLang="ko-KR" sz="1600" dirty="0">
                <a:ea typeface="맑은 고딕"/>
                <a:cs typeface="맑은 고딕"/>
              </a:rPr>
              <a:t>5.1%</a:t>
            </a:r>
            <a:r>
              <a:rPr lang="ko-KR" altLang="en-US" sz="1600" dirty="0">
                <a:ea typeface="맑은 고딕"/>
                <a:cs typeface="맑은 고딕"/>
              </a:rPr>
              <a:t>의 </a:t>
            </a:r>
            <a:r>
              <a:rPr lang="en-US" altLang="ko-KR" sz="1600" i="1" dirty="0">
                <a:ea typeface="맑은 고딕"/>
                <a:cs typeface="맑은 고딕"/>
              </a:rPr>
              <a:t>p</a:t>
            </a:r>
            <a:r>
              <a:rPr lang="en-US" altLang="ko-KR" sz="1600" dirty="0">
                <a:ea typeface="맑은 고딕"/>
                <a:cs typeface="맑은 고딕"/>
              </a:rPr>
              <a:t>-</a:t>
            </a:r>
            <a:r>
              <a:rPr lang="ko-KR" altLang="en-US" sz="1600" dirty="0">
                <a:ea typeface="맑은 고딕"/>
                <a:cs typeface="맑은 고딕"/>
              </a:rPr>
              <a:t>값과 </a:t>
            </a:r>
            <a:r>
              <a:rPr lang="en-US" altLang="ko-KR" sz="1600" dirty="0">
                <a:ea typeface="맑은 고딕"/>
                <a:cs typeface="맑은 고딕"/>
              </a:rPr>
              <a:t>4.9%</a:t>
            </a:r>
            <a:r>
              <a:rPr lang="ko-KR" altLang="en-US" sz="1600" dirty="0">
                <a:ea typeface="맑은 고딕"/>
                <a:cs typeface="맑은 고딕"/>
              </a:rPr>
              <a:t>의 </a:t>
            </a:r>
            <a:r>
              <a:rPr lang="en-US" altLang="ko-KR" sz="1600" i="1" dirty="0">
                <a:ea typeface="맑은 고딕"/>
                <a:cs typeface="맑은 고딕"/>
              </a:rPr>
              <a:t>p</a:t>
            </a:r>
            <a:r>
              <a:rPr lang="en-US" altLang="ko-KR" sz="1600" dirty="0">
                <a:ea typeface="맑은 고딕"/>
                <a:cs typeface="맑은 고딕"/>
              </a:rPr>
              <a:t>-</a:t>
            </a:r>
            <a:r>
              <a:rPr lang="ko-KR" altLang="en-US" sz="1600" dirty="0">
                <a:ea typeface="맑은 고딕"/>
                <a:cs typeface="맑은 고딕"/>
              </a:rPr>
              <a:t>값은 </a:t>
            </a:r>
            <a:r>
              <a:rPr lang="ko-KR" altLang="en-US" sz="1600" dirty="0" err="1">
                <a:ea typeface="맑은 고딕"/>
                <a:cs typeface="맑은 고딕"/>
              </a:rPr>
              <a:t>엇비슷</a:t>
            </a:r>
            <a:endParaRPr lang="en-US" altLang="ko-KR" sz="1600" dirty="0">
              <a:ea typeface="맑은 고딕"/>
              <a:cs typeface="맑은 고딕"/>
            </a:endParaRP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그런데도 </a:t>
            </a:r>
            <a:r>
              <a:rPr lang="en-US" altLang="ko-KR" sz="1600" dirty="0">
                <a:ea typeface="맑은 고딕"/>
                <a:cs typeface="맑은 고딕"/>
              </a:rPr>
              <a:t>5%</a:t>
            </a:r>
            <a:r>
              <a:rPr lang="ko-KR" altLang="en-US" sz="1600" dirty="0">
                <a:ea typeface="맑은 고딕"/>
                <a:cs typeface="맑은 고딕"/>
              </a:rPr>
              <a:t>의 자의적 기준을 매우 당연한 것으로 받아들이고 있음</a:t>
            </a:r>
            <a:endParaRPr lang="en-US" altLang="ko-KR" sz="1600" dirty="0">
              <a:ea typeface="맑은 고딕"/>
              <a:cs typeface="맑은 고딕"/>
            </a:endParaRPr>
          </a:p>
          <a:p>
            <a:pPr marL="741600" indent="-28575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심지어 ‘유의하다’</a:t>
            </a:r>
            <a:r>
              <a:rPr lang="en-US" altLang="ko-KR" sz="1600" dirty="0">
                <a:ea typeface="맑은 고딕"/>
                <a:cs typeface="맑은 고딕"/>
              </a:rPr>
              <a:t>, ‘ </a:t>
            </a:r>
            <a:r>
              <a:rPr lang="ko-KR" altLang="en-US" sz="1600" dirty="0">
                <a:ea typeface="맑은 고딕"/>
                <a:cs typeface="맑은 고딕"/>
              </a:rPr>
              <a:t>유의하지  않다’</a:t>
            </a:r>
            <a:r>
              <a:rPr lang="en-US" altLang="ko-KR" sz="1600" dirty="0">
                <a:ea typeface="맑은 고딕"/>
                <a:cs typeface="맑은 고딕"/>
              </a:rPr>
              <a:t> </a:t>
            </a:r>
            <a:r>
              <a:rPr lang="ko-KR" altLang="en-US" sz="1600" dirty="0">
                <a:ea typeface="맑은 고딕"/>
                <a:cs typeface="맑은 고딕"/>
              </a:rPr>
              <a:t>라고 말로만 보고하는 지경</a:t>
            </a:r>
            <a:r>
              <a:rPr lang="en-US" altLang="ko-KR" sz="1600" dirty="0">
                <a:ea typeface="맑은 고딕"/>
                <a:cs typeface="맑은 고딕"/>
              </a:rPr>
              <a:t> </a:t>
            </a:r>
            <a:endParaRPr lang="ko-KR" altLang="en-US" sz="1600" dirty="0">
              <a:ea typeface="맑은 고딕"/>
              <a:cs typeface="맑은 고딕"/>
            </a:endParaRPr>
          </a:p>
          <a:p>
            <a:pPr eaLnBrk="0" latinLnBrk="0" hangingPunct="0">
              <a:lnSpc>
                <a:spcPct val="150000"/>
              </a:lnSpc>
              <a:spcBef>
                <a:spcPts val="24"/>
              </a:spcBef>
            </a:pPr>
            <a:endParaRPr lang="en-US" altLang="ko-KR"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연구자는 자료를 요약 정리하고 </a:t>
            </a:r>
            <a:r>
              <a:rPr lang="ko-KR" altLang="en-US" dirty="0">
                <a:solidFill>
                  <a:srgbClr val="0070C0"/>
                </a:solidFill>
                <a:ea typeface="맑은 고딕"/>
                <a:cs typeface="맑은 고딕"/>
              </a:rPr>
              <a:t>어떤 검정을 사용했는지 밝혀야 하며 </a:t>
            </a:r>
            <a:r>
              <a:rPr lang="en-US" altLang="ko-KR" i="1" dirty="0">
                <a:solidFill>
                  <a:srgbClr val="0070C0"/>
                </a:solidFill>
                <a:ea typeface="맑은 고딕"/>
                <a:cs typeface="맑은 고딕"/>
              </a:rPr>
              <a:t>p</a:t>
            </a:r>
            <a:r>
              <a:rPr lang="en-US" altLang="ko-KR" dirty="0">
                <a:solidFill>
                  <a:srgbClr val="0070C0"/>
                </a:solidFill>
                <a:ea typeface="맑은 고딕"/>
                <a:cs typeface="맑은 고딕"/>
              </a:rPr>
              <a:t>-</a:t>
            </a:r>
            <a:r>
              <a:rPr lang="ko-KR" altLang="en-US" dirty="0">
                <a:solidFill>
                  <a:srgbClr val="0070C0"/>
                </a:solidFill>
                <a:ea typeface="맑은 고딕"/>
                <a:cs typeface="맑은 고딕"/>
              </a:rPr>
              <a:t>값을 보고</a:t>
            </a:r>
            <a:r>
              <a:rPr lang="ko-KR" altLang="en-US" dirty="0">
                <a:ea typeface="맑은 고딕"/>
                <a:cs typeface="맑은 고딕"/>
              </a:rPr>
              <a:t>해야 한다</a:t>
            </a:r>
            <a:r>
              <a:rPr lang="en-US" altLang="ko-KR" dirty="0">
                <a:ea typeface="맑은 고딕"/>
                <a:cs typeface="맑은 고딕"/>
              </a:rPr>
              <a:t>.</a:t>
            </a:r>
          </a:p>
        </p:txBody>
      </p:sp>
      <p:sp>
        <p:nvSpPr>
          <p:cNvPr id="15369" name="제목 14"/>
          <p:cNvSpPr>
            <a:spLocks noGrp="1"/>
          </p:cNvSpPr>
          <p:nvPr>
            <p:ph type="title"/>
          </p:nvPr>
        </p:nvSpPr>
        <p:spPr/>
        <p:txBody>
          <a:bodyPr/>
          <a:lstStyle/>
          <a:p>
            <a:r>
              <a:rPr lang="en-US" altLang="ko-KR" sz="4000" dirty="0">
                <a:cs typeface="맑은 고딕"/>
              </a:rPr>
              <a:t>1. </a:t>
            </a:r>
            <a:r>
              <a:rPr lang="ko-KR" altLang="en-US" sz="4000" dirty="0">
                <a:cs typeface="맑은 고딕"/>
              </a:rPr>
              <a:t>결과가 </a:t>
            </a:r>
            <a:r>
              <a:rPr lang="ko-KR" altLang="en-US" sz="4000" dirty="0" err="1">
                <a:cs typeface="맑은 고딕"/>
              </a:rPr>
              <a:t>유의한가</a:t>
            </a:r>
            <a:endParaRPr lang="ko-KR" altLang="en-US" sz="4000" dirty="0">
              <a:cs typeface="맑은 고딕"/>
            </a:endParaRPr>
          </a:p>
        </p:txBody>
      </p:sp>
      <p:sp>
        <p:nvSpPr>
          <p:cNvPr id="4" name="AutoShape 5"/>
          <p:cNvSpPr>
            <a:spLocks noChangeArrowheads="1"/>
          </p:cNvSpPr>
          <p:nvPr/>
        </p:nvSpPr>
        <p:spPr bwMode="auto">
          <a:xfrm>
            <a:off x="1886943" y="1827529"/>
            <a:ext cx="263570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i="1" dirty="0">
                <a:ea typeface="맑은 고딕"/>
                <a:cs typeface="맑은 고딕"/>
              </a:rPr>
              <a:t>p</a:t>
            </a:r>
            <a:r>
              <a:rPr lang="en-US" altLang="ko-KR" b="1" dirty="0">
                <a:ea typeface="맑은 고딕"/>
                <a:cs typeface="맑은 고딕"/>
              </a:rPr>
              <a:t>-</a:t>
            </a:r>
            <a:r>
              <a:rPr lang="ko-KR" altLang="en-US" b="1" dirty="0">
                <a:ea typeface="맑은 고딕"/>
                <a:cs typeface="맑은 고딕"/>
              </a:rPr>
              <a:t>값을 보고해야 한다</a:t>
            </a:r>
            <a:endParaRPr lang="en-US" altLang="ko-KR" b="1" dirty="0"/>
          </a:p>
        </p:txBody>
      </p:sp>
    </p:spTree>
    <p:extLst>
      <p:ext uri="{BB962C8B-B14F-4D97-AF65-F5344CB8AC3E}">
        <p14:creationId xmlns:p14="http://schemas.microsoft.com/office/powerpoint/2010/main" val="5739975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24"/>
          <p:cNvSpPr txBox="1">
            <a:spLocks noChangeArrowheads="1"/>
          </p:cNvSpPr>
          <p:nvPr/>
        </p:nvSpPr>
        <p:spPr bwMode="auto">
          <a:xfrm>
            <a:off x="1937840" y="2276286"/>
            <a:ext cx="8712572" cy="3600986"/>
          </a:xfrm>
          <a:prstGeom prst="rect">
            <a:avLst/>
          </a:prstGeom>
          <a:noFill/>
          <a:ln w="12700">
            <a:noFill/>
            <a:miter lim="800000"/>
            <a:headEnd/>
            <a:tailEnd/>
          </a:ln>
        </p:spPr>
        <p:txBody>
          <a:bodyPr wrap="square">
            <a:spAutoFit/>
          </a:bodyPr>
          <a:lstStyle/>
          <a:p>
            <a:pPr eaLnBrk="0" latinLnBrk="0" hangingPunct="0">
              <a:lnSpc>
                <a:spcPct val="150000"/>
              </a:lnSpc>
              <a:spcBef>
                <a:spcPts val="24"/>
              </a:spcBef>
            </a:pPr>
            <a:r>
              <a:rPr lang="ko-KR" altLang="en-US" dirty="0">
                <a:ea typeface="맑은 고딕"/>
                <a:cs typeface="맑은 고딕"/>
              </a:rPr>
              <a:t>자료를 미리 훔쳐보고 나서 검정을 하면 그 검정의  </a:t>
            </a:r>
            <a:r>
              <a:rPr lang="en-US" altLang="ko-KR" dirty="0">
                <a:ea typeface="맑은 고딕"/>
                <a:cs typeface="맑은 고딕"/>
              </a:rPr>
              <a:t>p-</a:t>
            </a:r>
            <a:r>
              <a:rPr lang="ko-KR" altLang="en-US" dirty="0">
                <a:ea typeface="맑은 고딕"/>
                <a:cs typeface="맑은 고딕"/>
              </a:rPr>
              <a:t>값은 해석하기가 어렵다</a:t>
            </a:r>
            <a:r>
              <a:rPr lang="en-US" altLang="ko-KR" dirty="0">
                <a:ea typeface="맑은 고딕"/>
                <a:cs typeface="맑은 고딕"/>
              </a:rPr>
              <a:t>.</a:t>
            </a:r>
            <a:endParaRPr lang="ko-KR" altLang="en-US" dirty="0">
              <a:ea typeface="맑은 고딕"/>
              <a:cs typeface="맑은 고딕"/>
            </a:endParaRPr>
          </a:p>
          <a:p>
            <a:pPr eaLnBrk="0" latinLnBrk="0" hangingPunct="0">
              <a:lnSpc>
                <a:spcPct val="150000"/>
              </a:lnSpc>
              <a:spcBef>
                <a:spcPts val="24"/>
              </a:spcBef>
            </a:pPr>
            <a:endParaRPr lang="en-US" altLang="ko-KR"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예시</a:t>
            </a:r>
            <a:r>
              <a:rPr lang="en-US" altLang="ko-KR" dirty="0">
                <a:ea typeface="맑은 고딕"/>
                <a:cs typeface="맑은 고딕"/>
              </a:rPr>
              <a:t>) </a:t>
            </a:r>
            <a:r>
              <a:rPr lang="ko-KR" altLang="en-US" dirty="0">
                <a:ea typeface="맑은 고딕"/>
                <a:cs typeface="맑은 고딕"/>
              </a:rPr>
              <a:t>동전을 </a:t>
            </a:r>
            <a:r>
              <a:rPr lang="en-US" altLang="ko-KR" dirty="0">
                <a:ea typeface="맑은 고딕"/>
                <a:cs typeface="맑은 고딕"/>
              </a:rPr>
              <a:t>100</a:t>
            </a:r>
            <a:r>
              <a:rPr lang="ko-KR" altLang="en-US" dirty="0">
                <a:ea typeface="맑은 고딕"/>
                <a:cs typeface="맑은 고딕"/>
              </a:rPr>
              <a:t>회 던지는 실험</a:t>
            </a:r>
          </a:p>
          <a:p>
            <a:pPr marL="741600" lvl="1" indent="-284400" eaLnBrk="0" latinLnBrk="0" hangingPunct="0">
              <a:lnSpc>
                <a:spcPct val="150000"/>
              </a:lnSpc>
              <a:spcBef>
                <a:spcPts val="24"/>
              </a:spcBef>
              <a:buFontTx/>
              <a:buChar char="•"/>
            </a:pPr>
            <a:r>
              <a:rPr lang="ko-KR" altLang="en-US" sz="1600" dirty="0">
                <a:ea typeface="맑은 고딕"/>
                <a:cs typeface="맑은 고딕"/>
              </a:rPr>
              <a:t> 앞면이 나올 횟수의 </a:t>
            </a:r>
            <a:r>
              <a:rPr lang="ko-KR" altLang="en-US" sz="1600" dirty="0" err="1">
                <a:ea typeface="맑은 고딕"/>
                <a:cs typeface="맑은 고딕"/>
              </a:rPr>
              <a:t>기대값</a:t>
            </a:r>
            <a:r>
              <a:rPr lang="ko-KR" altLang="en-US" sz="1600" dirty="0">
                <a:ea typeface="맑은 고딕"/>
                <a:cs typeface="맑은 고딕"/>
              </a:rPr>
              <a:t> </a:t>
            </a:r>
            <a:r>
              <a:rPr lang="en-US" altLang="ko-KR" sz="1600" dirty="0">
                <a:ea typeface="맑은 고딕"/>
                <a:cs typeface="맑은 고딕"/>
              </a:rPr>
              <a:t>: 50</a:t>
            </a:r>
            <a:r>
              <a:rPr lang="ko-KR" altLang="en-US" sz="1600" dirty="0">
                <a:ea typeface="맑은 고딕"/>
                <a:cs typeface="맑은 고딕"/>
              </a:rPr>
              <a:t>회</a:t>
            </a:r>
          </a:p>
          <a:p>
            <a:pPr marL="741600" lvl="1" indent="-284400" eaLnBrk="0" latinLnBrk="0" hangingPunct="0">
              <a:lnSpc>
                <a:spcPct val="150000"/>
              </a:lnSpc>
              <a:spcBef>
                <a:spcPts val="24"/>
              </a:spcBef>
              <a:buFontTx/>
              <a:buChar char="•"/>
            </a:pPr>
            <a:r>
              <a:rPr lang="ko-KR" altLang="en-US" sz="1600" dirty="0">
                <a:ea typeface="맑은 고딕"/>
                <a:cs typeface="맑은 고딕"/>
              </a:rPr>
              <a:t> 실제로 앞면이 나온 횟수 </a:t>
            </a:r>
            <a:r>
              <a:rPr lang="en-US" altLang="ko-KR" sz="1600" dirty="0">
                <a:ea typeface="맑은 고딕"/>
                <a:cs typeface="맑은 고딕"/>
              </a:rPr>
              <a:t>: 61</a:t>
            </a:r>
            <a:r>
              <a:rPr lang="ko-KR" altLang="en-US" sz="1600" dirty="0">
                <a:ea typeface="맑은 고딕"/>
                <a:cs typeface="맑은 고딕"/>
              </a:rPr>
              <a:t>회</a:t>
            </a:r>
          </a:p>
          <a:p>
            <a:pPr eaLnBrk="0" latinLnBrk="0" hangingPunct="0">
              <a:lnSpc>
                <a:spcPct val="150000"/>
              </a:lnSpc>
              <a:spcBef>
                <a:spcPts val="24"/>
              </a:spcBef>
            </a:pPr>
            <a:r>
              <a:rPr lang="ko-KR" altLang="en-US" dirty="0">
                <a:ea typeface="맑은 고딕"/>
                <a:cs typeface="맑은 고딕"/>
              </a:rPr>
              <a:t>상자모형</a:t>
            </a:r>
            <a:r>
              <a:rPr lang="en-US" altLang="ko-KR" dirty="0">
                <a:ea typeface="맑은 고딕"/>
                <a:cs typeface="맑은 고딕"/>
              </a:rPr>
              <a:t>: 0 </a:t>
            </a:r>
            <a:r>
              <a:rPr lang="ko-KR" altLang="en-US" dirty="0">
                <a:ea typeface="맑은 고딕"/>
                <a:cs typeface="맑은 고딕"/>
              </a:rPr>
              <a:t>과 </a:t>
            </a:r>
            <a:r>
              <a:rPr lang="en-US" altLang="ko-KR" dirty="0">
                <a:ea typeface="맑은 고딕"/>
                <a:cs typeface="맑은 고딕"/>
              </a:rPr>
              <a:t>1 </a:t>
            </a:r>
            <a:r>
              <a:rPr lang="ko-KR" altLang="en-US" dirty="0">
                <a:ea typeface="맑은 고딕"/>
                <a:cs typeface="맑은 고딕"/>
              </a:rPr>
              <a:t>이 적힌 카드가 든 상자로부터 </a:t>
            </a:r>
            <a:r>
              <a:rPr lang="en-US" altLang="ko-KR" dirty="0">
                <a:ea typeface="맑은 고딕"/>
                <a:cs typeface="맑은 고딕"/>
              </a:rPr>
              <a:t>100</a:t>
            </a:r>
            <a:r>
              <a:rPr lang="ko-KR" altLang="en-US" dirty="0">
                <a:ea typeface="맑은 고딕"/>
                <a:cs typeface="맑은 고딕"/>
              </a:rPr>
              <a:t>회 복원추출</a:t>
            </a:r>
          </a:p>
          <a:p>
            <a:pPr marL="741600" lvl="1" indent="-284400" eaLnBrk="0" latinLnBrk="0" hangingPunct="0">
              <a:lnSpc>
                <a:spcPct val="150000"/>
              </a:lnSpc>
              <a:spcBef>
                <a:spcPts val="24"/>
              </a:spcBef>
              <a:buFontTx/>
              <a:buChar char="•"/>
            </a:pPr>
            <a:r>
              <a:rPr lang="ko-KR" altLang="en-US" sz="1600" dirty="0">
                <a:ea typeface="맑은 고딕"/>
                <a:cs typeface="맑은 고딕"/>
              </a:rPr>
              <a:t> </a:t>
            </a:r>
            <a:r>
              <a:rPr lang="ko-KR" altLang="en-US" sz="1600" dirty="0" err="1">
                <a:ea typeface="맑은 고딕"/>
                <a:cs typeface="맑은 고딕"/>
              </a:rPr>
              <a:t>귀무가설</a:t>
            </a:r>
            <a:r>
              <a:rPr lang="ko-KR" altLang="en-US" sz="1600" dirty="0">
                <a:ea typeface="맑은 고딕"/>
                <a:cs typeface="맑은 고딕"/>
              </a:rPr>
              <a:t> </a:t>
            </a:r>
            <a:r>
              <a:rPr lang="en-US" altLang="ko-KR" sz="1600" dirty="0">
                <a:ea typeface="맑은 고딕"/>
                <a:cs typeface="맑은 고딕"/>
              </a:rPr>
              <a:t>: “</a:t>
            </a:r>
            <a:r>
              <a:rPr lang="ko-KR" altLang="en-US" sz="1600" dirty="0">
                <a:ea typeface="맑은 고딕"/>
                <a:cs typeface="맑은 고딕"/>
              </a:rPr>
              <a:t>동전의 앞면이 나올 확률은 </a:t>
            </a:r>
            <a:r>
              <a:rPr lang="en-US" altLang="ko-KR" sz="1600" dirty="0">
                <a:ea typeface="맑은 고딕"/>
                <a:cs typeface="맑은 고딕"/>
              </a:rPr>
              <a:t>50%</a:t>
            </a:r>
            <a:r>
              <a:rPr lang="ko-KR" altLang="en-US" sz="1600" dirty="0">
                <a:ea typeface="맑은 고딕"/>
                <a:cs typeface="맑은 고딕"/>
              </a:rPr>
              <a:t>이다</a:t>
            </a:r>
            <a:r>
              <a:rPr lang="en-US" altLang="ko-KR" sz="1600" dirty="0">
                <a:ea typeface="맑은 고딕"/>
                <a:cs typeface="맑은 고딕"/>
              </a:rPr>
              <a:t>.”</a:t>
            </a:r>
          </a:p>
          <a:p>
            <a:pPr marL="741600" lvl="1" indent="-284400" eaLnBrk="0" latinLnBrk="0" hangingPunct="0">
              <a:lnSpc>
                <a:spcPct val="150000"/>
              </a:lnSpc>
              <a:spcBef>
                <a:spcPts val="24"/>
              </a:spcBef>
              <a:buFontTx/>
              <a:buChar char="•"/>
            </a:pPr>
            <a:r>
              <a:rPr lang="en-US" altLang="ko-KR" sz="1600" dirty="0">
                <a:ea typeface="맑은 고딕"/>
                <a:cs typeface="맑은 고딕"/>
              </a:rPr>
              <a:t> </a:t>
            </a:r>
            <a:r>
              <a:rPr lang="ko-KR" altLang="en-US" sz="1600" dirty="0">
                <a:ea typeface="맑은 고딕"/>
                <a:cs typeface="맑은 고딕"/>
              </a:rPr>
              <a:t>대립가설 </a:t>
            </a:r>
            <a:r>
              <a:rPr lang="en-US" altLang="ko-KR" sz="1600" dirty="0">
                <a:ea typeface="맑은 고딕"/>
                <a:cs typeface="맑은 고딕"/>
              </a:rPr>
              <a:t>1 (</a:t>
            </a:r>
            <a:r>
              <a:rPr lang="ko-KR" altLang="en-US" sz="1600" dirty="0">
                <a:ea typeface="맑은 고딕"/>
                <a:cs typeface="맑은 고딕"/>
              </a:rPr>
              <a:t>양측검정</a:t>
            </a:r>
            <a:r>
              <a:rPr lang="en-US" altLang="ko-KR" sz="1600" dirty="0">
                <a:ea typeface="맑은 고딕"/>
                <a:cs typeface="맑은 고딕"/>
              </a:rPr>
              <a:t>) : “</a:t>
            </a:r>
            <a:r>
              <a:rPr lang="ko-KR" altLang="en-US" sz="1600" dirty="0">
                <a:ea typeface="맑은 고딕"/>
                <a:cs typeface="맑은 고딕"/>
              </a:rPr>
              <a:t>이 동전은 균형 잡혀 있지 않다</a:t>
            </a:r>
            <a:r>
              <a:rPr lang="en-US" altLang="ko-KR" sz="1600" dirty="0">
                <a:ea typeface="맑은 고딕"/>
                <a:cs typeface="맑은 고딕"/>
              </a:rPr>
              <a:t>.”</a:t>
            </a:r>
          </a:p>
          <a:p>
            <a:pPr marL="741600" lvl="1" indent="-284400" eaLnBrk="0" latinLnBrk="0" hangingPunct="0">
              <a:lnSpc>
                <a:spcPct val="150000"/>
              </a:lnSpc>
              <a:spcBef>
                <a:spcPts val="24"/>
              </a:spcBef>
              <a:buFontTx/>
              <a:buChar char="•"/>
            </a:pPr>
            <a:r>
              <a:rPr lang="en-US" altLang="ko-KR" sz="1600" dirty="0">
                <a:ea typeface="맑은 고딕"/>
                <a:cs typeface="맑은 고딕"/>
              </a:rPr>
              <a:t> </a:t>
            </a:r>
            <a:r>
              <a:rPr lang="ko-KR" altLang="en-US" sz="1600" dirty="0">
                <a:ea typeface="맑은 고딕"/>
                <a:cs typeface="맑은 고딕"/>
              </a:rPr>
              <a:t>대립가설 </a:t>
            </a:r>
            <a:r>
              <a:rPr lang="en-US" altLang="ko-KR" sz="1600" dirty="0">
                <a:ea typeface="맑은 고딕"/>
                <a:cs typeface="맑은 고딕"/>
              </a:rPr>
              <a:t>2 (</a:t>
            </a:r>
            <a:r>
              <a:rPr lang="ko-KR" altLang="en-US" sz="1600" dirty="0" err="1">
                <a:ea typeface="맑은 고딕"/>
                <a:cs typeface="맑은 고딕"/>
              </a:rPr>
              <a:t>단측검정</a:t>
            </a:r>
            <a:r>
              <a:rPr lang="en-US" altLang="ko-KR" sz="1600" dirty="0">
                <a:ea typeface="맑은 고딕"/>
                <a:cs typeface="맑은 고딕"/>
              </a:rPr>
              <a:t>): “</a:t>
            </a:r>
            <a:r>
              <a:rPr lang="ko-KR" altLang="en-US" sz="1600" dirty="0">
                <a:ea typeface="맑은 고딕"/>
                <a:cs typeface="맑은 고딕"/>
              </a:rPr>
              <a:t>이 동전은 앞면이 더 자주 나온다</a:t>
            </a:r>
            <a:r>
              <a:rPr lang="en-US" altLang="ko-KR" sz="1600" dirty="0">
                <a:ea typeface="맑은 고딕"/>
                <a:cs typeface="맑은 고딕"/>
              </a:rPr>
              <a:t>.”</a:t>
            </a:r>
          </a:p>
        </p:txBody>
      </p:sp>
      <p:sp>
        <p:nvSpPr>
          <p:cNvPr id="16386" name="Rectangle 22"/>
          <p:cNvSpPr>
            <a:spLocks noChangeArrowheads="1"/>
          </p:cNvSpPr>
          <p:nvPr/>
        </p:nvSpPr>
        <p:spPr bwMode="auto">
          <a:xfrm>
            <a:off x="1969868" y="2007564"/>
            <a:ext cx="8321675" cy="582910"/>
          </a:xfrm>
          <a:prstGeom prst="rect">
            <a:avLst/>
          </a:prstGeom>
          <a:noFill/>
          <a:ln w="9525">
            <a:noFill/>
            <a:miter lim="800000"/>
            <a:headEnd/>
            <a:tailEnd/>
          </a:ln>
          <a:effectLst>
            <a:prstShdw prst="shdw17" dist="107763" dir="2700000">
              <a:srgbClr val="7A7A99"/>
            </a:prstShdw>
          </a:effectLst>
        </p:spPr>
        <p:txBody>
          <a:bodyPr anchor="ctr"/>
          <a:lstStyle/>
          <a:p>
            <a:pPr algn="ctr" eaLnBrk="0" latinLnBrk="0" hangingPunct="0">
              <a:lnSpc>
                <a:spcPct val="150000"/>
              </a:lnSpc>
              <a:spcBef>
                <a:spcPts val="24"/>
              </a:spcBef>
            </a:pPr>
            <a:endParaRPr lang="ko-KR" altLang="en-US" dirty="0">
              <a:ea typeface="맑은 고딕"/>
              <a:cs typeface="맑은 고딕"/>
            </a:endParaRPr>
          </a:p>
        </p:txBody>
      </p:sp>
      <p:sp>
        <p:nvSpPr>
          <p:cNvPr id="16387" name="제목 9"/>
          <p:cNvSpPr>
            <a:spLocks noGrp="1"/>
          </p:cNvSpPr>
          <p:nvPr>
            <p:ph type="title"/>
          </p:nvPr>
        </p:nvSpPr>
        <p:spPr/>
        <p:txBody>
          <a:bodyPr/>
          <a:lstStyle/>
          <a:p>
            <a:r>
              <a:rPr lang="en-US" altLang="ko-KR" sz="4000" dirty="0">
                <a:cs typeface="맑은 고딕"/>
              </a:rPr>
              <a:t>2. </a:t>
            </a:r>
            <a:r>
              <a:rPr lang="ko-KR" altLang="en-US" sz="4000" dirty="0">
                <a:cs typeface="맑은 고딕"/>
              </a:rPr>
              <a:t>자료 미리 훔쳐보기</a:t>
            </a:r>
          </a:p>
        </p:txBody>
      </p:sp>
      <p:sp>
        <p:nvSpPr>
          <p:cNvPr id="5" name="AutoShape 5"/>
          <p:cNvSpPr>
            <a:spLocks noChangeArrowheads="1"/>
          </p:cNvSpPr>
          <p:nvPr/>
        </p:nvSpPr>
        <p:spPr bwMode="auto">
          <a:xfrm>
            <a:off x="1988544" y="1566001"/>
            <a:ext cx="288332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n-ea"/>
              </a:rPr>
              <a:t>자료 미리 훔쳐보지 말 것</a:t>
            </a:r>
            <a:endParaRPr lang="en-US" altLang="ko-KR" b="1" dirty="0">
              <a:latin typeface="+mn-ea"/>
            </a:endParaRPr>
          </a:p>
        </p:txBody>
      </p:sp>
    </p:spTree>
    <p:extLst>
      <p:ext uri="{BB962C8B-B14F-4D97-AF65-F5344CB8AC3E}">
        <p14:creationId xmlns:p14="http://schemas.microsoft.com/office/powerpoint/2010/main" val="59515942"/>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0" name="Text Box 4"/>
          <p:cNvSpPr txBox="1">
            <a:spLocks noChangeArrowheads="1"/>
          </p:cNvSpPr>
          <p:nvPr/>
        </p:nvSpPr>
        <p:spPr bwMode="auto">
          <a:xfrm>
            <a:off x="2531929" y="3418483"/>
            <a:ext cx="7869370" cy="369332"/>
          </a:xfrm>
          <a:prstGeom prst="rect">
            <a:avLst/>
          </a:prstGeom>
          <a:noFill/>
          <a:ln w="9525">
            <a:noFill/>
            <a:miter lim="800000"/>
            <a:headEnd/>
            <a:tailEnd/>
          </a:ln>
        </p:spPr>
        <p:txBody>
          <a:bodyPr>
            <a:spAutoFit/>
          </a:bodyPr>
          <a:lstStyle/>
          <a:p>
            <a:pPr eaLnBrk="0" latinLnBrk="0" hangingPunct="0">
              <a:spcBef>
                <a:spcPct val="50000"/>
              </a:spcBef>
            </a:pPr>
            <a:r>
              <a:rPr lang="ko-KR" altLang="en-US" dirty="0" err="1">
                <a:ea typeface="맑은 고딕"/>
                <a:cs typeface="맑은 고딕"/>
              </a:rPr>
              <a:t>단측검정</a:t>
            </a:r>
            <a:r>
              <a:rPr lang="ko-KR" altLang="en-US" dirty="0">
                <a:ea typeface="맑은 고딕"/>
                <a:cs typeface="맑은 고딕"/>
              </a:rPr>
              <a:t> 하에서는 </a:t>
            </a:r>
            <a:r>
              <a:rPr lang="en-US" altLang="ko-KR" dirty="0">
                <a:ea typeface="맑은 고딕"/>
                <a:cs typeface="맑은 고딕"/>
              </a:rPr>
              <a:t>+2.2 </a:t>
            </a:r>
            <a:r>
              <a:rPr lang="ko-KR" altLang="en-US" dirty="0">
                <a:ea typeface="맑은 고딕"/>
                <a:cs typeface="맑은 고딕"/>
              </a:rPr>
              <a:t>이상의 </a:t>
            </a:r>
            <a:r>
              <a:rPr lang="en-US" altLang="ko-KR" i="1" dirty="0">
                <a:ea typeface="맑은 고딕"/>
                <a:cs typeface="맑은 고딕"/>
              </a:rPr>
              <a:t>z</a:t>
            </a:r>
            <a:r>
              <a:rPr lang="en-US" altLang="ko-KR" dirty="0">
                <a:ea typeface="맑은 고딕"/>
                <a:cs typeface="맑은 고딕"/>
              </a:rPr>
              <a:t>-</a:t>
            </a:r>
            <a:r>
              <a:rPr lang="ko-KR" altLang="en-US" dirty="0">
                <a:ea typeface="맑은 고딕"/>
                <a:cs typeface="맑은 고딕"/>
              </a:rPr>
              <a:t>값만이 </a:t>
            </a:r>
            <a:r>
              <a:rPr lang="ko-KR" altLang="en-US" dirty="0" err="1">
                <a:ea typeface="맑은 고딕"/>
                <a:cs typeface="맑은 고딕"/>
              </a:rPr>
              <a:t>귀무가설에</a:t>
            </a:r>
            <a:r>
              <a:rPr lang="ko-KR" altLang="en-US" dirty="0">
                <a:ea typeface="맑은 고딕"/>
                <a:cs typeface="맑은 고딕"/>
              </a:rPr>
              <a:t> 불리</a:t>
            </a:r>
          </a:p>
        </p:txBody>
      </p:sp>
      <p:grpSp>
        <p:nvGrpSpPr>
          <p:cNvPr id="17410" name="Group 34"/>
          <p:cNvGrpSpPr>
            <a:grpSpLocks/>
          </p:cNvGrpSpPr>
          <p:nvPr/>
        </p:nvGrpSpPr>
        <p:grpSpPr bwMode="auto">
          <a:xfrm>
            <a:off x="3238500" y="4109046"/>
            <a:ext cx="5715000" cy="2200275"/>
            <a:chOff x="1248" y="2304"/>
            <a:chExt cx="3072" cy="1008"/>
          </a:xfrm>
        </p:grpSpPr>
        <p:pic>
          <p:nvPicPr>
            <p:cNvPr id="17423" name="Picture 33"/>
            <p:cNvPicPr>
              <a:picLocks noChangeAspect="1" noChangeArrowheads="1"/>
            </p:cNvPicPr>
            <p:nvPr/>
          </p:nvPicPr>
          <p:blipFill>
            <a:blip r:embed="rId2" cstate="print"/>
            <a:srcRect/>
            <a:stretch>
              <a:fillRect/>
            </a:stretch>
          </p:blipFill>
          <p:spPr bwMode="auto">
            <a:xfrm>
              <a:off x="1544" y="2304"/>
              <a:ext cx="2736" cy="1008"/>
            </a:xfrm>
            <a:prstGeom prst="rect">
              <a:avLst/>
            </a:prstGeom>
            <a:noFill/>
            <a:ln w="9525">
              <a:noFill/>
              <a:miter lim="800000"/>
              <a:headEnd/>
              <a:tailEnd/>
            </a:ln>
          </p:spPr>
        </p:pic>
        <p:sp>
          <p:nvSpPr>
            <p:cNvPr id="17424" name="Text Box 11"/>
            <p:cNvSpPr txBox="1">
              <a:spLocks noChangeArrowheads="1"/>
            </p:cNvSpPr>
            <p:nvPr/>
          </p:nvSpPr>
          <p:spPr bwMode="auto">
            <a:xfrm>
              <a:off x="3333" y="2478"/>
              <a:ext cx="460" cy="169"/>
            </a:xfrm>
            <a:prstGeom prst="rect">
              <a:avLst/>
            </a:prstGeom>
            <a:noFill/>
            <a:ln w="9525">
              <a:noFill/>
              <a:miter lim="800000"/>
              <a:headEnd/>
              <a:tailEnd/>
            </a:ln>
          </p:spPr>
          <p:txBody>
            <a:bodyPr>
              <a:spAutoFit/>
            </a:bodyPr>
            <a:lstStyle/>
            <a:p>
              <a:pPr eaLnBrk="0" latinLnBrk="0" hangingPunct="0">
                <a:spcBef>
                  <a:spcPct val="50000"/>
                </a:spcBef>
              </a:pPr>
              <a:r>
                <a:rPr lang="en-US" altLang="ko-KR" dirty="0">
                  <a:ea typeface="맑은 고딕"/>
                  <a:cs typeface="맑은 고딕"/>
                </a:rPr>
                <a:t> 2.2</a:t>
              </a:r>
            </a:p>
          </p:txBody>
        </p:sp>
        <p:sp>
          <p:nvSpPr>
            <p:cNvPr id="17425" name="Line 6"/>
            <p:cNvSpPr>
              <a:spLocks noChangeShapeType="1"/>
            </p:cNvSpPr>
            <p:nvPr/>
          </p:nvSpPr>
          <p:spPr bwMode="auto">
            <a:xfrm>
              <a:off x="1632" y="2354"/>
              <a:ext cx="2507" cy="0"/>
            </a:xfrm>
            <a:prstGeom prst="line">
              <a:avLst/>
            </a:prstGeom>
            <a:noFill/>
            <a:ln w="22225">
              <a:solidFill>
                <a:schemeClr val="tx1"/>
              </a:solidFill>
              <a:round/>
              <a:headEnd/>
              <a:tailEnd/>
            </a:ln>
          </p:spPr>
          <p:txBody>
            <a:bodyPr/>
            <a:lstStyle/>
            <a:p>
              <a:endParaRPr lang="ko-KR" altLang="en-US"/>
            </a:p>
          </p:txBody>
        </p:sp>
        <p:sp>
          <p:nvSpPr>
            <p:cNvPr id="17426" name="Line 7"/>
            <p:cNvSpPr>
              <a:spLocks noChangeShapeType="1"/>
            </p:cNvSpPr>
            <p:nvPr/>
          </p:nvSpPr>
          <p:spPr bwMode="auto">
            <a:xfrm>
              <a:off x="3596" y="2306"/>
              <a:ext cx="0" cy="91"/>
            </a:xfrm>
            <a:prstGeom prst="line">
              <a:avLst/>
            </a:prstGeom>
            <a:noFill/>
            <a:ln w="22225">
              <a:solidFill>
                <a:schemeClr val="tx1"/>
              </a:solidFill>
              <a:round/>
              <a:headEnd/>
              <a:tailEnd/>
            </a:ln>
          </p:spPr>
          <p:txBody>
            <a:bodyPr/>
            <a:lstStyle/>
            <a:p>
              <a:endParaRPr lang="ko-KR" altLang="en-US"/>
            </a:p>
          </p:txBody>
        </p:sp>
        <p:sp>
          <p:nvSpPr>
            <p:cNvPr id="17427" name="Rectangle 8"/>
            <p:cNvSpPr>
              <a:spLocks noChangeArrowheads="1"/>
            </p:cNvSpPr>
            <p:nvPr/>
          </p:nvSpPr>
          <p:spPr bwMode="auto">
            <a:xfrm>
              <a:off x="3596" y="2304"/>
              <a:ext cx="543" cy="45"/>
            </a:xfrm>
            <a:prstGeom prst="rect">
              <a:avLst/>
            </a:prstGeom>
            <a:solidFill>
              <a:schemeClr val="tx2">
                <a:alpha val="50195"/>
              </a:schemeClr>
            </a:solidFill>
            <a:ln w="9525">
              <a:noFill/>
              <a:miter lim="800000"/>
              <a:headEnd/>
              <a:tailEnd/>
            </a:ln>
          </p:spPr>
          <p:txBody>
            <a:bodyPr wrap="none" anchor="ctr"/>
            <a:lstStyle/>
            <a:p>
              <a:pPr eaLnBrk="0" latinLnBrk="0" hangingPunct="0"/>
              <a:endParaRPr lang="ko-KR" altLang="en-US">
                <a:ea typeface="맑은 고딕"/>
                <a:cs typeface="맑은 고딕"/>
              </a:endParaRPr>
            </a:p>
          </p:txBody>
        </p:sp>
        <p:sp>
          <p:nvSpPr>
            <p:cNvPr id="17428" name="Text Box 15"/>
            <p:cNvSpPr txBox="1">
              <a:spLocks noChangeArrowheads="1"/>
            </p:cNvSpPr>
            <p:nvPr/>
          </p:nvSpPr>
          <p:spPr bwMode="auto">
            <a:xfrm>
              <a:off x="1248" y="2822"/>
              <a:ext cx="624" cy="169"/>
            </a:xfrm>
            <a:prstGeom prst="rect">
              <a:avLst/>
            </a:prstGeom>
            <a:noFill/>
            <a:ln w="9525">
              <a:noFill/>
              <a:miter lim="800000"/>
              <a:headEnd/>
              <a:tailEnd/>
            </a:ln>
          </p:spPr>
          <p:txBody>
            <a:bodyPr>
              <a:spAutoFit/>
            </a:bodyPr>
            <a:lstStyle/>
            <a:p>
              <a:pPr eaLnBrk="0" latinLnBrk="0" hangingPunct="0">
                <a:spcBef>
                  <a:spcPct val="50000"/>
                </a:spcBef>
              </a:pPr>
              <a:r>
                <a:rPr lang="en-US" altLang="ko-KR" i="1" dirty="0">
                  <a:ea typeface="맑은 고딕"/>
                  <a:cs typeface="맑은 고딕"/>
                </a:rPr>
                <a:t>p</a:t>
              </a:r>
              <a:r>
                <a:rPr lang="en-US" altLang="ko-KR" dirty="0">
                  <a:ea typeface="맑은 고딕"/>
                  <a:cs typeface="맑은 고딕"/>
                </a:rPr>
                <a:t>-</a:t>
              </a:r>
              <a:r>
                <a:rPr lang="ko-KR" altLang="en-US" dirty="0">
                  <a:ea typeface="맑은 고딕"/>
                  <a:cs typeface="맑은 고딕"/>
                </a:rPr>
                <a:t>값 </a:t>
              </a:r>
              <a:r>
                <a:rPr lang="en-US" altLang="ko-KR" dirty="0">
                  <a:ea typeface="맑은 고딕"/>
                  <a:cs typeface="맑은 고딕"/>
                </a:rPr>
                <a:t>=</a:t>
              </a:r>
            </a:p>
          </p:txBody>
        </p:sp>
        <p:sp>
          <p:nvSpPr>
            <p:cNvPr id="17429" name="Text Box 16"/>
            <p:cNvSpPr txBox="1">
              <a:spLocks noChangeArrowheads="1"/>
            </p:cNvSpPr>
            <p:nvPr/>
          </p:nvSpPr>
          <p:spPr bwMode="auto">
            <a:xfrm>
              <a:off x="3696" y="2822"/>
              <a:ext cx="624" cy="169"/>
            </a:xfrm>
            <a:prstGeom prst="rect">
              <a:avLst/>
            </a:prstGeom>
            <a:noFill/>
            <a:ln w="9525">
              <a:noFill/>
              <a:miter lim="800000"/>
              <a:headEnd/>
              <a:tailEnd/>
            </a:ln>
          </p:spPr>
          <p:txBody>
            <a:bodyPr>
              <a:spAutoFit/>
            </a:bodyPr>
            <a:lstStyle/>
            <a:p>
              <a:pPr eaLnBrk="0" latinLnBrk="0" hangingPunct="0">
                <a:spcBef>
                  <a:spcPct val="50000"/>
                </a:spcBef>
              </a:pPr>
              <a:r>
                <a:rPr lang="en-US" altLang="ko-KR" dirty="0">
                  <a:ea typeface="맑은 고딕"/>
                  <a:cs typeface="맑은 고딕"/>
                  <a:sym typeface="Symbol" pitchFamily="18" charset="2"/>
                </a:rPr>
                <a:t> 1.4%</a:t>
              </a:r>
              <a:endParaRPr lang="en-US" altLang="ko-KR" dirty="0">
                <a:ea typeface="맑은 고딕"/>
                <a:cs typeface="맑은 고딕"/>
              </a:endParaRPr>
            </a:p>
          </p:txBody>
        </p:sp>
      </p:grpSp>
      <p:grpSp>
        <p:nvGrpSpPr>
          <p:cNvPr id="17411" name="Group 32"/>
          <p:cNvGrpSpPr>
            <a:grpSpLocks/>
          </p:cNvGrpSpPr>
          <p:nvPr/>
        </p:nvGrpSpPr>
        <p:grpSpPr bwMode="auto">
          <a:xfrm>
            <a:off x="2690813" y="2121495"/>
            <a:ext cx="6819900" cy="806450"/>
            <a:chOff x="594" y="998"/>
            <a:chExt cx="4296" cy="508"/>
          </a:xfrm>
          <a:noFill/>
        </p:grpSpPr>
        <p:sp>
          <p:nvSpPr>
            <p:cNvPr id="68638" name="Rectangle 30"/>
            <p:cNvSpPr>
              <a:spLocks noChangeArrowheads="1"/>
            </p:cNvSpPr>
            <p:nvPr/>
          </p:nvSpPr>
          <p:spPr bwMode="auto">
            <a:xfrm>
              <a:off x="606" y="1026"/>
              <a:ext cx="4242" cy="480"/>
            </a:xfrm>
            <a:prstGeom prst="rect">
              <a:avLst/>
            </a:prstGeom>
            <a:grpFill/>
            <a:ln w="9525">
              <a:noFill/>
              <a:miter lim="800000"/>
              <a:headEnd/>
              <a:tailEnd/>
            </a:ln>
            <a:effectLst>
              <a:outerShdw dist="107763" dir="2700000" algn="ctr" rotWithShape="0">
                <a:schemeClr val="bg2"/>
              </a:outerShdw>
            </a:effectLst>
          </p:spPr>
          <p:txBody>
            <a:bodyPr wrap="none" anchor="ctr"/>
            <a:lstStyle/>
            <a:p>
              <a:pPr eaLnBrk="0" latinLnBrk="0" hangingPunct="0">
                <a:defRPr/>
              </a:pPr>
              <a:endParaRPr lang="ko-KR" altLang="en-US">
                <a:latin typeface="Times New Roman" charset="0"/>
              </a:endParaRPr>
            </a:p>
          </p:txBody>
        </p:sp>
        <p:sp>
          <p:nvSpPr>
            <p:cNvPr id="17414" name="Text Box 20"/>
            <p:cNvSpPr txBox="1">
              <a:spLocks noChangeArrowheads="1"/>
            </p:cNvSpPr>
            <p:nvPr/>
          </p:nvSpPr>
          <p:spPr bwMode="auto">
            <a:xfrm>
              <a:off x="1038" y="998"/>
              <a:ext cx="2688" cy="250"/>
            </a:xfrm>
            <a:prstGeom prst="rect">
              <a:avLst/>
            </a:prstGeom>
            <a:grpFill/>
            <a:ln w="9525">
              <a:noFill/>
              <a:miter lim="800000"/>
              <a:headEnd/>
              <a:tailEnd/>
            </a:ln>
          </p:spPr>
          <p:txBody>
            <a:bodyPr>
              <a:spAutoFit/>
            </a:bodyPr>
            <a:lstStyle/>
            <a:p>
              <a:pPr eaLnBrk="0" latinLnBrk="0" hangingPunct="0">
                <a:spcBef>
                  <a:spcPct val="50000"/>
                </a:spcBef>
              </a:pPr>
              <a:r>
                <a:rPr lang="ko-KR" altLang="en-US" sz="2000">
                  <a:ea typeface="맑은 고딕"/>
                  <a:cs typeface="맑은 고딕"/>
                </a:rPr>
                <a:t>앞면이 관측된 횟수 </a:t>
              </a:r>
              <a:r>
                <a:rPr lang="en-US" altLang="ko-KR" sz="2000">
                  <a:ea typeface="맑은 고딕"/>
                  <a:cs typeface="맑은 고딕"/>
                </a:rPr>
                <a:t>- </a:t>
              </a:r>
              <a:r>
                <a:rPr lang="ko-KR" altLang="en-US" sz="2000">
                  <a:ea typeface="맑은 고딕"/>
                  <a:cs typeface="맑은 고딕"/>
                </a:rPr>
                <a:t>기대값</a:t>
              </a:r>
            </a:p>
          </p:txBody>
        </p:sp>
        <p:sp>
          <p:nvSpPr>
            <p:cNvPr id="17415" name="Text Box 21"/>
            <p:cNvSpPr txBox="1">
              <a:spLocks noChangeArrowheads="1"/>
            </p:cNvSpPr>
            <p:nvPr/>
          </p:nvSpPr>
          <p:spPr bwMode="auto">
            <a:xfrm>
              <a:off x="1038" y="1226"/>
              <a:ext cx="2400" cy="250"/>
            </a:xfrm>
            <a:prstGeom prst="rect">
              <a:avLst/>
            </a:prstGeom>
            <a:grpFill/>
            <a:ln w="9525">
              <a:noFill/>
              <a:miter lim="800000"/>
              <a:headEnd/>
              <a:tailEnd/>
            </a:ln>
          </p:spPr>
          <p:txBody>
            <a:bodyPr>
              <a:spAutoFit/>
            </a:bodyPr>
            <a:lstStyle/>
            <a:p>
              <a:pPr eaLnBrk="0" latinLnBrk="0" hangingPunct="0">
                <a:spcBef>
                  <a:spcPct val="50000"/>
                </a:spcBef>
              </a:pPr>
              <a:r>
                <a:rPr lang="ko-KR" altLang="en-US" sz="2000">
                  <a:ea typeface="맑은 고딕"/>
                  <a:cs typeface="맑은 고딕"/>
                </a:rPr>
                <a:t>앞면이 나온 횟수의 표준오차</a:t>
              </a:r>
            </a:p>
          </p:txBody>
        </p:sp>
        <p:sp>
          <p:nvSpPr>
            <p:cNvPr id="17416" name="Line 22"/>
            <p:cNvSpPr>
              <a:spLocks noChangeShapeType="1"/>
            </p:cNvSpPr>
            <p:nvPr/>
          </p:nvSpPr>
          <p:spPr bwMode="auto">
            <a:xfrm>
              <a:off x="894" y="1238"/>
              <a:ext cx="2496" cy="0"/>
            </a:xfrm>
            <a:prstGeom prst="line">
              <a:avLst/>
            </a:prstGeom>
            <a:grpFill/>
            <a:ln w="9525">
              <a:solidFill>
                <a:schemeClr val="tx1"/>
              </a:solidFill>
              <a:round/>
              <a:headEnd/>
              <a:tailEnd/>
            </a:ln>
          </p:spPr>
          <p:txBody>
            <a:bodyPr/>
            <a:lstStyle/>
            <a:p>
              <a:endParaRPr lang="ko-KR" altLang="en-US"/>
            </a:p>
          </p:txBody>
        </p:sp>
        <p:sp>
          <p:nvSpPr>
            <p:cNvPr id="17417" name="Text Box 23"/>
            <p:cNvSpPr txBox="1">
              <a:spLocks noChangeArrowheads="1"/>
            </p:cNvSpPr>
            <p:nvPr/>
          </p:nvSpPr>
          <p:spPr bwMode="auto">
            <a:xfrm>
              <a:off x="594" y="1112"/>
              <a:ext cx="384" cy="250"/>
            </a:xfrm>
            <a:prstGeom prst="rect">
              <a:avLst/>
            </a:prstGeom>
            <a:grpFill/>
            <a:ln w="9525">
              <a:noFill/>
              <a:miter lim="800000"/>
              <a:headEnd/>
              <a:tailEnd/>
            </a:ln>
          </p:spPr>
          <p:txBody>
            <a:bodyPr>
              <a:spAutoFit/>
            </a:bodyPr>
            <a:lstStyle/>
            <a:p>
              <a:pPr eaLnBrk="0" latinLnBrk="0" hangingPunct="0">
                <a:spcBef>
                  <a:spcPct val="50000"/>
                </a:spcBef>
              </a:pPr>
              <a:r>
                <a:rPr lang="en-US" altLang="ko-KR" sz="2000" i="1">
                  <a:ea typeface="맑은 고딕"/>
                  <a:cs typeface="맑은 고딕"/>
                </a:rPr>
                <a:t>z </a:t>
              </a:r>
              <a:r>
                <a:rPr lang="en-US" altLang="ko-KR" sz="2000">
                  <a:ea typeface="맑은 고딕"/>
                  <a:cs typeface="맑은 고딕"/>
                </a:rPr>
                <a:t>=</a:t>
              </a:r>
            </a:p>
          </p:txBody>
        </p:sp>
        <p:sp>
          <p:nvSpPr>
            <p:cNvPr id="17418" name="Text Box 24"/>
            <p:cNvSpPr txBox="1">
              <a:spLocks noChangeArrowheads="1"/>
            </p:cNvSpPr>
            <p:nvPr/>
          </p:nvSpPr>
          <p:spPr bwMode="auto">
            <a:xfrm>
              <a:off x="3639" y="998"/>
              <a:ext cx="672" cy="250"/>
            </a:xfrm>
            <a:prstGeom prst="rect">
              <a:avLst/>
            </a:prstGeom>
            <a:grpFill/>
            <a:ln w="9525">
              <a:noFill/>
              <a:miter lim="800000"/>
              <a:headEnd/>
              <a:tailEnd/>
            </a:ln>
          </p:spPr>
          <p:txBody>
            <a:bodyPr>
              <a:spAutoFit/>
            </a:bodyPr>
            <a:lstStyle/>
            <a:p>
              <a:pPr eaLnBrk="0" latinLnBrk="0" hangingPunct="0">
                <a:spcBef>
                  <a:spcPct val="50000"/>
                </a:spcBef>
              </a:pPr>
              <a:r>
                <a:rPr lang="en-US" altLang="ko-KR" sz="2000">
                  <a:ea typeface="맑은 고딕"/>
                  <a:cs typeface="맑은 고딕"/>
                </a:rPr>
                <a:t>61-50</a:t>
              </a:r>
            </a:p>
          </p:txBody>
        </p:sp>
        <p:sp>
          <p:nvSpPr>
            <p:cNvPr id="17419" name="Line 25"/>
            <p:cNvSpPr>
              <a:spLocks noChangeShapeType="1"/>
            </p:cNvSpPr>
            <p:nvPr/>
          </p:nvSpPr>
          <p:spPr bwMode="auto">
            <a:xfrm>
              <a:off x="3582" y="1238"/>
              <a:ext cx="738" cy="0"/>
            </a:xfrm>
            <a:prstGeom prst="line">
              <a:avLst/>
            </a:prstGeom>
            <a:grpFill/>
            <a:ln w="9525">
              <a:solidFill>
                <a:schemeClr val="tx1"/>
              </a:solidFill>
              <a:round/>
              <a:headEnd/>
              <a:tailEnd/>
            </a:ln>
          </p:spPr>
          <p:txBody>
            <a:bodyPr/>
            <a:lstStyle/>
            <a:p>
              <a:endParaRPr lang="ko-KR" altLang="en-US"/>
            </a:p>
          </p:txBody>
        </p:sp>
        <p:sp>
          <p:nvSpPr>
            <p:cNvPr id="17420" name="Text Box 26"/>
            <p:cNvSpPr txBox="1">
              <a:spLocks noChangeArrowheads="1"/>
            </p:cNvSpPr>
            <p:nvPr/>
          </p:nvSpPr>
          <p:spPr bwMode="auto">
            <a:xfrm>
              <a:off x="3837" y="1238"/>
              <a:ext cx="336" cy="250"/>
            </a:xfrm>
            <a:prstGeom prst="rect">
              <a:avLst/>
            </a:prstGeom>
            <a:grpFill/>
            <a:ln w="9525">
              <a:noFill/>
              <a:miter lim="800000"/>
              <a:headEnd/>
              <a:tailEnd/>
            </a:ln>
          </p:spPr>
          <p:txBody>
            <a:bodyPr>
              <a:spAutoFit/>
            </a:bodyPr>
            <a:lstStyle/>
            <a:p>
              <a:pPr eaLnBrk="0" latinLnBrk="0" hangingPunct="0">
                <a:spcBef>
                  <a:spcPct val="50000"/>
                </a:spcBef>
              </a:pPr>
              <a:r>
                <a:rPr lang="en-US" altLang="ko-KR" sz="2000">
                  <a:ea typeface="맑은 고딕"/>
                  <a:cs typeface="맑은 고딕"/>
                </a:rPr>
                <a:t>5</a:t>
              </a:r>
            </a:p>
          </p:txBody>
        </p:sp>
        <p:sp>
          <p:nvSpPr>
            <p:cNvPr id="17421" name="Text Box 27"/>
            <p:cNvSpPr txBox="1">
              <a:spLocks noChangeArrowheads="1"/>
            </p:cNvSpPr>
            <p:nvPr/>
          </p:nvSpPr>
          <p:spPr bwMode="auto">
            <a:xfrm>
              <a:off x="3390" y="1103"/>
              <a:ext cx="288" cy="250"/>
            </a:xfrm>
            <a:prstGeom prst="rect">
              <a:avLst/>
            </a:prstGeom>
            <a:grpFill/>
            <a:ln w="9525">
              <a:noFill/>
              <a:miter lim="800000"/>
              <a:headEnd/>
              <a:tailEnd/>
            </a:ln>
          </p:spPr>
          <p:txBody>
            <a:bodyPr>
              <a:spAutoFit/>
            </a:bodyPr>
            <a:lstStyle/>
            <a:p>
              <a:pPr eaLnBrk="0" latinLnBrk="0" hangingPunct="0">
                <a:spcBef>
                  <a:spcPct val="50000"/>
                </a:spcBef>
              </a:pPr>
              <a:r>
                <a:rPr lang="en-US" altLang="ko-KR" sz="2000">
                  <a:ea typeface="맑은 고딕"/>
                  <a:cs typeface="맑은 고딕"/>
                </a:rPr>
                <a:t>=</a:t>
              </a:r>
            </a:p>
          </p:txBody>
        </p:sp>
        <p:sp>
          <p:nvSpPr>
            <p:cNvPr id="17422" name="Text Box 28"/>
            <p:cNvSpPr txBox="1">
              <a:spLocks noChangeArrowheads="1"/>
            </p:cNvSpPr>
            <p:nvPr/>
          </p:nvSpPr>
          <p:spPr bwMode="auto">
            <a:xfrm>
              <a:off x="4326" y="1103"/>
              <a:ext cx="564" cy="250"/>
            </a:xfrm>
            <a:prstGeom prst="rect">
              <a:avLst/>
            </a:prstGeom>
            <a:grpFill/>
            <a:ln w="9525">
              <a:noFill/>
              <a:miter lim="800000"/>
              <a:headEnd/>
              <a:tailEnd/>
            </a:ln>
          </p:spPr>
          <p:txBody>
            <a:bodyPr>
              <a:spAutoFit/>
            </a:bodyPr>
            <a:lstStyle/>
            <a:p>
              <a:pPr eaLnBrk="0" latinLnBrk="0" hangingPunct="0">
                <a:spcBef>
                  <a:spcPct val="50000"/>
                </a:spcBef>
              </a:pPr>
              <a:r>
                <a:rPr lang="en-US" altLang="ko-KR" sz="2000">
                  <a:ea typeface="맑은 고딕"/>
                  <a:cs typeface="맑은 고딕"/>
                </a:rPr>
                <a:t>= 2.2</a:t>
              </a:r>
            </a:p>
          </p:txBody>
        </p:sp>
      </p:grpSp>
      <p:sp>
        <p:nvSpPr>
          <p:cNvPr id="17412" name="제목 26"/>
          <p:cNvSpPr>
            <a:spLocks noGrp="1"/>
          </p:cNvSpPr>
          <p:nvPr>
            <p:ph type="title"/>
          </p:nvPr>
        </p:nvSpPr>
        <p:spPr/>
        <p:txBody>
          <a:bodyPr/>
          <a:lstStyle/>
          <a:p>
            <a:r>
              <a:rPr lang="en-US" altLang="ko-KR" sz="4000" dirty="0">
                <a:cs typeface="맑은 고딕"/>
              </a:rPr>
              <a:t>2. </a:t>
            </a:r>
            <a:r>
              <a:rPr lang="ko-KR" altLang="en-US" sz="4000" dirty="0">
                <a:cs typeface="맑은 고딕"/>
              </a:rPr>
              <a:t>자료 미리 훔쳐보기</a:t>
            </a:r>
          </a:p>
        </p:txBody>
      </p:sp>
      <p:sp>
        <p:nvSpPr>
          <p:cNvPr id="25" name="AutoShape 5"/>
          <p:cNvSpPr>
            <a:spLocks noChangeArrowheads="1"/>
          </p:cNvSpPr>
          <p:nvPr/>
        </p:nvSpPr>
        <p:spPr bwMode="auto">
          <a:xfrm>
            <a:off x="1988544" y="1484785"/>
            <a:ext cx="295532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n-ea"/>
              </a:rPr>
              <a:t>자료 미리 훔쳐보지 말 것</a:t>
            </a:r>
            <a:endParaRPr lang="en-US" altLang="ko-KR" b="1" dirty="0">
              <a:latin typeface="+mn-ea"/>
            </a:endParaRPr>
          </a:p>
        </p:txBody>
      </p:sp>
    </p:spTree>
    <p:extLst>
      <p:ext uri="{BB962C8B-B14F-4D97-AF65-F5344CB8AC3E}">
        <p14:creationId xmlns:p14="http://schemas.microsoft.com/office/powerpoint/2010/main" val="3219752758"/>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42"/>
          <p:cNvGrpSpPr>
            <a:grpSpLocks/>
          </p:cNvGrpSpPr>
          <p:nvPr/>
        </p:nvGrpSpPr>
        <p:grpSpPr bwMode="auto">
          <a:xfrm>
            <a:off x="3077369" y="3099842"/>
            <a:ext cx="6037263" cy="3065463"/>
            <a:chOff x="976" y="1517"/>
            <a:chExt cx="3803" cy="1931"/>
          </a:xfrm>
        </p:grpSpPr>
        <p:pic>
          <p:nvPicPr>
            <p:cNvPr id="18436" name="Picture 41"/>
            <p:cNvPicPr>
              <a:picLocks noChangeAspect="1" noChangeArrowheads="1"/>
            </p:cNvPicPr>
            <p:nvPr/>
          </p:nvPicPr>
          <p:blipFill>
            <a:blip r:embed="rId2" cstate="print"/>
            <a:srcRect t="13310"/>
            <a:stretch>
              <a:fillRect/>
            </a:stretch>
          </p:blipFill>
          <p:spPr bwMode="auto">
            <a:xfrm>
              <a:off x="976" y="1971"/>
              <a:ext cx="3602" cy="1477"/>
            </a:xfrm>
            <a:prstGeom prst="rect">
              <a:avLst/>
            </a:prstGeom>
            <a:noFill/>
            <a:ln w="9525">
              <a:noFill/>
              <a:miter lim="800000"/>
              <a:headEnd/>
              <a:tailEnd/>
            </a:ln>
          </p:spPr>
        </p:pic>
        <p:sp>
          <p:nvSpPr>
            <p:cNvPr id="18437" name="Text Box 22"/>
            <p:cNvSpPr txBox="1">
              <a:spLocks noChangeArrowheads="1"/>
            </p:cNvSpPr>
            <p:nvPr/>
          </p:nvSpPr>
          <p:spPr bwMode="auto">
            <a:xfrm>
              <a:off x="3339" y="1968"/>
              <a:ext cx="1440" cy="212"/>
            </a:xfrm>
            <a:prstGeom prst="rect">
              <a:avLst/>
            </a:prstGeom>
            <a:noFill/>
            <a:ln w="9525">
              <a:noFill/>
              <a:miter lim="800000"/>
              <a:headEnd/>
              <a:tailEnd/>
            </a:ln>
          </p:spPr>
          <p:txBody>
            <a:bodyPr>
              <a:spAutoFit/>
            </a:bodyPr>
            <a:lstStyle/>
            <a:p>
              <a:pPr eaLnBrk="0" latinLnBrk="0" hangingPunct="0">
                <a:spcBef>
                  <a:spcPct val="50000"/>
                </a:spcBef>
              </a:pPr>
              <a:r>
                <a:rPr lang="en-US" altLang="ko-KR" sz="1600" dirty="0">
                  <a:ea typeface="맑은 고딕"/>
                  <a:cs typeface="맑은 고딕"/>
                </a:rPr>
                <a:t>z</a:t>
              </a:r>
              <a:r>
                <a:rPr lang="ko-KR" altLang="en-US" sz="1600" dirty="0">
                  <a:ea typeface="맑은 고딕"/>
                  <a:cs typeface="맑은 고딕"/>
                </a:rPr>
                <a:t>의 </a:t>
              </a:r>
              <a:r>
                <a:rPr lang="ko-KR" altLang="en-US" sz="1600" dirty="0" err="1">
                  <a:ea typeface="맑은 고딕"/>
                  <a:cs typeface="맑은 고딕"/>
                </a:rPr>
                <a:t>관측값</a:t>
              </a:r>
              <a:endParaRPr lang="ko-KR" altLang="en-US" sz="1600" dirty="0">
                <a:ea typeface="맑은 고딕"/>
                <a:cs typeface="맑은 고딕"/>
              </a:endParaRPr>
            </a:p>
          </p:txBody>
        </p:sp>
        <p:sp>
          <p:nvSpPr>
            <p:cNvPr id="18438" name="Line 14"/>
            <p:cNvSpPr>
              <a:spLocks noChangeShapeType="1"/>
            </p:cNvSpPr>
            <p:nvPr/>
          </p:nvSpPr>
          <p:spPr bwMode="auto">
            <a:xfrm>
              <a:off x="1217" y="1637"/>
              <a:ext cx="3102" cy="0"/>
            </a:xfrm>
            <a:prstGeom prst="line">
              <a:avLst/>
            </a:prstGeom>
            <a:noFill/>
            <a:ln w="19050">
              <a:solidFill>
                <a:schemeClr val="tx1"/>
              </a:solidFill>
              <a:round/>
              <a:headEnd/>
              <a:tailEnd/>
            </a:ln>
          </p:spPr>
          <p:txBody>
            <a:bodyPr/>
            <a:lstStyle/>
            <a:p>
              <a:endParaRPr lang="ko-KR" altLang="en-US"/>
            </a:p>
          </p:txBody>
        </p:sp>
        <p:sp>
          <p:nvSpPr>
            <p:cNvPr id="18439" name="Line 15"/>
            <p:cNvSpPr>
              <a:spLocks noChangeShapeType="1"/>
            </p:cNvSpPr>
            <p:nvPr/>
          </p:nvSpPr>
          <p:spPr bwMode="auto">
            <a:xfrm>
              <a:off x="3639" y="1517"/>
              <a:ext cx="0" cy="208"/>
            </a:xfrm>
            <a:prstGeom prst="line">
              <a:avLst/>
            </a:prstGeom>
            <a:noFill/>
            <a:ln w="19050">
              <a:solidFill>
                <a:schemeClr val="tx1"/>
              </a:solidFill>
              <a:round/>
              <a:headEnd/>
              <a:tailEnd/>
            </a:ln>
          </p:spPr>
          <p:txBody>
            <a:bodyPr/>
            <a:lstStyle/>
            <a:p>
              <a:endParaRPr lang="ko-KR" altLang="en-US"/>
            </a:p>
          </p:txBody>
        </p:sp>
        <p:sp>
          <p:nvSpPr>
            <p:cNvPr id="18440" name="Rectangle 16"/>
            <p:cNvSpPr>
              <a:spLocks noChangeArrowheads="1"/>
            </p:cNvSpPr>
            <p:nvPr/>
          </p:nvSpPr>
          <p:spPr bwMode="auto">
            <a:xfrm>
              <a:off x="3639" y="1533"/>
              <a:ext cx="674" cy="104"/>
            </a:xfrm>
            <a:prstGeom prst="rect">
              <a:avLst/>
            </a:prstGeom>
            <a:solidFill>
              <a:schemeClr val="tx2">
                <a:alpha val="50195"/>
              </a:schemeClr>
            </a:solidFill>
            <a:ln w="9525">
              <a:noFill/>
              <a:miter lim="800000"/>
              <a:headEnd/>
              <a:tailEnd/>
            </a:ln>
          </p:spPr>
          <p:txBody>
            <a:bodyPr wrap="none" anchor="ctr"/>
            <a:lstStyle/>
            <a:p>
              <a:pPr eaLnBrk="0" latinLnBrk="0" hangingPunct="0"/>
              <a:endParaRPr lang="ko-KR" altLang="en-US">
                <a:ea typeface="맑은 고딕"/>
                <a:cs typeface="맑은 고딕"/>
              </a:endParaRPr>
            </a:p>
          </p:txBody>
        </p:sp>
        <p:sp>
          <p:nvSpPr>
            <p:cNvPr id="18441" name="Text Box 21"/>
            <p:cNvSpPr txBox="1">
              <a:spLocks noChangeArrowheads="1"/>
            </p:cNvSpPr>
            <p:nvPr/>
          </p:nvSpPr>
          <p:spPr bwMode="auto">
            <a:xfrm>
              <a:off x="3456" y="1740"/>
              <a:ext cx="570" cy="212"/>
            </a:xfrm>
            <a:prstGeom prst="rect">
              <a:avLst/>
            </a:prstGeom>
            <a:noFill/>
            <a:ln w="9525">
              <a:noFill/>
              <a:miter lim="800000"/>
              <a:headEnd/>
              <a:tailEnd/>
            </a:ln>
          </p:spPr>
          <p:txBody>
            <a:bodyPr>
              <a:spAutoFit/>
            </a:bodyPr>
            <a:lstStyle/>
            <a:p>
              <a:pPr eaLnBrk="0" latinLnBrk="0" hangingPunct="0">
                <a:spcBef>
                  <a:spcPct val="50000"/>
                </a:spcBef>
              </a:pPr>
              <a:r>
                <a:rPr lang="en-US" altLang="ko-KR" sz="1600" dirty="0">
                  <a:ea typeface="맑은 고딕"/>
                  <a:cs typeface="맑은 고딕"/>
                </a:rPr>
                <a:t> 2.2</a:t>
              </a:r>
            </a:p>
          </p:txBody>
        </p:sp>
        <p:sp>
          <p:nvSpPr>
            <p:cNvPr id="18442" name="Text Box 25"/>
            <p:cNvSpPr txBox="1">
              <a:spLocks noChangeArrowheads="1"/>
            </p:cNvSpPr>
            <p:nvPr/>
          </p:nvSpPr>
          <p:spPr bwMode="auto">
            <a:xfrm>
              <a:off x="1711" y="1740"/>
              <a:ext cx="570" cy="212"/>
            </a:xfrm>
            <a:prstGeom prst="rect">
              <a:avLst/>
            </a:prstGeom>
            <a:noFill/>
            <a:ln w="9525">
              <a:noFill/>
              <a:miter lim="800000"/>
              <a:headEnd/>
              <a:tailEnd/>
            </a:ln>
          </p:spPr>
          <p:txBody>
            <a:bodyPr>
              <a:spAutoFit/>
            </a:bodyPr>
            <a:lstStyle/>
            <a:p>
              <a:pPr eaLnBrk="0" latinLnBrk="0" hangingPunct="0">
                <a:spcBef>
                  <a:spcPct val="50000"/>
                </a:spcBef>
              </a:pPr>
              <a:r>
                <a:rPr lang="en-US" altLang="ko-KR" sz="1600">
                  <a:ea typeface="맑은 고딕"/>
                  <a:cs typeface="맑은 고딕"/>
                </a:rPr>
                <a:t> -2.2</a:t>
              </a:r>
            </a:p>
          </p:txBody>
        </p:sp>
        <p:sp>
          <p:nvSpPr>
            <p:cNvPr id="18443" name="Line 27"/>
            <p:cNvSpPr>
              <a:spLocks noChangeShapeType="1"/>
            </p:cNvSpPr>
            <p:nvPr/>
          </p:nvSpPr>
          <p:spPr bwMode="auto">
            <a:xfrm>
              <a:off x="1900" y="1526"/>
              <a:ext cx="0" cy="208"/>
            </a:xfrm>
            <a:prstGeom prst="line">
              <a:avLst/>
            </a:prstGeom>
            <a:noFill/>
            <a:ln w="19050">
              <a:solidFill>
                <a:schemeClr val="tx1"/>
              </a:solidFill>
              <a:round/>
              <a:headEnd/>
              <a:tailEnd/>
            </a:ln>
          </p:spPr>
          <p:txBody>
            <a:bodyPr/>
            <a:lstStyle/>
            <a:p>
              <a:endParaRPr lang="ko-KR" altLang="en-US"/>
            </a:p>
          </p:txBody>
        </p:sp>
        <p:sp>
          <p:nvSpPr>
            <p:cNvPr id="18444" name="Rectangle 28"/>
            <p:cNvSpPr>
              <a:spLocks noChangeArrowheads="1"/>
            </p:cNvSpPr>
            <p:nvPr/>
          </p:nvSpPr>
          <p:spPr bwMode="auto">
            <a:xfrm>
              <a:off x="1227" y="1533"/>
              <a:ext cx="673" cy="104"/>
            </a:xfrm>
            <a:prstGeom prst="rect">
              <a:avLst/>
            </a:prstGeom>
            <a:solidFill>
              <a:schemeClr val="tx2">
                <a:alpha val="50195"/>
              </a:schemeClr>
            </a:solidFill>
            <a:ln w="9525">
              <a:noFill/>
              <a:miter lim="800000"/>
              <a:headEnd/>
              <a:tailEnd/>
            </a:ln>
          </p:spPr>
          <p:txBody>
            <a:bodyPr wrap="none" anchor="ctr"/>
            <a:lstStyle/>
            <a:p>
              <a:pPr eaLnBrk="0" latinLnBrk="0" hangingPunct="0"/>
              <a:endParaRPr lang="ko-KR" altLang="en-US">
                <a:ea typeface="맑은 고딕"/>
                <a:cs typeface="맑은 고딕"/>
              </a:endParaRPr>
            </a:p>
          </p:txBody>
        </p:sp>
        <p:sp>
          <p:nvSpPr>
            <p:cNvPr id="18445" name="Line 30"/>
            <p:cNvSpPr>
              <a:spLocks noChangeShapeType="1"/>
            </p:cNvSpPr>
            <p:nvPr/>
          </p:nvSpPr>
          <p:spPr bwMode="auto">
            <a:xfrm>
              <a:off x="2771" y="1530"/>
              <a:ext cx="0" cy="208"/>
            </a:xfrm>
            <a:prstGeom prst="line">
              <a:avLst/>
            </a:prstGeom>
            <a:noFill/>
            <a:ln w="19050">
              <a:solidFill>
                <a:schemeClr val="tx1"/>
              </a:solidFill>
              <a:round/>
              <a:headEnd/>
              <a:tailEnd/>
            </a:ln>
          </p:spPr>
          <p:txBody>
            <a:bodyPr/>
            <a:lstStyle/>
            <a:p>
              <a:endParaRPr lang="ko-KR" altLang="en-US"/>
            </a:p>
          </p:txBody>
        </p:sp>
        <p:sp>
          <p:nvSpPr>
            <p:cNvPr id="18446" name="Text Box 31"/>
            <p:cNvSpPr txBox="1">
              <a:spLocks noChangeArrowheads="1"/>
            </p:cNvSpPr>
            <p:nvPr/>
          </p:nvSpPr>
          <p:spPr bwMode="auto">
            <a:xfrm>
              <a:off x="2675" y="1704"/>
              <a:ext cx="192" cy="202"/>
            </a:xfrm>
            <a:prstGeom prst="rect">
              <a:avLst/>
            </a:prstGeom>
            <a:noFill/>
            <a:ln w="9525">
              <a:noFill/>
              <a:miter lim="800000"/>
              <a:headEnd/>
              <a:tailEnd/>
            </a:ln>
          </p:spPr>
          <p:txBody>
            <a:bodyPr>
              <a:spAutoFit/>
            </a:bodyPr>
            <a:lstStyle/>
            <a:p>
              <a:pPr eaLnBrk="0" latinLnBrk="0" hangingPunct="0">
                <a:spcBef>
                  <a:spcPct val="50000"/>
                </a:spcBef>
              </a:pPr>
              <a:r>
                <a:rPr lang="en-US" altLang="ko-KR" sz="1500" b="1">
                  <a:ea typeface="맑은 고딕"/>
                  <a:cs typeface="맑은 고딕"/>
                </a:rPr>
                <a:t>0</a:t>
              </a:r>
            </a:p>
          </p:txBody>
        </p:sp>
        <p:sp>
          <p:nvSpPr>
            <p:cNvPr id="18447" name="Line 34"/>
            <p:cNvSpPr>
              <a:spLocks noChangeShapeType="1"/>
            </p:cNvSpPr>
            <p:nvPr/>
          </p:nvSpPr>
          <p:spPr bwMode="auto">
            <a:xfrm flipV="1">
              <a:off x="1899" y="1680"/>
              <a:ext cx="0" cy="1488"/>
            </a:xfrm>
            <a:prstGeom prst="line">
              <a:avLst/>
            </a:prstGeom>
            <a:noFill/>
            <a:ln w="9525">
              <a:solidFill>
                <a:schemeClr val="tx1"/>
              </a:solidFill>
              <a:prstDash val="dashDot"/>
              <a:round/>
              <a:headEnd/>
              <a:tailEnd/>
            </a:ln>
          </p:spPr>
          <p:txBody>
            <a:bodyPr/>
            <a:lstStyle/>
            <a:p>
              <a:endParaRPr lang="ko-KR" altLang="en-US"/>
            </a:p>
          </p:txBody>
        </p:sp>
        <p:sp>
          <p:nvSpPr>
            <p:cNvPr id="18448" name="Line 35"/>
            <p:cNvSpPr>
              <a:spLocks noChangeShapeType="1"/>
            </p:cNvSpPr>
            <p:nvPr/>
          </p:nvSpPr>
          <p:spPr bwMode="auto">
            <a:xfrm flipV="1">
              <a:off x="3643" y="1728"/>
              <a:ext cx="0" cy="1440"/>
            </a:xfrm>
            <a:prstGeom prst="line">
              <a:avLst/>
            </a:prstGeom>
            <a:noFill/>
            <a:ln w="9525">
              <a:solidFill>
                <a:schemeClr val="tx1"/>
              </a:solidFill>
              <a:prstDash val="dashDot"/>
              <a:round/>
              <a:headEnd/>
              <a:tailEnd/>
            </a:ln>
          </p:spPr>
          <p:txBody>
            <a:bodyPr/>
            <a:lstStyle/>
            <a:p>
              <a:endParaRPr lang="ko-KR" altLang="en-US"/>
            </a:p>
          </p:txBody>
        </p:sp>
        <p:sp>
          <p:nvSpPr>
            <p:cNvPr id="18449" name="Text Box 38"/>
            <p:cNvSpPr txBox="1">
              <a:spLocks noChangeArrowheads="1"/>
            </p:cNvSpPr>
            <p:nvPr/>
          </p:nvSpPr>
          <p:spPr bwMode="auto">
            <a:xfrm>
              <a:off x="1043" y="2832"/>
              <a:ext cx="672" cy="250"/>
            </a:xfrm>
            <a:prstGeom prst="rect">
              <a:avLst/>
            </a:prstGeom>
            <a:noFill/>
            <a:ln w="9525">
              <a:noFill/>
              <a:miter lim="800000"/>
              <a:headEnd/>
              <a:tailEnd/>
            </a:ln>
          </p:spPr>
          <p:txBody>
            <a:bodyPr>
              <a:spAutoFit/>
            </a:bodyPr>
            <a:lstStyle/>
            <a:p>
              <a:pPr eaLnBrk="0" latinLnBrk="0" hangingPunct="0">
                <a:spcBef>
                  <a:spcPct val="50000"/>
                </a:spcBef>
              </a:pPr>
              <a:r>
                <a:rPr lang="en-US" altLang="ko-KR" sz="2000" i="1" dirty="0">
                  <a:ea typeface="맑은 고딕"/>
                  <a:cs typeface="맑은 고딕"/>
                </a:rPr>
                <a:t>p</a:t>
              </a:r>
              <a:r>
                <a:rPr lang="en-US" altLang="ko-KR" sz="2000" dirty="0">
                  <a:ea typeface="맑은 고딕"/>
                  <a:cs typeface="맑은 고딕"/>
                </a:rPr>
                <a:t>-</a:t>
              </a:r>
              <a:r>
                <a:rPr lang="ko-KR" altLang="en-US" sz="2000" dirty="0">
                  <a:ea typeface="맑은 고딕"/>
                  <a:cs typeface="맑은 고딕"/>
                </a:rPr>
                <a:t>값</a:t>
              </a:r>
              <a:r>
                <a:rPr lang="en-US" altLang="ko-KR" sz="2000" dirty="0">
                  <a:ea typeface="맑은 고딕"/>
                  <a:cs typeface="맑은 고딕"/>
                </a:rPr>
                <a:t>=</a:t>
              </a:r>
            </a:p>
          </p:txBody>
        </p:sp>
        <p:sp>
          <p:nvSpPr>
            <p:cNvPr id="18450" name="Text Box 39"/>
            <p:cNvSpPr txBox="1">
              <a:spLocks noChangeArrowheads="1"/>
            </p:cNvSpPr>
            <p:nvPr/>
          </p:nvSpPr>
          <p:spPr bwMode="auto">
            <a:xfrm>
              <a:off x="3840" y="2784"/>
              <a:ext cx="576" cy="250"/>
            </a:xfrm>
            <a:prstGeom prst="rect">
              <a:avLst/>
            </a:prstGeom>
            <a:noFill/>
            <a:ln w="9525">
              <a:noFill/>
              <a:miter lim="800000"/>
              <a:headEnd/>
              <a:tailEnd/>
            </a:ln>
          </p:spPr>
          <p:txBody>
            <a:bodyPr>
              <a:spAutoFit/>
            </a:bodyPr>
            <a:lstStyle/>
            <a:p>
              <a:pPr eaLnBrk="0" latinLnBrk="0" hangingPunct="0">
                <a:spcBef>
                  <a:spcPct val="50000"/>
                </a:spcBef>
              </a:pPr>
              <a:r>
                <a:rPr lang="en-US" altLang="ko-KR" sz="2000" dirty="0">
                  <a:ea typeface="맑은 고딕"/>
                  <a:cs typeface="맑은 고딕"/>
                  <a:sym typeface="Symbol" pitchFamily="18" charset="2"/>
                </a:rPr>
                <a:t>2.8%</a:t>
              </a:r>
              <a:endParaRPr lang="en-US" altLang="ko-KR" sz="2000" dirty="0">
                <a:ea typeface="맑은 고딕"/>
                <a:cs typeface="맑은 고딕"/>
              </a:endParaRPr>
            </a:p>
          </p:txBody>
        </p:sp>
      </p:grpSp>
      <p:sp>
        <p:nvSpPr>
          <p:cNvPr id="18435" name="제목 21"/>
          <p:cNvSpPr>
            <a:spLocks noGrp="1"/>
          </p:cNvSpPr>
          <p:nvPr>
            <p:ph type="title"/>
          </p:nvPr>
        </p:nvSpPr>
        <p:spPr/>
        <p:txBody>
          <a:bodyPr/>
          <a:lstStyle/>
          <a:p>
            <a:r>
              <a:rPr lang="en-US" altLang="ko-KR" sz="4000" dirty="0">
                <a:cs typeface="맑은 고딕"/>
              </a:rPr>
              <a:t>2. </a:t>
            </a:r>
            <a:r>
              <a:rPr lang="ko-KR" altLang="en-US" sz="4000" dirty="0">
                <a:cs typeface="맑은 고딕"/>
              </a:rPr>
              <a:t>자료 미리 훔쳐보기</a:t>
            </a:r>
          </a:p>
        </p:txBody>
      </p:sp>
      <p:sp>
        <p:nvSpPr>
          <p:cNvPr id="22" name="AutoShape 5"/>
          <p:cNvSpPr>
            <a:spLocks noChangeArrowheads="1"/>
          </p:cNvSpPr>
          <p:nvPr/>
        </p:nvSpPr>
        <p:spPr bwMode="auto">
          <a:xfrm>
            <a:off x="1988544" y="1566001"/>
            <a:ext cx="288332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n-ea"/>
              </a:rPr>
              <a:t>자료 미리 훔쳐보지 말 것</a:t>
            </a:r>
            <a:endParaRPr lang="en-US" altLang="ko-KR" b="1" dirty="0">
              <a:latin typeface="+mn-ea"/>
            </a:endParaRPr>
          </a:p>
        </p:txBody>
      </p:sp>
      <p:sp>
        <p:nvSpPr>
          <p:cNvPr id="23" name="Text Box 4"/>
          <p:cNvSpPr txBox="1">
            <a:spLocks noChangeArrowheads="1"/>
          </p:cNvSpPr>
          <p:nvPr/>
        </p:nvSpPr>
        <p:spPr bwMode="auto">
          <a:xfrm>
            <a:off x="1919536" y="2420888"/>
            <a:ext cx="7869370" cy="369332"/>
          </a:xfrm>
          <a:prstGeom prst="rect">
            <a:avLst/>
          </a:prstGeom>
          <a:noFill/>
          <a:ln w="9525">
            <a:noFill/>
            <a:miter lim="800000"/>
            <a:headEnd/>
            <a:tailEnd/>
          </a:ln>
        </p:spPr>
        <p:txBody>
          <a:bodyPr>
            <a:spAutoFit/>
          </a:bodyPr>
          <a:lstStyle/>
          <a:p>
            <a:pPr eaLnBrk="0" latinLnBrk="0" hangingPunct="0">
              <a:spcBef>
                <a:spcPct val="50000"/>
              </a:spcBef>
            </a:pPr>
            <a:r>
              <a:rPr lang="ko-KR" altLang="en-US" dirty="0">
                <a:ea typeface="맑은 고딕"/>
                <a:cs typeface="맑은 고딕"/>
              </a:rPr>
              <a:t>양측검정 하에서는 </a:t>
            </a:r>
            <a:r>
              <a:rPr lang="en-US" altLang="ko-KR" dirty="0">
                <a:ea typeface="맑은 고딕"/>
                <a:cs typeface="맑은 고딕"/>
              </a:rPr>
              <a:t>+2.2 </a:t>
            </a:r>
            <a:r>
              <a:rPr lang="ko-KR" altLang="en-US" dirty="0">
                <a:ea typeface="맑은 고딕"/>
                <a:cs typeface="맑은 고딕"/>
              </a:rPr>
              <a:t>이상과 </a:t>
            </a:r>
            <a:r>
              <a:rPr lang="en-US" altLang="ko-KR" dirty="0">
                <a:ea typeface="맑은 고딕"/>
                <a:cs typeface="맑은 고딕"/>
              </a:rPr>
              <a:t>-2.2 </a:t>
            </a:r>
            <a:r>
              <a:rPr lang="ko-KR" altLang="en-US" dirty="0">
                <a:ea typeface="맑은 고딕"/>
                <a:cs typeface="맑은 고딕"/>
              </a:rPr>
              <a:t>이하의 </a:t>
            </a:r>
            <a:r>
              <a:rPr lang="en-US" altLang="ko-KR" i="1" dirty="0">
                <a:ea typeface="맑은 고딕"/>
                <a:cs typeface="맑은 고딕"/>
              </a:rPr>
              <a:t>z</a:t>
            </a:r>
            <a:r>
              <a:rPr lang="en-US" altLang="ko-KR" dirty="0">
                <a:ea typeface="맑은 고딕"/>
                <a:cs typeface="맑은 고딕"/>
              </a:rPr>
              <a:t>-</a:t>
            </a:r>
            <a:r>
              <a:rPr lang="ko-KR" altLang="en-US" dirty="0">
                <a:ea typeface="맑은 고딕"/>
                <a:cs typeface="맑은 고딕"/>
              </a:rPr>
              <a:t>값이 모두 </a:t>
            </a:r>
            <a:r>
              <a:rPr lang="ko-KR" altLang="en-US" dirty="0" err="1">
                <a:ea typeface="맑은 고딕"/>
                <a:cs typeface="맑은 고딕"/>
              </a:rPr>
              <a:t>귀무가설에</a:t>
            </a:r>
            <a:r>
              <a:rPr lang="ko-KR" altLang="en-US" dirty="0">
                <a:ea typeface="맑은 고딕"/>
                <a:cs typeface="맑은 고딕"/>
              </a:rPr>
              <a:t> 불리</a:t>
            </a:r>
          </a:p>
        </p:txBody>
      </p:sp>
    </p:spTree>
    <p:extLst>
      <p:ext uri="{BB962C8B-B14F-4D97-AF65-F5344CB8AC3E}">
        <p14:creationId xmlns:p14="http://schemas.microsoft.com/office/powerpoint/2010/main" val="3874594299"/>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38"/>
          <p:cNvSpPr>
            <a:spLocks noChangeArrowheads="1"/>
          </p:cNvSpPr>
          <p:nvPr/>
        </p:nvSpPr>
        <p:spPr bwMode="auto">
          <a:xfrm>
            <a:off x="2403446" y="5665224"/>
            <a:ext cx="8112155" cy="500081"/>
          </a:xfrm>
          <a:prstGeom prst="rect">
            <a:avLst/>
          </a:prstGeom>
          <a:noFill/>
          <a:ln w="9525">
            <a:noFill/>
            <a:miter lim="800000"/>
            <a:headEnd/>
            <a:tailEnd/>
          </a:ln>
          <a:effectLst>
            <a:prstShdw prst="shdw17" dist="81320" dir="2319588">
              <a:srgbClr val="7A7A99"/>
            </a:prstShdw>
          </a:effectLst>
        </p:spPr>
        <p:txBody>
          <a:bodyPr anchor="ctr"/>
          <a:lstStyle/>
          <a:p>
            <a:pPr algn="just" eaLnBrk="0" latinLnBrk="0" hangingPunct="0">
              <a:spcBef>
                <a:spcPct val="50000"/>
              </a:spcBef>
            </a:pPr>
            <a:r>
              <a:rPr lang="ko-KR" altLang="en-US" dirty="0">
                <a:ea typeface="맑은 고딕"/>
                <a:cs typeface="맑은 고딕"/>
              </a:rPr>
              <a:t>위의</a:t>
            </a:r>
            <a:r>
              <a:rPr lang="en-US" altLang="ko-KR" dirty="0">
                <a:ea typeface="맑은 고딕"/>
                <a:cs typeface="맑은 고딕"/>
              </a:rPr>
              <a:t> </a:t>
            </a:r>
            <a:r>
              <a:rPr lang="ko-KR" altLang="en-US" dirty="0">
                <a:ea typeface="맑은 고딕"/>
                <a:cs typeface="맑은 고딕"/>
              </a:rPr>
              <a:t>경우에는 통계적으로 유의하지 않은 결과가 유의한 결과로 둔갑</a:t>
            </a:r>
            <a:r>
              <a:rPr lang="en-US" altLang="ko-KR" dirty="0">
                <a:ea typeface="맑은 고딕"/>
                <a:cs typeface="맑은 고딕"/>
              </a:rPr>
              <a:t>!!</a:t>
            </a:r>
            <a:endParaRPr lang="ko-KR" altLang="en-US" dirty="0">
              <a:ea typeface="맑은 고딕"/>
              <a:cs typeface="맑은 고딕"/>
            </a:endParaRPr>
          </a:p>
        </p:txBody>
      </p:sp>
      <p:grpSp>
        <p:nvGrpSpPr>
          <p:cNvPr id="166917" name="Group 47"/>
          <p:cNvGrpSpPr>
            <a:grpSpLocks/>
          </p:cNvGrpSpPr>
          <p:nvPr/>
        </p:nvGrpSpPr>
        <p:grpSpPr bwMode="auto">
          <a:xfrm>
            <a:off x="1638300" y="2256861"/>
            <a:ext cx="8877300" cy="3171825"/>
            <a:chOff x="72" y="1344"/>
            <a:chExt cx="5592" cy="1998"/>
          </a:xfrm>
        </p:grpSpPr>
        <p:pic>
          <p:nvPicPr>
            <p:cNvPr id="166919" name="Picture 46"/>
            <p:cNvPicPr>
              <a:picLocks noChangeAspect="1" noChangeArrowheads="1"/>
            </p:cNvPicPr>
            <p:nvPr/>
          </p:nvPicPr>
          <p:blipFill>
            <a:blip r:embed="rId3" cstate="print"/>
            <a:srcRect/>
            <a:stretch>
              <a:fillRect/>
            </a:stretch>
          </p:blipFill>
          <p:spPr bwMode="auto">
            <a:xfrm>
              <a:off x="72" y="1680"/>
              <a:ext cx="2808" cy="1662"/>
            </a:xfrm>
            <a:prstGeom prst="rect">
              <a:avLst/>
            </a:prstGeom>
            <a:noFill/>
            <a:ln w="9525">
              <a:noFill/>
              <a:miter lim="800000"/>
              <a:headEnd/>
              <a:tailEnd/>
            </a:ln>
          </p:spPr>
        </p:pic>
        <p:pic>
          <p:nvPicPr>
            <p:cNvPr id="166920" name="Picture 45"/>
            <p:cNvPicPr>
              <a:picLocks noChangeAspect="1" noChangeArrowheads="1"/>
            </p:cNvPicPr>
            <p:nvPr/>
          </p:nvPicPr>
          <p:blipFill>
            <a:blip r:embed="rId4" cstate="print"/>
            <a:srcRect/>
            <a:stretch>
              <a:fillRect/>
            </a:stretch>
          </p:blipFill>
          <p:spPr bwMode="auto">
            <a:xfrm>
              <a:off x="2856" y="1680"/>
              <a:ext cx="2808" cy="1662"/>
            </a:xfrm>
            <a:prstGeom prst="rect">
              <a:avLst/>
            </a:prstGeom>
            <a:noFill/>
            <a:ln w="9525">
              <a:noFill/>
              <a:miter lim="800000"/>
              <a:headEnd/>
              <a:tailEnd/>
            </a:ln>
          </p:spPr>
        </p:pic>
        <p:graphicFrame>
          <p:nvGraphicFramePr>
            <p:cNvPr id="166914" name="Object 2"/>
            <p:cNvGraphicFramePr>
              <a:graphicFrameLocks noChangeAspect="1"/>
            </p:cNvGraphicFramePr>
            <p:nvPr/>
          </p:nvGraphicFramePr>
          <p:xfrm>
            <a:off x="2112" y="2557"/>
            <a:ext cx="397" cy="179"/>
          </p:xfrm>
          <a:graphic>
            <a:graphicData uri="http://schemas.openxmlformats.org/presentationml/2006/ole">
              <mc:AlternateContent xmlns:mc="http://schemas.openxmlformats.org/markup-compatibility/2006">
                <mc:Choice xmlns:v="urn:schemas-microsoft-com:vml" Requires="v">
                  <p:oleObj spid="_x0000_s53264" name="Equation" r:id="rId5" imgW="368140" imgH="177723" progId="Equation.3">
                    <p:embed/>
                  </p:oleObj>
                </mc:Choice>
                <mc:Fallback>
                  <p:oleObj name="Equation" r:id="rId5" imgW="368140" imgH="177723" progId="Equation.3">
                    <p:embed/>
                    <p:pic>
                      <p:nvPicPr>
                        <p:cNvPr id="166914"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 y="2557"/>
                          <a:ext cx="397" cy="179"/>
                        </a:xfrm>
                        <a:prstGeom prst="rect">
                          <a:avLst/>
                        </a:prstGeom>
                        <a:noFill/>
                        <a:effectLst/>
                        <a:extLst>
                          <a:ext uri="{909E8E84-426E-40DD-AFC4-6F175D3DCCD1}">
                            <a14:hiddenFill xmlns:a14="http://schemas.microsoft.com/office/drawing/2010/main">
                              <a:gradFill rotWithShape="0">
                                <a:gsLst>
                                  <a:gs pos="0">
                                    <a:srgbClr val="FFFFFF"/>
                                  </a:gs>
                                  <a:gs pos="100000">
                                    <a:schemeClr val="hlink"/>
                                  </a:gs>
                                </a:gsLst>
                                <a:lin ang="5400000" scaled="1"/>
                              </a:gradFill>
                            </a14:hiddenFill>
                          </a:ext>
                          <a:ext uri="{AF507438-7753-43E0-B8FC-AC1667EBCBE1}">
                            <a14:hiddenEffects xmlns:a14="http://schemas.microsoft.com/office/drawing/2010/main">
                              <a:effectLst>
                                <a:outerShdw dist="137372" dir="2021404" algn="ctr" rotWithShape="0">
                                  <a:srgbClr val="4D4B73"/>
                                </a:outerShdw>
                              </a:effectLst>
                            </a14:hiddenEffects>
                          </a:ext>
                        </a:extLst>
                      </p:spPr>
                    </p:pic>
                  </p:oleObj>
                </mc:Fallback>
              </mc:AlternateContent>
            </a:graphicData>
          </a:graphic>
        </p:graphicFrame>
        <p:graphicFrame>
          <p:nvGraphicFramePr>
            <p:cNvPr id="166915" name="Object 3"/>
            <p:cNvGraphicFramePr>
              <a:graphicFrameLocks noChangeAspect="1"/>
            </p:cNvGraphicFramePr>
            <p:nvPr/>
          </p:nvGraphicFramePr>
          <p:xfrm>
            <a:off x="5021" y="2496"/>
            <a:ext cx="397" cy="179"/>
          </p:xfrm>
          <a:graphic>
            <a:graphicData uri="http://schemas.openxmlformats.org/presentationml/2006/ole">
              <mc:AlternateContent xmlns:mc="http://schemas.openxmlformats.org/markup-compatibility/2006">
                <mc:Choice xmlns:v="urn:schemas-microsoft-com:vml" Requires="v">
                  <p:oleObj spid="_x0000_s53265" name="Equation" r:id="rId7" imgW="368140" imgH="177723" progId="Equation.3">
                    <p:embed/>
                  </p:oleObj>
                </mc:Choice>
                <mc:Fallback>
                  <p:oleObj name="Equation" r:id="rId7" imgW="368140" imgH="177723" progId="Equation.3">
                    <p:embed/>
                    <p:pic>
                      <p:nvPicPr>
                        <p:cNvPr id="166915"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1" y="2496"/>
                          <a:ext cx="397" cy="179"/>
                        </a:xfrm>
                        <a:prstGeom prst="rect">
                          <a:avLst/>
                        </a:prstGeom>
                        <a:noFill/>
                        <a:effectLst/>
                        <a:extLst>
                          <a:ext uri="{909E8E84-426E-40DD-AFC4-6F175D3DCCD1}">
                            <a14:hiddenFill xmlns:a14="http://schemas.microsoft.com/office/drawing/2010/main">
                              <a:gradFill rotWithShape="0">
                                <a:gsLst>
                                  <a:gs pos="0">
                                    <a:srgbClr val="FFFFFF"/>
                                  </a:gs>
                                  <a:gs pos="100000">
                                    <a:schemeClr val="hlink"/>
                                  </a:gs>
                                </a:gsLst>
                                <a:lin ang="5400000" scaled="1"/>
                              </a:gradFill>
                            </a14:hiddenFill>
                          </a:ext>
                          <a:ext uri="{AF507438-7753-43E0-B8FC-AC1667EBCBE1}">
                            <a14:hiddenEffects xmlns:a14="http://schemas.microsoft.com/office/drawing/2010/main">
                              <a:effectLst>
                                <a:outerShdw dist="137372" dir="2021404" algn="ctr" rotWithShape="0">
                                  <a:srgbClr val="4D4B73"/>
                                </a:outerShdw>
                              </a:effectLst>
                            </a14:hiddenEffects>
                          </a:ext>
                        </a:extLst>
                      </p:spPr>
                    </p:pic>
                  </p:oleObj>
                </mc:Fallback>
              </mc:AlternateContent>
            </a:graphicData>
          </a:graphic>
        </p:graphicFrame>
        <p:sp>
          <p:nvSpPr>
            <p:cNvPr id="166922" name="Text Box 36"/>
            <p:cNvSpPr txBox="1">
              <a:spLocks noChangeArrowheads="1"/>
            </p:cNvSpPr>
            <p:nvPr/>
          </p:nvSpPr>
          <p:spPr bwMode="auto">
            <a:xfrm>
              <a:off x="1096" y="1344"/>
              <a:ext cx="920" cy="233"/>
            </a:xfrm>
            <a:prstGeom prst="rect">
              <a:avLst/>
            </a:prstGeom>
            <a:noFill/>
            <a:ln w="9525">
              <a:noFill/>
              <a:miter lim="800000"/>
              <a:headEnd/>
              <a:tailEnd/>
            </a:ln>
          </p:spPr>
          <p:txBody>
            <a:bodyPr>
              <a:spAutoFit/>
            </a:bodyPr>
            <a:lstStyle/>
            <a:p>
              <a:pPr eaLnBrk="0" latinLnBrk="0" hangingPunct="0">
                <a:spcBef>
                  <a:spcPct val="50000"/>
                </a:spcBef>
              </a:pPr>
              <a:r>
                <a:rPr lang="ko-KR" altLang="en-US" dirty="0">
                  <a:ea typeface="맑은 고딕"/>
                  <a:cs typeface="맑은 고딕"/>
                </a:rPr>
                <a:t>양측검정</a:t>
              </a:r>
            </a:p>
          </p:txBody>
        </p:sp>
        <p:sp>
          <p:nvSpPr>
            <p:cNvPr id="166923" name="Text Box 37"/>
            <p:cNvSpPr txBox="1">
              <a:spLocks noChangeArrowheads="1"/>
            </p:cNvSpPr>
            <p:nvPr/>
          </p:nvSpPr>
          <p:spPr bwMode="auto">
            <a:xfrm>
              <a:off x="3936" y="1344"/>
              <a:ext cx="920" cy="233"/>
            </a:xfrm>
            <a:prstGeom prst="rect">
              <a:avLst/>
            </a:prstGeom>
            <a:noFill/>
            <a:ln w="9525">
              <a:noFill/>
              <a:miter lim="800000"/>
              <a:headEnd/>
              <a:tailEnd/>
            </a:ln>
          </p:spPr>
          <p:txBody>
            <a:bodyPr>
              <a:spAutoFit/>
            </a:bodyPr>
            <a:lstStyle/>
            <a:p>
              <a:pPr eaLnBrk="0" latinLnBrk="0" hangingPunct="0">
                <a:spcBef>
                  <a:spcPct val="50000"/>
                </a:spcBef>
              </a:pPr>
              <a:r>
                <a:rPr lang="ko-KR" altLang="en-US" dirty="0" err="1">
                  <a:ea typeface="맑은 고딕"/>
                  <a:cs typeface="맑은 고딕"/>
                </a:rPr>
                <a:t>단측검정</a:t>
              </a:r>
              <a:endParaRPr lang="ko-KR" altLang="en-US" dirty="0">
                <a:ea typeface="맑은 고딕"/>
                <a:cs typeface="맑은 고딕"/>
              </a:endParaRPr>
            </a:p>
          </p:txBody>
        </p:sp>
      </p:grpSp>
      <p:sp>
        <p:nvSpPr>
          <p:cNvPr id="166918" name="제목 15"/>
          <p:cNvSpPr>
            <a:spLocks noGrp="1"/>
          </p:cNvSpPr>
          <p:nvPr>
            <p:ph type="title"/>
          </p:nvPr>
        </p:nvSpPr>
        <p:spPr/>
        <p:txBody>
          <a:bodyPr/>
          <a:lstStyle/>
          <a:p>
            <a:r>
              <a:rPr lang="en-US" altLang="ko-KR" sz="4000" dirty="0">
                <a:cs typeface="맑은 고딕"/>
              </a:rPr>
              <a:t>2. </a:t>
            </a:r>
            <a:r>
              <a:rPr lang="ko-KR" altLang="en-US" sz="4000" dirty="0">
                <a:cs typeface="맑은 고딕"/>
              </a:rPr>
              <a:t>자료 미리 훔쳐보기</a:t>
            </a:r>
          </a:p>
        </p:txBody>
      </p:sp>
      <p:sp>
        <p:nvSpPr>
          <p:cNvPr id="13" name="AutoShape 5"/>
          <p:cNvSpPr>
            <a:spLocks noChangeArrowheads="1"/>
          </p:cNvSpPr>
          <p:nvPr/>
        </p:nvSpPr>
        <p:spPr bwMode="auto">
          <a:xfrm>
            <a:off x="1988544" y="1566001"/>
            <a:ext cx="28882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n-ea"/>
              </a:rPr>
              <a:t>자료 미리 훔쳐보지 말 것</a:t>
            </a:r>
            <a:endParaRPr lang="en-US" altLang="ko-KR" b="1" dirty="0">
              <a:latin typeface="+mn-ea"/>
            </a:endParaRPr>
          </a:p>
        </p:txBody>
      </p:sp>
    </p:spTree>
    <p:extLst>
      <p:ext uri="{BB962C8B-B14F-4D97-AF65-F5344CB8AC3E}">
        <p14:creationId xmlns:p14="http://schemas.microsoft.com/office/powerpoint/2010/main" val="379804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a:xfrm>
            <a:off x="2172072" y="1268760"/>
            <a:ext cx="7812360" cy="792088"/>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defRPr/>
            </a:pPr>
            <a:r>
              <a:rPr lang="ko-KR" altLang="en-US" sz="4000" dirty="0">
                <a:solidFill>
                  <a:prstClr val="black"/>
                </a:solidFill>
              </a:rPr>
              <a:t>참고</a:t>
            </a:r>
            <a:r>
              <a:rPr lang="en-US" altLang="ko-KR" sz="4000">
                <a:solidFill>
                  <a:prstClr val="black"/>
                </a:solidFill>
              </a:rPr>
              <a:t>: </a:t>
            </a:r>
            <a:r>
              <a:rPr lang="ko-KR" altLang="en-US" sz="4000">
                <a:solidFill>
                  <a:prstClr val="black"/>
                </a:solidFill>
              </a:rPr>
              <a:t>류근관의</a:t>
            </a:r>
            <a:r>
              <a:rPr lang="en-US" altLang="ko-KR" sz="4000" dirty="0">
                <a:solidFill>
                  <a:prstClr val="black"/>
                </a:solidFill>
              </a:rPr>
              <a:t> </a:t>
            </a:r>
            <a:r>
              <a:rPr lang="ko-KR" altLang="en-US" sz="4000" dirty="0">
                <a:solidFill>
                  <a:prstClr val="black"/>
                </a:solidFill>
              </a:rPr>
              <a:t>통계학 강의</a:t>
            </a:r>
          </a:p>
        </p:txBody>
      </p:sp>
      <p:sp>
        <p:nvSpPr>
          <p:cNvPr id="3" name="슬라이드 번호 개체 틀 4"/>
          <p:cNvSpPr>
            <a:spLocks noGrp="1"/>
          </p:cNvSpPr>
          <p:nvPr>
            <p:ph type="sldNum" sz="quarter" idx="12"/>
          </p:nvPr>
        </p:nvSpPr>
        <p:spPr>
          <a:xfrm>
            <a:off x="8077200" y="6356351"/>
            <a:ext cx="2133600" cy="365125"/>
          </a:xfrm>
        </p:spPr>
        <p:txBody>
          <a:bodyPr/>
          <a:lstStyle/>
          <a:p>
            <a:pPr>
              <a:defRPr/>
            </a:pPr>
            <a:r>
              <a:rPr lang="en-US" altLang="ko-KR" dirty="0"/>
              <a:t>2</a:t>
            </a:r>
            <a:endParaRPr lang="ko-KR" altLang="en-US" dirty="0"/>
          </a:p>
        </p:txBody>
      </p:sp>
      <p:sp>
        <p:nvSpPr>
          <p:cNvPr id="4" name="Rectangle 7"/>
          <p:cNvSpPr txBox="1">
            <a:spLocks noChangeArrowheads="1"/>
          </p:cNvSpPr>
          <p:nvPr/>
        </p:nvSpPr>
        <p:spPr>
          <a:xfrm>
            <a:off x="2207567" y="2348880"/>
            <a:ext cx="8527237" cy="3907871"/>
          </a:xfrm>
          <a:prstGeom prst="rect">
            <a:avLst/>
          </a:prstGeom>
        </p:spPr>
        <p:txBody>
          <a:bodyPr>
            <a:normAutofit/>
          </a:bodyPr>
          <a:lstStyle/>
          <a:p>
            <a:pPr marL="381000" indent="-381000">
              <a:lnSpc>
                <a:spcPct val="150000"/>
              </a:lnSpc>
              <a:spcBef>
                <a:spcPct val="20000"/>
              </a:spcBef>
              <a:defRPr/>
            </a:pPr>
            <a:r>
              <a:rPr lang="ko-KR" altLang="en-US" sz="2000" dirty="0">
                <a:solidFill>
                  <a:srgbClr val="000000"/>
                </a:solidFill>
                <a:latin typeface="맑은 고딕"/>
                <a:ea typeface="맑은 고딕" panose="020B0503020000020004" pitchFamily="50" charset="-127"/>
              </a:rPr>
              <a:t>                 </a:t>
            </a:r>
            <a:r>
              <a:rPr lang="ko-KR" altLang="en-US" sz="2000" dirty="0" err="1">
                <a:solidFill>
                  <a:srgbClr val="000000"/>
                </a:solidFill>
                <a:latin typeface="맑은 고딕"/>
                <a:ea typeface="맑은 고딕" panose="020B0503020000020004" pitchFamily="50" charset="-127"/>
              </a:rPr>
              <a:t>류근관</a:t>
            </a:r>
            <a:r>
              <a:rPr lang="ko-KR" altLang="en-US" sz="2000" dirty="0">
                <a:solidFill>
                  <a:srgbClr val="000000"/>
                </a:solidFill>
                <a:latin typeface="맑은 고딕"/>
                <a:ea typeface="맑은 고딕" panose="020B0503020000020004" pitchFamily="50" charset="-127"/>
              </a:rPr>
              <a:t> </a:t>
            </a:r>
            <a:r>
              <a:rPr lang="en-US" altLang="ko-KR" sz="2000" dirty="0">
                <a:solidFill>
                  <a:srgbClr val="000000"/>
                </a:solidFill>
                <a:latin typeface="맑은 고딕"/>
                <a:ea typeface="맑은 고딕" panose="020B0503020000020004" pitchFamily="50" charset="-127"/>
              </a:rPr>
              <a:t>(2013), </a:t>
            </a:r>
            <a:r>
              <a:rPr lang="ko-KR" altLang="en-US" sz="2000" dirty="0">
                <a:solidFill>
                  <a:srgbClr val="000000"/>
                </a:solidFill>
                <a:latin typeface="맑은 고딕"/>
                <a:ea typeface="맑은 고딕" panose="020B0503020000020004" pitchFamily="50" charset="-127"/>
              </a:rPr>
              <a:t>통계학</a:t>
            </a:r>
            <a:r>
              <a:rPr lang="en-US" altLang="ko-KR" sz="2000" dirty="0">
                <a:solidFill>
                  <a:srgbClr val="000000"/>
                </a:solidFill>
                <a:latin typeface="맑은 고딕"/>
                <a:ea typeface="맑은 고딕" panose="020B0503020000020004" pitchFamily="50" charset="-127"/>
              </a:rPr>
              <a:t>, 3</a:t>
            </a:r>
            <a:r>
              <a:rPr lang="ko-KR" altLang="en-US" sz="2000" dirty="0">
                <a:solidFill>
                  <a:srgbClr val="000000"/>
                </a:solidFill>
                <a:latin typeface="맑은 고딕"/>
                <a:ea typeface="맑은 고딕" panose="020B0503020000020004" pitchFamily="50" charset="-127"/>
              </a:rPr>
              <a:t>판</a:t>
            </a:r>
            <a:r>
              <a:rPr lang="en-US" altLang="ko-KR" sz="2000" dirty="0">
                <a:solidFill>
                  <a:srgbClr val="000000"/>
                </a:solidFill>
                <a:latin typeface="맑은 고딕"/>
                <a:ea typeface="맑은 고딕" panose="020B0503020000020004" pitchFamily="50" charset="-127"/>
              </a:rPr>
              <a:t>, </a:t>
            </a:r>
            <a:r>
              <a:rPr lang="ko-KR" altLang="en-US" sz="2000" dirty="0" err="1">
                <a:solidFill>
                  <a:srgbClr val="000000"/>
                </a:solidFill>
                <a:latin typeface="맑은 고딕"/>
                <a:ea typeface="맑은 고딕" panose="020B0503020000020004" pitchFamily="50" charset="-127"/>
              </a:rPr>
              <a:t>법문사</a:t>
            </a:r>
            <a:endParaRPr lang="en-US" altLang="ko-KR" sz="2000" dirty="0">
              <a:solidFill>
                <a:srgbClr val="000000"/>
              </a:solidFill>
              <a:latin typeface="맑은 고딕"/>
              <a:ea typeface="맑은 고딕" panose="020B0503020000020004" pitchFamily="50" charset="-127"/>
            </a:endParaRPr>
          </a:p>
          <a:p>
            <a:pPr marL="381000" indent="-381000">
              <a:lnSpc>
                <a:spcPct val="150000"/>
              </a:lnSpc>
              <a:spcBef>
                <a:spcPct val="20000"/>
              </a:spcBef>
              <a:defRPr/>
            </a:pPr>
            <a:r>
              <a:rPr lang="en-US" altLang="ko-KR" sz="2000" dirty="0">
                <a:solidFill>
                  <a:srgbClr val="000000"/>
                </a:solidFill>
                <a:latin typeface="맑은 고딕"/>
                <a:ea typeface="맑은 고딕" panose="020B0503020000020004" pitchFamily="50" charset="-127"/>
              </a:rPr>
              <a:t>                 </a:t>
            </a:r>
            <a:r>
              <a:rPr lang="ko-KR" altLang="en-US" sz="2000" dirty="0">
                <a:solidFill>
                  <a:srgbClr val="000000"/>
                </a:solidFill>
                <a:latin typeface="맑은 고딕"/>
                <a:ea typeface="맑은 고딕" panose="020B0503020000020004" pitchFamily="50" charset="-127"/>
              </a:rPr>
              <a:t>교재의 장 별 강의노트</a:t>
            </a:r>
            <a:r>
              <a:rPr lang="en-US" altLang="ko-KR" sz="2000" dirty="0">
                <a:solidFill>
                  <a:srgbClr val="000000"/>
                </a:solidFill>
                <a:latin typeface="맑은 고딕"/>
                <a:ea typeface="맑은 고딕" panose="020B0503020000020004" pitchFamily="50" charset="-127"/>
              </a:rPr>
              <a:t>: ezstat.snu.ac.kr</a:t>
            </a:r>
          </a:p>
          <a:p>
            <a:pPr marL="381000" indent="-381000">
              <a:lnSpc>
                <a:spcPct val="150000"/>
              </a:lnSpc>
              <a:spcBef>
                <a:spcPct val="20000"/>
              </a:spcBef>
              <a:defRPr/>
            </a:pPr>
            <a:r>
              <a:rPr lang="en-US" altLang="ko-KR" sz="2000" dirty="0">
                <a:solidFill>
                  <a:srgbClr val="000000"/>
                </a:solidFill>
                <a:latin typeface="맑은 고딕"/>
                <a:ea typeface="맑은 고딕" panose="020B0503020000020004" pitchFamily="50" charset="-127"/>
              </a:rPr>
              <a:t>                 </a:t>
            </a:r>
            <a:r>
              <a:rPr lang="ko-KR" altLang="en-US" sz="2000" dirty="0">
                <a:solidFill>
                  <a:srgbClr val="000000"/>
                </a:solidFill>
                <a:latin typeface="맑은 고딕"/>
                <a:ea typeface="맑은 고딕" panose="020B0503020000020004" pitchFamily="50" charset="-127"/>
              </a:rPr>
              <a:t>류근관의 서울대 열린 강좌 동영상 강의</a:t>
            </a:r>
            <a:endParaRPr lang="en-US" altLang="ko-KR" sz="2000" dirty="0">
              <a:solidFill>
                <a:srgbClr val="000000"/>
              </a:solidFill>
              <a:latin typeface="맑은 고딕"/>
              <a:ea typeface="맑은 고딕" panose="020B0503020000020004" pitchFamily="50" charset="-127"/>
            </a:endParaRPr>
          </a:p>
          <a:p>
            <a:pPr marL="381000" indent="-381000">
              <a:lnSpc>
                <a:spcPct val="150000"/>
              </a:lnSpc>
              <a:spcBef>
                <a:spcPct val="20000"/>
              </a:spcBef>
              <a:defRPr/>
            </a:pPr>
            <a:r>
              <a:rPr lang="en-US" altLang="ko-KR" sz="1500" dirty="0"/>
              <a:t>			</a:t>
            </a:r>
            <a:r>
              <a:rPr lang="ko-KR" altLang="en-US" sz="1500" dirty="0"/>
              <a:t>“일상생활 속의 통계학</a:t>
            </a:r>
            <a:r>
              <a:rPr lang="en-US" altLang="ko-KR" sz="1500" dirty="0"/>
              <a:t>: </a:t>
            </a:r>
            <a:r>
              <a:rPr lang="ko-KR" altLang="en-US" sz="1500" dirty="0"/>
              <a:t>미지의 세계에 대한 안내자”</a:t>
            </a:r>
            <a:r>
              <a:rPr lang="en-US" altLang="ko-KR" sz="1500" dirty="0"/>
              <a:t>(</a:t>
            </a:r>
            <a:r>
              <a:rPr lang="ko-KR" altLang="en-US" sz="1500" dirty="0"/>
              <a:t>류근관</a:t>
            </a:r>
            <a:r>
              <a:rPr lang="en-US" altLang="ko-KR" sz="1500" dirty="0"/>
              <a:t>) </a:t>
            </a:r>
          </a:p>
          <a:p>
            <a:pPr marL="381000" indent="-381000">
              <a:lnSpc>
                <a:spcPct val="150000"/>
              </a:lnSpc>
              <a:spcBef>
                <a:spcPct val="20000"/>
              </a:spcBef>
              <a:defRPr/>
            </a:pPr>
            <a:r>
              <a:rPr lang="en-US" altLang="ko-KR" sz="1500" dirty="0"/>
              <a:t>			</a:t>
            </a:r>
            <a:r>
              <a:rPr lang="ko-KR" altLang="en-US" sz="1500" dirty="0"/>
              <a:t>서울대학교 평생교육원 학습관리시스템</a:t>
            </a:r>
            <a:r>
              <a:rPr lang="en-US" altLang="ko-KR" sz="1500" dirty="0"/>
              <a:t>				    </a:t>
            </a:r>
          </a:p>
          <a:p>
            <a:pPr marL="381000" indent="-381000">
              <a:lnSpc>
                <a:spcPct val="150000"/>
              </a:lnSpc>
              <a:spcBef>
                <a:spcPct val="20000"/>
              </a:spcBef>
              <a:defRPr/>
            </a:pPr>
            <a:r>
              <a:rPr lang="en-US" altLang="ko-KR" sz="1500" dirty="0"/>
              <a:t>                           </a:t>
            </a:r>
            <a:r>
              <a:rPr lang="en-US" altLang="ko-KR" sz="1500" dirty="0">
                <a:hlinkClick r:id="rId2"/>
              </a:rPr>
              <a:t>http://snui.snu.ac.kr</a:t>
            </a:r>
            <a:endParaRPr lang="en-US" altLang="ko-KR" sz="1500" dirty="0"/>
          </a:p>
          <a:p>
            <a:pPr marL="381000" indent="-381000">
              <a:lnSpc>
                <a:spcPct val="150000"/>
              </a:lnSpc>
              <a:spcBef>
                <a:spcPct val="20000"/>
              </a:spcBef>
              <a:defRPr/>
            </a:pPr>
            <a:r>
              <a:rPr lang="en-US" altLang="ko-KR" sz="1500" dirty="0"/>
              <a:t>			</a:t>
            </a:r>
            <a:r>
              <a:rPr lang="ko-KR" altLang="en-US" sz="1500" dirty="0" err="1"/>
              <a:t>안드로이드폰과</a:t>
            </a:r>
            <a:r>
              <a:rPr lang="ko-KR" altLang="en-US" sz="1500" dirty="0"/>
              <a:t> </a:t>
            </a:r>
            <a:r>
              <a:rPr lang="ko-KR" altLang="en-US" sz="1500" dirty="0" err="1"/>
              <a:t>아이폰에서</a:t>
            </a:r>
            <a:r>
              <a:rPr lang="ko-KR" altLang="en-US" sz="1500" dirty="0"/>
              <a:t> ‘</a:t>
            </a:r>
            <a:r>
              <a:rPr lang="en-US" altLang="ko-KR" sz="1500" dirty="0"/>
              <a:t>SNUON’</a:t>
            </a:r>
            <a:r>
              <a:rPr lang="ko-KR" altLang="en-US" sz="1500" dirty="0" err="1"/>
              <a:t>앱</a:t>
            </a:r>
            <a:r>
              <a:rPr lang="ko-KR" altLang="en-US" sz="1500" dirty="0"/>
              <a:t> 통해서도 가능</a:t>
            </a:r>
          </a:p>
          <a:p>
            <a:pPr marL="381000" indent="-381000">
              <a:lnSpc>
                <a:spcPct val="150000"/>
              </a:lnSpc>
              <a:spcBef>
                <a:spcPct val="20000"/>
              </a:spcBef>
              <a:defRPr/>
            </a:pPr>
            <a:r>
              <a:rPr lang="en-US" altLang="ko-KR" sz="2000" dirty="0">
                <a:solidFill>
                  <a:srgbClr val="000000"/>
                </a:solidFill>
                <a:latin typeface="맑은 고딕"/>
                <a:ea typeface="맑은 고딕" panose="020B0503020000020004" pitchFamily="50" charset="-127"/>
              </a:rPr>
              <a:t>                  YouTube: </a:t>
            </a:r>
            <a:r>
              <a:rPr lang="ko-KR" altLang="en-US" sz="2000" dirty="0" err="1">
                <a:solidFill>
                  <a:srgbClr val="000000"/>
                </a:solidFill>
                <a:latin typeface="맑은 고딕"/>
                <a:ea typeface="맑은 고딕" panose="020B0503020000020004" pitchFamily="50" charset="-127"/>
              </a:rPr>
              <a:t>류근관의</a:t>
            </a:r>
            <a:r>
              <a:rPr lang="ko-KR" altLang="en-US" sz="2000" dirty="0">
                <a:solidFill>
                  <a:srgbClr val="000000"/>
                </a:solidFill>
                <a:latin typeface="맑은 고딕"/>
                <a:ea typeface="맑은 고딕" panose="020B0503020000020004" pitchFamily="50" charset="-127"/>
              </a:rPr>
              <a:t> 통계</a:t>
            </a:r>
            <a:r>
              <a:rPr lang="en-US" altLang="ko-KR" sz="2000" dirty="0">
                <a:solidFill>
                  <a:srgbClr val="000000"/>
                </a:solidFill>
                <a:latin typeface="맑은 고딕"/>
                <a:ea typeface="맑은 고딕" panose="020B0503020000020004" pitchFamily="50" charset="-127"/>
              </a:rPr>
              <a:t>, </a:t>
            </a:r>
            <a:r>
              <a:rPr lang="ko-KR" altLang="en-US" sz="2000" dirty="0" err="1">
                <a:solidFill>
                  <a:srgbClr val="000000"/>
                </a:solidFill>
                <a:latin typeface="맑은 고딕"/>
                <a:ea typeface="맑은 고딕" panose="020B0503020000020004" pitchFamily="50" charset="-127"/>
              </a:rPr>
              <a:t>데이터사이언스</a:t>
            </a:r>
            <a:r>
              <a:rPr lang="ko-KR" altLang="en-US" sz="2000" dirty="0">
                <a:solidFill>
                  <a:srgbClr val="000000"/>
                </a:solidFill>
                <a:latin typeface="맑은 고딕"/>
                <a:ea typeface="맑은 고딕" panose="020B0503020000020004" pitchFamily="50" charset="-127"/>
              </a:rPr>
              <a:t> 동영상</a:t>
            </a:r>
            <a:endParaRPr lang="en-US" altLang="ko-KR" sz="2000" dirty="0">
              <a:solidFill>
                <a:srgbClr val="000000"/>
              </a:solidFill>
              <a:latin typeface="맑은 고딕"/>
              <a:ea typeface="맑은 고딕" panose="020B0503020000020004" pitchFamily="50" charset="-127"/>
            </a:endParaRPr>
          </a:p>
        </p:txBody>
      </p:sp>
    </p:spTree>
    <p:extLst>
      <p:ext uri="{BB962C8B-B14F-4D97-AF65-F5344CB8AC3E}">
        <p14:creationId xmlns:p14="http://schemas.microsoft.com/office/powerpoint/2010/main" val="1749848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2. </a:t>
            </a:r>
            <a:r>
              <a:rPr lang="ko-KR" altLang="en-US" sz="4000" dirty="0">
                <a:latin typeface="나눔고딕" panose="020D0604000000000000" pitchFamily="50" charset="-127"/>
                <a:ea typeface="나눔고딕" panose="020D0604000000000000" pitchFamily="50" charset="-127"/>
              </a:rPr>
              <a:t>정규분포곡선</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1981200" y="1600200"/>
                <a:ext cx="8229600" cy="5257800"/>
              </a:xfrm>
            </p:spPr>
            <p:txBody>
              <a:bodyPr>
                <a:normAutofit/>
              </a:bodyPr>
              <a:lstStyle/>
              <a:p>
                <a:pPr>
                  <a:lnSpc>
                    <a:spcPct val="150000"/>
                  </a:lnSpc>
                  <a:buFont typeface="Wingdings" panose="05000000000000000000" pitchFamily="2" charset="2"/>
                  <a:buChar char="Ø"/>
                </a:pPr>
                <a:endParaRPr lang="en-US" altLang="ko-KR" sz="24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하나의 이상적인 히스토그램</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하나의 수학적 모형</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개념상 모집단의 분포</a:t>
                </a:r>
                <a:r>
                  <a:rPr lang="en-US" altLang="ko-KR" sz="1800" dirty="0">
                    <a:latin typeface="나눔고딕" panose="020D0604000000000000" pitchFamily="50" charset="-127"/>
                    <a:ea typeface="나눔고딕" panose="020D0604000000000000" pitchFamily="50" charset="-127"/>
                  </a:rPr>
                  <a:t>.</a:t>
                </a:r>
              </a:p>
              <a:p>
                <a:pPr>
                  <a:lnSpc>
                    <a:spcPct val="150000"/>
                  </a:lnSpc>
                </a:pPr>
                <a:r>
                  <a:rPr lang="ko-KR" altLang="en-US" sz="1800" dirty="0">
                    <a:latin typeface="나눔고딕" panose="020D0604000000000000" pitchFamily="50" charset="-127"/>
                    <a:ea typeface="나눔고딕" panose="020D0604000000000000" pitchFamily="50" charset="-127"/>
                  </a:rPr>
                  <a:t>정규분포의 확률밀도함수</a:t>
                </a:r>
                <a:r>
                  <a:rPr lang="en-US" altLang="ko-KR" sz="1800" dirty="0">
                    <a:latin typeface="나눔고딕" panose="020D0604000000000000" pitchFamily="50" charset="-127"/>
                    <a:ea typeface="나눔고딕" panose="020D0604000000000000" pitchFamily="50" charset="-127"/>
                  </a:rPr>
                  <a:t>(probability density function)</a:t>
                </a: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endParaRPr lang="en-US" altLang="ko-KR" sz="1800" dirty="0">
                  <a:latin typeface="나눔고딕" panose="020D0604000000000000" pitchFamily="50" charset="-127"/>
                  <a:ea typeface="나눔고딕" panose="020D0604000000000000" pitchFamily="50" charset="-127"/>
                </a:endParaRPr>
              </a:p>
              <a:p>
                <a:pPr>
                  <a:lnSpc>
                    <a:spcPct val="150000"/>
                  </a:lnSpc>
                </a:pPr>
                <a14:m>
                  <m:oMath xmlns:m="http://schemas.openxmlformats.org/officeDocument/2006/math">
                    <m:r>
                      <a:rPr lang="en-US" altLang="ko-KR" sz="1800" i="1">
                        <a:latin typeface="Cambria Math" panose="02040503050406030204" pitchFamily="18" charset="0"/>
                        <a:ea typeface="나눔고딕" panose="020D0604000000000000" pitchFamily="50" charset="-127"/>
                      </a:rPr>
                      <m:t>𝜇</m:t>
                    </m:r>
                  </m:oMath>
                </a14:m>
                <a:r>
                  <a:rPr lang="ko-KR" altLang="en-US" sz="1800" dirty="0">
                    <a:latin typeface="나눔고딕" panose="020D0604000000000000" pitchFamily="50" charset="-127"/>
                    <a:ea typeface="나눔고딕" panose="020D0604000000000000" pitchFamily="50" charset="-127"/>
                  </a:rPr>
                  <a:t> </a:t>
                </a:r>
                <a:r>
                  <a:rPr lang="ko-KR" altLang="en-US" sz="1800" dirty="0" err="1">
                    <a:latin typeface="나눔고딕" panose="020D0604000000000000" pitchFamily="50" charset="-127"/>
                    <a:ea typeface="나눔고딕" panose="020D0604000000000000" pitchFamily="50" charset="-127"/>
                  </a:rPr>
                  <a:t>를</a:t>
                </a:r>
                <a:r>
                  <a:rPr lang="ko-KR" altLang="en-US" sz="1800" dirty="0">
                    <a:latin typeface="나눔고딕" panose="020D0604000000000000" pitchFamily="50" charset="-127"/>
                    <a:ea typeface="나눔고딕" panose="020D0604000000000000" pitchFamily="50" charset="-127"/>
                  </a:rPr>
                  <a:t> 모평균</a:t>
                </a:r>
                <a:r>
                  <a:rPr lang="en-US" altLang="ko-KR" sz="1800" dirty="0">
                    <a:latin typeface="나눔고딕" panose="020D0604000000000000" pitchFamily="50" charset="-127"/>
                    <a:ea typeface="나눔고딕" panose="020D0604000000000000" pitchFamily="50" charset="-127"/>
                  </a:rPr>
                  <a:t>, </a:t>
                </a:r>
                <a14:m>
                  <m:oMath xmlns:m="http://schemas.openxmlformats.org/officeDocument/2006/math">
                    <m:r>
                      <a:rPr lang="en-US" altLang="ko-KR" sz="1800" i="1">
                        <a:latin typeface="Cambria Math" panose="02040503050406030204" pitchFamily="18" charset="0"/>
                        <a:ea typeface="나눔고딕" panose="020D0604000000000000" pitchFamily="50" charset="-127"/>
                      </a:rPr>
                      <m:t>𝜎</m:t>
                    </m:r>
                  </m:oMath>
                </a14:m>
                <a:r>
                  <a:rPr lang="ko-KR" altLang="en-US" sz="1800" dirty="0">
                    <a:latin typeface="나눔고딕" panose="020D0604000000000000" pitchFamily="50" charset="-127"/>
                    <a:ea typeface="나눔고딕" panose="020D0604000000000000" pitchFamily="50" charset="-127"/>
                  </a:rPr>
                  <a:t>를 </a:t>
                </a:r>
                <a:r>
                  <a:rPr lang="ko-KR" altLang="en-US" sz="1800" dirty="0" err="1">
                    <a:latin typeface="나눔고딕" panose="020D0604000000000000" pitchFamily="50" charset="-127"/>
                    <a:ea typeface="나눔고딕" panose="020D0604000000000000" pitchFamily="50" charset="-127"/>
                  </a:rPr>
                  <a:t>모표준편차라고</a:t>
                </a:r>
                <a:r>
                  <a:rPr lang="ko-KR" altLang="en-US" sz="1800" dirty="0">
                    <a:latin typeface="나눔고딕" panose="020D0604000000000000" pitchFamily="50" charset="-127"/>
                    <a:ea typeface="나눔고딕" panose="020D0604000000000000" pitchFamily="50" charset="-127"/>
                  </a:rPr>
                  <a:t> 부름</a:t>
                </a:r>
                <a:r>
                  <a:rPr lang="en-US" altLang="ko-KR" sz="1800" dirty="0">
                    <a:latin typeface="나눔고딕" panose="020D0604000000000000" pitchFamily="50" charset="-127"/>
                    <a:ea typeface="나눔고딕" panose="020D0604000000000000" pitchFamily="50" charset="-127"/>
                  </a:rPr>
                  <a:t>.</a:t>
                </a:r>
                <a:endParaRPr lang="ko-KR" altLang="en-US"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모집단</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모평균과 </a:t>
                </a:r>
                <a:r>
                  <a:rPr lang="ko-KR" altLang="en-US" sz="1800" dirty="0" err="1">
                    <a:latin typeface="나눔고딕" panose="020D0604000000000000" pitchFamily="50" charset="-127"/>
                    <a:ea typeface="나눔고딕" panose="020D0604000000000000" pitchFamily="50" charset="-127"/>
                  </a:rPr>
                  <a:t>모표준편차</a:t>
                </a: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표본</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표본평균과 표본표준편차</a:t>
                </a:r>
                <a:endParaRPr lang="en-US" altLang="ko-KR" sz="1800" dirty="0">
                  <a:latin typeface="나눔고딕" panose="020D0604000000000000" pitchFamily="50" charset="-127"/>
                  <a:ea typeface="나눔고딕" panose="020D0604000000000000" pitchFamily="50" charset="-127"/>
                </a:endParaRPr>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1981200" y="1600200"/>
                <a:ext cx="8229600" cy="5257800"/>
              </a:xfrm>
              <a:blipFill>
                <a:blip r:embed="rId4"/>
                <a:stretch>
                  <a:fillRect l="-444"/>
                </a:stretch>
              </a:blipFill>
            </p:spPr>
            <p:txBody>
              <a:bodyPr/>
              <a:lstStyle/>
              <a:p>
                <a:r>
                  <a:rPr lang="ko-KR" altLang="en-US">
                    <a:noFill/>
                  </a:rPr>
                  <a:t> </a:t>
                </a:r>
              </a:p>
            </p:txBody>
          </p:sp>
        </mc:Fallback>
      </mc:AlternateContent>
      <p:graphicFrame>
        <p:nvGraphicFramePr>
          <p:cNvPr id="2050" name="Object 2"/>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3090" name="Equation" r:id="rId5" imgW="114151" imgH="215619" progId="Equation.3">
                  <p:embed/>
                </p:oleObj>
              </mc:Choice>
              <mc:Fallback>
                <p:oleObj name="Equation" r:id="rId5" imgW="114151" imgH="215619" progId="Equation.3">
                  <p:embed/>
                  <p:pic>
                    <p:nvPicPr>
                      <p:cNvPr id="205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3936940331"/>
              </p:ext>
            </p:extLst>
          </p:nvPr>
        </p:nvGraphicFramePr>
        <p:xfrm>
          <a:off x="2247922" y="3536950"/>
          <a:ext cx="7175500" cy="792162"/>
        </p:xfrm>
        <a:graphic>
          <a:graphicData uri="http://schemas.openxmlformats.org/presentationml/2006/ole">
            <mc:AlternateContent xmlns:mc="http://schemas.openxmlformats.org/markup-compatibility/2006">
              <mc:Choice xmlns:v="urn:schemas-microsoft-com:vml" Requires="v">
                <p:oleObj spid="_x0000_s3091" name="수식" r:id="rId7" imgW="3937000" imgH="482600" progId="Equation.3">
                  <p:embed/>
                </p:oleObj>
              </mc:Choice>
              <mc:Fallback>
                <p:oleObj name="수식" r:id="rId7" imgW="3937000" imgH="482600" progId="Equation.3">
                  <p:embed/>
                  <p:pic>
                    <p:nvPicPr>
                      <p:cNvPr id="7"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7922" y="3536950"/>
                        <a:ext cx="7175500" cy="792162"/>
                      </a:xfrm>
                      <a:prstGeom prst="rect">
                        <a:avLst/>
                      </a:prstGeom>
                      <a:solidFill>
                        <a:srgbClr val="CCE0B8"/>
                      </a:solidFill>
                      <a:effectLst>
                        <a:outerShdw dist="89803" dir="2700000" algn="ctr" rotWithShape="0">
                          <a:srgbClr val="7A866E"/>
                        </a:outerShdw>
                      </a:effectLst>
                    </p:spPr>
                  </p:pic>
                </p:oleObj>
              </mc:Fallback>
            </mc:AlternateContent>
          </a:graphicData>
        </a:graphic>
      </p:graphicFrame>
      <p:sp>
        <p:nvSpPr>
          <p:cNvPr id="8" name="AutoShape 4"/>
          <p:cNvSpPr>
            <a:spLocks noChangeArrowheads="1"/>
          </p:cNvSpPr>
          <p:nvPr/>
        </p:nvSpPr>
        <p:spPr bwMode="auto">
          <a:xfrm>
            <a:off x="1972842" y="1630002"/>
            <a:ext cx="1746895"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정규분포곡선</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ext Box 8"/>
          <p:cNvSpPr txBox="1">
            <a:spLocks noChangeArrowheads="1"/>
          </p:cNvSpPr>
          <p:nvPr/>
        </p:nvSpPr>
        <p:spPr bwMode="auto">
          <a:xfrm>
            <a:off x="1941513" y="2202244"/>
            <a:ext cx="8369300" cy="4755148"/>
          </a:xfrm>
          <a:prstGeom prst="rect">
            <a:avLst/>
          </a:prstGeom>
          <a:noFill/>
          <a:ln w="12700">
            <a:noFill/>
            <a:miter lim="800000"/>
            <a:headEnd/>
            <a:tailEnd/>
          </a:ln>
        </p:spPr>
        <p:txBody>
          <a:bodyPr>
            <a:spAutoFit/>
          </a:bodyPr>
          <a:lstStyle/>
          <a:p>
            <a:pPr eaLnBrk="0" latinLnBrk="0" hangingPunct="0">
              <a:lnSpc>
                <a:spcPct val="150000"/>
              </a:lnSpc>
              <a:spcBef>
                <a:spcPts val="24"/>
              </a:spcBef>
            </a:pPr>
            <a:r>
              <a:rPr lang="ko-KR" altLang="en-US" dirty="0">
                <a:latin typeface="+mn-ea"/>
                <a:cs typeface="맑은 고딕"/>
              </a:rPr>
              <a:t>도시와 농촌의 수험생  각각 </a:t>
            </a:r>
            <a:r>
              <a:rPr lang="en-US" altLang="ko-KR" dirty="0">
                <a:latin typeface="+mn-ea"/>
                <a:cs typeface="맑은 고딕"/>
              </a:rPr>
              <a:t>2,500</a:t>
            </a:r>
            <a:r>
              <a:rPr lang="ko-KR" altLang="en-US" dirty="0">
                <a:latin typeface="+mn-ea"/>
                <a:cs typeface="맑은 고딕"/>
              </a:rPr>
              <a:t>명씩 추출</a:t>
            </a:r>
          </a:p>
          <a:p>
            <a:pPr marL="741600" indent="-285750" eaLnBrk="0" latinLnBrk="0" hangingPunct="0">
              <a:lnSpc>
                <a:spcPct val="150000"/>
              </a:lnSpc>
              <a:spcBef>
                <a:spcPts val="24"/>
              </a:spcBef>
              <a:buFont typeface="Arial" panose="020B0604020202020204" pitchFamily="34" charset="0"/>
              <a:buChar char="•"/>
            </a:pPr>
            <a:r>
              <a:rPr lang="ko-KR" altLang="en-US" sz="1600" dirty="0">
                <a:latin typeface="+mn-ea"/>
                <a:cs typeface="맑은 고딕"/>
              </a:rPr>
              <a:t>두 집단의 평균</a:t>
            </a:r>
            <a:r>
              <a:rPr lang="en-US" altLang="ko-KR" sz="1600" dirty="0">
                <a:latin typeface="+mn-ea"/>
                <a:cs typeface="맑은 고딕"/>
              </a:rPr>
              <a:t>: 61, 60</a:t>
            </a:r>
            <a:r>
              <a:rPr lang="ko-KR" altLang="en-US" sz="1600" dirty="0">
                <a:latin typeface="+mn-ea"/>
                <a:cs typeface="맑은 고딕"/>
              </a:rPr>
              <a:t>점 </a:t>
            </a:r>
            <a:r>
              <a:rPr lang="en-US" altLang="ko-KR" sz="1600" dirty="0">
                <a:latin typeface="+mn-ea"/>
                <a:cs typeface="맑은 고딕"/>
              </a:rPr>
              <a:t>/ </a:t>
            </a:r>
            <a:r>
              <a:rPr lang="ko-KR" altLang="en-US" sz="1600" dirty="0">
                <a:latin typeface="+mn-ea"/>
                <a:cs typeface="맑은 고딕"/>
              </a:rPr>
              <a:t>두 집단의 표준편차</a:t>
            </a:r>
            <a:r>
              <a:rPr lang="en-US" altLang="ko-KR" sz="1600" dirty="0">
                <a:latin typeface="+mn-ea"/>
                <a:cs typeface="맑은 고딕"/>
              </a:rPr>
              <a:t>: </a:t>
            </a:r>
            <a:r>
              <a:rPr lang="ko-KR" altLang="en-US" sz="1600" dirty="0">
                <a:latin typeface="+mn-ea"/>
                <a:cs typeface="맑은 고딕"/>
              </a:rPr>
              <a:t>각각 </a:t>
            </a:r>
            <a:r>
              <a:rPr lang="en-US" altLang="ko-KR" sz="1600" dirty="0">
                <a:latin typeface="+mn-ea"/>
                <a:cs typeface="맑은 고딕"/>
              </a:rPr>
              <a:t>14</a:t>
            </a:r>
            <a:r>
              <a:rPr lang="ko-KR" altLang="en-US" sz="1600" dirty="0">
                <a:latin typeface="+mn-ea"/>
                <a:cs typeface="맑은 고딕"/>
              </a:rPr>
              <a:t>점</a:t>
            </a:r>
          </a:p>
          <a:p>
            <a:pPr marL="741600" indent="-285750" eaLnBrk="0" latinLnBrk="0" hangingPunct="0">
              <a:lnSpc>
                <a:spcPct val="150000"/>
              </a:lnSpc>
              <a:spcBef>
                <a:spcPts val="24"/>
              </a:spcBef>
              <a:buFont typeface="Arial" panose="020B0604020202020204" pitchFamily="34" charset="0"/>
              <a:buChar char="•"/>
            </a:pPr>
            <a:r>
              <a:rPr lang="ko-KR" altLang="en-US" sz="1600" dirty="0">
                <a:latin typeface="+mn-ea"/>
                <a:cs typeface="맑은 고딕"/>
              </a:rPr>
              <a:t>평균 </a:t>
            </a:r>
            <a:r>
              <a:rPr lang="en-US" altLang="ko-KR" sz="1600" dirty="0">
                <a:latin typeface="+mn-ea"/>
                <a:cs typeface="맑은 고딕"/>
              </a:rPr>
              <a:t>1</a:t>
            </a:r>
            <a:r>
              <a:rPr lang="ko-KR" altLang="en-US" sz="1600" dirty="0">
                <a:latin typeface="+mn-ea"/>
                <a:cs typeface="맑은 고딕"/>
              </a:rPr>
              <a:t>점 차이에 대한 복수표본 </a:t>
            </a:r>
            <a:r>
              <a:rPr lang="en-US" altLang="ko-KR" sz="1600" dirty="0">
                <a:latin typeface="+mn-ea"/>
                <a:cs typeface="맑은 고딕"/>
              </a:rPr>
              <a:t>z-</a:t>
            </a:r>
            <a:r>
              <a:rPr lang="ko-KR" altLang="en-US" sz="1600" dirty="0">
                <a:latin typeface="+mn-ea"/>
                <a:cs typeface="맑은 고딕"/>
              </a:rPr>
              <a:t>검정</a:t>
            </a:r>
            <a:endParaRPr lang="en-US" altLang="ko-KR" sz="1600" dirty="0">
              <a:latin typeface="+mn-ea"/>
              <a:cs typeface="맑은 고딕"/>
            </a:endParaRPr>
          </a:p>
          <a:p>
            <a:pPr marL="741600" indent="-285750" eaLnBrk="0" latinLnBrk="0" hangingPunct="0">
              <a:lnSpc>
                <a:spcPct val="150000"/>
              </a:lnSpc>
              <a:spcBef>
                <a:spcPts val="24"/>
              </a:spcBef>
              <a:buFont typeface="Arial" panose="020B0604020202020204" pitchFamily="34" charset="0"/>
              <a:buChar char="•"/>
            </a:pPr>
            <a:r>
              <a:rPr lang="en-US" altLang="ko-KR" sz="1600" i="1" dirty="0">
                <a:latin typeface="+mn-ea"/>
                <a:cs typeface="맑은 고딕"/>
              </a:rPr>
              <a:t> z</a:t>
            </a:r>
            <a:r>
              <a:rPr lang="en-US" altLang="ko-KR" sz="1600" dirty="0">
                <a:latin typeface="+mn-ea"/>
                <a:cs typeface="맑은 고딕"/>
              </a:rPr>
              <a:t> = 1/0.4 = 2.5,      </a:t>
            </a:r>
            <a:r>
              <a:rPr lang="en-US" altLang="ko-KR" sz="1600" i="1" dirty="0">
                <a:latin typeface="+mn-ea"/>
                <a:cs typeface="맑은 고딕"/>
              </a:rPr>
              <a:t>p</a:t>
            </a:r>
            <a:r>
              <a:rPr lang="en-US" altLang="ko-KR" sz="1600" dirty="0">
                <a:latin typeface="+mn-ea"/>
                <a:cs typeface="맑은 고딕"/>
              </a:rPr>
              <a:t>-</a:t>
            </a:r>
            <a:r>
              <a:rPr lang="ko-KR" altLang="en-US" sz="1600" dirty="0">
                <a:latin typeface="+mn-ea"/>
                <a:cs typeface="맑은 고딕"/>
              </a:rPr>
              <a:t>값 </a:t>
            </a:r>
            <a:r>
              <a:rPr lang="en-US" altLang="ko-KR" sz="1600" dirty="0">
                <a:latin typeface="+mn-ea"/>
                <a:cs typeface="맑은 고딕"/>
              </a:rPr>
              <a:t>= 0.62%</a:t>
            </a:r>
          </a:p>
          <a:p>
            <a:pPr marL="741600" indent="-285750" eaLnBrk="0" latinLnBrk="0" hangingPunct="0">
              <a:lnSpc>
                <a:spcPct val="150000"/>
              </a:lnSpc>
              <a:spcBef>
                <a:spcPts val="24"/>
              </a:spcBef>
              <a:buFont typeface="Arial" panose="020B0604020202020204" pitchFamily="34" charset="0"/>
              <a:buChar char="•"/>
            </a:pPr>
            <a:r>
              <a:rPr lang="ko-KR" altLang="en-US" sz="1600" dirty="0">
                <a:latin typeface="+mn-ea"/>
                <a:cs typeface="맑은 고딕"/>
              </a:rPr>
              <a:t>도시학생과 농촌학생간 점수 차이는 통계적으로 매우 유의하다</a:t>
            </a:r>
            <a:endParaRPr lang="en-US" altLang="ko-KR" sz="1600" dirty="0">
              <a:latin typeface="+mn-ea"/>
              <a:cs typeface="맑은 고딕"/>
            </a:endParaRPr>
          </a:p>
          <a:p>
            <a:pPr eaLnBrk="0" latinLnBrk="0" hangingPunct="0">
              <a:lnSpc>
                <a:spcPct val="150000"/>
              </a:lnSpc>
              <a:spcBef>
                <a:spcPts val="24"/>
              </a:spcBef>
            </a:pPr>
            <a:endParaRPr lang="en-US" altLang="ko-KR" dirty="0">
              <a:latin typeface="+mn-ea"/>
            </a:endParaRPr>
          </a:p>
          <a:p>
            <a:pPr eaLnBrk="0" latinLnBrk="0" hangingPunct="0">
              <a:lnSpc>
                <a:spcPct val="150000"/>
              </a:lnSpc>
              <a:spcBef>
                <a:spcPts val="24"/>
              </a:spcBef>
            </a:pPr>
            <a:r>
              <a:rPr lang="en-US" altLang="ko-KR" dirty="0">
                <a:latin typeface="+mn-ea"/>
              </a:rPr>
              <a:t>100</a:t>
            </a:r>
            <a:r>
              <a:rPr lang="ko-KR" altLang="en-US" dirty="0">
                <a:latin typeface="+mn-ea"/>
              </a:rPr>
              <a:t>점 만점에 </a:t>
            </a:r>
            <a:r>
              <a:rPr lang="en-US" altLang="ko-KR" dirty="0">
                <a:latin typeface="+mn-ea"/>
              </a:rPr>
              <a:t>1</a:t>
            </a:r>
            <a:r>
              <a:rPr lang="ko-KR" altLang="en-US" dirty="0">
                <a:latin typeface="+mn-ea"/>
              </a:rPr>
              <a:t>점 차이가 통계적으로</a:t>
            </a:r>
            <a:r>
              <a:rPr lang="en-US" altLang="ko-KR" dirty="0">
                <a:latin typeface="+mn-ea"/>
              </a:rPr>
              <a:t> </a:t>
            </a:r>
            <a:r>
              <a:rPr lang="ko-KR" altLang="en-US" dirty="0" err="1">
                <a:latin typeface="+mn-ea"/>
              </a:rPr>
              <a:t>유의하다고</a:t>
            </a:r>
            <a:r>
              <a:rPr lang="ko-KR" altLang="en-US" dirty="0">
                <a:latin typeface="+mn-ea"/>
              </a:rPr>
              <a:t> 농촌 학생들의 성적을 향상시키기 위한 예산 집행까지 정당화될 수 있는가</a:t>
            </a:r>
            <a:r>
              <a:rPr lang="en-US" altLang="ko-KR" dirty="0">
                <a:latin typeface="+mn-ea"/>
              </a:rPr>
              <a:t>? </a:t>
            </a:r>
          </a:p>
          <a:p>
            <a:pPr marL="741600" indent="-285750" eaLnBrk="0" latinLnBrk="0" hangingPunct="0">
              <a:lnSpc>
                <a:spcPct val="150000"/>
              </a:lnSpc>
              <a:spcBef>
                <a:spcPts val="24"/>
              </a:spcBef>
              <a:buFont typeface="Arial" panose="020B0604020202020204" pitchFamily="34" charset="0"/>
              <a:buChar char="•"/>
            </a:pPr>
            <a:r>
              <a:rPr lang="ko-KR" altLang="en-US" sz="1600" dirty="0">
                <a:latin typeface="+mn-ea"/>
              </a:rPr>
              <a:t>통계적 유의성이 바로 경제적 중요성까지 의미하지는 않는다</a:t>
            </a:r>
            <a:r>
              <a:rPr lang="en-US" altLang="ko-KR" sz="1600" dirty="0">
                <a:latin typeface="+mn-ea"/>
              </a:rPr>
              <a:t>.</a:t>
            </a:r>
          </a:p>
          <a:p>
            <a:pPr marL="741600" indent="-285750" eaLnBrk="0" latinLnBrk="0" hangingPunct="0">
              <a:lnSpc>
                <a:spcPct val="150000"/>
              </a:lnSpc>
              <a:spcBef>
                <a:spcPts val="24"/>
              </a:spcBef>
              <a:buFont typeface="Arial" panose="020B0604020202020204" pitchFamily="34" charset="0"/>
              <a:buChar char="•"/>
            </a:pPr>
            <a:r>
              <a:rPr lang="ko-KR" altLang="en-US" sz="1600" dirty="0">
                <a:latin typeface="+mn-ea"/>
              </a:rPr>
              <a:t>거꾸로 경제적으로 주요한 차이라 할지라도 자료가 부족하면 통계적으로 유의하게 나타나지 않을 수도 있다</a:t>
            </a:r>
            <a:r>
              <a:rPr lang="en-US" altLang="ko-KR" sz="1600" dirty="0">
                <a:latin typeface="+mn-ea"/>
              </a:rPr>
              <a:t>.</a:t>
            </a:r>
            <a:endParaRPr lang="ko-KR" altLang="en-US" sz="1600" dirty="0">
              <a:latin typeface="+mn-ea"/>
            </a:endParaRPr>
          </a:p>
          <a:p>
            <a:pPr eaLnBrk="0" latinLnBrk="0" hangingPunct="0">
              <a:lnSpc>
                <a:spcPct val="150000"/>
              </a:lnSpc>
              <a:spcBef>
                <a:spcPts val="24"/>
              </a:spcBef>
            </a:pPr>
            <a:endParaRPr lang="ko-KR" altLang="en-US" dirty="0">
              <a:ea typeface="맑은 고딕"/>
              <a:cs typeface="맑은 고딕"/>
            </a:endParaRPr>
          </a:p>
        </p:txBody>
      </p:sp>
      <p:sp>
        <p:nvSpPr>
          <p:cNvPr id="167940" name="제목 9"/>
          <p:cNvSpPr>
            <a:spLocks noGrp="1"/>
          </p:cNvSpPr>
          <p:nvPr>
            <p:ph type="title"/>
          </p:nvPr>
        </p:nvSpPr>
        <p:spPr/>
        <p:txBody>
          <a:bodyPr/>
          <a:lstStyle/>
          <a:p>
            <a:r>
              <a:rPr lang="en-US" altLang="ko-KR" sz="4000" dirty="0">
                <a:cs typeface="맑은 고딕"/>
              </a:rPr>
              <a:t>3. </a:t>
            </a:r>
            <a:r>
              <a:rPr lang="ko-KR" altLang="en-US" sz="4000" dirty="0">
                <a:cs typeface="맑은 고딕"/>
              </a:rPr>
              <a:t>결과가 중요한가</a:t>
            </a:r>
          </a:p>
        </p:txBody>
      </p:sp>
      <p:sp>
        <p:nvSpPr>
          <p:cNvPr id="6" name="AutoShape 5"/>
          <p:cNvSpPr>
            <a:spLocks noChangeArrowheads="1"/>
          </p:cNvSpPr>
          <p:nvPr/>
        </p:nvSpPr>
        <p:spPr bwMode="auto">
          <a:xfrm>
            <a:off x="1988544" y="1566001"/>
            <a:ext cx="353139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n-ea"/>
              </a:rPr>
              <a:t>통계적 유의성과 현실적 중요성 </a:t>
            </a:r>
            <a:endParaRPr lang="en-US" altLang="ko-KR" b="1" dirty="0">
              <a:latin typeface="+mn-ea"/>
            </a:endParaRPr>
          </a:p>
        </p:txBody>
      </p:sp>
    </p:spTree>
    <p:extLst>
      <p:ext uri="{BB962C8B-B14F-4D97-AF65-F5344CB8AC3E}">
        <p14:creationId xmlns:p14="http://schemas.microsoft.com/office/powerpoint/2010/main" val="1323285050"/>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ext Box 8"/>
          <p:cNvSpPr txBox="1">
            <a:spLocks noChangeArrowheads="1"/>
          </p:cNvSpPr>
          <p:nvPr/>
        </p:nvSpPr>
        <p:spPr bwMode="auto">
          <a:xfrm>
            <a:off x="1976763" y="2290221"/>
            <a:ext cx="8369300" cy="5124480"/>
          </a:xfrm>
          <a:prstGeom prst="rect">
            <a:avLst/>
          </a:prstGeom>
          <a:noFill/>
          <a:ln w="12700">
            <a:noFill/>
            <a:miter lim="800000"/>
            <a:headEnd/>
            <a:tailEnd/>
          </a:ln>
        </p:spPr>
        <p:txBody>
          <a:bodyPr>
            <a:spAutoFit/>
          </a:bodyPr>
          <a:lstStyle/>
          <a:p>
            <a:pPr eaLnBrk="0" latinLnBrk="0" hangingPunct="0">
              <a:lnSpc>
                <a:spcPct val="150000"/>
              </a:lnSpc>
              <a:spcBef>
                <a:spcPts val="24"/>
              </a:spcBef>
            </a:pPr>
            <a:r>
              <a:rPr lang="ko-KR" altLang="en-US" dirty="0">
                <a:latin typeface="+mn-ea"/>
                <a:cs typeface="맑은 고딕"/>
              </a:rPr>
              <a:t>새로운 거래규칙을 개발하여 주식투자에 적용</a:t>
            </a:r>
          </a:p>
          <a:p>
            <a:pPr marL="741600" indent="-285750" eaLnBrk="0" latinLnBrk="0" hangingPunct="0">
              <a:lnSpc>
                <a:spcPct val="150000"/>
              </a:lnSpc>
              <a:spcBef>
                <a:spcPts val="24"/>
              </a:spcBef>
              <a:buFont typeface="Arial" panose="020B0604020202020204" pitchFamily="34" charset="0"/>
              <a:buChar char="•"/>
            </a:pPr>
            <a:r>
              <a:rPr lang="ko-KR" altLang="en-US" dirty="0">
                <a:latin typeface="+mn-ea"/>
                <a:cs typeface="맑은 고딕"/>
              </a:rPr>
              <a:t>시장수익률에 대비한 초과수익률이 </a:t>
            </a:r>
            <a:r>
              <a:rPr lang="en-US" altLang="ko-KR" dirty="0">
                <a:latin typeface="+mn-ea"/>
                <a:cs typeface="맑은 고딕"/>
              </a:rPr>
              <a:t>0</a:t>
            </a:r>
            <a:r>
              <a:rPr lang="ko-KR" altLang="en-US" dirty="0">
                <a:latin typeface="+mn-ea"/>
                <a:cs typeface="맑은 고딕"/>
              </a:rPr>
              <a:t>보다 크냐 작으냐가 그 거래규칙의 유용성을 평가하는 하나의 기준 </a:t>
            </a:r>
            <a:endParaRPr lang="en-US" altLang="ko-KR" dirty="0">
              <a:latin typeface="+mn-ea"/>
              <a:cs typeface="맑은 고딕"/>
            </a:endParaRPr>
          </a:p>
          <a:p>
            <a:pPr marL="741600" indent="-285750" eaLnBrk="0" latinLnBrk="0" hangingPunct="0">
              <a:lnSpc>
                <a:spcPct val="150000"/>
              </a:lnSpc>
              <a:spcBef>
                <a:spcPts val="24"/>
              </a:spcBef>
              <a:buFont typeface="Arial" panose="020B0604020202020204" pitchFamily="34" charset="0"/>
              <a:buChar char="•"/>
            </a:pPr>
            <a:r>
              <a:rPr lang="ko-KR" altLang="en-US" dirty="0">
                <a:latin typeface="+mn-ea"/>
                <a:cs typeface="맑은 고딕"/>
              </a:rPr>
              <a:t>과거의 주가 자료를 가지고 분석한 뒤 초과수익률이 통계적으로 유의하게 </a:t>
            </a:r>
            <a:r>
              <a:rPr lang="en-US" altLang="ko-KR" dirty="0">
                <a:latin typeface="+mn-ea"/>
                <a:cs typeface="맑은 고딕"/>
              </a:rPr>
              <a:t>0</a:t>
            </a:r>
            <a:r>
              <a:rPr lang="ko-KR" altLang="en-US" dirty="0">
                <a:latin typeface="+mn-ea"/>
                <a:cs typeface="맑은 고딕"/>
              </a:rPr>
              <a:t>보다 높게 나왔다는 연구결과는 수없이 많이 존재</a:t>
            </a:r>
            <a:endParaRPr lang="en-US" altLang="ko-KR" dirty="0">
              <a:latin typeface="+mn-ea"/>
              <a:cs typeface="맑은 고딕"/>
            </a:endParaRPr>
          </a:p>
          <a:p>
            <a:pPr marL="741600" indent="-285750" eaLnBrk="0" latinLnBrk="0" hangingPunct="0">
              <a:lnSpc>
                <a:spcPct val="150000"/>
              </a:lnSpc>
              <a:spcBef>
                <a:spcPts val="24"/>
              </a:spcBef>
              <a:buFont typeface="Arial" panose="020B0604020202020204" pitchFamily="34" charset="0"/>
              <a:buChar char="•"/>
            </a:pPr>
            <a:r>
              <a:rPr lang="ko-KR" altLang="en-US" dirty="0">
                <a:latin typeface="+mn-ea"/>
              </a:rPr>
              <a:t>그 차이가 실질적으로도 중요할까</a:t>
            </a:r>
            <a:r>
              <a:rPr lang="en-US" altLang="ko-KR" dirty="0">
                <a:latin typeface="+mn-ea"/>
              </a:rPr>
              <a:t>? </a:t>
            </a:r>
            <a:r>
              <a:rPr lang="ko-KR" altLang="en-US" dirty="0">
                <a:latin typeface="+mn-ea"/>
              </a:rPr>
              <a:t>거래비용을 제하고도 여전히 돈이 남을까</a:t>
            </a:r>
            <a:r>
              <a:rPr lang="en-US" altLang="ko-KR" dirty="0">
                <a:latin typeface="+mn-ea"/>
              </a:rPr>
              <a:t>?</a:t>
            </a:r>
          </a:p>
          <a:p>
            <a:pPr marL="741600" indent="-285750" eaLnBrk="0" latinLnBrk="0" hangingPunct="0">
              <a:lnSpc>
                <a:spcPct val="150000"/>
              </a:lnSpc>
              <a:spcBef>
                <a:spcPts val="24"/>
              </a:spcBef>
              <a:buFont typeface="Arial" panose="020B0604020202020204" pitchFamily="34" charset="0"/>
              <a:buChar char="•"/>
            </a:pPr>
            <a:r>
              <a:rPr lang="ko-KR" altLang="en-US" dirty="0">
                <a:latin typeface="+mn-ea"/>
              </a:rPr>
              <a:t>만약 그렇다면 연구자는 새로운 거래규칙을 제공하는 대신 그 거래규칙을 가지고 돈을 버는 것이 유리했었을 것이다</a:t>
            </a:r>
            <a:r>
              <a:rPr lang="en-US" altLang="ko-KR" dirty="0">
                <a:latin typeface="+mn-ea"/>
              </a:rPr>
              <a:t>.</a:t>
            </a:r>
            <a:endParaRPr lang="ko-KR" altLang="en-US" dirty="0">
              <a:latin typeface="+mn-ea"/>
            </a:endParaRPr>
          </a:p>
          <a:p>
            <a:pPr marL="741600" indent="-285750" eaLnBrk="0" latinLnBrk="0" hangingPunct="0">
              <a:lnSpc>
                <a:spcPct val="150000"/>
              </a:lnSpc>
              <a:spcBef>
                <a:spcPts val="24"/>
              </a:spcBef>
              <a:buFont typeface="Arial" panose="020B0604020202020204" pitchFamily="34" charset="0"/>
              <a:buChar char="•"/>
            </a:pPr>
            <a:endParaRPr lang="en-US" altLang="ko-KR" sz="1600" dirty="0">
              <a:latin typeface="Times New Roman" charset="0"/>
            </a:endParaRPr>
          </a:p>
          <a:p>
            <a:pPr marL="741600" indent="-285750" eaLnBrk="0" latinLnBrk="0" hangingPunct="0">
              <a:lnSpc>
                <a:spcPct val="150000"/>
              </a:lnSpc>
              <a:spcBef>
                <a:spcPts val="24"/>
              </a:spcBef>
              <a:buFont typeface="Arial" panose="020B0604020202020204" pitchFamily="34" charset="0"/>
              <a:buChar char="•"/>
            </a:pPr>
            <a:endParaRPr lang="en-US" altLang="ko-KR" dirty="0">
              <a:ea typeface="맑은 고딕"/>
              <a:cs typeface="맑은 고딕"/>
            </a:endParaRPr>
          </a:p>
          <a:p>
            <a:pPr eaLnBrk="0" latinLnBrk="0" hangingPunct="0">
              <a:spcBef>
                <a:spcPct val="50000"/>
              </a:spcBef>
              <a:buFont typeface="Wingdings" pitchFamily="2" charset="2"/>
              <a:buChar char="Ø"/>
            </a:pPr>
            <a:endParaRPr lang="en-US" altLang="ko-KR" sz="2200" dirty="0">
              <a:ea typeface="맑은 고딕"/>
              <a:cs typeface="맑은 고딕"/>
            </a:endParaRPr>
          </a:p>
        </p:txBody>
      </p:sp>
      <p:sp>
        <p:nvSpPr>
          <p:cNvPr id="167940" name="제목 9"/>
          <p:cNvSpPr>
            <a:spLocks noGrp="1"/>
          </p:cNvSpPr>
          <p:nvPr>
            <p:ph type="title"/>
          </p:nvPr>
        </p:nvSpPr>
        <p:spPr/>
        <p:txBody>
          <a:bodyPr/>
          <a:lstStyle/>
          <a:p>
            <a:r>
              <a:rPr lang="en-US" altLang="ko-KR" sz="4000" dirty="0">
                <a:cs typeface="맑은 고딕"/>
              </a:rPr>
              <a:t>3. </a:t>
            </a:r>
            <a:r>
              <a:rPr lang="ko-KR" altLang="en-US" sz="4000" dirty="0">
                <a:cs typeface="맑은 고딕"/>
              </a:rPr>
              <a:t>결과가 중요한가</a:t>
            </a:r>
          </a:p>
        </p:txBody>
      </p:sp>
      <p:sp>
        <p:nvSpPr>
          <p:cNvPr id="6" name="AutoShape 5"/>
          <p:cNvSpPr>
            <a:spLocks noChangeArrowheads="1"/>
          </p:cNvSpPr>
          <p:nvPr/>
        </p:nvSpPr>
        <p:spPr bwMode="auto">
          <a:xfrm>
            <a:off x="1988544" y="1566001"/>
            <a:ext cx="353139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n-ea"/>
              </a:rPr>
              <a:t>통계적 유의성과 현실적 중요성 </a:t>
            </a:r>
            <a:endParaRPr lang="en-US" altLang="ko-KR" b="1" dirty="0">
              <a:latin typeface="+mn-ea"/>
            </a:endParaRPr>
          </a:p>
        </p:txBody>
      </p:sp>
    </p:spTree>
    <p:extLst>
      <p:ext uri="{BB962C8B-B14F-4D97-AF65-F5344CB8AC3E}">
        <p14:creationId xmlns:p14="http://schemas.microsoft.com/office/powerpoint/2010/main" val="1047644015"/>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Text Box 3"/>
          <p:cNvSpPr txBox="1">
            <a:spLocks noChangeArrowheads="1"/>
          </p:cNvSpPr>
          <p:nvPr/>
        </p:nvSpPr>
        <p:spPr bwMode="auto">
          <a:xfrm>
            <a:off x="1952625" y="1755388"/>
            <a:ext cx="8258175" cy="4985980"/>
          </a:xfrm>
          <a:prstGeom prst="rect">
            <a:avLst/>
          </a:prstGeom>
          <a:noFill/>
          <a:ln w="12700">
            <a:noFill/>
            <a:miter lim="800000"/>
            <a:headEnd/>
            <a:tailEnd/>
          </a:ln>
        </p:spPr>
        <p:txBody>
          <a:bodyPr wrap="square">
            <a:spAutoFit/>
          </a:bodyPr>
          <a:lstStyle/>
          <a:p>
            <a:pPr eaLnBrk="0" latinLnBrk="0" hangingPunct="0">
              <a:lnSpc>
                <a:spcPct val="150000"/>
              </a:lnSpc>
              <a:spcBef>
                <a:spcPts val="24"/>
              </a:spcBef>
              <a:buFont typeface="Wingdings" pitchFamily="2" charset="2"/>
              <a:buChar char="Ø"/>
            </a:pPr>
            <a:endParaRPr lang="en-US" altLang="ko-KR"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유의성 검정을 하기 위해서는 </a:t>
            </a:r>
            <a:r>
              <a:rPr lang="en-US" altLang="ko-KR" dirty="0">
                <a:ea typeface="맑은 고딕"/>
                <a:cs typeface="맑은 고딕"/>
              </a:rPr>
              <a:t>“</a:t>
            </a:r>
            <a:r>
              <a:rPr lang="ko-KR" altLang="en-US" dirty="0">
                <a:ea typeface="맑은 고딕"/>
                <a:cs typeface="맑은 고딕"/>
              </a:rPr>
              <a:t>우연의 의미를 잘 정의하기 위하여</a:t>
            </a:r>
            <a:r>
              <a:rPr lang="en-US" altLang="ko-KR" dirty="0">
                <a:ea typeface="맑은 고딕"/>
                <a:cs typeface="맑은 고딕"/>
              </a:rPr>
              <a:t>” </a:t>
            </a:r>
            <a:r>
              <a:rPr lang="ko-KR" altLang="en-US" dirty="0">
                <a:ea typeface="맑은 고딕"/>
                <a:cs typeface="맑은 고딕"/>
              </a:rPr>
              <a:t>상자모형이 필요하다</a:t>
            </a:r>
            <a:r>
              <a:rPr lang="en-US" altLang="ko-KR" dirty="0">
                <a:ea typeface="맑은 고딕"/>
                <a:cs typeface="맑은 고딕"/>
              </a:rPr>
              <a:t>.</a:t>
            </a:r>
            <a:endParaRPr lang="ko-KR" altLang="en-US" dirty="0">
              <a:ea typeface="맑은 고딕"/>
              <a:cs typeface="맑은 고딕"/>
            </a:endParaRP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유의성 검정은 모순에 의한 </a:t>
            </a:r>
            <a:r>
              <a:rPr lang="ko-KR" altLang="en-US" sz="1600" dirty="0" err="1">
                <a:ea typeface="맑은 고딕"/>
                <a:cs typeface="맑은 고딕"/>
              </a:rPr>
              <a:t>논증법</a:t>
            </a:r>
            <a:r>
              <a:rPr lang="ko-KR" altLang="en-US" sz="1600" dirty="0">
                <a:ea typeface="맑은 고딕"/>
                <a:cs typeface="맑은 고딕"/>
              </a:rPr>
              <a:t>          </a:t>
            </a:r>
            <a:endParaRPr lang="en-US" altLang="ko-KR" sz="1600" dirty="0">
              <a:ea typeface="맑은 고딕"/>
              <a:cs typeface="맑은 고딕"/>
            </a:endParaRP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우연이라고 보기엔 극단적인 것으로 판단되면 </a:t>
            </a:r>
            <a:r>
              <a:rPr lang="ko-KR" altLang="en-US" sz="1600" dirty="0" err="1">
                <a:ea typeface="맑은 고딕"/>
                <a:cs typeface="맑은 고딕"/>
              </a:rPr>
              <a:t>귀무가설</a:t>
            </a:r>
            <a:r>
              <a:rPr lang="ko-KR" altLang="en-US" sz="1600" dirty="0">
                <a:ea typeface="맑은 고딕"/>
                <a:cs typeface="맑은 고딕"/>
              </a:rPr>
              <a:t> 기각</a:t>
            </a:r>
            <a:endParaRPr lang="ko-KR" altLang="en-US"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만약 유의성 검정이 전체 모집단을 대상으로 한 자료에 기반하고 있다면 주의해야 한다</a:t>
            </a:r>
            <a:r>
              <a:rPr lang="en-US" altLang="ko-KR" dirty="0">
                <a:ea typeface="맑은 고딕"/>
                <a:cs typeface="맑은 고딕"/>
              </a:rPr>
              <a:t>. </a:t>
            </a: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통계적 추론 자체가 무의미</a:t>
            </a:r>
            <a:endParaRPr lang="en-US" altLang="ko-KR" sz="1600" dirty="0">
              <a:ea typeface="맑은 고딕"/>
              <a:cs typeface="맑은 고딕"/>
            </a:endParaRPr>
          </a:p>
          <a:p>
            <a:pPr marL="741600" indent="-28440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전국민을 대상으로 조사하는 센서스 자료에는 표본추출</a:t>
            </a:r>
            <a:r>
              <a:rPr lang="en-US" altLang="ko-KR" sz="1600" dirty="0">
                <a:ea typeface="맑은 고딕"/>
                <a:cs typeface="맑은 고딕"/>
              </a:rPr>
              <a:t> </a:t>
            </a:r>
            <a:r>
              <a:rPr lang="ko-KR" altLang="en-US" sz="1600" dirty="0">
                <a:ea typeface="맑은 고딕"/>
                <a:cs typeface="맑은 고딕"/>
              </a:rPr>
              <a:t>과정에서 발생하는 우연은 처음부터 존재하지 않는다</a:t>
            </a:r>
            <a:r>
              <a:rPr lang="en-US" altLang="ko-KR" sz="1600" dirty="0">
                <a:ea typeface="맑은 고딕"/>
                <a:cs typeface="맑은 고딕"/>
              </a:rPr>
              <a:t>.</a:t>
            </a:r>
            <a:endParaRPr lang="en-US" altLang="ko-KR" dirty="0">
              <a:ea typeface="맑은 고딕"/>
              <a:cs typeface="맑은 고딕"/>
            </a:endParaRPr>
          </a:p>
          <a:p>
            <a:pPr eaLnBrk="0" latinLnBrk="0" hangingPunct="0">
              <a:lnSpc>
                <a:spcPct val="150000"/>
              </a:lnSpc>
              <a:spcBef>
                <a:spcPts val="24"/>
              </a:spcBef>
            </a:pPr>
            <a:r>
              <a:rPr lang="en-US" altLang="ko-KR" dirty="0">
                <a:ea typeface="맑은 고딕"/>
                <a:cs typeface="맑은 고딕"/>
              </a:rPr>
              <a:t>‘</a:t>
            </a:r>
            <a:r>
              <a:rPr lang="ko-KR" altLang="en-US" dirty="0">
                <a:ea typeface="맑은 고딕"/>
                <a:cs typeface="맑은 고딕"/>
              </a:rPr>
              <a:t>제멋대로 추출한 편의표본</a:t>
            </a:r>
            <a:r>
              <a:rPr lang="en-US" altLang="ko-KR" dirty="0">
                <a:ea typeface="맑은 고딕"/>
                <a:cs typeface="맑은 고딕"/>
              </a:rPr>
              <a:t>(convenience sample)’</a:t>
            </a:r>
            <a:r>
              <a:rPr lang="ko-KR" altLang="en-US" dirty="0">
                <a:ea typeface="맑은 고딕"/>
                <a:cs typeface="맑은 고딕"/>
              </a:rPr>
              <a:t>으로는</a:t>
            </a:r>
            <a:r>
              <a:rPr lang="en-US" altLang="ko-KR" dirty="0">
                <a:ea typeface="맑은 고딕"/>
                <a:cs typeface="맑은 고딕"/>
              </a:rPr>
              <a:t> </a:t>
            </a:r>
            <a:r>
              <a:rPr lang="ko-KR" altLang="en-US" dirty="0">
                <a:ea typeface="맑은 고딕"/>
                <a:cs typeface="맑은 고딕"/>
              </a:rPr>
              <a:t>제대로 된 유의성  검정을 할 수 없다</a:t>
            </a:r>
            <a:r>
              <a:rPr lang="en-US" altLang="ko-KR" dirty="0">
                <a:ea typeface="맑은 고딕"/>
                <a:cs typeface="맑은 고딕"/>
              </a:rPr>
              <a:t>.</a:t>
            </a:r>
            <a:endParaRPr lang="ko-KR" altLang="en-US" dirty="0">
              <a:ea typeface="맑은 고딕"/>
              <a:cs typeface="맑은 고딕"/>
            </a:endParaRPr>
          </a:p>
          <a:p>
            <a:pPr eaLnBrk="0" latinLnBrk="0" hangingPunct="0">
              <a:spcBef>
                <a:spcPct val="50000"/>
              </a:spcBef>
              <a:buFont typeface="Wingdings" pitchFamily="2" charset="2"/>
              <a:buNone/>
            </a:pPr>
            <a:endParaRPr lang="en-US" altLang="ko-KR" sz="600" dirty="0">
              <a:ea typeface="맑은 고딕"/>
              <a:cs typeface="맑은 고딕"/>
            </a:endParaRPr>
          </a:p>
        </p:txBody>
      </p:sp>
      <p:sp>
        <p:nvSpPr>
          <p:cNvPr id="168963" name="제목 6"/>
          <p:cNvSpPr>
            <a:spLocks noGrp="1"/>
          </p:cNvSpPr>
          <p:nvPr>
            <p:ph type="title"/>
          </p:nvPr>
        </p:nvSpPr>
        <p:spPr/>
        <p:txBody>
          <a:bodyPr/>
          <a:lstStyle/>
          <a:p>
            <a:r>
              <a:rPr lang="en-US" altLang="ko-KR" sz="4000" dirty="0">
                <a:cs typeface="맑은 고딕"/>
              </a:rPr>
              <a:t>4. </a:t>
            </a:r>
            <a:r>
              <a:rPr lang="ko-KR" altLang="en-US" sz="4000" dirty="0">
                <a:cs typeface="맑은 고딕"/>
              </a:rPr>
              <a:t>모형의 역할</a:t>
            </a:r>
          </a:p>
        </p:txBody>
      </p:sp>
      <p:sp>
        <p:nvSpPr>
          <p:cNvPr id="4" name="AutoShape 5"/>
          <p:cNvSpPr>
            <a:spLocks noChangeArrowheads="1"/>
          </p:cNvSpPr>
          <p:nvPr/>
        </p:nvSpPr>
        <p:spPr bwMode="auto">
          <a:xfrm>
            <a:off x="1988544" y="1566001"/>
            <a:ext cx="165918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n-ea"/>
              </a:rPr>
              <a:t>모형의 역할</a:t>
            </a:r>
            <a:endParaRPr lang="en-US" altLang="ko-KR" b="1" dirty="0">
              <a:latin typeface="+mn-ea"/>
            </a:endParaRPr>
          </a:p>
        </p:txBody>
      </p:sp>
    </p:spTree>
    <p:extLst>
      <p:ext uri="{BB962C8B-B14F-4D97-AF65-F5344CB8AC3E}">
        <p14:creationId xmlns:p14="http://schemas.microsoft.com/office/powerpoint/2010/main" val="1191623295"/>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ext Box 5"/>
          <p:cNvSpPr txBox="1">
            <a:spLocks noChangeArrowheads="1"/>
          </p:cNvSpPr>
          <p:nvPr/>
        </p:nvSpPr>
        <p:spPr bwMode="auto">
          <a:xfrm>
            <a:off x="1989720" y="2201084"/>
            <a:ext cx="8229600" cy="4324261"/>
          </a:xfrm>
          <a:prstGeom prst="rect">
            <a:avLst/>
          </a:prstGeom>
          <a:noFill/>
          <a:ln w="12700">
            <a:noFill/>
            <a:miter lim="800000"/>
            <a:headEnd/>
            <a:tailEnd/>
          </a:ln>
        </p:spPr>
        <p:txBody>
          <a:bodyPr>
            <a:spAutoFit/>
          </a:bodyPr>
          <a:lstStyle/>
          <a:p>
            <a:pPr eaLnBrk="0" latinLnBrk="0" hangingPunct="0">
              <a:lnSpc>
                <a:spcPct val="150000"/>
              </a:lnSpc>
              <a:spcBef>
                <a:spcPts val="24"/>
              </a:spcBef>
            </a:pPr>
            <a:r>
              <a:rPr lang="en-US" altLang="ko-KR" dirty="0">
                <a:ea typeface="맑은 고딕"/>
                <a:cs typeface="맑은 고딕"/>
              </a:rPr>
              <a:t>6</a:t>
            </a:r>
            <a:r>
              <a:rPr lang="ko-KR" altLang="en-US" dirty="0">
                <a:ea typeface="맑은 고딕"/>
                <a:cs typeface="맑은 고딕"/>
              </a:rPr>
              <a:t>의 눈이 나오게 할 능력이 있다는 초능력자의 주장 검정</a:t>
            </a:r>
          </a:p>
          <a:p>
            <a:pPr marL="741600" indent="-285750" eaLnBrk="0" latinLnBrk="0" hangingPunct="0">
              <a:lnSpc>
                <a:spcPct val="150000"/>
              </a:lnSpc>
              <a:spcBef>
                <a:spcPts val="24"/>
              </a:spcBef>
              <a:buFont typeface="Arial" panose="020B0604020202020204" pitchFamily="34" charset="0"/>
              <a:buChar char="•"/>
            </a:pPr>
            <a:r>
              <a:rPr lang="en-US" altLang="ko-KR" sz="1600" dirty="0">
                <a:ea typeface="맑은 고딕"/>
                <a:cs typeface="맑은 고딕"/>
              </a:rPr>
              <a:t>720</a:t>
            </a:r>
            <a:r>
              <a:rPr lang="ko-KR" altLang="en-US" sz="1600" dirty="0">
                <a:ea typeface="맑은 고딕"/>
                <a:cs typeface="맑은 고딕"/>
              </a:rPr>
              <a:t>회 시행에서 </a:t>
            </a:r>
            <a:r>
              <a:rPr lang="en-US" altLang="ko-KR" sz="1600" dirty="0">
                <a:ea typeface="맑은 고딕"/>
                <a:cs typeface="맑은 고딕"/>
              </a:rPr>
              <a:t>6</a:t>
            </a:r>
            <a:r>
              <a:rPr lang="ko-KR" altLang="en-US" sz="1600" dirty="0">
                <a:ea typeface="맑은 고딕"/>
                <a:cs typeface="맑은 고딕"/>
              </a:rPr>
              <a:t>의 눈 </a:t>
            </a:r>
            <a:r>
              <a:rPr lang="en-US" altLang="ko-KR" sz="1600" dirty="0">
                <a:ea typeface="맑은 고딕"/>
                <a:cs typeface="맑은 고딕"/>
              </a:rPr>
              <a:t>143</a:t>
            </a:r>
            <a:r>
              <a:rPr lang="ko-KR" altLang="en-US" sz="1600" dirty="0">
                <a:ea typeface="맑은 고딕"/>
                <a:cs typeface="맑은 고딕"/>
              </a:rPr>
              <a:t>회 나옴 </a:t>
            </a:r>
            <a:r>
              <a:rPr lang="en-US" altLang="ko-KR" sz="1600" dirty="0">
                <a:ea typeface="맑은 고딕"/>
                <a:cs typeface="맑은 고딕"/>
              </a:rPr>
              <a:t>(120</a:t>
            </a:r>
            <a:r>
              <a:rPr lang="ko-KR" altLang="en-US" sz="1600" dirty="0">
                <a:ea typeface="맑은 고딕"/>
                <a:cs typeface="맑은 고딕"/>
              </a:rPr>
              <a:t>회 기대</a:t>
            </a:r>
            <a:r>
              <a:rPr lang="en-US" altLang="ko-KR" sz="1600" dirty="0">
                <a:ea typeface="맑은 고딕"/>
                <a:cs typeface="맑은 고딕"/>
              </a:rPr>
              <a:t>): </a:t>
            </a:r>
            <a:r>
              <a:rPr lang="ko-KR" altLang="en-US" sz="1600" dirty="0">
                <a:ea typeface="맑은 고딕"/>
                <a:cs typeface="맑은 고딕"/>
              </a:rPr>
              <a:t>유의한 차이</a:t>
            </a:r>
            <a:endParaRPr lang="en-US" altLang="ko-KR" sz="1600" dirty="0">
              <a:ea typeface="맑은 고딕"/>
              <a:cs typeface="맑은 고딕"/>
            </a:endParaRPr>
          </a:p>
          <a:p>
            <a:pPr marL="741600" indent="-285750" eaLnBrk="0" latinLnBrk="0" hangingPunct="0">
              <a:lnSpc>
                <a:spcPct val="150000"/>
              </a:lnSpc>
              <a:spcBef>
                <a:spcPts val="24"/>
              </a:spcBef>
              <a:buFont typeface="Arial" panose="020B0604020202020204" pitchFamily="34" charset="0"/>
              <a:buChar char="•"/>
            </a:pPr>
            <a:endParaRPr lang="ko-KR" altLang="en-US" sz="1600" dirty="0">
              <a:ea typeface="맑은 고딕"/>
              <a:cs typeface="맑은 고딕"/>
            </a:endParaRPr>
          </a:p>
          <a:p>
            <a:pPr eaLnBrk="0" latinLnBrk="0" hangingPunct="0">
              <a:lnSpc>
                <a:spcPct val="150000"/>
              </a:lnSpc>
              <a:spcBef>
                <a:spcPts val="24"/>
              </a:spcBef>
            </a:pPr>
            <a:r>
              <a:rPr lang="ko-KR" altLang="en-US" dirty="0">
                <a:ea typeface="맑은 고딕"/>
                <a:cs typeface="맑은 고딕"/>
              </a:rPr>
              <a:t>검정결과는 초능력의 존재를 입증했는가</a:t>
            </a:r>
            <a:r>
              <a:rPr lang="en-US" altLang="ko-KR" dirty="0">
                <a:ea typeface="맑은 고딕"/>
                <a:cs typeface="맑은 고딕"/>
              </a:rPr>
              <a:t>?</a:t>
            </a:r>
          </a:p>
          <a:p>
            <a:pPr marL="741600" indent="-285750" eaLnBrk="0" latinLnBrk="0" hangingPunct="0">
              <a:lnSpc>
                <a:spcPct val="150000"/>
              </a:lnSpc>
              <a:spcBef>
                <a:spcPts val="24"/>
              </a:spcBef>
              <a:buFont typeface="Arial" panose="020B0604020202020204" pitchFamily="34" charset="0"/>
              <a:buChar char="•"/>
            </a:pPr>
            <a:r>
              <a:rPr lang="ko-KR" altLang="en-US" sz="1600" b="1" dirty="0">
                <a:solidFill>
                  <a:srgbClr val="0070C0"/>
                </a:solidFill>
                <a:ea typeface="맑은 고딕"/>
                <a:cs typeface="맑은 고딕"/>
              </a:rPr>
              <a:t>유의성 검정은 관측된 차이를 우연의 산물로 보기는 어렵다는 사실만을 알려줌</a:t>
            </a:r>
            <a:endParaRPr lang="en-US" altLang="ko-KR" sz="1600" b="1" dirty="0">
              <a:solidFill>
                <a:srgbClr val="0070C0"/>
              </a:solidFill>
              <a:ea typeface="맑은 고딕"/>
              <a:cs typeface="맑은 고딕"/>
            </a:endParaRPr>
          </a:p>
          <a:p>
            <a:pPr marL="741600" indent="-285750" eaLnBrk="0" latinLnBrk="0" hangingPunct="0">
              <a:lnSpc>
                <a:spcPct val="150000"/>
              </a:lnSpc>
              <a:spcBef>
                <a:spcPts val="24"/>
              </a:spcBef>
              <a:buFont typeface="Arial" panose="020B0604020202020204" pitchFamily="34" charset="0"/>
              <a:buChar char="•"/>
            </a:pPr>
            <a:r>
              <a:rPr lang="ko-KR" altLang="en-US" sz="1600" dirty="0">
                <a:ea typeface="맑은 고딕"/>
                <a:cs typeface="맑은 고딕"/>
              </a:rPr>
              <a:t>주사위가 균형 잡혀 있지 않을 수도 있고 실험 과정에서 다른 잘못을 범했을 수도 있음</a:t>
            </a:r>
            <a:endParaRPr lang="en-US" altLang="ko-KR" sz="1600" dirty="0">
              <a:ea typeface="맑은 고딕"/>
              <a:cs typeface="맑은 고딕"/>
            </a:endParaRPr>
          </a:p>
          <a:p>
            <a:pPr marL="741600" indent="-285750" eaLnBrk="0" latinLnBrk="0" hangingPunct="0">
              <a:lnSpc>
                <a:spcPct val="150000"/>
              </a:lnSpc>
              <a:spcBef>
                <a:spcPts val="24"/>
              </a:spcBef>
              <a:buFont typeface="Arial" panose="020B0604020202020204" pitchFamily="34" charset="0"/>
              <a:buChar char="•"/>
            </a:pPr>
            <a:endParaRPr lang="en-US" altLang="ko-KR" sz="1600" dirty="0">
              <a:latin typeface="+mn-ea"/>
              <a:cs typeface="맑은 고딕"/>
            </a:endParaRPr>
          </a:p>
          <a:p>
            <a:pPr eaLnBrk="0" latinLnBrk="0" hangingPunct="0">
              <a:lnSpc>
                <a:spcPct val="150000"/>
              </a:lnSpc>
              <a:spcBef>
                <a:spcPts val="24"/>
              </a:spcBef>
            </a:pPr>
            <a:r>
              <a:rPr lang="ko-KR" altLang="en-US" dirty="0">
                <a:latin typeface="+mn-ea"/>
                <a:cs typeface="맑은 고딕"/>
              </a:rPr>
              <a:t>유의성 검정을 통해서는 실험이 올바르게 고안되었는지 그렇지 않은지 알 수 없다</a:t>
            </a:r>
            <a:r>
              <a:rPr lang="en-US" altLang="ko-KR" dirty="0">
                <a:latin typeface="+mn-ea"/>
                <a:cs typeface="맑은 고딕"/>
              </a:rPr>
              <a:t>. </a:t>
            </a:r>
            <a:r>
              <a:rPr lang="ko-KR" altLang="en-US" dirty="0">
                <a:latin typeface="+mn-ea"/>
                <a:cs typeface="맑은 고딕"/>
              </a:rPr>
              <a:t>상자모형이 잘못되면 유의성 검정도 잘못된다</a:t>
            </a:r>
            <a:r>
              <a:rPr lang="en-US" altLang="ko-KR" dirty="0">
                <a:latin typeface="+mn-ea"/>
                <a:cs typeface="맑은 고딕"/>
              </a:rPr>
              <a:t>.</a:t>
            </a:r>
          </a:p>
          <a:p>
            <a:pPr eaLnBrk="0" latinLnBrk="0" hangingPunct="0">
              <a:spcBef>
                <a:spcPts val="600"/>
              </a:spcBef>
            </a:pPr>
            <a:r>
              <a:rPr lang="ko-KR" altLang="en-US" dirty="0">
                <a:latin typeface="+mn-ea"/>
                <a:cs typeface="맑은 고딕"/>
              </a:rPr>
              <a:t>             </a:t>
            </a:r>
            <a:endParaRPr lang="en-US" altLang="ko-KR" dirty="0">
              <a:latin typeface="+mn-ea"/>
              <a:cs typeface="맑은 고딕"/>
            </a:endParaRPr>
          </a:p>
        </p:txBody>
      </p:sp>
      <p:sp>
        <p:nvSpPr>
          <p:cNvPr id="169989" name="제목 10"/>
          <p:cNvSpPr>
            <a:spLocks noGrp="1"/>
          </p:cNvSpPr>
          <p:nvPr>
            <p:ph type="title"/>
          </p:nvPr>
        </p:nvSpPr>
        <p:spPr/>
        <p:txBody>
          <a:bodyPr/>
          <a:lstStyle/>
          <a:p>
            <a:r>
              <a:rPr lang="en-US" altLang="ko-KR" sz="4000" dirty="0">
                <a:cs typeface="맑은 고딕"/>
              </a:rPr>
              <a:t>5. </a:t>
            </a:r>
            <a:r>
              <a:rPr lang="ko-KR" altLang="en-US" sz="4000" dirty="0">
                <a:cs typeface="맑은 고딕"/>
              </a:rPr>
              <a:t>자료가 주장을 뒷받침하는가</a:t>
            </a:r>
          </a:p>
        </p:txBody>
      </p:sp>
      <p:sp>
        <p:nvSpPr>
          <p:cNvPr id="4" name="AutoShape 5"/>
          <p:cNvSpPr>
            <a:spLocks noChangeArrowheads="1"/>
          </p:cNvSpPr>
          <p:nvPr/>
        </p:nvSpPr>
        <p:spPr bwMode="auto">
          <a:xfrm>
            <a:off x="1988544" y="1566001"/>
            <a:ext cx="245127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mn-ea"/>
              </a:rPr>
              <a:t>통계적 유의성의 해석</a:t>
            </a:r>
            <a:endParaRPr lang="en-US" altLang="ko-KR" b="1" dirty="0">
              <a:latin typeface="+mn-ea"/>
            </a:endParaRPr>
          </a:p>
        </p:txBody>
      </p:sp>
    </p:spTree>
    <p:extLst>
      <p:ext uri="{BB962C8B-B14F-4D97-AF65-F5344CB8AC3E}">
        <p14:creationId xmlns:p14="http://schemas.microsoft.com/office/powerpoint/2010/main" val="2102767346"/>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329C6-4DA6-1FEC-0A27-42AD8168BE5F}"/>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30727F1F-9984-4A74-A907-1AFB567C9DAA}"/>
              </a:ext>
            </a:extLst>
          </p:cNvPr>
          <p:cNvSpPr>
            <a:spLocks noGrp="1"/>
          </p:cNvSpPr>
          <p:nvPr>
            <p:ph type="title"/>
          </p:nvPr>
        </p:nvSpPr>
        <p:spPr>
          <a:xfrm>
            <a:off x="838200" y="2095632"/>
            <a:ext cx="10515600" cy="2852737"/>
          </a:xfrm>
        </p:spPr>
        <p:txBody>
          <a:bodyPr>
            <a:normAutofit/>
          </a:bodyPr>
          <a:lstStyle/>
          <a:p>
            <a:pPr algn="ctr"/>
            <a:r>
              <a:rPr lang="en-US" altLang="ko-KR" sz="4800" dirty="0" err="1"/>
              <a:t>Unbearble</a:t>
            </a:r>
            <a:r>
              <a:rPr lang="en-US" altLang="ko-KR" sz="4800" dirty="0"/>
              <a:t> Lightness of t-testing</a:t>
            </a:r>
            <a:br>
              <a:rPr lang="en-US" altLang="ko-KR" sz="4800" dirty="0"/>
            </a:br>
            <a:br>
              <a:rPr lang="en-US" altLang="ko-KR" sz="4800" dirty="0"/>
            </a:br>
            <a:br>
              <a:rPr lang="ko-KR" altLang="en-US" sz="4800" dirty="0"/>
            </a:br>
            <a:endParaRPr lang="ko-KR" altLang="en-US" sz="4800" dirty="0"/>
          </a:p>
        </p:txBody>
      </p:sp>
    </p:spTree>
    <p:extLst>
      <p:ext uri="{BB962C8B-B14F-4D97-AF65-F5344CB8AC3E}">
        <p14:creationId xmlns:p14="http://schemas.microsoft.com/office/powerpoint/2010/main" val="355473449"/>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838201" y="1536764"/>
            <a:ext cx="10515600" cy="2484804"/>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Backgrounds</a:t>
            </a:r>
          </a:p>
          <a:p>
            <a:pPr marL="342900" indent="-342900" algn="just">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Findings in 10 accounting papers</a:t>
            </a:r>
          </a:p>
          <a:p>
            <a:pPr marL="342900" indent="-342900" algn="just">
              <a:buFont typeface="Arial" panose="020B0604020202020204" pitchFamily="34" charset="0"/>
              <a:buChar char="•"/>
            </a:pPr>
            <a:r>
              <a:rPr lang="en-US" altLang="ko-KR" sz="3200" dirty="0">
                <a:latin typeface="Times New Roman" panose="02020603050405020304" pitchFamily="18" charset="0"/>
                <a:cs typeface="Times New Roman" panose="02020603050405020304" pitchFamily="18" charset="0"/>
              </a:rPr>
              <a:t>Discussions</a:t>
            </a:r>
          </a:p>
          <a:p>
            <a:endParaRPr lang="en-US" altLang="ko-KR" sz="3200" dirty="0">
              <a:latin typeface="Times New Roman" panose="02020603050405020304" pitchFamily="18" charset="0"/>
              <a:cs typeface="Times New Roman" panose="02020603050405020304" pitchFamily="18" charset="0"/>
            </a:endParaRPr>
          </a:p>
          <a:p>
            <a:pPr lvl="1"/>
            <a:endParaRPr lang="en-US" altLang="ko-KR" sz="3200" dirty="0">
              <a:latin typeface="Times New Roman" panose="02020603050405020304" pitchFamily="18" charset="0"/>
              <a:cs typeface="Times New Roman" panose="02020603050405020304" pitchFamily="18" charset="0"/>
            </a:endParaRPr>
          </a:p>
          <a:p>
            <a:pPr lvl="1"/>
            <a:endParaRPr lang="en-US" altLang="ko-KR" sz="3200" dirty="0">
              <a:latin typeface="Times New Roman" panose="02020603050405020304" pitchFamily="18" charset="0"/>
              <a:cs typeface="Times New Roman" panose="02020603050405020304" pitchFamily="18" charset="0"/>
            </a:endParaRPr>
          </a:p>
          <a:p>
            <a:endParaRPr lang="ko-KR" altLang="en-US" sz="3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63480" y="639192"/>
            <a:ext cx="4101483"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Outline</a:t>
            </a:r>
            <a:endParaRPr lang="ko-KR" altLang="en-US" sz="3600" b="1" dirty="0">
              <a:latin typeface="Times New Roman" panose="02020603050405020304" pitchFamily="18" charset="0"/>
              <a:cs typeface="Times New Roman" panose="02020603050405020304" pitchFamily="18" charset="0"/>
            </a:endParaRPr>
          </a:p>
        </p:txBody>
      </p:sp>
      <p:sp>
        <p:nvSpPr>
          <p:cNvPr id="5"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505</a:t>
            </a:fld>
            <a:endParaRPr lang="ko-KR" altLang="en-US" dirty="0"/>
          </a:p>
        </p:txBody>
      </p:sp>
    </p:spTree>
    <p:extLst>
      <p:ext uri="{BB962C8B-B14F-4D97-AF65-F5344CB8AC3E}">
        <p14:creationId xmlns:p14="http://schemas.microsoft.com/office/powerpoint/2010/main" val="167778192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838201" y="1558554"/>
                <a:ext cx="10337799" cy="3700255"/>
              </a:xfrm>
              <a:prstGeom prst="rect">
                <a:avLst/>
              </a:prstGeom>
            </p:spPr>
            <p:txBody>
              <a:bodyPr vert="horz" lIns="91440" tIns="45720" rIns="91440" bIns="45720" rtlCol="0">
                <a:normAutofit fontScale="92500" lnSpcReduction="2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Consider </a:t>
                </a:r>
                <a14:m>
                  <m:oMath xmlns:m="http://schemas.openxmlformats.org/officeDocument/2006/math">
                    <m:r>
                      <a:rPr lang="en-US" altLang="ko-KR" sz="2200" b="0" i="1" smtClean="0">
                        <a:latin typeface="Cambria Math" panose="02040503050406030204" pitchFamily="18" charset="0"/>
                        <a:cs typeface="Times New Roman" panose="02020603050405020304" pitchFamily="18" charset="0"/>
                      </a:rPr>
                      <m:t>𝑦</m:t>
                    </m:r>
                    <m:r>
                      <a:rPr lang="en-US" altLang="ko-KR" sz="2200" b="0" i="1" smtClean="0">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𝑎</m:t>
                    </m:r>
                    <m:r>
                      <a:rPr lang="en-US" altLang="ko-KR" sz="2200" b="0" i="1" smtClean="0">
                        <a:latin typeface="Cambria Math" panose="02040503050406030204" pitchFamily="18" charset="0"/>
                        <a:cs typeface="Times New Roman" panose="02020603050405020304" pitchFamily="18" charset="0"/>
                      </a:rPr>
                      <m:t>+</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𝑏</m:t>
                        </m:r>
                      </m:e>
                      <m:sub>
                        <m:r>
                          <a:rPr lang="en-US" altLang="ko-KR" sz="2200" b="0" i="1" smtClean="0">
                            <a:latin typeface="Cambria Math" panose="02040503050406030204" pitchFamily="18" charset="0"/>
                            <a:cs typeface="Times New Roman" panose="02020603050405020304" pitchFamily="18" charset="0"/>
                          </a:rPr>
                          <m:t>1</m:t>
                        </m:r>
                      </m:sub>
                    </m:sSub>
                    <m:r>
                      <a:rPr lang="en-US" altLang="ko-KR" sz="2200" b="0" i="1" smtClean="0">
                        <a:latin typeface="Cambria Math" panose="02040503050406030204" pitchFamily="18" charset="0"/>
                        <a:cs typeface="Times New Roman" panose="02020603050405020304" pitchFamily="18" charset="0"/>
                      </a:rPr>
                      <m:t>⋅</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1</m:t>
                        </m:r>
                      </m:sub>
                    </m:sSub>
                    <m:r>
                      <a:rPr lang="en-US" altLang="ko-KR" sz="2200" b="0" i="1" smtClean="0">
                        <a:latin typeface="Cambria Math" panose="02040503050406030204" pitchFamily="18" charset="0"/>
                        <a:cs typeface="Times New Roman" panose="02020603050405020304" pitchFamily="18" charset="0"/>
                      </a:rPr>
                      <m:t>+</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𝑏</m:t>
                        </m:r>
                      </m:e>
                      <m:sub>
                        <m:r>
                          <a:rPr lang="en-US" altLang="ko-KR" sz="2200" b="0" i="1" smtClean="0">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𝑒</m:t>
                    </m:r>
                  </m:oMath>
                </a14:m>
                <a:r>
                  <a:rPr lang="en-US" altLang="ko-KR" sz="2200" dirty="0">
                    <a:latin typeface="Times New Roman" panose="02020603050405020304" pitchFamily="18" charset="0"/>
                    <a:cs typeface="Times New Roman" panose="02020603050405020304" pitchFamily="18" charset="0"/>
                  </a:rPr>
                  <a:t> </a:t>
                </a:r>
              </a:p>
              <a:p>
                <a:pPr algn="just"/>
                <a:r>
                  <a:rPr lang="en-US" altLang="ko-KR" sz="2200" dirty="0">
                    <a:latin typeface="Times New Roman" panose="02020603050405020304" pitchFamily="18" charset="0"/>
                    <a:cs typeface="Times New Roman" panose="02020603050405020304" pitchFamily="18" charset="0"/>
                  </a:rPr>
                  <a:t>where</a:t>
                </a:r>
              </a:p>
              <a:p>
                <a:pPr marL="742950" lvl="1" indent="-285750" algn="just">
                  <a:buFont typeface="Arial" panose="020B0604020202020204" pitchFamily="34" charset="0"/>
                  <a:buChar char="•"/>
                </a:pP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oMath>
                </a14:m>
                <a:r>
                  <a:rPr lang="en-US" altLang="ko-KR" sz="2200" dirty="0">
                    <a:latin typeface="Times New Roman" panose="02020603050405020304" pitchFamily="18" charset="0"/>
                    <a:cs typeface="Times New Roman" panose="02020603050405020304" pitchFamily="18" charset="0"/>
                  </a:rPr>
                  <a:t> is control (such as industry fixed effects)</a:t>
                </a:r>
                <a:endParaRPr lang="en-US" altLang="ko-KR" sz="2200" i="1" dirty="0">
                  <a:latin typeface="Cambria Math" panose="02040503050406030204" pitchFamily="18" charset="0"/>
                  <a:cs typeface="Times New Roman" panose="02020603050405020304" pitchFamily="18" charset="0"/>
                </a:endParaRPr>
              </a:p>
              <a:p>
                <a:pPr marL="742950" lvl="1" indent="-285750" algn="just">
                  <a:buFont typeface="Arial" panose="020B0604020202020204" pitchFamily="34" charset="0"/>
                  <a:buChar char="•"/>
                </a:pP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oMath>
                </a14:m>
                <a:r>
                  <a:rPr lang="en-US" altLang="ko-KR" sz="2200" dirty="0">
                    <a:latin typeface="Times New Roman" panose="02020603050405020304" pitchFamily="18" charset="0"/>
                    <a:cs typeface="Times New Roman" panose="02020603050405020304" pitchFamily="18" charset="0"/>
                  </a:rPr>
                  <a:t> is main variable of interest (MVI)</a:t>
                </a:r>
              </a:p>
              <a:p>
                <a:pPr marL="342900" indent="-34290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Apply standardization to get </a:t>
                </a:r>
                <a14:m>
                  <m:oMath xmlns:m="http://schemas.openxmlformats.org/officeDocument/2006/math">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𝑧</m:t>
                        </m:r>
                      </m:e>
                      <m:sub>
                        <m:r>
                          <a:rPr lang="en-US" altLang="ko-KR" sz="2200" b="0" i="1" smtClean="0">
                            <a:latin typeface="Cambria Math" panose="02040503050406030204" pitchFamily="18" charset="0"/>
                            <a:cs typeface="Times New Roman" panose="02020603050405020304" pitchFamily="18" charset="0"/>
                          </a:rPr>
                          <m:t>𝑦</m:t>
                        </m:r>
                      </m:sub>
                    </m:sSub>
                    <m:r>
                      <a:rPr lang="en-US" altLang="ko-KR" sz="2200" b="0" i="1" smtClean="0">
                        <a:latin typeface="Cambria Math" panose="02040503050406030204" pitchFamily="18" charset="0"/>
                        <a:cs typeface="Times New Roman" panose="02020603050405020304" pitchFamily="18" charset="0"/>
                      </a:rPr>
                      <m:t>=</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𝛽</m:t>
                        </m:r>
                      </m:e>
                      <m:sub>
                        <m:r>
                          <a:rPr lang="en-US" altLang="ko-KR" sz="2200" b="0" i="1" smtClean="0">
                            <a:latin typeface="Cambria Math" panose="02040503050406030204" pitchFamily="18" charset="0"/>
                            <a:cs typeface="Times New Roman" panose="02020603050405020304" pitchFamily="18" charset="0"/>
                          </a:rPr>
                          <m:t>1</m:t>
                        </m:r>
                      </m:sub>
                    </m:sSub>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𝑧</m:t>
                        </m:r>
                      </m:e>
                      <m:sub>
                        <m:r>
                          <a:rPr lang="en-US" altLang="ko-KR" sz="2200" b="0" i="1" smtClean="0">
                            <a:latin typeface="Cambria Math" panose="02040503050406030204" pitchFamily="18" charset="0"/>
                            <a:cs typeface="Times New Roman" panose="02020603050405020304" pitchFamily="18" charset="0"/>
                          </a:rPr>
                          <m:t>1</m:t>
                        </m:r>
                      </m:sub>
                    </m:sSub>
                    <m:r>
                      <a:rPr lang="en-US" altLang="ko-KR" sz="2200" b="0" i="1" smtClean="0">
                        <a:latin typeface="Cambria Math" panose="02040503050406030204" pitchFamily="18" charset="0"/>
                        <a:cs typeface="Times New Roman" panose="02020603050405020304" pitchFamily="18" charset="0"/>
                      </a:rPr>
                      <m:t>+</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𝛽</m:t>
                        </m:r>
                      </m:e>
                      <m:sub>
                        <m:r>
                          <a:rPr lang="en-US" altLang="ko-KR" sz="2200" b="0" i="1" smtClean="0">
                            <a:latin typeface="Cambria Math" panose="02040503050406030204" pitchFamily="18" charset="0"/>
                            <a:cs typeface="Times New Roman" panose="02020603050405020304" pitchFamily="18" charset="0"/>
                          </a:rPr>
                          <m:t>2</m:t>
                        </m:r>
                      </m:sub>
                    </m:sSub>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𝑧</m:t>
                        </m:r>
                      </m:e>
                      <m:sub>
                        <m:r>
                          <a:rPr lang="en-US" altLang="ko-KR" sz="2200" b="0" i="1" smtClean="0">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𝜖</m:t>
                    </m:r>
                  </m:oMath>
                </a14:m>
                <a:endParaRPr lang="en-US" altLang="ko-KR" sz="2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Estimate of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𝛽</m:t>
                        </m:r>
                      </m:e>
                      <m:sub>
                        <m:r>
                          <a:rPr lang="en-US" altLang="ko-KR" sz="2200" b="0" i="1" smtClean="0">
                            <a:latin typeface="Cambria Math" panose="02040503050406030204" pitchFamily="18" charset="0"/>
                            <a:cs typeface="Times New Roman" panose="02020603050405020304" pitchFamily="18" charset="0"/>
                          </a:rPr>
                          <m:t>2</m:t>
                        </m:r>
                      </m:sub>
                    </m:sSub>
                  </m:oMath>
                </a14:m>
                <a:r>
                  <a:rPr lang="en-US" altLang="ko-KR" sz="2200" dirty="0">
                    <a:latin typeface="Times New Roman" panose="02020603050405020304" pitchFamily="18" charset="0"/>
                    <a:cs typeface="Times New Roman" panose="02020603050405020304" pitchFamily="18" charset="0"/>
                  </a:rPr>
                  <a:t> is proportional to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2 </m:t>
                            </m:r>
                          </m:sub>
                        </m:sSub>
                        <m:r>
                          <a:rPr lang="en-US" altLang="ko-KR" sz="2200" i="1">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1</m:t>
                            </m:r>
                          </m:sub>
                        </m:sSub>
                      </m:sub>
                    </m:sSub>
                  </m:oMath>
                </a14:m>
                <a:endParaRPr lang="en-US" altLang="ko-KR" sz="2200" dirty="0">
                  <a:latin typeface="Times New Roman" panose="02020603050405020304" pitchFamily="18" charset="0"/>
                  <a:cs typeface="Times New Roman" panose="02020603050405020304" pitchFamily="18" charset="0"/>
                </a:endParaRPr>
              </a:p>
              <a:p>
                <a:pPr algn="just"/>
                <a:r>
                  <a:rPr lang="en-US" altLang="ko-KR" sz="2200" dirty="0">
                    <a:latin typeface="Times New Roman" panose="02020603050405020304" pitchFamily="18" charset="0"/>
                    <a:cs typeface="Times New Roman" panose="02020603050405020304" pitchFamily="18" charset="0"/>
                  </a:rPr>
                  <a:t>where</a:t>
                </a:r>
              </a:p>
              <a:p>
                <a:pPr marL="742950" lvl="1" indent="-285750" algn="just">
                  <a:buFont typeface="Arial" panose="020B0604020202020204" pitchFamily="34" charset="0"/>
                  <a:buChar char="•"/>
                </a:pP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2 </m:t>
                            </m:r>
                          </m:sub>
                        </m:sSub>
                        <m:r>
                          <a:rPr lang="en-US" altLang="ko-KR" sz="2200" i="1">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1</m:t>
                            </m:r>
                          </m:sub>
                        </m:sSub>
                      </m:sub>
                    </m:sSub>
                  </m:oMath>
                </a14:m>
                <a:r>
                  <a:rPr lang="en-US" altLang="ko-KR" sz="2200" dirty="0">
                    <a:latin typeface="Times New Roman" panose="02020603050405020304" pitchFamily="18" charset="0"/>
                    <a:cs typeface="Times New Roman" panose="02020603050405020304" pitchFamily="18" charset="0"/>
                  </a:rPr>
                  <a:t> is partial correlation coefficient between y and </a:t>
                </a:r>
                <a14:m>
                  <m:oMath xmlns:m="http://schemas.openxmlformats.org/officeDocument/2006/math">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2</m:t>
                        </m:r>
                      </m:sub>
                    </m:sSub>
                  </m:oMath>
                </a14:m>
                <a:r>
                  <a:rPr lang="en-US" altLang="ko-KR" sz="2200" dirty="0">
                    <a:latin typeface="Times New Roman" panose="02020603050405020304" pitchFamily="18" charset="0"/>
                    <a:cs typeface="Times New Roman" panose="02020603050405020304" pitchFamily="18" charset="0"/>
                  </a:rPr>
                  <a:t> after stripping out (netting out or </a:t>
                </a:r>
                <a:r>
                  <a:rPr lang="en-US" altLang="ko-KR" sz="2200" dirty="0" err="1">
                    <a:latin typeface="Times New Roman" panose="02020603050405020304" pitchFamily="18" charset="0"/>
                    <a:cs typeface="Times New Roman" panose="02020603050405020304" pitchFamily="18" charset="0"/>
                  </a:rPr>
                  <a:t>partialing</a:t>
                </a:r>
                <a:r>
                  <a:rPr lang="en-US" altLang="ko-KR" sz="2200" dirty="0">
                    <a:latin typeface="Times New Roman" panose="02020603050405020304" pitchFamily="18" charset="0"/>
                    <a:cs typeface="Times New Roman" panose="02020603050405020304" pitchFamily="18" charset="0"/>
                  </a:rPr>
                  <a:t> out) the effect of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1</m:t>
                        </m:r>
                      </m:sub>
                    </m:sSub>
                  </m:oMath>
                </a14:m>
                <a:endParaRPr lang="en-US" altLang="ko-KR" sz="22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14:m>
                  <m:oMath xmlns:m="http://schemas.openxmlformats.org/officeDocument/2006/math">
                    <m:sSub>
                      <m:sSubPr>
                        <m:ctrlPr>
                          <a:rPr lang="en-US" altLang="ko-KR" sz="2200" i="1" smtClean="0">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2 </m:t>
                            </m:r>
                          </m:sub>
                        </m:sSub>
                        <m:r>
                          <a:rPr lang="en-US" altLang="ko-KR" sz="2200" i="1">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1</m:t>
                            </m:r>
                          </m:sub>
                        </m:sSub>
                      </m:sub>
                    </m:sSub>
                  </m:oMath>
                </a14:m>
                <a:r>
                  <a:rPr lang="en-US" altLang="ko-KR" sz="2200" dirty="0">
                    <a:latin typeface="Times New Roman" panose="02020603050405020304" pitchFamily="18" charset="0"/>
                    <a:cs typeface="Times New Roman" panose="02020603050405020304" pitchFamily="18" charset="0"/>
                  </a:rPr>
                  <a:t> can</a:t>
                </a:r>
                <a:r>
                  <a:rPr lang="ko-KR" altLang="en-US" sz="2200" dirty="0">
                    <a:latin typeface="Times New Roman" panose="02020603050405020304" pitchFamily="18" charset="0"/>
                    <a:cs typeface="Times New Roman" panose="02020603050405020304" pitchFamily="18" charset="0"/>
                  </a:rPr>
                  <a:t> </a:t>
                </a:r>
                <a:r>
                  <a:rPr lang="en-US" altLang="ko-KR" sz="2200" dirty="0">
                    <a:latin typeface="Times New Roman" panose="02020603050405020304" pitchFamily="18" charset="0"/>
                    <a:cs typeface="Times New Roman" panose="02020603050405020304" pitchFamily="18" charset="0"/>
                  </a:rPr>
                  <a:t>be computed as the correlation coefficient between </a:t>
                </a:r>
                <a14:m>
                  <m:oMath xmlns:m="http://schemas.openxmlformats.org/officeDocument/2006/math">
                    <m:sSub>
                      <m:sSubPr>
                        <m:ctrlPr>
                          <a:rPr lang="en-US" altLang="ko-KR" sz="2200" i="1" dirty="0" smtClean="0">
                            <a:latin typeface="Cambria Math" panose="02040503050406030204" pitchFamily="18" charset="0"/>
                            <a:cs typeface="Times New Roman" panose="02020603050405020304" pitchFamily="18" charset="0"/>
                          </a:rPr>
                        </m:ctrlPr>
                      </m:sSubPr>
                      <m:e>
                        <m:acc>
                          <m:accPr>
                            <m:chr m:val="̃"/>
                            <m:ctrlPr>
                              <a:rPr lang="en-US" altLang="ko-KR" sz="2200" i="1" dirty="0" smtClean="0">
                                <a:latin typeface="Cambria Math" panose="02040503050406030204" pitchFamily="18" charset="0"/>
                                <a:cs typeface="Times New Roman" panose="02020603050405020304" pitchFamily="18" charset="0"/>
                              </a:rPr>
                            </m:ctrlPr>
                          </m:accPr>
                          <m:e>
                            <m:r>
                              <a:rPr lang="en-US" altLang="ko-KR" sz="2200" i="1" dirty="0" smtClean="0">
                                <a:latin typeface="Cambria Math" panose="02040503050406030204" pitchFamily="18" charset="0"/>
                                <a:cs typeface="Times New Roman" panose="02020603050405020304" pitchFamily="18" charset="0"/>
                              </a:rPr>
                              <m:t>𝑥</m:t>
                            </m:r>
                          </m:e>
                        </m:acc>
                      </m:e>
                      <m:sub>
                        <m:r>
                          <a:rPr lang="en-US" altLang="ko-KR" sz="2200" i="1" dirty="0" smtClean="0">
                            <a:latin typeface="Cambria Math" panose="02040503050406030204" pitchFamily="18" charset="0"/>
                            <a:cs typeface="Times New Roman" panose="02020603050405020304" pitchFamily="18" charset="0"/>
                          </a:rPr>
                          <m:t>2</m:t>
                        </m:r>
                      </m:sub>
                    </m:sSub>
                  </m:oMath>
                </a14:m>
                <a:r>
                  <a:rPr lang="en-US" altLang="ko-KR" sz="2200" dirty="0">
                    <a:latin typeface="Times New Roman" panose="02020603050405020304" pitchFamily="18" charset="0"/>
                    <a:cs typeface="Times New Roman" panose="02020603050405020304" pitchFamily="18" charset="0"/>
                  </a:rPr>
                  <a:t> and </a:t>
                </a:r>
                <a14:m>
                  <m:oMath xmlns:m="http://schemas.openxmlformats.org/officeDocument/2006/math">
                    <m:acc>
                      <m:accPr>
                        <m:chr m:val="̃"/>
                        <m:ctrlPr>
                          <a:rPr lang="en-US" altLang="ko-KR" sz="2200" i="1" dirty="0" smtClean="0">
                            <a:latin typeface="Cambria Math" panose="02040503050406030204" pitchFamily="18" charset="0"/>
                            <a:cs typeface="Times New Roman" panose="02020603050405020304" pitchFamily="18" charset="0"/>
                          </a:rPr>
                        </m:ctrlPr>
                      </m:accPr>
                      <m:e>
                        <m:r>
                          <a:rPr lang="en-US" altLang="ko-KR" sz="2200" i="1" dirty="0">
                            <a:latin typeface="Cambria Math" panose="02040503050406030204" pitchFamily="18" charset="0"/>
                            <a:cs typeface="Times New Roman" panose="02020603050405020304" pitchFamily="18" charset="0"/>
                          </a:rPr>
                          <m:t>𝑦</m:t>
                        </m:r>
                      </m:e>
                    </m:acc>
                  </m:oMath>
                </a14:m>
                <a:r>
                  <a:rPr lang="en-US" altLang="ko-KR" sz="22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altLang="ko-KR" sz="2200" i="1" dirty="0">
                            <a:latin typeface="Cambria Math" panose="02040503050406030204" pitchFamily="18" charset="0"/>
                            <a:cs typeface="Times New Roman" panose="02020603050405020304" pitchFamily="18" charset="0"/>
                          </a:rPr>
                        </m:ctrlPr>
                      </m:sSubPr>
                      <m:e>
                        <m:acc>
                          <m:accPr>
                            <m:chr m:val="̃"/>
                            <m:ctrlPr>
                              <a:rPr lang="en-US" altLang="ko-KR" sz="2200" i="1" dirty="0">
                                <a:latin typeface="Cambria Math" panose="02040503050406030204" pitchFamily="18" charset="0"/>
                                <a:cs typeface="Times New Roman" panose="02020603050405020304" pitchFamily="18" charset="0"/>
                              </a:rPr>
                            </m:ctrlPr>
                          </m:accPr>
                          <m:e>
                            <m:r>
                              <a:rPr lang="en-US" altLang="ko-KR" sz="2200" i="1" dirty="0">
                                <a:latin typeface="Cambria Math" panose="02040503050406030204" pitchFamily="18" charset="0"/>
                                <a:cs typeface="Times New Roman" panose="02020603050405020304" pitchFamily="18" charset="0"/>
                              </a:rPr>
                              <m:t>𝑥</m:t>
                            </m:r>
                          </m:e>
                        </m:acc>
                      </m:e>
                      <m:sub>
                        <m:r>
                          <a:rPr lang="en-US" altLang="ko-KR" sz="2200" i="1" dirty="0">
                            <a:latin typeface="Cambria Math" panose="02040503050406030204" pitchFamily="18" charset="0"/>
                            <a:cs typeface="Times New Roman" panose="02020603050405020304" pitchFamily="18" charset="0"/>
                          </a:rPr>
                          <m:t>2</m:t>
                        </m:r>
                      </m:sub>
                    </m:sSub>
                  </m:oMath>
                </a14:m>
                <a:r>
                  <a:rPr lang="en-US" altLang="ko-KR" sz="2200" dirty="0">
                    <a:latin typeface="Times New Roman" panose="02020603050405020304" pitchFamily="18" charset="0"/>
                    <a:cs typeface="Times New Roman" panose="02020603050405020304" pitchFamily="18" charset="0"/>
                  </a:rPr>
                  <a:t> is the residual from regressing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oMath>
                </a14:m>
                <a:r>
                  <a:rPr lang="en-US" altLang="ko-KR" sz="2200" dirty="0">
                    <a:latin typeface="Times New Roman" panose="02020603050405020304" pitchFamily="18" charset="0"/>
                    <a:cs typeface="Times New Roman" panose="02020603050405020304" pitchFamily="18" charset="0"/>
                  </a:rPr>
                  <a:t> on constant and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r>
                      <a:rPr lang="en-US" altLang="ko-KR" sz="2200" i="1">
                        <a:latin typeface="Cambria Math" panose="02040503050406030204" pitchFamily="18" charset="0"/>
                        <a:cs typeface="Times New Roman" panose="02020603050405020304" pitchFamily="18" charset="0"/>
                      </a:rPr>
                      <m:t> </m:t>
                    </m:r>
                  </m:oMath>
                </a14:m>
                <a:r>
                  <a:rPr lang="en-US" altLang="ko-KR" sz="2200" dirty="0">
                    <a:latin typeface="Times New Roman" panose="02020603050405020304" pitchFamily="18" charset="0"/>
                    <a:cs typeface="Times New Roman" panose="02020603050405020304" pitchFamily="18" charset="0"/>
                  </a:rPr>
                  <a:t>and </a:t>
                </a:r>
                <a14:m>
                  <m:oMath xmlns:m="http://schemas.openxmlformats.org/officeDocument/2006/math">
                    <m:acc>
                      <m:accPr>
                        <m:chr m:val="̃"/>
                        <m:ctrlPr>
                          <a:rPr lang="en-US" altLang="ko-KR" sz="2200" i="1" dirty="0">
                            <a:latin typeface="Cambria Math" panose="02040503050406030204" pitchFamily="18" charset="0"/>
                            <a:cs typeface="Times New Roman" panose="02020603050405020304" pitchFamily="18" charset="0"/>
                          </a:rPr>
                        </m:ctrlPr>
                      </m:accPr>
                      <m:e>
                        <m:r>
                          <a:rPr lang="en-US" altLang="ko-KR" sz="2200" i="1" dirty="0">
                            <a:latin typeface="Cambria Math" panose="02040503050406030204" pitchFamily="18" charset="0"/>
                            <a:cs typeface="Times New Roman" panose="02020603050405020304" pitchFamily="18" charset="0"/>
                          </a:rPr>
                          <m:t>𝑦</m:t>
                        </m:r>
                      </m:e>
                    </m:acc>
                  </m:oMath>
                </a14:m>
                <a:r>
                  <a:rPr lang="en-US" altLang="ko-KR" sz="2200" dirty="0">
                    <a:latin typeface="Times New Roman" panose="02020603050405020304" pitchFamily="18" charset="0"/>
                    <a:cs typeface="Times New Roman" panose="02020603050405020304" pitchFamily="18" charset="0"/>
                  </a:rPr>
                  <a:t> is residual from regressing </a:t>
                </a:r>
                <a14:m>
                  <m:oMath xmlns:m="http://schemas.openxmlformats.org/officeDocument/2006/math">
                    <m:r>
                      <a:rPr lang="en-US" altLang="ko-KR" sz="2200" i="1" dirty="0" smtClean="0">
                        <a:latin typeface="Cambria Math" panose="02040503050406030204" pitchFamily="18" charset="0"/>
                        <a:cs typeface="Times New Roman" panose="02020603050405020304" pitchFamily="18" charset="0"/>
                      </a:rPr>
                      <m:t>𝑦</m:t>
                    </m:r>
                  </m:oMath>
                </a14:m>
                <a:r>
                  <a:rPr lang="en-US" altLang="ko-KR" sz="2200" dirty="0">
                    <a:latin typeface="Times New Roman" panose="02020603050405020304" pitchFamily="18" charset="0"/>
                    <a:cs typeface="Times New Roman" panose="02020603050405020304" pitchFamily="18" charset="0"/>
                  </a:rPr>
                  <a:t> on constant and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oMath>
                </a14:m>
                <a:endParaRPr lang="ko-KR" altLang="en-US" sz="2200" dirty="0">
                  <a:latin typeface="Times New Roman" panose="02020603050405020304" pitchFamily="18" charset="0"/>
                  <a:cs typeface="Times New Roman" panose="02020603050405020304" pitchFamily="18" charset="0"/>
                </a:endParaRP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838201" y="1558554"/>
                <a:ext cx="10337799" cy="3700255"/>
              </a:xfrm>
              <a:prstGeom prst="rect">
                <a:avLst/>
              </a:prstGeom>
              <a:blipFill>
                <a:blip r:embed="rId3"/>
                <a:stretch>
                  <a:fillRect l="-649" t="-3295" r="-649"/>
                </a:stretch>
              </a:blipFill>
            </p:spPr>
            <p:txBody>
              <a:bodyPr/>
              <a:lstStyle/>
              <a:p>
                <a:r>
                  <a:rPr lang="ko-KR" altLang="en-US">
                    <a:noFill/>
                  </a:rPr>
                  <a:t> </a:t>
                </a:r>
              </a:p>
            </p:txBody>
          </p:sp>
        </mc:Fallback>
      </mc:AlternateContent>
      <p:sp>
        <p:nvSpPr>
          <p:cNvPr id="3" name="TextBox 2"/>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Backgrounds</a:t>
            </a:r>
            <a:endParaRPr lang="ko-KR" altLang="en-US" sz="3600" b="1" dirty="0">
              <a:latin typeface="Times New Roman" panose="02020603050405020304" pitchFamily="18" charset="0"/>
              <a:cs typeface="Times New Roman" panose="02020603050405020304" pitchFamily="18" charset="0"/>
            </a:endParaRPr>
          </a:p>
        </p:txBody>
      </p:sp>
      <p:sp>
        <p:nvSpPr>
          <p:cNvPr id="5"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506</a:t>
            </a:fld>
            <a:endParaRPr lang="ko-KR" altLang="en-US" dirty="0"/>
          </a:p>
        </p:txBody>
      </p:sp>
    </p:spTree>
    <p:extLst>
      <p:ext uri="{BB962C8B-B14F-4D97-AF65-F5344CB8AC3E}">
        <p14:creationId xmlns:p14="http://schemas.microsoft.com/office/powerpoint/2010/main" val="57249121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838201" y="1558554"/>
                <a:ext cx="10337799" cy="4270746"/>
              </a:xfrm>
              <a:prstGeom prst="rect">
                <a:avLst/>
              </a:prstGeom>
            </p:spPr>
            <p:txBody>
              <a:bodyPr vert="horz" lIns="91440" tIns="45720" rIns="91440" bIns="45720" rtlCol="0">
                <a:normAutofit lnSpcReduction="1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14:m>
                  <m:oMath xmlns:m="http://schemas.openxmlformats.org/officeDocument/2006/math">
                    <m:sSub>
                      <m:sSubPr>
                        <m:ctrlPr>
                          <a:rPr lang="en-US" altLang="ko-KR" sz="2200" i="1" smtClean="0">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𝑡</m:t>
                        </m:r>
                      </m:e>
                      <m:sub>
                        <m:r>
                          <a:rPr lang="en-US" altLang="ko-KR" sz="2200" b="0" i="1" smtClean="0">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 .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1</m:t>
                            </m:r>
                          </m:sub>
                        </m:sSub>
                      </m:sub>
                    </m:sSub>
                    <m:r>
                      <a:rPr lang="en-US" altLang="ko-KR" sz="2200" i="1">
                        <a:latin typeface="Cambria Math" panose="02040503050406030204" pitchFamily="18" charset="0"/>
                        <a:cs typeface="Times New Roman" panose="02020603050405020304" pitchFamily="18" charset="0"/>
                      </a:rPr>
                      <m:t>⋅</m:t>
                    </m:r>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1−</m:t>
                        </m:r>
                        <m:sSubSup>
                          <m:sSubSupPr>
                            <m:ctrlPr>
                              <a:rPr lang="en-US" altLang="ko-KR" sz="2200" i="1">
                                <a:latin typeface="Cambria Math" panose="02040503050406030204" pitchFamily="18" charset="0"/>
                                <a:cs typeface="Times New Roman" panose="02020603050405020304" pitchFamily="18" charset="0"/>
                              </a:rPr>
                            </m:ctrlPr>
                          </m:sSubSupPr>
                          <m:e>
                            <m:r>
                              <a:rPr lang="en-US" altLang="ko-KR" sz="2200" i="1">
                                <a:latin typeface="Cambria Math" panose="02040503050406030204" pitchFamily="18" charset="0"/>
                                <a:cs typeface="Times New Roman" panose="02020603050405020304" pitchFamily="18" charset="0"/>
                              </a:rPr>
                              <m:t>𝑟</m:t>
                            </m:r>
                          </m:e>
                          <m:sub>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sub>
                          <m:sup>
                            <m:r>
                              <a:rPr lang="en-US" altLang="ko-KR" sz="2200" i="1">
                                <a:latin typeface="Cambria Math" panose="02040503050406030204" pitchFamily="18" charset="0"/>
                                <a:cs typeface="Times New Roman" panose="02020603050405020304" pitchFamily="18" charset="0"/>
                              </a:rPr>
                              <m:t>2</m:t>
                            </m:r>
                          </m:sup>
                        </m:sSubSup>
                      </m:e>
                    </m:rad>
                    <m:r>
                      <a:rPr lang="en-US" altLang="ko-KR" sz="2200" i="1">
                        <a:latin typeface="Cambria Math" panose="02040503050406030204" pitchFamily="18" charset="0"/>
                        <a:cs typeface="Times New Roman" panose="02020603050405020304" pitchFamily="18" charset="0"/>
                      </a:rPr>
                      <m:t>⋅</m:t>
                    </m:r>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𝑛</m:t>
                        </m:r>
                      </m:e>
                    </m:rad>
                    <m:r>
                      <a:rPr lang="en-US" altLang="ko-KR" sz="2200" b="0" i="0" smtClean="0">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𝑡</m:t>
                    </m:r>
                    <m:r>
                      <a:rPr lang="en-US" altLang="ko-KR" sz="2200" b="0" i="0" smtClean="0">
                        <a:latin typeface="Cambria Math" panose="02040503050406030204" pitchFamily="18" charset="0"/>
                        <a:cs typeface="Times New Roman" panose="02020603050405020304" pitchFamily="18" charset="0"/>
                      </a:rPr>
                      <m:t> </m:t>
                    </m:r>
                    <m:r>
                      <m:rPr>
                        <m:sty m:val="p"/>
                      </m:rPr>
                      <a:rPr lang="en-US" altLang="ko-KR" sz="2200" b="0" i="0" smtClean="0">
                        <a:latin typeface="Cambria Math" panose="02040503050406030204" pitchFamily="18" charset="0"/>
                        <a:cs typeface="Times New Roman" panose="02020603050405020304" pitchFamily="18" charset="0"/>
                      </a:rPr>
                      <m:t>value</m:t>
                    </m:r>
                    <m:r>
                      <a:rPr lang="en-US" altLang="ko-KR" sz="2200" b="0" i="0" smtClean="0">
                        <a:latin typeface="Cambria Math" panose="02040503050406030204" pitchFamily="18" charset="0"/>
                        <a:cs typeface="Times New Roman" panose="02020603050405020304" pitchFamily="18" charset="0"/>
                      </a:rPr>
                      <m:t> </m:t>
                    </m:r>
                    <m:r>
                      <m:rPr>
                        <m:sty m:val="p"/>
                      </m:rPr>
                      <a:rPr lang="en-US" altLang="ko-KR" sz="2200" b="0" i="0" smtClean="0">
                        <a:latin typeface="Cambria Math" panose="02040503050406030204" pitchFamily="18" charset="0"/>
                        <a:cs typeface="Times New Roman" panose="02020603050405020304" pitchFamily="18" charset="0"/>
                      </a:rPr>
                      <m:t>of</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  </m:t>
                        </m:r>
                        <m:r>
                          <a:rPr lang="en-US" altLang="ko-KR" sz="2200" i="1">
                            <a:latin typeface="Cambria Math" panose="02040503050406030204" pitchFamily="18" charset="0"/>
                            <a:cs typeface="Times New Roman" panose="02020603050405020304" pitchFamily="18" charset="0"/>
                          </a:rPr>
                          <m:t>𝛽</m:t>
                        </m:r>
                      </m:e>
                      <m:sub>
                        <m:r>
                          <a:rPr lang="en-US" altLang="ko-KR" sz="2200" i="1">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m:t>
                    </m:r>
                    <m:r>
                      <a:rPr lang="en-US" altLang="ko-KR" sz="2200" i="1">
                        <a:latin typeface="Cambria Math" panose="02040503050406030204" pitchFamily="18" charset="0"/>
                        <a:cs typeface="Times New Roman" panose="02020603050405020304" pitchFamily="18" charset="0"/>
                      </a:rPr>
                      <m:t>𝑡</m:t>
                    </m:r>
                    <m:r>
                      <a:rPr lang="en-US" altLang="ko-KR" sz="2200">
                        <a:latin typeface="Cambria Math" panose="02040503050406030204" pitchFamily="18" charset="0"/>
                        <a:cs typeface="Times New Roman" panose="02020603050405020304" pitchFamily="18" charset="0"/>
                      </a:rPr>
                      <m:t> </m:t>
                    </m:r>
                    <m:r>
                      <m:rPr>
                        <m:sty m:val="p"/>
                      </m:rPr>
                      <a:rPr lang="en-US" altLang="ko-KR" sz="2200">
                        <a:latin typeface="Cambria Math" panose="02040503050406030204" pitchFamily="18" charset="0"/>
                        <a:cs typeface="Times New Roman" panose="02020603050405020304" pitchFamily="18" charset="0"/>
                      </a:rPr>
                      <m:t>value</m:t>
                    </m:r>
                    <m:r>
                      <a:rPr lang="en-US" altLang="ko-KR" sz="2200">
                        <a:latin typeface="Cambria Math" panose="02040503050406030204" pitchFamily="18" charset="0"/>
                        <a:cs typeface="Times New Roman" panose="02020603050405020304" pitchFamily="18" charset="0"/>
                      </a:rPr>
                      <m:t> </m:t>
                    </m:r>
                    <m:r>
                      <m:rPr>
                        <m:sty m:val="p"/>
                      </m:rPr>
                      <a:rPr lang="en-US" altLang="ko-KR" sz="2200">
                        <a:latin typeface="Cambria Math" panose="02040503050406030204" pitchFamily="18" charset="0"/>
                        <a:cs typeface="Times New Roman" panose="02020603050405020304" pitchFamily="18" charset="0"/>
                      </a:rPr>
                      <m:t>of</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  </m:t>
                        </m:r>
                        <m:r>
                          <a:rPr lang="en-US" altLang="ko-KR" sz="2200" b="0" i="1" smtClean="0">
                            <a:latin typeface="Cambria Math" panose="02040503050406030204" pitchFamily="18" charset="0"/>
                            <a:cs typeface="Times New Roman" panose="02020603050405020304" pitchFamily="18" charset="0"/>
                          </a:rPr>
                          <m:t>𝑏</m:t>
                        </m:r>
                      </m:e>
                      <m:sub>
                        <m:r>
                          <a:rPr lang="en-US" altLang="ko-KR" sz="2200" i="1">
                            <a:latin typeface="Cambria Math" panose="02040503050406030204" pitchFamily="18" charset="0"/>
                            <a:cs typeface="Times New Roman" panose="02020603050405020304" pitchFamily="18" charset="0"/>
                          </a:rPr>
                          <m:t>2</m:t>
                        </m:r>
                      </m:sub>
                    </m:sSub>
                  </m:oMath>
                </a14:m>
                <a:endParaRPr lang="en-US" altLang="ko-KR" sz="22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𝑡</m:t>
                        </m:r>
                      </m:e>
                      <m:sub>
                        <m:r>
                          <a:rPr lang="en-US" altLang="ko-KR" sz="2200" i="1">
                            <a:latin typeface="Cambria Math" panose="02040503050406030204" pitchFamily="18" charset="0"/>
                            <a:cs typeface="Times New Roman" panose="02020603050405020304" pitchFamily="18" charset="0"/>
                          </a:rPr>
                          <m:t>2</m:t>
                        </m:r>
                      </m:sub>
                    </m:sSub>
                  </m:oMath>
                </a14:m>
                <a:r>
                  <a:rPr lang="en-US" altLang="ko-KR" sz="2200" dirty="0">
                    <a:latin typeface="Times New Roman" panose="02020603050405020304" pitchFamily="18" charset="0"/>
                    <a:cs typeface="Times New Roman" panose="02020603050405020304" pitchFamily="18" charset="0"/>
                  </a:rPr>
                  <a:t> is proportional to square root of sample size</a:t>
                </a:r>
              </a:p>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t-test is in a sense a way to check whether sample size is BIG (E. </a:t>
                </a:r>
                <a:r>
                  <a:rPr lang="en-US" altLang="ko-KR" sz="2200" dirty="0" err="1">
                    <a:latin typeface="Times New Roman" panose="02020603050405020304" pitchFamily="18" charset="0"/>
                    <a:cs typeface="Times New Roman" panose="02020603050405020304" pitchFamily="18" charset="0"/>
                  </a:rPr>
                  <a:t>Leamer</a:t>
                </a:r>
                <a:r>
                  <a:rPr lang="en-US" altLang="ko-KR" sz="2200" dirty="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Change in </a:t>
                </a:r>
                <a14:m>
                  <m:oMath xmlns:m="http://schemas.openxmlformats.org/officeDocument/2006/math">
                    <m:sSup>
                      <m:sSupPr>
                        <m:ctrlPr>
                          <a:rPr lang="en-US" altLang="ko-KR" sz="2200" i="1">
                            <a:latin typeface="Cambria Math" panose="02040503050406030204" pitchFamily="18" charset="0"/>
                            <a:cs typeface="Times New Roman" panose="02020603050405020304" pitchFamily="18" charset="0"/>
                          </a:rPr>
                        </m:ctrlPr>
                      </m:sSupPr>
                      <m:e>
                        <m:r>
                          <a:rPr lang="en-US" altLang="ko-KR" sz="2200" i="1">
                            <a:latin typeface="Cambria Math" panose="02040503050406030204" pitchFamily="18" charset="0"/>
                            <a:cs typeface="Times New Roman" panose="02020603050405020304" pitchFamily="18" charset="0"/>
                          </a:rPr>
                          <m:t>𝑅</m:t>
                        </m:r>
                      </m:e>
                      <m:sup>
                        <m:r>
                          <a:rPr lang="en-US" altLang="ko-KR" sz="2200" i="1">
                            <a:latin typeface="Cambria Math" panose="02040503050406030204" pitchFamily="18" charset="0"/>
                            <a:cs typeface="Times New Roman" panose="02020603050405020304" pitchFamily="18" charset="0"/>
                          </a:rPr>
                          <m:t>2</m:t>
                        </m:r>
                      </m:sup>
                    </m:sSup>
                  </m:oMath>
                </a14:m>
                <a:r>
                  <a:rPr lang="en-US" altLang="ko-KR" sz="2200" dirty="0">
                    <a:latin typeface="Times New Roman" panose="02020603050405020304" pitchFamily="18" charset="0"/>
                    <a:cs typeface="Times New Roman" panose="02020603050405020304" pitchFamily="18" charset="0"/>
                  </a:rPr>
                  <a:t> is proportional to square of partial correlation coefficient</a:t>
                </a:r>
              </a:p>
              <a:p>
                <a:pPr algn="just">
                  <a:lnSpc>
                    <a:spcPct val="150000"/>
                  </a:lnSpc>
                </a:pPr>
                <a:r>
                  <a:rPr lang="en-US" altLang="ko-KR" sz="2200" i="1" dirty="0">
                    <a:latin typeface="Cambria Math" panose="02040503050406030204" pitchFamily="18" charset="0"/>
                    <a:cs typeface="Times New Roman" panose="02020603050405020304" pitchFamily="18" charset="0"/>
                  </a:rPr>
                  <a:t>       (</a:t>
                </a:r>
                <a14:m>
                  <m:oMath xmlns:m="http://schemas.openxmlformats.org/officeDocument/2006/math">
                    <m:r>
                      <a:rPr lang="en-US" altLang="ko-KR" sz="2200" i="1">
                        <a:latin typeface="Cambria Math" panose="02040503050406030204" pitchFamily="18" charset="0"/>
                        <a:cs typeface="Times New Roman" panose="02020603050405020304" pitchFamily="18" charset="0"/>
                      </a:rPr>
                      <m:t>𝑐h𝑎𝑛𝑔𝑒</m:t>
                    </m:r>
                    <m:r>
                      <a:rPr lang="en-US" altLang="ko-KR" sz="2200" i="1">
                        <a:latin typeface="Cambria Math" panose="02040503050406030204" pitchFamily="18" charset="0"/>
                        <a:cs typeface="Times New Roman" panose="02020603050405020304" pitchFamily="18" charset="0"/>
                      </a:rPr>
                      <m:t> </m:t>
                    </m:r>
                    <m:r>
                      <a:rPr lang="en-US" altLang="ko-KR" sz="2200" i="1">
                        <a:latin typeface="Cambria Math" panose="02040503050406030204" pitchFamily="18" charset="0"/>
                        <a:cs typeface="Times New Roman" panose="02020603050405020304" pitchFamily="18" charset="0"/>
                      </a:rPr>
                      <m:t>𝑖𝑛</m:t>
                    </m:r>
                    <m:r>
                      <a:rPr lang="en-US" altLang="ko-KR" sz="2200" i="1">
                        <a:latin typeface="Cambria Math" panose="02040503050406030204" pitchFamily="18" charset="0"/>
                        <a:cs typeface="Times New Roman" panose="02020603050405020304" pitchFamily="18" charset="0"/>
                      </a:rPr>
                      <m:t> </m:t>
                    </m:r>
                    <m:sSup>
                      <m:sSupPr>
                        <m:ctrlPr>
                          <a:rPr lang="en-US" altLang="ko-KR" sz="2200" i="1">
                            <a:latin typeface="Cambria Math" panose="02040503050406030204" pitchFamily="18" charset="0"/>
                            <a:cs typeface="Times New Roman" panose="02020603050405020304" pitchFamily="18" charset="0"/>
                          </a:rPr>
                        </m:ctrlPr>
                      </m:sSupPr>
                      <m:e>
                        <m:r>
                          <a:rPr lang="en-US" altLang="ko-KR" sz="2200" i="1">
                            <a:latin typeface="Cambria Math" panose="02040503050406030204" pitchFamily="18" charset="0"/>
                            <a:cs typeface="Times New Roman" panose="02020603050405020304" pitchFamily="18" charset="0"/>
                          </a:rPr>
                          <m:t>𝑅</m:t>
                        </m:r>
                      </m:e>
                      <m:sup>
                        <m:r>
                          <a:rPr lang="en-US" altLang="ko-KR" sz="2200" i="1">
                            <a:latin typeface="Cambria Math" panose="02040503050406030204" pitchFamily="18" charset="0"/>
                            <a:cs typeface="Times New Roman" panose="02020603050405020304" pitchFamily="18" charset="0"/>
                          </a:rPr>
                          <m:t>2</m:t>
                        </m:r>
                      </m:sup>
                    </m:sSup>
                    <m:r>
                      <a:rPr lang="en-US" altLang="ko-KR" sz="2200" b="0" i="1" smtClean="0">
                        <a:latin typeface="Cambria Math" panose="02040503050406030204" pitchFamily="18" charset="0"/>
                        <a:cs typeface="Times New Roman" panose="02020603050405020304" pitchFamily="18" charset="0"/>
                      </a:rPr>
                      <m:t>)</m:t>
                    </m:r>
                  </m:oMath>
                </a14:m>
                <a:r>
                  <a:rPr lang="en-US" altLang="ko-KR" sz="2200" i="1" dirty="0">
                    <a:latin typeface="Cambria Math" panose="02040503050406030204" pitchFamily="18" charset="0"/>
                    <a:cs typeface="Times New Roman" panose="02020603050405020304" pitchFamily="18" charset="0"/>
                  </a:rPr>
                  <a:t> =  </a:t>
                </a:r>
                <a14:m>
                  <m:oMath xmlns:m="http://schemas.openxmlformats.org/officeDocument/2006/math">
                    <m:sSup>
                      <m:sSupPr>
                        <m:ctrlPr>
                          <a:rPr lang="en-US" altLang="ko-KR" sz="2200" i="1">
                            <a:latin typeface="Cambria Math" panose="02040503050406030204" pitchFamily="18" charset="0"/>
                            <a:cs typeface="Times New Roman" panose="02020603050405020304" pitchFamily="18" charset="0"/>
                          </a:rPr>
                        </m:ctrlPr>
                      </m:sSupPr>
                      <m:e>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 .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sub>
                        </m:sSub>
                      </m:e>
                      <m:sup>
                        <m:r>
                          <a:rPr lang="en-US" altLang="ko-KR" sz="2200" i="1">
                            <a:latin typeface="Cambria Math" panose="02040503050406030204" pitchFamily="18" charset="0"/>
                            <a:cs typeface="Times New Roman" panose="02020603050405020304" pitchFamily="18" charset="0"/>
                          </a:rPr>
                          <m:t>2</m:t>
                        </m:r>
                      </m:sup>
                    </m:sSup>
                    <m:r>
                      <a:rPr lang="en-US" altLang="ko-KR" sz="2200" i="1">
                        <a:latin typeface="Cambria Math" panose="02040503050406030204" pitchFamily="18" charset="0"/>
                        <a:cs typeface="Times New Roman" panose="02020603050405020304" pitchFamily="18" charset="0"/>
                      </a:rPr>
                      <m:t>⋅</m:t>
                    </m:r>
                    <m:d>
                      <m:dPr>
                        <m:ctrlPr>
                          <a:rPr lang="en-US" altLang="ko-KR" sz="2200" i="1">
                            <a:latin typeface="Cambria Math" panose="02040503050406030204" pitchFamily="18" charset="0"/>
                            <a:cs typeface="Times New Roman" panose="02020603050405020304" pitchFamily="18" charset="0"/>
                          </a:rPr>
                        </m:ctrlPr>
                      </m:dPr>
                      <m:e>
                        <m:r>
                          <a:rPr lang="en-US" altLang="ko-KR" sz="2200" i="1">
                            <a:latin typeface="Cambria Math" panose="02040503050406030204" pitchFamily="18" charset="0"/>
                            <a:cs typeface="Times New Roman" panose="02020603050405020304" pitchFamily="18" charset="0"/>
                          </a:rPr>
                          <m:t>1−</m:t>
                        </m:r>
                        <m:sSubSup>
                          <m:sSubSupPr>
                            <m:ctrlPr>
                              <a:rPr lang="en-US" altLang="ko-KR" sz="2200" i="1">
                                <a:latin typeface="Cambria Math" panose="02040503050406030204" pitchFamily="18" charset="0"/>
                                <a:cs typeface="Times New Roman" panose="02020603050405020304" pitchFamily="18" charset="0"/>
                              </a:rPr>
                            </m:ctrlPr>
                          </m:sSubSupPr>
                          <m:e>
                            <m:r>
                              <a:rPr lang="en-US" altLang="ko-KR" sz="2200" i="1">
                                <a:latin typeface="Cambria Math" panose="02040503050406030204" pitchFamily="18" charset="0"/>
                                <a:cs typeface="Times New Roman" panose="02020603050405020304" pitchFamily="18" charset="0"/>
                              </a:rPr>
                              <m:t>𝑟</m:t>
                            </m:r>
                          </m:e>
                          <m:sub>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𝑦𝑥</m:t>
                                </m:r>
                              </m:e>
                              <m:sub>
                                <m:r>
                                  <a:rPr lang="en-US" altLang="ko-KR" sz="2200" i="1">
                                    <a:latin typeface="Cambria Math" panose="02040503050406030204" pitchFamily="18" charset="0"/>
                                    <a:cs typeface="Times New Roman" panose="02020603050405020304" pitchFamily="18" charset="0"/>
                                  </a:rPr>
                                  <m:t>1</m:t>
                                </m:r>
                              </m:sub>
                            </m:sSub>
                          </m:sub>
                          <m:sup>
                            <m:r>
                              <a:rPr lang="en-US" altLang="ko-KR" sz="2200" i="1">
                                <a:latin typeface="Cambria Math" panose="02040503050406030204" pitchFamily="18" charset="0"/>
                                <a:cs typeface="Times New Roman" panose="02020603050405020304" pitchFamily="18" charset="0"/>
                              </a:rPr>
                              <m:t>2</m:t>
                            </m:r>
                          </m:sup>
                        </m:sSubSup>
                      </m:e>
                    </m:d>
                  </m:oMath>
                </a14:m>
                <a:r>
                  <a:rPr lang="en-US" altLang="ko-KR" sz="2200" dirty="0">
                    <a:latin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14:m>
                  <m:oMath xmlns:m="http://schemas.openxmlformats.org/officeDocument/2006/math">
                    <m:sSup>
                      <m:sSupPr>
                        <m:ctrlPr>
                          <a:rPr lang="en-US" altLang="ko-KR" sz="2200" i="1">
                            <a:latin typeface="Cambria Math" panose="02040503050406030204" pitchFamily="18" charset="0"/>
                            <a:cs typeface="Times New Roman" panose="02020603050405020304" pitchFamily="18" charset="0"/>
                          </a:rPr>
                        </m:ctrlPr>
                      </m:sSupPr>
                      <m:e>
                        <m:r>
                          <a:rPr lang="en-US" altLang="ko-KR" sz="2200" i="1">
                            <a:latin typeface="Cambria Math" panose="02040503050406030204" pitchFamily="18" charset="0"/>
                            <a:cs typeface="Times New Roman" panose="02020603050405020304" pitchFamily="18" charset="0"/>
                          </a:rPr>
                          <m:t>𝑅</m:t>
                        </m:r>
                      </m:e>
                      <m:sup>
                        <m:r>
                          <a:rPr lang="en-US" altLang="ko-KR" sz="2200" i="1">
                            <a:latin typeface="Cambria Math" panose="02040503050406030204" pitchFamily="18" charset="0"/>
                            <a:cs typeface="Times New Roman" panose="02020603050405020304" pitchFamily="18" charset="0"/>
                          </a:rPr>
                          <m:t>2</m:t>
                        </m:r>
                      </m:sup>
                    </m:sSup>
                  </m:oMath>
                </a14:m>
                <a:r>
                  <a:rPr lang="en-US" altLang="ko-KR" sz="2200" dirty="0">
                    <a:latin typeface="Times New Roman" panose="02020603050405020304" pitchFamily="18" charset="0"/>
                    <a:cs typeface="Times New Roman" panose="02020603050405020304" pitchFamily="18" charset="0"/>
                  </a:rPr>
                  <a:t>, adjusted </a:t>
                </a:r>
                <a14:m>
                  <m:oMath xmlns:m="http://schemas.openxmlformats.org/officeDocument/2006/math">
                    <m:sSup>
                      <m:sSupPr>
                        <m:ctrlPr>
                          <a:rPr lang="en-US" altLang="ko-KR" sz="2200" i="1">
                            <a:latin typeface="Cambria Math" panose="02040503050406030204" pitchFamily="18" charset="0"/>
                            <a:cs typeface="Times New Roman" panose="02020603050405020304" pitchFamily="18" charset="0"/>
                          </a:rPr>
                        </m:ctrlPr>
                      </m:sSupPr>
                      <m:e>
                        <m:r>
                          <a:rPr lang="en-US" altLang="ko-KR" sz="2200" i="1">
                            <a:latin typeface="Cambria Math" panose="02040503050406030204" pitchFamily="18" charset="0"/>
                            <a:cs typeface="Times New Roman" panose="02020603050405020304" pitchFamily="18" charset="0"/>
                          </a:rPr>
                          <m:t>𝑅</m:t>
                        </m:r>
                      </m:e>
                      <m:sup>
                        <m:r>
                          <a:rPr lang="en-US" altLang="ko-KR" sz="2200" i="1">
                            <a:latin typeface="Cambria Math" panose="02040503050406030204" pitchFamily="18" charset="0"/>
                            <a:cs typeface="Times New Roman" panose="02020603050405020304" pitchFamily="18" charset="0"/>
                          </a:rPr>
                          <m:t>2</m:t>
                        </m:r>
                      </m:sup>
                    </m:sSup>
                  </m:oMath>
                </a14:m>
                <a:r>
                  <a:rPr lang="ko-KR" altLang="en-US" sz="2200" dirty="0">
                    <a:latin typeface="Times New Roman" panose="02020603050405020304" pitchFamily="18" charset="0"/>
                    <a:cs typeface="Times New Roman" panose="02020603050405020304" pitchFamily="18" charset="0"/>
                  </a:rPr>
                  <a:t> </a:t>
                </a:r>
                <a:r>
                  <a:rPr lang="en-US" altLang="ko-KR" sz="2200" dirty="0">
                    <a:latin typeface="Times New Roman" panose="02020603050405020304" pitchFamily="18" charset="0"/>
                    <a:cs typeface="Times New Roman" panose="02020603050405020304" pitchFamily="18" charset="0"/>
                  </a:rPr>
                  <a:t>have no systematic relation with the sample size </a:t>
                </a:r>
                <a14:m>
                  <m:oMath xmlns:m="http://schemas.openxmlformats.org/officeDocument/2006/math">
                    <m:r>
                      <a:rPr lang="en-US" altLang="ko-KR" sz="2200" i="1" dirty="0" smtClean="0">
                        <a:latin typeface="Cambria Math" panose="02040503050406030204" pitchFamily="18" charset="0"/>
                        <a:cs typeface="Times New Roman" panose="02020603050405020304" pitchFamily="18" charset="0"/>
                      </a:rPr>
                      <m:t>𝑛</m:t>
                    </m:r>
                  </m:oMath>
                </a14:m>
                <a:endParaRPr lang="ko-KR" altLang="en-US" sz="2200" dirty="0">
                  <a:latin typeface="Times New Roman" panose="02020603050405020304" pitchFamily="18" charset="0"/>
                  <a:cs typeface="Times New Roman" panose="02020603050405020304" pitchFamily="18" charset="0"/>
                </a:endParaRP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838201" y="1558554"/>
                <a:ext cx="10337799" cy="4270746"/>
              </a:xfrm>
              <a:prstGeom prst="rect">
                <a:avLst/>
              </a:prstGeom>
              <a:blipFill>
                <a:blip r:embed="rId3"/>
                <a:stretch>
                  <a:fillRect l="-767"/>
                </a:stretch>
              </a:blipFill>
            </p:spPr>
            <p:txBody>
              <a:bodyPr/>
              <a:lstStyle/>
              <a:p>
                <a:r>
                  <a:rPr lang="ko-KR" altLang="en-US">
                    <a:noFill/>
                  </a:rPr>
                  <a:t> </a:t>
                </a:r>
              </a:p>
            </p:txBody>
          </p:sp>
        </mc:Fallback>
      </mc:AlternateContent>
      <p:sp>
        <p:nvSpPr>
          <p:cNvPr id="3" name="TextBox 2"/>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Backgrounds</a:t>
            </a:r>
            <a:endParaRPr lang="ko-KR" altLang="en-US" sz="3600" b="1" dirty="0">
              <a:latin typeface="Times New Roman" panose="02020603050405020304" pitchFamily="18" charset="0"/>
              <a:cs typeface="Times New Roman" panose="02020603050405020304" pitchFamily="18" charset="0"/>
            </a:endParaRPr>
          </a:p>
        </p:txBody>
      </p:sp>
      <p:sp>
        <p:nvSpPr>
          <p:cNvPr id="5"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507</a:t>
            </a:fld>
            <a:endParaRPr lang="ko-KR" altLang="en-US" dirty="0"/>
          </a:p>
        </p:txBody>
      </p:sp>
    </p:spTree>
    <p:extLst>
      <p:ext uri="{BB962C8B-B14F-4D97-AF65-F5344CB8AC3E}">
        <p14:creationId xmlns:p14="http://schemas.microsoft.com/office/powerpoint/2010/main" val="86951221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838201" y="1558554"/>
                <a:ext cx="10337799" cy="4270746"/>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Note that </a:t>
                </a:r>
                <a14:m>
                  <m:oMath xmlns:m="http://schemas.openxmlformats.org/officeDocument/2006/math">
                    <m:sSub>
                      <m:sSubPr>
                        <m:ctrlPr>
                          <a:rPr lang="en-US" altLang="ko-KR" sz="2200" i="1" smtClean="0">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𝑡</m:t>
                        </m:r>
                      </m:e>
                      <m:sub>
                        <m:r>
                          <a:rPr lang="en-US" altLang="ko-KR" sz="2200" b="0" i="1" smtClean="0">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m:t>
                    </m:r>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𝑛</m:t>
                        </m:r>
                      </m:e>
                    </m:rad>
                    <m:r>
                      <a:rPr lang="en-US" altLang="ko-KR" sz="2200" i="1">
                        <a:latin typeface="Cambria Math" panose="02040503050406030204" pitchFamily="18" charset="0"/>
                        <a:cs typeface="Times New Roman" panose="02020603050405020304" pitchFamily="18" charset="0"/>
                      </a:rPr>
                      <m:t>⋅</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m:t>
                        </m:r>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 .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sub>
                    </m:sSub>
                    <m:r>
                      <a:rPr lang="en-US" altLang="ko-KR" sz="2200" i="1">
                        <a:latin typeface="Cambria Math" panose="02040503050406030204" pitchFamily="18" charset="0"/>
                        <a:cs typeface="Times New Roman" panose="02020603050405020304" pitchFamily="18" charset="0"/>
                      </a:rPr>
                      <m:t>/</m:t>
                    </m:r>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1−</m:t>
                        </m:r>
                        <m:sSubSup>
                          <m:sSubSupPr>
                            <m:ctrlPr>
                              <a:rPr lang="en-US" altLang="ko-KR" sz="2200" i="1">
                                <a:latin typeface="Cambria Math" panose="02040503050406030204" pitchFamily="18" charset="0"/>
                                <a:cs typeface="Times New Roman" panose="02020603050405020304" pitchFamily="18" charset="0"/>
                              </a:rPr>
                            </m:ctrlPr>
                          </m:sSubSup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 .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sub>
                          <m:sup>
                            <m:r>
                              <a:rPr lang="en-US" altLang="ko-KR" sz="2200" i="1">
                                <a:latin typeface="Cambria Math" panose="02040503050406030204" pitchFamily="18" charset="0"/>
                                <a:cs typeface="Times New Roman" panose="02020603050405020304" pitchFamily="18" charset="0"/>
                              </a:rPr>
                              <m:t>2</m:t>
                            </m:r>
                          </m:sup>
                        </m:sSubSup>
                      </m:e>
                    </m:rad>
                    <m:r>
                      <a:rPr lang="en-US" altLang="ko-KR" sz="2200" i="1">
                        <a:latin typeface="Cambria Math" panose="02040503050406030204" pitchFamily="18" charset="0"/>
                        <a:cs typeface="Times New Roman" panose="02020603050405020304" pitchFamily="18" charset="0"/>
                      </a:rPr>
                      <m:t>)</m:t>
                    </m:r>
                  </m:oMath>
                </a14:m>
                <a:r>
                  <a:rPr lang="en-US" altLang="ko-KR" sz="2200" dirty="0">
                    <a:latin typeface="Times New Roman" panose="02020603050405020304" pitchFamily="18" charset="0"/>
                    <a:cs typeface="Times New Roman" panose="02020603050405020304" pitchFamily="18" charset="0"/>
                  </a:rPr>
                  <a:t> is essentially comprised of two terms.</a:t>
                </a:r>
              </a:p>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1. Sample size effect, </a:t>
                </a:r>
                <a14:m>
                  <m:oMath xmlns:m="http://schemas.openxmlformats.org/officeDocument/2006/math">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𝑛</m:t>
                        </m:r>
                      </m:e>
                    </m:rad>
                  </m:oMath>
                </a14:m>
                <a:r>
                  <a:rPr lang="en-US" altLang="ko-KR" sz="2200" dirty="0">
                    <a:latin typeface="Times New Roman" panose="02020603050405020304" pitchFamily="18" charset="0"/>
                    <a:cs typeface="Times New Roman" panose="02020603050405020304" pitchFamily="18" charset="0"/>
                  </a:rPr>
                  <a:t>  : The well-known square root law applies. </a:t>
                </a:r>
              </a:p>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2. Marginal contribution of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oMath>
                </a14:m>
                <a:r>
                  <a:rPr lang="en-US" altLang="ko-KR" sz="2200" dirty="0">
                    <a:latin typeface="Times New Roman" panose="02020603050405020304" pitchFamily="18" charset="0"/>
                    <a:cs typeface="Times New Roman" panose="02020603050405020304" pitchFamily="18" charset="0"/>
                  </a:rPr>
                  <a:t> given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1</m:t>
                        </m:r>
                      </m:sub>
                    </m:sSub>
                  </m:oMath>
                </a14:m>
                <a:r>
                  <a:rPr lang="en-US" altLang="ko-KR" sz="2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 .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sub>
                    </m:sSub>
                  </m:oMath>
                </a14:m>
                <a:endParaRPr lang="ko-KR" altLang="en-US" sz="2200" dirty="0">
                  <a:latin typeface="Times New Roman" panose="02020603050405020304" pitchFamily="18" charset="0"/>
                  <a:cs typeface="Times New Roman" panose="02020603050405020304" pitchFamily="18" charset="0"/>
                </a:endParaRP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838201" y="1558554"/>
                <a:ext cx="10337799" cy="4270746"/>
              </a:xfrm>
              <a:prstGeom prst="rect">
                <a:avLst/>
              </a:prstGeom>
              <a:blipFill>
                <a:blip r:embed="rId3"/>
                <a:stretch>
                  <a:fillRect l="-708"/>
                </a:stretch>
              </a:blipFill>
            </p:spPr>
            <p:txBody>
              <a:bodyPr/>
              <a:lstStyle/>
              <a:p>
                <a:r>
                  <a:rPr lang="ko-KR" altLang="en-US">
                    <a:noFill/>
                  </a:rPr>
                  <a:t> </a:t>
                </a:r>
              </a:p>
            </p:txBody>
          </p:sp>
        </mc:Fallback>
      </mc:AlternateContent>
      <p:sp>
        <p:nvSpPr>
          <p:cNvPr id="3" name="TextBox 2"/>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Backgrounds</a:t>
            </a:r>
            <a:endParaRPr lang="ko-KR" altLang="en-US" sz="3600" b="1" dirty="0">
              <a:latin typeface="Times New Roman" panose="02020603050405020304" pitchFamily="18" charset="0"/>
              <a:cs typeface="Times New Roman" panose="02020603050405020304" pitchFamily="18" charset="0"/>
            </a:endParaRPr>
          </a:p>
        </p:txBody>
      </p:sp>
      <p:sp>
        <p:nvSpPr>
          <p:cNvPr id="5"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508</a:t>
            </a:fld>
            <a:endParaRPr lang="ko-KR" altLang="en-US" dirty="0"/>
          </a:p>
        </p:txBody>
      </p:sp>
    </p:spTree>
    <p:extLst>
      <p:ext uri="{BB962C8B-B14F-4D97-AF65-F5344CB8AC3E}">
        <p14:creationId xmlns:p14="http://schemas.microsoft.com/office/powerpoint/2010/main" val="3331912309"/>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838201" y="1558554"/>
                <a:ext cx="10337799" cy="4270746"/>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We observe that the t-statistic is a “</a:t>
                </a:r>
                <a14:m>
                  <m:oMath xmlns:m="http://schemas.openxmlformats.org/officeDocument/2006/math">
                    <m:rad>
                      <m:radPr>
                        <m:degHide m:val="on"/>
                        <m:ctrlPr>
                          <a:rPr lang="en-US" altLang="ko-KR" sz="2200" i="1">
                            <a:latin typeface="Cambria Math" panose="02040503050406030204" pitchFamily="18" charset="0"/>
                            <a:cs typeface="Times New Roman" panose="02020603050405020304" pitchFamily="18" charset="0"/>
                          </a:rPr>
                        </m:ctrlPr>
                      </m:radPr>
                      <m:deg/>
                      <m:e>
                        <m:r>
                          <m:rPr>
                            <m:nor/>
                          </m:rPr>
                          <a:rPr lang="en-US" altLang="ko-KR" sz="2200" dirty="0">
                            <a:latin typeface="Times New Roman" panose="02020603050405020304" pitchFamily="18" charset="0"/>
                            <a:cs typeface="Times New Roman" panose="02020603050405020304" pitchFamily="18" charset="0"/>
                          </a:rPr>
                          <m:t>sample</m:t>
                        </m:r>
                        <m:r>
                          <m:rPr>
                            <m:nor/>
                          </m:rPr>
                          <a:rPr lang="en-US" altLang="ko-KR" sz="2200" dirty="0">
                            <a:latin typeface="Times New Roman" panose="02020603050405020304" pitchFamily="18" charset="0"/>
                            <a:cs typeface="Times New Roman" panose="02020603050405020304" pitchFamily="18" charset="0"/>
                          </a:rPr>
                          <m:t> </m:t>
                        </m:r>
                        <m:r>
                          <m:rPr>
                            <m:nor/>
                          </m:rPr>
                          <a:rPr lang="en-US" altLang="ko-KR" sz="2200" dirty="0">
                            <a:latin typeface="Times New Roman" panose="02020603050405020304" pitchFamily="18" charset="0"/>
                            <a:cs typeface="Times New Roman" panose="02020603050405020304" pitchFamily="18" charset="0"/>
                          </a:rPr>
                          <m:t>size</m:t>
                        </m:r>
                      </m:e>
                    </m:rad>
                    <m:r>
                      <a:rPr lang="en-US" altLang="ko-KR" sz="2200" i="1">
                        <a:latin typeface="Cambria Math" panose="02040503050406030204" pitchFamily="18" charset="0"/>
                        <a:cs typeface="Times New Roman" panose="02020603050405020304" pitchFamily="18" charset="0"/>
                      </a:rPr>
                      <m:t> </m:t>
                    </m:r>
                  </m:oMath>
                </a14:m>
                <a:r>
                  <a:rPr lang="en-US" altLang="ko-KR" sz="2200" dirty="0">
                    <a:latin typeface="Times New Roman" panose="02020603050405020304" pitchFamily="18" charset="0"/>
                    <a:cs typeface="Times New Roman" panose="02020603050405020304" pitchFamily="18" charset="0"/>
                  </a:rPr>
                  <a:t> inflated version” of the marginal contribution,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 .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sub>
                    </m:sSub>
                  </m:oMath>
                </a14:m>
                <a:r>
                  <a:rPr lang="en-US" altLang="ko-KR" sz="2200" dirty="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As the sample size increases, </a:t>
                </a:r>
                <a14:m>
                  <m:oMath xmlns:m="http://schemas.openxmlformats.org/officeDocument/2006/math">
                    <m:f>
                      <m:fPr>
                        <m:ctrlPr>
                          <a:rPr lang="en-US" altLang="ko-KR" sz="2200" b="0" i="1" smtClean="0">
                            <a:latin typeface="Cambria Math" panose="02040503050406030204" pitchFamily="18" charset="0"/>
                            <a:cs typeface="Times New Roman" panose="02020603050405020304" pitchFamily="18" charset="0"/>
                          </a:rPr>
                        </m:ctrlPr>
                      </m:fPr>
                      <m:num>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𝑡</m:t>
                            </m:r>
                          </m:e>
                          <m:sub>
                            <m:r>
                              <a:rPr lang="en-US" altLang="ko-KR" sz="2200" i="1">
                                <a:latin typeface="Cambria Math" panose="02040503050406030204" pitchFamily="18" charset="0"/>
                                <a:cs typeface="Times New Roman" panose="02020603050405020304" pitchFamily="18" charset="0"/>
                              </a:rPr>
                              <m:t>2</m:t>
                            </m:r>
                          </m:sub>
                        </m:sSub>
                      </m:num>
                      <m:den>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𝑛</m:t>
                            </m:r>
                          </m:e>
                        </m:rad>
                      </m:den>
                    </m:f>
                    <m:sSub>
                      <m:sSubPr>
                        <m:ctrlPr>
                          <a:rPr lang="en-US" altLang="ko-KR" sz="2200" i="1">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m:t>
                        </m:r>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 .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sub>
                    </m:sSub>
                    <m:r>
                      <a:rPr lang="en-US" altLang="ko-KR" sz="2200" i="1">
                        <a:latin typeface="Cambria Math" panose="02040503050406030204" pitchFamily="18" charset="0"/>
                        <a:cs typeface="Times New Roman" panose="02020603050405020304" pitchFamily="18" charset="0"/>
                      </a:rPr>
                      <m:t>/</m:t>
                    </m:r>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1−</m:t>
                        </m:r>
                        <m:sSubSup>
                          <m:sSubSupPr>
                            <m:ctrlPr>
                              <a:rPr lang="en-US" altLang="ko-KR" sz="2200" i="1">
                                <a:latin typeface="Cambria Math" panose="02040503050406030204" pitchFamily="18" charset="0"/>
                                <a:cs typeface="Times New Roman" panose="02020603050405020304" pitchFamily="18" charset="0"/>
                              </a:rPr>
                            </m:ctrlPr>
                          </m:sSubSup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 .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sub>
                          <m:sup>
                            <m:r>
                              <a:rPr lang="en-US" altLang="ko-KR" sz="2200" i="1">
                                <a:latin typeface="Cambria Math" panose="02040503050406030204" pitchFamily="18" charset="0"/>
                                <a:cs typeface="Times New Roman" panose="02020603050405020304" pitchFamily="18" charset="0"/>
                              </a:rPr>
                              <m:t>2</m:t>
                            </m:r>
                          </m:sup>
                        </m:sSubSup>
                      </m:e>
                    </m:rad>
                  </m:oMath>
                </a14:m>
                <a:r>
                  <a:rPr lang="en-US" altLang="ko-KR" sz="2200" dirty="0">
                    <a:latin typeface="Times New Roman" panose="02020603050405020304" pitchFamily="18" charset="0"/>
                    <a:cs typeface="Times New Roman" panose="02020603050405020304" pitchFamily="18" charset="0"/>
                  </a:rPr>
                  <a:t>  converges to the population counterpart by law of large numbers and continuous mapping theorem.</a:t>
                </a:r>
              </a:p>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So far as </a:t>
                </a:r>
                <a14:m>
                  <m:oMath xmlns:m="http://schemas.openxmlformats.org/officeDocument/2006/math">
                    <m:r>
                      <a:rPr lang="en-US" altLang="ko-KR" sz="2200" b="0" i="1" smtClean="0">
                        <a:latin typeface="Cambria Math" panose="02040503050406030204" pitchFamily="18" charset="0"/>
                        <a:cs typeface="Times New Roman" panose="02020603050405020304" pitchFamily="18" charset="0"/>
                      </a:rPr>
                      <m:t>𝑦</m:t>
                    </m:r>
                  </m:oMath>
                </a14:m>
                <a:r>
                  <a:rPr lang="ko-KR" altLang="en-US" sz="2200" dirty="0">
                    <a:latin typeface="Times New Roman" panose="02020603050405020304" pitchFamily="18" charset="0"/>
                    <a:cs typeface="Times New Roman" panose="02020603050405020304" pitchFamily="18" charset="0"/>
                  </a:rPr>
                  <a:t> </a:t>
                </a:r>
                <a:r>
                  <a:rPr lang="en-US" altLang="ko-KR" sz="2200"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oMath>
                </a14:m>
                <a:r>
                  <a:rPr lang="ko-KR" altLang="en-US" sz="2200" dirty="0">
                    <a:latin typeface="Times New Roman" panose="02020603050405020304" pitchFamily="18" charset="0"/>
                    <a:cs typeface="Times New Roman" panose="02020603050405020304" pitchFamily="18" charset="0"/>
                  </a:rPr>
                  <a:t> </a:t>
                </a:r>
                <a:r>
                  <a:rPr lang="en-US" altLang="ko-KR" sz="2200" dirty="0">
                    <a:latin typeface="Times New Roman" panose="02020603050405020304" pitchFamily="18" charset="0"/>
                    <a:cs typeface="Times New Roman" panose="02020603050405020304" pitchFamily="18" charset="0"/>
                  </a:rPr>
                  <a:t>are partially correlated after controlling for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1</m:t>
                        </m:r>
                      </m:sub>
                    </m:sSub>
                  </m:oMath>
                </a14:m>
                <a:r>
                  <a:rPr lang="en-US" altLang="ko-KR" sz="2200" dirty="0">
                    <a:latin typeface="Times New Roman" panose="02020603050405020304" pitchFamily="18" charset="0"/>
                    <a:cs typeface="Times New Roman" panose="02020603050405020304" pitchFamily="18" charset="0"/>
                  </a:rPr>
                  <a:t> (no matter how weak it is),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𝑡</m:t>
                        </m:r>
                      </m:e>
                      <m:sub>
                        <m:r>
                          <a:rPr lang="en-US" altLang="ko-KR" sz="2200" i="1">
                            <a:latin typeface="Cambria Math" panose="02040503050406030204" pitchFamily="18" charset="0"/>
                            <a:cs typeface="Times New Roman" panose="02020603050405020304" pitchFamily="18" charset="0"/>
                          </a:rPr>
                          <m:t>2</m:t>
                        </m:r>
                      </m:sub>
                    </m:sSub>
                  </m:oMath>
                </a14:m>
                <a:r>
                  <a:rPr lang="ko-KR" altLang="en-US" sz="2200" dirty="0">
                    <a:latin typeface="Times New Roman" panose="02020603050405020304" pitchFamily="18" charset="0"/>
                    <a:cs typeface="Times New Roman" panose="02020603050405020304" pitchFamily="18" charset="0"/>
                  </a:rPr>
                  <a:t> </a:t>
                </a:r>
                <a:r>
                  <a:rPr lang="en-US" altLang="ko-KR" sz="2200" dirty="0">
                    <a:latin typeface="Times New Roman" panose="02020603050405020304" pitchFamily="18" charset="0"/>
                    <a:cs typeface="Times New Roman" panose="02020603050405020304" pitchFamily="18" charset="0"/>
                  </a:rPr>
                  <a:t>increases without bound with the sample size! </a:t>
                </a:r>
                <a:endParaRPr lang="ko-KR" altLang="en-US" sz="2200" dirty="0">
                  <a:latin typeface="Times New Roman" panose="02020603050405020304" pitchFamily="18" charset="0"/>
                  <a:cs typeface="Times New Roman" panose="02020603050405020304" pitchFamily="18" charset="0"/>
                </a:endParaRP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838201" y="1558554"/>
                <a:ext cx="10337799" cy="4270746"/>
              </a:xfrm>
              <a:prstGeom prst="rect">
                <a:avLst/>
              </a:prstGeom>
              <a:blipFill>
                <a:blip r:embed="rId3"/>
                <a:stretch>
                  <a:fillRect l="-708" r="-767"/>
                </a:stretch>
              </a:blipFill>
            </p:spPr>
            <p:txBody>
              <a:bodyPr/>
              <a:lstStyle/>
              <a:p>
                <a:r>
                  <a:rPr lang="ko-KR" altLang="en-US">
                    <a:noFill/>
                  </a:rPr>
                  <a:t> </a:t>
                </a:r>
              </a:p>
            </p:txBody>
          </p:sp>
        </mc:Fallback>
      </mc:AlternateContent>
      <p:sp>
        <p:nvSpPr>
          <p:cNvPr id="3" name="TextBox 2"/>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Backgrounds</a:t>
            </a:r>
            <a:endParaRPr lang="ko-KR" altLang="en-US" sz="3600" b="1" dirty="0">
              <a:latin typeface="Times New Roman" panose="02020603050405020304" pitchFamily="18" charset="0"/>
              <a:cs typeface="Times New Roman" panose="02020603050405020304" pitchFamily="18" charset="0"/>
            </a:endParaRPr>
          </a:p>
        </p:txBody>
      </p:sp>
      <p:sp>
        <p:nvSpPr>
          <p:cNvPr id="5"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509</a:t>
            </a:fld>
            <a:endParaRPr lang="ko-KR" altLang="en-US" dirty="0"/>
          </a:p>
        </p:txBody>
      </p:sp>
    </p:spTree>
    <p:extLst>
      <p:ext uri="{BB962C8B-B14F-4D97-AF65-F5344CB8AC3E}">
        <p14:creationId xmlns:p14="http://schemas.microsoft.com/office/powerpoint/2010/main" val="23462031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2. </a:t>
            </a:r>
            <a:r>
              <a:rPr lang="ko-KR" altLang="en-US" sz="4000" dirty="0">
                <a:latin typeface="나눔고딕" panose="020D0604000000000000" pitchFamily="50" charset="-127"/>
                <a:ea typeface="나눔고딕" panose="020D0604000000000000" pitchFamily="50" charset="-127"/>
              </a:rPr>
              <a:t>정규분포곡선</a:t>
            </a:r>
          </a:p>
        </p:txBody>
      </p:sp>
      <mc:AlternateContent xmlns:mc="http://schemas.openxmlformats.org/markup-compatibility/2006" xmlns:a14="http://schemas.microsoft.com/office/drawing/2010/main">
        <mc:Choice Requires="a14">
          <p:sp>
            <p:nvSpPr>
              <p:cNvPr id="19462" name="내용 개체 틀 14"/>
              <p:cNvSpPr>
                <a:spLocks noGrp="1"/>
              </p:cNvSpPr>
              <p:nvPr>
                <p:ph idx="1"/>
              </p:nvPr>
            </p:nvSpPr>
            <p:spPr>
              <a:xfrm>
                <a:off x="1981200" y="1600200"/>
                <a:ext cx="8229600" cy="5257800"/>
              </a:xfrm>
            </p:spPr>
            <p:txBody>
              <a:bodyPr/>
              <a:lstStyle/>
              <a:p>
                <a:pPr>
                  <a:lnSpc>
                    <a:spcPct val="150000"/>
                  </a:lnSpc>
                  <a:spcBef>
                    <a:spcPct val="50000"/>
                  </a:spcBef>
                  <a:tabLst>
                    <a:tab pos="292100" algn="l"/>
                  </a:tabLst>
                  <a:defRPr/>
                </a:pPr>
                <a:endParaRPr lang="en-US" altLang="ko-KR" sz="2400" dirty="0">
                  <a:latin typeface="나눔고딕" panose="020D0604000000000000" pitchFamily="50" charset="-127"/>
                  <a:ea typeface="나눔고딕" panose="020D0604000000000000" pitchFamily="50" charset="-127"/>
                </a:endParaRPr>
              </a:p>
              <a:p>
                <a:pPr marL="0" indent="0">
                  <a:lnSpc>
                    <a:spcPct val="150000"/>
                  </a:lnSpc>
                  <a:spcBef>
                    <a:spcPct val="50000"/>
                  </a:spcBef>
                  <a:buNone/>
                  <a:tabLst>
                    <a:tab pos="292100" algn="l"/>
                  </a:tabLst>
                  <a:defRPr/>
                </a:pPr>
                <a:r>
                  <a:rPr lang="ko-KR" altLang="en-US" sz="1800" dirty="0">
                    <a:latin typeface="나눔고딕" panose="020D0604000000000000" pitchFamily="50" charset="-127"/>
                    <a:ea typeface="나눔고딕" panose="020D0604000000000000" pitchFamily="50" charset="-127"/>
                  </a:rPr>
                  <a:t>평균이 </a:t>
                </a:r>
                <a:r>
                  <a:rPr lang="en-US" altLang="ko-KR" sz="1800" dirty="0">
                    <a:latin typeface="나눔고딕" panose="020D0604000000000000" pitchFamily="50" charset="-127"/>
                    <a:ea typeface="나눔고딕" panose="020D0604000000000000" pitchFamily="50" charset="-127"/>
                  </a:rPr>
                  <a:t>0</a:t>
                </a:r>
                <a:r>
                  <a:rPr lang="ko-KR" altLang="en-US" sz="1800" dirty="0">
                    <a:latin typeface="나눔고딕" panose="020D0604000000000000" pitchFamily="50" charset="-127"/>
                    <a:ea typeface="나눔고딕" panose="020D0604000000000000" pitchFamily="50" charset="-127"/>
                  </a:rPr>
                  <a:t>이고 표준편차가 </a:t>
                </a:r>
                <a:r>
                  <a:rPr lang="en-US" altLang="ko-KR" sz="1800" dirty="0">
                    <a:latin typeface="나눔고딕" panose="020D0604000000000000" pitchFamily="50" charset="-127"/>
                    <a:ea typeface="나눔고딕" panose="020D0604000000000000" pitchFamily="50" charset="-127"/>
                  </a:rPr>
                  <a:t>1</a:t>
                </a:r>
                <a:r>
                  <a:rPr lang="ko-KR" altLang="en-US" sz="1800" dirty="0">
                    <a:latin typeface="나눔고딕" panose="020D0604000000000000" pitchFamily="50" charset="-127"/>
                    <a:ea typeface="나눔고딕" panose="020D0604000000000000" pitchFamily="50" charset="-127"/>
                  </a:rPr>
                  <a:t>인</a:t>
                </a:r>
                <a:endParaRPr lang="en-US" altLang="ko-KR" sz="1800" dirty="0">
                  <a:latin typeface="나눔고딕" panose="020D0604000000000000" pitchFamily="50" charset="-127"/>
                  <a:ea typeface="나눔고딕" panose="020D0604000000000000" pitchFamily="50" charset="-127"/>
                </a:endParaRPr>
              </a:p>
              <a:p>
                <a:pPr marL="0" indent="0">
                  <a:lnSpc>
                    <a:spcPct val="150000"/>
                  </a:lnSpc>
                  <a:spcBef>
                    <a:spcPct val="50000"/>
                  </a:spcBef>
                  <a:buNone/>
                  <a:tabLst>
                    <a:tab pos="292100" algn="l"/>
                  </a:tabLst>
                  <a:defRPr/>
                </a:pPr>
                <a:r>
                  <a:rPr lang="ko-KR" altLang="en-US" sz="1800" dirty="0">
                    <a:latin typeface="나눔고딕" panose="020D0604000000000000" pitchFamily="50" charset="-127"/>
                    <a:ea typeface="나눔고딕" panose="020D0604000000000000" pitchFamily="50" charset="-127"/>
                  </a:rPr>
                  <a:t>정규분포</a:t>
                </a:r>
                <a:r>
                  <a:rPr lang="en-US" altLang="ko-KR" sz="1800" dirty="0">
                    <a:latin typeface="나눔고딕" panose="020D0604000000000000" pitchFamily="50" charset="-127"/>
                    <a:ea typeface="나눔고딕" panose="020D0604000000000000" pitchFamily="50" charset="-127"/>
                  </a:rPr>
                  <a:t>: </a:t>
                </a:r>
                <a14:m>
                  <m:oMath xmlns:m="http://schemas.openxmlformats.org/officeDocument/2006/math">
                    <m:r>
                      <a:rPr lang="en-US" altLang="ko-KR" sz="1800" i="1">
                        <a:latin typeface="Cambria Math" panose="02040503050406030204" pitchFamily="18" charset="0"/>
                        <a:ea typeface="나눔고딕" panose="020D0604000000000000" pitchFamily="50" charset="-127"/>
                      </a:rPr>
                      <m:t>𝑍</m:t>
                    </m:r>
                    <m:r>
                      <a:rPr lang="en-US" altLang="ko-KR" sz="1800" i="1">
                        <a:latin typeface="Cambria Math" panose="02040503050406030204" pitchFamily="18" charset="0"/>
                        <a:ea typeface="나눔고딕" panose="020D0604000000000000" pitchFamily="50" charset="-127"/>
                      </a:rPr>
                      <m:t> ~ </m:t>
                    </m:r>
                    <m:r>
                      <a:rPr lang="en-US" altLang="ko-KR" sz="1800" i="1">
                        <a:latin typeface="Cambria Math" panose="02040503050406030204" pitchFamily="18" charset="0"/>
                        <a:ea typeface="나눔고딕" panose="020D0604000000000000" pitchFamily="50" charset="-127"/>
                      </a:rPr>
                      <m:t>𝑁</m:t>
                    </m:r>
                    <m:r>
                      <a:rPr lang="en-US" altLang="ko-KR" sz="1800" i="1">
                        <a:latin typeface="Cambria Math" panose="02040503050406030204" pitchFamily="18" charset="0"/>
                        <a:ea typeface="나눔고딕" panose="020D0604000000000000" pitchFamily="50" charset="-127"/>
                      </a:rPr>
                      <m:t>(0, 1)</m:t>
                    </m:r>
                  </m:oMath>
                </a14:m>
                <a:endParaRPr lang="en-US" altLang="ko-KR" sz="1800" dirty="0">
                  <a:latin typeface="나눔고딕" panose="020D0604000000000000" pitchFamily="50" charset="-127"/>
                  <a:ea typeface="나눔고딕" panose="020D0604000000000000" pitchFamily="50" charset="-127"/>
                </a:endParaRPr>
              </a:p>
              <a:p>
                <a:pPr>
                  <a:lnSpc>
                    <a:spcPct val="150000"/>
                  </a:lnSpc>
                  <a:spcBef>
                    <a:spcPct val="50000"/>
                  </a:spcBef>
                  <a:tabLst>
                    <a:tab pos="292100" algn="l"/>
                  </a:tabLst>
                  <a:defRPr/>
                </a:pPr>
                <a:endParaRPr lang="en-US" altLang="ko-KR" sz="1800" dirty="0">
                  <a:latin typeface="나눔고딕" panose="020D0604000000000000" pitchFamily="50" charset="-127"/>
                  <a:ea typeface="나눔고딕" panose="020D0604000000000000" pitchFamily="50" charset="-127"/>
                </a:endParaRPr>
              </a:p>
              <a:p>
                <a:pPr>
                  <a:lnSpc>
                    <a:spcPct val="150000"/>
                  </a:lnSpc>
                  <a:spcBef>
                    <a:spcPct val="50000"/>
                  </a:spcBef>
                  <a:tabLst>
                    <a:tab pos="292100" algn="l"/>
                  </a:tabLst>
                  <a:defRPr/>
                </a:pPr>
                <a:endParaRPr lang="en-US" altLang="ko-KR" sz="1800" dirty="0">
                  <a:latin typeface="나눔고딕" panose="020D0604000000000000" pitchFamily="50" charset="-127"/>
                  <a:ea typeface="나눔고딕" panose="020D0604000000000000" pitchFamily="50" charset="-127"/>
                </a:endParaRPr>
              </a:p>
              <a:p>
                <a:pPr marL="0" indent="0">
                  <a:lnSpc>
                    <a:spcPct val="150000"/>
                  </a:lnSpc>
                  <a:spcBef>
                    <a:spcPct val="50000"/>
                  </a:spcBef>
                  <a:buNone/>
                  <a:tabLst>
                    <a:tab pos="292100" algn="l"/>
                  </a:tabLst>
                  <a:defRPr/>
                </a:pPr>
                <a:endParaRPr lang="en-US" altLang="ko-KR" sz="1800" dirty="0">
                  <a:latin typeface="나눔고딕" panose="020D0604000000000000" pitchFamily="50" charset="-127"/>
                  <a:ea typeface="나눔고딕" panose="020D0604000000000000" pitchFamily="50" charset="-127"/>
                </a:endParaRPr>
              </a:p>
              <a:p>
                <a:pPr marL="38100" indent="0">
                  <a:lnSpc>
                    <a:spcPct val="150000"/>
                  </a:lnSpc>
                  <a:spcBef>
                    <a:spcPts val="0"/>
                  </a:spcBef>
                  <a:buNone/>
                  <a:defRPr/>
                </a:pPr>
                <a:r>
                  <a:rPr lang="ko-KR" altLang="en-US" sz="1800" dirty="0">
                    <a:latin typeface="나눔고딕" panose="020D0604000000000000" pitchFamily="50" charset="-127"/>
                    <a:ea typeface="나눔고딕" panose="020D0604000000000000" pitchFamily="50" charset="-127"/>
                  </a:rPr>
                  <a:t>정규분포곡선의</a:t>
                </a:r>
                <a:r>
                  <a:rPr lang="en-US" altLang="ko-KR" sz="1800" dirty="0">
                    <a:latin typeface="나눔고딕" panose="020D0604000000000000" pitchFamily="50" charset="-127"/>
                    <a:ea typeface="나눔고딕" panose="020D0604000000000000" pitchFamily="50" charset="-127"/>
                  </a:rPr>
                  <a:t> 68-95-99.7 </a:t>
                </a:r>
                <a:r>
                  <a:rPr lang="ko-KR" altLang="en-US" sz="1800" dirty="0">
                    <a:latin typeface="나눔고딕" panose="020D0604000000000000" pitchFamily="50" charset="-127"/>
                    <a:ea typeface="나눔고딕" panose="020D0604000000000000" pitchFamily="50" charset="-127"/>
                  </a:rPr>
                  <a:t>규칙 </a:t>
                </a:r>
              </a:p>
              <a:p>
                <a:pPr marL="723900" lvl="1">
                  <a:lnSpc>
                    <a:spcPct val="150000"/>
                  </a:lnSpc>
                  <a:spcBef>
                    <a:spcPts val="0"/>
                  </a:spcBef>
                  <a:defRPr/>
                </a:pPr>
                <a:r>
                  <a:rPr lang="ko-KR" altLang="en-US" sz="1600" dirty="0">
                    <a:latin typeface="나눔고딕" panose="020D0604000000000000" pitchFamily="50" charset="-127"/>
                    <a:ea typeface="나눔고딕" panose="020D0604000000000000" pitchFamily="50" charset="-127"/>
                  </a:rPr>
                  <a:t>표준단위로 </a:t>
                </a:r>
                <a:r>
                  <a:rPr lang="en-US" altLang="ko-KR" sz="1600" dirty="0">
                    <a:latin typeface="나눔고딕" panose="020D0604000000000000" pitchFamily="50" charset="-127"/>
                    <a:ea typeface="나눔고딕" panose="020D0604000000000000" pitchFamily="50" charset="-127"/>
                  </a:rPr>
                  <a:t>-1</a:t>
                </a:r>
                <a:r>
                  <a:rPr lang="ko-KR" altLang="en-US" sz="1600" dirty="0">
                    <a:latin typeface="나눔고딕" panose="020D0604000000000000" pitchFamily="50" charset="-127"/>
                    <a:ea typeface="나눔고딕" panose="020D0604000000000000" pitchFamily="50" charset="-127"/>
                  </a:rPr>
                  <a:t>부터 </a:t>
                </a:r>
                <a:r>
                  <a:rPr lang="en-US" altLang="ko-KR" sz="1600" dirty="0">
                    <a:latin typeface="나눔고딕" panose="020D0604000000000000" pitchFamily="50" charset="-127"/>
                    <a:ea typeface="나눔고딕" panose="020D0604000000000000" pitchFamily="50" charset="-127"/>
                  </a:rPr>
                  <a:t>1</a:t>
                </a:r>
                <a:r>
                  <a:rPr lang="ko-KR" altLang="en-US" sz="1600" dirty="0">
                    <a:latin typeface="나눔고딕" panose="020D0604000000000000" pitchFamily="50" charset="-127"/>
                    <a:ea typeface="나눔고딕" panose="020D0604000000000000" pitchFamily="50" charset="-127"/>
                  </a:rPr>
                  <a:t>까지 영역의 넓이 </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약 </a:t>
                </a:r>
                <a:r>
                  <a:rPr lang="en-US" altLang="ko-KR" sz="1600" dirty="0">
                    <a:latin typeface="나눔고딕" panose="020D0604000000000000" pitchFamily="50" charset="-127"/>
                    <a:ea typeface="나눔고딕" panose="020D0604000000000000" pitchFamily="50" charset="-127"/>
                  </a:rPr>
                  <a:t>68%</a:t>
                </a:r>
              </a:p>
              <a:p>
                <a:pPr marL="723900" lvl="1">
                  <a:lnSpc>
                    <a:spcPct val="150000"/>
                  </a:lnSpc>
                  <a:spcBef>
                    <a:spcPts val="0"/>
                  </a:spcBef>
                  <a:defRPr/>
                </a:pPr>
                <a:r>
                  <a:rPr lang="ko-KR" altLang="en-US" sz="1600" dirty="0">
                    <a:latin typeface="나눔고딕" panose="020D0604000000000000" pitchFamily="50" charset="-127"/>
                    <a:ea typeface="나눔고딕" panose="020D0604000000000000" pitchFamily="50" charset="-127"/>
                  </a:rPr>
                  <a:t>표준단위로 </a:t>
                </a:r>
                <a:r>
                  <a:rPr lang="en-US" altLang="ko-KR" sz="1600" dirty="0">
                    <a:latin typeface="나눔고딕" panose="020D0604000000000000" pitchFamily="50" charset="-127"/>
                    <a:ea typeface="나눔고딕" panose="020D0604000000000000" pitchFamily="50" charset="-127"/>
                  </a:rPr>
                  <a:t>-2</a:t>
                </a:r>
                <a:r>
                  <a:rPr lang="ko-KR" altLang="en-US" sz="1600" dirty="0">
                    <a:latin typeface="나눔고딕" panose="020D0604000000000000" pitchFamily="50" charset="-127"/>
                    <a:ea typeface="나눔고딕" panose="020D0604000000000000" pitchFamily="50" charset="-127"/>
                  </a:rPr>
                  <a:t>부터 </a:t>
                </a:r>
                <a:r>
                  <a:rPr lang="en-US" altLang="ko-KR" sz="1600" dirty="0">
                    <a:latin typeface="나눔고딕" panose="020D0604000000000000" pitchFamily="50" charset="-127"/>
                    <a:ea typeface="나눔고딕" panose="020D0604000000000000" pitchFamily="50" charset="-127"/>
                  </a:rPr>
                  <a:t>2</a:t>
                </a:r>
                <a:r>
                  <a:rPr lang="ko-KR" altLang="en-US" sz="1600" dirty="0">
                    <a:latin typeface="나눔고딕" panose="020D0604000000000000" pitchFamily="50" charset="-127"/>
                    <a:ea typeface="나눔고딕" panose="020D0604000000000000" pitchFamily="50" charset="-127"/>
                  </a:rPr>
                  <a:t>까지 영역의 넓이 </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약 </a:t>
                </a:r>
                <a:r>
                  <a:rPr lang="en-US" altLang="ko-KR" sz="1600" dirty="0">
                    <a:latin typeface="나눔고딕" panose="020D0604000000000000" pitchFamily="50" charset="-127"/>
                    <a:ea typeface="나눔고딕" panose="020D0604000000000000" pitchFamily="50" charset="-127"/>
                  </a:rPr>
                  <a:t>95%</a:t>
                </a:r>
              </a:p>
              <a:p>
                <a:pPr marL="723900" lvl="1">
                  <a:lnSpc>
                    <a:spcPct val="150000"/>
                  </a:lnSpc>
                  <a:spcBef>
                    <a:spcPts val="0"/>
                  </a:spcBef>
                  <a:defRPr/>
                </a:pPr>
                <a:r>
                  <a:rPr lang="ko-KR" altLang="en-US" sz="1600" dirty="0">
                    <a:latin typeface="나눔고딕" panose="020D0604000000000000" pitchFamily="50" charset="-127"/>
                    <a:ea typeface="나눔고딕" panose="020D0604000000000000" pitchFamily="50" charset="-127"/>
                  </a:rPr>
                  <a:t>표준단위로 </a:t>
                </a:r>
                <a:r>
                  <a:rPr lang="en-US" altLang="ko-KR" sz="1600" dirty="0">
                    <a:latin typeface="나눔고딕" panose="020D0604000000000000" pitchFamily="50" charset="-127"/>
                    <a:ea typeface="나눔고딕" panose="020D0604000000000000" pitchFamily="50" charset="-127"/>
                  </a:rPr>
                  <a:t>-3</a:t>
                </a:r>
                <a:r>
                  <a:rPr lang="ko-KR" altLang="en-US" sz="1600" dirty="0">
                    <a:latin typeface="나눔고딕" panose="020D0604000000000000" pitchFamily="50" charset="-127"/>
                    <a:ea typeface="나눔고딕" panose="020D0604000000000000" pitchFamily="50" charset="-127"/>
                  </a:rPr>
                  <a:t>부터 </a:t>
                </a:r>
                <a:r>
                  <a:rPr lang="en-US" altLang="ko-KR" sz="1600" dirty="0">
                    <a:latin typeface="나눔고딕" panose="020D0604000000000000" pitchFamily="50" charset="-127"/>
                    <a:ea typeface="나눔고딕" panose="020D0604000000000000" pitchFamily="50" charset="-127"/>
                  </a:rPr>
                  <a:t>3</a:t>
                </a:r>
                <a:r>
                  <a:rPr lang="ko-KR" altLang="en-US" sz="1600" dirty="0">
                    <a:latin typeface="나눔고딕" panose="020D0604000000000000" pitchFamily="50" charset="-127"/>
                    <a:ea typeface="나눔고딕" panose="020D0604000000000000" pitchFamily="50" charset="-127"/>
                  </a:rPr>
                  <a:t>까지 영역의 넓이 </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약 </a:t>
                </a:r>
                <a:r>
                  <a:rPr lang="en-US" altLang="ko-KR" sz="1600" dirty="0">
                    <a:latin typeface="나눔고딕" panose="020D0604000000000000" pitchFamily="50" charset="-127"/>
                    <a:ea typeface="나눔고딕" panose="020D0604000000000000" pitchFamily="50" charset="-127"/>
                  </a:rPr>
                  <a:t>99.7% </a:t>
                </a:r>
              </a:p>
              <a:p>
                <a:pPr>
                  <a:lnSpc>
                    <a:spcPct val="150000"/>
                  </a:lnSpc>
                </a:pPr>
                <a:endParaRPr lang="ko-KR" altLang="en-US" sz="1800" dirty="0">
                  <a:latin typeface="나눔고딕" panose="020D0604000000000000" pitchFamily="50" charset="-127"/>
                  <a:ea typeface="나눔고딕" panose="020D0604000000000000" pitchFamily="50" charset="-127"/>
                </a:endParaRPr>
              </a:p>
            </p:txBody>
          </p:sp>
        </mc:Choice>
        <mc:Fallback xmlns="">
          <p:sp>
            <p:nvSpPr>
              <p:cNvPr id="19462" name="내용 개체 틀 14"/>
              <p:cNvSpPr>
                <a:spLocks noGrp="1" noRot="1" noChangeAspect="1" noMove="1" noResize="1" noEditPoints="1" noAdjustHandles="1" noChangeArrowheads="1" noChangeShapeType="1" noTextEdit="1"/>
              </p:cNvSpPr>
              <p:nvPr>
                <p:ph idx="1"/>
              </p:nvPr>
            </p:nvSpPr>
            <p:spPr>
              <a:xfrm>
                <a:off x="1981200" y="1600200"/>
                <a:ext cx="8229600" cy="5257800"/>
              </a:xfrm>
              <a:blipFill>
                <a:blip r:embed="rId2"/>
                <a:stretch>
                  <a:fillRect l="-593"/>
                </a:stretch>
              </a:blipFill>
            </p:spPr>
            <p:txBody>
              <a:bodyPr/>
              <a:lstStyle/>
              <a:p>
                <a:r>
                  <a:rPr lang="ko-KR" altLang="en-US">
                    <a:noFill/>
                  </a:rPr>
                  <a:t> </a:t>
                </a:r>
              </a:p>
            </p:txBody>
          </p:sp>
        </mc:Fallback>
      </mc:AlternateContent>
      <p:pic>
        <p:nvPicPr>
          <p:cNvPr id="19460" name="Picture 2"/>
          <p:cNvPicPr>
            <a:picLocks noChangeAspect="1" noChangeArrowheads="1"/>
          </p:cNvPicPr>
          <p:nvPr/>
        </p:nvPicPr>
        <p:blipFill>
          <a:blip r:embed="rId3" cstate="print"/>
          <a:srcRect/>
          <a:stretch>
            <a:fillRect/>
          </a:stretch>
        </p:blipFill>
        <p:spPr bwMode="auto">
          <a:xfrm>
            <a:off x="5661242" y="2039545"/>
            <a:ext cx="4971263" cy="2700000"/>
          </a:xfrm>
          <a:prstGeom prst="rect">
            <a:avLst/>
          </a:prstGeom>
          <a:noFill/>
          <a:ln w="9525">
            <a:noFill/>
            <a:miter lim="800000"/>
            <a:headEnd/>
            <a:tailEnd/>
          </a:ln>
        </p:spPr>
      </p:pic>
      <p:sp>
        <p:nvSpPr>
          <p:cNvPr id="10" name="AutoShape 4"/>
          <p:cNvSpPr>
            <a:spLocks noChangeArrowheads="1"/>
          </p:cNvSpPr>
          <p:nvPr/>
        </p:nvSpPr>
        <p:spPr bwMode="auto">
          <a:xfrm>
            <a:off x="1604584" y="1508048"/>
            <a:ext cx="518959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표준정규분포 </a:t>
            </a:r>
            <a:r>
              <a:rPr lang="en-US" altLang="ko-KR" b="1" dirty="0">
                <a:latin typeface="나눔고딕" panose="020D0604000000000000" pitchFamily="50" charset="-127"/>
                <a:ea typeface="나눔고딕" panose="020D0604000000000000" pitchFamily="50" charset="-127"/>
              </a:rPr>
              <a:t>(standard normal distribution)</a:t>
            </a:r>
          </a:p>
        </p:txBody>
      </p:sp>
      <mc:AlternateContent xmlns:mc="http://schemas.openxmlformats.org/markup-compatibility/2006" xmlns:a14="http://schemas.microsoft.com/office/drawing/2010/main">
        <mc:Choice Requires="a14">
          <p:sp>
            <p:nvSpPr>
              <p:cNvPr id="2" name="TextBox 1"/>
              <p:cNvSpPr txBox="1"/>
              <p:nvPr/>
            </p:nvSpPr>
            <p:spPr>
              <a:xfrm>
                <a:off x="2085503" y="3650928"/>
                <a:ext cx="4057072" cy="6366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𝑓</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𝑧</m:t>
                          </m:r>
                        </m:e>
                      </m:d>
                      <m:r>
                        <a:rPr lang="en-US" altLang="ko-KR" sz="2000" i="1">
                          <a:latin typeface="Cambria Math" panose="02040503050406030204" pitchFamily="18" charset="0"/>
                        </a:rPr>
                        <m:t>= </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1</m:t>
                          </m:r>
                        </m:num>
                        <m:den>
                          <m:sSup>
                            <m:sSupPr>
                              <m:ctrlPr>
                                <a:rPr lang="en-US" altLang="ko-KR" sz="2000" i="1">
                                  <a:latin typeface="Cambria Math" panose="02040503050406030204" pitchFamily="18" charset="0"/>
                                </a:rPr>
                              </m:ctrlPr>
                            </m:sSupPr>
                            <m:e>
                              <m:r>
                                <a:rPr lang="en-US" altLang="ko-KR" sz="2000" b="0" i="1" smtClean="0">
                                  <a:latin typeface="Cambria Math" panose="02040503050406030204" pitchFamily="18" charset="0"/>
                                </a:rPr>
                                <m:t>(</m:t>
                              </m:r>
                              <m:r>
                                <a:rPr lang="en-US" altLang="ko-KR" sz="2000" i="1">
                                  <a:latin typeface="Cambria Math" panose="02040503050406030204" pitchFamily="18" charset="0"/>
                                </a:rPr>
                                <m:t>2</m:t>
                              </m:r>
                              <m:r>
                                <a:rPr lang="en-US" altLang="ko-KR" sz="2000" i="1">
                                  <a:latin typeface="Cambria Math" panose="02040503050406030204" pitchFamily="18" charset="0"/>
                                </a:rPr>
                                <m:t>𝜋</m:t>
                              </m:r>
                              <m:r>
                                <a:rPr lang="en-US" altLang="ko-KR" sz="2000" b="0" i="1" smtClean="0">
                                  <a:latin typeface="Cambria Math" panose="02040503050406030204" pitchFamily="18" charset="0"/>
                                </a:rPr>
                                <m:t>)</m:t>
                              </m:r>
                            </m:e>
                            <m:sup>
                              <m:r>
                                <a:rPr lang="en-US" altLang="ko-KR" sz="2000" b="0" i="1" smtClean="0">
                                  <a:latin typeface="Cambria Math" panose="02040503050406030204" pitchFamily="18" charset="0"/>
                                </a:rPr>
                                <m:t>1/</m:t>
                              </m:r>
                              <m:r>
                                <a:rPr lang="en-US" altLang="ko-KR" sz="2000" i="1">
                                  <a:latin typeface="Cambria Math" panose="02040503050406030204" pitchFamily="18" charset="0"/>
                                </a:rPr>
                                <m:t>2</m:t>
                              </m:r>
                            </m:sup>
                          </m:sSup>
                        </m:den>
                      </m:f>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𝑒</m:t>
                          </m:r>
                        </m:e>
                        <m:sup>
                          <m:r>
                            <a:rPr lang="en-US" altLang="ko-KR" sz="2000" b="0" i="1" smtClean="0">
                              <a:latin typeface="Cambria Math" panose="02040503050406030204" pitchFamily="18" charset="0"/>
                            </a:rPr>
                            <m:t>−</m:t>
                          </m:r>
                          <m:sSup>
                            <m:sSupPr>
                              <m:ctrlPr>
                                <a:rPr lang="en-US" altLang="ko-KR" sz="2000" i="1">
                                  <a:latin typeface="Cambria Math" panose="02040503050406030204" pitchFamily="18" charset="0"/>
                                </a:rPr>
                              </m:ctrlPr>
                            </m:sSupPr>
                            <m:e>
                              <m:r>
                                <a:rPr lang="en-US" altLang="ko-KR" sz="2000" i="1">
                                  <a:latin typeface="Cambria Math" panose="02040503050406030204" pitchFamily="18" charset="0"/>
                                </a:rPr>
                                <m:t>𝑧</m:t>
                              </m:r>
                            </m:e>
                            <m:sup>
                              <m:r>
                                <a:rPr lang="en-US" altLang="ko-KR" sz="2000" i="1">
                                  <a:latin typeface="Cambria Math" panose="02040503050406030204" pitchFamily="18" charset="0"/>
                                </a:rPr>
                                <m:t>2</m:t>
                              </m:r>
                            </m:sup>
                          </m:sSup>
                          <m:r>
                            <a:rPr lang="en-US" altLang="ko-KR" sz="2000" b="0" i="1" smtClean="0">
                              <a:latin typeface="Cambria Math" panose="02040503050406030204" pitchFamily="18" charset="0"/>
                            </a:rPr>
                            <m:t>/2</m:t>
                          </m:r>
                        </m:sup>
                      </m:sSup>
                      <m:r>
                        <a:rPr lang="en-US" altLang="ko-KR" sz="2000">
                          <a:latin typeface="Cambria Math" panose="02040503050406030204" pitchFamily="18" charset="0"/>
                        </a:rPr>
                        <m:t>,−</m:t>
                      </m:r>
                      <m:r>
                        <a:rPr lang="en-US" altLang="ko-KR" sz="2000" i="1">
                          <a:latin typeface="Cambria Math" panose="02040503050406030204" pitchFamily="18" charset="0"/>
                          <a:ea typeface="Cambria Math" panose="02040503050406030204" pitchFamily="18" charset="0"/>
                        </a:rPr>
                        <m:t>∞&lt;</m:t>
                      </m:r>
                      <m:r>
                        <a:rPr lang="en-US" altLang="ko-KR" sz="2000" i="1">
                          <a:latin typeface="Cambria Math" panose="02040503050406030204" pitchFamily="18" charset="0"/>
                          <a:ea typeface="Cambria Math" panose="02040503050406030204" pitchFamily="18" charset="0"/>
                        </a:rPr>
                        <m:t>𝑧</m:t>
                      </m:r>
                      <m:r>
                        <a:rPr lang="en-US" altLang="ko-KR" sz="2000" i="1">
                          <a:latin typeface="Cambria Math" panose="02040503050406030204" pitchFamily="18" charset="0"/>
                          <a:ea typeface="Cambria Math" panose="02040503050406030204" pitchFamily="18" charset="0"/>
                        </a:rPr>
                        <m:t>&lt;∞</m:t>
                      </m:r>
                    </m:oMath>
                  </m:oMathPara>
                </a14:m>
                <a:endParaRPr lang="ko-KR" alt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2085503" y="3650928"/>
                <a:ext cx="4057072" cy="636649"/>
              </a:xfrm>
              <a:prstGeom prst="rect">
                <a:avLst/>
              </a:prstGeom>
              <a:blipFill>
                <a:blip r:embed="rId4"/>
                <a:stretch>
                  <a:fillRect/>
                </a:stretch>
              </a:blipFill>
            </p:spPr>
            <p:txBody>
              <a:bodyPr/>
              <a:lstStyle/>
              <a:p>
                <a:r>
                  <a:rPr lang="ko-KR" altLang="en-US">
                    <a:noFill/>
                  </a:rPr>
                  <a:t> </a:t>
                </a:r>
              </a:p>
            </p:txBody>
          </p:sp>
        </mc:Fallback>
      </mc:AlternateContent>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838201" y="1536763"/>
                <a:ext cx="9700490" cy="4688546"/>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Economic significance asks</a:t>
                </a:r>
              </a:p>
              <a:p>
                <a:pPr marL="742950" lvl="1" indent="-28575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Is </a:t>
                </a:r>
                <a14:m>
                  <m:oMath xmlns:m="http://schemas.openxmlformats.org/officeDocument/2006/math">
                    <m:r>
                      <a:rPr lang="en-US" altLang="ko-KR" sz="2200" b="0" i="0" smtClean="0">
                        <a:latin typeface="Cambria Math" panose="02040503050406030204" pitchFamily="18" charset="0"/>
                        <a:cs typeface="Times New Roman" panose="02020603050405020304" pitchFamily="18" charset="0"/>
                      </a:rPr>
                      <m:t>|</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𝑏</m:t>
                        </m:r>
                      </m:e>
                      <m:sub>
                        <m:r>
                          <a:rPr lang="en-US" altLang="ko-KR" sz="2200" b="0" i="1" smtClean="0">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m:t>
                    </m:r>
                  </m:oMath>
                </a14:m>
                <a:r>
                  <a:rPr lang="en-US" altLang="ko-KR" sz="2200" dirty="0">
                    <a:latin typeface="Times New Roman" panose="02020603050405020304" pitchFamily="18" charset="0"/>
                    <a:cs typeface="Times New Roman" panose="02020603050405020304" pitchFamily="18" charset="0"/>
                  </a:rPr>
                  <a:t> big?</a:t>
                </a:r>
              </a:p>
              <a:p>
                <a:pPr marL="742950" lvl="1" indent="-28575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Is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𝛽</m:t>
                        </m:r>
                      </m:e>
                      <m:sub>
                        <m:r>
                          <a:rPr lang="en-US" altLang="ko-KR" sz="2200" i="1">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m:t>
                    </m:r>
                  </m:oMath>
                </a14:m>
                <a:r>
                  <a:rPr lang="en-US" altLang="ko-KR" sz="2200" dirty="0">
                    <a:latin typeface="Times New Roman" panose="02020603050405020304" pitchFamily="18" charset="0"/>
                    <a:cs typeface="Times New Roman" panose="02020603050405020304" pitchFamily="18" charset="0"/>
                  </a:rPr>
                  <a:t> big?</a:t>
                </a:r>
              </a:p>
              <a:p>
                <a:pPr marL="742950" lvl="1" indent="-28575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Is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2 </m:t>
                            </m:r>
                          </m:sub>
                        </m:sSub>
                        <m:r>
                          <a:rPr lang="en-US" altLang="ko-KR" sz="2200" i="1">
                            <a:latin typeface="Cambria Math" panose="02040503050406030204" pitchFamily="18" charset="0"/>
                            <a:cs typeface="Times New Roman" panose="02020603050405020304" pitchFamily="18" charset="0"/>
                          </a:rPr>
                          <m:t>.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sub>
                    </m:sSub>
                  </m:oMath>
                </a14:m>
                <a:r>
                  <a:rPr lang="en-US" altLang="ko-KR" sz="2200" dirty="0">
                    <a:latin typeface="Times New Roman" panose="02020603050405020304" pitchFamily="18" charset="0"/>
                    <a:cs typeface="Times New Roman" panose="02020603050405020304" pitchFamily="18" charset="0"/>
                  </a:rPr>
                  <a:t>| big?</a:t>
                </a:r>
              </a:p>
              <a:p>
                <a:pPr marL="742950" lvl="1" indent="-28575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Is </a:t>
                </a:r>
                <a14:m>
                  <m:oMath xmlns:m="http://schemas.openxmlformats.org/officeDocument/2006/math">
                    <m:r>
                      <a:rPr lang="en-US" altLang="ko-KR" sz="2200" i="1">
                        <a:latin typeface="Cambria Math" panose="02040503050406030204" pitchFamily="18" charset="0"/>
                        <a:cs typeface="Times New Roman" panose="02020603050405020304" pitchFamily="18" charset="0"/>
                      </a:rPr>
                      <m:t>𝑐h𝑎𝑛𝑔𝑒</m:t>
                    </m:r>
                    <m:r>
                      <a:rPr lang="en-US" altLang="ko-KR" sz="2200" i="1">
                        <a:latin typeface="Cambria Math" panose="02040503050406030204" pitchFamily="18" charset="0"/>
                        <a:cs typeface="Times New Roman" panose="02020603050405020304" pitchFamily="18" charset="0"/>
                      </a:rPr>
                      <m:t> </m:t>
                    </m:r>
                    <m:r>
                      <a:rPr lang="en-US" altLang="ko-KR" sz="2200" i="1">
                        <a:latin typeface="Cambria Math" panose="02040503050406030204" pitchFamily="18" charset="0"/>
                        <a:cs typeface="Times New Roman" panose="02020603050405020304" pitchFamily="18" charset="0"/>
                      </a:rPr>
                      <m:t>𝑖𝑛</m:t>
                    </m:r>
                    <m:r>
                      <a:rPr lang="en-US" altLang="ko-KR" sz="2200" i="1">
                        <a:latin typeface="Cambria Math" panose="02040503050406030204" pitchFamily="18" charset="0"/>
                        <a:cs typeface="Times New Roman" panose="02020603050405020304" pitchFamily="18" charset="0"/>
                      </a:rPr>
                      <m:t> </m:t>
                    </m:r>
                    <m:sSup>
                      <m:sSupPr>
                        <m:ctrlPr>
                          <a:rPr lang="en-US" altLang="ko-KR" sz="2200" i="1">
                            <a:latin typeface="Cambria Math" panose="02040503050406030204" pitchFamily="18" charset="0"/>
                            <a:cs typeface="Times New Roman" panose="02020603050405020304" pitchFamily="18" charset="0"/>
                          </a:rPr>
                        </m:ctrlPr>
                      </m:sSupPr>
                      <m:e>
                        <m:r>
                          <a:rPr lang="en-US" altLang="ko-KR" sz="2200" i="1">
                            <a:latin typeface="Cambria Math" panose="02040503050406030204" pitchFamily="18" charset="0"/>
                            <a:cs typeface="Times New Roman" panose="02020603050405020304" pitchFamily="18" charset="0"/>
                          </a:rPr>
                          <m:t>𝑅</m:t>
                        </m:r>
                      </m:e>
                      <m:sup>
                        <m:r>
                          <a:rPr lang="en-US" altLang="ko-KR" sz="2200" i="1">
                            <a:latin typeface="Cambria Math" panose="02040503050406030204" pitchFamily="18" charset="0"/>
                            <a:cs typeface="Times New Roman" panose="02020603050405020304" pitchFamily="18" charset="0"/>
                          </a:rPr>
                          <m:t>2</m:t>
                        </m:r>
                      </m:sup>
                    </m:sSup>
                  </m:oMath>
                </a14:m>
                <a:r>
                  <a:rPr lang="en-US" altLang="ko-KR" sz="2200" dirty="0">
                    <a:latin typeface="Times New Roman" panose="02020603050405020304" pitchFamily="18" charset="0"/>
                    <a:cs typeface="Times New Roman" panose="02020603050405020304" pitchFamily="18" charset="0"/>
                  </a:rPr>
                  <a:t> big?</a:t>
                </a:r>
              </a:p>
              <a:p>
                <a:pPr marL="342900" indent="-34290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Statistical significance asks</a:t>
                </a:r>
              </a:p>
              <a:p>
                <a:pPr marL="742950" lvl="1" indent="-28575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Is </a:t>
                </a:r>
                <a14:m>
                  <m:oMath xmlns:m="http://schemas.openxmlformats.org/officeDocument/2006/math">
                    <m:d>
                      <m:dPr>
                        <m:begChr m:val="|"/>
                        <m:endChr m:val="|"/>
                        <m:ctrlPr>
                          <a:rPr lang="en-US" altLang="ko-KR" sz="2200" i="1">
                            <a:latin typeface="Cambria Math" panose="02040503050406030204" pitchFamily="18" charset="0"/>
                            <a:cs typeface="Times New Roman" panose="02020603050405020304" pitchFamily="18" charset="0"/>
                          </a:rPr>
                        </m:ctrlPr>
                      </m:dPr>
                      <m:e>
                        <m:sSub>
                          <m:sSubPr>
                            <m:ctrlPr>
                              <a:rPr lang="en-US" altLang="ko-KR" sz="2200" i="1">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𝑡</m:t>
                            </m:r>
                          </m:e>
                          <m:sub>
                            <m:r>
                              <a:rPr lang="en-US" altLang="ko-KR" sz="2200" i="1">
                                <a:latin typeface="Cambria Math" panose="02040503050406030204" pitchFamily="18" charset="0"/>
                                <a:cs typeface="Times New Roman" panose="02020603050405020304" pitchFamily="18" charset="0"/>
                              </a:rPr>
                              <m:t>2</m:t>
                            </m:r>
                          </m:sub>
                        </m:sSub>
                      </m:e>
                    </m:d>
                    <m:r>
                      <a:rPr lang="en-US" altLang="ko-KR" sz="2200" b="0" i="1" smtClean="0">
                        <a:latin typeface="Cambria Math" panose="02040503050406030204" pitchFamily="18" charset="0"/>
                        <a:cs typeface="Times New Roman" panose="02020603050405020304" pitchFamily="18" charset="0"/>
                      </a:rPr>
                      <m:t>=</m:t>
                    </m:r>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𝑛</m:t>
                        </m:r>
                      </m:e>
                    </m:rad>
                    <m:r>
                      <a:rPr lang="en-US" altLang="ko-KR" sz="2200" b="0" i="1" smtClean="0">
                        <a:latin typeface="Cambria Math" panose="02040503050406030204" pitchFamily="18" charset="0"/>
                        <a:cs typeface="Times New Roman" panose="02020603050405020304" pitchFamily="18" charset="0"/>
                      </a:rPr>
                      <m:t>(</m:t>
                    </m:r>
                    <m:r>
                      <m:rPr>
                        <m:nor/>
                      </m:rPr>
                      <a:rPr lang="en-US" altLang="ko-KR" sz="2200" dirty="0">
                        <a:latin typeface="Times New Roman" panose="02020603050405020304" pitchFamily="18" charset="0"/>
                        <a:cs typeface="Times New Roman" panose="02020603050405020304" pitchFamily="18" charset="0"/>
                      </a:rPr>
                      <m:t>|</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2 </m:t>
                            </m:r>
                          </m:sub>
                        </m:sSub>
                        <m:r>
                          <a:rPr lang="en-US" altLang="ko-KR" sz="2200" i="1">
                            <a:latin typeface="Cambria Math" panose="02040503050406030204" pitchFamily="18" charset="0"/>
                            <a:cs typeface="Times New Roman" panose="02020603050405020304" pitchFamily="18" charset="0"/>
                          </a:rPr>
                          <m:t>.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sub>
                    </m:sSub>
                    <m:r>
                      <m:rPr>
                        <m:nor/>
                      </m:rPr>
                      <a:rPr lang="en-US" altLang="ko-KR" sz="2200" dirty="0">
                        <a:latin typeface="Times New Roman" panose="02020603050405020304" pitchFamily="18" charset="0"/>
                        <a:cs typeface="Times New Roman" panose="02020603050405020304" pitchFamily="18" charset="0"/>
                      </a:rPr>
                      <m:t>|</m:t>
                    </m:r>
                    <m:r>
                      <a:rPr lang="en-US" altLang="ko-KR" sz="2200" i="1">
                        <a:latin typeface="Cambria Math" panose="02040503050406030204" pitchFamily="18" charset="0"/>
                        <a:cs typeface="Times New Roman" panose="02020603050405020304" pitchFamily="18" charset="0"/>
                      </a:rPr>
                      <m:t>/</m:t>
                    </m:r>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1−</m:t>
                        </m:r>
                        <m:sSubSup>
                          <m:sSubSupPr>
                            <m:ctrlPr>
                              <a:rPr lang="en-US" altLang="ko-KR" sz="2200" i="1">
                                <a:latin typeface="Cambria Math" panose="02040503050406030204" pitchFamily="18" charset="0"/>
                                <a:cs typeface="Times New Roman" panose="02020603050405020304" pitchFamily="18" charset="0"/>
                              </a:rPr>
                            </m:ctrlPr>
                          </m:sSubSupPr>
                          <m:e>
                            <m:r>
                              <a:rPr lang="en-US" altLang="ko-KR" sz="2200" i="1">
                                <a:latin typeface="Cambria Math" panose="02040503050406030204" pitchFamily="18" charset="0"/>
                                <a:cs typeface="Times New Roman" panose="02020603050405020304" pitchFamily="18" charset="0"/>
                              </a:rPr>
                              <m:t>𝑟</m:t>
                            </m:r>
                          </m:e>
                          <m:sub>
                            <m:r>
                              <a:rPr lang="en-US" altLang="ko-KR" sz="2200" i="1">
                                <a:latin typeface="Cambria Math" panose="02040503050406030204" pitchFamily="18" charset="0"/>
                                <a:cs typeface="Times New Roman" panose="02020603050405020304" pitchFamily="18" charset="0"/>
                              </a:rPr>
                              <m:t>𝑦</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 .  </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sub>
                          <m:sup>
                            <m:r>
                              <a:rPr lang="en-US" altLang="ko-KR" sz="2200" i="1">
                                <a:latin typeface="Cambria Math" panose="02040503050406030204" pitchFamily="18" charset="0"/>
                                <a:cs typeface="Times New Roman" panose="02020603050405020304" pitchFamily="18" charset="0"/>
                              </a:rPr>
                              <m:t>2</m:t>
                            </m:r>
                          </m:sup>
                        </m:sSubSup>
                      </m:e>
                    </m:rad>
                    <m:r>
                      <a:rPr lang="en-US" altLang="ko-KR" sz="2200" i="1">
                        <a:latin typeface="Cambria Math" panose="02040503050406030204" pitchFamily="18" charset="0"/>
                        <a:cs typeface="Times New Roman" panose="02020603050405020304" pitchFamily="18" charset="0"/>
                      </a:rPr>
                      <m:t>)</m:t>
                    </m:r>
                  </m:oMath>
                </a14:m>
                <a:r>
                  <a:rPr lang="en-US" altLang="ko-KR" sz="2200" dirty="0">
                    <a:latin typeface="Times New Roman" panose="02020603050405020304" pitchFamily="18" charset="0"/>
                    <a:cs typeface="Times New Roman" panose="02020603050405020304" pitchFamily="18" charset="0"/>
                  </a:rPr>
                  <a:t> big?</a:t>
                </a:r>
              </a:p>
              <a:p>
                <a:pPr marL="742950" lvl="1" indent="-28575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t-value systematically depends on </a:t>
                </a:r>
                <a14:m>
                  <m:oMath xmlns:m="http://schemas.openxmlformats.org/officeDocument/2006/math">
                    <m:r>
                      <a:rPr lang="en-US" altLang="ko-KR" sz="2200" i="1" dirty="0" smtClean="0">
                        <a:latin typeface="Cambria Math" panose="02040503050406030204" pitchFamily="18" charset="0"/>
                        <a:cs typeface="Times New Roman" panose="02020603050405020304" pitchFamily="18" charset="0"/>
                      </a:rPr>
                      <m:t>𝑛</m:t>
                    </m:r>
                  </m:oMath>
                </a14:m>
                <a:endParaRPr lang="en-US" altLang="ko-KR" sz="2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t-statistic and statistical significance have their own, well-defined meanings. Problem lies in “moral hazard,” carelessness, wishful thinking of researchers by exploiting loose link between math and language</a:t>
                </a:r>
              </a:p>
              <a:p>
                <a:pPr lvl="1"/>
                <a:endParaRPr lang="en-US" altLang="ko-KR" sz="2200" dirty="0">
                  <a:latin typeface="Times New Roman" panose="02020603050405020304" pitchFamily="18" charset="0"/>
                  <a:cs typeface="Times New Roman" panose="02020603050405020304" pitchFamily="18" charset="0"/>
                </a:endParaRPr>
              </a:p>
              <a:p>
                <a:pPr lvl="1"/>
                <a:endParaRPr lang="en-US" altLang="ko-KR" sz="2200" dirty="0">
                  <a:latin typeface="Times New Roman" panose="02020603050405020304" pitchFamily="18" charset="0"/>
                  <a:cs typeface="Times New Roman" panose="02020603050405020304" pitchFamily="18" charset="0"/>
                </a:endParaRPr>
              </a:p>
              <a:p>
                <a:endParaRPr lang="ko-KR" altLang="en-US" sz="2200" dirty="0">
                  <a:latin typeface="Times New Roman" panose="02020603050405020304" pitchFamily="18" charset="0"/>
                  <a:cs typeface="Times New Roman" panose="02020603050405020304" pitchFamily="18" charset="0"/>
                </a:endParaRP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838201" y="1536763"/>
                <a:ext cx="9700490" cy="4688546"/>
              </a:xfrm>
              <a:prstGeom prst="rect">
                <a:avLst/>
              </a:prstGeom>
              <a:blipFill>
                <a:blip r:embed="rId3"/>
                <a:stretch>
                  <a:fillRect l="-754" t="-1560" r="-754"/>
                </a:stretch>
              </a:blipFill>
            </p:spPr>
            <p:txBody>
              <a:bodyPr/>
              <a:lstStyle/>
              <a:p>
                <a:r>
                  <a:rPr lang="ko-KR" altLang="en-US">
                    <a:noFill/>
                  </a:rPr>
                  <a:t> </a:t>
                </a:r>
              </a:p>
            </p:txBody>
          </p:sp>
        </mc:Fallback>
      </mc:AlternateContent>
      <p:sp>
        <p:nvSpPr>
          <p:cNvPr id="2" name="TextBox 1"/>
          <p:cNvSpPr txBox="1"/>
          <p:nvPr/>
        </p:nvSpPr>
        <p:spPr>
          <a:xfrm>
            <a:off x="763480" y="639192"/>
            <a:ext cx="4101483"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Backgrounds</a:t>
            </a:r>
            <a:endParaRPr lang="ko-KR" altLang="en-US" sz="3600" b="1" dirty="0">
              <a:latin typeface="Times New Roman" panose="02020603050405020304" pitchFamily="18" charset="0"/>
              <a:cs typeface="Times New Roman" panose="02020603050405020304" pitchFamily="18" charset="0"/>
            </a:endParaRPr>
          </a:p>
        </p:txBody>
      </p:sp>
      <p:sp>
        <p:nvSpPr>
          <p:cNvPr id="5"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510</a:t>
            </a:fld>
            <a:endParaRPr lang="ko-KR" altLang="en-US" dirty="0"/>
          </a:p>
        </p:txBody>
      </p:sp>
    </p:spTree>
    <p:extLst>
      <p:ext uri="{BB962C8B-B14F-4D97-AF65-F5344CB8AC3E}">
        <p14:creationId xmlns:p14="http://schemas.microsoft.com/office/powerpoint/2010/main" val="391968647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930563" y="1493273"/>
                <a:ext cx="10633363" cy="464236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14:m>
                  <m:oMath xmlns:m="http://schemas.openxmlformats.org/officeDocument/2006/math">
                    <m:r>
                      <a:rPr lang="en-US" altLang="ko-KR" sz="2200" b="1" i="1" dirty="0" smtClean="0">
                        <a:latin typeface="Cambria Math" panose="02040503050406030204" pitchFamily="18" charset="0"/>
                        <a:cs typeface="Times New Roman" panose="02020603050405020304" pitchFamily="18" charset="0"/>
                      </a:rPr>
                      <m:t>𝒏</m:t>
                    </m:r>
                    <m:r>
                      <a:rPr lang="en-US" altLang="ko-KR" sz="2200" b="1" i="1" dirty="0" smtClean="0">
                        <a:latin typeface="Cambria Math" panose="02040503050406030204" pitchFamily="18" charset="0"/>
                        <a:cs typeface="Times New Roman" panose="02020603050405020304" pitchFamily="18" charset="0"/>
                      </a:rPr>
                      <m:t>, </m:t>
                    </m:r>
                    <m:sSup>
                      <m:sSupPr>
                        <m:ctrlPr>
                          <a:rPr lang="en-US" altLang="ko-KR" sz="2200" b="1" i="1" dirty="0">
                            <a:latin typeface="Cambria Math" panose="02040503050406030204" pitchFamily="18" charset="0"/>
                            <a:cs typeface="Times New Roman" panose="02020603050405020304" pitchFamily="18" charset="0"/>
                          </a:rPr>
                        </m:ctrlPr>
                      </m:sSupPr>
                      <m:e>
                        <m:r>
                          <a:rPr lang="en-US" altLang="ko-KR" sz="2200" b="1" i="1" dirty="0">
                            <a:latin typeface="Cambria Math" panose="02040503050406030204" pitchFamily="18" charset="0"/>
                            <a:cs typeface="Times New Roman" panose="02020603050405020304" pitchFamily="18" charset="0"/>
                          </a:rPr>
                          <m:t>𝒏</m:t>
                        </m:r>
                      </m:e>
                      <m:sup>
                        <m:r>
                          <a:rPr lang="en-US" altLang="ko-KR" sz="2200" b="1" i="1" dirty="0">
                            <a:latin typeface="Cambria Math" panose="02040503050406030204" pitchFamily="18" charset="0"/>
                            <a:cs typeface="Times New Roman" panose="02020603050405020304" pitchFamily="18" charset="0"/>
                          </a:rPr>
                          <m:t>∗</m:t>
                        </m:r>
                      </m:sup>
                    </m:sSup>
                    <m:r>
                      <a:rPr lang="en-US" altLang="ko-KR" sz="2200" b="1" i="1" dirty="0">
                        <a:latin typeface="Cambria Math" panose="02040503050406030204" pitchFamily="18" charset="0"/>
                        <a:cs typeface="Times New Roman" panose="02020603050405020304" pitchFamily="18" charset="0"/>
                      </a:rPr>
                      <m:t>, </m:t>
                    </m:r>
                    <m:sSup>
                      <m:sSupPr>
                        <m:ctrlPr>
                          <a:rPr lang="en-US" altLang="ko-KR" sz="2200" b="1" i="1" dirty="0">
                            <a:latin typeface="Cambria Math" panose="02040503050406030204" pitchFamily="18" charset="0"/>
                            <a:cs typeface="Times New Roman" panose="02020603050405020304" pitchFamily="18" charset="0"/>
                          </a:rPr>
                        </m:ctrlPr>
                      </m:sSupPr>
                      <m:e>
                        <m:r>
                          <a:rPr lang="en-US" altLang="ko-KR" sz="2200" b="1" i="1" dirty="0">
                            <a:latin typeface="Cambria Math" panose="02040503050406030204" pitchFamily="18" charset="0"/>
                            <a:cs typeface="Times New Roman" panose="02020603050405020304" pitchFamily="18" charset="0"/>
                          </a:rPr>
                          <m:t>𝒏</m:t>
                        </m:r>
                      </m:e>
                      <m:sup>
                        <m:r>
                          <a:rPr lang="en-US" altLang="ko-KR" sz="2200" b="1" i="1" dirty="0">
                            <a:latin typeface="Cambria Math" panose="02040503050406030204" pitchFamily="18" charset="0"/>
                            <a:cs typeface="Times New Roman" panose="02020603050405020304" pitchFamily="18" charset="0"/>
                          </a:rPr>
                          <m:t>∗∗</m:t>
                        </m:r>
                      </m:sup>
                    </m:sSup>
                  </m:oMath>
                </a14:m>
                <a:r>
                  <a:rPr lang="ko-KR" altLang="en-US" sz="2200" b="1" dirty="0">
                    <a:latin typeface="Times New Roman" panose="02020603050405020304" pitchFamily="18" charset="0"/>
                    <a:cs typeface="Times New Roman" panose="02020603050405020304" pitchFamily="18" charset="0"/>
                  </a:rPr>
                  <a:t> </a:t>
                </a:r>
                <a:endParaRPr lang="en-US" altLang="ko-KR" sz="2200" b="0" i="1" dirty="0">
                  <a:latin typeface="Cambria Math" panose="02040503050406030204" pitchFamily="18" charset="0"/>
                </a:endParaRPr>
              </a:p>
              <a:p>
                <a:pPr marL="342900" indent="-342900" algn="just">
                  <a:buFont typeface="Arial" panose="020B0604020202020204" pitchFamily="34" charset="0"/>
                  <a:buChar char="•"/>
                </a:pPr>
                <a14:m>
                  <m:oMath xmlns:m="http://schemas.openxmlformats.org/officeDocument/2006/math">
                    <m:r>
                      <a:rPr lang="en-US" altLang="ko-KR" sz="2200" b="0" i="1" smtClean="0">
                        <a:latin typeface="Cambria Math" panose="02040503050406030204" pitchFamily="18" charset="0"/>
                      </a:rPr>
                      <m:t>𝑡</m:t>
                    </m:r>
                  </m:oMath>
                </a14:m>
                <a:r>
                  <a:rPr lang="en-US" altLang="ko-KR" sz="2200" dirty="0">
                    <a:latin typeface="Times New Roman" panose="02020603050405020304" pitchFamily="18" charset="0"/>
                    <a:cs typeface="Times New Roman" panose="02020603050405020304" pitchFamily="18" charset="0"/>
                  </a:rPr>
                  <a:t> is proportional to </a:t>
                </a:r>
                <a14:m>
                  <m:oMath xmlns:m="http://schemas.openxmlformats.org/officeDocument/2006/math">
                    <m:rad>
                      <m:radPr>
                        <m:degHide m:val="on"/>
                        <m:ctrlPr>
                          <a:rPr lang="en-US" altLang="ko-KR" sz="2200" b="0" i="1" smtClean="0">
                            <a:latin typeface="Cambria Math" panose="02040503050406030204" pitchFamily="18" charset="0"/>
                          </a:rPr>
                        </m:ctrlPr>
                      </m:radPr>
                      <m:deg/>
                      <m:e>
                        <m:r>
                          <a:rPr lang="en-US" altLang="ko-KR" sz="2200" b="0" i="1" smtClean="0">
                            <a:latin typeface="Cambria Math" panose="02040503050406030204" pitchFamily="18" charset="0"/>
                          </a:rPr>
                          <m:t>𝑛</m:t>
                        </m:r>
                      </m:e>
                    </m:rad>
                  </m:oMath>
                </a14:m>
                <a:endParaRPr lang="en-US" altLang="ko-KR" sz="2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14:m>
                  <m:oMath xmlns:m="http://schemas.openxmlformats.org/officeDocument/2006/math">
                    <m:r>
                      <a:rPr lang="en-US" altLang="ko-KR" sz="2200" b="0" i="1" smtClean="0">
                        <a:latin typeface="Cambria Math" panose="02040503050406030204" pitchFamily="18" charset="0"/>
                      </a:rPr>
                      <m:t>𝑛</m:t>
                    </m:r>
                    <m:r>
                      <a:rPr lang="en-US" altLang="ko-KR" sz="2200" b="0" i="1" smtClean="0">
                        <a:latin typeface="Cambria Math" panose="02040503050406030204" pitchFamily="18" charset="0"/>
                      </a:rPr>
                      <m:t>=</m:t>
                    </m:r>
                    <m:r>
                      <m:rPr>
                        <m:sty m:val="p"/>
                      </m:rPr>
                      <a:rPr lang="en-US" altLang="ko-KR" sz="2200" b="0" i="0" smtClean="0">
                        <a:latin typeface="Cambria Math" panose="02040503050406030204" pitchFamily="18" charset="0"/>
                      </a:rPr>
                      <m:t>actual</m:t>
                    </m:r>
                    <m:r>
                      <a:rPr lang="en-US" altLang="ko-KR" sz="2200" b="0" i="0" smtClean="0">
                        <a:latin typeface="Cambria Math" panose="02040503050406030204" pitchFamily="18" charset="0"/>
                      </a:rPr>
                      <m:t> </m:t>
                    </m:r>
                    <m:r>
                      <m:rPr>
                        <m:sty m:val="p"/>
                      </m:rPr>
                      <a:rPr lang="en-US" altLang="ko-KR" sz="2200" b="0" i="0" smtClean="0">
                        <a:latin typeface="Cambria Math" panose="02040503050406030204" pitchFamily="18" charset="0"/>
                      </a:rPr>
                      <m:t>sample</m:t>
                    </m:r>
                    <m:r>
                      <a:rPr lang="en-US" altLang="ko-KR" sz="2200" b="0" i="0" smtClean="0">
                        <a:latin typeface="Cambria Math" panose="02040503050406030204" pitchFamily="18" charset="0"/>
                      </a:rPr>
                      <m:t> </m:t>
                    </m:r>
                    <m:r>
                      <m:rPr>
                        <m:sty m:val="p"/>
                      </m:rPr>
                      <a:rPr lang="en-US" altLang="ko-KR" sz="2200" b="0" i="0" smtClean="0">
                        <a:latin typeface="Cambria Math" panose="02040503050406030204" pitchFamily="18" charset="0"/>
                      </a:rPr>
                      <m:t>size</m:t>
                    </m:r>
                  </m:oMath>
                </a14:m>
                <a:endParaRPr lang="en-US" altLang="ko-KR" sz="2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14:m>
                  <m:oMath xmlns:m="http://schemas.openxmlformats.org/officeDocument/2006/math">
                    <m:sSup>
                      <m:sSupPr>
                        <m:ctrlPr>
                          <a:rPr lang="en-US" altLang="ko-KR" sz="2200" b="0" i="1" smtClean="0">
                            <a:latin typeface="Cambria Math" panose="02040503050406030204" pitchFamily="18" charset="0"/>
                          </a:rPr>
                        </m:ctrlPr>
                      </m:sSupPr>
                      <m:e>
                        <m:r>
                          <a:rPr lang="en-US" altLang="ko-KR" sz="2200" b="0" i="1" smtClean="0">
                            <a:latin typeface="Cambria Math" panose="02040503050406030204" pitchFamily="18" charset="0"/>
                          </a:rPr>
                          <m:t>𝑛</m:t>
                        </m:r>
                      </m:e>
                      <m:sup>
                        <m:r>
                          <a:rPr lang="en-US" altLang="ko-KR" sz="2200" b="0" i="1" smtClean="0">
                            <a:latin typeface="Cambria Math" panose="02040503050406030204" pitchFamily="18" charset="0"/>
                          </a:rPr>
                          <m:t>∗</m:t>
                        </m:r>
                      </m:sup>
                    </m:sSup>
                  </m:oMath>
                </a14:m>
                <a:r>
                  <a:rPr lang="en-US" altLang="ko-KR" sz="2200"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altLang="ko-KR" sz="2200" b="0" i="1" smtClean="0">
                            <a:latin typeface="Cambria Math" panose="02040503050406030204" pitchFamily="18" charset="0"/>
                          </a:rPr>
                        </m:ctrlPr>
                      </m:sSupPr>
                      <m:e>
                        <m:r>
                          <a:rPr lang="en-US" altLang="ko-KR" sz="2200" b="0" i="1" smtClean="0">
                            <a:latin typeface="Cambria Math" panose="02040503050406030204" pitchFamily="18" charset="0"/>
                          </a:rPr>
                          <m:t>𝑛</m:t>
                        </m:r>
                      </m:e>
                      <m:sup>
                        <m:r>
                          <a:rPr lang="en-US" altLang="ko-KR" sz="2200" b="0" i="1" smtClean="0">
                            <a:latin typeface="Cambria Math" panose="02040503050406030204" pitchFamily="18" charset="0"/>
                          </a:rPr>
                          <m:t>∗∗</m:t>
                        </m:r>
                      </m:sup>
                    </m:sSup>
                    <m:r>
                      <a:rPr lang="en-US" altLang="ko-KR" sz="2200" b="0" i="1" smtClean="0">
                        <a:latin typeface="Cambria Math" panose="02040503050406030204" pitchFamily="18" charset="0"/>
                      </a:rPr>
                      <m:t> </m:t>
                    </m:r>
                  </m:oMath>
                </a14:m>
                <a:r>
                  <a:rPr lang="en-US" altLang="ko-KR" sz="2200" dirty="0">
                    <a:latin typeface="Times New Roman" panose="02020603050405020304" pitchFamily="18" charset="0"/>
                    <a:cs typeface="Times New Roman" panose="02020603050405020304" pitchFamily="18" charset="0"/>
                  </a:rPr>
                  <a:t> are “hypothetical” sample sizes resulting in |t| value of 2 </a:t>
                </a:r>
                <a:endParaRPr lang="ko-KR" altLang="en-US" sz="2200" dirty="0">
                  <a:latin typeface="Times New Roman" panose="02020603050405020304" pitchFamily="18" charset="0"/>
                  <a:cs typeface="Times New Roman" panose="02020603050405020304" pitchFamily="18" charset="0"/>
                </a:endParaRPr>
              </a:p>
              <a:p>
                <a:pPr lvl="0" algn="l" eaLnBrk="0" fontAlgn="b" latinLnBrk="0" hangingPunct="0">
                  <a:lnSpc>
                    <a:spcPct val="100000"/>
                  </a:lnSpc>
                  <a:spcBef>
                    <a:spcPct val="0"/>
                  </a:spcBef>
                  <a:spcAft>
                    <a:spcPct val="0"/>
                  </a:spcAft>
                </a:pPr>
                <a:r>
                  <a:rPr lang="en-US" altLang="ko-KR" sz="2200" dirty="0">
                    <a:latin typeface="Times New Roman" panose="02020603050405020304" pitchFamily="18" charset="0"/>
                    <a:cs typeface="Times New Roman" panose="02020603050405020304" pitchFamily="18" charset="0"/>
                  </a:rPr>
                  <a:t>where</a:t>
                </a:r>
              </a:p>
              <a:p>
                <a:pPr marL="800100" lvl="1" indent="-342900" algn="l" eaLnBrk="0" fontAlgn="b" latinLnBrk="0" hangingPunct="0">
                  <a:lnSpc>
                    <a:spcPct val="100000"/>
                  </a:lnSpc>
                  <a:spcBef>
                    <a:spcPct val="0"/>
                  </a:spcBef>
                  <a:spcAft>
                    <a:spcPct val="0"/>
                  </a:spcAft>
                  <a:buFont typeface="Arial" panose="020B0604020202020204" pitchFamily="34" charset="0"/>
                  <a:buChar char="•"/>
                </a:pPr>
                <a14:m>
                  <m:oMath xmlns:m="http://schemas.openxmlformats.org/officeDocument/2006/math">
                    <m:sSup>
                      <m:sSupPr>
                        <m:ctrlPr>
                          <a:rPr lang="en-US" altLang="ko-KR" sz="2200" i="1">
                            <a:latin typeface="Cambria Math" panose="02040503050406030204" pitchFamily="18" charset="0"/>
                          </a:rPr>
                        </m:ctrlPr>
                      </m:sSupPr>
                      <m:e>
                        <m:r>
                          <a:rPr lang="en-US" altLang="ko-KR" sz="2200" i="1">
                            <a:latin typeface="Cambria Math" panose="02040503050406030204" pitchFamily="18" charset="0"/>
                          </a:rPr>
                          <m:t>𝑛</m:t>
                        </m:r>
                      </m:e>
                      <m:sup>
                        <m:r>
                          <a:rPr lang="en-US" altLang="ko-KR" sz="2200" i="1">
                            <a:latin typeface="Cambria Math" panose="02040503050406030204" pitchFamily="18" charset="0"/>
                          </a:rPr>
                          <m:t>∗</m:t>
                        </m:r>
                      </m:sup>
                    </m:sSup>
                  </m:oMath>
                </a14:m>
                <a:r>
                  <a:rPr lang="en-US" altLang="ko-KR" sz="2200" dirty="0">
                    <a:latin typeface="Times New Roman" panose="02020603050405020304" pitchFamily="18" charset="0"/>
                    <a:cs typeface="Times New Roman" panose="02020603050405020304" pitchFamily="18" charset="0"/>
                  </a:rPr>
                  <a:t> is obtained from the proportionality relation ‘ </a:t>
                </a:r>
                <a14:m>
                  <m:oMath xmlns:m="http://schemas.openxmlformats.org/officeDocument/2006/math">
                    <m:r>
                      <a:rPr lang="en-US" altLang="ko-KR" sz="2200" b="0" i="1" smtClean="0">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𝑡</m:t>
                    </m:r>
                    <m:r>
                      <a:rPr lang="en-US" altLang="ko-KR" sz="2200" b="0" i="1" smtClean="0">
                        <a:latin typeface="Cambria Math" panose="02040503050406030204" pitchFamily="18" charset="0"/>
                        <a:cs typeface="Times New Roman" panose="02020603050405020304" pitchFamily="18" charset="0"/>
                      </a:rPr>
                      <m:t>|:2=</m:t>
                    </m:r>
                    <m:rad>
                      <m:radPr>
                        <m:degHide m:val="on"/>
                        <m:ctrlPr>
                          <a:rPr lang="en-US" altLang="ko-KR" sz="2200" b="0" i="1" smtClean="0">
                            <a:latin typeface="Cambria Math" panose="02040503050406030204" pitchFamily="18" charset="0"/>
                            <a:cs typeface="Times New Roman" panose="02020603050405020304" pitchFamily="18" charset="0"/>
                          </a:rPr>
                        </m:ctrlPr>
                      </m:radPr>
                      <m:deg/>
                      <m:e>
                        <m:r>
                          <a:rPr lang="en-US" altLang="ko-KR" sz="2200" b="0" i="1" smtClean="0">
                            <a:latin typeface="Cambria Math" panose="02040503050406030204" pitchFamily="18" charset="0"/>
                            <a:cs typeface="Times New Roman" panose="02020603050405020304" pitchFamily="18" charset="0"/>
                          </a:rPr>
                          <m:t>𝑛</m:t>
                        </m:r>
                      </m:e>
                    </m:rad>
                    <m:r>
                      <a:rPr lang="en-US" altLang="ko-KR" sz="2200" b="0" i="1" smtClean="0">
                        <a:latin typeface="Cambria Math" panose="02040503050406030204" pitchFamily="18" charset="0"/>
                        <a:cs typeface="Times New Roman" panose="02020603050405020304" pitchFamily="18" charset="0"/>
                      </a:rPr>
                      <m:t>:</m:t>
                    </m:r>
                    <m:rad>
                      <m:radPr>
                        <m:degHide m:val="on"/>
                        <m:ctrlPr>
                          <a:rPr lang="en-US" altLang="ko-KR" sz="2200" b="0" i="1" smtClean="0">
                            <a:latin typeface="Cambria Math" panose="02040503050406030204" pitchFamily="18" charset="0"/>
                            <a:cs typeface="Times New Roman" panose="02020603050405020304" pitchFamily="18" charset="0"/>
                          </a:rPr>
                        </m:ctrlPr>
                      </m:radPr>
                      <m:deg/>
                      <m:e>
                        <m:sSup>
                          <m:sSupPr>
                            <m:ctrlPr>
                              <a:rPr lang="en-US" altLang="ko-KR" sz="2200" b="0" i="1" smtClean="0">
                                <a:latin typeface="Cambria Math" panose="02040503050406030204" pitchFamily="18" charset="0"/>
                                <a:cs typeface="Times New Roman" panose="02020603050405020304" pitchFamily="18" charset="0"/>
                              </a:rPr>
                            </m:ctrlPr>
                          </m:sSupPr>
                          <m:e>
                            <m:r>
                              <a:rPr lang="en-US" altLang="ko-KR" sz="2200" b="0" i="1" smtClean="0">
                                <a:latin typeface="Cambria Math" panose="02040503050406030204" pitchFamily="18" charset="0"/>
                                <a:cs typeface="Times New Roman" panose="02020603050405020304" pitchFamily="18" charset="0"/>
                              </a:rPr>
                              <m:t>𝑛</m:t>
                            </m:r>
                          </m:e>
                          <m:sup>
                            <m:r>
                              <a:rPr lang="en-US" altLang="ko-KR" sz="2200" b="0" i="1" smtClean="0">
                                <a:latin typeface="Cambria Math" panose="02040503050406030204" pitchFamily="18" charset="0"/>
                                <a:cs typeface="Times New Roman" panose="02020603050405020304" pitchFamily="18" charset="0"/>
                              </a:rPr>
                              <m:t>∗</m:t>
                            </m:r>
                          </m:sup>
                        </m:sSup>
                      </m:e>
                    </m:rad>
                  </m:oMath>
                </a14:m>
                <a:r>
                  <a:rPr lang="en-US" altLang="ko-KR" sz="2200" dirty="0">
                    <a:latin typeface="Times New Roman" panose="02020603050405020304" pitchFamily="18" charset="0"/>
                    <a:cs typeface="Times New Roman" panose="02020603050405020304" pitchFamily="18" charset="0"/>
                  </a:rPr>
                  <a:t> ’</a:t>
                </a:r>
              </a:p>
              <a:p>
                <a:pPr marL="800100" lvl="1" indent="-342900" algn="l" eaLnBrk="0" fontAlgn="b" latinLnBrk="0" hangingPunct="0">
                  <a:lnSpc>
                    <a:spcPct val="100000"/>
                  </a:lnSpc>
                  <a:spcBef>
                    <a:spcPct val="0"/>
                  </a:spcBef>
                  <a:spcAft>
                    <a:spcPct val="0"/>
                  </a:spcAft>
                  <a:buFont typeface="Arial" panose="020B0604020202020204" pitchFamily="34" charset="0"/>
                  <a:buChar char="•"/>
                </a:pPr>
                <a14:m>
                  <m:oMath xmlns:m="http://schemas.openxmlformats.org/officeDocument/2006/math">
                    <m:sSup>
                      <m:sSupPr>
                        <m:ctrlPr>
                          <a:rPr lang="en-US" altLang="ko-KR" sz="2200" i="1">
                            <a:latin typeface="Cambria Math" panose="02040503050406030204" pitchFamily="18" charset="0"/>
                          </a:rPr>
                        </m:ctrlPr>
                      </m:sSupPr>
                      <m:e>
                        <m:r>
                          <a:rPr lang="en-US" altLang="ko-KR" sz="2200" i="1">
                            <a:latin typeface="Cambria Math" panose="02040503050406030204" pitchFamily="18" charset="0"/>
                          </a:rPr>
                          <m:t>𝑛</m:t>
                        </m:r>
                      </m:e>
                      <m:sup>
                        <m:r>
                          <a:rPr lang="en-US" altLang="ko-KR" sz="2200" i="1">
                            <a:latin typeface="Cambria Math" panose="02040503050406030204" pitchFamily="18" charset="0"/>
                          </a:rPr>
                          <m:t>∗∗</m:t>
                        </m:r>
                      </m:sup>
                    </m:sSup>
                  </m:oMath>
                </a14:m>
                <a:r>
                  <a:rPr lang="en-US" altLang="ko-KR" sz="2200" dirty="0">
                    <a:latin typeface="Times New Roman" panose="02020603050405020304" pitchFamily="18" charset="0"/>
                    <a:cs typeface="Times New Roman" panose="02020603050405020304" pitchFamily="18" charset="0"/>
                  </a:rPr>
                  <a:t> is empirically determined as the Bootstrap sample size such that median </a:t>
                </a:r>
                <a14:m>
                  <m:oMath xmlns:m="http://schemas.openxmlformats.org/officeDocument/2006/math">
                    <m:r>
                      <a:rPr lang="en-US" altLang="ko-KR" sz="2200" b="0" i="1" smtClean="0">
                        <a:latin typeface="Cambria Math" panose="02040503050406030204" pitchFamily="18" charset="0"/>
                        <a:cs typeface="Times New Roman" panose="02020603050405020304" pitchFamily="18" charset="0"/>
                      </a:rPr>
                      <m:t>|</m:t>
                    </m:r>
                    <m:sSup>
                      <m:sSupPr>
                        <m:ctrlPr>
                          <a:rPr lang="en-US" altLang="ko-KR" sz="2200" i="1">
                            <a:latin typeface="Cambria Math" panose="02040503050406030204" pitchFamily="18" charset="0"/>
                            <a:cs typeface="Times New Roman" panose="02020603050405020304" pitchFamily="18" charset="0"/>
                          </a:rPr>
                        </m:ctrlPr>
                      </m:sSupPr>
                      <m:e>
                        <m:r>
                          <a:rPr lang="en-US" altLang="ko-KR" sz="2200" i="1">
                            <a:latin typeface="Cambria Math" panose="02040503050406030204" pitchFamily="18" charset="0"/>
                            <a:cs typeface="Times New Roman" panose="02020603050405020304" pitchFamily="18" charset="0"/>
                          </a:rPr>
                          <m:t>𝑡</m:t>
                        </m:r>
                      </m:e>
                      <m:sup>
                        <m:r>
                          <a:rPr lang="en-US" altLang="ko-KR" sz="2200" i="1">
                            <a:latin typeface="Cambria Math" panose="02040503050406030204" pitchFamily="18" charset="0"/>
                            <a:cs typeface="Times New Roman" panose="02020603050405020304" pitchFamily="18" charset="0"/>
                          </a:rPr>
                          <m:t>𝑏</m:t>
                        </m:r>
                      </m:sup>
                    </m:sSup>
                    <m:r>
                      <a:rPr lang="en-US" altLang="ko-KR" sz="2200" b="0" i="1" smtClean="0">
                        <a:latin typeface="Cambria Math" panose="02040503050406030204" pitchFamily="18" charset="0"/>
                        <a:cs typeface="Times New Roman" panose="02020603050405020304" pitchFamily="18" charset="0"/>
                      </a:rPr>
                      <m:t>|=2</m:t>
                    </m:r>
                  </m:oMath>
                </a14:m>
                <a:r>
                  <a:rPr lang="en-US" altLang="ko-KR" sz="2200" dirty="0">
                    <a:latin typeface="Times New Roman" panose="02020603050405020304" pitchFamily="18" charset="0"/>
                    <a:cs typeface="Times New Roman" panose="02020603050405020304" pitchFamily="18" charset="0"/>
                  </a:rPr>
                  <a:t> where </a:t>
                </a:r>
                <a14:m>
                  <m:oMath xmlns:m="http://schemas.openxmlformats.org/officeDocument/2006/math">
                    <m:sSup>
                      <m:sSupPr>
                        <m:ctrlPr>
                          <a:rPr lang="en-US" altLang="ko-KR" sz="2200" i="1">
                            <a:latin typeface="Cambria Math" panose="02040503050406030204" pitchFamily="18" charset="0"/>
                            <a:cs typeface="Times New Roman" panose="02020603050405020304" pitchFamily="18" charset="0"/>
                          </a:rPr>
                        </m:ctrlPr>
                      </m:sSupPr>
                      <m:e>
                        <m:r>
                          <a:rPr lang="en-US" altLang="ko-KR" sz="2200" i="1">
                            <a:latin typeface="Cambria Math" panose="02040503050406030204" pitchFamily="18" charset="0"/>
                            <a:cs typeface="Times New Roman" panose="02020603050405020304" pitchFamily="18" charset="0"/>
                          </a:rPr>
                          <m:t>𝑡</m:t>
                        </m:r>
                      </m:e>
                      <m:sup>
                        <m:r>
                          <a:rPr lang="en-US" altLang="ko-KR" sz="2200" i="1">
                            <a:latin typeface="Cambria Math" panose="02040503050406030204" pitchFamily="18" charset="0"/>
                            <a:cs typeface="Times New Roman" panose="02020603050405020304" pitchFamily="18" charset="0"/>
                          </a:rPr>
                          <m:t>𝑏</m:t>
                        </m:r>
                      </m:sup>
                    </m:sSup>
                  </m:oMath>
                </a14:m>
                <a:r>
                  <a:rPr lang="en-US" altLang="ko-KR" sz="2200" dirty="0">
                    <a:latin typeface="Times New Roman" panose="02020603050405020304" pitchFamily="18" charset="0"/>
                    <a:cs typeface="Times New Roman" panose="02020603050405020304" pitchFamily="18" charset="0"/>
                  </a:rPr>
                  <a:t> is the Bootstrapped t-value from a Bootstrap sample of size </a:t>
                </a:r>
                <a14:m>
                  <m:oMath xmlns:m="http://schemas.openxmlformats.org/officeDocument/2006/math">
                    <m:sSup>
                      <m:sSupPr>
                        <m:ctrlPr>
                          <a:rPr lang="en-US" altLang="ko-KR" sz="2200" b="0" i="1" smtClean="0">
                            <a:latin typeface="Cambria Math" panose="02040503050406030204" pitchFamily="18" charset="0"/>
                            <a:cs typeface="Times New Roman" panose="02020603050405020304" pitchFamily="18" charset="0"/>
                          </a:rPr>
                        </m:ctrlPr>
                      </m:sSupPr>
                      <m:e>
                        <m:r>
                          <a:rPr lang="en-US" altLang="ko-KR" sz="2200" b="0" i="1" smtClean="0">
                            <a:latin typeface="Cambria Math" panose="02040503050406030204" pitchFamily="18" charset="0"/>
                            <a:cs typeface="Times New Roman" panose="02020603050405020304" pitchFamily="18" charset="0"/>
                          </a:rPr>
                          <m:t>𝑛</m:t>
                        </m:r>
                      </m:e>
                      <m:sup>
                        <m:r>
                          <a:rPr lang="en-US" altLang="ko-KR" sz="2200" b="0" i="1" smtClean="0">
                            <a:latin typeface="Cambria Math" panose="02040503050406030204" pitchFamily="18" charset="0"/>
                            <a:cs typeface="Times New Roman" panose="02020603050405020304" pitchFamily="18" charset="0"/>
                          </a:rPr>
                          <m:t>∗∗</m:t>
                        </m:r>
                      </m:sup>
                    </m:sSup>
                  </m:oMath>
                </a14:m>
                <a:endParaRPr lang="ko-KR" altLang="ko-KR" sz="2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ko-KR" altLang="en-US" sz="2200" dirty="0">
                  <a:latin typeface="Times New Roman" panose="02020603050405020304" pitchFamily="18" charset="0"/>
                  <a:cs typeface="Times New Roman" panose="02020603050405020304" pitchFamily="18" charset="0"/>
                </a:endParaRP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930563" y="1493273"/>
                <a:ext cx="10633363" cy="4642364"/>
              </a:xfrm>
              <a:prstGeom prst="rect">
                <a:avLst/>
              </a:prstGeom>
              <a:blipFill>
                <a:blip r:embed="rId3"/>
                <a:stretch>
                  <a:fillRect l="-745"/>
                </a:stretch>
              </a:blipFill>
            </p:spPr>
            <p:txBody>
              <a:bodyPr/>
              <a:lstStyle/>
              <a:p>
                <a:r>
                  <a:rPr lang="ko-KR" altLang="en-US">
                    <a:noFill/>
                  </a:rPr>
                  <a:t> </a:t>
                </a:r>
              </a:p>
            </p:txBody>
          </p:sp>
        </mc:Fallback>
      </mc:AlternateContent>
      <p:sp>
        <p:nvSpPr>
          <p:cNvPr id="2" name="AutoShape 2" descr="data:image/png;base64,iVBORw0KGgoAAAANSUhEUgAAASYAAAByCAMAAADJcoy9AAAAllBMVEX///8AAAD//9/f//9InN/fnEicSAD/35wAdL//v3QASJyc3/+//////790v/8AAEi/dAB0AAAAAHRIAABISJx0nN90SJxIAHS/dHScSEjfnHTf/7+/nJycv5ycv/90dHSc399IAEicnL90AEhISABIdHRIdL8ASHR0SADf35x0AHTfnJycnN9InJycnEi/35x0nJycSHRm0rvOAAAGTUlEQVR4nO1ci3bbNgyVVNGS4tiR47Vbl63p2rVb23WP//+5kQQpQbJF8SXHtHDPaRNbhmNdkyAAgjfLCAQCgUAgXBOKTf6wvbhpcvh5m7V3ry5tmiKqH+9fwPT6sTvkEiU8rH6wHhIjSxfTFNGKG2V5LR805cyrJy3dTNMDE7632EgPvHvjMiKwpaNpcig2j8KntPme//+Ti3sZWLqZpofdQUwaGBNsn1WvvSwdTdNDI31wk/PlvOUO2SH6QZaupulBOhiWP7rPGX/L9MDDZ7yqX8QyQVTHWv67pGWCEA5GLVlGsLxD6WZ5lXDNQVtwMHv3v+RveQVwzEF3B/Fin7njb3klcMlB4TZh7vB5VVZHNRZZPTMysSUyTaei4pCD8puSngYSM5GV/QK28gnTyBxa9qbpVFTsc1ARFMq4pzoKz8z5ZdrVMJhMUyNzZDkwTaOi4p+DFm9/7fINTZPlyMSmaVRUAnJQNF2YY2EFmSZRUQnIQYu3vfMFmqxHJjK9TEVlFLHBumuPkBwUzxagyXpkItPwiopKg/LcEGwMaWry3IIm8b5leAzD0GyRNNmPzN40SkUFSGjPp9XVu3MGVqOp+m3L15wgmkRtW95sddyLr6e2H5nalFvGqagATfzbP3NHxeZM4G9JU3v39ObpYEwcTrOy60UXtZ7ePOfOm6ZiU99UkXVAU6u8FM+1m/zhd/ielc/W14Cm3cGciVfH5zRT0Al0ZXZOQct/5QwJ//vpc3P3qhGjSflsdc2WpsbLLeWLwo8ggHbh3MtJAmTZHcrJmaQJnu6v2U26Fsr2OgFVseEwD03LN8nPqW8dVieovWOa+mtWNMEeR5eAdjuM6eShIwyiIj6Kng4TNOlrVjSJJVz+VAko66fgQnnowvUSTJOo/O0maOquWdHE1EfWCSimaZk8dOFximiSQfMETf01y7hJQX10RNNyeeiS9ZIBTaWBptKHJp2A9jQtmIcuWS/RjQkZLPIiHK/eqeWcc1N80IucvgahwFxAMPrkPU2uQWc7vQqOG3WWG6ewzuk75iHSw/tN/sef+jkRJ4hqIGdSXbv7wh9KN2VFk05AO5oc89DGHCwMGnWS7UDpcleZt/rloY2JpkGjzk0lR64w0TRo1Ln1DhQzTDThRp2b70Axw0QTbtRZOUw0ralRZwYGmlbVqDMDA02ratSZQUfTjTXqRIZhNCXdqBMZ0zThRh3Uu5JOB0pMTNM0aNTpe1eSrfwFgU0V1YeNOrgBJZEOlIgQeff5JX/UqIMbUBLpQHkR4ImWRAfKiwD3riRbUVkeeJ6tuqJiBupdWXdFxQTcu7LyigqBQCAQCAQCgUAgEAgEAoFAIBCuBVE2+m9fPDTKRv8qxEOjbPTfvnio10Z/gAJoouKhnhv9AQqgKYqH+m70ByiALigeatnb6K584bnRH6AA6msqGoYftub9di+aLJQvfDf6AxRAPU3lV657zvxhr3yBFEG8N/oDFEA9TZnq6AyjyUn5IlwRJOBggacpnIEP9PhuyhcWiiAIZw7gBxws8DVVxO7+0m8iHoJaAxwzBFkGdR660acTA5QvwhVBAg4W+Jp2TUGZnA3yrvh9fv+45b/9Xcu5LMkSL3wWj6WwQ4DyRbgiiPXBgohnEmRcCp+7lQf3JC8gcqHvVZ+ur9X1IOULP0UQjICDBQGmTDUN60C+VsuBCsQQTeLd9ZD1Vr5o3Ra30xERoAAaJh7aSp60CEVmpAn+kr/yhVIEQQcndl/vh+opM7Gxv3bolOl8ReXbPZjz+5QqA3Y0BShf6C+jOzix+7gdq6cY83Z/7dBJ0/mKijq8wPqFqvgwM+nKIOULrQjSHZwQHnGsntJMzwp/7VCT6VxFhSldDjhQLD333kiTeDaG8oU+OCFLGWP1FNwHb0Yk7dA5I6bolSdjjkqdCBYjmR7K9VzT1LMQQfkCC6ecqKe01mtRHO3QOaNv9ygiEL+qXOvxH8FZLQQl8n9B0oLlz3mvvBCqfNEJp5RZdqqewmxvNY52aMyKStwjkJ1wypAmFaBb0xRHOzTm0Y24NA2EU07UU6wnXRTt0KhHN2LS1OdI4js9UU+xdeERtEMjH92QLmyJ7ZpzA8cQEKwVPLwcP5XIttBlUfw3IoVnLy/zSQgEAoFAIBAIzvgfpUJh/xmdvI0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TextBox 4"/>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Backgrounds</a:t>
            </a:r>
            <a:endParaRPr lang="ko-KR" altLang="en-US" sz="3600" b="1" dirty="0">
              <a:latin typeface="Times New Roman" panose="02020603050405020304" pitchFamily="18" charset="0"/>
              <a:cs typeface="Times New Roman" panose="02020603050405020304" pitchFamily="18" charset="0"/>
            </a:endParaRPr>
          </a:p>
        </p:txBody>
      </p:sp>
      <p:sp>
        <p:nvSpPr>
          <p:cNvPr id="6"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511</a:t>
            </a:fld>
            <a:endParaRPr lang="ko-KR" altLang="en-US" dirty="0"/>
          </a:p>
        </p:txBody>
      </p:sp>
    </p:spTree>
    <p:extLst>
      <p:ext uri="{BB962C8B-B14F-4D97-AF65-F5344CB8AC3E}">
        <p14:creationId xmlns:p14="http://schemas.microsoft.com/office/powerpoint/2010/main" val="2485172579"/>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939441" y="1522058"/>
                <a:ext cx="10633363" cy="464236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2000" b="1" dirty="0">
                    <a:latin typeface="Times New Roman" panose="02020603050405020304" pitchFamily="18" charset="0"/>
                    <a:cs typeface="Times New Roman" panose="02020603050405020304" pitchFamily="18" charset="0"/>
                  </a:rPr>
                  <a:t>c.f. Berger and </a:t>
                </a:r>
                <a:r>
                  <a:rPr lang="en-US" altLang="ko-KR" sz="2000" b="1" dirty="0" err="1">
                    <a:latin typeface="Times New Roman" panose="02020603050405020304" pitchFamily="18" charset="0"/>
                    <a:cs typeface="Times New Roman" panose="02020603050405020304" pitchFamily="18" charset="0"/>
                  </a:rPr>
                  <a:t>Sellke</a:t>
                </a:r>
                <a:r>
                  <a:rPr lang="en-US" altLang="ko-KR" sz="2000" b="1" dirty="0">
                    <a:latin typeface="Times New Roman" panose="02020603050405020304" pitchFamily="18" charset="0"/>
                    <a:cs typeface="Times New Roman" panose="02020603050405020304" pitchFamily="18" charset="0"/>
                  </a:rPr>
                  <a:t> (JASA, 1987), “Testing a point null hypothesis: The irreconcilability  of </a:t>
                </a:r>
              </a:p>
              <a:p>
                <a:pPr algn="just"/>
                <a:r>
                  <a:rPr lang="en-US" altLang="ko-KR" sz="2000" b="1" dirty="0">
                    <a:latin typeface="Times New Roman" panose="02020603050405020304" pitchFamily="18" charset="0"/>
                    <a:cs typeface="Times New Roman" panose="02020603050405020304" pitchFamily="18" charset="0"/>
                  </a:rPr>
                  <a:t>p-values and evidence” </a:t>
                </a:r>
              </a:p>
              <a:p>
                <a:pPr algn="just"/>
                <a:endParaRPr lang="en-US" altLang="ko-KR" sz="1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Conflict between p (or t) and Bayesian posterior of </a:t>
                </a:r>
                <a14:m>
                  <m:oMath xmlns:m="http://schemas.openxmlformats.org/officeDocument/2006/math">
                    <m:sSub>
                      <m:sSubPr>
                        <m:ctrlPr>
                          <a:rPr lang="en-US" altLang="ko-KR" sz="2000" b="0" i="1" smtClean="0">
                            <a:latin typeface="Cambria Math" panose="02040503050406030204" pitchFamily="18" charset="0"/>
                            <a:cs typeface="Times New Roman" panose="02020603050405020304" pitchFamily="18" charset="0"/>
                          </a:rPr>
                        </m:ctrlPr>
                      </m:sSubPr>
                      <m:e>
                        <m:r>
                          <a:rPr lang="en-US" altLang="ko-KR" sz="2000" b="0" i="1" smtClean="0">
                            <a:latin typeface="Cambria Math" panose="02040503050406030204" pitchFamily="18" charset="0"/>
                            <a:cs typeface="Times New Roman" panose="02020603050405020304" pitchFamily="18" charset="0"/>
                          </a:rPr>
                          <m:t>𝐻</m:t>
                        </m:r>
                      </m:e>
                      <m:sub>
                        <m:r>
                          <a:rPr lang="en-US" altLang="ko-KR" sz="2000" b="0" i="1" smtClean="0">
                            <a:latin typeface="Cambria Math" panose="02040503050406030204" pitchFamily="18" charset="0"/>
                            <a:cs typeface="Times New Roman" panose="02020603050405020304" pitchFamily="18" charset="0"/>
                          </a:rPr>
                          <m:t>0</m:t>
                        </m:r>
                      </m:sub>
                    </m:sSub>
                  </m:oMath>
                </a14:m>
                <a:r>
                  <a:rPr lang="en-US" altLang="ko-KR" sz="2000" dirty="0">
                    <a:latin typeface="Times New Roman" panose="02020603050405020304" pitchFamily="18" charset="0"/>
                    <a:cs typeface="Times New Roman" panose="02020603050405020304" pitchFamily="18" charset="0"/>
                  </a:rPr>
                  <a:t> for a given sample size</a:t>
                </a: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Fiercer conflict as n increases</a:t>
                </a: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In general, posterior probability of </a:t>
                </a:r>
                <a14:m>
                  <m:oMath xmlns:m="http://schemas.openxmlformats.org/officeDocument/2006/math">
                    <m:sSub>
                      <m:sSubPr>
                        <m:ctrlPr>
                          <a:rPr lang="en-US" altLang="ko-KR" sz="2000" b="0" i="1" smtClean="0">
                            <a:latin typeface="Cambria Math" panose="02040503050406030204" pitchFamily="18" charset="0"/>
                            <a:cs typeface="Times New Roman" panose="02020603050405020304" pitchFamily="18" charset="0"/>
                          </a:rPr>
                        </m:ctrlPr>
                      </m:sSubPr>
                      <m:e>
                        <m:r>
                          <a:rPr lang="en-US" altLang="ko-KR" sz="2000" b="0" i="1" smtClean="0">
                            <a:latin typeface="Cambria Math" panose="02040503050406030204" pitchFamily="18" charset="0"/>
                            <a:cs typeface="Times New Roman" panose="02020603050405020304" pitchFamily="18" charset="0"/>
                          </a:rPr>
                          <m:t>𝐻</m:t>
                        </m:r>
                      </m:e>
                      <m:sub>
                        <m:r>
                          <a:rPr lang="en-US" altLang="ko-KR" sz="2000" b="0" i="1" smtClean="0">
                            <a:latin typeface="Cambria Math" panose="02040503050406030204" pitchFamily="18" charset="0"/>
                            <a:cs typeface="Times New Roman" panose="02020603050405020304" pitchFamily="18" charset="0"/>
                          </a:rPr>
                          <m:t>0</m:t>
                        </m:r>
                      </m:sub>
                    </m:sSub>
                    <m:r>
                      <a:rPr lang="en-US" altLang="ko-KR" sz="2000" b="0" i="1" smtClean="0">
                        <a:latin typeface="Cambria Math" panose="02040503050406030204" pitchFamily="18" charset="0"/>
                        <a:cs typeface="Times New Roman" panose="02020603050405020304" pitchFamily="18" charset="0"/>
                      </a:rPr>
                      <m:t>≫</m:t>
                    </m:r>
                    <m:r>
                      <a:rPr lang="en-US" altLang="ko-KR" sz="2000" b="0" i="1" smtClean="0">
                        <a:latin typeface="Cambria Math" panose="02040503050406030204" pitchFamily="18" charset="0"/>
                        <a:cs typeface="Times New Roman" panose="02020603050405020304" pitchFamily="18" charset="0"/>
                      </a:rPr>
                      <m:t>𝑝</m:t>
                    </m:r>
                    <m:r>
                      <a:rPr lang="en-US" altLang="ko-KR" sz="2000" b="0" i="1" smtClean="0">
                        <a:latin typeface="Cambria Math" panose="02040503050406030204" pitchFamily="18" charset="0"/>
                        <a:cs typeface="Times New Roman" panose="02020603050405020304" pitchFamily="18" charset="0"/>
                      </a:rPr>
                      <m:t>−</m:t>
                    </m:r>
                    <m:r>
                      <a:rPr lang="en-US" altLang="ko-KR" sz="2000" b="0" i="1" smtClean="0">
                        <a:latin typeface="Cambria Math" panose="02040503050406030204" pitchFamily="18" charset="0"/>
                        <a:cs typeface="Times New Roman" panose="02020603050405020304" pitchFamily="18" charset="0"/>
                      </a:rPr>
                      <m:t>𝑣𝑎𝑙𝑢𝑒</m:t>
                    </m:r>
                  </m:oMath>
                </a14:m>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This conflict arises from whether conditioning on “observed data” or imagining “an event at least as extreme as the observed data”</a:t>
                </a:r>
              </a:p>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algn="just"/>
                <a:r>
                  <a:rPr lang="en-US" altLang="ko-KR" sz="2000" b="1" dirty="0">
                    <a:latin typeface="Times New Roman" panose="02020603050405020304" pitchFamily="18" charset="0"/>
                    <a:cs typeface="Times New Roman" panose="02020603050405020304" pitchFamily="18" charset="0"/>
                  </a:rPr>
                  <a:t>c.f. Lindley (</a:t>
                </a:r>
                <a:r>
                  <a:rPr lang="en-US" altLang="ko-KR" sz="2000" b="1" dirty="0" err="1">
                    <a:latin typeface="Times New Roman" panose="02020603050405020304" pitchFamily="18" charset="0"/>
                    <a:cs typeface="Times New Roman" panose="02020603050405020304" pitchFamily="18" charset="0"/>
                  </a:rPr>
                  <a:t>Biometrika</a:t>
                </a:r>
                <a:r>
                  <a:rPr lang="en-US" altLang="ko-KR" sz="2000" b="1" dirty="0">
                    <a:latin typeface="Times New Roman" panose="02020603050405020304" pitchFamily="18" charset="0"/>
                    <a:cs typeface="Times New Roman" panose="02020603050405020304" pitchFamily="18" charset="0"/>
                  </a:rPr>
                  <a:t>, 1957), “A statistical paradox”</a:t>
                </a:r>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For any given fixed </a:t>
                </a:r>
                <a14:m>
                  <m:oMath xmlns:m="http://schemas.openxmlformats.org/officeDocument/2006/math">
                    <m:r>
                      <a:rPr lang="en-US" altLang="ko-KR" sz="2000" i="1">
                        <a:latin typeface="Cambria Math" panose="02040503050406030204" pitchFamily="18" charset="0"/>
                        <a:cs typeface="Times New Roman" panose="02020603050405020304" pitchFamily="18" charset="0"/>
                      </a:rPr>
                      <m:t>𝑝</m:t>
                    </m:r>
                  </m:oMath>
                </a14:m>
                <a:r>
                  <a:rPr lang="en-US" altLang="ko-KR" sz="2000" dirty="0">
                    <a:latin typeface="Times New Roman" panose="02020603050405020304" pitchFamily="18" charset="0"/>
                    <a:cs typeface="Times New Roman" panose="02020603050405020304" pitchFamily="18" charset="0"/>
                  </a:rPr>
                  <a:t> (or fixed </a:t>
                </a:r>
                <a14:m>
                  <m:oMath xmlns:m="http://schemas.openxmlformats.org/officeDocument/2006/math">
                    <m:r>
                      <a:rPr lang="en-US" altLang="ko-KR" sz="2000" i="1">
                        <a:latin typeface="Cambria Math" panose="02040503050406030204" pitchFamily="18" charset="0"/>
                        <a:cs typeface="Times New Roman" panose="02020603050405020304" pitchFamily="18" charset="0"/>
                      </a:rPr>
                      <m:t>𝑡</m:t>
                    </m:r>
                  </m:oMath>
                </a14:m>
                <a:r>
                  <a:rPr lang="en-US" altLang="ko-KR" sz="2000" dirty="0">
                    <a:latin typeface="Times New Roman" panose="02020603050405020304" pitchFamily="18" charset="0"/>
                    <a:cs typeface="Times New Roman" panose="02020603050405020304" pitchFamily="18" charset="0"/>
                  </a:rPr>
                  <a:t>), posterior probability of </a:t>
                </a:r>
                <a14:m>
                  <m:oMath xmlns:m="http://schemas.openxmlformats.org/officeDocument/2006/math">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i="1">
                            <a:latin typeface="Cambria Math" panose="02040503050406030204" pitchFamily="18" charset="0"/>
                            <a:cs typeface="Times New Roman" panose="02020603050405020304" pitchFamily="18" charset="0"/>
                          </a:rPr>
                          <m:t>0</m:t>
                        </m:r>
                      </m:sub>
                    </m:sSub>
                  </m:oMath>
                </a14:m>
                <a:r>
                  <a:rPr lang="en-US" altLang="ko-KR" sz="2000" dirty="0">
                    <a:latin typeface="Times New Roman" panose="02020603050405020304" pitchFamily="18" charset="0"/>
                    <a:cs typeface="Times New Roman" panose="02020603050405020304" pitchFamily="18" charset="0"/>
                  </a:rPr>
                  <a:t> goes to 1 as n goes to infinity </a:t>
                </a:r>
                <a:endParaRPr lang="ko-KR"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ko-KR" altLang="en-US" sz="2000" dirty="0">
                  <a:latin typeface="Times New Roman" panose="02020603050405020304" pitchFamily="18" charset="0"/>
                  <a:cs typeface="Times New Roman" panose="02020603050405020304" pitchFamily="18" charset="0"/>
                </a:endParaRP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939441" y="1522058"/>
                <a:ext cx="10633363" cy="4642364"/>
              </a:xfrm>
              <a:prstGeom prst="rect">
                <a:avLst/>
              </a:prstGeom>
              <a:blipFill>
                <a:blip r:embed="rId3"/>
                <a:stretch>
                  <a:fillRect l="-573" t="-1445" r="-631"/>
                </a:stretch>
              </a:blipFill>
            </p:spPr>
            <p:txBody>
              <a:bodyPr/>
              <a:lstStyle/>
              <a:p>
                <a:r>
                  <a:rPr lang="ko-KR" altLang="en-US">
                    <a:noFill/>
                  </a:rPr>
                  <a:t> </a:t>
                </a:r>
              </a:p>
            </p:txBody>
          </p:sp>
        </mc:Fallback>
      </mc:AlternateContent>
      <p:sp>
        <p:nvSpPr>
          <p:cNvPr id="2" name="AutoShape 2" descr="data:image/png;base64,iVBORw0KGgoAAAANSUhEUgAAASYAAAByCAMAAADJcoy9AAAAllBMVEX///8AAAD//9/f//9InN/fnEicSAD/35wAdL//v3QASJyc3/+//////790v/8AAEi/dAB0AAAAAHRIAABISJx0nN90SJxIAHS/dHScSEjfnHTf/7+/nJycv5ycv/90dHSc399IAEicnL90AEhISABIdHRIdL8ASHR0SADf35x0AHTfnJycnN9InJycnEi/35x0nJycSHRm0rvOAAAGTUlEQVR4nO1ci3bbNgyVVNGS4tiR47Vbl63p2rVb23WP//+5kQQpQbJF8SXHtHDPaRNbhmNdkyAAgjfLCAQCgUAgXBOKTf6wvbhpcvh5m7V3ry5tmiKqH+9fwPT6sTvkEiU8rH6wHhIjSxfTFNGKG2V5LR805cyrJy3dTNMDE7632EgPvHvjMiKwpaNpcig2j8KntPme//+Ti3sZWLqZpofdQUwaGBNsn1WvvSwdTdNDI31wk/PlvOUO2SH6QZaupulBOhiWP7rPGX/L9MDDZ7yqX8QyQVTHWv67pGWCEA5GLVlGsLxD6WZ5lXDNQVtwMHv3v+RveQVwzEF3B/Fin7njb3klcMlB4TZh7vB5VVZHNRZZPTMysSUyTaei4pCD8puSngYSM5GV/QK28gnTyBxa9qbpVFTsc1ARFMq4pzoKz8z5ZdrVMJhMUyNzZDkwTaOi4p+DFm9/7fINTZPlyMSmaVRUAnJQNF2YY2EFmSZRUQnIQYu3vfMFmqxHJjK9TEVlFLHBumuPkBwUzxagyXpkItPwiopKg/LcEGwMaWry3IIm8b5leAzD0GyRNNmPzN40SkUFSGjPp9XVu3MGVqOp+m3L15wgmkRtW95sddyLr6e2H5nalFvGqagATfzbP3NHxeZM4G9JU3v39ObpYEwcTrOy60UXtZ7ePOfOm6ZiU99UkXVAU6u8FM+1m/zhd/ielc/W14Cm3cGciVfH5zRT0Al0ZXZOQct/5QwJ//vpc3P3qhGjSflsdc2WpsbLLeWLwo8ggHbh3MtJAmTZHcrJmaQJnu6v2U26Fsr2OgFVseEwD03LN8nPqW8dVieovWOa+mtWNMEeR5eAdjuM6eShIwyiIj6Kng4TNOlrVjSJJVz+VAko66fgQnnowvUSTJOo/O0maOquWdHE1EfWCSimaZk8dOFximiSQfMETf01y7hJQX10RNNyeeiS9ZIBTaWBptKHJp2A9jQtmIcuWS/RjQkZLPIiHK/eqeWcc1N80IucvgahwFxAMPrkPU2uQWc7vQqOG3WWG6ewzuk75iHSw/tN/sef+jkRJ4hqIGdSXbv7wh9KN2VFk05AO5oc89DGHCwMGnWS7UDpcleZt/rloY2JpkGjzk0lR64w0TRo1Ln1DhQzTDThRp2b70Axw0QTbtRZOUw0ralRZwYGmlbVqDMDA02ratSZQUfTjTXqRIZhNCXdqBMZ0zThRh3Uu5JOB0pMTNM0aNTpe1eSrfwFgU0V1YeNOrgBJZEOlIgQeff5JX/UqIMbUBLpQHkR4ImWRAfKiwD3riRbUVkeeJ6tuqJiBupdWXdFxQTcu7LyigqBQCAQCAQCgUAgEAgEAoFAIBCuBVE2+m9fPDTKRv8qxEOjbPTfvnio10Z/gAJoouKhnhv9AQqgKYqH+m70ByiALigeatnb6K584bnRH6AA6msqGoYftub9di+aLJQvfDf6AxRAPU3lV657zvxhr3yBFEG8N/oDFEA9TZnq6AyjyUn5IlwRJOBggacpnIEP9PhuyhcWiiAIZw7gBxws8DVVxO7+0m8iHoJaAxwzBFkGdR660acTA5QvwhVBAg4W+Jp2TUGZnA3yrvh9fv+45b/9Xcu5LMkSL3wWj6WwQ4DyRbgiiPXBgohnEmRcCp+7lQf3JC8gcqHvVZ+ur9X1IOULP0UQjICDBQGmTDUN60C+VsuBCsQQTeLd9ZD1Vr5o3Ra30xERoAAaJh7aSp60CEVmpAn+kr/yhVIEQQcndl/vh+opM7Gxv3bolOl8ReXbPZjz+5QqA3Y0BShf6C+jOzix+7gdq6cY83Z/7dBJ0/mKijq8wPqFqvgwM+nKIOULrQjSHZwQHnGsntJMzwp/7VCT6VxFhSldDjhQLD333kiTeDaG8oU+OCFLGWP1FNwHb0Yk7dA5I6bolSdjjkqdCBYjmR7K9VzT1LMQQfkCC6ecqKe01mtRHO3QOaNv9ygiEL+qXOvxH8FZLQQl8n9B0oLlz3mvvBCqfNEJp5RZdqqewmxvNY52aMyKStwjkJ1wypAmFaBb0xRHOzTm0Y24NA2EU07UU6wnXRTt0KhHN2LS1OdI4js9UU+xdeERtEMjH92QLmyJ7ZpzA8cQEKwVPLwcP5XIttBlUfw3IoVnLy/zSQgEAoFAIBAIzvgfpUJh/xmdvI0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TextBox 5"/>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Backgrounds</a:t>
            </a:r>
            <a:endParaRPr lang="ko-KR" altLang="en-US" sz="3600" b="1" dirty="0">
              <a:latin typeface="Times New Roman" panose="02020603050405020304" pitchFamily="18" charset="0"/>
              <a:cs typeface="Times New Roman" panose="02020603050405020304" pitchFamily="18" charset="0"/>
            </a:endParaRPr>
          </a:p>
        </p:txBody>
      </p:sp>
      <p:sp>
        <p:nvSpPr>
          <p:cNvPr id="5"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512</a:t>
            </a:fld>
            <a:endParaRPr lang="ko-KR" altLang="en-US" dirty="0"/>
          </a:p>
        </p:txBody>
      </p:sp>
    </p:spTree>
    <p:extLst>
      <p:ext uri="{BB962C8B-B14F-4D97-AF65-F5344CB8AC3E}">
        <p14:creationId xmlns:p14="http://schemas.microsoft.com/office/powerpoint/2010/main" val="2183995446"/>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939441" y="1522058"/>
                <a:ext cx="10633363" cy="464236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2000" b="1" dirty="0">
                    <a:latin typeface="Times New Roman" panose="02020603050405020304" pitchFamily="18" charset="0"/>
                    <a:cs typeface="Times New Roman" panose="02020603050405020304" pitchFamily="18" charset="0"/>
                  </a:rPr>
                  <a:t>Illustration of the paradox using a simple coin tossing example </a:t>
                </a:r>
              </a:p>
              <a:p>
                <a:pPr algn="just"/>
                <a:endParaRPr lang="en-US" altLang="ko-KR" sz="2000" i="1" dirty="0">
                  <a:latin typeface="Cambria Math" panose="02040503050406030204" pitchFamily="18" charset="0"/>
                  <a:cs typeface="Times New Roman" panose="02020603050405020304" pitchFamily="18" charset="0"/>
                </a:endParaRPr>
              </a:p>
              <a:p>
                <a:pPr marL="342900" indent="-342900" algn="just">
                  <a:buFont typeface="Arial" panose="020B0604020202020204" pitchFamily="34" charset="0"/>
                  <a:buChar char="•"/>
                </a:pPr>
                <a14:m>
                  <m:oMath xmlns:m="http://schemas.openxmlformats.org/officeDocument/2006/math">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𝑌</m:t>
                        </m:r>
                        <m:r>
                          <a:rPr lang="en-US" altLang="ko-KR" sz="2000" i="1">
                            <a:latin typeface="Cambria Math" panose="02040503050406030204" pitchFamily="18" charset="0"/>
                            <a:cs typeface="Times New Roman" panose="02020603050405020304" pitchFamily="18" charset="0"/>
                          </a:rPr>
                          <m:t>=</m:t>
                        </m:r>
                        <m:r>
                          <a:rPr lang="en-US" altLang="ko-KR" sz="2000" i="1">
                            <a:latin typeface="Cambria Math" panose="02040503050406030204" pitchFamily="18" charset="0"/>
                            <a:cs typeface="Times New Roman" panose="02020603050405020304" pitchFamily="18" charset="0"/>
                          </a:rPr>
                          <m:t>𝑌</m:t>
                        </m:r>
                      </m:e>
                      <m:sub>
                        <m:r>
                          <a:rPr lang="en-US" altLang="ko-KR" sz="2000" i="1">
                            <a:latin typeface="Cambria Math" panose="02040503050406030204" pitchFamily="18" charset="0"/>
                            <a:cs typeface="Times New Roman" panose="02020603050405020304" pitchFamily="18" charset="0"/>
                          </a:rPr>
                          <m:t>1</m:t>
                        </m:r>
                      </m:sub>
                    </m:sSub>
                    <m:r>
                      <a:rPr lang="en-US" altLang="ko-KR" sz="2000" i="1">
                        <a:latin typeface="Cambria Math" panose="02040503050406030204" pitchFamily="18" charset="0"/>
                        <a:cs typeface="Times New Roman" panose="02020603050405020304" pitchFamily="18" charset="0"/>
                      </a:rPr>
                      <m:t>+…+</m:t>
                    </m:r>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𝑌</m:t>
                        </m:r>
                      </m:e>
                      <m:sub>
                        <m:r>
                          <a:rPr lang="en-US" altLang="ko-KR" sz="2000" i="1">
                            <a:latin typeface="Cambria Math" panose="02040503050406030204" pitchFamily="18" charset="0"/>
                            <a:cs typeface="Times New Roman" panose="02020603050405020304" pitchFamily="18" charset="0"/>
                          </a:rPr>
                          <m:t>100</m:t>
                        </m:r>
                      </m:sub>
                    </m:sSub>
                    <m:r>
                      <a:rPr lang="en-US" altLang="ko-KR" sz="2000" i="1">
                        <a:latin typeface="Cambria Math" panose="02040503050406030204" pitchFamily="18" charset="0"/>
                        <a:cs typeface="Times New Roman" panose="02020603050405020304" pitchFamily="18" charset="0"/>
                      </a:rPr>
                      <m:t>~</m:t>
                    </m:r>
                    <m:r>
                      <a:rPr lang="en-US" altLang="ko-KR" sz="2000" i="1">
                        <a:latin typeface="Cambria Math" panose="02040503050406030204" pitchFamily="18" charset="0"/>
                        <a:cs typeface="Times New Roman" panose="02020603050405020304" pitchFamily="18" charset="0"/>
                      </a:rPr>
                      <m:t>𝐵</m:t>
                    </m:r>
                    <m:r>
                      <a:rPr lang="en-US" altLang="ko-KR" sz="2000" i="1">
                        <a:latin typeface="Cambria Math" panose="02040503050406030204" pitchFamily="18" charset="0"/>
                        <a:cs typeface="Times New Roman" panose="02020603050405020304" pitchFamily="18" charset="0"/>
                      </a:rPr>
                      <m:t>(100, </m:t>
                    </m:r>
                    <m:r>
                      <a:rPr lang="en-US" altLang="ko-KR" sz="2000" i="1">
                        <a:latin typeface="Cambria Math" panose="02040503050406030204" pitchFamily="18" charset="0"/>
                        <a:cs typeface="Times New Roman" panose="02020603050405020304" pitchFamily="18" charset="0"/>
                      </a:rPr>
                      <m:t>𝑝</m:t>
                    </m:r>
                    <m:r>
                      <a:rPr lang="en-US" altLang="ko-KR" sz="2000" i="1">
                        <a:latin typeface="Cambria Math" panose="02040503050406030204" pitchFamily="18" charset="0"/>
                        <a:cs typeface="Times New Roman" panose="02020603050405020304" pitchFamily="18" charset="0"/>
                      </a:rPr>
                      <m:t>)</m:t>
                    </m:r>
                  </m:oMath>
                </a14:m>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14:m>
                  <m:oMath xmlns:m="http://schemas.openxmlformats.org/officeDocument/2006/math">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i="1">
                            <a:latin typeface="Cambria Math" panose="02040503050406030204" pitchFamily="18" charset="0"/>
                            <a:cs typeface="Times New Roman" panose="02020603050405020304" pitchFamily="18" charset="0"/>
                          </a:rPr>
                          <m:t>0</m:t>
                        </m:r>
                      </m:sub>
                    </m:sSub>
                    <m:r>
                      <a:rPr lang="en-US" altLang="ko-KR" sz="2000" b="0" i="1" smtClean="0">
                        <a:latin typeface="Cambria Math" panose="02040503050406030204" pitchFamily="18" charset="0"/>
                        <a:cs typeface="Times New Roman" panose="02020603050405020304" pitchFamily="18" charset="0"/>
                      </a:rPr>
                      <m:t>:</m:t>
                    </m:r>
                    <m:r>
                      <a:rPr lang="en-US" altLang="ko-KR" sz="2000" b="0" i="1" smtClean="0">
                        <a:latin typeface="Cambria Math" panose="02040503050406030204" pitchFamily="18" charset="0"/>
                        <a:cs typeface="Times New Roman" panose="02020603050405020304" pitchFamily="18" charset="0"/>
                      </a:rPr>
                      <m:t>𝑝</m:t>
                    </m:r>
                    <m:r>
                      <a:rPr lang="en-US" altLang="ko-KR" sz="2000" b="0" i="1" smtClean="0">
                        <a:latin typeface="Cambria Math" panose="02040503050406030204" pitchFamily="18" charset="0"/>
                        <a:cs typeface="Times New Roman" panose="02020603050405020304" pitchFamily="18" charset="0"/>
                      </a:rPr>
                      <m:t>=</m:t>
                    </m:r>
                    <m:f>
                      <m:fPr>
                        <m:ctrlPr>
                          <a:rPr lang="en-US" altLang="ko-KR" sz="2000" b="0" i="1" smtClean="0">
                            <a:latin typeface="Cambria Math" panose="02040503050406030204" pitchFamily="18" charset="0"/>
                            <a:cs typeface="Times New Roman" panose="02020603050405020304" pitchFamily="18" charset="0"/>
                          </a:rPr>
                        </m:ctrlPr>
                      </m:fPr>
                      <m:num>
                        <m:r>
                          <a:rPr lang="en-US" altLang="ko-KR" sz="2000" b="0" i="1" smtClean="0">
                            <a:latin typeface="Cambria Math" panose="02040503050406030204" pitchFamily="18" charset="0"/>
                            <a:cs typeface="Times New Roman" panose="02020603050405020304" pitchFamily="18" charset="0"/>
                          </a:rPr>
                          <m:t>1</m:t>
                        </m:r>
                      </m:num>
                      <m:den>
                        <m:r>
                          <a:rPr lang="en-US" altLang="ko-KR" sz="2000" b="0" i="1" smtClean="0">
                            <a:latin typeface="Cambria Math" panose="02040503050406030204" pitchFamily="18" charset="0"/>
                            <a:cs typeface="Times New Roman" panose="02020603050405020304" pitchFamily="18" charset="0"/>
                          </a:rPr>
                          <m:t>2</m:t>
                        </m:r>
                      </m:den>
                    </m:f>
                    <m:r>
                      <a:rPr lang="en-US" altLang="ko-KR" sz="2000" b="0" i="1" smtClean="0">
                        <a:latin typeface="Cambria Math" panose="02040503050406030204" pitchFamily="18" charset="0"/>
                        <a:cs typeface="Times New Roman" panose="02020603050405020304" pitchFamily="18" charset="0"/>
                      </a:rPr>
                      <m:t> </m:t>
                    </m:r>
                    <m:r>
                      <a:rPr lang="en-US" altLang="ko-KR" sz="2000" b="0" i="1" smtClean="0">
                        <a:latin typeface="Cambria Math" panose="02040503050406030204" pitchFamily="18" charset="0"/>
                        <a:cs typeface="Times New Roman" panose="02020603050405020304" pitchFamily="18" charset="0"/>
                      </a:rPr>
                      <m:t>𝑣𝑠</m:t>
                    </m:r>
                    <m:r>
                      <a:rPr lang="en-US" altLang="ko-KR" sz="2000" b="0" i="1" smtClean="0">
                        <a:latin typeface="Cambria Math" panose="02040503050406030204" pitchFamily="18" charset="0"/>
                        <a:cs typeface="Times New Roman" panose="02020603050405020304" pitchFamily="18" charset="0"/>
                      </a:rPr>
                      <m:t>.</m:t>
                    </m:r>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b="0" i="1" smtClean="0">
                            <a:latin typeface="Cambria Math" panose="02040503050406030204" pitchFamily="18" charset="0"/>
                            <a:cs typeface="Times New Roman" panose="02020603050405020304" pitchFamily="18" charset="0"/>
                          </a:rPr>
                          <m:t>1</m:t>
                        </m:r>
                      </m:sub>
                    </m:sSub>
                    <m:r>
                      <a:rPr lang="en-US" altLang="ko-KR" sz="2000" i="1">
                        <a:latin typeface="Cambria Math" panose="02040503050406030204" pitchFamily="18" charset="0"/>
                        <a:cs typeface="Times New Roman" panose="02020603050405020304" pitchFamily="18" charset="0"/>
                      </a:rPr>
                      <m:t>:</m:t>
                    </m:r>
                    <m:r>
                      <a:rPr lang="en-US" altLang="ko-KR" sz="2000" b="0" i="1" smtClean="0">
                        <a:latin typeface="Cambria Math" panose="02040503050406030204" pitchFamily="18" charset="0"/>
                        <a:cs typeface="Times New Roman" panose="02020603050405020304" pitchFamily="18" charset="0"/>
                      </a:rPr>
                      <m:t>𝑝</m:t>
                    </m:r>
                    <m:r>
                      <a:rPr lang="en-US" altLang="ko-KR" sz="2000" i="1" smtClean="0">
                        <a:latin typeface="Cambria Math" panose="02040503050406030204" pitchFamily="18" charset="0"/>
                        <a:cs typeface="Times New Roman" panose="02020603050405020304" pitchFamily="18" charset="0"/>
                      </a:rPr>
                      <m:t>≠</m:t>
                    </m:r>
                    <m:r>
                      <a:rPr lang="en-US" altLang="ko-KR" sz="2000" b="0" i="1" smtClean="0">
                        <a:latin typeface="Cambria Math" panose="02040503050406030204" pitchFamily="18" charset="0"/>
                        <a:cs typeface="Times New Roman" panose="02020603050405020304" pitchFamily="18" charset="0"/>
                      </a:rPr>
                      <m:t> </m:t>
                    </m:r>
                    <m:f>
                      <m:fPr>
                        <m:ctrlPr>
                          <a:rPr lang="en-US" altLang="ko-KR" sz="2000" i="1">
                            <a:latin typeface="Cambria Math" panose="02040503050406030204" pitchFamily="18" charset="0"/>
                            <a:cs typeface="Times New Roman" panose="02020603050405020304" pitchFamily="18" charset="0"/>
                          </a:rPr>
                        </m:ctrlPr>
                      </m:fPr>
                      <m:num>
                        <m:r>
                          <a:rPr lang="en-US" altLang="ko-KR" sz="2000" i="1">
                            <a:latin typeface="Cambria Math" panose="02040503050406030204" pitchFamily="18" charset="0"/>
                            <a:cs typeface="Times New Roman" panose="02020603050405020304" pitchFamily="18" charset="0"/>
                          </a:rPr>
                          <m:t>1</m:t>
                        </m:r>
                      </m:num>
                      <m:den>
                        <m:r>
                          <a:rPr lang="en-US" altLang="ko-KR" sz="2000" i="1">
                            <a:latin typeface="Cambria Math" panose="02040503050406030204" pitchFamily="18" charset="0"/>
                            <a:cs typeface="Times New Roman" panose="02020603050405020304" pitchFamily="18" charset="0"/>
                          </a:rPr>
                          <m:t>2</m:t>
                        </m:r>
                      </m:den>
                    </m:f>
                  </m:oMath>
                </a14:m>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Observing </a:t>
                </a:r>
                <a14:m>
                  <m:oMath xmlns:m="http://schemas.openxmlformats.org/officeDocument/2006/math">
                    <m:r>
                      <a:rPr lang="en-US" altLang="ko-KR" sz="2000" i="1" dirty="0" smtClean="0">
                        <a:latin typeface="Cambria Math" panose="02040503050406030204" pitchFamily="18" charset="0"/>
                        <a:cs typeface="Times New Roman" panose="02020603050405020304" pitchFamily="18" charset="0"/>
                      </a:rPr>
                      <m:t>𝑦</m:t>
                    </m:r>
                    <m:r>
                      <a:rPr lang="en-US" altLang="ko-KR" sz="2000" i="1" dirty="0" smtClean="0">
                        <a:latin typeface="Cambria Math" panose="02040503050406030204" pitchFamily="18" charset="0"/>
                        <a:cs typeface="Times New Roman" panose="02020603050405020304" pitchFamily="18" charset="0"/>
                      </a:rPr>
                      <m:t>=60</m:t>
                    </m:r>
                  </m:oMath>
                </a14:m>
                <a:r>
                  <a:rPr lang="en-US" altLang="ko-KR" sz="2000" dirty="0">
                    <a:latin typeface="Times New Roman" panose="02020603050405020304" pitchFamily="18" charset="0"/>
                    <a:cs typeface="Times New Roman" panose="02020603050405020304" pitchFamily="18" charset="0"/>
                  </a:rPr>
                  <a:t>, frequentists reject </a:t>
                </a:r>
                <a14:m>
                  <m:oMath xmlns:m="http://schemas.openxmlformats.org/officeDocument/2006/math">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i="1">
                            <a:latin typeface="Cambria Math" panose="02040503050406030204" pitchFamily="18" charset="0"/>
                            <a:cs typeface="Times New Roman" panose="02020603050405020304" pitchFamily="18" charset="0"/>
                          </a:rPr>
                          <m:t>0</m:t>
                        </m:r>
                      </m:sub>
                    </m:sSub>
                  </m:oMath>
                </a14:m>
                <a:r>
                  <a:rPr lang="en-US" altLang="ko-KR" sz="2000" dirty="0">
                    <a:latin typeface="Times New Roman" panose="02020603050405020304" pitchFamily="18" charset="0"/>
                    <a:cs typeface="Times New Roman" panose="02020603050405020304" pitchFamily="18" charset="0"/>
                  </a:rPr>
                  <a:t> based on </a:t>
                </a:r>
                <a14:m>
                  <m:oMath xmlns:m="http://schemas.openxmlformats.org/officeDocument/2006/math">
                    <m:r>
                      <a:rPr lang="en-US" altLang="ko-KR" sz="2000" i="1" dirty="0" smtClean="0">
                        <a:latin typeface="Cambria Math" panose="02040503050406030204" pitchFamily="18" charset="0"/>
                        <a:cs typeface="Times New Roman" panose="02020603050405020304" pitchFamily="18" charset="0"/>
                      </a:rPr>
                      <m:t>𝑡</m:t>
                    </m:r>
                    <m:r>
                      <a:rPr lang="en-US" altLang="ko-KR" sz="2000" i="1" dirty="0" smtClean="0">
                        <a:latin typeface="Cambria Math" panose="02040503050406030204" pitchFamily="18" charset="0"/>
                        <a:cs typeface="Times New Roman" panose="02020603050405020304" pitchFamily="18" charset="0"/>
                      </a:rPr>
                      <m:t>=2</m:t>
                    </m:r>
                  </m:oMath>
                </a14:m>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Alternatively, suppose </a:t>
                </a:r>
                <a14:m>
                  <m:oMath xmlns:m="http://schemas.openxmlformats.org/officeDocument/2006/math">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i="1">
                            <a:latin typeface="Cambria Math" panose="02040503050406030204" pitchFamily="18" charset="0"/>
                            <a:cs typeface="Times New Roman" panose="02020603050405020304" pitchFamily="18" charset="0"/>
                          </a:rPr>
                          <m:t>1</m:t>
                        </m:r>
                      </m:sub>
                    </m:sSub>
                    <m:r>
                      <a:rPr lang="en-US" altLang="ko-KR" sz="2000" i="1">
                        <a:latin typeface="Cambria Math" panose="02040503050406030204" pitchFamily="18" charset="0"/>
                        <a:cs typeface="Times New Roman" panose="02020603050405020304" pitchFamily="18" charset="0"/>
                      </a:rPr>
                      <m:t>:</m:t>
                    </m:r>
                  </m:oMath>
                </a14:m>
                <a:r>
                  <a:rPr lang="en-US" altLang="ko-KR" sz="2000" dirty="0">
                    <a:latin typeface="Times New Roman" panose="02020603050405020304" pitchFamily="18" charset="0"/>
                    <a:cs typeface="Times New Roman" panose="02020603050405020304" pitchFamily="18" charset="0"/>
                  </a:rPr>
                  <a:t> p=1/2+d, 1/2-d with equal probability, 0&lt;d&lt;1/2</a:t>
                </a: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Bayesian posterior odds ratio = </a:t>
                </a:r>
                <a14:m>
                  <m:oMath xmlns:m="http://schemas.openxmlformats.org/officeDocument/2006/math">
                    <m:r>
                      <a:rPr lang="en-US" altLang="ko-KR" sz="2000" i="1" dirty="0" smtClean="0">
                        <a:latin typeface="Cambria Math" panose="02040503050406030204" pitchFamily="18" charset="0"/>
                        <a:cs typeface="Times New Roman" panose="02020603050405020304" pitchFamily="18" charset="0"/>
                      </a:rPr>
                      <m:t>𝑃</m:t>
                    </m:r>
                    <m:r>
                      <a:rPr lang="en-US" altLang="ko-KR" sz="2000" i="1" dirty="0" smtClean="0">
                        <a:latin typeface="Cambria Math" panose="02040503050406030204" pitchFamily="18" charset="0"/>
                        <a:cs typeface="Times New Roman" panose="02020603050405020304" pitchFamily="18" charset="0"/>
                      </a:rPr>
                      <m:t>(</m:t>
                    </m:r>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i="1">
                            <a:latin typeface="Cambria Math" panose="02040503050406030204" pitchFamily="18" charset="0"/>
                            <a:cs typeface="Times New Roman" panose="02020603050405020304" pitchFamily="18" charset="0"/>
                          </a:rPr>
                          <m:t>1</m:t>
                        </m:r>
                      </m:sub>
                    </m:sSub>
                    <m:r>
                      <a:rPr lang="en-US" altLang="ko-KR" sz="2000" i="1" dirty="0" smtClean="0">
                        <a:latin typeface="Cambria Math" panose="02040503050406030204" pitchFamily="18" charset="0"/>
                        <a:cs typeface="Times New Roman" panose="02020603050405020304" pitchFamily="18" charset="0"/>
                      </a:rPr>
                      <m:t>|</m:t>
                    </m:r>
                    <m:r>
                      <a:rPr lang="en-US" altLang="ko-KR" sz="2000" i="1" dirty="0" smtClean="0">
                        <a:latin typeface="Cambria Math" panose="02040503050406030204" pitchFamily="18" charset="0"/>
                        <a:cs typeface="Times New Roman" panose="02020603050405020304" pitchFamily="18" charset="0"/>
                      </a:rPr>
                      <m:t>𝑌</m:t>
                    </m:r>
                    <m:r>
                      <a:rPr lang="en-US" altLang="ko-KR" sz="2000" i="1" dirty="0" smtClean="0">
                        <a:latin typeface="Cambria Math" panose="02040503050406030204" pitchFamily="18" charset="0"/>
                        <a:cs typeface="Times New Roman" panose="02020603050405020304" pitchFamily="18" charset="0"/>
                      </a:rPr>
                      <m:t>=60)/</m:t>
                    </m:r>
                    <m:r>
                      <a:rPr lang="en-US" altLang="ko-KR" sz="2000" i="1" dirty="0" smtClean="0">
                        <a:latin typeface="Cambria Math" panose="02040503050406030204" pitchFamily="18" charset="0"/>
                        <a:cs typeface="Times New Roman" panose="02020603050405020304" pitchFamily="18" charset="0"/>
                      </a:rPr>
                      <m:t>𝑃</m:t>
                    </m:r>
                    <m:d>
                      <m:dPr>
                        <m:ctrlPr>
                          <a:rPr lang="en-US" altLang="ko-KR" sz="2000" i="1" dirty="0" smtClean="0">
                            <a:latin typeface="Cambria Math" panose="02040503050406030204" pitchFamily="18" charset="0"/>
                            <a:cs typeface="Times New Roman" panose="02020603050405020304" pitchFamily="18" charset="0"/>
                          </a:rPr>
                        </m:ctrlPr>
                      </m:dPr>
                      <m:e>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b="0" i="1" smtClean="0">
                                <a:latin typeface="Cambria Math" panose="02040503050406030204" pitchFamily="18" charset="0"/>
                                <a:cs typeface="Times New Roman" panose="02020603050405020304" pitchFamily="18" charset="0"/>
                              </a:rPr>
                              <m:t>0</m:t>
                            </m:r>
                          </m:sub>
                        </m:sSub>
                      </m:e>
                      <m:e>
                        <m:r>
                          <a:rPr lang="en-US" altLang="ko-KR" sz="2000" b="0" i="1" smtClean="0">
                            <a:latin typeface="Cambria Math" panose="02040503050406030204" pitchFamily="18" charset="0"/>
                            <a:cs typeface="Times New Roman" panose="02020603050405020304" pitchFamily="18" charset="0"/>
                          </a:rPr>
                          <m:t>𝑌</m:t>
                        </m:r>
                        <m:r>
                          <a:rPr lang="en-US" altLang="ko-KR" sz="2000" b="0" i="1" smtClean="0">
                            <a:latin typeface="Cambria Math" panose="02040503050406030204" pitchFamily="18" charset="0"/>
                            <a:cs typeface="Times New Roman" panose="02020603050405020304" pitchFamily="18" charset="0"/>
                          </a:rPr>
                          <m:t>=60</m:t>
                        </m:r>
                      </m:e>
                    </m:d>
                    <m:r>
                      <a:rPr lang="en-US" altLang="ko-KR" sz="2000" i="1" dirty="0" smtClean="0">
                        <a:latin typeface="Cambria Math" panose="02040503050406030204" pitchFamily="18" charset="0"/>
                        <a:cs typeface="Times New Roman" panose="02020603050405020304" pitchFamily="18" charset="0"/>
                      </a:rPr>
                      <m:t> </m:t>
                    </m:r>
                  </m:oMath>
                </a14:m>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Plot P(</a:t>
                </a:r>
                <a14:m>
                  <m:oMath xmlns:m="http://schemas.openxmlformats.org/officeDocument/2006/math">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i="1">
                            <a:latin typeface="Cambria Math" panose="02040503050406030204" pitchFamily="18" charset="0"/>
                            <a:cs typeface="Times New Roman" panose="02020603050405020304" pitchFamily="18" charset="0"/>
                          </a:rPr>
                          <m:t>1</m:t>
                        </m:r>
                      </m:sub>
                    </m:sSub>
                  </m:oMath>
                </a14:m>
                <a:r>
                  <a:rPr lang="en-US" altLang="ko-KR" sz="2000" dirty="0">
                    <a:latin typeface="Times New Roman" panose="02020603050405020304" pitchFamily="18" charset="0"/>
                    <a:cs typeface="Times New Roman" panose="02020603050405020304" pitchFamily="18" charset="0"/>
                  </a:rPr>
                  <a:t>|60)/P(</a:t>
                </a:r>
                <a14:m>
                  <m:oMath xmlns:m="http://schemas.openxmlformats.org/officeDocument/2006/math">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i="1">
                            <a:latin typeface="Cambria Math" panose="02040503050406030204" pitchFamily="18" charset="0"/>
                            <a:cs typeface="Times New Roman" panose="02020603050405020304" pitchFamily="18" charset="0"/>
                          </a:rPr>
                          <m:t>0</m:t>
                        </m:r>
                      </m:sub>
                    </m:sSub>
                    <m:d>
                      <m:dPr>
                        <m:begChr m:val="|"/>
                        <m:ctrlPr>
                          <a:rPr lang="en-US" altLang="ko-KR" sz="2000" b="0" i="1" smtClean="0">
                            <a:latin typeface="Cambria Math" panose="02040503050406030204" pitchFamily="18" charset="0"/>
                            <a:cs typeface="Times New Roman" panose="02020603050405020304" pitchFamily="18" charset="0"/>
                          </a:rPr>
                        </m:ctrlPr>
                      </m:dPr>
                      <m:e>
                        <m:r>
                          <a:rPr lang="en-US" altLang="ko-KR" sz="2000" b="0" i="1" smtClean="0">
                            <a:latin typeface="Cambria Math" panose="02040503050406030204" pitchFamily="18" charset="0"/>
                            <a:cs typeface="Times New Roman" panose="02020603050405020304" pitchFamily="18" charset="0"/>
                          </a:rPr>
                          <m:t>60</m:t>
                        </m:r>
                      </m:e>
                    </m:d>
                  </m:oMath>
                </a14:m>
                <a:r>
                  <a:rPr lang="en-US" altLang="ko-KR" sz="2000" dirty="0">
                    <a:latin typeface="Times New Roman" panose="02020603050405020304" pitchFamily="18" charset="0"/>
                    <a:cs typeface="Times New Roman" panose="02020603050405020304" pitchFamily="18" charset="0"/>
                  </a:rPr>
                  <a:t> as a function of d for 0&lt;d&lt;0.5. You will notice that the ratio becomes much smaller than 1 as d approaches ½, preferring model </a:t>
                </a:r>
                <a14:m>
                  <m:oMath xmlns:m="http://schemas.openxmlformats.org/officeDocument/2006/math">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i="1">
                            <a:latin typeface="Cambria Math" panose="02040503050406030204" pitchFamily="18" charset="0"/>
                            <a:cs typeface="Times New Roman" panose="02020603050405020304" pitchFamily="18" charset="0"/>
                          </a:rPr>
                          <m:t>0</m:t>
                        </m:r>
                      </m:sub>
                    </m:sSub>
                  </m:oMath>
                </a14:m>
                <a:r>
                  <a:rPr lang="en-US" altLang="ko-KR" sz="2000" dirty="0">
                    <a:latin typeface="Times New Roman" panose="02020603050405020304" pitchFamily="18" charset="0"/>
                    <a:cs typeface="Times New Roman" panose="02020603050405020304" pitchFamily="18" charset="0"/>
                  </a:rPr>
                  <a:t> to model </a:t>
                </a:r>
                <a14:m>
                  <m:oMath xmlns:m="http://schemas.openxmlformats.org/officeDocument/2006/math">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b="0" i="1" smtClean="0">
                            <a:latin typeface="Cambria Math" panose="02040503050406030204" pitchFamily="18" charset="0"/>
                            <a:cs typeface="Times New Roman" panose="02020603050405020304" pitchFamily="18" charset="0"/>
                          </a:rPr>
                          <m:t>1</m:t>
                        </m:r>
                      </m:sub>
                    </m:sSub>
                  </m:oMath>
                </a14:m>
                <a:r>
                  <a:rPr lang="en-US" altLang="ko-KR" sz="2000" dirty="0">
                    <a:latin typeface="Times New Roman" panose="02020603050405020304" pitchFamily="18" charset="0"/>
                    <a:cs typeface="Times New Roman" panose="02020603050405020304" pitchFamily="18" charset="0"/>
                  </a:rPr>
                  <a:t> even though t-value rejects </a:t>
                </a:r>
                <a14:m>
                  <m:oMath xmlns:m="http://schemas.openxmlformats.org/officeDocument/2006/math">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𝐻</m:t>
                        </m:r>
                      </m:e>
                      <m:sub>
                        <m:r>
                          <a:rPr lang="en-US" altLang="ko-KR" sz="2000" i="1">
                            <a:latin typeface="Cambria Math" panose="02040503050406030204" pitchFamily="18" charset="0"/>
                            <a:cs typeface="Times New Roman" panose="02020603050405020304" pitchFamily="18" charset="0"/>
                          </a:rPr>
                          <m:t>0</m:t>
                        </m:r>
                      </m:sub>
                    </m:sSub>
                  </m:oMath>
                </a14:m>
                <a:r>
                  <a:rPr lang="en-US" altLang="ko-KR" sz="2000" dirty="0">
                    <a:latin typeface="Times New Roman" panose="02020603050405020304" pitchFamily="18" charset="0"/>
                    <a:cs typeface="Times New Roman" panose="02020603050405020304" pitchFamily="18" charset="0"/>
                  </a:rPr>
                  <a:t>, a paradox!</a:t>
                </a: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939441" y="1522058"/>
                <a:ext cx="10633363" cy="4642364"/>
              </a:xfrm>
              <a:prstGeom prst="rect">
                <a:avLst/>
              </a:prstGeom>
              <a:blipFill>
                <a:blip r:embed="rId3"/>
                <a:stretch>
                  <a:fillRect l="-573" t="-1445" r="-631"/>
                </a:stretch>
              </a:blipFill>
            </p:spPr>
            <p:txBody>
              <a:bodyPr/>
              <a:lstStyle/>
              <a:p>
                <a:r>
                  <a:rPr lang="ko-KR" altLang="en-US">
                    <a:noFill/>
                  </a:rPr>
                  <a:t> </a:t>
                </a:r>
              </a:p>
            </p:txBody>
          </p:sp>
        </mc:Fallback>
      </mc:AlternateContent>
      <p:sp>
        <p:nvSpPr>
          <p:cNvPr id="2" name="AutoShape 2" descr="data:image/png;base64,iVBORw0KGgoAAAANSUhEUgAAASYAAAByCAMAAADJcoy9AAAAllBMVEX///8AAAD//9/f//9InN/fnEicSAD/35wAdL//v3QASJyc3/+//////790v/8AAEi/dAB0AAAAAHRIAABISJx0nN90SJxIAHS/dHScSEjfnHTf/7+/nJycv5ycv/90dHSc399IAEicnL90AEhISABIdHRIdL8ASHR0SADf35x0AHTfnJycnN9InJycnEi/35x0nJycSHRm0rvOAAAGTUlEQVR4nO1ci3bbNgyVVNGS4tiR47Vbl63p2rVb23WP//+5kQQpQbJF8SXHtHDPaRNbhmNdkyAAgjfLCAQCgUAgXBOKTf6wvbhpcvh5m7V3ry5tmiKqH+9fwPT6sTvkEiU8rH6wHhIjSxfTFNGKG2V5LR805cyrJy3dTNMDE7632EgPvHvjMiKwpaNpcig2j8KntPme//+Ti3sZWLqZpofdQUwaGBNsn1WvvSwdTdNDI31wk/PlvOUO2SH6QZaupulBOhiWP7rPGX/L9MDDZ7yqX8QyQVTHWv67pGWCEA5GLVlGsLxD6WZ5lXDNQVtwMHv3v+RveQVwzEF3B/Fin7njb3klcMlB4TZh7vB5VVZHNRZZPTMysSUyTaei4pCD8puSngYSM5GV/QK28gnTyBxa9qbpVFTsc1ARFMq4pzoKz8z5ZdrVMJhMUyNzZDkwTaOi4p+DFm9/7fINTZPlyMSmaVRUAnJQNF2YY2EFmSZRUQnIQYu3vfMFmqxHJjK9TEVlFLHBumuPkBwUzxagyXpkItPwiopKg/LcEGwMaWry3IIm8b5leAzD0GyRNNmPzN40SkUFSGjPp9XVu3MGVqOp+m3L15wgmkRtW95sddyLr6e2H5nalFvGqagATfzbP3NHxeZM4G9JU3v39ObpYEwcTrOy60UXtZ7ePOfOm6ZiU99UkXVAU6u8FM+1m/zhd/ielc/W14Cm3cGciVfH5zRT0Al0ZXZOQct/5QwJ//vpc3P3qhGjSflsdc2WpsbLLeWLwo8ggHbh3MtJAmTZHcrJmaQJnu6v2U26Fsr2OgFVseEwD03LN8nPqW8dVieovWOa+mtWNMEeR5eAdjuM6eShIwyiIj6Kng4TNOlrVjSJJVz+VAko66fgQnnowvUSTJOo/O0maOquWdHE1EfWCSimaZk8dOFximiSQfMETf01y7hJQX10RNNyeeiS9ZIBTaWBptKHJp2A9jQtmIcuWS/RjQkZLPIiHK/eqeWcc1N80IucvgahwFxAMPrkPU2uQWc7vQqOG3WWG6ewzuk75iHSw/tN/sef+jkRJ4hqIGdSXbv7wh9KN2VFk05AO5oc89DGHCwMGnWS7UDpcleZt/rloY2JpkGjzk0lR64w0TRo1Ln1DhQzTDThRp2b70Axw0QTbtRZOUw0ralRZwYGmlbVqDMDA02ratSZQUfTjTXqRIZhNCXdqBMZ0zThRh3Uu5JOB0pMTNM0aNTpe1eSrfwFgU0V1YeNOrgBJZEOlIgQeff5JX/UqIMbUBLpQHkR4ImWRAfKiwD3riRbUVkeeJ6tuqJiBupdWXdFxQTcu7LyigqBQCAQCAQCgUAgEAgEAoFAIBCuBVE2+m9fPDTKRv8qxEOjbPTfvnio10Z/gAJoouKhnhv9AQqgKYqH+m70ByiALigeatnb6K584bnRH6AA6msqGoYftub9di+aLJQvfDf6AxRAPU3lV657zvxhr3yBFEG8N/oDFEA9TZnq6AyjyUn5IlwRJOBggacpnIEP9PhuyhcWiiAIZw7gBxws8DVVxO7+0m8iHoJaAxwzBFkGdR660acTA5QvwhVBAg4W+Jp2TUGZnA3yrvh9fv+45b/9Xcu5LMkSL3wWj6WwQ4DyRbgiiPXBgohnEmRcCp+7lQf3JC8gcqHvVZ+ur9X1IOULP0UQjICDBQGmTDUN60C+VsuBCsQQTeLd9ZD1Vr5o3Ra30xERoAAaJh7aSp60CEVmpAn+kr/yhVIEQQcndl/vh+opM7Gxv3bolOl8ReXbPZjz+5QqA3Y0BShf6C+jOzix+7gdq6cY83Z/7dBJ0/mKijq8wPqFqvgwM+nKIOULrQjSHZwQHnGsntJMzwp/7VCT6VxFhSldDjhQLD333kiTeDaG8oU+OCFLGWP1FNwHb0Yk7dA5I6bolSdjjkqdCBYjmR7K9VzT1LMQQfkCC6ecqKe01mtRHO3QOaNv9ygiEL+qXOvxH8FZLQQl8n9B0oLlz3mvvBCqfNEJp5RZdqqewmxvNY52aMyKStwjkJ1wypAmFaBb0xRHOzTm0Y24NA2EU07UU6wnXRTt0KhHN2LS1OdI4js9UU+xdeERtEMjH92QLmyJ7ZpzA8cQEKwVPLwcP5XIttBlUfw3IoVnLy/zSQgEAoFAIBAIzvgfpUJh/xmdvI0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TextBox 5"/>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Backgrounds</a:t>
            </a:r>
            <a:endParaRPr lang="ko-KR" altLang="en-US" sz="3600" b="1" dirty="0">
              <a:latin typeface="Times New Roman" panose="02020603050405020304" pitchFamily="18" charset="0"/>
              <a:cs typeface="Times New Roman" panose="02020603050405020304" pitchFamily="18" charset="0"/>
            </a:endParaRPr>
          </a:p>
        </p:txBody>
      </p:sp>
      <p:sp>
        <p:nvSpPr>
          <p:cNvPr id="5"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513</a:t>
            </a:fld>
            <a:endParaRPr lang="ko-KR" altLang="en-US" dirty="0"/>
          </a:p>
        </p:txBody>
      </p:sp>
    </p:spTree>
    <p:extLst>
      <p:ext uri="{BB962C8B-B14F-4D97-AF65-F5344CB8AC3E}">
        <p14:creationId xmlns:p14="http://schemas.microsoft.com/office/powerpoint/2010/main" val="2391055820"/>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939441" y="1522058"/>
            <a:ext cx="10633363" cy="464236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2000" b="1" dirty="0">
                <a:latin typeface="Times New Roman" panose="02020603050405020304" pitchFamily="18" charset="0"/>
                <a:cs typeface="Times New Roman" panose="02020603050405020304" pitchFamily="18" charset="0"/>
              </a:rPr>
              <a:t>Illustration of the paradox using a simple coin tossing example </a:t>
            </a:r>
            <a:endParaRPr lang="en-US" altLang="ko-KR" sz="2000" i="1" dirty="0">
              <a:latin typeface="Cambria Math" panose="02040503050406030204" pitchFamily="18" charset="0"/>
              <a:cs typeface="Times New Roman" panose="02020603050405020304" pitchFamily="18" charset="0"/>
            </a:endParaRPr>
          </a:p>
        </p:txBody>
      </p:sp>
      <p:sp>
        <p:nvSpPr>
          <p:cNvPr id="2" name="AutoShape 2" descr="data:image/png;base64,iVBORw0KGgoAAAANSUhEUgAAASYAAAByCAMAAADJcoy9AAAAllBMVEX///8AAAD//9/f//9InN/fnEicSAD/35wAdL//v3QASJyc3/+//////790v/8AAEi/dAB0AAAAAHRIAABISJx0nN90SJxIAHS/dHScSEjfnHTf/7+/nJycv5ycv/90dHSc399IAEicnL90AEhISABIdHRIdL8ASHR0SADf35x0AHTfnJycnN9InJycnEi/35x0nJycSHRm0rvOAAAGTUlEQVR4nO1ci3bbNgyVVNGS4tiR47Vbl63p2rVb23WP//+5kQQpQbJF8SXHtHDPaRNbhmNdkyAAgjfLCAQCgUAgXBOKTf6wvbhpcvh5m7V3ry5tmiKqH+9fwPT6sTvkEiU8rH6wHhIjSxfTFNGKG2V5LR805cyrJy3dTNMDE7632EgPvHvjMiKwpaNpcig2j8KntPme//+Ti3sZWLqZpofdQUwaGBNsn1WvvSwdTdNDI31wk/PlvOUO2SH6QZaupulBOhiWP7rPGX/L9MDDZ7yqX8QyQVTHWv67pGWCEA5GLVlGsLxD6WZ5lXDNQVtwMHv3v+RveQVwzEF3B/Fin7njb3klcMlB4TZh7vB5VVZHNRZZPTMysSUyTaei4pCD8puSngYSM5GV/QK28gnTyBxa9qbpVFTsc1ARFMq4pzoKz8z5ZdrVMJhMUyNzZDkwTaOi4p+DFm9/7fINTZPlyMSmaVRUAnJQNF2YY2EFmSZRUQnIQYu3vfMFmqxHJjK9TEVlFLHBumuPkBwUzxagyXpkItPwiopKg/LcEGwMaWry3IIm8b5leAzD0GyRNNmPzN40SkUFSGjPp9XVu3MGVqOp+m3L15wgmkRtW95sddyLr6e2H5nalFvGqagATfzbP3NHxeZM4G9JU3v39ObpYEwcTrOy60UXtZ7ePOfOm6ZiU99UkXVAU6u8FM+1m/zhd/ielc/W14Cm3cGciVfH5zRT0Al0ZXZOQct/5QwJ//vpc3P3qhGjSflsdc2WpsbLLeWLwo8ggHbh3MtJAmTZHcrJmaQJnu6v2U26Fsr2OgFVseEwD03LN8nPqW8dVieovWOa+mtWNMEeR5eAdjuM6eShIwyiIj6Kng4TNOlrVjSJJVz+VAko66fgQnnowvUSTJOo/O0maOquWdHE1EfWCSimaZk8dOFximiSQfMETf01y7hJQX10RNNyeeiS9ZIBTaWBptKHJp2A9jQtmIcuWS/RjQkZLPIiHK/eqeWcc1N80IucvgahwFxAMPrkPU2uQWc7vQqOG3WWG6ewzuk75iHSw/tN/sef+jkRJ4hqIGdSXbv7wh9KN2VFk05AO5oc89DGHCwMGnWS7UDpcleZt/rloY2JpkGjzk0lR64w0TRo1Ln1DhQzTDThRp2b70Axw0QTbtRZOUw0ralRZwYGmlbVqDMDA02ratSZQUfTjTXqRIZhNCXdqBMZ0zThRh3Uu5JOB0pMTNM0aNTpe1eSrfwFgU0V1YeNOrgBJZEOlIgQeff5JX/UqIMbUBLpQHkR4ImWRAfKiwD3riRbUVkeeJ6tuqJiBupdWXdFxQTcu7LyigqBQCAQCAQCgUAgEAgEAoFAIBCuBVE2+m9fPDTKRv8qxEOjbPTfvnio10Z/gAJoouKhnhv9AQqgKYqH+m70ByiALigeatnb6K584bnRH6AA6msqGoYftub9di+aLJQvfDf6AxRAPU3lV657zvxhr3yBFEG8N/oDFEA9TZnq6AyjyUn5IlwRJOBggacpnIEP9PhuyhcWiiAIZw7gBxws8DVVxO7+0m8iHoJaAxwzBFkGdR660acTA5QvwhVBAg4W+Jp2TUGZnA3yrvh9fv+45b/9Xcu5LMkSL3wWj6WwQ4DyRbgiiPXBgohnEmRcCp+7lQf3JC8gcqHvVZ+ur9X1IOULP0UQjICDBQGmTDUN60C+VsuBCsQQTeLd9ZD1Vr5o3Ra30xERoAAaJh7aSp60CEVmpAn+kr/yhVIEQQcndl/vh+opM7Gxv3bolOl8ReXbPZjz+5QqA3Y0BShf6C+jOzix+7gdq6cY83Z/7dBJ0/mKijq8wPqFqvgwM+nKIOULrQjSHZwQHnGsntJMzwp/7VCT6VxFhSldDjhQLD333kiTeDaG8oU+OCFLGWP1FNwHb0Yk7dA5I6bolSdjjkqdCBYjmR7K9VzT1LMQQfkCC6ecqKe01mtRHO3QOaNv9ygiEL+qXOvxH8FZLQQl8n9B0oLlz3mvvBCqfNEJp5RZdqqewmxvNY52aMyKStwjkJ1wypAmFaBb0xRHOzTm0Y24NA2EU07UU6wnXRTt0KhHN2LS1OdI4js9UU+xdeERtEMjH92QLmyJ7ZpzA8cQEKwVPLwcP5XIttBlUfw3IoVnLy/zSQgEAoFAIBAIzvgfpUJh/xmdvI0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6" name="TextBox 5"/>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Backgrounds</a:t>
            </a:r>
            <a:endParaRPr lang="ko-KR" altLang="en-US" sz="3600" b="1" dirty="0">
              <a:latin typeface="Times New Roman" panose="02020603050405020304" pitchFamily="18" charset="0"/>
              <a:cs typeface="Times New Roman" panose="02020603050405020304" pitchFamily="18"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272" y="2079675"/>
            <a:ext cx="6707154" cy="4479093"/>
          </a:xfrm>
          <a:prstGeom prst="rect">
            <a:avLst/>
          </a:prstGeom>
        </p:spPr>
      </p:pic>
      <p:sp>
        <p:nvSpPr>
          <p:cNvPr id="7"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514</a:t>
            </a:fld>
            <a:endParaRPr lang="ko-KR" altLang="en-US" dirty="0"/>
          </a:p>
        </p:txBody>
      </p:sp>
    </p:spTree>
    <p:extLst>
      <p:ext uri="{BB962C8B-B14F-4D97-AF65-F5344CB8AC3E}">
        <p14:creationId xmlns:p14="http://schemas.microsoft.com/office/powerpoint/2010/main" val="1336551975"/>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838201" y="1536764"/>
            <a:ext cx="10515600" cy="3492436"/>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en-US" altLang="ko-KR" sz="2200" b="1" dirty="0">
                <a:latin typeface="Times New Roman" panose="02020603050405020304" pitchFamily="18" charset="0"/>
                <a:cs typeface="Times New Roman" panose="02020603050405020304" pitchFamily="18" charset="0"/>
              </a:rPr>
              <a:t>10 selected papers from “top” accounting journals</a:t>
            </a:r>
          </a:p>
          <a:p>
            <a:pPr algn="just">
              <a:lnSpc>
                <a:spcPct val="150000"/>
              </a:lnSpc>
            </a:pPr>
            <a:endParaRPr lang="en-US" altLang="ko-KR" sz="22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10 papers</a:t>
            </a:r>
          </a:p>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10 main regressions</a:t>
            </a:r>
          </a:p>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10 MVI’s</a:t>
            </a:r>
          </a:p>
          <a:p>
            <a:pPr marL="742950" lvl="1" indent="-285750">
              <a:lnSpc>
                <a:spcPct val="150000"/>
              </a:lnSpc>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ko-KR" altLang="en-US" sz="2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Findings</a:t>
            </a:r>
            <a:endParaRPr lang="ko-KR" altLang="en-US" sz="3600" b="1" dirty="0">
              <a:latin typeface="Times New Roman" panose="02020603050405020304" pitchFamily="18" charset="0"/>
              <a:cs typeface="Times New Roman" panose="02020603050405020304" pitchFamily="18" charset="0"/>
            </a:endParaRPr>
          </a:p>
        </p:txBody>
      </p:sp>
      <p:sp>
        <p:nvSpPr>
          <p:cNvPr id="5"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515</a:t>
            </a:fld>
            <a:endParaRPr lang="ko-KR" altLang="en-US" dirty="0"/>
          </a:p>
        </p:txBody>
      </p:sp>
    </p:spTree>
    <p:extLst>
      <p:ext uri="{BB962C8B-B14F-4D97-AF65-F5344CB8AC3E}">
        <p14:creationId xmlns:p14="http://schemas.microsoft.com/office/powerpoint/2010/main" val="319660784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838201" y="1536763"/>
                <a:ext cx="10522526" cy="3275381"/>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Regression model </a:t>
                </a:r>
                <a14:m>
                  <m:oMath xmlns:m="http://schemas.openxmlformats.org/officeDocument/2006/math">
                    <m:r>
                      <a:rPr lang="en-US" altLang="ko-KR" sz="2200" i="1">
                        <a:latin typeface="Cambria Math" panose="02040503050406030204" pitchFamily="18" charset="0"/>
                        <a:cs typeface="Times New Roman" panose="02020603050405020304" pitchFamily="18" charset="0"/>
                      </a:rPr>
                      <m:t>𝑦</m:t>
                    </m:r>
                    <m:r>
                      <a:rPr lang="en-US" altLang="ko-KR" sz="2200" i="1">
                        <a:latin typeface="Cambria Math" panose="02040503050406030204" pitchFamily="18" charset="0"/>
                        <a:cs typeface="Times New Roman" panose="02020603050405020304" pitchFamily="18" charset="0"/>
                      </a:rPr>
                      <m:t>=</m:t>
                    </m:r>
                    <m:r>
                      <a:rPr lang="en-US" altLang="ko-KR" sz="2200" i="1">
                        <a:latin typeface="Cambria Math" panose="02040503050406030204" pitchFamily="18" charset="0"/>
                        <a:cs typeface="Times New Roman" panose="02020603050405020304" pitchFamily="18" charset="0"/>
                      </a:rPr>
                      <m:t>𝑎</m:t>
                    </m:r>
                    <m:r>
                      <a:rPr lang="en-US" altLang="ko-KR" sz="2200" i="1">
                        <a:latin typeface="Cambria Math" panose="02040503050406030204" pitchFamily="18" charset="0"/>
                        <a:cs typeface="Times New Roman" panose="02020603050405020304" pitchFamily="18" charset="0"/>
                      </a:rPr>
                      <m:t>+</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𝑏</m:t>
                        </m:r>
                      </m:e>
                      <m:sub>
                        <m:r>
                          <a:rPr lang="en-US" altLang="ko-KR" sz="2200" i="1">
                            <a:latin typeface="Cambria Math" panose="02040503050406030204" pitchFamily="18" charset="0"/>
                            <a:cs typeface="Times New Roman" panose="02020603050405020304" pitchFamily="18" charset="0"/>
                          </a:rPr>
                          <m:t>1</m:t>
                        </m:r>
                      </m:sub>
                    </m:sSub>
                    <m:r>
                      <a:rPr lang="en-US" altLang="ko-KR" sz="2200" i="1">
                        <a:latin typeface="Cambria Math" panose="02040503050406030204" pitchFamily="18" charset="0"/>
                        <a:cs typeface="Times New Roman" panose="02020603050405020304" pitchFamily="18" charset="0"/>
                      </a:rPr>
                      <m:t>⋅</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r>
                      <a:rPr lang="en-US" altLang="ko-KR" sz="2200" i="1">
                        <a:latin typeface="Cambria Math" panose="02040503050406030204" pitchFamily="18" charset="0"/>
                        <a:cs typeface="Times New Roman" panose="02020603050405020304" pitchFamily="18" charset="0"/>
                      </a:rPr>
                      <m:t>+</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𝑏</m:t>
                        </m:r>
                      </m:e>
                      <m:sub>
                        <m:r>
                          <a:rPr lang="en-US" altLang="ko-KR" sz="2200" i="1">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m:t>
                    </m:r>
                    <m:r>
                      <a:rPr lang="en-US" altLang="ko-KR" sz="2200" i="1">
                        <a:latin typeface="Cambria Math" panose="02040503050406030204" pitchFamily="18" charset="0"/>
                        <a:cs typeface="Times New Roman" panose="02020603050405020304" pitchFamily="18" charset="0"/>
                      </a:rPr>
                      <m:t>𝑒</m:t>
                    </m:r>
                  </m:oMath>
                </a14:m>
                <a:r>
                  <a:rPr lang="en-US" altLang="ko-KR" sz="2200" dirty="0">
                    <a:latin typeface="Times New Roman" panose="02020603050405020304" pitchFamily="18" charset="0"/>
                    <a:cs typeface="Times New Roman" panose="02020603050405020304" pitchFamily="18" charset="0"/>
                  </a:rPr>
                  <a:t> </a:t>
                </a:r>
              </a:p>
              <a:p>
                <a:pPr algn="just"/>
                <a:r>
                  <a:rPr lang="en-US" altLang="ko-KR" sz="2200" dirty="0">
                    <a:latin typeface="Times New Roman" panose="02020603050405020304" pitchFamily="18" charset="0"/>
                    <a:cs typeface="Times New Roman" panose="02020603050405020304" pitchFamily="18" charset="0"/>
                  </a:rPr>
                  <a:t>      where</a:t>
                </a:r>
              </a:p>
              <a:p>
                <a:pPr marL="742950" lvl="1" indent="-285750" algn="just">
                  <a:buFont typeface="Arial" panose="020B0604020202020204" pitchFamily="34" charset="0"/>
                  <a:buChar char="•"/>
                </a:pP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1</m:t>
                        </m:r>
                      </m:sub>
                    </m:sSub>
                  </m:oMath>
                </a14:m>
                <a:r>
                  <a:rPr lang="en-US" altLang="ko-KR" sz="2200" dirty="0">
                    <a:latin typeface="Times New Roman" panose="02020603050405020304" pitchFamily="18" charset="0"/>
                    <a:cs typeface="Times New Roman" panose="02020603050405020304" pitchFamily="18" charset="0"/>
                  </a:rPr>
                  <a:t> = industry FE</a:t>
                </a:r>
                <a:endParaRPr lang="en-US" altLang="ko-KR" sz="2200" i="1" dirty="0">
                  <a:latin typeface="Cambria Math" panose="02040503050406030204" pitchFamily="18" charset="0"/>
                  <a:cs typeface="Times New Roman" panose="02020603050405020304" pitchFamily="18" charset="0"/>
                </a:endParaRPr>
              </a:p>
              <a:p>
                <a:pPr marL="742950" lvl="1" indent="-285750" algn="just">
                  <a:buFont typeface="Arial" panose="020B0604020202020204" pitchFamily="34" charset="0"/>
                  <a:buChar char="•"/>
                </a:pP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𝑥</m:t>
                        </m:r>
                      </m:e>
                      <m:sub>
                        <m:r>
                          <a:rPr lang="en-US" altLang="ko-KR" sz="2200" i="1">
                            <a:latin typeface="Cambria Math" panose="02040503050406030204" pitchFamily="18" charset="0"/>
                            <a:cs typeface="Times New Roman" panose="02020603050405020304" pitchFamily="18" charset="0"/>
                          </a:rPr>
                          <m:t>2</m:t>
                        </m:r>
                      </m:sub>
                    </m:sSub>
                  </m:oMath>
                </a14:m>
                <a:r>
                  <a:rPr lang="en-US" altLang="ko-KR" sz="2200" dirty="0">
                    <a:latin typeface="Times New Roman" panose="02020603050405020304" pitchFamily="18" charset="0"/>
                    <a:cs typeface="Times New Roman" panose="02020603050405020304" pitchFamily="18" charset="0"/>
                  </a:rPr>
                  <a:t> = MVI</a:t>
                </a:r>
              </a:p>
              <a:p>
                <a:pPr marL="742950" lvl="1" indent="-285750" algn="just">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c.f. Frisch–Waugh–Lovell theorem</a:t>
                </a:r>
                <a:endParaRPr lang="ko-KR" altLang="en-US" sz="2200" dirty="0">
                  <a:latin typeface="Times New Roman" panose="02020603050405020304" pitchFamily="18" charset="0"/>
                  <a:cs typeface="Times New Roman" panose="02020603050405020304" pitchFamily="18" charset="0"/>
                </a:endParaRP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838201" y="1536763"/>
                <a:ext cx="10522526" cy="3275381"/>
              </a:xfrm>
              <a:prstGeom prst="rect">
                <a:avLst/>
              </a:prstGeom>
              <a:blipFill>
                <a:blip r:embed="rId2"/>
                <a:stretch>
                  <a:fillRect l="-695" t="-2235"/>
                </a:stretch>
              </a:blipFill>
            </p:spPr>
            <p:txBody>
              <a:bodyPr/>
              <a:lstStyle/>
              <a:p>
                <a:r>
                  <a:rPr lang="ko-KR" altLang="en-US">
                    <a:noFill/>
                  </a:rPr>
                  <a:t> </a:t>
                </a:r>
              </a:p>
            </p:txBody>
          </p:sp>
        </mc:Fallback>
      </mc:AlternateContent>
      <p:sp>
        <p:nvSpPr>
          <p:cNvPr id="3" name="TextBox 2"/>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Findings</a:t>
            </a:r>
            <a:endParaRPr lang="ko-KR" altLang="en-US" sz="3600" b="1" dirty="0">
              <a:latin typeface="Times New Roman" panose="02020603050405020304" pitchFamily="18" charset="0"/>
              <a:cs typeface="Times New Roman" panose="02020603050405020304" pitchFamily="18" charset="0"/>
            </a:endParaRPr>
          </a:p>
        </p:txBody>
      </p:sp>
      <p:sp>
        <p:nvSpPr>
          <p:cNvPr id="5"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516</a:t>
            </a:fld>
            <a:endParaRPr lang="ko-KR" altLang="en-US" dirty="0"/>
          </a:p>
        </p:txBody>
      </p:sp>
    </p:spTree>
    <p:extLst>
      <p:ext uri="{BB962C8B-B14F-4D97-AF65-F5344CB8AC3E}">
        <p14:creationId xmlns:p14="http://schemas.microsoft.com/office/powerpoint/2010/main" val="264725210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763480" y="1527238"/>
                <a:ext cx="10559472" cy="3774145"/>
              </a:xfrm>
              <a:prstGeom prst="rect">
                <a:avLst/>
              </a:prstGeom>
            </p:spPr>
            <p:txBody>
              <a:bodyPr vert="horz" lIns="91440" tIns="45720" rIns="91440" bIns="45720" rtlCol="0">
                <a:normAutofit fontScale="92500" lnSpcReduction="10000"/>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In a “game” of sequentially adding a variable, whether a control or MVI, based on decreasing values of </a:t>
                </a:r>
                <a14:m>
                  <m:oMath xmlns:m="http://schemas.openxmlformats.org/officeDocument/2006/math">
                    <m:r>
                      <a:rPr lang="en-US" altLang="ko-KR" sz="2200" b="0" i="1" smtClean="0">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𝑡</m:t>
                    </m:r>
                    <m:r>
                      <a:rPr lang="en-US" altLang="ko-KR" sz="2200" b="0" i="1" smtClean="0">
                        <a:latin typeface="Cambria Math" panose="02040503050406030204" pitchFamily="18" charset="0"/>
                        <a:cs typeface="Times New Roman" panose="02020603050405020304" pitchFamily="18" charset="0"/>
                      </a:rPr>
                      <m:t>|</m:t>
                    </m:r>
                  </m:oMath>
                </a14:m>
                <a:r>
                  <a:rPr lang="en-US" altLang="ko-KR" sz="22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ko-KR" sz="2200" b="0" i="1" dirty="0" smtClean="0">
                            <a:latin typeface="Cambria Math" panose="02040503050406030204" pitchFamily="18" charset="0"/>
                            <a:cs typeface="Times New Roman" panose="02020603050405020304" pitchFamily="18" charset="0"/>
                          </a:rPr>
                        </m:ctrlPr>
                      </m:sSupPr>
                      <m:e>
                        <m:r>
                          <a:rPr lang="en-US" altLang="ko-KR" sz="2200" b="0" i="1" dirty="0" smtClean="0">
                            <a:latin typeface="Cambria Math" panose="02040503050406030204" pitchFamily="18" charset="0"/>
                            <a:cs typeface="Times New Roman" panose="02020603050405020304" pitchFamily="18" charset="0"/>
                          </a:rPr>
                          <m:t>𝑅</m:t>
                        </m:r>
                      </m:e>
                      <m:sup>
                        <m:r>
                          <a:rPr lang="en-US" altLang="ko-KR" sz="2200" b="0" i="1" dirty="0" smtClean="0">
                            <a:latin typeface="Cambria Math" panose="02040503050406030204" pitchFamily="18" charset="0"/>
                            <a:cs typeface="Times New Roman" panose="02020603050405020304" pitchFamily="18" charset="0"/>
                          </a:rPr>
                          <m:t>2</m:t>
                        </m:r>
                      </m:sup>
                    </m:sSup>
                  </m:oMath>
                </a14:m>
                <a:r>
                  <a:rPr lang="en-US" altLang="ko-KR" sz="2200" dirty="0">
                    <a:latin typeface="Times New Roman" panose="02020603050405020304" pitchFamily="18" charset="0"/>
                    <a:cs typeface="Times New Roman" panose="02020603050405020304" pitchFamily="18" charset="0"/>
                  </a:rPr>
                  <a:t> increases with decreasing returns. After 5 variables are already added, only negligible increases in </a:t>
                </a:r>
                <a14:m>
                  <m:oMath xmlns:m="http://schemas.openxmlformats.org/officeDocument/2006/math">
                    <m:sSup>
                      <m:sSupPr>
                        <m:ctrlPr>
                          <a:rPr lang="en-US" altLang="ko-KR" sz="2200" i="1" dirty="0">
                            <a:latin typeface="Cambria Math" panose="02040503050406030204" pitchFamily="18" charset="0"/>
                            <a:cs typeface="Times New Roman" panose="02020603050405020304" pitchFamily="18" charset="0"/>
                          </a:rPr>
                        </m:ctrlPr>
                      </m:sSupPr>
                      <m:e>
                        <m:r>
                          <a:rPr lang="en-US" altLang="ko-KR" sz="2200" i="1" dirty="0">
                            <a:latin typeface="Cambria Math" panose="02040503050406030204" pitchFamily="18" charset="0"/>
                            <a:cs typeface="Times New Roman" panose="02020603050405020304" pitchFamily="18" charset="0"/>
                          </a:rPr>
                          <m:t>𝑅</m:t>
                        </m:r>
                      </m:e>
                      <m:sup>
                        <m:r>
                          <a:rPr lang="en-US" altLang="ko-KR" sz="2200" i="1" dirty="0">
                            <a:latin typeface="Cambria Math" panose="02040503050406030204" pitchFamily="18" charset="0"/>
                            <a:cs typeface="Times New Roman" panose="02020603050405020304" pitchFamily="18" charset="0"/>
                          </a:rPr>
                          <m:t>2</m:t>
                        </m:r>
                      </m:sup>
                    </m:sSup>
                  </m:oMath>
                </a14:m>
                <a:r>
                  <a:rPr lang="en-US" altLang="ko-KR" sz="2200" dirty="0">
                    <a:latin typeface="Times New Roman" panose="02020603050405020304" pitchFamily="18" charset="0"/>
                    <a:cs typeface="Times New Roman" panose="02020603050405020304" pitchFamily="18" charset="0"/>
                  </a:rPr>
                  <a:t> thereafter. </a:t>
                </a:r>
              </a:p>
              <a:p>
                <a:pPr marL="342900" indent="-342900" algn="just">
                  <a:lnSpc>
                    <a:spcPct val="150000"/>
                  </a:lnSpc>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Observed that MVIs are not in Top 5 variables.</a:t>
                </a:r>
              </a:p>
              <a:p>
                <a:pPr marL="342900" indent="-342900" algn="just">
                  <a:lnSpc>
                    <a:spcPct val="150000"/>
                  </a:lnSpc>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MVIs do not contribute meaningfully to the explanation of the dependent variables!</a:t>
                </a:r>
              </a:p>
              <a:p>
                <a:pPr marL="342900" indent="-342900" algn="just">
                  <a:lnSpc>
                    <a:spcPct val="150000"/>
                  </a:lnSpc>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ko-KR" altLang="en-US" sz="2200" dirty="0">
                  <a:latin typeface="Times New Roman" panose="02020603050405020304" pitchFamily="18" charset="0"/>
                  <a:cs typeface="Times New Roman" panose="02020603050405020304" pitchFamily="18" charset="0"/>
                </a:endParaRP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763480" y="1527238"/>
                <a:ext cx="10559472" cy="3774145"/>
              </a:xfrm>
              <a:prstGeom prst="rect">
                <a:avLst/>
              </a:prstGeom>
              <a:blipFill>
                <a:blip r:embed="rId2"/>
                <a:stretch>
                  <a:fillRect l="-520" r="-635"/>
                </a:stretch>
              </a:blipFill>
            </p:spPr>
            <p:txBody>
              <a:bodyPr/>
              <a:lstStyle/>
              <a:p>
                <a:r>
                  <a:rPr lang="ko-KR" altLang="en-US">
                    <a:noFill/>
                  </a:rPr>
                  <a:t> </a:t>
                </a:r>
              </a:p>
            </p:txBody>
          </p:sp>
        </mc:Fallback>
      </mc:AlternateContent>
      <p:sp>
        <p:nvSpPr>
          <p:cNvPr id="2" name="AutoShape 2" descr="data:image/png;base64,iVBORw0KGgoAAAANSUhEUgAAASYAAAByCAMAAADJcoy9AAAAllBMVEX///8AAAD//9/f//9InN/fnEicSAD/35wAdL//v3QASJyc3/+//////790v/8AAEi/dAB0AAAAAHRIAABISJx0nN90SJxIAHS/dHScSEjfnHTf/7+/nJycv5ycv/90dHSc399IAEicnL90AEhISABIdHRIdL8ASHR0SADf35x0AHTfnJycnN9InJycnEi/35x0nJycSHRm0rvOAAAGTUlEQVR4nO1ci3bbNgyVVNGS4tiR47Vbl63p2rVb23WP//+5kQQpQbJF8SXHtHDPaRNbhmNdkyAAgjfLCAQCgUAgXBOKTf6wvbhpcvh5m7V3ry5tmiKqH+9fwPT6sTvkEiU8rH6wHhIjSxfTFNGKG2V5LR805cyrJy3dTNMDE7632EgPvHvjMiKwpaNpcig2j8KntPme//+Ti3sZWLqZpofdQUwaGBNsn1WvvSwdTdNDI31wk/PlvOUO2SH6QZaupulBOhiWP7rPGX/L9MDDZ7yqX8QyQVTHWv67pGWCEA5GLVlGsLxD6WZ5lXDNQVtwMHv3v+RveQVwzEF3B/Fin7njb3klcMlB4TZh7vB5VVZHNRZZPTMysSUyTaei4pCD8puSngYSM5GV/QK28gnTyBxa9qbpVFTsc1ARFMq4pzoKz8z5ZdrVMJhMUyNzZDkwTaOi4p+DFm9/7fINTZPlyMSmaVRUAnJQNF2YY2EFmSZRUQnIQYu3vfMFmqxHJjK9TEVlFLHBumuPkBwUzxagyXpkItPwiopKg/LcEGwMaWry3IIm8b5leAzD0GyRNNmPzN40SkUFSGjPp9XVu3MGVqOp+m3L15wgmkRtW95sddyLr6e2H5nalFvGqagATfzbP3NHxeZM4G9JU3v39ObpYEwcTrOy60UXtZ7ePOfOm6ZiU99UkXVAU6u8FM+1m/zhd/ielc/W14Cm3cGciVfH5zRT0Al0ZXZOQct/5QwJ//vpc3P3qhGjSflsdc2WpsbLLeWLwo8ggHbh3MtJAmTZHcrJmaQJnu6v2U26Fsr2OgFVseEwD03LN8nPqW8dVieovWOa+mtWNMEeR5eAdjuM6eShIwyiIj6Kng4TNOlrVjSJJVz+VAko66fgQnnowvUSTJOo/O0maOquWdHE1EfWCSimaZk8dOFximiSQfMETf01y7hJQX10RNNyeeiS9ZIBTaWBptKHJp2A9jQtmIcuWS/RjQkZLPIiHK/eqeWcc1N80IucvgahwFxAMPrkPU2uQWc7vQqOG3WWG6ewzuk75iHSw/tN/sef+jkRJ4hqIGdSXbv7wh9KN2VFk05AO5oc89DGHCwMGnWS7UDpcleZt/rloY2JpkGjzk0lR64w0TRo1Ln1DhQzTDThRp2b70Axw0QTbtRZOUw0ralRZwYGmlbVqDMDA02ratSZQUfTjTXqRIZhNCXdqBMZ0zThRh3Uu5JOB0pMTNM0aNTpe1eSrfwFgU0V1YeNOrgBJZEOlIgQeff5JX/UqIMbUBLpQHkR4ImWRAfKiwD3riRbUVkeeJ6tuqJiBupdWXdFxQTcu7LyigqBQCAQCAQCgUAgEAgEAoFAIBCuBVE2+m9fPDTKRv8qxEOjbPTfvnio10Z/gAJoouKhnhv9AQqgKYqH+m70ByiALigeatnb6K584bnRH6AA6msqGoYftub9di+aLJQvfDf6AxRAPU3lV657zvxhr3yBFEG8N/oDFEA9TZnq6AyjyUn5IlwRJOBggacpnIEP9PhuyhcWiiAIZw7gBxws8DVVxO7+0m8iHoJaAxwzBFkGdR660acTA5QvwhVBAg4W+Jp2TUGZnA3yrvh9fv+45b/9Xcu5LMkSL3wWj6WwQ4DyRbgiiPXBgohnEmRcCp+7lQf3JC8gcqHvVZ+ur9X1IOULP0UQjICDBQGmTDUN60C+VsuBCsQQTeLd9ZD1Vr5o3Ra30xERoAAaJh7aSp60CEVmpAn+kr/yhVIEQQcndl/vh+opM7Gxv3bolOl8ReXbPZjz+5QqA3Y0BShf6C+jOzix+7gdq6cY83Z/7dBJ0/mKijq8wPqFqvgwM+nKIOULrQjSHZwQHnGsntJMzwp/7VCT6VxFhSldDjhQLD333kiTeDaG8oU+OCFLGWP1FNwHb0Yk7dA5I6bolSdjjkqdCBYjmR7K9VzT1LMQQfkCC6ecqKe01mtRHO3QOaNv9ygiEL+qXOvxH8FZLQQl8n9B0oLlz3mvvBCqfNEJp5RZdqqewmxvNY52aMyKStwjkJ1wypAmFaBb0xRHOzTm0Y24NA2EU07UU6wnXRTt0KhHN2LS1OdI4js9UU+xdeERtEMjH92QLmyJ7ZpzA8cQEKwVPLwcP5XIttBlUfw3IoVnLy/zSQgEAoFAIBAIzvgfpUJh/xmdvI0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TextBox 4"/>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Findings</a:t>
            </a:r>
            <a:endParaRPr lang="ko-KR" altLang="en-US" sz="3600" b="1" dirty="0">
              <a:latin typeface="Times New Roman" panose="02020603050405020304" pitchFamily="18" charset="0"/>
              <a:cs typeface="Times New Roman" panose="02020603050405020304" pitchFamily="18" charset="0"/>
            </a:endParaRPr>
          </a:p>
        </p:txBody>
      </p:sp>
      <p:sp>
        <p:nvSpPr>
          <p:cNvPr id="6"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517</a:t>
            </a:fld>
            <a:endParaRPr lang="ko-KR" altLang="en-US" dirty="0"/>
          </a:p>
        </p:txBody>
      </p:sp>
    </p:spTree>
    <p:extLst>
      <p:ext uri="{BB962C8B-B14F-4D97-AF65-F5344CB8AC3E}">
        <p14:creationId xmlns:p14="http://schemas.microsoft.com/office/powerpoint/2010/main" val="227326657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838201" y="1536763"/>
                <a:ext cx="10522526" cy="4454462"/>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𝑟</m:t>
                        </m:r>
                      </m:e>
                      <m:sub>
                        <m:r>
                          <a:rPr lang="en-US" altLang="ko-KR" sz="2000" i="1">
                            <a:latin typeface="Cambria Math" panose="02040503050406030204" pitchFamily="18" charset="0"/>
                            <a:cs typeface="Times New Roman" panose="02020603050405020304" pitchFamily="18" charset="0"/>
                          </a:rPr>
                          <m:t>𝑦</m:t>
                        </m:r>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𝑥</m:t>
                            </m:r>
                          </m:e>
                          <m:sub>
                            <m:r>
                              <a:rPr lang="en-US" altLang="ko-KR" sz="2000" i="1">
                                <a:latin typeface="Cambria Math" panose="02040503050406030204" pitchFamily="18" charset="0"/>
                                <a:cs typeface="Times New Roman" panose="02020603050405020304" pitchFamily="18" charset="0"/>
                              </a:rPr>
                              <m:t>2 </m:t>
                            </m:r>
                          </m:sub>
                        </m:sSub>
                        <m:r>
                          <a:rPr lang="en-US" altLang="ko-KR" sz="2000" i="1">
                            <a:latin typeface="Cambria Math" panose="02040503050406030204" pitchFamily="18" charset="0"/>
                            <a:cs typeface="Times New Roman" panose="02020603050405020304" pitchFamily="18" charset="0"/>
                          </a:rPr>
                          <m:t>.  </m:t>
                        </m:r>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𝑥</m:t>
                            </m:r>
                          </m:e>
                          <m:sub>
                            <m:r>
                              <a:rPr lang="en-US" altLang="ko-KR" sz="2000" i="1">
                                <a:latin typeface="Cambria Math" panose="02040503050406030204" pitchFamily="18" charset="0"/>
                                <a:cs typeface="Times New Roman" panose="02020603050405020304" pitchFamily="18" charset="0"/>
                              </a:rPr>
                              <m:t>1</m:t>
                            </m:r>
                          </m:sub>
                        </m:sSub>
                      </m:sub>
                    </m:sSub>
                  </m:oMath>
                </a14:m>
                <a:r>
                  <a:rPr lang="en-US" altLang="ko-KR" sz="2000" dirty="0">
                    <a:latin typeface="Times New Roman" panose="02020603050405020304" pitchFamily="18" charset="0"/>
                    <a:cs typeface="Times New Roman" panose="02020603050405020304" pitchFamily="18" charset="0"/>
                  </a:rPr>
                  <a:t>| &lt; 0.1 in all 10 studies; &lt;0.05 in 8 studies</a:t>
                </a:r>
              </a:p>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Improvement in </a:t>
                </a:r>
                <a14:m>
                  <m:oMath xmlns:m="http://schemas.openxmlformats.org/officeDocument/2006/math">
                    <m:r>
                      <a:rPr lang="en-US" altLang="ko-KR" sz="2000" b="0" i="1" smtClean="0">
                        <a:latin typeface="Cambria Math" panose="02040503050406030204" pitchFamily="18" charset="0"/>
                        <a:cs typeface="Times New Roman" panose="02020603050405020304" pitchFamily="18" charset="0"/>
                      </a:rPr>
                      <m:t>𝑟</m:t>
                    </m:r>
                    <m:r>
                      <a:rPr lang="en-US" altLang="ko-KR" sz="2000" b="0" i="1" smtClean="0">
                        <a:latin typeface="Cambria Math" panose="02040503050406030204" pitchFamily="18" charset="0"/>
                        <a:cs typeface="Times New Roman" panose="02020603050405020304" pitchFamily="18" charset="0"/>
                      </a:rPr>
                      <m:t>(</m:t>
                    </m:r>
                    <m:r>
                      <a:rPr lang="en-US" altLang="ko-KR" sz="2000" b="0" i="1" smtClean="0">
                        <a:latin typeface="Cambria Math" panose="02040503050406030204" pitchFamily="18" charset="0"/>
                        <a:cs typeface="Times New Roman" panose="02020603050405020304" pitchFamily="18" charset="0"/>
                      </a:rPr>
                      <m:t>𝑦</m:t>
                    </m:r>
                    <m:r>
                      <a:rPr lang="en-US" altLang="ko-KR" sz="2000" b="0" i="1" smtClean="0">
                        <a:latin typeface="Cambria Math" panose="02040503050406030204" pitchFamily="18" charset="0"/>
                        <a:cs typeface="Times New Roman" panose="02020603050405020304" pitchFamily="18" charset="0"/>
                      </a:rPr>
                      <m:t>,</m:t>
                    </m:r>
                    <m:acc>
                      <m:accPr>
                        <m:chr m:val="̂"/>
                        <m:ctrlPr>
                          <a:rPr lang="en-US" altLang="ko-KR" sz="2000" b="0" i="1" smtClean="0">
                            <a:latin typeface="Cambria Math" panose="02040503050406030204" pitchFamily="18" charset="0"/>
                            <a:cs typeface="Times New Roman" panose="02020603050405020304" pitchFamily="18" charset="0"/>
                          </a:rPr>
                        </m:ctrlPr>
                      </m:accPr>
                      <m:e>
                        <m:r>
                          <a:rPr lang="en-US" altLang="ko-KR" sz="2000" b="0" i="1" smtClean="0">
                            <a:latin typeface="Cambria Math" panose="02040503050406030204" pitchFamily="18" charset="0"/>
                            <a:cs typeface="Times New Roman" panose="02020603050405020304" pitchFamily="18" charset="0"/>
                          </a:rPr>
                          <m:t>𝑦</m:t>
                        </m:r>
                      </m:e>
                    </m:acc>
                    <m:r>
                      <a:rPr lang="en-US" altLang="ko-KR" sz="2000" b="0" i="1" smtClean="0">
                        <a:latin typeface="Cambria Math" panose="02040503050406030204" pitchFamily="18" charset="0"/>
                        <a:cs typeface="Times New Roman" panose="02020603050405020304" pitchFamily="18" charset="0"/>
                      </a:rPr>
                      <m:t>)</m:t>
                    </m:r>
                  </m:oMath>
                </a14:m>
                <a:r>
                  <a:rPr lang="en-US" altLang="ko-KR" sz="2000" dirty="0">
                    <a:latin typeface="Times New Roman" panose="02020603050405020304" pitchFamily="18" charset="0"/>
                    <a:cs typeface="Times New Roman" panose="02020603050405020304" pitchFamily="18" charset="0"/>
                  </a:rPr>
                  <a:t> thanks to MVI &lt; 0.004, which implies that improvement in </a:t>
                </a:r>
                <a14:m>
                  <m:oMath xmlns:m="http://schemas.openxmlformats.org/officeDocument/2006/math">
                    <m:sSup>
                      <m:sSupPr>
                        <m:ctrlPr>
                          <a:rPr lang="en-US" altLang="ko-KR" sz="2000" i="1">
                            <a:latin typeface="Cambria Math" panose="02040503050406030204" pitchFamily="18" charset="0"/>
                            <a:cs typeface="Times New Roman" panose="02020603050405020304" pitchFamily="18" charset="0"/>
                          </a:rPr>
                        </m:ctrlPr>
                      </m:sSupPr>
                      <m:e>
                        <m:r>
                          <a:rPr lang="en-US" altLang="ko-KR" sz="2000" i="1">
                            <a:latin typeface="Cambria Math" panose="02040503050406030204" pitchFamily="18" charset="0"/>
                            <a:cs typeface="Times New Roman" panose="02020603050405020304" pitchFamily="18" charset="0"/>
                          </a:rPr>
                          <m:t>𝑅</m:t>
                        </m:r>
                      </m:e>
                      <m:sup>
                        <m:r>
                          <a:rPr lang="en-US" altLang="ko-KR" sz="2000" i="1">
                            <a:latin typeface="Cambria Math" panose="02040503050406030204" pitchFamily="18" charset="0"/>
                            <a:cs typeface="Times New Roman" panose="02020603050405020304" pitchFamily="18" charset="0"/>
                          </a:rPr>
                          <m:t>2</m:t>
                        </m:r>
                      </m:sup>
                    </m:sSup>
                  </m:oMath>
                </a14:m>
                <a:r>
                  <a:rPr lang="en-US" altLang="ko-KR" sz="2000" dirty="0">
                    <a:latin typeface="Times New Roman" panose="02020603050405020304" pitchFamily="18" charset="0"/>
                    <a:cs typeface="Times New Roman" panose="02020603050405020304" pitchFamily="18" charset="0"/>
                  </a:rPr>
                  <a:t> thanks to addition of MVI &lt; </a:t>
                </a:r>
                <a14:m>
                  <m:oMath xmlns:m="http://schemas.openxmlformats.org/officeDocument/2006/math">
                    <m:sSup>
                      <m:sSupPr>
                        <m:ctrlPr>
                          <a:rPr lang="en-US" altLang="ko-KR" sz="2000" i="1">
                            <a:latin typeface="Cambria Math" panose="02040503050406030204" pitchFamily="18" charset="0"/>
                            <a:cs typeface="Times New Roman" panose="02020603050405020304" pitchFamily="18" charset="0"/>
                          </a:rPr>
                        </m:ctrlPr>
                      </m:sSupPr>
                      <m:e>
                        <m:r>
                          <a:rPr lang="en-US" altLang="ko-KR" sz="2000" b="0" i="1" smtClean="0">
                            <a:latin typeface="Cambria Math" panose="02040503050406030204" pitchFamily="18" charset="0"/>
                            <a:cs typeface="Times New Roman" panose="02020603050405020304" pitchFamily="18" charset="0"/>
                          </a:rPr>
                          <m:t>0.004</m:t>
                        </m:r>
                      </m:e>
                      <m:sup>
                        <m:r>
                          <a:rPr lang="en-US" altLang="ko-KR" sz="2000" i="1">
                            <a:latin typeface="Cambria Math" panose="02040503050406030204" pitchFamily="18" charset="0"/>
                            <a:cs typeface="Times New Roman" panose="02020603050405020304" pitchFamily="18" charset="0"/>
                          </a:rPr>
                          <m:t>2</m:t>
                        </m:r>
                      </m:sup>
                    </m:sSup>
                  </m:oMath>
                </a14:m>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No MVI belongs to top 5 explanatory variables even though they are statistically significant</a:t>
                </a:r>
              </a:p>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Statistical significance of </a:t>
                </a:r>
                <a:r>
                  <a:rPr lang="en-US" altLang="ko-KR" dirty="0">
                    <a:latin typeface="Times New Roman" panose="02020603050405020304" pitchFamily="18" charset="0"/>
                    <a:cs typeface="Times New Roman" panose="02020603050405020304" pitchFamily="18" charset="0"/>
                  </a:rPr>
                  <a:t>MVI arises from large n, not from big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𝛽</m:t>
                        </m:r>
                      </m:e>
                      <m:sub>
                        <m:r>
                          <a:rPr lang="en-US" altLang="ko-KR" i="1">
                            <a:latin typeface="Cambria Math" panose="02040503050406030204" pitchFamily="18" charset="0"/>
                            <a:cs typeface="Times New Roman" panose="02020603050405020304" pitchFamily="18" charset="0"/>
                          </a:rPr>
                          <m:t>2</m:t>
                        </m:r>
                      </m:sub>
                    </m:sSub>
                    <m:r>
                      <a:rPr lang="en-US" altLang="ko-KR" i="1">
                        <a:latin typeface="Cambria Math" panose="02040503050406030204" pitchFamily="18" charset="0"/>
                        <a:cs typeface="Times New Roman" panose="02020603050405020304" pitchFamily="18" charset="0"/>
                      </a:rPr>
                      <m:t>|</m:t>
                    </m:r>
                  </m:oMath>
                </a14:m>
                <a:r>
                  <a:rPr lang="en-US" altLang="ko-KR" dirty="0">
                    <a:latin typeface="Times New Roman" panose="02020603050405020304" pitchFamily="18" charset="0"/>
                    <a:cs typeface="Times New Roman" panose="02020603050405020304" pitchFamily="18" charset="0"/>
                  </a:rPr>
                  <a:t>, big |</a:t>
                </a:r>
                <a14:m>
                  <m:oMath xmlns:m="http://schemas.openxmlformats.org/officeDocument/2006/math">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𝑟</m:t>
                        </m:r>
                      </m:e>
                      <m:sub>
                        <m:r>
                          <a:rPr lang="en-US" altLang="ko-KR" i="1">
                            <a:latin typeface="Cambria Math" panose="02040503050406030204" pitchFamily="18" charset="0"/>
                            <a:cs typeface="Times New Roman" panose="02020603050405020304" pitchFamily="18" charset="0"/>
                          </a:rPr>
                          <m:t>𝑦</m:t>
                        </m:r>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𝑥</m:t>
                            </m:r>
                          </m:e>
                          <m:sub>
                            <m:r>
                              <a:rPr lang="en-US" altLang="ko-KR" i="1">
                                <a:latin typeface="Cambria Math" panose="02040503050406030204" pitchFamily="18" charset="0"/>
                                <a:cs typeface="Times New Roman" panose="02020603050405020304" pitchFamily="18" charset="0"/>
                              </a:rPr>
                              <m:t>2 </m:t>
                            </m:r>
                          </m:sub>
                        </m:sSub>
                        <m:r>
                          <a:rPr lang="en-US" altLang="ko-KR" i="1">
                            <a:latin typeface="Cambria Math" panose="02040503050406030204" pitchFamily="18" charset="0"/>
                            <a:cs typeface="Times New Roman" panose="02020603050405020304" pitchFamily="18" charset="0"/>
                          </a:rPr>
                          <m:t>.  </m:t>
                        </m:r>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𝑥</m:t>
                            </m:r>
                          </m:e>
                          <m:sub>
                            <m:r>
                              <a:rPr lang="en-US" altLang="ko-KR" i="1">
                                <a:latin typeface="Cambria Math" panose="02040503050406030204" pitchFamily="18" charset="0"/>
                                <a:cs typeface="Times New Roman" panose="02020603050405020304" pitchFamily="18" charset="0"/>
                              </a:rPr>
                              <m:t>1</m:t>
                            </m:r>
                          </m:sub>
                        </m:sSub>
                      </m:sub>
                    </m:sSub>
                  </m:oMath>
                </a14:m>
                <a:r>
                  <a:rPr lang="en-US" altLang="ko-KR" dirty="0">
                    <a:latin typeface="Times New Roman" panose="02020603050405020304" pitchFamily="18" charset="0"/>
                    <a:cs typeface="Times New Roman" panose="02020603050405020304" pitchFamily="18" charset="0"/>
                  </a:rPr>
                  <a:t>|, big  </a:t>
                </a:r>
                <a14:m>
                  <m:oMath xmlns:m="http://schemas.openxmlformats.org/officeDocument/2006/math">
                    <m:r>
                      <a:rPr lang="en-US" altLang="ko-KR" i="1">
                        <a:latin typeface="Cambria Math" panose="02040503050406030204" pitchFamily="18" charset="0"/>
                        <a:cs typeface="Times New Roman" panose="02020603050405020304" pitchFamily="18" charset="0"/>
                      </a:rPr>
                      <m:t>𝑐h𝑎𝑛𝑔𝑒</m:t>
                    </m:r>
                    <m:r>
                      <a:rPr lang="en-US" altLang="ko-KR" i="1">
                        <a:latin typeface="Cambria Math" panose="02040503050406030204" pitchFamily="18" charset="0"/>
                        <a:cs typeface="Times New Roman" panose="02020603050405020304" pitchFamily="18" charset="0"/>
                      </a:rPr>
                      <m:t> </m:t>
                    </m:r>
                    <m:r>
                      <a:rPr lang="en-US" altLang="ko-KR" i="1">
                        <a:latin typeface="Cambria Math" panose="02040503050406030204" pitchFamily="18" charset="0"/>
                        <a:cs typeface="Times New Roman" panose="02020603050405020304" pitchFamily="18" charset="0"/>
                      </a:rPr>
                      <m:t>𝑖𝑛</m:t>
                    </m:r>
                    <m:r>
                      <a:rPr lang="en-US" altLang="ko-KR" i="1">
                        <a:latin typeface="Cambria Math" panose="02040503050406030204" pitchFamily="18" charset="0"/>
                        <a:cs typeface="Times New Roman" panose="02020603050405020304" pitchFamily="18" charset="0"/>
                      </a:rPr>
                      <m:t> </m:t>
                    </m:r>
                    <m:sSup>
                      <m:sSupPr>
                        <m:ctrlPr>
                          <a:rPr lang="en-US" altLang="ko-KR" i="1">
                            <a:latin typeface="Cambria Math" panose="02040503050406030204" pitchFamily="18" charset="0"/>
                            <a:cs typeface="Times New Roman" panose="02020603050405020304" pitchFamily="18" charset="0"/>
                          </a:rPr>
                        </m:ctrlPr>
                      </m:sSupPr>
                      <m:e>
                        <m:r>
                          <a:rPr lang="en-US" altLang="ko-KR" i="1">
                            <a:latin typeface="Cambria Math" panose="02040503050406030204" pitchFamily="18" charset="0"/>
                            <a:cs typeface="Times New Roman" panose="02020603050405020304" pitchFamily="18" charset="0"/>
                          </a:rPr>
                          <m:t>𝑅</m:t>
                        </m:r>
                      </m:e>
                      <m:sup>
                        <m:r>
                          <a:rPr lang="en-US" altLang="ko-KR" i="1">
                            <a:latin typeface="Cambria Math" panose="02040503050406030204" pitchFamily="18" charset="0"/>
                            <a:cs typeface="Times New Roman" panose="02020603050405020304" pitchFamily="18" charset="0"/>
                          </a:rPr>
                          <m:t>2</m:t>
                        </m:r>
                      </m:sup>
                    </m:sSup>
                  </m:oMath>
                </a14:m>
                <a:endParaRPr lang="en-US" altLang="ko-KR"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altLang="ko-KR" dirty="0">
                    <a:latin typeface="Times New Roman" panose="02020603050405020304" pitchFamily="18" charset="0"/>
                    <a:cs typeface="Times New Roman" panose="02020603050405020304" pitchFamily="18" charset="0"/>
                  </a:rPr>
                  <a:t>MVI is not economically significant!</a:t>
                </a:r>
              </a:p>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ko-KR" altLang="en-US" sz="2000" dirty="0">
                  <a:latin typeface="Times New Roman" panose="02020603050405020304" pitchFamily="18" charset="0"/>
                  <a:cs typeface="Times New Roman" panose="02020603050405020304" pitchFamily="18" charset="0"/>
                </a:endParaRP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838201" y="1536763"/>
                <a:ext cx="10522526" cy="4454462"/>
              </a:xfrm>
              <a:prstGeom prst="rect">
                <a:avLst/>
              </a:prstGeom>
              <a:blipFill>
                <a:blip r:embed="rId2"/>
                <a:stretch>
                  <a:fillRect l="-521" t="-1231" r="-579"/>
                </a:stretch>
              </a:blipFill>
            </p:spPr>
            <p:txBody>
              <a:bodyPr/>
              <a:lstStyle/>
              <a:p>
                <a:r>
                  <a:rPr lang="ko-KR" altLang="en-US">
                    <a:noFill/>
                  </a:rPr>
                  <a:t> </a:t>
                </a:r>
              </a:p>
            </p:txBody>
          </p:sp>
        </mc:Fallback>
      </mc:AlternateContent>
      <p:sp>
        <p:nvSpPr>
          <p:cNvPr id="3" name="TextBox 2"/>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Findings</a:t>
            </a:r>
            <a:endParaRPr lang="ko-KR" altLang="en-US" sz="3600" b="1" dirty="0">
              <a:latin typeface="Times New Roman" panose="02020603050405020304" pitchFamily="18" charset="0"/>
              <a:cs typeface="Times New Roman" panose="02020603050405020304" pitchFamily="18" charset="0"/>
            </a:endParaRPr>
          </a:p>
        </p:txBody>
      </p:sp>
      <p:sp>
        <p:nvSpPr>
          <p:cNvPr id="5"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518</a:t>
            </a:fld>
            <a:endParaRPr lang="ko-KR" altLang="en-US" dirty="0"/>
          </a:p>
        </p:txBody>
      </p:sp>
    </p:spTree>
    <p:extLst>
      <p:ext uri="{BB962C8B-B14F-4D97-AF65-F5344CB8AC3E}">
        <p14:creationId xmlns:p14="http://schemas.microsoft.com/office/powerpoint/2010/main" val="3962944282"/>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838201" y="1536763"/>
                <a:ext cx="10559472" cy="3774145"/>
              </a:xfrm>
              <a:prstGeom prst="rect">
                <a:avLst/>
              </a:prstGeom>
            </p:spPr>
            <p:txBody>
              <a:bodyPr vert="horz" lIns="91440" tIns="45720" rIns="91440" bIns="45720" rtlCol="0">
                <a:norm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altLang="ko-KR" sz="2200" dirty="0">
                    <a:latin typeface="Times New Roman" panose="02020603050405020304" pitchFamily="18" charset="0"/>
                    <a:cs typeface="Times New Roman" panose="02020603050405020304" pitchFamily="18" charset="0"/>
                  </a:rPr>
                  <a:t>(a) In simple standard linear regression, </a:t>
                </a:r>
                <a14:m>
                  <m:oMath xmlns:m="http://schemas.openxmlformats.org/officeDocument/2006/math">
                    <m:r>
                      <a:rPr lang="en-US" altLang="ko-KR" sz="2200" i="1">
                        <a:latin typeface="Cambria Math" panose="02040503050406030204" pitchFamily="18" charset="0"/>
                        <a:cs typeface="Times New Roman" panose="02020603050405020304" pitchFamily="18" charset="0"/>
                      </a:rPr>
                      <m:t>𝑦</m:t>
                    </m:r>
                    <m:r>
                      <a:rPr lang="en-US" altLang="ko-KR" sz="2200" i="1">
                        <a:latin typeface="Cambria Math" panose="02040503050406030204" pitchFamily="18" charset="0"/>
                        <a:cs typeface="Times New Roman" panose="02020603050405020304" pitchFamily="18" charset="0"/>
                      </a:rPr>
                      <m:t>=</m:t>
                    </m:r>
                    <m:r>
                      <a:rPr lang="en-US" altLang="ko-KR" sz="2200" i="1">
                        <a:latin typeface="Cambria Math" panose="02040503050406030204" pitchFamily="18" charset="0"/>
                        <a:cs typeface="Times New Roman" panose="02020603050405020304" pitchFamily="18" charset="0"/>
                      </a:rPr>
                      <m:t>𝑎</m:t>
                    </m:r>
                    <m:r>
                      <a:rPr lang="en-US" altLang="ko-KR" sz="2200" i="1">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𝑏</m:t>
                    </m:r>
                    <m:r>
                      <a:rPr lang="en-US" altLang="ko-KR" sz="2200" i="1">
                        <a:latin typeface="Cambria Math" panose="02040503050406030204" pitchFamily="18" charset="0"/>
                        <a:cs typeface="Times New Roman" panose="02020603050405020304" pitchFamily="18" charset="0"/>
                      </a:rPr>
                      <m:t>⋅</m:t>
                    </m:r>
                    <m:r>
                      <a:rPr lang="en-US" altLang="ko-KR" sz="2200" i="1" smtClean="0">
                        <a:latin typeface="Cambria Math" panose="02040503050406030204" pitchFamily="18" charset="0"/>
                        <a:cs typeface="Times New Roman" panose="02020603050405020304" pitchFamily="18" charset="0"/>
                      </a:rPr>
                      <m:t>𝑥</m:t>
                    </m:r>
                    <m:r>
                      <a:rPr lang="en-US" altLang="ko-KR" sz="2200" i="1">
                        <a:latin typeface="Cambria Math" panose="02040503050406030204" pitchFamily="18" charset="0"/>
                        <a:cs typeface="Times New Roman" panose="02020603050405020304" pitchFamily="18" charset="0"/>
                      </a:rPr>
                      <m:t>+</m:t>
                    </m:r>
                    <m:r>
                      <a:rPr lang="en-US" altLang="ko-KR" sz="2200" i="1">
                        <a:latin typeface="Cambria Math" panose="02040503050406030204" pitchFamily="18" charset="0"/>
                        <a:cs typeface="Times New Roman" panose="02020603050405020304" pitchFamily="18" charset="0"/>
                      </a:rPr>
                      <m:t>𝑒</m:t>
                    </m:r>
                  </m:oMath>
                </a14:m>
                <a:endParaRPr lang="en-US" altLang="ko-KR" sz="22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14:m>
                  <m:oMath xmlns:m="http://schemas.openxmlformats.org/officeDocument/2006/math">
                    <m:r>
                      <a:rPr lang="en-US" altLang="ko-KR" sz="2200" b="0" i="1" smtClean="0">
                        <a:latin typeface="Cambria Math" panose="02040503050406030204" pitchFamily="18" charset="0"/>
                        <a:cs typeface="Times New Roman" panose="02020603050405020304" pitchFamily="18" charset="0"/>
                      </a:rPr>
                      <m:t>𝑏</m:t>
                    </m:r>
                    <m:r>
                      <a:rPr lang="en-US" altLang="ko-KR" sz="2200" b="0" i="1" smtClean="0">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𝑟</m:t>
                    </m:r>
                    <m:d>
                      <m:dPr>
                        <m:ctrlPr>
                          <a:rPr lang="en-US" altLang="ko-KR" sz="2200" b="0" i="1" smtClean="0">
                            <a:latin typeface="Cambria Math" panose="02040503050406030204" pitchFamily="18" charset="0"/>
                            <a:cs typeface="Times New Roman" panose="02020603050405020304" pitchFamily="18" charset="0"/>
                          </a:rPr>
                        </m:ctrlPr>
                      </m:dPr>
                      <m:e>
                        <m:f>
                          <m:fPr>
                            <m:ctrlPr>
                              <a:rPr lang="en-US" altLang="ko-KR" sz="2200" b="0" i="1" smtClean="0">
                                <a:latin typeface="Cambria Math" panose="02040503050406030204" pitchFamily="18" charset="0"/>
                                <a:cs typeface="Times New Roman" panose="02020603050405020304" pitchFamily="18" charset="0"/>
                              </a:rPr>
                            </m:ctrlPr>
                          </m:fPr>
                          <m:num>
                            <m:r>
                              <a:rPr lang="en-US" altLang="ko-KR" sz="2200" b="0" i="1" smtClean="0">
                                <a:latin typeface="Cambria Math" panose="02040503050406030204" pitchFamily="18" charset="0"/>
                                <a:cs typeface="Times New Roman" panose="02020603050405020304" pitchFamily="18" charset="0"/>
                              </a:rPr>
                              <m:t>𝑆</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𝐷</m:t>
                                </m:r>
                              </m:e>
                              <m:sub>
                                <m:r>
                                  <a:rPr lang="en-US" altLang="ko-KR" sz="2200" b="0" i="1" smtClean="0">
                                    <a:latin typeface="Cambria Math" panose="02040503050406030204" pitchFamily="18" charset="0"/>
                                    <a:cs typeface="Times New Roman" panose="02020603050405020304" pitchFamily="18" charset="0"/>
                                  </a:rPr>
                                  <m:t>𝑦</m:t>
                                </m:r>
                              </m:sub>
                            </m:sSub>
                          </m:num>
                          <m:den>
                            <m:r>
                              <a:rPr lang="en-US" altLang="ko-KR" sz="2200" b="0" i="1" smtClean="0">
                                <a:latin typeface="Cambria Math" panose="02040503050406030204" pitchFamily="18" charset="0"/>
                                <a:cs typeface="Times New Roman" panose="02020603050405020304" pitchFamily="18" charset="0"/>
                              </a:rPr>
                              <m:t>𝑆</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𝐷</m:t>
                                </m:r>
                              </m:e>
                              <m:sub>
                                <m:r>
                                  <a:rPr lang="en-US" altLang="ko-KR" sz="2200" b="0" i="1" smtClean="0">
                                    <a:latin typeface="Cambria Math" panose="02040503050406030204" pitchFamily="18" charset="0"/>
                                    <a:cs typeface="Times New Roman" panose="02020603050405020304" pitchFamily="18" charset="0"/>
                                  </a:rPr>
                                  <m:t>𝑥</m:t>
                                </m:r>
                              </m:sub>
                            </m:sSub>
                          </m:den>
                        </m:f>
                      </m:e>
                    </m:d>
                  </m:oMath>
                </a14:m>
                <a:r>
                  <a:rPr lang="en-US" altLang="ko-KR" sz="2200" dirty="0">
                    <a:latin typeface="Times New Roman" panose="02020603050405020304" pitchFamily="18" charset="0"/>
                    <a:cs typeface="Times New Roman" panose="02020603050405020304" pitchFamily="18" charset="0"/>
                  </a:rPr>
                  <a:t>, SE(</a:t>
                </a:r>
                <a14:m>
                  <m:oMath xmlns:m="http://schemas.openxmlformats.org/officeDocument/2006/math">
                    <m:r>
                      <a:rPr lang="en-US" altLang="ko-KR" sz="2200" i="1">
                        <a:latin typeface="Cambria Math" panose="02040503050406030204" pitchFamily="18" charset="0"/>
                        <a:cs typeface="Times New Roman" panose="02020603050405020304" pitchFamily="18" charset="0"/>
                      </a:rPr>
                      <m:t>𝑏</m:t>
                    </m:r>
                  </m:oMath>
                </a14:m>
                <a:r>
                  <a:rPr lang="en-US" altLang="ko-KR" sz="2200" dirty="0">
                    <a:latin typeface="Times New Roman" panose="02020603050405020304" pitchFamily="18" charset="0"/>
                    <a:cs typeface="Times New Roman" panose="02020603050405020304" pitchFamily="18" charset="0"/>
                  </a:rPr>
                  <a:t>)=</a:t>
                </a:r>
                <a:r>
                  <a:rPr lang="en-US" altLang="ko-KR" sz="2200" dirty="0">
                    <a:cs typeface="Times New Roman" panose="02020603050405020304" pitchFamily="18" charset="0"/>
                  </a:rPr>
                  <a:t> </a:t>
                </a:r>
                <a14:m>
                  <m:oMath xmlns:m="http://schemas.openxmlformats.org/officeDocument/2006/math">
                    <m:f>
                      <m:fPr>
                        <m:ctrlPr>
                          <a:rPr lang="en-US" altLang="ko-KR" sz="2200" i="1">
                            <a:latin typeface="Cambria Math" panose="02040503050406030204" pitchFamily="18" charset="0"/>
                            <a:cs typeface="Times New Roman" panose="02020603050405020304" pitchFamily="18" charset="0"/>
                          </a:rPr>
                        </m:ctrlPr>
                      </m:fPr>
                      <m:num>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1−</m:t>
                            </m:r>
                            <m:sSup>
                              <m:sSupPr>
                                <m:ctrlPr>
                                  <a:rPr lang="en-US" altLang="ko-KR" sz="2200" i="1">
                                    <a:latin typeface="Cambria Math" panose="02040503050406030204" pitchFamily="18" charset="0"/>
                                    <a:cs typeface="Times New Roman" panose="02020603050405020304" pitchFamily="18" charset="0"/>
                                  </a:rPr>
                                </m:ctrlPr>
                              </m:sSupPr>
                              <m:e>
                                <m:r>
                                  <a:rPr lang="en-US" altLang="ko-KR" sz="2200" i="1">
                                    <a:latin typeface="Cambria Math" panose="02040503050406030204" pitchFamily="18" charset="0"/>
                                    <a:cs typeface="Times New Roman" panose="02020603050405020304" pitchFamily="18" charset="0"/>
                                  </a:rPr>
                                  <m:t>𝑟</m:t>
                                </m:r>
                              </m:e>
                              <m:sup>
                                <m:r>
                                  <a:rPr lang="en-US" altLang="ko-KR" sz="2200" i="1">
                                    <a:latin typeface="Cambria Math" panose="02040503050406030204" pitchFamily="18" charset="0"/>
                                    <a:cs typeface="Times New Roman" panose="02020603050405020304" pitchFamily="18" charset="0"/>
                                  </a:rPr>
                                  <m:t>2</m:t>
                                </m:r>
                              </m:sup>
                            </m:sSup>
                          </m:e>
                        </m:rad>
                        <m:r>
                          <a:rPr lang="en-US" altLang="ko-KR" sz="2200" i="1">
                            <a:latin typeface="Cambria Math" panose="02040503050406030204" pitchFamily="18" charset="0"/>
                            <a:cs typeface="Times New Roman" panose="02020603050405020304" pitchFamily="18" charset="0"/>
                          </a:rPr>
                          <m:t>𝑆</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𝐷</m:t>
                            </m:r>
                          </m:e>
                          <m:sub>
                            <m:r>
                              <a:rPr lang="en-US" altLang="ko-KR" sz="2200" i="1">
                                <a:latin typeface="Cambria Math" panose="02040503050406030204" pitchFamily="18" charset="0"/>
                                <a:cs typeface="Times New Roman" panose="02020603050405020304" pitchFamily="18" charset="0"/>
                              </a:rPr>
                              <m:t>𝑦</m:t>
                            </m:r>
                          </m:sub>
                        </m:sSub>
                      </m:num>
                      <m:den>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𝑛</m:t>
                            </m:r>
                          </m:e>
                        </m:rad>
                        <m:r>
                          <a:rPr lang="en-US" altLang="ko-KR" sz="2200" i="1">
                            <a:latin typeface="Cambria Math" panose="02040503050406030204" pitchFamily="18" charset="0"/>
                            <a:cs typeface="Times New Roman" panose="02020603050405020304" pitchFamily="18" charset="0"/>
                          </a:rPr>
                          <m:t>𝑆</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𝐷</m:t>
                            </m:r>
                          </m:e>
                          <m:sub>
                            <m:r>
                              <a:rPr lang="en-US" altLang="ko-KR" sz="2200" i="1">
                                <a:latin typeface="Cambria Math" panose="02040503050406030204" pitchFamily="18" charset="0"/>
                                <a:cs typeface="Times New Roman" panose="02020603050405020304" pitchFamily="18" charset="0"/>
                              </a:rPr>
                              <m:t>𝑥</m:t>
                            </m:r>
                          </m:sub>
                        </m:sSub>
                      </m:den>
                    </m:f>
                  </m:oMath>
                </a14:m>
                <a:r>
                  <a:rPr lang="en-US" altLang="ko-KR" sz="2200" dirty="0">
                    <a:latin typeface="Times New Roman" panose="02020603050405020304" pitchFamily="18" charset="0"/>
                    <a:cs typeface="Times New Roman" panose="02020603050405020304" pitchFamily="18" charset="0"/>
                  </a:rPr>
                  <a:t> , </a:t>
                </a:r>
                <a14:m>
                  <m:oMath xmlns:m="http://schemas.openxmlformats.org/officeDocument/2006/math">
                    <m:r>
                      <a:rPr lang="en-US" altLang="ko-KR" sz="2200" b="0" i="1" smtClean="0">
                        <a:latin typeface="Cambria Math" panose="02040503050406030204" pitchFamily="18" charset="0"/>
                        <a:cs typeface="Times New Roman" panose="02020603050405020304" pitchFamily="18" charset="0"/>
                      </a:rPr>
                      <m:t>𝑡</m:t>
                    </m:r>
                    <m:r>
                      <a:rPr lang="en-US" altLang="ko-KR" sz="2200" b="0" i="1" smtClean="0">
                        <a:latin typeface="Cambria Math" panose="02040503050406030204" pitchFamily="18" charset="0"/>
                        <a:cs typeface="Times New Roman" panose="02020603050405020304" pitchFamily="18" charset="0"/>
                      </a:rPr>
                      <m:t>=</m:t>
                    </m:r>
                    <m:f>
                      <m:fPr>
                        <m:ctrlPr>
                          <a:rPr lang="en-US" altLang="ko-KR" sz="2200" i="1">
                            <a:latin typeface="Cambria Math" panose="02040503050406030204" pitchFamily="18" charset="0"/>
                            <a:cs typeface="Times New Roman" panose="02020603050405020304" pitchFamily="18" charset="0"/>
                          </a:rPr>
                        </m:ctrlPr>
                      </m:fPr>
                      <m:num>
                        <m:r>
                          <a:rPr lang="en-US" altLang="ko-KR" sz="2200" i="1">
                            <a:latin typeface="Cambria Math" panose="02040503050406030204" pitchFamily="18" charset="0"/>
                            <a:cs typeface="Times New Roman" panose="02020603050405020304" pitchFamily="18" charset="0"/>
                          </a:rPr>
                          <m:t>𝑏</m:t>
                        </m:r>
                      </m:num>
                      <m:den>
                        <m:r>
                          <a:rPr lang="en-US" altLang="ko-KR" sz="2200" i="1">
                            <a:latin typeface="Cambria Math" panose="02040503050406030204" pitchFamily="18" charset="0"/>
                            <a:cs typeface="Times New Roman" panose="02020603050405020304" pitchFamily="18" charset="0"/>
                          </a:rPr>
                          <m:t>𝑆</m:t>
                        </m:r>
                        <m:r>
                          <a:rPr lang="en-US" altLang="ko-KR" sz="2200" b="0" i="1" smtClean="0">
                            <a:latin typeface="Cambria Math" panose="02040503050406030204" pitchFamily="18" charset="0"/>
                            <a:cs typeface="Times New Roman" panose="02020603050405020304" pitchFamily="18" charset="0"/>
                          </a:rPr>
                          <m:t>𝐸</m:t>
                        </m:r>
                        <m:r>
                          <a:rPr lang="en-US" altLang="ko-KR" sz="2200" b="0" i="1" smtClean="0">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𝑏</m:t>
                        </m:r>
                        <m:r>
                          <a:rPr lang="en-US" altLang="ko-KR" sz="2200" b="0" i="1" smtClean="0">
                            <a:latin typeface="Cambria Math" panose="02040503050406030204" pitchFamily="18" charset="0"/>
                            <a:cs typeface="Times New Roman" panose="02020603050405020304" pitchFamily="18" charset="0"/>
                          </a:rPr>
                          <m:t>)</m:t>
                        </m:r>
                      </m:den>
                    </m:f>
                    <m:r>
                      <a:rPr lang="en-US" altLang="ko-KR" sz="2200" b="0" i="1" smtClean="0">
                        <a:latin typeface="Cambria Math" panose="02040503050406030204" pitchFamily="18" charset="0"/>
                        <a:cs typeface="Times New Roman" panose="02020603050405020304" pitchFamily="18" charset="0"/>
                      </a:rPr>
                      <m:t>=</m:t>
                    </m:r>
                  </m:oMath>
                </a14:m>
                <a:r>
                  <a:rPr lang="en-US" altLang="ko-KR" sz="2200" dirty="0">
                    <a:cs typeface="Times New Roman" panose="02020603050405020304" pitchFamily="18" charset="0"/>
                  </a:rPr>
                  <a:t> </a:t>
                </a:r>
                <a14:m>
                  <m:oMath xmlns:m="http://schemas.openxmlformats.org/officeDocument/2006/math">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𝑛</m:t>
                        </m:r>
                      </m:e>
                    </m:rad>
                    <m:r>
                      <a:rPr lang="en-US" altLang="ko-KR" sz="2200" i="1">
                        <a:latin typeface="Cambria Math" panose="02040503050406030204" pitchFamily="18" charset="0"/>
                        <a:cs typeface="Times New Roman" panose="02020603050405020304" pitchFamily="18" charset="0"/>
                      </a:rPr>
                      <m:t> </m:t>
                    </m:r>
                    <m:r>
                      <a:rPr lang="en-US" altLang="ko-KR" sz="2200" i="1">
                        <a:latin typeface="Cambria Math" panose="02040503050406030204" pitchFamily="18" charset="0"/>
                        <a:cs typeface="Times New Roman" panose="02020603050405020304" pitchFamily="18" charset="0"/>
                      </a:rPr>
                      <m:t>𝑟</m:t>
                    </m:r>
                  </m:oMath>
                </a14:m>
                <a:r>
                  <a:rPr lang="en-US" altLang="ko-KR" sz="2200" dirty="0">
                    <a:latin typeface="Times New Roman" panose="02020603050405020304" pitchFamily="18" charset="0"/>
                    <a:cs typeface="Times New Roman" panose="02020603050405020304" pitchFamily="18" charset="0"/>
                  </a:rPr>
                  <a:t>/</a:t>
                </a:r>
                <a14:m>
                  <m:oMath xmlns:m="http://schemas.openxmlformats.org/officeDocument/2006/math">
                    <m:rad>
                      <m:radPr>
                        <m:degHide m:val="on"/>
                        <m:ctrlPr>
                          <a:rPr lang="en-US" altLang="ko-KR" sz="1600" i="1">
                            <a:latin typeface="Cambria Math" panose="02040503050406030204" pitchFamily="18" charset="0"/>
                            <a:cs typeface="Times New Roman" panose="02020603050405020304" pitchFamily="18" charset="0"/>
                          </a:rPr>
                        </m:ctrlPr>
                      </m:radPr>
                      <m:deg/>
                      <m:e>
                        <m:r>
                          <a:rPr lang="en-US" altLang="ko-KR" sz="1600" i="1">
                            <a:latin typeface="Cambria Math" panose="02040503050406030204" pitchFamily="18" charset="0"/>
                            <a:cs typeface="Times New Roman" panose="02020603050405020304" pitchFamily="18" charset="0"/>
                          </a:rPr>
                          <m:t>1−</m:t>
                        </m:r>
                        <m:sSup>
                          <m:sSupPr>
                            <m:ctrlPr>
                              <a:rPr lang="en-US" altLang="ko-KR" sz="1600" i="1">
                                <a:latin typeface="Cambria Math" panose="02040503050406030204" pitchFamily="18" charset="0"/>
                                <a:cs typeface="Times New Roman" panose="02020603050405020304" pitchFamily="18" charset="0"/>
                              </a:rPr>
                            </m:ctrlPr>
                          </m:sSupPr>
                          <m:e>
                            <m:r>
                              <a:rPr lang="en-US" altLang="ko-KR" sz="1600" i="1">
                                <a:latin typeface="Cambria Math" panose="02040503050406030204" pitchFamily="18" charset="0"/>
                                <a:cs typeface="Times New Roman" panose="02020603050405020304" pitchFamily="18" charset="0"/>
                              </a:rPr>
                              <m:t>𝑟</m:t>
                            </m:r>
                          </m:e>
                          <m:sup>
                            <m:r>
                              <a:rPr lang="en-US" altLang="ko-KR" sz="1600" i="1">
                                <a:latin typeface="Cambria Math" panose="02040503050406030204" pitchFamily="18" charset="0"/>
                                <a:cs typeface="Times New Roman" panose="02020603050405020304" pitchFamily="18" charset="0"/>
                              </a:rPr>
                              <m:t>2</m:t>
                            </m:r>
                          </m:sup>
                        </m:sSup>
                      </m:e>
                    </m:rad>
                  </m:oMath>
                </a14:m>
                <a:endParaRPr lang="en-US" altLang="ko-KR" sz="1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algn="just"/>
                <a:r>
                  <a:rPr lang="en-US" altLang="ko-KR" sz="2200" dirty="0">
                    <a:latin typeface="Times New Roman" panose="02020603050405020304" pitchFamily="18" charset="0"/>
                    <a:cs typeface="Times New Roman" panose="02020603050405020304" pitchFamily="18" charset="0"/>
                  </a:rPr>
                  <a:t>(b) By Frisch–Waugh–Lovell theorem, in terms of estimating</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 </m:t>
                        </m:r>
                        <m:r>
                          <a:rPr lang="en-US" altLang="ko-KR" sz="2200" i="1">
                            <a:latin typeface="Cambria Math" panose="02040503050406030204" pitchFamily="18" charset="0"/>
                            <a:cs typeface="Times New Roman" panose="02020603050405020304" pitchFamily="18" charset="0"/>
                          </a:rPr>
                          <m:t>𝑏</m:t>
                        </m:r>
                      </m:e>
                      <m:sub>
                        <m:r>
                          <a:rPr lang="en-US" altLang="ko-KR" sz="2200" i="1">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 </m:t>
                    </m:r>
                  </m:oMath>
                </a14:m>
                <a:r>
                  <a:rPr lang="en-US" altLang="ko-KR" sz="2200" b="0" dirty="0">
                    <a:latin typeface="Times New Roman" panose="02020603050405020304" pitchFamily="18" charset="0"/>
                    <a:cs typeface="Times New Roman" panose="02020603050405020304" pitchFamily="18" charset="0"/>
                  </a:rPr>
                  <a:t>from</a:t>
                </a:r>
                <a:r>
                  <a:rPr lang="en-US" altLang="ko-KR" sz="2200" b="0" dirty="0">
                    <a:cs typeface="Times New Roman" panose="02020603050405020304" pitchFamily="18" charset="0"/>
                  </a:rPr>
                  <a:t> </a:t>
                </a:r>
                <a14:m>
                  <m:oMath xmlns:m="http://schemas.openxmlformats.org/officeDocument/2006/math">
                    <m:r>
                      <a:rPr lang="en-US" altLang="ko-KR" sz="2200" b="0" i="1" smtClean="0">
                        <a:latin typeface="Cambria Math" panose="02040503050406030204" pitchFamily="18" charset="0"/>
                        <a:cs typeface="Times New Roman" panose="02020603050405020304" pitchFamily="18" charset="0"/>
                      </a:rPr>
                      <m:t>𝑦</m:t>
                    </m:r>
                    <m:r>
                      <a:rPr lang="en-US" altLang="ko-KR" sz="2200" b="0" i="1" smtClean="0">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𝑎</m:t>
                    </m:r>
                    <m:r>
                      <a:rPr lang="en-US" altLang="ko-KR" sz="2200" b="0" i="1" smtClean="0">
                        <a:latin typeface="Cambria Math" panose="02040503050406030204" pitchFamily="18" charset="0"/>
                        <a:cs typeface="Times New Roman" panose="02020603050405020304" pitchFamily="18" charset="0"/>
                      </a:rPr>
                      <m:t>+</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𝑏</m:t>
                        </m:r>
                      </m:e>
                      <m:sub>
                        <m:r>
                          <a:rPr lang="en-US" altLang="ko-KR" sz="2200" b="0" i="1" smtClean="0">
                            <a:latin typeface="Cambria Math" panose="02040503050406030204" pitchFamily="18" charset="0"/>
                            <a:cs typeface="Times New Roman" panose="02020603050405020304" pitchFamily="18" charset="0"/>
                          </a:rPr>
                          <m:t>1</m:t>
                        </m:r>
                      </m:sub>
                    </m:sSub>
                    <m:r>
                      <a:rPr lang="en-US" altLang="ko-KR" sz="2200" b="0" i="1" smtClean="0">
                        <a:latin typeface="Cambria Math" panose="02040503050406030204" pitchFamily="18" charset="0"/>
                        <a:cs typeface="Times New Roman" panose="02020603050405020304" pitchFamily="18" charset="0"/>
                      </a:rPr>
                      <m:t>⋅</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1</m:t>
                        </m:r>
                      </m:sub>
                    </m:sSub>
                    <m:r>
                      <a:rPr lang="en-US" altLang="ko-KR" sz="2200" b="0" i="1" smtClean="0">
                        <a:latin typeface="Cambria Math" panose="02040503050406030204" pitchFamily="18" charset="0"/>
                        <a:cs typeface="Times New Roman" panose="02020603050405020304" pitchFamily="18" charset="0"/>
                      </a:rPr>
                      <m:t>+</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𝑏</m:t>
                        </m:r>
                      </m:e>
                      <m:sub>
                        <m:r>
                          <a:rPr lang="en-US" altLang="ko-KR" sz="2200" b="0" i="1" smtClean="0">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𝑥</m:t>
                        </m:r>
                      </m:e>
                      <m:sub>
                        <m:r>
                          <a:rPr lang="en-US" altLang="ko-KR" sz="2200" b="0" i="1" smtClean="0">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m:t>
                    </m:r>
                    <m:r>
                      <a:rPr lang="en-US" altLang="ko-KR" sz="2200" b="0" i="1" smtClean="0">
                        <a:latin typeface="Cambria Math" panose="02040503050406030204" pitchFamily="18" charset="0"/>
                        <a:cs typeface="Times New Roman" panose="02020603050405020304" pitchFamily="18" charset="0"/>
                      </a:rPr>
                      <m:t>𝑒</m:t>
                    </m:r>
                  </m:oMath>
                </a14:m>
                <a:r>
                  <a:rPr lang="en-US" altLang="ko-KR" sz="2200" dirty="0">
                    <a:latin typeface="Times New Roman" panose="02020603050405020304" pitchFamily="18" charset="0"/>
                    <a:cs typeface="Times New Roman" panose="02020603050405020304" pitchFamily="18" charset="0"/>
                  </a:rPr>
                  <a:t>, running the original multiple regression and running the following so called “residual regression” are equivalent: </a:t>
                </a:r>
                <a14:m>
                  <m:oMath xmlns:m="http://schemas.openxmlformats.org/officeDocument/2006/math">
                    <m:acc>
                      <m:accPr>
                        <m:chr m:val="̃"/>
                        <m:ctrlPr>
                          <a:rPr lang="en-US" altLang="ko-KR" sz="2200" i="1" dirty="0">
                            <a:latin typeface="Cambria Math" panose="02040503050406030204" pitchFamily="18" charset="0"/>
                            <a:cs typeface="Times New Roman" panose="02020603050405020304" pitchFamily="18" charset="0"/>
                          </a:rPr>
                        </m:ctrlPr>
                      </m:accPr>
                      <m:e>
                        <m:r>
                          <a:rPr lang="en-US" altLang="ko-KR" sz="2200" i="1" dirty="0">
                            <a:latin typeface="Cambria Math" panose="02040503050406030204" pitchFamily="18" charset="0"/>
                            <a:cs typeface="Times New Roman" panose="02020603050405020304" pitchFamily="18" charset="0"/>
                          </a:rPr>
                          <m:t>𝑦</m:t>
                        </m:r>
                      </m:e>
                    </m:acc>
                    <m:r>
                      <a:rPr lang="en-US" altLang="ko-KR" sz="2200" i="1">
                        <a:latin typeface="Cambria Math" panose="02040503050406030204" pitchFamily="18" charset="0"/>
                        <a:cs typeface="Times New Roman" panose="02020603050405020304" pitchFamily="18" charset="0"/>
                      </a:rPr>
                      <m:t>=</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𝑎</m:t>
                        </m:r>
                        <m:r>
                          <a:rPr lang="en-US" altLang="ko-KR" sz="2200" b="0" i="1" smtClean="0">
                            <a:latin typeface="Cambria Math" panose="02040503050406030204" pitchFamily="18" charset="0"/>
                            <a:cs typeface="Times New Roman" panose="02020603050405020304" pitchFamily="18" charset="0"/>
                          </a:rPr>
                          <m:t>+</m:t>
                        </m:r>
                        <m:r>
                          <a:rPr lang="en-US" altLang="ko-KR" sz="2200" i="1">
                            <a:latin typeface="Cambria Math" panose="02040503050406030204" pitchFamily="18" charset="0"/>
                            <a:cs typeface="Times New Roman" panose="02020603050405020304" pitchFamily="18" charset="0"/>
                          </a:rPr>
                          <m:t>𝑏</m:t>
                        </m:r>
                      </m:e>
                      <m:sub>
                        <m:r>
                          <a:rPr lang="en-US" altLang="ko-KR" sz="2200" i="1">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m:t>
                    </m:r>
                    <m:sSub>
                      <m:sSubPr>
                        <m:ctrlPr>
                          <a:rPr lang="en-US" altLang="ko-KR" sz="2200" i="1" dirty="0">
                            <a:latin typeface="Cambria Math" panose="02040503050406030204" pitchFamily="18" charset="0"/>
                            <a:cs typeface="Times New Roman" panose="02020603050405020304" pitchFamily="18" charset="0"/>
                          </a:rPr>
                        </m:ctrlPr>
                      </m:sSubPr>
                      <m:e>
                        <m:acc>
                          <m:accPr>
                            <m:chr m:val="̃"/>
                            <m:ctrlPr>
                              <a:rPr lang="en-US" altLang="ko-KR" sz="2200" i="1" dirty="0">
                                <a:latin typeface="Cambria Math" panose="02040503050406030204" pitchFamily="18" charset="0"/>
                                <a:cs typeface="Times New Roman" panose="02020603050405020304" pitchFamily="18" charset="0"/>
                              </a:rPr>
                            </m:ctrlPr>
                          </m:accPr>
                          <m:e>
                            <m:r>
                              <a:rPr lang="en-US" altLang="ko-KR" sz="2200" i="1" dirty="0" smtClean="0">
                                <a:latin typeface="Cambria Math" panose="02040503050406030204" pitchFamily="18" charset="0"/>
                                <a:cs typeface="Times New Roman" panose="02020603050405020304" pitchFamily="18" charset="0"/>
                              </a:rPr>
                              <m:t>𝑥</m:t>
                            </m:r>
                          </m:e>
                        </m:acc>
                      </m:e>
                      <m:sub>
                        <m:r>
                          <a:rPr lang="en-US" altLang="ko-KR" sz="2200" i="1" dirty="0">
                            <a:latin typeface="Cambria Math" panose="02040503050406030204" pitchFamily="18" charset="0"/>
                            <a:cs typeface="Times New Roman" panose="02020603050405020304" pitchFamily="18" charset="0"/>
                          </a:rPr>
                          <m:t>2</m:t>
                        </m:r>
                      </m:sub>
                    </m:sSub>
                    <m:r>
                      <a:rPr lang="en-US" altLang="ko-KR" sz="2200" i="1">
                        <a:latin typeface="Cambria Math" panose="02040503050406030204" pitchFamily="18" charset="0"/>
                        <a:cs typeface="Times New Roman" panose="02020603050405020304" pitchFamily="18" charset="0"/>
                      </a:rPr>
                      <m:t>+</m:t>
                    </m:r>
                    <m:acc>
                      <m:accPr>
                        <m:chr m:val="̃"/>
                        <m:ctrlPr>
                          <a:rPr lang="en-US" altLang="ko-KR" sz="2200" i="1" dirty="0" smtClean="0">
                            <a:latin typeface="Cambria Math" panose="02040503050406030204" pitchFamily="18" charset="0"/>
                            <a:cs typeface="Times New Roman" panose="02020603050405020304" pitchFamily="18" charset="0"/>
                          </a:rPr>
                        </m:ctrlPr>
                      </m:accPr>
                      <m:e>
                        <m:r>
                          <a:rPr lang="en-US" altLang="ko-KR" sz="2200" i="1" dirty="0">
                            <a:latin typeface="Cambria Math" panose="02040503050406030204" pitchFamily="18" charset="0"/>
                            <a:cs typeface="Times New Roman" panose="02020603050405020304" pitchFamily="18" charset="0"/>
                          </a:rPr>
                          <m:t>𝑒</m:t>
                        </m:r>
                        <m:r>
                          <a:rPr lang="en-US" altLang="ko-KR" sz="2200" b="0" i="1" dirty="0" smtClean="0">
                            <a:latin typeface="Cambria Math" panose="02040503050406030204" pitchFamily="18" charset="0"/>
                            <a:cs typeface="Times New Roman" panose="02020603050405020304" pitchFamily="18" charset="0"/>
                          </a:rPr>
                          <m:t> </m:t>
                        </m:r>
                      </m:e>
                    </m:acc>
                  </m:oMath>
                </a14:m>
                <a:r>
                  <a:rPr lang="en-US" altLang="ko-KR" sz="2200" dirty="0">
                    <a:latin typeface="Times New Roman" panose="02020603050405020304" pitchFamily="18" charset="0"/>
                    <a:cs typeface="Times New Roman" panose="02020603050405020304" pitchFamily="18" charset="0"/>
                  </a:rPr>
                  <a:t>(</a:t>
                </a:r>
                <a14:m>
                  <m:oMath xmlns:m="http://schemas.openxmlformats.org/officeDocument/2006/math">
                    <m:r>
                      <a:rPr lang="en-US" altLang="ko-KR" sz="2200" i="1" dirty="0" smtClean="0">
                        <a:latin typeface="Cambria Math" panose="02040503050406030204" pitchFamily="18" charset="0"/>
                        <a:cs typeface="Times New Roman" panose="02020603050405020304" pitchFamily="18" charset="0"/>
                      </a:rPr>
                      <m:t>𝑎</m:t>
                    </m:r>
                    <m:r>
                      <a:rPr lang="en-US" altLang="ko-KR" sz="2200" i="1" dirty="0" smtClean="0">
                        <a:latin typeface="Cambria Math" panose="02040503050406030204" pitchFamily="18" charset="0"/>
                        <a:cs typeface="Times New Roman" panose="02020603050405020304" pitchFamily="18" charset="0"/>
                      </a:rPr>
                      <m:t>=0</m:t>
                    </m:r>
                  </m:oMath>
                </a14:m>
                <a:r>
                  <a:rPr lang="en-US" altLang="ko-KR" sz="2200" dirty="0">
                    <a:latin typeface="Times New Roman" panose="02020603050405020304" pitchFamily="18" charset="0"/>
                    <a:cs typeface="Times New Roman" panose="02020603050405020304" pitchFamily="18" charset="0"/>
                  </a:rPr>
                  <a:t> here). By (a) above, we have  </a:t>
                </a:r>
              </a:p>
              <a:p>
                <a:pPr marL="342900" indent="-342900" algn="just">
                  <a:buFont typeface="Arial" panose="020B0604020202020204" pitchFamily="34" charset="0"/>
                  <a:buChar char="•"/>
                </a:pP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𝑏</m:t>
                        </m:r>
                      </m:e>
                      <m:sub>
                        <m:r>
                          <a:rPr lang="en-US" altLang="ko-KR" sz="2200" i="1">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m:t>
                    </m:r>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𝑟</m:t>
                        </m:r>
                      </m:e>
                      <m:sub>
                        <m:r>
                          <a:rPr lang="en-US" altLang="ko-KR" i="1">
                            <a:latin typeface="Cambria Math" panose="02040503050406030204" pitchFamily="18" charset="0"/>
                            <a:cs typeface="Times New Roman" panose="02020603050405020304" pitchFamily="18" charset="0"/>
                          </a:rPr>
                          <m:t>𝑦</m:t>
                        </m:r>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𝑥</m:t>
                            </m:r>
                          </m:e>
                          <m:sub>
                            <m:r>
                              <a:rPr lang="en-US" altLang="ko-KR" i="1">
                                <a:latin typeface="Cambria Math" panose="02040503050406030204" pitchFamily="18" charset="0"/>
                                <a:cs typeface="Times New Roman" panose="02020603050405020304" pitchFamily="18" charset="0"/>
                              </a:rPr>
                              <m:t>2 </m:t>
                            </m:r>
                          </m:sub>
                        </m:sSub>
                        <m:r>
                          <a:rPr lang="en-US" altLang="ko-KR" i="1">
                            <a:latin typeface="Cambria Math" panose="02040503050406030204" pitchFamily="18" charset="0"/>
                            <a:cs typeface="Times New Roman" panose="02020603050405020304" pitchFamily="18" charset="0"/>
                          </a:rPr>
                          <m:t>.  </m:t>
                        </m:r>
                        <m:sSub>
                          <m:sSubPr>
                            <m:ctrlPr>
                              <a:rPr lang="en-US" altLang="ko-KR" i="1">
                                <a:latin typeface="Cambria Math" panose="02040503050406030204" pitchFamily="18" charset="0"/>
                                <a:cs typeface="Times New Roman" panose="02020603050405020304" pitchFamily="18" charset="0"/>
                              </a:rPr>
                            </m:ctrlPr>
                          </m:sSubPr>
                          <m:e>
                            <m:r>
                              <a:rPr lang="en-US" altLang="ko-KR" i="1">
                                <a:latin typeface="Cambria Math" panose="02040503050406030204" pitchFamily="18" charset="0"/>
                                <a:cs typeface="Times New Roman" panose="02020603050405020304" pitchFamily="18" charset="0"/>
                              </a:rPr>
                              <m:t>𝑥</m:t>
                            </m:r>
                          </m:e>
                          <m:sub>
                            <m:r>
                              <a:rPr lang="en-US" altLang="ko-KR" i="1">
                                <a:latin typeface="Cambria Math" panose="02040503050406030204" pitchFamily="18" charset="0"/>
                                <a:cs typeface="Times New Roman" panose="02020603050405020304" pitchFamily="18" charset="0"/>
                              </a:rPr>
                              <m:t>1</m:t>
                            </m:r>
                          </m:sub>
                        </m:sSub>
                      </m:sub>
                    </m:sSub>
                    <m:d>
                      <m:dPr>
                        <m:ctrlPr>
                          <a:rPr lang="en-US" altLang="ko-KR" sz="2200" b="0" i="1" smtClean="0">
                            <a:latin typeface="Cambria Math" panose="02040503050406030204" pitchFamily="18" charset="0"/>
                            <a:cs typeface="Times New Roman" panose="02020603050405020304" pitchFamily="18" charset="0"/>
                          </a:rPr>
                        </m:ctrlPr>
                      </m:dPr>
                      <m:e>
                        <m:f>
                          <m:fPr>
                            <m:ctrlPr>
                              <a:rPr lang="en-US" altLang="ko-KR" sz="2200" b="0" i="1" smtClean="0">
                                <a:latin typeface="Cambria Math" panose="02040503050406030204" pitchFamily="18" charset="0"/>
                                <a:cs typeface="Times New Roman" panose="02020603050405020304" pitchFamily="18" charset="0"/>
                              </a:rPr>
                            </m:ctrlPr>
                          </m:fPr>
                          <m:num>
                            <m:r>
                              <a:rPr lang="en-US" altLang="ko-KR" sz="2200" b="0" i="1" smtClean="0">
                                <a:latin typeface="Cambria Math" panose="02040503050406030204" pitchFamily="18" charset="0"/>
                                <a:cs typeface="Times New Roman" panose="02020603050405020304" pitchFamily="18" charset="0"/>
                              </a:rPr>
                              <m:t>𝑆</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𝐷</m:t>
                                </m:r>
                              </m:e>
                              <m:sub>
                                <m:acc>
                                  <m:accPr>
                                    <m:chr m:val="̃"/>
                                    <m:ctrlPr>
                                      <a:rPr lang="en-US" altLang="ko-KR" sz="2200" i="1" dirty="0">
                                        <a:latin typeface="Cambria Math" panose="02040503050406030204" pitchFamily="18" charset="0"/>
                                        <a:cs typeface="Times New Roman" panose="02020603050405020304" pitchFamily="18" charset="0"/>
                                      </a:rPr>
                                    </m:ctrlPr>
                                  </m:accPr>
                                  <m:e>
                                    <m:r>
                                      <a:rPr lang="en-US" altLang="ko-KR" sz="2200" i="1" dirty="0">
                                        <a:latin typeface="Cambria Math" panose="02040503050406030204" pitchFamily="18" charset="0"/>
                                        <a:cs typeface="Times New Roman" panose="02020603050405020304" pitchFamily="18" charset="0"/>
                                      </a:rPr>
                                      <m:t>𝑦</m:t>
                                    </m:r>
                                  </m:e>
                                </m:acc>
                              </m:sub>
                            </m:sSub>
                          </m:num>
                          <m:den>
                            <m:r>
                              <a:rPr lang="en-US" altLang="ko-KR" sz="2200" b="0" i="1" smtClean="0">
                                <a:latin typeface="Cambria Math" panose="02040503050406030204" pitchFamily="18" charset="0"/>
                                <a:cs typeface="Times New Roman" panose="02020603050405020304" pitchFamily="18" charset="0"/>
                              </a:rPr>
                              <m:t>𝑆</m:t>
                            </m:r>
                            <m:sSub>
                              <m:sSubPr>
                                <m:ctrlPr>
                                  <a:rPr lang="en-US" altLang="ko-KR" sz="2200" b="0" i="1" smtClean="0">
                                    <a:latin typeface="Cambria Math" panose="02040503050406030204" pitchFamily="18" charset="0"/>
                                    <a:cs typeface="Times New Roman" panose="02020603050405020304" pitchFamily="18" charset="0"/>
                                  </a:rPr>
                                </m:ctrlPr>
                              </m:sSubPr>
                              <m:e>
                                <m:r>
                                  <a:rPr lang="en-US" altLang="ko-KR" sz="2200" b="0" i="1" smtClean="0">
                                    <a:latin typeface="Cambria Math" panose="02040503050406030204" pitchFamily="18" charset="0"/>
                                    <a:cs typeface="Times New Roman" panose="02020603050405020304" pitchFamily="18" charset="0"/>
                                  </a:rPr>
                                  <m:t>𝐷</m:t>
                                </m:r>
                              </m:e>
                              <m:sub>
                                <m:sSub>
                                  <m:sSubPr>
                                    <m:ctrlPr>
                                      <a:rPr lang="en-US" altLang="ko-KR" sz="2200" i="1" dirty="0" smtClean="0">
                                        <a:latin typeface="Cambria Math" panose="02040503050406030204" pitchFamily="18" charset="0"/>
                                        <a:cs typeface="Times New Roman" panose="02020603050405020304" pitchFamily="18" charset="0"/>
                                      </a:rPr>
                                    </m:ctrlPr>
                                  </m:sSubPr>
                                  <m:e>
                                    <m:acc>
                                      <m:accPr>
                                        <m:chr m:val="̃"/>
                                        <m:ctrlPr>
                                          <a:rPr lang="en-US" altLang="ko-KR" sz="2200" i="1" dirty="0" smtClean="0">
                                            <a:latin typeface="Cambria Math" panose="02040503050406030204" pitchFamily="18" charset="0"/>
                                            <a:cs typeface="Times New Roman" panose="02020603050405020304" pitchFamily="18" charset="0"/>
                                          </a:rPr>
                                        </m:ctrlPr>
                                      </m:accPr>
                                      <m:e>
                                        <m:r>
                                          <a:rPr lang="en-US" altLang="ko-KR" sz="2200" i="1" dirty="0">
                                            <a:latin typeface="Cambria Math" panose="02040503050406030204" pitchFamily="18" charset="0"/>
                                            <a:cs typeface="Times New Roman" panose="02020603050405020304" pitchFamily="18" charset="0"/>
                                          </a:rPr>
                                          <m:t>𝑥</m:t>
                                        </m:r>
                                      </m:e>
                                    </m:acc>
                                  </m:e>
                                  <m:sub>
                                    <m:r>
                                      <a:rPr lang="en-US" altLang="ko-KR" sz="2200" i="1" dirty="0">
                                        <a:latin typeface="Cambria Math" panose="02040503050406030204" pitchFamily="18" charset="0"/>
                                        <a:cs typeface="Times New Roman" panose="02020603050405020304" pitchFamily="18" charset="0"/>
                                      </a:rPr>
                                      <m:t>2</m:t>
                                    </m:r>
                                  </m:sub>
                                </m:sSub>
                              </m:sub>
                            </m:sSub>
                          </m:den>
                        </m:f>
                      </m:e>
                    </m:d>
                  </m:oMath>
                </a14:m>
                <a:r>
                  <a:rPr lang="en-US" altLang="ko-KR" sz="2200" dirty="0">
                    <a:latin typeface="Times New Roman" panose="02020603050405020304" pitchFamily="18" charset="0"/>
                    <a:cs typeface="Times New Roman" panose="02020603050405020304" pitchFamily="18" charset="0"/>
                  </a:rPr>
                  <a:t>, SE(</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𝑏</m:t>
                        </m:r>
                      </m:e>
                      <m:sub>
                        <m:r>
                          <a:rPr lang="en-US" altLang="ko-KR" sz="2200" i="1">
                            <a:latin typeface="Cambria Math" panose="02040503050406030204" pitchFamily="18" charset="0"/>
                            <a:cs typeface="Times New Roman" panose="02020603050405020304" pitchFamily="18" charset="0"/>
                          </a:rPr>
                          <m:t>2</m:t>
                        </m:r>
                      </m:sub>
                    </m:sSub>
                  </m:oMath>
                </a14:m>
                <a:r>
                  <a:rPr lang="en-US" altLang="ko-KR" sz="2200" dirty="0">
                    <a:latin typeface="Times New Roman" panose="02020603050405020304" pitchFamily="18" charset="0"/>
                    <a:cs typeface="Times New Roman" panose="02020603050405020304" pitchFamily="18" charset="0"/>
                  </a:rPr>
                  <a:t>)=</a:t>
                </a:r>
                <a:r>
                  <a:rPr lang="en-US" altLang="ko-KR" sz="2200" dirty="0">
                    <a:cs typeface="Times New Roman" panose="02020603050405020304" pitchFamily="18" charset="0"/>
                  </a:rPr>
                  <a:t> </a:t>
                </a:r>
                <a14:m>
                  <m:oMath xmlns:m="http://schemas.openxmlformats.org/officeDocument/2006/math">
                    <m:f>
                      <m:fPr>
                        <m:ctrlPr>
                          <a:rPr lang="en-US" altLang="ko-KR" sz="2200" i="1">
                            <a:latin typeface="Cambria Math" panose="02040503050406030204" pitchFamily="18" charset="0"/>
                            <a:cs typeface="Times New Roman" panose="02020603050405020304" pitchFamily="18" charset="0"/>
                          </a:rPr>
                        </m:ctrlPr>
                      </m:fPr>
                      <m:num>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1−</m:t>
                            </m:r>
                            <m:sSubSup>
                              <m:sSubSupPr>
                                <m:ctrlPr>
                                  <a:rPr lang="en-US" altLang="ko-KR" sz="2200" i="1">
                                    <a:latin typeface="Cambria Math" panose="02040503050406030204" pitchFamily="18" charset="0"/>
                                    <a:cs typeface="Times New Roman" panose="02020603050405020304" pitchFamily="18" charset="0"/>
                                  </a:rPr>
                                </m:ctrlPr>
                              </m:sSubSupPr>
                              <m:e>
                                <m:r>
                                  <a:rPr lang="en-US" altLang="ko-KR" sz="2200" i="1">
                                    <a:latin typeface="Cambria Math" panose="02040503050406030204" pitchFamily="18" charset="0"/>
                                    <a:cs typeface="Times New Roman" panose="02020603050405020304" pitchFamily="18" charset="0"/>
                                  </a:rPr>
                                  <m:t>𝑟</m:t>
                                </m:r>
                              </m:e>
                              <m:sub>
                                <m:r>
                                  <a:rPr lang="en-US" altLang="ko-KR" sz="2000" i="1">
                                    <a:latin typeface="Cambria Math" panose="02040503050406030204" pitchFamily="18" charset="0"/>
                                    <a:cs typeface="Times New Roman" panose="02020603050405020304" pitchFamily="18" charset="0"/>
                                  </a:rPr>
                                  <m:t>𝑦</m:t>
                                </m:r>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𝑥</m:t>
                                    </m:r>
                                  </m:e>
                                  <m:sub>
                                    <m:r>
                                      <a:rPr lang="en-US" altLang="ko-KR" sz="2000" i="1">
                                        <a:latin typeface="Cambria Math" panose="02040503050406030204" pitchFamily="18" charset="0"/>
                                        <a:cs typeface="Times New Roman" panose="02020603050405020304" pitchFamily="18" charset="0"/>
                                      </a:rPr>
                                      <m:t>2 </m:t>
                                    </m:r>
                                  </m:sub>
                                </m:sSub>
                                <m:r>
                                  <a:rPr lang="en-US" altLang="ko-KR" sz="2000" i="1">
                                    <a:latin typeface="Cambria Math" panose="02040503050406030204" pitchFamily="18" charset="0"/>
                                    <a:cs typeface="Times New Roman" panose="02020603050405020304" pitchFamily="18" charset="0"/>
                                  </a:rPr>
                                  <m:t>.  </m:t>
                                </m:r>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𝑥</m:t>
                                    </m:r>
                                  </m:e>
                                  <m:sub>
                                    <m:r>
                                      <a:rPr lang="en-US" altLang="ko-KR" sz="2000" i="1">
                                        <a:latin typeface="Cambria Math" panose="02040503050406030204" pitchFamily="18" charset="0"/>
                                        <a:cs typeface="Times New Roman" panose="02020603050405020304" pitchFamily="18" charset="0"/>
                                      </a:rPr>
                                      <m:t>1</m:t>
                                    </m:r>
                                  </m:sub>
                                </m:sSub>
                              </m:sub>
                              <m:sup>
                                <m:r>
                                  <a:rPr lang="en-US" altLang="ko-KR" sz="2200" i="1">
                                    <a:latin typeface="Cambria Math" panose="02040503050406030204" pitchFamily="18" charset="0"/>
                                    <a:cs typeface="Times New Roman" panose="02020603050405020304" pitchFamily="18" charset="0"/>
                                  </a:rPr>
                                  <m:t>2</m:t>
                                </m:r>
                              </m:sup>
                            </m:sSubSup>
                          </m:e>
                        </m:rad>
                        <m:r>
                          <a:rPr lang="en-US" altLang="ko-KR" sz="2200" i="1">
                            <a:latin typeface="Cambria Math" panose="02040503050406030204" pitchFamily="18" charset="0"/>
                            <a:cs typeface="Times New Roman" panose="02020603050405020304" pitchFamily="18" charset="0"/>
                          </a:rPr>
                          <m:t>𝑆</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𝐷</m:t>
                            </m:r>
                          </m:e>
                          <m:sub>
                            <m:acc>
                              <m:accPr>
                                <m:chr m:val="̃"/>
                                <m:ctrlPr>
                                  <a:rPr lang="en-US" altLang="ko-KR" sz="2200" i="1" dirty="0">
                                    <a:latin typeface="Cambria Math" panose="02040503050406030204" pitchFamily="18" charset="0"/>
                                    <a:cs typeface="Times New Roman" panose="02020603050405020304" pitchFamily="18" charset="0"/>
                                  </a:rPr>
                                </m:ctrlPr>
                              </m:accPr>
                              <m:e>
                                <m:r>
                                  <a:rPr lang="en-US" altLang="ko-KR" sz="2200" i="1" dirty="0">
                                    <a:latin typeface="Cambria Math" panose="02040503050406030204" pitchFamily="18" charset="0"/>
                                    <a:cs typeface="Times New Roman" panose="02020603050405020304" pitchFamily="18" charset="0"/>
                                  </a:rPr>
                                  <m:t>𝑦</m:t>
                                </m:r>
                              </m:e>
                            </m:acc>
                          </m:sub>
                        </m:sSub>
                      </m:num>
                      <m:den>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𝑛</m:t>
                            </m:r>
                          </m:e>
                        </m:rad>
                        <m:r>
                          <a:rPr lang="en-US" altLang="ko-KR" sz="2200" i="1">
                            <a:latin typeface="Cambria Math" panose="02040503050406030204" pitchFamily="18" charset="0"/>
                            <a:cs typeface="Times New Roman" panose="02020603050405020304" pitchFamily="18" charset="0"/>
                          </a:rPr>
                          <m:t>𝑆</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𝐷</m:t>
                            </m:r>
                          </m:e>
                          <m:sub>
                            <m:acc>
                              <m:accPr>
                                <m:chr m:val="̃"/>
                                <m:ctrlPr>
                                  <a:rPr lang="en-US" altLang="ko-KR" sz="2200" i="1" dirty="0">
                                    <a:latin typeface="Cambria Math" panose="02040503050406030204" pitchFamily="18" charset="0"/>
                                    <a:cs typeface="Times New Roman" panose="02020603050405020304" pitchFamily="18" charset="0"/>
                                  </a:rPr>
                                </m:ctrlPr>
                              </m:accPr>
                              <m:e>
                                <m:r>
                                  <a:rPr lang="en-US" altLang="ko-KR" sz="2200" i="1" dirty="0" smtClean="0">
                                    <a:latin typeface="Cambria Math" panose="02040503050406030204" pitchFamily="18" charset="0"/>
                                    <a:cs typeface="Times New Roman" panose="02020603050405020304" pitchFamily="18" charset="0"/>
                                  </a:rPr>
                                  <m:t>𝑥</m:t>
                                </m:r>
                              </m:e>
                            </m:acc>
                          </m:sub>
                        </m:sSub>
                      </m:den>
                    </m:f>
                  </m:oMath>
                </a14:m>
                <a:r>
                  <a:rPr lang="en-US" altLang="ko-KR" sz="2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𝑏</m:t>
                        </m:r>
                      </m:e>
                      <m:sub>
                        <m:r>
                          <a:rPr lang="en-US" altLang="ko-KR" sz="2200" i="1">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m:t>
                    </m:r>
                    <m:f>
                      <m:fPr>
                        <m:ctrlPr>
                          <a:rPr lang="en-US" altLang="ko-KR" sz="2200" i="1">
                            <a:latin typeface="Cambria Math" panose="02040503050406030204" pitchFamily="18" charset="0"/>
                            <a:cs typeface="Times New Roman" panose="02020603050405020304" pitchFamily="18" charset="0"/>
                          </a:rPr>
                        </m:ctrlPr>
                      </m:fPr>
                      <m:num>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𝑏</m:t>
                            </m:r>
                          </m:e>
                          <m:sub>
                            <m:r>
                              <a:rPr lang="en-US" altLang="ko-KR" sz="2200" i="1">
                                <a:latin typeface="Cambria Math" panose="02040503050406030204" pitchFamily="18" charset="0"/>
                                <a:cs typeface="Times New Roman" panose="02020603050405020304" pitchFamily="18" charset="0"/>
                              </a:rPr>
                              <m:t>2</m:t>
                            </m:r>
                          </m:sub>
                        </m:sSub>
                      </m:num>
                      <m:den>
                        <m:r>
                          <a:rPr lang="en-US" altLang="ko-KR" sz="2200" i="1">
                            <a:latin typeface="Cambria Math" panose="02040503050406030204" pitchFamily="18" charset="0"/>
                            <a:cs typeface="Times New Roman" panose="02020603050405020304" pitchFamily="18" charset="0"/>
                          </a:rPr>
                          <m:t>𝑆</m:t>
                        </m:r>
                        <m:r>
                          <a:rPr lang="en-US" altLang="ko-KR" sz="2200" b="0" i="1" smtClean="0">
                            <a:latin typeface="Cambria Math" panose="02040503050406030204" pitchFamily="18" charset="0"/>
                            <a:cs typeface="Times New Roman" panose="02020603050405020304" pitchFamily="18" charset="0"/>
                          </a:rPr>
                          <m:t>𝐸</m:t>
                        </m:r>
                        <m:r>
                          <a:rPr lang="en-US" altLang="ko-KR" sz="2200" b="0" i="1" smtClean="0">
                            <a:latin typeface="Cambria Math" panose="02040503050406030204" pitchFamily="18" charset="0"/>
                            <a:cs typeface="Times New Roman" panose="02020603050405020304" pitchFamily="18" charset="0"/>
                          </a:rPr>
                          <m:t>(</m:t>
                        </m:r>
                        <m:sSub>
                          <m:sSubPr>
                            <m:ctrlPr>
                              <a:rPr lang="en-US" altLang="ko-KR" sz="2200" i="1">
                                <a:latin typeface="Cambria Math" panose="02040503050406030204" pitchFamily="18" charset="0"/>
                                <a:cs typeface="Times New Roman" panose="02020603050405020304" pitchFamily="18" charset="0"/>
                              </a:rPr>
                            </m:ctrlPr>
                          </m:sSubPr>
                          <m:e>
                            <m:r>
                              <a:rPr lang="en-US" altLang="ko-KR" sz="2200" i="1">
                                <a:latin typeface="Cambria Math" panose="02040503050406030204" pitchFamily="18" charset="0"/>
                                <a:cs typeface="Times New Roman" panose="02020603050405020304" pitchFamily="18" charset="0"/>
                              </a:rPr>
                              <m:t>𝑏</m:t>
                            </m:r>
                          </m:e>
                          <m:sub>
                            <m:r>
                              <a:rPr lang="en-US" altLang="ko-KR" sz="2200" i="1">
                                <a:latin typeface="Cambria Math" panose="02040503050406030204" pitchFamily="18" charset="0"/>
                                <a:cs typeface="Times New Roman" panose="02020603050405020304" pitchFamily="18" charset="0"/>
                              </a:rPr>
                              <m:t>2</m:t>
                            </m:r>
                          </m:sub>
                        </m:sSub>
                        <m:r>
                          <a:rPr lang="en-US" altLang="ko-KR" sz="2200" b="0" i="1" smtClean="0">
                            <a:latin typeface="Cambria Math" panose="02040503050406030204" pitchFamily="18" charset="0"/>
                            <a:cs typeface="Times New Roman" panose="02020603050405020304" pitchFamily="18" charset="0"/>
                          </a:rPr>
                          <m:t>)</m:t>
                        </m:r>
                      </m:den>
                    </m:f>
                    <m:r>
                      <a:rPr lang="en-US" altLang="ko-KR" sz="2200" b="0" i="1" smtClean="0">
                        <a:latin typeface="Cambria Math" panose="02040503050406030204" pitchFamily="18" charset="0"/>
                        <a:cs typeface="Times New Roman" panose="02020603050405020304" pitchFamily="18" charset="0"/>
                      </a:rPr>
                      <m:t>=</m:t>
                    </m:r>
                  </m:oMath>
                </a14:m>
                <a:r>
                  <a:rPr lang="en-US" altLang="ko-KR" sz="2200" dirty="0">
                    <a:cs typeface="Times New Roman" panose="02020603050405020304" pitchFamily="18" charset="0"/>
                  </a:rPr>
                  <a:t> </a:t>
                </a:r>
                <a14:m>
                  <m:oMath xmlns:m="http://schemas.openxmlformats.org/officeDocument/2006/math">
                    <m:rad>
                      <m:radPr>
                        <m:degHide m:val="on"/>
                        <m:ctrlPr>
                          <a:rPr lang="en-US" altLang="ko-KR" sz="2200" i="1">
                            <a:latin typeface="Cambria Math" panose="02040503050406030204" pitchFamily="18" charset="0"/>
                            <a:cs typeface="Times New Roman" panose="02020603050405020304" pitchFamily="18" charset="0"/>
                          </a:rPr>
                        </m:ctrlPr>
                      </m:radPr>
                      <m:deg/>
                      <m:e>
                        <m:r>
                          <a:rPr lang="en-US" altLang="ko-KR" sz="2200" i="1">
                            <a:latin typeface="Cambria Math" panose="02040503050406030204" pitchFamily="18" charset="0"/>
                            <a:cs typeface="Times New Roman" panose="02020603050405020304" pitchFamily="18" charset="0"/>
                          </a:rPr>
                          <m:t>𝑛</m:t>
                        </m:r>
                      </m:e>
                    </m:rad>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𝑟</m:t>
                        </m:r>
                      </m:e>
                      <m:sub>
                        <m:r>
                          <a:rPr lang="en-US" altLang="ko-KR" sz="2000" i="1">
                            <a:latin typeface="Cambria Math" panose="02040503050406030204" pitchFamily="18" charset="0"/>
                            <a:cs typeface="Times New Roman" panose="02020603050405020304" pitchFamily="18" charset="0"/>
                          </a:rPr>
                          <m:t>𝑦</m:t>
                        </m:r>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𝑥</m:t>
                            </m:r>
                          </m:e>
                          <m:sub>
                            <m:r>
                              <a:rPr lang="en-US" altLang="ko-KR" sz="2000" i="1">
                                <a:latin typeface="Cambria Math" panose="02040503050406030204" pitchFamily="18" charset="0"/>
                                <a:cs typeface="Times New Roman" panose="02020603050405020304" pitchFamily="18" charset="0"/>
                              </a:rPr>
                              <m:t>2 </m:t>
                            </m:r>
                          </m:sub>
                        </m:sSub>
                        <m:r>
                          <a:rPr lang="en-US" altLang="ko-KR" sz="2000" i="1">
                            <a:latin typeface="Cambria Math" panose="02040503050406030204" pitchFamily="18" charset="0"/>
                            <a:cs typeface="Times New Roman" panose="02020603050405020304" pitchFamily="18" charset="0"/>
                          </a:rPr>
                          <m:t>.  </m:t>
                        </m:r>
                        <m:sSub>
                          <m:sSubPr>
                            <m:ctrlPr>
                              <a:rPr lang="en-US" altLang="ko-KR" sz="2000" i="1">
                                <a:latin typeface="Cambria Math" panose="02040503050406030204" pitchFamily="18" charset="0"/>
                                <a:cs typeface="Times New Roman" panose="02020603050405020304" pitchFamily="18" charset="0"/>
                              </a:rPr>
                            </m:ctrlPr>
                          </m:sSubPr>
                          <m:e>
                            <m:r>
                              <a:rPr lang="en-US" altLang="ko-KR" sz="2000" i="1">
                                <a:latin typeface="Cambria Math" panose="02040503050406030204" pitchFamily="18" charset="0"/>
                                <a:cs typeface="Times New Roman" panose="02020603050405020304" pitchFamily="18" charset="0"/>
                              </a:rPr>
                              <m:t>𝑥</m:t>
                            </m:r>
                          </m:e>
                          <m:sub>
                            <m:r>
                              <a:rPr lang="en-US" altLang="ko-KR" sz="2000" i="1">
                                <a:latin typeface="Cambria Math" panose="02040503050406030204" pitchFamily="18" charset="0"/>
                                <a:cs typeface="Times New Roman" panose="02020603050405020304" pitchFamily="18" charset="0"/>
                              </a:rPr>
                              <m:t>1</m:t>
                            </m:r>
                          </m:sub>
                        </m:sSub>
                      </m:sub>
                    </m:sSub>
                  </m:oMath>
                </a14:m>
                <a:r>
                  <a:rPr lang="en-US" altLang="ko-KR" sz="2200" dirty="0">
                    <a:latin typeface="Times New Roman" panose="02020603050405020304" pitchFamily="18" charset="0"/>
                    <a:cs typeface="Times New Roman" panose="02020603050405020304" pitchFamily="18" charset="0"/>
                  </a:rPr>
                  <a:t>/</a:t>
                </a:r>
                <a14:m>
                  <m:oMath xmlns:m="http://schemas.openxmlformats.org/officeDocument/2006/math">
                    <m:rad>
                      <m:radPr>
                        <m:degHide m:val="on"/>
                        <m:ctrlPr>
                          <a:rPr lang="en-US" altLang="ko-KR" sz="1600" i="1">
                            <a:latin typeface="Cambria Math" panose="02040503050406030204" pitchFamily="18" charset="0"/>
                            <a:cs typeface="Times New Roman" panose="02020603050405020304" pitchFamily="18" charset="0"/>
                          </a:rPr>
                        </m:ctrlPr>
                      </m:radPr>
                      <m:deg/>
                      <m:e>
                        <m:r>
                          <a:rPr lang="en-US" altLang="ko-KR" sz="1600" i="1">
                            <a:latin typeface="Cambria Math" panose="02040503050406030204" pitchFamily="18" charset="0"/>
                            <a:cs typeface="Times New Roman" panose="02020603050405020304" pitchFamily="18" charset="0"/>
                          </a:rPr>
                          <m:t>1−</m:t>
                        </m:r>
                        <m:sSubSup>
                          <m:sSubSupPr>
                            <m:ctrlPr>
                              <a:rPr lang="en-US" altLang="ko-KR" sz="1600" i="1">
                                <a:latin typeface="Cambria Math" panose="02040503050406030204" pitchFamily="18" charset="0"/>
                                <a:cs typeface="Times New Roman" panose="02020603050405020304" pitchFamily="18" charset="0"/>
                              </a:rPr>
                            </m:ctrlPr>
                          </m:sSubSupPr>
                          <m:e>
                            <m:r>
                              <a:rPr lang="en-US" altLang="ko-KR" sz="1600" i="1">
                                <a:latin typeface="Cambria Math" panose="02040503050406030204" pitchFamily="18" charset="0"/>
                                <a:cs typeface="Times New Roman" panose="02020603050405020304" pitchFamily="18" charset="0"/>
                              </a:rPr>
                              <m:t>𝑟</m:t>
                            </m:r>
                          </m:e>
                          <m:sub>
                            <m:r>
                              <a:rPr lang="en-US" altLang="ko-KR" sz="1600" i="1">
                                <a:latin typeface="Cambria Math" panose="02040503050406030204" pitchFamily="18" charset="0"/>
                                <a:cs typeface="Times New Roman" panose="02020603050405020304" pitchFamily="18" charset="0"/>
                              </a:rPr>
                              <m:t>𝑦</m:t>
                            </m:r>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2 </m:t>
                                </m:r>
                              </m:sub>
                            </m:sSub>
                            <m:r>
                              <a:rPr lang="en-US" altLang="ko-KR" sz="1600" i="1">
                                <a:latin typeface="Cambria Math" panose="02040503050406030204" pitchFamily="18" charset="0"/>
                                <a:cs typeface="Times New Roman" panose="02020603050405020304" pitchFamily="18" charset="0"/>
                              </a:rPr>
                              <m:t>.  </m:t>
                            </m:r>
                            <m:sSub>
                              <m:sSubPr>
                                <m:ctrlPr>
                                  <a:rPr lang="en-US" altLang="ko-KR" sz="1600" i="1">
                                    <a:latin typeface="Cambria Math" panose="02040503050406030204" pitchFamily="18" charset="0"/>
                                    <a:cs typeface="Times New Roman" panose="02020603050405020304" pitchFamily="18" charset="0"/>
                                  </a:rPr>
                                </m:ctrlPr>
                              </m:sSubPr>
                              <m:e>
                                <m:r>
                                  <a:rPr lang="en-US" altLang="ko-KR" sz="1600" i="1">
                                    <a:latin typeface="Cambria Math" panose="02040503050406030204" pitchFamily="18" charset="0"/>
                                    <a:cs typeface="Times New Roman" panose="02020603050405020304" pitchFamily="18" charset="0"/>
                                  </a:rPr>
                                  <m:t>𝑥</m:t>
                                </m:r>
                              </m:e>
                              <m:sub>
                                <m:r>
                                  <a:rPr lang="en-US" altLang="ko-KR" sz="1600" i="1">
                                    <a:latin typeface="Cambria Math" panose="02040503050406030204" pitchFamily="18" charset="0"/>
                                    <a:cs typeface="Times New Roman" panose="02020603050405020304" pitchFamily="18" charset="0"/>
                                  </a:rPr>
                                  <m:t>1</m:t>
                                </m:r>
                              </m:sub>
                            </m:sSub>
                          </m:sub>
                          <m:sup>
                            <m:r>
                              <a:rPr lang="en-US" altLang="ko-KR" sz="1600" i="1">
                                <a:latin typeface="Cambria Math" panose="02040503050406030204" pitchFamily="18" charset="0"/>
                                <a:cs typeface="Times New Roman" panose="02020603050405020304" pitchFamily="18" charset="0"/>
                              </a:rPr>
                              <m:t>2</m:t>
                            </m:r>
                          </m:sup>
                        </m:sSubSup>
                      </m:e>
                    </m:rad>
                  </m:oMath>
                </a14:m>
                <a:endParaRPr lang="en-US" altLang="ko-KR" sz="1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ko-KR" altLang="en-US" sz="2200" dirty="0">
                  <a:latin typeface="Times New Roman" panose="02020603050405020304" pitchFamily="18" charset="0"/>
                  <a:cs typeface="Times New Roman" panose="02020603050405020304" pitchFamily="18" charset="0"/>
                </a:endParaRPr>
              </a:p>
            </p:txBody>
          </p:sp>
        </mc:Choice>
        <mc:Fallback xmlns="">
          <p:sp>
            <p:nvSpPr>
              <p:cNvPr id="4" name="내용 개체 틀 2">
                <a:extLst>
                  <a:ext uri="{FF2B5EF4-FFF2-40B4-BE49-F238E27FC236}">
                    <a16:creationId xmlns:a16="http://schemas.microsoft.com/office/drawing/2014/main" id="{B3B7832C-A39D-488B-B417-114B216001B6}"/>
                  </a:ext>
                </a:extLst>
              </p:cNvPr>
              <p:cNvSpPr txBox="1">
                <a:spLocks noRot="1" noChangeAspect="1" noMove="1" noResize="1" noEditPoints="1" noAdjustHandles="1" noChangeArrowheads="1" noChangeShapeType="1" noTextEdit="1"/>
              </p:cNvSpPr>
              <p:nvPr/>
            </p:nvSpPr>
            <p:spPr>
              <a:xfrm>
                <a:off x="838201" y="1536763"/>
                <a:ext cx="10559472" cy="3774145"/>
              </a:xfrm>
              <a:prstGeom prst="rect">
                <a:avLst/>
              </a:prstGeom>
              <a:blipFill>
                <a:blip r:embed="rId2"/>
                <a:stretch>
                  <a:fillRect l="-751" t="-1939" r="-693"/>
                </a:stretch>
              </a:blipFill>
            </p:spPr>
            <p:txBody>
              <a:bodyPr/>
              <a:lstStyle/>
              <a:p>
                <a:r>
                  <a:rPr lang="ko-KR" altLang="en-US">
                    <a:noFill/>
                  </a:rPr>
                  <a:t> </a:t>
                </a:r>
              </a:p>
            </p:txBody>
          </p:sp>
        </mc:Fallback>
      </mc:AlternateContent>
      <p:sp>
        <p:nvSpPr>
          <p:cNvPr id="2" name="AutoShape 2" descr="data:image/png;base64,iVBORw0KGgoAAAANSUhEUgAAASYAAAByCAMAAADJcoy9AAAAllBMVEX///8AAAD//9/f//9InN/fnEicSAD/35wAdL//v3QASJyc3/+//////790v/8AAEi/dAB0AAAAAHRIAABISJx0nN90SJxIAHS/dHScSEjfnHTf/7+/nJycv5ycv/90dHSc399IAEicnL90AEhISABIdHRIdL8ASHR0SADf35x0AHTfnJycnN9InJycnEi/35x0nJycSHRm0rvOAAAGTUlEQVR4nO1ci3bbNgyVVNGS4tiR47Vbl63p2rVb23WP//+5kQQpQbJF8SXHtHDPaRNbhmNdkyAAgjfLCAQCgUAgXBOKTf6wvbhpcvh5m7V3ry5tmiKqH+9fwPT6sTvkEiU8rH6wHhIjSxfTFNGKG2V5LR805cyrJy3dTNMDE7632EgPvHvjMiKwpaNpcig2j8KntPme//+Ti3sZWLqZpofdQUwaGBNsn1WvvSwdTdNDI31wk/PlvOUO2SH6QZaupulBOhiWP7rPGX/L9MDDZ7yqX8QyQVTHWv67pGWCEA5GLVlGsLxD6WZ5lXDNQVtwMHv3v+RveQVwzEF3B/Fin7njb3klcMlB4TZh7vB5VVZHNRZZPTMysSUyTaei4pCD8puSngYSM5GV/QK28gnTyBxa9qbpVFTsc1ARFMq4pzoKz8z5ZdrVMJhMUyNzZDkwTaOi4p+DFm9/7fINTZPlyMSmaVRUAnJQNF2YY2EFmSZRUQnIQYu3vfMFmqxHJjK9TEVlFLHBumuPkBwUzxagyXpkItPwiopKg/LcEGwMaWry3IIm8b5leAzD0GyRNNmPzN40SkUFSGjPp9XVu3MGVqOp+m3L15wgmkRtW95sddyLr6e2H5nalFvGqagATfzbP3NHxeZM4G9JU3v39ObpYEwcTrOy60UXtZ7ePOfOm6ZiU99UkXVAU6u8FM+1m/zhd/ielc/W14Cm3cGciVfH5zRT0Al0ZXZOQct/5QwJ//vpc3P3qhGjSflsdc2WpsbLLeWLwo8ggHbh3MtJAmTZHcrJmaQJnu6v2U26Fsr2OgFVseEwD03LN8nPqW8dVieovWOa+mtWNMEeR5eAdjuM6eShIwyiIj6Kng4TNOlrVjSJJVz+VAko66fgQnnowvUSTJOo/O0maOquWdHE1EfWCSimaZk8dOFximiSQfMETf01y7hJQX10RNNyeeiS9ZIBTaWBptKHJp2A9jQtmIcuWS/RjQkZLPIiHK/eqeWcc1N80IucvgahwFxAMPrkPU2uQWc7vQqOG3WWG6ewzuk75iHSw/tN/sef+jkRJ4hqIGdSXbv7wh9KN2VFk05AO5oc89DGHCwMGnWS7UDpcleZt/rloY2JpkGjzk0lR64w0TRo1Ln1DhQzTDThRp2b70Axw0QTbtRZOUw0ralRZwYGmlbVqDMDA02ratSZQUfTjTXqRIZhNCXdqBMZ0zThRh3Uu5JOB0pMTNM0aNTpe1eSrfwFgU0V1YeNOrgBJZEOlIgQeff5JX/UqIMbUBLpQHkR4ImWRAfKiwD3riRbUVkeeJ6tuqJiBupdWXdFxQTcu7LyigqBQCAQCAQCgUAgEAgEAoFAIBCuBVE2+m9fPDTKRv8qxEOjbPTfvnio10Z/gAJoouKhnhv9AQqgKYqH+m70ByiALigeatnb6K584bnRH6AA6msqGoYftub9di+aLJQvfDf6AxRAPU3lV657zvxhr3yBFEG8N/oDFEA9TZnq6AyjyUn5IlwRJOBggacpnIEP9PhuyhcWiiAIZw7gBxws8DVVxO7+0m8iHoJaAxwzBFkGdR660acTA5QvwhVBAg4W+Jp2TUGZnA3yrvh9fv+45b/9Xcu5LMkSL3wWj6WwQ4DyRbgiiPXBgohnEmRcCp+7lQf3JC8gcqHvVZ+ur9X1IOULP0UQjICDBQGmTDUN60C+VsuBCsQQTeLd9ZD1Vr5o3Ra30xERoAAaJh7aSp60CEVmpAn+kr/yhVIEQQcndl/vh+opM7Gxv3bolOl8ReXbPZjz+5QqA3Y0BShf6C+jOzix+7gdq6cY83Z/7dBJ0/mKijq8wPqFqvgwM+nKIOULrQjSHZwQHnGsntJMzwp/7VCT6VxFhSldDjhQLD333kiTeDaG8oU+OCFLGWP1FNwHb0Yk7dA5I6bolSdjjkqdCBYjmR7K9VzT1LMQQfkCC6ecqKe01mtRHO3QOaNv9ygiEL+qXOvxH8FZLQQl8n9B0oLlz3mvvBCqfNEJp5RZdqqewmxvNY52aMyKStwjkJ1wypAmFaBb0xRHOzTm0Y24NA2EU07UU6wnXRTt0KhHN2LS1OdI4js9UU+xdeERtEMjH92QLmyJ7ZpzA8cQEKwVPLwcP5XIttBlUfw3IoVnLy/zSQgEAoFAIBAIzvgfpUJh/xmdvI0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5" name="TextBox 4"/>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Proof: representation of the t-statistic under </a:t>
                </a:r>
                <a:r>
                  <a:rPr lang="en-US" altLang="ko-KR" sz="3600" b="1" dirty="0" err="1">
                    <a:latin typeface="Times New Roman" panose="02020603050405020304" pitchFamily="18" charset="0"/>
                    <a:cs typeface="Times New Roman" panose="02020603050405020304" pitchFamily="18" charset="0"/>
                  </a:rPr>
                  <a:t>i.i.d.</a:t>
                </a:r>
                <a:r>
                  <a:rPr lang="en-US" altLang="ko-KR" sz="3600" b="1"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altLang="ko-KR" sz="3600" b="0" i="1" smtClean="0">
                            <a:latin typeface="Cambria Math" panose="02040503050406030204" pitchFamily="18" charset="0"/>
                            <a:cs typeface="Times New Roman" panose="02020603050405020304" pitchFamily="18" charset="0"/>
                          </a:rPr>
                        </m:ctrlPr>
                      </m:sSubSupPr>
                      <m:e>
                        <m:r>
                          <a:rPr lang="en-US" altLang="ko-KR" sz="3600" b="0" i="1" smtClean="0">
                            <a:latin typeface="Cambria Math" panose="02040503050406030204" pitchFamily="18" charset="0"/>
                            <a:cs typeface="Times New Roman" panose="02020603050405020304" pitchFamily="18" charset="0"/>
                          </a:rPr>
                          <m:t>𝑒</m:t>
                        </m:r>
                      </m:e>
                      <m:sub>
                        <m:r>
                          <a:rPr lang="en-US" altLang="ko-KR" sz="3600" b="0" i="1" smtClean="0">
                            <a:latin typeface="Cambria Math" panose="02040503050406030204" pitchFamily="18" charset="0"/>
                            <a:cs typeface="Times New Roman" panose="02020603050405020304" pitchFamily="18" charset="0"/>
                          </a:rPr>
                          <m:t>𝑖</m:t>
                        </m:r>
                      </m:sub>
                      <m:sup>
                        <m:r>
                          <a:rPr lang="en-US" altLang="ko-KR" sz="3600" b="0" i="1" smtClean="0">
                            <a:latin typeface="Cambria Math" panose="02040503050406030204" pitchFamily="18" charset="0"/>
                            <a:cs typeface="Times New Roman" panose="02020603050405020304" pitchFamily="18" charset="0"/>
                          </a:rPr>
                          <m:t>′</m:t>
                        </m:r>
                      </m:sup>
                    </m:sSubSup>
                    <m:r>
                      <a:rPr lang="en-US" altLang="ko-KR" sz="3600" b="0" i="1" smtClean="0">
                        <a:latin typeface="Cambria Math" panose="02040503050406030204" pitchFamily="18" charset="0"/>
                        <a:cs typeface="Times New Roman" panose="02020603050405020304" pitchFamily="18" charset="0"/>
                      </a:rPr>
                      <m:t>𝑠</m:t>
                    </m:r>
                  </m:oMath>
                </a14:m>
                <a:endParaRPr lang="ko-KR" altLang="en-US" sz="3600" b="1"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63480" y="639192"/>
                <a:ext cx="10981677" cy="646331"/>
              </a:xfrm>
              <a:prstGeom prst="rect">
                <a:avLst/>
              </a:prstGeom>
              <a:blipFill>
                <a:blip r:embed="rId3"/>
                <a:stretch>
                  <a:fillRect l="-1665" t="-16038" b="-33962"/>
                </a:stretch>
              </a:blipFill>
            </p:spPr>
            <p:txBody>
              <a:bodyPr/>
              <a:lstStyle/>
              <a:p>
                <a:r>
                  <a:rPr lang="ko-KR" altLang="en-US">
                    <a:noFill/>
                  </a:rPr>
                  <a:t> </a:t>
                </a:r>
              </a:p>
            </p:txBody>
          </p:sp>
        </mc:Fallback>
      </mc:AlternateContent>
      <p:sp>
        <p:nvSpPr>
          <p:cNvPr id="6"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519</a:t>
            </a:fld>
            <a:endParaRPr lang="ko-KR" altLang="en-US" dirty="0"/>
          </a:p>
        </p:txBody>
      </p:sp>
    </p:spTree>
    <p:extLst>
      <p:ext uri="{BB962C8B-B14F-4D97-AF65-F5344CB8AC3E}">
        <p14:creationId xmlns:p14="http://schemas.microsoft.com/office/powerpoint/2010/main" val="2464696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2. </a:t>
            </a:r>
            <a:r>
              <a:rPr lang="ko-KR" altLang="en-US" sz="4000" dirty="0">
                <a:latin typeface="나눔고딕" panose="020D0604000000000000" pitchFamily="50" charset="-127"/>
                <a:ea typeface="나눔고딕" panose="020D0604000000000000" pitchFamily="50" charset="-127"/>
              </a:rPr>
              <a:t>정규분포곡선</a:t>
            </a:r>
          </a:p>
        </p:txBody>
      </p:sp>
      <p:sp>
        <p:nvSpPr>
          <p:cNvPr id="20482" name="내용 개체 틀 2"/>
          <p:cNvSpPr>
            <a:spLocks noGrp="1"/>
          </p:cNvSpPr>
          <p:nvPr>
            <p:ph idx="1"/>
          </p:nvPr>
        </p:nvSpPr>
        <p:spPr/>
        <p:txBody>
          <a:bodyPr/>
          <a:lstStyle/>
          <a:p>
            <a:pPr>
              <a:lnSpc>
                <a:spcPct val="150000"/>
              </a:lnSpc>
            </a:pPr>
            <a:endParaRPr lang="en-US" altLang="ko-KR" sz="24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평균을 중심으로 좌우 대칭</a:t>
            </a:r>
            <a:r>
              <a:rPr lang="en-US" altLang="ko-KR" sz="1800" dirty="0">
                <a:latin typeface="나눔고딕" panose="020D0604000000000000" pitchFamily="50" charset="-127"/>
                <a:ea typeface="나눔고딕" panose="020D0604000000000000" pitchFamily="50" charset="-127"/>
              </a:rPr>
              <a:t>(symmetric) </a:t>
            </a:r>
          </a:p>
          <a:p>
            <a:pPr>
              <a:lnSpc>
                <a:spcPct val="150000"/>
              </a:lnSpc>
            </a:pPr>
            <a:r>
              <a:rPr lang="ko-KR" altLang="en-US" sz="1800" dirty="0">
                <a:latin typeface="나눔고딕" panose="020D0604000000000000" pitchFamily="50" charset="-127"/>
                <a:ea typeface="나눔고딕" panose="020D0604000000000000" pitchFamily="50" charset="-127"/>
              </a:rPr>
              <a:t>종 모양</a:t>
            </a:r>
            <a:r>
              <a:rPr lang="en-US" altLang="ko-KR" sz="1800" dirty="0">
                <a:latin typeface="나눔고딕" panose="020D0604000000000000" pitchFamily="50" charset="-127"/>
                <a:ea typeface="나눔고딕" panose="020D0604000000000000" pitchFamily="50" charset="-127"/>
              </a:rPr>
              <a:t>(bell-shaped)</a:t>
            </a:r>
          </a:p>
          <a:p>
            <a:pPr>
              <a:lnSpc>
                <a:spcPct val="150000"/>
              </a:lnSpc>
            </a:pPr>
            <a:r>
              <a:rPr lang="ko-KR" altLang="en-US" sz="1800" dirty="0">
                <a:latin typeface="나눔고딕" panose="020D0604000000000000" pitchFamily="50" charset="-127"/>
                <a:ea typeface="나눔고딕" panose="020D0604000000000000" pitchFamily="50" charset="-127"/>
              </a:rPr>
              <a:t>봉우리가 하나</a:t>
            </a:r>
            <a:endParaRPr lang="ko-KR" altLang="en-US" sz="1400" dirty="0">
              <a:latin typeface="나눔고딕" panose="020D0604000000000000" pitchFamily="50" charset="-127"/>
              <a:ea typeface="나눔고딕" panose="020D0604000000000000" pitchFamily="50" charset="-127"/>
            </a:endParaRPr>
          </a:p>
        </p:txBody>
      </p:sp>
      <p:pic>
        <p:nvPicPr>
          <p:cNvPr id="20484" name="Picture 3"/>
          <p:cNvPicPr>
            <a:picLocks noChangeAspect="1" noChangeArrowheads="1"/>
          </p:cNvPicPr>
          <p:nvPr/>
        </p:nvPicPr>
        <p:blipFill>
          <a:blip r:embed="rId2" cstate="print"/>
          <a:srcRect/>
          <a:stretch>
            <a:fillRect/>
          </a:stretch>
        </p:blipFill>
        <p:spPr bwMode="auto">
          <a:xfrm>
            <a:off x="3437812" y="4001294"/>
            <a:ext cx="6102180" cy="2628000"/>
          </a:xfrm>
          <a:prstGeom prst="rect">
            <a:avLst/>
          </a:prstGeom>
          <a:noFill/>
          <a:ln w="9525">
            <a:noFill/>
            <a:miter lim="800000"/>
            <a:headEnd/>
            <a:tailEnd/>
          </a:ln>
        </p:spPr>
      </p:pic>
      <p:sp>
        <p:nvSpPr>
          <p:cNvPr id="7" name="AutoShape 4"/>
          <p:cNvSpPr>
            <a:spLocks noChangeArrowheads="1"/>
          </p:cNvSpPr>
          <p:nvPr/>
        </p:nvSpPr>
        <p:spPr bwMode="auto">
          <a:xfrm>
            <a:off x="1127335" y="1923783"/>
            <a:ext cx="261099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정규분포곡선의 모양</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930563" y="1518287"/>
            <a:ext cx="10633363" cy="464236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eaLnBrk="0" fontAlgn="b" latinLnBrk="0" hangingPunct="0">
              <a:lnSpc>
                <a:spcPct val="150000"/>
              </a:lnSpc>
              <a:spcBef>
                <a:spcPct val="0"/>
              </a:spcBef>
              <a:spcAft>
                <a:spcPct val="0"/>
              </a:spcAft>
            </a:pPr>
            <a:r>
              <a:rPr lang="en-US" altLang="ko-KR" sz="2000" b="1" dirty="0">
                <a:latin typeface="Times New Roman" panose="02020603050405020304" pitchFamily="18" charset="0"/>
                <a:cs typeface="Times New Roman" panose="02020603050405020304" pitchFamily="18" charset="0"/>
              </a:rPr>
              <a:t>Pearson vs. Spearman Correlation Coefficients</a:t>
            </a:r>
          </a:p>
          <a:p>
            <a:pPr algn="just" eaLnBrk="0" fontAlgn="b" latinLnBrk="0" hangingPunct="0">
              <a:lnSpc>
                <a:spcPct val="150000"/>
              </a:lnSpc>
              <a:spcBef>
                <a:spcPct val="0"/>
              </a:spcBef>
              <a:spcAft>
                <a:spcPct val="0"/>
              </a:spcAft>
            </a:pPr>
            <a:endParaRPr lang="ko-KR" altLang="en-US" sz="1000" b="1" dirty="0">
              <a:latin typeface="Times New Roman" panose="02020603050405020304" pitchFamily="18" charset="0"/>
              <a:cs typeface="Times New Roman" panose="02020603050405020304" pitchFamily="18" charset="0"/>
            </a:endParaRPr>
          </a:p>
          <a:p>
            <a:pPr marL="342900" lvl="0" indent="-342900" algn="just" eaLnBrk="0" fontAlgn="b" latinLnBrk="0" hangingPunct="0">
              <a:lnSpc>
                <a:spcPct val="150000"/>
              </a:lnSpc>
              <a:spcBef>
                <a:spcPct val="0"/>
              </a:spcBef>
              <a:spcAft>
                <a:spcPct val="0"/>
              </a:spcAft>
              <a:buFont typeface="Arial" panose="020B0604020202020204" pitchFamily="34" charset="0"/>
              <a:buChar char="•"/>
            </a:pPr>
            <a:r>
              <a:rPr lang="ko-KR" altLang="ko-KR" sz="2000" dirty="0">
                <a:latin typeface="Times New Roman" panose="02020603050405020304" pitchFamily="18" charset="0"/>
                <a:cs typeface="Times New Roman" panose="02020603050405020304" pitchFamily="18" charset="0"/>
              </a:rPr>
              <a:t>Pearson correlation evaluates the linear relationship between two continuous variables.</a:t>
            </a:r>
            <a:endParaRPr lang="en-US" altLang="ko-KR" sz="2000" dirty="0">
              <a:latin typeface="Times New Roman" panose="02020603050405020304" pitchFamily="18" charset="0"/>
              <a:cs typeface="Times New Roman" panose="02020603050405020304" pitchFamily="18" charset="0"/>
            </a:endParaRPr>
          </a:p>
          <a:p>
            <a:pPr marL="342900" lvl="0" indent="-342900" algn="just" eaLnBrk="0" fontAlgn="b" latinLnBrk="0" hangingPunct="0">
              <a:lnSpc>
                <a:spcPct val="150000"/>
              </a:lnSpc>
              <a:spcBef>
                <a:spcPct val="0"/>
              </a:spcBef>
              <a:spcAft>
                <a:spcPct val="0"/>
              </a:spcAft>
              <a:buFont typeface="Arial" panose="020B0604020202020204" pitchFamily="34" charset="0"/>
              <a:buChar char="•"/>
            </a:pPr>
            <a:r>
              <a:rPr lang="ko-KR" altLang="ko-KR" sz="2000" dirty="0">
                <a:latin typeface="Times New Roman" panose="02020603050405020304" pitchFamily="18" charset="0"/>
                <a:cs typeface="Times New Roman" panose="02020603050405020304" pitchFamily="18" charset="0"/>
              </a:rPr>
              <a:t>Spearman</a:t>
            </a:r>
            <a:r>
              <a:rPr lang="en-US" altLang="ko-KR" sz="2000" dirty="0">
                <a:latin typeface="Times New Roman" panose="02020603050405020304" pitchFamily="18" charset="0"/>
                <a:cs typeface="Times New Roman" panose="02020603050405020304" pitchFamily="18" charset="0"/>
              </a:rPr>
              <a:t> </a:t>
            </a:r>
            <a:r>
              <a:rPr lang="ko-KR" altLang="ko-KR" sz="2000" dirty="0">
                <a:latin typeface="Times New Roman" panose="02020603050405020304" pitchFamily="18" charset="0"/>
                <a:cs typeface="Times New Roman" panose="02020603050405020304" pitchFamily="18" charset="0"/>
              </a:rPr>
              <a:t>correlation evaluates the monotonic relationship between two continuous or ordinal variables. In a monotonic relationship, the variables tend to change together, but not necessarily </a:t>
            </a:r>
            <a:r>
              <a:rPr lang="en-US" altLang="ko-KR" sz="2000" dirty="0">
                <a:latin typeface="Times New Roman" panose="02020603050405020304" pitchFamily="18" charset="0"/>
                <a:cs typeface="Times New Roman" panose="02020603050405020304" pitchFamily="18" charset="0"/>
              </a:rPr>
              <a:t>according to a linear pattern. </a:t>
            </a:r>
            <a:r>
              <a:rPr lang="ko-KR" altLang="ko-KR" sz="2000" dirty="0">
                <a:latin typeface="Times New Roman" panose="02020603050405020304" pitchFamily="18" charset="0"/>
                <a:cs typeface="Times New Roman" panose="02020603050405020304" pitchFamily="18" charset="0"/>
              </a:rPr>
              <a:t>The Spearman correlation coefficient is based on the rank</a:t>
            </a:r>
            <a:r>
              <a:rPr lang="en-US" altLang="ko-KR" sz="2000" dirty="0">
                <a:latin typeface="Times New Roman" panose="02020603050405020304" pitchFamily="18" charset="0"/>
                <a:cs typeface="Times New Roman" panose="02020603050405020304" pitchFamily="18" charset="0"/>
              </a:rPr>
              <a:t>s</a:t>
            </a:r>
            <a:r>
              <a:rPr lang="ko-KR" altLang="ko-KR" sz="2000" dirty="0">
                <a:latin typeface="Times New Roman" panose="02020603050405020304" pitchFamily="18" charset="0"/>
                <a:cs typeface="Times New Roman" panose="02020603050405020304" pitchFamily="18" charset="0"/>
              </a:rPr>
              <a:t> for each variable rather than the raw data.</a:t>
            </a:r>
            <a:endParaRPr lang="en-US" altLang="ko-KR" sz="2000" dirty="0">
              <a:latin typeface="Times New Roman" panose="02020603050405020304" pitchFamily="18" charset="0"/>
              <a:cs typeface="Times New Roman" panose="02020603050405020304" pitchFamily="18" charset="0"/>
            </a:endParaRPr>
          </a:p>
          <a:p>
            <a:pPr marL="342900" lvl="0" indent="-342900" algn="just" eaLnBrk="0" fontAlgn="b" latinLnBrk="0" hangingPunct="0">
              <a:lnSpc>
                <a:spcPct val="150000"/>
              </a:lnSpc>
              <a:spcBef>
                <a:spcPct val="0"/>
              </a:spcBef>
              <a:spcAft>
                <a:spcPct val="0"/>
              </a:spcAf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C</a:t>
            </a:r>
            <a:r>
              <a:rPr lang="ko-KR" altLang="ko-KR" sz="2000" dirty="0">
                <a:latin typeface="Times New Roman" panose="02020603050405020304" pitchFamily="18" charset="0"/>
                <a:cs typeface="Times New Roman" panose="02020603050405020304" pitchFamily="18" charset="0"/>
              </a:rPr>
              <a:t>orrelation coefficient</a:t>
            </a:r>
            <a:r>
              <a:rPr lang="en-US" altLang="ko-KR" sz="2000" dirty="0">
                <a:latin typeface="Times New Roman" panose="02020603050405020304" pitchFamily="18" charset="0"/>
                <a:cs typeface="Times New Roman" panose="02020603050405020304" pitchFamily="18" charset="0"/>
              </a:rPr>
              <a:t>s</a:t>
            </a:r>
            <a:r>
              <a:rPr lang="ko-KR" altLang="ko-KR" sz="2000" dirty="0">
                <a:latin typeface="Times New Roman" panose="02020603050405020304" pitchFamily="18" charset="0"/>
                <a:cs typeface="Times New Roman" panose="02020603050405020304" pitchFamily="18" charset="0"/>
              </a:rPr>
              <a:t> only measure linear (Pearson) or monotonic (Spearman) relationships.</a:t>
            </a:r>
            <a:endParaRPr lang="en-US" altLang="ko-KR" sz="2000" dirty="0">
              <a:latin typeface="Times New Roman" panose="02020603050405020304" pitchFamily="18" charset="0"/>
              <a:cs typeface="Times New Roman" panose="02020603050405020304" pitchFamily="18" charset="0"/>
            </a:endParaRPr>
          </a:p>
          <a:p>
            <a:pPr marL="342900" lvl="0" indent="-342900" algn="just" eaLnBrk="0" fontAlgn="b" latinLnBrk="0" hangingPunct="0">
              <a:lnSpc>
                <a:spcPct val="100000"/>
              </a:lnSpc>
              <a:spcBef>
                <a:spcPct val="0"/>
              </a:spcBef>
              <a:spcAft>
                <a:spcPct val="0"/>
              </a:spcAf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Difference between Pearson and Spearman lies in functional form specification.</a:t>
            </a:r>
          </a:p>
          <a:p>
            <a:pPr marL="342900" lvl="0" indent="-342900" algn="just" eaLnBrk="0" fontAlgn="b" latinLnBrk="0" hangingPunct="0">
              <a:lnSpc>
                <a:spcPct val="100000"/>
              </a:lnSpc>
              <a:spcBef>
                <a:spcPct val="0"/>
              </a:spcBef>
              <a:spcAft>
                <a:spcPct val="0"/>
              </a:spcAf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Thus, whether we use Spearman correlation or Pearson correlation, we cannot address the issue of economic vs. statistical significance by the simple switch of the correlation measure!</a:t>
            </a:r>
          </a:p>
          <a:p>
            <a:pPr marL="342900" lvl="0" indent="-342900" algn="just" eaLnBrk="0" fontAlgn="b" latinLnBrk="0" hangingPunct="0">
              <a:lnSpc>
                <a:spcPct val="100000"/>
              </a:lnSpc>
              <a:spcBef>
                <a:spcPct val="0"/>
              </a:spcBef>
              <a:spcAft>
                <a:spcPct val="0"/>
              </a:spcAf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To sum, using Spearman’s rank correlation is not an answer to the problem under discussion. </a:t>
            </a:r>
          </a:p>
          <a:p>
            <a:pPr marL="342900" lvl="0" indent="-342900" algn="just" eaLnBrk="0" fontAlgn="b" latinLnBrk="0" hangingPunct="0">
              <a:lnSpc>
                <a:spcPct val="100000"/>
              </a:lnSpc>
              <a:spcBef>
                <a:spcPct val="0"/>
              </a:spcBef>
              <a:spcAft>
                <a:spcPct val="0"/>
              </a:spcAft>
              <a:buFont typeface="Arial" panose="020B0604020202020204" pitchFamily="34" charset="0"/>
              <a:buChar char="•"/>
            </a:pPr>
            <a:endParaRPr lang="en-US" altLang="ko-KR" sz="2000" dirty="0">
              <a:solidFill>
                <a:srgbClr val="4D4D4F"/>
              </a:solidFill>
              <a:latin typeface="Times New Roman" panose="02020603050405020304" pitchFamily="18" charset="0"/>
              <a:cs typeface="Times New Roman" panose="02020603050405020304" pitchFamily="18" charset="0"/>
            </a:endParaRPr>
          </a:p>
          <a:p>
            <a:pPr marL="342900" lvl="0" indent="-342900" algn="just" eaLnBrk="0" fontAlgn="b" latinLnBrk="0" hangingPunct="0">
              <a:lnSpc>
                <a:spcPct val="100000"/>
              </a:lnSpc>
              <a:spcBef>
                <a:spcPct val="0"/>
              </a:spcBef>
              <a:spcAft>
                <a:spcPct val="0"/>
              </a:spcAft>
              <a:buFont typeface="Arial" panose="020B0604020202020204" pitchFamily="34" charset="0"/>
              <a:buChar char="•"/>
            </a:pPr>
            <a:endParaRPr lang="ko-KR"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ko-KR" altLang="en-US" sz="2000" dirty="0">
              <a:latin typeface="Times New Roman" panose="02020603050405020304" pitchFamily="18" charset="0"/>
              <a:cs typeface="Times New Roman" panose="02020603050405020304" pitchFamily="18" charset="0"/>
            </a:endParaRPr>
          </a:p>
        </p:txBody>
      </p:sp>
      <p:sp>
        <p:nvSpPr>
          <p:cNvPr id="2" name="AutoShape 2" descr="data:image/png;base64,iVBORw0KGgoAAAANSUhEUgAAASYAAAByCAMAAADJcoy9AAAAllBMVEX///8AAAD//9/f//9InN/fnEicSAD/35wAdL//v3QASJyc3/+//////790v/8AAEi/dAB0AAAAAHRIAABISJx0nN90SJxIAHS/dHScSEjfnHTf/7+/nJycv5ycv/90dHSc399IAEicnL90AEhISABIdHRIdL8ASHR0SADf35x0AHTfnJycnN9InJycnEi/35x0nJycSHRm0rvOAAAGTUlEQVR4nO1ci3bbNgyVVNGS4tiR47Vbl63p2rVb23WP//+5kQQpQbJF8SXHtHDPaRNbhmNdkyAAgjfLCAQCgUAgXBOKTf6wvbhpcvh5m7V3ry5tmiKqH+9fwPT6sTvkEiU8rH6wHhIjSxfTFNGKG2V5LR805cyrJy3dTNMDE7632EgPvHvjMiKwpaNpcig2j8KntPme//+Ti3sZWLqZpofdQUwaGBNsn1WvvSwdTdNDI31wk/PlvOUO2SH6QZaupulBOhiWP7rPGX/L9MDDZ7yqX8QyQVTHWv67pGWCEA5GLVlGsLxD6WZ5lXDNQVtwMHv3v+RveQVwzEF3B/Fin7njb3klcMlB4TZh7vB5VVZHNRZZPTMysSUyTaei4pCD8puSngYSM5GV/QK28gnTyBxa9qbpVFTsc1ARFMq4pzoKz8z5ZdrVMJhMUyNzZDkwTaOi4p+DFm9/7fINTZPlyMSmaVRUAnJQNF2YY2EFmSZRUQnIQYu3vfMFmqxHJjK9TEVlFLHBumuPkBwUzxagyXpkItPwiopKg/LcEGwMaWry3IIm8b5leAzD0GyRNNmPzN40SkUFSGjPp9XVu3MGVqOp+m3L15wgmkRtW95sddyLr6e2H5nalFvGqagATfzbP3NHxeZM4G9JU3v39ObpYEwcTrOy60UXtZ7ePOfOm6ZiU99UkXVAU6u8FM+1m/zhd/ielc/W14Cm3cGciVfH5zRT0Al0ZXZOQct/5QwJ//vpc3P3qhGjSflsdc2WpsbLLeWLwo8ggHbh3MtJAmTZHcrJmaQJnu6v2U26Fsr2OgFVseEwD03LN8nPqW8dVieovWOa+mtWNMEeR5eAdjuM6eShIwyiIj6Kng4TNOlrVjSJJVz+VAko66fgQnnowvUSTJOo/O0maOquWdHE1EfWCSimaZk8dOFximiSQfMETf01y7hJQX10RNNyeeiS9ZIBTaWBptKHJp2A9jQtmIcuWS/RjQkZLPIiHK/eqeWcc1N80IucvgahwFxAMPrkPU2uQWc7vQqOG3WWG6ewzuk75iHSw/tN/sef+jkRJ4hqIGdSXbv7wh9KN2VFk05AO5oc89DGHCwMGnWS7UDpcleZt/rloY2JpkGjzk0lR64w0TRo1Ln1DhQzTDThRp2b70Axw0QTbtRZOUw0ralRZwYGmlbVqDMDA02ratSZQUfTjTXqRIZhNCXdqBMZ0zThRh3Uu5JOB0pMTNM0aNTpe1eSrfwFgU0V1YeNOrgBJZEOlIgQeff5JX/UqIMbUBLpQHkR4ImWRAfKiwD3riRbUVkeeJ6tuqJiBupdWXdFxQTcu7LyigqBQCAQCAQCgUAgEAgEAoFAIBCuBVE2+m9fPDTKRv8qxEOjbPTfvnio10Z/gAJoouKhnhv9AQqgKYqH+m70ByiALigeatnb6K584bnRH6AA6msqGoYftub9di+aLJQvfDf6AxRAPU3lV657zvxhr3yBFEG8N/oDFEA9TZnq6AyjyUn5IlwRJOBggacpnIEP9PhuyhcWiiAIZw7gBxws8DVVxO7+0m8iHoJaAxwzBFkGdR660acTA5QvwhVBAg4W+Jp2TUGZnA3yrvh9fv+45b/9Xcu5LMkSL3wWj6WwQ4DyRbgiiPXBgohnEmRcCp+7lQf3JC8gcqHvVZ+ur9X1IOULP0UQjICDBQGmTDUN60C+VsuBCsQQTeLd9ZD1Vr5o3Ra30xERoAAaJh7aSp60CEVmpAn+kr/yhVIEQQcndl/vh+opM7Gxv3bolOl8ReXbPZjz+5QqA3Y0BShf6C+jOzix+7gdq6cY83Z/7dBJ0/mKijq8wPqFqvgwM+nKIOULrQjSHZwQHnGsntJMzwp/7VCT6VxFhSldDjhQLD333kiTeDaG8oU+OCFLGWP1FNwHb0Yk7dA5I6bolSdjjkqdCBYjmR7K9VzT1LMQQfkCC6ecqKe01mtRHO3QOaNv9ygiEL+qXOvxH8FZLQQl8n9B0oLlz3mvvBCqfNEJp5RZdqqewmxvNY52aMyKStwjkJ1wypAmFaBb0xRHOzTm0Y24NA2EU07UU6wnXRTt0KhHN2LS1OdI4js9UU+xdeERtEMjH92QLmyJ7ZpzA8cQEKwVPLwcP5XIttBlUfw3IoVnLy/zSQgEAoFAIBAIzvgfpUJh/xmdvI0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TextBox 4"/>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Discussions</a:t>
            </a:r>
            <a:endParaRPr lang="ko-KR" altLang="en-US" sz="3600" b="1" dirty="0">
              <a:latin typeface="Times New Roman" panose="02020603050405020304" pitchFamily="18" charset="0"/>
              <a:cs typeface="Times New Roman" panose="02020603050405020304" pitchFamily="18" charset="0"/>
            </a:endParaRPr>
          </a:p>
        </p:txBody>
      </p:sp>
      <p:sp>
        <p:nvSpPr>
          <p:cNvPr id="6"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520</a:t>
            </a:fld>
            <a:endParaRPr lang="ko-KR" altLang="en-US" dirty="0"/>
          </a:p>
        </p:txBody>
      </p:sp>
    </p:spTree>
    <p:extLst>
      <p:ext uri="{BB962C8B-B14F-4D97-AF65-F5344CB8AC3E}">
        <p14:creationId xmlns:p14="http://schemas.microsoft.com/office/powerpoint/2010/main" val="172231470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930563" y="1091626"/>
            <a:ext cx="10633363" cy="464236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Statistics is merely a guide to the unknown, not an authorized final judge</a:t>
            </a:r>
          </a:p>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All models are wrong, some are useful (G. Box)</a:t>
            </a:r>
          </a:p>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If a model helped in decision making under uncertainty, it would be judged useful</a:t>
            </a:r>
          </a:p>
          <a:p>
            <a:pPr algn="just"/>
            <a:r>
              <a:rPr lang="en-US" altLang="ko-KR" sz="2000" dirty="0">
                <a:latin typeface="Times New Roman" panose="02020603050405020304" pitchFamily="18" charset="0"/>
                <a:cs typeface="Times New Roman" panose="02020603050405020304" pitchFamily="18" charset="0"/>
              </a:rPr>
              <a:t> </a:t>
            </a:r>
            <a:endParaRPr lang="ko-KR"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More frequently, Bayesian approach is more useful than the frequentist!</a:t>
            </a:r>
          </a:p>
        </p:txBody>
      </p:sp>
      <p:sp>
        <p:nvSpPr>
          <p:cNvPr id="2" name="AutoShape 2" descr="data:image/png;base64,iVBORw0KGgoAAAANSUhEUgAAASYAAAByCAMAAADJcoy9AAAAllBMVEX///8AAAD//9/f//9InN/fnEicSAD/35wAdL//v3QASJyc3/+//////790v/8AAEi/dAB0AAAAAHRIAABISJx0nN90SJxIAHS/dHScSEjfnHTf/7+/nJycv5ycv/90dHSc399IAEicnL90AEhISABIdHRIdL8ASHR0SADf35x0AHTfnJycnN9InJycnEi/35x0nJycSHRm0rvOAAAGTUlEQVR4nO1ci3bbNgyVVNGS4tiR47Vbl63p2rVb23WP//+5kQQpQbJF8SXHtHDPaRNbhmNdkyAAgjfLCAQCgUAgXBOKTf6wvbhpcvh5m7V3ry5tmiKqH+9fwPT6sTvkEiU8rH6wHhIjSxfTFNGKG2V5LR805cyrJy3dTNMDE7632EgPvHvjMiKwpaNpcig2j8KntPme//+Ti3sZWLqZpofdQUwaGBNsn1WvvSwdTdNDI31wk/PlvOUO2SH6QZaupulBOhiWP7rPGX/L9MDDZ7yqX8QyQVTHWv67pGWCEA5GLVlGsLxD6WZ5lXDNQVtwMHv3v+RveQVwzEF3B/Fin7njb3klcMlB4TZh7vB5VVZHNRZZPTMysSUyTaei4pCD8puSngYSM5GV/QK28gnTyBxa9qbpVFTsc1ARFMq4pzoKz8z5ZdrVMJhMUyNzZDkwTaOi4p+DFm9/7fINTZPlyMSmaVRUAnJQNF2YY2EFmSZRUQnIQYu3vfMFmqxHJjK9TEVlFLHBumuPkBwUzxagyXpkItPwiopKg/LcEGwMaWry3IIm8b5leAzD0GyRNNmPzN40SkUFSGjPp9XVu3MGVqOp+m3L15wgmkRtW95sddyLr6e2H5nalFvGqagATfzbP3NHxeZM4G9JU3v39ObpYEwcTrOy60UXtZ7ePOfOm6ZiU99UkXVAU6u8FM+1m/zhd/ielc/W14Cm3cGciVfH5zRT0Al0ZXZOQct/5QwJ//vpc3P3qhGjSflsdc2WpsbLLeWLwo8ggHbh3MtJAmTZHcrJmaQJnu6v2U26Fsr2OgFVseEwD03LN8nPqW8dVieovWOa+mtWNMEeR5eAdjuM6eShIwyiIj6Kng4TNOlrVjSJJVz+VAko66fgQnnowvUSTJOo/O0maOquWdHE1EfWCSimaZk8dOFximiSQfMETf01y7hJQX10RNNyeeiS9ZIBTaWBptKHJp2A9jQtmIcuWS/RjQkZLPIiHK/eqeWcc1N80IucvgahwFxAMPrkPU2uQWc7vQqOG3WWG6ewzuk75iHSw/tN/sef+jkRJ4hqIGdSXbv7wh9KN2VFk05AO5oc89DGHCwMGnWS7UDpcleZt/rloY2JpkGjzk0lR64w0TRo1Ln1DhQzTDThRp2b70Axw0QTbtRZOUw0ralRZwYGmlbVqDMDA02ratSZQUfTjTXqRIZhNCXdqBMZ0zThRh3Uu5JOB0pMTNM0aNTpe1eSrfwFgU0V1YeNOrgBJZEOlIgQeff5JX/UqIMbUBLpQHkR4ImWRAfKiwD3riRbUVkeeJ6tuqJiBupdWXdFxQTcu7LyigqBQCAQCAQCgUAgEAgEAoFAIBCuBVE2+m9fPDTKRv8qxEOjbPTfvnio10Z/gAJoouKhnhv9AQqgKYqH+m70ByiALigeatnb6K584bnRH6AA6msqGoYftub9di+aLJQvfDf6AxRAPU3lV657zvxhr3yBFEG8N/oDFEA9TZnq6AyjyUn5IlwRJOBggacpnIEP9PhuyhcWiiAIZw7gBxws8DVVxO7+0m8iHoJaAxwzBFkGdR660acTA5QvwhVBAg4W+Jp2TUGZnA3yrvh9fv+45b/9Xcu5LMkSL3wWj6WwQ4DyRbgiiPXBgohnEmRcCp+7lQf3JC8gcqHvVZ+ur9X1IOULP0UQjICDBQGmTDUN60C+VsuBCsQQTeLd9ZD1Vr5o3Ra30xERoAAaJh7aSp60CEVmpAn+kr/yhVIEQQcndl/vh+opM7Gxv3bolOl8ReXbPZjz+5QqA3Y0BShf6C+jOzix+7gdq6cY83Z/7dBJ0/mKijq8wPqFqvgwM+nKIOULrQjSHZwQHnGsntJMzwp/7VCT6VxFhSldDjhQLD333kiTeDaG8oU+OCFLGWP1FNwHb0Yk7dA5I6bolSdjjkqdCBYjmR7K9VzT1LMQQfkCC6ecqKe01mtRHO3QOaNv9ygiEL+qXOvxH8FZLQQl8n9B0oLlz3mvvBCqfNEJp5RZdqqewmxvNY52aMyKStwjkJ1wypAmFaBb0xRHOzTm0Y24NA2EU07UU6wnXRTt0KhHN2LS1OdI4js9UU+xdeERtEMjH92QLmyJ7ZpzA8cQEKwVPLwcP5XIttBlUfw3IoVnLy/zSQgEAoFAIBAIzvgfpUJh/xmdvI0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TextBox 4"/>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Discussions</a:t>
            </a:r>
            <a:endParaRPr lang="ko-KR" altLang="en-US" sz="3600" b="1" dirty="0">
              <a:latin typeface="Times New Roman" panose="02020603050405020304" pitchFamily="18" charset="0"/>
              <a:cs typeface="Times New Roman" panose="02020603050405020304" pitchFamily="18" charset="0"/>
            </a:endParaRPr>
          </a:p>
        </p:txBody>
      </p:sp>
      <p:sp>
        <p:nvSpPr>
          <p:cNvPr id="6"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521</a:t>
            </a:fld>
            <a:endParaRPr lang="ko-KR" altLang="en-US" dirty="0"/>
          </a:p>
        </p:txBody>
      </p:sp>
    </p:spTree>
    <p:extLst>
      <p:ext uri="{BB962C8B-B14F-4D97-AF65-F5344CB8AC3E}">
        <p14:creationId xmlns:p14="http://schemas.microsoft.com/office/powerpoint/2010/main" val="4134331744"/>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2">
            <a:extLst>
              <a:ext uri="{FF2B5EF4-FFF2-40B4-BE49-F238E27FC236}">
                <a16:creationId xmlns:a16="http://schemas.microsoft.com/office/drawing/2014/main" id="{B3B7832C-A39D-488B-B417-114B216001B6}"/>
              </a:ext>
            </a:extLst>
          </p:cNvPr>
          <p:cNvSpPr txBox="1">
            <a:spLocks/>
          </p:cNvSpPr>
          <p:nvPr/>
        </p:nvSpPr>
        <p:spPr>
          <a:xfrm>
            <a:off x="930563" y="1562679"/>
            <a:ext cx="10633363" cy="4642364"/>
          </a:xfrm>
          <a:prstGeom prst="rect">
            <a:avLst/>
          </a:prstGeom>
        </p:spPr>
        <p:txBody>
          <a:bodyPr vert="horz" lIns="91440" tIns="45720" rIns="91440" bIns="45720" rtlCol="0">
            <a:noAutofit/>
          </a:bodyPr>
          <a:lstStyle>
            <a:lvl1pPr marL="0" indent="0" algn="ctr" defTabSz="914400" rtl="0" eaLnBrk="1" latinLnBrk="1"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Model selection/model averaging (ensemble) is preferred to hypothesis testing</a:t>
            </a:r>
          </a:p>
          <a:p>
            <a:pPr algn="just"/>
            <a:r>
              <a:rPr lang="en-US" altLang="ko-KR" sz="2000"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Out-of-sample is preferred to in-sample</a:t>
            </a:r>
          </a:p>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Bayesian posterior odds ratio is preferred to t-values </a:t>
            </a:r>
          </a:p>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Objective oriented inferences are preferred to hypothesis testing</a:t>
            </a:r>
          </a:p>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Regularization techniques are useful to mitigate over-fitting</a:t>
            </a:r>
          </a:p>
          <a:p>
            <a:pPr marL="342900" indent="-342900" algn="just">
              <a:buFont typeface="Arial" panose="020B0604020202020204" pitchFamily="34" charset="0"/>
              <a:buChar char="•"/>
            </a:pPr>
            <a:endParaRPr lang="en-US" altLang="ko-KR"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ko-KR" sz="2000" dirty="0">
                <a:latin typeface="Times New Roman" panose="02020603050405020304" pitchFamily="18" charset="0"/>
                <a:cs typeface="Times New Roman" panose="02020603050405020304" pitchFamily="18" charset="0"/>
              </a:rPr>
              <a:t>Take into account both economics significance and statistical significance</a:t>
            </a:r>
          </a:p>
        </p:txBody>
      </p:sp>
      <p:sp>
        <p:nvSpPr>
          <p:cNvPr id="2" name="AutoShape 2" descr="data:image/png;base64,iVBORw0KGgoAAAANSUhEUgAAASYAAAByCAMAAADJcoy9AAAAllBMVEX///8AAAD//9/f//9InN/fnEicSAD/35wAdL//v3QASJyc3/+//////790v/8AAEi/dAB0AAAAAHRIAABISJx0nN90SJxIAHS/dHScSEjfnHTf/7+/nJycv5ycv/90dHSc399IAEicnL90AEhISABIdHRIdL8ASHR0SADf35x0AHTfnJycnN9InJycnEi/35x0nJycSHRm0rvOAAAGTUlEQVR4nO1ci3bbNgyVVNGS4tiR47Vbl63p2rVb23WP//+5kQQpQbJF8SXHtHDPaRNbhmNdkyAAgjfLCAQCgUAgXBOKTf6wvbhpcvh5m7V3ry5tmiKqH+9fwPT6sTvkEiU8rH6wHhIjSxfTFNGKG2V5LR805cyrJy3dTNMDE7632EgPvHvjMiKwpaNpcig2j8KntPme//+Ti3sZWLqZpofdQUwaGBNsn1WvvSwdTdNDI31wk/PlvOUO2SH6QZaupulBOhiWP7rPGX/L9MDDZ7yqX8QyQVTHWv67pGWCEA5GLVlGsLxD6WZ5lXDNQVtwMHv3v+RveQVwzEF3B/Fin7njb3klcMlB4TZh7vB5VVZHNRZZPTMysSUyTaei4pCD8puSngYSM5GV/QK28gnTyBxa9qbpVFTsc1ARFMq4pzoKz8z5ZdrVMJhMUyNzZDkwTaOi4p+DFm9/7fINTZPlyMSmaVRUAnJQNF2YY2EFmSZRUQnIQYu3vfMFmqxHJjK9TEVlFLHBumuPkBwUzxagyXpkItPwiopKg/LcEGwMaWry3IIm8b5leAzD0GyRNNmPzN40SkUFSGjPp9XVu3MGVqOp+m3L15wgmkRtW95sddyLr6e2H5nalFvGqagATfzbP3NHxeZM4G9JU3v39ObpYEwcTrOy60UXtZ7ePOfOm6ZiU99UkXVAU6u8FM+1m/zhd/ielc/W14Cm3cGciVfH5zRT0Al0ZXZOQct/5QwJ//vpc3P3qhGjSflsdc2WpsbLLeWLwo8ggHbh3MtJAmTZHcrJmaQJnu6v2U26Fsr2OgFVseEwD03LN8nPqW8dVieovWOa+mtWNMEeR5eAdjuM6eShIwyiIj6Kng4TNOlrVjSJJVz+VAko66fgQnnowvUSTJOo/O0maOquWdHE1EfWCSimaZk8dOFximiSQfMETf01y7hJQX10RNNyeeiS9ZIBTaWBptKHJp2A9jQtmIcuWS/RjQkZLPIiHK/eqeWcc1N80IucvgahwFxAMPrkPU2uQWc7vQqOG3WWG6ewzuk75iHSw/tN/sef+jkRJ4hqIGdSXbv7wh9KN2VFk05AO5oc89DGHCwMGnWS7UDpcleZt/rloY2JpkGjzk0lR64w0TRo1Ln1DhQzTDThRp2b70Axw0QTbtRZOUw0ralRZwYGmlbVqDMDA02ratSZQUfTjTXqRIZhNCXdqBMZ0zThRh3Uu5JOB0pMTNM0aNTpe1eSrfwFgU0V1YeNOrgBJZEOlIgQeff5JX/UqIMbUBLpQHkR4ImWRAfKiwD3riRbUVkeeJ6tuqJiBupdWXdFxQTcu7LyigqBQCAQCAQCgUAgEAgEAoFAIBCuBVE2+m9fPDTKRv8qxEOjbPTfvnio10Z/gAJoouKhnhv9AQqgKYqH+m70ByiALigeatnb6K584bnRH6AA6msqGoYftub9di+aLJQvfDf6AxRAPU3lV657zvxhr3yBFEG8N/oDFEA9TZnq6AyjyUn5IlwRJOBggacpnIEP9PhuyhcWiiAIZw7gBxws8DVVxO7+0m8iHoJaAxwzBFkGdR660acTA5QvwhVBAg4W+Jp2TUGZnA3yrvh9fv+45b/9Xcu5LMkSL3wWj6WwQ4DyRbgiiPXBgohnEmRcCp+7lQf3JC8gcqHvVZ+ur9X1IOULP0UQjICDBQGmTDUN60C+VsuBCsQQTeLd9ZD1Vr5o3Ra30xERoAAaJh7aSp60CEVmpAn+kr/yhVIEQQcndl/vh+opM7Gxv3bolOl8ReXbPZjz+5QqA3Y0BShf6C+jOzix+7gdq6cY83Z/7dBJ0/mKijq8wPqFqvgwM+nKIOULrQjSHZwQHnGsntJMzwp/7VCT6VxFhSldDjhQLD333kiTeDaG8oU+OCFLGWP1FNwHb0Yk7dA5I6bolSdjjkqdCBYjmR7K9VzT1LMQQfkCC6ecqKe01mtRHO3QOaNv9ygiEL+qXOvxH8FZLQQl8n9B0oLlz3mvvBCqfNEJp5RZdqqewmxvNY52aMyKStwjkJ1wypAmFaBb0xRHOzTm0Y24NA2EU07UU6wnXRTt0KhHN2LS1OdI4js9UU+xdeERtEMjH92QLmyJ7ZpzA8cQEKwVPLwcP5XIttBlUfw3IoVnLy/zSQgEAoFAIBAIzvgfpUJh/xmdvI0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5" name="TextBox 4"/>
          <p:cNvSpPr txBox="1"/>
          <p:nvPr/>
        </p:nvSpPr>
        <p:spPr>
          <a:xfrm>
            <a:off x="763480" y="639192"/>
            <a:ext cx="10981677" cy="646331"/>
          </a:xfrm>
          <a:prstGeom prst="rect">
            <a:avLst/>
          </a:prstGeom>
          <a:noFill/>
        </p:spPr>
        <p:txBody>
          <a:bodyPr wrap="square" rtlCol="0">
            <a:spAutoFit/>
          </a:bodyPr>
          <a:lstStyle/>
          <a:p>
            <a:r>
              <a:rPr lang="en-US" altLang="ko-KR" sz="3600" b="1" dirty="0">
                <a:latin typeface="Times New Roman" panose="02020603050405020304" pitchFamily="18" charset="0"/>
                <a:cs typeface="Times New Roman" panose="02020603050405020304" pitchFamily="18" charset="0"/>
              </a:rPr>
              <a:t>Discussions</a:t>
            </a:r>
            <a:endParaRPr lang="ko-KR" altLang="en-US" sz="3600" b="1" dirty="0">
              <a:latin typeface="Times New Roman" panose="02020603050405020304" pitchFamily="18" charset="0"/>
              <a:cs typeface="Times New Roman" panose="02020603050405020304" pitchFamily="18" charset="0"/>
            </a:endParaRPr>
          </a:p>
        </p:txBody>
      </p:sp>
      <p:sp>
        <p:nvSpPr>
          <p:cNvPr id="6" name="슬라이드 번호 개체 틀 3"/>
          <p:cNvSpPr>
            <a:spLocks noGrp="1"/>
          </p:cNvSpPr>
          <p:nvPr>
            <p:ph type="sldNum" sz="quarter" idx="12"/>
          </p:nvPr>
        </p:nvSpPr>
        <p:spPr>
          <a:xfrm>
            <a:off x="11421686" y="6406228"/>
            <a:ext cx="501535" cy="365125"/>
          </a:xfrm>
        </p:spPr>
        <p:txBody>
          <a:bodyPr/>
          <a:lstStyle/>
          <a:p>
            <a:pPr>
              <a:defRPr/>
            </a:pPr>
            <a:fld id="{77CE7F9A-C7E9-4A10-8B0D-783F293A2EED}" type="slidenum">
              <a:rPr lang="ko-KR" altLang="en-US"/>
              <a:pPr>
                <a:defRPr/>
              </a:pPr>
              <a:t>522</a:t>
            </a:fld>
            <a:endParaRPr lang="ko-KR" altLang="en-US" dirty="0"/>
          </a:p>
        </p:txBody>
      </p:sp>
    </p:spTree>
    <p:extLst>
      <p:ext uri="{BB962C8B-B14F-4D97-AF65-F5344CB8AC3E}">
        <p14:creationId xmlns:p14="http://schemas.microsoft.com/office/powerpoint/2010/main" val="2245826802"/>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82A317-0837-4133-B7E9-A274EC9748AF}"/>
              </a:ext>
            </a:extLst>
          </p:cNvPr>
          <p:cNvSpPr>
            <a:spLocks noGrp="1"/>
          </p:cNvSpPr>
          <p:nvPr>
            <p:ph type="title"/>
          </p:nvPr>
        </p:nvSpPr>
        <p:spPr/>
        <p:txBody>
          <a:bodyPr/>
          <a:lstStyle/>
          <a:p>
            <a:r>
              <a:rPr lang="en-US" altLang="ko-KR" dirty="0"/>
              <a:t>(</a:t>
            </a:r>
            <a:r>
              <a:rPr lang="ko-KR" altLang="en-US" dirty="0"/>
              <a:t>여기까지</a:t>
            </a:r>
            <a:r>
              <a:rPr lang="en-US" altLang="ko-KR"/>
              <a:t>)</a:t>
            </a:r>
            <a:endParaRPr lang="ko-KR" altLang="en-US"/>
          </a:p>
        </p:txBody>
      </p:sp>
      <p:sp>
        <p:nvSpPr>
          <p:cNvPr id="3" name="내용 개체 틀 2">
            <a:extLst>
              <a:ext uri="{FF2B5EF4-FFF2-40B4-BE49-F238E27FC236}">
                <a16:creationId xmlns:a16="http://schemas.microsoft.com/office/drawing/2014/main" id="{25AC5B5B-1A26-4B88-9E84-4F7FD3AED4B2}"/>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83744480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8209668-174E-4D3E-AE30-4DBEB18E0397}"/>
              </a:ext>
            </a:extLst>
          </p:cNvPr>
          <p:cNvSpPr>
            <a:spLocks noGrp="1"/>
          </p:cNvSpPr>
          <p:nvPr>
            <p:ph type="title"/>
          </p:nvPr>
        </p:nvSpPr>
        <p:spPr>
          <a:xfrm>
            <a:off x="838200" y="2095632"/>
            <a:ext cx="10515600" cy="2852737"/>
          </a:xfrm>
        </p:spPr>
        <p:txBody>
          <a:bodyPr>
            <a:normAutofit/>
          </a:bodyPr>
          <a:lstStyle/>
          <a:p>
            <a:pPr algn="ctr"/>
            <a:r>
              <a:rPr lang="en-US" altLang="ko-KR" sz="4800" dirty="0"/>
              <a:t>Statistical Learning </a:t>
            </a:r>
            <a:br>
              <a:rPr lang="en-US" altLang="ko-KR" sz="4800" dirty="0"/>
            </a:br>
            <a:br>
              <a:rPr lang="en-US" altLang="ko-KR" sz="4800" dirty="0"/>
            </a:br>
            <a:r>
              <a:rPr lang="en-US" altLang="ko-KR" sz="4800" dirty="0"/>
              <a:t>(selectively taken from ISLR)</a:t>
            </a:r>
            <a:br>
              <a:rPr lang="ko-KR" altLang="en-US" sz="4800" dirty="0"/>
            </a:br>
            <a:endParaRPr lang="ko-KR" altLang="en-US" sz="4800" dirty="0"/>
          </a:p>
        </p:txBody>
      </p:sp>
    </p:spTree>
    <p:extLst>
      <p:ext uri="{BB962C8B-B14F-4D97-AF65-F5344CB8AC3E}">
        <p14:creationId xmlns:p14="http://schemas.microsoft.com/office/powerpoint/2010/main" val="15010275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534" y="1356612"/>
            <a:ext cx="9038899" cy="584775"/>
          </a:xfrm>
          <a:prstGeom prst="rect">
            <a:avLst/>
          </a:prstGeom>
          <a:noFill/>
        </p:spPr>
        <p:txBody>
          <a:bodyPr wrap="square" rtlCol="0">
            <a:spAutoFit/>
          </a:bodyPr>
          <a:lstStyle/>
          <a:p>
            <a:r>
              <a:rPr lang="en-US" altLang="ko-KR" sz="3200" dirty="0"/>
              <a:t>Supervised vs. Unsupervised Learning</a:t>
            </a:r>
            <a:endParaRPr lang="ko-KR" altLang="en-US" sz="3200" dirty="0"/>
          </a:p>
        </p:txBody>
      </p:sp>
      <p:sp>
        <p:nvSpPr>
          <p:cNvPr id="7" name="TextBox 6"/>
          <p:cNvSpPr txBox="1"/>
          <p:nvPr/>
        </p:nvSpPr>
        <p:spPr>
          <a:xfrm>
            <a:off x="767261" y="2207173"/>
            <a:ext cx="5712783" cy="523220"/>
          </a:xfrm>
          <a:prstGeom prst="rect">
            <a:avLst/>
          </a:prstGeom>
          <a:noFill/>
        </p:spPr>
        <p:txBody>
          <a:bodyPr wrap="square" rtlCol="0">
            <a:spAutoFit/>
          </a:bodyPr>
          <a:lstStyle/>
          <a:p>
            <a:r>
              <a:rPr lang="en-US" altLang="ko-KR" sz="2800" dirty="0"/>
              <a:t>1) Supervised Learning</a:t>
            </a:r>
            <a:endParaRPr lang="ko-KR" altLang="en-US" sz="2800" dirty="0"/>
          </a:p>
        </p:txBody>
      </p:sp>
      <p:sp>
        <p:nvSpPr>
          <p:cNvPr id="8" name="TextBox 7"/>
          <p:cNvSpPr txBox="1"/>
          <p:nvPr/>
        </p:nvSpPr>
        <p:spPr>
          <a:xfrm>
            <a:off x="767259" y="4253157"/>
            <a:ext cx="6576880" cy="523220"/>
          </a:xfrm>
          <a:prstGeom prst="rect">
            <a:avLst/>
          </a:prstGeom>
          <a:noFill/>
        </p:spPr>
        <p:txBody>
          <a:bodyPr wrap="square" rtlCol="0">
            <a:spAutoFit/>
          </a:bodyPr>
          <a:lstStyle/>
          <a:p>
            <a:r>
              <a:rPr lang="en-US" altLang="ko-KR" sz="2800" dirty="0"/>
              <a:t>2) Unsupervised Learning</a:t>
            </a:r>
            <a:endParaRPr lang="ko-KR" altLang="en-US" sz="2800" dirty="0"/>
          </a:p>
        </p:txBody>
      </p:sp>
      <mc:AlternateContent xmlns:mc="http://schemas.openxmlformats.org/markup-compatibility/2006" xmlns:a14="http://schemas.microsoft.com/office/drawing/2010/main">
        <mc:Choice Requires="a14">
          <p:sp>
            <p:nvSpPr>
              <p:cNvPr id="10" name="TextBox 9"/>
              <p:cNvSpPr txBox="1"/>
              <p:nvPr/>
            </p:nvSpPr>
            <p:spPr>
              <a:xfrm>
                <a:off x="2972733" y="3526842"/>
                <a:ext cx="7635769" cy="5312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2800" b="0" i="1" smtClean="0">
                              <a:latin typeface="Cambria Math" panose="02040503050406030204" pitchFamily="18" charset="0"/>
                            </a:rPr>
                          </m:ctrlPr>
                        </m:sSubPr>
                        <m:e>
                          <m:r>
                            <a:rPr lang="en-US" altLang="ko-KR" sz="2800" b="0" i="1" smtClean="0">
                              <a:latin typeface="Cambria Math"/>
                            </a:rPr>
                            <m:t>𝑦</m:t>
                          </m:r>
                        </m:e>
                        <m:sub>
                          <m:r>
                            <a:rPr lang="en-US" altLang="ko-KR" sz="2800" b="0" i="1" smtClean="0">
                              <a:latin typeface="Cambria Math" panose="02040503050406030204" pitchFamily="18" charset="0"/>
                            </a:rPr>
                            <m:t>𝑖</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𝑓</m:t>
                      </m:r>
                      <m:d>
                        <m:dPr>
                          <m:ctrlPr>
                            <a:rPr lang="en-US" altLang="ko-KR" sz="2800" b="0" i="1" smtClean="0">
                              <a:latin typeface="Cambria Math" panose="02040503050406030204" pitchFamily="18" charset="0"/>
                            </a:rPr>
                          </m:ctrlPr>
                        </m:dPr>
                        <m:e>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𝑖</m:t>
                              </m:r>
                            </m:sub>
                          </m:sSub>
                        </m:e>
                      </m:d>
                      <m:r>
                        <a:rPr lang="en-US" altLang="ko-KR" sz="2800" b="0" i="1" smtClean="0">
                          <a:latin typeface="Cambria Math" panose="02040503050406030204" pitchFamily="18" charset="0"/>
                        </a:rPr>
                        <m:t>+ </m:t>
                      </m:r>
                      <m:sSub>
                        <m:sSubPr>
                          <m:ctrlPr>
                            <a:rPr lang="en-US" altLang="ko-KR" sz="2800" b="0" i="1" smtClean="0">
                              <a:latin typeface="Cambria Math" panose="02040503050406030204" pitchFamily="18" charset="0"/>
                            </a:rPr>
                          </m:ctrlPr>
                        </m:sSubPr>
                        <m:e>
                          <m:r>
                            <a:rPr lang="ko-KR" altLang="en-US" sz="2800" b="0" i="1" smtClean="0">
                              <a:latin typeface="Cambria Math" panose="02040503050406030204" pitchFamily="18" charset="0"/>
                            </a:rPr>
                            <m:t>𝜀</m:t>
                          </m:r>
                        </m:e>
                        <m:sub>
                          <m: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   </m:t>
                          </m:r>
                        </m:sub>
                      </m:sSub>
                      <m:r>
                        <a:rPr lang="en-US" altLang="ko-KR" sz="2800" b="0" i="0" smtClean="0">
                          <a:latin typeface="Cambria Math" panose="02040503050406030204" pitchFamily="18" charset="0"/>
                        </a:rPr>
                        <m:t> </m:t>
                      </m:r>
                      <m:r>
                        <m:rPr>
                          <m:sty m:val="p"/>
                        </m:rPr>
                        <a:rPr lang="en-US" altLang="ko-KR" sz="2800" b="0" i="0" smtClean="0">
                          <a:latin typeface="Cambria Math" panose="02040503050406030204" pitchFamily="18" charset="0"/>
                        </a:rPr>
                        <m:t>for</m:t>
                      </m:r>
                      <m:r>
                        <a:rPr lang="en-US" altLang="ko-KR" sz="2800" b="0" i="0" smtClean="0">
                          <a:latin typeface="Cambria Math" panose="02040503050406030204" pitchFamily="18" charset="0"/>
                        </a:rPr>
                        <m:t> </m:t>
                      </m:r>
                      <m:r>
                        <m:rPr>
                          <m:sty m:val="p"/>
                        </m:rPr>
                        <a:rPr lang="en-US" altLang="ko-KR" sz="2800" b="0" i="0" smtClean="0">
                          <a:latin typeface="Cambria Math" panose="02040503050406030204" pitchFamily="18" charset="0"/>
                        </a:rPr>
                        <m:t>i</m:t>
                      </m:r>
                      <m:r>
                        <a:rPr lang="en-US" altLang="ko-KR" sz="2800" b="0" i="0" smtClean="0">
                          <a:latin typeface="Cambria Math" panose="02040503050406030204" pitchFamily="18" charset="0"/>
                        </a:rPr>
                        <m:t>=1, </m:t>
                      </m:r>
                      <m:r>
                        <a:rPr lang="en-US" altLang="ko-KR" sz="2800" b="0" i="1" smtClean="0">
                          <a:latin typeface="Cambria Math" panose="02040503050406030204" pitchFamily="18" charset="0"/>
                          <a:ea typeface="Cambria Math" panose="02040503050406030204" pitchFamily="18" charset="0"/>
                        </a:rPr>
                        <m:t>⋯⋯, </m:t>
                      </m:r>
                      <m:r>
                        <a:rPr lang="en-US" altLang="ko-KR" sz="2800" b="0" i="1" smtClean="0">
                          <a:latin typeface="Cambria Math" panose="02040503050406030204" pitchFamily="18" charset="0"/>
                          <a:ea typeface="Cambria Math" panose="02040503050406030204" pitchFamily="18" charset="0"/>
                        </a:rPr>
                        <m:t>𝑛</m:t>
                      </m:r>
                      <m:r>
                        <a:rPr lang="en-US" altLang="ko-KR" sz="2800" b="0" i="0" smtClean="0">
                          <a:latin typeface="Cambria Math" panose="02040503050406030204" pitchFamily="18" charset="0"/>
                        </a:rPr>
                        <m:t> </m:t>
                      </m:r>
                    </m:oMath>
                  </m:oMathPara>
                </a14:m>
                <a:endParaRPr lang="en-US" altLang="ko-KR"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972733" y="3526842"/>
                <a:ext cx="7635769" cy="531299"/>
              </a:xfrm>
              <a:prstGeom prst="rect">
                <a:avLst/>
              </a:prstGeom>
              <a:blipFill rotWithShape="1">
                <a:blip r:embed="rId2"/>
                <a:stretch>
                  <a:fillRect/>
                </a:stretch>
              </a:blipFill>
            </p:spPr>
            <p:txBody>
              <a:bodyPr/>
              <a:lstStyle/>
              <a:p>
                <a:r>
                  <a:rPr lang="ko-KR" altLang="en-US">
                    <a:noFill/>
                  </a:rPr>
                  <a:t> </a:t>
                </a:r>
              </a:p>
            </p:txBody>
          </p:sp>
        </mc:Fallback>
      </mc:AlternateContent>
      <p:sp>
        <p:nvSpPr>
          <p:cNvPr id="5" name="TextBox 4"/>
          <p:cNvSpPr txBox="1"/>
          <p:nvPr/>
        </p:nvSpPr>
        <p:spPr>
          <a:xfrm>
            <a:off x="1114092" y="3502169"/>
            <a:ext cx="1834057" cy="523220"/>
          </a:xfrm>
          <a:prstGeom prst="rect">
            <a:avLst/>
          </a:prstGeom>
          <a:noFill/>
        </p:spPr>
        <p:txBody>
          <a:bodyPr wrap="square" rtlCol="0">
            <a:spAutoFit/>
          </a:bodyPr>
          <a:lstStyle/>
          <a:p>
            <a:r>
              <a:rPr lang="en-US" altLang="ko-KR" sz="2800" dirty="0"/>
              <a:t>Example</a:t>
            </a:r>
            <a:endParaRPr lang="ko-KR" altLang="en-US" sz="2800" dirty="0"/>
          </a:p>
        </p:txBody>
      </p:sp>
      <mc:AlternateContent xmlns:mc="http://schemas.openxmlformats.org/markup-compatibility/2006" xmlns:a14="http://schemas.microsoft.com/office/drawing/2010/main">
        <mc:Choice Requires="a14">
          <p:sp>
            <p:nvSpPr>
              <p:cNvPr id="6" name="TextBox 5"/>
              <p:cNvSpPr txBox="1"/>
              <p:nvPr/>
            </p:nvSpPr>
            <p:spPr>
              <a:xfrm>
                <a:off x="1114091" y="2958163"/>
                <a:ext cx="6311465" cy="461665"/>
              </a:xfrm>
              <a:prstGeom prst="rect">
                <a:avLst/>
              </a:prstGeom>
              <a:noFill/>
            </p:spPr>
            <p:txBody>
              <a:bodyPr wrap="square" rtlCol="0">
                <a:spAutoFit/>
              </a:bodyPr>
              <a:lstStyle/>
              <a:p>
                <a:r>
                  <a:rPr lang="en-US" altLang="ko-KR" sz="2400" dirty="0"/>
                  <a:t>(</a:t>
                </a:r>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i="1">
                            <a:latin typeface="Cambria Math" panose="02040503050406030204" pitchFamily="18" charset="0"/>
                          </a:rPr>
                          <m:t>𝑖</m:t>
                        </m:r>
                      </m:sub>
                    </m:sSub>
                  </m:oMath>
                </a14:m>
                <a:r>
                  <a:rPr lang="ko-KR" altLang="en-US" sz="2400" dirty="0"/>
                  <a:t> </a:t>
                </a:r>
                <a:r>
                  <a:rPr lang="en-US" altLang="ko-KR" sz="2400" dirty="0"/>
                  <a:t>, </a:t>
                </a:r>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a:rPr>
                          <m:t>𝑦</m:t>
                        </m:r>
                      </m:e>
                      <m:sub>
                        <m:r>
                          <a:rPr lang="en-US" altLang="ko-KR" sz="2400" i="1">
                            <a:latin typeface="Cambria Math" panose="02040503050406030204" pitchFamily="18" charset="0"/>
                          </a:rPr>
                          <m:t>𝑖</m:t>
                        </m:r>
                      </m:sub>
                    </m:sSub>
                  </m:oMath>
                </a14:m>
                <a:r>
                  <a:rPr lang="en-US" altLang="ko-KR" sz="2400" dirty="0"/>
                  <a:t>) </a:t>
                </a:r>
                <a:endParaRPr lang="ko-KR"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114090" y="2958161"/>
                <a:ext cx="6311465" cy="461665"/>
              </a:xfrm>
              <a:prstGeom prst="rect">
                <a:avLst/>
              </a:prstGeom>
              <a:blipFill rotWithShape="1">
                <a:blip r:embed="rId3"/>
                <a:stretch>
                  <a:fillRect l="-1546" t="-10526" b="-28947"/>
                </a:stretch>
              </a:blipFill>
            </p:spPr>
            <p:txBody>
              <a:bodyPr/>
              <a:lstStyle/>
              <a:p>
                <a:r>
                  <a:rPr lang="ko-KR" altLang="en-US">
                    <a:noFill/>
                  </a:rPr>
                  <a:t> </a:t>
                </a:r>
              </a:p>
            </p:txBody>
          </p:sp>
        </mc:Fallback>
      </mc:AlternateContent>
      <p:sp>
        <p:nvSpPr>
          <p:cNvPr id="12" name="TextBox 11"/>
          <p:cNvSpPr txBox="1"/>
          <p:nvPr/>
        </p:nvSpPr>
        <p:spPr>
          <a:xfrm>
            <a:off x="3316010" y="5548153"/>
            <a:ext cx="8555415" cy="954107"/>
          </a:xfrm>
          <a:prstGeom prst="rect">
            <a:avLst/>
          </a:prstGeom>
          <a:noFill/>
        </p:spPr>
        <p:txBody>
          <a:bodyPr wrap="square" rtlCol="0">
            <a:spAutoFit/>
          </a:bodyPr>
          <a:lstStyle/>
          <a:p>
            <a:r>
              <a:rPr lang="en-US" altLang="ko-KR" sz="2800" dirty="0"/>
              <a:t>K-means clustering </a:t>
            </a:r>
          </a:p>
          <a:p>
            <a:r>
              <a:rPr lang="en-US" altLang="ko-KR" sz="2800" dirty="0"/>
              <a:t>Hierarchical agglomerative clustering</a:t>
            </a:r>
            <a:endParaRPr lang="en-US" altLang="ko-KR" sz="2000" dirty="0"/>
          </a:p>
        </p:txBody>
      </p:sp>
      <p:sp>
        <p:nvSpPr>
          <p:cNvPr id="14" name="TextBox 13"/>
          <p:cNvSpPr txBox="1"/>
          <p:nvPr/>
        </p:nvSpPr>
        <p:spPr>
          <a:xfrm>
            <a:off x="1114091" y="5548151"/>
            <a:ext cx="2005579" cy="523220"/>
          </a:xfrm>
          <a:prstGeom prst="rect">
            <a:avLst/>
          </a:prstGeom>
          <a:noFill/>
        </p:spPr>
        <p:txBody>
          <a:bodyPr wrap="square" rtlCol="0">
            <a:spAutoFit/>
          </a:bodyPr>
          <a:lstStyle/>
          <a:p>
            <a:r>
              <a:rPr lang="en-US" altLang="ko-KR" sz="2800" dirty="0"/>
              <a:t>Example</a:t>
            </a:r>
            <a:endParaRPr lang="ko-KR" altLang="en-US" sz="2800" dirty="0"/>
          </a:p>
        </p:txBody>
      </p:sp>
      <mc:AlternateContent xmlns:mc="http://schemas.openxmlformats.org/markup-compatibility/2006" xmlns:a14="http://schemas.microsoft.com/office/drawing/2010/main">
        <mc:Choice Requires="a14">
          <p:sp>
            <p:nvSpPr>
              <p:cNvPr id="13" name="TextBox 12"/>
              <p:cNvSpPr txBox="1"/>
              <p:nvPr/>
            </p:nvSpPr>
            <p:spPr>
              <a:xfrm>
                <a:off x="1118208" y="4865257"/>
                <a:ext cx="6311465" cy="461665"/>
              </a:xfrm>
              <a:prstGeom prst="rect">
                <a:avLst/>
              </a:prstGeom>
              <a:noFill/>
            </p:spPr>
            <p:txBody>
              <a:bodyPr wrap="square" rtlCol="0">
                <a:spAutoFit/>
              </a:bodyPr>
              <a:lstStyle/>
              <a:p>
                <a:r>
                  <a:rPr lang="en-US" altLang="ko-KR" sz="2400" dirty="0"/>
                  <a:t>Only </a:t>
                </a:r>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i="1">
                            <a:latin typeface="Cambria Math" panose="02040503050406030204" pitchFamily="18" charset="0"/>
                          </a:rPr>
                          <m:t>𝑖</m:t>
                        </m:r>
                      </m:sub>
                    </m:sSub>
                  </m:oMath>
                </a14:m>
                <a:r>
                  <a:rPr lang="ko-KR" altLang="en-US" sz="2400" dirty="0"/>
                  <a:t> </a:t>
                </a:r>
                <a:r>
                  <a:rPr lang="en-US" altLang="ko-KR" sz="2400" dirty="0"/>
                  <a:t>(No </a:t>
                </a:r>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a:rPr>
                          <m:t>𝑦</m:t>
                        </m:r>
                      </m:e>
                      <m:sub>
                        <m:r>
                          <a:rPr lang="en-US" altLang="ko-KR" sz="2400" i="1">
                            <a:latin typeface="Cambria Math" panose="02040503050406030204" pitchFamily="18" charset="0"/>
                          </a:rPr>
                          <m:t>𝑖</m:t>
                        </m:r>
                      </m:sub>
                    </m:sSub>
                  </m:oMath>
                </a14:m>
                <a:r>
                  <a:rPr lang="en-US" altLang="ko-KR" sz="2400" dirty="0"/>
                  <a:t>) </a:t>
                </a:r>
                <a:endParaRPr lang="ko-KR" alt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118206" y="4865255"/>
                <a:ext cx="6311465" cy="461665"/>
              </a:xfrm>
              <a:prstGeom prst="rect">
                <a:avLst/>
              </a:prstGeom>
              <a:blipFill rotWithShape="1">
                <a:blip r:embed="rId4"/>
                <a:stretch>
                  <a:fillRect l="-1448" t="-10526"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2962826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533" y="1356612"/>
            <a:ext cx="11310107" cy="584775"/>
          </a:xfrm>
          <a:prstGeom prst="rect">
            <a:avLst/>
          </a:prstGeom>
          <a:noFill/>
        </p:spPr>
        <p:txBody>
          <a:bodyPr wrap="square" rtlCol="0">
            <a:spAutoFit/>
          </a:bodyPr>
          <a:lstStyle/>
          <a:p>
            <a:r>
              <a:rPr lang="en-US" altLang="ko-KR" sz="3200" dirty="0"/>
              <a:t>Supervised Learning: Regression vs. Classification</a:t>
            </a:r>
            <a:endParaRPr lang="ko-KR" altLang="en-US" sz="3200" dirty="0"/>
          </a:p>
        </p:txBody>
      </p:sp>
      <p:sp>
        <p:nvSpPr>
          <p:cNvPr id="7" name="TextBox 6"/>
          <p:cNvSpPr txBox="1"/>
          <p:nvPr/>
        </p:nvSpPr>
        <p:spPr>
          <a:xfrm>
            <a:off x="767260" y="2207173"/>
            <a:ext cx="4141071" cy="523220"/>
          </a:xfrm>
          <a:prstGeom prst="rect">
            <a:avLst/>
          </a:prstGeom>
          <a:noFill/>
        </p:spPr>
        <p:txBody>
          <a:bodyPr wrap="square" rtlCol="0">
            <a:spAutoFit/>
          </a:bodyPr>
          <a:lstStyle/>
          <a:p>
            <a:r>
              <a:rPr lang="en-US" altLang="ko-KR" sz="2800" dirty="0"/>
              <a:t>1) Regression</a:t>
            </a:r>
            <a:endParaRPr lang="ko-KR" altLang="en-US" sz="2800" dirty="0"/>
          </a:p>
        </p:txBody>
      </p:sp>
      <p:sp>
        <p:nvSpPr>
          <p:cNvPr id="8" name="TextBox 7"/>
          <p:cNvSpPr txBox="1"/>
          <p:nvPr/>
        </p:nvSpPr>
        <p:spPr>
          <a:xfrm>
            <a:off x="767259" y="3591006"/>
            <a:ext cx="4866287" cy="523220"/>
          </a:xfrm>
          <a:prstGeom prst="rect">
            <a:avLst/>
          </a:prstGeom>
          <a:noFill/>
        </p:spPr>
        <p:txBody>
          <a:bodyPr wrap="square" rtlCol="0">
            <a:spAutoFit/>
          </a:bodyPr>
          <a:lstStyle/>
          <a:p>
            <a:r>
              <a:rPr lang="en-US" altLang="ko-KR" sz="2800" dirty="0"/>
              <a:t>2) Classification</a:t>
            </a:r>
            <a:endParaRPr lang="ko-KR" altLang="en-US" sz="2800" dirty="0"/>
          </a:p>
        </p:txBody>
      </p:sp>
      <p:sp>
        <p:nvSpPr>
          <p:cNvPr id="10" name="TextBox 9"/>
          <p:cNvSpPr txBox="1"/>
          <p:nvPr/>
        </p:nvSpPr>
        <p:spPr>
          <a:xfrm>
            <a:off x="1098330" y="2908254"/>
            <a:ext cx="8203327" cy="523220"/>
          </a:xfrm>
          <a:prstGeom prst="rect">
            <a:avLst/>
          </a:prstGeom>
          <a:noFill/>
        </p:spPr>
        <p:txBody>
          <a:bodyPr wrap="square" rtlCol="0">
            <a:spAutoFit/>
          </a:bodyPr>
          <a:lstStyle/>
          <a:p>
            <a:r>
              <a:rPr lang="en-US" altLang="ko-KR" sz="2800" dirty="0"/>
              <a:t>Quantitative Responses</a:t>
            </a:r>
            <a:endParaRPr lang="en-US" altLang="ko-KR" sz="2800" i="1" dirty="0"/>
          </a:p>
        </p:txBody>
      </p:sp>
      <p:sp>
        <p:nvSpPr>
          <p:cNvPr id="16" name="TextBox 15"/>
          <p:cNvSpPr txBox="1"/>
          <p:nvPr/>
        </p:nvSpPr>
        <p:spPr>
          <a:xfrm>
            <a:off x="1098330" y="4292087"/>
            <a:ext cx="10662753" cy="523220"/>
          </a:xfrm>
          <a:prstGeom prst="rect">
            <a:avLst/>
          </a:prstGeom>
          <a:noFill/>
        </p:spPr>
        <p:txBody>
          <a:bodyPr wrap="square" rtlCol="0">
            <a:spAutoFit/>
          </a:bodyPr>
          <a:lstStyle/>
          <a:p>
            <a:r>
              <a:rPr lang="en-US" altLang="ko-KR" sz="2800" dirty="0"/>
              <a:t>Qualitative Responses</a:t>
            </a:r>
          </a:p>
        </p:txBody>
      </p:sp>
    </p:spTree>
    <p:extLst>
      <p:ext uri="{BB962C8B-B14F-4D97-AF65-F5344CB8AC3E}">
        <p14:creationId xmlns:p14="http://schemas.microsoft.com/office/powerpoint/2010/main" val="151106847"/>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534" y="1356610"/>
            <a:ext cx="9186045" cy="584775"/>
          </a:xfrm>
          <a:prstGeom prst="rect">
            <a:avLst/>
          </a:prstGeom>
          <a:noFill/>
        </p:spPr>
        <p:txBody>
          <a:bodyPr wrap="square" rtlCol="0">
            <a:spAutoFit/>
          </a:bodyPr>
          <a:lstStyle/>
          <a:p>
            <a:r>
              <a:rPr lang="en-US" altLang="ko-KR" sz="3200" dirty="0"/>
              <a:t>Bias-Variance Trade-Off</a:t>
            </a:r>
            <a:endParaRPr lang="ko-KR" altLang="en-US" sz="3200" dirty="0"/>
          </a:p>
        </p:txBody>
      </p:sp>
      <mc:AlternateContent xmlns:mc="http://schemas.openxmlformats.org/markup-compatibility/2006" xmlns:a14="http://schemas.microsoft.com/office/drawing/2010/main">
        <mc:Choice Requires="a14">
          <p:sp>
            <p:nvSpPr>
              <p:cNvPr id="14" name="TextBox 13"/>
              <p:cNvSpPr txBox="1"/>
              <p:nvPr/>
            </p:nvSpPr>
            <p:spPr>
              <a:xfrm>
                <a:off x="1284887" y="2460146"/>
                <a:ext cx="9551278" cy="645048"/>
              </a:xfrm>
              <a:prstGeom prst="rect">
                <a:avLst/>
              </a:prstGeom>
              <a:noFill/>
            </p:spPr>
            <p:txBody>
              <a:bodyPr wrap="square" rtlCol="0">
                <a:spAutoFit/>
              </a:bodyPr>
              <a:lstStyle/>
              <a:p>
                <a:r>
                  <a:rPr lang="en-US" altLang="ko-KR" sz="2400" dirty="0"/>
                  <a:t>E</a:t>
                </a:r>
                <a14:m>
                  <m:oMath xmlns:m="http://schemas.openxmlformats.org/officeDocument/2006/math">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𝑦</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m:t>
                    </m:r>
                    <m:acc>
                      <m:accPr>
                        <m:chr m:val="̂"/>
                        <m:ctrlPr>
                          <a:rPr lang="en-US" altLang="ko-KR" sz="2400" b="0" i="1" smtClean="0">
                            <a:latin typeface="Cambria Math" panose="02040503050406030204" pitchFamily="18" charset="0"/>
                          </a:rPr>
                        </m:ctrlPr>
                      </m:accPr>
                      <m:e>
                        <m:r>
                          <a:rPr lang="en-US" altLang="ko-KR" sz="2400" b="0" i="1" smtClean="0">
                            <a:latin typeface="Cambria Math" panose="02040503050406030204" pitchFamily="18" charset="0"/>
                          </a:rPr>
                          <m:t>𝑓</m:t>
                        </m:r>
                      </m:e>
                    </m:acc>
                    <m:d>
                      <m:dPr>
                        <m:ctrlPr>
                          <a:rPr lang="en-US" altLang="ko-KR" sz="2400" b="0" i="1" smtClean="0">
                            <a:latin typeface="Cambria Math" panose="02040503050406030204" pitchFamily="18" charset="0"/>
                          </a:rPr>
                        </m:ctrlPr>
                      </m:dPr>
                      <m:e>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𝑥</m:t>
                            </m:r>
                          </m:e>
                          <m:sub>
                            <m:r>
                              <a:rPr lang="en-US" altLang="ko-KR" sz="2400" b="0" i="1" smtClean="0">
                                <a:latin typeface="Cambria Math" panose="02040503050406030204" pitchFamily="18" charset="0"/>
                              </a:rPr>
                              <m:t>0</m:t>
                            </m:r>
                          </m:sub>
                        </m:sSub>
                      </m:e>
                    </m:d>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m:t>
                        </m:r>
                      </m:e>
                      <m:sup>
                        <m:r>
                          <a:rPr lang="en-US" altLang="ko-KR" sz="2400" b="0" i="1" smtClean="0">
                            <a:latin typeface="Cambria Math" panose="02040503050406030204" pitchFamily="18" charset="0"/>
                          </a:rPr>
                          <m:t>2</m:t>
                        </m:r>
                      </m:sup>
                    </m:sSup>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𝑉𝑎𝑟</m:t>
                    </m:r>
                    <m:d>
                      <m:dPr>
                        <m:ctrlPr>
                          <a:rPr lang="en-US" altLang="ko-KR" sz="2400" b="0" i="1" smtClean="0">
                            <a:latin typeface="Cambria Math" panose="02040503050406030204" pitchFamily="18" charset="0"/>
                          </a:rPr>
                        </m:ctrlPr>
                      </m:dPr>
                      <m:e>
                        <m:acc>
                          <m:accPr>
                            <m:chr m:val="̂"/>
                            <m:ctrlPr>
                              <a:rPr lang="en-US" altLang="ko-KR" sz="2400" b="0" i="1" smtClean="0">
                                <a:latin typeface="Cambria Math" panose="02040503050406030204" pitchFamily="18" charset="0"/>
                              </a:rPr>
                            </m:ctrlPr>
                          </m:accPr>
                          <m:e>
                            <m:r>
                              <a:rPr lang="en-US" altLang="ko-KR" sz="2400" b="0" i="1" smtClean="0">
                                <a:latin typeface="Cambria Math" panose="02040503050406030204" pitchFamily="18" charset="0"/>
                              </a:rPr>
                              <m:t>𝑓</m:t>
                            </m:r>
                          </m:e>
                        </m:acc>
                        <m:d>
                          <m:dPr>
                            <m:ctrlPr>
                              <a:rPr lang="en-US" altLang="ko-KR" sz="2400" b="0" i="1" smtClean="0">
                                <a:latin typeface="Cambria Math" panose="02040503050406030204" pitchFamily="18" charset="0"/>
                              </a:rPr>
                            </m:ctrlPr>
                          </m:dPr>
                          <m:e>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𝑥</m:t>
                                </m:r>
                              </m:e>
                              <m:sub>
                                <m:r>
                                  <a:rPr lang="en-US" altLang="ko-KR" sz="2400" b="0" i="1" smtClean="0">
                                    <a:latin typeface="Cambria Math" panose="02040503050406030204" pitchFamily="18" charset="0"/>
                                  </a:rPr>
                                  <m:t>0</m:t>
                                </m:r>
                              </m:sub>
                            </m:sSub>
                          </m:e>
                        </m:d>
                      </m:e>
                    </m:d>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𝐵𝑖𝑎𝑠</m:t>
                    </m:r>
                    <m:d>
                      <m:dPr>
                        <m:ctrlPr>
                          <a:rPr lang="en-US" altLang="ko-KR" sz="2400" b="0" i="1" smtClean="0">
                            <a:latin typeface="Cambria Math" panose="02040503050406030204" pitchFamily="18" charset="0"/>
                          </a:rPr>
                        </m:ctrlPr>
                      </m:dPr>
                      <m:e>
                        <m:acc>
                          <m:accPr>
                            <m:chr m:val="̂"/>
                            <m:ctrlPr>
                              <a:rPr lang="en-US" altLang="ko-KR" sz="2400" b="0" i="1" smtClean="0">
                                <a:latin typeface="Cambria Math" panose="02040503050406030204" pitchFamily="18" charset="0"/>
                              </a:rPr>
                            </m:ctrlPr>
                          </m:accPr>
                          <m:e>
                            <m:r>
                              <a:rPr lang="en-US" altLang="ko-KR" sz="2400" b="0" i="1" smtClean="0">
                                <a:latin typeface="Cambria Math" panose="02040503050406030204" pitchFamily="18" charset="0"/>
                              </a:rPr>
                              <m:t>𝑓</m:t>
                            </m:r>
                          </m:e>
                        </m:acc>
                        <m:d>
                          <m:dPr>
                            <m:ctrlPr>
                              <a:rPr lang="en-US" altLang="ko-KR" sz="2400" b="0" i="1" smtClean="0">
                                <a:latin typeface="Cambria Math" panose="02040503050406030204" pitchFamily="18" charset="0"/>
                              </a:rPr>
                            </m:ctrlPr>
                          </m:dPr>
                          <m:e>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𝑥</m:t>
                                </m:r>
                              </m:e>
                              <m:sub>
                                <m:r>
                                  <a:rPr lang="en-US" altLang="ko-KR" sz="2400" b="0" i="1" smtClean="0">
                                    <a:latin typeface="Cambria Math" panose="02040503050406030204" pitchFamily="18" charset="0"/>
                                  </a:rPr>
                                  <m:t>0</m:t>
                                </m:r>
                              </m:sub>
                            </m:sSub>
                          </m:e>
                        </m:d>
                      </m:e>
                    </m:d>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m:t>
                        </m:r>
                      </m:e>
                      <m:sup>
                        <m:r>
                          <a:rPr lang="en-US" altLang="ko-KR" sz="2400" b="0" i="1" smtClean="0">
                            <a:latin typeface="Cambria Math" panose="02040503050406030204" pitchFamily="18" charset="0"/>
                          </a:rPr>
                          <m:t>2</m:t>
                        </m:r>
                      </m:sup>
                    </m:sSup>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𝑉𝑎𝑟</m:t>
                    </m:r>
                    <m:d>
                      <m:dPr>
                        <m:ctrlPr>
                          <a:rPr lang="en-US" altLang="ko-KR" sz="2400" b="0" i="1" smtClean="0">
                            <a:latin typeface="Cambria Math" panose="02040503050406030204" pitchFamily="18" charset="0"/>
                          </a:rPr>
                        </m:ctrlPr>
                      </m:dPr>
                      <m:e>
                        <m:r>
                          <a:rPr lang="ko-KR" altLang="en-US" sz="2400" b="0" i="1" smtClean="0">
                            <a:latin typeface="Cambria Math" panose="02040503050406030204" pitchFamily="18" charset="0"/>
                          </a:rPr>
                          <m:t>𝜖</m:t>
                        </m:r>
                      </m:e>
                    </m:d>
                  </m:oMath>
                </a14:m>
                <a:endParaRPr lang="ko-KR" alt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284887" y="2460146"/>
                <a:ext cx="9551278" cy="645048"/>
              </a:xfrm>
              <a:prstGeom prst="rect">
                <a:avLst/>
              </a:prstGeom>
              <a:blipFill rotWithShape="0">
                <a:blip r:embed="rId2"/>
                <a:stretch>
                  <a:fillRect l="-1021" b="-6667"/>
                </a:stretch>
              </a:blipFill>
            </p:spPr>
            <p:txBody>
              <a:bodyPr/>
              <a:lstStyle/>
              <a:p>
                <a:r>
                  <a:rPr lang="ko-KR" altLang="en-US">
                    <a:noFill/>
                  </a:rPr>
                  <a:t> </a:t>
                </a:r>
              </a:p>
            </p:txBody>
          </p:sp>
        </mc:Fallback>
      </mc:AlternateContent>
      <p:pic>
        <p:nvPicPr>
          <p:cNvPr id="12" name="그림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251" y="3444549"/>
            <a:ext cx="7223300" cy="3374561"/>
          </a:xfrm>
          <a:prstGeom prst="rect">
            <a:avLst/>
          </a:prstGeom>
        </p:spPr>
      </p:pic>
    </p:spTree>
    <p:extLst>
      <p:ext uri="{BB962C8B-B14F-4D97-AF65-F5344CB8AC3E}">
        <p14:creationId xmlns:p14="http://schemas.microsoft.com/office/powerpoint/2010/main" val="60869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67260" y="699372"/>
            <a:ext cx="6932501" cy="523220"/>
          </a:xfrm>
          <a:prstGeom prst="rect">
            <a:avLst/>
          </a:prstGeom>
          <a:noFill/>
        </p:spPr>
        <p:txBody>
          <a:bodyPr wrap="square" rtlCol="0">
            <a:spAutoFit/>
          </a:bodyPr>
          <a:lstStyle/>
          <a:p>
            <a:r>
              <a:rPr lang="en-US" altLang="ko-KR" sz="2800" dirty="0"/>
              <a:t>Mean Squared Error (MSE) in Regression</a:t>
            </a:r>
            <a:endParaRPr lang="ko-KR" altLang="en-US" sz="2800" dirty="0"/>
          </a:p>
        </p:txBody>
      </p:sp>
      <p:sp>
        <p:nvSpPr>
          <p:cNvPr id="13" name="TextBox 12"/>
          <p:cNvSpPr txBox="1"/>
          <p:nvPr/>
        </p:nvSpPr>
        <p:spPr>
          <a:xfrm>
            <a:off x="1807145" y="1708297"/>
            <a:ext cx="9412009" cy="523220"/>
          </a:xfrm>
          <a:prstGeom prst="rect">
            <a:avLst/>
          </a:prstGeom>
          <a:noFill/>
        </p:spPr>
        <p:txBody>
          <a:bodyPr wrap="square" rtlCol="0">
            <a:spAutoFit/>
          </a:bodyPr>
          <a:lstStyle/>
          <a:p>
            <a:r>
              <a:rPr lang="en-US" altLang="ko-KR" sz="2800" dirty="0"/>
              <a:t>The most common measure in the regression setting</a:t>
            </a:r>
            <a:endParaRPr lang="ko-KR" altLang="en-US" sz="2800" dirty="0"/>
          </a:p>
        </p:txBody>
      </p:sp>
      <mc:AlternateContent xmlns:mc="http://schemas.openxmlformats.org/markup-compatibility/2006" xmlns:a14="http://schemas.microsoft.com/office/drawing/2010/main">
        <mc:Choice Requires="a14">
          <p:sp>
            <p:nvSpPr>
              <p:cNvPr id="4" name="TextBox 3"/>
              <p:cNvSpPr txBox="1"/>
              <p:nvPr/>
            </p:nvSpPr>
            <p:spPr>
              <a:xfrm>
                <a:off x="1812284" y="2633276"/>
                <a:ext cx="5223641" cy="615874"/>
              </a:xfrm>
              <a:prstGeom prst="rect">
                <a:avLst/>
              </a:prstGeom>
              <a:noFill/>
            </p:spPr>
            <p:txBody>
              <a:bodyPr wrap="square" rtlCol="0">
                <a:spAutoFit/>
              </a:bodyPr>
              <a:lstStyle/>
              <a:p>
                <a:r>
                  <a:rPr lang="en-US" altLang="ko-KR" sz="2400" dirty="0"/>
                  <a:t>Training MSE = </a:t>
                </a:r>
                <a14:m>
                  <m:oMath xmlns:m="http://schemas.openxmlformats.org/officeDocument/2006/math">
                    <m:f>
                      <m:fPr>
                        <m:ctrlPr>
                          <a:rPr lang="en-US" altLang="ko-KR" sz="2400" i="1" smtClean="0">
                            <a:latin typeface="Cambria Math" panose="02040503050406030204" pitchFamily="18" charset="0"/>
                          </a:rPr>
                        </m:ctrlPr>
                      </m:fPr>
                      <m:num>
                        <m:r>
                          <a:rPr lang="en-US" altLang="ko-KR" sz="2400" b="0" i="1" smtClean="0">
                            <a:latin typeface="Cambria Math" panose="02040503050406030204" pitchFamily="18" charset="0"/>
                          </a:rPr>
                          <m:t>1</m:t>
                        </m:r>
                      </m:num>
                      <m:den>
                        <m:r>
                          <a:rPr lang="en-US" altLang="ko-KR" sz="2400" b="0" i="1" smtClean="0">
                            <a:latin typeface="Cambria Math" panose="02040503050406030204" pitchFamily="18" charset="0"/>
                          </a:rPr>
                          <m:t>𝑛</m:t>
                        </m:r>
                      </m:den>
                    </m:f>
                    <m:nary>
                      <m:naryPr>
                        <m:chr m:val="∑"/>
                        <m:ctrlPr>
                          <a:rPr lang="en-US" altLang="ko-KR" sz="2400" i="1" smtClean="0">
                            <a:latin typeface="Cambria Math" panose="02040503050406030204" pitchFamily="18" charset="0"/>
                          </a:rPr>
                        </m:ctrlPr>
                      </m:naryPr>
                      <m:sub>
                        <m:r>
                          <m:rPr>
                            <m:brk m:alnAt="23"/>
                          </m:rPr>
                          <a:rPr lang="en-US" altLang="ko-KR" sz="2400" b="0" i="1" smtClean="0">
                            <a:latin typeface="Cambria Math" panose="02040503050406030204" pitchFamily="18" charset="0"/>
                          </a:rPr>
                          <m:t>𝑖</m:t>
                        </m:r>
                        <m:r>
                          <a:rPr lang="en-US" altLang="ko-KR" sz="2400" b="0" i="1" smtClean="0">
                            <a:latin typeface="Cambria Math" panose="02040503050406030204" pitchFamily="18" charset="0"/>
                          </a:rPr>
                          <m:t>=</m:t>
                        </m:r>
                        <m:r>
                          <m:rPr>
                            <m:brk m:alnAt="23"/>
                          </m:rPr>
                          <a:rPr lang="en-US" altLang="ko-KR" sz="2400" b="0" i="1" smtClean="0">
                            <a:latin typeface="Cambria Math" panose="02040503050406030204" pitchFamily="18" charset="0"/>
                          </a:rPr>
                          <m:t>1</m:t>
                        </m:r>
                      </m:sub>
                      <m:sup>
                        <m:r>
                          <a:rPr lang="en-US" altLang="ko-KR" sz="2400" b="0" i="1" smtClean="0">
                            <a:latin typeface="Cambria Math" panose="02040503050406030204" pitchFamily="18" charset="0"/>
                          </a:rPr>
                          <m:t>𝑛</m:t>
                        </m:r>
                      </m:sup>
                      <m:e>
                        <m:r>
                          <a:rPr lang="en-US" altLang="ko-KR" sz="2400" i="1">
                            <a:latin typeface="Cambria Math" panose="02040503050406030204" pitchFamily="18" charset="0"/>
                          </a:rPr>
                          <m:t>(</m:t>
                        </m:r>
                        <m:sSub>
                          <m:sSubPr>
                            <m:ctrlPr>
                              <a:rPr lang="en-US" altLang="ko-KR" sz="2400" i="1">
                                <a:latin typeface="Cambria Math" panose="02040503050406030204" pitchFamily="18" charset="0"/>
                              </a:rPr>
                            </m:ctrlPr>
                          </m:sSubPr>
                          <m:e>
                            <m:r>
                              <a:rPr lang="en-US" altLang="ko-KR" sz="2400" b="0" i="1" smtClean="0">
                                <a:latin typeface="Cambria Math" panose="02040503050406030204" pitchFamily="18" charset="0"/>
                              </a:rPr>
                              <m:t>𝑦</m:t>
                            </m:r>
                          </m:e>
                          <m:sub>
                            <m:r>
                              <a:rPr lang="en-US" altLang="ko-KR" sz="2400" b="0" i="1" smtClean="0">
                                <a:latin typeface="Cambria Math" panose="02040503050406030204" pitchFamily="18" charset="0"/>
                              </a:rPr>
                              <m:t>𝑖</m:t>
                            </m:r>
                          </m:sub>
                        </m:sSub>
                        <m:r>
                          <a:rPr lang="en-US" altLang="ko-KR" sz="2400" i="1">
                            <a:latin typeface="Cambria Math" panose="02040503050406030204" pitchFamily="18" charset="0"/>
                          </a:rPr>
                          <m:t>−</m:t>
                        </m:r>
                        <m:acc>
                          <m:accPr>
                            <m:chr m:val="̂"/>
                            <m:ctrlPr>
                              <a:rPr lang="en-US" altLang="ko-KR" sz="2400" i="1">
                                <a:latin typeface="Cambria Math" panose="02040503050406030204" pitchFamily="18" charset="0"/>
                              </a:rPr>
                            </m:ctrlPr>
                          </m:accPr>
                          <m:e>
                            <m:r>
                              <a:rPr lang="en-US" altLang="ko-KR" sz="2400" b="0" i="1" smtClean="0">
                                <a:latin typeface="Cambria Math" panose="02040503050406030204" pitchFamily="18" charset="0"/>
                              </a:rPr>
                              <m:t>𝑓</m:t>
                            </m:r>
                          </m:e>
                        </m:acc>
                        <m:d>
                          <m:dPr>
                            <m:ctrlPr>
                              <a:rPr lang="en-US" altLang="ko-KR" sz="2400" i="1">
                                <a:latin typeface="Cambria Math" panose="02040503050406030204" pitchFamily="18" charset="0"/>
                              </a:rPr>
                            </m:ctrlPr>
                          </m:dPr>
                          <m:e>
                            <m:sSub>
                              <m:sSubPr>
                                <m:ctrlPr>
                                  <a:rPr lang="en-US" altLang="ko-KR" sz="2400" i="1">
                                    <a:latin typeface="Cambria Math" panose="02040503050406030204" pitchFamily="18" charset="0"/>
                                  </a:rPr>
                                </m:ctrlPr>
                              </m:sSubPr>
                              <m:e>
                                <m:r>
                                  <a:rPr lang="en-US" altLang="ko-KR" sz="2400" b="0" i="1" smtClean="0">
                                    <a:latin typeface="Cambria Math" panose="02040503050406030204" pitchFamily="18" charset="0"/>
                                  </a:rPr>
                                  <m:t>𝑥</m:t>
                                </m:r>
                              </m:e>
                              <m:sub>
                                <m:r>
                                  <a:rPr lang="en-US" altLang="ko-KR" sz="2400" b="0" i="1" smtClean="0">
                                    <a:latin typeface="Cambria Math" panose="02040503050406030204" pitchFamily="18" charset="0"/>
                                  </a:rPr>
                                  <m:t>𝑖</m:t>
                                </m:r>
                              </m:sub>
                            </m:sSub>
                          </m:e>
                        </m:d>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m:t>
                            </m:r>
                          </m:e>
                          <m:sup>
                            <m:r>
                              <a:rPr lang="en-US" altLang="ko-KR" sz="2400" i="1">
                                <a:latin typeface="Cambria Math" panose="02040503050406030204" pitchFamily="18" charset="0"/>
                              </a:rPr>
                              <m:t>2</m:t>
                            </m:r>
                          </m:sup>
                        </m:sSup>
                      </m:e>
                    </m:nary>
                  </m:oMath>
                </a14:m>
                <a:endParaRPr lang="ko-KR" alt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812284" y="2633276"/>
                <a:ext cx="5223641" cy="615874"/>
              </a:xfrm>
              <a:prstGeom prst="rect">
                <a:avLst/>
              </a:prstGeom>
              <a:blipFill rotWithShape="0">
                <a:blip r:embed="rId2"/>
                <a:stretch>
                  <a:fillRect l="-1750" b="-79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842978" y="3690281"/>
                <a:ext cx="5223641" cy="482440"/>
              </a:xfrm>
              <a:prstGeom prst="rect">
                <a:avLst/>
              </a:prstGeom>
              <a:noFill/>
            </p:spPr>
            <p:txBody>
              <a:bodyPr wrap="square" rtlCol="0">
                <a:spAutoFit/>
              </a:bodyPr>
              <a:lstStyle/>
              <a:p>
                <a:r>
                  <a:rPr lang="en-US" altLang="ko-KR" sz="2400" dirty="0"/>
                  <a:t>Test MSE = Ave</a:t>
                </a:r>
                <a14:m>
                  <m:oMath xmlns:m="http://schemas.openxmlformats.org/officeDocument/2006/math">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𝑦</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m:t>
                    </m:r>
                    <m:acc>
                      <m:accPr>
                        <m:chr m:val="̂"/>
                        <m:ctrlPr>
                          <a:rPr lang="en-US" altLang="ko-KR" sz="2400" b="0" i="1" smtClean="0">
                            <a:latin typeface="Cambria Math" panose="02040503050406030204" pitchFamily="18" charset="0"/>
                          </a:rPr>
                        </m:ctrlPr>
                      </m:accPr>
                      <m:e>
                        <m:r>
                          <a:rPr lang="en-US" altLang="ko-KR" sz="2400" b="0" i="1" smtClean="0">
                            <a:latin typeface="Cambria Math" panose="02040503050406030204" pitchFamily="18" charset="0"/>
                          </a:rPr>
                          <m:t>𝑓</m:t>
                        </m:r>
                      </m:e>
                    </m:acc>
                    <m:r>
                      <a:rPr lang="en-US" altLang="ko-KR" sz="2400" b="0" i="1" smtClean="0">
                        <a:latin typeface="Cambria Math" panose="02040503050406030204" pitchFamily="18" charset="0"/>
                      </a:rPr>
                      <m:t>(</m:t>
                    </m:r>
                    <m:sSub>
                      <m:sSubPr>
                        <m:ctrlPr>
                          <a:rPr lang="en-US" altLang="ko-KR" sz="2400" b="0" i="1" smtClean="0">
                            <a:latin typeface="Cambria Math" panose="02040503050406030204" pitchFamily="18" charset="0"/>
                          </a:rPr>
                        </m:ctrlPr>
                      </m:sSubPr>
                      <m:e>
                        <m:r>
                          <a:rPr lang="en-US" altLang="ko-KR" sz="2400" b="0" i="1" smtClean="0">
                            <a:latin typeface="Cambria Math" panose="02040503050406030204" pitchFamily="18" charset="0"/>
                          </a:rPr>
                          <m:t>𝑥</m:t>
                        </m:r>
                      </m:e>
                      <m:sub>
                        <m:r>
                          <a:rPr lang="en-US" altLang="ko-KR" sz="2400" b="0" i="1" smtClean="0">
                            <a:latin typeface="Cambria Math" panose="02040503050406030204" pitchFamily="18" charset="0"/>
                          </a:rPr>
                          <m:t>0</m:t>
                        </m:r>
                      </m:sub>
                    </m:sSub>
                    <m:r>
                      <a:rPr lang="en-US" altLang="ko-KR" sz="2400" b="0" i="1" smtClean="0">
                        <a:latin typeface="Cambria Math" panose="02040503050406030204" pitchFamily="18" charset="0"/>
                      </a:rPr>
                      <m:t>)</m:t>
                    </m:r>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m:t>
                        </m:r>
                      </m:e>
                      <m:sup>
                        <m:r>
                          <a:rPr lang="en-US" altLang="ko-KR" sz="2400" b="0" i="1" smtClean="0">
                            <a:latin typeface="Cambria Math" panose="02040503050406030204" pitchFamily="18" charset="0"/>
                          </a:rPr>
                          <m:t>2</m:t>
                        </m:r>
                      </m:sup>
                    </m:sSup>
                  </m:oMath>
                </a14:m>
                <a:endParaRPr lang="ko-KR" alt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842978" y="3690281"/>
                <a:ext cx="5223641" cy="482440"/>
              </a:xfrm>
              <a:prstGeom prst="rect">
                <a:avLst/>
              </a:prstGeom>
              <a:blipFill rotWithShape="0">
                <a:blip r:embed="rId3"/>
                <a:stretch>
                  <a:fillRect l="-1750" t="-6250" b="-26250"/>
                </a:stretch>
              </a:blipFill>
            </p:spPr>
            <p:txBody>
              <a:bodyPr/>
              <a:lstStyle/>
              <a:p>
                <a:r>
                  <a:rPr lang="ko-KR" altLang="en-US">
                    <a:noFill/>
                  </a:rPr>
                  <a:t> </a:t>
                </a:r>
              </a:p>
            </p:txBody>
          </p:sp>
        </mc:Fallback>
      </mc:AlternateContent>
      <p:sp>
        <p:nvSpPr>
          <p:cNvPr id="15" name="TextBox 14"/>
          <p:cNvSpPr txBox="1"/>
          <p:nvPr/>
        </p:nvSpPr>
        <p:spPr>
          <a:xfrm>
            <a:off x="1842978" y="4707914"/>
            <a:ext cx="9128230" cy="461665"/>
          </a:xfrm>
          <a:prstGeom prst="rect">
            <a:avLst/>
          </a:prstGeom>
          <a:noFill/>
        </p:spPr>
        <p:txBody>
          <a:bodyPr wrap="square" rtlCol="0">
            <a:spAutoFit/>
          </a:bodyPr>
          <a:lstStyle/>
          <a:p>
            <a:r>
              <a:rPr lang="en-US" altLang="ko-KR" sz="2400" dirty="0"/>
              <a:t>Cross Validation : estimating test MSE using the training data</a:t>
            </a:r>
            <a:endParaRPr lang="ko-KR" altLang="en-US" sz="2400" dirty="0"/>
          </a:p>
        </p:txBody>
      </p:sp>
    </p:spTree>
    <p:extLst>
      <p:ext uri="{BB962C8B-B14F-4D97-AF65-F5344CB8AC3E}">
        <p14:creationId xmlns:p14="http://schemas.microsoft.com/office/powerpoint/2010/main" val="1046242456"/>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534" y="1356612"/>
            <a:ext cx="9038899" cy="584775"/>
          </a:xfrm>
          <a:prstGeom prst="rect">
            <a:avLst/>
          </a:prstGeom>
          <a:noFill/>
        </p:spPr>
        <p:txBody>
          <a:bodyPr wrap="square" rtlCol="0">
            <a:spAutoFit/>
          </a:bodyPr>
          <a:lstStyle/>
          <a:p>
            <a:r>
              <a:rPr lang="en-US" altLang="ko-KR" sz="3200" dirty="0"/>
              <a:t>Error Rate in Classification</a:t>
            </a:r>
            <a:endParaRPr lang="ko-KR" altLang="en-US" sz="3200" dirty="0"/>
          </a:p>
        </p:txBody>
      </p:sp>
      <mc:AlternateContent xmlns:mc="http://schemas.openxmlformats.org/markup-compatibility/2006" xmlns:a14="http://schemas.microsoft.com/office/drawing/2010/main">
        <mc:Choice Requires="a14">
          <p:sp>
            <p:nvSpPr>
              <p:cNvPr id="7" name="TextBox 6"/>
              <p:cNvSpPr txBox="1"/>
              <p:nvPr/>
            </p:nvSpPr>
            <p:spPr>
              <a:xfrm>
                <a:off x="767260" y="2777297"/>
                <a:ext cx="9637981" cy="703013"/>
              </a:xfrm>
              <a:prstGeom prst="rect">
                <a:avLst/>
              </a:prstGeom>
              <a:noFill/>
            </p:spPr>
            <p:txBody>
              <a:bodyPr wrap="square" rtlCol="0">
                <a:spAutoFit/>
              </a:bodyPr>
              <a:lstStyle/>
              <a:p>
                <a:r>
                  <a:rPr lang="en-US" altLang="ko-KR" sz="2800" dirty="0"/>
                  <a:t>Training Error Rate = </a:t>
                </a:r>
                <a14:m>
                  <m:oMath xmlns:m="http://schemas.openxmlformats.org/officeDocument/2006/math">
                    <m:f>
                      <m:fPr>
                        <m:ctrlPr>
                          <a:rPr lang="en-US" altLang="ko-KR" sz="280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𝑛</m:t>
                        </m:r>
                      </m:den>
                    </m:f>
                    <m:nary>
                      <m:naryPr>
                        <m:chr m:val="∑"/>
                        <m:ctrlPr>
                          <a:rPr lang="en-US" altLang="ko-KR" sz="2800" i="1" smtClean="0">
                            <a:latin typeface="Cambria Math" panose="02040503050406030204" pitchFamily="18" charset="0"/>
                          </a:rPr>
                        </m:ctrlPr>
                      </m:naryPr>
                      <m:sub>
                        <m:r>
                          <m:rPr>
                            <m:brk m:alnAt="23"/>
                          </m:rPr>
                          <a:rPr lang="en-US" altLang="ko-KR" sz="2800" b="0" i="1" smtClean="0">
                            <a:latin typeface="Cambria Math" panose="02040503050406030204" pitchFamily="18" charset="0"/>
                          </a:rPr>
                          <m:t>𝑖</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𝑛</m:t>
                        </m:r>
                      </m:sup>
                      <m:e>
                        <m:r>
                          <a:rPr lang="en-US" altLang="ko-KR" sz="2800" b="0" i="1" smtClean="0">
                            <a:latin typeface="Cambria Math" panose="02040503050406030204" pitchFamily="18" charset="0"/>
                          </a:rPr>
                          <m:t>𝐼</m:t>
                        </m:r>
                        <m:d>
                          <m:dPr>
                            <m:ctrlPr>
                              <a:rPr lang="en-US" altLang="ko-KR" sz="2800" b="0" i="1" smtClean="0">
                                <a:latin typeface="Cambria Math" panose="02040503050406030204" pitchFamily="18" charset="0"/>
                              </a:rPr>
                            </m:ctrlPr>
                          </m:dPr>
                          <m:e>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𝑦</m:t>
                                </m:r>
                              </m:e>
                              <m:sub>
                                <m:r>
                                  <a:rPr lang="en-US" altLang="ko-KR" sz="2800" b="0" i="1" smtClean="0">
                                    <a:latin typeface="Cambria Math" panose="02040503050406030204" pitchFamily="18" charset="0"/>
                                  </a:rPr>
                                  <m:t>𝑖</m:t>
                                </m:r>
                              </m:sub>
                            </m:sSub>
                            <m:r>
                              <a:rPr lang="en-US" altLang="ko-KR" sz="2800" b="0" i="1" smtClean="0">
                                <a:latin typeface="Cambria Math" panose="02040503050406030204" pitchFamily="18" charset="0"/>
                              </a:rPr>
                              <m:t> </m:t>
                            </m:r>
                            <m:r>
                              <a:rPr lang="en-US" altLang="ko-KR" sz="2800" b="0" i="1" smtClean="0">
                                <a:latin typeface="Cambria Math" panose="02040503050406030204" pitchFamily="18" charset="0"/>
                                <a:ea typeface="Cambria Math" panose="02040503050406030204" pitchFamily="18" charset="0"/>
                              </a:rPr>
                              <m:t>≠ </m:t>
                            </m:r>
                            <m:sSub>
                              <m:sSubPr>
                                <m:ctrlPr>
                                  <a:rPr lang="en-US" altLang="ko-KR" sz="2800" b="0" i="1" smtClean="0">
                                    <a:latin typeface="Cambria Math" panose="02040503050406030204" pitchFamily="18" charset="0"/>
                                    <a:ea typeface="Cambria Math" panose="02040503050406030204" pitchFamily="18" charset="0"/>
                                  </a:rPr>
                                </m:ctrlPr>
                              </m:sSubPr>
                              <m:e>
                                <m:acc>
                                  <m:accPr>
                                    <m:chr m:val="̂"/>
                                    <m:ctrlPr>
                                      <a:rPr lang="en-US" altLang="ko-KR" sz="2800" b="0" i="1" smtClean="0">
                                        <a:latin typeface="Cambria Math" panose="02040503050406030204" pitchFamily="18" charset="0"/>
                                        <a:ea typeface="Cambria Math" panose="02040503050406030204" pitchFamily="18" charset="0"/>
                                      </a:rPr>
                                    </m:ctrlPr>
                                  </m:accPr>
                                  <m:e>
                                    <m:r>
                                      <a:rPr lang="en-US" altLang="ko-KR" sz="2800" b="0" i="1" smtClean="0">
                                        <a:latin typeface="Cambria Math" panose="02040503050406030204" pitchFamily="18" charset="0"/>
                                        <a:ea typeface="Cambria Math" panose="02040503050406030204" pitchFamily="18" charset="0"/>
                                      </a:rPr>
                                      <m:t>𝑦</m:t>
                                    </m:r>
                                  </m:e>
                                </m:acc>
                              </m:e>
                              <m:sub>
                                <m:r>
                                  <a:rPr lang="en-US" altLang="ko-KR" sz="2800" b="0" i="1" smtClean="0">
                                    <a:latin typeface="Cambria Math" panose="02040503050406030204" pitchFamily="18" charset="0"/>
                                    <a:ea typeface="Cambria Math" panose="02040503050406030204" pitchFamily="18" charset="0"/>
                                  </a:rPr>
                                  <m:t>𝑖</m:t>
                                </m:r>
                              </m:sub>
                            </m:sSub>
                          </m:e>
                        </m:d>
                        <m:r>
                          <a:rPr lang="en-US" altLang="ko-KR" sz="2800" b="0" i="1" smtClean="0">
                            <a:latin typeface="Cambria Math" panose="02040503050406030204" pitchFamily="18" charset="0"/>
                            <a:ea typeface="Cambria Math" panose="02040503050406030204" pitchFamily="18" charset="0"/>
                          </a:rPr>
                          <m:t>  </m:t>
                        </m:r>
                      </m:e>
                    </m:nary>
                  </m:oMath>
                </a14:m>
                <a:endParaRPr lang="ko-KR" alt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767259" y="2777295"/>
                <a:ext cx="9637981" cy="703013"/>
              </a:xfrm>
              <a:prstGeom prst="rect">
                <a:avLst/>
              </a:prstGeom>
              <a:blipFill rotWithShape="1">
                <a:blip r:embed="rId2"/>
                <a:stretch>
                  <a:fillRect l="-1328" b="-95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67259" y="4316218"/>
                <a:ext cx="8818175" cy="523220"/>
              </a:xfrm>
              <a:prstGeom prst="rect">
                <a:avLst/>
              </a:prstGeom>
              <a:noFill/>
            </p:spPr>
            <p:txBody>
              <a:bodyPr wrap="square" rtlCol="0">
                <a:spAutoFit/>
              </a:bodyPr>
              <a:lstStyle/>
              <a:p>
                <a:r>
                  <a:rPr lang="en-US" altLang="ko-KR" sz="2800" dirty="0"/>
                  <a:t>Test Error Rate = Ave(</a:t>
                </a:r>
                <a14:m>
                  <m:oMath xmlns:m="http://schemas.openxmlformats.org/officeDocument/2006/math">
                    <m:r>
                      <a:rPr lang="en-US" altLang="ko-KR" sz="2800" b="0" i="1" smtClean="0">
                        <a:latin typeface="Cambria Math" panose="02040503050406030204" pitchFamily="18" charset="0"/>
                      </a:rPr>
                      <m:t>𝐼</m:t>
                    </m:r>
                    <m:r>
                      <a:rPr lang="en-US" altLang="ko-KR" sz="2800" b="0" i="1" smtClean="0">
                        <a:latin typeface="Cambria Math" panose="02040503050406030204" pitchFamily="18" charset="0"/>
                      </a:rPr>
                      <m:t>(</m:t>
                    </m:r>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𝑦</m:t>
                        </m:r>
                      </m:e>
                      <m:sub>
                        <m:r>
                          <a:rPr lang="en-US" altLang="ko-KR" sz="2800" b="0" i="1" smtClean="0">
                            <a:latin typeface="Cambria Math" panose="02040503050406030204" pitchFamily="18" charset="0"/>
                          </a:rPr>
                          <m:t>0</m:t>
                        </m:r>
                      </m:sub>
                    </m:sSub>
                    <m:r>
                      <a:rPr lang="en-US" altLang="ko-KR" sz="2800" b="0" i="1" smtClean="0">
                        <a:latin typeface="Cambria Math" panose="02040503050406030204" pitchFamily="18" charset="0"/>
                      </a:rPr>
                      <m:t> </m:t>
                    </m:r>
                    <m:r>
                      <a:rPr lang="en-US" altLang="ko-KR" sz="2800" b="0" i="1" smtClean="0">
                        <a:latin typeface="Cambria Math" panose="02040503050406030204" pitchFamily="18" charset="0"/>
                        <a:ea typeface="Cambria Math" panose="02040503050406030204" pitchFamily="18" charset="0"/>
                      </a:rPr>
                      <m:t>≠ </m:t>
                    </m:r>
                    <m:sSub>
                      <m:sSubPr>
                        <m:ctrlPr>
                          <a:rPr lang="en-US" altLang="ko-KR" sz="2800" b="0" i="1" smtClean="0">
                            <a:latin typeface="Cambria Math" panose="02040503050406030204" pitchFamily="18" charset="0"/>
                            <a:ea typeface="Cambria Math" panose="02040503050406030204" pitchFamily="18" charset="0"/>
                          </a:rPr>
                        </m:ctrlPr>
                      </m:sSubPr>
                      <m:e>
                        <m:acc>
                          <m:accPr>
                            <m:chr m:val="̂"/>
                            <m:ctrlPr>
                              <a:rPr lang="en-US" altLang="ko-KR" sz="2800" b="0" i="1" smtClean="0">
                                <a:latin typeface="Cambria Math" panose="02040503050406030204" pitchFamily="18" charset="0"/>
                                <a:ea typeface="Cambria Math" panose="02040503050406030204" pitchFamily="18" charset="0"/>
                              </a:rPr>
                            </m:ctrlPr>
                          </m:accPr>
                          <m:e>
                            <m:r>
                              <a:rPr lang="en-US" altLang="ko-KR" sz="2800" b="0" i="1" smtClean="0">
                                <a:latin typeface="Cambria Math" panose="02040503050406030204" pitchFamily="18" charset="0"/>
                                <a:ea typeface="Cambria Math" panose="02040503050406030204" pitchFamily="18" charset="0"/>
                              </a:rPr>
                              <m:t>𝑦</m:t>
                            </m:r>
                          </m:e>
                        </m:acc>
                      </m:e>
                      <m:sub>
                        <m:r>
                          <a:rPr lang="en-US" altLang="ko-KR" sz="2800" b="0" i="1" smtClean="0">
                            <a:latin typeface="Cambria Math" panose="02040503050406030204" pitchFamily="18" charset="0"/>
                            <a:ea typeface="Cambria Math" panose="02040503050406030204" pitchFamily="18" charset="0"/>
                          </a:rPr>
                          <m:t>0</m:t>
                        </m:r>
                      </m:sub>
                    </m:sSub>
                    <m:r>
                      <a:rPr lang="en-US" altLang="ko-KR" sz="2800" b="0" i="1" smtClean="0">
                        <a:latin typeface="Cambria Math" panose="02040503050406030204" pitchFamily="18" charset="0"/>
                        <a:ea typeface="Cambria Math" panose="02040503050406030204" pitchFamily="18" charset="0"/>
                      </a:rPr>
                      <m:t>)</m:t>
                    </m:r>
                  </m:oMath>
                </a14:m>
                <a:r>
                  <a:rPr lang="en-US" altLang="ko-KR" sz="2800" dirty="0"/>
                  <a:t>)</a:t>
                </a:r>
                <a:endParaRPr lang="ko-KR" alt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767259" y="4316218"/>
                <a:ext cx="8818174" cy="523220"/>
              </a:xfrm>
              <a:prstGeom prst="rect">
                <a:avLst/>
              </a:prstGeom>
              <a:blipFill rotWithShape="1">
                <a:blip r:embed="rId3"/>
                <a:stretch>
                  <a:fillRect l="-1452" t="-11628" b="-3139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91974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82" name="Picture 2"/>
          <p:cNvPicPr>
            <a:picLocks noChangeAspect="1" noChangeArrowheads="1"/>
          </p:cNvPicPr>
          <p:nvPr/>
        </p:nvPicPr>
        <p:blipFill>
          <a:blip r:embed="rId2" cstate="print"/>
          <a:srcRect/>
          <a:stretch>
            <a:fillRect/>
          </a:stretch>
        </p:blipFill>
        <p:spPr bwMode="auto">
          <a:xfrm>
            <a:off x="1814513" y="5373216"/>
            <a:ext cx="8562975" cy="1428750"/>
          </a:xfrm>
          <a:prstGeom prst="rect">
            <a:avLst/>
          </a:prstGeom>
          <a:noFill/>
          <a:ln w="9525">
            <a:noFill/>
            <a:miter lim="800000"/>
            <a:headEnd/>
            <a:tailEnd/>
          </a:ln>
        </p:spPr>
      </p:pic>
      <p:sp>
        <p:nvSpPr>
          <p:cNvPr id="21505" name="Rectangle 3"/>
          <p:cNvSpPr>
            <a:spLocks noChangeArrowheads="1"/>
          </p:cNvSpPr>
          <p:nvPr/>
        </p:nvSpPr>
        <p:spPr bwMode="auto">
          <a:xfrm>
            <a:off x="7783264" y="4748376"/>
            <a:ext cx="1308100" cy="342900"/>
          </a:xfrm>
          <a:prstGeom prst="rect">
            <a:avLst/>
          </a:prstGeom>
          <a:solidFill>
            <a:srgbClr val="CCFFCC">
              <a:alpha val="50195"/>
            </a:srgbClr>
          </a:solidFill>
          <a:ln w="9525">
            <a:solidFill>
              <a:srgbClr val="CC0000"/>
            </a:solid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1506" name="Rectangle 4"/>
          <p:cNvSpPr>
            <a:spLocks noChangeArrowheads="1"/>
          </p:cNvSpPr>
          <p:nvPr/>
        </p:nvSpPr>
        <p:spPr bwMode="auto">
          <a:xfrm>
            <a:off x="8405564" y="1738476"/>
            <a:ext cx="685800" cy="3352800"/>
          </a:xfrm>
          <a:prstGeom prst="rect">
            <a:avLst/>
          </a:prstGeom>
          <a:solidFill>
            <a:srgbClr val="CCFFCC">
              <a:alpha val="50195"/>
            </a:srgbClr>
          </a:solidFill>
          <a:ln w="9525">
            <a:solidFill>
              <a:srgbClr val="CC0000"/>
            </a:solid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1507" name="Rectangle 5"/>
          <p:cNvSpPr>
            <a:spLocks noChangeArrowheads="1"/>
          </p:cNvSpPr>
          <p:nvPr/>
        </p:nvSpPr>
        <p:spPr bwMode="auto">
          <a:xfrm>
            <a:off x="8405564" y="4748376"/>
            <a:ext cx="685800" cy="342900"/>
          </a:xfrm>
          <a:prstGeom prst="rect">
            <a:avLst/>
          </a:prstGeom>
          <a:solidFill>
            <a:srgbClr val="99FF99">
              <a:alpha val="50195"/>
            </a:srgbClr>
          </a:solidFill>
          <a:ln w="9525">
            <a:solidFill>
              <a:srgbClr val="CC0000"/>
            </a:solidFill>
            <a:miter lim="800000"/>
            <a:headEnd/>
            <a:tailEnd/>
          </a:ln>
        </p:spPr>
        <p:txBody>
          <a:bodyPr wrap="none" anchor="ctr"/>
          <a:lstStyle/>
          <a:p>
            <a:endParaRPr lang="ko-KR" altLang="en-US">
              <a:latin typeface="나눔고딕" panose="020D0604000000000000" pitchFamily="50" charset="-127"/>
              <a:ea typeface="나눔고딕" panose="020D0604000000000000" pitchFamily="50" charset="-127"/>
            </a:endParaRPr>
          </a:p>
        </p:txBody>
      </p:sp>
      <p:sp>
        <p:nvSpPr>
          <p:cNvPr id="21508" name="Rectangle 6"/>
          <p:cNvSpPr>
            <a:spLocks noGrp="1" noChangeArrowheads="1"/>
          </p:cNvSpPr>
          <p:nvPr>
            <p:ph type="title"/>
          </p:nvPr>
        </p:nvSpPr>
        <p:spPr/>
        <p:txBody>
          <a:bodyPr/>
          <a:lstStyle/>
          <a:p>
            <a:pPr algn="l"/>
            <a:r>
              <a:rPr lang="en-US" altLang="ko-KR" sz="3600" dirty="0">
                <a:latin typeface="나눔고딕" panose="020D0604000000000000" pitchFamily="50" charset="-127"/>
                <a:ea typeface="나눔고딕" panose="020D0604000000000000" pitchFamily="50" charset="-127"/>
              </a:rPr>
              <a:t>3. </a:t>
            </a:r>
            <a:r>
              <a:rPr lang="ko-KR" altLang="en-US" sz="3600" dirty="0">
                <a:latin typeface="나눔고딕" panose="020D0604000000000000" pitchFamily="50" charset="-127"/>
                <a:ea typeface="나눔고딕" panose="020D0604000000000000" pitchFamily="50" charset="-127"/>
              </a:rPr>
              <a:t>표준정규분포곡선 아래의 영역 찾기</a:t>
            </a:r>
          </a:p>
        </p:txBody>
      </p:sp>
      <p:sp>
        <p:nvSpPr>
          <p:cNvPr id="2" name="내용 개체 틀 1"/>
          <p:cNvSpPr>
            <a:spLocks noGrp="1"/>
          </p:cNvSpPr>
          <p:nvPr>
            <p:ph idx="1"/>
          </p:nvPr>
        </p:nvSpPr>
        <p:spPr>
          <a:xfrm>
            <a:off x="1981200" y="1600200"/>
            <a:ext cx="8229600" cy="5257800"/>
          </a:xfrm>
        </p:spPr>
        <p:txBody>
          <a:bodyPr/>
          <a:lstStyle/>
          <a:p>
            <a:pPr>
              <a:lnSpc>
                <a:spcPct val="150000"/>
              </a:lnSpc>
              <a:spcBef>
                <a:spcPct val="50000"/>
              </a:spcBef>
              <a:buFont typeface="Wingdings" panose="05000000000000000000" pitchFamily="2" charset="2"/>
              <a:buChar char="Ø"/>
            </a:pPr>
            <a:endParaRPr lang="en-US" altLang="ko-KR" sz="2400" dirty="0">
              <a:latin typeface="나눔고딕" panose="020D0604000000000000" pitchFamily="50" charset="-127"/>
              <a:ea typeface="나눔고딕" panose="020D0604000000000000" pitchFamily="50" charset="-127"/>
            </a:endParaRPr>
          </a:p>
          <a:p>
            <a:pPr marL="0" indent="0">
              <a:lnSpc>
                <a:spcPct val="150000"/>
              </a:lnSpc>
              <a:spcBef>
                <a:spcPct val="50000"/>
              </a:spcBef>
              <a:buNone/>
            </a:pPr>
            <a:r>
              <a:rPr lang="en-US" altLang="ko-KR" sz="1800" dirty="0">
                <a:latin typeface="나눔고딕" panose="020D0604000000000000" pitchFamily="50" charset="-127"/>
                <a:ea typeface="나눔고딕" panose="020D0604000000000000" pitchFamily="50" charset="-127"/>
              </a:rPr>
              <a:t> 0</a:t>
            </a:r>
            <a:r>
              <a:rPr lang="ko-KR" altLang="en-US" sz="1800" dirty="0">
                <a:latin typeface="나눔고딕" panose="020D0604000000000000" pitchFamily="50" charset="-127"/>
                <a:ea typeface="나눔고딕" panose="020D0604000000000000" pitchFamily="50" charset="-127"/>
              </a:rPr>
              <a:t>과 </a:t>
            </a:r>
            <a:r>
              <a:rPr lang="en-US" altLang="ko-KR" sz="1800" dirty="0">
                <a:latin typeface="나눔고딕" panose="020D0604000000000000" pitchFamily="50" charset="-127"/>
                <a:ea typeface="나눔고딕" panose="020D0604000000000000" pitchFamily="50" charset="-127"/>
              </a:rPr>
              <a:t>1 </a:t>
            </a:r>
            <a:r>
              <a:rPr lang="ko-KR" altLang="en-US" sz="1800" dirty="0">
                <a:latin typeface="나눔고딕" panose="020D0604000000000000" pitchFamily="50" charset="-127"/>
                <a:ea typeface="나눔고딕" panose="020D0604000000000000" pitchFamily="50" charset="-127"/>
              </a:rPr>
              <a:t>사이 구간의 면적은 전체의 </a:t>
            </a:r>
            <a:r>
              <a:rPr lang="en-US" altLang="ko-KR" sz="1800" dirty="0">
                <a:latin typeface="나눔고딕" panose="020D0604000000000000" pitchFamily="50" charset="-127"/>
                <a:ea typeface="나눔고딕" panose="020D0604000000000000" pitchFamily="50" charset="-127"/>
              </a:rPr>
              <a:t>34.13%</a:t>
            </a:r>
          </a:p>
          <a:p>
            <a:pPr>
              <a:lnSpc>
                <a:spcPct val="150000"/>
              </a:lnSpc>
              <a:spcBef>
                <a:spcPct val="50000"/>
              </a:spcBef>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spcBef>
                <a:spcPct val="50000"/>
              </a:spcBef>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spcBef>
                <a:spcPct val="50000"/>
              </a:spcBef>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a:lnSpc>
                <a:spcPct val="150000"/>
              </a:lnSpc>
              <a:spcBef>
                <a:spcPct val="50000"/>
              </a:spcBef>
              <a:buFont typeface="Wingdings" panose="05000000000000000000" pitchFamily="2" charset="2"/>
              <a:buChar char="Ø"/>
            </a:pPr>
            <a:endParaRPr lang="en-US" altLang="ko-KR" sz="1800" dirty="0">
              <a:latin typeface="나눔고딕" panose="020D0604000000000000" pitchFamily="50" charset="-127"/>
              <a:ea typeface="나눔고딕" panose="020D0604000000000000" pitchFamily="50" charset="-127"/>
            </a:endParaRPr>
          </a:p>
          <a:p>
            <a:pPr marL="0" indent="0">
              <a:lnSpc>
                <a:spcPct val="150000"/>
              </a:lnSpc>
              <a:spcBef>
                <a:spcPct val="50000"/>
              </a:spcBef>
              <a:buNone/>
            </a:pPr>
            <a:r>
              <a:rPr lang="en-US" altLang="ko-KR" sz="1800" dirty="0">
                <a:latin typeface="나눔고딕" panose="020D0604000000000000" pitchFamily="50" charset="-127"/>
                <a:ea typeface="나눔고딕" panose="020D0604000000000000" pitchFamily="50" charset="-127"/>
              </a:rPr>
              <a:t>-2</a:t>
            </a:r>
            <a:r>
              <a:rPr lang="ko-KR" altLang="en-US" sz="1800" dirty="0">
                <a:latin typeface="나눔고딕" panose="020D0604000000000000" pitchFamily="50" charset="-127"/>
                <a:ea typeface="나눔고딕" panose="020D0604000000000000" pitchFamily="50" charset="-127"/>
              </a:rPr>
              <a:t>와 </a:t>
            </a:r>
            <a:r>
              <a:rPr lang="en-US" altLang="ko-KR" sz="1800" dirty="0">
                <a:latin typeface="나눔고딕" panose="020D0604000000000000" pitchFamily="50" charset="-127"/>
                <a:ea typeface="나눔고딕" panose="020D0604000000000000" pitchFamily="50" charset="-127"/>
              </a:rPr>
              <a:t>1 </a:t>
            </a:r>
            <a:r>
              <a:rPr lang="ko-KR" altLang="en-US" sz="1800" dirty="0">
                <a:latin typeface="나눔고딕" panose="020D0604000000000000" pitchFamily="50" charset="-127"/>
                <a:ea typeface="나눔고딕" panose="020D0604000000000000" pitchFamily="50" charset="-127"/>
              </a:rPr>
              <a:t>사이 구간의 면적은 </a:t>
            </a:r>
            <a:r>
              <a:rPr lang="en-US" altLang="ko-KR" sz="1800" dirty="0">
                <a:latin typeface="나눔고딕" panose="020D0604000000000000" pitchFamily="50" charset="-127"/>
                <a:ea typeface="나눔고딕" panose="020D0604000000000000" pitchFamily="50" charset="-127"/>
              </a:rPr>
              <a:t>48% + 34% = 82% </a:t>
            </a:r>
            <a:r>
              <a:rPr lang="ko-KR" altLang="en-US" sz="1800" dirty="0">
                <a:latin typeface="나눔고딕" panose="020D0604000000000000" pitchFamily="50" charset="-127"/>
                <a:ea typeface="나눔고딕" panose="020D0604000000000000" pitchFamily="50" charset="-127"/>
              </a:rPr>
              <a:t>이다</a:t>
            </a:r>
            <a:r>
              <a:rPr lang="en-US" altLang="ko-KR" sz="1800" dirty="0">
                <a:latin typeface="나눔고딕" panose="020D0604000000000000" pitchFamily="50" charset="-127"/>
                <a:ea typeface="나눔고딕" panose="020D0604000000000000" pitchFamily="50" charset="-127"/>
              </a:rPr>
              <a:t>.</a:t>
            </a:r>
            <a:endParaRPr lang="ko-KR" altLang="en-US" sz="1800" dirty="0">
              <a:latin typeface="나눔고딕" panose="020D0604000000000000" pitchFamily="50" charset="-127"/>
              <a:ea typeface="나눔고딕" panose="020D0604000000000000" pitchFamily="50" charset="-127"/>
            </a:endParaRPr>
          </a:p>
        </p:txBody>
      </p:sp>
      <p:graphicFrame>
        <p:nvGraphicFramePr>
          <p:cNvPr id="47112" name="Group 8"/>
          <p:cNvGraphicFramePr>
            <a:graphicFrameLocks noGrp="1"/>
          </p:cNvGraphicFramePr>
          <p:nvPr/>
        </p:nvGraphicFramePr>
        <p:xfrm>
          <a:off x="7834064" y="1776576"/>
          <a:ext cx="2438400" cy="3596640"/>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tblGrid>
              <a:tr h="26352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dirty="0">
                          <a:ln>
                            <a:noFill/>
                          </a:ln>
                          <a:solidFill>
                            <a:schemeClr val="tx1"/>
                          </a:solidFill>
                          <a:effectLst/>
                          <a:latin typeface="굴림" charset="-127"/>
                          <a:ea typeface="굴림" charset="-127"/>
                        </a:rPr>
                        <a:t>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1" i="0" u="none" strike="noStrike" cap="none" normalizeH="0" baseline="0" dirty="0">
                          <a:ln>
                            <a:noFill/>
                          </a:ln>
                          <a:solidFill>
                            <a:schemeClr val="tx1"/>
                          </a:solidFill>
                          <a:effectLst/>
                          <a:latin typeface="굴림" charset="-127"/>
                          <a:ea typeface="굴림" charset="-127"/>
                        </a:rPr>
                        <a:t>.00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.02</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352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dirty="0">
                          <a:ln>
                            <a:noFill/>
                          </a:ln>
                          <a:solidFill>
                            <a:schemeClr val="tx1"/>
                          </a:solidFill>
                          <a:effectLst/>
                          <a:latin typeface="굴림" charset="-127"/>
                          <a:ea typeface="굴림" charset="-127"/>
                        </a:rPr>
                        <a:t>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.0000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.0040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.0080</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352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.0398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.0438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.0478</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5113">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.0793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.0832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.0871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352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.1179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dirty="0">
                          <a:ln>
                            <a:noFill/>
                          </a:ln>
                          <a:solidFill>
                            <a:schemeClr val="tx1"/>
                          </a:solidFill>
                          <a:effectLst/>
                          <a:latin typeface="굴림" charset="-127"/>
                          <a:ea typeface="굴림" charset="-127"/>
                        </a:rPr>
                        <a:t>.1217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.1255</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352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.1554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dirty="0">
                          <a:ln>
                            <a:noFill/>
                          </a:ln>
                          <a:solidFill>
                            <a:schemeClr val="tx1"/>
                          </a:solidFill>
                          <a:effectLst/>
                          <a:latin typeface="굴림" charset="-127"/>
                          <a:ea typeface="굴림" charset="-127"/>
                        </a:rPr>
                        <a:t>.1591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.1628</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352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.1915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.1950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.1985</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6352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.2257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.2291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.2324</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352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.2580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.2611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.2642</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65113">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.2881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.2910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.2939</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6352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0.9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.3159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.3186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.3212</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63525">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1" i="0" u="none" strike="noStrike" cap="none" normalizeH="0" baseline="0">
                          <a:ln>
                            <a:noFill/>
                          </a:ln>
                          <a:solidFill>
                            <a:schemeClr val="tx1"/>
                          </a:solidFill>
                          <a:effectLst/>
                          <a:latin typeface="굴림" charset="-127"/>
                          <a:ea typeface="굴림" charset="-127"/>
                        </a:rPr>
                        <a:t>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1" i="0" u="none" strike="noStrike" cap="none" normalizeH="0" baseline="0">
                          <a:ln>
                            <a:noFill/>
                          </a:ln>
                          <a:solidFill>
                            <a:schemeClr val="tx1"/>
                          </a:solidFill>
                          <a:effectLst/>
                          <a:latin typeface="굴림" charset="-127"/>
                          <a:ea typeface="굴림" charset="-127"/>
                        </a:rPr>
                        <a:t>.3413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.3438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.3461</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4800">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1.1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.3643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a:ln>
                            <a:noFill/>
                          </a:ln>
                          <a:solidFill>
                            <a:schemeClr val="tx1"/>
                          </a:solidFill>
                          <a:effectLst/>
                          <a:latin typeface="굴림" charset="-127"/>
                          <a:ea typeface="굴림" charset="-127"/>
                        </a:rPr>
                        <a:t>.3665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 typeface="Wingdings" pitchFamily="2" charset="2"/>
                        <a:buNone/>
                        <a:tabLst/>
                      </a:pPr>
                      <a:r>
                        <a:rPr kumimoji="1" lang="en-US" altLang="ko-KR" sz="1200" b="0" i="0" u="none" strike="noStrike" cap="none" normalizeH="0" baseline="0" dirty="0">
                          <a:ln>
                            <a:noFill/>
                          </a:ln>
                          <a:solidFill>
                            <a:schemeClr val="tx1"/>
                          </a:solidFill>
                          <a:effectLst/>
                          <a:latin typeface="굴림" charset="-127"/>
                          <a:ea typeface="굴림" charset="-127"/>
                        </a:rPr>
                        <a:t>.3686</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2"/>
                  </a:ext>
                </a:extLst>
              </a:tr>
            </a:tbl>
          </a:graphicData>
        </a:graphic>
      </p:graphicFrame>
      <p:pic>
        <p:nvPicPr>
          <p:cNvPr id="21581" name="Picture 1"/>
          <p:cNvPicPr>
            <a:picLocks noChangeAspect="1" noChangeArrowheads="1"/>
          </p:cNvPicPr>
          <p:nvPr/>
        </p:nvPicPr>
        <p:blipFill>
          <a:blip r:embed="rId3" cstate="print"/>
          <a:srcRect/>
          <a:stretch>
            <a:fillRect/>
          </a:stretch>
        </p:blipFill>
        <p:spPr bwMode="auto">
          <a:xfrm>
            <a:off x="2927648" y="2723310"/>
            <a:ext cx="3357562" cy="2036763"/>
          </a:xfrm>
          <a:prstGeom prst="rect">
            <a:avLst/>
          </a:prstGeom>
          <a:noFill/>
          <a:ln w="9525">
            <a:noFill/>
            <a:miter lim="800000"/>
            <a:headEnd/>
            <a:tailEnd/>
          </a:ln>
        </p:spPr>
      </p:pic>
      <p:sp>
        <p:nvSpPr>
          <p:cNvPr id="12" name="AutoShape 4"/>
          <p:cNvSpPr>
            <a:spLocks noChangeArrowheads="1"/>
          </p:cNvSpPr>
          <p:nvPr/>
        </p:nvSpPr>
        <p:spPr bwMode="auto">
          <a:xfrm>
            <a:off x="1972842" y="1595573"/>
            <a:ext cx="3907135"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표준정규분포곡선 아래의 영역 찾기</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6534" y="1356610"/>
            <a:ext cx="9038899" cy="584775"/>
          </a:xfrm>
          <a:prstGeom prst="rect">
            <a:avLst/>
          </a:prstGeom>
          <a:noFill/>
        </p:spPr>
        <p:txBody>
          <a:bodyPr wrap="square" rtlCol="0">
            <a:spAutoFit/>
          </a:bodyPr>
          <a:lstStyle/>
          <a:p>
            <a:r>
              <a:rPr lang="en-US" altLang="ko-KR" sz="3200" dirty="0"/>
              <a:t>Classifiers: Bayes and KNN</a:t>
            </a:r>
            <a:endParaRPr lang="ko-KR" altLang="en-US" sz="3200" dirty="0"/>
          </a:p>
        </p:txBody>
      </p:sp>
      <p:sp>
        <p:nvSpPr>
          <p:cNvPr id="7" name="TextBox 6"/>
          <p:cNvSpPr txBox="1"/>
          <p:nvPr/>
        </p:nvSpPr>
        <p:spPr>
          <a:xfrm>
            <a:off x="767260" y="2207173"/>
            <a:ext cx="4141071" cy="523220"/>
          </a:xfrm>
          <a:prstGeom prst="rect">
            <a:avLst/>
          </a:prstGeom>
          <a:noFill/>
        </p:spPr>
        <p:txBody>
          <a:bodyPr wrap="square" rtlCol="0">
            <a:spAutoFit/>
          </a:bodyPr>
          <a:lstStyle/>
          <a:p>
            <a:r>
              <a:rPr lang="en-US" altLang="ko-KR" sz="2800" dirty="0"/>
              <a:t>Bayes Classifier</a:t>
            </a:r>
            <a:endParaRPr lang="ko-KR" altLang="en-US" sz="2800" dirty="0"/>
          </a:p>
        </p:txBody>
      </p:sp>
      <p:sp>
        <p:nvSpPr>
          <p:cNvPr id="8" name="TextBox 7"/>
          <p:cNvSpPr txBox="1"/>
          <p:nvPr/>
        </p:nvSpPr>
        <p:spPr>
          <a:xfrm>
            <a:off x="767259" y="4253156"/>
            <a:ext cx="4866286" cy="523220"/>
          </a:xfrm>
          <a:prstGeom prst="rect">
            <a:avLst/>
          </a:prstGeom>
          <a:noFill/>
        </p:spPr>
        <p:txBody>
          <a:bodyPr wrap="square" rtlCol="0">
            <a:spAutoFit/>
          </a:bodyPr>
          <a:lstStyle/>
          <a:p>
            <a:r>
              <a:rPr lang="en-US" altLang="ko-KR" sz="2800" dirty="0"/>
              <a:t>K-Nearest Neighbors</a:t>
            </a:r>
            <a:endParaRPr lang="ko-KR" altLang="en-US" sz="2800" dirty="0"/>
          </a:p>
        </p:txBody>
      </p:sp>
      <mc:AlternateContent xmlns:mc="http://schemas.openxmlformats.org/markup-compatibility/2006" xmlns:a14="http://schemas.microsoft.com/office/drawing/2010/main">
        <mc:Choice Requires="a14">
          <p:sp>
            <p:nvSpPr>
              <p:cNvPr id="10" name="TextBox 9"/>
              <p:cNvSpPr txBox="1"/>
              <p:nvPr/>
            </p:nvSpPr>
            <p:spPr>
              <a:xfrm>
                <a:off x="5307726" y="2921816"/>
                <a:ext cx="6884274" cy="531299"/>
              </a:xfrm>
              <a:prstGeom prst="rect">
                <a:avLst/>
              </a:prstGeom>
              <a:noFill/>
            </p:spPr>
            <p:txBody>
              <a:bodyPr wrap="square" rtlCol="0">
                <a:spAutoFit/>
              </a:bodyPr>
              <a:lstStyle/>
              <a:p>
                <a:r>
                  <a:rPr lang="en-US" altLang="ko-KR" sz="2800" dirty="0"/>
                  <a:t>Pr(Y = j | X = </a:t>
                </a:r>
                <a14:m>
                  <m:oMath xmlns:m="http://schemas.openxmlformats.org/officeDocument/2006/math">
                    <m:sSub>
                      <m:sSubPr>
                        <m:ctrlPr>
                          <a:rPr lang="en-US" altLang="ko-KR" sz="2800" i="1" smtClean="0">
                            <a:latin typeface="Cambria Math" panose="02040503050406030204" pitchFamily="18" charset="0"/>
                          </a:rPr>
                        </m:ctrlPr>
                      </m:sSubPr>
                      <m:e>
                        <m:r>
                          <a:rPr lang="en-US" altLang="ko-KR" sz="2800" b="0" i="1" smtClean="0">
                            <a:latin typeface="Cambria Math" panose="02040503050406030204" pitchFamily="18" charset="0"/>
                          </a:rPr>
                          <m:t>𝑥</m:t>
                        </m:r>
                      </m:e>
                      <m:sub>
                        <m:r>
                          <a:rPr lang="en-US" altLang="ko-KR" sz="2800" b="0" i="1" smtClean="0">
                            <a:latin typeface="Cambria Math" panose="02040503050406030204" pitchFamily="18" charset="0"/>
                          </a:rPr>
                          <m:t>0</m:t>
                        </m:r>
                      </m:sub>
                    </m:sSub>
                  </m:oMath>
                </a14:m>
                <a:r>
                  <a:rPr lang="en-US" altLang="ko-KR" sz="2800" dirty="0"/>
                  <a:t>)</a:t>
                </a:r>
              </a:p>
            </p:txBody>
          </p:sp>
        </mc:Choice>
        <mc:Fallback xmlns="">
          <p:sp>
            <p:nvSpPr>
              <p:cNvPr id="10" name="TextBox 9"/>
              <p:cNvSpPr txBox="1">
                <a:spLocks noRot="1" noChangeAspect="1" noMove="1" noResize="1" noEditPoints="1" noAdjustHandles="1" noChangeArrowheads="1" noChangeShapeType="1" noTextEdit="1"/>
              </p:cNvSpPr>
              <p:nvPr/>
            </p:nvSpPr>
            <p:spPr>
              <a:xfrm>
                <a:off x="5307726" y="2921816"/>
                <a:ext cx="6884274" cy="531299"/>
              </a:xfrm>
              <a:prstGeom prst="rect">
                <a:avLst/>
              </a:prstGeom>
              <a:blipFill rotWithShape="0">
                <a:blip r:embed="rId2"/>
                <a:stretch>
                  <a:fillRect l="-1860" t="-11494" b="-2988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383029" y="5004144"/>
                <a:ext cx="8471344" cy="461665"/>
              </a:xfrm>
              <a:prstGeom prst="rect">
                <a:avLst/>
              </a:prstGeom>
              <a:noFill/>
            </p:spPr>
            <p:txBody>
              <a:bodyPr wrap="square" rtlCol="0">
                <a:spAutoFit/>
              </a:bodyPr>
              <a:lstStyle/>
              <a:p>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i="1">
                            <a:latin typeface="Cambria Math" panose="02040503050406030204" pitchFamily="18" charset="0"/>
                          </a:rPr>
                          <m:t>0</m:t>
                        </m:r>
                      </m:sub>
                    </m:sSub>
                  </m:oMath>
                </a14:m>
                <a:r>
                  <a:rPr lang="ko-KR" altLang="en-US" sz="2400" dirty="0"/>
                  <a:t>가 주어져 있으나</a:t>
                </a:r>
                <a:r>
                  <a:rPr lang="en-US" altLang="ko-KR" sz="2400" dirty="0"/>
                  <a:t>, Y</a:t>
                </a:r>
                <a:r>
                  <a:rPr lang="ko-KR" altLang="en-US" sz="2400" dirty="0"/>
                  <a:t>의 조건부분포를 구할 수 없을 때</a:t>
                </a:r>
                <a:endParaRPr lang="en-US" altLang="ko-KR"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383029" y="5004144"/>
                <a:ext cx="8471344" cy="461665"/>
              </a:xfrm>
              <a:prstGeom prst="rect">
                <a:avLst/>
              </a:prstGeom>
              <a:blipFill rotWithShape="0">
                <a:blip r:embed="rId3"/>
                <a:stretch>
                  <a:fillRect t="-10526" b="-28947"/>
                </a:stretch>
              </a:blipFill>
            </p:spPr>
            <p:txBody>
              <a:bodyPr/>
              <a:lstStyle/>
              <a:p>
                <a:r>
                  <a:rPr lang="ko-KR" altLang="en-US">
                    <a:noFill/>
                  </a:rPr>
                  <a:t> </a:t>
                </a:r>
              </a:p>
            </p:txBody>
          </p:sp>
        </mc:Fallback>
      </mc:AlternateContent>
      <p:sp>
        <p:nvSpPr>
          <p:cNvPr id="5" name="TextBox 4"/>
          <p:cNvSpPr txBox="1"/>
          <p:nvPr/>
        </p:nvSpPr>
        <p:spPr>
          <a:xfrm>
            <a:off x="1376847" y="2876210"/>
            <a:ext cx="4099041" cy="523220"/>
          </a:xfrm>
          <a:prstGeom prst="rect">
            <a:avLst/>
          </a:prstGeom>
          <a:noFill/>
        </p:spPr>
        <p:txBody>
          <a:bodyPr wrap="square" rtlCol="0">
            <a:spAutoFit/>
          </a:bodyPr>
          <a:lstStyle/>
          <a:p>
            <a:r>
              <a:rPr lang="en-US" altLang="ko-KR" sz="2800" dirty="0"/>
              <a:t>Conditional Probability</a:t>
            </a:r>
            <a:endParaRPr lang="ko-KR" altLang="en-US" sz="2800" dirty="0"/>
          </a:p>
        </p:txBody>
      </p:sp>
      <mc:AlternateContent xmlns:mc="http://schemas.openxmlformats.org/markup-compatibility/2006" xmlns:a14="http://schemas.microsoft.com/office/drawing/2010/main">
        <mc:Choice Requires="a14">
          <p:sp>
            <p:nvSpPr>
              <p:cNvPr id="12" name="TextBox 11"/>
              <p:cNvSpPr txBox="1"/>
              <p:nvPr/>
            </p:nvSpPr>
            <p:spPr>
              <a:xfrm>
                <a:off x="5307726" y="5620864"/>
                <a:ext cx="6968357" cy="700705"/>
              </a:xfrm>
              <a:prstGeom prst="rect">
                <a:avLst/>
              </a:prstGeom>
              <a:noFill/>
            </p:spPr>
            <p:txBody>
              <a:bodyPr wrap="square" rtlCol="0">
                <a:spAutoFit/>
              </a:bodyPr>
              <a:lstStyle/>
              <a:p>
                <a:r>
                  <a:rPr lang="en-US" altLang="ko-KR" sz="2800" dirty="0"/>
                  <a:t>Pr(Y = j | X = </a:t>
                </a:r>
                <a14:m>
                  <m:oMath xmlns:m="http://schemas.openxmlformats.org/officeDocument/2006/math">
                    <m:sSub>
                      <m:sSubPr>
                        <m:ctrlPr>
                          <a:rPr lang="en-US" altLang="ko-KR" sz="2800" i="1">
                            <a:latin typeface="Cambria Math" panose="02040503050406030204" pitchFamily="18" charset="0"/>
                          </a:rPr>
                        </m:ctrlPr>
                      </m:sSubPr>
                      <m:e>
                        <m:r>
                          <a:rPr lang="en-US" altLang="ko-KR" sz="2800" i="1">
                            <a:latin typeface="Cambria Math" panose="02040503050406030204" pitchFamily="18" charset="0"/>
                          </a:rPr>
                          <m:t>𝑥</m:t>
                        </m:r>
                      </m:e>
                      <m:sub>
                        <m:r>
                          <a:rPr lang="en-US" altLang="ko-KR" sz="2800" i="1">
                            <a:latin typeface="Cambria Math" panose="02040503050406030204" pitchFamily="18" charset="0"/>
                          </a:rPr>
                          <m:t>0</m:t>
                        </m:r>
                      </m:sub>
                    </m:sSub>
                  </m:oMath>
                </a14:m>
                <a:r>
                  <a:rPr lang="en-US" altLang="ko-KR" sz="2800" dirty="0"/>
                  <a:t>) = </a:t>
                </a:r>
                <a14:m>
                  <m:oMath xmlns:m="http://schemas.openxmlformats.org/officeDocument/2006/math">
                    <m:f>
                      <m:fPr>
                        <m:ctrlPr>
                          <a:rPr lang="en-US" altLang="ko-KR" sz="2800" i="1" smtClean="0">
                            <a:latin typeface="Cambria Math" panose="02040503050406030204" pitchFamily="18" charset="0"/>
                          </a:rPr>
                        </m:ctrlPr>
                      </m:fPr>
                      <m:num>
                        <m:r>
                          <a:rPr lang="en-US" altLang="ko-KR" sz="2800" b="0" i="1" smtClean="0">
                            <a:latin typeface="Cambria Math" panose="02040503050406030204" pitchFamily="18" charset="0"/>
                          </a:rPr>
                          <m:t>1</m:t>
                        </m:r>
                      </m:num>
                      <m:den>
                        <m:r>
                          <a:rPr lang="en-US" altLang="ko-KR" sz="2800" b="0" i="1" smtClean="0">
                            <a:latin typeface="Cambria Math" panose="02040503050406030204" pitchFamily="18" charset="0"/>
                          </a:rPr>
                          <m:t>𝐾</m:t>
                        </m:r>
                      </m:den>
                    </m:f>
                    <m:nary>
                      <m:naryPr>
                        <m:chr m:val="∑"/>
                        <m:supHide m:val="on"/>
                        <m:ctrlPr>
                          <a:rPr lang="en-US" altLang="ko-KR" sz="2800" i="1" smtClean="0">
                            <a:latin typeface="Cambria Math" panose="02040503050406030204" pitchFamily="18" charset="0"/>
                          </a:rPr>
                        </m:ctrlPr>
                      </m:naryPr>
                      <m:sub>
                        <m:r>
                          <m:rPr>
                            <m:brk m:alnAt="23"/>
                          </m:rPr>
                          <a:rPr lang="en-US" altLang="ko-KR" sz="2800" i="1">
                            <a:latin typeface="Cambria Math" panose="02040503050406030204" pitchFamily="18" charset="0"/>
                          </a:rPr>
                          <m:t>𝑖</m:t>
                        </m:r>
                        <m:r>
                          <a:rPr lang="en-US" altLang="ko-KR" sz="2800" i="1">
                            <a:latin typeface="Cambria Math" panose="02040503050406030204" pitchFamily="18" charset="0"/>
                            <a:ea typeface="Cambria Math" panose="02040503050406030204" pitchFamily="18" charset="0"/>
                          </a:rPr>
                          <m:t>∈</m:t>
                        </m:r>
                        <m:sSub>
                          <m:sSubPr>
                            <m:ctrlPr>
                              <a:rPr lang="en-US" altLang="ko-KR" sz="2800" i="1">
                                <a:latin typeface="Cambria Math" panose="02040503050406030204" pitchFamily="18" charset="0"/>
                                <a:ea typeface="Cambria Math" panose="02040503050406030204" pitchFamily="18" charset="0"/>
                              </a:rPr>
                            </m:ctrlPr>
                          </m:sSubPr>
                          <m:e>
                            <m:r>
                              <m:rPr>
                                <m:brk m:alnAt="23"/>
                              </m:rPr>
                              <a:rPr lang="en-US" altLang="ko-KR" sz="2800" i="1">
                                <a:latin typeface="Cambria Math" panose="02040503050406030204" pitchFamily="18" charset="0"/>
                                <a:ea typeface="Cambria Math" panose="02040503050406030204" pitchFamily="18" charset="0"/>
                              </a:rPr>
                              <m:t>ℵ</m:t>
                            </m:r>
                          </m:e>
                          <m:sub>
                            <m:r>
                              <a:rPr lang="en-US" altLang="ko-KR" sz="2800" i="1">
                                <a:latin typeface="Cambria Math" panose="02040503050406030204" pitchFamily="18" charset="0"/>
                                <a:ea typeface="Cambria Math" panose="02040503050406030204" pitchFamily="18" charset="0"/>
                              </a:rPr>
                              <m:t>0</m:t>
                            </m:r>
                          </m:sub>
                        </m:sSub>
                      </m:sub>
                      <m:sup/>
                      <m:e>
                        <m:r>
                          <a:rPr lang="en-US" altLang="ko-KR" sz="2800" b="0" i="1" smtClean="0">
                            <a:latin typeface="Cambria Math" panose="02040503050406030204" pitchFamily="18" charset="0"/>
                          </a:rPr>
                          <m:t>𝐼</m:t>
                        </m:r>
                        <m:r>
                          <a:rPr lang="en-US" altLang="ko-KR" sz="2800" b="0" i="1" smtClean="0">
                            <a:latin typeface="Cambria Math" panose="02040503050406030204" pitchFamily="18" charset="0"/>
                          </a:rPr>
                          <m:t>(</m:t>
                        </m:r>
                        <m:sSub>
                          <m:sSubPr>
                            <m:ctrlPr>
                              <a:rPr lang="en-US" altLang="ko-KR" sz="2800" b="0" i="1" smtClean="0">
                                <a:latin typeface="Cambria Math" panose="02040503050406030204" pitchFamily="18" charset="0"/>
                              </a:rPr>
                            </m:ctrlPr>
                          </m:sSubPr>
                          <m:e>
                            <m:r>
                              <a:rPr lang="en-US" altLang="ko-KR" sz="2800" b="0" i="1" smtClean="0">
                                <a:latin typeface="Cambria Math" panose="02040503050406030204" pitchFamily="18" charset="0"/>
                              </a:rPr>
                              <m:t>𝑦</m:t>
                            </m:r>
                          </m:e>
                          <m:sub>
                            <m:r>
                              <a:rPr lang="en-US" altLang="ko-KR" sz="2800" b="0" i="1" smtClean="0">
                                <a:latin typeface="Cambria Math" panose="02040503050406030204" pitchFamily="18" charset="0"/>
                              </a:rPr>
                              <m:t>𝑖</m:t>
                            </m:r>
                          </m:sub>
                        </m:sSub>
                        <m:r>
                          <a:rPr lang="en-US" altLang="ko-KR" sz="2800" b="0" i="1" smtClean="0">
                            <a:latin typeface="Cambria Math" panose="02040503050406030204" pitchFamily="18" charset="0"/>
                          </a:rPr>
                          <m:t>=</m:t>
                        </m:r>
                        <m:r>
                          <a:rPr lang="en-US" altLang="ko-KR" sz="2800" b="0" i="1" smtClean="0">
                            <a:latin typeface="Cambria Math" panose="02040503050406030204" pitchFamily="18" charset="0"/>
                          </a:rPr>
                          <m:t>𝑗</m:t>
                        </m:r>
                        <m:r>
                          <a:rPr lang="en-US" altLang="ko-KR" sz="2800" b="0" i="1" smtClean="0">
                            <a:latin typeface="Cambria Math" panose="02040503050406030204" pitchFamily="18" charset="0"/>
                          </a:rPr>
                          <m:t>)</m:t>
                        </m:r>
                      </m:e>
                    </m:nary>
                  </m:oMath>
                </a14:m>
                <a:endParaRPr lang="en-US" altLang="ko-KR"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307726" y="5620864"/>
                <a:ext cx="6968357" cy="700705"/>
              </a:xfrm>
              <a:prstGeom prst="rect">
                <a:avLst/>
              </a:prstGeom>
              <a:blipFill rotWithShape="0">
                <a:blip r:embed="rId4"/>
                <a:stretch>
                  <a:fillRect l="-1837" b="-9565"/>
                </a:stretch>
              </a:blipFill>
            </p:spPr>
            <p:txBody>
              <a:bodyPr/>
              <a:lstStyle/>
              <a:p>
                <a:r>
                  <a:rPr lang="ko-KR" altLang="en-US">
                    <a:noFill/>
                  </a:rPr>
                  <a:t> </a:t>
                </a:r>
              </a:p>
            </p:txBody>
          </p:sp>
        </mc:Fallback>
      </mc:AlternateContent>
      <p:sp>
        <p:nvSpPr>
          <p:cNvPr id="13" name="TextBox 12"/>
          <p:cNvSpPr txBox="1"/>
          <p:nvPr/>
        </p:nvSpPr>
        <p:spPr>
          <a:xfrm>
            <a:off x="1376848" y="5709606"/>
            <a:ext cx="4099041" cy="523220"/>
          </a:xfrm>
          <a:prstGeom prst="rect">
            <a:avLst/>
          </a:prstGeom>
          <a:noFill/>
        </p:spPr>
        <p:txBody>
          <a:bodyPr wrap="square" rtlCol="0">
            <a:spAutoFit/>
          </a:bodyPr>
          <a:lstStyle/>
          <a:p>
            <a:r>
              <a:rPr lang="en-US" altLang="ko-KR" sz="2800" dirty="0"/>
              <a:t>Conditional Probability:</a:t>
            </a:r>
            <a:endParaRPr lang="ko-KR" altLang="en-US" sz="2800" dirty="0"/>
          </a:p>
        </p:txBody>
      </p:sp>
      <mc:AlternateContent xmlns:mc="http://schemas.openxmlformats.org/markup-compatibility/2006" xmlns:a14="http://schemas.microsoft.com/office/drawing/2010/main">
        <mc:Choice Requires="a14">
          <p:sp>
            <p:nvSpPr>
              <p:cNvPr id="14" name="TextBox 13"/>
              <p:cNvSpPr txBox="1"/>
              <p:nvPr/>
            </p:nvSpPr>
            <p:spPr>
              <a:xfrm>
                <a:off x="1351012" y="3473749"/>
                <a:ext cx="9099273" cy="461665"/>
              </a:xfrm>
              <a:prstGeom prst="rect">
                <a:avLst/>
              </a:prstGeom>
              <a:noFill/>
            </p:spPr>
            <p:txBody>
              <a:bodyPr wrap="square" rtlCol="0">
                <a:spAutoFit/>
              </a:bodyPr>
              <a:lstStyle/>
              <a:p>
                <a14:m>
                  <m:oMath xmlns:m="http://schemas.openxmlformats.org/officeDocument/2006/math">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𝑥</m:t>
                        </m:r>
                      </m:e>
                      <m:sub>
                        <m:r>
                          <a:rPr lang="en-US" altLang="ko-KR" sz="2400" i="1">
                            <a:latin typeface="Cambria Math" panose="02040503050406030204" pitchFamily="18" charset="0"/>
                          </a:rPr>
                          <m:t>0</m:t>
                        </m:r>
                      </m:sub>
                    </m:sSub>
                  </m:oMath>
                </a14:m>
                <a:r>
                  <a:rPr lang="ko-KR" altLang="en-US" sz="2400" dirty="0"/>
                  <a:t>가 주어져 있을 때 위 조건부 확률이 최대가 되게 하는 </a:t>
                </a:r>
                <a:r>
                  <a:rPr lang="en-US" altLang="ko-KR" sz="2400" dirty="0"/>
                  <a:t>j</a:t>
                </a:r>
                <a:r>
                  <a:rPr lang="ko-KR" altLang="en-US" sz="2400" dirty="0"/>
                  <a:t>로 분류</a:t>
                </a:r>
                <a:endParaRPr lang="en-US" altLang="ko-KR"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351012" y="3473749"/>
                <a:ext cx="9099273" cy="461665"/>
              </a:xfrm>
              <a:prstGeom prst="rect">
                <a:avLst/>
              </a:prstGeom>
              <a:blipFill rotWithShape="0">
                <a:blip r:embed="rId5"/>
                <a:stretch>
                  <a:fillRect t="-10526" r="-603" b="-289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4458975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95573" y="181090"/>
            <a:ext cx="6089219" cy="1015663"/>
          </a:xfrm>
          <a:prstGeom prst="rect">
            <a:avLst/>
          </a:prstGeom>
          <a:noFill/>
        </p:spPr>
        <p:txBody>
          <a:bodyPr wrap="square" rtlCol="0">
            <a:spAutoFit/>
          </a:bodyPr>
          <a:lstStyle/>
          <a:p>
            <a:pPr algn="r"/>
            <a:r>
              <a:rPr lang="en-US" altLang="ko-KR" sz="6000" spc="-150" dirty="0">
                <a:ln w="3175">
                  <a:solidFill>
                    <a:schemeClr val="bg1">
                      <a:alpha val="0"/>
                    </a:schemeClr>
                  </a:solidFill>
                  <a:miter lim="800000"/>
                </a:ln>
                <a:solidFill>
                  <a:srgbClr val="20439D"/>
                </a:solidFill>
                <a:latin typeface="+mj-lt"/>
                <a:ea typeface="나눔고딕 ExtraBold" panose="020D0904000000000000" pitchFamily="50" charset="-127"/>
              </a:rPr>
              <a:t>Classification</a:t>
            </a:r>
            <a:endParaRPr lang="ko-KR" altLang="en-US" sz="6600" spc="-150" dirty="0">
              <a:ln w="3175">
                <a:solidFill>
                  <a:schemeClr val="bg1">
                    <a:alpha val="0"/>
                  </a:schemeClr>
                </a:solidFill>
                <a:miter lim="800000"/>
              </a:ln>
              <a:solidFill>
                <a:srgbClr val="20439D"/>
              </a:solidFill>
              <a:latin typeface="+mj-lt"/>
              <a:ea typeface="나눔고딕 ExtraBold" panose="020D0904000000000000" pitchFamily="50" charset="-127"/>
            </a:endParaRPr>
          </a:p>
        </p:txBody>
      </p:sp>
      <p:sp>
        <p:nvSpPr>
          <p:cNvPr id="27" name="직사각형 26"/>
          <p:cNvSpPr/>
          <p:nvPr/>
        </p:nvSpPr>
        <p:spPr>
          <a:xfrm>
            <a:off x="0" y="1124164"/>
            <a:ext cx="5903979" cy="45719"/>
          </a:xfrm>
          <a:prstGeom prst="rect">
            <a:avLst/>
          </a:prstGeom>
          <a:solidFill>
            <a:srgbClr val="AB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p:cNvSpPr txBox="1"/>
          <p:nvPr/>
        </p:nvSpPr>
        <p:spPr>
          <a:xfrm>
            <a:off x="1666821" y="1508365"/>
            <a:ext cx="8653648" cy="461665"/>
          </a:xfrm>
          <a:prstGeom prst="rect">
            <a:avLst/>
          </a:prstGeom>
          <a:noFill/>
        </p:spPr>
        <p:txBody>
          <a:bodyPr wrap="square" rtlCol="0">
            <a:spAutoFit/>
          </a:bodyPr>
          <a:lstStyle/>
          <a:p>
            <a:r>
              <a:rPr lang="en-US" altLang="ko-KR" sz="2400" b="1" dirty="0">
                <a:ln>
                  <a:solidFill>
                    <a:schemeClr val="accent1">
                      <a:alpha val="0"/>
                    </a:schemeClr>
                  </a:solidFill>
                </a:ln>
                <a:solidFill>
                  <a:srgbClr val="2C2B2B"/>
                </a:solidFill>
                <a:latin typeface="나눔고딕" panose="020D0604000000000000" pitchFamily="50" charset="-127"/>
                <a:ea typeface="나눔고딕" panose="020D0604000000000000" pitchFamily="50" charset="-127"/>
              </a:rPr>
              <a:t>Overview of Classification</a:t>
            </a:r>
            <a:endParaRPr lang="ko-KR" altLang="en-US" sz="2400" b="1" dirty="0">
              <a:ln>
                <a:solidFill>
                  <a:schemeClr val="accent1">
                    <a:alpha val="0"/>
                  </a:schemeClr>
                </a:solidFill>
              </a:ln>
              <a:solidFill>
                <a:srgbClr val="2C2B2B"/>
              </a:solidFill>
              <a:latin typeface="나눔고딕" panose="020D0604000000000000" pitchFamily="50" charset="-127"/>
              <a:ea typeface="나눔고딕" panose="020D0604000000000000" pitchFamily="50" charset="-127"/>
            </a:endParaRPr>
          </a:p>
        </p:txBody>
      </p:sp>
      <p:grpSp>
        <p:nvGrpSpPr>
          <p:cNvPr id="3" name="그룹 2"/>
          <p:cNvGrpSpPr/>
          <p:nvPr/>
        </p:nvGrpSpPr>
        <p:grpSpPr>
          <a:xfrm>
            <a:off x="1487485" y="2253763"/>
            <a:ext cx="7242425" cy="461665"/>
            <a:chOff x="6815809" y="2569636"/>
            <a:chExt cx="4596383" cy="461665"/>
          </a:xfrm>
        </p:grpSpPr>
        <p:sp>
          <p:nvSpPr>
            <p:cNvPr id="12" name="TextBox 11"/>
            <p:cNvSpPr txBox="1"/>
            <p:nvPr/>
          </p:nvSpPr>
          <p:spPr>
            <a:xfrm>
              <a:off x="6937677" y="2569636"/>
              <a:ext cx="4474515" cy="461665"/>
            </a:xfrm>
            <a:prstGeom prst="rect">
              <a:avLst/>
            </a:prstGeom>
            <a:noFill/>
          </p:spPr>
          <p:txBody>
            <a:bodyPr wrap="square" rtlCol="0">
              <a:spAutoFit/>
            </a:bodyPr>
            <a:lstStyle/>
            <a:p>
              <a:r>
                <a:rPr lang="en-US" altLang="ko-KR" sz="2400" b="1" dirty="0">
                  <a:ln>
                    <a:solidFill>
                      <a:schemeClr val="accent1">
                        <a:alpha val="0"/>
                      </a:schemeClr>
                    </a:solidFill>
                  </a:ln>
                  <a:solidFill>
                    <a:srgbClr val="2C2B2B"/>
                  </a:solidFill>
                  <a:latin typeface="나눔고딕" panose="020D0604000000000000" pitchFamily="50" charset="-127"/>
                  <a:ea typeface="나눔고딕" panose="020D0604000000000000" pitchFamily="50" charset="-127"/>
                </a:rPr>
                <a:t>Why not Linear Regression</a:t>
              </a:r>
              <a:endParaRPr lang="ko-KR" altLang="en-US" sz="2400" b="1" dirty="0">
                <a:ln>
                  <a:solidFill>
                    <a:schemeClr val="accent1">
                      <a:alpha val="0"/>
                    </a:schemeClr>
                  </a:solidFill>
                </a:ln>
                <a:solidFill>
                  <a:srgbClr val="2C2B2B"/>
                </a:solidFill>
                <a:latin typeface="나눔고딕" panose="020D0604000000000000" pitchFamily="50" charset="-127"/>
                <a:ea typeface="나눔고딕" panose="020D0604000000000000" pitchFamily="50" charset="-127"/>
              </a:endParaRPr>
            </a:p>
          </p:txBody>
        </p:sp>
        <p:pic>
          <p:nvPicPr>
            <p:cNvPr id="29" name="Picture 4" descr="G:\01_Design\01_프레젠테이션\00_프리06\201610_03 베네_LG화학\PSD\img\img21.png"/>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rot="10800000" flipH="1">
              <a:off x="6815809" y="2702021"/>
              <a:ext cx="99243" cy="215380"/>
            </a:xfrm>
            <a:prstGeom prst="rect">
              <a:avLst/>
            </a:prstGeom>
            <a:noFill/>
          </p:spPr>
        </p:pic>
      </p:grpSp>
      <p:grpSp>
        <p:nvGrpSpPr>
          <p:cNvPr id="4" name="그룹 3"/>
          <p:cNvGrpSpPr/>
          <p:nvPr/>
        </p:nvGrpSpPr>
        <p:grpSpPr>
          <a:xfrm>
            <a:off x="1511829" y="2999161"/>
            <a:ext cx="8808640" cy="461665"/>
            <a:chOff x="6840151" y="3288827"/>
            <a:chExt cx="8808639" cy="461665"/>
          </a:xfrm>
        </p:grpSpPr>
        <p:sp>
          <p:nvSpPr>
            <p:cNvPr id="13" name="TextBox 12"/>
            <p:cNvSpPr txBox="1"/>
            <p:nvPr/>
          </p:nvSpPr>
          <p:spPr>
            <a:xfrm>
              <a:off x="7033125" y="3288827"/>
              <a:ext cx="8615665" cy="461665"/>
            </a:xfrm>
            <a:prstGeom prst="rect">
              <a:avLst/>
            </a:prstGeom>
            <a:noFill/>
          </p:spPr>
          <p:txBody>
            <a:bodyPr wrap="square" rtlCol="0">
              <a:spAutoFit/>
            </a:bodyPr>
            <a:lstStyle/>
            <a:p>
              <a:r>
                <a:rPr lang="en-US" altLang="ko-KR" sz="2400" b="1" dirty="0">
                  <a:ln>
                    <a:solidFill>
                      <a:schemeClr val="accent1">
                        <a:alpha val="0"/>
                      </a:schemeClr>
                    </a:solidFill>
                  </a:ln>
                  <a:solidFill>
                    <a:srgbClr val="2C2B2B"/>
                  </a:solidFill>
                  <a:latin typeface="나눔고딕" panose="020D0604000000000000" pitchFamily="50" charset="-127"/>
                  <a:ea typeface="나눔고딕" panose="020D0604000000000000" pitchFamily="50" charset="-127"/>
                </a:rPr>
                <a:t>Logistic Regression</a:t>
              </a:r>
              <a:endParaRPr lang="ko-KR" altLang="en-US" sz="2400" b="1" dirty="0">
                <a:ln>
                  <a:solidFill>
                    <a:schemeClr val="accent1">
                      <a:alpha val="0"/>
                    </a:schemeClr>
                  </a:solidFill>
                </a:ln>
                <a:solidFill>
                  <a:srgbClr val="2C2B2B"/>
                </a:solidFill>
                <a:latin typeface="나눔고딕" panose="020D0604000000000000" pitchFamily="50" charset="-127"/>
                <a:ea typeface="나눔고딕" panose="020D0604000000000000" pitchFamily="50" charset="-127"/>
              </a:endParaRPr>
            </a:p>
          </p:txBody>
        </p:sp>
        <p:pic>
          <p:nvPicPr>
            <p:cNvPr id="30" name="Picture 4" descr="G:\01_Design\01_프레젠테이션\00_프리06\201610_03 베네_LG화학\PSD\img\img21.png"/>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rot="10800000" flipH="1">
              <a:off x="6840151" y="3421209"/>
              <a:ext cx="167680" cy="210104"/>
            </a:xfrm>
            <a:prstGeom prst="rect">
              <a:avLst/>
            </a:prstGeom>
            <a:noFill/>
          </p:spPr>
        </p:pic>
      </p:grpSp>
      <p:grpSp>
        <p:nvGrpSpPr>
          <p:cNvPr id="14" name="그룹 13"/>
          <p:cNvGrpSpPr/>
          <p:nvPr/>
        </p:nvGrpSpPr>
        <p:grpSpPr>
          <a:xfrm>
            <a:off x="1518003" y="3744559"/>
            <a:ext cx="6690232" cy="461665"/>
            <a:chOff x="6846327" y="3288827"/>
            <a:chExt cx="6690231" cy="461665"/>
          </a:xfrm>
        </p:grpSpPr>
        <p:sp>
          <p:nvSpPr>
            <p:cNvPr id="15" name="TextBox 14"/>
            <p:cNvSpPr txBox="1"/>
            <p:nvPr/>
          </p:nvSpPr>
          <p:spPr>
            <a:xfrm>
              <a:off x="7033126" y="3288827"/>
              <a:ext cx="6503432" cy="461665"/>
            </a:xfrm>
            <a:prstGeom prst="rect">
              <a:avLst/>
            </a:prstGeom>
            <a:noFill/>
          </p:spPr>
          <p:txBody>
            <a:bodyPr wrap="square" rtlCol="0">
              <a:spAutoFit/>
            </a:bodyPr>
            <a:lstStyle/>
            <a:p>
              <a:r>
                <a:rPr lang="en-US" altLang="ko-KR" sz="2400" b="1" dirty="0">
                  <a:ln>
                    <a:solidFill>
                      <a:schemeClr val="accent1">
                        <a:alpha val="0"/>
                      </a:schemeClr>
                    </a:solidFill>
                  </a:ln>
                  <a:solidFill>
                    <a:srgbClr val="2C2B2B"/>
                  </a:solidFill>
                  <a:latin typeface="나눔고딕" panose="020D0604000000000000" pitchFamily="50" charset="-127"/>
                  <a:ea typeface="나눔고딕" panose="020D0604000000000000" pitchFamily="50" charset="-127"/>
                </a:rPr>
                <a:t>Li</a:t>
              </a:r>
              <a:r>
                <a:rPr lang="en-US" altLang="zh-CN" sz="2400" b="1" dirty="0">
                  <a:ln>
                    <a:solidFill>
                      <a:schemeClr val="accent1">
                        <a:alpha val="0"/>
                      </a:schemeClr>
                    </a:solidFill>
                  </a:ln>
                  <a:solidFill>
                    <a:srgbClr val="2C2B2B"/>
                  </a:solidFill>
                  <a:latin typeface="나눔고딕" panose="020D0604000000000000" pitchFamily="50" charset="-127"/>
                  <a:ea typeface="나눔고딕" panose="020D0604000000000000" pitchFamily="50" charset="-127"/>
                </a:rPr>
                <a:t>near Discriminant Analysis</a:t>
              </a:r>
              <a:endParaRPr lang="ko-KR" altLang="en-US" sz="2400" b="1" dirty="0">
                <a:ln>
                  <a:solidFill>
                    <a:schemeClr val="accent1">
                      <a:alpha val="0"/>
                    </a:schemeClr>
                  </a:solidFill>
                </a:ln>
                <a:solidFill>
                  <a:srgbClr val="2C2B2B"/>
                </a:solidFill>
                <a:latin typeface="나눔고딕" panose="020D0604000000000000" pitchFamily="50" charset="-127"/>
                <a:ea typeface="나눔고딕" panose="020D0604000000000000" pitchFamily="50" charset="-127"/>
              </a:endParaRPr>
            </a:p>
          </p:txBody>
        </p:sp>
        <p:pic>
          <p:nvPicPr>
            <p:cNvPr id="18" name="Picture 4" descr="G:\01_Design\01_프레젠테이션\00_프리06\201610_03 베네_LG화학\PSD\img\img21.png"/>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rot="10800000" flipH="1">
              <a:off x="6846327" y="3421208"/>
              <a:ext cx="161507" cy="184972"/>
            </a:xfrm>
            <a:prstGeom prst="rect">
              <a:avLst/>
            </a:prstGeom>
            <a:noFill/>
          </p:spPr>
        </p:pic>
      </p:grpSp>
      <p:sp>
        <p:nvSpPr>
          <p:cNvPr id="20" name="TextBox 19"/>
          <p:cNvSpPr txBox="1"/>
          <p:nvPr/>
        </p:nvSpPr>
        <p:spPr>
          <a:xfrm>
            <a:off x="1704803" y="4407496"/>
            <a:ext cx="9095720" cy="461665"/>
          </a:xfrm>
          <a:prstGeom prst="rect">
            <a:avLst/>
          </a:prstGeom>
          <a:noFill/>
        </p:spPr>
        <p:txBody>
          <a:bodyPr wrap="square" rtlCol="0">
            <a:spAutoFit/>
          </a:bodyPr>
          <a:lstStyle/>
          <a:p>
            <a:r>
              <a:rPr lang="en-US" altLang="zh-CN" sz="2400" b="1" dirty="0">
                <a:ln>
                  <a:solidFill>
                    <a:schemeClr val="accent1">
                      <a:alpha val="0"/>
                    </a:schemeClr>
                  </a:solidFill>
                </a:ln>
                <a:solidFill>
                  <a:srgbClr val="2C2B2B"/>
                </a:solidFill>
                <a:latin typeface="나눔고딕" panose="020D0604000000000000" pitchFamily="50" charset="-127"/>
                <a:ea typeface="나눔고딕" panose="020D0604000000000000" pitchFamily="50" charset="-127"/>
              </a:rPr>
              <a:t>Comparison of Classification Methods</a:t>
            </a:r>
          </a:p>
        </p:txBody>
      </p:sp>
      <p:pic>
        <p:nvPicPr>
          <p:cNvPr id="22" name="Picture 4" descr="G:\01_Design\01_프레젠테이션\00_프리06\201610_03 베네_LG화학\PSD\img\img21.png"/>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flipV="1">
            <a:off x="1487489" y="1648876"/>
            <a:ext cx="156372" cy="231091"/>
          </a:xfrm>
          <a:prstGeom prst="rect">
            <a:avLst/>
          </a:prstGeom>
          <a:noFill/>
        </p:spPr>
      </p:pic>
      <p:pic>
        <p:nvPicPr>
          <p:cNvPr id="24" name="Picture 4" descr="G:\01_Design\01_프레젠테이션\00_프리06\201610_03 베네_LG화학\PSD\img\img21.png"/>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flipV="1">
            <a:off x="1487487" y="4522782"/>
            <a:ext cx="156372" cy="231091"/>
          </a:xfrm>
          <a:prstGeom prst="rect">
            <a:avLst/>
          </a:prstGeom>
          <a:noFill/>
        </p:spPr>
      </p:pic>
    </p:spTree>
    <p:extLst>
      <p:ext uri="{BB962C8B-B14F-4D97-AF65-F5344CB8AC3E}">
        <p14:creationId xmlns:p14="http://schemas.microsoft.com/office/powerpoint/2010/main" val="4174867092"/>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228600" y="404665"/>
            <a:ext cx="11734800" cy="584775"/>
          </a:xfrm>
          <a:prstGeom prst="rect">
            <a:avLst/>
          </a:prstGeom>
          <a:noFill/>
        </p:spPr>
        <p:txBody>
          <a:bodyPr wrap="square" rtlCol="0">
            <a:spAutoFit/>
          </a:bodyPr>
          <a:lstStyle/>
          <a:p>
            <a:r>
              <a:rPr lang="en-US" altLang="zh-CN" sz="32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rPr>
              <a:t>Overview of Classification</a:t>
            </a:r>
            <a:endParaRPr lang="en-US" altLang="ko-KR" sz="32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endParaRPr>
          </a:p>
        </p:txBody>
      </p:sp>
      <p:sp>
        <p:nvSpPr>
          <p:cNvPr id="29" name="직사각형 28"/>
          <p:cNvSpPr/>
          <p:nvPr/>
        </p:nvSpPr>
        <p:spPr>
          <a:xfrm>
            <a:off x="0" y="1196753"/>
            <a:ext cx="8784299" cy="45719"/>
          </a:xfrm>
          <a:prstGeom prst="rect">
            <a:avLst/>
          </a:prstGeom>
          <a:solidFill>
            <a:srgbClr val="AB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11424" y="2060849"/>
            <a:ext cx="9340749"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6356305"/>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직사각형 28"/>
          <p:cNvSpPr/>
          <p:nvPr/>
        </p:nvSpPr>
        <p:spPr>
          <a:xfrm>
            <a:off x="0" y="1196753"/>
            <a:ext cx="8784299" cy="45719"/>
          </a:xfrm>
          <a:prstGeom prst="rect">
            <a:avLst/>
          </a:prstGeom>
          <a:solidFill>
            <a:srgbClr val="AB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 name="TextBox 6"/>
          <p:cNvSpPr txBox="1"/>
          <p:nvPr/>
        </p:nvSpPr>
        <p:spPr>
          <a:xfrm>
            <a:off x="228600" y="404665"/>
            <a:ext cx="11734800" cy="584775"/>
          </a:xfrm>
          <a:prstGeom prst="rect">
            <a:avLst/>
          </a:prstGeom>
          <a:noFill/>
        </p:spPr>
        <p:txBody>
          <a:bodyPr wrap="square" rtlCol="0">
            <a:spAutoFit/>
          </a:bodyPr>
          <a:lstStyle/>
          <a:p>
            <a:r>
              <a:rPr lang="en-US" altLang="ko-KR" sz="32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rPr>
              <a:t>Why not Linear Regression</a:t>
            </a:r>
          </a:p>
        </p:txBody>
      </p:sp>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642408" y="1916833"/>
            <a:ext cx="9985109" cy="2489701"/>
          </a:xfrm>
          <a:prstGeom prst="rect">
            <a:avLst/>
          </a:prstGeom>
        </p:spPr>
      </p:pic>
    </p:spTree>
    <p:extLst>
      <p:ext uri="{BB962C8B-B14F-4D97-AF65-F5344CB8AC3E}">
        <p14:creationId xmlns:p14="http://schemas.microsoft.com/office/powerpoint/2010/main" val="370049719"/>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782911" y="4437113"/>
            <a:ext cx="7809367" cy="972253"/>
          </a:xfrm>
          <a:prstGeom prst="rect">
            <a:avLst/>
          </a:prstGeom>
        </p:spPr>
      </p:pic>
      <p:sp>
        <p:nvSpPr>
          <p:cNvPr id="54" name="TextBox 53"/>
          <p:cNvSpPr txBox="1"/>
          <p:nvPr/>
        </p:nvSpPr>
        <p:spPr>
          <a:xfrm>
            <a:off x="228600" y="395954"/>
            <a:ext cx="11734800" cy="584775"/>
          </a:xfrm>
          <a:prstGeom prst="rect">
            <a:avLst/>
          </a:prstGeom>
          <a:noFill/>
        </p:spPr>
        <p:txBody>
          <a:bodyPr wrap="square" rtlCol="0">
            <a:spAutoFit/>
          </a:bodyPr>
          <a:lstStyle/>
          <a:p>
            <a:r>
              <a:rPr lang="en-US" altLang="ko-KR" sz="32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rPr>
              <a:t>Logistic Regression</a:t>
            </a:r>
          </a:p>
        </p:txBody>
      </p:sp>
      <p:sp>
        <p:nvSpPr>
          <p:cNvPr id="29" name="직사각형 28"/>
          <p:cNvSpPr/>
          <p:nvPr/>
        </p:nvSpPr>
        <p:spPr>
          <a:xfrm>
            <a:off x="0" y="1196753"/>
            <a:ext cx="8784299" cy="45719"/>
          </a:xfrm>
          <a:prstGeom prst="rect">
            <a:avLst/>
          </a:prstGeom>
          <a:solidFill>
            <a:srgbClr val="AB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 name="TextBox 3"/>
          <p:cNvSpPr txBox="1"/>
          <p:nvPr/>
        </p:nvSpPr>
        <p:spPr>
          <a:xfrm>
            <a:off x="623392" y="1196752"/>
            <a:ext cx="10369152" cy="369332"/>
          </a:xfrm>
          <a:prstGeom prst="rect">
            <a:avLst/>
          </a:prstGeom>
          <a:noFill/>
        </p:spPr>
        <p:txBody>
          <a:bodyPr wrap="square" rtlCol="0">
            <a:spAutoFit/>
          </a:bodyPr>
          <a:lstStyle/>
          <a:p>
            <a:r>
              <a:rPr lang="en-US" altLang="zh-CN" dirty="0" err="1"/>
              <a:t>Pr</a:t>
            </a:r>
            <a:r>
              <a:rPr lang="en-US" altLang="zh-CN" dirty="0"/>
              <a:t>(default = </a:t>
            </a:r>
            <a:r>
              <a:rPr lang="en-US" altLang="zh-CN" dirty="0" err="1"/>
              <a:t>yes|balance</a:t>
            </a:r>
            <a:r>
              <a:rPr lang="en-US" altLang="zh-CN" dirty="0"/>
              <a:t> = x) = p(x) </a:t>
            </a:r>
          </a:p>
        </p:txBody>
      </p:sp>
      <p:pic>
        <p:nvPicPr>
          <p:cNvPr id="6" name="图片 5"/>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815414" y="2327548"/>
            <a:ext cx="2771132" cy="576064"/>
          </a:xfrm>
          <a:prstGeom prst="rect">
            <a:avLst/>
          </a:prstGeom>
        </p:spPr>
      </p:pic>
      <p:pic>
        <p:nvPicPr>
          <p:cNvPr id="17" name="图片 16"/>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798919" y="3024535"/>
            <a:ext cx="3238500" cy="466725"/>
          </a:xfrm>
          <a:prstGeom prst="rect">
            <a:avLst/>
          </a:prstGeom>
        </p:spPr>
      </p:pic>
      <p:pic>
        <p:nvPicPr>
          <p:cNvPr id="18" name="图片 17"/>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815413" y="3717033"/>
            <a:ext cx="4947203" cy="568357"/>
          </a:xfrm>
          <a:prstGeom prst="rect">
            <a:avLst/>
          </a:prstGeom>
        </p:spPr>
      </p:pic>
    </p:spTree>
    <p:extLst>
      <p:ext uri="{BB962C8B-B14F-4D97-AF65-F5344CB8AC3E}">
        <p14:creationId xmlns:p14="http://schemas.microsoft.com/office/powerpoint/2010/main" val="256327892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50533" y="3933057"/>
            <a:ext cx="6889617" cy="1206557"/>
          </a:xfrm>
          <a:prstGeom prst="rect">
            <a:avLst/>
          </a:prstGeom>
        </p:spPr>
      </p:pic>
      <p:sp>
        <p:nvSpPr>
          <p:cNvPr id="54" name="TextBox 53"/>
          <p:cNvSpPr txBox="1"/>
          <p:nvPr/>
        </p:nvSpPr>
        <p:spPr>
          <a:xfrm>
            <a:off x="228600" y="395954"/>
            <a:ext cx="11734800" cy="584775"/>
          </a:xfrm>
          <a:prstGeom prst="rect">
            <a:avLst/>
          </a:prstGeom>
          <a:noFill/>
        </p:spPr>
        <p:txBody>
          <a:bodyPr wrap="square" rtlCol="0">
            <a:spAutoFit/>
          </a:bodyPr>
          <a:lstStyle/>
          <a:p>
            <a:r>
              <a:rPr lang="en-US" altLang="ko-KR" sz="32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rPr>
              <a:t>Logistic Regression</a:t>
            </a:r>
          </a:p>
        </p:txBody>
      </p:sp>
      <p:sp>
        <p:nvSpPr>
          <p:cNvPr id="29" name="직사각형 28"/>
          <p:cNvSpPr/>
          <p:nvPr/>
        </p:nvSpPr>
        <p:spPr>
          <a:xfrm>
            <a:off x="0" y="1196753"/>
            <a:ext cx="8784299" cy="45719"/>
          </a:xfrm>
          <a:prstGeom prst="rect">
            <a:avLst/>
          </a:prstGeom>
          <a:solidFill>
            <a:srgbClr val="AB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9" name="图片 8"/>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23393" y="3030092"/>
            <a:ext cx="4838700" cy="542925"/>
          </a:xfrm>
          <a:prstGeom prst="rect">
            <a:avLst/>
          </a:prstGeom>
        </p:spPr>
      </p:pic>
      <p:pic>
        <p:nvPicPr>
          <p:cNvPr id="11" name="图片 10"/>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527382" y="2060848"/>
            <a:ext cx="3837319" cy="605333"/>
          </a:xfrm>
          <a:prstGeom prst="rect">
            <a:avLst/>
          </a:prstGeom>
        </p:spPr>
      </p:pic>
    </p:spTree>
    <p:extLst>
      <p:ext uri="{BB962C8B-B14F-4D97-AF65-F5344CB8AC3E}">
        <p14:creationId xmlns:p14="http://schemas.microsoft.com/office/powerpoint/2010/main" val="2826975899"/>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623393" y="3284985"/>
            <a:ext cx="4585439" cy="514349"/>
          </a:xfrm>
          <a:prstGeom prst="rect">
            <a:avLst/>
          </a:prstGeom>
        </p:spPr>
      </p:pic>
      <p:sp>
        <p:nvSpPr>
          <p:cNvPr id="54" name="TextBox 53"/>
          <p:cNvSpPr txBox="1"/>
          <p:nvPr/>
        </p:nvSpPr>
        <p:spPr>
          <a:xfrm>
            <a:off x="228600" y="404665"/>
            <a:ext cx="11734800" cy="584775"/>
          </a:xfrm>
          <a:prstGeom prst="rect">
            <a:avLst/>
          </a:prstGeom>
          <a:noFill/>
        </p:spPr>
        <p:txBody>
          <a:bodyPr wrap="square" rtlCol="0">
            <a:spAutoFit/>
          </a:bodyPr>
          <a:lstStyle/>
          <a:p>
            <a:r>
              <a:rPr lang="en-US" altLang="ko-KR" sz="32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rPr>
              <a:t>Linear Discriminant Analysis</a:t>
            </a:r>
            <a:endParaRPr lang="en-US" altLang="ko-KR" sz="16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endParaRPr>
          </a:p>
        </p:txBody>
      </p:sp>
      <p:sp>
        <p:nvSpPr>
          <p:cNvPr id="29" name="직사각형 28"/>
          <p:cNvSpPr/>
          <p:nvPr/>
        </p:nvSpPr>
        <p:spPr>
          <a:xfrm>
            <a:off x="0" y="1196753"/>
            <a:ext cx="8784299" cy="45719"/>
          </a:xfrm>
          <a:prstGeom prst="rect">
            <a:avLst/>
          </a:prstGeom>
          <a:solidFill>
            <a:srgbClr val="AB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4" name="图片 3"/>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719402" y="2060848"/>
            <a:ext cx="4512503" cy="628854"/>
          </a:xfrm>
          <a:prstGeom prst="rect">
            <a:avLst/>
          </a:prstGeom>
        </p:spPr>
      </p:pic>
      <p:pic>
        <p:nvPicPr>
          <p:cNvPr id="7" name="图片 6"/>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719404" y="4077072"/>
            <a:ext cx="4995929" cy="700087"/>
          </a:xfrm>
          <a:prstGeom prst="rect">
            <a:avLst/>
          </a:prstGeom>
        </p:spPr>
      </p:pic>
      <p:pic>
        <p:nvPicPr>
          <p:cNvPr id="8" name="图片 7"/>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815413" y="5301209"/>
            <a:ext cx="3633232" cy="530959"/>
          </a:xfrm>
          <a:prstGeom prst="rect">
            <a:avLst/>
          </a:prstGeom>
        </p:spPr>
      </p:pic>
    </p:spTree>
    <p:extLst>
      <p:ext uri="{BB962C8B-B14F-4D97-AF65-F5344CB8AC3E}">
        <p14:creationId xmlns:p14="http://schemas.microsoft.com/office/powerpoint/2010/main" val="973952768"/>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6290005" y="2996184"/>
            <a:ext cx="3262379" cy="576833"/>
          </a:xfrm>
          <a:prstGeom prst="rect">
            <a:avLst/>
          </a:prstGeom>
        </p:spPr>
      </p:pic>
      <p:sp>
        <p:nvSpPr>
          <p:cNvPr id="54" name="TextBox 53"/>
          <p:cNvSpPr txBox="1"/>
          <p:nvPr/>
        </p:nvSpPr>
        <p:spPr>
          <a:xfrm>
            <a:off x="228600" y="404665"/>
            <a:ext cx="11734800" cy="584775"/>
          </a:xfrm>
          <a:prstGeom prst="rect">
            <a:avLst/>
          </a:prstGeom>
          <a:noFill/>
        </p:spPr>
        <p:txBody>
          <a:bodyPr wrap="square" rtlCol="0">
            <a:spAutoFit/>
          </a:bodyPr>
          <a:lstStyle/>
          <a:p>
            <a:r>
              <a:rPr lang="en-US" altLang="ko-KR" sz="32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rPr>
              <a:t>Linear Discriminant Analysis</a:t>
            </a:r>
            <a:endParaRPr lang="en-US" altLang="ko-KR" sz="16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endParaRPr>
          </a:p>
        </p:txBody>
      </p:sp>
      <p:sp>
        <p:nvSpPr>
          <p:cNvPr id="29" name="직사각형 28"/>
          <p:cNvSpPr/>
          <p:nvPr/>
        </p:nvSpPr>
        <p:spPr>
          <a:xfrm>
            <a:off x="0" y="1196753"/>
            <a:ext cx="8784299" cy="45719"/>
          </a:xfrm>
          <a:prstGeom prst="rect">
            <a:avLst/>
          </a:prstGeom>
          <a:solidFill>
            <a:srgbClr val="AB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59330" y="2564905"/>
            <a:ext cx="4000500" cy="1266825"/>
          </a:xfrm>
          <a:prstGeom prst="rect">
            <a:avLst/>
          </a:prstGeom>
        </p:spPr>
      </p:pic>
      <p:cxnSp>
        <p:nvCxnSpPr>
          <p:cNvPr id="7" name="直接箭头连接符 6"/>
          <p:cNvCxnSpPr/>
          <p:nvPr/>
        </p:nvCxnSpPr>
        <p:spPr>
          <a:xfrm>
            <a:off x="5267739" y="3501008"/>
            <a:ext cx="4083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tretch>
            <a:fillRect/>
          </a:stretch>
        </p:blipFill>
        <p:spPr>
          <a:xfrm>
            <a:off x="487496" y="3933056"/>
            <a:ext cx="1576056" cy="329022"/>
          </a:xfrm>
          <a:prstGeom prst="rect">
            <a:avLst/>
          </a:prstGeom>
        </p:spPr>
      </p:pic>
      <p:pic>
        <p:nvPicPr>
          <p:cNvPr id="6" name="图片 5"/>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tretch>
            <a:fillRect/>
          </a:stretch>
        </p:blipFill>
        <p:spPr>
          <a:xfrm>
            <a:off x="6212616" y="3699294"/>
            <a:ext cx="4491897" cy="593803"/>
          </a:xfrm>
          <a:prstGeom prst="rect">
            <a:avLst/>
          </a:prstGeom>
        </p:spPr>
      </p:pic>
      <p:sp>
        <p:nvSpPr>
          <p:cNvPr id="11" name="弧形 10"/>
          <p:cNvSpPr/>
          <p:nvPr/>
        </p:nvSpPr>
        <p:spPr>
          <a:xfrm rot="13639341">
            <a:off x="373370" y="2417558"/>
            <a:ext cx="1905034" cy="227660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843492446"/>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228600" y="404665"/>
            <a:ext cx="11734800" cy="584775"/>
          </a:xfrm>
          <a:prstGeom prst="rect">
            <a:avLst/>
          </a:prstGeom>
          <a:noFill/>
        </p:spPr>
        <p:txBody>
          <a:bodyPr wrap="square" rtlCol="0">
            <a:spAutoFit/>
          </a:bodyPr>
          <a:lstStyle/>
          <a:p>
            <a:r>
              <a:rPr lang="en-US" altLang="ko-KR" sz="32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rPr>
              <a:t>Linear Discriminant Analysis in Higher Dimension</a:t>
            </a:r>
            <a:endParaRPr lang="en-US" altLang="ko-KR" sz="16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endParaRPr>
          </a:p>
        </p:txBody>
      </p:sp>
      <p:sp>
        <p:nvSpPr>
          <p:cNvPr id="29" name="직사각형 28"/>
          <p:cNvSpPr/>
          <p:nvPr/>
        </p:nvSpPr>
        <p:spPr>
          <a:xfrm>
            <a:off x="0" y="1196753"/>
            <a:ext cx="11568608" cy="45719"/>
          </a:xfrm>
          <a:prstGeom prst="rect">
            <a:avLst/>
          </a:prstGeom>
          <a:solidFill>
            <a:srgbClr val="AB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 name="TextBox 1"/>
          <p:cNvSpPr txBox="1"/>
          <p:nvPr/>
        </p:nvSpPr>
        <p:spPr>
          <a:xfrm>
            <a:off x="431371" y="1413346"/>
            <a:ext cx="11137237" cy="6463308"/>
          </a:xfrm>
          <a:prstGeom prst="rect">
            <a:avLst/>
          </a:prstGeom>
          <a:noFill/>
        </p:spPr>
        <p:txBody>
          <a:bodyPr wrap="square" rtlCol="0">
            <a:spAutoFit/>
          </a:bodyPr>
          <a:lstStyle/>
          <a:p>
            <a:pPr lvl="0"/>
            <a:r>
              <a:rPr lang="en-US" altLang="zh-CN" dirty="0"/>
              <a:t>X ∼ N(µ, </a:t>
            </a:r>
            <a:r>
              <a:rPr lang="el-GR" altLang="zh-CN" dirty="0"/>
              <a:t>Σ)</a:t>
            </a:r>
            <a:endParaRPr lang="en-US" altLang="zh-CN" dirty="0"/>
          </a:p>
          <a:p>
            <a:pPr lvl="0"/>
            <a:r>
              <a:rPr lang="en-US" altLang="zh-CN" dirty="0"/>
              <a:t>E(X) = µ </a:t>
            </a:r>
          </a:p>
          <a:p>
            <a:pPr lvl="0"/>
            <a:r>
              <a:rPr lang="en-US" altLang="zh-CN" dirty="0" err="1"/>
              <a:t>Cov</a:t>
            </a:r>
            <a:r>
              <a:rPr lang="en-US" altLang="zh-CN" dirty="0"/>
              <a:t>(X) = Σ</a:t>
            </a:r>
            <a:br>
              <a:rPr lang="el-GR" altLang="zh-CN" dirty="0"/>
            </a:br>
            <a:endParaRPr lang="en-US" altLang="zh-CN" u="sng" dirty="0">
              <a:solidFill>
                <a:srgbClr val="C0504D"/>
              </a:solidFill>
            </a:endParaRPr>
          </a:p>
          <a:p>
            <a:pPr lvl="0"/>
            <a:endParaRPr lang="en-US" altLang="zh-CN" dirty="0"/>
          </a:p>
          <a:p>
            <a:pPr lvl="0"/>
            <a:br>
              <a:rPr lang="en-US" altLang="zh-CN" dirty="0"/>
            </a:br>
            <a:endParaRPr lang="en-US" altLang="zh-CN" dirty="0"/>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lvl="0"/>
            <a:endParaRPr lang="en-US" altLang="zh-CN" u="sng" dirty="0">
              <a:solidFill>
                <a:srgbClr val="C0504D"/>
              </a:solidFill>
            </a:endParaRPr>
          </a:p>
          <a:p>
            <a:pPr lvl="0"/>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lvl="0"/>
            <a:endParaRPr lang="en-US" altLang="zh-CN" u="sng" dirty="0">
              <a:solidFill>
                <a:srgbClr val="C0504D"/>
              </a:solidFill>
            </a:endParaRPr>
          </a:p>
        </p:txBody>
      </p:sp>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431371" y="2515808"/>
            <a:ext cx="6048672" cy="481144"/>
          </a:xfrm>
          <a:prstGeom prst="rect">
            <a:avLst/>
          </a:prstGeom>
        </p:spPr>
      </p:pic>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672064" y="2502420"/>
            <a:ext cx="4856683" cy="471620"/>
          </a:xfrm>
          <a:prstGeom prst="rect">
            <a:avLst/>
          </a:prstGeom>
        </p:spPr>
      </p:pic>
    </p:spTree>
    <p:extLst>
      <p:ext uri="{BB962C8B-B14F-4D97-AF65-F5344CB8AC3E}">
        <p14:creationId xmlns:p14="http://schemas.microsoft.com/office/powerpoint/2010/main" val="226422363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228600" y="404665"/>
            <a:ext cx="11734800" cy="584775"/>
          </a:xfrm>
          <a:prstGeom prst="rect">
            <a:avLst/>
          </a:prstGeom>
          <a:noFill/>
        </p:spPr>
        <p:txBody>
          <a:bodyPr wrap="square" rtlCol="0">
            <a:spAutoFit/>
          </a:bodyPr>
          <a:lstStyle/>
          <a:p>
            <a:r>
              <a:rPr lang="en-US" altLang="ko-KR" sz="32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rPr>
              <a:t>Linear Discriminant Analysis</a:t>
            </a:r>
            <a:endParaRPr lang="en-US" altLang="ko-KR" sz="16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endParaRPr>
          </a:p>
        </p:txBody>
      </p:sp>
      <p:sp>
        <p:nvSpPr>
          <p:cNvPr id="29" name="직사각형 28"/>
          <p:cNvSpPr/>
          <p:nvPr/>
        </p:nvSpPr>
        <p:spPr>
          <a:xfrm>
            <a:off x="0" y="1196753"/>
            <a:ext cx="8784299" cy="45719"/>
          </a:xfrm>
          <a:prstGeom prst="rect">
            <a:avLst/>
          </a:prstGeom>
          <a:solidFill>
            <a:srgbClr val="AB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435" y="1700808"/>
            <a:ext cx="4933619" cy="3927326"/>
          </a:xfrm>
          <a:prstGeom prst="rect">
            <a:avLst/>
          </a:prstGeom>
        </p:spPr>
      </p:pic>
    </p:spTree>
    <p:extLst>
      <p:ext uri="{BB962C8B-B14F-4D97-AF65-F5344CB8AC3E}">
        <p14:creationId xmlns:p14="http://schemas.microsoft.com/office/powerpoint/2010/main" val="4000332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5. </a:t>
            </a:r>
            <a:r>
              <a:rPr lang="ko-KR" altLang="en-US" sz="4000" dirty="0">
                <a:latin typeface="나눔고딕" panose="020D0604000000000000" pitchFamily="50" charset="-127"/>
                <a:ea typeface="나눔고딕" panose="020D0604000000000000" pitchFamily="50" charset="-127"/>
              </a:rPr>
              <a:t>백분위수</a:t>
            </a:r>
          </a:p>
        </p:txBody>
      </p:sp>
      <p:sp>
        <p:nvSpPr>
          <p:cNvPr id="23554" name="내용 개체 틀 2"/>
          <p:cNvSpPr>
            <a:spLocks noGrp="1"/>
          </p:cNvSpPr>
          <p:nvPr>
            <p:ph idx="1"/>
          </p:nvPr>
        </p:nvSpPr>
        <p:spPr>
          <a:xfrm>
            <a:off x="1981200" y="1600200"/>
            <a:ext cx="8183671" cy="3659111"/>
          </a:xfrm>
        </p:spPr>
        <p:txBody>
          <a:bodyPr/>
          <a:lstStyle/>
          <a:p>
            <a:pPr>
              <a:lnSpc>
                <a:spcPct val="150000"/>
              </a:lnSpc>
              <a:buFont typeface="Wingdings" panose="05000000000000000000" pitchFamily="2" charset="2"/>
              <a:buChar char="Ø"/>
            </a:pPr>
            <a:endParaRPr lang="en-US" altLang="ko-KR" sz="24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백분위수</a:t>
            </a:r>
            <a:r>
              <a:rPr lang="en-US" altLang="ko-KR" sz="1800" dirty="0">
                <a:latin typeface="나눔고딕" panose="020D0604000000000000" pitchFamily="50" charset="-127"/>
                <a:ea typeface="나눔고딕" panose="020D0604000000000000" pitchFamily="50" charset="-127"/>
              </a:rPr>
              <a:t>(percentile)</a:t>
            </a:r>
            <a:r>
              <a:rPr lang="ko-KR" altLang="en-US" sz="1800" dirty="0">
                <a:latin typeface="나눔고딕" panose="020D0604000000000000" pitchFamily="50" charset="-127"/>
                <a:ea typeface="나눔고딕" panose="020D0604000000000000" pitchFamily="50" charset="-127"/>
              </a:rPr>
              <a:t>는 하나의 히스토그램을 </a:t>
            </a:r>
            <a:r>
              <a:rPr lang="en-US" altLang="ko-KR" sz="1800" dirty="0">
                <a:latin typeface="나눔고딕" panose="020D0604000000000000" pitchFamily="50" charset="-127"/>
                <a:ea typeface="나눔고딕" panose="020D0604000000000000" pitchFamily="50" charset="-127"/>
              </a:rPr>
              <a:t>100</a:t>
            </a:r>
            <a:r>
              <a:rPr lang="ko-KR" altLang="en-US" sz="1800" dirty="0">
                <a:latin typeface="나눔고딕" panose="020D0604000000000000" pitchFamily="50" charset="-127"/>
                <a:ea typeface="나눔고딕" panose="020D0604000000000000" pitchFamily="50" charset="-127"/>
              </a:rPr>
              <a:t>개의 균등한 영역으로 나누는 </a:t>
            </a:r>
            <a:r>
              <a:rPr lang="en-US" altLang="ko-KR" sz="1800" dirty="0">
                <a:latin typeface="나눔고딕" panose="020D0604000000000000" pitchFamily="50" charset="-127"/>
                <a:ea typeface="나눔고딕" panose="020D0604000000000000" pitchFamily="50" charset="-127"/>
              </a:rPr>
              <a:t>99</a:t>
            </a:r>
            <a:r>
              <a:rPr lang="ko-KR" altLang="en-US" sz="1800" dirty="0">
                <a:latin typeface="나눔고딕" panose="020D0604000000000000" pitchFamily="50" charset="-127"/>
                <a:ea typeface="나눔고딕" panose="020D0604000000000000" pitchFamily="50" charset="-127"/>
              </a:rPr>
              <a:t>개의 </a:t>
            </a:r>
            <a:r>
              <a:rPr lang="ko-KR" altLang="en-US" sz="1800" dirty="0" err="1">
                <a:latin typeface="나눔고딕" panose="020D0604000000000000" pitchFamily="50" charset="-127"/>
                <a:ea typeface="나눔고딕" panose="020D0604000000000000" pitchFamily="50" charset="-127"/>
              </a:rPr>
              <a:t>경계점</a:t>
            </a:r>
            <a:r>
              <a:rPr lang="ko-KR" altLang="en-US" sz="1800" dirty="0">
                <a:latin typeface="나눔고딕" panose="020D0604000000000000" pitchFamily="50" charset="-127"/>
                <a:ea typeface="나눔고딕" panose="020D0604000000000000" pitchFamily="50" charset="-127"/>
              </a:rPr>
              <a:t> 값들</a:t>
            </a:r>
            <a:r>
              <a:rPr lang="en-US" altLang="ko-KR" sz="1800" dirty="0">
                <a:latin typeface="나눔고딕" panose="020D0604000000000000" pitchFamily="50" charset="-127"/>
                <a:ea typeface="나눔고딕" panose="020D0604000000000000" pitchFamily="50" charset="-127"/>
              </a:rPr>
              <a:t>.</a:t>
            </a:r>
          </a:p>
          <a:p>
            <a:pPr>
              <a:lnSpc>
                <a:spcPct val="150000"/>
              </a:lnSpc>
            </a:pPr>
            <a:r>
              <a:rPr lang="ko-KR" altLang="en-US" sz="1800" dirty="0">
                <a:latin typeface="나눔고딕" panose="020D0604000000000000" pitchFamily="50" charset="-127"/>
                <a:ea typeface="나눔고딕" panose="020D0604000000000000" pitchFamily="50" charset="-127"/>
              </a:rPr>
              <a:t>제 </a:t>
            </a:r>
            <a:r>
              <a:rPr lang="en-US" altLang="ko-KR" sz="1800" dirty="0">
                <a:latin typeface="나눔고딕" panose="020D0604000000000000" pitchFamily="50" charset="-127"/>
                <a:ea typeface="나눔고딕" panose="020D0604000000000000" pitchFamily="50" charset="-127"/>
              </a:rPr>
              <a:t>p </a:t>
            </a:r>
            <a:r>
              <a:rPr lang="ko-KR" altLang="en-US" sz="1800" dirty="0">
                <a:latin typeface="나눔고딕" panose="020D0604000000000000" pitchFamily="50" charset="-127"/>
                <a:ea typeface="나눔고딕" panose="020D0604000000000000" pitchFamily="50" charset="-127"/>
              </a:rPr>
              <a:t>백분위수는 그 값보다 작은 값이 </a:t>
            </a:r>
            <a:r>
              <a:rPr lang="en-US" altLang="ko-KR" sz="1800" dirty="0">
                <a:latin typeface="나눔고딕" panose="020D0604000000000000" pitchFamily="50" charset="-127"/>
                <a:ea typeface="나눔고딕" panose="020D0604000000000000" pitchFamily="50" charset="-127"/>
              </a:rPr>
              <a:t>p%, </a:t>
            </a:r>
            <a:r>
              <a:rPr lang="ko-KR" altLang="en-US" sz="1800" dirty="0">
                <a:latin typeface="나눔고딕" panose="020D0604000000000000" pitchFamily="50" charset="-127"/>
                <a:ea typeface="나눔고딕" panose="020D0604000000000000" pitchFamily="50" charset="-127"/>
              </a:rPr>
              <a:t>큰 값이 </a:t>
            </a:r>
            <a:r>
              <a:rPr lang="en-US" altLang="ko-KR" sz="1800" dirty="0">
                <a:latin typeface="나눔고딕" panose="020D0604000000000000" pitchFamily="50" charset="-127"/>
                <a:ea typeface="나눔고딕" panose="020D0604000000000000" pitchFamily="50" charset="-127"/>
              </a:rPr>
              <a:t>(100-p)%</a:t>
            </a:r>
            <a:r>
              <a:rPr lang="ko-KR" altLang="en-US" sz="1800" dirty="0">
                <a:latin typeface="나눔고딕" panose="020D0604000000000000" pitchFamily="50" charset="-127"/>
                <a:ea typeface="나눔고딕" panose="020D0604000000000000" pitchFamily="50" charset="-127"/>
              </a:rPr>
              <a:t>가 되는 </a:t>
            </a:r>
            <a:r>
              <a:rPr lang="ko-KR" altLang="en-US" sz="1800" dirty="0" err="1">
                <a:latin typeface="나눔고딕" panose="020D0604000000000000" pitchFamily="50" charset="-127"/>
                <a:ea typeface="나눔고딕" panose="020D0604000000000000" pitchFamily="50" charset="-127"/>
              </a:rPr>
              <a:t>경계값</a:t>
            </a:r>
            <a:r>
              <a:rPr lang="en-US" altLang="ko-KR" sz="1800" dirty="0">
                <a:latin typeface="나눔고딕" panose="020D0604000000000000" pitchFamily="50" charset="-127"/>
                <a:ea typeface="나눔고딕" panose="020D0604000000000000" pitchFamily="50" charset="-127"/>
              </a:rPr>
              <a:t>.</a:t>
            </a:r>
          </a:p>
          <a:p>
            <a:pPr>
              <a:lnSpc>
                <a:spcPct val="150000"/>
              </a:lnSpc>
            </a:pPr>
            <a:r>
              <a:rPr lang="ko-KR" altLang="en-US" sz="1800" dirty="0">
                <a:latin typeface="나눔고딕" panose="020D0604000000000000" pitchFamily="50" charset="-127"/>
                <a:ea typeface="나눔고딕" panose="020D0604000000000000" pitchFamily="50" charset="-127"/>
              </a:rPr>
              <a:t>많은 히스토그램은 정규분포곡선과 다름</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평균과 표준편차만으로는 부족</a:t>
            </a:r>
            <a:r>
              <a:rPr lang="en-US" altLang="ko-KR" sz="1800" dirty="0">
                <a:latin typeface="나눔고딕" panose="020D0604000000000000" pitchFamily="50" charset="-127"/>
                <a:ea typeface="나눔고딕" panose="020D0604000000000000" pitchFamily="50" charset="-127"/>
              </a:rPr>
              <a:t>)</a:t>
            </a:r>
          </a:p>
          <a:p>
            <a:pPr>
              <a:lnSpc>
                <a:spcPct val="150000"/>
              </a:lnSpc>
            </a:pPr>
            <a:r>
              <a:rPr lang="ko-KR" altLang="en-US" sz="1800" dirty="0">
                <a:latin typeface="나눔고딕" panose="020D0604000000000000" pitchFamily="50" charset="-127"/>
                <a:ea typeface="나눔고딕" panose="020D0604000000000000" pitchFamily="50" charset="-127"/>
              </a:rPr>
              <a:t>이러한 히스토그램을 요약할 때는 백분위수 개념이 유용</a:t>
            </a:r>
            <a:r>
              <a:rPr lang="en-US" altLang="ko-KR" sz="1800" dirty="0">
                <a:latin typeface="나눔고딕" panose="020D0604000000000000" pitchFamily="50" charset="-127"/>
                <a:ea typeface="나눔고딕" panose="020D0604000000000000" pitchFamily="50" charset="-127"/>
              </a:rPr>
              <a:t>.</a:t>
            </a:r>
          </a:p>
          <a:p>
            <a:pPr>
              <a:lnSpc>
                <a:spcPct val="150000"/>
              </a:lnSpc>
            </a:pPr>
            <a:endParaRPr lang="en-US" altLang="ko-KR" sz="1800" dirty="0">
              <a:latin typeface="나눔고딕" panose="020D0604000000000000" pitchFamily="50" charset="-127"/>
              <a:ea typeface="나눔고딕" panose="020D0604000000000000" pitchFamily="50" charset="-127"/>
            </a:endParaRPr>
          </a:p>
        </p:txBody>
      </p:sp>
      <p:sp>
        <p:nvSpPr>
          <p:cNvPr id="7" name="AutoShape 4"/>
          <p:cNvSpPr>
            <a:spLocks noChangeArrowheads="1"/>
          </p:cNvSpPr>
          <p:nvPr/>
        </p:nvSpPr>
        <p:spPr bwMode="auto">
          <a:xfrm>
            <a:off x="1972842" y="1598689"/>
            <a:ext cx="196291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백분위수의 정의</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4045552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228600" y="404665"/>
            <a:ext cx="11734800" cy="584775"/>
          </a:xfrm>
          <a:prstGeom prst="rect">
            <a:avLst/>
          </a:prstGeom>
          <a:noFill/>
        </p:spPr>
        <p:txBody>
          <a:bodyPr wrap="square" rtlCol="0">
            <a:spAutoFit/>
          </a:bodyPr>
          <a:lstStyle/>
          <a:p>
            <a:r>
              <a:rPr lang="en-US" altLang="ko-KR" sz="32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rPr>
              <a:t>Quadratic Discriminant Analysis</a:t>
            </a:r>
            <a:endParaRPr lang="en-US" altLang="ko-KR" sz="16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endParaRPr>
          </a:p>
        </p:txBody>
      </p:sp>
      <p:sp>
        <p:nvSpPr>
          <p:cNvPr id="29" name="직사각형 28"/>
          <p:cNvSpPr/>
          <p:nvPr/>
        </p:nvSpPr>
        <p:spPr>
          <a:xfrm>
            <a:off x="0" y="1196753"/>
            <a:ext cx="8784299" cy="45719"/>
          </a:xfrm>
          <a:prstGeom prst="rect">
            <a:avLst/>
          </a:prstGeom>
          <a:solidFill>
            <a:srgbClr val="AB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mc:AlternateContent xmlns:mc="http://schemas.openxmlformats.org/markup-compatibility/2006" xmlns:a14="http://schemas.microsoft.com/office/drawing/2010/main">
        <mc:Choice Requires="a14">
          <p:sp>
            <p:nvSpPr>
              <p:cNvPr id="2" name="TextBox 1"/>
              <p:cNvSpPr txBox="1"/>
              <p:nvPr/>
            </p:nvSpPr>
            <p:spPr>
              <a:xfrm>
                <a:off x="239350" y="1289923"/>
                <a:ext cx="11760629" cy="2031325"/>
              </a:xfrm>
              <a:prstGeom prst="rect">
                <a:avLst/>
              </a:prstGeom>
              <a:noFill/>
            </p:spPr>
            <p:txBody>
              <a:bodyPr wrap="square" rtlCol="0">
                <a:spAutoFit/>
              </a:bodyPr>
              <a:lstStyle/>
              <a:p>
                <a:pPr marL="285750" lvl="0" indent="-285750">
                  <a:buFont typeface="Arial" pitchFamily="34" charset="0"/>
                  <a:buChar char="•"/>
                </a:pPr>
                <a:r>
                  <a:rPr lang="en-US" altLang="zh-CN" dirty="0"/>
                  <a:t>X ∼ N(</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a:rPr>
                          <m:t>𝜇</m:t>
                        </m:r>
                      </m:e>
                      <m:sub>
                        <m:r>
                          <a:rPr lang="en-US" altLang="zh-CN" b="0" i="1" smtClean="0">
                            <a:latin typeface="Cambria Math"/>
                          </a:rPr>
                          <m:t>𝑘</m:t>
                        </m:r>
                      </m:sub>
                    </m:sSub>
                  </m:oMath>
                </a14:m>
                <a:r>
                  <a:rPr lang="en-US" altLang="zh-CN" dirty="0"/>
                  <a:t>, </a:t>
                </a:r>
                <a14:m>
                  <m:oMath xmlns:m="http://schemas.openxmlformats.org/officeDocument/2006/math">
                    <m:sSub>
                      <m:sSubPr>
                        <m:ctrlPr>
                          <a:rPr lang="en-US" altLang="zh-CN" i="1" dirty="0" smtClean="0">
                            <a:solidFill>
                              <a:schemeClr val="tx2">
                                <a:lumMod val="60000"/>
                                <a:lumOff val="40000"/>
                              </a:schemeClr>
                            </a:solidFill>
                            <a:latin typeface="Cambria Math" panose="02040503050406030204" pitchFamily="18" charset="0"/>
                          </a:rPr>
                        </m:ctrlPr>
                      </m:sSubPr>
                      <m:e>
                        <m:r>
                          <a:rPr lang="en-US" altLang="zh-CN" i="1" dirty="0">
                            <a:solidFill>
                              <a:schemeClr val="tx2">
                                <a:lumMod val="60000"/>
                                <a:lumOff val="40000"/>
                              </a:schemeClr>
                            </a:solidFill>
                            <a:latin typeface="Cambria Math"/>
                          </a:rPr>
                          <m:t>∑</m:t>
                        </m:r>
                      </m:e>
                      <m:sub>
                        <m:r>
                          <a:rPr lang="en-US" altLang="zh-CN" b="0" i="1" dirty="0" smtClean="0">
                            <a:solidFill>
                              <a:schemeClr val="tx2">
                                <a:lumMod val="60000"/>
                                <a:lumOff val="40000"/>
                              </a:schemeClr>
                            </a:solidFill>
                            <a:latin typeface="Cambria Math"/>
                          </a:rPr>
                          <m:t>𝑘</m:t>
                        </m:r>
                      </m:sub>
                    </m:sSub>
                  </m:oMath>
                </a14:m>
                <a:r>
                  <a:rPr lang="en-US" altLang="zh-CN" dirty="0"/>
                  <a:t>)</a:t>
                </a:r>
              </a:p>
              <a:p>
                <a:pPr lvl="0"/>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marL="285750" lvl="0" indent="-285750">
                  <a:buFont typeface="Arial" pitchFamily="34" charset="0"/>
                  <a:buChar char="•"/>
                </a:pPr>
                <a:endParaRPr lang="en-US" altLang="zh-CN" u="sng" dirty="0">
                  <a:solidFill>
                    <a:srgbClr val="C0504D"/>
                  </a:solidFill>
                </a:endParaRPr>
              </a:p>
              <a:p>
                <a:pPr lvl="0"/>
                <a:endParaRPr lang="en-US" altLang="zh-CN" u="sng" dirty="0">
                  <a:solidFill>
                    <a:srgbClr val="C0504D"/>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79512" y="1289922"/>
                <a:ext cx="8820472" cy="2031325"/>
              </a:xfrm>
              <a:prstGeom prst="rect">
                <a:avLst/>
              </a:prstGeom>
              <a:blipFill rotWithShape="1">
                <a:blip r:embed="rId3"/>
                <a:stretch>
                  <a:fillRect l="-415" t="-2402"/>
                </a:stretch>
              </a:blipFill>
            </p:spPr>
            <p:txBody>
              <a:bodyPr/>
              <a:lstStyle/>
              <a:p>
                <a:r>
                  <a:rPr lang="ko-KR" altLang="en-US">
                    <a:noFill/>
                  </a:rPr>
                  <a:t> </a:t>
                </a:r>
              </a:p>
            </p:txBody>
          </p:sp>
        </mc:Fallback>
      </mc:AlternateContent>
      <p:pic>
        <p:nvPicPr>
          <p:cNvPr id="3" name="图片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644128" y="2060849"/>
            <a:ext cx="6604000" cy="866775"/>
          </a:xfrm>
          <a:prstGeom prst="rect">
            <a:avLst/>
          </a:prstGeom>
        </p:spPr>
      </p:pic>
    </p:spTree>
    <p:extLst>
      <p:ext uri="{BB962C8B-B14F-4D97-AF65-F5344CB8AC3E}">
        <p14:creationId xmlns:p14="http://schemas.microsoft.com/office/powerpoint/2010/main" val="194143777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p:cNvSpPr txBox="1"/>
          <p:nvPr/>
        </p:nvSpPr>
        <p:spPr>
          <a:xfrm>
            <a:off x="228600" y="404665"/>
            <a:ext cx="11734800" cy="584775"/>
          </a:xfrm>
          <a:prstGeom prst="rect">
            <a:avLst/>
          </a:prstGeom>
          <a:noFill/>
        </p:spPr>
        <p:txBody>
          <a:bodyPr wrap="square" rtlCol="0">
            <a:spAutoFit/>
          </a:bodyPr>
          <a:lstStyle/>
          <a:p>
            <a:r>
              <a:rPr lang="en-US" altLang="ko-KR" sz="3200" spc="-150" dirty="0">
                <a:ln w="3175">
                  <a:solidFill>
                    <a:prstClr val="white">
                      <a:alpha val="0"/>
                    </a:prstClr>
                  </a:solidFill>
                  <a:miter lim="800000"/>
                </a:ln>
                <a:solidFill>
                  <a:srgbClr val="20439D"/>
                </a:solidFill>
                <a:latin typeface="나눔고딕 ExtraBold" panose="020D0904000000000000" pitchFamily="50" charset="-127"/>
                <a:ea typeface="나눔고딕 ExtraBold" panose="020D0904000000000000" pitchFamily="50" charset="-127"/>
              </a:rPr>
              <a:t>Comparison of Classification Methods</a:t>
            </a:r>
          </a:p>
        </p:txBody>
      </p:sp>
      <p:sp>
        <p:nvSpPr>
          <p:cNvPr id="29" name="직사각형 28"/>
          <p:cNvSpPr/>
          <p:nvPr/>
        </p:nvSpPr>
        <p:spPr>
          <a:xfrm>
            <a:off x="0" y="1196753"/>
            <a:ext cx="8784299" cy="45719"/>
          </a:xfrm>
          <a:prstGeom prst="rect">
            <a:avLst/>
          </a:prstGeom>
          <a:solidFill>
            <a:srgbClr val="AB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mc:AlternateContent xmlns:mc="http://schemas.openxmlformats.org/markup-compatibility/2006" xmlns:a14="http://schemas.microsoft.com/office/drawing/2010/main">
        <mc:Choice Requires="a14">
          <p:sp>
            <p:nvSpPr>
              <p:cNvPr id="2" name="TextBox 1"/>
              <p:cNvSpPr txBox="1"/>
              <p:nvPr/>
            </p:nvSpPr>
            <p:spPr>
              <a:xfrm>
                <a:off x="527382" y="1843078"/>
                <a:ext cx="11137237" cy="2554545"/>
              </a:xfrm>
              <a:prstGeom prst="rect">
                <a:avLst/>
              </a:prstGeom>
              <a:noFill/>
            </p:spPr>
            <p:txBody>
              <a:bodyPr wrap="square" rtlCol="0">
                <a:spAutoFit/>
              </a:bodyPr>
              <a:lstStyle/>
              <a:p>
                <a:r>
                  <a:rPr lang="en-US" altLang="zh-CN" sz="2000" dirty="0"/>
                  <a:t>In </a:t>
                </a:r>
                <a:r>
                  <a:rPr lang="en-US" altLang="zh-CN" sz="2000" dirty="0">
                    <a:solidFill>
                      <a:schemeClr val="tx2">
                        <a:lumMod val="60000"/>
                        <a:lumOff val="40000"/>
                      </a:schemeClr>
                    </a:solidFill>
                  </a:rPr>
                  <a:t>logistic regression</a:t>
                </a:r>
                <a:r>
                  <a:rPr lang="en-US" altLang="zh-CN" sz="2000" dirty="0"/>
                  <a:t>: </a:t>
                </a:r>
                <a14:m>
                  <m:oMath xmlns:m="http://schemas.openxmlformats.org/officeDocument/2006/math">
                    <m:sSub>
                      <m:sSubPr>
                        <m:ctrlPr>
                          <a:rPr lang="en-US" altLang="zh-CN" sz="2000" i="1" dirty="0" smtClean="0">
                            <a:latin typeface="Cambria Math" panose="02040503050406030204" pitchFamily="18" charset="0"/>
                          </a:rPr>
                        </m:ctrlPr>
                      </m:sSubPr>
                      <m:e>
                        <m:r>
                          <a:rPr lang="zh-CN" altLang="en-US" sz="2000" i="1" dirty="0" smtClean="0">
                            <a:latin typeface="Cambria Math"/>
                          </a:rPr>
                          <m:t>𝛽</m:t>
                        </m:r>
                      </m:e>
                      <m:sub>
                        <m:r>
                          <a:rPr lang="en-US" altLang="zh-CN" sz="2000" b="0" i="1" dirty="0" smtClean="0">
                            <a:latin typeface="Cambria Math"/>
                          </a:rPr>
                          <m:t>0</m:t>
                        </m:r>
                      </m:sub>
                    </m:sSub>
                  </m:oMath>
                </a14:m>
                <a:r>
                  <a:rPr lang="en-US" altLang="zh-CN" sz="2000" dirty="0"/>
                  <a:t> and </a:t>
                </a:r>
                <a14:m>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a:rPr>
                          <m:t>𝛽</m:t>
                        </m:r>
                      </m:e>
                      <m:sub>
                        <m:r>
                          <a:rPr lang="en-US" altLang="zh-CN" sz="2000" b="0" i="1" smtClean="0">
                            <a:latin typeface="Cambria Math"/>
                          </a:rPr>
                          <m:t>1</m:t>
                        </m:r>
                      </m:sub>
                    </m:sSub>
                  </m:oMath>
                </a14:m>
                <a:r>
                  <a:rPr lang="en-US" altLang="zh-CN" sz="2000" dirty="0"/>
                  <a:t> are estimated using maximum likelihood.</a:t>
                </a:r>
              </a:p>
              <a:p>
                <a:r>
                  <a:rPr lang="en-US" altLang="zh-CN" sz="2000" dirty="0"/>
                  <a:t>In</a:t>
                </a:r>
                <a:r>
                  <a:rPr lang="en-US" altLang="zh-CN" sz="2000" dirty="0">
                    <a:solidFill>
                      <a:schemeClr val="tx2">
                        <a:lumMod val="60000"/>
                        <a:lumOff val="40000"/>
                      </a:schemeClr>
                    </a:solidFill>
                  </a:rPr>
                  <a:t> LDA</a:t>
                </a: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𝑐</m:t>
                        </m:r>
                      </m:e>
                      <m:sub>
                        <m:r>
                          <a:rPr lang="en-US" altLang="zh-CN" sz="2000" b="0" i="1" smtClean="0">
                            <a:latin typeface="Cambria Math"/>
                          </a:rPr>
                          <m:t>0</m:t>
                        </m:r>
                      </m:sub>
                    </m:sSub>
                  </m:oMath>
                </a14:m>
                <a:r>
                  <a:rPr lang="en-US" altLang="zh-CN" sz="2000" dirty="0"/>
                  <a:t> and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a:rPr>
                          <m:t>𝑐</m:t>
                        </m:r>
                      </m:e>
                      <m:sub>
                        <m:r>
                          <a:rPr lang="en-US" altLang="zh-CN" sz="2000" b="0" i="1" smtClean="0">
                            <a:latin typeface="Cambria Math"/>
                          </a:rPr>
                          <m:t>1</m:t>
                        </m:r>
                      </m:sub>
                    </m:sSub>
                  </m:oMath>
                </a14:m>
                <a:r>
                  <a:rPr lang="en-US" altLang="zh-CN" sz="2000" dirty="0"/>
                  <a:t> are computed using the estimated mean and variance from a normal distribution. </a:t>
                </a:r>
              </a:p>
              <a:p>
                <a:endParaRPr lang="en-US" altLang="zh-CN" sz="2000" dirty="0"/>
              </a:p>
              <a:p>
                <a:r>
                  <a:rPr lang="en-US" altLang="zh-CN" sz="2000" dirty="0">
                    <a:solidFill>
                      <a:schemeClr val="tx2">
                        <a:lumMod val="60000"/>
                        <a:lumOff val="40000"/>
                      </a:schemeClr>
                    </a:solidFill>
                  </a:rPr>
                  <a:t>KNN</a:t>
                </a:r>
                <a:r>
                  <a:rPr lang="en-US" altLang="zh-CN" sz="2000" dirty="0"/>
                  <a:t> is a completely non-parametric approach: no assumptions are made about the shape of the decision boundary. Better when the decision boundary is highly non-linear.</a:t>
                </a:r>
              </a:p>
              <a:p>
                <a:endParaRPr lang="en-US" altLang="zh-CN" sz="2000" dirty="0"/>
              </a:p>
              <a:p>
                <a:r>
                  <a:rPr lang="en-US" altLang="zh-CN" sz="2000" dirty="0">
                    <a:solidFill>
                      <a:schemeClr val="tx2">
                        <a:lumMod val="60000"/>
                        <a:lumOff val="40000"/>
                      </a:schemeClr>
                    </a:solidFill>
                  </a:rPr>
                  <a:t>QDA</a:t>
                </a:r>
                <a:r>
                  <a:rPr lang="en-US" altLang="zh-CN" sz="2000" dirty="0"/>
                  <a:t> serves as a compromise between the non-parametric KNN method and the linear LDA and logistic regression approaches. </a:t>
                </a:r>
                <a:endParaRPr lang="zh-CN" alt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395536" y="1843077"/>
                <a:ext cx="8352928" cy="3170099"/>
              </a:xfrm>
              <a:prstGeom prst="rect">
                <a:avLst/>
              </a:prstGeom>
              <a:blipFill rotWithShape="1">
                <a:blip r:embed="rId2"/>
                <a:stretch>
                  <a:fillRect l="-803" t="-962" r="-584" b="-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1343207"/>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2"/>
          <p:cNvSpPr>
            <a:spLocks noGrp="1"/>
          </p:cNvSpPr>
          <p:nvPr>
            <p:ph idx="1"/>
          </p:nvPr>
        </p:nvSpPr>
        <p:spPr>
          <a:xfrm>
            <a:off x="685801" y="1655600"/>
            <a:ext cx="10847172" cy="3880227"/>
          </a:xfrm>
        </p:spPr>
        <p:txBody>
          <a:bodyPr/>
          <a:lstStyle/>
          <a:p>
            <a:pPr marL="0" indent="0" algn="just" eaLnBrk="1" hangingPunct="1">
              <a:spcBef>
                <a:spcPct val="0"/>
              </a:spcBef>
              <a:buNone/>
            </a:pPr>
            <a:r>
              <a:rPr lang="en-US" altLang="ko-KR" sz="1400" b="1" dirty="0">
                <a:latin typeface="Arial" panose="020B0604020202020204" pitchFamily="34" charset="0"/>
              </a:rPr>
              <a:t>Basics of decision trees</a:t>
            </a:r>
          </a:p>
          <a:p>
            <a:pPr algn="just" eaLnBrk="1" hangingPunct="1">
              <a:spcBef>
                <a:spcPct val="0"/>
              </a:spcBef>
            </a:pPr>
            <a:endParaRPr lang="en-US" altLang="ko-KR" sz="1400" b="1"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Regression trees</a:t>
            </a:r>
          </a:p>
          <a:p>
            <a:pPr algn="just" eaLnBrk="1" hangingPunct="1">
              <a:spcBef>
                <a:spcPct val="0"/>
              </a:spcBef>
            </a:pPr>
            <a:r>
              <a:rPr lang="en-US" altLang="ko-KR" sz="1400" dirty="0">
                <a:latin typeface="Arial" panose="020B0604020202020204" pitchFamily="34" charset="0"/>
              </a:rPr>
              <a:t>Classification trees</a:t>
            </a:r>
          </a:p>
          <a:p>
            <a:pPr algn="just" eaLnBrk="1" hangingPunct="1">
              <a:spcBef>
                <a:spcPct val="0"/>
              </a:spcBef>
            </a:pPr>
            <a:r>
              <a:rPr lang="en-US" altLang="ko-KR" sz="1400" dirty="0">
                <a:latin typeface="Arial" panose="020B0604020202020204" pitchFamily="34" charset="0"/>
              </a:rPr>
              <a:t>Trees versus linear models</a:t>
            </a:r>
          </a:p>
          <a:p>
            <a:pPr algn="just" eaLnBrk="1" hangingPunct="1">
              <a:spcBef>
                <a:spcPct val="0"/>
              </a:spcBef>
            </a:pPr>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0" indent="0" algn="just" eaLnBrk="1" hangingPunct="1">
              <a:spcBef>
                <a:spcPct val="0"/>
              </a:spcBef>
              <a:buNone/>
            </a:pPr>
            <a:r>
              <a:rPr lang="en-US" altLang="ko-KR" sz="1400" b="1" dirty="0">
                <a:latin typeface="Arial" panose="020B0604020202020204" pitchFamily="34" charset="0"/>
              </a:rPr>
              <a:t>Bagging, random forests, and boosting</a:t>
            </a:r>
          </a:p>
          <a:p>
            <a:pPr marL="0" indent="0" algn="just" eaLnBrk="1" hangingPunct="1">
              <a:spcBef>
                <a:spcPct val="0"/>
              </a:spcBef>
              <a:buNone/>
            </a:pPr>
            <a:endParaRPr lang="en-US" altLang="ko-KR" sz="1400" b="1" i="1"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Bagging</a:t>
            </a:r>
          </a:p>
          <a:p>
            <a:pPr algn="just" eaLnBrk="1" hangingPunct="1">
              <a:spcBef>
                <a:spcPct val="0"/>
              </a:spcBef>
            </a:pPr>
            <a:r>
              <a:rPr lang="en-US" altLang="ko-KR" sz="1400" dirty="0">
                <a:latin typeface="Arial" panose="020B0604020202020204" pitchFamily="34" charset="0"/>
              </a:rPr>
              <a:t>Random Forests</a:t>
            </a:r>
          </a:p>
          <a:p>
            <a:pPr algn="just" eaLnBrk="1" hangingPunct="1">
              <a:spcBef>
                <a:spcPct val="0"/>
              </a:spcBef>
            </a:pPr>
            <a:r>
              <a:rPr lang="en-US" altLang="ko-KR" sz="1400" dirty="0">
                <a:latin typeface="Arial" panose="020B0604020202020204" pitchFamily="34" charset="0"/>
              </a:rPr>
              <a:t>Boosting</a:t>
            </a:r>
          </a:p>
          <a:p>
            <a:pPr marL="0" indent="0" algn="just" eaLnBrk="1" hangingPunct="1">
              <a:spcBef>
                <a:spcPct val="0"/>
              </a:spcBef>
              <a:buNone/>
            </a:pPr>
            <a:endParaRPr lang="en-US" altLang="ko-KR" sz="1400" i="1" dirty="0">
              <a:latin typeface="Arial" panose="020B0604020202020204" pitchFamily="34" charset="0"/>
            </a:endParaRPr>
          </a:p>
          <a:p>
            <a:pPr algn="just" eaLnBrk="1" hangingPunct="1">
              <a:spcBef>
                <a:spcPct val="0"/>
              </a:spcBef>
            </a:pPr>
            <a:endParaRPr lang="en-US" altLang="ko-KR" sz="1400" dirty="0">
              <a:latin typeface="Arial" panose="020B0604020202020204" pitchFamily="34" charset="0"/>
            </a:endParaRPr>
          </a:p>
          <a:p>
            <a:pPr marL="0" indent="0" algn="just" eaLnBrk="1" hangingPunct="1">
              <a:spcBef>
                <a:spcPct val="0"/>
              </a:spcBef>
              <a:buNone/>
            </a:pPr>
            <a:endParaRPr lang="en-US" altLang="ko-KR" sz="1400" b="1"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0" indent="0" algn="just" eaLnBrk="1" hangingPunct="1">
              <a:spcBef>
                <a:spcPct val="0"/>
              </a:spcBef>
              <a:buNone/>
            </a:pPr>
            <a:endParaRPr lang="en-US" altLang="ko-KR" sz="1400" i="1" dirty="0">
              <a:latin typeface="Arial" panose="020B0604020202020204" pitchFamily="34" charset="0"/>
            </a:endParaRPr>
          </a:p>
          <a:p>
            <a:pPr algn="just" eaLnBrk="1" hangingPunct="1">
              <a:spcBef>
                <a:spcPct val="0"/>
              </a:spcBef>
            </a:pPr>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0" indent="0" algn="just" eaLnBrk="1" hangingPunct="1">
              <a:spcBef>
                <a:spcPct val="0"/>
              </a:spcBef>
              <a:buNone/>
            </a:pPr>
            <a:endParaRPr lang="en-US" altLang="ko-KR" sz="1400" b="1" dirty="0">
              <a:latin typeface="Arial" panose="020B0604020202020204" pitchFamily="34" charset="0"/>
            </a:endParaRPr>
          </a:p>
          <a:p>
            <a:pPr algn="just" eaLnBrk="1" hangingPunct="1">
              <a:spcBef>
                <a:spcPct val="0"/>
              </a:spcBef>
            </a:pPr>
            <a:endParaRPr lang="en-US" altLang="ko-KR" sz="1600" i="1" dirty="0">
              <a:latin typeface="Arial" panose="020B0604020202020204" pitchFamily="34" charset="0"/>
            </a:endParaRPr>
          </a:p>
          <a:p>
            <a:pPr marL="0" indent="0" algn="just" eaLnBrk="1" hangingPunct="1">
              <a:spcBef>
                <a:spcPct val="0"/>
              </a:spcBef>
              <a:buNone/>
            </a:pPr>
            <a:endParaRPr lang="en-US" altLang="ko-KR" sz="1600" dirty="0">
              <a:latin typeface="Arial" panose="020B0604020202020204" pitchFamily="34" charset="0"/>
            </a:endParaRPr>
          </a:p>
        </p:txBody>
      </p:sp>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Tree Based Methods</a:t>
            </a:r>
            <a:endParaRPr lang="ko-KR" altLang="en-US" dirty="0">
              <a:latin typeface="Arial" pitchFamily="34" charset="0"/>
            </a:endParaRPr>
          </a:p>
        </p:txBody>
      </p:sp>
    </p:spTree>
    <p:extLst>
      <p:ext uri="{BB962C8B-B14F-4D97-AF65-F5344CB8AC3E}">
        <p14:creationId xmlns:p14="http://schemas.microsoft.com/office/powerpoint/2010/main" val="905709488"/>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pPr marL="0" indent="0" algn="just" eaLnBrk="1" hangingPunct="1">
                  <a:spcBef>
                    <a:spcPct val="0"/>
                  </a:spcBef>
                  <a:buNone/>
                </a:pPr>
                <a:r>
                  <a:rPr lang="en-US" altLang="ko-KR" sz="1400" b="1" dirty="0">
                    <a:latin typeface="Arial" panose="020B0604020202020204" pitchFamily="34" charset="0"/>
                  </a:rPr>
                  <a:t>Recursive binary splits</a:t>
                </a:r>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Similar to regression tree but RSS cannot be used as a criterion</a:t>
                </a:r>
              </a:p>
              <a:p>
                <a:pPr algn="just" eaLnBrk="1" hangingPunct="1">
                  <a:spcBef>
                    <a:spcPct val="0"/>
                  </a:spcBef>
                </a:pPr>
                <a:r>
                  <a:rPr lang="en-US" altLang="ko-KR" sz="1400" dirty="0">
                    <a:latin typeface="Arial" panose="020B0604020202020204" pitchFamily="34" charset="0"/>
                  </a:rPr>
                  <a:t>Alternative is the </a:t>
                </a:r>
                <a:r>
                  <a:rPr lang="en-US" altLang="ko-KR" sz="1400" i="1" dirty="0">
                    <a:latin typeface="Arial" panose="020B0604020202020204" pitchFamily="34" charset="0"/>
                  </a:rPr>
                  <a:t>classification error rate</a:t>
                </a:r>
                <a:r>
                  <a:rPr lang="en-US" altLang="ko-KR" sz="1400" dirty="0">
                    <a:latin typeface="Arial" panose="020B0604020202020204" pitchFamily="34" charset="0"/>
                  </a:rPr>
                  <a:t>, which is simply the fraction of training observations in a region that do not belong to the most commonly occurring class.</a:t>
                </a:r>
                <a:endParaRPr lang="en-US" altLang="ko-KR" sz="1400" i="1"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0" indent="0" algn="just" eaLnBrk="1" hangingPunct="1">
                  <a:spcBef>
                    <a:spcPct val="0"/>
                  </a:spcBef>
                  <a:buNone/>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𝐸</m:t>
                      </m:r>
                      <m:r>
                        <a:rPr lang="en-US" altLang="ko-KR" sz="1400" b="0" i="1" smtClean="0">
                          <a:latin typeface="Cambria Math" panose="02040503050406030204" pitchFamily="18" charset="0"/>
                        </a:rPr>
                        <m:t>=1−</m:t>
                      </m:r>
                      <m:func>
                        <m:funcPr>
                          <m:ctrlPr>
                            <a:rPr lang="en-US" altLang="ko-KR" sz="1400" b="0" i="1" smtClean="0">
                              <a:latin typeface="Cambria Math" panose="02040503050406030204" pitchFamily="18" charset="0"/>
                            </a:rPr>
                          </m:ctrlPr>
                        </m:funcPr>
                        <m:fName>
                          <m:limLow>
                            <m:limLowPr>
                              <m:ctrlPr>
                                <a:rPr lang="en-US" altLang="ko-KR" sz="1400" b="0" i="1" smtClean="0">
                                  <a:latin typeface="Cambria Math" panose="02040503050406030204" pitchFamily="18" charset="0"/>
                                </a:rPr>
                              </m:ctrlPr>
                            </m:limLowPr>
                            <m:e>
                              <m:r>
                                <m:rPr>
                                  <m:sty m:val="p"/>
                                </m:rPr>
                                <a:rPr lang="en-US" altLang="ko-KR" sz="1400" b="0" i="0" smtClean="0">
                                  <a:latin typeface="Cambria Math" panose="02040503050406030204" pitchFamily="18" charset="0"/>
                                </a:rPr>
                                <m:t>max</m:t>
                              </m:r>
                            </m:e>
                            <m:lim>
                              <m:r>
                                <a:rPr lang="en-US" altLang="ko-KR" sz="1400" b="0" i="1" smtClean="0">
                                  <a:latin typeface="Cambria Math" panose="02040503050406030204" pitchFamily="18" charset="0"/>
                                </a:rPr>
                                <m:t>𝑘</m:t>
                              </m:r>
                            </m:lim>
                          </m:limLow>
                        </m:fName>
                        <m:e>
                          <m:d>
                            <m:dPr>
                              <m:ctrlPr>
                                <a:rPr lang="en-US" altLang="ko-KR" sz="1400" b="0" i="1" smtClean="0">
                                  <a:latin typeface="Cambria Math" panose="02040503050406030204" pitchFamily="18" charset="0"/>
                                </a:rPr>
                              </m:ctrlPr>
                            </m:dPr>
                            <m:e>
                              <m:sSub>
                                <m:sSubPr>
                                  <m:ctrlPr>
                                    <a:rPr lang="en-US" altLang="ko-KR" sz="1400" b="1" i="1" dirty="0" smtClean="0">
                                      <a:latin typeface="Cambria Math" panose="02040503050406030204" pitchFamily="18" charset="0"/>
                                    </a:rPr>
                                  </m:ctrlPr>
                                </m:sSub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𝑝</m:t>
                                      </m:r>
                                    </m:e>
                                  </m:acc>
                                </m:e>
                                <m:sub>
                                  <m:r>
                                    <a:rPr lang="en-US" altLang="ko-KR" sz="1400" b="0" i="1" dirty="0" smtClean="0">
                                      <a:latin typeface="Cambria Math" panose="02040503050406030204" pitchFamily="18" charset="0"/>
                                    </a:rPr>
                                    <m:t>𝑚𝑘</m:t>
                                  </m:r>
                                </m:sub>
                              </m:sSub>
                            </m:e>
                          </m:d>
                        </m:e>
                      </m:func>
                    </m:oMath>
                  </m:oMathPara>
                </a14:m>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342000" indent="0" algn="just" eaLnBrk="1" hangingPunct="1">
                  <a:spcBef>
                    <a:spcPct val="0"/>
                  </a:spcBef>
                  <a:buNone/>
                </a:pPr>
                <a14:m>
                  <m:oMath xmlns:m="http://schemas.openxmlformats.org/officeDocument/2006/math">
                    <m:sSub>
                      <m:sSubPr>
                        <m:ctrlPr>
                          <a:rPr lang="en-US" altLang="ko-KR" sz="1400" b="1" i="1" dirty="0">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𝑝</m:t>
                            </m:r>
                          </m:e>
                        </m:acc>
                      </m:e>
                      <m:sub>
                        <m:r>
                          <a:rPr lang="en-US" altLang="ko-KR" sz="1400" b="0" i="1" dirty="0">
                            <a:latin typeface="Cambria Math" panose="02040503050406030204" pitchFamily="18" charset="0"/>
                          </a:rPr>
                          <m:t>𝑚𝑘</m:t>
                        </m:r>
                      </m:sub>
                    </m:sSub>
                  </m:oMath>
                </a14:m>
                <a:r>
                  <a:rPr lang="en-US" altLang="ko-KR" sz="1400" dirty="0">
                    <a:latin typeface="Arial" panose="020B0604020202020204" pitchFamily="34" charset="0"/>
                  </a:rPr>
                  <a:t>: proportion of training observations in </a:t>
                </a:r>
                <a:r>
                  <a:rPr lang="en-US" altLang="ko-KR" sz="1400" i="1" dirty="0">
                    <a:latin typeface="Arial" panose="020B0604020202020204" pitchFamily="34" charset="0"/>
                  </a:rPr>
                  <a:t>m-</a:t>
                </a:r>
                <a:r>
                  <a:rPr lang="en-US" altLang="ko-KR" sz="1400" dirty="0" err="1">
                    <a:latin typeface="Arial" panose="020B0604020202020204" pitchFamily="34" charset="0"/>
                  </a:rPr>
                  <a:t>th</a:t>
                </a:r>
                <a:r>
                  <a:rPr lang="en-US" altLang="ko-KR" sz="1400" dirty="0">
                    <a:latin typeface="Arial" panose="020B0604020202020204" pitchFamily="34" charset="0"/>
                  </a:rPr>
                  <a:t> region that are from the </a:t>
                </a:r>
                <a:r>
                  <a:rPr lang="en-US" altLang="ko-KR" sz="1400" i="1" dirty="0">
                    <a:latin typeface="Arial" panose="020B0604020202020204" pitchFamily="34" charset="0"/>
                  </a:rPr>
                  <a:t>k</a:t>
                </a:r>
                <a:r>
                  <a:rPr lang="en-US" altLang="ko-KR" sz="1400" dirty="0">
                    <a:latin typeface="Arial" panose="020B0604020202020204" pitchFamily="34" charset="0"/>
                  </a:rPr>
                  <a:t>-</a:t>
                </a:r>
                <a:r>
                  <a:rPr lang="en-US" altLang="ko-KR" sz="1400" dirty="0" err="1">
                    <a:latin typeface="Arial" panose="020B0604020202020204" pitchFamily="34" charset="0"/>
                  </a:rPr>
                  <a:t>th</a:t>
                </a:r>
                <a:r>
                  <a:rPr lang="en-US" altLang="ko-KR" sz="1400" dirty="0">
                    <a:latin typeface="Arial" panose="020B0604020202020204" pitchFamily="34" charset="0"/>
                  </a:rPr>
                  <a:t> class</a:t>
                </a:r>
              </a:p>
              <a:p>
                <a:pPr marL="342000" indent="0" algn="just" eaLnBrk="1" hangingPunct="1">
                  <a:spcBef>
                    <a:spcPct val="0"/>
                  </a:spcBef>
                  <a:buNone/>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Alternative measures (Gini index or entropy) are used in practice to grow a tree.</a:t>
                </a:r>
              </a:p>
              <a:p>
                <a:pPr algn="just" eaLnBrk="1" hangingPunct="1">
                  <a:spcBef>
                    <a:spcPct val="0"/>
                  </a:spcBef>
                </a:pPr>
                <a:r>
                  <a:rPr lang="en-US" altLang="ko-KR" sz="1400" dirty="0">
                    <a:latin typeface="Arial" panose="020B0604020202020204" pitchFamily="34" charset="0"/>
                  </a:rPr>
                  <a:t>Classification error rate is preferable if final goal is the prediction accuracy of pruned tree.</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228" t="-251" r="-152"/>
                </a:stretch>
              </a:blipFill>
            </p:spPr>
            <p:txBody>
              <a:bodyPr/>
              <a:lstStyle/>
              <a:p>
                <a:r>
                  <a:rPr lang="ko-KR" altLang="en-US">
                    <a:noFill/>
                  </a:rPr>
                  <a:t> </a:t>
                </a:r>
              </a:p>
            </p:txBody>
          </p:sp>
        </mc:Fallback>
      </mc:AlternateContent>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Classification Trees</a:t>
            </a:r>
            <a:endParaRPr lang="ko-KR" altLang="en-US" dirty="0">
              <a:latin typeface="Arial" pitchFamily="34" charset="0"/>
            </a:endParaRPr>
          </a:p>
        </p:txBody>
      </p:sp>
    </p:spTree>
    <p:extLst>
      <p:ext uri="{BB962C8B-B14F-4D97-AF65-F5344CB8AC3E}">
        <p14:creationId xmlns:p14="http://schemas.microsoft.com/office/powerpoint/2010/main" val="2513440018"/>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pPr marL="0" indent="0" algn="just" eaLnBrk="1" hangingPunct="1">
                  <a:spcBef>
                    <a:spcPct val="0"/>
                  </a:spcBef>
                  <a:buNone/>
                </a:pPr>
                <a:r>
                  <a:rPr lang="en-US" altLang="ko-KR" sz="1400" b="1" dirty="0">
                    <a:latin typeface="Arial" panose="020B0604020202020204" pitchFamily="34" charset="0"/>
                  </a:rPr>
                  <a:t>Gini index</a:t>
                </a:r>
              </a:p>
              <a:p>
                <a:pPr marL="0" indent="0" algn="just" eaLnBrk="1" hangingPunct="1">
                  <a:spcBef>
                    <a:spcPct val="0"/>
                  </a:spcBef>
                  <a:buNone/>
                </a:pPr>
                <a:endParaRPr lang="en-US" altLang="ko-KR" sz="1400" b="1" dirty="0">
                  <a:latin typeface="Arial" panose="020B0604020202020204" pitchFamily="34" charset="0"/>
                </a:endParaRPr>
              </a:p>
              <a:p>
                <a:pPr marL="0" indent="0" algn="just" eaLnBrk="1" hangingPunct="1">
                  <a:spcBef>
                    <a:spcPct val="0"/>
                  </a:spcBef>
                  <a:buNone/>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𝐺</m:t>
                      </m:r>
                      <m:r>
                        <a:rPr lang="en-US" altLang="ko-KR" sz="1400" b="0" i="1" smtClean="0">
                          <a:latin typeface="Cambria Math" panose="02040503050406030204" pitchFamily="18" charset="0"/>
                        </a:rPr>
                        <m:t>=</m:t>
                      </m:r>
                      <m:nary>
                        <m:naryPr>
                          <m:chr m:val="∑"/>
                          <m:ctrlPr>
                            <a:rPr lang="en-US" altLang="ko-KR" sz="1400" b="0" i="1" smtClean="0">
                              <a:latin typeface="Cambria Math" panose="02040503050406030204" pitchFamily="18" charset="0"/>
                            </a:rPr>
                          </m:ctrlPr>
                        </m:naryPr>
                        <m:sub>
                          <m:r>
                            <m:rPr>
                              <m:brk m:alnAt="23"/>
                            </m:rPr>
                            <a:rPr lang="en-US" altLang="ko-KR" sz="1400" b="0" i="1" smtClean="0">
                              <a:latin typeface="Cambria Math" panose="02040503050406030204" pitchFamily="18" charset="0"/>
                            </a:rPr>
                            <m:t>𝑘</m:t>
                          </m:r>
                          <m:r>
                            <a:rPr lang="en-US" altLang="ko-KR" sz="1400" b="0" i="1" smtClean="0">
                              <a:latin typeface="Cambria Math" panose="02040503050406030204" pitchFamily="18" charset="0"/>
                            </a:rPr>
                            <m:t>=1</m:t>
                          </m:r>
                        </m:sub>
                        <m:sup>
                          <m:r>
                            <a:rPr lang="en-US" altLang="ko-KR" sz="1400" b="0" i="1" smtClean="0">
                              <a:latin typeface="Cambria Math" panose="02040503050406030204" pitchFamily="18" charset="0"/>
                            </a:rPr>
                            <m:t>𝐾</m:t>
                          </m:r>
                        </m:sup>
                        <m:e>
                          <m:sSub>
                            <m:sSubPr>
                              <m:ctrlPr>
                                <a:rPr lang="en-US" altLang="ko-KR" sz="1400" b="1" i="1" dirty="0">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𝑝</m:t>
                                  </m:r>
                                </m:e>
                              </m:acc>
                            </m:e>
                            <m:sub>
                              <m:r>
                                <a:rPr lang="en-US" altLang="ko-KR" sz="1400" b="0" i="1" dirty="0">
                                  <a:latin typeface="Cambria Math" panose="02040503050406030204" pitchFamily="18" charset="0"/>
                                </a:rPr>
                                <m:t>𝑚𝑘</m:t>
                              </m:r>
                            </m:sub>
                          </m:sSub>
                          <m:d>
                            <m:dPr>
                              <m:ctrlPr>
                                <a:rPr lang="en-US" altLang="ko-KR" sz="1400" b="1" i="1" dirty="0" smtClean="0">
                                  <a:latin typeface="Cambria Math" panose="02040503050406030204" pitchFamily="18" charset="0"/>
                                </a:rPr>
                              </m:ctrlPr>
                            </m:dPr>
                            <m:e>
                              <m:r>
                                <a:rPr lang="en-US" altLang="ko-KR" sz="1400" b="0" i="1" dirty="0" smtClean="0">
                                  <a:latin typeface="Cambria Math" panose="02040503050406030204" pitchFamily="18" charset="0"/>
                                </a:rPr>
                                <m:t>1</m:t>
                              </m:r>
                              <m:r>
                                <a:rPr lang="en-US" altLang="ko-KR" sz="1400" b="1" i="1" dirty="0" smtClean="0">
                                  <a:latin typeface="Cambria Math" panose="02040503050406030204" pitchFamily="18" charset="0"/>
                                </a:rPr>
                                <m:t>−</m:t>
                              </m:r>
                              <m:sSub>
                                <m:sSubPr>
                                  <m:ctrlPr>
                                    <a:rPr lang="en-US" altLang="ko-KR" sz="1400" b="1" i="1" dirty="0">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𝑝</m:t>
                                      </m:r>
                                    </m:e>
                                  </m:acc>
                                </m:e>
                                <m:sub>
                                  <m:r>
                                    <a:rPr lang="en-US" altLang="ko-KR" sz="1400" b="0" i="1" dirty="0">
                                      <a:latin typeface="Cambria Math" panose="02040503050406030204" pitchFamily="18" charset="0"/>
                                    </a:rPr>
                                    <m:t>𝑚𝑘</m:t>
                                  </m:r>
                                </m:sub>
                              </m:sSub>
                            </m:e>
                          </m:d>
                        </m:e>
                      </m:nary>
                    </m:oMath>
                  </m:oMathPara>
                </a14:m>
                <a:endParaRPr lang="en-US" altLang="ko-KR" sz="1400" dirty="0">
                  <a:latin typeface="Arial" panose="020B0604020202020204" pitchFamily="34" charset="0"/>
                </a:endParaRPr>
              </a:p>
              <a:p>
                <a:pPr marL="0" indent="0" algn="just" eaLnBrk="1" hangingPunct="1">
                  <a:spcBef>
                    <a:spcPct val="0"/>
                  </a:spcBef>
                  <a:buNone/>
                </a:pPr>
                <a:endParaRPr lang="en-US" altLang="ko-KR" sz="1400" b="1"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Sum of within class variances across the K classes</a:t>
                </a:r>
              </a:p>
              <a:p>
                <a:pPr algn="just" eaLnBrk="1" hangingPunct="1">
                  <a:spcBef>
                    <a:spcPct val="0"/>
                  </a:spcBef>
                </a:pPr>
                <a:r>
                  <a:rPr lang="en-US" altLang="ko-KR" sz="1400" dirty="0">
                    <a:latin typeface="Arial" panose="020B0604020202020204" pitchFamily="34" charset="0"/>
                  </a:rPr>
                  <a:t>Gini index takes a value near zero if </a:t>
                </a:r>
                <a14:m>
                  <m:oMath xmlns:m="http://schemas.openxmlformats.org/officeDocument/2006/math">
                    <m:sSub>
                      <m:sSubPr>
                        <m:ctrlPr>
                          <a:rPr lang="en-US" altLang="ko-KR" sz="1400" b="1" i="1" dirty="0">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𝑝</m:t>
                            </m:r>
                          </m:e>
                        </m:acc>
                      </m:e>
                      <m:sub>
                        <m:r>
                          <a:rPr lang="en-US" altLang="ko-KR" sz="1400" i="1" dirty="0">
                            <a:latin typeface="Cambria Math" panose="02040503050406030204" pitchFamily="18" charset="0"/>
                          </a:rPr>
                          <m:t>𝑚𝑘</m:t>
                        </m:r>
                      </m:sub>
                    </m:sSub>
                  </m:oMath>
                </a14:m>
                <a:r>
                  <a:rPr lang="en-US" altLang="ko-KR" sz="1400" dirty="0">
                    <a:latin typeface="Arial" panose="020B0604020202020204" pitchFamily="34" charset="0"/>
                  </a:rPr>
                  <a:t>’s are all near zero or one, i.e. observations are predominantly from a single class.</a:t>
                </a:r>
              </a:p>
              <a:p>
                <a:pPr algn="just" eaLnBrk="1" hangingPunct="1">
                  <a:spcBef>
                    <a:spcPct val="0"/>
                  </a:spcBef>
                </a:pPr>
                <a:r>
                  <a:rPr lang="en-US" altLang="ko-KR" sz="1400" dirty="0">
                    <a:latin typeface="Arial" panose="020B0604020202020204" pitchFamily="34" charset="0"/>
                  </a:rPr>
                  <a:t>Also referred to as a measure of node purity</a:t>
                </a:r>
              </a:p>
              <a:p>
                <a:pPr algn="just" eaLnBrk="1" hangingPunct="1">
                  <a:spcBef>
                    <a:spcPct val="0"/>
                  </a:spcBef>
                </a:pPr>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0" indent="0" algn="just" eaLnBrk="1" hangingPunct="1">
                  <a:spcBef>
                    <a:spcPct val="0"/>
                  </a:spcBef>
                  <a:buNone/>
                </a:pPr>
                <a:r>
                  <a:rPr lang="en-US" altLang="ko-KR" sz="1400" b="1" dirty="0">
                    <a:latin typeface="Arial" panose="020B0604020202020204" pitchFamily="34" charset="0"/>
                  </a:rPr>
                  <a:t>Entropy</a:t>
                </a:r>
              </a:p>
              <a:p>
                <a:pPr marL="0" indent="0" algn="just" eaLnBrk="1" hangingPunct="1">
                  <a:spcBef>
                    <a:spcPct val="0"/>
                  </a:spcBef>
                  <a:buNone/>
                </a:pPr>
                <a:endParaRPr lang="en-US" altLang="ko-KR" sz="1400" b="1" dirty="0">
                  <a:latin typeface="Arial" panose="020B0604020202020204" pitchFamily="34" charset="0"/>
                </a:endParaRPr>
              </a:p>
              <a:p>
                <a:pPr marL="0" indent="0" algn="just" eaLnBrk="1" hangingPunct="1">
                  <a:spcBef>
                    <a:spcPct val="0"/>
                  </a:spcBef>
                  <a:buNone/>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𝐷</m:t>
                      </m:r>
                      <m:r>
                        <a:rPr lang="en-US" altLang="ko-KR" sz="1400" i="1">
                          <a:latin typeface="Cambria Math" panose="02040503050406030204" pitchFamily="18" charset="0"/>
                        </a:rPr>
                        <m:t>=</m:t>
                      </m:r>
                      <m:r>
                        <a:rPr lang="en-US" altLang="ko-KR" sz="1400" b="0" i="1" smtClean="0">
                          <a:latin typeface="Cambria Math" panose="02040503050406030204" pitchFamily="18" charset="0"/>
                        </a:rPr>
                        <m:t>−</m:t>
                      </m:r>
                      <m:nary>
                        <m:naryPr>
                          <m:chr m:val="∑"/>
                          <m:ctrlPr>
                            <a:rPr lang="en-US" altLang="ko-KR" sz="1400" i="1">
                              <a:latin typeface="Cambria Math" panose="02040503050406030204" pitchFamily="18" charset="0"/>
                            </a:rPr>
                          </m:ctrlPr>
                        </m:naryPr>
                        <m:sub>
                          <m:r>
                            <m:rPr>
                              <m:brk m:alnAt="23"/>
                            </m:rPr>
                            <a:rPr lang="en-US" altLang="ko-KR" sz="1400" i="1">
                              <a:latin typeface="Cambria Math" panose="02040503050406030204" pitchFamily="18" charset="0"/>
                            </a:rPr>
                            <m:t>𝑘</m:t>
                          </m:r>
                          <m:r>
                            <a:rPr lang="en-US" altLang="ko-KR" sz="1400" i="1">
                              <a:latin typeface="Cambria Math" panose="02040503050406030204" pitchFamily="18" charset="0"/>
                            </a:rPr>
                            <m:t>=1</m:t>
                          </m:r>
                        </m:sub>
                        <m:sup>
                          <m:r>
                            <a:rPr lang="en-US" altLang="ko-KR" sz="1400" i="1">
                              <a:latin typeface="Cambria Math" panose="02040503050406030204" pitchFamily="18" charset="0"/>
                            </a:rPr>
                            <m:t>𝐾</m:t>
                          </m:r>
                        </m:sup>
                        <m:e>
                          <m:sSub>
                            <m:sSubPr>
                              <m:ctrlPr>
                                <a:rPr lang="en-US" altLang="ko-KR" sz="1400" b="1" i="1" dirty="0">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𝑝</m:t>
                                  </m:r>
                                </m:e>
                              </m:acc>
                            </m:e>
                            <m:sub>
                              <m:r>
                                <a:rPr lang="en-US" altLang="ko-KR" sz="1400" i="1" dirty="0">
                                  <a:latin typeface="Cambria Math" panose="02040503050406030204" pitchFamily="18" charset="0"/>
                                </a:rPr>
                                <m:t>𝑚𝑘</m:t>
                              </m:r>
                            </m:sub>
                          </m:sSub>
                          <m:func>
                            <m:funcPr>
                              <m:ctrlPr>
                                <a:rPr lang="en-US" altLang="ko-KR" sz="1400" b="0" i="1" dirty="0" smtClean="0">
                                  <a:latin typeface="Cambria Math" panose="02040503050406030204" pitchFamily="18" charset="0"/>
                                </a:rPr>
                              </m:ctrlPr>
                            </m:funcPr>
                            <m:fName>
                              <m:r>
                                <m:rPr>
                                  <m:sty m:val="p"/>
                                </m:rPr>
                                <a:rPr lang="en-US" altLang="ko-KR" sz="1400" b="0" i="0" dirty="0" smtClean="0">
                                  <a:latin typeface="Cambria Math" panose="02040503050406030204" pitchFamily="18" charset="0"/>
                                </a:rPr>
                                <m:t>log</m:t>
                              </m:r>
                            </m:fName>
                            <m:e>
                              <m:sSub>
                                <m:sSubPr>
                                  <m:ctrlPr>
                                    <a:rPr lang="en-US" altLang="ko-KR" sz="1400" b="1" i="1" dirty="0">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𝑝</m:t>
                                      </m:r>
                                    </m:e>
                                  </m:acc>
                                </m:e>
                                <m:sub>
                                  <m:r>
                                    <a:rPr lang="en-US" altLang="ko-KR" sz="1400" i="1" dirty="0">
                                      <a:latin typeface="Cambria Math" panose="02040503050406030204" pitchFamily="18" charset="0"/>
                                    </a:rPr>
                                    <m:t>𝑚𝑘</m:t>
                                  </m:r>
                                </m:sub>
                              </m:sSub>
                            </m:e>
                          </m:func>
                        </m:e>
                      </m:nary>
                    </m:oMath>
                  </m:oMathPara>
                </a14:m>
                <a:endParaRPr lang="en-US" altLang="ko-KR" sz="1400" dirty="0">
                  <a:latin typeface="Arial" panose="020B0604020202020204" pitchFamily="34" charset="0"/>
                </a:endParaRPr>
              </a:p>
              <a:p>
                <a:pPr marL="0" indent="0" algn="just" eaLnBrk="1" hangingPunct="1">
                  <a:spcBef>
                    <a:spcPct val="0"/>
                  </a:spcBef>
                  <a:buNone/>
                </a:pPr>
                <a:endParaRPr lang="en-US" altLang="ko-KR" sz="1400" b="1"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Since </a:t>
                </a:r>
                <a14:m>
                  <m:oMath xmlns:m="http://schemas.openxmlformats.org/officeDocument/2006/math">
                    <m:sSub>
                      <m:sSubPr>
                        <m:ctrlPr>
                          <a:rPr lang="en-US" altLang="ko-KR" sz="1400" b="1" i="1" dirty="0">
                            <a:latin typeface="Cambria Math" panose="02040503050406030204" pitchFamily="18" charset="0"/>
                          </a:rPr>
                        </m:ctrlPr>
                      </m:sSubPr>
                      <m:e>
                        <m:r>
                          <a:rPr lang="en-US" altLang="ko-KR" sz="1400" b="0" i="1" dirty="0" smtClean="0">
                            <a:latin typeface="Cambria Math" panose="02040503050406030204" pitchFamily="18" charset="0"/>
                          </a:rPr>
                          <m:t>0≤</m:t>
                        </m:r>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𝑝</m:t>
                            </m:r>
                          </m:e>
                        </m:acc>
                      </m:e>
                      <m:sub>
                        <m:r>
                          <a:rPr lang="en-US" altLang="ko-KR" sz="1400" i="1" dirty="0">
                            <a:latin typeface="Cambria Math" panose="02040503050406030204" pitchFamily="18" charset="0"/>
                          </a:rPr>
                          <m:t>𝑚𝑘</m:t>
                        </m:r>
                      </m:sub>
                    </m:sSub>
                    <m:r>
                      <a:rPr lang="en-US" altLang="ko-KR" sz="1400" b="1" i="1" dirty="0" smtClean="0">
                        <a:latin typeface="Cambria Math" panose="02040503050406030204" pitchFamily="18" charset="0"/>
                      </a:rPr>
                      <m:t>≤</m:t>
                    </m:r>
                    <m:r>
                      <a:rPr lang="en-US" altLang="ko-KR" sz="1400" b="0" i="1" dirty="0" smtClean="0">
                        <a:latin typeface="Cambria Math" panose="02040503050406030204" pitchFamily="18" charset="0"/>
                      </a:rPr>
                      <m:t>1</m:t>
                    </m:r>
                  </m:oMath>
                </a14:m>
                <a:r>
                  <a:rPr lang="en-US" altLang="ko-KR" sz="1400" dirty="0">
                    <a:latin typeface="Arial" panose="020B0604020202020204" pitchFamily="34" charset="0"/>
                  </a:rPr>
                  <a:t>, </a:t>
                </a:r>
                <a14:m>
                  <m:oMath xmlns:m="http://schemas.openxmlformats.org/officeDocument/2006/math">
                    <m:r>
                      <a:rPr lang="en-US" altLang="ko-KR" sz="1400" b="0" i="1" dirty="0" smtClean="0">
                        <a:latin typeface="Cambria Math" panose="02040503050406030204" pitchFamily="18" charset="0"/>
                      </a:rPr>
                      <m:t>−</m:t>
                    </m:r>
                    <m:sSub>
                      <m:sSubPr>
                        <m:ctrlPr>
                          <a:rPr lang="en-US" altLang="ko-KR" sz="1400" i="1" dirty="0">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b="0" i="1">
                                <a:latin typeface="Cambria Math" panose="02040503050406030204" pitchFamily="18" charset="0"/>
                              </a:rPr>
                              <m:t>𝑝</m:t>
                            </m:r>
                          </m:e>
                        </m:acc>
                      </m:e>
                      <m:sub>
                        <m:r>
                          <a:rPr lang="en-US" altLang="ko-KR" sz="1400" b="0" i="1" dirty="0">
                            <a:latin typeface="Cambria Math" panose="02040503050406030204" pitchFamily="18" charset="0"/>
                          </a:rPr>
                          <m:t>𝑚𝑘</m:t>
                        </m:r>
                      </m:sub>
                    </m:sSub>
                    <m:func>
                      <m:funcPr>
                        <m:ctrlPr>
                          <a:rPr lang="en-US" altLang="ko-KR" sz="1400" i="1" dirty="0">
                            <a:latin typeface="Cambria Math" panose="02040503050406030204" pitchFamily="18" charset="0"/>
                          </a:rPr>
                        </m:ctrlPr>
                      </m:funcPr>
                      <m:fName>
                        <m:r>
                          <m:rPr>
                            <m:sty m:val="p"/>
                          </m:rPr>
                          <a:rPr lang="en-US" altLang="ko-KR" sz="1400" dirty="0">
                            <a:latin typeface="Cambria Math" panose="02040503050406030204" pitchFamily="18" charset="0"/>
                          </a:rPr>
                          <m:t>log</m:t>
                        </m:r>
                      </m:fName>
                      <m:e>
                        <m:sSub>
                          <m:sSubPr>
                            <m:ctrlPr>
                              <a:rPr lang="en-US" altLang="ko-KR" sz="1400" b="1" i="1" dirty="0">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𝑝</m:t>
                                </m:r>
                              </m:e>
                            </m:acc>
                          </m:e>
                          <m:sub>
                            <m:r>
                              <a:rPr lang="en-US" altLang="ko-KR" sz="1400" i="1" dirty="0">
                                <a:latin typeface="Cambria Math" panose="02040503050406030204" pitchFamily="18" charset="0"/>
                              </a:rPr>
                              <m:t>𝑚𝑘</m:t>
                            </m:r>
                          </m:sub>
                        </m:sSub>
                        <m:r>
                          <a:rPr lang="en-US" altLang="ko-KR" sz="1400" i="1" dirty="0" smtClean="0">
                            <a:latin typeface="Cambria Math" panose="02040503050406030204" pitchFamily="18" charset="0"/>
                          </a:rPr>
                          <m:t>≥0</m:t>
                        </m:r>
                      </m:e>
                    </m:func>
                  </m:oMath>
                </a14:m>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Numerically similar to Gini index</a:t>
                </a:r>
              </a:p>
              <a:p>
                <a:pPr marL="0" indent="0" algn="just" eaLnBrk="1" hangingPunct="1">
                  <a:spcBef>
                    <a:spcPct val="0"/>
                  </a:spcBef>
                  <a:buNone/>
                </a:pPr>
                <a:endParaRPr lang="en-US" altLang="ko-KR" sz="1400" dirty="0">
                  <a:latin typeface="Arial" panose="020B0604020202020204" pitchFamily="34" charset="0"/>
                </a:endParaRPr>
              </a:p>
              <a:p>
                <a:pPr algn="just" eaLnBrk="1" hangingPunct="1">
                  <a:spcBef>
                    <a:spcPct val="0"/>
                  </a:spcBef>
                </a:pPr>
                <a:endParaRPr lang="en-US" altLang="ko-KR" sz="1400" dirty="0">
                  <a:latin typeface="Arial" panose="020B0604020202020204" pitchFamily="34" charset="0"/>
                </a:endParaRP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52" t="-125" r="-228"/>
                </a:stretch>
              </a:blipFill>
            </p:spPr>
            <p:txBody>
              <a:bodyPr/>
              <a:lstStyle/>
              <a:p>
                <a:r>
                  <a:rPr lang="ko-KR" altLang="en-US">
                    <a:noFill/>
                  </a:rPr>
                  <a:t> </a:t>
                </a:r>
              </a:p>
            </p:txBody>
          </p:sp>
        </mc:Fallback>
      </mc:AlternateContent>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Alternative Measures</a:t>
            </a:r>
            <a:endParaRPr lang="ko-KR" altLang="en-US" dirty="0">
              <a:latin typeface="Arial" pitchFamily="34" charset="0"/>
            </a:endParaRPr>
          </a:p>
        </p:txBody>
      </p:sp>
    </p:spTree>
    <p:extLst>
      <p:ext uri="{BB962C8B-B14F-4D97-AF65-F5344CB8AC3E}">
        <p14:creationId xmlns:p14="http://schemas.microsoft.com/office/powerpoint/2010/main" val="11429920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내용 개체 틀 2"/>
          <p:cNvSpPr txBox="1">
            <a:spLocks/>
          </p:cNvSpPr>
          <p:nvPr/>
        </p:nvSpPr>
        <p:spPr bwMode="auto">
          <a:xfrm>
            <a:off x="685801" y="1268414"/>
            <a:ext cx="10691284" cy="485775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200" kern="1200">
                <a:solidFill>
                  <a:schemeClr val="tx1"/>
                </a:solidFill>
                <a:latin typeface="Trebuchet MS" pitchFamily="34" charset="0"/>
                <a:ea typeface="+mn-ea"/>
                <a:cs typeface="Arial" pitchFamily="34" charset="0"/>
              </a:defRPr>
            </a:lvl1pPr>
            <a:lvl2pPr marL="742950" indent="-285750" algn="l" rtl="0" eaLnBrk="0" fontAlgn="base" latinLnBrk="1" hangingPunct="0">
              <a:spcBef>
                <a:spcPct val="20000"/>
              </a:spcBef>
              <a:spcAft>
                <a:spcPct val="0"/>
              </a:spcAft>
              <a:buFont typeface="Arial" charset="0"/>
              <a:buChar char="–"/>
              <a:defRPr sz="1200" kern="1200">
                <a:solidFill>
                  <a:schemeClr val="tx1"/>
                </a:solidFill>
                <a:latin typeface="Trebuchet MS" pitchFamily="34" charset="0"/>
                <a:ea typeface="+mn-ea"/>
                <a:cs typeface="Arial" pitchFamily="34" charset="0"/>
              </a:defRPr>
            </a:lvl2pPr>
            <a:lvl3pPr marL="1143000" indent="-228600" algn="l" rtl="0" eaLnBrk="0" fontAlgn="base" latinLnBrk="1" hangingPunct="0">
              <a:spcBef>
                <a:spcPct val="20000"/>
              </a:spcBef>
              <a:spcAft>
                <a:spcPct val="0"/>
              </a:spcAft>
              <a:buFont typeface="Arial" charset="0"/>
              <a:buChar char="•"/>
              <a:defRPr sz="1200" kern="1200">
                <a:solidFill>
                  <a:schemeClr val="tx1"/>
                </a:solidFill>
                <a:latin typeface="Trebuchet MS" pitchFamily="34" charset="0"/>
                <a:ea typeface="+mn-ea"/>
                <a:cs typeface="Arial" pitchFamily="34" charset="0"/>
              </a:defRPr>
            </a:lvl3pPr>
            <a:lvl4pPr marL="1600200" indent="-228600" algn="l" rtl="0" eaLnBrk="0" fontAlgn="base" latinLnBrk="1" hangingPunct="0">
              <a:spcBef>
                <a:spcPct val="20000"/>
              </a:spcBef>
              <a:spcAft>
                <a:spcPct val="0"/>
              </a:spcAft>
              <a:buFont typeface="Arial" charset="0"/>
              <a:buChar char="–"/>
              <a:defRPr sz="1200" kern="1200">
                <a:solidFill>
                  <a:schemeClr val="tx1"/>
                </a:solidFill>
                <a:latin typeface="Trebuchet MS" pitchFamily="34" charset="0"/>
                <a:ea typeface="+mn-ea"/>
                <a:cs typeface="Arial" pitchFamily="34" charset="0"/>
              </a:defRPr>
            </a:lvl4pPr>
            <a:lvl5pPr marL="2057400" indent="-228600" algn="l" rtl="0" eaLnBrk="0" fontAlgn="base" latinLnBrk="1" hangingPunct="0">
              <a:spcBef>
                <a:spcPct val="20000"/>
              </a:spcBef>
              <a:spcAft>
                <a:spcPct val="0"/>
              </a:spcAft>
              <a:buFont typeface="Arial" charset="0"/>
              <a:buChar char="»"/>
              <a:defRPr sz="1200" kern="1200">
                <a:solidFill>
                  <a:schemeClr val="tx1"/>
                </a:solidFill>
                <a:latin typeface="Trebuchet MS"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marL="0" indent="0" algn="just" eaLnBrk="1" hangingPunct="1">
              <a:spcBef>
                <a:spcPct val="0"/>
              </a:spcBef>
              <a:buFont typeface="Arial" charset="0"/>
              <a:buNone/>
            </a:pPr>
            <a:r>
              <a:rPr kumimoji="0" lang="en-US" altLang="ko-KR" sz="1400" b="1" dirty="0">
                <a:latin typeface="Arial" panose="020B0604020202020204" pitchFamily="34" charset="0"/>
              </a:rPr>
              <a:t>Unpruned tree on “Heart” data set</a:t>
            </a:r>
          </a:p>
          <a:p>
            <a:pPr marL="0" indent="0" algn="just" eaLnBrk="1" hangingPunct="1">
              <a:spcBef>
                <a:spcPct val="0"/>
              </a:spcBef>
              <a:buFont typeface="Arial" charset="0"/>
              <a:buNone/>
            </a:pPr>
            <a:endParaRPr kumimoji="0" lang="en-US" altLang="ko-KR" sz="1400" b="1" dirty="0">
              <a:latin typeface="Arial" panose="020B0604020202020204" pitchFamily="34" charset="0"/>
            </a:endParaRPr>
          </a:p>
          <a:p>
            <a:pPr algn="just" eaLnBrk="1" hangingPunct="1">
              <a:spcBef>
                <a:spcPct val="0"/>
              </a:spcBef>
            </a:pPr>
            <a:r>
              <a:rPr kumimoji="0" lang="en-US" altLang="ko-KR" sz="1400" dirty="0">
                <a:latin typeface="Arial" panose="020B0604020202020204" pitchFamily="34" charset="0"/>
              </a:rPr>
              <a:t>Binary outcome </a:t>
            </a:r>
            <a:r>
              <a:rPr kumimoji="0" lang="en-US" altLang="ko-KR" sz="1400" i="1" dirty="0">
                <a:latin typeface="Arial" panose="020B0604020202020204" pitchFamily="34" charset="0"/>
              </a:rPr>
              <a:t>HD</a:t>
            </a:r>
            <a:r>
              <a:rPr kumimoji="0" lang="en-US" altLang="ko-KR" sz="1400" dirty="0">
                <a:latin typeface="Arial" panose="020B0604020202020204" pitchFamily="34" charset="0"/>
              </a:rPr>
              <a:t> (Yes/No) for 303 patients / 13 predictors including </a:t>
            </a:r>
            <a:r>
              <a:rPr kumimoji="0" lang="en-US" altLang="ko-KR" sz="1400" i="1" dirty="0" err="1">
                <a:latin typeface="Arial" panose="020B0604020202020204" pitchFamily="34" charset="0"/>
              </a:rPr>
              <a:t>Thal</a:t>
            </a:r>
            <a:r>
              <a:rPr kumimoji="0" lang="en-US" altLang="ko-KR" sz="1400" dirty="0">
                <a:latin typeface="Arial" panose="020B0604020202020204" pitchFamily="34" charset="0"/>
              </a:rPr>
              <a:t>, </a:t>
            </a:r>
            <a:r>
              <a:rPr kumimoji="0" lang="en-US" altLang="ko-KR" sz="1400" i="1" dirty="0" err="1">
                <a:latin typeface="Arial" panose="020B0604020202020204" pitchFamily="34" charset="0"/>
              </a:rPr>
              <a:t>ChestPain</a:t>
            </a:r>
            <a:r>
              <a:rPr kumimoji="0" lang="en-US" altLang="ko-KR" sz="1400" dirty="0">
                <a:latin typeface="Arial" panose="020B0604020202020204" pitchFamily="34" charset="0"/>
              </a:rPr>
              <a:t>, etc.</a:t>
            </a:r>
          </a:p>
          <a:p>
            <a:pPr algn="just" eaLnBrk="1" hangingPunct="1">
              <a:spcBef>
                <a:spcPct val="0"/>
              </a:spcBef>
            </a:pPr>
            <a:r>
              <a:rPr kumimoji="0" lang="en-US" altLang="ko-KR" sz="1400" dirty="0">
                <a:latin typeface="Arial" panose="020B0604020202020204" pitchFamily="34" charset="0"/>
              </a:rPr>
              <a:t>Splits on qualitative variables, for example, internal node “</a:t>
            </a:r>
            <a:r>
              <a:rPr kumimoji="0" lang="en-US" altLang="ko-KR" sz="1400" dirty="0" err="1">
                <a:latin typeface="Arial" panose="020B0604020202020204" pitchFamily="34" charset="0"/>
              </a:rPr>
              <a:t>Thal:a</a:t>
            </a:r>
            <a:r>
              <a:rPr kumimoji="0" lang="en-US" altLang="ko-KR" sz="1400" dirty="0">
                <a:latin typeface="Arial" panose="020B0604020202020204" pitchFamily="34" charset="0"/>
              </a:rPr>
              <a:t>”</a:t>
            </a:r>
            <a:r>
              <a:rPr kumimoji="0" lang="en-US" altLang="ko-KR" sz="1400" i="1" dirty="0">
                <a:latin typeface="Arial" panose="020B0604020202020204" pitchFamily="34" charset="0"/>
              </a:rPr>
              <a:t> </a:t>
            </a:r>
            <a:r>
              <a:rPr kumimoji="0" lang="en-US" altLang="ko-KR" sz="1400" dirty="0">
                <a:latin typeface="Arial" panose="020B0604020202020204" pitchFamily="34" charset="0"/>
              </a:rPr>
              <a:t> assigns observations with the first value of the </a:t>
            </a:r>
            <a:r>
              <a:rPr kumimoji="0" lang="en-US" altLang="ko-KR" sz="1400" dirty="0" err="1">
                <a:latin typeface="Arial" panose="020B0604020202020204" pitchFamily="34" charset="0"/>
              </a:rPr>
              <a:t>Thal</a:t>
            </a:r>
            <a:r>
              <a:rPr kumimoji="0" lang="en-US" altLang="ko-KR" sz="1400" dirty="0">
                <a:latin typeface="Arial" panose="020B0604020202020204" pitchFamily="34" charset="0"/>
              </a:rPr>
              <a:t> to the left-hand branch, and others to the right-hand branch.</a:t>
            </a:r>
          </a:p>
          <a:p>
            <a:pPr algn="just" eaLnBrk="1" hangingPunct="1">
              <a:spcBef>
                <a:spcPct val="0"/>
              </a:spcBef>
            </a:pPr>
            <a:r>
              <a:rPr kumimoji="0" lang="en-US" altLang="ko-KR" sz="1400" dirty="0">
                <a:latin typeface="Arial" panose="020B0604020202020204" pitchFamily="34" charset="0"/>
              </a:rPr>
              <a:t>Terminal nodes with the same predicted value may have different level of </a:t>
            </a:r>
            <a:r>
              <a:rPr kumimoji="0" lang="en-US" altLang="ko-KR" sz="1400" i="1" dirty="0">
                <a:latin typeface="Arial" panose="020B0604020202020204" pitchFamily="34" charset="0"/>
              </a:rPr>
              <a:t>node purity</a:t>
            </a:r>
            <a:r>
              <a:rPr kumimoji="0" lang="en-US" altLang="ko-KR" sz="1400" dirty="0">
                <a:latin typeface="Arial" panose="020B0604020202020204" pitchFamily="34" charset="0"/>
              </a:rPr>
              <a:t>.</a:t>
            </a:r>
          </a:p>
        </p:txBody>
      </p:sp>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Example on “Heart” data set</a:t>
            </a:r>
            <a:endParaRPr lang="ko-KR" altLang="en-US" dirty="0">
              <a:latin typeface="Arial" pitchFamily="34" charset="0"/>
            </a:endParaRPr>
          </a:p>
        </p:txBody>
      </p:sp>
      <p:pic>
        <p:nvPicPr>
          <p:cNvPr id="13" name="내용 개체 틀 12"/>
          <p:cNvPicPr>
            <a:picLocks noGrp="1" noChangeAspect="1"/>
          </p:cNvPicPr>
          <p:nvPr>
            <p:ph idx="1"/>
          </p:nvPr>
        </p:nvPicPr>
        <p:blipFill>
          <a:blip r:embed="rId3"/>
          <a:stretch>
            <a:fillRect/>
          </a:stretch>
        </p:blipFill>
        <p:spPr>
          <a:xfrm>
            <a:off x="1846793" y="1268414"/>
            <a:ext cx="8369300" cy="2962275"/>
          </a:xfrm>
          <a:prstGeom prst="rect">
            <a:avLst/>
          </a:prstGeom>
        </p:spPr>
      </p:pic>
    </p:spTree>
    <p:extLst>
      <p:ext uri="{BB962C8B-B14F-4D97-AF65-F5344CB8AC3E}">
        <p14:creationId xmlns:p14="http://schemas.microsoft.com/office/powerpoint/2010/main" val="1493665985"/>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Example on “Heart” data set</a:t>
            </a:r>
            <a:endParaRPr lang="ko-KR" altLang="en-US" dirty="0">
              <a:latin typeface="Arial" pitchFamily="34" charset="0"/>
            </a:endParaRPr>
          </a:p>
        </p:txBody>
      </p:sp>
      <p:pic>
        <p:nvPicPr>
          <p:cNvPr id="3" name="내용 개체 틀 2"/>
          <p:cNvPicPr>
            <a:picLocks noGrp="1" noChangeAspect="1"/>
          </p:cNvPicPr>
          <p:nvPr>
            <p:ph idx="1"/>
          </p:nvPr>
        </p:nvPicPr>
        <p:blipFill>
          <a:blip r:embed="rId3"/>
          <a:stretch>
            <a:fillRect/>
          </a:stretch>
        </p:blipFill>
        <p:spPr>
          <a:xfrm>
            <a:off x="1808693" y="1268414"/>
            <a:ext cx="8445500" cy="4295775"/>
          </a:xfrm>
          <a:prstGeom prst="rect">
            <a:avLst/>
          </a:prstGeom>
        </p:spPr>
      </p:pic>
    </p:spTree>
    <p:extLst>
      <p:ext uri="{BB962C8B-B14F-4D97-AF65-F5344CB8AC3E}">
        <p14:creationId xmlns:p14="http://schemas.microsoft.com/office/powerpoint/2010/main" val="143871384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pPr marL="0" indent="0" algn="just" eaLnBrk="1" hangingPunct="1">
                  <a:spcBef>
                    <a:spcPct val="0"/>
                  </a:spcBef>
                  <a:buNone/>
                </a:pPr>
                <a:r>
                  <a:rPr lang="en-US" altLang="ko-KR" sz="1400" b="1" dirty="0">
                    <a:latin typeface="Arial" panose="020B0604020202020204" pitchFamily="34" charset="0"/>
                  </a:rPr>
                  <a:t>Linear regression versus regression tree</a:t>
                </a:r>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Model</a:t>
                </a:r>
              </a:p>
              <a:p>
                <a:pPr marL="0" indent="0" algn="just" eaLnBrk="1" hangingPunct="1">
                  <a:spcBef>
                    <a:spcPct val="0"/>
                  </a:spcBef>
                  <a:buNone/>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𝑓</m:t>
                      </m:r>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𝑋</m:t>
                          </m:r>
                        </m:e>
                      </m:d>
                      <m:r>
                        <a:rPr lang="en-US" altLang="ko-KR" sz="1400" b="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𝛽</m:t>
                          </m:r>
                        </m:e>
                        <m:sub>
                          <m:r>
                            <a:rPr lang="en-US" altLang="ko-KR" sz="1400" b="0" i="1" smtClean="0">
                              <a:latin typeface="Cambria Math" panose="02040503050406030204" pitchFamily="18" charset="0"/>
                            </a:rPr>
                            <m:t>0</m:t>
                          </m:r>
                        </m:sub>
                      </m:sSub>
                      <m:r>
                        <a:rPr lang="en-US" altLang="ko-KR" sz="1400" b="0" i="1" smtClean="0">
                          <a:latin typeface="Cambria Math" panose="02040503050406030204" pitchFamily="18" charset="0"/>
                        </a:rPr>
                        <m:t>+</m:t>
                      </m:r>
                      <m:nary>
                        <m:naryPr>
                          <m:chr m:val="∑"/>
                          <m:ctrlPr>
                            <a:rPr lang="en-US" altLang="ko-KR" sz="1400" b="0" i="1" smtClean="0">
                              <a:latin typeface="Cambria Math" panose="02040503050406030204" pitchFamily="18" charset="0"/>
                            </a:rPr>
                          </m:ctrlPr>
                        </m:naryPr>
                        <m:sub>
                          <m:r>
                            <m:rPr>
                              <m:brk m:alnAt="23"/>
                            </m:rPr>
                            <a:rPr lang="en-US" altLang="ko-KR" sz="1400" b="0" i="1" smtClean="0">
                              <a:latin typeface="Cambria Math" panose="02040503050406030204" pitchFamily="18" charset="0"/>
                            </a:rPr>
                            <m:t>𝑗</m:t>
                          </m:r>
                          <m:r>
                            <a:rPr lang="en-US" altLang="ko-KR" sz="1400" b="0" i="1" smtClean="0">
                              <a:latin typeface="Cambria Math" panose="02040503050406030204" pitchFamily="18" charset="0"/>
                            </a:rPr>
                            <m:t>=</m:t>
                          </m:r>
                          <m:r>
                            <m:rPr>
                              <m:brk m:alnAt="23"/>
                            </m:rPr>
                            <a:rPr lang="en-US" altLang="ko-KR" sz="1400" b="0" i="1" smtClean="0">
                              <a:latin typeface="Cambria Math" panose="02040503050406030204" pitchFamily="18" charset="0"/>
                            </a:rPr>
                            <m:t>1</m:t>
                          </m:r>
                        </m:sub>
                        <m:sup>
                          <m:r>
                            <a:rPr lang="en-US" altLang="ko-KR" sz="1400" b="0" i="1" smtClean="0">
                              <a:latin typeface="Cambria Math" panose="02040503050406030204" pitchFamily="18" charset="0"/>
                            </a:rPr>
                            <m:t>𝑝</m:t>
                          </m:r>
                        </m:sup>
                        <m:e>
                          <m:sSub>
                            <m:sSubPr>
                              <m:ctrlPr>
                                <a:rPr lang="en-US" altLang="ko-KR" sz="1400" i="1">
                                  <a:latin typeface="Cambria Math" panose="02040503050406030204" pitchFamily="18" charset="0"/>
                                </a:rPr>
                              </m:ctrlPr>
                            </m:sSubPr>
                            <m:e>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𝑋</m:t>
                                  </m:r>
                                </m:e>
                                <m:sub>
                                  <m:r>
                                    <a:rPr lang="en-US" altLang="ko-KR" sz="1400" b="0" i="1" smtClean="0">
                                      <a:latin typeface="Cambria Math" panose="02040503050406030204" pitchFamily="18" charset="0"/>
                                    </a:rPr>
                                    <m:t>𝑗</m:t>
                                  </m:r>
                                </m:sub>
                              </m:sSub>
                              <m:r>
                                <a:rPr lang="en-US" altLang="ko-KR" sz="1400" i="1">
                                  <a:latin typeface="Cambria Math" panose="02040503050406030204" pitchFamily="18" charset="0"/>
                                </a:rPr>
                                <m:t>𝛽</m:t>
                              </m:r>
                            </m:e>
                            <m:sub>
                              <m:r>
                                <a:rPr lang="en-US" altLang="ko-KR" sz="1400" i="1">
                                  <a:latin typeface="Cambria Math" panose="02040503050406030204" pitchFamily="18" charset="0"/>
                                </a:rPr>
                                <m:t>𝑗</m:t>
                              </m:r>
                            </m:sub>
                          </m:sSub>
                        </m:e>
                      </m:nary>
                    </m:oMath>
                  </m:oMathPara>
                </a14:m>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0" indent="0" algn="just" eaLnBrk="1" hangingPunct="1">
                  <a:spcBef>
                    <a:spcPct val="0"/>
                  </a:spcBef>
                  <a:buNone/>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𝑓</m:t>
                      </m:r>
                      <m:d>
                        <m:dPr>
                          <m:ctrlPr>
                            <a:rPr lang="en-US" altLang="ko-KR" sz="1400" i="1">
                              <a:latin typeface="Cambria Math" panose="02040503050406030204" pitchFamily="18" charset="0"/>
                            </a:rPr>
                          </m:ctrlPr>
                        </m:dPr>
                        <m:e>
                          <m:r>
                            <a:rPr lang="en-US" altLang="ko-KR" sz="1400" i="1">
                              <a:latin typeface="Cambria Math" panose="02040503050406030204" pitchFamily="18" charset="0"/>
                            </a:rPr>
                            <m:t>𝑋</m:t>
                          </m:r>
                        </m:e>
                      </m:d>
                      <m:r>
                        <a:rPr lang="en-US" altLang="ko-KR" sz="1400" i="1">
                          <a:latin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𝛽</m:t>
                          </m:r>
                        </m:e>
                        <m:sub>
                          <m:r>
                            <a:rPr lang="en-US" altLang="ko-KR" sz="1400" i="1">
                              <a:latin typeface="Cambria Math" panose="02040503050406030204" pitchFamily="18" charset="0"/>
                            </a:rPr>
                            <m:t>0</m:t>
                          </m:r>
                        </m:sub>
                      </m:sSub>
                      <m:r>
                        <a:rPr lang="en-US" altLang="ko-KR" sz="1400" i="1">
                          <a:latin typeface="Cambria Math" panose="02040503050406030204" pitchFamily="18" charset="0"/>
                        </a:rPr>
                        <m:t>+</m:t>
                      </m:r>
                      <m:nary>
                        <m:naryPr>
                          <m:chr m:val="∑"/>
                          <m:ctrlPr>
                            <a:rPr lang="en-US" altLang="ko-KR" sz="1400" i="1">
                              <a:latin typeface="Cambria Math" panose="02040503050406030204" pitchFamily="18" charset="0"/>
                            </a:rPr>
                          </m:ctrlPr>
                        </m:naryPr>
                        <m:sub>
                          <m:r>
                            <a:rPr lang="en-US" altLang="ko-KR" sz="1400" b="0" i="1" smtClean="0">
                              <a:latin typeface="Cambria Math" panose="02040503050406030204" pitchFamily="18" charset="0"/>
                            </a:rPr>
                            <m:t>𝑚</m:t>
                          </m:r>
                          <m:r>
                            <a:rPr lang="en-US" altLang="ko-KR" sz="1400" i="1">
                              <a:latin typeface="Cambria Math" panose="02040503050406030204" pitchFamily="18" charset="0"/>
                            </a:rPr>
                            <m:t>=1</m:t>
                          </m:r>
                        </m:sub>
                        <m:sup>
                          <m:r>
                            <a:rPr lang="en-US" altLang="ko-KR" sz="1400" b="0" i="1" smtClean="0">
                              <a:latin typeface="Cambria Math" panose="02040503050406030204" pitchFamily="18" charset="0"/>
                            </a:rPr>
                            <m:t>𝑀</m:t>
                          </m:r>
                        </m:sup>
                        <m:e>
                          <m:sSub>
                            <m:sSubPr>
                              <m:ctrlPr>
                                <a:rPr lang="en-US" altLang="ko-KR" sz="1400" i="1">
                                  <a:latin typeface="Cambria Math" panose="02040503050406030204" pitchFamily="18" charset="0"/>
                                </a:rPr>
                              </m:ctrlPr>
                            </m:sSubPr>
                            <m:e>
                              <m:r>
                                <a:rPr lang="en-US" altLang="ko-KR" sz="1400" i="1">
                                  <a:latin typeface="Cambria Math" panose="02040503050406030204" pitchFamily="18" charset="0"/>
                                </a:rPr>
                                <m:t>𝑐</m:t>
                              </m:r>
                            </m:e>
                            <m:sub>
                              <m:r>
                                <a:rPr lang="en-US" altLang="ko-KR" sz="1400" i="1">
                                  <a:latin typeface="Cambria Math" panose="02040503050406030204" pitchFamily="18" charset="0"/>
                                </a:rPr>
                                <m:t>𝑚</m:t>
                              </m:r>
                            </m:sub>
                          </m:sSub>
                          <m:r>
                            <a:rPr lang="en-US" altLang="ko-KR" sz="1400" i="1">
                              <a:latin typeface="Cambria Math" panose="02040503050406030204" pitchFamily="18" charset="0"/>
                              <a:ea typeface="Cambria Math" panose="02040503050406030204" pitchFamily="18" charset="0"/>
                            </a:rPr>
                            <m:t>∙</m:t>
                          </m:r>
                          <m:sSub>
                            <m:sSubPr>
                              <m:ctrlPr>
                                <a:rPr lang="en-US" altLang="ko-KR" sz="1400" i="1">
                                  <a:latin typeface="Cambria Math" panose="02040503050406030204" pitchFamily="18" charset="0"/>
                                </a:rPr>
                              </m:ctrlPr>
                            </m:sSubPr>
                            <m:e>
                              <m:r>
                                <a:rPr lang="en-US" altLang="ko-KR" sz="1400" b="1" i="1">
                                  <a:latin typeface="Cambria Math" panose="02040503050406030204" pitchFamily="18" charset="0"/>
                                </a:rPr>
                                <m:t>𝟏</m:t>
                              </m:r>
                            </m:e>
                            <m:sub>
                              <m:d>
                                <m:dPr>
                                  <m:ctrlPr>
                                    <a:rPr lang="en-US" altLang="ko-KR" sz="1400" i="1">
                                      <a:latin typeface="Cambria Math" panose="02040503050406030204" pitchFamily="18" charset="0"/>
                                    </a:rPr>
                                  </m:ctrlPr>
                                </m:dPr>
                                <m:e>
                                  <m:r>
                                    <a:rPr lang="en-US" altLang="ko-KR" sz="1400" i="1">
                                      <a:latin typeface="Cambria Math" panose="02040503050406030204" pitchFamily="18" charset="0"/>
                                    </a:rPr>
                                    <m:t>𝑋</m:t>
                                  </m:r>
                                  <m:r>
                                    <a:rPr lang="en-US" altLang="ko-KR" sz="1400" i="1">
                                      <a:latin typeface="Cambria Math" panose="02040503050406030204" pitchFamily="18" charset="0"/>
                                      <a:ea typeface="Cambria Math" panose="02040503050406030204" pitchFamily="18" charset="0"/>
                                    </a:rPr>
                                    <m:t>∈</m:t>
                                  </m:r>
                                  <m:sSub>
                                    <m:sSubPr>
                                      <m:ctrlPr>
                                        <a:rPr lang="en-US" altLang="ko-KR" sz="1400" i="1">
                                          <a:latin typeface="Cambria Math" panose="02040503050406030204" pitchFamily="18" charset="0"/>
                                          <a:ea typeface="Cambria Math" panose="02040503050406030204" pitchFamily="18" charset="0"/>
                                        </a:rPr>
                                      </m:ctrlPr>
                                    </m:sSubPr>
                                    <m:e>
                                      <m:r>
                                        <a:rPr lang="en-US" altLang="ko-KR" sz="1400" i="1">
                                          <a:latin typeface="Cambria Math" panose="02040503050406030204" pitchFamily="18" charset="0"/>
                                          <a:ea typeface="Cambria Math" panose="02040503050406030204" pitchFamily="18" charset="0"/>
                                        </a:rPr>
                                        <m:t>𝑅</m:t>
                                      </m:r>
                                    </m:e>
                                    <m:sub>
                                      <m:r>
                                        <a:rPr lang="en-US" altLang="ko-KR" sz="1400" i="1">
                                          <a:latin typeface="Cambria Math" panose="02040503050406030204" pitchFamily="18" charset="0"/>
                                          <a:ea typeface="Cambria Math" panose="02040503050406030204" pitchFamily="18" charset="0"/>
                                        </a:rPr>
                                        <m:t>𝑚</m:t>
                                      </m:r>
                                    </m:sub>
                                  </m:sSub>
                                </m:e>
                              </m:d>
                            </m:sub>
                          </m:sSub>
                        </m:e>
                      </m:nary>
                    </m:oMath>
                  </m:oMathPara>
                </a14:m>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342000" indent="0" algn="just" eaLnBrk="1" hangingPunct="1">
                  <a:spcBef>
                    <a:spcPct val="0"/>
                  </a:spcBef>
                  <a:buNone/>
                </a:pPr>
                <a14:m>
                  <m:oMath xmlns:m="http://schemas.openxmlformats.org/officeDocument/2006/math">
                    <m:sSub>
                      <m:sSubPr>
                        <m:ctrlPr>
                          <a:rPr lang="en-US" altLang="ko-KR" sz="1400" i="1">
                            <a:latin typeface="Cambria Math" panose="02040503050406030204" pitchFamily="18" charset="0"/>
                            <a:ea typeface="Cambria Math" panose="02040503050406030204" pitchFamily="18" charset="0"/>
                          </a:rPr>
                        </m:ctrlPr>
                      </m:sSubPr>
                      <m:e>
                        <m:r>
                          <a:rPr lang="en-US" altLang="ko-KR" sz="1400" i="1">
                            <a:latin typeface="Cambria Math" panose="02040503050406030204" pitchFamily="18" charset="0"/>
                            <a:ea typeface="Cambria Math" panose="02040503050406030204" pitchFamily="18" charset="0"/>
                          </a:rPr>
                          <m:t>𝑅</m:t>
                        </m:r>
                      </m:e>
                      <m:sub>
                        <m:r>
                          <a:rPr lang="en-US" altLang="ko-KR" sz="1400" i="1">
                            <a:latin typeface="Cambria Math" panose="02040503050406030204" pitchFamily="18" charset="0"/>
                            <a:ea typeface="Cambria Math" panose="02040503050406030204" pitchFamily="18" charset="0"/>
                          </a:rPr>
                          <m:t>𝑚</m:t>
                        </m:r>
                      </m:sub>
                    </m:sSub>
                  </m:oMath>
                </a14:m>
                <a:r>
                  <a:rPr lang="en-US" altLang="ko-KR" sz="1400" dirty="0">
                    <a:latin typeface="Arial" panose="020B0604020202020204" pitchFamily="34" charset="0"/>
                  </a:rPr>
                  <a:t>: </a:t>
                </a:r>
                <a:r>
                  <a:rPr lang="en-US" altLang="ko-KR" sz="1400" i="1" dirty="0">
                    <a:latin typeface="Arial" panose="020B0604020202020204" pitchFamily="34" charset="0"/>
                  </a:rPr>
                  <a:t>m</a:t>
                </a:r>
                <a:r>
                  <a:rPr lang="en-US" altLang="ko-KR" sz="1400" dirty="0">
                    <a:latin typeface="Arial" panose="020B0604020202020204" pitchFamily="34" charset="0"/>
                  </a:rPr>
                  <a:t>-</a:t>
                </a:r>
                <a:r>
                  <a:rPr lang="en-US" altLang="ko-KR" sz="1400" dirty="0" err="1">
                    <a:latin typeface="Arial" panose="020B0604020202020204" pitchFamily="34" charset="0"/>
                  </a:rPr>
                  <a:t>th</a:t>
                </a:r>
                <a:r>
                  <a:rPr lang="en-US" altLang="ko-KR" sz="1400" dirty="0">
                    <a:latin typeface="Arial" panose="020B0604020202020204" pitchFamily="34" charset="0"/>
                  </a:rPr>
                  <a:t> partition of feature space</a:t>
                </a:r>
              </a:p>
              <a:p>
                <a:pPr marL="0" indent="0" algn="just" eaLnBrk="1" hangingPunct="1">
                  <a:spcBef>
                    <a:spcPct val="0"/>
                  </a:spcBef>
                  <a:buNone/>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Performance of each model is dependent on whether the relationship between the features and the response is (approximately) linear.</a:t>
                </a:r>
              </a:p>
              <a:p>
                <a:pPr algn="just" eaLnBrk="1" hangingPunct="1">
                  <a:spcBef>
                    <a:spcPct val="0"/>
                  </a:spcBef>
                </a:pPr>
                <a:r>
                  <a:rPr lang="en-US" altLang="ko-KR" sz="1400" dirty="0">
                    <a:latin typeface="Arial" panose="020B0604020202020204" pitchFamily="34" charset="0"/>
                  </a:rPr>
                  <a:t>Relative performance can be evaluated by estimating the test error using either cross-validation or validation set approach.</a:t>
                </a:r>
              </a:p>
              <a:p>
                <a:pPr marL="0" indent="0" algn="just" eaLnBrk="1" hangingPunct="1">
                  <a:spcBef>
                    <a:spcPct val="0"/>
                  </a:spcBef>
                  <a:buNone/>
                </a:pPr>
                <a:endParaRPr lang="en-US" altLang="ko-KR" sz="1400" dirty="0">
                  <a:latin typeface="Arial" panose="020B0604020202020204" pitchFamily="34" charset="0"/>
                </a:endParaRP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1">
                <a:blip r:embed="rId3"/>
                <a:stretch>
                  <a:fillRect l="-152" t="-125" r="-228"/>
                </a:stretch>
              </a:blipFill>
            </p:spPr>
            <p:txBody>
              <a:bodyPr/>
              <a:lstStyle/>
              <a:p>
                <a:r>
                  <a:rPr lang="ko-KR" altLang="en-US">
                    <a:noFill/>
                  </a:rPr>
                  <a:t> </a:t>
                </a:r>
              </a:p>
            </p:txBody>
          </p:sp>
        </mc:Fallback>
      </mc:AlternateContent>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Tree vs. Linear Models</a:t>
            </a:r>
            <a:endParaRPr lang="ko-KR" altLang="en-US" dirty="0">
              <a:latin typeface="Arial" pitchFamily="34" charset="0"/>
            </a:endParaRPr>
          </a:p>
        </p:txBody>
      </p:sp>
    </p:spTree>
    <p:extLst>
      <p:ext uri="{BB962C8B-B14F-4D97-AF65-F5344CB8AC3E}">
        <p14:creationId xmlns:p14="http://schemas.microsoft.com/office/powerpoint/2010/main" val="193165213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Tree vs. Linear Models</a:t>
            </a:r>
            <a:endParaRPr lang="ko-KR" altLang="en-US" dirty="0">
              <a:latin typeface="Arial" pitchFamily="34" charset="0"/>
            </a:endParaRPr>
          </a:p>
        </p:txBody>
      </p:sp>
      <p:pic>
        <p:nvPicPr>
          <p:cNvPr id="8" name="내용 개체 틀 7"/>
          <p:cNvPicPr>
            <a:picLocks noGrp="1" noChangeAspect="1"/>
          </p:cNvPicPr>
          <p:nvPr>
            <p:ph idx="1"/>
          </p:nvPr>
        </p:nvPicPr>
        <p:blipFill>
          <a:blip r:embed="rId3"/>
          <a:stretch>
            <a:fillRect/>
          </a:stretch>
        </p:blipFill>
        <p:spPr>
          <a:xfrm>
            <a:off x="2555205" y="1268413"/>
            <a:ext cx="6952472" cy="4857750"/>
          </a:xfrm>
          <a:prstGeom prst="rect">
            <a:avLst/>
          </a:prstGeom>
        </p:spPr>
      </p:pic>
    </p:spTree>
    <p:extLst>
      <p:ext uri="{BB962C8B-B14F-4D97-AF65-F5344CB8AC3E}">
        <p14:creationId xmlns:p14="http://schemas.microsoft.com/office/powerpoint/2010/main" val="192803643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pPr marL="0" indent="0" algn="just" eaLnBrk="1" hangingPunct="1">
              <a:spcBef>
                <a:spcPct val="0"/>
              </a:spcBef>
              <a:buNone/>
            </a:pPr>
            <a:r>
              <a:rPr lang="en-US" altLang="ko-KR" sz="1400" b="1" dirty="0">
                <a:latin typeface="Arial" panose="020B0604020202020204" pitchFamily="34" charset="0"/>
              </a:rPr>
              <a:t>Advantages</a:t>
            </a:r>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Easier to interpret decision tree</a:t>
            </a:r>
          </a:p>
          <a:p>
            <a:pPr algn="just" eaLnBrk="1" hangingPunct="1">
              <a:spcBef>
                <a:spcPct val="0"/>
              </a:spcBef>
            </a:pPr>
            <a:r>
              <a:rPr lang="en-US" altLang="ko-KR" sz="1400" dirty="0">
                <a:latin typeface="Arial" panose="020B0604020202020204" pitchFamily="34" charset="0"/>
              </a:rPr>
              <a:t>Closely resembles human decision-making process</a:t>
            </a:r>
          </a:p>
          <a:p>
            <a:pPr algn="just" eaLnBrk="1" hangingPunct="1">
              <a:spcBef>
                <a:spcPct val="0"/>
              </a:spcBef>
            </a:pPr>
            <a:r>
              <a:rPr lang="en-US" altLang="ko-KR" sz="1400" dirty="0">
                <a:latin typeface="Arial" panose="020B0604020202020204" pitchFamily="34" charset="0"/>
              </a:rPr>
              <a:t>Graphic display available</a:t>
            </a:r>
          </a:p>
          <a:p>
            <a:pPr algn="just" eaLnBrk="1" hangingPunct="1">
              <a:spcBef>
                <a:spcPct val="0"/>
              </a:spcBef>
            </a:pPr>
            <a:r>
              <a:rPr lang="en-US" altLang="ko-KR" sz="1400" dirty="0">
                <a:latin typeface="Arial" panose="020B0604020202020204" pitchFamily="34" charset="0"/>
              </a:rPr>
              <a:t>Easy to handle qualitative predictors</a:t>
            </a:r>
          </a:p>
          <a:p>
            <a:pPr algn="just" eaLnBrk="1" hangingPunct="1">
              <a:spcBef>
                <a:spcPct val="0"/>
              </a:spcBef>
            </a:pPr>
            <a:endParaRPr lang="en-US" altLang="ko-KR" sz="1400" dirty="0">
              <a:latin typeface="Arial" panose="020B0604020202020204" pitchFamily="34" charset="0"/>
            </a:endParaRPr>
          </a:p>
          <a:p>
            <a:pPr algn="just" eaLnBrk="1" hangingPunct="1">
              <a:spcBef>
                <a:spcPct val="0"/>
              </a:spcBef>
            </a:pPr>
            <a:endParaRPr lang="en-US" altLang="ko-KR" sz="1400" dirty="0">
              <a:latin typeface="Arial" panose="020B0604020202020204" pitchFamily="34" charset="0"/>
            </a:endParaRPr>
          </a:p>
          <a:p>
            <a:pPr marL="0" indent="0" algn="just" eaLnBrk="1" hangingPunct="1">
              <a:spcBef>
                <a:spcPct val="0"/>
              </a:spcBef>
              <a:buNone/>
            </a:pPr>
            <a:r>
              <a:rPr lang="en-US" altLang="ko-KR" sz="1400" b="1" dirty="0">
                <a:latin typeface="Arial" panose="020B0604020202020204" pitchFamily="34" charset="0"/>
              </a:rPr>
              <a:t>Disadvantages </a:t>
            </a:r>
          </a:p>
          <a:p>
            <a:pPr marL="0" indent="0" algn="just" eaLnBrk="1" hangingPunct="1">
              <a:spcBef>
                <a:spcPct val="0"/>
              </a:spcBef>
              <a:buNone/>
            </a:pPr>
            <a:endParaRPr lang="en-US" altLang="ko-KR" sz="1400" b="1"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Generally lack predictive accuracy and robustness (sensitive to data set)</a:t>
            </a:r>
          </a:p>
          <a:p>
            <a:pPr marL="0" indent="0" algn="just" eaLnBrk="1" hangingPunct="1">
              <a:spcBef>
                <a:spcPct val="0"/>
              </a:spcBef>
              <a:buNone/>
            </a:pPr>
            <a:endParaRPr lang="en-US" altLang="ko-KR" sz="1400" b="1" dirty="0">
              <a:latin typeface="Arial" panose="020B0604020202020204" pitchFamily="34" charset="0"/>
            </a:endParaRPr>
          </a:p>
          <a:p>
            <a:pPr marL="0" indent="0" algn="just" eaLnBrk="1" hangingPunct="1">
              <a:spcBef>
                <a:spcPct val="0"/>
              </a:spcBef>
              <a:buNone/>
            </a:pPr>
            <a:endParaRPr lang="en-US" altLang="ko-KR" sz="1400" b="1" dirty="0">
              <a:latin typeface="Arial" panose="020B0604020202020204" pitchFamily="34" charset="0"/>
            </a:endParaRPr>
          </a:p>
          <a:p>
            <a:pPr marL="0" indent="0" algn="just" eaLnBrk="1" hangingPunct="1">
              <a:spcBef>
                <a:spcPct val="0"/>
              </a:spcBef>
              <a:buNone/>
            </a:pPr>
            <a:r>
              <a:rPr lang="en-US" altLang="ko-KR" sz="1400" b="1" dirty="0">
                <a:latin typeface="Arial" panose="020B0604020202020204" pitchFamily="34" charset="0"/>
              </a:rPr>
              <a:t>Improvements</a:t>
            </a:r>
          </a:p>
          <a:p>
            <a:pPr marL="0" indent="0" algn="just" eaLnBrk="1" hangingPunct="1">
              <a:spcBef>
                <a:spcPct val="0"/>
              </a:spcBef>
              <a:buNone/>
            </a:pPr>
            <a:r>
              <a:rPr lang="en-US" altLang="ko-KR" sz="1400" b="1" dirty="0">
                <a:latin typeface="Arial" panose="020B0604020202020204" pitchFamily="34" charset="0"/>
              </a:rPr>
              <a:t> </a:t>
            </a:r>
          </a:p>
          <a:p>
            <a:pPr algn="just" eaLnBrk="1" hangingPunct="1">
              <a:spcBef>
                <a:spcPct val="0"/>
              </a:spcBef>
            </a:pPr>
            <a:r>
              <a:rPr lang="en-US" altLang="ko-KR" sz="1400" dirty="0">
                <a:latin typeface="Arial" panose="020B0604020202020204" pitchFamily="34" charset="0"/>
              </a:rPr>
              <a:t>Aggregating multiple decision trees (using </a:t>
            </a:r>
            <a:r>
              <a:rPr lang="en-US" altLang="ko-KR" sz="1400" i="1" dirty="0">
                <a:latin typeface="Arial" panose="020B0604020202020204" pitchFamily="34" charset="0"/>
              </a:rPr>
              <a:t>bagging</a:t>
            </a:r>
            <a:r>
              <a:rPr lang="en-US" altLang="ko-KR" sz="1400" dirty="0">
                <a:latin typeface="Arial" panose="020B0604020202020204" pitchFamily="34" charset="0"/>
              </a:rPr>
              <a:t>, </a:t>
            </a:r>
            <a:r>
              <a:rPr lang="en-US" altLang="ko-KR" sz="1400" i="1" dirty="0">
                <a:latin typeface="Arial" panose="020B0604020202020204" pitchFamily="34" charset="0"/>
              </a:rPr>
              <a:t>random forests</a:t>
            </a:r>
            <a:r>
              <a:rPr lang="en-US" altLang="ko-KR" sz="1400" dirty="0">
                <a:latin typeface="Arial" panose="020B0604020202020204" pitchFamily="34" charset="0"/>
              </a:rPr>
              <a:t>, and </a:t>
            </a:r>
            <a:r>
              <a:rPr lang="en-US" altLang="ko-KR" sz="1400" i="1" dirty="0">
                <a:latin typeface="Arial" panose="020B0604020202020204" pitchFamily="34" charset="0"/>
              </a:rPr>
              <a:t>boosting</a:t>
            </a:r>
            <a:r>
              <a:rPr lang="en-US" altLang="ko-KR" sz="1400" dirty="0">
                <a:latin typeface="Arial" panose="020B0604020202020204" pitchFamily="34" charset="0"/>
              </a:rPr>
              <a:t>) can lead to substantially improved predictive performance.</a:t>
            </a:r>
          </a:p>
          <a:p>
            <a:pPr marL="0" indent="0" algn="just" eaLnBrk="1" hangingPunct="1">
              <a:spcBef>
                <a:spcPct val="0"/>
              </a:spcBef>
              <a:buNone/>
            </a:pPr>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algn="just" eaLnBrk="1" hangingPunct="1">
              <a:spcBef>
                <a:spcPct val="0"/>
              </a:spcBef>
            </a:pPr>
            <a:endParaRPr lang="en-US" altLang="ko-KR" sz="1400" dirty="0">
              <a:latin typeface="Arial" panose="020B0604020202020204" pitchFamily="34" charset="0"/>
            </a:endParaRPr>
          </a:p>
          <a:p>
            <a:pPr algn="just" eaLnBrk="1" hangingPunct="1">
              <a:spcBef>
                <a:spcPct val="0"/>
              </a:spcBef>
            </a:pPr>
            <a:endParaRPr lang="en-US" altLang="ko-KR" sz="1400" dirty="0">
              <a:latin typeface="Arial" panose="020B0604020202020204" pitchFamily="34" charset="0"/>
            </a:endParaRPr>
          </a:p>
        </p:txBody>
      </p:sp>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Advantages and Disadvantages</a:t>
            </a:r>
            <a:endParaRPr lang="ko-KR" altLang="en-US" dirty="0">
              <a:latin typeface="Arial" pitchFamily="34" charset="0"/>
            </a:endParaRPr>
          </a:p>
        </p:txBody>
      </p:sp>
    </p:spTree>
    <p:extLst>
      <p:ext uri="{BB962C8B-B14F-4D97-AF65-F5344CB8AC3E}">
        <p14:creationId xmlns:p14="http://schemas.microsoft.com/office/powerpoint/2010/main" val="793339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6. </a:t>
            </a:r>
            <a:r>
              <a:rPr lang="ko-KR" altLang="en-US" sz="4000" dirty="0">
                <a:latin typeface="나눔고딕" panose="020D0604000000000000" pitchFamily="50" charset="-127"/>
                <a:ea typeface="나눔고딕" panose="020D0604000000000000" pitchFamily="50" charset="-127"/>
              </a:rPr>
              <a:t>사분위수와 상자그림</a:t>
            </a:r>
          </a:p>
        </p:txBody>
      </p:sp>
      <p:sp>
        <p:nvSpPr>
          <p:cNvPr id="24578" name="Rectangle 3"/>
          <p:cNvSpPr>
            <a:spLocks noGrp="1" noChangeArrowheads="1"/>
          </p:cNvSpPr>
          <p:nvPr>
            <p:ph idx="1"/>
          </p:nvPr>
        </p:nvSpPr>
        <p:spPr>
          <a:xfrm>
            <a:off x="1981200" y="2204864"/>
            <a:ext cx="8219256" cy="4464496"/>
          </a:xfrm>
        </p:spPr>
        <p:txBody>
          <a:bodyPr>
            <a:normAutofit fontScale="92500" lnSpcReduction="10000"/>
          </a:bodyPr>
          <a:lstStyle/>
          <a:p>
            <a:pPr>
              <a:lnSpc>
                <a:spcPct val="150000"/>
              </a:lnSpc>
            </a:pPr>
            <a:r>
              <a:rPr lang="ko-KR" altLang="en-US" sz="1800" dirty="0">
                <a:latin typeface="나눔고딕" panose="020D0604000000000000" pitchFamily="50" charset="-127"/>
                <a:ea typeface="나눔고딕" panose="020D0604000000000000" pitchFamily="50" charset="-127"/>
              </a:rPr>
              <a:t>백분위수 가운데 </a:t>
            </a:r>
            <a:r>
              <a:rPr lang="en-US" altLang="ko-KR" sz="1800" dirty="0">
                <a:latin typeface="나눔고딕" panose="020D0604000000000000" pitchFamily="50" charset="-127"/>
                <a:ea typeface="나눔고딕" panose="020D0604000000000000" pitchFamily="50" charset="-127"/>
              </a:rPr>
              <a:t>25</a:t>
            </a:r>
            <a:r>
              <a:rPr lang="ko-KR" altLang="en-US" sz="1800" dirty="0">
                <a:latin typeface="나눔고딕" panose="020D0604000000000000" pitchFamily="50" charset="-127"/>
                <a:ea typeface="나눔고딕" panose="020D0604000000000000" pitchFamily="50" charset="-127"/>
              </a:rPr>
              <a:t>번째</a:t>
            </a:r>
            <a:r>
              <a:rPr lang="en-US" altLang="ko-KR" sz="1800" dirty="0">
                <a:latin typeface="나눔고딕" panose="020D0604000000000000" pitchFamily="50" charset="-127"/>
                <a:ea typeface="나눔고딕" panose="020D0604000000000000" pitchFamily="50" charset="-127"/>
              </a:rPr>
              <a:t>, 50</a:t>
            </a:r>
            <a:r>
              <a:rPr lang="ko-KR" altLang="en-US" sz="1800" dirty="0">
                <a:latin typeface="나눔고딕" panose="020D0604000000000000" pitchFamily="50" charset="-127"/>
                <a:ea typeface="나눔고딕" panose="020D0604000000000000" pitchFamily="50" charset="-127"/>
              </a:rPr>
              <a:t>번째</a:t>
            </a:r>
            <a:r>
              <a:rPr lang="en-US" altLang="ko-KR" sz="1800" dirty="0">
                <a:latin typeface="나눔고딕" panose="020D0604000000000000" pitchFamily="50" charset="-127"/>
                <a:ea typeface="나눔고딕" panose="020D0604000000000000" pitchFamily="50" charset="-127"/>
              </a:rPr>
              <a:t>, 75</a:t>
            </a:r>
            <a:r>
              <a:rPr lang="ko-KR" altLang="en-US" sz="1800" dirty="0">
                <a:latin typeface="나눔고딕" panose="020D0604000000000000" pitchFamily="50" charset="-127"/>
                <a:ea typeface="나눔고딕" panose="020D0604000000000000" pitchFamily="50" charset="-127"/>
              </a:rPr>
              <a:t>번째 백분위수를 특별히 제</a:t>
            </a:r>
            <a:r>
              <a:rPr lang="en-US" altLang="ko-KR" sz="1800" dirty="0">
                <a:latin typeface="나눔고딕" panose="020D0604000000000000" pitchFamily="50" charset="-127"/>
                <a:ea typeface="나눔고딕" panose="020D0604000000000000" pitchFamily="50" charset="-127"/>
              </a:rPr>
              <a:t>1</a:t>
            </a:r>
            <a:r>
              <a:rPr lang="ko-KR" altLang="en-US" sz="1800" dirty="0">
                <a:latin typeface="나눔고딕" panose="020D0604000000000000" pitchFamily="50" charset="-127"/>
                <a:ea typeface="나눔고딕" panose="020D0604000000000000" pitchFamily="50" charset="-127"/>
              </a:rPr>
              <a:t>사분위수</a:t>
            </a:r>
            <a:r>
              <a:rPr lang="en-US" altLang="ko-KR" sz="1800" dirty="0">
                <a:latin typeface="나눔고딕" panose="020D0604000000000000" pitchFamily="50" charset="-127"/>
                <a:ea typeface="나눔고딕" panose="020D0604000000000000" pitchFamily="50" charset="-127"/>
              </a:rPr>
              <a:t>(first quartile), </a:t>
            </a:r>
            <a:r>
              <a:rPr lang="ko-KR" altLang="en-US" sz="1800" dirty="0">
                <a:latin typeface="나눔고딕" panose="020D0604000000000000" pitchFamily="50" charset="-127"/>
                <a:ea typeface="나눔고딕" panose="020D0604000000000000" pitchFamily="50" charset="-127"/>
              </a:rPr>
              <a:t>제</a:t>
            </a:r>
            <a:r>
              <a:rPr lang="en-US" altLang="ko-KR" sz="1800" dirty="0">
                <a:latin typeface="나눔고딕" panose="020D0604000000000000" pitchFamily="50" charset="-127"/>
                <a:ea typeface="나눔고딕" panose="020D0604000000000000" pitchFamily="50" charset="-127"/>
              </a:rPr>
              <a:t>2</a:t>
            </a:r>
            <a:r>
              <a:rPr lang="ko-KR" altLang="en-US" sz="1800" dirty="0">
                <a:latin typeface="나눔고딕" panose="020D0604000000000000" pitchFamily="50" charset="-127"/>
                <a:ea typeface="나눔고딕" panose="020D0604000000000000" pitchFamily="50" charset="-127"/>
              </a:rPr>
              <a:t>사분위수</a:t>
            </a:r>
            <a:r>
              <a:rPr lang="en-US" altLang="ko-KR" sz="1800" dirty="0">
                <a:latin typeface="나눔고딕" panose="020D0604000000000000" pitchFamily="50" charset="-127"/>
                <a:ea typeface="나눔고딕" panose="020D0604000000000000" pitchFamily="50" charset="-127"/>
              </a:rPr>
              <a:t>(second quartile), </a:t>
            </a:r>
            <a:r>
              <a:rPr lang="ko-KR" altLang="en-US" sz="1800" dirty="0">
                <a:latin typeface="나눔고딕" panose="020D0604000000000000" pitchFamily="50" charset="-127"/>
                <a:ea typeface="나눔고딕" panose="020D0604000000000000" pitchFamily="50" charset="-127"/>
              </a:rPr>
              <a:t>제</a:t>
            </a:r>
            <a:r>
              <a:rPr lang="en-US" altLang="ko-KR" sz="1800" dirty="0">
                <a:latin typeface="나눔고딕" panose="020D0604000000000000" pitchFamily="50" charset="-127"/>
                <a:ea typeface="나눔고딕" panose="020D0604000000000000" pitchFamily="50" charset="-127"/>
              </a:rPr>
              <a:t>3</a:t>
            </a:r>
            <a:r>
              <a:rPr lang="ko-KR" altLang="en-US" sz="1800" dirty="0">
                <a:latin typeface="나눔고딕" panose="020D0604000000000000" pitchFamily="50" charset="-127"/>
                <a:ea typeface="나눔고딕" panose="020D0604000000000000" pitchFamily="50" charset="-127"/>
              </a:rPr>
              <a:t>사분위수</a:t>
            </a:r>
            <a:r>
              <a:rPr lang="en-US" altLang="ko-KR" sz="1800" dirty="0">
                <a:latin typeface="나눔고딕" panose="020D0604000000000000" pitchFamily="50" charset="-127"/>
                <a:ea typeface="나눔고딕" panose="020D0604000000000000" pitchFamily="50" charset="-127"/>
              </a:rPr>
              <a:t>(third quartile)</a:t>
            </a:r>
            <a:r>
              <a:rPr lang="ko-KR" altLang="en-US" sz="1800" dirty="0">
                <a:latin typeface="나눔고딕" panose="020D0604000000000000" pitchFamily="50" charset="-127"/>
                <a:ea typeface="나눔고딕" panose="020D0604000000000000" pitchFamily="50" charset="-127"/>
              </a:rPr>
              <a:t>라 부름</a:t>
            </a:r>
            <a:r>
              <a:rPr lang="en-US" altLang="ko-KR" sz="1800" dirty="0">
                <a:latin typeface="나눔고딕" panose="020D0604000000000000" pitchFamily="50" charset="-127"/>
                <a:ea typeface="나눔고딕" panose="020D0604000000000000" pitchFamily="50" charset="-127"/>
              </a:rPr>
              <a:t>.</a:t>
            </a:r>
            <a:endParaRPr lang="ko-KR" altLang="en-US" sz="1000" dirty="0">
              <a:latin typeface="나눔고딕" panose="020D0604000000000000" pitchFamily="50" charset="-127"/>
              <a:ea typeface="나눔고딕" panose="020D0604000000000000" pitchFamily="50" charset="-127"/>
            </a:endParaRPr>
          </a:p>
          <a:p>
            <a:pPr>
              <a:lnSpc>
                <a:spcPct val="150000"/>
              </a:lnSpc>
            </a:pPr>
            <a:r>
              <a:rPr lang="en-US" altLang="ko-KR" sz="1800" dirty="0">
                <a:latin typeface="나눔고딕" panose="020D0604000000000000" pitchFamily="50" charset="-127"/>
                <a:ea typeface="나눔고딕" panose="020D0604000000000000" pitchFamily="50" charset="-127"/>
              </a:rPr>
              <a:t>50</a:t>
            </a:r>
            <a:r>
              <a:rPr lang="ko-KR" altLang="en-US" sz="1800" dirty="0">
                <a:latin typeface="나눔고딕" panose="020D0604000000000000" pitchFamily="50" charset="-127"/>
                <a:ea typeface="나눔고딕" panose="020D0604000000000000" pitchFamily="50" charset="-127"/>
              </a:rPr>
              <a:t>번째 백분위수는 제</a:t>
            </a:r>
            <a:r>
              <a:rPr lang="en-US" altLang="ko-KR" sz="1800" dirty="0">
                <a:latin typeface="나눔고딕" panose="020D0604000000000000" pitchFamily="50" charset="-127"/>
                <a:ea typeface="나눔고딕" panose="020D0604000000000000" pitchFamily="50" charset="-127"/>
              </a:rPr>
              <a:t>2</a:t>
            </a:r>
            <a:r>
              <a:rPr lang="ko-KR" altLang="en-US" sz="1800" dirty="0">
                <a:latin typeface="나눔고딕" panose="020D0604000000000000" pitchFamily="50" charset="-127"/>
                <a:ea typeface="나눔고딕" panose="020D0604000000000000" pitchFamily="50" charset="-127"/>
              </a:rPr>
              <a:t>사분위수이면서 중앙값</a:t>
            </a:r>
            <a:r>
              <a:rPr lang="en-US" altLang="ko-KR" sz="1800" dirty="0">
                <a:latin typeface="나눔고딕" panose="020D0604000000000000" pitchFamily="50" charset="-127"/>
                <a:ea typeface="나눔고딕" panose="020D0604000000000000" pitchFamily="50" charset="-127"/>
              </a:rPr>
              <a:t>(median)</a:t>
            </a:r>
            <a:r>
              <a:rPr lang="ko-KR" altLang="en-US" sz="1800" dirty="0">
                <a:latin typeface="나눔고딕" panose="020D0604000000000000" pitchFamily="50" charset="-127"/>
                <a:ea typeface="나눔고딕" panose="020D0604000000000000" pitchFamily="50" charset="-127"/>
              </a:rPr>
              <a:t>임</a:t>
            </a:r>
            <a:r>
              <a:rPr lang="en-US" altLang="ko-KR" sz="1800" dirty="0">
                <a:latin typeface="나눔고딕" panose="020D0604000000000000" pitchFamily="50" charset="-127"/>
                <a:ea typeface="나눔고딕" panose="020D0604000000000000" pitchFamily="50" charset="-127"/>
              </a:rPr>
              <a:t>.</a:t>
            </a:r>
            <a:endParaRPr lang="en-US" altLang="ko-KR" sz="10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사분위수 범위</a:t>
            </a:r>
            <a:r>
              <a:rPr lang="en-US" altLang="ko-KR" sz="1800" dirty="0">
                <a:latin typeface="나눔고딕" panose="020D0604000000000000" pitchFamily="50" charset="-127"/>
                <a:ea typeface="나눔고딕" panose="020D0604000000000000" pitchFamily="50" charset="-127"/>
              </a:rPr>
              <a:t>(interquartile range)</a:t>
            </a:r>
          </a:p>
          <a:p>
            <a:pPr marL="0" indent="0" algn="ctr">
              <a:lnSpc>
                <a:spcPct val="150000"/>
              </a:lnSpc>
              <a:buNone/>
            </a:pP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사분위수 범위</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제</a:t>
            </a:r>
            <a:r>
              <a:rPr lang="en-US" altLang="ko-KR" sz="1800" dirty="0">
                <a:latin typeface="나눔고딕" panose="020D0604000000000000" pitchFamily="50" charset="-127"/>
                <a:ea typeface="나눔고딕" panose="020D0604000000000000" pitchFamily="50" charset="-127"/>
              </a:rPr>
              <a:t>3</a:t>
            </a:r>
            <a:r>
              <a:rPr lang="ko-KR" altLang="en-US" sz="1800" dirty="0">
                <a:latin typeface="나눔고딕" panose="020D0604000000000000" pitchFamily="50" charset="-127"/>
                <a:ea typeface="나눔고딕" panose="020D0604000000000000" pitchFamily="50" charset="-127"/>
              </a:rPr>
              <a:t>사분위수</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a:t>
            </a:r>
            <a:r>
              <a:rPr lang="en-US" altLang="ko-KR" sz="1800" dirty="0">
                <a:latin typeface="나눔고딕" panose="020D0604000000000000" pitchFamily="50" charset="-127"/>
                <a:ea typeface="나눔고딕" panose="020D0604000000000000" pitchFamily="50" charset="-127"/>
              </a:rPr>
              <a:t>(</a:t>
            </a:r>
            <a:r>
              <a:rPr lang="ko-KR" altLang="en-US" sz="1800" dirty="0">
                <a:latin typeface="나눔고딕" panose="020D0604000000000000" pitchFamily="50" charset="-127"/>
                <a:ea typeface="나눔고딕" panose="020D0604000000000000" pitchFamily="50" charset="-127"/>
              </a:rPr>
              <a:t>제</a:t>
            </a:r>
            <a:r>
              <a:rPr lang="en-US" altLang="ko-KR" sz="1800" dirty="0">
                <a:latin typeface="나눔고딕" panose="020D0604000000000000" pitchFamily="50" charset="-127"/>
                <a:ea typeface="나눔고딕" panose="020D0604000000000000" pitchFamily="50" charset="-127"/>
              </a:rPr>
              <a:t>1</a:t>
            </a:r>
            <a:r>
              <a:rPr lang="ko-KR" altLang="en-US" sz="1800" dirty="0">
                <a:latin typeface="나눔고딕" panose="020D0604000000000000" pitchFamily="50" charset="-127"/>
                <a:ea typeface="나눔고딕" panose="020D0604000000000000" pitchFamily="50" charset="-127"/>
              </a:rPr>
              <a:t>사분위수</a:t>
            </a:r>
            <a:r>
              <a:rPr lang="en-US" altLang="ko-KR" sz="1800" dirty="0">
                <a:latin typeface="나눔고딕" panose="020D0604000000000000" pitchFamily="50" charset="-127"/>
                <a:ea typeface="나눔고딕" panose="020D0604000000000000" pitchFamily="50" charset="-127"/>
              </a:rPr>
              <a:t>)</a:t>
            </a:r>
          </a:p>
          <a:p>
            <a:pPr marL="0" indent="0" algn="ctr">
              <a:lnSpc>
                <a:spcPct val="150000"/>
              </a:lnSpc>
              <a:buNone/>
            </a:pPr>
            <a:endParaRPr lang="en-US" altLang="ko-KR" sz="1800" dirty="0">
              <a:latin typeface="나눔고딕" panose="020D0604000000000000" pitchFamily="50" charset="-127"/>
              <a:ea typeface="나눔고딕" panose="020D0604000000000000" pitchFamily="50" charset="-127"/>
            </a:endParaRPr>
          </a:p>
          <a:p>
            <a:pPr>
              <a:lnSpc>
                <a:spcPct val="150000"/>
              </a:lnSpc>
            </a:pPr>
            <a:r>
              <a:rPr lang="ko-KR" altLang="en-US" sz="1800" dirty="0">
                <a:latin typeface="나눔고딕" panose="020D0604000000000000" pitchFamily="50" charset="-127"/>
                <a:ea typeface="나눔고딕" panose="020D0604000000000000" pitchFamily="50" charset="-127"/>
              </a:rPr>
              <a:t>다섯 숫자 요약</a:t>
            </a:r>
            <a:r>
              <a:rPr lang="en-US" altLang="ko-KR" sz="1800" dirty="0">
                <a:latin typeface="나눔고딕" panose="020D0604000000000000" pitchFamily="50" charset="-127"/>
                <a:ea typeface="나눔고딕" panose="020D0604000000000000" pitchFamily="50" charset="-127"/>
              </a:rPr>
              <a:t>(five number summary): </a:t>
            </a:r>
            <a:r>
              <a:rPr lang="ko-KR" altLang="en-US" sz="1800" dirty="0">
                <a:latin typeface="나눔고딕" panose="020D0604000000000000" pitchFamily="50" charset="-127"/>
                <a:ea typeface="나눔고딕" panose="020D0604000000000000" pitchFamily="50" charset="-127"/>
              </a:rPr>
              <a:t>최소값</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제</a:t>
            </a:r>
            <a:r>
              <a:rPr lang="en-US" altLang="ko-KR" sz="1800" dirty="0">
                <a:latin typeface="나눔고딕" panose="020D0604000000000000" pitchFamily="50" charset="-127"/>
                <a:ea typeface="나눔고딕" panose="020D0604000000000000" pitchFamily="50" charset="-127"/>
              </a:rPr>
              <a:t>1</a:t>
            </a:r>
            <a:r>
              <a:rPr lang="ko-KR" altLang="en-US" sz="1800" dirty="0">
                <a:latin typeface="나눔고딕" panose="020D0604000000000000" pitchFamily="50" charset="-127"/>
                <a:ea typeface="나눔고딕" panose="020D0604000000000000" pitchFamily="50" charset="-127"/>
              </a:rPr>
              <a:t>사분위수</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제</a:t>
            </a:r>
            <a:r>
              <a:rPr lang="en-US" altLang="ko-KR" sz="1800" dirty="0">
                <a:latin typeface="나눔고딕" panose="020D0604000000000000" pitchFamily="50" charset="-127"/>
                <a:ea typeface="나눔고딕" panose="020D0604000000000000" pitchFamily="50" charset="-127"/>
              </a:rPr>
              <a:t>2</a:t>
            </a:r>
            <a:r>
              <a:rPr lang="ko-KR" altLang="en-US" sz="1800" dirty="0">
                <a:latin typeface="나눔고딕" panose="020D0604000000000000" pitchFamily="50" charset="-127"/>
                <a:ea typeface="나눔고딕" panose="020D0604000000000000" pitchFamily="50" charset="-127"/>
              </a:rPr>
              <a:t>사분위수</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제</a:t>
            </a:r>
            <a:r>
              <a:rPr lang="en-US" altLang="ko-KR" sz="1800" dirty="0">
                <a:latin typeface="나눔고딕" panose="020D0604000000000000" pitchFamily="50" charset="-127"/>
                <a:ea typeface="나눔고딕" panose="020D0604000000000000" pitchFamily="50" charset="-127"/>
              </a:rPr>
              <a:t>3</a:t>
            </a:r>
            <a:r>
              <a:rPr lang="ko-KR" altLang="en-US" sz="1800" dirty="0">
                <a:latin typeface="나눔고딕" panose="020D0604000000000000" pitchFamily="50" charset="-127"/>
                <a:ea typeface="나눔고딕" panose="020D0604000000000000" pitchFamily="50" charset="-127"/>
              </a:rPr>
              <a:t>사분위수</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최대값</a:t>
            </a:r>
            <a:endParaRPr lang="en-US" altLang="ko-KR" sz="1800" dirty="0">
              <a:latin typeface="나눔고딕" panose="020D0604000000000000" pitchFamily="50" charset="-127"/>
              <a:ea typeface="나눔고딕" panose="020D0604000000000000" pitchFamily="50" charset="-127"/>
            </a:endParaRPr>
          </a:p>
          <a:p>
            <a:pPr lvl="1">
              <a:lnSpc>
                <a:spcPct val="150000"/>
              </a:lnSpc>
            </a:pP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최소값</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최대값</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 쌍 대신 </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제</a:t>
            </a:r>
            <a:r>
              <a:rPr lang="en-US" altLang="ko-KR" sz="1600" dirty="0">
                <a:latin typeface="나눔고딕" panose="020D0604000000000000" pitchFamily="50" charset="-127"/>
                <a:ea typeface="나눔고딕" panose="020D0604000000000000" pitchFamily="50" charset="-127"/>
              </a:rPr>
              <a:t>5</a:t>
            </a:r>
            <a:r>
              <a:rPr lang="ko-KR" altLang="en-US" sz="1600" dirty="0">
                <a:latin typeface="나눔고딕" panose="020D0604000000000000" pitchFamily="50" charset="-127"/>
                <a:ea typeface="나눔고딕" panose="020D0604000000000000" pitchFamily="50" charset="-127"/>
              </a:rPr>
              <a:t>백분위수</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제</a:t>
            </a:r>
            <a:r>
              <a:rPr lang="en-US" altLang="ko-KR" sz="1600" dirty="0">
                <a:latin typeface="나눔고딕" panose="020D0604000000000000" pitchFamily="50" charset="-127"/>
                <a:ea typeface="나눔고딕" panose="020D0604000000000000" pitchFamily="50" charset="-127"/>
              </a:rPr>
              <a:t>95 </a:t>
            </a:r>
            <a:r>
              <a:rPr lang="ko-KR" altLang="en-US" sz="1600" dirty="0">
                <a:latin typeface="나눔고딕" panose="020D0604000000000000" pitchFamily="50" charset="-127"/>
                <a:ea typeface="나눔고딕" panose="020D0604000000000000" pitchFamily="50" charset="-127"/>
              </a:rPr>
              <a:t>백분위수</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쌍  또는 </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제</a:t>
            </a:r>
            <a:r>
              <a:rPr lang="en-US" altLang="ko-KR" sz="1600" dirty="0">
                <a:latin typeface="나눔고딕" panose="020D0604000000000000" pitchFamily="50" charset="-127"/>
                <a:ea typeface="나눔고딕" panose="020D0604000000000000" pitchFamily="50" charset="-127"/>
              </a:rPr>
              <a:t>1</a:t>
            </a:r>
            <a:r>
              <a:rPr lang="ko-KR" altLang="en-US" sz="1600" dirty="0">
                <a:latin typeface="나눔고딕" panose="020D0604000000000000" pitchFamily="50" charset="-127"/>
                <a:ea typeface="나눔고딕" panose="020D0604000000000000" pitchFamily="50" charset="-127"/>
              </a:rPr>
              <a:t>백분위수</a:t>
            </a:r>
            <a:r>
              <a:rPr lang="en-US" altLang="ko-KR" sz="1600" dirty="0">
                <a:latin typeface="나눔고딕" panose="020D0604000000000000" pitchFamily="50" charset="-127"/>
                <a:ea typeface="나눔고딕" panose="020D0604000000000000" pitchFamily="50" charset="-127"/>
              </a:rPr>
              <a:t>, </a:t>
            </a:r>
            <a:r>
              <a:rPr lang="ko-KR" altLang="en-US" sz="1600" dirty="0">
                <a:latin typeface="나눔고딕" panose="020D0604000000000000" pitchFamily="50" charset="-127"/>
                <a:ea typeface="나눔고딕" panose="020D0604000000000000" pitchFamily="50" charset="-127"/>
              </a:rPr>
              <a:t>제</a:t>
            </a:r>
            <a:r>
              <a:rPr lang="en-US" altLang="ko-KR" sz="1600" dirty="0">
                <a:latin typeface="나눔고딕" panose="020D0604000000000000" pitchFamily="50" charset="-127"/>
                <a:ea typeface="나눔고딕" panose="020D0604000000000000" pitchFamily="50" charset="-127"/>
              </a:rPr>
              <a:t>99 </a:t>
            </a:r>
            <a:r>
              <a:rPr lang="ko-KR" altLang="en-US" sz="1600" dirty="0">
                <a:latin typeface="나눔고딕" panose="020D0604000000000000" pitchFamily="50" charset="-127"/>
                <a:ea typeface="나눔고딕" panose="020D0604000000000000" pitchFamily="50" charset="-127"/>
              </a:rPr>
              <a:t>백분위수</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 쌍을 사용하기도 함</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 </a:t>
            </a:r>
            <a:endParaRPr lang="en-US" altLang="ko-KR" sz="1600" dirty="0">
              <a:latin typeface="나눔고딕" panose="020D0604000000000000" pitchFamily="50" charset="-127"/>
              <a:ea typeface="나눔고딕" panose="020D0604000000000000" pitchFamily="50" charset="-127"/>
            </a:endParaRPr>
          </a:p>
        </p:txBody>
      </p:sp>
      <p:sp>
        <p:nvSpPr>
          <p:cNvPr id="7" name="AutoShape 4"/>
          <p:cNvSpPr>
            <a:spLocks noChangeArrowheads="1"/>
          </p:cNvSpPr>
          <p:nvPr/>
        </p:nvSpPr>
        <p:spPr bwMode="auto">
          <a:xfrm>
            <a:off x="1972842" y="1598689"/>
            <a:ext cx="117083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latin typeface="나눔고딕" panose="020D0604000000000000" pitchFamily="50" charset="-127"/>
                <a:ea typeface="나눔고딕" panose="020D0604000000000000" pitchFamily="50" charset="-127"/>
              </a:rPr>
              <a:t>사분위수</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pPr algn="just" eaLnBrk="1" hangingPunct="1">
                  <a:spcBef>
                    <a:spcPct val="0"/>
                  </a:spcBef>
                </a:pPr>
                <a:r>
                  <a:rPr lang="en-US" altLang="ko-KR" sz="1400" dirty="0">
                    <a:latin typeface="Arial" panose="020B0604020202020204" pitchFamily="34" charset="0"/>
                  </a:rPr>
                  <a:t>Decision trees suffer from high variance. That is, results are sensitive to training data set.</a:t>
                </a:r>
              </a:p>
              <a:p>
                <a:pPr algn="just" eaLnBrk="1" hangingPunct="1">
                  <a:spcBef>
                    <a:spcPct val="0"/>
                  </a:spcBef>
                </a:pPr>
                <a:r>
                  <a:rPr lang="en-US" altLang="ko-KR" sz="1400" i="1" dirty="0">
                    <a:latin typeface="Arial" panose="020B0604020202020204" pitchFamily="34" charset="0"/>
                  </a:rPr>
                  <a:t>Bagging</a:t>
                </a:r>
                <a:r>
                  <a:rPr lang="en-US" altLang="ko-KR" sz="1400" dirty="0">
                    <a:latin typeface="Arial" panose="020B0604020202020204" pitchFamily="34" charset="0"/>
                  </a:rPr>
                  <a:t>, or </a:t>
                </a:r>
                <a:r>
                  <a:rPr lang="en-US" altLang="ko-KR" sz="1400" i="1" dirty="0">
                    <a:latin typeface="Arial" panose="020B0604020202020204" pitchFamily="34" charset="0"/>
                  </a:rPr>
                  <a:t>bootstrap aggregation</a:t>
                </a:r>
                <a:r>
                  <a:rPr lang="en-US" altLang="ko-KR" sz="1400" dirty="0">
                    <a:latin typeface="Arial" panose="020B0604020202020204" pitchFamily="34" charset="0"/>
                  </a:rPr>
                  <a:t>, is a procedure for reducing the variance of a statistical learning process. </a:t>
                </a:r>
              </a:p>
              <a:p>
                <a:pPr algn="just" eaLnBrk="1" hangingPunct="1">
                  <a:spcBef>
                    <a:spcPct val="0"/>
                  </a:spcBef>
                </a:pPr>
                <a:r>
                  <a:rPr lang="en-US" altLang="ko-KR" sz="1400" dirty="0">
                    <a:latin typeface="Arial" panose="020B0604020202020204" pitchFamily="34" charset="0"/>
                  </a:rPr>
                  <a:t>Intuition is that averaging a set of observations reduces variance.</a:t>
                </a:r>
              </a:p>
              <a:p>
                <a:pPr marL="0" indent="0" algn="just" eaLnBrk="1" hangingPunct="1">
                  <a:spcBef>
                    <a:spcPct val="0"/>
                  </a:spcBef>
                  <a:buNone/>
                </a:pPr>
                <a:endParaRPr lang="en-US" altLang="ko-KR" sz="1400" dirty="0">
                  <a:latin typeface="Arial" panose="020B0604020202020204" pitchFamily="34" charset="0"/>
                </a:endParaRPr>
              </a:p>
              <a:p>
                <a:pPr marL="0" indent="0" algn="ctr" eaLnBrk="1" hangingPunct="1">
                  <a:spcBef>
                    <a:spcPct val="0"/>
                  </a:spcBef>
                  <a:buNone/>
                </a:pPr>
                <a14:m>
                  <m:oMathPara xmlns:m="http://schemas.openxmlformats.org/officeDocument/2006/math">
                    <m:oMathParaPr>
                      <m:jc m:val="centerGroup"/>
                    </m:oMathParaPr>
                    <m:oMath xmlns:m="http://schemas.openxmlformats.org/officeDocument/2006/math">
                      <m:r>
                        <a:rPr lang="en-US" altLang="ko-KR" sz="1400" b="0" i="1" smtClean="0">
                          <a:latin typeface="Cambria Math" panose="02040503050406030204" pitchFamily="18" charset="0"/>
                        </a:rPr>
                        <m:t>𝑉𝑎𝑟</m:t>
                      </m:r>
                      <m:d>
                        <m:dPr>
                          <m:ctrlPr>
                            <a:rPr lang="en-US" altLang="ko-KR" sz="1400" b="0" i="1" smtClean="0">
                              <a:latin typeface="Cambria Math" panose="02040503050406030204" pitchFamily="18" charset="0"/>
                            </a:rPr>
                          </m:ctrlPr>
                        </m:d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𝑍</m:t>
                              </m:r>
                            </m:e>
                          </m:acc>
                        </m:e>
                      </m:d>
                      <m:r>
                        <a:rPr lang="en-US" altLang="ko-KR" sz="1400" b="0" i="1" smtClean="0">
                          <a:latin typeface="Cambria Math" panose="02040503050406030204" pitchFamily="18" charset="0"/>
                        </a:rPr>
                        <m:t>=</m:t>
                      </m:r>
                      <m:sSup>
                        <m:sSupPr>
                          <m:ctrlPr>
                            <a:rPr lang="en-US" altLang="ko-KR" sz="1400" b="0" i="1" smtClean="0">
                              <a:latin typeface="Cambria Math" panose="02040503050406030204" pitchFamily="18" charset="0"/>
                            </a:rPr>
                          </m:ctrlPr>
                        </m:sSupPr>
                        <m:e>
                          <m:r>
                            <a:rPr lang="en-US" altLang="ko-KR" sz="1400" b="0" i="1" smtClean="0">
                              <a:latin typeface="Cambria Math" panose="02040503050406030204" pitchFamily="18" charset="0"/>
                            </a:rPr>
                            <m:t>𝜎</m:t>
                          </m:r>
                        </m:e>
                        <m:sup>
                          <m:r>
                            <a:rPr lang="en-US" altLang="ko-KR" sz="1400" b="0" i="1" smtClean="0">
                              <a:latin typeface="Cambria Math" panose="02040503050406030204" pitchFamily="18" charset="0"/>
                            </a:rPr>
                            <m:t>2</m:t>
                          </m:r>
                        </m:sup>
                      </m:sSup>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𝑁</m:t>
                      </m:r>
                    </m:oMath>
                  </m:oMathPara>
                </a14:m>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342000" indent="0" algn="just" eaLnBrk="1" hangingPunct="1">
                  <a:spcBef>
                    <a:spcPct val="0"/>
                  </a:spcBef>
                  <a:buNone/>
                </a:pPr>
                <a14:m>
                  <m:oMath xmlns:m="http://schemas.openxmlformats.org/officeDocument/2006/math">
                    <m:acc>
                      <m:accPr>
                        <m:chr m:val="̅"/>
                        <m:ctrlPr>
                          <a:rPr lang="en-US" altLang="ko-KR" sz="1400" b="0" i="1" dirty="0" smtClean="0">
                            <a:latin typeface="Cambria Math" panose="02040503050406030204" pitchFamily="18" charset="0"/>
                          </a:rPr>
                        </m:ctrlPr>
                      </m:accPr>
                      <m:e>
                        <m:r>
                          <a:rPr lang="en-US" altLang="ko-KR" sz="1400" b="0" i="1" dirty="0" smtClean="0">
                            <a:latin typeface="Cambria Math" panose="02040503050406030204" pitchFamily="18" charset="0"/>
                          </a:rPr>
                          <m:t>𝑍</m:t>
                        </m:r>
                      </m:e>
                    </m:acc>
                  </m:oMath>
                </a14:m>
                <a:r>
                  <a:rPr lang="en-US" altLang="ko-KR" sz="1400" dirty="0">
                    <a:latin typeface="Arial" panose="020B0604020202020204" pitchFamily="34" charset="0"/>
                  </a:rPr>
                  <a:t>: sample mean of </a:t>
                </a:r>
                <a:r>
                  <a:rPr lang="en-US" altLang="ko-KR" sz="1400" i="1" dirty="0">
                    <a:latin typeface="Arial" panose="020B0604020202020204" pitchFamily="34" charset="0"/>
                  </a:rPr>
                  <a:t>N</a:t>
                </a:r>
                <a:r>
                  <a:rPr lang="en-US" altLang="ko-KR" sz="1400" dirty="0">
                    <a:latin typeface="Arial" panose="020B0604020202020204" pitchFamily="34" charset="0"/>
                  </a:rPr>
                  <a:t> independent observations </a:t>
                </a:r>
                <a14:m>
                  <m:oMath xmlns:m="http://schemas.openxmlformats.org/officeDocument/2006/math">
                    <m:sSub>
                      <m:sSubPr>
                        <m:ctrlPr>
                          <a:rPr lang="en-US" altLang="ko-KR" sz="1400" b="1" i="1" dirty="0">
                            <a:latin typeface="Cambria Math" panose="02040503050406030204" pitchFamily="18" charset="0"/>
                          </a:rPr>
                        </m:ctrlPr>
                      </m:sSubPr>
                      <m:e>
                        <m:r>
                          <a:rPr lang="en-US" altLang="ko-KR" sz="1400" i="1">
                            <a:latin typeface="Cambria Math" panose="02040503050406030204" pitchFamily="18" charset="0"/>
                          </a:rPr>
                          <m:t>𝑍</m:t>
                        </m:r>
                      </m:e>
                      <m:sub>
                        <m:r>
                          <a:rPr lang="en-US" altLang="ko-KR" sz="1400" i="1" dirty="0">
                            <a:latin typeface="Cambria Math" panose="02040503050406030204" pitchFamily="18" charset="0"/>
                          </a:rPr>
                          <m:t>𝑖</m:t>
                        </m:r>
                      </m:sub>
                    </m:sSub>
                  </m:oMath>
                </a14:m>
                <a:r>
                  <a:rPr lang="en-US" altLang="ko-KR" sz="1400" dirty="0">
                    <a:latin typeface="Arial" panose="020B0604020202020204" pitchFamily="34" charset="0"/>
                  </a:rPr>
                  <a:t> for </a:t>
                </a:r>
                <a14:m>
                  <m:oMath xmlns:m="http://schemas.openxmlformats.org/officeDocument/2006/math">
                    <m:r>
                      <a:rPr lang="en-US" altLang="ko-KR" sz="1400" b="0" i="1" dirty="0" smtClean="0">
                        <a:latin typeface="Cambria Math" panose="02040503050406030204" pitchFamily="18" charset="0"/>
                      </a:rPr>
                      <m:t>𝑖</m:t>
                    </m:r>
                    <m:r>
                      <a:rPr lang="en-US" altLang="ko-KR" sz="1400" b="0" i="1" dirty="0" smtClean="0">
                        <a:latin typeface="Cambria Math" panose="02040503050406030204" pitchFamily="18" charset="0"/>
                      </a:rPr>
                      <m:t>=1,2,…,</m:t>
                    </m:r>
                    <m:r>
                      <a:rPr lang="en-US" altLang="ko-KR" sz="1400" b="0" i="1" dirty="0" smtClean="0">
                        <a:latin typeface="Cambria Math" panose="02040503050406030204" pitchFamily="18" charset="0"/>
                      </a:rPr>
                      <m:t>𝑁</m:t>
                    </m:r>
                  </m:oMath>
                </a14:m>
                <a:endParaRPr lang="en-US" altLang="ko-KR" sz="1400" dirty="0">
                  <a:latin typeface="Arial" panose="020B0604020202020204" pitchFamily="34" charset="0"/>
                </a:endParaRPr>
              </a:p>
              <a:p>
                <a:pPr algn="just" eaLnBrk="1" hangingPunct="1">
                  <a:spcBef>
                    <a:spcPct val="0"/>
                  </a:spcBef>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A natural way to reduce the variance and increase the prediction accuracy of a statistical learning method is to take many training sets from the population, build a separate prediction model using each training set, and average the resulting prediction.</a:t>
                </a:r>
              </a:p>
              <a:p>
                <a:pPr algn="just" eaLnBrk="1" hangingPunct="1">
                  <a:spcBef>
                    <a:spcPct val="0"/>
                  </a:spcBef>
                </a:pPr>
                <a:endParaRPr lang="en-US" altLang="ko-KR" sz="1400" dirty="0">
                  <a:latin typeface="Arial" panose="020B0604020202020204" pitchFamily="34" charset="0"/>
                </a:endParaRPr>
              </a:p>
              <a:p>
                <a:pPr marL="0" indent="0" algn="just" eaLnBrk="1" hangingPunct="1">
                  <a:spcBef>
                    <a:spcPct val="0"/>
                  </a:spcBef>
                  <a:buNone/>
                </a:pPr>
                <a14:m>
                  <m:oMathPara xmlns:m="http://schemas.openxmlformats.org/officeDocument/2006/math">
                    <m:oMathParaPr>
                      <m:jc m:val="centerGroup"/>
                    </m:oMathParaPr>
                    <m:oMath xmlns:m="http://schemas.openxmlformats.org/officeDocument/2006/math">
                      <m:sSub>
                        <m:sSubPr>
                          <m:ctrlPr>
                            <a:rPr lang="en-US" altLang="ko-KR" sz="1400" b="0" i="1" smtClean="0">
                              <a:latin typeface="Cambria Math" panose="02040503050406030204" pitchFamily="18" charset="0"/>
                            </a:rPr>
                          </m:ctrlPr>
                        </m:sSub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𝑓</m:t>
                              </m:r>
                            </m:e>
                          </m:acc>
                        </m:e>
                        <m:sub>
                          <m:r>
                            <a:rPr lang="en-US" altLang="ko-KR" sz="1400" b="0" i="1" smtClean="0">
                              <a:latin typeface="Cambria Math" panose="02040503050406030204" pitchFamily="18" charset="0"/>
                            </a:rPr>
                            <m:t>𝑎𝑣𝑔</m:t>
                          </m:r>
                        </m:sub>
                      </m:sSub>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𝑥</m:t>
                          </m:r>
                        </m:e>
                      </m:d>
                      <m:r>
                        <a:rPr lang="en-US" altLang="ko-KR" sz="1400" b="0" i="1" smtClean="0">
                          <a:latin typeface="Cambria Math" panose="02040503050406030204" pitchFamily="18" charset="0"/>
                        </a:rPr>
                        <m:t>=</m:t>
                      </m:r>
                      <m:f>
                        <m:fPr>
                          <m:ctrlPr>
                            <a:rPr lang="en-US" altLang="ko-KR" sz="1400" b="0" i="1" smtClean="0">
                              <a:latin typeface="Cambria Math" panose="02040503050406030204" pitchFamily="18" charset="0"/>
                            </a:rPr>
                          </m:ctrlPr>
                        </m:fPr>
                        <m:num>
                          <m:r>
                            <a:rPr lang="en-US" altLang="ko-KR" sz="1400" b="0" i="1" smtClean="0">
                              <a:latin typeface="Cambria Math" panose="02040503050406030204" pitchFamily="18" charset="0"/>
                            </a:rPr>
                            <m:t>1</m:t>
                          </m:r>
                        </m:num>
                        <m:den>
                          <m:r>
                            <a:rPr lang="en-US" altLang="ko-KR" sz="1400" b="0" i="1" smtClean="0">
                              <a:latin typeface="Cambria Math" panose="02040503050406030204" pitchFamily="18" charset="0"/>
                            </a:rPr>
                            <m:t>𝐵</m:t>
                          </m:r>
                        </m:den>
                      </m:f>
                      <m:nary>
                        <m:naryPr>
                          <m:chr m:val="∑"/>
                          <m:ctrlPr>
                            <a:rPr lang="en-US" altLang="ko-KR" sz="1400" b="0" i="1" smtClean="0">
                              <a:latin typeface="Cambria Math" panose="02040503050406030204" pitchFamily="18" charset="0"/>
                            </a:rPr>
                          </m:ctrlPr>
                        </m:naryPr>
                        <m:sub>
                          <m:r>
                            <m:rPr>
                              <m:brk m:alnAt="23"/>
                            </m:rPr>
                            <a:rPr lang="en-US" altLang="ko-KR" sz="1400" b="0" i="1" smtClean="0">
                              <a:latin typeface="Cambria Math" panose="02040503050406030204" pitchFamily="18" charset="0"/>
                            </a:rPr>
                            <m:t>𝑏</m:t>
                          </m:r>
                          <m:r>
                            <a:rPr lang="en-US" altLang="ko-KR" sz="1400" b="0" i="1" smtClean="0">
                              <a:latin typeface="Cambria Math" panose="02040503050406030204" pitchFamily="18" charset="0"/>
                            </a:rPr>
                            <m:t>=</m:t>
                          </m:r>
                          <m:r>
                            <m:rPr>
                              <m:brk m:alnAt="23"/>
                            </m:rPr>
                            <a:rPr lang="en-US" altLang="ko-KR" sz="1400" b="0" i="1" smtClean="0">
                              <a:latin typeface="Cambria Math" panose="02040503050406030204" pitchFamily="18" charset="0"/>
                            </a:rPr>
                            <m:t>1</m:t>
                          </m:r>
                        </m:sub>
                        <m:sup>
                          <m:r>
                            <a:rPr lang="en-US" altLang="ko-KR" sz="1400" b="0" i="1" smtClean="0">
                              <a:latin typeface="Cambria Math" panose="02040503050406030204" pitchFamily="18" charset="0"/>
                            </a:rPr>
                            <m:t>𝐵</m:t>
                          </m:r>
                        </m:sup>
                        <m:e>
                          <m:sSub>
                            <m:sSubPr>
                              <m:ctrlPr>
                                <a:rPr lang="en-US" altLang="ko-KR" sz="1400" b="0" i="1" smtClean="0">
                                  <a:latin typeface="Cambria Math" panose="02040503050406030204" pitchFamily="18" charset="0"/>
                                </a:rPr>
                              </m:ctrlPr>
                            </m:sSub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𝑓</m:t>
                                  </m:r>
                                </m:e>
                              </m:acc>
                            </m:e>
                            <m:sub>
                              <m:r>
                                <a:rPr lang="en-US" altLang="ko-KR" sz="1400" b="0" i="1" smtClean="0">
                                  <a:latin typeface="Cambria Math" panose="02040503050406030204" pitchFamily="18" charset="0"/>
                                </a:rPr>
                                <m:t>𝑏</m:t>
                              </m:r>
                            </m:sub>
                          </m:sSub>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𝑥</m:t>
                              </m:r>
                            </m:e>
                          </m:d>
                        </m:e>
                      </m:nary>
                    </m:oMath>
                  </m:oMathPara>
                </a14:m>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342000" indent="0" algn="just" eaLnBrk="1" hangingPunct="1">
                  <a:spcBef>
                    <a:spcPct val="0"/>
                  </a:spcBef>
                  <a:buNone/>
                </a:pPr>
                <a14:m>
                  <m:oMath xmlns:m="http://schemas.openxmlformats.org/officeDocument/2006/math">
                    <m:sSub>
                      <m:sSubPr>
                        <m:ctrlPr>
                          <a:rPr lang="en-US" altLang="ko-KR" sz="1400" i="1">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𝑓</m:t>
                            </m:r>
                          </m:e>
                        </m:acc>
                      </m:e>
                      <m:sub>
                        <m:r>
                          <a:rPr lang="en-US" altLang="ko-KR" sz="1400" i="1">
                            <a:latin typeface="Cambria Math" panose="02040503050406030204" pitchFamily="18" charset="0"/>
                          </a:rPr>
                          <m:t>𝑏</m:t>
                        </m:r>
                      </m:sub>
                    </m:sSub>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e>
                    </m:d>
                  </m:oMath>
                </a14:m>
                <a:r>
                  <a:rPr lang="en-US" altLang="ko-KR" sz="1400" dirty="0">
                    <a:latin typeface="Arial" panose="020B0604020202020204" pitchFamily="34" charset="0"/>
                  </a:rPr>
                  <a:t>: prediction model using </a:t>
                </a:r>
                <a:r>
                  <a:rPr lang="en-US" altLang="ko-KR" sz="1400" i="1" dirty="0">
                    <a:latin typeface="Arial" panose="020B0604020202020204" pitchFamily="34" charset="0"/>
                  </a:rPr>
                  <a:t>b</a:t>
                </a:r>
                <a:r>
                  <a:rPr lang="en-US" altLang="ko-KR" sz="1400" u="sng" dirty="0">
                    <a:latin typeface="Arial" panose="020B0604020202020204" pitchFamily="34" charset="0"/>
                  </a:rPr>
                  <a:t>-</a:t>
                </a:r>
                <a:r>
                  <a:rPr lang="en-US" altLang="ko-KR" sz="1400" dirty="0" err="1">
                    <a:latin typeface="Arial" panose="020B0604020202020204" pitchFamily="34" charset="0"/>
                  </a:rPr>
                  <a:t>th</a:t>
                </a:r>
                <a:r>
                  <a:rPr lang="en-US" altLang="ko-KR" sz="1400" dirty="0">
                    <a:latin typeface="Arial" panose="020B0604020202020204" pitchFamily="34" charset="0"/>
                  </a:rPr>
                  <a:t> training data set </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76" t="-251" r="-152"/>
                </a:stretch>
              </a:blipFill>
            </p:spPr>
            <p:txBody>
              <a:bodyPr/>
              <a:lstStyle/>
              <a:p>
                <a:r>
                  <a:rPr lang="ko-KR" altLang="en-US">
                    <a:noFill/>
                  </a:rPr>
                  <a:t> </a:t>
                </a:r>
              </a:p>
            </p:txBody>
          </p:sp>
        </mc:Fallback>
      </mc:AlternateContent>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Bagging</a:t>
            </a:r>
            <a:endParaRPr lang="ko-KR" altLang="en-US" dirty="0">
              <a:latin typeface="Arial" pitchFamily="34" charset="0"/>
            </a:endParaRPr>
          </a:p>
        </p:txBody>
      </p:sp>
    </p:spTree>
    <p:extLst>
      <p:ext uri="{BB962C8B-B14F-4D97-AF65-F5344CB8AC3E}">
        <p14:creationId xmlns:p14="http://schemas.microsoft.com/office/powerpoint/2010/main" val="214723951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pPr algn="just" eaLnBrk="1" hangingPunct="1">
                  <a:spcBef>
                    <a:spcPct val="0"/>
                  </a:spcBef>
                </a:pPr>
                <a:r>
                  <a:rPr lang="en-US" altLang="ko-KR" sz="1400" dirty="0">
                    <a:latin typeface="Arial" panose="020B0604020202020204" pitchFamily="34" charset="0"/>
                  </a:rPr>
                  <a:t>Bootstrapped training data sets can be used instead to obtain</a:t>
                </a:r>
              </a:p>
              <a:p>
                <a:pPr marL="0" indent="0" algn="just" eaLnBrk="1" hangingPunct="1">
                  <a:spcBef>
                    <a:spcPct val="0"/>
                  </a:spcBef>
                  <a:buNone/>
                </a:pPr>
                <a:endParaRPr lang="en-US" altLang="ko-KR" sz="1400" b="0" i="1" dirty="0">
                  <a:latin typeface="Cambria Math" panose="02040503050406030204" pitchFamily="18" charset="0"/>
                </a:endParaRPr>
              </a:p>
              <a:p>
                <a:pPr marL="0" indent="0" algn="just" eaLnBrk="1" hangingPunct="1">
                  <a:spcBef>
                    <a:spcPct val="0"/>
                  </a:spcBef>
                  <a:buNone/>
                </a:pPr>
                <a14:m>
                  <m:oMathPara xmlns:m="http://schemas.openxmlformats.org/officeDocument/2006/math">
                    <m:oMathParaPr>
                      <m:jc m:val="centerGroup"/>
                    </m:oMathParaPr>
                    <m:oMath xmlns:m="http://schemas.openxmlformats.org/officeDocument/2006/math">
                      <m:sSub>
                        <m:sSubPr>
                          <m:ctrlPr>
                            <a:rPr lang="en-US" altLang="ko-KR" sz="1400" b="0" i="1" smtClean="0">
                              <a:latin typeface="Cambria Math" panose="02040503050406030204" pitchFamily="18" charset="0"/>
                            </a:rPr>
                          </m:ctrlPr>
                        </m:sSub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𝑓</m:t>
                              </m:r>
                            </m:e>
                          </m:acc>
                        </m:e>
                        <m:sub>
                          <m:r>
                            <a:rPr lang="en-US" altLang="ko-KR" sz="1400" b="0" i="1" smtClean="0">
                              <a:latin typeface="Cambria Math" panose="02040503050406030204" pitchFamily="18" charset="0"/>
                            </a:rPr>
                            <m:t>𝑏𝑎𝑔</m:t>
                          </m:r>
                        </m:sub>
                      </m:sSub>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𝑥</m:t>
                          </m:r>
                        </m:e>
                      </m:d>
                      <m:r>
                        <a:rPr lang="en-US" altLang="ko-KR" sz="1400" b="0" i="1" smtClean="0">
                          <a:latin typeface="Cambria Math" panose="02040503050406030204" pitchFamily="18" charset="0"/>
                        </a:rPr>
                        <m:t>=</m:t>
                      </m:r>
                      <m:f>
                        <m:fPr>
                          <m:ctrlPr>
                            <a:rPr lang="en-US" altLang="ko-KR" sz="1400" b="0" i="1" smtClean="0">
                              <a:latin typeface="Cambria Math" panose="02040503050406030204" pitchFamily="18" charset="0"/>
                            </a:rPr>
                          </m:ctrlPr>
                        </m:fPr>
                        <m:num>
                          <m:r>
                            <a:rPr lang="en-US" altLang="ko-KR" sz="1400" b="0" i="1" smtClean="0">
                              <a:latin typeface="Cambria Math" panose="02040503050406030204" pitchFamily="18" charset="0"/>
                            </a:rPr>
                            <m:t>1</m:t>
                          </m:r>
                        </m:num>
                        <m:den>
                          <m:r>
                            <a:rPr lang="en-US" altLang="ko-KR" sz="1400" b="0" i="1" smtClean="0">
                              <a:latin typeface="Cambria Math" panose="02040503050406030204" pitchFamily="18" charset="0"/>
                            </a:rPr>
                            <m:t>𝐵</m:t>
                          </m:r>
                        </m:den>
                      </m:f>
                      <m:nary>
                        <m:naryPr>
                          <m:chr m:val="∑"/>
                          <m:ctrlPr>
                            <a:rPr lang="en-US" altLang="ko-KR" sz="1400" b="0" i="1" smtClean="0">
                              <a:latin typeface="Cambria Math" panose="02040503050406030204" pitchFamily="18" charset="0"/>
                            </a:rPr>
                          </m:ctrlPr>
                        </m:naryPr>
                        <m:sub>
                          <m:r>
                            <m:rPr>
                              <m:brk m:alnAt="23"/>
                            </m:rPr>
                            <a:rPr lang="en-US" altLang="ko-KR" sz="1400" b="0" i="1" smtClean="0">
                              <a:latin typeface="Cambria Math" panose="02040503050406030204" pitchFamily="18" charset="0"/>
                            </a:rPr>
                            <m:t>𝑏</m:t>
                          </m:r>
                          <m:r>
                            <a:rPr lang="en-US" altLang="ko-KR" sz="1400" b="0" i="1" smtClean="0">
                              <a:latin typeface="Cambria Math" panose="02040503050406030204" pitchFamily="18" charset="0"/>
                            </a:rPr>
                            <m:t>=1</m:t>
                          </m:r>
                        </m:sub>
                        <m:sup>
                          <m:r>
                            <a:rPr lang="en-US" altLang="ko-KR" sz="1400" b="0" i="1" smtClean="0">
                              <a:latin typeface="Cambria Math" panose="02040503050406030204" pitchFamily="18" charset="0"/>
                            </a:rPr>
                            <m:t>𝐵</m:t>
                          </m:r>
                        </m:sup>
                        <m:e>
                          <m:sSubSup>
                            <m:sSubSupPr>
                              <m:ctrlPr>
                                <a:rPr lang="en-US" altLang="ko-KR" sz="1400" b="0" i="1" smtClean="0">
                                  <a:latin typeface="Cambria Math" panose="02040503050406030204" pitchFamily="18" charset="0"/>
                                </a:rPr>
                              </m:ctrlPr>
                            </m:sSubSup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𝑓</m:t>
                                  </m:r>
                                </m:e>
                              </m:acc>
                            </m:e>
                            <m:sub>
                              <m:r>
                                <a:rPr lang="en-US" altLang="ko-KR" sz="1400" b="0" i="1" smtClean="0">
                                  <a:latin typeface="Cambria Math" panose="02040503050406030204" pitchFamily="18" charset="0"/>
                                </a:rPr>
                                <m:t>𝑏</m:t>
                              </m:r>
                            </m:sub>
                            <m:sup>
                              <m:r>
                                <a:rPr lang="en-US" altLang="ko-KR" sz="1400" b="0" i="1" smtClean="0">
                                  <a:latin typeface="Cambria Math" panose="02040503050406030204" pitchFamily="18" charset="0"/>
                                </a:rPr>
                                <m:t>∗</m:t>
                              </m:r>
                            </m:sup>
                          </m:sSubSup>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e>
                          </m:d>
                        </m:e>
                      </m:nary>
                    </m:oMath>
                  </m:oMathPara>
                </a14:m>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342000" indent="0" algn="just" eaLnBrk="1" hangingPunct="1">
                  <a:spcBef>
                    <a:spcPct val="0"/>
                  </a:spcBef>
                  <a:buNone/>
                </a:pPr>
                <a14:m>
                  <m:oMath xmlns:m="http://schemas.openxmlformats.org/officeDocument/2006/math">
                    <m:sSubSup>
                      <m:sSubSupPr>
                        <m:ctrlPr>
                          <a:rPr lang="en-US" altLang="ko-KR" sz="1400" i="1">
                            <a:latin typeface="Cambria Math" panose="02040503050406030204" pitchFamily="18" charset="0"/>
                          </a:rPr>
                        </m:ctrlPr>
                      </m:sSubSup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𝑓</m:t>
                            </m:r>
                          </m:e>
                        </m:acc>
                      </m:e>
                      <m:sub>
                        <m:r>
                          <a:rPr lang="en-US" altLang="ko-KR" sz="1400" i="1">
                            <a:latin typeface="Cambria Math" panose="02040503050406030204" pitchFamily="18" charset="0"/>
                          </a:rPr>
                          <m:t>𝑏</m:t>
                        </m:r>
                      </m:sub>
                      <m:sup>
                        <m:r>
                          <a:rPr lang="en-US" altLang="ko-KR" sz="1400" i="1">
                            <a:latin typeface="Cambria Math" panose="02040503050406030204" pitchFamily="18" charset="0"/>
                          </a:rPr>
                          <m:t>∗</m:t>
                        </m:r>
                      </m:sup>
                    </m:sSubSup>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e>
                    </m:d>
                  </m:oMath>
                </a14:m>
                <a:r>
                  <a:rPr lang="en-US" altLang="ko-KR" sz="1400" dirty="0">
                    <a:latin typeface="Arial" panose="020B0604020202020204" pitchFamily="34" charset="0"/>
                  </a:rPr>
                  <a:t>: prediction model using </a:t>
                </a:r>
                <a:r>
                  <a:rPr lang="en-US" altLang="ko-KR" sz="1400" i="1" dirty="0">
                    <a:latin typeface="Arial" panose="020B0604020202020204" pitchFamily="34" charset="0"/>
                  </a:rPr>
                  <a:t>b</a:t>
                </a:r>
                <a:r>
                  <a:rPr lang="en-US" altLang="ko-KR" sz="1400" u="sng" dirty="0">
                    <a:latin typeface="Arial" panose="020B0604020202020204" pitchFamily="34" charset="0"/>
                  </a:rPr>
                  <a:t>-</a:t>
                </a:r>
                <a:r>
                  <a:rPr lang="en-US" altLang="ko-KR" sz="1400" dirty="0" err="1">
                    <a:latin typeface="Arial" panose="020B0604020202020204" pitchFamily="34" charset="0"/>
                  </a:rPr>
                  <a:t>th</a:t>
                </a:r>
                <a:r>
                  <a:rPr lang="en-US" altLang="ko-KR" sz="1400" dirty="0">
                    <a:latin typeface="Arial" panose="020B0604020202020204" pitchFamily="34" charset="0"/>
                  </a:rPr>
                  <a:t> bootstrapped training data set </a:t>
                </a:r>
              </a:p>
              <a:p>
                <a:pPr marL="342000" indent="0" algn="just" eaLnBrk="1" hangingPunct="1">
                  <a:spcBef>
                    <a:spcPct val="0"/>
                  </a:spcBef>
                  <a:buNone/>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To aggregate regression trees, simply construct </a:t>
                </a:r>
                <a:r>
                  <a:rPr lang="en-US" altLang="ko-KR" sz="1400" i="1" dirty="0">
                    <a:latin typeface="Arial" panose="020B0604020202020204" pitchFamily="34" charset="0"/>
                  </a:rPr>
                  <a:t>B</a:t>
                </a:r>
                <a:r>
                  <a:rPr lang="en-US" altLang="ko-KR" sz="1400" dirty="0">
                    <a:latin typeface="Arial" panose="020B0604020202020204" pitchFamily="34" charset="0"/>
                  </a:rPr>
                  <a:t> </a:t>
                </a:r>
                <a:r>
                  <a:rPr lang="en-US" altLang="ko-KR" sz="1400" i="1" dirty="0">
                    <a:latin typeface="Arial" panose="020B0604020202020204" pitchFamily="34" charset="0"/>
                  </a:rPr>
                  <a:t>unpruned</a:t>
                </a:r>
                <a:r>
                  <a:rPr lang="en-US" altLang="ko-KR" sz="1400" dirty="0">
                    <a:latin typeface="Arial" panose="020B0604020202020204" pitchFamily="34" charset="0"/>
                  </a:rPr>
                  <a:t> trees using </a:t>
                </a:r>
                <a:r>
                  <a:rPr lang="en-US" altLang="ko-KR" sz="1400" i="1" dirty="0">
                    <a:latin typeface="Arial" panose="020B0604020202020204" pitchFamily="34" charset="0"/>
                  </a:rPr>
                  <a:t>B</a:t>
                </a:r>
                <a:r>
                  <a:rPr lang="en-US" altLang="ko-KR" sz="1400" dirty="0">
                    <a:latin typeface="Arial" panose="020B0604020202020204" pitchFamily="34" charset="0"/>
                  </a:rPr>
                  <a:t> bootstrapped training data sets, and average the resulting predictions.</a:t>
                </a:r>
              </a:p>
              <a:p>
                <a:pPr algn="just" eaLnBrk="1" hangingPunct="1">
                  <a:spcBef>
                    <a:spcPct val="0"/>
                  </a:spcBef>
                </a:pPr>
                <a:r>
                  <a:rPr lang="en-US" altLang="ko-KR" sz="1400" dirty="0">
                    <a:latin typeface="Arial" panose="020B0604020202020204" pitchFamily="34" charset="0"/>
                  </a:rPr>
                  <a:t>To aggregate classification trees, take a </a:t>
                </a:r>
                <a:r>
                  <a:rPr lang="en-US" altLang="ko-KR" sz="1400" i="1" dirty="0">
                    <a:latin typeface="Arial" panose="020B0604020202020204" pitchFamily="34" charset="0"/>
                  </a:rPr>
                  <a:t>majority vote</a:t>
                </a:r>
                <a:r>
                  <a:rPr lang="en-US" altLang="ko-KR" sz="1400" dirty="0">
                    <a:latin typeface="Arial" panose="020B0604020202020204" pitchFamily="34" charset="0"/>
                  </a:rPr>
                  <a:t>. That is, the overall prediction is the most commonly occurring class among the </a:t>
                </a:r>
                <a:r>
                  <a:rPr lang="en-US" altLang="ko-KR" sz="1400" i="1" dirty="0">
                    <a:latin typeface="Arial" panose="020B0604020202020204" pitchFamily="34" charset="0"/>
                  </a:rPr>
                  <a:t>B</a:t>
                </a:r>
                <a:r>
                  <a:rPr lang="en-US" altLang="ko-KR" sz="1400" dirty="0">
                    <a:latin typeface="Arial" panose="020B0604020202020204" pitchFamily="34" charset="0"/>
                  </a:rPr>
                  <a:t> predictions.</a:t>
                </a:r>
              </a:p>
              <a:p>
                <a:pPr algn="just" eaLnBrk="1" hangingPunct="1">
                  <a:spcBef>
                    <a:spcPct val="0"/>
                  </a:spcBef>
                </a:pPr>
                <a:r>
                  <a:rPr lang="en-US" altLang="ko-KR" sz="1400" dirty="0">
                    <a:latin typeface="Arial" panose="020B0604020202020204" pitchFamily="34" charset="0"/>
                  </a:rPr>
                  <a:t>Number of trees </a:t>
                </a:r>
                <a:r>
                  <a:rPr lang="en-US" altLang="ko-KR" sz="1400" i="1" dirty="0">
                    <a:latin typeface="Arial" panose="020B0604020202020204" pitchFamily="34" charset="0"/>
                  </a:rPr>
                  <a:t>B</a:t>
                </a:r>
                <a:r>
                  <a:rPr lang="en-US" altLang="ko-KR" sz="1400" dirty="0">
                    <a:latin typeface="Arial" panose="020B0604020202020204" pitchFamily="34" charset="0"/>
                  </a:rPr>
                  <a:t> is not a critical parameter in </a:t>
                </a:r>
                <a:r>
                  <a:rPr lang="en-US" altLang="ko-KR" sz="1400" i="1" dirty="0">
                    <a:latin typeface="Arial" panose="020B0604020202020204" pitchFamily="34" charset="0"/>
                  </a:rPr>
                  <a:t>bagging</a:t>
                </a:r>
                <a:r>
                  <a:rPr lang="en-US" altLang="ko-KR" sz="1400" dirty="0">
                    <a:latin typeface="Arial" panose="020B0604020202020204" pitchFamily="34" charset="0"/>
                  </a:rPr>
                  <a:t>; using </a:t>
                </a:r>
                <a:r>
                  <a:rPr lang="en-US" altLang="ko-KR" sz="1400" i="1" dirty="0">
                    <a:latin typeface="Arial" panose="020B0604020202020204" pitchFamily="34" charset="0"/>
                  </a:rPr>
                  <a:t>B </a:t>
                </a:r>
                <a:r>
                  <a:rPr lang="en-US" altLang="ko-KR" sz="1400" dirty="0">
                    <a:latin typeface="Arial" panose="020B0604020202020204" pitchFamily="34" charset="0"/>
                  </a:rPr>
                  <a:t>=100 is sufficient to settle down the error.</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76" t="-251" r="-152"/>
                </a:stretch>
              </a:blipFill>
            </p:spPr>
            <p:txBody>
              <a:bodyPr/>
              <a:lstStyle/>
              <a:p>
                <a:r>
                  <a:rPr lang="ko-KR" altLang="en-US">
                    <a:noFill/>
                  </a:rPr>
                  <a:t> </a:t>
                </a:r>
              </a:p>
            </p:txBody>
          </p:sp>
        </mc:Fallback>
      </mc:AlternateContent>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Bootstrap</a:t>
            </a:r>
            <a:endParaRPr lang="ko-KR" altLang="en-US" dirty="0">
              <a:latin typeface="Arial" pitchFamily="34" charset="0"/>
            </a:endParaRPr>
          </a:p>
        </p:txBody>
      </p:sp>
    </p:spTree>
    <p:extLst>
      <p:ext uri="{BB962C8B-B14F-4D97-AF65-F5344CB8AC3E}">
        <p14:creationId xmlns:p14="http://schemas.microsoft.com/office/powerpoint/2010/main" val="2445460435"/>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pPr marL="0" indent="0" algn="just" eaLnBrk="1" hangingPunct="1">
              <a:spcBef>
                <a:spcPct val="0"/>
              </a:spcBef>
              <a:buNone/>
            </a:pPr>
            <a:r>
              <a:rPr lang="en-US" altLang="ko-KR" sz="1400" b="1" dirty="0">
                <a:latin typeface="Arial" panose="020B0604020202020204" pitchFamily="34" charset="0"/>
              </a:rPr>
              <a:t>Out-of-bag prediction</a:t>
            </a:r>
          </a:p>
          <a:p>
            <a:pPr algn="just" eaLnBrk="1" hangingPunct="1">
              <a:spcBef>
                <a:spcPct val="0"/>
              </a:spcBef>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On average, a bagged tree utilizes two-thirds of the observations. The remaining one-third not used to fit the tree is referred to as </a:t>
            </a:r>
            <a:r>
              <a:rPr lang="en-US" altLang="ko-KR" sz="1400" i="1" dirty="0">
                <a:latin typeface="Arial" panose="020B0604020202020204" pitchFamily="34" charset="0"/>
              </a:rPr>
              <a:t>out-of-bag</a:t>
            </a:r>
            <a:r>
              <a:rPr lang="en-US" altLang="ko-KR" sz="1400" dirty="0">
                <a:latin typeface="Arial" panose="020B0604020202020204" pitchFamily="34" charset="0"/>
              </a:rPr>
              <a:t> (OOB) observations.</a:t>
            </a:r>
          </a:p>
          <a:p>
            <a:pPr algn="just" eaLnBrk="1" hangingPunct="1">
              <a:spcBef>
                <a:spcPct val="0"/>
              </a:spcBef>
            </a:pPr>
            <a:r>
              <a:rPr lang="en-US" altLang="ko-KR" sz="1400" dirty="0">
                <a:latin typeface="Arial" panose="020B0604020202020204" pitchFamily="34" charset="0"/>
              </a:rPr>
              <a:t>We can predict the response for the </a:t>
            </a:r>
            <a:r>
              <a:rPr lang="en-US" altLang="ko-KR" sz="1400" i="1" dirty="0" err="1">
                <a:latin typeface="Arial" panose="020B0604020202020204" pitchFamily="34" charset="0"/>
              </a:rPr>
              <a:t>i</a:t>
            </a:r>
            <a:r>
              <a:rPr lang="en-US" altLang="ko-KR" sz="1400" dirty="0" err="1">
                <a:latin typeface="Arial" panose="020B0604020202020204" pitchFamily="34" charset="0"/>
              </a:rPr>
              <a:t>-th</a:t>
            </a:r>
            <a:r>
              <a:rPr lang="en-US" altLang="ko-KR" sz="1400" dirty="0">
                <a:latin typeface="Arial" panose="020B0604020202020204" pitchFamily="34" charset="0"/>
              </a:rPr>
              <a:t> observation using each of the trees where the observations was OOB.</a:t>
            </a:r>
          </a:p>
          <a:p>
            <a:pPr algn="just" eaLnBrk="1" hangingPunct="1">
              <a:spcBef>
                <a:spcPct val="0"/>
              </a:spcBef>
            </a:pPr>
            <a:r>
              <a:rPr lang="en-US" altLang="ko-KR" sz="1400" dirty="0">
                <a:latin typeface="Arial" panose="020B0604020202020204" pitchFamily="34" charset="0"/>
              </a:rPr>
              <a:t>That is, </a:t>
            </a:r>
            <a:r>
              <a:rPr lang="en-US" altLang="ko-KR" sz="1400" i="1" dirty="0">
                <a:latin typeface="Arial" panose="020B0604020202020204" pitchFamily="34" charset="0"/>
              </a:rPr>
              <a:t>B/3</a:t>
            </a:r>
            <a:r>
              <a:rPr lang="en-US" altLang="ko-KR" sz="1400" dirty="0">
                <a:latin typeface="Arial" panose="020B0604020202020204" pitchFamily="34" charset="0"/>
              </a:rPr>
              <a:t> predictions, on average, for each </a:t>
            </a:r>
            <a:r>
              <a:rPr lang="en-US" altLang="ko-KR" sz="1400" i="1" dirty="0" err="1">
                <a:latin typeface="Arial" panose="020B0604020202020204" pitchFamily="34" charset="0"/>
              </a:rPr>
              <a:t>i-</a:t>
            </a:r>
            <a:r>
              <a:rPr lang="en-US" altLang="ko-KR" sz="1400" dirty="0" err="1">
                <a:latin typeface="Arial" panose="020B0604020202020204" pitchFamily="34" charset="0"/>
              </a:rPr>
              <a:t>th</a:t>
            </a:r>
            <a:r>
              <a:rPr lang="en-US" altLang="ko-KR" sz="1400" dirty="0">
                <a:latin typeface="Arial" panose="020B0604020202020204" pitchFamily="34" charset="0"/>
              </a:rPr>
              <a:t> observation exist.</a:t>
            </a:r>
          </a:p>
          <a:p>
            <a:pPr algn="just" eaLnBrk="1" hangingPunct="1">
              <a:spcBef>
                <a:spcPct val="0"/>
              </a:spcBef>
            </a:pPr>
            <a:r>
              <a:rPr lang="en-US" altLang="ko-KR" sz="1400" dirty="0">
                <a:latin typeface="Arial" panose="020B0604020202020204" pitchFamily="34" charset="0"/>
              </a:rPr>
              <a:t>We can average these predictions (if regression tree) or take majority vote (if classification tree) to arrive at single OOB prediction for each </a:t>
            </a:r>
            <a:r>
              <a:rPr lang="en-US" altLang="ko-KR" sz="1400" i="1" dirty="0" err="1">
                <a:latin typeface="Arial" panose="020B0604020202020204" pitchFamily="34" charset="0"/>
              </a:rPr>
              <a:t>i-</a:t>
            </a:r>
            <a:r>
              <a:rPr lang="en-US" altLang="ko-KR" sz="1400" dirty="0" err="1">
                <a:latin typeface="Arial" panose="020B0604020202020204" pitchFamily="34" charset="0"/>
              </a:rPr>
              <a:t>th</a:t>
            </a:r>
            <a:r>
              <a:rPr lang="en-US" altLang="ko-KR" sz="1400" dirty="0">
                <a:latin typeface="Arial" panose="020B0604020202020204" pitchFamily="34" charset="0"/>
              </a:rPr>
              <a:t> observation.</a:t>
            </a:r>
          </a:p>
          <a:p>
            <a:pPr algn="just" eaLnBrk="1" hangingPunct="1">
              <a:spcBef>
                <a:spcPct val="0"/>
              </a:spcBef>
            </a:pPr>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0" indent="0" algn="just" eaLnBrk="1" hangingPunct="1">
              <a:spcBef>
                <a:spcPct val="0"/>
              </a:spcBef>
              <a:buNone/>
            </a:pPr>
            <a:r>
              <a:rPr lang="en-US" altLang="ko-KR" sz="1400" b="1" dirty="0">
                <a:latin typeface="Arial" panose="020B0604020202020204" pitchFamily="34" charset="0"/>
              </a:rPr>
              <a:t>Out-of-bag error</a:t>
            </a:r>
          </a:p>
          <a:p>
            <a:pPr algn="just" eaLnBrk="1" hangingPunct="1">
              <a:spcBef>
                <a:spcPct val="0"/>
              </a:spcBef>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With OOB predictions for each of </a:t>
            </a:r>
            <a:r>
              <a:rPr lang="en-US" altLang="ko-KR" sz="1400" i="1" dirty="0">
                <a:latin typeface="Arial" panose="020B0604020202020204" pitchFamily="34" charset="0"/>
              </a:rPr>
              <a:t>n </a:t>
            </a:r>
            <a:r>
              <a:rPr lang="en-US" altLang="ko-KR" sz="1400" dirty="0">
                <a:latin typeface="Arial" panose="020B0604020202020204" pitchFamily="34" charset="0"/>
              </a:rPr>
              <a:t>observations, overall OOB MSE or classification error can be computed.</a:t>
            </a:r>
          </a:p>
          <a:p>
            <a:pPr algn="just" eaLnBrk="1" hangingPunct="1">
              <a:spcBef>
                <a:spcPct val="0"/>
              </a:spcBef>
            </a:pPr>
            <a:r>
              <a:rPr lang="en-US" altLang="ko-KR" sz="1400" dirty="0">
                <a:latin typeface="Arial" panose="020B0604020202020204" pitchFamily="34" charset="0"/>
              </a:rPr>
              <a:t>Response for each observation is predicted using only the trees fitted without that observation.</a:t>
            </a:r>
          </a:p>
        </p:txBody>
      </p:sp>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Out-of-Bag Error Estimation</a:t>
            </a:r>
            <a:endParaRPr lang="ko-KR" altLang="en-US" dirty="0">
              <a:latin typeface="Arial" pitchFamily="34" charset="0"/>
            </a:endParaRPr>
          </a:p>
        </p:txBody>
      </p:sp>
    </p:spTree>
    <p:extLst>
      <p:ext uri="{BB962C8B-B14F-4D97-AF65-F5344CB8AC3E}">
        <p14:creationId xmlns:p14="http://schemas.microsoft.com/office/powerpoint/2010/main" val="1184982913"/>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pPr marL="0" indent="0" algn="just" eaLnBrk="1" hangingPunct="1">
              <a:spcBef>
                <a:spcPct val="0"/>
              </a:spcBef>
              <a:buNone/>
            </a:pPr>
            <a:r>
              <a:rPr lang="en-US" altLang="ko-KR" sz="1400" b="1" dirty="0">
                <a:latin typeface="Arial" panose="020B0604020202020204" pitchFamily="34" charset="0"/>
              </a:rPr>
              <a:t>Disadvantages of bagging</a:t>
            </a:r>
          </a:p>
          <a:p>
            <a:pPr algn="just" eaLnBrk="1" hangingPunct="1">
              <a:spcBef>
                <a:spcPct val="0"/>
              </a:spcBef>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Compared to a single tree, bagged tree model is difficult to interpret and to display graphically. </a:t>
            </a:r>
          </a:p>
          <a:p>
            <a:pPr algn="just" eaLnBrk="1" hangingPunct="1">
              <a:spcBef>
                <a:spcPct val="0"/>
              </a:spcBef>
            </a:pPr>
            <a:r>
              <a:rPr lang="en-US" altLang="ko-KR" sz="1400" dirty="0">
                <a:latin typeface="Arial" panose="020B0604020202020204" pitchFamily="34" charset="0"/>
              </a:rPr>
              <a:t>In addition, it is no longer clear that which variables are most important. </a:t>
            </a:r>
          </a:p>
          <a:p>
            <a:pPr algn="just" eaLnBrk="1" hangingPunct="1">
              <a:spcBef>
                <a:spcPct val="0"/>
              </a:spcBef>
            </a:pPr>
            <a:r>
              <a:rPr lang="en-US" altLang="ko-KR" sz="1400" dirty="0">
                <a:latin typeface="Arial" panose="020B0604020202020204" pitchFamily="34" charset="0"/>
              </a:rPr>
              <a:t>Bagging improves prediction accuracy at the expense of interpretability.</a:t>
            </a:r>
          </a:p>
          <a:p>
            <a:pPr algn="just" eaLnBrk="1" hangingPunct="1">
              <a:spcBef>
                <a:spcPct val="0"/>
              </a:spcBef>
            </a:pPr>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0" indent="0" algn="just" eaLnBrk="1" hangingPunct="1">
              <a:spcBef>
                <a:spcPct val="0"/>
              </a:spcBef>
              <a:buNone/>
            </a:pPr>
            <a:r>
              <a:rPr lang="en-US" altLang="ko-KR" sz="1400" b="1" dirty="0">
                <a:latin typeface="Arial" panose="020B0604020202020204" pitchFamily="34" charset="0"/>
              </a:rPr>
              <a:t>Importance of predictors</a:t>
            </a:r>
          </a:p>
          <a:p>
            <a:pPr algn="just" eaLnBrk="1" hangingPunct="1">
              <a:spcBef>
                <a:spcPct val="0"/>
              </a:spcBef>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Importance of each predictor can be measured using the RSS or the Gini index. </a:t>
            </a:r>
          </a:p>
          <a:p>
            <a:pPr algn="just" eaLnBrk="1" hangingPunct="1">
              <a:spcBef>
                <a:spcPct val="0"/>
              </a:spcBef>
            </a:pPr>
            <a:r>
              <a:rPr lang="en-US" altLang="ko-KR" sz="1400" dirty="0">
                <a:latin typeface="Arial" panose="020B0604020202020204" pitchFamily="34" charset="0"/>
              </a:rPr>
              <a:t>We can record the total amount of RSS decreased due to splits over a given predictor, averaged over all </a:t>
            </a:r>
            <a:r>
              <a:rPr lang="en-US" altLang="ko-KR" sz="1400" i="1" dirty="0">
                <a:latin typeface="Arial" panose="020B0604020202020204" pitchFamily="34" charset="0"/>
              </a:rPr>
              <a:t>B</a:t>
            </a:r>
            <a:r>
              <a:rPr lang="en-US" altLang="ko-KR" sz="1400" dirty="0">
                <a:latin typeface="Arial" panose="020B0604020202020204" pitchFamily="34" charset="0"/>
              </a:rPr>
              <a:t> trees.</a:t>
            </a:r>
          </a:p>
          <a:p>
            <a:pPr algn="just" eaLnBrk="1" hangingPunct="1">
              <a:spcBef>
                <a:spcPct val="0"/>
              </a:spcBef>
            </a:pPr>
            <a:r>
              <a:rPr lang="en-US" altLang="ko-KR" sz="1400" dirty="0">
                <a:latin typeface="Arial" panose="020B0604020202020204" pitchFamily="34" charset="0"/>
              </a:rPr>
              <a:t>We can also add up total amount of Gini Index decreased due to splits over a given predictor, averaged over all </a:t>
            </a:r>
            <a:r>
              <a:rPr lang="en-US" altLang="ko-KR" sz="1400" i="1" dirty="0">
                <a:latin typeface="Arial" panose="020B0604020202020204" pitchFamily="34" charset="0"/>
              </a:rPr>
              <a:t>B </a:t>
            </a:r>
            <a:r>
              <a:rPr lang="en-US" altLang="ko-KR" sz="1400" dirty="0">
                <a:latin typeface="Arial" panose="020B0604020202020204" pitchFamily="34" charset="0"/>
              </a:rPr>
              <a:t>trees.</a:t>
            </a:r>
          </a:p>
        </p:txBody>
      </p:sp>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Variable Importance Measures</a:t>
            </a:r>
            <a:endParaRPr lang="ko-KR" altLang="en-US" dirty="0">
              <a:latin typeface="Arial" pitchFamily="34" charset="0"/>
            </a:endParaRPr>
          </a:p>
        </p:txBody>
      </p:sp>
    </p:spTree>
    <p:extLst>
      <p:ext uri="{BB962C8B-B14F-4D97-AF65-F5344CB8AC3E}">
        <p14:creationId xmlns:p14="http://schemas.microsoft.com/office/powerpoint/2010/main" val="3092841308"/>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Variable Importance Measures</a:t>
            </a:r>
            <a:endParaRPr lang="ko-KR" altLang="en-US" dirty="0">
              <a:latin typeface="Arial" pitchFamily="34" charset="0"/>
            </a:endParaRPr>
          </a:p>
        </p:txBody>
      </p:sp>
      <p:pic>
        <p:nvPicPr>
          <p:cNvPr id="6" name="내용 개체 틀 5"/>
          <p:cNvPicPr>
            <a:picLocks noGrp="1" noChangeAspect="1"/>
          </p:cNvPicPr>
          <p:nvPr>
            <p:ph idx="1"/>
          </p:nvPr>
        </p:nvPicPr>
        <p:blipFill>
          <a:blip r:embed="rId3"/>
          <a:stretch>
            <a:fillRect/>
          </a:stretch>
        </p:blipFill>
        <p:spPr>
          <a:xfrm>
            <a:off x="1903941" y="1301751"/>
            <a:ext cx="8255000" cy="4791075"/>
          </a:xfrm>
          <a:prstGeom prst="rect">
            <a:avLst/>
          </a:prstGeom>
        </p:spPr>
      </p:pic>
    </p:spTree>
    <p:extLst>
      <p:ext uri="{BB962C8B-B14F-4D97-AF65-F5344CB8AC3E}">
        <p14:creationId xmlns:p14="http://schemas.microsoft.com/office/powerpoint/2010/main" val="1210790592"/>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pPr marL="0" indent="0" algn="just" eaLnBrk="1" hangingPunct="1">
                  <a:spcBef>
                    <a:spcPct val="0"/>
                  </a:spcBef>
                  <a:buNone/>
                </a:pPr>
                <a:r>
                  <a:rPr lang="en-US" altLang="ko-KR" sz="1400" b="1" dirty="0">
                    <a:latin typeface="Arial" panose="020B0604020202020204" pitchFamily="34" charset="0"/>
                  </a:rPr>
                  <a:t>Decorrelating the trees</a:t>
                </a:r>
              </a:p>
              <a:p>
                <a:pPr algn="just" eaLnBrk="1" hangingPunct="1">
                  <a:spcBef>
                    <a:spcPct val="0"/>
                  </a:spcBef>
                </a:pPr>
                <a:endParaRPr lang="en-US" altLang="ko-KR" sz="1400" dirty="0">
                  <a:latin typeface="Arial" panose="020B0604020202020204" pitchFamily="34" charset="0"/>
                </a:endParaRPr>
              </a:p>
              <a:p>
                <a:pPr algn="just" eaLnBrk="1" hangingPunct="1">
                  <a:spcBef>
                    <a:spcPct val="0"/>
                  </a:spcBef>
                </a:pPr>
                <a:r>
                  <a:rPr lang="en-US" altLang="ko-KR" sz="1400" i="1" dirty="0">
                    <a:latin typeface="Arial" panose="020B0604020202020204" pitchFamily="34" charset="0"/>
                  </a:rPr>
                  <a:t>Random forests</a:t>
                </a:r>
                <a:r>
                  <a:rPr lang="en-US" altLang="ko-KR" sz="1400" dirty="0">
                    <a:latin typeface="Arial" panose="020B0604020202020204" pitchFamily="34" charset="0"/>
                  </a:rPr>
                  <a:t> improves bagged trees by </a:t>
                </a:r>
                <a:r>
                  <a:rPr lang="en-US" altLang="ko-KR" sz="1400" dirty="0" err="1">
                    <a:latin typeface="Arial" panose="020B0604020202020204" pitchFamily="34" charset="0"/>
                  </a:rPr>
                  <a:t>decorrelating</a:t>
                </a:r>
                <a:r>
                  <a:rPr lang="en-US" altLang="ko-KR" sz="1400" dirty="0">
                    <a:latin typeface="Arial" panose="020B0604020202020204" pitchFamily="34" charset="0"/>
                  </a:rPr>
                  <a:t> the trees.</a:t>
                </a:r>
              </a:p>
              <a:p>
                <a:pPr algn="just" eaLnBrk="1" hangingPunct="1">
                  <a:spcBef>
                    <a:spcPct val="0"/>
                  </a:spcBef>
                </a:pPr>
                <a:r>
                  <a:rPr lang="en-US" altLang="ko-KR" sz="1400" dirty="0">
                    <a:latin typeface="Arial" panose="020B0604020202020204" pitchFamily="34" charset="0"/>
                  </a:rPr>
                  <a:t>In order to build decision trees on bootstrapped training samples, each time a split in a tree is considered, a random sample of </a:t>
                </a:r>
                <a:r>
                  <a:rPr lang="en-US" altLang="ko-KR" sz="1400" i="1" dirty="0">
                    <a:latin typeface="Arial" panose="020B0604020202020204" pitchFamily="34" charset="0"/>
                  </a:rPr>
                  <a:t>m</a:t>
                </a:r>
                <a:r>
                  <a:rPr lang="en-US" altLang="ko-KR" sz="1400" dirty="0">
                    <a:latin typeface="Arial" panose="020B0604020202020204" pitchFamily="34" charset="0"/>
                  </a:rPr>
                  <a:t> predictors is chosen as split candidates instead of full set of </a:t>
                </a:r>
                <a:r>
                  <a:rPr lang="en-US" altLang="ko-KR" sz="1400" i="1" dirty="0">
                    <a:latin typeface="Arial" panose="020B0604020202020204" pitchFamily="34" charset="0"/>
                  </a:rPr>
                  <a:t>p</a:t>
                </a:r>
                <a:r>
                  <a:rPr lang="en-US" altLang="ko-KR" sz="1400" dirty="0">
                    <a:latin typeface="Arial" panose="020B0604020202020204" pitchFamily="34" charset="0"/>
                  </a:rPr>
                  <a:t> predictors.</a:t>
                </a:r>
              </a:p>
              <a:p>
                <a:pPr algn="just" eaLnBrk="1" hangingPunct="1">
                  <a:spcBef>
                    <a:spcPct val="0"/>
                  </a:spcBef>
                </a:pPr>
                <a:r>
                  <a:rPr lang="en-US" altLang="ko-KR" sz="1400" dirty="0">
                    <a:latin typeface="Arial" panose="020B0604020202020204" pitchFamily="34" charset="0"/>
                  </a:rPr>
                  <a:t>The difference between bagging and random forests is the choice of predictor subset size </a:t>
                </a:r>
                <a:r>
                  <a:rPr lang="en-US" altLang="ko-KR" sz="1400" i="1" dirty="0">
                    <a:latin typeface="Arial" panose="020B0604020202020204" pitchFamily="34" charset="0"/>
                  </a:rPr>
                  <a:t>m</a:t>
                </a:r>
                <a:r>
                  <a:rPr lang="en-US" altLang="ko-KR" sz="1400" dirty="0">
                    <a:latin typeface="Arial" panose="020B0604020202020204" pitchFamily="34" charset="0"/>
                  </a:rPr>
                  <a:t>. </a:t>
                </a:r>
              </a:p>
              <a:p>
                <a:pPr algn="just" eaLnBrk="1" hangingPunct="1">
                  <a:spcBef>
                    <a:spcPct val="0"/>
                  </a:spcBef>
                </a:pPr>
                <a:r>
                  <a:rPr lang="en-US" altLang="ko-KR" sz="1400" dirty="0">
                    <a:latin typeface="Arial" panose="020B0604020202020204" pitchFamily="34" charset="0"/>
                  </a:rPr>
                  <a:t>If </a:t>
                </a:r>
                <a14:m>
                  <m:oMath xmlns:m="http://schemas.openxmlformats.org/officeDocument/2006/math">
                    <m:r>
                      <a:rPr lang="en-US" altLang="ko-KR" sz="1400" i="1">
                        <a:latin typeface="Cambria Math" panose="02040503050406030204" pitchFamily="18" charset="0"/>
                      </a:rPr>
                      <m:t>𝑚</m:t>
                    </m:r>
                    <m:r>
                      <a:rPr lang="en-US" altLang="ko-KR" sz="1400" i="1">
                        <a:latin typeface="Cambria Math" panose="02040503050406030204" pitchFamily="18" charset="0"/>
                        <a:ea typeface="Cambria Math" panose="02040503050406030204" pitchFamily="18" charset="0"/>
                      </a:rPr>
                      <m:t>≈</m:t>
                    </m:r>
                    <m:r>
                      <a:rPr lang="en-US" altLang="ko-KR" sz="1400" b="0" i="1" smtClean="0">
                        <a:latin typeface="Cambria Math" panose="02040503050406030204" pitchFamily="18" charset="0"/>
                      </a:rPr>
                      <m:t>𝑝</m:t>
                    </m:r>
                  </m:oMath>
                </a14:m>
                <a:r>
                  <a:rPr lang="en-US" altLang="ko-KR" sz="1400" dirty="0">
                    <a:latin typeface="Arial" panose="020B0604020202020204" pitchFamily="34" charset="0"/>
                  </a:rPr>
                  <a:t>, it amounts to bagging. Typically in random forests, </a:t>
                </a:r>
                <a14:m>
                  <m:oMath xmlns:m="http://schemas.openxmlformats.org/officeDocument/2006/math">
                    <m:r>
                      <a:rPr lang="en-US" altLang="ko-KR" sz="1400" i="1">
                        <a:latin typeface="Cambria Math" panose="02040503050406030204" pitchFamily="18" charset="0"/>
                      </a:rPr>
                      <m:t>𝑚</m:t>
                    </m:r>
                    <m:r>
                      <a:rPr lang="en-US" altLang="ko-KR" sz="1400" i="1">
                        <a:latin typeface="Cambria Math" panose="02040503050406030204" pitchFamily="18" charset="0"/>
                        <a:ea typeface="Cambria Math" panose="02040503050406030204" pitchFamily="18" charset="0"/>
                      </a:rPr>
                      <m:t>≈</m:t>
                    </m:r>
                    <m:rad>
                      <m:radPr>
                        <m:degHide m:val="on"/>
                        <m:ctrlPr>
                          <a:rPr lang="en-US" altLang="ko-KR" sz="1400" i="1">
                            <a:latin typeface="Cambria Math" panose="02040503050406030204" pitchFamily="18" charset="0"/>
                          </a:rPr>
                        </m:ctrlPr>
                      </m:radPr>
                      <m:deg/>
                      <m:e>
                        <m:r>
                          <a:rPr lang="en-US" altLang="ko-KR" sz="1400" i="1">
                            <a:latin typeface="Cambria Math" panose="02040503050406030204" pitchFamily="18" charset="0"/>
                          </a:rPr>
                          <m:t>𝑝</m:t>
                        </m:r>
                      </m:e>
                    </m:rad>
                  </m:oMath>
                </a14:m>
                <a:r>
                  <a:rPr lang="en-US" altLang="ko-KR" sz="1400" dirty="0">
                    <a:latin typeface="Arial" panose="020B0604020202020204" pitchFamily="34" charset="0"/>
                  </a:rPr>
                  <a:t>, e.g. 4 out of 13 predictors for “Heart” data set.</a:t>
                </a:r>
              </a:p>
              <a:p>
                <a:pPr algn="just" eaLnBrk="1" hangingPunct="1">
                  <a:spcBef>
                    <a:spcPct val="0"/>
                  </a:spcBef>
                </a:pPr>
                <a:endParaRPr lang="en-US" altLang="ko-KR" sz="1400" dirty="0">
                  <a:latin typeface="Arial" panose="020B0604020202020204" pitchFamily="34" charset="0"/>
                </a:endParaRPr>
              </a:p>
              <a:p>
                <a:pPr algn="just" eaLnBrk="1" hangingPunct="1">
                  <a:spcBef>
                    <a:spcPct val="0"/>
                  </a:spcBef>
                </a:pPr>
                <a:endParaRPr lang="en-US" altLang="ko-KR" sz="1400" dirty="0">
                  <a:latin typeface="Arial" panose="020B0604020202020204" pitchFamily="34" charset="0"/>
                </a:endParaRPr>
              </a:p>
              <a:p>
                <a:pPr marL="0" indent="0" algn="just" eaLnBrk="1" hangingPunct="1">
                  <a:spcBef>
                    <a:spcPct val="0"/>
                  </a:spcBef>
                  <a:buNone/>
                </a:pPr>
                <a:r>
                  <a:rPr lang="en-US" altLang="ko-KR" sz="1400" b="1" dirty="0">
                    <a:latin typeface="Arial" panose="020B0604020202020204" pitchFamily="34" charset="0"/>
                  </a:rPr>
                  <a:t>Rationale</a:t>
                </a:r>
              </a:p>
              <a:p>
                <a:pPr algn="just" eaLnBrk="1" hangingPunct="1">
                  <a:spcBef>
                    <a:spcPct val="0"/>
                  </a:spcBef>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Suppose that there is one very strong predictors along with few moderately strong predictors.</a:t>
                </a:r>
              </a:p>
              <a:p>
                <a:pPr algn="just" eaLnBrk="1" hangingPunct="1">
                  <a:spcBef>
                    <a:spcPct val="0"/>
                  </a:spcBef>
                </a:pPr>
                <a:r>
                  <a:rPr lang="en-US" altLang="ko-KR" sz="1400" dirty="0">
                    <a:latin typeface="Arial" panose="020B0604020202020204" pitchFamily="34" charset="0"/>
                  </a:rPr>
                  <a:t>Predictions from bagged trees will be highly correlated. Averaging highly correlated quantities may fail to reduce variance. </a:t>
                </a:r>
              </a:p>
              <a:p>
                <a:pPr algn="just" eaLnBrk="1" hangingPunct="1">
                  <a:spcBef>
                    <a:spcPct val="0"/>
                  </a:spcBef>
                </a:pPr>
                <a:r>
                  <a:rPr lang="en-US" altLang="ko-KR" sz="1400" dirty="0">
                    <a:latin typeface="Arial" panose="020B0604020202020204" pitchFamily="34" charset="0"/>
                  </a:rPr>
                  <a:t>Through random forest, only </a:t>
                </a:r>
                <a14:m>
                  <m:oMath xmlns:m="http://schemas.openxmlformats.org/officeDocument/2006/math">
                    <m:r>
                      <a:rPr lang="en-US" altLang="ko-KR" sz="1400" b="0" i="1" smtClean="0">
                        <a:latin typeface="Cambria Math" panose="02040503050406030204" pitchFamily="18" charset="0"/>
                      </a:rPr>
                      <m:t>𝑚</m:t>
                    </m:r>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𝑝</m:t>
                    </m:r>
                  </m:oMath>
                </a14:m>
                <a:r>
                  <a:rPr lang="en-US" altLang="ko-KR" sz="1400" dirty="0">
                    <a:latin typeface="Arial" panose="020B0604020202020204" pitchFamily="34" charset="0"/>
                  </a:rPr>
                  <a:t> of splits, on average, will consider the strong predictor as candidate.</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228" t="-251" r="-152"/>
                </a:stretch>
              </a:blipFill>
            </p:spPr>
            <p:txBody>
              <a:bodyPr/>
              <a:lstStyle/>
              <a:p>
                <a:r>
                  <a:rPr lang="ko-KR" altLang="en-US">
                    <a:noFill/>
                  </a:rPr>
                  <a:t> </a:t>
                </a:r>
              </a:p>
            </p:txBody>
          </p:sp>
        </mc:Fallback>
      </mc:AlternateContent>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Random Forests</a:t>
            </a:r>
            <a:endParaRPr lang="ko-KR" altLang="en-US" dirty="0">
              <a:latin typeface="Arial" pitchFamily="34" charset="0"/>
            </a:endParaRPr>
          </a:p>
        </p:txBody>
      </p:sp>
    </p:spTree>
    <p:extLst>
      <p:ext uri="{BB962C8B-B14F-4D97-AF65-F5344CB8AC3E}">
        <p14:creationId xmlns:p14="http://schemas.microsoft.com/office/powerpoint/2010/main" val="50710147"/>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pPr marL="0" indent="0" algn="just" eaLnBrk="1" hangingPunct="1">
              <a:spcBef>
                <a:spcPct val="0"/>
              </a:spcBef>
              <a:buNone/>
            </a:pPr>
            <a:r>
              <a:rPr lang="en-US" altLang="ko-KR" sz="1400" b="1" dirty="0">
                <a:latin typeface="Arial" panose="020B0604020202020204" pitchFamily="34" charset="0"/>
              </a:rPr>
              <a:t>Sequential learning</a:t>
            </a:r>
          </a:p>
          <a:p>
            <a:pPr algn="just" eaLnBrk="1" hangingPunct="1">
              <a:spcBef>
                <a:spcPct val="0"/>
              </a:spcBef>
            </a:pPr>
            <a:endParaRPr lang="en-US" altLang="ko-KR" sz="1400" i="1" dirty="0">
              <a:latin typeface="Arial" panose="020B0604020202020204" pitchFamily="34" charset="0"/>
            </a:endParaRPr>
          </a:p>
          <a:p>
            <a:pPr algn="just" eaLnBrk="1" hangingPunct="1">
              <a:spcBef>
                <a:spcPct val="0"/>
              </a:spcBef>
            </a:pPr>
            <a:r>
              <a:rPr lang="en-US" altLang="ko-KR" sz="1400" i="1" dirty="0">
                <a:latin typeface="Arial" panose="020B0604020202020204" pitchFamily="34" charset="0"/>
              </a:rPr>
              <a:t>Boosting</a:t>
            </a:r>
            <a:r>
              <a:rPr lang="en-US" altLang="ko-KR" sz="1400" dirty="0">
                <a:latin typeface="Arial" panose="020B0604020202020204" pitchFamily="34" charset="0"/>
              </a:rPr>
              <a:t> is similar to bagging except that the trees are grown </a:t>
            </a:r>
            <a:r>
              <a:rPr lang="en-US" altLang="ko-KR" sz="1400" i="1" dirty="0">
                <a:latin typeface="Arial" panose="020B0604020202020204" pitchFamily="34" charset="0"/>
              </a:rPr>
              <a:t>sequentially</a:t>
            </a:r>
            <a:r>
              <a:rPr lang="en-US" altLang="ko-KR" sz="1400" dirty="0">
                <a:latin typeface="Arial" panose="020B0604020202020204" pitchFamily="34" charset="0"/>
              </a:rPr>
              <a:t>. That is, each tree is grown using information from previously grown tree.</a:t>
            </a:r>
            <a:endParaRPr lang="en-US" altLang="ko-KR" sz="1400" i="1"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In boosting, each tree is fit on a modified version of original data set, instead of bootstrapped sample.</a:t>
            </a:r>
          </a:p>
          <a:p>
            <a:pPr algn="just" eaLnBrk="1" hangingPunct="1">
              <a:spcBef>
                <a:spcPct val="0"/>
              </a:spcBef>
            </a:pPr>
            <a:r>
              <a:rPr lang="en-US" altLang="ko-KR" sz="1400" dirty="0">
                <a:latin typeface="Arial" panose="020B0604020202020204" pitchFamily="34" charset="0"/>
              </a:rPr>
              <a:t>Unlike fitting a single large decision tree to the data, which amounts to potential overfitting, the boosting approach learns slowly. </a:t>
            </a:r>
          </a:p>
          <a:p>
            <a:pPr algn="just" eaLnBrk="1" hangingPunct="1">
              <a:spcBef>
                <a:spcPct val="0"/>
              </a:spcBef>
            </a:pPr>
            <a:endParaRPr lang="en-US" altLang="ko-KR" sz="1400" dirty="0">
              <a:latin typeface="Arial" panose="020B0604020202020204" pitchFamily="34" charset="0"/>
            </a:endParaRPr>
          </a:p>
        </p:txBody>
      </p:sp>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Boosting</a:t>
            </a:r>
            <a:endParaRPr lang="ko-KR" altLang="en-US" dirty="0">
              <a:latin typeface="Arial" pitchFamily="34" charset="0"/>
            </a:endParaRPr>
          </a:p>
        </p:txBody>
      </p:sp>
    </p:spTree>
    <p:extLst>
      <p:ext uri="{BB962C8B-B14F-4D97-AF65-F5344CB8AC3E}">
        <p14:creationId xmlns:p14="http://schemas.microsoft.com/office/powerpoint/2010/main" val="70289192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pPr marL="0" indent="0" algn="just" eaLnBrk="1" hangingPunct="1">
                  <a:spcBef>
                    <a:spcPct val="0"/>
                  </a:spcBef>
                  <a:buNone/>
                </a:pPr>
                <a:r>
                  <a:rPr lang="en-US" altLang="ko-KR" sz="1400" b="1" dirty="0">
                    <a:latin typeface="Arial" panose="020B0604020202020204" pitchFamily="34" charset="0"/>
                  </a:rPr>
                  <a:t>Algorithm</a:t>
                </a:r>
              </a:p>
              <a:p>
                <a:pPr algn="just" eaLnBrk="1" hangingPunct="1">
                  <a:spcBef>
                    <a:spcPct val="0"/>
                  </a:spcBef>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Set </a:t>
                </a:r>
                <a14:m>
                  <m:oMath xmlns:m="http://schemas.openxmlformats.org/officeDocument/2006/math">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𝑓</m:t>
                        </m:r>
                      </m:e>
                    </m:acc>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𝑥</m:t>
                        </m:r>
                      </m:e>
                    </m:d>
                    <m:r>
                      <a:rPr lang="en-US" altLang="ko-KR" sz="1400" b="0" i="1" smtClean="0">
                        <a:latin typeface="Cambria Math" panose="02040503050406030204" pitchFamily="18" charset="0"/>
                      </a:rPr>
                      <m:t>=0</m:t>
                    </m:r>
                  </m:oMath>
                </a14:m>
                <a:r>
                  <a:rPr lang="en-US" altLang="ko-KR" sz="1400" dirty="0">
                    <a:latin typeface="Arial" panose="020B0604020202020204" pitchFamily="34" charset="0"/>
                  </a:rPr>
                  <a:t> and </a:t>
                </a:r>
                <a14:m>
                  <m:oMath xmlns:m="http://schemas.openxmlformats.org/officeDocument/2006/math">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𝑟</m:t>
                        </m:r>
                      </m:e>
                      <m:sub>
                        <m:r>
                          <a:rPr lang="en-US" altLang="ko-KR" sz="1400" b="0" i="1" smtClean="0">
                            <a:latin typeface="Cambria Math" panose="02040503050406030204" pitchFamily="18" charset="0"/>
                          </a:rPr>
                          <m:t>𝑖</m:t>
                        </m:r>
                      </m:sub>
                    </m:sSub>
                    <m:r>
                      <a:rPr lang="en-US" altLang="ko-KR" sz="1400" i="1">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𝑦</m:t>
                        </m:r>
                      </m:e>
                      <m:sub>
                        <m:r>
                          <a:rPr lang="en-US" altLang="ko-KR" sz="1400" b="0" i="1" smtClean="0">
                            <a:latin typeface="Cambria Math" panose="02040503050406030204" pitchFamily="18" charset="0"/>
                          </a:rPr>
                          <m:t>𝑖</m:t>
                        </m:r>
                      </m:sub>
                    </m:sSub>
                  </m:oMath>
                </a14:m>
                <a:r>
                  <a:rPr lang="en-US" altLang="ko-KR" sz="1400" dirty="0">
                    <a:latin typeface="Arial" panose="020B0604020202020204" pitchFamily="34" charset="0"/>
                  </a:rPr>
                  <a:t> for all </a:t>
                </a:r>
                <a:r>
                  <a:rPr lang="en-US" altLang="ko-KR" sz="1400" i="1" dirty="0" err="1">
                    <a:latin typeface="Arial" panose="020B0604020202020204" pitchFamily="34" charset="0"/>
                  </a:rPr>
                  <a:t>i</a:t>
                </a:r>
                <a:r>
                  <a:rPr lang="en-US" altLang="ko-KR" sz="1400" dirty="0">
                    <a:latin typeface="Arial" panose="020B0604020202020204" pitchFamily="34" charset="0"/>
                  </a:rPr>
                  <a:t> in the training set.</a:t>
                </a:r>
              </a:p>
              <a:p>
                <a:pPr algn="just" eaLnBrk="1" hangingPunct="1">
                  <a:spcBef>
                    <a:spcPct val="0"/>
                  </a:spcBef>
                </a:pPr>
                <a:r>
                  <a:rPr lang="en-US" altLang="ko-KR" sz="1400" dirty="0">
                    <a:latin typeface="Arial" panose="020B0604020202020204" pitchFamily="34" charset="0"/>
                  </a:rPr>
                  <a:t>For </a:t>
                </a:r>
                <a14:m>
                  <m:oMath xmlns:m="http://schemas.openxmlformats.org/officeDocument/2006/math">
                    <m:r>
                      <a:rPr lang="en-US" altLang="ko-KR" sz="1400" b="0" i="1" smtClean="0">
                        <a:latin typeface="Cambria Math" panose="02040503050406030204" pitchFamily="18" charset="0"/>
                      </a:rPr>
                      <m:t>𝑏</m:t>
                    </m:r>
                    <m:r>
                      <a:rPr lang="en-US" altLang="ko-KR" sz="1400" i="1">
                        <a:latin typeface="Cambria Math" panose="02040503050406030204" pitchFamily="18" charset="0"/>
                      </a:rPr>
                      <m:t>=</m:t>
                    </m:r>
                    <m:r>
                      <a:rPr lang="en-US" altLang="ko-KR" sz="1400" b="0" i="1" smtClean="0">
                        <a:latin typeface="Cambria Math" panose="02040503050406030204" pitchFamily="18" charset="0"/>
                      </a:rPr>
                      <m:t>1,2,…,</m:t>
                    </m:r>
                    <m:r>
                      <a:rPr lang="en-US" altLang="ko-KR" sz="1400" b="0" i="1" smtClean="0">
                        <a:latin typeface="Cambria Math" panose="02040503050406030204" pitchFamily="18" charset="0"/>
                      </a:rPr>
                      <m:t>𝐵</m:t>
                    </m:r>
                  </m:oMath>
                </a14:m>
                <a:r>
                  <a:rPr lang="en-US" altLang="ko-KR" sz="1400" dirty="0">
                    <a:latin typeface="Arial" panose="020B0604020202020204" pitchFamily="34" charset="0"/>
                  </a:rPr>
                  <a:t>, repeat:</a:t>
                </a:r>
              </a:p>
              <a:p>
                <a:pPr marL="342000" indent="0" algn="just" eaLnBrk="1" hangingPunct="1">
                  <a:spcBef>
                    <a:spcPct val="0"/>
                  </a:spcBef>
                  <a:buNone/>
                </a:pPr>
                <a:endParaRPr lang="en-US" altLang="ko-KR" sz="1400" dirty="0">
                  <a:latin typeface="Arial" panose="020B0604020202020204" pitchFamily="34" charset="0"/>
                </a:endParaRPr>
              </a:p>
              <a:p>
                <a:pPr marL="342000" indent="0" algn="just" eaLnBrk="1" hangingPunct="1">
                  <a:spcBef>
                    <a:spcPct val="0"/>
                  </a:spcBef>
                  <a:buNone/>
                </a:pPr>
                <a:r>
                  <a:rPr lang="en-US" altLang="ko-KR" sz="1400" dirty="0">
                    <a:latin typeface="Arial" panose="020B0604020202020204" pitchFamily="34" charset="0"/>
                  </a:rPr>
                  <a:t>(1) Fit a tree </a:t>
                </a:r>
                <a14:m>
                  <m:oMath xmlns:m="http://schemas.openxmlformats.org/officeDocument/2006/math">
                    <m:sSub>
                      <m:sSubPr>
                        <m:ctrlPr>
                          <a:rPr lang="en-US" altLang="ko-KR" sz="1400" i="1">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𝑓</m:t>
                            </m:r>
                          </m:e>
                        </m:acc>
                      </m:e>
                      <m:sub>
                        <m:r>
                          <a:rPr lang="en-US" altLang="ko-KR" sz="1400" i="1">
                            <a:latin typeface="Cambria Math" panose="02040503050406030204" pitchFamily="18" charset="0"/>
                          </a:rPr>
                          <m:t>𝑏</m:t>
                        </m:r>
                      </m:sub>
                    </m:sSub>
                  </m:oMath>
                </a14:m>
                <a:r>
                  <a:rPr lang="en-US" altLang="ko-KR" sz="1400" dirty="0">
                    <a:latin typeface="Arial" panose="020B0604020202020204" pitchFamily="34" charset="0"/>
                  </a:rPr>
                  <a:t> with </a:t>
                </a:r>
                <a:r>
                  <a:rPr lang="en-US" altLang="ko-KR" sz="1400" i="1" dirty="0">
                    <a:latin typeface="Arial" panose="020B0604020202020204" pitchFamily="34" charset="0"/>
                  </a:rPr>
                  <a:t>d</a:t>
                </a:r>
                <a:r>
                  <a:rPr lang="en-US" altLang="ko-KR" sz="1400" dirty="0">
                    <a:latin typeface="Arial" panose="020B0604020202020204" pitchFamily="34" charset="0"/>
                  </a:rPr>
                  <a:t> splits (</a:t>
                </a:r>
                <a:r>
                  <a:rPr lang="en-US" altLang="ko-KR" sz="1400" i="1" dirty="0">
                    <a:latin typeface="Arial" panose="020B0604020202020204" pitchFamily="34" charset="0"/>
                  </a:rPr>
                  <a:t>d</a:t>
                </a:r>
                <a:r>
                  <a:rPr lang="en-US" altLang="ko-KR" sz="1400" dirty="0">
                    <a:latin typeface="Arial" panose="020B0604020202020204" pitchFamily="34" charset="0"/>
                  </a:rPr>
                  <a:t>+1 terminal nodes) to training data </a:t>
                </a:r>
                <a14:m>
                  <m:oMath xmlns:m="http://schemas.openxmlformats.org/officeDocument/2006/math">
                    <m:d>
                      <m:dPr>
                        <m:ctrlPr>
                          <a:rPr lang="en-US" altLang="ko-KR" sz="1400" i="1">
                            <a:latin typeface="Cambria Math" panose="02040503050406030204" pitchFamily="18" charset="0"/>
                          </a:rPr>
                        </m:ctrlPr>
                      </m:dPr>
                      <m:e>
                        <m:r>
                          <a:rPr lang="en-US" altLang="ko-KR" sz="1400" i="1">
                            <a:latin typeface="Cambria Math" panose="02040503050406030204" pitchFamily="18" charset="0"/>
                          </a:rPr>
                          <m:t>𝑋</m:t>
                        </m:r>
                        <m:r>
                          <a:rPr lang="en-US" altLang="ko-KR" sz="1400" i="1">
                            <a:latin typeface="Cambria Math" panose="02040503050406030204" pitchFamily="18" charset="0"/>
                          </a:rPr>
                          <m:t>,</m:t>
                        </m:r>
                        <m:r>
                          <a:rPr lang="en-US" altLang="ko-KR" sz="1400" i="1">
                            <a:latin typeface="Cambria Math" panose="02040503050406030204" pitchFamily="18" charset="0"/>
                          </a:rPr>
                          <m:t>𝑟</m:t>
                        </m:r>
                      </m:e>
                    </m:d>
                  </m:oMath>
                </a14:m>
                <a:r>
                  <a:rPr lang="en-US" altLang="ko-KR" sz="1400" dirty="0">
                    <a:latin typeface="Arial" panose="020B0604020202020204" pitchFamily="34" charset="0"/>
                  </a:rPr>
                  <a:t>.</a:t>
                </a:r>
              </a:p>
              <a:p>
                <a:pPr marL="342000" indent="0" algn="just" eaLnBrk="1" hangingPunct="1">
                  <a:spcBef>
                    <a:spcPct val="0"/>
                  </a:spcBef>
                  <a:buNone/>
                </a:pPr>
                <a:endParaRPr lang="en-US" altLang="ko-KR" sz="1400" dirty="0">
                  <a:latin typeface="Arial" panose="020B0604020202020204" pitchFamily="34" charset="0"/>
                </a:endParaRPr>
              </a:p>
              <a:p>
                <a:pPr marL="342000" indent="0" algn="just" eaLnBrk="1" hangingPunct="1">
                  <a:spcBef>
                    <a:spcPct val="0"/>
                  </a:spcBef>
                  <a:buNone/>
                </a:pPr>
                <a:r>
                  <a:rPr lang="en-US" altLang="ko-KR" sz="1400" dirty="0">
                    <a:latin typeface="Arial" panose="020B0604020202020204" pitchFamily="34" charset="0"/>
                  </a:rPr>
                  <a:t>(2) Update current tree </a:t>
                </a:r>
                <a14:m>
                  <m:oMath xmlns:m="http://schemas.openxmlformats.org/officeDocument/2006/math">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𝑓</m:t>
                        </m:r>
                      </m:e>
                    </m:acc>
                  </m:oMath>
                </a14:m>
                <a:r>
                  <a:rPr lang="en-US" altLang="ko-KR" sz="1400" dirty="0">
                    <a:latin typeface="Arial" panose="020B0604020202020204" pitchFamily="34" charset="0"/>
                  </a:rPr>
                  <a:t> by adding in a shrunken version of the new tree:</a:t>
                </a:r>
              </a:p>
              <a:p>
                <a:pPr marL="342000" indent="0" algn="just" eaLnBrk="1" hangingPunct="1">
                  <a:spcBef>
                    <a:spcPct val="0"/>
                  </a:spcBef>
                  <a:buNone/>
                </a:pPr>
                <a:endParaRPr lang="en-US" altLang="ko-KR" sz="1400" dirty="0">
                  <a:latin typeface="Arial" panose="020B0604020202020204" pitchFamily="34" charset="0"/>
                </a:endParaRPr>
              </a:p>
              <a:p>
                <a:pPr marL="342000" indent="0" algn="just" eaLnBrk="1" hangingPunct="1">
                  <a:spcBef>
                    <a:spcPct val="0"/>
                  </a:spcBef>
                  <a:buNone/>
                </a:pPr>
                <a14:m>
                  <m:oMathPara xmlns:m="http://schemas.openxmlformats.org/officeDocument/2006/math">
                    <m:oMathParaPr>
                      <m:jc m:val="centerGroup"/>
                    </m:oMathParaPr>
                    <m:oMath xmlns:m="http://schemas.openxmlformats.org/officeDocument/2006/math">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𝑓</m:t>
                          </m:r>
                        </m:e>
                      </m:acc>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𝑥</m:t>
                          </m:r>
                        </m:e>
                      </m:d>
                      <m:r>
                        <a:rPr lang="en-US" altLang="ko-KR" sz="1400" b="0" i="1" smtClean="0">
                          <a:latin typeface="Cambria Math" panose="02040503050406030204" pitchFamily="18" charset="0"/>
                          <a:ea typeface="Cambria Math" panose="02040503050406030204" pitchFamily="18" charset="0"/>
                        </a:rPr>
                        <m:t>←</m:t>
                      </m:r>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𝑓</m:t>
                          </m:r>
                        </m:e>
                      </m:acc>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e>
                      </m:d>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𝜆</m:t>
                      </m:r>
                      <m:sSub>
                        <m:sSubPr>
                          <m:ctrlPr>
                            <a:rPr lang="en-US" altLang="ko-KR" sz="1400" b="0" i="1" smtClean="0">
                              <a:latin typeface="Cambria Math" panose="02040503050406030204" pitchFamily="18" charset="0"/>
                            </a:rPr>
                          </m:ctrlPr>
                        </m:sSub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𝑓</m:t>
                              </m:r>
                            </m:e>
                          </m:acc>
                        </m:e>
                        <m:sub>
                          <m:r>
                            <a:rPr lang="en-US" altLang="ko-KR" sz="1400" b="0" i="1" smtClean="0">
                              <a:latin typeface="Cambria Math" panose="02040503050406030204" pitchFamily="18" charset="0"/>
                            </a:rPr>
                            <m:t>𝑏</m:t>
                          </m:r>
                        </m:sub>
                      </m:sSub>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𝑥</m:t>
                          </m:r>
                        </m:e>
                      </m:d>
                    </m:oMath>
                  </m:oMathPara>
                </a14:m>
                <a:endParaRPr lang="en-US" altLang="ko-KR" sz="1400" b="0" dirty="0">
                  <a:latin typeface="Arial" panose="020B0604020202020204" pitchFamily="34" charset="0"/>
                </a:endParaRPr>
              </a:p>
              <a:p>
                <a:pPr marL="342000" indent="0" algn="just" eaLnBrk="1" hangingPunct="1">
                  <a:spcBef>
                    <a:spcPct val="0"/>
                  </a:spcBef>
                  <a:buNone/>
                </a:pPr>
                <a:endParaRPr lang="en-US" altLang="ko-KR" sz="1400" dirty="0">
                  <a:latin typeface="Arial" panose="020B0604020202020204" pitchFamily="34" charset="0"/>
                </a:endParaRPr>
              </a:p>
              <a:p>
                <a:pPr marL="342000" indent="0" algn="just" eaLnBrk="1" hangingPunct="1">
                  <a:spcBef>
                    <a:spcPct val="0"/>
                  </a:spcBef>
                  <a:buNone/>
                </a:pPr>
                <a:r>
                  <a:rPr lang="en-US" altLang="ko-KR" sz="1400" dirty="0">
                    <a:latin typeface="Arial" panose="020B0604020202020204" pitchFamily="34" charset="0"/>
                  </a:rPr>
                  <a:t>(3) Update the residuals:</a:t>
                </a:r>
              </a:p>
              <a:p>
                <a:pPr marL="342000" indent="0" algn="just" eaLnBrk="1" hangingPunct="1">
                  <a:spcBef>
                    <a:spcPct val="0"/>
                  </a:spcBef>
                  <a:buNone/>
                </a:pPr>
                <a:endParaRPr lang="en-US" altLang="ko-KR" sz="1400" dirty="0">
                  <a:latin typeface="Arial" panose="020B0604020202020204" pitchFamily="34" charset="0"/>
                </a:endParaRPr>
              </a:p>
              <a:p>
                <a:pPr marL="342000" indent="0" algn="just" eaLnBrk="1" hangingPunct="1">
                  <a:spcBef>
                    <a:spcPct val="0"/>
                  </a:spcBef>
                  <a:buNone/>
                </a:pPr>
                <a14:m>
                  <m:oMathPara xmlns:m="http://schemas.openxmlformats.org/officeDocument/2006/math">
                    <m:oMathParaPr>
                      <m:jc m:val="centerGroup"/>
                    </m:oMathParaPr>
                    <m:oMath xmlns:m="http://schemas.openxmlformats.org/officeDocument/2006/math">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𝑟</m:t>
                          </m:r>
                        </m:e>
                        <m:sub>
                          <m:r>
                            <a:rPr lang="en-US" altLang="ko-KR" sz="1400" b="0" i="1" smtClean="0">
                              <a:latin typeface="Cambria Math" panose="02040503050406030204" pitchFamily="18" charset="0"/>
                            </a:rPr>
                            <m:t>𝑖</m:t>
                          </m:r>
                        </m:sub>
                      </m:sSub>
                      <m:r>
                        <a:rPr lang="en-US" altLang="ko-KR" sz="1400" b="0" i="1" smtClean="0">
                          <a:latin typeface="Cambria Math" panose="02040503050406030204" pitchFamily="18" charset="0"/>
                        </a:rPr>
                        <m:t>←</m:t>
                      </m:r>
                      <m:sSub>
                        <m:sSubPr>
                          <m:ctrlPr>
                            <a:rPr lang="en-US" altLang="ko-KR" sz="1400" b="0" i="1" smtClean="0">
                              <a:latin typeface="Cambria Math" panose="02040503050406030204" pitchFamily="18" charset="0"/>
                            </a:rPr>
                          </m:ctrlPr>
                        </m:sSubPr>
                        <m:e>
                          <m:r>
                            <a:rPr lang="en-US" altLang="ko-KR" sz="1400" b="0" i="1" smtClean="0">
                              <a:latin typeface="Cambria Math" panose="02040503050406030204" pitchFamily="18" charset="0"/>
                            </a:rPr>
                            <m:t>𝑟</m:t>
                          </m:r>
                        </m:e>
                        <m:sub>
                          <m:r>
                            <a:rPr lang="en-US" altLang="ko-KR" sz="1400" b="0" i="1" smtClean="0">
                              <a:latin typeface="Cambria Math" panose="02040503050406030204" pitchFamily="18" charset="0"/>
                            </a:rPr>
                            <m:t>𝑖</m:t>
                          </m:r>
                        </m:sub>
                      </m:sSub>
                      <m:r>
                        <a:rPr lang="en-US" altLang="ko-KR" sz="1400" b="0" i="1" smtClean="0">
                          <a:latin typeface="Cambria Math" panose="02040503050406030204" pitchFamily="18" charset="0"/>
                        </a:rPr>
                        <m:t>−</m:t>
                      </m:r>
                      <m:r>
                        <a:rPr lang="en-US" altLang="ko-KR" sz="1400" b="0" i="1" smtClean="0">
                          <a:latin typeface="Cambria Math" panose="02040503050406030204" pitchFamily="18" charset="0"/>
                        </a:rPr>
                        <m:t>𝜆</m:t>
                      </m:r>
                      <m:sSub>
                        <m:sSubPr>
                          <m:ctrlPr>
                            <a:rPr lang="en-US" altLang="ko-KR" sz="1400" i="1">
                              <a:latin typeface="Cambria Math" panose="02040503050406030204" pitchFamily="18" charset="0"/>
                            </a:rPr>
                          </m:ctrlPr>
                        </m:sSubPr>
                        <m:e>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𝑓</m:t>
                              </m:r>
                            </m:e>
                          </m:acc>
                        </m:e>
                        <m:sub>
                          <m:r>
                            <a:rPr lang="en-US" altLang="ko-KR" sz="1400" i="1">
                              <a:latin typeface="Cambria Math" panose="02040503050406030204" pitchFamily="18" charset="0"/>
                            </a:rPr>
                            <m:t>𝑏</m:t>
                          </m:r>
                        </m:sub>
                      </m:sSub>
                      <m:d>
                        <m:dPr>
                          <m:ctrlPr>
                            <a:rPr lang="en-US" altLang="ko-KR" sz="1400" i="1">
                              <a:latin typeface="Cambria Math" panose="02040503050406030204" pitchFamily="18" charset="0"/>
                            </a:rPr>
                          </m:ctrlPr>
                        </m:dPr>
                        <m:e>
                          <m:r>
                            <a:rPr lang="en-US" altLang="ko-KR" sz="1400" i="1">
                              <a:latin typeface="Cambria Math" panose="02040503050406030204" pitchFamily="18" charset="0"/>
                            </a:rPr>
                            <m:t>𝑥</m:t>
                          </m:r>
                        </m:e>
                      </m:d>
                    </m:oMath>
                  </m:oMathPara>
                </a14:m>
                <a:endParaRPr lang="en-US" altLang="ko-KR" sz="1400" dirty="0">
                  <a:latin typeface="Arial" panose="020B0604020202020204" pitchFamily="34" charset="0"/>
                </a:endParaRPr>
              </a:p>
              <a:p>
                <a:pPr marL="342000" indent="0" algn="just" eaLnBrk="1" hangingPunct="1">
                  <a:spcBef>
                    <a:spcPct val="0"/>
                  </a:spcBef>
                  <a:buNone/>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Output the boosted model</a:t>
                </a:r>
              </a:p>
              <a:p>
                <a:pPr algn="just" eaLnBrk="1" hangingPunct="1">
                  <a:spcBef>
                    <a:spcPct val="0"/>
                  </a:spcBef>
                </a:pPr>
                <a:endParaRPr lang="en-US" altLang="ko-KR" sz="1400" dirty="0">
                  <a:latin typeface="Arial" panose="020B0604020202020204" pitchFamily="34" charset="0"/>
                </a:endParaRPr>
              </a:p>
              <a:p>
                <a:pPr marL="0" indent="0" algn="just" eaLnBrk="1" hangingPunct="1">
                  <a:spcBef>
                    <a:spcPct val="0"/>
                  </a:spcBef>
                  <a:buNone/>
                </a:pPr>
                <a14:m>
                  <m:oMathPara xmlns:m="http://schemas.openxmlformats.org/officeDocument/2006/math">
                    <m:oMathParaPr>
                      <m:jc m:val="centerGroup"/>
                    </m:oMathParaPr>
                    <m:oMath xmlns:m="http://schemas.openxmlformats.org/officeDocument/2006/math">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𝑓</m:t>
                          </m:r>
                        </m:e>
                      </m:acc>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𝑥</m:t>
                          </m:r>
                        </m:e>
                      </m:d>
                      <m:r>
                        <a:rPr lang="en-US" altLang="ko-KR" sz="1400" b="0" i="1" smtClean="0">
                          <a:latin typeface="Cambria Math" panose="02040503050406030204" pitchFamily="18" charset="0"/>
                        </a:rPr>
                        <m:t>=</m:t>
                      </m:r>
                      <m:nary>
                        <m:naryPr>
                          <m:chr m:val="∑"/>
                          <m:ctrlPr>
                            <a:rPr lang="en-US" altLang="ko-KR" sz="1400" b="0" i="1" smtClean="0">
                              <a:latin typeface="Cambria Math" panose="02040503050406030204" pitchFamily="18" charset="0"/>
                            </a:rPr>
                          </m:ctrlPr>
                        </m:naryPr>
                        <m:sub>
                          <m:r>
                            <m:rPr>
                              <m:brk m:alnAt="23"/>
                            </m:rPr>
                            <a:rPr lang="en-US" altLang="ko-KR" sz="1400" b="0" i="1" smtClean="0">
                              <a:latin typeface="Cambria Math" panose="02040503050406030204" pitchFamily="18" charset="0"/>
                            </a:rPr>
                            <m:t>𝑏</m:t>
                          </m:r>
                          <m:r>
                            <a:rPr lang="en-US" altLang="ko-KR" sz="1400" b="0" i="1" smtClean="0">
                              <a:latin typeface="Cambria Math" panose="02040503050406030204" pitchFamily="18" charset="0"/>
                            </a:rPr>
                            <m:t>=1</m:t>
                          </m:r>
                        </m:sub>
                        <m:sup>
                          <m:r>
                            <a:rPr lang="en-US" altLang="ko-KR" sz="1400" b="0" i="1" smtClean="0">
                              <a:latin typeface="Cambria Math" panose="02040503050406030204" pitchFamily="18" charset="0"/>
                            </a:rPr>
                            <m:t>𝐵</m:t>
                          </m:r>
                        </m:sup>
                        <m:e>
                          <m:r>
                            <a:rPr lang="en-US" altLang="ko-KR" sz="1400" b="0" i="1" smtClean="0">
                              <a:latin typeface="Cambria Math" panose="02040503050406030204" pitchFamily="18" charset="0"/>
                            </a:rPr>
                            <m:t>𝜆</m:t>
                          </m:r>
                          <m:sSub>
                            <m:sSubPr>
                              <m:ctrlPr>
                                <a:rPr lang="en-US" altLang="ko-KR" sz="1400" b="0" i="1" smtClean="0">
                                  <a:latin typeface="Cambria Math" panose="02040503050406030204" pitchFamily="18" charset="0"/>
                                </a:rPr>
                              </m:ctrlPr>
                            </m:sSubPr>
                            <m:e>
                              <m:acc>
                                <m:accPr>
                                  <m:chr m:val="̂"/>
                                  <m:ctrlPr>
                                    <a:rPr lang="en-US" altLang="ko-KR" sz="1400" b="0" i="1" smtClean="0">
                                      <a:latin typeface="Cambria Math" panose="02040503050406030204" pitchFamily="18" charset="0"/>
                                    </a:rPr>
                                  </m:ctrlPr>
                                </m:accPr>
                                <m:e>
                                  <m:r>
                                    <a:rPr lang="en-US" altLang="ko-KR" sz="1400" b="0" i="1" smtClean="0">
                                      <a:latin typeface="Cambria Math" panose="02040503050406030204" pitchFamily="18" charset="0"/>
                                    </a:rPr>
                                    <m:t>𝑓</m:t>
                                  </m:r>
                                </m:e>
                              </m:acc>
                            </m:e>
                            <m:sub>
                              <m:r>
                                <a:rPr lang="en-US" altLang="ko-KR" sz="1400" b="0" i="1" smtClean="0">
                                  <a:latin typeface="Cambria Math" panose="02040503050406030204" pitchFamily="18" charset="0"/>
                                </a:rPr>
                                <m:t>𝑏</m:t>
                              </m:r>
                            </m:sub>
                          </m:sSub>
                          <m:d>
                            <m:dPr>
                              <m:ctrlPr>
                                <a:rPr lang="en-US" altLang="ko-KR" sz="1400" b="0" i="1" smtClean="0">
                                  <a:latin typeface="Cambria Math" panose="02040503050406030204" pitchFamily="18" charset="0"/>
                                </a:rPr>
                              </m:ctrlPr>
                            </m:dPr>
                            <m:e>
                              <m:r>
                                <a:rPr lang="en-US" altLang="ko-KR" sz="1400" b="0" i="1" smtClean="0">
                                  <a:latin typeface="Cambria Math" panose="02040503050406030204" pitchFamily="18" charset="0"/>
                                </a:rPr>
                                <m:t>𝑥</m:t>
                              </m:r>
                            </m:e>
                          </m:d>
                        </m:e>
                      </m:nary>
                    </m:oMath>
                  </m:oMathPara>
                </a14:m>
                <a:endParaRPr lang="en-US" altLang="ko-KR" sz="1400" dirty="0">
                  <a:latin typeface="Arial" panose="020B0604020202020204" pitchFamily="34" charset="0"/>
                </a:endParaRP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228" t="-251"/>
                </a:stretch>
              </a:blipFill>
            </p:spPr>
            <p:txBody>
              <a:bodyPr/>
              <a:lstStyle/>
              <a:p>
                <a:r>
                  <a:rPr lang="ko-KR" altLang="en-US">
                    <a:noFill/>
                  </a:rPr>
                  <a:t> </a:t>
                </a:r>
              </a:p>
            </p:txBody>
          </p:sp>
        </mc:Fallback>
      </mc:AlternateContent>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Boosting</a:t>
            </a:r>
            <a:endParaRPr lang="ko-KR" altLang="en-US" dirty="0">
              <a:latin typeface="Arial" pitchFamily="34" charset="0"/>
            </a:endParaRPr>
          </a:p>
        </p:txBody>
      </p:sp>
    </p:spTree>
    <p:extLst>
      <p:ext uri="{BB962C8B-B14F-4D97-AF65-F5344CB8AC3E}">
        <p14:creationId xmlns:p14="http://schemas.microsoft.com/office/powerpoint/2010/main" val="3198951071"/>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내용 개체 틀 2"/>
              <p:cNvSpPr>
                <a:spLocks noGrp="1"/>
              </p:cNvSpPr>
              <p:nvPr>
                <p:ph idx="1"/>
              </p:nvPr>
            </p:nvSpPr>
            <p:spPr/>
            <p:txBody>
              <a:bodyPr/>
              <a:lstStyle/>
              <a:p>
                <a:pPr marL="0" indent="0" algn="just" eaLnBrk="1" hangingPunct="1">
                  <a:spcBef>
                    <a:spcPct val="0"/>
                  </a:spcBef>
                  <a:buNone/>
                </a:pPr>
                <a:r>
                  <a:rPr lang="en-US" altLang="ko-KR" sz="1400" b="1" dirty="0">
                    <a:latin typeface="Arial" panose="020B0604020202020204" pitchFamily="34" charset="0"/>
                  </a:rPr>
                  <a:t>Parameters</a:t>
                </a:r>
              </a:p>
              <a:p>
                <a:pPr algn="just" eaLnBrk="1" hangingPunct="1">
                  <a:spcBef>
                    <a:spcPct val="0"/>
                  </a:spcBef>
                </a:pPr>
                <a:endParaRPr lang="en-US" altLang="ko-KR" sz="1400" i="1"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Number of trees, </a:t>
                </a:r>
                <a:r>
                  <a:rPr lang="en-US" altLang="ko-KR" sz="1400" i="1" dirty="0">
                    <a:latin typeface="Arial" panose="020B0604020202020204" pitchFamily="34" charset="0"/>
                  </a:rPr>
                  <a:t>B</a:t>
                </a:r>
                <a:r>
                  <a:rPr lang="en-US" altLang="ko-KR" sz="1400" dirty="0">
                    <a:latin typeface="Arial" panose="020B0604020202020204" pitchFamily="34" charset="0"/>
                  </a:rPr>
                  <a:t>: boosting can </a:t>
                </a:r>
                <a:r>
                  <a:rPr lang="en-US" altLang="ko-KR" sz="1400" dirty="0" err="1">
                    <a:latin typeface="Arial" panose="020B0604020202020204" pitchFamily="34" charset="0"/>
                  </a:rPr>
                  <a:t>overfit</a:t>
                </a:r>
                <a:r>
                  <a:rPr lang="en-US" altLang="ko-KR" sz="1400" dirty="0">
                    <a:latin typeface="Arial" panose="020B0604020202020204" pitchFamily="34" charset="0"/>
                  </a:rPr>
                  <a:t> if </a:t>
                </a:r>
                <a:r>
                  <a:rPr lang="en-US" altLang="ko-KR" sz="1400" i="1" dirty="0">
                    <a:latin typeface="Arial" panose="020B0604020202020204" pitchFamily="34" charset="0"/>
                  </a:rPr>
                  <a:t>B</a:t>
                </a:r>
                <a:r>
                  <a:rPr lang="en-US" altLang="ko-KR" sz="1400" dirty="0">
                    <a:latin typeface="Arial" panose="020B0604020202020204" pitchFamily="34" charset="0"/>
                  </a:rPr>
                  <a:t> is too large. We use cross-validation to select </a:t>
                </a:r>
                <a:r>
                  <a:rPr lang="en-US" altLang="ko-KR" sz="1400" i="1" dirty="0">
                    <a:latin typeface="Arial" panose="020B0604020202020204" pitchFamily="34" charset="0"/>
                  </a:rPr>
                  <a:t>B</a:t>
                </a:r>
                <a:r>
                  <a:rPr lang="en-US" altLang="ko-KR" sz="1400" dirty="0">
                    <a:latin typeface="Arial" panose="020B0604020202020204" pitchFamily="34" charset="0"/>
                  </a:rPr>
                  <a:t>.</a:t>
                </a:r>
              </a:p>
              <a:p>
                <a:pPr algn="just" eaLnBrk="1" hangingPunct="1">
                  <a:spcBef>
                    <a:spcPct val="0"/>
                  </a:spcBef>
                </a:pPr>
                <a:r>
                  <a:rPr lang="en-US" altLang="ko-KR" sz="1400" dirty="0">
                    <a:latin typeface="Arial" panose="020B0604020202020204" pitchFamily="34" charset="0"/>
                  </a:rPr>
                  <a:t>Number of splits, </a:t>
                </a:r>
                <a:r>
                  <a:rPr lang="en-US" altLang="ko-KR" sz="1400" i="1" dirty="0">
                    <a:latin typeface="Arial" panose="020B0604020202020204" pitchFamily="34" charset="0"/>
                  </a:rPr>
                  <a:t>d,</a:t>
                </a:r>
                <a:r>
                  <a:rPr lang="en-US" altLang="ko-KR" sz="1400" dirty="0">
                    <a:latin typeface="Arial" panose="020B0604020202020204" pitchFamily="34" charset="0"/>
                  </a:rPr>
                  <a:t> in each tree: </a:t>
                </a:r>
                <a:r>
                  <a:rPr lang="en-US" altLang="ko-KR" sz="1400" i="1" dirty="0">
                    <a:latin typeface="Arial" panose="020B0604020202020204" pitchFamily="34" charset="0"/>
                  </a:rPr>
                  <a:t>d</a:t>
                </a:r>
                <a:r>
                  <a:rPr lang="en-US" altLang="ko-KR" sz="1400" dirty="0">
                    <a:latin typeface="Arial" panose="020B0604020202020204" pitchFamily="34" charset="0"/>
                  </a:rPr>
                  <a:t> is the </a:t>
                </a:r>
                <a:r>
                  <a:rPr lang="en-US" altLang="ko-KR" sz="1400" i="1" dirty="0">
                    <a:latin typeface="Arial" panose="020B0604020202020204" pitchFamily="34" charset="0"/>
                  </a:rPr>
                  <a:t>interaction depth</a:t>
                </a:r>
                <a:r>
                  <a:rPr lang="en-US" altLang="ko-KR" sz="1400" dirty="0">
                    <a:latin typeface="Arial" panose="020B0604020202020204" pitchFamily="34" charset="0"/>
                  </a:rPr>
                  <a:t> and controls the complexity of the boosted model. Often </a:t>
                </a:r>
                <a14:m>
                  <m:oMath xmlns:m="http://schemas.openxmlformats.org/officeDocument/2006/math">
                    <m:r>
                      <a:rPr lang="en-US" altLang="ko-KR" sz="1400" b="0" i="1" smtClean="0">
                        <a:latin typeface="Cambria Math" panose="02040503050406030204" pitchFamily="18" charset="0"/>
                      </a:rPr>
                      <m:t>𝑑</m:t>
                    </m:r>
                    <m:r>
                      <a:rPr lang="en-US" altLang="ko-KR" sz="1400" b="0" i="1" smtClean="0">
                        <a:latin typeface="Cambria Math" panose="02040503050406030204" pitchFamily="18" charset="0"/>
                      </a:rPr>
                      <m:t>=1</m:t>
                    </m:r>
                  </m:oMath>
                </a14:m>
                <a:r>
                  <a:rPr lang="en-US" altLang="ko-KR" sz="1400" dirty="0">
                    <a:latin typeface="Arial" panose="020B0604020202020204" pitchFamily="34" charset="0"/>
                  </a:rPr>
                  <a:t> works well, in which case each tree is a </a:t>
                </a:r>
                <a:r>
                  <a:rPr lang="en-US" altLang="ko-KR" sz="1400" i="1" dirty="0">
                    <a:latin typeface="Arial" panose="020B0604020202020204" pitchFamily="34" charset="0"/>
                  </a:rPr>
                  <a:t>stump</a:t>
                </a:r>
                <a:r>
                  <a:rPr lang="en-US" altLang="ko-KR" sz="1400" dirty="0">
                    <a:latin typeface="Arial" panose="020B0604020202020204" pitchFamily="34" charset="0"/>
                  </a:rPr>
                  <a:t> consisting of a single split.</a:t>
                </a:r>
              </a:p>
              <a:p>
                <a:pPr algn="just" eaLnBrk="1" hangingPunct="1">
                  <a:spcBef>
                    <a:spcPct val="0"/>
                  </a:spcBef>
                </a:pPr>
                <a:r>
                  <a:rPr lang="en-US" altLang="ko-KR" sz="1400" dirty="0">
                    <a:latin typeface="Arial" panose="020B0604020202020204" pitchFamily="34" charset="0"/>
                  </a:rPr>
                  <a:t>Shrinkage parameter, </a:t>
                </a:r>
                <a14:m>
                  <m:oMath xmlns:m="http://schemas.openxmlformats.org/officeDocument/2006/math">
                    <m:r>
                      <a:rPr lang="en-US" altLang="ko-KR" sz="1400" b="0" i="1" smtClean="0">
                        <a:latin typeface="Cambria Math" panose="02040503050406030204" pitchFamily="18" charset="0"/>
                      </a:rPr>
                      <m:t>𝜆</m:t>
                    </m:r>
                  </m:oMath>
                </a14:m>
                <a:r>
                  <a:rPr lang="en-US" altLang="ko-KR" sz="1400" dirty="0">
                    <a:latin typeface="Arial" panose="020B0604020202020204" pitchFamily="34" charset="0"/>
                  </a:rPr>
                  <a:t>: a small parameter, typically 0.001 or 0.0001.</a:t>
                </a:r>
              </a:p>
              <a:p>
                <a:pPr algn="just" eaLnBrk="1" hangingPunct="1">
                  <a:spcBef>
                    <a:spcPct val="0"/>
                  </a:spcBef>
                </a:pPr>
                <a:endParaRPr lang="en-US" altLang="ko-KR" sz="1400" dirty="0">
                  <a:latin typeface="Arial" panose="020B0604020202020204" pitchFamily="34" charset="0"/>
                </a:endParaRPr>
              </a:p>
              <a:p>
                <a:pPr marL="0" indent="0" algn="just" eaLnBrk="1" hangingPunct="1">
                  <a:spcBef>
                    <a:spcPct val="0"/>
                  </a:spcBef>
                  <a:buNone/>
                </a:pPr>
                <a:endParaRPr lang="en-US" altLang="ko-KR" sz="1400" dirty="0">
                  <a:latin typeface="Arial" panose="020B0604020202020204" pitchFamily="34" charset="0"/>
                </a:endParaRPr>
              </a:p>
              <a:p>
                <a:pPr marL="0" indent="0" algn="just" eaLnBrk="1" hangingPunct="1">
                  <a:spcBef>
                    <a:spcPct val="0"/>
                  </a:spcBef>
                  <a:buNone/>
                </a:pPr>
                <a:r>
                  <a:rPr lang="en-US" altLang="ko-KR" sz="1400" b="1" dirty="0">
                    <a:latin typeface="Arial" panose="020B0604020202020204" pitchFamily="34" charset="0"/>
                  </a:rPr>
                  <a:t>Advantages</a:t>
                </a:r>
              </a:p>
              <a:p>
                <a:pPr marL="0" indent="0" algn="just" eaLnBrk="1" hangingPunct="1">
                  <a:spcBef>
                    <a:spcPct val="0"/>
                  </a:spcBef>
                  <a:buNone/>
                </a:pPr>
                <a:endParaRPr lang="en-US" altLang="ko-KR" sz="1400" dirty="0">
                  <a:latin typeface="Arial" panose="020B0604020202020204" pitchFamily="34" charset="0"/>
                </a:endParaRPr>
              </a:p>
              <a:p>
                <a:pPr algn="just" eaLnBrk="1" hangingPunct="1">
                  <a:spcBef>
                    <a:spcPct val="0"/>
                  </a:spcBef>
                </a:pPr>
                <a:r>
                  <a:rPr lang="en-US" altLang="ko-KR" sz="1400" dirty="0">
                    <a:latin typeface="Arial" panose="020B0604020202020204" pitchFamily="34" charset="0"/>
                  </a:rPr>
                  <a:t>By slowly fitting small trees to the residuals, we slowly improve </a:t>
                </a:r>
                <a14:m>
                  <m:oMath xmlns:m="http://schemas.openxmlformats.org/officeDocument/2006/math">
                    <m:acc>
                      <m:accPr>
                        <m:chr m:val="̂"/>
                        <m:ctrlPr>
                          <a:rPr lang="en-US" altLang="ko-KR" sz="1400" i="1">
                            <a:latin typeface="Cambria Math" panose="02040503050406030204" pitchFamily="18" charset="0"/>
                          </a:rPr>
                        </m:ctrlPr>
                      </m:accPr>
                      <m:e>
                        <m:r>
                          <a:rPr lang="en-US" altLang="ko-KR" sz="1400" i="1">
                            <a:latin typeface="Cambria Math" panose="02040503050406030204" pitchFamily="18" charset="0"/>
                          </a:rPr>
                          <m:t>𝑓</m:t>
                        </m:r>
                      </m:e>
                    </m:acc>
                  </m:oMath>
                </a14:m>
                <a:r>
                  <a:rPr lang="en-US" altLang="ko-KR" sz="1400" dirty="0">
                    <a:latin typeface="Arial" panose="020B0604020202020204" pitchFamily="34" charset="0"/>
                  </a:rPr>
                  <a:t> in the areas where it does not perform well.</a:t>
                </a:r>
              </a:p>
              <a:p>
                <a:pPr algn="just" eaLnBrk="1" hangingPunct="1">
                  <a:spcBef>
                    <a:spcPct val="0"/>
                  </a:spcBef>
                </a:pPr>
                <a:r>
                  <a:rPr lang="en-US" altLang="ko-KR" sz="1400" dirty="0">
                    <a:latin typeface="Arial" panose="020B0604020202020204" pitchFamily="34" charset="0"/>
                  </a:rPr>
                  <a:t>Shrinkage parameter slows the process down even further, allowing more and different shapes of trees.</a:t>
                </a:r>
              </a:p>
              <a:p>
                <a:pPr algn="just" eaLnBrk="1" hangingPunct="1">
                  <a:spcBef>
                    <a:spcPct val="0"/>
                  </a:spcBef>
                </a:pPr>
                <a:r>
                  <a:rPr lang="en-US" altLang="ko-KR" sz="1400" dirty="0">
                    <a:latin typeface="Arial" panose="020B0604020202020204" pitchFamily="34" charset="0"/>
                  </a:rPr>
                  <a:t>Statistical learning approach that </a:t>
                </a:r>
                <a:r>
                  <a:rPr lang="en-US" altLang="ko-KR" sz="1400" i="1" dirty="0">
                    <a:latin typeface="Arial" panose="020B0604020202020204" pitchFamily="34" charset="0"/>
                  </a:rPr>
                  <a:t>learn slowly</a:t>
                </a:r>
                <a:r>
                  <a:rPr lang="en-US" altLang="ko-KR" sz="1400" dirty="0">
                    <a:latin typeface="Arial" panose="020B0604020202020204" pitchFamily="34" charset="0"/>
                  </a:rPr>
                  <a:t> tend to perform well in general.</a:t>
                </a:r>
              </a:p>
              <a:p>
                <a:pPr algn="just" eaLnBrk="1" hangingPunct="1">
                  <a:spcBef>
                    <a:spcPct val="0"/>
                  </a:spcBef>
                </a:pPr>
                <a:r>
                  <a:rPr lang="en-US" altLang="ko-KR" sz="1400" dirty="0">
                    <a:latin typeface="Arial" panose="020B0604020202020204" pitchFamily="34" charset="0"/>
                  </a:rPr>
                  <a:t>In boosting, construction of tree depends strongly on the trees that have already been grown.</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blipFill rotWithShape="0">
                <a:blip r:embed="rId3"/>
                <a:stretch>
                  <a:fillRect l="-228" t="-251" r="-152"/>
                </a:stretch>
              </a:blipFill>
            </p:spPr>
            <p:txBody>
              <a:bodyPr/>
              <a:lstStyle/>
              <a:p>
                <a:r>
                  <a:rPr lang="ko-KR" altLang="en-US">
                    <a:noFill/>
                  </a:rPr>
                  <a:t> </a:t>
                </a:r>
              </a:p>
            </p:txBody>
          </p:sp>
        </mc:Fallback>
      </mc:AlternateContent>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Boosting</a:t>
            </a:r>
            <a:endParaRPr lang="ko-KR" altLang="en-US" dirty="0">
              <a:latin typeface="Arial" pitchFamily="34" charset="0"/>
            </a:endParaRPr>
          </a:p>
        </p:txBody>
      </p:sp>
    </p:spTree>
    <p:extLst>
      <p:ext uri="{BB962C8B-B14F-4D97-AF65-F5344CB8AC3E}">
        <p14:creationId xmlns:p14="http://schemas.microsoft.com/office/powerpoint/2010/main" val="3344207600"/>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p:cNvSpPr>
            <a:spLocks noGrp="1"/>
          </p:cNvSpPr>
          <p:nvPr>
            <p:ph type="title"/>
          </p:nvPr>
        </p:nvSpPr>
        <p:spPr/>
        <p:txBody>
          <a:bodyPr rtlCol="0">
            <a:normAutofit/>
          </a:bodyPr>
          <a:lstStyle/>
          <a:p>
            <a:pPr eaLnBrk="1" fontAlgn="auto" hangingPunct="1">
              <a:spcAft>
                <a:spcPts val="0"/>
              </a:spcAft>
              <a:defRPr/>
            </a:pPr>
            <a:r>
              <a:rPr lang="en-US" altLang="ko-KR" dirty="0">
                <a:latin typeface="Arial" pitchFamily="34" charset="0"/>
              </a:rPr>
              <a:t>Boosting</a:t>
            </a:r>
            <a:endParaRPr lang="ko-KR" altLang="en-US" dirty="0">
              <a:latin typeface="Arial" pitchFamily="34" charset="0"/>
            </a:endParaRPr>
          </a:p>
        </p:txBody>
      </p:sp>
      <p:pic>
        <p:nvPicPr>
          <p:cNvPr id="7" name="내용 개체 틀 6"/>
          <p:cNvPicPr>
            <a:picLocks noGrp="1" noChangeAspect="1"/>
          </p:cNvPicPr>
          <p:nvPr>
            <p:ph idx="1"/>
          </p:nvPr>
        </p:nvPicPr>
        <p:blipFill>
          <a:blip r:embed="rId3"/>
          <a:stretch>
            <a:fillRect/>
          </a:stretch>
        </p:blipFill>
        <p:spPr>
          <a:xfrm>
            <a:off x="1872193" y="1268414"/>
            <a:ext cx="8318500" cy="4429125"/>
          </a:xfrm>
          <a:prstGeom prst="rect">
            <a:avLst/>
          </a:prstGeom>
        </p:spPr>
      </p:pic>
    </p:spTree>
    <p:extLst>
      <p:ext uri="{BB962C8B-B14F-4D97-AF65-F5344CB8AC3E}">
        <p14:creationId xmlns:p14="http://schemas.microsoft.com/office/powerpoint/2010/main" val="893073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rtlCol="0">
            <a:normAutofit/>
          </a:bodyPr>
          <a:lstStyle/>
          <a:p>
            <a:pPr>
              <a:defRPr/>
            </a:pPr>
            <a:r>
              <a:rPr lang="en-US" altLang="ko-KR" sz="4000" dirty="0">
                <a:latin typeface="나눔고딕" panose="020D0604000000000000" pitchFamily="50" charset="-127"/>
                <a:ea typeface="나눔고딕" panose="020D0604000000000000" pitchFamily="50" charset="-127"/>
              </a:rPr>
              <a:t>6. </a:t>
            </a:r>
            <a:r>
              <a:rPr lang="ko-KR" altLang="en-US" sz="4000" dirty="0">
                <a:latin typeface="나눔고딕" panose="020D0604000000000000" pitchFamily="50" charset="-127"/>
                <a:ea typeface="나눔고딕" panose="020D0604000000000000" pitchFamily="50" charset="-127"/>
              </a:rPr>
              <a:t>사분위수와 상자그림</a:t>
            </a:r>
          </a:p>
        </p:txBody>
      </p:sp>
      <p:pic>
        <p:nvPicPr>
          <p:cNvPr id="8" name="Picture 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4453" y="2518569"/>
            <a:ext cx="3529012"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3488" y="2636912"/>
            <a:ext cx="4701469" cy="273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4"/>
          <p:cNvSpPr>
            <a:spLocks noChangeArrowheads="1"/>
          </p:cNvSpPr>
          <p:nvPr/>
        </p:nvSpPr>
        <p:spPr bwMode="auto">
          <a:xfrm>
            <a:off x="1972842" y="1598689"/>
            <a:ext cx="225095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상자그림 </a:t>
            </a:r>
            <a:r>
              <a:rPr lang="en-US" altLang="ko-KR" b="1" dirty="0">
                <a:latin typeface="나눔고딕" panose="020D0604000000000000" pitchFamily="50" charset="-127"/>
                <a:ea typeface="나눔고딕" panose="020D0604000000000000" pitchFamily="50" charset="-127"/>
              </a:rPr>
              <a:t>(box plot)</a:t>
            </a: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447C7-7634-34DC-EA27-80348B62D937}"/>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9FE355D5-365A-E55E-0C28-6E865C1EFB08}"/>
              </a:ext>
            </a:extLst>
          </p:cNvPr>
          <p:cNvSpPr>
            <a:spLocks noGrp="1"/>
          </p:cNvSpPr>
          <p:nvPr>
            <p:ph type="title"/>
          </p:nvPr>
        </p:nvSpPr>
        <p:spPr>
          <a:xfrm>
            <a:off x="838200" y="2095632"/>
            <a:ext cx="10515600" cy="2852737"/>
          </a:xfrm>
        </p:spPr>
        <p:txBody>
          <a:bodyPr>
            <a:normAutofit/>
          </a:bodyPr>
          <a:lstStyle/>
          <a:p>
            <a:pPr algn="ctr"/>
            <a:r>
              <a:rPr lang="en-US" altLang="ko-KR" sz="4800" dirty="0"/>
              <a:t>Shrinkage, Regularization</a:t>
            </a:r>
            <a:br>
              <a:rPr lang="en-US" altLang="ko-KR" sz="4800" dirty="0"/>
            </a:br>
            <a:br>
              <a:rPr lang="en-US" altLang="ko-KR" sz="4800" dirty="0"/>
            </a:br>
            <a:br>
              <a:rPr lang="ko-KR" altLang="en-US" sz="4800" dirty="0"/>
            </a:br>
            <a:endParaRPr lang="ko-KR" altLang="en-US" sz="4800" dirty="0"/>
          </a:p>
        </p:txBody>
      </p:sp>
    </p:spTree>
    <p:extLst>
      <p:ext uri="{BB962C8B-B14F-4D97-AF65-F5344CB8AC3E}">
        <p14:creationId xmlns:p14="http://schemas.microsoft.com/office/powerpoint/2010/main" val="1003584249"/>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AE1C6-20A2-5814-1D9E-CBD05BEB770F}"/>
            </a:ext>
          </a:extLst>
        </p:cNvPr>
        <p:cNvGrpSpPr/>
        <p:nvPr/>
      </p:nvGrpSpPr>
      <p:grpSpPr>
        <a:xfrm>
          <a:off x="0" y="0"/>
          <a:ext cx="0" cy="0"/>
          <a:chOff x="0" y="0"/>
          <a:chExt cx="0" cy="0"/>
        </a:xfrm>
      </p:grpSpPr>
      <p:sp>
        <p:nvSpPr>
          <p:cNvPr id="17" name="제목 1">
            <a:extLst>
              <a:ext uri="{FF2B5EF4-FFF2-40B4-BE49-F238E27FC236}">
                <a16:creationId xmlns:a16="http://schemas.microsoft.com/office/drawing/2014/main" id="{9B2BDEC7-34D4-EA1A-2705-C3AFFE7C0FE3}"/>
              </a:ext>
            </a:extLst>
          </p:cNvPr>
          <p:cNvSpPr txBox="1">
            <a:spLocks/>
          </p:cNvSpPr>
          <p:nvPr/>
        </p:nvSpPr>
        <p:spPr>
          <a:xfrm>
            <a:off x="1176064" y="755070"/>
            <a:ext cx="7838367"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3000" dirty="0">
                <a:solidFill>
                  <a:srgbClr val="003863"/>
                </a:solidFill>
                <a:latin typeface="Arial Black" panose="020B0A04020102020204" pitchFamily="34" charset="0"/>
                <a:ea typeface="HY헤드라인M" panose="02030600000101010101" pitchFamily="18" charset="-127"/>
                <a:cs typeface="+mn-cs"/>
              </a:rPr>
              <a:t>Regression</a:t>
            </a:r>
          </a:p>
        </p:txBody>
      </p:sp>
      <p:sp>
        <p:nvSpPr>
          <p:cNvPr id="67" name="직사각형 66">
            <a:extLst>
              <a:ext uri="{FF2B5EF4-FFF2-40B4-BE49-F238E27FC236}">
                <a16:creationId xmlns:a16="http://schemas.microsoft.com/office/drawing/2014/main" id="{799FC4C0-FF44-D28F-A0C6-5EEDF6B171B0}"/>
              </a:ext>
            </a:extLst>
          </p:cNvPr>
          <p:cNvSpPr/>
          <p:nvPr/>
        </p:nvSpPr>
        <p:spPr>
          <a:xfrm>
            <a:off x="7156548" y="1861128"/>
            <a:ext cx="3498436" cy="20551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F2047B7E-FAC7-0329-3DFA-51C2A29C3999}"/>
              </a:ext>
            </a:extLst>
          </p:cNvPr>
          <p:cNvSpPr>
            <a:spLocks noGrp="1"/>
          </p:cNvSpPr>
          <p:nvPr>
            <p:ph type="sldNum" sz="quarter" idx="12"/>
          </p:nvPr>
        </p:nvSpPr>
        <p:spPr/>
        <p:txBody>
          <a:bodyPr/>
          <a:lstStyle/>
          <a:p>
            <a:fld id="{697A4166-CA4D-41F8-83C5-A101D686F506}" type="slidenum">
              <a:rPr lang="ko-KR" altLang="en-US" smtClean="0"/>
              <a:t>561</a:t>
            </a:fld>
            <a:endParaRPr lang="ko-KR"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AA0E9A5-D1BB-7B75-510E-DA4A53C4A7B5}"/>
                  </a:ext>
                </a:extLst>
              </p:cNvPr>
              <p:cNvSpPr txBox="1"/>
              <p:nvPr/>
            </p:nvSpPr>
            <p:spPr>
              <a:xfrm>
                <a:off x="1836396" y="1999009"/>
                <a:ext cx="8269446" cy="1626856"/>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func>
                        <m:funcPr>
                          <m:ctrlPr>
                            <a:rPr lang="en-US" altLang="ko-KR" sz="2000" i="1" smtClean="0">
                              <a:latin typeface="Cambria Math" panose="02040503050406030204" pitchFamily="18" charset="0"/>
                              <a:ea typeface="휴먼엑스포" panose="02030504000101010101" pitchFamily="18" charset="-127"/>
                              <a:cs typeface="Arial" panose="020B0604020202020204" pitchFamily="34" charset="0"/>
                            </a:rPr>
                          </m:ctrlPr>
                        </m:funcPr>
                        <m:fName>
                          <m:limLow>
                            <m:limLow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limLowPr>
                            <m:e>
                              <m:r>
                                <m:rPr>
                                  <m:sty m:val="p"/>
                                </m:rPr>
                                <a:rPr lang="en-US" altLang="ko-KR" sz="2000">
                                  <a:latin typeface="Cambria Math" panose="02040503050406030204" pitchFamily="18" charset="0"/>
                                  <a:ea typeface="휴먼엑스포" panose="02030504000101010101" pitchFamily="18" charset="-127"/>
                                  <a:cs typeface="Arial" panose="020B0604020202020204" pitchFamily="34" charset="0"/>
                                </a:rPr>
                                <m:t>min</m:t>
                              </m:r>
                            </m:e>
                            <m:lim>
                              <m:r>
                                <a:rPr lang="en-US" altLang="ko-KR" sz="2000" i="1">
                                  <a:latin typeface="Cambria Math" panose="02040503050406030204" pitchFamily="18" charset="0"/>
                                  <a:ea typeface="휴먼엑스포" panose="02030504000101010101" pitchFamily="18" charset="-127"/>
                                  <a:cs typeface="Arial" panose="020B0604020202020204" pitchFamily="34" charset="0"/>
                                </a:rPr>
                                <m:t>𝑏</m:t>
                              </m:r>
                            </m:lim>
                          </m:limLow>
                        </m:fName>
                        <m:e>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𝑏𝑥</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accPr>
                            <m:e>
                              <m:r>
                                <a:rPr lang="en-US" altLang="ko-KR" sz="2000" i="1">
                                  <a:latin typeface="Cambria Math" panose="02040503050406030204" pitchFamily="18" charset="0"/>
                                  <a:ea typeface="Cambria Math" panose="02040503050406030204" pitchFamily="18" charset="0"/>
                                  <a:cs typeface="Arial" panose="020B0604020202020204" pitchFamily="34" charset="0"/>
                                </a:rPr>
                                <m:t>𝑏</m:t>
                              </m:r>
                            </m:e>
                          </m:acc>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f>
                            <m:f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fPr>
                            <m:num>
                              <m:r>
                                <a:rPr lang="en-US" altLang="ko-KR" sz="2000" i="1">
                                  <a:latin typeface="Cambria Math" panose="02040503050406030204" pitchFamily="18" charset="0"/>
                                  <a:ea typeface="휴먼엑스포" panose="02030504000101010101" pitchFamily="18" charset="-127"/>
                                  <a:cs typeface="Arial" panose="020B0604020202020204" pitchFamily="34" charset="0"/>
                                </a:rPr>
                                <m:t>𝑥𝑦</m:t>
                              </m:r>
                            </m:num>
                            <m:den>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p>
                              </m:sSup>
                            </m:den>
                          </m:f>
                        </m:e>
                      </m:func>
                    </m:oMath>
                  </m:oMathPara>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endParaRPr lang="en-US" altLang="ko-KR" sz="6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Cambria Math" panose="02040503050406030204" pitchFamily="18" charset="0"/>
                        <a:cs typeface="Arial" panose="020B0604020202020204" pitchFamily="34" charset="0"/>
                      </a:rPr>
                      <m:t>∵</m:t>
                    </m:r>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 F.O.C.   </a:t>
                </a:r>
                <a14:m>
                  <m:oMath xmlns:m="http://schemas.openxmlformats.org/officeDocument/2006/math">
                    <m:f>
                      <m:f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fPr>
                      <m:num>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num>
                      <m:den>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𝑏</m:t>
                        </m:r>
                      </m:den>
                    </m:f>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d>
                      <m:d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𝑏𝑥</m:t>
                        </m:r>
                      </m:e>
                    </m:d>
                    <m:d>
                      <m:d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d>
                    <m:r>
                      <a:rPr lang="en-US" altLang="ko-KR" sz="2000" i="1">
                        <a:latin typeface="Cambria Math" panose="02040503050406030204" pitchFamily="18" charset="0"/>
                        <a:ea typeface="휴먼엑스포" panose="02030504000101010101" pitchFamily="18" charset="-127"/>
                        <a:cs typeface="Arial" panose="020B0604020202020204" pitchFamily="34" charset="0"/>
                      </a:rPr>
                      <m:t>=0</m:t>
                    </m:r>
                  </m:oMath>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2000" dirty="0">
                    <a:latin typeface="Arial" panose="020B0604020202020204" pitchFamily="34" charset="0"/>
                    <a:ea typeface="휴먼엑스포" panose="02030504000101010101" pitchFamily="18" charset="-127"/>
                    <a:cs typeface="Arial" panose="020B0604020202020204" pitchFamily="34" charset="0"/>
                  </a:rPr>
                  <a:t>                                             </a:t>
                </a:r>
                <a:r>
                  <a:rPr lang="en-US" altLang="ko-KR" sz="2000" dirty="0">
                    <a:latin typeface="맑은 고딕" panose="020B0503020000020004" pitchFamily="50" charset="-127"/>
                    <a:ea typeface="맑은 고딕" panose="020B0503020000020004" pitchFamily="50" charset="-127"/>
                    <a:cs typeface="Arial" panose="020B0604020202020204" pitchFamily="34" charset="0"/>
                  </a:rPr>
                  <a:t>⇒ </a:t>
                </a:r>
                <a14:m>
                  <m:oMath xmlns:m="http://schemas.openxmlformats.org/officeDocument/2006/math">
                    <m:r>
                      <a:rPr lang="en-US" altLang="ko-KR" sz="2000" i="1">
                        <a:latin typeface="Cambria Math" panose="02040503050406030204" pitchFamily="18" charset="0"/>
                        <a:ea typeface="맑은 고딕" panose="020B0503020000020004" pitchFamily="50" charset="-127"/>
                        <a:cs typeface="Arial" panose="020B0604020202020204" pitchFamily="34" charset="0"/>
                      </a:rPr>
                      <m:t>𝑏</m:t>
                    </m:r>
                    <m:sSup>
                      <m:sSupPr>
                        <m:ctrlPr>
                          <a:rPr lang="en-US" altLang="ko-KR" sz="2000" i="1">
                            <a:latin typeface="Cambria Math" panose="02040503050406030204" pitchFamily="18" charset="0"/>
                            <a:ea typeface="맑은 고딕" panose="020B0503020000020004" pitchFamily="50" charset="-127"/>
                            <a:cs typeface="Arial" panose="020B0604020202020204" pitchFamily="34" charset="0"/>
                          </a:rPr>
                        </m:ctrlPr>
                      </m:sSupPr>
                      <m:e>
                        <m:r>
                          <a:rPr lang="en-US" altLang="ko-KR" sz="2000" i="1">
                            <a:latin typeface="Cambria Math" panose="02040503050406030204" pitchFamily="18" charset="0"/>
                            <a:ea typeface="맑은 고딕" panose="020B0503020000020004" pitchFamily="50" charset="-127"/>
                            <a:cs typeface="Arial" panose="020B0604020202020204" pitchFamily="34" charset="0"/>
                          </a:rPr>
                          <m:t>𝑥</m:t>
                        </m:r>
                      </m:e>
                      <m:sup>
                        <m:r>
                          <a:rPr lang="en-US" altLang="ko-KR" sz="2000" i="1">
                            <a:latin typeface="Cambria Math" panose="02040503050406030204" pitchFamily="18" charset="0"/>
                            <a:ea typeface="맑은 고딕" panose="020B0503020000020004" pitchFamily="50" charset="-127"/>
                            <a:cs typeface="Arial" panose="020B0604020202020204" pitchFamily="34" charset="0"/>
                          </a:rPr>
                          <m:t>2</m:t>
                        </m:r>
                      </m:sup>
                    </m:sSup>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m:t>
                    </m:r>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𝑥𝑦</m:t>
                    </m:r>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 ⟹ </m:t>
                    </m:r>
                    <m:acc>
                      <m:accPr>
                        <m:chr m:val="̂"/>
                        <m:ctrlPr>
                          <a:rPr lang="en-US" altLang="ko-KR" sz="2000" i="1" dirty="0">
                            <a:latin typeface="Cambria Math" panose="02040503050406030204" pitchFamily="18" charset="0"/>
                            <a:ea typeface="Cambria Math" panose="02040503050406030204" pitchFamily="18" charset="0"/>
                            <a:cs typeface="Arial" panose="020B0604020202020204" pitchFamily="34" charset="0"/>
                          </a:rPr>
                        </m:ctrlPr>
                      </m:accPr>
                      <m:e>
                        <m:r>
                          <a:rPr lang="en-US" altLang="ko-KR" sz="2000" i="1" dirty="0">
                            <a:latin typeface="Cambria Math" panose="02040503050406030204" pitchFamily="18" charset="0"/>
                            <a:ea typeface="Cambria Math" panose="02040503050406030204" pitchFamily="18" charset="0"/>
                            <a:cs typeface="Arial" panose="020B0604020202020204" pitchFamily="34" charset="0"/>
                          </a:rPr>
                          <m:t>𝑏</m:t>
                        </m:r>
                      </m:e>
                    </m:acc>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m:t>
                    </m:r>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f>
                      <m:fPr>
                        <m:ctrlPr>
                          <a:rPr lang="en-US" altLang="ko-KR" sz="2000" i="1" dirty="0">
                            <a:latin typeface="Cambria Math" panose="02040503050406030204" pitchFamily="18" charset="0"/>
                            <a:ea typeface="휴먼엑스포" panose="02030504000101010101" pitchFamily="18" charset="-127"/>
                            <a:cs typeface="Arial" panose="020B0604020202020204" pitchFamily="34" charset="0"/>
                          </a:rPr>
                        </m:ctrlPr>
                      </m:fPr>
                      <m:num>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𝑥𝑦</m:t>
                        </m:r>
                      </m:num>
                      <m:den>
                        <m:sSup>
                          <m:sSupPr>
                            <m:ctrlPr>
                              <a:rPr lang="en-US" altLang="ko-KR" sz="2000" i="1" dirty="0">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𝑥</m:t>
                            </m:r>
                          </m:e>
                          <m:sup>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2</m:t>
                            </m:r>
                          </m:sup>
                        </m:sSup>
                      </m:den>
                    </m:f>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 )</a:t>
                </a:r>
              </a:p>
            </p:txBody>
          </p:sp>
        </mc:Choice>
        <mc:Fallback xmlns="">
          <p:sp>
            <p:nvSpPr>
              <p:cNvPr id="24" name="TextBox 23">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36396" y="1999009"/>
                <a:ext cx="8269446" cy="1626856"/>
              </a:xfrm>
              <a:prstGeom prst="rect">
                <a:avLst/>
              </a:prstGeom>
              <a:blipFill>
                <a:blip r:embed="rId2"/>
                <a:stretch>
                  <a:fillRect/>
                </a:stretch>
              </a:blipFill>
              <a:ln>
                <a:noFill/>
                <a:prstDash val="sysDot"/>
              </a:ln>
            </p:spPr>
            <p:txBody>
              <a:bodyPr/>
              <a:lstStyle/>
              <a:p>
                <a:r>
                  <a:rPr lang="ko-KR" altLang="en-US">
                    <a:noFill/>
                  </a:rPr>
                  <a:t> </a:t>
                </a:r>
              </a:p>
            </p:txBody>
          </p:sp>
        </mc:Fallback>
      </mc:AlternateContent>
      <p:sp>
        <p:nvSpPr>
          <p:cNvPr id="2" name="직사각형 1">
            <a:extLst>
              <a:ext uri="{FF2B5EF4-FFF2-40B4-BE49-F238E27FC236}">
                <a16:creationId xmlns:a16="http://schemas.microsoft.com/office/drawing/2014/main" id="{0B8A9D4A-B4EF-76A2-42A5-8D6561F0C6D3}"/>
              </a:ext>
            </a:extLst>
          </p:cNvPr>
          <p:cNvSpPr/>
          <p:nvPr/>
        </p:nvSpPr>
        <p:spPr>
          <a:xfrm>
            <a:off x="3786447" y="1995057"/>
            <a:ext cx="1030778" cy="6317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83361FF-0410-BD5A-CEBC-74331E3EA0AB}"/>
                  </a:ext>
                </a:extLst>
              </p:cNvPr>
              <p:cNvSpPr txBox="1"/>
              <p:nvPr/>
            </p:nvSpPr>
            <p:spPr>
              <a:xfrm>
                <a:off x="1836396" y="4054180"/>
                <a:ext cx="8269446" cy="563872"/>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func>
                        <m:funcPr>
                          <m:ctrlPr>
                            <a:rPr lang="en-US" altLang="ko-KR" sz="2000" i="1" smtClean="0">
                              <a:latin typeface="Cambria Math" panose="02040503050406030204" pitchFamily="18" charset="0"/>
                              <a:ea typeface="휴먼엑스포" panose="02030504000101010101" pitchFamily="18" charset="-127"/>
                              <a:cs typeface="Arial" panose="020B0604020202020204" pitchFamily="34" charset="0"/>
                            </a:rPr>
                          </m:ctrlPr>
                        </m:funcPr>
                        <m:fName>
                          <m:limLow>
                            <m:limLow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limLowPr>
                            <m:e>
                              <m:r>
                                <m:rPr>
                                  <m:sty m:val="p"/>
                                </m:rPr>
                                <a:rPr lang="en-US" altLang="ko-KR" sz="2000">
                                  <a:latin typeface="Cambria Math" panose="02040503050406030204" pitchFamily="18" charset="0"/>
                                  <a:ea typeface="휴먼엑스포" panose="02030504000101010101" pitchFamily="18" charset="-127"/>
                                  <a:cs typeface="Arial" panose="020B0604020202020204" pitchFamily="34" charset="0"/>
                                </a:rPr>
                                <m:t>min</m:t>
                              </m:r>
                            </m:e>
                            <m:lim>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lim>
                          </m:limLow>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fName>
                        <m:e>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𝑋</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sup>
                          </m:sSup>
                          <m:d>
                            <m:d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𝑋</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d>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000" i="1">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accPr>
                                <m:e>
                                  <m:r>
                                    <a:rPr lang="ko-KR" altLang="en-US" sz="2000" i="1">
                                      <a:latin typeface="Cambria Math" panose="02040503050406030204" pitchFamily="18" charset="0"/>
                                      <a:ea typeface="Cambria Math" panose="02040503050406030204" pitchFamily="18" charset="0"/>
                                      <a:cs typeface="Arial" panose="020B0604020202020204" pitchFamily="34" charset="0"/>
                                    </a:rPr>
                                    <m:t>𝛽</m:t>
                                  </m:r>
                                </m:e>
                              </m:acc>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𝑋</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000" i="1">
                                  <a:latin typeface="Cambria Math" panose="02040503050406030204" pitchFamily="18" charset="0"/>
                                  <a:ea typeface="Cambria Math" panose="02040503050406030204" pitchFamily="18" charset="0"/>
                                  <a:cs typeface="Arial" panose="020B0604020202020204" pitchFamily="34" charset="0"/>
                                </a:rPr>
                                <m:t>−1</m:t>
                              </m:r>
                            </m:sup>
                          </m:sSup>
                          <m:r>
                            <a:rPr lang="en-US" altLang="ko-KR" sz="2000"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000" b="0" i="1" smtClean="0">
                                  <a:latin typeface="Cambria Math" panose="02040503050406030204" pitchFamily="18" charset="0"/>
                                  <a:ea typeface="Cambria Math" panose="02040503050406030204" pitchFamily="18" charset="0"/>
                                  <a:cs typeface="Arial" panose="020B0604020202020204" pitchFamily="34" charset="0"/>
                                </a:rPr>
                                <m:t>𝑋</m:t>
                              </m:r>
                            </m:e>
                            <m:sup>
                              <m:r>
                                <a:rPr lang="en-US" altLang="ko-KR" sz="2000" i="1">
                                  <a:latin typeface="Cambria Math" panose="02040503050406030204" pitchFamily="18" charset="0"/>
                                  <a:ea typeface="Cambria Math" panose="02040503050406030204" pitchFamily="18" charset="0"/>
                                  <a:cs typeface="Arial" panose="020B0604020202020204" pitchFamily="34" charset="0"/>
                                </a:rPr>
                                <m:t>′</m:t>
                              </m:r>
                            </m:sup>
                          </m:sSup>
                          <m:r>
                            <a:rPr lang="en-US" altLang="ko-KR" sz="2000" i="1">
                              <a:latin typeface="Cambria Math" panose="02040503050406030204" pitchFamily="18" charset="0"/>
                              <a:ea typeface="Cambria Math" panose="02040503050406030204" pitchFamily="18" charset="0"/>
                              <a:cs typeface="Arial" panose="020B0604020202020204" pitchFamily="34" charset="0"/>
                            </a:rPr>
                            <m:t>𝑦</m:t>
                          </m:r>
                        </m:e>
                      </m:func>
                    </m:oMath>
                  </m:oMathPara>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25" name="TextBox 2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36396" y="4054180"/>
                <a:ext cx="8269446" cy="563872"/>
              </a:xfrm>
              <a:prstGeom prst="rect">
                <a:avLst/>
              </a:prstGeom>
              <a:blipFill>
                <a:blip r:embed="rId3"/>
                <a:stretch>
                  <a:fillRect t="-2151" b="-3226"/>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AADAAF1-27CA-D85E-C47B-5D74B37603EE}"/>
                  </a:ext>
                </a:extLst>
              </p:cNvPr>
              <p:cNvSpPr txBox="1"/>
              <p:nvPr/>
            </p:nvSpPr>
            <p:spPr>
              <a:xfrm>
                <a:off x="4737521" y="4390463"/>
                <a:ext cx="715455"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𝑘</m:t>
                      </m:r>
                      <m:r>
                        <a:rPr lang="en-US" altLang="ko-KR" sz="1400" i="1">
                          <a:latin typeface="Cambria Math" panose="02040503050406030204" pitchFamily="18" charset="0"/>
                          <a:ea typeface="Cambria Math" panose="02040503050406030204" pitchFamily="18" charset="0"/>
                          <a:cs typeface="Arial" panose="020B0604020202020204" pitchFamily="34" charset="0"/>
                        </a:rPr>
                        <m:t>×1</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4737521" y="4390463"/>
                <a:ext cx="715455" cy="307777"/>
              </a:xfrm>
              <a:prstGeom prst="rect">
                <a:avLst/>
              </a:prstGeom>
              <a:blipFill>
                <a:blip r:embed="rId4"/>
                <a:stretch>
                  <a:fillRect/>
                </a:stretch>
              </a:blipFill>
              <a:ln>
                <a:noFill/>
                <a:prstDash val="sysDot"/>
              </a:ln>
            </p:spPr>
            <p:txBody>
              <a:bodyPr/>
              <a:lstStyle/>
              <a:p>
                <a:r>
                  <a:rPr lang="ko-KR" altLang="en-US">
                    <a:noFill/>
                  </a:rPr>
                  <a:t> </a:t>
                </a:r>
              </a:p>
            </p:txBody>
          </p:sp>
        </mc:Fallback>
      </mc:AlternateContent>
      <p:sp>
        <p:nvSpPr>
          <p:cNvPr id="5" name="직사각형 4">
            <a:extLst>
              <a:ext uri="{FF2B5EF4-FFF2-40B4-BE49-F238E27FC236}">
                <a16:creationId xmlns:a16="http://schemas.microsoft.com/office/drawing/2014/main" id="{2330D051-5D73-0197-B760-0C3221E12EA4}"/>
              </a:ext>
            </a:extLst>
          </p:cNvPr>
          <p:cNvSpPr/>
          <p:nvPr/>
        </p:nvSpPr>
        <p:spPr>
          <a:xfrm>
            <a:off x="4817226" y="3990111"/>
            <a:ext cx="2177935" cy="8395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259E0D26-2926-460B-DC87-D0379AF5966B}"/>
                  </a:ext>
                </a:extLst>
              </p:cNvPr>
              <p:cNvSpPr/>
              <p:nvPr/>
            </p:nvSpPr>
            <p:spPr>
              <a:xfrm>
                <a:off x="1836396" y="1718049"/>
                <a:ext cx="840294" cy="3699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ea typeface="휴먼엑스포" panose="02030504000101010101" pitchFamily="18" charset="-127"/>
                          <a:cs typeface="Arial" panose="020B0604020202020204" pitchFamily="34" charset="0"/>
                        </a:rPr>
                        <m:t>참고</m:t>
                      </m:r>
                      <m:r>
                        <a:rPr lang="en-US" altLang="ko-KR" i="1">
                          <a:latin typeface="Cambria Math" panose="02040503050406030204" pitchFamily="18" charset="0"/>
                          <a:ea typeface="휴먼엑스포" panose="02030504000101010101" pitchFamily="18" charset="-127"/>
                          <a:cs typeface="Arial" panose="020B0604020202020204" pitchFamily="34" charset="0"/>
                        </a:rPr>
                        <m:t>: </m:t>
                      </m:r>
                    </m:oMath>
                  </m:oMathPara>
                </a14:m>
                <a:endParaRPr lang="ko-KR" altLang="en-US" dirty="0"/>
              </a:p>
            </p:txBody>
          </p:sp>
        </mc:Choice>
        <mc:Fallback xmlns="">
          <p:sp>
            <p:nvSpPr>
              <p:cNvPr id="4" name="직사각형 3"/>
              <p:cNvSpPr>
                <a:spLocks noRot="1" noChangeAspect="1" noMove="1" noResize="1" noEditPoints="1" noAdjustHandles="1" noChangeArrowheads="1" noChangeShapeType="1" noTextEdit="1"/>
              </p:cNvSpPr>
              <p:nvPr/>
            </p:nvSpPr>
            <p:spPr>
              <a:xfrm>
                <a:off x="1836396" y="1718049"/>
                <a:ext cx="840294" cy="369909"/>
              </a:xfrm>
              <a:prstGeom prst="rect">
                <a:avLst/>
              </a:prstGeom>
              <a:blipFill>
                <a:blip r:embed="rId5"/>
                <a:stretch>
                  <a:fillRect b="-163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583577897"/>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8D3D3-F6D4-4635-FC5A-77E2BFE6449F}"/>
            </a:ext>
          </a:extLst>
        </p:cNvPr>
        <p:cNvGrpSpPr/>
        <p:nvPr/>
      </p:nvGrpSpPr>
      <p:grpSpPr>
        <a:xfrm>
          <a:off x="0" y="0"/>
          <a:ext cx="0" cy="0"/>
          <a:chOff x="0" y="0"/>
          <a:chExt cx="0" cy="0"/>
        </a:xfrm>
      </p:grpSpPr>
      <p:sp>
        <p:nvSpPr>
          <p:cNvPr id="67" name="직사각형 66">
            <a:extLst>
              <a:ext uri="{FF2B5EF4-FFF2-40B4-BE49-F238E27FC236}">
                <a16:creationId xmlns:a16="http://schemas.microsoft.com/office/drawing/2014/main" id="{5ECD9792-1C9D-2DAE-6870-FD3AAB37085E}"/>
              </a:ext>
            </a:extLst>
          </p:cNvPr>
          <p:cNvSpPr/>
          <p:nvPr/>
        </p:nvSpPr>
        <p:spPr>
          <a:xfrm>
            <a:off x="7156548" y="1453800"/>
            <a:ext cx="3498436" cy="20551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85F3306D-C151-2742-1A10-ADDE3ACAC6DD}"/>
              </a:ext>
            </a:extLst>
          </p:cNvPr>
          <p:cNvSpPr>
            <a:spLocks noGrp="1"/>
          </p:cNvSpPr>
          <p:nvPr>
            <p:ph type="sldNum" sz="quarter" idx="12"/>
          </p:nvPr>
        </p:nvSpPr>
        <p:spPr/>
        <p:txBody>
          <a:bodyPr/>
          <a:lstStyle/>
          <a:p>
            <a:fld id="{697A4166-CA4D-41F8-83C5-A101D686F506}" type="slidenum">
              <a:rPr lang="ko-KR" altLang="en-US" smtClean="0"/>
              <a:t>562</a:t>
            </a:fld>
            <a:endParaRPr lang="ko-KR" alt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9FB241-EECD-D299-0B00-76B592673ED3}"/>
                  </a:ext>
                </a:extLst>
              </p:cNvPr>
              <p:cNvSpPr txBox="1"/>
              <p:nvPr/>
            </p:nvSpPr>
            <p:spPr>
              <a:xfrm>
                <a:off x="1726928" y="1760192"/>
                <a:ext cx="8907805" cy="4451731"/>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14:m>
                  <m:oMath xmlns:m="http://schemas.openxmlformats.org/officeDocument/2006/math">
                    <m:r>
                      <m:rPr>
                        <m:sty m:val="p"/>
                      </m:rPr>
                      <a:rPr lang="en-US" altLang="ko-KR" sz="2200" i="1" smtClean="0">
                        <a:latin typeface="Cambria Math" panose="02040503050406030204" pitchFamily="18" charset="0"/>
                        <a:cs typeface="Arial" panose="020B0604020202020204" pitchFamily="34" charset="0"/>
                      </a:rPr>
                      <m:t>e</m:t>
                    </m:r>
                    <m:r>
                      <a:rPr lang="en-US" altLang="ko-KR" sz="2200" i="1" smtClean="0">
                        <a:latin typeface="Cambria Math" panose="02040503050406030204" pitchFamily="18" charset="0"/>
                        <a:cs typeface="Arial" panose="020B0604020202020204" pitchFamily="34" charset="0"/>
                      </a:rPr>
                      <m:t>𝑥</m:t>
                    </m:r>
                    <m:r>
                      <a:rPr lang="en-US" altLang="ko-KR" sz="2200" i="1" smtClean="0">
                        <a:latin typeface="Cambria Math" panose="02040503050406030204" pitchFamily="18" charset="0"/>
                        <a:cs typeface="Arial" panose="020B0604020202020204" pitchFamily="34" charset="0"/>
                      </a:rPr>
                      <m:t>)</m:t>
                    </m:r>
                  </m:oMath>
                </a14:m>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 Genome </a:t>
                </a:r>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지도</a:t>
                </a:r>
                <a:endParaRPr lang="en-US" altLang="ko-KR" sz="22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     features(x</a:t>
                </a:r>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의 열</a:t>
                </a: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a:t>
                </a:r>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가</a:t>
                </a: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수없이</a:t>
                </a: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많아서</a:t>
                </a: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 n &lt; k </a:t>
                </a:r>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인 상황</a:t>
                </a:r>
                <a:endParaRPr lang="en-US" altLang="ko-KR" sz="22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endParaRPr lang="en-US" altLang="ko-KR" sz="22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endParaRPr lang="en-US" altLang="ko-KR" sz="6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endParaRPr lang="en-US" altLang="ko-KR" sz="6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     </a:t>
                </a:r>
                <a:r>
                  <a:rPr lang="en-US" altLang="ko-KR" sz="2200" dirty="0">
                    <a:latin typeface="맑은 고딕" panose="020B0503020000020004" pitchFamily="50" charset="-127"/>
                    <a:ea typeface="맑은 고딕" panose="020B0503020000020004" pitchFamily="50" charset="-127"/>
                    <a:cs typeface="Arial" panose="020B0604020202020204" pitchFamily="34" charset="0"/>
                  </a:rPr>
                  <a:t>⇒ </a:t>
                </a:r>
                <a:r>
                  <a:rPr lang="ko-KR" altLang="en-US" sz="2200" dirty="0">
                    <a:latin typeface="+mn-ea"/>
                    <a:cs typeface="Arial" panose="020B0604020202020204" pitchFamily="34" charset="0"/>
                  </a:rPr>
                  <a:t>제약을 가하면 </a:t>
                </a:r>
                <a:r>
                  <a:rPr lang="en-US" altLang="ko-KR" sz="2200" dirty="0">
                    <a:latin typeface="+mn-ea"/>
                    <a:cs typeface="Arial" panose="020B0604020202020204" pitchFamily="34" charset="0"/>
                  </a:rPr>
                  <a:t>solution </a:t>
                </a:r>
                <a:r>
                  <a:rPr lang="ko-KR" altLang="en-US" sz="2200" dirty="0">
                    <a:latin typeface="+mn-ea"/>
                    <a:cs typeface="Arial" panose="020B0604020202020204" pitchFamily="34" charset="0"/>
                  </a:rPr>
                  <a:t>도출 가능</a:t>
                </a:r>
                <a:endParaRPr lang="en-US" altLang="ko-KR" sz="2200" dirty="0">
                  <a:latin typeface="+mn-ea"/>
                  <a:cs typeface="Arial" panose="020B0604020202020204" pitchFamily="34" charset="0"/>
                </a:endParaRPr>
              </a:p>
              <a:p>
                <a:pPr eaLnBrk="0" fontAlgn="base" hangingPunct="0">
                  <a:lnSpc>
                    <a:spcPct val="150000"/>
                  </a:lnSpc>
                  <a:spcBef>
                    <a:spcPct val="0"/>
                  </a:spcBef>
                  <a:spcAft>
                    <a:spcPct val="0"/>
                  </a:spcAft>
                </a:pPr>
                <a:r>
                  <a:rPr lang="en-US" altLang="ko-KR" sz="2200" dirty="0">
                    <a:latin typeface="맑은 고딕" panose="020B0503020000020004" pitchFamily="50" charset="-127"/>
                    <a:ea typeface="맑은 고딕" panose="020B0503020000020004" pitchFamily="50" charset="-127"/>
                    <a:cs typeface="Arial" panose="020B0604020202020204" pitchFamily="34" charset="0"/>
                  </a:rPr>
                  <a:t>          </a:t>
                </a:r>
                <a14:m>
                  <m:oMath xmlns:m="http://schemas.openxmlformats.org/officeDocument/2006/math">
                    <m:func>
                      <m:funcPr>
                        <m:ctrlPr>
                          <a:rPr lang="en-US" altLang="ko-KR" sz="2200" i="1">
                            <a:latin typeface="Cambria Math" panose="02040503050406030204" pitchFamily="18" charset="0"/>
                            <a:ea typeface="맑은 고딕" panose="020B0503020000020004" pitchFamily="50" charset="-127"/>
                            <a:cs typeface="Arial" panose="020B0604020202020204" pitchFamily="34" charset="0"/>
                          </a:rPr>
                        </m:ctrlPr>
                      </m:funcPr>
                      <m:fName>
                        <m:limLow>
                          <m:limLowPr>
                            <m:ctrlPr>
                              <a:rPr lang="en-US" altLang="ko-KR" sz="2200" i="1">
                                <a:latin typeface="Cambria Math" panose="02040503050406030204" pitchFamily="18" charset="0"/>
                                <a:ea typeface="맑은 고딕" panose="020B0503020000020004" pitchFamily="50" charset="-127"/>
                                <a:cs typeface="Arial" panose="020B0604020202020204" pitchFamily="34" charset="0"/>
                              </a:rPr>
                            </m:ctrlPr>
                          </m:limLowPr>
                          <m:e>
                            <m:r>
                              <m:rPr>
                                <m:sty m:val="p"/>
                              </m:rPr>
                              <a:rPr lang="en-US" altLang="ko-KR" sz="2200">
                                <a:latin typeface="Cambria Math" panose="02040503050406030204" pitchFamily="18" charset="0"/>
                                <a:ea typeface="맑은 고딕" panose="020B0503020000020004" pitchFamily="50" charset="-127"/>
                                <a:cs typeface="Arial" panose="020B0604020202020204" pitchFamily="34" charset="0"/>
                              </a:rPr>
                              <m:t>min</m:t>
                            </m:r>
                          </m:e>
                          <m:lim>
                            <m:r>
                              <a:rPr lang="ko-KR" altLang="en-US" sz="2200" i="1">
                                <a:latin typeface="Cambria Math" panose="02040503050406030204" pitchFamily="18" charset="0"/>
                                <a:ea typeface="맑은 고딕" panose="020B0503020000020004" pitchFamily="50" charset="-127"/>
                                <a:cs typeface="Arial" panose="020B0604020202020204" pitchFamily="34" charset="0"/>
                              </a:rPr>
                              <m:t>𝛽</m:t>
                            </m:r>
                          </m:lim>
                        </m:limLow>
                      </m:fName>
                      <m:e>
                        <m:r>
                          <a:rPr lang="en-US" altLang="ko-KR" sz="2200" i="1">
                            <a:latin typeface="Cambria Math" panose="02040503050406030204" pitchFamily="18" charset="0"/>
                            <a:ea typeface="맑은 고딕" panose="020B0503020000020004" pitchFamily="50" charset="-127"/>
                            <a:cs typeface="Arial" panose="020B0604020202020204" pitchFamily="34" charset="0"/>
                          </a:rPr>
                          <m:t>(</m:t>
                        </m:r>
                        <m:sSup>
                          <m:sSupPr>
                            <m:ctrlPr>
                              <a:rPr lang="en-US" altLang="ko-KR" sz="2200" i="1">
                                <a:latin typeface="Cambria Math" panose="02040503050406030204" pitchFamily="18" charset="0"/>
                                <a:ea typeface="맑은 고딕" panose="020B0503020000020004" pitchFamily="50" charset="-127"/>
                                <a:cs typeface="Arial" panose="020B0604020202020204" pitchFamily="34" charset="0"/>
                              </a:rPr>
                            </m:ctrlPr>
                          </m:sSupPr>
                          <m:e>
                            <m:r>
                              <a:rPr lang="en-US" altLang="ko-KR" sz="2200" i="1">
                                <a:latin typeface="Cambria Math" panose="02040503050406030204" pitchFamily="18" charset="0"/>
                                <a:ea typeface="맑은 고딕" panose="020B0503020000020004" pitchFamily="50" charset="-127"/>
                                <a:cs typeface="Arial" panose="020B0604020202020204" pitchFamily="34" charset="0"/>
                              </a:rPr>
                              <m:t>𝑦</m:t>
                            </m:r>
                            <m:r>
                              <a:rPr lang="en-US" altLang="ko-KR" sz="2200" i="1">
                                <a:latin typeface="Cambria Math" panose="02040503050406030204" pitchFamily="18" charset="0"/>
                                <a:ea typeface="맑은 고딕" panose="020B0503020000020004" pitchFamily="50" charset="-127"/>
                                <a:cs typeface="Arial" panose="020B0604020202020204" pitchFamily="34" charset="0"/>
                              </a:rPr>
                              <m:t>−</m:t>
                            </m:r>
                            <m:r>
                              <a:rPr lang="en-US" altLang="ko-KR" sz="2200" b="0" i="1" smtClean="0">
                                <a:latin typeface="Cambria Math" panose="02040503050406030204" pitchFamily="18" charset="0"/>
                                <a:ea typeface="맑은 고딕" panose="020B0503020000020004" pitchFamily="50" charset="-127"/>
                                <a:cs typeface="Arial" panose="020B0604020202020204" pitchFamily="34" charset="0"/>
                              </a:rPr>
                              <m:t>𝑋</m:t>
                            </m:r>
                            <m:r>
                              <a:rPr lang="ko-KR" altLang="en-US" sz="2200" i="1">
                                <a:latin typeface="Cambria Math" panose="02040503050406030204" pitchFamily="18" charset="0"/>
                                <a:ea typeface="맑은 고딕" panose="020B0503020000020004" pitchFamily="50" charset="-127"/>
                                <a:cs typeface="Arial" panose="020B0604020202020204" pitchFamily="34" charset="0"/>
                              </a:rPr>
                              <m:t>𝛽</m:t>
                            </m:r>
                            <m:r>
                              <a:rPr lang="en-US" altLang="ko-KR" sz="2200" i="1">
                                <a:latin typeface="Cambria Math" panose="02040503050406030204" pitchFamily="18" charset="0"/>
                                <a:ea typeface="맑은 고딕" panose="020B0503020000020004" pitchFamily="50" charset="-127"/>
                                <a:cs typeface="Arial" panose="020B0604020202020204" pitchFamily="34" charset="0"/>
                              </a:rPr>
                              <m:t>)</m:t>
                            </m:r>
                          </m:e>
                          <m:sup>
                            <m:r>
                              <a:rPr lang="en-US" altLang="ko-KR" sz="2200" b="0" i="1" smtClean="0">
                                <a:latin typeface="Cambria Math" panose="02040503050406030204" pitchFamily="18" charset="0"/>
                                <a:ea typeface="맑은 고딕" panose="020B0503020000020004" pitchFamily="50" charset="-127"/>
                                <a:cs typeface="Arial" panose="020B0604020202020204" pitchFamily="34" charset="0"/>
                              </a:rPr>
                              <m:t>′</m:t>
                            </m:r>
                          </m:sup>
                        </m:sSup>
                        <m:r>
                          <a:rPr lang="en-US" altLang="ko-KR" sz="2200" i="1">
                            <a:latin typeface="Cambria Math" panose="02040503050406030204" pitchFamily="18" charset="0"/>
                            <a:ea typeface="맑은 고딕" panose="020B0503020000020004" pitchFamily="50" charset="-127"/>
                            <a:cs typeface="Arial" panose="020B0604020202020204" pitchFamily="34" charset="0"/>
                          </a:rPr>
                          <m:t> </m:t>
                        </m:r>
                        <m:d>
                          <m:dPr>
                            <m:ctrlPr>
                              <a:rPr lang="en-US" altLang="ko-KR" sz="2200" i="1">
                                <a:latin typeface="Cambria Math" panose="02040503050406030204" pitchFamily="18" charset="0"/>
                                <a:ea typeface="맑은 고딕" panose="020B0503020000020004" pitchFamily="50" charset="-127"/>
                                <a:cs typeface="Arial" panose="020B0604020202020204" pitchFamily="34" charset="0"/>
                              </a:rPr>
                            </m:ctrlPr>
                          </m:dPr>
                          <m:e>
                            <m:r>
                              <a:rPr lang="en-US" altLang="ko-KR" sz="2200" i="1">
                                <a:latin typeface="Cambria Math" panose="02040503050406030204" pitchFamily="18" charset="0"/>
                                <a:ea typeface="맑은 고딕" panose="020B0503020000020004" pitchFamily="50" charset="-127"/>
                                <a:cs typeface="Arial" panose="020B0604020202020204" pitchFamily="34" charset="0"/>
                              </a:rPr>
                              <m:t>𝑦</m:t>
                            </m:r>
                            <m:r>
                              <a:rPr lang="en-US" altLang="ko-KR" sz="2200" i="1">
                                <a:latin typeface="Cambria Math" panose="02040503050406030204" pitchFamily="18" charset="0"/>
                                <a:ea typeface="맑은 고딕" panose="020B0503020000020004" pitchFamily="50" charset="-127"/>
                                <a:cs typeface="Arial" panose="020B0604020202020204" pitchFamily="34" charset="0"/>
                              </a:rPr>
                              <m:t>−</m:t>
                            </m:r>
                            <m:r>
                              <a:rPr lang="en-US" altLang="ko-KR" sz="2200" b="0" i="1" smtClean="0">
                                <a:latin typeface="Cambria Math" panose="02040503050406030204" pitchFamily="18" charset="0"/>
                                <a:ea typeface="맑은 고딕" panose="020B0503020000020004" pitchFamily="50" charset="-127"/>
                                <a:cs typeface="Arial" panose="020B0604020202020204" pitchFamily="34" charset="0"/>
                              </a:rPr>
                              <m:t>𝑋</m:t>
                            </m:r>
                            <m:r>
                              <a:rPr lang="ko-KR" altLang="en-US" sz="2200" i="1">
                                <a:latin typeface="Cambria Math" panose="02040503050406030204" pitchFamily="18" charset="0"/>
                                <a:ea typeface="맑은 고딕" panose="020B0503020000020004" pitchFamily="50" charset="-127"/>
                                <a:cs typeface="Arial" panose="020B0604020202020204" pitchFamily="34" charset="0"/>
                              </a:rPr>
                              <m:t>𝛽</m:t>
                            </m:r>
                          </m:e>
                        </m:d>
                        <m:r>
                          <a:rPr lang="en-US" altLang="ko-KR" sz="2200" i="1">
                            <a:latin typeface="Cambria Math" panose="02040503050406030204" pitchFamily="18" charset="0"/>
                            <a:ea typeface="맑은 고딕" panose="020B0503020000020004" pitchFamily="50" charset="-127"/>
                            <a:cs typeface="Arial" panose="020B0604020202020204" pitchFamily="34" charset="0"/>
                          </a:rPr>
                          <m:t>+ </m:t>
                        </m:r>
                        <m:r>
                          <a:rPr lang="ko-KR" altLang="en-US" sz="2200" i="1">
                            <a:latin typeface="Cambria Math" panose="02040503050406030204" pitchFamily="18" charset="0"/>
                            <a:ea typeface="맑은 고딕" panose="020B0503020000020004" pitchFamily="50" charset="-127"/>
                            <a:cs typeface="Arial" panose="020B0604020202020204" pitchFamily="34" charset="0"/>
                          </a:rPr>
                          <m:t>𝜆</m:t>
                        </m:r>
                        <m:r>
                          <a:rPr lang="ko-KR" altLang="en-US" sz="2200" i="1">
                            <a:latin typeface="Cambria Math" panose="02040503050406030204" pitchFamily="18" charset="0"/>
                            <a:ea typeface="맑은 고딕" panose="020B0503020000020004" pitchFamily="50" charset="-127"/>
                            <a:cs typeface="Arial" panose="020B0604020202020204" pitchFamily="34" charset="0"/>
                          </a:rPr>
                          <m:t>∙</m:t>
                        </m:r>
                        <m:r>
                          <a:rPr lang="en-US" altLang="ko-KR" sz="2200" b="0" i="1" smtClean="0">
                            <a:latin typeface="Cambria Math" panose="02040503050406030204" pitchFamily="18" charset="0"/>
                            <a:ea typeface="맑은 고딕" panose="020B0503020000020004" pitchFamily="50" charset="-127"/>
                            <a:cs typeface="Arial" panose="020B0604020202020204" pitchFamily="34" charset="0"/>
                          </a:rPr>
                          <m:t>𝑔</m:t>
                        </m:r>
                        <m:d>
                          <m:dPr>
                            <m:ctrlPr>
                              <a:rPr lang="en-US" altLang="ko-KR" sz="2200" i="1">
                                <a:latin typeface="Cambria Math" panose="02040503050406030204" pitchFamily="18" charset="0"/>
                                <a:ea typeface="맑은 고딕" panose="020B0503020000020004" pitchFamily="50" charset="-127"/>
                                <a:cs typeface="Arial" panose="020B0604020202020204" pitchFamily="34" charset="0"/>
                              </a:rPr>
                            </m:ctrlPr>
                          </m:dPr>
                          <m:e>
                            <m:r>
                              <a:rPr lang="ko-KR" altLang="en-US" sz="2200" i="1">
                                <a:latin typeface="Cambria Math" panose="02040503050406030204" pitchFamily="18" charset="0"/>
                                <a:ea typeface="맑은 고딕" panose="020B0503020000020004" pitchFamily="50" charset="-127"/>
                                <a:cs typeface="Arial" panose="020B0604020202020204" pitchFamily="34" charset="0"/>
                              </a:rPr>
                              <m:t>𝛽</m:t>
                            </m:r>
                          </m:e>
                        </m:d>
                      </m:e>
                    </m:func>
                  </m:oMath>
                </a14:m>
                <a:r>
                  <a:rPr lang="en-US" altLang="ko-KR" sz="2200" dirty="0">
                    <a:ea typeface="맑은 고딕" panose="020B0503020000020004" pitchFamily="50" charset="-127"/>
                    <a:cs typeface="Arial" panose="020B0604020202020204" pitchFamily="34" charset="0"/>
                  </a:rPr>
                  <a:t>   </a:t>
                </a:r>
                <a:endParaRPr lang="en-US" altLang="ko-KR" sz="2800" dirty="0">
                  <a:latin typeface="Cambria Math" panose="02040503050406030204" pitchFamily="18" charset="0"/>
                  <a:ea typeface="맑은 고딕" panose="020B0503020000020004" pitchFamily="50" charset="-127"/>
                  <a:cs typeface="Arial" panose="020B0604020202020204" pitchFamily="34" charset="0"/>
                </a:endParaRPr>
              </a:p>
              <a:p>
                <a:pPr eaLnBrk="0" fontAlgn="base" hangingPunct="0">
                  <a:lnSpc>
                    <a:spcPct val="150000"/>
                  </a:lnSpc>
                  <a:spcBef>
                    <a:spcPct val="0"/>
                  </a:spcBef>
                  <a:spcAft>
                    <a:spcPct val="0"/>
                  </a:spcAft>
                </a:pPr>
                <a14:m>
                  <m:oMathPara xmlns:m="http://schemas.openxmlformats.org/officeDocument/2006/math">
                    <m:oMathParaPr>
                      <m:jc m:val="centerGroup"/>
                    </m:oMathParaPr>
                    <m:oMath xmlns:m="http://schemas.openxmlformats.org/officeDocument/2006/math">
                      <m:r>
                        <m:rPr>
                          <m:sty m:val="p"/>
                        </m:rPr>
                        <a:rPr lang="en-US" altLang="ko-KR" sz="2200" i="0">
                          <a:latin typeface="Cambria Math" panose="02040503050406030204" pitchFamily="18" charset="0"/>
                          <a:ea typeface="맑은 고딕" panose="020B0503020000020004" pitchFamily="50" charset="-127"/>
                          <a:cs typeface="Arial" panose="020B0604020202020204" pitchFamily="34" charset="0"/>
                        </a:rPr>
                        <m:t>where</m:t>
                      </m:r>
                      <m:r>
                        <a:rPr lang="en-US" altLang="ko-KR" sz="2200" b="0" i="0" smtClean="0">
                          <a:latin typeface="Cambria Math" panose="02040503050406030204" pitchFamily="18" charset="0"/>
                          <a:ea typeface="맑은 고딕" panose="020B0503020000020004" pitchFamily="50" charset="-127"/>
                          <a:cs typeface="Arial" panose="020B0604020202020204" pitchFamily="34" charset="0"/>
                        </a:rPr>
                        <m:t>  </m:t>
                      </m:r>
                      <m:r>
                        <a:rPr lang="en-US" altLang="ko-KR" sz="2200" i="1" dirty="0">
                          <a:latin typeface="Cambria Math" panose="02040503050406030204" pitchFamily="18" charset="0"/>
                          <a:cs typeface="Arial" panose="020B0604020202020204" pitchFamily="34" charset="0"/>
                        </a:rPr>
                        <m:t>𝑔</m:t>
                      </m:r>
                      <m:r>
                        <a:rPr lang="en-US" altLang="ko-KR" sz="2200" i="1" dirty="0">
                          <a:latin typeface="Cambria Math" panose="02040503050406030204" pitchFamily="18" charset="0"/>
                          <a:cs typeface="Arial" panose="020B0604020202020204" pitchFamily="34" charset="0"/>
                        </a:rPr>
                        <m:t>(</m:t>
                      </m:r>
                      <m:r>
                        <a:rPr lang="ko-KR" altLang="en-US" sz="2200" i="1" dirty="0">
                          <a:latin typeface="Cambria Math" panose="02040503050406030204" pitchFamily="18" charset="0"/>
                          <a:cs typeface="Arial" panose="020B0604020202020204" pitchFamily="34" charset="0"/>
                        </a:rPr>
                        <m:t>𝛽</m:t>
                      </m:r>
                      <m:r>
                        <a:rPr lang="en-US" altLang="ko-KR" sz="2200" i="1" dirty="0">
                          <a:latin typeface="Cambria Math" panose="02040503050406030204" pitchFamily="18" charset="0"/>
                          <a:cs typeface="Arial" panose="020B0604020202020204" pitchFamily="34" charset="0"/>
                        </a:rPr>
                        <m:t>)</m:t>
                      </m:r>
                      <m:r>
                        <a:rPr lang="en-US" altLang="ko-KR" sz="2200" i="1" dirty="0">
                          <a:latin typeface="Cambria Math" panose="02040503050406030204" pitchFamily="18" charset="0"/>
                          <a:ea typeface="맑은 고딕" panose="020B0503020000020004" pitchFamily="50" charset="-127"/>
                          <a:cs typeface="Arial" panose="020B0604020202020204" pitchFamily="34" charset="0"/>
                        </a:rPr>
                        <m:t>=</m:t>
                      </m:r>
                      <m:d>
                        <m:dPr>
                          <m:begChr m:val="{"/>
                          <m:endChr m:val=""/>
                          <m:ctrlPr>
                            <a:rPr lang="en-US" altLang="ko-KR" sz="2200" i="1" dirty="0">
                              <a:latin typeface="Cambria Math" panose="02040503050406030204" pitchFamily="18" charset="0"/>
                              <a:ea typeface="맑은 고딕" panose="020B0503020000020004" pitchFamily="50" charset="-127"/>
                              <a:cs typeface="Arial" panose="020B0604020202020204" pitchFamily="34" charset="0"/>
                            </a:rPr>
                          </m:ctrlPr>
                        </m:dPr>
                        <m:e>
                          <m:eqArr>
                            <m:eqArrPr>
                              <m:ctrlPr>
                                <a:rPr lang="en-US" altLang="ko-KR" sz="2200" i="1" dirty="0">
                                  <a:latin typeface="Cambria Math" panose="02040503050406030204" pitchFamily="18" charset="0"/>
                                  <a:ea typeface="맑은 고딕" panose="020B0503020000020004" pitchFamily="50" charset="-127"/>
                                  <a:cs typeface="Arial" panose="020B0604020202020204" pitchFamily="34" charset="0"/>
                                </a:rPr>
                              </m:ctrlPr>
                            </m:eqArrPr>
                            <m:e>
                              <m:sSup>
                                <m:sSupPr>
                                  <m:ctrlPr>
                                    <a:rPr lang="en-US" altLang="ko-KR" sz="2200" i="1" smtClean="0">
                                      <a:latin typeface="Cambria Math" panose="02040503050406030204" pitchFamily="18" charset="0"/>
                                      <a:ea typeface="휴먼엑스포" panose="02030504000101010101" pitchFamily="18" charset="-127"/>
                                      <a:cs typeface="Arial" panose="020B0604020202020204" pitchFamily="34" charset="0"/>
                                    </a:rPr>
                                  </m:ctrlPr>
                                </m:sSupPr>
                                <m:e>
                                  <m:d>
                                    <m:dPr>
                                      <m:begChr m:val="‖"/>
                                      <m:endChr m:val="‖"/>
                                      <m:ctrlPr>
                                        <a:rPr lang="en-US" altLang="ko-KR" sz="2200" i="1" dirty="0">
                                          <a:latin typeface="Cambria Math" panose="02040503050406030204" pitchFamily="18" charset="0"/>
                                          <a:cs typeface="Arial" panose="020B0604020202020204" pitchFamily="34" charset="0"/>
                                        </a:rPr>
                                      </m:ctrlPr>
                                    </m:dPr>
                                    <m:e>
                                      <m:r>
                                        <a:rPr lang="ko-KR" altLang="en-US" sz="2200" i="1" dirty="0">
                                          <a:latin typeface="Cambria Math" panose="02040503050406030204" pitchFamily="18" charset="0"/>
                                          <a:cs typeface="Arial" panose="020B0604020202020204" pitchFamily="34" charset="0"/>
                                        </a:rPr>
                                        <m:t>𝛽</m:t>
                                      </m:r>
                                    </m:e>
                                  </m:d>
                                </m:e>
                                <m:sup>
                                  <m:r>
                                    <a:rPr lang="en-US" altLang="ko-KR" sz="2200" i="1">
                                      <a:latin typeface="Cambria Math" panose="02040503050406030204" pitchFamily="18" charset="0"/>
                                      <a:ea typeface="휴먼엑스포" panose="02030504000101010101" pitchFamily="18" charset="-127"/>
                                      <a:cs typeface="Arial" panose="020B0604020202020204" pitchFamily="34" charset="0"/>
                                    </a:rPr>
                                    <m:t>2</m:t>
                                  </m:r>
                                </m:sup>
                              </m:sSup>
                              <m:r>
                                <a:rPr lang="en-US" altLang="ko-KR" sz="2200" i="1" dirty="0">
                                  <a:latin typeface="Cambria Math" panose="02040503050406030204" pitchFamily="18" charset="0"/>
                                  <a:ea typeface="맑은 고딕" panose="020B0503020000020004" pitchFamily="50" charset="-127"/>
                                  <a:cs typeface="Arial" panose="020B0604020202020204" pitchFamily="34" charset="0"/>
                                </a:rPr>
                                <m:t>,</m:t>
                              </m:r>
                              <m:sSub>
                                <m:sSubPr>
                                  <m:ctrlPr>
                                    <a:rPr lang="en-US" altLang="ko-KR" sz="2200" i="1" smtClean="0">
                                      <a:solidFill>
                                        <a:schemeClr val="tx1"/>
                                      </a:solidFill>
                                      <a:latin typeface="Cambria Math" panose="02040503050406030204" pitchFamily="18" charset="0"/>
                                      <a:cs typeface="Arial" panose="020B0604020202020204" pitchFamily="34" charset="0"/>
                                    </a:rPr>
                                  </m:ctrlPr>
                                </m:sSubPr>
                                <m:e>
                                  <m:r>
                                    <a:rPr lang="en-US" altLang="ko-KR" sz="2200" b="0" i="1" smtClean="0">
                                      <a:solidFill>
                                        <a:schemeClr val="tx1"/>
                                      </a:solidFill>
                                      <a:latin typeface="Cambria Math" panose="02040503050406030204" pitchFamily="18" charset="0"/>
                                      <a:cs typeface="Arial" panose="020B0604020202020204" pitchFamily="34" charset="0"/>
                                    </a:rPr>
                                    <m:t>   </m:t>
                                  </m:r>
                                  <m:r>
                                    <a:rPr lang="en-US" altLang="ko-KR" sz="2200" i="1">
                                      <a:solidFill>
                                        <a:schemeClr val="tx1"/>
                                      </a:solidFill>
                                      <a:latin typeface="Cambria Math" panose="02040503050406030204" pitchFamily="18" charset="0"/>
                                      <a:cs typeface="Arial" panose="020B0604020202020204" pitchFamily="34" charset="0"/>
                                    </a:rPr>
                                    <m:t>𝐿</m:t>
                                  </m:r>
                                </m:e>
                                <m:sub>
                                  <m:r>
                                    <a:rPr lang="en-US" altLang="ko-KR" sz="2200" i="1">
                                      <a:solidFill>
                                        <a:schemeClr val="tx1"/>
                                      </a:solidFill>
                                      <a:latin typeface="Cambria Math" panose="02040503050406030204" pitchFamily="18" charset="0"/>
                                      <a:cs typeface="Arial" panose="020B0604020202020204" pitchFamily="34" charset="0"/>
                                    </a:rPr>
                                    <m:t>2</m:t>
                                  </m:r>
                                </m:sub>
                              </m:sSub>
                              <m:r>
                                <a:rPr lang="en-US" altLang="ko-KR" sz="2200" b="0" i="0" smtClean="0">
                                  <a:solidFill>
                                    <a:schemeClr val="tx1"/>
                                  </a:solidFill>
                                  <a:latin typeface="Cambria Math" panose="02040503050406030204" pitchFamily="18" charset="0"/>
                                  <a:cs typeface="Arial" panose="020B0604020202020204" pitchFamily="34" charset="0"/>
                                </a:rPr>
                                <m:t> </m:t>
                              </m:r>
                              <m:r>
                                <m:rPr>
                                  <m:sty m:val="p"/>
                                </m:rPr>
                                <a:rPr lang="en-US" altLang="ko-KR" sz="2200" b="0" i="0" dirty="0" smtClean="0">
                                  <a:latin typeface="Cambria Math" panose="02040503050406030204" pitchFamily="18" charset="0"/>
                                  <a:ea typeface="휴먼엑스포" panose="02030504000101010101" pitchFamily="18" charset="-127"/>
                                  <a:cs typeface="Arial" panose="020B0604020202020204" pitchFamily="34" charset="0"/>
                                </a:rPr>
                                <m:t>penalty</m:t>
                              </m:r>
                            </m:e>
                            <m:e>
                              <m:sSup>
                                <m:sSupPr>
                                  <m:ctrlPr>
                                    <a:rPr lang="en-US" altLang="ko-KR" sz="2200" i="1" smtClean="0">
                                      <a:latin typeface="Cambria Math" panose="02040503050406030204" pitchFamily="18" charset="0"/>
                                      <a:ea typeface="휴먼엑스포" panose="02030504000101010101" pitchFamily="18" charset="-127"/>
                                      <a:cs typeface="Arial" panose="020B0604020202020204" pitchFamily="34" charset="0"/>
                                    </a:rPr>
                                  </m:ctrlPr>
                                </m:sSupPr>
                                <m:e>
                                  <m:d>
                                    <m:dPr>
                                      <m:begChr m:val="‖"/>
                                      <m:endChr m:val="‖"/>
                                      <m:ctrlPr>
                                        <a:rPr lang="en-US" altLang="ko-KR" sz="2200" i="1" dirty="0">
                                          <a:latin typeface="Cambria Math" panose="02040503050406030204" pitchFamily="18" charset="0"/>
                                          <a:cs typeface="Arial" panose="020B0604020202020204" pitchFamily="34" charset="0"/>
                                        </a:rPr>
                                      </m:ctrlPr>
                                    </m:dPr>
                                    <m:e>
                                      <m:r>
                                        <a:rPr lang="ko-KR" altLang="en-US" sz="2200" i="1" dirty="0">
                                          <a:latin typeface="Cambria Math" panose="02040503050406030204" pitchFamily="18" charset="0"/>
                                          <a:cs typeface="Arial" panose="020B0604020202020204" pitchFamily="34" charset="0"/>
                                        </a:rPr>
                                        <m:t>𝛽</m:t>
                                      </m:r>
                                    </m:e>
                                  </m:d>
                                </m:e>
                                <m:sup>
                                  <m:r>
                                    <a:rPr lang="en-US" altLang="ko-KR" sz="2200" b="0" i="1" dirty="0" smtClean="0">
                                      <a:latin typeface="Cambria Math" panose="02040503050406030204" pitchFamily="18" charset="0"/>
                                      <a:cs typeface="Arial" panose="020B0604020202020204" pitchFamily="34" charset="0"/>
                                    </a:rPr>
                                    <m:t>1</m:t>
                                  </m:r>
                                </m:sup>
                              </m:sSup>
                              <m:r>
                                <a:rPr lang="en-US" altLang="ko-KR" sz="2200" b="0" i="1" smtClean="0">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200" i="1" smtClean="0">
                                      <a:solidFill>
                                        <a:schemeClr val="tx1"/>
                                      </a:solidFill>
                                      <a:latin typeface="Cambria Math" panose="02040503050406030204" pitchFamily="18" charset="0"/>
                                      <a:cs typeface="Arial" panose="020B0604020202020204" pitchFamily="34" charset="0"/>
                                    </a:rPr>
                                  </m:ctrlPr>
                                </m:sSubPr>
                                <m:e>
                                  <m:r>
                                    <a:rPr lang="en-US" altLang="ko-KR" sz="2200" b="0" i="1" smtClean="0">
                                      <a:solidFill>
                                        <a:schemeClr val="tx1"/>
                                      </a:solidFill>
                                      <a:latin typeface="Cambria Math" panose="02040503050406030204" pitchFamily="18" charset="0"/>
                                      <a:cs typeface="Arial" panose="020B0604020202020204" pitchFamily="34" charset="0"/>
                                    </a:rPr>
                                    <m:t>   </m:t>
                                  </m:r>
                                  <m:r>
                                    <a:rPr lang="en-US" altLang="ko-KR" sz="2200" i="1">
                                      <a:solidFill>
                                        <a:schemeClr val="tx1"/>
                                      </a:solidFill>
                                      <a:latin typeface="Cambria Math" panose="02040503050406030204" pitchFamily="18" charset="0"/>
                                      <a:cs typeface="Arial" panose="020B0604020202020204" pitchFamily="34" charset="0"/>
                                    </a:rPr>
                                    <m:t>𝐿</m:t>
                                  </m:r>
                                </m:e>
                                <m:sub>
                                  <m:r>
                                    <a:rPr lang="en-US" altLang="ko-KR" sz="2200" b="0" i="1" smtClean="0">
                                      <a:solidFill>
                                        <a:schemeClr val="tx1"/>
                                      </a:solidFill>
                                      <a:latin typeface="Cambria Math" panose="02040503050406030204" pitchFamily="18" charset="0"/>
                                      <a:cs typeface="Arial" panose="020B0604020202020204" pitchFamily="34" charset="0"/>
                                    </a:rPr>
                                    <m:t>1</m:t>
                                  </m:r>
                                </m:sub>
                              </m:sSub>
                              <m:r>
                                <a:rPr lang="en-US" altLang="ko-KR" sz="2200" b="0" i="0" smtClean="0">
                                  <a:solidFill>
                                    <a:schemeClr val="tx1"/>
                                  </a:solidFill>
                                  <a:latin typeface="Cambria Math" panose="02040503050406030204" pitchFamily="18" charset="0"/>
                                  <a:cs typeface="Arial" panose="020B0604020202020204" pitchFamily="34" charset="0"/>
                                </a:rPr>
                                <m:t> </m:t>
                              </m:r>
                              <m:r>
                                <m:rPr>
                                  <m:sty m:val="p"/>
                                </m:rPr>
                                <a:rPr lang="en-US" altLang="ko-KR" sz="2200" b="0" i="0" dirty="0" smtClean="0">
                                  <a:latin typeface="Cambria Math" panose="02040503050406030204" pitchFamily="18" charset="0"/>
                                  <a:ea typeface="휴먼엑스포" panose="02030504000101010101" pitchFamily="18" charset="-127"/>
                                  <a:cs typeface="Arial" panose="020B0604020202020204" pitchFamily="34" charset="0"/>
                                </a:rPr>
                                <m:t>penalty</m:t>
                              </m:r>
                            </m:e>
                          </m:eqArr>
                        </m:e>
                      </m:d>
                    </m:oMath>
                  </m:oMathPara>
                </a14:m>
                <a:endParaRPr lang="en-US" altLang="ko-KR" sz="22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11" name="TextBox 10">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726928" y="1760192"/>
                <a:ext cx="8907805" cy="4451731"/>
              </a:xfrm>
              <a:prstGeom prst="rect">
                <a:avLst/>
              </a:prstGeom>
              <a:blipFill>
                <a:blip r:embed="rId2"/>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A3CCFA-904A-4F7F-3513-F90E06184ED3}"/>
                  </a:ext>
                </a:extLst>
              </p:cNvPr>
              <p:cNvSpPr txBox="1"/>
              <p:nvPr/>
            </p:nvSpPr>
            <p:spPr>
              <a:xfrm>
                <a:off x="2773967" y="2953522"/>
                <a:ext cx="6735603" cy="605230"/>
              </a:xfrm>
              <a:prstGeom prst="rect">
                <a:avLst/>
              </a:prstGeom>
              <a:noFill/>
              <a:ln>
                <a:solidFill>
                  <a:schemeClr val="accent1">
                    <a:shade val="50000"/>
                  </a:schemeClr>
                </a:solid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16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16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𝑙𝑒𝑠𝑠</m:t>
                    </m:r>
                    <m:r>
                      <a:rPr lang="en-US" altLang="ko-KR" sz="16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16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𝑡h𝑎𝑛</m:t>
                    </m:r>
                    <m:r>
                      <a:rPr lang="en-US" altLang="ko-KR" sz="16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16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𝑓𝑢𝑙𝑙</m:t>
                    </m:r>
                    <m:r>
                      <a:rPr lang="en-US" altLang="ko-KR" sz="16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16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𝑟𝑎𝑛𝑘</m:t>
                    </m:r>
                    <m:r>
                      <a:rPr lang="en-US" altLang="ko-KR" sz="16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sSup>
                      <m:sSupPr>
                        <m:ctrlPr>
                          <a:rPr lang="en-US" altLang="ko-KR" sz="1600" b="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1600" b="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1600" b="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1600" b="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r>
                      <a:rPr lang="ko-KR" altLang="en-US"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의</m:t>
                    </m:r>
                    <m:r>
                      <a:rPr lang="en-US" altLang="ko-KR" sz="1600" b="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ko-KR" altLang="en-US"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역</m:t>
                    </m:r>
                  </m:oMath>
                </a14:m>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행렬이 존재하지 않음</a:t>
                </a:r>
                <a:endPar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p>
                      <m:sSupPr>
                        <m:ctrlPr>
                          <a:rPr lang="en-US" altLang="ko-KR"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1600" b="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1600" b="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sSup>
                      <m:sSupPr>
                        <m:ctrlPr>
                          <a:rPr lang="en-US" altLang="ko-KR"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e>
                      <m:sup>
                        <m:r>
                          <a:rPr lang="en-US" altLang="ko-KR"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−1</m:t>
                        </m:r>
                      </m:sup>
                    </m:sSup>
                    <m:r>
                      <a:rPr lang="en-US" altLang="ko-KR"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ko-KR" altLang="en-US" sz="1600" b="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계</m:t>
                    </m:r>
                  </m:oMath>
                </a14:m>
                <a:r>
                  <a:rPr lang="ko-KR" altLang="en-US" sz="1600" dirty="0">
                    <a:solidFill>
                      <a:srgbClr val="002060"/>
                    </a:solidFill>
                    <a:latin typeface="맑은 고딕" panose="020B0503020000020004" pitchFamily="50" charset="-127"/>
                    <a:ea typeface="맑은 고딕" panose="020B0503020000020004" pitchFamily="50" charset="-127"/>
                    <a:cs typeface="Arial" panose="020B0604020202020204" pitchFamily="34" charset="0"/>
                  </a:rPr>
                  <a:t>산 불가⇒ </a:t>
                </a:r>
                <a:r>
                  <a:rPr lang="en-US" altLang="ko-KR" sz="1600" dirty="0">
                    <a:solidFill>
                      <a:srgbClr val="002060"/>
                    </a:solidFill>
                    <a:latin typeface="맑은 고딕" panose="020B0503020000020004" pitchFamily="50" charset="-127"/>
                    <a:ea typeface="맑은 고딕" panose="020B0503020000020004" pitchFamily="50" charset="-127"/>
                    <a:cs typeface="Arial" panose="020B0604020202020204" pitchFamily="34" charset="0"/>
                  </a:rPr>
                  <a:t>OLS </a:t>
                </a:r>
                <a:r>
                  <a:rPr lang="en-US" altLang="ko-KR" sz="1600" dirty="0">
                    <a:solidFill>
                      <a:srgbClr val="FF0000"/>
                    </a:solidFill>
                    <a:latin typeface="맑은 고딕" panose="020B0503020000020004" pitchFamily="50" charset="-127"/>
                    <a:ea typeface="맑은 고딕" panose="020B0503020000020004" pitchFamily="50" charset="-127"/>
                    <a:cs typeface="Arial" panose="020B0604020202020204" pitchFamily="34" charset="0"/>
                  </a:rPr>
                  <a:t>Regression </a:t>
                </a:r>
                <a:r>
                  <a:rPr lang="ko-KR" altLang="en-US" sz="1600" dirty="0">
                    <a:solidFill>
                      <a:srgbClr val="FF0000"/>
                    </a:solidFill>
                    <a:latin typeface="맑은 고딕" panose="020B0503020000020004" pitchFamily="50" charset="-127"/>
                    <a:ea typeface="맑은 고딕" panose="020B0503020000020004" pitchFamily="50" charset="-127"/>
                    <a:cs typeface="Arial" panose="020B0604020202020204" pitchFamily="34" charset="0"/>
                  </a:rPr>
                  <a:t>불가</a:t>
                </a:r>
                <a:endParaRPr lang="en-US" altLang="ko-KR" sz="1600" dirty="0">
                  <a:solidFill>
                    <a:srgbClr val="FF0000"/>
                  </a:solidFill>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12" name="TextBox 11">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773967" y="2953522"/>
                <a:ext cx="6735603" cy="605230"/>
              </a:xfrm>
              <a:prstGeom prst="rect">
                <a:avLst/>
              </a:prstGeom>
              <a:blipFill>
                <a:blip r:embed="rId3"/>
                <a:stretch>
                  <a:fillRect t="-1980" b="-7921"/>
                </a:stretch>
              </a:blipFill>
              <a:ln>
                <a:solidFill>
                  <a:schemeClr val="accent1">
                    <a:shade val="50000"/>
                  </a:schemeClr>
                </a:solid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제목 1">
                <a:extLst>
                  <a:ext uri="{FF2B5EF4-FFF2-40B4-BE49-F238E27FC236}">
                    <a16:creationId xmlns:a16="http://schemas.microsoft.com/office/drawing/2014/main" id="{1F5A20FF-914E-E45C-763E-94758132F668}"/>
                  </a:ext>
                </a:extLst>
              </p:cNvPr>
              <p:cNvSpPr txBox="1">
                <a:spLocks/>
              </p:cNvSpPr>
              <p:nvPr/>
            </p:nvSpPr>
            <p:spPr>
              <a:xfrm>
                <a:off x="1176064" y="689091"/>
                <a:ext cx="8807521"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r>
                  <a:rPr lang="en-US" altLang="ko-KR" sz="3000" dirty="0">
                    <a:solidFill>
                      <a:srgbClr val="002060"/>
                    </a:solidFill>
                    <a:latin typeface="Arial Black" panose="020B0A04020102020204" pitchFamily="34" charset="0"/>
                    <a:ea typeface="휴먼엑스포" panose="02030504000101010101" pitchFamily="18" charset="-127"/>
                    <a:cs typeface="Arial" panose="020B0604020202020204" pitchFamily="34" charset="0"/>
                  </a:rPr>
                  <a:t>Shrinkage through </a:t>
                </a:r>
                <a14:m>
                  <m:oMath xmlns:m="http://schemas.openxmlformats.org/officeDocument/2006/math">
                    <m:sSub>
                      <m:sSubPr>
                        <m:ctrlPr>
                          <a:rPr lang="en-US" altLang="ko-KR" sz="3000" i="1">
                            <a:solidFill>
                              <a:srgbClr val="002060"/>
                            </a:solidFill>
                            <a:latin typeface="Cambria Math" panose="02040503050406030204" pitchFamily="18" charset="0"/>
                            <a:cs typeface="Arial" panose="020B0604020202020204" pitchFamily="34" charset="0"/>
                          </a:rPr>
                        </m:ctrlPr>
                      </m:sSubPr>
                      <m:e>
                        <m:r>
                          <a:rPr lang="en-US" altLang="ko-KR" sz="3000" i="1">
                            <a:solidFill>
                              <a:srgbClr val="002060"/>
                            </a:solidFill>
                            <a:latin typeface="Cambria Math" panose="02040503050406030204" pitchFamily="18" charset="0"/>
                            <a:cs typeface="Arial" panose="020B0604020202020204" pitchFamily="34" charset="0"/>
                          </a:rPr>
                          <m:t>𝐿</m:t>
                        </m:r>
                      </m:e>
                      <m:sub>
                        <m:r>
                          <a:rPr lang="en-US" altLang="ko-KR" sz="3000" i="1">
                            <a:solidFill>
                              <a:srgbClr val="002060"/>
                            </a:solidFill>
                            <a:latin typeface="Cambria Math" panose="02040503050406030204" pitchFamily="18" charset="0"/>
                            <a:cs typeface="Arial" panose="020B0604020202020204" pitchFamily="34" charset="0"/>
                          </a:rPr>
                          <m:t>1</m:t>
                        </m:r>
                      </m:sub>
                    </m:sSub>
                  </m:oMath>
                </a14:m>
                <a:r>
                  <a:rPr lang="en-US" altLang="ko-KR" sz="3000" dirty="0">
                    <a:solidFill>
                      <a:srgbClr val="002060"/>
                    </a:solidFill>
                    <a:latin typeface="Arial Black" panose="020B0A04020102020204" pitchFamily="34" charset="0"/>
                    <a:ea typeface="휴먼엑스포" panose="02030504000101010101" pitchFamily="18" charset="-127"/>
                    <a:cs typeface="Arial" panose="020B0604020202020204" pitchFamily="34" charset="0"/>
                  </a:rPr>
                  <a:t> or </a:t>
                </a:r>
                <a14:m>
                  <m:oMath xmlns:m="http://schemas.openxmlformats.org/officeDocument/2006/math">
                    <m:sSub>
                      <m:sSubPr>
                        <m:ctrlPr>
                          <a:rPr lang="en-US" altLang="ko-KR" sz="3000" i="1">
                            <a:solidFill>
                              <a:srgbClr val="002060"/>
                            </a:solidFill>
                            <a:latin typeface="Cambria Math" panose="02040503050406030204" pitchFamily="18" charset="0"/>
                            <a:cs typeface="Arial" panose="020B0604020202020204" pitchFamily="34" charset="0"/>
                          </a:rPr>
                        </m:ctrlPr>
                      </m:sSubPr>
                      <m:e>
                        <m:r>
                          <a:rPr lang="en-US" altLang="ko-KR" sz="3000" i="1">
                            <a:solidFill>
                              <a:srgbClr val="002060"/>
                            </a:solidFill>
                            <a:latin typeface="Cambria Math" panose="02040503050406030204" pitchFamily="18" charset="0"/>
                            <a:cs typeface="Arial" panose="020B0604020202020204" pitchFamily="34" charset="0"/>
                          </a:rPr>
                          <m:t>𝐿</m:t>
                        </m:r>
                      </m:e>
                      <m:sub>
                        <m:r>
                          <a:rPr lang="en-US" altLang="ko-KR" sz="3000" i="1">
                            <a:solidFill>
                              <a:srgbClr val="002060"/>
                            </a:solidFill>
                            <a:latin typeface="Cambria Math" panose="02040503050406030204" pitchFamily="18" charset="0"/>
                            <a:cs typeface="Arial" panose="020B0604020202020204" pitchFamily="34" charset="0"/>
                          </a:rPr>
                          <m:t>2</m:t>
                        </m:r>
                      </m:sub>
                    </m:sSub>
                  </m:oMath>
                </a14:m>
                <a:r>
                  <a:rPr lang="en-US" altLang="ko-KR" sz="3000" dirty="0">
                    <a:solidFill>
                      <a:srgbClr val="002060"/>
                    </a:solidFill>
                    <a:latin typeface="Arial Black" panose="020B0A04020102020204" pitchFamily="34" charset="0"/>
                    <a:ea typeface="휴먼엑스포" panose="02030504000101010101" pitchFamily="18" charset="-127"/>
                    <a:cs typeface="Arial" panose="020B0604020202020204" pitchFamily="34" charset="0"/>
                  </a:rPr>
                  <a:t> Penalty Term</a:t>
                </a:r>
                <a:endParaRPr lang="en-US" altLang="ko-KR" sz="3000" dirty="0">
                  <a:solidFill>
                    <a:srgbClr val="002060"/>
                  </a:solidFill>
                  <a:latin typeface="Arial Black" panose="020B0A04020102020204" pitchFamily="34" charset="0"/>
                  <a:cs typeface="Arial" panose="020B0604020202020204" pitchFamily="34" charset="0"/>
                </a:endParaRPr>
              </a:p>
            </p:txBody>
          </p:sp>
        </mc:Choice>
        <mc:Fallback xmlns="">
          <p:sp>
            <p:nvSpPr>
              <p:cNvPr id="7" name="제목 1">
                <a:extLst>
                  <a:ext uri="{FF2B5EF4-FFF2-40B4-BE49-F238E27FC236}">
                    <a16:creationId xmlns:a16="http://schemas.microsoft.com/office/drawing/2014/main" id="{D00BC6B8-542D-4A15-9855-9E8BB6D88D09}"/>
                  </a:ext>
                </a:extLst>
              </p:cNvPr>
              <p:cNvSpPr txBox="1">
                <a:spLocks noRot="1" noChangeAspect="1" noMove="1" noResize="1" noEditPoints="1" noAdjustHandles="1" noChangeArrowheads="1" noChangeShapeType="1" noTextEdit="1"/>
              </p:cNvSpPr>
              <p:nvPr/>
            </p:nvSpPr>
            <p:spPr>
              <a:xfrm>
                <a:off x="1176064" y="689091"/>
                <a:ext cx="8807521" cy="548333"/>
              </a:xfrm>
              <a:prstGeom prst="rect">
                <a:avLst/>
              </a:prstGeom>
              <a:blipFill>
                <a:blip r:embed="rId4"/>
                <a:stretch>
                  <a:fillRect l="-1661" t="-17778" b="-311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173515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80971-4A77-C836-8581-118606EC11D0}"/>
            </a:ext>
          </a:extLst>
        </p:cNvPr>
        <p:cNvGrpSpPr/>
        <p:nvPr/>
      </p:nvGrpSpPr>
      <p:grpSpPr>
        <a:xfrm>
          <a:off x="0" y="0"/>
          <a:ext cx="0" cy="0"/>
          <a:chOff x="0" y="0"/>
          <a:chExt cx="0" cy="0"/>
        </a:xfrm>
      </p:grpSpPr>
      <p:sp>
        <p:nvSpPr>
          <p:cNvPr id="26" name="슬라이드 번호 개체 틀 1">
            <a:extLst>
              <a:ext uri="{FF2B5EF4-FFF2-40B4-BE49-F238E27FC236}">
                <a16:creationId xmlns:a16="http://schemas.microsoft.com/office/drawing/2014/main" id="{C21DBB91-83EB-A611-3694-8CF17493C45C}"/>
              </a:ext>
            </a:extLst>
          </p:cNvPr>
          <p:cNvSpPr>
            <a:spLocks noGrp="1"/>
          </p:cNvSpPr>
          <p:nvPr>
            <p:ph type="sldNum" sz="quarter" idx="12"/>
          </p:nvPr>
        </p:nvSpPr>
        <p:spPr>
          <a:xfrm>
            <a:off x="10097529" y="6356353"/>
            <a:ext cx="550520" cy="365125"/>
          </a:xfrm>
        </p:spPr>
        <p:txBody>
          <a:bodyPr/>
          <a:lstStyle/>
          <a:p>
            <a:fld id="{697A4166-CA4D-41F8-83C5-A101D686F506}" type="slidenum">
              <a:rPr lang="ko-KR" altLang="en-US" smtClean="0"/>
              <a:t>563</a:t>
            </a:fld>
            <a:endParaRPr lang="ko-KR" altLang="en-US" dirty="0"/>
          </a:p>
        </p:txBody>
      </p:sp>
      <p:sp>
        <p:nvSpPr>
          <p:cNvPr id="16" name="TextBox 15">
            <a:extLst>
              <a:ext uri="{FF2B5EF4-FFF2-40B4-BE49-F238E27FC236}">
                <a16:creationId xmlns:a16="http://schemas.microsoft.com/office/drawing/2014/main" id="{12FC4D55-1BAA-B273-8A22-E5E1D8D90784}"/>
              </a:ext>
            </a:extLst>
          </p:cNvPr>
          <p:cNvSpPr txBox="1"/>
          <p:nvPr/>
        </p:nvSpPr>
        <p:spPr>
          <a:xfrm>
            <a:off x="1859931" y="2307074"/>
            <a:ext cx="8706025" cy="2554545"/>
          </a:xfrm>
          <a:prstGeom prst="rect">
            <a:avLst/>
          </a:prstGeom>
          <a:noFill/>
          <a:ln>
            <a:noFill/>
            <a:prstDash val="sysDot"/>
          </a:ln>
        </p:spPr>
        <p:txBody>
          <a:bodyPr wrap="square">
            <a:spAutoFit/>
          </a:bodyPr>
          <a:lstStyle/>
          <a:p>
            <a:pPr eaLnBrk="0" fontAlgn="base" hangingPunct="0">
              <a:lnSpc>
                <a:spcPct val="200000"/>
              </a:lnSpc>
              <a:spcBef>
                <a:spcPct val="0"/>
              </a:spcBef>
              <a:spcAft>
                <a:spcPct val="0"/>
              </a:spcAft>
            </a:pP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① </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여기서 </a:t>
            </a:r>
            <a:r>
              <a:rPr lang="ko-KR" altLang="en-US" sz="2400" dirty="0" err="1">
                <a:latin typeface="휴먼엑스포" panose="02030504000101010101" pitchFamily="18" charset="-127"/>
                <a:ea typeface="휴먼엑스포" panose="02030504000101010101" pitchFamily="18" charset="-127"/>
                <a:cs typeface="Arial" panose="020B0604020202020204" pitchFamily="34" charset="0"/>
              </a:rPr>
              <a:t>상수항에</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 대해서는 페널티 부과하지 않음</a:t>
            </a:r>
            <a:r>
              <a:rPr lang="en-US" altLang="ko-KR" dirty="0">
                <a:latin typeface="휴먼엑스포" panose="02030504000101010101" pitchFamily="18" charset="-127"/>
                <a:ea typeface="휴먼엑스포" panose="02030504000101010101" pitchFamily="18" charset="-127"/>
                <a:cs typeface="Arial" panose="020B0604020202020204" pitchFamily="34" charset="0"/>
              </a:rPr>
              <a:t> </a:t>
            </a:r>
            <a:endParaRPr lang="en-US" altLang="ko-KR" sz="24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200000"/>
              </a:lnSpc>
              <a:spcBef>
                <a:spcPct val="0"/>
              </a:spcBef>
              <a:spcAft>
                <a:spcPct val="0"/>
              </a:spcAft>
            </a:pPr>
            <a:endParaRPr lang="en-US" altLang="ko-KR" sz="8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200000"/>
              </a:lnSpc>
              <a:spcBef>
                <a:spcPct val="0"/>
              </a:spcBef>
              <a:spcAft>
                <a:spcPct val="0"/>
              </a:spcAft>
            </a:pPr>
            <a:r>
              <a:rPr lang="en-US" altLang="ko-KR" sz="2400" dirty="0">
                <a:latin typeface="맑은 고딕" panose="020B0503020000020004" pitchFamily="50" charset="-127"/>
                <a:ea typeface="맑은 고딕" panose="020B0503020000020004" pitchFamily="50" charset="-127"/>
                <a:cs typeface="Arial" panose="020B0604020202020204" pitchFamily="34" charset="0"/>
              </a:rPr>
              <a:t>②</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표준화 필요</a:t>
            </a:r>
            <a:endParaRPr lang="en-US" altLang="ko-KR" sz="24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200000"/>
              </a:lnSpc>
              <a:spcBef>
                <a:spcPct val="0"/>
              </a:spcBef>
              <a:spcAft>
                <a:spcPct val="0"/>
              </a:spcAft>
            </a:pP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    변수 값들을 표준화하여 측정 단위가 비슷하게 만들어 줌</a:t>
            </a:r>
            <a:endParaRPr lang="en-US" altLang="ko-KR" sz="2400" dirty="0">
              <a:latin typeface="휴먼엑스포" panose="02030504000101010101" pitchFamily="18" charset="-127"/>
              <a:ea typeface="휴먼엑스포" panose="02030504000101010101" pitchFamily="18" charset="-127"/>
              <a:cs typeface="Arial" panose="020B0604020202020204" pitchFamily="34" charset="0"/>
            </a:endParaRPr>
          </a:p>
        </p:txBody>
      </p:sp>
      <p:sp>
        <p:nvSpPr>
          <p:cNvPr id="9" name="TextBox 8">
            <a:extLst>
              <a:ext uri="{FF2B5EF4-FFF2-40B4-BE49-F238E27FC236}">
                <a16:creationId xmlns:a16="http://schemas.microsoft.com/office/drawing/2014/main" id="{BA761972-554D-418E-E7FF-448075CBE645}"/>
              </a:ext>
            </a:extLst>
          </p:cNvPr>
          <p:cNvSpPr txBox="1"/>
          <p:nvPr/>
        </p:nvSpPr>
        <p:spPr>
          <a:xfrm>
            <a:off x="1528822" y="1560963"/>
            <a:ext cx="1471338" cy="461665"/>
          </a:xfrm>
          <a:prstGeom prst="rect">
            <a:avLst/>
          </a:prstGeom>
          <a:noFill/>
          <a:ln>
            <a:noFill/>
            <a:prstDash val="solid"/>
          </a:ln>
        </p:spPr>
        <p:txBody>
          <a:bodyPr wrap="square">
            <a:spAutoFit/>
          </a:bodyPr>
          <a:lstStyle/>
          <a:p>
            <a:pPr eaLnBrk="0" fontAlgn="base" hangingPunct="0">
              <a:spcBef>
                <a:spcPct val="0"/>
              </a:spcBef>
              <a:spcAft>
                <a:spcPct val="0"/>
              </a:spcAft>
            </a:pPr>
            <a:r>
              <a:rPr lang="en-US" altLang="ko-KR" sz="2400" dirty="0">
                <a:solidFill>
                  <a:srgbClr val="FF0000"/>
                </a:solidFill>
                <a:latin typeface="휴먼엑스포" panose="02030504000101010101" pitchFamily="18" charset="-127"/>
                <a:ea typeface="휴먼엑스포" panose="02030504000101010101" pitchFamily="18" charset="-127"/>
                <a:cs typeface="Arial" panose="020B0604020202020204" pitchFamily="34" charset="0"/>
              </a:rPr>
              <a:t>(</a:t>
            </a:r>
            <a:r>
              <a:rPr lang="ko-KR" altLang="en-US" sz="2400" dirty="0">
                <a:solidFill>
                  <a:srgbClr val="FF0000"/>
                </a:solidFill>
                <a:latin typeface="휴먼엑스포" panose="02030504000101010101" pitchFamily="18" charset="-127"/>
                <a:ea typeface="휴먼엑스포" panose="02030504000101010101" pitchFamily="18" charset="-127"/>
                <a:cs typeface="Arial" panose="020B0604020202020204" pitchFamily="34" charset="0"/>
              </a:rPr>
              <a:t>주의점</a:t>
            </a:r>
            <a:r>
              <a:rPr lang="en-US" altLang="ko-KR" sz="2400" dirty="0">
                <a:solidFill>
                  <a:srgbClr val="FF0000"/>
                </a:solidFill>
                <a:latin typeface="휴먼엑스포" panose="02030504000101010101" pitchFamily="18" charset="-127"/>
                <a:ea typeface="휴먼엑스포" panose="02030504000101010101" pitchFamily="18" charset="-127"/>
                <a:cs typeface="Arial" panose="020B0604020202020204" pitchFamily="34" charset="0"/>
              </a:rPr>
              <a:t>)</a:t>
            </a:r>
          </a:p>
        </p:txBody>
      </p:sp>
    </p:spTree>
    <p:extLst>
      <p:ext uri="{BB962C8B-B14F-4D97-AF65-F5344CB8AC3E}">
        <p14:creationId xmlns:p14="http://schemas.microsoft.com/office/powerpoint/2010/main" val="92227413"/>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22D45-E951-347F-C32E-D77FCDB871F1}"/>
            </a:ext>
          </a:extLst>
        </p:cNvPr>
        <p:cNvGrpSpPr/>
        <p:nvPr/>
      </p:nvGrpSpPr>
      <p:grpSpPr>
        <a:xfrm>
          <a:off x="0" y="0"/>
          <a:ext cx="0" cy="0"/>
          <a:chOff x="0" y="0"/>
          <a:chExt cx="0" cy="0"/>
        </a:xfrm>
      </p:grpSpPr>
      <p:sp>
        <p:nvSpPr>
          <p:cNvPr id="67" name="직사각형 66">
            <a:extLst>
              <a:ext uri="{FF2B5EF4-FFF2-40B4-BE49-F238E27FC236}">
                <a16:creationId xmlns:a16="http://schemas.microsoft.com/office/drawing/2014/main" id="{EFE1D380-37E7-2251-7F7D-F2CA6006C0BD}"/>
              </a:ext>
            </a:extLst>
          </p:cNvPr>
          <p:cNvSpPr/>
          <p:nvPr/>
        </p:nvSpPr>
        <p:spPr>
          <a:xfrm>
            <a:off x="7804941" y="1561869"/>
            <a:ext cx="3498436" cy="20551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1D53C810-A504-EEFF-34B2-DA184FBCD252}"/>
              </a:ext>
            </a:extLst>
          </p:cNvPr>
          <p:cNvSpPr>
            <a:spLocks noGrp="1"/>
          </p:cNvSpPr>
          <p:nvPr>
            <p:ph type="sldNum" sz="quarter" idx="12"/>
          </p:nvPr>
        </p:nvSpPr>
        <p:spPr/>
        <p:txBody>
          <a:bodyPr/>
          <a:lstStyle/>
          <a:p>
            <a:fld id="{697A4166-CA4D-41F8-83C5-A101D686F506}" type="slidenum">
              <a:rPr lang="ko-KR" altLang="en-US" smtClean="0"/>
              <a:t>564</a:t>
            </a:fld>
            <a:endParaRPr lang="ko-KR"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F0EFE4A-4231-D738-1918-C480C699F9DC}"/>
                  </a:ext>
                </a:extLst>
              </p:cNvPr>
              <p:cNvSpPr txBox="1"/>
              <p:nvPr/>
            </p:nvSpPr>
            <p:spPr>
              <a:xfrm>
                <a:off x="2177219" y="1451631"/>
                <a:ext cx="8269446" cy="4041363"/>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14:m>
                  <m:oMathPara xmlns:m="http://schemas.openxmlformats.org/officeDocument/2006/math">
                    <m:oMathParaPr>
                      <m:jc m:val="left"/>
                    </m:oMathParaPr>
                    <m:oMath xmlns:m="http://schemas.openxmlformats.org/officeDocument/2006/math">
                      <m:r>
                        <a:rPr lang="en-US" altLang="ko-KR" sz="2000" i="1" smtClean="0">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smtClean="0">
                          <a:latin typeface="Cambria Math" panose="02040503050406030204" pitchFamily="18" charset="0"/>
                          <a:ea typeface="휴먼엑스포" panose="02030504000101010101" pitchFamily="18" charset="-127"/>
                          <a:cs typeface="Arial" panose="020B0604020202020204" pitchFamily="34" charset="0"/>
                        </a:rPr>
                        <m:t>=</m:t>
                      </m:r>
                      <m:r>
                        <a:rPr lang="en-US" altLang="ko-KR" sz="2000" i="1" smtClean="0">
                          <a:latin typeface="Cambria Math" panose="02040503050406030204" pitchFamily="18" charset="0"/>
                          <a:ea typeface="휴먼엑스포" panose="02030504000101010101" pitchFamily="18" charset="-127"/>
                          <a:cs typeface="Arial" panose="020B0604020202020204" pitchFamily="34" charset="0"/>
                        </a:rPr>
                        <m:t>𝑋</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𝑢</m:t>
                      </m:r>
                    </m:oMath>
                  </m:oMathPara>
                </a14:m>
                <a:endParaRPr lang="en-US" altLang="ko-KR" sz="2000" i="1" dirty="0">
                  <a:latin typeface="Cambria Math" panose="02040503050406030204" pitchFamily="18"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14:m>
                  <m:oMathPara xmlns:m="http://schemas.openxmlformats.org/officeDocument/2006/math">
                    <m:oMathParaPr>
                      <m:jc m:val="left"/>
                    </m:oMathParaPr>
                    <m:oMath xmlns:m="http://schemas.openxmlformats.org/officeDocument/2006/math">
                      <m:func>
                        <m:func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funcPr>
                        <m:fName>
                          <m:limLow>
                            <m:limLow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limLowPr>
                            <m:e>
                              <m:r>
                                <m:rPr>
                                  <m:sty m:val="p"/>
                                </m:rPr>
                                <a:rPr lang="en-US" altLang="ko-KR" sz="2000">
                                  <a:latin typeface="Cambria Math" panose="02040503050406030204" pitchFamily="18" charset="0"/>
                                  <a:ea typeface="휴먼엑스포" panose="02030504000101010101" pitchFamily="18" charset="-127"/>
                                  <a:cs typeface="Arial" panose="020B0604020202020204" pitchFamily="34" charset="0"/>
                                </a:rPr>
                                <m:t>min</m:t>
                              </m:r>
                            </m:e>
                            <m:lim>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lim>
                          </m:limLow>
                        </m:fName>
                        <m:e>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d>
                            <m:d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d>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e>
                      </m:func>
                    </m:oMath>
                  </m:oMathPara>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14:m>
                  <m:oMathPara xmlns:m="http://schemas.openxmlformats.org/officeDocument/2006/math">
                    <m:oMathParaPr>
                      <m:jc m:val="left"/>
                    </m:oMathParaPr>
                    <m:oMath xmlns:m="http://schemas.openxmlformats.org/officeDocument/2006/math">
                      <m:func>
                        <m:func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funcPr>
                        <m:fName>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ko-KR" altLang="en-US" sz="2000" i="1" smtClean="0">
                              <a:latin typeface="Cambria Math" panose="02040503050406030204" pitchFamily="18" charset="0"/>
                              <a:ea typeface="휴먼엑스포" panose="02030504000101010101" pitchFamily="18" charset="-127"/>
                              <a:cs typeface="Arial" panose="020B0604020202020204" pitchFamily="34" charset="0"/>
                            </a:rPr>
                            <m:t>참</m:t>
                          </m:r>
                          <m:r>
                            <a:rPr lang="ko-KR" altLang="en-US" sz="2000" i="1">
                              <a:latin typeface="Cambria Math" panose="02040503050406030204" pitchFamily="18" charset="0"/>
                              <a:ea typeface="휴먼엑스포" panose="02030504000101010101" pitchFamily="18" charset="-127"/>
                              <a:cs typeface="Arial" panose="020B0604020202020204" pitchFamily="34" charset="0"/>
                            </a:rPr>
                            <m:t>고</m:t>
                          </m:r>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limLow>
                            <m:limLow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limLowPr>
                            <m:e>
                              <m:r>
                                <m:rPr>
                                  <m:sty m:val="p"/>
                                </m:rPr>
                                <a:rPr lang="en-US" altLang="ko-KR" sz="2000">
                                  <a:latin typeface="Cambria Math" panose="02040503050406030204" pitchFamily="18" charset="0"/>
                                  <a:ea typeface="휴먼엑스포" panose="02030504000101010101" pitchFamily="18" charset="-127"/>
                                  <a:cs typeface="Arial" panose="020B0604020202020204" pitchFamily="34" charset="0"/>
                                </a:rPr>
                                <m:t>min</m:t>
                              </m:r>
                            </m:e>
                            <m:lim>
                              <m:r>
                                <a:rPr lang="en-US" altLang="ko-KR" sz="2000" i="1">
                                  <a:latin typeface="Cambria Math" panose="02040503050406030204" pitchFamily="18" charset="0"/>
                                  <a:ea typeface="휴먼엑스포" panose="02030504000101010101" pitchFamily="18" charset="-127"/>
                                  <a:cs typeface="Arial" panose="020B0604020202020204" pitchFamily="34" charset="0"/>
                                </a:rPr>
                                <m:t>𝑏</m:t>
                              </m:r>
                            </m:lim>
                          </m:limLow>
                        </m:fName>
                        <m:e>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𝑏𝑥</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𝑏</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p>
                          </m:sSup>
                        </m:e>
                      </m:func>
                    </m:oMath>
                  </m:oMathPara>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2000" dirty="0">
                    <a:latin typeface="Arial" panose="020B0604020202020204" pitchFamily="34" charset="0"/>
                    <a:ea typeface="휴먼엑스포" panose="02030504000101010101" pitchFamily="18" charset="-127"/>
                    <a:cs typeface="Arial" panose="020B0604020202020204" pitchFamily="34" charset="0"/>
                  </a:rPr>
                  <a:t>              F.O.C.   </a:t>
                </a:r>
                <a14:m>
                  <m:oMath xmlns:m="http://schemas.openxmlformats.org/officeDocument/2006/math">
                    <m:f>
                      <m:f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fPr>
                      <m:num>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num>
                      <m:den>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𝑏</m:t>
                        </m:r>
                      </m:den>
                    </m:f>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d>
                      <m:d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𝑏𝑥</m:t>
                        </m:r>
                      </m:e>
                    </m:d>
                    <m:d>
                      <m:d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d>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r>
                      <m:rPr>
                        <m:sty m:val="p"/>
                      </m:rPr>
                      <a:rPr lang="el-GR" altLang="ko-KR" sz="2000" i="1">
                        <a:latin typeface="Cambria Math" panose="02040503050406030204" pitchFamily="18" charset="0"/>
                        <a:ea typeface="휴먼엑스포" panose="02030504000101010101" pitchFamily="18" charset="-127"/>
                        <a:cs typeface="Arial" panose="020B0604020202020204" pitchFamily="34" charset="0"/>
                      </a:rPr>
                      <m:t>λ</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𝑏</m:t>
                    </m:r>
                  </m:oMath>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sz="2000" i="1">
                        <a:latin typeface="Cambria Math" panose="02040503050406030204" pitchFamily="18" charset="0"/>
                        <a:ea typeface="휴먼엑스포" panose="02030504000101010101" pitchFamily="18" charset="-127"/>
                        <a:cs typeface="Arial" panose="020B0604020202020204" pitchFamily="34" charset="0"/>
                      </a:rPr>
                      <m:t>                                     =  −2</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𝑥𝑦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𝑏</m:t>
                    </m:r>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𝑏</m:t>
                    </m:r>
                    <m:r>
                      <a:rPr lang="en-US" altLang="ko-KR" sz="2000" i="1">
                        <a:latin typeface="Cambria Math" panose="02040503050406030204" pitchFamily="18" charset="0"/>
                        <a:ea typeface="휴먼엑스포" panose="02030504000101010101" pitchFamily="18" charset="-127"/>
                        <a:cs typeface="Arial" panose="020B0604020202020204" pitchFamily="34" charset="0"/>
                      </a:rPr>
                      <m:t> =0</m:t>
                    </m:r>
                  </m:oMath>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2000" dirty="0">
                    <a:latin typeface="Arial" panose="020B0604020202020204" pitchFamily="34" charset="0"/>
                    <a:ea typeface="휴먼엑스포" panose="02030504000101010101" pitchFamily="18" charset="-127"/>
                    <a:cs typeface="Arial" panose="020B0604020202020204" pitchFamily="34" charset="0"/>
                  </a:rPr>
                  <a:t>                           </a:t>
                </a:r>
                <a:r>
                  <a:rPr lang="en-US" altLang="ko-KR" sz="2000" dirty="0">
                    <a:latin typeface="맑은 고딕" panose="020B0503020000020004" pitchFamily="50" charset="-127"/>
                    <a:ea typeface="맑은 고딕" panose="020B0503020000020004" pitchFamily="50" charset="-127"/>
                    <a:cs typeface="Arial" panose="020B0604020202020204" pitchFamily="34" charset="0"/>
                  </a:rPr>
                  <a:t>⇒ </a:t>
                </a:r>
                <a14:m>
                  <m:oMath xmlns:m="http://schemas.openxmlformats.org/officeDocument/2006/math">
                    <m:r>
                      <a:rPr lang="en-US" altLang="ko-KR" sz="2000" i="1">
                        <a:latin typeface="Cambria Math" panose="02040503050406030204" pitchFamily="18" charset="0"/>
                        <a:ea typeface="맑은 고딕" panose="020B0503020000020004" pitchFamily="50" charset="-127"/>
                        <a:cs typeface="Arial" panose="020B0604020202020204" pitchFamily="34" charset="0"/>
                      </a:rPr>
                      <m:t>𝑏</m:t>
                    </m:r>
                    <m:sSup>
                      <m:sSupPr>
                        <m:ctrlPr>
                          <a:rPr lang="en-US" altLang="ko-KR" sz="2000" i="1">
                            <a:latin typeface="Cambria Math" panose="02040503050406030204" pitchFamily="18" charset="0"/>
                            <a:ea typeface="맑은 고딕" panose="020B0503020000020004" pitchFamily="50" charset="-127"/>
                            <a:cs typeface="Arial" panose="020B0604020202020204" pitchFamily="34" charset="0"/>
                          </a:rPr>
                        </m:ctrlPr>
                      </m:sSupPr>
                      <m:e>
                        <m:r>
                          <a:rPr lang="en-US" altLang="ko-KR" sz="2000" i="1">
                            <a:latin typeface="Cambria Math" panose="02040503050406030204" pitchFamily="18" charset="0"/>
                            <a:ea typeface="맑은 고딕" panose="020B0503020000020004" pitchFamily="50" charset="-127"/>
                            <a:cs typeface="Arial" panose="020B0604020202020204" pitchFamily="34" charset="0"/>
                          </a:rPr>
                          <m:t>(</m:t>
                        </m:r>
                        <m:r>
                          <a:rPr lang="en-US" altLang="ko-KR" sz="2000" i="1">
                            <a:latin typeface="Cambria Math" panose="02040503050406030204" pitchFamily="18" charset="0"/>
                            <a:ea typeface="맑은 고딕" panose="020B0503020000020004" pitchFamily="50" charset="-127"/>
                            <a:cs typeface="Arial" panose="020B0604020202020204" pitchFamily="34" charset="0"/>
                          </a:rPr>
                          <m:t>𝑥</m:t>
                        </m:r>
                      </m:e>
                      <m:sup>
                        <m:r>
                          <a:rPr lang="en-US" altLang="ko-KR" sz="2000" i="1">
                            <a:latin typeface="Cambria Math" panose="02040503050406030204" pitchFamily="18" charset="0"/>
                            <a:ea typeface="맑은 고딕" panose="020B0503020000020004" pitchFamily="50" charset="-127"/>
                            <a:cs typeface="Arial" panose="020B0604020202020204" pitchFamily="34" charset="0"/>
                          </a:rPr>
                          <m:t>2</m:t>
                        </m:r>
                      </m:sup>
                    </m:sSup>
                    <m:r>
                      <a:rPr lang="en-US" altLang="ko-KR" sz="2000" i="1">
                        <a:latin typeface="Cambria Math" panose="02040503050406030204" pitchFamily="18" charset="0"/>
                        <a:ea typeface="맑은 고딕" panose="020B0503020000020004" pitchFamily="50" charset="-127"/>
                        <a:cs typeface="Arial" panose="020B0604020202020204" pitchFamily="34" charset="0"/>
                      </a:rPr>
                      <m:t>+</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𝑥𝑦</m:t>
                    </m:r>
                  </m:oMath>
                </a14:m>
                <a:endParaRPr lang="en-US" altLang="ko-KR" sz="2000" i="1" dirty="0">
                  <a:latin typeface="Cambria Math" panose="02040503050406030204" pitchFamily="18"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2000" dirty="0">
                    <a:latin typeface="맑은 고딕" panose="020B0503020000020004" pitchFamily="50" charset="-127"/>
                    <a:cs typeface="Arial" panose="020B0604020202020204" pitchFamily="34" charset="0"/>
                  </a:rPr>
                  <a:t>                     ⇒ </a:t>
                </a:r>
                <a14:m>
                  <m:oMath xmlns:m="http://schemas.openxmlformats.org/officeDocument/2006/math">
                    <m:acc>
                      <m:accPr>
                        <m:chr m:val="̂"/>
                        <m:ctrlPr>
                          <a:rPr lang="en-US" altLang="ko-KR" sz="2000" i="1" dirty="0">
                            <a:latin typeface="Cambria Math" panose="02040503050406030204" pitchFamily="18" charset="0"/>
                            <a:ea typeface="Cambria Math" panose="02040503050406030204" pitchFamily="18" charset="0"/>
                            <a:cs typeface="Arial" panose="020B0604020202020204" pitchFamily="34" charset="0"/>
                          </a:rPr>
                        </m:ctrlPr>
                      </m:accPr>
                      <m:e>
                        <m:r>
                          <a:rPr lang="en-US" altLang="ko-KR" sz="2000" i="1" dirty="0">
                            <a:latin typeface="Cambria Math" panose="02040503050406030204" pitchFamily="18" charset="0"/>
                            <a:ea typeface="Cambria Math" panose="02040503050406030204" pitchFamily="18" charset="0"/>
                            <a:cs typeface="Arial" panose="020B0604020202020204" pitchFamily="34" charset="0"/>
                          </a:rPr>
                          <m:t>𝑏</m:t>
                        </m:r>
                      </m:e>
                    </m:acc>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m:t>
                    </m:r>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f>
                      <m:fPr>
                        <m:ctrlPr>
                          <a:rPr lang="en-US" altLang="ko-KR" sz="2000" i="1" dirty="0">
                            <a:latin typeface="Cambria Math" panose="02040503050406030204" pitchFamily="18" charset="0"/>
                            <a:ea typeface="휴먼엑스포" panose="02030504000101010101" pitchFamily="18" charset="-127"/>
                            <a:cs typeface="Arial" panose="020B0604020202020204" pitchFamily="34" charset="0"/>
                          </a:rPr>
                        </m:ctrlPr>
                      </m:fPr>
                      <m:num>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𝑥𝑦</m:t>
                        </m:r>
                      </m:num>
                      <m:den>
                        <m:sSup>
                          <m:sSupPr>
                            <m:ctrlPr>
                              <a:rPr lang="en-US" altLang="ko-KR" sz="2000" i="1" dirty="0">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𝑥</m:t>
                            </m:r>
                          </m:e>
                          <m:sup>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2</m:t>
                            </m:r>
                          </m:sup>
                        </m:sSup>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den>
                    </m:f>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 </a:t>
                </a:r>
              </a:p>
            </p:txBody>
          </p:sp>
        </mc:Choice>
        <mc:Fallback xmlns="">
          <p:sp>
            <p:nvSpPr>
              <p:cNvPr id="24" name="TextBox 23">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177219" y="1451631"/>
                <a:ext cx="8269446" cy="4041363"/>
              </a:xfrm>
              <a:prstGeom prst="rect">
                <a:avLst/>
              </a:prstGeom>
              <a:blipFill>
                <a:blip r:embed="rId2"/>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9830ED0-2BD5-8730-A0AD-8F75FDCF8478}"/>
                  </a:ext>
                </a:extLst>
              </p:cNvPr>
              <p:cNvSpPr txBox="1"/>
              <p:nvPr/>
            </p:nvSpPr>
            <p:spPr>
              <a:xfrm>
                <a:off x="2236348" y="5492994"/>
                <a:ext cx="8269446" cy="448521"/>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Sup>
                        <m:sSubSupPr>
                          <m:ctrlPr>
                            <a:rPr lang="en-US" altLang="ko-KR" sz="2000" i="1" smtClean="0">
                              <a:latin typeface="Cambria Math" panose="02040503050406030204" pitchFamily="18" charset="0"/>
                              <a:ea typeface="휴먼엑스포" panose="02030504000101010101" pitchFamily="18" charset="-127"/>
                              <a:cs typeface="Arial" panose="020B0604020202020204" pitchFamily="34" charset="0"/>
                            </a:rPr>
                          </m:ctrlPr>
                        </m:sSubSupPr>
                        <m:e>
                          <m:acc>
                            <m:accPr>
                              <m:chr m:val="̂"/>
                              <m:ctrlPr>
                                <a:rPr lang="en-US" altLang="ko-KR" sz="2000" i="1" smtClean="0">
                                  <a:latin typeface="Cambria Math" panose="02040503050406030204" pitchFamily="18" charset="0"/>
                                  <a:ea typeface="휴먼엑스포" panose="02030504000101010101" pitchFamily="18" charset="-127"/>
                                  <a:cs typeface="Arial" panose="020B0604020202020204" pitchFamily="34" charset="0"/>
                                </a:rPr>
                              </m:ctrlPr>
                            </m:accPr>
                            <m:e>
                              <m:r>
                                <a:rPr lang="ko-KR" altLang="en-US" sz="2000" i="1" smtClean="0">
                                  <a:latin typeface="Cambria Math" panose="02040503050406030204" pitchFamily="18" charset="0"/>
                                  <a:ea typeface="휴먼엑스포" panose="02030504000101010101" pitchFamily="18" charset="-127"/>
                                  <a:cs typeface="Arial" panose="020B0604020202020204" pitchFamily="34" charset="0"/>
                                </a:rPr>
                                <m:t>𝛽</m:t>
                              </m:r>
                            </m:e>
                          </m:acc>
                        </m:e>
                        <m:sub>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sub>
                        <m:sup/>
                      </m:sSubSup>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r>
                        <a:rPr lang="ko-KR" altLang="en-US" sz="2000" i="1">
                          <a:latin typeface="Cambria Math" panose="02040503050406030204" pitchFamily="18" charset="0"/>
                          <a:ea typeface="휴먼엑스포" panose="02030504000101010101" pitchFamily="18" charset="-127"/>
                          <a:cs typeface="Arial" panose="020B0604020202020204" pitchFamily="34" charset="0"/>
                        </a:rPr>
                        <m:t>∙</m:t>
                      </m:r>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𝐼</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𝑘</m:t>
                              </m:r>
                            </m:sub>
                          </m:sSub>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−1</m:t>
                          </m:r>
                        </m:sup>
                      </m:sSup>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oMath>
                  </m:oMathPara>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25" name="TextBox 2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236348" y="5492994"/>
                <a:ext cx="8269446" cy="448521"/>
              </a:xfrm>
              <a:prstGeom prst="rect">
                <a:avLst/>
              </a:prstGeom>
              <a:blipFill>
                <a:blip r:embed="rId3"/>
                <a:stretch>
                  <a:fillRect l="-369" b="-13514"/>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제목 1">
                <a:extLst>
                  <a:ext uri="{FF2B5EF4-FFF2-40B4-BE49-F238E27FC236}">
                    <a16:creationId xmlns:a16="http://schemas.microsoft.com/office/drawing/2014/main" id="{40BFE30D-9DD8-8335-F436-4D66CE9AD7DA}"/>
                  </a:ext>
                </a:extLst>
              </p:cNvPr>
              <p:cNvSpPr txBox="1">
                <a:spLocks/>
              </p:cNvSpPr>
              <p:nvPr/>
            </p:nvSpPr>
            <p:spPr>
              <a:xfrm>
                <a:off x="1192689" y="645603"/>
                <a:ext cx="8807521"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14:m>
                  <m:oMath xmlns:m="http://schemas.openxmlformats.org/officeDocument/2006/math">
                    <m:sSub>
                      <m:sSubPr>
                        <m:ctrlPr>
                          <a:rPr lang="en-US" altLang="ko-KR" sz="3000" i="1" smtClean="0">
                            <a:solidFill>
                              <a:srgbClr val="002060"/>
                            </a:solidFill>
                            <a:latin typeface="Cambria Math" panose="02040503050406030204" pitchFamily="18" charset="0"/>
                            <a:cs typeface="Arial" panose="020B0604020202020204" pitchFamily="34" charset="0"/>
                          </a:rPr>
                        </m:ctrlPr>
                      </m:sSubPr>
                      <m:e>
                        <m:r>
                          <a:rPr lang="en-US" altLang="ko-KR" sz="3000" i="1">
                            <a:solidFill>
                              <a:srgbClr val="002060"/>
                            </a:solidFill>
                            <a:latin typeface="Cambria Math" panose="02040503050406030204" pitchFamily="18" charset="0"/>
                            <a:cs typeface="Arial" panose="020B0604020202020204" pitchFamily="34" charset="0"/>
                          </a:rPr>
                          <m:t>𝐿</m:t>
                        </m:r>
                      </m:e>
                      <m:sub>
                        <m:r>
                          <a:rPr lang="en-US" altLang="ko-KR" sz="3000" i="1">
                            <a:solidFill>
                              <a:srgbClr val="002060"/>
                            </a:solidFill>
                            <a:latin typeface="Cambria Math" panose="02040503050406030204" pitchFamily="18" charset="0"/>
                            <a:cs typeface="Arial" panose="020B0604020202020204" pitchFamily="34" charset="0"/>
                          </a:rPr>
                          <m:t>2</m:t>
                        </m:r>
                      </m:sub>
                    </m:sSub>
                  </m:oMath>
                </a14:m>
                <a:r>
                  <a:rPr lang="en-US" altLang="ko-KR" sz="3000" dirty="0">
                    <a:solidFill>
                      <a:srgbClr val="002060"/>
                    </a:solidFill>
                    <a:latin typeface="Arial Black" panose="020B0A04020102020204" pitchFamily="34" charset="0"/>
                    <a:ea typeface="휴먼엑스포" panose="02030504000101010101" pitchFamily="18" charset="-127"/>
                    <a:cs typeface="Arial" panose="020B0604020202020204" pitchFamily="34" charset="0"/>
                  </a:rPr>
                  <a:t> Penalty leads to Ridge Regression</a:t>
                </a:r>
                <a:endParaRPr lang="en-US" altLang="ko-KR" sz="3000" dirty="0">
                  <a:solidFill>
                    <a:srgbClr val="002060"/>
                  </a:solidFill>
                  <a:latin typeface="Arial Black" panose="020B0A04020102020204" pitchFamily="34" charset="0"/>
                  <a:cs typeface="Arial" panose="020B0604020202020204" pitchFamily="34" charset="0"/>
                </a:endParaRPr>
              </a:p>
            </p:txBody>
          </p:sp>
        </mc:Choice>
        <mc:Fallback xmlns="">
          <p:sp>
            <p:nvSpPr>
              <p:cNvPr id="8" name="제목 1">
                <a:extLst>
                  <a:ext uri="{FF2B5EF4-FFF2-40B4-BE49-F238E27FC236}">
                    <a16:creationId xmlns:a16="http://schemas.microsoft.com/office/drawing/2014/main" id="{D00BC6B8-542D-4A15-9855-9E8BB6D88D09}"/>
                  </a:ext>
                </a:extLst>
              </p:cNvPr>
              <p:cNvSpPr txBox="1">
                <a:spLocks noRot="1" noChangeAspect="1" noMove="1" noResize="1" noEditPoints="1" noAdjustHandles="1" noChangeArrowheads="1" noChangeShapeType="1" noTextEdit="1"/>
              </p:cNvSpPr>
              <p:nvPr/>
            </p:nvSpPr>
            <p:spPr>
              <a:xfrm>
                <a:off x="1192689" y="645603"/>
                <a:ext cx="8807521" cy="548333"/>
              </a:xfrm>
              <a:prstGeom prst="rect">
                <a:avLst/>
              </a:prstGeom>
              <a:blipFill>
                <a:blip r:embed="rId4"/>
                <a:stretch>
                  <a:fillRect t="-17778" b="-311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084401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4083D-9F70-668B-C906-6B22C138EF76}"/>
            </a:ext>
          </a:extLst>
        </p:cNvPr>
        <p:cNvGrpSpPr/>
        <p:nvPr/>
      </p:nvGrpSpPr>
      <p:grpSpPr>
        <a:xfrm>
          <a:off x="0" y="0"/>
          <a:ext cx="0" cy="0"/>
          <a:chOff x="0" y="0"/>
          <a:chExt cx="0" cy="0"/>
        </a:xfrm>
      </p:grpSpPr>
      <p:sp>
        <p:nvSpPr>
          <p:cNvPr id="67" name="직사각형 66">
            <a:extLst>
              <a:ext uri="{FF2B5EF4-FFF2-40B4-BE49-F238E27FC236}">
                <a16:creationId xmlns:a16="http://schemas.microsoft.com/office/drawing/2014/main" id="{CE096A31-87F7-D71D-A70D-60E41C9BADE2}"/>
              </a:ext>
            </a:extLst>
          </p:cNvPr>
          <p:cNvSpPr/>
          <p:nvPr/>
        </p:nvSpPr>
        <p:spPr>
          <a:xfrm>
            <a:off x="7804941" y="1561869"/>
            <a:ext cx="3498436" cy="20551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9503EC0E-C381-6B56-82D7-83FB0D88746F}"/>
              </a:ext>
            </a:extLst>
          </p:cNvPr>
          <p:cNvSpPr>
            <a:spLocks noGrp="1"/>
          </p:cNvSpPr>
          <p:nvPr>
            <p:ph type="sldNum" sz="quarter" idx="12"/>
          </p:nvPr>
        </p:nvSpPr>
        <p:spPr/>
        <p:txBody>
          <a:bodyPr/>
          <a:lstStyle/>
          <a:p>
            <a:fld id="{697A4166-CA4D-41F8-83C5-A101D686F506}" type="slidenum">
              <a:rPr lang="ko-KR" altLang="en-US" smtClean="0"/>
              <a:t>565</a:t>
            </a:fld>
            <a:endParaRPr lang="ko-KR" alt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8DD59A-E3E2-464C-B977-835510A0B2EA}"/>
                  </a:ext>
                </a:extLst>
              </p:cNvPr>
              <p:cNvSpPr txBox="1"/>
              <p:nvPr/>
            </p:nvSpPr>
            <p:spPr>
              <a:xfrm>
                <a:off x="2028529" y="812914"/>
                <a:ext cx="8269446" cy="1420261"/>
              </a:xfrm>
              <a:prstGeom prst="rect">
                <a:avLst/>
              </a:prstGeom>
              <a:noFill/>
              <a:ln>
                <a:noFill/>
                <a:prstDash val="sysDot"/>
              </a:ln>
            </p:spPr>
            <p:txBody>
              <a:bodyPr wrap="square">
                <a:spAutoFit/>
              </a:bodyPr>
              <a:lstStyle/>
              <a:p>
                <a:pPr eaLnBrk="0" fontAlgn="base" hangingPunct="0">
                  <a:lnSpc>
                    <a:spcPct val="200000"/>
                  </a:lnSpc>
                  <a:spcBef>
                    <a:spcPct val="0"/>
                  </a:spcBef>
                  <a:spcAft>
                    <a:spcPct val="0"/>
                  </a:spcAft>
                </a:pPr>
                <a14:m>
                  <m:oMathPara xmlns:m="http://schemas.openxmlformats.org/officeDocument/2006/math">
                    <m:oMathParaPr>
                      <m:jc m:val="left"/>
                    </m:oMathParaPr>
                    <m:oMath xmlns:m="http://schemas.openxmlformats.org/officeDocument/2006/math">
                      <m:sSubSup>
                        <m:sSub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SupPr>
                        <m:e>
                          <m:acc>
                            <m:accPr>
                              <m:chr m:val="̂"/>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acc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acc>
                        </m:e>
                        <m:sub>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sub>
                        <m:sup/>
                      </m:sSubSup>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r>
                        <a:rPr lang="ko-KR" altLang="en-US" sz="2000" i="1">
                          <a:latin typeface="Cambria Math" panose="02040503050406030204" pitchFamily="18" charset="0"/>
                          <a:ea typeface="휴먼엑스포" panose="02030504000101010101" pitchFamily="18" charset="-127"/>
                          <a:cs typeface="Arial" panose="020B0604020202020204" pitchFamily="34" charset="0"/>
                        </a:rPr>
                        <m:t>∙</m:t>
                      </m:r>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𝐼</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𝑘</m:t>
                              </m:r>
                            </m:sub>
                          </m:sSub>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−1</m:t>
                          </m:r>
                        </m:sup>
                      </m:sSup>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oMath>
                  </m:oMathPara>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200000"/>
                  </a:lnSpc>
                  <a:spcBef>
                    <a:spcPct val="0"/>
                  </a:spcBef>
                  <a:spcAft>
                    <a:spcPct val="0"/>
                  </a:spcAft>
                </a:pPr>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𝐼</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𝑘</m:t>
                            </m:r>
                          </m:sub>
                        </m:sSub>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−1</m:t>
                        </m:r>
                      </m:sup>
                    </m:sSup>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−1</m:t>
                        </m:r>
                      </m:sup>
                    </m:sSup>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m:t>
                    </m:r>
                    <m:sSup>
                      <m:sSupPr>
                        <m:ctrlPr>
                          <a:rPr lang="en-US" altLang="ko-KR" sz="2000" i="1" dirty="0">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𝑋</m:t>
                    </m:r>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a:t>
                </a:r>
                <a14:m>
                  <m:oMath xmlns:m="http://schemas.openxmlformats.org/officeDocument/2006/math">
                    <m:r>
                      <a:rPr lang="ko-KR" altLang="en-US" sz="2000" i="1" dirty="0">
                        <a:latin typeface="Cambria Math" panose="02040503050406030204" pitchFamily="18" charset="0"/>
                        <a:ea typeface="휴먼엑스포" panose="02030504000101010101" pitchFamily="18" charset="-127"/>
                        <a:cs typeface="Arial" panose="020B0604020202020204" pitchFamily="34" charset="0"/>
                      </a:rPr>
                      <m:t>𝜆</m:t>
                    </m:r>
                    <m:sSub>
                      <m:sSubPr>
                        <m:ctrlPr>
                          <a:rPr lang="en-US" altLang="ko-KR" sz="2000" i="1" dirty="0">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𝐼</m:t>
                        </m:r>
                      </m:e>
                      <m:sub>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𝑘</m:t>
                        </m:r>
                      </m:sub>
                    </m:sSub>
                    <m:sSup>
                      <m:sSupPr>
                        <m:ctrlPr>
                          <a:rPr lang="en-US" altLang="ko-KR" sz="2000" i="1" dirty="0">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−1</m:t>
                        </m:r>
                      </m:sup>
                    </m:sSup>
                    <m:r>
                      <a:rPr lang="ko-KR" altLang="en-US" sz="2000" i="1" dirty="0">
                        <a:latin typeface="Cambria Math" panose="02040503050406030204" pitchFamily="18" charset="0"/>
                        <a:ea typeface="휴먼엑스포" panose="02030504000101010101" pitchFamily="18" charset="-127"/>
                        <a:cs typeface="Arial" panose="020B0604020202020204" pitchFamily="34" charset="0"/>
                      </a:rPr>
                      <m:t>𝜆</m:t>
                    </m:r>
                    <m:sSub>
                      <m:sSubPr>
                        <m:ctrlPr>
                          <a:rPr lang="en-US" altLang="ko-KR" sz="2000" i="1" dirty="0">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𝐼</m:t>
                        </m:r>
                      </m:e>
                      <m:sub>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𝑘</m:t>
                        </m:r>
                      </m:sub>
                    </m:sSub>
                    <m:r>
                      <a:rPr lang="en-US" altLang="ko-KR" sz="2000" i="1" dirty="0">
                        <a:latin typeface="Cambria Math" panose="02040503050406030204" pitchFamily="18" charset="0"/>
                        <a:ea typeface="Cambria Math" panose="02040503050406030204" pitchFamily="18" charset="0"/>
                        <a:cs typeface="Arial" panose="020B0604020202020204" pitchFamily="34" charset="0"/>
                      </a:rPr>
                      <m:t>∙0</m:t>
                    </m:r>
                  </m:oMath>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25" name="TextBox 2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885529" y="812913"/>
                <a:ext cx="8269446" cy="1324786"/>
              </a:xfrm>
              <a:prstGeom prst="rect">
                <a:avLst/>
              </a:prstGeom>
              <a:blipFill>
                <a:blip r:embed="rId2"/>
                <a:stretch>
                  <a:fillRect b="-7339"/>
                </a:stretch>
              </a:blipFill>
              <a:ln>
                <a:noFill/>
                <a:prstDash val="sysDot"/>
              </a:ln>
            </p:spPr>
            <p:txBody>
              <a:bodyPr/>
              <a:lstStyle/>
              <a:p>
                <a:r>
                  <a:rPr lang="ko-KR" altLang="en-US">
                    <a:noFill/>
                  </a:rPr>
                  <a:t> </a:t>
                </a:r>
              </a:p>
            </p:txBody>
          </p:sp>
        </mc:Fallback>
      </mc:AlternateContent>
      <p:cxnSp>
        <p:nvCxnSpPr>
          <p:cNvPr id="4" name="직선 연결선 3">
            <a:extLst>
              <a:ext uri="{FF2B5EF4-FFF2-40B4-BE49-F238E27FC236}">
                <a16:creationId xmlns:a16="http://schemas.microsoft.com/office/drawing/2014/main" id="{113943F8-ECAF-13EF-6C26-A2AF44998895}"/>
              </a:ext>
            </a:extLst>
          </p:cNvPr>
          <p:cNvCxnSpPr/>
          <p:nvPr/>
        </p:nvCxnSpPr>
        <p:spPr>
          <a:xfrm>
            <a:off x="4451465" y="2231956"/>
            <a:ext cx="1296786"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직사각형 10">
            <a:extLst>
              <a:ext uri="{FF2B5EF4-FFF2-40B4-BE49-F238E27FC236}">
                <a16:creationId xmlns:a16="http://schemas.microsoft.com/office/drawing/2014/main" id="{D6D039A2-3C81-122D-8696-B9ED92FDC6D7}"/>
              </a:ext>
            </a:extLst>
          </p:cNvPr>
          <p:cNvSpPr/>
          <p:nvPr/>
        </p:nvSpPr>
        <p:spPr>
          <a:xfrm rot="5400000">
            <a:off x="4971012" y="2130070"/>
            <a:ext cx="257692" cy="369332"/>
          </a:xfrm>
          <a:prstGeom prst="rect">
            <a:avLst/>
          </a:prstGeom>
        </p:spPr>
        <p:txBody>
          <a:bodyPr wrap="square">
            <a:spAutoFit/>
          </a:bodyPr>
          <a:lstStyle/>
          <a:p>
            <a:r>
              <a:rPr lang="en-US" altLang="ko-KR" dirty="0">
                <a:solidFill>
                  <a:srgbClr val="FF0000"/>
                </a:solidFill>
                <a:latin typeface="굴림체" panose="020B0609000101010101" pitchFamily="49" charset="-127"/>
                <a:ea typeface="굴림체" panose="020B0609000101010101" pitchFamily="49" charset="-127"/>
                <a:cs typeface="Arial" panose="020B0604020202020204" pitchFamily="34" charset="0"/>
              </a:rPr>
              <a:t>=</a:t>
            </a:r>
            <a:endParaRPr lang="ko-KR" altLang="en-US" dirty="0">
              <a:solidFill>
                <a:srgbClr val="FF0000"/>
              </a:solidFill>
            </a:endParaRPr>
          </a:p>
        </p:txBody>
      </p:sp>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E3340486-C857-0499-5753-543C89A18F57}"/>
                  </a:ext>
                </a:extLst>
              </p:cNvPr>
              <p:cNvSpPr/>
              <p:nvPr/>
            </p:nvSpPr>
            <p:spPr>
              <a:xfrm>
                <a:off x="4962116" y="2368765"/>
                <a:ext cx="347348" cy="282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i="1">
                              <a:solidFill>
                                <a:srgbClr val="FF0000"/>
                              </a:solidFill>
                              <a:latin typeface="Cambria Math" panose="02040503050406030204" pitchFamily="18" charset="0"/>
                            </a:rPr>
                          </m:ctrlPr>
                        </m:sSubPr>
                        <m:e>
                          <m:r>
                            <a:rPr lang="en-US" altLang="ko-KR" i="1">
                              <a:solidFill>
                                <a:srgbClr val="FF0000"/>
                              </a:solidFill>
                              <a:latin typeface="Cambria Math" panose="02040503050406030204" pitchFamily="18" charset="0"/>
                            </a:rPr>
                            <m:t>𝐼</m:t>
                          </m:r>
                        </m:e>
                        <m:sub>
                          <m:r>
                            <a:rPr lang="en-US" altLang="ko-KR" i="1">
                              <a:solidFill>
                                <a:srgbClr val="FF0000"/>
                              </a:solidFill>
                              <a:latin typeface="Cambria Math" panose="02040503050406030204" pitchFamily="18" charset="0"/>
                            </a:rPr>
                            <m:t>𝑘</m:t>
                          </m:r>
                        </m:sub>
                      </m:sSub>
                    </m:oMath>
                  </m:oMathPara>
                </a14:m>
                <a:endParaRPr lang="ko-KR" altLang="en-US" dirty="0">
                  <a:solidFill>
                    <a:srgbClr val="FF0000"/>
                  </a:solidFill>
                </a:endParaRPr>
              </a:p>
            </p:txBody>
          </p:sp>
        </mc:Choice>
        <mc:Fallback xmlns="">
          <p:sp>
            <p:nvSpPr>
              <p:cNvPr id="5" name="직사각형 4"/>
              <p:cNvSpPr>
                <a:spLocks noRot="1" noChangeAspect="1" noMove="1" noResize="1" noEditPoints="1" noAdjustHandles="1" noChangeArrowheads="1" noChangeShapeType="1" noTextEdit="1"/>
              </p:cNvSpPr>
              <p:nvPr/>
            </p:nvSpPr>
            <p:spPr>
              <a:xfrm>
                <a:off x="3819116" y="2368764"/>
                <a:ext cx="347348" cy="282633"/>
              </a:xfrm>
              <a:prstGeom prst="rect">
                <a:avLst/>
              </a:prstGeom>
              <a:blipFill>
                <a:blip r:embed="rId3"/>
                <a:stretch>
                  <a:fillRect l="-7018" b="-15217"/>
                </a:stretch>
              </a:blipFill>
              <a:ln>
                <a:noFill/>
              </a:ln>
            </p:spPr>
            <p:txBody>
              <a:bodyPr/>
              <a:lstStyle/>
              <a:p>
                <a:r>
                  <a:rPr lang="ko-KR" altLang="en-US">
                    <a:noFill/>
                  </a:rPr>
                  <a:t> </a:t>
                </a:r>
              </a:p>
            </p:txBody>
          </p:sp>
        </mc:Fallback>
      </mc:AlternateContent>
      <p:sp>
        <p:nvSpPr>
          <p:cNvPr id="7" name="모서리가 둥근 직사각형 6">
            <a:extLst>
              <a:ext uri="{FF2B5EF4-FFF2-40B4-BE49-F238E27FC236}">
                <a16:creationId xmlns:a16="http://schemas.microsoft.com/office/drawing/2014/main" id="{88D79EDA-4306-DC0A-CF08-98DA72753FE6}"/>
              </a:ext>
            </a:extLst>
          </p:cNvPr>
          <p:cNvSpPr/>
          <p:nvPr/>
        </p:nvSpPr>
        <p:spPr>
          <a:xfrm>
            <a:off x="4915192" y="1745660"/>
            <a:ext cx="1306884" cy="357451"/>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4" name="직사각형 13">
                <a:extLst>
                  <a:ext uri="{FF2B5EF4-FFF2-40B4-BE49-F238E27FC236}">
                    <a16:creationId xmlns:a16="http://schemas.microsoft.com/office/drawing/2014/main" id="{705241C1-2DC9-7681-E7BD-1C1A4DEE4198}"/>
                  </a:ext>
                </a:extLst>
              </p:cNvPr>
              <p:cNvSpPr/>
              <p:nvPr/>
            </p:nvSpPr>
            <p:spPr>
              <a:xfrm>
                <a:off x="5992179" y="1333990"/>
                <a:ext cx="347348" cy="282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ko-KR" altLang="en-US" i="1">
                              <a:solidFill>
                                <a:schemeClr val="tx1"/>
                              </a:solidFill>
                              <a:latin typeface="Cambria Math" panose="02040503050406030204" pitchFamily="18" charset="0"/>
                            </a:rPr>
                          </m:ctrlPr>
                        </m:accPr>
                        <m:e>
                          <m:r>
                            <a:rPr lang="ko-KR" altLang="en-US" i="1">
                              <a:solidFill>
                                <a:schemeClr val="tx1"/>
                              </a:solidFill>
                              <a:latin typeface="Cambria Math" panose="02040503050406030204" pitchFamily="18" charset="0"/>
                            </a:rPr>
                            <m:t>𝛽</m:t>
                          </m:r>
                        </m:e>
                      </m:acc>
                    </m:oMath>
                  </m:oMathPara>
                </a14:m>
                <a:endParaRPr lang="ko-KR" altLang="en-US" dirty="0">
                  <a:solidFill>
                    <a:schemeClr val="tx1"/>
                  </a:solidFill>
                </a:endParaRPr>
              </a:p>
            </p:txBody>
          </p:sp>
        </mc:Choice>
        <mc:Fallback xmlns="">
          <p:sp>
            <p:nvSpPr>
              <p:cNvPr id="14" name="직사각형 13"/>
              <p:cNvSpPr>
                <a:spLocks noRot="1" noChangeAspect="1" noMove="1" noResize="1" noEditPoints="1" noAdjustHandles="1" noChangeArrowheads="1" noChangeShapeType="1" noTextEdit="1"/>
              </p:cNvSpPr>
              <p:nvPr/>
            </p:nvSpPr>
            <p:spPr>
              <a:xfrm>
                <a:off x="4849179" y="1333989"/>
                <a:ext cx="347348" cy="282633"/>
              </a:xfrm>
              <a:prstGeom prst="rect">
                <a:avLst/>
              </a:prstGeom>
              <a:blipFill>
                <a:blip r:embed="rId4"/>
                <a:stretch>
                  <a:fillRect l="-8772" t="-28261" r="-10526" b="-36957"/>
                </a:stretch>
              </a:blipFill>
              <a:ln>
                <a:noFill/>
              </a:ln>
            </p:spPr>
            <p:txBody>
              <a:bodyPr/>
              <a:lstStyle/>
              <a:p>
                <a:r>
                  <a:rPr lang="ko-KR" altLang="en-US">
                    <a:noFill/>
                  </a:rPr>
                  <a:t> </a:t>
                </a:r>
              </a:p>
            </p:txBody>
          </p:sp>
        </mc:Fallback>
      </mc:AlternateContent>
      <p:cxnSp>
        <p:nvCxnSpPr>
          <p:cNvPr id="9" name="구부러진 연결선 8">
            <a:extLst>
              <a:ext uri="{FF2B5EF4-FFF2-40B4-BE49-F238E27FC236}">
                <a16:creationId xmlns:a16="http://schemas.microsoft.com/office/drawing/2014/main" id="{01490571-4F6F-B085-F0FF-21C88222ADEF}"/>
              </a:ext>
            </a:extLst>
          </p:cNvPr>
          <p:cNvCxnSpPr>
            <a:endCxn id="14" idx="1"/>
          </p:cNvCxnSpPr>
          <p:nvPr/>
        </p:nvCxnSpPr>
        <p:spPr>
          <a:xfrm flipV="1">
            <a:off x="5568635" y="1475307"/>
            <a:ext cx="423545" cy="27035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2AF8D4E3-B22F-87FA-AF53-A493E52B80BB}"/>
              </a:ext>
            </a:extLst>
          </p:cNvPr>
          <p:cNvCxnSpPr/>
          <p:nvPr/>
        </p:nvCxnSpPr>
        <p:spPr>
          <a:xfrm>
            <a:off x="2855423" y="2137699"/>
            <a:ext cx="196180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7D6EE74-59B5-ED3A-8519-B19C2E1CC55D}"/>
              </a:ext>
            </a:extLst>
          </p:cNvPr>
          <p:cNvCxnSpPr/>
          <p:nvPr/>
        </p:nvCxnSpPr>
        <p:spPr>
          <a:xfrm>
            <a:off x="6521335" y="2173803"/>
            <a:ext cx="1645920" cy="0"/>
          </a:xfrm>
          <a:prstGeom prst="line">
            <a:avLst/>
          </a:prstGeom>
          <a:ln w="12700">
            <a:solidFill>
              <a:srgbClr val="7030A0"/>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A235B6D-6911-0B86-A9DC-B38EB639B4D7}"/>
                  </a:ext>
                </a:extLst>
              </p:cNvPr>
              <p:cNvSpPr txBox="1"/>
              <p:nvPr/>
            </p:nvSpPr>
            <p:spPr>
              <a:xfrm>
                <a:off x="3108584" y="2800092"/>
                <a:ext cx="4027892" cy="812530"/>
              </a:xfrm>
              <a:prstGeom prst="rect">
                <a:avLst/>
              </a:prstGeom>
              <a:noFill/>
              <a:ln>
                <a:noFill/>
                <a:prstDash val="sysDot"/>
              </a:ln>
            </p:spPr>
            <p:txBody>
              <a:bodyPr wrap="square">
                <a:spAutoFit/>
              </a:bodyPr>
              <a:lstStyle/>
              <a:p>
                <a:pPr algn="ctr" eaLnBrk="0" fontAlgn="base" hangingPunct="0">
                  <a:lnSpc>
                    <a:spcPct val="150000"/>
                  </a:lnSpc>
                  <a:spcBef>
                    <a:spcPct val="0"/>
                  </a:spcBef>
                  <a:spcAft>
                    <a:spcPct val="0"/>
                  </a:spcAft>
                </a:pPr>
                <a14:m>
                  <m:oMath xmlns:m="http://schemas.openxmlformats.org/officeDocument/2006/math">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f>
                      <m:f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fPr>
                      <m:num>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num>
                      <m:den>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den>
                    </m:f>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  = 1   </a:t>
                </a:r>
                <a14:m>
                  <m:oMath xmlns:m="http://schemas.openxmlformats.org/officeDocument/2006/math">
                    <m:r>
                      <a:rPr lang="en-US" altLang="ko-KR" sz="2000" i="1">
                        <a:latin typeface="Cambria Math" panose="02040503050406030204" pitchFamily="18" charset="0"/>
                        <a:ea typeface="Cambria Math" panose="02040503050406030204" pitchFamily="18" charset="0"/>
                        <a:cs typeface="Arial" panose="020B0604020202020204" pitchFamily="34" charset="0"/>
                      </a:rPr>
                      <m:t>⟺ 1− </m:t>
                    </m:r>
                    <m:f>
                      <m:f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fPr>
                      <m:num>
                        <m:sSup>
                          <m:sSup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000" i="1">
                                <a:latin typeface="Cambria Math" panose="02040503050406030204" pitchFamily="18" charset="0"/>
                                <a:ea typeface="Cambria Math" panose="02040503050406030204" pitchFamily="18" charset="0"/>
                                <a:cs typeface="Arial" panose="020B0604020202020204" pitchFamily="34" charset="0"/>
                              </a:rPr>
                              <m:t>𝑥</m:t>
                            </m:r>
                          </m:e>
                          <m:sup>
                            <m:r>
                              <a:rPr lang="en-US" altLang="ko-KR" sz="2000" i="1">
                                <a:latin typeface="Cambria Math" panose="02040503050406030204" pitchFamily="18" charset="0"/>
                                <a:ea typeface="Cambria Math" panose="02040503050406030204" pitchFamily="18" charset="0"/>
                                <a:cs typeface="Arial" panose="020B0604020202020204" pitchFamily="34" charset="0"/>
                              </a:rPr>
                              <m:t>2</m:t>
                            </m:r>
                          </m:sup>
                        </m:sSup>
                      </m:num>
                      <m:den>
                        <m:sSup>
                          <m:sSup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000" i="1">
                                <a:latin typeface="Cambria Math" panose="02040503050406030204" pitchFamily="18" charset="0"/>
                                <a:ea typeface="Cambria Math" panose="02040503050406030204" pitchFamily="18" charset="0"/>
                                <a:cs typeface="Arial" panose="020B0604020202020204" pitchFamily="34" charset="0"/>
                              </a:rPr>
                              <m:t>𝑥</m:t>
                            </m:r>
                          </m:e>
                          <m:sup>
                            <m:r>
                              <a:rPr lang="en-US" altLang="ko-KR" sz="2000" i="1">
                                <a:latin typeface="Cambria Math" panose="02040503050406030204" pitchFamily="18" charset="0"/>
                                <a:ea typeface="Cambria Math" panose="02040503050406030204" pitchFamily="18" charset="0"/>
                                <a:cs typeface="Arial" panose="020B0604020202020204" pitchFamily="34" charset="0"/>
                              </a:rPr>
                              <m:t>2</m:t>
                            </m:r>
                          </m:sup>
                        </m:sSup>
                        <m:r>
                          <a:rPr lang="en-US" altLang="ko-KR" sz="2000" i="1">
                            <a:latin typeface="Cambria Math" panose="02040503050406030204" pitchFamily="18" charset="0"/>
                            <a:ea typeface="Cambria Math" panose="02040503050406030204" pitchFamily="18" charset="0"/>
                            <a:cs typeface="Arial" panose="020B0604020202020204" pitchFamily="34" charset="0"/>
                          </a:rPr>
                          <m:t>+</m:t>
                        </m:r>
                        <m:r>
                          <a:rPr lang="ko-KR" alt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altLang="ko-KR" sz="2000" i="1">
                        <a:latin typeface="Cambria Math" panose="02040503050406030204" pitchFamily="18" charset="0"/>
                        <a:ea typeface="Cambria Math" panose="02040503050406030204" pitchFamily="18" charset="0"/>
                        <a:cs typeface="Arial" panose="020B0604020202020204" pitchFamily="34" charset="0"/>
                      </a:rPr>
                      <m:t>  = </m:t>
                    </m:r>
                    <m:f>
                      <m:f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fPr>
                      <m:num>
                        <m:r>
                          <a:rPr lang="ko-KR" altLang="en-US" sz="2000" i="1">
                            <a:latin typeface="Cambria Math" panose="02040503050406030204" pitchFamily="18" charset="0"/>
                            <a:ea typeface="Cambria Math" panose="02040503050406030204" pitchFamily="18" charset="0"/>
                            <a:cs typeface="Arial" panose="020B0604020202020204" pitchFamily="34" charset="0"/>
                          </a:rPr>
                          <m:t>𝜆</m:t>
                        </m:r>
                      </m:num>
                      <m:den>
                        <m:sSup>
                          <m:sSup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000" i="1">
                                <a:latin typeface="Cambria Math" panose="02040503050406030204" pitchFamily="18" charset="0"/>
                                <a:ea typeface="Cambria Math" panose="02040503050406030204" pitchFamily="18" charset="0"/>
                                <a:cs typeface="Arial" panose="020B0604020202020204" pitchFamily="34" charset="0"/>
                              </a:rPr>
                              <m:t>𝑥</m:t>
                            </m:r>
                          </m:e>
                          <m:sup>
                            <m:r>
                              <a:rPr lang="en-US" altLang="ko-KR" sz="2000" i="1">
                                <a:latin typeface="Cambria Math" panose="02040503050406030204" pitchFamily="18" charset="0"/>
                                <a:ea typeface="Cambria Math" panose="02040503050406030204" pitchFamily="18" charset="0"/>
                                <a:cs typeface="Arial" panose="020B0604020202020204" pitchFamily="34" charset="0"/>
                              </a:rPr>
                              <m:t>2</m:t>
                            </m:r>
                          </m:sup>
                        </m:sSup>
                        <m:r>
                          <a:rPr lang="en-US" altLang="ko-KR" sz="2000" i="1">
                            <a:latin typeface="Cambria Math" panose="02040503050406030204" pitchFamily="18" charset="0"/>
                            <a:ea typeface="Cambria Math" panose="02040503050406030204" pitchFamily="18" charset="0"/>
                            <a:cs typeface="Arial" panose="020B0604020202020204" pitchFamily="34" charset="0"/>
                          </a:rPr>
                          <m:t>+</m:t>
                        </m:r>
                        <m:r>
                          <a:rPr lang="ko-KR" altLang="en-US" sz="2000" i="1">
                            <a:latin typeface="Cambria Math" panose="02040503050406030204" pitchFamily="18" charset="0"/>
                            <a:ea typeface="Cambria Math" panose="02040503050406030204" pitchFamily="18" charset="0"/>
                            <a:cs typeface="Arial" panose="020B0604020202020204" pitchFamily="34" charset="0"/>
                          </a:rPr>
                          <m:t>𝜆</m:t>
                        </m:r>
                      </m:den>
                    </m:f>
                    <m:r>
                      <a:rPr lang="en-US" altLang="ko-KR" sz="2000" i="1">
                        <a:latin typeface="Cambria Math" panose="02040503050406030204" pitchFamily="18" charset="0"/>
                        <a:ea typeface="Cambria Math" panose="02040503050406030204" pitchFamily="18" charset="0"/>
                        <a:cs typeface="Arial" panose="020B0604020202020204" pitchFamily="34" charset="0"/>
                      </a:rPr>
                      <m:t>)</m:t>
                    </m:r>
                  </m:oMath>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21" name="TextBox 20">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965584" y="2800092"/>
                <a:ext cx="4027892" cy="752514"/>
              </a:xfrm>
              <a:prstGeom prst="rect">
                <a:avLst/>
              </a:prstGeom>
              <a:blipFill>
                <a:blip r:embed="rId5"/>
                <a:stretch>
                  <a:fillRect b="-4032"/>
                </a:stretch>
              </a:blipFill>
              <a:ln>
                <a:noFill/>
                <a:prstDash val="sysDot"/>
              </a:ln>
            </p:spPr>
            <p:txBody>
              <a:bodyPr/>
              <a:lstStyle/>
              <a:p>
                <a:r>
                  <a:rPr lang="ko-KR" altLang="en-US">
                    <a:noFill/>
                  </a:rPr>
                  <a:t> </a:t>
                </a:r>
              </a:p>
            </p:txBody>
          </p:sp>
        </mc:Fallback>
      </mc:AlternateContent>
      <p:sp>
        <p:nvSpPr>
          <p:cNvPr id="18" name="모서리가 둥근 직사각형 17">
            <a:extLst>
              <a:ext uri="{FF2B5EF4-FFF2-40B4-BE49-F238E27FC236}">
                <a16:creationId xmlns:a16="http://schemas.microsoft.com/office/drawing/2014/main" id="{7F92F38E-F6B8-0ED3-E954-F3202DA61A12}"/>
              </a:ext>
            </a:extLst>
          </p:cNvPr>
          <p:cNvSpPr/>
          <p:nvPr/>
        </p:nvSpPr>
        <p:spPr>
          <a:xfrm>
            <a:off x="5407429" y="2992570"/>
            <a:ext cx="584751" cy="57666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0" name="구부러진 연결선 19">
            <a:extLst>
              <a:ext uri="{FF2B5EF4-FFF2-40B4-BE49-F238E27FC236}">
                <a16:creationId xmlns:a16="http://schemas.microsoft.com/office/drawing/2014/main" id="{1310EB13-DFA6-BD61-14D8-B1A41AEF3662}"/>
              </a:ext>
            </a:extLst>
          </p:cNvPr>
          <p:cNvCxnSpPr/>
          <p:nvPr/>
        </p:nvCxnSpPr>
        <p:spPr>
          <a:xfrm>
            <a:off x="3578630" y="2137699"/>
            <a:ext cx="1828799" cy="8548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모서리가 둥근 직사각형 21">
            <a:extLst>
              <a:ext uri="{FF2B5EF4-FFF2-40B4-BE49-F238E27FC236}">
                <a16:creationId xmlns:a16="http://schemas.microsoft.com/office/drawing/2014/main" id="{52F2C890-B8C6-8B77-15E8-C5981ABCB6BD}"/>
              </a:ext>
            </a:extLst>
          </p:cNvPr>
          <p:cNvSpPr/>
          <p:nvPr/>
        </p:nvSpPr>
        <p:spPr>
          <a:xfrm>
            <a:off x="6339527" y="2992570"/>
            <a:ext cx="572506" cy="576663"/>
          </a:xfrm>
          <a:prstGeom prst="roundRect">
            <a:avLst/>
          </a:pr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구부러진 연결선 25">
            <a:extLst>
              <a:ext uri="{FF2B5EF4-FFF2-40B4-BE49-F238E27FC236}">
                <a16:creationId xmlns:a16="http://schemas.microsoft.com/office/drawing/2014/main" id="{49B3F46E-1BD9-C336-343A-0352821C4D4A}"/>
              </a:ext>
            </a:extLst>
          </p:cNvPr>
          <p:cNvCxnSpPr/>
          <p:nvPr/>
        </p:nvCxnSpPr>
        <p:spPr>
          <a:xfrm rot="5400000">
            <a:off x="6683262" y="2356473"/>
            <a:ext cx="806679" cy="465512"/>
          </a:xfrm>
          <a:prstGeom prst="curvedConnector3">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3639568-1695-C724-D3D8-38E37F60F310}"/>
              </a:ext>
            </a:extLst>
          </p:cNvPr>
          <p:cNvCxnSpPr/>
          <p:nvPr/>
        </p:nvCxnSpPr>
        <p:spPr>
          <a:xfrm flipV="1">
            <a:off x="5407429" y="3674213"/>
            <a:ext cx="1504605" cy="8313"/>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직사각형 29">
                <a:extLst>
                  <a:ext uri="{FF2B5EF4-FFF2-40B4-BE49-F238E27FC236}">
                    <a16:creationId xmlns:a16="http://schemas.microsoft.com/office/drawing/2014/main" id="{608009BD-2DC0-2583-A818-9CAEEA379533}"/>
                  </a:ext>
                </a:extLst>
              </p:cNvPr>
              <p:cNvSpPr/>
              <p:nvPr/>
            </p:nvSpPr>
            <p:spPr>
              <a:xfrm>
                <a:off x="5394960" y="3745084"/>
                <a:ext cx="1458884" cy="282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i="1">
                          <a:solidFill>
                            <a:srgbClr val="FF0000"/>
                          </a:solidFill>
                          <a:latin typeface="Cambria Math" panose="02040503050406030204" pitchFamily="18" charset="0"/>
                        </a:rPr>
                        <m:t>𝑊</m:t>
                      </m:r>
                      <m:r>
                        <a:rPr lang="en-US" altLang="ko-KR" i="1">
                          <a:solidFill>
                            <a:srgbClr val="FF0000"/>
                          </a:solidFill>
                          <a:latin typeface="Cambria Math" panose="02040503050406030204" pitchFamily="18" charset="0"/>
                        </a:rPr>
                        <m:t> </m:t>
                      </m:r>
                      <m:r>
                        <a:rPr lang="en-US" altLang="ko-KR" i="1">
                          <a:solidFill>
                            <a:srgbClr val="FF0000"/>
                          </a:solidFill>
                          <a:latin typeface="Cambria Math" panose="02040503050406030204" pitchFamily="18" charset="0"/>
                        </a:rPr>
                        <m:t>𝑑𝑎𝑡𝑎</m:t>
                      </m:r>
                    </m:oMath>
                  </m:oMathPara>
                </a14:m>
                <a:endParaRPr lang="ko-KR" altLang="en-US" dirty="0">
                  <a:solidFill>
                    <a:srgbClr val="FF0000"/>
                  </a:solidFill>
                </a:endParaRPr>
              </a:p>
            </p:txBody>
          </p:sp>
        </mc:Choice>
        <mc:Fallback xmlns="">
          <p:sp>
            <p:nvSpPr>
              <p:cNvPr id="30" name="직사각형 29"/>
              <p:cNvSpPr>
                <a:spLocks noRot="1" noChangeAspect="1" noMove="1" noResize="1" noEditPoints="1" noAdjustHandles="1" noChangeArrowheads="1" noChangeShapeType="1" noTextEdit="1"/>
              </p:cNvSpPr>
              <p:nvPr/>
            </p:nvSpPr>
            <p:spPr>
              <a:xfrm>
                <a:off x="4251960" y="3745083"/>
                <a:ext cx="1458884" cy="282633"/>
              </a:xfrm>
              <a:prstGeom prst="rect">
                <a:avLst/>
              </a:prstGeom>
              <a:blipFill>
                <a:blip r:embed="rId6"/>
                <a:stretch>
                  <a:fillRect b="-6383"/>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5BC8927-F7B3-FE65-4539-8BD6DB1C8AED}"/>
                  </a:ext>
                </a:extLst>
              </p:cNvPr>
              <p:cNvSpPr txBox="1"/>
              <p:nvPr/>
            </p:nvSpPr>
            <p:spPr>
              <a:xfrm>
                <a:off x="2855422" y="4346786"/>
                <a:ext cx="4281054" cy="448521"/>
              </a:xfrm>
              <a:prstGeom prst="rect">
                <a:avLst/>
              </a:prstGeom>
              <a:solidFill>
                <a:schemeClr val="accent4">
                  <a:lumMod val="40000"/>
                  <a:lumOff val="60000"/>
                </a:schemeClr>
              </a:solid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sSubSup>
                      <m:sSub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SupPr>
                      <m:e>
                        <m:acc>
                          <m:accPr>
                            <m:chr m:val="̂"/>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acc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acc>
                      </m:e>
                      <m:sub>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sub>
                      <m:sup/>
                    </m:sSub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2000" i="1" dirty="0">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𝑊</m:t>
                        </m:r>
                      </m:e>
                      <m:sub>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𝑑𝑎𝑡𝑎</m:t>
                        </m:r>
                      </m:sub>
                    </m:sSub>
                    <m:r>
                      <a:rPr lang="en-US" altLang="ko-KR" sz="2000" i="1" dirty="0">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altLang="ko-KR" sz="2000" i="1" dirty="0">
                            <a:latin typeface="Cambria Math" panose="02040503050406030204" pitchFamily="18" charset="0"/>
                            <a:ea typeface="Cambria Math" panose="02040503050406030204" pitchFamily="18" charset="0"/>
                            <a:cs typeface="Arial" panose="020B0604020202020204" pitchFamily="34" charset="0"/>
                          </a:rPr>
                        </m:ctrlPr>
                      </m:accPr>
                      <m:e>
                        <m:r>
                          <a:rPr lang="ko-KR" altLang="en-US" sz="2000" i="1" dirty="0">
                            <a:latin typeface="Cambria Math" panose="02040503050406030204" pitchFamily="18" charset="0"/>
                            <a:ea typeface="Cambria Math" panose="02040503050406030204" pitchFamily="18" charset="0"/>
                            <a:cs typeface="Arial" panose="020B0604020202020204" pitchFamily="34" charset="0"/>
                          </a:rPr>
                          <m:t>𝛽</m:t>
                        </m:r>
                      </m:e>
                    </m:acc>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m:t>
                    </m:r>
                    <m:d>
                      <m:dPr>
                        <m:ctrlPr>
                          <a:rPr lang="en-US" altLang="ko-KR" sz="2000" i="1" dirty="0">
                            <a:latin typeface="Cambria Math" panose="02040503050406030204" pitchFamily="18" charset="0"/>
                            <a:ea typeface="휴먼엑스포" panose="02030504000101010101" pitchFamily="18" charset="-127"/>
                            <a:cs typeface="Arial" panose="020B0604020202020204" pitchFamily="34" charset="0"/>
                          </a:rPr>
                        </m:ctrlPr>
                      </m:dPr>
                      <m:e>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𝐼</m:t>
                        </m:r>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 − </m:t>
                        </m:r>
                        <m:sSub>
                          <m:sSubPr>
                            <m:ctrlPr>
                              <a:rPr lang="en-US" altLang="ko-KR" sz="2000" i="1" dirty="0">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𝑊</m:t>
                            </m:r>
                          </m:e>
                          <m:sub>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𝑑𝑎𝑡𝑎</m:t>
                            </m:r>
                          </m:sub>
                        </m:sSub>
                      </m:e>
                    </m:d>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dirty="0">
                        <a:latin typeface="Cambria Math" panose="02040503050406030204" pitchFamily="18" charset="0"/>
                        <a:ea typeface="Cambria Math" panose="02040503050406030204" pitchFamily="18" charset="0"/>
                        <a:cs typeface="Arial" panose="020B0604020202020204" pitchFamily="34" charset="0"/>
                      </a:rPr>
                      <m:t>∙0</m:t>
                    </m:r>
                  </m:oMath>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32" name="TextBox 31">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712422" y="4346785"/>
                <a:ext cx="4281054" cy="448521"/>
              </a:xfrm>
              <a:prstGeom prst="rect">
                <a:avLst/>
              </a:prstGeom>
              <a:blipFill>
                <a:blip r:embed="rId7"/>
                <a:stretch>
                  <a:fillRect l="-712" b="-12162"/>
                </a:stretch>
              </a:blipFill>
              <a:ln>
                <a:noFill/>
                <a:prstDash val="sysDot"/>
              </a:ln>
            </p:spPr>
            <p:txBody>
              <a:bodyPr/>
              <a:lstStyle/>
              <a:p>
                <a:r>
                  <a:rPr lang="ko-KR" altLang="en-US">
                    <a:noFill/>
                  </a:rPr>
                  <a:t> </a:t>
                </a:r>
              </a:p>
            </p:txBody>
          </p:sp>
        </mc:Fallback>
      </mc:AlternateContent>
      <p:cxnSp>
        <p:nvCxnSpPr>
          <p:cNvPr id="33" name="직선 화살표 연결선 32">
            <a:extLst>
              <a:ext uri="{FF2B5EF4-FFF2-40B4-BE49-F238E27FC236}">
                <a16:creationId xmlns:a16="http://schemas.microsoft.com/office/drawing/2014/main" id="{336640BB-BCE5-9DAD-7529-44E69B2B9D13}"/>
              </a:ext>
            </a:extLst>
          </p:cNvPr>
          <p:cNvCxnSpPr>
            <a:stCxn id="30" idx="2"/>
          </p:cNvCxnSpPr>
          <p:nvPr/>
        </p:nvCxnSpPr>
        <p:spPr>
          <a:xfrm flipH="1">
            <a:off x="5856316" y="4027717"/>
            <a:ext cx="268086" cy="248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모서리가 둥근 직사각형 36">
            <a:extLst>
              <a:ext uri="{FF2B5EF4-FFF2-40B4-BE49-F238E27FC236}">
                <a16:creationId xmlns:a16="http://schemas.microsoft.com/office/drawing/2014/main" id="{2A53EC68-40E3-3B9C-F295-3D5947330026}"/>
              </a:ext>
            </a:extLst>
          </p:cNvPr>
          <p:cNvSpPr/>
          <p:nvPr/>
        </p:nvSpPr>
        <p:spPr>
          <a:xfrm>
            <a:off x="4962116" y="4346786"/>
            <a:ext cx="1442840" cy="44852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0E9F41F-EFB6-D30C-C6A1-305539AA6F43}"/>
                  </a:ext>
                </a:extLst>
              </p:cNvPr>
              <p:cNvSpPr txBox="1"/>
              <p:nvPr/>
            </p:nvSpPr>
            <p:spPr>
              <a:xfrm>
                <a:off x="7240691" y="4145008"/>
                <a:ext cx="3407359" cy="844270"/>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acc>
                      <m:accPr>
                        <m:chr m:val="̂"/>
                        <m:ctrlPr>
                          <a:rPr lang="en-US" altLang="ko-KR"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accPr>
                      <m:e>
                        <m:r>
                          <a:rPr lang="ko-KR" altLang="en-US"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𝛽</m:t>
                        </m:r>
                      </m:e>
                    </m:acc>
                    <m:r>
                      <a:rPr lang="ko-KR" altLang="en-US"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를</m:t>
                    </m:r>
                  </m:oMath>
                </a14:m>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 0 </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쪽으로 </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shrinkage </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하여 </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weight </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조절</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 (Charles Stein </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의 </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Shrinkage Estimation Idea)</a:t>
                </a:r>
              </a:p>
            </p:txBody>
          </p:sp>
        </mc:Choice>
        <mc:Fallback xmlns="">
          <p:sp>
            <p:nvSpPr>
              <p:cNvPr id="39" name="TextBox 38">
                <a:extLst>
                  <a:ext uri="{FF2B5EF4-FFF2-40B4-BE49-F238E27FC236}">
                    <a16:creationId xmlns="" xmlns:a16="http://schemas.microsoft.com/office/drawing/2014/main" xmlns:a14="http://schemas.microsoft.com/office/drawing/2010/main" id="{4CC79A7C-EB3D-44E4-AD50-3BE8F62AC386}"/>
                  </a:ext>
                </a:extLst>
              </p:cNvPr>
              <p:cNvSpPr txBox="1">
                <a:spLocks noRot="1" noChangeAspect="1" noMove="1" noResize="1" noEditPoints="1" noAdjustHandles="1" noChangeArrowheads="1" noChangeShapeType="1" noTextEdit="1"/>
              </p:cNvSpPr>
              <p:nvPr/>
            </p:nvSpPr>
            <p:spPr>
              <a:xfrm>
                <a:off x="7240691" y="4145008"/>
                <a:ext cx="3407359" cy="844270"/>
              </a:xfrm>
              <a:prstGeom prst="rect">
                <a:avLst/>
              </a:prstGeom>
              <a:blipFill rotWithShape="0">
                <a:blip r:embed="rId8"/>
                <a:stretch>
                  <a:fillRect l="-1073" t="-1449" r="-2326" b="-9420"/>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DED8F97-72AB-ECB6-841C-E79E81618279}"/>
                  </a:ext>
                </a:extLst>
              </p:cNvPr>
              <p:cNvSpPr txBox="1"/>
              <p:nvPr/>
            </p:nvSpPr>
            <p:spPr>
              <a:xfrm>
                <a:off x="2046795" y="5107023"/>
                <a:ext cx="8907532" cy="1647759"/>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14:m>
                  <m:oMath xmlns:m="http://schemas.openxmlformats.org/officeDocument/2006/math">
                    <m:r>
                      <m:rPr>
                        <m:sty m:val="p"/>
                      </m:rPr>
                      <a:rPr lang="el-GR"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λ</m:t>
                    </m:r>
                    <m:r>
                      <a:rPr lang="ko-KR" altLang="en-US"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가</m:t>
                    </m:r>
                  </m:oMath>
                </a14:m>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커짐에 따라 </a:t>
                </a:r>
                <a14:m>
                  <m:oMath xmlns:m="http://schemas.openxmlformats.org/officeDocument/2006/math">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𝐼</m:t>
                    </m:r>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𝑊</m:t>
                        </m:r>
                      </m:e>
                      <m:sub>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𝑑𝑎𝑡𝑎</m:t>
                        </m:r>
                      </m:sub>
                    </m:sSub>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r>
                      <a:rPr lang="ko-KR" altLang="en-US"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의</m:t>
                    </m:r>
                  </m:oMath>
                </a14:m>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가중치 값이 커지면서 </a:t>
                </a:r>
                <a14:m>
                  <m:oMath xmlns:m="http://schemas.openxmlformats.org/officeDocument/2006/math">
                    <m:sSubSup>
                      <m:sSubSupPr>
                        <m:ctrlPr>
                          <a:rPr lang="en-US" altLang="ko-KR" sz="2000" i="1" smtClean="0">
                            <a:latin typeface="Cambria Math" panose="02040503050406030204" pitchFamily="18" charset="0"/>
                            <a:ea typeface="휴먼엑스포" panose="02030504000101010101" pitchFamily="18" charset="-127"/>
                            <a:cs typeface="Arial" panose="020B0604020202020204" pitchFamily="34" charset="0"/>
                          </a:rPr>
                        </m:ctrlPr>
                      </m:sSubSupPr>
                      <m:e>
                        <m:acc>
                          <m:accPr>
                            <m:chr m:val="̂"/>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acc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acc>
                      </m:e>
                      <m:sub>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sub>
                      <m:sup/>
                    </m:sSubSup>
                    <m:r>
                      <a:rPr lang="ko-KR" altLang="en-US"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을</m:t>
                    </m:r>
                  </m:oMath>
                </a14:m>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0</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쪽으로 더 보냄</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p>
              <a:p>
                <a:pPr eaLnBrk="0" fontAlgn="base" hangingPunct="0">
                  <a:lnSpc>
                    <a:spcPct val="150000"/>
                  </a:lnSpc>
                  <a:spcBef>
                    <a:spcPct val="0"/>
                  </a:spcBef>
                  <a:spcAft>
                    <a:spcPct val="0"/>
                  </a:spcAft>
                </a:pPr>
                <a14:m>
                  <m:oMath xmlns:m="http://schemas.openxmlformats.org/officeDocument/2006/math">
                    <m:r>
                      <m:rPr>
                        <m:sty m:val="p"/>
                      </m:rPr>
                      <a:rPr lang="el-GR"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λ</m:t>
                    </m:r>
                    <m:r>
                      <a:rPr lang="el-GR"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oMath>
                </a14:m>
                <a:r>
                  <a:rPr lang="ko-KR" altLang="en-US" sz="2000" b="1" dirty="0">
                    <a:solidFill>
                      <a:srgbClr val="002060"/>
                    </a:solidFill>
                    <a:latin typeface="굴림체" panose="020B0609000101010101" pitchFamily="49" charset="-127"/>
                    <a:ea typeface="굴림체" panose="020B0609000101010101" pitchFamily="49" charset="-127"/>
                    <a:cs typeface="Arial" panose="020B0604020202020204" pitchFamily="34" charset="0"/>
                  </a:rPr>
                  <a:t>가 작아지면</a:t>
                </a:r>
                <a:r>
                  <a:rPr lang="en-US" altLang="ko-KR" sz="2000" dirty="0">
                    <a:solidFill>
                      <a:srgbClr val="002060"/>
                    </a:solidFill>
                    <a:latin typeface="굴림체" panose="020B0609000101010101" pitchFamily="49" charset="-127"/>
                    <a:ea typeface="굴림체" panose="020B0609000101010101" pitchFamily="49" charset="-127"/>
                    <a:cs typeface="Arial" panose="020B0604020202020204" pitchFamily="34" charset="0"/>
                  </a:rPr>
                  <a:t>,</a:t>
                </a:r>
                <a14:m>
                  <m:oMath xmlns:m="http://schemas.openxmlformats.org/officeDocument/2006/math">
                    <m:sSubSup>
                      <m:sSubSupPr>
                        <m:ctrlPr>
                          <a:rPr lang="en-US" altLang="ko-KR" sz="2000" i="1" smtClean="0">
                            <a:latin typeface="Cambria Math" panose="02040503050406030204" pitchFamily="18" charset="0"/>
                            <a:ea typeface="휴먼엑스포" panose="02030504000101010101" pitchFamily="18" charset="-127"/>
                            <a:cs typeface="Arial" panose="020B0604020202020204" pitchFamily="34" charset="0"/>
                          </a:rPr>
                        </m:ctrlPr>
                      </m:sSubSupPr>
                      <m:e>
                        <m:acc>
                          <m:accPr>
                            <m:chr m:val="̂"/>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acc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acc>
                      </m:e>
                      <m:sub>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sub>
                      <m:sup/>
                    </m:sSubSup>
                  </m:oMath>
                </a14:m>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을  </a:t>
                </a:r>
                <a14:m>
                  <m:oMath xmlns:m="http://schemas.openxmlformats.org/officeDocument/2006/math">
                    <m:acc>
                      <m:accPr>
                        <m:chr m:val="̂"/>
                        <m:ctrlPr>
                          <a:rPr lang="ko-KR" altLang="en-US"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accPr>
                      <m:e>
                        <m:r>
                          <a:rPr lang="ko-KR" altLang="en-US"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𝛽</m:t>
                        </m:r>
                      </m:e>
                    </m:acc>
                  </m:oMath>
                </a14:m>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쪽으로 더 이동시킴</a:t>
                </a:r>
                <a:endPar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ko-KR" altLang="ko-KR" sz="2000" dirty="0">
                    <a:solidFill>
                      <a:srgbClr val="FF0000"/>
                    </a:solidFill>
                    <a:latin typeface="Arial" panose="020B0604020202020204" pitchFamily="34" charset="0"/>
                    <a:ea typeface="휴먼엑스포" panose="02030504000101010101" pitchFamily="18" charset="-127"/>
                    <a:cs typeface="Arial" panose="020B0604020202020204" pitchFamily="34" charset="0"/>
                  </a:rPr>
                  <a:t>⇒</a:t>
                </a:r>
                <a:r>
                  <a:rPr lang="en-US" altLang="ko-KR" sz="2000" dirty="0">
                    <a:solidFill>
                      <a:srgbClr val="FF0000"/>
                    </a:solidFill>
                    <a:latin typeface="Arial" panose="020B0604020202020204" pitchFamily="34" charset="0"/>
                    <a:ea typeface="휴먼엑스포" panose="02030504000101010101" pitchFamily="18" charset="-127"/>
                    <a:cs typeface="Arial" panose="020B0604020202020204" pitchFamily="34" charset="0"/>
                  </a:rPr>
                  <a:t> Prior</a:t>
                </a:r>
                <a:r>
                  <a:rPr lang="ko-KR" altLang="en-US" sz="2000" dirty="0">
                    <a:solidFill>
                      <a:srgbClr val="FF0000"/>
                    </a:solidFill>
                    <a:latin typeface="Arial" panose="020B0604020202020204" pitchFamily="34" charset="0"/>
                    <a:ea typeface="휴먼엑스포" panose="02030504000101010101" pitchFamily="18" charset="-127"/>
                    <a:cs typeface="Arial" panose="020B0604020202020204" pitchFamily="34" charset="0"/>
                  </a:rPr>
                  <a:t> </a:t>
                </a:r>
                <a:r>
                  <a:rPr lang="en-US" altLang="ko-KR" sz="2000" dirty="0">
                    <a:solidFill>
                      <a:srgbClr val="FF0000"/>
                    </a:solidFill>
                    <a:latin typeface="Arial" panose="020B0604020202020204" pitchFamily="34" charset="0"/>
                    <a:ea typeface="휴먼엑스포" panose="02030504000101010101" pitchFamily="18" charset="-127"/>
                    <a:cs typeface="Arial" panose="020B0604020202020204" pitchFamily="34" charset="0"/>
                  </a:rPr>
                  <a:t>(</a:t>
                </a:r>
                <a:r>
                  <a:rPr lang="en-US" altLang="ko-KR" sz="2000" dirty="0">
                    <a:latin typeface="Arial" panose="020B0604020202020204" pitchFamily="34" charset="0"/>
                    <a:ea typeface="휴먼엑스포" panose="02030504000101010101" pitchFamily="18" charset="-127"/>
                    <a:cs typeface="Arial" panose="020B0604020202020204" pitchFamily="34" charset="0"/>
                  </a:rPr>
                  <a:t>0</a:t>
                </a:r>
                <a:r>
                  <a:rPr lang="en-US" altLang="ko-KR" sz="2000" dirty="0">
                    <a:solidFill>
                      <a:srgbClr val="FF0000"/>
                    </a:solidFill>
                    <a:latin typeface="Arial" panose="020B0604020202020204" pitchFamily="34" charset="0"/>
                    <a:ea typeface="휴먼엑스포" panose="02030504000101010101" pitchFamily="18" charset="-127"/>
                    <a:cs typeface="Arial" panose="020B0604020202020204" pitchFamily="34" charset="0"/>
                  </a:rPr>
                  <a:t>) </a:t>
                </a:r>
                <a:r>
                  <a:rPr lang="ko-KR" altLang="en-US" sz="2000" dirty="0">
                    <a:solidFill>
                      <a:srgbClr val="FF0000"/>
                    </a:solidFill>
                    <a:latin typeface="Arial" panose="020B0604020202020204" pitchFamily="34" charset="0"/>
                    <a:ea typeface="휴먼엑스포" panose="02030504000101010101" pitchFamily="18" charset="-127"/>
                    <a:cs typeface="Arial" panose="020B0604020202020204" pitchFamily="34" charset="0"/>
                  </a:rPr>
                  <a:t>와</a:t>
                </a:r>
                <a:r>
                  <a:rPr lang="en-US" altLang="ko-KR" sz="2000" dirty="0">
                    <a:solidFill>
                      <a:srgbClr val="FF0000"/>
                    </a:solidFill>
                    <a:latin typeface="Arial" panose="020B0604020202020204" pitchFamily="34" charset="0"/>
                    <a:ea typeface="휴먼엑스포" panose="02030504000101010101" pitchFamily="18" charset="-127"/>
                    <a:cs typeface="Arial" panose="020B0604020202020204" pitchFamily="34" charset="0"/>
                  </a:rPr>
                  <a:t> Data Likelihood (</a:t>
                </a:r>
                <a14:m>
                  <m:oMath xmlns:m="http://schemas.openxmlformats.org/officeDocument/2006/math">
                    <m:acc>
                      <m:accPr>
                        <m:chr m:val="̂"/>
                        <m:ctrlPr>
                          <a:rPr lang="ko-KR" altLang="en-US"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accPr>
                      <m:e>
                        <m:r>
                          <a:rPr lang="ko-KR" altLang="en-US"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𝛽</m:t>
                        </m:r>
                      </m:e>
                    </m:acc>
                  </m:oMath>
                </a14:m>
                <a:r>
                  <a:rPr lang="en-US" altLang="ko-KR" sz="2000" dirty="0">
                    <a:solidFill>
                      <a:srgbClr val="FF0000"/>
                    </a:solidFill>
                    <a:latin typeface="Arial" panose="020B0604020202020204" pitchFamily="34" charset="0"/>
                    <a:ea typeface="휴먼엑스포" panose="02030504000101010101" pitchFamily="18" charset="-127"/>
                    <a:cs typeface="Arial" panose="020B0604020202020204" pitchFamily="34" charset="0"/>
                  </a:rPr>
                  <a:t>) </a:t>
                </a:r>
                <a:r>
                  <a:rPr lang="ko-KR" altLang="en-US" sz="2000" dirty="0">
                    <a:solidFill>
                      <a:srgbClr val="FF0000"/>
                    </a:solidFill>
                    <a:latin typeface="Arial" panose="020B0604020202020204" pitchFamily="34" charset="0"/>
                    <a:ea typeface="휴먼엑스포" panose="02030504000101010101" pitchFamily="18" charset="-127"/>
                    <a:cs typeface="Arial" panose="020B0604020202020204" pitchFamily="34" charset="0"/>
                  </a:rPr>
                  <a:t>사이에서 균형 </a:t>
                </a:r>
                <a:r>
                  <a:rPr lang="en-US" altLang="ko-KR" sz="2000" dirty="0">
                    <a:solidFill>
                      <a:srgbClr val="FF0000"/>
                    </a:solidFill>
                    <a:latin typeface="Arial" panose="020B0604020202020204" pitchFamily="34" charset="0"/>
                    <a:ea typeface="휴먼엑스포" panose="02030504000101010101" pitchFamily="18" charset="-127"/>
                    <a:cs typeface="Arial" panose="020B0604020202020204" pitchFamily="34" charset="0"/>
                  </a:rPr>
                  <a:t>: Bayesian Perspective</a:t>
                </a:r>
              </a:p>
            </p:txBody>
          </p:sp>
        </mc:Choice>
        <mc:Fallback xmlns="">
          <p:sp>
            <p:nvSpPr>
              <p:cNvPr id="40" name="TextBox 39">
                <a:extLst>
                  <a:ext uri="{FF2B5EF4-FFF2-40B4-BE49-F238E27FC236}">
                    <a16:creationId xmlns="" xmlns:a16="http://schemas.microsoft.com/office/drawing/2014/main" xmlns:a14="http://schemas.microsoft.com/office/drawing/2010/main" id="{4CC79A7C-EB3D-44E4-AD50-3BE8F62AC386}"/>
                  </a:ext>
                </a:extLst>
              </p:cNvPr>
              <p:cNvSpPr txBox="1">
                <a:spLocks noRot="1" noChangeAspect="1" noMove="1" noResize="1" noEditPoints="1" noAdjustHandles="1" noChangeArrowheads="1" noChangeShapeType="1" noTextEdit="1"/>
              </p:cNvSpPr>
              <p:nvPr/>
            </p:nvSpPr>
            <p:spPr>
              <a:xfrm>
                <a:off x="2046795" y="5107023"/>
                <a:ext cx="8907532" cy="1647759"/>
              </a:xfrm>
              <a:prstGeom prst="rect">
                <a:avLst/>
              </a:prstGeom>
              <a:blipFill rotWithShape="0">
                <a:blip r:embed="rId9"/>
                <a:stretch>
                  <a:fillRect l="-753" b="-2963"/>
                </a:stretch>
              </a:blipFill>
              <a:ln>
                <a:noFill/>
                <a:prstDash val="sysDot"/>
              </a:ln>
            </p:spPr>
            <p:txBody>
              <a:bodyPr/>
              <a:lstStyle/>
              <a:p>
                <a:r>
                  <a:rPr lang="ko-KR" altLang="en-US">
                    <a:noFill/>
                  </a:rPr>
                  <a:t> </a:t>
                </a:r>
              </a:p>
            </p:txBody>
          </p:sp>
        </mc:Fallback>
      </mc:AlternateContent>
    </p:spTree>
    <p:extLst>
      <p:ext uri="{BB962C8B-B14F-4D97-AF65-F5344CB8AC3E}">
        <p14:creationId xmlns:p14="http://schemas.microsoft.com/office/powerpoint/2010/main" val="3997877206"/>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ED178-E2ED-E56C-8FAF-6B311DE7F4EA}"/>
            </a:ext>
          </a:extLst>
        </p:cNvPr>
        <p:cNvGrpSpPr/>
        <p:nvPr/>
      </p:nvGrpSpPr>
      <p:grpSpPr>
        <a:xfrm>
          <a:off x="0" y="0"/>
          <a:ext cx="0" cy="0"/>
          <a:chOff x="0" y="0"/>
          <a:chExt cx="0" cy="0"/>
        </a:xfrm>
      </p:grpSpPr>
      <p:sp>
        <p:nvSpPr>
          <p:cNvPr id="67" name="직사각형 66">
            <a:extLst>
              <a:ext uri="{FF2B5EF4-FFF2-40B4-BE49-F238E27FC236}">
                <a16:creationId xmlns:a16="http://schemas.microsoft.com/office/drawing/2014/main" id="{962BB82A-1ADD-6BE0-A9B0-BC7BF494BA0B}"/>
              </a:ext>
            </a:extLst>
          </p:cNvPr>
          <p:cNvSpPr/>
          <p:nvPr/>
        </p:nvSpPr>
        <p:spPr>
          <a:xfrm>
            <a:off x="7804941" y="1561869"/>
            <a:ext cx="3498436" cy="20551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A6206AF9-E797-8E75-FE13-823F41FC497F}"/>
              </a:ext>
            </a:extLst>
          </p:cNvPr>
          <p:cNvSpPr>
            <a:spLocks noGrp="1"/>
          </p:cNvSpPr>
          <p:nvPr>
            <p:ph type="sldNum" sz="quarter" idx="12"/>
          </p:nvPr>
        </p:nvSpPr>
        <p:spPr/>
        <p:txBody>
          <a:bodyPr/>
          <a:lstStyle/>
          <a:p>
            <a:fld id="{697A4166-CA4D-41F8-83C5-A101D686F506}" type="slidenum">
              <a:rPr lang="ko-KR" altLang="en-US" smtClean="0"/>
              <a:t>566</a:t>
            </a:fld>
            <a:endParaRPr lang="ko-KR" alt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2A37518-4488-89D1-D923-72BEE41EE1A2}"/>
                  </a:ext>
                </a:extLst>
              </p:cNvPr>
              <p:cNvSpPr txBox="1"/>
              <p:nvPr/>
            </p:nvSpPr>
            <p:spPr>
              <a:xfrm>
                <a:off x="2030170" y="576574"/>
                <a:ext cx="8531151" cy="2908489"/>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14:m>
                  <m:oMath xmlns:m="http://schemas.openxmlformats.org/officeDocument/2006/math">
                    <m:r>
                      <a:rPr lang="en-US" altLang="ko-KR" sz="22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sSup>
                      <m:sSup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r>
                      <a:rPr lang="ko-KR" altLang="en-US"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𝜆</m:t>
                    </m:r>
                    <m:sSup>
                      <m:sSup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𝐼</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−1</m:t>
                        </m:r>
                      </m:sup>
                    </m:sSup>
                    <m:r>
                      <a:rPr lang="ko-KR" altLang="en-US"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에</m:t>
                    </m:r>
                  </m:oMath>
                </a14:m>
                <a:r>
                  <a:rPr lang="ko-KR" altLang="en-US"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서 </a:t>
                </a:r>
                <a14:m>
                  <m:oMath xmlns:m="http://schemas.openxmlformats.org/officeDocument/2006/math">
                    <m:r>
                      <a:rPr lang="ko-KR" altLang="en-US" sz="2200" i="1" dirty="0">
                        <a:solidFill>
                          <a:srgbClr val="002060"/>
                        </a:solidFill>
                        <a:latin typeface="Cambria Math" panose="02040503050406030204" pitchFamily="18" charset="0"/>
                        <a:ea typeface="휴먼엑스포" panose="02030504000101010101" pitchFamily="18" charset="-127"/>
                        <a:cs typeface="Arial" panose="020B0604020202020204" pitchFamily="34" charset="0"/>
                      </a:rPr>
                      <m:t>𝜆</m:t>
                    </m:r>
                    <m:r>
                      <a:rPr lang="en-US" altLang="ko-KR" sz="2200" i="1" dirty="0">
                        <a:solidFill>
                          <a:srgbClr val="002060"/>
                        </a:solidFill>
                        <a:latin typeface="Cambria Math" panose="02040503050406030204" pitchFamily="18" charset="0"/>
                        <a:ea typeface="Cambria Math" panose="02040503050406030204" pitchFamily="18" charset="0"/>
                        <a:cs typeface="Arial" panose="020B0604020202020204" pitchFamily="34" charset="0"/>
                      </a:rPr>
                      <m:t>&gt;0 </m:t>
                    </m:r>
                  </m:oMath>
                </a14:m>
                <a:r>
                  <a:rPr lang="ko-KR" altLang="en-US" sz="2200" dirty="0">
                    <a:solidFill>
                      <a:srgbClr val="002060"/>
                    </a:solidFill>
                    <a:latin typeface="굴림체" panose="020B0609000101010101" pitchFamily="49" charset="-127"/>
                    <a:ea typeface="굴림체" panose="020B0609000101010101" pitchFamily="49" charset="-127"/>
                    <a:cs typeface="Arial" panose="020B0604020202020204" pitchFamily="34" charset="0"/>
                  </a:rPr>
                  <a:t> </a:t>
                </a:r>
                <a:r>
                  <a:rPr lang="ko-KR" altLang="en-US" sz="22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이기만 하면</a:t>
                </a:r>
                <a:r>
                  <a:rPr lang="en-US" altLang="ko-KR" sz="22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2200" dirty="0" err="1">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역행렬이</a:t>
                </a:r>
                <a:r>
                  <a:rPr lang="ko-KR" altLang="en-US" sz="22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존재하게 됨</a:t>
                </a:r>
                <a:r>
                  <a:rPr lang="en-US" altLang="ko-KR" sz="22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lnSpc>
                    <a:spcPct val="150000"/>
                  </a:lnSpc>
                  <a:spcBef>
                    <a:spcPct val="0"/>
                  </a:spcBef>
                  <a:spcAft>
                    <a:spcPct val="0"/>
                  </a:spcAft>
                </a:pPr>
                <a:endParaRPr lang="en-US" altLang="ko-KR" sz="6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14:m>
                  <m:oMath xmlns:m="http://schemas.openxmlformats.org/officeDocument/2006/math">
                    <m:sSup>
                      <m:sSupPr>
                        <m:ctrlPr>
                          <a:rPr lang="en-US" altLang="ko-KR" sz="22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oMath>
                </a14:m>
                <a:r>
                  <a:rPr lang="en-US" altLang="ko-KR" sz="2200" i="1" dirty="0">
                    <a:solidFill>
                      <a:srgbClr val="002060"/>
                    </a:solidFill>
                    <a:latin typeface="Cambria Math" panose="02040503050406030204" pitchFamily="18" charset="0"/>
                    <a:ea typeface="휴먼엑스포" panose="02030504000101010101" pitchFamily="18" charset="-127"/>
                    <a:cs typeface="Arial" panose="020B0604020202020204" pitchFamily="34" charset="0"/>
                  </a:rPr>
                  <a:t> </a:t>
                </a:r>
                <a:r>
                  <a:rPr lang="ko-KR" altLang="en-US" sz="2200" dirty="0">
                    <a:solidFill>
                      <a:srgbClr val="002060"/>
                    </a:solidFill>
                    <a:latin typeface="Cambria Math" panose="02040503050406030204" pitchFamily="18" charset="0"/>
                    <a:ea typeface="휴먼엑스포" panose="02030504000101010101" pitchFamily="18" charset="-127"/>
                    <a:cs typeface="Arial" panose="020B0604020202020204" pitchFamily="34" charset="0"/>
                  </a:rPr>
                  <a:t>의 </a:t>
                </a:r>
                <a:r>
                  <a:rPr lang="ko-KR" altLang="en-US" sz="2200" dirty="0" err="1">
                    <a:solidFill>
                      <a:srgbClr val="002060"/>
                    </a:solidFill>
                    <a:latin typeface="Cambria Math" panose="02040503050406030204" pitchFamily="18" charset="0"/>
                    <a:ea typeface="휴먼엑스포" panose="02030504000101010101" pitchFamily="18" charset="-127"/>
                    <a:cs typeface="Arial" panose="020B0604020202020204" pitchFamily="34" charset="0"/>
                  </a:rPr>
                  <a:t>역행렬이</a:t>
                </a:r>
                <a:r>
                  <a:rPr lang="ko-KR" altLang="en-US" sz="2200" dirty="0">
                    <a:solidFill>
                      <a:srgbClr val="002060"/>
                    </a:solidFill>
                    <a:latin typeface="Cambria Math" panose="02040503050406030204" pitchFamily="18" charset="0"/>
                    <a:ea typeface="휴먼엑스포" panose="02030504000101010101" pitchFamily="18" charset="-127"/>
                    <a:cs typeface="Arial" panose="020B0604020202020204" pitchFamily="34" charset="0"/>
                  </a:rPr>
                  <a:t> 존재하지 않을 때 </a:t>
                </a:r>
                <a:endParaRPr lang="en-US" altLang="ko-KR" sz="2200" dirty="0">
                  <a:solidFill>
                    <a:srgbClr val="002060"/>
                  </a:solidFill>
                  <a:latin typeface="Cambria Math" panose="02040503050406030204" pitchFamily="18"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endParaRPr lang="en-US" altLang="ko-KR" sz="600" dirty="0">
                  <a:solidFill>
                    <a:srgbClr val="002060"/>
                  </a:solidFill>
                  <a:latin typeface="Cambria Math" panose="02040503050406030204" pitchFamily="18"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ko-KR" altLang="en-US"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sz="2200" i="1" dirty="0"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ko-KR" altLang="en-US" sz="2200" i="1" dirty="0">
                        <a:solidFill>
                          <a:srgbClr val="002060"/>
                        </a:solidFill>
                        <a:latin typeface="Cambria Math" panose="02040503050406030204" pitchFamily="18" charset="0"/>
                        <a:ea typeface="휴먼엑스포" panose="02030504000101010101" pitchFamily="18" charset="-127"/>
                        <a:cs typeface="Arial" panose="020B0604020202020204" pitchFamily="34" charset="0"/>
                      </a:rPr>
                      <m:t>𝜆</m:t>
                    </m:r>
                  </m:oMath>
                </a14:m>
                <a:r>
                  <a:rPr lang="ko-KR" altLang="en-US"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 가 작으면 </a:t>
                </a:r>
                <a14:m>
                  <m:oMath xmlns:m="http://schemas.openxmlformats.org/officeDocument/2006/math">
                    <m:r>
                      <a:rPr lang="en-US" altLang="ko-KR" sz="2200" i="1" smtClean="0">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sSup>
                      <m:sSup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r>
                      <a:rPr lang="ko-KR" altLang="en-US"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𝜆</m:t>
                    </m:r>
                    <m:sSup>
                      <m:sSup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𝐼</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−1</m:t>
                        </m:r>
                      </m:sup>
                    </m:sSup>
                  </m:oMath>
                </a14:m>
                <a:r>
                  <a:rPr lang="ko-KR" altLang="en-US"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는 </a:t>
                </a:r>
                <a:r>
                  <a:rPr lang="en-US" altLang="ko-KR"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unstable</a:t>
                </a:r>
                <a:r>
                  <a:rPr lang="ko-KR" altLang="en-US"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해짐</a:t>
                </a:r>
                <a:endParaRPr lang="en-US" altLang="ko-KR" sz="22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ko-KR" altLang="en-US"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그 경우</a:t>
                </a:r>
                <a:r>
                  <a:rPr lang="en-US" altLang="ko-KR"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endParaRPr lang="en-US" altLang="ko-KR" sz="2200" i="1" dirty="0">
                  <a:solidFill>
                    <a:srgbClr val="002060"/>
                  </a:solidFill>
                  <a:latin typeface="Cambria Math" panose="02040503050406030204" pitchFamily="18"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14:m>
                  <m:oMath xmlns:m="http://schemas.openxmlformats.org/officeDocument/2006/math">
                    <m:r>
                      <a:rPr lang="en-US" altLang="ko-KR" sz="2200" i="1" dirty="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ko-KR" altLang="en-US" sz="2200" i="1" dirty="0">
                        <a:solidFill>
                          <a:srgbClr val="002060"/>
                        </a:solidFill>
                        <a:latin typeface="Cambria Math" panose="02040503050406030204" pitchFamily="18" charset="0"/>
                        <a:ea typeface="휴먼엑스포" panose="02030504000101010101" pitchFamily="18" charset="-127"/>
                        <a:cs typeface="Arial" panose="020B0604020202020204" pitchFamily="34" charset="0"/>
                      </a:rPr>
                      <m:t>𝜆</m:t>
                    </m:r>
                  </m:oMath>
                </a14:m>
                <a:r>
                  <a:rPr lang="ko-KR" altLang="en-US"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ko-KR" altLang="en-US" sz="2200" dirty="0" err="1">
                    <a:solidFill>
                      <a:srgbClr val="002060"/>
                    </a:solidFill>
                    <a:latin typeface="Arial" panose="020B0604020202020204" pitchFamily="34" charset="0"/>
                    <a:ea typeface="휴먼엑스포" panose="02030504000101010101" pitchFamily="18" charset="-127"/>
                    <a:cs typeface="Arial" panose="020B0604020202020204" pitchFamily="34" charset="0"/>
                  </a:rPr>
                  <a:t>를</a:t>
                </a:r>
                <a:r>
                  <a:rPr lang="ko-KR" altLang="en-US"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 키워주면 </a:t>
                </a:r>
                <a:r>
                  <a:rPr lang="en-US" altLang="ko-KR"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instability </a:t>
                </a:r>
                <a:r>
                  <a:rPr lang="ko-KR" altLang="en-US"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가 줄어들게 됨</a:t>
                </a:r>
                <a:endParaRPr lang="en-US" altLang="ko-KR" sz="22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40" name="TextBox 39">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030170" y="576574"/>
                <a:ext cx="8531151" cy="2908489"/>
              </a:xfrm>
              <a:prstGeom prst="rect">
                <a:avLst/>
              </a:prstGeom>
              <a:blipFill>
                <a:blip r:embed="rId2"/>
                <a:stretch>
                  <a:fillRect l="-429" b="-1677"/>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12765A9-2563-2650-AF6A-766EE11B1D4C}"/>
                  </a:ext>
                </a:extLst>
              </p:cNvPr>
              <p:cNvSpPr txBox="1"/>
              <p:nvPr/>
            </p:nvSpPr>
            <p:spPr>
              <a:xfrm>
                <a:off x="4058475" y="3619198"/>
                <a:ext cx="3053064" cy="627223"/>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14:m>
                  <m:oMath xmlns:m="http://schemas.openxmlformats.org/officeDocument/2006/math">
                    <m:acc>
                      <m:accPr>
                        <m:chr m:val="̂"/>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accPr>
                      <m:e>
                        <m:sSub>
                          <m:sSub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𝛽</m:t>
                            </m:r>
                          </m:e>
                          <m:sub>
                            <m:r>
                              <a:rPr lang="ko-KR" altLang="en-US"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𝜆</m:t>
                            </m:r>
                          </m:sub>
                        </m:sSub>
                      </m:e>
                    </m:acc>
                  </m:oMath>
                </a14:m>
                <a:r>
                  <a:rPr lang="en-US" altLang="ko-KR" sz="2200" dirty="0">
                    <a:solidFill>
                      <a:srgbClr val="002060"/>
                    </a:solidFill>
                    <a:latin typeface="Arial" panose="020B0604020202020204" pitchFamily="34" charset="0"/>
                    <a:ea typeface="휴먼엑스포" panose="02030504000101010101" pitchFamily="18" charset="-127"/>
                    <a:cs typeface="Arial" panose="020B0604020202020204" pitchFamily="34" charset="0"/>
                  </a:rPr>
                  <a:t> = (</a:t>
                </a:r>
                <a14:m>
                  <m:oMath xmlns:m="http://schemas.openxmlformats.org/officeDocument/2006/math">
                    <m:sSup>
                      <m:sSup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ko-KR" altLang="en-US"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𝜆</m:t>
                    </m:r>
                    <m:sSup>
                      <m:sSup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𝐼</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−1</m:t>
                        </m:r>
                      </m:sup>
                    </m:sSup>
                    <m:sSup>
                      <m:sSup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𝑋</m:t>
                        </m:r>
                      </m:e>
                      <m: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𝑦</m:t>
                    </m:r>
                  </m:oMath>
                </a14:m>
                <a:endParaRPr lang="en-US" altLang="ko-KR" sz="22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4058475" y="3619198"/>
                <a:ext cx="3053064" cy="627223"/>
              </a:xfrm>
              <a:prstGeom prst="rect">
                <a:avLst/>
              </a:prstGeom>
              <a:blipFill>
                <a:blip r:embed="rId3"/>
                <a:stretch>
                  <a:fillRect l="-1397" b="-7767"/>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직사각형 28">
                <a:extLst>
                  <a:ext uri="{FF2B5EF4-FFF2-40B4-BE49-F238E27FC236}">
                    <a16:creationId xmlns:a16="http://schemas.microsoft.com/office/drawing/2014/main" id="{8870E416-5F86-79E3-0666-6C009231D285}"/>
                  </a:ext>
                </a:extLst>
              </p:cNvPr>
              <p:cNvSpPr/>
              <p:nvPr/>
            </p:nvSpPr>
            <p:spPr>
              <a:xfrm>
                <a:off x="3844637" y="4246421"/>
                <a:ext cx="872836" cy="282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i="1">
                          <a:solidFill>
                            <a:srgbClr val="FF0000"/>
                          </a:solidFill>
                          <a:latin typeface="Cambria Math" panose="02040503050406030204" pitchFamily="18" charset="0"/>
                        </a:rPr>
                        <m:t>𝑅𝐼𝐷𝐺𝐸</m:t>
                      </m:r>
                    </m:oMath>
                  </m:oMathPara>
                </a14:m>
                <a:endParaRPr lang="ko-KR" altLang="en-US" dirty="0">
                  <a:solidFill>
                    <a:srgbClr val="FF0000"/>
                  </a:solidFill>
                </a:endParaRPr>
              </a:p>
            </p:txBody>
          </p:sp>
        </mc:Choice>
        <mc:Fallback xmlns="">
          <p:sp>
            <p:nvSpPr>
              <p:cNvPr id="29" name="직사각형 28"/>
              <p:cNvSpPr>
                <a:spLocks noRot="1" noChangeAspect="1" noMove="1" noResize="1" noEditPoints="1" noAdjustHandles="1" noChangeArrowheads="1" noChangeShapeType="1" noTextEdit="1"/>
              </p:cNvSpPr>
              <p:nvPr/>
            </p:nvSpPr>
            <p:spPr>
              <a:xfrm>
                <a:off x="3844637" y="4246421"/>
                <a:ext cx="872836" cy="282633"/>
              </a:xfrm>
              <a:prstGeom prst="rect">
                <a:avLst/>
              </a:prstGeom>
              <a:blipFill>
                <a:blip r:embed="rId4"/>
                <a:stretch>
                  <a:fillRect l="-3497" b="-10870"/>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직사각형 30">
                <a:extLst>
                  <a:ext uri="{FF2B5EF4-FFF2-40B4-BE49-F238E27FC236}">
                    <a16:creationId xmlns:a16="http://schemas.microsoft.com/office/drawing/2014/main" id="{4B36EBFD-9B2A-2C3E-1A8B-54D3A1310289}"/>
                  </a:ext>
                </a:extLst>
              </p:cNvPr>
              <p:cNvSpPr/>
              <p:nvPr/>
            </p:nvSpPr>
            <p:spPr>
              <a:xfrm>
                <a:off x="2614353" y="4712738"/>
                <a:ext cx="1886989" cy="887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cs typeface="Arial" panose="020B0604020202020204" pitchFamily="34" charset="0"/>
                            </a:rPr>
                          </m:ctrlPr>
                        </m:sSubPr>
                        <m:e>
                          <m:r>
                            <a:rPr lang="en-US" altLang="ko-KR" i="1">
                              <a:solidFill>
                                <a:schemeClr val="tx1"/>
                              </a:solidFill>
                              <a:latin typeface="Cambria Math" panose="02040503050406030204" pitchFamily="18" charset="0"/>
                              <a:cs typeface="Arial" panose="020B0604020202020204" pitchFamily="34" charset="0"/>
                            </a:rPr>
                            <m:t>𝐿</m:t>
                          </m:r>
                        </m:e>
                        <m:sub>
                          <m:r>
                            <a:rPr lang="en-US" altLang="ko-KR" i="1">
                              <a:solidFill>
                                <a:schemeClr val="tx1"/>
                              </a:solidFill>
                              <a:latin typeface="Cambria Math" panose="02040503050406030204" pitchFamily="18" charset="0"/>
                              <a:cs typeface="Arial" panose="020B0604020202020204" pitchFamily="34" charset="0"/>
                            </a:rPr>
                            <m:t>2</m:t>
                          </m:r>
                        </m:sub>
                      </m:sSub>
                    </m:oMath>
                  </m:oMathPara>
                </a14:m>
                <a:endParaRPr lang="en-US" altLang="ko-KR" dirty="0">
                  <a:solidFill>
                    <a:schemeClr val="tx1"/>
                  </a:solidFill>
                  <a:latin typeface="Arial" panose="020B0604020202020204" pitchFamily="34" charset="0"/>
                  <a:cs typeface="Arial" panose="020B0604020202020204" pitchFamily="34" charset="0"/>
                </a:endParaRPr>
              </a:p>
              <a:p>
                <a:pPr algn="ctr"/>
                <a:r>
                  <a:rPr lang="en-US" altLang="ko-KR" dirty="0">
                    <a:solidFill>
                      <a:schemeClr val="tx1"/>
                    </a:solidFill>
                    <a:latin typeface="Arial" panose="020B0604020202020204" pitchFamily="34" charset="0"/>
                    <a:cs typeface="Arial" panose="020B0604020202020204" pitchFamily="34" charset="0"/>
                  </a:rPr>
                  <a:t>Regularization</a:t>
                </a:r>
              </a:p>
              <a:p>
                <a:pPr algn="ctr"/>
                <a:r>
                  <a:rPr lang="en-US" altLang="ko-KR" dirty="0">
                    <a:solidFill>
                      <a:schemeClr val="tx1"/>
                    </a:solidFill>
                    <a:latin typeface="Arial" panose="020B0604020202020204" pitchFamily="34" charset="0"/>
                    <a:cs typeface="Arial" panose="020B0604020202020204" pitchFamily="34" charset="0"/>
                  </a:rPr>
                  <a:t>(penalty)</a:t>
                </a:r>
                <a:endParaRPr lang="ko-KR" altLang="en-US" dirty="0">
                  <a:solidFill>
                    <a:schemeClr val="tx1"/>
                  </a:solidFill>
                  <a:latin typeface="Arial" panose="020B0604020202020204" pitchFamily="34" charset="0"/>
                  <a:cs typeface="Arial" panose="020B0604020202020204" pitchFamily="34" charset="0"/>
                </a:endParaRPr>
              </a:p>
            </p:txBody>
          </p:sp>
        </mc:Choice>
        <mc:Fallback xmlns="">
          <p:sp>
            <p:nvSpPr>
              <p:cNvPr id="31" name="직사각형 30"/>
              <p:cNvSpPr>
                <a:spLocks noRot="1" noChangeAspect="1" noMove="1" noResize="1" noEditPoints="1" noAdjustHandles="1" noChangeArrowheads="1" noChangeShapeType="1" noTextEdit="1"/>
              </p:cNvSpPr>
              <p:nvPr/>
            </p:nvSpPr>
            <p:spPr>
              <a:xfrm>
                <a:off x="2614353" y="4712738"/>
                <a:ext cx="1886989" cy="887077"/>
              </a:xfrm>
              <a:prstGeom prst="rect">
                <a:avLst/>
              </a:prstGeom>
              <a:blipFill>
                <a:blip r:embed="rId5"/>
                <a:stretch>
                  <a:fillRect b="-12329"/>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직사각형 33">
                <a:extLst>
                  <a:ext uri="{FF2B5EF4-FFF2-40B4-BE49-F238E27FC236}">
                    <a16:creationId xmlns:a16="http://schemas.microsoft.com/office/drawing/2014/main" id="{A9A8152E-0D6E-861D-4098-D14594811489}"/>
                  </a:ext>
                </a:extLst>
              </p:cNvPr>
              <p:cNvSpPr/>
              <p:nvPr/>
            </p:nvSpPr>
            <p:spPr>
              <a:xfrm>
                <a:off x="4432402" y="4712738"/>
                <a:ext cx="3726540" cy="8870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US" altLang="ko-KR" i="1">
                              <a:solidFill>
                                <a:schemeClr val="tx1"/>
                              </a:solidFill>
                              <a:latin typeface="Cambria Math" panose="02040503050406030204" pitchFamily="18" charset="0"/>
                              <a:cs typeface="Arial" panose="020B0604020202020204" pitchFamily="34" charset="0"/>
                            </a:rPr>
                          </m:ctrlPr>
                        </m:dPr>
                        <m:e>
                          <m:m>
                            <m:mPr>
                              <m:mcs>
                                <m:mc>
                                  <m:mcPr>
                                    <m:count m:val="3"/>
                                    <m:mcJc m:val="center"/>
                                  </m:mcPr>
                                </m:mc>
                              </m:mcs>
                              <m:ctrlPr>
                                <a:rPr lang="en-US" altLang="ko-KR" i="1">
                                  <a:solidFill>
                                    <a:schemeClr val="tx1"/>
                                  </a:solidFill>
                                  <a:latin typeface="Cambria Math" panose="02040503050406030204" pitchFamily="18" charset="0"/>
                                  <a:cs typeface="Arial" panose="020B0604020202020204" pitchFamily="34" charset="0"/>
                                </a:rPr>
                              </m:ctrlPr>
                            </m:mPr>
                            <m:mr>
                              <m:e/>
                              <m:e>
                                <m:r>
                                  <a:rPr lang="en-US" altLang="ko-KR" i="1">
                                    <a:solidFill>
                                      <a:schemeClr val="tx1"/>
                                    </a:solidFill>
                                    <a:latin typeface="Cambria Math" panose="02040503050406030204" pitchFamily="18" charset="0"/>
                                    <a:cs typeface="Arial" panose="020B0604020202020204" pitchFamily="34" charset="0"/>
                                  </a:rPr>
                                  <m:t>⋯</m:t>
                                </m:r>
                              </m:e>
                              <m:e/>
                            </m:mr>
                            <m:mr>
                              <m:e>
                                <m:r>
                                  <a:rPr lang="en-US" altLang="ko-KR" i="1">
                                    <a:solidFill>
                                      <a:schemeClr val="tx1"/>
                                    </a:solidFill>
                                    <a:latin typeface="Cambria Math" panose="02040503050406030204" pitchFamily="18" charset="0"/>
                                    <a:cs typeface="Arial" panose="020B0604020202020204" pitchFamily="34" charset="0"/>
                                  </a:rPr>
                                  <m:t>⋮</m:t>
                                </m:r>
                              </m:e>
                              <m:e>
                                <m:r>
                                  <a:rPr lang="en-US" altLang="ko-KR" i="1">
                                    <a:solidFill>
                                      <a:schemeClr val="tx1"/>
                                    </a:solidFill>
                                    <a:latin typeface="Cambria Math" panose="02040503050406030204" pitchFamily="18" charset="0"/>
                                    <a:cs typeface="Arial" panose="020B0604020202020204" pitchFamily="34" charset="0"/>
                                  </a:rPr>
                                  <m:t>⋱</m:t>
                                </m:r>
                              </m:e>
                              <m:e>
                                <m:r>
                                  <a:rPr lang="en-US" altLang="ko-KR" i="1">
                                    <a:solidFill>
                                      <a:schemeClr val="tx1"/>
                                    </a:solidFill>
                                    <a:latin typeface="Cambria Math" panose="02040503050406030204" pitchFamily="18" charset="0"/>
                                    <a:cs typeface="Arial" panose="020B0604020202020204" pitchFamily="34" charset="0"/>
                                  </a:rPr>
                                  <m:t>⋮</m:t>
                                </m:r>
                              </m:e>
                            </m:mr>
                            <m:mr>
                              <m:e/>
                              <m:e>
                                <m:r>
                                  <a:rPr lang="en-US" altLang="ko-KR" i="1">
                                    <a:solidFill>
                                      <a:schemeClr val="tx1"/>
                                    </a:solidFill>
                                    <a:latin typeface="Cambria Math" panose="02040503050406030204" pitchFamily="18" charset="0"/>
                                    <a:cs typeface="Arial" panose="020B0604020202020204" pitchFamily="34" charset="0"/>
                                  </a:rPr>
                                  <m:t>⋯</m:t>
                                </m:r>
                              </m:e>
                              <m:e/>
                            </m:mr>
                          </m:m>
                        </m:e>
                      </m:d>
                      <m:r>
                        <a:rPr lang="en-US" altLang="ko-KR" i="1">
                          <a:solidFill>
                            <a:schemeClr val="tx1"/>
                          </a:solidFill>
                          <a:latin typeface="Cambria Math" panose="02040503050406030204" pitchFamily="18" charset="0"/>
                          <a:cs typeface="Arial" panose="020B0604020202020204" pitchFamily="34" charset="0"/>
                        </a:rPr>
                        <m:t>+ </m:t>
                      </m:r>
                      <m:r>
                        <a:rPr lang="ko-KR" altLang="en-US" i="1">
                          <a:solidFill>
                            <a:schemeClr val="tx1"/>
                          </a:solidFill>
                          <a:latin typeface="Cambria Math" panose="02040503050406030204" pitchFamily="18" charset="0"/>
                          <a:cs typeface="Arial" panose="020B0604020202020204" pitchFamily="34" charset="0"/>
                        </a:rPr>
                        <m:t>𝜆</m:t>
                      </m:r>
                      <m:r>
                        <a:rPr lang="en-US" altLang="ko-KR" i="1">
                          <a:solidFill>
                            <a:schemeClr val="tx1"/>
                          </a:solidFill>
                          <a:latin typeface="Cambria Math" panose="02040503050406030204" pitchFamily="18" charset="0"/>
                          <a:cs typeface="Arial" panose="020B0604020202020204" pitchFamily="34" charset="0"/>
                        </a:rPr>
                        <m:t> </m:t>
                      </m:r>
                      <m:d>
                        <m:dPr>
                          <m:begChr m:val="["/>
                          <m:endChr m:val="]"/>
                          <m:ctrlPr>
                            <a:rPr lang="en-US" altLang="ko-KR" i="1">
                              <a:solidFill>
                                <a:schemeClr val="tx1"/>
                              </a:solidFill>
                              <a:latin typeface="Cambria Math" panose="02040503050406030204" pitchFamily="18" charset="0"/>
                              <a:cs typeface="Arial" panose="020B0604020202020204" pitchFamily="34" charset="0"/>
                            </a:rPr>
                          </m:ctrlPr>
                        </m:dPr>
                        <m:e>
                          <m:m>
                            <m:mPr>
                              <m:mcs>
                                <m:mc>
                                  <m:mcPr>
                                    <m:count m:val="3"/>
                                    <m:mcJc m:val="center"/>
                                  </m:mcPr>
                                </m:mc>
                              </m:mcs>
                              <m:ctrlPr>
                                <a:rPr lang="en-US" altLang="ko-KR" i="1">
                                  <a:solidFill>
                                    <a:schemeClr val="tx1"/>
                                  </a:solidFill>
                                  <a:latin typeface="Cambria Math" panose="02040503050406030204" pitchFamily="18" charset="0"/>
                                  <a:cs typeface="Arial" panose="020B0604020202020204" pitchFamily="34" charset="0"/>
                                </a:rPr>
                              </m:ctrlPr>
                            </m:mPr>
                            <m:mr>
                              <m:e>
                                <m:r>
                                  <m:rPr>
                                    <m:brk m:alnAt="7"/>
                                  </m:rPr>
                                  <a:rPr lang="en-US" altLang="ko-KR" i="1">
                                    <a:solidFill>
                                      <a:schemeClr val="tx1"/>
                                    </a:solidFill>
                                    <a:latin typeface="Cambria Math" panose="02040503050406030204" pitchFamily="18" charset="0"/>
                                    <a:cs typeface="Arial" panose="020B0604020202020204" pitchFamily="34" charset="0"/>
                                  </a:rPr>
                                  <m:t>1</m:t>
                                </m:r>
                              </m:e>
                              <m:e>
                                <m:r>
                                  <a:rPr lang="en-US" altLang="ko-KR" i="1">
                                    <a:solidFill>
                                      <a:schemeClr val="tx1"/>
                                    </a:solidFill>
                                    <a:latin typeface="Cambria Math" panose="02040503050406030204" pitchFamily="18" charset="0"/>
                                    <a:cs typeface="Arial" panose="020B0604020202020204" pitchFamily="34" charset="0"/>
                                  </a:rPr>
                                  <m:t>⋯</m:t>
                                </m:r>
                              </m:e>
                              <m:e>
                                <m:r>
                                  <a:rPr lang="en-US" altLang="ko-KR" i="1">
                                    <a:solidFill>
                                      <a:schemeClr val="tx1"/>
                                    </a:solidFill>
                                    <a:latin typeface="Cambria Math" panose="02040503050406030204" pitchFamily="18" charset="0"/>
                                    <a:cs typeface="Arial" panose="020B0604020202020204" pitchFamily="34" charset="0"/>
                                  </a:rPr>
                                  <m:t>0</m:t>
                                </m:r>
                              </m:e>
                            </m:mr>
                            <m:mr>
                              <m:e>
                                <m:r>
                                  <a:rPr lang="en-US" altLang="ko-KR" i="1">
                                    <a:solidFill>
                                      <a:schemeClr val="tx1"/>
                                    </a:solidFill>
                                    <a:latin typeface="Cambria Math" panose="02040503050406030204" pitchFamily="18" charset="0"/>
                                    <a:cs typeface="Arial" panose="020B0604020202020204" pitchFamily="34" charset="0"/>
                                  </a:rPr>
                                  <m:t>⋮</m:t>
                                </m:r>
                              </m:e>
                              <m:e>
                                <m:r>
                                  <a:rPr lang="en-US" altLang="ko-KR" i="1">
                                    <a:solidFill>
                                      <a:schemeClr val="tx1"/>
                                    </a:solidFill>
                                    <a:latin typeface="Cambria Math" panose="02040503050406030204" pitchFamily="18" charset="0"/>
                                    <a:cs typeface="Arial" panose="020B0604020202020204" pitchFamily="34" charset="0"/>
                                  </a:rPr>
                                  <m:t>⋱</m:t>
                                </m:r>
                              </m:e>
                              <m:e>
                                <m:r>
                                  <a:rPr lang="en-US" altLang="ko-KR" i="1">
                                    <a:solidFill>
                                      <a:schemeClr val="tx1"/>
                                    </a:solidFill>
                                    <a:latin typeface="Cambria Math" panose="02040503050406030204" pitchFamily="18" charset="0"/>
                                    <a:cs typeface="Arial" panose="020B0604020202020204" pitchFamily="34" charset="0"/>
                                  </a:rPr>
                                  <m:t>⋮</m:t>
                                </m:r>
                              </m:e>
                            </m:mr>
                            <m:mr>
                              <m:e>
                                <m:r>
                                  <a:rPr lang="en-US" altLang="ko-KR" i="1">
                                    <a:solidFill>
                                      <a:schemeClr val="tx1"/>
                                    </a:solidFill>
                                    <a:latin typeface="Cambria Math" panose="02040503050406030204" pitchFamily="18" charset="0"/>
                                    <a:cs typeface="Arial" panose="020B0604020202020204" pitchFamily="34" charset="0"/>
                                  </a:rPr>
                                  <m:t>0</m:t>
                                </m:r>
                              </m:e>
                              <m:e>
                                <m:r>
                                  <a:rPr lang="en-US" altLang="ko-KR" i="1">
                                    <a:solidFill>
                                      <a:schemeClr val="tx1"/>
                                    </a:solidFill>
                                    <a:latin typeface="Cambria Math" panose="02040503050406030204" pitchFamily="18" charset="0"/>
                                    <a:cs typeface="Arial" panose="020B0604020202020204" pitchFamily="34" charset="0"/>
                                  </a:rPr>
                                  <m:t>⋯</m:t>
                                </m:r>
                              </m:e>
                              <m:e>
                                <m:r>
                                  <a:rPr lang="en-US" altLang="ko-KR" i="1">
                                    <a:solidFill>
                                      <a:schemeClr val="tx1"/>
                                    </a:solidFill>
                                    <a:latin typeface="Cambria Math" panose="02040503050406030204" pitchFamily="18" charset="0"/>
                                    <a:cs typeface="Arial" panose="020B0604020202020204" pitchFamily="34" charset="0"/>
                                  </a:rPr>
                                  <m:t>1</m:t>
                                </m:r>
                              </m:e>
                            </m:mr>
                          </m:m>
                        </m:e>
                      </m:d>
                      <m:r>
                        <a:rPr lang="en-US" altLang="ko-KR" i="1">
                          <a:solidFill>
                            <a:schemeClr val="tx1"/>
                          </a:solidFill>
                          <a:latin typeface="Cambria Math" panose="02040503050406030204" pitchFamily="18" charset="0"/>
                          <a:cs typeface="Arial" panose="020B0604020202020204" pitchFamily="34" charset="0"/>
                        </a:rPr>
                        <m:t> </m:t>
                      </m:r>
                    </m:oMath>
                  </m:oMathPara>
                </a14:m>
                <a:endParaRPr lang="ko-KR" altLang="en-US" dirty="0">
                  <a:solidFill>
                    <a:schemeClr val="tx1"/>
                  </a:solidFill>
                  <a:latin typeface="Arial" panose="020B0604020202020204" pitchFamily="34" charset="0"/>
                  <a:cs typeface="Arial" panose="020B0604020202020204" pitchFamily="34" charset="0"/>
                </a:endParaRPr>
              </a:p>
            </p:txBody>
          </p:sp>
        </mc:Choice>
        <mc:Fallback xmlns="">
          <p:sp>
            <p:nvSpPr>
              <p:cNvPr id="34" name="직사각형 33"/>
              <p:cNvSpPr>
                <a:spLocks noRot="1" noChangeAspect="1" noMove="1" noResize="1" noEditPoints="1" noAdjustHandles="1" noChangeArrowheads="1" noChangeShapeType="1" noTextEdit="1"/>
              </p:cNvSpPr>
              <p:nvPr/>
            </p:nvSpPr>
            <p:spPr>
              <a:xfrm>
                <a:off x="4432402" y="4712738"/>
                <a:ext cx="3726540" cy="887077"/>
              </a:xfrm>
              <a:prstGeom prst="rect">
                <a:avLst/>
              </a:prstGeom>
              <a:blipFill>
                <a:blip r:embed="rId6"/>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8960B87-AF67-100E-8D3B-6673AF4319FA}"/>
                  </a:ext>
                </a:extLst>
              </p:cNvPr>
              <p:cNvSpPr txBox="1"/>
              <p:nvPr/>
            </p:nvSpPr>
            <p:spPr>
              <a:xfrm>
                <a:off x="5078342" y="5629610"/>
                <a:ext cx="715455"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𝑘</m:t>
                      </m:r>
                      <m:r>
                        <a:rPr lang="en-US" altLang="ko-KR" sz="1400" i="1">
                          <a:latin typeface="Cambria Math" panose="02040503050406030204" pitchFamily="18" charset="0"/>
                          <a:ea typeface="Cambria Math" panose="02040503050406030204" pitchFamily="18" charset="0"/>
                          <a:cs typeface="Arial" panose="020B0604020202020204" pitchFamily="34" charset="0"/>
                        </a:rPr>
                        <m:t>×</m:t>
                      </m:r>
                      <m:r>
                        <a:rPr lang="en-US" altLang="ko-KR" sz="1400" i="1">
                          <a:latin typeface="Cambria Math" panose="02040503050406030204" pitchFamily="18" charset="0"/>
                          <a:ea typeface="Cambria Math" panose="02040503050406030204" pitchFamily="18" charset="0"/>
                          <a:cs typeface="Arial" panose="020B0604020202020204" pitchFamily="34" charset="0"/>
                        </a:rPr>
                        <m:t>𝑘</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35" name="TextBox 3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5078342" y="5629610"/>
                <a:ext cx="715455" cy="307777"/>
              </a:xfrm>
              <a:prstGeom prst="rect">
                <a:avLst/>
              </a:prstGeom>
              <a:blipFill>
                <a:blip r:embed="rId7"/>
                <a:stretch>
                  <a:fillRect/>
                </a:stretch>
              </a:blipFill>
              <a:ln>
                <a:noFill/>
                <a:prstDash val="sysDot"/>
              </a:ln>
            </p:spPr>
            <p:txBody>
              <a:bodyPr/>
              <a:lstStyle/>
              <a:p>
                <a:r>
                  <a:rPr lang="ko-KR" altLang="en-US">
                    <a:noFill/>
                  </a:rPr>
                  <a:t> </a:t>
                </a:r>
              </a:p>
            </p:txBody>
          </p:sp>
        </mc:Fallback>
      </mc:AlternateContent>
      <p:sp>
        <p:nvSpPr>
          <p:cNvPr id="15" name="모서리가 둥근 직사각형 14">
            <a:extLst>
              <a:ext uri="{FF2B5EF4-FFF2-40B4-BE49-F238E27FC236}">
                <a16:creationId xmlns:a16="http://schemas.microsoft.com/office/drawing/2014/main" id="{0FDCD636-86A4-F37A-5F35-FF30F1DE8E2C}"/>
              </a:ext>
            </a:extLst>
          </p:cNvPr>
          <p:cNvSpPr/>
          <p:nvPr/>
        </p:nvSpPr>
        <p:spPr>
          <a:xfrm rot="18268306">
            <a:off x="7026132" y="4621653"/>
            <a:ext cx="247231" cy="1099683"/>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직선 연결선 22">
            <a:extLst>
              <a:ext uri="{FF2B5EF4-FFF2-40B4-BE49-F238E27FC236}">
                <a16:creationId xmlns:a16="http://schemas.microsoft.com/office/drawing/2014/main" id="{4ABC5673-717F-D841-B680-8714AE073781}"/>
              </a:ext>
            </a:extLst>
          </p:cNvPr>
          <p:cNvCxnSpPr/>
          <p:nvPr/>
        </p:nvCxnSpPr>
        <p:spPr>
          <a:xfrm>
            <a:off x="5613927" y="4179918"/>
            <a:ext cx="43756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구부러진 연결선 43">
            <a:extLst>
              <a:ext uri="{FF2B5EF4-FFF2-40B4-BE49-F238E27FC236}">
                <a16:creationId xmlns:a16="http://schemas.microsoft.com/office/drawing/2014/main" id="{7ACB8753-F3F1-305C-8900-46284224966D}"/>
              </a:ext>
            </a:extLst>
          </p:cNvPr>
          <p:cNvCxnSpPr/>
          <p:nvPr/>
        </p:nvCxnSpPr>
        <p:spPr>
          <a:xfrm>
            <a:off x="5771023" y="4235987"/>
            <a:ext cx="855464" cy="57115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직사각형 49">
            <a:extLst>
              <a:ext uri="{FF2B5EF4-FFF2-40B4-BE49-F238E27FC236}">
                <a16:creationId xmlns:a16="http://schemas.microsoft.com/office/drawing/2014/main" id="{69C6E8E2-53A2-DA58-3561-A0318680708A}"/>
              </a:ext>
            </a:extLst>
          </p:cNvPr>
          <p:cNvSpPr/>
          <p:nvPr/>
        </p:nvSpPr>
        <p:spPr>
          <a:xfrm>
            <a:off x="6113962" y="4273469"/>
            <a:ext cx="2893850" cy="4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1600" dirty="0">
                <a:solidFill>
                  <a:schemeClr val="tx1"/>
                </a:solidFill>
                <a:latin typeface="굴림체" panose="020B0609000101010101" pitchFamily="49" charset="-127"/>
                <a:ea typeface="굴림체" panose="020B0609000101010101" pitchFamily="49" charset="-127"/>
                <a:cs typeface="Arial" panose="020B0604020202020204" pitchFamily="34" charset="0"/>
              </a:rPr>
              <a:t>λ</a:t>
            </a:r>
            <a:r>
              <a:rPr lang="ko-KR" altLang="en-US" sz="1600" dirty="0">
                <a:solidFill>
                  <a:schemeClr val="tx1"/>
                </a:solidFill>
                <a:latin typeface="휴먼엑스포" panose="02030504000101010101" pitchFamily="18" charset="-127"/>
                <a:ea typeface="휴먼엑스포" panose="02030504000101010101" pitchFamily="18" charset="-127"/>
                <a:cs typeface="Arial" panose="020B0604020202020204" pitchFamily="34" charset="0"/>
              </a:rPr>
              <a:t>가 능선</a:t>
            </a:r>
            <a:r>
              <a:rPr lang="en-US" altLang="ko-KR" sz="1600" dirty="0">
                <a:solidFill>
                  <a:schemeClr val="tx1"/>
                </a:solidFill>
                <a:latin typeface="휴먼엑스포" panose="02030504000101010101" pitchFamily="18" charset="-127"/>
                <a:ea typeface="휴먼엑스포" panose="02030504000101010101" pitchFamily="18" charset="-127"/>
                <a:cs typeface="Arial" panose="020B0604020202020204" pitchFamily="34" charset="0"/>
              </a:rPr>
              <a:t>(Ridge)</a:t>
            </a:r>
            <a:r>
              <a:rPr lang="ko-KR" altLang="en-US" sz="1600" dirty="0">
                <a:solidFill>
                  <a:schemeClr val="tx1"/>
                </a:solidFill>
                <a:latin typeface="휴먼엑스포" panose="02030504000101010101" pitchFamily="18" charset="-127"/>
                <a:ea typeface="휴먼엑스포" panose="02030504000101010101" pitchFamily="18" charset="-127"/>
                <a:cs typeface="Arial" panose="020B0604020202020204" pitchFamily="34" charset="0"/>
              </a:rPr>
              <a:t>를 </a:t>
            </a:r>
            <a:r>
              <a:rPr lang="ko-KR" altLang="en-US" sz="1600" dirty="0" err="1">
                <a:solidFill>
                  <a:schemeClr val="tx1"/>
                </a:solidFill>
                <a:latin typeface="휴먼엑스포" panose="02030504000101010101" pitchFamily="18" charset="-127"/>
                <a:ea typeface="휴먼엑스포" panose="02030504000101010101" pitchFamily="18" charset="-127"/>
                <a:cs typeface="Arial" panose="020B0604020202020204" pitchFamily="34" charset="0"/>
              </a:rPr>
              <a:t>키워줌</a:t>
            </a:r>
            <a:endParaRPr lang="ko-KR" altLang="en-US" sz="1600" dirty="0">
              <a:solidFill>
                <a:schemeClr val="tx1"/>
              </a:solidFill>
              <a:latin typeface="휴먼엑스포" panose="02030504000101010101" pitchFamily="18" charset="-127"/>
              <a:ea typeface="휴먼엑스포" panose="02030504000101010101" pitchFamily="18" charset="-127"/>
              <a:cs typeface="Arial" panose="020B0604020202020204" pitchFamily="34" charset="0"/>
            </a:endParaRPr>
          </a:p>
        </p:txBody>
      </p:sp>
      <p:cxnSp>
        <p:nvCxnSpPr>
          <p:cNvPr id="51" name="구부러진 연결선 50">
            <a:extLst>
              <a:ext uri="{FF2B5EF4-FFF2-40B4-BE49-F238E27FC236}">
                <a16:creationId xmlns:a16="http://schemas.microsoft.com/office/drawing/2014/main" id="{B72DD50C-02D1-5729-1D71-CD457E19FD46}"/>
              </a:ext>
            </a:extLst>
          </p:cNvPr>
          <p:cNvCxnSpPr/>
          <p:nvPr/>
        </p:nvCxnSpPr>
        <p:spPr>
          <a:xfrm rot="16200000" flipH="1">
            <a:off x="4930757" y="4327503"/>
            <a:ext cx="532819" cy="23764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3070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5DE8C-F721-FBB5-AB4C-BB8EDFECBEAC}"/>
            </a:ext>
          </a:extLst>
        </p:cNvPr>
        <p:cNvGrpSpPr/>
        <p:nvPr/>
      </p:nvGrpSpPr>
      <p:grpSpPr>
        <a:xfrm>
          <a:off x="0" y="0"/>
          <a:ext cx="0" cy="0"/>
          <a:chOff x="0" y="0"/>
          <a:chExt cx="0" cy="0"/>
        </a:xfrm>
      </p:grpSpPr>
      <p:sp>
        <p:nvSpPr>
          <p:cNvPr id="67" name="직사각형 66">
            <a:extLst>
              <a:ext uri="{FF2B5EF4-FFF2-40B4-BE49-F238E27FC236}">
                <a16:creationId xmlns:a16="http://schemas.microsoft.com/office/drawing/2014/main" id="{3B02B496-3265-3A65-02CF-3453325F9AC7}"/>
              </a:ext>
            </a:extLst>
          </p:cNvPr>
          <p:cNvSpPr/>
          <p:nvPr/>
        </p:nvSpPr>
        <p:spPr>
          <a:xfrm>
            <a:off x="7771689" y="2177015"/>
            <a:ext cx="3498436" cy="20551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a:extLst>
              <a:ext uri="{FF2B5EF4-FFF2-40B4-BE49-F238E27FC236}">
                <a16:creationId xmlns:a16="http://schemas.microsoft.com/office/drawing/2014/main" id="{D7AACE11-DAD7-9510-50EA-7961AB9180D6}"/>
              </a:ext>
            </a:extLst>
          </p:cNvPr>
          <p:cNvSpPr>
            <a:spLocks noGrp="1"/>
          </p:cNvSpPr>
          <p:nvPr>
            <p:ph type="sldNum" sz="quarter" idx="12"/>
          </p:nvPr>
        </p:nvSpPr>
        <p:spPr/>
        <p:txBody>
          <a:bodyPr/>
          <a:lstStyle/>
          <a:p>
            <a:fld id="{697A4166-CA4D-41F8-83C5-A101D686F506}" type="slidenum">
              <a:rPr lang="ko-KR" altLang="en-US" smtClean="0"/>
              <a:t>567</a:t>
            </a:fld>
            <a:endParaRPr lang="ko-KR" alt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90CA86D-C611-B52A-50A0-786585C156E7}"/>
                  </a:ext>
                </a:extLst>
              </p:cNvPr>
              <p:cNvSpPr txBox="1"/>
              <p:nvPr/>
            </p:nvSpPr>
            <p:spPr>
              <a:xfrm>
                <a:off x="2443224" y="1809082"/>
                <a:ext cx="8269446" cy="1211101"/>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14:m>
                  <m:oMathPara xmlns:m="http://schemas.openxmlformats.org/officeDocument/2006/math">
                    <m:oMathParaPr>
                      <m:jc m:val="left"/>
                    </m:oMathParaPr>
                    <m:oMath xmlns:m="http://schemas.openxmlformats.org/officeDocument/2006/math">
                      <m:r>
                        <a:rPr lang="en-US" altLang="ko-KR" sz="2000" i="1" smtClean="0">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smtClean="0">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0</m:t>
                          </m:r>
                        </m:sub>
                      </m:sSub>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1</m:t>
                          </m:r>
                        </m:sub>
                      </m:sSub>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1</m:t>
                          </m:r>
                        </m:sub>
                      </m:sSub>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2</m:t>
                          </m:r>
                        </m:sub>
                      </m:sSub>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2</m:t>
                          </m:r>
                        </m:sub>
                      </m:sSub>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𝑢</m:t>
                      </m:r>
                    </m:oMath>
                  </m:oMathPara>
                </a14:m>
                <a:endParaRPr lang="en-US" altLang="ko-KR" sz="2000" i="1" dirty="0">
                  <a:latin typeface="Cambria Math" panose="02040503050406030204" pitchFamily="18"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14:m>
                  <m:oMath xmlns:m="http://schemas.openxmlformats.org/officeDocument/2006/math">
                    <m:func>
                      <m:func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funcPr>
                      <m:fName>
                        <m:limLow>
                          <m:limLow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limLowPr>
                          <m:e>
                            <m:r>
                              <m:rPr>
                                <m:sty m:val="p"/>
                              </m:rPr>
                              <a:rPr lang="en-US" altLang="ko-KR" sz="2000">
                                <a:latin typeface="Cambria Math" panose="02040503050406030204" pitchFamily="18" charset="0"/>
                                <a:ea typeface="휴먼엑스포" panose="02030504000101010101" pitchFamily="18" charset="-127"/>
                                <a:cs typeface="Arial" panose="020B0604020202020204" pitchFamily="34" charset="0"/>
                              </a:rPr>
                              <m:t>min</m:t>
                            </m:r>
                          </m:e>
                          <m:lim>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lim>
                        </m:limLow>
                      </m:fName>
                      <m:e>
                        <m:sSup>
                          <m:sSup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0</m:t>
                                </m:r>
                              </m:sub>
                            </m:sSub>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1</m:t>
                                </m:r>
                              </m:sub>
                            </m:sSub>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1</m:t>
                                </m:r>
                              </m:sub>
                            </m:sSub>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b>
                            </m:sSub>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b>
                            </m:sSub>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sup>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d>
                          <m:d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0</m:t>
                                </m:r>
                              </m:sub>
                            </m:sSub>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1</m:t>
                                </m:r>
                              </m:sub>
                            </m:sSub>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1</m:t>
                                </m:r>
                              </m:sub>
                            </m:sSub>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b>
                            </m:sSub>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b>
                            </m:sSub>
                          </m:e>
                        </m:d>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𝜆</m:t>
                        </m:r>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1</m:t>
                            </m:r>
                          </m:sub>
                        </m:sSub>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ko-KR" altLang="en-US" sz="2000"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2000" b="0" i="1" smtClean="0">
                                <a:latin typeface="Cambria Math" panose="02040503050406030204" pitchFamily="18" charset="0"/>
                                <a:ea typeface="휴먼엑스포" panose="02030504000101010101" pitchFamily="18" charset="-127"/>
                                <a:cs typeface="Arial" panose="020B0604020202020204" pitchFamily="34" charset="0"/>
                              </a:rPr>
                              <m:t>2</m:t>
                            </m:r>
                          </m:sub>
                        </m:sSub>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func>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a:t>
                </a:r>
              </a:p>
            </p:txBody>
          </p:sp>
        </mc:Choice>
        <mc:Fallback xmlns="">
          <p:sp>
            <p:nvSpPr>
              <p:cNvPr id="24" name="TextBox 23">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443224" y="1809082"/>
                <a:ext cx="8269446" cy="1211101"/>
              </a:xfrm>
              <a:prstGeom prst="rect">
                <a:avLst/>
              </a:prstGeom>
              <a:blipFill>
                <a:blip r:embed="rId2"/>
                <a:stretch>
                  <a:fillRect b="-3030"/>
                </a:stretch>
              </a:blipFill>
              <a:ln>
                <a:noFill/>
                <a:prstDash val="sysDot"/>
              </a:ln>
            </p:spPr>
            <p:txBody>
              <a:bodyPr/>
              <a:lstStyle/>
              <a:p>
                <a:r>
                  <a:rPr lang="ko-KR" altLang="en-US">
                    <a:noFill/>
                  </a:rPr>
                  <a:t> </a:t>
                </a:r>
              </a:p>
            </p:txBody>
          </p:sp>
        </mc:Fallback>
      </mc:AlternateContent>
      <p:sp>
        <p:nvSpPr>
          <p:cNvPr id="7" name="TextBox 6">
            <a:extLst>
              <a:ext uri="{FF2B5EF4-FFF2-40B4-BE49-F238E27FC236}">
                <a16:creationId xmlns:a16="http://schemas.microsoft.com/office/drawing/2014/main" id="{C6DFA96F-A0C6-0813-70EE-A8145D4D3E55}"/>
              </a:ext>
            </a:extLst>
          </p:cNvPr>
          <p:cNvSpPr txBox="1"/>
          <p:nvPr/>
        </p:nvSpPr>
        <p:spPr>
          <a:xfrm>
            <a:off x="1826679" y="3165415"/>
            <a:ext cx="8706025" cy="1815882"/>
          </a:xfrm>
          <a:prstGeom prst="rect">
            <a:avLst/>
          </a:prstGeom>
          <a:noFill/>
          <a:ln>
            <a:noFill/>
            <a:prstDash val="sysDot"/>
          </a:ln>
        </p:spPr>
        <p:txBody>
          <a:bodyPr wrap="square">
            <a:spAutoFit/>
          </a:bodyPr>
          <a:lstStyle/>
          <a:p>
            <a:pPr eaLnBrk="0" fontAlgn="base" hangingPunct="0">
              <a:lnSpc>
                <a:spcPct val="200000"/>
              </a:lnSpc>
              <a:spcBef>
                <a:spcPct val="0"/>
              </a:spcBef>
              <a:spcAft>
                <a:spcPct val="0"/>
              </a:spcAft>
            </a:pP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① S: variable selection</a:t>
            </a:r>
            <a:r>
              <a:rPr lang="en-US" altLang="ko-KR" dirty="0">
                <a:latin typeface="휴먼엑스포" panose="02030504000101010101" pitchFamily="18" charset="-127"/>
                <a:ea typeface="휴먼엑스포" panose="02030504000101010101" pitchFamily="18" charset="-127"/>
                <a:cs typeface="Arial" panose="020B0604020202020204" pitchFamily="34" charset="0"/>
              </a:rPr>
              <a:t> </a:t>
            </a:r>
            <a:endParaRPr lang="en-US" altLang="ko-KR" sz="24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200000"/>
              </a:lnSpc>
              <a:spcBef>
                <a:spcPct val="0"/>
              </a:spcBef>
              <a:spcAft>
                <a:spcPct val="0"/>
              </a:spcAft>
            </a:pPr>
            <a:endParaRPr lang="en-US" altLang="ko-KR" sz="8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200000"/>
              </a:lnSpc>
              <a:spcBef>
                <a:spcPct val="0"/>
              </a:spcBef>
              <a:spcAft>
                <a:spcPct val="0"/>
              </a:spcAft>
            </a:pPr>
            <a:r>
              <a:rPr lang="en-US" altLang="ko-KR" sz="2400" dirty="0">
                <a:latin typeface="맑은 고딕" panose="020B0503020000020004" pitchFamily="50" charset="-127"/>
                <a:ea typeface="맑은 고딕" panose="020B0503020000020004" pitchFamily="50" charset="-127"/>
                <a:cs typeface="Arial" panose="020B0604020202020204" pitchFamily="34" charset="0"/>
              </a:rPr>
              <a:t>②</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 S: coefficient shrinkage</a:t>
            </a:r>
          </a:p>
        </p:txBody>
      </p:sp>
      <mc:AlternateContent xmlns:mc="http://schemas.openxmlformats.org/markup-compatibility/2006" xmlns:a14="http://schemas.microsoft.com/office/drawing/2010/main">
        <mc:Choice Requires="a14">
          <p:sp>
            <p:nvSpPr>
              <p:cNvPr id="8" name="제목 1">
                <a:extLst>
                  <a:ext uri="{FF2B5EF4-FFF2-40B4-BE49-F238E27FC236}">
                    <a16:creationId xmlns:a16="http://schemas.microsoft.com/office/drawing/2014/main" id="{FCC2D70B-4CCD-BA8B-09CB-3C3F8FD531C5}"/>
                  </a:ext>
                </a:extLst>
              </p:cNvPr>
              <p:cNvSpPr txBox="1">
                <a:spLocks/>
              </p:cNvSpPr>
              <p:nvPr/>
            </p:nvSpPr>
            <p:spPr>
              <a:xfrm>
                <a:off x="1043060" y="785804"/>
                <a:ext cx="8807521"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eaLnBrk="0" fontAlgn="base" hangingPunct="0">
                  <a:spcAft>
                    <a:spcPct val="0"/>
                  </a:spcAft>
                </a:pPr>
                <a14:m>
                  <m:oMath xmlns:m="http://schemas.openxmlformats.org/officeDocument/2006/math">
                    <m:sSub>
                      <m:sSubPr>
                        <m:ctrlPr>
                          <a:rPr lang="en-US" altLang="ko-KR" sz="3000" i="1" smtClean="0">
                            <a:solidFill>
                              <a:srgbClr val="002060"/>
                            </a:solidFill>
                            <a:latin typeface="Cambria Math" panose="02040503050406030204" pitchFamily="18" charset="0"/>
                            <a:cs typeface="Arial" panose="020B0604020202020204" pitchFamily="34" charset="0"/>
                          </a:rPr>
                        </m:ctrlPr>
                      </m:sSubPr>
                      <m:e>
                        <m:r>
                          <a:rPr lang="en-US" altLang="ko-KR" sz="3000" i="1">
                            <a:solidFill>
                              <a:srgbClr val="002060"/>
                            </a:solidFill>
                            <a:latin typeface="Cambria Math" panose="02040503050406030204" pitchFamily="18" charset="0"/>
                            <a:cs typeface="Arial" panose="020B0604020202020204" pitchFamily="34" charset="0"/>
                          </a:rPr>
                          <m:t>𝐿</m:t>
                        </m:r>
                      </m:e>
                      <m:sub>
                        <m:r>
                          <a:rPr lang="en-US" altLang="ko-KR" sz="3000" i="1">
                            <a:solidFill>
                              <a:srgbClr val="002060"/>
                            </a:solidFill>
                            <a:latin typeface="Cambria Math" panose="02040503050406030204" pitchFamily="18" charset="0"/>
                            <a:cs typeface="Arial" panose="020B0604020202020204" pitchFamily="34" charset="0"/>
                          </a:rPr>
                          <m:t>1</m:t>
                        </m:r>
                      </m:sub>
                    </m:sSub>
                  </m:oMath>
                </a14:m>
                <a:r>
                  <a:rPr lang="en-US" altLang="ko-KR" sz="3000" dirty="0">
                    <a:solidFill>
                      <a:srgbClr val="002060"/>
                    </a:solidFill>
                    <a:latin typeface="Arial Black" panose="020B0A04020102020204" pitchFamily="34" charset="0"/>
                    <a:ea typeface="휴먼엑스포" panose="02030504000101010101" pitchFamily="18" charset="-127"/>
                    <a:cs typeface="Arial" panose="020B0604020202020204" pitchFamily="34" charset="0"/>
                  </a:rPr>
                  <a:t> Penalty leads to LASSO</a:t>
                </a:r>
                <a:endParaRPr lang="en-US" altLang="ko-KR" sz="3000" dirty="0">
                  <a:solidFill>
                    <a:srgbClr val="002060"/>
                  </a:solidFill>
                  <a:latin typeface="Arial Black" panose="020B0A04020102020204" pitchFamily="34" charset="0"/>
                  <a:cs typeface="Arial" panose="020B0604020202020204" pitchFamily="34" charset="0"/>
                </a:endParaRPr>
              </a:p>
            </p:txBody>
          </p:sp>
        </mc:Choice>
        <mc:Fallback xmlns="">
          <p:sp>
            <p:nvSpPr>
              <p:cNvPr id="8" name="제목 1">
                <a:extLst>
                  <a:ext uri="{FF2B5EF4-FFF2-40B4-BE49-F238E27FC236}">
                    <a16:creationId xmlns:a16="http://schemas.microsoft.com/office/drawing/2014/main" id="{D00BC6B8-542D-4A15-9855-9E8BB6D88D09}"/>
                  </a:ext>
                </a:extLst>
              </p:cNvPr>
              <p:cNvSpPr txBox="1">
                <a:spLocks noRot="1" noChangeAspect="1" noMove="1" noResize="1" noEditPoints="1" noAdjustHandles="1" noChangeArrowheads="1" noChangeShapeType="1" noTextEdit="1"/>
              </p:cNvSpPr>
              <p:nvPr/>
            </p:nvSpPr>
            <p:spPr>
              <a:xfrm>
                <a:off x="1043060" y="785804"/>
                <a:ext cx="8807521" cy="548333"/>
              </a:xfrm>
              <a:prstGeom prst="rect">
                <a:avLst/>
              </a:prstGeom>
              <a:blipFill>
                <a:blip r:embed="rId3"/>
                <a:stretch>
                  <a:fillRect t="-17778" b="-311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809872108"/>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6FD05-512A-0A69-CC0E-5CC9D9253B14}"/>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026A266A-D046-D547-971B-EDF4D039D637}"/>
              </a:ext>
            </a:extLst>
          </p:cNvPr>
          <p:cNvSpPr>
            <a:spLocks noGrp="1"/>
          </p:cNvSpPr>
          <p:nvPr>
            <p:ph type="title"/>
          </p:nvPr>
        </p:nvSpPr>
        <p:spPr>
          <a:xfrm>
            <a:off x="838200" y="2095632"/>
            <a:ext cx="10515600" cy="2852737"/>
          </a:xfrm>
        </p:spPr>
        <p:txBody>
          <a:bodyPr>
            <a:normAutofit/>
          </a:bodyPr>
          <a:lstStyle/>
          <a:p>
            <a:pPr algn="ctr"/>
            <a:r>
              <a:rPr lang="en-US" altLang="ko-KR" sz="4800" dirty="0"/>
              <a:t>Support Vector Machine</a:t>
            </a:r>
            <a:br>
              <a:rPr lang="en-US" altLang="ko-KR" sz="4800" dirty="0"/>
            </a:br>
            <a:br>
              <a:rPr lang="en-US" altLang="ko-KR" sz="4800" dirty="0"/>
            </a:br>
            <a:br>
              <a:rPr lang="ko-KR" altLang="en-US" sz="4800" dirty="0"/>
            </a:br>
            <a:endParaRPr lang="ko-KR" altLang="en-US" sz="4800" dirty="0"/>
          </a:p>
        </p:txBody>
      </p:sp>
    </p:spTree>
    <p:extLst>
      <p:ext uri="{BB962C8B-B14F-4D97-AF65-F5344CB8AC3E}">
        <p14:creationId xmlns:p14="http://schemas.microsoft.com/office/powerpoint/2010/main" val="3693750176"/>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681E9E2A-27B0-41A6-9C5A-ED7DD77FF58C}"/>
              </a:ext>
            </a:extLst>
          </p:cNvPr>
          <p:cNvSpPr/>
          <p:nvPr/>
        </p:nvSpPr>
        <p:spPr>
          <a:xfrm>
            <a:off x="274240" y="2366301"/>
            <a:ext cx="11917760" cy="1477328"/>
          </a:xfrm>
          <a:prstGeom prst="rect">
            <a:avLst/>
          </a:prstGeom>
        </p:spPr>
        <p:txBody>
          <a:bodyPr wrap="square">
            <a:spAutoFit/>
          </a:bodyPr>
          <a:lstStyle/>
          <a:p>
            <a:r>
              <a:rPr lang="en-GB" altLang="ko-KR" dirty="0">
                <a:latin typeface="CMR10"/>
              </a:rPr>
              <a:t>maximal margin classifier (separable case, linear)</a:t>
            </a:r>
          </a:p>
          <a:p>
            <a:endParaRPr lang="en-GB" altLang="ko-KR" b="1" i="1" dirty="0">
              <a:latin typeface="CMTI10"/>
            </a:endParaRPr>
          </a:p>
          <a:p>
            <a:r>
              <a:rPr lang="en-GB" altLang="ko-KR" b="1" i="1" dirty="0">
                <a:latin typeface="CMTI10"/>
              </a:rPr>
              <a:t>support vector classifier  </a:t>
            </a:r>
            <a:r>
              <a:rPr lang="en-GB" altLang="ko-KR" dirty="0">
                <a:latin typeface="CMR10"/>
              </a:rPr>
              <a:t>(non-separable case, soft-margin, linear)</a:t>
            </a:r>
            <a:endParaRPr lang="en-GB" altLang="ko-KR" b="1" i="1" dirty="0">
              <a:latin typeface="CMTI10"/>
            </a:endParaRPr>
          </a:p>
          <a:p>
            <a:endParaRPr lang="en-GB" altLang="ko-KR" b="1" i="1" dirty="0">
              <a:latin typeface="CMTI10"/>
            </a:endParaRPr>
          </a:p>
          <a:p>
            <a:r>
              <a:rPr lang="en-GB" altLang="ko-KR" b="1" i="1" dirty="0">
                <a:latin typeface="CMTI10"/>
              </a:rPr>
              <a:t>support vector machine </a:t>
            </a:r>
            <a:r>
              <a:rPr lang="en-GB" altLang="ko-KR" dirty="0">
                <a:latin typeface="CMR10"/>
              </a:rPr>
              <a:t>(non-separable case, soft-margin, non-linear=feature expansion)</a:t>
            </a:r>
            <a:endParaRPr lang="en-GB" altLang="ko-KR" b="1" i="1" dirty="0">
              <a:latin typeface="CMTI10"/>
            </a:endParaRPr>
          </a:p>
        </p:txBody>
      </p:sp>
      <p:sp>
        <p:nvSpPr>
          <p:cNvPr id="14" name="직사각형 13">
            <a:extLst>
              <a:ext uri="{FF2B5EF4-FFF2-40B4-BE49-F238E27FC236}">
                <a16:creationId xmlns:a16="http://schemas.microsoft.com/office/drawing/2014/main" id="{8EB49C4A-B770-4B84-9816-F7C67EA044F3}"/>
              </a:ext>
            </a:extLst>
          </p:cNvPr>
          <p:cNvSpPr/>
          <p:nvPr/>
        </p:nvSpPr>
        <p:spPr>
          <a:xfrm>
            <a:off x="354808" y="1451366"/>
            <a:ext cx="1383376" cy="369332"/>
          </a:xfrm>
          <a:prstGeom prst="rect">
            <a:avLst/>
          </a:prstGeom>
          <a:ln>
            <a:solidFill>
              <a:schemeClr val="tx1"/>
            </a:solidFill>
          </a:ln>
        </p:spPr>
        <p:txBody>
          <a:bodyPr wrap="square">
            <a:spAutoFit/>
          </a:bodyPr>
          <a:lstStyle/>
          <a:p>
            <a:r>
              <a:rPr lang="en-GB" b="1" dirty="0">
                <a:latin typeface="Georgia" panose="02040502050405020303" pitchFamily="18" charset="0"/>
              </a:rPr>
              <a:t>Road Map</a:t>
            </a:r>
          </a:p>
        </p:txBody>
      </p:sp>
    </p:spTree>
    <p:extLst>
      <p:ext uri="{BB962C8B-B14F-4D97-AF65-F5344CB8AC3E}">
        <p14:creationId xmlns:p14="http://schemas.microsoft.com/office/powerpoint/2010/main" val="42050672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8209668-174E-4D3E-AE30-4DBEB18E0397}"/>
              </a:ext>
            </a:extLst>
          </p:cNvPr>
          <p:cNvSpPr>
            <a:spLocks noGrp="1"/>
          </p:cNvSpPr>
          <p:nvPr>
            <p:ph type="title"/>
          </p:nvPr>
        </p:nvSpPr>
        <p:spPr/>
        <p:txBody>
          <a:bodyPr>
            <a:normAutofit/>
          </a:bodyPr>
          <a:lstStyle/>
          <a:p>
            <a:pPr algn="ctr"/>
            <a:r>
              <a:rPr lang="en-US" altLang="ko-KR" sz="4800" dirty="0"/>
              <a:t>1. </a:t>
            </a:r>
            <a:r>
              <a:rPr lang="ko-KR" altLang="en-US" sz="4800" dirty="0"/>
              <a:t>기초 통계학</a:t>
            </a:r>
            <a:br>
              <a:rPr lang="en-US" altLang="ko-KR" sz="4800" dirty="0"/>
            </a:br>
            <a:endParaRPr lang="ko-KR" altLang="en-US" sz="4800" dirty="0"/>
          </a:p>
        </p:txBody>
      </p:sp>
      <p:sp>
        <p:nvSpPr>
          <p:cNvPr id="5" name="텍스트 개체 틀 4">
            <a:extLst>
              <a:ext uri="{FF2B5EF4-FFF2-40B4-BE49-F238E27FC236}">
                <a16:creationId xmlns:a16="http://schemas.microsoft.com/office/drawing/2014/main" id="{651A39D7-7749-4BB0-9D98-3FEF59CDEE48}"/>
              </a:ext>
            </a:extLst>
          </p:cNvPr>
          <p:cNvSpPr>
            <a:spLocks noGrp="1"/>
          </p:cNvSpPr>
          <p:nvPr>
            <p:ph type="body" idx="1"/>
          </p:nvPr>
        </p:nvSpPr>
        <p:spPr/>
        <p:txBody>
          <a:bodyPr>
            <a:normAutofit/>
          </a:bodyPr>
          <a:lstStyle/>
          <a:p>
            <a:pPr marL="514350" indent="-514350" algn="ctr">
              <a:buAutoNum type="arabicParenR"/>
            </a:pPr>
            <a:r>
              <a:rPr lang="ko-KR" altLang="en-US" sz="2800" dirty="0">
                <a:solidFill>
                  <a:schemeClr val="bg1">
                    <a:lumMod val="75000"/>
                  </a:schemeClr>
                </a:solidFill>
              </a:rPr>
              <a:t>통계학과 자료의 정리</a:t>
            </a:r>
            <a:endParaRPr lang="en-US" altLang="ko-KR" sz="2800" dirty="0">
              <a:solidFill>
                <a:schemeClr val="bg1">
                  <a:lumMod val="75000"/>
                </a:schemeClr>
              </a:solidFill>
            </a:endParaRPr>
          </a:p>
          <a:p>
            <a:pPr marL="514350" indent="-514350" algn="ctr">
              <a:buAutoNum type="arabicParenR"/>
            </a:pPr>
            <a:r>
              <a:rPr lang="ko-KR" altLang="en-US" sz="2800" dirty="0">
                <a:solidFill>
                  <a:schemeClr val="tx1"/>
                </a:solidFill>
              </a:rPr>
              <a:t>확률과 확률분포</a:t>
            </a:r>
          </a:p>
        </p:txBody>
      </p:sp>
    </p:spTree>
    <p:extLst>
      <p:ext uri="{BB962C8B-B14F-4D97-AF65-F5344CB8AC3E}">
        <p14:creationId xmlns:p14="http://schemas.microsoft.com/office/powerpoint/2010/main" val="235825011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14B7976-6B06-429F-A83F-E772D25AF043}"/>
              </a:ext>
            </a:extLst>
          </p:cNvPr>
          <p:cNvSpPr/>
          <p:nvPr/>
        </p:nvSpPr>
        <p:spPr>
          <a:xfrm>
            <a:off x="261589" y="996702"/>
            <a:ext cx="2680542" cy="369332"/>
          </a:xfrm>
          <a:prstGeom prst="rect">
            <a:avLst/>
          </a:prstGeom>
        </p:spPr>
        <p:txBody>
          <a:bodyPr wrap="none">
            <a:spAutoFit/>
          </a:bodyPr>
          <a:lstStyle/>
          <a:p>
            <a:r>
              <a:rPr lang="en-GB" i="1" dirty="0">
                <a:latin typeface="CMTI12"/>
              </a:rPr>
              <a:t>What Is a Hyperplane?</a:t>
            </a:r>
            <a:endParaRPr lang="en-GB" dirty="0"/>
          </a:p>
        </p:txBody>
      </p:sp>
      <p:sp>
        <p:nvSpPr>
          <p:cNvPr id="3" name="직사각형 2">
            <a:extLst>
              <a:ext uri="{FF2B5EF4-FFF2-40B4-BE49-F238E27FC236}">
                <a16:creationId xmlns:a16="http://schemas.microsoft.com/office/drawing/2014/main" id="{82228AB1-8C3B-4D0C-B6C2-BA0C52A0B56B}"/>
              </a:ext>
            </a:extLst>
          </p:cNvPr>
          <p:cNvSpPr/>
          <p:nvPr/>
        </p:nvSpPr>
        <p:spPr>
          <a:xfrm>
            <a:off x="261589" y="582708"/>
            <a:ext cx="3001143" cy="369332"/>
          </a:xfrm>
          <a:prstGeom prst="rect">
            <a:avLst/>
          </a:prstGeom>
        </p:spPr>
        <p:txBody>
          <a:bodyPr wrap="none">
            <a:spAutoFit/>
          </a:bodyPr>
          <a:lstStyle/>
          <a:p>
            <a:r>
              <a:rPr lang="en-GB" dirty="0">
                <a:latin typeface="CMR12"/>
              </a:rPr>
              <a:t>Maximal Margin Classifier</a:t>
            </a:r>
            <a:endParaRPr lang="en-GB" dirty="0"/>
          </a:p>
        </p:txBody>
      </p:sp>
      <p:sp>
        <p:nvSpPr>
          <p:cNvPr id="4" name="직사각형 3">
            <a:extLst>
              <a:ext uri="{FF2B5EF4-FFF2-40B4-BE49-F238E27FC236}">
                <a16:creationId xmlns:a16="http://schemas.microsoft.com/office/drawing/2014/main" id="{94829295-AC5C-4812-A81A-78B644C0B8D2}"/>
              </a:ext>
            </a:extLst>
          </p:cNvPr>
          <p:cNvSpPr/>
          <p:nvPr/>
        </p:nvSpPr>
        <p:spPr>
          <a:xfrm>
            <a:off x="261589" y="76384"/>
            <a:ext cx="6096000" cy="369332"/>
          </a:xfrm>
          <a:prstGeom prst="rect">
            <a:avLst/>
          </a:prstGeom>
        </p:spPr>
        <p:txBody>
          <a:bodyPr>
            <a:spAutoFit/>
          </a:bodyPr>
          <a:lstStyle/>
          <a:p>
            <a:r>
              <a:rPr lang="en-GB" dirty="0">
                <a:latin typeface="CMR17"/>
              </a:rPr>
              <a:t>Classifier: Support Vector Machines</a:t>
            </a:r>
            <a:endParaRPr lang="en-GB" dirty="0"/>
          </a:p>
        </p:txBody>
      </p:sp>
      <p:grpSp>
        <p:nvGrpSpPr>
          <p:cNvPr id="15" name="그룹 14">
            <a:extLst>
              <a:ext uri="{FF2B5EF4-FFF2-40B4-BE49-F238E27FC236}">
                <a16:creationId xmlns:a16="http://schemas.microsoft.com/office/drawing/2014/main" id="{EE5E3045-44C9-4C64-A194-3CA4DF7E70EF}"/>
              </a:ext>
            </a:extLst>
          </p:cNvPr>
          <p:cNvGrpSpPr/>
          <p:nvPr/>
        </p:nvGrpSpPr>
        <p:grpSpPr>
          <a:xfrm>
            <a:off x="996088" y="1925598"/>
            <a:ext cx="5699559" cy="3184757"/>
            <a:chOff x="3195059" y="2526947"/>
            <a:chExt cx="5699559" cy="3184757"/>
          </a:xfrm>
        </p:grpSpPr>
        <p:pic>
          <p:nvPicPr>
            <p:cNvPr id="6" name="그림 5">
              <a:extLst>
                <a:ext uri="{FF2B5EF4-FFF2-40B4-BE49-F238E27FC236}">
                  <a16:creationId xmlns:a16="http://schemas.microsoft.com/office/drawing/2014/main" id="{245B9A5A-D1A1-493B-8B5F-F8791EDFBDE8}"/>
                </a:ext>
              </a:extLst>
            </p:cNvPr>
            <p:cNvPicPr>
              <a:picLocks noChangeAspect="1"/>
            </p:cNvPicPr>
            <p:nvPr/>
          </p:nvPicPr>
          <p:blipFill>
            <a:blip r:embed="rId2"/>
            <a:stretch>
              <a:fillRect/>
            </a:stretch>
          </p:blipFill>
          <p:spPr>
            <a:xfrm>
              <a:off x="3665595" y="5072392"/>
              <a:ext cx="5114493" cy="639312"/>
            </a:xfrm>
            <a:prstGeom prst="rect">
              <a:avLst/>
            </a:prstGeom>
          </p:spPr>
        </p:pic>
        <p:grpSp>
          <p:nvGrpSpPr>
            <p:cNvPr id="14" name="그룹 13">
              <a:extLst>
                <a:ext uri="{FF2B5EF4-FFF2-40B4-BE49-F238E27FC236}">
                  <a16:creationId xmlns:a16="http://schemas.microsoft.com/office/drawing/2014/main" id="{26B1A75E-9717-4DC5-8887-9CA3231B400A}"/>
                </a:ext>
              </a:extLst>
            </p:cNvPr>
            <p:cNvGrpSpPr/>
            <p:nvPr/>
          </p:nvGrpSpPr>
          <p:grpSpPr>
            <a:xfrm>
              <a:off x="3195059" y="2526947"/>
              <a:ext cx="5699559" cy="2349853"/>
              <a:chOff x="3195059" y="2526947"/>
              <a:chExt cx="5699559" cy="2349853"/>
            </a:xfrm>
          </p:grpSpPr>
          <p:sp>
            <p:nvSpPr>
              <p:cNvPr id="7" name="화살표: 아래쪽 6">
                <a:extLst>
                  <a:ext uri="{FF2B5EF4-FFF2-40B4-BE49-F238E27FC236}">
                    <a16:creationId xmlns:a16="http://schemas.microsoft.com/office/drawing/2014/main" id="{B45DDDD6-92CC-4033-B668-3F67C9CB4D53}"/>
                  </a:ext>
                </a:extLst>
              </p:cNvPr>
              <p:cNvSpPr/>
              <p:nvPr/>
            </p:nvSpPr>
            <p:spPr>
              <a:xfrm>
                <a:off x="6045862" y="4294909"/>
                <a:ext cx="623454" cy="58189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13" name="그룹 12">
                <a:extLst>
                  <a:ext uri="{FF2B5EF4-FFF2-40B4-BE49-F238E27FC236}">
                    <a16:creationId xmlns:a16="http://schemas.microsoft.com/office/drawing/2014/main" id="{397BF885-3099-4380-A85E-E4E382357A73}"/>
                  </a:ext>
                </a:extLst>
              </p:cNvPr>
              <p:cNvGrpSpPr/>
              <p:nvPr/>
            </p:nvGrpSpPr>
            <p:grpSpPr>
              <a:xfrm>
                <a:off x="3195059" y="2526947"/>
                <a:ext cx="5699559" cy="1573998"/>
                <a:chOff x="3195059" y="2526947"/>
                <a:chExt cx="5699559" cy="1573998"/>
              </a:xfrm>
            </p:grpSpPr>
            <p:pic>
              <p:nvPicPr>
                <p:cNvPr id="5" name="그림 4">
                  <a:extLst>
                    <a:ext uri="{FF2B5EF4-FFF2-40B4-BE49-F238E27FC236}">
                      <a16:creationId xmlns:a16="http://schemas.microsoft.com/office/drawing/2014/main" id="{E531AEB7-1402-4C8E-9473-7602F638A616}"/>
                    </a:ext>
                  </a:extLst>
                </p:cNvPr>
                <p:cNvPicPr>
                  <a:picLocks noChangeAspect="1"/>
                </p:cNvPicPr>
                <p:nvPr/>
              </p:nvPicPr>
              <p:blipFill rotWithShape="1">
                <a:blip r:embed="rId3"/>
                <a:srcRect t="61536" r="6031"/>
                <a:stretch/>
              </p:blipFill>
              <p:spPr>
                <a:xfrm>
                  <a:off x="3309589" y="3422073"/>
                  <a:ext cx="5585029" cy="678872"/>
                </a:xfrm>
                <a:prstGeom prst="rect">
                  <a:avLst/>
                </a:prstGeom>
              </p:spPr>
            </p:pic>
            <p:pic>
              <p:nvPicPr>
                <p:cNvPr id="9" name="그림 8">
                  <a:extLst>
                    <a:ext uri="{FF2B5EF4-FFF2-40B4-BE49-F238E27FC236}">
                      <a16:creationId xmlns:a16="http://schemas.microsoft.com/office/drawing/2014/main" id="{F2B8760A-DD58-4CFB-A6F4-F1518748A11E}"/>
                    </a:ext>
                  </a:extLst>
                </p:cNvPr>
                <p:cNvPicPr>
                  <a:picLocks noChangeAspect="1"/>
                </p:cNvPicPr>
                <p:nvPr/>
              </p:nvPicPr>
              <p:blipFill rotWithShape="1">
                <a:blip r:embed="rId3"/>
                <a:srcRect r="7958" b="72859"/>
                <a:stretch/>
              </p:blipFill>
              <p:spPr>
                <a:xfrm>
                  <a:off x="3195059" y="2526947"/>
                  <a:ext cx="5585029" cy="489059"/>
                </a:xfrm>
                <a:prstGeom prst="rect">
                  <a:avLst/>
                </a:prstGeom>
              </p:spPr>
            </p:pic>
          </p:grpSp>
        </p:grpSp>
      </p:grpSp>
      <p:pic>
        <p:nvPicPr>
          <p:cNvPr id="12" name="그림 11">
            <a:extLst>
              <a:ext uri="{FF2B5EF4-FFF2-40B4-BE49-F238E27FC236}">
                <a16:creationId xmlns:a16="http://schemas.microsoft.com/office/drawing/2014/main" id="{1D35B908-72C1-4FD7-856F-733CE94FCA17}"/>
              </a:ext>
            </a:extLst>
          </p:cNvPr>
          <p:cNvPicPr>
            <a:picLocks noChangeAspect="1"/>
          </p:cNvPicPr>
          <p:nvPr/>
        </p:nvPicPr>
        <p:blipFill>
          <a:blip r:embed="rId4"/>
          <a:stretch>
            <a:fillRect/>
          </a:stretch>
        </p:blipFill>
        <p:spPr>
          <a:xfrm>
            <a:off x="7126293" y="1909943"/>
            <a:ext cx="4085513" cy="3446438"/>
          </a:xfrm>
          <a:prstGeom prst="rect">
            <a:avLst/>
          </a:prstGeom>
        </p:spPr>
      </p:pic>
      <p:sp>
        <p:nvSpPr>
          <p:cNvPr id="17" name="직사각형 16">
            <a:extLst>
              <a:ext uri="{FF2B5EF4-FFF2-40B4-BE49-F238E27FC236}">
                <a16:creationId xmlns:a16="http://schemas.microsoft.com/office/drawing/2014/main" id="{6BD1FA74-9504-4E84-8746-1AB1E62AC207}"/>
              </a:ext>
            </a:extLst>
          </p:cNvPr>
          <p:cNvSpPr/>
          <p:nvPr/>
        </p:nvSpPr>
        <p:spPr>
          <a:xfrm>
            <a:off x="3088131" y="996702"/>
            <a:ext cx="8461305" cy="369332"/>
          </a:xfrm>
          <a:prstGeom prst="rect">
            <a:avLst/>
          </a:prstGeom>
        </p:spPr>
        <p:txBody>
          <a:bodyPr wrap="square">
            <a:spAutoFit/>
          </a:bodyPr>
          <a:lstStyle/>
          <a:p>
            <a:r>
              <a:rPr lang="en-GB" dirty="0">
                <a:solidFill>
                  <a:srgbClr val="000000"/>
                </a:solidFill>
                <a:latin typeface="CMR10"/>
              </a:rPr>
              <a:t>In a </a:t>
            </a:r>
            <a:r>
              <a:rPr lang="en-GB" i="1" dirty="0">
                <a:solidFill>
                  <a:srgbClr val="000000"/>
                </a:solidFill>
                <a:latin typeface="CMMI10"/>
              </a:rPr>
              <a:t>p</a:t>
            </a:r>
            <a:r>
              <a:rPr lang="en-GB" dirty="0">
                <a:solidFill>
                  <a:srgbClr val="000000"/>
                </a:solidFill>
                <a:latin typeface="CMR10"/>
              </a:rPr>
              <a:t>-dimensional space, a </a:t>
            </a:r>
            <a:r>
              <a:rPr lang="en-GB" i="1" dirty="0">
                <a:solidFill>
                  <a:srgbClr val="000000"/>
                </a:solidFill>
                <a:latin typeface="CMTI10"/>
              </a:rPr>
              <a:t>hyperplane </a:t>
            </a:r>
            <a:r>
              <a:rPr lang="en-GB" dirty="0">
                <a:solidFill>
                  <a:srgbClr val="000000"/>
                </a:solidFill>
                <a:latin typeface="CMR10"/>
              </a:rPr>
              <a:t>is a subspace of dimension </a:t>
            </a:r>
            <a:r>
              <a:rPr lang="en-GB" i="1" dirty="0">
                <a:solidFill>
                  <a:srgbClr val="000000"/>
                </a:solidFill>
                <a:latin typeface="CMMI10"/>
              </a:rPr>
              <a:t>p </a:t>
            </a:r>
            <a:r>
              <a:rPr lang="en-GB" i="1" dirty="0">
                <a:solidFill>
                  <a:srgbClr val="000000"/>
                </a:solidFill>
                <a:latin typeface="CMSY10"/>
              </a:rPr>
              <a:t>− </a:t>
            </a:r>
            <a:r>
              <a:rPr lang="en-GB" dirty="0">
                <a:solidFill>
                  <a:srgbClr val="000000"/>
                </a:solidFill>
                <a:latin typeface="CMR10"/>
              </a:rPr>
              <a:t>1</a:t>
            </a:r>
            <a:endParaRPr lang="en-GB" dirty="0"/>
          </a:p>
        </p:txBody>
      </p:sp>
    </p:spTree>
    <p:extLst>
      <p:ext uri="{BB962C8B-B14F-4D97-AF65-F5344CB8AC3E}">
        <p14:creationId xmlns:p14="http://schemas.microsoft.com/office/powerpoint/2010/main" val="1007715071"/>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화살표: 굽음 7">
            <a:extLst>
              <a:ext uri="{FF2B5EF4-FFF2-40B4-BE49-F238E27FC236}">
                <a16:creationId xmlns:a16="http://schemas.microsoft.com/office/drawing/2014/main" id="{C64472CC-D031-4AAE-938E-59827A2428F6}"/>
              </a:ext>
            </a:extLst>
          </p:cNvPr>
          <p:cNvSpPr/>
          <p:nvPr/>
        </p:nvSpPr>
        <p:spPr>
          <a:xfrm rot="5400000">
            <a:off x="9147532" y="217544"/>
            <a:ext cx="1525750" cy="3564479"/>
          </a:xfrm>
          <a:prstGeom prst="bentArrow">
            <a:avLst>
              <a:gd name="adj1" fmla="val 30101"/>
              <a:gd name="adj2" fmla="val 23974"/>
              <a:gd name="adj3" fmla="val 25000"/>
              <a:gd name="adj4" fmla="val 31636"/>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tx1"/>
              </a:solidFill>
            </a:endParaRPr>
          </a:p>
        </p:txBody>
      </p:sp>
      <p:pic>
        <p:nvPicPr>
          <p:cNvPr id="2" name="그림 1">
            <a:extLst>
              <a:ext uri="{FF2B5EF4-FFF2-40B4-BE49-F238E27FC236}">
                <a16:creationId xmlns:a16="http://schemas.microsoft.com/office/drawing/2014/main" id="{9577E7CD-0353-47EC-A07B-8CE1677485D0}"/>
              </a:ext>
            </a:extLst>
          </p:cNvPr>
          <p:cNvPicPr>
            <a:picLocks noChangeAspect="1"/>
          </p:cNvPicPr>
          <p:nvPr/>
        </p:nvPicPr>
        <p:blipFill>
          <a:blip r:embed="rId2"/>
          <a:stretch>
            <a:fillRect/>
          </a:stretch>
        </p:blipFill>
        <p:spPr>
          <a:xfrm>
            <a:off x="111215" y="806007"/>
            <a:ext cx="7858125" cy="3971925"/>
          </a:xfrm>
          <a:prstGeom prst="rect">
            <a:avLst/>
          </a:prstGeom>
        </p:spPr>
      </p:pic>
      <p:sp>
        <p:nvSpPr>
          <p:cNvPr id="3" name="직사각형 2">
            <a:extLst>
              <a:ext uri="{FF2B5EF4-FFF2-40B4-BE49-F238E27FC236}">
                <a16:creationId xmlns:a16="http://schemas.microsoft.com/office/drawing/2014/main" id="{4C4905A3-58E8-4A08-9B4B-0D33D7F5E8DE}"/>
              </a:ext>
            </a:extLst>
          </p:cNvPr>
          <p:cNvSpPr/>
          <p:nvPr/>
        </p:nvSpPr>
        <p:spPr>
          <a:xfrm>
            <a:off x="136950" y="154771"/>
            <a:ext cx="9672875" cy="369332"/>
          </a:xfrm>
          <a:prstGeom prst="rect">
            <a:avLst/>
          </a:prstGeom>
        </p:spPr>
        <p:txBody>
          <a:bodyPr wrap="square">
            <a:spAutoFit/>
          </a:bodyPr>
          <a:lstStyle/>
          <a:p>
            <a:r>
              <a:rPr lang="en-GB" i="1" dirty="0">
                <a:latin typeface="CMTI12"/>
              </a:rPr>
              <a:t>Classification Using a Separating Hyperplane &amp; The Maximal Margin Classifier</a:t>
            </a:r>
            <a:endParaRPr lang="en-GB" dirty="0"/>
          </a:p>
        </p:txBody>
      </p:sp>
      <p:pic>
        <p:nvPicPr>
          <p:cNvPr id="7" name="그림 6">
            <a:extLst>
              <a:ext uri="{FF2B5EF4-FFF2-40B4-BE49-F238E27FC236}">
                <a16:creationId xmlns:a16="http://schemas.microsoft.com/office/drawing/2014/main" id="{AD96F046-9471-4FE4-981B-B41E5E9CB0AE}"/>
              </a:ext>
            </a:extLst>
          </p:cNvPr>
          <p:cNvPicPr>
            <a:picLocks noChangeAspect="1"/>
          </p:cNvPicPr>
          <p:nvPr/>
        </p:nvPicPr>
        <p:blipFill>
          <a:blip r:embed="rId3"/>
          <a:stretch>
            <a:fillRect/>
          </a:stretch>
        </p:blipFill>
        <p:spPr>
          <a:xfrm>
            <a:off x="7969340" y="3021017"/>
            <a:ext cx="4196700" cy="3836983"/>
          </a:xfrm>
          <a:prstGeom prst="rect">
            <a:avLst/>
          </a:prstGeom>
        </p:spPr>
      </p:pic>
      <p:sp>
        <p:nvSpPr>
          <p:cNvPr id="6" name="TextBox 5">
            <a:extLst>
              <a:ext uri="{FF2B5EF4-FFF2-40B4-BE49-F238E27FC236}">
                <a16:creationId xmlns:a16="http://schemas.microsoft.com/office/drawing/2014/main" id="{3304A42C-CCF0-43C4-8BDB-A7D12FB0DCA2}"/>
              </a:ext>
            </a:extLst>
          </p:cNvPr>
          <p:cNvSpPr txBox="1"/>
          <p:nvPr/>
        </p:nvSpPr>
        <p:spPr>
          <a:xfrm>
            <a:off x="8115185" y="1285548"/>
            <a:ext cx="3316292" cy="369332"/>
          </a:xfrm>
          <a:prstGeom prst="rect">
            <a:avLst/>
          </a:prstGeom>
          <a:noFill/>
        </p:spPr>
        <p:txBody>
          <a:bodyPr wrap="none" rtlCol="0">
            <a:spAutoFit/>
          </a:bodyPr>
          <a:lstStyle/>
          <a:p>
            <a:pPr algn="l"/>
            <a:r>
              <a:rPr lang="en-GB" b="1" dirty="0"/>
              <a:t>The smallest generalisation error</a:t>
            </a:r>
          </a:p>
        </p:txBody>
      </p:sp>
      <p:sp>
        <p:nvSpPr>
          <p:cNvPr id="9" name="TextBox 8">
            <a:extLst>
              <a:ext uri="{FF2B5EF4-FFF2-40B4-BE49-F238E27FC236}">
                <a16:creationId xmlns:a16="http://schemas.microsoft.com/office/drawing/2014/main" id="{01A2AC8D-ACEA-4FED-8669-631890A88782}"/>
              </a:ext>
            </a:extLst>
          </p:cNvPr>
          <p:cNvSpPr txBox="1"/>
          <p:nvPr/>
        </p:nvSpPr>
        <p:spPr>
          <a:xfrm>
            <a:off x="10389140" y="4533089"/>
            <a:ext cx="1042337" cy="369332"/>
          </a:xfrm>
          <a:prstGeom prst="rect">
            <a:avLst/>
          </a:prstGeom>
          <a:noFill/>
        </p:spPr>
        <p:txBody>
          <a:bodyPr wrap="none" rtlCol="0">
            <a:spAutoFit/>
          </a:bodyPr>
          <a:lstStyle/>
          <a:p>
            <a:pPr algn="l"/>
            <a:r>
              <a:rPr lang="en-GB" dirty="0">
                <a:solidFill>
                  <a:srgbClr val="FF0000"/>
                </a:solidFill>
              </a:rPr>
              <a:t>“Margin”</a:t>
            </a:r>
          </a:p>
        </p:txBody>
      </p:sp>
    </p:spTree>
    <p:extLst>
      <p:ext uri="{BB962C8B-B14F-4D97-AF65-F5344CB8AC3E}">
        <p14:creationId xmlns:p14="http://schemas.microsoft.com/office/powerpoint/2010/main" val="370454490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AFAD9513-4331-4355-ADEC-015A1030AB56}"/>
              </a:ext>
            </a:extLst>
          </p:cNvPr>
          <p:cNvSpPr/>
          <p:nvPr/>
        </p:nvSpPr>
        <p:spPr>
          <a:xfrm>
            <a:off x="276155" y="376443"/>
            <a:ext cx="5426486" cy="369332"/>
          </a:xfrm>
          <a:prstGeom prst="rect">
            <a:avLst/>
          </a:prstGeom>
        </p:spPr>
        <p:txBody>
          <a:bodyPr wrap="none">
            <a:spAutoFit/>
          </a:bodyPr>
          <a:lstStyle/>
          <a:p>
            <a:r>
              <a:rPr lang="en-GB" i="1" dirty="0">
                <a:latin typeface="CMTI12"/>
              </a:rPr>
              <a:t>Construction of the Maximal Margin Classifier</a:t>
            </a:r>
            <a:endParaRPr lang="en-GB" dirty="0"/>
          </a:p>
        </p:txBody>
      </p:sp>
      <p:grpSp>
        <p:nvGrpSpPr>
          <p:cNvPr id="7" name="그룹 6">
            <a:extLst>
              <a:ext uri="{FF2B5EF4-FFF2-40B4-BE49-F238E27FC236}">
                <a16:creationId xmlns:a16="http://schemas.microsoft.com/office/drawing/2014/main" id="{52AE13FD-0C5A-4DD1-995E-3AFFDFCC687D}"/>
              </a:ext>
            </a:extLst>
          </p:cNvPr>
          <p:cNvGrpSpPr/>
          <p:nvPr/>
        </p:nvGrpSpPr>
        <p:grpSpPr>
          <a:xfrm>
            <a:off x="815046" y="1357616"/>
            <a:ext cx="7300764" cy="2459311"/>
            <a:chOff x="1117455" y="1627683"/>
            <a:chExt cx="7300764" cy="2459311"/>
          </a:xfrm>
        </p:grpSpPr>
        <p:grpSp>
          <p:nvGrpSpPr>
            <p:cNvPr id="6" name="그룹 5">
              <a:extLst>
                <a:ext uri="{FF2B5EF4-FFF2-40B4-BE49-F238E27FC236}">
                  <a16:creationId xmlns:a16="http://schemas.microsoft.com/office/drawing/2014/main" id="{85EAD811-5D72-4496-AB70-1E0D6E411F5A}"/>
                </a:ext>
              </a:extLst>
            </p:cNvPr>
            <p:cNvGrpSpPr/>
            <p:nvPr/>
          </p:nvGrpSpPr>
          <p:grpSpPr>
            <a:xfrm>
              <a:off x="1117455" y="2507161"/>
              <a:ext cx="7300764" cy="1579833"/>
              <a:chOff x="1117455" y="2507161"/>
              <a:chExt cx="7300764" cy="1579833"/>
            </a:xfrm>
          </p:grpSpPr>
          <p:pic>
            <p:nvPicPr>
              <p:cNvPr id="3" name="그림 2">
                <a:extLst>
                  <a:ext uri="{FF2B5EF4-FFF2-40B4-BE49-F238E27FC236}">
                    <a16:creationId xmlns:a16="http://schemas.microsoft.com/office/drawing/2014/main" id="{489DB6D1-06BB-44F3-B1C9-5E9C20E2626F}"/>
                  </a:ext>
                </a:extLst>
              </p:cNvPr>
              <p:cNvPicPr>
                <a:picLocks noChangeAspect="1"/>
              </p:cNvPicPr>
              <p:nvPr/>
            </p:nvPicPr>
            <p:blipFill rotWithShape="1">
              <a:blip r:embed="rId2"/>
              <a:srcRect t="75934" r="361" b="2013"/>
              <a:stretch/>
            </p:blipFill>
            <p:spPr>
              <a:xfrm>
                <a:off x="2334774" y="2692463"/>
                <a:ext cx="6083445" cy="424298"/>
              </a:xfrm>
              <a:prstGeom prst="rect">
                <a:avLst/>
              </a:prstGeom>
            </p:spPr>
          </p:pic>
          <p:pic>
            <p:nvPicPr>
              <p:cNvPr id="4" name="그림 3">
                <a:extLst>
                  <a:ext uri="{FF2B5EF4-FFF2-40B4-BE49-F238E27FC236}">
                    <a16:creationId xmlns:a16="http://schemas.microsoft.com/office/drawing/2014/main" id="{C4BCA0D2-BB31-4920-B5BC-F64C8A393D8F}"/>
                  </a:ext>
                </a:extLst>
              </p:cNvPr>
              <p:cNvPicPr>
                <a:picLocks noChangeAspect="1"/>
              </p:cNvPicPr>
              <p:nvPr/>
            </p:nvPicPr>
            <p:blipFill rotWithShape="1">
              <a:blip r:embed="rId2"/>
              <a:srcRect t="34744" r="77598" b="24932"/>
              <a:stretch/>
            </p:blipFill>
            <p:spPr>
              <a:xfrm>
                <a:off x="1117455" y="2507161"/>
                <a:ext cx="1367798" cy="775855"/>
              </a:xfrm>
              <a:prstGeom prst="rect">
                <a:avLst/>
              </a:prstGeom>
            </p:spPr>
          </p:pic>
          <p:pic>
            <p:nvPicPr>
              <p:cNvPr id="12" name="그림 11">
                <a:extLst>
                  <a:ext uri="{FF2B5EF4-FFF2-40B4-BE49-F238E27FC236}">
                    <a16:creationId xmlns:a16="http://schemas.microsoft.com/office/drawing/2014/main" id="{15A74CFE-51BE-46F2-841F-78A5257E41CD}"/>
                  </a:ext>
                </a:extLst>
              </p:cNvPr>
              <p:cNvPicPr>
                <a:picLocks noChangeAspect="1"/>
              </p:cNvPicPr>
              <p:nvPr/>
            </p:nvPicPr>
            <p:blipFill rotWithShape="1">
              <a:blip r:embed="rId2"/>
              <a:srcRect l="22402" t="34744" r="58850" b="24932"/>
              <a:stretch/>
            </p:blipFill>
            <p:spPr>
              <a:xfrm>
                <a:off x="2611713" y="3311139"/>
                <a:ext cx="1144637" cy="775855"/>
              </a:xfrm>
              <a:prstGeom prst="rect">
                <a:avLst/>
              </a:prstGeom>
            </p:spPr>
          </p:pic>
        </p:grpSp>
        <p:pic>
          <p:nvPicPr>
            <p:cNvPr id="5" name="그림 4">
              <a:extLst>
                <a:ext uri="{FF2B5EF4-FFF2-40B4-BE49-F238E27FC236}">
                  <a16:creationId xmlns:a16="http://schemas.microsoft.com/office/drawing/2014/main" id="{76A6D751-2CD1-4B91-BB88-7574850BF9CC}"/>
                </a:ext>
              </a:extLst>
            </p:cNvPr>
            <p:cNvPicPr>
              <a:picLocks noChangeAspect="1"/>
            </p:cNvPicPr>
            <p:nvPr/>
          </p:nvPicPr>
          <p:blipFill rotWithShape="1">
            <a:blip r:embed="rId2"/>
            <a:srcRect b="66775"/>
            <a:stretch/>
          </p:blipFill>
          <p:spPr>
            <a:xfrm>
              <a:off x="1117455" y="1627683"/>
              <a:ext cx="6105525" cy="639268"/>
            </a:xfrm>
            <a:prstGeom prst="rect">
              <a:avLst/>
            </a:prstGeom>
          </p:spPr>
        </p:pic>
      </p:grpSp>
      <p:sp>
        <p:nvSpPr>
          <p:cNvPr id="18" name="직사각형 17">
            <a:extLst>
              <a:ext uri="{FF2B5EF4-FFF2-40B4-BE49-F238E27FC236}">
                <a16:creationId xmlns:a16="http://schemas.microsoft.com/office/drawing/2014/main" id="{507D203D-B88A-4276-A2BA-856662C6251E}"/>
              </a:ext>
            </a:extLst>
          </p:cNvPr>
          <p:cNvSpPr/>
          <p:nvPr/>
        </p:nvSpPr>
        <p:spPr>
          <a:xfrm>
            <a:off x="1045855" y="4468751"/>
            <a:ext cx="9246031" cy="1200329"/>
          </a:xfrm>
          <a:prstGeom prst="rect">
            <a:avLst/>
          </a:prstGeom>
        </p:spPr>
        <p:txBody>
          <a:bodyPr wrap="square">
            <a:spAutoFit/>
          </a:bodyPr>
          <a:lstStyle/>
          <a:p>
            <a:pPr algn="just"/>
            <a:r>
              <a:rPr lang="en-GB" dirty="0">
                <a:latin typeface="CMR10"/>
              </a:rPr>
              <a:t>The constraints ensure that (i) slopes are scale normalized, (ii) each observation is on the correct side of the hyper-plane, and that (iii) each observation is </a:t>
            </a:r>
            <a:r>
              <a:rPr lang="en-GB" altLang="ko-KR" dirty="0">
                <a:latin typeface="CMR10"/>
              </a:rPr>
              <a:t>at least a distance </a:t>
            </a:r>
            <a:r>
              <a:rPr lang="en-GB" altLang="ko-KR" i="1" dirty="0">
                <a:latin typeface="CMMI10"/>
              </a:rPr>
              <a:t>M </a:t>
            </a:r>
            <a:r>
              <a:rPr lang="en-GB" altLang="ko-KR" dirty="0">
                <a:latin typeface="CMR10"/>
              </a:rPr>
              <a:t>separated from the hyper-plane. </a:t>
            </a:r>
          </a:p>
          <a:p>
            <a:pPr algn="ctr"/>
            <a:endParaRPr lang="en-GB" dirty="0">
              <a:latin typeface="CMR10"/>
            </a:endParaRPr>
          </a:p>
        </p:txBody>
      </p:sp>
      <p:grpSp>
        <p:nvGrpSpPr>
          <p:cNvPr id="14" name="그룹 13">
            <a:extLst>
              <a:ext uri="{FF2B5EF4-FFF2-40B4-BE49-F238E27FC236}">
                <a16:creationId xmlns:a16="http://schemas.microsoft.com/office/drawing/2014/main" id="{0123D88E-924E-4558-91DC-CA8499B57ED5}"/>
              </a:ext>
            </a:extLst>
          </p:cNvPr>
          <p:cNvGrpSpPr/>
          <p:nvPr/>
        </p:nvGrpSpPr>
        <p:grpSpPr>
          <a:xfrm>
            <a:off x="5539867" y="3163528"/>
            <a:ext cx="4888205" cy="611026"/>
            <a:chOff x="7115747" y="2000814"/>
            <a:chExt cx="4888205" cy="611026"/>
          </a:xfrm>
        </p:grpSpPr>
        <p:pic>
          <p:nvPicPr>
            <p:cNvPr id="9" name="그림 8">
              <a:extLst>
                <a:ext uri="{FF2B5EF4-FFF2-40B4-BE49-F238E27FC236}">
                  <a16:creationId xmlns:a16="http://schemas.microsoft.com/office/drawing/2014/main" id="{013E2597-12D8-4D58-A76F-5CE351CA63A0}"/>
                </a:ext>
              </a:extLst>
            </p:cNvPr>
            <p:cNvPicPr>
              <a:picLocks noChangeAspect="1"/>
            </p:cNvPicPr>
            <p:nvPr/>
          </p:nvPicPr>
          <p:blipFill>
            <a:blip r:embed="rId3"/>
            <a:stretch>
              <a:fillRect/>
            </a:stretch>
          </p:blipFill>
          <p:spPr>
            <a:xfrm>
              <a:off x="7115747" y="2000814"/>
              <a:ext cx="4888205" cy="611026"/>
            </a:xfrm>
            <a:prstGeom prst="rect">
              <a:avLst/>
            </a:prstGeom>
          </p:spPr>
        </p:pic>
        <p:sp>
          <p:nvSpPr>
            <p:cNvPr id="13" name="직사각형 12">
              <a:extLst>
                <a:ext uri="{FF2B5EF4-FFF2-40B4-BE49-F238E27FC236}">
                  <a16:creationId xmlns:a16="http://schemas.microsoft.com/office/drawing/2014/main" id="{68BED07F-6B45-48BB-89C3-02D501057201}"/>
                </a:ext>
              </a:extLst>
            </p:cNvPr>
            <p:cNvSpPr/>
            <p:nvPr/>
          </p:nvSpPr>
          <p:spPr>
            <a:xfrm>
              <a:off x="7238269" y="2022655"/>
              <a:ext cx="4629497" cy="56734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274088819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CB41AA0F-69CF-4934-9630-3485E1110F8C}"/>
              </a:ext>
            </a:extLst>
          </p:cNvPr>
          <p:cNvSpPr/>
          <p:nvPr/>
        </p:nvSpPr>
        <p:spPr>
          <a:xfrm>
            <a:off x="221972" y="348734"/>
            <a:ext cx="2464136" cy="369332"/>
          </a:xfrm>
          <a:prstGeom prst="rect">
            <a:avLst/>
          </a:prstGeom>
        </p:spPr>
        <p:txBody>
          <a:bodyPr wrap="none">
            <a:spAutoFit/>
          </a:bodyPr>
          <a:lstStyle/>
          <a:p>
            <a:r>
              <a:rPr lang="en-GB" i="1" dirty="0">
                <a:latin typeface="CMTI12"/>
              </a:rPr>
              <a:t>Non-separable Case</a:t>
            </a:r>
            <a:endParaRPr lang="en-GB" dirty="0"/>
          </a:p>
        </p:txBody>
      </p:sp>
      <p:pic>
        <p:nvPicPr>
          <p:cNvPr id="3" name="그림 2">
            <a:extLst>
              <a:ext uri="{FF2B5EF4-FFF2-40B4-BE49-F238E27FC236}">
                <a16:creationId xmlns:a16="http://schemas.microsoft.com/office/drawing/2014/main" id="{BB953885-7807-497B-AB4D-F8ED14C547BE}"/>
              </a:ext>
            </a:extLst>
          </p:cNvPr>
          <p:cNvPicPr>
            <a:picLocks noChangeAspect="1"/>
          </p:cNvPicPr>
          <p:nvPr/>
        </p:nvPicPr>
        <p:blipFill>
          <a:blip r:embed="rId2"/>
          <a:stretch>
            <a:fillRect/>
          </a:stretch>
        </p:blipFill>
        <p:spPr>
          <a:xfrm>
            <a:off x="387494" y="1378526"/>
            <a:ext cx="5057341" cy="4659455"/>
          </a:xfrm>
          <a:prstGeom prst="rect">
            <a:avLst/>
          </a:prstGeom>
        </p:spPr>
      </p:pic>
      <p:sp>
        <p:nvSpPr>
          <p:cNvPr id="4" name="직사각형 3">
            <a:extLst>
              <a:ext uri="{FF2B5EF4-FFF2-40B4-BE49-F238E27FC236}">
                <a16:creationId xmlns:a16="http://schemas.microsoft.com/office/drawing/2014/main" id="{933997AB-1491-4C0A-A679-68FB31AE9B71}"/>
              </a:ext>
            </a:extLst>
          </p:cNvPr>
          <p:cNvSpPr/>
          <p:nvPr/>
        </p:nvSpPr>
        <p:spPr>
          <a:xfrm>
            <a:off x="5832765" y="2415591"/>
            <a:ext cx="5912392" cy="2308324"/>
          </a:xfrm>
          <a:prstGeom prst="rect">
            <a:avLst/>
          </a:prstGeom>
        </p:spPr>
        <p:txBody>
          <a:bodyPr wrap="square">
            <a:spAutoFit/>
          </a:bodyPr>
          <a:lstStyle/>
          <a:p>
            <a:r>
              <a:rPr lang="en-GB" dirty="0">
                <a:latin typeface="CMR10"/>
              </a:rPr>
              <a:t>Cannot </a:t>
            </a:r>
            <a:r>
              <a:rPr lang="en-GB" i="1" dirty="0">
                <a:latin typeface="CMTI10"/>
              </a:rPr>
              <a:t>exactly </a:t>
            </a:r>
            <a:r>
              <a:rPr lang="en-GB" dirty="0">
                <a:latin typeface="CMR10"/>
              </a:rPr>
              <a:t>separate the two classes. </a:t>
            </a:r>
          </a:p>
          <a:p>
            <a:endParaRPr lang="en-GB" dirty="0">
              <a:latin typeface="CMR10"/>
            </a:endParaRPr>
          </a:p>
          <a:p>
            <a:r>
              <a:rPr lang="en-GB" dirty="0">
                <a:latin typeface="CMR10"/>
              </a:rPr>
              <a:t>Develop a hyperplane that </a:t>
            </a:r>
            <a:r>
              <a:rPr lang="en-GB" b="1" i="1" dirty="0">
                <a:latin typeface="CMTI10"/>
              </a:rPr>
              <a:t>almost </a:t>
            </a:r>
            <a:r>
              <a:rPr lang="en-GB" b="1" dirty="0">
                <a:latin typeface="CMR10"/>
              </a:rPr>
              <a:t>separates</a:t>
            </a:r>
            <a:r>
              <a:rPr lang="en-GB" dirty="0">
                <a:latin typeface="CMR10"/>
              </a:rPr>
              <a:t> the classes, using a so-called </a:t>
            </a:r>
            <a:r>
              <a:rPr lang="en-GB" b="1" i="1" dirty="0">
                <a:latin typeface="CMTI10"/>
              </a:rPr>
              <a:t>soft margin</a:t>
            </a:r>
            <a:r>
              <a:rPr lang="en-GB" dirty="0">
                <a:latin typeface="CMR10"/>
              </a:rPr>
              <a:t>. </a:t>
            </a:r>
          </a:p>
          <a:p>
            <a:endParaRPr lang="en-GB" dirty="0">
              <a:latin typeface="CMR10"/>
            </a:endParaRPr>
          </a:p>
          <a:p>
            <a:r>
              <a:rPr lang="en-GB" dirty="0">
                <a:latin typeface="CMR10"/>
              </a:rPr>
              <a:t>The generalization of the maximal margin classifier to the non-separable case is known as the </a:t>
            </a:r>
            <a:r>
              <a:rPr lang="en-GB" b="1" i="1" dirty="0">
                <a:latin typeface="CMTI10"/>
              </a:rPr>
              <a:t>support vector classifier</a:t>
            </a:r>
            <a:r>
              <a:rPr lang="en-GB" dirty="0">
                <a:latin typeface="CMR10"/>
              </a:rPr>
              <a:t>.</a:t>
            </a:r>
            <a:endParaRPr lang="en-GB" dirty="0"/>
          </a:p>
        </p:txBody>
      </p:sp>
    </p:spTree>
    <p:extLst>
      <p:ext uri="{BB962C8B-B14F-4D97-AF65-F5344CB8AC3E}">
        <p14:creationId xmlns:p14="http://schemas.microsoft.com/office/powerpoint/2010/main" val="990546338"/>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439DA82-12B6-48C7-8499-99F8E0EDC183}"/>
              </a:ext>
            </a:extLst>
          </p:cNvPr>
          <p:cNvSpPr/>
          <p:nvPr/>
        </p:nvSpPr>
        <p:spPr>
          <a:xfrm>
            <a:off x="327573" y="390297"/>
            <a:ext cx="2985113" cy="369332"/>
          </a:xfrm>
          <a:prstGeom prst="rect">
            <a:avLst/>
          </a:prstGeom>
        </p:spPr>
        <p:txBody>
          <a:bodyPr wrap="none">
            <a:spAutoFit/>
          </a:bodyPr>
          <a:lstStyle/>
          <a:p>
            <a:r>
              <a:rPr lang="en-GB" dirty="0">
                <a:latin typeface="CMR12"/>
              </a:rPr>
              <a:t>Support Vector Classifiers</a:t>
            </a:r>
            <a:endParaRPr lang="en-GB" dirty="0"/>
          </a:p>
        </p:txBody>
      </p:sp>
      <p:sp>
        <p:nvSpPr>
          <p:cNvPr id="3" name="직사각형 2">
            <a:extLst>
              <a:ext uri="{FF2B5EF4-FFF2-40B4-BE49-F238E27FC236}">
                <a16:creationId xmlns:a16="http://schemas.microsoft.com/office/drawing/2014/main" id="{D10AC391-48D4-4298-9AD0-896134BD1BC4}"/>
              </a:ext>
            </a:extLst>
          </p:cNvPr>
          <p:cNvSpPr/>
          <p:nvPr/>
        </p:nvSpPr>
        <p:spPr>
          <a:xfrm>
            <a:off x="327572" y="1166152"/>
            <a:ext cx="7564277" cy="369332"/>
          </a:xfrm>
          <a:prstGeom prst="rect">
            <a:avLst/>
          </a:prstGeom>
        </p:spPr>
        <p:txBody>
          <a:bodyPr wrap="square">
            <a:spAutoFit/>
          </a:bodyPr>
          <a:lstStyle/>
          <a:p>
            <a:r>
              <a:rPr lang="en-GB" i="1" dirty="0">
                <a:latin typeface="CMTI12"/>
              </a:rPr>
              <a:t>Overview of the Support Vector Classifier (Soft Margin Classifier)</a:t>
            </a:r>
            <a:endParaRPr lang="en-GB" i="1" dirty="0"/>
          </a:p>
        </p:txBody>
      </p:sp>
      <p:sp>
        <p:nvSpPr>
          <p:cNvPr id="5" name="직사각형 4">
            <a:extLst>
              <a:ext uri="{FF2B5EF4-FFF2-40B4-BE49-F238E27FC236}">
                <a16:creationId xmlns:a16="http://schemas.microsoft.com/office/drawing/2014/main" id="{8EB49C4A-B770-4B84-9816-F7C67EA044F3}"/>
              </a:ext>
            </a:extLst>
          </p:cNvPr>
          <p:cNvSpPr/>
          <p:nvPr/>
        </p:nvSpPr>
        <p:spPr>
          <a:xfrm>
            <a:off x="3468710" y="5150157"/>
            <a:ext cx="6090926" cy="646331"/>
          </a:xfrm>
          <a:prstGeom prst="rect">
            <a:avLst/>
          </a:prstGeom>
          <a:ln>
            <a:solidFill>
              <a:schemeClr val="tx1"/>
            </a:solidFill>
          </a:ln>
        </p:spPr>
        <p:txBody>
          <a:bodyPr wrap="square">
            <a:spAutoFit/>
          </a:bodyPr>
          <a:lstStyle/>
          <a:p>
            <a:r>
              <a:rPr lang="en-GB" i="1" dirty="0">
                <a:latin typeface="Georgia" panose="02040502050405020303" pitchFamily="18" charset="0"/>
              </a:rPr>
              <a:t>• </a:t>
            </a:r>
            <a:r>
              <a:rPr lang="en-GB" dirty="0">
                <a:latin typeface="Georgia" panose="02040502050405020303" pitchFamily="18" charset="0"/>
              </a:rPr>
              <a:t>Greater robustness to individual observations</a:t>
            </a:r>
          </a:p>
          <a:p>
            <a:r>
              <a:rPr lang="en-GB" i="1" dirty="0">
                <a:latin typeface="Georgia" panose="02040502050405020303" pitchFamily="18" charset="0"/>
              </a:rPr>
              <a:t>• </a:t>
            </a:r>
            <a:r>
              <a:rPr lang="en-GB" dirty="0">
                <a:latin typeface="Georgia" panose="02040502050405020303" pitchFamily="18" charset="0"/>
              </a:rPr>
              <a:t>Better classification of </a:t>
            </a:r>
            <a:r>
              <a:rPr lang="en-GB" i="1" dirty="0">
                <a:latin typeface="Georgia" panose="02040502050405020303" pitchFamily="18" charset="0"/>
              </a:rPr>
              <a:t>most </a:t>
            </a:r>
            <a:r>
              <a:rPr lang="en-GB" dirty="0">
                <a:latin typeface="Georgia" panose="02040502050405020303" pitchFamily="18" charset="0"/>
              </a:rPr>
              <a:t>of the training observations</a:t>
            </a:r>
          </a:p>
        </p:txBody>
      </p:sp>
      <p:grpSp>
        <p:nvGrpSpPr>
          <p:cNvPr id="7" name="그룹 6">
            <a:extLst>
              <a:ext uri="{FF2B5EF4-FFF2-40B4-BE49-F238E27FC236}">
                <a16:creationId xmlns:a16="http://schemas.microsoft.com/office/drawing/2014/main" id="{ACEE4730-CF7E-413A-81FF-8FA4D20E5E9D}"/>
              </a:ext>
            </a:extLst>
          </p:cNvPr>
          <p:cNvGrpSpPr/>
          <p:nvPr/>
        </p:nvGrpSpPr>
        <p:grpSpPr>
          <a:xfrm>
            <a:off x="3364135" y="1797147"/>
            <a:ext cx="5249037" cy="2508352"/>
            <a:chOff x="720437" y="1942009"/>
            <a:chExt cx="6858000" cy="3136811"/>
          </a:xfrm>
        </p:grpSpPr>
        <p:pic>
          <p:nvPicPr>
            <p:cNvPr id="4" name="그림 3">
              <a:extLst>
                <a:ext uri="{FF2B5EF4-FFF2-40B4-BE49-F238E27FC236}">
                  <a16:creationId xmlns:a16="http://schemas.microsoft.com/office/drawing/2014/main" id="{B990B455-9F82-4F00-8489-8D0C2278149C}"/>
                </a:ext>
              </a:extLst>
            </p:cNvPr>
            <p:cNvPicPr>
              <a:picLocks noChangeAspect="1"/>
            </p:cNvPicPr>
            <p:nvPr/>
          </p:nvPicPr>
          <p:blipFill rotWithShape="1">
            <a:blip r:embed="rId2"/>
            <a:srcRect l="4153"/>
            <a:stretch/>
          </p:blipFill>
          <p:spPr>
            <a:xfrm>
              <a:off x="720437" y="1942009"/>
              <a:ext cx="6858000" cy="3136811"/>
            </a:xfrm>
            <a:prstGeom prst="rect">
              <a:avLst/>
            </a:prstGeom>
          </p:spPr>
        </p:pic>
        <p:sp>
          <p:nvSpPr>
            <p:cNvPr id="6" name="타원 5">
              <a:extLst>
                <a:ext uri="{FF2B5EF4-FFF2-40B4-BE49-F238E27FC236}">
                  <a16:creationId xmlns:a16="http://schemas.microsoft.com/office/drawing/2014/main" id="{BD7FF00A-335C-4E5C-80AC-6100CB66880E}"/>
                </a:ext>
              </a:extLst>
            </p:cNvPr>
            <p:cNvSpPr/>
            <p:nvPr/>
          </p:nvSpPr>
          <p:spPr>
            <a:xfrm>
              <a:off x="6631478" y="3192260"/>
              <a:ext cx="180109" cy="18011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cxnSp>
        <p:nvCxnSpPr>
          <p:cNvPr id="17" name="직선 화살표 연결선 16">
            <a:extLst>
              <a:ext uri="{FF2B5EF4-FFF2-40B4-BE49-F238E27FC236}">
                <a16:creationId xmlns:a16="http://schemas.microsoft.com/office/drawing/2014/main" id="{9A5D0635-7C4F-4895-A636-240032B3E348}"/>
              </a:ext>
            </a:extLst>
          </p:cNvPr>
          <p:cNvCxnSpPr>
            <a:cxnSpLocks/>
          </p:cNvCxnSpPr>
          <p:nvPr/>
        </p:nvCxnSpPr>
        <p:spPr>
          <a:xfrm flipV="1">
            <a:off x="6156090" y="4107787"/>
            <a:ext cx="0" cy="844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209117"/>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6072D44-60B6-4B4A-A6A3-E67F71265600}"/>
              </a:ext>
            </a:extLst>
          </p:cNvPr>
          <p:cNvSpPr/>
          <p:nvPr/>
        </p:nvSpPr>
        <p:spPr>
          <a:xfrm>
            <a:off x="274240" y="321025"/>
            <a:ext cx="4703532" cy="369332"/>
          </a:xfrm>
          <a:prstGeom prst="rect">
            <a:avLst/>
          </a:prstGeom>
        </p:spPr>
        <p:txBody>
          <a:bodyPr wrap="none">
            <a:spAutoFit/>
          </a:bodyPr>
          <a:lstStyle/>
          <a:p>
            <a:r>
              <a:rPr lang="en-GB" i="1" dirty="0">
                <a:latin typeface="CMTI12"/>
              </a:rPr>
              <a:t>Details of the Support Vector Classifier</a:t>
            </a:r>
            <a:endParaRPr lang="en-GB" dirty="0"/>
          </a:p>
        </p:txBody>
      </p:sp>
      <p:grpSp>
        <p:nvGrpSpPr>
          <p:cNvPr id="11" name="그룹 10">
            <a:extLst>
              <a:ext uri="{FF2B5EF4-FFF2-40B4-BE49-F238E27FC236}">
                <a16:creationId xmlns:a16="http://schemas.microsoft.com/office/drawing/2014/main" id="{C8C77C42-77E0-45D3-87B2-C801C942D91D}"/>
              </a:ext>
            </a:extLst>
          </p:cNvPr>
          <p:cNvGrpSpPr/>
          <p:nvPr/>
        </p:nvGrpSpPr>
        <p:grpSpPr>
          <a:xfrm>
            <a:off x="620604" y="889739"/>
            <a:ext cx="6252297" cy="2737581"/>
            <a:chOff x="5649286" y="3992427"/>
            <a:chExt cx="5895893" cy="2455254"/>
          </a:xfrm>
        </p:grpSpPr>
        <p:grpSp>
          <p:nvGrpSpPr>
            <p:cNvPr id="10" name="그룹 9">
              <a:extLst>
                <a:ext uri="{FF2B5EF4-FFF2-40B4-BE49-F238E27FC236}">
                  <a16:creationId xmlns:a16="http://schemas.microsoft.com/office/drawing/2014/main" id="{9D444DFC-041C-4A70-9557-57358BEDB951}"/>
                </a:ext>
              </a:extLst>
            </p:cNvPr>
            <p:cNvGrpSpPr/>
            <p:nvPr/>
          </p:nvGrpSpPr>
          <p:grpSpPr>
            <a:xfrm>
              <a:off x="5649286" y="3992427"/>
              <a:ext cx="5895893" cy="1931121"/>
              <a:chOff x="5649286" y="3992427"/>
              <a:chExt cx="5895893" cy="1931121"/>
            </a:xfrm>
          </p:grpSpPr>
          <p:grpSp>
            <p:nvGrpSpPr>
              <p:cNvPr id="9" name="그룹 8">
                <a:extLst>
                  <a:ext uri="{FF2B5EF4-FFF2-40B4-BE49-F238E27FC236}">
                    <a16:creationId xmlns:a16="http://schemas.microsoft.com/office/drawing/2014/main" id="{7916C6E6-2066-4F4C-BD3F-B3A71ED05D35}"/>
                  </a:ext>
                </a:extLst>
              </p:cNvPr>
              <p:cNvGrpSpPr/>
              <p:nvPr/>
            </p:nvGrpSpPr>
            <p:grpSpPr>
              <a:xfrm>
                <a:off x="5649286" y="3992427"/>
                <a:ext cx="4836657" cy="1348182"/>
                <a:chOff x="5649286" y="3992427"/>
                <a:chExt cx="4836657" cy="1348182"/>
              </a:xfrm>
            </p:grpSpPr>
            <p:pic>
              <p:nvPicPr>
                <p:cNvPr id="4" name="그림 3">
                  <a:extLst>
                    <a:ext uri="{FF2B5EF4-FFF2-40B4-BE49-F238E27FC236}">
                      <a16:creationId xmlns:a16="http://schemas.microsoft.com/office/drawing/2014/main" id="{840256A1-7981-4AFE-9C65-FD08E64388FF}"/>
                    </a:ext>
                  </a:extLst>
                </p:cNvPr>
                <p:cNvPicPr>
                  <a:picLocks noChangeAspect="1"/>
                </p:cNvPicPr>
                <p:nvPr/>
              </p:nvPicPr>
              <p:blipFill rotWithShape="1">
                <a:blip r:embed="rId2"/>
                <a:srcRect b="78535"/>
                <a:stretch/>
              </p:blipFill>
              <p:spPr>
                <a:xfrm>
                  <a:off x="5649286" y="3992427"/>
                  <a:ext cx="4836657" cy="505474"/>
                </a:xfrm>
                <a:prstGeom prst="rect">
                  <a:avLst/>
                </a:prstGeom>
              </p:spPr>
            </p:pic>
            <p:pic>
              <p:nvPicPr>
                <p:cNvPr id="6" name="그림 5">
                  <a:extLst>
                    <a:ext uri="{FF2B5EF4-FFF2-40B4-BE49-F238E27FC236}">
                      <a16:creationId xmlns:a16="http://schemas.microsoft.com/office/drawing/2014/main" id="{111D0E59-963D-47A2-A917-8060F9FD3E59}"/>
                    </a:ext>
                  </a:extLst>
                </p:cNvPr>
                <p:cNvPicPr>
                  <a:picLocks noChangeAspect="1"/>
                </p:cNvPicPr>
                <p:nvPr/>
              </p:nvPicPr>
              <p:blipFill rotWithShape="1">
                <a:blip r:embed="rId2"/>
                <a:srcRect t="23901" r="53102" b="45730"/>
                <a:stretch/>
              </p:blipFill>
              <p:spPr>
                <a:xfrm>
                  <a:off x="5649287" y="4625471"/>
                  <a:ext cx="2268310" cy="715138"/>
                </a:xfrm>
                <a:prstGeom prst="rect">
                  <a:avLst/>
                </a:prstGeom>
              </p:spPr>
            </p:pic>
          </p:grpSp>
          <p:pic>
            <p:nvPicPr>
              <p:cNvPr id="7" name="그림 6">
                <a:extLst>
                  <a:ext uri="{FF2B5EF4-FFF2-40B4-BE49-F238E27FC236}">
                    <a16:creationId xmlns:a16="http://schemas.microsoft.com/office/drawing/2014/main" id="{FE3877F2-6A6A-44AB-9921-83A0596B3889}"/>
                  </a:ext>
                </a:extLst>
              </p:cNvPr>
              <p:cNvPicPr>
                <a:picLocks noChangeAspect="1"/>
              </p:cNvPicPr>
              <p:nvPr/>
            </p:nvPicPr>
            <p:blipFill rotWithShape="1">
              <a:blip r:embed="rId2"/>
              <a:srcRect t="54698" b="28829"/>
              <a:stretch/>
            </p:blipFill>
            <p:spPr>
              <a:xfrm>
                <a:off x="6708522" y="5535621"/>
                <a:ext cx="4836657" cy="387927"/>
              </a:xfrm>
              <a:prstGeom prst="rect">
                <a:avLst/>
              </a:prstGeom>
            </p:spPr>
          </p:pic>
        </p:grpSp>
        <p:pic>
          <p:nvPicPr>
            <p:cNvPr id="8" name="그림 7">
              <a:extLst>
                <a:ext uri="{FF2B5EF4-FFF2-40B4-BE49-F238E27FC236}">
                  <a16:creationId xmlns:a16="http://schemas.microsoft.com/office/drawing/2014/main" id="{0C1B90EC-E207-4A9F-83C8-9CB24943496A}"/>
                </a:ext>
              </a:extLst>
            </p:cNvPr>
            <p:cNvPicPr>
              <a:picLocks noChangeAspect="1"/>
            </p:cNvPicPr>
            <p:nvPr/>
          </p:nvPicPr>
          <p:blipFill rotWithShape="1">
            <a:blip r:embed="rId2"/>
            <a:srcRect t="75381" r="57639" b="3236"/>
            <a:stretch/>
          </p:blipFill>
          <p:spPr>
            <a:xfrm>
              <a:off x="6614520" y="5944153"/>
              <a:ext cx="2048852" cy="503528"/>
            </a:xfrm>
            <a:prstGeom prst="rect">
              <a:avLst/>
            </a:prstGeom>
          </p:spPr>
        </p:pic>
      </p:gr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681E9E2A-27B0-41A6-9C5A-ED7DD77FF58C}"/>
                  </a:ext>
                </a:extLst>
              </p:cNvPr>
              <p:cNvSpPr/>
              <p:nvPr/>
            </p:nvSpPr>
            <p:spPr>
              <a:xfrm>
                <a:off x="274240" y="4755321"/>
                <a:ext cx="11917760" cy="1338828"/>
              </a:xfrm>
              <a:prstGeom prst="rect">
                <a:avLst/>
              </a:prstGeom>
            </p:spPr>
            <p:txBody>
              <a:bodyPr wrap="square">
                <a:spAutoFit/>
              </a:bodyPr>
              <a:lstStyle/>
              <a:p>
                <a:pPr>
                  <a:lnSpc>
                    <a:spcPct val="150000"/>
                  </a:lnSpc>
                </a:pPr>
                <a:r>
                  <a:rPr lang="en-GB" dirty="0">
                    <a:latin typeface="Georgia" panose="02040502050405020303" pitchFamily="18" charset="0"/>
                  </a:rPr>
                  <a:t>If</a:t>
                </a:r>
                <a:r>
                  <a:rPr lang="en-GB" b="0" u="none" strike="noStrike" baseline="0" dirty="0">
                    <a:solidFill>
                      <a:srgbClr val="000000"/>
                    </a:solidFill>
                    <a:latin typeface="Georgia" panose="02040502050405020303" pitchFamily="18" charset="0"/>
                  </a:rPr>
                  <a:t> </a:t>
                </a:r>
                <a14:m>
                  <m:oMath xmlns:m="http://schemas.openxmlformats.org/officeDocument/2006/math">
                    <m:sSub>
                      <m:sSubPr>
                        <m:ctrlPr>
                          <a:rPr lang="en-GB" b="0" i="1" u="none" strike="noStrike" baseline="0" dirty="0" smtClean="0">
                            <a:solidFill>
                              <a:srgbClr val="000000"/>
                            </a:solidFill>
                            <a:latin typeface="Cambria Math" panose="02040503050406030204" pitchFamily="18" charset="0"/>
                          </a:rPr>
                        </m:ctrlPr>
                      </m:sSubPr>
                      <m:e>
                        <m:r>
                          <a:rPr lang="en-GB" b="0" i="1" u="none" strike="noStrike" baseline="0" dirty="0" smtClean="0">
                            <a:solidFill>
                              <a:srgbClr val="000000"/>
                            </a:solidFill>
                            <a:latin typeface="Cambria Math" panose="02040503050406030204" pitchFamily="18" charset="0"/>
                            <a:ea typeface="Cambria Math" panose="02040503050406030204" pitchFamily="18" charset="0"/>
                          </a:rPr>
                          <m:t>𝜀</m:t>
                        </m:r>
                      </m:e>
                      <m:sub>
                        <m:r>
                          <a:rPr lang="en-GB" b="0" i="1" u="none" strike="noStrike" baseline="0" dirty="0" smtClean="0">
                            <a:solidFill>
                              <a:srgbClr val="000000"/>
                            </a:solidFill>
                            <a:latin typeface="Cambria Math" panose="02040503050406030204" pitchFamily="18" charset="0"/>
                          </a:rPr>
                          <m:t>𝑖</m:t>
                        </m:r>
                      </m:sub>
                    </m:sSub>
                    <m:r>
                      <a:rPr lang="en-GB" b="0" i="1" u="none" strike="noStrike" baseline="0" dirty="0" smtClean="0">
                        <a:solidFill>
                          <a:srgbClr val="000000"/>
                        </a:solidFill>
                        <a:latin typeface="Cambria Math" panose="02040503050406030204" pitchFamily="18" charset="0"/>
                      </a:rPr>
                      <m:t> </m:t>
                    </m:r>
                  </m:oMath>
                </a14:m>
                <a:r>
                  <a:rPr lang="en-GB" dirty="0">
                    <a:latin typeface="Georgia" panose="02040502050405020303" pitchFamily="18" charset="0"/>
                  </a:rPr>
                  <a:t>= 0 then the </a:t>
                </a:r>
                <a:r>
                  <a:rPr lang="en-GB" i="1" dirty="0" err="1">
                    <a:latin typeface="Georgia" panose="02040502050405020303" pitchFamily="18" charset="0"/>
                  </a:rPr>
                  <a:t>i</a:t>
                </a:r>
                <a:r>
                  <a:rPr lang="en-GB" dirty="0" err="1">
                    <a:latin typeface="Georgia" panose="02040502050405020303" pitchFamily="18" charset="0"/>
                  </a:rPr>
                  <a:t>th</a:t>
                </a:r>
                <a:r>
                  <a:rPr lang="en-GB" dirty="0">
                    <a:latin typeface="Georgia" panose="02040502050405020303" pitchFamily="18" charset="0"/>
                  </a:rPr>
                  <a:t> observation is on the </a:t>
                </a:r>
                <a:r>
                  <a:rPr lang="en-GB" b="1" dirty="0">
                    <a:latin typeface="Georgia" panose="02040502050405020303" pitchFamily="18" charset="0"/>
                  </a:rPr>
                  <a:t>correct side </a:t>
                </a:r>
                <a:r>
                  <a:rPr lang="en-GB" dirty="0">
                    <a:latin typeface="Georgia" panose="02040502050405020303" pitchFamily="18" charset="0"/>
                  </a:rPr>
                  <a:t>of the margin</a:t>
                </a:r>
              </a:p>
              <a:p>
                <a:pPr>
                  <a:lnSpc>
                    <a:spcPct val="150000"/>
                  </a:lnSpc>
                </a:pPr>
                <a:r>
                  <a:rPr lang="en-GB" dirty="0">
                    <a:latin typeface="Georgia" panose="02040502050405020303" pitchFamily="18" charset="0"/>
                  </a:rPr>
                  <a:t>If </a:t>
                </a:r>
                <a14:m>
                  <m:oMath xmlns:m="http://schemas.openxmlformats.org/officeDocument/2006/math">
                    <m:sSub>
                      <m:sSubPr>
                        <m:ctrlPr>
                          <a:rPr lang="en-GB" b="0" i="1" u="none" strike="noStrike" baseline="0" dirty="0" smtClean="0">
                            <a:solidFill>
                              <a:srgbClr val="000000"/>
                            </a:solidFill>
                            <a:latin typeface="Cambria Math" panose="02040503050406030204" pitchFamily="18" charset="0"/>
                          </a:rPr>
                        </m:ctrlPr>
                      </m:sSubPr>
                      <m:e>
                        <m:r>
                          <a:rPr lang="en-GB" b="0" i="1" u="none" strike="noStrike" baseline="0" dirty="0" smtClean="0">
                            <a:solidFill>
                              <a:srgbClr val="000000"/>
                            </a:solidFill>
                            <a:latin typeface="Cambria Math" panose="02040503050406030204" pitchFamily="18" charset="0"/>
                            <a:ea typeface="Cambria Math" panose="02040503050406030204" pitchFamily="18" charset="0"/>
                          </a:rPr>
                          <m:t>𝜀</m:t>
                        </m:r>
                      </m:e>
                      <m:sub>
                        <m:r>
                          <a:rPr lang="en-GB" b="0" i="1" u="none" strike="noStrike" baseline="0" dirty="0" smtClean="0">
                            <a:solidFill>
                              <a:srgbClr val="000000"/>
                            </a:solidFill>
                            <a:latin typeface="Cambria Math" panose="02040503050406030204" pitchFamily="18" charset="0"/>
                          </a:rPr>
                          <m:t>𝑖</m:t>
                        </m:r>
                      </m:sub>
                    </m:sSub>
                  </m:oMath>
                </a14:m>
                <a:r>
                  <a:rPr lang="en-GB" i="1" dirty="0">
                    <a:latin typeface="Georgia" panose="02040502050405020303" pitchFamily="18" charset="0"/>
                  </a:rPr>
                  <a:t> &gt; </a:t>
                </a:r>
                <a:r>
                  <a:rPr lang="en-GB" dirty="0">
                    <a:latin typeface="Georgia" panose="02040502050405020303" pitchFamily="18" charset="0"/>
                  </a:rPr>
                  <a:t>0 then the </a:t>
                </a:r>
                <a:r>
                  <a:rPr lang="en-GB" i="1" dirty="0" err="1">
                    <a:latin typeface="Georgia" panose="02040502050405020303" pitchFamily="18" charset="0"/>
                  </a:rPr>
                  <a:t>i</a:t>
                </a:r>
                <a:r>
                  <a:rPr lang="en-GB" dirty="0" err="1">
                    <a:latin typeface="Georgia" panose="02040502050405020303" pitchFamily="18" charset="0"/>
                  </a:rPr>
                  <a:t>th</a:t>
                </a:r>
                <a:r>
                  <a:rPr lang="en-GB" dirty="0">
                    <a:latin typeface="Georgia" panose="02040502050405020303" pitchFamily="18" charset="0"/>
                  </a:rPr>
                  <a:t> observation is on the </a:t>
                </a:r>
                <a:r>
                  <a:rPr lang="en-GB" b="1" dirty="0">
                    <a:latin typeface="Georgia" panose="02040502050405020303" pitchFamily="18" charset="0"/>
                  </a:rPr>
                  <a:t>wrong side </a:t>
                </a:r>
                <a:r>
                  <a:rPr lang="en-GB" dirty="0">
                    <a:latin typeface="Georgia" panose="02040502050405020303" pitchFamily="18" charset="0"/>
                  </a:rPr>
                  <a:t>of the margin : “the </a:t>
                </a:r>
                <a:r>
                  <a:rPr lang="en-GB" i="1" dirty="0" err="1">
                    <a:latin typeface="Georgia" panose="02040502050405020303" pitchFamily="18" charset="0"/>
                  </a:rPr>
                  <a:t>i</a:t>
                </a:r>
                <a:r>
                  <a:rPr lang="en-GB" dirty="0" err="1">
                    <a:latin typeface="Georgia" panose="02040502050405020303" pitchFamily="18" charset="0"/>
                  </a:rPr>
                  <a:t>th</a:t>
                </a:r>
                <a:r>
                  <a:rPr lang="en-GB" dirty="0">
                    <a:latin typeface="Georgia" panose="02040502050405020303" pitchFamily="18" charset="0"/>
                  </a:rPr>
                  <a:t> observation has </a:t>
                </a:r>
                <a:r>
                  <a:rPr lang="en-GB" i="1" dirty="0">
                    <a:latin typeface="Georgia" panose="02040502050405020303" pitchFamily="18" charset="0"/>
                  </a:rPr>
                  <a:t>violated </a:t>
                </a:r>
                <a:r>
                  <a:rPr lang="en-GB" dirty="0">
                    <a:latin typeface="Georgia" panose="02040502050405020303" pitchFamily="18" charset="0"/>
                  </a:rPr>
                  <a:t>the margin” </a:t>
                </a:r>
              </a:p>
              <a:p>
                <a:pPr>
                  <a:lnSpc>
                    <a:spcPct val="150000"/>
                  </a:lnSpc>
                </a:pPr>
                <a:r>
                  <a:rPr lang="en-GB" dirty="0">
                    <a:latin typeface="Georgia" panose="02040502050405020303" pitchFamily="18" charset="0"/>
                  </a:rPr>
                  <a:t>If</a:t>
                </a:r>
                <a:r>
                  <a:rPr lang="en-GB" b="0" u="none" strike="noStrike" baseline="0" dirty="0">
                    <a:solidFill>
                      <a:srgbClr val="000000"/>
                    </a:solidFill>
                    <a:latin typeface="Georgia" panose="02040502050405020303" pitchFamily="18" charset="0"/>
                  </a:rPr>
                  <a:t> </a:t>
                </a:r>
                <a14:m>
                  <m:oMath xmlns:m="http://schemas.openxmlformats.org/officeDocument/2006/math">
                    <m:sSub>
                      <m:sSubPr>
                        <m:ctrlPr>
                          <a:rPr lang="en-GB" b="0" i="1" u="none" strike="noStrike" baseline="0" dirty="0" smtClean="0">
                            <a:solidFill>
                              <a:srgbClr val="000000"/>
                            </a:solidFill>
                            <a:latin typeface="Cambria Math" panose="02040503050406030204" pitchFamily="18" charset="0"/>
                          </a:rPr>
                        </m:ctrlPr>
                      </m:sSubPr>
                      <m:e>
                        <m:r>
                          <a:rPr lang="en-GB" b="0" i="1" u="none" strike="noStrike" baseline="0" dirty="0" smtClean="0">
                            <a:solidFill>
                              <a:srgbClr val="000000"/>
                            </a:solidFill>
                            <a:latin typeface="Cambria Math" panose="02040503050406030204" pitchFamily="18" charset="0"/>
                            <a:ea typeface="Cambria Math" panose="02040503050406030204" pitchFamily="18" charset="0"/>
                          </a:rPr>
                          <m:t>𝜀</m:t>
                        </m:r>
                      </m:e>
                      <m:sub>
                        <m:r>
                          <a:rPr lang="en-GB" b="0" i="1" u="none" strike="noStrike" baseline="0" dirty="0" smtClean="0">
                            <a:solidFill>
                              <a:srgbClr val="000000"/>
                            </a:solidFill>
                            <a:latin typeface="Cambria Math" panose="02040503050406030204" pitchFamily="18" charset="0"/>
                          </a:rPr>
                          <m:t>𝑖</m:t>
                        </m:r>
                      </m:sub>
                    </m:sSub>
                    <m:r>
                      <a:rPr lang="en-GB" b="0" i="1" u="none" strike="noStrike" baseline="0" dirty="0" smtClean="0">
                        <a:solidFill>
                          <a:srgbClr val="000000"/>
                        </a:solidFill>
                        <a:latin typeface="Cambria Math" panose="02040503050406030204" pitchFamily="18" charset="0"/>
                      </a:rPr>
                      <m:t> </m:t>
                    </m:r>
                  </m:oMath>
                </a14:m>
                <a:r>
                  <a:rPr lang="en-GB" i="1" dirty="0">
                    <a:latin typeface="Georgia" panose="02040502050405020303" pitchFamily="18" charset="0"/>
                  </a:rPr>
                  <a:t>&gt; </a:t>
                </a:r>
                <a:r>
                  <a:rPr lang="en-GB" dirty="0">
                    <a:latin typeface="Georgia" panose="02040502050405020303" pitchFamily="18" charset="0"/>
                  </a:rPr>
                  <a:t>1 then it is on the </a:t>
                </a:r>
                <a:r>
                  <a:rPr lang="en-GB" b="1" dirty="0">
                    <a:latin typeface="Georgia" panose="02040502050405020303" pitchFamily="18" charset="0"/>
                  </a:rPr>
                  <a:t>wrong side of the hyperplane</a:t>
                </a:r>
              </a:p>
            </p:txBody>
          </p:sp>
        </mc:Choice>
        <mc:Fallback xmlns="">
          <p:sp>
            <p:nvSpPr>
              <p:cNvPr id="20" name="직사각형 19">
                <a:extLst>
                  <a:ext uri="{FF2B5EF4-FFF2-40B4-BE49-F238E27FC236}">
                    <a16:creationId xmlns:a16="http://schemas.microsoft.com/office/drawing/2014/main" id="{681E9E2A-27B0-41A6-9C5A-ED7DD77FF58C}"/>
                  </a:ext>
                </a:extLst>
              </p:cNvPr>
              <p:cNvSpPr>
                <a:spLocks noRot="1" noChangeAspect="1" noMove="1" noResize="1" noEditPoints="1" noAdjustHandles="1" noChangeArrowheads="1" noChangeShapeType="1" noTextEdit="1"/>
              </p:cNvSpPr>
              <p:nvPr/>
            </p:nvSpPr>
            <p:spPr>
              <a:xfrm>
                <a:off x="274240" y="4755321"/>
                <a:ext cx="11917760" cy="1338828"/>
              </a:xfrm>
              <a:prstGeom prst="rect">
                <a:avLst/>
              </a:prstGeom>
              <a:blipFill>
                <a:blip r:embed="rId3"/>
                <a:stretch>
                  <a:fillRect l="-460" r="-409" b="-27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직사각형 21">
                <a:extLst>
                  <a:ext uri="{FF2B5EF4-FFF2-40B4-BE49-F238E27FC236}">
                    <a16:creationId xmlns:a16="http://schemas.microsoft.com/office/drawing/2014/main" id="{E9320D2D-297A-480F-8EF5-FBF0267D2925}"/>
                  </a:ext>
                </a:extLst>
              </p:cNvPr>
              <p:cNvSpPr/>
              <p:nvPr/>
            </p:nvSpPr>
            <p:spPr>
              <a:xfrm>
                <a:off x="137118" y="3982527"/>
                <a:ext cx="12054881" cy="369332"/>
              </a:xfrm>
              <a:prstGeom prst="rect">
                <a:avLst/>
              </a:prstGeom>
            </p:spPr>
            <p:txBody>
              <a:bodyPr wrap="square">
                <a:spAutoFit/>
              </a:bodyPr>
              <a:lstStyle/>
              <a:p>
                <a14:m>
                  <m:oMath xmlns:m="http://schemas.openxmlformats.org/officeDocument/2006/math">
                    <m:sSub>
                      <m:sSubPr>
                        <m:ctrlPr>
                          <a:rPr lang="en-GB" b="0" i="1" u="none" strike="noStrike" baseline="0" dirty="0" smtClean="0">
                            <a:solidFill>
                              <a:srgbClr val="000000"/>
                            </a:solidFill>
                            <a:latin typeface="Cambria Math" panose="02040503050406030204" pitchFamily="18" charset="0"/>
                          </a:rPr>
                        </m:ctrlPr>
                      </m:sSubPr>
                      <m:e>
                        <m:r>
                          <a:rPr lang="en-GB" b="0" i="1" u="none" strike="noStrike" baseline="0" dirty="0" smtClean="0">
                            <a:solidFill>
                              <a:srgbClr val="000000"/>
                            </a:solidFill>
                            <a:latin typeface="Cambria Math" panose="02040503050406030204" pitchFamily="18" charset="0"/>
                            <a:ea typeface="Cambria Math" panose="02040503050406030204" pitchFamily="18" charset="0"/>
                          </a:rPr>
                          <m:t>𝜀</m:t>
                        </m:r>
                      </m:e>
                      <m:sub>
                        <m:r>
                          <a:rPr lang="en-GB" b="0" i="1" u="none" strike="noStrike" baseline="0" dirty="0" smtClean="0">
                            <a:solidFill>
                              <a:srgbClr val="000000"/>
                            </a:solidFill>
                            <a:latin typeface="Cambria Math" panose="02040503050406030204" pitchFamily="18" charset="0"/>
                          </a:rPr>
                          <m:t>𝑖</m:t>
                        </m:r>
                      </m:sub>
                    </m:sSub>
                  </m:oMath>
                </a14:m>
                <a:r>
                  <a:rPr lang="en-GB" dirty="0">
                    <a:solidFill>
                      <a:srgbClr val="000000"/>
                    </a:solidFill>
                    <a:latin typeface="Georgia" panose="02040502050405020303" pitchFamily="18" charset="0"/>
                  </a:rPr>
                  <a:t> : </a:t>
                </a:r>
                <a:r>
                  <a:rPr lang="en-GB" i="1" dirty="0">
                    <a:solidFill>
                      <a:srgbClr val="000000"/>
                    </a:solidFill>
                    <a:latin typeface="Georgia" panose="02040502050405020303" pitchFamily="18" charset="0"/>
                  </a:rPr>
                  <a:t>slack variables </a:t>
                </a:r>
                <a:r>
                  <a:rPr lang="en-GB" dirty="0">
                    <a:solidFill>
                      <a:srgbClr val="000000"/>
                    </a:solidFill>
                    <a:latin typeface="Georgia" panose="02040502050405020303" pitchFamily="18" charset="0"/>
                  </a:rPr>
                  <a:t>that allow individual observations to be on the wrong side of the margin or the hyperplane</a:t>
                </a:r>
                <a:endParaRPr lang="en-GB" dirty="0"/>
              </a:p>
            </p:txBody>
          </p:sp>
        </mc:Choice>
        <mc:Fallback xmlns="">
          <p:sp>
            <p:nvSpPr>
              <p:cNvPr id="22" name="직사각형 21">
                <a:extLst>
                  <a:ext uri="{FF2B5EF4-FFF2-40B4-BE49-F238E27FC236}">
                    <a16:creationId xmlns:a16="http://schemas.microsoft.com/office/drawing/2014/main" id="{E9320D2D-297A-480F-8EF5-FBF0267D2925}"/>
                  </a:ext>
                </a:extLst>
              </p:cNvPr>
              <p:cNvSpPr>
                <a:spLocks noRot="1" noChangeAspect="1" noMove="1" noResize="1" noEditPoints="1" noAdjustHandles="1" noChangeArrowheads="1" noChangeShapeType="1" noTextEdit="1"/>
              </p:cNvSpPr>
              <p:nvPr/>
            </p:nvSpPr>
            <p:spPr>
              <a:xfrm>
                <a:off x="137118" y="3982527"/>
                <a:ext cx="12054881" cy="369332"/>
              </a:xfrm>
              <a:prstGeom prst="rect">
                <a:avLst/>
              </a:prstGeom>
              <a:blipFill>
                <a:blip r:embed="rId4"/>
                <a:stretch>
                  <a:fillRect t="-9836" b="-22951"/>
                </a:stretch>
              </a:blipFill>
            </p:spPr>
            <p:txBody>
              <a:bodyPr/>
              <a:lstStyle/>
              <a:p>
                <a:r>
                  <a:rPr lang="en-GB">
                    <a:noFill/>
                  </a:rPr>
                  <a:t> </a:t>
                </a:r>
              </a:p>
            </p:txBody>
          </p:sp>
        </mc:Fallback>
      </mc:AlternateContent>
      <p:sp>
        <p:nvSpPr>
          <p:cNvPr id="12" name="직사각형 11">
            <a:extLst>
              <a:ext uri="{FF2B5EF4-FFF2-40B4-BE49-F238E27FC236}">
                <a16:creationId xmlns:a16="http://schemas.microsoft.com/office/drawing/2014/main" id="{F9020C7B-5917-41E2-9CBF-12E3681C60E2}"/>
              </a:ext>
            </a:extLst>
          </p:cNvPr>
          <p:cNvSpPr/>
          <p:nvPr/>
        </p:nvSpPr>
        <p:spPr>
          <a:xfrm>
            <a:off x="4490715" y="3143390"/>
            <a:ext cx="3884397" cy="369332"/>
          </a:xfrm>
          <a:prstGeom prst="rect">
            <a:avLst/>
          </a:prstGeom>
        </p:spPr>
        <p:txBody>
          <a:bodyPr wrap="none">
            <a:spAutoFit/>
          </a:bodyPr>
          <a:lstStyle/>
          <a:p>
            <a:r>
              <a:rPr lang="en-GB" i="1" dirty="0">
                <a:latin typeface="Georgia" panose="02040502050405020303" pitchFamily="18" charset="0"/>
              </a:rPr>
              <a:t>C </a:t>
            </a:r>
            <a:r>
              <a:rPr lang="en-GB" dirty="0">
                <a:latin typeface="Georgia" panose="02040502050405020303" pitchFamily="18" charset="0"/>
              </a:rPr>
              <a:t>is a nonnegative tuning parameter</a:t>
            </a:r>
          </a:p>
        </p:txBody>
      </p:sp>
    </p:spTree>
    <p:extLst>
      <p:ext uri="{BB962C8B-B14F-4D97-AF65-F5344CB8AC3E}">
        <p14:creationId xmlns:p14="http://schemas.microsoft.com/office/powerpoint/2010/main" val="1597538065"/>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98F9C4DE-AABD-4D17-B01E-7EDAE8B080E1}"/>
                  </a:ext>
                </a:extLst>
              </p:cNvPr>
              <p:cNvSpPr/>
              <p:nvPr/>
            </p:nvSpPr>
            <p:spPr>
              <a:xfrm>
                <a:off x="573136" y="4222021"/>
                <a:ext cx="11410765" cy="1477328"/>
              </a:xfrm>
              <a:prstGeom prst="rect">
                <a:avLst/>
              </a:prstGeom>
            </p:spPr>
            <p:txBody>
              <a:bodyPr wrap="square">
                <a:spAutoFit/>
              </a:bodyPr>
              <a:lstStyle/>
              <a:p>
                <a:r>
                  <a:rPr lang="en-GB" dirty="0">
                    <a:latin typeface="Georgia" panose="02040502050405020303" pitchFamily="18" charset="0"/>
                  </a:rPr>
                  <a:t>If </a:t>
                </a:r>
                <a:r>
                  <a:rPr lang="en-GB" i="1" dirty="0">
                    <a:latin typeface="Georgia" panose="02040502050405020303" pitchFamily="18" charset="0"/>
                  </a:rPr>
                  <a:t>C </a:t>
                </a:r>
                <a:r>
                  <a:rPr lang="en-GB" dirty="0">
                    <a:latin typeface="Georgia" panose="02040502050405020303" pitchFamily="18" charset="0"/>
                  </a:rPr>
                  <a:t>= 0 then there is no budget for violations to the margin  and it must be the case that </a:t>
                </a:r>
                <a14:m>
                  <m:oMath xmlns:m="http://schemas.openxmlformats.org/officeDocument/2006/math">
                    <m:sSub>
                      <m:sSubPr>
                        <m:ctrlPr>
                          <a:rPr lang="en-GB" b="0" i="1" u="none" strike="noStrike" baseline="0" dirty="0" smtClean="0">
                            <a:solidFill>
                              <a:srgbClr val="000000"/>
                            </a:solidFill>
                            <a:latin typeface="Cambria Math" panose="02040503050406030204" pitchFamily="18" charset="0"/>
                          </a:rPr>
                        </m:ctrlPr>
                      </m:sSubPr>
                      <m:e>
                        <m:r>
                          <a:rPr lang="en-GB" b="0" i="1" u="none" strike="noStrike" baseline="0" dirty="0" smtClean="0">
                            <a:solidFill>
                              <a:srgbClr val="000000"/>
                            </a:solidFill>
                            <a:latin typeface="Cambria Math" panose="02040503050406030204" pitchFamily="18" charset="0"/>
                            <a:ea typeface="Cambria Math" panose="02040503050406030204" pitchFamily="18" charset="0"/>
                          </a:rPr>
                          <m:t>𝜀</m:t>
                        </m:r>
                      </m:e>
                      <m:sub>
                        <m:r>
                          <a:rPr lang="en-GB" b="0" i="1" u="none" strike="noStrike" baseline="0" dirty="0" smtClean="0">
                            <a:solidFill>
                              <a:srgbClr val="000000"/>
                            </a:solidFill>
                            <a:latin typeface="Cambria Math" panose="02040503050406030204" pitchFamily="18" charset="0"/>
                          </a:rPr>
                          <m:t>𝑖</m:t>
                        </m:r>
                      </m:sub>
                    </m:sSub>
                    <m:r>
                      <a:rPr lang="en-GB" b="0" i="1" u="none" strike="noStrike" baseline="0" dirty="0" smtClean="0">
                        <a:solidFill>
                          <a:srgbClr val="000000"/>
                        </a:solidFill>
                        <a:latin typeface="Cambria Math" panose="02040503050406030204" pitchFamily="18" charset="0"/>
                      </a:rPr>
                      <m:t> </m:t>
                    </m:r>
                  </m:oMath>
                </a14:m>
                <a:r>
                  <a:rPr lang="en-GB" dirty="0">
                    <a:latin typeface="Georgia" panose="02040502050405020303" pitchFamily="18" charset="0"/>
                  </a:rPr>
                  <a:t>= 0 (Hard margin).</a:t>
                </a:r>
              </a:p>
              <a:p>
                <a:endParaRPr lang="en-GB" dirty="0">
                  <a:latin typeface="Georgia" panose="02040502050405020303" pitchFamily="18" charset="0"/>
                </a:endParaRPr>
              </a:p>
              <a:p>
                <a:endParaRPr lang="en-GB" dirty="0">
                  <a:latin typeface="Georgia" panose="02040502050405020303" pitchFamily="18" charset="0"/>
                </a:endParaRPr>
              </a:p>
              <a:p>
                <a:r>
                  <a:rPr lang="en-GB" dirty="0">
                    <a:latin typeface="Georgia" panose="02040502050405020303" pitchFamily="18" charset="0"/>
                  </a:rPr>
                  <a:t>For </a:t>
                </a:r>
                <a:r>
                  <a:rPr lang="en-GB" i="1" dirty="0">
                    <a:latin typeface="Georgia" panose="02040502050405020303" pitchFamily="18" charset="0"/>
                  </a:rPr>
                  <a:t>C &gt; </a:t>
                </a:r>
                <a:r>
                  <a:rPr lang="en-GB" dirty="0">
                    <a:latin typeface="Georgia" panose="02040502050405020303" pitchFamily="18" charset="0"/>
                  </a:rPr>
                  <a:t>0 no more than </a:t>
                </a:r>
                <a:r>
                  <a:rPr lang="en-GB" i="1" dirty="0">
                    <a:latin typeface="Georgia" panose="02040502050405020303" pitchFamily="18" charset="0"/>
                  </a:rPr>
                  <a:t>C </a:t>
                </a:r>
                <a:r>
                  <a:rPr lang="en-GB" dirty="0">
                    <a:latin typeface="Georgia" panose="02040502050405020303" pitchFamily="18" charset="0"/>
                  </a:rPr>
                  <a:t>observations can be on the wrong side of the hyperplane, because if an observation is on the wrong side of the hyperplane then</a:t>
                </a:r>
                <a:r>
                  <a:rPr lang="en-GB" b="0" u="none" strike="noStrike" baseline="0" dirty="0">
                    <a:solidFill>
                      <a:srgbClr val="000000"/>
                    </a:solidFill>
                    <a:latin typeface="Georgia" panose="02040502050405020303" pitchFamily="18" charset="0"/>
                  </a:rPr>
                  <a:t> </a:t>
                </a:r>
                <a14:m>
                  <m:oMath xmlns:m="http://schemas.openxmlformats.org/officeDocument/2006/math">
                    <m:sSub>
                      <m:sSubPr>
                        <m:ctrlPr>
                          <a:rPr lang="en-GB" b="0" i="1" u="none" strike="noStrike" baseline="0" dirty="0" smtClean="0">
                            <a:solidFill>
                              <a:srgbClr val="000000"/>
                            </a:solidFill>
                            <a:latin typeface="Cambria Math" panose="02040503050406030204" pitchFamily="18" charset="0"/>
                          </a:rPr>
                        </m:ctrlPr>
                      </m:sSubPr>
                      <m:e>
                        <m:r>
                          <a:rPr lang="en-GB" b="0" i="1" u="none" strike="noStrike" baseline="0" dirty="0" smtClean="0">
                            <a:solidFill>
                              <a:srgbClr val="000000"/>
                            </a:solidFill>
                            <a:latin typeface="Cambria Math" panose="02040503050406030204" pitchFamily="18" charset="0"/>
                            <a:ea typeface="Cambria Math" panose="02040503050406030204" pitchFamily="18" charset="0"/>
                          </a:rPr>
                          <m:t>𝜀</m:t>
                        </m:r>
                      </m:e>
                      <m:sub>
                        <m:r>
                          <a:rPr lang="en-GB" b="0" i="1" u="none" strike="noStrike" baseline="0" dirty="0" smtClean="0">
                            <a:solidFill>
                              <a:srgbClr val="000000"/>
                            </a:solidFill>
                            <a:latin typeface="Cambria Math" panose="02040503050406030204" pitchFamily="18" charset="0"/>
                          </a:rPr>
                          <m:t>𝑖</m:t>
                        </m:r>
                      </m:sub>
                    </m:sSub>
                  </m:oMath>
                </a14:m>
                <a:r>
                  <a:rPr lang="en-GB" i="1" dirty="0">
                    <a:latin typeface="Georgia" panose="02040502050405020303" pitchFamily="18" charset="0"/>
                  </a:rPr>
                  <a:t> &gt; </a:t>
                </a:r>
                <a:r>
                  <a:rPr lang="en-GB" dirty="0">
                    <a:latin typeface="Georgia" panose="02040502050405020303" pitchFamily="18" charset="0"/>
                  </a:rPr>
                  <a:t>1.</a:t>
                </a:r>
              </a:p>
            </p:txBody>
          </p:sp>
        </mc:Choice>
        <mc:Fallback xmlns="">
          <p:sp>
            <p:nvSpPr>
              <p:cNvPr id="7" name="직사각형 6">
                <a:extLst>
                  <a:ext uri="{FF2B5EF4-FFF2-40B4-BE49-F238E27FC236}">
                    <a16:creationId xmlns:a16="http://schemas.microsoft.com/office/drawing/2014/main" id="{98F9C4DE-AABD-4D17-B01E-7EDAE8B080E1}"/>
                  </a:ext>
                </a:extLst>
              </p:cNvPr>
              <p:cNvSpPr>
                <a:spLocks noRot="1" noChangeAspect="1" noMove="1" noResize="1" noEditPoints="1" noAdjustHandles="1" noChangeArrowheads="1" noChangeShapeType="1" noTextEdit="1"/>
              </p:cNvSpPr>
              <p:nvPr/>
            </p:nvSpPr>
            <p:spPr>
              <a:xfrm>
                <a:off x="573136" y="4222021"/>
                <a:ext cx="11410765" cy="1477328"/>
              </a:xfrm>
              <a:prstGeom prst="rect">
                <a:avLst/>
              </a:prstGeom>
              <a:blipFill>
                <a:blip r:embed="rId2"/>
                <a:stretch>
                  <a:fillRect l="-427" t="-2479" r="-641" b="-5785"/>
                </a:stretch>
              </a:blipFill>
            </p:spPr>
            <p:txBody>
              <a:bodyPr/>
              <a:lstStyle/>
              <a:p>
                <a:r>
                  <a:rPr lang="en-GB">
                    <a:noFill/>
                  </a:rPr>
                  <a:t> </a:t>
                </a:r>
              </a:p>
            </p:txBody>
          </p:sp>
        </mc:Fallback>
      </mc:AlternateContent>
      <p:sp>
        <p:nvSpPr>
          <p:cNvPr id="10" name="직사각형 9">
            <a:extLst>
              <a:ext uri="{FF2B5EF4-FFF2-40B4-BE49-F238E27FC236}">
                <a16:creationId xmlns:a16="http://schemas.microsoft.com/office/drawing/2014/main" id="{EACD8387-2C43-4FC3-8938-576FEC1065AC}"/>
              </a:ext>
            </a:extLst>
          </p:cNvPr>
          <p:cNvSpPr/>
          <p:nvPr/>
        </p:nvSpPr>
        <p:spPr>
          <a:xfrm>
            <a:off x="573136" y="6083853"/>
            <a:ext cx="11045727" cy="369332"/>
          </a:xfrm>
          <a:prstGeom prst="rect">
            <a:avLst/>
          </a:prstGeom>
        </p:spPr>
        <p:txBody>
          <a:bodyPr wrap="square">
            <a:spAutoFit/>
          </a:bodyPr>
          <a:lstStyle/>
          <a:p>
            <a:r>
              <a:rPr lang="en-GB" dirty="0">
                <a:latin typeface="Georgia" panose="02040502050405020303" pitchFamily="18" charset="0"/>
              </a:rPr>
              <a:t>In practice, </a:t>
            </a:r>
            <a:r>
              <a:rPr lang="en-GB" i="1" dirty="0">
                <a:latin typeface="Georgia" panose="02040502050405020303" pitchFamily="18" charset="0"/>
              </a:rPr>
              <a:t>C </a:t>
            </a:r>
            <a:r>
              <a:rPr lang="en-GB" dirty="0">
                <a:latin typeface="Georgia" panose="02040502050405020303" pitchFamily="18" charset="0"/>
              </a:rPr>
              <a:t>is treated as a tuning parameter that is generally chosen via </a:t>
            </a:r>
            <a:r>
              <a:rPr lang="en-GB" b="1" dirty="0">
                <a:latin typeface="Georgia" panose="02040502050405020303" pitchFamily="18" charset="0"/>
              </a:rPr>
              <a:t>cross-validation</a:t>
            </a:r>
            <a:r>
              <a:rPr lang="en-GB" dirty="0">
                <a:latin typeface="Georgia" panose="02040502050405020303" pitchFamily="18" charset="0"/>
              </a:rPr>
              <a:t>.</a:t>
            </a:r>
          </a:p>
        </p:txBody>
      </p:sp>
      <p:grpSp>
        <p:nvGrpSpPr>
          <p:cNvPr id="8" name="그룹 7">
            <a:extLst>
              <a:ext uri="{FF2B5EF4-FFF2-40B4-BE49-F238E27FC236}">
                <a16:creationId xmlns:a16="http://schemas.microsoft.com/office/drawing/2014/main" id="{FC3113FC-F462-4D13-AF9D-FE96EC7DE848}"/>
              </a:ext>
            </a:extLst>
          </p:cNvPr>
          <p:cNvGrpSpPr/>
          <p:nvPr/>
        </p:nvGrpSpPr>
        <p:grpSpPr>
          <a:xfrm>
            <a:off x="5248463" y="1678971"/>
            <a:ext cx="5362863" cy="2470025"/>
            <a:chOff x="2447414" y="703531"/>
            <a:chExt cx="5362863" cy="2470025"/>
          </a:xfrm>
        </p:grpSpPr>
        <p:grpSp>
          <p:nvGrpSpPr>
            <p:cNvPr id="2" name="그룹 1">
              <a:extLst>
                <a:ext uri="{FF2B5EF4-FFF2-40B4-BE49-F238E27FC236}">
                  <a16:creationId xmlns:a16="http://schemas.microsoft.com/office/drawing/2014/main" id="{134BA98C-2A25-4CE2-A61C-61390D83AA6D}"/>
                </a:ext>
              </a:extLst>
            </p:cNvPr>
            <p:cNvGrpSpPr/>
            <p:nvPr/>
          </p:nvGrpSpPr>
          <p:grpSpPr>
            <a:xfrm>
              <a:off x="2447414" y="703531"/>
              <a:ext cx="5362863" cy="2470025"/>
              <a:chOff x="2447414" y="703531"/>
              <a:chExt cx="5362863" cy="2470025"/>
            </a:xfrm>
          </p:grpSpPr>
          <p:grpSp>
            <p:nvGrpSpPr>
              <p:cNvPr id="11" name="그룹 10">
                <a:extLst>
                  <a:ext uri="{FF2B5EF4-FFF2-40B4-BE49-F238E27FC236}">
                    <a16:creationId xmlns:a16="http://schemas.microsoft.com/office/drawing/2014/main" id="{C4A3218C-1E59-449C-BC41-F88D090A5333}"/>
                  </a:ext>
                </a:extLst>
              </p:cNvPr>
              <p:cNvGrpSpPr/>
              <p:nvPr/>
            </p:nvGrpSpPr>
            <p:grpSpPr>
              <a:xfrm>
                <a:off x="2447414" y="703531"/>
                <a:ext cx="5362863" cy="2470025"/>
                <a:chOff x="4694959" y="3556884"/>
                <a:chExt cx="7497041" cy="3301116"/>
              </a:xfrm>
            </p:grpSpPr>
            <p:grpSp>
              <p:nvGrpSpPr>
                <p:cNvPr id="12" name="그룹 11">
                  <a:extLst>
                    <a:ext uri="{FF2B5EF4-FFF2-40B4-BE49-F238E27FC236}">
                      <a16:creationId xmlns:a16="http://schemas.microsoft.com/office/drawing/2014/main" id="{FA949D08-01C4-4D13-BCCD-50B76DF62C05}"/>
                    </a:ext>
                  </a:extLst>
                </p:cNvPr>
                <p:cNvGrpSpPr/>
                <p:nvPr/>
              </p:nvGrpSpPr>
              <p:grpSpPr>
                <a:xfrm>
                  <a:off x="4694959" y="3556884"/>
                  <a:ext cx="7497041" cy="3301116"/>
                  <a:chOff x="4694959" y="3556884"/>
                  <a:chExt cx="7497041" cy="3301116"/>
                </a:xfrm>
              </p:grpSpPr>
              <p:grpSp>
                <p:nvGrpSpPr>
                  <p:cNvPr id="15" name="그룹 14">
                    <a:extLst>
                      <a:ext uri="{FF2B5EF4-FFF2-40B4-BE49-F238E27FC236}">
                        <a16:creationId xmlns:a16="http://schemas.microsoft.com/office/drawing/2014/main" id="{97B64F89-2F9F-4035-B6CD-8F9BA12C53F3}"/>
                      </a:ext>
                    </a:extLst>
                  </p:cNvPr>
                  <p:cNvGrpSpPr/>
                  <p:nvPr/>
                </p:nvGrpSpPr>
                <p:grpSpPr>
                  <a:xfrm>
                    <a:off x="4694959" y="3556884"/>
                    <a:ext cx="7497041" cy="3301116"/>
                    <a:chOff x="4694959" y="3556884"/>
                    <a:chExt cx="7497041" cy="3301116"/>
                  </a:xfrm>
                </p:grpSpPr>
                <p:pic>
                  <p:nvPicPr>
                    <p:cNvPr id="17" name="그림 16">
                      <a:extLst>
                        <a:ext uri="{FF2B5EF4-FFF2-40B4-BE49-F238E27FC236}">
                          <a16:creationId xmlns:a16="http://schemas.microsoft.com/office/drawing/2014/main" id="{A3D5B4D1-C347-4B8B-AC09-ED6D73DF5B10}"/>
                        </a:ext>
                      </a:extLst>
                    </p:cNvPr>
                    <p:cNvPicPr>
                      <a:picLocks noChangeAspect="1"/>
                    </p:cNvPicPr>
                    <p:nvPr/>
                  </p:nvPicPr>
                  <p:blipFill>
                    <a:blip r:embed="rId3"/>
                    <a:stretch>
                      <a:fillRect/>
                    </a:stretch>
                  </p:blipFill>
                  <p:spPr>
                    <a:xfrm>
                      <a:off x="4694959" y="3556884"/>
                      <a:ext cx="7497041" cy="3301116"/>
                    </a:xfrm>
                    <a:prstGeom prst="rect">
                      <a:avLst/>
                    </a:prstGeom>
                  </p:spPr>
                </p:pic>
                <p:sp>
                  <p:nvSpPr>
                    <p:cNvPr id="18" name="타원 17">
                      <a:extLst>
                        <a:ext uri="{FF2B5EF4-FFF2-40B4-BE49-F238E27FC236}">
                          <a16:creationId xmlns:a16="http://schemas.microsoft.com/office/drawing/2014/main" id="{3656C17C-8654-4249-9263-6D4598240E58}"/>
                        </a:ext>
                      </a:extLst>
                    </p:cNvPr>
                    <p:cNvSpPr/>
                    <p:nvPr/>
                  </p:nvSpPr>
                  <p:spPr>
                    <a:xfrm>
                      <a:off x="7379627" y="4688548"/>
                      <a:ext cx="180109" cy="18011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sp>
                <p:nvSpPr>
                  <p:cNvPr id="16" name="타원 15">
                    <a:extLst>
                      <a:ext uri="{FF2B5EF4-FFF2-40B4-BE49-F238E27FC236}">
                        <a16:creationId xmlns:a16="http://schemas.microsoft.com/office/drawing/2014/main" id="{D232879A-2716-4B96-8F9A-B7E73CA25F79}"/>
                      </a:ext>
                    </a:extLst>
                  </p:cNvPr>
                  <p:cNvSpPr/>
                  <p:nvPr/>
                </p:nvSpPr>
                <p:spPr>
                  <a:xfrm>
                    <a:off x="6936283" y="5215027"/>
                    <a:ext cx="180109" cy="180110"/>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sp>
              <p:nvSpPr>
                <p:cNvPr id="13" name="타원 12">
                  <a:extLst>
                    <a:ext uri="{FF2B5EF4-FFF2-40B4-BE49-F238E27FC236}">
                      <a16:creationId xmlns:a16="http://schemas.microsoft.com/office/drawing/2014/main" id="{008CABB8-C488-4C91-88C8-76F34E450134}"/>
                    </a:ext>
                  </a:extLst>
                </p:cNvPr>
                <p:cNvSpPr/>
                <p:nvPr/>
              </p:nvSpPr>
              <p:spPr>
                <a:xfrm>
                  <a:off x="10141528" y="5325866"/>
                  <a:ext cx="202984" cy="202098"/>
                </a:xfrm>
                <a:prstGeom prst="ellipse">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4" name="타원 13">
                  <a:extLst>
                    <a:ext uri="{FF2B5EF4-FFF2-40B4-BE49-F238E27FC236}">
                      <a16:creationId xmlns:a16="http://schemas.microsoft.com/office/drawing/2014/main" id="{9CC5F7CC-A7AA-4D01-9CD3-E3BDE40517B9}"/>
                    </a:ext>
                  </a:extLst>
                </p:cNvPr>
                <p:cNvSpPr/>
                <p:nvPr/>
              </p:nvSpPr>
              <p:spPr>
                <a:xfrm>
                  <a:off x="10611696" y="4354697"/>
                  <a:ext cx="240451" cy="207284"/>
                </a:xfrm>
                <a:prstGeom prst="ellipse">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a:p>
              </p:txBody>
            </p:sp>
          </p:grpSp>
          <p:sp>
            <p:nvSpPr>
              <p:cNvPr id="20" name="타원 19">
                <a:extLst>
                  <a:ext uri="{FF2B5EF4-FFF2-40B4-BE49-F238E27FC236}">
                    <a16:creationId xmlns:a16="http://schemas.microsoft.com/office/drawing/2014/main" id="{024DA896-D19E-4798-ACF1-2B1B2CFD234E}"/>
                  </a:ext>
                </a:extLst>
              </p:cNvPr>
              <p:cNvSpPr/>
              <p:nvPr/>
            </p:nvSpPr>
            <p:spPr>
              <a:xfrm>
                <a:off x="6706611" y="1936819"/>
                <a:ext cx="128837" cy="134765"/>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sp>
          <p:nvSpPr>
            <p:cNvPr id="19" name="타원 18">
              <a:extLst>
                <a:ext uri="{FF2B5EF4-FFF2-40B4-BE49-F238E27FC236}">
                  <a16:creationId xmlns:a16="http://schemas.microsoft.com/office/drawing/2014/main" id="{566B2991-9A3C-4949-B106-4FDDB6150943}"/>
                </a:ext>
              </a:extLst>
            </p:cNvPr>
            <p:cNvSpPr/>
            <p:nvPr/>
          </p:nvSpPr>
          <p:spPr>
            <a:xfrm>
              <a:off x="7023748" y="1542887"/>
              <a:ext cx="128837" cy="134765"/>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grpSp>
      <p:sp>
        <p:nvSpPr>
          <p:cNvPr id="23" name="직사각형 22">
            <a:extLst>
              <a:ext uri="{FF2B5EF4-FFF2-40B4-BE49-F238E27FC236}">
                <a16:creationId xmlns:a16="http://schemas.microsoft.com/office/drawing/2014/main" id="{C06B50E2-8720-45EC-BACB-A24D17DC80D6}"/>
              </a:ext>
            </a:extLst>
          </p:cNvPr>
          <p:cNvSpPr/>
          <p:nvPr/>
        </p:nvSpPr>
        <p:spPr>
          <a:xfrm>
            <a:off x="274240" y="321025"/>
            <a:ext cx="4565673" cy="369332"/>
          </a:xfrm>
          <a:prstGeom prst="rect">
            <a:avLst/>
          </a:prstGeom>
        </p:spPr>
        <p:txBody>
          <a:bodyPr wrap="none">
            <a:spAutoFit/>
          </a:bodyPr>
          <a:lstStyle/>
          <a:p>
            <a:r>
              <a:rPr lang="en-GB" i="1" dirty="0">
                <a:latin typeface="CMTI12"/>
              </a:rPr>
              <a:t>Details of the Support Vector Classifier</a:t>
            </a:r>
            <a:endParaRPr lang="en-GB" dirty="0"/>
          </a:p>
        </p:txBody>
      </p:sp>
      <p:pic>
        <p:nvPicPr>
          <p:cNvPr id="25" name="그림 24">
            <a:extLst>
              <a:ext uri="{FF2B5EF4-FFF2-40B4-BE49-F238E27FC236}">
                <a16:creationId xmlns:a16="http://schemas.microsoft.com/office/drawing/2014/main" id="{45A4DCF6-B0AD-4DDB-9476-8105173A22A9}"/>
              </a:ext>
            </a:extLst>
          </p:cNvPr>
          <p:cNvPicPr>
            <a:picLocks noChangeAspect="1"/>
          </p:cNvPicPr>
          <p:nvPr/>
        </p:nvPicPr>
        <p:blipFill rotWithShape="1">
          <a:blip r:embed="rId4"/>
          <a:srcRect l="4153" r="47533"/>
          <a:stretch/>
        </p:blipFill>
        <p:spPr>
          <a:xfrm>
            <a:off x="1367397" y="1713669"/>
            <a:ext cx="2645924" cy="2508352"/>
          </a:xfrm>
          <a:prstGeom prst="rect">
            <a:avLst/>
          </a:prstGeom>
        </p:spPr>
      </p:pic>
      <p:sp>
        <p:nvSpPr>
          <p:cNvPr id="27" name="직사각형 26">
            <a:extLst>
              <a:ext uri="{FF2B5EF4-FFF2-40B4-BE49-F238E27FC236}">
                <a16:creationId xmlns:a16="http://schemas.microsoft.com/office/drawing/2014/main" id="{510A7D73-2206-467C-8E4E-2409B063133C}"/>
              </a:ext>
            </a:extLst>
          </p:cNvPr>
          <p:cNvSpPr/>
          <p:nvPr/>
        </p:nvSpPr>
        <p:spPr>
          <a:xfrm>
            <a:off x="195774" y="920770"/>
            <a:ext cx="11721986" cy="369332"/>
          </a:xfrm>
          <a:prstGeom prst="rect">
            <a:avLst/>
          </a:prstGeom>
        </p:spPr>
        <p:txBody>
          <a:bodyPr wrap="square">
            <a:spAutoFit/>
          </a:bodyPr>
          <a:lstStyle/>
          <a:p>
            <a:r>
              <a:rPr lang="en-GB" i="1" dirty="0">
                <a:latin typeface="Georgia" panose="02040502050405020303" pitchFamily="18" charset="0"/>
              </a:rPr>
              <a:t>C </a:t>
            </a:r>
            <a:r>
              <a:rPr lang="en-GB" dirty="0">
                <a:latin typeface="Georgia" panose="02040502050405020303" pitchFamily="18" charset="0"/>
              </a:rPr>
              <a:t>determines the number and severity of the violations to the margin (and to the hyperplane) that we will tolerate.</a:t>
            </a:r>
          </a:p>
        </p:txBody>
      </p:sp>
    </p:spTree>
    <p:extLst>
      <p:ext uri="{BB962C8B-B14F-4D97-AF65-F5344CB8AC3E}">
        <p14:creationId xmlns:p14="http://schemas.microsoft.com/office/powerpoint/2010/main" val="3682301657"/>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60E706BC-12D4-46C4-9786-944072484C28}"/>
              </a:ext>
            </a:extLst>
          </p:cNvPr>
          <p:cNvSpPr/>
          <p:nvPr/>
        </p:nvSpPr>
        <p:spPr>
          <a:xfrm>
            <a:off x="827310" y="872515"/>
            <a:ext cx="6296164" cy="2862322"/>
          </a:xfrm>
          <a:prstGeom prst="rect">
            <a:avLst/>
          </a:prstGeom>
        </p:spPr>
        <p:txBody>
          <a:bodyPr wrap="square">
            <a:spAutoFit/>
          </a:bodyPr>
          <a:lstStyle/>
          <a:p>
            <a:r>
              <a:rPr lang="en-GB" b="1" i="1" dirty="0">
                <a:latin typeface="Georgia" panose="02040502050405020303" pitchFamily="18" charset="0"/>
              </a:rPr>
              <a:t>C </a:t>
            </a:r>
            <a:r>
              <a:rPr lang="en-GB" b="1" dirty="0">
                <a:latin typeface="Georgia" panose="02040502050405020303" pitchFamily="18" charset="0"/>
              </a:rPr>
              <a:t>controls the bias-variance trade-off </a:t>
            </a:r>
          </a:p>
          <a:p>
            <a:endParaRPr lang="en-GB" dirty="0">
              <a:latin typeface="Georgia" panose="02040502050405020303" pitchFamily="18" charset="0"/>
            </a:endParaRPr>
          </a:p>
          <a:p>
            <a:r>
              <a:rPr lang="en-GB" b="1" dirty="0">
                <a:latin typeface="Georgia" panose="02040502050405020303" pitchFamily="18" charset="0"/>
              </a:rPr>
              <a:t>	When </a:t>
            </a:r>
            <a:r>
              <a:rPr lang="en-GB" b="1" i="1" dirty="0">
                <a:latin typeface="Georgia" panose="02040502050405020303" pitchFamily="18" charset="0"/>
              </a:rPr>
              <a:t>C </a:t>
            </a:r>
            <a:r>
              <a:rPr lang="en-GB" b="1" dirty="0">
                <a:latin typeface="Georgia" panose="02040502050405020303" pitchFamily="18" charset="0"/>
              </a:rPr>
              <a:t>is large,</a:t>
            </a:r>
          </a:p>
          <a:p>
            <a:r>
              <a:rPr lang="en-GB" dirty="0">
                <a:latin typeface="Georgia" panose="02040502050405020303" pitchFamily="18" charset="0"/>
              </a:rPr>
              <a:t>	amounts to fitting the data less hard and obtaining 	a classifier that is potentially </a:t>
            </a:r>
            <a:r>
              <a:rPr lang="en-GB" u="sng" dirty="0">
                <a:latin typeface="Georgia" panose="02040502050405020303" pitchFamily="18" charset="0"/>
              </a:rPr>
              <a:t>more biased </a:t>
            </a:r>
            <a:r>
              <a:rPr lang="en-GB" dirty="0">
                <a:latin typeface="Georgia" panose="02040502050405020303" pitchFamily="18" charset="0"/>
              </a:rPr>
              <a:t>but may 	have </a:t>
            </a:r>
            <a:r>
              <a:rPr lang="en-GB" u="sng" dirty="0">
                <a:latin typeface="Georgia" panose="02040502050405020303" pitchFamily="18" charset="0"/>
              </a:rPr>
              <a:t>lower variance</a:t>
            </a:r>
            <a:r>
              <a:rPr lang="en-GB" dirty="0">
                <a:latin typeface="Georgia" panose="02040502050405020303" pitchFamily="18" charset="0"/>
              </a:rPr>
              <a:t>.</a:t>
            </a:r>
          </a:p>
          <a:p>
            <a:endParaRPr lang="en-GB" b="1" dirty="0">
              <a:latin typeface="Georgia" panose="02040502050405020303" pitchFamily="18" charset="0"/>
            </a:endParaRPr>
          </a:p>
          <a:p>
            <a:r>
              <a:rPr lang="en-GB" b="1" dirty="0">
                <a:latin typeface="Georgia" panose="02040502050405020303" pitchFamily="18" charset="0"/>
              </a:rPr>
              <a:t>	When </a:t>
            </a:r>
            <a:r>
              <a:rPr lang="en-GB" b="1" i="1" dirty="0">
                <a:latin typeface="Georgia" panose="02040502050405020303" pitchFamily="18" charset="0"/>
              </a:rPr>
              <a:t>C </a:t>
            </a:r>
            <a:r>
              <a:rPr lang="en-GB" b="1" dirty="0">
                <a:latin typeface="Georgia" panose="02040502050405020303" pitchFamily="18" charset="0"/>
              </a:rPr>
              <a:t>is small, </a:t>
            </a:r>
          </a:p>
          <a:p>
            <a:r>
              <a:rPr lang="en-GB" dirty="0">
                <a:latin typeface="Georgia" panose="02040502050405020303" pitchFamily="18" charset="0"/>
              </a:rPr>
              <a:t>	amounts to a classifier that is highly fit to the data, 	which may have </a:t>
            </a:r>
            <a:r>
              <a:rPr lang="en-GB" u="sng" dirty="0">
                <a:latin typeface="Georgia" panose="02040502050405020303" pitchFamily="18" charset="0"/>
              </a:rPr>
              <a:t>low bias </a:t>
            </a:r>
            <a:r>
              <a:rPr lang="en-GB" dirty="0">
                <a:latin typeface="Georgia" panose="02040502050405020303" pitchFamily="18" charset="0"/>
              </a:rPr>
              <a:t>but </a:t>
            </a:r>
            <a:r>
              <a:rPr lang="en-GB" u="sng" dirty="0">
                <a:latin typeface="Georgia" panose="02040502050405020303" pitchFamily="18" charset="0"/>
              </a:rPr>
              <a:t>high variance</a:t>
            </a:r>
            <a:r>
              <a:rPr lang="en-GB" dirty="0">
                <a:latin typeface="Georgia" panose="02040502050405020303" pitchFamily="18" charset="0"/>
              </a:rPr>
              <a:t>. </a:t>
            </a:r>
          </a:p>
        </p:txBody>
      </p:sp>
      <p:sp>
        <p:nvSpPr>
          <p:cNvPr id="6" name="직사각형 5">
            <a:extLst>
              <a:ext uri="{FF2B5EF4-FFF2-40B4-BE49-F238E27FC236}">
                <a16:creationId xmlns:a16="http://schemas.microsoft.com/office/drawing/2014/main" id="{8463A1BF-5BDF-40BB-A3B8-FD691C0E36A9}"/>
              </a:ext>
            </a:extLst>
          </p:cNvPr>
          <p:cNvSpPr/>
          <p:nvPr/>
        </p:nvSpPr>
        <p:spPr>
          <a:xfrm>
            <a:off x="378621" y="4338370"/>
            <a:ext cx="11572202" cy="646331"/>
          </a:xfrm>
          <a:prstGeom prst="rect">
            <a:avLst/>
          </a:prstGeom>
        </p:spPr>
        <p:txBody>
          <a:bodyPr wrap="square">
            <a:spAutoFit/>
          </a:bodyPr>
          <a:lstStyle/>
          <a:p>
            <a:r>
              <a:rPr lang="en-GB" dirty="0">
                <a:latin typeface="Georgia" panose="02040502050405020303" pitchFamily="18" charset="0"/>
              </a:rPr>
              <a:t>Only observations that either lie on the margin or that violate the margin will affect the hyperplane,</a:t>
            </a:r>
          </a:p>
          <a:p>
            <a:r>
              <a:rPr lang="en-GB" dirty="0">
                <a:latin typeface="Georgia" panose="02040502050405020303" pitchFamily="18" charset="0"/>
              </a:rPr>
              <a:t>an observation that lies strictly on the correct side of the margin does not affect the support vector classifier!</a:t>
            </a:r>
          </a:p>
        </p:txBody>
      </p:sp>
      <p:sp>
        <p:nvSpPr>
          <p:cNvPr id="8" name="직사각형 7">
            <a:extLst>
              <a:ext uri="{FF2B5EF4-FFF2-40B4-BE49-F238E27FC236}">
                <a16:creationId xmlns:a16="http://schemas.microsoft.com/office/drawing/2014/main" id="{90A1E20C-7CA1-4B0F-AA37-A899282EBB32}"/>
              </a:ext>
            </a:extLst>
          </p:cNvPr>
          <p:cNvSpPr/>
          <p:nvPr/>
        </p:nvSpPr>
        <p:spPr>
          <a:xfrm>
            <a:off x="137444" y="5230453"/>
            <a:ext cx="12054556" cy="1477328"/>
          </a:xfrm>
          <a:prstGeom prst="rect">
            <a:avLst/>
          </a:prstGeom>
        </p:spPr>
        <p:txBody>
          <a:bodyPr wrap="square">
            <a:spAutoFit/>
          </a:bodyPr>
          <a:lstStyle/>
          <a:p>
            <a:r>
              <a:rPr lang="en-GB" dirty="0">
                <a:latin typeface="Georgia" panose="02040502050405020303" pitchFamily="18" charset="0"/>
              </a:rPr>
              <a:t>Observations that lie directly </a:t>
            </a:r>
            <a:r>
              <a:rPr lang="en-GB" b="1" dirty="0">
                <a:latin typeface="Georgia" panose="02040502050405020303" pitchFamily="18" charset="0"/>
              </a:rPr>
              <a:t>on the margin, or on the wrong side of the margin for their class</a:t>
            </a:r>
            <a:r>
              <a:rPr lang="en-GB" dirty="0">
                <a:latin typeface="Georgia" panose="02040502050405020303" pitchFamily="18" charset="0"/>
              </a:rPr>
              <a:t>, are known as </a:t>
            </a:r>
            <a:r>
              <a:rPr lang="en-GB" b="1" i="1" dirty="0">
                <a:latin typeface="Georgia" panose="02040502050405020303" pitchFamily="18" charset="0"/>
              </a:rPr>
              <a:t>support vectors</a:t>
            </a:r>
            <a:r>
              <a:rPr lang="en-GB" dirty="0">
                <a:latin typeface="Georgia" panose="02040502050405020303" pitchFamily="18" charset="0"/>
              </a:rPr>
              <a:t>. </a:t>
            </a:r>
          </a:p>
          <a:p>
            <a:r>
              <a:rPr lang="en-GB" dirty="0">
                <a:latin typeface="Georgia" panose="02040502050405020303" pitchFamily="18" charset="0"/>
              </a:rPr>
              <a:t>				</a:t>
            </a:r>
          </a:p>
          <a:p>
            <a:r>
              <a:rPr lang="en-GB" dirty="0">
                <a:latin typeface="Georgia" panose="02040502050405020303" pitchFamily="18" charset="0"/>
              </a:rPr>
              <a:t>					</a:t>
            </a:r>
          </a:p>
          <a:p>
            <a:r>
              <a:rPr lang="en-GB" dirty="0">
                <a:latin typeface="Georgia" panose="02040502050405020303" pitchFamily="18" charset="0"/>
              </a:rPr>
              <a:t>					The support vector classifier</a:t>
            </a:r>
          </a:p>
        </p:txBody>
      </p:sp>
      <p:sp>
        <p:nvSpPr>
          <p:cNvPr id="11" name="화살표: 아래쪽 10">
            <a:extLst>
              <a:ext uri="{FF2B5EF4-FFF2-40B4-BE49-F238E27FC236}">
                <a16:creationId xmlns:a16="http://schemas.microsoft.com/office/drawing/2014/main" id="{CFB35E0E-419E-4FE7-B363-7CD32AF693E1}"/>
              </a:ext>
            </a:extLst>
          </p:cNvPr>
          <p:cNvSpPr/>
          <p:nvPr/>
        </p:nvSpPr>
        <p:spPr>
          <a:xfrm>
            <a:off x="6042991" y="5833986"/>
            <a:ext cx="390617" cy="417251"/>
          </a:xfrm>
          <a:prstGeom prst="down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4" name="직사각형 13">
            <a:extLst>
              <a:ext uri="{FF2B5EF4-FFF2-40B4-BE49-F238E27FC236}">
                <a16:creationId xmlns:a16="http://schemas.microsoft.com/office/drawing/2014/main" id="{C069BE57-06A4-4EA2-AFE6-E4D0023645B9}"/>
              </a:ext>
            </a:extLst>
          </p:cNvPr>
          <p:cNvSpPr/>
          <p:nvPr/>
        </p:nvSpPr>
        <p:spPr>
          <a:xfrm>
            <a:off x="238731" y="0"/>
            <a:ext cx="11572201" cy="646331"/>
          </a:xfrm>
          <a:prstGeom prst="rect">
            <a:avLst/>
          </a:prstGeom>
        </p:spPr>
        <p:txBody>
          <a:bodyPr wrap="square">
            <a:spAutoFit/>
          </a:bodyPr>
          <a:lstStyle/>
          <a:p>
            <a:r>
              <a:rPr lang="en-GB" b="1" dirty="0">
                <a:latin typeface="Georgia" panose="02040502050405020303" pitchFamily="18" charset="0"/>
              </a:rPr>
              <a:t>As the budget </a:t>
            </a:r>
            <a:r>
              <a:rPr lang="en-GB" b="1" i="1" dirty="0">
                <a:latin typeface="Georgia" panose="02040502050405020303" pitchFamily="18" charset="0"/>
              </a:rPr>
              <a:t>C </a:t>
            </a:r>
            <a:r>
              <a:rPr lang="en-GB" b="1" dirty="0">
                <a:latin typeface="Georgia" panose="02040502050405020303" pitchFamily="18" charset="0"/>
              </a:rPr>
              <a:t>increases, we become more tolerant of violations to the margin, and so the margin will widen.</a:t>
            </a:r>
            <a:r>
              <a:rPr lang="en-GB" dirty="0">
                <a:latin typeface="Georgia" panose="02040502050405020303" pitchFamily="18" charset="0"/>
              </a:rPr>
              <a:t> </a:t>
            </a:r>
          </a:p>
        </p:txBody>
      </p:sp>
    </p:spTree>
    <p:extLst>
      <p:ext uri="{BB962C8B-B14F-4D97-AF65-F5344CB8AC3E}">
        <p14:creationId xmlns:p14="http://schemas.microsoft.com/office/powerpoint/2010/main" val="247954812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그룹 22">
            <a:extLst>
              <a:ext uri="{FF2B5EF4-FFF2-40B4-BE49-F238E27FC236}">
                <a16:creationId xmlns:a16="http://schemas.microsoft.com/office/drawing/2014/main" id="{B6C86317-AA0E-4A91-8111-7616BEA51CC7}"/>
              </a:ext>
            </a:extLst>
          </p:cNvPr>
          <p:cNvGrpSpPr/>
          <p:nvPr/>
        </p:nvGrpSpPr>
        <p:grpSpPr>
          <a:xfrm>
            <a:off x="7213798" y="2507672"/>
            <a:ext cx="4681715" cy="2885813"/>
            <a:chOff x="6687325" y="1814945"/>
            <a:chExt cx="4681715" cy="2885813"/>
          </a:xfrm>
        </p:grpSpPr>
        <p:grpSp>
          <p:nvGrpSpPr>
            <p:cNvPr id="19" name="그룹 18">
              <a:extLst>
                <a:ext uri="{FF2B5EF4-FFF2-40B4-BE49-F238E27FC236}">
                  <a16:creationId xmlns:a16="http://schemas.microsoft.com/office/drawing/2014/main" id="{21732E0E-A759-420C-839E-5F30B68D4AF2}"/>
                </a:ext>
              </a:extLst>
            </p:cNvPr>
            <p:cNvGrpSpPr/>
            <p:nvPr/>
          </p:nvGrpSpPr>
          <p:grpSpPr>
            <a:xfrm>
              <a:off x="6687325" y="1814945"/>
              <a:ext cx="4681715" cy="2191460"/>
              <a:chOff x="6534925" y="367145"/>
              <a:chExt cx="4681715" cy="2191460"/>
            </a:xfrm>
          </p:grpSpPr>
          <p:grpSp>
            <p:nvGrpSpPr>
              <p:cNvPr id="18" name="그룹 17">
                <a:extLst>
                  <a:ext uri="{FF2B5EF4-FFF2-40B4-BE49-F238E27FC236}">
                    <a16:creationId xmlns:a16="http://schemas.microsoft.com/office/drawing/2014/main" id="{89EF5253-84BC-42C5-8234-99097F3F19BA}"/>
                  </a:ext>
                </a:extLst>
              </p:cNvPr>
              <p:cNvGrpSpPr/>
              <p:nvPr/>
            </p:nvGrpSpPr>
            <p:grpSpPr>
              <a:xfrm>
                <a:off x="6534925" y="367145"/>
                <a:ext cx="4681715" cy="1364119"/>
                <a:chOff x="6534925" y="367145"/>
                <a:chExt cx="4681715" cy="1364119"/>
              </a:xfrm>
            </p:grpSpPr>
            <p:pic>
              <p:nvPicPr>
                <p:cNvPr id="15" name="그림 14">
                  <a:extLst>
                    <a:ext uri="{FF2B5EF4-FFF2-40B4-BE49-F238E27FC236}">
                      <a16:creationId xmlns:a16="http://schemas.microsoft.com/office/drawing/2014/main" id="{C1437EE8-F157-49C6-9D88-C58DC59DFF4D}"/>
                    </a:ext>
                  </a:extLst>
                </p:cNvPr>
                <p:cNvPicPr>
                  <a:picLocks noChangeAspect="1"/>
                </p:cNvPicPr>
                <p:nvPr/>
              </p:nvPicPr>
              <p:blipFill rotWithShape="1">
                <a:blip r:embed="rId2"/>
                <a:srcRect l="852" r="4031" b="74341"/>
                <a:stretch/>
              </p:blipFill>
              <p:spPr>
                <a:xfrm>
                  <a:off x="6614173" y="367145"/>
                  <a:ext cx="4602467" cy="461911"/>
                </a:xfrm>
                <a:prstGeom prst="rect">
                  <a:avLst/>
                </a:prstGeom>
              </p:spPr>
            </p:pic>
            <p:pic>
              <p:nvPicPr>
                <p:cNvPr id="16" name="그림 15">
                  <a:extLst>
                    <a:ext uri="{FF2B5EF4-FFF2-40B4-BE49-F238E27FC236}">
                      <a16:creationId xmlns:a16="http://schemas.microsoft.com/office/drawing/2014/main" id="{2A2CE5A7-A978-4F12-B3F6-B942EF81AC99}"/>
                    </a:ext>
                  </a:extLst>
                </p:cNvPr>
                <p:cNvPicPr>
                  <a:picLocks noChangeAspect="1"/>
                </p:cNvPicPr>
                <p:nvPr/>
              </p:nvPicPr>
              <p:blipFill rotWithShape="1">
                <a:blip r:embed="rId2"/>
                <a:srcRect t="23897" r="3981" b="35807"/>
                <a:stretch/>
              </p:blipFill>
              <p:spPr>
                <a:xfrm>
                  <a:off x="6534925" y="1005840"/>
                  <a:ext cx="4646155" cy="725424"/>
                </a:xfrm>
                <a:prstGeom prst="rect">
                  <a:avLst/>
                </a:prstGeom>
              </p:spPr>
            </p:pic>
          </p:grpSp>
          <p:pic>
            <p:nvPicPr>
              <p:cNvPr id="17" name="그림 16">
                <a:extLst>
                  <a:ext uri="{FF2B5EF4-FFF2-40B4-BE49-F238E27FC236}">
                    <a16:creationId xmlns:a16="http://schemas.microsoft.com/office/drawing/2014/main" id="{23D1E077-00BF-493C-9030-D005B214D365}"/>
                  </a:ext>
                </a:extLst>
              </p:cNvPr>
              <p:cNvPicPr>
                <a:picLocks noChangeAspect="1"/>
              </p:cNvPicPr>
              <p:nvPr/>
            </p:nvPicPr>
            <p:blipFill rotWithShape="1">
              <a:blip r:embed="rId2"/>
              <a:srcRect l="1" t="63862" r="67369"/>
              <a:stretch/>
            </p:blipFill>
            <p:spPr>
              <a:xfrm>
                <a:off x="7443229" y="1908048"/>
                <a:ext cx="1578851" cy="650557"/>
              </a:xfrm>
              <a:prstGeom prst="rect">
                <a:avLst/>
              </a:prstGeom>
            </p:spPr>
          </p:pic>
        </p:grpSp>
        <p:pic>
          <p:nvPicPr>
            <p:cNvPr id="22" name="그림 21">
              <a:extLst>
                <a:ext uri="{FF2B5EF4-FFF2-40B4-BE49-F238E27FC236}">
                  <a16:creationId xmlns:a16="http://schemas.microsoft.com/office/drawing/2014/main" id="{41CC78E9-1EE4-4B27-AF26-E70D50AC5E99}"/>
                </a:ext>
              </a:extLst>
            </p:cNvPr>
            <p:cNvPicPr>
              <a:picLocks noChangeAspect="1"/>
            </p:cNvPicPr>
            <p:nvPr/>
          </p:nvPicPr>
          <p:blipFill rotWithShape="1">
            <a:blip r:embed="rId2"/>
            <a:srcRect l="35436" t="63862" r="39150"/>
            <a:stretch/>
          </p:blipFill>
          <p:spPr>
            <a:xfrm>
              <a:off x="7669415" y="4050201"/>
              <a:ext cx="1229728" cy="650557"/>
            </a:xfrm>
            <a:prstGeom prst="rect">
              <a:avLst/>
            </a:prstGeom>
          </p:spPr>
        </p:pic>
      </p:grpSp>
      <p:sp>
        <p:nvSpPr>
          <p:cNvPr id="10" name="직사각형 9">
            <a:extLst>
              <a:ext uri="{FF2B5EF4-FFF2-40B4-BE49-F238E27FC236}">
                <a16:creationId xmlns:a16="http://schemas.microsoft.com/office/drawing/2014/main" id="{F512FE11-32A0-456E-9786-BF42915B6B15}"/>
              </a:ext>
            </a:extLst>
          </p:cNvPr>
          <p:cNvSpPr/>
          <p:nvPr/>
        </p:nvSpPr>
        <p:spPr>
          <a:xfrm>
            <a:off x="142042" y="182479"/>
            <a:ext cx="2896947" cy="369332"/>
          </a:xfrm>
          <a:prstGeom prst="rect">
            <a:avLst/>
          </a:prstGeom>
        </p:spPr>
        <p:txBody>
          <a:bodyPr wrap="none">
            <a:spAutoFit/>
          </a:bodyPr>
          <a:lstStyle/>
          <a:p>
            <a:r>
              <a:rPr lang="en-GB" dirty="0">
                <a:latin typeface="CMR12"/>
              </a:rPr>
              <a:t>Support Vector Machines</a:t>
            </a:r>
            <a:endParaRPr lang="en-GB" dirty="0"/>
          </a:p>
        </p:txBody>
      </p:sp>
      <p:sp>
        <p:nvSpPr>
          <p:cNvPr id="11" name="직사각형 10">
            <a:extLst>
              <a:ext uri="{FF2B5EF4-FFF2-40B4-BE49-F238E27FC236}">
                <a16:creationId xmlns:a16="http://schemas.microsoft.com/office/drawing/2014/main" id="{10344493-02F1-416F-A232-922EE7BAA60D}"/>
              </a:ext>
            </a:extLst>
          </p:cNvPr>
          <p:cNvSpPr/>
          <p:nvPr/>
        </p:nvSpPr>
        <p:spPr>
          <a:xfrm>
            <a:off x="142042" y="736661"/>
            <a:ext cx="6054863" cy="369332"/>
          </a:xfrm>
          <a:prstGeom prst="rect">
            <a:avLst/>
          </a:prstGeom>
        </p:spPr>
        <p:txBody>
          <a:bodyPr wrap="none">
            <a:spAutoFit/>
          </a:bodyPr>
          <a:lstStyle/>
          <a:p>
            <a:r>
              <a:rPr lang="en-GB" i="1" dirty="0">
                <a:latin typeface="CMTI12"/>
              </a:rPr>
              <a:t>Classification with Non-linear Decision Boundaries</a:t>
            </a:r>
            <a:endParaRPr lang="en-GB" dirty="0"/>
          </a:p>
        </p:txBody>
      </p:sp>
      <p:pic>
        <p:nvPicPr>
          <p:cNvPr id="12" name="그림 11">
            <a:extLst>
              <a:ext uri="{FF2B5EF4-FFF2-40B4-BE49-F238E27FC236}">
                <a16:creationId xmlns:a16="http://schemas.microsoft.com/office/drawing/2014/main" id="{1EEFCC5A-6153-4552-B7BB-3C506067B125}"/>
              </a:ext>
            </a:extLst>
          </p:cNvPr>
          <p:cNvPicPr>
            <a:picLocks noChangeAspect="1"/>
          </p:cNvPicPr>
          <p:nvPr/>
        </p:nvPicPr>
        <p:blipFill>
          <a:blip r:embed="rId3"/>
          <a:stretch>
            <a:fillRect/>
          </a:stretch>
        </p:blipFill>
        <p:spPr>
          <a:xfrm>
            <a:off x="522983" y="2122115"/>
            <a:ext cx="5972175" cy="3057525"/>
          </a:xfrm>
          <a:prstGeom prst="rect">
            <a:avLst/>
          </a:prstGeom>
        </p:spPr>
      </p:pic>
      <p:pic>
        <p:nvPicPr>
          <p:cNvPr id="13" name="그림 12">
            <a:extLst>
              <a:ext uri="{FF2B5EF4-FFF2-40B4-BE49-F238E27FC236}">
                <a16:creationId xmlns:a16="http://schemas.microsoft.com/office/drawing/2014/main" id="{1B5FCC6C-5EFE-4ED7-A86C-844A44C6ECB1}"/>
              </a:ext>
            </a:extLst>
          </p:cNvPr>
          <p:cNvPicPr>
            <a:picLocks noChangeAspect="1"/>
          </p:cNvPicPr>
          <p:nvPr/>
        </p:nvPicPr>
        <p:blipFill>
          <a:blip r:embed="rId4"/>
          <a:stretch>
            <a:fillRect/>
          </a:stretch>
        </p:blipFill>
        <p:spPr>
          <a:xfrm>
            <a:off x="1514907" y="5464935"/>
            <a:ext cx="1209675" cy="342900"/>
          </a:xfrm>
          <a:prstGeom prst="rect">
            <a:avLst/>
          </a:prstGeom>
        </p:spPr>
      </p:pic>
      <p:pic>
        <p:nvPicPr>
          <p:cNvPr id="14" name="그림 13">
            <a:extLst>
              <a:ext uri="{FF2B5EF4-FFF2-40B4-BE49-F238E27FC236}">
                <a16:creationId xmlns:a16="http://schemas.microsoft.com/office/drawing/2014/main" id="{36048C0B-449A-4828-8448-6AE89D1459CE}"/>
              </a:ext>
            </a:extLst>
          </p:cNvPr>
          <p:cNvPicPr>
            <a:picLocks noChangeAspect="1"/>
          </p:cNvPicPr>
          <p:nvPr/>
        </p:nvPicPr>
        <p:blipFill>
          <a:blip r:embed="rId5"/>
          <a:stretch>
            <a:fillRect/>
          </a:stretch>
        </p:blipFill>
        <p:spPr>
          <a:xfrm>
            <a:off x="3818189" y="5464935"/>
            <a:ext cx="2228850" cy="466725"/>
          </a:xfrm>
          <a:prstGeom prst="rect">
            <a:avLst/>
          </a:prstGeom>
        </p:spPr>
      </p:pic>
      <p:cxnSp>
        <p:nvCxnSpPr>
          <p:cNvPr id="21" name="직선 연결선 20">
            <a:extLst>
              <a:ext uri="{FF2B5EF4-FFF2-40B4-BE49-F238E27FC236}">
                <a16:creationId xmlns:a16="http://schemas.microsoft.com/office/drawing/2014/main" id="{8518D64C-B750-4C83-A980-223716807E8A}"/>
              </a:ext>
            </a:extLst>
          </p:cNvPr>
          <p:cNvCxnSpPr/>
          <p:nvPr/>
        </p:nvCxnSpPr>
        <p:spPr>
          <a:xfrm>
            <a:off x="9836728" y="3830226"/>
            <a:ext cx="858981"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B33781E5-B6BA-4B79-9A19-C27DDC5D2D35}"/>
              </a:ext>
            </a:extLst>
          </p:cNvPr>
          <p:cNvCxnSpPr>
            <a:cxnSpLocks/>
          </p:cNvCxnSpPr>
          <p:nvPr/>
        </p:nvCxnSpPr>
        <p:spPr>
          <a:xfrm>
            <a:off x="3818189" y="5795510"/>
            <a:ext cx="2228850"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8FF276C-BB50-457D-89D8-2432B746F29C}"/>
              </a:ext>
            </a:extLst>
          </p:cNvPr>
          <p:cNvSpPr txBox="1"/>
          <p:nvPr/>
        </p:nvSpPr>
        <p:spPr>
          <a:xfrm>
            <a:off x="3978122" y="6011096"/>
            <a:ext cx="1960024" cy="369332"/>
          </a:xfrm>
          <a:prstGeom prst="rect">
            <a:avLst/>
          </a:prstGeom>
          <a:noFill/>
        </p:spPr>
        <p:txBody>
          <a:bodyPr wrap="none" rtlCol="0">
            <a:spAutoFit/>
          </a:bodyPr>
          <a:lstStyle/>
          <a:p>
            <a:pPr algn="l"/>
            <a:r>
              <a:rPr lang="en-GB" dirty="0"/>
              <a:t>Feature expansion</a:t>
            </a:r>
          </a:p>
        </p:txBody>
      </p:sp>
    </p:spTree>
    <p:extLst>
      <p:ext uri="{BB962C8B-B14F-4D97-AF65-F5344CB8AC3E}">
        <p14:creationId xmlns:p14="http://schemas.microsoft.com/office/powerpoint/2010/main" val="3549694423"/>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28DE5CC4-9E29-4878-BCE9-3CBAC544BADD}"/>
              </a:ext>
            </a:extLst>
          </p:cNvPr>
          <p:cNvSpPr/>
          <p:nvPr/>
        </p:nvSpPr>
        <p:spPr>
          <a:xfrm>
            <a:off x="334348" y="265607"/>
            <a:ext cx="3387466" cy="369332"/>
          </a:xfrm>
          <a:prstGeom prst="rect">
            <a:avLst/>
          </a:prstGeom>
        </p:spPr>
        <p:txBody>
          <a:bodyPr wrap="none">
            <a:spAutoFit/>
          </a:bodyPr>
          <a:lstStyle/>
          <a:p>
            <a:r>
              <a:rPr lang="en-GB" i="1" dirty="0">
                <a:latin typeface="CMTI12"/>
              </a:rPr>
              <a:t>The Support Vector Machine</a:t>
            </a:r>
            <a:endParaRPr lang="en-GB" dirty="0"/>
          </a:p>
        </p:txBody>
      </p:sp>
      <p:pic>
        <p:nvPicPr>
          <p:cNvPr id="3" name="그림 2">
            <a:extLst>
              <a:ext uri="{FF2B5EF4-FFF2-40B4-BE49-F238E27FC236}">
                <a16:creationId xmlns:a16="http://schemas.microsoft.com/office/drawing/2014/main" id="{7496F395-825A-44D0-ADC1-5C408CB0372E}"/>
              </a:ext>
            </a:extLst>
          </p:cNvPr>
          <p:cNvPicPr>
            <a:picLocks noChangeAspect="1"/>
          </p:cNvPicPr>
          <p:nvPr/>
        </p:nvPicPr>
        <p:blipFill>
          <a:blip r:embed="rId2"/>
          <a:stretch>
            <a:fillRect/>
          </a:stretch>
        </p:blipFill>
        <p:spPr>
          <a:xfrm>
            <a:off x="9859458" y="1308781"/>
            <a:ext cx="1781175" cy="695325"/>
          </a:xfrm>
          <a:prstGeom prst="rect">
            <a:avLst/>
          </a:prstGeom>
        </p:spPr>
      </p:pic>
      <p:sp>
        <p:nvSpPr>
          <p:cNvPr id="4" name="직사각형 3">
            <a:extLst>
              <a:ext uri="{FF2B5EF4-FFF2-40B4-BE49-F238E27FC236}">
                <a16:creationId xmlns:a16="http://schemas.microsoft.com/office/drawing/2014/main" id="{B9EEE622-53FD-4175-8DD0-3A2404C65850}"/>
              </a:ext>
            </a:extLst>
          </p:cNvPr>
          <p:cNvSpPr/>
          <p:nvPr/>
        </p:nvSpPr>
        <p:spPr>
          <a:xfrm>
            <a:off x="550492" y="3711041"/>
            <a:ext cx="10111023" cy="646331"/>
          </a:xfrm>
          <a:prstGeom prst="rect">
            <a:avLst/>
          </a:prstGeom>
        </p:spPr>
        <p:txBody>
          <a:bodyPr wrap="square">
            <a:spAutoFit/>
          </a:bodyPr>
          <a:lstStyle/>
          <a:p>
            <a:r>
              <a:rPr lang="en-GB" dirty="0">
                <a:latin typeface="CMR10"/>
              </a:rPr>
              <a:t>The solution to the support vector classifier problem involves only the </a:t>
            </a:r>
            <a:r>
              <a:rPr lang="en-GB" i="1" dirty="0">
                <a:latin typeface="CMTI10"/>
              </a:rPr>
              <a:t>inner products </a:t>
            </a:r>
            <a:r>
              <a:rPr lang="en-GB" dirty="0">
                <a:latin typeface="CMR10"/>
              </a:rPr>
              <a:t>of the observations (as opposed to the observations themselves).</a:t>
            </a:r>
            <a:endParaRPr lang="en-GB" dirty="0"/>
          </a:p>
        </p:txBody>
      </p:sp>
      <p:pic>
        <p:nvPicPr>
          <p:cNvPr id="5" name="그림 4">
            <a:extLst>
              <a:ext uri="{FF2B5EF4-FFF2-40B4-BE49-F238E27FC236}">
                <a16:creationId xmlns:a16="http://schemas.microsoft.com/office/drawing/2014/main" id="{67100345-01DA-4008-94CF-07D18316A920}"/>
              </a:ext>
            </a:extLst>
          </p:cNvPr>
          <p:cNvPicPr>
            <a:picLocks noChangeAspect="1"/>
          </p:cNvPicPr>
          <p:nvPr/>
        </p:nvPicPr>
        <p:blipFill>
          <a:blip r:embed="rId3"/>
          <a:stretch>
            <a:fillRect/>
          </a:stretch>
        </p:blipFill>
        <p:spPr>
          <a:xfrm>
            <a:off x="1664821" y="1363620"/>
            <a:ext cx="2085975" cy="628650"/>
          </a:xfrm>
          <a:prstGeom prst="rect">
            <a:avLst/>
          </a:prstGeom>
        </p:spPr>
      </p:pic>
      <p:sp>
        <p:nvSpPr>
          <p:cNvPr id="6" name="직사각형 5">
            <a:extLst>
              <a:ext uri="{FF2B5EF4-FFF2-40B4-BE49-F238E27FC236}">
                <a16:creationId xmlns:a16="http://schemas.microsoft.com/office/drawing/2014/main" id="{44962E8C-ACA0-4EB0-962A-01AD56DE8A95}"/>
              </a:ext>
            </a:extLst>
          </p:cNvPr>
          <p:cNvSpPr/>
          <p:nvPr/>
        </p:nvSpPr>
        <p:spPr>
          <a:xfrm>
            <a:off x="698690" y="941527"/>
            <a:ext cx="6603090" cy="369332"/>
          </a:xfrm>
          <a:prstGeom prst="rect">
            <a:avLst/>
          </a:prstGeom>
        </p:spPr>
        <p:txBody>
          <a:bodyPr wrap="none">
            <a:spAutoFit/>
          </a:bodyPr>
          <a:lstStyle/>
          <a:p>
            <a:r>
              <a:rPr lang="en-GB" dirty="0">
                <a:latin typeface="CMR10"/>
              </a:rPr>
              <a:t>The (linear) support vector classifier can be represented as</a:t>
            </a:r>
            <a:endParaRPr lang="en-GB" dirty="0"/>
          </a:p>
        </p:txBody>
      </p:sp>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1884463C-4641-45DA-B473-BC6C2ED1C6E5}"/>
                  </a:ext>
                </a:extLst>
              </p:cNvPr>
              <p:cNvSpPr/>
              <p:nvPr/>
            </p:nvSpPr>
            <p:spPr>
              <a:xfrm>
                <a:off x="663179" y="2066027"/>
                <a:ext cx="7619688" cy="369332"/>
              </a:xfrm>
              <a:prstGeom prst="rect">
                <a:avLst/>
              </a:prstGeom>
            </p:spPr>
            <p:txBody>
              <a:bodyPr wrap="square">
                <a:spAutoFit/>
              </a:bodyPr>
              <a:lstStyle/>
              <a:p>
                <a:r>
                  <a:rPr lang="en-GB" dirty="0">
                    <a:latin typeface="CMR10"/>
                  </a:rPr>
                  <a:t>where there are </a:t>
                </a:r>
                <a:r>
                  <a:rPr lang="en-GB" i="1" dirty="0">
                    <a:latin typeface="CMMI10"/>
                  </a:rPr>
                  <a:t>n </a:t>
                </a:r>
                <a:r>
                  <a:rPr lang="en-GB" dirty="0">
                    <a:latin typeface="CMR10"/>
                  </a:rPr>
                  <a:t>parameters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𝛼</m:t>
                        </m:r>
                      </m:e>
                      <m:sub>
                        <m:r>
                          <a:rPr lang="en-GB" b="0" i="1" smtClean="0">
                            <a:latin typeface="Cambria Math" panose="02040503050406030204" pitchFamily="18" charset="0"/>
                          </a:rPr>
                          <m:t>𝑖</m:t>
                        </m:r>
                      </m:sub>
                    </m:sSub>
                  </m:oMath>
                </a14:m>
                <a:r>
                  <a:rPr lang="en-GB" i="1" dirty="0">
                    <a:latin typeface="CMMI10"/>
                  </a:rPr>
                  <a:t>, </a:t>
                </a:r>
                <a:r>
                  <a:rPr lang="en-GB" i="1" dirty="0" err="1">
                    <a:latin typeface="CMMI10"/>
                  </a:rPr>
                  <a:t>i</a:t>
                </a:r>
                <a:r>
                  <a:rPr lang="en-GB" i="1" dirty="0">
                    <a:latin typeface="CMMI10"/>
                  </a:rPr>
                  <a:t> </a:t>
                </a:r>
                <a:r>
                  <a:rPr lang="en-GB" dirty="0">
                    <a:latin typeface="CMR10"/>
                  </a:rPr>
                  <a:t>= 1</a:t>
                </a:r>
                <a:r>
                  <a:rPr lang="en-GB" i="1" dirty="0">
                    <a:latin typeface="CMMI10"/>
                  </a:rPr>
                  <a:t>, . . . , n</a:t>
                </a:r>
                <a:r>
                  <a:rPr lang="en-GB" dirty="0">
                    <a:latin typeface="CMR10"/>
                  </a:rPr>
                  <a:t>, one per training observation.</a:t>
                </a:r>
                <a:endParaRPr lang="en-GB" dirty="0"/>
              </a:p>
            </p:txBody>
          </p:sp>
        </mc:Choice>
        <mc:Fallback xmlns="">
          <p:sp>
            <p:nvSpPr>
              <p:cNvPr id="7" name="직사각형 6">
                <a:extLst>
                  <a:ext uri="{FF2B5EF4-FFF2-40B4-BE49-F238E27FC236}">
                    <a16:creationId xmlns:a16="http://schemas.microsoft.com/office/drawing/2014/main" id="{1884463C-4641-45DA-B473-BC6C2ED1C6E5}"/>
                  </a:ext>
                </a:extLst>
              </p:cNvPr>
              <p:cNvSpPr>
                <a:spLocks noRot="1" noChangeAspect="1" noMove="1" noResize="1" noEditPoints="1" noAdjustHandles="1" noChangeArrowheads="1" noChangeShapeType="1" noTextEdit="1"/>
              </p:cNvSpPr>
              <p:nvPr/>
            </p:nvSpPr>
            <p:spPr>
              <a:xfrm>
                <a:off x="663179" y="2066027"/>
                <a:ext cx="7619688" cy="369332"/>
              </a:xfrm>
              <a:prstGeom prst="rect">
                <a:avLst/>
              </a:prstGeom>
              <a:blipFill>
                <a:blip r:embed="rId4"/>
                <a:stretch>
                  <a:fillRect l="-720" t="-9836"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8315F2B9-6A69-4AE7-85C5-5C1E2F8FE560}"/>
                  </a:ext>
                </a:extLst>
              </p:cNvPr>
              <p:cNvSpPr/>
              <p:nvPr/>
            </p:nvSpPr>
            <p:spPr>
              <a:xfrm>
                <a:off x="550492" y="2981172"/>
                <a:ext cx="11374942" cy="677108"/>
              </a:xfrm>
              <a:prstGeom prst="rect">
                <a:avLst/>
              </a:prstGeom>
            </p:spPr>
            <p:txBody>
              <a:bodyPr wrap="square">
                <a:spAutoFit/>
              </a:bodyPr>
              <a:lstStyle/>
              <a:p>
                <a:r>
                  <a:rPr lang="en-GB" dirty="0">
                    <a:latin typeface="CMR10"/>
                  </a:rPr>
                  <a:t>To estimate the parameters </a:t>
                </a:r>
                <a14:m>
                  <m:oMath xmlns:m="http://schemas.openxmlformats.org/officeDocument/2006/math">
                    <m:sSub>
                      <m:sSubPr>
                        <m:ctrlPr>
                          <a:rPr lang="en-GB" i="1" smtClean="0">
                            <a:latin typeface="Cambria Math" panose="02040503050406030204" pitchFamily="18" charset="0"/>
                          </a:rPr>
                        </m:ctrlPr>
                      </m:sSubPr>
                      <m:e>
                        <m:r>
                          <a:rPr lang="en-GB" i="1" smtClean="0">
                            <a:latin typeface="Cambria Math" panose="02040503050406030204" pitchFamily="18" charset="0"/>
                            <a:ea typeface="Cambria Math" panose="02040503050406030204" pitchFamily="18" charset="0"/>
                          </a:rPr>
                          <m:t>𝛼</m:t>
                        </m:r>
                      </m:e>
                      <m:sub>
                        <m:r>
                          <a:rPr lang="en-GB" b="0" i="1" smtClean="0">
                            <a:latin typeface="Cambria Math" panose="02040503050406030204" pitchFamily="18" charset="0"/>
                          </a:rPr>
                          <m:t>𝑖</m:t>
                        </m:r>
                      </m:sub>
                    </m:sSub>
                    <m:r>
                      <a:rPr lang="en-GB" b="0" i="1" smtClean="0">
                        <a:latin typeface="Cambria Math" panose="02040503050406030204" pitchFamily="18" charset="0"/>
                      </a:rPr>
                      <m:t> </m:t>
                    </m:r>
                  </m:oMath>
                </a14:m>
                <a:r>
                  <a:rPr lang="en-GB" dirty="0">
                    <a:latin typeface="CMR10"/>
                  </a:rPr>
                  <a:t>and , all we need are the </a:t>
                </a:r>
                <a:r>
                  <a:rPr lang="en-GB" sz="2000" b="0" i="1" u="none" strike="noStrike" baseline="0" dirty="0">
                    <a:latin typeface="CMMI7"/>
                  </a:rPr>
                  <a:t>nC2 </a:t>
                </a:r>
                <a:r>
                  <a:rPr lang="en-GB" dirty="0">
                    <a:latin typeface="CMR10"/>
                  </a:rPr>
                  <a:t>inner products &lt;</a:t>
                </a:r>
                <a:r>
                  <a:rPr lang="en-GB" i="1" dirty="0">
                    <a:latin typeface="CMMI10"/>
                  </a:rPr>
                  <a:t>x</a:t>
                </a:r>
                <a:r>
                  <a:rPr lang="en-GB" b="0" i="1" u="none" strike="noStrike" baseline="0" dirty="0">
                    <a:latin typeface="CMMI7"/>
                  </a:rPr>
                  <a:t>i</a:t>
                </a:r>
                <a:r>
                  <a:rPr lang="en-GB" i="1" dirty="0">
                    <a:latin typeface="CMMI10"/>
                  </a:rPr>
                  <a:t>, x</a:t>
                </a:r>
                <a:r>
                  <a:rPr lang="en-GB" b="0" i="1" u="none" strike="noStrike" baseline="0" dirty="0">
                    <a:latin typeface="CMMI7"/>
                  </a:rPr>
                  <a:t>i’&gt;</a:t>
                </a:r>
                <a:r>
                  <a:rPr lang="en-GB" b="0" i="1" u="none" strike="noStrike" baseline="0" dirty="0">
                    <a:latin typeface="CMSY5"/>
                  </a:rPr>
                  <a:t> </a:t>
                </a:r>
                <a:r>
                  <a:rPr lang="en-GB" i="1" dirty="0">
                    <a:latin typeface="CMSY10"/>
                  </a:rPr>
                  <a:t> </a:t>
                </a:r>
                <a:r>
                  <a:rPr lang="en-GB" dirty="0">
                    <a:latin typeface="CMR10"/>
                  </a:rPr>
                  <a:t>between all pairs of training observations.</a:t>
                </a:r>
              </a:p>
            </p:txBody>
          </p:sp>
        </mc:Choice>
        <mc:Fallback xmlns="">
          <p:sp>
            <p:nvSpPr>
              <p:cNvPr id="8" name="직사각형 7">
                <a:extLst>
                  <a:ext uri="{FF2B5EF4-FFF2-40B4-BE49-F238E27FC236}">
                    <a16:creationId xmlns:a16="http://schemas.microsoft.com/office/drawing/2014/main" id="{8315F2B9-6A69-4AE7-85C5-5C1E2F8FE560}"/>
                  </a:ext>
                </a:extLst>
              </p:cNvPr>
              <p:cNvSpPr>
                <a:spLocks noRot="1" noChangeAspect="1" noMove="1" noResize="1" noEditPoints="1" noAdjustHandles="1" noChangeArrowheads="1" noChangeShapeType="1" noTextEdit="1"/>
              </p:cNvSpPr>
              <p:nvPr/>
            </p:nvSpPr>
            <p:spPr>
              <a:xfrm>
                <a:off x="550492" y="2981172"/>
                <a:ext cx="11374942" cy="677108"/>
              </a:xfrm>
              <a:prstGeom prst="rect">
                <a:avLst/>
              </a:prstGeom>
              <a:blipFill>
                <a:blip r:embed="rId5"/>
                <a:stretch>
                  <a:fillRect l="-429" t="-4505" b="-13514"/>
                </a:stretch>
              </a:blipFill>
            </p:spPr>
            <p:txBody>
              <a:bodyPr/>
              <a:lstStyle/>
              <a:p>
                <a:r>
                  <a:rPr lang="en-GB">
                    <a:noFill/>
                  </a:rPr>
                  <a:t> </a:t>
                </a:r>
              </a:p>
            </p:txBody>
          </p:sp>
        </mc:Fallback>
      </mc:AlternateContent>
      <p:grpSp>
        <p:nvGrpSpPr>
          <p:cNvPr id="9" name="그룹 8">
            <a:extLst>
              <a:ext uri="{FF2B5EF4-FFF2-40B4-BE49-F238E27FC236}">
                <a16:creationId xmlns:a16="http://schemas.microsoft.com/office/drawing/2014/main" id="{59A77F8D-D8BC-4855-B517-C433A0529E09}"/>
              </a:ext>
            </a:extLst>
          </p:cNvPr>
          <p:cNvGrpSpPr/>
          <p:nvPr/>
        </p:nvGrpSpPr>
        <p:grpSpPr>
          <a:xfrm>
            <a:off x="1277322" y="5041669"/>
            <a:ext cx="8583219" cy="685800"/>
            <a:chOff x="1110094" y="768596"/>
            <a:chExt cx="8583219" cy="685800"/>
          </a:xfrm>
        </p:grpSpPr>
        <p:pic>
          <p:nvPicPr>
            <p:cNvPr id="10" name="그림 9">
              <a:extLst>
                <a:ext uri="{FF2B5EF4-FFF2-40B4-BE49-F238E27FC236}">
                  <a16:creationId xmlns:a16="http://schemas.microsoft.com/office/drawing/2014/main" id="{E6793297-0C91-4DBF-A3A5-D5DD32C5E825}"/>
                </a:ext>
              </a:extLst>
            </p:cNvPr>
            <p:cNvPicPr>
              <a:picLocks noChangeAspect="1"/>
            </p:cNvPicPr>
            <p:nvPr/>
          </p:nvPicPr>
          <p:blipFill>
            <a:blip r:embed="rId6"/>
            <a:stretch>
              <a:fillRect/>
            </a:stretch>
          </p:blipFill>
          <p:spPr>
            <a:xfrm>
              <a:off x="1110094" y="768596"/>
              <a:ext cx="2019300" cy="685800"/>
            </a:xfrm>
            <a:prstGeom prst="rect">
              <a:avLst/>
            </a:prstGeom>
          </p:spPr>
        </p:pic>
        <p:sp>
          <p:nvSpPr>
            <p:cNvPr id="11" name="직사각형 10">
              <a:extLst>
                <a:ext uri="{FF2B5EF4-FFF2-40B4-BE49-F238E27FC236}">
                  <a16:creationId xmlns:a16="http://schemas.microsoft.com/office/drawing/2014/main" id="{D5CA8829-69E7-40E0-A616-221E5F6FC66A}"/>
                </a:ext>
              </a:extLst>
            </p:cNvPr>
            <p:cNvSpPr/>
            <p:nvPr/>
          </p:nvSpPr>
          <p:spPr>
            <a:xfrm>
              <a:off x="3754659" y="926830"/>
              <a:ext cx="5938654" cy="369332"/>
            </a:xfrm>
            <a:prstGeom prst="rect">
              <a:avLst/>
            </a:prstGeom>
          </p:spPr>
          <p:txBody>
            <a:bodyPr wrap="square">
              <a:spAutoFit/>
            </a:bodyPr>
            <a:lstStyle/>
            <a:p>
              <a:r>
                <a:rPr lang="en-GB" b="1" i="1" dirty="0">
                  <a:latin typeface="CMTI10"/>
                </a:rPr>
                <a:t>linear  </a:t>
              </a:r>
              <a:r>
                <a:rPr lang="en-GB" b="1" dirty="0">
                  <a:latin typeface="CMR10"/>
                </a:rPr>
                <a:t>kernel</a:t>
              </a:r>
            </a:p>
          </p:txBody>
        </p:sp>
      </p:grpSp>
      <p:pic>
        <p:nvPicPr>
          <p:cNvPr id="12" name="그림 11">
            <a:extLst>
              <a:ext uri="{FF2B5EF4-FFF2-40B4-BE49-F238E27FC236}">
                <a16:creationId xmlns:a16="http://schemas.microsoft.com/office/drawing/2014/main" id="{7496F395-825A-44D0-ADC1-5C408CB0372E}"/>
              </a:ext>
            </a:extLst>
          </p:cNvPr>
          <p:cNvPicPr>
            <a:picLocks noChangeAspect="1"/>
          </p:cNvPicPr>
          <p:nvPr/>
        </p:nvPicPr>
        <p:blipFill>
          <a:blip r:embed="rId2"/>
          <a:stretch>
            <a:fillRect/>
          </a:stretch>
        </p:blipFill>
        <p:spPr>
          <a:xfrm>
            <a:off x="5958762" y="5102377"/>
            <a:ext cx="1781175" cy="695325"/>
          </a:xfrm>
          <a:prstGeom prst="rect">
            <a:avLst/>
          </a:prstGeom>
        </p:spPr>
      </p:pic>
    </p:spTree>
    <p:extLst>
      <p:ext uri="{BB962C8B-B14F-4D97-AF65-F5344CB8AC3E}">
        <p14:creationId xmlns:p14="http://schemas.microsoft.com/office/powerpoint/2010/main" val="532803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2209800" y="734840"/>
            <a:ext cx="7772400" cy="1470025"/>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4000" dirty="0">
                <a:latin typeface="나눔고딕" panose="020D0604000000000000" pitchFamily="50" charset="-127"/>
                <a:ea typeface="나눔고딕" panose="020D0604000000000000" pitchFamily="50" charset="-127"/>
              </a:rPr>
              <a:t>제 </a:t>
            </a:r>
            <a:r>
              <a:rPr lang="en-US" altLang="ko-KR" sz="4000" dirty="0">
                <a:latin typeface="나눔고딕" panose="020D0604000000000000" pitchFamily="50" charset="-127"/>
                <a:ea typeface="나눔고딕" panose="020D0604000000000000" pitchFamily="50" charset="-127"/>
              </a:rPr>
              <a:t>9 </a:t>
            </a:r>
            <a:r>
              <a:rPr lang="ko-KR" altLang="en-US" sz="4000">
                <a:latin typeface="나눔고딕" panose="020D0604000000000000" pitchFamily="50" charset="-127"/>
                <a:ea typeface="나눔고딕" panose="020D0604000000000000" pitchFamily="50" charset="-127"/>
              </a:rPr>
              <a:t>장 확률이란 </a:t>
            </a:r>
            <a:r>
              <a:rPr lang="ko-KR" altLang="en-US" sz="4000" dirty="0">
                <a:latin typeface="나눔고딕" panose="020D0604000000000000" pitchFamily="50" charset="-127"/>
                <a:ea typeface="나눔고딕" panose="020D0604000000000000" pitchFamily="50" charset="-127"/>
              </a:rPr>
              <a:t>무엇인가</a:t>
            </a:r>
            <a:endParaRPr lang="ko-KR" altLang="en-US" dirty="0">
              <a:latin typeface="나눔고딕" panose="020D0604000000000000" pitchFamily="50" charset="-127"/>
              <a:ea typeface="나눔고딕" panose="020D0604000000000000" pitchFamily="50" charset="-127"/>
            </a:endParaRPr>
          </a:p>
        </p:txBody>
      </p:sp>
      <p:sp>
        <p:nvSpPr>
          <p:cNvPr id="5" name="Rectangle 7"/>
          <p:cNvSpPr txBox="1">
            <a:spLocks noChangeArrowheads="1"/>
          </p:cNvSpPr>
          <p:nvPr/>
        </p:nvSpPr>
        <p:spPr bwMode="auto">
          <a:xfrm>
            <a:off x="3979314" y="2584081"/>
            <a:ext cx="5364088"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a:lnSpc>
                <a:spcPct val="8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가능성</a:t>
            </a:r>
            <a:r>
              <a:rPr lang="en-US" altLang="ko-KR" sz="2000" dirty="0">
                <a:solidFill>
                  <a:srgbClr val="000000"/>
                </a:solidFill>
                <a:latin typeface="나눔고딕" panose="020D0604000000000000" pitchFamily="50" charset="-127"/>
                <a:ea typeface="나눔고딕" panose="020D0604000000000000" pitchFamily="50" charset="-127"/>
              </a:rPr>
              <a:t>, </a:t>
            </a:r>
            <a:r>
              <a:rPr lang="ko-KR" altLang="en-US" sz="2000" dirty="0">
                <a:solidFill>
                  <a:srgbClr val="000000"/>
                </a:solidFill>
                <a:latin typeface="나눔고딕" panose="020D0604000000000000" pitchFamily="50" charset="-127"/>
                <a:ea typeface="나눔고딕" panose="020D0604000000000000" pitchFamily="50" charset="-127"/>
              </a:rPr>
              <a:t>확률</a:t>
            </a:r>
          </a:p>
          <a:p>
            <a:pPr marL="381000" indent="-381000" algn="l">
              <a:lnSpc>
                <a:spcPct val="8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카드가 든 상자</a:t>
            </a:r>
          </a:p>
          <a:p>
            <a:pPr marL="381000" indent="-381000" algn="l">
              <a:lnSpc>
                <a:spcPct val="8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가능한 경우를 모두 나열하여 확률 계산</a:t>
            </a:r>
          </a:p>
          <a:p>
            <a:pPr marL="381000" indent="-381000" algn="l">
              <a:lnSpc>
                <a:spcPct val="8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벤 다이어그램과 배반</a:t>
            </a:r>
          </a:p>
          <a:p>
            <a:pPr marL="381000" indent="-381000" algn="l">
              <a:lnSpc>
                <a:spcPct val="8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덧셈법칙</a:t>
            </a:r>
          </a:p>
          <a:p>
            <a:pPr marL="381000" indent="-381000" algn="l">
              <a:lnSpc>
                <a:spcPct val="8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조건부확률</a:t>
            </a:r>
          </a:p>
          <a:p>
            <a:pPr marL="381000" indent="-381000" algn="l">
              <a:lnSpc>
                <a:spcPct val="8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곱셈법칙</a:t>
            </a:r>
          </a:p>
          <a:p>
            <a:pPr marL="381000" indent="-381000" algn="l">
              <a:lnSpc>
                <a:spcPct val="8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분할과 베이즈 정리</a:t>
            </a:r>
          </a:p>
          <a:p>
            <a:pPr marL="381000" indent="-381000" algn="l">
              <a:lnSpc>
                <a:spcPct val="8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독립</a:t>
            </a:r>
          </a:p>
          <a:p>
            <a:pPr marL="381000" indent="-381000" algn="l">
              <a:lnSpc>
                <a:spcPct val="8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배반과 독립</a:t>
            </a:r>
            <a:r>
              <a:rPr lang="en-US" altLang="ko-KR" sz="2000" dirty="0">
                <a:solidFill>
                  <a:srgbClr val="000000"/>
                </a:solidFill>
                <a:latin typeface="나눔고딕" panose="020D0604000000000000" pitchFamily="50" charset="-127"/>
                <a:ea typeface="나눔고딕" panose="020D0604000000000000" pitchFamily="50" charset="-127"/>
              </a:rPr>
              <a:t>, </a:t>
            </a:r>
            <a:r>
              <a:rPr lang="ko-KR" altLang="en-US" sz="2000" dirty="0">
                <a:solidFill>
                  <a:srgbClr val="000000"/>
                </a:solidFill>
                <a:latin typeface="나눔고딕" panose="020D0604000000000000" pitchFamily="50" charset="-127"/>
                <a:ea typeface="나눔고딕" panose="020D0604000000000000" pitchFamily="50" charset="-127"/>
              </a:rPr>
              <a:t>덧셈과 곱셈</a:t>
            </a:r>
            <a:endParaRPr lang="en-US" altLang="ko-KR" sz="2000" dirty="0">
              <a:solidFill>
                <a:srgbClr val="000000"/>
              </a:solidFill>
              <a:latin typeface="나눔고딕" panose="020D0604000000000000" pitchFamily="50" charset="-127"/>
              <a:ea typeface="나눔고딕" panose="020D0604000000000000" pitchFamily="50" charset="-127"/>
            </a:endParaRPr>
          </a:p>
          <a:p>
            <a:pPr marL="381000" indent="-381000" algn="l">
              <a:lnSpc>
                <a:spcPct val="8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확률계산의 사례</a:t>
            </a:r>
          </a:p>
        </p:txBody>
      </p:sp>
    </p:spTree>
    <p:extLst>
      <p:ext uri="{BB962C8B-B14F-4D97-AF65-F5344CB8AC3E}">
        <p14:creationId xmlns:p14="http://schemas.microsoft.com/office/powerpoint/2010/main" val="2567170678"/>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그룹 11">
            <a:extLst>
              <a:ext uri="{FF2B5EF4-FFF2-40B4-BE49-F238E27FC236}">
                <a16:creationId xmlns:a16="http://schemas.microsoft.com/office/drawing/2014/main" id="{307BED60-227B-45E2-8DD7-F011CF422DD2}"/>
              </a:ext>
            </a:extLst>
          </p:cNvPr>
          <p:cNvGrpSpPr/>
          <p:nvPr/>
        </p:nvGrpSpPr>
        <p:grpSpPr>
          <a:xfrm>
            <a:off x="497631" y="2028370"/>
            <a:ext cx="11130145" cy="923330"/>
            <a:chOff x="881496" y="2001836"/>
            <a:chExt cx="11130145" cy="923330"/>
          </a:xfrm>
        </p:grpSpPr>
        <p:pic>
          <p:nvPicPr>
            <p:cNvPr id="4" name="그림 3">
              <a:extLst>
                <a:ext uri="{FF2B5EF4-FFF2-40B4-BE49-F238E27FC236}">
                  <a16:creationId xmlns:a16="http://schemas.microsoft.com/office/drawing/2014/main" id="{8D72484B-A151-4973-B8B8-80663AE2FC13}"/>
                </a:ext>
              </a:extLst>
            </p:cNvPr>
            <p:cNvPicPr>
              <a:picLocks noChangeAspect="1"/>
            </p:cNvPicPr>
            <p:nvPr/>
          </p:nvPicPr>
          <p:blipFill>
            <a:blip r:embed="rId2"/>
            <a:stretch>
              <a:fillRect/>
            </a:stretch>
          </p:blipFill>
          <p:spPr>
            <a:xfrm>
              <a:off x="881496" y="2204840"/>
              <a:ext cx="2476500" cy="638175"/>
            </a:xfrm>
            <a:prstGeom prst="rect">
              <a:avLst/>
            </a:prstGeom>
          </p:spPr>
        </p:pic>
        <p:sp>
          <p:nvSpPr>
            <p:cNvPr id="5" name="직사각형 4">
              <a:extLst>
                <a:ext uri="{FF2B5EF4-FFF2-40B4-BE49-F238E27FC236}">
                  <a16:creationId xmlns:a16="http://schemas.microsoft.com/office/drawing/2014/main" id="{C7CB1C09-91CE-4D01-9DE2-EF101743DC08}"/>
                </a:ext>
              </a:extLst>
            </p:cNvPr>
            <p:cNvSpPr/>
            <p:nvPr/>
          </p:nvSpPr>
          <p:spPr>
            <a:xfrm>
              <a:off x="3828801" y="2001836"/>
              <a:ext cx="8182840" cy="923330"/>
            </a:xfrm>
            <a:prstGeom prst="rect">
              <a:avLst/>
            </a:prstGeom>
          </p:spPr>
          <p:txBody>
            <a:bodyPr wrap="square">
              <a:spAutoFit/>
            </a:bodyPr>
            <a:lstStyle/>
            <a:p>
              <a:r>
                <a:rPr lang="en-GB" b="1" i="1" dirty="0">
                  <a:solidFill>
                    <a:srgbClr val="000000"/>
                  </a:solidFill>
                  <a:latin typeface="CMTI10"/>
                </a:rPr>
                <a:t>polynomial kernel </a:t>
              </a:r>
              <a:r>
                <a:rPr lang="en-GB" dirty="0">
                  <a:solidFill>
                    <a:srgbClr val="000000"/>
                  </a:solidFill>
                  <a:latin typeface="CMR10"/>
                </a:rPr>
                <a:t>of degree </a:t>
              </a:r>
              <a:r>
                <a:rPr lang="en-GB" i="1" dirty="0">
                  <a:solidFill>
                    <a:srgbClr val="000000"/>
                  </a:solidFill>
                  <a:latin typeface="CMMI10"/>
                </a:rPr>
                <a:t>d</a:t>
              </a:r>
              <a:r>
                <a:rPr lang="en-GB" dirty="0">
                  <a:solidFill>
                    <a:srgbClr val="000000"/>
                  </a:solidFill>
                  <a:latin typeface="CMR10"/>
                </a:rPr>
                <a:t>, where </a:t>
              </a:r>
              <a:r>
                <a:rPr lang="en-GB" i="1" dirty="0">
                  <a:solidFill>
                    <a:srgbClr val="000000"/>
                  </a:solidFill>
                  <a:latin typeface="CMMI10"/>
                </a:rPr>
                <a:t>d </a:t>
              </a:r>
              <a:r>
                <a:rPr lang="en-GB" dirty="0">
                  <a:solidFill>
                    <a:srgbClr val="000000"/>
                  </a:solidFill>
                  <a:latin typeface="CMR10"/>
                </a:rPr>
                <a:t>is a positive integer. </a:t>
              </a:r>
            </a:p>
            <a:p>
              <a:r>
                <a:rPr lang="en-GB" dirty="0">
                  <a:solidFill>
                    <a:srgbClr val="000000"/>
                  </a:solidFill>
                  <a:latin typeface="CMR10"/>
                </a:rPr>
                <a:t>Using a kernel with </a:t>
              </a:r>
              <a:r>
                <a:rPr lang="en-GB" i="1" dirty="0">
                  <a:solidFill>
                    <a:srgbClr val="000000"/>
                  </a:solidFill>
                  <a:latin typeface="CMMI10"/>
                </a:rPr>
                <a:t>d &gt; </a:t>
              </a:r>
              <a:r>
                <a:rPr lang="en-GB" dirty="0">
                  <a:solidFill>
                    <a:srgbClr val="000000"/>
                  </a:solidFill>
                  <a:latin typeface="CMR10"/>
                </a:rPr>
                <a:t>1 leads to a much more flexible </a:t>
              </a:r>
            </a:p>
            <a:p>
              <a:r>
                <a:rPr lang="en-GB" dirty="0">
                  <a:solidFill>
                    <a:srgbClr val="000000"/>
                  </a:solidFill>
                  <a:latin typeface="CMR10"/>
                </a:rPr>
                <a:t>decision boundary.</a:t>
              </a:r>
              <a:endParaRPr lang="en-GB" dirty="0"/>
            </a:p>
          </p:txBody>
        </p:sp>
      </p:grpSp>
      <p:grpSp>
        <p:nvGrpSpPr>
          <p:cNvPr id="11" name="그룹 10">
            <a:extLst>
              <a:ext uri="{FF2B5EF4-FFF2-40B4-BE49-F238E27FC236}">
                <a16:creationId xmlns:a16="http://schemas.microsoft.com/office/drawing/2014/main" id="{820C44AB-217C-4B7C-8A7C-9B12F41D5E8B}"/>
              </a:ext>
            </a:extLst>
          </p:cNvPr>
          <p:cNvGrpSpPr/>
          <p:nvPr/>
        </p:nvGrpSpPr>
        <p:grpSpPr>
          <a:xfrm>
            <a:off x="202624" y="987563"/>
            <a:ext cx="10585923" cy="752475"/>
            <a:chOff x="1010082" y="3441059"/>
            <a:chExt cx="10585923" cy="752475"/>
          </a:xfrm>
        </p:grpSpPr>
        <p:pic>
          <p:nvPicPr>
            <p:cNvPr id="6" name="그림 5">
              <a:extLst>
                <a:ext uri="{FF2B5EF4-FFF2-40B4-BE49-F238E27FC236}">
                  <a16:creationId xmlns:a16="http://schemas.microsoft.com/office/drawing/2014/main" id="{3B80A200-5B27-4CB6-AD89-5A98CB609745}"/>
                </a:ext>
              </a:extLst>
            </p:cNvPr>
            <p:cNvPicPr>
              <a:picLocks noChangeAspect="1"/>
            </p:cNvPicPr>
            <p:nvPr/>
          </p:nvPicPr>
          <p:blipFill>
            <a:blip r:embed="rId3"/>
            <a:stretch>
              <a:fillRect/>
            </a:stretch>
          </p:blipFill>
          <p:spPr>
            <a:xfrm>
              <a:off x="1010082" y="3593459"/>
              <a:ext cx="2219325" cy="600075"/>
            </a:xfrm>
            <a:prstGeom prst="rect">
              <a:avLst/>
            </a:prstGeom>
          </p:spPr>
        </p:pic>
        <p:sp>
          <p:nvSpPr>
            <p:cNvPr id="8" name="직사각형 7">
              <a:extLst>
                <a:ext uri="{FF2B5EF4-FFF2-40B4-BE49-F238E27FC236}">
                  <a16:creationId xmlns:a16="http://schemas.microsoft.com/office/drawing/2014/main" id="{A7B922A8-910F-4393-A10E-B0BA4B316575}"/>
                </a:ext>
              </a:extLst>
            </p:cNvPr>
            <p:cNvSpPr/>
            <p:nvPr/>
          </p:nvSpPr>
          <p:spPr>
            <a:xfrm>
              <a:off x="3828801" y="3441059"/>
              <a:ext cx="7767204" cy="646331"/>
            </a:xfrm>
            <a:prstGeom prst="rect">
              <a:avLst/>
            </a:prstGeom>
          </p:spPr>
          <p:txBody>
            <a:bodyPr wrap="square">
              <a:spAutoFit/>
            </a:bodyPr>
            <a:lstStyle/>
            <a:p>
              <a:r>
                <a:rPr lang="en-GB" dirty="0">
                  <a:latin typeface="CMR10"/>
                </a:rPr>
                <a:t>When the support vector classifier is combined with a non-linear kernel, the resulting classifier is known as a </a:t>
              </a:r>
              <a:r>
                <a:rPr lang="en-GB" b="1" i="1" dirty="0">
                  <a:latin typeface="CMR10"/>
                </a:rPr>
                <a:t>support vector machine</a:t>
              </a:r>
              <a:r>
                <a:rPr lang="en-GB" dirty="0">
                  <a:latin typeface="CMR10"/>
                </a:rPr>
                <a:t>.</a:t>
              </a:r>
              <a:endParaRPr lang="en-GB" dirty="0"/>
            </a:p>
          </p:txBody>
        </p:sp>
      </p:grpSp>
      <p:grpSp>
        <p:nvGrpSpPr>
          <p:cNvPr id="13" name="그룹 12">
            <a:extLst>
              <a:ext uri="{FF2B5EF4-FFF2-40B4-BE49-F238E27FC236}">
                <a16:creationId xmlns:a16="http://schemas.microsoft.com/office/drawing/2014/main" id="{A319DE4F-09FE-43AC-B0ED-D23315769A02}"/>
              </a:ext>
            </a:extLst>
          </p:cNvPr>
          <p:cNvGrpSpPr/>
          <p:nvPr/>
        </p:nvGrpSpPr>
        <p:grpSpPr>
          <a:xfrm>
            <a:off x="497631" y="3499275"/>
            <a:ext cx="5602446" cy="676275"/>
            <a:chOff x="624319" y="4943978"/>
            <a:chExt cx="5602446" cy="676275"/>
          </a:xfrm>
        </p:grpSpPr>
        <p:pic>
          <p:nvPicPr>
            <p:cNvPr id="7" name="그림 6">
              <a:extLst>
                <a:ext uri="{FF2B5EF4-FFF2-40B4-BE49-F238E27FC236}">
                  <a16:creationId xmlns:a16="http://schemas.microsoft.com/office/drawing/2014/main" id="{3AED76CB-390D-4ABD-AFCF-7D26D8955AF1}"/>
                </a:ext>
              </a:extLst>
            </p:cNvPr>
            <p:cNvPicPr>
              <a:picLocks noChangeAspect="1"/>
            </p:cNvPicPr>
            <p:nvPr/>
          </p:nvPicPr>
          <p:blipFill>
            <a:blip r:embed="rId4"/>
            <a:stretch>
              <a:fillRect/>
            </a:stretch>
          </p:blipFill>
          <p:spPr>
            <a:xfrm>
              <a:off x="624319" y="4943978"/>
              <a:ext cx="2990850" cy="676275"/>
            </a:xfrm>
            <a:prstGeom prst="rect">
              <a:avLst/>
            </a:prstGeom>
          </p:spPr>
        </p:pic>
        <p:sp>
          <p:nvSpPr>
            <p:cNvPr id="9" name="직사각형 8">
              <a:extLst>
                <a:ext uri="{FF2B5EF4-FFF2-40B4-BE49-F238E27FC236}">
                  <a16:creationId xmlns:a16="http://schemas.microsoft.com/office/drawing/2014/main" id="{3F367C9A-428A-4533-8DEB-E4F5A272034D}"/>
                </a:ext>
              </a:extLst>
            </p:cNvPr>
            <p:cNvSpPr/>
            <p:nvPr/>
          </p:nvSpPr>
          <p:spPr>
            <a:xfrm>
              <a:off x="3828801" y="4973922"/>
              <a:ext cx="2397964" cy="646331"/>
            </a:xfrm>
            <a:prstGeom prst="rect">
              <a:avLst/>
            </a:prstGeom>
          </p:spPr>
          <p:txBody>
            <a:bodyPr wrap="none">
              <a:spAutoFit/>
            </a:bodyPr>
            <a:lstStyle/>
            <a:p>
              <a:r>
                <a:rPr lang="en-GB" b="1" i="1" dirty="0">
                  <a:latin typeface="CMTI10"/>
                </a:rPr>
                <a:t>radial kernel</a:t>
              </a:r>
            </a:p>
            <a:p>
              <a:r>
                <a:rPr lang="en-GB" altLang="ko-KR" i="1" dirty="0">
                  <a:latin typeface="CMMI10"/>
                </a:rPr>
                <a:t>γ </a:t>
              </a:r>
              <a:r>
                <a:rPr lang="el-GR" i="1" dirty="0"/>
                <a:t> </a:t>
              </a:r>
              <a:r>
                <a:rPr lang="en-GB" dirty="0"/>
                <a:t>is a positive constant</a:t>
              </a:r>
              <a:endParaRPr lang="en-GB" b="1" dirty="0"/>
            </a:p>
          </p:txBody>
        </p:sp>
      </p:grpSp>
      <p:sp>
        <p:nvSpPr>
          <p:cNvPr id="16" name="직사각형 15">
            <a:extLst>
              <a:ext uri="{FF2B5EF4-FFF2-40B4-BE49-F238E27FC236}">
                <a16:creationId xmlns:a16="http://schemas.microsoft.com/office/drawing/2014/main" id="{2E692C0F-AB28-4EAF-9E03-54C9E9A29CCF}"/>
              </a:ext>
            </a:extLst>
          </p:cNvPr>
          <p:cNvSpPr/>
          <p:nvPr/>
        </p:nvSpPr>
        <p:spPr>
          <a:xfrm>
            <a:off x="334348" y="247851"/>
            <a:ext cx="2871299" cy="369332"/>
          </a:xfrm>
          <a:prstGeom prst="rect">
            <a:avLst/>
          </a:prstGeom>
        </p:spPr>
        <p:txBody>
          <a:bodyPr wrap="none">
            <a:spAutoFit/>
          </a:bodyPr>
          <a:lstStyle/>
          <a:p>
            <a:r>
              <a:rPr lang="en-GB" i="1" dirty="0">
                <a:latin typeface="CMTI12"/>
              </a:rPr>
              <a:t>Support Vector Machine</a:t>
            </a:r>
            <a:endParaRPr lang="en-GB" dirty="0"/>
          </a:p>
        </p:txBody>
      </p:sp>
      <p:sp>
        <p:nvSpPr>
          <p:cNvPr id="17" name="직사각형 16">
            <a:extLst>
              <a:ext uri="{FF2B5EF4-FFF2-40B4-BE49-F238E27FC236}">
                <a16:creationId xmlns:a16="http://schemas.microsoft.com/office/drawing/2014/main" id="{E402CF3F-5DD9-45BA-9397-4264F38A36F9}"/>
              </a:ext>
            </a:extLst>
          </p:cNvPr>
          <p:cNvSpPr/>
          <p:nvPr/>
        </p:nvSpPr>
        <p:spPr>
          <a:xfrm>
            <a:off x="6224487" y="3596668"/>
            <a:ext cx="5234348" cy="1754326"/>
          </a:xfrm>
          <a:prstGeom prst="rect">
            <a:avLst/>
          </a:prstGeom>
        </p:spPr>
        <p:txBody>
          <a:bodyPr wrap="square">
            <a:spAutoFit/>
          </a:bodyPr>
          <a:lstStyle/>
          <a:p>
            <a:r>
              <a:rPr lang="en-GB" dirty="0">
                <a:latin typeface="CMR10"/>
              </a:rPr>
              <a:t>The </a:t>
            </a:r>
            <a:r>
              <a:rPr lang="en-GB" b="1" dirty="0">
                <a:latin typeface="CMR10"/>
              </a:rPr>
              <a:t>radial kernel has very </a:t>
            </a:r>
            <a:r>
              <a:rPr lang="en-GB" b="1" i="1" dirty="0">
                <a:latin typeface="CMTI10"/>
              </a:rPr>
              <a:t>local </a:t>
            </a:r>
            <a:r>
              <a:rPr lang="en-GB" b="1" dirty="0">
                <a:latin typeface="CMR10"/>
              </a:rPr>
              <a:t>behaviour</a:t>
            </a:r>
            <a:r>
              <a:rPr lang="en-GB" dirty="0">
                <a:latin typeface="CMR10"/>
              </a:rPr>
              <a:t>, in the sense that </a:t>
            </a:r>
            <a:r>
              <a:rPr lang="en-GB" b="1" dirty="0">
                <a:latin typeface="CMR10"/>
              </a:rPr>
              <a:t>only nearby training observations have an effect on the class label of a test observation</a:t>
            </a:r>
            <a:r>
              <a:rPr lang="en-GB" dirty="0">
                <a:latin typeface="CMR10"/>
              </a:rPr>
              <a:t>. </a:t>
            </a:r>
            <a:r>
              <a:rPr lang="en-GB" altLang="ko-KR" dirty="0">
                <a:latin typeface="CMR10"/>
              </a:rPr>
              <a:t>As </a:t>
            </a:r>
            <a:r>
              <a:rPr lang="en-GB" altLang="ko-KR" i="1" dirty="0">
                <a:latin typeface="CMMI10"/>
              </a:rPr>
              <a:t>γ </a:t>
            </a:r>
            <a:r>
              <a:rPr lang="en-GB" altLang="ko-KR" dirty="0">
                <a:latin typeface="CMR10"/>
              </a:rPr>
              <a:t>increases, the fit becomes more non-linear.</a:t>
            </a:r>
          </a:p>
          <a:p>
            <a:endParaRPr lang="en-GB" dirty="0"/>
          </a:p>
        </p:txBody>
      </p:sp>
    </p:spTree>
    <p:extLst>
      <p:ext uri="{BB962C8B-B14F-4D97-AF65-F5344CB8AC3E}">
        <p14:creationId xmlns:p14="http://schemas.microsoft.com/office/powerpoint/2010/main" val="2887051339"/>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09083C0-4586-415B-AB6D-488A53BE09D5}"/>
              </a:ext>
            </a:extLst>
          </p:cNvPr>
          <p:cNvSpPr/>
          <p:nvPr/>
        </p:nvSpPr>
        <p:spPr>
          <a:xfrm>
            <a:off x="379455" y="175250"/>
            <a:ext cx="4128053" cy="369332"/>
          </a:xfrm>
          <a:prstGeom prst="rect">
            <a:avLst/>
          </a:prstGeom>
        </p:spPr>
        <p:txBody>
          <a:bodyPr wrap="none">
            <a:spAutoFit/>
          </a:bodyPr>
          <a:lstStyle/>
          <a:p>
            <a:r>
              <a:rPr lang="en-GB" dirty="0">
                <a:latin typeface="CMR12"/>
              </a:rPr>
              <a:t>Relationship to Logistic Regression</a:t>
            </a:r>
            <a:endParaRPr lang="en-GB" dirty="0"/>
          </a:p>
        </p:txBody>
      </p:sp>
      <p:sp>
        <p:nvSpPr>
          <p:cNvPr id="5" name="직사각형 4">
            <a:extLst>
              <a:ext uri="{FF2B5EF4-FFF2-40B4-BE49-F238E27FC236}">
                <a16:creationId xmlns:a16="http://schemas.microsoft.com/office/drawing/2014/main" id="{3BA208E7-5ACB-4FC9-B7F2-7CD21943FFB1}"/>
              </a:ext>
            </a:extLst>
          </p:cNvPr>
          <p:cNvSpPr/>
          <p:nvPr/>
        </p:nvSpPr>
        <p:spPr>
          <a:xfrm>
            <a:off x="622758" y="675374"/>
            <a:ext cx="7792453" cy="369332"/>
          </a:xfrm>
          <a:prstGeom prst="rect">
            <a:avLst/>
          </a:prstGeom>
        </p:spPr>
        <p:txBody>
          <a:bodyPr wrap="square">
            <a:spAutoFit/>
          </a:bodyPr>
          <a:lstStyle/>
          <a:p>
            <a:r>
              <a:rPr lang="en-GB" dirty="0">
                <a:latin typeface="CMR10"/>
              </a:rPr>
              <a:t>The support vector classifier</a:t>
            </a:r>
          </a:p>
        </p:txBody>
      </p:sp>
      <p:pic>
        <p:nvPicPr>
          <p:cNvPr id="6" name="그림 5">
            <a:extLst>
              <a:ext uri="{FF2B5EF4-FFF2-40B4-BE49-F238E27FC236}">
                <a16:creationId xmlns:a16="http://schemas.microsoft.com/office/drawing/2014/main" id="{3ADCD8E5-680A-4ECE-A05D-594CBE759CEC}"/>
              </a:ext>
            </a:extLst>
          </p:cNvPr>
          <p:cNvPicPr>
            <a:picLocks noChangeAspect="1"/>
          </p:cNvPicPr>
          <p:nvPr/>
        </p:nvPicPr>
        <p:blipFill>
          <a:blip r:embed="rId2"/>
          <a:stretch>
            <a:fillRect/>
          </a:stretch>
        </p:blipFill>
        <p:spPr>
          <a:xfrm>
            <a:off x="1860527" y="1064397"/>
            <a:ext cx="4248150" cy="885825"/>
          </a:xfrm>
          <a:prstGeom prst="rect">
            <a:avLst/>
          </a:prstGeom>
        </p:spPr>
      </p:pic>
      <p:sp>
        <p:nvSpPr>
          <p:cNvPr id="7" name="직사각형 6">
            <a:extLst>
              <a:ext uri="{FF2B5EF4-FFF2-40B4-BE49-F238E27FC236}">
                <a16:creationId xmlns:a16="http://schemas.microsoft.com/office/drawing/2014/main" id="{12E0734C-9FF3-4A98-9E12-354696F07F70}"/>
              </a:ext>
            </a:extLst>
          </p:cNvPr>
          <p:cNvSpPr/>
          <p:nvPr/>
        </p:nvSpPr>
        <p:spPr>
          <a:xfrm>
            <a:off x="6783861" y="1351028"/>
            <a:ext cx="4246612" cy="369332"/>
          </a:xfrm>
          <a:prstGeom prst="rect">
            <a:avLst/>
          </a:prstGeom>
        </p:spPr>
        <p:txBody>
          <a:bodyPr wrap="none">
            <a:spAutoFit/>
          </a:bodyPr>
          <a:lstStyle/>
          <a:p>
            <a:r>
              <a:rPr lang="en-GB" dirty="0">
                <a:latin typeface="CMR10"/>
              </a:rPr>
              <a:t>where </a:t>
            </a:r>
            <a:r>
              <a:rPr lang="en-GB" i="1" dirty="0">
                <a:latin typeface="CMMI10"/>
              </a:rPr>
              <a:t>λ </a:t>
            </a:r>
            <a:r>
              <a:rPr lang="en-GB" dirty="0">
                <a:latin typeface="CMR10"/>
              </a:rPr>
              <a:t>is a nonnegative tuning parameter.</a:t>
            </a:r>
            <a:endParaRPr lang="en-GB" dirty="0"/>
          </a:p>
        </p:txBody>
      </p:sp>
      <mc:AlternateContent xmlns:mc="http://schemas.openxmlformats.org/markup-compatibility/2006" xmlns:a14="http://schemas.microsoft.com/office/drawing/2010/main">
        <mc:Choice Requires="a14">
          <p:sp>
            <p:nvSpPr>
              <p:cNvPr id="8" name="직사각형 7">
                <a:extLst>
                  <a:ext uri="{FF2B5EF4-FFF2-40B4-BE49-F238E27FC236}">
                    <a16:creationId xmlns:a16="http://schemas.microsoft.com/office/drawing/2014/main" id="{C83FB503-2428-4C18-9D94-F1E065D87263}"/>
                  </a:ext>
                </a:extLst>
              </p:cNvPr>
              <p:cNvSpPr/>
              <p:nvPr/>
            </p:nvSpPr>
            <p:spPr>
              <a:xfrm>
                <a:off x="622758" y="3111515"/>
                <a:ext cx="11379852" cy="1200329"/>
              </a:xfrm>
              <a:prstGeom prst="rect">
                <a:avLst/>
              </a:prstGeom>
            </p:spPr>
            <p:txBody>
              <a:bodyPr wrap="square">
                <a:spAutoFit/>
              </a:bodyPr>
              <a:lstStyle/>
              <a:p>
                <a:r>
                  <a:rPr lang="en-GB" dirty="0">
                    <a:latin typeface="CMR10"/>
                  </a:rPr>
                  <a:t>When </a:t>
                </a:r>
                <a:r>
                  <a:rPr lang="en-GB" b="1" i="1" dirty="0">
                    <a:latin typeface="CMMI10"/>
                  </a:rPr>
                  <a:t>λ </a:t>
                </a:r>
                <a:r>
                  <a:rPr lang="en-GB" b="1" dirty="0">
                    <a:latin typeface="CMR10"/>
                  </a:rPr>
                  <a:t>is large </a:t>
                </a:r>
                <a:r>
                  <a:rPr lang="en-GB" dirty="0">
                    <a:latin typeface="CMR10"/>
                  </a:rPr>
                  <a:t>then </a:t>
                </a:r>
                <a14:m>
                  <m:oMath xmlns:m="http://schemas.openxmlformats.org/officeDocument/2006/math">
                    <m:sSub>
                      <m:sSubPr>
                        <m:ctrlPr>
                          <a:rPr lang="en-GB" b="1" i="1" smtClean="0">
                            <a:latin typeface="Cambria Math" panose="02040503050406030204" pitchFamily="18" charset="0"/>
                            <a:ea typeface="Cambria Math" panose="02040503050406030204" pitchFamily="18" charset="0"/>
                          </a:rPr>
                        </m:ctrlPr>
                      </m:sSubPr>
                      <m:e>
                        <m:r>
                          <a:rPr lang="en-GB" b="1" i="1" smtClean="0">
                            <a:latin typeface="Cambria Math" panose="02040503050406030204" pitchFamily="18" charset="0"/>
                            <a:ea typeface="Cambria Math" panose="02040503050406030204" pitchFamily="18" charset="0"/>
                          </a:rPr>
                          <m:t>𝜷</m:t>
                        </m:r>
                      </m:e>
                      <m:sub>
                        <m:r>
                          <a:rPr lang="en-GB" b="1" i="1" smtClean="0">
                            <a:latin typeface="Cambria Math" panose="02040503050406030204" pitchFamily="18" charset="0"/>
                            <a:ea typeface="Cambria Math" panose="02040503050406030204" pitchFamily="18" charset="0"/>
                          </a:rPr>
                          <m:t>𝒊</m:t>
                        </m:r>
                      </m:sub>
                    </m:sSub>
                  </m:oMath>
                </a14:m>
                <a:r>
                  <a:rPr lang="en-GB" sz="800" b="1" i="1" u="none" strike="noStrike" baseline="0" dirty="0">
                    <a:latin typeface="CMMI7"/>
                  </a:rPr>
                  <a:t>  </a:t>
                </a:r>
                <a:r>
                  <a:rPr lang="en-GB" b="1" dirty="0">
                    <a:latin typeface="CMR10"/>
                  </a:rPr>
                  <a:t>are small</a:t>
                </a:r>
                <a:r>
                  <a:rPr lang="en-GB" dirty="0">
                    <a:latin typeface="CMR10"/>
                  </a:rPr>
                  <a:t>, </a:t>
                </a:r>
                <a:r>
                  <a:rPr lang="en-GB" b="1" dirty="0">
                    <a:latin typeface="CMR10"/>
                  </a:rPr>
                  <a:t>more violations</a:t>
                </a:r>
                <a:r>
                  <a:rPr lang="en-GB" dirty="0">
                    <a:latin typeface="CMR10"/>
                  </a:rPr>
                  <a:t> to the margin are tolerated, and a </a:t>
                </a:r>
                <a:r>
                  <a:rPr lang="en-GB" b="1" dirty="0">
                    <a:latin typeface="CMR10"/>
                  </a:rPr>
                  <a:t>low-variance</a:t>
                </a:r>
                <a:r>
                  <a:rPr lang="en-GB" dirty="0">
                    <a:latin typeface="CMR10"/>
                  </a:rPr>
                  <a:t> but </a:t>
                </a:r>
                <a:r>
                  <a:rPr lang="en-GB" b="1" dirty="0">
                    <a:latin typeface="CMR10"/>
                  </a:rPr>
                  <a:t>high-bias</a:t>
                </a:r>
                <a:r>
                  <a:rPr lang="en-GB" dirty="0">
                    <a:latin typeface="CMR10"/>
                  </a:rPr>
                  <a:t> classifier will result. </a:t>
                </a:r>
              </a:p>
              <a:p>
                <a:endParaRPr lang="en-GB" dirty="0">
                  <a:latin typeface="CMR10"/>
                </a:endParaRPr>
              </a:p>
              <a:p>
                <a:r>
                  <a:rPr lang="en-GB" b="1" dirty="0">
                    <a:latin typeface="CMR10"/>
                  </a:rPr>
                  <a:t>When </a:t>
                </a:r>
                <a:r>
                  <a:rPr lang="en-GB" b="1" i="1" dirty="0">
                    <a:latin typeface="CMMI10"/>
                  </a:rPr>
                  <a:t>λ </a:t>
                </a:r>
                <a:r>
                  <a:rPr lang="en-GB" b="1" dirty="0">
                    <a:latin typeface="CMR10"/>
                  </a:rPr>
                  <a:t>is small then few violations to the margin will occur</a:t>
                </a:r>
                <a:r>
                  <a:rPr lang="en-GB" dirty="0">
                    <a:latin typeface="CMR10"/>
                  </a:rPr>
                  <a:t>; this amounts to a </a:t>
                </a:r>
                <a:r>
                  <a:rPr lang="en-GB" b="1" dirty="0">
                    <a:latin typeface="CMR10"/>
                  </a:rPr>
                  <a:t>high-variance but low-bias classifier</a:t>
                </a:r>
                <a:r>
                  <a:rPr lang="en-GB" dirty="0">
                    <a:latin typeface="CMR10"/>
                  </a:rPr>
                  <a:t>.</a:t>
                </a:r>
                <a:endParaRPr lang="en-GB" dirty="0"/>
              </a:p>
            </p:txBody>
          </p:sp>
        </mc:Choice>
        <mc:Fallback xmlns="">
          <p:sp>
            <p:nvSpPr>
              <p:cNvPr id="8" name="직사각형 7">
                <a:extLst>
                  <a:ext uri="{FF2B5EF4-FFF2-40B4-BE49-F238E27FC236}">
                    <a16:creationId xmlns:a16="http://schemas.microsoft.com/office/drawing/2014/main" id="{C83FB503-2428-4C18-9D94-F1E065D87263}"/>
                  </a:ext>
                </a:extLst>
              </p:cNvPr>
              <p:cNvSpPr>
                <a:spLocks noRot="1" noChangeAspect="1" noMove="1" noResize="1" noEditPoints="1" noAdjustHandles="1" noChangeArrowheads="1" noChangeShapeType="1" noTextEdit="1"/>
              </p:cNvSpPr>
              <p:nvPr/>
            </p:nvSpPr>
            <p:spPr>
              <a:xfrm>
                <a:off x="622758" y="3111515"/>
                <a:ext cx="11379852" cy="1200329"/>
              </a:xfrm>
              <a:prstGeom prst="rect">
                <a:avLst/>
              </a:prstGeom>
              <a:blipFill>
                <a:blip r:embed="rId3"/>
                <a:stretch>
                  <a:fillRect l="-428" t="-2538" b="-7107"/>
                </a:stretch>
              </a:blipFill>
            </p:spPr>
            <p:txBody>
              <a:bodyPr/>
              <a:lstStyle/>
              <a:p>
                <a:r>
                  <a:rPr lang="en-GB">
                    <a:noFill/>
                  </a:rPr>
                  <a:t> </a:t>
                </a:r>
              </a:p>
            </p:txBody>
          </p:sp>
        </mc:Fallback>
      </mc:AlternateContent>
      <p:sp>
        <p:nvSpPr>
          <p:cNvPr id="9" name="직사각형 8">
            <a:extLst>
              <a:ext uri="{FF2B5EF4-FFF2-40B4-BE49-F238E27FC236}">
                <a16:creationId xmlns:a16="http://schemas.microsoft.com/office/drawing/2014/main" id="{48977874-BE41-48CC-BE91-BE78B017254B}"/>
              </a:ext>
            </a:extLst>
          </p:cNvPr>
          <p:cNvSpPr/>
          <p:nvPr/>
        </p:nvSpPr>
        <p:spPr>
          <a:xfrm>
            <a:off x="597404" y="2497840"/>
            <a:ext cx="10971838" cy="369332"/>
          </a:xfrm>
          <a:prstGeom prst="rect">
            <a:avLst/>
          </a:prstGeom>
        </p:spPr>
        <p:txBody>
          <a:bodyPr wrap="square">
            <a:spAutoFit/>
          </a:bodyPr>
          <a:lstStyle/>
          <a:p>
            <a:r>
              <a:rPr lang="en-GB" b="1" dirty="0">
                <a:latin typeface="CMR10"/>
              </a:rPr>
              <a:t>Small value of </a:t>
            </a:r>
            <a:r>
              <a:rPr lang="en-GB" b="1" i="1" dirty="0">
                <a:latin typeface="CMMI10"/>
              </a:rPr>
              <a:t>λ </a:t>
            </a:r>
            <a:r>
              <a:rPr lang="en-GB" b="1" i="1" dirty="0">
                <a:latin typeface="CMR10"/>
              </a:rPr>
              <a:t>=</a:t>
            </a:r>
            <a:r>
              <a:rPr lang="en-GB" b="1" dirty="0">
                <a:latin typeface="CMR10"/>
              </a:rPr>
              <a:t> Small value of </a:t>
            </a:r>
            <a:r>
              <a:rPr lang="en-GB" b="1" i="1" dirty="0">
                <a:latin typeface="CMMI10"/>
              </a:rPr>
              <a:t>C </a:t>
            </a:r>
          </a:p>
        </p:txBody>
      </p:sp>
      <p:grpSp>
        <p:nvGrpSpPr>
          <p:cNvPr id="14" name="그룹 13">
            <a:extLst>
              <a:ext uri="{FF2B5EF4-FFF2-40B4-BE49-F238E27FC236}">
                <a16:creationId xmlns:a16="http://schemas.microsoft.com/office/drawing/2014/main" id="{D161755A-E55C-4398-BA4B-F491F39779DB}"/>
              </a:ext>
            </a:extLst>
          </p:cNvPr>
          <p:cNvGrpSpPr/>
          <p:nvPr/>
        </p:nvGrpSpPr>
        <p:grpSpPr>
          <a:xfrm>
            <a:off x="2074580" y="4663860"/>
            <a:ext cx="8017485" cy="1686224"/>
            <a:chOff x="622758" y="5083525"/>
            <a:chExt cx="8481392" cy="1686224"/>
          </a:xfrm>
        </p:grpSpPr>
        <p:grpSp>
          <p:nvGrpSpPr>
            <p:cNvPr id="13" name="그룹 12">
              <a:extLst>
                <a:ext uri="{FF2B5EF4-FFF2-40B4-BE49-F238E27FC236}">
                  <a16:creationId xmlns:a16="http://schemas.microsoft.com/office/drawing/2014/main" id="{5C77E078-DE54-47D7-AB7A-B71C8EEAE2BF}"/>
                </a:ext>
              </a:extLst>
            </p:cNvPr>
            <p:cNvGrpSpPr/>
            <p:nvPr/>
          </p:nvGrpSpPr>
          <p:grpSpPr>
            <a:xfrm>
              <a:off x="622758" y="5083525"/>
              <a:ext cx="5076825" cy="1133606"/>
              <a:chOff x="622758" y="5083525"/>
              <a:chExt cx="5076825" cy="1133606"/>
            </a:xfrm>
          </p:grpSpPr>
          <p:pic>
            <p:nvPicPr>
              <p:cNvPr id="10" name="그림 9">
                <a:extLst>
                  <a:ext uri="{FF2B5EF4-FFF2-40B4-BE49-F238E27FC236}">
                    <a16:creationId xmlns:a16="http://schemas.microsoft.com/office/drawing/2014/main" id="{501D2CEE-791A-4C1D-9F6E-623989D2609F}"/>
                  </a:ext>
                </a:extLst>
              </p:cNvPr>
              <p:cNvPicPr>
                <a:picLocks noChangeAspect="1"/>
              </p:cNvPicPr>
              <p:nvPr/>
            </p:nvPicPr>
            <p:blipFill>
              <a:blip r:embed="rId4"/>
              <a:stretch>
                <a:fillRect/>
              </a:stretch>
            </p:blipFill>
            <p:spPr>
              <a:xfrm>
                <a:off x="622758" y="5559906"/>
                <a:ext cx="5076825" cy="657225"/>
              </a:xfrm>
              <a:prstGeom prst="rect">
                <a:avLst/>
              </a:prstGeom>
            </p:spPr>
          </p:pic>
          <p:sp>
            <p:nvSpPr>
              <p:cNvPr id="11" name="직사각형 10">
                <a:extLst>
                  <a:ext uri="{FF2B5EF4-FFF2-40B4-BE49-F238E27FC236}">
                    <a16:creationId xmlns:a16="http://schemas.microsoft.com/office/drawing/2014/main" id="{2E36F6E5-C440-4323-8A9B-9B746155AEC0}"/>
                  </a:ext>
                </a:extLst>
              </p:cNvPr>
              <p:cNvSpPr/>
              <p:nvPr/>
            </p:nvSpPr>
            <p:spPr>
              <a:xfrm>
                <a:off x="622758" y="5083525"/>
                <a:ext cx="1779654" cy="369332"/>
              </a:xfrm>
              <a:prstGeom prst="rect">
                <a:avLst/>
              </a:prstGeom>
            </p:spPr>
            <p:txBody>
              <a:bodyPr wrap="none">
                <a:spAutoFit/>
              </a:bodyPr>
              <a:lstStyle/>
              <a:p>
                <a:r>
                  <a:rPr lang="en-GB" dirty="0">
                    <a:latin typeface="CMR10"/>
                  </a:rPr>
                  <a:t>The loss function</a:t>
                </a:r>
                <a:endParaRPr lang="en-GB" dirty="0"/>
              </a:p>
            </p:txBody>
          </p:sp>
        </p:grpSp>
        <p:sp>
          <p:nvSpPr>
            <p:cNvPr id="12" name="직사각형 11">
              <a:extLst>
                <a:ext uri="{FF2B5EF4-FFF2-40B4-BE49-F238E27FC236}">
                  <a16:creationId xmlns:a16="http://schemas.microsoft.com/office/drawing/2014/main" id="{10AD8F2B-CD1B-4652-9F5F-C8E64E8687E1}"/>
                </a:ext>
              </a:extLst>
            </p:cNvPr>
            <p:cNvSpPr/>
            <p:nvPr/>
          </p:nvSpPr>
          <p:spPr>
            <a:xfrm>
              <a:off x="622758" y="6400417"/>
              <a:ext cx="8481392" cy="369332"/>
            </a:xfrm>
            <a:prstGeom prst="rect">
              <a:avLst/>
            </a:prstGeom>
          </p:spPr>
          <p:txBody>
            <a:bodyPr wrap="square">
              <a:spAutoFit/>
            </a:bodyPr>
            <a:lstStyle/>
            <a:p>
              <a:r>
                <a:rPr lang="en-GB" b="1" dirty="0">
                  <a:latin typeface="CMR10"/>
                </a:rPr>
                <a:t>Hinge loss function</a:t>
              </a:r>
              <a:r>
                <a:rPr lang="en-GB" dirty="0">
                  <a:latin typeface="CMR10"/>
                </a:rPr>
                <a:t> is closely related to the loss function used in logistic regression</a:t>
              </a:r>
              <a:endParaRPr lang="en-GB" dirty="0"/>
            </a:p>
          </p:txBody>
        </p:sp>
      </p:grpSp>
    </p:spTree>
    <p:extLst>
      <p:ext uri="{BB962C8B-B14F-4D97-AF65-F5344CB8AC3E}">
        <p14:creationId xmlns:p14="http://schemas.microsoft.com/office/powerpoint/2010/main" val="116420832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09083C0-4586-415B-AB6D-488A53BE09D5}"/>
              </a:ext>
            </a:extLst>
          </p:cNvPr>
          <p:cNvSpPr/>
          <p:nvPr/>
        </p:nvSpPr>
        <p:spPr>
          <a:xfrm>
            <a:off x="271171" y="376443"/>
            <a:ext cx="4128053" cy="369332"/>
          </a:xfrm>
          <a:prstGeom prst="rect">
            <a:avLst/>
          </a:prstGeom>
        </p:spPr>
        <p:txBody>
          <a:bodyPr wrap="none">
            <a:spAutoFit/>
          </a:bodyPr>
          <a:lstStyle/>
          <a:p>
            <a:r>
              <a:rPr lang="en-GB" dirty="0">
                <a:latin typeface="CMR12"/>
              </a:rPr>
              <a:t>Relationship to Logistic Regression</a:t>
            </a:r>
            <a:endParaRPr lang="en-GB" dirty="0"/>
          </a:p>
        </p:txBody>
      </p:sp>
      <p:pic>
        <p:nvPicPr>
          <p:cNvPr id="6" name="그림 5">
            <a:extLst>
              <a:ext uri="{FF2B5EF4-FFF2-40B4-BE49-F238E27FC236}">
                <a16:creationId xmlns:a16="http://schemas.microsoft.com/office/drawing/2014/main" id="{AA393123-448C-4DA6-B2C1-B0F2FB2DFB04}"/>
              </a:ext>
            </a:extLst>
          </p:cNvPr>
          <p:cNvPicPr>
            <a:picLocks noChangeAspect="1"/>
          </p:cNvPicPr>
          <p:nvPr/>
        </p:nvPicPr>
        <p:blipFill>
          <a:blip r:embed="rId2"/>
          <a:stretch>
            <a:fillRect/>
          </a:stretch>
        </p:blipFill>
        <p:spPr>
          <a:xfrm>
            <a:off x="271171" y="995230"/>
            <a:ext cx="4041914" cy="3642972"/>
          </a:xfrm>
          <a:prstGeom prst="rect">
            <a:avLst/>
          </a:prstGeom>
        </p:spPr>
      </p:pic>
      <p:sp>
        <p:nvSpPr>
          <p:cNvPr id="7" name="직사각형 6">
            <a:extLst>
              <a:ext uri="{FF2B5EF4-FFF2-40B4-BE49-F238E27FC236}">
                <a16:creationId xmlns:a16="http://schemas.microsoft.com/office/drawing/2014/main" id="{26B80EDA-F374-46E4-BD67-005DF46A1C8A}"/>
              </a:ext>
            </a:extLst>
          </p:cNvPr>
          <p:cNvSpPr/>
          <p:nvPr/>
        </p:nvSpPr>
        <p:spPr>
          <a:xfrm>
            <a:off x="4575990" y="1194117"/>
            <a:ext cx="7209182" cy="3108543"/>
          </a:xfrm>
          <a:prstGeom prst="rect">
            <a:avLst/>
          </a:prstGeom>
        </p:spPr>
        <p:txBody>
          <a:bodyPr wrap="square">
            <a:spAutoFit/>
          </a:bodyPr>
          <a:lstStyle/>
          <a:p>
            <a:r>
              <a:rPr lang="en-GB" dirty="0">
                <a:latin typeface="CMR10"/>
              </a:rPr>
              <a:t>Only support vectors play a role in the classifier obtained; observations on the correct side of the margin do not affect it. </a:t>
            </a:r>
          </a:p>
          <a:p>
            <a:endParaRPr lang="en-GB" dirty="0">
              <a:latin typeface="CMR10"/>
            </a:endParaRPr>
          </a:p>
          <a:p>
            <a:r>
              <a:rPr lang="en-GB" dirty="0">
                <a:latin typeface="CMR10"/>
              </a:rPr>
              <a:t>This is due to the fact that the loss function shown in the figure is </a:t>
            </a:r>
            <a:r>
              <a:rPr lang="en-GB" b="1" dirty="0">
                <a:latin typeface="CMR10"/>
              </a:rPr>
              <a:t>exactly zero for observations for which </a:t>
            </a:r>
            <a:r>
              <a:rPr lang="en-GB" b="1" i="1" dirty="0" err="1">
                <a:latin typeface="Georgia" panose="02040502050405020303" pitchFamily="18" charset="0"/>
              </a:rPr>
              <a:t>y</a:t>
            </a:r>
            <a:r>
              <a:rPr lang="en-GB" sz="800" b="1" i="1" u="none" strike="noStrike" baseline="0" dirty="0" err="1">
                <a:latin typeface="Georgia" panose="02040502050405020303" pitchFamily="18" charset="0"/>
              </a:rPr>
              <a:t>i</a:t>
            </a:r>
            <a:r>
              <a:rPr lang="en-GB" b="1" dirty="0">
                <a:latin typeface="Georgia" panose="02040502050405020303" pitchFamily="18" charset="0"/>
              </a:rPr>
              <a:t>(</a:t>
            </a:r>
            <a:r>
              <a:rPr lang="en-GB" b="1" i="1" dirty="0">
                <a:latin typeface="Georgia" panose="02040502050405020303" pitchFamily="18" charset="0"/>
              </a:rPr>
              <a:t>β</a:t>
            </a:r>
            <a:r>
              <a:rPr lang="en-GB" sz="800" b="1" i="0" u="none" strike="noStrike" baseline="0" dirty="0">
                <a:latin typeface="Georgia" panose="02040502050405020303" pitchFamily="18" charset="0"/>
              </a:rPr>
              <a:t>0 </a:t>
            </a:r>
            <a:r>
              <a:rPr lang="en-GB" b="1" dirty="0">
                <a:latin typeface="Georgia" panose="02040502050405020303" pitchFamily="18" charset="0"/>
              </a:rPr>
              <a:t>+ </a:t>
            </a:r>
            <a:r>
              <a:rPr lang="en-GB" b="1" i="1" dirty="0">
                <a:latin typeface="Georgia" panose="02040502050405020303" pitchFamily="18" charset="0"/>
              </a:rPr>
              <a:t>β</a:t>
            </a:r>
            <a:r>
              <a:rPr lang="en-GB" sz="800" b="1" i="0" u="none" strike="noStrike" baseline="0" dirty="0">
                <a:latin typeface="Georgia" panose="02040502050405020303" pitchFamily="18" charset="0"/>
              </a:rPr>
              <a:t>1</a:t>
            </a:r>
            <a:r>
              <a:rPr lang="en-GB" b="1" i="1" dirty="0">
                <a:latin typeface="Georgia" panose="02040502050405020303" pitchFamily="18" charset="0"/>
              </a:rPr>
              <a:t>x</a:t>
            </a:r>
            <a:r>
              <a:rPr lang="en-GB" sz="800" b="1" i="1" u="none" strike="noStrike" baseline="0" dirty="0">
                <a:latin typeface="Georgia" panose="02040502050405020303" pitchFamily="18" charset="0"/>
              </a:rPr>
              <a:t>i</a:t>
            </a:r>
            <a:r>
              <a:rPr lang="en-GB" sz="800" b="1" i="0" u="none" strike="noStrike" baseline="0" dirty="0">
                <a:latin typeface="Georgia" panose="02040502050405020303" pitchFamily="18" charset="0"/>
              </a:rPr>
              <a:t>1 </a:t>
            </a:r>
            <a:r>
              <a:rPr lang="en-GB" b="1" dirty="0">
                <a:latin typeface="Georgia" panose="02040502050405020303" pitchFamily="18" charset="0"/>
              </a:rPr>
              <a:t>+</a:t>
            </a:r>
            <a:r>
              <a:rPr lang="en-GB" b="1" i="1" dirty="0">
                <a:latin typeface="Georgia" panose="02040502050405020303" pitchFamily="18" charset="0"/>
              </a:rPr>
              <a:t>. . .</a:t>
            </a:r>
            <a:r>
              <a:rPr lang="en-GB" b="1" dirty="0">
                <a:latin typeface="Georgia" panose="02040502050405020303" pitchFamily="18" charset="0"/>
              </a:rPr>
              <a:t>+ </a:t>
            </a:r>
            <a:r>
              <a:rPr lang="en-GB" b="1" i="1" dirty="0">
                <a:latin typeface="Georgia" panose="02040502050405020303" pitchFamily="18" charset="0"/>
              </a:rPr>
              <a:t>β</a:t>
            </a:r>
            <a:r>
              <a:rPr lang="en-GB" sz="800" b="1" i="1" u="none" strike="noStrike" baseline="0" dirty="0" err="1">
                <a:latin typeface="Georgia" panose="02040502050405020303" pitchFamily="18" charset="0"/>
              </a:rPr>
              <a:t>p</a:t>
            </a:r>
            <a:r>
              <a:rPr lang="en-GB" b="1" i="1" dirty="0" err="1">
                <a:latin typeface="Georgia" panose="02040502050405020303" pitchFamily="18" charset="0"/>
              </a:rPr>
              <a:t>x</a:t>
            </a:r>
            <a:r>
              <a:rPr lang="en-GB" sz="800" b="1" i="1" u="none" strike="noStrike" baseline="0" dirty="0" err="1">
                <a:latin typeface="Georgia" panose="02040502050405020303" pitchFamily="18" charset="0"/>
              </a:rPr>
              <a:t>ip</a:t>
            </a:r>
            <a:r>
              <a:rPr lang="en-GB" b="1" dirty="0">
                <a:latin typeface="Georgia" panose="02040502050405020303" pitchFamily="18" charset="0"/>
              </a:rPr>
              <a:t>) </a:t>
            </a:r>
            <a:r>
              <a:rPr lang="en-GB" b="1" i="1" dirty="0">
                <a:latin typeface="Georgia" panose="02040502050405020303" pitchFamily="18" charset="0"/>
              </a:rPr>
              <a:t>≥ </a:t>
            </a:r>
            <a:r>
              <a:rPr lang="en-GB" b="1" dirty="0">
                <a:latin typeface="Georgia" panose="02040502050405020303" pitchFamily="18" charset="0"/>
              </a:rPr>
              <a:t>1</a:t>
            </a:r>
            <a:r>
              <a:rPr lang="en-GB" dirty="0">
                <a:latin typeface="CMR10"/>
              </a:rPr>
              <a:t>; these correspond to observations that are on the correct side of the margin.</a:t>
            </a:r>
          </a:p>
          <a:p>
            <a:endParaRPr lang="en-GB" sz="800" dirty="0">
              <a:latin typeface="CMR7"/>
            </a:endParaRPr>
          </a:p>
          <a:p>
            <a:endParaRPr lang="en-GB" sz="800" dirty="0">
              <a:latin typeface="CMR7"/>
            </a:endParaRPr>
          </a:p>
          <a:p>
            <a:r>
              <a:rPr lang="en-GB" dirty="0">
                <a:latin typeface="CMR10"/>
              </a:rPr>
              <a:t>In contrast, the loss function for logistic regression shown in the figure is not exactly zero anywhere. </a:t>
            </a:r>
          </a:p>
          <a:p>
            <a:endParaRPr lang="en-GB" dirty="0">
              <a:latin typeface="CMR10"/>
            </a:endParaRPr>
          </a:p>
          <a:p>
            <a:r>
              <a:rPr lang="en-GB" dirty="0">
                <a:latin typeface="CMR10"/>
              </a:rPr>
              <a:t>But it is very small for observations that are far from the decision boundary.</a:t>
            </a:r>
            <a:endParaRPr lang="en-GB" dirty="0"/>
          </a:p>
        </p:txBody>
      </p:sp>
      <p:sp>
        <p:nvSpPr>
          <p:cNvPr id="8" name="직사각형 7">
            <a:extLst>
              <a:ext uri="{FF2B5EF4-FFF2-40B4-BE49-F238E27FC236}">
                <a16:creationId xmlns:a16="http://schemas.microsoft.com/office/drawing/2014/main" id="{E90643B3-87F5-4121-B2ED-40484BB09718}"/>
              </a:ext>
            </a:extLst>
          </p:cNvPr>
          <p:cNvSpPr/>
          <p:nvPr/>
        </p:nvSpPr>
        <p:spPr>
          <a:xfrm>
            <a:off x="563489" y="5055553"/>
            <a:ext cx="11343862" cy="1477328"/>
          </a:xfrm>
          <a:prstGeom prst="rect">
            <a:avLst/>
          </a:prstGeom>
        </p:spPr>
        <p:txBody>
          <a:bodyPr wrap="square">
            <a:spAutoFit/>
          </a:bodyPr>
          <a:lstStyle/>
          <a:p>
            <a:r>
              <a:rPr lang="en-GB" dirty="0">
                <a:latin typeface="CMR10"/>
              </a:rPr>
              <a:t>Due to the similarities between the loss functions, logistic regression and the support vector classifier often give very similar results. </a:t>
            </a:r>
          </a:p>
          <a:p>
            <a:endParaRPr lang="en-GB" dirty="0">
              <a:latin typeface="CMR10"/>
            </a:endParaRPr>
          </a:p>
          <a:p>
            <a:r>
              <a:rPr lang="en-GB" i="1" dirty="0">
                <a:latin typeface="CMR10"/>
              </a:rPr>
              <a:t>When the classes are well separated, SVMs tend to behave better than logistic regression.</a:t>
            </a:r>
          </a:p>
          <a:p>
            <a:r>
              <a:rPr lang="en-GB" i="1" dirty="0">
                <a:latin typeface="CMR10"/>
              </a:rPr>
              <a:t>In more overlapping regimes, logistic regression is often preferred.</a:t>
            </a:r>
            <a:endParaRPr lang="en-GB" i="1" dirty="0"/>
          </a:p>
        </p:txBody>
      </p:sp>
    </p:spTree>
    <p:extLst>
      <p:ext uri="{BB962C8B-B14F-4D97-AF65-F5344CB8AC3E}">
        <p14:creationId xmlns:p14="http://schemas.microsoft.com/office/powerpoint/2010/main" val="4010360763"/>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15600" y="593367"/>
            <a:ext cx="11360800" cy="763600"/>
          </a:xfrm>
          <a:prstGeom prst="rect">
            <a:avLst/>
          </a:prstGeom>
        </p:spPr>
        <p:txBody>
          <a:bodyPr wrap="square" lIns="121897" tIns="121897" rIns="121897" bIns="121897" anchor="t" anchorCtr="0">
            <a:noAutofit/>
          </a:bodyPr>
          <a:lstStyle/>
          <a:p>
            <a:r>
              <a:rPr lang="en-US" altLang="ko" dirty="0"/>
              <a:t>Learning: S</a:t>
            </a:r>
            <a:r>
              <a:rPr lang="ko" dirty="0"/>
              <a:t>upervised vs. </a:t>
            </a:r>
            <a:r>
              <a:rPr lang="en-US" altLang="ko" dirty="0"/>
              <a:t>U</a:t>
            </a:r>
            <a:r>
              <a:rPr lang="ko" dirty="0"/>
              <a:t>nsupervised</a:t>
            </a:r>
          </a:p>
        </p:txBody>
      </p:sp>
      <p:sp>
        <p:nvSpPr>
          <p:cNvPr id="63" name="Shape 63"/>
          <p:cNvSpPr txBox="1">
            <a:spLocks noGrp="1"/>
          </p:cNvSpPr>
          <p:nvPr>
            <p:ph type="body" idx="1"/>
          </p:nvPr>
        </p:nvSpPr>
        <p:spPr>
          <a:xfrm>
            <a:off x="415600" y="1536633"/>
            <a:ext cx="11360800" cy="4555200"/>
          </a:xfrm>
          <a:prstGeom prst="rect">
            <a:avLst/>
          </a:prstGeom>
        </p:spPr>
        <p:txBody>
          <a:bodyPr wrap="square" lIns="121897" tIns="121897" rIns="121897" bIns="121897" anchor="t" anchorCtr="0">
            <a:noAutofit/>
          </a:bodyPr>
          <a:lstStyle/>
          <a:p>
            <a:pPr marL="0" indent="0">
              <a:buNone/>
            </a:pPr>
            <a:r>
              <a:rPr lang="en-US" altLang="ko" b="1" dirty="0"/>
              <a:t>S</a:t>
            </a:r>
            <a:r>
              <a:rPr lang="ko" b="1" dirty="0"/>
              <a:t>upervised</a:t>
            </a:r>
            <a:r>
              <a:rPr lang="en-US" altLang="ko" b="1" dirty="0"/>
              <a:t>: (x, y)</a:t>
            </a:r>
          </a:p>
          <a:p>
            <a:pPr marL="0" indent="0">
              <a:buNone/>
            </a:pPr>
            <a:r>
              <a:rPr lang="ko" dirty="0"/>
              <a:t>  - regression</a:t>
            </a:r>
          </a:p>
          <a:p>
            <a:pPr marL="0" indent="0">
              <a:buNone/>
            </a:pPr>
            <a:r>
              <a:rPr lang="ko" dirty="0"/>
              <a:t>  - classification</a:t>
            </a:r>
          </a:p>
          <a:p>
            <a:pPr marL="0" indent="0">
              <a:buNone/>
            </a:pPr>
            <a:r>
              <a:rPr lang="en-US" altLang="ko" b="1" dirty="0"/>
              <a:t>U</a:t>
            </a:r>
            <a:r>
              <a:rPr lang="ko" b="1" dirty="0"/>
              <a:t>nsupervised</a:t>
            </a:r>
            <a:r>
              <a:rPr lang="en-US" altLang="ko" b="1" dirty="0"/>
              <a:t>: </a:t>
            </a:r>
            <a:r>
              <a:rPr lang="ko" b="1" dirty="0"/>
              <a:t>only</a:t>
            </a:r>
            <a:r>
              <a:rPr lang="en-US" altLang="ko" b="1" dirty="0"/>
              <a:t> x, no y</a:t>
            </a:r>
          </a:p>
          <a:p>
            <a:pPr marL="0" indent="0">
              <a:buNone/>
            </a:pPr>
            <a:r>
              <a:rPr lang="ko" dirty="0"/>
              <a:t>  - principal component analysis</a:t>
            </a:r>
          </a:p>
          <a:p>
            <a:pPr marL="0" indent="0">
              <a:buNone/>
            </a:pPr>
            <a:r>
              <a:rPr lang="ko" dirty="0"/>
              <a:t>  - clustering</a:t>
            </a:r>
          </a:p>
        </p:txBody>
      </p:sp>
    </p:spTree>
    <p:extLst>
      <p:ext uri="{BB962C8B-B14F-4D97-AF65-F5344CB8AC3E}">
        <p14:creationId xmlns:p14="http://schemas.microsoft.com/office/powerpoint/2010/main" val="3995535164"/>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15600" y="593367"/>
            <a:ext cx="11360800" cy="763600"/>
          </a:xfrm>
          <a:prstGeom prst="rect">
            <a:avLst/>
          </a:prstGeom>
        </p:spPr>
        <p:txBody>
          <a:bodyPr wrap="square" lIns="121897" tIns="121897" rIns="121897" bIns="121897" anchor="t" anchorCtr="0">
            <a:noAutofit/>
          </a:bodyPr>
          <a:lstStyle/>
          <a:p>
            <a:r>
              <a:rPr lang="ko" dirty="0"/>
              <a:t>Principal Components Analysis</a:t>
            </a:r>
          </a:p>
        </p:txBody>
      </p:sp>
      <p:sp>
        <p:nvSpPr>
          <p:cNvPr id="78" name="Shape 78"/>
          <p:cNvSpPr txBox="1">
            <a:spLocks noGrp="1"/>
          </p:cNvSpPr>
          <p:nvPr>
            <p:ph type="body" idx="1"/>
          </p:nvPr>
        </p:nvSpPr>
        <p:spPr>
          <a:xfrm>
            <a:off x="415600" y="1658109"/>
            <a:ext cx="11360800" cy="4555200"/>
          </a:xfrm>
          <a:prstGeom prst="rect">
            <a:avLst/>
          </a:prstGeom>
        </p:spPr>
        <p:txBody>
          <a:bodyPr wrap="square" lIns="121897" tIns="121897" rIns="121897" bIns="121897" anchor="t" anchorCtr="0">
            <a:noAutofit/>
          </a:bodyPr>
          <a:lstStyle/>
          <a:p>
            <a:pPr marL="0" indent="0">
              <a:buNone/>
            </a:pPr>
            <a:r>
              <a:rPr lang="ko" b="1" dirty="0"/>
              <a:t>principal components</a:t>
            </a:r>
            <a:r>
              <a:rPr lang="ko" dirty="0"/>
              <a:t> : a </a:t>
            </a:r>
            <a:r>
              <a:rPr lang="ko" b="1" dirty="0"/>
              <a:t>low-dimensional representation of a data set</a:t>
            </a:r>
            <a:r>
              <a:rPr lang="ko" dirty="0"/>
              <a:t> that contains </a:t>
            </a:r>
            <a:r>
              <a:rPr lang="ko" b="1" dirty="0"/>
              <a:t>as much </a:t>
            </a:r>
            <a:r>
              <a:rPr lang="en-US" altLang="ko" b="1" dirty="0"/>
              <a:t>variation </a:t>
            </a:r>
            <a:r>
              <a:rPr lang="ko" b="1" dirty="0"/>
              <a:t>as possible</a:t>
            </a:r>
            <a:r>
              <a:rPr lang="ko" dirty="0"/>
              <a:t>.</a:t>
            </a:r>
            <a:endParaRPr dirty="0"/>
          </a:p>
        </p:txBody>
      </p:sp>
    </p:spTree>
    <p:extLst>
      <p:ext uri="{BB962C8B-B14F-4D97-AF65-F5344CB8AC3E}">
        <p14:creationId xmlns:p14="http://schemas.microsoft.com/office/powerpoint/2010/main" val="2650123328"/>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15600" y="593367"/>
            <a:ext cx="11360800" cy="763600"/>
          </a:xfrm>
          <a:prstGeom prst="rect">
            <a:avLst/>
          </a:prstGeom>
        </p:spPr>
        <p:txBody>
          <a:bodyPr wrap="square" lIns="121897" tIns="121897" rIns="121897" bIns="121897" anchor="t" anchorCtr="0">
            <a:noAutofit/>
          </a:bodyPr>
          <a:lstStyle/>
          <a:p>
            <a:r>
              <a:rPr lang="ko" dirty="0"/>
              <a:t>Principal Components Analysis</a:t>
            </a:r>
          </a:p>
        </p:txBody>
      </p:sp>
      <p:sp>
        <p:nvSpPr>
          <p:cNvPr id="84" name="Shape 84"/>
          <p:cNvSpPr txBox="1">
            <a:spLocks noGrp="1"/>
          </p:cNvSpPr>
          <p:nvPr>
            <p:ph type="body" idx="1"/>
          </p:nvPr>
        </p:nvSpPr>
        <p:spPr>
          <a:xfrm>
            <a:off x="415600" y="1536633"/>
            <a:ext cx="11360800" cy="4555200"/>
          </a:xfrm>
          <a:prstGeom prst="rect">
            <a:avLst/>
          </a:prstGeom>
        </p:spPr>
        <p:txBody>
          <a:bodyPr wrap="square" lIns="121897" tIns="121897" rIns="121897" bIns="121897" anchor="t" anchorCtr="0">
            <a:noAutofit/>
          </a:bodyPr>
          <a:lstStyle/>
          <a:p>
            <a:pPr marL="0" indent="0">
              <a:buNone/>
            </a:pPr>
            <a:r>
              <a:rPr lang="ko" b="1" dirty="0"/>
              <a:t>The first principal component</a:t>
            </a:r>
            <a:r>
              <a:rPr lang="ko" dirty="0"/>
              <a:t> of a set of features X</a:t>
            </a:r>
            <a:r>
              <a:rPr lang="ko" baseline="-25000" dirty="0"/>
              <a:t>1</a:t>
            </a:r>
            <a:r>
              <a:rPr lang="ko" dirty="0"/>
              <a:t>,  X</a:t>
            </a:r>
            <a:r>
              <a:rPr lang="ko" baseline="-25000" dirty="0"/>
              <a:t>2</a:t>
            </a:r>
            <a:r>
              <a:rPr lang="ko" dirty="0"/>
              <a:t>,  . . . ,  X</a:t>
            </a:r>
            <a:r>
              <a:rPr lang="ko" baseline="-25000" dirty="0"/>
              <a:t>p</a:t>
            </a:r>
            <a:r>
              <a:rPr lang="ko" dirty="0"/>
              <a:t> is the </a:t>
            </a:r>
            <a:r>
              <a:rPr lang="ko" b="1" dirty="0"/>
              <a:t>normalized linear combination of the features that has the largest variance</a:t>
            </a:r>
          </a:p>
          <a:p>
            <a:pPr marL="0" indent="0">
              <a:buNone/>
            </a:pPr>
            <a:r>
              <a:rPr lang="ko" dirty="0"/>
              <a:t>  Z</a:t>
            </a:r>
            <a:r>
              <a:rPr lang="ko" baseline="-25000" dirty="0"/>
              <a:t>1</a:t>
            </a:r>
            <a:r>
              <a:rPr lang="ko" dirty="0"/>
              <a:t> = φ</a:t>
            </a:r>
            <a:r>
              <a:rPr lang="ko" baseline="-25000" dirty="0"/>
              <a:t>11</a:t>
            </a:r>
            <a:r>
              <a:rPr lang="ko" dirty="0"/>
              <a:t>X</a:t>
            </a:r>
            <a:r>
              <a:rPr lang="ko" baseline="-25000" dirty="0"/>
              <a:t>1</a:t>
            </a:r>
            <a:r>
              <a:rPr lang="ko" dirty="0"/>
              <a:t> + φ</a:t>
            </a:r>
            <a:r>
              <a:rPr lang="ko" baseline="-25000" dirty="0"/>
              <a:t>21</a:t>
            </a:r>
            <a:r>
              <a:rPr lang="ko" dirty="0"/>
              <a:t>X</a:t>
            </a:r>
            <a:r>
              <a:rPr lang="ko" baseline="-25000" dirty="0"/>
              <a:t>2</a:t>
            </a:r>
            <a:r>
              <a:rPr lang="ko" dirty="0"/>
              <a:t> + … + φ</a:t>
            </a:r>
            <a:r>
              <a:rPr lang="ko" baseline="-25000" dirty="0"/>
              <a:t>p1</a:t>
            </a:r>
            <a:r>
              <a:rPr lang="ko" dirty="0"/>
              <a:t>X</a:t>
            </a:r>
            <a:r>
              <a:rPr lang="ko" baseline="-25000" dirty="0"/>
              <a:t>p</a:t>
            </a:r>
          </a:p>
          <a:p>
            <a:pPr marL="0" indent="0">
              <a:buNone/>
            </a:pPr>
            <a:r>
              <a:rPr lang="ko" b="1" dirty="0"/>
              <a:t>The second principal component</a:t>
            </a:r>
            <a:r>
              <a:rPr lang="ko" dirty="0"/>
              <a:t> is the linear combination of X</a:t>
            </a:r>
            <a:r>
              <a:rPr lang="ko" baseline="-25000" dirty="0"/>
              <a:t>1</a:t>
            </a:r>
            <a:r>
              <a:rPr lang="ko" dirty="0"/>
              <a:t>, . . . , X</a:t>
            </a:r>
            <a:r>
              <a:rPr lang="ko" baseline="-25000" dirty="0"/>
              <a:t>p</a:t>
            </a:r>
            <a:r>
              <a:rPr lang="ko" dirty="0"/>
              <a:t> that has </a:t>
            </a:r>
            <a:r>
              <a:rPr lang="ko" b="1" dirty="0"/>
              <a:t>maximal variance</a:t>
            </a:r>
            <a:r>
              <a:rPr lang="ko" dirty="0"/>
              <a:t> out of all linear combinations that are </a:t>
            </a:r>
            <a:r>
              <a:rPr lang="ko" b="1" dirty="0"/>
              <a:t>uncorrelated with Z</a:t>
            </a:r>
            <a:r>
              <a:rPr lang="ko" b="1" baseline="-25000" dirty="0"/>
              <a:t>1</a:t>
            </a:r>
          </a:p>
          <a:p>
            <a:pPr marL="0" indent="0">
              <a:buNone/>
            </a:pPr>
            <a:endParaRPr dirty="0"/>
          </a:p>
        </p:txBody>
      </p:sp>
    </p:spTree>
    <p:extLst>
      <p:ext uri="{BB962C8B-B14F-4D97-AF65-F5344CB8AC3E}">
        <p14:creationId xmlns:p14="http://schemas.microsoft.com/office/powerpoint/2010/main" val="2939021330"/>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15600" y="593367"/>
            <a:ext cx="11360800" cy="763600"/>
          </a:xfrm>
          <a:prstGeom prst="rect">
            <a:avLst/>
          </a:prstGeom>
        </p:spPr>
        <p:txBody>
          <a:bodyPr wrap="square" lIns="121897" tIns="121897" rIns="121897" bIns="121897" anchor="t" anchorCtr="0">
            <a:noAutofit/>
          </a:bodyPr>
          <a:lstStyle/>
          <a:p>
            <a:r>
              <a:rPr lang="ko" dirty="0"/>
              <a:t>Principal Components Analysis</a:t>
            </a:r>
          </a:p>
        </p:txBody>
      </p:sp>
      <p:sp>
        <p:nvSpPr>
          <p:cNvPr id="90" name="Shape 90"/>
          <p:cNvSpPr txBox="1">
            <a:spLocks noGrp="1"/>
          </p:cNvSpPr>
          <p:nvPr>
            <p:ph type="body" idx="1"/>
          </p:nvPr>
        </p:nvSpPr>
        <p:spPr>
          <a:xfrm>
            <a:off x="415600" y="1536633"/>
            <a:ext cx="11360800" cy="4555200"/>
          </a:xfrm>
          <a:prstGeom prst="rect">
            <a:avLst/>
          </a:prstGeom>
        </p:spPr>
        <p:txBody>
          <a:bodyPr wrap="square" lIns="121897" tIns="121897" rIns="121897" bIns="121897" anchor="t" anchorCtr="0">
            <a:noAutofit/>
          </a:bodyPr>
          <a:lstStyle/>
          <a:p>
            <a:pPr marL="0" indent="0">
              <a:buNone/>
            </a:pPr>
            <a:endParaRPr dirty="0"/>
          </a:p>
          <a:p>
            <a:pPr marL="0" indent="0">
              <a:buNone/>
            </a:pPr>
            <a:endParaRPr dirty="0"/>
          </a:p>
        </p:txBody>
      </p:sp>
      <p:pic>
        <p:nvPicPr>
          <p:cNvPr id="91" name="Shape 91"/>
          <p:cNvPicPr preferRelativeResize="0"/>
          <p:nvPr/>
        </p:nvPicPr>
        <p:blipFill>
          <a:blip r:embed="rId3">
            <a:alphaModFix/>
          </a:blip>
          <a:stretch>
            <a:fillRect/>
          </a:stretch>
        </p:blipFill>
        <p:spPr>
          <a:xfrm>
            <a:off x="415601" y="2733106"/>
            <a:ext cx="4457700" cy="3358733"/>
          </a:xfrm>
          <a:prstGeom prst="rect">
            <a:avLst/>
          </a:prstGeom>
          <a:noFill/>
          <a:ln>
            <a:noFill/>
          </a:ln>
        </p:spPr>
      </p:pic>
      <p:pic>
        <p:nvPicPr>
          <p:cNvPr id="92" name="Shape 92"/>
          <p:cNvPicPr preferRelativeResize="0"/>
          <p:nvPr/>
        </p:nvPicPr>
        <p:blipFill>
          <a:blip r:embed="rId4">
            <a:alphaModFix/>
          </a:blip>
          <a:stretch>
            <a:fillRect/>
          </a:stretch>
        </p:blipFill>
        <p:spPr>
          <a:xfrm>
            <a:off x="5229000" y="2733100"/>
            <a:ext cx="6547400" cy="3358733"/>
          </a:xfrm>
          <a:prstGeom prst="rect">
            <a:avLst/>
          </a:prstGeom>
          <a:noFill/>
          <a:ln>
            <a:noFill/>
          </a:ln>
        </p:spPr>
      </p:pic>
    </p:spTree>
    <p:extLst>
      <p:ext uri="{BB962C8B-B14F-4D97-AF65-F5344CB8AC3E}">
        <p14:creationId xmlns:p14="http://schemas.microsoft.com/office/powerpoint/2010/main" val="3100579137"/>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15600" y="593367"/>
            <a:ext cx="11360800" cy="763600"/>
          </a:xfrm>
          <a:prstGeom prst="rect">
            <a:avLst/>
          </a:prstGeom>
        </p:spPr>
        <p:txBody>
          <a:bodyPr wrap="square" lIns="121897" tIns="121897" rIns="121897" bIns="121897" anchor="t" anchorCtr="0">
            <a:noAutofit/>
          </a:bodyPr>
          <a:lstStyle/>
          <a:p>
            <a:r>
              <a:rPr lang="ko" altLang="ko-KR" dirty="0"/>
              <a:t>Principal Components Analysis</a:t>
            </a:r>
            <a:endParaRPr lang="ko" dirty="0">
              <a:solidFill>
                <a:schemeClr val="bg2"/>
              </a:solidFill>
            </a:endParaRPr>
          </a:p>
        </p:txBody>
      </p:sp>
      <p:sp>
        <p:nvSpPr>
          <p:cNvPr id="98" name="Shape 98"/>
          <p:cNvSpPr txBox="1">
            <a:spLocks noGrp="1"/>
          </p:cNvSpPr>
          <p:nvPr>
            <p:ph type="body" idx="1"/>
          </p:nvPr>
        </p:nvSpPr>
        <p:spPr>
          <a:xfrm>
            <a:off x="415600" y="1536633"/>
            <a:ext cx="11360800" cy="4555200"/>
          </a:xfrm>
          <a:prstGeom prst="rect">
            <a:avLst/>
          </a:prstGeom>
        </p:spPr>
        <p:txBody>
          <a:bodyPr wrap="square" lIns="121897" tIns="121897" rIns="121897" bIns="121897" anchor="t" anchorCtr="0">
            <a:noAutofit/>
          </a:bodyPr>
          <a:lstStyle/>
          <a:p>
            <a:pPr marL="0" indent="0">
              <a:buNone/>
            </a:pPr>
            <a:r>
              <a:rPr lang="ko" b="1" dirty="0"/>
              <a:t>eigen decomposition</a:t>
            </a:r>
            <a:r>
              <a:rPr lang="ko" dirty="0"/>
              <a:t> : eigen vector / eigen value</a:t>
            </a:r>
          </a:p>
          <a:p>
            <a:pPr marL="609585" indent="-457189">
              <a:buAutoNum type="arabicPeriod"/>
            </a:pPr>
            <a:r>
              <a:rPr lang="en-US" altLang="ko" dirty="0"/>
              <a:t>Compute </a:t>
            </a:r>
            <a:r>
              <a:rPr lang="ko" dirty="0"/>
              <a:t>eigen value / eigen vector</a:t>
            </a:r>
            <a:r>
              <a:rPr lang="en-US" altLang="ko" dirty="0"/>
              <a:t> of the </a:t>
            </a:r>
            <a:r>
              <a:rPr lang="en-US" altLang="ko" dirty="0" err="1"/>
              <a:t>Var</a:t>
            </a:r>
            <a:r>
              <a:rPr lang="en-US" altLang="ko" dirty="0"/>
              <a:t>(X) matrix</a:t>
            </a:r>
            <a:endParaRPr lang="ko" dirty="0"/>
          </a:p>
          <a:p>
            <a:pPr marL="609585" indent="-457189">
              <a:buAutoNum type="arabicPeriod"/>
            </a:pPr>
            <a:r>
              <a:rPr lang="en-US" altLang="ko" dirty="0"/>
              <a:t>E</a:t>
            </a:r>
            <a:r>
              <a:rPr lang="ko" dirty="0"/>
              <a:t>igen </a:t>
            </a:r>
            <a:r>
              <a:rPr lang="en-US" altLang="ko" dirty="0"/>
              <a:t>vector = L</a:t>
            </a:r>
            <a:r>
              <a:rPr lang="ko" dirty="0"/>
              <a:t>oading vector</a:t>
            </a:r>
            <a:r>
              <a:rPr lang="en-US" altLang="ko" dirty="0"/>
              <a:t> </a:t>
            </a:r>
            <a:r>
              <a:rPr lang="ko" dirty="0"/>
              <a:t>(φ</a:t>
            </a:r>
            <a:r>
              <a:rPr lang="ko" baseline="-25000" dirty="0"/>
              <a:t>1</a:t>
            </a:r>
            <a:r>
              <a:rPr lang="ko" dirty="0"/>
              <a:t>, φ</a:t>
            </a:r>
            <a:r>
              <a:rPr lang="ko" baseline="-25000" dirty="0"/>
              <a:t>2</a:t>
            </a:r>
            <a:r>
              <a:rPr lang="ko" dirty="0"/>
              <a:t>, …, φ</a:t>
            </a:r>
            <a:r>
              <a:rPr lang="ko" baseline="-25000" dirty="0"/>
              <a:t>p</a:t>
            </a:r>
            <a:r>
              <a:rPr lang="ko" dirty="0"/>
              <a:t>)</a:t>
            </a:r>
          </a:p>
          <a:p>
            <a:pPr marL="609585" indent="-457189">
              <a:buAutoNum type="arabicPeriod"/>
            </a:pPr>
            <a:r>
              <a:rPr lang="en-US" altLang="ko" dirty="0"/>
              <a:t>In decreasing order of the </a:t>
            </a:r>
            <a:r>
              <a:rPr lang="en-US" altLang="ko" dirty="0" err="1"/>
              <a:t>eigen</a:t>
            </a:r>
            <a:r>
              <a:rPr lang="en-US" altLang="ko" dirty="0"/>
              <a:t> values, obtain principal </a:t>
            </a:r>
            <a:r>
              <a:rPr lang="ko" dirty="0"/>
              <a:t>components</a:t>
            </a:r>
            <a:r>
              <a:rPr lang="en-US" altLang="ko" dirty="0"/>
              <a:t>              </a:t>
            </a:r>
            <a:r>
              <a:rPr lang="ko" dirty="0"/>
              <a:t>(Z</a:t>
            </a:r>
            <a:r>
              <a:rPr lang="ko" baseline="-25000" dirty="0"/>
              <a:t>1</a:t>
            </a:r>
            <a:r>
              <a:rPr lang="ko" dirty="0"/>
              <a:t>, Z</a:t>
            </a:r>
            <a:r>
              <a:rPr lang="ko" baseline="-25000" dirty="0"/>
              <a:t>2</a:t>
            </a:r>
            <a:r>
              <a:rPr lang="ko" dirty="0"/>
              <a:t>, …, Z</a:t>
            </a:r>
            <a:r>
              <a:rPr lang="ko" baseline="-25000" dirty="0"/>
              <a:t>p</a:t>
            </a:r>
            <a:r>
              <a:rPr lang="ko" dirty="0"/>
              <a:t>)</a:t>
            </a:r>
          </a:p>
        </p:txBody>
      </p:sp>
    </p:spTree>
    <p:extLst>
      <p:ext uri="{BB962C8B-B14F-4D97-AF65-F5344CB8AC3E}">
        <p14:creationId xmlns:p14="http://schemas.microsoft.com/office/powerpoint/2010/main" val="3325488397"/>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415600" y="593367"/>
            <a:ext cx="11360800" cy="763600"/>
          </a:xfrm>
          <a:prstGeom prst="rect">
            <a:avLst/>
          </a:prstGeom>
        </p:spPr>
        <p:txBody>
          <a:bodyPr wrap="square" lIns="121897" tIns="121897" rIns="121897" bIns="121897" anchor="t" anchorCtr="0">
            <a:noAutofit/>
          </a:bodyPr>
          <a:lstStyle/>
          <a:p>
            <a:r>
              <a:rPr lang="ko" dirty="0"/>
              <a:t>Clustering</a:t>
            </a:r>
          </a:p>
        </p:txBody>
      </p:sp>
      <p:sp>
        <p:nvSpPr>
          <p:cNvPr id="111" name="Shape 111"/>
          <p:cNvSpPr txBox="1">
            <a:spLocks noGrp="1"/>
          </p:cNvSpPr>
          <p:nvPr>
            <p:ph type="body" idx="1"/>
          </p:nvPr>
        </p:nvSpPr>
        <p:spPr>
          <a:xfrm>
            <a:off x="415600" y="1536633"/>
            <a:ext cx="11360800" cy="4555200"/>
          </a:xfrm>
          <a:prstGeom prst="rect">
            <a:avLst/>
          </a:prstGeom>
        </p:spPr>
        <p:txBody>
          <a:bodyPr wrap="square" lIns="121897" tIns="121897" rIns="121897" bIns="121897" anchor="t" anchorCtr="0">
            <a:noAutofit/>
          </a:bodyPr>
          <a:lstStyle/>
          <a:p>
            <a:pPr marL="0" indent="0">
              <a:buNone/>
            </a:pPr>
            <a:r>
              <a:rPr lang="ko" dirty="0"/>
              <a:t>A very broad set of techniques for </a:t>
            </a:r>
            <a:r>
              <a:rPr lang="ko" b="1" dirty="0"/>
              <a:t>finding subgroups, or clusters</a:t>
            </a:r>
            <a:endParaRPr lang="en-US" altLang="ko" b="1" dirty="0"/>
          </a:p>
          <a:p>
            <a:pPr marL="0" indent="0">
              <a:buNone/>
            </a:pPr>
            <a:endParaRPr lang="ko" dirty="0"/>
          </a:p>
          <a:p>
            <a:pPr marL="0" indent="0">
              <a:buNone/>
            </a:pPr>
            <a:r>
              <a:rPr lang="en-US" altLang="ko" dirty="0"/>
              <a:t>P</a:t>
            </a:r>
            <a:r>
              <a:rPr lang="ko" dirty="0"/>
              <a:t>artition the</a:t>
            </a:r>
            <a:r>
              <a:rPr lang="en-US" altLang="ko" dirty="0"/>
              <a:t> </a:t>
            </a:r>
            <a:r>
              <a:rPr lang="en-US" altLang="ko-KR" dirty="0"/>
              <a:t>observations</a:t>
            </a:r>
            <a:r>
              <a:rPr lang="ko-KR" altLang="en-US" dirty="0"/>
              <a:t> </a:t>
            </a:r>
            <a:r>
              <a:rPr lang="ko" dirty="0"/>
              <a:t>into distinct groups so that the </a:t>
            </a:r>
            <a:endParaRPr lang="en-US" altLang="ko" dirty="0"/>
          </a:p>
          <a:p>
            <a:pPr marL="0" indent="0">
              <a:buNone/>
            </a:pPr>
            <a:r>
              <a:rPr lang="ko" dirty="0"/>
              <a:t>observations </a:t>
            </a:r>
            <a:r>
              <a:rPr lang="ko" b="1" dirty="0"/>
              <a:t>within each group are quite similar</a:t>
            </a:r>
            <a:r>
              <a:rPr lang="ko" dirty="0"/>
              <a:t> to each other, </a:t>
            </a:r>
            <a:endParaRPr lang="en-US" altLang="ko" dirty="0"/>
          </a:p>
          <a:p>
            <a:pPr marL="0" indent="0">
              <a:buNone/>
            </a:pPr>
            <a:r>
              <a:rPr lang="ko" dirty="0"/>
              <a:t>while observations in </a:t>
            </a:r>
            <a:r>
              <a:rPr lang="ko" b="1" dirty="0"/>
              <a:t>different groups are quite different</a:t>
            </a:r>
            <a:r>
              <a:rPr lang="ko" dirty="0"/>
              <a:t> from </a:t>
            </a:r>
            <a:endParaRPr lang="en-US" altLang="ko" dirty="0"/>
          </a:p>
          <a:p>
            <a:pPr marL="0" indent="0">
              <a:buNone/>
            </a:pPr>
            <a:r>
              <a:rPr lang="ko" dirty="0"/>
              <a:t>each other.</a:t>
            </a:r>
          </a:p>
        </p:txBody>
      </p:sp>
    </p:spTree>
    <p:extLst>
      <p:ext uri="{BB962C8B-B14F-4D97-AF65-F5344CB8AC3E}">
        <p14:creationId xmlns:p14="http://schemas.microsoft.com/office/powerpoint/2010/main" val="348708094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415600" y="593367"/>
            <a:ext cx="11360800" cy="763600"/>
          </a:xfrm>
          <a:prstGeom prst="rect">
            <a:avLst/>
          </a:prstGeom>
        </p:spPr>
        <p:txBody>
          <a:bodyPr wrap="square" lIns="121897" tIns="121897" rIns="121897" bIns="121897" anchor="t" anchorCtr="0">
            <a:noAutofit/>
          </a:bodyPr>
          <a:lstStyle/>
          <a:p>
            <a:r>
              <a:rPr lang="ko" dirty="0"/>
              <a:t>Clustering : K-means Clustering</a:t>
            </a:r>
          </a:p>
        </p:txBody>
      </p:sp>
      <p:sp>
        <p:nvSpPr>
          <p:cNvPr id="117" name="Shape 117"/>
          <p:cNvSpPr txBox="1">
            <a:spLocks noGrp="1"/>
          </p:cNvSpPr>
          <p:nvPr>
            <p:ph type="body" idx="1"/>
          </p:nvPr>
        </p:nvSpPr>
        <p:spPr>
          <a:xfrm>
            <a:off x="415600" y="1536633"/>
            <a:ext cx="11360800" cy="4555200"/>
          </a:xfrm>
          <a:prstGeom prst="rect">
            <a:avLst/>
          </a:prstGeom>
        </p:spPr>
        <p:txBody>
          <a:bodyPr wrap="square" lIns="121897" tIns="121897" rIns="121897" bIns="121897" anchor="t" anchorCtr="0">
            <a:noAutofit/>
          </a:bodyPr>
          <a:lstStyle/>
          <a:p>
            <a:pPr marL="0" indent="0">
              <a:buNone/>
            </a:pPr>
            <a:r>
              <a:rPr lang="ko" dirty="0"/>
              <a:t>IDEA</a:t>
            </a:r>
          </a:p>
          <a:p>
            <a:pPr marL="0" indent="0">
              <a:buNone/>
            </a:pPr>
            <a:r>
              <a:rPr lang="ko" dirty="0"/>
              <a:t>given K, minimizing within variation</a:t>
            </a:r>
            <a:endParaRPr lang="en-US" altLang="ko" dirty="0"/>
          </a:p>
          <a:p>
            <a:pPr marL="0" indent="0">
              <a:buNone/>
            </a:pPr>
            <a:endParaRPr lang="ko" dirty="0"/>
          </a:p>
          <a:p>
            <a:pPr marL="0" indent="0">
              <a:buNone/>
            </a:pPr>
            <a:r>
              <a:rPr lang="ko" dirty="0"/>
              <a:t>Min Σ</a:t>
            </a:r>
            <a:r>
              <a:rPr lang="ko" baseline="-25000" dirty="0"/>
              <a:t>k=1, …, K</a:t>
            </a:r>
            <a:r>
              <a:rPr lang="ko" dirty="0"/>
              <a:t> W(C</a:t>
            </a:r>
            <a:r>
              <a:rPr lang="ko" baseline="-25000" dirty="0"/>
              <a:t>k</a:t>
            </a:r>
            <a:r>
              <a:rPr lang="ko" dirty="0"/>
              <a:t>)</a:t>
            </a:r>
          </a:p>
          <a:p>
            <a:pPr marL="0" indent="0">
              <a:buNone/>
            </a:pPr>
            <a:r>
              <a:rPr lang="ko" dirty="0"/>
              <a:t>W( ) : </a:t>
            </a:r>
            <a:r>
              <a:rPr lang="en-US" altLang="ko" dirty="0"/>
              <a:t>W</a:t>
            </a:r>
            <a:r>
              <a:rPr lang="ko" dirty="0"/>
              <a:t>ithin variation. </a:t>
            </a:r>
            <a:endParaRPr lang="en-US" altLang="ko" dirty="0"/>
          </a:p>
          <a:p>
            <a:pPr marL="0" indent="0">
              <a:buNone/>
            </a:pPr>
            <a:endParaRPr lang="en-US" altLang="ko" dirty="0"/>
          </a:p>
          <a:p>
            <a:pPr marL="0" indent="0">
              <a:buNone/>
            </a:pPr>
            <a:r>
              <a:rPr lang="en-US" altLang="ko" dirty="0"/>
              <a:t>(Ex) S</a:t>
            </a:r>
            <a:r>
              <a:rPr lang="ko" dirty="0"/>
              <a:t>um of squared Euclidean distance</a:t>
            </a:r>
            <a:r>
              <a:rPr lang="en-US" altLang="ko" dirty="0"/>
              <a:t> from the cluster center</a:t>
            </a:r>
            <a:endParaRPr lang="ko" dirty="0"/>
          </a:p>
          <a:p>
            <a:pPr marL="0" indent="0">
              <a:buNone/>
            </a:pPr>
            <a:r>
              <a:rPr lang="ko" dirty="0"/>
              <a:t>C</a:t>
            </a:r>
            <a:r>
              <a:rPr lang="ko" baseline="-25000" dirty="0"/>
              <a:t>k</a:t>
            </a:r>
            <a:r>
              <a:rPr lang="ko" dirty="0"/>
              <a:t> : </a:t>
            </a:r>
            <a:r>
              <a:rPr lang="en-US" altLang="ko" dirty="0" err="1"/>
              <a:t>kth</a:t>
            </a:r>
            <a:r>
              <a:rPr lang="en-US" altLang="ko" dirty="0"/>
              <a:t> cluster</a:t>
            </a:r>
            <a:endParaRPr lang="ko" dirty="0"/>
          </a:p>
        </p:txBody>
      </p:sp>
    </p:spTree>
    <p:extLst>
      <p:ext uri="{BB962C8B-B14F-4D97-AF65-F5344CB8AC3E}">
        <p14:creationId xmlns:p14="http://schemas.microsoft.com/office/powerpoint/2010/main" val="1002907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txBox="1">
            <a:spLocks/>
          </p:cNvSpPr>
          <p:nvPr/>
        </p:nvSpPr>
        <p:spPr>
          <a:xfrm>
            <a:off x="1981200" y="274638"/>
            <a:ext cx="8229600" cy="114300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dirty="0">
                <a:latin typeface="나눔고딕" panose="020D0604000000000000" pitchFamily="50" charset="-127"/>
                <a:ea typeface="나눔고딕" panose="020D0604000000000000" pitchFamily="50" charset="-127"/>
              </a:rPr>
              <a:t>1. </a:t>
            </a:r>
            <a:r>
              <a:rPr lang="ko-KR" altLang="en-US" sz="4000" dirty="0">
                <a:latin typeface="나눔고딕" panose="020D0604000000000000" pitchFamily="50" charset="-127"/>
                <a:ea typeface="나눔고딕" panose="020D0604000000000000" pitchFamily="50" charset="-127"/>
              </a:rPr>
              <a:t>가능성</a:t>
            </a:r>
            <a:r>
              <a:rPr lang="en-US" altLang="ko-KR" sz="4000" dirty="0">
                <a:latin typeface="나눔고딕" panose="020D0604000000000000" pitchFamily="50" charset="-127"/>
                <a:ea typeface="나눔고딕" panose="020D0604000000000000" pitchFamily="50" charset="-127"/>
              </a:rPr>
              <a:t>, </a:t>
            </a:r>
            <a:r>
              <a:rPr lang="ko-KR" altLang="en-US" sz="4000" dirty="0">
                <a:latin typeface="나눔고딕" panose="020D0604000000000000" pitchFamily="50" charset="-127"/>
                <a:ea typeface="나눔고딕" panose="020D0604000000000000" pitchFamily="50" charset="-127"/>
              </a:rPr>
              <a:t>확률</a:t>
            </a:r>
          </a:p>
        </p:txBody>
      </p:sp>
      <p:sp>
        <p:nvSpPr>
          <p:cNvPr id="14"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marL="0" indent="0">
              <a:buNone/>
            </a:pPr>
            <a:r>
              <a:rPr lang="ko-KR" altLang="en-US" sz="1800" b="1" dirty="0">
                <a:sym typeface="Wingdings 3" pitchFamily="18" charset="2"/>
              </a:rPr>
              <a:t>도수이론</a:t>
            </a:r>
            <a:r>
              <a:rPr lang="en-US" altLang="ko-KR" sz="1800" b="1" dirty="0">
                <a:sym typeface="Wingdings 3" pitchFamily="18" charset="2"/>
              </a:rPr>
              <a:t>(</a:t>
            </a:r>
            <a:r>
              <a:rPr lang="en-US" altLang="ko-KR" sz="1800" b="1" dirty="0" err="1">
                <a:sym typeface="Wingdings 3" pitchFamily="18" charset="2"/>
              </a:rPr>
              <a:t>frequentist</a:t>
            </a:r>
            <a:r>
              <a:rPr lang="en-US" altLang="ko-KR" sz="1800" b="1" dirty="0">
                <a:sym typeface="Wingdings 3" pitchFamily="18" charset="2"/>
              </a:rPr>
              <a:t> view)</a:t>
            </a:r>
          </a:p>
          <a:p>
            <a:pPr lvl="1">
              <a:lnSpc>
                <a:spcPct val="150000"/>
              </a:lnSpc>
              <a:buFont typeface="Arial" pitchFamily="34" charset="0"/>
              <a:buChar char="•"/>
            </a:pPr>
            <a:r>
              <a:rPr lang="ko-KR" altLang="en-US" sz="1600" dirty="0">
                <a:sym typeface="Wingdings 3" pitchFamily="18" charset="2"/>
              </a:rPr>
              <a:t>확률은 한 시행을 동일한 조건 하에서 독립적으로 반복할 때 그 사건이 일어날 것으로 예측되는 횟수의 전체 시행횟수에 대한 백분율이다</a:t>
            </a:r>
            <a:r>
              <a:rPr lang="en-US" altLang="ko-KR" sz="1600" dirty="0">
                <a:sym typeface="Wingdings 3" pitchFamily="18" charset="2"/>
              </a:rPr>
              <a:t>.</a:t>
            </a:r>
          </a:p>
          <a:p>
            <a:endParaRPr lang="en-US" altLang="ko-KR" sz="1600" dirty="0">
              <a:sym typeface="Wingdings 3" pitchFamily="18" charset="2"/>
            </a:endParaRPr>
          </a:p>
          <a:p>
            <a:pPr marL="0" indent="0">
              <a:buNone/>
            </a:pPr>
            <a:r>
              <a:rPr lang="ko-KR" altLang="en-US" sz="1800" b="1" dirty="0">
                <a:sym typeface="Wingdings 3" pitchFamily="18" charset="2"/>
              </a:rPr>
              <a:t>주관적 견해</a:t>
            </a:r>
            <a:r>
              <a:rPr lang="en-US" altLang="ko-KR" sz="1800" b="1" dirty="0">
                <a:sym typeface="Wingdings 3" pitchFamily="18" charset="2"/>
              </a:rPr>
              <a:t>(subjective view)</a:t>
            </a:r>
          </a:p>
          <a:p>
            <a:pPr lvl="1">
              <a:lnSpc>
                <a:spcPct val="150000"/>
              </a:lnSpc>
              <a:buFont typeface="Arial" pitchFamily="34" charset="0"/>
              <a:buChar char="•"/>
            </a:pPr>
            <a:r>
              <a:rPr lang="ko-KR" altLang="en-US" sz="1600" dirty="0">
                <a:sym typeface="Wingdings 3" pitchFamily="18" charset="2"/>
              </a:rPr>
              <a:t>사건에 대한 주관적 확신의 정도가 확률이다</a:t>
            </a:r>
            <a:r>
              <a:rPr lang="en-US" altLang="ko-KR" sz="1600" dirty="0">
                <a:sym typeface="Wingdings 3" pitchFamily="18" charset="2"/>
              </a:rPr>
              <a:t>. </a:t>
            </a:r>
            <a:r>
              <a:rPr lang="ko-KR" altLang="en-US" sz="1600" dirty="0">
                <a:sym typeface="Wingdings 3" pitchFamily="18" charset="2"/>
              </a:rPr>
              <a:t>이는 반복시행 여부와 관계없이 정의된다</a:t>
            </a:r>
            <a:r>
              <a:rPr lang="en-US" altLang="ko-KR" sz="1600" dirty="0">
                <a:sym typeface="Wingdings 3" pitchFamily="18" charset="2"/>
              </a:rPr>
              <a:t>. </a:t>
            </a:r>
          </a:p>
        </p:txBody>
      </p:sp>
      <p:sp>
        <p:nvSpPr>
          <p:cNvPr id="15" name="AutoShape 5"/>
          <p:cNvSpPr>
            <a:spLocks noChangeArrowheads="1"/>
          </p:cNvSpPr>
          <p:nvPr/>
        </p:nvSpPr>
        <p:spPr bwMode="auto">
          <a:xfrm>
            <a:off x="1802674" y="1611550"/>
            <a:ext cx="292517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확률을 보는 두 가지 견해</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339731690"/>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15600" y="593367"/>
            <a:ext cx="11360800" cy="763600"/>
          </a:xfrm>
          <a:prstGeom prst="rect">
            <a:avLst/>
          </a:prstGeom>
        </p:spPr>
        <p:txBody>
          <a:bodyPr wrap="square" lIns="121897" tIns="121897" rIns="121897" bIns="121897" anchor="t" anchorCtr="0">
            <a:noAutofit/>
          </a:bodyPr>
          <a:lstStyle/>
          <a:p>
            <a:r>
              <a:rPr lang="ko" dirty="0"/>
              <a:t>Clustering : K-means Clustering</a:t>
            </a:r>
          </a:p>
        </p:txBody>
      </p:sp>
      <p:sp>
        <p:nvSpPr>
          <p:cNvPr id="131" name="Shape 131"/>
          <p:cNvSpPr txBox="1">
            <a:spLocks noGrp="1"/>
          </p:cNvSpPr>
          <p:nvPr>
            <p:ph type="body" idx="1"/>
          </p:nvPr>
        </p:nvSpPr>
        <p:spPr>
          <a:xfrm>
            <a:off x="415600" y="1536633"/>
            <a:ext cx="11360800" cy="4555200"/>
          </a:xfrm>
          <a:prstGeom prst="rect">
            <a:avLst/>
          </a:prstGeom>
        </p:spPr>
        <p:txBody>
          <a:bodyPr wrap="square" lIns="121897" tIns="121897" rIns="121897" bIns="121897" anchor="t" anchorCtr="0">
            <a:noAutofit/>
          </a:bodyPr>
          <a:lstStyle/>
          <a:p>
            <a:pPr marL="0" indent="0">
              <a:buNone/>
            </a:pPr>
            <a:r>
              <a:rPr lang="ko" b="1"/>
              <a:t>Algorithm</a:t>
            </a:r>
          </a:p>
          <a:p>
            <a:pPr marL="0" indent="0">
              <a:buNone/>
            </a:pPr>
            <a:r>
              <a:rPr lang="ko"/>
              <a:t>1. Randomly assign a number, from 1 to K, to each of the observations.</a:t>
            </a:r>
            <a:br>
              <a:rPr lang="ko"/>
            </a:br>
            <a:r>
              <a:rPr lang="ko"/>
              <a:t>These serve as initial cluster assignments for the observations.</a:t>
            </a:r>
          </a:p>
          <a:p>
            <a:pPr marL="0" indent="0">
              <a:buNone/>
            </a:pPr>
            <a:r>
              <a:rPr lang="ko"/>
              <a:t>2. </a:t>
            </a:r>
            <a:r>
              <a:rPr lang="ko" b="1"/>
              <a:t>Iterate</a:t>
            </a:r>
            <a:r>
              <a:rPr lang="ko"/>
              <a:t> until the cluster assignments stop changing:</a:t>
            </a:r>
            <a:br>
              <a:rPr lang="ko"/>
            </a:br>
            <a:r>
              <a:rPr lang="ko"/>
              <a:t>   (a) For each of the K clusters, compute </a:t>
            </a:r>
            <a:r>
              <a:rPr lang="ko" b="1"/>
              <a:t>the cluster centroid</a:t>
            </a:r>
            <a:r>
              <a:rPr lang="ko"/>
              <a:t>. The kth cluster centroid is the vector of the p feature means for the observations in the kth cluster.</a:t>
            </a:r>
            <a:br>
              <a:rPr lang="ko"/>
            </a:br>
            <a:r>
              <a:rPr lang="ko"/>
              <a:t>   (b) Assign each observation to the cluster </a:t>
            </a:r>
            <a:r>
              <a:rPr lang="ko" b="1"/>
              <a:t>whose centroid is closest</a:t>
            </a:r>
            <a:r>
              <a:rPr lang="ko"/>
              <a:t> (where closest is defined using </a:t>
            </a:r>
            <a:r>
              <a:rPr lang="ko" b="1"/>
              <a:t>Euclidean distance</a:t>
            </a:r>
            <a:r>
              <a:rPr lang="ko"/>
              <a:t>).</a:t>
            </a:r>
          </a:p>
        </p:txBody>
      </p:sp>
    </p:spTree>
    <p:extLst>
      <p:ext uri="{BB962C8B-B14F-4D97-AF65-F5344CB8AC3E}">
        <p14:creationId xmlns:p14="http://schemas.microsoft.com/office/powerpoint/2010/main" val="4046685255"/>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15600" y="593367"/>
            <a:ext cx="11360800" cy="763600"/>
          </a:xfrm>
          <a:prstGeom prst="rect">
            <a:avLst/>
          </a:prstGeom>
        </p:spPr>
        <p:txBody>
          <a:bodyPr wrap="square" lIns="121897" tIns="121897" rIns="121897" bIns="121897" anchor="t" anchorCtr="0">
            <a:noAutofit/>
          </a:bodyPr>
          <a:lstStyle/>
          <a:p>
            <a:r>
              <a:rPr lang="ko" dirty="0"/>
              <a:t>Hierarchical </a:t>
            </a:r>
            <a:r>
              <a:rPr lang="en-US" altLang="ko" dirty="0"/>
              <a:t>Agglomerative </a:t>
            </a:r>
            <a:r>
              <a:rPr lang="ko" dirty="0"/>
              <a:t>Clustering</a:t>
            </a:r>
          </a:p>
        </p:txBody>
      </p:sp>
      <p:sp>
        <p:nvSpPr>
          <p:cNvPr id="137" name="Shape 137"/>
          <p:cNvSpPr txBox="1">
            <a:spLocks noGrp="1"/>
          </p:cNvSpPr>
          <p:nvPr>
            <p:ph type="body" idx="1"/>
          </p:nvPr>
        </p:nvSpPr>
        <p:spPr>
          <a:xfrm>
            <a:off x="415600" y="1536633"/>
            <a:ext cx="11360800" cy="4555200"/>
          </a:xfrm>
          <a:prstGeom prst="rect">
            <a:avLst/>
          </a:prstGeom>
        </p:spPr>
        <p:txBody>
          <a:bodyPr wrap="square" lIns="121897" tIns="121897" rIns="121897" bIns="121897" anchor="t" anchorCtr="0">
            <a:noAutofit/>
          </a:bodyPr>
          <a:lstStyle/>
          <a:p>
            <a:pPr marL="0" indent="0">
              <a:buNone/>
            </a:pPr>
            <a:endParaRPr/>
          </a:p>
          <a:p>
            <a:pPr marL="0" indent="0">
              <a:buNone/>
            </a:pPr>
            <a:endParaRPr/>
          </a:p>
          <a:p>
            <a:pPr marL="0" indent="0">
              <a:buNone/>
            </a:pPr>
            <a:endParaRPr/>
          </a:p>
          <a:p>
            <a:pPr marL="0" indent="0">
              <a:buNone/>
            </a:pPr>
            <a:endParaRPr/>
          </a:p>
          <a:p>
            <a:pPr marL="0" indent="0">
              <a:buNone/>
            </a:pPr>
            <a:endParaRPr/>
          </a:p>
          <a:p>
            <a:pPr marL="0" indent="0">
              <a:buNone/>
            </a:pPr>
            <a:br>
              <a:rPr lang="ko"/>
            </a:br>
            <a:r>
              <a:rPr lang="ko"/>
              <a:t> </a:t>
            </a:r>
            <a:r>
              <a:rPr lang="ko">
                <a:solidFill>
                  <a:srgbClr val="FF0000"/>
                </a:solidFill>
              </a:rPr>
              <a:t> &lt;dendrogram&gt;</a:t>
            </a:r>
          </a:p>
        </p:txBody>
      </p:sp>
      <p:pic>
        <p:nvPicPr>
          <p:cNvPr id="138" name="Shape 138"/>
          <p:cNvPicPr preferRelativeResize="0"/>
          <p:nvPr/>
        </p:nvPicPr>
        <p:blipFill>
          <a:blip r:embed="rId3">
            <a:alphaModFix/>
          </a:blip>
          <a:stretch>
            <a:fillRect/>
          </a:stretch>
        </p:blipFill>
        <p:spPr>
          <a:xfrm>
            <a:off x="5765134" y="1536633"/>
            <a:ext cx="6011268" cy="5120835"/>
          </a:xfrm>
          <a:prstGeom prst="rect">
            <a:avLst/>
          </a:prstGeom>
          <a:noFill/>
          <a:ln>
            <a:noFill/>
          </a:ln>
        </p:spPr>
      </p:pic>
      <p:pic>
        <p:nvPicPr>
          <p:cNvPr id="139" name="Shape 139"/>
          <p:cNvPicPr preferRelativeResize="0"/>
          <p:nvPr/>
        </p:nvPicPr>
        <p:blipFill>
          <a:blip r:embed="rId4">
            <a:alphaModFix/>
          </a:blip>
          <a:stretch>
            <a:fillRect/>
          </a:stretch>
        </p:blipFill>
        <p:spPr>
          <a:xfrm>
            <a:off x="415601" y="1536634"/>
            <a:ext cx="4868268" cy="3853433"/>
          </a:xfrm>
          <a:prstGeom prst="rect">
            <a:avLst/>
          </a:prstGeom>
          <a:noFill/>
          <a:ln>
            <a:noFill/>
          </a:ln>
        </p:spPr>
      </p:pic>
    </p:spTree>
    <p:extLst>
      <p:ext uri="{BB962C8B-B14F-4D97-AF65-F5344CB8AC3E}">
        <p14:creationId xmlns:p14="http://schemas.microsoft.com/office/powerpoint/2010/main" val="1379295275"/>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415600" y="593367"/>
            <a:ext cx="11360800" cy="763600"/>
          </a:xfrm>
          <a:prstGeom prst="rect">
            <a:avLst/>
          </a:prstGeom>
        </p:spPr>
        <p:txBody>
          <a:bodyPr wrap="square" lIns="121897" tIns="121897" rIns="121897" bIns="121897" anchor="t" anchorCtr="0">
            <a:noAutofit/>
          </a:bodyPr>
          <a:lstStyle/>
          <a:p>
            <a:pPr lvl="0"/>
            <a:r>
              <a:rPr lang="ko" altLang="ko-KR" dirty="0"/>
              <a:t>Hierarchical </a:t>
            </a:r>
            <a:r>
              <a:rPr lang="en-US" altLang="ko" dirty="0"/>
              <a:t>Agglomerative </a:t>
            </a:r>
            <a:r>
              <a:rPr lang="ko" altLang="ko-KR" dirty="0"/>
              <a:t>Clustering</a:t>
            </a:r>
            <a:endParaRPr lang="ko" dirty="0"/>
          </a:p>
        </p:txBody>
      </p:sp>
      <p:sp>
        <p:nvSpPr>
          <p:cNvPr id="145" name="Shape 145"/>
          <p:cNvSpPr txBox="1">
            <a:spLocks noGrp="1"/>
          </p:cNvSpPr>
          <p:nvPr>
            <p:ph type="body" idx="1"/>
          </p:nvPr>
        </p:nvSpPr>
        <p:spPr>
          <a:xfrm>
            <a:off x="415600" y="1536633"/>
            <a:ext cx="11360800" cy="4555200"/>
          </a:xfrm>
          <a:prstGeom prst="rect">
            <a:avLst/>
          </a:prstGeom>
        </p:spPr>
        <p:txBody>
          <a:bodyPr wrap="square" lIns="121897" tIns="121897" rIns="121897" bIns="121897" anchor="t" anchorCtr="0">
            <a:noAutofit/>
          </a:bodyPr>
          <a:lstStyle/>
          <a:p>
            <a:pPr marL="0" indent="0">
              <a:buNone/>
            </a:pPr>
            <a:r>
              <a:rPr lang="ko" b="1"/>
              <a:t>Algorithm</a:t>
            </a:r>
          </a:p>
          <a:p>
            <a:pPr marL="0" indent="0">
              <a:buNone/>
            </a:pPr>
            <a:r>
              <a:rPr lang="ko"/>
              <a:t>1. Begin with n observations and a measure (such as Euclidean distance) of all the  n(n − 1)/2 pairwise dissimilarities. Treat each observation as its own cluster.</a:t>
            </a:r>
            <a:br>
              <a:rPr lang="ko"/>
            </a:br>
            <a:r>
              <a:rPr lang="ko"/>
              <a:t>2. For i = n, n−1, ..., 2:</a:t>
            </a:r>
            <a:br>
              <a:rPr lang="ko"/>
            </a:br>
            <a:r>
              <a:rPr lang="ko"/>
              <a:t>    (a) </a:t>
            </a:r>
            <a:r>
              <a:rPr lang="ko" b="1"/>
              <a:t>Examine all pairwise inter-cluster dissimilarities</a:t>
            </a:r>
            <a:r>
              <a:rPr lang="ko"/>
              <a:t> among the i clusters and </a:t>
            </a:r>
            <a:r>
              <a:rPr lang="ko" b="1"/>
              <a:t>identify the pair of clusters that are least dissimilar</a:t>
            </a:r>
            <a:r>
              <a:rPr lang="ko"/>
              <a:t> (that is, most similar). Fuse these two clusters. The dissimilarity between these two clusters indicates the height in the dendrogram at which the fusion should be placed.</a:t>
            </a:r>
            <a:br>
              <a:rPr lang="ko"/>
            </a:br>
            <a:r>
              <a:rPr lang="ko"/>
              <a:t>    (b) Compute the new pairwise inter-cluster dissimilarities among the i − 1 remaining clusters.</a:t>
            </a:r>
          </a:p>
        </p:txBody>
      </p:sp>
    </p:spTree>
    <p:extLst>
      <p:ext uri="{BB962C8B-B14F-4D97-AF65-F5344CB8AC3E}">
        <p14:creationId xmlns:p14="http://schemas.microsoft.com/office/powerpoint/2010/main" val="393415513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15600" y="593367"/>
            <a:ext cx="11360800" cy="763600"/>
          </a:xfrm>
          <a:prstGeom prst="rect">
            <a:avLst/>
          </a:prstGeom>
        </p:spPr>
        <p:txBody>
          <a:bodyPr wrap="square" lIns="121897" tIns="121897" rIns="121897" bIns="121897" anchor="t" anchorCtr="0">
            <a:noAutofit/>
          </a:bodyPr>
          <a:lstStyle/>
          <a:p>
            <a:pPr lvl="0"/>
            <a:r>
              <a:rPr lang="ko" altLang="ko-KR" dirty="0"/>
              <a:t>Hierarchical </a:t>
            </a:r>
            <a:r>
              <a:rPr lang="en-US" altLang="ko" dirty="0"/>
              <a:t>Agglomerative </a:t>
            </a:r>
            <a:r>
              <a:rPr lang="ko" altLang="ko-KR" dirty="0"/>
              <a:t>Clustering</a:t>
            </a:r>
            <a:endParaRPr lang="ko" dirty="0"/>
          </a:p>
        </p:txBody>
      </p:sp>
      <p:sp>
        <p:nvSpPr>
          <p:cNvPr id="151" name="Shape 151"/>
          <p:cNvSpPr txBox="1">
            <a:spLocks noGrp="1"/>
          </p:cNvSpPr>
          <p:nvPr>
            <p:ph type="body" idx="1"/>
          </p:nvPr>
        </p:nvSpPr>
        <p:spPr>
          <a:xfrm>
            <a:off x="415600" y="1536633"/>
            <a:ext cx="11360800" cy="4555200"/>
          </a:xfrm>
          <a:prstGeom prst="rect">
            <a:avLst/>
          </a:prstGeom>
        </p:spPr>
        <p:txBody>
          <a:bodyPr wrap="square" lIns="121897" tIns="121897" rIns="121897" bIns="121897" anchor="t" anchorCtr="0">
            <a:noAutofit/>
          </a:bodyPr>
          <a:lstStyle/>
          <a:p>
            <a:pPr marL="0" indent="0">
              <a:buNone/>
            </a:pPr>
            <a:r>
              <a:rPr lang="ko" b="1" dirty="0"/>
              <a:t>Linkage</a:t>
            </a:r>
          </a:p>
          <a:p>
            <a:pPr lvl="0">
              <a:buNone/>
            </a:pPr>
            <a:r>
              <a:rPr lang="en-US" altLang="ko" b="1" dirty="0"/>
              <a:t>  Max</a:t>
            </a:r>
            <a:r>
              <a:rPr lang="ko" b="1" dirty="0"/>
              <a:t> </a:t>
            </a:r>
            <a:r>
              <a:rPr lang="ko" dirty="0"/>
              <a:t>: Maximal intercluster dissimilarity.</a:t>
            </a:r>
            <a:br>
              <a:rPr lang="ko" dirty="0"/>
            </a:br>
            <a:r>
              <a:rPr lang="en-US" altLang="ko" b="1" dirty="0"/>
              <a:t>Min</a:t>
            </a:r>
            <a:r>
              <a:rPr lang="ko" b="1" dirty="0"/>
              <a:t> </a:t>
            </a:r>
            <a:r>
              <a:rPr lang="ko" dirty="0"/>
              <a:t>: Minimal intercluster</a:t>
            </a:r>
            <a:r>
              <a:rPr lang="en-US" altLang="ko" dirty="0"/>
              <a:t> </a:t>
            </a:r>
            <a:r>
              <a:rPr lang="ko" altLang="ko-KR" dirty="0"/>
              <a:t>dissimilarity</a:t>
            </a:r>
            <a:r>
              <a:rPr lang="ko" dirty="0"/>
              <a:t>.</a:t>
            </a:r>
            <a:br>
              <a:rPr lang="ko" dirty="0"/>
            </a:br>
            <a:r>
              <a:rPr lang="ko" b="1" dirty="0"/>
              <a:t>Average </a:t>
            </a:r>
            <a:r>
              <a:rPr lang="ko" dirty="0"/>
              <a:t>: Mean intercluster dissimilarity.</a:t>
            </a:r>
          </a:p>
        </p:txBody>
      </p:sp>
    </p:spTree>
    <p:extLst>
      <p:ext uri="{BB962C8B-B14F-4D97-AF65-F5344CB8AC3E}">
        <p14:creationId xmlns:p14="http://schemas.microsoft.com/office/powerpoint/2010/main" val="124437005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4F578943-AD3C-45F5-2D6B-9D9A86CAE0FB}"/>
              </a:ext>
            </a:extLst>
          </p:cNvPr>
          <p:cNvSpPr>
            <a:spLocks noGrp="1" noChangeArrowheads="1"/>
          </p:cNvSpPr>
          <p:nvPr>
            <p:ph type="ctrTitle"/>
          </p:nvPr>
        </p:nvSpPr>
        <p:spPr>
          <a:xfrm>
            <a:off x="2133600" y="990601"/>
            <a:ext cx="7772400" cy="1470025"/>
          </a:xfrm>
        </p:spPr>
        <p:txBody>
          <a:bodyPr/>
          <a:lstStyle/>
          <a:p>
            <a:pPr eaLnBrk="1" hangingPunct="1"/>
            <a:r>
              <a:rPr lang="en-US" altLang="ko-KR" sz="4000">
                <a:ea typeface="굴림" panose="020B0600000101010101" pitchFamily="50" charset="-127"/>
              </a:rPr>
              <a:t>Time Series Analysis</a:t>
            </a:r>
          </a:p>
        </p:txBody>
      </p:sp>
      <p:sp>
        <p:nvSpPr>
          <p:cNvPr id="11267" name="슬라이드 번호 개체 틀 3">
            <a:extLst>
              <a:ext uri="{FF2B5EF4-FFF2-40B4-BE49-F238E27FC236}">
                <a16:creationId xmlns:a16="http://schemas.microsoft.com/office/drawing/2014/main" id="{7DE96600-9E66-4041-70E1-7E10C6A8811C}"/>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021D324-E62B-4E39-B6D7-92605EB31525}" type="slidenum">
              <a:rPr lang="ko-KR" altLang="en-US" sz="1400"/>
              <a:pPr>
                <a:spcBef>
                  <a:spcPct val="0"/>
                </a:spcBef>
                <a:buFontTx/>
                <a:buNone/>
              </a:pPr>
              <a:t>594</a:t>
            </a:fld>
            <a:endParaRPr lang="ko-KR" altLang="en-US" sz="1400"/>
          </a:p>
        </p:txBody>
      </p:sp>
    </p:spTree>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3DCE6736-97BD-54C1-CB4B-95A379CB5951}"/>
              </a:ext>
            </a:extLst>
          </p:cNvPr>
          <p:cNvSpPr>
            <a:spLocks noGrp="1" noChangeArrowheads="1"/>
          </p:cNvSpPr>
          <p:nvPr>
            <p:ph type="title"/>
          </p:nvPr>
        </p:nvSpPr>
        <p:spPr>
          <a:xfrm>
            <a:off x="2209800" y="381000"/>
            <a:ext cx="8229600" cy="1143000"/>
          </a:xfrm>
        </p:spPr>
        <p:txBody>
          <a:bodyPr/>
          <a:lstStyle/>
          <a:p>
            <a:pPr eaLnBrk="1" hangingPunct="1"/>
            <a:r>
              <a:rPr lang="en-US" altLang="ko-KR" sz="4000">
                <a:solidFill>
                  <a:srgbClr val="002060"/>
                </a:solidFill>
                <a:ea typeface="굴림" panose="020B0600000101010101" pitchFamily="50" charset="-127"/>
              </a:rPr>
              <a:t>Data</a:t>
            </a:r>
          </a:p>
        </p:txBody>
      </p:sp>
      <p:sp>
        <p:nvSpPr>
          <p:cNvPr id="12291" name="Rectangle 3">
            <a:extLst>
              <a:ext uri="{FF2B5EF4-FFF2-40B4-BE49-F238E27FC236}">
                <a16:creationId xmlns:a16="http://schemas.microsoft.com/office/drawing/2014/main" id="{0920E69B-797A-F444-9833-A8233AE48B10}"/>
              </a:ext>
            </a:extLst>
          </p:cNvPr>
          <p:cNvSpPr>
            <a:spLocks noGrp="1" noChangeArrowheads="1"/>
          </p:cNvSpPr>
          <p:nvPr>
            <p:ph type="body" idx="1"/>
          </p:nvPr>
        </p:nvSpPr>
        <p:spPr>
          <a:xfrm>
            <a:off x="2057400" y="1905001"/>
            <a:ext cx="8229600" cy="4525963"/>
          </a:xfrm>
        </p:spPr>
        <p:txBody>
          <a:bodyPr/>
          <a:lstStyle/>
          <a:p>
            <a:r>
              <a:rPr lang="en-US" altLang="ko-KR" b="1" i="1">
                <a:ea typeface="굴림" panose="020B0600000101010101" pitchFamily="50" charset="-127"/>
              </a:rPr>
              <a:t>Time series data</a:t>
            </a:r>
            <a:r>
              <a:rPr lang="en-US" altLang="ko-KR">
                <a:ea typeface="굴림" panose="020B0600000101010101" pitchFamily="50" charset="-127"/>
              </a:rPr>
              <a:t> are data collected on the same observational unit at multiple time periods</a:t>
            </a:r>
            <a:endParaRPr lang="ko-KR" altLang="ko-KR">
              <a:ea typeface="굴림" panose="020B0600000101010101" pitchFamily="50" charset="-127"/>
            </a:endParaRPr>
          </a:p>
        </p:txBody>
      </p:sp>
      <p:sp>
        <p:nvSpPr>
          <p:cNvPr id="12292" name="슬라이드 번호 개체 틀 3">
            <a:extLst>
              <a:ext uri="{FF2B5EF4-FFF2-40B4-BE49-F238E27FC236}">
                <a16:creationId xmlns:a16="http://schemas.microsoft.com/office/drawing/2014/main" id="{732ECA4B-A930-1F9C-71C2-CAA4BF2A3CC9}"/>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3B8C9D32-C465-4D58-8274-32D45B046CC2}" type="slidenum">
              <a:rPr lang="ko-KR" altLang="en-US" sz="1400"/>
              <a:pPr>
                <a:spcBef>
                  <a:spcPct val="0"/>
                </a:spcBef>
                <a:buFontTx/>
                <a:buNone/>
              </a:pPr>
              <a:t>595</a:t>
            </a:fld>
            <a:endParaRPr lang="ko-KR" altLang="en-US" sz="1400"/>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71376A2B-77B5-A79E-D41A-29FCF22391AA}"/>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New Issues</a:t>
            </a:r>
            <a:endParaRPr lang="en-US" altLang="ko-KR" sz="4000">
              <a:solidFill>
                <a:srgbClr val="002060"/>
              </a:solidFill>
              <a:ea typeface="굴림" panose="020B0600000101010101" pitchFamily="50" charset="-127"/>
            </a:endParaRPr>
          </a:p>
        </p:txBody>
      </p:sp>
      <p:sp>
        <p:nvSpPr>
          <p:cNvPr id="13315" name="Rectangle 3">
            <a:extLst>
              <a:ext uri="{FF2B5EF4-FFF2-40B4-BE49-F238E27FC236}">
                <a16:creationId xmlns:a16="http://schemas.microsoft.com/office/drawing/2014/main" id="{36C415AF-DEF9-3B7C-845D-730680F752AE}"/>
              </a:ext>
            </a:extLst>
          </p:cNvPr>
          <p:cNvSpPr>
            <a:spLocks noGrp="1" noChangeArrowheads="1"/>
          </p:cNvSpPr>
          <p:nvPr>
            <p:ph type="body" idx="1"/>
          </p:nvPr>
        </p:nvSpPr>
        <p:spPr/>
        <p:txBody>
          <a:bodyPr/>
          <a:lstStyle/>
          <a:p>
            <a:pPr>
              <a:lnSpc>
                <a:spcPct val="150000"/>
              </a:lnSpc>
            </a:pPr>
            <a:r>
              <a:rPr lang="en-US" altLang="ko-KR">
                <a:ea typeface="굴림" panose="020B0600000101010101" pitchFamily="50" charset="-127"/>
              </a:rPr>
              <a:t>Time lags</a:t>
            </a:r>
            <a:endParaRPr lang="ko-KR" altLang="ko-KR" sz="1400">
              <a:ea typeface="굴림" panose="020B0600000101010101" pitchFamily="50" charset="-127"/>
            </a:endParaRPr>
          </a:p>
          <a:p>
            <a:r>
              <a:rPr lang="en-US" altLang="ko-KR">
                <a:ea typeface="굴림" panose="020B0600000101010101" pitchFamily="50" charset="-127"/>
              </a:rPr>
              <a:t>Correlation over time</a:t>
            </a:r>
          </a:p>
          <a:p>
            <a:r>
              <a:rPr lang="en-US" altLang="ko-KR" i="1">
                <a:ea typeface="굴림" panose="020B0600000101010101" pitchFamily="50" charset="-127"/>
              </a:rPr>
              <a:t>Autoregressive</a:t>
            </a:r>
            <a:r>
              <a:rPr lang="en-US" altLang="ko-KR">
                <a:ea typeface="굴림" panose="020B0600000101010101" pitchFamily="50" charset="-127"/>
              </a:rPr>
              <a:t> (AR) models</a:t>
            </a:r>
            <a:endParaRPr lang="ko-KR" altLang="ko-KR" sz="1200">
              <a:ea typeface="굴림" panose="020B0600000101010101" pitchFamily="50" charset="-127"/>
            </a:endParaRPr>
          </a:p>
          <a:p>
            <a:r>
              <a:rPr lang="en-US" altLang="ko-KR" i="1">
                <a:ea typeface="굴림" panose="020B0600000101010101" pitchFamily="50" charset="-127"/>
              </a:rPr>
              <a:t>Autoregressive conditional heteroscedasticity </a:t>
            </a:r>
            <a:r>
              <a:rPr lang="en-US" altLang="ko-KR">
                <a:ea typeface="굴림" panose="020B0600000101010101" pitchFamily="50" charset="-127"/>
              </a:rPr>
              <a:t>(ARCH) models</a:t>
            </a:r>
            <a:endParaRPr lang="ko-KR" altLang="ko-KR">
              <a:ea typeface="굴림" panose="020B0600000101010101" pitchFamily="50" charset="-127"/>
            </a:endParaRPr>
          </a:p>
        </p:txBody>
      </p:sp>
      <p:sp>
        <p:nvSpPr>
          <p:cNvPr id="13316" name="슬라이드 번호 개체 틀 3">
            <a:extLst>
              <a:ext uri="{FF2B5EF4-FFF2-40B4-BE49-F238E27FC236}">
                <a16:creationId xmlns:a16="http://schemas.microsoft.com/office/drawing/2014/main" id="{EA961B9B-3A41-6A8A-D9CA-450D08D001DF}"/>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F8CAC5C-804F-43F4-BAEB-05DCCDE18A60}" type="slidenum">
              <a:rPr lang="ko-KR" altLang="en-US" sz="1400"/>
              <a:pPr>
                <a:spcBef>
                  <a:spcPct val="0"/>
                </a:spcBef>
                <a:buFontTx/>
                <a:buNone/>
              </a:pPr>
              <a:t>596</a:t>
            </a:fld>
            <a:endParaRPr lang="ko-KR" altLang="en-US" sz="1400"/>
          </a:p>
        </p:txBody>
      </p:sp>
    </p:spTree>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7C0D057-266B-0765-8025-880F10216274}"/>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Forecasting</a:t>
            </a:r>
            <a:endParaRPr lang="en-US" altLang="ko-KR" sz="4000">
              <a:solidFill>
                <a:srgbClr val="002060"/>
              </a:solidFill>
              <a:ea typeface="굴림" panose="020B0600000101010101" pitchFamily="50" charset="-127"/>
            </a:endParaRPr>
          </a:p>
        </p:txBody>
      </p:sp>
      <p:sp>
        <p:nvSpPr>
          <p:cNvPr id="14339" name="Rectangle 3">
            <a:extLst>
              <a:ext uri="{FF2B5EF4-FFF2-40B4-BE49-F238E27FC236}">
                <a16:creationId xmlns:a16="http://schemas.microsoft.com/office/drawing/2014/main" id="{DD7AEF0B-3639-A165-224A-7134BB4EE58C}"/>
              </a:ext>
            </a:extLst>
          </p:cNvPr>
          <p:cNvSpPr>
            <a:spLocks noGrp="1" noChangeArrowheads="1"/>
          </p:cNvSpPr>
          <p:nvPr>
            <p:ph type="body" idx="1"/>
          </p:nvPr>
        </p:nvSpPr>
        <p:spPr/>
        <p:txBody>
          <a:bodyPr/>
          <a:lstStyle/>
          <a:p>
            <a:r>
              <a:rPr lang="en-US" altLang="ko-KR">
                <a:ea typeface="굴림" panose="020B0600000101010101" pitchFamily="50" charset="-127"/>
              </a:rPr>
              <a:t>For forecasting,</a:t>
            </a:r>
          </a:p>
          <a:p>
            <a:endParaRPr lang="ko-KR" altLang="ko-KR" sz="1400">
              <a:ea typeface="굴림" panose="020B0600000101010101" pitchFamily="50" charset="-127"/>
            </a:endParaRPr>
          </a:p>
          <a:p>
            <a:pPr lvl="1"/>
            <a:r>
              <a:rPr lang="en-US" altLang="ko-KR">
                <a:ea typeface="굴림" panose="020B0600000101010101" pitchFamily="50" charset="-127"/>
              </a:rPr>
              <a:t>     matters a lot!</a:t>
            </a:r>
          </a:p>
          <a:p>
            <a:pPr lvl="1"/>
            <a:endParaRPr lang="ko-KR" altLang="ko-KR" sz="1200">
              <a:ea typeface="굴림" panose="020B0600000101010101" pitchFamily="50" charset="-127"/>
            </a:endParaRPr>
          </a:p>
          <a:p>
            <a:pPr lvl="1"/>
            <a:r>
              <a:rPr lang="en-US" altLang="ko-KR">
                <a:ea typeface="굴림" panose="020B0600000101010101" pitchFamily="50" charset="-127"/>
              </a:rPr>
              <a:t>We will not worry about interpreting coefficients in forecasting models</a:t>
            </a:r>
          </a:p>
          <a:p>
            <a:pPr lvl="1"/>
            <a:endParaRPr lang="ko-KR" altLang="ko-KR" sz="1200">
              <a:ea typeface="굴림" panose="020B0600000101010101" pitchFamily="50" charset="-127"/>
            </a:endParaRPr>
          </a:p>
          <a:p>
            <a:pPr lvl="1"/>
            <a:r>
              <a:rPr lang="en-US" altLang="ko-KR">
                <a:ea typeface="굴림" panose="020B0600000101010101" pitchFamily="50" charset="-127"/>
              </a:rPr>
              <a:t>Stationarity matters</a:t>
            </a:r>
            <a:endParaRPr lang="ko-KR" altLang="ko-KR" sz="1200">
              <a:ea typeface="굴림" panose="020B0600000101010101" pitchFamily="50" charset="-127"/>
            </a:endParaRPr>
          </a:p>
        </p:txBody>
      </p:sp>
      <p:sp>
        <p:nvSpPr>
          <p:cNvPr id="14340" name="Rectangle 2">
            <a:extLst>
              <a:ext uri="{FF2B5EF4-FFF2-40B4-BE49-F238E27FC236}">
                <a16:creationId xmlns:a16="http://schemas.microsoft.com/office/drawing/2014/main" id="{DD25D0AB-81CD-9522-20A1-0DA5D8993426}"/>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ko-KR" altLang="en-US" sz="1800">
              <a:ea typeface="굴림" panose="020B0600000101010101" pitchFamily="50" charset="-127"/>
            </a:endParaRPr>
          </a:p>
        </p:txBody>
      </p:sp>
      <p:graphicFrame>
        <p:nvGraphicFramePr>
          <p:cNvPr id="14341" name="개체 2">
            <a:extLst>
              <a:ext uri="{FF2B5EF4-FFF2-40B4-BE49-F238E27FC236}">
                <a16:creationId xmlns:a16="http://schemas.microsoft.com/office/drawing/2014/main" id="{9A464B8B-3C2E-162F-4440-804B3E5DD714}"/>
              </a:ext>
            </a:extLst>
          </p:cNvPr>
          <p:cNvGraphicFramePr>
            <a:graphicFrameLocks noChangeAspect="1"/>
          </p:cNvGraphicFramePr>
          <p:nvPr/>
        </p:nvGraphicFramePr>
        <p:xfrm>
          <a:off x="2895600" y="2514601"/>
          <a:ext cx="381000" cy="352425"/>
        </p:xfrm>
        <a:graphic>
          <a:graphicData uri="http://schemas.openxmlformats.org/presentationml/2006/ole">
            <mc:AlternateContent xmlns:mc="http://schemas.openxmlformats.org/markup-compatibility/2006">
              <mc:Choice xmlns:v="urn:schemas-microsoft-com:vml" Requires="v">
                <p:oleObj spid="_x0000_s54281" r:id="rId4" imgW="380835" imgH="355446" progId="Equation.DSMT4">
                  <p:embed/>
                </p:oleObj>
              </mc:Choice>
              <mc:Fallback>
                <p:oleObj r:id="rId4" imgW="380835" imgH="355446" progId="Equation.DSMT4">
                  <p:embed/>
                  <p:pic>
                    <p:nvPicPr>
                      <p:cNvPr id="14341" name="개체 2">
                        <a:extLst>
                          <a:ext uri="{FF2B5EF4-FFF2-40B4-BE49-F238E27FC236}">
                            <a16:creationId xmlns:a16="http://schemas.microsoft.com/office/drawing/2014/main" id="{9A464B8B-3C2E-162F-4440-804B3E5DD7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514601"/>
                        <a:ext cx="3810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2" name="슬라이드 번호 개체 틀 3">
            <a:extLst>
              <a:ext uri="{FF2B5EF4-FFF2-40B4-BE49-F238E27FC236}">
                <a16:creationId xmlns:a16="http://schemas.microsoft.com/office/drawing/2014/main" id="{2C56B1C9-2D74-1177-6818-AEE7B18D8F81}"/>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710BB9A-6D1D-4DF5-8767-35923711651B}" type="slidenum">
              <a:rPr lang="ko-KR" altLang="en-US" sz="1400"/>
              <a:pPr>
                <a:spcBef>
                  <a:spcPct val="0"/>
                </a:spcBef>
                <a:buFontTx/>
                <a:buNone/>
              </a:pPr>
              <a:t>597</a:t>
            </a:fld>
            <a:endParaRPr lang="ko-KR" altLang="en-US" sz="1400"/>
          </a:p>
        </p:txBody>
      </p:sp>
    </p:spTree>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16E744B-9900-A76B-3594-1EC45D44F229}"/>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Serial Correlation</a:t>
            </a:r>
            <a:endParaRPr lang="en-US" altLang="ko-KR" sz="4000">
              <a:solidFill>
                <a:srgbClr val="002060"/>
              </a:solidFill>
              <a:ea typeface="굴림" panose="020B0600000101010101" pitchFamily="50" charset="-127"/>
            </a:endParaRPr>
          </a:p>
        </p:txBody>
      </p:sp>
      <p:sp>
        <p:nvSpPr>
          <p:cNvPr id="16387" name="Rectangle 3">
            <a:extLst>
              <a:ext uri="{FF2B5EF4-FFF2-40B4-BE49-F238E27FC236}">
                <a16:creationId xmlns:a16="http://schemas.microsoft.com/office/drawing/2014/main" id="{8940C0CD-5EEC-7DA8-DE28-033965B42CF8}"/>
              </a:ext>
            </a:extLst>
          </p:cNvPr>
          <p:cNvSpPr>
            <a:spLocks noGrp="1" noChangeArrowheads="1"/>
          </p:cNvSpPr>
          <p:nvPr>
            <p:ph type="body" idx="1"/>
          </p:nvPr>
        </p:nvSpPr>
        <p:spPr/>
        <p:txBody>
          <a:bodyPr/>
          <a:lstStyle/>
          <a:p>
            <a:r>
              <a:rPr lang="en-US" altLang="ko-KR" b="1">
                <a:ea typeface="굴림" panose="020B0600000101010101" pitchFamily="50" charset="-127"/>
              </a:rPr>
              <a:t>Notation for time series data</a:t>
            </a:r>
          </a:p>
          <a:p>
            <a:endParaRPr lang="ko-KR" altLang="ko-KR" sz="1000">
              <a:ea typeface="굴림" panose="020B0600000101010101" pitchFamily="50" charset="-127"/>
            </a:endParaRPr>
          </a:p>
          <a:p>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 = value of </a:t>
            </a:r>
            <a:r>
              <a:rPr lang="en-US" altLang="ko-KR" i="1">
                <a:ea typeface="굴림" panose="020B0600000101010101" pitchFamily="50" charset="-127"/>
              </a:rPr>
              <a:t>Y</a:t>
            </a:r>
            <a:r>
              <a:rPr lang="en-US" altLang="ko-KR">
                <a:ea typeface="굴림" panose="020B0600000101010101" pitchFamily="50" charset="-127"/>
              </a:rPr>
              <a:t> in period </a:t>
            </a:r>
            <a:r>
              <a:rPr lang="en-US" altLang="ko-KR" i="1">
                <a:ea typeface="굴림" panose="020B0600000101010101" pitchFamily="50" charset="-127"/>
              </a:rPr>
              <a:t>t</a:t>
            </a:r>
            <a:r>
              <a:rPr lang="en-US" altLang="ko-KR">
                <a:ea typeface="굴림" panose="020B0600000101010101" pitchFamily="50" charset="-127"/>
              </a:rPr>
              <a:t>.</a:t>
            </a:r>
          </a:p>
          <a:p>
            <a:endParaRPr lang="ko-KR" altLang="ko-KR" sz="1000">
              <a:ea typeface="굴림" panose="020B0600000101010101" pitchFamily="50" charset="-127"/>
            </a:endParaRPr>
          </a:p>
          <a:p>
            <a:r>
              <a:rPr lang="en-US" altLang="ko-KR">
                <a:ea typeface="굴림" panose="020B0600000101010101" pitchFamily="50" charset="-127"/>
              </a:rPr>
              <a:t>Data set:  {</a:t>
            </a:r>
            <a:r>
              <a:rPr lang="en-US" altLang="ko-KR" i="1">
                <a:ea typeface="굴림" panose="020B0600000101010101" pitchFamily="50" charset="-127"/>
              </a:rPr>
              <a:t>Y</a:t>
            </a:r>
            <a:r>
              <a:rPr lang="en-US" altLang="ko-KR" baseline="-25000">
                <a:ea typeface="굴림" panose="020B0600000101010101" pitchFamily="50" charset="-127"/>
              </a:rPr>
              <a:t>1</a:t>
            </a:r>
            <a:r>
              <a:rPr lang="en-US" altLang="ko-KR">
                <a:ea typeface="굴림" panose="020B0600000101010101" pitchFamily="50" charset="-127"/>
              </a:rPr>
              <a:t>,…,</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 }= </a:t>
            </a:r>
            <a:r>
              <a:rPr lang="en-US" altLang="ko-KR" i="1">
                <a:ea typeface="굴림" panose="020B0600000101010101" pitchFamily="50" charset="-127"/>
              </a:rPr>
              <a:t>T</a:t>
            </a:r>
            <a:r>
              <a:rPr lang="en-US" altLang="ko-KR">
                <a:ea typeface="굴림" panose="020B0600000101010101" pitchFamily="50" charset="-127"/>
              </a:rPr>
              <a:t> observations on </a:t>
            </a:r>
            <a:r>
              <a:rPr lang="en-US" altLang="ko-KR" i="1">
                <a:ea typeface="굴림" panose="020B0600000101010101" pitchFamily="50" charset="-127"/>
              </a:rPr>
              <a:t>Y</a:t>
            </a:r>
          </a:p>
          <a:p>
            <a:endParaRPr lang="ko-KR" altLang="ko-KR" sz="1000">
              <a:ea typeface="굴림" panose="020B0600000101010101" pitchFamily="50" charset="-127"/>
            </a:endParaRPr>
          </a:p>
          <a:p>
            <a:r>
              <a:rPr lang="en-US" altLang="ko-KR">
                <a:ea typeface="굴림" panose="020B0600000101010101" pitchFamily="50" charset="-127"/>
              </a:rPr>
              <a:t>Frequency: yearly, quarterly, monthly, etc.</a:t>
            </a:r>
            <a:endParaRPr lang="ko-KR" altLang="ko-KR">
              <a:ea typeface="굴림" panose="020B0600000101010101" pitchFamily="50" charset="-127"/>
            </a:endParaRPr>
          </a:p>
        </p:txBody>
      </p:sp>
      <p:sp>
        <p:nvSpPr>
          <p:cNvPr id="16388" name="슬라이드 번호 개체 틀 3">
            <a:extLst>
              <a:ext uri="{FF2B5EF4-FFF2-40B4-BE49-F238E27FC236}">
                <a16:creationId xmlns:a16="http://schemas.microsoft.com/office/drawing/2014/main" id="{E7DDB873-E3D2-ADAD-FA65-B138D3779FD3}"/>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9142ED7-5CFB-44C9-9A38-FFC18E230528}" type="slidenum">
              <a:rPr lang="ko-KR" altLang="en-US" sz="1400"/>
              <a:pPr>
                <a:spcBef>
                  <a:spcPct val="0"/>
                </a:spcBef>
                <a:buFontTx/>
                <a:buNone/>
              </a:pPr>
              <a:t>598</a:t>
            </a:fld>
            <a:endParaRPr lang="ko-KR" altLang="en-US" sz="1400"/>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C02EB31-909F-3CC3-0FD1-DFE78107CA59}"/>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Transformation</a:t>
            </a:r>
            <a:endParaRPr lang="en-US" altLang="ko-KR" sz="4000">
              <a:solidFill>
                <a:srgbClr val="002060"/>
              </a:solidFill>
              <a:ea typeface="굴림" panose="020B0600000101010101" pitchFamily="50" charset="-127"/>
            </a:endParaRPr>
          </a:p>
        </p:txBody>
      </p:sp>
      <p:sp>
        <p:nvSpPr>
          <p:cNvPr id="17411" name="Rectangle 3">
            <a:extLst>
              <a:ext uri="{FF2B5EF4-FFF2-40B4-BE49-F238E27FC236}">
                <a16:creationId xmlns:a16="http://schemas.microsoft.com/office/drawing/2014/main" id="{43606BD8-C2FA-E70E-69A5-F736295FB62D}"/>
              </a:ext>
            </a:extLst>
          </p:cNvPr>
          <p:cNvSpPr>
            <a:spLocks noGrp="1" noChangeArrowheads="1"/>
          </p:cNvSpPr>
          <p:nvPr>
            <p:ph type="body" idx="1"/>
          </p:nvPr>
        </p:nvSpPr>
        <p:spPr>
          <a:xfrm>
            <a:off x="2667000" y="1600201"/>
            <a:ext cx="6553200" cy="4525963"/>
          </a:xfrm>
        </p:spPr>
        <p:txBody>
          <a:bodyPr/>
          <a:lstStyle/>
          <a:p>
            <a:pPr>
              <a:lnSpc>
                <a:spcPct val="150000"/>
              </a:lnSpc>
            </a:pPr>
            <a:r>
              <a:rPr lang="en-US" altLang="ko-KR">
                <a:ea typeface="굴림" panose="020B0600000101010101" pitchFamily="50" charset="-127"/>
              </a:rPr>
              <a:t>Time lags</a:t>
            </a:r>
            <a:endParaRPr lang="ko-KR" altLang="ko-KR" sz="1400">
              <a:ea typeface="굴림" panose="020B0600000101010101" pitchFamily="50" charset="-127"/>
            </a:endParaRPr>
          </a:p>
          <a:p>
            <a:pPr>
              <a:lnSpc>
                <a:spcPct val="150000"/>
              </a:lnSpc>
            </a:pPr>
            <a:r>
              <a:rPr lang="en-US" altLang="ko-KR">
                <a:ea typeface="굴림" panose="020B0600000101010101" pitchFamily="50" charset="-127"/>
              </a:rPr>
              <a:t>Log</a:t>
            </a:r>
          </a:p>
          <a:p>
            <a:pPr>
              <a:lnSpc>
                <a:spcPct val="150000"/>
              </a:lnSpc>
            </a:pPr>
            <a:r>
              <a:rPr lang="en-US" altLang="ko-KR">
                <a:ea typeface="굴림" panose="020B0600000101010101" pitchFamily="50" charset="-127"/>
              </a:rPr>
              <a:t>First differencing</a:t>
            </a:r>
          </a:p>
          <a:p>
            <a:pPr>
              <a:lnSpc>
                <a:spcPct val="150000"/>
              </a:lnSpc>
            </a:pPr>
            <a:r>
              <a:rPr lang="en-US" altLang="ko-KR">
                <a:ea typeface="굴림" panose="020B0600000101010101" pitchFamily="50" charset="-127"/>
              </a:rPr>
              <a:t>Growth rates</a:t>
            </a:r>
          </a:p>
        </p:txBody>
      </p:sp>
      <p:sp>
        <p:nvSpPr>
          <p:cNvPr id="17412" name="슬라이드 번호 개체 틀 3">
            <a:extLst>
              <a:ext uri="{FF2B5EF4-FFF2-40B4-BE49-F238E27FC236}">
                <a16:creationId xmlns:a16="http://schemas.microsoft.com/office/drawing/2014/main" id="{4EFB8473-BE1F-5853-B817-7957BCB9B295}"/>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05C9246-83E9-4E1E-A313-C49EB55C5AF4}" type="slidenum">
              <a:rPr lang="ko-KR" altLang="en-US" sz="1400"/>
              <a:pPr>
                <a:spcBef>
                  <a:spcPct val="0"/>
                </a:spcBef>
                <a:buFontTx/>
                <a:buNone/>
              </a:pPr>
              <a:t>599</a:t>
            </a:fld>
            <a:endParaRPr lang="ko-KR"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8209668-174E-4D3E-AE30-4DBEB18E0397}"/>
              </a:ext>
            </a:extLst>
          </p:cNvPr>
          <p:cNvSpPr>
            <a:spLocks noGrp="1"/>
          </p:cNvSpPr>
          <p:nvPr>
            <p:ph type="title"/>
          </p:nvPr>
        </p:nvSpPr>
        <p:spPr/>
        <p:txBody>
          <a:bodyPr>
            <a:normAutofit/>
          </a:bodyPr>
          <a:lstStyle/>
          <a:p>
            <a:pPr algn="ctr"/>
            <a:r>
              <a:rPr lang="en-US" altLang="ko-KR" sz="4800" dirty="0"/>
              <a:t>1. </a:t>
            </a:r>
            <a:r>
              <a:rPr lang="ko-KR" altLang="en-US" sz="4800" dirty="0"/>
              <a:t>기초 통계학</a:t>
            </a:r>
            <a:br>
              <a:rPr lang="en-US" altLang="ko-KR" sz="4800" dirty="0"/>
            </a:br>
            <a:endParaRPr lang="ko-KR" altLang="en-US" sz="4800" dirty="0"/>
          </a:p>
        </p:txBody>
      </p:sp>
      <p:sp>
        <p:nvSpPr>
          <p:cNvPr id="5" name="텍스트 개체 틀 4">
            <a:extLst>
              <a:ext uri="{FF2B5EF4-FFF2-40B4-BE49-F238E27FC236}">
                <a16:creationId xmlns:a16="http://schemas.microsoft.com/office/drawing/2014/main" id="{651A39D7-7749-4BB0-9D98-3FEF59CDEE48}"/>
              </a:ext>
            </a:extLst>
          </p:cNvPr>
          <p:cNvSpPr>
            <a:spLocks noGrp="1"/>
          </p:cNvSpPr>
          <p:nvPr>
            <p:ph type="body" idx="1"/>
          </p:nvPr>
        </p:nvSpPr>
        <p:spPr/>
        <p:txBody>
          <a:bodyPr>
            <a:normAutofit/>
          </a:bodyPr>
          <a:lstStyle/>
          <a:p>
            <a:pPr marL="514350" indent="-514350" algn="ctr">
              <a:buAutoNum type="arabicParenR"/>
            </a:pPr>
            <a:r>
              <a:rPr lang="ko-KR" altLang="en-US" sz="2800" dirty="0">
                <a:solidFill>
                  <a:schemeClr val="tx1"/>
                </a:solidFill>
              </a:rPr>
              <a:t>통계학과 자료의 정리</a:t>
            </a:r>
            <a:endParaRPr lang="en-US" altLang="ko-KR" sz="2800" dirty="0">
              <a:solidFill>
                <a:schemeClr val="tx1"/>
              </a:solidFill>
            </a:endParaRPr>
          </a:p>
          <a:p>
            <a:pPr marL="514350" indent="-514350" algn="ctr">
              <a:buAutoNum type="arabicParenR"/>
            </a:pPr>
            <a:r>
              <a:rPr lang="ko-KR" altLang="en-US" sz="2800" dirty="0">
                <a:solidFill>
                  <a:schemeClr val="bg1">
                    <a:lumMod val="75000"/>
                  </a:schemeClr>
                </a:solidFill>
              </a:rPr>
              <a:t>확률과 확률분포</a:t>
            </a:r>
          </a:p>
        </p:txBody>
      </p:sp>
    </p:spTree>
    <p:extLst>
      <p:ext uri="{BB962C8B-B14F-4D97-AF65-F5344CB8AC3E}">
        <p14:creationId xmlns:p14="http://schemas.microsoft.com/office/powerpoint/2010/main" val="10204007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r>
              <a:rPr lang="ko-KR" altLang="en-US" sz="1800" dirty="0">
                <a:sym typeface="Wingdings 3" pitchFamily="18" charset="2"/>
              </a:rPr>
              <a:t>확률은 </a:t>
            </a:r>
            <a:r>
              <a:rPr lang="en-US" altLang="ko-KR" sz="1800" dirty="0">
                <a:sym typeface="Wingdings 3" pitchFamily="18" charset="2"/>
              </a:rPr>
              <a:t>0% </a:t>
            </a:r>
            <a:r>
              <a:rPr lang="ko-KR" altLang="en-US" sz="1800" dirty="0">
                <a:sym typeface="Wingdings 3" pitchFamily="18" charset="2"/>
              </a:rPr>
              <a:t>부터 </a:t>
            </a:r>
            <a:r>
              <a:rPr lang="en-US" altLang="ko-KR" sz="1800" dirty="0">
                <a:sym typeface="Wingdings 3" pitchFamily="18" charset="2"/>
              </a:rPr>
              <a:t>100% </a:t>
            </a:r>
            <a:r>
              <a:rPr lang="ko-KR" altLang="en-US" sz="1800" dirty="0">
                <a:sym typeface="Wingdings 3" pitchFamily="18" charset="2"/>
              </a:rPr>
              <a:t>사이의 값을 가진다</a:t>
            </a:r>
            <a:r>
              <a:rPr lang="en-US" altLang="ko-KR" sz="1800" dirty="0">
                <a:sym typeface="Wingdings 3" pitchFamily="18" charset="2"/>
              </a:rPr>
              <a:t>.</a:t>
            </a:r>
          </a:p>
          <a:p>
            <a:endParaRPr lang="en-US" altLang="ko-KR" sz="600" dirty="0">
              <a:sym typeface="Wingdings 3" pitchFamily="18" charset="2"/>
            </a:endParaRPr>
          </a:p>
          <a:p>
            <a:pPr>
              <a:lnSpc>
                <a:spcPct val="110000"/>
              </a:lnSpc>
            </a:pPr>
            <a:r>
              <a:rPr lang="ko-KR" altLang="en-US" sz="1800" dirty="0">
                <a:sym typeface="Wingdings 3" pitchFamily="18" charset="2"/>
              </a:rPr>
              <a:t>어떤 사건 </a:t>
            </a:r>
            <a:r>
              <a:rPr lang="en-US" altLang="ko-KR" sz="1800" i="1" dirty="0">
                <a:sym typeface="Wingdings 3" pitchFamily="18" charset="2"/>
              </a:rPr>
              <a:t>A </a:t>
            </a:r>
            <a:r>
              <a:rPr lang="ko-KR" altLang="en-US" sz="1800" dirty="0">
                <a:sym typeface="Wingdings 3" pitchFamily="18" charset="2"/>
              </a:rPr>
              <a:t>가 일어날 확률이 </a:t>
            </a:r>
            <a:r>
              <a:rPr lang="en-US" altLang="ko-KR" sz="1800" i="1" dirty="0">
                <a:sym typeface="Wingdings 3" pitchFamily="18" charset="2"/>
              </a:rPr>
              <a:t>P</a:t>
            </a:r>
            <a:r>
              <a:rPr lang="en-US" altLang="ko-KR" sz="1800" dirty="0">
                <a:sym typeface="Wingdings 3" pitchFamily="18" charset="2"/>
              </a:rPr>
              <a:t>(</a:t>
            </a:r>
            <a:r>
              <a:rPr lang="en-US" altLang="ko-KR" sz="1800" i="1" dirty="0">
                <a:sym typeface="Wingdings 3" pitchFamily="18" charset="2"/>
              </a:rPr>
              <a:t>A</a:t>
            </a:r>
            <a:r>
              <a:rPr lang="en-US" altLang="ko-KR" sz="1800" dirty="0">
                <a:sym typeface="Wingdings 3" pitchFamily="18" charset="2"/>
              </a:rPr>
              <a:t>)</a:t>
            </a:r>
            <a:r>
              <a:rPr lang="en-US" altLang="ko-KR" sz="1800" i="1" dirty="0">
                <a:sym typeface="Wingdings 3" pitchFamily="18" charset="2"/>
              </a:rPr>
              <a:t> </a:t>
            </a:r>
            <a:r>
              <a:rPr lang="ko-KR" altLang="en-US" sz="1800" dirty="0">
                <a:sym typeface="Wingdings 3" pitchFamily="18" charset="2"/>
              </a:rPr>
              <a:t>이면 그 사건이 일어나지 않을 확률은  </a:t>
            </a:r>
            <a:r>
              <a:rPr lang="en-US" altLang="ko-KR" sz="1800" i="1" dirty="0">
                <a:sym typeface="Wingdings 3" pitchFamily="18" charset="2"/>
              </a:rPr>
              <a:t>1-P</a:t>
            </a:r>
            <a:r>
              <a:rPr lang="en-US" altLang="ko-KR" sz="1800" dirty="0">
                <a:sym typeface="Wingdings 3" pitchFamily="18" charset="2"/>
              </a:rPr>
              <a:t>(</a:t>
            </a:r>
            <a:r>
              <a:rPr lang="en-US" altLang="ko-KR" sz="1800" i="1" dirty="0">
                <a:sym typeface="Wingdings 3" pitchFamily="18" charset="2"/>
              </a:rPr>
              <a:t>A</a:t>
            </a:r>
            <a:r>
              <a:rPr lang="en-US" altLang="ko-KR" sz="1800" dirty="0">
                <a:sym typeface="Wingdings 3" pitchFamily="18" charset="2"/>
              </a:rPr>
              <a:t>)</a:t>
            </a:r>
            <a:r>
              <a:rPr lang="en-US" altLang="ko-KR" sz="1800" i="1" dirty="0">
                <a:sym typeface="Wingdings 3" pitchFamily="18" charset="2"/>
              </a:rPr>
              <a:t> </a:t>
            </a:r>
            <a:r>
              <a:rPr lang="ko-KR" altLang="en-US" sz="1800" dirty="0">
                <a:sym typeface="Wingdings 3" pitchFamily="18" charset="2"/>
              </a:rPr>
              <a:t>이다</a:t>
            </a:r>
            <a:r>
              <a:rPr lang="en-US" altLang="ko-KR" sz="1800" dirty="0">
                <a:sym typeface="Wingdings 3" pitchFamily="18" charset="2"/>
              </a:rPr>
              <a:t>.</a:t>
            </a:r>
          </a:p>
          <a:p>
            <a:pPr>
              <a:lnSpc>
                <a:spcPct val="110000"/>
              </a:lnSpc>
            </a:pPr>
            <a:endParaRPr lang="en-US" altLang="ko-KR" sz="1800" dirty="0">
              <a:sym typeface="Wingdings 3" pitchFamily="18" charset="2"/>
            </a:endParaRPr>
          </a:p>
          <a:p>
            <a:pPr>
              <a:lnSpc>
                <a:spcPct val="110000"/>
              </a:lnSpc>
            </a:pPr>
            <a:endParaRPr lang="en-US" altLang="ko-KR" sz="1800" dirty="0">
              <a:sym typeface="Wingdings 3" pitchFamily="18" charset="2"/>
            </a:endParaRPr>
          </a:p>
          <a:p>
            <a:pPr>
              <a:lnSpc>
                <a:spcPct val="110000"/>
              </a:lnSpc>
            </a:pPr>
            <a:r>
              <a:rPr lang="ko-KR" altLang="en-US" sz="1800" dirty="0">
                <a:sym typeface="Wingdings 3" pitchFamily="18" charset="2"/>
              </a:rPr>
              <a:t>여기서</a:t>
            </a:r>
            <a:r>
              <a:rPr lang="en-US" altLang="ko-KR" sz="1800" dirty="0">
                <a:sym typeface="Wingdings 3" pitchFamily="18" charset="2"/>
              </a:rPr>
              <a:t> “</a:t>
            </a:r>
            <a:r>
              <a:rPr lang="en-US" altLang="ko-KR" sz="1800" i="1" dirty="0">
                <a:sym typeface="Wingdings 3" pitchFamily="18" charset="2"/>
              </a:rPr>
              <a:t>A</a:t>
            </a:r>
            <a:r>
              <a:rPr lang="en-US" altLang="ko-KR" sz="1800" i="1" baseline="30000" dirty="0">
                <a:sym typeface="Wingdings 3" pitchFamily="18" charset="2"/>
              </a:rPr>
              <a:t>C </a:t>
            </a:r>
            <a:r>
              <a:rPr lang="en-US" altLang="ko-KR" sz="1800" dirty="0">
                <a:sym typeface="Wingdings 3" pitchFamily="18" charset="2"/>
              </a:rPr>
              <a:t>= </a:t>
            </a:r>
            <a:r>
              <a:rPr lang="en-US" altLang="ko-KR" sz="1800" i="1" dirty="0">
                <a:sym typeface="Wingdings 3" pitchFamily="18" charset="2"/>
              </a:rPr>
              <a:t>A </a:t>
            </a:r>
            <a:r>
              <a:rPr lang="ko-KR" altLang="en-US" sz="1800" dirty="0">
                <a:sym typeface="Wingdings 3" pitchFamily="18" charset="2"/>
              </a:rPr>
              <a:t>의 여사건</a:t>
            </a:r>
            <a:r>
              <a:rPr lang="en-US" altLang="ko-KR" sz="1800" dirty="0">
                <a:sym typeface="Wingdings 3" pitchFamily="18" charset="2"/>
              </a:rPr>
              <a:t>”=“anything</a:t>
            </a:r>
            <a:r>
              <a:rPr lang="ko-KR" altLang="en-US" sz="1800" dirty="0">
                <a:sym typeface="Wingdings 3" pitchFamily="18" charset="2"/>
              </a:rPr>
              <a:t> </a:t>
            </a:r>
            <a:r>
              <a:rPr lang="en-US" altLang="ko-KR" sz="1800" dirty="0">
                <a:sym typeface="Wingdings 3" pitchFamily="18" charset="2"/>
              </a:rPr>
              <a:t>but A”</a:t>
            </a:r>
          </a:p>
        </p:txBody>
      </p:sp>
      <mc:AlternateContent xmlns:mc="http://schemas.openxmlformats.org/markup-compatibility/2006" xmlns:a14="http://schemas.microsoft.com/office/drawing/2010/main">
        <mc:Choice Requires="a14">
          <p:sp>
            <p:nvSpPr>
              <p:cNvPr id="2" name="TextBox 1"/>
              <p:cNvSpPr txBox="1"/>
              <p:nvPr/>
            </p:nvSpPr>
            <p:spPr>
              <a:xfrm>
                <a:off x="4009884" y="3669474"/>
                <a:ext cx="2503634" cy="370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latin typeface="Cambria Math" panose="02040503050406030204" pitchFamily="18" charset="0"/>
                        </a:rPr>
                        <m:t>𝑃</m:t>
                      </m:r>
                      <m:d>
                        <m:dPr>
                          <m:ctrlPr>
                            <a:rPr lang="en-US" altLang="ko-KR" sz="2400" i="1">
                              <a:latin typeface="Cambria Math" panose="02040503050406030204" pitchFamily="18" charset="0"/>
                            </a:rPr>
                          </m:ctrlPr>
                        </m:dPr>
                        <m:e>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𝐴</m:t>
                              </m:r>
                            </m:e>
                            <m:sup>
                              <m:r>
                                <a:rPr lang="en-US" altLang="ko-KR" sz="2400" i="1">
                                  <a:latin typeface="Cambria Math" panose="02040503050406030204" pitchFamily="18" charset="0"/>
                                </a:rPr>
                                <m:t>𝐶</m:t>
                              </m:r>
                            </m:sup>
                          </m:sSup>
                        </m:e>
                      </m:d>
                      <m:r>
                        <a:rPr lang="en-US" altLang="ko-KR" sz="2400" i="1">
                          <a:latin typeface="Cambria Math" panose="02040503050406030204" pitchFamily="18" charset="0"/>
                        </a:rPr>
                        <m:t>=1−</m:t>
                      </m:r>
                      <m:r>
                        <a:rPr lang="en-US" altLang="ko-KR" sz="2400" i="1">
                          <a:latin typeface="Cambria Math" panose="02040503050406030204" pitchFamily="18" charset="0"/>
                        </a:rPr>
                        <m:t>𝑃</m:t>
                      </m:r>
                      <m:r>
                        <a:rPr lang="en-US" altLang="ko-KR" sz="2400" i="1">
                          <a:latin typeface="Cambria Math" panose="02040503050406030204" pitchFamily="18" charset="0"/>
                        </a:rPr>
                        <m:t>(</m:t>
                      </m:r>
                      <m:r>
                        <a:rPr lang="en-US" altLang="ko-KR" sz="2400" i="1">
                          <a:latin typeface="Cambria Math" panose="02040503050406030204" pitchFamily="18" charset="0"/>
                        </a:rPr>
                        <m:t>𝐴</m:t>
                      </m:r>
                      <m:r>
                        <a:rPr lang="en-US" altLang="ko-KR" sz="2400" i="1">
                          <a:latin typeface="Cambria Math" panose="02040503050406030204" pitchFamily="18" charset="0"/>
                        </a:rPr>
                        <m:t>)</m:t>
                      </m:r>
                    </m:oMath>
                  </m:oMathPara>
                </a14:m>
                <a:endParaRPr lang="ko-KR" alt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4009884" y="3669474"/>
                <a:ext cx="2503634" cy="370551"/>
              </a:xfrm>
              <a:prstGeom prst="rect">
                <a:avLst/>
              </a:prstGeom>
              <a:blipFill>
                <a:blip r:embed="rId2"/>
                <a:stretch>
                  <a:fillRect l="-1707" r="-3171" b="-36066"/>
                </a:stretch>
              </a:blipFill>
            </p:spPr>
            <p:txBody>
              <a:bodyPr/>
              <a:lstStyle/>
              <a:p>
                <a:r>
                  <a:rPr lang="ko-KR" altLang="en-US">
                    <a:noFill/>
                  </a:rPr>
                  <a:t> </a:t>
                </a:r>
              </a:p>
            </p:txBody>
          </p:sp>
        </mc:Fallback>
      </mc:AlternateContent>
      <p:sp>
        <p:nvSpPr>
          <p:cNvPr id="10" name="제목 1"/>
          <p:cNvSpPr txBox="1">
            <a:spLocks/>
          </p:cNvSpPr>
          <p:nvPr/>
        </p:nvSpPr>
        <p:spPr>
          <a:xfrm>
            <a:off x="1981200" y="274638"/>
            <a:ext cx="8229600" cy="114300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dirty="0">
                <a:latin typeface="나눔고딕" panose="020D0604000000000000" pitchFamily="50" charset="-127"/>
                <a:ea typeface="나눔고딕" panose="020D0604000000000000" pitchFamily="50" charset="-127"/>
              </a:rPr>
              <a:t>1. </a:t>
            </a:r>
            <a:r>
              <a:rPr lang="ko-KR" altLang="en-US" sz="4000" dirty="0">
                <a:latin typeface="나눔고딕" panose="020D0604000000000000" pitchFamily="50" charset="-127"/>
                <a:ea typeface="나눔고딕" panose="020D0604000000000000" pitchFamily="50" charset="-127"/>
              </a:rPr>
              <a:t>가능성</a:t>
            </a:r>
            <a:r>
              <a:rPr lang="en-US" altLang="ko-KR" sz="4000" dirty="0">
                <a:latin typeface="나눔고딕" panose="020D0604000000000000" pitchFamily="50" charset="-127"/>
                <a:ea typeface="나눔고딕" panose="020D0604000000000000" pitchFamily="50" charset="-127"/>
              </a:rPr>
              <a:t>, </a:t>
            </a:r>
            <a:r>
              <a:rPr lang="ko-KR" altLang="en-US" sz="4000" dirty="0">
                <a:latin typeface="나눔고딕" panose="020D0604000000000000" pitchFamily="50" charset="-127"/>
                <a:ea typeface="나눔고딕" panose="020D0604000000000000" pitchFamily="50" charset="-127"/>
              </a:rPr>
              <a:t>확률</a:t>
            </a:r>
          </a:p>
        </p:txBody>
      </p:sp>
      <p:sp>
        <p:nvSpPr>
          <p:cNvPr id="12" name="AutoShape 5"/>
          <p:cNvSpPr>
            <a:spLocks noChangeArrowheads="1"/>
          </p:cNvSpPr>
          <p:nvPr/>
        </p:nvSpPr>
        <p:spPr bwMode="auto">
          <a:xfrm>
            <a:off x="1881051" y="1611550"/>
            <a:ext cx="1478645"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확률의 특성</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938252324"/>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5EE3444-CD30-B302-40B9-0EF69711707B}"/>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Example</a:t>
            </a:r>
            <a:endParaRPr lang="en-US" altLang="ko-KR" sz="4000">
              <a:solidFill>
                <a:srgbClr val="002060"/>
              </a:solidFill>
              <a:ea typeface="굴림" panose="020B0600000101010101" pitchFamily="50" charset="-127"/>
            </a:endParaRPr>
          </a:p>
        </p:txBody>
      </p:sp>
      <p:sp>
        <p:nvSpPr>
          <p:cNvPr id="18435" name="Rectangle 3">
            <a:extLst>
              <a:ext uri="{FF2B5EF4-FFF2-40B4-BE49-F238E27FC236}">
                <a16:creationId xmlns:a16="http://schemas.microsoft.com/office/drawing/2014/main" id="{1D2872EF-EDF4-CD0F-F555-C982835FB659}"/>
              </a:ext>
            </a:extLst>
          </p:cNvPr>
          <p:cNvSpPr>
            <a:spLocks noGrp="1" noChangeArrowheads="1"/>
          </p:cNvSpPr>
          <p:nvPr>
            <p:ph type="body" idx="1"/>
          </p:nvPr>
        </p:nvSpPr>
        <p:spPr/>
        <p:txBody>
          <a:bodyPr>
            <a:normAutofit fontScale="92500"/>
          </a:bodyPr>
          <a:lstStyle/>
          <a:p>
            <a:pPr>
              <a:lnSpc>
                <a:spcPct val="150000"/>
              </a:lnSpc>
            </a:pPr>
            <a:r>
              <a:rPr lang="en-US" altLang="ko-KR" sz="2400">
                <a:ea typeface="굴림" panose="020B0600000101010101" pitchFamily="50" charset="-127"/>
              </a:rPr>
              <a:t>CPI in the first quarter of 1999       = 164.87</a:t>
            </a:r>
            <a:endParaRPr lang="ko-KR" altLang="ko-KR" sz="2400">
              <a:ea typeface="굴림" panose="020B0600000101010101" pitchFamily="50" charset="-127"/>
            </a:endParaRPr>
          </a:p>
          <a:p>
            <a:pPr>
              <a:lnSpc>
                <a:spcPct val="150000"/>
              </a:lnSpc>
            </a:pPr>
            <a:r>
              <a:rPr lang="en-US" altLang="ko-KR" sz="2400">
                <a:ea typeface="굴림" panose="020B0600000101010101" pitchFamily="50" charset="-127"/>
              </a:rPr>
              <a:t>CPI in the second quarter of 1999 = 166.03</a:t>
            </a:r>
            <a:endParaRPr lang="ko-KR" altLang="ko-KR" sz="2400">
              <a:ea typeface="굴림" panose="020B0600000101010101" pitchFamily="50" charset="-127"/>
            </a:endParaRPr>
          </a:p>
          <a:p>
            <a:pPr>
              <a:lnSpc>
                <a:spcPct val="150000"/>
              </a:lnSpc>
            </a:pPr>
            <a:r>
              <a:rPr lang="en-US" altLang="ko-KR" sz="2400">
                <a:ea typeface="굴림" panose="020B0600000101010101" pitchFamily="50" charset="-127"/>
              </a:rPr>
              <a:t>Percentage change in CPI             =  0.703%</a:t>
            </a:r>
          </a:p>
          <a:p>
            <a:pPr>
              <a:lnSpc>
                <a:spcPct val="150000"/>
              </a:lnSpc>
            </a:pPr>
            <a:r>
              <a:rPr lang="en-US" altLang="ko-KR" sz="2400">
                <a:ea typeface="굴림" panose="020B0600000101010101" pitchFamily="50" charset="-127"/>
              </a:rPr>
              <a:t>Using logarithmic approximation</a:t>
            </a:r>
          </a:p>
          <a:p>
            <a:pPr>
              <a:lnSpc>
                <a:spcPct val="150000"/>
              </a:lnSpc>
              <a:buFontTx/>
              <a:buNone/>
            </a:pPr>
            <a:r>
              <a:rPr lang="en-US" altLang="ko-KR" sz="2400">
                <a:ea typeface="굴림" panose="020B0600000101010101" pitchFamily="50" charset="-127"/>
              </a:rPr>
              <a:t>    100 x [log(166.03) – log(164.87)]   = 0.700%</a:t>
            </a:r>
            <a:endParaRPr lang="ko-KR" altLang="ko-KR" sz="2400">
              <a:ea typeface="굴림" panose="020B0600000101010101" pitchFamily="50" charset="-127"/>
            </a:endParaRPr>
          </a:p>
          <a:p>
            <a:pPr>
              <a:lnSpc>
                <a:spcPct val="150000"/>
              </a:lnSpc>
            </a:pPr>
            <a:r>
              <a:rPr lang="en-US" altLang="ko-KR" sz="2400">
                <a:ea typeface="굴림" panose="020B0600000101010101" pitchFamily="50" charset="-127"/>
              </a:rPr>
              <a:t>Percentage change in CPI</a:t>
            </a:r>
          </a:p>
          <a:p>
            <a:pPr>
              <a:lnSpc>
                <a:spcPct val="150000"/>
              </a:lnSpc>
              <a:buFontTx/>
              <a:buNone/>
            </a:pPr>
            <a:r>
              <a:rPr lang="en-US" altLang="ko-KR" sz="2400">
                <a:ea typeface="굴림" panose="020B0600000101010101" pitchFamily="50" charset="-127"/>
              </a:rPr>
              <a:t>    </a:t>
            </a:r>
            <a:r>
              <a:rPr lang="en-US" altLang="ko-KR" sz="2400" i="1">
                <a:ea typeface="굴림" panose="020B0600000101010101" pitchFamily="50" charset="-127"/>
              </a:rPr>
              <a:t>annual rate</a:t>
            </a:r>
            <a:r>
              <a:rPr lang="en-US" altLang="ko-KR" sz="2400">
                <a:ea typeface="굴림" panose="020B0600000101010101" pitchFamily="50" charset="-127"/>
              </a:rPr>
              <a:t>                                     = 4 x 0.703 = 2.81%</a:t>
            </a:r>
            <a:endParaRPr lang="ko-KR" altLang="ko-KR" sz="2400">
              <a:ea typeface="굴림" panose="020B0600000101010101" pitchFamily="50" charset="-127"/>
            </a:endParaRPr>
          </a:p>
        </p:txBody>
      </p:sp>
      <p:sp>
        <p:nvSpPr>
          <p:cNvPr id="18436" name="슬라이드 번호 개체 틀 3">
            <a:extLst>
              <a:ext uri="{FF2B5EF4-FFF2-40B4-BE49-F238E27FC236}">
                <a16:creationId xmlns:a16="http://schemas.microsoft.com/office/drawing/2014/main" id="{3F5D0548-D837-69D4-85F8-F05EA9D4B41F}"/>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EF2188D-05F0-4B66-8C04-B3CDC8CAC6FB}" type="slidenum">
              <a:rPr lang="ko-KR" altLang="en-US" sz="1400"/>
              <a:pPr>
                <a:spcBef>
                  <a:spcPct val="0"/>
                </a:spcBef>
                <a:buFontTx/>
                <a:buNone/>
              </a:pPr>
              <a:t>600</a:t>
            </a:fld>
            <a:endParaRPr lang="ko-KR" altLang="en-US" sz="1400"/>
          </a:p>
        </p:txBody>
      </p:sp>
    </p:spTree>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69E0B95-8E2D-13A1-EF45-3DCADF03AB1C}"/>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Autocorrelation</a:t>
            </a:r>
            <a:endParaRPr lang="en-US" altLang="ko-KR" sz="4000">
              <a:solidFill>
                <a:srgbClr val="002060"/>
              </a:solidFill>
              <a:ea typeface="굴림" panose="020B0600000101010101" pitchFamily="50" charset="-127"/>
            </a:endParaRPr>
          </a:p>
        </p:txBody>
      </p:sp>
      <p:sp>
        <p:nvSpPr>
          <p:cNvPr id="19459" name="Rectangle 3">
            <a:extLst>
              <a:ext uri="{FF2B5EF4-FFF2-40B4-BE49-F238E27FC236}">
                <a16:creationId xmlns:a16="http://schemas.microsoft.com/office/drawing/2014/main" id="{084BD8DF-DBE0-F74C-7605-0972B34B3FEF}"/>
              </a:ext>
            </a:extLst>
          </p:cNvPr>
          <p:cNvSpPr>
            <a:spLocks noGrp="1" noChangeArrowheads="1"/>
          </p:cNvSpPr>
          <p:nvPr>
            <p:ph type="body" idx="1"/>
          </p:nvPr>
        </p:nvSpPr>
        <p:spPr/>
        <p:txBody>
          <a:bodyPr/>
          <a:lstStyle/>
          <a:p>
            <a:r>
              <a:rPr lang="en-US" altLang="ko-KR">
                <a:ea typeface="굴림" panose="020B0600000101010101" pitchFamily="50" charset="-127"/>
              </a:rPr>
              <a:t>The correlation of a series with its own lagged values is called </a:t>
            </a:r>
            <a:r>
              <a:rPr lang="en-US" altLang="ko-KR" b="1" i="1">
                <a:ea typeface="굴림" panose="020B0600000101010101" pitchFamily="50" charset="-127"/>
              </a:rPr>
              <a:t>autocorrelation</a:t>
            </a:r>
            <a:r>
              <a:rPr lang="en-US" altLang="ko-KR">
                <a:ea typeface="굴림" panose="020B0600000101010101" pitchFamily="50" charset="-127"/>
              </a:rPr>
              <a:t> or </a:t>
            </a:r>
            <a:r>
              <a:rPr lang="en-US" altLang="ko-KR" b="1" i="1">
                <a:ea typeface="굴림" panose="020B0600000101010101" pitchFamily="50" charset="-127"/>
              </a:rPr>
              <a:t>serial correlation</a:t>
            </a:r>
            <a:r>
              <a:rPr lang="en-US" altLang="ko-KR">
                <a:ea typeface="굴림" panose="020B0600000101010101" pitchFamily="50" charset="-127"/>
              </a:rPr>
              <a:t>.</a:t>
            </a:r>
          </a:p>
          <a:p>
            <a:endParaRPr lang="ko-KR" altLang="ko-KR" sz="1000">
              <a:ea typeface="굴림" panose="020B0600000101010101" pitchFamily="50" charset="-127"/>
            </a:endParaRPr>
          </a:p>
          <a:p>
            <a:r>
              <a:rPr lang="en-US" altLang="ko-KR">
                <a:ea typeface="굴림" panose="020B0600000101010101" pitchFamily="50" charset="-127"/>
              </a:rPr>
              <a:t>First autocorrelation of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 is corr(</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baseline="-25000">
                <a:ea typeface="굴림" panose="020B0600000101010101" pitchFamily="50" charset="-127"/>
              </a:rPr>
              <a:t>–1</a:t>
            </a:r>
            <a:r>
              <a:rPr lang="en-US" altLang="ko-KR">
                <a:ea typeface="굴림" panose="020B0600000101010101" pitchFamily="50" charset="-127"/>
              </a:rPr>
              <a:t>)</a:t>
            </a:r>
          </a:p>
          <a:p>
            <a:endParaRPr lang="ko-KR" altLang="ko-KR" sz="1000">
              <a:ea typeface="굴림" panose="020B0600000101010101" pitchFamily="50" charset="-127"/>
            </a:endParaRPr>
          </a:p>
          <a:p>
            <a:r>
              <a:rPr lang="en-US" altLang="ko-KR">
                <a:ea typeface="굴림" panose="020B0600000101010101" pitchFamily="50" charset="-127"/>
              </a:rPr>
              <a:t>First autocovariance of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 is cov(</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baseline="-25000">
                <a:ea typeface="굴림" panose="020B0600000101010101" pitchFamily="50" charset="-127"/>
              </a:rPr>
              <a:t>–1</a:t>
            </a:r>
            <a:r>
              <a:rPr lang="en-US" altLang="ko-KR">
                <a:ea typeface="굴림" panose="020B0600000101010101" pitchFamily="50" charset="-127"/>
              </a:rPr>
              <a:t>)</a:t>
            </a:r>
            <a:endParaRPr lang="ko-KR" altLang="ko-KR">
              <a:ea typeface="굴림" panose="020B0600000101010101" pitchFamily="50" charset="-127"/>
            </a:endParaRPr>
          </a:p>
        </p:txBody>
      </p:sp>
      <p:sp>
        <p:nvSpPr>
          <p:cNvPr id="19460" name="슬라이드 번호 개체 틀 3">
            <a:extLst>
              <a:ext uri="{FF2B5EF4-FFF2-40B4-BE49-F238E27FC236}">
                <a16:creationId xmlns:a16="http://schemas.microsoft.com/office/drawing/2014/main" id="{A914256E-C44A-A4F4-BA88-DE557FC71A0D}"/>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14B7CE2-AA09-4B11-B711-A56B10FACFAB}" type="slidenum">
              <a:rPr lang="ko-KR" altLang="en-US" sz="1400"/>
              <a:pPr>
                <a:spcBef>
                  <a:spcPct val="0"/>
                </a:spcBef>
                <a:buFontTx/>
                <a:buNone/>
              </a:pPr>
              <a:t>601</a:t>
            </a:fld>
            <a:endParaRPr lang="ko-KR" altLang="en-US" sz="1400"/>
          </a:p>
        </p:txBody>
      </p:sp>
    </p:spTree>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351B29B-05A4-6E53-98AE-AD2404B88A64}"/>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Stationarity</a:t>
            </a:r>
            <a:endParaRPr lang="en-US" altLang="ko-KR" sz="4000">
              <a:solidFill>
                <a:srgbClr val="002060"/>
              </a:solidFill>
              <a:ea typeface="굴림" panose="020B0600000101010101" pitchFamily="50" charset="-127"/>
            </a:endParaRPr>
          </a:p>
        </p:txBody>
      </p:sp>
      <p:sp>
        <p:nvSpPr>
          <p:cNvPr id="20483" name="Rectangle 3">
            <a:extLst>
              <a:ext uri="{FF2B5EF4-FFF2-40B4-BE49-F238E27FC236}">
                <a16:creationId xmlns:a16="http://schemas.microsoft.com/office/drawing/2014/main" id="{AB7C39D9-6716-F907-50D1-A7656DA844CB}"/>
              </a:ext>
            </a:extLst>
          </p:cNvPr>
          <p:cNvSpPr>
            <a:spLocks noGrp="1" noChangeArrowheads="1"/>
          </p:cNvSpPr>
          <p:nvPr>
            <p:ph type="body" idx="1"/>
          </p:nvPr>
        </p:nvSpPr>
        <p:spPr/>
        <p:txBody>
          <a:bodyPr/>
          <a:lstStyle/>
          <a:p>
            <a:r>
              <a:rPr lang="en-US" altLang="ko-KR">
                <a:ea typeface="굴림" panose="020B0600000101010101" pitchFamily="50" charset="-127"/>
              </a:rPr>
              <a:t>Stationarity says that the past is like the present and the future, at least in a probabilistic sense.</a:t>
            </a:r>
          </a:p>
          <a:p>
            <a:endParaRPr lang="en-US" altLang="ko-KR">
              <a:ea typeface="굴림" panose="020B0600000101010101" pitchFamily="50" charset="-127"/>
            </a:endParaRPr>
          </a:p>
          <a:p>
            <a:r>
              <a:rPr lang="en-US" altLang="ko-KR">
                <a:ea typeface="굴림" panose="020B0600000101010101" pitchFamily="50" charset="-127"/>
              </a:rPr>
              <a:t>History repeats!</a:t>
            </a:r>
          </a:p>
        </p:txBody>
      </p:sp>
      <p:sp>
        <p:nvSpPr>
          <p:cNvPr id="20484" name="슬라이드 번호 개체 틀 3">
            <a:extLst>
              <a:ext uri="{FF2B5EF4-FFF2-40B4-BE49-F238E27FC236}">
                <a16:creationId xmlns:a16="http://schemas.microsoft.com/office/drawing/2014/main" id="{969DBC73-C964-3095-61F6-0DD4ECE78122}"/>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A1FB088C-3B2F-457A-A23A-7B9147CF9666}" type="slidenum">
              <a:rPr lang="ko-KR" altLang="en-US" sz="1400"/>
              <a:pPr>
                <a:spcBef>
                  <a:spcPct val="0"/>
                </a:spcBef>
                <a:buFontTx/>
                <a:buNone/>
              </a:pPr>
              <a:t>602</a:t>
            </a:fld>
            <a:endParaRPr lang="ko-KR" altLang="en-US" sz="1400"/>
          </a:p>
        </p:txBody>
      </p:sp>
    </p:spTree>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447047A-C073-6C24-CDA9-0679631566F5}"/>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Autoregression</a:t>
            </a:r>
            <a:endParaRPr lang="en-US" altLang="ko-KR" sz="4000">
              <a:solidFill>
                <a:srgbClr val="002060"/>
              </a:solidFill>
              <a:ea typeface="굴림" panose="020B0600000101010101" pitchFamily="50" charset="-127"/>
            </a:endParaRPr>
          </a:p>
        </p:txBody>
      </p:sp>
      <p:sp>
        <p:nvSpPr>
          <p:cNvPr id="21507" name="Rectangle 3">
            <a:extLst>
              <a:ext uri="{FF2B5EF4-FFF2-40B4-BE49-F238E27FC236}">
                <a16:creationId xmlns:a16="http://schemas.microsoft.com/office/drawing/2014/main" id="{9902CD9C-B5EE-E7CF-E2C8-0716B3C3F5B0}"/>
              </a:ext>
            </a:extLst>
          </p:cNvPr>
          <p:cNvSpPr>
            <a:spLocks noGrp="1" noChangeArrowheads="1"/>
          </p:cNvSpPr>
          <p:nvPr>
            <p:ph type="body" idx="1"/>
          </p:nvPr>
        </p:nvSpPr>
        <p:spPr/>
        <p:txBody>
          <a:bodyPr/>
          <a:lstStyle/>
          <a:p>
            <a:r>
              <a:rPr lang="en-US" altLang="ko-KR" sz="2400">
                <a:ea typeface="굴림" panose="020B0600000101010101" pitchFamily="50" charset="-127"/>
              </a:rPr>
              <a:t>An </a:t>
            </a:r>
            <a:r>
              <a:rPr lang="en-US" altLang="ko-KR" sz="2400" b="1" i="1">
                <a:ea typeface="굴림" panose="020B0600000101010101" pitchFamily="50" charset="-127"/>
              </a:rPr>
              <a:t>autoregression</a:t>
            </a:r>
            <a:r>
              <a:rPr lang="en-US" altLang="ko-KR" sz="2400">
                <a:ea typeface="굴림" panose="020B0600000101010101" pitchFamily="50" charset="-127"/>
              </a:rPr>
              <a:t> is a regression model in which </a:t>
            </a:r>
            <a:r>
              <a:rPr lang="en-US" altLang="ko-KR" sz="2400" i="1">
                <a:ea typeface="굴림" panose="020B0600000101010101" pitchFamily="50" charset="-127"/>
              </a:rPr>
              <a:t>Y</a:t>
            </a:r>
            <a:r>
              <a:rPr lang="en-US" altLang="ko-KR" sz="2400" i="1" baseline="-25000">
                <a:ea typeface="굴림" panose="020B0600000101010101" pitchFamily="50" charset="-127"/>
              </a:rPr>
              <a:t>t</a:t>
            </a:r>
            <a:r>
              <a:rPr lang="en-US" altLang="ko-KR" sz="2400">
                <a:ea typeface="굴림" panose="020B0600000101010101" pitchFamily="50" charset="-127"/>
              </a:rPr>
              <a:t> is regressed against its own lagged values.</a:t>
            </a:r>
          </a:p>
          <a:p>
            <a:endParaRPr lang="ko-KR" altLang="ko-KR" sz="2400">
              <a:ea typeface="굴림" panose="020B0600000101010101" pitchFamily="50" charset="-127"/>
            </a:endParaRPr>
          </a:p>
          <a:p>
            <a:r>
              <a:rPr lang="en-US" altLang="ko-KR" sz="2400">
                <a:ea typeface="굴림" panose="020B0600000101010101" pitchFamily="50" charset="-127"/>
              </a:rPr>
              <a:t>The number of lags used as regressors is called the </a:t>
            </a:r>
            <a:r>
              <a:rPr lang="en-US" altLang="ko-KR" sz="2400" b="1" i="1">
                <a:ea typeface="굴림" panose="020B0600000101010101" pitchFamily="50" charset="-127"/>
              </a:rPr>
              <a:t>order</a:t>
            </a:r>
            <a:r>
              <a:rPr lang="en-US" altLang="ko-KR" sz="2400">
                <a:ea typeface="굴림" panose="020B0600000101010101" pitchFamily="50" charset="-127"/>
              </a:rPr>
              <a:t> of the autoregression.</a:t>
            </a:r>
          </a:p>
          <a:p>
            <a:endParaRPr lang="ko-KR" altLang="ko-KR" sz="2400">
              <a:ea typeface="굴림" panose="020B0600000101010101" pitchFamily="50" charset="-127"/>
            </a:endParaRPr>
          </a:p>
          <a:p>
            <a:pPr lvl="1"/>
            <a:r>
              <a:rPr lang="en-US" altLang="ko-KR">
                <a:ea typeface="굴림" panose="020B0600000101010101" pitchFamily="50" charset="-127"/>
              </a:rPr>
              <a:t>In a </a:t>
            </a:r>
            <a:r>
              <a:rPr lang="en-US" altLang="ko-KR" b="1" i="1">
                <a:ea typeface="굴림" panose="020B0600000101010101" pitchFamily="50" charset="-127"/>
              </a:rPr>
              <a:t>first order autoregression</a:t>
            </a:r>
            <a:r>
              <a:rPr lang="en-US" altLang="ko-KR">
                <a:ea typeface="굴림" panose="020B0600000101010101" pitchFamily="50" charset="-127"/>
              </a:rPr>
              <a:t>,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 is regressed against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baseline="-25000">
                <a:ea typeface="굴림" panose="020B0600000101010101" pitchFamily="50" charset="-127"/>
              </a:rPr>
              <a:t>–1</a:t>
            </a:r>
            <a:endParaRPr lang="ko-KR" altLang="ko-KR">
              <a:ea typeface="굴림" panose="020B0600000101010101" pitchFamily="50" charset="-127"/>
            </a:endParaRPr>
          </a:p>
          <a:p>
            <a:pPr lvl="1"/>
            <a:r>
              <a:rPr lang="en-US" altLang="ko-KR">
                <a:ea typeface="굴림" panose="020B0600000101010101" pitchFamily="50" charset="-127"/>
              </a:rPr>
              <a:t>In a </a:t>
            </a:r>
            <a:r>
              <a:rPr lang="en-US" altLang="ko-KR" b="1" i="1">
                <a:ea typeface="굴림" panose="020B0600000101010101" pitchFamily="50" charset="-127"/>
              </a:rPr>
              <a:t>p</a:t>
            </a:r>
            <a:r>
              <a:rPr lang="en-US" altLang="ko-KR" b="1" i="1" baseline="30000">
                <a:ea typeface="굴림" panose="020B0600000101010101" pitchFamily="50" charset="-127"/>
              </a:rPr>
              <a:t>th</a:t>
            </a:r>
            <a:r>
              <a:rPr lang="en-US" altLang="ko-KR" b="1" i="1">
                <a:ea typeface="굴림" panose="020B0600000101010101" pitchFamily="50" charset="-127"/>
              </a:rPr>
              <a:t> order autoregression</a:t>
            </a:r>
            <a:r>
              <a:rPr lang="en-US" altLang="ko-KR">
                <a:ea typeface="굴림" panose="020B0600000101010101" pitchFamily="50" charset="-127"/>
              </a:rPr>
              <a:t>,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 is regressed against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baseline="-25000">
                <a:ea typeface="굴림" panose="020B0600000101010101" pitchFamily="50" charset="-127"/>
              </a:rPr>
              <a:t>–1</a:t>
            </a:r>
            <a:r>
              <a:rPr lang="en-US" altLang="ko-KR">
                <a:ea typeface="굴림" panose="020B0600000101010101" pitchFamily="50" charset="-127"/>
              </a:rPr>
              <a:t>,</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baseline="-25000">
                <a:ea typeface="굴림" panose="020B0600000101010101" pitchFamily="50" charset="-127"/>
              </a:rPr>
              <a:t>–2</a:t>
            </a:r>
            <a:r>
              <a:rPr lang="en-US" altLang="ko-KR">
                <a:ea typeface="굴림" panose="020B0600000101010101" pitchFamily="50" charset="-127"/>
              </a:rPr>
              <a:t>,…,</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baseline="-25000">
                <a:ea typeface="굴림" panose="020B0600000101010101" pitchFamily="50" charset="-127"/>
              </a:rPr>
              <a:t>–</a:t>
            </a:r>
            <a:r>
              <a:rPr lang="en-US" altLang="ko-KR" i="1" baseline="-25000">
                <a:ea typeface="굴림" panose="020B0600000101010101" pitchFamily="50" charset="-127"/>
              </a:rPr>
              <a:t>p</a:t>
            </a:r>
            <a:r>
              <a:rPr lang="en-US" altLang="ko-KR">
                <a:ea typeface="굴림" panose="020B0600000101010101" pitchFamily="50" charset="-127"/>
              </a:rPr>
              <a:t>.</a:t>
            </a:r>
            <a:endParaRPr lang="ko-KR" altLang="ko-KR">
              <a:ea typeface="굴림" panose="020B0600000101010101" pitchFamily="50" charset="-127"/>
            </a:endParaRPr>
          </a:p>
        </p:txBody>
      </p:sp>
      <p:sp>
        <p:nvSpPr>
          <p:cNvPr id="21508" name="슬라이드 번호 개체 틀 3">
            <a:extLst>
              <a:ext uri="{FF2B5EF4-FFF2-40B4-BE49-F238E27FC236}">
                <a16:creationId xmlns:a16="http://schemas.microsoft.com/office/drawing/2014/main" id="{E09E2F5D-BE34-65B9-9018-B6F69A75A0CF}"/>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E6F268A-6B9A-484F-BE92-23856E31F46D}" type="slidenum">
              <a:rPr lang="ko-KR" altLang="en-US" sz="1400"/>
              <a:pPr>
                <a:spcBef>
                  <a:spcPct val="0"/>
                </a:spcBef>
                <a:buFontTx/>
                <a:buNone/>
              </a:pPr>
              <a:t>603</a:t>
            </a:fld>
            <a:endParaRPr lang="ko-KR" altLang="en-US" sz="1400"/>
          </a:p>
        </p:txBody>
      </p:sp>
    </p:spTree>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1A68892D-23C9-EEB1-1548-6185BD8A4DF6}"/>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AR(1) Model</a:t>
            </a:r>
            <a:endParaRPr lang="en-US" altLang="ko-KR" sz="4000">
              <a:solidFill>
                <a:srgbClr val="002060"/>
              </a:solidFill>
              <a:ea typeface="굴림" panose="020B0600000101010101" pitchFamily="50" charset="-127"/>
            </a:endParaRPr>
          </a:p>
        </p:txBody>
      </p:sp>
      <p:sp>
        <p:nvSpPr>
          <p:cNvPr id="22531" name="Rectangle 3">
            <a:extLst>
              <a:ext uri="{FF2B5EF4-FFF2-40B4-BE49-F238E27FC236}">
                <a16:creationId xmlns:a16="http://schemas.microsoft.com/office/drawing/2014/main" id="{CE0AEB11-88F8-F280-0782-8CCF74523D3C}"/>
              </a:ext>
            </a:extLst>
          </p:cNvPr>
          <p:cNvSpPr>
            <a:spLocks noGrp="1" noChangeArrowheads="1"/>
          </p:cNvSpPr>
          <p:nvPr>
            <p:ph type="body" idx="1"/>
          </p:nvPr>
        </p:nvSpPr>
        <p:spPr/>
        <p:txBody>
          <a:bodyPr/>
          <a:lstStyle/>
          <a:p>
            <a:r>
              <a:rPr lang="en-US" altLang="ko-KR">
                <a:ea typeface="굴림" panose="020B0600000101010101" pitchFamily="50" charset="-127"/>
              </a:rPr>
              <a:t>The AR(1) model is</a:t>
            </a:r>
            <a:endParaRPr lang="ko-KR" altLang="ko-KR">
              <a:ea typeface="굴림" panose="020B0600000101010101" pitchFamily="50" charset="-127"/>
            </a:endParaRPr>
          </a:p>
          <a:p>
            <a:pPr>
              <a:buFontTx/>
              <a:buNone/>
            </a:pPr>
            <a:r>
              <a:rPr lang="en-US" altLang="ko-KR">
                <a:ea typeface="굴림" panose="020B0600000101010101" pitchFamily="50" charset="-127"/>
              </a:rPr>
              <a:t>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 = </a:t>
            </a:r>
            <a:r>
              <a:rPr lang="en-US" altLang="ko-KR" i="1">
                <a:ea typeface="굴림" panose="020B0600000101010101" pitchFamily="50" charset="-127"/>
                <a:sym typeface="Symbol" panose="05050102010706020507" pitchFamily="18" charset="2"/>
              </a:rPr>
              <a:t></a:t>
            </a:r>
            <a:r>
              <a:rPr lang="en-US" altLang="ko-KR" baseline="-25000">
                <a:ea typeface="굴림" panose="020B0600000101010101" pitchFamily="50" charset="-127"/>
              </a:rPr>
              <a:t>0</a:t>
            </a:r>
            <a:r>
              <a:rPr lang="en-US" altLang="ko-KR">
                <a:ea typeface="굴림" panose="020B0600000101010101" pitchFamily="50" charset="-127"/>
              </a:rPr>
              <a:t> + </a:t>
            </a:r>
            <a:r>
              <a:rPr lang="en-US" altLang="ko-KR" i="1">
                <a:ea typeface="굴림" panose="020B0600000101010101" pitchFamily="50" charset="-127"/>
                <a:sym typeface="Symbol" panose="05050102010706020507" pitchFamily="18" charset="2"/>
              </a:rPr>
              <a:t></a:t>
            </a:r>
            <a:r>
              <a:rPr lang="en-US" altLang="ko-KR" baseline="-25000">
                <a:ea typeface="굴림" panose="020B0600000101010101" pitchFamily="50" charset="-127"/>
              </a:rPr>
              <a:t>1</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baseline="-25000">
                <a:ea typeface="굴림" panose="020B0600000101010101" pitchFamily="50" charset="-127"/>
              </a:rPr>
              <a:t>–1</a:t>
            </a:r>
            <a:r>
              <a:rPr lang="en-US" altLang="ko-KR">
                <a:ea typeface="굴림" panose="020B0600000101010101" pitchFamily="50" charset="-127"/>
              </a:rPr>
              <a:t> + </a:t>
            </a:r>
            <a:r>
              <a:rPr lang="en-US" altLang="ko-KR" i="1">
                <a:ea typeface="굴림" panose="020B0600000101010101" pitchFamily="50" charset="-127"/>
              </a:rPr>
              <a:t>u</a:t>
            </a:r>
            <a:r>
              <a:rPr lang="en-US" altLang="ko-KR" i="1" baseline="-25000">
                <a:ea typeface="굴림" panose="020B0600000101010101" pitchFamily="50" charset="-127"/>
              </a:rPr>
              <a:t>t</a:t>
            </a:r>
            <a:r>
              <a:rPr lang="en-US" altLang="ko-KR">
                <a:ea typeface="굴림" panose="020B0600000101010101" pitchFamily="50" charset="-127"/>
              </a:rPr>
              <a:t> </a:t>
            </a:r>
          </a:p>
          <a:p>
            <a:pPr>
              <a:buFontTx/>
              <a:buNone/>
            </a:pPr>
            <a:endParaRPr lang="ko-KR" altLang="ko-KR">
              <a:ea typeface="굴림" panose="020B0600000101010101" pitchFamily="50" charset="-127"/>
            </a:endParaRPr>
          </a:p>
          <a:p>
            <a:r>
              <a:rPr lang="en-US" altLang="ko-KR">
                <a:ea typeface="굴림" panose="020B0600000101010101" pitchFamily="50" charset="-127"/>
              </a:rPr>
              <a:t>If </a:t>
            </a:r>
            <a:r>
              <a:rPr lang="en-US" altLang="ko-KR" i="1">
                <a:ea typeface="굴림" panose="020B0600000101010101" pitchFamily="50" charset="-127"/>
                <a:sym typeface="Symbol" panose="05050102010706020507" pitchFamily="18" charset="2"/>
              </a:rPr>
              <a:t></a:t>
            </a:r>
            <a:r>
              <a:rPr lang="en-US" altLang="ko-KR" baseline="-25000">
                <a:ea typeface="굴림" panose="020B0600000101010101" pitchFamily="50" charset="-127"/>
              </a:rPr>
              <a:t>1</a:t>
            </a:r>
            <a:r>
              <a:rPr lang="en-US" altLang="ko-KR">
                <a:ea typeface="굴림" panose="020B0600000101010101" pitchFamily="50" charset="-127"/>
              </a:rPr>
              <a:t> = 0,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baseline="-25000">
                <a:ea typeface="굴림" panose="020B0600000101010101" pitchFamily="50" charset="-127"/>
              </a:rPr>
              <a:t>–1</a:t>
            </a:r>
            <a:r>
              <a:rPr lang="en-US" altLang="ko-KR">
                <a:ea typeface="굴림" panose="020B0600000101010101" pitchFamily="50" charset="-127"/>
              </a:rPr>
              <a:t> is not useful for forecasting </a:t>
            </a:r>
            <a:r>
              <a:rPr lang="en-US" altLang="ko-KR" i="1">
                <a:ea typeface="굴림" panose="020B0600000101010101" pitchFamily="50" charset="-127"/>
              </a:rPr>
              <a:t>Y</a:t>
            </a:r>
            <a:r>
              <a:rPr lang="en-US" altLang="ko-KR" i="1" baseline="-25000">
                <a:ea typeface="굴림" panose="020B0600000101010101" pitchFamily="50" charset="-127"/>
              </a:rPr>
              <a:t>t</a:t>
            </a:r>
            <a:endParaRPr lang="ko-KR" altLang="ko-KR">
              <a:ea typeface="굴림" panose="020B0600000101010101" pitchFamily="50" charset="-127"/>
            </a:endParaRPr>
          </a:p>
          <a:p>
            <a:endParaRPr lang="en-US" altLang="ko-KR">
              <a:ea typeface="굴림" panose="020B0600000101010101" pitchFamily="50" charset="-127"/>
            </a:endParaRPr>
          </a:p>
          <a:p>
            <a:r>
              <a:rPr lang="en-US" altLang="ko-KR">
                <a:ea typeface="굴림" panose="020B0600000101010101" pitchFamily="50" charset="-127"/>
              </a:rPr>
              <a:t>The AR(1) model can be estimated by regressing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 on a constant and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baseline="-25000">
                <a:ea typeface="굴림" panose="020B0600000101010101" pitchFamily="50" charset="-127"/>
              </a:rPr>
              <a:t>–1</a:t>
            </a:r>
            <a:endParaRPr lang="en-US" altLang="ko-KR">
              <a:ea typeface="굴림" panose="020B0600000101010101" pitchFamily="50" charset="-127"/>
            </a:endParaRPr>
          </a:p>
        </p:txBody>
      </p:sp>
      <p:sp>
        <p:nvSpPr>
          <p:cNvPr id="22532" name="슬라이드 번호 개체 틀 3">
            <a:extLst>
              <a:ext uri="{FF2B5EF4-FFF2-40B4-BE49-F238E27FC236}">
                <a16:creationId xmlns:a16="http://schemas.microsoft.com/office/drawing/2014/main" id="{8A1C5FD6-3258-6FB5-DC74-1B910D3353F3}"/>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D84F201-3DF0-4F11-9829-34DE36B31CF2}" type="slidenum">
              <a:rPr lang="ko-KR" altLang="en-US" sz="1400"/>
              <a:pPr>
                <a:spcBef>
                  <a:spcPct val="0"/>
                </a:spcBef>
                <a:buFontTx/>
                <a:buNone/>
              </a:pPr>
              <a:t>604</a:t>
            </a:fld>
            <a:endParaRPr lang="ko-KR" altLang="en-US" sz="1400"/>
          </a:p>
        </p:txBody>
      </p:sp>
    </p:spTree>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84B0A0A-5FA0-C7EC-7FA9-2E2F018B59D0}"/>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Forecasts</a:t>
            </a:r>
            <a:endParaRPr lang="en-US" altLang="ko-KR" sz="4000">
              <a:solidFill>
                <a:srgbClr val="002060"/>
              </a:solidFill>
              <a:ea typeface="굴림" panose="020B0600000101010101" pitchFamily="50" charset="-127"/>
            </a:endParaRPr>
          </a:p>
        </p:txBody>
      </p:sp>
      <p:sp>
        <p:nvSpPr>
          <p:cNvPr id="23555" name="Rectangle 3">
            <a:extLst>
              <a:ext uri="{FF2B5EF4-FFF2-40B4-BE49-F238E27FC236}">
                <a16:creationId xmlns:a16="http://schemas.microsoft.com/office/drawing/2014/main" id="{89799311-F3A7-8E86-6388-E48463FAE310}"/>
              </a:ext>
            </a:extLst>
          </p:cNvPr>
          <p:cNvSpPr>
            <a:spLocks noGrp="1" noChangeArrowheads="1"/>
          </p:cNvSpPr>
          <p:nvPr>
            <p:ph type="body" idx="1"/>
          </p:nvPr>
        </p:nvSpPr>
        <p:spPr/>
        <p:txBody>
          <a:bodyPr/>
          <a:lstStyle/>
          <a:p>
            <a:r>
              <a:rPr lang="en-US" altLang="ko-KR">
                <a:ea typeface="굴림" panose="020B0600000101010101" pitchFamily="50" charset="-127"/>
              </a:rPr>
              <a:t>For an AR(1),</a:t>
            </a:r>
          </a:p>
          <a:p>
            <a:endParaRPr lang="ko-KR" altLang="ko-KR">
              <a:ea typeface="굴림" panose="020B0600000101010101" pitchFamily="50" charset="-127"/>
            </a:endParaRPr>
          </a:p>
          <a:p>
            <a:r>
              <a:rPr lang="en-US" altLang="ko-KR" i="1">
                <a:ea typeface="굴림" panose="020B0600000101010101" pitchFamily="50" charset="-127"/>
              </a:rPr>
              <a:t>Y</a:t>
            </a:r>
            <a:r>
              <a:rPr lang="en-US" altLang="ko-KR" i="1" baseline="-25000">
                <a:ea typeface="굴림" panose="020B0600000101010101" pitchFamily="50" charset="-127"/>
              </a:rPr>
              <a:t>t</a:t>
            </a:r>
            <a:r>
              <a:rPr lang="en-US" altLang="ko-KR" baseline="-25000">
                <a:ea typeface="굴림" panose="020B0600000101010101" pitchFamily="50" charset="-127"/>
              </a:rPr>
              <a:t>|</a:t>
            </a:r>
            <a:r>
              <a:rPr lang="en-US" altLang="ko-KR" i="1" baseline="-25000">
                <a:ea typeface="굴림" panose="020B0600000101010101" pitchFamily="50" charset="-127"/>
              </a:rPr>
              <a:t>t</a:t>
            </a:r>
            <a:r>
              <a:rPr lang="en-US" altLang="ko-KR" baseline="-25000">
                <a:ea typeface="굴림" panose="020B0600000101010101" pitchFamily="50" charset="-127"/>
              </a:rPr>
              <a:t>–1</a:t>
            </a:r>
            <a:r>
              <a:rPr lang="en-US" altLang="ko-KR">
                <a:ea typeface="굴림" panose="020B0600000101010101" pitchFamily="50" charset="-127"/>
              </a:rPr>
              <a:t> = </a:t>
            </a:r>
            <a:r>
              <a:rPr lang="en-US" altLang="ko-KR" i="1">
                <a:ea typeface="굴림" panose="020B0600000101010101" pitchFamily="50" charset="-127"/>
                <a:sym typeface="Symbol" panose="05050102010706020507" pitchFamily="18" charset="2"/>
              </a:rPr>
              <a:t></a:t>
            </a:r>
            <a:r>
              <a:rPr lang="en-US" altLang="ko-KR" baseline="-25000">
                <a:ea typeface="굴림" panose="020B0600000101010101" pitchFamily="50" charset="-127"/>
              </a:rPr>
              <a:t>0</a:t>
            </a:r>
            <a:r>
              <a:rPr lang="en-US" altLang="ko-KR">
                <a:ea typeface="굴림" panose="020B0600000101010101" pitchFamily="50" charset="-127"/>
              </a:rPr>
              <a:t> + </a:t>
            </a:r>
            <a:r>
              <a:rPr lang="en-US" altLang="ko-KR" i="1">
                <a:ea typeface="굴림" panose="020B0600000101010101" pitchFamily="50" charset="-127"/>
                <a:sym typeface="Symbol" panose="05050102010706020507" pitchFamily="18" charset="2"/>
              </a:rPr>
              <a:t></a:t>
            </a:r>
            <a:r>
              <a:rPr lang="en-US" altLang="ko-KR" baseline="-25000">
                <a:ea typeface="굴림" panose="020B0600000101010101" pitchFamily="50" charset="-127"/>
              </a:rPr>
              <a:t>1</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baseline="-25000">
                <a:ea typeface="굴림" panose="020B0600000101010101" pitchFamily="50" charset="-127"/>
              </a:rPr>
              <a:t>–1</a:t>
            </a:r>
          </a:p>
          <a:p>
            <a:endParaRPr lang="ko-KR" altLang="ko-KR">
              <a:ea typeface="굴림" panose="020B0600000101010101" pitchFamily="50" charset="-127"/>
            </a:endParaRPr>
          </a:p>
          <a:p>
            <a:r>
              <a:rPr lang="en-US" altLang="ko-KR">
                <a:ea typeface="굴림" panose="020B0600000101010101" pitchFamily="50" charset="-127"/>
              </a:rPr>
              <a:t>The coefficients in the above equation are estimated using data through period </a:t>
            </a:r>
            <a:r>
              <a:rPr lang="en-US" altLang="ko-KR" i="1">
                <a:ea typeface="굴림" panose="020B0600000101010101" pitchFamily="50" charset="-127"/>
              </a:rPr>
              <a:t>t</a:t>
            </a:r>
            <a:r>
              <a:rPr lang="en-US" altLang="ko-KR">
                <a:ea typeface="굴림" panose="020B0600000101010101" pitchFamily="50" charset="-127"/>
              </a:rPr>
              <a:t>–1.</a:t>
            </a:r>
            <a:endParaRPr lang="ko-KR" altLang="ko-KR">
              <a:ea typeface="굴림" panose="020B0600000101010101" pitchFamily="50" charset="-127"/>
            </a:endParaRPr>
          </a:p>
        </p:txBody>
      </p:sp>
      <p:sp>
        <p:nvSpPr>
          <p:cNvPr id="23556" name="슬라이드 번호 개체 틀 3">
            <a:extLst>
              <a:ext uri="{FF2B5EF4-FFF2-40B4-BE49-F238E27FC236}">
                <a16:creationId xmlns:a16="http://schemas.microsoft.com/office/drawing/2014/main" id="{0AB1682D-EF82-B6A2-CDA4-326F4FD1D565}"/>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55103978-7CC5-4F23-A8EC-7E60C9E29BC0}" type="slidenum">
              <a:rPr lang="ko-KR" altLang="en-US" sz="1400"/>
              <a:pPr>
                <a:spcBef>
                  <a:spcPct val="0"/>
                </a:spcBef>
                <a:buFontTx/>
                <a:buNone/>
              </a:pPr>
              <a:t>605</a:t>
            </a:fld>
            <a:endParaRPr lang="ko-KR" altLang="en-US" sz="1400"/>
          </a:p>
        </p:txBody>
      </p:sp>
    </p:spTree>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F8F8044-D80A-DB3A-7EF4-372248284053}"/>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Forecast Error</a:t>
            </a:r>
            <a:endParaRPr lang="en-US" altLang="ko-KR" sz="4000">
              <a:solidFill>
                <a:srgbClr val="002060"/>
              </a:solidFill>
              <a:ea typeface="굴림" panose="020B0600000101010101" pitchFamily="50" charset="-127"/>
            </a:endParaRPr>
          </a:p>
        </p:txBody>
      </p:sp>
      <p:sp>
        <p:nvSpPr>
          <p:cNvPr id="24579" name="Rectangle 3">
            <a:extLst>
              <a:ext uri="{FF2B5EF4-FFF2-40B4-BE49-F238E27FC236}">
                <a16:creationId xmlns:a16="http://schemas.microsoft.com/office/drawing/2014/main" id="{2758D50C-E926-C89B-00BA-5ED061B93EDA}"/>
              </a:ext>
            </a:extLst>
          </p:cNvPr>
          <p:cNvSpPr>
            <a:spLocks noGrp="1" noChangeArrowheads="1"/>
          </p:cNvSpPr>
          <p:nvPr>
            <p:ph type="body" idx="1"/>
          </p:nvPr>
        </p:nvSpPr>
        <p:spPr>
          <a:xfrm>
            <a:off x="1987550" y="1905001"/>
            <a:ext cx="8229600" cy="4525963"/>
          </a:xfrm>
        </p:spPr>
        <p:txBody>
          <a:bodyPr/>
          <a:lstStyle/>
          <a:p>
            <a:r>
              <a:rPr lang="en-US" altLang="ko-KR">
                <a:ea typeface="굴림" panose="020B0600000101010101" pitchFamily="50" charset="-127"/>
              </a:rPr>
              <a:t>The one-period ahead forecast error </a:t>
            </a:r>
            <a:endParaRPr lang="ko-KR" altLang="ko-KR">
              <a:ea typeface="굴림" panose="020B0600000101010101" pitchFamily="50" charset="-127"/>
            </a:endParaRPr>
          </a:p>
          <a:p>
            <a:pPr>
              <a:buFontTx/>
              <a:buNone/>
            </a:pPr>
            <a:r>
              <a:rPr lang="en-US" altLang="ko-KR">
                <a:ea typeface="굴림" panose="020B0600000101010101" pitchFamily="50" charset="-127"/>
              </a:rPr>
              <a:t>    =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 – </a:t>
            </a:r>
            <a:endParaRPr lang="ko-KR" altLang="ko-KR">
              <a:ea typeface="굴림" panose="020B0600000101010101" pitchFamily="50" charset="-127"/>
            </a:endParaRPr>
          </a:p>
          <a:p>
            <a:pPr>
              <a:buFontTx/>
              <a:buNone/>
            </a:pPr>
            <a:br>
              <a:rPr lang="en-US" altLang="ko-KR">
                <a:ea typeface="굴림" panose="020B0600000101010101" pitchFamily="50" charset="-127"/>
              </a:rPr>
            </a:br>
            <a:endParaRPr lang="en-US" altLang="ko-KR">
              <a:ea typeface="굴림" panose="020B0600000101010101" pitchFamily="50" charset="-127"/>
            </a:endParaRPr>
          </a:p>
        </p:txBody>
      </p:sp>
      <p:sp>
        <p:nvSpPr>
          <p:cNvPr id="24580" name="Rectangle 2">
            <a:extLst>
              <a:ext uri="{FF2B5EF4-FFF2-40B4-BE49-F238E27FC236}">
                <a16:creationId xmlns:a16="http://schemas.microsoft.com/office/drawing/2014/main" id="{D89F6885-8C6C-6238-350A-EE6BF56E030B}"/>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ko-KR" altLang="en-US" sz="1800">
              <a:ea typeface="굴림" panose="020B0600000101010101" pitchFamily="50" charset="-127"/>
            </a:endParaRPr>
          </a:p>
        </p:txBody>
      </p:sp>
      <p:graphicFrame>
        <p:nvGraphicFramePr>
          <p:cNvPr id="24581" name="개체 2">
            <a:extLst>
              <a:ext uri="{FF2B5EF4-FFF2-40B4-BE49-F238E27FC236}">
                <a16:creationId xmlns:a16="http://schemas.microsoft.com/office/drawing/2014/main" id="{801E0448-2531-A454-22FF-A7B4D9DF0D1A}"/>
              </a:ext>
            </a:extLst>
          </p:cNvPr>
          <p:cNvGraphicFramePr>
            <a:graphicFrameLocks noChangeAspect="1"/>
          </p:cNvGraphicFramePr>
          <p:nvPr/>
        </p:nvGraphicFramePr>
        <p:xfrm>
          <a:off x="3657601" y="2590800"/>
          <a:ext cx="523875" cy="495300"/>
        </p:xfrm>
        <a:graphic>
          <a:graphicData uri="http://schemas.openxmlformats.org/presentationml/2006/ole">
            <mc:AlternateContent xmlns:mc="http://schemas.openxmlformats.org/markup-compatibility/2006">
              <mc:Choice xmlns:v="urn:schemas-microsoft-com:vml" Requires="v">
                <p:oleObj spid="_x0000_s55305" r:id="rId3" imgW="520474" imgH="495085" progId="Equation.DSMT4">
                  <p:embed/>
                </p:oleObj>
              </mc:Choice>
              <mc:Fallback>
                <p:oleObj r:id="rId3" imgW="520474" imgH="495085" progId="Equation.DSMT4">
                  <p:embed/>
                  <p:pic>
                    <p:nvPicPr>
                      <p:cNvPr id="24581" name="개체 2">
                        <a:extLst>
                          <a:ext uri="{FF2B5EF4-FFF2-40B4-BE49-F238E27FC236}">
                            <a16:creationId xmlns:a16="http://schemas.microsoft.com/office/drawing/2014/main" id="{801E0448-2531-A454-22FF-A7B4D9DF0D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1" y="2590800"/>
                        <a:ext cx="5238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2" name="슬라이드 번호 개체 틀 3">
            <a:extLst>
              <a:ext uri="{FF2B5EF4-FFF2-40B4-BE49-F238E27FC236}">
                <a16:creationId xmlns:a16="http://schemas.microsoft.com/office/drawing/2014/main" id="{F9349D1B-A295-6624-3695-C93C1C262DB1}"/>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24EEEDE-18D4-4D9B-B101-6E1AA280CB09}" type="slidenum">
              <a:rPr lang="ko-KR" altLang="en-US" sz="1400"/>
              <a:pPr>
                <a:spcBef>
                  <a:spcPct val="0"/>
                </a:spcBef>
                <a:buFontTx/>
                <a:buNone/>
              </a:pPr>
              <a:t>606</a:t>
            </a:fld>
            <a:endParaRPr lang="ko-KR" altLang="en-US" sz="1400"/>
          </a:p>
        </p:txBody>
      </p:sp>
    </p:spTree>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3352150-B8CE-7DEA-1512-A6AB1FC07F0C}"/>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RMSFE</a:t>
            </a:r>
            <a:endParaRPr lang="en-US" altLang="ko-KR" sz="4000">
              <a:solidFill>
                <a:srgbClr val="002060"/>
              </a:solidFill>
              <a:ea typeface="굴림" panose="020B0600000101010101" pitchFamily="50" charset="-127"/>
            </a:endParaRPr>
          </a:p>
        </p:txBody>
      </p:sp>
      <p:sp>
        <p:nvSpPr>
          <p:cNvPr id="25603" name="Rectangle 3">
            <a:extLst>
              <a:ext uri="{FF2B5EF4-FFF2-40B4-BE49-F238E27FC236}">
                <a16:creationId xmlns:a16="http://schemas.microsoft.com/office/drawing/2014/main" id="{A4B5BD30-6C84-0DFE-8913-508D8D787F8A}"/>
              </a:ext>
            </a:extLst>
          </p:cNvPr>
          <p:cNvSpPr>
            <a:spLocks noGrp="1" noChangeArrowheads="1"/>
          </p:cNvSpPr>
          <p:nvPr>
            <p:ph type="body" idx="1"/>
          </p:nvPr>
        </p:nvSpPr>
        <p:spPr>
          <a:xfrm>
            <a:off x="1997075" y="1900238"/>
            <a:ext cx="8229600" cy="4525962"/>
          </a:xfrm>
        </p:spPr>
        <p:txBody>
          <a:bodyPr/>
          <a:lstStyle/>
          <a:p>
            <a:r>
              <a:rPr lang="en-US" altLang="ko-KR">
                <a:ea typeface="굴림" panose="020B0600000101010101" pitchFamily="50" charset="-127"/>
              </a:rPr>
              <a:t>RMSFE =  </a:t>
            </a:r>
          </a:p>
          <a:p>
            <a:endParaRPr lang="ko-KR" altLang="ko-KR">
              <a:ea typeface="굴림" panose="020B0600000101010101" pitchFamily="50" charset="-127"/>
            </a:endParaRPr>
          </a:p>
          <a:p>
            <a:r>
              <a:rPr lang="en-US" altLang="ko-KR">
                <a:ea typeface="굴림" panose="020B0600000101010101" pitchFamily="50" charset="-127"/>
              </a:rPr>
              <a:t>RMSFE is a measure of the magnitude of a typical forecasting “mistake.”</a:t>
            </a:r>
            <a:endParaRPr lang="ko-KR" altLang="ko-KR">
              <a:ea typeface="굴림" panose="020B0600000101010101" pitchFamily="50" charset="-127"/>
            </a:endParaRPr>
          </a:p>
        </p:txBody>
      </p:sp>
      <p:sp>
        <p:nvSpPr>
          <p:cNvPr id="25604" name="Rectangle 2">
            <a:extLst>
              <a:ext uri="{FF2B5EF4-FFF2-40B4-BE49-F238E27FC236}">
                <a16:creationId xmlns:a16="http://schemas.microsoft.com/office/drawing/2014/main" id="{521CBF9B-8C61-F82E-C800-32B13CA4B6AC}"/>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ko-KR" altLang="en-US" sz="1800">
              <a:ea typeface="굴림" panose="020B0600000101010101" pitchFamily="50" charset="-127"/>
            </a:endParaRPr>
          </a:p>
        </p:txBody>
      </p:sp>
      <p:graphicFrame>
        <p:nvGraphicFramePr>
          <p:cNvPr id="25605" name="개체 2">
            <a:extLst>
              <a:ext uri="{FF2B5EF4-FFF2-40B4-BE49-F238E27FC236}">
                <a16:creationId xmlns:a16="http://schemas.microsoft.com/office/drawing/2014/main" id="{AE9FBCC7-1FB9-BB21-B3C3-7840646177AC}"/>
              </a:ext>
            </a:extLst>
          </p:cNvPr>
          <p:cNvGraphicFramePr>
            <a:graphicFrameLocks noChangeAspect="1"/>
          </p:cNvGraphicFramePr>
          <p:nvPr/>
        </p:nvGraphicFramePr>
        <p:xfrm>
          <a:off x="4267201" y="1897064"/>
          <a:ext cx="2162175" cy="600075"/>
        </p:xfrm>
        <a:graphic>
          <a:graphicData uri="http://schemas.openxmlformats.org/presentationml/2006/ole">
            <mc:AlternateContent xmlns:mc="http://schemas.openxmlformats.org/markup-compatibility/2006">
              <mc:Choice xmlns:v="urn:schemas-microsoft-com:vml" Requires="v">
                <p:oleObj spid="_x0000_s56329" r:id="rId3" imgW="2159000" imgH="596900" progId="Equation.DSMT4">
                  <p:embed/>
                </p:oleObj>
              </mc:Choice>
              <mc:Fallback>
                <p:oleObj r:id="rId3" imgW="2159000" imgH="596900" progId="Equation.DSMT4">
                  <p:embed/>
                  <p:pic>
                    <p:nvPicPr>
                      <p:cNvPr id="25605" name="개체 2">
                        <a:extLst>
                          <a:ext uri="{FF2B5EF4-FFF2-40B4-BE49-F238E27FC236}">
                            <a16:creationId xmlns:a16="http://schemas.microsoft.com/office/drawing/2014/main" id="{AE9FBCC7-1FB9-BB21-B3C3-784064617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1" y="1897064"/>
                        <a:ext cx="21621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6" name="슬라이드 번호 개체 틀 3">
            <a:extLst>
              <a:ext uri="{FF2B5EF4-FFF2-40B4-BE49-F238E27FC236}">
                <a16:creationId xmlns:a16="http://schemas.microsoft.com/office/drawing/2014/main" id="{D1880DB2-0297-3E03-C51A-3C59E11FC431}"/>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056A560C-348A-41DE-942F-27D21A94996B}" type="slidenum">
              <a:rPr lang="ko-KR" altLang="en-US" sz="1400"/>
              <a:pPr>
                <a:spcBef>
                  <a:spcPct val="0"/>
                </a:spcBef>
                <a:buFontTx/>
                <a:buNone/>
              </a:pPr>
              <a:t>607</a:t>
            </a:fld>
            <a:endParaRPr lang="ko-KR" altLang="en-US" sz="1400"/>
          </a:p>
        </p:txBody>
      </p:sp>
    </p:spTree>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97DCC39-453D-3A63-9D18-A6241162E724}"/>
              </a:ext>
            </a:extLst>
          </p:cNvPr>
          <p:cNvSpPr>
            <a:spLocks noGrp="1" noChangeArrowheads="1"/>
          </p:cNvSpPr>
          <p:nvPr>
            <p:ph type="title"/>
          </p:nvPr>
        </p:nvSpPr>
        <p:spPr/>
        <p:txBody>
          <a:bodyPr/>
          <a:lstStyle/>
          <a:p>
            <a:pPr eaLnBrk="1" hangingPunct="1"/>
            <a:r>
              <a:rPr lang="en-US" altLang="ko-KR" sz="4000" b="1">
                <a:solidFill>
                  <a:srgbClr val="002060"/>
                </a:solidFill>
                <a:ea typeface="굴림" panose="020B0600000101010101" pitchFamily="50" charset="-127"/>
              </a:rPr>
              <a:t>ADL Model</a:t>
            </a:r>
            <a:endParaRPr lang="en-US" altLang="ko-KR" sz="4000">
              <a:solidFill>
                <a:srgbClr val="002060"/>
              </a:solidFill>
              <a:ea typeface="굴림" panose="020B0600000101010101" pitchFamily="50" charset="-127"/>
            </a:endParaRPr>
          </a:p>
        </p:txBody>
      </p:sp>
      <p:sp>
        <p:nvSpPr>
          <p:cNvPr id="26627" name="Rectangle 3">
            <a:extLst>
              <a:ext uri="{FF2B5EF4-FFF2-40B4-BE49-F238E27FC236}">
                <a16:creationId xmlns:a16="http://schemas.microsoft.com/office/drawing/2014/main" id="{D1F01676-FCBD-916C-7BCC-9B37AEA420F9}"/>
              </a:ext>
            </a:extLst>
          </p:cNvPr>
          <p:cNvSpPr>
            <a:spLocks noGrp="1" noChangeArrowheads="1"/>
          </p:cNvSpPr>
          <p:nvPr>
            <p:ph type="body" idx="1"/>
          </p:nvPr>
        </p:nvSpPr>
        <p:spPr/>
        <p:txBody>
          <a:bodyPr/>
          <a:lstStyle/>
          <a:p>
            <a:r>
              <a:rPr lang="en-US" altLang="ko-KR" sz="2400">
                <a:ea typeface="굴림" panose="020B0600000101010101" pitchFamily="50" charset="-127"/>
              </a:rPr>
              <a:t>It makes sense to add other variables (</a:t>
            </a:r>
            <a:r>
              <a:rPr lang="en-US" altLang="ko-KR" sz="2400" i="1">
                <a:ea typeface="굴림" panose="020B0600000101010101" pitchFamily="50" charset="-127"/>
              </a:rPr>
              <a:t>X</a:t>
            </a:r>
            <a:r>
              <a:rPr lang="en-US" altLang="ko-KR" sz="2400">
                <a:ea typeface="굴림" panose="020B0600000101010101" pitchFamily="50" charset="-127"/>
              </a:rPr>
              <a:t>) that might be useful predictors of </a:t>
            </a:r>
            <a:r>
              <a:rPr lang="en-US" altLang="ko-KR" sz="2400" i="1">
                <a:ea typeface="굴림" panose="020B0600000101010101" pitchFamily="50" charset="-127"/>
              </a:rPr>
              <a:t>Y</a:t>
            </a:r>
            <a:r>
              <a:rPr lang="en-US" altLang="ko-KR" sz="2400">
                <a:ea typeface="굴림" panose="020B0600000101010101" pitchFamily="50" charset="-127"/>
              </a:rPr>
              <a:t>, above and beyond the predictive value of lagged values of </a:t>
            </a:r>
            <a:r>
              <a:rPr lang="en-US" altLang="ko-KR" sz="2400" i="1">
                <a:ea typeface="굴림" panose="020B0600000101010101" pitchFamily="50" charset="-127"/>
              </a:rPr>
              <a:t>Y</a:t>
            </a:r>
            <a:r>
              <a:rPr lang="en-US" altLang="ko-KR" sz="2400">
                <a:ea typeface="굴림" panose="020B0600000101010101" pitchFamily="50" charset="-127"/>
              </a:rPr>
              <a:t>:</a:t>
            </a:r>
          </a:p>
          <a:p>
            <a:endParaRPr lang="ko-KR" altLang="ko-KR" sz="2400">
              <a:ea typeface="굴림" panose="020B0600000101010101" pitchFamily="50" charset="-127"/>
            </a:endParaRPr>
          </a:p>
          <a:p>
            <a:r>
              <a:rPr lang="en-US" altLang="ko-KR" sz="2400" i="1">
                <a:ea typeface="굴림" panose="020B0600000101010101" pitchFamily="50" charset="-127"/>
              </a:rPr>
              <a:t>Y</a:t>
            </a:r>
            <a:r>
              <a:rPr lang="en-US" altLang="ko-KR" sz="2400" i="1" baseline="-25000">
                <a:ea typeface="굴림" panose="020B0600000101010101" pitchFamily="50" charset="-127"/>
              </a:rPr>
              <a:t>t</a:t>
            </a:r>
            <a:r>
              <a:rPr lang="en-US" altLang="ko-KR" sz="2400">
                <a:ea typeface="굴림" panose="020B0600000101010101" pitchFamily="50" charset="-127"/>
              </a:rPr>
              <a:t> = </a:t>
            </a:r>
            <a:r>
              <a:rPr lang="en-US" altLang="ko-KR" sz="2400" i="1">
                <a:ea typeface="굴림" panose="020B0600000101010101" pitchFamily="50" charset="-127"/>
                <a:sym typeface="Symbol" panose="05050102010706020507" pitchFamily="18" charset="2"/>
              </a:rPr>
              <a:t></a:t>
            </a:r>
            <a:r>
              <a:rPr lang="en-US" altLang="ko-KR" sz="2400" baseline="-25000">
                <a:ea typeface="굴림" panose="020B0600000101010101" pitchFamily="50" charset="-127"/>
              </a:rPr>
              <a:t>0</a:t>
            </a:r>
            <a:r>
              <a:rPr lang="en-US" altLang="ko-KR" sz="2400">
                <a:ea typeface="굴림" panose="020B0600000101010101" pitchFamily="50" charset="-127"/>
              </a:rPr>
              <a:t> + </a:t>
            </a:r>
            <a:r>
              <a:rPr lang="en-US" altLang="ko-KR" sz="2400" i="1">
                <a:ea typeface="굴림" panose="020B0600000101010101" pitchFamily="50" charset="-127"/>
                <a:sym typeface="Symbol" panose="05050102010706020507" pitchFamily="18" charset="2"/>
              </a:rPr>
              <a:t></a:t>
            </a:r>
            <a:r>
              <a:rPr lang="en-US" altLang="ko-KR" sz="2400" baseline="-25000">
                <a:ea typeface="굴림" panose="020B0600000101010101" pitchFamily="50" charset="-127"/>
              </a:rPr>
              <a:t>1</a:t>
            </a:r>
            <a:r>
              <a:rPr lang="en-US" altLang="ko-KR" sz="2400" i="1">
                <a:ea typeface="굴림" panose="020B0600000101010101" pitchFamily="50" charset="-127"/>
              </a:rPr>
              <a:t>Y</a:t>
            </a:r>
            <a:r>
              <a:rPr lang="en-US" altLang="ko-KR" sz="2400" i="1" baseline="-25000">
                <a:ea typeface="굴림" panose="020B0600000101010101" pitchFamily="50" charset="-127"/>
              </a:rPr>
              <a:t>t</a:t>
            </a:r>
            <a:r>
              <a:rPr lang="en-US" altLang="ko-KR" sz="2400" baseline="-25000">
                <a:ea typeface="굴림" panose="020B0600000101010101" pitchFamily="50" charset="-127"/>
              </a:rPr>
              <a:t>–1</a:t>
            </a:r>
            <a:r>
              <a:rPr lang="en-US" altLang="ko-KR" sz="2400">
                <a:ea typeface="굴림" panose="020B0600000101010101" pitchFamily="50" charset="-127"/>
              </a:rPr>
              <a:t> + … + </a:t>
            </a:r>
            <a:r>
              <a:rPr lang="en-US" altLang="ko-KR" sz="2400" i="1">
                <a:ea typeface="굴림" panose="020B0600000101010101" pitchFamily="50" charset="-127"/>
                <a:sym typeface="Symbol" panose="05050102010706020507" pitchFamily="18" charset="2"/>
              </a:rPr>
              <a:t></a:t>
            </a:r>
            <a:r>
              <a:rPr lang="en-US" altLang="ko-KR" sz="2400" i="1" baseline="-25000">
                <a:ea typeface="굴림" panose="020B0600000101010101" pitchFamily="50" charset="-127"/>
              </a:rPr>
              <a:t>p</a:t>
            </a:r>
            <a:r>
              <a:rPr lang="en-US" altLang="ko-KR" sz="2400" i="1">
                <a:ea typeface="굴림" panose="020B0600000101010101" pitchFamily="50" charset="-127"/>
              </a:rPr>
              <a:t>Y</a:t>
            </a:r>
            <a:r>
              <a:rPr lang="en-US" altLang="ko-KR" sz="2400" i="1" baseline="-25000">
                <a:ea typeface="굴림" panose="020B0600000101010101" pitchFamily="50" charset="-127"/>
              </a:rPr>
              <a:t>t</a:t>
            </a:r>
            <a:r>
              <a:rPr lang="en-US" altLang="ko-KR" sz="2400" baseline="-25000">
                <a:ea typeface="굴림" panose="020B0600000101010101" pitchFamily="50" charset="-127"/>
              </a:rPr>
              <a:t>–</a:t>
            </a:r>
            <a:r>
              <a:rPr lang="en-US" altLang="ko-KR" sz="2400" i="1" baseline="-25000">
                <a:ea typeface="굴림" panose="020B0600000101010101" pitchFamily="50" charset="-127"/>
              </a:rPr>
              <a:t>p</a:t>
            </a:r>
            <a:r>
              <a:rPr lang="en-US" altLang="ko-KR" sz="2400">
                <a:ea typeface="굴림" panose="020B0600000101010101" pitchFamily="50" charset="-127"/>
              </a:rPr>
              <a:t> </a:t>
            </a:r>
            <a:endParaRPr lang="ko-KR" altLang="ko-KR" sz="2400">
              <a:ea typeface="굴림" panose="020B0600000101010101" pitchFamily="50" charset="-127"/>
            </a:endParaRPr>
          </a:p>
          <a:p>
            <a:pPr>
              <a:buFontTx/>
              <a:buNone/>
            </a:pPr>
            <a:r>
              <a:rPr lang="en-US" altLang="ko-KR" sz="2400">
                <a:ea typeface="굴림" panose="020B0600000101010101" pitchFamily="50" charset="-127"/>
              </a:rPr>
              <a:t>		  	  + </a:t>
            </a:r>
            <a:r>
              <a:rPr lang="en-US" altLang="ko-KR" sz="2400" i="1">
                <a:ea typeface="굴림" panose="020B0600000101010101" pitchFamily="50" charset="-127"/>
                <a:sym typeface="Symbol" panose="05050102010706020507" pitchFamily="18" charset="2"/>
              </a:rPr>
              <a:t></a:t>
            </a:r>
            <a:r>
              <a:rPr lang="en-US" altLang="ko-KR" sz="2400" baseline="-25000">
                <a:ea typeface="굴림" panose="020B0600000101010101" pitchFamily="50" charset="-127"/>
              </a:rPr>
              <a:t>1</a:t>
            </a:r>
            <a:r>
              <a:rPr lang="en-US" altLang="ko-KR" sz="2400" i="1">
                <a:ea typeface="굴림" panose="020B0600000101010101" pitchFamily="50" charset="-127"/>
              </a:rPr>
              <a:t>X</a:t>
            </a:r>
            <a:r>
              <a:rPr lang="en-US" altLang="ko-KR" sz="2400" i="1" baseline="-25000">
                <a:ea typeface="굴림" panose="020B0600000101010101" pitchFamily="50" charset="-127"/>
              </a:rPr>
              <a:t>t</a:t>
            </a:r>
            <a:r>
              <a:rPr lang="en-US" altLang="ko-KR" sz="2400" baseline="-25000">
                <a:ea typeface="굴림" panose="020B0600000101010101" pitchFamily="50" charset="-127"/>
              </a:rPr>
              <a:t>–1</a:t>
            </a:r>
            <a:r>
              <a:rPr lang="en-US" altLang="ko-KR" sz="2400">
                <a:ea typeface="굴림" panose="020B0600000101010101" pitchFamily="50" charset="-127"/>
              </a:rPr>
              <a:t> + … + </a:t>
            </a:r>
            <a:r>
              <a:rPr lang="en-US" altLang="ko-KR" sz="2400" i="1">
                <a:ea typeface="굴림" panose="020B0600000101010101" pitchFamily="50" charset="-127"/>
                <a:sym typeface="Symbol" panose="05050102010706020507" pitchFamily="18" charset="2"/>
              </a:rPr>
              <a:t></a:t>
            </a:r>
            <a:r>
              <a:rPr lang="en-US" altLang="ko-KR" sz="2400" i="1" baseline="-25000">
                <a:ea typeface="굴림" panose="020B0600000101010101" pitchFamily="50" charset="-127"/>
              </a:rPr>
              <a:t>r</a:t>
            </a:r>
            <a:r>
              <a:rPr lang="en-US" altLang="ko-KR" sz="2400" i="1">
                <a:ea typeface="굴림" panose="020B0600000101010101" pitchFamily="50" charset="-127"/>
              </a:rPr>
              <a:t>X</a:t>
            </a:r>
            <a:r>
              <a:rPr lang="en-US" altLang="ko-KR" sz="2400" i="1" baseline="-25000">
                <a:ea typeface="굴림" panose="020B0600000101010101" pitchFamily="50" charset="-127"/>
              </a:rPr>
              <a:t>t</a:t>
            </a:r>
            <a:r>
              <a:rPr lang="en-US" altLang="ko-KR" sz="2400" baseline="-25000">
                <a:ea typeface="굴림" panose="020B0600000101010101" pitchFamily="50" charset="-127"/>
              </a:rPr>
              <a:t>–</a:t>
            </a:r>
            <a:r>
              <a:rPr lang="en-US" altLang="ko-KR" sz="2400" i="1" baseline="-25000">
                <a:ea typeface="굴림" panose="020B0600000101010101" pitchFamily="50" charset="-127"/>
              </a:rPr>
              <a:t>r</a:t>
            </a:r>
            <a:r>
              <a:rPr lang="en-US" altLang="ko-KR" sz="2400">
                <a:ea typeface="굴림" panose="020B0600000101010101" pitchFamily="50" charset="-127"/>
              </a:rPr>
              <a:t> + </a:t>
            </a:r>
            <a:r>
              <a:rPr lang="en-US" altLang="ko-KR" sz="2400" i="1">
                <a:ea typeface="굴림" panose="020B0600000101010101" pitchFamily="50" charset="-127"/>
              </a:rPr>
              <a:t>u</a:t>
            </a:r>
            <a:r>
              <a:rPr lang="en-US" altLang="ko-KR" sz="2400" i="1" baseline="-25000">
                <a:ea typeface="굴림" panose="020B0600000101010101" pitchFamily="50" charset="-127"/>
              </a:rPr>
              <a:t>t</a:t>
            </a:r>
            <a:r>
              <a:rPr lang="en-US" altLang="ko-KR" sz="2400">
                <a:ea typeface="굴림" panose="020B0600000101010101" pitchFamily="50" charset="-127"/>
              </a:rPr>
              <a:t> </a:t>
            </a:r>
          </a:p>
          <a:p>
            <a:pPr>
              <a:buFontTx/>
              <a:buNone/>
            </a:pPr>
            <a:endParaRPr lang="ko-KR" altLang="ko-KR" sz="2400">
              <a:ea typeface="굴림" panose="020B0600000101010101" pitchFamily="50" charset="-127"/>
            </a:endParaRPr>
          </a:p>
          <a:p>
            <a:r>
              <a:rPr lang="en-US" altLang="ko-KR" sz="2400">
                <a:ea typeface="굴림" panose="020B0600000101010101" pitchFamily="50" charset="-127"/>
              </a:rPr>
              <a:t>This is an </a:t>
            </a:r>
            <a:r>
              <a:rPr lang="en-US" altLang="ko-KR" sz="2400" b="1" i="1">
                <a:ea typeface="굴림" panose="020B0600000101010101" pitchFamily="50" charset="-127"/>
              </a:rPr>
              <a:t>autoregressive distributed lag </a:t>
            </a:r>
            <a:r>
              <a:rPr lang="en-US" altLang="ko-KR" sz="2400" b="1">
                <a:ea typeface="굴림" panose="020B0600000101010101" pitchFamily="50" charset="-127"/>
              </a:rPr>
              <a:t>(</a:t>
            </a:r>
            <a:r>
              <a:rPr lang="en-US" altLang="ko-KR" sz="2400" b="1" i="1">
                <a:ea typeface="굴림" panose="020B0600000101010101" pitchFamily="50" charset="-127"/>
              </a:rPr>
              <a:t>ADL</a:t>
            </a:r>
            <a:r>
              <a:rPr lang="en-US" altLang="ko-KR" sz="2400" b="1">
                <a:ea typeface="굴림" panose="020B0600000101010101" pitchFamily="50" charset="-127"/>
              </a:rPr>
              <a:t>) </a:t>
            </a:r>
            <a:r>
              <a:rPr lang="en-US" altLang="ko-KR" sz="2400" b="1" i="1">
                <a:ea typeface="굴림" panose="020B0600000101010101" pitchFamily="50" charset="-127"/>
              </a:rPr>
              <a:t>model</a:t>
            </a:r>
            <a:br>
              <a:rPr lang="en-US" altLang="ko-KR">
                <a:ea typeface="굴림" panose="020B0600000101010101" pitchFamily="50" charset="-127"/>
              </a:rPr>
            </a:br>
            <a:endParaRPr lang="en-US" altLang="ko-KR">
              <a:ea typeface="굴림" panose="020B0600000101010101" pitchFamily="50" charset="-127"/>
            </a:endParaRPr>
          </a:p>
        </p:txBody>
      </p:sp>
      <p:sp>
        <p:nvSpPr>
          <p:cNvPr id="26628" name="슬라이드 번호 개체 틀 3">
            <a:extLst>
              <a:ext uri="{FF2B5EF4-FFF2-40B4-BE49-F238E27FC236}">
                <a16:creationId xmlns:a16="http://schemas.microsoft.com/office/drawing/2014/main" id="{C3F0E09F-31C8-0682-9C0E-0E9E2B60687F}"/>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23EA7E7-2B4F-42FD-843A-B9C80F5AD964}" type="slidenum">
              <a:rPr lang="ko-KR" altLang="en-US" sz="1400"/>
              <a:pPr>
                <a:spcBef>
                  <a:spcPct val="0"/>
                </a:spcBef>
                <a:buFontTx/>
                <a:buNone/>
              </a:pPr>
              <a:t>608</a:t>
            </a:fld>
            <a:endParaRPr lang="ko-KR" altLang="en-US" sz="1400"/>
          </a:p>
        </p:txBody>
      </p:sp>
    </p:spTree>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4C4CA81-51B6-C61D-2FB6-0F01645A8C35}"/>
              </a:ext>
            </a:extLst>
          </p:cNvPr>
          <p:cNvSpPr>
            <a:spLocks noGrp="1" noChangeArrowheads="1"/>
          </p:cNvSpPr>
          <p:nvPr>
            <p:ph type="title"/>
          </p:nvPr>
        </p:nvSpPr>
        <p:spPr/>
        <p:txBody>
          <a:bodyPr/>
          <a:lstStyle/>
          <a:p>
            <a:pPr eaLnBrk="1" hangingPunct="1"/>
            <a:r>
              <a:rPr lang="en-US" altLang="ko-KR" sz="4000" b="1">
                <a:ea typeface="굴림" panose="020B0600000101010101" pitchFamily="50" charset="-127"/>
              </a:rPr>
              <a:t>Granger Causality</a:t>
            </a:r>
            <a:endParaRPr lang="en-US" altLang="ko-KR" sz="4000">
              <a:ea typeface="굴림" panose="020B0600000101010101" pitchFamily="50" charset="-127"/>
            </a:endParaRPr>
          </a:p>
        </p:txBody>
      </p:sp>
      <p:sp>
        <p:nvSpPr>
          <p:cNvPr id="27651" name="Rectangle 3">
            <a:extLst>
              <a:ext uri="{FF2B5EF4-FFF2-40B4-BE49-F238E27FC236}">
                <a16:creationId xmlns:a16="http://schemas.microsoft.com/office/drawing/2014/main" id="{6D504E7D-B7CB-82A3-7C79-F1E25164B2D7}"/>
              </a:ext>
            </a:extLst>
          </p:cNvPr>
          <p:cNvSpPr>
            <a:spLocks noGrp="1" noChangeArrowheads="1"/>
          </p:cNvSpPr>
          <p:nvPr>
            <p:ph type="body" idx="1"/>
          </p:nvPr>
        </p:nvSpPr>
        <p:spPr>
          <a:xfrm>
            <a:off x="1981200" y="1600200"/>
            <a:ext cx="8229600" cy="3581400"/>
          </a:xfrm>
        </p:spPr>
        <p:txBody>
          <a:bodyPr/>
          <a:lstStyle/>
          <a:p>
            <a:pPr>
              <a:lnSpc>
                <a:spcPct val="150000"/>
              </a:lnSpc>
            </a:pPr>
            <a:r>
              <a:rPr lang="en-US" altLang="ko-KR">
                <a:ea typeface="굴림" panose="020B0600000101010101" pitchFamily="50" charset="-127"/>
              </a:rPr>
              <a:t>The test of the joint </a:t>
            </a:r>
            <a:r>
              <a:rPr lang="en-US" altLang="ko-KR" i="1">
                <a:ea typeface="굴림" panose="020B0600000101010101" pitchFamily="50" charset="-127"/>
              </a:rPr>
              <a:t>hypothesis</a:t>
            </a:r>
            <a:r>
              <a:rPr lang="en-US" altLang="ko-KR">
                <a:ea typeface="굴림" panose="020B0600000101010101" pitchFamily="50" charset="-127"/>
              </a:rPr>
              <a:t> that none of the lagged values of </a:t>
            </a:r>
            <a:r>
              <a:rPr lang="en-US" altLang="ko-KR" i="1">
                <a:ea typeface="굴림" panose="020B0600000101010101" pitchFamily="50" charset="-127"/>
              </a:rPr>
              <a:t>X</a:t>
            </a:r>
            <a:r>
              <a:rPr lang="en-US" altLang="ko-KR">
                <a:ea typeface="굴림" panose="020B0600000101010101" pitchFamily="50" charset="-127"/>
              </a:rPr>
              <a:t> is a useful predictor, above and beyond lagged values of </a:t>
            </a:r>
            <a:r>
              <a:rPr lang="en-US" altLang="ko-KR" i="1">
                <a:ea typeface="굴림" panose="020B0600000101010101" pitchFamily="50" charset="-127"/>
              </a:rPr>
              <a:t>Y</a:t>
            </a:r>
            <a:r>
              <a:rPr lang="en-US" altLang="ko-KR">
                <a:ea typeface="굴림" panose="020B0600000101010101" pitchFamily="50" charset="-127"/>
              </a:rPr>
              <a:t>, is called a </a:t>
            </a:r>
            <a:r>
              <a:rPr lang="en-US" altLang="ko-KR" b="1" i="1">
                <a:ea typeface="굴림" panose="020B0600000101010101" pitchFamily="50" charset="-127"/>
              </a:rPr>
              <a:t>Granger causality test </a:t>
            </a:r>
            <a:r>
              <a:rPr lang="en-US" altLang="ko-KR">
                <a:ea typeface="굴림" panose="020B0600000101010101" pitchFamily="50" charset="-127"/>
              </a:rPr>
              <a:t>testing whether </a:t>
            </a:r>
            <a:r>
              <a:rPr lang="en-US" altLang="ko-KR" i="1">
                <a:ea typeface="굴림" panose="020B0600000101010101" pitchFamily="50" charset="-127"/>
              </a:rPr>
              <a:t>X </a:t>
            </a:r>
            <a:r>
              <a:rPr lang="en-US" altLang="ko-KR">
                <a:ea typeface="굴림" panose="020B0600000101010101" pitchFamily="50" charset="-127"/>
              </a:rPr>
              <a:t>Granger causes </a:t>
            </a:r>
            <a:r>
              <a:rPr lang="en-US" altLang="ko-KR" i="1">
                <a:ea typeface="굴림" panose="020B0600000101010101" pitchFamily="50" charset="-127"/>
              </a:rPr>
              <a:t>Y</a:t>
            </a:r>
            <a:r>
              <a:rPr lang="en-US" altLang="ko-KR">
                <a:ea typeface="굴림" panose="020B0600000101010101" pitchFamily="50" charset="-127"/>
              </a:rPr>
              <a:t>.</a:t>
            </a:r>
            <a:endParaRPr lang="ko-KR" altLang="ko-KR">
              <a:ea typeface="굴림" panose="020B0600000101010101" pitchFamily="50" charset="-127"/>
            </a:endParaRPr>
          </a:p>
        </p:txBody>
      </p:sp>
      <p:sp>
        <p:nvSpPr>
          <p:cNvPr id="27652" name="슬라이드 번호 개체 틀 3">
            <a:extLst>
              <a:ext uri="{FF2B5EF4-FFF2-40B4-BE49-F238E27FC236}">
                <a16:creationId xmlns:a16="http://schemas.microsoft.com/office/drawing/2014/main" id="{703580D6-1F53-69DA-EB91-A1368F7E55ED}"/>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D9F5D6B9-27FB-489C-91B9-90B10B373670}" type="slidenum">
              <a:rPr lang="ko-KR" altLang="en-US" sz="1400"/>
              <a:pPr>
                <a:spcBef>
                  <a:spcPct val="0"/>
                </a:spcBef>
                <a:buFontTx/>
                <a:buNone/>
              </a:pPr>
              <a:t>609</a:t>
            </a:fld>
            <a:endParaRPr lang="ko-KR" altLang="en-US"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p:txBody>
      </p:sp>
      <p:sp>
        <p:nvSpPr>
          <p:cNvPr id="11" name="AutoShape 5"/>
          <p:cNvSpPr>
            <a:spLocks noChangeArrowheads="1"/>
          </p:cNvSpPr>
          <p:nvPr/>
        </p:nvSpPr>
        <p:spPr bwMode="auto">
          <a:xfrm>
            <a:off x="1988544" y="1611550"/>
            <a:ext cx="281131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복원추출과 비복원추출</a:t>
            </a:r>
            <a:endParaRPr lang="en-US" altLang="ko-KR" b="1" dirty="0">
              <a:latin typeface="나눔고딕" panose="020D0604000000000000" pitchFamily="50" charset="-127"/>
              <a:ea typeface="나눔고딕" panose="020D0604000000000000" pitchFamily="50" charset="-127"/>
            </a:endParaRPr>
          </a:p>
        </p:txBody>
      </p:sp>
      <p:grpSp>
        <p:nvGrpSpPr>
          <p:cNvPr id="2" name="Group 1"/>
          <p:cNvGrpSpPr/>
          <p:nvPr/>
        </p:nvGrpSpPr>
        <p:grpSpPr>
          <a:xfrm>
            <a:off x="4784154" y="2316759"/>
            <a:ext cx="3543300" cy="1443037"/>
            <a:chOff x="3260154" y="2316758"/>
            <a:chExt cx="3543300" cy="1443037"/>
          </a:xfrm>
        </p:grpSpPr>
        <p:grpSp>
          <p:nvGrpSpPr>
            <p:cNvPr id="3" name="Group 18"/>
            <p:cNvGrpSpPr>
              <a:grpSpLocks/>
            </p:cNvGrpSpPr>
            <p:nvPr/>
          </p:nvGrpSpPr>
          <p:grpSpPr bwMode="auto">
            <a:xfrm>
              <a:off x="3260154" y="2680295"/>
              <a:ext cx="2590800" cy="792163"/>
              <a:chOff x="408" y="1813"/>
              <a:chExt cx="1632" cy="499"/>
            </a:xfrm>
          </p:grpSpPr>
          <p:grpSp>
            <p:nvGrpSpPr>
              <p:cNvPr id="4" name="Group 17"/>
              <p:cNvGrpSpPr>
                <a:grpSpLocks/>
              </p:cNvGrpSpPr>
              <p:nvPr/>
            </p:nvGrpSpPr>
            <p:grpSpPr bwMode="auto">
              <a:xfrm>
                <a:off x="408" y="1813"/>
                <a:ext cx="1632" cy="499"/>
                <a:chOff x="408" y="1813"/>
                <a:chExt cx="1632" cy="499"/>
              </a:xfrm>
            </p:grpSpPr>
            <p:sp>
              <p:nvSpPr>
                <p:cNvPr id="15" name="Line 10"/>
                <p:cNvSpPr>
                  <a:spLocks noChangeShapeType="1"/>
                </p:cNvSpPr>
                <p:nvPr/>
              </p:nvSpPr>
              <p:spPr bwMode="auto">
                <a:xfrm>
                  <a:off x="408" y="1813"/>
                  <a:ext cx="0" cy="499"/>
                </a:xfrm>
                <a:prstGeom prst="line">
                  <a:avLst/>
                </a:prstGeom>
                <a:noFill/>
                <a:ln w="11176">
                  <a:solidFill>
                    <a:srgbClr val="000000"/>
                  </a:solidFill>
                  <a:round/>
                  <a:headEnd/>
                  <a:tailEnd/>
                </a:ln>
              </p:spPr>
              <p:txBody>
                <a:bodyPr/>
                <a:lstStyle/>
                <a:p>
                  <a:endParaRPr lang="ko-KR" altLang="en-US"/>
                </a:p>
              </p:txBody>
            </p:sp>
            <p:sp>
              <p:nvSpPr>
                <p:cNvPr id="16" name="Line 12"/>
                <p:cNvSpPr>
                  <a:spLocks noChangeShapeType="1"/>
                </p:cNvSpPr>
                <p:nvPr/>
              </p:nvSpPr>
              <p:spPr bwMode="auto">
                <a:xfrm>
                  <a:off x="408" y="2312"/>
                  <a:ext cx="1632" cy="0"/>
                </a:xfrm>
                <a:prstGeom prst="line">
                  <a:avLst/>
                </a:prstGeom>
                <a:noFill/>
                <a:ln w="11176">
                  <a:solidFill>
                    <a:srgbClr val="000000"/>
                  </a:solidFill>
                  <a:round/>
                  <a:headEnd/>
                  <a:tailEnd/>
                </a:ln>
              </p:spPr>
              <p:txBody>
                <a:bodyPr/>
                <a:lstStyle/>
                <a:p>
                  <a:endParaRPr lang="ko-KR" altLang="en-US"/>
                </a:p>
              </p:txBody>
            </p:sp>
            <p:sp>
              <p:nvSpPr>
                <p:cNvPr id="17" name="Line 13"/>
                <p:cNvSpPr>
                  <a:spLocks noChangeShapeType="1"/>
                </p:cNvSpPr>
                <p:nvPr/>
              </p:nvSpPr>
              <p:spPr bwMode="auto">
                <a:xfrm>
                  <a:off x="2040" y="1813"/>
                  <a:ext cx="0" cy="499"/>
                </a:xfrm>
                <a:prstGeom prst="line">
                  <a:avLst/>
                </a:prstGeom>
                <a:noFill/>
                <a:ln w="11176">
                  <a:solidFill>
                    <a:srgbClr val="000000"/>
                  </a:solidFill>
                  <a:round/>
                  <a:headEnd/>
                  <a:tailEnd/>
                </a:ln>
              </p:spPr>
              <p:txBody>
                <a:bodyPr/>
                <a:lstStyle/>
                <a:p>
                  <a:endParaRPr lang="ko-KR" altLang="en-US"/>
                </a:p>
              </p:txBody>
            </p:sp>
          </p:grpSp>
          <p:sp>
            <p:nvSpPr>
              <p:cNvPr id="13" name="Rectangle 14"/>
              <p:cNvSpPr>
                <a:spLocks noChangeAspect="1" noChangeArrowheads="1"/>
              </p:cNvSpPr>
              <p:nvPr/>
            </p:nvSpPr>
            <p:spPr bwMode="auto">
              <a:xfrm>
                <a:off x="498" y="1813"/>
                <a:ext cx="453" cy="453"/>
              </a:xfrm>
              <a:prstGeom prst="rect">
                <a:avLst/>
              </a:prstGeom>
              <a:noFill/>
              <a:ln w="11176">
                <a:solidFill>
                  <a:srgbClr val="000000"/>
                </a:solidFill>
                <a:miter lim="800000"/>
                <a:headEnd/>
                <a:tailEnd/>
              </a:ln>
            </p:spPr>
            <p:txBody>
              <a:bodyPr wrap="none" anchor="ctr"/>
              <a:lstStyle/>
              <a:p>
                <a:r>
                  <a:rPr lang="en-US" altLang="ko-KR"/>
                  <a:t>1</a:t>
                </a:r>
              </a:p>
            </p:txBody>
          </p:sp>
          <p:sp>
            <p:nvSpPr>
              <p:cNvPr id="14" name="Rectangle 15"/>
              <p:cNvSpPr>
                <a:spLocks noChangeAspect="1" noChangeArrowheads="1"/>
              </p:cNvSpPr>
              <p:nvPr/>
            </p:nvSpPr>
            <p:spPr bwMode="auto">
              <a:xfrm>
                <a:off x="997" y="1813"/>
                <a:ext cx="453" cy="453"/>
              </a:xfrm>
              <a:prstGeom prst="rect">
                <a:avLst/>
              </a:prstGeom>
              <a:noFill/>
              <a:ln w="11176">
                <a:solidFill>
                  <a:srgbClr val="000000"/>
                </a:solidFill>
                <a:miter lim="800000"/>
                <a:headEnd/>
                <a:tailEnd/>
              </a:ln>
            </p:spPr>
            <p:txBody>
              <a:bodyPr wrap="none" anchor="ctr"/>
              <a:lstStyle/>
              <a:p>
                <a:r>
                  <a:rPr lang="en-US" altLang="ko-KR"/>
                  <a:t>2</a:t>
                </a:r>
              </a:p>
            </p:txBody>
          </p:sp>
        </p:grpSp>
        <p:sp>
          <p:nvSpPr>
            <p:cNvPr id="18" name="Rectangle 16"/>
            <p:cNvSpPr>
              <a:spLocks noChangeAspect="1" noChangeArrowheads="1"/>
            </p:cNvSpPr>
            <p:nvPr/>
          </p:nvSpPr>
          <p:spPr bwMode="auto">
            <a:xfrm>
              <a:off x="6084317" y="3040658"/>
              <a:ext cx="719137" cy="719137"/>
            </a:xfrm>
            <a:prstGeom prst="rect">
              <a:avLst/>
            </a:prstGeom>
            <a:noFill/>
            <a:ln w="11176">
              <a:solidFill>
                <a:srgbClr val="000000"/>
              </a:solidFill>
              <a:miter lim="800000"/>
              <a:headEnd/>
              <a:tailEnd/>
            </a:ln>
          </p:spPr>
          <p:txBody>
            <a:bodyPr wrap="none" anchor="ctr"/>
            <a:lstStyle/>
            <a:p>
              <a:r>
                <a:rPr lang="en-US" altLang="ko-KR"/>
                <a:t>3</a:t>
              </a:r>
            </a:p>
          </p:txBody>
        </p:sp>
        <p:sp>
          <p:nvSpPr>
            <p:cNvPr id="19" name="AutoShape 20"/>
            <p:cNvSpPr>
              <a:spLocks noChangeArrowheads="1"/>
            </p:cNvSpPr>
            <p:nvPr/>
          </p:nvSpPr>
          <p:spPr bwMode="auto">
            <a:xfrm rot="-5400000">
              <a:off x="5698554" y="1897658"/>
              <a:ext cx="609600" cy="1447800"/>
            </a:xfrm>
            <a:prstGeom prst="curvedLeftArrow">
              <a:avLst>
                <a:gd name="adj1" fmla="val 18395"/>
                <a:gd name="adj2" fmla="val 65895"/>
                <a:gd name="adj3" fmla="val 33593"/>
              </a:avLst>
            </a:prstGeom>
            <a:solidFill>
              <a:srgbClr val="FFCC66"/>
            </a:solidFill>
            <a:ln w="11113">
              <a:noFill/>
              <a:miter lim="800000"/>
              <a:headEnd/>
              <a:tailEnd/>
            </a:ln>
          </p:spPr>
          <p:txBody>
            <a:bodyPr wrap="none" anchor="ctr"/>
            <a:lstStyle/>
            <a:p>
              <a:endParaRPr lang="ko-KR" altLang="en-US"/>
            </a:p>
          </p:txBody>
        </p:sp>
      </p:grpSp>
      <p:sp>
        <p:nvSpPr>
          <p:cNvPr id="36" name="AutoShape 44"/>
          <p:cNvSpPr>
            <a:spLocks noChangeArrowheads="1"/>
          </p:cNvSpPr>
          <p:nvPr/>
        </p:nvSpPr>
        <p:spPr bwMode="auto">
          <a:xfrm>
            <a:off x="2280668" y="4445595"/>
            <a:ext cx="1223367" cy="784830"/>
          </a:xfrm>
          <a:prstGeom prst="homePlate">
            <a:avLst>
              <a:gd name="adj" fmla="val 25000"/>
            </a:avLst>
          </a:prstGeom>
          <a:noFill/>
          <a:ln w="11176">
            <a:solidFill>
              <a:schemeClr val="tx1"/>
            </a:solidFill>
            <a:miter lim="800000"/>
            <a:headEnd/>
            <a:tailEnd/>
          </a:ln>
        </p:spPr>
        <p:txBody>
          <a:bodyPr wrap="square">
            <a:spAutoFit/>
          </a:bodyPr>
          <a:lstStyle/>
          <a:p>
            <a:pPr>
              <a:spcBef>
                <a:spcPct val="50000"/>
              </a:spcBef>
            </a:pPr>
            <a:r>
              <a:rPr lang="ko-KR" altLang="en-US" dirty="0">
                <a:latin typeface="나눔고딕" panose="020D0604000000000000" pitchFamily="50" charset="-127"/>
                <a:ea typeface="나눔고딕" panose="020D0604000000000000" pitchFamily="50" charset="-127"/>
              </a:rPr>
              <a:t>두번째 </a:t>
            </a:r>
            <a:endParaRPr lang="en-US" altLang="ko-KR" dirty="0">
              <a:latin typeface="나눔고딕" panose="020D0604000000000000" pitchFamily="50" charset="-127"/>
              <a:ea typeface="나눔고딕" panose="020D0604000000000000" pitchFamily="50" charset="-127"/>
            </a:endParaRPr>
          </a:p>
          <a:p>
            <a:pPr>
              <a:spcBef>
                <a:spcPct val="50000"/>
              </a:spcBef>
            </a:pPr>
            <a:r>
              <a:rPr lang="ko-KR" altLang="en-US" dirty="0">
                <a:latin typeface="나눔고딕" panose="020D0604000000000000" pitchFamily="50" charset="-127"/>
                <a:ea typeface="나눔고딕" panose="020D0604000000000000" pitchFamily="50" charset="-127"/>
              </a:rPr>
              <a:t>추출</a:t>
            </a:r>
            <a:endParaRPr lang="en-US" altLang="ko-KR" baseline="30000" dirty="0">
              <a:latin typeface="나눔고딕" panose="020D0604000000000000" pitchFamily="50" charset="-127"/>
              <a:ea typeface="나눔고딕" panose="020D0604000000000000" pitchFamily="50" charset="-127"/>
            </a:endParaRPr>
          </a:p>
        </p:txBody>
      </p:sp>
      <p:sp>
        <p:nvSpPr>
          <p:cNvPr id="37" name="AutoShape 45"/>
          <p:cNvSpPr>
            <a:spLocks noChangeArrowheads="1"/>
          </p:cNvSpPr>
          <p:nvPr/>
        </p:nvSpPr>
        <p:spPr bwMode="auto">
          <a:xfrm>
            <a:off x="2280667" y="2388195"/>
            <a:ext cx="1295400" cy="784830"/>
          </a:xfrm>
          <a:prstGeom prst="homePlate">
            <a:avLst>
              <a:gd name="adj" fmla="val 25000"/>
            </a:avLst>
          </a:prstGeom>
          <a:noFill/>
          <a:ln w="11176">
            <a:solidFill>
              <a:schemeClr val="tx1"/>
            </a:solidFill>
            <a:miter lim="800000"/>
            <a:headEnd/>
            <a:tailEnd/>
          </a:ln>
        </p:spPr>
        <p:txBody>
          <a:bodyPr wrap="square">
            <a:spAutoFit/>
          </a:bodyPr>
          <a:lstStyle/>
          <a:p>
            <a:pPr>
              <a:spcBef>
                <a:spcPct val="50000"/>
              </a:spcBef>
            </a:pPr>
            <a:r>
              <a:rPr lang="ko-KR" altLang="en-US" dirty="0">
                <a:latin typeface="나눔고딕" panose="020D0604000000000000" pitchFamily="50" charset="-127"/>
                <a:ea typeface="나눔고딕" panose="020D0604000000000000" pitchFamily="50" charset="-127"/>
              </a:rPr>
              <a:t>첫번째 </a:t>
            </a:r>
            <a:endParaRPr lang="en-US" altLang="ko-KR" dirty="0">
              <a:latin typeface="나눔고딕" panose="020D0604000000000000" pitchFamily="50" charset="-127"/>
              <a:ea typeface="나눔고딕" panose="020D0604000000000000" pitchFamily="50" charset="-127"/>
            </a:endParaRPr>
          </a:p>
          <a:p>
            <a:pPr>
              <a:spcBef>
                <a:spcPct val="50000"/>
              </a:spcBef>
            </a:pPr>
            <a:r>
              <a:rPr lang="ko-KR" altLang="en-US" dirty="0">
                <a:latin typeface="나눔고딕" panose="020D0604000000000000" pitchFamily="50" charset="-127"/>
                <a:ea typeface="나눔고딕" panose="020D0604000000000000" pitchFamily="50" charset="-127"/>
              </a:rPr>
              <a:t>추출</a:t>
            </a:r>
            <a:endParaRPr lang="en-US" altLang="ko-KR" baseline="30000" dirty="0">
              <a:latin typeface="나눔고딕" panose="020D0604000000000000" pitchFamily="50" charset="-127"/>
              <a:ea typeface="나눔고딕" panose="020D0604000000000000" pitchFamily="50" charset="-127"/>
            </a:endParaRPr>
          </a:p>
        </p:txBody>
      </p:sp>
      <p:sp>
        <p:nvSpPr>
          <p:cNvPr id="38" name="Text Box 47"/>
          <p:cNvSpPr txBox="1">
            <a:spLocks noChangeArrowheads="1"/>
          </p:cNvSpPr>
          <p:nvPr/>
        </p:nvSpPr>
        <p:spPr bwMode="auto">
          <a:xfrm>
            <a:off x="3622104" y="4347170"/>
            <a:ext cx="7010400" cy="369332"/>
          </a:xfrm>
          <a:prstGeom prst="rect">
            <a:avLst/>
          </a:prstGeom>
          <a:noFill/>
          <a:ln w="11113">
            <a:noFill/>
            <a:miter lim="800000"/>
            <a:headEnd/>
            <a:tailEnd/>
          </a:ln>
        </p:spPr>
        <p:txBody>
          <a:bodyPr>
            <a:spAutoFit/>
          </a:bodyPr>
          <a:lstStyle/>
          <a:p>
            <a:pPr algn="l">
              <a:spcBef>
                <a:spcPct val="50000"/>
              </a:spcBef>
            </a:pPr>
            <a:r>
              <a:rPr lang="ko-KR" altLang="en-US" dirty="0">
                <a:latin typeface="나눔고딕" panose="020D0604000000000000" pitchFamily="50" charset="-127"/>
                <a:ea typeface="나눔고딕" panose="020D0604000000000000" pitchFamily="50" charset="-127"/>
              </a:rPr>
              <a:t>두 번째 추출의 상자는 복원추출이냐 비복원추출이냐에 의존한다</a:t>
            </a:r>
            <a:r>
              <a:rPr lang="en-US" altLang="ko-KR" dirty="0">
                <a:latin typeface="나눔고딕" panose="020D0604000000000000" pitchFamily="50" charset="-127"/>
                <a:ea typeface="나눔고딕" panose="020D0604000000000000" pitchFamily="50" charset="-127"/>
              </a:rPr>
              <a:t>.</a:t>
            </a:r>
          </a:p>
        </p:txBody>
      </p:sp>
      <p:grpSp>
        <p:nvGrpSpPr>
          <p:cNvPr id="5" name="Group 3"/>
          <p:cNvGrpSpPr/>
          <p:nvPr/>
        </p:nvGrpSpPr>
        <p:grpSpPr>
          <a:xfrm>
            <a:off x="3648076" y="5131396"/>
            <a:ext cx="6192267" cy="1173793"/>
            <a:chOff x="2124075" y="5131395"/>
            <a:chExt cx="6192267" cy="1173793"/>
          </a:xfrm>
        </p:grpSpPr>
        <p:grpSp>
          <p:nvGrpSpPr>
            <p:cNvPr id="6" name="Group 21"/>
            <p:cNvGrpSpPr>
              <a:grpSpLocks/>
            </p:cNvGrpSpPr>
            <p:nvPr/>
          </p:nvGrpSpPr>
          <p:grpSpPr bwMode="auto">
            <a:xfrm>
              <a:off x="5725542" y="5131395"/>
              <a:ext cx="2590800" cy="792163"/>
              <a:chOff x="408" y="1813"/>
              <a:chExt cx="1632" cy="499"/>
            </a:xfrm>
          </p:grpSpPr>
          <p:grpSp>
            <p:nvGrpSpPr>
              <p:cNvPr id="10" name="Group 22"/>
              <p:cNvGrpSpPr>
                <a:grpSpLocks/>
              </p:cNvGrpSpPr>
              <p:nvPr/>
            </p:nvGrpSpPr>
            <p:grpSpPr bwMode="auto">
              <a:xfrm>
                <a:off x="408" y="1813"/>
                <a:ext cx="1632" cy="499"/>
                <a:chOff x="408" y="1813"/>
                <a:chExt cx="1632" cy="499"/>
              </a:xfrm>
            </p:grpSpPr>
            <p:sp>
              <p:nvSpPr>
                <p:cNvPr id="24" name="Line 23"/>
                <p:cNvSpPr>
                  <a:spLocks noChangeShapeType="1"/>
                </p:cNvSpPr>
                <p:nvPr/>
              </p:nvSpPr>
              <p:spPr bwMode="auto">
                <a:xfrm>
                  <a:off x="408" y="1813"/>
                  <a:ext cx="0" cy="499"/>
                </a:xfrm>
                <a:prstGeom prst="line">
                  <a:avLst/>
                </a:prstGeom>
                <a:noFill/>
                <a:ln w="11176">
                  <a:solidFill>
                    <a:srgbClr val="000000"/>
                  </a:solidFill>
                  <a:round/>
                  <a:headEnd/>
                  <a:tailEnd/>
                </a:ln>
              </p:spPr>
              <p:txBody>
                <a:bodyPr/>
                <a:lstStyle/>
                <a:p>
                  <a:endParaRPr lang="ko-KR" altLang="en-US"/>
                </a:p>
              </p:txBody>
            </p:sp>
            <p:sp>
              <p:nvSpPr>
                <p:cNvPr id="25" name="Line 24"/>
                <p:cNvSpPr>
                  <a:spLocks noChangeShapeType="1"/>
                </p:cNvSpPr>
                <p:nvPr/>
              </p:nvSpPr>
              <p:spPr bwMode="auto">
                <a:xfrm>
                  <a:off x="408" y="2312"/>
                  <a:ext cx="1632" cy="0"/>
                </a:xfrm>
                <a:prstGeom prst="line">
                  <a:avLst/>
                </a:prstGeom>
                <a:noFill/>
                <a:ln w="11176">
                  <a:solidFill>
                    <a:srgbClr val="000000"/>
                  </a:solidFill>
                  <a:round/>
                  <a:headEnd/>
                  <a:tailEnd/>
                </a:ln>
              </p:spPr>
              <p:txBody>
                <a:bodyPr/>
                <a:lstStyle/>
                <a:p>
                  <a:endParaRPr lang="ko-KR" altLang="en-US"/>
                </a:p>
              </p:txBody>
            </p:sp>
            <p:sp>
              <p:nvSpPr>
                <p:cNvPr id="26" name="Line 25"/>
                <p:cNvSpPr>
                  <a:spLocks noChangeShapeType="1"/>
                </p:cNvSpPr>
                <p:nvPr/>
              </p:nvSpPr>
              <p:spPr bwMode="auto">
                <a:xfrm>
                  <a:off x="2040" y="1813"/>
                  <a:ext cx="0" cy="499"/>
                </a:xfrm>
                <a:prstGeom prst="line">
                  <a:avLst/>
                </a:prstGeom>
                <a:noFill/>
                <a:ln w="11176">
                  <a:solidFill>
                    <a:srgbClr val="000000"/>
                  </a:solidFill>
                  <a:round/>
                  <a:headEnd/>
                  <a:tailEnd/>
                </a:ln>
              </p:spPr>
              <p:txBody>
                <a:bodyPr/>
                <a:lstStyle/>
                <a:p>
                  <a:endParaRPr lang="ko-KR" altLang="en-US"/>
                </a:p>
              </p:txBody>
            </p:sp>
          </p:grpSp>
          <p:sp>
            <p:nvSpPr>
              <p:cNvPr id="22" name="Rectangle 26"/>
              <p:cNvSpPr>
                <a:spLocks noChangeAspect="1" noChangeArrowheads="1"/>
              </p:cNvSpPr>
              <p:nvPr/>
            </p:nvSpPr>
            <p:spPr bwMode="auto">
              <a:xfrm>
                <a:off x="498" y="1813"/>
                <a:ext cx="453" cy="453"/>
              </a:xfrm>
              <a:prstGeom prst="rect">
                <a:avLst/>
              </a:prstGeom>
              <a:noFill/>
              <a:ln w="11176">
                <a:solidFill>
                  <a:srgbClr val="000000"/>
                </a:solidFill>
                <a:miter lim="800000"/>
                <a:headEnd/>
                <a:tailEnd/>
              </a:ln>
            </p:spPr>
            <p:txBody>
              <a:bodyPr wrap="none" anchor="ctr"/>
              <a:lstStyle/>
              <a:p>
                <a:r>
                  <a:rPr lang="en-US" altLang="ko-KR"/>
                  <a:t>1</a:t>
                </a:r>
              </a:p>
            </p:txBody>
          </p:sp>
          <p:sp>
            <p:nvSpPr>
              <p:cNvPr id="23" name="Rectangle 27"/>
              <p:cNvSpPr>
                <a:spLocks noChangeAspect="1" noChangeArrowheads="1"/>
              </p:cNvSpPr>
              <p:nvPr/>
            </p:nvSpPr>
            <p:spPr bwMode="auto">
              <a:xfrm>
                <a:off x="997" y="1813"/>
                <a:ext cx="453" cy="453"/>
              </a:xfrm>
              <a:prstGeom prst="rect">
                <a:avLst/>
              </a:prstGeom>
              <a:noFill/>
              <a:ln w="11176">
                <a:solidFill>
                  <a:srgbClr val="000000"/>
                </a:solidFill>
                <a:miter lim="800000"/>
                <a:headEnd/>
                <a:tailEnd/>
              </a:ln>
            </p:spPr>
            <p:txBody>
              <a:bodyPr wrap="none" anchor="ctr"/>
              <a:lstStyle/>
              <a:p>
                <a:r>
                  <a:rPr lang="en-US" altLang="ko-KR"/>
                  <a:t>2</a:t>
                </a:r>
              </a:p>
            </p:txBody>
          </p:sp>
        </p:grpSp>
        <p:grpSp>
          <p:nvGrpSpPr>
            <p:cNvPr id="12" name="Group 36"/>
            <p:cNvGrpSpPr>
              <a:grpSpLocks/>
            </p:cNvGrpSpPr>
            <p:nvPr/>
          </p:nvGrpSpPr>
          <p:grpSpPr bwMode="auto">
            <a:xfrm>
              <a:off x="2198117" y="5131395"/>
              <a:ext cx="2590800" cy="792163"/>
              <a:chOff x="864" y="2736"/>
              <a:chExt cx="1632" cy="499"/>
            </a:xfrm>
          </p:grpSpPr>
          <p:grpSp>
            <p:nvGrpSpPr>
              <p:cNvPr id="20" name="Group 29"/>
              <p:cNvGrpSpPr>
                <a:grpSpLocks/>
              </p:cNvGrpSpPr>
              <p:nvPr/>
            </p:nvGrpSpPr>
            <p:grpSpPr bwMode="auto">
              <a:xfrm>
                <a:off x="864" y="2736"/>
                <a:ext cx="1632" cy="499"/>
                <a:chOff x="408" y="1813"/>
                <a:chExt cx="1632" cy="499"/>
              </a:xfrm>
            </p:grpSpPr>
            <p:sp>
              <p:nvSpPr>
                <p:cNvPr id="32" name="Line 30"/>
                <p:cNvSpPr>
                  <a:spLocks noChangeShapeType="1"/>
                </p:cNvSpPr>
                <p:nvPr/>
              </p:nvSpPr>
              <p:spPr bwMode="auto">
                <a:xfrm>
                  <a:off x="408" y="1813"/>
                  <a:ext cx="0" cy="499"/>
                </a:xfrm>
                <a:prstGeom prst="line">
                  <a:avLst/>
                </a:prstGeom>
                <a:noFill/>
                <a:ln w="11176">
                  <a:solidFill>
                    <a:srgbClr val="000000"/>
                  </a:solidFill>
                  <a:round/>
                  <a:headEnd/>
                  <a:tailEnd/>
                </a:ln>
              </p:spPr>
              <p:txBody>
                <a:bodyPr/>
                <a:lstStyle/>
                <a:p>
                  <a:endParaRPr lang="ko-KR" altLang="en-US"/>
                </a:p>
              </p:txBody>
            </p:sp>
            <p:sp>
              <p:nvSpPr>
                <p:cNvPr id="33" name="Line 31"/>
                <p:cNvSpPr>
                  <a:spLocks noChangeShapeType="1"/>
                </p:cNvSpPr>
                <p:nvPr/>
              </p:nvSpPr>
              <p:spPr bwMode="auto">
                <a:xfrm>
                  <a:off x="408" y="2312"/>
                  <a:ext cx="1632" cy="0"/>
                </a:xfrm>
                <a:prstGeom prst="line">
                  <a:avLst/>
                </a:prstGeom>
                <a:noFill/>
                <a:ln w="11176">
                  <a:solidFill>
                    <a:srgbClr val="000000"/>
                  </a:solidFill>
                  <a:round/>
                  <a:headEnd/>
                  <a:tailEnd/>
                </a:ln>
              </p:spPr>
              <p:txBody>
                <a:bodyPr/>
                <a:lstStyle/>
                <a:p>
                  <a:endParaRPr lang="ko-KR" altLang="en-US"/>
                </a:p>
              </p:txBody>
            </p:sp>
            <p:sp>
              <p:nvSpPr>
                <p:cNvPr id="34" name="Line 32"/>
                <p:cNvSpPr>
                  <a:spLocks noChangeShapeType="1"/>
                </p:cNvSpPr>
                <p:nvPr/>
              </p:nvSpPr>
              <p:spPr bwMode="auto">
                <a:xfrm>
                  <a:off x="2040" y="1813"/>
                  <a:ext cx="0" cy="499"/>
                </a:xfrm>
                <a:prstGeom prst="line">
                  <a:avLst/>
                </a:prstGeom>
                <a:noFill/>
                <a:ln w="11176">
                  <a:solidFill>
                    <a:srgbClr val="000000"/>
                  </a:solidFill>
                  <a:round/>
                  <a:headEnd/>
                  <a:tailEnd/>
                </a:ln>
              </p:spPr>
              <p:txBody>
                <a:bodyPr/>
                <a:lstStyle/>
                <a:p>
                  <a:endParaRPr lang="ko-KR" altLang="en-US"/>
                </a:p>
              </p:txBody>
            </p:sp>
          </p:grpSp>
          <p:sp>
            <p:nvSpPr>
              <p:cNvPr id="29" name="Rectangle 33"/>
              <p:cNvSpPr>
                <a:spLocks noChangeAspect="1" noChangeArrowheads="1"/>
              </p:cNvSpPr>
              <p:nvPr/>
            </p:nvSpPr>
            <p:spPr bwMode="auto">
              <a:xfrm>
                <a:off x="954" y="2736"/>
                <a:ext cx="453" cy="453"/>
              </a:xfrm>
              <a:prstGeom prst="rect">
                <a:avLst/>
              </a:prstGeom>
              <a:noFill/>
              <a:ln w="11176">
                <a:solidFill>
                  <a:srgbClr val="000000"/>
                </a:solidFill>
                <a:miter lim="800000"/>
                <a:headEnd/>
                <a:tailEnd/>
              </a:ln>
            </p:spPr>
            <p:txBody>
              <a:bodyPr wrap="none" anchor="ctr"/>
              <a:lstStyle/>
              <a:p>
                <a:r>
                  <a:rPr lang="en-US" altLang="ko-KR"/>
                  <a:t>1</a:t>
                </a:r>
              </a:p>
            </p:txBody>
          </p:sp>
          <p:sp>
            <p:nvSpPr>
              <p:cNvPr id="30" name="Rectangle 34"/>
              <p:cNvSpPr>
                <a:spLocks noChangeAspect="1" noChangeArrowheads="1"/>
              </p:cNvSpPr>
              <p:nvPr/>
            </p:nvSpPr>
            <p:spPr bwMode="auto">
              <a:xfrm>
                <a:off x="1453" y="2736"/>
                <a:ext cx="453" cy="453"/>
              </a:xfrm>
              <a:prstGeom prst="rect">
                <a:avLst/>
              </a:prstGeom>
              <a:noFill/>
              <a:ln w="11176">
                <a:solidFill>
                  <a:srgbClr val="000000"/>
                </a:solidFill>
                <a:miter lim="800000"/>
                <a:headEnd/>
                <a:tailEnd/>
              </a:ln>
            </p:spPr>
            <p:txBody>
              <a:bodyPr wrap="none" anchor="ctr"/>
              <a:lstStyle/>
              <a:p>
                <a:r>
                  <a:rPr lang="en-US" altLang="ko-KR"/>
                  <a:t>2</a:t>
                </a:r>
              </a:p>
            </p:txBody>
          </p:sp>
          <p:sp>
            <p:nvSpPr>
              <p:cNvPr id="31" name="Rectangle 35"/>
              <p:cNvSpPr>
                <a:spLocks noChangeAspect="1" noChangeArrowheads="1"/>
              </p:cNvSpPr>
              <p:nvPr/>
            </p:nvSpPr>
            <p:spPr bwMode="auto">
              <a:xfrm>
                <a:off x="1951" y="2736"/>
                <a:ext cx="453" cy="453"/>
              </a:xfrm>
              <a:prstGeom prst="rect">
                <a:avLst/>
              </a:prstGeom>
              <a:noFill/>
              <a:ln w="11176">
                <a:solidFill>
                  <a:srgbClr val="000000"/>
                </a:solidFill>
                <a:miter lim="800000"/>
                <a:headEnd/>
                <a:tailEnd/>
              </a:ln>
            </p:spPr>
            <p:txBody>
              <a:bodyPr wrap="none" anchor="ctr"/>
              <a:lstStyle/>
              <a:p>
                <a:r>
                  <a:rPr lang="en-US" altLang="ko-KR" dirty="0"/>
                  <a:t>3</a:t>
                </a:r>
              </a:p>
            </p:txBody>
          </p:sp>
        </p:grpSp>
        <p:sp>
          <p:nvSpPr>
            <p:cNvPr id="35" name="Text Box 37"/>
            <p:cNvSpPr txBox="1">
              <a:spLocks noChangeArrowheads="1"/>
            </p:cNvSpPr>
            <p:nvPr/>
          </p:nvSpPr>
          <p:spPr bwMode="auto">
            <a:xfrm>
              <a:off x="2124075" y="5921970"/>
              <a:ext cx="2664841" cy="369332"/>
            </a:xfrm>
            <a:prstGeom prst="rect">
              <a:avLst/>
            </a:prstGeom>
            <a:noFill/>
            <a:ln w="11113">
              <a:noFill/>
              <a:miter lim="800000"/>
              <a:headEnd/>
              <a:tailEnd/>
            </a:ln>
          </p:spPr>
          <p:txBody>
            <a:bodyPr wrap="square">
              <a:spAutoFit/>
            </a:bodyPr>
            <a:lstStyle/>
            <a:p>
              <a:pPr algn="ctr">
                <a:spcBef>
                  <a:spcPct val="50000"/>
                </a:spcBef>
              </a:pPr>
              <a:r>
                <a:rPr lang="ko-KR" altLang="en-US" dirty="0">
                  <a:latin typeface="나눔고딕" panose="020D0604000000000000" pitchFamily="50" charset="-127"/>
                  <a:ea typeface="나눔고딕" panose="020D0604000000000000" pitchFamily="50" charset="-127"/>
                </a:rPr>
                <a:t>복원 추출</a:t>
              </a:r>
              <a:endParaRPr lang="en-US" altLang="ko-KR" dirty="0">
                <a:latin typeface="나눔고딕" panose="020D0604000000000000" pitchFamily="50" charset="-127"/>
                <a:ea typeface="나눔고딕" panose="020D0604000000000000" pitchFamily="50" charset="-127"/>
              </a:endParaRPr>
            </a:p>
          </p:txBody>
        </p:sp>
        <p:sp>
          <p:nvSpPr>
            <p:cNvPr id="39" name="Text Box 54"/>
            <p:cNvSpPr txBox="1">
              <a:spLocks noChangeArrowheads="1"/>
            </p:cNvSpPr>
            <p:nvPr/>
          </p:nvSpPr>
          <p:spPr bwMode="auto">
            <a:xfrm>
              <a:off x="5652194" y="5938476"/>
              <a:ext cx="2664148" cy="366712"/>
            </a:xfrm>
            <a:prstGeom prst="rect">
              <a:avLst/>
            </a:prstGeom>
            <a:noFill/>
            <a:ln w="11113">
              <a:noFill/>
              <a:miter lim="800000"/>
              <a:headEnd/>
              <a:tailEnd/>
            </a:ln>
          </p:spPr>
          <p:txBody>
            <a:bodyPr wrap="square">
              <a:spAutoFit/>
            </a:bodyPr>
            <a:lstStyle/>
            <a:p>
              <a:pPr algn="ctr">
                <a:spcBef>
                  <a:spcPct val="50000"/>
                </a:spcBef>
              </a:pPr>
              <a:r>
                <a:rPr lang="ko-KR" altLang="en-US" dirty="0">
                  <a:latin typeface="나눔고딕" panose="020D0604000000000000" pitchFamily="50" charset="-127"/>
                  <a:ea typeface="나눔고딕" panose="020D0604000000000000" pitchFamily="50" charset="-127"/>
                </a:rPr>
                <a:t>비복원 추출</a:t>
              </a:r>
              <a:endParaRPr lang="en-US" altLang="ko-KR" dirty="0">
                <a:latin typeface="나눔고딕" panose="020D0604000000000000" pitchFamily="50" charset="-127"/>
                <a:ea typeface="나눔고딕" panose="020D0604000000000000" pitchFamily="50" charset="-127"/>
              </a:endParaRPr>
            </a:p>
          </p:txBody>
        </p:sp>
      </p:grpSp>
      <p:sp>
        <p:nvSpPr>
          <p:cNvPr id="40" name="제목 1"/>
          <p:cNvSpPr txBox="1">
            <a:spLocks/>
          </p:cNvSpPr>
          <p:nvPr/>
        </p:nvSpPr>
        <p:spPr>
          <a:xfrm>
            <a:off x="1981200" y="274638"/>
            <a:ext cx="8229600" cy="114300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dirty="0">
                <a:latin typeface="나눔고딕" panose="020D0604000000000000" pitchFamily="50" charset="-127"/>
                <a:ea typeface="나눔고딕" panose="020D0604000000000000" pitchFamily="50" charset="-127"/>
              </a:rPr>
              <a:t>2. </a:t>
            </a:r>
            <a:r>
              <a:rPr lang="ko-KR" altLang="en-US" sz="4000" dirty="0">
                <a:latin typeface="나눔고딕" panose="020D0604000000000000" pitchFamily="50" charset="-127"/>
                <a:ea typeface="나눔고딕" panose="020D0604000000000000" pitchFamily="50" charset="-127"/>
              </a:rPr>
              <a:t>카드가 든 상자</a:t>
            </a:r>
          </a:p>
        </p:txBody>
      </p:sp>
    </p:spTree>
    <p:extLst>
      <p:ext uri="{BB962C8B-B14F-4D97-AF65-F5344CB8AC3E}">
        <p14:creationId xmlns:p14="http://schemas.microsoft.com/office/powerpoint/2010/main" val="138762458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5DA85415-DE06-E863-957C-FA01A2C361FF}"/>
              </a:ext>
            </a:extLst>
          </p:cNvPr>
          <p:cNvSpPr>
            <a:spLocks noGrp="1" noChangeArrowheads="1"/>
          </p:cNvSpPr>
          <p:nvPr>
            <p:ph type="title"/>
          </p:nvPr>
        </p:nvSpPr>
        <p:spPr/>
        <p:txBody>
          <a:bodyPr/>
          <a:lstStyle/>
          <a:p>
            <a:r>
              <a:rPr lang="en-US" altLang="ko-KR" sz="4000" b="1">
                <a:solidFill>
                  <a:srgbClr val="002060"/>
                </a:solidFill>
                <a:ea typeface="굴림" panose="020B0600000101010101" pitchFamily="50" charset="-127"/>
              </a:rPr>
              <a:t>ARCH Model</a:t>
            </a:r>
            <a:endParaRPr lang="ko-KR" altLang="ko-KR" sz="4000">
              <a:solidFill>
                <a:srgbClr val="002060"/>
              </a:solidFill>
              <a:ea typeface="굴림" panose="020B0600000101010101" pitchFamily="50" charset="-127"/>
            </a:endParaRPr>
          </a:p>
        </p:txBody>
      </p:sp>
      <p:sp>
        <p:nvSpPr>
          <p:cNvPr id="28675" name="Rectangle 3">
            <a:extLst>
              <a:ext uri="{FF2B5EF4-FFF2-40B4-BE49-F238E27FC236}">
                <a16:creationId xmlns:a16="http://schemas.microsoft.com/office/drawing/2014/main" id="{62C3B267-9A7F-DF0C-6A58-D1799C365F5C}"/>
              </a:ext>
            </a:extLst>
          </p:cNvPr>
          <p:cNvSpPr>
            <a:spLocks noGrp="1" noChangeArrowheads="1"/>
          </p:cNvSpPr>
          <p:nvPr>
            <p:ph type="body" idx="1"/>
          </p:nvPr>
        </p:nvSpPr>
        <p:spPr/>
        <p:txBody>
          <a:bodyPr/>
          <a:lstStyle/>
          <a:p>
            <a:r>
              <a:rPr lang="en-US" altLang="ko-KR">
                <a:ea typeface="굴림" panose="020B0600000101010101" pitchFamily="50" charset="-127"/>
              </a:rPr>
              <a:t>Volatility clustering phenomena</a:t>
            </a:r>
            <a:endParaRPr lang="ko-KR" altLang="ko-KR">
              <a:ea typeface="굴림" panose="020B0600000101010101" pitchFamily="50" charset="-127"/>
            </a:endParaRPr>
          </a:p>
          <a:p>
            <a:r>
              <a:rPr lang="en-US" altLang="ko-KR">
                <a:ea typeface="굴림" panose="020B0600000101010101" pitchFamily="50" charset="-127"/>
              </a:rPr>
              <a:t>Past volatility has predictive power for the future volatility</a:t>
            </a:r>
            <a:endParaRPr lang="ko-KR" altLang="ko-KR">
              <a:ea typeface="굴림" panose="020B0600000101010101" pitchFamily="50" charset="-127"/>
            </a:endParaRPr>
          </a:p>
          <a:p>
            <a:r>
              <a:rPr lang="en-US" altLang="ko-KR">
                <a:ea typeface="굴림" panose="020B0600000101010101" pitchFamily="50" charset="-127"/>
              </a:rPr>
              <a:t>Apply AR(1) through AR(p) to “log(error squared),” resulting in ARCH(1) through ARCH(p)</a:t>
            </a:r>
            <a:endParaRPr lang="ko-KR" altLang="ko-KR">
              <a:ea typeface="굴림" panose="020B0600000101010101" pitchFamily="50" charset="-127"/>
            </a:endParaRPr>
          </a:p>
          <a:p>
            <a:r>
              <a:rPr lang="en-US" altLang="ko-KR">
                <a:ea typeface="굴림" panose="020B0600000101010101" pitchFamily="50" charset="-127"/>
              </a:rPr>
              <a:t>Use OLS estimation</a:t>
            </a:r>
            <a:endParaRPr lang="ko-KR" altLang="ko-KR">
              <a:ea typeface="굴림" panose="020B0600000101010101" pitchFamily="50" charset="-127"/>
            </a:endParaRPr>
          </a:p>
        </p:txBody>
      </p:sp>
      <p:sp>
        <p:nvSpPr>
          <p:cNvPr id="28676" name="슬라이드 번호 개체 틀 3">
            <a:extLst>
              <a:ext uri="{FF2B5EF4-FFF2-40B4-BE49-F238E27FC236}">
                <a16:creationId xmlns:a16="http://schemas.microsoft.com/office/drawing/2014/main" id="{C359868D-BF5C-3B90-3FA9-DFBD16C97C0F}"/>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FB4F466-BE1D-45DD-9B47-E4AC6F673C91}" type="slidenum">
              <a:rPr lang="ko-KR" altLang="en-US" sz="1400"/>
              <a:pPr>
                <a:spcBef>
                  <a:spcPct val="0"/>
                </a:spcBef>
                <a:buFontTx/>
                <a:buNone/>
              </a:pPr>
              <a:t>610</a:t>
            </a:fld>
            <a:endParaRPr lang="ko-KR" altLang="en-US" sz="1400"/>
          </a:p>
        </p:txBody>
      </p:sp>
    </p:spTree>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F8B8AA4-C286-A34A-443E-9B2AC62D3FAA}"/>
              </a:ext>
            </a:extLst>
          </p:cNvPr>
          <p:cNvSpPr>
            <a:spLocks noGrp="1" noChangeArrowheads="1"/>
          </p:cNvSpPr>
          <p:nvPr>
            <p:ph type="title"/>
          </p:nvPr>
        </p:nvSpPr>
        <p:spPr>
          <a:xfrm>
            <a:off x="1752600" y="304800"/>
            <a:ext cx="8763000" cy="1066800"/>
          </a:xfrm>
        </p:spPr>
        <p:txBody>
          <a:bodyPr/>
          <a:lstStyle/>
          <a:p>
            <a:r>
              <a:rPr lang="en-US" altLang="ko-KR" sz="4000" b="1">
                <a:solidFill>
                  <a:srgbClr val="002060"/>
                </a:solidFill>
                <a:ea typeface="굴림" panose="020B0600000101010101" pitchFamily="50" charset="-127"/>
              </a:rPr>
              <a:t>Seasonal Adjustments</a:t>
            </a:r>
            <a:endParaRPr lang="ko-KR" altLang="ko-KR" sz="4000">
              <a:solidFill>
                <a:srgbClr val="002060"/>
              </a:solidFill>
              <a:ea typeface="굴림" panose="020B0600000101010101" pitchFamily="50" charset="-127"/>
            </a:endParaRPr>
          </a:p>
        </p:txBody>
      </p:sp>
      <p:sp>
        <p:nvSpPr>
          <p:cNvPr id="29699" name="Rectangle 3">
            <a:extLst>
              <a:ext uri="{FF2B5EF4-FFF2-40B4-BE49-F238E27FC236}">
                <a16:creationId xmlns:a16="http://schemas.microsoft.com/office/drawing/2014/main" id="{238E6AFE-A66B-F874-6275-462A8C664110}"/>
              </a:ext>
            </a:extLst>
          </p:cNvPr>
          <p:cNvSpPr>
            <a:spLocks noGrp="1" noChangeArrowheads="1"/>
          </p:cNvSpPr>
          <p:nvPr>
            <p:ph type="body" idx="1"/>
          </p:nvPr>
        </p:nvSpPr>
        <p:spPr/>
        <p:txBody>
          <a:bodyPr/>
          <a:lstStyle/>
          <a:p>
            <a:pPr latinLnBrk="1"/>
            <a:r>
              <a:rPr lang="en-US" altLang="ko-KR">
                <a:ea typeface="굴림" panose="020B0600000101010101" pitchFamily="50" charset="-127"/>
              </a:rPr>
              <a:t>X-11 through X-13 form a set of statistical methods for seasonal adjustment of time series data (used by U.S. Census Bureau)</a:t>
            </a:r>
          </a:p>
          <a:p>
            <a:pPr latinLnBrk="1"/>
            <a:endParaRPr lang="en-US" altLang="ko-KR">
              <a:ea typeface="굴림" panose="020B0600000101010101" pitchFamily="50" charset="-127"/>
            </a:endParaRPr>
          </a:p>
          <a:p>
            <a:pPr latinLnBrk="1"/>
            <a:r>
              <a:rPr lang="en-US" altLang="ko-KR">
                <a:ea typeface="굴림" panose="020B0600000101010101" pitchFamily="50" charset="-127"/>
              </a:rPr>
              <a:t>Assume that </a:t>
            </a:r>
            <a:r>
              <a:rPr lang="en-US" altLang="ko-KR" i="1">
                <a:ea typeface="굴림" panose="020B0600000101010101" pitchFamily="50" charset="-127"/>
              </a:rPr>
              <a:t>Y</a:t>
            </a:r>
            <a:r>
              <a:rPr lang="en-US" altLang="ko-KR" i="1" baseline="-25000">
                <a:ea typeface="굴림" panose="020B0600000101010101" pitchFamily="50" charset="-127"/>
              </a:rPr>
              <a:t>t </a:t>
            </a:r>
            <a:r>
              <a:rPr lang="en-US" altLang="ko-KR">
                <a:ea typeface="굴림" panose="020B0600000101010101" pitchFamily="50" charset="-127"/>
              </a:rPr>
              <a:t>=</a:t>
            </a:r>
            <a:r>
              <a:rPr lang="en-US" altLang="ko-KR" i="1">
                <a:ea typeface="굴림" panose="020B0600000101010101" pitchFamily="50" charset="-127"/>
              </a:rPr>
              <a:t> T</a:t>
            </a:r>
            <a:r>
              <a:rPr lang="en-US" altLang="ko-KR" i="1" baseline="-25000">
                <a:ea typeface="굴림" panose="020B0600000101010101" pitchFamily="50" charset="-127"/>
              </a:rPr>
              <a:t>t </a:t>
            </a:r>
            <a:r>
              <a:rPr lang="en-US" altLang="ko-KR">
                <a:ea typeface="굴림" panose="020B0600000101010101" pitchFamily="50" charset="-127"/>
              </a:rPr>
              <a:t>+</a:t>
            </a:r>
            <a:r>
              <a:rPr lang="en-US" altLang="ko-KR" i="1">
                <a:ea typeface="굴림" panose="020B0600000101010101" pitchFamily="50" charset="-127"/>
              </a:rPr>
              <a:t> S</a:t>
            </a:r>
            <a:r>
              <a:rPr lang="en-US" altLang="ko-KR" i="1" baseline="-25000">
                <a:ea typeface="굴림" panose="020B0600000101010101" pitchFamily="50" charset="-127"/>
              </a:rPr>
              <a:t>t </a:t>
            </a:r>
            <a:r>
              <a:rPr lang="en-US" altLang="ko-KR">
                <a:ea typeface="굴림" panose="020B0600000101010101" pitchFamily="50" charset="-127"/>
              </a:rPr>
              <a:t>+</a:t>
            </a:r>
            <a:r>
              <a:rPr lang="en-US" altLang="ko-KR" i="1">
                <a:ea typeface="굴림" panose="020B0600000101010101" pitchFamily="50" charset="-127"/>
              </a:rPr>
              <a:t> I</a:t>
            </a:r>
            <a:r>
              <a:rPr lang="en-US" altLang="ko-KR" i="1" baseline="-25000">
                <a:ea typeface="굴림" panose="020B0600000101010101" pitchFamily="50" charset="-127"/>
              </a:rPr>
              <a:t>t </a:t>
            </a:r>
            <a:r>
              <a:rPr lang="en-US" altLang="ko-KR">
                <a:ea typeface="굴림" panose="020B0600000101010101" pitchFamily="50" charset="-127"/>
              </a:rPr>
              <a:t> (TSI)</a:t>
            </a:r>
          </a:p>
          <a:p>
            <a:pPr latinLnBrk="1">
              <a:buFontTx/>
              <a:buNone/>
            </a:pPr>
            <a:r>
              <a:rPr lang="en-US" altLang="ko-KR">
                <a:ea typeface="굴림" panose="020B0600000101010101" pitchFamily="50" charset="-127"/>
              </a:rPr>
              <a:t>   where </a:t>
            </a:r>
            <a:r>
              <a:rPr lang="en-US" altLang="ko-KR" i="1">
                <a:ea typeface="굴림" panose="020B0600000101010101" pitchFamily="50" charset="-127"/>
              </a:rPr>
              <a:t>T</a:t>
            </a:r>
            <a:r>
              <a:rPr lang="en-US" altLang="ko-KR" i="1" baseline="-25000">
                <a:ea typeface="굴림" panose="020B0600000101010101" pitchFamily="50" charset="-127"/>
              </a:rPr>
              <a:t>t</a:t>
            </a:r>
            <a:r>
              <a:rPr lang="en-US" altLang="ko-KR">
                <a:ea typeface="굴림" panose="020B0600000101010101" pitchFamily="50" charset="-127"/>
              </a:rPr>
              <a:t> = trend+cyclical, </a:t>
            </a:r>
            <a:r>
              <a:rPr lang="en-US" altLang="ko-KR" i="1">
                <a:ea typeface="굴림" panose="020B0600000101010101" pitchFamily="50" charset="-127"/>
              </a:rPr>
              <a:t>S</a:t>
            </a:r>
            <a:r>
              <a:rPr lang="en-US" altLang="ko-KR" i="1" baseline="-25000">
                <a:ea typeface="굴림" panose="020B0600000101010101" pitchFamily="50" charset="-127"/>
              </a:rPr>
              <a:t>t</a:t>
            </a:r>
            <a:r>
              <a:rPr lang="en-US" altLang="ko-KR">
                <a:ea typeface="굴림" panose="020B0600000101010101" pitchFamily="50" charset="-127"/>
              </a:rPr>
              <a:t> = seasonal,    </a:t>
            </a:r>
          </a:p>
          <a:p>
            <a:pPr latinLnBrk="1">
              <a:buFontTx/>
              <a:buNone/>
            </a:pPr>
            <a:r>
              <a:rPr lang="en-US" altLang="ko-KR">
                <a:ea typeface="굴림" panose="020B0600000101010101" pitchFamily="50" charset="-127"/>
              </a:rPr>
              <a:t>   and </a:t>
            </a:r>
            <a:r>
              <a:rPr lang="en-US" altLang="ko-KR" i="1">
                <a:ea typeface="굴림" panose="020B0600000101010101" pitchFamily="50" charset="-127"/>
              </a:rPr>
              <a:t>I</a:t>
            </a:r>
            <a:r>
              <a:rPr lang="en-US" altLang="ko-KR" i="1" baseline="-25000">
                <a:ea typeface="굴림" panose="020B0600000101010101" pitchFamily="50" charset="-127"/>
              </a:rPr>
              <a:t>t</a:t>
            </a:r>
            <a:r>
              <a:rPr lang="en-US" altLang="ko-KR">
                <a:ea typeface="굴림" panose="020B0600000101010101" pitchFamily="50" charset="-127"/>
              </a:rPr>
              <a:t> = irregular (random) component</a:t>
            </a:r>
          </a:p>
          <a:p>
            <a:pPr latinLnBrk="1"/>
            <a:endParaRPr lang="en-US" altLang="ko-KR">
              <a:ea typeface="굴림" panose="020B0600000101010101" pitchFamily="50" charset="-127"/>
            </a:endParaRPr>
          </a:p>
        </p:txBody>
      </p:sp>
      <p:sp>
        <p:nvSpPr>
          <p:cNvPr id="29700" name="슬라이드 번호 개체 틀 3">
            <a:extLst>
              <a:ext uri="{FF2B5EF4-FFF2-40B4-BE49-F238E27FC236}">
                <a16:creationId xmlns:a16="http://schemas.microsoft.com/office/drawing/2014/main" id="{8A555E4B-0FEA-4B66-A418-F2E7D2B7FFE4}"/>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720C881-20AA-4750-B732-A97C81ADC327}" type="slidenum">
              <a:rPr lang="ko-KR" altLang="en-US" sz="1400"/>
              <a:pPr>
                <a:spcBef>
                  <a:spcPct val="0"/>
                </a:spcBef>
                <a:buFontTx/>
                <a:buNone/>
              </a:pPr>
              <a:t>611</a:t>
            </a:fld>
            <a:endParaRPr lang="ko-KR" altLang="en-US" sz="1400"/>
          </a:p>
        </p:txBody>
      </p:sp>
    </p:spTree>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ECE84A50-3777-510B-9B8F-C97AA7BE2606}"/>
              </a:ext>
            </a:extLst>
          </p:cNvPr>
          <p:cNvSpPr>
            <a:spLocks noGrp="1" noChangeArrowheads="1"/>
          </p:cNvSpPr>
          <p:nvPr>
            <p:ph type="title"/>
          </p:nvPr>
        </p:nvSpPr>
        <p:spPr>
          <a:xfrm>
            <a:off x="1752600" y="304800"/>
            <a:ext cx="8763000" cy="1066800"/>
          </a:xfrm>
        </p:spPr>
        <p:txBody>
          <a:bodyPr/>
          <a:lstStyle/>
          <a:p>
            <a:r>
              <a:rPr lang="en-US" altLang="ko-KR" sz="3600" b="1">
                <a:solidFill>
                  <a:srgbClr val="002060"/>
                </a:solidFill>
                <a:ea typeface="굴림" panose="020B0600000101010101" pitchFamily="50" charset="-127"/>
              </a:rPr>
              <a:t>Seasonal Adjustments in X11, X12, X13</a:t>
            </a:r>
            <a:endParaRPr lang="ko-KR" altLang="ko-KR" sz="3600">
              <a:solidFill>
                <a:srgbClr val="002060"/>
              </a:solidFill>
              <a:ea typeface="굴림" panose="020B0600000101010101" pitchFamily="50" charset="-127"/>
            </a:endParaRPr>
          </a:p>
        </p:txBody>
      </p:sp>
      <p:sp>
        <p:nvSpPr>
          <p:cNvPr id="30723" name="Rectangle 3">
            <a:extLst>
              <a:ext uri="{FF2B5EF4-FFF2-40B4-BE49-F238E27FC236}">
                <a16:creationId xmlns:a16="http://schemas.microsoft.com/office/drawing/2014/main" id="{ACB5A090-39EA-8899-54B6-0F797412E31F}"/>
              </a:ext>
            </a:extLst>
          </p:cNvPr>
          <p:cNvSpPr>
            <a:spLocks noGrp="1" noChangeArrowheads="1"/>
          </p:cNvSpPr>
          <p:nvPr>
            <p:ph type="body" idx="1"/>
          </p:nvPr>
        </p:nvSpPr>
        <p:spPr/>
        <p:txBody>
          <a:bodyPr/>
          <a:lstStyle/>
          <a:p>
            <a:pPr latinLnBrk="1"/>
            <a:r>
              <a:rPr lang="en-US" altLang="ko-KR">
                <a:ea typeface="굴림" panose="020B0600000101010101" pitchFamily="50" charset="-127"/>
              </a:rPr>
              <a:t>The goal is to separately estimate each of the three components (T, S, I) and then to produce a seasonally adjusted time series (TI) by removing the seasonal component (S) from the original time series.</a:t>
            </a:r>
          </a:p>
          <a:p>
            <a:pPr latinLnBrk="1"/>
            <a:endParaRPr lang="en-US" altLang="ko-KR">
              <a:ea typeface="굴림" panose="020B0600000101010101" pitchFamily="50" charset="-127"/>
            </a:endParaRPr>
          </a:p>
          <a:p>
            <a:pPr latinLnBrk="1"/>
            <a:r>
              <a:rPr lang="en-US" altLang="ko-KR">
                <a:ea typeface="굴림" panose="020B0600000101010101" pitchFamily="50" charset="-127"/>
              </a:rPr>
              <a:t>The decomposition is accomplished through the iterative application of centered moving averages.</a:t>
            </a:r>
          </a:p>
        </p:txBody>
      </p:sp>
      <p:sp>
        <p:nvSpPr>
          <p:cNvPr id="30724" name="슬라이드 번호 개체 틀 3">
            <a:extLst>
              <a:ext uri="{FF2B5EF4-FFF2-40B4-BE49-F238E27FC236}">
                <a16:creationId xmlns:a16="http://schemas.microsoft.com/office/drawing/2014/main" id="{F0AECE16-258E-A1D3-A1D4-9AD6C4DDCC77}"/>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7D63635D-8499-44CE-90DB-6F2505482E5C}" type="slidenum">
              <a:rPr lang="ko-KR" altLang="en-US" sz="1400"/>
              <a:pPr>
                <a:spcBef>
                  <a:spcPct val="0"/>
                </a:spcBef>
                <a:buFontTx/>
                <a:buNone/>
              </a:pPr>
              <a:t>612</a:t>
            </a:fld>
            <a:endParaRPr lang="ko-KR" altLang="en-US" sz="1400"/>
          </a:p>
        </p:txBody>
      </p:sp>
    </p:spTree>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771093D-00CB-430A-D27C-C242F5FCF5D3}"/>
              </a:ext>
            </a:extLst>
          </p:cNvPr>
          <p:cNvSpPr>
            <a:spLocks noGrp="1" noChangeArrowheads="1"/>
          </p:cNvSpPr>
          <p:nvPr>
            <p:ph type="title"/>
          </p:nvPr>
        </p:nvSpPr>
        <p:spPr>
          <a:xfrm>
            <a:off x="1752600" y="304800"/>
            <a:ext cx="8763000" cy="1066800"/>
          </a:xfrm>
        </p:spPr>
        <p:txBody>
          <a:bodyPr/>
          <a:lstStyle/>
          <a:p>
            <a:r>
              <a:rPr lang="en-US" altLang="ko-KR" sz="3600" b="1">
                <a:solidFill>
                  <a:srgbClr val="002060"/>
                </a:solidFill>
                <a:ea typeface="굴림" panose="020B0600000101010101" pitchFamily="50" charset="-127"/>
              </a:rPr>
              <a:t>Seasonal Adjustments in X11, X12, X13</a:t>
            </a:r>
            <a:endParaRPr lang="ko-KR" altLang="ko-KR" sz="3600">
              <a:solidFill>
                <a:srgbClr val="002060"/>
              </a:solidFill>
              <a:ea typeface="굴림" panose="020B0600000101010101" pitchFamily="50" charset="-127"/>
            </a:endParaRPr>
          </a:p>
        </p:txBody>
      </p:sp>
      <p:sp>
        <p:nvSpPr>
          <p:cNvPr id="31747" name="Rectangle 3">
            <a:extLst>
              <a:ext uri="{FF2B5EF4-FFF2-40B4-BE49-F238E27FC236}">
                <a16:creationId xmlns:a16="http://schemas.microsoft.com/office/drawing/2014/main" id="{69E207B8-45D8-1264-CC94-F079593B58B9}"/>
              </a:ext>
            </a:extLst>
          </p:cNvPr>
          <p:cNvSpPr>
            <a:spLocks noGrp="1" noChangeArrowheads="1"/>
          </p:cNvSpPr>
          <p:nvPr>
            <p:ph type="body" idx="1"/>
          </p:nvPr>
        </p:nvSpPr>
        <p:spPr/>
        <p:txBody>
          <a:bodyPr/>
          <a:lstStyle/>
          <a:p>
            <a:pPr latinLnBrk="1"/>
            <a:r>
              <a:rPr lang="en-US" altLang="ko-KR">
                <a:ea typeface="굴림" panose="020B0600000101010101" pitchFamily="50" charset="-127"/>
              </a:rPr>
              <a:t>(i) An initial estimate of the trend (T) is obtained by calculating centered moving averages for 13 observations (</a:t>
            </a:r>
            <a:r>
              <a:rPr lang="en-US" altLang="ko-KR" i="1">
                <a:ea typeface="굴림" panose="020B0600000101010101" pitchFamily="50" charset="-127"/>
              </a:rPr>
              <a:t>Y</a:t>
            </a:r>
            <a:r>
              <a:rPr lang="en-US" altLang="ko-KR" i="1" baseline="-25000">
                <a:ea typeface="굴림" panose="020B0600000101010101" pitchFamily="50" charset="-127"/>
              </a:rPr>
              <a:t>t-12 </a:t>
            </a:r>
            <a:r>
              <a:rPr lang="en-US" altLang="ko-KR">
                <a:ea typeface="굴림" panose="020B0600000101010101" pitchFamily="50" charset="-127"/>
              </a:rPr>
              <a:t>,…,</a:t>
            </a:r>
            <a:r>
              <a:rPr lang="en-US" altLang="ko-KR" i="1">
                <a:ea typeface="굴림" panose="020B0600000101010101" pitchFamily="50" charset="-127"/>
              </a:rPr>
              <a:t>Y</a:t>
            </a:r>
            <a:r>
              <a:rPr lang="en-US" altLang="ko-KR" i="1" baseline="-25000">
                <a:ea typeface="굴림" panose="020B0600000101010101" pitchFamily="50" charset="-127"/>
              </a:rPr>
              <a:t>t-1, </a:t>
            </a:r>
            <a:r>
              <a:rPr lang="en-US" altLang="ko-KR" i="1">
                <a:ea typeface="굴림" panose="020B0600000101010101" pitchFamily="50" charset="-127"/>
              </a:rPr>
              <a:t>Y</a:t>
            </a:r>
            <a:r>
              <a:rPr lang="en-US" altLang="ko-KR" i="1" baseline="-25000">
                <a:ea typeface="굴림" panose="020B0600000101010101" pitchFamily="50" charset="-127"/>
              </a:rPr>
              <a:t>t</a:t>
            </a:r>
            <a:r>
              <a:rPr lang="en-US" altLang="ko-KR">
                <a:ea typeface="굴림" panose="020B0600000101010101" pitchFamily="50" charset="-127"/>
              </a:rPr>
              <a:t> ,</a:t>
            </a:r>
            <a:r>
              <a:rPr lang="en-US" altLang="ko-KR" i="1">
                <a:ea typeface="굴림" panose="020B0600000101010101" pitchFamily="50" charset="-127"/>
              </a:rPr>
              <a:t>Y</a:t>
            </a:r>
            <a:r>
              <a:rPr lang="en-US" altLang="ko-KR" i="1" baseline="-25000">
                <a:ea typeface="굴림" panose="020B0600000101010101" pitchFamily="50" charset="-127"/>
              </a:rPr>
              <a:t>t+1</a:t>
            </a:r>
            <a:r>
              <a:rPr lang="en-US" altLang="ko-KR" i="1">
                <a:ea typeface="굴림" panose="020B0600000101010101" pitchFamily="50" charset="-127"/>
              </a:rPr>
              <a:t>, …, Y</a:t>
            </a:r>
            <a:r>
              <a:rPr lang="en-US" altLang="ko-KR" i="1" baseline="-25000">
                <a:ea typeface="굴림" panose="020B0600000101010101" pitchFamily="50" charset="-127"/>
              </a:rPr>
              <a:t>t+12</a:t>
            </a:r>
            <a:r>
              <a:rPr lang="en-US" altLang="ko-KR">
                <a:ea typeface="굴림" panose="020B0600000101010101" pitchFamily="50" charset="-127"/>
              </a:rPr>
              <a:t>)</a:t>
            </a:r>
          </a:p>
          <a:p>
            <a:pPr latinLnBrk="1"/>
            <a:endParaRPr lang="en-US" altLang="ko-KR">
              <a:ea typeface="굴림" panose="020B0600000101010101" pitchFamily="50" charset="-127"/>
            </a:endParaRPr>
          </a:p>
          <a:p>
            <a:pPr latinLnBrk="1"/>
            <a:r>
              <a:rPr lang="en-US" altLang="ko-KR">
                <a:ea typeface="굴림" panose="020B0600000101010101" pitchFamily="50" charset="-127"/>
              </a:rPr>
              <a:t>(ii) Subtract the initial estimate of the trend series from the original series, leaving the seasonal and irregular components (SI).</a:t>
            </a:r>
          </a:p>
        </p:txBody>
      </p:sp>
      <p:sp>
        <p:nvSpPr>
          <p:cNvPr id="31748" name="슬라이드 번호 개체 틀 3">
            <a:extLst>
              <a:ext uri="{FF2B5EF4-FFF2-40B4-BE49-F238E27FC236}">
                <a16:creationId xmlns:a16="http://schemas.microsoft.com/office/drawing/2014/main" id="{A9ACD8C5-E20C-75FC-C052-1CABC2F14AA1}"/>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351F9CC-9799-4D9B-AE43-AA5EF6C1CE7D}" type="slidenum">
              <a:rPr lang="ko-KR" altLang="en-US" sz="1400"/>
              <a:pPr>
                <a:spcBef>
                  <a:spcPct val="0"/>
                </a:spcBef>
                <a:buFontTx/>
                <a:buNone/>
              </a:pPr>
              <a:t>613</a:t>
            </a:fld>
            <a:endParaRPr lang="ko-KR" altLang="en-US" sz="1400"/>
          </a:p>
        </p:txBody>
      </p:sp>
    </p:spTree>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573055F-41A8-B8E7-224C-6269DECDE682}"/>
              </a:ext>
            </a:extLst>
          </p:cNvPr>
          <p:cNvSpPr>
            <a:spLocks noGrp="1" noChangeArrowheads="1"/>
          </p:cNvSpPr>
          <p:nvPr>
            <p:ph type="title"/>
          </p:nvPr>
        </p:nvSpPr>
        <p:spPr>
          <a:xfrm>
            <a:off x="1752600" y="304800"/>
            <a:ext cx="8763000" cy="1066800"/>
          </a:xfrm>
        </p:spPr>
        <p:txBody>
          <a:bodyPr/>
          <a:lstStyle/>
          <a:p>
            <a:r>
              <a:rPr lang="en-US" altLang="ko-KR" sz="3600" b="1">
                <a:solidFill>
                  <a:srgbClr val="002060"/>
                </a:solidFill>
                <a:ea typeface="굴림" panose="020B0600000101010101" pitchFamily="50" charset="-127"/>
              </a:rPr>
              <a:t>Seasonal Adjustments in X11, X12, X13</a:t>
            </a:r>
            <a:endParaRPr lang="ko-KR" altLang="ko-KR" sz="3600">
              <a:solidFill>
                <a:srgbClr val="002060"/>
              </a:solidFill>
              <a:ea typeface="굴림" panose="020B0600000101010101" pitchFamily="50" charset="-127"/>
            </a:endParaRPr>
          </a:p>
        </p:txBody>
      </p:sp>
      <p:sp>
        <p:nvSpPr>
          <p:cNvPr id="20483" name="Rectangle 3">
            <a:extLst>
              <a:ext uri="{FF2B5EF4-FFF2-40B4-BE49-F238E27FC236}">
                <a16:creationId xmlns:a16="http://schemas.microsoft.com/office/drawing/2014/main" id="{767B61FD-8D78-2A00-EFD3-AFAC8CBC07CB}"/>
              </a:ext>
            </a:extLst>
          </p:cNvPr>
          <p:cNvSpPr>
            <a:spLocks noGrp="1" noChangeArrowheads="1"/>
          </p:cNvSpPr>
          <p:nvPr>
            <p:ph type="body" idx="1"/>
          </p:nvPr>
        </p:nvSpPr>
        <p:spPr/>
        <p:txBody>
          <a:bodyPr/>
          <a:lstStyle/>
          <a:p>
            <a:pPr latinLnBrk="1">
              <a:defRPr/>
            </a:pPr>
            <a:r>
              <a:rPr lang="en-US" altLang="ko-KR" dirty="0"/>
              <a:t>(iii) Calculate an initial estimate of the seasonal component using a centered moving average of those 5 SI series at seasonal frequencies, </a:t>
            </a:r>
          </a:p>
          <a:p>
            <a:pPr marL="0" indent="0">
              <a:buNone/>
              <a:defRPr/>
            </a:pPr>
            <a:r>
              <a:rPr lang="en-US" altLang="ko-KR" dirty="0"/>
              <a:t>   (</a:t>
            </a:r>
            <a:r>
              <a:rPr lang="en-US" altLang="ko-KR" i="1" dirty="0">
                <a:ea typeface="굴림" panose="020B0600000101010101" pitchFamily="50" charset="-127"/>
              </a:rPr>
              <a:t>Y</a:t>
            </a:r>
            <a:r>
              <a:rPr lang="en-US" altLang="ko-KR" i="1" baseline="-25000" dirty="0">
                <a:ea typeface="굴림" panose="020B0600000101010101" pitchFamily="50" charset="-127"/>
              </a:rPr>
              <a:t>t-24 </a:t>
            </a:r>
            <a:r>
              <a:rPr lang="en-US" altLang="ko-KR" dirty="0"/>
              <a:t>,Y</a:t>
            </a:r>
            <a:r>
              <a:rPr lang="en-US" altLang="ko-KR" i="1" baseline="-25000" dirty="0">
                <a:ea typeface="굴림" panose="020B0600000101010101" pitchFamily="50" charset="-127"/>
              </a:rPr>
              <a:t>t-12 </a:t>
            </a:r>
            <a:r>
              <a:rPr lang="en-US" altLang="ko-KR" dirty="0"/>
              <a:t>,</a:t>
            </a:r>
            <a:r>
              <a:rPr lang="en-US" altLang="ko-KR" i="1" dirty="0" err="1">
                <a:ea typeface="굴림" panose="020B0600000101010101" pitchFamily="50" charset="-127"/>
              </a:rPr>
              <a:t>Y</a:t>
            </a:r>
            <a:r>
              <a:rPr lang="en-US" altLang="ko-KR" i="1" baseline="-25000" dirty="0" err="1">
                <a:ea typeface="굴림" panose="020B0600000101010101" pitchFamily="50" charset="-127"/>
              </a:rPr>
              <a:t>t</a:t>
            </a:r>
            <a:r>
              <a:rPr lang="en-US" altLang="ko-KR" i="1" baseline="-25000" dirty="0">
                <a:ea typeface="굴림" panose="020B0600000101010101" pitchFamily="50" charset="-127"/>
              </a:rPr>
              <a:t> </a:t>
            </a:r>
            <a:r>
              <a:rPr lang="en-US" altLang="ko-KR" i="1" dirty="0">
                <a:ea typeface="굴림" panose="020B0600000101010101" pitchFamily="50" charset="-127"/>
              </a:rPr>
              <a:t>,Y</a:t>
            </a:r>
            <a:r>
              <a:rPr lang="en-US" altLang="ko-KR" i="1" baseline="-25000" dirty="0">
                <a:ea typeface="굴림" panose="020B0600000101010101" pitchFamily="50" charset="-127"/>
              </a:rPr>
              <a:t>t+12</a:t>
            </a:r>
            <a:r>
              <a:rPr lang="en-US" altLang="ko-KR" dirty="0"/>
              <a:t> , </a:t>
            </a:r>
            <a:r>
              <a:rPr lang="en-US" altLang="ko-KR" i="1" dirty="0">
                <a:ea typeface="굴림" panose="020B0600000101010101" pitchFamily="50" charset="-127"/>
              </a:rPr>
              <a:t>Y</a:t>
            </a:r>
            <a:r>
              <a:rPr lang="en-US" altLang="ko-KR" i="1" baseline="-25000" dirty="0">
                <a:ea typeface="굴림" panose="020B0600000101010101" pitchFamily="50" charset="-127"/>
              </a:rPr>
              <a:t>t+24</a:t>
            </a:r>
            <a:r>
              <a:rPr lang="en-US" altLang="ko-KR" dirty="0"/>
              <a:t>)</a:t>
            </a:r>
          </a:p>
        </p:txBody>
      </p:sp>
      <p:sp>
        <p:nvSpPr>
          <p:cNvPr id="32772" name="슬라이드 번호 개체 틀 3">
            <a:extLst>
              <a:ext uri="{FF2B5EF4-FFF2-40B4-BE49-F238E27FC236}">
                <a16:creationId xmlns:a16="http://schemas.microsoft.com/office/drawing/2014/main" id="{2724FA8A-4C91-FDF8-4D45-F52F2AE6D52C}"/>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E64BD2C2-AE31-4204-B901-E6F87E5FB685}" type="slidenum">
              <a:rPr lang="ko-KR" altLang="en-US" sz="1400"/>
              <a:pPr>
                <a:spcBef>
                  <a:spcPct val="0"/>
                </a:spcBef>
                <a:buFontTx/>
                <a:buNone/>
              </a:pPr>
              <a:t>614</a:t>
            </a:fld>
            <a:endParaRPr lang="ko-KR" altLang="en-US" sz="1400"/>
          </a:p>
        </p:txBody>
      </p:sp>
    </p:spTree>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4D0B998-6495-973E-0912-B083ECDC63F2}"/>
              </a:ext>
            </a:extLst>
          </p:cNvPr>
          <p:cNvSpPr>
            <a:spLocks noGrp="1" noChangeArrowheads="1"/>
          </p:cNvSpPr>
          <p:nvPr>
            <p:ph type="title"/>
          </p:nvPr>
        </p:nvSpPr>
        <p:spPr>
          <a:xfrm>
            <a:off x="1752600" y="304800"/>
            <a:ext cx="8763000" cy="1066800"/>
          </a:xfrm>
        </p:spPr>
        <p:txBody>
          <a:bodyPr/>
          <a:lstStyle/>
          <a:p>
            <a:r>
              <a:rPr lang="en-US" altLang="ko-KR" sz="3600" b="1">
                <a:solidFill>
                  <a:srgbClr val="002060"/>
                </a:solidFill>
                <a:ea typeface="굴림" panose="020B0600000101010101" pitchFamily="50" charset="-127"/>
              </a:rPr>
              <a:t>Seasonal Adjustments in X11, X12, X13</a:t>
            </a:r>
            <a:endParaRPr lang="ko-KR" altLang="ko-KR" sz="3600">
              <a:solidFill>
                <a:srgbClr val="002060"/>
              </a:solidFill>
              <a:ea typeface="굴림" panose="020B0600000101010101" pitchFamily="50" charset="-127"/>
            </a:endParaRPr>
          </a:p>
        </p:txBody>
      </p:sp>
      <p:sp>
        <p:nvSpPr>
          <p:cNvPr id="33795" name="Rectangle 3">
            <a:extLst>
              <a:ext uri="{FF2B5EF4-FFF2-40B4-BE49-F238E27FC236}">
                <a16:creationId xmlns:a16="http://schemas.microsoft.com/office/drawing/2014/main" id="{0B419454-F0A9-BF1F-ADBF-4FF5661A5FCF}"/>
              </a:ext>
            </a:extLst>
          </p:cNvPr>
          <p:cNvSpPr>
            <a:spLocks noGrp="1" noChangeArrowheads="1"/>
          </p:cNvSpPr>
          <p:nvPr>
            <p:ph type="body" idx="1"/>
          </p:nvPr>
        </p:nvSpPr>
        <p:spPr/>
        <p:txBody>
          <a:bodyPr/>
          <a:lstStyle/>
          <a:p>
            <a:pPr latinLnBrk="1"/>
            <a:r>
              <a:rPr lang="en-US" altLang="ko-KR">
                <a:ea typeface="굴림" panose="020B0600000101010101" pitchFamily="50" charset="-127"/>
              </a:rPr>
              <a:t>(iv) Calculate an initial seasonally adjusted series (TI) by subtracting the initial seasonal component from the original series.</a:t>
            </a:r>
          </a:p>
          <a:p>
            <a:pPr latinLnBrk="1"/>
            <a:endParaRPr lang="en-US" altLang="ko-KR">
              <a:ea typeface="굴림" panose="020B0600000101010101" pitchFamily="50" charset="-127"/>
            </a:endParaRPr>
          </a:p>
          <a:p>
            <a:pPr latinLnBrk="1"/>
            <a:r>
              <a:rPr lang="en-US" altLang="ko-KR">
                <a:ea typeface="굴림" panose="020B0600000101010101" pitchFamily="50" charset="-127"/>
              </a:rPr>
              <a:t>(v) Calculate another estimate of the trend using Henderson weights (see Robert Henderson 1916).</a:t>
            </a:r>
          </a:p>
        </p:txBody>
      </p:sp>
      <p:sp>
        <p:nvSpPr>
          <p:cNvPr id="33796" name="슬라이드 번호 개체 틀 3">
            <a:extLst>
              <a:ext uri="{FF2B5EF4-FFF2-40B4-BE49-F238E27FC236}">
                <a16:creationId xmlns:a16="http://schemas.microsoft.com/office/drawing/2014/main" id="{C514D771-D174-4471-DF2B-1730668BF575}"/>
              </a:ext>
            </a:extLst>
          </p:cNvPr>
          <p:cNvSpPr>
            <a:spLocks noGrp="1"/>
          </p:cNvSpPr>
          <p:nvPr>
            <p:ph type="sldNum" sz="quarter" idx="12"/>
          </p:nvPr>
        </p:nvSpPr>
        <p:spPr>
          <a:xfrm>
            <a:off x="10013950"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47FB13E4-7C3D-4314-8989-16AEC0EA70FC}" type="slidenum">
              <a:rPr lang="ko-KR" altLang="en-US" sz="1400"/>
              <a:pPr>
                <a:spcBef>
                  <a:spcPct val="0"/>
                </a:spcBef>
                <a:buFontTx/>
                <a:buNone/>
              </a:pPr>
              <a:t>615</a:t>
            </a:fld>
            <a:endParaRPr lang="ko-KR" altLang="en-US" sz="1400"/>
          </a:p>
        </p:txBody>
      </p:sp>
    </p:spTree>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9EFE892-03BC-1CCA-E95A-D2011F7DF2DE}"/>
              </a:ext>
            </a:extLst>
          </p:cNvPr>
          <p:cNvSpPr>
            <a:spLocks noGrp="1" noChangeArrowheads="1"/>
          </p:cNvSpPr>
          <p:nvPr>
            <p:ph type="title"/>
          </p:nvPr>
        </p:nvSpPr>
        <p:spPr>
          <a:xfrm>
            <a:off x="1752600" y="304800"/>
            <a:ext cx="8763000" cy="1066800"/>
          </a:xfrm>
        </p:spPr>
        <p:txBody>
          <a:bodyPr/>
          <a:lstStyle/>
          <a:p>
            <a:r>
              <a:rPr lang="en-US" altLang="ko-KR" sz="3600" b="1">
                <a:solidFill>
                  <a:srgbClr val="002060"/>
                </a:solidFill>
                <a:ea typeface="굴림" panose="020B0600000101010101" pitchFamily="50" charset="-127"/>
              </a:rPr>
              <a:t>Seasonal Adjustments in X11, X12, X13</a:t>
            </a:r>
            <a:endParaRPr lang="ko-KR" altLang="ko-KR" sz="3600">
              <a:solidFill>
                <a:srgbClr val="002060"/>
              </a:solidFill>
              <a:ea typeface="굴림" panose="020B0600000101010101" pitchFamily="50" charset="-127"/>
            </a:endParaRPr>
          </a:p>
        </p:txBody>
      </p:sp>
      <p:sp>
        <p:nvSpPr>
          <p:cNvPr id="34819" name="Rectangle 3">
            <a:extLst>
              <a:ext uri="{FF2B5EF4-FFF2-40B4-BE49-F238E27FC236}">
                <a16:creationId xmlns:a16="http://schemas.microsoft.com/office/drawing/2014/main" id="{036EFB2E-38DC-1AAB-FE2E-5EE0DA476EC3}"/>
              </a:ext>
            </a:extLst>
          </p:cNvPr>
          <p:cNvSpPr>
            <a:spLocks noGrp="1" noChangeArrowheads="1"/>
          </p:cNvSpPr>
          <p:nvPr>
            <p:ph type="body" idx="1"/>
          </p:nvPr>
        </p:nvSpPr>
        <p:spPr/>
        <p:txBody>
          <a:bodyPr/>
          <a:lstStyle/>
          <a:p>
            <a:pPr latinLnBrk="1"/>
            <a:r>
              <a:rPr lang="en-US" altLang="ko-KR">
                <a:ea typeface="굴림" panose="020B0600000101010101" pitchFamily="50" charset="-127"/>
              </a:rPr>
              <a:t>Henderson weights are </a:t>
            </a:r>
          </a:p>
          <a:p>
            <a:pPr latinLnBrk="1">
              <a:buFontTx/>
              <a:buNone/>
            </a:pPr>
            <a:r>
              <a:rPr lang="en-US" altLang="ko-KR">
                <a:ea typeface="굴림" panose="020B0600000101010101" pitchFamily="50" charset="-127"/>
              </a:rPr>
              <a:t>   -for </a:t>
            </a:r>
            <a:r>
              <a:rPr lang="en-US" altLang="ko-KR" i="1">
                <a:ea typeface="굴림" panose="020B0600000101010101" pitchFamily="50" charset="-127"/>
              </a:rPr>
              <a:t>Y</a:t>
            </a:r>
            <a:r>
              <a:rPr lang="en-US" altLang="ko-KR" i="1" baseline="-25000">
                <a:ea typeface="굴림" panose="020B0600000101010101" pitchFamily="50" charset="-127"/>
              </a:rPr>
              <a:t>t-12 </a:t>
            </a:r>
            <a:r>
              <a:rPr lang="en-US" altLang="ko-KR">
                <a:ea typeface="굴림" panose="020B0600000101010101" pitchFamily="50" charset="-127"/>
              </a:rPr>
              <a:t>,…,</a:t>
            </a:r>
            <a:r>
              <a:rPr lang="en-US" altLang="ko-KR" i="1">
                <a:ea typeface="굴림" panose="020B0600000101010101" pitchFamily="50" charset="-127"/>
              </a:rPr>
              <a:t>Y</a:t>
            </a:r>
            <a:r>
              <a:rPr lang="en-US" altLang="ko-KR" i="1" baseline="-25000">
                <a:ea typeface="굴림" panose="020B0600000101010101" pitchFamily="50" charset="-127"/>
              </a:rPr>
              <a:t>t-1 </a:t>
            </a:r>
          </a:p>
          <a:p>
            <a:pPr latinLnBrk="1">
              <a:buFontTx/>
              <a:buNone/>
            </a:pPr>
            <a:r>
              <a:rPr lang="en-US" altLang="ko-KR" i="1" baseline="-25000">
                <a:ea typeface="굴림" panose="020B0600000101010101" pitchFamily="50" charset="-127"/>
              </a:rPr>
              <a:t>                 </a:t>
            </a:r>
            <a:r>
              <a:rPr lang="en-US" altLang="ko-KR">
                <a:ea typeface="굴림" panose="020B0600000101010101" pitchFamily="50" charset="-127"/>
              </a:rPr>
              <a:t>-0.019, -0.028, 0.0, 0.066, 0.147, 0.214 </a:t>
            </a:r>
          </a:p>
          <a:p>
            <a:pPr latinLnBrk="1">
              <a:buFontTx/>
              <a:buNone/>
            </a:pPr>
            <a:r>
              <a:rPr lang="en-US" altLang="ko-KR">
                <a:ea typeface="굴림" panose="020B0600000101010101" pitchFamily="50" charset="-127"/>
              </a:rPr>
              <a:t>    -for </a:t>
            </a:r>
            <a:r>
              <a:rPr lang="en-US" altLang="ko-KR" i="1">
                <a:ea typeface="굴림" panose="020B0600000101010101" pitchFamily="50" charset="-127"/>
              </a:rPr>
              <a:t>Y</a:t>
            </a:r>
            <a:r>
              <a:rPr lang="en-US" altLang="ko-KR" i="1" baseline="-25000">
                <a:ea typeface="굴림" panose="020B0600000101010101" pitchFamily="50" charset="-127"/>
              </a:rPr>
              <a:t>t</a:t>
            </a:r>
            <a:endParaRPr lang="en-US" altLang="ko-KR">
              <a:ea typeface="굴림" panose="020B0600000101010101" pitchFamily="50" charset="-127"/>
            </a:endParaRPr>
          </a:p>
          <a:p>
            <a:pPr latinLnBrk="1">
              <a:buFontTx/>
              <a:buNone/>
            </a:pPr>
            <a:r>
              <a:rPr lang="en-US" altLang="ko-KR" b="1">
                <a:ea typeface="굴림" panose="020B0600000101010101" pitchFamily="50" charset="-127"/>
              </a:rPr>
              <a:t>            </a:t>
            </a:r>
            <a:r>
              <a:rPr lang="en-US" altLang="ko-KR" b="1" u="sng">
                <a:ea typeface="굴림" panose="020B0600000101010101" pitchFamily="50" charset="-127"/>
              </a:rPr>
              <a:t>0.240</a:t>
            </a:r>
            <a:r>
              <a:rPr lang="en-US" altLang="ko-KR">
                <a:ea typeface="굴림" panose="020B0600000101010101" pitchFamily="50" charset="-127"/>
              </a:rPr>
              <a:t> </a:t>
            </a:r>
          </a:p>
          <a:p>
            <a:pPr latinLnBrk="1">
              <a:buFontTx/>
              <a:buNone/>
            </a:pPr>
            <a:r>
              <a:rPr lang="en-US" altLang="ko-KR">
                <a:ea typeface="굴림" panose="020B0600000101010101" pitchFamily="50" charset="-127"/>
              </a:rPr>
              <a:t>    -for</a:t>
            </a:r>
            <a:r>
              <a:rPr lang="en-US" altLang="ko-KR" i="1">
                <a:ea typeface="굴림" panose="020B0600000101010101" pitchFamily="50" charset="-127"/>
              </a:rPr>
              <a:t> Y</a:t>
            </a:r>
            <a:r>
              <a:rPr lang="en-US" altLang="ko-KR" i="1" baseline="-25000">
                <a:ea typeface="굴림" panose="020B0600000101010101" pitchFamily="50" charset="-127"/>
              </a:rPr>
              <a:t>t+1</a:t>
            </a:r>
            <a:r>
              <a:rPr lang="en-US" altLang="ko-KR" i="1">
                <a:ea typeface="굴림" panose="020B0600000101010101" pitchFamily="50" charset="-127"/>
              </a:rPr>
              <a:t>, …, Y</a:t>
            </a:r>
            <a:r>
              <a:rPr lang="en-US" altLang="ko-KR" i="1" baseline="-25000">
                <a:ea typeface="굴림" panose="020B0600000101010101" pitchFamily="50" charset="-127"/>
              </a:rPr>
              <a:t>t+12 </a:t>
            </a:r>
          </a:p>
          <a:p>
            <a:pPr latinLnBrk="1">
              <a:buFontTx/>
              <a:buNone/>
            </a:pPr>
            <a:r>
              <a:rPr lang="en-US" altLang="ko-KR" i="1" baseline="-25000">
                <a:ea typeface="굴림" panose="020B0600000101010101" pitchFamily="50" charset="-127"/>
              </a:rPr>
              <a:t>                  </a:t>
            </a:r>
            <a:r>
              <a:rPr lang="en-US" altLang="ko-KR">
                <a:ea typeface="굴림" panose="020B0600000101010101" pitchFamily="50" charset="-127"/>
              </a:rPr>
              <a:t>0.214, 0.147, 0.066, 0.0, -0.028, -0.019</a:t>
            </a:r>
          </a:p>
          <a:p>
            <a:pPr latinLnBrk="1"/>
            <a:r>
              <a:rPr lang="en-US" altLang="ko-KR">
                <a:ea typeface="굴림" panose="020B0600000101010101" pitchFamily="50" charset="-127"/>
              </a:rPr>
              <a:t>(vi)  Repeat!</a:t>
            </a:r>
          </a:p>
        </p:txBody>
      </p:sp>
      <p:sp>
        <p:nvSpPr>
          <p:cNvPr id="34820" name="슬라이드 번호 개체 틀 3">
            <a:extLst>
              <a:ext uri="{FF2B5EF4-FFF2-40B4-BE49-F238E27FC236}">
                <a16:creationId xmlns:a16="http://schemas.microsoft.com/office/drawing/2014/main" id="{9DE9E846-4A32-266C-F078-C46AD845497F}"/>
              </a:ext>
            </a:extLst>
          </p:cNvPr>
          <p:cNvSpPr>
            <a:spLocks noGrp="1"/>
          </p:cNvSpPr>
          <p:nvPr>
            <p:ph type="sldNum" sz="quarter" idx="12"/>
          </p:nvPr>
        </p:nvSpPr>
        <p:spPr>
          <a:xfrm>
            <a:off x="9959975" y="6354764"/>
            <a:ext cx="501650" cy="365125"/>
          </a:xfrm>
          <a:noFill/>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70441FD-25DC-46B7-B317-277753322CA7}" type="slidenum">
              <a:rPr lang="ko-KR" altLang="en-US" sz="1400"/>
              <a:pPr>
                <a:spcBef>
                  <a:spcPct val="0"/>
                </a:spcBef>
                <a:buFontTx/>
                <a:buNone/>
              </a:pPr>
              <a:t>616</a:t>
            </a:fld>
            <a:endParaRPr lang="ko-KR" altLang="en-US" sz="1400"/>
          </a:p>
        </p:txBody>
      </p:sp>
    </p:spTree>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8209668-174E-4D3E-AE30-4DBEB18E0397}"/>
              </a:ext>
            </a:extLst>
          </p:cNvPr>
          <p:cNvSpPr>
            <a:spLocks noGrp="1"/>
          </p:cNvSpPr>
          <p:nvPr>
            <p:ph type="title"/>
          </p:nvPr>
        </p:nvSpPr>
        <p:spPr/>
        <p:txBody>
          <a:bodyPr>
            <a:normAutofit/>
          </a:bodyPr>
          <a:lstStyle/>
          <a:p>
            <a:pPr algn="ctr"/>
            <a:r>
              <a:rPr lang="en-US" altLang="ko-KR" sz="4800" dirty="0"/>
              <a:t>6. </a:t>
            </a:r>
            <a:r>
              <a:rPr lang="ko-KR" altLang="en-US" sz="4800" dirty="0"/>
              <a:t>베이지안 통계학</a:t>
            </a:r>
            <a:br>
              <a:rPr lang="en-US" altLang="ko-KR" sz="4800" dirty="0"/>
            </a:br>
            <a:endParaRPr lang="ko-KR" altLang="en-US" sz="4800" dirty="0"/>
          </a:p>
        </p:txBody>
      </p:sp>
      <p:sp>
        <p:nvSpPr>
          <p:cNvPr id="5" name="텍스트 개체 틀 4">
            <a:extLst>
              <a:ext uri="{FF2B5EF4-FFF2-40B4-BE49-F238E27FC236}">
                <a16:creationId xmlns:a16="http://schemas.microsoft.com/office/drawing/2014/main" id="{651A39D7-7749-4BB0-9D98-3FEF59CDEE48}"/>
              </a:ext>
            </a:extLst>
          </p:cNvPr>
          <p:cNvSpPr>
            <a:spLocks noGrp="1"/>
          </p:cNvSpPr>
          <p:nvPr>
            <p:ph type="body" idx="1"/>
          </p:nvPr>
        </p:nvSpPr>
        <p:spPr>
          <a:xfrm>
            <a:off x="831850" y="4589463"/>
            <a:ext cx="10515600" cy="1500187"/>
          </a:xfrm>
        </p:spPr>
        <p:txBody>
          <a:bodyPr>
            <a:normAutofit/>
          </a:bodyPr>
          <a:lstStyle/>
          <a:p>
            <a:pPr algn="ctr"/>
            <a:endParaRPr lang="ko-KR" altLang="en-US" sz="2800" dirty="0">
              <a:solidFill>
                <a:schemeClr val="tx1"/>
              </a:solidFill>
            </a:endParaRPr>
          </a:p>
        </p:txBody>
      </p:sp>
    </p:spTree>
    <p:extLst>
      <p:ext uri="{BB962C8B-B14F-4D97-AF65-F5344CB8AC3E}">
        <p14:creationId xmlns:p14="http://schemas.microsoft.com/office/powerpoint/2010/main" val="261970532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484784"/>
            <a:ext cx="9144000" cy="1800200"/>
          </a:xfrm>
        </p:spPr>
        <p:txBody>
          <a:bodyPr>
            <a:noAutofit/>
          </a:bodyPr>
          <a:lstStyle/>
          <a:p>
            <a:pPr marL="4763">
              <a:lnSpc>
                <a:spcPct val="100000"/>
              </a:lnSpc>
            </a:pPr>
            <a:r>
              <a:rPr lang="en-US" altLang="ko-KR" sz="3000" b="1" spc="60" dirty="0">
                <a:latin typeface="Times New Roman" panose="02020603050405020304" pitchFamily="18" charset="0"/>
                <a:cs typeface="Times New Roman" panose="02020603050405020304" pitchFamily="18" charset="0"/>
              </a:rPr>
              <a:t>M</a:t>
            </a:r>
            <a:r>
              <a:rPr lang="en-US" altLang="ko-KR" sz="3000" b="1" spc="-85" dirty="0">
                <a:latin typeface="Times New Roman" panose="02020603050405020304" pitchFamily="18" charset="0"/>
                <a:cs typeface="Times New Roman" panose="02020603050405020304" pitchFamily="18" charset="0"/>
              </a:rPr>
              <a:t>O</a:t>
            </a:r>
            <a:r>
              <a:rPr lang="en-US" altLang="ko-KR" sz="3000" b="1" spc="-20" dirty="0">
                <a:latin typeface="Times New Roman" panose="02020603050405020304" pitchFamily="18" charset="0"/>
                <a:cs typeface="Times New Roman" panose="02020603050405020304" pitchFamily="18" charset="0"/>
              </a:rPr>
              <a:t>D</a:t>
            </a:r>
            <a:r>
              <a:rPr lang="en-US" altLang="ko-KR" sz="3000" b="1" spc="-15" dirty="0">
                <a:latin typeface="Times New Roman" panose="02020603050405020304" pitchFamily="18" charset="0"/>
                <a:cs typeface="Times New Roman" panose="02020603050405020304" pitchFamily="18" charset="0"/>
              </a:rPr>
              <a:t>E</a:t>
            </a:r>
            <a:r>
              <a:rPr lang="en-US" altLang="ko-KR" sz="3000" b="1" spc="-45" dirty="0">
                <a:latin typeface="Times New Roman" panose="02020603050405020304" pitchFamily="18" charset="0"/>
                <a:cs typeface="Times New Roman" panose="02020603050405020304" pitchFamily="18" charset="0"/>
              </a:rPr>
              <a:t>R</a:t>
            </a:r>
            <a:r>
              <a:rPr lang="en-US" altLang="ko-KR" sz="3000" b="1" spc="45" dirty="0">
                <a:latin typeface="Times New Roman" panose="02020603050405020304" pitchFamily="18" charset="0"/>
                <a:cs typeface="Times New Roman" panose="02020603050405020304" pitchFamily="18" charset="0"/>
              </a:rPr>
              <a:t>N</a:t>
            </a:r>
            <a:r>
              <a:rPr lang="en-US" altLang="ko-KR" sz="3000" b="1" spc="-25" dirty="0">
                <a:latin typeface="Times New Roman" panose="02020603050405020304" pitchFamily="18" charset="0"/>
                <a:cs typeface="Times New Roman" panose="02020603050405020304" pitchFamily="18" charset="0"/>
              </a:rPr>
              <a:t> </a:t>
            </a:r>
            <a:r>
              <a:rPr lang="en-US" altLang="ko-KR" sz="3000" b="1" dirty="0">
                <a:latin typeface="Times New Roman" panose="02020603050405020304" pitchFamily="18" charset="0"/>
                <a:cs typeface="Times New Roman" panose="02020603050405020304" pitchFamily="18" charset="0"/>
              </a:rPr>
              <a:t>B</a:t>
            </a:r>
            <a:r>
              <a:rPr lang="en-US" altLang="ko-KR" sz="3000" b="1" spc="-70" dirty="0">
                <a:latin typeface="Times New Roman" panose="02020603050405020304" pitchFamily="18" charset="0"/>
                <a:cs typeface="Times New Roman" panose="02020603050405020304" pitchFamily="18" charset="0"/>
              </a:rPr>
              <a:t>A</a:t>
            </a:r>
            <a:r>
              <a:rPr lang="en-US" altLang="ko-KR" sz="3000" b="1" spc="-80" dirty="0">
                <a:latin typeface="Times New Roman" panose="02020603050405020304" pitchFamily="18" charset="0"/>
                <a:cs typeface="Times New Roman" panose="02020603050405020304" pitchFamily="18" charset="0"/>
              </a:rPr>
              <a:t>YE</a:t>
            </a:r>
            <a:r>
              <a:rPr lang="en-US" altLang="ko-KR" sz="3000" b="1" spc="-55" dirty="0">
                <a:latin typeface="Times New Roman" panose="02020603050405020304" pitchFamily="18" charset="0"/>
                <a:cs typeface="Times New Roman" panose="02020603050405020304" pitchFamily="18" charset="0"/>
              </a:rPr>
              <a:t>S</a:t>
            </a:r>
            <a:r>
              <a:rPr lang="en-US" altLang="ko-KR" sz="3000" b="1" spc="105" dirty="0">
                <a:latin typeface="Times New Roman" panose="02020603050405020304" pitchFamily="18" charset="0"/>
                <a:cs typeface="Times New Roman" panose="02020603050405020304" pitchFamily="18" charset="0"/>
              </a:rPr>
              <a:t>I</a:t>
            </a:r>
            <a:r>
              <a:rPr lang="en-US" altLang="ko-KR" sz="3000" b="1" spc="20" dirty="0">
                <a:latin typeface="Times New Roman" panose="02020603050405020304" pitchFamily="18" charset="0"/>
                <a:cs typeface="Times New Roman" panose="02020603050405020304" pitchFamily="18" charset="0"/>
              </a:rPr>
              <a:t>A</a:t>
            </a:r>
            <a:r>
              <a:rPr lang="en-US" altLang="ko-KR" sz="3000" b="1" spc="120" dirty="0">
                <a:latin typeface="Times New Roman" panose="02020603050405020304" pitchFamily="18" charset="0"/>
                <a:cs typeface="Times New Roman" panose="02020603050405020304" pitchFamily="18" charset="0"/>
              </a:rPr>
              <a:t>N</a:t>
            </a:r>
            <a:r>
              <a:rPr lang="en-US" altLang="ko-KR" sz="3000" b="1" spc="-25" dirty="0">
                <a:latin typeface="Times New Roman" panose="02020603050405020304" pitchFamily="18" charset="0"/>
                <a:cs typeface="Times New Roman" panose="02020603050405020304" pitchFamily="18" charset="0"/>
              </a:rPr>
              <a:t> </a:t>
            </a:r>
            <a:r>
              <a:rPr lang="en-US" altLang="ko-KR" sz="3000" b="1" spc="-35" dirty="0">
                <a:latin typeface="Times New Roman" panose="02020603050405020304" pitchFamily="18" charset="0"/>
                <a:cs typeface="Times New Roman" panose="02020603050405020304" pitchFamily="18" charset="0"/>
              </a:rPr>
              <a:t>E</a:t>
            </a:r>
            <a:r>
              <a:rPr lang="en-US" altLang="ko-KR" sz="3000" b="1" spc="-70" dirty="0">
                <a:latin typeface="Times New Roman" panose="02020603050405020304" pitchFamily="18" charset="0"/>
                <a:cs typeface="Times New Roman" panose="02020603050405020304" pitchFamily="18" charset="0"/>
              </a:rPr>
              <a:t>C</a:t>
            </a:r>
            <a:r>
              <a:rPr lang="en-US" altLang="ko-KR" sz="3000" b="1" spc="-30" dirty="0">
                <a:latin typeface="Times New Roman" panose="02020603050405020304" pitchFamily="18" charset="0"/>
                <a:cs typeface="Times New Roman" panose="02020603050405020304" pitchFamily="18" charset="0"/>
              </a:rPr>
              <a:t>ONO</a:t>
            </a:r>
            <a:r>
              <a:rPr lang="en-US" altLang="ko-KR" sz="3000" b="1" spc="-40" dirty="0">
                <a:latin typeface="Times New Roman" panose="02020603050405020304" pitchFamily="18" charset="0"/>
                <a:cs typeface="Times New Roman" panose="02020603050405020304" pitchFamily="18" charset="0"/>
              </a:rPr>
              <a:t>M</a:t>
            </a:r>
            <a:r>
              <a:rPr lang="en-US" altLang="ko-KR" sz="3000" b="1" spc="30" dirty="0">
                <a:latin typeface="Times New Roman" panose="02020603050405020304" pitchFamily="18" charset="0"/>
                <a:cs typeface="Times New Roman" panose="02020603050405020304" pitchFamily="18" charset="0"/>
              </a:rPr>
              <a:t>ETR</a:t>
            </a:r>
            <a:r>
              <a:rPr lang="en-US" altLang="ko-KR" sz="3000" b="1" spc="5" dirty="0">
                <a:latin typeface="Times New Roman" panose="02020603050405020304" pitchFamily="18" charset="0"/>
                <a:cs typeface="Times New Roman" panose="02020603050405020304" pitchFamily="18" charset="0"/>
              </a:rPr>
              <a:t>I</a:t>
            </a:r>
            <a:r>
              <a:rPr lang="en-US" altLang="ko-KR" sz="3000" b="1" spc="-175" dirty="0">
                <a:latin typeface="Times New Roman" panose="02020603050405020304" pitchFamily="18" charset="0"/>
                <a:cs typeface="Times New Roman" panose="02020603050405020304" pitchFamily="18" charset="0"/>
              </a:rPr>
              <a:t>CS</a:t>
            </a:r>
            <a:br>
              <a:rPr lang="en-US" altLang="ko-KR" sz="3000" b="1" dirty="0">
                <a:latin typeface="Times New Roman" panose="02020603050405020304" pitchFamily="18" charset="0"/>
                <a:cs typeface="Times New Roman" panose="02020603050405020304" pitchFamily="18" charset="0"/>
              </a:rPr>
            </a:br>
            <a:endParaRPr lang="en-US" altLang="ko-KR" sz="2500" dirty="0">
              <a:latin typeface="Times New Roman" panose="02020603050405020304" pitchFamily="18" charset="0"/>
              <a:cs typeface="Times New Roman" panose="02020603050405020304" pitchFamily="18" charset="0"/>
            </a:endParaRPr>
          </a:p>
        </p:txBody>
      </p:sp>
      <p:sp>
        <p:nvSpPr>
          <p:cNvPr id="3" name="제목 1"/>
          <p:cNvSpPr txBox="1">
            <a:spLocks/>
          </p:cNvSpPr>
          <p:nvPr/>
        </p:nvSpPr>
        <p:spPr>
          <a:xfrm>
            <a:off x="1847528" y="4653136"/>
            <a:ext cx="8820472" cy="220486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4763" algn="l">
              <a:lnSpc>
                <a:spcPct val="150000"/>
              </a:lnSpc>
            </a:pPr>
            <a:r>
              <a:rPr lang="en-US" altLang="ko-KR" sz="2000" dirty="0">
                <a:latin typeface="Arial"/>
                <a:ea typeface="+mn-ea"/>
                <a:cs typeface="Arial"/>
              </a:rPr>
              <a:t>These lectures are based on </a:t>
            </a:r>
            <a:br>
              <a:rPr lang="en-US" altLang="ko-KR" sz="2000" dirty="0">
                <a:latin typeface="Arial"/>
                <a:ea typeface="+mn-ea"/>
                <a:cs typeface="Arial"/>
              </a:rPr>
            </a:br>
            <a:r>
              <a:rPr lang="en-US" altLang="ko-KR" sz="2000" dirty="0">
                <a:latin typeface="Arial"/>
                <a:ea typeface="+mn-ea"/>
                <a:cs typeface="Arial"/>
              </a:rPr>
              <a:t>1) T. Lancaster, 2004, </a:t>
            </a:r>
            <a:r>
              <a:rPr lang="en-US" altLang="ko-KR" sz="2000" i="1" dirty="0">
                <a:latin typeface="Arial"/>
                <a:ea typeface="+mn-ea"/>
                <a:cs typeface="Arial"/>
              </a:rPr>
              <a:t>An Introduction to Modern Bayesian Econometrics</a:t>
            </a:r>
            <a:endParaRPr lang="en-US" altLang="ko-KR" sz="2000" dirty="0">
              <a:latin typeface="Arial"/>
              <a:ea typeface="+mn-ea"/>
              <a:cs typeface="Arial"/>
            </a:endParaRPr>
          </a:p>
          <a:p>
            <a:pPr marL="4763" algn="l">
              <a:lnSpc>
                <a:spcPct val="150000"/>
              </a:lnSpc>
            </a:pPr>
            <a:r>
              <a:rPr lang="en-US" altLang="ko-KR" sz="2000" dirty="0">
                <a:latin typeface="Arial"/>
                <a:ea typeface="+mn-ea"/>
                <a:cs typeface="Arial"/>
              </a:rPr>
              <a:t>2) T. Lancaster’s lecture note at the university of Copenhagen </a:t>
            </a:r>
          </a:p>
        </p:txBody>
      </p:sp>
    </p:spTree>
    <p:extLst>
      <p:ext uri="{BB962C8B-B14F-4D97-AF65-F5344CB8AC3E}">
        <p14:creationId xmlns:p14="http://schemas.microsoft.com/office/powerpoint/2010/main" val="2922351887"/>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p:cNvSpPr/>
          <p:nvPr/>
        </p:nvSpPr>
        <p:spPr>
          <a:xfrm>
            <a:off x="3791745" y="1700808"/>
            <a:ext cx="4560299" cy="5040560"/>
          </a:xfrm>
          <a:prstGeom prst="rect">
            <a:avLst/>
          </a:prstGeom>
          <a:blipFill>
            <a:blip r:embed="rId2" cstate="print"/>
            <a:stretch>
              <a:fillRect/>
            </a:stretch>
          </a:blipFill>
        </p:spPr>
        <p:txBody>
          <a:bodyPr wrap="square" lIns="0" tIns="0" rIns="0" bIns="0" rtlCol="0">
            <a:noAutofit/>
          </a:bodyPr>
          <a:lstStyle/>
          <a:p>
            <a:endParaRPr/>
          </a:p>
        </p:txBody>
      </p:sp>
      <p:sp>
        <p:nvSpPr>
          <p:cNvPr id="8" name="object 3"/>
          <p:cNvSpPr txBox="1"/>
          <p:nvPr/>
        </p:nvSpPr>
        <p:spPr>
          <a:xfrm>
            <a:off x="1560512" y="44624"/>
            <a:ext cx="9144000" cy="1440160"/>
          </a:xfrm>
          <a:prstGeom prst="rect">
            <a:avLst/>
          </a:prstGeom>
        </p:spPr>
        <p:txBody>
          <a:bodyPr vert="horz" wrap="square" lIns="0" tIns="0" rIns="0" bIns="0" rtlCol="0">
            <a:noAutofit/>
          </a:bodyPr>
          <a:lstStyle/>
          <a:p>
            <a:pPr>
              <a:lnSpc>
                <a:spcPts val="1100"/>
              </a:lnSpc>
              <a:spcBef>
                <a:spcPts val="73"/>
              </a:spcBef>
            </a:pPr>
            <a:endParaRPr sz="2500" spc="60" dirty="0">
              <a:latin typeface="Times New Roman" panose="02020603050405020304" pitchFamily="18" charset="0"/>
              <a:ea typeface="+mj-ea"/>
              <a:cs typeface="Times New Roman" panose="02020603050405020304" pitchFamily="18" charset="0"/>
            </a:endParaRPr>
          </a:p>
          <a:p>
            <a:pPr marL="6985" algn="ctr"/>
            <a:r>
              <a:rPr sz="2500" b="1" spc="60" dirty="0">
                <a:latin typeface="Times New Roman" panose="02020603050405020304" pitchFamily="18" charset="0"/>
                <a:ea typeface="+mj-ea"/>
                <a:cs typeface="Times New Roman" panose="02020603050405020304" pitchFamily="18" charset="0"/>
              </a:rPr>
              <a:t>AIM</a:t>
            </a:r>
          </a:p>
          <a:p>
            <a:pPr>
              <a:lnSpc>
                <a:spcPts val="1400"/>
              </a:lnSpc>
              <a:spcBef>
                <a:spcPts val="93"/>
              </a:spcBef>
            </a:pPr>
            <a:endParaRPr sz="1400" dirty="0"/>
          </a:p>
          <a:p>
            <a:pPr marL="12700" marR="12700" algn="ctr">
              <a:lnSpc>
                <a:spcPct val="130000"/>
              </a:lnSpc>
            </a:pPr>
            <a:r>
              <a:rPr sz="2000" dirty="0">
                <a:latin typeface="Arial"/>
                <a:cs typeface="Arial"/>
              </a:rPr>
              <a:t>The aim of the course is to explain how to do econometrics the Bayesian way.</a:t>
            </a:r>
          </a:p>
          <a:p>
            <a:pPr>
              <a:lnSpc>
                <a:spcPts val="1000"/>
              </a:lnSpc>
            </a:pPr>
            <a:endParaRPr sz="2000" dirty="0">
              <a:latin typeface="Arial"/>
              <a:cs typeface="Arial"/>
            </a:endParaRPr>
          </a:p>
          <a:p>
            <a:pPr marR="7620" algn="ctr"/>
            <a:r>
              <a:rPr sz="2000" dirty="0">
                <a:latin typeface="Arial"/>
                <a:cs typeface="Arial"/>
              </a:rPr>
              <a:t>Rev. Thomas Bayes (1702-1761)</a:t>
            </a:r>
          </a:p>
        </p:txBody>
      </p:sp>
    </p:spTree>
    <p:extLst>
      <p:ext uri="{BB962C8B-B14F-4D97-AF65-F5344CB8AC3E}">
        <p14:creationId xmlns:p14="http://schemas.microsoft.com/office/powerpoint/2010/main" val="2832750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2"/>
          <p:cNvSpPr>
            <a:spLocks noGrp="1"/>
          </p:cNvSpPr>
          <p:nvPr>
            <p:ph idx="1"/>
          </p:nvPr>
        </p:nvSpPr>
        <p:spPr>
          <a:xfrm>
            <a:off x="1981200" y="1600200"/>
            <a:ext cx="8229600" cy="5141168"/>
          </a:xfrm>
        </p:spPr>
        <p:txBody>
          <a:bodyPr>
            <a:normAutofit lnSpcReduction="10000"/>
          </a:bodyPr>
          <a:lstStyle/>
          <a:p>
            <a:pPr marL="0" indent="0">
              <a:lnSpc>
                <a:spcPct val="150000"/>
              </a:lnSpc>
              <a:buNone/>
            </a:pPr>
            <a:r>
              <a:rPr lang="ko-KR" altLang="en-US" sz="2400" dirty="0"/>
              <a:t>                    </a:t>
            </a:r>
            <a:endParaRPr lang="en-US" altLang="ko-KR" sz="2400" dirty="0"/>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a:p>
            <a:pPr marL="0" indent="0">
              <a:buNone/>
            </a:pPr>
            <a:endParaRPr lang="en-US" altLang="ko-KR" sz="1800" dirty="0">
              <a:sym typeface="Wingdings 3" pitchFamily="18" charset="2"/>
            </a:endParaRPr>
          </a:p>
          <a:p>
            <a:r>
              <a:rPr lang="ko-KR" altLang="en-US" sz="1800" dirty="0">
                <a:sym typeface="Wingdings 3" pitchFamily="18" charset="2"/>
              </a:rPr>
              <a:t>조합의 수가 </a:t>
            </a:r>
            <a:r>
              <a:rPr lang="en-US" altLang="ko-KR" sz="1800" dirty="0">
                <a:sym typeface="Wingdings 3" pitchFamily="18" charset="2"/>
              </a:rPr>
              <a:t>6</a:t>
            </a:r>
            <a:r>
              <a:rPr lang="ko-KR" altLang="en-US" sz="1800" dirty="0">
                <a:sym typeface="Wingdings 3" pitchFamily="18" charset="2"/>
              </a:rPr>
              <a:t>으로 같다고 해서 경우의 수까지 같은 것은 아니다</a:t>
            </a:r>
            <a:r>
              <a:rPr lang="en-US" altLang="ko-KR" sz="1800" dirty="0">
                <a:sym typeface="Wingdings 3" pitchFamily="18" charset="2"/>
              </a:rPr>
              <a:t>:</a:t>
            </a:r>
            <a:r>
              <a:rPr lang="ko-KR" altLang="en-US" sz="1800" dirty="0">
                <a:sym typeface="Wingdings 3" pitchFamily="18" charset="2"/>
              </a:rPr>
              <a:t> </a:t>
            </a:r>
            <a:r>
              <a:rPr lang="en-US" altLang="ko-KR" sz="1800" dirty="0">
                <a:sym typeface="Wingdings 3" pitchFamily="18" charset="2"/>
              </a:rPr>
              <a:t>25 </a:t>
            </a:r>
            <a:r>
              <a:rPr lang="ko-KR" altLang="en-US" sz="1800" dirty="0">
                <a:sym typeface="Wingdings 3" pitchFamily="18" charset="2"/>
              </a:rPr>
              <a:t>대 </a:t>
            </a:r>
            <a:r>
              <a:rPr lang="en-US" altLang="ko-KR" sz="1800" dirty="0">
                <a:sym typeface="Wingdings 3" pitchFamily="18" charset="2"/>
              </a:rPr>
              <a:t>27</a:t>
            </a:r>
          </a:p>
        </p:txBody>
      </p:sp>
      <p:sp>
        <p:nvSpPr>
          <p:cNvPr id="17" name="내용 개체 틀 2"/>
          <p:cNvSpPr txBox="1">
            <a:spLocks/>
          </p:cNvSpPr>
          <p:nvPr/>
        </p:nvSpPr>
        <p:spPr>
          <a:xfrm>
            <a:off x="1991544" y="1628800"/>
            <a:ext cx="8229600" cy="5141168"/>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ko-KR" altLang="en-US" sz="2400" dirty="0"/>
              <a:t>                    </a:t>
            </a:r>
            <a:endParaRPr lang="en-US" altLang="ko-KR" sz="2400" dirty="0"/>
          </a:p>
          <a:p>
            <a:pPr marL="0" indent="0">
              <a:buNone/>
            </a:pPr>
            <a:endParaRPr lang="en-US" altLang="ko-KR" sz="1800" b="1" dirty="0">
              <a:sym typeface="Wingdings 3" pitchFamily="18" charset="2"/>
            </a:endParaRPr>
          </a:p>
          <a:p>
            <a:pPr marL="0" indent="0">
              <a:buNone/>
            </a:pPr>
            <a:endParaRPr lang="en-US" altLang="ko-KR" sz="1800" b="1" dirty="0">
              <a:sym typeface="Wingdings 3" pitchFamily="18" charset="2"/>
            </a:endParaRPr>
          </a:p>
        </p:txBody>
      </p:sp>
      <p:pic>
        <p:nvPicPr>
          <p:cNvPr id="19" name="Picture 2"/>
          <p:cNvPicPr>
            <a:picLocks noChangeAspect="1" noChangeArrowheads="1"/>
          </p:cNvPicPr>
          <p:nvPr/>
        </p:nvPicPr>
        <p:blipFill>
          <a:blip r:embed="rId2" cstate="print"/>
          <a:srcRect/>
          <a:stretch>
            <a:fillRect/>
          </a:stretch>
        </p:blipFill>
        <p:spPr bwMode="auto">
          <a:xfrm>
            <a:off x="2073896" y="2202734"/>
            <a:ext cx="8064896" cy="3874968"/>
          </a:xfrm>
          <a:prstGeom prst="rect">
            <a:avLst/>
          </a:prstGeom>
          <a:noFill/>
          <a:ln w="9525">
            <a:noFill/>
            <a:miter lim="800000"/>
            <a:headEnd/>
            <a:tailEnd/>
          </a:ln>
          <a:effectLst/>
        </p:spPr>
      </p:pic>
      <p:sp>
        <p:nvSpPr>
          <p:cNvPr id="11" name="제목 1"/>
          <p:cNvSpPr txBox="1">
            <a:spLocks/>
          </p:cNvSpPr>
          <p:nvPr/>
        </p:nvSpPr>
        <p:spPr>
          <a:xfrm>
            <a:off x="1981200" y="274638"/>
            <a:ext cx="8229600" cy="114300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lvl="0">
              <a:defRPr/>
            </a:pPr>
            <a:r>
              <a:rPr lang="en-US" altLang="ko-KR" sz="3200" dirty="0">
                <a:latin typeface="나눔고딕" panose="020D0604000000000000" pitchFamily="50" charset="-127"/>
                <a:ea typeface="나눔고딕" panose="020D0604000000000000" pitchFamily="50" charset="-127"/>
              </a:rPr>
              <a:t>3. </a:t>
            </a:r>
            <a:r>
              <a:rPr lang="ko-KR" altLang="en-US" sz="3200" dirty="0">
                <a:latin typeface="나눔고딕" panose="020D0604000000000000" pitchFamily="50" charset="-127"/>
                <a:ea typeface="나눔고딕" panose="020D0604000000000000" pitchFamily="50" charset="-127"/>
              </a:rPr>
              <a:t>가능한</a:t>
            </a:r>
            <a:r>
              <a:rPr lang="en-US" altLang="ko-KR" sz="3200" dirty="0">
                <a:latin typeface="나눔고딕" panose="020D0604000000000000" pitchFamily="50" charset="-127"/>
                <a:ea typeface="나눔고딕" panose="020D0604000000000000" pitchFamily="50" charset="-127"/>
              </a:rPr>
              <a:t> </a:t>
            </a:r>
            <a:r>
              <a:rPr lang="ko-KR" altLang="en-US" sz="3200" dirty="0">
                <a:latin typeface="나눔고딕" panose="020D0604000000000000" pitchFamily="50" charset="-127"/>
                <a:ea typeface="나눔고딕" panose="020D0604000000000000" pitchFamily="50" charset="-127"/>
              </a:rPr>
              <a:t>경우를 모두 나열하여 확률 계산</a:t>
            </a:r>
          </a:p>
        </p:txBody>
      </p:sp>
      <p:sp>
        <p:nvSpPr>
          <p:cNvPr id="12" name="AutoShape 5"/>
          <p:cNvSpPr>
            <a:spLocks noChangeArrowheads="1"/>
          </p:cNvSpPr>
          <p:nvPr/>
        </p:nvSpPr>
        <p:spPr bwMode="auto">
          <a:xfrm>
            <a:off x="1698171" y="1611550"/>
            <a:ext cx="439782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세 개의 주사위를 던져 나오는 경우의 수</a:t>
            </a:r>
          </a:p>
        </p:txBody>
      </p:sp>
    </p:spTree>
    <p:extLst>
      <p:ext uri="{BB962C8B-B14F-4D97-AF65-F5344CB8AC3E}">
        <p14:creationId xmlns:p14="http://schemas.microsoft.com/office/powerpoint/2010/main" val="278094980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p:cNvSpPr txBox="1"/>
          <p:nvPr/>
        </p:nvSpPr>
        <p:spPr>
          <a:xfrm>
            <a:off x="1560512" y="476672"/>
            <a:ext cx="9144000" cy="6381328"/>
          </a:xfrm>
          <a:prstGeom prst="rect">
            <a:avLst/>
          </a:prstGeom>
        </p:spPr>
        <p:txBody>
          <a:bodyPr vert="horz" wrap="square" lIns="0" tIns="0" rIns="0" bIns="0" rtlCol="0">
            <a:noAutofit/>
          </a:bodyPr>
          <a:lstStyle/>
          <a:p>
            <a:pPr marR="12700" algn="ctr">
              <a:lnSpc>
                <a:spcPct val="150000"/>
              </a:lnSpc>
            </a:pPr>
            <a:r>
              <a:rPr lang="en-US" altLang="ko-KR" sz="2500" b="1" spc="60" dirty="0">
                <a:latin typeface="Times New Roman" panose="02020603050405020304" pitchFamily="18" charset="0"/>
                <a:ea typeface="+mj-ea"/>
                <a:cs typeface="Times New Roman" panose="02020603050405020304" pitchFamily="18" charset="0"/>
              </a:rPr>
              <a:t>METHOD</a:t>
            </a:r>
          </a:p>
          <a:p>
            <a:pPr algn="ctr">
              <a:lnSpc>
                <a:spcPct val="150000"/>
              </a:lnSpc>
              <a:spcBef>
                <a:spcPts val="98"/>
              </a:spcBef>
            </a:pPr>
            <a:endParaRPr lang="en-US" altLang="ko-KR" sz="2000" spc="60" dirty="0">
              <a:latin typeface="Times New Roman" panose="02020603050405020304" pitchFamily="18" charset="0"/>
              <a:ea typeface="+mj-ea"/>
              <a:cs typeface="Times New Roman" panose="02020603050405020304" pitchFamily="18" charset="0"/>
            </a:endParaRPr>
          </a:p>
          <a:p>
            <a:pPr marL="12700" indent="1420813">
              <a:lnSpc>
                <a:spcPct val="150000"/>
              </a:lnSpc>
            </a:pPr>
            <a:r>
              <a:rPr lang="en-US" altLang="ko-KR" sz="2000" dirty="0">
                <a:latin typeface="Arial"/>
                <a:cs typeface="Arial"/>
              </a:rPr>
              <a:t>By computation</a:t>
            </a:r>
          </a:p>
          <a:p>
            <a:pPr marL="12700" indent="1420813">
              <a:lnSpc>
                <a:spcPct val="150000"/>
              </a:lnSpc>
            </a:pPr>
            <a:endParaRPr lang="en-US" altLang="ko-KR" sz="2000" dirty="0">
              <a:latin typeface="Arial"/>
              <a:cs typeface="Arial"/>
            </a:endParaRPr>
          </a:p>
          <a:p>
            <a:pPr marL="12700" indent="1420813">
              <a:lnSpc>
                <a:spcPct val="150000"/>
              </a:lnSpc>
            </a:pPr>
            <a:r>
              <a:rPr lang="en-US" altLang="ko-KR" sz="2000" dirty="0">
                <a:latin typeface="Arial"/>
                <a:cs typeface="Arial"/>
              </a:rPr>
              <a:t>Dominant approach since 1990</a:t>
            </a:r>
          </a:p>
          <a:p>
            <a:pPr marL="12700" indent="1420813">
              <a:lnSpc>
                <a:spcPct val="150000"/>
              </a:lnSpc>
            </a:pPr>
            <a:endParaRPr lang="en-US" altLang="ko-KR" sz="2000" dirty="0">
              <a:latin typeface="Arial"/>
              <a:cs typeface="Arial"/>
            </a:endParaRPr>
          </a:p>
          <a:p>
            <a:pPr marL="12700" indent="1420813">
              <a:lnSpc>
                <a:spcPct val="150000"/>
              </a:lnSpc>
            </a:pPr>
            <a:r>
              <a:rPr lang="en-US" altLang="ko-KR" sz="2000" dirty="0">
                <a:latin typeface="Arial"/>
                <a:cs typeface="Arial"/>
              </a:rPr>
              <a:t>Replacing earlier heavy algebra</a:t>
            </a:r>
          </a:p>
        </p:txBody>
      </p:sp>
    </p:spTree>
    <p:extLst>
      <p:ext uri="{BB962C8B-B14F-4D97-AF65-F5344CB8AC3E}">
        <p14:creationId xmlns:p14="http://schemas.microsoft.com/office/powerpoint/2010/main" val="301814416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p:cNvSpPr txBox="1"/>
          <p:nvPr/>
        </p:nvSpPr>
        <p:spPr>
          <a:xfrm>
            <a:off x="1560512" y="476672"/>
            <a:ext cx="9144000" cy="6381328"/>
          </a:xfrm>
          <a:prstGeom prst="rect">
            <a:avLst/>
          </a:prstGeom>
        </p:spPr>
        <p:txBody>
          <a:bodyPr vert="horz" wrap="square" lIns="0" tIns="0" rIns="0" bIns="0" rtlCol="0">
            <a:noAutofit/>
          </a:bodyPr>
          <a:lstStyle/>
          <a:p>
            <a:pPr marL="12700" algn="ctr">
              <a:lnSpc>
                <a:spcPct val="150000"/>
              </a:lnSpc>
            </a:pPr>
            <a:r>
              <a:rPr lang="de-DE" altLang="ko-KR" sz="2500" b="1" spc="60" dirty="0">
                <a:latin typeface="Times New Roman" panose="02020603050405020304" pitchFamily="18" charset="0"/>
                <a:ea typeface="+mj-ea"/>
                <a:cs typeface="Times New Roman" panose="02020603050405020304" pitchFamily="18" charset="0"/>
              </a:rPr>
              <a:t>OUTLINE</a:t>
            </a:r>
          </a:p>
          <a:p>
            <a:pPr marL="12700" algn="ctr">
              <a:lnSpc>
                <a:spcPct val="150000"/>
              </a:lnSpc>
            </a:pPr>
            <a:endParaRPr lang="de-DE" altLang="ko-KR" sz="2000" spc="60" dirty="0">
              <a:latin typeface="Times New Roman" panose="02020603050405020304" pitchFamily="18" charset="0"/>
              <a:ea typeface="+mj-ea"/>
              <a:cs typeface="Times New Roman" panose="02020603050405020304" pitchFamily="18" charset="0"/>
            </a:endParaRPr>
          </a:p>
          <a:p>
            <a:pPr marL="12700" indent="1420813">
              <a:lnSpc>
                <a:spcPct val="150000"/>
              </a:lnSpc>
            </a:pPr>
            <a:r>
              <a:rPr lang="de-DE" altLang="ko-KR" sz="2000" dirty="0">
                <a:latin typeface="Arial"/>
                <a:cs typeface="Arial"/>
              </a:rPr>
              <a:t>Principles of Bayesian Inference</a:t>
            </a:r>
          </a:p>
          <a:p>
            <a:pPr marL="12700" indent="1420813">
              <a:lnSpc>
                <a:spcPct val="150000"/>
              </a:lnSpc>
            </a:pPr>
            <a:endParaRPr lang="de-DE" altLang="ko-KR" sz="2000" dirty="0">
              <a:latin typeface="Arial"/>
              <a:cs typeface="Arial"/>
            </a:endParaRPr>
          </a:p>
          <a:p>
            <a:pPr marL="12700" indent="1420813">
              <a:lnSpc>
                <a:spcPct val="150000"/>
              </a:lnSpc>
            </a:pPr>
            <a:r>
              <a:rPr lang="de-DE" altLang="ko-KR" sz="2000" dirty="0">
                <a:latin typeface="Arial"/>
                <a:cs typeface="Arial"/>
              </a:rPr>
              <a:t>Examples</a:t>
            </a:r>
          </a:p>
          <a:p>
            <a:pPr marL="12700" indent="1420813">
              <a:lnSpc>
                <a:spcPct val="150000"/>
              </a:lnSpc>
            </a:pPr>
            <a:endParaRPr lang="de-DE" altLang="ko-KR" sz="2000" dirty="0">
              <a:latin typeface="Arial"/>
              <a:cs typeface="Arial"/>
            </a:endParaRPr>
          </a:p>
          <a:p>
            <a:pPr marL="12700" indent="1420813">
              <a:lnSpc>
                <a:spcPct val="150000"/>
              </a:lnSpc>
            </a:pPr>
            <a:r>
              <a:rPr lang="de-DE" altLang="ko-KR" sz="2000" dirty="0">
                <a:latin typeface="Arial"/>
                <a:cs typeface="Arial"/>
              </a:rPr>
              <a:t>Bayesian Computation and MCMC</a:t>
            </a:r>
          </a:p>
        </p:txBody>
      </p:sp>
    </p:spTree>
    <p:extLst>
      <p:ext uri="{BB962C8B-B14F-4D97-AF65-F5344CB8AC3E}">
        <p14:creationId xmlns:p14="http://schemas.microsoft.com/office/powerpoint/2010/main" val="467998441"/>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135560" y="1196753"/>
            <a:ext cx="7772400" cy="1470025"/>
          </a:xfrm>
        </p:spPr>
        <p:txBody>
          <a:bodyPr>
            <a:normAutofit fontScale="90000"/>
          </a:bodyPr>
          <a:lstStyle/>
          <a:p>
            <a:r>
              <a:rPr lang="en-US" altLang="ko-KR" b="1" dirty="0">
                <a:latin typeface="Times New Roman" pitchFamily="18" charset="0"/>
                <a:cs typeface="Times New Roman" pitchFamily="18" charset="0"/>
              </a:rPr>
              <a:t>The Bayesian Algorithm</a:t>
            </a:r>
            <a:endParaRPr lang="ko-KR" alt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2317663054"/>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Bayes theorem</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229600" cy="5877272"/>
          </a:xfrm>
        </p:spPr>
        <p:txBody>
          <a:bodyPr>
            <a:normAutofit lnSpcReduction="10000"/>
          </a:bodyPr>
          <a:lstStyle/>
          <a:p>
            <a:pPr marL="0" indent="0">
              <a:lnSpc>
                <a:spcPct val="100000"/>
              </a:lnSpc>
              <a:buNone/>
            </a:pPr>
            <a:r>
              <a:rPr lang="de-DE" altLang="ko-KR" sz="2400" dirty="0">
                <a:latin typeface="Arial"/>
                <a:cs typeface="Arial"/>
              </a:rPr>
              <a:t>Bayes theorem for events:</a:t>
            </a:r>
          </a:p>
          <a:p>
            <a:pPr marL="0" indent="0">
              <a:lnSpc>
                <a:spcPct val="100000"/>
              </a:lnSpc>
              <a:buNone/>
            </a:pPr>
            <a:endParaRPr lang="de-DE" altLang="ko-KR" sz="2400" dirty="0">
              <a:latin typeface="Times New Roman" panose="02020603050405020304" pitchFamily="18" charset="0"/>
              <a:cs typeface="Times New Roman" panose="02020603050405020304" pitchFamily="18" charset="0"/>
            </a:endParaRPr>
          </a:p>
          <a:p>
            <a:pPr marL="0" indent="0">
              <a:lnSpc>
                <a:spcPct val="100000"/>
              </a:lnSpc>
              <a:buNone/>
            </a:pPr>
            <a:endParaRPr lang="de-DE" altLang="ko-KR" sz="2400" dirty="0">
              <a:latin typeface="Times New Roman" panose="02020603050405020304" pitchFamily="18" charset="0"/>
              <a:cs typeface="Times New Roman" panose="02020603050405020304" pitchFamily="18" charset="0"/>
            </a:endParaRPr>
          </a:p>
          <a:p>
            <a:pPr marL="0" indent="0">
              <a:lnSpc>
                <a:spcPct val="100000"/>
              </a:lnSpc>
              <a:buNone/>
            </a:pPr>
            <a:endParaRPr lang="de-DE" altLang="ko-KR" sz="2400" dirty="0">
              <a:latin typeface="Times New Roman" panose="02020603050405020304" pitchFamily="18" charset="0"/>
              <a:cs typeface="Times New Roman" panose="02020603050405020304" pitchFamily="18" charset="0"/>
            </a:endParaRPr>
          </a:p>
          <a:p>
            <a:pPr marL="0" indent="0">
              <a:buNone/>
            </a:pPr>
            <a:r>
              <a:rPr lang="de-DE" altLang="ko-KR" sz="2400" dirty="0">
                <a:latin typeface="Arial"/>
                <a:cs typeface="Arial"/>
              </a:rPr>
              <a:t>Bayes’ theorem for densities:</a:t>
            </a:r>
          </a:p>
          <a:p>
            <a:pPr marL="0" indent="0">
              <a:lnSpc>
                <a:spcPct val="100000"/>
              </a:lnSpc>
              <a:buNone/>
            </a:pPr>
            <a:endParaRPr lang="de-DE" altLang="ko-KR" sz="2400" dirty="0">
              <a:latin typeface="Arial"/>
              <a:cs typeface="Arial"/>
            </a:endParaRPr>
          </a:p>
          <a:p>
            <a:pPr marL="0" indent="0">
              <a:lnSpc>
                <a:spcPct val="100000"/>
              </a:lnSpc>
              <a:buNone/>
            </a:pPr>
            <a:endParaRPr lang="de-DE" altLang="ko-KR" sz="2400" dirty="0">
              <a:latin typeface="Arial"/>
              <a:cs typeface="Arial"/>
            </a:endParaRPr>
          </a:p>
          <a:p>
            <a:pPr marL="0" indent="0">
              <a:lnSpc>
                <a:spcPct val="100000"/>
              </a:lnSpc>
              <a:buNone/>
            </a:pPr>
            <a:endParaRPr lang="de-DE" altLang="ko-KR" sz="2400" dirty="0">
              <a:latin typeface="Arial"/>
              <a:cs typeface="Arial"/>
            </a:endParaRPr>
          </a:p>
          <a:p>
            <a:pPr marL="0" indent="0">
              <a:buNone/>
            </a:pPr>
            <a:r>
              <a:rPr lang="en-US" altLang="ko-KR" sz="2400" dirty="0">
                <a:latin typeface="Arial"/>
                <a:cs typeface="Arial"/>
              </a:rPr>
              <a:t>Bayes theorem for parameters </a:t>
            </a:r>
            <a:r>
              <a:rPr lang="en-US" altLang="ko-KR" sz="2400" u="sng" dirty="0">
                <a:latin typeface="Arial"/>
                <a:cs typeface="Arial"/>
              </a:rPr>
              <a:t>and</a:t>
            </a:r>
            <a:r>
              <a:rPr lang="en-US" altLang="ko-KR" sz="2400" dirty="0">
                <a:latin typeface="Arial"/>
                <a:cs typeface="Arial"/>
              </a:rPr>
              <a:t> data:</a:t>
            </a:r>
          </a:p>
          <a:p>
            <a:pPr marL="0" indent="0">
              <a:lnSpc>
                <a:spcPct val="100000"/>
              </a:lnSpc>
              <a:buNone/>
            </a:pPr>
            <a:endParaRPr lang="de-DE" altLang="ko-KR" sz="2400" dirty="0">
              <a:latin typeface="Arial"/>
              <a:cs typeface="Arial"/>
            </a:endParaRPr>
          </a:p>
          <a:p>
            <a:pPr marL="0" indent="0">
              <a:lnSpc>
                <a:spcPct val="100000"/>
              </a:lnSpc>
              <a:buNone/>
            </a:pPr>
            <a:endParaRPr lang="de-DE" altLang="ko-KR" sz="2400" dirty="0">
              <a:latin typeface="Arial"/>
              <a:cs typeface="Arial"/>
            </a:endParaRPr>
          </a:p>
          <a:p>
            <a:pPr marL="0" indent="0">
              <a:lnSpc>
                <a:spcPct val="100000"/>
              </a:lnSpc>
              <a:buNone/>
            </a:pPr>
            <a:endParaRPr lang="en-US" altLang="ko-KR" sz="2400" dirty="0">
              <a:latin typeface="Arial"/>
              <a:cs typeface="Arial"/>
            </a:endParaRPr>
          </a:p>
          <a:p>
            <a:pPr marL="0" indent="0">
              <a:lnSpc>
                <a:spcPct val="100000"/>
              </a:lnSpc>
              <a:buNone/>
            </a:pPr>
            <a:r>
              <a:rPr lang="en-US" altLang="ko-KR" sz="2400" dirty="0">
                <a:latin typeface="Arial"/>
                <a:cs typeface="Arial"/>
              </a:rPr>
              <a:t>Notation for data: y or y</a:t>
            </a:r>
            <a:r>
              <a:rPr lang="en-US" altLang="ko-KR" sz="2400" baseline="30000" dirty="0">
                <a:latin typeface="Arial"/>
                <a:cs typeface="Arial"/>
              </a:rPr>
              <a:t>obs</a:t>
            </a:r>
            <a:r>
              <a:rPr lang="en-US" altLang="ko-KR" sz="2400" dirty="0">
                <a:latin typeface="Arial"/>
                <a:cs typeface="Arial"/>
              </a:rPr>
              <a:t>.</a:t>
            </a:r>
          </a:p>
          <a:p>
            <a:pPr marL="0" indent="0">
              <a:lnSpc>
                <a:spcPct val="100000"/>
              </a:lnSpc>
              <a:buNone/>
            </a:pPr>
            <a:endParaRPr lang="de-DE" altLang="ko-KR" sz="2400" dirty="0">
              <a:latin typeface="Arial"/>
              <a:cs typeface="Arial"/>
            </a:endParaRPr>
          </a:p>
        </p:txBody>
      </p:sp>
      <p:pic>
        <p:nvPicPr>
          <p:cNvPr id="17408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9252" y="1458179"/>
            <a:ext cx="6011044" cy="1247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0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0285" y="3284985"/>
            <a:ext cx="345757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08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3963" y="4941168"/>
            <a:ext cx="327660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477137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Bayes theorem</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229600" cy="5877272"/>
          </a:xfrm>
        </p:spPr>
        <p:txBody>
          <a:bodyPr>
            <a:normAutofit/>
          </a:bodyPr>
          <a:lstStyle/>
          <a:p>
            <a:pPr marL="355600" marR="15240" algn="just">
              <a:lnSpc>
                <a:spcPct val="130000"/>
              </a:lnSpc>
            </a:pPr>
            <a:r>
              <a:rPr lang="en-US" altLang="ko-KR" sz="2000" dirty="0">
                <a:latin typeface="Arial"/>
                <a:cs typeface="Arial"/>
              </a:rPr>
              <a:t>So Bayes theorem transforms prior or initial probabilities, </a:t>
            </a:r>
            <a:r>
              <a:rPr lang="en-US" altLang="ko-KR" sz="2000" dirty="0" err="1">
                <a:latin typeface="Arial"/>
                <a:cs typeface="Arial"/>
              </a:rPr>
              <a:t>Pr</a:t>
            </a:r>
            <a:r>
              <a:rPr lang="en-US" altLang="ko-KR" sz="2000" dirty="0">
                <a:latin typeface="Arial"/>
                <a:cs typeface="Arial"/>
              </a:rPr>
              <a:t>(A), into posterior or subsequent probabilities, </a:t>
            </a:r>
            <a:r>
              <a:rPr lang="en-US" altLang="ko-KR" sz="2000" dirty="0" err="1">
                <a:latin typeface="Arial"/>
                <a:cs typeface="Arial"/>
              </a:rPr>
              <a:t>Pr</a:t>
            </a:r>
            <a:r>
              <a:rPr lang="en-US" altLang="ko-KR" sz="2000" dirty="0">
                <a:latin typeface="Arial"/>
                <a:cs typeface="Arial"/>
              </a:rPr>
              <a:t>(A|B).</a:t>
            </a:r>
          </a:p>
          <a:p>
            <a:pPr marL="355600" marR="15240" algn="just">
              <a:lnSpc>
                <a:spcPct val="130000"/>
              </a:lnSpc>
            </a:pPr>
            <a:endParaRPr lang="en-US" altLang="ko-KR" sz="2000" dirty="0">
              <a:latin typeface="Arial"/>
              <a:cs typeface="Arial"/>
            </a:endParaRPr>
          </a:p>
          <a:p>
            <a:pPr marL="355600" marR="12700" algn="just">
              <a:lnSpc>
                <a:spcPct val="130000"/>
              </a:lnSpc>
            </a:pPr>
            <a:r>
              <a:rPr lang="en-US" altLang="ko-KR" sz="2000" dirty="0">
                <a:latin typeface="Arial"/>
                <a:cs typeface="Arial"/>
              </a:rPr>
              <a:t>B represents some new evidence or data and the theorem shows how such empirical evidence should change your view or judgment.</a:t>
            </a:r>
            <a:endParaRPr lang="de-DE" altLang="ko-KR" sz="2000" dirty="0">
              <a:latin typeface="Arial"/>
              <a:cs typeface="Arial"/>
            </a:endParaRPr>
          </a:p>
        </p:txBody>
      </p:sp>
    </p:spTree>
    <p:extLst>
      <p:ext uri="{BB962C8B-B14F-4D97-AF65-F5344CB8AC3E}">
        <p14:creationId xmlns:p14="http://schemas.microsoft.com/office/powerpoint/2010/main" val="87463660"/>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EXAMPLES OF BAYES THEOREM</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97528" y="972564"/>
            <a:ext cx="8229600" cy="5877272"/>
          </a:xfrm>
        </p:spPr>
        <p:txBody>
          <a:bodyPr>
            <a:normAutofit/>
          </a:bodyPr>
          <a:lstStyle/>
          <a:p>
            <a:pPr marL="0" marR="3810" indent="0">
              <a:lnSpc>
                <a:spcPct val="150000"/>
              </a:lnSpc>
              <a:buNone/>
            </a:pPr>
            <a:r>
              <a:rPr lang="en-US" altLang="ko-KR" sz="2000" dirty="0">
                <a:latin typeface="Arial"/>
                <a:cs typeface="Arial"/>
              </a:rPr>
              <a:t>(with possible, but debatable, likelihoods and priors)</a:t>
            </a:r>
          </a:p>
          <a:p>
            <a:pPr>
              <a:lnSpc>
                <a:spcPts val="1100"/>
              </a:lnSpc>
              <a:spcBef>
                <a:spcPts val="5"/>
              </a:spcBef>
            </a:pPr>
            <a:endParaRPr lang="en-US" altLang="ko-KR" sz="1400" dirty="0"/>
          </a:p>
          <a:p>
            <a:pPr marL="0" indent="0">
              <a:lnSpc>
                <a:spcPct val="150000"/>
              </a:lnSpc>
              <a:buNone/>
            </a:pPr>
            <a:r>
              <a:rPr lang="en-US" altLang="ko-KR" sz="2000" b="1" dirty="0">
                <a:latin typeface="Arial"/>
                <a:cs typeface="Arial"/>
              </a:rPr>
              <a:t>1. </a:t>
            </a:r>
            <a:r>
              <a:rPr lang="en-US" altLang="ko-KR" sz="2000" b="1" dirty="0" err="1">
                <a:latin typeface="Arial"/>
                <a:cs typeface="Arial"/>
              </a:rPr>
              <a:t>Jeﬀreys</a:t>
            </a:r>
            <a:r>
              <a:rPr lang="en-US" altLang="ko-KR" sz="2000" b="1" dirty="0">
                <a:latin typeface="Arial"/>
                <a:cs typeface="Arial"/>
              </a:rPr>
              <a:t>’ Tramcar Problem</a:t>
            </a:r>
          </a:p>
          <a:p>
            <a:pPr marL="0" indent="0" algn="just">
              <a:lnSpc>
                <a:spcPct val="150000"/>
              </a:lnSpc>
              <a:buNone/>
            </a:pPr>
            <a:r>
              <a:rPr lang="en-US" altLang="ko-KR" sz="2000" dirty="0">
                <a:latin typeface="Arial"/>
                <a:cs typeface="Arial"/>
              </a:rPr>
              <a:t>Trams are numbered 1, 2, 3, ...n.  A stranger arrives at the railway station of a city and notices tram number “m.” He wonders how many trams the city has.</a:t>
            </a:r>
          </a:p>
          <a:p>
            <a:pPr marL="0" indent="0">
              <a:lnSpc>
                <a:spcPct val="150000"/>
              </a:lnSpc>
              <a:buNone/>
            </a:pPr>
            <a:endParaRPr lang="en-US" altLang="ko-KR" sz="2000" dirty="0">
              <a:latin typeface="Arial"/>
              <a:cs typeface="Arial"/>
            </a:endParaRPr>
          </a:p>
          <a:p>
            <a:pPr marL="0" indent="0" algn="just">
              <a:lnSpc>
                <a:spcPct val="150000"/>
              </a:lnSpc>
              <a:buNone/>
            </a:pPr>
            <a:r>
              <a:rPr lang="en-US" altLang="ko-KR" sz="2000" dirty="0" err="1">
                <a:latin typeface="Arial"/>
                <a:cs typeface="Arial"/>
              </a:rPr>
              <a:t>Jeﬀreys</a:t>
            </a:r>
            <a:r>
              <a:rPr lang="en-US" altLang="ko-KR" sz="2000" dirty="0">
                <a:latin typeface="Arial"/>
                <a:cs typeface="Arial"/>
              </a:rPr>
              <a:t>’ solution: Take p(n) ∝ 1/n and p(</a:t>
            </a:r>
            <a:r>
              <a:rPr lang="en-US" altLang="ko-KR" sz="2000" dirty="0" err="1">
                <a:latin typeface="Arial"/>
                <a:cs typeface="Arial"/>
              </a:rPr>
              <a:t>m|n</a:t>
            </a:r>
            <a:r>
              <a:rPr lang="en-US" altLang="ko-KR" sz="2000" dirty="0">
                <a:latin typeface="Arial"/>
                <a:cs typeface="Arial"/>
              </a:rPr>
              <a:t>) = 1/n , i.e., uniform. Then</a:t>
            </a:r>
          </a:p>
          <a:p>
            <a:pPr marL="0" indent="0" algn="just">
              <a:lnSpc>
                <a:spcPct val="150000"/>
              </a:lnSpc>
              <a:buNone/>
            </a:pPr>
            <a:endParaRPr lang="en-US" altLang="ko-KR" sz="2000" dirty="0">
              <a:latin typeface="Arial"/>
              <a:cs typeface="Arial"/>
            </a:endParaRPr>
          </a:p>
          <a:p>
            <a:pPr marL="0" indent="0" algn="just">
              <a:lnSpc>
                <a:spcPct val="150000"/>
              </a:lnSpc>
              <a:buNone/>
            </a:pPr>
            <a:r>
              <a:rPr lang="en-US" altLang="ko-KR" sz="2000" dirty="0">
                <a:latin typeface="Arial"/>
                <a:cs typeface="Arial"/>
              </a:rPr>
              <a:t>strictly decreasing with median (about) 2m. If he sees tram 21, a reasonable guess might therefore be 42.</a:t>
            </a:r>
          </a:p>
          <a:p>
            <a:pPr marL="0" indent="0">
              <a:lnSpc>
                <a:spcPct val="150000"/>
              </a:lnSpc>
              <a:buNone/>
            </a:pPr>
            <a:endParaRPr lang="en-US" altLang="ko-KR" sz="2000" dirty="0">
              <a:latin typeface="Arial"/>
              <a:cs typeface="Arial"/>
            </a:endParaRPr>
          </a:p>
          <a:p>
            <a:pPr marL="0" indent="0">
              <a:lnSpc>
                <a:spcPct val="150000"/>
              </a:lnSpc>
              <a:buNone/>
            </a:pPr>
            <a:endParaRPr lang="en-US" altLang="ko-KR" sz="2000" dirty="0">
              <a:latin typeface="Arial"/>
              <a:cs typeface="Arial"/>
            </a:endParaRPr>
          </a:p>
        </p:txBody>
      </p:sp>
      <p:pic>
        <p:nvPicPr>
          <p:cNvPr id="1751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3752" y="3754101"/>
            <a:ext cx="4320480" cy="72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1077" y="4938959"/>
            <a:ext cx="2880320" cy="715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003589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229600" cy="5877272"/>
              </a:xfrm>
            </p:spPr>
            <p:txBody>
              <a:bodyPr>
                <a:normAutofit/>
              </a:bodyPr>
              <a:lstStyle/>
              <a:p>
                <a:pPr marL="0" indent="0">
                  <a:lnSpc>
                    <a:spcPct val="150000"/>
                  </a:lnSpc>
                  <a:buNone/>
                  <a:tabLst>
                    <a:tab pos="2479675" algn="l"/>
                  </a:tabLst>
                </a:pPr>
                <a:r>
                  <a:rPr lang="en-US" altLang="ko-KR" sz="2000" b="1" dirty="0">
                    <a:latin typeface="Arial"/>
                    <a:cs typeface="Arial"/>
                  </a:rPr>
                  <a:t>2. A Medical Shock</a:t>
                </a:r>
              </a:p>
              <a:p>
                <a:pPr marL="0" indent="0">
                  <a:lnSpc>
                    <a:spcPct val="150000"/>
                  </a:lnSpc>
                  <a:buNone/>
                  <a:tabLst>
                    <a:tab pos="2479675" algn="l"/>
                  </a:tabLst>
                </a:pPr>
                <a:r>
                  <a:rPr lang="en-US" altLang="ko-KR" sz="2000" dirty="0">
                    <a:latin typeface="Arial"/>
                    <a:cs typeface="Arial"/>
                  </a:rPr>
                  <a:t>A rare but horrible disease D or its absence </a:t>
                </a:r>
                <a14:m>
                  <m:oMath xmlns:m="http://schemas.openxmlformats.org/officeDocument/2006/math">
                    <m:acc>
                      <m:accPr>
                        <m:chr m:val="̅"/>
                        <m:ctrlPr>
                          <a:rPr lang="en-US" altLang="ko-KR" sz="2000" i="1" dirty="0">
                            <a:latin typeface="Cambria Math" panose="02040503050406030204" pitchFamily="18" charset="0"/>
                            <a:cs typeface="Arial"/>
                          </a:rPr>
                        </m:ctrlPr>
                      </m:accPr>
                      <m:e>
                        <m:r>
                          <a:rPr lang="en-US" altLang="ko-KR" sz="2000" dirty="0">
                            <a:latin typeface="Cambria Math"/>
                            <a:cs typeface="Arial"/>
                          </a:rPr>
                          <m:t>𝐷</m:t>
                        </m:r>
                      </m:e>
                    </m:acc>
                  </m:oMath>
                </a14:m>
                <a:r>
                  <a:rPr lang="en-US" altLang="ko-KR" sz="2000" dirty="0">
                    <a:latin typeface="Arial"/>
                    <a:cs typeface="Arial"/>
                  </a:rPr>
                  <a:t>.</a:t>
                </a:r>
              </a:p>
              <a:p>
                <a:pPr marL="0" indent="0">
                  <a:lnSpc>
                    <a:spcPct val="150000"/>
                  </a:lnSpc>
                  <a:buNone/>
                </a:pPr>
                <a:r>
                  <a:rPr lang="en-US" altLang="ko-KR" sz="2000" dirty="0">
                    <a:latin typeface="Arial"/>
                    <a:cs typeface="Arial"/>
                  </a:rPr>
                  <a:t>A powerful diagnostic test with results + (!) or −.</a:t>
                </a: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229600" cy="5877272"/>
              </a:xfrm>
              <a:blipFill>
                <a:blip r:embed="rId2"/>
                <a:stretch>
                  <a:fillRect l="-741"/>
                </a:stretch>
              </a:blipFill>
            </p:spPr>
            <p:txBody>
              <a:bodyPr/>
              <a:lstStyle/>
              <a:p>
                <a:r>
                  <a:rPr lang="ko-KR" altLang="en-US">
                    <a:noFill/>
                  </a:rPr>
                  <a:t> </a:t>
                </a:r>
              </a:p>
            </p:txBody>
          </p:sp>
        </mc:Fallback>
      </mc:AlternateContent>
      <p:pic>
        <p:nvPicPr>
          <p:cNvPr id="1761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5006" y="2708920"/>
            <a:ext cx="5457299" cy="396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제목 1"/>
          <p:cNvSpPr txBox="1">
            <a:spLocks/>
          </p:cNvSpPr>
          <p:nvPr/>
        </p:nvSpPr>
        <p:spPr>
          <a:xfrm>
            <a:off x="1981200" y="274638"/>
            <a:ext cx="8229600" cy="56207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2800" b="1" dirty="0">
                <a:latin typeface="Times New Roman" pitchFamily="18" charset="0"/>
                <a:cs typeface="Times New Roman" pitchFamily="18" charset="0"/>
              </a:rPr>
              <a:t>EXAMPLES OF BAYES THEOREM</a:t>
            </a:r>
            <a:endParaRPr lang="ko-KR" alt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285498189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vert="horz" lIns="36000" tIns="45720" rIns="36000" bIns="45720" rtlCol="0">
                <a:normAutofit/>
              </a:bodyPr>
              <a:lstStyle/>
              <a:p>
                <a:pPr marL="0" marR="9525" indent="0">
                  <a:lnSpc>
                    <a:spcPct val="150000"/>
                  </a:lnSpc>
                  <a:buNone/>
                </a:pPr>
                <a:r>
                  <a:rPr lang="en-US" altLang="ko-KR" sz="2000" b="1" dirty="0">
                    <a:latin typeface="Arial"/>
                    <a:cs typeface="Arial"/>
                  </a:rPr>
                  <a:t>3. Total Length of a Poem</a:t>
                </a:r>
              </a:p>
              <a:p>
                <a:pPr marL="0" marR="12700" indent="0" algn="just">
                  <a:lnSpc>
                    <a:spcPct val="150000"/>
                  </a:lnSpc>
                  <a:buNone/>
                </a:pPr>
                <a:r>
                  <a:rPr lang="en-US" altLang="ko-KR" sz="2000" dirty="0">
                    <a:latin typeface="Arial"/>
                    <a:cs typeface="Arial"/>
                  </a:rPr>
                  <a:t>If your friend read you her </a:t>
                </a:r>
                <a:r>
                  <a:rPr lang="en-US" altLang="ko-KR" sz="2000" dirty="0" err="1">
                    <a:latin typeface="Arial"/>
                    <a:cs typeface="Arial"/>
                  </a:rPr>
                  <a:t>favourite</a:t>
                </a:r>
                <a:r>
                  <a:rPr lang="en-US" altLang="ko-KR" sz="2000" dirty="0">
                    <a:latin typeface="Arial"/>
                    <a:cs typeface="Arial"/>
                  </a:rPr>
                  <a:t> line of poetry and told you it was line (2, 5, 12, 32, 67) of the poem, what would you predict for the total length of the poem?</a:t>
                </a:r>
              </a:p>
              <a:p>
                <a:pPr>
                  <a:lnSpc>
                    <a:spcPct val="150000"/>
                  </a:lnSpc>
                  <a:spcBef>
                    <a:spcPts val="93"/>
                  </a:spcBef>
                </a:pPr>
                <a:endParaRPr lang="en-US" altLang="ko-KR" sz="2000" dirty="0">
                  <a:latin typeface="Arial"/>
                  <a:cs typeface="Arial"/>
                </a:endParaRPr>
              </a:p>
              <a:p>
                <a:pPr marL="12700" marR="20955" indent="0" algn="just">
                  <a:lnSpc>
                    <a:spcPct val="150000"/>
                  </a:lnSpc>
                  <a:buNone/>
                </a:pPr>
                <a:r>
                  <a:rPr lang="en-US" altLang="ko-KR" sz="2000" dirty="0">
                    <a:latin typeface="Arial"/>
                    <a:cs typeface="Arial"/>
                  </a:rPr>
                  <a:t>Let </a:t>
                </a:r>
                <a14:m>
                  <m:oMath xmlns:m="http://schemas.openxmlformats.org/officeDocument/2006/math">
                    <m:r>
                      <a:rPr lang="en-US" altLang="ko-KR" sz="2000" dirty="0">
                        <a:latin typeface="Cambria Math"/>
                        <a:cs typeface="Arial"/>
                      </a:rPr>
                      <m:t>𝑙</m:t>
                    </m:r>
                  </m:oMath>
                </a14:m>
                <a:r>
                  <a:rPr lang="en-US" altLang="ko-KR" sz="2000" dirty="0">
                    <a:latin typeface="Arial"/>
                    <a:cs typeface="Arial"/>
                  </a:rPr>
                  <a:t> be total length and </a:t>
                </a:r>
                <a14:m>
                  <m:oMath xmlns:m="http://schemas.openxmlformats.org/officeDocument/2006/math">
                    <m:r>
                      <a:rPr lang="en-US" altLang="ko-KR" sz="2000" dirty="0">
                        <a:latin typeface="Cambria Math"/>
                        <a:cs typeface="Arial"/>
                      </a:rPr>
                      <m:t>𝑦</m:t>
                    </m:r>
                  </m:oMath>
                </a14:m>
                <a:r>
                  <a:rPr lang="en-US" altLang="ko-KR" sz="2000" dirty="0">
                    <a:latin typeface="Arial"/>
                    <a:cs typeface="Arial"/>
                  </a:rPr>
                  <a:t> the line observed. Then by Bayes theorem</a:t>
                </a:r>
              </a:p>
              <a:p>
                <a:pPr marL="0" marR="5080" indent="0" algn="ctr">
                  <a:lnSpc>
                    <a:spcPct val="150000"/>
                  </a:lnSpc>
                  <a:buNone/>
                </a:pPr>
                <a14:m>
                  <m:oMathPara xmlns:m="http://schemas.openxmlformats.org/officeDocument/2006/math">
                    <m:oMathParaPr>
                      <m:jc m:val="centerGroup"/>
                    </m:oMathParaPr>
                    <m:oMath xmlns:m="http://schemas.openxmlformats.org/officeDocument/2006/math">
                      <m:r>
                        <a:rPr lang="en-US" altLang="ko-KR" sz="2000">
                          <a:latin typeface="Cambria Math"/>
                          <a:cs typeface="Arial"/>
                        </a:rPr>
                        <m:t>𝑝</m:t>
                      </m:r>
                      <m:d>
                        <m:dPr>
                          <m:ctrlPr>
                            <a:rPr lang="en-US" altLang="ko-KR" sz="2000" i="1">
                              <a:latin typeface="Cambria Math" panose="02040503050406030204" pitchFamily="18" charset="0"/>
                              <a:cs typeface="Arial"/>
                            </a:rPr>
                          </m:ctrlPr>
                        </m:dPr>
                        <m:e>
                          <m:r>
                            <a:rPr lang="en-US" altLang="ko-KR" sz="2000">
                              <a:latin typeface="Cambria Math"/>
                              <a:cs typeface="Arial"/>
                            </a:rPr>
                            <m:t>𝑙</m:t>
                          </m:r>
                        </m:e>
                        <m:e>
                          <m:r>
                            <a:rPr lang="en-US" altLang="ko-KR" sz="2000">
                              <a:latin typeface="Cambria Math"/>
                              <a:cs typeface="Arial"/>
                            </a:rPr>
                            <m:t>𝑦</m:t>
                          </m:r>
                        </m:e>
                      </m:d>
                      <m:r>
                        <a:rPr lang="en-US" altLang="ko-KR" sz="2000">
                          <a:latin typeface="Cambria Math"/>
                          <a:cs typeface="Arial"/>
                        </a:rPr>
                        <m:t>∝</m:t>
                      </m:r>
                      <m:r>
                        <a:rPr lang="en-US" altLang="ko-KR" sz="2000">
                          <a:latin typeface="Cambria Math"/>
                          <a:cs typeface="Arial"/>
                        </a:rPr>
                        <m:t>𝑝</m:t>
                      </m:r>
                      <m:d>
                        <m:dPr>
                          <m:endChr m:val="|"/>
                          <m:ctrlPr>
                            <a:rPr lang="en-US" altLang="ko-KR" sz="2000" i="1">
                              <a:latin typeface="Cambria Math" panose="02040503050406030204" pitchFamily="18" charset="0"/>
                              <a:cs typeface="Arial"/>
                            </a:rPr>
                          </m:ctrlPr>
                        </m:dPr>
                        <m:e>
                          <m:r>
                            <a:rPr lang="en-US" altLang="ko-KR" sz="2000">
                              <a:latin typeface="Cambria Math"/>
                              <a:cs typeface="Arial"/>
                            </a:rPr>
                            <m:t>𝑦</m:t>
                          </m:r>
                          <m:r>
                            <a:rPr lang="en-US" altLang="ko-KR" sz="2000">
                              <a:latin typeface="Cambria Math"/>
                              <a:cs typeface="Arial"/>
                            </a:rPr>
                            <m:t> </m:t>
                          </m:r>
                        </m:e>
                      </m:d>
                      <m:r>
                        <a:rPr lang="en-US" altLang="ko-KR" sz="2000">
                          <a:latin typeface="Cambria Math"/>
                          <a:cs typeface="Arial"/>
                        </a:rPr>
                        <m:t>𝑙</m:t>
                      </m:r>
                      <m:r>
                        <a:rPr lang="en-US" altLang="ko-KR" sz="2000">
                          <a:latin typeface="Cambria Math"/>
                          <a:cs typeface="Arial"/>
                        </a:rPr>
                        <m:t>)</m:t>
                      </m:r>
                      <m:r>
                        <a:rPr lang="en-US" altLang="ko-KR" sz="2000">
                          <a:latin typeface="Cambria Math"/>
                          <a:cs typeface="Arial"/>
                        </a:rPr>
                        <m:t>𝑝</m:t>
                      </m:r>
                      <m:r>
                        <a:rPr lang="en-US" altLang="ko-KR" sz="2000">
                          <a:latin typeface="Cambria Math"/>
                          <a:cs typeface="Arial"/>
                        </a:rPr>
                        <m:t>(</m:t>
                      </m:r>
                      <m:r>
                        <a:rPr lang="en-US" altLang="ko-KR" sz="2000">
                          <a:latin typeface="Cambria Math"/>
                          <a:cs typeface="Arial"/>
                        </a:rPr>
                        <m:t>𝑙</m:t>
                      </m:r>
                      <m:r>
                        <a:rPr lang="en-US" altLang="ko-KR" sz="2000">
                          <a:latin typeface="Cambria Math"/>
                          <a:cs typeface="Arial"/>
                        </a:rPr>
                        <m:t>)</m:t>
                      </m:r>
                    </m:oMath>
                  </m:oMathPara>
                </a14:m>
                <a:endParaRPr lang="en-US" altLang="ko-KR" sz="2000" dirty="0">
                  <a:latin typeface="Arial"/>
                  <a:cs typeface="Arial"/>
                </a:endParaRPr>
              </a:p>
              <a:p>
                <a:pPr marL="0" marR="1765935" indent="0" algn="just">
                  <a:lnSpc>
                    <a:spcPct val="150000"/>
                  </a:lnSpc>
                  <a:buNone/>
                </a:pPr>
                <a:endParaRPr lang="en-US" altLang="ko-KR" sz="2000" dirty="0">
                  <a:latin typeface="Arial"/>
                  <a:cs typeface="Arial"/>
                </a:endParaRPr>
              </a:p>
              <a:p>
                <a:pPr marL="0" marR="1765935" indent="0" algn="just">
                  <a:lnSpc>
                    <a:spcPct val="150000"/>
                  </a:lnSpc>
                  <a:buNone/>
                </a:pPr>
                <a:r>
                  <a:rPr lang="en-US" altLang="ko-KR" sz="2000" dirty="0">
                    <a:latin typeface="Arial"/>
                    <a:cs typeface="Arial"/>
                  </a:rPr>
                  <a:t>Take </a:t>
                </a:r>
                <a14:m>
                  <m:oMath xmlns:m="http://schemas.openxmlformats.org/officeDocument/2006/math">
                    <m:r>
                      <a:rPr lang="en-US" altLang="ko-KR" sz="2000">
                        <a:latin typeface="Cambria Math"/>
                        <a:cs typeface="Arial"/>
                      </a:rPr>
                      <m:t>𝑝</m:t>
                    </m:r>
                    <m:d>
                      <m:dPr>
                        <m:endChr m:val="|"/>
                        <m:ctrlPr>
                          <a:rPr lang="en-US" altLang="ko-KR" sz="2000" i="1">
                            <a:latin typeface="Cambria Math" panose="02040503050406030204" pitchFamily="18" charset="0"/>
                            <a:cs typeface="Arial"/>
                          </a:rPr>
                        </m:ctrlPr>
                      </m:dPr>
                      <m:e>
                        <m:r>
                          <a:rPr lang="en-US" altLang="ko-KR" sz="2000">
                            <a:latin typeface="Cambria Math"/>
                            <a:cs typeface="Arial"/>
                          </a:rPr>
                          <m:t>𝑦</m:t>
                        </m:r>
                        <m:r>
                          <a:rPr lang="en-US" altLang="ko-KR" sz="2000">
                            <a:latin typeface="Cambria Math"/>
                            <a:cs typeface="Arial"/>
                          </a:rPr>
                          <m:t> </m:t>
                        </m:r>
                      </m:e>
                    </m:d>
                    <m:r>
                      <a:rPr lang="en-US" altLang="ko-KR" sz="2000">
                        <a:latin typeface="Cambria Math"/>
                        <a:cs typeface="Arial"/>
                      </a:rPr>
                      <m:t>𝑙</m:t>
                    </m:r>
                    <m:r>
                      <a:rPr lang="en-US" altLang="ko-KR" sz="2000">
                        <a:latin typeface="Cambria Math"/>
                        <a:cs typeface="Arial"/>
                      </a:rPr>
                      <m:t>)∝1/</m:t>
                    </m:r>
                    <m:r>
                      <a:rPr lang="en-US" altLang="ko-KR" sz="2000">
                        <a:latin typeface="Cambria Math"/>
                        <a:cs typeface="Arial"/>
                      </a:rPr>
                      <m:t>𝑙</m:t>
                    </m:r>
                  </m:oMath>
                </a14:m>
                <a:r>
                  <a:rPr lang="en-US" altLang="ko-KR" sz="2000" dirty="0">
                    <a:latin typeface="Arial"/>
                    <a:cs typeface="Arial"/>
                  </a:rPr>
                  <a:t> (uniform)  and  </a:t>
                </a:r>
                <a14:m>
                  <m:oMath xmlns:m="http://schemas.openxmlformats.org/officeDocument/2006/math">
                    <m:r>
                      <a:rPr lang="en-US" altLang="ko-KR" sz="2000">
                        <a:latin typeface="Cambria Math"/>
                        <a:cs typeface="Arial"/>
                      </a:rPr>
                      <m:t>𝑝</m:t>
                    </m:r>
                    <m:d>
                      <m:dPr>
                        <m:ctrlPr>
                          <a:rPr lang="en-US" altLang="ko-KR" sz="2000" i="1">
                            <a:latin typeface="Cambria Math" panose="02040503050406030204" pitchFamily="18" charset="0"/>
                            <a:cs typeface="Arial"/>
                          </a:rPr>
                        </m:ctrlPr>
                      </m:dPr>
                      <m:e>
                        <m:r>
                          <a:rPr lang="en-US" altLang="ko-KR" sz="2000">
                            <a:latin typeface="Cambria Math"/>
                            <a:cs typeface="Arial"/>
                          </a:rPr>
                          <m:t>𝑙</m:t>
                        </m:r>
                      </m:e>
                    </m:d>
                    <m:r>
                      <a:rPr lang="en-US" altLang="ko-KR" sz="2000">
                        <a:latin typeface="Cambria Math"/>
                        <a:cs typeface="Arial"/>
                      </a:rPr>
                      <m:t>∝</m:t>
                    </m:r>
                    <m:sSup>
                      <m:sSupPr>
                        <m:ctrlPr>
                          <a:rPr lang="en-US" altLang="ko-KR" sz="2000" i="1">
                            <a:latin typeface="Cambria Math" panose="02040503050406030204" pitchFamily="18" charset="0"/>
                            <a:cs typeface="Arial"/>
                          </a:rPr>
                        </m:ctrlPr>
                      </m:sSupPr>
                      <m:e>
                        <m:r>
                          <a:rPr lang="en-US" altLang="ko-KR" sz="2000">
                            <a:latin typeface="Cambria Math"/>
                            <a:cs typeface="Arial"/>
                          </a:rPr>
                          <m:t>𝑙</m:t>
                        </m:r>
                      </m:e>
                      <m:sup>
                        <m:r>
                          <a:rPr lang="en-US" altLang="ko-KR" sz="2000">
                            <a:latin typeface="Cambria Math"/>
                            <a:cs typeface="Arial"/>
                          </a:rPr>
                          <m:t>−</m:t>
                        </m:r>
                        <m:r>
                          <a:rPr lang="ko-KR" altLang="en-US" sz="2000">
                            <a:latin typeface="Cambria Math"/>
                            <a:cs typeface="Arial"/>
                          </a:rPr>
                          <m:t>𝛾</m:t>
                        </m:r>
                      </m:sup>
                    </m:sSup>
                  </m:oMath>
                </a14:m>
                <a:r>
                  <a:rPr lang="en-US" altLang="ko-KR" sz="2000" dirty="0">
                    <a:latin typeface="Arial"/>
                    <a:cs typeface="Arial"/>
                  </a:rPr>
                  <a:t>.  Then</a:t>
                </a:r>
              </a:p>
              <a:p>
                <a:pPr marL="0" marR="1765935" indent="1787525" algn="ctr">
                  <a:lnSpc>
                    <a:spcPct val="150000"/>
                  </a:lnSpc>
                  <a:buNone/>
                </a:pPr>
                <a14:m>
                  <m:oMath xmlns:m="http://schemas.openxmlformats.org/officeDocument/2006/math">
                    <m:r>
                      <a:rPr lang="en-US" altLang="ko-KR" sz="2000">
                        <a:latin typeface="Cambria Math"/>
                        <a:cs typeface="Arial"/>
                      </a:rPr>
                      <m:t>𝑝</m:t>
                    </m:r>
                    <m:d>
                      <m:dPr>
                        <m:ctrlPr>
                          <a:rPr lang="en-US" altLang="ko-KR" sz="2000" i="1">
                            <a:latin typeface="Cambria Math" panose="02040503050406030204" pitchFamily="18" charset="0"/>
                            <a:cs typeface="Arial"/>
                          </a:rPr>
                        </m:ctrlPr>
                      </m:dPr>
                      <m:e>
                        <m:r>
                          <a:rPr lang="en-US" altLang="ko-KR" sz="2000">
                            <a:latin typeface="Cambria Math"/>
                            <a:cs typeface="Arial"/>
                          </a:rPr>
                          <m:t>𝑙</m:t>
                        </m:r>
                      </m:e>
                      <m:e>
                        <m:r>
                          <a:rPr lang="en-US" altLang="ko-KR" sz="2000">
                            <a:latin typeface="Cambria Math"/>
                            <a:cs typeface="Arial"/>
                          </a:rPr>
                          <m:t>𝑦</m:t>
                        </m:r>
                      </m:e>
                    </m:d>
                    <m:r>
                      <a:rPr lang="en-US" altLang="ko-KR" sz="2000">
                        <a:latin typeface="Cambria Math"/>
                        <a:cs typeface="Arial"/>
                      </a:rPr>
                      <m:t>∝</m:t>
                    </m:r>
                    <m:sSup>
                      <m:sSupPr>
                        <m:ctrlPr>
                          <a:rPr lang="en-US" altLang="ko-KR" sz="2000" i="1">
                            <a:latin typeface="Cambria Math" panose="02040503050406030204" pitchFamily="18" charset="0"/>
                            <a:cs typeface="Arial"/>
                          </a:rPr>
                        </m:ctrlPr>
                      </m:sSupPr>
                      <m:e>
                        <m:r>
                          <a:rPr lang="en-US" altLang="ko-KR" sz="2000">
                            <a:latin typeface="Cambria Math"/>
                            <a:cs typeface="Arial"/>
                          </a:rPr>
                          <m:t>𝑙</m:t>
                        </m:r>
                      </m:e>
                      <m:sup>
                        <m:r>
                          <a:rPr lang="en-US" altLang="ko-KR" sz="2000">
                            <a:latin typeface="Cambria Math"/>
                            <a:cs typeface="Arial"/>
                          </a:rPr>
                          <m:t>−</m:t>
                        </m:r>
                        <m:d>
                          <m:dPr>
                            <m:ctrlPr>
                              <a:rPr lang="en-US" altLang="ko-KR" sz="2000" i="1">
                                <a:latin typeface="Cambria Math" panose="02040503050406030204" pitchFamily="18" charset="0"/>
                                <a:cs typeface="Arial"/>
                              </a:rPr>
                            </m:ctrlPr>
                          </m:dPr>
                          <m:e>
                            <m:r>
                              <a:rPr lang="en-US" altLang="ko-KR" sz="2000">
                                <a:latin typeface="Cambria Math"/>
                                <a:cs typeface="Arial"/>
                              </a:rPr>
                              <m:t>1+</m:t>
                            </m:r>
                            <m:r>
                              <a:rPr lang="ko-KR" altLang="en-US" sz="2000">
                                <a:latin typeface="Cambria Math"/>
                                <a:cs typeface="Arial"/>
                              </a:rPr>
                              <m:t>𝛾</m:t>
                            </m:r>
                          </m:e>
                        </m:d>
                      </m:sup>
                    </m:sSup>
                    <m:r>
                      <a:rPr lang="en-US" altLang="ko-KR" sz="2000">
                        <a:latin typeface="Cambria Math"/>
                        <a:cs typeface="Arial"/>
                      </a:rPr>
                      <m:t> ,   </m:t>
                    </m:r>
                    <m:r>
                      <a:rPr lang="en-US" altLang="ko-KR" sz="2000">
                        <a:latin typeface="Cambria Math"/>
                        <a:cs typeface="Arial"/>
                      </a:rPr>
                      <m:t>𝑙</m:t>
                    </m:r>
                    <m:r>
                      <a:rPr lang="en-US" altLang="ko-KR" sz="2000">
                        <a:latin typeface="Cambria Math"/>
                        <a:cs typeface="Arial"/>
                      </a:rPr>
                      <m:t>≥</m:t>
                    </m:r>
                    <m:r>
                      <m:rPr>
                        <m:sty m:val="p"/>
                      </m:rPr>
                      <a:rPr lang="en-US" altLang="ko-KR" sz="2000">
                        <a:latin typeface="Cambria Math"/>
                        <a:cs typeface="Arial"/>
                      </a:rPr>
                      <m:t>y</m:t>
                    </m:r>
                  </m:oMath>
                </a14:m>
                <a:r>
                  <a:rPr lang="en-US" altLang="ko-KR" sz="2000" dirty="0">
                    <a:latin typeface="Arial"/>
                    <a:cs typeface="Arial"/>
                  </a:rPr>
                  <a:t>                (*)</a:t>
                </a: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a:blip r:embed="rId2"/>
                <a:stretch>
                  <a:fillRect l="-1421" r="-1208"/>
                </a:stretch>
              </a:blipFill>
            </p:spPr>
            <p:txBody>
              <a:bodyPr/>
              <a:lstStyle/>
              <a:p>
                <a:r>
                  <a:rPr lang="ko-KR" altLang="en-US">
                    <a:noFill/>
                  </a:rPr>
                  <a:t> </a:t>
                </a:r>
              </a:p>
            </p:txBody>
          </p:sp>
        </mc:Fallback>
      </mc:AlternateContent>
      <p:sp>
        <p:nvSpPr>
          <p:cNvPr id="7"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EXAMPLES OF BAYES THEOREM</a:t>
            </a:r>
            <a:endParaRPr lang="ko-KR" alt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2650590767"/>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a:normAutofit/>
              </a:bodyPr>
              <a:lstStyle/>
              <a:p>
                <a:pPr marR="12700" algn="just">
                  <a:lnSpc>
                    <a:spcPct val="150000"/>
                  </a:lnSpc>
                </a:pPr>
                <a:r>
                  <a:rPr lang="en-US" altLang="ko-KR" sz="2000" dirty="0">
                    <a:latin typeface="Arial"/>
                    <a:cs typeface="Arial"/>
                  </a:rPr>
                  <a:t>The density </a:t>
                </a:r>
                <a14:m>
                  <m:oMath xmlns:m="http://schemas.openxmlformats.org/officeDocument/2006/math">
                    <m:r>
                      <a:rPr lang="en-US" altLang="ko-KR" sz="2000">
                        <a:latin typeface="Cambria Math"/>
                        <a:cs typeface="Arial"/>
                      </a:rPr>
                      <m:t>𝑝</m:t>
                    </m:r>
                    <m:d>
                      <m:dPr>
                        <m:endChr m:val="|"/>
                        <m:ctrlPr>
                          <a:rPr lang="en-US" altLang="ko-KR" sz="2000" i="1">
                            <a:latin typeface="Cambria Math" panose="02040503050406030204" pitchFamily="18" charset="0"/>
                            <a:cs typeface="Arial"/>
                          </a:rPr>
                        </m:ctrlPr>
                      </m:dPr>
                      <m:e>
                        <m:r>
                          <a:rPr lang="en-US" altLang="ko-KR" sz="2000">
                            <a:latin typeface="Cambria Math"/>
                            <a:cs typeface="Arial"/>
                          </a:rPr>
                          <m:t>𝑦</m:t>
                        </m:r>
                        <m:r>
                          <a:rPr lang="en-US" altLang="ko-KR" sz="2000">
                            <a:latin typeface="Cambria Math"/>
                            <a:cs typeface="Arial"/>
                          </a:rPr>
                          <m:t> </m:t>
                        </m:r>
                      </m:e>
                    </m:d>
                    <m:r>
                      <a:rPr lang="en-US" altLang="ko-KR" sz="2000">
                        <a:latin typeface="Cambria Math"/>
                        <a:cs typeface="Arial"/>
                      </a:rPr>
                      <m:t>𝑙</m:t>
                    </m:r>
                    <m:r>
                      <a:rPr lang="en-US" altLang="ko-KR" sz="2000">
                        <a:latin typeface="Cambria Math"/>
                        <a:cs typeface="Arial"/>
                      </a:rPr>
                      <m:t>)</m:t>
                    </m:r>
                  </m:oMath>
                </a14:m>
                <a:r>
                  <a:rPr lang="en-US" altLang="ko-KR" sz="2000" dirty="0">
                    <a:latin typeface="Arial"/>
                    <a:cs typeface="Arial"/>
                  </a:rPr>
                  <a:t> captures the idea that the </a:t>
                </a:r>
                <a:r>
                  <a:rPr lang="en-US" altLang="ko-KR" sz="2000" dirty="0" err="1">
                    <a:latin typeface="Arial"/>
                    <a:cs typeface="Arial"/>
                  </a:rPr>
                  <a:t>favourite</a:t>
                </a:r>
                <a:r>
                  <a:rPr lang="en-US" altLang="ko-KR" sz="2000" dirty="0">
                    <a:latin typeface="Arial"/>
                    <a:cs typeface="Arial"/>
                  </a:rPr>
                  <a:t> line is equally likely  to  be  anywhere  in  the  poem;  the  density </a:t>
                </a:r>
                <a14:m>
                  <m:oMath xmlns:m="http://schemas.openxmlformats.org/officeDocument/2006/math">
                    <m:r>
                      <a:rPr lang="en-US" altLang="ko-KR" sz="2000">
                        <a:latin typeface="Cambria Math"/>
                        <a:cs typeface="Arial"/>
                      </a:rPr>
                      <m:t>𝑝</m:t>
                    </m:r>
                    <m:r>
                      <a:rPr lang="en-US" altLang="ko-KR" sz="2000">
                        <a:latin typeface="Cambria Math"/>
                        <a:cs typeface="Arial"/>
                      </a:rPr>
                      <m:t>(</m:t>
                    </m:r>
                    <m:r>
                      <a:rPr lang="en-US" altLang="ko-KR" sz="2000">
                        <a:latin typeface="Cambria Math"/>
                        <a:cs typeface="Arial"/>
                      </a:rPr>
                      <m:t>𝑙</m:t>
                    </m:r>
                    <m:r>
                      <a:rPr lang="en-US" altLang="ko-KR" sz="2000">
                        <a:latin typeface="Cambria Math"/>
                        <a:cs typeface="Arial"/>
                      </a:rPr>
                      <m:t>)</m:t>
                    </m:r>
                  </m:oMath>
                </a14:m>
                <a:r>
                  <a:rPr lang="en-US" altLang="ko-KR" sz="2000" dirty="0">
                    <a:latin typeface="Arial"/>
                    <a:cs typeface="Arial"/>
                  </a:rPr>
                  <a:t>  is  empirically roughly accurate for some γ.</a:t>
                </a:r>
              </a:p>
              <a:p>
                <a:pPr algn="just">
                  <a:lnSpc>
                    <a:spcPct val="150000"/>
                  </a:lnSpc>
                  <a:spcBef>
                    <a:spcPts val="93"/>
                  </a:spcBef>
                </a:pPr>
                <a:endParaRPr lang="en-US" altLang="ko-KR" sz="2000" dirty="0">
                  <a:latin typeface="Arial"/>
                  <a:cs typeface="Arial"/>
                </a:endParaRPr>
              </a:p>
              <a:p>
                <a:pPr marR="12700" algn="just">
                  <a:lnSpc>
                    <a:spcPct val="150000"/>
                  </a:lnSpc>
                </a:pPr>
                <a:r>
                  <a:rPr lang="en-US" altLang="ko-KR" sz="2000" dirty="0">
                    <a:latin typeface="Arial"/>
                    <a:cs typeface="Arial"/>
                  </a:rPr>
                  <a:t>Experimental subjects asked these (and many similar) questions reply with predictions consistent with the median of (*)</a:t>
                </a:r>
              </a:p>
              <a:p>
                <a:pPr marL="0" marR="9525" indent="0">
                  <a:lnSpc>
                    <a:spcPct val="150000"/>
                  </a:lnSpc>
                  <a:buNone/>
                </a:pPr>
                <a:endParaRPr lang="en-US" altLang="ko-KR" sz="24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a:blip r:embed="rId2"/>
                <a:stretch>
                  <a:fillRect l="-640" r="-569"/>
                </a:stretch>
              </a:blipFill>
            </p:spPr>
            <p:txBody>
              <a:bodyPr/>
              <a:lstStyle/>
              <a:p>
                <a:r>
                  <a:rPr lang="ko-KR" altLang="en-US">
                    <a:noFill/>
                  </a:rPr>
                  <a:t> </a:t>
                </a:r>
              </a:p>
            </p:txBody>
          </p:sp>
        </mc:Fallback>
      </mc:AlternateContent>
      <p:sp>
        <p:nvSpPr>
          <p:cNvPr id="6"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EXAMPLES OF BAYES THEOREM</a:t>
            </a:r>
            <a:endParaRPr lang="ko-KR" alt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1293553352"/>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Interpretation of </a:t>
            </a:r>
            <a:r>
              <a:rPr lang="en-US" altLang="ko-KR" sz="2800" b="1" dirty="0" err="1">
                <a:latin typeface="Times New Roman" pitchFamily="18" charset="0"/>
                <a:cs typeface="Times New Roman" pitchFamily="18" charset="0"/>
              </a:rPr>
              <a:t>Pr</a:t>
            </a:r>
            <a:r>
              <a:rPr lang="en-US" altLang="ko-KR" sz="2800" b="1" dirty="0">
                <a:latin typeface="Times New Roman" pitchFamily="18" charset="0"/>
                <a:cs typeface="Times New Roman" pitchFamily="18" charset="0"/>
              </a:rPr>
              <a:t>(.)</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rmAutofit/>
          </a:bodyPr>
          <a:lstStyle/>
          <a:p>
            <a:pPr algn="just">
              <a:lnSpc>
                <a:spcPct val="150000"/>
              </a:lnSpc>
            </a:pPr>
            <a:r>
              <a:rPr lang="en-US" altLang="ko-KR" sz="2000" dirty="0">
                <a:latin typeface="Arial"/>
                <a:cs typeface="Arial"/>
              </a:rPr>
              <a:t>Probability as rational degree of belief in a proposition. Not necessarily “limit of relative frequency.” Not necessarily limited to “equally likely cases.” See Ramsey (1926) , ”Truth  and  Probability.”</a:t>
            </a:r>
          </a:p>
          <a:p>
            <a:pPr algn="just">
              <a:lnSpc>
                <a:spcPct val="150000"/>
              </a:lnSpc>
            </a:pPr>
            <a:endParaRPr lang="en-US" altLang="ko-KR" sz="2000" dirty="0">
              <a:latin typeface="Arial"/>
              <a:cs typeface="Arial"/>
            </a:endParaRPr>
          </a:p>
          <a:p>
            <a:pPr algn="just">
              <a:lnSpc>
                <a:spcPct val="150000"/>
              </a:lnSpc>
            </a:pPr>
            <a:r>
              <a:rPr lang="en-US" altLang="ko-KR" sz="2000" dirty="0">
                <a:latin typeface="Arial"/>
                <a:cs typeface="Arial"/>
              </a:rPr>
              <a:t>P. </a:t>
            </a:r>
            <a:r>
              <a:rPr lang="en-US" altLang="ko-KR" sz="2000" dirty="0" err="1">
                <a:latin typeface="Arial"/>
                <a:cs typeface="Arial"/>
              </a:rPr>
              <a:t>Diaconis</a:t>
            </a:r>
            <a:r>
              <a:rPr lang="en-US" altLang="ko-KR" sz="2000" dirty="0">
                <a:latin typeface="Arial"/>
                <a:cs typeface="Arial"/>
              </a:rPr>
              <a:t>.  “Coins don’t have probabilities, people do.”</a:t>
            </a:r>
          </a:p>
          <a:p>
            <a:pPr algn="just">
              <a:lnSpc>
                <a:spcPct val="150000"/>
              </a:lnSpc>
            </a:pPr>
            <a:endParaRPr lang="en-US" altLang="ko-KR" sz="2000" dirty="0">
              <a:latin typeface="Arial"/>
              <a:cs typeface="Arial"/>
            </a:endParaRPr>
          </a:p>
          <a:p>
            <a:pPr algn="just">
              <a:lnSpc>
                <a:spcPct val="150000"/>
              </a:lnSpc>
            </a:pPr>
            <a:r>
              <a:rPr lang="en-US" altLang="ko-KR" sz="2000" dirty="0">
                <a:latin typeface="Arial"/>
                <a:cs typeface="Arial"/>
              </a:rPr>
              <a:t>de </a:t>
            </a:r>
            <a:r>
              <a:rPr lang="en-US" altLang="ko-KR" sz="2000" dirty="0" err="1">
                <a:latin typeface="Arial"/>
                <a:cs typeface="Arial"/>
              </a:rPr>
              <a:t>Finetti</a:t>
            </a:r>
            <a:r>
              <a:rPr lang="en-US" altLang="ko-KR" sz="2000" dirty="0">
                <a:latin typeface="Arial"/>
                <a:cs typeface="Arial"/>
              </a:rPr>
              <a:t>. “Probability does not exist.”</a:t>
            </a:r>
          </a:p>
        </p:txBody>
      </p:sp>
    </p:spTree>
    <p:extLst>
      <p:ext uri="{BB962C8B-B14F-4D97-AF65-F5344CB8AC3E}">
        <p14:creationId xmlns:p14="http://schemas.microsoft.com/office/powerpoint/2010/main" val="1848096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txBox="1">
            <a:spLocks/>
          </p:cNvSpPr>
          <p:nvPr/>
        </p:nvSpPr>
        <p:spPr>
          <a:xfrm>
            <a:off x="1981200" y="274638"/>
            <a:ext cx="8229600" cy="114300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dirty="0">
                <a:latin typeface="나눔고딕" panose="020D0604000000000000" pitchFamily="50" charset="-127"/>
                <a:ea typeface="나눔고딕" panose="020D0604000000000000" pitchFamily="50" charset="-127"/>
              </a:rPr>
              <a:t>4. </a:t>
            </a:r>
            <a:r>
              <a:rPr lang="ko-KR" altLang="en-US" sz="4000" dirty="0">
                <a:latin typeface="나눔고딕" panose="020D0604000000000000" pitchFamily="50" charset="-127"/>
                <a:ea typeface="나눔고딕" panose="020D0604000000000000" pitchFamily="50" charset="-127"/>
              </a:rPr>
              <a:t>벤 다이어그램과 배반</a:t>
            </a:r>
          </a:p>
        </p:txBody>
      </p:sp>
      <p:sp>
        <p:nvSpPr>
          <p:cNvPr id="14"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defTabSz="381000">
              <a:spcBef>
                <a:spcPct val="50000"/>
              </a:spcBef>
            </a:pPr>
            <a:r>
              <a:rPr lang="ko-KR" altLang="en-US" sz="1800" dirty="0"/>
              <a:t>하나의 직사각형과 그 안에 든 원을 이용하여 한 개 또는 그 이상의 사건을 나타내는 그림</a:t>
            </a:r>
          </a:p>
        </p:txBody>
      </p:sp>
      <p:grpSp>
        <p:nvGrpSpPr>
          <p:cNvPr id="2" name="그룹 1"/>
          <p:cNvGrpSpPr/>
          <p:nvPr/>
        </p:nvGrpSpPr>
        <p:grpSpPr>
          <a:xfrm>
            <a:off x="2981325" y="3212976"/>
            <a:ext cx="6229350" cy="2745596"/>
            <a:chOff x="1259632" y="3284984"/>
            <a:chExt cx="6229350" cy="2745596"/>
          </a:xfrm>
        </p:grpSpPr>
        <p:pic>
          <p:nvPicPr>
            <p:cNvPr id="6" name="Picture 2"/>
            <p:cNvPicPr>
              <a:picLocks noChangeAspect="1" noChangeArrowheads="1"/>
            </p:cNvPicPr>
            <p:nvPr/>
          </p:nvPicPr>
          <p:blipFill>
            <a:blip r:embed="rId2" cstate="print"/>
            <a:srcRect/>
            <a:stretch>
              <a:fillRect/>
            </a:stretch>
          </p:blipFill>
          <p:spPr bwMode="auto">
            <a:xfrm>
              <a:off x="1259632" y="3284984"/>
              <a:ext cx="6229350" cy="2495550"/>
            </a:xfrm>
            <a:prstGeom prst="rect">
              <a:avLst/>
            </a:prstGeom>
            <a:noFill/>
            <a:ln w="9525">
              <a:noFill/>
              <a:miter lim="800000"/>
              <a:headEnd/>
              <a:tailEnd/>
            </a:ln>
            <a:effectLst/>
          </p:spPr>
        </p:pic>
        <p:sp>
          <p:nvSpPr>
            <p:cNvPr id="8" name="Text Box 37"/>
            <p:cNvSpPr txBox="1">
              <a:spLocks noChangeArrowheads="1"/>
            </p:cNvSpPr>
            <p:nvPr/>
          </p:nvSpPr>
          <p:spPr bwMode="auto">
            <a:xfrm>
              <a:off x="1403648" y="5661248"/>
              <a:ext cx="2808312" cy="369332"/>
            </a:xfrm>
            <a:prstGeom prst="rect">
              <a:avLst/>
            </a:prstGeom>
            <a:noFill/>
            <a:ln w="11113">
              <a:noFill/>
              <a:miter lim="800000"/>
              <a:headEnd/>
              <a:tailEnd/>
            </a:ln>
          </p:spPr>
          <p:txBody>
            <a:bodyPr wrap="square">
              <a:spAutoFit/>
            </a:bodyPr>
            <a:lstStyle/>
            <a:p>
              <a:pPr algn="ctr">
                <a:spcBef>
                  <a:spcPct val="50000"/>
                </a:spcBef>
              </a:pPr>
              <a:r>
                <a:rPr lang="ko-KR" altLang="en-US" dirty="0">
                  <a:latin typeface="나눔고딕" panose="020D0604000000000000" pitchFamily="50" charset="-127"/>
                  <a:ea typeface="나눔고딕" panose="020D0604000000000000" pitchFamily="50" charset="-127"/>
                </a:rPr>
                <a:t>두 원이 겹치지 않음</a:t>
              </a:r>
              <a:endParaRPr lang="en-US" altLang="ko-KR" dirty="0">
                <a:latin typeface="나눔고딕" panose="020D0604000000000000" pitchFamily="50" charset="-127"/>
                <a:ea typeface="나눔고딕" panose="020D0604000000000000" pitchFamily="50" charset="-127"/>
              </a:endParaRPr>
            </a:p>
          </p:txBody>
        </p:sp>
        <p:sp>
          <p:nvSpPr>
            <p:cNvPr id="10" name="Text Box 37"/>
            <p:cNvSpPr txBox="1">
              <a:spLocks noChangeArrowheads="1"/>
            </p:cNvSpPr>
            <p:nvPr/>
          </p:nvSpPr>
          <p:spPr bwMode="auto">
            <a:xfrm>
              <a:off x="4428331" y="5661248"/>
              <a:ext cx="2879973" cy="369332"/>
            </a:xfrm>
            <a:prstGeom prst="rect">
              <a:avLst/>
            </a:prstGeom>
            <a:noFill/>
            <a:ln w="11113">
              <a:noFill/>
              <a:miter lim="800000"/>
              <a:headEnd/>
              <a:tailEnd/>
            </a:ln>
          </p:spPr>
          <p:txBody>
            <a:bodyPr wrap="square">
              <a:spAutoFit/>
            </a:bodyPr>
            <a:lstStyle/>
            <a:p>
              <a:pPr algn="ctr">
                <a:spcBef>
                  <a:spcPct val="50000"/>
                </a:spcBef>
              </a:pPr>
              <a:r>
                <a:rPr lang="ko-KR" altLang="en-US" dirty="0">
                  <a:latin typeface="나눔고딕" panose="020D0604000000000000" pitchFamily="50" charset="-127"/>
                  <a:ea typeface="나눔고딕" panose="020D0604000000000000" pitchFamily="50" charset="-127"/>
                </a:rPr>
                <a:t>두 원이 겹치고 있음</a:t>
              </a:r>
              <a:endParaRPr lang="en-US" altLang="ko-KR" dirty="0">
                <a:latin typeface="나눔고딕" panose="020D0604000000000000" pitchFamily="50" charset="-127"/>
                <a:ea typeface="나눔고딕" panose="020D0604000000000000" pitchFamily="50" charset="-127"/>
              </a:endParaRPr>
            </a:p>
          </p:txBody>
        </p:sp>
      </p:grpSp>
      <p:sp>
        <p:nvSpPr>
          <p:cNvPr id="11" name="AutoShape 5"/>
          <p:cNvSpPr>
            <a:spLocks noChangeArrowheads="1"/>
          </p:cNvSpPr>
          <p:nvPr/>
        </p:nvSpPr>
        <p:spPr bwMode="auto">
          <a:xfrm>
            <a:off x="1988544" y="1611550"/>
            <a:ext cx="245127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벤 다이어그램의 예시</a:t>
            </a:r>
          </a:p>
        </p:txBody>
      </p:sp>
    </p:spTree>
    <p:extLst>
      <p:ext uri="{BB962C8B-B14F-4D97-AF65-F5344CB8AC3E}">
        <p14:creationId xmlns:p14="http://schemas.microsoft.com/office/powerpoint/2010/main" val="1641344137"/>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Interpretation of </a:t>
            </a:r>
            <a:r>
              <a:rPr lang="en-US" altLang="ko-KR" sz="2800" b="1" dirty="0" err="1">
                <a:latin typeface="Times New Roman" pitchFamily="18" charset="0"/>
                <a:cs typeface="Times New Roman" pitchFamily="18" charset="0"/>
              </a:rPr>
              <a:t>Pr</a:t>
            </a:r>
            <a:r>
              <a:rPr lang="en-US" altLang="ko-KR" sz="2800" b="1" dirty="0">
                <a:latin typeface="Times New Roman" pitchFamily="18" charset="0"/>
                <a:cs typeface="Times New Roman" pitchFamily="18" charset="0"/>
              </a:rPr>
              <a:t>(.)</a:t>
            </a:r>
            <a:endParaRPr lang="ko-KR" altLang="en-US"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a:normAutofit lnSpcReduction="10000"/>
              </a:bodyPr>
              <a:lstStyle/>
              <a:p>
                <a:pPr marL="12700" marR="12700" indent="0" algn="just">
                  <a:lnSpc>
                    <a:spcPct val="150000"/>
                  </a:lnSpc>
                  <a:buNone/>
                </a:pPr>
                <a:r>
                  <a:rPr lang="en-US" altLang="ko-KR" sz="2000" dirty="0">
                    <a:latin typeface="Arial"/>
                    <a:cs typeface="Arial"/>
                  </a:rPr>
                  <a:t>Let θ  be the parameter of some economic model and let y  be some data.</a:t>
                </a:r>
              </a:p>
              <a:p>
                <a:pPr marL="0" indent="0" algn="just">
                  <a:lnSpc>
                    <a:spcPct val="150000"/>
                  </a:lnSpc>
                  <a:buNone/>
                </a:pPr>
                <a:r>
                  <a:rPr lang="en-US" altLang="ko-KR" sz="2000" dirty="0">
                    <a:latin typeface="Arial"/>
                    <a:cs typeface="Arial"/>
                  </a:rPr>
                  <a:t>Prior is</a:t>
                </a:r>
              </a:p>
              <a:p>
                <a:pPr marL="0" indent="0" algn="just">
                  <a:lnSpc>
                    <a:spcPct val="150000"/>
                  </a:lnSpc>
                  <a:buNone/>
                </a:pPr>
                <a14:m>
                  <m:oMathPara xmlns:m="http://schemas.openxmlformats.org/officeDocument/2006/math">
                    <m:oMathParaPr>
                      <m:jc m:val="centerGroup"/>
                    </m:oMathParaPr>
                    <m:oMath xmlns:m="http://schemas.openxmlformats.org/officeDocument/2006/math">
                      <m:r>
                        <a:rPr lang="en-US" altLang="ko-KR" sz="2000" i="1">
                          <a:latin typeface="Cambria Math"/>
                          <a:cs typeface="Arial"/>
                        </a:rPr>
                        <m:t>𝑝</m:t>
                      </m:r>
                      <m:r>
                        <a:rPr lang="en-US" altLang="ko-KR" sz="2000" i="1">
                          <a:latin typeface="Cambria Math"/>
                          <a:cs typeface="Arial"/>
                        </a:rPr>
                        <m:t>(</m:t>
                      </m:r>
                      <m:r>
                        <a:rPr lang="ko-KR" altLang="en-US" sz="2000" i="1">
                          <a:latin typeface="Cambria Math"/>
                          <a:cs typeface="Arial"/>
                        </a:rPr>
                        <m:t>𝜃</m:t>
                      </m:r>
                      <m:r>
                        <a:rPr lang="en-US" altLang="ko-KR" sz="2000" i="1">
                          <a:latin typeface="Cambria Math"/>
                          <a:cs typeface="Arial"/>
                        </a:rPr>
                        <m:t>)</m:t>
                      </m:r>
                    </m:oMath>
                  </m:oMathPara>
                </a14:m>
                <a:endParaRPr lang="en-US" altLang="ko-KR" sz="2000" dirty="0">
                  <a:latin typeface="Arial"/>
                  <a:cs typeface="Arial"/>
                </a:endParaRPr>
              </a:p>
              <a:p>
                <a:pPr marL="0" indent="0" algn="just">
                  <a:lnSpc>
                    <a:spcPct val="150000"/>
                  </a:lnSpc>
                  <a:buNone/>
                </a:pPr>
                <a:r>
                  <a:rPr lang="de-DE" altLang="ko-KR" sz="2000" dirty="0">
                    <a:latin typeface="Arial"/>
                    <a:cs typeface="Arial"/>
                  </a:rPr>
                  <a:t>Likelihood is</a:t>
                </a:r>
              </a:p>
              <a:p>
                <a:pPr marL="0" marR="12700" indent="0" algn="just">
                  <a:lnSpc>
                    <a:spcPct val="150000"/>
                  </a:lnSpc>
                  <a:buNone/>
                </a:pPr>
                <a14:m>
                  <m:oMathPara xmlns:m="http://schemas.openxmlformats.org/officeDocument/2006/math">
                    <m:oMathParaPr>
                      <m:jc m:val="centerGroup"/>
                    </m:oMathParaPr>
                    <m:oMath xmlns:m="http://schemas.openxmlformats.org/officeDocument/2006/math">
                      <m:r>
                        <a:rPr lang="en-US" altLang="ko-KR" sz="2000" i="1">
                          <a:latin typeface="Cambria Math"/>
                          <a:cs typeface="Arial"/>
                        </a:rPr>
                        <m:t>𝑝</m:t>
                      </m:r>
                      <m:r>
                        <a:rPr lang="en-US" altLang="ko-KR" sz="2000" i="1">
                          <a:latin typeface="Cambria Math"/>
                          <a:cs typeface="Arial"/>
                        </a:rPr>
                        <m:t>(</m:t>
                      </m:r>
                      <m:r>
                        <a:rPr lang="en-US" altLang="ko-KR" sz="2000" i="1">
                          <a:latin typeface="Cambria Math"/>
                          <a:cs typeface="Arial"/>
                        </a:rPr>
                        <m:t>𝑦</m:t>
                      </m:r>
                      <m:r>
                        <a:rPr lang="en-US" altLang="ko-KR" sz="2000" i="1">
                          <a:latin typeface="Cambria Math"/>
                          <a:cs typeface="Arial"/>
                        </a:rPr>
                        <m:t>|</m:t>
                      </m:r>
                      <m:r>
                        <a:rPr lang="ko-KR" altLang="en-US" sz="2000" i="1">
                          <a:latin typeface="Cambria Math"/>
                          <a:cs typeface="Arial"/>
                        </a:rPr>
                        <m:t>𝜃</m:t>
                      </m:r>
                      <m:r>
                        <a:rPr lang="en-US" altLang="ko-KR" sz="2000" i="1">
                          <a:latin typeface="Cambria Math"/>
                          <a:cs typeface="Arial"/>
                        </a:rPr>
                        <m:t>)</m:t>
                      </m:r>
                    </m:oMath>
                  </m:oMathPara>
                </a14:m>
                <a:endParaRPr lang="en-US" altLang="ko-KR" sz="2000" dirty="0">
                  <a:latin typeface="Arial"/>
                  <a:cs typeface="Arial"/>
                </a:endParaRPr>
              </a:p>
              <a:p>
                <a:pPr marL="0" marR="12700" indent="0" algn="just">
                  <a:lnSpc>
                    <a:spcPct val="150000"/>
                  </a:lnSpc>
                  <a:buNone/>
                </a:pPr>
                <a:endParaRPr lang="en-US" altLang="ko-KR" sz="2000" dirty="0">
                  <a:latin typeface="Arial"/>
                  <a:cs typeface="Arial"/>
                </a:endParaRPr>
              </a:p>
              <a:p>
                <a:pPr marL="0" marR="12700" indent="0" algn="just">
                  <a:lnSpc>
                    <a:spcPct val="150000"/>
                  </a:lnSpc>
                  <a:buNone/>
                </a:pPr>
                <a:r>
                  <a:rPr lang="en-US" altLang="ko-KR" sz="2000" dirty="0">
                    <a:latin typeface="Arial"/>
                    <a:cs typeface="Arial"/>
                  </a:rPr>
                  <a:t>Marginal Likelihood or Predictive Distribution of the (potential) data is</a:t>
                </a:r>
              </a:p>
              <a:p>
                <a:pPr marL="0" marR="12700" indent="0" algn="just">
                  <a:lnSpc>
                    <a:spcPct val="150000"/>
                  </a:lnSpc>
                  <a:buNone/>
                </a:pPr>
                <a14:m>
                  <m:oMathPara xmlns:m="http://schemas.openxmlformats.org/officeDocument/2006/math">
                    <m:oMathParaPr>
                      <m:jc m:val="centerGroup"/>
                    </m:oMathParaPr>
                    <m:oMath xmlns:m="http://schemas.openxmlformats.org/officeDocument/2006/math">
                      <m:r>
                        <a:rPr lang="en-US" altLang="ko-KR" sz="2000" i="1">
                          <a:latin typeface="Cambria Math"/>
                          <a:cs typeface="Arial"/>
                        </a:rPr>
                        <m:t>𝑝</m:t>
                      </m:r>
                      <m:d>
                        <m:dPr>
                          <m:ctrlPr>
                            <a:rPr lang="en-US" altLang="ko-KR" sz="2000" i="1">
                              <a:latin typeface="Cambria Math" panose="02040503050406030204" pitchFamily="18" charset="0"/>
                              <a:cs typeface="Arial"/>
                            </a:rPr>
                          </m:ctrlPr>
                        </m:dPr>
                        <m:e>
                          <m:r>
                            <a:rPr lang="en-US" altLang="ko-KR" sz="2000" i="1">
                              <a:latin typeface="Cambria Math"/>
                              <a:cs typeface="Arial"/>
                            </a:rPr>
                            <m:t>𝑦</m:t>
                          </m:r>
                        </m:e>
                      </m:d>
                      <m:r>
                        <a:rPr lang="en-US" altLang="ko-KR" sz="2000" i="1">
                          <a:latin typeface="Cambria Math"/>
                          <a:cs typeface="Arial"/>
                        </a:rPr>
                        <m:t>=</m:t>
                      </m:r>
                      <m:nary>
                        <m:naryPr>
                          <m:limLoc m:val="undOvr"/>
                          <m:subHide m:val="on"/>
                          <m:supHide m:val="on"/>
                          <m:ctrlPr>
                            <a:rPr lang="en-US" altLang="ko-KR" sz="2000" i="1">
                              <a:latin typeface="Cambria Math" panose="02040503050406030204" pitchFamily="18" charset="0"/>
                              <a:cs typeface="Arial"/>
                            </a:rPr>
                          </m:ctrlPr>
                        </m:naryPr>
                        <m:sub/>
                        <m:sup/>
                        <m:e>
                          <m:r>
                            <a:rPr lang="en-US" altLang="ko-KR" sz="2000" i="1">
                              <a:latin typeface="Cambria Math"/>
                              <a:cs typeface="Arial"/>
                            </a:rPr>
                            <m:t>𝑝</m:t>
                          </m:r>
                          <m:d>
                            <m:dPr>
                              <m:ctrlPr>
                                <a:rPr lang="en-US" altLang="ko-KR" sz="2000" i="1">
                                  <a:latin typeface="Cambria Math" panose="02040503050406030204" pitchFamily="18" charset="0"/>
                                  <a:cs typeface="Arial"/>
                                </a:rPr>
                              </m:ctrlPr>
                            </m:dPr>
                            <m:e>
                              <m:r>
                                <a:rPr lang="en-US" altLang="ko-KR" sz="2000" i="1">
                                  <a:latin typeface="Cambria Math"/>
                                  <a:cs typeface="Arial"/>
                                </a:rPr>
                                <m:t>𝑦</m:t>
                              </m:r>
                            </m:e>
                            <m:e>
                              <m:r>
                                <a:rPr lang="ko-KR" altLang="en-US" sz="2000" i="1">
                                  <a:latin typeface="Cambria Math"/>
                                  <a:cs typeface="Arial"/>
                                </a:rPr>
                                <m:t>𝜃</m:t>
                              </m:r>
                            </m:e>
                          </m:d>
                          <m:r>
                            <a:rPr lang="en-US" altLang="ko-KR" sz="2000" i="1">
                              <a:latin typeface="Cambria Math"/>
                              <a:cs typeface="Arial"/>
                            </a:rPr>
                            <m:t>𝑝</m:t>
                          </m:r>
                          <m:d>
                            <m:dPr>
                              <m:ctrlPr>
                                <a:rPr lang="en-US" altLang="ko-KR" sz="2000" i="1">
                                  <a:latin typeface="Cambria Math" panose="02040503050406030204" pitchFamily="18" charset="0"/>
                                  <a:cs typeface="Arial"/>
                                </a:rPr>
                              </m:ctrlPr>
                            </m:dPr>
                            <m:e>
                              <m:r>
                                <a:rPr lang="ko-KR" altLang="en-US" sz="2000" i="1">
                                  <a:latin typeface="Cambria Math"/>
                                  <a:cs typeface="Arial"/>
                                </a:rPr>
                                <m:t>𝜃</m:t>
                              </m:r>
                            </m:e>
                          </m:d>
                          <m:r>
                            <a:rPr lang="en-US" altLang="ko-KR" sz="2000" i="1">
                              <a:latin typeface="Cambria Math"/>
                              <a:cs typeface="Arial"/>
                            </a:rPr>
                            <m:t>𝑑</m:t>
                          </m:r>
                          <m:r>
                            <a:rPr lang="ko-KR" altLang="en-US" sz="2000" i="1">
                              <a:latin typeface="Cambria Math"/>
                              <a:cs typeface="Arial"/>
                            </a:rPr>
                            <m:t>𝜃</m:t>
                          </m:r>
                        </m:e>
                      </m:nary>
                    </m:oMath>
                  </m:oMathPara>
                </a14:m>
                <a:endParaRPr lang="en-US" altLang="ko-KR" sz="2000" dirty="0">
                  <a:latin typeface="Arial"/>
                  <a:cs typeface="Arial"/>
                </a:endParaRPr>
              </a:p>
              <a:p>
                <a:pPr marL="0" indent="0" algn="just">
                  <a:lnSpc>
                    <a:spcPct val="150000"/>
                  </a:lnSpc>
                  <a:buNone/>
                </a:pPr>
                <a:r>
                  <a:rPr lang="de-DE" altLang="ko-KR" sz="2000" dirty="0">
                    <a:latin typeface="Arial"/>
                    <a:cs typeface="Arial"/>
                  </a:rPr>
                  <a:t>Posterior Distribution is</a:t>
                </a:r>
              </a:p>
              <a:p>
                <a:pPr marL="0" marR="5080" indent="0" algn="ctr">
                  <a:lnSpc>
                    <a:spcPct val="150000"/>
                  </a:lnSpc>
                  <a:buNone/>
                </a:pPr>
                <a14:m>
                  <m:oMathPara xmlns:m="http://schemas.openxmlformats.org/officeDocument/2006/math">
                    <m:oMathParaPr>
                      <m:jc m:val="centerGroup"/>
                    </m:oMathParaPr>
                    <m:oMath xmlns:m="http://schemas.openxmlformats.org/officeDocument/2006/math">
                      <m:r>
                        <a:rPr lang="en-US" altLang="ko-KR" sz="2000" i="1">
                          <a:latin typeface="Cambria Math"/>
                          <a:cs typeface="Arial"/>
                        </a:rPr>
                        <m:t>𝑝</m:t>
                      </m:r>
                      <m:r>
                        <a:rPr lang="en-US" altLang="ko-KR" sz="2000" i="1">
                          <a:latin typeface="Cambria Math"/>
                          <a:cs typeface="Arial"/>
                        </a:rPr>
                        <m:t>(</m:t>
                      </m:r>
                      <m:r>
                        <a:rPr lang="ko-KR" altLang="en-US" sz="2000" i="1">
                          <a:latin typeface="Cambria Math"/>
                          <a:cs typeface="Arial"/>
                        </a:rPr>
                        <m:t>𝜃</m:t>
                      </m:r>
                      <m:r>
                        <a:rPr lang="en-US" altLang="ko-KR" sz="2000" i="1">
                          <a:latin typeface="Cambria Math"/>
                          <a:cs typeface="Arial"/>
                        </a:rPr>
                        <m:t>|</m:t>
                      </m:r>
                      <m:r>
                        <a:rPr lang="en-US" altLang="ko-KR" sz="2000" i="1">
                          <a:latin typeface="Cambria Math"/>
                          <a:cs typeface="Arial"/>
                        </a:rPr>
                        <m:t>𝑦</m:t>
                      </m:r>
                      <m:r>
                        <a:rPr lang="en-US" altLang="ko-KR" sz="2000" i="1">
                          <a:latin typeface="Cambria Math"/>
                          <a:cs typeface="Arial"/>
                        </a:rPr>
                        <m:t>)</m:t>
                      </m:r>
                    </m:oMath>
                  </m:oMathPara>
                </a14:m>
                <a:endParaRPr lang="en-US"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a:blip r:embed="rId2"/>
                <a:stretch>
                  <a:fillRect l="-7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92082139"/>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The Bayesian Algorithm </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marL="12700" marR="12700" algn="just">
              <a:lnSpc>
                <a:spcPct val="130000"/>
              </a:lnSpc>
              <a:buFont typeface="Arial"/>
              <a:buAutoNum type="arabicPeriod"/>
              <a:tabLst>
                <a:tab pos="260985" algn="l"/>
              </a:tabLst>
            </a:pPr>
            <a:r>
              <a:rPr lang="en-US" altLang="ko-KR" sz="2000" dirty="0">
                <a:latin typeface="Arial"/>
                <a:cs typeface="Arial"/>
              </a:rPr>
              <a:t> Likelihood: Formulate your economic model as a collection of probability distributions conditional on diﬀerent values for a parameter θ, about which you wish to learn.</a:t>
            </a:r>
          </a:p>
          <a:p>
            <a:pPr marL="12700" marR="12700" algn="just">
              <a:lnSpc>
                <a:spcPct val="130000"/>
              </a:lnSpc>
              <a:buFont typeface="Arial"/>
              <a:buAutoNum type="arabicPeriod"/>
              <a:tabLst>
                <a:tab pos="260985" algn="l"/>
              </a:tabLst>
            </a:pPr>
            <a:endParaRPr lang="en-US" altLang="ko-KR" sz="2000" dirty="0">
              <a:latin typeface="Arial"/>
              <a:cs typeface="Arial"/>
            </a:endParaRPr>
          </a:p>
          <a:p>
            <a:pPr marL="257810" marR="15875" indent="-245745" algn="just">
              <a:lnSpc>
                <a:spcPct val="130000"/>
              </a:lnSpc>
              <a:buFont typeface="Arial"/>
              <a:buAutoNum type="arabicPeriod"/>
              <a:tabLst>
                <a:tab pos="257810" algn="l"/>
              </a:tabLst>
            </a:pPr>
            <a:r>
              <a:rPr lang="en-US" altLang="ko-KR" sz="2000" dirty="0">
                <a:latin typeface="Arial"/>
                <a:cs typeface="Arial"/>
              </a:rPr>
              <a:t> Prior: Organize your beliefs  about θ into a prior probability distribution.</a:t>
            </a:r>
          </a:p>
          <a:p>
            <a:pPr marL="257810" marR="15875" indent="-245745" algn="just">
              <a:lnSpc>
                <a:spcPct val="130000"/>
              </a:lnSpc>
              <a:buFont typeface="Arial"/>
              <a:buAutoNum type="arabicPeriod"/>
              <a:tabLst>
                <a:tab pos="257810" algn="l"/>
              </a:tabLst>
            </a:pPr>
            <a:endParaRPr lang="en-US" altLang="ko-KR" sz="2000" dirty="0">
              <a:latin typeface="Arial"/>
              <a:cs typeface="Arial"/>
            </a:endParaRPr>
          </a:p>
          <a:p>
            <a:pPr marL="12700" marR="14604" algn="just">
              <a:lnSpc>
                <a:spcPct val="130000"/>
              </a:lnSpc>
              <a:buFont typeface="Arial"/>
              <a:buAutoNum type="arabicPeriod"/>
              <a:tabLst>
                <a:tab pos="307340" algn="l"/>
              </a:tabLst>
            </a:pPr>
            <a:r>
              <a:rPr lang="en-US" altLang="ko-KR" sz="2000" dirty="0">
                <a:latin typeface="Arial"/>
                <a:cs typeface="Arial"/>
              </a:rPr>
              <a:t> Data: Collect the data and evaluate the likelihood.</a:t>
            </a:r>
          </a:p>
          <a:p>
            <a:pPr marL="12700" marR="14604" algn="just">
              <a:lnSpc>
                <a:spcPct val="130000"/>
              </a:lnSpc>
              <a:buFont typeface="Arial"/>
              <a:buAutoNum type="arabicPeriod"/>
              <a:tabLst>
                <a:tab pos="307340" algn="l"/>
              </a:tabLst>
            </a:pPr>
            <a:endParaRPr lang="en-US" altLang="ko-KR" sz="2000" dirty="0">
              <a:latin typeface="Arial"/>
              <a:cs typeface="Arial"/>
            </a:endParaRPr>
          </a:p>
          <a:p>
            <a:pPr marL="263525" marR="772160" indent="-251460" algn="just">
              <a:lnSpc>
                <a:spcPct val="130000"/>
              </a:lnSpc>
              <a:buFont typeface="Arial"/>
              <a:buAutoNum type="arabicPeriod"/>
              <a:tabLst>
                <a:tab pos="263525" algn="l"/>
              </a:tabLst>
            </a:pPr>
            <a:r>
              <a:rPr lang="en-US" altLang="ko-KR" sz="2000" dirty="0">
                <a:latin typeface="Arial"/>
                <a:cs typeface="Arial"/>
              </a:rPr>
              <a:t> Posterior: Use Bayes’ theorem to update your beliefs about θ.</a:t>
            </a:r>
          </a:p>
          <a:p>
            <a:pPr marL="263525" marR="772160" indent="-251460" algn="just">
              <a:lnSpc>
                <a:spcPct val="130000"/>
              </a:lnSpc>
              <a:buFont typeface="Arial"/>
              <a:buAutoNum type="arabicPeriod"/>
              <a:tabLst>
                <a:tab pos="263525" algn="l"/>
              </a:tabLst>
            </a:pPr>
            <a:endParaRPr lang="en-US" altLang="ko-KR" sz="2000" dirty="0">
              <a:latin typeface="Arial"/>
              <a:cs typeface="Arial"/>
            </a:endParaRPr>
          </a:p>
          <a:p>
            <a:pPr marL="262890" marR="4105275" indent="-250825" algn="just">
              <a:lnSpc>
                <a:spcPct val="130000"/>
              </a:lnSpc>
              <a:buFont typeface="Arial"/>
              <a:buAutoNum type="arabicPeriod"/>
              <a:tabLst>
                <a:tab pos="262890" algn="l"/>
              </a:tabLst>
            </a:pPr>
            <a:r>
              <a:rPr lang="en-US" altLang="ko-KR" sz="2000" dirty="0">
                <a:latin typeface="Arial"/>
                <a:cs typeface="Arial"/>
              </a:rPr>
              <a:t> Critically evaluate your model.</a:t>
            </a:r>
          </a:p>
        </p:txBody>
      </p:sp>
    </p:spTree>
    <p:extLst>
      <p:ext uri="{BB962C8B-B14F-4D97-AF65-F5344CB8AC3E}">
        <p14:creationId xmlns:p14="http://schemas.microsoft.com/office/powerpoint/2010/main" val="96306725"/>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The Evolution of Beliefs</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686800" cy="5877272"/>
          </a:xfrm>
        </p:spPr>
        <p:txBody>
          <a:bodyPr>
            <a:normAutofit lnSpcReduction="10000"/>
          </a:bodyPr>
          <a:lstStyle/>
          <a:p>
            <a:pPr marL="0" indent="0" algn="just">
              <a:lnSpc>
                <a:spcPct val="150000"/>
              </a:lnSpc>
              <a:buNone/>
            </a:pPr>
            <a:r>
              <a:rPr lang="en-US" altLang="ko-KR" sz="2000" dirty="0">
                <a:latin typeface="Arial"/>
                <a:cs typeface="Arial"/>
              </a:rPr>
              <a:t>Consider the following data from 50 Bernoulli trials</a:t>
            </a:r>
          </a:p>
          <a:p>
            <a:pPr marL="0" indent="0" algn="ctr">
              <a:lnSpc>
                <a:spcPct val="150000"/>
              </a:lnSpc>
              <a:buNone/>
            </a:pPr>
            <a:r>
              <a:rPr lang="en-US" altLang="ko-KR" sz="1800" b="1" dirty="0">
                <a:latin typeface="Arial"/>
                <a:cs typeface="Arial"/>
              </a:rPr>
              <a:t>00100 (first 5 trials)</a:t>
            </a:r>
          </a:p>
          <a:p>
            <a:pPr marL="0" indent="0" algn="ctr">
              <a:lnSpc>
                <a:spcPct val="150000"/>
              </a:lnSpc>
              <a:buNone/>
            </a:pPr>
            <a:r>
              <a:rPr lang="en-US" altLang="ko-KR" sz="1800" dirty="0">
                <a:latin typeface="Arial"/>
                <a:cs typeface="Arial"/>
              </a:rPr>
              <a:t>10000 (next 5 trials)</a:t>
            </a:r>
          </a:p>
          <a:p>
            <a:pPr marL="0" indent="0" algn="ctr">
              <a:lnSpc>
                <a:spcPct val="150000"/>
              </a:lnSpc>
              <a:buNone/>
            </a:pPr>
            <a:r>
              <a:rPr lang="en-US" altLang="ko-KR" sz="1800" dirty="0">
                <a:latin typeface="Arial"/>
                <a:cs typeface="Arial"/>
              </a:rPr>
              <a:t>01011 10000 10100 01000 00000 00001 (next 30 trials)</a:t>
            </a:r>
          </a:p>
          <a:p>
            <a:pPr marL="0" indent="0" algn="ctr">
              <a:lnSpc>
                <a:spcPct val="150000"/>
              </a:lnSpc>
              <a:buNone/>
            </a:pPr>
            <a:r>
              <a:rPr lang="en-US" altLang="ko-KR" sz="1800" dirty="0">
                <a:latin typeface="Arial"/>
                <a:cs typeface="Arial"/>
              </a:rPr>
              <a:t>10000 10101 (last 10 trials) </a:t>
            </a:r>
          </a:p>
          <a:p>
            <a:pPr marL="12065" marR="74295" indent="0" algn="just">
              <a:lnSpc>
                <a:spcPct val="150000"/>
              </a:lnSpc>
              <a:buNone/>
            </a:pPr>
            <a:endParaRPr lang="en-US" altLang="ko-KR" sz="2000" dirty="0">
              <a:latin typeface="Arial"/>
              <a:cs typeface="Arial"/>
            </a:endParaRPr>
          </a:p>
          <a:p>
            <a:pPr marL="12065" marR="74295" indent="0" algn="just">
              <a:lnSpc>
                <a:spcPct val="150000"/>
              </a:lnSpc>
              <a:buNone/>
            </a:pPr>
            <a:r>
              <a:rPr lang="en-US" altLang="ko-KR" sz="2000" dirty="0">
                <a:latin typeface="Arial"/>
                <a:cs typeface="Arial"/>
              </a:rPr>
              <a:t>If θ is the probability of a one at any single trial then the likelihood of any sequence of n trials containing y ones is</a:t>
            </a:r>
          </a:p>
          <a:p>
            <a:pPr marL="0" marR="76835" indent="0" algn="ctr">
              <a:lnSpc>
                <a:spcPct val="150000"/>
              </a:lnSpc>
              <a:buNone/>
            </a:pPr>
            <a:r>
              <a:rPr lang="en-US" altLang="ko-KR" sz="2000" spc="-105" dirty="0">
                <a:latin typeface="Arial"/>
                <a:cs typeface="Arial"/>
              </a:rPr>
              <a:t>p</a:t>
            </a:r>
            <a:r>
              <a:rPr lang="en-US" altLang="ko-KR" sz="2000" spc="35" dirty="0">
                <a:latin typeface="Arial"/>
                <a:cs typeface="Arial"/>
              </a:rPr>
              <a:t>(</a:t>
            </a:r>
            <a:r>
              <a:rPr lang="en-US" altLang="ko-KR" sz="2000" spc="20" dirty="0" err="1">
                <a:latin typeface="Arial"/>
                <a:cs typeface="Arial"/>
              </a:rPr>
              <a:t>y</a:t>
            </a:r>
            <a:r>
              <a:rPr lang="en-US" altLang="ko-KR" sz="2000" spc="30" dirty="0" err="1">
                <a:latin typeface="Arial"/>
                <a:cs typeface="Arial"/>
              </a:rPr>
              <a:t>|</a:t>
            </a:r>
            <a:r>
              <a:rPr lang="en-US" altLang="ko-KR" sz="2000" spc="-125" dirty="0" err="1">
                <a:latin typeface="Arial"/>
                <a:cs typeface="Arial"/>
              </a:rPr>
              <a:t>θ</a:t>
            </a:r>
            <a:r>
              <a:rPr lang="en-US" altLang="ko-KR" sz="2000" spc="575" dirty="0">
                <a:latin typeface="Arial"/>
                <a:cs typeface="Arial"/>
              </a:rPr>
              <a:t>)</a:t>
            </a:r>
            <a:r>
              <a:rPr lang="en-US" altLang="ko-KR" sz="2000" spc="185" dirty="0">
                <a:latin typeface="Arial"/>
                <a:cs typeface="Arial"/>
              </a:rPr>
              <a:t>=</a:t>
            </a:r>
            <a:r>
              <a:rPr lang="en-US" altLang="ko-KR" sz="2000" spc="-5" dirty="0">
                <a:latin typeface="Arial"/>
                <a:cs typeface="Arial"/>
              </a:rPr>
              <a:t> </a:t>
            </a:r>
            <a:r>
              <a:rPr lang="en-US" altLang="ko-KR" sz="2000" spc="-125" dirty="0" err="1">
                <a:latin typeface="Arial"/>
                <a:cs typeface="Arial"/>
              </a:rPr>
              <a:t>θ</a:t>
            </a:r>
            <a:r>
              <a:rPr lang="en-US" altLang="ko-KR" sz="2000" spc="82" baseline="34722" dirty="0" err="1">
                <a:latin typeface="Arial"/>
                <a:cs typeface="Arial"/>
              </a:rPr>
              <a:t>y</a:t>
            </a:r>
            <a:r>
              <a:rPr lang="en-US" altLang="ko-KR" sz="2000" spc="-50" dirty="0">
                <a:latin typeface="Arial"/>
                <a:cs typeface="Arial"/>
              </a:rPr>
              <a:t>(</a:t>
            </a:r>
            <a:r>
              <a:rPr lang="en-US" altLang="ko-KR" sz="2000" spc="-70" dirty="0">
                <a:latin typeface="Arial"/>
                <a:cs typeface="Arial"/>
              </a:rPr>
              <a:t>1</a:t>
            </a:r>
            <a:r>
              <a:rPr lang="en-US" altLang="ko-KR" sz="2000" spc="-95" dirty="0">
                <a:latin typeface="Arial"/>
                <a:cs typeface="Arial"/>
              </a:rPr>
              <a:t> </a:t>
            </a:r>
            <a:r>
              <a:rPr lang="en-US" altLang="ko-KR" sz="2000" spc="-30" dirty="0">
                <a:latin typeface="Meiryo"/>
                <a:cs typeface="Meiryo"/>
              </a:rPr>
              <a:t>−</a:t>
            </a:r>
            <a:r>
              <a:rPr lang="en-US" altLang="ko-KR" sz="2000" spc="-204" dirty="0">
                <a:latin typeface="Meiryo"/>
                <a:cs typeface="Meiryo"/>
              </a:rPr>
              <a:t> </a:t>
            </a:r>
            <a:r>
              <a:rPr lang="en-US" altLang="ko-KR" sz="2000" spc="-130" dirty="0">
                <a:latin typeface="Arial"/>
                <a:cs typeface="Arial"/>
              </a:rPr>
              <a:t>θ</a:t>
            </a:r>
            <a:r>
              <a:rPr lang="en-US" altLang="ko-KR" sz="2000" spc="40" dirty="0">
                <a:latin typeface="Arial"/>
                <a:cs typeface="Arial"/>
              </a:rPr>
              <a:t>)</a:t>
            </a:r>
            <a:r>
              <a:rPr lang="en-US" altLang="ko-KR" sz="2000" spc="-82" baseline="32407" dirty="0">
                <a:latin typeface="Arial"/>
                <a:cs typeface="Arial"/>
              </a:rPr>
              <a:t>n</a:t>
            </a:r>
            <a:r>
              <a:rPr lang="en-US" altLang="ko-KR" sz="2000" spc="-60" baseline="32407" dirty="0">
                <a:latin typeface="Meiryo"/>
                <a:cs typeface="Meiryo"/>
              </a:rPr>
              <a:t>−</a:t>
            </a:r>
            <a:r>
              <a:rPr lang="en-US" altLang="ko-KR" sz="2000" spc="-44" baseline="32407" dirty="0">
                <a:latin typeface="Arial"/>
                <a:cs typeface="Arial"/>
              </a:rPr>
              <a:t>y</a:t>
            </a:r>
          </a:p>
          <a:p>
            <a:pPr marL="12700" marR="72390" indent="0" algn="just">
              <a:lnSpc>
                <a:spcPct val="150000"/>
              </a:lnSpc>
              <a:buNone/>
            </a:pPr>
            <a:r>
              <a:rPr lang="en-US" altLang="ko-KR" sz="2000" dirty="0">
                <a:latin typeface="Arial"/>
                <a:cs typeface="Arial"/>
              </a:rPr>
              <a:t>So if the prior is uniform(p(θ) = 1 ) then after 5 trials the posterior is</a:t>
            </a:r>
          </a:p>
          <a:p>
            <a:pPr marL="0" marR="72390" indent="0" algn="ctr">
              <a:lnSpc>
                <a:spcPct val="150000"/>
              </a:lnSpc>
              <a:buNone/>
            </a:pPr>
            <a:r>
              <a:rPr lang="en-US" altLang="ko-KR" sz="2000" spc="-105" dirty="0">
                <a:latin typeface="Arial"/>
                <a:cs typeface="Arial"/>
              </a:rPr>
              <a:t>p</a:t>
            </a:r>
            <a:r>
              <a:rPr lang="en-US" altLang="ko-KR" sz="2000" spc="40" dirty="0">
                <a:latin typeface="Arial"/>
                <a:cs typeface="Arial"/>
              </a:rPr>
              <a:t>(</a:t>
            </a:r>
            <a:r>
              <a:rPr lang="en-US" altLang="ko-KR" sz="2000" spc="-125" dirty="0" err="1">
                <a:latin typeface="Arial"/>
                <a:cs typeface="Arial"/>
              </a:rPr>
              <a:t>θ</a:t>
            </a:r>
            <a:r>
              <a:rPr lang="en-US" altLang="ko-KR" sz="2000" spc="25" dirty="0" err="1">
                <a:latin typeface="Arial"/>
                <a:cs typeface="Arial"/>
              </a:rPr>
              <a:t>|</a:t>
            </a:r>
            <a:r>
              <a:rPr lang="en-US" altLang="ko-KR" sz="2000" spc="30" dirty="0" err="1">
                <a:latin typeface="Arial"/>
                <a:cs typeface="Arial"/>
              </a:rPr>
              <a:t>y</a:t>
            </a:r>
            <a:r>
              <a:rPr lang="en-US" altLang="ko-KR" sz="2000" spc="45" dirty="0">
                <a:latin typeface="Arial"/>
                <a:cs typeface="Arial"/>
              </a:rPr>
              <a:t>)</a:t>
            </a:r>
            <a:r>
              <a:rPr lang="en-US" altLang="ko-KR" sz="2000" spc="-5" dirty="0">
                <a:latin typeface="Arial"/>
                <a:cs typeface="Arial"/>
              </a:rPr>
              <a:t> </a:t>
            </a:r>
            <a:r>
              <a:rPr lang="en-US" altLang="ko-KR" sz="2000" spc="-360" dirty="0">
                <a:latin typeface="Meiryo"/>
                <a:cs typeface="Meiryo"/>
              </a:rPr>
              <a:t>∝</a:t>
            </a:r>
            <a:r>
              <a:rPr lang="en-US" altLang="ko-KR" sz="2000" spc="-110" dirty="0">
                <a:latin typeface="Meiryo"/>
                <a:cs typeface="Meiryo"/>
              </a:rPr>
              <a:t> </a:t>
            </a:r>
            <a:r>
              <a:rPr lang="en-US" altLang="ko-KR" sz="2000" spc="-125" dirty="0">
                <a:latin typeface="Arial"/>
                <a:cs typeface="Arial"/>
              </a:rPr>
              <a:t>θ</a:t>
            </a:r>
            <a:r>
              <a:rPr lang="en-US" altLang="ko-KR" sz="2000" spc="-50" dirty="0">
                <a:latin typeface="Arial"/>
                <a:cs typeface="Arial"/>
              </a:rPr>
              <a:t>(</a:t>
            </a:r>
            <a:r>
              <a:rPr lang="en-US" altLang="ko-KR" sz="2000" spc="-70" dirty="0">
                <a:latin typeface="Arial"/>
                <a:cs typeface="Arial"/>
              </a:rPr>
              <a:t>1</a:t>
            </a:r>
            <a:r>
              <a:rPr lang="en-US" altLang="ko-KR" sz="2000" spc="-95" dirty="0">
                <a:latin typeface="Arial"/>
                <a:cs typeface="Arial"/>
              </a:rPr>
              <a:t> </a:t>
            </a:r>
            <a:r>
              <a:rPr lang="en-US" altLang="ko-KR" sz="2000" spc="-30" dirty="0">
                <a:latin typeface="Meiryo"/>
                <a:cs typeface="Meiryo"/>
              </a:rPr>
              <a:t>−</a:t>
            </a:r>
            <a:r>
              <a:rPr lang="en-US" altLang="ko-KR" sz="2000" spc="-210" dirty="0">
                <a:latin typeface="Meiryo"/>
                <a:cs typeface="Meiryo"/>
              </a:rPr>
              <a:t> </a:t>
            </a:r>
            <a:r>
              <a:rPr lang="en-US" altLang="ko-KR" sz="2000" spc="-125" dirty="0">
                <a:latin typeface="Arial"/>
                <a:cs typeface="Arial"/>
              </a:rPr>
              <a:t>θ</a:t>
            </a:r>
            <a:r>
              <a:rPr lang="en-US" altLang="ko-KR" sz="2000" spc="40" dirty="0">
                <a:latin typeface="Arial"/>
                <a:cs typeface="Arial"/>
              </a:rPr>
              <a:t>)</a:t>
            </a:r>
            <a:r>
              <a:rPr lang="en-US" altLang="ko-KR" sz="2000" spc="-120" baseline="32407" dirty="0">
                <a:latin typeface="Arial"/>
                <a:cs typeface="Arial"/>
              </a:rPr>
              <a:t>4</a:t>
            </a:r>
            <a:endParaRPr lang="en-US" altLang="ko-KR" sz="2000" baseline="32407" dirty="0">
              <a:latin typeface="Arial"/>
              <a:cs typeface="Arial"/>
            </a:endParaRPr>
          </a:p>
        </p:txBody>
      </p:sp>
    </p:spTree>
    <p:extLst>
      <p:ext uri="{BB962C8B-B14F-4D97-AF65-F5344CB8AC3E}">
        <p14:creationId xmlns:p14="http://schemas.microsoft.com/office/powerpoint/2010/main" val="1069246161"/>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The Evolution of Beliefs</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686800" cy="5877272"/>
          </a:xfrm>
        </p:spPr>
        <p:txBody>
          <a:bodyPr>
            <a:normAutofit fontScale="92500" lnSpcReduction="20000"/>
          </a:bodyPr>
          <a:lstStyle/>
          <a:p>
            <a:pPr marL="0" indent="0" algn="just">
              <a:lnSpc>
                <a:spcPct val="150000"/>
              </a:lnSpc>
              <a:buNone/>
            </a:pPr>
            <a:r>
              <a:rPr lang="en-US" altLang="ko-KR" sz="2000" dirty="0">
                <a:latin typeface="Arial"/>
                <a:cs typeface="Arial"/>
              </a:rPr>
              <a:t>Observations (data) from 50 Bernoulli trials</a:t>
            </a:r>
          </a:p>
          <a:p>
            <a:pPr marL="0" indent="0" algn="ctr">
              <a:lnSpc>
                <a:spcPct val="150000"/>
              </a:lnSpc>
              <a:buNone/>
            </a:pPr>
            <a:r>
              <a:rPr lang="en-US" altLang="ko-KR" sz="1800" dirty="0">
                <a:latin typeface="Arial"/>
                <a:cs typeface="Arial"/>
              </a:rPr>
              <a:t>00100 (first 5 trials)</a:t>
            </a:r>
          </a:p>
          <a:p>
            <a:pPr marL="0" indent="0" algn="ctr">
              <a:lnSpc>
                <a:spcPct val="150000"/>
              </a:lnSpc>
              <a:buNone/>
            </a:pPr>
            <a:r>
              <a:rPr lang="en-US" altLang="ko-KR" sz="1800" b="1" dirty="0">
                <a:latin typeface="Arial"/>
                <a:cs typeface="Arial"/>
              </a:rPr>
              <a:t>10000 (next 5 trials)</a:t>
            </a:r>
          </a:p>
          <a:p>
            <a:pPr marL="0" indent="0" algn="ctr">
              <a:lnSpc>
                <a:spcPct val="150000"/>
              </a:lnSpc>
              <a:buNone/>
            </a:pPr>
            <a:r>
              <a:rPr lang="en-US" altLang="ko-KR" sz="1800" b="1" dirty="0">
                <a:latin typeface="Arial"/>
                <a:cs typeface="Arial"/>
              </a:rPr>
              <a:t>01011 10000 10100 01000 00000 00001 (next 30 trials)</a:t>
            </a:r>
          </a:p>
          <a:p>
            <a:pPr marL="0" indent="0" algn="ctr">
              <a:lnSpc>
                <a:spcPct val="150000"/>
              </a:lnSpc>
              <a:buNone/>
            </a:pPr>
            <a:r>
              <a:rPr lang="en-US" altLang="ko-KR" sz="1800" b="1" dirty="0">
                <a:latin typeface="Arial"/>
                <a:cs typeface="Arial"/>
              </a:rPr>
              <a:t>10000 10101 (last 10 trials) </a:t>
            </a:r>
          </a:p>
          <a:p>
            <a:pPr marL="0" indent="0">
              <a:lnSpc>
                <a:spcPct val="150000"/>
              </a:lnSpc>
              <a:buNone/>
            </a:pPr>
            <a:endParaRPr lang="en-US" altLang="ko-KR" sz="2000" dirty="0">
              <a:latin typeface="Arial"/>
              <a:cs typeface="Arial"/>
            </a:endParaRPr>
          </a:p>
          <a:p>
            <a:pPr marL="0" indent="0">
              <a:lnSpc>
                <a:spcPct val="150000"/>
              </a:lnSpc>
              <a:buNone/>
            </a:pPr>
            <a:r>
              <a:rPr lang="en-US" altLang="ko-KR" sz="2000" dirty="0">
                <a:latin typeface="Arial"/>
                <a:cs typeface="Arial"/>
              </a:rPr>
              <a:t>and after 10 trials the posterior is</a:t>
            </a:r>
          </a:p>
          <a:p>
            <a:pPr marL="0" marR="72390" indent="0" algn="ctr">
              <a:lnSpc>
                <a:spcPct val="150000"/>
              </a:lnSpc>
              <a:buNone/>
            </a:pPr>
            <a:r>
              <a:rPr lang="en-US" altLang="ko-KR" sz="2000" spc="-105" dirty="0">
                <a:latin typeface="Arial"/>
                <a:cs typeface="Arial"/>
              </a:rPr>
              <a:t>p</a:t>
            </a:r>
            <a:r>
              <a:rPr lang="en-US" altLang="ko-KR" sz="2000" spc="40" dirty="0">
                <a:latin typeface="Arial"/>
                <a:cs typeface="Arial"/>
              </a:rPr>
              <a:t>(</a:t>
            </a:r>
            <a:r>
              <a:rPr lang="en-US" altLang="ko-KR" sz="2000" spc="-125" dirty="0" err="1">
                <a:latin typeface="Arial"/>
                <a:cs typeface="Arial"/>
              </a:rPr>
              <a:t>θ</a:t>
            </a:r>
            <a:r>
              <a:rPr lang="en-US" altLang="ko-KR" sz="2000" spc="25" dirty="0" err="1">
                <a:latin typeface="Arial"/>
                <a:cs typeface="Arial"/>
              </a:rPr>
              <a:t>|</a:t>
            </a:r>
            <a:r>
              <a:rPr lang="en-US" altLang="ko-KR" sz="2000" spc="30" dirty="0" err="1">
                <a:latin typeface="Arial"/>
                <a:cs typeface="Arial"/>
              </a:rPr>
              <a:t>y</a:t>
            </a:r>
            <a:r>
              <a:rPr lang="en-US" altLang="ko-KR" sz="2000" spc="45" dirty="0">
                <a:latin typeface="Arial"/>
                <a:cs typeface="Arial"/>
              </a:rPr>
              <a:t>)</a:t>
            </a:r>
            <a:r>
              <a:rPr lang="en-US" altLang="ko-KR" sz="2000" spc="-5" dirty="0">
                <a:latin typeface="Arial"/>
                <a:cs typeface="Arial"/>
              </a:rPr>
              <a:t> </a:t>
            </a:r>
            <a:r>
              <a:rPr lang="en-US" altLang="ko-KR" sz="2000" spc="-360" dirty="0">
                <a:latin typeface="Meiryo"/>
                <a:cs typeface="Meiryo"/>
              </a:rPr>
              <a:t>∝</a:t>
            </a:r>
            <a:r>
              <a:rPr lang="en-US" altLang="ko-KR" sz="2000" spc="-110" dirty="0">
                <a:latin typeface="Meiryo"/>
                <a:cs typeface="Meiryo"/>
              </a:rPr>
              <a:t> </a:t>
            </a:r>
            <a:r>
              <a:rPr lang="en-US" altLang="ko-KR" sz="2000" spc="-125" dirty="0">
                <a:latin typeface="Arial"/>
                <a:cs typeface="Arial"/>
              </a:rPr>
              <a:t>θ</a:t>
            </a:r>
            <a:r>
              <a:rPr lang="en-US" altLang="ko-KR" sz="2000" spc="-50" dirty="0">
                <a:latin typeface="Arial"/>
                <a:cs typeface="Arial"/>
              </a:rPr>
              <a:t>(</a:t>
            </a:r>
            <a:r>
              <a:rPr lang="en-US" altLang="ko-KR" sz="2000" spc="-70" dirty="0">
                <a:latin typeface="Arial"/>
                <a:cs typeface="Arial"/>
              </a:rPr>
              <a:t>1</a:t>
            </a:r>
            <a:r>
              <a:rPr lang="en-US" altLang="ko-KR" sz="2000" spc="-100" dirty="0">
                <a:latin typeface="Arial"/>
                <a:cs typeface="Arial"/>
              </a:rPr>
              <a:t> </a:t>
            </a:r>
            <a:r>
              <a:rPr lang="en-US" altLang="ko-KR" sz="2000" spc="-30" dirty="0">
                <a:latin typeface="Meiryo"/>
                <a:cs typeface="Meiryo"/>
              </a:rPr>
              <a:t>−</a:t>
            </a:r>
            <a:r>
              <a:rPr lang="en-US" altLang="ko-KR" sz="2000" spc="-204" dirty="0">
                <a:latin typeface="Meiryo"/>
                <a:cs typeface="Meiryo"/>
              </a:rPr>
              <a:t> </a:t>
            </a:r>
            <a:r>
              <a:rPr lang="en-US" altLang="ko-KR" sz="2000" spc="-125" dirty="0">
                <a:latin typeface="Arial"/>
                <a:cs typeface="Arial"/>
              </a:rPr>
              <a:t>θ</a:t>
            </a:r>
            <a:r>
              <a:rPr lang="en-US" altLang="ko-KR" sz="2000" spc="40" dirty="0">
                <a:latin typeface="Arial"/>
                <a:cs typeface="Arial"/>
              </a:rPr>
              <a:t>)</a:t>
            </a:r>
            <a:r>
              <a:rPr lang="en-US" altLang="ko-KR" sz="2000" spc="-120" baseline="32407" dirty="0">
                <a:latin typeface="Arial"/>
                <a:cs typeface="Arial"/>
              </a:rPr>
              <a:t>4</a:t>
            </a:r>
            <a:r>
              <a:rPr lang="en-US" altLang="ko-KR" sz="2000" spc="135" baseline="32407" dirty="0">
                <a:latin typeface="Arial"/>
                <a:cs typeface="Arial"/>
              </a:rPr>
              <a:t> </a:t>
            </a:r>
            <a:r>
              <a:rPr lang="en-US" altLang="ko-KR" sz="2000" spc="345" dirty="0">
                <a:latin typeface="Arial"/>
                <a:cs typeface="Arial"/>
              </a:rPr>
              <a:t>×</a:t>
            </a:r>
            <a:r>
              <a:rPr lang="en-US" altLang="ko-KR" sz="2000" spc="-100" dirty="0">
                <a:latin typeface="Arial"/>
                <a:cs typeface="Arial"/>
              </a:rPr>
              <a:t> </a:t>
            </a:r>
            <a:r>
              <a:rPr lang="en-US" altLang="ko-KR" sz="2000" spc="-125" dirty="0">
                <a:latin typeface="Arial"/>
                <a:cs typeface="Arial"/>
              </a:rPr>
              <a:t>θ</a:t>
            </a:r>
            <a:r>
              <a:rPr lang="en-US" altLang="ko-KR" sz="2000" spc="-45" dirty="0">
                <a:latin typeface="Arial"/>
                <a:cs typeface="Arial"/>
              </a:rPr>
              <a:t>(</a:t>
            </a:r>
            <a:r>
              <a:rPr lang="en-US" altLang="ko-KR" sz="2000" spc="-70" dirty="0">
                <a:latin typeface="Arial"/>
                <a:cs typeface="Arial"/>
              </a:rPr>
              <a:t>1</a:t>
            </a:r>
            <a:r>
              <a:rPr lang="en-US" altLang="ko-KR" sz="2000" spc="-100" dirty="0">
                <a:latin typeface="Arial"/>
                <a:cs typeface="Arial"/>
              </a:rPr>
              <a:t> </a:t>
            </a:r>
            <a:r>
              <a:rPr lang="en-US" altLang="ko-KR" sz="2000" spc="-30" dirty="0">
                <a:latin typeface="Meiryo"/>
                <a:cs typeface="Meiryo"/>
              </a:rPr>
              <a:t>−</a:t>
            </a:r>
            <a:r>
              <a:rPr lang="en-US" altLang="ko-KR" sz="2000" spc="-204" dirty="0">
                <a:latin typeface="Meiryo"/>
                <a:cs typeface="Meiryo"/>
              </a:rPr>
              <a:t> </a:t>
            </a:r>
            <a:r>
              <a:rPr lang="en-US" altLang="ko-KR" sz="2000" spc="-125" dirty="0">
                <a:latin typeface="Arial"/>
                <a:cs typeface="Arial"/>
              </a:rPr>
              <a:t>θ</a:t>
            </a:r>
            <a:r>
              <a:rPr lang="en-US" altLang="ko-KR" sz="2000" spc="35" dirty="0">
                <a:latin typeface="Arial"/>
                <a:cs typeface="Arial"/>
              </a:rPr>
              <a:t>)</a:t>
            </a:r>
            <a:r>
              <a:rPr lang="en-US" altLang="ko-KR" sz="2000" spc="-120" baseline="32407" dirty="0">
                <a:latin typeface="Arial"/>
                <a:cs typeface="Arial"/>
              </a:rPr>
              <a:t>4 </a:t>
            </a:r>
            <a:r>
              <a:rPr lang="en-US" altLang="ko-KR" sz="2000" spc="-217" baseline="32407" dirty="0">
                <a:latin typeface="Arial"/>
                <a:cs typeface="Arial"/>
              </a:rPr>
              <a:t> </a:t>
            </a:r>
            <a:r>
              <a:rPr lang="en-US" altLang="ko-KR" sz="2000" spc="245" dirty="0">
                <a:latin typeface="Arial"/>
                <a:cs typeface="Arial"/>
              </a:rPr>
              <a:t>=</a:t>
            </a:r>
            <a:r>
              <a:rPr lang="en-US" altLang="ko-KR" sz="2000" spc="-5" dirty="0">
                <a:latin typeface="Arial"/>
                <a:cs typeface="Arial"/>
              </a:rPr>
              <a:t> </a:t>
            </a:r>
            <a:r>
              <a:rPr lang="en-US" altLang="ko-KR" sz="2000" spc="-125" dirty="0">
                <a:latin typeface="Arial"/>
                <a:cs typeface="Arial"/>
              </a:rPr>
              <a:t>θ</a:t>
            </a:r>
            <a:r>
              <a:rPr lang="en-US" altLang="ko-KR" sz="2000" spc="-52" baseline="34722" dirty="0">
                <a:latin typeface="Arial"/>
                <a:cs typeface="Arial"/>
              </a:rPr>
              <a:t>2</a:t>
            </a:r>
            <a:r>
              <a:rPr lang="en-US" altLang="ko-KR" sz="2000" spc="-50" dirty="0">
                <a:latin typeface="Arial"/>
                <a:cs typeface="Arial"/>
              </a:rPr>
              <a:t>(</a:t>
            </a:r>
            <a:r>
              <a:rPr lang="en-US" altLang="ko-KR" sz="2000" spc="-70" dirty="0">
                <a:latin typeface="Arial"/>
                <a:cs typeface="Arial"/>
              </a:rPr>
              <a:t>1</a:t>
            </a:r>
            <a:r>
              <a:rPr lang="en-US" altLang="ko-KR" sz="2000" spc="-95" dirty="0">
                <a:latin typeface="Arial"/>
                <a:cs typeface="Arial"/>
              </a:rPr>
              <a:t> </a:t>
            </a:r>
            <a:r>
              <a:rPr lang="en-US" altLang="ko-KR" sz="2000" spc="-30" dirty="0">
                <a:latin typeface="Meiryo"/>
                <a:cs typeface="Meiryo"/>
              </a:rPr>
              <a:t>−</a:t>
            </a:r>
            <a:r>
              <a:rPr lang="en-US" altLang="ko-KR" sz="2000" spc="-210" dirty="0">
                <a:latin typeface="Meiryo"/>
                <a:cs typeface="Meiryo"/>
              </a:rPr>
              <a:t> </a:t>
            </a:r>
            <a:r>
              <a:rPr lang="en-US" altLang="ko-KR" sz="2000" spc="-125" dirty="0">
                <a:latin typeface="Arial"/>
                <a:cs typeface="Arial"/>
              </a:rPr>
              <a:t>θ</a:t>
            </a:r>
            <a:r>
              <a:rPr lang="en-US" altLang="ko-KR" sz="2000" spc="40" dirty="0">
                <a:latin typeface="Arial"/>
                <a:cs typeface="Arial"/>
              </a:rPr>
              <a:t>)</a:t>
            </a:r>
            <a:r>
              <a:rPr lang="en-US" altLang="ko-KR" sz="2000" spc="-120" baseline="32407" dirty="0">
                <a:latin typeface="Arial"/>
                <a:cs typeface="Arial"/>
              </a:rPr>
              <a:t>8</a:t>
            </a:r>
            <a:endParaRPr lang="en-US" altLang="ko-KR" sz="2000" baseline="32407" dirty="0">
              <a:latin typeface="Arial"/>
              <a:cs typeface="Arial"/>
            </a:endParaRPr>
          </a:p>
          <a:p>
            <a:pPr marL="0" indent="0">
              <a:lnSpc>
                <a:spcPct val="150000"/>
              </a:lnSpc>
              <a:buNone/>
            </a:pPr>
            <a:r>
              <a:rPr lang="en-US" altLang="ko-KR" sz="2000" dirty="0">
                <a:latin typeface="Arial"/>
                <a:cs typeface="Arial"/>
              </a:rPr>
              <a:t>and after 40 trials the posterior is</a:t>
            </a:r>
          </a:p>
          <a:p>
            <a:pPr marL="0" marR="72390" indent="0" algn="ctr">
              <a:lnSpc>
                <a:spcPct val="150000"/>
              </a:lnSpc>
              <a:buNone/>
            </a:pPr>
            <a:r>
              <a:rPr lang="en-US" altLang="ko-KR" sz="2000" spc="-105" dirty="0">
                <a:latin typeface="Arial"/>
                <a:cs typeface="Arial"/>
              </a:rPr>
              <a:t>p</a:t>
            </a:r>
            <a:r>
              <a:rPr lang="en-US" altLang="ko-KR" sz="2000" spc="40" dirty="0">
                <a:latin typeface="Arial"/>
                <a:cs typeface="Arial"/>
              </a:rPr>
              <a:t>(</a:t>
            </a:r>
            <a:r>
              <a:rPr lang="en-US" altLang="ko-KR" sz="2000" spc="-125" dirty="0" err="1">
                <a:latin typeface="Arial"/>
                <a:cs typeface="Arial"/>
              </a:rPr>
              <a:t>θ</a:t>
            </a:r>
            <a:r>
              <a:rPr lang="en-US" altLang="ko-KR" sz="2000" spc="30" dirty="0" err="1">
                <a:latin typeface="Arial"/>
                <a:cs typeface="Arial"/>
              </a:rPr>
              <a:t>|</a:t>
            </a:r>
            <a:r>
              <a:rPr lang="en-US" altLang="ko-KR" sz="2000" spc="20" dirty="0" err="1">
                <a:latin typeface="Arial"/>
                <a:cs typeface="Arial"/>
              </a:rPr>
              <a:t>y</a:t>
            </a:r>
            <a:r>
              <a:rPr lang="en-US" altLang="ko-KR" sz="2000" spc="45" dirty="0">
                <a:latin typeface="Arial"/>
                <a:cs typeface="Arial"/>
              </a:rPr>
              <a:t>)</a:t>
            </a:r>
            <a:r>
              <a:rPr lang="en-US" altLang="ko-KR" sz="2000" spc="-5" dirty="0">
                <a:latin typeface="Arial"/>
                <a:cs typeface="Arial"/>
              </a:rPr>
              <a:t> </a:t>
            </a:r>
            <a:r>
              <a:rPr lang="en-US" altLang="ko-KR" sz="2000" spc="-360" dirty="0">
                <a:latin typeface="Meiryo"/>
                <a:cs typeface="Meiryo"/>
              </a:rPr>
              <a:t>∝</a:t>
            </a:r>
            <a:r>
              <a:rPr lang="en-US" altLang="ko-KR" sz="2000" spc="-110" dirty="0">
                <a:latin typeface="Meiryo"/>
                <a:cs typeface="Meiryo"/>
              </a:rPr>
              <a:t> </a:t>
            </a:r>
            <a:r>
              <a:rPr lang="en-US" altLang="ko-KR" sz="2000" spc="-125" dirty="0">
                <a:latin typeface="Arial"/>
                <a:cs typeface="Arial"/>
              </a:rPr>
              <a:t>θ</a:t>
            </a:r>
            <a:r>
              <a:rPr lang="en-US" altLang="ko-KR" sz="2000" spc="-52" baseline="34722" dirty="0">
                <a:latin typeface="Arial"/>
                <a:cs typeface="Arial"/>
              </a:rPr>
              <a:t>2</a:t>
            </a:r>
            <a:r>
              <a:rPr lang="en-US" altLang="ko-KR" sz="2000" spc="-50" dirty="0">
                <a:latin typeface="Arial"/>
                <a:cs typeface="Arial"/>
              </a:rPr>
              <a:t>(</a:t>
            </a:r>
            <a:r>
              <a:rPr lang="en-US" altLang="ko-KR" sz="2000" spc="-70" dirty="0">
                <a:latin typeface="Arial"/>
                <a:cs typeface="Arial"/>
              </a:rPr>
              <a:t>1</a:t>
            </a:r>
            <a:r>
              <a:rPr lang="en-US" altLang="ko-KR" sz="2000" spc="-95" dirty="0">
                <a:latin typeface="Arial"/>
                <a:cs typeface="Arial"/>
              </a:rPr>
              <a:t> </a:t>
            </a:r>
            <a:r>
              <a:rPr lang="en-US" altLang="ko-KR" sz="2000" spc="-30" dirty="0">
                <a:latin typeface="Meiryo"/>
                <a:cs typeface="Meiryo"/>
              </a:rPr>
              <a:t>−</a:t>
            </a:r>
            <a:r>
              <a:rPr lang="en-US" altLang="ko-KR" sz="2000" spc="-210" dirty="0">
                <a:latin typeface="Meiryo"/>
                <a:cs typeface="Meiryo"/>
              </a:rPr>
              <a:t> </a:t>
            </a:r>
            <a:r>
              <a:rPr lang="en-US" altLang="ko-KR" sz="2000" spc="-125" dirty="0">
                <a:latin typeface="Arial"/>
                <a:cs typeface="Arial"/>
              </a:rPr>
              <a:t>θ</a:t>
            </a:r>
            <a:r>
              <a:rPr lang="en-US" altLang="ko-KR" sz="2000" spc="40" dirty="0">
                <a:latin typeface="Arial"/>
                <a:cs typeface="Arial"/>
              </a:rPr>
              <a:t>)</a:t>
            </a:r>
            <a:r>
              <a:rPr lang="en-US" altLang="ko-KR" sz="2000" spc="-52" baseline="32407" dirty="0">
                <a:latin typeface="Arial"/>
                <a:cs typeface="Arial"/>
              </a:rPr>
              <a:t>8</a:t>
            </a:r>
            <a:r>
              <a:rPr lang="en-US" altLang="ko-KR" sz="2000" spc="-130" dirty="0">
                <a:latin typeface="Arial"/>
                <a:cs typeface="Arial"/>
              </a:rPr>
              <a:t>θ </a:t>
            </a:r>
            <a:r>
              <a:rPr lang="en-US" altLang="ko-KR" sz="2000" spc="-52" baseline="34722" dirty="0">
                <a:latin typeface="Arial"/>
                <a:cs typeface="Arial"/>
              </a:rPr>
              <a:t>8</a:t>
            </a:r>
            <a:r>
              <a:rPr lang="en-US" altLang="ko-KR" sz="2000" spc="-45" dirty="0">
                <a:latin typeface="Arial"/>
                <a:cs typeface="Arial"/>
              </a:rPr>
              <a:t>(</a:t>
            </a:r>
            <a:r>
              <a:rPr lang="en-US" altLang="ko-KR" sz="2000" spc="-70" dirty="0">
                <a:latin typeface="Arial"/>
                <a:cs typeface="Arial"/>
              </a:rPr>
              <a:t>1</a:t>
            </a:r>
            <a:r>
              <a:rPr lang="en-US" altLang="ko-KR" sz="2000" spc="-100" dirty="0">
                <a:latin typeface="Arial"/>
                <a:cs typeface="Arial"/>
              </a:rPr>
              <a:t> </a:t>
            </a:r>
            <a:r>
              <a:rPr lang="en-US" altLang="ko-KR" sz="2000" spc="-30" dirty="0">
                <a:latin typeface="Meiryo"/>
                <a:cs typeface="Meiryo"/>
              </a:rPr>
              <a:t>−</a:t>
            </a:r>
            <a:r>
              <a:rPr lang="en-US" altLang="ko-KR" sz="2000" spc="-204" dirty="0">
                <a:latin typeface="Meiryo"/>
                <a:cs typeface="Meiryo"/>
              </a:rPr>
              <a:t> </a:t>
            </a:r>
            <a:r>
              <a:rPr lang="en-US" altLang="ko-KR" sz="2000" spc="-125" dirty="0">
                <a:latin typeface="Arial"/>
                <a:cs typeface="Arial"/>
              </a:rPr>
              <a:t>θ</a:t>
            </a:r>
            <a:r>
              <a:rPr lang="en-US" altLang="ko-KR" sz="2000" spc="35" dirty="0">
                <a:latin typeface="Arial"/>
                <a:cs typeface="Arial"/>
              </a:rPr>
              <a:t>)</a:t>
            </a:r>
            <a:r>
              <a:rPr lang="en-US" altLang="ko-KR" sz="2000" spc="-127" baseline="32407" dirty="0">
                <a:latin typeface="Arial"/>
                <a:cs typeface="Arial"/>
              </a:rPr>
              <a:t>2</a:t>
            </a:r>
            <a:r>
              <a:rPr lang="en-US" altLang="ko-KR" sz="2000" spc="-120" baseline="32407" dirty="0">
                <a:latin typeface="Arial"/>
                <a:cs typeface="Arial"/>
              </a:rPr>
              <a:t>2 </a:t>
            </a:r>
            <a:r>
              <a:rPr lang="en-US" altLang="ko-KR" sz="2000" spc="-217" baseline="32407" dirty="0">
                <a:latin typeface="Arial"/>
                <a:cs typeface="Arial"/>
              </a:rPr>
              <a:t> </a:t>
            </a:r>
            <a:r>
              <a:rPr lang="en-US" altLang="ko-KR" sz="2000" spc="245" dirty="0">
                <a:latin typeface="Arial"/>
                <a:cs typeface="Arial"/>
              </a:rPr>
              <a:t>=</a:t>
            </a:r>
            <a:r>
              <a:rPr lang="en-US" altLang="ko-KR" sz="2000" spc="-5" dirty="0">
                <a:latin typeface="Arial"/>
                <a:cs typeface="Arial"/>
              </a:rPr>
              <a:t> </a:t>
            </a:r>
            <a:r>
              <a:rPr lang="en-US" altLang="ko-KR" sz="2000" spc="-130" dirty="0">
                <a:latin typeface="Arial"/>
                <a:cs typeface="Arial"/>
              </a:rPr>
              <a:t>θ</a:t>
            </a:r>
            <a:r>
              <a:rPr lang="en-US" altLang="ko-KR" sz="2000" spc="-127" baseline="34722" dirty="0">
                <a:latin typeface="Arial"/>
                <a:cs typeface="Arial"/>
              </a:rPr>
              <a:t>1</a:t>
            </a:r>
            <a:r>
              <a:rPr lang="en-US" altLang="ko-KR" sz="2000" spc="-52" baseline="34722" dirty="0">
                <a:latin typeface="Arial"/>
                <a:cs typeface="Arial"/>
              </a:rPr>
              <a:t>0</a:t>
            </a:r>
            <a:r>
              <a:rPr lang="en-US" altLang="ko-KR" sz="2000" spc="-45" dirty="0">
                <a:latin typeface="Arial"/>
                <a:cs typeface="Arial"/>
              </a:rPr>
              <a:t>(</a:t>
            </a:r>
            <a:r>
              <a:rPr lang="en-US" altLang="ko-KR" sz="2000" spc="-70" dirty="0">
                <a:latin typeface="Arial"/>
                <a:cs typeface="Arial"/>
              </a:rPr>
              <a:t>1</a:t>
            </a:r>
            <a:r>
              <a:rPr lang="en-US" altLang="ko-KR" sz="2000" spc="-100" dirty="0">
                <a:latin typeface="Arial"/>
                <a:cs typeface="Arial"/>
              </a:rPr>
              <a:t> </a:t>
            </a:r>
            <a:r>
              <a:rPr lang="en-US" altLang="ko-KR" sz="2000" spc="-30" dirty="0">
                <a:latin typeface="Meiryo"/>
                <a:cs typeface="Meiryo"/>
              </a:rPr>
              <a:t>−</a:t>
            </a:r>
            <a:r>
              <a:rPr lang="en-US" altLang="ko-KR" sz="2000" spc="-204" dirty="0">
                <a:latin typeface="Meiryo"/>
                <a:cs typeface="Meiryo"/>
              </a:rPr>
              <a:t> </a:t>
            </a:r>
            <a:r>
              <a:rPr lang="en-US" altLang="ko-KR" sz="2000" spc="-125" dirty="0">
                <a:latin typeface="Arial"/>
                <a:cs typeface="Arial"/>
              </a:rPr>
              <a:t>θ</a:t>
            </a:r>
            <a:r>
              <a:rPr lang="en-US" altLang="ko-KR" sz="2000" spc="35" dirty="0">
                <a:latin typeface="Arial"/>
                <a:cs typeface="Arial"/>
              </a:rPr>
              <a:t>)</a:t>
            </a:r>
            <a:r>
              <a:rPr lang="en-US" altLang="ko-KR" sz="2000" spc="-127" baseline="32407" dirty="0">
                <a:latin typeface="Arial"/>
                <a:cs typeface="Arial"/>
              </a:rPr>
              <a:t>30</a:t>
            </a:r>
            <a:endParaRPr lang="en-US" altLang="ko-KR" sz="2000" baseline="32407" dirty="0">
              <a:latin typeface="Arial"/>
              <a:cs typeface="Arial"/>
            </a:endParaRPr>
          </a:p>
          <a:p>
            <a:pPr marL="0" indent="0">
              <a:lnSpc>
                <a:spcPct val="150000"/>
              </a:lnSpc>
              <a:buNone/>
            </a:pPr>
            <a:r>
              <a:rPr lang="en-US" altLang="ko-KR" sz="2000" dirty="0">
                <a:latin typeface="Arial"/>
                <a:cs typeface="Arial"/>
              </a:rPr>
              <a:t>and after all 50 trials the posterior is</a:t>
            </a:r>
          </a:p>
          <a:p>
            <a:pPr marL="0" marR="73025" indent="0" algn="ctr">
              <a:lnSpc>
                <a:spcPct val="150000"/>
              </a:lnSpc>
              <a:buNone/>
            </a:pPr>
            <a:r>
              <a:rPr lang="en-US" altLang="ko-KR" sz="2000" spc="-105" dirty="0">
                <a:latin typeface="Arial"/>
                <a:cs typeface="Arial"/>
              </a:rPr>
              <a:t>p</a:t>
            </a:r>
            <a:r>
              <a:rPr lang="en-US" altLang="ko-KR" sz="2000" spc="40" dirty="0">
                <a:latin typeface="Arial"/>
                <a:cs typeface="Arial"/>
              </a:rPr>
              <a:t>(</a:t>
            </a:r>
            <a:r>
              <a:rPr lang="en-US" altLang="ko-KR" sz="2000" spc="-130" dirty="0" err="1">
                <a:latin typeface="Arial"/>
                <a:cs typeface="Arial"/>
              </a:rPr>
              <a:t>θ</a:t>
            </a:r>
            <a:r>
              <a:rPr lang="en-US" altLang="ko-KR" sz="2000" spc="30" dirty="0" err="1">
                <a:latin typeface="Arial"/>
                <a:cs typeface="Arial"/>
              </a:rPr>
              <a:t>|</a:t>
            </a:r>
            <a:r>
              <a:rPr lang="en-US" altLang="ko-KR" sz="2000" spc="20" dirty="0" err="1">
                <a:latin typeface="Arial"/>
                <a:cs typeface="Arial"/>
              </a:rPr>
              <a:t>y</a:t>
            </a:r>
            <a:r>
              <a:rPr lang="en-US" altLang="ko-KR" sz="2000" spc="110" dirty="0">
                <a:latin typeface="Arial"/>
                <a:cs typeface="Arial"/>
              </a:rPr>
              <a:t>)</a:t>
            </a:r>
            <a:r>
              <a:rPr lang="en-US" altLang="ko-KR" sz="2000" dirty="0">
                <a:latin typeface="Arial"/>
                <a:cs typeface="Arial"/>
              </a:rPr>
              <a:t> </a:t>
            </a:r>
            <a:r>
              <a:rPr lang="en-US" altLang="ko-KR" sz="2000" spc="185" dirty="0">
                <a:latin typeface="Arial"/>
                <a:cs typeface="Arial"/>
              </a:rPr>
              <a:t>=</a:t>
            </a:r>
            <a:r>
              <a:rPr lang="en-US" altLang="ko-KR" sz="2000" spc="-5" dirty="0">
                <a:latin typeface="Arial"/>
                <a:cs typeface="Arial"/>
              </a:rPr>
              <a:t> </a:t>
            </a:r>
            <a:r>
              <a:rPr lang="en-US" altLang="ko-KR" sz="2000" spc="-125" dirty="0">
                <a:latin typeface="Arial"/>
                <a:cs typeface="Arial"/>
              </a:rPr>
              <a:t>θ</a:t>
            </a:r>
            <a:r>
              <a:rPr lang="en-US" altLang="ko-KR" sz="2000" spc="-135" baseline="34722" dirty="0">
                <a:latin typeface="Arial"/>
                <a:cs typeface="Arial"/>
              </a:rPr>
              <a:t>1</a:t>
            </a:r>
            <a:r>
              <a:rPr lang="en-US" altLang="ko-KR" sz="2000" spc="-52" baseline="34722" dirty="0">
                <a:latin typeface="Arial"/>
                <a:cs typeface="Arial"/>
              </a:rPr>
              <a:t>0</a:t>
            </a:r>
            <a:r>
              <a:rPr lang="en-US" altLang="ko-KR" sz="2000" spc="-45" dirty="0">
                <a:latin typeface="Arial"/>
                <a:cs typeface="Arial"/>
              </a:rPr>
              <a:t>(</a:t>
            </a:r>
            <a:r>
              <a:rPr lang="en-US" altLang="ko-KR" sz="2000" spc="-70" dirty="0">
                <a:latin typeface="Arial"/>
                <a:cs typeface="Arial"/>
              </a:rPr>
              <a:t>1</a:t>
            </a:r>
            <a:r>
              <a:rPr lang="en-US" altLang="ko-KR" sz="2000" spc="-100" dirty="0">
                <a:latin typeface="Arial"/>
                <a:cs typeface="Arial"/>
              </a:rPr>
              <a:t> </a:t>
            </a:r>
            <a:r>
              <a:rPr lang="en-US" altLang="ko-KR" sz="2000" spc="-30" dirty="0">
                <a:latin typeface="Meiryo"/>
                <a:cs typeface="Meiryo"/>
              </a:rPr>
              <a:t>−</a:t>
            </a:r>
            <a:r>
              <a:rPr lang="en-US" altLang="ko-KR" sz="2000" spc="-204" dirty="0">
                <a:latin typeface="Meiryo"/>
                <a:cs typeface="Meiryo"/>
              </a:rPr>
              <a:t> </a:t>
            </a:r>
            <a:r>
              <a:rPr lang="en-US" altLang="ko-KR" sz="2000" spc="-125" dirty="0">
                <a:latin typeface="Arial"/>
                <a:cs typeface="Arial"/>
              </a:rPr>
              <a:t>θ</a:t>
            </a:r>
            <a:r>
              <a:rPr lang="en-US" altLang="ko-KR" sz="2000" spc="35" dirty="0">
                <a:latin typeface="Arial"/>
                <a:cs typeface="Arial"/>
              </a:rPr>
              <a:t>)</a:t>
            </a:r>
            <a:r>
              <a:rPr lang="en-US" altLang="ko-KR" sz="2000" spc="-127" baseline="32407" dirty="0">
                <a:latin typeface="Arial"/>
                <a:cs typeface="Arial"/>
              </a:rPr>
              <a:t>3</a:t>
            </a:r>
            <a:r>
              <a:rPr lang="en-US" altLang="ko-KR" sz="2000" spc="-52" baseline="32407" dirty="0">
                <a:latin typeface="Arial"/>
                <a:cs typeface="Arial"/>
              </a:rPr>
              <a:t>0</a:t>
            </a:r>
            <a:r>
              <a:rPr lang="en-US" altLang="ko-KR" sz="2000" spc="-130" dirty="0">
                <a:latin typeface="Arial"/>
                <a:cs typeface="Arial"/>
              </a:rPr>
              <a:t>θ </a:t>
            </a:r>
            <a:r>
              <a:rPr lang="en-US" altLang="ko-KR" sz="2000" spc="-52" baseline="34722" dirty="0">
                <a:latin typeface="Arial"/>
                <a:cs typeface="Arial"/>
              </a:rPr>
              <a:t>4</a:t>
            </a:r>
            <a:r>
              <a:rPr lang="en-US" altLang="ko-KR" sz="2000" spc="-45" dirty="0">
                <a:latin typeface="Arial"/>
                <a:cs typeface="Arial"/>
              </a:rPr>
              <a:t>(</a:t>
            </a:r>
            <a:r>
              <a:rPr lang="en-US" altLang="ko-KR" sz="2000" spc="-70" dirty="0">
                <a:latin typeface="Arial"/>
                <a:cs typeface="Arial"/>
              </a:rPr>
              <a:t>1</a:t>
            </a:r>
            <a:r>
              <a:rPr lang="en-US" altLang="ko-KR" sz="2000" spc="-100" dirty="0">
                <a:latin typeface="Arial"/>
                <a:cs typeface="Arial"/>
              </a:rPr>
              <a:t> </a:t>
            </a:r>
            <a:r>
              <a:rPr lang="en-US" altLang="ko-KR" sz="2000" spc="-30" dirty="0">
                <a:latin typeface="Meiryo"/>
                <a:cs typeface="Meiryo"/>
              </a:rPr>
              <a:t>−</a:t>
            </a:r>
            <a:r>
              <a:rPr lang="en-US" altLang="ko-KR" sz="2000" spc="-204" dirty="0">
                <a:latin typeface="Meiryo"/>
                <a:cs typeface="Meiryo"/>
              </a:rPr>
              <a:t> </a:t>
            </a:r>
            <a:r>
              <a:rPr lang="en-US" altLang="ko-KR" sz="2000" spc="-125" dirty="0">
                <a:latin typeface="Arial"/>
                <a:cs typeface="Arial"/>
              </a:rPr>
              <a:t>θ</a:t>
            </a:r>
            <a:r>
              <a:rPr lang="en-US" altLang="ko-KR" sz="2000" spc="35" dirty="0">
                <a:latin typeface="Arial"/>
                <a:cs typeface="Arial"/>
              </a:rPr>
              <a:t>)</a:t>
            </a:r>
            <a:r>
              <a:rPr lang="en-US" altLang="ko-KR" sz="2000" spc="-120" baseline="32407" dirty="0">
                <a:latin typeface="Arial"/>
                <a:cs typeface="Arial"/>
              </a:rPr>
              <a:t>6 </a:t>
            </a:r>
            <a:r>
              <a:rPr lang="en-US" altLang="ko-KR" sz="2000" spc="-217" baseline="32407" dirty="0">
                <a:latin typeface="Arial"/>
                <a:cs typeface="Arial"/>
              </a:rPr>
              <a:t> </a:t>
            </a:r>
            <a:r>
              <a:rPr lang="en-US" altLang="ko-KR" sz="2000" spc="245" dirty="0">
                <a:latin typeface="Arial"/>
                <a:cs typeface="Arial"/>
              </a:rPr>
              <a:t>=</a:t>
            </a:r>
            <a:r>
              <a:rPr lang="en-US" altLang="ko-KR" sz="2000" spc="-5" dirty="0">
                <a:latin typeface="Arial"/>
                <a:cs typeface="Arial"/>
              </a:rPr>
              <a:t> </a:t>
            </a:r>
            <a:r>
              <a:rPr lang="en-US" altLang="ko-KR" sz="2000" spc="-125" dirty="0">
                <a:latin typeface="Arial"/>
                <a:cs typeface="Arial"/>
              </a:rPr>
              <a:t>θ</a:t>
            </a:r>
            <a:r>
              <a:rPr lang="en-US" altLang="ko-KR" sz="2000" spc="-127" baseline="34722" dirty="0">
                <a:latin typeface="Arial"/>
                <a:cs typeface="Arial"/>
              </a:rPr>
              <a:t>1</a:t>
            </a:r>
            <a:r>
              <a:rPr lang="en-US" altLang="ko-KR" sz="2000" spc="-60" baseline="34722" dirty="0">
                <a:latin typeface="Arial"/>
                <a:cs typeface="Arial"/>
              </a:rPr>
              <a:t>4</a:t>
            </a:r>
            <a:r>
              <a:rPr lang="en-US" altLang="ko-KR" sz="2000" spc="-45" dirty="0">
                <a:latin typeface="Arial"/>
                <a:cs typeface="Arial"/>
              </a:rPr>
              <a:t>(</a:t>
            </a:r>
            <a:r>
              <a:rPr lang="en-US" altLang="ko-KR" sz="2000" spc="-70" dirty="0">
                <a:latin typeface="Arial"/>
                <a:cs typeface="Arial"/>
              </a:rPr>
              <a:t>1</a:t>
            </a:r>
            <a:r>
              <a:rPr lang="en-US" altLang="ko-KR" sz="2000" spc="-100" dirty="0">
                <a:latin typeface="Arial"/>
                <a:cs typeface="Arial"/>
              </a:rPr>
              <a:t> </a:t>
            </a:r>
            <a:r>
              <a:rPr lang="en-US" altLang="ko-KR" sz="2000" spc="-30" dirty="0">
                <a:latin typeface="Meiryo"/>
                <a:cs typeface="Meiryo"/>
              </a:rPr>
              <a:t>−</a:t>
            </a:r>
            <a:r>
              <a:rPr lang="en-US" altLang="ko-KR" sz="2000" spc="-204" dirty="0">
                <a:latin typeface="Meiryo"/>
                <a:cs typeface="Meiryo"/>
              </a:rPr>
              <a:t> </a:t>
            </a:r>
            <a:r>
              <a:rPr lang="en-US" altLang="ko-KR" sz="2000" spc="-125" dirty="0">
                <a:latin typeface="Arial"/>
                <a:cs typeface="Arial"/>
              </a:rPr>
              <a:t>θ</a:t>
            </a:r>
            <a:r>
              <a:rPr lang="en-US" altLang="ko-KR" sz="2000" spc="40" dirty="0">
                <a:latin typeface="Arial"/>
                <a:cs typeface="Arial"/>
              </a:rPr>
              <a:t>)</a:t>
            </a:r>
            <a:r>
              <a:rPr lang="en-US" altLang="ko-KR" sz="2000" spc="-135" baseline="32407" dirty="0">
                <a:latin typeface="Arial"/>
                <a:cs typeface="Arial"/>
              </a:rPr>
              <a:t>36</a:t>
            </a:r>
            <a:endParaRPr lang="en-US" altLang="ko-KR" sz="2000" baseline="32407" dirty="0">
              <a:latin typeface="Arial"/>
              <a:cs typeface="Arial"/>
            </a:endParaRPr>
          </a:p>
        </p:txBody>
      </p:sp>
    </p:spTree>
    <p:extLst>
      <p:ext uri="{BB962C8B-B14F-4D97-AF65-F5344CB8AC3E}">
        <p14:creationId xmlns:p14="http://schemas.microsoft.com/office/powerpoint/2010/main" val="4036214044"/>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The Evolution of Beliefs</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rmAutofit/>
          </a:bodyPr>
          <a:lstStyle/>
          <a:p>
            <a:pPr marL="0" indent="0">
              <a:lnSpc>
                <a:spcPct val="100000"/>
              </a:lnSpc>
              <a:buNone/>
            </a:pPr>
            <a:r>
              <a:rPr lang="en-US" altLang="ko-KR" sz="2000" dirty="0">
                <a:latin typeface="Arial"/>
                <a:cs typeface="Arial"/>
              </a:rPr>
              <a:t>These successive posteriors are plotted below (typical pattern of posterior).</a:t>
            </a:r>
          </a:p>
        </p:txBody>
      </p:sp>
      <p:sp>
        <p:nvSpPr>
          <p:cNvPr id="6" name="object 2"/>
          <p:cNvSpPr/>
          <p:nvPr/>
        </p:nvSpPr>
        <p:spPr>
          <a:xfrm>
            <a:off x="1919536" y="1700808"/>
            <a:ext cx="4464496" cy="4680520"/>
          </a:xfrm>
          <a:prstGeom prst="rect">
            <a:avLst/>
          </a:prstGeom>
          <a:blipFill>
            <a:blip r:embed="rId2" cstate="print"/>
            <a:stretch>
              <a:fillRect/>
            </a:stretch>
          </a:blipFill>
        </p:spPr>
        <p:txBody>
          <a:bodyPr wrap="square" lIns="0" tIns="0" rIns="0" bIns="0" rtlCol="0">
            <a:noAutofit/>
          </a:bodyPr>
          <a:lstStyle/>
          <a:p>
            <a:endParaRPr/>
          </a:p>
        </p:txBody>
      </p:sp>
      <p:sp>
        <p:nvSpPr>
          <p:cNvPr id="2" name="Rectangle 1"/>
          <p:cNvSpPr/>
          <p:nvPr/>
        </p:nvSpPr>
        <p:spPr>
          <a:xfrm>
            <a:off x="6456040" y="1823284"/>
            <a:ext cx="4104456" cy="4414029"/>
          </a:xfrm>
          <a:prstGeom prst="rect">
            <a:avLst/>
          </a:prstGeom>
        </p:spPr>
        <p:txBody>
          <a:bodyPr wrap="square">
            <a:spAutoFit/>
          </a:bodyPr>
          <a:lstStyle/>
          <a:p>
            <a:pPr marL="12700"/>
            <a:r>
              <a:rPr lang="en-US" altLang="ko-KR" dirty="0">
                <a:latin typeface="Arial"/>
                <a:cs typeface="Arial"/>
              </a:rPr>
              <a:t>Notes:</a:t>
            </a:r>
          </a:p>
          <a:p>
            <a:pPr>
              <a:lnSpc>
                <a:spcPts val="1000"/>
              </a:lnSpc>
            </a:pPr>
            <a:endParaRPr lang="en-US" altLang="ko-KR" dirty="0">
              <a:latin typeface="Arial"/>
              <a:cs typeface="Arial"/>
            </a:endParaRPr>
          </a:p>
          <a:p>
            <a:pPr marL="261938" indent="-249238" algn="just">
              <a:buFont typeface="Arial"/>
              <a:buAutoNum type="arabicPeriod"/>
              <a:tabLst>
                <a:tab pos="263525" algn="l"/>
              </a:tabLst>
            </a:pPr>
            <a:r>
              <a:rPr lang="en-US" altLang="ko-KR" dirty="0">
                <a:latin typeface="Arial"/>
                <a:cs typeface="Arial"/>
              </a:rPr>
              <a:t>The previous posterior becomes the new prior</a:t>
            </a:r>
          </a:p>
          <a:p>
            <a:pPr marL="261938" indent="-249238" algn="just">
              <a:spcBef>
                <a:spcPts val="93"/>
              </a:spcBef>
              <a:buFont typeface="Arial"/>
              <a:buAutoNum type="arabicPeriod"/>
            </a:pPr>
            <a:endParaRPr lang="en-US" altLang="ko-KR" dirty="0">
              <a:latin typeface="Arial"/>
              <a:cs typeface="Arial"/>
            </a:endParaRPr>
          </a:p>
          <a:p>
            <a:pPr marL="261938" marR="12700" indent="-249238" algn="just">
              <a:buFont typeface="Arial"/>
              <a:buAutoNum type="arabicPeriod"/>
              <a:tabLst>
                <a:tab pos="262890" algn="l"/>
              </a:tabLst>
            </a:pPr>
            <a:r>
              <a:rPr lang="en-US" altLang="ko-KR" dirty="0">
                <a:latin typeface="Arial"/>
                <a:cs typeface="Arial"/>
              </a:rPr>
              <a:t>Beliefs seem to become more concentrated as the number of observations increases.</a:t>
            </a:r>
          </a:p>
          <a:p>
            <a:pPr marL="261938" indent="-249238" algn="just">
              <a:spcBef>
                <a:spcPts val="93"/>
              </a:spcBef>
              <a:buFont typeface="Arial"/>
              <a:buAutoNum type="arabicPeriod"/>
            </a:pPr>
            <a:endParaRPr lang="en-US" altLang="ko-KR" dirty="0">
              <a:latin typeface="Arial"/>
              <a:cs typeface="Arial"/>
            </a:endParaRPr>
          </a:p>
          <a:p>
            <a:pPr marL="261938" marR="12700" indent="-249238" algn="just">
              <a:buFont typeface="Arial"/>
              <a:buAutoNum type="arabicPeriod"/>
              <a:tabLst>
                <a:tab pos="260985" algn="l"/>
              </a:tabLst>
            </a:pPr>
            <a:r>
              <a:rPr lang="en-US" altLang="ko-KR" dirty="0">
                <a:latin typeface="Arial"/>
                <a:cs typeface="Arial"/>
              </a:rPr>
              <a:t>Posteriors seem to look more normal as the number of observations increases.</a:t>
            </a:r>
          </a:p>
          <a:p>
            <a:pPr marL="261938" indent="-249238" algn="just">
              <a:spcBef>
                <a:spcPts val="93"/>
              </a:spcBef>
              <a:buFont typeface="Arial"/>
              <a:buAutoNum type="arabicPeriod"/>
            </a:pPr>
            <a:endParaRPr lang="en-US" altLang="ko-KR" dirty="0">
              <a:latin typeface="Arial"/>
              <a:cs typeface="Arial"/>
            </a:endParaRPr>
          </a:p>
          <a:p>
            <a:pPr marL="261938" marR="13335" indent="-249238" algn="just">
              <a:buFont typeface="Arial"/>
              <a:buAutoNum type="arabicPeriod"/>
              <a:tabLst>
                <a:tab pos="362585" algn="l"/>
              </a:tabLst>
            </a:pPr>
            <a:r>
              <a:rPr lang="en-US" altLang="ko-KR" dirty="0">
                <a:latin typeface="Arial"/>
                <a:cs typeface="Arial"/>
              </a:rPr>
              <a:t>The  prior  has  less  and  less  influence  on  the posterior as n → ∞.</a:t>
            </a:r>
          </a:p>
        </p:txBody>
      </p:sp>
    </p:spTree>
    <p:extLst>
      <p:ext uri="{BB962C8B-B14F-4D97-AF65-F5344CB8AC3E}">
        <p14:creationId xmlns:p14="http://schemas.microsoft.com/office/powerpoint/2010/main" val="3149901148"/>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Proper Prior</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rmAutofit lnSpcReduction="10000"/>
          </a:bodyPr>
          <a:lstStyle/>
          <a:p>
            <a:pPr marL="0" indent="0">
              <a:lnSpc>
                <a:spcPct val="150000"/>
              </a:lnSpc>
              <a:buNone/>
            </a:pPr>
            <a:r>
              <a:rPr lang="en-US" altLang="ko-KR" sz="2000" dirty="0">
                <a:latin typeface="Arial"/>
                <a:cs typeface="Arial"/>
              </a:rPr>
              <a:t>Any proper probability distribution over θ ∈ Θ will do.</a:t>
            </a:r>
          </a:p>
          <a:p>
            <a:pPr marL="0" marR="12700" indent="0">
              <a:lnSpc>
                <a:spcPct val="150000"/>
              </a:lnSpc>
              <a:buNone/>
              <a:tabLst>
                <a:tab pos="4498340" algn="l"/>
              </a:tabLst>
            </a:pPr>
            <a:endParaRPr lang="en-US" altLang="ko-KR" sz="2000" dirty="0">
              <a:latin typeface="Arial"/>
              <a:cs typeface="Arial"/>
            </a:endParaRPr>
          </a:p>
          <a:p>
            <a:pPr marL="0" marR="12700" indent="0">
              <a:lnSpc>
                <a:spcPct val="150000"/>
              </a:lnSpc>
              <a:buNone/>
              <a:tabLst>
                <a:tab pos="4498340" algn="l"/>
              </a:tabLst>
            </a:pPr>
            <a:r>
              <a:rPr lang="en-US" altLang="ko-KR" sz="2000" dirty="0">
                <a:latin typeface="Arial"/>
                <a:cs typeface="Arial"/>
              </a:rPr>
              <a:t>Bayes’ theorem only shows how beliefs change. It does not dictate what beliefs should be.</a:t>
            </a:r>
          </a:p>
          <a:p>
            <a:pPr marL="0" indent="0">
              <a:lnSpc>
                <a:spcPct val="150000"/>
              </a:lnSpc>
              <a:buNone/>
            </a:pPr>
            <a:endParaRPr lang="en-US" altLang="ko-KR" sz="2000" dirty="0">
              <a:latin typeface="Arial"/>
              <a:cs typeface="Arial"/>
            </a:endParaRPr>
          </a:p>
          <a:p>
            <a:pPr marL="0" indent="0">
              <a:lnSpc>
                <a:spcPct val="150000"/>
              </a:lnSpc>
              <a:buNone/>
            </a:pPr>
            <a:r>
              <a:rPr lang="en-US" altLang="ko-KR" sz="2000" dirty="0">
                <a:latin typeface="Arial"/>
                <a:cs typeface="Arial"/>
              </a:rPr>
              <a:t>The Bayes’ theorem shows how beliefs are updated by evidence.</a:t>
            </a:r>
          </a:p>
          <a:p>
            <a:pPr marL="0" indent="0">
              <a:lnSpc>
                <a:spcPct val="150000"/>
              </a:lnSpc>
              <a:buNone/>
            </a:pPr>
            <a:endParaRPr lang="en-US" altLang="ko-KR" sz="2000" dirty="0">
              <a:latin typeface="Arial"/>
              <a:cs typeface="Arial"/>
            </a:endParaRPr>
          </a:p>
          <a:p>
            <a:pPr marL="0" indent="0">
              <a:lnSpc>
                <a:spcPct val="150000"/>
              </a:lnSpc>
              <a:buNone/>
            </a:pPr>
            <a:endParaRPr lang="en-US" altLang="ko-KR" sz="2000" dirty="0">
              <a:latin typeface="Arial"/>
              <a:cs typeface="Arial"/>
            </a:endParaRPr>
          </a:p>
          <a:p>
            <a:pPr marL="0" indent="0">
              <a:lnSpc>
                <a:spcPct val="150000"/>
              </a:lnSpc>
              <a:buNone/>
            </a:pPr>
            <a:endParaRPr lang="en-US" altLang="ko-KR" sz="2000" dirty="0">
              <a:latin typeface="Arial"/>
              <a:cs typeface="Arial"/>
            </a:endParaRPr>
          </a:p>
          <a:p>
            <a:pPr marL="0" indent="0">
              <a:lnSpc>
                <a:spcPct val="150000"/>
              </a:lnSpc>
              <a:buNone/>
            </a:pPr>
            <a:r>
              <a:rPr lang="en-US" altLang="ko-KR" sz="2000" dirty="0">
                <a:latin typeface="Arial"/>
                <a:cs typeface="Arial"/>
              </a:rPr>
              <a:t>The Bayes’ theorem can be viewed as a model for evolution of scientific knowledge.</a:t>
            </a:r>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9560" y="4206974"/>
            <a:ext cx="3276600"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853380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Improper Prior</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858268"/>
            <a:ext cx="8579296" cy="5877272"/>
          </a:xfrm>
        </p:spPr>
        <p:txBody>
          <a:bodyPr>
            <a:noAutofit/>
          </a:bodyPr>
          <a:lstStyle/>
          <a:p>
            <a:pPr marL="0" marR="12700" indent="0" algn="just">
              <a:lnSpc>
                <a:spcPct val="130000"/>
              </a:lnSpc>
              <a:buNone/>
              <a:tabLst>
                <a:tab pos="3486785" algn="l"/>
              </a:tabLst>
            </a:pPr>
            <a:r>
              <a:rPr lang="en-US" altLang="ko-KR" sz="1900" dirty="0">
                <a:latin typeface="Arial"/>
                <a:cs typeface="Arial"/>
              </a:rPr>
              <a:t>Improper priors are sometimes used. These do not integrate to one and are not probability distributions. Simple examples are</a:t>
            </a:r>
          </a:p>
          <a:p>
            <a:pPr marL="0" marR="12700" indent="0" algn="just">
              <a:lnSpc>
                <a:spcPct val="130000"/>
              </a:lnSpc>
              <a:buNone/>
              <a:tabLst>
                <a:tab pos="3486785" algn="l"/>
              </a:tabLst>
            </a:pPr>
            <a:endParaRPr lang="en-US" altLang="ko-KR" sz="1900" spc="-180" dirty="0">
              <a:latin typeface="Arial"/>
              <a:cs typeface="Arial"/>
            </a:endParaRPr>
          </a:p>
          <a:p>
            <a:pPr marL="0" marR="12700" indent="0" algn="just">
              <a:lnSpc>
                <a:spcPct val="130000"/>
              </a:lnSpc>
              <a:buNone/>
              <a:tabLst>
                <a:tab pos="3486785" algn="l"/>
              </a:tabLst>
            </a:pPr>
            <a:endParaRPr lang="en-US" altLang="ko-KR" sz="1900" spc="-180" dirty="0">
              <a:latin typeface="Arial"/>
              <a:cs typeface="Arial"/>
            </a:endParaRPr>
          </a:p>
          <a:p>
            <a:pPr marL="0" marR="12700" indent="0" algn="just">
              <a:lnSpc>
                <a:spcPct val="130000"/>
              </a:lnSpc>
              <a:buNone/>
              <a:tabLst>
                <a:tab pos="3486785" algn="l"/>
              </a:tabLst>
            </a:pPr>
            <a:endParaRPr lang="en-US" altLang="ko-KR" sz="1900" spc="-180" dirty="0">
              <a:latin typeface="Arial"/>
              <a:cs typeface="Arial"/>
            </a:endParaRPr>
          </a:p>
          <a:p>
            <a:pPr marL="0" marR="311150" indent="0" algn="just">
              <a:lnSpc>
                <a:spcPct val="100000"/>
              </a:lnSpc>
              <a:buNone/>
            </a:pPr>
            <a:r>
              <a:rPr lang="en-US" altLang="ko-KR" sz="1900" dirty="0">
                <a:latin typeface="Arial"/>
                <a:cs typeface="Arial"/>
              </a:rPr>
              <a:t>These improper priors can be thought of as approximations to diﬀuse but proper priors.</a:t>
            </a:r>
          </a:p>
          <a:p>
            <a:pPr marL="0" indent="0" algn="just">
              <a:lnSpc>
                <a:spcPts val="650"/>
              </a:lnSpc>
              <a:spcBef>
                <a:spcPts val="38"/>
              </a:spcBef>
              <a:buNone/>
            </a:pPr>
            <a:endParaRPr lang="en-US" altLang="ko-KR" sz="1900" dirty="0">
              <a:latin typeface="Arial"/>
              <a:cs typeface="Arial"/>
            </a:endParaRPr>
          </a:p>
          <a:p>
            <a:pPr marL="12700" marR="12700" indent="0" algn="just">
              <a:lnSpc>
                <a:spcPct val="130000"/>
              </a:lnSpc>
              <a:buNone/>
            </a:pPr>
            <a:r>
              <a:rPr lang="en-US" altLang="ko-KR" sz="1900" dirty="0">
                <a:latin typeface="Arial"/>
                <a:cs typeface="Arial"/>
              </a:rPr>
              <a:t>What matters is whether the posterior is proper. In the tramcar example, the prior of 1/n was improper but the posterior of 1/</a:t>
            </a:r>
            <a:r>
              <a:rPr lang="en-US" altLang="ko-KR" sz="1900" spc="-125" dirty="0">
                <a:latin typeface="Arial"/>
                <a:cs typeface="Arial"/>
              </a:rPr>
              <a:t>n</a:t>
            </a:r>
            <a:r>
              <a:rPr lang="en-US" altLang="ko-KR" sz="1900" spc="82" baseline="34722" dirty="0">
                <a:latin typeface="Arial"/>
                <a:cs typeface="Arial"/>
              </a:rPr>
              <a:t>2</a:t>
            </a:r>
            <a:r>
              <a:rPr lang="en-US" altLang="ko-KR" sz="1900" dirty="0">
                <a:latin typeface="Arial"/>
                <a:cs typeface="Arial"/>
              </a:rPr>
              <a:t>, n ≥ m, was proper.</a:t>
            </a:r>
          </a:p>
          <a:p>
            <a:pPr marL="0" indent="0" algn="just">
              <a:lnSpc>
                <a:spcPts val="1300"/>
              </a:lnSpc>
              <a:spcBef>
                <a:spcPts val="0"/>
              </a:spcBef>
              <a:buNone/>
            </a:pPr>
            <a:endParaRPr lang="en-US" altLang="ko-KR" sz="1900" dirty="0">
              <a:latin typeface="Arial"/>
              <a:cs typeface="Arial"/>
            </a:endParaRPr>
          </a:p>
          <a:p>
            <a:pPr marL="0" marR="12700" indent="0" algn="just">
              <a:lnSpc>
                <a:spcPct val="100000"/>
              </a:lnSpc>
              <a:buNone/>
            </a:pPr>
            <a:r>
              <a:rPr lang="en-US" altLang="ko-KR" sz="1900" dirty="0">
                <a:latin typeface="Arial"/>
                <a:cs typeface="Arial"/>
              </a:rPr>
              <a:t>Improper priors are sometimes mathematically convenient. But most software packages including </a:t>
            </a:r>
            <a:r>
              <a:rPr lang="en-US" altLang="ko-KR" sz="1900" dirty="0" err="1">
                <a:latin typeface="Arial"/>
                <a:cs typeface="Arial"/>
              </a:rPr>
              <a:t>WinBUGS</a:t>
            </a:r>
            <a:r>
              <a:rPr lang="en-US" altLang="ko-KR" sz="1900" dirty="0">
                <a:latin typeface="Arial"/>
                <a:cs typeface="Arial"/>
              </a:rPr>
              <a:t> require proper priors.</a:t>
            </a:r>
          </a:p>
          <a:p>
            <a:pPr marL="0" indent="0" algn="just">
              <a:lnSpc>
                <a:spcPts val="1400"/>
              </a:lnSpc>
              <a:spcBef>
                <a:spcPts val="93"/>
              </a:spcBef>
              <a:buNone/>
            </a:pPr>
            <a:endParaRPr lang="en-US" altLang="ko-KR" sz="1900" dirty="0">
              <a:latin typeface="Arial"/>
              <a:cs typeface="Arial"/>
            </a:endParaRPr>
          </a:p>
          <a:p>
            <a:pPr marL="12700" marR="14604" indent="0" algn="just">
              <a:lnSpc>
                <a:spcPct val="130000"/>
              </a:lnSpc>
              <a:buNone/>
            </a:pPr>
            <a:r>
              <a:rPr lang="en-US" altLang="ko-KR" sz="1900" dirty="0">
                <a:latin typeface="Arial"/>
                <a:cs typeface="Arial"/>
              </a:rPr>
              <a:t>Notice use of “∝” which means “is proportional to”. Scale factors are irrelevant in most Bayesian calculations.</a:t>
            </a:r>
          </a:p>
          <a:p>
            <a:pPr marL="0" marR="12700" indent="0">
              <a:lnSpc>
                <a:spcPct val="130000"/>
              </a:lnSpc>
              <a:buNone/>
              <a:tabLst>
                <a:tab pos="3486785" algn="l"/>
              </a:tabLst>
            </a:pPr>
            <a:endParaRPr lang="en-US" altLang="ko-KR" sz="2000" dirty="0">
              <a:latin typeface="Arial"/>
              <a:cs typeface="Arial"/>
            </a:endParaRPr>
          </a:p>
        </p:txBody>
      </p:sp>
      <p:pic>
        <p:nvPicPr>
          <p:cNvPr id="1792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1474" y="2008418"/>
            <a:ext cx="5803007" cy="922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1107111"/>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How to form Priors</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marR="20320" algn="just">
              <a:lnSpc>
                <a:spcPct val="150000"/>
              </a:lnSpc>
            </a:pPr>
            <a:r>
              <a:rPr lang="en-US" altLang="ko-KR" sz="2000" dirty="0">
                <a:latin typeface="Arial"/>
                <a:cs typeface="Arial"/>
              </a:rPr>
              <a:t>Some people want “objective” priors that can be generated by applying a rule.</a:t>
            </a:r>
          </a:p>
          <a:p>
            <a:pPr algn="just">
              <a:lnSpc>
                <a:spcPct val="150000"/>
              </a:lnSpc>
              <a:spcBef>
                <a:spcPts val="93"/>
              </a:spcBef>
            </a:pPr>
            <a:endParaRPr lang="en-US" altLang="ko-KR" sz="2000" dirty="0">
              <a:latin typeface="Arial"/>
              <a:cs typeface="Arial"/>
            </a:endParaRPr>
          </a:p>
          <a:p>
            <a:pPr marR="21590" algn="just">
              <a:lnSpc>
                <a:spcPct val="150000"/>
              </a:lnSpc>
            </a:pPr>
            <a:r>
              <a:rPr lang="en-US" altLang="ko-KR" sz="2000" dirty="0">
                <a:latin typeface="Arial"/>
                <a:cs typeface="Arial"/>
              </a:rPr>
              <a:t>There  is  a  desire  for  a  rule  that  can  generate  “non-informative” priors.</a:t>
            </a:r>
          </a:p>
          <a:p>
            <a:pPr algn="just">
              <a:lnSpc>
                <a:spcPct val="150000"/>
              </a:lnSpc>
            </a:pPr>
            <a:endParaRPr lang="en-US" altLang="ko-KR" sz="2000" dirty="0">
              <a:latin typeface="Arial"/>
              <a:cs typeface="Arial"/>
            </a:endParaRPr>
          </a:p>
          <a:p>
            <a:pPr marR="12700" algn="just">
              <a:lnSpc>
                <a:spcPct val="150000"/>
              </a:lnSpc>
            </a:pPr>
            <a:r>
              <a:rPr lang="en-US" altLang="ko-KR" sz="2000" dirty="0">
                <a:latin typeface="Arial"/>
                <a:cs typeface="Arial"/>
              </a:rPr>
              <a:t>Others are rather content to form priors subjectively and then to study the eﬀect, if any, of changing the priors.</a:t>
            </a:r>
          </a:p>
          <a:p>
            <a:pPr marR="12700" algn="just">
              <a:lnSpc>
                <a:spcPct val="150000"/>
              </a:lnSpc>
            </a:pPr>
            <a:endParaRPr lang="en-US" altLang="ko-KR" sz="2000" dirty="0">
              <a:latin typeface="Arial"/>
              <a:cs typeface="Arial"/>
            </a:endParaRPr>
          </a:p>
          <a:p>
            <a:pPr marR="12700" algn="just">
              <a:lnSpc>
                <a:spcPct val="150000"/>
              </a:lnSpc>
            </a:pPr>
            <a:r>
              <a:rPr lang="en-US" altLang="ko-KR" sz="2000" dirty="0">
                <a:latin typeface="Arial"/>
                <a:cs typeface="Arial"/>
              </a:rPr>
              <a:t>There are several general rules. They all have their merits and demerits.</a:t>
            </a:r>
          </a:p>
        </p:txBody>
      </p:sp>
    </p:spTree>
    <p:extLst>
      <p:ext uri="{BB962C8B-B14F-4D97-AF65-F5344CB8AC3E}">
        <p14:creationId xmlns:p14="http://schemas.microsoft.com/office/powerpoint/2010/main" val="825547774"/>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How to form Priors</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marL="0" indent="0" algn="just">
              <a:lnSpc>
                <a:spcPct val="150000"/>
              </a:lnSpc>
              <a:buNone/>
            </a:pPr>
            <a:r>
              <a:rPr lang="en-US" altLang="ko-KR" sz="2000" dirty="0">
                <a:latin typeface="Arial"/>
                <a:cs typeface="Arial"/>
              </a:rPr>
              <a:t>One rather important rule (which doesn’t have a drawback) is :</a:t>
            </a:r>
          </a:p>
          <a:p>
            <a:pPr marL="12700" marR="13335" indent="0" algn="just">
              <a:lnSpc>
                <a:spcPct val="150000"/>
              </a:lnSpc>
              <a:buNone/>
            </a:pPr>
            <a:endParaRPr lang="en-US" altLang="ko-KR" sz="2000" dirty="0">
              <a:latin typeface="Arial"/>
              <a:cs typeface="Arial"/>
            </a:endParaRPr>
          </a:p>
          <a:p>
            <a:pPr marL="12700" marR="13335" indent="0" algn="just">
              <a:lnSpc>
                <a:spcPct val="150000"/>
              </a:lnSpc>
              <a:buNone/>
            </a:pPr>
            <a:r>
              <a:rPr lang="en-US" altLang="ko-KR" sz="2000" dirty="0">
                <a:latin typeface="Arial"/>
                <a:cs typeface="Arial"/>
              </a:rPr>
              <a:t>“Don’t assign probability zero to any relevant parts of the parameter space. This is because the posterior is the product of likelihood and prior so prior probability zero automatically leads to posterior probability zero. You can’t learn at all on that part of the parameter space if you wrongly assigned prior probability zero to a certain relevant part of the parameter space ex ante.</a:t>
            </a:r>
          </a:p>
          <a:p>
            <a:pPr marL="0" marR="12700" indent="0">
              <a:lnSpc>
                <a:spcPct val="130000"/>
              </a:lnSpc>
              <a:buNone/>
            </a:pPr>
            <a:endParaRPr lang="en-US" altLang="ko-KR" sz="2000" dirty="0">
              <a:latin typeface="Arial"/>
              <a:cs typeface="Arial"/>
            </a:endParaRPr>
          </a:p>
        </p:txBody>
      </p:sp>
    </p:spTree>
    <p:extLst>
      <p:ext uri="{BB962C8B-B14F-4D97-AF65-F5344CB8AC3E}">
        <p14:creationId xmlns:p14="http://schemas.microsoft.com/office/powerpoint/2010/main" val="33434380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Natural Conjugate Priors</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73035" y="784785"/>
            <a:ext cx="8686800" cy="5544616"/>
          </a:xfrm>
        </p:spPr>
        <p:txBody>
          <a:bodyPr>
            <a:noAutofit/>
          </a:bodyPr>
          <a:lstStyle/>
          <a:p>
            <a:pPr marL="12700" marR="12700" indent="0" algn="just">
              <a:lnSpc>
                <a:spcPct val="150000"/>
              </a:lnSpc>
              <a:buNone/>
            </a:pPr>
            <a:r>
              <a:rPr lang="en-US" altLang="ko-KR" sz="1900" dirty="0">
                <a:latin typeface="Arial"/>
                <a:cs typeface="Arial"/>
              </a:rPr>
              <a:t>Class of priors is conjugate for a family of likelihoods if both prior and posterior are in the same class for each y (data).</a:t>
            </a:r>
          </a:p>
          <a:p>
            <a:pPr marL="12700" marR="12700" indent="0" algn="just">
              <a:lnSpc>
                <a:spcPct val="150000"/>
              </a:lnSpc>
              <a:buNone/>
            </a:pPr>
            <a:endParaRPr lang="en-US" altLang="ko-KR" sz="1900" dirty="0">
              <a:latin typeface="Arial"/>
              <a:cs typeface="Arial"/>
            </a:endParaRPr>
          </a:p>
          <a:p>
            <a:pPr marL="12700" marR="12700" indent="0" algn="just">
              <a:lnSpc>
                <a:spcPct val="150000"/>
              </a:lnSpc>
              <a:buNone/>
            </a:pPr>
            <a:r>
              <a:rPr lang="en-US" altLang="ko-KR" sz="1900" dirty="0">
                <a:latin typeface="Arial"/>
                <a:cs typeface="Arial"/>
              </a:rPr>
              <a:t>Natural Conjugate prior has the same functional form as the likelihood. </a:t>
            </a:r>
          </a:p>
          <a:p>
            <a:pPr marL="12700" marR="12700" indent="0" algn="just">
              <a:lnSpc>
                <a:spcPct val="150000"/>
              </a:lnSpc>
              <a:buNone/>
            </a:pPr>
            <a:r>
              <a:rPr lang="en-US" altLang="ko-KR" sz="1900" dirty="0">
                <a:latin typeface="Arial"/>
                <a:cs typeface="Arial"/>
              </a:rPr>
              <a:t>Example: </a:t>
            </a:r>
          </a:p>
          <a:p>
            <a:pPr marL="12700" marR="12700" indent="0" algn="just">
              <a:lnSpc>
                <a:spcPct val="150000"/>
              </a:lnSpc>
              <a:buNone/>
            </a:pPr>
            <a:r>
              <a:rPr lang="en-US" altLang="ko-KR" sz="1900" dirty="0">
                <a:latin typeface="Arial"/>
                <a:cs typeface="Arial"/>
              </a:rPr>
              <a:t>(</a:t>
            </a:r>
            <a:r>
              <a:rPr lang="en-US" altLang="ko-KR" sz="1900" dirty="0" err="1">
                <a:latin typeface="Arial"/>
                <a:cs typeface="Arial"/>
              </a:rPr>
              <a:t>i</a:t>
            </a:r>
            <a:r>
              <a:rPr lang="en-US" altLang="ko-KR" sz="1900" dirty="0">
                <a:latin typeface="Arial"/>
                <a:cs typeface="Arial"/>
              </a:rPr>
              <a:t>) Bernoulli likelihood</a:t>
            </a:r>
          </a:p>
          <a:p>
            <a:pPr marL="0" marR="12700" indent="0" algn="ctr">
              <a:lnSpc>
                <a:spcPct val="150000"/>
              </a:lnSpc>
              <a:buNone/>
            </a:pPr>
            <a:r>
              <a:rPr lang="es-ES" altLang="ko-KR" sz="1900" spc="135" dirty="0">
                <a:latin typeface="Arial"/>
                <a:cs typeface="Arial"/>
              </a:rPr>
              <a:t>l</a:t>
            </a:r>
            <a:r>
              <a:rPr lang="es-ES" altLang="ko-KR" sz="1900" spc="40" dirty="0">
                <a:latin typeface="Arial"/>
                <a:cs typeface="Arial"/>
              </a:rPr>
              <a:t>(</a:t>
            </a:r>
            <a:r>
              <a:rPr lang="es-ES" altLang="ko-KR" sz="1900" spc="-130" dirty="0">
                <a:latin typeface="Arial"/>
                <a:cs typeface="Arial"/>
              </a:rPr>
              <a:t>θ</a:t>
            </a:r>
            <a:r>
              <a:rPr lang="es-ES" altLang="ko-KR" sz="1900" spc="-45" dirty="0">
                <a:latin typeface="Arial"/>
                <a:cs typeface="Arial"/>
              </a:rPr>
              <a:t>;</a:t>
            </a:r>
            <a:r>
              <a:rPr lang="es-ES" altLang="ko-KR" sz="1900" spc="-185" dirty="0">
                <a:latin typeface="Arial"/>
                <a:cs typeface="Arial"/>
              </a:rPr>
              <a:t> </a:t>
            </a:r>
            <a:r>
              <a:rPr lang="es-ES" altLang="ko-KR" sz="1900" spc="20" dirty="0">
                <a:latin typeface="Arial"/>
                <a:cs typeface="Arial"/>
              </a:rPr>
              <a:t>y</a:t>
            </a:r>
            <a:r>
              <a:rPr lang="es-ES" altLang="ko-KR" sz="1900" spc="45" dirty="0">
                <a:latin typeface="Arial"/>
                <a:cs typeface="Arial"/>
              </a:rPr>
              <a:t>)</a:t>
            </a:r>
            <a:r>
              <a:rPr lang="es-ES" altLang="ko-KR" sz="1900" spc="-5" dirty="0">
                <a:latin typeface="Arial"/>
                <a:cs typeface="Arial"/>
              </a:rPr>
              <a:t> </a:t>
            </a:r>
            <a:r>
              <a:rPr lang="es-ES" altLang="ko-KR" sz="1900" spc="-360" dirty="0">
                <a:latin typeface="Meiryo"/>
                <a:cs typeface="Meiryo"/>
              </a:rPr>
              <a:t>∝</a:t>
            </a:r>
            <a:r>
              <a:rPr lang="es-ES" altLang="ko-KR" sz="1900" spc="-110" dirty="0">
                <a:latin typeface="Meiryo"/>
                <a:cs typeface="Meiryo"/>
              </a:rPr>
              <a:t> </a:t>
            </a:r>
            <a:r>
              <a:rPr lang="es-ES" altLang="ko-KR" sz="1900" spc="-125" dirty="0">
                <a:latin typeface="Arial"/>
                <a:cs typeface="Arial"/>
              </a:rPr>
              <a:t>θ </a:t>
            </a:r>
            <a:r>
              <a:rPr lang="es-ES" altLang="ko-KR" sz="1900" spc="82" baseline="34722" dirty="0">
                <a:latin typeface="Arial"/>
                <a:cs typeface="Arial"/>
              </a:rPr>
              <a:t>y</a:t>
            </a:r>
            <a:r>
              <a:rPr lang="es-ES" altLang="ko-KR" sz="1900" spc="-50" dirty="0">
                <a:latin typeface="Arial"/>
                <a:cs typeface="Arial"/>
              </a:rPr>
              <a:t>(</a:t>
            </a:r>
            <a:r>
              <a:rPr lang="es-ES" altLang="ko-KR" sz="1900" spc="-70" dirty="0">
                <a:latin typeface="Arial"/>
                <a:cs typeface="Arial"/>
              </a:rPr>
              <a:t>1</a:t>
            </a:r>
            <a:r>
              <a:rPr lang="es-ES" altLang="ko-KR" sz="1900" spc="-95" dirty="0">
                <a:latin typeface="Arial"/>
                <a:cs typeface="Arial"/>
              </a:rPr>
              <a:t> </a:t>
            </a:r>
            <a:r>
              <a:rPr lang="es-ES" altLang="ko-KR" sz="1900" spc="-30" dirty="0">
                <a:latin typeface="Meiryo"/>
                <a:cs typeface="Meiryo"/>
              </a:rPr>
              <a:t>−</a:t>
            </a:r>
            <a:r>
              <a:rPr lang="es-ES" altLang="ko-KR" sz="1900" spc="-210" dirty="0">
                <a:latin typeface="Meiryo"/>
                <a:cs typeface="Meiryo"/>
              </a:rPr>
              <a:t> </a:t>
            </a:r>
            <a:r>
              <a:rPr lang="es-ES" altLang="ko-KR" sz="1900" spc="-125" dirty="0">
                <a:latin typeface="Arial"/>
                <a:cs typeface="Arial"/>
              </a:rPr>
              <a:t>θ</a:t>
            </a:r>
            <a:r>
              <a:rPr lang="es-ES" altLang="ko-KR" sz="1900" spc="40" dirty="0">
                <a:latin typeface="Arial"/>
                <a:cs typeface="Arial"/>
              </a:rPr>
              <a:t>)</a:t>
            </a:r>
            <a:r>
              <a:rPr lang="es-ES" altLang="ko-KR" sz="1900" spc="-135" baseline="32407" dirty="0">
                <a:latin typeface="Arial"/>
                <a:cs typeface="Arial"/>
              </a:rPr>
              <a:t>1</a:t>
            </a:r>
            <a:r>
              <a:rPr lang="es-ES" altLang="ko-KR" sz="1900" spc="-60" baseline="32407" dirty="0">
                <a:latin typeface="Meiryo"/>
                <a:cs typeface="Meiryo"/>
              </a:rPr>
              <a:t>−</a:t>
            </a:r>
            <a:r>
              <a:rPr lang="es-ES" altLang="ko-KR" sz="1900" spc="-44" baseline="32407" dirty="0">
                <a:latin typeface="Arial"/>
                <a:cs typeface="Arial"/>
              </a:rPr>
              <a:t>y</a:t>
            </a:r>
          </a:p>
          <a:p>
            <a:pPr marL="12700" marR="12700" indent="0" algn="just">
              <a:lnSpc>
                <a:spcPct val="150000"/>
              </a:lnSpc>
              <a:buNone/>
            </a:pPr>
            <a:r>
              <a:rPr lang="de-DE" altLang="ko-KR" sz="1900" dirty="0">
                <a:latin typeface="Arial"/>
                <a:cs typeface="Arial"/>
              </a:rPr>
              <a:t>(ii) Beta prior, Beta(a, b)</a:t>
            </a:r>
          </a:p>
          <a:p>
            <a:pPr marL="0" marR="12700" indent="0" algn="ctr">
              <a:lnSpc>
                <a:spcPct val="150000"/>
              </a:lnSpc>
              <a:buNone/>
            </a:pPr>
            <a:r>
              <a:rPr lang="de-DE" altLang="ko-KR" sz="1900" spc="-105" dirty="0">
                <a:latin typeface="Arial"/>
                <a:cs typeface="Arial"/>
              </a:rPr>
              <a:t>p</a:t>
            </a:r>
            <a:r>
              <a:rPr lang="de-DE" altLang="ko-KR" sz="1900" spc="40" dirty="0">
                <a:latin typeface="Arial"/>
                <a:cs typeface="Arial"/>
              </a:rPr>
              <a:t>(</a:t>
            </a:r>
            <a:r>
              <a:rPr lang="el-GR" altLang="ko-KR" sz="1900" spc="-125" dirty="0">
                <a:latin typeface="Arial"/>
                <a:cs typeface="Arial"/>
              </a:rPr>
              <a:t>θ</a:t>
            </a:r>
            <a:r>
              <a:rPr lang="el-GR" altLang="ko-KR" sz="1900" spc="45" dirty="0">
                <a:latin typeface="Arial"/>
                <a:cs typeface="Arial"/>
              </a:rPr>
              <a:t>)</a:t>
            </a:r>
            <a:r>
              <a:rPr lang="el-GR" altLang="ko-KR" sz="1900" spc="-5" dirty="0">
                <a:latin typeface="Arial"/>
                <a:cs typeface="Arial"/>
              </a:rPr>
              <a:t> </a:t>
            </a:r>
            <a:r>
              <a:rPr lang="el-GR" altLang="ko-KR" sz="1900" spc="-360" dirty="0">
                <a:latin typeface="Meiryo"/>
                <a:cs typeface="Meiryo"/>
              </a:rPr>
              <a:t>∝</a:t>
            </a:r>
            <a:r>
              <a:rPr lang="el-GR" altLang="ko-KR" sz="1900" spc="-110" dirty="0">
                <a:latin typeface="Meiryo"/>
                <a:cs typeface="Meiryo"/>
              </a:rPr>
              <a:t> </a:t>
            </a:r>
            <a:r>
              <a:rPr lang="el-GR" altLang="ko-KR" sz="1900" spc="-125" dirty="0">
                <a:latin typeface="Arial"/>
                <a:cs typeface="Arial"/>
              </a:rPr>
              <a:t>θ</a:t>
            </a:r>
            <a:r>
              <a:rPr lang="en-US" altLang="ko-KR" sz="1900" spc="-125" dirty="0">
                <a:latin typeface="Arial"/>
                <a:cs typeface="Arial"/>
              </a:rPr>
              <a:t> </a:t>
            </a:r>
            <a:r>
              <a:rPr lang="de-DE" altLang="ko-KR" sz="1900" spc="-97" baseline="34722" dirty="0">
                <a:latin typeface="Arial"/>
                <a:cs typeface="Arial"/>
              </a:rPr>
              <a:t>a</a:t>
            </a:r>
            <a:r>
              <a:rPr lang="de-DE" altLang="ko-KR" sz="1900" spc="-60" baseline="34722" dirty="0">
                <a:latin typeface="Meiryo"/>
                <a:cs typeface="Meiryo"/>
              </a:rPr>
              <a:t>−</a:t>
            </a:r>
            <a:r>
              <a:rPr lang="de-DE" altLang="ko-KR" sz="1900" spc="-52" baseline="34722" dirty="0">
                <a:latin typeface="Arial"/>
                <a:cs typeface="Arial"/>
              </a:rPr>
              <a:t>1</a:t>
            </a:r>
            <a:r>
              <a:rPr lang="de-DE" altLang="ko-KR" sz="1900" spc="-50" dirty="0">
                <a:latin typeface="Arial"/>
                <a:cs typeface="Arial"/>
              </a:rPr>
              <a:t>(</a:t>
            </a:r>
            <a:r>
              <a:rPr lang="de-DE" altLang="ko-KR" sz="1900" spc="-70" dirty="0">
                <a:latin typeface="Arial"/>
                <a:cs typeface="Arial"/>
              </a:rPr>
              <a:t>1</a:t>
            </a:r>
            <a:r>
              <a:rPr lang="de-DE" altLang="ko-KR" sz="1900" spc="-95" dirty="0">
                <a:latin typeface="Arial"/>
                <a:cs typeface="Arial"/>
              </a:rPr>
              <a:t> </a:t>
            </a:r>
            <a:r>
              <a:rPr lang="de-DE" altLang="ko-KR" sz="1900" spc="-30" dirty="0">
                <a:latin typeface="Meiryo"/>
                <a:cs typeface="Meiryo"/>
              </a:rPr>
              <a:t>−</a:t>
            </a:r>
            <a:r>
              <a:rPr lang="de-DE" altLang="ko-KR" sz="1900" spc="-204" dirty="0">
                <a:latin typeface="Meiryo"/>
                <a:cs typeface="Meiryo"/>
              </a:rPr>
              <a:t> </a:t>
            </a:r>
            <a:r>
              <a:rPr lang="el-GR" altLang="ko-KR" sz="1900" spc="-130" dirty="0">
                <a:latin typeface="Arial"/>
                <a:cs typeface="Arial"/>
              </a:rPr>
              <a:t>θ</a:t>
            </a:r>
            <a:r>
              <a:rPr lang="el-GR" altLang="ko-KR" sz="1900" spc="40" dirty="0">
                <a:latin typeface="Arial"/>
                <a:cs typeface="Arial"/>
              </a:rPr>
              <a:t>)</a:t>
            </a:r>
            <a:r>
              <a:rPr lang="de-DE" altLang="ko-KR" sz="1900" spc="-262" baseline="32407" dirty="0">
                <a:latin typeface="Arial"/>
                <a:cs typeface="Arial"/>
              </a:rPr>
              <a:t>b</a:t>
            </a:r>
            <a:r>
              <a:rPr lang="de-DE" altLang="ko-KR" sz="1900" spc="-60" baseline="32407" dirty="0">
                <a:latin typeface="Meiryo"/>
                <a:cs typeface="Meiryo"/>
              </a:rPr>
              <a:t>−</a:t>
            </a:r>
            <a:r>
              <a:rPr lang="de-DE" altLang="ko-KR" sz="1900" spc="-120" baseline="32407" dirty="0">
                <a:latin typeface="Arial"/>
                <a:cs typeface="Arial"/>
              </a:rPr>
              <a:t>1</a:t>
            </a:r>
            <a:endParaRPr lang="de-DE" altLang="ko-KR" sz="1900" baseline="32407" dirty="0">
              <a:latin typeface="Arial"/>
              <a:cs typeface="Arial"/>
            </a:endParaRPr>
          </a:p>
          <a:p>
            <a:pPr marL="12700" marR="12700" indent="0" algn="just">
              <a:lnSpc>
                <a:spcPct val="150000"/>
              </a:lnSpc>
              <a:buNone/>
            </a:pPr>
            <a:r>
              <a:rPr lang="de-DE" altLang="ko-KR" sz="1900" dirty="0">
                <a:latin typeface="Arial"/>
                <a:cs typeface="Arial"/>
              </a:rPr>
              <a:t>(iii) Leading to Beta posterior, Beta(y+a, 1-y+b)</a:t>
            </a:r>
          </a:p>
          <a:p>
            <a:pPr marL="0" marR="12700" indent="0" algn="ctr">
              <a:lnSpc>
                <a:spcPct val="150000"/>
              </a:lnSpc>
              <a:buNone/>
            </a:pPr>
            <a:r>
              <a:rPr lang="de-DE" altLang="ko-KR" sz="1900" spc="-105" dirty="0">
                <a:latin typeface="Arial"/>
                <a:cs typeface="Arial"/>
              </a:rPr>
              <a:t>p</a:t>
            </a:r>
            <a:r>
              <a:rPr lang="de-DE" altLang="ko-KR" sz="1900" spc="40" dirty="0">
                <a:latin typeface="Arial"/>
                <a:cs typeface="Arial"/>
              </a:rPr>
              <a:t>(</a:t>
            </a:r>
            <a:r>
              <a:rPr lang="el-GR" altLang="ko-KR" sz="1900" spc="-125" dirty="0">
                <a:latin typeface="Arial"/>
                <a:cs typeface="Arial"/>
              </a:rPr>
              <a:t>θ</a:t>
            </a:r>
            <a:r>
              <a:rPr lang="el-GR" altLang="ko-KR" sz="1900" spc="25" dirty="0">
                <a:latin typeface="Arial"/>
                <a:cs typeface="Arial"/>
              </a:rPr>
              <a:t>|</a:t>
            </a:r>
            <a:r>
              <a:rPr lang="de-DE" altLang="ko-KR" sz="1900" spc="30" dirty="0">
                <a:latin typeface="Arial"/>
                <a:cs typeface="Arial"/>
              </a:rPr>
              <a:t>y</a:t>
            </a:r>
            <a:r>
              <a:rPr lang="de-DE" altLang="ko-KR" sz="1900" spc="45" dirty="0">
                <a:latin typeface="Arial"/>
                <a:cs typeface="Arial"/>
              </a:rPr>
              <a:t>)</a:t>
            </a:r>
            <a:r>
              <a:rPr lang="de-DE" altLang="ko-KR" sz="1900" spc="-5" dirty="0">
                <a:latin typeface="Arial"/>
                <a:cs typeface="Arial"/>
              </a:rPr>
              <a:t> </a:t>
            </a:r>
            <a:r>
              <a:rPr lang="el-GR" altLang="ko-KR" sz="1900" spc="-360" dirty="0">
                <a:latin typeface="Meiryo"/>
                <a:cs typeface="Meiryo"/>
              </a:rPr>
              <a:t>∝</a:t>
            </a:r>
            <a:r>
              <a:rPr lang="el-GR" altLang="ko-KR" sz="1900" spc="-110" dirty="0">
                <a:latin typeface="Meiryo"/>
                <a:cs typeface="Meiryo"/>
              </a:rPr>
              <a:t> </a:t>
            </a:r>
            <a:r>
              <a:rPr lang="el-GR" altLang="ko-KR" sz="1900" spc="-125" dirty="0">
                <a:latin typeface="Arial"/>
                <a:cs typeface="Arial"/>
              </a:rPr>
              <a:t>θ</a:t>
            </a:r>
            <a:r>
              <a:rPr lang="en-US" altLang="ko-KR" sz="1900" spc="-125" dirty="0">
                <a:latin typeface="Arial"/>
                <a:cs typeface="Arial"/>
              </a:rPr>
              <a:t> </a:t>
            </a:r>
            <a:r>
              <a:rPr lang="de-DE" altLang="ko-KR" sz="1900" spc="-97" baseline="34722" dirty="0">
                <a:latin typeface="Arial"/>
                <a:cs typeface="Arial"/>
              </a:rPr>
              <a:t>y + a </a:t>
            </a:r>
            <a:r>
              <a:rPr lang="de-DE" altLang="ko-KR" sz="1900" spc="-60" baseline="34722" dirty="0">
                <a:latin typeface="Meiryo"/>
                <a:cs typeface="Meiryo"/>
              </a:rPr>
              <a:t>−</a:t>
            </a:r>
            <a:r>
              <a:rPr lang="de-DE" altLang="ko-KR" sz="1900" spc="-52" baseline="34722" dirty="0">
                <a:latin typeface="Arial"/>
                <a:cs typeface="Arial"/>
              </a:rPr>
              <a:t>1</a:t>
            </a:r>
            <a:r>
              <a:rPr lang="de-DE" altLang="ko-KR" sz="1900" spc="-50" dirty="0">
                <a:latin typeface="Arial"/>
                <a:cs typeface="Arial"/>
              </a:rPr>
              <a:t>(</a:t>
            </a:r>
            <a:r>
              <a:rPr lang="de-DE" altLang="ko-KR" sz="1900" spc="-70" dirty="0">
                <a:latin typeface="Arial"/>
                <a:cs typeface="Arial"/>
              </a:rPr>
              <a:t>1</a:t>
            </a:r>
            <a:r>
              <a:rPr lang="de-DE" altLang="ko-KR" sz="1900" spc="-95" dirty="0">
                <a:latin typeface="Arial"/>
                <a:cs typeface="Arial"/>
              </a:rPr>
              <a:t> </a:t>
            </a:r>
            <a:r>
              <a:rPr lang="de-DE" altLang="ko-KR" sz="1900" spc="-30" dirty="0">
                <a:latin typeface="Meiryo"/>
                <a:cs typeface="Meiryo"/>
              </a:rPr>
              <a:t>−</a:t>
            </a:r>
            <a:r>
              <a:rPr lang="de-DE" altLang="ko-KR" sz="1900" spc="-204" dirty="0">
                <a:latin typeface="Meiryo"/>
                <a:cs typeface="Meiryo"/>
              </a:rPr>
              <a:t> </a:t>
            </a:r>
            <a:r>
              <a:rPr lang="el-GR" altLang="ko-KR" sz="1900" spc="-130" dirty="0">
                <a:latin typeface="Arial"/>
                <a:cs typeface="Arial"/>
              </a:rPr>
              <a:t>θ</a:t>
            </a:r>
            <a:r>
              <a:rPr lang="el-GR" altLang="ko-KR" sz="1900" spc="40" dirty="0">
                <a:latin typeface="Arial"/>
                <a:cs typeface="Arial"/>
              </a:rPr>
              <a:t>)</a:t>
            </a:r>
            <a:r>
              <a:rPr lang="de-DE" altLang="ko-KR" sz="1900" spc="-262" baseline="32407" dirty="0">
                <a:latin typeface="Arial"/>
                <a:cs typeface="Arial"/>
              </a:rPr>
              <a:t>1 – y + b </a:t>
            </a:r>
            <a:r>
              <a:rPr lang="de-DE" altLang="ko-KR" sz="1900" spc="-60" baseline="32407" dirty="0">
                <a:latin typeface="Meiryo"/>
                <a:cs typeface="Meiryo"/>
              </a:rPr>
              <a:t>−</a:t>
            </a:r>
            <a:r>
              <a:rPr lang="de-DE" altLang="ko-KR" sz="1900" spc="-120" baseline="32407" dirty="0">
                <a:latin typeface="Arial"/>
                <a:cs typeface="Arial"/>
              </a:rPr>
              <a:t>1</a:t>
            </a:r>
            <a:endParaRPr lang="de-DE" altLang="ko-KR" sz="1900" dirty="0">
              <a:latin typeface="Arial"/>
              <a:cs typeface="Arial"/>
            </a:endParaRPr>
          </a:p>
        </p:txBody>
      </p:sp>
    </p:spTree>
    <p:extLst>
      <p:ext uri="{BB962C8B-B14F-4D97-AF65-F5344CB8AC3E}">
        <p14:creationId xmlns:p14="http://schemas.microsoft.com/office/powerpoint/2010/main" val="840424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pPr marL="0" indent="0">
              <a:lnSpc>
                <a:spcPct val="150000"/>
              </a:lnSpc>
              <a:buNone/>
            </a:pPr>
            <a:r>
              <a:rPr lang="ko-KR" altLang="en-US" sz="1800" dirty="0"/>
              <a:t>한 사건이 발생할 때 다른 사건이 함께 발생할 수 없는 경우 두 사건은 ‘상호배반</a:t>
            </a:r>
            <a:r>
              <a:rPr lang="en-US" altLang="ko-KR" sz="1800" dirty="0"/>
              <a:t>(mutually exclusive)</a:t>
            </a:r>
            <a:r>
              <a:rPr lang="ko-KR" altLang="en-US" sz="1800" dirty="0"/>
              <a:t>’ 또는 단순히 ‘배반’ 관계에 있다고 한다</a:t>
            </a:r>
            <a:r>
              <a:rPr lang="en-US" altLang="ko-KR" sz="1800" dirty="0"/>
              <a:t>.</a:t>
            </a:r>
            <a:endParaRPr lang="ko-KR" altLang="en-US" sz="1800" dirty="0"/>
          </a:p>
        </p:txBody>
      </p:sp>
      <p:grpSp>
        <p:nvGrpSpPr>
          <p:cNvPr id="2" name="그룹 1"/>
          <p:cNvGrpSpPr/>
          <p:nvPr/>
        </p:nvGrpSpPr>
        <p:grpSpPr>
          <a:xfrm>
            <a:off x="2398644" y="3340056"/>
            <a:ext cx="7394712" cy="3033628"/>
            <a:chOff x="755576" y="3356992"/>
            <a:chExt cx="7394712" cy="3033628"/>
          </a:xfrm>
        </p:grpSpPr>
        <p:pic>
          <p:nvPicPr>
            <p:cNvPr id="8" name="Picture 2"/>
            <p:cNvPicPr>
              <a:picLocks noChangeAspect="1" noChangeArrowheads="1"/>
            </p:cNvPicPr>
            <p:nvPr/>
          </p:nvPicPr>
          <p:blipFill>
            <a:blip r:embed="rId2" cstate="print"/>
            <a:srcRect/>
            <a:stretch>
              <a:fillRect/>
            </a:stretch>
          </p:blipFill>
          <p:spPr bwMode="auto">
            <a:xfrm>
              <a:off x="785785" y="3356992"/>
              <a:ext cx="7364503" cy="2857520"/>
            </a:xfrm>
            <a:prstGeom prst="rect">
              <a:avLst/>
            </a:prstGeom>
            <a:noFill/>
            <a:ln w="9525">
              <a:noFill/>
              <a:miter lim="800000"/>
              <a:headEnd/>
              <a:tailEnd/>
            </a:ln>
            <a:effectLst/>
          </p:spPr>
        </p:pic>
        <p:sp>
          <p:nvSpPr>
            <p:cNvPr id="10" name="Text Box 37"/>
            <p:cNvSpPr txBox="1">
              <a:spLocks noChangeArrowheads="1"/>
            </p:cNvSpPr>
            <p:nvPr/>
          </p:nvSpPr>
          <p:spPr bwMode="auto">
            <a:xfrm>
              <a:off x="755576" y="6021288"/>
              <a:ext cx="3528392" cy="369332"/>
            </a:xfrm>
            <a:prstGeom prst="rect">
              <a:avLst/>
            </a:prstGeom>
            <a:noFill/>
            <a:ln w="11113">
              <a:noFill/>
              <a:miter lim="800000"/>
              <a:headEnd/>
              <a:tailEnd/>
            </a:ln>
          </p:spPr>
          <p:txBody>
            <a:bodyPr wrap="square">
              <a:spAutoFit/>
            </a:bodyPr>
            <a:lstStyle/>
            <a:p>
              <a:pPr algn="ctr">
                <a:spcBef>
                  <a:spcPct val="50000"/>
                </a:spcBef>
              </a:pPr>
              <a:r>
                <a:rPr lang="ko-KR" altLang="en-US" dirty="0">
                  <a:latin typeface="나눔고딕" panose="020D0604000000000000" pitchFamily="50" charset="-127"/>
                  <a:ea typeface="나눔고딕" panose="020D0604000000000000" pitchFamily="50" charset="-127"/>
                </a:rPr>
                <a:t>배반인 경우</a:t>
              </a:r>
              <a:endParaRPr lang="en-US" altLang="ko-KR" dirty="0">
                <a:latin typeface="나눔고딕" panose="020D0604000000000000" pitchFamily="50" charset="-127"/>
                <a:ea typeface="나눔고딕" panose="020D0604000000000000" pitchFamily="50" charset="-127"/>
              </a:endParaRPr>
            </a:p>
          </p:txBody>
        </p:sp>
        <p:sp>
          <p:nvSpPr>
            <p:cNvPr id="11" name="Text Box 37"/>
            <p:cNvSpPr txBox="1">
              <a:spLocks noChangeArrowheads="1"/>
            </p:cNvSpPr>
            <p:nvPr/>
          </p:nvSpPr>
          <p:spPr bwMode="auto">
            <a:xfrm>
              <a:off x="4572000" y="6021288"/>
              <a:ext cx="3456384" cy="369332"/>
            </a:xfrm>
            <a:prstGeom prst="rect">
              <a:avLst/>
            </a:prstGeom>
            <a:noFill/>
            <a:ln w="11113">
              <a:noFill/>
              <a:miter lim="800000"/>
              <a:headEnd/>
              <a:tailEnd/>
            </a:ln>
          </p:spPr>
          <p:txBody>
            <a:bodyPr wrap="square">
              <a:spAutoFit/>
            </a:bodyPr>
            <a:lstStyle/>
            <a:p>
              <a:pPr algn="ctr">
                <a:spcBef>
                  <a:spcPct val="50000"/>
                </a:spcBef>
              </a:pPr>
              <a:r>
                <a:rPr lang="ko-KR" altLang="en-US" dirty="0">
                  <a:latin typeface="나눔고딕" panose="020D0604000000000000" pitchFamily="50" charset="-127"/>
                  <a:ea typeface="나눔고딕" panose="020D0604000000000000" pitchFamily="50" charset="-127"/>
                </a:rPr>
                <a:t>배반이 아닌 경우</a:t>
              </a:r>
              <a:endParaRPr lang="en-US" altLang="ko-KR" dirty="0">
                <a:latin typeface="나눔고딕" panose="020D0604000000000000" pitchFamily="50" charset="-127"/>
                <a:ea typeface="나눔고딕" panose="020D0604000000000000" pitchFamily="50" charset="-127"/>
              </a:endParaRPr>
            </a:p>
          </p:txBody>
        </p:sp>
      </p:grpSp>
      <p:sp>
        <p:nvSpPr>
          <p:cNvPr id="12" name="제목 1"/>
          <p:cNvSpPr txBox="1">
            <a:spLocks/>
          </p:cNvSpPr>
          <p:nvPr/>
        </p:nvSpPr>
        <p:spPr>
          <a:xfrm>
            <a:off x="1981200" y="274638"/>
            <a:ext cx="8229600" cy="114300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dirty="0">
                <a:latin typeface="나눔고딕" panose="020D0604000000000000" pitchFamily="50" charset="-127"/>
                <a:ea typeface="나눔고딕" panose="020D0604000000000000" pitchFamily="50" charset="-127"/>
              </a:rPr>
              <a:t>4. </a:t>
            </a:r>
            <a:r>
              <a:rPr lang="ko-KR" altLang="en-US" sz="4000" dirty="0">
                <a:latin typeface="나눔고딕" panose="020D0604000000000000" pitchFamily="50" charset="-127"/>
                <a:ea typeface="나눔고딕" panose="020D0604000000000000" pitchFamily="50" charset="-127"/>
              </a:rPr>
              <a:t>벤 다이어그램과 배반</a:t>
            </a:r>
          </a:p>
        </p:txBody>
      </p:sp>
      <p:sp>
        <p:nvSpPr>
          <p:cNvPr id="13" name="AutoShape 5"/>
          <p:cNvSpPr>
            <a:spLocks noChangeArrowheads="1"/>
          </p:cNvSpPr>
          <p:nvPr/>
        </p:nvSpPr>
        <p:spPr bwMode="auto">
          <a:xfrm>
            <a:off x="1988543" y="1611550"/>
            <a:ext cx="119460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latin typeface="나눔고딕" panose="020D0604000000000000" pitchFamily="50" charset="-127"/>
                <a:ea typeface="나눔고딕" panose="020D0604000000000000" pitchFamily="50" charset="-127"/>
              </a:rPr>
              <a:t>상호배반</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39289009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Natural Conjugate Priors</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marL="12700" marR="12700" indent="0" algn="just">
              <a:lnSpc>
                <a:spcPct val="150000"/>
              </a:lnSpc>
              <a:buNone/>
            </a:pPr>
            <a:r>
              <a:rPr lang="en-US" altLang="ko-KR" sz="2000" dirty="0">
                <a:latin typeface="Arial"/>
                <a:cs typeface="Arial"/>
              </a:rPr>
              <a:t>Natural conjugate priors can be thought of as a posterior from a hypothetical previous sample. So posterior stays in the same family. Only its parameters change. </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Conjugate forms are quite convenient if you’re doing algebra but of little relevance if you’re computing. </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Conjugate forms sometimes conflict with reasonable prior beliefs, in which case you don’t have to insist on the conjugate forms.</a:t>
            </a:r>
          </a:p>
        </p:txBody>
      </p:sp>
    </p:spTree>
    <p:extLst>
      <p:ext uri="{BB962C8B-B14F-4D97-AF65-F5344CB8AC3E}">
        <p14:creationId xmlns:p14="http://schemas.microsoft.com/office/powerpoint/2010/main" val="42271915"/>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err="1">
                <a:latin typeface="Times New Roman" pitchFamily="18" charset="0"/>
                <a:cs typeface="Times New Roman" pitchFamily="18" charset="0"/>
              </a:rPr>
              <a:t>Jeffreys</a:t>
            </a:r>
            <a:r>
              <a:rPr lang="en-US" altLang="ko-KR" sz="2800" b="1" dirty="0">
                <a:latin typeface="Times New Roman" pitchFamily="18" charset="0"/>
                <a:cs typeface="Times New Roman" pitchFamily="18" charset="0"/>
              </a:rPr>
              <a:t>’ Priors</a:t>
            </a:r>
            <a:endParaRPr lang="ko-KR" altLang="en-US"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a:noAutofit/>
              </a:bodyPr>
              <a:lstStyle/>
              <a:p>
                <a:pPr marL="12700" marR="12700" indent="0" algn="just">
                  <a:lnSpc>
                    <a:spcPct val="150000"/>
                  </a:lnSpc>
                  <a:buNone/>
                </a:pPr>
                <a:r>
                  <a:rPr lang="en-US" altLang="ko-KR" sz="2000" dirty="0">
                    <a:latin typeface="Arial"/>
                    <a:cs typeface="Arial"/>
                  </a:rPr>
                  <a:t>Fisher information about θ is</a:t>
                </a:r>
              </a:p>
              <a:p>
                <a:pPr marL="12700" marR="12700" indent="0" algn="just">
                  <a:lnSpc>
                    <a:spcPct val="150000"/>
                  </a:lnSpc>
                  <a:buNone/>
                </a:pPr>
                <a:endParaRPr lang="en-US" altLang="ko-KR" sz="2000" dirty="0">
                  <a:latin typeface="Arial"/>
                  <a:cs typeface="Arial"/>
                </a:endParaRPr>
              </a:p>
              <a:p>
                <a:pPr marL="0" indent="0" algn="just">
                  <a:lnSpc>
                    <a:spcPct val="150000"/>
                  </a:lnSpc>
                  <a:buNone/>
                </a:pPr>
                <a:endParaRPr lang="de-DE" altLang="ko-KR" sz="2000" dirty="0">
                  <a:latin typeface="Arial"/>
                  <a:cs typeface="Arial"/>
                </a:endParaRPr>
              </a:p>
              <a:p>
                <a:pPr marL="0" indent="0" algn="just">
                  <a:lnSpc>
                    <a:spcPct val="150000"/>
                  </a:lnSpc>
                  <a:buNone/>
                </a:pPr>
                <a:r>
                  <a:rPr lang="de-DE" altLang="ko-KR" sz="2000" dirty="0">
                    <a:latin typeface="Arial"/>
                    <a:cs typeface="Arial"/>
                  </a:rPr>
                  <a:t>Jeﬀreys’ prior is :    </a:t>
                </a:r>
                <a:r>
                  <a:rPr lang="de-DE" altLang="ko-KR" sz="2000" spc="-105" dirty="0">
                    <a:latin typeface="Arial"/>
                    <a:cs typeface="Arial"/>
                  </a:rPr>
                  <a:t>p</a:t>
                </a:r>
                <a:r>
                  <a:rPr lang="de-DE" altLang="ko-KR" sz="2000" spc="40" dirty="0">
                    <a:latin typeface="Arial"/>
                    <a:cs typeface="Arial"/>
                  </a:rPr>
                  <a:t>(</a:t>
                </a:r>
                <a:r>
                  <a:rPr lang="el-GR" altLang="ko-KR" sz="2000" spc="-125" dirty="0">
                    <a:latin typeface="Arial"/>
                    <a:cs typeface="Arial"/>
                  </a:rPr>
                  <a:t>θ</a:t>
                </a:r>
                <a:r>
                  <a:rPr lang="el-GR" altLang="ko-KR" sz="2000" spc="45" dirty="0">
                    <a:latin typeface="Arial"/>
                    <a:cs typeface="Arial"/>
                  </a:rPr>
                  <a:t>)</a:t>
                </a:r>
                <a:r>
                  <a:rPr lang="el-GR" altLang="ko-KR" sz="2000" spc="-5" dirty="0">
                    <a:latin typeface="Arial"/>
                    <a:cs typeface="Arial"/>
                  </a:rPr>
                  <a:t> </a:t>
                </a:r>
                <a:r>
                  <a:rPr lang="el-GR" altLang="ko-KR" sz="2000" spc="-360" dirty="0">
                    <a:latin typeface="Meiryo"/>
                    <a:cs typeface="Meiryo"/>
                  </a:rPr>
                  <a:t>∝</a:t>
                </a:r>
                <a:r>
                  <a:rPr lang="el-GR" altLang="ko-KR" sz="2000" spc="-110" dirty="0">
                    <a:latin typeface="Meiryo"/>
                    <a:cs typeface="Meiryo"/>
                  </a:rPr>
                  <a:t> </a:t>
                </a:r>
                <a:r>
                  <a:rPr lang="de-DE" altLang="ko-KR" sz="2000" dirty="0">
                    <a:latin typeface="Arial"/>
                    <a:cs typeface="Arial"/>
                  </a:rPr>
                  <a:t> |</a:t>
                </a:r>
                <a14:m>
                  <m:oMath xmlns:m="http://schemas.openxmlformats.org/officeDocument/2006/math">
                    <m:r>
                      <a:rPr lang="en-US" altLang="ko-KR" sz="2000">
                        <a:latin typeface="Cambria Math"/>
                        <a:cs typeface="Arial"/>
                      </a:rPr>
                      <m:t>𝐼</m:t>
                    </m:r>
                  </m:oMath>
                </a14:m>
                <a:r>
                  <a:rPr lang="de-DE" altLang="ko-KR" sz="2000" dirty="0">
                    <a:latin typeface="Arial"/>
                    <a:cs typeface="Arial"/>
                  </a:rPr>
                  <a:t>(</a:t>
                </a:r>
                <a:r>
                  <a:rPr lang="el-GR" altLang="ko-KR" sz="2000" dirty="0">
                    <a:latin typeface="Arial"/>
                    <a:cs typeface="Arial"/>
                  </a:rPr>
                  <a:t>θ)|	</a:t>
                </a:r>
                <a:r>
                  <a:rPr lang="es-ES" altLang="ko-KR" sz="2000" spc="82" baseline="34722" dirty="0">
                    <a:latin typeface="Arial"/>
                    <a:cs typeface="Arial"/>
                  </a:rPr>
                  <a:t>1/2</a:t>
                </a:r>
                <a:r>
                  <a:rPr lang="el-GR" altLang="ko-KR" sz="2000" dirty="0">
                    <a:latin typeface="Arial"/>
                    <a:cs typeface="Arial"/>
                  </a:rPr>
                  <a:t>.</a:t>
                </a:r>
                <a:endParaRPr lang="en-US" altLang="ko-KR" sz="2000" dirty="0">
                  <a:latin typeface="Arial"/>
                  <a:cs typeface="Arial"/>
                </a:endParaRPr>
              </a:p>
              <a:p>
                <a:pPr marL="0" indent="0" algn="just">
                  <a:lnSpc>
                    <a:spcPct val="150000"/>
                  </a:lnSpc>
                  <a:buNone/>
                </a:pPr>
                <a:endParaRPr lang="el-GR" altLang="ko-KR" sz="2000" dirty="0">
                  <a:latin typeface="Arial"/>
                  <a:cs typeface="Arial"/>
                </a:endParaRPr>
              </a:p>
              <a:p>
                <a:pPr marL="0" indent="0" algn="just">
                  <a:lnSpc>
                    <a:spcPct val="150000"/>
                  </a:lnSpc>
                  <a:buNone/>
                </a:pPr>
                <a:r>
                  <a:rPr lang="en-US" altLang="ko-KR" sz="2000" dirty="0">
                    <a:latin typeface="Arial"/>
                    <a:cs typeface="Arial"/>
                  </a:rPr>
                  <a:t>This prior is </a:t>
                </a:r>
                <a:r>
                  <a:rPr lang="en-US" altLang="ko-KR" sz="2000" i="1" dirty="0">
                    <a:latin typeface="Arial"/>
                    <a:cs typeface="Arial"/>
                  </a:rPr>
                  <a:t>invariant</a:t>
                </a:r>
                <a:r>
                  <a:rPr lang="en-US" altLang="ko-KR" sz="2000" dirty="0">
                    <a:latin typeface="Arial"/>
                    <a:cs typeface="Arial"/>
                  </a:rPr>
                  <a:t> to </a:t>
                </a:r>
                <a:r>
                  <a:rPr lang="en-US" altLang="ko-KR" sz="2000" dirty="0" err="1">
                    <a:latin typeface="Arial"/>
                    <a:cs typeface="Arial"/>
                  </a:rPr>
                  <a:t>reparametrization</a:t>
                </a:r>
                <a:r>
                  <a:rPr lang="en-US" altLang="ko-KR" sz="2000" dirty="0">
                    <a:latin typeface="Arial"/>
                    <a:cs typeface="Arial"/>
                  </a:rPr>
                  <a:t>. Posterior beliefs about θ are the same whether prior is</a:t>
                </a:r>
                <a:r>
                  <a:rPr lang="ko-KR" altLang="en-US" sz="2000" dirty="0">
                    <a:latin typeface="Arial"/>
                    <a:cs typeface="Arial"/>
                  </a:rPr>
                  <a:t> </a:t>
                </a:r>
                <a:r>
                  <a:rPr lang="en-US" altLang="ko-KR" sz="2000" dirty="0">
                    <a:latin typeface="Arial"/>
                    <a:cs typeface="Arial"/>
                  </a:rPr>
                  <a:t>expressed on θ or on φ(θ).</a:t>
                </a:r>
              </a:p>
              <a:p>
                <a:pPr marL="0" indent="0" algn="just">
                  <a:lnSpc>
                    <a:spcPct val="150000"/>
                  </a:lnSpc>
                  <a:spcBef>
                    <a:spcPts val="93"/>
                  </a:spcBef>
                  <a:buNone/>
                </a:pPr>
                <a:endParaRPr lang="en-US" altLang="ko-KR" sz="2000" dirty="0">
                  <a:latin typeface="Arial"/>
                  <a:cs typeface="Arial"/>
                </a:endParaRPr>
              </a:p>
              <a:p>
                <a:pPr marL="0" marR="12700" indent="0" algn="just">
                  <a:lnSpc>
                    <a:spcPct val="150000"/>
                  </a:lnSpc>
                  <a:buNone/>
                </a:pPr>
                <a:r>
                  <a:rPr lang="en-US" altLang="ko-KR" sz="2000" dirty="0" err="1">
                    <a:latin typeface="Arial"/>
                    <a:cs typeface="Arial"/>
                  </a:rPr>
                  <a:t>Jeﬀreys</a:t>
                </a:r>
                <a:r>
                  <a:rPr lang="en-US" altLang="ko-KR" sz="2000" dirty="0">
                    <a:latin typeface="Arial"/>
                    <a:cs typeface="Arial"/>
                  </a:rPr>
                  <a:t>’ priors can also be shown to be in a sense minimally informative relative to the likelihood.</a:t>
                </a:r>
              </a:p>
              <a:p>
                <a:pPr marL="12700" marR="12700" indent="0" algn="just">
                  <a:lnSpc>
                    <a:spcPct val="150000"/>
                  </a:lnSpc>
                  <a:buNone/>
                </a:pPr>
                <a:endParaRPr lang="en-US" altLang="ko-KR" sz="2000" spc="-3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a:blip r:embed="rId2"/>
                <a:stretch>
                  <a:fillRect l="-711" r="-711"/>
                </a:stretch>
              </a:blipFill>
            </p:spPr>
            <p:txBody>
              <a:bodyPr/>
              <a:lstStyle/>
              <a:p>
                <a:r>
                  <a:rPr lang="ko-KR" altLang="en-US">
                    <a:noFill/>
                  </a:rPr>
                  <a:t> </a:t>
                </a:r>
              </a:p>
            </p:txBody>
          </p:sp>
        </mc:Fallback>
      </mc:AlternateContent>
      <p:pic>
        <p:nvPicPr>
          <p:cNvPr id="1802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6578" y="1620788"/>
            <a:ext cx="5201791" cy="822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5270946"/>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err="1">
                <a:latin typeface="Times New Roman" pitchFamily="18" charset="0"/>
                <a:cs typeface="Times New Roman" pitchFamily="18" charset="0"/>
              </a:rPr>
              <a:t>Jeffreys</a:t>
            </a:r>
            <a:r>
              <a:rPr lang="en-US" altLang="ko-KR" sz="2800" b="1" dirty="0">
                <a:latin typeface="Times New Roman" pitchFamily="18" charset="0"/>
                <a:cs typeface="Times New Roman" pitchFamily="18" charset="0"/>
              </a:rPr>
              <a:t>’ Priors</a:t>
            </a:r>
            <a:endParaRPr lang="ko-KR" altLang="en-US"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a:noAutofit/>
              </a:bodyPr>
              <a:lstStyle/>
              <a:p>
                <a:pPr marL="0" indent="0">
                  <a:buNone/>
                </a:pPr>
                <a:r>
                  <a:rPr lang="en-US" altLang="ko-KR" sz="2000" dirty="0">
                    <a:latin typeface="Arial"/>
                    <a:cs typeface="Arial"/>
                  </a:rPr>
                  <a:t>Example : </a:t>
                </a:r>
                <a14:m>
                  <m:oMath xmlns:m="http://schemas.openxmlformats.org/officeDocument/2006/math">
                    <m:r>
                      <a:rPr lang="en-US" altLang="ko-KR" sz="2000" i="1" dirty="0">
                        <a:latin typeface="Cambria Math"/>
                        <a:cs typeface="Arial"/>
                      </a:rPr>
                      <m:t>𝑖𝑖𝑑</m:t>
                    </m:r>
                  </m:oMath>
                </a14:m>
                <a:r>
                  <a:rPr lang="en-US" altLang="ko-KR" sz="2000" dirty="0">
                    <a:latin typeface="Arial"/>
                    <a:cs typeface="Arial"/>
                  </a:rPr>
                  <a:t> normal with mean zero and precision  </a:t>
                </a:r>
                <a14:m>
                  <m:oMath xmlns:m="http://schemas.openxmlformats.org/officeDocument/2006/math">
                    <m:r>
                      <a:rPr lang="ko-KR" altLang="en-US" sz="2000" dirty="0">
                        <a:latin typeface="Cambria Math"/>
                        <a:cs typeface="Arial"/>
                      </a:rPr>
                      <m:t>𝜏</m:t>
                    </m:r>
                  </m:oMath>
                </a14:m>
                <a:endParaRPr lang="en-US" altLang="ko-KR" sz="2000" dirty="0">
                  <a:latin typeface="Arial"/>
                  <a:cs typeface="Arial"/>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ko-KR" sz="2000" i="1">
                          <a:latin typeface="Cambria Math"/>
                        </a:rPr>
                        <m:t>𝑙</m:t>
                      </m:r>
                      <m:d>
                        <m:dPr>
                          <m:ctrlPr>
                            <a:rPr lang="ko-KR" altLang="ko-KR" sz="2000" i="1">
                              <a:latin typeface="Cambria Math" panose="02040503050406030204" pitchFamily="18" charset="0"/>
                            </a:rPr>
                          </m:ctrlPr>
                        </m:dPr>
                        <m:e>
                          <m:r>
                            <a:rPr lang="en-US" altLang="ko-KR" sz="2000" i="1">
                              <a:latin typeface="Cambria Math"/>
                            </a:rPr>
                            <m:t>𝜏</m:t>
                          </m:r>
                          <m:r>
                            <a:rPr lang="en-US" altLang="ko-KR" sz="2000" i="1">
                              <a:latin typeface="Cambria Math"/>
                            </a:rPr>
                            <m:t>;</m:t>
                          </m:r>
                          <m:r>
                            <a:rPr lang="en-US" altLang="ko-KR" sz="2000" i="1">
                              <a:latin typeface="Cambria Math"/>
                            </a:rPr>
                            <m:t>𝑦</m:t>
                          </m:r>
                        </m:e>
                      </m:d>
                      <m:r>
                        <a:rPr lang="en-US" altLang="ko-KR" sz="2000" i="1">
                          <a:latin typeface="Cambria Math"/>
                        </a:rPr>
                        <m:t>∝ </m:t>
                      </m:r>
                      <m:sSup>
                        <m:sSupPr>
                          <m:ctrlPr>
                            <a:rPr lang="ko-KR" altLang="ko-KR" sz="2000" i="1">
                              <a:latin typeface="Cambria Math" panose="02040503050406030204" pitchFamily="18" charset="0"/>
                            </a:rPr>
                          </m:ctrlPr>
                        </m:sSupPr>
                        <m:e>
                          <m:r>
                            <a:rPr lang="en-US" altLang="ko-KR" sz="2000" i="1">
                              <a:latin typeface="Cambria Math"/>
                            </a:rPr>
                            <m:t>𝜏</m:t>
                          </m:r>
                        </m:e>
                        <m:sup>
                          <m:r>
                            <a:rPr lang="en-US" altLang="ko-KR" sz="2000" i="1">
                              <a:latin typeface="Cambria Math"/>
                            </a:rPr>
                            <m:t>𝑛</m:t>
                          </m:r>
                          <m:r>
                            <a:rPr lang="en-US" altLang="ko-KR" sz="2000" i="1">
                              <a:latin typeface="Cambria Math"/>
                            </a:rPr>
                            <m:t>/2</m:t>
                          </m:r>
                        </m:sup>
                      </m:sSup>
                      <m:r>
                        <m:rPr>
                          <m:sty m:val="p"/>
                        </m:rPr>
                        <a:rPr lang="en-US" altLang="ko-KR" sz="2000">
                          <a:latin typeface="Cambria Math"/>
                        </a:rPr>
                        <m:t>exp</m:t>
                      </m:r>
                      <m:d>
                        <m:dPr>
                          <m:begChr m:val="{"/>
                          <m:endChr m:val="}"/>
                          <m:ctrlPr>
                            <a:rPr lang="ko-KR" altLang="ko-KR" sz="2000" i="1">
                              <a:latin typeface="Cambria Math" panose="02040503050406030204" pitchFamily="18" charset="0"/>
                            </a:rPr>
                          </m:ctrlPr>
                        </m:dPr>
                        <m:e>
                          <m:r>
                            <a:rPr lang="en-US" altLang="ko-KR" sz="2000" i="1">
                              <a:latin typeface="Cambria Math"/>
                            </a:rPr>
                            <m:t>−</m:t>
                          </m:r>
                          <m:r>
                            <a:rPr lang="en-US" altLang="ko-KR" sz="2000" i="1">
                              <a:latin typeface="Cambria Math"/>
                            </a:rPr>
                            <m:t>𝜏</m:t>
                          </m:r>
                          <m:nary>
                            <m:naryPr>
                              <m:chr m:val="∑"/>
                              <m:ctrlPr>
                                <a:rPr lang="ko-KR" altLang="ko-KR" sz="2000" i="1">
                                  <a:latin typeface="Cambria Math" panose="02040503050406030204" pitchFamily="18" charset="0"/>
                                </a:rPr>
                              </m:ctrlPr>
                            </m:naryPr>
                            <m:sub>
                              <m:r>
                                <a:rPr lang="en-US" altLang="ko-KR" sz="2000" i="1">
                                  <a:latin typeface="Cambria Math"/>
                                </a:rPr>
                                <m:t>𝑖</m:t>
                              </m:r>
                              <m:r>
                                <a:rPr lang="en-US" altLang="ko-KR" sz="2000" i="1">
                                  <a:latin typeface="Cambria Math"/>
                                </a:rPr>
                                <m:t>=1</m:t>
                              </m:r>
                            </m:sub>
                            <m:sup>
                              <m:r>
                                <a:rPr lang="en-US" altLang="ko-KR" sz="2000" i="1">
                                  <a:latin typeface="Cambria Math"/>
                                </a:rPr>
                                <m:t>𝑛</m:t>
                              </m:r>
                            </m:sup>
                            <m:e>
                              <m:sSubSup>
                                <m:sSubSupPr>
                                  <m:ctrlPr>
                                    <a:rPr lang="ko-KR" altLang="ko-KR" sz="2000" i="1">
                                      <a:latin typeface="Cambria Math" panose="02040503050406030204" pitchFamily="18" charset="0"/>
                                    </a:rPr>
                                  </m:ctrlPr>
                                </m:sSubSupPr>
                                <m:e>
                                  <m:r>
                                    <a:rPr lang="en-US" altLang="ko-KR" sz="2000" i="1">
                                      <a:latin typeface="Cambria Math"/>
                                    </a:rPr>
                                    <m:t>𝑦</m:t>
                                  </m:r>
                                </m:e>
                                <m:sub>
                                  <m:r>
                                    <a:rPr lang="en-US" altLang="ko-KR" sz="2000" i="1">
                                      <a:latin typeface="Cambria Math"/>
                                    </a:rPr>
                                    <m:t>𝑖</m:t>
                                  </m:r>
                                </m:sub>
                                <m:sup>
                                  <m:r>
                                    <a:rPr lang="en-US" altLang="ko-KR" sz="2000" i="1">
                                      <a:latin typeface="Cambria Math"/>
                                    </a:rPr>
                                    <m:t>2</m:t>
                                  </m:r>
                                </m:sup>
                              </m:sSubSup>
                              <m:r>
                                <a:rPr lang="en-US" altLang="ko-KR" sz="2000" i="1">
                                  <a:latin typeface="Cambria Math"/>
                                </a:rPr>
                                <m:t>/2</m:t>
                              </m:r>
                            </m:e>
                          </m:nary>
                        </m:e>
                      </m:d>
                    </m:oMath>
                  </m:oMathPara>
                </a14:m>
                <a:endParaRPr lang="en-US" altLang="ko-KR" sz="2000" dirty="0">
                  <a:latin typeface="Arial"/>
                  <a:cs typeface="Arial"/>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US" altLang="ko-KR" sz="2000" i="1">
                          <a:latin typeface="Cambria Math"/>
                        </a:rPr>
                        <m:t>𝐼</m:t>
                      </m:r>
                      <m:d>
                        <m:dPr>
                          <m:ctrlPr>
                            <a:rPr lang="ko-KR" altLang="ko-KR" sz="2000" i="1">
                              <a:latin typeface="Cambria Math" panose="02040503050406030204" pitchFamily="18" charset="0"/>
                            </a:rPr>
                          </m:ctrlPr>
                        </m:dPr>
                        <m:e>
                          <m:r>
                            <a:rPr lang="ko-KR" altLang="en-US" sz="2000" i="1">
                              <a:latin typeface="Cambria Math"/>
                            </a:rPr>
                            <m:t>𝜏</m:t>
                          </m:r>
                        </m:e>
                      </m:d>
                      <m:r>
                        <a:rPr lang="en-US" altLang="ko-KR" sz="2000" i="1">
                          <a:latin typeface="Cambria Math"/>
                        </a:rPr>
                        <m:t>=</m:t>
                      </m:r>
                      <m:f>
                        <m:fPr>
                          <m:ctrlPr>
                            <a:rPr lang="en-US" altLang="ko-KR" sz="2000" i="1">
                              <a:latin typeface="Cambria Math" panose="02040503050406030204" pitchFamily="18" charset="0"/>
                            </a:rPr>
                          </m:ctrlPr>
                        </m:fPr>
                        <m:num>
                          <m:r>
                            <a:rPr lang="en-US" altLang="ko-KR" sz="2000" i="1">
                              <a:latin typeface="Cambria Math"/>
                            </a:rPr>
                            <m:t>𝑛</m:t>
                          </m:r>
                        </m:num>
                        <m:den>
                          <m:r>
                            <a:rPr lang="en-US" altLang="ko-KR" sz="2000" i="1">
                              <a:latin typeface="Cambria Math"/>
                            </a:rPr>
                            <m:t>2</m:t>
                          </m:r>
                          <m:sSup>
                            <m:sSupPr>
                              <m:ctrlPr>
                                <a:rPr lang="en-US" altLang="ko-KR" sz="2000" i="1">
                                  <a:latin typeface="Cambria Math" panose="02040503050406030204" pitchFamily="18" charset="0"/>
                                </a:rPr>
                              </m:ctrlPr>
                            </m:sSupPr>
                            <m:e>
                              <m:r>
                                <a:rPr lang="ko-KR" altLang="en-US" sz="2000" i="1">
                                  <a:latin typeface="Cambria Math"/>
                                </a:rPr>
                                <m:t>𝜏</m:t>
                              </m:r>
                            </m:e>
                            <m:sup>
                              <m:r>
                                <a:rPr lang="en-US" altLang="ko-KR" sz="2000" i="1">
                                  <a:latin typeface="Cambria Math"/>
                                </a:rPr>
                                <m:t>2</m:t>
                              </m:r>
                            </m:sup>
                          </m:sSup>
                        </m:den>
                      </m:f>
                    </m:oMath>
                  </m:oMathPara>
                </a14:m>
                <a:endParaRPr lang="en-US" altLang="ko-KR" sz="2000" dirty="0">
                  <a:latin typeface="Arial"/>
                  <a:cs typeface="Arial"/>
                </a:endParaRPr>
              </a:p>
              <a:p>
                <a:pPr marL="0" indent="0" algn="ctr">
                  <a:lnSpc>
                    <a:spcPct val="150000"/>
                  </a:lnSpc>
                  <a:buNone/>
                </a:pPr>
                <a14:m>
                  <m:oMathPara xmlns:m="http://schemas.openxmlformats.org/officeDocument/2006/math">
                    <m:oMathParaPr>
                      <m:jc m:val="centerGroup"/>
                    </m:oMathParaPr>
                    <m:oMath xmlns:m="http://schemas.openxmlformats.org/officeDocument/2006/math">
                      <m:r>
                        <m:rPr>
                          <m:sty m:val="p"/>
                        </m:rPr>
                        <a:rPr lang="en-US" altLang="ko-KR" sz="2000">
                          <a:latin typeface="Cambria Math"/>
                        </a:rPr>
                        <m:t>so</m:t>
                      </m:r>
                      <m:r>
                        <a:rPr lang="en-US" altLang="ko-KR" sz="2000">
                          <a:latin typeface="Cambria Math"/>
                        </a:rPr>
                        <m:t>   </m:t>
                      </m:r>
                      <m:r>
                        <a:rPr lang="en-US" altLang="ko-KR" sz="2000" i="1">
                          <a:latin typeface="Cambria Math"/>
                        </a:rPr>
                        <m:t>𝑝</m:t>
                      </m:r>
                      <m:d>
                        <m:dPr>
                          <m:ctrlPr>
                            <a:rPr lang="ko-KR" altLang="ko-KR" sz="2000" i="1">
                              <a:latin typeface="Cambria Math" panose="02040503050406030204" pitchFamily="18" charset="0"/>
                            </a:rPr>
                          </m:ctrlPr>
                        </m:dPr>
                        <m:e>
                          <m:r>
                            <a:rPr lang="ko-KR" altLang="en-US" sz="2000" i="1">
                              <a:latin typeface="Cambria Math"/>
                            </a:rPr>
                            <m:t>𝜏</m:t>
                          </m:r>
                        </m:e>
                      </m:d>
                      <m:r>
                        <a:rPr lang="en-US" altLang="ko-KR" sz="2000" i="1">
                          <a:latin typeface="Cambria Math"/>
                          <a:ea typeface="Cambria Math"/>
                        </a:rPr>
                        <m:t>∝</m:t>
                      </m:r>
                      <m:r>
                        <m:rPr>
                          <m:nor/>
                        </m:rPr>
                        <a:rPr lang="de-DE" altLang="ko-KR" sz="2000" dirty="0">
                          <a:solidFill>
                            <a:prstClr val="black"/>
                          </a:solidFill>
                          <a:latin typeface="Arial"/>
                          <a:cs typeface="Arial"/>
                        </a:rPr>
                        <m:t>|</m:t>
                      </m:r>
                      <m:r>
                        <a:rPr lang="en-US" altLang="ko-KR" sz="2000">
                          <a:solidFill>
                            <a:prstClr val="black"/>
                          </a:solidFill>
                          <a:latin typeface="Cambria Math"/>
                          <a:cs typeface="Arial"/>
                        </a:rPr>
                        <m:t>𝐼</m:t>
                      </m:r>
                      <m:r>
                        <m:rPr>
                          <m:nor/>
                        </m:rPr>
                        <a:rPr lang="de-DE" altLang="ko-KR" sz="2000" dirty="0">
                          <a:solidFill>
                            <a:prstClr val="black"/>
                          </a:solidFill>
                          <a:latin typeface="Arial"/>
                          <a:cs typeface="Arial"/>
                        </a:rPr>
                        <m:t>(</m:t>
                      </m:r>
                      <m:r>
                        <m:rPr>
                          <m:nor/>
                        </m:rPr>
                        <a:rPr lang="ko-KR" altLang="el-GR" sz="2000" i="1" dirty="0">
                          <a:solidFill>
                            <a:prstClr val="black"/>
                          </a:solidFill>
                          <a:latin typeface="Arial"/>
                          <a:cs typeface="Arial"/>
                        </a:rPr>
                        <m:t>𝜏</m:t>
                      </m:r>
                      <m:r>
                        <m:rPr>
                          <m:nor/>
                        </m:rPr>
                        <a:rPr lang="en-US" altLang="ko-KR" sz="2000" dirty="0">
                          <a:solidFill>
                            <a:prstClr val="black"/>
                          </a:solidFill>
                          <a:latin typeface="Arial"/>
                          <a:cs typeface="Arial"/>
                        </a:rPr>
                        <m:t> </m:t>
                      </m:r>
                      <m:r>
                        <m:rPr>
                          <m:nor/>
                        </m:rPr>
                        <a:rPr lang="el-GR" altLang="ko-KR" sz="2000" dirty="0">
                          <a:solidFill>
                            <a:prstClr val="black"/>
                          </a:solidFill>
                          <a:latin typeface="Arial"/>
                          <a:cs typeface="Arial"/>
                        </a:rPr>
                        <m:t>)|	</m:t>
                      </m:r>
                      <m:r>
                        <m:rPr>
                          <m:nor/>
                        </m:rPr>
                        <a:rPr lang="es-ES" altLang="ko-KR" sz="2000" spc="82" baseline="34722" dirty="0">
                          <a:solidFill>
                            <a:prstClr val="black"/>
                          </a:solidFill>
                          <a:latin typeface="Arial"/>
                          <a:cs typeface="Arial"/>
                        </a:rPr>
                        <m:t>1/2</m:t>
                      </m:r>
                      <m:r>
                        <a:rPr lang="en-US" altLang="ko-KR" sz="2000" i="1">
                          <a:latin typeface="Cambria Math"/>
                          <a:ea typeface="Cambria Math"/>
                        </a:rPr>
                        <m:t>∝</m:t>
                      </m:r>
                      <m:f>
                        <m:fPr>
                          <m:ctrlPr>
                            <a:rPr lang="en-US" altLang="ko-KR" sz="2000" i="1">
                              <a:latin typeface="Cambria Math" panose="02040503050406030204" pitchFamily="18" charset="0"/>
                            </a:rPr>
                          </m:ctrlPr>
                        </m:fPr>
                        <m:num>
                          <m:r>
                            <a:rPr lang="en-US" altLang="ko-KR" sz="2000" i="1">
                              <a:latin typeface="Cambria Math"/>
                            </a:rPr>
                            <m:t>1</m:t>
                          </m:r>
                        </m:num>
                        <m:den>
                          <m:r>
                            <a:rPr lang="ko-KR" altLang="en-US" sz="2000" i="1">
                              <a:latin typeface="Cambria Math"/>
                            </a:rPr>
                            <m:t>𝜏</m:t>
                          </m:r>
                        </m:den>
                      </m:f>
                    </m:oMath>
                  </m:oMathPara>
                </a14:m>
                <a:endParaRPr lang="en-US"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a:blip r:embed="rId2"/>
                <a:stretch>
                  <a:fillRect l="-711" t="-103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37884504"/>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Subjective Priors</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marR="349885" algn="just">
              <a:lnSpc>
                <a:spcPct val="150000"/>
              </a:lnSpc>
              <a:spcBef>
                <a:spcPts val="190"/>
              </a:spcBef>
            </a:pPr>
            <a:r>
              <a:rPr lang="en-US" altLang="ko-KR" sz="2000" dirty="0">
                <a:latin typeface="Arial"/>
                <a:cs typeface="Arial"/>
              </a:rPr>
              <a:t>Economic agents have subjective priors. Why</a:t>
            </a:r>
            <a:r>
              <a:rPr lang="ko-KR" altLang="en-US" sz="2000" dirty="0">
                <a:latin typeface="Arial"/>
                <a:cs typeface="Arial"/>
              </a:rPr>
              <a:t> </a:t>
            </a:r>
            <a:r>
              <a:rPr lang="en-US" altLang="ko-KR" sz="2000" dirty="0">
                <a:latin typeface="Arial"/>
                <a:cs typeface="Arial"/>
              </a:rPr>
              <a:t>not econometricians! </a:t>
            </a:r>
          </a:p>
          <a:p>
            <a:pPr marR="349885" algn="just">
              <a:lnSpc>
                <a:spcPct val="150000"/>
              </a:lnSpc>
              <a:spcBef>
                <a:spcPts val="190"/>
              </a:spcBef>
            </a:pPr>
            <a:endParaRPr lang="en-US" altLang="ko-KR" sz="2000" dirty="0">
              <a:latin typeface="Arial"/>
              <a:cs typeface="Arial"/>
            </a:endParaRPr>
          </a:p>
          <a:p>
            <a:pPr marR="349885" algn="just">
              <a:lnSpc>
                <a:spcPct val="150000"/>
              </a:lnSpc>
              <a:spcBef>
                <a:spcPts val="190"/>
              </a:spcBef>
            </a:pPr>
            <a:r>
              <a:rPr lang="en-US" altLang="ko-KR" sz="2000" dirty="0">
                <a:latin typeface="Arial"/>
                <a:cs typeface="Arial"/>
              </a:rPr>
              <a:t>Econometric modeling process is arguably subjective.</a:t>
            </a:r>
          </a:p>
          <a:p>
            <a:pPr marR="349885" algn="just">
              <a:lnSpc>
                <a:spcPct val="150000"/>
              </a:lnSpc>
              <a:spcBef>
                <a:spcPts val="190"/>
              </a:spcBef>
            </a:pPr>
            <a:endParaRPr lang="en-US" altLang="ko-KR" sz="2000" dirty="0">
              <a:latin typeface="Arial"/>
              <a:cs typeface="Arial"/>
            </a:endParaRPr>
          </a:p>
          <a:p>
            <a:pPr marR="349885" algn="just">
              <a:lnSpc>
                <a:spcPct val="150000"/>
              </a:lnSpc>
              <a:spcBef>
                <a:spcPts val="190"/>
              </a:spcBef>
            </a:pPr>
            <a:r>
              <a:rPr lang="en-US" altLang="ko-KR" sz="2000" dirty="0">
                <a:latin typeface="Arial"/>
                <a:cs typeface="Arial"/>
              </a:rPr>
              <a:t>For example, an argument that an instrumental variable is “valid” is typically subjective.</a:t>
            </a:r>
          </a:p>
          <a:p>
            <a:pPr marL="355600" marR="12700" algn="just">
              <a:lnSpc>
                <a:spcPct val="150000"/>
              </a:lnSpc>
            </a:pPr>
            <a:endParaRPr lang="en-US" altLang="ko-KR" sz="2000" dirty="0">
              <a:latin typeface="Arial"/>
              <a:cs typeface="Arial"/>
            </a:endParaRPr>
          </a:p>
          <a:p>
            <a:pPr algn="just">
              <a:lnSpc>
                <a:spcPct val="150000"/>
              </a:lnSpc>
            </a:pPr>
            <a:r>
              <a:rPr lang="en-US" altLang="ko-KR" sz="2000" dirty="0">
                <a:latin typeface="Arial"/>
                <a:cs typeface="Arial"/>
              </a:rPr>
              <a:t>Can always study sensitivity of posterior inferences to changes in the prior.</a:t>
            </a:r>
          </a:p>
        </p:txBody>
      </p:sp>
    </p:spTree>
    <p:extLst>
      <p:ext uri="{BB962C8B-B14F-4D97-AF65-F5344CB8AC3E}">
        <p14:creationId xmlns:p14="http://schemas.microsoft.com/office/powerpoint/2010/main" val="2159309417"/>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66474"/>
            <a:ext cx="8229600" cy="562074"/>
          </a:xfrm>
        </p:spPr>
        <p:txBody>
          <a:bodyPr>
            <a:noAutofit/>
          </a:bodyPr>
          <a:lstStyle/>
          <a:p>
            <a:pPr marR="60960">
              <a:lnSpc>
                <a:spcPct val="100000"/>
              </a:lnSpc>
            </a:pPr>
            <a:r>
              <a:rPr lang="de-DE" altLang="ko-KR" sz="2800" b="1" dirty="0">
                <a:latin typeface="Times New Roman" pitchFamily="18" charset="0"/>
                <a:cs typeface="Times New Roman" pitchFamily="18" charset="0"/>
              </a:rPr>
              <a:t>Hierarchical Priors</a:t>
            </a: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776628"/>
                <a:ext cx="8579296" cy="5877272"/>
              </a:xfrm>
            </p:spPr>
            <p:txBody>
              <a:bodyPr>
                <a:noAutofit/>
              </a:bodyPr>
              <a:lstStyle/>
              <a:p>
                <a:pPr marL="12700" marR="64769" indent="0" algn="just">
                  <a:lnSpc>
                    <a:spcPct val="150000"/>
                  </a:lnSpc>
                  <a:buNone/>
                </a:pPr>
                <a:r>
                  <a:rPr lang="de-DE" altLang="ko-KR" sz="1900" dirty="0">
                    <a:latin typeface="Arial"/>
                    <a:cs typeface="Arial"/>
                  </a:rPr>
                  <a:t>Often useful to think about the prior for a vector parameters in stages. Suppose that</a:t>
                </a:r>
                <a:r>
                  <a:rPr lang="de-DE" altLang="ko-KR" sz="1900" spc="-150" dirty="0">
                    <a:latin typeface="Arial"/>
                    <a:cs typeface="Arial"/>
                  </a:rPr>
                  <a:t> </a:t>
                </a:r>
                <a:r>
                  <a:rPr lang="el-GR" altLang="ko-KR" sz="1900" spc="-165" dirty="0">
                    <a:latin typeface="Arial"/>
                    <a:cs typeface="Arial"/>
                  </a:rPr>
                  <a:t>θ</a:t>
                </a:r>
                <a:r>
                  <a:rPr lang="el-GR" altLang="ko-KR" sz="1900" spc="50" dirty="0">
                    <a:latin typeface="Arial"/>
                    <a:cs typeface="Arial"/>
                  </a:rPr>
                  <a:t> </a:t>
                </a:r>
                <a:r>
                  <a:rPr lang="el-GR" altLang="ko-KR" sz="1900" spc="245" dirty="0">
                    <a:latin typeface="Arial"/>
                    <a:cs typeface="Arial"/>
                  </a:rPr>
                  <a:t>=</a:t>
                </a:r>
                <a:r>
                  <a:rPr lang="el-GR" altLang="ko-KR" sz="1900" spc="-5" dirty="0">
                    <a:latin typeface="Arial"/>
                    <a:cs typeface="Arial"/>
                  </a:rPr>
                  <a:t> </a:t>
                </a:r>
                <a:r>
                  <a:rPr lang="el-GR" altLang="ko-KR" sz="1900" spc="40" dirty="0">
                    <a:latin typeface="Arial"/>
                    <a:cs typeface="Arial"/>
                  </a:rPr>
                  <a:t>(</a:t>
                </a:r>
                <a:r>
                  <a:rPr lang="el-GR" altLang="ko-KR" sz="1900" spc="-130" dirty="0">
                    <a:latin typeface="Arial"/>
                    <a:cs typeface="Arial"/>
                  </a:rPr>
                  <a:t>θ</a:t>
                </a:r>
                <a:r>
                  <a:rPr lang="el-GR" altLang="ko-KR" sz="1900" spc="-52" baseline="-11574" dirty="0">
                    <a:latin typeface="Arial"/>
                    <a:cs typeface="Arial"/>
                  </a:rPr>
                  <a:t>1</a:t>
                </a:r>
                <a:r>
                  <a:rPr lang="el-GR" altLang="ko-KR" sz="1900" spc="-5" dirty="0">
                    <a:latin typeface="Arial"/>
                    <a:cs typeface="Arial"/>
                  </a:rPr>
                  <a:t>,</a:t>
                </a:r>
                <a:r>
                  <a:rPr lang="el-GR" altLang="ko-KR" sz="1900" spc="-190" dirty="0">
                    <a:latin typeface="Arial"/>
                    <a:cs typeface="Arial"/>
                  </a:rPr>
                  <a:t> </a:t>
                </a:r>
                <a:r>
                  <a:rPr lang="el-GR" altLang="ko-KR" sz="1900" spc="-125" dirty="0">
                    <a:latin typeface="Arial"/>
                    <a:cs typeface="Arial"/>
                  </a:rPr>
                  <a:t>θ</a:t>
                </a:r>
                <a:r>
                  <a:rPr lang="el-GR" altLang="ko-KR" sz="1900" spc="-52" baseline="-11574" dirty="0">
                    <a:latin typeface="Arial"/>
                    <a:cs typeface="Arial"/>
                  </a:rPr>
                  <a:t>2</a:t>
                </a:r>
                <a:r>
                  <a:rPr lang="el-GR" altLang="ko-KR" sz="1900" spc="-5" dirty="0">
                    <a:latin typeface="Arial"/>
                    <a:cs typeface="Arial"/>
                  </a:rPr>
                  <a:t>,</a:t>
                </a:r>
                <a:r>
                  <a:rPr lang="el-GR" altLang="ko-KR" sz="1900" spc="-190" dirty="0">
                    <a:latin typeface="Arial"/>
                    <a:cs typeface="Arial"/>
                  </a:rPr>
                  <a:t> </a:t>
                </a:r>
                <a:r>
                  <a:rPr lang="el-GR" altLang="ko-KR" sz="1900" spc="-10" dirty="0">
                    <a:latin typeface="Arial"/>
                    <a:cs typeface="Arial"/>
                  </a:rPr>
                  <a:t>...</a:t>
                </a:r>
                <a:r>
                  <a:rPr lang="el-GR" altLang="ko-KR" sz="1900" spc="-130" dirty="0">
                    <a:latin typeface="Arial"/>
                    <a:cs typeface="Arial"/>
                  </a:rPr>
                  <a:t>θ</a:t>
                </a:r>
                <a:r>
                  <a:rPr lang="de-DE" altLang="ko-KR" sz="1900" spc="112" baseline="-11574" dirty="0">
                    <a:latin typeface="Arial"/>
                    <a:cs typeface="Arial"/>
                  </a:rPr>
                  <a:t>n</a:t>
                </a:r>
                <a:r>
                  <a:rPr lang="de-DE" altLang="ko-KR" sz="1900" spc="45" dirty="0">
                    <a:latin typeface="Arial"/>
                    <a:cs typeface="Arial"/>
                  </a:rPr>
                  <a:t>)</a:t>
                </a:r>
                <a:r>
                  <a:rPr lang="de-DE" altLang="ko-KR" sz="1900" spc="-105" dirty="0">
                    <a:latin typeface="Arial"/>
                    <a:cs typeface="Arial"/>
                  </a:rPr>
                  <a:t> is a higher dimemsional parameter vector </a:t>
                </a:r>
                <a:r>
                  <a:rPr lang="de-DE" altLang="ko-KR" sz="1900" dirty="0">
                    <a:latin typeface="Arial"/>
                    <a:cs typeface="Arial"/>
                  </a:rPr>
                  <a:t>and </a:t>
                </a:r>
                <a:r>
                  <a:rPr lang="el-GR" altLang="ko-KR" sz="1900" dirty="0">
                    <a:latin typeface="Arial"/>
                    <a:cs typeface="Arial"/>
                  </a:rPr>
                  <a:t>λ </a:t>
                </a:r>
                <a:r>
                  <a:rPr lang="de-DE" altLang="ko-KR" sz="1900" dirty="0">
                    <a:latin typeface="Arial"/>
                    <a:cs typeface="Arial"/>
                  </a:rPr>
                  <a:t>is a parameter of a lower dimension than </a:t>
                </a:r>
                <a:r>
                  <a:rPr lang="el-GR" altLang="ko-KR" sz="1900" dirty="0">
                    <a:latin typeface="Arial"/>
                    <a:cs typeface="Arial"/>
                  </a:rPr>
                  <a:t>θ</a:t>
                </a:r>
                <a:r>
                  <a:rPr lang="el-GR" altLang="ko-KR" sz="1900" spc="-5" dirty="0">
                    <a:latin typeface="Arial"/>
                    <a:cs typeface="Arial"/>
                  </a:rPr>
                  <a:t>.</a:t>
                </a:r>
                <a:r>
                  <a:rPr lang="el-GR" altLang="ko-KR" sz="1900" spc="45" dirty="0">
                    <a:latin typeface="Arial"/>
                    <a:cs typeface="Arial"/>
                  </a:rPr>
                  <a:t> </a:t>
                </a:r>
                <a:endParaRPr lang="en-US" altLang="ko-KR" sz="1900" spc="45" dirty="0">
                  <a:latin typeface="Arial"/>
                  <a:cs typeface="Arial"/>
                </a:endParaRPr>
              </a:p>
              <a:p>
                <a:pPr marL="12700" marR="64769" indent="0" algn="just">
                  <a:lnSpc>
                    <a:spcPct val="150000"/>
                  </a:lnSpc>
                  <a:buNone/>
                </a:pPr>
                <a:endParaRPr lang="en-US" altLang="ko-KR" sz="1900" spc="45" dirty="0">
                  <a:latin typeface="Arial"/>
                  <a:cs typeface="Arial"/>
                </a:endParaRPr>
              </a:p>
              <a:p>
                <a:pPr marL="12700" marR="64769" indent="0" algn="just">
                  <a:lnSpc>
                    <a:spcPct val="150000"/>
                  </a:lnSpc>
                  <a:buNone/>
                </a:pPr>
                <a:r>
                  <a:rPr lang="de-DE" altLang="ko-KR" sz="1900" dirty="0">
                    <a:latin typeface="Arial"/>
                    <a:cs typeface="Arial"/>
                  </a:rPr>
                  <a:t>Then to get p(</a:t>
                </a:r>
                <a:r>
                  <a:rPr lang="el-GR" altLang="ko-KR" sz="1900" dirty="0">
                    <a:latin typeface="Arial"/>
                    <a:cs typeface="Arial"/>
                  </a:rPr>
                  <a:t>θ) </a:t>
                </a:r>
                <a:r>
                  <a:rPr lang="de-DE" altLang="ko-KR" sz="1900" dirty="0">
                    <a:latin typeface="Arial"/>
                    <a:cs typeface="Arial"/>
                  </a:rPr>
                  <a:t>consider </a:t>
                </a:r>
              </a:p>
              <a:p>
                <a:pPr marL="12700" marR="64769" indent="0" algn="just">
                  <a:lnSpc>
                    <a:spcPct val="150000"/>
                  </a:lnSpc>
                  <a:buNone/>
                </a:pPr>
                <a:r>
                  <a:rPr lang="de-DE" altLang="ko-KR" sz="1900" dirty="0">
                    <a:latin typeface="Arial"/>
                    <a:cs typeface="Arial"/>
                  </a:rPr>
                  <a:t>                                   p(</a:t>
                </a:r>
                <a:r>
                  <a:rPr lang="el-GR" altLang="ko-KR" sz="1900" dirty="0">
                    <a:latin typeface="Arial"/>
                    <a:cs typeface="Arial"/>
                  </a:rPr>
                  <a:t>θ|λ)</a:t>
                </a:r>
                <a:r>
                  <a:rPr lang="de-DE" altLang="ko-KR" sz="1900" dirty="0">
                    <a:latin typeface="Arial"/>
                    <a:cs typeface="Arial"/>
                  </a:rPr>
                  <a:t>p(</a:t>
                </a:r>
                <a:r>
                  <a:rPr lang="el-GR" altLang="ko-KR" sz="1900" dirty="0">
                    <a:latin typeface="Arial"/>
                    <a:cs typeface="Arial"/>
                  </a:rPr>
                  <a:t>λ)</a:t>
                </a:r>
                <a:r>
                  <a:rPr lang="en-US" altLang="ko-KR" sz="1900" dirty="0">
                    <a:latin typeface="Arial"/>
                    <a:cs typeface="Arial"/>
                  </a:rPr>
                  <a:t> </a:t>
                </a:r>
                <a:r>
                  <a:rPr lang="el-GR" altLang="ko-KR" sz="1900" dirty="0">
                    <a:latin typeface="Arial"/>
                    <a:cs typeface="Arial"/>
                  </a:rPr>
                  <a:t>= </a:t>
                </a:r>
                <a:r>
                  <a:rPr lang="de-DE" altLang="ko-KR" sz="1900" dirty="0">
                    <a:latin typeface="Arial"/>
                    <a:cs typeface="Arial"/>
                  </a:rPr>
                  <a:t>p(</a:t>
                </a:r>
                <a:r>
                  <a:rPr lang="el-GR" altLang="ko-KR" sz="1900" dirty="0">
                    <a:latin typeface="Arial"/>
                    <a:cs typeface="Arial"/>
                  </a:rPr>
                  <a:t>θ, λ) </a:t>
                </a:r>
                <a:endParaRPr lang="en-US" altLang="ko-KR" sz="1900" dirty="0">
                  <a:latin typeface="Arial"/>
                  <a:cs typeface="Arial"/>
                </a:endParaRPr>
              </a:p>
              <a:p>
                <a:pPr marL="12700" marR="64769" indent="0" algn="just">
                  <a:lnSpc>
                    <a:spcPct val="150000"/>
                  </a:lnSpc>
                  <a:buNone/>
                </a:pPr>
                <a:r>
                  <a:rPr lang="de-DE" altLang="ko-KR" sz="1900" dirty="0">
                    <a:latin typeface="Arial"/>
                    <a:cs typeface="Arial"/>
                  </a:rPr>
                  <a:t>so that </a:t>
                </a:r>
              </a:p>
              <a:p>
                <a:pPr marL="12700" marR="64769" indent="0" algn="just">
                  <a:lnSpc>
                    <a:spcPct val="150000"/>
                  </a:lnSpc>
                  <a:buNone/>
                </a:pPr>
                <a:r>
                  <a:rPr lang="de-DE" altLang="ko-KR" sz="1900" spc="55" dirty="0">
                    <a:latin typeface="Arial"/>
                    <a:cs typeface="Arial"/>
                  </a:rPr>
                  <a:t>                            (i)  </a:t>
                </a:r>
                <a14:m>
                  <m:oMath xmlns:m="http://schemas.openxmlformats.org/officeDocument/2006/math">
                    <m:r>
                      <a:rPr lang="en-US" altLang="ko-KR" sz="1900" i="1" spc="55">
                        <a:latin typeface="Cambria Math"/>
                        <a:cs typeface="Arial"/>
                      </a:rPr>
                      <m:t>𝑝</m:t>
                    </m:r>
                    <m:d>
                      <m:dPr>
                        <m:ctrlPr>
                          <a:rPr lang="en-US" altLang="ko-KR" sz="1900" i="1" spc="55">
                            <a:latin typeface="Cambria Math" panose="02040503050406030204" pitchFamily="18" charset="0"/>
                            <a:cs typeface="Arial"/>
                          </a:rPr>
                        </m:ctrlPr>
                      </m:dPr>
                      <m:e>
                        <m:r>
                          <a:rPr lang="ko-KR" altLang="en-US" sz="1900" i="1" spc="55">
                            <a:latin typeface="Cambria Math"/>
                            <a:cs typeface="Arial"/>
                          </a:rPr>
                          <m:t>𝜃</m:t>
                        </m:r>
                      </m:e>
                    </m:d>
                    <m:r>
                      <a:rPr lang="en-US" altLang="ko-KR" sz="1900" i="1" spc="55">
                        <a:latin typeface="Cambria Math"/>
                        <a:cs typeface="Arial"/>
                      </a:rPr>
                      <m:t>=</m:t>
                    </m:r>
                    <m:nary>
                      <m:naryPr>
                        <m:limLoc m:val="undOvr"/>
                        <m:subHide m:val="on"/>
                        <m:supHide m:val="on"/>
                        <m:ctrlPr>
                          <a:rPr lang="en-US" altLang="ko-KR" sz="1900" i="1" spc="55">
                            <a:latin typeface="Cambria Math" panose="02040503050406030204" pitchFamily="18" charset="0"/>
                            <a:cs typeface="Arial"/>
                          </a:rPr>
                        </m:ctrlPr>
                      </m:naryPr>
                      <m:sub/>
                      <m:sup/>
                      <m:e>
                        <m:r>
                          <a:rPr lang="en-US" altLang="ko-KR" sz="1900" i="1" spc="55">
                            <a:latin typeface="Cambria Math"/>
                            <a:cs typeface="Arial"/>
                          </a:rPr>
                          <m:t>𝑝</m:t>
                        </m:r>
                        <m:d>
                          <m:dPr>
                            <m:ctrlPr>
                              <a:rPr lang="en-US" altLang="ko-KR" sz="1900" i="1" spc="55">
                                <a:latin typeface="Cambria Math" panose="02040503050406030204" pitchFamily="18" charset="0"/>
                                <a:cs typeface="Arial"/>
                              </a:rPr>
                            </m:ctrlPr>
                          </m:dPr>
                          <m:e>
                            <m:r>
                              <a:rPr lang="ko-KR" altLang="en-US" sz="1900" i="1" spc="55">
                                <a:latin typeface="Cambria Math"/>
                                <a:cs typeface="Arial"/>
                              </a:rPr>
                              <m:t>𝜃</m:t>
                            </m:r>
                          </m:e>
                          <m:e>
                            <m:r>
                              <m:rPr>
                                <m:sty m:val="p"/>
                              </m:rPr>
                              <a:rPr lang="el-GR" altLang="ko-KR" sz="1900" i="1" spc="55">
                                <a:latin typeface="Cambria Math"/>
                                <a:cs typeface="Arial"/>
                              </a:rPr>
                              <m:t>λ</m:t>
                            </m:r>
                          </m:e>
                        </m:d>
                        <m:r>
                          <a:rPr lang="en-US" altLang="ko-KR" sz="1900" i="1" spc="55">
                            <a:latin typeface="Cambria Math"/>
                            <a:cs typeface="Arial"/>
                          </a:rPr>
                          <m:t>𝑝</m:t>
                        </m:r>
                        <m:d>
                          <m:dPr>
                            <m:ctrlPr>
                              <a:rPr lang="en-US" altLang="ko-KR" sz="1900" i="1" spc="55">
                                <a:latin typeface="Cambria Math" panose="02040503050406030204" pitchFamily="18" charset="0"/>
                                <a:cs typeface="Arial"/>
                              </a:rPr>
                            </m:ctrlPr>
                          </m:dPr>
                          <m:e>
                            <m:r>
                              <m:rPr>
                                <m:sty m:val="p"/>
                              </m:rPr>
                              <a:rPr lang="el-GR" altLang="ko-KR" sz="1900" i="1" spc="55">
                                <a:latin typeface="Cambria Math"/>
                                <a:cs typeface="Arial"/>
                              </a:rPr>
                              <m:t>λ</m:t>
                            </m:r>
                          </m:e>
                        </m:d>
                        <m:r>
                          <a:rPr lang="en-US" altLang="ko-KR" sz="1900" i="1" spc="55">
                            <a:latin typeface="Cambria Math"/>
                            <a:cs typeface="Arial"/>
                          </a:rPr>
                          <m:t>𝑑</m:t>
                        </m:r>
                        <m:r>
                          <m:rPr>
                            <m:sty m:val="p"/>
                          </m:rPr>
                          <a:rPr lang="el-GR" altLang="ko-KR" sz="1900" i="1" spc="55">
                            <a:latin typeface="Cambria Math"/>
                            <a:cs typeface="Arial"/>
                          </a:rPr>
                          <m:t>λ</m:t>
                        </m:r>
                      </m:e>
                    </m:nary>
                  </m:oMath>
                </a14:m>
                <a:endParaRPr lang="en-US" altLang="ko-KR" sz="1900" dirty="0">
                  <a:latin typeface="Arial"/>
                  <a:cs typeface="Arial"/>
                </a:endParaRPr>
              </a:p>
              <a:p>
                <a:pPr marL="12700" marR="64769" indent="0" algn="just">
                  <a:lnSpc>
                    <a:spcPct val="150000"/>
                  </a:lnSpc>
                  <a:buNone/>
                </a:pPr>
                <a:r>
                  <a:rPr lang="de-DE" altLang="ko-KR" sz="1900" dirty="0">
                    <a:latin typeface="Arial"/>
                    <a:cs typeface="Arial"/>
                  </a:rPr>
                  <a:t>and</a:t>
                </a:r>
              </a:p>
              <a:p>
                <a:pPr marL="12700" marR="64769" indent="0" algn="just">
                  <a:lnSpc>
                    <a:spcPct val="150000"/>
                  </a:lnSpc>
                  <a:buNone/>
                </a:pPr>
                <a:r>
                  <a:rPr lang="de-DE" altLang="ko-KR" sz="1900" dirty="0">
                    <a:latin typeface="Arial"/>
                    <a:cs typeface="Arial"/>
                  </a:rPr>
                  <a:t>                              (ii) </a:t>
                </a:r>
                <a14:m>
                  <m:oMath xmlns:m="http://schemas.openxmlformats.org/officeDocument/2006/math">
                    <m:r>
                      <a:rPr lang="en-US" altLang="ko-KR" sz="1900" i="1" spc="55">
                        <a:latin typeface="Cambria Math"/>
                        <a:cs typeface="Arial"/>
                      </a:rPr>
                      <m:t>𝑝</m:t>
                    </m:r>
                    <m:d>
                      <m:dPr>
                        <m:ctrlPr>
                          <a:rPr lang="en-US" altLang="ko-KR" sz="1900" i="1" spc="55">
                            <a:latin typeface="Cambria Math" panose="02040503050406030204" pitchFamily="18" charset="0"/>
                            <a:cs typeface="Arial"/>
                          </a:rPr>
                        </m:ctrlPr>
                      </m:dPr>
                      <m:e>
                        <m:r>
                          <a:rPr lang="ko-KR" altLang="en-US" sz="1900" i="1" spc="55">
                            <a:latin typeface="Cambria Math"/>
                            <a:cs typeface="Arial"/>
                          </a:rPr>
                          <m:t>𝜃</m:t>
                        </m:r>
                        <m:r>
                          <a:rPr lang="en-US" altLang="ko-KR" sz="1900" i="1" spc="55">
                            <a:latin typeface="Cambria Math"/>
                            <a:cs typeface="Arial"/>
                          </a:rPr>
                          <m:t>,</m:t>
                        </m:r>
                        <m:r>
                          <m:rPr>
                            <m:sty m:val="p"/>
                          </m:rPr>
                          <a:rPr lang="el-GR" altLang="ko-KR" sz="1900" i="1" spc="55">
                            <a:latin typeface="Cambria Math"/>
                            <a:cs typeface="Arial"/>
                          </a:rPr>
                          <m:t>λ</m:t>
                        </m:r>
                        <m:r>
                          <a:rPr lang="en-US" altLang="ko-KR" sz="1900" i="1" spc="55">
                            <a:latin typeface="Cambria Math"/>
                            <a:cs typeface="Arial"/>
                          </a:rPr>
                          <m:t>, </m:t>
                        </m:r>
                        <m:r>
                          <a:rPr lang="en-US" altLang="ko-KR" sz="1900" i="1" spc="55">
                            <a:latin typeface="Cambria Math"/>
                            <a:cs typeface="Arial"/>
                          </a:rPr>
                          <m:t>𝑦</m:t>
                        </m:r>
                      </m:e>
                    </m:d>
                    <m:r>
                      <a:rPr lang="en-US" altLang="ko-KR" sz="1900" i="1" spc="55">
                        <a:latin typeface="Cambria Math"/>
                        <a:cs typeface="Arial"/>
                      </a:rPr>
                      <m:t>=</m:t>
                    </m:r>
                    <m:r>
                      <a:rPr lang="en-US" altLang="ko-KR" sz="1900" i="1" spc="55">
                        <a:latin typeface="Cambria Math"/>
                        <a:cs typeface="Arial"/>
                      </a:rPr>
                      <m:t>𝑝</m:t>
                    </m:r>
                    <m:d>
                      <m:dPr>
                        <m:ctrlPr>
                          <a:rPr lang="en-US" altLang="ko-KR" sz="1900" i="1" spc="55">
                            <a:latin typeface="Cambria Math" panose="02040503050406030204" pitchFamily="18" charset="0"/>
                            <a:cs typeface="Arial"/>
                          </a:rPr>
                        </m:ctrlPr>
                      </m:dPr>
                      <m:e>
                        <m:r>
                          <a:rPr lang="en-US" altLang="ko-KR" sz="1900" i="1" spc="55">
                            <a:latin typeface="Cambria Math"/>
                            <a:cs typeface="Arial"/>
                          </a:rPr>
                          <m:t>𝑦</m:t>
                        </m:r>
                      </m:e>
                      <m:e>
                        <m:r>
                          <a:rPr lang="ko-KR" altLang="en-US" sz="1900" i="1" spc="55">
                            <a:latin typeface="Cambria Math"/>
                            <a:cs typeface="Arial"/>
                          </a:rPr>
                          <m:t>𝜃</m:t>
                        </m:r>
                      </m:e>
                    </m:d>
                    <m:r>
                      <a:rPr lang="en-US" altLang="ko-KR" sz="1900" i="1" spc="55">
                        <a:latin typeface="Cambria Math"/>
                        <a:cs typeface="Arial"/>
                      </a:rPr>
                      <m:t>𝑝</m:t>
                    </m:r>
                    <m:d>
                      <m:dPr>
                        <m:ctrlPr>
                          <a:rPr lang="en-US" altLang="ko-KR" sz="1900" i="1" spc="55">
                            <a:latin typeface="Cambria Math" panose="02040503050406030204" pitchFamily="18" charset="0"/>
                            <a:cs typeface="Arial"/>
                          </a:rPr>
                        </m:ctrlPr>
                      </m:dPr>
                      <m:e>
                        <m:r>
                          <a:rPr lang="ko-KR" altLang="en-US" sz="1900" i="1" spc="55">
                            <a:latin typeface="Cambria Math"/>
                            <a:cs typeface="Arial"/>
                          </a:rPr>
                          <m:t>𝜃</m:t>
                        </m:r>
                      </m:e>
                      <m:e>
                        <m:r>
                          <m:rPr>
                            <m:sty m:val="p"/>
                          </m:rPr>
                          <a:rPr lang="el-GR" altLang="ko-KR" sz="1900" i="1" spc="55">
                            <a:latin typeface="Cambria Math"/>
                            <a:cs typeface="Arial"/>
                          </a:rPr>
                          <m:t>λ</m:t>
                        </m:r>
                      </m:e>
                    </m:d>
                    <m:r>
                      <a:rPr lang="en-US" altLang="ko-KR" sz="1900" i="1" spc="55">
                        <a:latin typeface="Cambria Math"/>
                        <a:cs typeface="Arial"/>
                      </a:rPr>
                      <m:t>𝑝</m:t>
                    </m:r>
                    <m:r>
                      <a:rPr lang="en-US" altLang="ko-KR" sz="1900" i="1" spc="55">
                        <a:latin typeface="Cambria Math"/>
                        <a:cs typeface="Arial"/>
                      </a:rPr>
                      <m:t>(</m:t>
                    </m:r>
                    <m:r>
                      <m:rPr>
                        <m:sty m:val="p"/>
                      </m:rPr>
                      <a:rPr lang="el-GR" altLang="ko-KR" sz="1900" i="1" spc="55">
                        <a:latin typeface="Cambria Math"/>
                        <a:cs typeface="Arial"/>
                      </a:rPr>
                      <m:t>λ</m:t>
                    </m:r>
                  </m:oMath>
                </a14:m>
                <a:r>
                  <a:rPr lang="de-DE" altLang="ko-KR" sz="1900" spc="-105" dirty="0">
                    <a:latin typeface="Arial"/>
                    <a:cs typeface="Arial"/>
                  </a:rPr>
                  <a:t>)</a:t>
                </a:r>
              </a:p>
              <a:p>
                <a:pPr marL="12700" marR="64769" indent="0" algn="just">
                  <a:lnSpc>
                    <a:spcPct val="150000"/>
                  </a:lnSpc>
                  <a:buNone/>
                </a:pPr>
                <a:r>
                  <a:rPr lang="en-US" altLang="ko-KR" sz="1900" dirty="0">
                    <a:latin typeface="Arial"/>
                    <a:cs typeface="Arial"/>
                  </a:rPr>
                  <a:t>where </a:t>
                </a:r>
                <a:r>
                  <a:rPr lang="el-GR" altLang="ko-KR" sz="1900" dirty="0">
                    <a:latin typeface="Arial"/>
                    <a:cs typeface="Arial"/>
                  </a:rPr>
                  <a:t>λ </a:t>
                </a:r>
                <a:r>
                  <a:rPr lang="de-DE" altLang="ko-KR" sz="1900" dirty="0">
                    <a:latin typeface="Arial"/>
                    <a:cs typeface="Arial"/>
                  </a:rPr>
                  <a:t>is called a hyperparameter.</a:t>
                </a:r>
                <a:endParaRPr lang="de-DE" altLang="ko-KR" sz="1900" spc="-105" dirty="0">
                  <a:latin typeface="Arial"/>
                  <a:cs typeface="Arial"/>
                </a:endParaRPr>
              </a:p>
              <a:p>
                <a:pPr marL="0" marR="59690" indent="0" algn="ctr">
                  <a:lnSpc>
                    <a:spcPct val="100000"/>
                  </a:lnSpc>
                  <a:buNone/>
                </a:pPr>
                <a:endParaRPr lang="el-GR" altLang="ko-KR" sz="1000" dirty="0"/>
              </a:p>
              <a:p>
                <a:pPr marL="12700" marR="67310" indent="0">
                  <a:lnSpc>
                    <a:spcPct val="130000"/>
                  </a:lnSpc>
                  <a:buNone/>
                </a:pPr>
                <a:endParaRPr lang="de-DE"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776628"/>
                <a:ext cx="8579296" cy="5877272"/>
              </a:xfrm>
              <a:blipFill rotWithShape="1">
                <a:blip r:embed="rId2"/>
                <a:stretch>
                  <a:fillRect l="-498" b="-207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45618392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Likelihoods</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r>
              <a:rPr lang="en-US" altLang="ko-KR" sz="2000" dirty="0">
                <a:latin typeface="Arial"/>
                <a:cs typeface="Arial"/>
              </a:rPr>
              <a:t>Any proper probability distribution for Y will do.</a:t>
            </a:r>
          </a:p>
          <a:p>
            <a:pPr>
              <a:lnSpc>
                <a:spcPts val="1000"/>
              </a:lnSpc>
            </a:pPr>
            <a:endParaRPr lang="en-US" altLang="ko-KR" sz="2000" dirty="0">
              <a:latin typeface="Arial"/>
              <a:cs typeface="Arial"/>
            </a:endParaRPr>
          </a:p>
          <a:p>
            <a:pPr>
              <a:lnSpc>
                <a:spcPts val="1000"/>
              </a:lnSpc>
            </a:pPr>
            <a:endParaRPr lang="en-US" altLang="ko-KR" sz="2000" dirty="0">
              <a:latin typeface="Arial"/>
              <a:cs typeface="Arial"/>
            </a:endParaRPr>
          </a:p>
          <a:p>
            <a:pPr>
              <a:lnSpc>
                <a:spcPts val="1300"/>
              </a:lnSpc>
              <a:spcBef>
                <a:spcPts val="5"/>
              </a:spcBef>
            </a:pPr>
            <a:endParaRPr lang="en-US" altLang="ko-KR" sz="2000" dirty="0">
              <a:latin typeface="Arial"/>
              <a:cs typeface="Arial"/>
            </a:endParaRPr>
          </a:p>
          <a:p>
            <a:r>
              <a:rPr lang="en-US" altLang="ko-KR" sz="2000" dirty="0">
                <a:latin typeface="Arial"/>
                <a:cs typeface="Arial"/>
              </a:rPr>
              <a:t>Can always study sensitivity of inferences to changes in the likelihood.</a:t>
            </a:r>
          </a:p>
        </p:txBody>
      </p:sp>
    </p:spTree>
    <p:extLst>
      <p:ext uri="{BB962C8B-B14F-4D97-AF65-F5344CB8AC3E}">
        <p14:creationId xmlns:p14="http://schemas.microsoft.com/office/powerpoint/2010/main" val="297003511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de-DE" altLang="ko-KR" sz="2800" b="1" dirty="0">
                <a:latin typeface="Times New Roman" pitchFamily="18" charset="0"/>
                <a:cs typeface="Times New Roman" pitchFamily="18" charset="0"/>
              </a:rPr>
              <a:t>Posterior Distributions</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algn="just">
              <a:lnSpc>
                <a:spcPct val="150000"/>
              </a:lnSpc>
            </a:pPr>
            <a:r>
              <a:rPr lang="en-US" altLang="ko-KR" sz="2000" dirty="0">
                <a:latin typeface="Arial"/>
                <a:cs typeface="Arial"/>
              </a:rPr>
              <a:t>Posterior distribution expresses what one believes given a model (package of a likelihood and a prior) and data.</a:t>
            </a:r>
          </a:p>
          <a:p>
            <a:pPr algn="just">
              <a:lnSpc>
                <a:spcPct val="150000"/>
              </a:lnSpc>
              <a:spcBef>
                <a:spcPts val="5"/>
              </a:spcBef>
            </a:pPr>
            <a:endParaRPr lang="en-US" altLang="ko-KR" sz="2000" dirty="0">
              <a:latin typeface="Arial"/>
              <a:cs typeface="Arial"/>
            </a:endParaRPr>
          </a:p>
          <a:p>
            <a:pPr algn="just">
              <a:lnSpc>
                <a:spcPct val="150000"/>
              </a:lnSpc>
            </a:pPr>
            <a:r>
              <a:rPr lang="en-US" altLang="ko-KR" sz="2000" dirty="0">
                <a:latin typeface="Arial"/>
                <a:cs typeface="Arial"/>
              </a:rPr>
              <a:t>Parameter θ and data y are usually vector valued. </a:t>
            </a:r>
          </a:p>
          <a:p>
            <a:pPr algn="just">
              <a:lnSpc>
                <a:spcPct val="150000"/>
              </a:lnSpc>
            </a:pPr>
            <a:endParaRPr lang="en-US" altLang="ko-KR" sz="2000" dirty="0">
              <a:latin typeface="Arial"/>
              <a:cs typeface="Arial"/>
            </a:endParaRPr>
          </a:p>
          <a:p>
            <a:pPr algn="just">
              <a:lnSpc>
                <a:spcPct val="150000"/>
              </a:lnSpc>
            </a:pPr>
            <a:r>
              <a:rPr lang="en-US" altLang="ko-KR" sz="2000" dirty="0">
                <a:latin typeface="Arial"/>
                <a:cs typeface="Arial"/>
              </a:rPr>
              <a:t>Interest often centers on a single-dimensional function of (θ, y), for example, </a:t>
            </a:r>
            <a:r>
              <a:rPr lang="en-US" altLang="ko-KR" sz="2000" dirty="0" err="1">
                <a:latin typeface="Arial"/>
                <a:cs typeface="Arial"/>
              </a:rPr>
              <a:t>θ</a:t>
            </a:r>
            <a:r>
              <a:rPr lang="en-US" altLang="ko-KR" sz="2000" baseline="-25000" dirty="0" err="1">
                <a:latin typeface="Arial"/>
                <a:cs typeface="Arial"/>
              </a:rPr>
              <a:t>i</a:t>
            </a:r>
            <a:endParaRPr lang="en-US" altLang="ko-KR" sz="2000" dirty="0">
              <a:latin typeface="Arial"/>
              <a:cs typeface="Arial"/>
            </a:endParaRPr>
          </a:p>
        </p:txBody>
      </p:sp>
    </p:spTree>
    <p:extLst>
      <p:ext uri="{BB962C8B-B14F-4D97-AF65-F5344CB8AC3E}">
        <p14:creationId xmlns:p14="http://schemas.microsoft.com/office/powerpoint/2010/main" val="142035207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Posterior Distributions</a:t>
            </a:r>
          </a:p>
        </p:txBody>
      </p:sp>
      <p:sp>
        <p:nvSpPr>
          <p:cNvPr id="5" name="내용 개체 틀 2"/>
          <p:cNvSpPr>
            <a:spLocks noGrp="1"/>
          </p:cNvSpPr>
          <p:nvPr>
            <p:ph idx="1"/>
          </p:nvPr>
        </p:nvSpPr>
        <p:spPr>
          <a:xfrm>
            <a:off x="1981200" y="980728"/>
            <a:ext cx="8579296" cy="5877272"/>
          </a:xfrm>
        </p:spPr>
        <p:txBody>
          <a:bodyPr>
            <a:noAutofit/>
          </a:bodyPr>
          <a:lstStyle/>
          <a:p>
            <a:pPr marL="12700" marR="12700" indent="0" algn="just">
              <a:lnSpc>
                <a:spcPct val="150000"/>
              </a:lnSpc>
              <a:buNone/>
              <a:tabLst>
                <a:tab pos="4686935" algn="l"/>
              </a:tabLst>
            </a:pPr>
            <a:r>
              <a:rPr lang="en-US" altLang="ko-KR" sz="2000" dirty="0">
                <a:latin typeface="Arial"/>
                <a:cs typeface="Arial"/>
              </a:rPr>
              <a:t>The posterior distribution of </a:t>
            </a:r>
            <a:r>
              <a:rPr lang="en-US" altLang="ko-KR" sz="2000" dirty="0" err="1">
                <a:latin typeface="Arial"/>
                <a:cs typeface="Arial"/>
              </a:rPr>
              <a:t>θ</a:t>
            </a:r>
            <a:r>
              <a:rPr lang="en-US" altLang="ko-KR" sz="2000" baseline="-25000" dirty="0" err="1">
                <a:latin typeface="Arial"/>
                <a:cs typeface="Arial"/>
              </a:rPr>
              <a:t>i</a:t>
            </a:r>
            <a:endParaRPr lang="en-US" altLang="ko-KR" sz="2000" dirty="0">
              <a:latin typeface="Arial"/>
              <a:cs typeface="Arial"/>
            </a:endParaRPr>
          </a:p>
          <a:p>
            <a:pPr marL="12700" marR="12700" indent="0">
              <a:lnSpc>
                <a:spcPct val="150000"/>
              </a:lnSpc>
              <a:buNone/>
              <a:tabLst>
                <a:tab pos="4686935" algn="l"/>
              </a:tabLst>
            </a:pPr>
            <a:endParaRPr lang="de-DE" altLang="ko-KR" sz="2000" dirty="0">
              <a:latin typeface="Arial"/>
              <a:cs typeface="Arial"/>
            </a:endParaRPr>
          </a:p>
          <a:p>
            <a:pPr marL="12700" marR="12700" indent="0">
              <a:lnSpc>
                <a:spcPct val="150000"/>
              </a:lnSpc>
              <a:buNone/>
              <a:tabLst>
                <a:tab pos="4686935" algn="l"/>
              </a:tabLst>
            </a:pPr>
            <a:endParaRPr lang="de-DE" altLang="ko-KR" sz="2000" dirty="0">
              <a:latin typeface="Arial"/>
              <a:cs typeface="Arial"/>
            </a:endParaRPr>
          </a:p>
          <a:p>
            <a:pPr marL="12700" marR="12700" indent="0" algn="just">
              <a:lnSpc>
                <a:spcPct val="150000"/>
              </a:lnSpc>
              <a:buNone/>
              <a:tabLst>
                <a:tab pos="4686935" algn="l"/>
              </a:tabLst>
            </a:pPr>
            <a:r>
              <a:rPr lang="de-DE" altLang="ko-KR" sz="2000" dirty="0">
                <a:latin typeface="Arial"/>
                <a:cs typeface="Arial"/>
              </a:rPr>
              <a:t>As you see above, Bayesian inferences usually involve integration.</a:t>
            </a:r>
          </a:p>
          <a:p>
            <a:pPr marL="0" indent="0" algn="just">
              <a:lnSpc>
                <a:spcPct val="150000"/>
              </a:lnSpc>
              <a:buNone/>
            </a:pPr>
            <a:endParaRPr lang="en-US" altLang="ko-KR" sz="2000" dirty="0">
              <a:latin typeface="Arial"/>
              <a:cs typeface="Arial"/>
            </a:endParaRPr>
          </a:p>
          <a:p>
            <a:pPr marL="0" indent="0" algn="just">
              <a:lnSpc>
                <a:spcPct val="150000"/>
              </a:lnSpc>
              <a:buNone/>
            </a:pPr>
            <a:r>
              <a:rPr lang="en-US" altLang="ko-KR" sz="2000" dirty="0">
                <a:latin typeface="Arial"/>
                <a:cs typeface="Arial"/>
              </a:rPr>
              <a:t>This was a barrier until recently. Not anymore, though! </a:t>
            </a:r>
          </a:p>
          <a:p>
            <a:pPr marL="0" indent="0" algn="just">
              <a:lnSpc>
                <a:spcPct val="150000"/>
              </a:lnSpc>
              <a:buNone/>
            </a:pPr>
            <a:endParaRPr lang="en-US" altLang="ko-KR" sz="2000" dirty="0">
              <a:latin typeface="Arial"/>
              <a:cs typeface="Arial"/>
            </a:endParaRPr>
          </a:p>
          <a:p>
            <a:pPr marL="0" indent="0" algn="just">
              <a:lnSpc>
                <a:spcPct val="150000"/>
              </a:lnSpc>
              <a:buNone/>
            </a:pPr>
            <a:r>
              <a:rPr lang="en-US" altLang="ko-KR" sz="2000" dirty="0">
                <a:latin typeface="Arial"/>
                <a:cs typeface="Arial"/>
              </a:rPr>
              <a:t>Various numerical integration techniques have replaced analytical integration. </a:t>
            </a:r>
            <a:r>
              <a:rPr lang="en-US" altLang="ko-KR" sz="2000" dirty="0" err="1">
                <a:latin typeface="Arial"/>
                <a:cs typeface="Arial"/>
              </a:rPr>
              <a:t>WinBUGS</a:t>
            </a:r>
            <a:r>
              <a:rPr lang="en-US" altLang="ko-KR" sz="2000" dirty="0">
                <a:latin typeface="Arial"/>
                <a:cs typeface="Arial"/>
              </a:rPr>
              <a:t>, for example, does high dimensional numerical integration for you.</a:t>
            </a:r>
            <a:endParaRPr lang="en-US" altLang="ko-KR" sz="2000" baseline="-11574" dirty="0">
              <a:latin typeface="Arial"/>
              <a:cs typeface="Arial"/>
            </a:endParaRPr>
          </a:p>
        </p:txBody>
      </p:sp>
      <p:pic>
        <p:nvPicPr>
          <p:cNvPr id="1832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6974" y="1484785"/>
            <a:ext cx="6547499" cy="949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4974612"/>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44624"/>
            <a:ext cx="8229600" cy="562074"/>
          </a:xfrm>
        </p:spPr>
        <p:txBody>
          <a:bodyPr>
            <a:noAutofit/>
          </a:bodyPr>
          <a:lstStyle/>
          <a:p>
            <a:pPr>
              <a:lnSpc>
                <a:spcPct val="100000"/>
              </a:lnSpc>
            </a:pPr>
            <a:r>
              <a:rPr lang="de-DE" altLang="ko-KR" sz="2800" b="1" dirty="0">
                <a:latin typeface="Times New Roman" pitchFamily="18" charset="0"/>
                <a:cs typeface="Times New Roman" pitchFamily="18" charset="0"/>
              </a:rPr>
              <a:t>Frequentist Econometrics vs. Bayesian Econometrics</a:t>
            </a:r>
          </a:p>
        </p:txBody>
      </p:sp>
      <p:sp>
        <p:nvSpPr>
          <p:cNvPr id="5" name="내용 개체 틀 2"/>
          <p:cNvSpPr>
            <a:spLocks noGrp="1"/>
          </p:cNvSpPr>
          <p:nvPr>
            <p:ph idx="1"/>
          </p:nvPr>
        </p:nvSpPr>
        <p:spPr>
          <a:xfrm>
            <a:off x="1948542" y="638488"/>
            <a:ext cx="8579296" cy="6309320"/>
          </a:xfrm>
        </p:spPr>
        <p:txBody>
          <a:bodyPr>
            <a:noAutofit/>
          </a:bodyPr>
          <a:lstStyle/>
          <a:p>
            <a:pPr marR="12700" algn="just">
              <a:lnSpc>
                <a:spcPct val="150000"/>
              </a:lnSpc>
            </a:pPr>
            <a:r>
              <a:rPr lang="en-US" altLang="ko-KR" sz="1900" dirty="0">
                <a:latin typeface="Arial"/>
                <a:cs typeface="Arial"/>
              </a:rPr>
              <a:t>Frequentist econometrics relies on distributions of estimators and test statistics over hypothetical  repeated samples. Frequentist inferences do NOT condition on the observed data. Rather, frequentist inferences are based on hypothetical repeated sampling concept, that is, based on data yet to be observed!</a:t>
            </a:r>
          </a:p>
          <a:p>
            <a:pPr marR="12700" algn="just">
              <a:lnSpc>
                <a:spcPct val="150000"/>
              </a:lnSpc>
            </a:pPr>
            <a:endParaRPr lang="en-US" altLang="ko-KR" sz="1900" dirty="0">
              <a:latin typeface="Arial"/>
              <a:cs typeface="Arial"/>
            </a:endParaRPr>
          </a:p>
          <a:p>
            <a:pPr marR="13970" algn="just">
              <a:lnSpc>
                <a:spcPct val="150000"/>
              </a:lnSpc>
            </a:pPr>
            <a:r>
              <a:rPr lang="en-US" altLang="ko-KR" sz="1900" dirty="0">
                <a:latin typeface="Arial"/>
                <a:cs typeface="Arial"/>
              </a:rPr>
              <a:t>Such sampling distribution concepts are irrelevant to Bayesian inference. So there is no role for unbiasedness, minimum variance, eﬃciency, </a:t>
            </a:r>
            <a:r>
              <a:rPr lang="en-US" altLang="ko-KR" sz="1900" dirty="0" err="1">
                <a:latin typeface="Arial"/>
                <a:cs typeface="Arial"/>
              </a:rPr>
              <a:t>etc</a:t>
            </a:r>
            <a:r>
              <a:rPr lang="en-US" altLang="ko-KR" sz="1900" dirty="0">
                <a:latin typeface="Arial"/>
                <a:cs typeface="Arial"/>
              </a:rPr>
              <a:t>, in the Bayesian econometrics. </a:t>
            </a:r>
          </a:p>
          <a:p>
            <a:pPr marR="13970" algn="just">
              <a:lnSpc>
                <a:spcPct val="150000"/>
              </a:lnSpc>
            </a:pPr>
            <a:endParaRPr lang="en-US" altLang="ko-KR" sz="1900" dirty="0">
              <a:latin typeface="Arial"/>
              <a:cs typeface="Arial"/>
            </a:endParaRPr>
          </a:p>
          <a:p>
            <a:pPr marR="13970" algn="just">
              <a:lnSpc>
                <a:spcPct val="150000"/>
              </a:lnSpc>
            </a:pPr>
            <a:r>
              <a:rPr lang="en-US" altLang="ko-KR" sz="1900" dirty="0">
                <a:latin typeface="Arial"/>
                <a:cs typeface="Arial"/>
              </a:rPr>
              <a:t>Frequentist’s sampling distribution concepts are arguably arbitrary. For example, in a regression context, is X better viewed fixed or random over repeated samples?</a:t>
            </a:r>
          </a:p>
          <a:p>
            <a:pPr marR="13970" algn="just">
              <a:lnSpc>
                <a:spcPct val="150000"/>
              </a:lnSpc>
            </a:pPr>
            <a:endParaRPr lang="en-US" altLang="ko-KR" sz="1900" dirty="0">
              <a:latin typeface="Arial"/>
              <a:cs typeface="Arial"/>
            </a:endParaRPr>
          </a:p>
        </p:txBody>
      </p:sp>
    </p:spTree>
    <p:extLst>
      <p:ext uri="{BB962C8B-B14F-4D97-AF65-F5344CB8AC3E}">
        <p14:creationId xmlns:p14="http://schemas.microsoft.com/office/powerpoint/2010/main" val="257157252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Frequentist Econometrics vs. Bayesian Econometrics</a:t>
            </a:r>
          </a:p>
        </p:txBody>
      </p:sp>
      <p:sp>
        <p:nvSpPr>
          <p:cNvPr id="5" name="내용 개체 틀 2"/>
          <p:cNvSpPr>
            <a:spLocks noGrp="1"/>
          </p:cNvSpPr>
          <p:nvPr>
            <p:ph idx="1"/>
          </p:nvPr>
        </p:nvSpPr>
        <p:spPr>
          <a:xfrm>
            <a:off x="1981200" y="980728"/>
            <a:ext cx="8579296" cy="5877272"/>
          </a:xfrm>
        </p:spPr>
        <p:txBody>
          <a:bodyPr>
            <a:noAutofit/>
          </a:bodyPr>
          <a:lstStyle/>
          <a:p>
            <a:pPr marR="13970">
              <a:lnSpc>
                <a:spcPct val="150000"/>
              </a:lnSpc>
            </a:pPr>
            <a:r>
              <a:rPr lang="en-US" altLang="ko-KR" sz="2000" dirty="0" err="1">
                <a:latin typeface="Arial"/>
                <a:cs typeface="Arial"/>
              </a:rPr>
              <a:t>Frequentist’s</a:t>
            </a:r>
            <a:r>
              <a:rPr lang="en-US" altLang="ko-KR" sz="2000" dirty="0">
                <a:latin typeface="Arial"/>
                <a:cs typeface="Arial"/>
              </a:rPr>
              <a:t> “p values” give probability of the data given the hypothesis.  But in reality economic agents want probability of the hypothesis given the data.</a:t>
            </a:r>
          </a:p>
          <a:p>
            <a:pPr>
              <a:lnSpc>
                <a:spcPct val="150000"/>
              </a:lnSpc>
            </a:pPr>
            <a:endParaRPr lang="en-US" altLang="ko-KR" sz="2000" dirty="0">
              <a:latin typeface="Arial"/>
              <a:cs typeface="Arial"/>
            </a:endParaRPr>
          </a:p>
          <a:p>
            <a:pPr marR="12700">
              <a:lnSpc>
                <a:spcPct val="150000"/>
              </a:lnSpc>
            </a:pPr>
            <a:r>
              <a:rPr lang="en-US" altLang="ko-KR" sz="2000" dirty="0">
                <a:latin typeface="Arial"/>
                <a:cs typeface="Arial"/>
              </a:rPr>
              <a:t>For example, prosecutors do not want “probability  of  bloodstain  given that a suspect is guilty”. Rather, they want “probability that the suspect is guilty given bloodstain on his/her clothing!” </a:t>
            </a:r>
          </a:p>
          <a:p>
            <a:pPr marR="12700">
              <a:lnSpc>
                <a:spcPct val="150000"/>
              </a:lnSpc>
            </a:pPr>
            <a:endParaRPr lang="en-US" altLang="ko-KR" sz="2000" dirty="0">
              <a:latin typeface="Arial"/>
              <a:cs typeface="Arial"/>
            </a:endParaRPr>
          </a:p>
          <a:p>
            <a:pPr marR="12700">
              <a:lnSpc>
                <a:spcPct val="150000"/>
              </a:lnSpc>
            </a:pPr>
            <a:r>
              <a:rPr lang="en-US" altLang="ko-KR" sz="2000" dirty="0">
                <a:latin typeface="Arial"/>
                <a:cs typeface="Arial"/>
              </a:rPr>
              <a:t>Bayesian econometricians better serve economic agents’  needs. Bayesian inferences are typically used by economic agents and economic theorists, but much less frequently by econometricians!</a:t>
            </a:r>
          </a:p>
        </p:txBody>
      </p:sp>
    </p:spTree>
    <p:extLst>
      <p:ext uri="{BB962C8B-B14F-4D97-AF65-F5344CB8AC3E}">
        <p14:creationId xmlns:p14="http://schemas.microsoft.com/office/powerpoint/2010/main" val="1454803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1"/>
          <p:cNvSpPr txBox="1">
            <a:spLocks/>
          </p:cNvSpPr>
          <p:nvPr/>
        </p:nvSpPr>
        <p:spPr>
          <a:xfrm>
            <a:off x="1981200" y="274638"/>
            <a:ext cx="8229600" cy="1143000"/>
          </a:xfrm>
          <a:prstGeom prst="rect">
            <a:avLst/>
          </a:prstGeom>
        </p:spPr>
        <p:txBody>
          <a:bodyPr vert="horz" lIns="91440" tIns="45720" rIns="91440" bIns="45720" rtlCol="0" anchor="ctr">
            <a:normAutofit fontScale="975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4000" dirty="0">
                <a:latin typeface="나눔고딕" panose="020D0604000000000000" pitchFamily="50" charset="-127"/>
                <a:ea typeface="나눔고딕" panose="020D0604000000000000" pitchFamily="50" charset="-127"/>
              </a:rPr>
              <a:t>5. </a:t>
            </a:r>
            <a:r>
              <a:rPr lang="ko-KR" altLang="en-US" sz="4000" dirty="0">
                <a:latin typeface="나눔고딕" panose="020D0604000000000000" pitchFamily="50" charset="-127"/>
                <a:ea typeface="나눔고딕" panose="020D0604000000000000" pitchFamily="50" charset="-127"/>
              </a:rPr>
              <a:t>덧셈법칙</a:t>
            </a:r>
          </a:p>
        </p:txBody>
      </p:sp>
      <mc:AlternateContent xmlns:mc="http://schemas.openxmlformats.org/markup-compatibility/2006" xmlns:a14="http://schemas.microsoft.com/office/drawing/2010/main">
        <mc:Choice Requires="a14">
          <p:sp>
            <p:nvSpPr>
              <p:cNvPr id="14" name="내용 개체 틀 2"/>
              <p:cNvSpPr>
                <a:spLocks noGrp="1"/>
              </p:cNvSpPr>
              <p:nvPr>
                <p:ph idx="1"/>
              </p:nvPr>
            </p:nvSpPr>
            <p:spPr>
              <a:xfrm>
                <a:off x="1981200" y="1600200"/>
                <a:ext cx="8229600" cy="5141168"/>
              </a:xfrm>
            </p:spPr>
            <p:txBody>
              <a:bodyPr/>
              <a:lstStyle/>
              <a:p>
                <a:pPr marL="0" indent="0">
                  <a:lnSpc>
                    <a:spcPct val="150000"/>
                  </a:lnSpc>
                  <a:buNone/>
                </a:pPr>
                <a:r>
                  <a:rPr lang="ko-KR" altLang="en-US" sz="2400" dirty="0"/>
                  <a:t>                    </a:t>
                </a:r>
                <a:endParaRPr lang="en-US" altLang="ko-KR" sz="2400" dirty="0"/>
              </a:p>
              <a:p>
                <a14:m>
                  <m:oMath xmlns:m="http://schemas.openxmlformats.org/officeDocument/2006/math">
                    <m:r>
                      <a:rPr lang="en-US" altLang="ko-KR" sz="1800" b="1" i="1">
                        <a:latin typeface="Cambria Math" panose="02040503050406030204" pitchFamily="18" charset="0"/>
                        <a:sym typeface="Wingdings 3" pitchFamily="18" charset="2"/>
                      </a:rPr>
                      <m:t>𝑷</m:t>
                    </m:r>
                    <m:r>
                      <a:rPr lang="en-US" altLang="ko-KR" sz="1800" b="1" i="1">
                        <a:latin typeface="Cambria Math" panose="02040503050406030204" pitchFamily="18" charset="0"/>
                        <a:sym typeface="Wingdings 3" pitchFamily="18" charset="2"/>
                      </a:rPr>
                      <m:t>(</m:t>
                    </m:r>
                    <m:r>
                      <a:rPr lang="en-US" altLang="ko-KR" sz="1800" b="1" i="1">
                        <a:latin typeface="Cambria Math" panose="02040503050406030204" pitchFamily="18" charset="0"/>
                        <a:sym typeface="Wingdings 3" pitchFamily="18" charset="2"/>
                      </a:rPr>
                      <m:t>𝑨</m:t>
                    </m:r>
                    <m:r>
                      <a:rPr lang="en-US" altLang="ko-KR" sz="1800" b="1" i="1">
                        <a:latin typeface="Cambria Math" panose="02040503050406030204" pitchFamily="18" charset="0"/>
                        <a:sym typeface="Wingdings 3" pitchFamily="18" charset="2"/>
                      </a:rPr>
                      <m:t> </m:t>
                    </m:r>
                    <m:r>
                      <a:rPr lang="en-US" altLang="ko-KR" sz="1800" b="1" i="1">
                        <a:latin typeface="Cambria Math" panose="02040503050406030204" pitchFamily="18" charset="0"/>
                        <a:sym typeface="Wingdings 3" pitchFamily="18" charset="2"/>
                      </a:rPr>
                      <m:t>𝒐𝒓</m:t>
                    </m:r>
                    <m:r>
                      <a:rPr lang="en-US" altLang="ko-KR" sz="1800" b="1" i="1">
                        <a:latin typeface="Cambria Math" panose="02040503050406030204" pitchFamily="18" charset="0"/>
                        <a:sym typeface="Wingdings 3" pitchFamily="18" charset="2"/>
                      </a:rPr>
                      <m:t> </m:t>
                    </m:r>
                    <m:r>
                      <a:rPr lang="en-US" altLang="ko-KR" sz="1800" b="1" i="1">
                        <a:latin typeface="Cambria Math" panose="02040503050406030204" pitchFamily="18" charset="0"/>
                        <a:sym typeface="Wingdings 3" pitchFamily="18" charset="2"/>
                      </a:rPr>
                      <m:t>𝑩</m:t>
                    </m:r>
                    <m:r>
                      <a:rPr lang="en-US" altLang="ko-KR" sz="1800" b="1" i="1">
                        <a:latin typeface="Cambria Math" panose="02040503050406030204" pitchFamily="18" charset="0"/>
                        <a:sym typeface="Wingdings 3" pitchFamily="18" charset="2"/>
                      </a:rPr>
                      <m:t>)</m:t>
                    </m:r>
                  </m:oMath>
                </a14:m>
                <a:r>
                  <a:rPr lang="en-US" altLang="ko-KR" sz="1800" b="1" i="1" dirty="0">
                    <a:sym typeface="Wingdings 3" pitchFamily="18" charset="2"/>
                  </a:rPr>
                  <a:t>, </a:t>
                </a:r>
                <a14:m>
                  <m:oMath xmlns:m="http://schemas.openxmlformats.org/officeDocument/2006/math">
                    <m:r>
                      <a:rPr lang="en-US" altLang="ko-KR" sz="1800" b="1" i="1">
                        <a:latin typeface="Cambria Math" panose="02040503050406030204" pitchFamily="18" charset="0"/>
                        <a:sym typeface="Wingdings 3" pitchFamily="18" charset="2"/>
                      </a:rPr>
                      <m:t>𝑷</m:t>
                    </m:r>
                    <m:r>
                      <a:rPr lang="en-US" altLang="ko-KR" sz="1800" b="1" i="1">
                        <a:latin typeface="Cambria Math" panose="02040503050406030204" pitchFamily="18" charset="0"/>
                        <a:sym typeface="Wingdings 3" pitchFamily="18" charset="2"/>
                      </a:rPr>
                      <m:t>(</m:t>
                    </m:r>
                    <m:r>
                      <a:rPr lang="en-US" altLang="ko-KR" sz="1800" b="1" i="1">
                        <a:latin typeface="Cambria Math" panose="02040503050406030204" pitchFamily="18" charset="0"/>
                        <a:sym typeface="Wingdings 3" pitchFamily="18" charset="2"/>
                      </a:rPr>
                      <m:t>𝑨</m:t>
                    </m:r>
                    <m:r>
                      <a:rPr lang="en-US" altLang="ko-KR" sz="1800" b="1" i="1">
                        <a:latin typeface="Cambria Math" panose="02040503050406030204" pitchFamily="18" charset="0"/>
                        <a:sym typeface="Wingdings 3" pitchFamily="18" charset="2"/>
                      </a:rPr>
                      <m:t> </m:t>
                    </m:r>
                    <m:r>
                      <a:rPr lang="ko-KR" altLang="en-US" sz="1800" b="1" i="1">
                        <a:latin typeface="Cambria Math" panose="02040503050406030204" pitchFamily="18" charset="0"/>
                        <a:sym typeface="Wingdings 3" pitchFamily="18" charset="2"/>
                      </a:rPr>
                      <m:t>또는</m:t>
                    </m:r>
                    <m:r>
                      <a:rPr lang="en-US" altLang="ko-KR" sz="1800" b="1" i="1">
                        <a:latin typeface="Cambria Math" panose="02040503050406030204" pitchFamily="18" charset="0"/>
                        <a:sym typeface="Wingdings 3" pitchFamily="18" charset="2"/>
                      </a:rPr>
                      <m:t> </m:t>
                    </m:r>
                    <m:r>
                      <a:rPr lang="en-US" altLang="ko-KR" sz="1800" b="1" i="1">
                        <a:latin typeface="Cambria Math" panose="02040503050406030204" pitchFamily="18" charset="0"/>
                        <a:sym typeface="Wingdings 3" pitchFamily="18" charset="2"/>
                      </a:rPr>
                      <m:t>𝑩</m:t>
                    </m:r>
                    <m:r>
                      <a:rPr lang="en-US" altLang="ko-KR" sz="1800" b="1" i="1">
                        <a:latin typeface="Cambria Math" panose="02040503050406030204" pitchFamily="18" charset="0"/>
                        <a:sym typeface="Wingdings 3" pitchFamily="18" charset="2"/>
                      </a:rPr>
                      <m:t>)</m:t>
                    </m:r>
                  </m:oMath>
                </a14:m>
                <a:endParaRPr lang="en-US" altLang="ko-KR" sz="1800" dirty="0"/>
              </a:p>
              <a:p>
                <a:pPr lvl="1">
                  <a:lnSpc>
                    <a:spcPct val="150000"/>
                  </a:lnSpc>
                  <a:buFont typeface="Arial" pitchFamily="34" charset="0"/>
                  <a:buChar char="•"/>
                </a:pPr>
                <a:r>
                  <a:rPr lang="ko-KR" altLang="en-US" sz="1600" dirty="0">
                    <a:sym typeface="Wingdings 3" pitchFamily="18" charset="2"/>
                  </a:rPr>
                  <a:t>두 사건 중 적어도 하나의 사건이 일어날 확률</a:t>
                </a:r>
                <a:endParaRPr lang="en-US" altLang="ko-KR" sz="1600" dirty="0">
                  <a:sym typeface="Wingdings 3" pitchFamily="18" charset="2"/>
                </a:endParaRPr>
              </a:p>
              <a:p>
                <a:endParaRPr lang="ko-KR" altLang="en-US" sz="1800" dirty="0">
                  <a:sym typeface="Wingdings 3" pitchFamily="18" charset="2"/>
                </a:endParaRPr>
              </a:p>
              <a:p>
                <a:endParaRPr lang="en-US" altLang="ko-KR" sz="800" i="1" dirty="0">
                  <a:sym typeface="Wingdings 3" pitchFamily="18" charset="2"/>
                </a:endParaRPr>
              </a:p>
              <a:p>
                <a14:m>
                  <m:oMath xmlns:m="http://schemas.openxmlformats.org/officeDocument/2006/math">
                    <m:r>
                      <a:rPr lang="en-US" altLang="ko-KR" sz="1800" b="1" i="1">
                        <a:latin typeface="Cambria Math" panose="02040503050406030204" pitchFamily="18" charset="0"/>
                        <a:sym typeface="Wingdings 3" pitchFamily="18" charset="2"/>
                      </a:rPr>
                      <m:t>𝑷</m:t>
                    </m:r>
                    <m:r>
                      <a:rPr lang="en-US" altLang="ko-KR" sz="1800" b="1" i="1">
                        <a:latin typeface="Cambria Math" panose="02040503050406030204" pitchFamily="18" charset="0"/>
                        <a:sym typeface="Wingdings 3" pitchFamily="18" charset="2"/>
                      </a:rPr>
                      <m:t>(</m:t>
                    </m:r>
                    <m:r>
                      <a:rPr lang="en-US" altLang="ko-KR" sz="1800" b="1" i="1">
                        <a:latin typeface="Cambria Math" panose="02040503050406030204" pitchFamily="18" charset="0"/>
                        <a:sym typeface="Wingdings 3" pitchFamily="18" charset="2"/>
                      </a:rPr>
                      <m:t>𝑨</m:t>
                    </m:r>
                    <m:r>
                      <a:rPr lang="en-US" altLang="ko-KR" sz="1800" b="1" i="1">
                        <a:latin typeface="Cambria Math" panose="02040503050406030204" pitchFamily="18" charset="0"/>
                        <a:sym typeface="Wingdings 3" pitchFamily="18" charset="2"/>
                      </a:rPr>
                      <m:t> </m:t>
                    </m:r>
                    <m:r>
                      <a:rPr lang="en-US" altLang="ko-KR" sz="1800" b="1" i="1">
                        <a:latin typeface="Cambria Math" panose="02040503050406030204" pitchFamily="18" charset="0"/>
                        <a:sym typeface="Wingdings 3" pitchFamily="18" charset="2"/>
                      </a:rPr>
                      <m:t>𝒂𝒏𝒅</m:t>
                    </m:r>
                    <m:r>
                      <a:rPr lang="en-US" altLang="ko-KR" sz="1800" b="1" i="1">
                        <a:latin typeface="Cambria Math" panose="02040503050406030204" pitchFamily="18" charset="0"/>
                        <a:sym typeface="Wingdings 3" pitchFamily="18" charset="2"/>
                      </a:rPr>
                      <m:t> </m:t>
                    </m:r>
                    <m:r>
                      <a:rPr lang="en-US" altLang="ko-KR" sz="1800" b="1" i="1">
                        <a:latin typeface="Cambria Math" panose="02040503050406030204" pitchFamily="18" charset="0"/>
                        <a:sym typeface="Wingdings 3" pitchFamily="18" charset="2"/>
                      </a:rPr>
                      <m:t>𝑩</m:t>
                    </m:r>
                    <m:r>
                      <a:rPr lang="en-US" altLang="ko-KR" sz="1800" b="1" i="1">
                        <a:latin typeface="Cambria Math" panose="02040503050406030204" pitchFamily="18" charset="0"/>
                        <a:sym typeface="Wingdings 3" pitchFamily="18" charset="2"/>
                      </a:rPr>
                      <m:t>)</m:t>
                    </m:r>
                  </m:oMath>
                </a14:m>
                <a:r>
                  <a:rPr lang="en-US" altLang="ko-KR" sz="1800" b="1" i="1" dirty="0">
                    <a:sym typeface="Wingdings 3" pitchFamily="18" charset="2"/>
                  </a:rPr>
                  <a:t>, </a:t>
                </a:r>
                <a14:m>
                  <m:oMath xmlns:m="http://schemas.openxmlformats.org/officeDocument/2006/math">
                    <m:r>
                      <a:rPr lang="en-US" altLang="ko-KR" sz="1800" b="1" i="1">
                        <a:latin typeface="Cambria Math" panose="02040503050406030204" pitchFamily="18" charset="0"/>
                        <a:sym typeface="Wingdings 3" pitchFamily="18" charset="2"/>
                      </a:rPr>
                      <m:t>𝑷</m:t>
                    </m:r>
                    <m:r>
                      <a:rPr lang="en-US" altLang="ko-KR" sz="1800" b="1" i="1">
                        <a:latin typeface="Cambria Math" panose="02040503050406030204" pitchFamily="18" charset="0"/>
                        <a:sym typeface="Wingdings 3" pitchFamily="18" charset="2"/>
                      </a:rPr>
                      <m:t>(</m:t>
                    </m:r>
                    <m:r>
                      <a:rPr lang="en-US" altLang="ko-KR" sz="1800" b="1" i="1">
                        <a:latin typeface="Cambria Math" panose="02040503050406030204" pitchFamily="18" charset="0"/>
                        <a:sym typeface="Wingdings 3" pitchFamily="18" charset="2"/>
                      </a:rPr>
                      <m:t>𝑨</m:t>
                    </m:r>
                    <m:r>
                      <a:rPr lang="en-US" altLang="ko-KR" sz="1800" b="1" i="1">
                        <a:latin typeface="Cambria Math" panose="02040503050406030204" pitchFamily="18" charset="0"/>
                        <a:sym typeface="Wingdings 3" pitchFamily="18" charset="2"/>
                      </a:rPr>
                      <m:t> </m:t>
                    </m:r>
                    <m:r>
                      <a:rPr lang="ko-KR" altLang="en-US" sz="1800" b="1" i="1">
                        <a:latin typeface="Cambria Math" panose="02040503050406030204" pitchFamily="18" charset="0"/>
                        <a:sym typeface="Wingdings 3" pitchFamily="18" charset="2"/>
                      </a:rPr>
                      <m:t>그리고</m:t>
                    </m:r>
                    <m:r>
                      <a:rPr lang="en-US" altLang="ko-KR" sz="1800" b="1" i="1">
                        <a:latin typeface="Cambria Math" panose="02040503050406030204" pitchFamily="18" charset="0"/>
                        <a:sym typeface="Wingdings 3" pitchFamily="18" charset="2"/>
                      </a:rPr>
                      <m:t> </m:t>
                    </m:r>
                    <m:r>
                      <a:rPr lang="en-US" altLang="ko-KR" sz="1800" b="1" i="1">
                        <a:latin typeface="Cambria Math" panose="02040503050406030204" pitchFamily="18" charset="0"/>
                        <a:sym typeface="Wingdings 3" pitchFamily="18" charset="2"/>
                      </a:rPr>
                      <m:t>𝑩</m:t>
                    </m:r>
                    <m:r>
                      <a:rPr lang="en-US" altLang="ko-KR" sz="1800" b="1" i="1">
                        <a:latin typeface="Cambria Math" panose="02040503050406030204" pitchFamily="18" charset="0"/>
                        <a:sym typeface="Wingdings 3" pitchFamily="18" charset="2"/>
                      </a:rPr>
                      <m:t>)</m:t>
                    </m:r>
                  </m:oMath>
                </a14:m>
                <a:endParaRPr lang="en-US" altLang="ko-KR" sz="1800" dirty="0"/>
              </a:p>
              <a:p>
                <a:pPr lvl="1">
                  <a:lnSpc>
                    <a:spcPct val="150000"/>
                  </a:lnSpc>
                  <a:buFont typeface="Arial" pitchFamily="34" charset="0"/>
                  <a:buChar char="•"/>
                </a:pPr>
                <a:r>
                  <a:rPr lang="ko-KR" altLang="en-US" sz="1600" dirty="0">
                    <a:sym typeface="Wingdings 3" pitchFamily="18" charset="2"/>
                  </a:rPr>
                  <a:t>두 사건이 함께 일어날 확률</a:t>
                </a:r>
                <a:endParaRPr lang="en-US" altLang="ko-KR" sz="1800" dirty="0">
                  <a:sym typeface="Wingdings 3" pitchFamily="18" charset="2"/>
                </a:endParaRPr>
              </a:p>
              <a:p>
                <a:endParaRPr lang="en-US" altLang="ko-KR" sz="1800" dirty="0">
                  <a:sym typeface="Wingdings 3" pitchFamily="18" charset="2"/>
                </a:endParaRPr>
              </a:p>
              <a:p>
                <a:endParaRPr lang="en-US" altLang="ko-KR" sz="800" dirty="0">
                  <a:sym typeface="Wingdings 3" pitchFamily="18" charset="2"/>
                </a:endParaRPr>
              </a:p>
              <a:p>
                <a:r>
                  <a:rPr lang="ko-KR" altLang="en-US" sz="1800" b="1" dirty="0">
                    <a:sym typeface="Wingdings 3" pitchFamily="18" charset="2"/>
                  </a:rPr>
                  <a:t>덧셈법칙</a:t>
                </a:r>
                <a:r>
                  <a:rPr lang="en-US" altLang="ko-KR" sz="1800" b="1" dirty="0">
                    <a:sym typeface="Wingdings 3" pitchFamily="18" charset="2"/>
                  </a:rPr>
                  <a:t>:</a:t>
                </a:r>
                <a:endParaRPr lang="en-US" altLang="ko-KR" sz="1800" dirty="0"/>
              </a:p>
              <a:p>
                <a:pPr lvl="1">
                  <a:lnSpc>
                    <a:spcPct val="150000"/>
                  </a:lnSpc>
                  <a:buFont typeface="Arial" pitchFamily="34" charset="0"/>
                  <a:buChar char="•"/>
                </a:pPr>
                <a14:m>
                  <m:oMath xmlns:m="http://schemas.openxmlformats.org/officeDocument/2006/math">
                    <m:r>
                      <a:rPr lang="en-US" altLang="ko-KR" sz="1800" b="1" i="1">
                        <a:latin typeface="Cambria Math" panose="02040503050406030204" pitchFamily="18" charset="0"/>
                        <a:sym typeface="Wingdings 3" pitchFamily="18" charset="2"/>
                      </a:rPr>
                      <m:t>𝑷</m:t>
                    </m:r>
                    <m:d>
                      <m:dPr>
                        <m:ctrlPr>
                          <a:rPr lang="en-US" altLang="ko-KR" sz="1800" b="1" i="1">
                            <a:latin typeface="Cambria Math" panose="02040503050406030204" pitchFamily="18" charset="0"/>
                            <a:sym typeface="Wingdings 3" pitchFamily="18" charset="2"/>
                          </a:rPr>
                        </m:ctrlPr>
                      </m:dPr>
                      <m:e>
                        <m:r>
                          <a:rPr lang="en-US" altLang="ko-KR" sz="1800" b="1" i="1">
                            <a:latin typeface="Cambria Math" panose="02040503050406030204" pitchFamily="18" charset="0"/>
                            <a:sym typeface="Wingdings 3" pitchFamily="18" charset="2"/>
                          </a:rPr>
                          <m:t>𝑨</m:t>
                        </m:r>
                        <m:r>
                          <a:rPr lang="en-US" altLang="ko-KR" sz="1800" b="1" i="1">
                            <a:latin typeface="Cambria Math" panose="02040503050406030204" pitchFamily="18" charset="0"/>
                            <a:sym typeface="Wingdings 3" pitchFamily="18" charset="2"/>
                          </a:rPr>
                          <m:t> </m:t>
                        </m:r>
                        <m:r>
                          <a:rPr lang="en-US" altLang="ko-KR" sz="1800" b="1" i="1">
                            <a:latin typeface="Cambria Math" panose="02040503050406030204" pitchFamily="18" charset="0"/>
                            <a:sym typeface="Wingdings 3" pitchFamily="18" charset="2"/>
                          </a:rPr>
                          <m:t>𝒐𝒓</m:t>
                        </m:r>
                        <m:r>
                          <a:rPr lang="en-US" altLang="ko-KR" sz="1800" b="1" i="1">
                            <a:latin typeface="Cambria Math" panose="02040503050406030204" pitchFamily="18" charset="0"/>
                            <a:sym typeface="Wingdings 3" pitchFamily="18" charset="2"/>
                          </a:rPr>
                          <m:t> </m:t>
                        </m:r>
                        <m:r>
                          <a:rPr lang="en-US" altLang="ko-KR" sz="1800" b="1" i="1">
                            <a:latin typeface="Cambria Math" panose="02040503050406030204" pitchFamily="18" charset="0"/>
                            <a:sym typeface="Wingdings 3" pitchFamily="18" charset="2"/>
                          </a:rPr>
                          <m:t>𝑩</m:t>
                        </m:r>
                      </m:e>
                    </m:d>
                    <m:r>
                      <a:rPr lang="en-US" altLang="ko-KR" sz="1800" b="1" i="1">
                        <a:latin typeface="Cambria Math" panose="02040503050406030204" pitchFamily="18" charset="0"/>
                        <a:sym typeface="Wingdings 3" pitchFamily="18" charset="2"/>
                      </a:rPr>
                      <m:t>=</m:t>
                    </m:r>
                    <m:r>
                      <a:rPr lang="en-US" altLang="ko-KR" sz="1800" b="1" i="1">
                        <a:latin typeface="Cambria Math" panose="02040503050406030204" pitchFamily="18" charset="0"/>
                        <a:sym typeface="Wingdings 3" pitchFamily="18" charset="2"/>
                      </a:rPr>
                      <m:t>𝑷</m:t>
                    </m:r>
                    <m:d>
                      <m:dPr>
                        <m:ctrlPr>
                          <a:rPr lang="en-US" altLang="ko-KR" sz="1800" b="1" i="1">
                            <a:latin typeface="Cambria Math" panose="02040503050406030204" pitchFamily="18" charset="0"/>
                            <a:sym typeface="Wingdings 3" pitchFamily="18" charset="2"/>
                          </a:rPr>
                        </m:ctrlPr>
                      </m:dPr>
                      <m:e>
                        <m:r>
                          <a:rPr lang="en-US" altLang="ko-KR" sz="1800" b="1" i="1">
                            <a:latin typeface="Cambria Math" panose="02040503050406030204" pitchFamily="18" charset="0"/>
                            <a:sym typeface="Wingdings 3" pitchFamily="18" charset="2"/>
                          </a:rPr>
                          <m:t>𝑨</m:t>
                        </m:r>
                      </m:e>
                    </m:d>
                    <m:r>
                      <a:rPr lang="en-US" altLang="ko-KR" sz="1800" b="1" i="1">
                        <a:latin typeface="Cambria Math" panose="02040503050406030204" pitchFamily="18" charset="0"/>
                        <a:sym typeface="Wingdings 3" pitchFamily="18" charset="2"/>
                      </a:rPr>
                      <m:t>+</m:t>
                    </m:r>
                    <m:r>
                      <a:rPr lang="en-US" altLang="ko-KR" sz="1800" b="1" i="1">
                        <a:latin typeface="Cambria Math" panose="02040503050406030204" pitchFamily="18" charset="0"/>
                        <a:sym typeface="Wingdings 3" pitchFamily="18" charset="2"/>
                      </a:rPr>
                      <m:t>𝑷</m:t>
                    </m:r>
                    <m:d>
                      <m:dPr>
                        <m:ctrlPr>
                          <a:rPr lang="en-US" altLang="ko-KR" sz="1800" b="1" i="1">
                            <a:latin typeface="Cambria Math" panose="02040503050406030204" pitchFamily="18" charset="0"/>
                            <a:sym typeface="Wingdings 3" pitchFamily="18" charset="2"/>
                          </a:rPr>
                        </m:ctrlPr>
                      </m:dPr>
                      <m:e>
                        <m:r>
                          <a:rPr lang="en-US" altLang="ko-KR" sz="1800" b="1" i="1">
                            <a:latin typeface="Cambria Math" panose="02040503050406030204" pitchFamily="18" charset="0"/>
                            <a:sym typeface="Wingdings 3" pitchFamily="18" charset="2"/>
                          </a:rPr>
                          <m:t>𝑩</m:t>
                        </m:r>
                      </m:e>
                    </m:d>
                    <m:r>
                      <a:rPr lang="en-US" altLang="ko-KR" sz="1800" b="1" i="1">
                        <a:latin typeface="Cambria Math" panose="02040503050406030204" pitchFamily="18" charset="0"/>
                        <a:sym typeface="Wingdings 3" pitchFamily="18" charset="2"/>
                      </a:rPr>
                      <m:t>− </m:t>
                    </m:r>
                    <m:r>
                      <a:rPr lang="en-US" altLang="ko-KR" sz="1800" b="1" i="1">
                        <a:latin typeface="Cambria Math" panose="02040503050406030204" pitchFamily="18" charset="0"/>
                        <a:sym typeface="Wingdings 3" pitchFamily="18" charset="2"/>
                      </a:rPr>
                      <m:t>𝑷</m:t>
                    </m:r>
                    <m:r>
                      <a:rPr lang="en-US" altLang="ko-KR" sz="1800" b="1" i="1">
                        <a:latin typeface="Cambria Math" panose="02040503050406030204" pitchFamily="18" charset="0"/>
                        <a:sym typeface="Wingdings 3" pitchFamily="18" charset="2"/>
                      </a:rPr>
                      <m:t>(</m:t>
                    </m:r>
                    <m:r>
                      <a:rPr lang="en-US" altLang="ko-KR" sz="1800" b="1" i="1">
                        <a:latin typeface="Cambria Math" panose="02040503050406030204" pitchFamily="18" charset="0"/>
                        <a:sym typeface="Wingdings 3" pitchFamily="18" charset="2"/>
                      </a:rPr>
                      <m:t>𝑨</m:t>
                    </m:r>
                    <m:r>
                      <a:rPr lang="en-US" altLang="ko-KR" sz="1800" b="1" i="1">
                        <a:latin typeface="Cambria Math" panose="02040503050406030204" pitchFamily="18" charset="0"/>
                        <a:sym typeface="Wingdings 3" pitchFamily="18" charset="2"/>
                      </a:rPr>
                      <m:t> </m:t>
                    </m:r>
                    <m:r>
                      <a:rPr lang="en-US" altLang="ko-KR" sz="1800" b="1" i="1">
                        <a:latin typeface="Cambria Math" panose="02040503050406030204" pitchFamily="18" charset="0"/>
                        <a:sym typeface="Wingdings 3" pitchFamily="18" charset="2"/>
                      </a:rPr>
                      <m:t>𝒂𝒏𝒅</m:t>
                    </m:r>
                    <m:r>
                      <a:rPr lang="en-US" altLang="ko-KR" sz="1800" b="1" i="1">
                        <a:latin typeface="Cambria Math" panose="02040503050406030204" pitchFamily="18" charset="0"/>
                        <a:sym typeface="Wingdings 3" pitchFamily="18" charset="2"/>
                      </a:rPr>
                      <m:t> </m:t>
                    </m:r>
                    <m:r>
                      <a:rPr lang="en-US" altLang="ko-KR" sz="1800" b="1" i="1">
                        <a:latin typeface="Cambria Math" panose="02040503050406030204" pitchFamily="18" charset="0"/>
                        <a:sym typeface="Wingdings 3" pitchFamily="18" charset="2"/>
                      </a:rPr>
                      <m:t>𝑩</m:t>
                    </m:r>
                    <m:r>
                      <a:rPr lang="en-US" altLang="ko-KR" sz="1800" b="1" i="1">
                        <a:latin typeface="Cambria Math" panose="02040503050406030204" pitchFamily="18" charset="0"/>
                        <a:sym typeface="Wingdings 3" pitchFamily="18" charset="2"/>
                      </a:rPr>
                      <m:t>)</m:t>
                    </m:r>
                  </m:oMath>
                </a14:m>
                <a:endParaRPr lang="en-US" altLang="ko-KR" sz="1800" dirty="0">
                  <a:sym typeface="Wingdings 3" pitchFamily="18" charset="2"/>
                </a:endParaRPr>
              </a:p>
              <a:p>
                <a:pPr defTabSz="381000">
                  <a:lnSpc>
                    <a:spcPct val="150000"/>
                  </a:lnSpc>
                  <a:spcBef>
                    <a:spcPct val="50000"/>
                  </a:spcBef>
                </a:pPr>
                <a:endParaRPr lang="ko-KR" altLang="en-US" sz="1800" dirty="0"/>
              </a:p>
            </p:txBody>
          </p:sp>
        </mc:Choice>
        <mc:Fallback xmlns="">
          <p:sp>
            <p:nvSpPr>
              <p:cNvPr id="14" name="내용 개체 틀 2"/>
              <p:cNvSpPr>
                <a:spLocks noGrp="1" noRot="1" noChangeAspect="1" noMove="1" noResize="1" noEditPoints="1" noAdjustHandles="1" noChangeArrowheads="1" noChangeShapeType="1" noTextEdit="1"/>
              </p:cNvSpPr>
              <p:nvPr>
                <p:ph idx="1"/>
              </p:nvPr>
            </p:nvSpPr>
            <p:spPr>
              <a:xfrm>
                <a:off x="1981200" y="1600200"/>
                <a:ext cx="8229600" cy="5141168"/>
              </a:xfrm>
              <a:blipFill>
                <a:blip r:embed="rId2"/>
                <a:stretch>
                  <a:fillRect l="-444"/>
                </a:stretch>
              </a:blipFill>
            </p:spPr>
            <p:txBody>
              <a:bodyPr/>
              <a:lstStyle/>
              <a:p>
                <a:r>
                  <a:rPr lang="ko-KR" altLang="en-US">
                    <a:noFill/>
                  </a:rPr>
                  <a:t> </a:t>
                </a:r>
              </a:p>
            </p:txBody>
          </p:sp>
        </mc:Fallback>
      </mc:AlternateContent>
      <p:sp>
        <p:nvSpPr>
          <p:cNvPr id="6" name="AutoShape 5"/>
          <p:cNvSpPr>
            <a:spLocks noChangeArrowheads="1"/>
          </p:cNvSpPr>
          <p:nvPr/>
        </p:nvSpPr>
        <p:spPr bwMode="auto">
          <a:xfrm>
            <a:off x="1988544" y="1611550"/>
            <a:ext cx="126361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덧셈법칙</a:t>
            </a:r>
          </a:p>
        </p:txBody>
      </p:sp>
    </p:spTree>
    <p:extLst>
      <p:ext uri="{BB962C8B-B14F-4D97-AF65-F5344CB8AC3E}">
        <p14:creationId xmlns:p14="http://schemas.microsoft.com/office/powerpoint/2010/main" val="1629978356"/>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marL="1588">
              <a:lnSpc>
                <a:spcPct val="100000"/>
              </a:lnSpc>
            </a:pPr>
            <a:r>
              <a:rPr lang="de-DE" altLang="ko-KR" sz="2800" b="1" dirty="0">
                <a:latin typeface="Times New Roman" pitchFamily="18" charset="0"/>
                <a:cs typeface="Times New Roman" pitchFamily="18" charset="0"/>
              </a:rPr>
              <a:t>One Parameter Likelihood: Examples</a:t>
            </a: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a:noAutofit/>
              </a:bodyPr>
              <a:lstStyle/>
              <a:p>
                <a:pPr marL="457200" indent="-457200">
                  <a:lnSpc>
                    <a:spcPct val="100000"/>
                  </a:lnSpc>
                  <a:buAutoNum type="arabicPeriod"/>
                </a:pPr>
                <a:r>
                  <a:rPr lang="en-US" altLang="ko-KR" sz="2000" dirty="0">
                    <a:latin typeface="Arial"/>
                    <a:cs typeface="Arial"/>
                  </a:rPr>
                  <a:t>Normal regression of consumption, c, on income, y. </a:t>
                </a:r>
              </a:p>
              <a:p>
                <a:pPr marL="0" indent="0">
                  <a:lnSpc>
                    <a:spcPct val="100000"/>
                  </a:lnSpc>
                  <a:buNone/>
                </a:pPr>
                <a:endParaRPr lang="en-US" altLang="ko-KR" sz="2000" dirty="0">
                  <a:latin typeface="Arial"/>
                  <a:cs typeface="Arial"/>
                </a:endParaRPr>
              </a:p>
              <a:p>
                <a:pPr marL="0" indent="0">
                  <a:lnSpc>
                    <a:spcPct val="100000"/>
                  </a:lnSpc>
                  <a:buNone/>
                </a:pPr>
                <a:endParaRPr lang="en-US" altLang="ko-KR" sz="2000" dirty="0">
                  <a:latin typeface="Arial"/>
                  <a:cs typeface="Arial"/>
                </a:endParaRPr>
              </a:p>
              <a:p>
                <a:pPr marL="0" indent="0">
                  <a:lnSpc>
                    <a:spcPct val="100000"/>
                  </a:lnSpc>
                  <a:buNone/>
                </a:pPr>
                <a:endParaRPr lang="en-US" altLang="ko-KR" sz="2000" dirty="0">
                  <a:latin typeface="Arial"/>
                  <a:cs typeface="Arial"/>
                </a:endParaRPr>
              </a:p>
              <a:p>
                <a:pPr marL="0" indent="0">
                  <a:buNone/>
                </a:pPr>
                <a:endParaRPr lang="en-US" altLang="ko-KR" sz="2000" dirty="0">
                  <a:latin typeface="Arial"/>
                  <a:cs typeface="Arial"/>
                </a:endParaRPr>
              </a:p>
              <a:p>
                <a:pPr marL="0" indent="0">
                  <a:buNone/>
                </a:pPr>
                <a:r>
                  <a:rPr lang="de-DE" altLang="ko-KR" sz="2000" dirty="0">
                    <a:latin typeface="Arial"/>
                    <a:cs typeface="Arial"/>
                  </a:rPr>
                  <a:t>       (The manipulation here was)</a:t>
                </a:r>
                <a:endParaRPr lang="en-US" altLang="ko-KR" sz="2000" dirty="0">
                  <a:latin typeface="Arial"/>
                  <a:cs typeface="Arial"/>
                </a:endParaRPr>
              </a:p>
              <a:p>
                <a:pPr marL="0" indent="0">
                  <a:buNone/>
                </a:pPr>
                <a:endParaRPr lang="en-US" altLang="ko-KR" sz="2000" dirty="0">
                  <a:latin typeface="Arial"/>
                  <a:cs typeface="Arial"/>
                </a:endParaRPr>
              </a:p>
              <a:p>
                <a:pPr marL="0" indent="0">
                  <a:lnSpc>
                    <a:spcPct val="100000"/>
                  </a:lnSpc>
                  <a:buNone/>
                </a:pPr>
                <a:endParaRPr lang="en-US" altLang="ko-KR" sz="2000" dirty="0">
                  <a:latin typeface="Arial"/>
                  <a:cs typeface="Arial"/>
                </a:endParaRPr>
              </a:p>
              <a:p>
                <a:pPr marL="0" indent="0">
                  <a:lnSpc>
                    <a:spcPct val="100000"/>
                  </a:lnSpc>
                  <a:buNone/>
                </a:pPr>
                <a:endParaRPr lang="en-US" altLang="ko-KR" sz="2000" dirty="0">
                  <a:latin typeface="Arial"/>
                  <a:cs typeface="Arial"/>
                </a:endParaRPr>
              </a:p>
              <a:p>
                <a:pPr marL="0" marR="12700" indent="0">
                  <a:lnSpc>
                    <a:spcPct val="130000"/>
                  </a:lnSpc>
                  <a:buNone/>
                </a:pPr>
                <a:r>
                  <a:rPr lang="en-US" altLang="ko-KR" sz="2000" dirty="0">
                    <a:latin typeface="Arial"/>
                    <a:cs typeface="Arial"/>
                  </a:rPr>
                  <a:t>Note notation:  </a:t>
                </a:r>
                <a14:m>
                  <m:oMath xmlns:m="http://schemas.openxmlformats.org/officeDocument/2006/math">
                    <m:r>
                      <a:rPr lang="en-US" altLang="ko-KR" sz="2000">
                        <a:latin typeface="Cambria Math"/>
                        <a:cs typeface="Arial"/>
                      </a:rPr>
                      <m:t>𝑙</m:t>
                    </m:r>
                  </m:oMath>
                </a14:m>
                <a:r>
                  <a:rPr lang="en-US" altLang="ko-KR" sz="2000" dirty="0">
                    <a:latin typeface="Arial"/>
                    <a:cs typeface="Arial"/>
                  </a:rPr>
                  <a:t> for likelihood; ∝ for “is proportional to”; </a:t>
                </a:r>
                <a14:m>
                  <m:oMath xmlns:m="http://schemas.openxmlformats.org/officeDocument/2006/math">
                    <m:r>
                      <m:rPr>
                        <m:sty m:val="p"/>
                      </m:rPr>
                      <a:rPr lang="el-GR" altLang="ko-KR" sz="2000" i="1">
                        <a:latin typeface="Cambria Math"/>
                        <a:ea typeface="Cambria Math"/>
                        <a:cs typeface="Arial"/>
                      </a:rPr>
                      <m:t>τ</m:t>
                    </m:r>
                  </m:oMath>
                </a14:m>
                <a:r>
                  <a:rPr lang="en-US" altLang="ko-KR" sz="2000" dirty="0">
                    <a:latin typeface="Arial"/>
                    <a:cs typeface="Arial"/>
                  </a:rPr>
                  <a:t> = 1/σ</a:t>
                </a:r>
                <a:r>
                  <a:rPr lang="en-US" altLang="ko-KR" sz="2000" baseline="30000" dirty="0">
                    <a:latin typeface="Arial"/>
                    <a:cs typeface="Arial"/>
                  </a:rPr>
                  <a:t>2  </a:t>
                </a:r>
                <a:r>
                  <a:rPr lang="en-US" altLang="ko-KR" sz="2000" dirty="0">
                    <a:latin typeface="Arial"/>
                    <a:cs typeface="Arial"/>
                  </a:rPr>
                  <a:t>for precision.</a:t>
                </a: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rotWithShape="1">
                <a:blip r:embed="rId2"/>
                <a:stretch>
                  <a:fillRect l="-711" t="-415"/>
                </a:stretch>
              </a:blipFill>
            </p:spPr>
            <p:txBody>
              <a:bodyPr/>
              <a:lstStyle/>
              <a:p>
                <a:r>
                  <a:rPr lang="ko-KR" altLang="en-US">
                    <a:noFill/>
                  </a:rPr>
                  <a:t> </a:t>
                </a:r>
              </a:p>
            </p:txBody>
          </p:sp>
        </mc:Fallback>
      </mc:AlternateContent>
      <p:pic>
        <p:nvPicPr>
          <p:cNvPr id="1843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7609" y="3726667"/>
            <a:ext cx="723403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2567608" y="1672190"/>
            <a:ext cx="4425349" cy="1135713"/>
            <a:chOff x="1043608" y="1484412"/>
            <a:chExt cx="4200525" cy="976486"/>
          </a:xfrm>
        </p:grpSpPr>
        <p:pic>
          <p:nvPicPr>
            <p:cNvPr id="1843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1484412"/>
              <a:ext cx="42005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0295" y="2060848"/>
              <a:ext cx="29432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66769452"/>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One Parameter Likelihood: Examples</a:t>
            </a: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a:noAutofit/>
              </a:bodyPr>
              <a:lstStyle/>
              <a:p>
                <a:pPr marL="0" indent="0">
                  <a:lnSpc>
                    <a:spcPct val="150000"/>
                  </a:lnSpc>
                  <a:buNone/>
                </a:pPr>
                <a:r>
                  <a:rPr lang="en-US" altLang="ko-KR" sz="2000" dirty="0">
                    <a:latin typeface="Arial"/>
                    <a:cs typeface="Arial"/>
                  </a:rPr>
                  <a:t>Likelihood has the shape of a normal density with mean b and precision </a:t>
                </a:r>
                <a14:m>
                  <m:oMath xmlns:m="http://schemas.openxmlformats.org/officeDocument/2006/math">
                    <m:r>
                      <a:rPr lang="ko-KR" altLang="el-GR" sz="2000" i="1" spc="60" dirty="0">
                        <a:latin typeface="Cambria Math"/>
                        <a:cs typeface="Arial"/>
                      </a:rPr>
                      <m:t>𝜏</m:t>
                    </m:r>
                  </m:oMath>
                </a14:m>
                <a:r>
                  <a:rPr lang="el-GR" altLang="ko-KR" sz="2000" spc="85" dirty="0">
                    <a:latin typeface="Arial"/>
                    <a:cs typeface="Arial"/>
                  </a:rPr>
                  <a:t>Σ</a:t>
                </a:r>
                <a:r>
                  <a:rPr lang="de-DE" altLang="ko-KR" sz="2000" spc="254" baseline="-11574" dirty="0">
                    <a:latin typeface="Arial"/>
                    <a:cs typeface="Arial"/>
                  </a:rPr>
                  <a:t>i</a:t>
                </a:r>
                <a:r>
                  <a:rPr lang="de-DE" altLang="ko-KR" sz="2000" spc="30" dirty="0">
                    <a:latin typeface="Arial"/>
                    <a:cs typeface="Arial"/>
                  </a:rPr>
                  <a:t>y</a:t>
                </a:r>
                <a:r>
                  <a:rPr lang="de-DE" altLang="ko-KR" sz="2000" spc="-52" baseline="27777" dirty="0">
                    <a:latin typeface="Arial"/>
                    <a:cs typeface="Arial"/>
                  </a:rPr>
                  <a:t>2</a:t>
                </a:r>
                <a:r>
                  <a:rPr lang="de-DE" altLang="ko-KR" sz="2000" dirty="0">
                    <a:latin typeface="Arial"/>
                    <a:cs typeface="Arial"/>
                  </a:rPr>
                  <a:t>. </a:t>
                </a:r>
                <a:r>
                  <a:rPr lang="en-US" altLang="ko-KR" sz="2000" dirty="0">
                    <a:latin typeface="Arial"/>
                    <a:cs typeface="Arial"/>
                  </a:rPr>
                  <a:t>So posterior of β is normally distributed (uniform prior used).</a:t>
                </a:r>
              </a:p>
              <a:p>
                <a:pPr marL="0" indent="0">
                  <a:lnSpc>
                    <a:spcPct val="150000"/>
                  </a:lnSpc>
                  <a:buNone/>
                </a:pPr>
                <a:endParaRPr lang="de-DE" altLang="ko-KR" sz="2000" dirty="0">
                  <a:latin typeface="Arial"/>
                  <a:cs typeface="Arial"/>
                </a:endParaRPr>
              </a:p>
              <a:p>
                <a:pPr marL="0" indent="0">
                  <a:lnSpc>
                    <a:spcPct val="150000"/>
                  </a:lnSpc>
                  <a:buNone/>
                </a:pPr>
                <a:endParaRPr lang="en-US"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a:blip r:embed="rId2"/>
                <a:stretch>
                  <a:fillRect l="-711"/>
                </a:stretch>
              </a:blipFill>
            </p:spPr>
            <p:txBody>
              <a:bodyPr/>
              <a:lstStyle/>
              <a:p>
                <a:r>
                  <a:rPr lang="ko-KR" altLang="en-US">
                    <a:noFill/>
                  </a:rPr>
                  <a:t> </a:t>
                </a:r>
              </a:p>
            </p:txBody>
          </p:sp>
        </mc:Fallback>
      </mc:AlternateContent>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529" y="2348880"/>
            <a:ext cx="8557791" cy="4104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0690216"/>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One Parameter Likelihood: Examples</a:t>
            </a:r>
          </a:p>
        </p:txBody>
      </p:sp>
      <mc:AlternateContent xmlns:mc="http://schemas.openxmlformats.org/markup-compatibility/2006" xmlns:a14="http://schemas.microsoft.com/office/drawing/2010/main">
        <mc:Choice Requires="a14">
          <p:sp>
            <p:nvSpPr>
              <p:cNvPr id="8" name="내용 개체 틀 2"/>
              <p:cNvSpPr txBox="1">
                <a:spLocks/>
              </p:cNvSpPr>
              <p:nvPr/>
            </p:nvSpPr>
            <p:spPr>
              <a:xfrm>
                <a:off x="1981200" y="980728"/>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buNone/>
                </a:pPr>
                <a:r>
                  <a:rPr lang="en-US" altLang="ko-KR" sz="2000" spc="50" dirty="0">
                    <a:latin typeface="Arial"/>
                    <a:cs typeface="Arial"/>
                  </a:rPr>
                  <a:t>2. </a:t>
                </a:r>
                <a:r>
                  <a:rPr lang="en-US" altLang="ko-KR" sz="2000" spc="50" dirty="0" err="1">
                    <a:latin typeface="Arial"/>
                    <a:cs typeface="Arial"/>
                  </a:rPr>
                  <a:t>Autoregression</a:t>
                </a:r>
                <a:endParaRPr lang="en-US" altLang="ko-KR" sz="2000" spc="50" dirty="0">
                  <a:latin typeface="Arial"/>
                  <a:cs typeface="Arial"/>
                </a:endParaRPr>
              </a:p>
              <a:p>
                <a:pPr marL="0" indent="0" algn="just">
                  <a:lnSpc>
                    <a:spcPct val="150000"/>
                  </a:lnSpc>
                  <a:buNone/>
                </a:pPr>
                <a:endParaRPr lang="en-US" altLang="ko-KR" sz="2000" dirty="0">
                  <a:latin typeface="Arial"/>
                  <a:cs typeface="Arial"/>
                </a:endParaRPr>
              </a:p>
              <a:p>
                <a:pPr marL="0" indent="0" algn="just">
                  <a:lnSpc>
                    <a:spcPct val="150000"/>
                  </a:lnSpc>
                  <a:buNone/>
                </a:pPr>
                <a:r>
                  <a:rPr lang="en-US" altLang="ko-KR" sz="2000" dirty="0">
                    <a:latin typeface="Arial"/>
                    <a:cs typeface="Arial"/>
                  </a:rPr>
                  <a:t>Rearranging the sum of squares in exactly the same way as in example 1 and then regarding the whole expression as a function of </a:t>
                </a:r>
                <a14:m>
                  <m:oMath xmlns:m="http://schemas.openxmlformats.org/officeDocument/2006/math">
                    <m:r>
                      <a:rPr lang="ko-KR" altLang="en-US" sz="2000" i="1">
                        <a:latin typeface="Cambria Math"/>
                        <a:cs typeface="Arial"/>
                      </a:rPr>
                      <m:t>𝜌</m:t>
                    </m:r>
                  </m:oMath>
                </a14:m>
                <a:r>
                  <a:rPr lang="en-US" altLang="ko-KR" sz="2000" dirty="0">
                    <a:latin typeface="Arial"/>
                    <a:cs typeface="Arial"/>
                  </a:rPr>
                  <a:t> gives the likelihood kernel as </a:t>
                </a:r>
              </a:p>
              <a:p>
                <a:pPr marL="0" indent="0" algn="just">
                  <a:lnSpc>
                    <a:spcPct val="150000"/>
                  </a:lnSpc>
                  <a:buNone/>
                </a:pPr>
                <a:endParaRPr lang="en-US" altLang="ko-KR" sz="2000" dirty="0">
                  <a:latin typeface="Arial"/>
                  <a:cs typeface="Arial"/>
                </a:endParaRPr>
              </a:p>
              <a:p>
                <a:pPr marL="0" indent="0" algn="just">
                  <a:lnSpc>
                    <a:spcPct val="150000"/>
                  </a:lnSpc>
                  <a:buNone/>
                </a:pPr>
                <a:endParaRPr lang="en-US" altLang="ko-KR" sz="2000" dirty="0">
                  <a:latin typeface="Arial"/>
                  <a:cs typeface="Arial"/>
                </a:endParaRPr>
              </a:p>
              <a:p>
                <a:pPr marL="0" indent="0" algn="just">
                  <a:lnSpc>
                    <a:spcPct val="150000"/>
                  </a:lnSpc>
                  <a:buNone/>
                </a:pPr>
                <a:endParaRPr lang="en-US" altLang="ko-KR" sz="2000" dirty="0">
                  <a:latin typeface="Arial"/>
                  <a:cs typeface="Arial"/>
                </a:endParaRPr>
              </a:p>
              <a:p>
                <a:pPr marL="0" indent="0" algn="just">
                  <a:lnSpc>
                    <a:spcPct val="150000"/>
                  </a:lnSpc>
                  <a:buNone/>
                </a:pPr>
                <a:r>
                  <a:rPr lang="en-US" altLang="ko-KR" sz="2000" dirty="0">
                    <a:latin typeface="Arial"/>
                    <a:cs typeface="Arial"/>
                  </a:rPr>
                  <a:t>Note that “kernel” of a density is a part of the density which is obtained after neglecting any multiplicative terms not involving the quantity of interest.</a:t>
                </a:r>
              </a:p>
              <a:p>
                <a:pPr marL="0" indent="0">
                  <a:lnSpc>
                    <a:spcPct val="150000"/>
                  </a:lnSpc>
                  <a:buNone/>
                </a:pPr>
                <a:endParaRPr lang="en-US" altLang="ko-KR" sz="2000" dirty="0">
                  <a:latin typeface="Arial"/>
                  <a:cs typeface="Arial"/>
                </a:endParaRPr>
              </a:p>
            </p:txBody>
          </p:sp>
        </mc:Choice>
        <mc:Fallback xmlns="">
          <p:sp>
            <p:nvSpPr>
              <p:cNvPr id="8" name="내용 개체 틀 2"/>
              <p:cNvSpPr txBox="1">
                <a:spLocks noRot="1" noChangeAspect="1" noMove="1" noResize="1" noEditPoints="1" noAdjustHandles="1" noChangeArrowheads="1" noChangeShapeType="1" noTextEdit="1"/>
              </p:cNvSpPr>
              <p:nvPr/>
            </p:nvSpPr>
            <p:spPr>
              <a:xfrm>
                <a:off x="1981200" y="980728"/>
                <a:ext cx="8579296" cy="5877272"/>
              </a:xfrm>
              <a:prstGeom prst="rect">
                <a:avLst/>
              </a:prstGeom>
              <a:blipFill>
                <a:blip r:embed="rId2"/>
                <a:stretch>
                  <a:fillRect l="-711" r="-711"/>
                </a:stretch>
              </a:blipFill>
            </p:spPr>
            <p:txBody>
              <a:bodyPr/>
              <a:lstStyle/>
              <a:p>
                <a:r>
                  <a:rPr lang="ko-KR" altLang="en-US">
                    <a:noFill/>
                  </a:rPr>
                  <a:t> </a:t>
                </a:r>
              </a:p>
            </p:txBody>
          </p:sp>
        </mc:Fallback>
      </mc:AlternateContent>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6976" y="1556792"/>
            <a:ext cx="5749345"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3287688" y="3734182"/>
            <a:ext cx="5688632" cy="1134979"/>
            <a:chOff x="660326" y="3552031"/>
            <a:chExt cx="5247109" cy="957089"/>
          </a:xfrm>
        </p:grpSpPr>
        <p:pic>
          <p:nvPicPr>
            <p:cNvPr id="1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1760" y="4032870"/>
              <a:ext cx="349567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326" y="3552031"/>
              <a:ext cx="49434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522212302"/>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One Parameter Likelihood: Examples</a:t>
            </a:r>
          </a:p>
        </p:txBody>
      </p:sp>
      <p:sp>
        <p:nvSpPr>
          <p:cNvPr id="5" name="내용 개체 틀 2"/>
          <p:cNvSpPr>
            <a:spLocks noGrp="1"/>
          </p:cNvSpPr>
          <p:nvPr>
            <p:ph idx="1"/>
          </p:nvPr>
        </p:nvSpPr>
        <p:spPr>
          <a:xfrm>
            <a:off x="1981200" y="980728"/>
            <a:ext cx="8579296" cy="5877272"/>
          </a:xfrm>
        </p:spPr>
        <p:txBody>
          <a:bodyPr>
            <a:noAutofit/>
          </a:bodyPr>
          <a:lstStyle/>
          <a:p>
            <a:pPr marL="0" marR="1570355" indent="0">
              <a:lnSpc>
                <a:spcPct val="150000"/>
              </a:lnSpc>
              <a:buNone/>
              <a:tabLst>
                <a:tab pos="1256030" algn="l"/>
                <a:tab pos="2372995" algn="l"/>
              </a:tabLst>
            </a:pPr>
            <a:r>
              <a:rPr lang="en-US" altLang="ko-KR" sz="2000" dirty="0">
                <a:latin typeface="Arial"/>
                <a:cs typeface="Arial"/>
              </a:rPr>
              <a:t>So posterior of ρ is normally distributed (uniform prior used).</a:t>
            </a: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a:p>
            <a:pPr marL="0" marR="1570355" indent="0">
              <a:lnSpc>
                <a:spcPct val="150000"/>
              </a:lnSpc>
              <a:buNone/>
              <a:tabLst>
                <a:tab pos="1256030" algn="l"/>
                <a:tab pos="2372995" algn="l"/>
              </a:tabLst>
            </a:pPr>
            <a:endParaRPr lang="en-US" altLang="ko-KR" sz="2000" baseline="-11574" dirty="0">
              <a:latin typeface="Arial"/>
              <a:cs typeface="Arial"/>
            </a:endParaRPr>
          </a:p>
        </p:txBody>
      </p:sp>
      <p:pic>
        <p:nvPicPr>
          <p:cNvPr id="1873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1705" y="1707614"/>
            <a:ext cx="5275287" cy="4745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0283670"/>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One Parameter Likelihood: Examples</a:t>
            </a:r>
          </a:p>
        </p:txBody>
      </p:sp>
      <p:sp>
        <p:nvSpPr>
          <p:cNvPr id="5" name="내용 개체 틀 2"/>
          <p:cNvSpPr>
            <a:spLocks noGrp="1"/>
          </p:cNvSpPr>
          <p:nvPr>
            <p:ph idx="1"/>
          </p:nvPr>
        </p:nvSpPr>
        <p:spPr>
          <a:xfrm>
            <a:off x="1981200" y="980728"/>
            <a:ext cx="8579296" cy="5877272"/>
          </a:xfrm>
        </p:spPr>
        <p:txBody>
          <a:bodyPr>
            <a:noAutofit/>
          </a:bodyPr>
          <a:lstStyle/>
          <a:p>
            <a:pPr marL="0" marR="1570355" indent="0">
              <a:lnSpc>
                <a:spcPct val="150000"/>
              </a:lnSpc>
              <a:buNone/>
              <a:tabLst>
                <a:tab pos="1256030" algn="l"/>
                <a:tab pos="2372995" algn="l"/>
              </a:tabLst>
            </a:pPr>
            <a:r>
              <a:rPr lang="de-DE" altLang="ko-KR" sz="2000" dirty="0">
                <a:latin typeface="Arial"/>
                <a:cs typeface="Arial"/>
              </a:rPr>
              <a:t>3. Probit model</a:t>
            </a:r>
          </a:p>
          <a:p>
            <a:pPr marL="0" indent="0">
              <a:lnSpc>
                <a:spcPct val="150000"/>
              </a:lnSpc>
              <a:buNone/>
            </a:pPr>
            <a:endParaRPr lang="en-US" altLang="ko-KR" sz="2000" dirty="0">
              <a:latin typeface="Arial"/>
              <a:cs typeface="Arial"/>
            </a:endParaRPr>
          </a:p>
          <a:p>
            <a:pPr marL="0" indent="0">
              <a:lnSpc>
                <a:spcPct val="150000"/>
              </a:lnSpc>
              <a:buNone/>
            </a:pPr>
            <a:endParaRPr lang="en-US" altLang="ko-KR" sz="2000" dirty="0">
              <a:latin typeface="Arial"/>
              <a:cs typeface="Arial"/>
            </a:endParaRPr>
          </a:p>
          <a:p>
            <a:pPr marL="0" indent="0">
              <a:lnSpc>
                <a:spcPct val="150000"/>
              </a:lnSpc>
              <a:buNone/>
            </a:pPr>
            <a:r>
              <a:rPr lang="en-US" altLang="ko-KR" sz="2000" dirty="0">
                <a:latin typeface="Arial"/>
                <a:cs typeface="Arial"/>
              </a:rPr>
              <a:t>      n = 50. </a:t>
            </a:r>
          </a:p>
          <a:p>
            <a:pPr marL="0" indent="0">
              <a:lnSpc>
                <a:spcPct val="150000"/>
              </a:lnSpc>
              <a:buNone/>
            </a:pPr>
            <a:r>
              <a:rPr lang="en-US" altLang="ko-KR" sz="2000" dirty="0">
                <a:latin typeface="Arial"/>
                <a:cs typeface="Arial"/>
              </a:rPr>
              <a:t>      β  = 0 (corresponding to left half in Fig. 5)</a:t>
            </a:r>
          </a:p>
          <a:p>
            <a:pPr marL="0" indent="0">
              <a:lnSpc>
                <a:spcPct val="150000"/>
              </a:lnSpc>
              <a:buNone/>
            </a:pPr>
            <a:r>
              <a:rPr lang="en-US" altLang="ko-KR" sz="2000" dirty="0">
                <a:latin typeface="Arial"/>
                <a:cs typeface="Arial"/>
              </a:rPr>
              <a:t>      β = 0.1 (corresponding to right half in Fig. 5)</a:t>
            </a:r>
          </a:p>
        </p:txBody>
      </p:sp>
      <p:pic>
        <p:nvPicPr>
          <p:cNvPr id="1884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23593" y="1916832"/>
            <a:ext cx="5835779"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8657716"/>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One Parameter Likelihood: Examples</a:t>
            </a:r>
          </a:p>
        </p:txBody>
      </p:sp>
      <p:pic>
        <p:nvPicPr>
          <p:cNvPr id="1894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1664" y="980728"/>
            <a:ext cx="5623978" cy="5472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8330868"/>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116632"/>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One Parameter Likelihood: Examples</a:t>
            </a:r>
          </a:p>
        </p:txBody>
      </p:sp>
      <p:sp>
        <p:nvSpPr>
          <p:cNvPr id="8" name="내용 개체 틀 2"/>
          <p:cNvSpPr txBox="1">
            <a:spLocks/>
          </p:cNvSpPr>
          <p:nvPr/>
        </p:nvSpPr>
        <p:spPr>
          <a:xfrm>
            <a:off x="1981200" y="764704"/>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tabLst>
                <a:tab pos="1184910" algn="l"/>
              </a:tabLst>
            </a:pPr>
            <a:r>
              <a:rPr lang="en-US" altLang="ko-KR" sz="2000" dirty="0">
                <a:latin typeface="Arial"/>
                <a:cs typeface="Arial"/>
              </a:rPr>
              <a:t>4. Laplace density (or double exponential density)</a:t>
            </a:r>
          </a:p>
          <a:p>
            <a:pPr marL="0" indent="0" algn="just">
              <a:lnSpc>
                <a:spcPts val="800"/>
              </a:lnSpc>
              <a:spcBef>
                <a:spcPts val="6"/>
              </a:spcBef>
              <a:buNone/>
            </a:pPr>
            <a:endParaRPr lang="en-US" altLang="ko-KR" sz="2000" dirty="0">
              <a:latin typeface="Arial"/>
              <a:cs typeface="Arial"/>
            </a:endParaRPr>
          </a:p>
          <a:p>
            <a:pPr marL="0" indent="0" algn="just">
              <a:lnSpc>
                <a:spcPts val="1000"/>
              </a:lnSpc>
              <a:buNone/>
            </a:pPr>
            <a:endParaRPr lang="en-US" altLang="ko-KR" sz="2000" dirty="0">
              <a:latin typeface="Arial"/>
              <a:cs typeface="Arial"/>
            </a:endParaRPr>
          </a:p>
          <a:p>
            <a:pPr marL="0" marR="7620" indent="0" algn="ctr">
              <a:buNone/>
              <a:tabLst>
                <a:tab pos="2950210" algn="l"/>
              </a:tabLst>
            </a:pPr>
            <a:r>
              <a:rPr lang="en-US" altLang="ko-KR" sz="2000" dirty="0">
                <a:latin typeface="Arial"/>
                <a:cs typeface="Arial"/>
              </a:rPr>
              <a:t>p(</a:t>
            </a:r>
            <a:r>
              <a:rPr lang="en-US" altLang="ko-KR" sz="2000" dirty="0" err="1">
                <a:latin typeface="Arial"/>
                <a:cs typeface="Arial"/>
              </a:rPr>
              <a:t>y|θ</a:t>
            </a:r>
            <a:r>
              <a:rPr lang="en-US" altLang="ko-KR" sz="2000" dirty="0">
                <a:latin typeface="Arial"/>
                <a:cs typeface="Arial"/>
              </a:rPr>
              <a:t>) = (1/2)</a:t>
            </a:r>
            <a:r>
              <a:rPr lang="en-US" altLang="ko-KR" sz="2000" dirty="0" err="1">
                <a:latin typeface="Arial"/>
                <a:cs typeface="Arial"/>
              </a:rPr>
              <a:t>exp</a:t>
            </a:r>
            <a:r>
              <a:rPr lang="en-US" altLang="ko-KR" sz="2000" dirty="0">
                <a:latin typeface="Arial"/>
                <a:cs typeface="Arial"/>
              </a:rPr>
              <a:t>{−|y − θ|},	−∞ &lt; y, θ &lt; ∞.</a:t>
            </a:r>
          </a:p>
          <a:p>
            <a:pPr marL="0" indent="0" algn="just">
              <a:lnSpc>
                <a:spcPts val="850"/>
              </a:lnSpc>
              <a:spcBef>
                <a:spcPts val="44"/>
              </a:spcBef>
              <a:buNone/>
            </a:pPr>
            <a:endParaRPr lang="en-US" altLang="ko-KR" sz="2000" dirty="0">
              <a:latin typeface="Arial"/>
              <a:cs typeface="Arial"/>
            </a:endParaRPr>
          </a:p>
          <a:p>
            <a:pPr marL="0" marR="12700" indent="0" algn="just">
              <a:lnSpc>
                <a:spcPct val="130000"/>
              </a:lnSpc>
              <a:buNone/>
              <a:tabLst>
                <a:tab pos="3255645" algn="l"/>
              </a:tabLst>
            </a:pPr>
            <a:r>
              <a:rPr lang="en-US" altLang="ko-KR" sz="2000" dirty="0">
                <a:latin typeface="Arial"/>
                <a:cs typeface="Arial"/>
              </a:rPr>
              <a:t>This Laplace density is thick tailed compared to normal. </a:t>
            </a:r>
          </a:p>
          <a:p>
            <a:pPr marL="0" marR="12700" indent="0" algn="just">
              <a:lnSpc>
                <a:spcPct val="130000"/>
              </a:lnSpc>
              <a:buNone/>
              <a:tabLst>
                <a:tab pos="3255645" algn="l"/>
              </a:tabLst>
            </a:pPr>
            <a:r>
              <a:rPr lang="en-US" altLang="ko-KR" sz="2000" dirty="0">
                <a:latin typeface="Arial"/>
                <a:cs typeface="Arial"/>
              </a:rPr>
              <a:t>Figure 6 plots the Laplace density function for the case θ = 1.</a:t>
            </a:r>
          </a:p>
          <a:p>
            <a:pPr marL="0" indent="0">
              <a:lnSpc>
                <a:spcPct val="150000"/>
              </a:lnSpc>
              <a:buNone/>
            </a:pPr>
            <a:endParaRPr lang="en-US" altLang="ko-KR" sz="2000" dirty="0">
              <a:latin typeface="Arial"/>
              <a:cs typeface="Arial"/>
            </a:endParaRPr>
          </a:p>
        </p:txBody>
      </p:sp>
      <p:pic>
        <p:nvPicPr>
          <p:cNvPr id="1904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5500" y="2962082"/>
            <a:ext cx="4852789" cy="3923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028184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One Parameter Likelihood: Examples</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6" y="1340768"/>
            <a:ext cx="7632848" cy="492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9107215"/>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686800" cy="562074"/>
          </a:xfrm>
        </p:spPr>
        <p:txBody>
          <a:bodyPr>
            <a:noAutofit/>
          </a:bodyPr>
          <a:lstStyle/>
          <a:p>
            <a:pPr marL="12700">
              <a:lnSpc>
                <a:spcPct val="100000"/>
              </a:lnSpc>
            </a:pPr>
            <a:r>
              <a:rPr lang="en-US" altLang="ko-KR" sz="2800" b="1" dirty="0">
                <a:latin typeface="Times New Roman" pitchFamily="18" charset="0"/>
                <a:cs typeface="Times New Roman" pitchFamily="18" charset="0"/>
              </a:rPr>
              <a:t>A Nonparametric (Multinomial) Likelihood</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8325" y="1124744"/>
            <a:ext cx="851535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4469655"/>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686800" cy="562074"/>
          </a:xfrm>
        </p:spPr>
        <p:txBody>
          <a:bodyPr>
            <a:noAutofit/>
          </a:bodyPr>
          <a:lstStyle/>
          <a:p>
            <a:pPr marL="12700">
              <a:lnSpc>
                <a:spcPct val="100000"/>
              </a:lnSpc>
            </a:pPr>
            <a:r>
              <a:rPr lang="en-US" altLang="ko-KR" sz="2800" b="1" dirty="0">
                <a:latin typeface="Times New Roman" pitchFamily="18" charset="0"/>
                <a:cs typeface="Times New Roman" pitchFamily="18" charset="0"/>
              </a:rPr>
              <a:t>A Nonparametric (Multinomial) Likelihood</a:t>
            </a:r>
          </a:p>
        </p:txBody>
      </p:sp>
      <p:sp>
        <p:nvSpPr>
          <p:cNvPr id="5" name="내용 개체 틀 2"/>
          <p:cNvSpPr txBox="1">
            <a:spLocks/>
          </p:cNvSpPr>
          <p:nvPr/>
        </p:nvSpPr>
        <p:spPr>
          <a:xfrm>
            <a:off x="1981200" y="980728"/>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2700" marR="12700" indent="0" algn="just">
              <a:buNone/>
            </a:pPr>
            <a:r>
              <a:rPr lang="en-US" altLang="ko-KR" sz="2000" dirty="0">
                <a:latin typeface="Arial"/>
                <a:cs typeface="Arial"/>
              </a:rPr>
              <a:t>Since as {</a:t>
            </a:r>
            <a:r>
              <a:rPr lang="en-US" altLang="ko-KR" sz="2000" dirty="0" err="1">
                <a:latin typeface="Arial"/>
                <a:cs typeface="Arial"/>
              </a:rPr>
              <a:t>ν</a:t>
            </a:r>
            <a:r>
              <a:rPr lang="en-US" altLang="ko-KR" sz="2000" baseline="-25000" dirty="0" err="1">
                <a:latin typeface="Arial"/>
                <a:cs typeface="Arial"/>
              </a:rPr>
              <a:t>l</a:t>
            </a:r>
            <a:r>
              <a:rPr lang="en-US" altLang="ko-KR" sz="2000" dirty="0">
                <a:latin typeface="Arial"/>
                <a:cs typeface="Arial"/>
              </a:rPr>
              <a:t>} → 0 the posterior density of the {p</a:t>
            </a:r>
            <a:r>
              <a:rPr lang="en-US" altLang="ko-KR" sz="2000" baseline="-25000" dirty="0">
                <a:latin typeface="Arial"/>
                <a:cs typeface="Arial"/>
              </a:rPr>
              <a:t>l</a:t>
            </a:r>
            <a:r>
              <a:rPr lang="en-US" altLang="ko-KR" sz="2000" dirty="0">
                <a:latin typeface="Arial"/>
                <a:cs typeface="Arial"/>
              </a:rPr>
              <a:t>} concentrate on the observed data points, the posterior density of, say,</a:t>
            </a:r>
          </a:p>
          <a:p>
            <a:pPr marL="12700" marR="12700" indent="0" algn="just">
              <a:buNone/>
            </a:pPr>
            <a:endParaRPr lang="en-US" altLang="ko-KR" sz="2000" dirty="0">
              <a:latin typeface="Arial"/>
              <a:cs typeface="Arial"/>
            </a:endParaRPr>
          </a:p>
          <a:p>
            <a:pPr marL="12700" marR="12700" indent="0" algn="just">
              <a:buNone/>
            </a:pPr>
            <a:r>
              <a:rPr lang="en-US" altLang="ko-KR" sz="2000" dirty="0">
                <a:latin typeface="Arial"/>
                <a:cs typeface="Arial"/>
              </a:rPr>
              <a:t>may be easily found by simulation as</a:t>
            </a:r>
          </a:p>
          <a:p>
            <a:pPr marL="0" marR="5127625" indent="0" algn="just">
              <a:buNone/>
            </a:pPr>
            <a:endParaRPr lang="en-US" altLang="ko-KR" sz="2000" dirty="0">
              <a:latin typeface="Arial"/>
              <a:cs typeface="Arial"/>
            </a:endParaRPr>
          </a:p>
          <a:p>
            <a:pPr marL="0" marR="5127625" indent="0" algn="just">
              <a:buNone/>
            </a:pPr>
            <a:endParaRPr lang="en-US" altLang="ko-KR" sz="2000" dirty="0">
              <a:latin typeface="Arial"/>
              <a:cs typeface="Arial"/>
            </a:endParaRPr>
          </a:p>
          <a:p>
            <a:pPr marL="0" marR="5127625" indent="0" algn="just">
              <a:buNone/>
            </a:pPr>
            <a:endParaRPr lang="en-US" altLang="ko-KR" sz="2000" dirty="0">
              <a:latin typeface="Arial"/>
              <a:cs typeface="Arial"/>
            </a:endParaRPr>
          </a:p>
          <a:p>
            <a:pPr marL="0" marR="4721860" indent="0" algn="just">
              <a:buNone/>
            </a:pPr>
            <a:r>
              <a:rPr lang="en-US" altLang="ko-KR" sz="2000" dirty="0">
                <a:latin typeface="Arial"/>
                <a:cs typeface="Arial"/>
              </a:rPr>
              <a:t>g  &lt;-  </a:t>
            </a:r>
            <a:r>
              <a:rPr lang="en-US" altLang="ko-KR" sz="2000" dirty="0" err="1">
                <a:latin typeface="Arial"/>
                <a:cs typeface="Arial"/>
              </a:rPr>
              <a:t>rexp</a:t>
            </a:r>
            <a:r>
              <a:rPr lang="en-US" altLang="ko-KR" sz="2000" dirty="0">
                <a:latin typeface="Arial"/>
                <a:cs typeface="Arial"/>
              </a:rPr>
              <a:t>(n);</a:t>
            </a:r>
          </a:p>
          <a:p>
            <a:pPr marL="0" marR="3760470" indent="0" algn="just">
              <a:buNone/>
            </a:pPr>
            <a:r>
              <a:rPr lang="en-US" altLang="ko-KR" sz="2000" dirty="0">
                <a:latin typeface="Arial"/>
                <a:cs typeface="Arial"/>
              </a:rPr>
              <a:t>mu  &lt;-  sum(g*y)/sum(g).</a:t>
            </a:r>
          </a:p>
          <a:p>
            <a:pPr marL="0" indent="0" algn="just">
              <a:spcBef>
                <a:spcPts val="38"/>
              </a:spcBef>
              <a:buNone/>
            </a:pPr>
            <a:endParaRPr lang="en-US" altLang="ko-KR" sz="2000" dirty="0">
              <a:latin typeface="Arial"/>
              <a:cs typeface="Arial"/>
            </a:endParaRPr>
          </a:p>
          <a:p>
            <a:pPr marL="0" marR="14604" indent="0" algn="just">
              <a:buNone/>
            </a:pPr>
            <a:r>
              <a:rPr lang="en-US" altLang="ko-KR" sz="2000" dirty="0">
                <a:latin typeface="Arial"/>
                <a:cs typeface="Arial"/>
              </a:rPr>
              <a:t>Equation (12) is a moment condition. The above procedure of numerically obtaining posterior is a Bayesian version of method of moments. Also called Bayesian Bootstrap.</a:t>
            </a:r>
          </a:p>
          <a:p>
            <a:pPr marL="0" indent="0" algn="just">
              <a:spcBef>
                <a:spcPts val="38"/>
              </a:spcBef>
              <a:buNone/>
            </a:pPr>
            <a:endParaRPr lang="en-US" altLang="ko-KR" sz="2000" dirty="0">
              <a:latin typeface="Arial"/>
              <a:cs typeface="Arial"/>
            </a:endParaRPr>
          </a:p>
          <a:p>
            <a:pPr marL="0" marR="12700" indent="0" algn="just">
              <a:buNone/>
            </a:pPr>
            <a:r>
              <a:rPr lang="en-US" altLang="ko-KR" sz="2000" dirty="0">
                <a:latin typeface="Arial"/>
                <a:cs typeface="Arial"/>
              </a:rPr>
              <a:t>To see why this is called a bootstrap and the precise connection with the  </a:t>
            </a:r>
            <a:r>
              <a:rPr lang="en-US" altLang="ko-KR" sz="2000" dirty="0" err="1">
                <a:latin typeface="Arial"/>
                <a:cs typeface="Arial"/>
              </a:rPr>
              <a:t>frequentist</a:t>
            </a:r>
            <a:r>
              <a:rPr lang="en-US" altLang="ko-KR" sz="2000" dirty="0">
                <a:latin typeface="Arial"/>
                <a:cs typeface="Arial"/>
              </a:rPr>
              <a:t>  bootstrap, see T. Lancaster, “</a:t>
            </a:r>
            <a:r>
              <a:rPr lang="en-US" altLang="ko-KR" sz="2000" i="1" dirty="0">
                <a:latin typeface="Arial"/>
                <a:cs typeface="Arial"/>
              </a:rPr>
              <a:t>A  Note  on  Bootstraps  and Robustness” </a:t>
            </a:r>
            <a:r>
              <a:rPr lang="en-US" altLang="ko-KR" sz="2000" dirty="0">
                <a:latin typeface="Arial"/>
                <a:cs typeface="Arial"/>
              </a:rPr>
              <a:t>on his web site.</a:t>
            </a:r>
          </a:p>
        </p:txBody>
      </p:sp>
      <p:pic>
        <p:nvPicPr>
          <p:cNvPr id="1925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96428" y="1651274"/>
            <a:ext cx="4499973" cy="42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25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7769" y="2604768"/>
            <a:ext cx="5688831" cy="844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1555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내용 개체 틀 2"/>
          <p:cNvSpPr>
            <a:spLocks noGrp="1"/>
          </p:cNvSpPr>
          <p:nvPr>
            <p:ph idx="1"/>
          </p:nvPr>
        </p:nvSpPr>
        <p:spPr>
          <a:xfrm>
            <a:off x="1981200" y="1794352"/>
            <a:ext cx="8722290" cy="3717099"/>
          </a:xfrm>
        </p:spPr>
        <p:txBody>
          <a:bodyPr>
            <a:normAutofit/>
          </a:bodyPr>
          <a:lstStyle/>
          <a:p>
            <a:pPr marL="0" indent="0">
              <a:lnSpc>
                <a:spcPct val="150000"/>
              </a:lnSpc>
              <a:buNone/>
            </a:pPr>
            <a:r>
              <a:rPr lang="en-US" altLang="ko-KR" sz="1800" dirty="0"/>
              <a:t>H(X): Entropy, Shannon</a:t>
            </a:r>
            <a:r>
              <a:rPr lang="ko-KR" altLang="en-US" sz="1800" dirty="0"/>
              <a:t> </a:t>
            </a:r>
            <a:r>
              <a:rPr lang="en-US" altLang="ko-KR" sz="1800" dirty="0"/>
              <a:t>Information</a:t>
            </a:r>
          </a:p>
          <a:p>
            <a:pPr marL="0" indent="0">
              <a:lnSpc>
                <a:spcPct val="150000"/>
              </a:lnSpc>
              <a:buNone/>
            </a:pPr>
            <a:r>
              <a:rPr lang="ko-KR" altLang="en-US" sz="1800" dirty="0"/>
              <a:t>확률변수 </a:t>
            </a:r>
            <a:r>
              <a:rPr lang="en-US" altLang="ko-KR" sz="1800" dirty="0"/>
              <a:t>X</a:t>
            </a:r>
            <a:r>
              <a:rPr lang="ko-KR" altLang="en-US" sz="1800" dirty="0"/>
              <a:t>에 담긴 정보량</a:t>
            </a:r>
            <a:r>
              <a:rPr lang="en-US" altLang="ko-KR" sz="1800" dirty="0"/>
              <a:t>, H(X)</a:t>
            </a:r>
          </a:p>
          <a:p>
            <a:pPr marL="0" indent="0">
              <a:lnSpc>
                <a:spcPct val="150000"/>
              </a:lnSpc>
              <a:buNone/>
            </a:pPr>
            <a:r>
              <a:rPr lang="ko-KR" altLang="en-US" sz="1800" dirty="0"/>
              <a:t>확률변수 </a:t>
            </a:r>
            <a:r>
              <a:rPr lang="en-US" altLang="ko-KR" sz="1800" dirty="0"/>
              <a:t>Y</a:t>
            </a:r>
            <a:r>
              <a:rPr lang="ko-KR" altLang="en-US" sz="1800" dirty="0"/>
              <a:t>에 담긴 정보량</a:t>
            </a:r>
            <a:r>
              <a:rPr lang="en-US" altLang="ko-KR" sz="1800" dirty="0"/>
              <a:t>, H(Y)</a:t>
            </a:r>
          </a:p>
          <a:p>
            <a:pPr marL="0" indent="0">
              <a:lnSpc>
                <a:spcPct val="150000"/>
              </a:lnSpc>
              <a:buNone/>
            </a:pPr>
            <a:r>
              <a:rPr lang="ko-KR" altLang="en-US" sz="1800" dirty="0"/>
              <a:t>결합확률변수 </a:t>
            </a:r>
            <a:r>
              <a:rPr lang="en-US" altLang="ko-KR" sz="1800" dirty="0"/>
              <a:t>(X, Y)</a:t>
            </a:r>
            <a:r>
              <a:rPr lang="ko-KR" altLang="en-US" sz="1800" dirty="0"/>
              <a:t>에 담긴 정보량</a:t>
            </a:r>
            <a:r>
              <a:rPr lang="en-US" altLang="ko-KR" sz="1800" dirty="0"/>
              <a:t>, H(X, Y)</a:t>
            </a:r>
          </a:p>
          <a:p>
            <a:pPr marL="0" indent="0">
              <a:lnSpc>
                <a:spcPct val="150000"/>
              </a:lnSpc>
              <a:buNone/>
            </a:pPr>
            <a:r>
              <a:rPr lang="ko-KR" altLang="en-US" sz="1800" dirty="0"/>
              <a:t>그러면</a:t>
            </a:r>
            <a:r>
              <a:rPr lang="en-US" altLang="ko-KR" sz="1800" dirty="0"/>
              <a:t> </a:t>
            </a:r>
          </a:p>
          <a:p>
            <a:pPr marL="0" indent="0">
              <a:lnSpc>
                <a:spcPct val="150000"/>
              </a:lnSpc>
              <a:buNone/>
            </a:pPr>
            <a:r>
              <a:rPr lang="en-US" altLang="ko-KR" sz="1800" dirty="0"/>
              <a:t>H(X, Y)=H(X)+H(Y)-MI(X,Y)</a:t>
            </a:r>
            <a:r>
              <a:rPr lang="ko-KR" altLang="en-US" sz="1800" dirty="0"/>
              <a:t> 여기서 </a:t>
            </a:r>
            <a:r>
              <a:rPr lang="en-US" altLang="ko-KR" sz="1800" dirty="0"/>
              <a:t>MI(X,Y)</a:t>
            </a:r>
            <a:r>
              <a:rPr lang="ko-KR" altLang="en-US" sz="1800" dirty="0"/>
              <a:t>는 </a:t>
            </a:r>
            <a:r>
              <a:rPr lang="en-US" altLang="ko-KR" sz="1800" dirty="0"/>
              <a:t>X</a:t>
            </a:r>
            <a:r>
              <a:rPr lang="ko-KR" altLang="en-US" sz="1800" dirty="0"/>
              <a:t>와 </a:t>
            </a:r>
            <a:r>
              <a:rPr lang="en-US" altLang="ko-KR" sz="1800" dirty="0"/>
              <a:t>Y </a:t>
            </a:r>
            <a:r>
              <a:rPr lang="ko-KR" altLang="en-US" sz="1800" dirty="0"/>
              <a:t>사이의 </a:t>
            </a:r>
            <a:r>
              <a:rPr lang="en-US" altLang="ko-KR" sz="1800" dirty="0"/>
              <a:t>mutual information</a:t>
            </a:r>
          </a:p>
          <a:p>
            <a:pPr marL="0" indent="0">
              <a:lnSpc>
                <a:spcPct val="150000"/>
              </a:lnSpc>
              <a:buNone/>
            </a:pPr>
            <a:r>
              <a:rPr lang="en-US" altLang="ko-KR" sz="1800" dirty="0"/>
              <a:t>X</a:t>
            </a:r>
            <a:r>
              <a:rPr lang="ko-KR" altLang="en-US" sz="1800" dirty="0"/>
              <a:t>와 </a:t>
            </a:r>
            <a:r>
              <a:rPr lang="en-US" altLang="ko-KR" sz="1800" dirty="0"/>
              <a:t>Y</a:t>
            </a:r>
            <a:r>
              <a:rPr lang="ko-KR" altLang="en-US" sz="1800" dirty="0"/>
              <a:t>가 상호 독립이면 </a:t>
            </a:r>
            <a:r>
              <a:rPr lang="en-US" altLang="ko-KR" sz="1800" dirty="0"/>
              <a:t>MI(X,Y)=0. </a:t>
            </a:r>
            <a:r>
              <a:rPr lang="ko-KR" altLang="en-US" sz="1800" dirty="0"/>
              <a:t>이 경우 </a:t>
            </a:r>
            <a:r>
              <a:rPr lang="en-US" altLang="ko-KR" sz="1800" dirty="0"/>
              <a:t>H(X, Y)=H(X)+H(Y)</a:t>
            </a:r>
            <a:endParaRPr lang="ko-KR" altLang="en-US" sz="1800" dirty="0"/>
          </a:p>
        </p:txBody>
      </p:sp>
      <mc:AlternateContent xmlns:mc="http://schemas.openxmlformats.org/markup-compatibility/2006" xmlns:a14="http://schemas.microsoft.com/office/drawing/2010/main">
        <mc:Choice Requires="a14">
          <p:sp>
            <p:nvSpPr>
              <p:cNvPr id="12" name="제목 1"/>
              <p:cNvSpPr txBox="1">
                <a:spLocks/>
              </p:cNvSpPr>
              <p:nvPr/>
            </p:nvSpPr>
            <p:spPr>
              <a:xfrm>
                <a:off x="1981200" y="374846"/>
                <a:ext cx="8229600" cy="1143000"/>
              </a:xfrm>
              <a:prstGeom prst="rect">
                <a:avLst/>
              </a:prstGeom>
            </p:spPr>
            <p:txBody>
              <a:bodyPr vert="horz" lIns="91440" tIns="45720" rIns="91440" bIns="45720" rtlCol="0" anchor="ctr">
                <a:normAutofit fontScale="82500" lnSpcReduction="10000"/>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ko-KR" altLang="en-US" sz="4000" dirty="0">
                    <a:latin typeface="나눔고딕" panose="020D0604000000000000" pitchFamily="50" charset="-127"/>
                    <a:ea typeface="나눔고딕" panose="020D0604000000000000" pitchFamily="50" charset="-127"/>
                  </a:rPr>
                  <a:t>참고</a:t>
                </a:r>
                <a:r>
                  <a:rPr lang="en-US" altLang="ko-KR" sz="4000" dirty="0">
                    <a:latin typeface="나눔고딕" panose="020D0604000000000000" pitchFamily="50" charset="-127"/>
                    <a:ea typeface="나눔고딕" panose="020D0604000000000000" pitchFamily="50" charset="-127"/>
                  </a:rPr>
                  <a:t>: </a:t>
                </a:r>
                <a14:m>
                  <m:oMath xmlns:m="http://schemas.openxmlformats.org/officeDocument/2006/math">
                    <m:r>
                      <a:rPr lang="en-US" altLang="ko-KR" sz="4000" b="1" i="1" smtClean="0">
                        <a:latin typeface="Cambria Math" panose="02040503050406030204" pitchFamily="18" charset="0"/>
                        <a:sym typeface="Wingdings 3" pitchFamily="18" charset="2"/>
                      </a:rPr>
                      <m:t>𝑿</m:t>
                    </m:r>
                    <m:r>
                      <a:rPr lang="en-US" altLang="ko-KR" sz="4000" b="1" i="1">
                        <a:latin typeface="Cambria Math" panose="02040503050406030204" pitchFamily="18" charset="0"/>
                        <a:sym typeface="Wingdings 3" pitchFamily="18" charset="2"/>
                      </a:rPr>
                      <m:t> </m:t>
                    </m:r>
                    <m:r>
                      <a:rPr lang="en-US" altLang="ko-KR" sz="4000" b="1" i="1">
                        <a:latin typeface="Cambria Math" panose="02040503050406030204" pitchFamily="18" charset="0"/>
                        <a:sym typeface="Wingdings 3" pitchFamily="18" charset="2"/>
                      </a:rPr>
                      <m:t>𝒐𝒓</m:t>
                    </m:r>
                    <m:r>
                      <a:rPr lang="en-US" altLang="ko-KR" sz="4000" b="1" i="1">
                        <a:latin typeface="Cambria Math" panose="02040503050406030204" pitchFamily="18" charset="0"/>
                        <a:sym typeface="Wingdings 3" pitchFamily="18" charset="2"/>
                      </a:rPr>
                      <m:t> </m:t>
                    </m:r>
                    <m:r>
                      <a:rPr lang="en-US" altLang="ko-KR" sz="4000" b="1" i="1" smtClean="0">
                        <a:latin typeface="Cambria Math" panose="02040503050406030204" pitchFamily="18" charset="0"/>
                        <a:sym typeface="Wingdings 3" pitchFamily="18" charset="2"/>
                      </a:rPr>
                      <m:t>𝒀</m:t>
                    </m:r>
                  </m:oMath>
                </a14:m>
                <a:r>
                  <a:rPr lang="ko-KR" altLang="en-US" sz="4000" dirty="0">
                    <a:latin typeface="나눔고딕" panose="020D0604000000000000" pitchFamily="50" charset="-127"/>
                    <a:ea typeface="나눔고딕" panose="020D0604000000000000" pitchFamily="50" charset="-127"/>
                  </a:rPr>
                  <a:t>가</a:t>
                </a:r>
                <a:r>
                  <a:rPr lang="en-US" altLang="ko-KR" sz="4000" dirty="0">
                    <a:latin typeface="나눔고딕" panose="020D0604000000000000" pitchFamily="50" charset="-127"/>
                    <a:ea typeface="나눔고딕" panose="020D0604000000000000" pitchFamily="50" charset="-127"/>
                  </a:rPr>
                  <a:t> </a:t>
                </a:r>
                <a:r>
                  <a:rPr lang="ko-KR" altLang="en-US" sz="4000" dirty="0">
                    <a:latin typeface="나눔고딕" panose="020D0604000000000000" pitchFamily="50" charset="-127"/>
                    <a:ea typeface="나눔고딕" panose="020D0604000000000000" pitchFamily="50" charset="-127"/>
                  </a:rPr>
                  <a:t>아닌</a:t>
                </a:r>
                <a14:m>
                  <m:oMath xmlns:m="http://schemas.openxmlformats.org/officeDocument/2006/math">
                    <m:r>
                      <a:rPr lang="en-US" altLang="ko-KR" sz="4000" b="1" i="1">
                        <a:latin typeface="Cambria Math" panose="02040503050406030204" pitchFamily="18" charset="0"/>
                        <a:sym typeface="Wingdings 3" pitchFamily="18" charset="2"/>
                      </a:rPr>
                      <m:t>𝑿</m:t>
                    </m:r>
                    <m:r>
                      <a:rPr lang="en-US" altLang="ko-KR" sz="4000" b="1" i="1">
                        <a:latin typeface="Cambria Math" panose="02040503050406030204" pitchFamily="18" charset="0"/>
                        <a:sym typeface="Wingdings 3" pitchFamily="18" charset="2"/>
                      </a:rPr>
                      <m:t> </m:t>
                    </m:r>
                    <m:r>
                      <a:rPr lang="en-US" altLang="ko-KR" sz="4000" b="1" i="1" smtClean="0">
                        <a:latin typeface="Cambria Math" panose="02040503050406030204" pitchFamily="18" charset="0"/>
                        <a:sym typeface="Wingdings 3" pitchFamily="18" charset="2"/>
                      </a:rPr>
                      <m:t>𝒂𝒏𝒅</m:t>
                    </m:r>
                    <m:r>
                      <a:rPr lang="en-US" altLang="ko-KR" sz="4000" b="1" i="1">
                        <a:latin typeface="Cambria Math" panose="02040503050406030204" pitchFamily="18" charset="0"/>
                        <a:sym typeface="Wingdings 3" pitchFamily="18" charset="2"/>
                      </a:rPr>
                      <m:t> </m:t>
                    </m:r>
                    <m:r>
                      <a:rPr lang="en-US" altLang="ko-KR" sz="4000" b="1" i="1">
                        <a:latin typeface="Cambria Math" panose="02040503050406030204" pitchFamily="18" charset="0"/>
                        <a:sym typeface="Wingdings 3" pitchFamily="18" charset="2"/>
                      </a:rPr>
                      <m:t>𝒀</m:t>
                    </m:r>
                  </m:oMath>
                </a14:m>
                <a:r>
                  <a:rPr lang="ko-KR" altLang="en-US" sz="4000" dirty="0">
                    <a:latin typeface="나눔고딕" panose="020D0604000000000000" pitchFamily="50" charset="-127"/>
                    <a:ea typeface="나눔고딕" panose="020D0604000000000000" pitchFamily="50" charset="-127"/>
                  </a:rPr>
                  <a:t>에 대해서도 덧셈법칙과 유사한 법칙이 존재하는가</a:t>
                </a:r>
              </a:p>
            </p:txBody>
          </p:sp>
        </mc:Choice>
        <mc:Fallback xmlns="">
          <p:sp>
            <p:nvSpPr>
              <p:cNvPr id="12" name="제목 1"/>
              <p:cNvSpPr txBox="1">
                <a:spLocks noRot="1" noChangeAspect="1" noMove="1" noResize="1" noEditPoints="1" noAdjustHandles="1" noChangeArrowheads="1" noChangeShapeType="1" noTextEdit="1"/>
              </p:cNvSpPr>
              <p:nvPr/>
            </p:nvSpPr>
            <p:spPr>
              <a:xfrm>
                <a:off x="1981200" y="374846"/>
                <a:ext cx="8229600" cy="1143000"/>
              </a:xfrm>
              <a:prstGeom prst="rect">
                <a:avLst/>
              </a:prstGeom>
              <a:blipFill>
                <a:blip r:embed="rId2"/>
                <a:stretch>
                  <a:fillRect l="-2000" t="-5319" r="-1926" b="-1223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96408732"/>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686800" cy="562074"/>
          </a:xfrm>
        </p:spPr>
        <p:txBody>
          <a:bodyPr>
            <a:noAutofit/>
          </a:bodyPr>
          <a:lstStyle/>
          <a:p>
            <a:pPr algn="l">
              <a:lnSpc>
                <a:spcPct val="100000"/>
              </a:lnSpc>
            </a:pPr>
            <a:r>
              <a:rPr lang="en-US" altLang="ko-KR" sz="2800" b="1" dirty="0">
                <a:latin typeface="Times New Roman" pitchFamily="18" charset="0"/>
                <a:cs typeface="Times New Roman" pitchFamily="18" charset="0"/>
              </a:rPr>
              <a:t>What is a parameter?</a:t>
            </a:r>
          </a:p>
        </p:txBody>
      </p:sp>
      <p:sp>
        <p:nvSpPr>
          <p:cNvPr id="5" name="내용 개체 틀 2"/>
          <p:cNvSpPr txBox="1">
            <a:spLocks/>
          </p:cNvSpPr>
          <p:nvPr/>
        </p:nvSpPr>
        <p:spPr>
          <a:xfrm>
            <a:off x="1981200" y="980728"/>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2700" marR="1991995" indent="0" algn="just">
              <a:lnSpc>
                <a:spcPct val="150000"/>
              </a:lnSpc>
              <a:buNone/>
            </a:pPr>
            <a:r>
              <a:rPr lang="en-US" altLang="ko-KR" sz="2000" dirty="0">
                <a:latin typeface="Arial"/>
                <a:cs typeface="Arial"/>
              </a:rPr>
              <a:t>Anything that isn’t data.  </a:t>
            </a:r>
          </a:p>
          <a:p>
            <a:pPr marL="12700" marR="1991995" indent="0" algn="just">
              <a:lnSpc>
                <a:spcPct val="150000"/>
              </a:lnSpc>
              <a:buNone/>
            </a:pPr>
            <a:r>
              <a:rPr lang="en-US" altLang="ko-KR" sz="2000" dirty="0">
                <a:latin typeface="Arial"/>
                <a:cs typeface="Arial"/>
              </a:rPr>
              <a:t>Example 1: Number of tramcars.</a:t>
            </a:r>
          </a:p>
          <a:p>
            <a:pPr marL="0" marR="2804160" indent="0" algn="just">
              <a:lnSpc>
                <a:spcPct val="150000"/>
              </a:lnSpc>
              <a:buNone/>
            </a:pPr>
            <a:endParaRPr lang="en-US" altLang="ko-KR" sz="2000" dirty="0">
              <a:latin typeface="Arial"/>
              <a:cs typeface="Arial"/>
            </a:endParaRPr>
          </a:p>
          <a:p>
            <a:pPr marL="12700" marR="1991995" indent="0" algn="just">
              <a:lnSpc>
                <a:spcPct val="150000"/>
              </a:lnSpc>
              <a:buNone/>
            </a:pPr>
            <a:r>
              <a:rPr lang="en-US" altLang="ko-KR" sz="2000" dirty="0">
                <a:latin typeface="Arial"/>
                <a:cs typeface="Arial"/>
              </a:rPr>
              <a:t>Example 2: How many trials has he conducted? </a:t>
            </a:r>
          </a:p>
          <a:p>
            <a:pPr marL="0" marR="2804160" indent="0" algn="just">
              <a:lnSpc>
                <a:spcPct val="150000"/>
              </a:lnSpc>
              <a:buNone/>
            </a:pPr>
            <a:r>
              <a:rPr lang="en-US" altLang="ko-KR" sz="2000" dirty="0">
                <a:latin typeface="Arial"/>
                <a:cs typeface="Arial"/>
              </a:rPr>
              <a:t>“n Bernoulli trials of balanced coin (θ=1/2)”  </a:t>
            </a:r>
          </a:p>
          <a:p>
            <a:pPr marL="0" marR="2804160" indent="0" algn="just">
              <a:lnSpc>
                <a:spcPct val="150000"/>
              </a:lnSpc>
              <a:buNone/>
            </a:pPr>
            <a:r>
              <a:rPr lang="en-US" altLang="ko-KR" sz="2000" dirty="0">
                <a:latin typeface="Arial"/>
                <a:cs typeface="Arial"/>
              </a:rPr>
              <a:t>Data: s = 7 successes recorded. Inference on “n”: </a:t>
            </a:r>
          </a:p>
          <a:p>
            <a:pPr marL="0" marR="2804160" indent="0" algn="just">
              <a:lnSpc>
                <a:spcPct val="150000"/>
              </a:lnSpc>
              <a:buNone/>
            </a:pPr>
            <a:r>
              <a:rPr lang="en-US" altLang="ko-KR" sz="2000" dirty="0">
                <a:latin typeface="Arial"/>
                <a:cs typeface="Arial"/>
              </a:rPr>
              <a:t>Probability of s=7 successes in n Bernoulli trials </a:t>
            </a:r>
            <a:endParaRPr lang="en-US" altLang="ko-KR" sz="2000" spc="5" dirty="0">
              <a:latin typeface="Arial"/>
              <a:cs typeface="Arial"/>
            </a:endParaRPr>
          </a:p>
          <a:p>
            <a:pPr marL="12700" marR="12700" indent="0" algn="just">
              <a:buNone/>
            </a:pPr>
            <a:endParaRPr lang="en-US" altLang="ko-KR" sz="2000" dirty="0">
              <a:latin typeface="Arial"/>
              <a:cs typeface="Arial"/>
            </a:endParaRPr>
          </a:p>
          <a:p>
            <a:pPr marL="12700" marR="12700" indent="0" algn="just">
              <a:buNone/>
            </a:pPr>
            <a:endParaRPr lang="en-US" altLang="ko-KR" sz="2000" dirty="0">
              <a:latin typeface="Arial"/>
              <a:cs typeface="Arial"/>
            </a:endParaRPr>
          </a:p>
          <a:p>
            <a:pPr marL="12700" marR="12700" indent="0" algn="just">
              <a:buNone/>
            </a:pPr>
            <a:endParaRPr lang="en-US" altLang="ko-KR" sz="2000" dirty="0">
              <a:latin typeface="Arial"/>
              <a:cs typeface="Arial"/>
            </a:endParaRPr>
          </a:p>
        </p:txBody>
      </p:sp>
      <p:pic>
        <p:nvPicPr>
          <p:cNvPr id="1935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1665" y="4797152"/>
            <a:ext cx="696277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35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9216" y="5442546"/>
            <a:ext cx="4191000"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611396"/>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p:cNvSpPr txBox="1">
            <a:spLocks/>
          </p:cNvSpPr>
          <p:nvPr/>
        </p:nvSpPr>
        <p:spPr>
          <a:xfrm>
            <a:off x="1981200" y="980728"/>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2700" marR="12700" indent="0" algn="just">
              <a:buNone/>
            </a:pPr>
            <a:endParaRPr lang="en-US" altLang="ko-KR" sz="2000" dirty="0">
              <a:latin typeface="Arial"/>
              <a:cs typeface="Arial"/>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3713" y="1124744"/>
            <a:ext cx="5362059"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제목 1"/>
          <p:cNvSpPr txBox="1">
            <a:spLocks/>
          </p:cNvSpPr>
          <p:nvPr/>
        </p:nvSpPr>
        <p:spPr>
          <a:xfrm>
            <a:off x="1981200" y="274638"/>
            <a:ext cx="8686800" cy="56207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2800" b="1" dirty="0">
                <a:latin typeface="Times New Roman" pitchFamily="18" charset="0"/>
                <a:cs typeface="Times New Roman" pitchFamily="18" charset="0"/>
              </a:rPr>
              <a:t>What is a parameter?</a:t>
            </a:r>
          </a:p>
        </p:txBody>
      </p:sp>
    </p:spTree>
    <p:extLst>
      <p:ext uri="{BB962C8B-B14F-4D97-AF65-F5344CB8AC3E}">
        <p14:creationId xmlns:p14="http://schemas.microsoft.com/office/powerpoint/2010/main" val="52950319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p:cNvSpPr txBox="1">
            <a:spLocks/>
          </p:cNvSpPr>
          <p:nvPr/>
        </p:nvSpPr>
        <p:spPr>
          <a:xfrm>
            <a:off x="1981200" y="980728"/>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2700" marR="12700" indent="0" algn="just">
              <a:buNone/>
            </a:pPr>
            <a:endParaRPr lang="en-US" altLang="ko-KR" sz="2000" dirty="0">
              <a:latin typeface="Arial"/>
              <a:cs typeface="Arial"/>
            </a:endParaRPr>
          </a:p>
        </p:txBody>
      </p:sp>
      <p:sp>
        <p:nvSpPr>
          <p:cNvPr id="7" name="내용 개체 틀 2"/>
          <p:cNvSpPr txBox="1">
            <a:spLocks/>
          </p:cNvSpPr>
          <p:nvPr/>
        </p:nvSpPr>
        <p:spPr>
          <a:xfrm>
            <a:off x="2133600" y="1133128"/>
            <a:ext cx="10011072"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2700" marR="1991995" indent="0" algn="just">
              <a:lnSpc>
                <a:spcPct val="150000"/>
              </a:lnSpc>
              <a:buNone/>
            </a:pPr>
            <a:r>
              <a:rPr lang="en-US" altLang="ko-KR" sz="2000" dirty="0">
                <a:latin typeface="Arial"/>
                <a:cs typeface="Arial"/>
              </a:rPr>
              <a:t>Example 3: Which model is “true”? The label of the “true” model is a parameter. It will have a prior distribution and, if data are available, it will have a posterior distribution.</a:t>
            </a:r>
          </a:p>
          <a:p>
            <a:pPr marL="12700" marR="12700" indent="0" algn="just">
              <a:buNone/>
            </a:pPr>
            <a:endParaRPr lang="en-US" altLang="ko-KR" sz="2000" dirty="0">
              <a:latin typeface="Arial"/>
              <a:cs typeface="Arial"/>
            </a:endParaRPr>
          </a:p>
        </p:txBody>
      </p:sp>
      <p:sp>
        <p:nvSpPr>
          <p:cNvPr id="10" name="제목 1"/>
          <p:cNvSpPr txBox="1">
            <a:spLocks/>
          </p:cNvSpPr>
          <p:nvPr/>
        </p:nvSpPr>
        <p:spPr>
          <a:xfrm>
            <a:off x="1981200" y="274638"/>
            <a:ext cx="8686800" cy="56207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2800" b="1" dirty="0">
                <a:latin typeface="Times New Roman" pitchFamily="18" charset="0"/>
                <a:cs typeface="Times New Roman" pitchFamily="18" charset="0"/>
              </a:rPr>
              <a:t>What is a parameter?</a:t>
            </a:r>
          </a:p>
        </p:txBody>
      </p:sp>
    </p:spTree>
    <p:extLst>
      <p:ext uri="{BB962C8B-B14F-4D97-AF65-F5344CB8AC3E}">
        <p14:creationId xmlns:p14="http://schemas.microsoft.com/office/powerpoint/2010/main" val="2164689741"/>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686800" cy="562074"/>
          </a:xfrm>
        </p:spPr>
        <p:txBody>
          <a:bodyPr>
            <a:noAutofit/>
          </a:bodyPr>
          <a:lstStyle/>
          <a:p>
            <a:pPr marL="12700">
              <a:lnSpc>
                <a:spcPct val="100000"/>
              </a:lnSpc>
            </a:pPr>
            <a:r>
              <a:rPr lang="en-US" altLang="ko-KR" sz="2800" b="1" dirty="0">
                <a:latin typeface="Times New Roman" pitchFamily="18" charset="0"/>
                <a:cs typeface="Times New Roman" pitchFamily="18" charset="0"/>
              </a:rPr>
              <a:t>Inferential Uses of Bayes’ Theorem</a:t>
            </a:r>
          </a:p>
        </p:txBody>
      </p:sp>
      <p:sp>
        <p:nvSpPr>
          <p:cNvPr id="5" name="내용 개체 틀 2"/>
          <p:cNvSpPr txBox="1">
            <a:spLocks/>
          </p:cNvSpPr>
          <p:nvPr/>
        </p:nvSpPr>
        <p:spPr>
          <a:xfrm>
            <a:off x="1981200" y="980728"/>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R="12700" algn="just">
              <a:lnSpc>
                <a:spcPct val="150000"/>
              </a:lnSpc>
            </a:pPr>
            <a:r>
              <a:rPr lang="en-US" altLang="ko-KR" sz="2000" dirty="0">
                <a:latin typeface="Arial"/>
                <a:cs typeface="Arial"/>
              </a:rPr>
              <a:t>Bayesian inference is based entirely upon the marginal posterior distribution of the quantity of interest.</a:t>
            </a:r>
          </a:p>
          <a:p>
            <a:pPr marL="12700" marR="12700" indent="0" algn="just">
              <a:buNone/>
            </a:pPr>
            <a:endParaRPr lang="en-US" altLang="ko-KR" sz="2000" dirty="0">
              <a:latin typeface="Arial"/>
              <a:cs typeface="Arial"/>
            </a:endParaRPr>
          </a:p>
        </p:txBody>
      </p:sp>
    </p:spTree>
    <p:extLst>
      <p:ext uri="{BB962C8B-B14F-4D97-AF65-F5344CB8AC3E}">
        <p14:creationId xmlns:p14="http://schemas.microsoft.com/office/powerpoint/2010/main" val="123409011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686800" cy="562074"/>
          </a:xfrm>
        </p:spPr>
        <p:txBody>
          <a:bodyPr>
            <a:noAutofit/>
          </a:bodyPr>
          <a:lstStyle/>
          <a:p>
            <a:pPr marL="12700">
              <a:lnSpc>
                <a:spcPct val="100000"/>
              </a:lnSpc>
            </a:pPr>
            <a:r>
              <a:rPr lang="en-US" altLang="ko-KR" sz="2800" b="1" dirty="0">
                <a:latin typeface="Times New Roman" pitchFamily="18" charset="0"/>
                <a:cs typeface="Times New Roman" pitchFamily="18" charset="0"/>
              </a:rPr>
              <a:t>1. “Point Estimation”</a:t>
            </a:r>
          </a:p>
        </p:txBody>
      </p:sp>
      <mc:AlternateContent xmlns:mc="http://schemas.openxmlformats.org/markup-compatibility/2006" xmlns:a14="http://schemas.microsoft.com/office/drawing/2010/main">
        <mc:Choice Requires="a14">
          <p:sp>
            <p:nvSpPr>
              <p:cNvPr id="5" name="내용 개체 틀 2"/>
              <p:cNvSpPr txBox="1">
                <a:spLocks/>
              </p:cNvSpPr>
              <p:nvPr/>
            </p:nvSpPr>
            <p:spPr>
              <a:xfrm>
                <a:off x="1981200" y="980728"/>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de-DE" altLang="ko-KR" sz="2000" dirty="0">
                    <a:latin typeface="Arial"/>
                    <a:cs typeface="Arial"/>
                  </a:rPr>
                  <a:t>Posterior mean, posterior median, posterior mode, etc.</a:t>
                </a:r>
              </a:p>
              <a:p>
                <a:pPr marL="0" indent="0">
                  <a:lnSpc>
                    <a:spcPct val="150000"/>
                  </a:lnSpc>
                  <a:buNone/>
                </a:pPr>
                <a:endParaRPr lang="en-US" altLang="ko-KR" sz="2000" dirty="0">
                  <a:latin typeface="Arial"/>
                  <a:cs typeface="Arial"/>
                </a:endParaRPr>
              </a:p>
              <a:p>
                <a:pPr marL="0" indent="0">
                  <a:lnSpc>
                    <a:spcPct val="150000"/>
                  </a:lnSpc>
                  <a:buNone/>
                </a:pPr>
                <a:r>
                  <a:rPr lang="en-US" altLang="ko-KR" sz="2000" dirty="0">
                    <a:latin typeface="Arial"/>
                    <a:cs typeface="Arial"/>
                  </a:rPr>
                  <a:t>Or </a:t>
                </a:r>
                <a:r>
                  <a:rPr lang="en-US" altLang="ko-KR" sz="2000" i="1" dirty="0">
                    <a:latin typeface="Arial"/>
                    <a:cs typeface="Arial"/>
                  </a:rPr>
                  <a:t>decision  theory  </a:t>
                </a:r>
                <a:r>
                  <a:rPr lang="en-US" altLang="ko-KR" sz="2000" dirty="0">
                    <a:latin typeface="Arial"/>
                    <a:cs typeface="Arial"/>
                  </a:rPr>
                  <a:t>perspective. </a:t>
                </a:r>
              </a:p>
              <a:p>
                <a:pPr marL="0" indent="0">
                  <a:lnSpc>
                    <a:spcPct val="150000"/>
                  </a:lnSpc>
                  <a:buNone/>
                </a:pPr>
                <a:r>
                  <a:rPr lang="en-US" altLang="ko-KR" sz="2000" dirty="0">
                    <a:latin typeface="Arial"/>
                    <a:cs typeface="Arial"/>
                  </a:rPr>
                  <a:t>Minimize </a:t>
                </a:r>
                <a14:m>
                  <m:oMath xmlns:m="http://schemas.openxmlformats.org/officeDocument/2006/math">
                    <m:nary>
                      <m:naryPr>
                        <m:limLoc m:val="undOvr"/>
                        <m:subHide m:val="on"/>
                        <m:supHide m:val="on"/>
                        <m:ctrlPr>
                          <a:rPr lang="en-US" altLang="ko-KR" sz="2000" i="1">
                            <a:latin typeface="Cambria Math" panose="02040503050406030204" pitchFamily="18" charset="0"/>
                            <a:cs typeface="Arial"/>
                          </a:rPr>
                        </m:ctrlPr>
                      </m:naryPr>
                      <m:sub/>
                      <m:sup/>
                      <m:e>
                        <m:r>
                          <a:rPr lang="en-US" altLang="ko-KR" sz="2000">
                            <a:latin typeface="Cambria Math"/>
                            <a:cs typeface="Arial"/>
                          </a:rPr>
                          <m:t>𝑙𝑜𝑠𝑠</m:t>
                        </m:r>
                        <m:d>
                          <m:dPr>
                            <m:ctrlPr>
                              <a:rPr lang="en-US" altLang="ko-KR" sz="2000" i="1">
                                <a:latin typeface="Cambria Math" panose="02040503050406030204" pitchFamily="18" charset="0"/>
                                <a:cs typeface="Arial"/>
                              </a:rPr>
                            </m:ctrlPr>
                          </m:dPr>
                          <m:e>
                            <m:acc>
                              <m:accPr>
                                <m:chr m:val="̂"/>
                                <m:ctrlPr>
                                  <a:rPr lang="en-US" altLang="ko-KR" sz="2000" i="1">
                                    <a:latin typeface="Cambria Math" panose="02040503050406030204" pitchFamily="18" charset="0"/>
                                    <a:cs typeface="Arial"/>
                                  </a:rPr>
                                </m:ctrlPr>
                              </m:accPr>
                              <m:e>
                                <m:r>
                                  <a:rPr lang="ko-KR" altLang="en-US" sz="2000">
                                    <a:latin typeface="Cambria Math"/>
                                    <a:cs typeface="Arial"/>
                                  </a:rPr>
                                  <m:t>𝜃</m:t>
                                </m:r>
                              </m:e>
                            </m:acc>
                            <m:r>
                              <m:rPr>
                                <m:brk/>
                              </m:rPr>
                              <a:rPr lang="en-US" altLang="ko-KR" sz="2000">
                                <a:latin typeface="Cambria Math"/>
                                <a:cs typeface="Arial"/>
                              </a:rPr>
                              <m:t>,</m:t>
                            </m:r>
                            <m:r>
                              <a:rPr lang="ko-KR" altLang="en-US" sz="2000">
                                <a:latin typeface="Cambria Math"/>
                                <a:cs typeface="Arial"/>
                              </a:rPr>
                              <m:t>𝜃</m:t>
                            </m:r>
                          </m:e>
                        </m:d>
                        <m:r>
                          <m:rPr>
                            <m:brk/>
                          </m:rPr>
                          <a:rPr lang="en-US" altLang="ko-KR" sz="2000">
                            <a:latin typeface="Cambria Math"/>
                            <a:cs typeface="Arial"/>
                          </a:rPr>
                          <m:t>𝑝</m:t>
                        </m:r>
                        <m:d>
                          <m:dPr>
                            <m:ctrlPr>
                              <a:rPr lang="en-US" altLang="ko-KR" sz="2000" i="1">
                                <a:latin typeface="Cambria Math" panose="02040503050406030204" pitchFamily="18" charset="0"/>
                                <a:cs typeface="Arial"/>
                              </a:rPr>
                            </m:ctrlPr>
                          </m:dPr>
                          <m:e>
                            <m:r>
                              <m:rPr>
                                <m:brk/>
                              </m:rPr>
                              <a:rPr lang="ko-KR" altLang="en-US" sz="2000">
                                <a:latin typeface="Cambria Math"/>
                                <a:cs typeface="Arial"/>
                              </a:rPr>
                              <m:t>𝜃</m:t>
                            </m:r>
                          </m:e>
                          <m:e>
                            <m:r>
                              <m:rPr>
                                <m:brk/>
                              </m:rPr>
                              <a:rPr lang="en-US" altLang="ko-KR" sz="2000">
                                <a:latin typeface="Cambria Math"/>
                                <a:cs typeface="Arial"/>
                              </a:rPr>
                              <m:t>𝑦</m:t>
                            </m:r>
                          </m:e>
                        </m:d>
                        <m:r>
                          <m:rPr>
                            <m:brk/>
                          </m:rPr>
                          <a:rPr lang="en-US" altLang="ko-KR" sz="2000">
                            <a:latin typeface="Cambria Math"/>
                            <a:cs typeface="Arial"/>
                          </a:rPr>
                          <m:t>𝑑</m:t>
                        </m:r>
                        <m:r>
                          <a:rPr lang="ko-KR" altLang="en-US" sz="2000">
                            <a:latin typeface="Cambria Math"/>
                            <a:cs typeface="Arial"/>
                          </a:rPr>
                          <m:t>𝜃</m:t>
                        </m:r>
                      </m:e>
                    </m:nary>
                  </m:oMath>
                </a14:m>
                <a:r>
                  <a:rPr lang="en-US" altLang="ko-KR" sz="2000" dirty="0">
                    <a:latin typeface="Arial"/>
                    <a:cs typeface="Arial"/>
                  </a:rPr>
                  <a:t>- expected posterior loss w.r.t  </a:t>
                </a:r>
                <a14:m>
                  <m:oMath xmlns:m="http://schemas.openxmlformats.org/officeDocument/2006/math">
                    <m:acc>
                      <m:accPr>
                        <m:chr m:val="̂"/>
                        <m:ctrlPr>
                          <a:rPr lang="en-US" altLang="ko-KR" sz="2000" i="1">
                            <a:latin typeface="Cambria Math" panose="02040503050406030204" pitchFamily="18" charset="0"/>
                            <a:cs typeface="Arial"/>
                          </a:rPr>
                        </m:ctrlPr>
                      </m:accPr>
                      <m:e>
                        <m:r>
                          <a:rPr lang="ko-KR" altLang="en-US" sz="2000">
                            <a:latin typeface="Cambria Math"/>
                            <a:cs typeface="Arial"/>
                          </a:rPr>
                          <m:t>𝜃</m:t>
                        </m:r>
                      </m:e>
                    </m:acc>
                  </m:oMath>
                </a14:m>
                <a:r>
                  <a:rPr lang="en-US" altLang="ko-KR" sz="2000" dirty="0">
                    <a:latin typeface="Arial"/>
                    <a:cs typeface="Arial"/>
                  </a:rPr>
                  <a:t>.</a:t>
                </a:r>
              </a:p>
              <a:p>
                <a:pPr marL="0" indent="0">
                  <a:lnSpc>
                    <a:spcPct val="150000"/>
                  </a:lnSpc>
                  <a:buNone/>
                </a:pPr>
                <a:r>
                  <a:rPr lang="en-US" altLang="ko-KR" sz="2000" dirty="0">
                    <a:latin typeface="Arial"/>
                    <a:cs typeface="Arial"/>
                  </a:rPr>
                  <a:t>(</a:t>
                </a:r>
                <a:r>
                  <a:rPr lang="en-US" altLang="ko-KR" sz="2000" dirty="0" err="1">
                    <a:latin typeface="Arial"/>
                    <a:cs typeface="Arial"/>
                  </a:rPr>
                  <a:t>i</a:t>
                </a:r>
                <a:r>
                  <a:rPr lang="en-US" altLang="ko-KR" sz="2000" dirty="0">
                    <a:latin typeface="Arial"/>
                    <a:cs typeface="Arial"/>
                  </a:rPr>
                  <a:t>) Quadratic loss  </a:t>
                </a:r>
                <a14:m>
                  <m:oMath xmlns:m="http://schemas.openxmlformats.org/officeDocument/2006/math">
                    <m:r>
                      <a:rPr lang="en-US" altLang="ko-KR" sz="2000">
                        <a:latin typeface="Cambria Math"/>
                        <a:cs typeface="Arial"/>
                      </a:rPr>
                      <m:t>𝑙𝑜𝑠𝑠</m:t>
                    </m:r>
                    <m:d>
                      <m:dPr>
                        <m:ctrlPr>
                          <a:rPr lang="en-US" altLang="ko-KR" sz="2000" i="1">
                            <a:latin typeface="Cambria Math" panose="02040503050406030204" pitchFamily="18" charset="0"/>
                            <a:cs typeface="Arial"/>
                          </a:rPr>
                        </m:ctrlPr>
                      </m:dPr>
                      <m:e>
                        <m:acc>
                          <m:accPr>
                            <m:chr m:val="̂"/>
                            <m:ctrlPr>
                              <a:rPr lang="en-US" altLang="ko-KR" sz="2000" i="1">
                                <a:latin typeface="Cambria Math" panose="02040503050406030204" pitchFamily="18" charset="0"/>
                                <a:cs typeface="Arial"/>
                              </a:rPr>
                            </m:ctrlPr>
                          </m:accPr>
                          <m:e>
                            <m:r>
                              <a:rPr lang="ko-KR" altLang="en-US" sz="2000">
                                <a:latin typeface="Cambria Math"/>
                                <a:cs typeface="Arial"/>
                              </a:rPr>
                              <m:t>𝜃</m:t>
                            </m:r>
                          </m:e>
                        </m:acc>
                        <m:r>
                          <m:rPr>
                            <m:brk/>
                          </m:rPr>
                          <a:rPr lang="en-US" altLang="ko-KR" sz="2000">
                            <a:latin typeface="Cambria Math"/>
                            <a:cs typeface="Arial"/>
                          </a:rPr>
                          <m:t>,</m:t>
                        </m:r>
                        <m:r>
                          <a:rPr lang="ko-KR" altLang="en-US" sz="2000">
                            <a:latin typeface="Cambria Math"/>
                            <a:cs typeface="Arial"/>
                          </a:rPr>
                          <m:t>𝜃</m:t>
                        </m:r>
                      </m:e>
                    </m:d>
                    <m:r>
                      <a:rPr lang="en-US" altLang="ko-KR" sz="2000">
                        <a:latin typeface="Cambria Math"/>
                        <a:cs typeface="Arial"/>
                      </a:rPr>
                      <m:t>=</m:t>
                    </m:r>
                    <m:sSup>
                      <m:sSupPr>
                        <m:ctrlPr>
                          <a:rPr lang="en-US" altLang="ko-KR" sz="2000" i="1">
                            <a:latin typeface="Cambria Math" panose="02040503050406030204" pitchFamily="18" charset="0"/>
                            <a:cs typeface="Arial"/>
                          </a:rPr>
                        </m:ctrlPr>
                      </m:sSupPr>
                      <m:e>
                        <m:d>
                          <m:dPr>
                            <m:ctrlPr>
                              <a:rPr lang="en-US" altLang="ko-KR" sz="2000" i="1">
                                <a:latin typeface="Cambria Math" panose="02040503050406030204" pitchFamily="18" charset="0"/>
                                <a:cs typeface="Arial"/>
                              </a:rPr>
                            </m:ctrlPr>
                          </m:dPr>
                          <m:e>
                            <m:acc>
                              <m:accPr>
                                <m:chr m:val="̂"/>
                                <m:ctrlPr>
                                  <a:rPr lang="en-US" altLang="ko-KR" sz="2000" i="1">
                                    <a:latin typeface="Cambria Math" panose="02040503050406030204" pitchFamily="18" charset="0"/>
                                    <a:cs typeface="Arial"/>
                                  </a:rPr>
                                </m:ctrlPr>
                              </m:accPr>
                              <m:e>
                                <m:r>
                                  <a:rPr lang="ko-KR" altLang="en-US" sz="2000">
                                    <a:latin typeface="Cambria Math"/>
                                    <a:cs typeface="Arial"/>
                                  </a:rPr>
                                  <m:t>𝜃</m:t>
                                </m:r>
                              </m:e>
                            </m:acc>
                            <m:r>
                              <m:rPr>
                                <m:brk/>
                              </m:rPr>
                              <a:rPr lang="en-US" altLang="ko-KR" sz="2000">
                                <a:latin typeface="Cambria Math"/>
                                <a:cs typeface="Arial"/>
                              </a:rPr>
                              <m:t>−</m:t>
                            </m:r>
                            <m:r>
                              <a:rPr lang="ko-KR" altLang="en-US" sz="2000">
                                <a:latin typeface="Cambria Math"/>
                                <a:cs typeface="Arial"/>
                              </a:rPr>
                              <m:t>𝜃</m:t>
                            </m:r>
                          </m:e>
                        </m:d>
                      </m:e>
                      <m:sup>
                        <m:r>
                          <a:rPr lang="en-US" altLang="ko-KR" sz="2000">
                            <a:latin typeface="Cambria Math"/>
                            <a:cs typeface="Arial"/>
                          </a:rPr>
                          <m:t>2</m:t>
                        </m:r>
                      </m:sup>
                    </m:sSup>
                    <m:r>
                      <a:rPr lang="en-US" altLang="ko-KR" sz="2000">
                        <a:latin typeface="Cambria Math"/>
                        <a:cs typeface="Arial"/>
                      </a:rPr>
                      <m:t> </m:t>
                    </m:r>
                  </m:oMath>
                </a14:m>
                <a:r>
                  <a:rPr lang="en-US" altLang="ko-KR" sz="2000" dirty="0">
                    <a:latin typeface="Arial"/>
                    <a:cs typeface="Arial"/>
                  </a:rPr>
                  <a:t> leads to the posterior mean.</a:t>
                </a:r>
              </a:p>
              <a:p>
                <a:pPr marL="0" indent="0">
                  <a:lnSpc>
                    <a:spcPct val="150000"/>
                  </a:lnSpc>
                  <a:buNone/>
                </a:pPr>
                <a:r>
                  <a:rPr lang="en-US" altLang="ko-KR" sz="2000" dirty="0">
                    <a:latin typeface="Arial"/>
                    <a:cs typeface="Arial"/>
                  </a:rPr>
                  <a:t>(ii) Absolute error loss  </a:t>
                </a:r>
                <a14:m>
                  <m:oMath xmlns:m="http://schemas.openxmlformats.org/officeDocument/2006/math">
                    <m:r>
                      <a:rPr lang="en-US" altLang="ko-KR" sz="2000">
                        <a:latin typeface="Cambria Math"/>
                        <a:cs typeface="Arial"/>
                      </a:rPr>
                      <m:t>𝑙𝑜𝑠𝑠</m:t>
                    </m:r>
                    <m:d>
                      <m:dPr>
                        <m:ctrlPr>
                          <a:rPr lang="en-US" altLang="ko-KR" sz="2000" i="1">
                            <a:latin typeface="Cambria Math" panose="02040503050406030204" pitchFamily="18" charset="0"/>
                            <a:cs typeface="Arial"/>
                          </a:rPr>
                        </m:ctrlPr>
                      </m:dPr>
                      <m:e>
                        <m:acc>
                          <m:accPr>
                            <m:chr m:val="̂"/>
                            <m:ctrlPr>
                              <a:rPr lang="en-US" altLang="ko-KR" sz="2000" i="1">
                                <a:latin typeface="Cambria Math" panose="02040503050406030204" pitchFamily="18" charset="0"/>
                                <a:cs typeface="Arial"/>
                              </a:rPr>
                            </m:ctrlPr>
                          </m:accPr>
                          <m:e>
                            <m:r>
                              <a:rPr lang="ko-KR" altLang="en-US" sz="2000">
                                <a:latin typeface="Cambria Math"/>
                                <a:cs typeface="Arial"/>
                              </a:rPr>
                              <m:t>𝜃</m:t>
                            </m:r>
                          </m:e>
                        </m:acc>
                        <m:r>
                          <m:rPr>
                            <m:brk/>
                          </m:rPr>
                          <a:rPr lang="en-US" altLang="ko-KR" sz="2000">
                            <a:latin typeface="Cambria Math"/>
                            <a:cs typeface="Arial"/>
                          </a:rPr>
                          <m:t>,</m:t>
                        </m:r>
                        <m:r>
                          <a:rPr lang="ko-KR" altLang="en-US" sz="2000">
                            <a:latin typeface="Cambria Math"/>
                            <a:cs typeface="Arial"/>
                          </a:rPr>
                          <m:t>𝜃</m:t>
                        </m:r>
                      </m:e>
                    </m:d>
                    <m:r>
                      <a:rPr lang="en-US" altLang="ko-KR" sz="2000">
                        <a:latin typeface="Cambria Math"/>
                        <a:cs typeface="Arial"/>
                      </a:rPr>
                      <m:t>=</m:t>
                    </m:r>
                    <m:d>
                      <m:dPr>
                        <m:begChr m:val="|"/>
                        <m:endChr m:val="|"/>
                        <m:ctrlPr>
                          <a:rPr lang="en-US" altLang="ko-KR" sz="2000" i="1">
                            <a:latin typeface="Cambria Math" panose="02040503050406030204" pitchFamily="18" charset="0"/>
                            <a:cs typeface="Arial"/>
                          </a:rPr>
                        </m:ctrlPr>
                      </m:dPr>
                      <m:e>
                        <m:acc>
                          <m:accPr>
                            <m:chr m:val="̂"/>
                            <m:ctrlPr>
                              <a:rPr lang="en-US" altLang="ko-KR" sz="2000" i="1">
                                <a:latin typeface="Cambria Math" panose="02040503050406030204" pitchFamily="18" charset="0"/>
                                <a:cs typeface="Arial"/>
                              </a:rPr>
                            </m:ctrlPr>
                          </m:accPr>
                          <m:e>
                            <m:r>
                              <a:rPr lang="ko-KR" altLang="en-US" sz="2000">
                                <a:latin typeface="Cambria Math"/>
                                <a:cs typeface="Arial"/>
                              </a:rPr>
                              <m:t>𝜃</m:t>
                            </m:r>
                          </m:e>
                        </m:acc>
                        <m:r>
                          <m:rPr>
                            <m:brk/>
                          </m:rPr>
                          <a:rPr lang="en-US" altLang="ko-KR" sz="2000">
                            <a:latin typeface="Cambria Math"/>
                            <a:cs typeface="Arial"/>
                          </a:rPr>
                          <m:t>−</m:t>
                        </m:r>
                        <m:r>
                          <a:rPr lang="ko-KR" altLang="en-US" sz="2000">
                            <a:latin typeface="Cambria Math"/>
                            <a:cs typeface="Arial"/>
                          </a:rPr>
                          <m:t>𝜃</m:t>
                        </m:r>
                      </m:e>
                    </m:d>
                    <m:r>
                      <a:rPr lang="en-US" altLang="ko-KR" sz="2000" i="1">
                        <a:latin typeface="Cambria Math"/>
                        <a:cs typeface="Arial"/>
                      </a:rPr>
                      <m:t> </m:t>
                    </m:r>
                  </m:oMath>
                </a14:m>
                <a:r>
                  <a:rPr lang="en-US" altLang="ko-KR" sz="2000" dirty="0">
                    <a:latin typeface="Arial"/>
                    <a:cs typeface="Arial"/>
                  </a:rPr>
                  <a:t>leads to the posterior median. </a:t>
                </a:r>
              </a:p>
              <a:p>
                <a:pPr marL="0" indent="0">
                  <a:buNone/>
                </a:pPr>
                <a:r>
                  <a:rPr lang="en-US" altLang="ko-KR" sz="2000" dirty="0">
                    <a:latin typeface="Arial"/>
                    <a:cs typeface="Arial"/>
                  </a:rPr>
                  <a:t>(iii) Zero-one loss  </a:t>
                </a:r>
                <a14:m>
                  <m:oMath xmlns:m="http://schemas.openxmlformats.org/officeDocument/2006/math">
                    <m:r>
                      <a:rPr lang="en-US" altLang="ko-KR" sz="2000">
                        <a:solidFill>
                          <a:prstClr val="black"/>
                        </a:solidFill>
                        <a:latin typeface="Cambria Math"/>
                        <a:cs typeface="Arial"/>
                      </a:rPr>
                      <m:t>𝑙𝑜𝑠𝑠</m:t>
                    </m:r>
                    <m:d>
                      <m:dPr>
                        <m:ctrlPr>
                          <a:rPr lang="en-US" altLang="ko-KR" sz="2000" i="1">
                            <a:solidFill>
                              <a:prstClr val="black"/>
                            </a:solidFill>
                            <a:latin typeface="Cambria Math" panose="02040503050406030204" pitchFamily="18" charset="0"/>
                            <a:cs typeface="Arial"/>
                          </a:rPr>
                        </m:ctrlPr>
                      </m:dPr>
                      <m:e>
                        <m:acc>
                          <m:accPr>
                            <m:chr m:val="̂"/>
                            <m:ctrlPr>
                              <a:rPr lang="en-US" altLang="ko-KR" sz="2000" i="1">
                                <a:solidFill>
                                  <a:prstClr val="black"/>
                                </a:solidFill>
                                <a:latin typeface="Cambria Math" panose="02040503050406030204" pitchFamily="18" charset="0"/>
                                <a:cs typeface="Arial"/>
                              </a:rPr>
                            </m:ctrlPr>
                          </m:accPr>
                          <m:e>
                            <m:r>
                              <a:rPr lang="ko-KR" altLang="en-US" sz="2000">
                                <a:solidFill>
                                  <a:prstClr val="black"/>
                                </a:solidFill>
                                <a:latin typeface="Cambria Math"/>
                                <a:cs typeface="Arial"/>
                              </a:rPr>
                              <m:t>𝜃</m:t>
                            </m:r>
                          </m:e>
                        </m:acc>
                        <m:r>
                          <m:rPr>
                            <m:brk/>
                          </m:rPr>
                          <a:rPr lang="en-US" altLang="ko-KR" sz="2000">
                            <a:solidFill>
                              <a:prstClr val="black"/>
                            </a:solidFill>
                            <a:latin typeface="Cambria Math"/>
                            <a:cs typeface="Arial"/>
                          </a:rPr>
                          <m:t>,</m:t>
                        </m:r>
                        <m:r>
                          <a:rPr lang="ko-KR" altLang="en-US" sz="2000">
                            <a:solidFill>
                              <a:prstClr val="black"/>
                            </a:solidFill>
                            <a:latin typeface="Cambria Math"/>
                            <a:cs typeface="Arial"/>
                          </a:rPr>
                          <m:t>𝜃</m:t>
                        </m:r>
                      </m:e>
                    </m:d>
                    <m:r>
                      <a:rPr lang="en-US" altLang="ko-KR" sz="2000">
                        <a:solidFill>
                          <a:prstClr val="black"/>
                        </a:solidFill>
                        <a:latin typeface="Cambria Math"/>
                        <a:cs typeface="Arial"/>
                      </a:rPr>
                      <m:t>=</m:t>
                    </m:r>
                    <m:r>
                      <a:rPr lang="en-US" altLang="ko-KR" sz="2000" i="1">
                        <a:solidFill>
                          <a:prstClr val="black"/>
                        </a:solidFill>
                        <a:latin typeface="Cambria Math"/>
                        <a:cs typeface="Arial"/>
                      </a:rPr>
                      <m:t>1_{</m:t>
                    </m:r>
                    <m:acc>
                      <m:accPr>
                        <m:chr m:val="̂"/>
                        <m:ctrlPr>
                          <a:rPr lang="en-US" altLang="ko-KR" sz="2000" i="1">
                            <a:latin typeface="Cambria Math" panose="02040503050406030204" pitchFamily="18" charset="0"/>
                            <a:cs typeface="Arial"/>
                          </a:rPr>
                        </m:ctrlPr>
                      </m:accPr>
                      <m:e>
                        <m:r>
                          <a:rPr lang="ko-KR" altLang="en-US" sz="2000">
                            <a:latin typeface="Cambria Math"/>
                            <a:cs typeface="Arial"/>
                          </a:rPr>
                          <m:t>𝜃</m:t>
                        </m:r>
                      </m:e>
                    </m:acc>
                    <m:r>
                      <a:rPr lang="en-US" altLang="ko-KR" sz="2000" i="1" spc="254" dirty="0">
                        <a:latin typeface="Cambria Math"/>
                        <a:ea typeface="Cambria Math"/>
                        <a:cs typeface="Arial"/>
                      </a:rPr>
                      <m:t>≠</m:t>
                    </m:r>
                    <m:r>
                      <a:rPr lang="ko-KR" altLang="en-US" sz="2000" i="1" spc="254" dirty="0">
                        <a:latin typeface="Cambria Math"/>
                        <a:ea typeface="Cambria Math"/>
                        <a:cs typeface="Arial"/>
                      </a:rPr>
                      <m:t>𝜃</m:t>
                    </m:r>
                    <m:r>
                      <m:rPr>
                        <m:nor/>
                      </m:rPr>
                      <a:rPr lang="en-US" altLang="ko-KR" sz="2000" spc="254" dirty="0">
                        <a:latin typeface="Arial"/>
                        <a:cs typeface="Arial"/>
                      </a:rPr>
                      <m:t>} </m:t>
                    </m:r>
                    <m:r>
                      <m:rPr>
                        <m:nor/>
                      </m:rPr>
                      <a:rPr lang="en-US" altLang="ko-KR" sz="2000" dirty="0">
                        <a:latin typeface="Arial"/>
                        <a:cs typeface="Arial"/>
                      </a:rPr>
                      <m:t>leads</m:t>
                    </m:r>
                    <m:r>
                      <m:rPr>
                        <m:nor/>
                      </m:rPr>
                      <a:rPr lang="en-US" altLang="ko-KR" sz="2000" dirty="0">
                        <a:latin typeface="Arial"/>
                        <a:cs typeface="Arial"/>
                      </a:rPr>
                      <m:t> </m:t>
                    </m:r>
                    <m:r>
                      <m:rPr>
                        <m:nor/>
                      </m:rPr>
                      <a:rPr lang="en-US" altLang="ko-KR" sz="2000" dirty="0">
                        <a:latin typeface="Arial"/>
                        <a:cs typeface="Arial"/>
                      </a:rPr>
                      <m:t>to</m:t>
                    </m:r>
                    <m:r>
                      <m:rPr>
                        <m:nor/>
                      </m:rPr>
                      <a:rPr lang="en-US" altLang="ko-KR" sz="2000" dirty="0">
                        <a:latin typeface="Arial"/>
                        <a:cs typeface="Arial"/>
                      </a:rPr>
                      <m:t> </m:t>
                    </m:r>
                    <m:r>
                      <m:rPr>
                        <m:nor/>
                      </m:rPr>
                      <a:rPr lang="en-US" altLang="ko-KR" sz="2000" dirty="0">
                        <a:latin typeface="Arial"/>
                        <a:cs typeface="Arial"/>
                      </a:rPr>
                      <m:t>the</m:t>
                    </m:r>
                    <m:r>
                      <m:rPr>
                        <m:nor/>
                      </m:rPr>
                      <a:rPr lang="en-US" altLang="ko-KR" sz="2000" dirty="0">
                        <a:latin typeface="Arial"/>
                        <a:cs typeface="Arial"/>
                      </a:rPr>
                      <m:t> </m:t>
                    </m:r>
                    <m:r>
                      <m:rPr>
                        <m:nor/>
                      </m:rPr>
                      <a:rPr lang="en-US" altLang="ko-KR" sz="2000" dirty="0">
                        <a:latin typeface="Arial"/>
                        <a:cs typeface="Arial"/>
                      </a:rPr>
                      <m:t>posterior</m:t>
                    </m:r>
                    <m:r>
                      <m:rPr>
                        <m:nor/>
                      </m:rPr>
                      <a:rPr lang="en-US" altLang="ko-KR" sz="2000" dirty="0">
                        <a:latin typeface="Arial"/>
                        <a:cs typeface="Arial"/>
                      </a:rPr>
                      <m:t> </m:t>
                    </m:r>
                    <m:r>
                      <m:rPr>
                        <m:nor/>
                      </m:rPr>
                      <a:rPr lang="en-US" altLang="ko-KR" sz="2000" dirty="0">
                        <a:latin typeface="Arial"/>
                        <a:cs typeface="Arial"/>
                      </a:rPr>
                      <m:t>mode</m:t>
                    </m:r>
                    <m:r>
                      <m:rPr>
                        <m:nor/>
                      </m:rPr>
                      <a:rPr lang="en-US" altLang="ko-KR" sz="2000" dirty="0">
                        <a:latin typeface="Arial"/>
                        <a:cs typeface="Arial"/>
                      </a:rPr>
                      <m:t>.</m:t>
                    </m:r>
                  </m:oMath>
                </a14:m>
                <a:endParaRPr lang="en-US" altLang="ko-KR" sz="2000" dirty="0">
                  <a:latin typeface="Arial"/>
                  <a:cs typeface="Arial"/>
                </a:endParaRPr>
              </a:p>
            </p:txBody>
          </p:sp>
        </mc:Choice>
        <mc:Fallback xmlns="">
          <p:sp>
            <p:nvSpPr>
              <p:cNvPr id="5" name="내용 개체 틀 2"/>
              <p:cNvSpPr txBox="1">
                <a:spLocks noRot="1" noChangeAspect="1" noMove="1" noResize="1" noEditPoints="1" noAdjustHandles="1" noChangeArrowheads="1" noChangeShapeType="1" noTextEdit="1"/>
              </p:cNvSpPr>
              <p:nvPr/>
            </p:nvSpPr>
            <p:spPr>
              <a:xfrm>
                <a:off x="1981200" y="980728"/>
                <a:ext cx="8579296" cy="5877272"/>
              </a:xfrm>
              <a:prstGeom prst="rect">
                <a:avLst/>
              </a:prstGeom>
              <a:blipFill>
                <a:blip r:embed="rId2"/>
                <a:stretch>
                  <a:fillRect l="-7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19888484"/>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188640"/>
            <a:ext cx="8686800" cy="562074"/>
          </a:xfrm>
        </p:spPr>
        <p:txBody>
          <a:bodyPr>
            <a:noAutofit/>
          </a:bodyPr>
          <a:lstStyle/>
          <a:p>
            <a:pPr marL="12700">
              <a:lnSpc>
                <a:spcPct val="100000"/>
              </a:lnSpc>
            </a:pPr>
            <a:r>
              <a:rPr lang="en-US" altLang="ko-KR" sz="2800" b="1" dirty="0">
                <a:latin typeface="Times New Roman" pitchFamily="18" charset="0"/>
                <a:cs typeface="Times New Roman" pitchFamily="18" charset="0"/>
              </a:rPr>
              <a:t>“Point Estimation”</a:t>
            </a:r>
          </a:p>
        </p:txBody>
      </p:sp>
      <mc:AlternateContent xmlns:mc="http://schemas.openxmlformats.org/markup-compatibility/2006" xmlns:a14="http://schemas.microsoft.com/office/drawing/2010/main">
        <mc:Choice Requires="a14">
          <p:sp>
            <p:nvSpPr>
              <p:cNvPr id="5" name="내용 개체 틀 2"/>
              <p:cNvSpPr txBox="1">
                <a:spLocks/>
              </p:cNvSpPr>
              <p:nvPr/>
            </p:nvSpPr>
            <p:spPr>
              <a:xfrm>
                <a:off x="1981200" y="908720"/>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000" dirty="0">
                    <a:latin typeface="Arial"/>
                    <a:cs typeface="Arial"/>
                  </a:rPr>
                  <a:t>Example: </a:t>
                </a:r>
                <a:r>
                  <a:rPr lang="en-US" altLang="ko-KR" sz="2000" dirty="0" err="1">
                    <a:latin typeface="Arial"/>
                    <a:cs typeface="Arial"/>
                  </a:rPr>
                  <a:t>Probit</a:t>
                </a:r>
                <a:r>
                  <a:rPr lang="en-US" altLang="ko-KR" sz="2000" dirty="0">
                    <a:latin typeface="Arial"/>
                    <a:cs typeface="Arial"/>
                  </a:rPr>
                  <a:t> model. Suppose the parameter of interest is</a:t>
                </a:r>
              </a:p>
              <a:p>
                <a:pPr marL="0" indent="0" algn="ctr">
                  <a:buNone/>
                </a:pPr>
                <a:r>
                  <a:rPr lang="en-US" altLang="ko-KR" sz="2000" spc="135" dirty="0">
                    <a:latin typeface="Arial"/>
                    <a:cs typeface="Arial"/>
                  </a:rPr>
                  <a:t>∂</a:t>
                </a:r>
                <a:r>
                  <a:rPr lang="en-US" altLang="ko-KR" sz="2000" spc="-50" dirty="0">
                    <a:latin typeface="Arial"/>
                    <a:cs typeface="Arial"/>
                  </a:rPr>
                  <a:t>P</a:t>
                </a:r>
                <a:r>
                  <a:rPr lang="en-US" altLang="ko-KR" sz="2000" spc="-250" dirty="0">
                    <a:latin typeface="Arial"/>
                    <a:cs typeface="Arial"/>
                  </a:rPr>
                  <a:t> </a:t>
                </a:r>
                <a:r>
                  <a:rPr lang="en-US" altLang="ko-KR" sz="2000" spc="40" dirty="0">
                    <a:latin typeface="Arial"/>
                    <a:cs typeface="Arial"/>
                  </a:rPr>
                  <a:t>(</a:t>
                </a:r>
                <a:r>
                  <a:rPr lang="en-US" altLang="ko-KR" sz="2000" spc="-30" dirty="0">
                    <a:latin typeface="Arial"/>
                    <a:cs typeface="Arial"/>
                  </a:rPr>
                  <a:t>y</a:t>
                </a:r>
                <a:r>
                  <a:rPr lang="en-US" altLang="ko-KR" sz="2000" spc="60" dirty="0">
                    <a:latin typeface="Arial"/>
                    <a:cs typeface="Arial"/>
                  </a:rPr>
                  <a:t> </a:t>
                </a:r>
                <a:r>
                  <a:rPr lang="en-US" altLang="ko-KR" sz="2000" spc="245" dirty="0">
                    <a:latin typeface="Arial"/>
                    <a:cs typeface="Arial"/>
                  </a:rPr>
                  <a:t>=</a:t>
                </a:r>
                <a:r>
                  <a:rPr lang="en-US" altLang="ko-KR" sz="2000" spc="-5" dirty="0">
                    <a:latin typeface="Arial"/>
                    <a:cs typeface="Arial"/>
                  </a:rPr>
                  <a:t> </a:t>
                </a:r>
                <a:r>
                  <a:rPr lang="en-US" altLang="ko-KR" sz="2000" spc="-165" dirty="0">
                    <a:latin typeface="Arial"/>
                    <a:cs typeface="Arial"/>
                  </a:rPr>
                  <a:t>1</a:t>
                </a:r>
                <a:r>
                  <a:rPr lang="en-US" altLang="ko-KR" sz="2000" spc="30" dirty="0">
                    <a:latin typeface="Arial"/>
                    <a:cs typeface="Arial"/>
                  </a:rPr>
                  <a:t>|</a:t>
                </a:r>
                <a:r>
                  <a:rPr lang="en-US" altLang="ko-KR" sz="2000" spc="60" dirty="0">
                    <a:latin typeface="Arial"/>
                    <a:cs typeface="Arial"/>
                  </a:rPr>
                  <a:t>x</a:t>
                </a:r>
                <a:r>
                  <a:rPr lang="en-US" altLang="ko-KR" sz="2000" spc="35" dirty="0">
                    <a:latin typeface="Arial"/>
                    <a:cs typeface="Arial"/>
                  </a:rPr>
                  <a:t>,</a:t>
                </a:r>
                <a:r>
                  <a:rPr lang="en-US" altLang="ko-KR" sz="2000" spc="-190" dirty="0">
                    <a:latin typeface="Arial"/>
                    <a:cs typeface="Arial"/>
                  </a:rPr>
                  <a:t> </a:t>
                </a:r>
                <a:r>
                  <a:rPr lang="en-US" altLang="ko-KR" sz="2000" spc="55" dirty="0">
                    <a:latin typeface="Arial"/>
                    <a:cs typeface="Arial"/>
                  </a:rPr>
                  <a:t>β</a:t>
                </a:r>
                <a:r>
                  <a:rPr lang="en-US" altLang="ko-KR" sz="2000" spc="40" dirty="0">
                    <a:latin typeface="Arial"/>
                    <a:cs typeface="Arial"/>
                  </a:rPr>
                  <a:t>)</a:t>
                </a:r>
                <a:r>
                  <a:rPr lang="en-US" altLang="ko-KR" sz="2000" spc="360" dirty="0">
                    <a:latin typeface="Arial"/>
                    <a:cs typeface="Arial"/>
                  </a:rPr>
                  <a:t>/</a:t>
                </a:r>
                <a:r>
                  <a:rPr lang="en-US" altLang="ko-KR" sz="2000" spc="135" dirty="0">
                    <a:latin typeface="Arial"/>
                    <a:cs typeface="Arial"/>
                  </a:rPr>
                  <a:t>∂</a:t>
                </a:r>
                <a:r>
                  <a:rPr lang="en-US" altLang="ko-KR" sz="2000" spc="105" dirty="0" err="1">
                    <a:latin typeface="Arial"/>
                    <a:cs typeface="Arial"/>
                  </a:rPr>
                  <a:t>x</a:t>
                </a:r>
                <a:r>
                  <a:rPr lang="en-US" altLang="ko-KR" sz="2000" spc="330" baseline="-11574" dirty="0" err="1">
                    <a:latin typeface="Arial"/>
                    <a:cs typeface="Arial"/>
                  </a:rPr>
                  <a:t>j</a:t>
                </a:r>
                <a:endParaRPr lang="en-US" altLang="ko-KR" sz="2000" spc="330" baseline="-11574" dirty="0">
                  <a:latin typeface="Arial"/>
                  <a:cs typeface="Arial"/>
                </a:endParaRPr>
              </a:p>
              <a:p>
                <a:pPr marL="0" indent="0">
                  <a:buNone/>
                </a:pPr>
                <a:r>
                  <a:rPr lang="en-US" altLang="ko-KR" sz="2000" dirty="0">
                    <a:latin typeface="Arial"/>
                    <a:cs typeface="Arial"/>
                  </a:rPr>
                  <a:t>at </a:t>
                </a:r>
                <a14:m>
                  <m:oMath xmlns:m="http://schemas.openxmlformats.org/officeDocument/2006/math">
                    <m:r>
                      <a:rPr lang="en-US" altLang="ko-KR" sz="2000">
                        <a:latin typeface="Cambria Math"/>
                        <a:cs typeface="Arial"/>
                      </a:rPr>
                      <m:t>𝑥</m:t>
                    </m:r>
                    <m:r>
                      <a:rPr lang="en-US" altLang="ko-KR" sz="2000">
                        <a:latin typeface="Cambria Math"/>
                        <a:cs typeface="Arial"/>
                      </a:rPr>
                      <m:t>=</m:t>
                    </m:r>
                    <m:acc>
                      <m:accPr>
                        <m:chr m:val="̅"/>
                        <m:ctrlPr>
                          <a:rPr lang="en-US" altLang="ko-KR" sz="2000" i="1">
                            <a:latin typeface="Cambria Math" panose="02040503050406030204" pitchFamily="18" charset="0"/>
                            <a:cs typeface="Arial"/>
                          </a:rPr>
                        </m:ctrlPr>
                      </m:accPr>
                      <m:e>
                        <m:r>
                          <a:rPr lang="en-US" altLang="ko-KR" sz="2000">
                            <a:latin typeface="Cambria Math"/>
                            <a:cs typeface="Arial"/>
                          </a:rPr>
                          <m:t>𝑥</m:t>
                        </m:r>
                      </m:e>
                    </m:acc>
                    <m:r>
                      <a:rPr lang="en-US" altLang="ko-KR" sz="2000">
                        <a:latin typeface="Cambria Math"/>
                        <a:cs typeface="Arial"/>
                      </a:rPr>
                      <m:t> </m:t>
                    </m:r>
                  </m:oMath>
                </a14:m>
                <a:r>
                  <a:rPr lang="en-US" altLang="ko-KR" sz="2000" dirty="0">
                    <a:latin typeface="Arial"/>
                    <a:cs typeface="Arial"/>
                  </a:rPr>
                  <a:t>. This is a function of β. So compute its marginal posterior distribution and report the posterior mean, posterior median, etc.</a:t>
                </a:r>
              </a:p>
              <a:p>
                <a:pPr marL="0" indent="0">
                  <a:buNone/>
                </a:pPr>
                <a:endParaRPr lang="en-US" altLang="ko-KR" sz="2000" dirty="0">
                  <a:latin typeface="Arial"/>
                  <a:cs typeface="Arial"/>
                </a:endParaRPr>
              </a:p>
              <a:p>
                <a:pPr marL="12700" marR="12700" indent="0" algn="just">
                  <a:lnSpc>
                    <a:spcPct val="130000"/>
                  </a:lnSpc>
                  <a:buNone/>
                </a:pPr>
                <a:r>
                  <a:rPr lang="de-DE" altLang="ko-KR" sz="2000" dirty="0">
                    <a:latin typeface="Arial"/>
                    <a:cs typeface="Arial"/>
                  </a:rPr>
                  <a:t>Example:  Bernoulli trials:  Assume natural conjugate beta family </a:t>
                </a:r>
                <a:r>
                  <a:rPr lang="de-DE" altLang="ko-KR" sz="2000" spc="-105" dirty="0">
                    <a:latin typeface="Arial"/>
                    <a:cs typeface="Arial"/>
                  </a:rPr>
                  <a:t>p</a:t>
                </a:r>
                <a:r>
                  <a:rPr lang="de-DE" altLang="ko-KR" sz="2000" spc="40" dirty="0">
                    <a:latin typeface="Arial"/>
                    <a:cs typeface="Arial"/>
                  </a:rPr>
                  <a:t>(</a:t>
                </a:r>
                <a:r>
                  <a:rPr lang="el-GR" altLang="ko-KR" sz="2000" spc="-130" dirty="0">
                    <a:latin typeface="Arial"/>
                    <a:cs typeface="Arial"/>
                  </a:rPr>
                  <a:t>θ</a:t>
                </a:r>
                <a:r>
                  <a:rPr lang="el-GR" altLang="ko-KR" sz="2000" spc="45" dirty="0">
                    <a:latin typeface="Arial"/>
                    <a:cs typeface="Arial"/>
                  </a:rPr>
                  <a:t>)</a:t>
                </a:r>
                <a:r>
                  <a:rPr lang="el-GR" altLang="ko-KR" sz="2000" spc="65" dirty="0">
                    <a:latin typeface="Arial"/>
                    <a:cs typeface="Arial"/>
                  </a:rPr>
                  <a:t> </a:t>
                </a:r>
                <a:r>
                  <a:rPr lang="el-GR" altLang="ko-KR" sz="2000" spc="-360" dirty="0">
                    <a:latin typeface="Meiryo"/>
                    <a:cs typeface="Meiryo"/>
                  </a:rPr>
                  <a:t>∝</a:t>
                </a:r>
                <a:r>
                  <a:rPr lang="el-GR" altLang="ko-KR" sz="2000" spc="-50" dirty="0">
                    <a:latin typeface="Meiryo"/>
                    <a:cs typeface="Meiryo"/>
                  </a:rPr>
                  <a:t> </a:t>
                </a:r>
                <a:r>
                  <a:rPr lang="el-GR" altLang="ko-KR" sz="2000" spc="-125" dirty="0">
                    <a:latin typeface="Arial"/>
                    <a:cs typeface="Arial"/>
                  </a:rPr>
                  <a:t>θ</a:t>
                </a:r>
                <a:r>
                  <a:rPr lang="de-DE" altLang="ko-KR" sz="2000" spc="-97" baseline="34722" dirty="0">
                    <a:latin typeface="Arial"/>
                    <a:cs typeface="Arial"/>
                  </a:rPr>
                  <a:t>a</a:t>
                </a:r>
                <a:r>
                  <a:rPr lang="de-DE" altLang="ko-KR" sz="2000" spc="-60" baseline="34722" dirty="0">
                    <a:latin typeface="Meiryo"/>
                    <a:cs typeface="Meiryo"/>
                  </a:rPr>
                  <a:t>−</a:t>
                </a:r>
                <a:r>
                  <a:rPr lang="de-DE" altLang="ko-KR" sz="2000" spc="-52" baseline="34722" dirty="0">
                    <a:latin typeface="Arial"/>
                    <a:cs typeface="Arial"/>
                  </a:rPr>
                  <a:t>1</a:t>
                </a:r>
                <a:r>
                  <a:rPr lang="de-DE" altLang="ko-KR" sz="2000" spc="-45" dirty="0">
                    <a:latin typeface="Arial"/>
                    <a:cs typeface="Arial"/>
                  </a:rPr>
                  <a:t>(</a:t>
                </a:r>
                <a:r>
                  <a:rPr lang="de-DE" altLang="ko-KR" sz="2000" spc="-70" dirty="0">
                    <a:latin typeface="Arial"/>
                    <a:cs typeface="Arial"/>
                  </a:rPr>
                  <a:t>1</a:t>
                </a:r>
                <a:r>
                  <a:rPr lang="de-DE" altLang="ko-KR" sz="2000" spc="-75" dirty="0">
                    <a:latin typeface="Arial"/>
                    <a:cs typeface="Arial"/>
                  </a:rPr>
                  <a:t> </a:t>
                </a:r>
                <a:r>
                  <a:rPr lang="de-DE" altLang="ko-KR" sz="2000" spc="-30" dirty="0">
                    <a:latin typeface="Meiryo"/>
                    <a:cs typeface="Meiryo"/>
                  </a:rPr>
                  <a:t>−</a:t>
                </a:r>
                <a:r>
                  <a:rPr lang="de-DE" altLang="ko-KR" sz="2000" spc="-180" dirty="0">
                    <a:latin typeface="Meiryo"/>
                    <a:cs typeface="Meiryo"/>
                  </a:rPr>
                  <a:t> </a:t>
                </a:r>
                <a:r>
                  <a:rPr lang="el-GR" altLang="ko-KR" sz="2000" spc="-125" dirty="0">
                    <a:latin typeface="Arial"/>
                    <a:cs typeface="Arial"/>
                  </a:rPr>
                  <a:t>θ</a:t>
                </a:r>
                <a:r>
                  <a:rPr lang="el-GR" altLang="ko-KR" sz="2000" spc="40" dirty="0">
                    <a:latin typeface="Arial"/>
                    <a:cs typeface="Arial"/>
                  </a:rPr>
                  <a:t>)</a:t>
                </a:r>
                <a:r>
                  <a:rPr lang="de-DE" altLang="ko-KR" sz="2000" spc="-270" baseline="30092" dirty="0">
                    <a:latin typeface="Arial"/>
                    <a:cs typeface="Arial"/>
                  </a:rPr>
                  <a:t>b</a:t>
                </a:r>
                <a:r>
                  <a:rPr lang="de-DE" altLang="ko-KR" sz="2000" spc="-60" baseline="30092" dirty="0">
                    <a:latin typeface="Meiryo"/>
                    <a:cs typeface="Meiryo"/>
                  </a:rPr>
                  <a:t>−</a:t>
                </a:r>
                <a:r>
                  <a:rPr lang="de-DE" altLang="ko-KR" sz="2000" spc="-52" baseline="30092" dirty="0">
                    <a:latin typeface="Arial"/>
                    <a:cs typeface="Arial"/>
                  </a:rPr>
                  <a:t>1</a:t>
                </a:r>
                <a:r>
                  <a:rPr lang="de-DE" altLang="ko-KR" sz="2000" spc="-5" dirty="0">
                    <a:latin typeface="Arial"/>
                    <a:cs typeface="Arial"/>
                  </a:rPr>
                  <a:t>, </a:t>
                </a:r>
                <a:r>
                  <a:rPr lang="de-DE" altLang="ko-KR" sz="2000" spc="-125" dirty="0">
                    <a:latin typeface="Arial"/>
                    <a:cs typeface="Arial"/>
                  </a:rPr>
                  <a:t> </a:t>
                </a:r>
                <a:r>
                  <a:rPr lang="de-DE" altLang="ko-KR" sz="2000" spc="-155" dirty="0">
                    <a:latin typeface="Arial"/>
                    <a:cs typeface="Arial"/>
                  </a:rPr>
                  <a:t>0</a:t>
                </a:r>
                <a:r>
                  <a:rPr lang="de-DE" altLang="ko-KR" sz="2000" spc="65" dirty="0">
                    <a:latin typeface="Arial"/>
                    <a:cs typeface="Arial"/>
                  </a:rPr>
                  <a:t> </a:t>
                </a:r>
                <a:r>
                  <a:rPr lang="de-DE" altLang="ko-KR" sz="2000" spc="-30" dirty="0">
                    <a:latin typeface="Meiryo"/>
                    <a:cs typeface="Meiryo"/>
                  </a:rPr>
                  <a:t>≤</a:t>
                </a:r>
                <a:r>
                  <a:rPr lang="de-DE" altLang="ko-KR" sz="2000" spc="-50" dirty="0">
                    <a:latin typeface="Meiryo"/>
                    <a:cs typeface="Meiryo"/>
                  </a:rPr>
                  <a:t> </a:t>
                </a:r>
                <a:r>
                  <a:rPr lang="el-GR" altLang="ko-KR" sz="2000" spc="-165" dirty="0">
                    <a:latin typeface="Arial"/>
                    <a:cs typeface="Arial"/>
                  </a:rPr>
                  <a:t>θ</a:t>
                </a:r>
                <a:r>
                  <a:rPr lang="el-GR" altLang="ko-KR" sz="2000" spc="110" dirty="0">
                    <a:latin typeface="Arial"/>
                    <a:cs typeface="Arial"/>
                  </a:rPr>
                  <a:t> </a:t>
                </a:r>
                <a:r>
                  <a:rPr lang="el-GR" altLang="ko-KR" sz="2000" spc="-30" dirty="0">
                    <a:latin typeface="Meiryo"/>
                    <a:cs typeface="Meiryo"/>
                  </a:rPr>
                  <a:t>≤</a:t>
                </a:r>
                <a:r>
                  <a:rPr lang="el-GR" altLang="ko-KR" sz="2000" spc="-50" dirty="0">
                    <a:latin typeface="Meiryo"/>
                    <a:cs typeface="Meiryo"/>
                  </a:rPr>
                  <a:t> </a:t>
                </a:r>
                <a:r>
                  <a:rPr lang="el-GR" altLang="ko-KR" sz="2000" spc="-165" dirty="0">
                    <a:latin typeface="Arial"/>
                    <a:cs typeface="Arial"/>
                  </a:rPr>
                  <a:t>1</a:t>
                </a:r>
                <a:r>
                  <a:rPr lang="el-GR" altLang="ko-KR" sz="2000" spc="-5" dirty="0">
                    <a:latin typeface="Arial"/>
                    <a:cs typeface="Arial"/>
                  </a:rPr>
                  <a:t>.</a:t>
                </a:r>
                <a:r>
                  <a:rPr lang="el-GR" altLang="ko-KR" sz="2000" spc="95" dirty="0">
                    <a:latin typeface="Arial"/>
                    <a:cs typeface="Arial"/>
                  </a:rPr>
                  <a:t> </a:t>
                </a:r>
                <a:r>
                  <a:rPr lang="de-DE" altLang="ko-KR" sz="2000" dirty="0">
                    <a:latin typeface="Arial"/>
                    <a:cs typeface="Arial"/>
                  </a:rPr>
                  <a:t>With data from n Bernoulli trials posterior is</a:t>
                </a:r>
              </a:p>
              <a:p>
                <a:pPr marL="0" indent="0">
                  <a:lnSpc>
                    <a:spcPts val="1200"/>
                  </a:lnSpc>
                  <a:spcBef>
                    <a:spcPts val="6"/>
                  </a:spcBef>
                  <a:buNone/>
                </a:pPr>
                <a:endParaRPr lang="de-DE" altLang="ko-KR" sz="1400" dirty="0"/>
              </a:p>
              <a:p>
                <a:pPr marL="0" indent="0" algn="ctr">
                  <a:buNone/>
                </a:pPr>
                <a:r>
                  <a:rPr lang="de-DE" altLang="ko-KR" sz="2000" spc="-105" dirty="0">
                    <a:latin typeface="Arial"/>
                    <a:cs typeface="Arial"/>
                  </a:rPr>
                  <a:t>p</a:t>
                </a:r>
                <a:r>
                  <a:rPr lang="de-DE" altLang="ko-KR" sz="2000" spc="40" dirty="0">
                    <a:latin typeface="Arial"/>
                    <a:cs typeface="Arial"/>
                  </a:rPr>
                  <a:t>(</a:t>
                </a:r>
                <a:r>
                  <a:rPr lang="el-GR" altLang="ko-KR" sz="2000" spc="-125" dirty="0">
                    <a:latin typeface="Arial"/>
                    <a:cs typeface="Arial"/>
                  </a:rPr>
                  <a:t>θ</a:t>
                </a:r>
                <a:r>
                  <a:rPr lang="el-GR" altLang="ko-KR" sz="2000" spc="25" dirty="0">
                    <a:latin typeface="Arial"/>
                    <a:cs typeface="Arial"/>
                  </a:rPr>
                  <a:t>|</a:t>
                </a:r>
                <a:r>
                  <a:rPr lang="de-DE" altLang="ko-KR" sz="2000" spc="30" dirty="0">
                    <a:latin typeface="Arial"/>
                    <a:cs typeface="Arial"/>
                  </a:rPr>
                  <a:t>y</a:t>
                </a:r>
                <a:r>
                  <a:rPr lang="de-DE" altLang="ko-KR" sz="2000" spc="45" dirty="0">
                    <a:latin typeface="Arial"/>
                    <a:cs typeface="Arial"/>
                  </a:rPr>
                  <a:t>)</a:t>
                </a:r>
                <a:r>
                  <a:rPr lang="de-DE" altLang="ko-KR" sz="2000" spc="-5" dirty="0">
                    <a:latin typeface="Arial"/>
                    <a:cs typeface="Arial"/>
                  </a:rPr>
                  <a:t> </a:t>
                </a:r>
                <a:r>
                  <a:rPr lang="de-DE" altLang="ko-KR" sz="2000" spc="-360" dirty="0">
                    <a:latin typeface="Meiryo"/>
                    <a:cs typeface="Meiryo"/>
                  </a:rPr>
                  <a:t>∝</a:t>
                </a:r>
                <a:r>
                  <a:rPr lang="de-DE" altLang="ko-KR" sz="2000" spc="-110" dirty="0">
                    <a:latin typeface="Meiryo"/>
                    <a:cs typeface="Meiryo"/>
                  </a:rPr>
                  <a:t> </a:t>
                </a:r>
                <a:r>
                  <a:rPr lang="el-GR" altLang="ko-KR" sz="2000" spc="-125" dirty="0">
                    <a:latin typeface="Arial"/>
                    <a:cs typeface="Arial"/>
                  </a:rPr>
                  <a:t>θ</a:t>
                </a:r>
                <a:r>
                  <a:rPr lang="en-US" altLang="ko-KR" sz="2000" spc="-125" dirty="0">
                    <a:latin typeface="Arial"/>
                    <a:cs typeface="Arial"/>
                  </a:rPr>
                  <a:t> </a:t>
                </a:r>
                <a:r>
                  <a:rPr lang="de-DE" altLang="ko-KR" sz="2000" spc="-82" baseline="34722" dirty="0">
                    <a:latin typeface="Arial"/>
                    <a:cs typeface="Arial"/>
                  </a:rPr>
                  <a:t>s</a:t>
                </a:r>
                <a:r>
                  <a:rPr lang="de-DE" altLang="ko-KR" sz="2000" spc="292" baseline="34722" dirty="0">
                    <a:latin typeface="Arial"/>
                    <a:cs typeface="Arial"/>
                  </a:rPr>
                  <a:t>+</a:t>
                </a:r>
                <a:r>
                  <a:rPr lang="de-DE" altLang="ko-KR" sz="2000" spc="-89" baseline="34722" dirty="0">
                    <a:latin typeface="Arial"/>
                    <a:cs typeface="Arial"/>
                  </a:rPr>
                  <a:t>a</a:t>
                </a:r>
                <a:r>
                  <a:rPr lang="de-DE" altLang="ko-KR" sz="2000" spc="-60" baseline="34722" dirty="0">
                    <a:latin typeface="Meiryo"/>
                    <a:cs typeface="Meiryo"/>
                  </a:rPr>
                  <a:t>−</a:t>
                </a:r>
                <a:r>
                  <a:rPr lang="de-DE" altLang="ko-KR" sz="2000" spc="-52" baseline="34722" dirty="0">
                    <a:latin typeface="Arial"/>
                    <a:cs typeface="Arial"/>
                  </a:rPr>
                  <a:t>1</a:t>
                </a:r>
                <a:r>
                  <a:rPr lang="de-DE" altLang="ko-KR" sz="2000" spc="-50" dirty="0">
                    <a:latin typeface="Arial"/>
                    <a:cs typeface="Arial"/>
                  </a:rPr>
                  <a:t>(</a:t>
                </a:r>
                <a:r>
                  <a:rPr lang="de-DE" altLang="ko-KR" sz="2000" spc="-70" dirty="0">
                    <a:latin typeface="Arial"/>
                    <a:cs typeface="Arial"/>
                  </a:rPr>
                  <a:t>1</a:t>
                </a:r>
                <a:r>
                  <a:rPr lang="de-DE" altLang="ko-KR" sz="2000" spc="-100" dirty="0">
                    <a:latin typeface="Arial"/>
                    <a:cs typeface="Arial"/>
                  </a:rPr>
                  <a:t> </a:t>
                </a:r>
                <a:r>
                  <a:rPr lang="de-DE" altLang="ko-KR" sz="2000" spc="-30" dirty="0">
                    <a:latin typeface="Meiryo"/>
                    <a:cs typeface="Meiryo"/>
                  </a:rPr>
                  <a:t>−</a:t>
                </a:r>
                <a:r>
                  <a:rPr lang="de-DE" altLang="ko-KR" sz="2000" spc="-204" dirty="0">
                    <a:latin typeface="Meiryo"/>
                    <a:cs typeface="Meiryo"/>
                  </a:rPr>
                  <a:t> </a:t>
                </a:r>
                <a:r>
                  <a:rPr lang="el-GR" altLang="ko-KR" sz="2000" spc="-125" dirty="0">
                    <a:latin typeface="Arial"/>
                    <a:cs typeface="Arial"/>
                  </a:rPr>
                  <a:t>θ</a:t>
                </a:r>
                <a:r>
                  <a:rPr lang="el-GR" altLang="ko-KR" sz="2000" spc="40" dirty="0">
                    <a:latin typeface="Arial"/>
                    <a:cs typeface="Arial"/>
                  </a:rPr>
                  <a:t>)</a:t>
                </a:r>
                <a:r>
                  <a:rPr lang="de-DE" altLang="ko-KR" sz="2000" spc="30" baseline="32407" dirty="0">
                    <a:latin typeface="Arial"/>
                    <a:cs typeface="Arial"/>
                  </a:rPr>
                  <a:t>n</a:t>
                </a:r>
                <a:r>
                  <a:rPr lang="de-DE" altLang="ko-KR" sz="2000" spc="-60" baseline="32407" dirty="0">
                    <a:latin typeface="Meiryo"/>
                    <a:cs typeface="Meiryo"/>
                  </a:rPr>
                  <a:t>−</a:t>
                </a:r>
                <a:r>
                  <a:rPr lang="de-DE" altLang="ko-KR" sz="2000" spc="-82" baseline="32407" dirty="0">
                    <a:latin typeface="Arial"/>
                    <a:cs typeface="Arial"/>
                  </a:rPr>
                  <a:t>s</a:t>
                </a:r>
                <a:r>
                  <a:rPr lang="de-DE" altLang="ko-KR" sz="2000" spc="300" baseline="32407" dirty="0">
                    <a:latin typeface="Arial"/>
                    <a:cs typeface="Arial"/>
                  </a:rPr>
                  <a:t>+</a:t>
                </a:r>
                <a:r>
                  <a:rPr lang="de-DE" altLang="ko-KR" sz="2000" spc="-262" baseline="32407" dirty="0">
                    <a:latin typeface="Arial"/>
                    <a:cs typeface="Arial"/>
                  </a:rPr>
                  <a:t>b</a:t>
                </a:r>
                <a:r>
                  <a:rPr lang="de-DE" altLang="ko-KR" sz="2000" spc="-60" baseline="32407" dirty="0">
                    <a:latin typeface="Meiryo"/>
                    <a:cs typeface="Meiryo"/>
                  </a:rPr>
                  <a:t>−</a:t>
                </a:r>
                <a:r>
                  <a:rPr lang="de-DE" altLang="ko-KR" sz="2000" spc="-120" baseline="32407" dirty="0">
                    <a:latin typeface="Arial"/>
                    <a:cs typeface="Arial"/>
                  </a:rPr>
                  <a:t>1</a:t>
                </a:r>
                <a:endParaRPr lang="de-DE" altLang="ko-KR" sz="2000" baseline="32407" dirty="0">
                  <a:latin typeface="Arial"/>
                  <a:cs typeface="Arial"/>
                </a:endParaRPr>
              </a:p>
              <a:p>
                <a:pPr marL="0" indent="0">
                  <a:lnSpc>
                    <a:spcPts val="1200"/>
                  </a:lnSpc>
                  <a:spcBef>
                    <a:spcPts val="11"/>
                  </a:spcBef>
                  <a:buNone/>
                </a:pPr>
                <a:endParaRPr lang="de-DE" altLang="ko-KR" sz="1400" dirty="0"/>
              </a:p>
              <a:p>
                <a:pPr marL="0" marR="4081145" indent="0" algn="just">
                  <a:buNone/>
                </a:pPr>
                <a:r>
                  <a:rPr lang="de-DE" altLang="ko-KR" sz="2000" dirty="0">
                    <a:latin typeface="Arial"/>
                    <a:cs typeface="Arial"/>
                  </a:rPr>
                  <a:t>with mean and variance</a:t>
                </a:r>
              </a:p>
              <a:p>
                <a:pPr marL="0" indent="0">
                  <a:buNone/>
                </a:pPr>
                <a:endParaRPr lang="en-US" altLang="ko-KR" sz="2000" dirty="0">
                  <a:latin typeface="Arial"/>
                  <a:cs typeface="Arial"/>
                </a:endParaRPr>
              </a:p>
              <a:p>
                <a:pPr marL="0" indent="0">
                  <a:buNone/>
                </a:pPr>
                <a:endParaRPr lang="en-US" altLang="ko-KR" sz="2000" dirty="0">
                  <a:latin typeface="Arial"/>
                  <a:cs typeface="Arial"/>
                </a:endParaRPr>
              </a:p>
              <a:p>
                <a:pPr marL="0" indent="0">
                  <a:buNone/>
                </a:pPr>
                <a:endParaRPr lang="en-US" altLang="ko-KR" sz="2000" dirty="0">
                  <a:latin typeface="Arial"/>
                  <a:cs typeface="Arial"/>
                </a:endParaRPr>
              </a:p>
              <a:p>
                <a:pPr marL="0" indent="0">
                  <a:buNone/>
                </a:pPr>
                <a:r>
                  <a:rPr lang="en-US" altLang="ko-KR" sz="2000" dirty="0">
                    <a:latin typeface="Arial"/>
                    <a:cs typeface="Arial"/>
                  </a:rPr>
                  <a:t>For large n, approximately</a:t>
                </a:r>
              </a:p>
              <a:p>
                <a:pPr marL="0" indent="0">
                  <a:buNone/>
                </a:pPr>
                <a:endParaRPr lang="en-US" altLang="ko-KR" sz="2000" dirty="0">
                  <a:latin typeface="Arial"/>
                  <a:cs typeface="Arial"/>
                </a:endParaRPr>
              </a:p>
              <a:p>
                <a:pPr marL="0" indent="0">
                  <a:buNone/>
                </a:pPr>
                <a:r>
                  <a:rPr lang="en-US" altLang="ko-KR" sz="2000" dirty="0">
                    <a:latin typeface="Arial"/>
                    <a:cs typeface="Arial"/>
                  </a:rPr>
                  <a:t>                                                                                           where </a:t>
                </a:r>
                <a14:m>
                  <m:oMath xmlns:m="http://schemas.openxmlformats.org/officeDocument/2006/math">
                    <m:r>
                      <a:rPr lang="en-US" altLang="ko-KR" sz="2000" i="1">
                        <a:latin typeface="Cambria Math"/>
                        <a:cs typeface="Arial"/>
                      </a:rPr>
                      <m:t>𝑟</m:t>
                    </m:r>
                    <m:r>
                      <a:rPr lang="en-US" altLang="ko-KR" sz="2000" i="1">
                        <a:latin typeface="Cambria Math"/>
                        <a:cs typeface="Arial"/>
                      </a:rPr>
                      <m:t>=</m:t>
                    </m:r>
                    <m:r>
                      <a:rPr lang="en-US" altLang="ko-KR" sz="2000" i="1">
                        <a:latin typeface="Cambria Math"/>
                        <a:cs typeface="Arial"/>
                      </a:rPr>
                      <m:t>𝑠</m:t>
                    </m:r>
                    <m:r>
                      <a:rPr lang="en-US" altLang="ko-KR" sz="2000" i="1">
                        <a:latin typeface="Cambria Math"/>
                        <a:cs typeface="Arial"/>
                      </a:rPr>
                      <m:t>/</m:t>
                    </m:r>
                    <m:r>
                      <a:rPr lang="en-US" altLang="ko-KR" sz="2000" i="1">
                        <a:latin typeface="Cambria Math"/>
                        <a:cs typeface="Arial"/>
                      </a:rPr>
                      <m:t>𝑛</m:t>
                    </m:r>
                  </m:oMath>
                </a14:m>
                <a:r>
                  <a:rPr lang="en-US" altLang="ko-KR" sz="2000" dirty="0">
                    <a:latin typeface="Arial"/>
                    <a:cs typeface="Arial"/>
                  </a:rPr>
                  <a:t> </a:t>
                </a:r>
              </a:p>
              <a:p>
                <a:pPr marL="0" indent="0">
                  <a:buNone/>
                </a:pPr>
                <a:endParaRPr lang="en-US" altLang="ko-KR" sz="2000" dirty="0">
                  <a:latin typeface="Arial"/>
                  <a:cs typeface="Arial"/>
                </a:endParaRPr>
              </a:p>
            </p:txBody>
          </p:sp>
        </mc:Choice>
        <mc:Fallback xmlns="">
          <p:sp>
            <p:nvSpPr>
              <p:cNvPr id="5" name="내용 개체 틀 2"/>
              <p:cNvSpPr txBox="1">
                <a:spLocks noRot="1" noChangeAspect="1" noMove="1" noResize="1" noEditPoints="1" noAdjustHandles="1" noChangeArrowheads="1" noChangeShapeType="1" noTextEdit="1"/>
              </p:cNvSpPr>
              <p:nvPr/>
            </p:nvSpPr>
            <p:spPr>
              <a:xfrm>
                <a:off x="1981200" y="908720"/>
                <a:ext cx="8579296" cy="5877272"/>
              </a:xfrm>
              <a:prstGeom prst="rect">
                <a:avLst/>
              </a:prstGeom>
              <a:blipFill>
                <a:blip r:embed="rId2"/>
                <a:stretch>
                  <a:fillRect l="-711" t="-415" r="-569" b="-2075"/>
                </a:stretch>
              </a:blipFill>
            </p:spPr>
            <p:txBody>
              <a:bodyPr/>
              <a:lstStyle/>
              <a:p>
                <a:r>
                  <a:rPr lang="ko-KR" altLang="en-US">
                    <a:noFill/>
                  </a:rPr>
                  <a:t> </a:t>
                </a:r>
              </a:p>
            </p:txBody>
          </p:sp>
        </mc:Fallback>
      </mc:AlternateContent>
      <p:pic>
        <p:nvPicPr>
          <p:cNvPr id="1955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1080" y="4437113"/>
            <a:ext cx="4271265" cy="1352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558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95800" y="6237312"/>
            <a:ext cx="3600000" cy="586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7528708"/>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686800" cy="562074"/>
          </a:xfrm>
        </p:spPr>
        <p:txBody>
          <a:bodyPr>
            <a:noAutofit/>
          </a:bodyPr>
          <a:lstStyle/>
          <a:p>
            <a:pPr marL="12700">
              <a:lnSpc>
                <a:spcPct val="100000"/>
              </a:lnSpc>
            </a:pPr>
            <a:r>
              <a:rPr lang="en-US" altLang="ko-KR" sz="2800" b="1" dirty="0">
                <a:latin typeface="Times New Roman" pitchFamily="18" charset="0"/>
                <a:cs typeface="Times New Roman" pitchFamily="18" charset="0"/>
              </a:rPr>
              <a:t>“Point Estimation”</a:t>
            </a:r>
          </a:p>
        </p:txBody>
      </p:sp>
      <p:sp>
        <p:nvSpPr>
          <p:cNvPr id="5" name="내용 개체 틀 2"/>
          <p:cNvSpPr txBox="1">
            <a:spLocks/>
          </p:cNvSpPr>
          <p:nvPr/>
        </p:nvSpPr>
        <p:spPr>
          <a:xfrm>
            <a:off x="1981200" y="980728"/>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14604" indent="0" algn="just">
              <a:lnSpc>
                <a:spcPct val="150000"/>
              </a:lnSpc>
              <a:buNone/>
            </a:pPr>
            <a:r>
              <a:rPr lang="en-US" altLang="ko-KR" sz="2000" dirty="0">
                <a:latin typeface="Arial"/>
                <a:cs typeface="Arial"/>
              </a:rPr>
              <a:t>Notice that asymptotically the prior is irrelevant so far as it is NOT  dogmatic. This is a general feature of Bayesian inference. It is because “log likelihood =O(n), but prior= O(1).”</a:t>
            </a:r>
          </a:p>
          <a:p>
            <a:pPr marL="0" indent="0" algn="just">
              <a:lnSpc>
                <a:spcPct val="150000"/>
              </a:lnSpc>
              <a:spcBef>
                <a:spcPts val="4"/>
              </a:spcBef>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Example:  Maximum likelihood.  Since p(</a:t>
            </a:r>
            <a:r>
              <a:rPr lang="en-US" altLang="ko-KR" sz="2000" dirty="0" err="1">
                <a:latin typeface="Arial"/>
                <a:cs typeface="Arial"/>
              </a:rPr>
              <a:t>θ|y</a:t>
            </a:r>
            <a:r>
              <a:rPr lang="en-US" altLang="ko-KR" sz="2000" dirty="0">
                <a:latin typeface="Arial"/>
                <a:cs typeface="Arial"/>
              </a:rPr>
              <a:t>) ∝ l(θ; y)p(θ), MLE gives the  vector  of  joint  posterior  modes  under  a  uniform prior. </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Note that the vector of joint modes </a:t>
            </a:r>
            <a:r>
              <a:rPr lang="en-US" altLang="ko-KR" sz="2000" dirty="0" err="1">
                <a:latin typeface="Arial"/>
                <a:cs typeface="Arial"/>
              </a:rPr>
              <a:t>diﬀers</a:t>
            </a:r>
            <a:r>
              <a:rPr lang="en-US" altLang="ko-KR" sz="2000" dirty="0">
                <a:latin typeface="Arial"/>
                <a:cs typeface="Arial"/>
              </a:rPr>
              <a:t> in general from the vector of marginal modes.</a:t>
            </a:r>
          </a:p>
        </p:txBody>
      </p:sp>
    </p:spTree>
    <p:extLst>
      <p:ext uri="{BB962C8B-B14F-4D97-AF65-F5344CB8AC3E}">
        <p14:creationId xmlns:p14="http://schemas.microsoft.com/office/powerpoint/2010/main" val="1274333853"/>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686800" cy="562074"/>
          </a:xfrm>
        </p:spPr>
        <p:txBody>
          <a:bodyPr>
            <a:noAutofit/>
          </a:bodyPr>
          <a:lstStyle/>
          <a:p>
            <a:pPr marL="12700">
              <a:lnSpc>
                <a:spcPct val="100000"/>
              </a:lnSpc>
            </a:pPr>
            <a:r>
              <a:rPr lang="en-US" altLang="ko-KR" sz="2800" b="1" dirty="0">
                <a:latin typeface="Times New Roman" pitchFamily="18" charset="0"/>
                <a:cs typeface="Times New Roman" pitchFamily="18" charset="0"/>
              </a:rPr>
              <a:t>“Point Estimation”</a:t>
            </a:r>
          </a:p>
        </p:txBody>
      </p:sp>
      <p:sp>
        <p:nvSpPr>
          <p:cNvPr id="5" name="내용 개체 틀 2"/>
          <p:cNvSpPr txBox="1">
            <a:spLocks/>
          </p:cNvSpPr>
          <p:nvPr/>
        </p:nvSpPr>
        <p:spPr>
          <a:xfrm>
            <a:off x="1981200" y="980728"/>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14604" indent="0" algn="just">
              <a:lnSpc>
                <a:spcPct val="150000"/>
              </a:lnSpc>
              <a:buNone/>
            </a:pPr>
            <a:r>
              <a:rPr lang="de-DE" altLang="ko-KR" sz="2000" dirty="0">
                <a:latin typeface="Arial"/>
                <a:cs typeface="Arial"/>
              </a:rPr>
              <a:t>Uniform Distribution:</a:t>
            </a:r>
          </a:p>
          <a:p>
            <a:pPr marL="0" indent="0">
              <a:buNone/>
            </a:pPr>
            <a:r>
              <a:rPr lang="en-US" altLang="ko-KR" sz="2000" dirty="0">
                <a:latin typeface="Arial"/>
                <a:cs typeface="Arial"/>
              </a:rPr>
              <a:t>Let Y  be uniformly distributed on 0 to θ so</a:t>
            </a:r>
          </a:p>
          <a:p>
            <a:pPr marL="0" indent="0">
              <a:buNone/>
            </a:pPr>
            <a:endParaRPr lang="en-US" altLang="ko-KR" sz="2000" dirty="0">
              <a:latin typeface="Arial"/>
              <a:cs typeface="Arial"/>
            </a:endParaRPr>
          </a:p>
          <a:p>
            <a:pPr marL="0" indent="0">
              <a:buNone/>
            </a:pPr>
            <a:endParaRPr lang="en-US" altLang="ko-KR" sz="2000" dirty="0">
              <a:latin typeface="Arial"/>
              <a:cs typeface="Arial"/>
            </a:endParaRPr>
          </a:p>
          <a:p>
            <a:pPr marL="0" indent="0">
              <a:buNone/>
            </a:pPr>
            <a:r>
              <a:rPr lang="en-US" altLang="ko-KR" sz="2000" dirty="0">
                <a:latin typeface="Arial"/>
                <a:cs typeface="Arial"/>
              </a:rPr>
              <a:t>with likelihood for a random sample of size n</a:t>
            </a:r>
          </a:p>
          <a:p>
            <a:pPr marL="0" indent="0">
              <a:buNone/>
            </a:pPr>
            <a:endParaRPr lang="en-US" altLang="ko-KR" sz="2000" dirty="0">
              <a:latin typeface="Arial"/>
              <a:cs typeface="Arial"/>
            </a:endParaRPr>
          </a:p>
          <a:p>
            <a:pPr marL="0" indent="0">
              <a:buNone/>
            </a:pPr>
            <a:endParaRPr lang="en-US" altLang="ko-KR" sz="2000" dirty="0">
              <a:latin typeface="Arial"/>
              <a:cs typeface="Arial"/>
            </a:endParaRPr>
          </a:p>
          <a:p>
            <a:pPr marL="0" indent="0">
              <a:buNone/>
            </a:pPr>
            <a:endParaRPr lang="en-US" altLang="ko-KR" sz="2000" dirty="0">
              <a:latin typeface="Arial"/>
              <a:cs typeface="Arial"/>
            </a:endParaRPr>
          </a:p>
          <a:p>
            <a:pPr marL="0" indent="0">
              <a:buNone/>
            </a:pPr>
            <a:r>
              <a:rPr lang="en-US" altLang="ko-KR" sz="2000" dirty="0">
                <a:latin typeface="Arial"/>
                <a:cs typeface="Arial"/>
              </a:rPr>
              <a:t>Maximum likelihood estimator of θ is </a:t>
            </a:r>
            <a:r>
              <a:rPr lang="en-US" altLang="ko-KR" sz="2000" dirty="0" err="1">
                <a:latin typeface="Arial"/>
                <a:cs typeface="Arial"/>
              </a:rPr>
              <a:t>y</a:t>
            </a:r>
            <a:r>
              <a:rPr lang="en-US" altLang="ko-KR" sz="2000" baseline="-25000" dirty="0" err="1">
                <a:latin typeface="Arial"/>
                <a:cs typeface="Arial"/>
              </a:rPr>
              <a:t>max</a:t>
            </a:r>
            <a:r>
              <a:rPr lang="en-US" altLang="ko-KR" sz="2000" dirty="0">
                <a:latin typeface="Arial"/>
                <a:cs typeface="Arial"/>
              </a:rPr>
              <a:t>  which is always too small!</a:t>
            </a:r>
          </a:p>
          <a:p>
            <a:pPr marL="0" indent="0">
              <a:buNone/>
            </a:pPr>
            <a:endParaRPr lang="en-US" altLang="ko-KR" sz="2000" dirty="0">
              <a:latin typeface="Arial"/>
              <a:cs typeface="Arial"/>
            </a:endParaRPr>
          </a:p>
          <a:p>
            <a:pPr marL="0" indent="0">
              <a:buNone/>
            </a:pPr>
            <a:r>
              <a:rPr lang="en-US" altLang="ko-KR" sz="2000" dirty="0">
                <a:latin typeface="Arial"/>
                <a:cs typeface="Arial"/>
              </a:rPr>
              <a:t>Under prior p(θ) ∝ 1/θ, the posterior becomes p(</a:t>
            </a:r>
            <a:r>
              <a:rPr lang="en-US" altLang="ko-KR" sz="2000" dirty="0" err="1">
                <a:latin typeface="Arial"/>
                <a:cs typeface="Arial"/>
              </a:rPr>
              <a:t>θ|y</a:t>
            </a:r>
            <a:r>
              <a:rPr lang="en-US" altLang="ko-KR" sz="2000" dirty="0">
                <a:latin typeface="Arial"/>
                <a:cs typeface="Arial"/>
              </a:rPr>
              <a:t>) = n(</a:t>
            </a:r>
            <a:r>
              <a:rPr lang="en-US" altLang="ko-KR" sz="2000" dirty="0" err="1">
                <a:latin typeface="Arial"/>
                <a:cs typeface="Arial"/>
              </a:rPr>
              <a:t>y</a:t>
            </a:r>
            <a:r>
              <a:rPr lang="en-US" altLang="ko-KR" sz="2000" baseline="-25000" dirty="0" err="1">
                <a:latin typeface="Arial"/>
                <a:cs typeface="Arial"/>
              </a:rPr>
              <a:t>max</a:t>
            </a:r>
            <a:r>
              <a:rPr lang="en-US" altLang="ko-KR" sz="2000" dirty="0">
                <a:latin typeface="Arial"/>
                <a:cs typeface="Arial"/>
              </a:rPr>
              <a:t>)</a:t>
            </a:r>
            <a:r>
              <a:rPr lang="de-DE" altLang="ko-KR" sz="2000" spc="-52" baseline="27777" dirty="0">
                <a:latin typeface="Arial"/>
                <a:cs typeface="Arial"/>
              </a:rPr>
              <a:t>n </a:t>
            </a:r>
            <a:r>
              <a:rPr lang="en-US" altLang="ko-KR" sz="2000" dirty="0">
                <a:latin typeface="Arial"/>
                <a:cs typeface="Arial"/>
              </a:rPr>
              <a:t>/</a:t>
            </a:r>
            <a:r>
              <a:rPr lang="el-GR" altLang="ko-KR" sz="2000" spc="-125" dirty="0">
                <a:latin typeface="Arial"/>
                <a:cs typeface="Arial"/>
              </a:rPr>
              <a:t>θ</a:t>
            </a:r>
            <a:r>
              <a:rPr lang="de-DE" altLang="ko-KR" sz="2000" spc="-97" baseline="34722" dirty="0">
                <a:latin typeface="Arial"/>
                <a:cs typeface="Arial"/>
              </a:rPr>
              <a:t>n+1</a:t>
            </a:r>
            <a:r>
              <a:rPr lang="en-US" altLang="ko-KR" sz="2000" dirty="0">
                <a:latin typeface="Arial"/>
                <a:cs typeface="Arial"/>
              </a:rPr>
              <a:t>. </a:t>
            </a:r>
          </a:p>
          <a:p>
            <a:pPr marL="0" indent="0">
              <a:buNone/>
            </a:pPr>
            <a:r>
              <a:rPr lang="en-US" altLang="ko-KR" sz="2000" dirty="0">
                <a:latin typeface="Arial"/>
                <a:cs typeface="Arial"/>
              </a:rPr>
              <a:t>The posterior mean is</a:t>
            </a:r>
          </a:p>
          <a:p>
            <a:pPr marL="12700"/>
            <a:endParaRPr lang="en-US" altLang="ko-KR" sz="2000" dirty="0">
              <a:latin typeface="Arial"/>
              <a:cs typeface="Arial"/>
            </a:endParaRPr>
          </a:p>
        </p:txBody>
      </p:sp>
      <p:pic>
        <p:nvPicPr>
          <p:cNvPr id="1966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7769" y="1916832"/>
            <a:ext cx="534352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66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1093" y="3052764"/>
            <a:ext cx="541020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66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3833" y="5555704"/>
            <a:ext cx="4772025"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5822614"/>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686800" cy="562074"/>
          </a:xfrm>
        </p:spPr>
        <p:txBody>
          <a:bodyPr>
            <a:noAutofit/>
          </a:bodyPr>
          <a:lstStyle/>
          <a:p>
            <a:pPr marL="12700">
              <a:lnSpc>
                <a:spcPct val="100000"/>
              </a:lnSpc>
            </a:pPr>
            <a:r>
              <a:rPr lang="en-US" altLang="ko-KR" sz="2800" b="1" dirty="0">
                <a:latin typeface="Times New Roman" pitchFamily="18" charset="0"/>
                <a:cs typeface="Times New Roman" pitchFamily="18" charset="0"/>
              </a:rPr>
              <a:t>2. “Interval Estimation”</a:t>
            </a:r>
          </a:p>
        </p:txBody>
      </p:sp>
      <mc:AlternateContent xmlns:mc="http://schemas.openxmlformats.org/markup-compatibility/2006" xmlns:a14="http://schemas.microsoft.com/office/drawing/2010/main">
        <mc:Choice Requires="a14">
          <p:sp>
            <p:nvSpPr>
              <p:cNvPr id="5" name="내용 개체 틀 2"/>
              <p:cNvSpPr txBox="1">
                <a:spLocks/>
              </p:cNvSpPr>
              <p:nvPr/>
            </p:nvSpPr>
            <p:spPr>
              <a:xfrm>
                <a:off x="1981200" y="980728"/>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12700" indent="0" algn="just">
                  <a:lnSpc>
                    <a:spcPct val="150000"/>
                  </a:lnSpc>
                  <a:buNone/>
                </a:pPr>
                <a:r>
                  <a:rPr lang="en-US" altLang="ko-KR" sz="2000" dirty="0">
                    <a:latin typeface="Arial"/>
                    <a:cs typeface="Arial"/>
                  </a:rPr>
                  <a:t>Construct a 95% highest posterior density interval. This is a set whose probability content is 95% and such that no point outside it has higher posterior density than any point inside it.</a:t>
                </a:r>
              </a:p>
              <a:p>
                <a:pPr marL="0" marR="12700" indent="0" algn="just">
                  <a:lnSpc>
                    <a:spcPct val="150000"/>
                  </a:lnSpc>
                  <a:buNone/>
                </a:pPr>
                <a:endParaRPr lang="en-US" altLang="ko-KR" sz="2000" dirty="0">
                  <a:latin typeface="Arial"/>
                  <a:cs typeface="Arial"/>
                </a:endParaRPr>
              </a:p>
              <a:p>
                <a:pPr marL="0" marR="12700" indent="0" algn="just">
                  <a:lnSpc>
                    <a:spcPct val="150000"/>
                  </a:lnSpc>
                  <a:buNone/>
                </a:pPr>
                <a:r>
                  <a:rPr lang="en-US" altLang="ko-KR" sz="2000" dirty="0">
                    <a:latin typeface="Arial"/>
                    <a:cs typeface="Arial"/>
                  </a:rPr>
                  <a:t>Example: </a:t>
                </a:r>
                <a14:m>
                  <m:oMath xmlns:m="http://schemas.openxmlformats.org/officeDocument/2006/math">
                    <m:r>
                      <m:rPr>
                        <m:sty m:val="p"/>
                      </m:rPr>
                      <a:rPr lang="en-US" altLang="ko-KR" sz="2000">
                        <a:latin typeface="Cambria Math"/>
                        <a:cs typeface="Arial"/>
                      </a:rPr>
                      <m:t>Pr</m:t>
                    </m:r>
                    <m:d>
                      <m:dPr>
                        <m:ctrlPr>
                          <a:rPr lang="en-US" altLang="ko-KR" sz="2000" i="1">
                            <a:latin typeface="Cambria Math" panose="02040503050406030204" pitchFamily="18" charset="0"/>
                            <a:cs typeface="Arial"/>
                          </a:rPr>
                        </m:ctrlPr>
                      </m:dPr>
                      <m:e>
                        <m:acc>
                          <m:accPr>
                            <m:chr m:val="̅"/>
                            <m:ctrlPr>
                              <a:rPr lang="en-US" altLang="ko-KR" sz="2000" i="1">
                                <a:latin typeface="Cambria Math" panose="02040503050406030204" pitchFamily="18" charset="0"/>
                                <a:cs typeface="Arial"/>
                              </a:rPr>
                            </m:ctrlPr>
                          </m:accPr>
                          <m:e>
                            <m:r>
                              <a:rPr lang="en-US" altLang="ko-KR" sz="2000">
                                <a:latin typeface="Cambria Math"/>
                                <a:cs typeface="Arial"/>
                              </a:rPr>
                              <m:t>𝑥</m:t>
                            </m:r>
                          </m:e>
                        </m:acc>
                        <m:r>
                          <a:rPr lang="en-US" altLang="ko-KR" sz="2000">
                            <a:latin typeface="Cambria Math"/>
                            <a:cs typeface="Arial"/>
                          </a:rPr>
                          <m:t>−</m:t>
                        </m:r>
                        <m:f>
                          <m:fPr>
                            <m:ctrlPr>
                              <a:rPr lang="en-US" altLang="ko-KR" sz="2000" i="1">
                                <a:latin typeface="Cambria Math" panose="02040503050406030204" pitchFamily="18" charset="0"/>
                                <a:cs typeface="Arial"/>
                              </a:rPr>
                            </m:ctrlPr>
                          </m:fPr>
                          <m:num>
                            <m:r>
                              <a:rPr lang="en-US" altLang="ko-KR" sz="2000">
                                <a:latin typeface="Cambria Math"/>
                                <a:cs typeface="Arial"/>
                              </a:rPr>
                              <m:t>1.96</m:t>
                            </m:r>
                            <m:r>
                              <a:rPr lang="ko-KR" altLang="en-US" sz="2000">
                                <a:latin typeface="Cambria Math"/>
                                <a:cs typeface="Arial"/>
                              </a:rPr>
                              <m:t>𝜎</m:t>
                            </m:r>
                          </m:num>
                          <m:den>
                            <m:rad>
                              <m:radPr>
                                <m:degHide m:val="on"/>
                                <m:ctrlPr>
                                  <a:rPr lang="en-US" altLang="ko-KR" sz="2000" i="1">
                                    <a:latin typeface="Cambria Math" panose="02040503050406030204" pitchFamily="18" charset="0"/>
                                    <a:cs typeface="Arial"/>
                                  </a:rPr>
                                </m:ctrlPr>
                              </m:radPr>
                              <m:deg/>
                              <m:e>
                                <m:r>
                                  <a:rPr lang="en-US" altLang="ko-KR" sz="2000">
                                    <a:latin typeface="Cambria Math"/>
                                    <a:cs typeface="Arial"/>
                                  </a:rPr>
                                  <m:t>𝑛</m:t>
                                </m:r>
                              </m:e>
                            </m:rad>
                          </m:den>
                        </m:f>
                        <m:r>
                          <a:rPr lang="en-US" altLang="ko-KR" sz="2000">
                            <a:latin typeface="Cambria Math"/>
                            <a:cs typeface="Arial"/>
                          </a:rPr>
                          <m:t>&lt;</m:t>
                        </m:r>
                        <m:r>
                          <a:rPr lang="ko-KR" altLang="en-US" sz="2000">
                            <a:latin typeface="Cambria Math"/>
                            <a:cs typeface="Arial"/>
                          </a:rPr>
                          <m:t>𝜇</m:t>
                        </m:r>
                        <m:r>
                          <a:rPr lang="en-US" altLang="ko-KR" sz="2000">
                            <a:latin typeface="Cambria Math"/>
                            <a:cs typeface="Arial"/>
                          </a:rPr>
                          <m:t>&lt;</m:t>
                        </m:r>
                        <m:acc>
                          <m:accPr>
                            <m:chr m:val="̅"/>
                            <m:ctrlPr>
                              <a:rPr lang="en-US" altLang="ko-KR" sz="2000" i="1">
                                <a:latin typeface="Cambria Math" panose="02040503050406030204" pitchFamily="18" charset="0"/>
                                <a:cs typeface="Arial"/>
                              </a:rPr>
                            </m:ctrlPr>
                          </m:accPr>
                          <m:e>
                            <m:r>
                              <a:rPr lang="en-US" altLang="ko-KR" sz="2000">
                                <a:latin typeface="Cambria Math"/>
                                <a:cs typeface="Arial"/>
                              </a:rPr>
                              <m:t>𝑥</m:t>
                            </m:r>
                          </m:e>
                        </m:acc>
                        <m:r>
                          <a:rPr lang="en-US" altLang="ko-KR" sz="2000">
                            <a:latin typeface="Cambria Math"/>
                            <a:cs typeface="Arial"/>
                          </a:rPr>
                          <m:t>+</m:t>
                        </m:r>
                        <m:f>
                          <m:fPr>
                            <m:ctrlPr>
                              <a:rPr lang="en-US" altLang="ko-KR" sz="2000" i="1">
                                <a:latin typeface="Cambria Math" panose="02040503050406030204" pitchFamily="18" charset="0"/>
                                <a:cs typeface="Arial"/>
                              </a:rPr>
                            </m:ctrlPr>
                          </m:fPr>
                          <m:num>
                            <m:r>
                              <a:rPr lang="en-US" altLang="ko-KR" sz="2000">
                                <a:latin typeface="Cambria Math"/>
                                <a:cs typeface="Arial"/>
                              </a:rPr>
                              <m:t>1.96</m:t>
                            </m:r>
                            <m:r>
                              <a:rPr lang="ko-KR" altLang="en-US" sz="2000">
                                <a:latin typeface="Cambria Math"/>
                                <a:cs typeface="Arial"/>
                              </a:rPr>
                              <m:t>𝜎</m:t>
                            </m:r>
                          </m:num>
                          <m:den>
                            <m:rad>
                              <m:radPr>
                                <m:degHide m:val="on"/>
                                <m:ctrlPr>
                                  <a:rPr lang="en-US" altLang="ko-KR" sz="2000" i="1">
                                    <a:latin typeface="Cambria Math" panose="02040503050406030204" pitchFamily="18" charset="0"/>
                                    <a:cs typeface="Arial"/>
                                  </a:rPr>
                                </m:ctrlPr>
                              </m:radPr>
                              <m:deg/>
                              <m:e>
                                <m:r>
                                  <a:rPr lang="en-US" altLang="ko-KR" sz="2000">
                                    <a:latin typeface="Cambria Math"/>
                                    <a:cs typeface="Arial"/>
                                  </a:rPr>
                                  <m:t>𝑛</m:t>
                                </m:r>
                              </m:e>
                            </m:rad>
                          </m:den>
                        </m:f>
                      </m:e>
                    </m:d>
                    <m:r>
                      <a:rPr lang="en-US" altLang="ko-KR" sz="2000">
                        <a:latin typeface="Cambria Math"/>
                        <a:cs typeface="Arial"/>
                      </a:rPr>
                      <m:t>=0.95</m:t>
                    </m:r>
                  </m:oMath>
                </a14:m>
                <a:r>
                  <a:rPr lang="en-US" altLang="ko-KR" sz="2000" dirty="0">
                    <a:latin typeface="Arial"/>
                    <a:cs typeface="Arial"/>
                  </a:rPr>
                  <a:t> when data are </a:t>
                </a:r>
                <a:r>
                  <a:rPr lang="en-US" altLang="ko-KR" sz="2000" dirty="0" err="1">
                    <a:latin typeface="Arial"/>
                    <a:cs typeface="Arial"/>
                  </a:rPr>
                  <a:t>iid</a:t>
                </a:r>
                <a:r>
                  <a:rPr lang="en-US" altLang="ko-KR" sz="2000" dirty="0">
                    <a:latin typeface="Arial"/>
                    <a:cs typeface="Arial"/>
                  </a:rPr>
                  <a:t> n(µ, σ</a:t>
                </a:r>
                <a:r>
                  <a:rPr lang="en-US" altLang="ko-KR" sz="2000" baseline="30000" dirty="0">
                    <a:latin typeface="Arial"/>
                    <a:cs typeface="Arial"/>
                  </a:rPr>
                  <a:t>2</a:t>
                </a:r>
                <a:r>
                  <a:rPr lang="en-US" altLang="ko-KR" sz="2000" dirty="0">
                    <a:latin typeface="Arial"/>
                    <a:cs typeface="Arial"/>
                  </a:rPr>
                  <a:t>) with σ</a:t>
                </a:r>
                <a:r>
                  <a:rPr lang="en-US" altLang="ko-KR" sz="2000" baseline="30000" dirty="0">
                    <a:latin typeface="Arial"/>
                    <a:cs typeface="Arial"/>
                  </a:rPr>
                  <a:t>2</a:t>
                </a:r>
                <a:r>
                  <a:rPr lang="en-US" altLang="ko-KR" sz="2000" dirty="0">
                    <a:latin typeface="Arial"/>
                    <a:cs typeface="Arial"/>
                  </a:rPr>
                  <a:t>  known.  This statement means what it says! It does not refer to hypothetical repeated samples.</a:t>
                </a:r>
              </a:p>
              <a:p>
                <a:pPr marL="12700" marR="12700" indent="0" algn="just">
                  <a:lnSpc>
                    <a:spcPct val="150000"/>
                  </a:lnSpc>
                  <a:buNone/>
                </a:pPr>
                <a:endParaRPr lang="en-US" altLang="ko-KR" sz="2000" dirty="0">
                  <a:latin typeface="Arial"/>
                  <a:cs typeface="Arial"/>
                </a:endParaRPr>
              </a:p>
              <a:p>
                <a:pPr marL="0" marR="319405" indent="0" algn="just">
                  <a:lnSpc>
                    <a:spcPct val="150000"/>
                  </a:lnSpc>
                  <a:buNone/>
                </a:pPr>
                <a:r>
                  <a:rPr lang="en-US" altLang="ko-KR" sz="2000" dirty="0">
                    <a:latin typeface="Arial"/>
                    <a:cs typeface="Arial"/>
                  </a:rPr>
                  <a:t>In general, for vector parameters, construct highest posterior density regions.</a:t>
                </a:r>
              </a:p>
            </p:txBody>
          </p:sp>
        </mc:Choice>
        <mc:Fallback xmlns="">
          <p:sp>
            <p:nvSpPr>
              <p:cNvPr id="5" name="내용 개체 틀 2"/>
              <p:cNvSpPr txBox="1">
                <a:spLocks noRot="1" noChangeAspect="1" noMove="1" noResize="1" noEditPoints="1" noAdjustHandles="1" noChangeArrowheads="1" noChangeShapeType="1" noTextEdit="1"/>
              </p:cNvSpPr>
              <p:nvPr/>
            </p:nvSpPr>
            <p:spPr>
              <a:xfrm>
                <a:off x="1981200" y="980728"/>
                <a:ext cx="8579296" cy="5877272"/>
              </a:xfrm>
              <a:prstGeom prst="rect">
                <a:avLst/>
              </a:prstGeom>
              <a:blipFill>
                <a:blip r:embed="rId2"/>
                <a:stretch>
                  <a:fillRect l="-711" r="-56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6116027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686800" cy="562074"/>
          </a:xfrm>
        </p:spPr>
        <p:txBody>
          <a:bodyPr>
            <a:noAutofit/>
          </a:bodyPr>
          <a:lstStyle/>
          <a:p>
            <a:pPr marL="12700">
              <a:lnSpc>
                <a:spcPct val="100000"/>
              </a:lnSpc>
            </a:pPr>
            <a:r>
              <a:rPr lang="en-US" altLang="ko-KR" sz="2800" b="1" dirty="0">
                <a:latin typeface="Times New Roman" pitchFamily="18" charset="0"/>
                <a:cs typeface="Times New Roman" pitchFamily="18" charset="0"/>
              </a:rPr>
              <a:t>3. Prediction</a:t>
            </a:r>
          </a:p>
        </p:txBody>
      </p:sp>
      <mc:AlternateContent xmlns:mc="http://schemas.openxmlformats.org/markup-compatibility/2006" xmlns:a14="http://schemas.microsoft.com/office/drawing/2010/main">
        <mc:Choice Requires="a14">
          <p:sp>
            <p:nvSpPr>
              <p:cNvPr id="5" name="내용 개체 틀 2"/>
              <p:cNvSpPr txBox="1">
                <a:spLocks/>
              </p:cNvSpPr>
              <p:nvPr/>
            </p:nvSpPr>
            <p:spPr>
              <a:xfrm>
                <a:off x="1981200" y="1224136"/>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000" dirty="0">
                    <a:latin typeface="Arial"/>
                    <a:cs typeface="Arial"/>
                  </a:rPr>
                  <a:t>(</a:t>
                </a:r>
                <a:r>
                  <a:rPr lang="en-US" altLang="ko-KR" sz="2000" dirty="0" err="1">
                    <a:latin typeface="Arial"/>
                    <a:cs typeface="Arial"/>
                  </a:rPr>
                  <a:t>i</a:t>
                </a:r>
                <a:r>
                  <a:rPr lang="en-US" altLang="ko-KR" sz="2000" dirty="0">
                    <a:latin typeface="Arial"/>
                    <a:cs typeface="Arial"/>
                  </a:rPr>
                  <a:t>) Prior predictive density (predicting observed </a:t>
                </a:r>
                <a:r>
                  <a:rPr lang="de-DE" altLang="ko-KR" sz="2000" dirty="0">
                    <a:latin typeface="Arial"/>
                    <a:cs typeface="Arial"/>
                  </a:rPr>
                  <a:t>data </a:t>
                </a:r>
                <a14:m>
                  <m:oMath xmlns:m="http://schemas.openxmlformats.org/officeDocument/2006/math">
                    <m:r>
                      <a:rPr lang="en-US" altLang="ko-KR" sz="2000">
                        <a:latin typeface="Cambria Math"/>
                        <a:cs typeface="Arial"/>
                      </a:rPr>
                      <m:t>𝑦</m:t>
                    </m:r>
                  </m:oMath>
                </a14:m>
                <a:r>
                  <a:rPr lang="de-DE" altLang="ko-KR" sz="2000" dirty="0">
                    <a:latin typeface="Arial"/>
                    <a:cs typeface="Arial"/>
                  </a:rPr>
                  <a:t>)</a:t>
                </a:r>
                <a:endParaRPr lang="en-US" altLang="ko-KR" sz="2000" dirty="0">
                  <a:latin typeface="Arial"/>
                  <a:cs typeface="Arial"/>
                </a:endParaRPr>
              </a:p>
              <a:p>
                <a:pPr marL="0" indent="0">
                  <a:buNone/>
                </a:pPr>
                <a:endParaRPr lang="en-US" altLang="ko-KR" sz="2000" dirty="0">
                  <a:latin typeface="Arial"/>
                  <a:cs typeface="Arial"/>
                </a:endParaRPr>
              </a:p>
              <a:p>
                <a:pPr marL="0" indent="0">
                  <a:buNone/>
                </a:pPr>
                <a14:m>
                  <m:oMathPara xmlns:m="http://schemas.openxmlformats.org/officeDocument/2006/math">
                    <m:oMathParaPr>
                      <m:jc m:val="centerGroup"/>
                    </m:oMathParaPr>
                    <m:oMath xmlns:m="http://schemas.openxmlformats.org/officeDocument/2006/math">
                      <m:r>
                        <a:rPr lang="en-US" altLang="ko-KR" sz="2000">
                          <a:latin typeface="Cambria Math"/>
                          <a:cs typeface="Arial"/>
                        </a:rPr>
                        <m:t>𝑝</m:t>
                      </m:r>
                      <m:d>
                        <m:dPr>
                          <m:ctrlPr>
                            <a:rPr lang="en-US" altLang="ko-KR" sz="2000" i="1">
                              <a:latin typeface="Cambria Math" panose="02040503050406030204" pitchFamily="18" charset="0"/>
                              <a:cs typeface="Arial"/>
                            </a:rPr>
                          </m:ctrlPr>
                        </m:dPr>
                        <m:e>
                          <m:r>
                            <a:rPr lang="en-US" altLang="ko-KR" sz="2000">
                              <a:latin typeface="Cambria Math"/>
                              <a:cs typeface="Arial"/>
                            </a:rPr>
                            <m:t>𝑦</m:t>
                          </m:r>
                        </m:e>
                      </m:d>
                      <m:r>
                        <a:rPr lang="en-US" altLang="ko-KR" sz="2000">
                          <a:latin typeface="Cambria Math"/>
                          <a:cs typeface="Arial"/>
                        </a:rPr>
                        <m:t>=</m:t>
                      </m:r>
                      <m:nary>
                        <m:naryPr>
                          <m:limLoc m:val="undOvr"/>
                          <m:subHide m:val="on"/>
                          <m:supHide m:val="on"/>
                          <m:ctrlPr>
                            <a:rPr lang="en-US" altLang="ko-KR" sz="2000" i="1">
                              <a:latin typeface="Cambria Math" panose="02040503050406030204" pitchFamily="18" charset="0"/>
                              <a:cs typeface="Arial"/>
                            </a:rPr>
                          </m:ctrlPr>
                        </m:naryPr>
                        <m:sub/>
                        <m:sup/>
                        <m:e>
                          <m:r>
                            <a:rPr lang="en-US" altLang="ko-KR" sz="2000">
                              <a:latin typeface="Cambria Math"/>
                              <a:cs typeface="Arial"/>
                            </a:rPr>
                            <m:t>𝑝</m:t>
                          </m:r>
                          <m:d>
                            <m:dPr>
                              <m:ctrlPr>
                                <a:rPr lang="en-US" altLang="ko-KR" sz="2000" i="1">
                                  <a:latin typeface="Cambria Math" panose="02040503050406030204" pitchFamily="18" charset="0"/>
                                  <a:cs typeface="Arial"/>
                                </a:rPr>
                              </m:ctrlPr>
                            </m:dPr>
                            <m:e>
                              <m:r>
                                <a:rPr lang="en-US" altLang="ko-KR" sz="2000">
                                  <a:latin typeface="Cambria Math"/>
                                  <a:cs typeface="Arial"/>
                                </a:rPr>
                                <m:t>𝑦</m:t>
                              </m:r>
                            </m:e>
                            <m:e>
                              <m:r>
                                <a:rPr lang="ko-KR" altLang="en-US" sz="2000">
                                  <a:latin typeface="Cambria Math"/>
                                  <a:cs typeface="Arial"/>
                                </a:rPr>
                                <m:t>𝜃</m:t>
                              </m:r>
                            </m:e>
                          </m:d>
                          <m:r>
                            <a:rPr lang="en-US" altLang="ko-KR" sz="2000">
                              <a:latin typeface="Cambria Math"/>
                              <a:cs typeface="Arial"/>
                            </a:rPr>
                            <m:t>𝑝</m:t>
                          </m:r>
                          <m:d>
                            <m:dPr>
                              <m:ctrlPr>
                                <a:rPr lang="en-US" altLang="ko-KR" sz="2000" i="1">
                                  <a:latin typeface="Cambria Math" panose="02040503050406030204" pitchFamily="18" charset="0"/>
                                  <a:cs typeface="Arial"/>
                                </a:rPr>
                              </m:ctrlPr>
                            </m:dPr>
                            <m:e>
                              <m:r>
                                <a:rPr lang="ko-KR" altLang="en-US" sz="2000">
                                  <a:latin typeface="Cambria Math"/>
                                  <a:cs typeface="Arial"/>
                                </a:rPr>
                                <m:t>𝜃</m:t>
                              </m:r>
                            </m:e>
                          </m:d>
                          <m:r>
                            <a:rPr lang="en-US" altLang="ko-KR" sz="2000">
                              <a:latin typeface="Cambria Math"/>
                              <a:cs typeface="Arial"/>
                            </a:rPr>
                            <m:t>𝑑</m:t>
                          </m:r>
                          <m:r>
                            <a:rPr lang="ko-KR" altLang="en-US" sz="2000">
                              <a:latin typeface="Cambria Math"/>
                              <a:cs typeface="Arial"/>
                            </a:rPr>
                            <m:t>𝜃</m:t>
                          </m:r>
                        </m:e>
                      </m:nary>
                    </m:oMath>
                  </m:oMathPara>
                </a14:m>
                <a:endParaRPr lang="en-US" altLang="ko-KR" sz="2000" dirty="0">
                  <a:latin typeface="Arial"/>
                  <a:cs typeface="Arial"/>
                </a:endParaRPr>
              </a:p>
              <a:p>
                <a:pPr marL="12700"/>
                <a:endParaRPr lang="en-US" altLang="ko-KR" sz="2000" dirty="0">
                  <a:latin typeface="Arial"/>
                  <a:cs typeface="Arial"/>
                </a:endParaRPr>
              </a:p>
              <a:p>
                <a:pPr marL="0" indent="0">
                  <a:buNone/>
                </a:pPr>
                <a:r>
                  <a:rPr lang="en-US" altLang="ko-KR" sz="2000" dirty="0">
                    <a:latin typeface="Arial"/>
                    <a:cs typeface="Arial"/>
                  </a:rPr>
                  <a:t>(ii) Posterior predictive density (predicting new data </a:t>
                </a:r>
                <a14:m>
                  <m:oMath xmlns:m="http://schemas.openxmlformats.org/officeDocument/2006/math">
                    <m:acc>
                      <m:accPr>
                        <m:chr m:val="̃"/>
                        <m:ctrlPr>
                          <a:rPr lang="en-US" altLang="ko-KR" sz="2000" i="1">
                            <a:latin typeface="Cambria Math" panose="02040503050406030204" pitchFamily="18" charset="0"/>
                            <a:cs typeface="Arial"/>
                          </a:rPr>
                        </m:ctrlPr>
                      </m:accPr>
                      <m:e>
                        <m:r>
                          <a:rPr lang="en-US" altLang="ko-KR" sz="2000">
                            <a:latin typeface="Cambria Math"/>
                            <a:cs typeface="Arial"/>
                          </a:rPr>
                          <m:t>𝑦</m:t>
                        </m:r>
                      </m:e>
                    </m:acc>
                  </m:oMath>
                </a14:m>
                <a:r>
                  <a:rPr lang="de-DE" altLang="ko-KR" sz="2000" dirty="0">
                    <a:latin typeface="Arial"/>
                    <a:cs typeface="Arial"/>
                  </a:rPr>
                  <a:t> given old data </a:t>
                </a:r>
                <a14:m>
                  <m:oMath xmlns:m="http://schemas.openxmlformats.org/officeDocument/2006/math">
                    <m:r>
                      <a:rPr lang="en-US" altLang="ko-KR" sz="2000">
                        <a:latin typeface="Cambria Math"/>
                        <a:cs typeface="Arial"/>
                      </a:rPr>
                      <m:t>𝑦</m:t>
                    </m:r>
                  </m:oMath>
                </a14:m>
                <a:r>
                  <a:rPr lang="de-DE" altLang="ko-KR" sz="2000" dirty="0">
                    <a:latin typeface="Arial"/>
                    <a:cs typeface="Arial"/>
                  </a:rPr>
                  <a:t>)</a:t>
                </a:r>
              </a:p>
              <a:p>
                <a:pPr marL="0" indent="0">
                  <a:buNone/>
                </a:pPr>
                <a:endParaRPr lang="en-US" altLang="ko-KR" sz="2000" dirty="0">
                  <a:latin typeface="Arial"/>
                  <a:cs typeface="Arial"/>
                </a:endParaRPr>
              </a:p>
              <a:p>
                <a:pPr marL="0" indent="0">
                  <a:buNone/>
                </a:pPr>
                <a14:m>
                  <m:oMathPara xmlns:m="http://schemas.openxmlformats.org/officeDocument/2006/math">
                    <m:oMathParaPr>
                      <m:jc m:val="centerGroup"/>
                    </m:oMathParaPr>
                    <m:oMath xmlns:m="http://schemas.openxmlformats.org/officeDocument/2006/math">
                      <m:r>
                        <a:rPr lang="en-US" altLang="ko-KR" sz="2000">
                          <a:latin typeface="Cambria Math"/>
                          <a:cs typeface="Arial"/>
                        </a:rPr>
                        <m:t>𝑝</m:t>
                      </m:r>
                      <m:d>
                        <m:dPr>
                          <m:ctrlPr>
                            <a:rPr lang="en-US" altLang="ko-KR" sz="2000" i="1">
                              <a:latin typeface="Cambria Math" panose="02040503050406030204" pitchFamily="18" charset="0"/>
                              <a:cs typeface="Arial"/>
                            </a:rPr>
                          </m:ctrlPr>
                        </m:dPr>
                        <m:e>
                          <m:acc>
                            <m:accPr>
                              <m:chr m:val="̃"/>
                              <m:ctrlPr>
                                <a:rPr lang="en-US" altLang="ko-KR" sz="2000" i="1">
                                  <a:latin typeface="Cambria Math" panose="02040503050406030204" pitchFamily="18" charset="0"/>
                                  <a:cs typeface="Arial"/>
                                </a:rPr>
                              </m:ctrlPr>
                            </m:accPr>
                            <m:e>
                              <m:r>
                                <a:rPr lang="en-US" altLang="ko-KR" sz="2000">
                                  <a:latin typeface="Cambria Math"/>
                                  <a:cs typeface="Arial"/>
                                </a:rPr>
                                <m:t>𝑦</m:t>
                              </m:r>
                            </m:e>
                          </m:acc>
                          <m:r>
                            <a:rPr lang="en-US" altLang="ko-KR" sz="2000">
                              <a:latin typeface="Cambria Math"/>
                              <a:cs typeface="Arial"/>
                            </a:rPr>
                            <m:t>|</m:t>
                          </m:r>
                          <m:r>
                            <a:rPr lang="en-US" altLang="ko-KR" sz="2000">
                              <a:latin typeface="Cambria Math"/>
                              <a:cs typeface="Arial"/>
                            </a:rPr>
                            <m:t>𝑦</m:t>
                          </m:r>
                        </m:e>
                      </m:d>
                      <m:r>
                        <a:rPr lang="en-US" altLang="ko-KR" sz="2000">
                          <a:latin typeface="Cambria Math"/>
                          <a:cs typeface="Arial"/>
                        </a:rPr>
                        <m:t>=</m:t>
                      </m:r>
                      <m:nary>
                        <m:naryPr>
                          <m:limLoc m:val="undOvr"/>
                          <m:subHide m:val="on"/>
                          <m:supHide m:val="on"/>
                          <m:ctrlPr>
                            <a:rPr lang="en-US" altLang="ko-KR" sz="2000" i="1">
                              <a:latin typeface="Cambria Math" panose="02040503050406030204" pitchFamily="18" charset="0"/>
                              <a:cs typeface="Arial"/>
                            </a:rPr>
                          </m:ctrlPr>
                        </m:naryPr>
                        <m:sub/>
                        <m:sup/>
                        <m:e>
                          <m:r>
                            <a:rPr lang="en-US" altLang="ko-KR" sz="2000">
                              <a:latin typeface="Cambria Math"/>
                              <a:cs typeface="Arial"/>
                            </a:rPr>
                            <m:t>𝑝</m:t>
                          </m:r>
                          <m:d>
                            <m:dPr>
                              <m:ctrlPr>
                                <a:rPr lang="en-US" altLang="ko-KR" sz="2000" i="1">
                                  <a:latin typeface="Cambria Math" panose="02040503050406030204" pitchFamily="18" charset="0"/>
                                  <a:cs typeface="Arial"/>
                                </a:rPr>
                              </m:ctrlPr>
                            </m:dPr>
                            <m:e>
                              <m:acc>
                                <m:accPr>
                                  <m:chr m:val="̃"/>
                                  <m:ctrlPr>
                                    <a:rPr lang="en-US" altLang="ko-KR" sz="2000" i="1">
                                      <a:latin typeface="Cambria Math" panose="02040503050406030204" pitchFamily="18" charset="0"/>
                                      <a:cs typeface="Arial"/>
                                    </a:rPr>
                                  </m:ctrlPr>
                                </m:accPr>
                                <m:e>
                                  <m:r>
                                    <a:rPr lang="en-US" altLang="ko-KR" sz="2000">
                                      <a:latin typeface="Cambria Math"/>
                                      <a:cs typeface="Arial"/>
                                    </a:rPr>
                                    <m:t>𝑦</m:t>
                                  </m:r>
                                </m:e>
                              </m:acc>
                            </m:e>
                            <m:e>
                              <m:r>
                                <a:rPr lang="en-US" altLang="ko-KR" sz="2000">
                                  <a:latin typeface="Cambria Math"/>
                                  <a:cs typeface="Arial"/>
                                </a:rPr>
                                <m:t>𝑦</m:t>
                              </m:r>
                              <m:r>
                                <a:rPr lang="en-US" altLang="ko-KR" sz="2000">
                                  <a:latin typeface="Cambria Math"/>
                                  <a:cs typeface="Arial"/>
                                </a:rPr>
                                <m:t>,</m:t>
                              </m:r>
                              <m:r>
                                <a:rPr lang="ko-KR" altLang="en-US" sz="2000">
                                  <a:latin typeface="Cambria Math"/>
                                  <a:cs typeface="Arial"/>
                                </a:rPr>
                                <m:t>𝜃</m:t>
                              </m:r>
                            </m:e>
                          </m:d>
                          <m:r>
                            <a:rPr lang="en-US" altLang="ko-KR" sz="2000">
                              <a:latin typeface="Cambria Math"/>
                              <a:cs typeface="Arial"/>
                            </a:rPr>
                            <m:t>𝑝</m:t>
                          </m:r>
                          <m:d>
                            <m:dPr>
                              <m:ctrlPr>
                                <a:rPr lang="en-US" altLang="ko-KR" sz="2000" i="1">
                                  <a:latin typeface="Cambria Math" panose="02040503050406030204" pitchFamily="18" charset="0"/>
                                  <a:cs typeface="Arial"/>
                                </a:rPr>
                              </m:ctrlPr>
                            </m:dPr>
                            <m:e>
                              <m:r>
                                <a:rPr lang="ko-KR" altLang="en-US" sz="2000">
                                  <a:latin typeface="Cambria Math"/>
                                  <a:cs typeface="Arial"/>
                                </a:rPr>
                                <m:t>𝜃</m:t>
                              </m:r>
                              <m:r>
                                <a:rPr lang="en-US" altLang="ko-KR" sz="2000">
                                  <a:latin typeface="Cambria Math"/>
                                  <a:cs typeface="Arial"/>
                                </a:rPr>
                                <m:t>|</m:t>
                              </m:r>
                              <m:r>
                                <a:rPr lang="en-US" altLang="ko-KR" sz="2000">
                                  <a:latin typeface="Cambria Math"/>
                                  <a:cs typeface="Arial"/>
                                </a:rPr>
                                <m:t>𝑦</m:t>
                              </m:r>
                            </m:e>
                          </m:d>
                          <m:r>
                            <a:rPr lang="en-US" altLang="ko-KR" sz="2000">
                              <a:latin typeface="Cambria Math"/>
                              <a:cs typeface="Arial"/>
                            </a:rPr>
                            <m:t>𝑑</m:t>
                          </m:r>
                          <m:r>
                            <a:rPr lang="ko-KR" altLang="en-US" sz="2000">
                              <a:latin typeface="Cambria Math"/>
                              <a:cs typeface="Arial"/>
                            </a:rPr>
                            <m:t>𝜃</m:t>
                          </m:r>
                        </m:e>
                      </m:nary>
                    </m:oMath>
                  </m:oMathPara>
                </a14:m>
                <a:endParaRPr lang="en-US" altLang="ko-KR" sz="2000" dirty="0">
                  <a:latin typeface="Arial"/>
                  <a:cs typeface="Arial"/>
                </a:endParaRPr>
              </a:p>
              <a:p>
                <a:pPr marL="12700"/>
                <a:endParaRPr lang="en-US" altLang="ko-KR" sz="2000" dirty="0">
                  <a:latin typeface="Arial"/>
                  <a:cs typeface="Arial"/>
                </a:endParaRPr>
              </a:p>
            </p:txBody>
          </p:sp>
        </mc:Choice>
        <mc:Fallback xmlns="">
          <p:sp>
            <p:nvSpPr>
              <p:cNvPr id="5" name="내용 개체 틀 2"/>
              <p:cNvSpPr txBox="1">
                <a:spLocks noRot="1" noChangeAspect="1" noMove="1" noResize="1" noEditPoints="1" noAdjustHandles="1" noChangeArrowheads="1" noChangeShapeType="1" noTextEdit="1"/>
              </p:cNvSpPr>
              <p:nvPr/>
            </p:nvSpPr>
            <p:spPr>
              <a:xfrm>
                <a:off x="1981200" y="1224136"/>
                <a:ext cx="8579296" cy="5877272"/>
              </a:xfrm>
              <a:prstGeom prst="rect">
                <a:avLst/>
              </a:prstGeom>
              <a:blipFill>
                <a:blip r:embed="rId2"/>
                <a:stretch>
                  <a:fillRect l="-711" t="-5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178493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rtlCol="0">
            <a:normAutofit/>
          </a:bodyPr>
          <a:lstStyle/>
          <a:p>
            <a:r>
              <a:rPr lang="en-US" altLang="ko-KR" sz="4000" dirty="0"/>
              <a:t>6. </a:t>
            </a:r>
            <a:r>
              <a:rPr lang="ko-KR" altLang="en-US" sz="4000" dirty="0"/>
              <a:t>조건부 확률</a:t>
            </a:r>
            <a:r>
              <a:rPr lang="en-US" altLang="ko-KR" sz="4000" dirty="0"/>
              <a:t>: </a:t>
            </a:r>
            <a:r>
              <a:rPr lang="ko-KR" altLang="en-US" sz="4000" dirty="0"/>
              <a:t>기대여명</a:t>
            </a:r>
          </a:p>
        </p:txBody>
      </p:sp>
      <p:sp>
        <p:nvSpPr>
          <p:cNvPr id="16386" name="Rectangle 3"/>
          <p:cNvSpPr>
            <a:spLocks noGrp="1" noChangeArrowheads="1"/>
          </p:cNvSpPr>
          <p:nvPr>
            <p:ph idx="1"/>
          </p:nvPr>
        </p:nvSpPr>
        <p:spPr>
          <a:xfrm>
            <a:off x="1981200" y="1600200"/>
            <a:ext cx="8229600" cy="5257800"/>
          </a:xfrm>
        </p:spPr>
        <p:txBody>
          <a:bodyPr>
            <a:normAutofit/>
          </a:bodyPr>
          <a:lstStyle/>
          <a:p>
            <a:pPr>
              <a:lnSpc>
                <a:spcPct val="150000"/>
              </a:lnSpc>
            </a:pPr>
            <a:endParaRPr lang="en-US" altLang="ko-KR" sz="2400" dirty="0"/>
          </a:p>
          <a:p>
            <a:pPr fontAlgn="ctr">
              <a:lnSpc>
                <a:spcPct val="150000"/>
              </a:lnSpc>
              <a:spcBef>
                <a:spcPct val="0"/>
              </a:spcBef>
              <a:spcAft>
                <a:spcPct val="0"/>
              </a:spcAft>
            </a:pPr>
            <a:r>
              <a:rPr kumimoji="1" lang="en-US" altLang="ko-KR" sz="2000" dirty="0">
                <a:latin typeface="+mn-ea"/>
                <a:cs typeface="굴림" pitchFamily="50" charset="-127"/>
              </a:rPr>
              <a:t>“</a:t>
            </a:r>
            <a:r>
              <a:rPr kumimoji="1" lang="ko-KR" altLang="ko-KR" sz="2000" dirty="0">
                <a:latin typeface="+mn-ea"/>
                <a:cs typeface="굴림" pitchFamily="50" charset="-127"/>
              </a:rPr>
              <a:t>한국인의 남녀 평균수명 80</a:t>
            </a:r>
            <a:r>
              <a:rPr kumimoji="1" lang="ko-KR" altLang="en-US" sz="2000" dirty="0">
                <a:latin typeface="+mn-ea"/>
                <a:cs typeface="굴림" pitchFamily="50" charset="-127"/>
              </a:rPr>
              <a:t>세</a:t>
            </a:r>
            <a:r>
              <a:rPr kumimoji="1" lang="en-US" altLang="ko-KR" sz="2000" dirty="0">
                <a:latin typeface="+mn-ea"/>
                <a:cs typeface="굴림" pitchFamily="50" charset="-127"/>
              </a:rPr>
              <a:t>”</a:t>
            </a:r>
          </a:p>
          <a:p>
            <a:pPr fontAlgn="ctr">
              <a:lnSpc>
                <a:spcPct val="150000"/>
              </a:lnSpc>
              <a:spcBef>
                <a:spcPct val="0"/>
              </a:spcBef>
              <a:spcAft>
                <a:spcPct val="0"/>
              </a:spcAft>
            </a:pPr>
            <a:r>
              <a:rPr kumimoji="1" lang="en-US" altLang="ko-KR" sz="2000" dirty="0">
                <a:latin typeface="+mn-ea"/>
                <a:cs typeface="굴림" pitchFamily="50" charset="-127"/>
              </a:rPr>
              <a:t>“</a:t>
            </a:r>
            <a:r>
              <a:rPr kumimoji="1" lang="ko-KR" altLang="ko-KR" sz="2000" dirty="0">
                <a:latin typeface="+mn-ea"/>
                <a:cs typeface="굴림" pitchFamily="50" charset="-127"/>
              </a:rPr>
              <a:t>40세는 인생의 반환점이자 변곡점(變曲點)</a:t>
            </a:r>
            <a:r>
              <a:rPr kumimoji="1" lang="en-US" altLang="ko-KR" sz="2000" dirty="0">
                <a:latin typeface="+mn-ea"/>
                <a:cs typeface="굴림" pitchFamily="50" charset="-127"/>
              </a:rPr>
              <a:t>?”</a:t>
            </a:r>
          </a:p>
          <a:p>
            <a:pPr fontAlgn="ctr">
              <a:lnSpc>
                <a:spcPct val="150000"/>
              </a:lnSpc>
              <a:spcBef>
                <a:spcPct val="0"/>
              </a:spcBef>
              <a:spcAft>
                <a:spcPct val="0"/>
              </a:spcAft>
            </a:pPr>
            <a:endParaRPr lang="en-US" altLang="ko-KR" sz="1800" dirty="0">
              <a:latin typeface="+mn-ea"/>
            </a:endParaRPr>
          </a:p>
          <a:p>
            <a:pPr lvl="1">
              <a:lnSpc>
                <a:spcPct val="150000"/>
              </a:lnSpc>
              <a:buFont typeface="Arial" pitchFamily="34" charset="0"/>
              <a:buChar char="•"/>
            </a:pPr>
            <a:r>
              <a:rPr lang="en-US" altLang="ko-KR" sz="1800" b="1" dirty="0">
                <a:latin typeface="+mn-ea"/>
              </a:rPr>
              <a:t> </a:t>
            </a:r>
            <a:r>
              <a:rPr lang="ko-KR" altLang="en-US" sz="1800" dirty="0">
                <a:latin typeface="+mn-ea"/>
              </a:rPr>
              <a:t>남</a:t>
            </a:r>
            <a:r>
              <a:rPr kumimoji="1" lang="ko-KR" altLang="en-US" sz="1800" dirty="0">
                <a:latin typeface="+mn-ea"/>
                <a:cs typeface="굴림" pitchFamily="50" charset="-127"/>
              </a:rPr>
              <a:t>녀의 수명은 이질적임</a:t>
            </a:r>
            <a:r>
              <a:rPr kumimoji="1" lang="en-US" altLang="ko-KR" sz="1800" dirty="0">
                <a:latin typeface="+mn-ea"/>
                <a:cs typeface="굴림" pitchFamily="50" charset="-127"/>
              </a:rPr>
              <a:t>. </a:t>
            </a:r>
            <a:r>
              <a:rPr kumimoji="1" lang="ko-KR" altLang="en-US" sz="1800" dirty="0">
                <a:latin typeface="+mn-ea"/>
                <a:cs typeface="굴림" pitchFamily="50" charset="-127"/>
              </a:rPr>
              <a:t>남녀 따로따로 분석해야 의미 있음</a:t>
            </a:r>
            <a:endParaRPr kumimoji="1" lang="en-US" altLang="ko-KR" sz="1800" dirty="0">
              <a:latin typeface="+mn-ea"/>
              <a:cs typeface="굴림" pitchFamily="50" charset="-127"/>
            </a:endParaRPr>
          </a:p>
          <a:p>
            <a:pPr lvl="1">
              <a:lnSpc>
                <a:spcPct val="150000"/>
              </a:lnSpc>
              <a:buFont typeface="Arial" pitchFamily="34" charset="0"/>
              <a:buChar char="•"/>
            </a:pPr>
            <a:r>
              <a:rPr kumimoji="1" lang="ko-KR" altLang="en-US" sz="1800" dirty="0">
                <a:latin typeface="+mn-ea"/>
                <a:cs typeface="굴림" pitchFamily="50" charset="-127"/>
              </a:rPr>
              <a:t>출생집단에 따라서도 수명에 차이</a:t>
            </a:r>
            <a:r>
              <a:rPr kumimoji="1" lang="en-US" altLang="ko-KR" sz="1800" dirty="0">
                <a:latin typeface="+mn-ea"/>
                <a:cs typeface="굴림" pitchFamily="50" charset="-127"/>
              </a:rPr>
              <a:t>. </a:t>
            </a:r>
            <a:r>
              <a:rPr kumimoji="1" lang="ko-KR" altLang="en-US" sz="1800" dirty="0" err="1">
                <a:latin typeface="+mn-ea"/>
                <a:cs typeface="굴림" pitchFamily="50" charset="-127"/>
              </a:rPr>
              <a:t>출생년도에</a:t>
            </a:r>
            <a:r>
              <a:rPr kumimoji="1" lang="ko-KR" altLang="en-US" sz="1800" dirty="0">
                <a:latin typeface="+mn-ea"/>
                <a:cs typeface="굴림" pitchFamily="50" charset="-127"/>
              </a:rPr>
              <a:t> 따라서 따로따로 분석해야</a:t>
            </a:r>
            <a:r>
              <a:rPr kumimoji="1" lang="en-US" altLang="ko-KR" sz="1800" dirty="0">
                <a:latin typeface="+mn-ea"/>
                <a:cs typeface="굴림" pitchFamily="50" charset="-127"/>
              </a:rPr>
              <a:t>.</a:t>
            </a:r>
          </a:p>
          <a:p>
            <a:pPr lvl="1">
              <a:lnSpc>
                <a:spcPct val="150000"/>
              </a:lnSpc>
              <a:buFont typeface="Arial" pitchFamily="34" charset="0"/>
              <a:buChar char="•"/>
            </a:pPr>
            <a:r>
              <a:rPr kumimoji="1" lang="ko-KR" altLang="en-US" sz="1800" dirty="0">
                <a:latin typeface="+mn-ea"/>
                <a:cs typeface="굴림" pitchFamily="50" charset="-127"/>
              </a:rPr>
              <a:t>이미 </a:t>
            </a:r>
            <a:r>
              <a:rPr kumimoji="1" lang="en-US" altLang="ko-KR" sz="1800" dirty="0">
                <a:latin typeface="+mn-ea"/>
                <a:cs typeface="굴림" pitchFamily="50" charset="-127"/>
              </a:rPr>
              <a:t>40</a:t>
            </a:r>
            <a:r>
              <a:rPr kumimoji="1" lang="ko-KR" altLang="en-US" sz="1800" dirty="0">
                <a:latin typeface="+mn-ea"/>
                <a:cs typeface="굴림" pitchFamily="50" charset="-127"/>
              </a:rPr>
              <a:t>세 도달한 사람의 평균 수명은 더 이상 </a:t>
            </a:r>
            <a:r>
              <a:rPr kumimoji="1" lang="en-US" altLang="ko-KR" sz="1800" dirty="0">
                <a:latin typeface="+mn-ea"/>
                <a:cs typeface="굴림" pitchFamily="50" charset="-127"/>
              </a:rPr>
              <a:t>80</a:t>
            </a:r>
            <a:r>
              <a:rPr kumimoji="1" lang="ko-KR" altLang="en-US" sz="1800" dirty="0">
                <a:latin typeface="+mn-ea"/>
                <a:cs typeface="굴림" pitchFamily="50" charset="-127"/>
              </a:rPr>
              <a:t>세가 아님</a:t>
            </a:r>
            <a:r>
              <a:rPr kumimoji="1" lang="en-US" altLang="ko-KR" sz="1800" dirty="0">
                <a:latin typeface="+mn-ea"/>
                <a:cs typeface="굴림" pitchFamily="50" charset="-127"/>
              </a:rPr>
              <a:t>. </a:t>
            </a:r>
            <a:r>
              <a:rPr kumimoji="1" lang="ko-KR" altLang="en-US" sz="1800" dirty="0">
                <a:latin typeface="+mn-ea"/>
                <a:cs typeface="굴림" pitchFamily="50" charset="-127"/>
              </a:rPr>
              <a:t>조건부 분포 이용해야 함</a:t>
            </a:r>
            <a:r>
              <a:rPr kumimoji="1" lang="en-US" altLang="ko-KR" sz="1800" dirty="0">
                <a:latin typeface="+mn-ea"/>
                <a:cs typeface="굴림" pitchFamily="50" charset="-127"/>
              </a:rPr>
              <a:t>.</a:t>
            </a:r>
            <a:endParaRPr lang="en-US" altLang="ko-KR" sz="1800" dirty="0">
              <a:latin typeface="+mn-ea"/>
            </a:endParaRPr>
          </a:p>
        </p:txBody>
      </p:sp>
      <p:sp>
        <p:nvSpPr>
          <p:cNvPr id="7" name="AutoShape 5"/>
          <p:cNvSpPr>
            <a:spLocks noChangeArrowheads="1"/>
          </p:cNvSpPr>
          <p:nvPr/>
        </p:nvSpPr>
        <p:spPr bwMode="auto">
          <a:xfrm>
            <a:off x="1988544" y="1611550"/>
            <a:ext cx="158279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latin typeface="나눔고딕" panose="020D0604000000000000" pitchFamily="50" charset="-127"/>
                <a:ea typeface="나눔고딕" panose="020D0604000000000000" pitchFamily="50" charset="-127"/>
              </a:rPr>
              <a:t>통계와 수명</a:t>
            </a:r>
            <a:endParaRPr lang="ko-KR" altLang="en-US"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686800" cy="562074"/>
          </a:xfrm>
        </p:spPr>
        <p:txBody>
          <a:bodyPr>
            <a:noAutofit/>
          </a:bodyPr>
          <a:lstStyle/>
          <a:p>
            <a:pPr marL="12700">
              <a:lnSpc>
                <a:spcPct val="100000"/>
              </a:lnSpc>
            </a:pPr>
            <a:r>
              <a:rPr lang="en-US" altLang="ko-KR" sz="2800" b="1" dirty="0">
                <a:latin typeface="Times New Roman" pitchFamily="18" charset="0"/>
                <a:cs typeface="Times New Roman" pitchFamily="18" charset="0"/>
              </a:rPr>
              <a:t>Prediction</a:t>
            </a:r>
          </a:p>
        </p:txBody>
      </p:sp>
      <mc:AlternateContent xmlns:mc="http://schemas.openxmlformats.org/markup-compatibility/2006" xmlns:a14="http://schemas.microsoft.com/office/drawing/2010/main">
        <mc:Choice Requires="a14">
          <p:sp>
            <p:nvSpPr>
              <p:cNvPr id="5" name="내용 개체 틀 2"/>
              <p:cNvSpPr txBox="1">
                <a:spLocks/>
              </p:cNvSpPr>
              <p:nvPr/>
            </p:nvSpPr>
            <p:spPr>
              <a:xfrm>
                <a:off x="1981200" y="980728"/>
                <a:ext cx="8579296" cy="587727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12700" marR="12700" indent="0">
                  <a:lnSpc>
                    <a:spcPct val="150000"/>
                  </a:lnSpc>
                  <a:buNone/>
                </a:pPr>
                <a:r>
                  <a:rPr lang="en-US" altLang="ko-KR" sz="2000" dirty="0">
                    <a:latin typeface="Arial"/>
                    <a:cs typeface="Arial"/>
                  </a:rPr>
                  <a:t>Example: Prediction from an </a:t>
                </a:r>
                <a:r>
                  <a:rPr lang="en-US" altLang="ko-KR" sz="2000" dirty="0" err="1">
                    <a:latin typeface="Arial"/>
                    <a:cs typeface="Arial"/>
                  </a:rPr>
                  <a:t>autoregression</a:t>
                </a:r>
                <a:r>
                  <a:rPr lang="en-US" altLang="ko-KR" sz="2000" dirty="0">
                    <a:latin typeface="Arial"/>
                    <a:cs typeface="Arial"/>
                  </a:rPr>
                  <a:t> with </a:t>
                </a:r>
                <a14:m>
                  <m:oMath xmlns:m="http://schemas.openxmlformats.org/officeDocument/2006/math">
                    <m:r>
                      <a:rPr lang="ko-KR" altLang="en-US" sz="2000" dirty="0">
                        <a:latin typeface="Cambria Math"/>
                        <a:cs typeface="Arial"/>
                      </a:rPr>
                      <m:t>𝜏</m:t>
                    </m:r>
                  </m:oMath>
                </a14:m>
                <a:r>
                  <a:rPr lang="en-US" altLang="ko-KR" sz="2000" dirty="0">
                    <a:latin typeface="Arial"/>
                    <a:cs typeface="Arial"/>
                  </a:rPr>
                  <a:t>  known and equal to one.</a:t>
                </a:r>
              </a:p>
              <a:p>
                <a:pPr marL="0" indent="0">
                  <a:lnSpc>
                    <a:spcPct val="150000"/>
                  </a:lnSpc>
                  <a:buNone/>
                </a:pPr>
                <a:endParaRPr lang="en-US" altLang="ko-KR" sz="2000" dirty="0">
                  <a:latin typeface="Arial"/>
                  <a:cs typeface="Arial"/>
                </a:endParaRPr>
              </a:p>
              <a:p>
                <a:pPr marL="0" indent="0">
                  <a:lnSpc>
                    <a:spcPct val="150000"/>
                  </a:lnSpc>
                  <a:buNone/>
                </a:pPr>
                <a:r>
                  <a:rPr lang="en-US" altLang="ko-KR" sz="2000" dirty="0">
                    <a:latin typeface="Arial"/>
                    <a:cs typeface="Arial"/>
                  </a:rPr>
                  <a:t>Thus, putting </a:t>
                </a:r>
                <a14:m>
                  <m:oMath xmlns:m="http://schemas.openxmlformats.org/officeDocument/2006/math">
                    <m:sSup>
                      <m:sSupPr>
                        <m:ctrlPr>
                          <a:rPr lang="en-US" altLang="ko-KR" sz="2000" i="1">
                            <a:latin typeface="Cambria Math" panose="02040503050406030204" pitchFamily="18" charset="0"/>
                            <a:cs typeface="Arial"/>
                          </a:rPr>
                        </m:ctrlPr>
                      </m:sSupPr>
                      <m:e>
                        <m:r>
                          <a:rPr lang="en-US" altLang="ko-KR" sz="2000">
                            <a:latin typeface="Cambria Math"/>
                            <a:cs typeface="Arial"/>
                          </a:rPr>
                          <m:t>𝑠</m:t>
                        </m:r>
                      </m:e>
                      <m:sup>
                        <m:r>
                          <a:rPr lang="en-US" altLang="ko-KR" sz="2000">
                            <a:latin typeface="Cambria Math"/>
                            <a:cs typeface="Arial"/>
                          </a:rPr>
                          <m:t>2</m:t>
                        </m:r>
                      </m:sup>
                    </m:sSup>
                    <m:r>
                      <a:rPr lang="en-US" altLang="ko-KR" sz="2000">
                        <a:latin typeface="Cambria Math"/>
                        <a:cs typeface="Arial"/>
                      </a:rPr>
                      <m:t>=</m:t>
                    </m:r>
                    <m:nary>
                      <m:naryPr>
                        <m:chr m:val="∑"/>
                        <m:ctrlPr>
                          <a:rPr lang="en-US" altLang="ko-KR" sz="2000" i="1">
                            <a:latin typeface="Cambria Math" panose="02040503050406030204" pitchFamily="18" charset="0"/>
                            <a:cs typeface="Arial"/>
                          </a:rPr>
                        </m:ctrlPr>
                      </m:naryPr>
                      <m:sub>
                        <m:r>
                          <m:rPr>
                            <m:brk m:alnAt="23"/>
                          </m:rPr>
                          <a:rPr lang="en-US" altLang="ko-KR" sz="2000">
                            <a:latin typeface="Cambria Math"/>
                            <a:cs typeface="Arial"/>
                          </a:rPr>
                          <m:t>𝑡</m:t>
                        </m:r>
                        <m:r>
                          <a:rPr lang="en-US" altLang="ko-KR" sz="2000">
                            <a:latin typeface="Cambria Math"/>
                            <a:cs typeface="Arial"/>
                          </a:rPr>
                          <m:t>=2</m:t>
                        </m:r>
                      </m:sub>
                      <m:sup>
                        <m:r>
                          <a:rPr lang="en-US" altLang="ko-KR" sz="2000">
                            <a:latin typeface="Cambria Math"/>
                            <a:cs typeface="Arial"/>
                          </a:rPr>
                          <m:t>𝑛</m:t>
                        </m:r>
                      </m:sup>
                      <m:e>
                        <m:sSub>
                          <m:sSubPr>
                            <m:ctrlPr>
                              <a:rPr lang="en-US" altLang="ko-KR" sz="2000" i="1">
                                <a:latin typeface="Cambria Math" panose="02040503050406030204" pitchFamily="18" charset="0"/>
                                <a:cs typeface="Arial"/>
                              </a:rPr>
                            </m:ctrlPr>
                          </m:sSubPr>
                          <m:e>
                            <m:sSup>
                              <m:sSupPr>
                                <m:ctrlPr>
                                  <a:rPr lang="en-US" altLang="ko-KR" sz="2000" i="1">
                                    <a:latin typeface="Cambria Math" panose="02040503050406030204" pitchFamily="18" charset="0"/>
                                    <a:cs typeface="Arial"/>
                                  </a:rPr>
                                </m:ctrlPr>
                              </m:sSupPr>
                              <m:e>
                                <m:r>
                                  <a:rPr lang="en-US" altLang="ko-KR" sz="2000">
                                    <a:latin typeface="Cambria Math"/>
                                    <a:cs typeface="Arial"/>
                                  </a:rPr>
                                  <m:t>𝑦</m:t>
                                </m:r>
                              </m:e>
                              <m:sup>
                                <m:r>
                                  <a:rPr lang="en-US" altLang="ko-KR" sz="2000">
                                    <a:latin typeface="Cambria Math"/>
                                    <a:cs typeface="Arial"/>
                                  </a:rPr>
                                  <m:t>2</m:t>
                                </m:r>
                              </m:sup>
                            </m:sSup>
                          </m:e>
                          <m:sub>
                            <m:r>
                              <a:rPr lang="en-US" altLang="ko-KR" sz="2000">
                                <a:latin typeface="Cambria Math"/>
                                <a:cs typeface="Arial"/>
                              </a:rPr>
                              <m:t>𝑡</m:t>
                            </m:r>
                            <m:r>
                              <a:rPr lang="en-US" altLang="ko-KR" sz="2000">
                                <a:latin typeface="Cambria Math"/>
                                <a:cs typeface="Arial"/>
                              </a:rPr>
                              <m:t>−1</m:t>
                            </m:r>
                          </m:sub>
                        </m:sSub>
                      </m:e>
                    </m:nary>
                  </m:oMath>
                </a14:m>
                <a:r>
                  <a:rPr lang="en-US" altLang="ko-KR" sz="2000" dirty="0">
                    <a:latin typeface="Arial"/>
                    <a:cs typeface="Arial"/>
                  </a:rPr>
                  <a:t>, and using the fact that the posterior density of </a:t>
                </a:r>
                <a14:m>
                  <m:oMath xmlns:m="http://schemas.openxmlformats.org/officeDocument/2006/math">
                    <m:r>
                      <a:rPr lang="ko-KR" altLang="en-US" sz="2000">
                        <a:latin typeface="Cambria Math"/>
                        <a:cs typeface="Arial"/>
                      </a:rPr>
                      <m:t>𝜌</m:t>
                    </m:r>
                  </m:oMath>
                </a14:m>
                <a:r>
                  <a:rPr lang="en-US" altLang="ko-KR" sz="2000" dirty="0">
                    <a:latin typeface="Arial"/>
                    <a:cs typeface="Arial"/>
                  </a:rPr>
                  <a:t> is normal with mean r and precision </a:t>
                </a:r>
                <a14:m>
                  <m:oMath xmlns:m="http://schemas.openxmlformats.org/officeDocument/2006/math">
                    <m:sSup>
                      <m:sSupPr>
                        <m:ctrlPr>
                          <a:rPr lang="en-US" altLang="ko-KR" sz="2000" i="1">
                            <a:latin typeface="Cambria Math" panose="02040503050406030204" pitchFamily="18" charset="0"/>
                            <a:cs typeface="Arial"/>
                          </a:rPr>
                        </m:ctrlPr>
                      </m:sSupPr>
                      <m:e>
                        <m:r>
                          <a:rPr lang="en-US" altLang="ko-KR" sz="2000">
                            <a:latin typeface="Cambria Math"/>
                            <a:cs typeface="Arial"/>
                          </a:rPr>
                          <m:t>𝑠</m:t>
                        </m:r>
                      </m:e>
                      <m:sup>
                        <m:r>
                          <a:rPr lang="en-US" altLang="ko-KR" sz="2000">
                            <a:latin typeface="Cambria Math"/>
                            <a:cs typeface="Arial"/>
                          </a:rPr>
                          <m:t>2</m:t>
                        </m:r>
                      </m:sup>
                    </m:sSup>
                  </m:oMath>
                </a14:m>
                <a:r>
                  <a:rPr lang="en-US" altLang="ko-KR" sz="2000" dirty="0">
                    <a:latin typeface="Arial"/>
                    <a:cs typeface="Arial"/>
                  </a:rPr>
                  <a:t>, we obtain the posterior predictive density as follows:</a:t>
                </a:r>
              </a:p>
              <a:p>
                <a:pPr marL="0" indent="0">
                  <a:lnSpc>
                    <a:spcPct val="150000"/>
                  </a:lnSpc>
                  <a:buNone/>
                </a:pPr>
                <a:endParaRPr lang="en-US" altLang="ko-KR" sz="2000" dirty="0">
                  <a:latin typeface="Arial"/>
                  <a:cs typeface="Arial"/>
                </a:endParaRPr>
              </a:p>
              <a:p>
                <a:pPr marL="0" indent="0">
                  <a:lnSpc>
                    <a:spcPct val="150000"/>
                  </a:lnSpc>
                  <a:buNone/>
                </a:pPr>
                <a:endParaRPr lang="en-US" altLang="ko-KR" sz="2000" dirty="0">
                  <a:latin typeface="Arial"/>
                  <a:cs typeface="Arial"/>
                </a:endParaRPr>
              </a:p>
              <a:p>
                <a:pPr marL="0" indent="0">
                  <a:lnSpc>
                    <a:spcPct val="150000"/>
                  </a:lnSpc>
                  <a:buNone/>
                </a:pPr>
                <a:endParaRPr lang="en-US" altLang="ko-KR" sz="2000" dirty="0">
                  <a:latin typeface="Arial"/>
                  <a:cs typeface="Arial"/>
                </a:endParaRPr>
              </a:p>
              <a:p>
                <a:pPr marL="0" indent="0">
                  <a:lnSpc>
                    <a:spcPct val="150000"/>
                  </a:lnSpc>
                  <a:buNone/>
                </a:pPr>
                <a:r>
                  <a:rPr lang="en-US" altLang="ko-KR" sz="2000" dirty="0">
                    <a:latin typeface="Arial"/>
                    <a:cs typeface="Arial"/>
                  </a:rPr>
                  <a:t>(please check yourself!) which is normal with mean equal to </a:t>
                </a:r>
                <a14:m>
                  <m:oMath xmlns:m="http://schemas.openxmlformats.org/officeDocument/2006/math">
                    <m:r>
                      <a:rPr lang="en-US" altLang="ko-KR" sz="2000">
                        <a:latin typeface="Cambria Math"/>
                        <a:cs typeface="Arial"/>
                      </a:rPr>
                      <m:t>𝑟</m:t>
                    </m:r>
                    <m:sSub>
                      <m:sSubPr>
                        <m:ctrlPr>
                          <a:rPr lang="en-US" altLang="ko-KR" sz="2000" i="1">
                            <a:latin typeface="Cambria Math" panose="02040503050406030204" pitchFamily="18" charset="0"/>
                            <a:cs typeface="Arial"/>
                          </a:rPr>
                        </m:ctrlPr>
                      </m:sSubPr>
                      <m:e>
                        <m:r>
                          <a:rPr lang="en-US" altLang="ko-KR" sz="2000">
                            <a:latin typeface="Cambria Math"/>
                            <a:cs typeface="Arial"/>
                          </a:rPr>
                          <m:t>𝑦</m:t>
                        </m:r>
                      </m:e>
                      <m:sub>
                        <m:r>
                          <a:rPr lang="en-US" altLang="ko-KR" sz="2000">
                            <a:latin typeface="Cambria Math"/>
                            <a:cs typeface="Arial"/>
                          </a:rPr>
                          <m:t>𝑛</m:t>
                        </m:r>
                      </m:sub>
                    </m:sSub>
                  </m:oMath>
                </a14:m>
                <a:r>
                  <a:rPr lang="en-US" altLang="ko-KR" sz="2000" dirty="0">
                    <a:latin typeface="Arial"/>
                    <a:cs typeface="Arial"/>
                  </a:rPr>
                  <a:t> and precision  </a:t>
                </a:r>
                <a14:m>
                  <m:oMath xmlns:m="http://schemas.openxmlformats.org/officeDocument/2006/math">
                    <m:f>
                      <m:fPr>
                        <m:ctrlPr>
                          <a:rPr lang="ko-KR" altLang="ko-KR" sz="2000" i="1">
                            <a:latin typeface="Cambria Math" panose="02040503050406030204" pitchFamily="18" charset="0"/>
                          </a:rPr>
                        </m:ctrlPr>
                      </m:fPr>
                      <m:num>
                        <m:sSup>
                          <m:sSupPr>
                            <m:ctrlPr>
                              <a:rPr lang="ko-KR" altLang="ko-KR" sz="2000" i="1">
                                <a:latin typeface="Cambria Math" panose="02040503050406030204" pitchFamily="18" charset="0"/>
                              </a:rPr>
                            </m:ctrlPr>
                          </m:sSupPr>
                          <m:e>
                            <m:r>
                              <a:rPr lang="en-US" altLang="ko-KR" sz="2000" i="1">
                                <a:latin typeface="Cambria Math"/>
                              </a:rPr>
                              <m:t>𝑠</m:t>
                            </m:r>
                          </m:e>
                          <m:sup>
                            <m:r>
                              <a:rPr lang="en-US" altLang="ko-KR" sz="2000">
                                <a:latin typeface="Cambria Math"/>
                              </a:rPr>
                              <m:t>2</m:t>
                            </m:r>
                          </m:sup>
                        </m:sSup>
                      </m:num>
                      <m:den>
                        <m:sSup>
                          <m:sSupPr>
                            <m:ctrlPr>
                              <a:rPr lang="ko-KR" altLang="ko-KR" sz="2000" i="1">
                                <a:latin typeface="Cambria Math" panose="02040503050406030204" pitchFamily="18" charset="0"/>
                              </a:rPr>
                            </m:ctrlPr>
                          </m:sSupPr>
                          <m:e>
                            <m:r>
                              <a:rPr lang="en-US" altLang="ko-KR" sz="2000" i="1">
                                <a:latin typeface="Cambria Math"/>
                              </a:rPr>
                              <m:t>𝑠</m:t>
                            </m:r>
                          </m:e>
                          <m:sup>
                            <m:r>
                              <a:rPr lang="en-US" altLang="ko-KR" sz="2000">
                                <a:latin typeface="Cambria Math"/>
                              </a:rPr>
                              <m:t>2</m:t>
                            </m:r>
                          </m:sup>
                        </m:sSup>
                        <m:r>
                          <a:rPr lang="en-US" altLang="ko-KR" sz="2000">
                            <a:latin typeface="Cambria Math"/>
                          </a:rPr>
                          <m:t>+</m:t>
                        </m:r>
                        <m:sSubSup>
                          <m:sSubSupPr>
                            <m:ctrlPr>
                              <a:rPr lang="ko-KR" altLang="ko-KR" sz="2000" i="1">
                                <a:latin typeface="Cambria Math" panose="02040503050406030204" pitchFamily="18" charset="0"/>
                              </a:rPr>
                            </m:ctrlPr>
                          </m:sSubSupPr>
                          <m:e>
                            <m:r>
                              <a:rPr lang="en-US" altLang="ko-KR" sz="2000" i="1">
                                <a:latin typeface="Cambria Math"/>
                              </a:rPr>
                              <m:t>𝑦</m:t>
                            </m:r>
                          </m:e>
                          <m:sub>
                            <m:r>
                              <a:rPr lang="en-US" altLang="ko-KR" sz="2000" i="1">
                                <a:latin typeface="Cambria Math"/>
                              </a:rPr>
                              <m:t>𝑛</m:t>
                            </m:r>
                          </m:sub>
                          <m:sup>
                            <m:r>
                              <a:rPr lang="en-US" altLang="ko-KR" sz="2000">
                                <a:latin typeface="Cambria Math"/>
                              </a:rPr>
                              <m:t>2</m:t>
                            </m:r>
                          </m:sup>
                        </m:sSubSup>
                      </m:den>
                    </m:f>
                    <m:r>
                      <a:rPr lang="en-US" altLang="ko-KR" sz="2000">
                        <a:latin typeface="Cambria Math"/>
                      </a:rPr>
                      <m:t> &lt;1</m:t>
                    </m:r>
                  </m:oMath>
                </a14:m>
                <a:r>
                  <a:rPr lang="en-US" altLang="ko-KR" sz="2000" dirty="0">
                    <a:latin typeface="Arial"/>
                    <a:cs typeface="Arial"/>
                  </a:rPr>
                  <a:t>.</a:t>
                </a:r>
              </a:p>
            </p:txBody>
          </p:sp>
        </mc:Choice>
        <mc:Fallback xmlns="">
          <p:sp>
            <p:nvSpPr>
              <p:cNvPr id="5" name="내용 개체 틀 2"/>
              <p:cNvSpPr txBox="1">
                <a:spLocks noRot="1" noChangeAspect="1" noMove="1" noResize="1" noEditPoints="1" noAdjustHandles="1" noChangeArrowheads="1" noChangeShapeType="1" noTextEdit="1"/>
              </p:cNvSpPr>
              <p:nvPr/>
            </p:nvSpPr>
            <p:spPr>
              <a:xfrm>
                <a:off x="1981200" y="980728"/>
                <a:ext cx="8579296" cy="5877272"/>
              </a:xfrm>
              <a:prstGeom prst="rect">
                <a:avLst/>
              </a:prstGeom>
              <a:blipFill>
                <a:blip r:embed="rId2"/>
                <a:stretch>
                  <a:fillRect l="-711" r="-71"/>
                </a:stretch>
              </a:blipFill>
            </p:spPr>
            <p:txBody>
              <a:bodyPr/>
              <a:lstStyle/>
              <a:p>
                <a:r>
                  <a:rPr lang="ko-KR" altLang="en-US">
                    <a:noFill/>
                  </a:rPr>
                  <a:t> </a:t>
                </a:r>
              </a:p>
            </p:txBody>
          </p:sp>
        </mc:Fallback>
      </mc:AlternateContent>
      <p:pic>
        <p:nvPicPr>
          <p:cNvPr id="1976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5761" y="1844056"/>
            <a:ext cx="43338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763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4492" y="4159350"/>
            <a:ext cx="6819900"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6147210"/>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96753"/>
            <a:ext cx="9144000" cy="1470025"/>
          </a:xfrm>
        </p:spPr>
        <p:txBody>
          <a:bodyPr>
            <a:normAutofit/>
          </a:bodyPr>
          <a:lstStyle/>
          <a:p>
            <a:r>
              <a:rPr lang="en-US" altLang="ko-KR" sz="4000" b="1" dirty="0">
                <a:latin typeface="Times New Roman" pitchFamily="18" charset="0"/>
                <a:cs typeface="Times New Roman" pitchFamily="18" charset="0"/>
              </a:rPr>
              <a:t>Prediction and Model Criticism</a:t>
            </a:r>
            <a:endParaRPr lang="ko-KR" altLang="en-US"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2699441019"/>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Prediction and Model Criticism</a:t>
            </a:r>
          </a:p>
        </p:txBody>
      </p:sp>
      <p:sp>
        <p:nvSpPr>
          <p:cNvPr id="5" name="내용 개체 틀 2"/>
          <p:cNvSpPr>
            <a:spLocks noGrp="1"/>
          </p:cNvSpPr>
          <p:nvPr>
            <p:ph idx="1"/>
          </p:nvPr>
        </p:nvSpPr>
        <p:spPr>
          <a:xfrm>
            <a:off x="1981200" y="833776"/>
            <a:ext cx="8579296" cy="5877272"/>
          </a:xfrm>
        </p:spPr>
        <p:txBody>
          <a:bodyPr>
            <a:noAutofit/>
          </a:bodyPr>
          <a:lstStyle/>
          <a:p>
            <a:pPr marL="12700" marR="405765" indent="0">
              <a:lnSpc>
                <a:spcPct val="150000"/>
              </a:lnSpc>
              <a:buNone/>
            </a:pPr>
            <a:r>
              <a:rPr lang="en-US" altLang="ko-KR" sz="1900" dirty="0">
                <a:latin typeface="Arial"/>
                <a:cs typeface="Arial"/>
              </a:rPr>
              <a:t>The prior predictive density p(y) says what you think the data should look like (before</a:t>
            </a:r>
            <a:r>
              <a:rPr lang="ko-KR" altLang="en-US" sz="1900" dirty="0">
                <a:latin typeface="Arial"/>
                <a:cs typeface="Arial"/>
              </a:rPr>
              <a:t> </a:t>
            </a:r>
            <a:r>
              <a:rPr lang="en-US" altLang="ko-KR" sz="1900" dirty="0">
                <a:latin typeface="Arial"/>
                <a:cs typeface="Arial"/>
              </a:rPr>
              <a:t>you see y). You can use it to check a model by</a:t>
            </a:r>
          </a:p>
          <a:p>
            <a:pPr marL="12065" indent="0">
              <a:lnSpc>
                <a:spcPct val="150000"/>
              </a:lnSpc>
              <a:buNone/>
              <a:tabLst>
                <a:tab pos="262890" algn="l"/>
              </a:tabLst>
            </a:pPr>
            <a:endParaRPr lang="en-US" altLang="ko-KR" sz="1900" dirty="0">
              <a:latin typeface="Arial"/>
              <a:cs typeface="Arial"/>
            </a:endParaRPr>
          </a:p>
          <a:p>
            <a:pPr marL="12065" indent="0">
              <a:lnSpc>
                <a:spcPct val="150000"/>
              </a:lnSpc>
              <a:buNone/>
              <a:tabLst>
                <a:tab pos="262890" algn="l"/>
              </a:tabLst>
            </a:pPr>
            <a:r>
              <a:rPr lang="en-US" altLang="ko-KR" sz="1900" dirty="0">
                <a:latin typeface="Arial"/>
                <a:cs typeface="Arial"/>
              </a:rPr>
              <a:t>1. Choose a “test statistic” T(y)</a:t>
            </a:r>
          </a:p>
          <a:p>
            <a:pPr marL="12065" indent="0">
              <a:lnSpc>
                <a:spcPct val="150000"/>
              </a:lnSpc>
              <a:buNone/>
              <a:tabLst>
                <a:tab pos="262255" algn="l"/>
              </a:tabLst>
            </a:pPr>
            <a:r>
              <a:rPr lang="en-US" altLang="ko-KR" sz="1900" dirty="0">
                <a:latin typeface="Arial"/>
                <a:cs typeface="Arial"/>
              </a:rPr>
              <a:t>2. Calculate its predictive distribution using draws y from p(θ, y)=p(θ)p(</a:t>
            </a:r>
            <a:r>
              <a:rPr lang="en-US" altLang="ko-KR" sz="1900" dirty="0" err="1">
                <a:latin typeface="Arial"/>
                <a:cs typeface="Arial"/>
              </a:rPr>
              <a:t>y|θ</a:t>
            </a:r>
            <a:r>
              <a:rPr lang="en-US" altLang="ko-KR" sz="1900" dirty="0">
                <a:latin typeface="Arial"/>
                <a:cs typeface="Arial"/>
              </a:rPr>
              <a:t>).</a:t>
            </a:r>
          </a:p>
          <a:p>
            <a:pPr marL="12065" indent="0">
              <a:lnSpc>
                <a:spcPct val="150000"/>
              </a:lnSpc>
              <a:buNone/>
              <a:tabLst>
                <a:tab pos="262890" algn="l"/>
              </a:tabLst>
            </a:pPr>
            <a:r>
              <a:rPr lang="en-US" altLang="ko-KR" sz="1900" dirty="0">
                <a:latin typeface="Arial"/>
                <a:cs typeface="Arial"/>
              </a:rPr>
              <a:t>3. Find T </a:t>
            </a:r>
            <a:r>
              <a:rPr lang="en-US" altLang="ko-KR" sz="1900" spc="40" dirty="0">
                <a:latin typeface="Arial"/>
                <a:cs typeface="Arial"/>
              </a:rPr>
              <a:t>(</a:t>
            </a:r>
            <a:r>
              <a:rPr lang="en-US" altLang="ko-KR" sz="1900" spc="25" dirty="0">
                <a:latin typeface="Arial"/>
                <a:cs typeface="Arial"/>
              </a:rPr>
              <a:t>y</a:t>
            </a:r>
            <a:r>
              <a:rPr lang="en-US" altLang="ko-KR" sz="1900" spc="-75" baseline="27777" dirty="0">
                <a:latin typeface="Arial"/>
                <a:cs typeface="Arial"/>
              </a:rPr>
              <a:t>o</a:t>
            </a:r>
            <a:r>
              <a:rPr lang="en-US" altLang="ko-KR" sz="1900" spc="-89" baseline="27777" dirty="0">
                <a:latin typeface="Arial"/>
                <a:cs typeface="Arial"/>
              </a:rPr>
              <a:t>b</a:t>
            </a:r>
            <a:r>
              <a:rPr lang="en-US" altLang="ko-KR" sz="1900" spc="-142" baseline="27777" dirty="0">
                <a:latin typeface="Arial"/>
                <a:cs typeface="Arial"/>
              </a:rPr>
              <a:t>s</a:t>
            </a:r>
            <a:r>
              <a:rPr lang="en-US" altLang="ko-KR" sz="1900" spc="45" dirty="0">
                <a:latin typeface="Arial"/>
                <a:cs typeface="Arial"/>
              </a:rPr>
              <a:t>)</a:t>
            </a:r>
            <a:r>
              <a:rPr lang="en-US" altLang="ko-KR" sz="1900" spc="65" dirty="0">
                <a:latin typeface="Arial"/>
                <a:cs typeface="Arial"/>
              </a:rPr>
              <a:t> </a:t>
            </a:r>
            <a:r>
              <a:rPr lang="en-US" altLang="ko-KR" sz="1900" dirty="0">
                <a:latin typeface="Arial"/>
                <a:cs typeface="Arial"/>
              </a:rPr>
              <a:t>and see if it is probable or not.</a:t>
            </a:r>
          </a:p>
          <a:p>
            <a:pPr marL="12065" indent="0">
              <a:lnSpc>
                <a:spcPct val="150000"/>
              </a:lnSpc>
              <a:buNone/>
              <a:tabLst>
                <a:tab pos="262890" algn="l"/>
              </a:tabLst>
            </a:pPr>
            <a:endParaRPr lang="en-US" altLang="ko-KR" sz="1900" dirty="0">
              <a:latin typeface="Arial"/>
              <a:cs typeface="Arial"/>
            </a:endParaRPr>
          </a:p>
          <a:p>
            <a:pPr marL="0" indent="0">
              <a:lnSpc>
                <a:spcPct val="150000"/>
              </a:lnSpc>
              <a:buNone/>
            </a:pPr>
            <a:r>
              <a:rPr lang="en-US" altLang="ko-KR" sz="1900" dirty="0">
                <a:latin typeface="Arial"/>
                <a:cs typeface="Arial"/>
              </a:rPr>
              <a:t>Step 2 can be done by</a:t>
            </a:r>
          </a:p>
          <a:p>
            <a:pPr marL="12065" indent="0">
              <a:lnSpc>
                <a:spcPct val="150000"/>
              </a:lnSpc>
              <a:buNone/>
              <a:tabLst>
                <a:tab pos="262890" algn="l"/>
              </a:tabLst>
            </a:pPr>
            <a:r>
              <a:rPr lang="en-US" altLang="ko-KR" sz="1900" dirty="0">
                <a:latin typeface="Arial"/>
                <a:cs typeface="Arial"/>
              </a:rPr>
              <a:t>2-1. Sample θ from p(θ)</a:t>
            </a:r>
          </a:p>
          <a:p>
            <a:pPr marL="12065" indent="0">
              <a:lnSpc>
                <a:spcPct val="150000"/>
              </a:lnSpc>
              <a:buNone/>
              <a:tabLst>
                <a:tab pos="262890" algn="l"/>
              </a:tabLst>
            </a:pPr>
            <a:r>
              <a:rPr lang="en-US" altLang="ko-KR" sz="1900" dirty="0">
                <a:latin typeface="Arial"/>
                <a:cs typeface="Arial"/>
              </a:rPr>
              <a:t>2-2. Sample y from p(</a:t>
            </a:r>
            <a:r>
              <a:rPr lang="en-US" altLang="ko-KR" sz="1900" dirty="0" err="1">
                <a:latin typeface="Arial"/>
                <a:cs typeface="Arial"/>
              </a:rPr>
              <a:t>y|θ</a:t>
            </a:r>
            <a:r>
              <a:rPr lang="en-US" altLang="ko-KR" sz="1900" dirty="0">
                <a:latin typeface="Arial"/>
                <a:cs typeface="Arial"/>
              </a:rPr>
              <a:t>) and calculate T(y)</a:t>
            </a:r>
          </a:p>
          <a:p>
            <a:pPr marL="12065" indent="0">
              <a:lnSpc>
                <a:spcPct val="150000"/>
              </a:lnSpc>
              <a:buNone/>
              <a:tabLst>
                <a:tab pos="262890" algn="l"/>
              </a:tabLst>
            </a:pPr>
            <a:r>
              <a:rPr lang="en-US" altLang="ko-KR" sz="1900" dirty="0">
                <a:latin typeface="Arial"/>
                <a:cs typeface="Arial"/>
              </a:rPr>
              <a:t>2-3. Repeat 2-1 and 2-2 above many times.</a:t>
            </a:r>
          </a:p>
        </p:txBody>
      </p:sp>
    </p:spTree>
    <p:extLst>
      <p:ext uri="{BB962C8B-B14F-4D97-AF65-F5344CB8AC3E}">
        <p14:creationId xmlns:p14="http://schemas.microsoft.com/office/powerpoint/2010/main" val="3207724543"/>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Model Choice</a:t>
            </a:r>
          </a:p>
        </p:txBody>
      </p:sp>
      <p:sp>
        <p:nvSpPr>
          <p:cNvPr id="5" name="내용 개체 틀 2"/>
          <p:cNvSpPr>
            <a:spLocks noGrp="1"/>
          </p:cNvSpPr>
          <p:nvPr>
            <p:ph idx="1"/>
          </p:nvPr>
        </p:nvSpPr>
        <p:spPr>
          <a:xfrm>
            <a:off x="1981200" y="980728"/>
            <a:ext cx="8579296" cy="5877272"/>
          </a:xfrm>
        </p:spPr>
        <p:txBody>
          <a:bodyPr>
            <a:noAutofit/>
          </a:bodyPr>
          <a:lstStyle/>
          <a:p>
            <a:pPr marL="12065" marR="12700" indent="0" algn="just">
              <a:lnSpc>
                <a:spcPct val="150000"/>
              </a:lnSpc>
              <a:buNone/>
            </a:pPr>
            <a:r>
              <a:rPr lang="en-US" altLang="ko-KR" sz="2000" dirty="0">
                <a:latin typeface="Arial"/>
                <a:cs typeface="Arial"/>
              </a:rPr>
              <a:t>Let M</a:t>
            </a:r>
            <a:r>
              <a:rPr lang="en-US" altLang="ko-KR" sz="2000" baseline="-25000" dirty="0">
                <a:latin typeface="Arial"/>
                <a:cs typeface="Arial"/>
              </a:rPr>
              <a:t>j</a:t>
            </a:r>
            <a:r>
              <a:rPr lang="en-US" altLang="ko-KR" sz="2000" dirty="0">
                <a:latin typeface="Arial"/>
                <a:cs typeface="Arial"/>
              </a:rPr>
              <a:t>  denote the </a:t>
            </a:r>
            <a:r>
              <a:rPr lang="en-US" altLang="ko-KR" sz="2000" dirty="0" err="1">
                <a:latin typeface="Arial"/>
                <a:cs typeface="Arial"/>
              </a:rPr>
              <a:t>jth</a:t>
            </a:r>
            <a:r>
              <a:rPr lang="en-US" altLang="ko-KR" sz="2000" dirty="0">
                <a:latin typeface="Arial"/>
                <a:cs typeface="Arial"/>
              </a:rPr>
              <a:t> of J  models and let the data be y. Then by Bayes’ theorem the posterior probability of this model is</a:t>
            </a:r>
          </a:p>
          <a:p>
            <a:pPr marL="12065" marR="12700" indent="0" algn="just">
              <a:lnSpc>
                <a:spcPct val="150000"/>
              </a:lnSpc>
              <a:buNone/>
            </a:pPr>
            <a:endParaRPr lang="en-US" altLang="ko-KR" sz="2000" dirty="0">
              <a:latin typeface="Arial"/>
              <a:cs typeface="Arial"/>
            </a:endParaRPr>
          </a:p>
          <a:p>
            <a:pPr marL="12065" marR="12700" indent="0" algn="just">
              <a:lnSpc>
                <a:spcPct val="150000"/>
              </a:lnSpc>
              <a:buNone/>
            </a:pPr>
            <a:endParaRPr lang="en-US" altLang="ko-KR" sz="2000" dirty="0">
              <a:latin typeface="Arial"/>
              <a:cs typeface="Arial"/>
            </a:endParaRPr>
          </a:p>
          <a:p>
            <a:pPr marL="12065" marR="12700" indent="0" algn="just">
              <a:lnSpc>
                <a:spcPct val="150000"/>
              </a:lnSpc>
              <a:buNone/>
            </a:pPr>
            <a:endParaRPr lang="en-US" altLang="ko-KR" sz="2000" dirty="0">
              <a:latin typeface="Arial"/>
              <a:cs typeface="Arial"/>
            </a:endParaRPr>
          </a:p>
          <a:p>
            <a:pPr marL="12065" marR="12700" indent="0" algn="just">
              <a:lnSpc>
                <a:spcPct val="150000"/>
              </a:lnSpc>
              <a:buNone/>
            </a:pPr>
            <a:r>
              <a:rPr lang="en-US" altLang="ko-KR" sz="2000" dirty="0">
                <a:latin typeface="Arial"/>
                <a:cs typeface="Arial"/>
              </a:rPr>
              <a:t>and, with J = 2, the posterior odd on model 1 is</a:t>
            </a:r>
          </a:p>
          <a:p>
            <a:pPr marL="12065" marR="12700" indent="0" algn="just">
              <a:lnSpc>
                <a:spcPct val="150000"/>
              </a:lnSpc>
              <a:buNone/>
            </a:pPr>
            <a:endParaRPr lang="en-US" altLang="ko-KR" sz="2000" dirty="0">
              <a:latin typeface="Arial"/>
              <a:cs typeface="Arial"/>
            </a:endParaRPr>
          </a:p>
          <a:p>
            <a:pPr marL="12065" marR="12700" indent="0" algn="just">
              <a:lnSpc>
                <a:spcPct val="150000"/>
              </a:lnSpc>
              <a:buNone/>
            </a:pPr>
            <a:endParaRPr lang="en-US" altLang="ko-KR" sz="2000" dirty="0">
              <a:latin typeface="Arial"/>
              <a:cs typeface="Arial"/>
            </a:endParaRPr>
          </a:p>
          <a:p>
            <a:pPr marL="12065" marR="12700" indent="0">
              <a:lnSpc>
                <a:spcPct val="130000"/>
              </a:lnSpc>
              <a:buNone/>
            </a:pPr>
            <a:endParaRPr lang="en-US" altLang="ko-KR" sz="2000" dirty="0">
              <a:latin typeface="Arial"/>
              <a:cs typeface="Arial"/>
            </a:endParaRPr>
          </a:p>
          <a:p>
            <a:pPr marL="12065" marR="12700" indent="0">
              <a:lnSpc>
                <a:spcPct val="130000"/>
              </a:lnSpc>
              <a:buNone/>
            </a:pPr>
            <a:endParaRPr lang="en-US" altLang="ko-KR" sz="2000" dirty="0">
              <a:latin typeface="Arial"/>
              <a:cs typeface="Arial"/>
            </a:endParaRPr>
          </a:p>
        </p:txBody>
      </p:sp>
      <p:pic>
        <p:nvPicPr>
          <p:cNvPr id="1986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7687" y="2094360"/>
            <a:ext cx="3897152" cy="1334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6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106" y="4365105"/>
            <a:ext cx="3598193" cy="896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098738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Model Choice</a:t>
            </a:r>
          </a:p>
        </p:txBody>
      </p:sp>
      <p:sp>
        <p:nvSpPr>
          <p:cNvPr id="5" name="내용 개체 틀 2"/>
          <p:cNvSpPr>
            <a:spLocks noGrp="1"/>
          </p:cNvSpPr>
          <p:nvPr>
            <p:ph idx="1"/>
          </p:nvPr>
        </p:nvSpPr>
        <p:spPr>
          <a:xfrm>
            <a:off x="1981200" y="980728"/>
            <a:ext cx="8579296" cy="5877272"/>
          </a:xfrm>
        </p:spPr>
        <p:txBody>
          <a:bodyPr>
            <a:noAutofit/>
          </a:bodyPr>
          <a:lstStyle/>
          <a:p>
            <a:pPr marL="12065" marR="12700" indent="0" algn="just">
              <a:lnSpc>
                <a:spcPct val="150000"/>
              </a:lnSpc>
              <a:buNone/>
            </a:pPr>
            <a:r>
              <a:rPr lang="en-US" altLang="ko-KR" sz="2000" dirty="0">
                <a:latin typeface="Arial"/>
                <a:cs typeface="Arial"/>
              </a:rPr>
              <a:t>p(</a:t>
            </a:r>
            <a:r>
              <a:rPr lang="en-US" altLang="ko-KR" sz="2000" dirty="0" err="1">
                <a:latin typeface="Arial"/>
                <a:cs typeface="Arial"/>
              </a:rPr>
              <a:t>y|M</a:t>
            </a:r>
            <a:r>
              <a:rPr lang="en-US" altLang="ko-KR" sz="2000" baseline="-25000" dirty="0" err="1">
                <a:latin typeface="Arial"/>
                <a:cs typeface="Arial"/>
              </a:rPr>
              <a:t>j</a:t>
            </a:r>
            <a:r>
              <a:rPr lang="en-US" altLang="ko-KR" sz="2000" dirty="0">
                <a:latin typeface="Arial"/>
                <a:cs typeface="Arial"/>
              </a:rPr>
              <a:t>) is the prior predictive density/probability of the data under model j. The ratio, p(y|M</a:t>
            </a:r>
            <a:r>
              <a:rPr lang="en-US" altLang="ko-KR" sz="2000" baseline="-25000" dirty="0">
                <a:latin typeface="Arial"/>
                <a:cs typeface="Arial"/>
              </a:rPr>
              <a:t>1</a:t>
            </a:r>
            <a:r>
              <a:rPr lang="en-US" altLang="ko-KR" sz="2000" dirty="0">
                <a:latin typeface="Arial"/>
                <a:cs typeface="Arial"/>
              </a:rPr>
              <a:t>)/p(y|M</a:t>
            </a:r>
            <a:r>
              <a:rPr lang="en-US" altLang="ko-KR" sz="2000" baseline="-25000" dirty="0">
                <a:latin typeface="Arial"/>
                <a:cs typeface="Arial"/>
              </a:rPr>
              <a:t>2</a:t>
            </a:r>
            <a:r>
              <a:rPr lang="en-US" altLang="ko-KR" sz="2000" dirty="0">
                <a:latin typeface="Arial"/>
                <a:cs typeface="Arial"/>
              </a:rPr>
              <a:t>), is the Bayes factor in favor of model 1.</a:t>
            </a:r>
          </a:p>
          <a:p>
            <a:pPr marL="12065" marR="12700" indent="0" algn="just">
              <a:lnSpc>
                <a:spcPct val="150000"/>
              </a:lnSpc>
              <a:buNone/>
            </a:pPr>
            <a:endParaRPr lang="en-US" altLang="ko-KR" sz="2000" dirty="0">
              <a:latin typeface="Arial"/>
              <a:cs typeface="Arial"/>
            </a:endParaRPr>
          </a:p>
          <a:p>
            <a:pPr marL="0" marR="12700" indent="0" algn="just">
              <a:lnSpc>
                <a:spcPct val="150000"/>
              </a:lnSpc>
              <a:buNone/>
            </a:pPr>
            <a:endParaRPr lang="en-US" altLang="ko-KR" sz="2000" dirty="0">
              <a:latin typeface="Arial"/>
              <a:cs typeface="Arial"/>
            </a:endParaRPr>
          </a:p>
          <a:p>
            <a:pPr marL="0" marR="12700" indent="0" algn="just">
              <a:lnSpc>
                <a:spcPct val="150000"/>
              </a:lnSpc>
              <a:buNone/>
            </a:pPr>
            <a:r>
              <a:rPr lang="en-US" altLang="ko-KR" sz="2000" dirty="0">
                <a:latin typeface="Arial"/>
                <a:cs typeface="Arial"/>
              </a:rPr>
              <a:t>where l(</a:t>
            </a:r>
            <a:r>
              <a:rPr lang="en-US" altLang="ko-KR" sz="2000" dirty="0" err="1">
                <a:latin typeface="Arial"/>
                <a:cs typeface="Arial"/>
              </a:rPr>
              <a:t>y|θ</a:t>
            </a:r>
            <a:r>
              <a:rPr lang="en-US" altLang="ko-KR" sz="2000" baseline="-25000" dirty="0" err="1">
                <a:latin typeface="Arial"/>
                <a:cs typeface="Arial"/>
              </a:rPr>
              <a:t>j</a:t>
            </a:r>
            <a:r>
              <a:rPr lang="en-US" altLang="ko-KR" sz="2000" dirty="0">
                <a:latin typeface="Arial"/>
                <a:cs typeface="Arial"/>
              </a:rPr>
              <a:t> ) is the likelihood of the data under model j.</a:t>
            </a:r>
          </a:p>
          <a:p>
            <a:pPr marL="0" marR="12700" indent="0" algn="just">
              <a:lnSpc>
                <a:spcPct val="150000"/>
              </a:lnSpc>
              <a:buNone/>
            </a:pPr>
            <a:endParaRPr lang="en-US" altLang="ko-KR" sz="2000" dirty="0">
              <a:latin typeface="Arial"/>
              <a:cs typeface="Arial"/>
            </a:endParaRPr>
          </a:p>
          <a:p>
            <a:pPr marL="0" indent="0" algn="just">
              <a:lnSpc>
                <a:spcPct val="150000"/>
              </a:lnSpc>
              <a:buNone/>
            </a:pPr>
            <a:r>
              <a:rPr lang="de-DE" altLang="ko-KR" sz="2000" dirty="0">
                <a:latin typeface="Arial"/>
                <a:cs typeface="Arial"/>
              </a:rPr>
              <a:t>When two models only differ by paramter values, </a:t>
            </a:r>
            <a:r>
              <a:rPr lang="en-US" altLang="ko-KR" sz="2000" dirty="0">
                <a:latin typeface="Arial"/>
                <a:cs typeface="Arial"/>
              </a:rPr>
              <a:t>the posterior odd on model 1 simplifies to</a:t>
            </a:r>
            <a:endParaRPr lang="de-DE" altLang="ko-KR" sz="2000" dirty="0">
              <a:latin typeface="Arial"/>
              <a:cs typeface="Arial"/>
            </a:endParaRPr>
          </a:p>
          <a:p>
            <a:pPr marL="0" marR="12700" indent="0" algn="just">
              <a:lnSpc>
                <a:spcPct val="150000"/>
              </a:lnSpc>
              <a:buNone/>
            </a:pPr>
            <a:endParaRPr lang="en-US" altLang="ko-KR" sz="2000" dirty="0">
              <a:latin typeface="Arial"/>
              <a:cs typeface="Arial"/>
            </a:endParaRPr>
          </a:p>
          <a:p>
            <a:pPr marL="0" marR="12700" indent="0" algn="just">
              <a:lnSpc>
                <a:spcPct val="150000"/>
              </a:lnSpc>
              <a:buNone/>
            </a:pPr>
            <a:endParaRPr lang="en-US" altLang="ko-KR" sz="2000" dirty="0">
              <a:latin typeface="Arial"/>
              <a:cs typeface="Arial"/>
            </a:endParaRPr>
          </a:p>
          <a:p>
            <a:pPr marL="0" marR="12700" indent="0" algn="just">
              <a:lnSpc>
                <a:spcPct val="150000"/>
              </a:lnSpc>
              <a:buNone/>
            </a:pPr>
            <a:endParaRPr lang="en-US" altLang="ko-KR" sz="2000" dirty="0">
              <a:latin typeface="Arial"/>
              <a:cs typeface="Arial"/>
            </a:endParaRPr>
          </a:p>
          <a:p>
            <a:pPr marL="12065" marR="12700" indent="0" algn="just">
              <a:lnSpc>
                <a:spcPct val="150000"/>
              </a:lnSpc>
              <a:buNone/>
            </a:pPr>
            <a:endParaRPr lang="en-US" altLang="ko-KR" sz="2000" dirty="0">
              <a:latin typeface="Arial"/>
              <a:cs typeface="Arial"/>
            </a:endParaRPr>
          </a:p>
          <a:p>
            <a:pPr marL="12065" marR="12700" indent="0">
              <a:lnSpc>
                <a:spcPct val="130000"/>
              </a:lnSpc>
              <a:buNone/>
            </a:pPr>
            <a:endParaRPr lang="en-US" altLang="ko-KR" sz="2000" dirty="0">
              <a:latin typeface="Arial"/>
              <a:cs typeface="Arial"/>
            </a:endParaRPr>
          </a:p>
          <a:p>
            <a:pPr marL="12065" marR="12700" indent="0">
              <a:lnSpc>
                <a:spcPct val="130000"/>
              </a:lnSpc>
              <a:buNone/>
            </a:pPr>
            <a:endParaRPr lang="en-US" altLang="ko-KR" sz="2000" dirty="0">
              <a:latin typeface="Arial"/>
              <a:cs typeface="Arial"/>
            </a:endParaRP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3753" y="2204864"/>
            <a:ext cx="5496053" cy="612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5800" y="5435400"/>
            <a:ext cx="4320480" cy="773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3165052"/>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Example with Two Simple Hypotheses</a:t>
            </a:r>
          </a:p>
        </p:txBody>
      </p:sp>
      <p:sp>
        <p:nvSpPr>
          <p:cNvPr id="5" name="내용 개체 틀 2"/>
          <p:cNvSpPr>
            <a:spLocks noGrp="1"/>
          </p:cNvSpPr>
          <p:nvPr>
            <p:ph idx="1"/>
          </p:nvPr>
        </p:nvSpPr>
        <p:spPr>
          <a:xfrm>
            <a:off x="1981200" y="841940"/>
            <a:ext cx="8579296" cy="5877272"/>
          </a:xfrm>
        </p:spPr>
        <p:txBody>
          <a:bodyPr>
            <a:noAutofit/>
          </a:bodyPr>
          <a:lstStyle/>
          <a:p>
            <a:pPr marL="0" indent="0" algn="just">
              <a:buNone/>
            </a:pPr>
            <a:r>
              <a:rPr lang="en-US" altLang="ko-KR" sz="2000" dirty="0">
                <a:latin typeface="Arial"/>
                <a:cs typeface="Arial"/>
              </a:rPr>
              <a:t>Observe a single value from </a:t>
            </a:r>
            <a:r>
              <a:rPr lang="en-US" altLang="ko-KR" sz="2000" dirty="0" err="1">
                <a:latin typeface="Arial"/>
                <a:cs typeface="Arial"/>
              </a:rPr>
              <a:t>Y~n</a:t>
            </a:r>
            <a:r>
              <a:rPr lang="en-US" altLang="ko-KR" sz="2000" dirty="0">
                <a:latin typeface="Arial"/>
                <a:cs typeface="Arial"/>
              </a:rPr>
              <a:t>(θ, 1). </a:t>
            </a:r>
          </a:p>
          <a:p>
            <a:pPr marL="0" indent="0" algn="just">
              <a:buNone/>
            </a:pPr>
            <a:r>
              <a:rPr lang="en-US" altLang="ko-KR" sz="2000" dirty="0">
                <a:latin typeface="Arial"/>
                <a:cs typeface="Arial"/>
              </a:rPr>
              <a:t>Model 1: θ = −1 vs. Model 2: θ =1.</a:t>
            </a:r>
          </a:p>
          <a:p>
            <a:pPr marL="0" indent="0" algn="just">
              <a:buNone/>
            </a:pPr>
            <a:r>
              <a:rPr lang="en-US" altLang="ko-KR" sz="2000" dirty="0">
                <a:latin typeface="Arial"/>
                <a:cs typeface="Arial"/>
              </a:rPr>
              <a:t>The likelihood ratio is</a:t>
            </a:r>
          </a:p>
          <a:p>
            <a:pPr marL="0" indent="0" algn="just">
              <a:buNone/>
            </a:pPr>
            <a:endParaRPr lang="en-US" altLang="ko-KR" sz="2000" spc="-75" dirty="0">
              <a:latin typeface="Arial"/>
              <a:cs typeface="Arial"/>
            </a:endParaRPr>
          </a:p>
          <a:p>
            <a:pPr marL="0" indent="0" algn="just">
              <a:buNone/>
            </a:pPr>
            <a:endParaRPr lang="en-US" altLang="ko-KR" sz="2000" spc="-75" dirty="0">
              <a:latin typeface="Arial"/>
              <a:cs typeface="Arial"/>
            </a:endParaRPr>
          </a:p>
          <a:p>
            <a:pPr marL="0" indent="0" algn="just">
              <a:buNone/>
            </a:pPr>
            <a:r>
              <a:rPr lang="en-US" altLang="ko-KR" sz="2000" dirty="0">
                <a:latin typeface="Arial"/>
                <a:cs typeface="Arial"/>
              </a:rPr>
              <a:t>If the two hypotheses are equally probable a priori, the posterior odd is</a:t>
            </a:r>
          </a:p>
          <a:p>
            <a:pPr marL="0" indent="0" algn="just">
              <a:buNone/>
            </a:pPr>
            <a:endParaRPr lang="en-US" altLang="ko-KR" sz="2000" dirty="0">
              <a:latin typeface="Arial"/>
              <a:cs typeface="Arial"/>
            </a:endParaRPr>
          </a:p>
          <a:p>
            <a:pPr marL="0" indent="0" algn="just">
              <a:buNone/>
            </a:pPr>
            <a:endParaRPr lang="en-US" altLang="ko-KR" sz="2000" dirty="0">
              <a:latin typeface="Arial"/>
              <a:cs typeface="Arial"/>
            </a:endParaRPr>
          </a:p>
          <a:p>
            <a:pPr marL="12700" marR="12700" indent="0" algn="just">
              <a:buNone/>
            </a:pPr>
            <a:endParaRPr lang="en-US" altLang="ko-KR" sz="2000" dirty="0">
              <a:latin typeface="Arial"/>
              <a:cs typeface="Arial"/>
            </a:endParaRPr>
          </a:p>
          <a:p>
            <a:pPr marL="12700" marR="12700" indent="0" algn="just">
              <a:buNone/>
            </a:pPr>
            <a:r>
              <a:rPr lang="en-US" altLang="ko-KR" sz="2000" dirty="0">
                <a:latin typeface="Arial"/>
                <a:cs typeface="Arial"/>
              </a:rPr>
              <a:t>(</a:t>
            </a:r>
            <a:r>
              <a:rPr lang="en-US" altLang="ko-KR" sz="2000" dirty="0" err="1">
                <a:latin typeface="Arial"/>
                <a:cs typeface="Arial"/>
              </a:rPr>
              <a:t>i</a:t>
            </a:r>
            <a:r>
              <a:rPr lang="en-US" altLang="ko-KR" sz="2000" dirty="0">
                <a:latin typeface="Arial"/>
                <a:cs typeface="Arial"/>
              </a:rPr>
              <a:t>) If  y&gt;0  then θ=1 is more probable than θ=−1;  (ii) y&lt;0  renders </a:t>
            </a:r>
          </a:p>
          <a:p>
            <a:pPr marL="12700" marR="12700" indent="0" algn="just">
              <a:buNone/>
            </a:pPr>
            <a:r>
              <a:rPr lang="en-US" altLang="ko-KR" sz="2000" dirty="0">
                <a:latin typeface="Arial"/>
                <a:cs typeface="Arial"/>
              </a:rPr>
              <a:t>θ=−1 more probable than θ=1; (iii) y=0 leaves the two hypotheses equally probable.</a:t>
            </a:r>
          </a:p>
          <a:p>
            <a:pPr marL="0" indent="0" algn="just">
              <a:spcBef>
                <a:spcPts val="91"/>
              </a:spcBef>
              <a:buNone/>
            </a:pPr>
            <a:endParaRPr lang="en-US" altLang="ko-KR" sz="2000" dirty="0">
              <a:latin typeface="Arial"/>
              <a:cs typeface="Arial"/>
            </a:endParaRPr>
          </a:p>
          <a:p>
            <a:pPr marL="0" marR="19050" indent="0" algn="just">
              <a:buNone/>
            </a:pPr>
            <a:r>
              <a:rPr lang="en-US" altLang="ko-KR" sz="2000" dirty="0">
                <a:latin typeface="Arial"/>
                <a:cs typeface="Arial"/>
              </a:rPr>
              <a:t>For example, (</a:t>
            </a:r>
            <a:r>
              <a:rPr lang="en-US" altLang="ko-KR" sz="2000" dirty="0" err="1">
                <a:latin typeface="Arial"/>
                <a:cs typeface="Arial"/>
              </a:rPr>
              <a:t>i</a:t>
            </a:r>
            <a:r>
              <a:rPr lang="en-US" altLang="ko-KR" sz="2000" dirty="0">
                <a:latin typeface="Arial"/>
                <a:cs typeface="Arial"/>
              </a:rPr>
              <a:t>) if you observe y=0.5 then the posterior odd on θ=1 is </a:t>
            </a:r>
          </a:p>
          <a:p>
            <a:pPr marL="0" marR="19050" indent="0" algn="just">
              <a:buNone/>
            </a:pPr>
            <a:r>
              <a:rPr lang="en-US" altLang="ko-KR" sz="2000" dirty="0">
                <a:latin typeface="Arial"/>
                <a:cs typeface="Arial"/>
              </a:rPr>
              <a:t>e = 2.718, resulting in P(θ=1|y=0.5)=e/(1+e)=0.73; (ii) If you observe y=1 then the probability further increases to P(θ=1|y=0.5)=e</a:t>
            </a:r>
            <a:r>
              <a:rPr lang="en-US" altLang="ko-KR" sz="2000" baseline="30000" dirty="0">
                <a:latin typeface="Arial"/>
                <a:cs typeface="Arial"/>
              </a:rPr>
              <a:t>2 </a:t>
            </a:r>
            <a:r>
              <a:rPr lang="en-US" altLang="ko-KR" sz="2000" dirty="0">
                <a:latin typeface="Arial"/>
                <a:cs typeface="Arial"/>
              </a:rPr>
              <a:t>/(1+e</a:t>
            </a:r>
            <a:r>
              <a:rPr lang="en-US" altLang="ko-KR" sz="2000" baseline="30000" dirty="0">
                <a:latin typeface="Arial"/>
                <a:cs typeface="Arial"/>
              </a:rPr>
              <a:t>2</a:t>
            </a:r>
            <a:r>
              <a:rPr lang="en-US" altLang="ko-KR" sz="2000" dirty="0">
                <a:latin typeface="Arial"/>
                <a:cs typeface="Arial"/>
              </a:rPr>
              <a:t>)= 0.88.</a:t>
            </a:r>
          </a:p>
          <a:p>
            <a:pPr marL="0" indent="0">
              <a:buNone/>
            </a:pPr>
            <a:endParaRPr lang="en-US" altLang="ko-KR" sz="2000" dirty="0">
              <a:latin typeface="Arial"/>
              <a:cs typeface="Arial"/>
            </a:endParaRPr>
          </a:p>
        </p:txBody>
      </p:sp>
      <p:pic>
        <p:nvPicPr>
          <p:cNvPr id="2007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2450" y="2060848"/>
            <a:ext cx="3333750"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07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3828" y="3356992"/>
            <a:ext cx="260032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828930"/>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Model Choice in Linear Regression</a:t>
            </a:r>
          </a:p>
        </p:txBody>
      </p:sp>
      <p:sp>
        <p:nvSpPr>
          <p:cNvPr id="5" name="내용 개체 틀 2"/>
          <p:cNvSpPr>
            <a:spLocks noGrp="1"/>
          </p:cNvSpPr>
          <p:nvPr>
            <p:ph idx="1"/>
          </p:nvPr>
        </p:nvSpPr>
        <p:spPr>
          <a:xfrm>
            <a:off x="1981200" y="980728"/>
            <a:ext cx="8579296" cy="5877272"/>
          </a:xfrm>
        </p:spPr>
        <p:txBody>
          <a:bodyPr>
            <a:noAutofit/>
          </a:bodyPr>
          <a:lstStyle/>
          <a:p>
            <a:pPr marL="0" marR="12700" indent="0" algn="just">
              <a:lnSpc>
                <a:spcPct val="150000"/>
              </a:lnSpc>
              <a:buNone/>
            </a:pPr>
            <a:r>
              <a:rPr lang="en-US" altLang="ko-KR" sz="2000" dirty="0">
                <a:latin typeface="Arial"/>
                <a:cs typeface="Arial"/>
              </a:rPr>
              <a:t>In comparing linear regression models, the Bayes factors can be well approximated by the ratios of the so called Bayesian Information Criterion (BIC). </a:t>
            </a:r>
          </a:p>
          <a:p>
            <a:pPr marL="0" marR="12700" indent="0" algn="just">
              <a:lnSpc>
                <a:spcPct val="150000"/>
              </a:lnSpc>
              <a:buNone/>
            </a:pPr>
            <a:endParaRPr lang="en-US" altLang="ko-KR" sz="2000" dirty="0">
              <a:latin typeface="Arial"/>
              <a:cs typeface="Arial"/>
            </a:endParaRPr>
          </a:p>
          <a:p>
            <a:pPr marL="0" marR="12700" indent="0" algn="just">
              <a:lnSpc>
                <a:spcPct val="150000"/>
              </a:lnSpc>
              <a:buNone/>
            </a:pPr>
            <a:r>
              <a:rPr lang="en-US" altLang="ko-KR" sz="2000" dirty="0">
                <a:latin typeface="Arial"/>
                <a:cs typeface="Arial"/>
              </a:rPr>
              <a:t>BIC of a linear regression model is  “BIC=(n/2)ln(SSE)+(k/2)ln(n),” where </a:t>
            </a:r>
          </a:p>
          <a:p>
            <a:pPr marL="0" marR="12700" indent="0" algn="just">
              <a:lnSpc>
                <a:spcPct val="150000"/>
              </a:lnSpc>
              <a:buNone/>
            </a:pPr>
            <a:r>
              <a:rPr lang="en-US" altLang="ko-KR" sz="2000" dirty="0">
                <a:latin typeface="Arial"/>
                <a:cs typeface="Arial"/>
              </a:rPr>
              <a:t>(</a:t>
            </a:r>
            <a:r>
              <a:rPr lang="en-US" altLang="ko-KR" sz="2000" dirty="0" err="1">
                <a:latin typeface="Arial"/>
                <a:cs typeface="Arial"/>
              </a:rPr>
              <a:t>i</a:t>
            </a:r>
            <a:r>
              <a:rPr lang="en-US" altLang="ko-KR" sz="2000" dirty="0">
                <a:latin typeface="Arial"/>
                <a:cs typeface="Arial"/>
              </a:rPr>
              <a:t>) n=number of observations, (ii) k=number of parameters in the model,  (iii) SSE=sum of squared errors. sample size.  </a:t>
            </a:r>
          </a:p>
          <a:p>
            <a:pPr marL="0" marR="12700" indent="0" algn="just">
              <a:lnSpc>
                <a:spcPct val="150000"/>
              </a:lnSpc>
              <a:buNone/>
            </a:pPr>
            <a:endParaRPr lang="en-US" altLang="ko-KR" sz="2000" dirty="0">
              <a:latin typeface="Arial"/>
              <a:cs typeface="Arial"/>
            </a:endParaRPr>
          </a:p>
          <a:p>
            <a:pPr marL="0" marR="12700" indent="0" algn="just">
              <a:lnSpc>
                <a:spcPct val="150000"/>
              </a:lnSpc>
              <a:buNone/>
            </a:pPr>
            <a:r>
              <a:rPr lang="en-US" altLang="ko-KR" sz="2000" dirty="0">
                <a:latin typeface="Arial"/>
                <a:cs typeface="Arial"/>
              </a:rPr>
              <a:t>Then, the approximate Bayes factor in favor of Model 2 compared to Model 1 takes the form  “</a:t>
            </a:r>
            <a:r>
              <a:rPr lang="en-US" altLang="ko-KR" sz="2000" spc="25" dirty="0">
                <a:latin typeface="Arial"/>
                <a:cs typeface="Arial"/>
              </a:rPr>
              <a:t>(Bayes factor)=</a:t>
            </a:r>
            <a:r>
              <a:rPr lang="en-US" altLang="ko-KR" sz="2000" spc="25" dirty="0" err="1">
                <a:latin typeface="Arial"/>
                <a:cs typeface="Arial"/>
              </a:rPr>
              <a:t>exp</a:t>
            </a:r>
            <a:r>
              <a:rPr lang="en-US" altLang="ko-KR" sz="2000" spc="25" dirty="0">
                <a:latin typeface="Arial"/>
                <a:cs typeface="Arial"/>
              </a:rPr>
              <a:t>(BIC</a:t>
            </a:r>
            <a:r>
              <a:rPr lang="en-US" altLang="ko-KR" sz="2000" baseline="-25000" dirty="0">
                <a:latin typeface="Arial"/>
                <a:cs typeface="Arial"/>
              </a:rPr>
              <a:t>1</a:t>
            </a:r>
            <a:r>
              <a:rPr lang="en-US" altLang="ko-KR" sz="2000" dirty="0">
                <a:latin typeface="Arial"/>
                <a:cs typeface="Arial"/>
              </a:rPr>
              <a:t>)/</a:t>
            </a:r>
            <a:r>
              <a:rPr lang="en-US" altLang="ko-KR" sz="2000" dirty="0" err="1">
                <a:latin typeface="Arial"/>
                <a:cs typeface="Arial"/>
              </a:rPr>
              <a:t>exp</a:t>
            </a:r>
            <a:r>
              <a:rPr lang="en-US" altLang="ko-KR" sz="2000" dirty="0">
                <a:latin typeface="Arial"/>
                <a:cs typeface="Arial"/>
              </a:rPr>
              <a:t>(BIC</a:t>
            </a:r>
            <a:r>
              <a:rPr lang="en-US" altLang="ko-KR" sz="2000" baseline="-25000" dirty="0">
                <a:latin typeface="Arial"/>
                <a:cs typeface="Arial"/>
              </a:rPr>
              <a:t>2</a:t>
            </a:r>
            <a:r>
              <a:rPr lang="en-US" altLang="ko-KR" sz="2000" dirty="0">
                <a:latin typeface="Arial"/>
                <a:cs typeface="Arial"/>
              </a:rPr>
              <a:t>).”</a:t>
            </a:r>
          </a:p>
        </p:txBody>
      </p:sp>
    </p:spTree>
    <p:extLst>
      <p:ext uri="{BB962C8B-B14F-4D97-AF65-F5344CB8AC3E}">
        <p14:creationId xmlns:p14="http://schemas.microsoft.com/office/powerpoint/2010/main" val="3402438208"/>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Model Averaging</a:t>
            </a:r>
          </a:p>
        </p:txBody>
      </p:sp>
      <p:sp>
        <p:nvSpPr>
          <p:cNvPr id="5" name="내용 개체 틀 2"/>
          <p:cNvSpPr>
            <a:spLocks noGrp="1"/>
          </p:cNvSpPr>
          <p:nvPr>
            <p:ph idx="1"/>
          </p:nvPr>
        </p:nvSpPr>
        <p:spPr>
          <a:xfrm>
            <a:off x="1981200" y="980728"/>
            <a:ext cx="8579296" cy="5877272"/>
          </a:xfrm>
        </p:spPr>
        <p:txBody>
          <a:bodyPr>
            <a:noAutofit/>
          </a:bodyPr>
          <a:lstStyle/>
          <a:p>
            <a:pPr marL="0" marR="12700" indent="0" algn="just">
              <a:lnSpc>
                <a:spcPct val="150000"/>
              </a:lnSpc>
              <a:buNone/>
            </a:pPr>
            <a:r>
              <a:rPr lang="en-US" altLang="ko-KR" sz="2000" dirty="0">
                <a:latin typeface="Arial"/>
                <a:cs typeface="Arial"/>
              </a:rPr>
              <a:t>For prediction purposes one might not want to use the single most probable model. Rather, one might better predict from an average model using</a:t>
            </a:r>
          </a:p>
          <a:p>
            <a:pPr marL="0" marR="12700" indent="0" algn="just">
              <a:lnSpc>
                <a:spcPct val="150000"/>
              </a:lnSpc>
              <a:buNone/>
            </a:pPr>
            <a:endParaRPr lang="en-US" altLang="ko-KR" sz="2000" dirty="0">
              <a:latin typeface="Arial"/>
              <a:cs typeface="Arial"/>
            </a:endParaRPr>
          </a:p>
          <a:p>
            <a:pPr marL="0" marR="12700" indent="0" algn="just">
              <a:lnSpc>
                <a:spcPct val="150000"/>
              </a:lnSpc>
              <a:buNone/>
            </a:pPr>
            <a:endParaRPr lang="en-US" altLang="ko-KR" sz="2000" dirty="0">
              <a:latin typeface="Arial"/>
              <a:cs typeface="Arial"/>
            </a:endParaRPr>
          </a:p>
          <a:p>
            <a:pPr marL="0" marR="12700" indent="0" algn="just">
              <a:lnSpc>
                <a:spcPct val="150000"/>
              </a:lnSpc>
              <a:buNone/>
            </a:pPr>
            <a:endParaRPr lang="en-US" altLang="ko-KR" sz="2000" dirty="0">
              <a:latin typeface="Arial"/>
              <a:cs typeface="Arial"/>
            </a:endParaRPr>
          </a:p>
          <a:p>
            <a:pPr marL="0" marR="12700" indent="0" algn="just">
              <a:lnSpc>
                <a:spcPct val="150000"/>
              </a:lnSpc>
              <a:buNone/>
            </a:pPr>
            <a:r>
              <a:rPr lang="en-US" altLang="ko-KR" sz="2000" dirty="0">
                <a:latin typeface="Arial"/>
                <a:cs typeface="Arial"/>
              </a:rPr>
              <a:t>So predictions are made from a weighted average of the models with weights provided by the posterior model probabilities.</a:t>
            </a:r>
          </a:p>
          <a:p>
            <a:pPr marL="0" marR="12700" indent="0" algn="just">
              <a:lnSpc>
                <a:spcPct val="130000"/>
              </a:lnSpc>
              <a:buNone/>
            </a:pPr>
            <a:endParaRPr lang="en-US" altLang="ko-KR" sz="2000" dirty="0">
              <a:latin typeface="Arial"/>
              <a:cs typeface="Arial"/>
            </a:endParaRPr>
          </a:p>
        </p:txBody>
      </p:sp>
      <p:pic>
        <p:nvPicPr>
          <p:cNvPr id="2027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6462" y="2673474"/>
            <a:ext cx="4199778" cy="11155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5843522"/>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96753"/>
            <a:ext cx="9144000" cy="1470025"/>
          </a:xfrm>
        </p:spPr>
        <p:txBody>
          <a:bodyPr>
            <a:normAutofit/>
          </a:bodyPr>
          <a:lstStyle/>
          <a:p>
            <a:r>
              <a:rPr lang="en-US" altLang="ko-KR" sz="4000" b="1" dirty="0">
                <a:latin typeface="Times New Roman" pitchFamily="18" charset="0"/>
                <a:cs typeface="Times New Roman" pitchFamily="18" charset="0"/>
              </a:rPr>
              <a:t>Linear Regression Models</a:t>
            </a:r>
            <a:endParaRPr lang="ko-KR" altLang="en-US"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100283903"/>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Linear Regression Models</a:t>
            </a:r>
          </a:p>
        </p:txBody>
      </p:sp>
      <p:sp>
        <p:nvSpPr>
          <p:cNvPr id="5" name="내용 개체 틀 2"/>
          <p:cNvSpPr>
            <a:spLocks noGrp="1"/>
          </p:cNvSpPr>
          <p:nvPr>
            <p:ph idx="1"/>
          </p:nvPr>
        </p:nvSpPr>
        <p:spPr>
          <a:xfrm>
            <a:off x="1981200" y="792956"/>
            <a:ext cx="8579296" cy="5877272"/>
          </a:xfrm>
        </p:spPr>
        <p:txBody>
          <a:bodyPr>
            <a:noAutofit/>
          </a:bodyPr>
          <a:lstStyle/>
          <a:p>
            <a:pPr marL="0" indent="0" algn="just">
              <a:lnSpc>
                <a:spcPct val="150000"/>
              </a:lnSpc>
              <a:buNone/>
            </a:pPr>
            <a:r>
              <a:rPr lang="de-DE" altLang="ko-KR" sz="2000" dirty="0">
                <a:latin typeface="Arial"/>
                <a:cs typeface="Arial"/>
              </a:rPr>
              <a:t>Normal linear regression model</a:t>
            </a:r>
          </a:p>
          <a:p>
            <a:pPr marL="0" indent="0" algn="just">
              <a:lnSpc>
                <a:spcPct val="150000"/>
              </a:lnSpc>
              <a:buNone/>
            </a:pPr>
            <a:endParaRPr lang="de-DE" altLang="ko-KR" sz="2000" dirty="0">
              <a:latin typeface="Arial"/>
              <a:cs typeface="Arial"/>
            </a:endParaRPr>
          </a:p>
          <a:p>
            <a:pPr marL="0" indent="0" algn="just">
              <a:lnSpc>
                <a:spcPct val="150000"/>
              </a:lnSpc>
              <a:buNone/>
            </a:pPr>
            <a:endParaRPr lang="de-DE" altLang="ko-KR" sz="2000" dirty="0">
              <a:latin typeface="Arial"/>
              <a:cs typeface="Arial"/>
            </a:endParaRPr>
          </a:p>
          <a:p>
            <a:pPr marL="0" indent="0" algn="just">
              <a:lnSpc>
                <a:spcPct val="150000"/>
              </a:lnSpc>
              <a:buNone/>
            </a:pPr>
            <a:r>
              <a:rPr lang="de-DE" altLang="ko-KR" sz="2000" dirty="0">
                <a:latin typeface="Arial"/>
                <a:cs typeface="Arial"/>
              </a:rPr>
              <a:t>and conventional prior</a:t>
            </a:r>
          </a:p>
          <a:p>
            <a:pPr marL="0" indent="0" algn="just">
              <a:lnSpc>
                <a:spcPct val="150000"/>
              </a:lnSpc>
              <a:buNone/>
            </a:pPr>
            <a:endParaRPr lang="de-DE" altLang="ko-KR" sz="2000" dirty="0">
              <a:latin typeface="Arial"/>
              <a:cs typeface="Arial"/>
            </a:endParaRPr>
          </a:p>
          <a:p>
            <a:pPr marL="0" indent="0" algn="just">
              <a:lnSpc>
                <a:spcPct val="150000"/>
              </a:lnSpc>
              <a:buNone/>
            </a:pPr>
            <a:r>
              <a:rPr lang="de-DE" altLang="ko-KR" sz="2000" dirty="0">
                <a:latin typeface="Arial"/>
                <a:cs typeface="Arial"/>
              </a:rPr>
              <a:t>yield</a:t>
            </a:r>
          </a:p>
          <a:p>
            <a:pPr marL="0" indent="0" algn="just">
              <a:lnSpc>
                <a:spcPct val="150000"/>
              </a:lnSpc>
              <a:buNone/>
            </a:pPr>
            <a:endParaRPr lang="de-DE" altLang="ko-KR" sz="2000" dirty="0">
              <a:latin typeface="Arial"/>
              <a:cs typeface="Arial"/>
            </a:endParaRPr>
          </a:p>
          <a:p>
            <a:pPr marL="0" indent="0" algn="just">
              <a:lnSpc>
                <a:spcPct val="150000"/>
              </a:lnSpc>
              <a:buNone/>
            </a:pPr>
            <a:endParaRPr lang="de-DE" altLang="ko-KR" sz="2000" dirty="0">
              <a:latin typeface="Arial"/>
              <a:cs typeface="Arial"/>
            </a:endParaRPr>
          </a:p>
          <a:p>
            <a:pPr marL="0" indent="0" algn="just">
              <a:lnSpc>
                <a:spcPct val="150000"/>
              </a:lnSpc>
              <a:buNone/>
            </a:pPr>
            <a:r>
              <a:rPr lang="de-DE" altLang="ko-KR" sz="2000" dirty="0">
                <a:latin typeface="Arial"/>
                <a:cs typeface="Arial"/>
              </a:rPr>
              <a:t>where</a:t>
            </a:r>
          </a:p>
          <a:p>
            <a:pPr marL="0" indent="0">
              <a:lnSpc>
                <a:spcPct val="100000"/>
              </a:lnSpc>
              <a:buNone/>
            </a:pPr>
            <a:endParaRPr lang="de-DE" altLang="ko-KR" sz="2000" dirty="0">
              <a:latin typeface="Arial"/>
              <a:cs typeface="Arial"/>
            </a:endParaRPr>
          </a:p>
        </p:txBody>
      </p:sp>
      <p:pic>
        <p:nvPicPr>
          <p:cNvPr id="2037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1784" y="1709564"/>
            <a:ext cx="554355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7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8584" y="3211066"/>
            <a:ext cx="4476750"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7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9525" y="4318986"/>
            <a:ext cx="581977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78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91015" y="5888372"/>
            <a:ext cx="56864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7330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rtlCol="0">
            <a:normAutofit/>
          </a:bodyPr>
          <a:lstStyle/>
          <a:p>
            <a:pPr>
              <a:defRPr/>
            </a:pPr>
            <a:r>
              <a:rPr lang="en-US" altLang="ko-KR" sz="4000" dirty="0"/>
              <a:t>6. </a:t>
            </a:r>
            <a:r>
              <a:rPr lang="ko-KR" altLang="en-US" sz="4000" dirty="0"/>
              <a:t>조건부 확률</a:t>
            </a:r>
            <a:r>
              <a:rPr lang="en-US" altLang="ko-KR" sz="4000" dirty="0"/>
              <a:t>: </a:t>
            </a:r>
            <a:r>
              <a:rPr lang="ko-KR" altLang="en-US" sz="4000" dirty="0"/>
              <a:t>기대여명</a:t>
            </a:r>
            <a:endParaRPr lang="ko-KR" altLang="en-US" sz="4000" dirty="0">
              <a:latin typeface="+mn-lt"/>
            </a:endParaRPr>
          </a:p>
        </p:txBody>
      </p:sp>
      <p:pic>
        <p:nvPicPr>
          <p:cNvPr id="8" name="Picture 2" descr="http://pds.joins.com/news/component/htmlphoto_mmdata/201112/03/htm_201112031434330103011.gif"/>
          <p:cNvPicPr>
            <a:picLocks noChangeAspect="1" noChangeArrowheads="1"/>
          </p:cNvPicPr>
          <p:nvPr/>
        </p:nvPicPr>
        <p:blipFill>
          <a:blip r:embed="rId2" cstate="print"/>
          <a:srcRect/>
          <a:stretch>
            <a:fillRect/>
          </a:stretch>
        </p:blipFill>
        <p:spPr bwMode="auto">
          <a:xfrm>
            <a:off x="2135561" y="2420888"/>
            <a:ext cx="7886587" cy="3312368"/>
          </a:xfrm>
          <a:prstGeom prst="rect">
            <a:avLst/>
          </a:prstGeom>
          <a:noFill/>
        </p:spPr>
      </p:pic>
      <p:sp>
        <p:nvSpPr>
          <p:cNvPr id="7" name="직사각형 6"/>
          <p:cNvSpPr/>
          <p:nvPr/>
        </p:nvSpPr>
        <p:spPr>
          <a:xfrm>
            <a:off x="7537928" y="1763524"/>
            <a:ext cx="2446504" cy="369332"/>
          </a:xfrm>
          <a:prstGeom prst="rect">
            <a:avLst/>
          </a:prstGeom>
        </p:spPr>
        <p:txBody>
          <a:bodyPr wrap="none">
            <a:spAutoFit/>
          </a:bodyPr>
          <a:lstStyle/>
          <a:p>
            <a:r>
              <a:rPr kumimoji="1" lang="ko-KR" altLang="ko-KR" dirty="0">
                <a:latin typeface="+mn-ea"/>
                <a:cs typeface="굴림" pitchFamily="50" charset="-127"/>
              </a:rPr>
              <a:t>[중앙일보 2011.12.03</a:t>
            </a:r>
            <a:r>
              <a:rPr kumimoji="1" lang="en-US" altLang="ko-KR" dirty="0">
                <a:latin typeface="+mn-ea"/>
                <a:cs typeface="굴림" pitchFamily="50" charset="-127"/>
              </a:rPr>
              <a:t>]</a:t>
            </a:r>
            <a:endParaRPr lang="ko-KR" altLang="en-US" dirty="0"/>
          </a:p>
        </p:txBody>
      </p:sp>
      <p:sp>
        <p:nvSpPr>
          <p:cNvPr id="9" name="AutoShape 5"/>
          <p:cNvSpPr>
            <a:spLocks noChangeArrowheads="1"/>
          </p:cNvSpPr>
          <p:nvPr/>
        </p:nvSpPr>
        <p:spPr bwMode="auto">
          <a:xfrm>
            <a:off x="1988543" y="1611551"/>
            <a:ext cx="314417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남녀</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출생집단 별 기대여명</a:t>
            </a:r>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Linear Regression Models</a:t>
            </a: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15416"/>
                <a:ext cx="8579296" cy="5877272"/>
              </a:xfrm>
            </p:spPr>
            <p:txBody>
              <a:bodyPr>
                <a:noAutofit/>
              </a:bodyPr>
              <a:lstStyle/>
              <a:p>
                <a:pPr marL="0" indent="0" algn="just">
                  <a:lnSpc>
                    <a:spcPct val="100000"/>
                  </a:lnSpc>
                  <a:buNone/>
                </a:pPr>
                <a:r>
                  <a:rPr lang="en-US" altLang="ko-KR" sz="2000" dirty="0">
                    <a:latin typeface="Arial" panose="020B0604020202020204" pitchFamily="34" charset="0"/>
                    <a:cs typeface="Arial" panose="020B0604020202020204" pitchFamily="34" charset="0"/>
                  </a:rPr>
                  <a:t>Marginal posterior density of β is multivariate t.</a:t>
                </a:r>
              </a:p>
              <a:p>
                <a:pPr marL="0" indent="0" algn="just">
                  <a:lnSpc>
                    <a:spcPts val="1000"/>
                  </a:lnSpc>
                  <a:buNone/>
                </a:pPr>
                <a:endParaRPr lang="en-US" altLang="ko-KR" sz="2000" dirty="0">
                  <a:latin typeface="Arial" panose="020B0604020202020204" pitchFamily="34" charset="0"/>
                  <a:cs typeface="Arial" panose="020B0604020202020204" pitchFamily="34" charset="0"/>
                </a:endParaRPr>
              </a:p>
              <a:p>
                <a:pPr marL="0" indent="0" algn="just">
                  <a:lnSpc>
                    <a:spcPts val="1100"/>
                  </a:lnSpc>
                  <a:spcBef>
                    <a:spcPts val="5"/>
                  </a:spcBef>
                  <a:buNone/>
                </a:pPr>
                <a:endParaRPr lang="en-US" altLang="ko-KR" sz="2000" dirty="0">
                  <a:latin typeface="Arial" panose="020B0604020202020204" pitchFamily="34" charset="0"/>
                  <a:cs typeface="Arial" panose="020B0604020202020204" pitchFamily="34" charset="0"/>
                </a:endParaRPr>
              </a:p>
              <a:p>
                <a:pPr marL="0" indent="0" algn="just">
                  <a:lnSpc>
                    <a:spcPct val="100000"/>
                  </a:lnSpc>
                  <a:buNone/>
                </a:pPr>
                <a:r>
                  <a:rPr lang="en-US" altLang="ko-KR" sz="2000" dirty="0">
                    <a:latin typeface="Arial" panose="020B0604020202020204" pitchFamily="34" charset="0"/>
                    <a:cs typeface="Arial" panose="020B0604020202020204" pitchFamily="34" charset="0"/>
                  </a:rPr>
                  <a:t>BUT the simpler way is to sample τ and β in sequence.</a:t>
                </a:r>
              </a:p>
              <a:p>
                <a:pPr marL="0" indent="0" algn="just">
                  <a:lnSpc>
                    <a:spcPts val="1000"/>
                  </a:lnSpc>
                  <a:buNone/>
                </a:pPr>
                <a:endParaRPr lang="en-US" altLang="ko-KR" sz="2000" dirty="0">
                  <a:latin typeface="Arial" panose="020B0604020202020204" pitchFamily="34" charset="0"/>
                  <a:cs typeface="Arial" panose="020B0604020202020204" pitchFamily="34" charset="0"/>
                </a:endParaRPr>
              </a:p>
              <a:p>
                <a:pPr marL="0" indent="0" algn="just">
                  <a:lnSpc>
                    <a:spcPts val="1100"/>
                  </a:lnSpc>
                  <a:spcBef>
                    <a:spcPts val="5"/>
                  </a:spcBef>
                  <a:buNone/>
                </a:pPr>
                <a:endParaRPr lang="en-US" altLang="ko-KR" sz="1200" dirty="0">
                  <a:latin typeface="Arial" panose="020B0604020202020204" pitchFamily="34" charset="0"/>
                  <a:cs typeface="Arial" panose="020B0604020202020204" pitchFamily="34" charset="0"/>
                </a:endParaRPr>
              </a:p>
              <a:p>
                <a:pPr marL="0" indent="0" algn="just">
                  <a:lnSpc>
                    <a:spcPct val="100000"/>
                  </a:lnSpc>
                  <a:buNone/>
                </a:pPr>
                <a:r>
                  <a:rPr lang="en-US" altLang="ko-KR" sz="2000" dirty="0">
                    <a:latin typeface="Arial" panose="020B0604020202020204" pitchFamily="34" charset="0"/>
                    <a:cs typeface="Arial" panose="020B0604020202020204" pitchFamily="34" charset="0"/>
                  </a:rPr>
                  <a:t>Algorithm:</a:t>
                </a:r>
              </a:p>
              <a:p>
                <a:pPr marL="0" indent="0" algn="just">
                  <a:lnSpc>
                    <a:spcPts val="1000"/>
                  </a:lnSpc>
                  <a:buNone/>
                </a:pPr>
                <a:endParaRPr lang="en-US" altLang="ko-KR" sz="2000" dirty="0">
                  <a:latin typeface="Arial" panose="020B0604020202020204" pitchFamily="34" charset="0"/>
                  <a:cs typeface="Arial" panose="020B0604020202020204" pitchFamily="34" charset="0"/>
                </a:endParaRPr>
              </a:p>
              <a:p>
                <a:pPr marL="0" indent="0" algn="just">
                  <a:lnSpc>
                    <a:spcPts val="1100"/>
                  </a:lnSpc>
                  <a:spcBef>
                    <a:spcPts val="5"/>
                  </a:spcBef>
                  <a:buNone/>
                </a:pPr>
                <a:endParaRPr lang="en-US" altLang="ko-KR" sz="2000" dirty="0">
                  <a:latin typeface="Arial" panose="020B0604020202020204" pitchFamily="34" charset="0"/>
                  <a:cs typeface="Arial" panose="020B0604020202020204" pitchFamily="34" charset="0"/>
                </a:endParaRPr>
              </a:p>
              <a:p>
                <a:pPr marL="363538" indent="0" algn="just">
                  <a:buNone/>
                  <a:tabLst>
                    <a:tab pos="262890" algn="l"/>
                  </a:tabLst>
                </a:pPr>
                <a:r>
                  <a:rPr lang="en-US" altLang="ko-KR" sz="2000" dirty="0">
                    <a:latin typeface="Arial" panose="020B0604020202020204" pitchFamily="34" charset="0"/>
                    <a:cs typeface="Arial" panose="020B0604020202020204" pitchFamily="34" charset="0"/>
                  </a:rPr>
                  <a:t>1. Sample </a:t>
                </a:r>
                <a14:m>
                  <m:oMath xmlns:m="http://schemas.openxmlformats.org/officeDocument/2006/math">
                    <m:r>
                      <a:rPr lang="ko-KR" altLang="en-US" sz="2000" i="1" dirty="0">
                        <a:latin typeface="Cambria Math"/>
                        <a:cs typeface="Arial" panose="020B0604020202020204" pitchFamily="34" charset="0"/>
                      </a:rPr>
                      <m:t>𝜏</m:t>
                    </m:r>
                  </m:oMath>
                </a14:m>
                <a:r>
                  <a:rPr lang="en-US" altLang="ko-KR" sz="2000" dirty="0">
                    <a:latin typeface="Arial" panose="020B0604020202020204" pitchFamily="34" charset="0"/>
                    <a:cs typeface="Arial" panose="020B0604020202020204" pitchFamily="34" charset="0"/>
                  </a:rPr>
                  <a:t>  using </a:t>
                </a:r>
                <a:r>
                  <a:rPr lang="en-US" altLang="ko-KR" sz="2000" dirty="0" err="1">
                    <a:latin typeface="Arial" panose="020B0604020202020204" pitchFamily="34" charset="0"/>
                    <a:cs typeface="Arial" panose="020B0604020202020204" pitchFamily="34" charset="0"/>
                  </a:rPr>
                  <a:t>rgamma</a:t>
                </a:r>
                <a:r>
                  <a:rPr lang="en-US" altLang="ko-KR" sz="2000" dirty="0">
                    <a:latin typeface="Arial" panose="020B0604020202020204" pitchFamily="34" charset="0"/>
                    <a:cs typeface="Arial" panose="020B0604020202020204" pitchFamily="34" charset="0"/>
                  </a:rPr>
                  <a:t> based on eq. (25).</a:t>
                </a:r>
              </a:p>
              <a:p>
                <a:pPr marL="363538" indent="0" algn="just">
                  <a:lnSpc>
                    <a:spcPts val="1000"/>
                  </a:lnSpc>
                  <a:buNone/>
                </a:pPr>
                <a:endParaRPr lang="en-US" altLang="ko-KR" sz="2000" dirty="0">
                  <a:latin typeface="Arial" panose="020B0604020202020204" pitchFamily="34" charset="0"/>
                  <a:cs typeface="Arial" panose="020B0604020202020204" pitchFamily="34" charset="0"/>
                </a:endParaRPr>
              </a:p>
              <a:p>
                <a:pPr marL="363538" indent="0" algn="just">
                  <a:lnSpc>
                    <a:spcPts val="1100"/>
                  </a:lnSpc>
                  <a:spcBef>
                    <a:spcPts val="5"/>
                  </a:spcBef>
                  <a:buNone/>
                </a:pPr>
                <a:endParaRPr lang="en-US" altLang="ko-KR" sz="2000" dirty="0">
                  <a:latin typeface="Arial" panose="020B0604020202020204" pitchFamily="34" charset="0"/>
                  <a:cs typeface="Arial" panose="020B0604020202020204" pitchFamily="34" charset="0"/>
                </a:endParaRPr>
              </a:p>
              <a:p>
                <a:pPr marL="363538" indent="0" algn="just">
                  <a:buNone/>
                  <a:tabLst>
                    <a:tab pos="262890" algn="l"/>
                  </a:tabLst>
                </a:pPr>
                <a:r>
                  <a:rPr lang="en-US" altLang="ko-KR" sz="2000" dirty="0">
                    <a:latin typeface="Arial" panose="020B0604020202020204" pitchFamily="34" charset="0"/>
                    <a:cs typeface="Arial" panose="020B0604020202020204" pitchFamily="34" charset="0"/>
                  </a:rPr>
                  <a:t>2. Put </a:t>
                </a:r>
                <a14:m>
                  <m:oMath xmlns:m="http://schemas.openxmlformats.org/officeDocument/2006/math">
                    <m:r>
                      <a:rPr lang="ko-KR" altLang="en-US" sz="2000" i="1" dirty="0">
                        <a:latin typeface="Cambria Math"/>
                        <a:cs typeface="Arial" panose="020B0604020202020204" pitchFamily="34" charset="0"/>
                      </a:rPr>
                      <m:t>𝜏</m:t>
                    </m:r>
                  </m:oMath>
                </a14:m>
                <a:r>
                  <a:rPr lang="en-US" altLang="ko-KR" sz="2000" dirty="0">
                    <a:latin typeface="Arial" panose="020B0604020202020204" pitchFamily="34" charset="0"/>
                    <a:cs typeface="Arial" panose="020B0604020202020204" pitchFamily="34" charset="0"/>
                  </a:rPr>
                  <a:t>  into eq. (24) and sample β using </a:t>
                </a:r>
                <a:r>
                  <a:rPr lang="en-US" altLang="ko-KR" sz="2000" dirty="0" err="1">
                    <a:latin typeface="Arial" panose="020B0604020202020204" pitchFamily="34" charset="0"/>
                    <a:cs typeface="Arial" panose="020B0604020202020204" pitchFamily="34" charset="0"/>
                  </a:rPr>
                  <a:t>rmvnorm</a:t>
                </a:r>
                <a:r>
                  <a:rPr lang="en-US" altLang="ko-KR" sz="2000" dirty="0">
                    <a:latin typeface="Arial" panose="020B0604020202020204" pitchFamily="34" charset="0"/>
                    <a:cs typeface="Arial" panose="020B0604020202020204" pitchFamily="34" charset="0"/>
                  </a:rPr>
                  <a:t>.</a:t>
                </a:r>
              </a:p>
              <a:p>
                <a:pPr marL="363538" indent="0" algn="just">
                  <a:lnSpc>
                    <a:spcPts val="1000"/>
                  </a:lnSpc>
                  <a:buNone/>
                </a:pPr>
                <a:endParaRPr lang="en-US" altLang="ko-KR" sz="2000" dirty="0">
                  <a:latin typeface="Arial" panose="020B0604020202020204" pitchFamily="34" charset="0"/>
                  <a:cs typeface="Arial" panose="020B0604020202020204" pitchFamily="34" charset="0"/>
                </a:endParaRPr>
              </a:p>
              <a:p>
                <a:pPr marL="363538" indent="0" algn="just">
                  <a:lnSpc>
                    <a:spcPts val="1100"/>
                  </a:lnSpc>
                  <a:spcBef>
                    <a:spcPts val="5"/>
                  </a:spcBef>
                  <a:buNone/>
                </a:pPr>
                <a:endParaRPr lang="en-US" altLang="ko-KR" sz="2000" dirty="0">
                  <a:latin typeface="Arial" panose="020B0604020202020204" pitchFamily="34" charset="0"/>
                  <a:cs typeface="Arial" panose="020B0604020202020204" pitchFamily="34" charset="0"/>
                </a:endParaRPr>
              </a:p>
              <a:p>
                <a:pPr marL="363538" indent="0" algn="just">
                  <a:buNone/>
                  <a:tabLst>
                    <a:tab pos="262890" algn="l"/>
                  </a:tabLst>
                </a:pPr>
                <a:r>
                  <a:rPr lang="en-US" altLang="ko-KR" sz="2000" dirty="0">
                    <a:latin typeface="Arial" panose="020B0604020202020204" pitchFamily="34" charset="0"/>
                    <a:cs typeface="Arial" panose="020B0604020202020204" pitchFamily="34" charset="0"/>
                  </a:rPr>
                  <a:t>3. Repeat 1 and 2 above </a:t>
                </a:r>
                <a:r>
                  <a:rPr lang="en-US" altLang="ko-KR" sz="2000" dirty="0" err="1">
                    <a:latin typeface="Arial" panose="020B0604020202020204" pitchFamily="34" charset="0"/>
                    <a:cs typeface="Arial" panose="020B0604020202020204" pitchFamily="34" charset="0"/>
                  </a:rPr>
                  <a:t>nrep</a:t>
                </a:r>
                <a:r>
                  <a:rPr lang="en-US" altLang="ko-KR" sz="2000" dirty="0">
                    <a:latin typeface="Arial" panose="020B0604020202020204" pitchFamily="34" charset="0"/>
                    <a:cs typeface="Arial" panose="020B0604020202020204" pitchFamily="34" charset="0"/>
                  </a:rPr>
                  <a:t> times, say10,000 times.</a:t>
                </a:r>
              </a:p>
              <a:p>
                <a:pPr marL="0" indent="0" algn="just">
                  <a:lnSpc>
                    <a:spcPts val="650"/>
                  </a:lnSpc>
                  <a:spcBef>
                    <a:spcPts val="38"/>
                  </a:spcBef>
                  <a:buNone/>
                </a:pPr>
                <a:endParaRPr lang="en-US" altLang="ko-KR" sz="2000" dirty="0">
                  <a:latin typeface="Arial" panose="020B0604020202020204" pitchFamily="34" charset="0"/>
                  <a:cs typeface="Arial" panose="020B0604020202020204" pitchFamily="34" charset="0"/>
                </a:endParaRPr>
              </a:p>
              <a:p>
                <a:pPr marL="0" indent="0" algn="just">
                  <a:lnSpc>
                    <a:spcPts val="1000"/>
                  </a:lnSpc>
                  <a:buNone/>
                </a:pPr>
                <a:endParaRPr lang="en-US" altLang="ko-KR" sz="2000" dirty="0">
                  <a:latin typeface="Arial" panose="020B0604020202020204" pitchFamily="34" charset="0"/>
                  <a:cs typeface="Arial" panose="020B0604020202020204" pitchFamily="34" charset="0"/>
                </a:endParaRPr>
              </a:p>
              <a:p>
                <a:pPr marL="0" indent="0" algn="just">
                  <a:lnSpc>
                    <a:spcPts val="1000"/>
                  </a:lnSpc>
                  <a:buNone/>
                </a:pPr>
                <a:endParaRPr lang="en-US" altLang="ko-KR" sz="2000" dirty="0">
                  <a:latin typeface="Arial" panose="020B0604020202020204" pitchFamily="34" charset="0"/>
                  <a:cs typeface="Arial" panose="020B0604020202020204" pitchFamily="34" charset="0"/>
                </a:endParaRPr>
              </a:p>
              <a:p>
                <a:pPr marL="0" marR="12700" indent="0" algn="just">
                  <a:lnSpc>
                    <a:spcPct val="130000"/>
                  </a:lnSpc>
                  <a:buNone/>
                </a:pPr>
                <a:r>
                  <a:rPr lang="en-US" altLang="ko-KR" sz="2000" dirty="0">
                    <a:latin typeface="Arial" panose="020B0604020202020204" pitchFamily="34" charset="0"/>
                    <a:cs typeface="Arial" panose="020B0604020202020204" pitchFamily="34" charset="0"/>
                  </a:rPr>
                  <a:t>This  makes  it  easy  to  study  the  marginal  posterior  distribution  of  ANY function of β, </a:t>
                </a:r>
                <a14:m>
                  <m:oMath xmlns:m="http://schemas.openxmlformats.org/officeDocument/2006/math">
                    <m:r>
                      <a:rPr lang="ko-KR" altLang="en-US" sz="2000" i="1" dirty="0">
                        <a:latin typeface="Cambria Math"/>
                        <a:cs typeface="Arial" panose="020B0604020202020204" pitchFamily="34" charset="0"/>
                      </a:rPr>
                      <m:t>𝜏</m:t>
                    </m:r>
                  </m:oMath>
                </a14:m>
                <a:r>
                  <a:rPr lang="en-US" altLang="ko-KR" sz="2000" dirty="0">
                    <a:latin typeface="Arial" panose="020B0604020202020204" pitchFamily="34" charset="0"/>
                    <a:cs typeface="Arial" panose="020B0604020202020204" pitchFamily="34" charset="0"/>
                  </a:rPr>
                  <a:t> </a:t>
                </a:r>
                <a:r>
                  <a:rPr lang="en-US" altLang="ko-KR" sz="2000" dirty="0">
                    <a:latin typeface="Arial"/>
                    <a:cs typeface="Arial"/>
                  </a:rPr>
                  <a:t>.</a:t>
                </a: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15416"/>
                <a:ext cx="8579296" cy="5877272"/>
              </a:xfrm>
              <a:blipFill rotWithShape="1">
                <a:blip r:embed="rId2"/>
                <a:stretch>
                  <a:fillRect l="-711" t="-415" r="-569" b="-24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431274338"/>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1210146"/>
          </a:xfrm>
        </p:spPr>
        <p:txBody>
          <a:bodyPr>
            <a:noAutofit/>
          </a:bodyPr>
          <a:lstStyle/>
          <a:p>
            <a:pPr algn="l"/>
            <a:r>
              <a:rPr lang="de-DE" altLang="ko-KR" sz="2800" b="1" dirty="0">
                <a:latin typeface="Times New Roman" pitchFamily="18" charset="0"/>
                <a:cs typeface="Times New Roman" pitchFamily="18" charset="0"/>
              </a:rPr>
              <a:t>A Non-Parametric Version of the Linear Regression </a:t>
            </a:r>
            <a:br>
              <a:rPr lang="de-DE" altLang="ko-KR" sz="2800" b="1" dirty="0">
                <a:latin typeface="Times New Roman" pitchFamily="18" charset="0"/>
                <a:cs typeface="Times New Roman" pitchFamily="18" charset="0"/>
              </a:rPr>
            </a:br>
            <a:r>
              <a:rPr lang="de-DE" altLang="ko-KR" sz="2800" spc="10" dirty="0">
                <a:latin typeface="Arial"/>
                <a:cs typeface="Arial"/>
              </a:rPr>
              <a:t>(</a:t>
            </a:r>
            <a:r>
              <a:rPr lang="de-DE" altLang="ko-KR" sz="2800" spc="35" dirty="0">
                <a:latin typeface="Arial"/>
                <a:cs typeface="Arial"/>
              </a:rPr>
              <a:t>B</a:t>
            </a:r>
            <a:r>
              <a:rPr lang="de-DE" altLang="ko-KR" sz="2800" spc="-190" dirty="0">
                <a:latin typeface="Arial"/>
                <a:cs typeface="Arial"/>
              </a:rPr>
              <a:t>a</a:t>
            </a:r>
            <a:r>
              <a:rPr lang="de-DE" altLang="ko-KR" sz="2800" spc="-50" dirty="0">
                <a:latin typeface="Arial"/>
                <a:cs typeface="Arial"/>
              </a:rPr>
              <a:t>y</a:t>
            </a:r>
            <a:r>
              <a:rPr lang="de-DE" altLang="ko-KR" sz="2800" spc="-150" dirty="0">
                <a:latin typeface="Arial"/>
                <a:cs typeface="Arial"/>
              </a:rPr>
              <a:t>es</a:t>
            </a:r>
            <a:r>
              <a:rPr lang="de-DE" altLang="ko-KR" sz="2800" spc="-80" dirty="0">
                <a:latin typeface="Arial"/>
                <a:cs typeface="Arial"/>
              </a:rPr>
              <a:t>i</a:t>
            </a:r>
            <a:r>
              <a:rPr lang="de-DE" altLang="ko-KR" sz="2800" spc="-145" dirty="0">
                <a:latin typeface="Arial"/>
                <a:cs typeface="Arial"/>
              </a:rPr>
              <a:t>a</a:t>
            </a:r>
            <a:r>
              <a:rPr lang="de-DE" altLang="ko-KR" sz="2800" spc="5" dirty="0">
                <a:latin typeface="Arial"/>
                <a:cs typeface="Arial"/>
              </a:rPr>
              <a:t>n</a:t>
            </a:r>
            <a:r>
              <a:rPr lang="de-DE" altLang="ko-KR" sz="2800" spc="-5" dirty="0">
                <a:latin typeface="Arial"/>
                <a:cs typeface="Arial"/>
              </a:rPr>
              <a:t> </a:t>
            </a:r>
            <a:r>
              <a:rPr lang="de-DE" altLang="ko-KR" sz="2800" spc="5" dirty="0">
                <a:latin typeface="Arial"/>
                <a:cs typeface="Arial"/>
              </a:rPr>
              <a:t>B</a:t>
            </a:r>
            <a:r>
              <a:rPr lang="de-DE" altLang="ko-KR" sz="2800" spc="-95" dirty="0">
                <a:latin typeface="Arial"/>
                <a:cs typeface="Arial"/>
              </a:rPr>
              <a:t>o</a:t>
            </a:r>
            <a:r>
              <a:rPr lang="de-DE" altLang="ko-KR" sz="2800" spc="-150" dirty="0">
                <a:latin typeface="Arial"/>
                <a:cs typeface="Arial"/>
              </a:rPr>
              <a:t>o</a:t>
            </a:r>
            <a:r>
              <a:rPr lang="de-DE" altLang="ko-KR" sz="2800" spc="-5" dirty="0">
                <a:latin typeface="Arial"/>
                <a:cs typeface="Arial"/>
              </a:rPr>
              <a:t>tstr</a:t>
            </a:r>
            <a:r>
              <a:rPr lang="de-DE" altLang="ko-KR" sz="2800" spc="15" dirty="0">
                <a:latin typeface="Arial"/>
                <a:cs typeface="Arial"/>
              </a:rPr>
              <a:t>a</a:t>
            </a:r>
            <a:r>
              <a:rPr lang="de-DE" altLang="ko-KR" sz="2800" spc="5" dirty="0">
                <a:latin typeface="Arial"/>
                <a:cs typeface="Arial"/>
              </a:rPr>
              <a:t>p </a:t>
            </a:r>
            <a:r>
              <a:rPr lang="de-DE" altLang="ko-KR" sz="2800" spc="65" dirty="0">
                <a:latin typeface="Arial"/>
                <a:cs typeface="Arial"/>
              </a:rPr>
              <a:t>A</a:t>
            </a:r>
            <a:r>
              <a:rPr lang="de-DE" altLang="ko-KR" sz="2800" spc="-150" dirty="0">
                <a:latin typeface="Arial"/>
                <a:cs typeface="Arial"/>
              </a:rPr>
              <a:t>g</a:t>
            </a:r>
            <a:r>
              <a:rPr lang="de-DE" altLang="ko-KR" sz="2800" spc="-145" dirty="0">
                <a:latin typeface="Arial"/>
                <a:cs typeface="Arial"/>
              </a:rPr>
              <a:t>a</a:t>
            </a:r>
            <a:r>
              <a:rPr lang="de-DE" altLang="ko-KR" sz="2800" spc="65" dirty="0">
                <a:latin typeface="Arial"/>
                <a:cs typeface="Arial"/>
              </a:rPr>
              <a:t>i</a:t>
            </a:r>
            <a:r>
              <a:rPr lang="de-DE" altLang="ko-KR" sz="2800" spc="-60" dirty="0">
                <a:latin typeface="Arial"/>
                <a:cs typeface="Arial"/>
              </a:rPr>
              <a:t>n</a:t>
            </a:r>
            <a:r>
              <a:rPr lang="de-DE" altLang="ko-KR" sz="2800" spc="105" dirty="0">
                <a:latin typeface="Arial"/>
                <a:cs typeface="Arial"/>
              </a:rPr>
              <a:t>)</a:t>
            </a:r>
            <a:br>
              <a:rPr lang="de-DE" altLang="ko-KR" sz="2800" dirty="0">
                <a:latin typeface="Arial"/>
                <a:cs typeface="Arial"/>
              </a:rPr>
            </a:br>
            <a:endParaRPr lang="de-DE" altLang="ko-KR"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1119516"/>
                <a:ext cx="8579296" cy="5877272"/>
              </a:xfrm>
            </p:spPr>
            <p:txBody>
              <a:bodyPr>
                <a:noAutofit/>
              </a:bodyPr>
              <a:lstStyle/>
              <a:p>
                <a:pPr marL="0" marR="12700" indent="0" algn="just">
                  <a:lnSpc>
                    <a:spcPct val="150000"/>
                  </a:lnSpc>
                  <a:buNone/>
                </a:pPr>
                <a:r>
                  <a:rPr lang="en-US" altLang="ko-KR" sz="2000" dirty="0">
                    <a:latin typeface="Arial"/>
                    <a:cs typeface="Arial"/>
                  </a:rPr>
                  <a:t>Consider the linear regression model again but without assuming normality or homoscedasticity. Define β by</a:t>
                </a:r>
              </a:p>
              <a:p>
                <a:pPr marL="0" marR="12700" indent="0" algn="just">
                  <a:lnSpc>
                    <a:spcPct val="150000"/>
                  </a:lnSpc>
                  <a:buNone/>
                </a:pPr>
                <a14:m>
                  <m:oMathPara xmlns:m="http://schemas.openxmlformats.org/officeDocument/2006/math">
                    <m:oMathParaPr>
                      <m:jc m:val="centerGroup"/>
                    </m:oMathParaPr>
                    <m:oMath xmlns:m="http://schemas.openxmlformats.org/officeDocument/2006/math">
                      <m:r>
                        <a:rPr lang="en-US" altLang="ko-KR" sz="2000" i="1" spc="-80">
                          <a:latin typeface="Cambria Math"/>
                          <a:cs typeface="Arial"/>
                        </a:rPr>
                        <m:t>𝐸</m:t>
                      </m:r>
                      <m:sSup>
                        <m:sSupPr>
                          <m:ctrlPr>
                            <a:rPr lang="en-US" altLang="ko-KR" sz="2000" i="1" spc="-80">
                              <a:latin typeface="Cambria Math" panose="02040503050406030204" pitchFamily="18" charset="0"/>
                              <a:cs typeface="Arial"/>
                            </a:rPr>
                          </m:ctrlPr>
                        </m:sSupPr>
                        <m:e>
                          <m:r>
                            <a:rPr lang="en-US" altLang="ko-KR" sz="2000" i="1" spc="-80">
                              <a:latin typeface="Cambria Math"/>
                              <a:cs typeface="Arial"/>
                            </a:rPr>
                            <m:t>𝑋</m:t>
                          </m:r>
                        </m:e>
                        <m:sup>
                          <m:r>
                            <a:rPr lang="en-US" altLang="ko-KR" sz="2000" i="1" spc="-80">
                              <a:latin typeface="Cambria Math"/>
                              <a:cs typeface="Arial"/>
                            </a:rPr>
                            <m:t>′</m:t>
                          </m:r>
                        </m:sup>
                      </m:sSup>
                      <m:d>
                        <m:dPr>
                          <m:ctrlPr>
                            <a:rPr lang="en-US" altLang="ko-KR" sz="2000" i="1" spc="-80">
                              <a:latin typeface="Cambria Math" panose="02040503050406030204" pitchFamily="18" charset="0"/>
                              <a:cs typeface="Arial"/>
                            </a:rPr>
                          </m:ctrlPr>
                        </m:dPr>
                        <m:e>
                          <m:r>
                            <a:rPr lang="en-US" altLang="ko-KR" sz="2000" i="1" spc="-80">
                              <a:latin typeface="Cambria Math"/>
                              <a:cs typeface="Arial"/>
                            </a:rPr>
                            <m:t>𝑦</m:t>
                          </m:r>
                          <m:r>
                            <a:rPr lang="en-US" altLang="ko-KR" sz="2000" i="1" spc="-80">
                              <a:latin typeface="Cambria Math"/>
                              <a:cs typeface="Arial"/>
                            </a:rPr>
                            <m:t>−</m:t>
                          </m:r>
                          <m:r>
                            <a:rPr lang="en-US" altLang="ko-KR" sz="2000" i="1" spc="-80">
                              <a:latin typeface="Cambria Math"/>
                              <a:cs typeface="Arial"/>
                            </a:rPr>
                            <m:t>𝑋</m:t>
                          </m:r>
                          <m:r>
                            <a:rPr lang="ko-KR" altLang="en-US" sz="2000" i="1" spc="-80">
                              <a:latin typeface="Cambria Math"/>
                              <a:cs typeface="Arial"/>
                            </a:rPr>
                            <m:t>𝛽</m:t>
                          </m:r>
                        </m:e>
                      </m:d>
                      <m:r>
                        <a:rPr lang="en-US" altLang="ko-KR" sz="2000" i="1" spc="-80">
                          <a:latin typeface="Cambria Math"/>
                          <a:cs typeface="Arial"/>
                        </a:rPr>
                        <m:t>=0</m:t>
                      </m:r>
                    </m:oMath>
                  </m:oMathPara>
                </a14:m>
                <a:endParaRPr lang="en-US" altLang="ko-KR" sz="2000" spc="-80" dirty="0">
                  <a:latin typeface="Arial"/>
                  <a:cs typeface="Arial"/>
                </a:endParaRPr>
              </a:p>
              <a:p>
                <a:pPr marL="0" marR="12700" indent="0" algn="just">
                  <a:lnSpc>
                    <a:spcPct val="150000"/>
                  </a:lnSpc>
                  <a:buNone/>
                </a:pPr>
                <a:r>
                  <a:rPr lang="de-DE" altLang="ko-KR" sz="2000" spc="-145" dirty="0">
                    <a:latin typeface="Arial"/>
                    <a:cs typeface="Arial"/>
                  </a:rPr>
                  <a:t>So,</a:t>
                </a:r>
                <a:endParaRPr lang="de-DE" altLang="ko-KR" sz="2000" dirty="0">
                  <a:latin typeface="Arial"/>
                  <a:cs typeface="Arial"/>
                </a:endParaRPr>
              </a:p>
              <a:p>
                <a:pPr marL="0" marR="12700" indent="0" algn="just">
                  <a:lnSpc>
                    <a:spcPct val="150000"/>
                  </a:lnSpc>
                  <a:buNone/>
                </a:pPr>
                <a14:m>
                  <m:oMathPara xmlns:m="http://schemas.openxmlformats.org/officeDocument/2006/math">
                    <m:oMathParaPr>
                      <m:jc m:val="centerGroup"/>
                    </m:oMathParaPr>
                    <m:oMath xmlns:m="http://schemas.openxmlformats.org/officeDocument/2006/math">
                      <m:r>
                        <a:rPr lang="ko-KR" altLang="en-US" sz="2000" i="1" spc="-80">
                          <a:latin typeface="Cambria Math"/>
                          <a:cs typeface="Arial"/>
                        </a:rPr>
                        <m:t>𝛽</m:t>
                      </m:r>
                      <m:r>
                        <a:rPr lang="en-US" altLang="ko-KR" sz="2000" i="1" spc="-80">
                          <a:latin typeface="Cambria Math"/>
                          <a:cs typeface="Arial"/>
                        </a:rPr>
                        <m:t>=</m:t>
                      </m:r>
                      <m:sSup>
                        <m:sSupPr>
                          <m:ctrlPr>
                            <a:rPr lang="en-US" altLang="ko-KR" sz="2000" i="1" spc="-80">
                              <a:latin typeface="Cambria Math" panose="02040503050406030204" pitchFamily="18" charset="0"/>
                              <a:cs typeface="Arial"/>
                            </a:rPr>
                          </m:ctrlPr>
                        </m:sSupPr>
                        <m:e>
                          <m:d>
                            <m:dPr>
                              <m:begChr m:val="["/>
                              <m:endChr m:val="]"/>
                              <m:ctrlPr>
                                <a:rPr lang="en-US" altLang="ko-KR" sz="2000" i="1" spc="-80">
                                  <a:latin typeface="Cambria Math" panose="02040503050406030204" pitchFamily="18" charset="0"/>
                                  <a:cs typeface="Arial"/>
                                </a:rPr>
                              </m:ctrlPr>
                            </m:dPr>
                            <m:e>
                              <m:r>
                                <a:rPr lang="en-US" altLang="ko-KR" sz="2000" i="1" spc="-80">
                                  <a:latin typeface="Cambria Math"/>
                                  <a:cs typeface="Arial"/>
                                </a:rPr>
                                <m:t>𝐸</m:t>
                              </m:r>
                              <m:d>
                                <m:dPr>
                                  <m:ctrlPr>
                                    <a:rPr lang="en-US" altLang="ko-KR" sz="2000" i="1" spc="-80">
                                      <a:latin typeface="Cambria Math" panose="02040503050406030204" pitchFamily="18" charset="0"/>
                                      <a:cs typeface="Arial"/>
                                    </a:rPr>
                                  </m:ctrlPr>
                                </m:dPr>
                                <m:e>
                                  <m:sSup>
                                    <m:sSupPr>
                                      <m:ctrlPr>
                                        <a:rPr lang="en-US" altLang="ko-KR" sz="2000" i="1" spc="-80">
                                          <a:latin typeface="Cambria Math" panose="02040503050406030204" pitchFamily="18" charset="0"/>
                                          <a:cs typeface="Arial"/>
                                        </a:rPr>
                                      </m:ctrlPr>
                                    </m:sSupPr>
                                    <m:e>
                                      <m:r>
                                        <a:rPr lang="en-US" altLang="ko-KR" sz="2000" i="1" spc="-80">
                                          <a:latin typeface="Cambria Math"/>
                                          <a:cs typeface="Arial"/>
                                        </a:rPr>
                                        <m:t>𝑋</m:t>
                                      </m:r>
                                    </m:e>
                                    <m:sup>
                                      <m:r>
                                        <a:rPr lang="en-US" altLang="ko-KR" sz="2000" i="1" spc="-80">
                                          <a:latin typeface="Cambria Math"/>
                                          <a:cs typeface="Arial"/>
                                        </a:rPr>
                                        <m:t>′</m:t>
                                      </m:r>
                                    </m:sup>
                                  </m:sSup>
                                  <m:r>
                                    <a:rPr lang="en-US" altLang="ko-KR" sz="2000" i="1" spc="-80">
                                      <a:latin typeface="Cambria Math"/>
                                      <a:cs typeface="Arial"/>
                                    </a:rPr>
                                    <m:t>𝑋</m:t>
                                  </m:r>
                                </m:e>
                              </m:d>
                            </m:e>
                          </m:d>
                        </m:e>
                        <m:sup>
                          <m:r>
                            <a:rPr lang="en-US" altLang="ko-KR" sz="2000" i="1" spc="-80">
                              <a:latin typeface="Cambria Math"/>
                              <a:cs typeface="Arial"/>
                            </a:rPr>
                            <m:t>−1</m:t>
                          </m:r>
                        </m:sup>
                      </m:sSup>
                      <m:r>
                        <a:rPr lang="en-US" altLang="ko-KR" sz="2000" i="1" spc="-80">
                          <a:latin typeface="Cambria Math"/>
                          <a:cs typeface="Arial"/>
                        </a:rPr>
                        <m:t>𝐸</m:t>
                      </m:r>
                      <m:r>
                        <a:rPr lang="en-US" altLang="ko-KR" sz="2000" i="1" spc="-80">
                          <a:latin typeface="Cambria Math"/>
                          <a:cs typeface="Arial"/>
                        </a:rPr>
                        <m:t>(</m:t>
                      </m:r>
                      <m:sSup>
                        <m:sSupPr>
                          <m:ctrlPr>
                            <a:rPr lang="en-US" altLang="ko-KR" sz="2000" i="1" spc="-80">
                              <a:latin typeface="Cambria Math" panose="02040503050406030204" pitchFamily="18" charset="0"/>
                              <a:cs typeface="Arial"/>
                            </a:rPr>
                          </m:ctrlPr>
                        </m:sSupPr>
                        <m:e>
                          <m:r>
                            <a:rPr lang="en-US" altLang="ko-KR" sz="2000" i="1" spc="-80">
                              <a:latin typeface="Cambria Math"/>
                              <a:cs typeface="Arial"/>
                            </a:rPr>
                            <m:t>𝑋</m:t>
                          </m:r>
                        </m:e>
                        <m:sup>
                          <m:r>
                            <a:rPr lang="en-US" altLang="ko-KR" sz="2000" i="1" spc="-80">
                              <a:latin typeface="Cambria Math"/>
                              <a:cs typeface="Arial"/>
                            </a:rPr>
                            <m:t>′</m:t>
                          </m:r>
                        </m:sup>
                      </m:sSup>
                      <m:r>
                        <a:rPr lang="en-US" altLang="ko-KR" sz="2000" i="1" spc="-80">
                          <a:latin typeface="Cambria Math"/>
                          <a:cs typeface="Arial"/>
                        </a:rPr>
                        <m:t>𝑦</m:t>
                      </m:r>
                      <m:r>
                        <a:rPr lang="en-US" altLang="ko-KR" sz="2000" i="1" spc="-80">
                          <a:latin typeface="Cambria Math"/>
                          <a:cs typeface="Arial"/>
                        </a:rPr>
                        <m:t>)</m:t>
                      </m:r>
                    </m:oMath>
                  </m:oMathPara>
                </a14:m>
                <a:endParaRPr lang="en-US" altLang="ko-KR" sz="2000" dirty="0">
                  <a:latin typeface="Arial"/>
                  <a:cs typeface="Arial"/>
                </a:endParaRPr>
              </a:p>
              <a:p>
                <a:pPr marL="0" marR="12700" indent="0" algn="just">
                  <a:lnSpc>
                    <a:spcPct val="150000"/>
                  </a:lnSpc>
                  <a:buNone/>
                </a:pPr>
                <a:r>
                  <a:rPr lang="en-US" altLang="ko-KR" sz="2000" dirty="0">
                    <a:latin typeface="Arial"/>
                    <a:cs typeface="Arial"/>
                  </a:rPr>
                  <a:t>Assume the rows of (y : X) are multinomial with probabilities </a:t>
                </a:r>
                <a14:m>
                  <m:oMath xmlns:m="http://schemas.openxmlformats.org/officeDocument/2006/math">
                    <m:r>
                      <a:rPr lang="en-US" altLang="ko-KR" sz="2000" i="1" spc="150">
                        <a:latin typeface="Cambria Math"/>
                        <a:cs typeface="Arial"/>
                      </a:rPr>
                      <m:t>𝑝</m:t>
                    </m:r>
                    <m:r>
                      <a:rPr lang="en-US" altLang="ko-KR" sz="2000" i="1" spc="150">
                        <a:latin typeface="Cambria Math"/>
                        <a:cs typeface="Arial"/>
                      </a:rPr>
                      <m:t>=(</m:t>
                    </m:r>
                    <m:sSub>
                      <m:sSubPr>
                        <m:ctrlPr>
                          <a:rPr lang="en-US" altLang="ko-KR" sz="2000" i="1" spc="150">
                            <a:latin typeface="Cambria Math" panose="02040503050406030204" pitchFamily="18" charset="0"/>
                            <a:cs typeface="Arial"/>
                          </a:rPr>
                        </m:ctrlPr>
                      </m:sSubPr>
                      <m:e>
                        <m:r>
                          <a:rPr lang="en-US" altLang="ko-KR" sz="2000" i="1" spc="150">
                            <a:latin typeface="Cambria Math"/>
                            <a:cs typeface="Arial"/>
                          </a:rPr>
                          <m:t>𝑝</m:t>
                        </m:r>
                      </m:e>
                      <m:sub>
                        <m:r>
                          <a:rPr lang="en-US" altLang="ko-KR" sz="2000" i="1" spc="150">
                            <a:latin typeface="Cambria Math"/>
                            <a:cs typeface="Arial"/>
                          </a:rPr>
                          <m:t>1</m:t>
                        </m:r>
                      </m:sub>
                    </m:sSub>
                    <m:r>
                      <a:rPr lang="en-US" altLang="ko-KR" sz="2000" i="1" spc="150">
                        <a:latin typeface="Cambria Math"/>
                        <a:cs typeface="Arial"/>
                      </a:rPr>
                      <m:t>,</m:t>
                    </m:r>
                    <m:sSub>
                      <m:sSubPr>
                        <m:ctrlPr>
                          <a:rPr lang="en-US" altLang="ko-KR" sz="2000" i="1" spc="150">
                            <a:latin typeface="Cambria Math" panose="02040503050406030204" pitchFamily="18" charset="0"/>
                            <a:cs typeface="Arial"/>
                          </a:rPr>
                        </m:ctrlPr>
                      </m:sSubPr>
                      <m:e>
                        <m:r>
                          <a:rPr lang="en-US" altLang="ko-KR" sz="2000" i="1" spc="150">
                            <a:latin typeface="Cambria Math"/>
                            <a:cs typeface="Arial"/>
                          </a:rPr>
                          <m:t>𝑝</m:t>
                        </m:r>
                      </m:e>
                      <m:sub>
                        <m:r>
                          <a:rPr lang="en-US" altLang="ko-KR" sz="2000" i="1" spc="150">
                            <a:latin typeface="Cambria Math"/>
                            <a:cs typeface="Arial"/>
                          </a:rPr>
                          <m:t>2</m:t>
                        </m:r>
                      </m:sub>
                    </m:sSub>
                    <m:r>
                      <a:rPr lang="en-US" altLang="ko-KR" sz="2000" i="1" spc="150">
                        <a:latin typeface="Cambria Math"/>
                        <a:cs typeface="Arial"/>
                      </a:rPr>
                      <m:t>, …,</m:t>
                    </m:r>
                    <m:sSub>
                      <m:sSubPr>
                        <m:ctrlPr>
                          <a:rPr lang="en-US" altLang="ko-KR" sz="2000" i="1" spc="150">
                            <a:latin typeface="Cambria Math" panose="02040503050406030204" pitchFamily="18" charset="0"/>
                            <a:cs typeface="Arial"/>
                          </a:rPr>
                        </m:ctrlPr>
                      </m:sSubPr>
                      <m:e>
                        <m:r>
                          <a:rPr lang="en-US" altLang="ko-KR" sz="2000" i="1" spc="150">
                            <a:latin typeface="Cambria Math"/>
                            <a:cs typeface="Arial"/>
                          </a:rPr>
                          <m:t>𝑝</m:t>
                        </m:r>
                      </m:e>
                      <m:sub>
                        <m:r>
                          <a:rPr lang="en-US" altLang="ko-KR" sz="2000" i="1" spc="150">
                            <a:latin typeface="Cambria Math"/>
                            <a:cs typeface="Arial"/>
                          </a:rPr>
                          <m:t>𝑛</m:t>
                        </m:r>
                      </m:sub>
                    </m:sSub>
                    <m:r>
                      <a:rPr lang="en-US" altLang="ko-KR" sz="2000" i="1" spc="150">
                        <a:latin typeface="Cambria Math"/>
                        <a:cs typeface="Arial"/>
                      </a:rPr>
                      <m:t>)</m:t>
                    </m:r>
                  </m:oMath>
                </a14:m>
                <a:r>
                  <a:rPr lang="en-US" altLang="ko-KR" sz="2000" dirty="0">
                    <a:latin typeface="Arial"/>
                    <a:cs typeface="Arial"/>
                  </a:rPr>
                  <a:t>. So (l, m) element of E(X’X) is </a:t>
                </a:r>
                <a14:m>
                  <m:oMath xmlns:m="http://schemas.openxmlformats.org/officeDocument/2006/math">
                    <m:nary>
                      <m:naryPr>
                        <m:chr m:val="∑"/>
                        <m:ctrlPr>
                          <a:rPr lang="en-US" altLang="ko-KR" sz="2000" i="1">
                            <a:latin typeface="Cambria Math" panose="02040503050406030204" pitchFamily="18" charset="0"/>
                            <a:cs typeface="Arial"/>
                          </a:rPr>
                        </m:ctrlPr>
                      </m:naryPr>
                      <m:sub>
                        <m:r>
                          <m:rPr>
                            <m:brk m:alnAt="23"/>
                          </m:rPr>
                          <a:rPr lang="en-US" altLang="ko-KR" sz="2000" i="1">
                            <a:latin typeface="Cambria Math"/>
                            <a:cs typeface="Arial"/>
                          </a:rPr>
                          <m:t>𝑖</m:t>
                        </m:r>
                        <m:r>
                          <a:rPr lang="en-US" altLang="ko-KR" sz="2000" i="1">
                            <a:latin typeface="Cambria Math"/>
                            <a:cs typeface="Arial"/>
                          </a:rPr>
                          <m:t>=1</m:t>
                        </m:r>
                      </m:sub>
                      <m:sup>
                        <m:r>
                          <a:rPr lang="en-US" altLang="ko-KR" sz="2000" i="1">
                            <a:latin typeface="Cambria Math"/>
                            <a:cs typeface="Arial"/>
                          </a:rPr>
                          <m:t>𝑛</m:t>
                        </m:r>
                      </m:sup>
                      <m:e>
                        <m:sSub>
                          <m:sSubPr>
                            <m:ctrlPr>
                              <a:rPr lang="en-US" altLang="ko-KR" sz="2000" i="1">
                                <a:latin typeface="Cambria Math" panose="02040503050406030204" pitchFamily="18" charset="0"/>
                                <a:cs typeface="Arial"/>
                              </a:rPr>
                            </m:ctrlPr>
                          </m:sSubPr>
                          <m:e>
                            <m:r>
                              <a:rPr lang="en-US" altLang="ko-KR" sz="2000" i="1">
                                <a:latin typeface="Cambria Math"/>
                                <a:cs typeface="Arial"/>
                              </a:rPr>
                              <m:t>𝑥</m:t>
                            </m:r>
                          </m:e>
                          <m:sub>
                            <m:r>
                              <a:rPr lang="en-US" altLang="ko-KR" sz="2000" i="1">
                                <a:latin typeface="Cambria Math"/>
                                <a:cs typeface="Arial"/>
                              </a:rPr>
                              <m:t>𝑖𝑙</m:t>
                            </m:r>
                          </m:sub>
                        </m:sSub>
                        <m:sSub>
                          <m:sSubPr>
                            <m:ctrlPr>
                              <a:rPr lang="en-US" altLang="ko-KR" sz="2000" i="1">
                                <a:latin typeface="Cambria Math" panose="02040503050406030204" pitchFamily="18" charset="0"/>
                                <a:cs typeface="Arial"/>
                              </a:rPr>
                            </m:ctrlPr>
                          </m:sSubPr>
                          <m:e>
                            <m:r>
                              <a:rPr lang="en-US" altLang="ko-KR" sz="2000" i="1">
                                <a:latin typeface="Cambria Math"/>
                                <a:cs typeface="Arial"/>
                              </a:rPr>
                              <m:t>𝑥</m:t>
                            </m:r>
                          </m:e>
                          <m:sub>
                            <m:r>
                              <a:rPr lang="en-US" altLang="ko-KR" sz="2000" i="1">
                                <a:latin typeface="Cambria Math"/>
                                <a:cs typeface="Arial"/>
                              </a:rPr>
                              <m:t>𝑖𝑚</m:t>
                            </m:r>
                          </m:sub>
                        </m:sSub>
                        <m:sSub>
                          <m:sSubPr>
                            <m:ctrlPr>
                              <a:rPr lang="en-US" altLang="ko-KR" sz="2000" i="1">
                                <a:latin typeface="Cambria Math" panose="02040503050406030204" pitchFamily="18" charset="0"/>
                                <a:cs typeface="Arial"/>
                              </a:rPr>
                            </m:ctrlPr>
                          </m:sSubPr>
                          <m:e>
                            <m:r>
                              <a:rPr lang="en-US" altLang="ko-KR" sz="2000" i="1">
                                <a:latin typeface="Cambria Math"/>
                                <a:cs typeface="Arial"/>
                              </a:rPr>
                              <m:t>𝑝</m:t>
                            </m:r>
                          </m:e>
                          <m:sub>
                            <m:r>
                              <a:rPr lang="en-US" altLang="ko-KR" sz="2000" i="1">
                                <a:latin typeface="Cambria Math"/>
                                <a:cs typeface="Arial"/>
                              </a:rPr>
                              <m:t>𝑖</m:t>
                            </m:r>
                          </m:sub>
                        </m:sSub>
                      </m:e>
                    </m:nary>
                  </m:oMath>
                </a14:m>
                <a:r>
                  <a:rPr lang="en-US" altLang="ko-KR" sz="2000" dirty="0">
                    <a:latin typeface="Arial"/>
                    <a:cs typeface="Arial"/>
                  </a:rPr>
                  <a:t> and the typical element of E(</a:t>
                </a:r>
                <a:r>
                  <a:rPr lang="en-US" altLang="ko-KR" sz="2000" dirty="0" err="1">
                    <a:latin typeface="Arial"/>
                    <a:cs typeface="Arial"/>
                  </a:rPr>
                  <a:t>X’y</a:t>
                </a:r>
                <a:r>
                  <a:rPr lang="en-US" altLang="ko-KR" sz="2000" dirty="0">
                    <a:latin typeface="Arial"/>
                    <a:cs typeface="Arial"/>
                  </a:rPr>
                  <a:t>) is </a:t>
                </a:r>
                <a14:m>
                  <m:oMath xmlns:m="http://schemas.openxmlformats.org/officeDocument/2006/math">
                    <m:nary>
                      <m:naryPr>
                        <m:chr m:val="∑"/>
                        <m:ctrlPr>
                          <a:rPr lang="en-US" altLang="ko-KR" sz="2000" i="1">
                            <a:latin typeface="Cambria Math" panose="02040503050406030204" pitchFamily="18" charset="0"/>
                            <a:cs typeface="Arial"/>
                          </a:rPr>
                        </m:ctrlPr>
                      </m:naryPr>
                      <m:sub>
                        <m:r>
                          <m:rPr>
                            <m:brk m:alnAt="23"/>
                          </m:rPr>
                          <a:rPr lang="en-US" altLang="ko-KR" sz="2000" i="1">
                            <a:latin typeface="Cambria Math"/>
                            <a:cs typeface="Arial"/>
                          </a:rPr>
                          <m:t>𝑖</m:t>
                        </m:r>
                        <m:r>
                          <a:rPr lang="en-US" altLang="ko-KR" sz="2000" i="1">
                            <a:latin typeface="Cambria Math"/>
                            <a:cs typeface="Arial"/>
                          </a:rPr>
                          <m:t>=1</m:t>
                        </m:r>
                      </m:sub>
                      <m:sup>
                        <m:r>
                          <a:rPr lang="en-US" altLang="ko-KR" sz="2000" i="1">
                            <a:latin typeface="Cambria Math"/>
                            <a:cs typeface="Arial"/>
                          </a:rPr>
                          <m:t>𝑛</m:t>
                        </m:r>
                      </m:sup>
                      <m:e>
                        <m:sSub>
                          <m:sSubPr>
                            <m:ctrlPr>
                              <a:rPr lang="en-US" altLang="ko-KR" sz="2000" i="1">
                                <a:latin typeface="Cambria Math" panose="02040503050406030204" pitchFamily="18" charset="0"/>
                                <a:cs typeface="Arial"/>
                              </a:rPr>
                            </m:ctrlPr>
                          </m:sSubPr>
                          <m:e>
                            <m:r>
                              <a:rPr lang="en-US" altLang="ko-KR" sz="2000" i="1">
                                <a:latin typeface="Cambria Math"/>
                                <a:cs typeface="Arial"/>
                              </a:rPr>
                              <m:t>𝑥</m:t>
                            </m:r>
                          </m:e>
                          <m:sub>
                            <m:r>
                              <a:rPr lang="en-US" altLang="ko-KR" sz="2000" i="1">
                                <a:latin typeface="Cambria Math"/>
                                <a:cs typeface="Arial"/>
                              </a:rPr>
                              <m:t>𝑖𝑙</m:t>
                            </m:r>
                          </m:sub>
                        </m:sSub>
                        <m:sSub>
                          <m:sSubPr>
                            <m:ctrlPr>
                              <a:rPr lang="en-US" altLang="ko-KR" sz="2000" i="1">
                                <a:latin typeface="Cambria Math" panose="02040503050406030204" pitchFamily="18" charset="0"/>
                                <a:cs typeface="Arial"/>
                              </a:rPr>
                            </m:ctrlPr>
                          </m:sSubPr>
                          <m:e>
                            <m:r>
                              <a:rPr lang="en-US" altLang="ko-KR" sz="2000" i="1">
                                <a:latin typeface="Cambria Math"/>
                                <a:cs typeface="Arial"/>
                              </a:rPr>
                              <m:t>𝑦</m:t>
                            </m:r>
                          </m:e>
                          <m:sub>
                            <m:r>
                              <a:rPr lang="en-US" altLang="ko-KR" sz="2000" i="1">
                                <a:latin typeface="Cambria Math"/>
                                <a:cs typeface="Arial"/>
                              </a:rPr>
                              <m:t>𝑖</m:t>
                            </m:r>
                          </m:sub>
                        </m:sSub>
                        <m:sSub>
                          <m:sSubPr>
                            <m:ctrlPr>
                              <a:rPr lang="en-US" altLang="ko-KR" sz="2000" i="1">
                                <a:latin typeface="Cambria Math" panose="02040503050406030204" pitchFamily="18" charset="0"/>
                                <a:cs typeface="Arial"/>
                              </a:rPr>
                            </m:ctrlPr>
                          </m:sSubPr>
                          <m:e>
                            <m:r>
                              <a:rPr lang="en-US" altLang="ko-KR" sz="2000" i="1">
                                <a:latin typeface="Cambria Math"/>
                                <a:cs typeface="Arial"/>
                              </a:rPr>
                              <m:t>𝑝</m:t>
                            </m:r>
                          </m:e>
                          <m:sub>
                            <m:r>
                              <a:rPr lang="en-US" altLang="ko-KR" sz="2000" i="1">
                                <a:latin typeface="Cambria Math"/>
                                <a:cs typeface="Arial"/>
                              </a:rPr>
                              <m:t>𝑖</m:t>
                            </m:r>
                          </m:sub>
                        </m:sSub>
                      </m:e>
                    </m:nary>
                  </m:oMath>
                </a14:m>
                <a:r>
                  <a:rPr lang="en-US" altLang="ko-KR" sz="2000" dirty="0">
                    <a:latin typeface="Arial"/>
                    <a:cs typeface="Arial"/>
                  </a:rPr>
                  <a:t>. </a:t>
                </a:r>
              </a:p>
              <a:p>
                <a:pPr marL="0" marR="12700" indent="0" algn="just">
                  <a:lnSpc>
                    <a:spcPct val="150000"/>
                  </a:lnSpc>
                  <a:buNone/>
                </a:pPr>
                <a:r>
                  <a:rPr lang="en-US" altLang="ko-KR" sz="2000" dirty="0">
                    <a:latin typeface="Arial"/>
                    <a:cs typeface="Arial"/>
                  </a:rPr>
                  <a:t>Thus we can write </a:t>
                </a:r>
                <a14:m>
                  <m:oMath xmlns:m="http://schemas.openxmlformats.org/officeDocument/2006/math">
                    <m:r>
                      <a:rPr lang="ko-KR" altLang="en-US" sz="2000" i="1">
                        <a:latin typeface="Cambria Math"/>
                        <a:cs typeface="Arial"/>
                      </a:rPr>
                      <m:t>𝛽</m:t>
                    </m:r>
                  </m:oMath>
                </a14:m>
                <a:r>
                  <a:rPr lang="en-US" altLang="ko-KR" sz="2000" dirty="0">
                    <a:latin typeface="Arial"/>
                    <a:cs typeface="Arial"/>
                  </a:rPr>
                  <a:t> as </a:t>
                </a:r>
              </a:p>
              <a:p>
                <a:pPr marL="0" marR="12700" indent="0" algn="just">
                  <a:lnSpc>
                    <a:spcPct val="150000"/>
                  </a:lnSpc>
                  <a:buNone/>
                </a:pPr>
                <a14:m>
                  <m:oMathPara xmlns:m="http://schemas.openxmlformats.org/officeDocument/2006/math">
                    <m:oMathParaPr>
                      <m:jc m:val="centerGroup"/>
                    </m:oMathParaPr>
                    <m:oMath xmlns:m="http://schemas.openxmlformats.org/officeDocument/2006/math">
                      <m:r>
                        <a:rPr lang="ko-KR" altLang="en-US" sz="2000" i="1">
                          <a:latin typeface="Cambria Math"/>
                          <a:cs typeface="Arial"/>
                        </a:rPr>
                        <m:t>𝛽</m:t>
                      </m:r>
                      <m:r>
                        <a:rPr lang="en-US" altLang="ko-KR" sz="2000" i="1">
                          <a:latin typeface="Cambria Math"/>
                          <a:cs typeface="Arial"/>
                        </a:rPr>
                        <m:t>=</m:t>
                      </m:r>
                      <m:sSup>
                        <m:sSupPr>
                          <m:ctrlPr>
                            <a:rPr lang="en-US" altLang="ko-KR" sz="2000" i="1">
                              <a:latin typeface="Cambria Math" panose="02040503050406030204" pitchFamily="18" charset="0"/>
                              <a:cs typeface="Arial"/>
                            </a:rPr>
                          </m:ctrlPr>
                        </m:sSupPr>
                        <m:e>
                          <m:r>
                            <a:rPr lang="en-US" altLang="ko-KR" sz="2000" i="1">
                              <a:latin typeface="Cambria Math"/>
                              <a:cs typeface="Arial"/>
                            </a:rPr>
                            <m:t>(</m:t>
                          </m:r>
                          <m:sSup>
                            <m:sSupPr>
                              <m:ctrlPr>
                                <a:rPr lang="en-US" altLang="ko-KR" sz="2000" i="1">
                                  <a:latin typeface="Cambria Math" panose="02040503050406030204" pitchFamily="18" charset="0"/>
                                  <a:cs typeface="Arial"/>
                                </a:rPr>
                              </m:ctrlPr>
                            </m:sSupPr>
                            <m:e>
                              <m:r>
                                <a:rPr lang="en-US" altLang="ko-KR" sz="2000" i="1">
                                  <a:latin typeface="Cambria Math"/>
                                  <a:cs typeface="Arial"/>
                                </a:rPr>
                                <m:t>𝑋</m:t>
                              </m:r>
                            </m:e>
                            <m:sup>
                              <m:r>
                                <a:rPr lang="en-US" altLang="ko-KR" sz="2000" i="1">
                                  <a:latin typeface="Cambria Math"/>
                                  <a:cs typeface="Arial"/>
                                </a:rPr>
                                <m:t>′</m:t>
                              </m:r>
                            </m:sup>
                          </m:sSup>
                          <m:r>
                            <a:rPr lang="en-US" altLang="ko-KR" sz="2000" i="1">
                              <a:latin typeface="Cambria Math"/>
                              <a:cs typeface="Arial"/>
                            </a:rPr>
                            <m:t>𝑃𝑋</m:t>
                          </m:r>
                          <m:r>
                            <a:rPr lang="en-US" altLang="ko-KR" sz="2000" i="1">
                              <a:latin typeface="Cambria Math"/>
                              <a:cs typeface="Arial"/>
                            </a:rPr>
                            <m:t>)</m:t>
                          </m:r>
                        </m:e>
                        <m:sup>
                          <m:r>
                            <a:rPr lang="en-US" altLang="ko-KR" sz="2000" i="1">
                              <a:latin typeface="Cambria Math"/>
                              <a:cs typeface="Arial"/>
                            </a:rPr>
                            <m:t>−1</m:t>
                          </m:r>
                        </m:sup>
                      </m:sSup>
                      <m:sSup>
                        <m:sSupPr>
                          <m:ctrlPr>
                            <a:rPr lang="en-US" altLang="ko-KR" sz="2000" i="1">
                              <a:latin typeface="Cambria Math" panose="02040503050406030204" pitchFamily="18" charset="0"/>
                              <a:cs typeface="Arial"/>
                            </a:rPr>
                          </m:ctrlPr>
                        </m:sSupPr>
                        <m:e>
                          <m:r>
                            <a:rPr lang="en-US" altLang="ko-KR" sz="2000" i="1">
                              <a:latin typeface="Cambria Math"/>
                              <a:cs typeface="Arial"/>
                            </a:rPr>
                            <m:t>𝑋</m:t>
                          </m:r>
                        </m:e>
                        <m:sup>
                          <m:r>
                            <a:rPr lang="en-US" altLang="ko-KR" sz="2000" i="1">
                              <a:latin typeface="Cambria Math"/>
                              <a:cs typeface="Arial"/>
                            </a:rPr>
                            <m:t>′</m:t>
                          </m:r>
                        </m:sup>
                      </m:sSup>
                      <m:r>
                        <a:rPr lang="en-US" altLang="ko-KR" sz="2000" i="1">
                          <a:latin typeface="Cambria Math"/>
                          <a:cs typeface="Arial"/>
                        </a:rPr>
                        <m:t>𝑃𝑦</m:t>
                      </m:r>
                      <m:r>
                        <a:rPr lang="en-US" altLang="ko-KR" sz="2000" i="1">
                          <a:latin typeface="Cambria Math"/>
                          <a:cs typeface="Arial"/>
                        </a:rPr>
                        <m:t>.</m:t>
                      </m:r>
                    </m:oMath>
                  </m:oMathPara>
                </a14:m>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where  </a:t>
                </a:r>
                <a14:m>
                  <m:oMath xmlns:m="http://schemas.openxmlformats.org/officeDocument/2006/math">
                    <m:r>
                      <a:rPr lang="en-US" altLang="ko-KR" sz="2000" i="1">
                        <a:latin typeface="Cambria Math"/>
                        <a:cs typeface="Arial"/>
                      </a:rPr>
                      <m:t>𝑃</m:t>
                    </m:r>
                    <m:r>
                      <a:rPr lang="en-US" altLang="ko-KR" sz="2000" i="1">
                        <a:latin typeface="Cambria Math"/>
                        <a:cs typeface="Arial"/>
                      </a:rPr>
                      <m:t>=</m:t>
                    </m:r>
                    <m:r>
                      <a:rPr lang="en-US" altLang="ko-KR" sz="2000" i="1">
                        <a:latin typeface="Cambria Math"/>
                        <a:cs typeface="Arial"/>
                      </a:rPr>
                      <m:t>𝑑𝑖𝑎𝑔</m:t>
                    </m:r>
                    <m:r>
                      <a:rPr lang="en-US" altLang="ko-KR" sz="2000" i="1">
                        <a:latin typeface="Cambria Math"/>
                        <a:cs typeface="Arial"/>
                      </a:rPr>
                      <m:t>{</m:t>
                    </m:r>
                    <m:sSub>
                      <m:sSubPr>
                        <m:ctrlPr>
                          <a:rPr lang="en-US" altLang="ko-KR" sz="2000" i="1">
                            <a:latin typeface="Cambria Math" panose="02040503050406030204" pitchFamily="18" charset="0"/>
                            <a:cs typeface="Arial"/>
                          </a:rPr>
                        </m:ctrlPr>
                      </m:sSubPr>
                      <m:e>
                        <m:r>
                          <a:rPr lang="en-US" altLang="ko-KR" sz="2000" i="1">
                            <a:latin typeface="Cambria Math"/>
                            <a:cs typeface="Arial"/>
                          </a:rPr>
                          <m:t>𝑝</m:t>
                        </m:r>
                      </m:e>
                      <m:sub>
                        <m:r>
                          <a:rPr lang="en-US" altLang="ko-KR" sz="2000" i="1">
                            <a:latin typeface="Cambria Math"/>
                            <a:cs typeface="Arial"/>
                          </a:rPr>
                          <m:t>𝑖</m:t>
                        </m:r>
                      </m:sub>
                    </m:sSub>
                    <m:r>
                      <a:rPr lang="en-US" altLang="ko-KR" sz="2000" i="1">
                        <a:latin typeface="Cambria Math"/>
                        <a:cs typeface="Arial"/>
                      </a:rPr>
                      <m:t>}</m:t>
                    </m:r>
                  </m:oMath>
                </a14:m>
                <a:r>
                  <a:rPr lang="en-US" altLang="ko-KR" sz="2000" dirty="0">
                    <a:latin typeface="Arial"/>
                    <a:cs typeface="Arial"/>
                  </a:rPr>
                  <a:t>. </a:t>
                </a: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1119516"/>
                <a:ext cx="8579296" cy="5877272"/>
              </a:xfrm>
              <a:blipFill rotWithShape="1">
                <a:blip r:embed="rId2"/>
                <a:stretch>
                  <a:fillRect l="-711" r="-56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25167260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1210146"/>
          </a:xfrm>
        </p:spPr>
        <p:txBody>
          <a:bodyPr>
            <a:noAutofit/>
          </a:bodyPr>
          <a:lstStyle/>
          <a:p>
            <a:pPr algn="l"/>
            <a:r>
              <a:rPr lang="de-DE" altLang="ko-KR" sz="2800" b="1" dirty="0">
                <a:latin typeface="Times New Roman" pitchFamily="18" charset="0"/>
                <a:cs typeface="Times New Roman" pitchFamily="18" charset="0"/>
              </a:rPr>
              <a:t>A Non-Parametric Version of the Linear Regression</a:t>
            </a:r>
            <a:br>
              <a:rPr lang="de-DE" altLang="ko-KR" sz="2800" b="1" dirty="0">
                <a:latin typeface="Times New Roman" pitchFamily="18" charset="0"/>
                <a:cs typeface="Times New Roman" pitchFamily="18" charset="0"/>
              </a:rPr>
            </a:br>
            <a:r>
              <a:rPr lang="de-DE" altLang="ko-KR" sz="2800" spc="10" dirty="0">
                <a:latin typeface="Arial"/>
                <a:cs typeface="Arial"/>
              </a:rPr>
              <a:t>(</a:t>
            </a:r>
            <a:r>
              <a:rPr lang="de-DE" altLang="ko-KR" sz="2800" spc="35" dirty="0">
                <a:latin typeface="Arial"/>
                <a:cs typeface="Arial"/>
              </a:rPr>
              <a:t>B</a:t>
            </a:r>
            <a:r>
              <a:rPr lang="de-DE" altLang="ko-KR" sz="2800" spc="-190" dirty="0">
                <a:latin typeface="Arial"/>
                <a:cs typeface="Arial"/>
              </a:rPr>
              <a:t>a</a:t>
            </a:r>
            <a:r>
              <a:rPr lang="de-DE" altLang="ko-KR" sz="2800" spc="-50" dirty="0">
                <a:latin typeface="Arial"/>
                <a:cs typeface="Arial"/>
              </a:rPr>
              <a:t>y</a:t>
            </a:r>
            <a:r>
              <a:rPr lang="de-DE" altLang="ko-KR" sz="2800" spc="-150" dirty="0">
                <a:latin typeface="Arial"/>
                <a:cs typeface="Arial"/>
              </a:rPr>
              <a:t>es</a:t>
            </a:r>
            <a:r>
              <a:rPr lang="de-DE" altLang="ko-KR" sz="2800" spc="-80" dirty="0">
                <a:latin typeface="Arial"/>
                <a:cs typeface="Arial"/>
              </a:rPr>
              <a:t>i</a:t>
            </a:r>
            <a:r>
              <a:rPr lang="de-DE" altLang="ko-KR" sz="2800" spc="-145" dirty="0">
                <a:latin typeface="Arial"/>
                <a:cs typeface="Arial"/>
              </a:rPr>
              <a:t>a</a:t>
            </a:r>
            <a:r>
              <a:rPr lang="de-DE" altLang="ko-KR" sz="2800" spc="5" dirty="0">
                <a:latin typeface="Arial"/>
                <a:cs typeface="Arial"/>
              </a:rPr>
              <a:t>n</a:t>
            </a:r>
            <a:r>
              <a:rPr lang="de-DE" altLang="ko-KR" sz="2800" spc="-5" dirty="0">
                <a:latin typeface="Arial"/>
                <a:cs typeface="Arial"/>
              </a:rPr>
              <a:t> </a:t>
            </a:r>
            <a:r>
              <a:rPr lang="de-DE" altLang="ko-KR" sz="2800" spc="5" dirty="0">
                <a:latin typeface="Arial"/>
                <a:cs typeface="Arial"/>
              </a:rPr>
              <a:t>B</a:t>
            </a:r>
            <a:r>
              <a:rPr lang="de-DE" altLang="ko-KR" sz="2800" spc="-95" dirty="0">
                <a:latin typeface="Arial"/>
                <a:cs typeface="Arial"/>
              </a:rPr>
              <a:t>o</a:t>
            </a:r>
            <a:r>
              <a:rPr lang="de-DE" altLang="ko-KR" sz="2800" spc="-150" dirty="0">
                <a:latin typeface="Arial"/>
                <a:cs typeface="Arial"/>
              </a:rPr>
              <a:t>o</a:t>
            </a:r>
            <a:r>
              <a:rPr lang="de-DE" altLang="ko-KR" sz="2800" spc="-5" dirty="0">
                <a:latin typeface="Arial"/>
                <a:cs typeface="Arial"/>
              </a:rPr>
              <a:t>tstr</a:t>
            </a:r>
            <a:r>
              <a:rPr lang="de-DE" altLang="ko-KR" sz="2800" spc="15" dirty="0">
                <a:latin typeface="Arial"/>
                <a:cs typeface="Arial"/>
              </a:rPr>
              <a:t>a</a:t>
            </a:r>
            <a:r>
              <a:rPr lang="de-DE" altLang="ko-KR" sz="2800" spc="5" dirty="0">
                <a:latin typeface="Arial"/>
                <a:cs typeface="Arial"/>
              </a:rPr>
              <a:t>p </a:t>
            </a:r>
            <a:r>
              <a:rPr lang="de-DE" altLang="ko-KR" sz="2800" spc="65" dirty="0">
                <a:latin typeface="Arial"/>
                <a:cs typeface="Arial"/>
              </a:rPr>
              <a:t>A</a:t>
            </a:r>
            <a:r>
              <a:rPr lang="de-DE" altLang="ko-KR" sz="2800" spc="-150" dirty="0">
                <a:latin typeface="Arial"/>
                <a:cs typeface="Arial"/>
              </a:rPr>
              <a:t>g</a:t>
            </a:r>
            <a:r>
              <a:rPr lang="de-DE" altLang="ko-KR" sz="2800" spc="-145" dirty="0">
                <a:latin typeface="Arial"/>
                <a:cs typeface="Arial"/>
              </a:rPr>
              <a:t>a</a:t>
            </a:r>
            <a:r>
              <a:rPr lang="de-DE" altLang="ko-KR" sz="2800" spc="65" dirty="0">
                <a:latin typeface="Arial"/>
                <a:cs typeface="Arial"/>
              </a:rPr>
              <a:t>i</a:t>
            </a:r>
            <a:r>
              <a:rPr lang="de-DE" altLang="ko-KR" sz="2800" spc="-60" dirty="0">
                <a:latin typeface="Arial"/>
                <a:cs typeface="Arial"/>
              </a:rPr>
              <a:t>n</a:t>
            </a:r>
            <a:r>
              <a:rPr lang="de-DE" altLang="ko-KR" sz="2800" spc="105" dirty="0">
                <a:latin typeface="Arial"/>
                <a:cs typeface="Arial"/>
              </a:rPr>
              <a:t>)</a:t>
            </a:r>
            <a:br>
              <a:rPr lang="de-DE" altLang="ko-KR" sz="2800" dirty="0">
                <a:latin typeface="Arial"/>
                <a:cs typeface="Arial"/>
              </a:rPr>
            </a:br>
            <a:endParaRPr lang="de-DE" altLang="ko-KR"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1241976"/>
                <a:ext cx="8579296" cy="5877272"/>
              </a:xfrm>
            </p:spPr>
            <p:txBody>
              <a:bodyPr>
                <a:noAutofit/>
              </a:bodyPr>
              <a:lstStyle/>
              <a:p>
                <a:pPr marL="12700" marR="12700" indent="0" algn="just">
                  <a:lnSpc>
                    <a:spcPct val="150000"/>
                  </a:lnSpc>
                  <a:buNone/>
                </a:pPr>
                <a:r>
                  <a:rPr lang="en-US" altLang="ko-KR" sz="2000" dirty="0">
                    <a:latin typeface="Arial"/>
                    <a:cs typeface="Arial"/>
                  </a:rPr>
                  <a:t>If the prior for {p</a:t>
                </a:r>
                <a:r>
                  <a:rPr lang="en-US" altLang="ko-KR" sz="2000" baseline="-25000" dirty="0">
                    <a:latin typeface="Arial"/>
                    <a:cs typeface="Arial"/>
                  </a:rPr>
                  <a:t>i</a:t>
                </a:r>
                <a:r>
                  <a:rPr lang="en-US" altLang="ko-KR" sz="2000" dirty="0">
                    <a:latin typeface="Arial"/>
                    <a:cs typeface="Arial"/>
                  </a:rPr>
                  <a:t>} is </a:t>
                </a:r>
                <a:r>
                  <a:rPr lang="en-US" altLang="ko-KR" sz="2000" dirty="0" err="1">
                    <a:latin typeface="Arial"/>
                    <a:cs typeface="Arial"/>
                  </a:rPr>
                  <a:t>Dirichlet</a:t>
                </a:r>
                <a:r>
                  <a:rPr lang="en-US" altLang="ko-KR" sz="2000" dirty="0">
                    <a:latin typeface="Arial"/>
                    <a:cs typeface="Arial"/>
                  </a:rPr>
                  <a:t> (multivariate beta) then so is the posterior (natural conjugate). As each parameter in the prior approaches zero the posterior {p</a:t>
                </a:r>
                <a:r>
                  <a:rPr lang="en-US" altLang="ko-KR" sz="2000" baseline="-25000" dirty="0">
                    <a:latin typeface="Arial"/>
                    <a:cs typeface="Arial"/>
                  </a:rPr>
                  <a:t>i</a:t>
                </a:r>
                <a:r>
                  <a:rPr lang="en-US" altLang="ko-KR" sz="2000" dirty="0">
                    <a:latin typeface="Arial"/>
                    <a:cs typeface="Arial"/>
                  </a:rPr>
                  <a:t>} can be simulated by</a:t>
                </a:r>
              </a:p>
              <a:p>
                <a:pPr marL="0" marR="12700" indent="0" algn="just">
                  <a:lnSpc>
                    <a:spcPct val="150000"/>
                  </a:lnSpc>
                  <a:buNone/>
                </a:pPr>
                <a:endParaRPr lang="en-US" altLang="ko-KR" sz="2000" dirty="0">
                  <a:latin typeface="Arial"/>
                  <a:cs typeface="Arial"/>
                </a:endParaRPr>
              </a:p>
              <a:p>
                <a:pPr marL="0" marR="12700" indent="0" algn="just">
                  <a:lnSpc>
                    <a:spcPct val="150000"/>
                  </a:lnSpc>
                  <a:buNone/>
                </a:pPr>
                <a:endParaRPr lang="en-US" altLang="ko-KR" sz="2000" dirty="0">
                  <a:latin typeface="Arial"/>
                  <a:cs typeface="Arial"/>
                </a:endParaRPr>
              </a:p>
              <a:p>
                <a:pPr marL="0" marR="12700" indent="0" algn="just">
                  <a:lnSpc>
                    <a:spcPct val="150000"/>
                  </a:lnSpc>
                  <a:buNone/>
                </a:pPr>
                <a:r>
                  <a:rPr lang="en-US" altLang="ko-KR" sz="2000" dirty="0">
                    <a:latin typeface="Arial"/>
                    <a:cs typeface="Arial"/>
                  </a:rPr>
                  <a:t>where the {</a:t>
                </a:r>
                <a:r>
                  <a:rPr lang="en-US" altLang="ko-KR" sz="2000" dirty="0" err="1">
                    <a:latin typeface="Arial"/>
                    <a:cs typeface="Arial"/>
                  </a:rPr>
                  <a:t>g</a:t>
                </a:r>
                <a:r>
                  <a:rPr lang="en-US" altLang="ko-KR" sz="2000" baseline="-25000" dirty="0" err="1">
                    <a:latin typeface="Arial"/>
                    <a:cs typeface="Arial"/>
                  </a:rPr>
                  <a:t>i</a:t>
                </a:r>
                <a:r>
                  <a:rPr lang="en-US" altLang="ko-KR" sz="2000" dirty="0">
                    <a:latin typeface="Arial"/>
                    <a:cs typeface="Arial"/>
                  </a:rPr>
                  <a:t>} are  independent unit exponential </a:t>
                </a:r>
                <a:r>
                  <a:rPr lang="en-US" altLang="ko-KR" sz="2000" dirty="0" err="1">
                    <a:latin typeface="Arial"/>
                    <a:cs typeface="Arial"/>
                  </a:rPr>
                  <a:t>variates</a:t>
                </a:r>
                <a:r>
                  <a:rPr lang="en-US" altLang="ko-KR" sz="2000" dirty="0">
                    <a:latin typeface="Arial"/>
                    <a:cs typeface="Arial"/>
                  </a:rPr>
                  <a:t>. So we can write</a:t>
                </a:r>
              </a:p>
              <a:p>
                <a:pPr marL="0" marR="12700" indent="0" algn="just">
                  <a:lnSpc>
                    <a:spcPct val="150000"/>
                  </a:lnSpc>
                  <a:buNone/>
                </a:pPr>
                <a:endParaRPr lang="en-US" altLang="ko-KR" sz="2000" dirty="0">
                  <a:latin typeface="Arial"/>
                  <a:cs typeface="Arial"/>
                </a:endParaRPr>
              </a:p>
              <a:p>
                <a:pPr marL="0" marR="12700" indent="0" algn="just">
                  <a:lnSpc>
                    <a:spcPct val="150000"/>
                  </a:lnSpc>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where G is an n × n diagonal matrix with elements that are independent gamma(1), or unit exponential, </a:t>
                </a:r>
                <a:r>
                  <a:rPr lang="en-US" altLang="ko-KR" sz="2000" dirty="0" err="1">
                    <a:latin typeface="Arial"/>
                    <a:cs typeface="Arial"/>
                  </a:rPr>
                  <a:t>variates</a:t>
                </a:r>
                <a:r>
                  <a:rPr lang="en-US" altLang="ko-KR" sz="2000" dirty="0">
                    <a:latin typeface="Arial"/>
                    <a:cs typeface="Arial"/>
                  </a:rPr>
                  <a:t>.  The symbol  </a:t>
                </a:r>
                <a14:m>
                  <m:oMath xmlns:m="http://schemas.openxmlformats.org/officeDocument/2006/math">
                    <m:r>
                      <a:rPr lang="en-US" altLang="ko-KR" sz="2000">
                        <a:latin typeface="Cambria Math"/>
                        <a:cs typeface="Arial"/>
                      </a:rPr>
                      <m:t>≅</m:t>
                    </m:r>
                  </m:oMath>
                </a14:m>
                <a:r>
                  <a:rPr lang="en-US" altLang="ko-KR" sz="2000" dirty="0">
                    <a:latin typeface="Arial"/>
                    <a:cs typeface="Arial"/>
                  </a:rPr>
                  <a:t> “is distributed as”.</a:t>
                </a:r>
              </a:p>
              <a:p>
                <a:pPr marL="0" marR="12700" indent="0" algn="just">
                  <a:lnSpc>
                    <a:spcPct val="130000"/>
                  </a:lnSpc>
                  <a:buNone/>
                </a:pPr>
                <a:endParaRPr lang="en-US"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1241976"/>
                <a:ext cx="8579296" cy="5877272"/>
              </a:xfrm>
              <a:blipFill rotWithShape="1">
                <a:blip r:embed="rId2"/>
                <a:stretch>
                  <a:fillRect l="-711" r="-569"/>
                </a:stretch>
              </a:blipFill>
            </p:spPr>
            <p:txBody>
              <a:bodyPr/>
              <a:lstStyle/>
              <a:p>
                <a:r>
                  <a:rPr lang="ko-KR" altLang="en-US">
                    <a:noFill/>
                  </a:rPr>
                  <a:t> </a:t>
                </a:r>
              </a:p>
            </p:txBody>
          </p:sp>
        </mc:Fallback>
      </mc:AlternateContent>
      <p:pic>
        <p:nvPicPr>
          <p:cNvPr id="2048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9816" y="2974836"/>
            <a:ext cx="5616624" cy="742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0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0342" y="4657508"/>
            <a:ext cx="5205407" cy="571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3350586"/>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1210146"/>
          </a:xfrm>
        </p:spPr>
        <p:txBody>
          <a:bodyPr>
            <a:noAutofit/>
          </a:bodyPr>
          <a:lstStyle/>
          <a:p>
            <a:pPr algn="l"/>
            <a:r>
              <a:rPr lang="de-DE" altLang="ko-KR" sz="2800" b="1" dirty="0">
                <a:latin typeface="Times New Roman" pitchFamily="18" charset="0"/>
                <a:cs typeface="Times New Roman" pitchFamily="18" charset="0"/>
              </a:rPr>
              <a:t>A Non-Parametric Version of the Linear Regression</a:t>
            </a:r>
            <a:br>
              <a:rPr lang="de-DE" altLang="ko-KR" sz="2800" b="1" dirty="0">
                <a:latin typeface="Times New Roman" pitchFamily="18" charset="0"/>
                <a:cs typeface="Times New Roman" pitchFamily="18" charset="0"/>
              </a:rPr>
            </a:br>
            <a:r>
              <a:rPr lang="de-DE" altLang="ko-KR" sz="2800" spc="10" dirty="0">
                <a:latin typeface="Arial"/>
                <a:cs typeface="Arial"/>
              </a:rPr>
              <a:t>(</a:t>
            </a:r>
            <a:r>
              <a:rPr lang="de-DE" altLang="ko-KR" sz="2800" spc="35" dirty="0">
                <a:latin typeface="Arial"/>
                <a:cs typeface="Arial"/>
              </a:rPr>
              <a:t>B</a:t>
            </a:r>
            <a:r>
              <a:rPr lang="de-DE" altLang="ko-KR" sz="2800" spc="-190" dirty="0">
                <a:latin typeface="Arial"/>
                <a:cs typeface="Arial"/>
              </a:rPr>
              <a:t>a</a:t>
            </a:r>
            <a:r>
              <a:rPr lang="de-DE" altLang="ko-KR" sz="2800" spc="-50" dirty="0">
                <a:latin typeface="Arial"/>
                <a:cs typeface="Arial"/>
              </a:rPr>
              <a:t>y</a:t>
            </a:r>
            <a:r>
              <a:rPr lang="de-DE" altLang="ko-KR" sz="2800" spc="-150" dirty="0">
                <a:latin typeface="Arial"/>
                <a:cs typeface="Arial"/>
              </a:rPr>
              <a:t>es</a:t>
            </a:r>
            <a:r>
              <a:rPr lang="de-DE" altLang="ko-KR" sz="2800" spc="-80" dirty="0">
                <a:latin typeface="Arial"/>
                <a:cs typeface="Arial"/>
              </a:rPr>
              <a:t>i</a:t>
            </a:r>
            <a:r>
              <a:rPr lang="de-DE" altLang="ko-KR" sz="2800" spc="-145" dirty="0">
                <a:latin typeface="Arial"/>
                <a:cs typeface="Arial"/>
              </a:rPr>
              <a:t>a</a:t>
            </a:r>
            <a:r>
              <a:rPr lang="de-DE" altLang="ko-KR" sz="2800" spc="5" dirty="0">
                <a:latin typeface="Arial"/>
                <a:cs typeface="Arial"/>
              </a:rPr>
              <a:t>n</a:t>
            </a:r>
            <a:r>
              <a:rPr lang="de-DE" altLang="ko-KR" sz="2800" spc="-5" dirty="0">
                <a:latin typeface="Arial"/>
                <a:cs typeface="Arial"/>
              </a:rPr>
              <a:t> </a:t>
            </a:r>
            <a:r>
              <a:rPr lang="de-DE" altLang="ko-KR" sz="2800" spc="5" dirty="0">
                <a:latin typeface="Arial"/>
                <a:cs typeface="Arial"/>
              </a:rPr>
              <a:t>B</a:t>
            </a:r>
            <a:r>
              <a:rPr lang="de-DE" altLang="ko-KR" sz="2800" spc="-95" dirty="0">
                <a:latin typeface="Arial"/>
                <a:cs typeface="Arial"/>
              </a:rPr>
              <a:t>o</a:t>
            </a:r>
            <a:r>
              <a:rPr lang="de-DE" altLang="ko-KR" sz="2800" spc="-150" dirty="0">
                <a:latin typeface="Arial"/>
                <a:cs typeface="Arial"/>
              </a:rPr>
              <a:t>o</a:t>
            </a:r>
            <a:r>
              <a:rPr lang="de-DE" altLang="ko-KR" sz="2800" spc="-5" dirty="0">
                <a:latin typeface="Arial"/>
                <a:cs typeface="Arial"/>
              </a:rPr>
              <a:t>tstr</a:t>
            </a:r>
            <a:r>
              <a:rPr lang="de-DE" altLang="ko-KR" sz="2800" spc="15" dirty="0">
                <a:latin typeface="Arial"/>
                <a:cs typeface="Arial"/>
              </a:rPr>
              <a:t>a</a:t>
            </a:r>
            <a:r>
              <a:rPr lang="de-DE" altLang="ko-KR" sz="2800" spc="5" dirty="0">
                <a:latin typeface="Arial"/>
                <a:cs typeface="Arial"/>
              </a:rPr>
              <a:t>p </a:t>
            </a:r>
            <a:r>
              <a:rPr lang="de-DE" altLang="ko-KR" sz="2800" spc="65" dirty="0">
                <a:latin typeface="Arial"/>
                <a:cs typeface="Arial"/>
              </a:rPr>
              <a:t>A</a:t>
            </a:r>
            <a:r>
              <a:rPr lang="de-DE" altLang="ko-KR" sz="2800" spc="-150" dirty="0">
                <a:latin typeface="Arial"/>
                <a:cs typeface="Arial"/>
              </a:rPr>
              <a:t>g</a:t>
            </a:r>
            <a:r>
              <a:rPr lang="de-DE" altLang="ko-KR" sz="2800" spc="-145" dirty="0">
                <a:latin typeface="Arial"/>
                <a:cs typeface="Arial"/>
              </a:rPr>
              <a:t>a</a:t>
            </a:r>
            <a:r>
              <a:rPr lang="de-DE" altLang="ko-KR" sz="2800" spc="65" dirty="0">
                <a:latin typeface="Arial"/>
                <a:cs typeface="Arial"/>
              </a:rPr>
              <a:t>i</a:t>
            </a:r>
            <a:r>
              <a:rPr lang="de-DE" altLang="ko-KR" sz="2800" spc="-60" dirty="0">
                <a:latin typeface="Arial"/>
                <a:cs typeface="Arial"/>
              </a:rPr>
              <a:t>n</a:t>
            </a:r>
            <a:r>
              <a:rPr lang="de-DE" altLang="ko-KR" sz="2800" spc="105" dirty="0">
                <a:latin typeface="Arial"/>
                <a:cs typeface="Arial"/>
              </a:rPr>
              <a:t>)</a:t>
            </a:r>
            <a:endParaRPr lang="de-DE" altLang="ko-KR"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1323616"/>
                <a:ext cx="8579296" cy="5877272"/>
              </a:xfrm>
            </p:spPr>
            <p:txBody>
              <a:bodyPr>
                <a:noAutofit/>
              </a:bodyPr>
              <a:lstStyle/>
              <a:p>
                <a:pPr marL="0" indent="0">
                  <a:lnSpc>
                    <a:spcPct val="100000"/>
                  </a:lnSpc>
                  <a:buNone/>
                </a:pPr>
                <a:endParaRPr lang="en-US" altLang="ko-KR" sz="2000" spc="-30" dirty="0">
                  <a:latin typeface="Arial"/>
                  <a:cs typeface="Arial"/>
                </a:endParaRPr>
              </a:p>
              <a:p>
                <a:pPr marL="12700" marR="12700" indent="0" algn="just">
                  <a:lnSpc>
                    <a:spcPct val="150000"/>
                  </a:lnSpc>
                  <a:buNone/>
                </a:pPr>
                <a:r>
                  <a:rPr lang="en-US" altLang="ko-KR" sz="2000" dirty="0">
                    <a:latin typeface="Arial"/>
                    <a:cs typeface="Arial"/>
                  </a:rPr>
                  <a:t>The resulting posterior distribution for β, based on repeated draws from (28), is the Bayesian bootstrap distribution. It is robust against </a:t>
                </a:r>
                <a:r>
                  <a:rPr lang="en-US" altLang="ko-KR" sz="2000" dirty="0" err="1">
                    <a:latin typeface="Arial"/>
                    <a:cs typeface="Arial"/>
                  </a:rPr>
                  <a:t>heteroscedasticity</a:t>
                </a:r>
                <a:r>
                  <a:rPr lang="en-US" altLang="ko-KR" sz="2000" dirty="0">
                    <a:latin typeface="Arial"/>
                    <a:cs typeface="Arial"/>
                  </a:rPr>
                  <a:t> and non-normality. Can implement this kind of Bayesian Bootstrap using weighted regression with weights equal to “</a:t>
                </a:r>
                <a:r>
                  <a:rPr lang="en-US" altLang="ko-KR" sz="2000" dirty="0" err="1">
                    <a:latin typeface="Arial"/>
                    <a:cs typeface="Arial"/>
                  </a:rPr>
                  <a:t>rexp</a:t>
                </a:r>
                <a:r>
                  <a:rPr lang="en-US" altLang="ko-KR" sz="2000" dirty="0">
                    <a:latin typeface="Arial"/>
                    <a:cs typeface="Arial"/>
                  </a:rPr>
                  <a:t>(n).”</a:t>
                </a:r>
              </a:p>
              <a:p>
                <a:pPr marL="12700" marR="12700" indent="0" algn="just">
                  <a:lnSpc>
                    <a:spcPct val="150000"/>
                  </a:lnSpc>
                  <a:buNone/>
                </a:pPr>
                <a:endParaRPr lang="en-US" altLang="ko-KR" sz="2000" dirty="0">
                  <a:latin typeface="Arial"/>
                  <a:cs typeface="Arial"/>
                </a:endParaRPr>
              </a:p>
              <a:p>
                <a:pPr marL="0" indent="0" algn="just">
                  <a:lnSpc>
                    <a:spcPct val="150000"/>
                  </a:lnSpc>
                  <a:buNone/>
                </a:pPr>
                <a:r>
                  <a:rPr lang="en-US" altLang="ko-KR" sz="2000" dirty="0">
                    <a:latin typeface="Arial"/>
                    <a:cs typeface="Arial"/>
                  </a:rPr>
                  <a:t>Approximate posterior mean and covariance of β: β has (approximate) posterior mean equal to the least squares estimate b = (X’X)</a:t>
                </a:r>
                <a:r>
                  <a:rPr lang="en-US" altLang="ko-KR" sz="2000" baseline="30000" dirty="0">
                    <a:latin typeface="Arial"/>
                    <a:cs typeface="Arial"/>
                  </a:rPr>
                  <a:t>−1</a:t>
                </a:r>
                <a:r>
                  <a:rPr lang="en-US" altLang="ko-KR" sz="2000" dirty="0">
                    <a:latin typeface="Arial"/>
                    <a:cs typeface="Arial"/>
                  </a:rPr>
                  <a:t>X’y and its approximate covariance matrix is</a:t>
                </a:r>
              </a:p>
              <a:p>
                <a:pPr marL="0" indent="0" algn="ctr">
                  <a:lnSpc>
                    <a:spcPct val="150000"/>
                  </a:lnSpc>
                  <a:buNone/>
                </a:pPr>
                <a14:m>
                  <m:oMath xmlns:m="http://schemas.openxmlformats.org/officeDocument/2006/math">
                    <m:r>
                      <a:rPr lang="en-US" altLang="ko-KR" sz="2000" i="1" spc="-170">
                        <a:latin typeface="Cambria Math"/>
                        <a:cs typeface="Arial"/>
                      </a:rPr>
                      <m:t>𝑉</m:t>
                    </m:r>
                    <m:r>
                      <a:rPr lang="en-US" altLang="ko-KR" sz="2000" i="1" spc="-170">
                        <a:latin typeface="Cambria Math"/>
                        <a:cs typeface="Arial"/>
                      </a:rPr>
                      <m:t>=</m:t>
                    </m:r>
                    <m:sSup>
                      <m:sSupPr>
                        <m:ctrlPr>
                          <a:rPr lang="en-US" altLang="ko-KR" sz="2000" i="1" spc="-170">
                            <a:latin typeface="Cambria Math" panose="02040503050406030204" pitchFamily="18" charset="0"/>
                            <a:cs typeface="Arial"/>
                          </a:rPr>
                        </m:ctrlPr>
                      </m:sSupPr>
                      <m:e>
                        <m:sSup>
                          <m:sSupPr>
                            <m:ctrlPr>
                              <a:rPr lang="en-US" altLang="ko-KR" sz="2000" i="1" spc="-170">
                                <a:latin typeface="Cambria Math" panose="02040503050406030204" pitchFamily="18" charset="0"/>
                                <a:cs typeface="Arial"/>
                              </a:rPr>
                            </m:ctrlPr>
                          </m:sSupPr>
                          <m:e>
                            <m:r>
                              <a:rPr lang="en-US" altLang="ko-KR" sz="2000" i="1" spc="-170">
                                <a:latin typeface="Cambria Math"/>
                                <a:cs typeface="Arial"/>
                              </a:rPr>
                              <m:t>(</m:t>
                            </m:r>
                            <m:r>
                              <a:rPr lang="en-US" altLang="ko-KR" sz="2000" i="1" spc="-170">
                                <a:latin typeface="Cambria Math"/>
                                <a:cs typeface="Arial"/>
                              </a:rPr>
                              <m:t>𝑋</m:t>
                            </m:r>
                          </m:e>
                          <m:sup>
                            <m:r>
                              <a:rPr lang="en-US" altLang="ko-KR" sz="2000" i="1" spc="-170">
                                <a:latin typeface="Cambria Math"/>
                                <a:cs typeface="Arial"/>
                              </a:rPr>
                              <m:t>′</m:t>
                            </m:r>
                          </m:sup>
                        </m:sSup>
                        <m:r>
                          <a:rPr lang="en-US" altLang="ko-KR" sz="2000" i="1" spc="-170">
                            <a:latin typeface="Cambria Math"/>
                            <a:cs typeface="Arial"/>
                          </a:rPr>
                          <m:t>𝑋</m:t>
                        </m:r>
                        <m:r>
                          <a:rPr lang="en-US" altLang="ko-KR" sz="2000" i="1" spc="-170">
                            <a:latin typeface="Cambria Math"/>
                            <a:cs typeface="Arial"/>
                          </a:rPr>
                          <m:t>)</m:t>
                        </m:r>
                      </m:e>
                      <m:sup>
                        <m:r>
                          <a:rPr lang="en-US" altLang="ko-KR" sz="2000" i="1" spc="-170">
                            <a:latin typeface="Cambria Math"/>
                            <a:cs typeface="Arial"/>
                          </a:rPr>
                          <m:t>−1</m:t>
                        </m:r>
                      </m:sup>
                    </m:sSup>
                    <m:sSup>
                      <m:sSupPr>
                        <m:ctrlPr>
                          <a:rPr lang="en-US" altLang="ko-KR" sz="2000" i="1" spc="-170">
                            <a:latin typeface="Cambria Math" panose="02040503050406030204" pitchFamily="18" charset="0"/>
                            <a:cs typeface="Arial"/>
                          </a:rPr>
                        </m:ctrlPr>
                      </m:sSupPr>
                      <m:e>
                        <m:r>
                          <a:rPr lang="en-US" altLang="ko-KR" sz="2000" i="1" spc="-170">
                            <a:latin typeface="Cambria Math"/>
                            <a:cs typeface="Arial"/>
                          </a:rPr>
                          <m:t>𝑋</m:t>
                        </m:r>
                      </m:e>
                      <m:sup>
                        <m:r>
                          <a:rPr lang="en-US" altLang="ko-KR" sz="2000" i="1" spc="-170">
                            <a:latin typeface="Cambria Math"/>
                            <a:cs typeface="Arial"/>
                          </a:rPr>
                          <m:t>′</m:t>
                        </m:r>
                      </m:sup>
                    </m:sSup>
                    <m:r>
                      <a:rPr lang="en-US" altLang="ko-KR" sz="2000" i="1" spc="-170">
                        <a:latin typeface="Cambria Math"/>
                        <a:cs typeface="Arial"/>
                      </a:rPr>
                      <m:t>𝐷𝑋</m:t>
                    </m:r>
                    <m:sSup>
                      <m:sSupPr>
                        <m:ctrlPr>
                          <a:rPr lang="en-US" altLang="ko-KR" sz="2000" i="1" spc="-170">
                            <a:latin typeface="Cambria Math" panose="02040503050406030204" pitchFamily="18" charset="0"/>
                            <a:cs typeface="Arial"/>
                          </a:rPr>
                        </m:ctrlPr>
                      </m:sSupPr>
                      <m:e>
                        <m:r>
                          <a:rPr lang="en-US" altLang="ko-KR" sz="2000" i="1" spc="-170">
                            <a:latin typeface="Cambria Math"/>
                            <a:cs typeface="Arial"/>
                          </a:rPr>
                          <m:t>(</m:t>
                        </m:r>
                        <m:sSup>
                          <m:sSupPr>
                            <m:ctrlPr>
                              <a:rPr lang="en-US" altLang="ko-KR" sz="2000" i="1" spc="-170">
                                <a:latin typeface="Cambria Math" panose="02040503050406030204" pitchFamily="18" charset="0"/>
                                <a:cs typeface="Arial"/>
                              </a:rPr>
                            </m:ctrlPr>
                          </m:sSupPr>
                          <m:e>
                            <m:r>
                              <a:rPr lang="en-US" altLang="ko-KR" sz="2000" i="1" spc="-170">
                                <a:latin typeface="Cambria Math"/>
                                <a:cs typeface="Arial"/>
                              </a:rPr>
                              <m:t>𝑋</m:t>
                            </m:r>
                          </m:e>
                          <m:sup>
                            <m:r>
                              <a:rPr lang="en-US" altLang="ko-KR" sz="2000" i="1" spc="-170">
                                <a:latin typeface="Cambria Math"/>
                                <a:cs typeface="Arial"/>
                              </a:rPr>
                              <m:t>′</m:t>
                            </m:r>
                          </m:sup>
                        </m:sSup>
                        <m:r>
                          <a:rPr lang="en-US" altLang="ko-KR" sz="2000" i="1" spc="-170">
                            <a:latin typeface="Cambria Math"/>
                            <a:cs typeface="Arial"/>
                          </a:rPr>
                          <m:t>𝑋</m:t>
                        </m:r>
                        <m:r>
                          <a:rPr lang="en-US" altLang="ko-KR" sz="2000" i="1" spc="-170">
                            <a:latin typeface="Cambria Math"/>
                            <a:cs typeface="Arial"/>
                          </a:rPr>
                          <m:t>)</m:t>
                        </m:r>
                      </m:e>
                      <m:sup>
                        <m:r>
                          <a:rPr lang="en-US" altLang="ko-KR" sz="2000" i="1" spc="-170">
                            <a:latin typeface="Cambria Math"/>
                            <a:cs typeface="Arial"/>
                          </a:rPr>
                          <m:t>−1</m:t>
                        </m:r>
                      </m:sup>
                    </m:sSup>
                    <m:r>
                      <a:rPr lang="en-US" altLang="ko-KR" sz="2000" i="1" spc="-170">
                        <a:latin typeface="Cambria Math"/>
                        <a:cs typeface="Arial"/>
                      </a:rPr>
                      <m:t> ;    </m:t>
                    </m:r>
                    <m:r>
                      <a:rPr lang="en-US" altLang="ko-KR" sz="2000" i="1" spc="-170">
                        <a:latin typeface="Cambria Math"/>
                        <a:cs typeface="Arial"/>
                      </a:rPr>
                      <m:t>𝐷</m:t>
                    </m:r>
                    <m:r>
                      <a:rPr lang="en-US" altLang="ko-KR" sz="2000" i="1" spc="-170">
                        <a:latin typeface="Cambria Math"/>
                        <a:cs typeface="Arial"/>
                      </a:rPr>
                      <m:t>=</m:t>
                    </m:r>
                    <m:r>
                      <a:rPr lang="en-US" altLang="ko-KR" sz="2000" i="1" spc="-170">
                        <a:latin typeface="Cambria Math"/>
                        <a:cs typeface="Arial"/>
                      </a:rPr>
                      <m:t>𝑑𝑖𝑎𝑔</m:t>
                    </m:r>
                    <m:r>
                      <a:rPr lang="en-US" altLang="ko-KR" sz="2000" i="1" spc="-170">
                        <a:latin typeface="Cambria Math"/>
                        <a:cs typeface="Arial"/>
                      </a:rPr>
                      <m:t>{</m:t>
                    </m:r>
                    <m:sSub>
                      <m:sSubPr>
                        <m:ctrlPr>
                          <a:rPr lang="en-US" altLang="ko-KR" sz="2000" i="1" spc="-170">
                            <a:latin typeface="Cambria Math" panose="02040503050406030204" pitchFamily="18" charset="0"/>
                            <a:cs typeface="Arial"/>
                          </a:rPr>
                        </m:ctrlPr>
                      </m:sSubPr>
                      <m:e>
                        <m:sSup>
                          <m:sSupPr>
                            <m:ctrlPr>
                              <a:rPr lang="en-US" altLang="ko-KR" sz="2000" i="1" spc="-170">
                                <a:latin typeface="Cambria Math" panose="02040503050406030204" pitchFamily="18" charset="0"/>
                                <a:cs typeface="Arial"/>
                              </a:rPr>
                            </m:ctrlPr>
                          </m:sSupPr>
                          <m:e>
                            <m:r>
                              <a:rPr lang="en-US" altLang="ko-KR" sz="2000" i="1" spc="-170">
                                <a:latin typeface="Cambria Math"/>
                                <a:cs typeface="Arial"/>
                              </a:rPr>
                              <m:t>𝑒</m:t>
                            </m:r>
                          </m:e>
                          <m:sup>
                            <m:r>
                              <a:rPr lang="en-US" altLang="ko-KR" sz="2000" i="1" spc="-170">
                                <a:latin typeface="Cambria Math"/>
                                <a:cs typeface="Arial"/>
                              </a:rPr>
                              <m:t>2</m:t>
                            </m:r>
                          </m:sup>
                        </m:sSup>
                      </m:e>
                      <m:sub>
                        <m:r>
                          <a:rPr lang="en-US" altLang="ko-KR" sz="2000" i="1" spc="-170">
                            <a:latin typeface="Cambria Math"/>
                            <a:cs typeface="Arial"/>
                          </a:rPr>
                          <m:t>𝑖</m:t>
                        </m:r>
                      </m:sub>
                    </m:sSub>
                  </m:oMath>
                </a14:m>
                <a:r>
                  <a:rPr lang="en-US" altLang="ko-KR" sz="2000" dirty="0">
                    <a:latin typeface="Arial"/>
                    <a:cs typeface="Arial"/>
                  </a:rPr>
                  <a:t>} where  </a:t>
                </a:r>
                <a14:m>
                  <m:oMath xmlns:m="http://schemas.openxmlformats.org/officeDocument/2006/math">
                    <m:r>
                      <a:rPr lang="en-US" altLang="ko-KR" sz="2000" i="1" dirty="0">
                        <a:latin typeface="Cambria Math"/>
                        <a:cs typeface="Arial"/>
                      </a:rPr>
                      <m:t>𝑒</m:t>
                    </m:r>
                    <m:r>
                      <a:rPr lang="en-US" altLang="ko-KR" sz="2000" i="1" dirty="0">
                        <a:latin typeface="Cambria Math"/>
                        <a:cs typeface="Arial"/>
                      </a:rPr>
                      <m:t> = </m:t>
                    </m:r>
                    <m:r>
                      <a:rPr lang="en-US" altLang="ko-KR" sz="2000" i="1" dirty="0">
                        <a:latin typeface="Cambria Math"/>
                        <a:cs typeface="Arial"/>
                      </a:rPr>
                      <m:t>𝑦</m:t>
                    </m:r>
                    <m:r>
                      <a:rPr lang="en-US" altLang="ko-KR" sz="2000" i="1" dirty="0">
                        <a:latin typeface="Cambria Math"/>
                        <a:cs typeface="Arial"/>
                      </a:rPr>
                      <m:t> – </m:t>
                    </m:r>
                    <m:r>
                      <a:rPr lang="en-US" altLang="ko-KR" sz="2000" i="1" dirty="0" err="1">
                        <a:latin typeface="Cambria Math"/>
                        <a:cs typeface="Arial"/>
                      </a:rPr>
                      <m:t>𝑋𝑏</m:t>
                    </m:r>
                    <m:r>
                      <a:rPr lang="en-US" altLang="ko-KR" sz="2000" dirty="0">
                        <a:latin typeface="Cambria Math"/>
                        <a:cs typeface="Arial"/>
                      </a:rPr>
                      <m:t> .</m:t>
                    </m:r>
                  </m:oMath>
                </a14:m>
                <a:endParaRPr lang="en-US"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1323616"/>
                <a:ext cx="8579296" cy="5877272"/>
              </a:xfrm>
              <a:blipFill rotWithShape="1">
                <a:blip r:embed="rId2"/>
                <a:stretch>
                  <a:fillRect l="-711" r="-71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861348932"/>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96753"/>
            <a:ext cx="9144000" cy="1470025"/>
          </a:xfrm>
        </p:spPr>
        <p:txBody>
          <a:bodyPr>
            <a:normAutofit/>
          </a:bodyPr>
          <a:lstStyle/>
          <a:p>
            <a:r>
              <a:rPr lang="en-US" altLang="ko-KR" sz="4000" b="1" dirty="0">
                <a:latin typeface="Times New Roman" pitchFamily="18" charset="0"/>
                <a:cs typeface="Times New Roman" pitchFamily="18" charset="0"/>
              </a:rPr>
              <a:t>Bayesian Calculations</a:t>
            </a:r>
            <a:endParaRPr lang="ko-KR" altLang="en-US" sz="4000" b="1" dirty="0">
              <a:latin typeface="Times New Roman" pitchFamily="18" charset="0"/>
              <a:cs typeface="Times New Roman" pitchFamily="18" charset="0"/>
            </a:endParaRPr>
          </a:p>
        </p:txBody>
      </p:sp>
    </p:spTree>
    <p:extLst>
      <p:ext uri="{BB962C8B-B14F-4D97-AF65-F5344CB8AC3E}">
        <p14:creationId xmlns:p14="http://schemas.microsoft.com/office/powerpoint/2010/main" val="3364602342"/>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Bayesian Method of Moments (</a:t>
            </a:r>
            <a:r>
              <a:rPr lang="en-US" altLang="ko-KR" sz="2800" b="1" dirty="0">
                <a:latin typeface="Times New Roman" pitchFamily="18" charset="0"/>
                <a:cs typeface="Times New Roman" pitchFamily="18" charset="0"/>
              </a:rPr>
              <a:t>not</a:t>
            </a:r>
            <a:r>
              <a:rPr lang="ko-KR" altLang="en-US" sz="2800" b="1" dirty="0">
                <a:latin typeface="Times New Roman" pitchFamily="18" charset="0"/>
                <a:cs typeface="Times New Roman" pitchFamily="18" charset="0"/>
              </a:rPr>
              <a:t> </a:t>
            </a:r>
            <a:r>
              <a:rPr lang="en-US" altLang="ko-KR" sz="2800" b="1" dirty="0">
                <a:latin typeface="Times New Roman" pitchFamily="18" charset="0"/>
                <a:cs typeface="Times New Roman" pitchFamily="18" charset="0"/>
              </a:rPr>
              <a:t>in the textbook)</a:t>
            </a:r>
            <a:endParaRPr lang="de-DE" altLang="ko-KR"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a:noAutofit/>
              </a:bodyPr>
              <a:lstStyle/>
              <a:p>
                <a:pPr marL="0" marR="12700" indent="0" algn="just">
                  <a:lnSpc>
                    <a:spcPct val="150000"/>
                  </a:lnSpc>
                  <a:buNone/>
                </a:pPr>
                <a:r>
                  <a:rPr lang="en-US" altLang="ko-KR" sz="2000" b="1" dirty="0">
                    <a:latin typeface="Arial"/>
                    <a:cs typeface="Arial"/>
                  </a:rPr>
                  <a:t>Entropy</a:t>
                </a:r>
              </a:p>
              <a:p>
                <a:pPr marL="0" marR="12700" indent="0" algn="just">
                  <a:lnSpc>
                    <a:spcPct val="150000"/>
                  </a:lnSpc>
                  <a:buNone/>
                </a:pPr>
                <a:r>
                  <a:rPr lang="en-US" altLang="ko-KR" sz="2000" dirty="0">
                    <a:latin typeface="Arial"/>
                    <a:cs typeface="Arial"/>
                  </a:rPr>
                  <a:t>Entropy measures the amount of uncertainty in a probability distribution.  The larger the entropy the more the uncertainty. For a discrete distribution with probabilities p</a:t>
                </a:r>
                <a:r>
                  <a:rPr lang="en-US" altLang="ko-KR" sz="2000" baseline="-25000" dirty="0">
                    <a:latin typeface="Arial"/>
                    <a:cs typeface="Arial"/>
                  </a:rPr>
                  <a:t>1</a:t>
                </a:r>
                <a:r>
                  <a:rPr lang="en-US" altLang="ko-KR" sz="2000" dirty="0">
                    <a:latin typeface="Arial"/>
                    <a:cs typeface="Arial"/>
                  </a:rPr>
                  <a:t>, p</a:t>
                </a:r>
                <a:r>
                  <a:rPr lang="en-US" altLang="ko-KR" sz="2000" baseline="-25000" dirty="0">
                    <a:latin typeface="Arial"/>
                    <a:cs typeface="Arial"/>
                  </a:rPr>
                  <a:t>2</a:t>
                </a:r>
                <a:r>
                  <a:rPr lang="en-US" altLang="ko-KR" sz="2000" dirty="0">
                    <a:latin typeface="Arial"/>
                    <a:cs typeface="Arial"/>
                  </a:rPr>
                  <a:t>, ...</a:t>
                </a:r>
                <a:r>
                  <a:rPr lang="en-US" altLang="ko-KR" sz="2000" dirty="0" err="1">
                    <a:latin typeface="Arial"/>
                    <a:cs typeface="Arial"/>
                  </a:rPr>
                  <a:t>p</a:t>
                </a:r>
                <a:r>
                  <a:rPr lang="en-US" altLang="ko-KR" sz="2000" baseline="-25000" dirty="0" err="1">
                    <a:latin typeface="Arial"/>
                    <a:cs typeface="Arial"/>
                  </a:rPr>
                  <a:t>n</a:t>
                </a:r>
                <a:r>
                  <a:rPr lang="en-US" altLang="ko-KR" sz="2000" dirty="0">
                    <a:latin typeface="Arial"/>
                    <a:cs typeface="Arial"/>
                  </a:rPr>
                  <a:t>  entropy is</a:t>
                </a:r>
              </a:p>
              <a:p>
                <a:pPr marL="0" marR="12700" indent="0" algn="just">
                  <a:lnSpc>
                    <a:spcPct val="150000"/>
                  </a:lnSpc>
                  <a:buNone/>
                </a:pPr>
                <a14:m>
                  <m:oMathPara xmlns:m="http://schemas.openxmlformats.org/officeDocument/2006/math">
                    <m:oMathParaPr>
                      <m:jc m:val="centerGroup"/>
                    </m:oMathParaPr>
                    <m:oMath xmlns:m="http://schemas.openxmlformats.org/officeDocument/2006/math">
                      <m:r>
                        <a:rPr lang="en-US" altLang="ko-KR" sz="2000" i="1">
                          <a:latin typeface="Cambria Math"/>
                          <a:cs typeface="Arial"/>
                        </a:rPr>
                        <m:t>−</m:t>
                      </m:r>
                      <m:nary>
                        <m:naryPr>
                          <m:chr m:val="∑"/>
                          <m:ctrlPr>
                            <a:rPr lang="en-US" altLang="ko-KR" sz="2000" i="1">
                              <a:latin typeface="Cambria Math" panose="02040503050406030204" pitchFamily="18" charset="0"/>
                              <a:cs typeface="Arial"/>
                            </a:rPr>
                          </m:ctrlPr>
                        </m:naryPr>
                        <m:sub>
                          <m:r>
                            <m:rPr>
                              <m:brk m:alnAt="23"/>
                            </m:rPr>
                            <a:rPr lang="en-US" altLang="ko-KR" sz="2000" i="1">
                              <a:latin typeface="Cambria Math"/>
                              <a:cs typeface="Arial"/>
                            </a:rPr>
                            <m:t>𝑖</m:t>
                          </m:r>
                          <m:r>
                            <a:rPr lang="en-US" altLang="ko-KR" sz="2000" i="1">
                              <a:latin typeface="Cambria Math"/>
                              <a:cs typeface="Arial"/>
                            </a:rPr>
                            <m:t>=1</m:t>
                          </m:r>
                        </m:sub>
                        <m:sup>
                          <m:r>
                            <a:rPr lang="en-US" altLang="ko-KR" sz="2000" i="1">
                              <a:latin typeface="Cambria Math"/>
                              <a:cs typeface="Arial"/>
                            </a:rPr>
                            <m:t>𝑛</m:t>
                          </m:r>
                        </m:sup>
                        <m:e>
                          <m:sSub>
                            <m:sSubPr>
                              <m:ctrlPr>
                                <a:rPr lang="en-US" altLang="ko-KR" sz="2000" i="1">
                                  <a:latin typeface="Cambria Math" panose="02040503050406030204" pitchFamily="18" charset="0"/>
                                  <a:cs typeface="Arial"/>
                                </a:rPr>
                              </m:ctrlPr>
                            </m:sSubPr>
                            <m:e>
                              <m:r>
                                <a:rPr lang="en-US" altLang="ko-KR" sz="2000" i="1">
                                  <a:latin typeface="Cambria Math"/>
                                  <a:cs typeface="Arial"/>
                                </a:rPr>
                                <m:t>𝑝</m:t>
                              </m:r>
                            </m:e>
                            <m:sub>
                              <m:r>
                                <a:rPr lang="en-US" altLang="ko-KR" sz="2000" i="1">
                                  <a:latin typeface="Cambria Math"/>
                                  <a:cs typeface="Arial"/>
                                </a:rPr>
                                <m:t>𝑖</m:t>
                              </m:r>
                            </m:sub>
                          </m:sSub>
                          <m:r>
                            <m:rPr>
                              <m:sty m:val="p"/>
                            </m:rPr>
                            <a:rPr lang="en-US" altLang="ko-KR" sz="2000">
                              <a:latin typeface="Cambria Math"/>
                              <a:cs typeface="Arial"/>
                            </a:rPr>
                            <m:t>log</m:t>
                          </m:r>
                          <m:sSub>
                            <m:sSubPr>
                              <m:ctrlPr>
                                <a:rPr lang="en-US" altLang="ko-KR" sz="2000" i="1">
                                  <a:latin typeface="Cambria Math" panose="02040503050406030204" pitchFamily="18" charset="0"/>
                                  <a:cs typeface="Arial"/>
                                </a:rPr>
                              </m:ctrlPr>
                            </m:sSubPr>
                            <m:e>
                              <m:r>
                                <a:rPr lang="en-US" altLang="ko-KR" sz="2000" i="1">
                                  <a:latin typeface="Cambria Math"/>
                                  <a:cs typeface="Arial"/>
                                </a:rPr>
                                <m:t>𝑝</m:t>
                              </m:r>
                            </m:e>
                            <m:sub>
                              <m:r>
                                <a:rPr lang="en-US" altLang="ko-KR" sz="2000" i="1">
                                  <a:latin typeface="Cambria Math"/>
                                  <a:cs typeface="Arial"/>
                                </a:rPr>
                                <m:t>𝑖</m:t>
                              </m:r>
                            </m:sub>
                          </m:sSub>
                        </m:e>
                      </m:nary>
                    </m:oMath>
                  </m:oMathPara>
                </a14:m>
                <a:endParaRPr lang="en-US" altLang="ko-KR" sz="2000" spc="-100" dirty="0">
                  <a:latin typeface="Arial"/>
                  <a:cs typeface="Arial"/>
                </a:endParaRPr>
              </a:p>
              <a:p>
                <a:pPr marL="0" marR="12700" indent="0" algn="just">
                  <a:lnSpc>
                    <a:spcPct val="150000"/>
                  </a:lnSpc>
                  <a:buNone/>
                </a:pPr>
                <a:endParaRPr lang="en-US" altLang="ko-KR" sz="2000" spc="-100" dirty="0">
                  <a:latin typeface="Arial"/>
                  <a:cs typeface="Arial"/>
                </a:endParaRPr>
              </a:p>
              <a:p>
                <a:pPr marL="0" indent="0">
                  <a:lnSpc>
                    <a:spcPct val="150000"/>
                  </a:lnSpc>
                  <a:buNone/>
                </a:pPr>
                <a:r>
                  <a:rPr lang="en-US" altLang="ko-KR" sz="2000" spc="50" dirty="0">
                    <a:latin typeface="Arial"/>
                    <a:cs typeface="Arial"/>
                  </a:rPr>
                  <a:t>This is maximized subject to </a:t>
                </a:r>
                <a14:m>
                  <m:oMath xmlns:m="http://schemas.openxmlformats.org/officeDocument/2006/math">
                    <m:nary>
                      <m:naryPr>
                        <m:chr m:val="∑"/>
                        <m:ctrlPr>
                          <a:rPr lang="en-US" altLang="ko-KR" sz="2000" i="1" spc="50">
                            <a:latin typeface="Cambria Math" panose="02040503050406030204" pitchFamily="18" charset="0"/>
                            <a:cs typeface="Arial"/>
                          </a:rPr>
                        </m:ctrlPr>
                      </m:naryPr>
                      <m:sub>
                        <m:r>
                          <m:rPr>
                            <m:brk m:alnAt="23"/>
                          </m:rPr>
                          <a:rPr lang="en-US" altLang="ko-KR" sz="2000" spc="50">
                            <a:latin typeface="Cambria Math"/>
                            <a:cs typeface="Arial"/>
                          </a:rPr>
                          <m:t>𝑖</m:t>
                        </m:r>
                        <m:r>
                          <a:rPr lang="en-US" altLang="ko-KR" sz="2000" spc="50">
                            <a:latin typeface="Cambria Math"/>
                            <a:cs typeface="Arial"/>
                          </a:rPr>
                          <m:t>=1</m:t>
                        </m:r>
                      </m:sub>
                      <m:sup>
                        <m:r>
                          <a:rPr lang="en-US" altLang="ko-KR" sz="2000" spc="50">
                            <a:latin typeface="Cambria Math"/>
                            <a:cs typeface="Arial"/>
                          </a:rPr>
                          <m:t>𝑛</m:t>
                        </m:r>
                      </m:sup>
                      <m:e>
                        <m:sSub>
                          <m:sSubPr>
                            <m:ctrlPr>
                              <a:rPr lang="en-US" altLang="ko-KR" sz="2000" i="1" spc="50">
                                <a:latin typeface="Cambria Math" panose="02040503050406030204" pitchFamily="18" charset="0"/>
                                <a:cs typeface="Arial"/>
                              </a:rPr>
                            </m:ctrlPr>
                          </m:sSubPr>
                          <m:e>
                            <m:r>
                              <a:rPr lang="en-US" altLang="ko-KR" sz="2000" spc="50">
                                <a:latin typeface="Cambria Math"/>
                                <a:cs typeface="Arial"/>
                              </a:rPr>
                              <m:t>𝑝</m:t>
                            </m:r>
                          </m:e>
                          <m:sub>
                            <m:r>
                              <a:rPr lang="en-US" altLang="ko-KR" sz="2000" spc="50">
                                <a:latin typeface="Cambria Math"/>
                                <a:cs typeface="Arial"/>
                              </a:rPr>
                              <m:t>𝑖</m:t>
                            </m:r>
                          </m:sub>
                        </m:sSub>
                        <m:r>
                          <a:rPr lang="en-US" altLang="ko-KR" sz="2000" spc="50">
                            <a:latin typeface="Cambria Math"/>
                            <a:cs typeface="Arial"/>
                          </a:rPr>
                          <m:t>=1</m:t>
                        </m:r>
                      </m:e>
                    </m:nary>
                    <m:r>
                      <a:rPr lang="en-US" altLang="ko-KR" sz="2000" spc="50">
                        <a:latin typeface="Cambria Math"/>
                        <a:cs typeface="Arial"/>
                      </a:rPr>
                      <m:t> </m:t>
                    </m:r>
                  </m:oMath>
                </a14:m>
                <a:r>
                  <a:rPr lang="pl-PL" altLang="ko-KR" sz="2000" spc="50" dirty="0">
                    <a:latin typeface="Arial"/>
                    <a:cs typeface="Arial"/>
                  </a:rPr>
                  <a:t>by p</a:t>
                </a:r>
                <a:r>
                  <a:rPr lang="pl-PL" altLang="ko-KR" sz="2000" baseline="-25000" dirty="0">
                    <a:latin typeface="Arial"/>
                    <a:cs typeface="Arial"/>
                  </a:rPr>
                  <a:t>1</a:t>
                </a:r>
                <a:r>
                  <a:rPr lang="pl-PL" altLang="ko-KR" sz="2000" spc="50" dirty="0">
                    <a:latin typeface="Arial"/>
                    <a:cs typeface="Arial"/>
                  </a:rPr>
                  <a:t>  = p</a:t>
                </a:r>
                <a:r>
                  <a:rPr lang="pl-PL" altLang="ko-KR" sz="2000" baseline="-25000" dirty="0">
                    <a:latin typeface="Arial"/>
                    <a:cs typeface="Arial"/>
                  </a:rPr>
                  <a:t>2 </a:t>
                </a:r>
                <a:r>
                  <a:rPr lang="pl-PL" altLang="ko-KR" sz="2000" spc="50" dirty="0">
                    <a:latin typeface="Arial"/>
                    <a:cs typeface="Arial"/>
                  </a:rPr>
                  <a:t> = ... = p</a:t>
                </a:r>
                <a:r>
                  <a:rPr lang="pl-PL" altLang="ko-KR" sz="2000" baseline="-25000" dirty="0">
                    <a:latin typeface="Arial"/>
                    <a:cs typeface="Arial"/>
                  </a:rPr>
                  <a:t>n</a:t>
                </a:r>
                <a:r>
                  <a:rPr lang="pl-PL" altLang="ko-KR" sz="2000" spc="50" dirty="0">
                    <a:latin typeface="Arial"/>
                    <a:cs typeface="Arial"/>
                  </a:rPr>
                  <a:t>  = 1/n</a:t>
                </a:r>
              </a:p>
              <a:p>
                <a:pPr marL="0" indent="0">
                  <a:lnSpc>
                    <a:spcPct val="150000"/>
                  </a:lnSpc>
                  <a:buNone/>
                </a:pPr>
                <a:r>
                  <a:rPr lang="en-US" altLang="ko-KR" sz="2000" spc="50" dirty="0">
                    <a:latin typeface="Arial"/>
                    <a:cs typeface="Arial"/>
                  </a:rPr>
                  <a:t>which is the most uncertain or least informative distribution.</a:t>
                </a:r>
              </a:p>
              <a:p>
                <a:pPr marL="0" indent="0">
                  <a:lnSpc>
                    <a:spcPct val="150000"/>
                  </a:lnSpc>
                  <a:buNone/>
                </a:pPr>
                <a:endParaRPr lang="en-US" altLang="ko-KR" sz="2000" spc="50" dirty="0">
                  <a:latin typeface="Arial"/>
                  <a:cs typeface="Arial"/>
                </a:endParaRPr>
              </a:p>
              <a:p>
                <a:pPr marL="0" marR="12700" indent="0" algn="just">
                  <a:lnSpc>
                    <a:spcPct val="130000"/>
                  </a:lnSpc>
                  <a:buNone/>
                </a:pPr>
                <a:endParaRPr lang="en-US"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a:blip r:embed="rId2"/>
                <a:stretch>
                  <a:fillRect l="-711" r="-56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27009835"/>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Bayesian Method of Moments</a:t>
            </a:r>
          </a:p>
        </p:txBody>
      </p:sp>
      <p:sp>
        <p:nvSpPr>
          <p:cNvPr id="5" name="내용 개체 틀 2"/>
          <p:cNvSpPr>
            <a:spLocks noGrp="1"/>
          </p:cNvSpPr>
          <p:nvPr>
            <p:ph idx="1"/>
          </p:nvPr>
        </p:nvSpPr>
        <p:spPr>
          <a:xfrm>
            <a:off x="1981200" y="825612"/>
            <a:ext cx="8579296" cy="5877272"/>
          </a:xfrm>
        </p:spPr>
        <p:txBody>
          <a:bodyPr>
            <a:noAutofit/>
          </a:bodyPr>
          <a:lstStyle/>
          <a:p>
            <a:pPr marL="0" marR="12700" indent="0" algn="just">
              <a:lnSpc>
                <a:spcPct val="150000"/>
              </a:lnSpc>
              <a:buNone/>
            </a:pPr>
            <a:r>
              <a:rPr lang="en-US" altLang="ko-KR" sz="2000" dirty="0">
                <a:latin typeface="Arial"/>
                <a:cs typeface="Arial"/>
              </a:rPr>
              <a:t>Suppose  that  all  you  have  are  moment  restrictions  of  the  form </a:t>
            </a:r>
          </a:p>
          <a:p>
            <a:pPr marL="0" marR="12700" indent="0" algn="just">
              <a:lnSpc>
                <a:spcPct val="150000"/>
              </a:lnSpc>
              <a:buNone/>
            </a:pPr>
            <a:r>
              <a:rPr lang="en-US" altLang="ko-KR" sz="2000" dirty="0">
                <a:latin typeface="Arial"/>
                <a:cs typeface="Arial"/>
              </a:rPr>
              <a:t>E g(y, θ) = 0. But Bayesian inference needs a likelihood. One way to proceed — see, for example, </a:t>
            </a:r>
            <a:r>
              <a:rPr lang="en-US" altLang="ko-KR" sz="2000" dirty="0" err="1">
                <a:latin typeface="Arial"/>
                <a:cs typeface="Arial"/>
              </a:rPr>
              <a:t>Schennach</a:t>
            </a:r>
            <a:r>
              <a:rPr lang="en-US" altLang="ko-KR" sz="2000" dirty="0">
                <a:latin typeface="Arial"/>
                <a:cs typeface="Arial"/>
              </a:rPr>
              <a:t>, </a:t>
            </a:r>
            <a:r>
              <a:rPr lang="en-US" altLang="ko-KR" sz="2000" dirty="0" err="1">
                <a:latin typeface="Arial"/>
                <a:cs typeface="Arial"/>
              </a:rPr>
              <a:t>Biometrika</a:t>
            </a:r>
            <a:r>
              <a:rPr lang="en-US" altLang="ko-KR" sz="2000" dirty="0">
                <a:latin typeface="Arial"/>
                <a:cs typeface="Arial"/>
              </a:rPr>
              <a:t> 92(1), 2005 — is to construct a maximum entropy distribution supported on the observed data. This gives probability p</a:t>
            </a:r>
            <a:r>
              <a:rPr lang="en-US" altLang="ko-KR" sz="2000" baseline="-25000" dirty="0">
                <a:latin typeface="Arial"/>
                <a:cs typeface="Arial"/>
              </a:rPr>
              <a:t>i</a:t>
            </a:r>
            <a:r>
              <a:rPr lang="en-US" altLang="ko-KR" sz="2000" dirty="0">
                <a:latin typeface="Arial"/>
                <a:cs typeface="Arial"/>
              </a:rPr>
              <a:t> to observation </a:t>
            </a:r>
            <a:r>
              <a:rPr lang="en-US" altLang="ko-KR" sz="2000" dirty="0" err="1">
                <a:latin typeface="Arial"/>
                <a:cs typeface="Arial"/>
              </a:rPr>
              <a:t>y</a:t>
            </a:r>
            <a:r>
              <a:rPr lang="en-US" altLang="ko-KR" sz="2000" baseline="-25000" dirty="0" err="1">
                <a:latin typeface="Arial"/>
                <a:cs typeface="Arial"/>
              </a:rPr>
              <a:t>i</a:t>
            </a:r>
            <a:r>
              <a:rPr lang="en-US" altLang="ko-KR" sz="2000" dirty="0">
                <a:latin typeface="Arial"/>
                <a:cs typeface="Arial"/>
              </a:rPr>
              <a:t>. As we have seen the unrestricted maximum entropy distribution assigns probability 1/n to each data point which is the solution to</a:t>
            </a:r>
          </a:p>
          <a:p>
            <a:pPr marL="0" marR="12700" indent="0" algn="just">
              <a:lnSpc>
                <a:spcPct val="150000"/>
              </a:lnSpc>
              <a:buNone/>
            </a:pPr>
            <a:endParaRPr lang="en-US" altLang="ko-KR" sz="2000" spc="-85" dirty="0">
              <a:latin typeface="Arial"/>
              <a:cs typeface="Arial"/>
            </a:endParaRPr>
          </a:p>
          <a:p>
            <a:pPr marL="0" marR="12700" indent="0" algn="just">
              <a:lnSpc>
                <a:spcPct val="150000"/>
              </a:lnSpc>
              <a:buNone/>
            </a:pPr>
            <a:endParaRPr lang="en-US" altLang="ko-KR" sz="2000" spc="-85" dirty="0">
              <a:latin typeface="Arial"/>
              <a:cs typeface="Arial"/>
            </a:endParaRPr>
          </a:p>
          <a:p>
            <a:pPr marL="0" marR="12700" indent="0" algn="just">
              <a:lnSpc>
                <a:spcPct val="150000"/>
              </a:lnSpc>
              <a:buNone/>
            </a:pPr>
            <a:r>
              <a:rPr lang="en-US" altLang="ko-KR" sz="2000" dirty="0">
                <a:latin typeface="Arial"/>
                <a:cs typeface="Arial"/>
              </a:rPr>
              <a:t>The general procedure solves the problem</a:t>
            </a:r>
          </a:p>
          <a:p>
            <a:pPr marL="0" marR="12700" indent="0" algn="just">
              <a:lnSpc>
                <a:spcPct val="130000"/>
              </a:lnSpc>
              <a:buNone/>
            </a:pPr>
            <a:endParaRPr lang="en-US" altLang="ko-KR" sz="2000" dirty="0">
              <a:latin typeface="Arial"/>
              <a:cs typeface="Arial"/>
            </a:endParaRPr>
          </a:p>
        </p:txBody>
      </p:sp>
      <p:pic>
        <p:nvPicPr>
          <p:cNvPr id="2078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1704" y="4542022"/>
            <a:ext cx="5544616" cy="759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8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0082" y="5999952"/>
            <a:ext cx="8406399" cy="648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900663"/>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Bayesian Method of Moments </a:t>
            </a:r>
          </a:p>
        </p:txBody>
      </p:sp>
      <p:sp>
        <p:nvSpPr>
          <p:cNvPr id="5" name="내용 개체 틀 2"/>
          <p:cNvSpPr>
            <a:spLocks noGrp="1"/>
          </p:cNvSpPr>
          <p:nvPr>
            <p:ph idx="1"/>
          </p:nvPr>
        </p:nvSpPr>
        <p:spPr>
          <a:xfrm>
            <a:off x="1981200" y="825612"/>
            <a:ext cx="8579296" cy="5877272"/>
          </a:xfrm>
        </p:spPr>
        <p:txBody>
          <a:bodyPr>
            <a:noAutofit/>
          </a:bodyPr>
          <a:lstStyle/>
          <a:p>
            <a:pPr marL="0" indent="0" algn="just">
              <a:lnSpc>
                <a:spcPct val="150000"/>
              </a:lnSpc>
              <a:buNone/>
            </a:pPr>
            <a:r>
              <a:rPr lang="en-US" altLang="ko-KR" sz="2000" dirty="0">
                <a:latin typeface="Arial"/>
                <a:cs typeface="Arial"/>
              </a:rPr>
              <a:t>The solution has the form</a:t>
            </a:r>
          </a:p>
          <a:p>
            <a:pPr marL="0" indent="0" algn="just">
              <a:lnSpc>
                <a:spcPct val="150000"/>
              </a:lnSpc>
              <a:buNone/>
            </a:pPr>
            <a:endParaRPr lang="en-US" altLang="ko-KR" sz="2000" dirty="0">
              <a:latin typeface="Arial"/>
              <a:cs typeface="Arial"/>
            </a:endParaRPr>
          </a:p>
          <a:p>
            <a:pPr marL="0" indent="0" algn="just">
              <a:lnSpc>
                <a:spcPct val="150000"/>
              </a:lnSpc>
              <a:buNone/>
            </a:pPr>
            <a:endParaRPr lang="en-US" altLang="ko-KR" sz="2000" dirty="0">
              <a:latin typeface="Arial"/>
              <a:cs typeface="Arial"/>
            </a:endParaRPr>
          </a:p>
          <a:p>
            <a:pPr marL="0" indent="0" algn="just">
              <a:lnSpc>
                <a:spcPct val="150000"/>
              </a:lnSpc>
              <a:buNone/>
            </a:pPr>
            <a:r>
              <a:rPr lang="en-US" altLang="ko-KR" sz="2000" dirty="0">
                <a:latin typeface="Arial"/>
                <a:cs typeface="Arial"/>
              </a:rPr>
              <a:t>where the {λ(θ)} are the Lagrange multipliers associated with the moment constraints. The resulting posterior density takes the form</a:t>
            </a:r>
          </a:p>
          <a:p>
            <a:pPr marL="0" indent="0" algn="just">
              <a:lnSpc>
                <a:spcPct val="150000"/>
              </a:lnSpc>
              <a:buNone/>
            </a:pPr>
            <a:endParaRPr lang="en-US" altLang="ko-KR" sz="2000" dirty="0">
              <a:latin typeface="Arial"/>
              <a:cs typeface="Arial"/>
            </a:endParaRPr>
          </a:p>
          <a:p>
            <a:pPr marL="0" indent="0" algn="just">
              <a:lnSpc>
                <a:spcPct val="150000"/>
              </a:lnSpc>
              <a:buNone/>
            </a:pPr>
            <a:r>
              <a:rPr lang="en-US" altLang="ko-KR" sz="2000" dirty="0">
                <a:latin typeface="Arial"/>
                <a:cs typeface="Arial"/>
              </a:rPr>
              <a:t>where p(θ) is a prior.</a:t>
            </a:r>
          </a:p>
          <a:p>
            <a:pPr marL="0" indent="0" algn="just">
              <a:lnSpc>
                <a:spcPct val="150000"/>
              </a:lnSpc>
              <a:buNone/>
            </a:pPr>
            <a:endParaRPr lang="en-US" altLang="ko-KR" sz="2000" dirty="0">
              <a:latin typeface="Arial"/>
              <a:cs typeface="Arial"/>
            </a:endParaRPr>
          </a:p>
          <a:p>
            <a:pPr marL="0" indent="0" algn="just">
              <a:lnSpc>
                <a:spcPct val="150000"/>
              </a:lnSpc>
              <a:buNone/>
            </a:pPr>
            <a:r>
              <a:rPr lang="en-US" altLang="ko-KR" sz="2000" dirty="0">
                <a:latin typeface="Arial"/>
                <a:cs typeface="Arial"/>
              </a:rPr>
              <a:t>Note that this method extends to </a:t>
            </a:r>
            <a:r>
              <a:rPr lang="en-US" altLang="ko-KR" sz="2000" b="1" dirty="0">
                <a:latin typeface="Arial"/>
                <a:cs typeface="Arial"/>
              </a:rPr>
              <a:t>any</a:t>
            </a:r>
            <a:r>
              <a:rPr lang="en-US" altLang="ko-KR" sz="2000" dirty="0">
                <a:latin typeface="Arial"/>
                <a:cs typeface="Arial"/>
              </a:rPr>
              <a:t> GMM setting including linear and non-linear models, discrete choice, instrumental variables etc.</a:t>
            </a:r>
          </a:p>
        </p:txBody>
      </p:sp>
      <p:pic>
        <p:nvPicPr>
          <p:cNvPr id="2088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5615" y="1555254"/>
            <a:ext cx="425767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88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5840" y="3744467"/>
            <a:ext cx="32004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8575226"/>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Bayesian Computation and MCMC</a:t>
            </a:r>
          </a:p>
        </p:txBody>
      </p:sp>
      <p:sp>
        <p:nvSpPr>
          <p:cNvPr id="5" name="내용 개체 틀 2"/>
          <p:cNvSpPr>
            <a:spLocks noGrp="1"/>
          </p:cNvSpPr>
          <p:nvPr>
            <p:ph idx="1"/>
          </p:nvPr>
        </p:nvSpPr>
        <p:spPr>
          <a:xfrm>
            <a:off x="1981200" y="980728"/>
            <a:ext cx="8579296" cy="5877272"/>
          </a:xfrm>
        </p:spPr>
        <p:txBody>
          <a:bodyPr>
            <a:noAutofit/>
          </a:bodyPr>
          <a:lstStyle/>
          <a:p>
            <a:pPr marL="12700" marR="12700" indent="0" algn="just">
              <a:lnSpc>
                <a:spcPct val="150000"/>
              </a:lnSpc>
              <a:buNone/>
            </a:pPr>
            <a:r>
              <a:rPr lang="en-US" altLang="ko-KR" sz="2000" dirty="0">
                <a:latin typeface="Arial"/>
                <a:cs typeface="Arial"/>
              </a:rPr>
              <a:t>When the object of interest is, say h(θ) a scalar or vector function of θ, Bayesian inferences are based on the marginal distribution of h. How do we obtain this?</a:t>
            </a:r>
          </a:p>
          <a:p>
            <a:pPr marL="0" indent="0">
              <a:lnSpc>
                <a:spcPct val="150000"/>
              </a:lnSpc>
              <a:spcBef>
                <a:spcPts val="80"/>
              </a:spcBef>
              <a:buNone/>
            </a:pPr>
            <a:endParaRPr lang="en-US" altLang="ko-KR" sz="2000" dirty="0">
              <a:latin typeface="Arial"/>
              <a:cs typeface="Arial"/>
            </a:endParaRPr>
          </a:p>
          <a:p>
            <a:pPr marL="0" marR="21590" indent="0" algn="just">
              <a:lnSpc>
                <a:spcPct val="150000"/>
              </a:lnSpc>
              <a:buNone/>
            </a:pPr>
            <a:r>
              <a:rPr lang="en-US" altLang="ko-KR" sz="2000" dirty="0">
                <a:latin typeface="Arial" pitchFamily="34" charset="0"/>
                <a:cs typeface="Arial" pitchFamily="34" charset="0"/>
              </a:rPr>
              <a:t>The answer is the </a:t>
            </a:r>
            <a:r>
              <a:rPr lang="en-US" altLang="ko-KR" sz="2000" b="1" dirty="0">
                <a:latin typeface="Arial" pitchFamily="34" charset="0"/>
                <a:cs typeface="Arial" pitchFamily="34" charset="0"/>
              </a:rPr>
              <a:t>sampling principle</a:t>
            </a:r>
            <a:r>
              <a:rPr lang="en-US" altLang="ko-KR" sz="2000" dirty="0">
                <a:latin typeface="Arial" pitchFamily="34" charset="0"/>
                <a:cs typeface="Arial" pitchFamily="34" charset="0"/>
              </a:rPr>
              <a:t> (just illustrated in the normal linear model and on several other occasions) that underlies all modern Bayesian work. </a:t>
            </a:r>
          </a:p>
          <a:p>
            <a:pPr marL="0" marR="21590" indent="0" algn="just">
              <a:lnSpc>
                <a:spcPct val="150000"/>
              </a:lnSpc>
              <a:buNone/>
            </a:pPr>
            <a:endParaRPr lang="en-US" altLang="ko-KR" sz="2000" b="1" u="sng" spc="-140" dirty="0">
              <a:latin typeface="Arial" pitchFamily="34" charset="0"/>
              <a:cs typeface="Arial" pitchFamily="34" charset="0"/>
            </a:endParaRPr>
          </a:p>
          <a:p>
            <a:pPr marL="0" marR="21590" indent="0" algn="just">
              <a:lnSpc>
                <a:spcPct val="150000"/>
              </a:lnSpc>
              <a:buNone/>
            </a:pPr>
            <a:r>
              <a:rPr lang="en-US" altLang="ko-KR" sz="2000" b="1" u="sng" dirty="0">
                <a:latin typeface="Arial" pitchFamily="34" charset="0"/>
                <a:cs typeface="Arial" pitchFamily="34" charset="0"/>
              </a:rPr>
              <a:t>Sampling Principle </a:t>
            </a:r>
            <a:r>
              <a:rPr lang="en-US" altLang="ko-KR" sz="2000" dirty="0">
                <a:latin typeface="Arial" pitchFamily="34" charset="0"/>
                <a:cs typeface="Arial" pitchFamily="34" charset="0"/>
              </a:rPr>
              <a:t>:  To study a transformation h(θ), sample from p(</a:t>
            </a:r>
            <a:r>
              <a:rPr lang="en-US" altLang="ko-KR" sz="2000" dirty="0" err="1">
                <a:latin typeface="Arial" pitchFamily="34" charset="0"/>
                <a:cs typeface="Arial" pitchFamily="34" charset="0"/>
              </a:rPr>
              <a:t>θ|y</a:t>
            </a:r>
            <a:r>
              <a:rPr lang="en-US" altLang="ko-KR" sz="2000" dirty="0">
                <a:latin typeface="Arial" pitchFamily="34" charset="0"/>
                <a:cs typeface="Arial" pitchFamily="34" charset="0"/>
              </a:rPr>
              <a:t>) and for each realization </a:t>
            </a:r>
            <a:r>
              <a:rPr lang="en-US" altLang="ko-KR" sz="2000" dirty="0" err="1">
                <a:latin typeface="Arial" pitchFamily="34" charset="0"/>
                <a:cs typeface="Arial" pitchFamily="34" charset="0"/>
              </a:rPr>
              <a:t>θ</a:t>
            </a:r>
            <a:r>
              <a:rPr lang="en-US" altLang="ko-KR" sz="2000" baseline="30000" dirty="0" err="1">
                <a:latin typeface="Arial" pitchFamily="34" charset="0"/>
                <a:cs typeface="Arial" pitchFamily="34" charset="0"/>
              </a:rPr>
              <a:t>i</a:t>
            </a:r>
            <a:r>
              <a:rPr lang="en-US" altLang="ko-KR" sz="2000" dirty="0">
                <a:latin typeface="Arial" pitchFamily="34" charset="0"/>
                <a:cs typeface="Arial" pitchFamily="34" charset="0"/>
              </a:rPr>
              <a:t> compute h(</a:t>
            </a:r>
            <a:r>
              <a:rPr lang="en-US" altLang="ko-KR" sz="2000" dirty="0" err="1">
                <a:latin typeface="Arial" pitchFamily="34" charset="0"/>
                <a:cs typeface="Arial" pitchFamily="34" charset="0"/>
              </a:rPr>
              <a:t>θ</a:t>
            </a:r>
            <a:r>
              <a:rPr lang="en-US" altLang="ko-KR" sz="2000" baseline="30000" dirty="0" err="1">
                <a:latin typeface="Arial" pitchFamily="34" charset="0"/>
                <a:cs typeface="Arial" pitchFamily="34" charset="0"/>
              </a:rPr>
              <a:t>i</a:t>
            </a:r>
            <a:r>
              <a:rPr lang="en-US" altLang="ko-KR" sz="2000" dirty="0">
                <a:latin typeface="Arial" pitchFamily="34" charset="0"/>
                <a:cs typeface="Arial" pitchFamily="34" charset="0"/>
              </a:rPr>
              <a:t>). Enough replications will provide the marginal posterior density of "h".</a:t>
            </a:r>
          </a:p>
          <a:p>
            <a:pPr marL="0" marR="21590" indent="0" algn="just">
              <a:lnSpc>
                <a:spcPct val="150000"/>
              </a:lnSpc>
              <a:buNone/>
            </a:pPr>
            <a:endParaRPr lang="en-US" altLang="ko-KR" sz="2000" dirty="0">
              <a:latin typeface="Arial"/>
              <a:cs typeface="Arial"/>
            </a:endParaRPr>
          </a:p>
          <a:p>
            <a:pPr marL="0" marR="21590" indent="0" algn="just">
              <a:lnSpc>
                <a:spcPct val="150000"/>
              </a:lnSpc>
              <a:buNone/>
            </a:pPr>
            <a:endParaRPr lang="en-US" altLang="ko-KR" sz="2000" dirty="0">
              <a:latin typeface="Arial"/>
              <a:cs typeface="Arial"/>
            </a:endParaRPr>
          </a:p>
          <a:p>
            <a:pPr marL="0" marR="21590" indent="0" algn="just">
              <a:lnSpc>
                <a:spcPct val="130000"/>
              </a:lnSpc>
              <a:buNone/>
            </a:pPr>
            <a:endParaRPr lang="en-US" altLang="ko-KR" sz="2000" dirty="0">
              <a:latin typeface="Arial"/>
              <a:cs typeface="Arial"/>
            </a:endParaRPr>
          </a:p>
        </p:txBody>
      </p:sp>
      <p:sp>
        <p:nvSpPr>
          <p:cNvPr id="6" name="object 4"/>
          <p:cNvSpPr txBox="1"/>
          <p:nvPr/>
        </p:nvSpPr>
        <p:spPr>
          <a:xfrm>
            <a:off x="2063552" y="4653136"/>
            <a:ext cx="8424936" cy="1584176"/>
          </a:xfrm>
          <a:prstGeom prst="rect">
            <a:avLst/>
          </a:prstGeom>
        </p:spPr>
        <p:txBody>
          <a:bodyPr vert="horz" wrap="square" lIns="0" tIns="0" rIns="0" bIns="0" rtlCol="0">
            <a:noAutofit/>
          </a:bodyPr>
          <a:lstStyle/>
          <a:p>
            <a:pPr marL="12700" marR="12700" indent="307340" algn="just">
              <a:lnSpc>
                <a:spcPct val="130000"/>
              </a:lnSpc>
            </a:pPr>
            <a:endParaRP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7484834"/>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Bayesian Computation and MCMC</a:t>
            </a:r>
          </a:p>
        </p:txBody>
      </p:sp>
      <p:sp>
        <p:nvSpPr>
          <p:cNvPr id="5" name="내용 개체 틀 2"/>
          <p:cNvSpPr>
            <a:spLocks noGrp="1"/>
          </p:cNvSpPr>
          <p:nvPr>
            <p:ph idx="1"/>
          </p:nvPr>
        </p:nvSpPr>
        <p:spPr>
          <a:xfrm>
            <a:off x="1981200" y="764704"/>
            <a:ext cx="8579296" cy="5877272"/>
          </a:xfrm>
        </p:spPr>
        <p:txBody>
          <a:bodyPr>
            <a:noAutofit/>
          </a:bodyPr>
          <a:lstStyle/>
          <a:p>
            <a:pPr marL="12700" marR="12700" indent="0" algn="just">
              <a:lnSpc>
                <a:spcPct val="150000"/>
              </a:lnSpc>
              <a:buNone/>
            </a:pPr>
            <a:r>
              <a:rPr lang="de-DE" altLang="ko-KR" sz="2000" dirty="0">
                <a:latin typeface="Arial"/>
                <a:cs typeface="Arial"/>
              </a:rPr>
              <a:t>Example using R. Suppose that you are interested in exp{0.2</a:t>
            </a:r>
            <a:r>
              <a:rPr lang="el-GR" altLang="ko-KR" sz="2000" dirty="0">
                <a:latin typeface="Arial"/>
                <a:cs typeface="Arial"/>
              </a:rPr>
              <a:t>θ</a:t>
            </a:r>
            <a:r>
              <a:rPr lang="el-GR" altLang="ko-KR" sz="2000" baseline="-25000" dirty="0">
                <a:latin typeface="Arial"/>
                <a:cs typeface="Arial"/>
              </a:rPr>
              <a:t>1</a:t>
            </a:r>
            <a:r>
              <a:rPr lang="el-GR" altLang="ko-KR" sz="2000" dirty="0">
                <a:latin typeface="Arial"/>
                <a:cs typeface="Arial"/>
              </a:rPr>
              <a:t> −0.3θ</a:t>
            </a:r>
            <a:r>
              <a:rPr lang="el-GR" altLang="ko-KR" sz="2000" baseline="-25000" dirty="0">
                <a:latin typeface="Arial"/>
                <a:cs typeface="Arial"/>
              </a:rPr>
              <a:t>2</a:t>
            </a:r>
            <a:r>
              <a:rPr lang="el-GR" altLang="ko-KR" sz="2000" dirty="0">
                <a:latin typeface="Arial"/>
                <a:cs typeface="Arial"/>
              </a:rPr>
              <a:t>} </a:t>
            </a:r>
            <a:r>
              <a:rPr lang="de-DE" altLang="ko-KR" sz="2000" dirty="0">
                <a:latin typeface="Arial"/>
                <a:cs typeface="Arial"/>
              </a:rPr>
              <a:t>and the posterior density of </a:t>
            </a:r>
            <a:r>
              <a:rPr lang="el-GR" altLang="ko-KR" sz="2000" dirty="0">
                <a:latin typeface="Arial"/>
                <a:cs typeface="Arial"/>
              </a:rPr>
              <a:t>θ </a:t>
            </a:r>
            <a:r>
              <a:rPr lang="de-DE" altLang="ko-KR" sz="2000" dirty="0">
                <a:latin typeface="Arial"/>
                <a:cs typeface="Arial"/>
              </a:rPr>
              <a:t>is normal with mean µ and variance </a:t>
            </a:r>
            <a:r>
              <a:rPr lang="el-GR" altLang="ko-KR" sz="2000" dirty="0">
                <a:latin typeface="Arial"/>
                <a:cs typeface="Arial"/>
              </a:rPr>
              <a:t>Σ.</a:t>
            </a:r>
          </a:p>
        </p:txBody>
      </p:sp>
      <p:grpSp>
        <p:nvGrpSpPr>
          <p:cNvPr id="2" name="Group 1"/>
          <p:cNvGrpSpPr/>
          <p:nvPr/>
        </p:nvGrpSpPr>
        <p:grpSpPr>
          <a:xfrm>
            <a:off x="2499644" y="2132856"/>
            <a:ext cx="5612580" cy="4464496"/>
            <a:chOff x="503065" y="1844824"/>
            <a:chExt cx="6589215" cy="4968552"/>
          </a:xfrm>
        </p:grpSpPr>
        <p:pic>
          <p:nvPicPr>
            <p:cNvPr id="2109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065" y="1844824"/>
              <a:ext cx="6589215" cy="878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9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977" y="2889887"/>
              <a:ext cx="6274271" cy="3923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558523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7. </a:t>
            </a:r>
            <a:r>
              <a:rPr lang="ko-KR" altLang="en-US" sz="4000" dirty="0"/>
              <a:t>곱셈법칙</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a:buNone/>
            </a:pPr>
            <a:r>
              <a:rPr lang="en-US" altLang="ko-KR" sz="1800" b="1" dirty="0">
                <a:sym typeface="Wingdings 3" pitchFamily="18" charset="2"/>
              </a:rPr>
              <a:t>P(A and B)</a:t>
            </a:r>
            <a:r>
              <a:rPr lang="en-US" altLang="ko-KR" sz="1800" dirty="0">
                <a:sym typeface="Wingdings 3" pitchFamily="18" charset="2"/>
              </a:rPr>
              <a:t>: </a:t>
            </a:r>
            <a:r>
              <a:rPr lang="ko-KR" altLang="en-US" sz="1800" dirty="0">
                <a:sym typeface="Wingdings 3" pitchFamily="18" charset="2"/>
              </a:rPr>
              <a:t>결합확률 </a:t>
            </a:r>
            <a:r>
              <a:rPr lang="en-US" altLang="ko-KR" sz="1800" dirty="0">
                <a:sym typeface="Wingdings 3" pitchFamily="18" charset="2"/>
              </a:rPr>
              <a:t>(joint probability)</a:t>
            </a:r>
            <a:r>
              <a:rPr lang="ko-KR" altLang="en-US" sz="1800" dirty="0">
                <a:sym typeface="Wingdings 3" pitchFamily="18" charset="2"/>
              </a:rPr>
              <a:t>  </a:t>
            </a:r>
            <a:r>
              <a:rPr lang="en-US" altLang="ko-KR" sz="1800" dirty="0">
                <a:sym typeface="Wingdings 3" pitchFamily="18" charset="2"/>
              </a:rPr>
              <a:t> </a:t>
            </a:r>
            <a:endParaRPr lang="en-US" altLang="ko-KR" sz="1800" dirty="0"/>
          </a:p>
          <a:p>
            <a:pPr lvl="1">
              <a:lnSpc>
                <a:spcPct val="150000"/>
              </a:lnSpc>
              <a:buFont typeface="Arial" pitchFamily="34" charset="0"/>
              <a:buChar char="•"/>
            </a:pPr>
            <a:r>
              <a:rPr lang="ko-KR" altLang="en-US" sz="1600" dirty="0">
                <a:sym typeface="Wingdings 3" pitchFamily="18" charset="2"/>
              </a:rPr>
              <a:t>두 사건이 함께 일어날 확률 </a:t>
            </a:r>
            <a:endParaRPr lang="en-US" altLang="ko-KR" sz="1600" dirty="0">
              <a:sym typeface="Wingdings 3" pitchFamily="18" charset="2"/>
            </a:endParaRPr>
          </a:p>
          <a:p>
            <a:pPr lvl="1">
              <a:lnSpc>
                <a:spcPct val="150000"/>
              </a:lnSpc>
              <a:buNone/>
            </a:pPr>
            <a:endParaRPr lang="en-US" altLang="ko-KR" sz="1600" dirty="0">
              <a:sym typeface="Wingdings 3" pitchFamily="18" charset="2"/>
            </a:endParaRPr>
          </a:p>
          <a:p>
            <a:pPr marL="0" indent="0">
              <a:lnSpc>
                <a:spcPct val="150000"/>
              </a:lnSpc>
              <a:buNone/>
            </a:pPr>
            <a:r>
              <a:rPr lang="en-US" altLang="ko-KR" sz="1800" b="1" dirty="0">
                <a:sym typeface="Wingdings 3" pitchFamily="18" charset="2"/>
              </a:rPr>
              <a:t>P(A |</a:t>
            </a:r>
            <a:r>
              <a:rPr lang="ko-KR" altLang="en-US" sz="1800" b="1" dirty="0">
                <a:sym typeface="Wingdings 3" pitchFamily="18" charset="2"/>
              </a:rPr>
              <a:t> </a:t>
            </a:r>
            <a:r>
              <a:rPr lang="en-US" altLang="ko-KR" sz="1800" b="1" dirty="0">
                <a:sym typeface="Wingdings 3" pitchFamily="18" charset="2"/>
              </a:rPr>
              <a:t>B)</a:t>
            </a:r>
            <a:r>
              <a:rPr lang="en-US" altLang="ko-KR" sz="1800" dirty="0">
                <a:sym typeface="Wingdings 3" pitchFamily="18" charset="2"/>
              </a:rPr>
              <a:t>: </a:t>
            </a:r>
            <a:r>
              <a:rPr lang="ko-KR" altLang="en-US" sz="1800" dirty="0">
                <a:sym typeface="Wingdings 3" pitchFamily="18" charset="2"/>
              </a:rPr>
              <a:t>조건부확률 </a:t>
            </a:r>
            <a:r>
              <a:rPr lang="en-US" altLang="ko-KR" sz="1800" dirty="0">
                <a:sym typeface="Wingdings 3" pitchFamily="18" charset="2"/>
              </a:rPr>
              <a:t>(conditional probability)</a:t>
            </a:r>
            <a:endParaRPr lang="en-US" altLang="ko-KR" sz="1800" dirty="0"/>
          </a:p>
          <a:p>
            <a:pPr lvl="1">
              <a:lnSpc>
                <a:spcPct val="150000"/>
              </a:lnSpc>
              <a:buFont typeface="Arial" pitchFamily="34" charset="0"/>
              <a:buChar char="•"/>
            </a:pPr>
            <a:r>
              <a:rPr lang="ko-KR" altLang="en-US" sz="1600" dirty="0">
                <a:sym typeface="Wingdings 3" pitchFamily="18" charset="2"/>
              </a:rPr>
              <a:t>사건 </a:t>
            </a:r>
            <a:r>
              <a:rPr lang="en-US" altLang="ko-KR" sz="1600" dirty="0">
                <a:sym typeface="Wingdings 3" pitchFamily="18" charset="2"/>
              </a:rPr>
              <a:t>B</a:t>
            </a:r>
            <a:r>
              <a:rPr lang="ko-KR" altLang="en-US" sz="1600" dirty="0">
                <a:sym typeface="Wingdings 3" pitchFamily="18" charset="2"/>
              </a:rPr>
              <a:t>가 주어진 조건 하에서 사건 </a:t>
            </a:r>
            <a:r>
              <a:rPr lang="en-US" altLang="ko-KR" sz="1600" dirty="0">
                <a:sym typeface="Wingdings 3" pitchFamily="18" charset="2"/>
              </a:rPr>
              <a:t>A</a:t>
            </a:r>
            <a:r>
              <a:rPr lang="ko-KR" altLang="en-US" sz="1600" dirty="0">
                <a:sym typeface="Wingdings 3" pitchFamily="18" charset="2"/>
              </a:rPr>
              <a:t>가 일어날 확률</a:t>
            </a:r>
            <a:endParaRPr lang="en-US" altLang="ko-KR" sz="1600" dirty="0">
              <a:sym typeface="Wingdings 3" pitchFamily="18" charset="2"/>
            </a:endParaRPr>
          </a:p>
          <a:p>
            <a:pPr lvl="1">
              <a:lnSpc>
                <a:spcPct val="150000"/>
              </a:lnSpc>
              <a:buFont typeface="Arial" pitchFamily="34" charset="0"/>
              <a:buChar char="•"/>
            </a:pPr>
            <a:endParaRPr lang="en-US" altLang="ko-KR" sz="1600" dirty="0"/>
          </a:p>
          <a:p>
            <a:pPr marL="0" indent="0">
              <a:lnSpc>
                <a:spcPct val="150000"/>
              </a:lnSpc>
              <a:buNone/>
            </a:pPr>
            <a:r>
              <a:rPr lang="en-US" altLang="ko-KR" sz="1800" b="1" dirty="0">
                <a:sym typeface="Wingdings 3" pitchFamily="18" charset="2"/>
              </a:rPr>
              <a:t>P(A), P(B)</a:t>
            </a:r>
            <a:r>
              <a:rPr lang="en-US" altLang="ko-KR" sz="1800" dirty="0">
                <a:sym typeface="Wingdings 3" pitchFamily="18" charset="2"/>
              </a:rPr>
              <a:t>: </a:t>
            </a:r>
            <a:r>
              <a:rPr lang="ko-KR" altLang="en-US" sz="1800" dirty="0">
                <a:sym typeface="Wingdings 3" pitchFamily="18" charset="2"/>
              </a:rPr>
              <a:t>주변확률 </a:t>
            </a:r>
            <a:r>
              <a:rPr lang="en-US" altLang="ko-KR" sz="1800" dirty="0">
                <a:sym typeface="Wingdings 3" pitchFamily="18" charset="2"/>
              </a:rPr>
              <a:t>(marginal probability)</a:t>
            </a:r>
            <a:endParaRPr lang="en-US" altLang="ko-KR" sz="1800" dirty="0"/>
          </a:p>
          <a:p>
            <a:pPr lvl="1">
              <a:lnSpc>
                <a:spcPct val="150000"/>
              </a:lnSpc>
              <a:buFont typeface="Arial" pitchFamily="34" charset="0"/>
              <a:buChar char="•"/>
            </a:pPr>
            <a:r>
              <a:rPr lang="ko-KR" altLang="en-US" sz="1600" dirty="0" err="1">
                <a:sym typeface="Wingdings 3" pitchFamily="18" charset="2"/>
              </a:rPr>
              <a:t>비조건부</a:t>
            </a:r>
            <a:r>
              <a:rPr lang="ko-KR" altLang="en-US" sz="1600" dirty="0">
                <a:sym typeface="Wingdings 3" pitchFamily="18" charset="2"/>
              </a:rPr>
              <a:t> 확률</a:t>
            </a:r>
            <a:endParaRPr lang="en-US" altLang="ko-KR" sz="1600" dirty="0"/>
          </a:p>
          <a:p>
            <a:pPr>
              <a:buNone/>
            </a:pPr>
            <a:endParaRPr lang="en-US" altLang="ko-KR" sz="1800" dirty="0">
              <a:sym typeface="Wingdings 3" pitchFamily="18" charset="2"/>
            </a:endParaRPr>
          </a:p>
          <a:p>
            <a:pPr lvl="2">
              <a:lnSpc>
                <a:spcPct val="150000"/>
              </a:lnSpc>
            </a:pPr>
            <a:endParaRPr lang="ko-KR" altLang="en-US" sz="1400" dirty="0"/>
          </a:p>
          <a:p>
            <a:pPr lvl="2">
              <a:lnSpc>
                <a:spcPct val="150000"/>
              </a:lnSpc>
            </a:pPr>
            <a:endParaRPr lang="ko-KR" altLang="en-US" sz="1400" dirty="0"/>
          </a:p>
        </p:txBody>
      </p:sp>
      <p:sp>
        <p:nvSpPr>
          <p:cNvPr id="7" name="AutoShape 5"/>
          <p:cNvSpPr>
            <a:spLocks noChangeArrowheads="1"/>
          </p:cNvSpPr>
          <p:nvPr/>
        </p:nvSpPr>
        <p:spPr bwMode="auto">
          <a:xfrm>
            <a:off x="1988544" y="1611550"/>
            <a:ext cx="128949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곱셈법칙</a:t>
            </a:r>
          </a:p>
        </p:txBody>
      </p:sp>
    </p:spTree>
    <p:extLst>
      <p:ext uri="{BB962C8B-B14F-4D97-AF65-F5344CB8AC3E}">
        <p14:creationId xmlns:p14="http://schemas.microsoft.com/office/powerpoint/2010/main" val="393370254"/>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Bayesian Computation and MCMC</a:t>
            </a:r>
          </a:p>
        </p:txBody>
      </p:sp>
      <p:pic>
        <p:nvPicPr>
          <p:cNvPr id="2119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4552" y="1173858"/>
            <a:ext cx="5945785" cy="5639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7143761"/>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Bayesian Computation and MCMC</a:t>
            </a:r>
          </a:p>
        </p:txBody>
      </p:sp>
      <p:sp>
        <p:nvSpPr>
          <p:cNvPr id="5" name="내용 개체 틀 2"/>
          <p:cNvSpPr>
            <a:spLocks noGrp="1"/>
          </p:cNvSpPr>
          <p:nvPr>
            <p:ph idx="1"/>
          </p:nvPr>
        </p:nvSpPr>
        <p:spPr>
          <a:xfrm>
            <a:off x="1981200" y="980728"/>
            <a:ext cx="8579296" cy="5877272"/>
          </a:xfrm>
        </p:spPr>
        <p:txBody>
          <a:bodyPr>
            <a:noAutofit/>
          </a:bodyPr>
          <a:lstStyle/>
          <a:p>
            <a:pPr marR="12700" algn="just">
              <a:lnSpc>
                <a:spcPct val="150000"/>
              </a:lnSpc>
            </a:pPr>
            <a:r>
              <a:rPr lang="en-US" altLang="ko-KR" sz="2000" dirty="0">
                <a:latin typeface="Arial"/>
                <a:cs typeface="Arial"/>
              </a:rPr>
              <a:t>When  a  distribution  can  be  sampled  with  a  single  call,  such  as </a:t>
            </a:r>
            <a:r>
              <a:rPr lang="en-US" altLang="ko-KR" sz="2000" dirty="0" err="1">
                <a:latin typeface="Arial"/>
                <a:cs typeface="Arial"/>
              </a:rPr>
              <a:t>mvrnorm</a:t>
            </a:r>
            <a:r>
              <a:rPr lang="en-US" altLang="ko-KR" sz="2000" dirty="0">
                <a:latin typeface="Arial"/>
                <a:cs typeface="Arial"/>
              </a:rPr>
              <a:t>, or equivalently </a:t>
            </a:r>
            <a:r>
              <a:rPr lang="en-US" altLang="ko-KR" sz="2000" dirty="0" err="1">
                <a:latin typeface="Arial"/>
                <a:cs typeface="Arial"/>
              </a:rPr>
              <a:t>rmvnorm</a:t>
            </a:r>
            <a:r>
              <a:rPr lang="en-US" altLang="ko-KR" sz="2000" dirty="0">
                <a:latin typeface="Arial"/>
                <a:cs typeface="Arial"/>
              </a:rPr>
              <a:t>, it is called “available.” Most  posterior distributions are not available. So, what to do?</a:t>
            </a:r>
          </a:p>
          <a:p>
            <a:pPr marR="12700" algn="just">
              <a:lnSpc>
                <a:spcPct val="150000"/>
              </a:lnSpc>
            </a:pPr>
            <a:endParaRPr lang="en-US" altLang="ko-KR" sz="2000" dirty="0">
              <a:latin typeface="Arial"/>
              <a:cs typeface="Arial"/>
            </a:endParaRPr>
          </a:p>
          <a:p>
            <a:pPr marR="12700" algn="just">
              <a:lnSpc>
                <a:spcPct val="150000"/>
              </a:lnSpc>
            </a:pPr>
            <a:r>
              <a:rPr lang="en-US" altLang="ko-KR" sz="2000" dirty="0">
                <a:latin typeface="Arial"/>
                <a:cs typeface="Arial"/>
              </a:rPr>
              <a:t>The answer, since about 1990, is Markov Chain Monte Carlo (MCMC).</a:t>
            </a:r>
          </a:p>
          <a:p>
            <a:pPr marL="0" marR="12700" indent="0" algn="just">
              <a:lnSpc>
                <a:spcPct val="130000"/>
              </a:lnSpc>
              <a:buNone/>
            </a:pPr>
            <a:endParaRPr lang="en-US" altLang="ko-KR" sz="2000" dirty="0">
              <a:latin typeface="Arial"/>
              <a:cs typeface="Arial"/>
            </a:endParaRPr>
          </a:p>
        </p:txBody>
      </p:sp>
    </p:spTree>
    <p:extLst>
      <p:ext uri="{BB962C8B-B14F-4D97-AF65-F5344CB8AC3E}">
        <p14:creationId xmlns:p14="http://schemas.microsoft.com/office/powerpoint/2010/main" val="917405515"/>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Principles of MCMC</a:t>
            </a:r>
          </a:p>
        </p:txBody>
      </p:sp>
      <p:sp>
        <p:nvSpPr>
          <p:cNvPr id="5" name="내용 개체 틀 2"/>
          <p:cNvSpPr>
            <a:spLocks noGrp="1"/>
          </p:cNvSpPr>
          <p:nvPr>
            <p:ph idx="1"/>
          </p:nvPr>
        </p:nvSpPr>
        <p:spPr>
          <a:xfrm>
            <a:off x="1981200" y="908720"/>
            <a:ext cx="8579296" cy="5877272"/>
          </a:xfrm>
        </p:spPr>
        <p:txBody>
          <a:bodyPr>
            <a:noAutofit/>
          </a:bodyPr>
          <a:lstStyle/>
          <a:p>
            <a:pPr marL="12700" marR="12700" indent="0" algn="just">
              <a:lnSpc>
                <a:spcPct val="150000"/>
              </a:lnSpc>
              <a:buNone/>
            </a:pPr>
            <a:r>
              <a:rPr lang="en-US" altLang="ko-KR" sz="2000" dirty="0">
                <a:latin typeface="Arial"/>
                <a:cs typeface="Arial"/>
              </a:rPr>
              <a:t>The state of a </a:t>
            </a:r>
            <a:r>
              <a:rPr lang="en-US" altLang="ko-KR" sz="2000" dirty="0" err="1">
                <a:latin typeface="Arial"/>
                <a:cs typeface="Arial"/>
              </a:rPr>
              <a:t>markov</a:t>
            </a:r>
            <a:r>
              <a:rPr lang="en-US" altLang="ko-KR" sz="2000" dirty="0">
                <a:latin typeface="Arial"/>
                <a:cs typeface="Arial"/>
              </a:rPr>
              <a:t> chain is a random variable indexed by t, say, θ</a:t>
            </a:r>
            <a:r>
              <a:rPr lang="en-US" altLang="ko-KR" sz="2000" baseline="-25000" dirty="0">
                <a:latin typeface="Arial"/>
                <a:cs typeface="Arial"/>
              </a:rPr>
              <a:t>t</a:t>
            </a:r>
            <a:r>
              <a:rPr lang="en-US" altLang="ko-KR" sz="2000" dirty="0">
                <a:latin typeface="Arial"/>
                <a:cs typeface="Arial"/>
              </a:rPr>
              <a:t>. The state distribution is the distribution of </a:t>
            </a:r>
            <a:r>
              <a:rPr lang="en-US" altLang="ko-KR" sz="2000" dirty="0" err="1">
                <a:latin typeface="Arial"/>
                <a:cs typeface="Arial"/>
              </a:rPr>
              <a:t>θ</a:t>
            </a:r>
            <a:r>
              <a:rPr lang="en-US" altLang="ko-KR" sz="2000" baseline="-25000" dirty="0" err="1">
                <a:latin typeface="Arial"/>
                <a:cs typeface="Arial"/>
              </a:rPr>
              <a:t>t</a:t>
            </a:r>
            <a:r>
              <a:rPr lang="en-US" altLang="ko-KR" sz="2000" dirty="0">
                <a:latin typeface="Arial"/>
                <a:cs typeface="Arial"/>
              </a:rPr>
              <a:t>, say </a:t>
            </a:r>
            <a:r>
              <a:rPr lang="en-US" altLang="ko-KR" sz="2000" dirty="0" err="1">
                <a:latin typeface="Arial"/>
                <a:cs typeface="Arial"/>
              </a:rPr>
              <a:t>p</a:t>
            </a:r>
            <a:r>
              <a:rPr lang="en-US" altLang="ko-KR" sz="2000" baseline="-25000" dirty="0" err="1">
                <a:latin typeface="Arial"/>
                <a:cs typeface="Arial"/>
              </a:rPr>
              <a:t>t</a:t>
            </a:r>
            <a:r>
              <a:rPr lang="en-US" altLang="ko-KR" sz="2000" dirty="0">
                <a:latin typeface="Arial"/>
                <a:cs typeface="Arial"/>
              </a:rPr>
              <a:t>(θ). A stationary distribution of the chain is a distribution p such that, if </a:t>
            </a:r>
            <a:r>
              <a:rPr lang="en-US" altLang="ko-KR" sz="2000" dirty="0" err="1">
                <a:latin typeface="Arial"/>
                <a:cs typeface="Arial"/>
              </a:rPr>
              <a:t>p</a:t>
            </a:r>
            <a:r>
              <a:rPr lang="en-US" altLang="ko-KR" sz="2000" baseline="-25000" dirty="0" err="1">
                <a:latin typeface="Arial"/>
                <a:cs typeface="Arial"/>
              </a:rPr>
              <a:t>t</a:t>
            </a:r>
            <a:r>
              <a:rPr lang="en-US" altLang="ko-KR" sz="2000" dirty="0">
                <a:latin typeface="Arial"/>
                <a:cs typeface="Arial"/>
              </a:rPr>
              <a:t>(θ)=p then </a:t>
            </a:r>
            <a:r>
              <a:rPr lang="en-US" altLang="ko-KR" sz="2000" dirty="0" err="1">
                <a:latin typeface="Arial"/>
                <a:cs typeface="Arial"/>
              </a:rPr>
              <a:t>p</a:t>
            </a:r>
            <a:r>
              <a:rPr lang="en-US" altLang="ko-KR" sz="2000" baseline="-25000" dirty="0" err="1">
                <a:latin typeface="Arial"/>
                <a:cs typeface="Arial"/>
              </a:rPr>
              <a:t>t+s</a:t>
            </a:r>
            <a:r>
              <a:rPr lang="en-US" altLang="ko-KR" sz="2000" dirty="0">
                <a:latin typeface="Arial"/>
                <a:cs typeface="Arial"/>
              </a:rPr>
              <a:t>(θ)=p for each s. </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Under certain conditions a chain will</a:t>
            </a:r>
            <a:endParaRPr lang="en-US" altLang="ko-KR" sz="1050" dirty="0"/>
          </a:p>
          <a:p>
            <a:pPr marL="391795" indent="-223520" algn="just">
              <a:lnSpc>
                <a:spcPct val="150000"/>
              </a:lnSpc>
              <a:buFont typeface="Arial"/>
              <a:buAutoNum type="arabicPeriod"/>
              <a:tabLst>
                <a:tab pos="391795" algn="l"/>
              </a:tabLst>
            </a:pPr>
            <a:r>
              <a:rPr lang="en-US" altLang="ko-KR" sz="2000" dirty="0">
                <a:latin typeface="Arial"/>
                <a:cs typeface="Arial"/>
              </a:rPr>
              <a:t> Have a unique stationary distribution.</a:t>
            </a:r>
          </a:p>
          <a:p>
            <a:pPr marL="391795" marR="16510" indent="-223520" algn="just">
              <a:lnSpc>
                <a:spcPct val="150000"/>
              </a:lnSpc>
              <a:buFont typeface="Arial"/>
              <a:buAutoNum type="arabicPeriod"/>
              <a:tabLst>
                <a:tab pos="391795" algn="l"/>
              </a:tabLst>
            </a:pPr>
            <a:r>
              <a:rPr lang="en-US" altLang="ko-KR" sz="2000" dirty="0">
                <a:latin typeface="Arial"/>
                <a:cs typeface="Arial"/>
              </a:rPr>
              <a:t> Converge to that stationary distribution as t → ∞. For example, when the sample space for θ is discrete, this means</a:t>
            </a:r>
          </a:p>
          <a:p>
            <a:pPr marL="1695450" indent="0" algn="just">
              <a:lnSpc>
                <a:spcPct val="150000"/>
              </a:lnSpc>
              <a:buNone/>
              <a:tabLst>
                <a:tab pos="3565525" algn="l"/>
                <a:tab pos="3887788" algn="l"/>
              </a:tabLst>
            </a:pPr>
            <a:r>
              <a:rPr lang="en-US" altLang="ko-KR" sz="2000" dirty="0">
                <a:latin typeface="Arial"/>
                <a:cs typeface="Arial"/>
              </a:rPr>
              <a:t>P (θ</a:t>
            </a:r>
            <a:r>
              <a:rPr lang="en-US" altLang="ko-KR" sz="2000" baseline="-25000" dirty="0">
                <a:latin typeface="Arial"/>
                <a:cs typeface="Arial"/>
              </a:rPr>
              <a:t>t</a:t>
            </a:r>
            <a:r>
              <a:rPr lang="en-US" altLang="ko-KR" sz="2000" dirty="0">
                <a:latin typeface="Arial"/>
                <a:cs typeface="Arial"/>
              </a:rPr>
              <a:t>  = j) → </a:t>
            </a:r>
            <a:r>
              <a:rPr lang="en-US" altLang="ko-KR" sz="2000" dirty="0" err="1">
                <a:latin typeface="Arial"/>
                <a:cs typeface="Arial"/>
              </a:rPr>
              <a:t>p</a:t>
            </a:r>
            <a:r>
              <a:rPr lang="en-US" altLang="ko-KR" sz="2000" baseline="-25000" dirty="0" err="1">
                <a:latin typeface="Arial"/>
                <a:cs typeface="Arial"/>
              </a:rPr>
              <a:t>j</a:t>
            </a:r>
            <a:r>
              <a:rPr lang="en-US" altLang="ko-KR" sz="2000" dirty="0">
                <a:latin typeface="Arial"/>
                <a:cs typeface="Arial"/>
              </a:rPr>
              <a:t>	as   t → ∞.</a:t>
            </a:r>
          </a:p>
          <a:p>
            <a:pPr marL="391795" indent="-223520" algn="just">
              <a:lnSpc>
                <a:spcPct val="150000"/>
              </a:lnSpc>
              <a:buFont typeface="Arial"/>
              <a:buAutoNum type="arabicPeriod" startAt="3"/>
              <a:tabLst>
                <a:tab pos="391795" algn="l"/>
              </a:tabLst>
            </a:pPr>
            <a:r>
              <a:rPr lang="en-US" altLang="ko-KR" sz="2000" dirty="0">
                <a:latin typeface="Arial"/>
                <a:cs typeface="Arial"/>
              </a:rPr>
              <a:t> Be ergodic. This  means that averages of successive realizations of θ will converge to their expectations with respect to the stationary dist. p.</a:t>
            </a:r>
          </a:p>
        </p:txBody>
      </p:sp>
    </p:spTree>
    <p:extLst>
      <p:ext uri="{BB962C8B-B14F-4D97-AF65-F5344CB8AC3E}">
        <p14:creationId xmlns:p14="http://schemas.microsoft.com/office/powerpoint/2010/main" val="3952694352"/>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Principles of MCMC</a:t>
            </a:r>
          </a:p>
        </p:txBody>
      </p:sp>
      <p:sp>
        <p:nvSpPr>
          <p:cNvPr id="5" name="내용 개체 틀 2"/>
          <p:cNvSpPr>
            <a:spLocks noGrp="1"/>
          </p:cNvSpPr>
          <p:nvPr>
            <p:ph idx="1"/>
          </p:nvPr>
        </p:nvSpPr>
        <p:spPr>
          <a:xfrm>
            <a:off x="1981200" y="980728"/>
            <a:ext cx="8579296" cy="5877272"/>
          </a:xfrm>
        </p:spPr>
        <p:txBody>
          <a:bodyPr>
            <a:noAutofit/>
          </a:bodyPr>
          <a:lstStyle/>
          <a:p>
            <a:pPr marL="12700" marR="12700" indent="0" algn="just">
              <a:lnSpc>
                <a:spcPct val="150000"/>
              </a:lnSpc>
              <a:buNone/>
            </a:pPr>
            <a:r>
              <a:rPr lang="en-US" altLang="ko-KR" sz="2000" dirty="0">
                <a:latin typeface="Arial"/>
                <a:cs typeface="Arial"/>
              </a:rPr>
              <a:t>A chain is characterized by its </a:t>
            </a:r>
            <a:r>
              <a:rPr lang="en-US" altLang="ko-KR" sz="2000" u="sng" dirty="0">
                <a:latin typeface="Arial"/>
                <a:cs typeface="Arial"/>
              </a:rPr>
              <a:t>transition kernel </a:t>
            </a:r>
            <a:r>
              <a:rPr lang="en-US" altLang="ko-KR" sz="2000" dirty="0">
                <a:latin typeface="Arial"/>
                <a:cs typeface="Arial"/>
              </a:rPr>
              <a:t>whose elements provide the conditional probabilities of θ</a:t>
            </a:r>
            <a:r>
              <a:rPr lang="en-US" altLang="ko-KR" sz="2000" baseline="-25000" dirty="0">
                <a:latin typeface="Arial"/>
                <a:cs typeface="Arial"/>
              </a:rPr>
              <a:t>t+1</a:t>
            </a:r>
            <a:r>
              <a:rPr lang="en-US" altLang="ko-KR" sz="2000" dirty="0">
                <a:latin typeface="Arial"/>
                <a:cs typeface="Arial"/>
              </a:rPr>
              <a:t>  given the values of θ</a:t>
            </a:r>
            <a:r>
              <a:rPr lang="en-US" altLang="ko-KR" sz="2000" baseline="-25000" dirty="0">
                <a:latin typeface="Arial"/>
                <a:cs typeface="Arial"/>
              </a:rPr>
              <a:t>t</a:t>
            </a:r>
            <a:r>
              <a:rPr lang="en-US" altLang="ko-KR" sz="2000" dirty="0">
                <a:latin typeface="Arial"/>
                <a:cs typeface="Arial"/>
              </a:rPr>
              <a:t>. The kernel is denoted by K(</a:t>
            </a:r>
            <a:r>
              <a:rPr lang="en-US" altLang="ko-KR" sz="2000" dirty="0" err="1">
                <a:latin typeface="Arial"/>
                <a:cs typeface="Arial"/>
              </a:rPr>
              <a:t>θ</a:t>
            </a:r>
            <a:r>
              <a:rPr lang="en-US" altLang="ko-KR" sz="2000" baseline="-25000" dirty="0" err="1">
                <a:latin typeface="Arial"/>
                <a:cs typeface="Arial"/>
              </a:rPr>
              <a:t>t</a:t>
            </a:r>
            <a:r>
              <a:rPr lang="en-US" altLang="ko-KR" sz="2000" dirty="0">
                <a:latin typeface="Arial"/>
                <a:cs typeface="Arial"/>
              </a:rPr>
              <a:t>, θ</a:t>
            </a:r>
            <a:r>
              <a:rPr lang="en-US" altLang="ko-KR" sz="2000" baseline="-25000" dirty="0">
                <a:latin typeface="Arial"/>
                <a:cs typeface="Arial"/>
              </a:rPr>
              <a:t>t+1</a:t>
            </a:r>
            <a:r>
              <a:rPr lang="en-US" altLang="ko-KR" sz="2000" dirty="0">
                <a:latin typeface="Arial"/>
                <a:cs typeface="Arial"/>
              </a:rPr>
              <a:t>).</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endParaRPr lang="en-US" altLang="ko-KR" sz="2000" dirty="0">
              <a:latin typeface="Arial"/>
              <a:cs typeface="Arial"/>
            </a:endParaRPr>
          </a:p>
        </p:txBody>
      </p:sp>
    </p:spTree>
    <p:extLst>
      <p:ext uri="{BB962C8B-B14F-4D97-AF65-F5344CB8AC3E}">
        <p14:creationId xmlns:p14="http://schemas.microsoft.com/office/powerpoint/2010/main" val="167507278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Principles of MCMC</a:t>
            </a:r>
          </a:p>
        </p:txBody>
      </p:sp>
      <p:sp>
        <p:nvSpPr>
          <p:cNvPr id="5" name="내용 개체 틀 2"/>
          <p:cNvSpPr>
            <a:spLocks noGrp="1"/>
          </p:cNvSpPr>
          <p:nvPr>
            <p:ph idx="1"/>
          </p:nvPr>
        </p:nvSpPr>
        <p:spPr>
          <a:xfrm>
            <a:off x="1981200" y="727644"/>
            <a:ext cx="8579296" cy="5877272"/>
          </a:xfrm>
        </p:spPr>
        <p:txBody>
          <a:bodyPr>
            <a:noAutofit/>
          </a:bodyPr>
          <a:lstStyle/>
          <a:p>
            <a:pPr marL="12700" marR="12700" indent="0" algn="just">
              <a:lnSpc>
                <a:spcPct val="150000"/>
              </a:lnSpc>
              <a:buNone/>
            </a:pPr>
            <a:r>
              <a:rPr lang="en-US" altLang="ko-KR" sz="2000" dirty="0">
                <a:latin typeface="Arial"/>
                <a:cs typeface="Arial"/>
              </a:rPr>
              <a:t>Example: A  two state chain</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When </a:t>
            </a:r>
            <a:r>
              <a:rPr lang="en-US" altLang="ko-KR" sz="2000" dirty="0" err="1">
                <a:latin typeface="Arial"/>
                <a:cs typeface="Arial"/>
              </a:rPr>
              <a:t>θ</a:t>
            </a:r>
            <a:r>
              <a:rPr lang="en-US" altLang="ko-KR" sz="2000" baseline="-25000" dirty="0" err="1">
                <a:latin typeface="Arial"/>
                <a:cs typeface="Arial"/>
              </a:rPr>
              <a:t>t</a:t>
            </a:r>
            <a:r>
              <a:rPr lang="en-US" altLang="ko-KR" sz="2000" dirty="0">
                <a:latin typeface="Arial"/>
                <a:cs typeface="Arial"/>
              </a:rPr>
              <a:t>  = 1 then θ</a:t>
            </a:r>
            <a:r>
              <a:rPr lang="en-US" altLang="ko-KR" sz="2000" baseline="-25000" dirty="0">
                <a:latin typeface="Arial"/>
                <a:cs typeface="Arial"/>
              </a:rPr>
              <a:t>t+1</a:t>
            </a:r>
            <a:r>
              <a:rPr lang="en-US" altLang="ko-KR" sz="2000" dirty="0">
                <a:latin typeface="Arial"/>
                <a:cs typeface="Arial"/>
              </a:rPr>
              <a:t>  = 1 with probability 1 − α and equals 2 with probability α. For a chain that has a stationary distribution, p, powers of K converge to a constant matrix whose rows are p. For the 2 state chain K</a:t>
            </a:r>
            <a:r>
              <a:rPr lang="en-US" altLang="ko-KR" sz="2000" baseline="30000" dirty="0">
                <a:latin typeface="Arial"/>
                <a:cs typeface="Arial"/>
              </a:rPr>
              <a:t>t</a:t>
            </a:r>
            <a:r>
              <a:rPr lang="en-US" altLang="ko-KR" sz="2000" dirty="0">
                <a:latin typeface="Arial"/>
                <a:cs typeface="Arial"/>
              </a:rPr>
              <a:t>  takes the form</a:t>
            </a:r>
          </a:p>
          <a:p>
            <a:pPr marL="12700" marR="12700" indent="0" algn="just">
              <a:lnSpc>
                <a:spcPct val="150000"/>
              </a:lnSpc>
              <a:buNone/>
            </a:pPr>
            <a:endParaRPr lang="en-US" altLang="ko-KR" sz="2000" spc="20" dirty="0">
              <a:latin typeface="Arial"/>
              <a:cs typeface="Arial"/>
            </a:endParaRPr>
          </a:p>
          <a:p>
            <a:pPr marL="12700" marR="12700" indent="0" algn="just">
              <a:lnSpc>
                <a:spcPct val="150000"/>
              </a:lnSpc>
              <a:buNone/>
            </a:pPr>
            <a:endParaRPr lang="en-US" altLang="ko-KR" sz="800" spc="20" dirty="0">
              <a:latin typeface="Arial"/>
              <a:cs typeface="Arial"/>
            </a:endParaRPr>
          </a:p>
          <a:p>
            <a:pPr marL="0" indent="0">
              <a:lnSpc>
                <a:spcPct val="150000"/>
              </a:lnSpc>
              <a:buNone/>
            </a:pPr>
            <a:r>
              <a:rPr lang="en-US" altLang="ko-KR" sz="2000" dirty="0">
                <a:latin typeface="Arial"/>
                <a:cs typeface="Arial"/>
              </a:rPr>
              <a:t>which converges  geometrically  fast  to  a  matrix  with  rows  equal  to</a:t>
            </a:r>
          </a:p>
          <a:p>
            <a:pPr marL="0" indent="0">
              <a:lnSpc>
                <a:spcPct val="150000"/>
              </a:lnSpc>
              <a:buNone/>
            </a:pPr>
            <a:r>
              <a:rPr lang="en-US" altLang="ko-KR" sz="2000" dirty="0">
                <a:latin typeface="Arial"/>
                <a:cs typeface="Arial"/>
              </a:rPr>
              <a:t>(β/(α + β), α/(α + β)). The stationary distribution of this chain is</a:t>
            </a:r>
          </a:p>
          <a:p>
            <a:pPr marL="0" indent="0">
              <a:lnSpc>
                <a:spcPct val="150000"/>
              </a:lnSpc>
              <a:buNone/>
            </a:pPr>
            <a:endParaRPr lang="en-US" altLang="ko-KR" sz="2000" dirty="0">
              <a:latin typeface="Arial"/>
              <a:cs typeface="Arial"/>
            </a:endParaRP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endParaRPr lang="en-US" altLang="ko-KR" sz="2000" dirty="0">
              <a:latin typeface="Arial"/>
              <a:cs typeface="Arial"/>
            </a:endParaRPr>
          </a:p>
        </p:txBody>
      </p:sp>
      <p:pic>
        <p:nvPicPr>
          <p:cNvPr id="2129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0982" y="1152997"/>
            <a:ext cx="25050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29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7462" y="3861049"/>
            <a:ext cx="527685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0266" y="5805265"/>
            <a:ext cx="5010150"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1998387"/>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Principles of MCMC</a:t>
            </a:r>
          </a:p>
        </p:txBody>
      </p:sp>
      <p:sp>
        <p:nvSpPr>
          <p:cNvPr id="5" name="내용 개체 틀 2"/>
          <p:cNvSpPr>
            <a:spLocks noGrp="1"/>
          </p:cNvSpPr>
          <p:nvPr>
            <p:ph idx="1"/>
          </p:nvPr>
        </p:nvSpPr>
        <p:spPr>
          <a:xfrm>
            <a:off x="1981200" y="735808"/>
            <a:ext cx="8579296" cy="5877272"/>
          </a:xfrm>
        </p:spPr>
        <p:txBody>
          <a:bodyPr>
            <a:noAutofit/>
          </a:bodyPr>
          <a:lstStyle/>
          <a:p>
            <a:pPr marL="0" indent="0" algn="just">
              <a:lnSpc>
                <a:spcPct val="150000"/>
              </a:lnSpc>
              <a:buNone/>
            </a:pPr>
            <a:r>
              <a:rPr lang="de-DE" altLang="ko-KR" sz="2000" dirty="0">
                <a:latin typeface="Arial"/>
                <a:cs typeface="Arial"/>
              </a:rPr>
              <a:t>Example: An Autoregressive Process :</a:t>
            </a:r>
          </a:p>
          <a:p>
            <a:pPr marL="0" indent="0" algn="just">
              <a:lnSpc>
                <a:spcPct val="150000"/>
              </a:lnSpc>
              <a:buNone/>
            </a:pPr>
            <a:endParaRPr lang="de-DE" altLang="ko-KR" sz="2000" dirty="0">
              <a:latin typeface="Arial"/>
              <a:cs typeface="Arial"/>
            </a:endParaRPr>
          </a:p>
          <a:p>
            <a:pPr marL="0" indent="0" algn="just">
              <a:lnSpc>
                <a:spcPct val="150000"/>
              </a:lnSpc>
              <a:buNone/>
            </a:pPr>
            <a:endParaRPr lang="en-US" altLang="ko-KR" sz="2000" dirty="0">
              <a:latin typeface="Arial"/>
              <a:cs typeface="Arial"/>
            </a:endParaRPr>
          </a:p>
          <a:p>
            <a:pPr marL="0" indent="0" algn="just">
              <a:lnSpc>
                <a:spcPct val="150000"/>
              </a:lnSpc>
              <a:buNone/>
            </a:pPr>
            <a:r>
              <a:rPr lang="en-US" altLang="ko-KR" sz="2000" dirty="0">
                <a:latin typeface="Arial"/>
                <a:cs typeface="Arial"/>
              </a:rPr>
              <a:t>A stationary distribution of the chain, p, satisfies</a:t>
            </a:r>
          </a:p>
          <a:p>
            <a:pPr marL="0" indent="0" algn="just">
              <a:lnSpc>
                <a:spcPct val="150000"/>
              </a:lnSpc>
              <a:buNone/>
            </a:pPr>
            <a:endParaRPr lang="en-US" altLang="ko-KR" sz="2000" spc="-240" dirty="0">
              <a:latin typeface="Arial"/>
              <a:cs typeface="Arial"/>
            </a:endParaRPr>
          </a:p>
          <a:p>
            <a:pPr marL="0" indent="0" algn="just">
              <a:lnSpc>
                <a:spcPct val="150000"/>
              </a:lnSpc>
              <a:buNone/>
            </a:pPr>
            <a:endParaRPr lang="en-US" altLang="ko-KR" sz="2000" spc="-240" dirty="0">
              <a:latin typeface="Arial"/>
              <a:cs typeface="Arial"/>
            </a:endParaRPr>
          </a:p>
          <a:p>
            <a:pPr marL="12700" marR="12700" indent="0" algn="just">
              <a:lnSpc>
                <a:spcPct val="150000"/>
              </a:lnSpc>
              <a:spcBef>
                <a:spcPts val="25"/>
              </a:spcBef>
              <a:buNone/>
            </a:pPr>
            <a:endParaRPr lang="en-US" altLang="ko-KR" sz="2000" dirty="0">
              <a:latin typeface="Arial"/>
              <a:cs typeface="Arial"/>
            </a:endParaRPr>
          </a:p>
          <a:p>
            <a:pPr marL="12700" marR="12700" indent="0" algn="just">
              <a:lnSpc>
                <a:spcPct val="150000"/>
              </a:lnSpc>
              <a:spcBef>
                <a:spcPts val="25"/>
              </a:spcBef>
              <a:buNone/>
            </a:pPr>
            <a:r>
              <a:rPr lang="en-US" altLang="ko-KR" sz="2000" dirty="0">
                <a:latin typeface="Arial"/>
                <a:cs typeface="Arial"/>
              </a:rPr>
              <a:t>To check that some p(.) is a stationary distribution of the chain defined by K( , ), prove that it satisfies (*). To prove that p(y) = n(0, 1 − ρ</a:t>
            </a:r>
            <a:r>
              <a:rPr lang="en-US" altLang="ko-KR" sz="2000" baseline="30000" dirty="0">
                <a:latin typeface="Arial"/>
                <a:cs typeface="Arial"/>
              </a:rPr>
              <a:t>2</a:t>
            </a:r>
            <a:r>
              <a:rPr lang="en-US" altLang="ko-KR" sz="2000" dirty="0">
                <a:latin typeface="Arial"/>
                <a:cs typeface="Arial"/>
              </a:rPr>
              <a:t>) is a stationary distribution of the chain with kernel</a:t>
            </a:r>
          </a:p>
          <a:p>
            <a:pPr marL="0" indent="0">
              <a:lnSpc>
                <a:spcPct val="150000"/>
              </a:lnSpc>
              <a:buNone/>
            </a:pPr>
            <a:endParaRPr lang="en-US" altLang="ko-KR" sz="2000" dirty="0">
              <a:latin typeface="Arial"/>
              <a:cs typeface="Arial"/>
            </a:endParaRPr>
          </a:p>
          <a:p>
            <a:pPr marL="0" indent="0">
              <a:lnSpc>
                <a:spcPct val="150000"/>
              </a:lnSpc>
              <a:buNone/>
            </a:pPr>
            <a:endParaRPr lang="de-DE" altLang="ko-KR" sz="2000" dirty="0">
              <a:latin typeface="Arial"/>
              <a:cs typeface="Arial"/>
            </a:endParaRPr>
          </a:p>
          <a:p>
            <a:pPr marL="0" indent="0">
              <a:lnSpc>
                <a:spcPct val="100000"/>
              </a:lnSpc>
              <a:buNone/>
            </a:pPr>
            <a:endParaRPr lang="en-US" altLang="ko-KR" sz="2000" dirty="0">
              <a:latin typeface="Arial"/>
              <a:cs typeface="Arial"/>
            </a:endParaRPr>
          </a:p>
        </p:txBody>
      </p:sp>
      <p:pic>
        <p:nvPicPr>
          <p:cNvPr id="2140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6689" y="1605930"/>
            <a:ext cx="42386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40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47659" y="3240014"/>
            <a:ext cx="575310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402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29138" y="5949281"/>
            <a:ext cx="3133725"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1777899"/>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Principles of MCMC</a:t>
            </a:r>
          </a:p>
        </p:txBody>
      </p:sp>
      <p:sp>
        <p:nvSpPr>
          <p:cNvPr id="5" name="내용 개체 틀 2"/>
          <p:cNvSpPr>
            <a:spLocks noGrp="1"/>
          </p:cNvSpPr>
          <p:nvPr>
            <p:ph idx="1"/>
          </p:nvPr>
        </p:nvSpPr>
        <p:spPr>
          <a:xfrm>
            <a:off x="1981200" y="1368152"/>
            <a:ext cx="8579296" cy="5877272"/>
          </a:xfrm>
        </p:spPr>
        <p:txBody>
          <a:bodyPr>
            <a:noAutofit/>
          </a:bodyPr>
          <a:lstStyle/>
          <a:p>
            <a:pPr marL="0" indent="0">
              <a:buNone/>
            </a:pPr>
            <a:r>
              <a:rPr lang="de-DE" altLang="ko-KR" sz="2000" dirty="0">
                <a:latin typeface="Arial"/>
                <a:cs typeface="Arial"/>
              </a:rPr>
              <a:t>Try (*) and observe that it holds:</a:t>
            </a:r>
          </a:p>
          <a:p>
            <a:pPr marL="0" indent="0">
              <a:buNone/>
            </a:pPr>
            <a:endParaRPr lang="de-DE" altLang="ko-KR" sz="2000" dirty="0">
              <a:latin typeface="Arial"/>
              <a:cs typeface="Arial"/>
            </a:endParaRPr>
          </a:p>
          <a:p>
            <a:pPr marL="0" indent="0">
              <a:buNone/>
            </a:pPr>
            <a:endParaRPr lang="en-US" altLang="ko-KR" sz="2000" dirty="0">
              <a:latin typeface="Arial"/>
              <a:cs typeface="Arial"/>
            </a:endParaRPr>
          </a:p>
          <a:p>
            <a:pPr marL="0" indent="0">
              <a:buNone/>
            </a:pPr>
            <a:endParaRPr lang="de-DE" altLang="ko-KR" sz="2000" dirty="0">
              <a:latin typeface="Arial"/>
              <a:cs typeface="Arial"/>
            </a:endParaRPr>
          </a:p>
          <a:p>
            <a:pPr marL="0" indent="0">
              <a:lnSpc>
                <a:spcPct val="100000"/>
              </a:lnSpc>
              <a:buNone/>
            </a:pPr>
            <a:endParaRPr lang="en-US" altLang="ko-KR" sz="2000" dirty="0">
              <a:latin typeface="Arial"/>
              <a:cs typeface="Arial"/>
            </a:endParaRPr>
          </a:p>
        </p:txBody>
      </p:sp>
      <p:pic>
        <p:nvPicPr>
          <p:cNvPr id="2150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7636" y="2113450"/>
            <a:ext cx="8682861" cy="27557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654077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Essence of MCMC</a:t>
            </a: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a:noAutofit/>
              </a:bodyPr>
              <a:lstStyle/>
              <a:p>
                <a:pPr marL="12065" marR="12700" indent="0" algn="just">
                  <a:lnSpc>
                    <a:spcPct val="130000"/>
                  </a:lnSpc>
                  <a:buNone/>
                </a:pPr>
                <a:r>
                  <a:rPr lang="en-US" altLang="ko-KR" sz="2000" dirty="0">
                    <a:latin typeface="Arial"/>
                    <a:cs typeface="Arial"/>
                  </a:rPr>
                  <a:t>We wish to sample from p(</a:t>
                </a:r>
                <a:r>
                  <a:rPr lang="en-US" altLang="ko-KR" sz="2000" dirty="0" err="1">
                    <a:latin typeface="Arial"/>
                    <a:cs typeface="Arial"/>
                  </a:rPr>
                  <a:t>θ|y</a:t>
                </a:r>
                <a:r>
                  <a:rPr lang="en-US" altLang="ko-KR" sz="2000" dirty="0">
                    <a:latin typeface="Arial"/>
                    <a:cs typeface="Arial"/>
                  </a:rPr>
                  <a:t>). Then let p(</a:t>
                </a:r>
                <a:r>
                  <a:rPr lang="en-US" altLang="ko-KR" sz="2000" dirty="0" err="1">
                    <a:latin typeface="Arial"/>
                    <a:cs typeface="Arial"/>
                  </a:rPr>
                  <a:t>θ|y</a:t>
                </a:r>
                <a:r>
                  <a:rPr lang="en-US" altLang="ko-KR" sz="2000" dirty="0">
                    <a:latin typeface="Arial"/>
                    <a:cs typeface="Arial"/>
                  </a:rPr>
                  <a:t>) be thought of as the stationary distribution of a </a:t>
                </a:r>
                <a:r>
                  <a:rPr lang="en-US" altLang="ko-KR" sz="2000" dirty="0" err="1">
                    <a:latin typeface="Arial"/>
                    <a:cs typeface="Arial"/>
                  </a:rPr>
                  <a:t>markov</a:t>
                </a:r>
                <a:r>
                  <a:rPr lang="en-US" altLang="ko-KR" sz="2000" dirty="0">
                    <a:latin typeface="Arial"/>
                    <a:cs typeface="Arial"/>
                  </a:rPr>
                  <a:t> chain and find a chain having this p(</a:t>
                </a:r>
                <a:r>
                  <a:rPr lang="en-US" altLang="ko-KR" sz="2000" dirty="0" err="1">
                    <a:latin typeface="Arial"/>
                    <a:cs typeface="Arial"/>
                  </a:rPr>
                  <a:t>θ|y</a:t>
                </a:r>
                <a:r>
                  <a:rPr lang="en-US" altLang="ko-KR" sz="2000" dirty="0">
                    <a:latin typeface="Arial"/>
                    <a:cs typeface="Arial"/>
                  </a:rPr>
                  <a:t>) as its unique stationary distribution. This  can be done in many ways!</a:t>
                </a:r>
              </a:p>
              <a:p>
                <a:pPr marL="12700" marR="12700" indent="0" algn="just">
                  <a:lnSpc>
                    <a:spcPct val="130000"/>
                  </a:lnSpc>
                  <a:buNone/>
                </a:pPr>
                <a:r>
                  <a:rPr lang="en-US" altLang="ko-KR" sz="2000" dirty="0">
                    <a:latin typeface="Arial"/>
                    <a:cs typeface="Arial"/>
                  </a:rPr>
                  <a:t>Then:  RUN THE CHAIN until it has converged to p(</a:t>
                </a:r>
                <a:r>
                  <a:rPr lang="en-US" altLang="ko-KR" sz="2000" dirty="0" err="1">
                    <a:latin typeface="Arial"/>
                    <a:cs typeface="Arial"/>
                  </a:rPr>
                  <a:t>θ|y</a:t>
                </a:r>
                <a:r>
                  <a:rPr lang="en-US" altLang="ko-KR" sz="2000" dirty="0">
                    <a:latin typeface="Arial"/>
                    <a:cs typeface="Arial"/>
                  </a:rPr>
                  <a:t>). This means choosing an initial  value θ</a:t>
                </a:r>
                <a:r>
                  <a:rPr lang="en-US" altLang="ko-KR" sz="2000" baseline="-25000" dirty="0">
                    <a:latin typeface="Arial"/>
                    <a:cs typeface="Arial"/>
                  </a:rPr>
                  <a:t>1</a:t>
                </a:r>
                <a:r>
                  <a:rPr lang="en-US" altLang="ko-KR" sz="2000" dirty="0">
                    <a:latin typeface="Arial"/>
                    <a:cs typeface="Arial"/>
                  </a:rPr>
                  <a:t>  then sampling θ</a:t>
                </a:r>
                <a:r>
                  <a:rPr lang="en-US" altLang="ko-KR" sz="2000" baseline="-25000" dirty="0">
                    <a:latin typeface="Arial"/>
                    <a:cs typeface="Arial"/>
                  </a:rPr>
                  <a:t>2</a:t>
                </a:r>
                <a:r>
                  <a:rPr lang="en-US" altLang="ko-KR" sz="2000" dirty="0">
                    <a:latin typeface="Arial"/>
                    <a:cs typeface="Arial"/>
                  </a:rPr>
                  <a:t>  according to the relevant  row  of  K  then  sampling  θ</a:t>
                </a:r>
                <a:r>
                  <a:rPr lang="en-US" altLang="ko-KR" sz="2000" baseline="-25000" dirty="0">
                    <a:latin typeface="Arial"/>
                    <a:cs typeface="Arial"/>
                  </a:rPr>
                  <a:t>3</a:t>
                </a:r>
                <a:r>
                  <a:rPr lang="en-US" altLang="ko-KR" sz="2000" dirty="0">
                    <a:latin typeface="Arial"/>
                    <a:cs typeface="Arial"/>
                  </a:rPr>
                  <a:t>   using  the  relevant  row  of  K.</a:t>
                </a:r>
              </a:p>
              <a:p>
                <a:pPr marL="0" indent="0" algn="just">
                  <a:lnSpc>
                    <a:spcPts val="600"/>
                  </a:lnSpc>
                  <a:spcBef>
                    <a:spcPts val="18"/>
                  </a:spcBef>
                  <a:buNone/>
                </a:pPr>
                <a:endParaRPr lang="en-US" altLang="ko-KR" sz="2000" dirty="0">
                  <a:latin typeface="Arial"/>
                  <a:cs typeface="Arial"/>
                </a:endParaRPr>
              </a:p>
              <a:p>
                <a:pPr marL="12065" marR="12700" indent="0" algn="just">
                  <a:lnSpc>
                    <a:spcPct val="130000"/>
                  </a:lnSpc>
                  <a:buNone/>
                </a:pPr>
                <a:r>
                  <a:rPr lang="en-US" altLang="ko-KR" sz="2000" dirty="0">
                    <a:latin typeface="Arial"/>
                    <a:cs typeface="Arial"/>
                  </a:rPr>
                  <a:t>When the chain has converged, realizations of θ have distribution p(</a:t>
                </a:r>
                <a:r>
                  <a:rPr lang="en-US" altLang="ko-KR" sz="2000" dirty="0" err="1">
                    <a:latin typeface="Arial"/>
                    <a:cs typeface="Arial"/>
                  </a:rPr>
                  <a:t>θ|y</a:t>
                </a:r>
                <a:r>
                  <a:rPr lang="en-US" altLang="ko-KR" sz="2000" dirty="0">
                    <a:latin typeface="Arial"/>
                    <a:cs typeface="Arial"/>
                  </a:rPr>
                  <a:t>). They are identically, but not independently, distributed. To study properties of p(</a:t>
                </a:r>
                <a:r>
                  <a:rPr lang="en-US" altLang="ko-KR" sz="2000" dirty="0" err="1">
                    <a:latin typeface="Arial"/>
                    <a:cs typeface="Arial"/>
                  </a:rPr>
                  <a:t>θ|y</a:t>
                </a:r>
                <a:r>
                  <a:rPr lang="en-US" altLang="ko-KR" sz="2000" dirty="0">
                    <a:latin typeface="Arial"/>
                    <a:cs typeface="Arial"/>
                  </a:rPr>
                  <a:t>), use the ergodic theorem. e.g.</a:t>
                </a:r>
              </a:p>
              <a:p>
                <a:pPr marL="12065" marR="12700" indent="0" algn="just">
                  <a:lnSpc>
                    <a:spcPct val="130000"/>
                  </a:lnSpc>
                  <a:buNone/>
                </a:pPr>
                <a14:m>
                  <m:oMathPara xmlns:m="http://schemas.openxmlformats.org/officeDocument/2006/math">
                    <m:oMathParaPr>
                      <m:jc m:val="centerGroup"/>
                    </m:oMathParaPr>
                    <m:oMath xmlns:m="http://schemas.openxmlformats.org/officeDocument/2006/math">
                      <m:nary>
                        <m:naryPr>
                          <m:chr m:val="∑"/>
                          <m:ctrlPr>
                            <a:rPr lang="en-US" altLang="ko-KR" sz="2000" i="1">
                              <a:latin typeface="Cambria Math" panose="02040503050406030204" pitchFamily="18" charset="0"/>
                              <a:cs typeface="Arial"/>
                            </a:rPr>
                          </m:ctrlPr>
                        </m:naryPr>
                        <m:sub>
                          <m:r>
                            <m:rPr>
                              <m:brk m:alnAt="23"/>
                            </m:rPr>
                            <a:rPr lang="en-US" altLang="ko-KR" sz="2000" i="1">
                              <a:latin typeface="Cambria Math"/>
                              <a:cs typeface="Arial"/>
                            </a:rPr>
                            <m:t>𝑠</m:t>
                          </m:r>
                          <m:r>
                            <a:rPr lang="en-US" altLang="ko-KR" sz="2000" i="1">
                              <a:latin typeface="Cambria Math"/>
                              <a:cs typeface="Arial"/>
                            </a:rPr>
                            <m:t>=1</m:t>
                          </m:r>
                        </m:sub>
                        <m:sup>
                          <m:r>
                            <a:rPr lang="en-US" altLang="ko-KR" sz="2000" i="1">
                              <a:latin typeface="Cambria Math"/>
                              <a:cs typeface="Arial"/>
                            </a:rPr>
                            <m:t>𝑛𝑟𝑒𝑝</m:t>
                          </m:r>
                        </m:sup>
                        <m:e>
                          <m:r>
                            <a:rPr lang="en-US" altLang="ko-KR" sz="2000" i="1">
                              <a:latin typeface="Cambria Math"/>
                              <a:cs typeface="Arial"/>
                            </a:rPr>
                            <m:t>𝐼</m:t>
                          </m:r>
                          <m:r>
                            <a:rPr lang="en-US" altLang="ko-KR" sz="2000" i="1">
                              <a:latin typeface="Cambria Math"/>
                              <a:cs typeface="Arial"/>
                            </a:rPr>
                            <m:t>(</m:t>
                          </m:r>
                          <m:sSub>
                            <m:sSubPr>
                              <m:ctrlPr>
                                <a:rPr lang="en-US" altLang="ko-KR" sz="2000" i="1">
                                  <a:latin typeface="Cambria Math" panose="02040503050406030204" pitchFamily="18" charset="0"/>
                                  <a:cs typeface="Arial"/>
                                </a:rPr>
                              </m:ctrlPr>
                            </m:sSubPr>
                            <m:e>
                              <m:r>
                                <a:rPr lang="ko-KR" altLang="en-US" sz="2000" i="1">
                                  <a:latin typeface="Cambria Math"/>
                                  <a:cs typeface="Arial"/>
                                </a:rPr>
                                <m:t>𝜃</m:t>
                              </m:r>
                            </m:e>
                            <m:sub>
                              <m:r>
                                <a:rPr lang="en-US" altLang="ko-KR" sz="2000" i="1">
                                  <a:latin typeface="Cambria Math"/>
                                  <a:cs typeface="Arial"/>
                                </a:rPr>
                                <m:t>𝑡</m:t>
                              </m:r>
                              <m:r>
                                <a:rPr lang="en-US" altLang="ko-KR" sz="2000" i="1">
                                  <a:latin typeface="Cambria Math"/>
                                  <a:cs typeface="Arial"/>
                                </a:rPr>
                                <m:t>+</m:t>
                              </m:r>
                              <m:r>
                                <a:rPr lang="en-US" altLang="ko-KR" sz="2000" i="1">
                                  <a:latin typeface="Cambria Math"/>
                                  <a:cs typeface="Arial"/>
                                </a:rPr>
                                <m:t>𝑠</m:t>
                              </m:r>
                            </m:sub>
                          </m:sSub>
                          <m:r>
                            <a:rPr lang="en-US" altLang="ko-KR" sz="2000" i="1">
                              <a:latin typeface="Cambria Math"/>
                              <a:cs typeface="Arial"/>
                            </a:rPr>
                            <m:t>&gt;0)/</m:t>
                          </m:r>
                          <m:r>
                            <a:rPr lang="en-US" altLang="ko-KR" sz="2000" i="1">
                              <a:latin typeface="Cambria Math"/>
                              <a:cs typeface="Arial"/>
                            </a:rPr>
                            <m:t>𝑛𝑟𝑒𝑝</m:t>
                          </m:r>
                        </m:e>
                      </m:nary>
                      <m:r>
                        <a:rPr lang="en-US" altLang="ko-KR" sz="2000" i="1">
                          <a:latin typeface="Cambria Math"/>
                          <a:ea typeface="Cambria Math"/>
                          <a:cs typeface="Arial"/>
                        </a:rPr>
                        <m:t>→</m:t>
                      </m:r>
                      <m:r>
                        <a:rPr lang="en-US" altLang="ko-KR" sz="2000" i="1">
                          <a:latin typeface="Cambria Math"/>
                          <a:ea typeface="Cambria Math"/>
                          <a:cs typeface="Arial"/>
                        </a:rPr>
                        <m:t>𝑃</m:t>
                      </m:r>
                      <m:d>
                        <m:dPr>
                          <m:ctrlPr>
                            <a:rPr lang="en-US" altLang="ko-KR" sz="2000" i="1">
                              <a:latin typeface="Cambria Math" panose="02040503050406030204" pitchFamily="18" charset="0"/>
                              <a:ea typeface="Cambria Math"/>
                              <a:cs typeface="Arial"/>
                            </a:rPr>
                          </m:ctrlPr>
                        </m:dPr>
                        <m:e>
                          <m:r>
                            <a:rPr lang="ko-KR" altLang="en-US" sz="2000" i="1">
                              <a:latin typeface="Cambria Math"/>
                              <a:ea typeface="Cambria Math"/>
                              <a:cs typeface="Arial"/>
                            </a:rPr>
                            <m:t>𝜃</m:t>
                          </m:r>
                          <m:r>
                            <a:rPr lang="en-US" altLang="ko-KR" sz="2000" i="1">
                              <a:latin typeface="Cambria Math"/>
                              <a:ea typeface="Cambria Math"/>
                              <a:cs typeface="Arial"/>
                            </a:rPr>
                            <m:t>&gt;0</m:t>
                          </m:r>
                        </m:e>
                        <m:e>
                          <m:r>
                            <a:rPr lang="en-US" altLang="ko-KR" sz="2000" i="1">
                              <a:latin typeface="Cambria Math"/>
                              <a:ea typeface="Cambria Math"/>
                              <a:cs typeface="Arial"/>
                            </a:rPr>
                            <m:t>𝑦</m:t>
                          </m:r>
                        </m:e>
                      </m:d>
                      <m:r>
                        <a:rPr lang="en-US" altLang="ko-KR" sz="2000" i="1">
                          <a:latin typeface="Cambria Math"/>
                          <a:ea typeface="Cambria Math"/>
                          <a:cs typeface="Arial"/>
                        </a:rPr>
                        <m:t>  </m:t>
                      </m:r>
                      <m:r>
                        <a:rPr lang="en-US" altLang="ko-KR" sz="2000" i="1">
                          <a:latin typeface="Cambria Math"/>
                          <a:ea typeface="Cambria Math"/>
                          <a:cs typeface="Arial"/>
                        </a:rPr>
                        <m:t>𝑎𝑠</m:t>
                      </m:r>
                      <m:r>
                        <a:rPr lang="en-US" altLang="ko-KR" sz="2000" i="1">
                          <a:latin typeface="Cambria Math"/>
                          <a:ea typeface="Cambria Math"/>
                          <a:cs typeface="Arial"/>
                        </a:rPr>
                        <m:t>  </m:t>
                      </m:r>
                      <m:r>
                        <a:rPr lang="en-US" altLang="ko-KR" sz="2000" i="1">
                          <a:latin typeface="Cambria Math"/>
                          <a:ea typeface="Cambria Math"/>
                          <a:cs typeface="Arial"/>
                        </a:rPr>
                        <m:t>𝑛𝑟𝑒𝑝</m:t>
                      </m:r>
                      <m:r>
                        <a:rPr lang="en-US" altLang="ko-KR" sz="2000" i="1">
                          <a:latin typeface="Cambria Math"/>
                          <a:ea typeface="Cambria Math"/>
                          <a:cs typeface="Arial"/>
                        </a:rPr>
                        <m:t> → ∞</m:t>
                      </m:r>
                    </m:oMath>
                  </m:oMathPara>
                </a14:m>
                <a:endParaRPr lang="en-US" altLang="ko-KR" sz="2000" dirty="0">
                  <a:latin typeface="Arial"/>
                  <a:cs typeface="Arial"/>
                </a:endParaRPr>
              </a:p>
              <a:p>
                <a:pPr marL="12065" marR="12700" indent="0" algn="just">
                  <a:lnSpc>
                    <a:spcPct val="130000"/>
                  </a:lnSpc>
                  <a:buNone/>
                </a:pPr>
                <a:r>
                  <a:rPr lang="en-US" altLang="ko-KR" sz="2000" dirty="0">
                    <a:latin typeface="Arial"/>
                    <a:cs typeface="Arial"/>
                  </a:rPr>
                  <a:t>where I(.) is the indicator function.</a:t>
                </a:r>
              </a:p>
              <a:p>
                <a:pPr marL="12065" marR="12700" indent="0" algn="just">
                  <a:lnSpc>
                    <a:spcPct val="130000"/>
                  </a:lnSpc>
                  <a:buNone/>
                </a:pPr>
                <a:endParaRPr lang="en-US" altLang="ko-KR" sz="2000" dirty="0">
                  <a:latin typeface="Arial"/>
                  <a:cs typeface="Arial"/>
                </a:endParaRPr>
              </a:p>
              <a:p>
                <a:pPr marL="12065" marR="12700" indent="0" algn="just">
                  <a:lnSpc>
                    <a:spcPct val="130000"/>
                  </a:lnSpc>
                  <a:buNone/>
                </a:pPr>
                <a:endParaRPr lang="en-US"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rotWithShape="1">
                <a:blip r:embed="rId2"/>
                <a:stretch>
                  <a:fillRect l="-569" r="-56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0393984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Essence of MCMC</a:t>
            </a:r>
          </a:p>
        </p:txBody>
      </p:sp>
      <p:sp>
        <p:nvSpPr>
          <p:cNvPr id="5" name="내용 개체 틀 2"/>
          <p:cNvSpPr>
            <a:spLocks noGrp="1"/>
          </p:cNvSpPr>
          <p:nvPr>
            <p:ph idx="1"/>
          </p:nvPr>
        </p:nvSpPr>
        <p:spPr>
          <a:xfrm>
            <a:off x="1981200" y="980728"/>
            <a:ext cx="8579296" cy="5877272"/>
          </a:xfrm>
        </p:spPr>
        <p:txBody>
          <a:bodyPr>
            <a:noAutofit/>
          </a:bodyPr>
          <a:lstStyle/>
          <a:p>
            <a:pPr algn="just">
              <a:lnSpc>
                <a:spcPct val="150000"/>
              </a:lnSpc>
            </a:pPr>
            <a:r>
              <a:rPr lang="en-US" altLang="ko-KR" sz="2000" dirty="0">
                <a:latin typeface="Arial"/>
                <a:cs typeface="Arial"/>
              </a:rPr>
              <a:t>Probability texts focus on the question:</a:t>
            </a:r>
          </a:p>
          <a:p>
            <a:pPr marL="0" indent="0" algn="just">
              <a:lnSpc>
                <a:spcPct val="150000"/>
              </a:lnSpc>
              <a:buNone/>
            </a:pPr>
            <a:r>
              <a:rPr lang="en-US" altLang="ko-KR" sz="2000" dirty="0">
                <a:latin typeface="Arial"/>
                <a:cs typeface="Arial"/>
              </a:rPr>
              <a:t>     “Given a chain, finds its stationary distribution.” </a:t>
            </a:r>
          </a:p>
          <a:p>
            <a:pPr marL="12700" marR="810260" indent="0" algn="just">
              <a:lnSpc>
                <a:spcPct val="150000"/>
              </a:lnSpc>
              <a:buNone/>
            </a:pPr>
            <a:endParaRPr lang="en-US" altLang="ko-KR" sz="2000" dirty="0">
              <a:latin typeface="Arial"/>
              <a:cs typeface="Arial"/>
            </a:endParaRPr>
          </a:p>
          <a:p>
            <a:pPr marL="355600" marR="810260" algn="just">
              <a:lnSpc>
                <a:spcPct val="150000"/>
              </a:lnSpc>
            </a:pPr>
            <a:r>
              <a:rPr lang="en-US" altLang="ko-KR" sz="2000" dirty="0">
                <a:latin typeface="Arial"/>
                <a:cs typeface="Arial"/>
              </a:rPr>
              <a:t>For MCMC, the relevant question is</a:t>
            </a:r>
          </a:p>
          <a:p>
            <a:pPr marL="363538" marR="810260" indent="12700" algn="just">
              <a:lnSpc>
                <a:spcPct val="150000"/>
              </a:lnSpc>
              <a:buNone/>
            </a:pPr>
            <a:r>
              <a:rPr lang="en-US" altLang="ko-KR" sz="2000" dirty="0">
                <a:latin typeface="Arial"/>
                <a:cs typeface="Arial"/>
              </a:rPr>
              <a:t>“Given a distribution, find a chain that has the distribution as  its    stationary distribution, an inverse</a:t>
            </a:r>
            <a:r>
              <a:rPr lang="ko-KR" altLang="en-US" sz="2000" dirty="0">
                <a:latin typeface="Arial"/>
                <a:cs typeface="Arial"/>
              </a:rPr>
              <a:t> </a:t>
            </a:r>
            <a:r>
              <a:rPr lang="en-US" altLang="ko-KR" sz="2000" dirty="0">
                <a:latin typeface="Arial"/>
                <a:cs typeface="Arial"/>
              </a:rPr>
              <a:t>problem!</a:t>
            </a:r>
          </a:p>
        </p:txBody>
      </p:sp>
    </p:spTree>
    <p:extLst>
      <p:ext uri="{BB962C8B-B14F-4D97-AF65-F5344CB8AC3E}">
        <p14:creationId xmlns:p14="http://schemas.microsoft.com/office/powerpoint/2010/main" val="312406723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Finding a chain that will do the job </a:t>
            </a: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764704"/>
                <a:ext cx="8579296" cy="5877272"/>
              </a:xfrm>
            </p:spPr>
            <p:txBody>
              <a:bodyPr>
                <a:noAutofit/>
              </a:bodyPr>
              <a:lstStyle/>
              <a:p>
                <a:pPr marL="0" indent="0" algn="just">
                  <a:lnSpc>
                    <a:spcPct val="150000"/>
                  </a:lnSpc>
                  <a:buNone/>
                </a:pPr>
                <a:r>
                  <a:rPr lang="en-US" altLang="ko-KR" sz="2000" dirty="0">
                    <a:latin typeface="Arial"/>
                    <a:cs typeface="Arial"/>
                  </a:rPr>
                  <a:t>When θ is scalar this is not an issue  - just draw p(</a:t>
                </a:r>
                <a:r>
                  <a:rPr lang="en-US" altLang="ko-KR" sz="2000" dirty="0" err="1">
                    <a:latin typeface="Arial"/>
                    <a:cs typeface="Arial"/>
                  </a:rPr>
                  <a:t>θ|y</a:t>
                </a:r>
                <a:r>
                  <a:rPr lang="en-US" altLang="ko-KR" sz="2000" dirty="0">
                    <a:latin typeface="Arial"/>
                    <a:cs typeface="Arial"/>
                  </a:rPr>
                  <a:t>)!  When θ is vector valued with elements θ</a:t>
                </a:r>
                <a:r>
                  <a:rPr lang="en-US" altLang="ko-KR" sz="2000" baseline="-25000" dirty="0">
                    <a:latin typeface="Arial"/>
                    <a:cs typeface="Arial"/>
                  </a:rPr>
                  <a:t>1</a:t>
                </a:r>
                <a:r>
                  <a:rPr lang="en-US" altLang="ko-KR" sz="2000" dirty="0">
                    <a:latin typeface="Arial"/>
                    <a:cs typeface="Arial"/>
                  </a:rPr>
                  <a:t>, θ</a:t>
                </a:r>
                <a:r>
                  <a:rPr lang="en-US" altLang="ko-KR" sz="2000" baseline="-25000" dirty="0">
                    <a:latin typeface="Arial"/>
                    <a:cs typeface="Arial"/>
                  </a:rPr>
                  <a:t>2</a:t>
                </a:r>
                <a:r>
                  <a:rPr lang="en-US" altLang="ko-KR" sz="2000" dirty="0">
                    <a:latin typeface="Arial"/>
                    <a:cs typeface="Arial"/>
                  </a:rPr>
                  <a:t>, ....</a:t>
                </a:r>
                <a:r>
                  <a:rPr lang="en-US" altLang="ko-KR" sz="2000" dirty="0" err="1">
                    <a:latin typeface="Arial"/>
                    <a:cs typeface="Arial"/>
                  </a:rPr>
                  <a:t>θ</a:t>
                </a:r>
                <a:r>
                  <a:rPr lang="en-US" altLang="ko-KR" sz="2000" baseline="-25000" dirty="0" err="1">
                    <a:latin typeface="Arial"/>
                    <a:cs typeface="Arial"/>
                  </a:rPr>
                  <a:t>k</a:t>
                </a:r>
                <a:r>
                  <a:rPr lang="en-US" altLang="ko-KR" sz="2000" dirty="0">
                    <a:latin typeface="Arial"/>
                    <a:cs typeface="Arial"/>
                  </a:rPr>
                  <a:t>  the most intuitive  and widely used algorithm for finding a chain with p(</a:t>
                </a:r>
                <a:r>
                  <a:rPr lang="en-US" altLang="ko-KR" sz="2000" dirty="0" err="1">
                    <a:latin typeface="Arial"/>
                    <a:cs typeface="Arial"/>
                  </a:rPr>
                  <a:t>θ|y</a:t>
                </a:r>
                <a:r>
                  <a:rPr lang="en-US" altLang="ko-KR" sz="2000" dirty="0">
                    <a:latin typeface="Arial"/>
                    <a:cs typeface="Arial"/>
                  </a:rPr>
                  <a:t>) as its stationary distribution is the </a:t>
                </a:r>
                <a:r>
                  <a:rPr lang="en-US" altLang="ko-KR" sz="2000" u="sng" dirty="0">
                    <a:latin typeface="Arial"/>
                    <a:cs typeface="Arial"/>
                  </a:rPr>
                  <a:t>Gibbs Sampler</a:t>
                </a:r>
                <a:r>
                  <a:rPr lang="en-US" altLang="ko-KR" sz="2000" dirty="0">
                    <a:latin typeface="Arial"/>
                    <a:cs typeface="Arial"/>
                  </a:rPr>
                  <a:t> (GS).</a:t>
                </a:r>
              </a:p>
              <a:p>
                <a:pPr marL="0" indent="0" algn="just">
                  <a:lnSpc>
                    <a:spcPct val="150000"/>
                  </a:lnSpc>
                  <a:buNone/>
                </a:pPr>
                <a:r>
                  <a:rPr lang="en-US" altLang="ko-KR" sz="2000" dirty="0">
                    <a:latin typeface="Arial"/>
                    <a:cs typeface="Arial"/>
                  </a:rPr>
                  <a:t>p  has k  univariate component conditionals. A full step in the Gibbs Sampler, samples in turn from the component conditionals. For example, when k = 2, the two </a:t>
                </a:r>
                <a:r>
                  <a:rPr lang="en-US" altLang="ko-KR" sz="2000" dirty="0" err="1">
                    <a:latin typeface="Arial"/>
                    <a:cs typeface="Arial"/>
                  </a:rPr>
                  <a:t>univariate</a:t>
                </a:r>
                <a:r>
                  <a:rPr lang="en-US" altLang="ko-KR" sz="2000" dirty="0">
                    <a:latin typeface="Arial"/>
                    <a:cs typeface="Arial"/>
                  </a:rPr>
                  <a:t> component conditionals are p(θ</a:t>
                </a:r>
                <a:r>
                  <a:rPr lang="en-US" altLang="ko-KR" sz="2000" baseline="-25000" dirty="0">
                    <a:latin typeface="Arial"/>
                    <a:cs typeface="Arial"/>
                  </a:rPr>
                  <a:t>2</a:t>
                </a:r>
                <a:r>
                  <a:rPr lang="en-US" altLang="ko-KR" sz="2000" dirty="0">
                    <a:latin typeface="Arial"/>
                    <a:cs typeface="Arial"/>
                  </a:rPr>
                  <a:t>|θ</a:t>
                </a:r>
                <a:r>
                  <a:rPr lang="en-US" altLang="ko-KR" sz="2000" baseline="-25000" dirty="0">
                    <a:latin typeface="Arial"/>
                    <a:cs typeface="Arial"/>
                  </a:rPr>
                  <a:t>1</a:t>
                </a:r>
                <a:r>
                  <a:rPr lang="en-US" altLang="ko-KR" sz="2000" dirty="0">
                    <a:latin typeface="Arial"/>
                    <a:cs typeface="Arial"/>
                  </a:rPr>
                  <a:t>,y) and p(θ</a:t>
                </a:r>
                <a:r>
                  <a:rPr lang="en-US" altLang="ko-KR" sz="2000" baseline="-25000" dirty="0">
                    <a:latin typeface="Arial"/>
                    <a:cs typeface="Arial"/>
                  </a:rPr>
                  <a:t>1</a:t>
                </a:r>
                <a:r>
                  <a:rPr lang="en-US" altLang="ko-KR" sz="2000" dirty="0">
                    <a:latin typeface="Arial"/>
                    <a:cs typeface="Arial"/>
                  </a:rPr>
                  <a:t>|θ</a:t>
                </a:r>
                <a:r>
                  <a:rPr lang="en-US" altLang="ko-KR" sz="2000" baseline="-25000" dirty="0">
                    <a:latin typeface="Arial"/>
                    <a:cs typeface="Arial"/>
                  </a:rPr>
                  <a:t>2</a:t>
                </a:r>
                <a:r>
                  <a:rPr lang="en-US" altLang="ko-KR" sz="2000" dirty="0">
                    <a:latin typeface="Arial"/>
                    <a:cs typeface="Arial"/>
                  </a:rPr>
                  <a:t>,y). The algorithm is </a:t>
                </a:r>
              </a:p>
              <a:p>
                <a:pPr marL="363538" indent="0" algn="just">
                  <a:buNone/>
                </a:pPr>
                <a:r>
                  <a:rPr lang="en-US" altLang="ko-KR" sz="2000" dirty="0">
                    <a:latin typeface="Arial"/>
                    <a:cs typeface="Arial"/>
                  </a:rPr>
                  <a:t>1. Choose </a:t>
                </a:r>
                <a14:m>
                  <m:oMath xmlns:m="http://schemas.openxmlformats.org/officeDocument/2006/math">
                    <m:sSubSup>
                      <m:sSubSupPr>
                        <m:ctrlPr>
                          <a:rPr lang="ko-KR" altLang="ko-KR" sz="2000" i="1">
                            <a:latin typeface="Cambria Math" panose="02040503050406030204" pitchFamily="18" charset="0"/>
                          </a:rPr>
                        </m:ctrlPr>
                      </m:sSubSupPr>
                      <m:e>
                        <m:r>
                          <a:rPr lang="en-US" altLang="ko-KR" sz="2000" i="1">
                            <a:latin typeface="Cambria Math"/>
                          </a:rPr>
                          <m:t>𝜃</m:t>
                        </m:r>
                      </m:e>
                      <m:sub>
                        <m:r>
                          <a:rPr lang="en-US" altLang="ko-KR" sz="2000" i="1">
                            <a:latin typeface="Cambria Math"/>
                          </a:rPr>
                          <m:t>1</m:t>
                        </m:r>
                      </m:sub>
                      <m:sup>
                        <m:r>
                          <a:rPr lang="en-US" altLang="ko-KR" sz="2000" i="1">
                            <a:latin typeface="Cambria Math"/>
                          </a:rPr>
                          <m:t>0</m:t>
                        </m:r>
                      </m:sup>
                    </m:sSubSup>
                  </m:oMath>
                </a14:m>
                <a:endParaRPr lang="ko-KR" altLang="ko-KR" sz="2000" dirty="0"/>
              </a:p>
              <a:p>
                <a:pPr marL="363538" indent="0" algn="just">
                  <a:buNone/>
                </a:pPr>
                <a:r>
                  <a:rPr lang="en-US" altLang="ko-KR" sz="2000" dirty="0">
                    <a:latin typeface="Arial"/>
                    <a:cs typeface="Arial"/>
                  </a:rPr>
                  <a:t>2. Sample </a:t>
                </a:r>
                <a14:m>
                  <m:oMath xmlns:m="http://schemas.openxmlformats.org/officeDocument/2006/math">
                    <m:sSubSup>
                      <m:sSubSupPr>
                        <m:ctrlPr>
                          <a:rPr lang="ko-KR" altLang="ko-KR" sz="2000" i="1">
                            <a:latin typeface="Cambria Math" panose="02040503050406030204" pitchFamily="18" charset="0"/>
                          </a:rPr>
                        </m:ctrlPr>
                      </m:sSubSupPr>
                      <m:e>
                        <m:r>
                          <a:rPr lang="en-US" altLang="ko-KR" sz="2000" i="1">
                            <a:latin typeface="Cambria Math"/>
                          </a:rPr>
                          <m:t>𝜃</m:t>
                        </m:r>
                      </m:e>
                      <m:sub>
                        <m:r>
                          <a:rPr lang="en-US" altLang="ko-KR" sz="2000" i="1">
                            <a:latin typeface="Cambria Math"/>
                          </a:rPr>
                          <m:t>2</m:t>
                        </m:r>
                      </m:sub>
                      <m:sup>
                        <m:r>
                          <a:rPr lang="en-US" altLang="ko-KR" sz="2000" i="1">
                            <a:latin typeface="Cambria Math"/>
                          </a:rPr>
                          <m:t>1</m:t>
                        </m:r>
                      </m:sup>
                    </m:sSubSup>
                  </m:oMath>
                </a14:m>
                <a:r>
                  <a:rPr lang="en-US" altLang="ko-KR" sz="2000" dirty="0">
                    <a:latin typeface="Arial"/>
                    <a:cs typeface="Arial"/>
                  </a:rPr>
                  <a:t> from </a:t>
                </a:r>
                <a14:m>
                  <m:oMath xmlns:m="http://schemas.openxmlformats.org/officeDocument/2006/math">
                    <m:sSubSup>
                      <m:sSubSupPr>
                        <m:ctrlPr>
                          <a:rPr lang="ko-KR" altLang="ko-KR" sz="2000" i="1">
                            <a:latin typeface="Cambria Math" panose="02040503050406030204" pitchFamily="18" charset="0"/>
                          </a:rPr>
                        </m:ctrlPr>
                      </m:sSubSupPr>
                      <m:e>
                        <m:r>
                          <a:rPr lang="en-US" altLang="ko-KR" sz="2000" i="1">
                            <a:latin typeface="Cambria Math"/>
                          </a:rPr>
                          <m:t>𝑝</m:t>
                        </m:r>
                        <m:r>
                          <a:rPr lang="en-US" altLang="ko-KR" sz="2000" i="1">
                            <a:latin typeface="Cambria Math"/>
                          </a:rPr>
                          <m:t>(</m:t>
                        </m:r>
                        <m:sSub>
                          <m:sSubPr>
                            <m:ctrlPr>
                              <a:rPr lang="en-US" altLang="ko-KR" sz="2000" i="1">
                                <a:latin typeface="Cambria Math" panose="02040503050406030204" pitchFamily="18" charset="0"/>
                              </a:rPr>
                            </m:ctrlPr>
                          </m:sSubPr>
                          <m:e>
                            <m:r>
                              <a:rPr lang="ko-KR" altLang="en-US" sz="2000" i="1">
                                <a:latin typeface="Cambria Math"/>
                              </a:rPr>
                              <m:t>𝜃</m:t>
                            </m:r>
                          </m:e>
                          <m:sub>
                            <m:r>
                              <a:rPr lang="en-US" altLang="ko-KR" sz="2000" i="1">
                                <a:latin typeface="Cambria Math"/>
                              </a:rPr>
                              <m:t>2</m:t>
                            </m:r>
                          </m:sub>
                        </m:sSub>
                        <m:r>
                          <a:rPr lang="en-US" altLang="ko-KR" sz="2000" i="1">
                            <a:latin typeface="Cambria Math"/>
                          </a:rPr>
                          <m:t>|</m:t>
                        </m:r>
                        <m:r>
                          <a:rPr lang="en-US" altLang="ko-KR" sz="2000" i="1">
                            <a:latin typeface="Cambria Math"/>
                          </a:rPr>
                          <m:t>𝜃</m:t>
                        </m:r>
                      </m:e>
                      <m:sub>
                        <m:r>
                          <a:rPr lang="en-US" altLang="ko-KR" sz="2000" i="1">
                            <a:latin typeface="Cambria Math"/>
                          </a:rPr>
                          <m:t>1</m:t>
                        </m:r>
                      </m:sub>
                      <m:sup>
                        <m:r>
                          <a:rPr lang="en-US" altLang="ko-KR" sz="2000" i="1">
                            <a:latin typeface="Cambria Math"/>
                          </a:rPr>
                          <m:t>0</m:t>
                        </m:r>
                      </m:sup>
                    </m:sSubSup>
                    <m:r>
                      <a:rPr lang="en-US" altLang="ko-KR" sz="2000" i="1">
                        <a:latin typeface="Cambria Math"/>
                      </a:rPr>
                      <m:t>,  </m:t>
                    </m:r>
                    <m:r>
                      <a:rPr lang="en-US" altLang="ko-KR" sz="2000" i="1">
                        <a:latin typeface="Cambria Math"/>
                      </a:rPr>
                      <m:t>𝑦</m:t>
                    </m:r>
                    <m:r>
                      <a:rPr lang="en-US" altLang="ko-KR" sz="2000" i="1">
                        <a:latin typeface="Cambria Math"/>
                      </a:rPr>
                      <m:t>)</m:t>
                    </m:r>
                  </m:oMath>
                </a14:m>
                <a:endParaRPr lang="en-US" altLang="ko-KR" sz="2000" dirty="0">
                  <a:latin typeface="Arial"/>
                  <a:cs typeface="Arial"/>
                </a:endParaRPr>
              </a:p>
              <a:p>
                <a:pPr marL="363538" indent="0" algn="just">
                  <a:buNone/>
                </a:pPr>
                <a:r>
                  <a:rPr lang="en-US" altLang="ko-KR" sz="2000" dirty="0">
                    <a:latin typeface="Arial"/>
                    <a:cs typeface="Arial"/>
                  </a:rPr>
                  <a:t>3. Sample </a:t>
                </a:r>
                <a14:m>
                  <m:oMath xmlns:m="http://schemas.openxmlformats.org/officeDocument/2006/math">
                    <m:sSubSup>
                      <m:sSubSupPr>
                        <m:ctrlPr>
                          <a:rPr lang="ko-KR" altLang="ko-KR" sz="2000" i="1">
                            <a:latin typeface="Cambria Math" panose="02040503050406030204" pitchFamily="18" charset="0"/>
                          </a:rPr>
                        </m:ctrlPr>
                      </m:sSubSupPr>
                      <m:e>
                        <m:r>
                          <a:rPr lang="en-US" altLang="ko-KR" sz="2000" i="1">
                            <a:latin typeface="Cambria Math"/>
                          </a:rPr>
                          <m:t>𝜃</m:t>
                        </m:r>
                      </m:e>
                      <m:sub>
                        <m:r>
                          <a:rPr lang="en-US" altLang="ko-KR" sz="2000" i="1">
                            <a:latin typeface="Cambria Math"/>
                          </a:rPr>
                          <m:t>1</m:t>
                        </m:r>
                      </m:sub>
                      <m:sup>
                        <m:r>
                          <a:rPr lang="en-US" altLang="ko-KR" sz="2000" i="1">
                            <a:latin typeface="Cambria Math"/>
                          </a:rPr>
                          <m:t>1</m:t>
                        </m:r>
                      </m:sup>
                    </m:sSubSup>
                  </m:oMath>
                </a14:m>
                <a:r>
                  <a:rPr lang="en-US" altLang="ko-KR" sz="2000" dirty="0">
                    <a:latin typeface="Arial"/>
                    <a:cs typeface="Arial"/>
                  </a:rPr>
                  <a:t> from </a:t>
                </a:r>
                <a14:m>
                  <m:oMath xmlns:m="http://schemas.openxmlformats.org/officeDocument/2006/math">
                    <m:sSubSup>
                      <m:sSubSupPr>
                        <m:ctrlPr>
                          <a:rPr lang="ko-KR" altLang="ko-KR" sz="2000" i="1">
                            <a:latin typeface="Cambria Math" panose="02040503050406030204" pitchFamily="18" charset="0"/>
                          </a:rPr>
                        </m:ctrlPr>
                      </m:sSubSupPr>
                      <m:e>
                        <m:r>
                          <a:rPr lang="en-US" altLang="ko-KR" sz="2000" i="1">
                            <a:latin typeface="Cambria Math"/>
                          </a:rPr>
                          <m:t>𝑝</m:t>
                        </m:r>
                        <m:r>
                          <a:rPr lang="en-US" altLang="ko-KR" sz="2000" i="1">
                            <a:latin typeface="Cambria Math"/>
                          </a:rPr>
                          <m:t>(</m:t>
                        </m:r>
                        <m:sSub>
                          <m:sSubPr>
                            <m:ctrlPr>
                              <a:rPr lang="en-US" altLang="ko-KR" sz="2000" i="1">
                                <a:latin typeface="Cambria Math" panose="02040503050406030204" pitchFamily="18" charset="0"/>
                              </a:rPr>
                            </m:ctrlPr>
                          </m:sSubPr>
                          <m:e>
                            <m:r>
                              <a:rPr lang="ko-KR" altLang="en-US" sz="2000" i="1">
                                <a:latin typeface="Cambria Math"/>
                              </a:rPr>
                              <m:t>𝜃</m:t>
                            </m:r>
                          </m:e>
                          <m:sub>
                            <m:r>
                              <a:rPr lang="en-US" altLang="ko-KR" sz="2000" i="1">
                                <a:latin typeface="Cambria Math"/>
                              </a:rPr>
                              <m:t>1</m:t>
                            </m:r>
                          </m:sub>
                        </m:sSub>
                        <m:r>
                          <a:rPr lang="en-US" altLang="ko-KR" sz="2000" i="1">
                            <a:latin typeface="Cambria Math"/>
                          </a:rPr>
                          <m:t>|</m:t>
                        </m:r>
                        <m:r>
                          <a:rPr lang="en-US" altLang="ko-KR" sz="2000" i="1">
                            <a:latin typeface="Cambria Math"/>
                          </a:rPr>
                          <m:t>𝜃</m:t>
                        </m:r>
                      </m:e>
                      <m:sub>
                        <m:r>
                          <a:rPr lang="en-US" altLang="ko-KR" sz="2000" i="1">
                            <a:latin typeface="Cambria Math"/>
                          </a:rPr>
                          <m:t>2</m:t>
                        </m:r>
                      </m:sub>
                      <m:sup>
                        <m:r>
                          <a:rPr lang="en-US" altLang="ko-KR" sz="2000" i="1">
                            <a:latin typeface="Cambria Math"/>
                          </a:rPr>
                          <m:t>1</m:t>
                        </m:r>
                      </m:sup>
                    </m:sSubSup>
                    <m:r>
                      <a:rPr lang="en-US" altLang="ko-KR" sz="2000" i="1">
                        <a:latin typeface="Cambria Math"/>
                      </a:rPr>
                      <m:t>,  </m:t>
                    </m:r>
                    <m:r>
                      <a:rPr lang="en-US" altLang="ko-KR" sz="2000" i="1">
                        <a:latin typeface="Cambria Math"/>
                      </a:rPr>
                      <m:t>𝑦</m:t>
                    </m:r>
                    <m:r>
                      <a:rPr lang="en-US" altLang="ko-KR" sz="2000" i="1">
                        <a:latin typeface="Cambria Math"/>
                      </a:rPr>
                      <m:t>)</m:t>
                    </m:r>
                  </m:oMath>
                </a14:m>
                <a:endParaRPr lang="en-US" altLang="ko-KR" sz="2000" dirty="0">
                  <a:latin typeface="Arial"/>
                </a:endParaRPr>
              </a:p>
              <a:p>
                <a:pPr marL="363538" indent="0" algn="just">
                  <a:buNone/>
                </a:pPr>
                <a:r>
                  <a:rPr lang="en-US" altLang="ko-KR" sz="2000" dirty="0">
                    <a:latin typeface="Arial"/>
                    <a:cs typeface="Arial"/>
                  </a:rPr>
                  <a:t>4. Update the superscript by 1 and return to 2.</a:t>
                </a:r>
              </a:p>
              <a:p>
                <a:pPr marL="363538" indent="0" algn="just">
                  <a:buNone/>
                </a:pPr>
                <a:r>
                  <a:rPr lang="en-US" altLang="ko-KR" sz="2000" dirty="0">
                    <a:latin typeface="Arial"/>
                    <a:cs typeface="Arial"/>
                  </a:rPr>
                  <a:t>5. Steps 2 and 3 define the transition kernel K.</a:t>
                </a: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764704"/>
                <a:ext cx="8579296" cy="5877272"/>
              </a:xfrm>
              <a:blipFill>
                <a:blip r:embed="rId2"/>
                <a:stretch>
                  <a:fillRect l="-711" r="-711" b="-217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58870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ChangeArrowheads="1"/>
          </p:cNvSpPr>
          <p:nvPr/>
        </p:nvSpPr>
        <p:spPr bwMode="auto">
          <a:xfrm>
            <a:off x="4237921" y="2471238"/>
            <a:ext cx="4644008"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81000" indent="-381000" algn="l" fontAlgn="auto">
              <a:lnSpc>
                <a:spcPct val="150000"/>
              </a:lnSpc>
              <a:spcAft>
                <a:spcPts val="0"/>
              </a:spcAft>
              <a:buFontTx/>
              <a:buAutoNum type="arabicPeriod"/>
              <a:defRPr/>
            </a:pPr>
            <a:r>
              <a:rPr lang="ko-KR" altLang="en-US" sz="2000" dirty="0">
                <a:solidFill>
                  <a:srgbClr val="000000"/>
                </a:solidFill>
                <a:latin typeface="나눔고딕" panose="020D0604000000000000" pitchFamily="50" charset="-127"/>
                <a:ea typeface="나눔고딕" panose="020D0604000000000000" pitchFamily="50" charset="-127"/>
              </a:rPr>
              <a:t>왜 통계학을 배워야 하나</a:t>
            </a:r>
          </a:p>
          <a:p>
            <a:pPr marL="381000" indent="-381000" algn="l" fontAlgn="auto">
              <a:lnSpc>
                <a:spcPct val="150000"/>
              </a:lnSpc>
              <a:spcAft>
                <a:spcPts val="0"/>
              </a:spcAft>
              <a:buFontTx/>
              <a:buAutoNum type="arabicPeriod"/>
              <a:defRPr/>
            </a:pPr>
            <a:r>
              <a:rPr lang="ko-KR" altLang="en-US" sz="2000" dirty="0">
                <a:solidFill>
                  <a:srgbClr val="000000"/>
                </a:solidFill>
                <a:latin typeface="나눔고딕" panose="020D0604000000000000" pitchFamily="50" charset="-127"/>
                <a:ea typeface="나눔고딕" panose="020D0604000000000000" pitchFamily="50" charset="-127"/>
              </a:rPr>
              <a:t>자료</a:t>
            </a:r>
          </a:p>
          <a:p>
            <a:pPr marL="381000" indent="-381000" algn="l" fontAlgn="auto">
              <a:lnSpc>
                <a:spcPct val="150000"/>
              </a:lnSpc>
              <a:spcAft>
                <a:spcPts val="0"/>
              </a:spcAft>
              <a:buFontTx/>
              <a:buAutoNum type="arabicPeriod"/>
              <a:defRPr/>
            </a:pPr>
            <a:r>
              <a:rPr lang="ko-KR" altLang="en-US" sz="2000" dirty="0">
                <a:solidFill>
                  <a:srgbClr val="000000"/>
                </a:solidFill>
                <a:latin typeface="나눔고딕" panose="020D0604000000000000" pitchFamily="50" charset="-127"/>
                <a:ea typeface="나눔고딕" panose="020D0604000000000000" pitchFamily="50" charset="-127"/>
              </a:rPr>
              <a:t>실험연구</a:t>
            </a:r>
          </a:p>
          <a:p>
            <a:pPr marL="381000" indent="-381000" algn="l" fontAlgn="auto">
              <a:lnSpc>
                <a:spcPct val="150000"/>
              </a:lnSpc>
              <a:spcAft>
                <a:spcPts val="0"/>
              </a:spcAft>
              <a:buFontTx/>
              <a:buAutoNum type="arabicPeriod"/>
              <a:defRPr/>
            </a:pPr>
            <a:r>
              <a:rPr lang="ko-KR" altLang="en-US" sz="2000" dirty="0">
                <a:solidFill>
                  <a:srgbClr val="000000"/>
                </a:solidFill>
                <a:latin typeface="나눔고딕" panose="020D0604000000000000" pitchFamily="50" charset="-127"/>
                <a:ea typeface="나눔고딕" panose="020D0604000000000000" pitchFamily="50" charset="-127"/>
              </a:rPr>
              <a:t>경험적 연구</a:t>
            </a:r>
            <a:endParaRPr lang="en-US" altLang="ko-KR" sz="2000" dirty="0">
              <a:solidFill>
                <a:srgbClr val="000000"/>
              </a:solidFill>
              <a:latin typeface="나눔고딕" panose="020D0604000000000000" pitchFamily="50" charset="-127"/>
              <a:ea typeface="나눔고딕" panose="020D0604000000000000" pitchFamily="50" charset="-127"/>
            </a:endParaRPr>
          </a:p>
          <a:p>
            <a:pPr marL="381000" indent="-381000" algn="l" fontAlgn="auto">
              <a:lnSpc>
                <a:spcPct val="150000"/>
              </a:lnSpc>
              <a:spcAft>
                <a:spcPts val="0"/>
              </a:spcAft>
              <a:buFontTx/>
              <a:buAutoNum type="arabicPeriod"/>
              <a:defRPr/>
            </a:pPr>
            <a:r>
              <a:rPr lang="ko-KR" altLang="en-US" sz="2000" dirty="0">
                <a:solidFill>
                  <a:srgbClr val="000000"/>
                </a:solidFill>
                <a:latin typeface="나눔고딕" panose="020D0604000000000000" pitchFamily="50" charset="-127"/>
                <a:ea typeface="나눔고딕" panose="020D0604000000000000" pitchFamily="50" charset="-127"/>
              </a:rPr>
              <a:t>통계학을 대하는 자세</a:t>
            </a:r>
          </a:p>
        </p:txBody>
      </p:sp>
      <p:sp>
        <p:nvSpPr>
          <p:cNvPr id="8" name="Rectangle 6"/>
          <p:cNvSpPr txBox="1">
            <a:spLocks noChangeArrowheads="1"/>
          </p:cNvSpPr>
          <p:nvPr/>
        </p:nvSpPr>
        <p:spPr bwMode="auto">
          <a:xfrm>
            <a:off x="2550322" y="450542"/>
            <a:ext cx="6858047" cy="15382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lvl1pPr algn="ctr" rtl="0" fontAlgn="base" latinLnBrk="1">
              <a:spcBef>
                <a:spcPct val="0"/>
              </a:spcBef>
              <a:spcAft>
                <a:spcPct val="0"/>
              </a:spcAft>
              <a:defRPr sz="4400" kern="1200">
                <a:solidFill>
                  <a:schemeClr val="tx1"/>
                </a:solidFill>
                <a:latin typeface="+mj-lt"/>
                <a:ea typeface="+mj-ea"/>
                <a:cs typeface="맑은 고딕"/>
              </a:defRPr>
            </a:lvl1pPr>
            <a:lvl2pPr algn="ctr" rtl="0" fontAlgn="base" latinLnBrk="1">
              <a:spcBef>
                <a:spcPct val="0"/>
              </a:spcBef>
              <a:spcAft>
                <a:spcPct val="0"/>
              </a:spcAft>
              <a:defRPr sz="4400">
                <a:solidFill>
                  <a:schemeClr val="tx1"/>
                </a:solidFill>
                <a:latin typeface="맑은 고딕"/>
                <a:ea typeface="맑은 고딕"/>
                <a:cs typeface="맑은 고딕"/>
              </a:defRPr>
            </a:lvl2pPr>
            <a:lvl3pPr algn="ctr" rtl="0" fontAlgn="base" latinLnBrk="1">
              <a:spcBef>
                <a:spcPct val="0"/>
              </a:spcBef>
              <a:spcAft>
                <a:spcPct val="0"/>
              </a:spcAft>
              <a:defRPr sz="4400">
                <a:solidFill>
                  <a:schemeClr val="tx1"/>
                </a:solidFill>
                <a:latin typeface="맑은 고딕"/>
                <a:ea typeface="맑은 고딕"/>
                <a:cs typeface="맑은 고딕"/>
              </a:defRPr>
            </a:lvl3pPr>
            <a:lvl4pPr algn="ctr" rtl="0" fontAlgn="base" latinLnBrk="1">
              <a:spcBef>
                <a:spcPct val="0"/>
              </a:spcBef>
              <a:spcAft>
                <a:spcPct val="0"/>
              </a:spcAft>
              <a:defRPr sz="4400">
                <a:solidFill>
                  <a:schemeClr val="tx1"/>
                </a:solidFill>
                <a:latin typeface="맑은 고딕"/>
                <a:ea typeface="맑은 고딕"/>
                <a:cs typeface="맑은 고딕"/>
              </a:defRPr>
            </a:lvl4pPr>
            <a:lvl5pPr algn="ctr" rtl="0" fontAlgn="base" latinLnBrk="1">
              <a:spcBef>
                <a:spcPct val="0"/>
              </a:spcBef>
              <a:spcAft>
                <a:spcPct val="0"/>
              </a:spcAft>
              <a:defRPr sz="4400">
                <a:solidFill>
                  <a:schemeClr val="tx1"/>
                </a:solidFill>
                <a:latin typeface="맑은 고딕"/>
                <a:ea typeface="맑은 고딕"/>
                <a:cs typeface="맑은 고딕"/>
              </a:defRPr>
            </a:lvl5pPr>
            <a:lvl6pPr marL="457200" algn="ctr" rtl="0" fontAlgn="base" latinLnBrk="1">
              <a:spcBef>
                <a:spcPct val="0"/>
              </a:spcBef>
              <a:spcAft>
                <a:spcPct val="0"/>
              </a:spcAft>
              <a:defRPr sz="4400">
                <a:solidFill>
                  <a:schemeClr val="tx1"/>
                </a:solidFill>
                <a:latin typeface="맑은 고딕"/>
                <a:ea typeface="맑은 고딕"/>
                <a:cs typeface="맑은 고딕"/>
              </a:defRPr>
            </a:lvl6pPr>
            <a:lvl7pPr marL="914400" algn="ctr" rtl="0" fontAlgn="base" latinLnBrk="1">
              <a:spcBef>
                <a:spcPct val="0"/>
              </a:spcBef>
              <a:spcAft>
                <a:spcPct val="0"/>
              </a:spcAft>
              <a:defRPr sz="4400">
                <a:solidFill>
                  <a:schemeClr val="tx1"/>
                </a:solidFill>
                <a:latin typeface="맑은 고딕"/>
                <a:ea typeface="맑은 고딕"/>
                <a:cs typeface="맑은 고딕"/>
              </a:defRPr>
            </a:lvl7pPr>
            <a:lvl8pPr marL="1371600" algn="ctr" rtl="0" fontAlgn="base" latinLnBrk="1">
              <a:spcBef>
                <a:spcPct val="0"/>
              </a:spcBef>
              <a:spcAft>
                <a:spcPct val="0"/>
              </a:spcAft>
              <a:defRPr sz="4400">
                <a:solidFill>
                  <a:schemeClr val="tx1"/>
                </a:solidFill>
                <a:latin typeface="맑은 고딕"/>
                <a:ea typeface="맑은 고딕"/>
                <a:cs typeface="맑은 고딕"/>
              </a:defRPr>
            </a:lvl8pPr>
            <a:lvl9pPr marL="1828800" algn="ctr" rtl="0" fontAlgn="base" latinLnBrk="1">
              <a:spcBef>
                <a:spcPct val="0"/>
              </a:spcBef>
              <a:spcAft>
                <a:spcPct val="0"/>
              </a:spcAft>
              <a:defRPr sz="4400">
                <a:solidFill>
                  <a:schemeClr val="tx1"/>
                </a:solidFill>
                <a:latin typeface="맑은 고딕"/>
                <a:ea typeface="맑은 고딕"/>
                <a:cs typeface="맑은 고딕"/>
              </a:defRPr>
            </a:lvl9pPr>
          </a:lstStyle>
          <a:p>
            <a:r>
              <a:rPr lang="ko-KR" altLang="en-US" sz="4000" dirty="0">
                <a:latin typeface="나눔고딕" panose="020D0604000000000000" pitchFamily="50" charset="-127"/>
                <a:ea typeface="나눔고딕" panose="020D0604000000000000" pitchFamily="50" charset="-127"/>
              </a:rPr>
              <a:t>제 </a:t>
            </a:r>
            <a:r>
              <a:rPr lang="en-US" altLang="ko-KR" sz="4000" dirty="0">
                <a:latin typeface="나눔고딕" panose="020D0604000000000000" pitchFamily="50" charset="-127"/>
                <a:ea typeface="나눔고딕" panose="020D0604000000000000" pitchFamily="50" charset="-127"/>
              </a:rPr>
              <a:t>1 </a:t>
            </a:r>
            <a:r>
              <a:rPr lang="ko-KR" altLang="en-US" sz="4000" dirty="0">
                <a:latin typeface="나눔고딕" panose="020D0604000000000000" pitchFamily="50" charset="-127"/>
                <a:ea typeface="나눔고딕" panose="020D0604000000000000" pitchFamily="50" charset="-127"/>
              </a:rPr>
              <a:t>장  통계학과 자료</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7. </a:t>
            </a:r>
            <a:r>
              <a:rPr lang="ko-KR" altLang="en-US" sz="4000" dirty="0"/>
              <a:t>곱셈법칙</a:t>
            </a:r>
          </a:p>
        </p:txBody>
      </p:sp>
      <p:sp>
        <p:nvSpPr>
          <p:cNvPr id="3" name="내용 개체 틀 2"/>
          <p:cNvSpPr>
            <a:spLocks noGrp="1"/>
          </p:cNvSpPr>
          <p:nvPr>
            <p:ph idx="1"/>
          </p:nvPr>
        </p:nvSpPr>
        <p:spPr>
          <a:xfrm>
            <a:off x="1981200" y="1600200"/>
            <a:ext cx="8229600" cy="5141168"/>
          </a:xfrm>
        </p:spPr>
        <p:txBody>
          <a:bodyPr/>
          <a:lstStyle/>
          <a:p>
            <a:pPr>
              <a:lnSpc>
                <a:spcPct val="150000"/>
              </a:lnSpc>
            </a:pPr>
            <a:endParaRPr lang="en-US" altLang="ko-KR" sz="2400" dirty="0">
              <a:latin typeface="+mn-ea"/>
              <a:sym typeface="Wingdings 3" pitchFamily="18" charset="2"/>
            </a:endParaRPr>
          </a:p>
          <a:p>
            <a:pPr>
              <a:lnSpc>
                <a:spcPct val="150000"/>
              </a:lnSpc>
            </a:pPr>
            <a:r>
              <a:rPr lang="ko-KR" altLang="en-US" sz="1800" dirty="0">
                <a:latin typeface="+mn-ea"/>
                <a:sym typeface="Wingdings 3" pitchFamily="18" charset="2"/>
              </a:rPr>
              <a:t>두 사건이 모두 일어날 확률은 ‘하나의 사건이 일어날 확률’과 ‘하나의 사건이</a:t>
            </a:r>
            <a:r>
              <a:rPr lang="en-US" altLang="ko-KR" sz="1800" dirty="0">
                <a:latin typeface="+mn-ea"/>
                <a:sym typeface="Wingdings 3" pitchFamily="18" charset="2"/>
              </a:rPr>
              <a:t> </a:t>
            </a:r>
            <a:r>
              <a:rPr lang="ko-KR" altLang="en-US" sz="1800" dirty="0">
                <a:latin typeface="+mn-ea"/>
                <a:sym typeface="Wingdings 3" pitchFamily="18" charset="2"/>
              </a:rPr>
              <a:t>일어났다는 조건 하에서 다른 하나의 사건이 일어날 조건부확률’을 곱하여 얻는다</a:t>
            </a:r>
            <a:r>
              <a:rPr lang="en-US" altLang="ko-KR" sz="1800" dirty="0">
                <a:latin typeface="+mn-ea"/>
                <a:sym typeface="Wingdings 3" pitchFamily="18" charset="2"/>
              </a:rPr>
              <a:t>. </a:t>
            </a:r>
          </a:p>
          <a:p>
            <a:pPr algn="ctr">
              <a:lnSpc>
                <a:spcPct val="150000"/>
              </a:lnSpc>
            </a:pPr>
            <a:endParaRPr lang="en-US" altLang="ko-KR" sz="1800" dirty="0">
              <a:latin typeface="+mn-ea"/>
              <a:sym typeface="Wingdings 3" pitchFamily="18" charset="2"/>
            </a:endParaRPr>
          </a:p>
          <a:p>
            <a:pPr marL="0" indent="0" algn="ctr">
              <a:lnSpc>
                <a:spcPct val="150000"/>
              </a:lnSpc>
              <a:buNone/>
            </a:pPr>
            <a:r>
              <a:rPr lang="en-US" altLang="ko-KR" sz="2200" b="1" dirty="0">
                <a:sym typeface="Wingdings 3" pitchFamily="18" charset="2"/>
              </a:rPr>
              <a:t>P(A and</a:t>
            </a:r>
            <a:r>
              <a:rPr lang="ko-KR" altLang="en-US" sz="2200" b="1" dirty="0">
                <a:sym typeface="Wingdings 3" pitchFamily="18" charset="2"/>
              </a:rPr>
              <a:t> </a:t>
            </a:r>
            <a:r>
              <a:rPr lang="en-US" altLang="ko-KR" sz="2200" b="1" dirty="0">
                <a:sym typeface="Wingdings 3" pitchFamily="18" charset="2"/>
              </a:rPr>
              <a:t>B)=P(A)</a:t>
            </a:r>
            <a:r>
              <a:rPr lang="en-US" altLang="ko-KR" sz="2200" b="1" dirty="0">
                <a:cs typeface="Times New Roman" charset="0"/>
                <a:sym typeface="Wingdings 3" pitchFamily="18" charset="2"/>
              </a:rPr>
              <a:t>·</a:t>
            </a:r>
            <a:r>
              <a:rPr lang="en-US" altLang="ko-KR" sz="2200" b="1" dirty="0">
                <a:sym typeface="Wingdings 3" pitchFamily="18" charset="2"/>
              </a:rPr>
              <a:t>P(B|A)</a:t>
            </a:r>
          </a:p>
          <a:p>
            <a:pPr marL="0" indent="0" algn="ctr">
              <a:lnSpc>
                <a:spcPct val="150000"/>
              </a:lnSpc>
              <a:buNone/>
            </a:pPr>
            <a:r>
              <a:rPr lang="en-US" altLang="ko-KR" sz="2200" b="1" dirty="0">
                <a:sym typeface="Wingdings 3" pitchFamily="18" charset="2"/>
              </a:rPr>
              <a:t>                  =P(B) </a:t>
            </a:r>
            <a:r>
              <a:rPr lang="en-US" altLang="ko-KR" sz="2200" b="1" dirty="0">
                <a:cs typeface="Times New Roman" charset="0"/>
                <a:sym typeface="Wingdings 3" pitchFamily="18" charset="2"/>
              </a:rPr>
              <a:t>·</a:t>
            </a:r>
            <a:r>
              <a:rPr lang="en-US" altLang="ko-KR" sz="2200" b="1" dirty="0">
                <a:sym typeface="Wingdings 3" pitchFamily="18" charset="2"/>
              </a:rPr>
              <a:t>P(A|B)</a:t>
            </a:r>
          </a:p>
          <a:p>
            <a:pPr>
              <a:lnSpc>
                <a:spcPct val="150000"/>
              </a:lnSpc>
            </a:pPr>
            <a:endParaRPr lang="ko-KR" altLang="en-US" sz="2200" dirty="0">
              <a:latin typeface="+mn-ea"/>
            </a:endParaRPr>
          </a:p>
        </p:txBody>
      </p:sp>
      <p:sp>
        <p:nvSpPr>
          <p:cNvPr id="7" name="AutoShape 5"/>
          <p:cNvSpPr>
            <a:spLocks noChangeArrowheads="1"/>
          </p:cNvSpPr>
          <p:nvPr/>
        </p:nvSpPr>
        <p:spPr bwMode="auto">
          <a:xfrm>
            <a:off x="1988544" y="1611550"/>
            <a:ext cx="124636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곱셈법칙</a:t>
            </a:r>
          </a:p>
        </p:txBody>
      </p:sp>
    </p:spTree>
    <p:extLst>
      <p:ext uri="{BB962C8B-B14F-4D97-AF65-F5344CB8AC3E}">
        <p14:creationId xmlns:p14="http://schemas.microsoft.com/office/powerpoint/2010/main" val="730863068"/>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Finding a chain that will do the job </a:t>
            </a:r>
          </a:p>
        </p:txBody>
      </p:sp>
      <p:sp>
        <p:nvSpPr>
          <p:cNvPr id="5" name="내용 개체 틀 2"/>
          <p:cNvSpPr>
            <a:spLocks noGrp="1"/>
          </p:cNvSpPr>
          <p:nvPr>
            <p:ph idx="1"/>
          </p:nvPr>
        </p:nvSpPr>
        <p:spPr>
          <a:xfrm>
            <a:off x="1981200" y="980728"/>
            <a:ext cx="8579296" cy="5877272"/>
          </a:xfrm>
        </p:spPr>
        <p:txBody>
          <a:bodyPr>
            <a:noAutofit/>
          </a:bodyPr>
          <a:lstStyle/>
          <a:p>
            <a:pPr marL="12700" marR="12700" indent="0" algn="just">
              <a:lnSpc>
                <a:spcPct val="150000"/>
              </a:lnSpc>
              <a:buNone/>
            </a:pPr>
            <a:r>
              <a:rPr lang="en-US" altLang="ko-KR" sz="2000" dirty="0">
                <a:latin typeface="Arial"/>
                <a:cs typeface="Arial"/>
              </a:rPr>
              <a:t>Successive pairs θ</a:t>
            </a:r>
            <a:r>
              <a:rPr lang="en-US" altLang="ko-KR" sz="2000" baseline="-25000" dirty="0">
                <a:latin typeface="Arial"/>
                <a:cs typeface="Arial"/>
              </a:rPr>
              <a:t>1</a:t>
            </a:r>
            <a:r>
              <a:rPr lang="en-US" altLang="ko-KR" sz="2000" dirty="0">
                <a:latin typeface="Arial"/>
                <a:cs typeface="Arial"/>
              </a:rPr>
              <a:t>, θ</a:t>
            </a:r>
            <a:r>
              <a:rPr lang="en-US" altLang="ko-KR" sz="2000" baseline="-25000" dirty="0">
                <a:latin typeface="Arial"/>
                <a:cs typeface="Arial"/>
              </a:rPr>
              <a:t>2</a:t>
            </a:r>
            <a:r>
              <a:rPr lang="en-US" altLang="ko-KR" sz="2000" dirty="0">
                <a:latin typeface="Arial"/>
                <a:cs typeface="Arial"/>
              </a:rPr>
              <a:t> are points in the sample space of θ. The successive points tour the sample space. In stationary equilibrium they will visit each region of the space in proportion to its posterior probability p(</a:t>
            </a:r>
            <a:r>
              <a:rPr lang="en-US" altLang="ko-KR" sz="2000" dirty="0" err="1">
                <a:latin typeface="Arial"/>
                <a:cs typeface="Arial"/>
              </a:rPr>
              <a:t>θ|y</a:t>
            </a:r>
            <a:r>
              <a:rPr lang="en-US" altLang="ko-KR" sz="2000" dirty="0">
                <a:latin typeface="Arial"/>
                <a:cs typeface="Arial"/>
              </a:rPr>
              <a:t>).</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The upper half of Figure 11 is a graph showing the first few realizations of θ from a Gibbs sampler for the bivariate normal distribution, whose components conditionals are univariate normal.</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The bottom half of Figure 11 has contours of the target (posterior) distribution superimposed.</a:t>
            </a:r>
          </a:p>
        </p:txBody>
      </p:sp>
    </p:spTree>
    <p:extLst>
      <p:ext uri="{BB962C8B-B14F-4D97-AF65-F5344CB8AC3E}">
        <p14:creationId xmlns:p14="http://schemas.microsoft.com/office/powerpoint/2010/main" val="1355669027"/>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de-DE" altLang="ko-KR" sz="2800" b="1" dirty="0">
                <a:latin typeface="Times New Roman" pitchFamily="18" charset="0"/>
                <a:cs typeface="Times New Roman" pitchFamily="18" charset="0"/>
              </a:rPr>
              <a:t>Finding a chain that will do the job </a:t>
            </a:r>
          </a:p>
        </p:txBody>
      </p:sp>
      <p:grpSp>
        <p:nvGrpSpPr>
          <p:cNvPr id="3" name="Group 2"/>
          <p:cNvGrpSpPr/>
          <p:nvPr/>
        </p:nvGrpSpPr>
        <p:grpSpPr>
          <a:xfrm>
            <a:off x="2765926" y="692697"/>
            <a:ext cx="6930475" cy="6156837"/>
            <a:chOff x="449837" y="692696"/>
            <a:chExt cx="6930475" cy="6156837"/>
          </a:xfrm>
        </p:grpSpPr>
        <p:pic>
          <p:nvPicPr>
            <p:cNvPr id="2181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837" y="692696"/>
              <a:ext cx="6930475" cy="2834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81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274" y="3573016"/>
              <a:ext cx="6810015" cy="3276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59600707"/>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en-US" altLang="ko-KR" sz="2800" b="1" dirty="0">
                <a:latin typeface="Times New Roman" pitchFamily="18" charset="0"/>
                <a:cs typeface="Times New Roman" pitchFamily="18" charset="0"/>
              </a:rPr>
              <a:t>Gibbs Sampler and Data Augmentation</a:t>
            </a:r>
            <a:endParaRPr lang="de-DE" altLang="ko-KR"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784792"/>
            <a:ext cx="8579296" cy="5877272"/>
          </a:xfrm>
        </p:spPr>
        <p:txBody>
          <a:bodyPr>
            <a:noAutofit/>
          </a:bodyPr>
          <a:lstStyle/>
          <a:p>
            <a:pPr marL="12700" marR="12700" indent="0" algn="just">
              <a:lnSpc>
                <a:spcPct val="150000"/>
              </a:lnSpc>
              <a:buNone/>
            </a:pPr>
            <a:r>
              <a:rPr lang="en-US" altLang="ko-KR" sz="2000" dirty="0">
                <a:latin typeface="Arial"/>
                <a:cs typeface="Arial"/>
              </a:rPr>
              <a:t>Data augmentation enlarges the parameter space. Convenient when there is a latent data model.</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For example in the </a:t>
            </a:r>
            <a:r>
              <a:rPr lang="en-US" altLang="ko-KR" sz="2000" dirty="0" err="1">
                <a:latin typeface="Arial"/>
                <a:cs typeface="Arial"/>
              </a:rPr>
              <a:t>probit</a:t>
            </a:r>
            <a:r>
              <a:rPr lang="en-US" altLang="ko-KR" sz="2000" dirty="0">
                <a:latin typeface="Arial"/>
                <a:cs typeface="Arial"/>
              </a:rPr>
              <a:t>  model</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Data pair is (y, x). Parameter is β. Enlarge parameter space to β</a:t>
            </a:r>
            <a:r>
              <a:rPr lang="en-US" altLang="ko-KR" sz="2000" spc="-5" dirty="0">
                <a:latin typeface="Arial"/>
                <a:cs typeface="Arial"/>
              </a:rPr>
              <a:t>,</a:t>
            </a:r>
            <a:r>
              <a:rPr lang="en-US" altLang="ko-KR" sz="2000" spc="-190" dirty="0">
                <a:latin typeface="Arial"/>
                <a:cs typeface="Arial"/>
              </a:rPr>
              <a:t> </a:t>
            </a:r>
            <a:r>
              <a:rPr lang="en-US" altLang="ko-KR" sz="2000" spc="20" dirty="0">
                <a:latin typeface="Arial"/>
                <a:cs typeface="Arial"/>
              </a:rPr>
              <a:t>y</a:t>
            </a:r>
            <a:r>
              <a:rPr lang="en-US" altLang="ko-KR" sz="2000" spc="-225" baseline="27777" dirty="0">
                <a:latin typeface="Meiryo"/>
                <a:cs typeface="Meiryo"/>
              </a:rPr>
              <a:t>∗ </a:t>
            </a:r>
            <a:r>
              <a:rPr lang="en-US" altLang="ko-KR" sz="2000" spc="-112" baseline="27777" dirty="0">
                <a:latin typeface="Meiryo"/>
                <a:cs typeface="Meiryo"/>
              </a:rPr>
              <a:t> </a:t>
            </a:r>
            <a:r>
              <a:rPr lang="en-US" altLang="ko-KR" sz="2000" dirty="0">
                <a:latin typeface="Arial"/>
                <a:cs typeface="Arial"/>
              </a:rPr>
              <a:t>and consider Gibbs algorithm.</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r>
              <a:rPr lang="de-DE" altLang="ko-KR" sz="2000" dirty="0">
                <a:latin typeface="Arial"/>
                <a:cs typeface="Arial"/>
              </a:rPr>
              <a:t>Both steps 1 and 2 are easy.</a:t>
            </a:r>
          </a:p>
          <a:p>
            <a:pPr marL="12700" marR="12700" indent="0" algn="just">
              <a:lnSpc>
                <a:spcPct val="150000"/>
              </a:lnSpc>
              <a:buNone/>
            </a:pPr>
            <a:endParaRPr lang="en-US" altLang="ko-KR" sz="2000" dirty="0">
              <a:latin typeface="Arial"/>
              <a:cs typeface="Arial"/>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6764" y="5297457"/>
            <a:ext cx="4305300" cy="103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6554" y="3068960"/>
            <a:ext cx="608394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2404482"/>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en-US" altLang="ko-KR" sz="2800" b="1" dirty="0">
                <a:latin typeface="Times New Roman" pitchFamily="18" charset="0"/>
                <a:cs typeface="Times New Roman" pitchFamily="18" charset="0"/>
              </a:rPr>
              <a:t>Gibbs Sampler and Data Augmentation</a:t>
            </a:r>
            <a:endParaRPr lang="de-DE" altLang="ko-KR"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a:noAutofit/>
              </a:bodyPr>
              <a:lstStyle/>
              <a:p>
                <a:pPr marL="12700" marR="12700" indent="0" algn="just">
                  <a:lnSpc>
                    <a:spcPct val="150000"/>
                  </a:lnSpc>
                  <a:buNone/>
                </a:pPr>
                <a:r>
                  <a:rPr lang="en-US" altLang="ko-KR" sz="2000" dirty="0">
                    <a:latin typeface="Arial"/>
                    <a:cs typeface="Arial"/>
                  </a:rPr>
                  <a:t>For another example consider optimal job search.  Agents receive job oﬀers and accept the first oﬀer to exceed a reservation wage </a:t>
                </a:r>
                <a:r>
                  <a:rPr lang="en-US" altLang="ko-KR" sz="2000" spc="10" dirty="0">
                    <a:latin typeface="Arial"/>
                    <a:cs typeface="Arial"/>
                  </a:rPr>
                  <a:t>w</a:t>
                </a:r>
                <a:r>
                  <a:rPr lang="en-US" altLang="ko-KR" sz="2000" spc="-157" baseline="27777" dirty="0">
                    <a:latin typeface="Meiryo"/>
                    <a:cs typeface="Meiryo"/>
                  </a:rPr>
                  <a:t>∗</a:t>
                </a:r>
                <a:r>
                  <a:rPr lang="en-US" altLang="ko-KR" sz="2000" dirty="0">
                    <a:latin typeface="Arial"/>
                    <a:cs typeface="Arial"/>
                  </a:rPr>
                  <a:t>. </a:t>
                </a:r>
                <a:r>
                  <a:rPr lang="en-US" altLang="ko-KR" sz="2000" spc="-225" dirty="0">
                    <a:latin typeface="Arial"/>
                    <a:cs typeface="Arial"/>
                  </a:rPr>
                  <a:t> </a:t>
                </a:r>
                <a:r>
                  <a:rPr lang="en-US" altLang="ko-KR" sz="2000" dirty="0">
                    <a:latin typeface="Arial"/>
                    <a:cs typeface="Arial"/>
                  </a:rPr>
                  <a:t>The econometrician observes the time to acceptance, t, and the accepted wage</a:t>
                </a:r>
                <a:r>
                  <a:rPr lang="en-US" altLang="ko-KR" sz="2000" spc="-50" dirty="0">
                    <a:latin typeface="Arial"/>
                    <a:cs typeface="Arial"/>
                  </a:rPr>
                  <a:t>, </a:t>
                </a:r>
                <a:r>
                  <a:rPr lang="en-US" altLang="ko-KR" sz="2000" spc="10" dirty="0" err="1">
                    <a:latin typeface="Arial"/>
                    <a:cs typeface="Arial"/>
                  </a:rPr>
                  <a:t>w</a:t>
                </a:r>
                <a:r>
                  <a:rPr lang="en-US" altLang="ko-KR" sz="2000" spc="-157" baseline="27777" dirty="0" err="1">
                    <a:latin typeface="Meiryo"/>
                    <a:cs typeface="Meiryo"/>
                  </a:rPr>
                  <a:t>a</a:t>
                </a:r>
                <a:r>
                  <a:rPr lang="en-US" altLang="ko-KR" sz="2000" spc="10" dirty="0">
                    <a:latin typeface="Arial"/>
                    <a:cs typeface="Arial"/>
                  </a:rPr>
                  <a:t>. </a:t>
                </a:r>
                <a:r>
                  <a:rPr lang="en-US" altLang="ko-KR" sz="2000" dirty="0">
                    <a:latin typeface="Arial"/>
                    <a:cs typeface="Arial"/>
                  </a:rPr>
                  <a:t>If job oﬀers arrive according to a Poisson process of rate λ and the offered wages follow a distribution function F (w) (with </a:t>
                </a:r>
                <a14:m>
                  <m:oMath xmlns:m="http://schemas.openxmlformats.org/officeDocument/2006/math">
                    <m:acc>
                      <m:accPr>
                        <m:chr m:val="̅"/>
                        <m:ctrlPr>
                          <a:rPr lang="en-US" altLang="ko-KR" sz="2000" i="1" dirty="0">
                            <a:latin typeface="Cambria Math" panose="02040503050406030204" pitchFamily="18" charset="0"/>
                            <a:cs typeface="Arial"/>
                          </a:rPr>
                        </m:ctrlPr>
                      </m:accPr>
                      <m:e>
                        <m:r>
                          <a:rPr lang="en-US" altLang="ko-KR" sz="2000" dirty="0">
                            <a:latin typeface="Cambria Math"/>
                            <a:cs typeface="Arial"/>
                          </a:rPr>
                          <m:t>𝐹</m:t>
                        </m:r>
                      </m:e>
                    </m:acc>
                    <m:r>
                      <a:rPr lang="en-US" altLang="ko-KR" sz="2000" dirty="0">
                        <a:latin typeface="Cambria Math"/>
                        <a:cs typeface="Arial"/>
                      </a:rPr>
                      <m:t>=1−</m:t>
                    </m:r>
                    <m:r>
                      <a:rPr lang="en-US" altLang="ko-KR" sz="2000" dirty="0">
                        <a:latin typeface="Cambria Math"/>
                        <a:cs typeface="Arial"/>
                      </a:rPr>
                      <m:t>𝐹</m:t>
                    </m:r>
                  </m:oMath>
                </a14:m>
                <a:r>
                  <a:rPr lang="en-US" altLang="ko-KR" sz="2000" dirty="0">
                    <a:latin typeface="Arial"/>
                    <a:cs typeface="Arial"/>
                  </a:rPr>
                  <a:t>), the elapsed duration and accepted wage have joint density</a:t>
                </a: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endParaRPr lang="en-US" altLang="ko-KR" sz="2000" dirty="0">
                  <a:latin typeface="Arial"/>
                  <a:cs typeface="Arial"/>
                </a:endParaRPr>
              </a:p>
              <a:p>
                <a:pPr marL="12700" marR="12700" indent="0" algn="just">
                  <a:lnSpc>
                    <a:spcPct val="150000"/>
                  </a:lnSpc>
                  <a:buNone/>
                </a:pPr>
                <a:r>
                  <a:rPr lang="en-US" altLang="ko-KR" sz="2000" dirty="0">
                    <a:latin typeface="Arial"/>
                    <a:cs typeface="Arial"/>
                  </a:rPr>
                  <a:t>This is rather awkward. But consider latent data consisting of the rejected wages (if any) and the times at which these rejected oﬀers were received. Let θ = </a:t>
                </a:r>
                <a:r>
                  <a:rPr lang="en-US" altLang="ko-KR" sz="2000" spc="35" dirty="0">
                    <a:latin typeface="Arial"/>
                    <a:cs typeface="Arial"/>
                  </a:rPr>
                  <a:t>(</a:t>
                </a:r>
                <a:r>
                  <a:rPr lang="en-US" altLang="ko-KR" sz="2000" spc="130" dirty="0">
                    <a:latin typeface="Arial"/>
                    <a:cs typeface="Arial"/>
                  </a:rPr>
                  <a:t>λ</a:t>
                </a:r>
                <a:r>
                  <a:rPr lang="en-US" altLang="ko-KR" sz="2000" spc="-5" dirty="0">
                    <a:latin typeface="Arial"/>
                    <a:cs typeface="Arial"/>
                  </a:rPr>
                  <a:t>,</a:t>
                </a:r>
                <a:r>
                  <a:rPr lang="en-US" altLang="ko-KR" sz="2000" spc="-190" dirty="0">
                    <a:latin typeface="Arial"/>
                    <a:cs typeface="Arial"/>
                  </a:rPr>
                  <a:t> </a:t>
                </a:r>
                <a:r>
                  <a:rPr lang="en-US" altLang="ko-KR" sz="2000" spc="10" dirty="0">
                    <a:latin typeface="Arial"/>
                    <a:cs typeface="Arial"/>
                  </a:rPr>
                  <a:t>w</a:t>
                </a:r>
                <a:r>
                  <a:rPr lang="en-US" altLang="ko-KR" sz="2000" spc="-157" baseline="27777" dirty="0">
                    <a:latin typeface="Meiryo"/>
                    <a:cs typeface="Meiryo"/>
                  </a:rPr>
                  <a:t>∗</a:t>
                </a:r>
                <a:r>
                  <a:rPr lang="en-US" altLang="ko-KR" sz="2000" spc="45" dirty="0">
                    <a:latin typeface="Arial"/>
                    <a:cs typeface="Arial"/>
                  </a:rPr>
                  <a:t>)</a:t>
                </a:r>
                <a:r>
                  <a:rPr lang="en-US" altLang="ko-KR" sz="2000" spc="-35" dirty="0">
                    <a:latin typeface="Arial"/>
                    <a:cs typeface="Arial"/>
                  </a:rPr>
                  <a:t> </a:t>
                </a:r>
                <a:r>
                  <a:rPr lang="en-US" altLang="ko-KR" sz="2000" dirty="0">
                    <a:latin typeface="Arial"/>
                    <a:cs typeface="Arial"/>
                  </a:rPr>
                  <a:t>plus any parameters of the wage oﬀer distribution and let w, s be the rejected oﬀers and their times of arrival.</a:t>
                </a:r>
              </a:p>
              <a:p>
                <a:pPr marL="12700" marR="12700" indent="0" algn="just">
                  <a:lnSpc>
                    <a:spcPct val="130000"/>
                  </a:lnSpc>
                  <a:buNone/>
                </a:pPr>
                <a:endParaRPr lang="en-US"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a:blip r:embed="rId2"/>
                <a:stretch>
                  <a:fillRect l="-569" r="-569" b="-2386"/>
                </a:stretch>
              </a:blipFill>
            </p:spPr>
            <p:txBody>
              <a:bodyPr/>
              <a:lstStyle/>
              <a:p>
                <a:r>
                  <a:rPr lang="ko-KR" altLang="en-US">
                    <a:noFill/>
                  </a:rPr>
                  <a:t> </a:t>
                </a:r>
              </a:p>
            </p:txBody>
          </p:sp>
        </mc:Fallback>
      </mc:AlternateContent>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7769" y="4026868"/>
            <a:ext cx="4296891" cy="626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0584735"/>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en-US" altLang="ko-KR" sz="2800" b="1" dirty="0">
                <a:latin typeface="Times New Roman" pitchFamily="18" charset="0"/>
                <a:cs typeface="Times New Roman" pitchFamily="18" charset="0"/>
              </a:rPr>
              <a:t>Gibbs Sampler and Data Augmentation</a:t>
            </a:r>
            <a:endParaRPr lang="de-DE" altLang="ko-KR"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marL="355600" marR="12700" algn="just">
              <a:lnSpc>
                <a:spcPct val="150000"/>
              </a:lnSpc>
            </a:pPr>
            <a:r>
              <a:rPr lang="en-US" altLang="ko-KR" sz="2000" dirty="0">
                <a:latin typeface="Arial"/>
                <a:cs typeface="Arial"/>
              </a:rPr>
              <a:t>Data augmentation includes w, s as additional parameters and a Gibbs algorithm would sample in turn from </a:t>
            </a:r>
            <a:r>
              <a:rPr lang="en-US" altLang="ko-KR" sz="2000" spc="-105" dirty="0">
                <a:latin typeface="Arial"/>
                <a:cs typeface="Arial"/>
              </a:rPr>
              <a:t>p</a:t>
            </a:r>
            <a:r>
              <a:rPr lang="en-US" altLang="ko-KR" sz="2000" spc="40" dirty="0">
                <a:latin typeface="Arial"/>
                <a:cs typeface="Arial"/>
              </a:rPr>
              <a:t>(</a:t>
            </a:r>
            <a:r>
              <a:rPr lang="en-US" altLang="ko-KR" sz="2000" spc="-125" dirty="0" err="1">
                <a:latin typeface="Arial"/>
                <a:cs typeface="Arial"/>
              </a:rPr>
              <a:t>θ</a:t>
            </a:r>
            <a:r>
              <a:rPr lang="en-US" altLang="ko-KR" sz="2000" spc="30" dirty="0" err="1">
                <a:latin typeface="Arial"/>
                <a:cs typeface="Arial"/>
              </a:rPr>
              <a:t>|</a:t>
            </a:r>
            <a:r>
              <a:rPr lang="en-US" altLang="ko-KR" sz="2000" spc="15" dirty="0" err="1">
                <a:latin typeface="Arial"/>
                <a:cs typeface="Arial"/>
              </a:rPr>
              <a:t>w</a:t>
            </a:r>
            <a:r>
              <a:rPr lang="en-US" altLang="ko-KR" sz="2000" spc="-5" dirty="0">
                <a:latin typeface="Arial"/>
                <a:cs typeface="Arial"/>
              </a:rPr>
              <a:t>,</a:t>
            </a:r>
            <a:r>
              <a:rPr lang="en-US" altLang="ko-KR" sz="2000" spc="-190" dirty="0">
                <a:latin typeface="Arial"/>
                <a:cs typeface="Arial"/>
              </a:rPr>
              <a:t> </a:t>
            </a:r>
            <a:r>
              <a:rPr lang="en-US" altLang="ko-KR" sz="2000" spc="-65" dirty="0">
                <a:latin typeface="Arial"/>
                <a:cs typeface="Arial"/>
              </a:rPr>
              <a:t>s</a:t>
            </a:r>
            <a:r>
              <a:rPr lang="en-US" altLang="ko-KR" sz="2000" spc="-5" dirty="0">
                <a:latin typeface="Arial"/>
                <a:cs typeface="Arial"/>
              </a:rPr>
              <a:t>,</a:t>
            </a:r>
            <a:r>
              <a:rPr lang="en-US" altLang="ko-KR" sz="2000" spc="-190" dirty="0">
                <a:latin typeface="Arial"/>
                <a:cs typeface="Arial"/>
              </a:rPr>
              <a:t> </a:t>
            </a:r>
            <a:r>
              <a:rPr lang="en-US" altLang="ko-KR" sz="2000" spc="15" dirty="0" err="1">
                <a:latin typeface="Arial"/>
                <a:cs typeface="Arial"/>
              </a:rPr>
              <a:t>w</a:t>
            </a:r>
            <a:r>
              <a:rPr lang="en-US" altLang="ko-KR" sz="2000" spc="-22" baseline="30092" dirty="0" err="1">
                <a:latin typeface="Arial"/>
                <a:cs typeface="Arial"/>
              </a:rPr>
              <a:t>a</a:t>
            </a:r>
            <a:r>
              <a:rPr lang="en-US" altLang="ko-KR" sz="2000" spc="-5" dirty="0">
                <a:latin typeface="Arial"/>
                <a:cs typeface="Arial"/>
              </a:rPr>
              <a:t>,</a:t>
            </a:r>
            <a:r>
              <a:rPr lang="en-US" altLang="ko-KR" sz="2000" spc="-190" dirty="0">
                <a:latin typeface="Arial"/>
                <a:cs typeface="Arial"/>
              </a:rPr>
              <a:t> </a:t>
            </a:r>
            <a:r>
              <a:rPr lang="en-US" altLang="ko-KR" sz="2000" spc="130" dirty="0">
                <a:latin typeface="Arial"/>
                <a:cs typeface="Arial"/>
              </a:rPr>
              <a:t>t</a:t>
            </a:r>
            <a:r>
              <a:rPr lang="en-US" altLang="ko-KR" sz="2000" spc="45" dirty="0">
                <a:latin typeface="Arial"/>
                <a:cs typeface="Arial"/>
              </a:rPr>
              <a:t>)</a:t>
            </a:r>
            <a:r>
              <a:rPr lang="en-US" altLang="ko-KR" sz="2000" spc="35" dirty="0">
                <a:latin typeface="Arial"/>
                <a:cs typeface="Arial"/>
              </a:rPr>
              <a:t> </a:t>
            </a:r>
            <a:r>
              <a:rPr lang="en-US" altLang="ko-KR" sz="2000" spc="-80" dirty="0">
                <a:latin typeface="Arial"/>
                <a:cs typeface="Arial"/>
              </a:rPr>
              <a:t>an</a:t>
            </a:r>
            <a:r>
              <a:rPr lang="en-US" altLang="ko-KR" sz="2000" spc="-20" dirty="0">
                <a:latin typeface="Arial"/>
                <a:cs typeface="Arial"/>
              </a:rPr>
              <a:t>d</a:t>
            </a:r>
            <a:r>
              <a:rPr lang="en-US" altLang="ko-KR" sz="2000" spc="-30" dirty="0">
                <a:latin typeface="Arial"/>
                <a:cs typeface="Arial"/>
              </a:rPr>
              <a:t> </a:t>
            </a:r>
            <a:r>
              <a:rPr lang="en-US" altLang="ko-KR" sz="2000" spc="-105" dirty="0">
                <a:latin typeface="Arial"/>
                <a:cs typeface="Arial"/>
              </a:rPr>
              <a:t>p</a:t>
            </a:r>
            <a:r>
              <a:rPr lang="en-US" altLang="ko-KR" sz="2000" spc="40" dirty="0">
                <a:latin typeface="Arial"/>
                <a:cs typeface="Arial"/>
              </a:rPr>
              <a:t>(</a:t>
            </a:r>
            <a:r>
              <a:rPr lang="en-US" altLang="ko-KR" sz="2000" spc="15" dirty="0">
                <a:latin typeface="Arial"/>
                <a:cs typeface="Arial"/>
              </a:rPr>
              <a:t>w</a:t>
            </a:r>
            <a:r>
              <a:rPr lang="en-US" altLang="ko-KR" sz="2000" spc="-5" dirty="0">
                <a:latin typeface="Arial"/>
                <a:cs typeface="Arial"/>
              </a:rPr>
              <a:t>,</a:t>
            </a:r>
            <a:r>
              <a:rPr lang="en-US" altLang="ko-KR" sz="2000" spc="-190" dirty="0">
                <a:latin typeface="Arial"/>
                <a:cs typeface="Arial"/>
              </a:rPr>
              <a:t> </a:t>
            </a:r>
            <a:r>
              <a:rPr lang="en-US" altLang="ko-KR" sz="2000" spc="-65" dirty="0" err="1">
                <a:latin typeface="Arial"/>
                <a:cs typeface="Arial"/>
              </a:rPr>
              <a:t>s</a:t>
            </a:r>
            <a:r>
              <a:rPr lang="en-US" altLang="ko-KR" sz="2000" spc="30" dirty="0" err="1">
                <a:latin typeface="Arial"/>
                <a:cs typeface="Arial"/>
              </a:rPr>
              <a:t>|</a:t>
            </a:r>
            <a:r>
              <a:rPr lang="en-US" altLang="ko-KR" sz="2000" spc="-125" dirty="0" err="1">
                <a:latin typeface="Arial"/>
                <a:cs typeface="Arial"/>
              </a:rPr>
              <a:t>θ</a:t>
            </a:r>
            <a:r>
              <a:rPr lang="en-US" altLang="ko-KR" sz="2000" spc="-5" dirty="0">
                <a:latin typeface="Arial"/>
                <a:cs typeface="Arial"/>
              </a:rPr>
              <a:t>,</a:t>
            </a:r>
            <a:r>
              <a:rPr lang="en-US" altLang="ko-KR" sz="2000" spc="-190" dirty="0">
                <a:latin typeface="Arial"/>
                <a:cs typeface="Arial"/>
              </a:rPr>
              <a:t> </a:t>
            </a:r>
            <a:r>
              <a:rPr lang="en-US" altLang="ko-KR" sz="2000" spc="5" dirty="0" err="1">
                <a:latin typeface="Arial"/>
                <a:cs typeface="Arial"/>
              </a:rPr>
              <a:t>w</a:t>
            </a:r>
            <a:r>
              <a:rPr lang="en-US" altLang="ko-KR" sz="2000" spc="-15" baseline="30092" dirty="0" err="1">
                <a:latin typeface="Arial"/>
                <a:cs typeface="Arial"/>
              </a:rPr>
              <a:t>a</a:t>
            </a:r>
            <a:r>
              <a:rPr lang="en-US" altLang="ko-KR" sz="2000" spc="-5" dirty="0">
                <a:latin typeface="Arial"/>
                <a:cs typeface="Arial"/>
              </a:rPr>
              <a:t>,</a:t>
            </a:r>
            <a:r>
              <a:rPr lang="en-US" altLang="ko-KR" sz="2000" spc="-190" dirty="0">
                <a:latin typeface="Arial"/>
                <a:cs typeface="Arial"/>
              </a:rPr>
              <a:t> </a:t>
            </a:r>
            <a:r>
              <a:rPr lang="en-US" altLang="ko-KR" sz="2000" spc="125" dirty="0">
                <a:latin typeface="Arial"/>
                <a:cs typeface="Arial"/>
              </a:rPr>
              <a:t>t</a:t>
            </a:r>
            <a:r>
              <a:rPr lang="en-US" altLang="ko-KR" sz="2000" spc="45" dirty="0">
                <a:latin typeface="Arial"/>
                <a:cs typeface="Arial"/>
              </a:rPr>
              <a:t>)</a:t>
            </a:r>
            <a:r>
              <a:rPr lang="en-US" altLang="ko-KR" sz="2000" spc="40" dirty="0">
                <a:latin typeface="Arial"/>
                <a:cs typeface="Arial"/>
              </a:rPr>
              <a:t> </a:t>
            </a:r>
            <a:r>
              <a:rPr lang="en-US" altLang="ko-KR" sz="2000" dirty="0">
                <a:latin typeface="Arial"/>
                <a:cs typeface="Arial"/>
              </a:rPr>
              <a:t>both of which take a very simple form. (See Lancaster, 1997, </a:t>
            </a:r>
            <a:r>
              <a:rPr lang="en-US" altLang="ko-KR" sz="2000" u="sng" dirty="0">
                <a:latin typeface="Arial"/>
                <a:cs typeface="Arial"/>
              </a:rPr>
              <a:t>JBES</a:t>
            </a:r>
            <a:r>
              <a:rPr lang="en-US" altLang="ko-KR" sz="2000" dirty="0">
                <a:latin typeface="Arial"/>
                <a:cs typeface="Arial"/>
              </a:rPr>
              <a:t>)</a:t>
            </a:r>
          </a:p>
          <a:p>
            <a:pPr marL="355600" marR="12700" algn="just">
              <a:lnSpc>
                <a:spcPct val="150000"/>
              </a:lnSpc>
            </a:pPr>
            <a:endParaRPr lang="en-US" altLang="ko-KR" sz="2000" dirty="0">
              <a:latin typeface="Arial"/>
              <a:cs typeface="Arial"/>
            </a:endParaRPr>
          </a:p>
          <a:p>
            <a:pPr marL="355600" marR="27305" algn="just">
              <a:lnSpc>
                <a:spcPct val="150000"/>
              </a:lnSpc>
            </a:pPr>
            <a:r>
              <a:rPr lang="en-US" altLang="ko-KR" sz="2000" dirty="0">
                <a:latin typeface="Arial"/>
                <a:cs typeface="Arial"/>
              </a:rPr>
              <a:t>A judicious choice of latent data radically simplifies inference about quite complex structural models.</a:t>
            </a:r>
          </a:p>
          <a:p>
            <a:pPr marL="12700" marR="12700" indent="0" algn="just">
              <a:lnSpc>
                <a:spcPct val="130000"/>
              </a:lnSpc>
              <a:buNone/>
            </a:pPr>
            <a:endParaRPr lang="en-US" altLang="ko-KR" sz="2000" dirty="0">
              <a:latin typeface="Arial"/>
              <a:cs typeface="Arial"/>
            </a:endParaRPr>
          </a:p>
          <a:p>
            <a:pPr marL="12700" marR="12700" indent="0" algn="just">
              <a:lnSpc>
                <a:spcPct val="130000"/>
              </a:lnSpc>
              <a:buNone/>
            </a:pPr>
            <a:endParaRPr lang="en-US" altLang="ko-KR" sz="2000" dirty="0">
              <a:latin typeface="Arial"/>
              <a:cs typeface="Arial"/>
            </a:endParaRPr>
          </a:p>
        </p:txBody>
      </p:sp>
    </p:spTree>
    <p:extLst>
      <p:ext uri="{BB962C8B-B14F-4D97-AF65-F5344CB8AC3E}">
        <p14:creationId xmlns:p14="http://schemas.microsoft.com/office/powerpoint/2010/main" val="551777051"/>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en-US" altLang="ko-KR" sz="2800" b="1" dirty="0">
                <a:latin typeface="Times New Roman" pitchFamily="18" charset="0"/>
                <a:cs typeface="Times New Roman" pitchFamily="18" charset="0"/>
              </a:rPr>
              <a:t>Gibbs Sampler and Data Augmentation</a:t>
            </a:r>
            <a:endParaRPr lang="de-DE" altLang="ko-KR"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marL="0" indent="0">
              <a:lnSpc>
                <a:spcPct val="150000"/>
              </a:lnSpc>
              <a:buNone/>
            </a:pPr>
            <a:r>
              <a:rPr lang="en-US" altLang="ko-KR" sz="2000" dirty="0">
                <a:latin typeface="Arial"/>
                <a:cs typeface="Arial"/>
              </a:rPr>
              <a:t>Since about 1993 the main developments have been</a:t>
            </a:r>
          </a:p>
          <a:p>
            <a:pPr marL="0" indent="0">
              <a:lnSpc>
                <a:spcPct val="150000"/>
              </a:lnSpc>
              <a:buNone/>
            </a:pPr>
            <a:endParaRPr lang="en-US" altLang="ko-KR" sz="2000" dirty="0">
              <a:latin typeface="Arial"/>
              <a:cs typeface="Arial"/>
            </a:endParaRPr>
          </a:p>
          <a:p>
            <a:pPr marL="184785" marR="12700" indent="-172720" algn="just">
              <a:lnSpc>
                <a:spcPct val="150000"/>
              </a:lnSpc>
              <a:buFont typeface="Arial"/>
              <a:buChar char="•"/>
              <a:tabLst>
                <a:tab pos="184785" algn="l"/>
              </a:tabLst>
            </a:pPr>
            <a:r>
              <a:rPr lang="de-DE" altLang="ko-KR" sz="2000" dirty="0">
                <a:latin typeface="Arial"/>
                <a:cs typeface="Arial"/>
              </a:rPr>
              <a:t>Providing proofs of convergence and ergodicity for broad classes of methods — such as the Gibbs sampler — for finding chains to solve classes of problem.</a:t>
            </a:r>
          </a:p>
          <a:p>
            <a:pPr marL="184785" marR="12700" indent="-172720" algn="just">
              <a:lnSpc>
                <a:spcPct val="150000"/>
              </a:lnSpc>
              <a:buFont typeface="Arial"/>
              <a:buChar char="•"/>
              <a:tabLst>
                <a:tab pos="184785" algn="l"/>
              </a:tabLst>
            </a:pPr>
            <a:endParaRPr lang="de-DE" altLang="ko-KR" sz="2000" dirty="0">
              <a:latin typeface="Arial"/>
              <a:cs typeface="Arial"/>
            </a:endParaRPr>
          </a:p>
          <a:p>
            <a:pPr marL="184785" marR="15875" indent="-172720" algn="just">
              <a:lnSpc>
                <a:spcPct val="150000"/>
              </a:lnSpc>
              <a:buFont typeface="Arial"/>
              <a:buChar char="•"/>
              <a:tabLst>
                <a:tab pos="184785" algn="l"/>
              </a:tabLst>
            </a:pPr>
            <a:r>
              <a:rPr lang="de-DE" altLang="ko-KR" sz="2000" dirty="0">
                <a:latin typeface="Arial"/>
                <a:cs typeface="Arial"/>
              </a:rPr>
              <a:t>Providing  eﬀective  MCMC  algorithms  for  particular  classes  of model.  In the econometrics journals these include samplers for, e.g.  discrete choice models; dynamic general equilibrium models; VARs; stochastic volatility models etc.</a:t>
            </a:r>
          </a:p>
          <a:p>
            <a:pPr marL="184785" marR="15240">
              <a:lnSpc>
                <a:spcPct val="150000"/>
              </a:lnSpc>
            </a:pPr>
            <a:endParaRPr lang="de-DE" altLang="ko-KR" sz="2000" dirty="0">
              <a:latin typeface="Arial"/>
              <a:cs typeface="Arial"/>
            </a:endParaRPr>
          </a:p>
          <a:p>
            <a:pPr marL="0" indent="0">
              <a:lnSpc>
                <a:spcPct val="150000"/>
              </a:lnSpc>
              <a:buNone/>
            </a:pPr>
            <a:endParaRPr lang="en-US" altLang="ko-KR" sz="2000" dirty="0">
              <a:latin typeface="Arial"/>
              <a:cs typeface="Arial"/>
            </a:endParaRPr>
          </a:p>
        </p:txBody>
      </p:sp>
    </p:spTree>
    <p:extLst>
      <p:ext uri="{BB962C8B-B14F-4D97-AF65-F5344CB8AC3E}">
        <p14:creationId xmlns:p14="http://schemas.microsoft.com/office/powerpoint/2010/main" val="155497408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en-US" altLang="ko-KR" sz="2800" b="1" dirty="0">
                <a:latin typeface="Times New Roman" pitchFamily="18" charset="0"/>
                <a:cs typeface="Times New Roman" pitchFamily="18" charset="0"/>
              </a:rPr>
              <a:t>Gibbs Sampler and Data Augmentation</a:t>
            </a:r>
            <a:endParaRPr lang="de-DE" altLang="ko-KR"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algn="just">
              <a:lnSpc>
                <a:spcPct val="150000"/>
              </a:lnSpc>
            </a:pPr>
            <a:r>
              <a:rPr lang="en-US" altLang="ko-KR" sz="2000" dirty="0">
                <a:latin typeface="Arial"/>
                <a:cs typeface="Arial"/>
              </a:rPr>
              <a:t>But the most important development has been the production of black box general purpose software that enables the user to input his model and data and receive MCMC realizations from the posterior as output without the user worrying about the particular chain that is being used for his problem. (This is somewhat analogous to the development in the frequentist literature of general purpose function minimization routines.)</a:t>
            </a:r>
          </a:p>
          <a:p>
            <a:pPr algn="just">
              <a:lnSpc>
                <a:spcPct val="150000"/>
              </a:lnSpc>
            </a:pPr>
            <a:endParaRPr lang="en-US" altLang="ko-KR" sz="2000" dirty="0">
              <a:latin typeface="Arial"/>
              <a:cs typeface="Arial"/>
            </a:endParaRPr>
          </a:p>
          <a:p>
            <a:pPr algn="just">
              <a:lnSpc>
                <a:spcPct val="150000"/>
              </a:lnSpc>
            </a:pPr>
            <a:r>
              <a:rPr lang="en-US" altLang="ko-KR" sz="2000" dirty="0">
                <a:latin typeface="Arial"/>
                <a:cs typeface="Arial"/>
              </a:rPr>
              <a:t>This development has made  MCMC a feasible option for the general applied economist.</a:t>
            </a:r>
          </a:p>
          <a:p>
            <a:pPr marL="0" indent="0" algn="just">
              <a:buNone/>
            </a:pPr>
            <a:endParaRPr lang="en-US" altLang="ko-KR" sz="2000" dirty="0">
              <a:latin typeface="Arial"/>
              <a:cs typeface="Arial"/>
            </a:endParaRPr>
          </a:p>
          <a:p>
            <a:pPr marL="0" indent="0">
              <a:lnSpc>
                <a:spcPct val="100000"/>
              </a:lnSpc>
              <a:buNone/>
            </a:pPr>
            <a:endParaRPr lang="en-US" altLang="ko-KR" sz="2000" dirty="0">
              <a:latin typeface="Arial"/>
              <a:cs typeface="Arial"/>
            </a:endParaRPr>
          </a:p>
        </p:txBody>
      </p:sp>
    </p:spTree>
    <p:extLst>
      <p:ext uri="{BB962C8B-B14F-4D97-AF65-F5344CB8AC3E}">
        <p14:creationId xmlns:p14="http://schemas.microsoft.com/office/powerpoint/2010/main" val="150052550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en-US" altLang="ko-KR" sz="2800" b="1" dirty="0">
                <a:latin typeface="Times New Roman" pitchFamily="18" charset="0"/>
                <a:cs typeface="Times New Roman" pitchFamily="18" charset="0"/>
              </a:rPr>
              <a:t>Practical MCMC</a:t>
            </a:r>
            <a:endParaRPr lang="de-DE" altLang="ko-KR"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marL="0" marR="12700" indent="0">
              <a:lnSpc>
                <a:spcPct val="130000"/>
              </a:lnSpc>
              <a:buNone/>
            </a:pPr>
            <a:r>
              <a:rPr lang="en-US" altLang="ko-KR" sz="2000" dirty="0">
                <a:latin typeface="Arial"/>
                <a:cs typeface="Arial"/>
              </a:rPr>
              <a:t>Of the packages available now probably the most widely used is BUGS which is freely distributed from</a:t>
            </a:r>
          </a:p>
          <a:p>
            <a:pPr marL="0" marR="12700" indent="0">
              <a:lnSpc>
                <a:spcPct val="130000"/>
              </a:lnSpc>
              <a:buNone/>
            </a:pPr>
            <a:endParaRPr lang="en-US" altLang="ko-KR" sz="2000" spc="25" dirty="0">
              <a:latin typeface="Arial"/>
              <a:cs typeface="Arial"/>
            </a:endParaRPr>
          </a:p>
          <a:p>
            <a:pPr marL="0" marR="12700" indent="0">
              <a:lnSpc>
                <a:spcPct val="130000"/>
              </a:lnSpc>
              <a:buNone/>
            </a:pPr>
            <a:r>
              <a:rPr lang="de-DE" altLang="ko-KR" sz="2000" dirty="0">
                <a:latin typeface="Arial"/>
                <a:cs typeface="Arial"/>
                <a:hlinkClick r:id="rId2"/>
              </a:rPr>
              <a:t>http://www.mrc-bsu.cam.ac.uk/bugs/</a:t>
            </a:r>
            <a:endParaRPr lang="de-DE" altLang="ko-KR" sz="2000" dirty="0">
              <a:latin typeface="Arial"/>
              <a:cs typeface="Arial"/>
            </a:endParaRPr>
          </a:p>
          <a:p>
            <a:pPr marL="0" marR="12700" indent="0">
              <a:lnSpc>
                <a:spcPct val="130000"/>
              </a:lnSpc>
              <a:buNone/>
            </a:pPr>
            <a:endParaRPr lang="de-DE" altLang="ko-KR" sz="2000" dirty="0">
              <a:latin typeface="Arial"/>
              <a:cs typeface="Arial"/>
            </a:endParaRPr>
          </a:p>
          <a:p>
            <a:pPr marL="0" marR="12700" indent="0">
              <a:lnSpc>
                <a:spcPct val="130000"/>
              </a:lnSpc>
              <a:buNone/>
            </a:pPr>
            <a:r>
              <a:rPr lang="en-US" altLang="ko-KR" sz="2000" dirty="0">
                <a:latin typeface="Arial"/>
                <a:cs typeface="Arial"/>
              </a:rPr>
              <a:t>BUGS stands for Bayesian analysis Using the Gibbs Sampler, though in fact it uses a variety of algorithms and not merely Gibbs Sampler.</a:t>
            </a:r>
          </a:p>
          <a:p>
            <a:pPr marL="0" marR="12700" indent="0">
              <a:lnSpc>
                <a:spcPct val="130000"/>
              </a:lnSpc>
              <a:buNone/>
            </a:pPr>
            <a:endParaRPr lang="en-US" altLang="ko-KR" sz="2000" dirty="0">
              <a:latin typeface="Arial"/>
              <a:cs typeface="Arial"/>
            </a:endParaRPr>
          </a:p>
          <a:p>
            <a:pPr marL="0" indent="0">
              <a:lnSpc>
                <a:spcPct val="100000"/>
              </a:lnSpc>
              <a:buNone/>
            </a:pPr>
            <a:r>
              <a:rPr lang="en-US" altLang="ko-KR" sz="2000" dirty="0">
                <a:latin typeface="Arial"/>
                <a:cs typeface="Arial"/>
              </a:rPr>
              <a:t>As with any package you need to provide the program with two things:</a:t>
            </a:r>
          </a:p>
          <a:p>
            <a:pPr>
              <a:lnSpc>
                <a:spcPts val="850"/>
              </a:lnSpc>
              <a:spcBef>
                <a:spcPts val="5"/>
              </a:spcBef>
            </a:pPr>
            <a:endParaRPr lang="en-US" altLang="ko-KR" sz="1000" dirty="0"/>
          </a:p>
          <a:p>
            <a:pPr>
              <a:lnSpc>
                <a:spcPts val="1000"/>
              </a:lnSpc>
            </a:pPr>
            <a:endParaRPr lang="en-US" altLang="ko-KR" sz="1050" dirty="0"/>
          </a:p>
          <a:p>
            <a:pPr>
              <a:lnSpc>
                <a:spcPts val="1000"/>
              </a:lnSpc>
            </a:pPr>
            <a:endParaRPr lang="en-US" altLang="ko-KR" sz="1050" dirty="0"/>
          </a:p>
          <a:p>
            <a:pPr marL="391795" indent="-172720">
              <a:buFont typeface="Arial"/>
              <a:buChar char="•"/>
              <a:tabLst>
                <a:tab pos="391795" algn="l"/>
              </a:tabLst>
            </a:pPr>
            <a:r>
              <a:rPr lang="en-US" altLang="ko-KR" sz="2000" dirty="0">
                <a:latin typeface="Arial"/>
                <a:cs typeface="Arial"/>
              </a:rPr>
              <a:t>The model (=likelihood + prior)</a:t>
            </a:r>
          </a:p>
          <a:p>
            <a:pPr>
              <a:lnSpc>
                <a:spcPts val="850"/>
              </a:lnSpc>
              <a:spcBef>
                <a:spcPts val="5"/>
              </a:spcBef>
              <a:buFont typeface="Arial"/>
              <a:buChar char="•"/>
            </a:pPr>
            <a:endParaRPr lang="en-US" altLang="ko-KR" sz="2000" dirty="0">
              <a:latin typeface="Arial"/>
              <a:cs typeface="Arial"/>
            </a:endParaRPr>
          </a:p>
          <a:p>
            <a:pPr>
              <a:lnSpc>
                <a:spcPts val="1000"/>
              </a:lnSpc>
              <a:buFont typeface="Arial"/>
              <a:buChar char="•"/>
            </a:pPr>
            <a:endParaRPr lang="en-US" altLang="ko-KR" sz="2000" dirty="0">
              <a:latin typeface="Arial"/>
              <a:cs typeface="Arial"/>
            </a:endParaRPr>
          </a:p>
          <a:p>
            <a:pPr>
              <a:lnSpc>
                <a:spcPts val="1000"/>
              </a:lnSpc>
              <a:buFont typeface="Arial"/>
              <a:buChar char="•"/>
            </a:pPr>
            <a:endParaRPr lang="en-US" altLang="ko-KR" sz="2000" dirty="0">
              <a:latin typeface="Arial"/>
              <a:cs typeface="Arial"/>
            </a:endParaRPr>
          </a:p>
          <a:p>
            <a:pPr marL="391795" indent="-172720">
              <a:buFont typeface="Arial"/>
              <a:buChar char="•"/>
              <a:tabLst>
                <a:tab pos="391795" algn="l"/>
              </a:tabLst>
            </a:pPr>
            <a:r>
              <a:rPr lang="en-US" altLang="ko-KR" sz="2000" dirty="0">
                <a:latin typeface="Arial"/>
                <a:cs typeface="Arial"/>
              </a:rPr>
              <a:t>The data (=y + x + others if needed)</a:t>
            </a:r>
          </a:p>
          <a:p>
            <a:pPr marL="12700" marR="12700">
              <a:lnSpc>
                <a:spcPct val="130000"/>
              </a:lnSpc>
            </a:pPr>
            <a:endParaRPr lang="en-US" altLang="ko-KR" sz="2000" dirty="0">
              <a:latin typeface="Arial"/>
              <a:cs typeface="Arial"/>
            </a:endParaRPr>
          </a:p>
        </p:txBody>
      </p:sp>
    </p:spTree>
    <p:extLst>
      <p:ext uri="{BB962C8B-B14F-4D97-AF65-F5344CB8AC3E}">
        <p14:creationId xmlns:p14="http://schemas.microsoft.com/office/powerpoint/2010/main" val="158035738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en-US" altLang="ko-KR" sz="2800" b="1" dirty="0">
                <a:latin typeface="Times New Roman" pitchFamily="18" charset="0"/>
                <a:cs typeface="Times New Roman" pitchFamily="18" charset="0"/>
              </a:rPr>
              <a:t>Practical MCMC</a:t>
            </a:r>
            <a:endParaRPr lang="de-DE" altLang="ko-KR"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marL="0" marR="12700" indent="0" algn="just">
              <a:lnSpc>
                <a:spcPct val="130000"/>
              </a:lnSpc>
              <a:buNone/>
            </a:pPr>
            <a:r>
              <a:rPr lang="en-US" altLang="ko-KR" sz="2000" dirty="0">
                <a:latin typeface="Arial"/>
                <a:cs typeface="Arial"/>
              </a:rPr>
              <a:t>For a Bayesian analysis the model is, of course, the likelihood and the prior. To supply the model you do not simply choose from a menu of models. BUGS is more flexible in that you can give it any model you like! (Though there are certain models that require some thought before they can be written in a way acceptable to BUGS.)</a:t>
            </a:r>
          </a:p>
          <a:p>
            <a:pPr marL="0" marR="12700" indent="0" algn="just">
              <a:lnSpc>
                <a:spcPct val="130000"/>
              </a:lnSpc>
              <a:buNone/>
            </a:pPr>
            <a:endParaRPr lang="en-US" altLang="ko-KR" sz="2000" dirty="0">
              <a:latin typeface="Arial"/>
              <a:cs typeface="Arial"/>
            </a:endParaRPr>
          </a:p>
          <a:p>
            <a:pPr marL="0" marR="12700" indent="0" algn="just">
              <a:lnSpc>
                <a:spcPct val="130000"/>
              </a:lnSpc>
              <a:buNone/>
            </a:pPr>
            <a:r>
              <a:rPr lang="en-US" altLang="ko-KR" sz="2000" dirty="0">
                <a:latin typeface="Arial"/>
                <a:cs typeface="Arial"/>
              </a:rPr>
              <a:t>Supplying the data is much as  in any econometrics  package  —  you give it the y’s and the x’s and any other relevant data, for example censoring indicators.</a:t>
            </a:r>
          </a:p>
          <a:p>
            <a:pPr marL="0" marR="12700" indent="0" algn="just">
              <a:lnSpc>
                <a:spcPct val="130000"/>
              </a:lnSpc>
              <a:buNone/>
            </a:pPr>
            <a:endParaRPr lang="en-US" altLang="ko-KR" sz="2000" dirty="0">
              <a:latin typeface="Arial"/>
              <a:cs typeface="Arial"/>
            </a:endParaRPr>
          </a:p>
          <a:p>
            <a:pPr marL="0" marR="12700" indent="0" algn="just">
              <a:lnSpc>
                <a:spcPct val="130000"/>
              </a:lnSpc>
              <a:buNone/>
            </a:pPr>
            <a:endParaRPr lang="en-US" altLang="ko-KR" sz="2000" dirty="0">
              <a:latin typeface="Arial"/>
              <a:cs typeface="Arial"/>
            </a:endParaRPr>
          </a:p>
          <a:p>
            <a:pPr marL="12700" marR="12700" algn="just">
              <a:lnSpc>
                <a:spcPct val="130000"/>
              </a:lnSpc>
            </a:pPr>
            <a:endParaRPr lang="en-US" altLang="ko-KR" sz="2000" dirty="0">
              <a:latin typeface="Arial"/>
              <a:cs typeface="Arial"/>
            </a:endParaRPr>
          </a:p>
        </p:txBody>
      </p:sp>
    </p:spTree>
    <p:extLst>
      <p:ext uri="{BB962C8B-B14F-4D97-AF65-F5344CB8AC3E}">
        <p14:creationId xmlns:p14="http://schemas.microsoft.com/office/powerpoint/2010/main" val="762058375"/>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en-US" altLang="ko-KR" sz="2800" b="1" dirty="0">
                <a:latin typeface="Times New Roman" pitchFamily="18" charset="0"/>
                <a:cs typeface="Times New Roman" pitchFamily="18" charset="0"/>
              </a:rPr>
              <a:t>Practical MCMC</a:t>
            </a:r>
            <a:endParaRPr lang="de-DE" altLang="ko-KR"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a:noAutofit/>
              </a:bodyPr>
              <a:lstStyle/>
              <a:p>
                <a:pPr marL="12700" marR="12700" indent="0" algn="just">
                  <a:lnSpc>
                    <a:spcPct val="150000"/>
                  </a:lnSpc>
                  <a:buNone/>
                </a:pPr>
                <a:r>
                  <a:rPr lang="en-US" altLang="ko-KR" sz="2000" dirty="0">
                    <a:latin typeface="Arial"/>
                    <a:cs typeface="Arial"/>
                  </a:rPr>
                  <a:t>The model is supplied by creating a file containing statements that closely correspond to the mathematical representation of the likelihood and the prior. Here is an example of a BUGS model statement for a first order autoregressive model with </a:t>
                </a:r>
                <a:r>
                  <a:rPr lang="en-US" altLang="ko-KR" sz="2000" dirty="0" err="1">
                    <a:latin typeface="Arial"/>
                    <a:cs typeface="Arial"/>
                  </a:rPr>
                  <a:t>autoregression</a:t>
                </a:r>
                <a:r>
                  <a:rPr lang="en-US" altLang="ko-KR" sz="2000" dirty="0">
                    <a:latin typeface="Arial"/>
                    <a:cs typeface="Arial"/>
                  </a:rPr>
                  <a:t> coeﬃcient ρ, intercept α and error precision </a:t>
                </a:r>
                <a14:m>
                  <m:oMath xmlns:m="http://schemas.openxmlformats.org/officeDocument/2006/math">
                    <m:r>
                      <a:rPr lang="ko-KR" altLang="en-US" sz="2000" i="1">
                        <a:latin typeface="Cambria Math"/>
                        <a:cs typeface="Arial"/>
                      </a:rPr>
                      <m:t>𝜏</m:t>
                    </m:r>
                  </m:oMath>
                </a14:m>
                <a:r>
                  <a:rPr lang="en-US" altLang="ko-KR" sz="2000" dirty="0">
                    <a:latin typeface="Arial"/>
                    <a:cs typeface="Arial"/>
                  </a:rPr>
                  <a:t> .</a:t>
                </a:r>
              </a:p>
              <a:p>
                <a:pPr marL="12700" marR="12700" algn="just">
                  <a:lnSpc>
                    <a:spcPct val="130000"/>
                  </a:lnSpc>
                </a:pPr>
                <a:endParaRPr lang="en-US" altLang="ko-KR" sz="2000" dirty="0">
                  <a:latin typeface="Arial"/>
                  <a:cs typeface="Arial"/>
                </a:endParaRPr>
              </a:p>
              <a:p>
                <a:pPr marL="12700" marR="12700" algn="just">
                  <a:lnSpc>
                    <a:spcPct val="130000"/>
                  </a:lnSpc>
                </a:pPr>
                <a:endParaRPr lang="en-US"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a:blip r:embed="rId2"/>
                <a:stretch>
                  <a:fillRect l="-569" r="-569"/>
                </a:stretch>
              </a:blipFill>
            </p:spPr>
            <p:txBody>
              <a:bodyPr/>
              <a:lstStyle/>
              <a:p>
                <a:r>
                  <a:rPr lang="ko-KR" altLang="en-US">
                    <a:noFill/>
                  </a:rPr>
                  <a:t> </a:t>
                </a:r>
              </a:p>
            </p:txBody>
          </p:sp>
        </mc:Fallback>
      </mc:AlternateContent>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9667" y="3573017"/>
            <a:ext cx="3959832" cy="3142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9156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7. </a:t>
            </a:r>
            <a:r>
              <a:rPr lang="ko-KR" altLang="en-US" sz="4000" dirty="0"/>
              <a:t>곱셈법칙</a:t>
            </a:r>
          </a:p>
        </p:txBody>
      </p:sp>
      <p:sp>
        <p:nvSpPr>
          <p:cNvPr id="3" name="내용 개체 틀 2"/>
          <p:cNvSpPr>
            <a:spLocks noGrp="1"/>
          </p:cNvSpPr>
          <p:nvPr>
            <p:ph idx="1"/>
          </p:nvPr>
        </p:nvSpPr>
        <p:spPr>
          <a:xfrm>
            <a:off x="1981200" y="1600200"/>
            <a:ext cx="8229600" cy="5141168"/>
          </a:xfrm>
        </p:spPr>
        <p:txBody>
          <a:bodyPr>
            <a:normAutofit/>
          </a:bodyPr>
          <a:lstStyle/>
          <a:p>
            <a:pPr>
              <a:lnSpc>
                <a:spcPct val="150000"/>
              </a:lnSpc>
            </a:pPr>
            <a:endParaRPr lang="en-US" altLang="ko-KR" sz="2400" dirty="0">
              <a:latin typeface="+mn-ea"/>
            </a:endParaRPr>
          </a:p>
          <a:p>
            <a:pPr>
              <a:lnSpc>
                <a:spcPct val="150000"/>
              </a:lnSpc>
            </a:pPr>
            <a:r>
              <a:rPr lang="ko-KR" altLang="en-US" sz="1800" kern="0" dirty="0"/>
              <a:t>하나의 사건이 일어나느냐 마느냐와 상관없이 다른 사건이 일어날 확률이 변하지 않으면</a:t>
            </a:r>
            <a:r>
              <a:rPr lang="en-US" altLang="ko-KR" sz="1800" kern="0" dirty="0"/>
              <a:t>, </a:t>
            </a:r>
            <a:r>
              <a:rPr lang="ko-KR" altLang="en-US" sz="1800" kern="0" dirty="0"/>
              <a:t>두 사건의 관계가 </a:t>
            </a:r>
            <a:r>
              <a:rPr lang="ko-KR" altLang="en-US" sz="1800" b="1" kern="0" dirty="0"/>
              <a:t>독립</a:t>
            </a:r>
            <a:r>
              <a:rPr lang="en-US" altLang="ko-KR" sz="1800" b="1" kern="0" dirty="0"/>
              <a:t>(independent)</a:t>
            </a:r>
            <a:r>
              <a:rPr lang="ko-KR" altLang="en-US" sz="1800" kern="0" dirty="0"/>
              <a:t>이라고 한다</a:t>
            </a:r>
            <a:r>
              <a:rPr lang="en-US" altLang="ko-KR" sz="1800" kern="0" dirty="0"/>
              <a:t>. </a:t>
            </a:r>
            <a:r>
              <a:rPr lang="ko-KR" altLang="en-US" sz="1800" kern="0" dirty="0"/>
              <a:t>그렇지 않은 경우 두 사건의 관계가 </a:t>
            </a:r>
            <a:r>
              <a:rPr lang="ko-KR" altLang="en-US" sz="1800" b="1" kern="0" dirty="0"/>
              <a:t>종속</a:t>
            </a:r>
            <a:r>
              <a:rPr lang="en-US" altLang="ko-KR" sz="1800" b="1" kern="0" dirty="0"/>
              <a:t>(dependent)</a:t>
            </a:r>
            <a:r>
              <a:rPr lang="ko-KR" altLang="en-US" sz="1800" kern="0" dirty="0"/>
              <a:t>이라고 한다</a:t>
            </a:r>
            <a:r>
              <a:rPr lang="en-US" altLang="ko-KR" sz="1800" kern="0" dirty="0"/>
              <a:t>.</a:t>
            </a:r>
            <a:r>
              <a:rPr lang="ko-KR" altLang="en-US" sz="1800" dirty="0">
                <a:sym typeface="Wingdings 3" pitchFamily="18" charset="2"/>
              </a:rPr>
              <a:t>  </a:t>
            </a:r>
            <a:r>
              <a:rPr lang="en-US" altLang="ko-KR" sz="1800" dirty="0">
                <a:sym typeface="Wingdings 3" pitchFamily="18" charset="2"/>
              </a:rPr>
              <a:t> </a:t>
            </a:r>
            <a:endParaRPr lang="en-US" altLang="ko-KR" sz="1800" dirty="0"/>
          </a:p>
          <a:p>
            <a:pPr lvl="1">
              <a:lnSpc>
                <a:spcPct val="150000"/>
              </a:lnSpc>
              <a:buFont typeface="Arial" pitchFamily="34" charset="0"/>
              <a:buChar char="•"/>
            </a:pPr>
            <a:r>
              <a:rPr lang="ko-KR" altLang="en-US" sz="1600" b="1" kern="0" dirty="0"/>
              <a:t>복원추출</a:t>
            </a:r>
            <a:r>
              <a:rPr lang="ko-KR" altLang="en-US" sz="1600" kern="0" dirty="0"/>
              <a:t>일 경우에는 매번의 추출이 독립이고</a:t>
            </a:r>
            <a:r>
              <a:rPr lang="en-US" altLang="ko-KR" sz="1600" kern="0" dirty="0"/>
              <a:t>, </a:t>
            </a:r>
            <a:r>
              <a:rPr lang="ko-KR" altLang="en-US" sz="1600" kern="0" dirty="0"/>
              <a:t>비복원추출일 경우에는 종속이다</a:t>
            </a:r>
            <a:r>
              <a:rPr lang="en-US" altLang="ko-KR" sz="1600" kern="0" dirty="0"/>
              <a:t>.</a:t>
            </a:r>
          </a:p>
          <a:p>
            <a:pPr>
              <a:lnSpc>
                <a:spcPct val="150000"/>
              </a:lnSpc>
              <a:defRPr/>
            </a:pPr>
            <a:endParaRPr lang="en-US" altLang="ko-KR" sz="1800" dirty="0"/>
          </a:p>
          <a:p>
            <a:pPr>
              <a:lnSpc>
                <a:spcPct val="150000"/>
              </a:lnSpc>
              <a:defRPr/>
            </a:pPr>
            <a:r>
              <a:rPr lang="ko-KR" altLang="en-US" sz="1800" dirty="0"/>
              <a:t>두 사건이 서로 독립일 때</a:t>
            </a:r>
            <a:r>
              <a:rPr lang="en-US" altLang="ko-KR" sz="1800" dirty="0"/>
              <a:t>, </a:t>
            </a:r>
            <a:r>
              <a:rPr lang="ko-KR" altLang="en-US" sz="1800" dirty="0"/>
              <a:t>두 사건이 모두 일어날 확률은 각각의 </a:t>
            </a:r>
            <a:r>
              <a:rPr lang="ko-KR" altLang="en-US" sz="1800" dirty="0" err="1"/>
              <a:t>비조건부</a:t>
            </a:r>
            <a:r>
              <a:rPr lang="ko-KR" altLang="en-US" sz="1800" dirty="0"/>
              <a:t> 확률을 곱하여 얻는다</a:t>
            </a:r>
            <a:r>
              <a:rPr lang="en-US" altLang="ko-KR" sz="1800" dirty="0"/>
              <a:t>. </a:t>
            </a:r>
            <a:r>
              <a:rPr lang="ko-KR" altLang="en-US" sz="1800" dirty="0"/>
              <a:t>이를 </a:t>
            </a:r>
            <a:r>
              <a:rPr lang="ko-KR" altLang="en-US" sz="1800" b="1" dirty="0"/>
              <a:t>좁은 의미의 곱셈법칙</a:t>
            </a:r>
            <a:r>
              <a:rPr lang="ko-KR" altLang="en-US" sz="1800" dirty="0"/>
              <a:t>이라고 부른다</a:t>
            </a:r>
            <a:r>
              <a:rPr lang="en-US" altLang="ko-KR" sz="1800" dirty="0"/>
              <a:t>.</a:t>
            </a:r>
          </a:p>
          <a:p>
            <a:pPr lvl="1">
              <a:lnSpc>
                <a:spcPct val="150000"/>
              </a:lnSpc>
              <a:buFont typeface="Arial" pitchFamily="34" charset="0"/>
              <a:buChar char="•"/>
            </a:pPr>
            <a:r>
              <a:rPr lang="ko-KR" altLang="en-US" sz="1600" dirty="0"/>
              <a:t>두 사건 </a:t>
            </a:r>
            <a:r>
              <a:rPr lang="en-US" altLang="ko-KR" sz="1600" dirty="0"/>
              <a:t>A</a:t>
            </a:r>
            <a:r>
              <a:rPr lang="ko-KR" altLang="en-US" sz="1600" dirty="0"/>
              <a:t>와 </a:t>
            </a:r>
            <a:r>
              <a:rPr lang="en-US" altLang="ko-KR" sz="1600" dirty="0"/>
              <a:t>B</a:t>
            </a:r>
            <a:r>
              <a:rPr lang="ko-KR" altLang="en-US" sz="1600" dirty="0"/>
              <a:t>가 독립이면</a:t>
            </a:r>
            <a:r>
              <a:rPr lang="en-US" altLang="ko-KR" sz="1600" dirty="0"/>
              <a:t>,  </a:t>
            </a:r>
            <a:r>
              <a:rPr lang="en-US" altLang="ko-KR" sz="1800" b="1" dirty="0"/>
              <a:t>P (A and B) = P(A)P(B)</a:t>
            </a:r>
          </a:p>
          <a:p>
            <a:pPr>
              <a:lnSpc>
                <a:spcPct val="150000"/>
              </a:lnSpc>
            </a:pPr>
            <a:endParaRPr lang="ko-KR" altLang="en-US" sz="2200" dirty="0">
              <a:latin typeface="+mn-ea"/>
            </a:endParaRPr>
          </a:p>
        </p:txBody>
      </p:sp>
      <p:sp>
        <p:nvSpPr>
          <p:cNvPr id="7" name="AutoShape 5"/>
          <p:cNvSpPr>
            <a:spLocks noChangeArrowheads="1"/>
          </p:cNvSpPr>
          <p:nvPr/>
        </p:nvSpPr>
        <p:spPr bwMode="auto">
          <a:xfrm>
            <a:off x="1988544" y="1611550"/>
            <a:ext cx="1083120"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독립</a:t>
            </a:r>
          </a:p>
        </p:txBody>
      </p:sp>
    </p:spTree>
    <p:extLst>
      <p:ext uri="{BB962C8B-B14F-4D97-AF65-F5344CB8AC3E}">
        <p14:creationId xmlns:p14="http://schemas.microsoft.com/office/powerpoint/2010/main" val="2967662075"/>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en-US" altLang="ko-KR" sz="2800" b="1" dirty="0">
                <a:latin typeface="Times New Roman" pitchFamily="18" charset="0"/>
                <a:cs typeface="Times New Roman" pitchFamily="18" charset="0"/>
              </a:rPr>
              <a:t>Practical MCMC</a:t>
            </a:r>
            <a:endParaRPr lang="de-DE" altLang="ko-KR"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579296" cy="5877272"/>
              </a:xfrm>
            </p:spPr>
            <p:txBody>
              <a:bodyPr>
                <a:noAutofit/>
              </a:bodyPr>
              <a:lstStyle/>
              <a:p>
                <a:pPr marL="12700" marR="12700" indent="0" algn="just">
                  <a:lnSpc>
                    <a:spcPct val="150000"/>
                  </a:lnSpc>
                  <a:buNone/>
                </a:pPr>
                <a:r>
                  <a:rPr lang="en-US" altLang="ko-KR" sz="2000" dirty="0">
                    <a:latin typeface="Arial"/>
                    <a:cs typeface="Arial"/>
                  </a:rPr>
                  <a:t>Lines two and three are the likelihood.  Lines five, six and seven are the prior.  In this case α, ρ and </a:t>
                </a:r>
                <a14:m>
                  <m:oMath xmlns:m="http://schemas.openxmlformats.org/officeDocument/2006/math">
                    <m:r>
                      <a:rPr lang="ko-KR" altLang="en-US" sz="2000" i="1">
                        <a:latin typeface="Cambria Math"/>
                        <a:cs typeface="Arial"/>
                      </a:rPr>
                      <m:t>𝜏</m:t>
                    </m:r>
                  </m:oMath>
                </a14:m>
                <a:r>
                  <a:rPr lang="en-US" altLang="ko-KR" sz="2000" dirty="0">
                    <a:latin typeface="Arial"/>
                    <a:cs typeface="Arial"/>
                  </a:rPr>
                  <a:t>  are independent with distributions having low precision (high variance).  For example, a</a:t>
                </a:r>
                <a:r>
                  <a:rPr lang="ko-KR" altLang="en-US" sz="2000" dirty="0">
                    <a:latin typeface="Arial"/>
                    <a:cs typeface="Arial"/>
                  </a:rPr>
                  <a:t> </a:t>
                </a:r>
                <a:r>
                  <a:rPr lang="en-US" altLang="ko-KR" sz="2000" dirty="0">
                    <a:latin typeface="Arial"/>
                    <a:cs typeface="Arial"/>
                  </a:rPr>
                  <a:t>priori,</a:t>
                </a:r>
                <a:r>
                  <a:rPr lang="ko-KR" altLang="en-US" sz="2000" dirty="0">
                    <a:latin typeface="Arial"/>
                    <a:cs typeface="Arial"/>
                  </a:rPr>
                  <a:t> </a:t>
                </a:r>
                <a:r>
                  <a:rPr lang="en-US" altLang="ko-KR" sz="2000" dirty="0">
                    <a:latin typeface="Arial"/>
                    <a:cs typeface="Arial"/>
                  </a:rPr>
                  <a:t>ρ has mean zero and standard deviation </a:t>
                </a:r>
                <a14:m>
                  <m:oMath xmlns:m="http://schemas.openxmlformats.org/officeDocument/2006/math">
                    <m:r>
                      <a:rPr lang="en-US" altLang="ko-KR" sz="2000">
                        <a:latin typeface="Cambria Math"/>
                        <a:cs typeface="Arial"/>
                      </a:rPr>
                      <m:t>1/ </m:t>
                    </m:r>
                    <m:rad>
                      <m:radPr>
                        <m:degHide m:val="on"/>
                        <m:ctrlPr>
                          <a:rPr lang="en-US" altLang="ko-KR" sz="2000" i="1">
                            <a:latin typeface="Cambria Math" panose="02040503050406030204" pitchFamily="18" charset="0"/>
                            <a:cs typeface="Arial"/>
                          </a:rPr>
                        </m:ctrlPr>
                      </m:radPr>
                      <m:deg/>
                      <m:e>
                        <m:r>
                          <a:rPr lang="en-US" altLang="ko-KR" sz="2000" i="1">
                            <a:latin typeface="Cambria Math"/>
                            <a:cs typeface="Arial"/>
                          </a:rPr>
                          <m:t>0.001</m:t>
                        </m:r>
                      </m:e>
                    </m:rad>
                    <m:r>
                      <a:rPr lang="en-US" altLang="ko-KR" sz="2000" i="1">
                        <a:latin typeface="Cambria Math"/>
                        <a:cs typeface="Arial"/>
                      </a:rPr>
                      <m:t>=32</m:t>
                    </m:r>
                  </m:oMath>
                </a14:m>
                <a:r>
                  <a:rPr lang="en-US" altLang="ko-KR" sz="2000" dirty="0">
                    <a:latin typeface="Arial"/>
                    <a:cs typeface="Arial"/>
                  </a:rPr>
                  <a:t>.</a:t>
                </a: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579296" cy="5877272"/>
              </a:xfrm>
              <a:blipFill>
                <a:blip r:embed="rId2"/>
                <a:stretch>
                  <a:fillRect l="-569" r="-56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95316433"/>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188640"/>
            <a:ext cx="8229600" cy="562074"/>
          </a:xfrm>
        </p:spPr>
        <p:txBody>
          <a:bodyPr>
            <a:noAutofit/>
          </a:bodyPr>
          <a:lstStyle/>
          <a:p>
            <a:pPr algn="l">
              <a:lnSpc>
                <a:spcPct val="100000"/>
              </a:lnSpc>
            </a:pPr>
            <a:r>
              <a:rPr lang="en-US" altLang="ko-KR" sz="2800" b="1" dirty="0">
                <a:latin typeface="Times New Roman" pitchFamily="18" charset="0"/>
                <a:cs typeface="Times New Roman" pitchFamily="18" charset="0"/>
              </a:rPr>
              <a:t>Practical MCMC</a:t>
            </a:r>
            <a:endParaRPr lang="de-DE" altLang="ko-KR"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586564"/>
            <a:ext cx="8579296" cy="5877272"/>
          </a:xfrm>
        </p:spPr>
        <p:txBody>
          <a:bodyPr>
            <a:noAutofit/>
          </a:bodyPr>
          <a:lstStyle/>
          <a:p>
            <a:pPr marL="12700" marR="12700" indent="0" algn="just">
              <a:lnSpc>
                <a:spcPct val="150000"/>
              </a:lnSpc>
              <a:buNone/>
            </a:pPr>
            <a:r>
              <a:rPr lang="en-US" altLang="ko-KR" sz="2000" dirty="0">
                <a:latin typeface="Arial"/>
                <a:cs typeface="Arial"/>
              </a:rPr>
              <a:t>Another BUGS program, this time for an over-identified two equation recursive model. (write down the model based on reduced-form!)</a:t>
            </a:r>
          </a:p>
          <a:p>
            <a:pPr marL="12700" marR="12700" indent="0" algn="just">
              <a:buNone/>
            </a:pPr>
            <a:r>
              <a:rPr lang="de-DE" altLang="ko-KR" sz="2000" dirty="0">
                <a:latin typeface="Arial"/>
                <a:cs typeface="Arial"/>
              </a:rPr>
              <a:t>(Model)          </a:t>
            </a:r>
            <a:r>
              <a:rPr lang="en-US" altLang="ko-KR" sz="2000" spc="-35" dirty="0">
                <a:latin typeface="Arial"/>
                <a:cs typeface="Arial"/>
              </a:rPr>
              <a:t>y</a:t>
            </a:r>
            <a:r>
              <a:rPr lang="en-US" altLang="ko-KR" sz="2000" spc="-120" baseline="-11574" dirty="0">
                <a:latin typeface="Arial"/>
                <a:cs typeface="Arial"/>
              </a:rPr>
              <a:t>1	         </a:t>
            </a:r>
            <a:r>
              <a:rPr lang="en-US" altLang="ko-KR" sz="2000" spc="245" dirty="0">
                <a:latin typeface="Arial"/>
                <a:cs typeface="Arial"/>
              </a:rPr>
              <a:t>= </a:t>
            </a:r>
            <a:r>
              <a:rPr lang="en-US" altLang="ko-KR" sz="2000" spc="35" dirty="0">
                <a:latin typeface="Arial"/>
                <a:cs typeface="Arial"/>
              </a:rPr>
              <a:t> </a:t>
            </a:r>
            <a:r>
              <a:rPr lang="en-US" altLang="ko-KR" sz="2000" spc="-235" dirty="0">
                <a:latin typeface="Arial"/>
                <a:cs typeface="Arial"/>
              </a:rPr>
              <a:t>b</a:t>
            </a:r>
            <a:r>
              <a:rPr lang="en-US" altLang="ko-KR" sz="2000" spc="-120" baseline="-11574" dirty="0">
                <a:latin typeface="Arial"/>
                <a:cs typeface="Arial"/>
              </a:rPr>
              <a:t>0</a:t>
            </a:r>
            <a:r>
              <a:rPr lang="en-US" altLang="ko-KR" sz="2000" spc="142" baseline="-11574" dirty="0">
                <a:latin typeface="Arial"/>
                <a:cs typeface="Arial"/>
              </a:rPr>
              <a:t> </a:t>
            </a:r>
            <a:r>
              <a:rPr lang="en-US" altLang="ko-KR" sz="2000" spc="245" dirty="0">
                <a:latin typeface="Arial"/>
                <a:cs typeface="Arial"/>
              </a:rPr>
              <a:t>+</a:t>
            </a:r>
            <a:r>
              <a:rPr lang="en-US" altLang="ko-KR" sz="2000" spc="-100" dirty="0">
                <a:latin typeface="Arial"/>
                <a:cs typeface="Arial"/>
              </a:rPr>
              <a:t> </a:t>
            </a:r>
            <a:r>
              <a:rPr lang="en-US" altLang="ko-KR" sz="2000" spc="-240" dirty="0">
                <a:latin typeface="Arial"/>
                <a:cs typeface="Arial"/>
              </a:rPr>
              <a:t>b</a:t>
            </a:r>
            <a:r>
              <a:rPr lang="en-US" altLang="ko-KR" sz="2000" spc="-52" baseline="-11574" dirty="0">
                <a:latin typeface="Arial"/>
                <a:cs typeface="Arial"/>
              </a:rPr>
              <a:t>1</a:t>
            </a:r>
            <a:r>
              <a:rPr lang="en-US" altLang="ko-KR" sz="2000" spc="-40" dirty="0">
                <a:latin typeface="Arial"/>
                <a:cs typeface="Arial"/>
              </a:rPr>
              <a:t>y</a:t>
            </a:r>
            <a:r>
              <a:rPr lang="en-US" altLang="ko-KR" sz="2000" spc="-120" baseline="-11574" dirty="0">
                <a:latin typeface="Arial"/>
                <a:cs typeface="Arial"/>
              </a:rPr>
              <a:t>2</a:t>
            </a:r>
            <a:r>
              <a:rPr lang="en-US" altLang="ko-KR" sz="2000" spc="142" baseline="-11574" dirty="0">
                <a:latin typeface="Arial"/>
                <a:cs typeface="Arial"/>
              </a:rPr>
              <a:t> </a:t>
            </a:r>
            <a:r>
              <a:rPr lang="en-US" altLang="ko-KR" sz="2000" spc="245" dirty="0">
                <a:latin typeface="Arial"/>
                <a:cs typeface="Arial"/>
              </a:rPr>
              <a:t>+</a:t>
            </a:r>
            <a:r>
              <a:rPr lang="en-US" altLang="ko-KR" sz="2000" spc="-100" dirty="0">
                <a:latin typeface="Arial"/>
                <a:cs typeface="Arial"/>
              </a:rPr>
              <a:t> </a:t>
            </a:r>
            <a:r>
              <a:rPr lang="en-US" altLang="ko-KR" sz="2000" spc="-140" dirty="0">
                <a:latin typeface="Arial"/>
                <a:cs typeface="Arial"/>
              </a:rPr>
              <a:t>ε</a:t>
            </a:r>
            <a:r>
              <a:rPr lang="en-US" altLang="ko-KR" sz="2000" spc="-120" baseline="-11574" dirty="0">
                <a:latin typeface="Arial"/>
                <a:cs typeface="Arial"/>
              </a:rPr>
              <a:t>1</a:t>
            </a:r>
            <a:endParaRPr lang="en-US" altLang="ko-KR" sz="2000" baseline="-11574" dirty="0">
              <a:latin typeface="Arial"/>
              <a:cs typeface="Arial"/>
            </a:endParaRPr>
          </a:p>
          <a:p>
            <a:pPr marL="1539239" indent="0" algn="just">
              <a:buNone/>
              <a:tabLst>
                <a:tab pos="2193925" algn="l"/>
              </a:tabLst>
            </a:pPr>
            <a:r>
              <a:rPr lang="en-US" altLang="ko-KR" sz="2000" spc="-40" dirty="0">
                <a:latin typeface="Arial"/>
                <a:cs typeface="Arial"/>
              </a:rPr>
              <a:t>y</a:t>
            </a:r>
            <a:r>
              <a:rPr lang="en-US" altLang="ko-KR" sz="2000" spc="-120" baseline="-11574" dirty="0">
                <a:latin typeface="Arial"/>
                <a:cs typeface="Arial"/>
              </a:rPr>
              <a:t>2	</a:t>
            </a:r>
            <a:r>
              <a:rPr lang="en-US" altLang="ko-KR" sz="2000" spc="245" dirty="0">
                <a:latin typeface="Arial"/>
                <a:cs typeface="Arial"/>
              </a:rPr>
              <a:t>= </a:t>
            </a:r>
            <a:r>
              <a:rPr lang="en-US" altLang="ko-KR" sz="2000" spc="35" dirty="0">
                <a:latin typeface="Arial"/>
                <a:cs typeface="Arial"/>
              </a:rPr>
              <a:t> </a:t>
            </a:r>
            <a:r>
              <a:rPr lang="en-US" altLang="ko-KR" sz="2000" spc="-135" dirty="0">
                <a:latin typeface="Arial"/>
                <a:cs typeface="Arial"/>
              </a:rPr>
              <a:t>c</a:t>
            </a:r>
            <a:r>
              <a:rPr lang="en-US" altLang="ko-KR" sz="2000" spc="-120" baseline="-11574" dirty="0">
                <a:latin typeface="Arial"/>
                <a:cs typeface="Arial"/>
              </a:rPr>
              <a:t>0</a:t>
            </a:r>
            <a:r>
              <a:rPr lang="en-US" altLang="ko-KR" sz="2000" spc="142" baseline="-11574" dirty="0">
                <a:latin typeface="Arial"/>
                <a:cs typeface="Arial"/>
              </a:rPr>
              <a:t> </a:t>
            </a:r>
            <a:r>
              <a:rPr lang="en-US" altLang="ko-KR" sz="2000" spc="245" dirty="0">
                <a:latin typeface="Arial"/>
                <a:cs typeface="Arial"/>
              </a:rPr>
              <a:t>+</a:t>
            </a:r>
            <a:r>
              <a:rPr lang="en-US" altLang="ko-KR" sz="2000" spc="-100" dirty="0">
                <a:latin typeface="Arial"/>
                <a:cs typeface="Arial"/>
              </a:rPr>
              <a:t> </a:t>
            </a:r>
            <a:r>
              <a:rPr lang="en-US" altLang="ko-KR" sz="2000" spc="-135" dirty="0">
                <a:latin typeface="Arial"/>
                <a:cs typeface="Arial"/>
              </a:rPr>
              <a:t>c</a:t>
            </a:r>
            <a:r>
              <a:rPr lang="en-US" altLang="ko-KR" sz="2000" spc="-52" baseline="-11574" dirty="0">
                <a:latin typeface="Arial"/>
                <a:cs typeface="Arial"/>
              </a:rPr>
              <a:t>1</a:t>
            </a:r>
            <a:r>
              <a:rPr lang="en-US" altLang="ko-KR" sz="2000" spc="-75" dirty="0">
                <a:latin typeface="Arial"/>
                <a:cs typeface="Arial"/>
              </a:rPr>
              <a:t>z</a:t>
            </a:r>
            <a:r>
              <a:rPr lang="en-US" altLang="ko-KR" sz="2000" spc="-120" baseline="-11574" dirty="0">
                <a:latin typeface="Arial"/>
                <a:cs typeface="Arial"/>
              </a:rPr>
              <a:t>1</a:t>
            </a:r>
            <a:r>
              <a:rPr lang="en-US" altLang="ko-KR" sz="2000" spc="135" baseline="-11574" dirty="0">
                <a:latin typeface="Arial"/>
                <a:cs typeface="Arial"/>
              </a:rPr>
              <a:t> </a:t>
            </a:r>
            <a:r>
              <a:rPr lang="en-US" altLang="ko-KR" sz="2000" spc="245" dirty="0">
                <a:latin typeface="Arial"/>
                <a:cs typeface="Arial"/>
              </a:rPr>
              <a:t>+</a:t>
            </a:r>
            <a:r>
              <a:rPr lang="en-US" altLang="ko-KR" sz="2000" spc="-100" dirty="0">
                <a:latin typeface="Arial"/>
                <a:cs typeface="Arial"/>
              </a:rPr>
              <a:t> </a:t>
            </a:r>
            <a:r>
              <a:rPr lang="en-US" altLang="ko-KR" sz="2000" spc="-135" dirty="0">
                <a:latin typeface="Arial"/>
                <a:cs typeface="Arial"/>
              </a:rPr>
              <a:t>c</a:t>
            </a:r>
            <a:r>
              <a:rPr lang="en-US" altLang="ko-KR" sz="2000" spc="-52" baseline="-11574" dirty="0">
                <a:latin typeface="Arial"/>
                <a:cs typeface="Arial"/>
              </a:rPr>
              <a:t>2</a:t>
            </a:r>
            <a:r>
              <a:rPr lang="en-US" altLang="ko-KR" sz="2000" spc="-75" dirty="0">
                <a:latin typeface="Arial"/>
                <a:cs typeface="Arial"/>
              </a:rPr>
              <a:t>z</a:t>
            </a:r>
            <a:r>
              <a:rPr lang="en-US" altLang="ko-KR" sz="2000" spc="-120" baseline="-11574" dirty="0">
                <a:latin typeface="Arial"/>
                <a:cs typeface="Arial"/>
              </a:rPr>
              <a:t>2</a:t>
            </a:r>
            <a:r>
              <a:rPr lang="en-US" altLang="ko-KR" sz="2000" spc="135" baseline="-11574" dirty="0">
                <a:latin typeface="Arial"/>
                <a:cs typeface="Arial"/>
              </a:rPr>
              <a:t> </a:t>
            </a:r>
            <a:r>
              <a:rPr lang="en-US" altLang="ko-KR" sz="2000" spc="245" dirty="0">
                <a:latin typeface="Arial"/>
                <a:cs typeface="Arial"/>
              </a:rPr>
              <a:t>+</a:t>
            </a:r>
            <a:r>
              <a:rPr lang="en-US" altLang="ko-KR" sz="2000" spc="-95" dirty="0">
                <a:latin typeface="Arial"/>
                <a:cs typeface="Arial"/>
              </a:rPr>
              <a:t> </a:t>
            </a:r>
            <a:r>
              <a:rPr lang="en-US" altLang="ko-KR" sz="2000" spc="-140" dirty="0">
                <a:latin typeface="Arial"/>
                <a:cs typeface="Arial"/>
              </a:rPr>
              <a:t>ε</a:t>
            </a:r>
            <a:r>
              <a:rPr lang="en-US" altLang="ko-KR" sz="2000" spc="-52" baseline="-11574" dirty="0">
                <a:latin typeface="Arial"/>
                <a:cs typeface="Arial"/>
              </a:rPr>
              <a:t>2</a:t>
            </a:r>
            <a:r>
              <a:rPr lang="en-US" altLang="ko-KR" sz="2000" spc="-5" dirty="0">
                <a:latin typeface="Arial"/>
                <a:cs typeface="Arial"/>
              </a:rPr>
              <a:t>. </a:t>
            </a:r>
            <a:endParaRPr lang="en-US" altLang="ko-KR" sz="1700" spc="-140" dirty="0">
              <a:latin typeface="Arial"/>
              <a:cs typeface="Arial"/>
            </a:endParaRPr>
          </a:p>
          <a:p>
            <a:pPr marL="356870" marR="1452245" indent="0">
              <a:buNone/>
            </a:pPr>
            <a:endParaRPr lang="en-US" altLang="ko-KR" sz="1700" spc="-140" dirty="0">
              <a:latin typeface="Arial"/>
              <a:cs typeface="Arial"/>
            </a:endParaRPr>
          </a:p>
          <a:p>
            <a:pPr marL="356870" marR="1452245" indent="0">
              <a:lnSpc>
                <a:spcPct val="70000"/>
              </a:lnSpc>
              <a:buNone/>
            </a:pPr>
            <a:r>
              <a:rPr lang="en-US" altLang="ko-KR" sz="1600" spc="-140" dirty="0">
                <a:latin typeface="Arial"/>
                <a:cs typeface="Arial"/>
              </a:rPr>
              <a:t>m</a:t>
            </a:r>
            <a:r>
              <a:rPr lang="en-US" altLang="ko-KR" sz="1600" spc="-45" dirty="0">
                <a:latin typeface="Arial"/>
                <a:cs typeface="Arial"/>
              </a:rPr>
              <a:t>o</a:t>
            </a:r>
            <a:r>
              <a:rPr lang="en-US" altLang="ko-KR" sz="1600" spc="-60" dirty="0">
                <a:latin typeface="Arial"/>
                <a:cs typeface="Arial"/>
              </a:rPr>
              <a:t>d</a:t>
            </a:r>
            <a:r>
              <a:rPr lang="en-US" altLang="ko-KR" sz="1600" spc="-229" dirty="0">
                <a:latin typeface="Arial"/>
                <a:cs typeface="Arial"/>
              </a:rPr>
              <a:t>e</a:t>
            </a:r>
            <a:r>
              <a:rPr lang="en-US" altLang="ko-KR" sz="1600" spc="65" dirty="0">
                <a:latin typeface="Arial"/>
                <a:cs typeface="Arial"/>
              </a:rPr>
              <a:t>l</a:t>
            </a:r>
            <a:r>
              <a:rPr lang="en-US" altLang="ko-KR" sz="1600" spc="295" dirty="0">
                <a:latin typeface="Arial"/>
                <a:cs typeface="Arial"/>
              </a:rPr>
              <a:t>{</a:t>
            </a:r>
            <a:endParaRPr lang="en-US" altLang="ko-KR" sz="1600" dirty="0">
              <a:latin typeface="Arial"/>
              <a:cs typeface="Arial"/>
            </a:endParaRPr>
          </a:p>
          <a:p>
            <a:pPr marL="356870" marR="4006850" indent="0" algn="just">
              <a:lnSpc>
                <a:spcPct val="70000"/>
              </a:lnSpc>
              <a:buNone/>
            </a:pPr>
            <a:r>
              <a:rPr lang="en-US" altLang="ko-KR" sz="1600" spc="-45" dirty="0">
                <a:latin typeface="Arial"/>
                <a:cs typeface="Arial"/>
              </a:rPr>
              <a:t>f</a:t>
            </a:r>
            <a:r>
              <a:rPr lang="en-US" altLang="ko-KR" sz="1600" spc="-80" dirty="0">
                <a:latin typeface="Arial"/>
                <a:cs typeface="Arial"/>
              </a:rPr>
              <a:t>o</a:t>
            </a:r>
            <a:r>
              <a:rPr lang="en-US" altLang="ko-KR" sz="1600" spc="50" dirty="0">
                <a:latin typeface="Arial"/>
                <a:cs typeface="Arial"/>
              </a:rPr>
              <a:t>r</a:t>
            </a:r>
            <a:r>
              <a:rPr lang="en-US" altLang="ko-KR" sz="1600" spc="60" dirty="0">
                <a:latin typeface="Arial"/>
                <a:cs typeface="Arial"/>
              </a:rPr>
              <a:t>(</a:t>
            </a:r>
            <a:r>
              <a:rPr lang="en-US" altLang="ko-KR" sz="1600" spc="100" dirty="0" err="1">
                <a:latin typeface="Arial"/>
                <a:cs typeface="Arial"/>
              </a:rPr>
              <a:t>i</a:t>
            </a:r>
            <a:r>
              <a:rPr lang="en-US" altLang="ko-KR" sz="1600" spc="35" dirty="0">
                <a:latin typeface="Arial"/>
                <a:cs typeface="Arial"/>
              </a:rPr>
              <a:t> </a:t>
            </a:r>
            <a:r>
              <a:rPr lang="en-US" altLang="ko-KR" sz="1600" spc="65" dirty="0">
                <a:latin typeface="Arial"/>
                <a:cs typeface="Arial"/>
              </a:rPr>
              <a:t>i</a:t>
            </a:r>
            <a:r>
              <a:rPr lang="en-US" altLang="ko-KR" sz="1600" spc="5" dirty="0">
                <a:latin typeface="Arial"/>
                <a:cs typeface="Arial"/>
              </a:rPr>
              <a:t>n</a:t>
            </a:r>
            <a:r>
              <a:rPr lang="en-US" altLang="ko-KR" sz="1600" spc="-5" dirty="0">
                <a:latin typeface="Arial"/>
                <a:cs typeface="Arial"/>
              </a:rPr>
              <a:t> </a:t>
            </a:r>
            <a:r>
              <a:rPr lang="en-US" altLang="ko-KR" sz="1600" spc="-145" dirty="0">
                <a:latin typeface="Arial"/>
                <a:cs typeface="Arial"/>
              </a:rPr>
              <a:t>1</a:t>
            </a:r>
            <a:r>
              <a:rPr lang="en-US" altLang="ko-KR" sz="1600" spc="-35" dirty="0">
                <a:latin typeface="Arial"/>
                <a:cs typeface="Arial"/>
              </a:rPr>
              <a:t>:</a:t>
            </a:r>
            <a:r>
              <a:rPr lang="en-US" altLang="ko-KR" sz="1600" spc="-60" dirty="0">
                <a:latin typeface="Arial"/>
                <a:cs typeface="Arial"/>
              </a:rPr>
              <a:t>n</a:t>
            </a:r>
            <a:r>
              <a:rPr lang="en-US" altLang="ko-KR" sz="1600" spc="60" dirty="0">
                <a:latin typeface="Arial"/>
                <a:cs typeface="Arial"/>
              </a:rPr>
              <a:t>)</a:t>
            </a:r>
            <a:r>
              <a:rPr lang="en-US" altLang="ko-KR" sz="1600" spc="295" dirty="0">
                <a:latin typeface="Arial"/>
                <a:cs typeface="Arial"/>
              </a:rPr>
              <a:t>{</a:t>
            </a:r>
            <a:endParaRPr lang="en-US" altLang="ko-KR" sz="1600" dirty="0">
              <a:latin typeface="Arial"/>
              <a:cs typeface="Arial"/>
            </a:endParaRPr>
          </a:p>
          <a:p>
            <a:pPr marL="356870" marR="2565400" indent="0" algn="just">
              <a:lnSpc>
                <a:spcPct val="70000"/>
              </a:lnSpc>
              <a:buNone/>
            </a:pPr>
            <a:r>
              <a:rPr lang="en-US" altLang="ko-KR" sz="1600" spc="-5" dirty="0">
                <a:latin typeface="Arial"/>
                <a:cs typeface="Arial"/>
              </a:rPr>
              <a:t>y</a:t>
            </a:r>
            <a:r>
              <a:rPr lang="en-US" altLang="ko-KR" sz="1600" spc="-35" dirty="0">
                <a:latin typeface="Arial"/>
                <a:cs typeface="Arial"/>
              </a:rPr>
              <a:t>[i,</a:t>
            </a:r>
            <a:r>
              <a:rPr lang="en-US" altLang="ko-KR" sz="1600" spc="-55" dirty="0">
                <a:latin typeface="Arial"/>
                <a:cs typeface="Arial"/>
              </a:rPr>
              <a:t>1</a:t>
            </a:r>
            <a:r>
              <a:rPr lang="en-US" altLang="ko-KR" sz="1600" spc="-35" dirty="0">
                <a:latin typeface="Arial"/>
                <a:cs typeface="Arial"/>
              </a:rPr>
              <a:t>:</a:t>
            </a:r>
            <a:r>
              <a:rPr lang="en-US" altLang="ko-KR" sz="1600" spc="-145" dirty="0">
                <a:latin typeface="Arial"/>
                <a:cs typeface="Arial"/>
              </a:rPr>
              <a:t>2</a:t>
            </a:r>
            <a:r>
              <a:rPr lang="en-US" altLang="ko-KR" sz="1600" dirty="0">
                <a:latin typeface="Arial"/>
                <a:cs typeface="Arial"/>
              </a:rPr>
              <a:t>]</a:t>
            </a:r>
            <a:r>
              <a:rPr lang="en-US" altLang="ko-KR" sz="1600" spc="25" dirty="0">
                <a:latin typeface="Arial"/>
                <a:cs typeface="Arial"/>
              </a:rPr>
              <a:t> </a:t>
            </a:r>
            <a:r>
              <a:rPr lang="en-US" altLang="ko-KR" sz="1600" spc="-15" dirty="0">
                <a:latin typeface="Arial"/>
                <a:cs typeface="Arial"/>
              </a:rPr>
              <a:t>~</a:t>
            </a:r>
            <a:r>
              <a:rPr lang="en-US" altLang="ko-KR" sz="1600" spc="-60" dirty="0" err="1">
                <a:latin typeface="Arial"/>
                <a:cs typeface="Arial"/>
              </a:rPr>
              <a:t>d</a:t>
            </a:r>
            <a:r>
              <a:rPr lang="en-US" altLang="ko-KR" sz="1600" spc="-70" dirty="0" err="1">
                <a:latin typeface="Arial"/>
                <a:cs typeface="Arial"/>
              </a:rPr>
              <a:t>mv</a:t>
            </a:r>
            <a:r>
              <a:rPr lang="en-US" altLang="ko-KR" sz="1600" spc="-65" dirty="0" err="1">
                <a:latin typeface="Arial"/>
                <a:cs typeface="Arial"/>
              </a:rPr>
              <a:t>n</a:t>
            </a:r>
            <a:r>
              <a:rPr lang="en-US" altLang="ko-KR" sz="1600" spc="-145" dirty="0" err="1">
                <a:latin typeface="Arial"/>
                <a:cs typeface="Arial"/>
              </a:rPr>
              <a:t>o</a:t>
            </a:r>
            <a:r>
              <a:rPr lang="en-US" altLang="ko-KR" sz="1600" spc="60" dirty="0" err="1">
                <a:latin typeface="Arial"/>
                <a:cs typeface="Arial"/>
              </a:rPr>
              <a:t>r</a:t>
            </a:r>
            <a:r>
              <a:rPr lang="en-US" altLang="ko-KR" sz="1600" spc="-70" dirty="0" err="1">
                <a:latin typeface="Arial"/>
                <a:cs typeface="Arial"/>
              </a:rPr>
              <a:t>m</a:t>
            </a:r>
            <a:r>
              <a:rPr lang="en-US" altLang="ko-KR" sz="1600" spc="50" dirty="0">
                <a:latin typeface="Arial"/>
                <a:cs typeface="Arial"/>
              </a:rPr>
              <a:t>(</a:t>
            </a:r>
            <a:r>
              <a:rPr lang="en-US" altLang="ko-KR" sz="1600" spc="-114" dirty="0">
                <a:latin typeface="Arial"/>
                <a:cs typeface="Arial"/>
              </a:rPr>
              <a:t>m</a:t>
            </a:r>
            <a:r>
              <a:rPr lang="en-US" altLang="ko-KR" sz="1600" spc="-65" dirty="0">
                <a:latin typeface="Arial"/>
                <a:cs typeface="Arial"/>
              </a:rPr>
              <a:t>u</a:t>
            </a:r>
            <a:r>
              <a:rPr lang="en-US" altLang="ko-KR" sz="1600" spc="-15" dirty="0">
                <a:latin typeface="Arial"/>
                <a:cs typeface="Arial"/>
              </a:rPr>
              <a:t>[</a:t>
            </a:r>
            <a:r>
              <a:rPr lang="en-US" altLang="ko-KR" sz="1600" spc="-15" dirty="0" err="1">
                <a:latin typeface="Arial"/>
                <a:cs typeface="Arial"/>
              </a:rPr>
              <a:t>i</a:t>
            </a:r>
            <a:r>
              <a:rPr lang="en-US" altLang="ko-KR" sz="1600" spc="-15" dirty="0">
                <a:latin typeface="Arial"/>
                <a:cs typeface="Arial"/>
              </a:rPr>
              <a:t>,],</a:t>
            </a:r>
            <a:r>
              <a:rPr lang="en-US" altLang="ko-KR" sz="1600" spc="-30" dirty="0">
                <a:latin typeface="Arial"/>
                <a:cs typeface="Arial"/>
              </a:rPr>
              <a:t>R</a:t>
            </a:r>
            <a:r>
              <a:rPr lang="en-US" altLang="ko-KR" sz="1600" spc="-10" dirty="0">
                <a:latin typeface="Arial"/>
                <a:cs typeface="Arial"/>
              </a:rPr>
              <a:t>[,])</a:t>
            </a:r>
            <a:endParaRPr lang="en-US" altLang="ko-KR" sz="1600" dirty="0">
              <a:latin typeface="Arial"/>
              <a:cs typeface="Arial"/>
            </a:endParaRPr>
          </a:p>
          <a:p>
            <a:pPr marL="356870" marR="476884" indent="0">
              <a:lnSpc>
                <a:spcPct val="70000"/>
              </a:lnSpc>
              <a:buNone/>
            </a:pPr>
            <a:r>
              <a:rPr lang="en-US" altLang="ko-KR" sz="1600" spc="-114" dirty="0">
                <a:latin typeface="Arial"/>
                <a:cs typeface="Arial"/>
              </a:rPr>
              <a:t>m</a:t>
            </a:r>
            <a:r>
              <a:rPr lang="en-US" altLang="ko-KR" sz="1600" spc="-65" dirty="0">
                <a:latin typeface="Arial"/>
                <a:cs typeface="Arial"/>
              </a:rPr>
              <a:t>u</a:t>
            </a:r>
            <a:r>
              <a:rPr lang="en-US" altLang="ko-KR" sz="1600" spc="-35" dirty="0">
                <a:latin typeface="Arial"/>
                <a:cs typeface="Arial"/>
              </a:rPr>
              <a:t>[i,</a:t>
            </a:r>
            <a:r>
              <a:rPr lang="en-US" altLang="ko-KR" sz="1600" spc="-55" dirty="0">
                <a:latin typeface="Arial"/>
                <a:cs typeface="Arial"/>
              </a:rPr>
              <a:t>1</a:t>
            </a:r>
            <a:r>
              <a:rPr lang="en-US" altLang="ko-KR" sz="1600" dirty="0">
                <a:latin typeface="Arial"/>
                <a:cs typeface="Arial"/>
              </a:rPr>
              <a:t>]</a:t>
            </a:r>
            <a:r>
              <a:rPr lang="en-US" altLang="ko-KR" sz="1600" spc="25" dirty="0">
                <a:latin typeface="Arial"/>
                <a:cs typeface="Arial"/>
              </a:rPr>
              <a:t> </a:t>
            </a:r>
            <a:r>
              <a:rPr lang="en-US" altLang="ko-KR" sz="1600" spc="305" dirty="0">
                <a:latin typeface="Arial"/>
                <a:cs typeface="Arial"/>
              </a:rPr>
              <a:t>&lt;</a:t>
            </a:r>
            <a:r>
              <a:rPr lang="en-US" altLang="ko-KR" sz="1600" spc="10" dirty="0">
                <a:latin typeface="Arial"/>
                <a:cs typeface="Arial"/>
              </a:rPr>
              <a:t>-</a:t>
            </a:r>
            <a:r>
              <a:rPr lang="en-US" altLang="ko-KR" sz="1600" spc="25" dirty="0">
                <a:latin typeface="Arial"/>
                <a:cs typeface="Arial"/>
              </a:rPr>
              <a:t> </a:t>
            </a:r>
            <a:r>
              <a:rPr lang="en-US" altLang="ko-KR" sz="1600" spc="-65" dirty="0">
                <a:latin typeface="Arial"/>
                <a:cs typeface="Arial"/>
              </a:rPr>
              <a:t>b</a:t>
            </a:r>
            <a:r>
              <a:rPr lang="en-US" altLang="ko-KR" sz="1600" spc="-85" dirty="0">
                <a:latin typeface="Arial"/>
                <a:cs typeface="Arial"/>
              </a:rPr>
              <a:t>0</a:t>
            </a:r>
            <a:r>
              <a:rPr lang="en-US" altLang="ko-KR" sz="1600" spc="10" dirty="0">
                <a:latin typeface="Arial"/>
                <a:cs typeface="Arial"/>
              </a:rPr>
              <a:t> </a:t>
            </a:r>
            <a:r>
              <a:rPr lang="en-US" altLang="ko-KR" sz="1600" spc="345" dirty="0">
                <a:latin typeface="Arial"/>
                <a:cs typeface="Arial"/>
              </a:rPr>
              <a:t>+</a:t>
            </a:r>
            <a:r>
              <a:rPr lang="en-US" altLang="ko-KR" sz="1600" spc="-25" dirty="0">
                <a:latin typeface="Arial"/>
                <a:cs typeface="Arial"/>
              </a:rPr>
              <a:t> </a:t>
            </a:r>
            <a:r>
              <a:rPr lang="en-US" altLang="ko-KR" sz="1600" spc="-65" dirty="0">
                <a:latin typeface="Arial"/>
                <a:cs typeface="Arial"/>
              </a:rPr>
              <a:t>b</a:t>
            </a:r>
            <a:r>
              <a:rPr lang="en-US" altLang="ko-KR" sz="1600" spc="-145" dirty="0">
                <a:latin typeface="Arial"/>
                <a:cs typeface="Arial"/>
              </a:rPr>
              <a:t>1</a:t>
            </a:r>
            <a:r>
              <a:rPr lang="en-US" altLang="ko-KR" sz="1600" spc="145" dirty="0">
                <a:latin typeface="Arial"/>
                <a:cs typeface="Arial"/>
              </a:rPr>
              <a:t>*</a:t>
            </a:r>
            <a:r>
              <a:rPr lang="en-US" altLang="ko-KR" sz="1600" spc="-135" dirty="0">
                <a:latin typeface="Arial"/>
                <a:cs typeface="Arial"/>
              </a:rPr>
              <a:t>c</a:t>
            </a:r>
            <a:r>
              <a:rPr lang="en-US" altLang="ko-KR" sz="1600" spc="-85" dirty="0">
                <a:latin typeface="Arial"/>
                <a:cs typeface="Arial"/>
              </a:rPr>
              <a:t>0 </a:t>
            </a:r>
            <a:r>
              <a:rPr lang="en-US" altLang="ko-KR" sz="1600" spc="345" dirty="0">
                <a:latin typeface="Arial"/>
                <a:cs typeface="Arial"/>
              </a:rPr>
              <a:t>+</a:t>
            </a:r>
            <a:r>
              <a:rPr lang="en-US" altLang="ko-KR" sz="1600" spc="-25" dirty="0">
                <a:latin typeface="Arial"/>
                <a:cs typeface="Arial"/>
              </a:rPr>
              <a:t> </a:t>
            </a:r>
            <a:r>
              <a:rPr lang="en-US" altLang="ko-KR" sz="1600" spc="-60" dirty="0">
                <a:latin typeface="Arial"/>
                <a:cs typeface="Arial"/>
              </a:rPr>
              <a:t>b</a:t>
            </a:r>
            <a:r>
              <a:rPr lang="en-US" altLang="ko-KR" sz="1600" spc="-150" dirty="0">
                <a:latin typeface="Arial"/>
                <a:cs typeface="Arial"/>
              </a:rPr>
              <a:t>1</a:t>
            </a:r>
            <a:r>
              <a:rPr lang="en-US" altLang="ko-KR" sz="1600" spc="145" dirty="0">
                <a:latin typeface="Arial"/>
                <a:cs typeface="Arial"/>
              </a:rPr>
              <a:t>*</a:t>
            </a:r>
            <a:r>
              <a:rPr lang="en-US" altLang="ko-KR" sz="1600" spc="-135" dirty="0">
                <a:latin typeface="Arial"/>
                <a:cs typeface="Arial"/>
              </a:rPr>
              <a:t>c</a:t>
            </a:r>
            <a:r>
              <a:rPr lang="en-US" altLang="ko-KR" sz="1600" spc="-145" dirty="0">
                <a:latin typeface="Arial"/>
                <a:cs typeface="Arial"/>
              </a:rPr>
              <a:t>1</a:t>
            </a:r>
            <a:r>
              <a:rPr lang="en-US" altLang="ko-KR" sz="1600" spc="145" dirty="0">
                <a:latin typeface="Arial"/>
                <a:cs typeface="Arial"/>
              </a:rPr>
              <a:t>*</a:t>
            </a:r>
            <a:r>
              <a:rPr lang="en-US" altLang="ko-KR" sz="1600" spc="-145" dirty="0">
                <a:latin typeface="Arial"/>
                <a:cs typeface="Arial"/>
              </a:rPr>
              <a:t>z</a:t>
            </a:r>
            <a:r>
              <a:rPr lang="en-US" altLang="ko-KR" sz="1600" spc="-35" dirty="0">
                <a:latin typeface="Arial"/>
                <a:cs typeface="Arial"/>
              </a:rPr>
              <a:t>[i,</a:t>
            </a:r>
            <a:r>
              <a:rPr lang="en-US" altLang="ko-KR" sz="1600" spc="-55" dirty="0">
                <a:latin typeface="Arial"/>
                <a:cs typeface="Arial"/>
              </a:rPr>
              <a:t>1</a:t>
            </a:r>
            <a:r>
              <a:rPr lang="en-US" altLang="ko-KR" sz="1600" dirty="0">
                <a:latin typeface="Arial"/>
                <a:cs typeface="Arial"/>
              </a:rPr>
              <a:t>]</a:t>
            </a:r>
            <a:r>
              <a:rPr lang="en-US" altLang="ko-KR" sz="1600" spc="25" dirty="0">
                <a:latin typeface="Arial"/>
                <a:cs typeface="Arial"/>
              </a:rPr>
              <a:t> </a:t>
            </a:r>
            <a:r>
              <a:rPr lang="en-US" altLang="ko-KR" sz="1600" spc="345" dirty="0">
                <a:latin typeface="Arial"/>
                <a:cs typeface="Arial"/>
              </a:rPr>
              <a:t>+</a:t>
            </a:r>
            <a:r>
              <a:rPr lang="en-US" altLang="ko-KR" sz="1600" spc="-25" dirty="0">
                <a:latin typeface="Arial"/>
                <a:cs typeface="Arial"/>
              </a:rPr>
              <a:t> </a:t>
            </a:r>
            <a:r>
              <a:rPr lang="en-US" altLang="ko-KR" sz="1600" spc="-60" dirty="0">
                <a:latin typeface="Arial"/>
                <a:cs typeface="Arial"/>
              </a:rPr>
              <a:t>b</a:t>
            </a:r>
            <a:r>
              <a:rPr lang="en-US" altLang="ko-KR" sz="1600" spc="-150" dirty="0">
                <a:latin typeface="Arial"/>
                <a:cs typeface="Arial"/>
              </a:rPr>
              <a:t>1</a:t>
            </a:r>
            <a:r>
              <a:rPr lang="en-US" altLang="ko-KR" sz="1600" spc="145" dirty="0">
                <a:latin typeface="Arial"/>
                <a:cs typeface="Arial"/>
              </a:rPr>
              <a:t>*</a:t>
            </a:r>
            <a:r>
              <a:rPr lang="en-US" altLang="ko-KR" sz="1600" spc="-135" dirty="0">
                <a:latin typeface="Arial"/>
                <a:cs typeface="Arial"/>
              </a:rPr>
              <a:t>c</a:t>
            </a:r>
            <a:r>
              <a:rPr lang="en-US" altLang="ko-KR" sz="1600" spc="-145" dirty="0">
                <a:latin typeface="Arial"/>
                <a:cs typeface="Arial"/>
              </a:rPr>
              <a:t>2</a:t>
            </a:r>
            <a:r>
              <a:rPr lang="en-US" altLang="ko-KR" sz="1600" spc="145" dirty="0">
                <a:latin typeface="Arial"/>
                <a:cs typeface="Arial"/>
              </a:rPr>
              <a:t>*</a:t>
            </a:r>
            <a:r>
              <a:rPr lang="en-US" altLang="ko-KR" sz="1600" spc="-145" dirty="0">
                <a:latin typeface="Arial"/>
                <a:cs typeface="Arial"/>
              </a:rPr>
              <a:t>z</a:t>
            </a:r>
            <a:r>
              <a:rPr lang="en-US" altLang="ko-KR" sz="1600" spc="-35" dirty="0">
                <a:latin typeface="Arial"/>
                <a:cs typeface="Arial"/>
              </a:rPr>
              <a:t>[i,</a:t>
            </a:r>
            <a:r>
              <a:rPr lang="en-US" altLang="ko-KR" sz="1600" spc="-55" dirty="0">
                <a:latin typeface="Arial"/>
                <a:cs typeface="Arial"/>
              </a:rPr>
              <a:t>2</a:t>
            </a:r>
            <a:r>
              <a:rPr lang="en-US" altLang="ko-KR" sz="1600" dirty="0">
                <a:latin typeface="Arial"/>
                <a:cs typeface="Arial"/>
              </a:rPr>
              <a:t>] </a:t>
            </a:r>
          </a:p>
          <a:p>
            <a:pPr marL="356870" marR="476884" indent="0">
              <a:lnSpc>
                <a:spcPct val="70000"/>
              </a:lnSpc>
              <a:buNone/>
            </a:pPr>
            <a:r>
              <a:rPr lang="en-US" altLang="ko-KR" sz="1600" spc="-114" dirty="0">
                <a:latin typeface="Arial"/>
                <a:cs typeface="Arial"/>
              </a:rPr>
              <a:t>m</a:t>
            </a:r>
            <a:r>
              <a:rPr lang="en-US" altLang="ko-KR" sz="1600" spc="-65" dirty="0">
                <a:latin typeface="Arial"/>
                <a:cs typeface="Arial"/>
              </a:rPr>
              <a:t>u</a:t>
            </a:r>
            <a:r>
              <a:rPr lang="en-US" altLang="ko-KR" sz="1600" spc="-35" dirty="0">
                <a:latin typeface="Arial"/>
                <a:cs typeface="Arial"/>
              </a:rPr>
              <a:t>[i,</a:t>
            </a:r>
            <a:r>
              <a:rPr lang="en-US" altLang="ko-KR" sz="1600" spc="-55" dirty="0">
                <a:latin typeface="Arial"/>
                <a:cs typeface="Arial"/>
              </a:rPr>
              <a:t>2</a:t>
            </a:r>
            <a:r>
              <a:rPr lang="en-US" altLang="ko-KR" sz="1600" dirty="0">
                <a:latin typeface="Arial"/>
                <a:cs typeface="Arial"/>
              </a:rPr>
              <a:t>]</a:t>
            </a:r>
            <a:r>
              <a:rPr lang="en-US" altLang="ko-KR" sz="1600" spc="25" dirty="0">
                <a:latin typeface="Arial"/>
                <a:cs typeface="Arial"/>
              </a:rPr>
              <a:t> </a:t>
            </a:r>
            <a:r>
              <a:rPr lang="en-US" altLang="ko-KR" sz="1600" spc="305" dirty="0">
                <a:latin typeface="Arial"/>
                <a:cs typeface="Arial"/>
              </a:rPr>
              <a:t>&lt;</a:t>
            </a:r>
            <a:r>
              <a:rPr lang="en-US" altLang="ko-KR" sz="1600" spc="10" dirty="0">
                <a:latin typeface="Arial"/>
                <a:cs typeface="Arial"/>
              </a:rPr>
              <a:t>-</a:t>
            </a:r>
            <a:r>
              <a:rPr lang="en-US" altLang="ko-KR" sz="1600" spc="25" dirty="0">
                <a:latin typeface="Arial"/>
                <a:cs typeface="Arial"/>
              </a:rPr>
              <a:t> </a:t>
            </a:r>
            <a:r>
              <a:rPr lang="en-US" altLang="ko-KR" sz="1600" spc="-145" dirty="0">
                <a:latin typeface="Arial"/>
                <a:cs typeface="Arial"/>
              </a:rPr>
              <a:t>c</a:t>
            </a:r>
            <a:r>
              <a:rPr lang="en-US" altLang="ko-KR" sz="1600" spc="-85" dirty="0">
                <a:latin typeface="Arial"/>
                <a:cs typeface="Arial"/>
              </a:rPr>
              <a:t>0</a:t>
            </a:r>
            <a:r>
              <a:rPr lang="en-US" altLang="ko-KR" sz="1600" spc="10" dirty="0">
                <a:latin typeface="Arial"/>
                <a:cs typeface="Arial"/>
              </a:rPr>
              <a:t> </a:t>
            </a:r>
            <a:r>
              <a:rPr lang="en-US" altLang="ko-KR" sz="1600" spc="345" dirty="0">
                <a:latin typeface="Arial"/>
                <a:cs typeface="Arial"/>
              </a:rPr>
              <a:t>+</a:t>
            </a:r>
            <a:r>
              <a:rPr lang="en-US" altLang="ko-KR" sz="1600" spc="-25" dirty="0">
                <a:latin typeface="Arial"/>
                <a:cs typeface="Arial"/>
              </a:rPr>
              <a:t> </a:t>
            </a:r>
            <a:r>
              <a:rPr lang="en-US" altLang="ko-KR" sz="1600" spc="-145" dirty="0">
                <a:latin typeface="Arial"/>
                <a:cs typeface="Arial"/>
              </a:rPr>
              <a:t>c1</a:t>
            </a:r>
            <a:r>
              <a:rPr lang="en-US" altLang="ko-KR" sz="1600" spc="145" dirty="0">
                <a:latin typeface="Arial"/>
                <a:cs typeface="Arial"/>
              </a:rPr>
              <a:t>*</a:t>
            </a:r>
            <a:r>
              <a:rPr lang="en-US" altLang="ko-KR" sz="1600" spc="-135" dirty="0">
                <a:latin typeface="Arial"/>
                <a:cs typeface="Arial"/>
              </a:rPr>
              <a:t>z</a:t>
            </a:r>
            <a:r>
              <a:rPr lang="en-US" altLang="ko-KR" sz="1600" spc="-35" dirty="0">
                <a:latin typeface="Arial"/>
                <a:cs typeface="Arial"/>
              </a:rPr>
              <a:t>[i,</a:t>
            </a:r>
            <a:r>
              <a:rPr lang="en-US" altLang="ko-KR" sz="1600" spc="-55" dirty="0">
                <a:latin typeface="Arial"/>
                <a:cs typeface="Arial"/>
              </a:rPr>
              <a:t>1</a:t>
            </a:r>
            <a:r>
              <a:rPr lang="en-US" altLang="ko-KR" sz="1600" dirty="0">
                <a:latin typeface="Arial"/>
                <a:cs typeface="Arial"/>
              </a:rPr>
              <a:t>]</a:t>
            </a:r>
            <a:r>
              <a:rPr lang="en-US" altLang="ko-KR" sz="1600" spc="35" dirty="0">
                <a:latin typeface="Arial"/>
                <a:cs typeface="Arial"/>
              </a:rPr>
              <a:t> </a:t>
            </a:r>
            <a:r>
              <a:rPr lang="en-US" altLang="ko-KR" sz="1600" spc="345" dirty="0">
                <a:latin typeface="Arial"/>
                <a:cs typeface="Arial"/>
              </a:rPr>
              <a:t>+</a:t>
            </a:r>
            <a:r>
              <a:rPr lang="en-US" altLang="ko-KR" sz="1600" spc="-30" dirty="0">
                <a:latin typeface="Arial"/>
                <a:cs typeface="Arial"/>
              </a:rPr>
              <a:t> </a:t>
            </a:r>
            <a:r>
              <a:rPr lang="en-US" altLang="ko-KR" sz="1600" spc="-135" dirty="0">
                <a:latin typeface="Arial"/>
                <a:cs typeface="Arial"/>
              </a:rPr>
              <a:t>c</a:t>
            </a:r>
            <a:r>
              <a:rPr lang="en-US" altLang="ko-KR" sz="1600" spc="-145" dirty="0">
                <a:latin typeface="Arial"/>
                <a:cs typeface="Arial"/>
              </a:rPr>
              <a:t>2</a:t>
            </a:r>
            <a:r>
              <a:rPr lang="en-US" altLang="ko-KR" sz="1600" spc="145" dirty="0">
                <a:latin typeface="Arial"/>
                <a:cs typeface="Arial"/>
              </a:rPr>
              <a:t>*</a:t>
            </a:r>
            <a:r>
              <a:rPr lang="en-US" altLang="ko-KR" sz="1600" spc="-145" dirty="0">
                <a:latin typeface="Arial"/>
                <a:cs typeface="Arial"/>
              </a:rPr>
              <a:t>z</a:t>
            </a:r>
            <a:r>
              <a:rPr lang="en-US" altLang="ko-KR" sz="1600" spc="-35" dirty="0">
                <a:latin typeface="Arial"/>
                <a:cs typeface="Arial"/>
              </a:rPr>
              <a:t>[i,</a:t>
            </a:r>
            <a:r>
              <a:rPr lang="en-US" altLang="ko-KR" sz="1600" spc="-55" dirty="0">
                <a:latin typeface="Arial"/>
                <a:cs typeface="Arial"/>
              </a:rPr>
              <a:t>2</a:t>
            </a:r>
            <a:r>
              <a:rPr lang="en-US" altLang="ko-KR" sz="1600" dirty="0">
                <a:latin typeface="Arial"/>
                <a:cs typeface="Arial"/>
              </a:rPr>
              <a:t>]</a:t>
            </a:r>
          </a:p>
          <a:p>
            <a:pPr marL="356870" marR="5051425" indent="0" algn="just">
              <a:lnSpc>
                <a:spcPct val="70000"/>
              </a:lnSpc>
              <a:buNone/>
            </a:pPr>
            <a:r>
              <a:rPr lang="en-US" altLang="ko-KR" sz="1600" spc="295" dirty="0">
                <a:latin typeface="Arial"/>
                <a:cs typeface="Arial"/>
              </a:rPr>
              <a:t>}</a:t>
            </a:r>
            <a:endParaRPr lang="en-US" altLang="ko-KR" sz="1600" dirty="0">
              <a:latin typeface="Arial"/>
              <a:cs typeface="Arial"/>
            </a:endParaRPr>
          </a:p>
          <a:p>
            <a:pPr marL="356870" marR="2480945" indent="0">
              <a:lnSpc>
                <a:spcPct val="70000"/>
              </a:lnSpc>
              <a:buNone/>
            </a:pPr>
            <a:r>
              <a:rPr lang="en-US" altLang="ko-KR" sz="1600" spc="-50" dirty="0">
                <a:latin typeface="Arial"/>
                <a:cs typeface="Arial"/>
              </a:rPr>
              <a:t>R</a:t>
            </a:r>
            <a:r>
              <a:rPr lang="en-US" altLang="ko-KR" sz="1600" spc="-35" dirty="0">
                <a:latin typeface="Arial"/>
                <a:cs typeface="Arial"/>
              </a:rPr>
              <a:t>[</a:t>
            </a:r>
            <a:r>
              <a:rPr lang="en-US" altLang="ko-KR" sz="1600" spc="-110" dirty="0">
                <a:latin typeface="Arial"/>
                <a:cs typeface="Arial"/>
              </a:rPr>
              <a:t>1</a:t>
            </a:r>
            <a:r>
              <a:rPr lang="en-US" altLang="ko-KR" sz="1600" spc="-65" dirty="0">
                <a:latin typeface="Arial"/>
                <a:cs typeface="Arial"/>
              </a:rPr>
              <a:t>:</a:t>
            </a:r>
            <a:r>
              <a:rPr lang="en-US" altLang="ko-KR" sz="1600" spc="-110" dirty="0">
                <a:latin typeface="Arial"/>
                <a:cs typeface="Arial"/>
              </a:rPr>
              <a:t>2</a:t>
            </a:r>
            <a:r>
              <a:rPr lang="en-US" altLang="ko-KR" sz="1600" spc="-60" dirty="0">
                <a:latin typeface="Arial"/>
                <a:cs typeface="Arial"/>
              </a:rPr>
              <a:t>,</a:t>
            </a:r>
            <a:r>
              <a:rPr lang="en-US" altLang="ko-KR" sz="1600" spc="-110" dirty="0">
                <a:latin typeface="Arial"/>
                <a:cs typeface="Arial"/>
              </a:rPr>
              <a:t>1</a:t>
            </a:r>
            <a:r>
              <a:rPr lang="en-US" altLang="ko-KR" sz="1600" spc="-60" dirty="0">
                <a:latin typeface="Arial"/>
                <a:cs typeface="Arial"/>
              </a:rPr>
              <a:t>:</a:t>
            </a:r>
            <a:r>
              <a:rPr lang="en-US" altLang="ko-KR" sz="1600" spc="-110" dirty="0">
                <a:latin typeface="Arial"/>
                <a:cs typeface="Arial"/>
              </a:rPr>
              <a:t>2</a:t>
            </a:r>
            <a:r>
              <a:rPr lang="en-US" altLang="ko-KR" sz="1600" spc="-25" dirty="0">
                <a:latin typeface="Arial"/>
                <a:cs typeface="Arial"/>
              </a:rPr>
              <a:t>]</a:t>
            </a:r>
            <a:r>
              <a:rPr lang="en-US" altLang="ko-KR" sz="1600" spc="35" dirty="0">
                <a:latin typeface="Arial"/>
                <a:cs typeface="Arial"/>
              </a:rPr>
              <a:t> </a:t>
            </a:r>
            <a:r>
              <a:rPr lang="en-US" altLang="ko-KR" sz="1600" spc="-15" dirty="0">
                <a:latin typeface="Arial"/>
                <a:cs typeface="Arial"/>
              </a:rPr>
              <a:t>~</a:t>
            </a:r>
            <a:r>
              <a:rPr lang="en-US" altLang="ko-KR" sz="1600" spc="-60" dirty="0" err="1">
                <a:latin typeface="Arial"/>
                <a:cs typeface="Arial"/>
              </a:rPr>
              <a:t>d</a:t>
            </a:r>
            <a:r>
              <a:rPr lang="en-US" altLang="ko-KR" sz="1600" spc="-70" dirty="0" err="1">
                <a:latin typeface="Arial"/>
                <a:cs typeface="Arial"/>
              </a:rPr>
              <a:t>w</a:t>
            </a:r>
            <a:r>
              <a:rPr lang="en-US" altLang="ko-KR" sz="1600" spc="65" dirty="0" err="1">
                <a:latin typeface="Arial"/>
                <a:cs typeface="Arial"/>
              </a:rPr>
              <a:t>i</a:t>
            </a:r>
            <a:r>
              <a:rPr lang="en-US" altLang="ko-KR" sz="1600" spc="-220" dirty="0" err="1">
                <a:latin typeface="Arial"/>
                <a:cs typeface="Arial"/>
              </a:rPr>
              <a:t>s</a:t>
            </a:r>
            <a:r>
              <a:rPr lang="en-US" altLang="ko-KR" sz="1600" spc="-60" dirty="0" err="1">
                <a:latin typeface="Arial"/>
                <a:cs typeface="Arial"/>
              </a:rPr>
              <a:t>h</a:t>
            </a:r>
            <a:r>
              <a:rPr lang="en-US" altLang="ko-KR" sz="1600" spc="60" dirty="0">
                <a:latin typeface="Arial"/>
                <a:cs typeface="Arial"/>
              </a:rPr>
              <a:t>(</a:t>
            </a:r>
            <a:r>
              <a:rPr lang="en-US" altLang="ko-KR" sz="1600" spc="-80" dirty="0">
                <a:latin typeface="Arial"/>
                <a:cs typeface="Arial"/>
              </a:rPr>
              <a:t>Om</a:t>
            </a:r>
            <a:r>
              <a:rPr lang="en-US" altLang="ko-KR" sz="1600" spc="-229" dirty="0">
                <a:latin typeface="Arial"/>
                <a:cs typeface="Arial"/>
              </a:rPr>
              <a:t>e</a:t>
            </a:r>
            <a:r>
              <a:rPr lang="en-US" altLang="ko-KR" sz="1600" spc="-130" dirty="0">
                <a:latin typeface="Arial"/>
                <a:cs typeface="Arial"/>
              </a:rPr>
              <a:t>ga</a:t>
            </a:r>
            <a:r>
              <a:rPr lang="en-US" altLang="ko-KR" sz="1600" spc="-70" dirty="0">
                <a:latin typeface="Arial"/>
                <a:cs typeface="Arial"/>
              </a:rPr>
              <a:t>[</a:t>
            </a:r>
            <a:r>
              <a:rPr lang="en-US" altLang="ko-KR" sz="1600" spc="-35" dirty="0">
                <a:latin typeface="Arial"/>
                <a:cs typeface="Arial"/>
              </a:rPr>
              <a:t>,</a:t>
            </a:r>
            <a:r>
              <a:rPr lang="en-US" altLang="ko-KR" sz="1600" spc="-40" dirty="0">
                <a:latin typeface="Arial"/>
                <a:cs typeface="Arial"/>
              </a:rPr>
              <a:t>]</a:t>
            </a:r>
            <a:r>
              <a:rPr lang="en-US" altLang="ko-KR" sz="1600" spc="-35" dirty="0">
                <a:latin typeface="Arial"/>
                <a:cs typeface="Arial"/>
              </a:rPr>
              <a:t>,</a:t>
            </a:r>
            <a:r>
              <a:rPr lang="en-US" altLang="ko-KR" sz="1600" spc="-145" dirty="0">
                <a:latin typeface="Arial"/>
                <a:cs typeface="Arial"/>
              </a:rPr>
              <a:t>4</a:t>
            </a:r>
            <a:r>
              <a:rPr lang="en-US" altLang="ko-KR" sz="1600" spc="105" dirty="0">
                <a:latin typeface="Arial"/>
                <a:cs typeface="Arial"/>
              </a:rPr>
              <a:t>)</a:t>
            </a:r>
            <a:r>
              <a:rPr lang="en-US" altLang="ko-KR" sz="1600" spc="85" dirty="0">
                <a:latin typeface="Arial"/>
                <a:cs typeface="Arial"/>
              </a:rPr>
              <a:t> </a:t>
            </a:r>
          </a:p>
          <a:p>
            <a:pPr marL="356870" marR="2480945" indent="0">
              <a:lnSpc>
                <a:spcPct val="70000"/>
              </a:lnSpc>
              <a:buNone/>
            </a:pPr>
            <a:r>
              <a:rPr lang="en-US" altLang="ko-KR" sz="1600" spc="-100" dirty="0">
                <a:latin typeface="Arial"/>
                <a:cs typeface="Arial"/>
              </a:rPr>
              <a:t>b</a:t>
            </a:r>
            <a:r>
              <a:rPr lang="en-US" altLang="ko-KR" sz="1600" spc="-40" dirty="0">
                <a:latin typeface="Arial"/>
                <a:cs typeface="Arial"/>
              </a:rPr>
              <a:t>0</a:t>
            </a:r>
            <a:r>
              <a:rPr lang="en-US" altLang="ko-KR" sz="1600" spc="10" dirty="0">
                <a:latin typeface="Arial"/>
                <a:cs typeface="Arial"/>
              </a:rPr>
              <a:t> </a:t>
            </a:r>
            <a:r>
              <a:rPr lang="en-US" altLang="ko-KR" sz="1600" spc="-15" dirty="0">
                <a:latin typeface="Arial"/>
                <a:cs typeface="Arial"/>
              </a:rPr>
              <a:t>~</a:t>
            </a:r>
            <a:r>
              <a:rPr lang="en-US" altLang="ko-KR" sz="1600" spc="-65" dirty="0" err="1">
                <a:latin typeface="Arial"/>
                <a:cs typeface="Arial"/>
              </a:rPr>
              <a:t>d</a:t>
            </a:r>
            <a:r>
              <a:rPr lang="en-US" altLang="ko-KR" sz="1600" spc="-45" dirty="0" err="1">
                <a:latin typeface="Arial"/>
                <a:cs typeface="Arial"/>
              </a:rPr>
              <a:t>nor</a:t>
            </a:r>
            <a:r>
              <a:rPr lang="en-US" altLang="ko-KR" sz="1600" spc="-80" dirty="0" err="1">
                <a:latin typeface="Arial"/>
                <a:cs typeface="Arial"/>
              </a:rPr>
              <a:t>m</a:t>
            </a:r>
            <a:r>
              <a:rPr lang="en-US" altLang="ko-KR" sz="1600" spc="60" dirty="0">
                <a:latin typeface="Arial"/>
                <a:cs typeface="Arial"/>
              </a:rPr>
              <a:t>(</a:t>
            </a:r>
            <a:r>
              <a:rPr lang="en-US" altLang="ko-KR" sz="1600" spc="-145" dirty="0">
                <a:latin typeface="Arial"/>
                <a:cs typeface="Arial"/>
              </a:rPr>
              <a:t>0</a:t>
            </a:r>
            <a:r>
              <a:rPr lang="en-US" altLang="ko-KR" sz="1600" spc="-35" dirty="0">
                <a:latin typeface="Arial"/>
                <a:cs typeface="Arial"/>
              </a:rPr>
              <a:t>,</a:t>
            </a:r>
            <a:r>
              <a:rPr lang="en-US" altLang="ko-KR" sz="1600" spc="-145" dirty="0">
                <a:latin typeface="Arial"/>
                <a:cs typeface="Arial"/>
              </a:rPr>
              <a:t>0</a:t>
            </a:r>
            <a:r>
              <a:rPr lang="en-US" altLang="ko-KR" sz="1600" spc="-35" dirty="0">
                <a:latin typeface="Arial"/>
                <a:cs typeface="Arial"/>
              </a:rPr>
              <a:t>.</a:t>
            </a:r>
            <a:r>
              <a:rPr lang="en-US" altLang="ko-KR" sz="1600" spc="-150" dirty="0">
                <a:latin typeface="Arial"/>
                <a:cs typeface="Arial"/>
              </a:rPr>
              <a:t>0</a:t>
            </a:r>
            <a:r>
              <a:rPr lang="en-US" altLang="ko-KR" sz="1600" spc="-95" dirty="0">
                <a:latin typeface="Arial"/>
                <a:cs typeface="Arial"/>
              </a:rPr>
              <a:t>001)</a:t>
            </a:r>
            <a:endParaRPr lang="en-US" altLang="ko-KR" sz="1600" dirty="0">
              <a:latin typeface="Arial"/>
              <a:cs typeface="Arial"/>
            </a:endParaRPr>
          </a:p>
          <a:p>
            <a:pPr marL="356870" marR="3279140" indent="0" algn="just">
              <a:lnSpc>
                <a:spcPct val="70000"/>
              </a:lnSpc>
              <a:buNone/>
            </a:pPr>
            <a:r>
              <a:rPr lang="en-US" altLang="ko-KR" sz="1600" spc="-100" dirty="0">
                <a:latin typeface="Arial"/>
                <a:cs typeface="Arial"/>
              </a:rPr>
              <a:t>b</a:t>
            </a:r>
            <a:r>
              <a:rPr lang="en-US" altLang="ko-KR" sz="1600" spc="-40" dirty="0">
                <a:latin typeface="Arial"/>
                <a:cs typeface="Arial"/>
              </a:rPr>
              <a:t>1</a:t>
            </a:r>
            <a:r>
              <a:rPr lang="en-US" altLang="ko-KR" sz="1600" spc="10" dirty="0">
                <a:latin typeface="Arial"/>
                <a:cs typeface="Arial"/>
              </a:rPr>
              <a:t> </a:t>
            </a:r>
            <a:r>
              <a:rPr lang="en-US" altLang="ko-KR" sz="1600" spc="-15" dirty="0">
                <a:latin typeface="Arial"/>
                <a:cs typeface="Arial"/>
              </a:rPr>
              <a:t>~</a:t>
            </a:r>
            <a:r>
              <a:rPr lang="en-US" altLang="ko-KR" sz="1600" spc="-65" dirty="0" err="1">
                <a:latin typeface="Arial"/>
                <a:cs typeface="Arial"/>
              </a:rPr>
              <a:t>d</a:t>
            </a:r>
            <a:r>
              <a:rPr lang="en-US" altLang="ko-KR" sz="1600" spc="-45" dirty="0" err="1">
                <a:latin typeface="Arial"/>
                <a:cs typeface="Arial"/>
              </a:rPr>
              <a:t>nor</a:t>
            </a:r>
            <a:r>
              <a:rPr lang="en-US" altLang="ko-KR" sz="1600" spc="-80" dirty="0" err="1">
                <a:latin typeface="Arial"/>
                <a:cs typeface="Arial"/>
              </a:rPr>
              <a:t>m</a:t>
            </a:r>
            <a:r>
              <a:rPr lang="en-US" altLang="ko-KR" sz="1600" spc="60" dirty="0">
                <a:latin typeface="Arial"/>
                <a:cs typeface="Arial"/>
              </a:rPr>
              <a:t>(</a:t>
            </a:r>
            <a:r>
              <a:rPr lang="en-US" altLang="ko-KR" sz="1600" spc="-145" dirty="0">
                <a:latin typeface="Arial"/>
                <a:cs typeface="Arial"/>
              </a:rPr>
              <a:t>0</a:t>
            </a:r>
            <a:r>
              <a:rPr lang="en-US" altLang="ko-KR" sz="1600" spc="-35" dirty="0">
                <a:latin typeface="Arial"/>
                <a:cs typeface="Arial"/>
              </a:rPr>
              <a:t>,</a:t>
            </a:r>
            <a:r>
              <a:rPr lang="en-US" altLang="ko-KR" sz="1600" spc="-145" dirty="0">
                <a:latin typeface="Arial"/>
                <a:cs typeface="Arial"/>
              </a:rPr>
              <a:t>0</a:t>
            </a:r>
            <a:r>
              <a:rPr lang="en-US" altLang="ko-KR" sz="1600" spc="-35" dirty="0">
                <a:latin typeface="Arial"/>
                <a:cs typeface="Arial"/>
              </a:rPr>
              <a:t>.</a:t>
            </a:r>
            <a:r>
              <a:rPr lang="en-US" altLang="ko-KR" sz="1600" spc="-150" dirty="0">
                <a:latin typeface="Arial"/>
                <a:cs typeface="Arial"/>
              </a:rPr>
              <a:t>0</a:t>
            </a:r>
            <a:r>
              <a:rPr lang="en-US" altLang="ko-KR" sz="1600" spc="-95" dirty="0">
                <a:latin typeface="Arial"/>
                <a:cs typeface="Arial"/>
              </a:rPr>
              <a:t>001)</a:t>
            </a:r>
            <a:r>
              <a:rPr lang="en-US" altLang="ko-KR" sz="1600" spc="-80" dirty="0">
                <a:latin typeface="Arial"/>
                <a:cs typeface="Arial"/>
              </a:rPr>
              <a:t> </a:t>
            </a:r>
          </a:p>
          <a:p>
            <a:pPr marL="363538" marR="3279140" indent="0" algn="just">
              <a:lnSpc>
                <a:spcPct val="70000"/>
              </a:lnSpc>
              <a:buNone/>
            </a:pPr>
            <a:r>
              <a:rPr lang="en-US" altLang="ko-KR" sz="1600" spc="-135" dirty="0">
                <a:latin typeface="Arial"/>
                <a:cs typeface="Arial"/>
              </a:rPr>
              <a:t>c</a:t>
            </a:r>
            <a:r>
              <a:rPr lang="en-US" altLang="ko-KR" sz="1600" spc="-85" dirty="0">
                <a:latin typeface="Arial"/>
                <a:cs typeface="Arial"/>
              </a:rPr>
              <a:t>0</a:t>
            </a:r>
            <a:r>
              <a:rPr lang="en-US" altLang="ko-KR" sz="1600" spc="10" dirty="0">
                <a:latin typeface="Arial"/>
                <a:cs typeface="Arial"/>
              </a:rPr>
              <a:t> </a:t>
            </a:r>
            <a:r>
              <a:rPr lang="en-US" altLang="ko-KR" sz="1600" spc="-15" dirty="0">
                <a:latin typeface="Arial"/>
                <a:cs typeface="Arial"/>
              </a:rPr>
              <a:t>~</a:t>
            </a:r>
            <a:r>
              <a:rPr lang="en-US" altLang="ko-KR" sz="1600" spc="-65" dirty="0" err="1">
                <a:latin typeface="Arial"/>
                <a:cs typeface="Arial"/>
              </a:rPr>
              <a:t>d</a:t>
            </a:r>
            <a:r>
              <a:rPr lang="en-US" altLang="ko-KR" sz="1600" spc="-40" dirty="0" err="1">
                <a:latin typeface="Arial"/>
                <a:cs typeface="Arial"/>
              </a:rPr>
              <a:t>nor</a:t>
            </a:r>
            <a:r>
              <a:rPr lang="en-US" altLang="ko-KR" sz="1600" spc="-80" dirty="0" err="1">
                <a:latin typeface="Arial"/>
                <a:cs typeface="Arial"/>
              </a:rPr>
              <a:t>m</a:t>
            </a:r>
            <a:r>
              <a:rPr lang="en-US" altLang="ko-KR" sz="1600" spc="60" dirty="0">
                <a:latin typeface="Arial"/>
                <a:cs typeface="Arial"/>
              </a:rPr>
              <a:t>(</a:t>
            </a:r>
            <a:r>
              <a:rPr lang="en-US" altLang="ko-KR" sz="1600" spc="-145" dirty="0">
                <a:latin typeface="Arial"/>
                <a:cs typeface="Arial"/>
              </a:rPr>
              <a:t>0</a:t>
            </a:r>
            <a:r>
              <a:rPr lang="en-US" altLang="ko-KR" sz="1600" spc="-35" dirty="0">
                <a:latin typeface="Arial"/>
                <a:cs typeface="Arial"/>
              </a:rPr>
              <a:t>,</a:t>
            </a:r>
            <a:r>
              <a:rPr lang="en-US" altLang="ko-KR" sz="1600" spc="-145" dirty="0">
                <a:latin typeface="Arial"/>
                <a:cs typeface="Arial"/>
              </a:rPr>
              <a:t>0</a:t>
            </a:r>
            <a:r>
              <a:rPr lang="en-US" altLang="ko-KR" sz="1600" spc="-35" dirty="0">
                <a:latin typeface="Arial"/>
                <a:cs typeface="Arial"/>
              </a:rPr>
              <a:t>.</a:t>
            </a:r>
            <a:r>
              <a:rPr lang="en-US" altLang="ko-KR" sz="1600" spc="-150" dirty="0">
                <a:latin typeface="Arial"/>
                <a:cs typeface="Arial"/>
              </a:rPr>
              <a:t>0</a:t>
            </a:r>
            <a:r>
              <a:rPr lang="en-US" altLang="ko-KR" sz="1600" spc="-90" dirty="0">
                <a:latin typeface="Arial"/>
                <a:cs typeface="Arial"/>
              </a:rPr>
              <a:t>001)</a:t>
            </a:r>
            <a:r>
              <a:rPr lang="en-US" altLang="ko-KR" sz="1600" spc="-75" dirty="0">
                <a:latin typeface="Arial"/>
                <a:cs typeface="Arial"/>
              </a:rPr>
              <a:t> </a:t>
            </a:r>
          </a:p>
          <a:p>
            <a:pPr marL="363538" marR="3279140" indent="0" algn="just">
              <a:lnSpc>
                <a:spcPct val="70000"/>
              </a:lnSpc>
              <a:buNone/>
            </a:pPr>
            <a:r>
              <a:rPr lang="en-US" altLang="ko-KR" sz="1600" spc="-135" dirty="0">
                <a:latin typeface="Arial"/>
                <a:cs typeface="Arial"/>
              </a:rPr>
              <a:t>c</a:t>
            </a:r>
            <a:r>
              <a:rPr lang="en-US" altLang="ko-KR" sz="1600" spc="-85" dirty="0">
                <a:latin typeface="Arial"/>
                <a:cs typeface="Arial"/>
              </a:rPr>
              <a:t>1</a:t>
            </a:r>
            <a:r>
              <a:rPr lang="en-US" altLang="ko-KR" sz="1600" spc="10" dirty="0">
                <a:latin typeface="Arial"/>
                <a:cs typeface="Arial"/>
              </a:rPr>
              <a:t> </a:t>
            </a:r>
            <a:r>
              <a:rPr lang="en-US" altLang="ko-KR" sz="1600" spc="-15" dirty="0">
                <a:latin typeface="Arial"/>
                <a:cs typeface="Arial"/>
              </a:rPr>
              <a:t>~</a:t>
            </a:r>
            <a:r>
              <a:rPr lang="en-US" altLang="ko-KR" sz="1600" spc="-65" dirty="0" err="1">
                <a:latin typeface="Arial"/>
                <a:cs typeface="Arial"/>
              </a:rPr>
              <a:t>d</a:t>
            </a:r>
            <a:r>
              <a:rPr lang="en-US" altLang="ko-KR" sz="1600" spc="-40" dirty="0" err="1">
                <a:latin typeface="Arial"/>
                <a:cs typeface="Arial"/>
              </a:rPr>
              <a:t>nor</a:t>
            </a:r>
            <a:r>
              <a:rPr lang="en-US" altLang="ko-KR" sz="1600" spc="-80" dirty="0" err="1">
                <a:latin typeface="Arial"/>
                <a:cs typeface="Arial"/>
              </a:rPr>
              <a:t>m</a:t>
            </a:r>
            <a:r>
              <a:rPr lang="en-US" altLang="ko-KR" sz="1600" spc="60" dirty="0">
                <a:latin typeface="Arial"/>
                <a:cs typeface="Arial"/>
              </a:rPr>
              <a:t>(</a:t>
            </a:r>
            <a:r>
              <a:rPr lang="en-US" altLang="ko-KR" sz="1600" spc="-145" dirty="0">
                <a:latin typeface="Arial"/>
                <a:cs typeface="Arial"/>
              </a:rPr>
              <a:t>0</a:t>
            </a:r>
            <a:r>
              <a:rPr lang="en-US" altLang="ko-KR" sz="1600" spc="-35" dirty="0">
                <a:latin typeface="Arial"/>
                <a:cs typeface="Arial"/>
              </a:rPr>
              <a:t>,</a:t>
            </a:r>
            <a:r>
              <a:rPr lang="en-US" altLang="ko-KR" sz="1600" spc="-145" dirty="0">
                <a:latin typeface="Arial"/>
                <a:cs typeface="Arial"/>
              </a:rPr>
              <a:t>0</a:t>
            </a:r>
            <a:r>
              <a:rPr lang="en-US" altLang="ko-KR" sz="1600" spc="-35" dirty="0">
                <a:latin typeface="Arial"/>
                <a:cs typeface="Arial"/>
              </a:rPr>
              <a:t>.</a:t>
            </a:r>
            <a:r>
              <a:rPr lang="en-US" altLang="ko-KR" sz="1600" spc="-150" dirty="0">
                <a:latin typeface="Arial"/>
                <a:cs typeface="Arial"/>
              </a:rPr>
              <a:t>0</a:t>
            </a:r>
            <a:r>
              <a:rPr lang="en-US" altLang="ko-KR" sz="1600" spc="-90" dirty="0">
                <a:latin typeface="Arial"/>
                <a:cs typeface="Arial"/>
              </a:rPr>
              <a:t>001)</a:t>
            </a:r>
          </a:p>
          <a:p>
            <a:pPr marL="363538" indent="0">
              <a:lnSpc>
                <a:spcPct val="70000"/>
              </a:lnSpc>
              <a:buNone/>
            </a:pPr>
            <a:r>
              <a:rPr lang="de-DE" altLang="ko-KR" sz="1600" spc="-135" dirty="0">
                <a:latin typeface="Arial"/>
                <a:cs typeface="Arial"/>
              </a:rPr>
              <a:t>c</a:t>
            </a:r>
            <a:r>
              <a:rPr lang="de-DE" altLang="ko-KR" sz="1600" spc="-85" dirty="0">
                <a:latin typeface="Arial"/>
                <a:cs typeface="Arial"/>
              </a:rPr>
              <a:t>2</a:t>
            </a:r>
            <a:r>
              <a:rPr lang="de-DE" altLang="ko-KR" sz="1600" spc="10" dirty="0">
                <a:latin typeface="Arial"/>
                <a:cs typeface="Arial"/>
              </a:rPr>
              <a:t> </a:t>
            </a:r>
            <a:r>
              <a:rPr lang="de-DE" altLang="ko-KR" sz="1600" spc="-15" dirty="0">
                <a:latin typeface="Arial"/>
                <a:cs typeface="Arial"/>
              </a:rPr>
              <a:t>~</a:t>
            </a:r>
            <a:r>
              <a:rPr lang="de-DE" altLang="ko-KR" sz="1600" spc="-65" dirty="0">
                <a:latin typeface="Arial"/>
                <a:cs typeface="Arial"/>
              </a:rPr>
              <a:t>d</a:t>
            </a:r>
            <a:r>
              <a:rPr lang="de-DE" altLang="ko-KR" sz="1600" spc="-40" dirty="0">
                <a:latin typeface="Arial"/>
                <a:cs typeface="Arial"/>
              </a:rPr>
              <a:t>nor</a:t>
            </a:r>
            <a:r>
              <a:rPr lang="de-DE" altLang="ko-KR" sz="1600" spc="-80" dirty="0">
                <a:latin typeface="Arial"/>
                <a:cs typeface="Arial"/>
              </a:rPr>
              <a:t>m</a:t>
            </a:r>
            <a:r>
              <a:rPr lang="de-DE" altLang="ko-KR" sz="1600" spc="60" dirty="0">
                <a:latin typeface="Arial"/>
                <a:cs typeface="Arial"/>
              </a:rPr>
              <a:t>(</a:t>
            </a:r>
            <a:r>
              <a:rPr lang="de-DE" altLang="ko-KR" sz="1600" spc="-145" dirty="0">
                <a:latin typeface="Arial"/>
                <a:cs typeface="Arial"/>
              </a:rPr>
              <a:t>0</a:t>
            </a:r>
            <a:r>
              <a:rPr lang="de-DE" altLang="ko-KR" sz="1600" spc="-35" dirty="0">
                <a:latin typeface="Arial"/>
                <a:cs typeface="Arial"/>
              </a:rPr>
              <a:t>,</a:t>
            </a:r>
            <a:r>
              <a:rPr lang="de-DE" altLang="ko-KR" sz="1600" spc="-145" dirty="0">
                <a:latin typeface="Arial"/>
                <a:cs typeface="Arial"/>
              </a:rPr>
              <a:t>0</a:t>
            </a:r>
            <a:r>
              <a:rPr lang="de-DE" altLang="ko-KR" sz="1600" spc="-35" dirty="0">
                <a:latin typeface="Arial"/>
                <a:cs typeface="Arial"/>
              </a:rPr>
              <a:t>.</a:t>
            </a:r>
            <a:r>
              <a:rPr lang="de-DE" altLang="ko-KR" sz="1600" spc="-150" dirty="0">
                <a:latin typeface="Arial"/>
                <a:cs typeface="Arial"/>
              </a:rPr>
              <a:t>0</a:t>
            </a:r>
            <a:r>
              <a:rPr lang="de-DE" altLang="ko-KR" sz="1600" spc="-90" dirty="0">
                <a:latin typeface="Arial"/>
                <a:cs typeface="Arial"/>
              </a:rPr>
              <a:t>001)</a:t>
            </a:r>
            <a:endParaRPr lang="de-DE" altLang="ko-KR" sz="1600" dirty="0">
              <a:latin typeface="Arial"/>
              <a:cs typeface="Arial"/>
            </a:endParaRPr>
          </a:p>
          <a:p>
            <a:pPr marL="363538" indent="0">
              <a:lnSpc>
                <a:spcPct val="70000"/>
              </a:lnSpc>
              <a:buNone/>
            </a:pPr>
            <a:r>
              <a:rPr lang="de-DE" altLang="ko-KR" sz="1600" spc="295" dirty="0">
                <a:latin typeface="Arial"/>
                <a:cs typeface="Arial"/>
              </a:rPr>
              <a:t>}</a:t>
            </a:r>
            <a:endParaRPr lang="de-DE" altLang="ko-KR" sz="1600" dirty="0">
              <a:latin typeface="Arial"/>
              <a:cs typeface="Arial"/>
            </a:endParaRPr>
          </a:p>
          <a:p>
            <a:pPr marL="356870" marR="3279140" indent="0" algn="just">
              <a:lnSpc>
                <a:spcPct val="70000"/>
              </a:lnSpc>
              <a:buNone/>
            </a:pPr>
            <a:endParaRPr lang="en-US" altLang="ko-KR" sz="1600" dirty="0">
              <a:latin typeface="Arial"/>
              <a:cs typeface="Arial"/>
            </a:endParaRPr>
          </a:p>
          <a:p>
            <a:pPr marL="12700" marR="12700" indent="0">
              <a:lnSpc>
                <a:spcPct val="70000"/>
              </a:lnSpc>
              <a:buNone/>
            </a:pPr>
            <a:endParaRPr lang="en-US" altLang="ko-KR" sz="2000" dirty="0">
              <a:latin typeface="Arial"/>
              <a:cs typeface="Arial"/>
            </a:endParaRPr>
          </a:p>
        </p:txBody>
      </p:sp>
    </p:spTree>
    <p:extLst>
      <p:ext uri="{BB962C8B-B14F-4D97-AF65-F5344CB8AC3E}">
        <p14:creationId xmlns:p14="http://schemas.microsoft.com/office/powerpoint/2010/main" val="261430295"/>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lnSpc>
                <a:spcPct val="100000"/>
              </a:lnSpc>
            </a:pPr>
            <a:r>
              <a:rPr lang="en-US" altLang="ko-KR" sz="2800" b="1" dirty="0">
                <a:latin typeface="Times New Roman" pitchFamily="18" charset="0"/>
                <a:cs typeface="Times New Roman" pitchFamily="18" charset="0"/>
              </a:rPr>
              <a:t>Practical MCMC</a:t>
            </a:r>
            <a:endParaRPr lang="de-DE" altLang="ko-KR"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579296" cy="5877272"/>
          </a:xfrm>
        </p:spPr>
        <p:txBody>
          <a:bodyPr>
            <a:noAutofit/>
          </a:bodyPr>
          <a:lstStyle/>
          <a:p>
            <a:pPr marL="0" indent="0">
              <a:lnSpc>
                <a:spcPct val="100000"/>
              </a:lnSpc>
              <a:buNone/>
            </a:pPr>
            <a:r>
              <a:rPr lang="en-US" altLang="ko-KR" sz="2000" dirty="0">
                <a:latin typeface="Arial"/>
                <a:cs typeface="Arial"/>
              </a:rPr>
              <a:t>Summary Output</a:t>
            </a: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3553" y="1583396"/>
            <a:ext cx="8405313" cy="45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0537698"/>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93578-BEE9-4917-4617-6AC48CB33954}"/>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AD678879-4E18-B90D-30E2-5CC7D72D08ED}"/>
              </a:ext>
            </a:extLst>
          </p:cNvPr>
          <p:cNvSpPr>
            <a:spLocks noGrp="1"/>
          </p:cNvSpPr>
          <p:nvPr>
            <p:ph type="title"/>
          </p:nvPr>
        </p:nvSpPr>
        <p:spPr>
          <a:xfrm>
            <a:off x="838200" y="2095632"/>
            <a:ext cx="10515600" cy="2852737"/>
          </a:xfrm>
        </p:spPr>
        <p:txBody>
          <a:bodyPr>
            <a:normAutofit/>
          </a:bodyPr>
          <a:lstStyle/>
          <a:p>
            <a:pPr algn="ctr"/>
            <a:r>
              <a:rPr lang="en-US" altLang="ko-KR" sz="4800" dirty="0"/>
              <a:t>Applications</a:t>
            </a:r>
            <a:br>
              <a:rPr lang="en-US" altLang="ko-KR" sz="4800" dirty="0"/>
            </a:br>
            <a:br>
              <a:rPr lang="en-US" altLang="ko-KR" sz="4800" dirty="0"/>
            </a:br>
            <a:br>
              <a:rPr lang="ko-KR" altLang="en-US" sz="4800" dirty="0"/>
            </a:br>
            <a:endParaRPr lang="ko-KR" altLang="en-US" sz="4800" dirty="0"/>
          </a:p>
        </p:txBody>
      </p:sp>
    </p:spTree>
    <p:extLst>
      <p:ext uri="{BB962C8B-B14F-4D97-AF65-F5344CB8AC3E}">
        <p14:creationId xmlns:p14="http://schemas.microsoft.com/office/powerpoint/2010/main" val="3138964412"/>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484784"/>
            <a:ext cx="9144000" cy="1800200"/>
          </a:xfrm>
        </p:spPr>
        <p:txBody>
          <a:bodyPr>
            <a:noAutofit/>
          </a:bodyPr>
          <a:lstStyle/>
          <a:p>
            <a:pPr marL="4763">
              <a:lnSpc>
                <a:spcPct val="100000"/>
              </a:lnSpc>
            </a:pPr>
            <a:r>
              <a:rPr lang="en-US" altLang="ko-KR" sz="2800" b="1" dirty="0">
                <a:latin typeface="Times New Roman" panose="02020603050405020304" pitchFamily="18" charset="0"/>
                <a:cs typeface="Times New Roman" panose="02020603050405020304" pitchFamily="18" charset="0"/>
              </a:rPr>
              <a:t>Bandit problem and Thompson Sampling</a:t>
            </a:r>
          </a:p>
        </p:txBody>
      </p:sp>
      <p:sp>
        <p:nvSpPr>
          <p:cNvPr id="3" name="제목 1"/>
          <p:cNvSpPr txBox="1">
            <a:spLocks/>
          </p:cNvSpPr>
          <p:nvPr/>
        </p:nvSpPr>
        <p:spPr>
          <a:xfrm>
            <a:off x="1731414" y="3100108"/>
            <a:ext cx="8820472" cy="220486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4763">
              <a:lnSpc>
                <a:spcPct val="150000"/>
              </a:lnSpc>
            </a:pPr>
            <a:endParaRPr lang="en-US" altLang="ko-KR" sz="2000" dirty="0">
              <a:latin typeface="Arial"/>
              <a:ea typeface="+mn-ea"/>
              <a:cs typeface="Arial"/>
            </a:endParaRPr>
          </a:p>
        </p:txBody>
      </p:sp>
      <p:sp>
        <p:nvSpPr>
          <p:cNvPr id="4" name="제목 1"/>
          <p:cNvSpPr txBox="1">
            <a:spLocks/>
          </p:cNvSpPr>
          <p:nvPr/>
        </p:nvSpPr>
        <p:spPr>
          <a:xfrm>
            <a:off x="1676400" y="3619604"/>
            <a:ext cx="9144000" cy="180020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4763"/>
            <a:endParaRPr lang="en-US" altLang="ko-K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303916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Backgrounds</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229600" cy="5877272"/>
          </a:xfrm>
        </p:spPr>
        <p:txBody>
          <a:bodyPr>
            <a:normAutofit/>
          </a:bodyPr>
          <a:lstStyle/>
          <a:p>
            <a:pPr marL="0" indent="0">
              <a:lnSpc>
                <a:spcPct val="100000"/>
              </a:lnSpc>
              <a:buNone/>
            </a:pPr>
            <a:endParaRPr lang="de-DE" altLang="ko-KR" sz="2400" dirty="0">
              <a:latin typeface="Arial"/>
              <a:cs typeface="Arial"/>
            </a:endParaRPr>
          </a:p>
          <a:p>
            <a:pPr marL="0" indent="0">
              <a:lnSpc>
                <a:spcPct val="100000"/>
              </a:lnSpc>
              <a:buNone/>
            </a:pPr>
            <a:endParaRPr lang="en-US" altLang="ko-KR" sz="2400" dirty="0">
              <a:latin typeface="Arial"/>
              <a:cs typeface="Arial"/>
            </a:endParaRPr>
          </a:p>
          <a:p>
            <a:pPr marL="0" indent="0">
              <a:lnSpc>
                <a:spcPct val="100000"/>
              </a:lnSpc>
              <a:buNone/>
            </a:pPr>
            <a:endParaRPr lang="de-DE" altLang="ko-KR" sz="2400" dirty="0">
              <a:latin typeface="Arial"/>
              <a:cs typeface="Arial"/>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740" y="1412776"/>
            <a:ext cx="4680520" cy="3879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제목 1"/>
          <p:cNvSpPr txBox="1">
            <a:spLocks/>
          </p:cNvSpPr>
          <p:nvPr/>
        </p:nvSpPr>
        <p:spPr>
          <a:xfrm>
            <a:off x="1676400" y="5508345"/>
            <a:ext cx="9144000" cy="489359"/>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4763"/>
            <a:r>
              <a:rPr lang="en-US" altLang="ko-KR" sz="2800" dirty="0">
                <a:latin typeface="Times New Roman" panose="02020603050405020304" pitchFamily="18" charset="0"/>
                <a:cs typeface="Times New Roman" panose="02020603050405020304" pitchFamily="18" charset="0"/>
              </a:rPr>
              <a:t>Which machine are you going to choose?</a:t>
            </a:r>
          </a:p>
        </p:txBody>
      </p:sp>
    </p:spTree>
    <p:extLst>
      <p:ext uri="{BB962C8B-B14F-4D97-AF65-F5344CB8AC3E}">
        <p14:creationId xmlns:p14="http://schemas.microsoft.com/office/powerpoint/2010/main" val="2369547174"/>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dirty="0">
                <a:latin typeface="Arial"/>
                <a:cs typeface="Arial"/>
              </a:rPr>
              <a:t>Exploitation vs. Exploration</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229600" cy="5877272"/>
          </a:xfrm>
        </p:spPr>
        <p:txBody>
          <a:bodyPr>
            <a:normAutofit/>
          </a:bodyPr>
          <a:lstStyle/>
          <a:p>
            <a:pPr marL="0" indent="0">
              <a:lnSpc>
                <a:spcPct val="100000"/>
              </a:lnSpc>
              <a:buNone/>
            </a:pPr>
            <a:endParaRPr lang="de-DE" altLang="ko-KR" sz="2400" dirty="0">
              <a:latin typeface="Arial"/>
              <a:cs typeface="Arial"/>
            </a:endParaRPr>
          </a:p>
          <a:p>
            <a:pPr marL="0" indent="0">
              <a:lnSpc>
                <a:spcPct val="100000"/>
              </a:lnSpc>
              <a:buNone/>
            </a:pPr>
            <a:endParaRPr lang="en-US" altLang="ko-KR" sz="2400" dirty="0">
              <a:latin typeface="Arial"/>
              <a:cs typeface="Arial"/>
            </a:endParaRPr>
          </a:p>
          <a:p>
            <a:pPr marL="0" indent="0">
              <a:lnSpc>
                <a:spcPct val="100000"/>
              </a:lnSpc>
              <a:buNone/>
            </a:pPr>
            <a:endParaRPr lang="de-DE" altLang="ko-KR" sz="2400" dirty="0">
              <a:latin typeface="Arial"/>
              <a:cs typeface="Arial"/>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000" dirty="0">
                <a:latin typeface="Arial"/>
                <a:cs typeface="Arial"/>
              </a:rPr>
              <a:t>Exploitation vs. Exploration Dilemma</a:t>
            </a:r>
          </a:p>
          <a:p>
            <a:pPr marL="0" indent="0">
              <a:buNone/>
            </a:pPr>
            <a:endParaRPr lang="en-US" altLang="ko-KR" sz="2000" dirty="0">
              <a:latin typeface="Arial"/>
              <a:cs typeface="Arial"/>
            </a:endParaRPr>
          </a:p>
          <a:p>
            <a:pPr marL="0" indent="0">
              <a:buNone/>
            </a:pPr>
            <a:r>
              <a:rPr lang="en-US" altLang="ko-KR" sz="2000" dirty="0">
                <a:latin typeface="Arial"/>
                <a:cs typeface="Arial"/>
              </a:rPr>
              <a:t>Exploitation</a:t>
            </a:r>
          </a:p>
          <a:p>
            <a:pPr>
              <a:buFontTx/>
              <a:buChar char="-"/>
            </a:pPr>
            <a:r>
              <a:rPr lang="en-US" altLang="ko-KR" sz="2000" dirty="0">
                <a:latin typeface="Arial"/>
                <a:cs typeface="Arial"/>
              </a:rPr>
              <a:t>Pick an</a:t>
            </a:r>
            <a:r>
              <a:rPr lang="ko-KR" altLang="en-US" sz="2000" dirty="0">
                <a:latin typeface="Arial"/>
                <a:cs typeface="Arial"/>
              </a:rPr>
              <a:t> </a:t>
            </a:r>
            <a:r>
              <a:rPr lang="en-US" altLang="ko-KR" sz="2000" dirty="0">
                <a:latin typeface="Arial"/>
                <a:cs typeface="Arial"/>
              </a:rPr>
              <a:t>option</a:t>
            </a:r>
            <a:r>
              <a:rPr lang="ko-KR" altLang="en-US" sz="2000" dirty="0">
                <a:latin typeface="Arial"/>
                <a:cs typeface="Arial"/>
              </a:rPr>
              <a:t> </a:t>
            </a:r>
            <a:r>
              <a:rPr lang="en-US" altLang="ko-KR" sz="2000" dirty="0">
                <a:latin typeface="Arial"/>
                <a:cs typeface="Arial"/>
              </a:rPr>
              <a:t>that seems best</a:t>
            </a:r>
          </a:p>
          <a:p>
            <a:pPr>
              <a:buFontTx/>
              <a:buChar char="-"/>
            </a:pPr>
            <a:r>
              <a:rPr lang="en-US" altLang="ko-KR" sz="2000" dirty="0">
                <a:latin typeface="Arial"/>
                <a:cs typeface="Arial"/>
              </a:rPr>
              <a:t>“being greedy”, “being short-sighted”</a:t>
            </a:r>
          </a:p>
          <a:p>
            <a:pPr>
              <a:buFontTx/>
              <a:buChar char="-"/>
            </a:pPr>
            <a:r>
              <a:rPr lang="en-US" altLang="ko-KR" sz="2000" dirty="0">
                <a:latin typeface="Arial"/>
                <a:cs typeface="Arial"/>
              </a:rPr>
              <a:t>Too much exploitation -&gt; Regret of “missing those options unexplored or less explored”</a:t>
            </a:r>
          </a:p>
          <a:p>
            <a:pPr marL="0" indent="0">
              <a:buNone/>
            </a:pPr>
            <a:endParaRPr lang="en-US" altLang="ko-KR" sz="2000" dirty="0">
              <a:latin typeface="Arial"/>
              <a:cs typeface="Arial"/>
            </a:endParaRPr>
          </a:p>
          <a:p>
            <a:pPr marL="0" indent="0">
              <a:buNone/>
            </a:pPr>
            <a:r>
              <a:rPr lang="en-US" altLang="ko-KR" sz="2000" dirty="0">
                <a:latin typeface="Arial"/>
                <a:cs typeface="Arial"/>
              </a:rPr>
              <a:t>Exploration</a:t>
            </a:r>
          </a:p>
          <a:p>
            <a:pPr>
              <a:buFontTx/>
              <a:buChar char="-"/>
            </a:pPr>
            <a:r>
              <a:rPr lang="en-US" altLang="ko-KR" sz="2000" dirty="0">
                <a:latin typeface="Arial"/>
                <a:cs typeface="Arial"/>
              </a:rPr>
              <a:t>Pick an option not yet tried out (or not tried enough)</a:t>
            </a:r>
          </a:p>
          <a:p>
            <a:pPr>
              <a:buFontTx/>
              <a:buChar char="-"/>
            </a:pPr>
            <a:r>
              <a:rPr lang="en-US" altLang="ko-KR" sz="2000" dirty="0">
                <a:latin typeface="Arial"/>
                <a:cs typeface="Arial"/>
              </a:rPr>
              <a:t>Too much exploration -&gt; Regret of “wasting time on options unattractive”</a:t>
            </a:r>
          </a:p>
        </p:txBody>
      </p:sp>
    </p:spTree>
    <p:extLst>
      <p:ext uri="{BB962C8B-B14F-4D97-AF65-F5344CB8AC3E}">
        <p14:creationId xmlns:p14="http://schemas.microsoft.com/office/powerpoint/2010/main" val="28120272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Multi-Armed Bandit Problem</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229600" cy="5877272"/>
          </a:xfrm>
        </p:spPr>
        <p:txBody>
          <a:bodyPr>
            <a:normAutofit/>
          </a:bodyPr>
          <a:lstStyle/>
          <a:p>
            <a:pPr marL="0" indent="0">
              <a:lnSpc>
                <a:spcPct val="100000"/>
              </a:lnSpc>
              <a:buNone/>
            </a:pPr>
            <a:endParaRPr lang="de-DE" altLang="ko-KR" sz="2400" dirty="0">
              <a:latin typeface="Arial"/>
              <a:cs typeface="Arial"/>
            </a:endParaRPr>
          </a:p>
          <a:p>
            <a:pPr marL="0" indent="0">
              <a:lnSpc>
                <a:spcPct val="100000"/>
              </a:lnSpc>
              <a:buNone/>
            </a:pPr>
            <a:endParaRPr lang="en-US" altLang="ko-KR" sz="2400" dirty="0">
              <a:latin typeface="Arial"/>
              <a:cs typeface="Arial"/>
            </a:endParaRPr>
          </a:p>
          <a:p>
            <a:pPr marL="0" indent="0">
              <a:lnSpc>
                <a:spcPct val="100000"/>
              </a:lnSpc>
              <a:buNone/>
            </a:pPr>
            <a:endParaRPr lang="de-DE" altLang="ko-KR" sz="2400" dirty="0">
              <a:latin typeface="Arial"/>
              <a:cs typeface="Arial"/>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latin typeface="Arial"/>
                    <a:cs typeface="Arial"/>
                  </a:rPr>
                  <a:t>An MAB problem is a 2-tuple </a:t>
                </a:r>
                <a14:m>
                  <m:oMath xmlns:m="http://schemas.openxmlformats.org/officeDocument/2006/math">
                    <m:r>
                      <a:rPr lang="en-US" altLang="ko-KR" sz="2000" i="1">
                        <a:latin typeface="Cambria Math"/>
                        <a:cs typeface="Arial"/>
                      </a:rPr>
                      <m:t>(</m:t>
                    </m:r>
                    <m:r>
                      <a:rPr lang="en-US" altLang="ko-KR" sz="2000" i="1">
                        <a:latin typeface="Cambria Math"/>
                        <a:cs typeface="Arial"/>
                      </a:rPr>
                      <m:t>𝐴</m:t>
                    </m:r>
                    <m:r>
                      <a:rPr lang="en-US" altLang="ko-KR" sz="2000" i="1">
                        <a:latin typeface="Cambria Math"/>
                        <a:cs typeface="Arial"/>
                      </a:rPr>
                      <m:t>,</m:t>
                    </m:r>
                    <m:r>
                      <a:rPr lang="en-US" altLang="ko-KR" sz="2000" i="1">
                        <a:latin typeface="Cambria Math"/>
                        <a:cs typeface="Arial"/>
                      </a:rPr>
                      <m:t>𝑅</m:t>
                    </m:r>
                    <m:r>
                      <a:rPr lang="en-US" altLang="ko-KR" sz="2000" i="1">
                        <a:latin typeface="Cambria Math"/>
                        <a:cs typeface="Arial"/>
                      </a:rPr>
                      <m:t>)</m:t>
                    </m:r>
                  </m:oMath>
                </a14:m>
                <a:r>
                  <a:rPr lang="en-US" altLang="ko-KR" sz="2000" dirty="0">
                    <a:latin typeface="Arial"/>
                    <a:cs typeface="Arial"/>
                  </a:rPr>
                  <a:t>, which is an (action, reward) pair</a:t>
                </a:r>
              </a:p>
              <a:p>
                <a:pPr lvl="1"/>
                <a14:m>
                  <m:oMath xmlns:m="http://schemas.openxmlformats.org/officeDocument/2006/math">
                    <m:r>
                      <a:rPr lang="en-US" altLang="ko-KR" sz="1800" i="1">
                        <a:latin typeface="Cambria Math"/>
                        <a:cs typeface="Arial"/>
                      </a:rPr>
                      <m:t>𝐴</m:t>
                    </m:r>
                  </m:oMath>
                </a14:m>
                <a:r>
                  <a:rPr lang="en-US" altLang="ko-KR" sz="1800" dirty="0">
                    <a:latin typeface="Arial"/>
                    <a:cs typeface="Arial"/>
                  </a:rPr>
                  <a:t> is a known set of </a:t>
                </a:r>
                <a14:m>
                  <m:oMath xmlns:m="http://schemas.openxmlformats.org/officeDocument/2006/math">
                    <m:r>
                      <a:rPr lang="en-US" altLang="ko-KR" sz="1800" i="1">
                        <a:latin typeface="Cambria Math"/>
                        <a:cs typeface="Arial"/>
                      </a:rPr>
                      <m:t>𝑚</m:t>
                    </m:r>
                  </m:oMath>
                </a14:m>
                <a:r>
                  <a:rPr lang="en-US" altLang="ko-KR" sz="1800" dirty="0">
                    <a:latin typeface="Arial"/>
                    <a:cs typeface="Arial"/>
                  </a:rPr>
                  <a:t> actions</a:t>
                </a:r>
              </a:p>
              <a:p>
                <a:pPr lvl="1"/>
                <a14:m>
                  <m:oMath xmlns:m="http://schemas.openxmlformats.org/officeDocument/2006/math">
                    <m:sSup>
                      <m:sSupPr>
                        <m:ctrlPr>
                          <a:rPr lang="en-US" altLang="ko-KR" sz="1800" i="1">
                            <a:latin typeface="Cambria Math" panose="02040503050406030204" pitchFamily="18" charset="0"/>
                            <a:cs typeface="Arial"/>
                          </a:rPr>
                        </m:ctrlPr>
                      </m:sSupPr>
                      <m:e>
                        <m:r>
                          <a:rPr lang="en-US" altLang="ko-KR" sz="1800" i="1">
                            <a:latin typeface="Cambria Math"/>
                            <a:cs typeface="Arial"/>
                          </a:rPr>
                          <m:t>𝑅</m:t>
                        </m:r>
                      </m:e>
                      <m:sup>
                        <m:r>
                          <a:rPr lang="en-US" altLang="ko-KR" sz="1800" i="1">
                            <a:latin typeface="Cambria Math"/>
                            <a:cs typeface="Arial"/>
                          </a:rPr>
                          <m:t>𝑎</m:t>
                        </m:r>
                      </m:sup>
                    </m:sSup>
                    <m:d>
                      <m:dPr>
                        <m:ctrlPr>
                          <a:rPr lang="en-US" altLang="ko-KR" sz="1800" i="1">
                            <a:latin typeface="Cambria Math" panose="02040503050406030204" pitchFamily="18" charset="0"/>
                            <a:cs typeface="Arial"/>
                          </a:rPr>
                        </m:ctrlPr>
                      </m:dPr>
                      <m:e>
                        <m:r>
                          <a:rPr lang="en-US" altLang="ko-KR" sz="1800" i="1">
                            <a:latin typeface="Cambria Math"/>
                            <a:cs typeface="Arial"/>
                          </a:rPr>
                          <m:t>𝑟</m:t>
                        </m:r>
                      </m:e>
                    </m:d>
                    <m:r>
                      <a:rPr lang="en-US" altLang="ko-KR" sz="1800" i="1">
                        <a:latin typeface="Cambria Math"/>
                        <a:cs typeface="Arial"/>
                      </a:rPr>
                      <m:t>=</m:t>
                    </m:r>
                    <m:r>
                      <a:rPr lang="en-US" altLang="ko-KR" sz="1800" i="1">
                        <a:latin typeface="Cambria Math"/>
                        <a:cs typeface="Arial"/>
                      </a:rPr>
                      <m:t>𝑃</m:t>
                    </m:r>
                    <m:r>
                      <a:rPr lang="en-US" altLang="ko-KR" sz="1800" i="1">
                        <a:latin typeface="Cambria Math"/>
                        <a:cs typeface="Arial"/>
                      </a:rPr>
                      <m:t>(</m:t>
                    </m:r>
                    <m:r>
                      <a:rPr lang="en-US" altLang="ko-KR" sz="1800" i="1">
                        <a:latin typeface="Cambria Math"/>
                        <a:cs typeface="Arial"/>
                      </a:rPr>
                      <m:t>𝑟</m:t>
                    </m:r>
                    <m:r>
                      <a:rPr lang="en-US" altLang="ko-KR" sz="1800" i="1">
                        <a:latin typeface="Cambria Math"/>
                        <a:cs typeface="Arial"/>
                      </a:rPr>
                      <m:t>|</m:t>
                    </m:r>
                    <m:r>
                      <a:rPr lang="en-US" altLang="ko-KR" sz="1800" i="1">
                        <a:latin typeface="Cambria Math"/>
                        <a:cs typeface="Arial"/>
                      </a:rPr>
                      <m:t>𝑎</m:t>
                    </m:r>
                    <m:r>
                      <a:rPr lang="en-US" altLang="ko-KR" sz="1800" i="1">
                        <a:latin typeface="Cambria Math"/>
                        <a:cs typeface="Arial"/>
                      </a:rPr>
                      <m:t>)</m:t>
                    </m:r>
                  </m:oMath>
                </a14:m>
                <a:r>
                  <a:rPr lang="en-US" altLang="ko-KR" sz="1800" dirty="0">
                    <a:latin typeface="Arial"/>
                    <a:cs typeface="Arial"/>
                  </a:rPr>
                  <a:t> is an unknown probability distribution over rewards.</a:t>
                </a:r>
              </a:p>
              <a:p>
                <a:r>
                  <a:rPr lang="en-US" altLang="ko-KR" sz="2000" dirty="0">
                    <a:latin typeface="Arial"/>
                    <a:cs typeface="Arial"/>
                  </a:rPr>
                  <a:t>At each step </a:t>
                </a:r>
                <a14:m>
                  <m:oMath xmlns:m="http://schemas.openxmlformats.org/officeDocument/2006/math">
                    <m:r>
                      <a:rPr lang="en-US" altLang="ko-KR" sz="2000" i="1">
                        <a:latin typeface="Cambria Math"/>
                        <a:cs typeface="Arial"/>
                      </a:rPr>
                      <m:t>𝑡</m:t>
                    </m:r>
                  </m:oMath>
                </a14:m>
                <a:r>
                  <a:rPr lang="en-US" altLang="ko-KR" sz="2000" dirty="0">
                    <a:latin typeface="Arial"/>
                    <a:cs typeface="Arial"/>
                  </a:rPr>
                  <a:t>, the agent (algorithm) selects an action </a:t>
                </a: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𝑎</m:t>
                        </m:r>
                      </m:e>
                      <m:sub>
                        <m:r>
                          <a:rPr lang="en-US" altLang="ko-KR" sz="2000" i="1">
                            <a:latin typeface="Cambria Math"/>
                            <a:cs typeface="Arial"/>
                          </a:rPr>
                          <m:t>𝑡</m:t>
                        </m:r>
                      </m:sub>
                    </m:sSub>
                    <m:r>
                      <a:rPr lang="en-US" altLang="ko-KR" sz="2000" i="1">
                        <a:latin typeface="Cambria Math"/>
                        <a:cs typeface="Arial"/>
                      </a:rPr>
                      <m:t>∈</m:t>
                    </m:r>
                    <m:r>
                      <a:rPr lang="en-US" altLang="ko-KR" sz="2000" i="1">
                        <a:latin typeface="Cambria Math"/>
                        <a:cs typeface="Arial"/>
                      </a:rPr>
                      <m:t>𝐴</m:t>
                    </m:r>
                  </m:oMath>
                </a14:m>
                <a:endParaRPr lang="en-US" altLang="ko-KR" sz="2000" dirty="0">
                  <a:latin typeface="Arial"/>
                  <a:cs typeface="Arial"/>
                </a:endParaRPr>
              </a:p>
              <a:p>
                <a:r>
                  <a:rPr lang="en-US" altLang="ko-KR" sz="2000" dirty="0">
                    <a:latin typeface="Arial"/>
                    <a:cs typeface="Arial"/>
                  </a:rPr>
                  <a:t>Then, the environment generates a reward </a:t>
                </a: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𝑟</m:t>
                        </m:r>
                      </m:e>
                      <m:sub>
                        <m:r>
                          <a:rPr lang="en-US" altLang="ko-KR" sz="2000" i="1">
                            <a:latin typeface="Cambria Math"/>
                            <a:cs typeface="Arial"/>
                          </a:rPr>
                          <m:t>𝑡</m:t>
                        </m:r>
                      </m:sub>
                    </m:sSub>
                    <m:r>
                      <a:rPr lang="en-US" altLang="ko-KR" sz="2000" i="1">
                        <a:latin typeface="Cambria Math"/>
                        <a:cs typeface="Arial"/>
                      </a:rPr>
                      <m:t>~</m:t>
                    </m:r>
                    <m:sSup>
                      <m:sSupPr>
                        <m:ctrlPr>
                          <a:rPr lang="en-US" altLang="ko-KR" sz="2000" i="1">
                            <a:latin typeface="Cambria Math" panose="02040503050406030204" pitchFamily="18" charset="0"/>
                            <a:cs typeface="Arial"/>
                          </a:rPr>
                        </m:ctrlPr>
                      </m:sSupPr>
                      <m:e>
                        <m:r>
                          <a:rPr lang="en-US" altLang="ko-KR" sz="2000" i="1">
                            <a:latin typeface="Cambria Math"/>
                            <a:cs typeface="Arial"/>
                          </a:rPr>
                          <m:t>𝑅</m:t>
                        </m:r>
                      </m:e>
                      <m:sup>
                        <m:sSub>
                          <m:sSubPr>
                            <m:ctrlPr>
                              <a:rPr lang="en-US" altLang="ko-KR" sz="2000" i="1">
                                <a:latin typeface="Cambria Math" panose="02040503050406030204" pitchFamily="18" charset="0"/>
                                <a:cs typeface="Arial"/>
                              </a:rPr>
                            </m:ctrlPr>
                          </m:sSubPr>
                          <m:e>
                            <m:r>
                              <a:rPr lang="en-US" altLang="ko-KR" sz="2000" i="1">
                                <a:latin typeface="Cambria Math"/>
                                <a:cs typeface="Arial"/>
                              </a:rPr>
                              <m:t>𝑎</m:t>
                            </m:r>
                          </m:e>
                          <m:sub>
                            <m:r>
                              <a:rPr lang="en-US" altLang="ko-KR" sz="2000" i="1">
                                <a:latin typeface="Cambria Math"/>
                                <a:cs typeface="Arial"/>
                              </a:rPr>
                              <m:t>𝑡</m:t>
                            </m:r>
                          </m:sub>
                        </m:sSub>
                      </m:sup>
                    </m:sSup>
                  </m:oMath>
                </a14:m>
                <a:endParaRPr lang="en-US" altLang="ko-KR" sz="2000" dirty="0">
                  <a:latin typeface="Arial"/>
                  <a:cs typeface="Arial"/>
                </a:endParaRPr>
              </a:p>
              <a:p>
                <a:r>
                  <a:rPr lang="en-US" altLang="ko-KR" sz="2000" dirty="0">
                    <a:latin typeface="Arial"/>
                    <a:cs typeface="Arial"/>
                  </a:rPr>
                  <a:t>The goal is to maximize the cumulative reward (</a:t>
                </a:r>
                <a:r>
                  <a:rPr lang="en-US" altLang="ko-KR" sz="2000" i="1" dirty="0">
                    <a:latin typeface="Arial"/>
                    <a:cs typeface="Arial"/>
                  </a:rPr>
                  <a:t>T</a:t>
                </a:r>
                <a:r>
                  <a:rPr lang="en-US" altLang="ko-KR" sz="2000" dirty="0">
                    <a:latin typeface="Arial"/>
                    <a:cs typeface="Arial"/>
                  </a:rPr>
                  <a:t>=horizon)</a:t>
                </a:r>
              </a:p>
              <a:p>
                <a:pPr marL="0" indent="0">
                  <a:buNone/>
                </a:pPr>
                <a14:m>
                  <m:oMathPara xmlns:m="http://schemas.openxmlformats.org/officeDocument/2006/math">
                    <m:oMathParaPr>
                      <m:jc m:val="centerGroup"/>
                    </m:oMathParaPr>
                    <m:oMath xmlns:m="http://schemas.openxmlformats.org/officeDocument/2006/math">
                      <m:nary>
                        <m:naryPr>
                          <m:chr m:val="∑"/>
                          <m:ctrlPr>
                            <a:rPr lang="en-US" altLang="ko-KR" sz="2000" i="1">
                              <a:latin typeface="Cambria Math" panose="02040503050406030204" pitchFamily="18" charset="0"/>
                              <a:cs typeface="Arial"/>
                            </a:rPr>
                          </m:ctrlPr>
                        </m:naryPr>
                        <m:sub>
                          <m:r>
                            <a:rPr lang="en-US" altLang="ko-KR" sz="2000" i="1">
                              <a:latin typeface="Cambria Math"/>
                              <a:cs typeface="Arial"/>
                            </a:rPr>
                            <m:t>𝑡</m:t>
                          </m:r>
                          <m:r>
                            <a:rPr lang="en-US" altLang="ko-KR" sz="2000" i="1">
                              <a:latin typeface="Cambria Math"/>
                              <a:cs typeface="Arial"/>
                            </a:rPr>
                            <m:t>=1</m:t>
                          </m:r>
                        </m:sub>
                        <m:sup>
                          <m:r>
                            <a:rPr lang="en-US" altLang="ko-KR" sz="2000" i="1">
                              <a:latin typeface="Cambria Math"/>
                              <a:cs typeface="Arial"/>
                            </a:rPr>
                            <m:t>𝑇</m:t>
                          </m:r>
                        </m:sup>
                        <m:e>
                          <m:sSub>
                            <m:sSubPr>
                              <m:ctrlPr>
                                <a:rPr lang="en-US" altLang="ko-KR" sz="2000" i="1">
                                  <a:latin typeface="Cambria Math" panose="02040503050406030204" pitchFamily="18" charset="0"/>
                                  <a:cs typeface="Arial"/>
                                </a:rPr>
                              </m:ctrlPr>
                            </m:sSubPr>
                            <m:e>
                              <m:r>
                                <a:rPr lang="en-US" altLang="ko-KR" sz="2000" i="1">
                                  <a:latin typeface="Cambria Math"/>
                                  <a:cs typeface="Arial"/>
                                </a:rPr>
                                <m:t>𝑟</m:t>
                              </m:r>
                            </m:e>
                            <m:sub>
                              <m:r>
                                <a:rPr lang="en-US" altLang="ko-KR" sz="2000" i="1">
                                  <a:latin typeface="Cambria Math"/>
                                  <a:cs typeface="Arial"/>
                                </a:rPr>
                                <m:t>𝑡</m:t>
                              </m:r>
                            </m:sub>
                          </m:sSub>
                        </m:e>
                      </m:nary>
                    </m:oMath>
                  </m:oMathPara>
                </a14:m>
                <a:endParaRPr lang="en-US" altLang="ko-KR" sz="2400" dirty="0">
                  <a:latin typeface="Arial"/>
                  <a:cs typeface="Arial"/>
                </a:endParaRPr>
              </a:p>
              <a:p>
                <a:endParaRPr lang="en-US" altLang="ko-KR" sz="2400" dirty="0">
                  <a:latin typeface="Arial"/>
                  <a:cs typeface="Arial"/>
                </a:endParaRPr>
              </a:p>
              <a:p>
                <a:endParaRPr lang="en-US" altLang="ko-KR" sz="2400" dirty="0">
                  <a:latin typeface="Arial"/>
                  <a:cs typeface="Arial"/>
                </a:endParaRPr>
              </a:p>
              <a:p>
                <a:pPr marL="457200" lvl="1" indent="0">
                  <a:buNone/>
                </a:pPr>
                <a:endParaRPr lang="en-US" altLang="ko-KR" sz="2000" dirty="0">
                  <a:latin typeface="Arial"/>
                  <a:cs typeface="Arial"/>
                </a:endParaRPr>
              </a:p>
            </p:txBody>
          </p:sp>
        </mc:Choice>
        <mc:Fallback xmlns="">
          <p:sp>
            <p:nvSpPr>
              <p:cNvPr id="7" name="내용 개체 틀 2"/>
              <p:cNvSpPr txBox="1">
                <a:spLocks noRot="1" noChangeAspect="1" noMove="1" noResize="1" noEditPoints="1" noAdjustHandles="1" noChangeArrowheads="1" noChangeShapeType="1" noTextEdit="1"/>
              </p:cNvSpPr>
              <p:nvPr/>
            </p:nvSpPr>
            <p:spPr>
              <a:xfrm>
                <a:off x="2133600" y="1133128"/>
                <a:ext cx="8229600" cy="5877272"/>
              </a:xfrm>
              <a:prstGeom prst="rect">
                <a:avLst/>
              </a:prstGeom>
              <a:blipFill>
                <a:blip r:embed="rId2"/>
                <a:stretch>
                  <a:fillRect l="-667" t="-519" r="-22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760713020"/>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Multi-Armed Bandit Problem</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229600" cy="5877272"/>
          </a:xfrm>
        </p:spPr>
        <p:txBody>
          <a:bodyPr>
            <a:normAutofit/>
          </a:bodyPr>
          <a:lstStyle/>
          <a:p>
            <a:pPr marL="0" indent="0">
              <a:lnSpc>
                <a:spcPct val="100000"/>
              </a:lnSpc>
              <a:buNone/>
            </a:pPr>
            <a:endParaRPr lang="de-DE" altLang="ko-KR" sz="2400" dirty="0">
              <a:latin typeface="Arial"/>
              <a:cs typeface="Arial"/>
            </a:endParaRPr>
          </a:p>
          <a:p>
            <a:pPr marL="0" indent="0">
              <a:lnSpc>
                <a:spcPct val="100000"/>
              </a:lnSpc>
              <a:buNone/>
            </a:pPr>
            <a:endParaRPr lang="en-US" altLang="ko-KR" sz="2400" dirty="0">
              <a:latin typeface="Arial"/>
              <a:cs typeface="Arial"/>
            </a:endParaRPr>
          </a:p>
          <a:p>
            <a:pPr marL="0" indent="0">
              <a:lnSpc>
                <a:spcPct val="100000"/>
              </a:lnSpc>
              <a:buNone/>
            </a:pPr>
            <a:endParaRPr lang="de-DE" altLang="ko-KR" sz="2400" dirty="0">
              <a:latin typeface="Arial"/>
              <a:cs typeface="Arial"/>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7" name="내용 개체 틀 2"/>
              <p:cNvSpPr txBox="1">
                <a:spLocks/>
              </p:cNvSpPr>
              <p:nvPr/>
            </p:nvSpPr>
            <p:spPr>
              <a:xfrm>
                <a:off x="2135560" y="864096"/>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000" dirty="0">
                    <a:latin typeface="Arial"/>
                    <a:cs typeface="Arial"/>
                  </a:rPr>
                  <a:t>Some algorithms to tackle the multi-armed bandit problem</a:t>
                </a:r>
              </a:p>
              <a:p>
                <a:pPr marL="0" indent="0">
                  <a:buNone/>
                </a:pPr>
                <a:endParaRPr lang="en-US" altLang="ko-KR" sz="2000" dirty="0">
                  <a:latin typeface="Arial"/>
                  <a:cs typeface="Arial"/>
                </a:endParaRPr>
              </a:p>
              <a:p>
                <a:pPr marL="0" indent="0">
                  <a:buNone/>
                </a:pPr>
                <a:r>
                  <a:rPr lang="en-US" altLang="ko-KR" sz="2000" dirty="0">
                    <a:latin typeface="Arial"/>
                    <a:cs typeface="Arial"/>
                  </a:rPr>
                  <a:t>I. </a:t>
                </a:r>
                <a14:m>
                  <m:oMath xmlns:m="http://schemas.openxmlformats.org/officeDocument/2006/math">
                    <m:r>
                      <a:rPr lang="en-US" altLang="ko-KR" sz="2000" i="1">
                        <a:latin typeface="Cambria Math"/>
                        <a:cs typeface="Arial"/>
                      </a:rPr>
                      <m:t>𝜖</m:t>
                    </m:r>
                  </m:oMath>
                </a14:m>
                <a:r>
                  <a:rPr lang="en-US" altLang="ko-KR" sz="2000" dirty="0">
                    <a:latin typeface="Arial"/>
                    <a:cs typeface="Arial"/>
                  </a:rPr>
                  <a:t>-greedy algorithm</a:t>
                </a:r>
              </a:p>
              <a:p>
                <a:pPr marL="0" indent="0">
                  <a:buNone/>
                </a:pPr>
                <a:r>
                  <a:rPr lang="en-US" altLang="ko-KR" sz="2000" dirty="0">
                    <a:latin typeface="Arial"/>
                    <a:cs typeface="Arial"/>
                  </a:rPr>
                  <a:t>    Exploitation with probability </a:t>
                </a:r>
                <a14:m>
                  <m:oMath xmlns:m="http://schemas.openxmlformats.org/officeDocument/2006/math">
                    <m:r>
                      <a:rPr lang="en-US" altLang="ko-KR" sz="2000" i="1">
                        <a:latin typeface="Cambria Math"/>
                        <a:cs typeface="Arial"/>
                      </a:rPr>
                      <m:t>1−</m:t>
                    </m:r>
                    <m:r>
                      <a:rPr lang="en-US" altLang="ko-KR" sz="2000" i="1">
                        <a:latin typeface="Cambria Math"/>
                        <a:cs typeface="Arial"/>
                      </a:rPr>
                      <m:t>𝜖</m:t>
                    </m:r>
                  </m:oMath>
                </a14:m>
                <a:endParaRPr lang="en-US" altLang="ko-KR" sz="2000" dirty="0">
                  <a:latin typeface="Arial"/>
                  <a:cs typeface="Arial"/>
                </a:endParaRPr>
              </a:p>
              <a:p>
                <a:pPr marL="0" indent="0">
                  <a:buNone/>
                </a:pPr>
                <a:r>
                  <a:rPr lang="en-US" altLang="ko-KR" sz="2000" dirty="0">
                    <a:latin typeface="Arial"/>
                    <a:cs typeface="Arial"/>
                  </a:rPr>
                  <a:t>    Exploration with probability </a:t>
                </a:r>
                <a14:m>
                  <m:oMath xmlns:m="http://schemas.openxmlformats.org/officeDocument/2006/math">
                    <m:r>
                      <a:rPr lang="en-US" altLang="ko-KR" sz="2000" i="1">
                        <a:latin typeface="Cambria Math"/>
                        <a:cs typeface="Arial"/>
                      </a:rPr>
                      <m:t>𝜖</m:t>
                    </m:r>
                  </m:oMath>
                </a14:m>
                <a:endParaRPr lang="en-US" altLang="ko-KR" sz="2000" dirty="0">
                  <a:latin typeface="Arial"/>
                  <a:cs typeface="Arial"/>
                </a:endParaRPr>
              </a:p>
              <a:p>
                <a:pPr marL="0" indent="0">
                  <a:buNone/>
                </a:pPr>
                <a:endParaRPr lang="en-US" altLang="ko-KR" sz="2000" dirty="0">
                  <a:latin typeface="Arial"/>
                  <a:cs typeface="Arial"/>
                </a:endParaRPr>
              </a:p>
              <a:p>
                <a:r>
                  <a:rPr lang="en-US" altLang="ko-KR" sz="2000" dirty="0">
                    <a:latin typeface="Arial"/>
                    <a:cs typeface="Arial"/>
                  </a:rPr>
                  <a:t>Easy, intuitive</a:t>
                </a:r>
              </a:p>
              <a:p>
                <a:r>
                  <a:rPr lang="en-US" altLang="ko-KR" sz="2000" dirty="0">
                    <a:latin typeface="Arial"/>
                    <a:cs typeface="Arial"/>
                  </a:rPr>
                  <a:t>Not Efficient</a:t>
                </a:r>
              </a:p>
              <a:p>
                <a:endParaRPr lang="en-US" altLang="ko-KR" sz="2000" dirty="0">
                  <a:latin typeface="Arial"/>
                  <a:cs typeface="Arial"/>
                </a:endParaRPr>
              </a:p>
            </p:txBody>
          </p:sp>
        </mc:Choice>
        <mc:Fallback xmlns="">
          <p:sp>
            <p:nvSpPr>
              <p:cNvPr id="7" name="내용 개체 틀 2"/>
              <p:cNvSpPr txBox="1">
                <a:spLocks noRot="1" noChangeAspect="1" noMove="1" noResize="1" noEditPoints="1" noAdjustHandles="1" noChangeArrowheads="1" noChangeShapeType="1" noTextEdit="1"/>
              </p:cNvSpPr>
              <p:nvPr/>
            </p:nvSpPr>
            <p:spPr>
              <a:xfrm>
                <a:off x="2135560" y="864096"/>
                <a:ext cx="8229600" cy="5877272"/>
              </a:xfrm>
              <a:prstGeom prst="rect">
                <a:avLst/>
              </a:prstGeom>
              <a:blipFill>
                <a:blip r:embed="rId2"/>
                <a:stretch>
                  <a:fillRect l="-741" t="-5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722370"/>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Multi-Armed Bandit Problem</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229600" cy="5877272"/>
          </a:xfrm>
        </p:spPr>
        <p:txBody>
          <a:bodyPr>
            <a:normAutofit/>
          </a:bodyPr>
          <a:lstStyle/>
          <a:p>
            <a:pPr marL="0" indent="0">
              <a:lnSpc>
                <a:spcPct val="100000"/>
              </a:lnSpc>
              <a:buNone/>
            </a:pPr>
            <a:endParaRPr lang="de-DE" altLang="ko-KR" sz="2400" dirty="0">
              <a:latin typeface="Arial"/>
              <a:cs typeface="Arial"/>
            </a:endParaRPr>
          </a:p>
          <a:p>
            <a:pPr marL="0" indent="0">
              <a:lnSpc>
                <a:spcPct val="100000"/>
              </a:lnSpc>
              <a:buNone/>
            </a:pPr>
            <a:endParaRPr lang="en-US" altLang="ko-KR" sz="2400" dirty="0">
              <a:latin typeface="Arial"/>
              <a:cs typeface="Arial"/>
            </a:endParaRPr>
          </a:p>
          <a:p>
            <a:pPr marL="0" indent="0">
              <a:lnSpc>
                <a:spcPct val="100000"/>
              </a:lnSpc>
              <a:buNone/>
            </a:pPr>
            <a:endParaRPr lang="de-DE" altLang="ko-KR" sz="2400" dirty="0">
              <a:latin typeface="Arial"/>
              <a:cs typeface="Arial"/>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7" name="내용 개체 틀 2"/>
              <p:cNvSpPr txBox="1">
                <a:spLocks/>
              </p:cNvSpPr>
              <p:nvPr/>
            </p:nvSpPr>
            <p:spPr>
              <a:xfrm>
                <a:off x="2135560" y="864096"/>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000" dirty="0">
                    <a:latin typeface="Arial"/>
                    <a:cs typeface="Arial"/>
                  </a:rPr>
                  <a:t>II. Upper Confidence Bound algorithm</a:t>
                </a:r>
              </a:p>
              <a:p>
                <a:pPr marL="0" indent="0">
                  <a:buNone/>
                </a:pPr>
                <a:r>
                  <a:rPr lang="en-US" altLang="ko-KR" sz="2000" dirty="0">
                    <a:latin typeface="Arial"/>
                    <a:cs typeface="Arial"/>
                  </a:rPr>
                  <a:t>-  At time </a:t>
                </a:r>
                <a14:m>
                  <m:oMath xmlns:m="http://schemas.openxmlformats.org/officeDocument/2006/math">
                    <m:r>
                      <a:rPr lang="en-US" altLang="ko-KR" sz="2000" i="1">
                        <a:latin typeface="Cambria Math"/>
                        <a:cs typeface="Arial"/>
                      </a:rPr>
                      <m:t>𝑡</m:t>
                    </m:r>
                    <m:r>
                      <a:rPr lang="en-US" altLang="ko-KR" sz="2000" i="1">
                        <a:latin typeface="Cambria Math"/>
                        <a:cs typeface="Arial"/>
                      </a:rPr>
                      <m:t>∈{1,…,</m:t>
                    </m:r>
                    <m:r>
                      <a:rPr lang="en-US" altLang="ko-KR" sz="2000" i="1">
                        <a:latin typeface="Cambria Math"/>
                        <a:cs typeface="Arial"/>
                      </a:rPr>
                      <m:t>𝑇</m:t>
                    </m:r>
                    <m:r>
                      <a:rPr lang="en-US" altLang="ko-KR" sz="2000" i="1">
                        <a:latin typeface="Cambria Math" panose="02040503050406030204" pitchFamily="18" charset="0"/>
                        <a:cs typeface="Arial"/>
                      </a:rPr>
                      <m:t>}</m:t>
                    </m:r>
                  </m:oMath>
                </a14:m>
                <a:r>
                  <a:rPr lang="en-US" altLang="ko-KR" sz="2000" dirty="0">
                    <a:latin typeface="Arial"/>
                    <a:cs typeface="Arial"/>
                  </a:rPr>
                  <a:t>, choose arm </a:t>
                </a:r>
                <a14:m>
                  <m:oMath xmlns:m="http://schemas.openxmlformats.org/officeDocument/2006/math">
                    <m:r>
                      <a:rPr lang="en-US" altLang="ko-KR" sz="2000" i="1">
                        <a:latin typeface="Cambria Math"/>
                        <a:cs typeface="Arial"/>
                      </a:rPr>
                      <m:t>𝑖</m:t>
                    </m:r>
                  </m:oMath>
                </a14:m>
                <a:r>
                  <a:rPr lang="en-US" altLang="ko-KR" sz="2000" dirty="0">
                    <a:latin typeface="Arial"/>
                    <a:cs typeface="Arial"/>
                  </a:rPr>
                  <a:t> such that</a:t>
                </a:r>
              </a:p>
              <a:p>
                <a:pPr marL="0" indent="0">
                  <a:buNone/>
                </a:pPr>
                <a14:m>
                  <m:oMathPara xmlns:m="http://schemas.openxmlformats.org/officeDocument/2006/math">
                    <m:oMathParaPr>
                      <m:jc m:val="centerGroup"/>
                    </m:oMathParaPr>
                    <m:oMath xmlns:m="http://schemas.openxmlformats.org/officeDocument/2006/math">
                      <m:r>
                        <a:rPr lang="en-US" altLang="ko-KR" sz="2000" i="1">
                          <a:latin typeface="Cambria Math"/>
                          <a:cs typeface="Arial"/>
                        </a:rPr>
                        <m:t>𝑖</m:t>
                      </m:r>
                      <m:r>
                        <a:rPr lang="en-US" altLang="ko-KR" sz="2000" i="1">
                          <a:latin typeface="Cambria Math"/>
                          <a:cs typeface="Arial"/>
                        </a:rPr>
                        <m:t>=</m:t>
                      </m:r>
                      <m:func>
                        <m:funcPr>
                          <m:ctrlPr>
                            <a:rPr lang="en-US" altLang="ko-KR" sz="2000" i="1">
                              <a:latin typeface="Cambria Math" panose="02040503050406030204" pitchFamily="18" charset="0"/>
                              <a:cs typeface="Arial"/>
                            </a:rPr>
                          </m:ctrlPr>
                        </m:funcPr>
                        <m:fName>
                          <m:r>
                            <m:rPr>
                              <m:sty m:val="p"/>
                            </m:rPr>
                            <a:rPr lang="en-US" altLang="ko-KR" sz="2000">
                              <a:latin typeface="Cambria Math"/>
                              <a:cs typeface="Arial"/>
                            </a:rPr>
                            <m:t>arg</m:t>
                          </m:r>
                        </m:fName>
                        <m:e>
                          <m:func>
                            <m:funcPr>
                              <m:ctrlPr>
                                <a:rPr lang="en-US" altLang="ko-KR" sz="2000" i="1">
                                  <a:latin typeface="Cambria Math" panose="02040503050406030204" pitchFamily="18" charset="0"/>
                                  <a:cs typeface="Arial"/>
                                </a:rPr>
                              </m:ctrlPr>
                            </m:funcPr>
                            <m:fName>
                              <m:r>
                                <m:rPr>
                                  <m:sty m:val="p"/>
                                </m:rPr>
                                <a:rPr lang="en-US" altLang="ko-KR" sz="2000">
                                  <a:latin typeface="Cambria Math"/>
                                  <a:cs typeface="Arial"/>
                                </a:rPr>
                                <m:t>max</m:t>
                              </m:r>
                            </m:fName>
                            <m:e>
                              <m:sSub>
                                <m:sSubPr>
                                  <m:ctrlPr>
                                    <a:rPr lang="en-US" altLang="ko-KR" sz="2000" i="1">
                                      <a:latin typeface="Cambria Math" panose="02040503050406030204" pitchFamily="18" charset="0"/>
                                      <a:cs typeface="Arial"/>
                                    </a:rPr>
                                  </m:ctrlPr>
                                </m:sSubPr>
                                <m:e>
                                  <m:r>
                                    <a:rPr lang="en-US" altLang="ko-KR" sz="2000" i="1">
                                      <a:latin typeface="Cambria Math" panose="02040503050406030204" pitchFamily="18" charset="0"/>
                                      <a:cs typeface="Arial"/>
                                    </a:rPr>
                                    <m:t> </m:t>
                                  </m:r>
                                  <m:r>
                                    <a:rPr lang="en-US" altLang="ko-KR" sz="2000" i="1">
                                      <a:latin typeface="Cambria Math" panose="02040503050406030204" pitchFamily="18" charset="0"/>
                                      <a:cs typeface="Arial"/>
                                    </a:rPr>
                                    <m:t>𝑈𝐶𝐵</m:t>
                                  </m:r>
                                  <m:r>
                                    <a:rPr lang="en-US" altLang="ko-KR" sz="2000" i="1">
                                      <a:latin typeface="Cambria Math" panose="02040503050406030204" pitchFamily="18" charset="0"/>
                                      <a:cs typeface="Arial"/>
                                    </a:rPr>
                                    <m:t>(</m:t>
                                  </m:r>
                                  <m:r>
                                    <a:rPr lang="en-US" altLang="ko-KR" sz="2000" i="1">
                                      <a:latin typeface="Cambria Math"/>
                                      <a:cs typeface="Arial"/>
                                    </a:rPr>
                                    <m:t>𝜇</m:t>
                                  </m:r>
                                </m:e>
                                <m:sub>
                                  <m:r>
                                    <a:rPr lang="en-US" altLang="ko-KR" sz="2000" i="1">
                                      <a:latin typeface="Cambria Math"/>
                                      <a:cs typeface="Arial"/>
                                    </a:rPr>
                                    <m:t>𝑖</m:t>
                                  </m:r>
                                </m:sub>
                              </m:sSub>
                              <m:r>
                                <a:rPr lang="en-US" altLang="ko-KR" sz="2000" i="1">
                                  <a:latin typeface="Cambria Math" panose="02040503050406030204" pitchFamily="18" charset="0"/>
                                  <a:cs typeface="Arial"/>
                                </a:rPr>
                                <m:t>)</m:t>
                              </m:r>
                            </m:e>
                          </m:func>
                        </m:e>
                      </m:func>
                      <m:r>
                        <a:rPr lang="en-US" altLang="ko-KR" sz="2000" i="1">
                          <a:latin typeface="Cambria Math"/>
                          <a:cs typeface="Arial"/>
                        </a:rPr>
                        <m:t>, </m:t>
                      </m:r>
                      <m:r>
                        <a:rPr lang="en-US" altLang="ko-KR" sz="2000" i="1">
                          <a:latin typeface="Cambria Math" panose="02040503050406030204" pitchFamily="18" charset="0"/>
                          <a:cs typeface="Arial"/>
                        </a:rPr>
                        <m:t> </m:t>
                      </m:r>
                      <m:sSub>
                        <m:sSubPr>
                          <m:ctrlPr>
                            <a:rPr lang="en-US" altLang="ko-KR" sz="2000" i="1">
                              <a:latin typeface="Cambria Math" panose="02040503050406030204" pitchFamily="18" charset="0"/>
                              <a:cs typeface="Arial"/>
                            </a:rPr>
                          </m:ctrlPr>
                        </m:sSubPr>
                        <m:e>
                          <m:r>
                            <a:rPr lang="en-US" altLang="ko-KR" sz="2000" i="1">
                              <a:latin typeface="Cambria Math"/>
                              <a:cs typeface="Arial"/>
                            </a:rPr>
                            <m:t>𝜇</m:t>
                          </m:r>
                        </m:e>
                        <m:sub>
                          <m:r>
                            <a:rPr lang="en-US" altLang="ko-KR" sz="2000" i="1">
                              <a:latin typeface="Cambria Math"/>
                              <a:cs typeface="Arial"/>
                            </a:rPr>
                            <m:t>𝑖</m:t>
                          </m:r>
                        </m:sub>
                      </m:sSub>
                      <m:r>
                        <a:rPr lang="en-US" altLang="ko-KR" sz="2000" i="1">
                          <a:latin typeface="Cambria Math"/>
                          <a:cs typeface="Arial"/>
                        </a:rPr>
                        <m:t>:</m:t>
                      </m:r>
                      <m:r>
                        <m:rPr>
                          <m:sty m:val="p"/>
                        </m:rPr>
                        <a:rPr lang="en-US" altLang="ko-KR" sz="2000">
                          <a:latin typeface="Cambria Math"/>
                          <a:cs typeface="Arial"/>
                        </a:rPr>
                        <m:t>reward</m:t>
                      </m:r>
                      <m:r>
                        <a:rPr lang="en-US" altLang="ko-KR" sz="2000">
                          <a:latin typeface="Cambria Math"/>
                          <a:cs typeface="Arial"/>
                        </a:rPr>
                        <m:t> </m:t>
                      </m:r>
                      <m:r>
                        <m:rPr>
                          <m:sty m:val="p"/>
                        </m:rPr>
                        <a:rPr lang="en-US" altLang="ko-KR" sz="2000">
                          <a:latin typeface="Cambria Math"/>
                          <a:cs typeface="Arial"/>
                        </a:rPr>
                        <m:t>from</m:t>
                      </m:r>
                      <m:r>
                        <a:rPr lang="en-US" altLang="ko-KR" sz="2000">
                          <a:latin typeface="Cambria Math"/>
                          <a:cs typeface="Arial"/>
                        </a:rPr>
                        <m:t> </m:t>
                      </m:r>
                      <m:r>
                        <m:rPr>
                          <m:sty m:val="p"/>
                        </m:rPr>
                        <a:rPr lang="en-US" altLang="ko-KR" sz="2000">
                          <a:latin typeface="Cambria Math"/>
                          <a:cs typeface="Arial"/>
                        </a:rPr>
                        <m:t>arm</m:t>
                      </m:r>
                      <m:r>
                        <a:rPr lang="en-US" altLang="ko-KR" sz="2000">
                          <a:latin typeface="Cambria Math"/>
                          <a:cs typeface="Arial"/>
                        </a:rPr>
                        <m:t> </m:t>
                      </m:r>
                      <m:r>
                        <a:rPr lang="en-US" altLang="ko-KR" sz="2000" i="1">
                          <a:latin typeface="Cambria Math"/>
                          <a:cs typeface="Arial"/>
                        </a:rPr>
                        <m:t>𝑖</m:t>
                      </m:r>
                    </m:oMath>
                  </m:oMathPara>
                </a14:m>
                <a:endParaRPr lang="en-US" altLang="ko-KR" sz="2000" dirty="0">
                  <a:latin typeface="Arial"/>
                  <a:cs typeface="Arial"/>
                </a:endParaRPr>
              </a:p>
              <a:p>
                <a:pPr>
                  <a:buFontTx/>
                  <a:buChar char="-"/>
                </a:pPr>
                <a:r>
                  <a:rPr lang="en-US" altLang="ko-KR" sz="2000" dirty="0">
                    <a:latin typeface="Arial"/>
                    <a:cs typeface="Arial"/>
                  </a:rPr>
                  <a:t>At time </a:t>
                </a:r>
                <a14:m>
                  <m:oMath xmlns:m="http://schemas.openxmlformats.org/officeDocument/2006/math">
                    <m:r>
                      <a:rPr lang="en-US" altLang="ko-KR" sz="2000" i="1">
                        <a:latin typeface="Cambria Math"/>
                        <a:cs typeface="Arial"/>
                      </a:rPr>
                      <m:t>𝑡</m:t>
                    </m:r>
                  </m:oMath>
                </a14:m>
                <a:r>
                  <a:rPr lang="en-US" altLang="ko-KR" sz="2000" dirty="0">
                    <a:latin typeface="Arial"/>
                    <a:cs typeface="Arial"/>
                  </a:rPr>
                  <a:t>, </a:t>
                </a: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panose="02040503050406030204" pitchFamily="18" charset="0"/>
                            <a:cs typeface="Arial"/>
                          </a:rPr>
                          <m:t> </m:t>
                        </m:r>
                        <m:r>
                          <a:rPr lang="en-US" altLang="ko-KR" sz="2000" i="1">
                            <a:latin typeface="Cambria Math" panose="02040503050406030204" pitchFamily="18" charset="0"/>
                            <a:cs typeface="Arial"/>
                          </a:rPr>
                          <m:t>𝑈𝐶𝐵</m:t>
                        </m:r>
                        <m:r>
                          <a:rPr lang="en-US" altLang="ko-KR" sz="2000" i="1">
                            <a:latin typeface="Cambria Math" panose="02040503050406030204" pitchFamily="18" charset="0"/>
                            <a:cs typeface="Arial"/>
                          </a:rPr>
                          <m:t>(</m:t>
                        </m:r>
                        <m:r>
                          <a:rPr lang="en-US" altLang="ko-KR" sz="2000" i="1">
                            <a:latin typeface="Cambria Math"/>
                            <a:cs typeface="Arial"/>
                          </a:rPr>
                          <m:t>𝜇</m:t>
                        </m:r>
                      </m:e>
                      <m:sub>
                        <m:r>
                          <a:rPr lang="en-US" altLang="ko-KR" sz="2000" i="1">
                            <a:latin typeface="Cambria Math"/>
                            <a:cs typeface="Arial"/>
                          </a:rPr>
                          <m:t>𝑖</m:t>
                        </m:r>
                      </m:sub>
                    </m:sSub>
                    <m:r>
                      <a:rPr lang="en-US" altLang="ko-KR" sz="2000" i="1">
                        <a:latin typeface="Cambria Math" panose="02040503050406030204" pitchFamily="18" charset="0"/>
                        <a:cs typeface="Arial"/>
                      </a:rPr>
                      <m:t>)</m:t>
                    </m:r>
                  </m:oMath>
                </a14:m>
                <a:r>
                  <a:rPr lang="en-US" altLang="ko-KR" sz="2000" dirty="0">
                    <a:latin typeface="Arial"/>
                    <a:cs typeface="Arial"/>
                  </a:rPr>
                  <a:t> depends on empirical mean of arm </a:t>
                </a:r>
                <a14:m>
                  <m:oMath xmlns:m="http://schemas.openxmlformats.org/officeDocument/2006/math">
                    <m:r>
                      <a:rPr lang="en-US" altLang="ko-KR" sz="2000" i="1">
                        <a:latin typeface="Cambria Math"/>
                        <a:cs typeface="Arial"/>
                      </a:rPr>
                      <m:t>𝑖</m:t>
                    </m:r>
                  </m:oMath>
                </a14:m>
                <a:r>
                  <a:rPr lang="en-US" altLang="ko-KR" sz="2000" dirty="0">
                    <a:latin typeface="Arial"/>
                    <a:cs typeface="Arial"/>
                  </a:rPr>
                  <a:t> and its      </a:t>
                </a:r>
              </a:p>
              <a:p>
                <a:pPr marL="0" indent="0">
                  <a:buNone/>
                </a:pPr>
                <a:r>
                  <a:rPr lang="en-US" altLang="ko-KR" sz="2000" dirty="0">
                    <a:latin typeface="Arial"/>
                    <a:cs typeface="Arial"/>
                  </a:rPr>
                  <a:t>     standard error which is inversely proportional to </a:t>
                </a:r>
                <a14:m>
                  <m:oMath xmlns:m="http://schemas.openxmlformats.org/officeDocument/2006/math">
                    <m:rad>
                      <m:radPr>
                        <m:degHide m:val="on"/>
                        <m:ctrlPr>
                          <a:rPr lang="en-US" altLang="ko-KR" sz="2000" i="1">
                            <a:latin typeface="Cambria Math" panose="02040503050406030204" pitchFamily="18" charset="0"/>
                            <a:cs typeface="Arial"/>
                          </a:rPr>
                        </m:ctrlPr>
                      </m:radPr>
                      <m:deg/>
                      <m:e>
                        <m:sSub>
                          <m:sSubPr>
                            <m:ctrlPr>
                              <a:rPr lang="en-US" altLang="ko-KR" sz="2000" i="1">
                                <a:latin typeface="Cambria Math" panose="02040503050406030204" pitchFamily="18" charset="0"/>
                                <a:cs typeface="Arial"/>
                              </a:rPr>
                            </m:ctrlPr>
                          </m:sSubPr>
                          <m:e>
                            <m:r>
                              <a:rPr lang="en-US" altLang="ko-KR" sz="2000" i="1">
                                <a:latin typeface="Cambria Math"/>
                                <a:cs typeface="Arial"/>
                              </a:rPr>
                              <m:t>𝑛</m:t>
                            </m:r>
                          </m:e>
                          <m:sub>
                            <m:r>
                              <a:rPr lang="en-US" altLang="ko-KR" sz="2000" i="1">
                                <a:latin typeface="Cambria Math"/>
                                <a:cs typeface="Arial"/>
                              </a:rPr>
                              <m:t>𝑖</m:t>
                            </m:r>
                            <m:r>
                              <a:rPr lang="en-US" altLang="ko-KR" sz="2000" i="1">
                                <a:latin typeface="Cambria Math" panose="02040503050406030204" pitchFamily="18" charset="0"/>
                                <a:cs typeface="Arial"/>
                              </a:rPr>
                              <m:t>𝑡</m:t>
                            </m:r>
                          </m:sub>
                        </m:sSub>
                      </m:e>
                    </m:rad>
                  </m:oMath>
                </a14:m>
                <a:r>
                  <a:rPr lang="en-US" altLang="ko-KR" sz="2000" dirty="0">
                    <a:latin typeface="Arial"/>
                    <a:cs typeface="Arial"/>
                  </a:rPr>
                  <a:t> where </a:t>
                </a:r>
              </a:p>
              <a:p>
                <a:pPr marL="0" indent="0">
                  <a:buNone/>
                </a:pPr>
                <a:r>
                  <a:rPr lang="en-US" altLang="ko-KR" sz="2000" dirty="0">
                    <a:latin typeface="Arial"/>
                    <a:cs typeface="Arial"/>
                  </a:rPr>
                  <a:t>     </a:t>
                </a: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𝑛</m:t>
                        </m:r>
                      </m:e>
                      <m:sub>
                        <m:r>
                          <a:rPr lang="en-US" altLang="ko-KR" sz="2000" i="1">
                            <a:latin typeface="Cambria Math"/>
                            <a:cs typeface="Arial"/>
                          </a:rPr>
                          <m:t>𝑖</m:t>
                        </m:r>
                        <m:r>
                          <a:rPr lang="en-US" altLang="ko-KR" sz="2000" i="1">
                            <a:latin typeface="Cambria Math" panose="02040503050406030204" pitchFamily="18" charset="0"/>
                            <a:cs typeface="Arial"/>
                          </a:rPr>
                          <m:t>𝑡</m:t>
                        </m:r>
                      </m:sub>
                    </m:sSub>
                  </m:oMath>
                </a14:m>
                <a:r>
                  <a:rPr lang="en-US" altLang="ko-KR" sz="2000" dirty="0">
                    <a:latin typeface="Arial"/>
                    <a:cs typeface="Arial"/>
                  </a:rPr>
                  <a:t>=number of times </a:t>
                </a:r>
                <a14:m>
                  <m:oMath xmlns:m="http://schemas.openxmlformats.org/officeDocument/2006/math">
                    <m:r>
                      <m:rPr>
                        <m:sty m:val="p"/>
                      </m:rPr>
                      <a:rPr lang="en-US" altLang="ko-KR" sz="2000">
                        <a:latin typeface="Cambria Math"/>
                        <a:cs typeface="Arial"/>
                      </a:rPr>
                      <m:t>arm</m:t>
                    </m:r>
                    <m:r>
                      <a:rPr lang="en-US" altLang="ko-KR" sz="2000">
                        <a:latin typeface="Cambria Math"/>
                        <a:cs typeface="Arial"/>
                      </a:rPr>
                      <m:t> </m:t>
                    </m:r>
                    <m:r>
                      <a:rPr lang="en-US" altLang="ko-KR" sz="2000" i="1">
                        <a:latin typeface="Cambria Math"/>
                        <a:cs typeface="Arial"/>
                      </a:rPr>
                      <m:t>𝑖</m:t>
                    </m:r>
                  </m:oMath>
                </a14:m>
                <a:r>
                  <a:rPr lang="en-US" altLang="ko-KR" sz="2000" dirty="0">
                    <a:latin typeface="Arial"/>
                    <a:cs typeface="Arial"/>
                  </a:rPr>
                  <a:t> has been played by time </a:t>
                </a:r>
                <a14:m>
                  <m:oMath xmlns:m="http://schemas.openxmlformats.org/officeDocument/2006/math">
                    <m:r>
                      <a:rPr lang="en-US" altLang="ko-KR" sz="2000" i="1">
                        <a:latin typeface="Cambria Math" panose="02040503050406030204" pitchFamily="18" charset="0"/>
                        <a:cs typeface="Arial"/>
                      </a:rPr>
                      <m:t>𝑡</m:t>
                    </m:r>
                  </m:oMath>
                </a14:m>
                <a:endParaRPr lang="en-US" altLang="ko-KR" sz="2000" dirty="0">
                  <a:latin typeface="Arial"/>
                  <a:cs typeface="Arial"/>
                </a:endParaRPr>
              </a:p>
              <a:p>
                <a:pPr marL="0" indent="0">
                  <a:buNone/>
                </a:pPr>
                <a:r>
                  <a:rPr lang="en-US" altLang="ko-KR" sz="2000" dirty="0">
                    <a:latin typeface="Arial"/>
                    <a:cs typeface="Arial"/>
                  </a:rPr>
                  <a:t>-  For example,</a:t>
                </a:r>
              </a:p>
              <a:p>
                <a:pPr marL="0" indent="0">
                  <a:buNone/>
                </a:pPr>
                <a14:m>
                  <m:oMathPara xmlns:m="http://schemas.openxmlformats.org/officeDocument/2006/math">
                    <m:oMathParaPr>
                      <m:jc m:val="centerGroup"/>
                    </m:oMathParaPr>
                    <m:oMath xmlns:m="http://schemas.openxmlformats.org/officeDocument/2006/math">
                      <m:sSup>
                        <m:sSupPr>
                          <m:ctrlPr>
                            <a:rPr lang="en-US" altLang="ko-KR" sz="2000" i="1">
                              <a:latin typeface="Cambria Math" panose="02040503050406030204" pitchFamily="18" charset="0"/>
                              <a:cs typeface="Arial"/>
                            </a:rPr>
                          </m:ctrlPr>
                        </m:sSupPr>
                        <m:e>
                          <m:r>
                            <a:rPr lang="en-US" altLang="ko-KR" sz="2000" i="1">
                              <a:latin typeface="Cambria Math"/>
                              <a:cs typeface="Arial"/>
                            </a:rPr>
                            <m:t>𝑖</m:t>
                          </m:r>
                        </m:e>
                        <m:sup>
                          <m:r>
                            <a:rPr lang="en-US" altLang="ko-KR" sz="2000" i="1">
                              <a:latin typeface="Cambria Math" panose="02040503050406030204" pitchFamily="18" charset="0"/>
                              <a:cs typeface="Arial"/>
                            </a:rPr>
                            <m:t>∗</m:t>
                          </m:r>
                        </m:sup>
                      </m:sSup>
                      <m:r>
                        <a:rPr lang="en-US" altLang="ko-KR" sz="2000" i="1">
                          <a:latin typeface="Cambria Math"/>
                          <a:cs typeface="Arial"/>
                        </a:rPr>
                        <m:t>=</m:t>
                      </m:r>
                      <m:func>
                        <m:funcPr>
                          <m:ctrlPr>
                            <a:rPr lang="en-US" altLang="ko-KR" sz="2000" i="1">
                              <a:latin typeface="Cambria Math" panose="02040503050406030204" pitchFamily="18" charset="0"/>
                              <a:cs typeface="Arial"/>
                            </a:rPr>
                          </m:ctrlPr>
                        </m:funcPr>
                        <m:fName>
                          <m:r>
                            <m:rPr>
                              <m:sty m:val="p"/>
                            </m:rPr>
                            <a:rPr lang="en-US" altLang="ko-KR" sz="2000">
                              <a:latin typeface="Cambria Math"/>
                              <a:cs typeface="Arial"/>
                            </a:rPr>
                            <m:t>arg</m:t>
                          </m:r>
                        </m:fName>
                        <m:e>
                          <m:func>
                            <m:funcPr>
                              <m:ctrlPr>
                                <a:rPr lang="en-US" altLang="ko-KR" sz="2000" i="1">
                                  <a:latin typeface="Cambria Math" panose="02040503050406030204" pitchFamily="18" charset="0"/>
                                  <a:cs typeface="Arial"/>
                                </a:rPr>
                              </m:ctrlPr>
                            </m:funcPr>
                            <m:fName>
                              <m:limLow>
                                <m:limLowPr>
                                  <m:ctrlPr>
                                    <a:rPr lang="en-US" altLang="ko-KR" sz="2000" i="1">
                                      <a:latin typeface="Cambria Math" panose="02040503050406030204" pitchFamily="18" charset="0"/>
                                      <a:cs typeface="Arial"/>
                                    </a:rPr>
                                  </m:ctrlPr>
                                </m:limLowPr>
                                <m:e>
                                  <m:r>
                                    <m:rPr>
                                      <m:sty m:val="p"/>
                                    </m:rPr>
                                    <a:rPr lang="en-US" altLang="ko-KR" sz="2000">
                                      <a:latin typeface="Cambria Math"/>
                                      <a:cs typeface="Arial"/>
                                    </a:rPr>
                                    <m:t>max</m:t>
                                  </m:r>
                                </m:e>
                                <m:lim>
                                  <m:r>
                                    <a:rPr lang="en-US" altLang="ko-KR" sz="2000" i="1">
                                      <a:latin typeface="Cambria Math"/>
                                      <a:cs typeface="Arial"/>
                                    </a:rPr>
                                    <m:t>𝑖</m:t>
                                  </m:r>
                                </m:lim>
                              </m:limLow>
                            </m:fName>
                            <m:e>
                              <m:sSub>
                                <m:sSubPr>
                                  <m:ctrlPr>
                                    <a:rPr lang="en-US" altLang="ko-KR" sz="2000" i="1">
                                      <a:latin typeface="Cambria Math" panose="02040503050406030204" pitchFamily="18" charset="0"/>
                                      <a:cs typeface="Arial"/>
                                    </a:rPr>
                                  </m:ctrlPr>
                                </m:sSubPr>
                                <m:e>
                                  <m:acc>
                                    <m:accPr>
                                      <m:chr m:val="̅"/>
                                      <m:ctrlPr>
                                        <a:rPr lang="en-US" altLang="ko-KR" sz="2000" i="1">
                                          <a:latin typeface="Cambria Math" panose="02040503050406030204" pitchFamily="18" charset="0"/>
                                          <a:cs typeface="Arial"/>
                                        </a:rPr>
                                      </m:ctrlPr>
                                    </m:accPr>
                                    <m:e>
                                      <m:r>
                                        <a:rPr lang="en-US" altLang="ko-KR" sz="2000" i="1">
                                          <a:latin typeface="Cambria Math" panose="02040503050406030204" pitchFamily="18" charset="0"/>
                                          <a:cs typeface="Arial"/>
                                        </a:rPr>
                                        <m:t>𝑥</m:t>
                                      </m:r>
                                    </m:e>
                                  </m:acc>
                                </m:e>
                                <m:sub>
                                  <m:r>
                                    <a:rPr lang="en-US" altLang="ko-KR" sz="2000" i="1">
                                      <a:latin typeface="Cambria Math" panose="02040503050406030204" pitchFamily="18" charset="0"/>
                                      <a:cs typeface="Arial"/>
                                    </a:rPr>
                                    <m:t>𝑖𝑡</m:t>
                                  </m:r>
                                </m:sub>
                              </m:sSub>
                            </m:e>
                          </m:func>
                        </m:e>
                      </m:func>
                      <m:r>
                        <a:rPr lang="en-US" altLang="ko-KR" sz="2000" i="1">
                          <a:latin typeface="Cambria Math"/>
                          <a:cs typeface="Arial"/>
                        </a:rPr>
                        <m:t>+</m:t>
                      </m:r>
                      <m:rad>
                        <m:radPr>
                          <m:degHide m:val="on"/>
                          <m:ctrlPr>
                            <a:rPr lang="en-US" altLang="ko-KR" sz="2000" i="1">
                              <a:latin typeface="Cambria Math" panose="02040503050406030204" pitchFamily="18" charset="0"/>
                              <a:cs typeface="Arial"/>
                            </a:rPr>
                          </m:ctrlPr>
                        </m:radPr>
                        <m:deg/>
                        <m:e>
                          <m:f>
                            <m:fPr>
                              <m:ctrlPr>
                                <a:rPr lang="en-US" altLang="ko-KR" sz="2000" i="1">
                                  <a:latin typeface="Cambria Math" panose="02040503050406030204" pitchFamily="18" charset="0"/>
                                  <a:cs typeface="Arial"/>
                                </a:rPr>
                              </m:ctrlPr>
                            </m:fPr>
                            <m:num>
                              <m:r>
                                <a:rPr lang="en-US" altLang="ko-KR" sz="2000" i="1">
                                  <a:latin typeface="Cambria Math"/>
                                  <a:cs typeface="Arial"/>
                                </a:rPr>
                                <m:t>2</m:t>
                              </m:r>
                              <m:r>
                                <a:rPr lang="en-US" altLang="ko-KR" sz="2000" i="1">
                                  <a:latin typeface="Cambria Math"/>
                                  <a:cs typeface="Arial"/>
                                </a:rPr>
                                <m:t>𝑙𝑛𝑡</m:t>
                              </m:r>
                            </m:num>
                            <m:den>
                              <m:sSub>
                                <m:sSubPr>
                                  <m:ctrlPr>
                                    <a:rPr lang="en-US" altLang="ko-KR" sz="2000" i="1">
                                      <a:latin typeface="Cambria Math" panose="02040503050406030204" pitchFamily="18" charset="0"/>
                                      <a:cs typeface="Arial"/>
                                    </a:rPr>
                                  </m:ctrlPr>
                                </m:sSubPr>
                                <m:e>
                                  <m:r>
                                    <a:rPr lang="en-US" altLang="ko-KR" sz="2000" i="1">
                                      <a:latin typeface="Cambria Math"/>
                                      <a:cs typeface="Arial"/>
                                    </a:rPr>
                                    <m:t>𝑛</m:t>
                                  </m:r>
                                </m:e>
                                <m:sub>
                                  <m:r>
                                    <a:rPr lang="en-US" altLang="ko-KR" sz="2000" i="1">
                                      <a:latin typeface="Cambria Math"/>
                                      <a:cs typeface="Arial"/>
                                    </a:rPr>
                                    <m:t>𝑖</m:t>
                                  </m:r>
                                  <m:r>
                                    <a:rPr lang="en-US" altLang="ko-KR" sz="2000" i="1">
                                      <a:latin typeface="Cambria Math" panose="02040503050406030204" pitchFamily="18" charset="0"/>
                                      <a:cs typeface="Arial"/>
                                    </a:rPr>
                                    <m:t>𝑡</m:t>
                                  </m:r>
                                </m:sub>
                              </m:sSub>
                            </m:den>
                          </m:f>
                        </m:e>
                      </m:rad>
                    </m:oMath>
                  </m:oMathPara>
                </a14:m>
                <a:endParaRPr lang="en-US" altLang="ko-KR" sz="2400" dirty="0">
                  <a:latin typeface="Arial"/>
                  <a:cs typeface="Arial"/>
                </a:endParaRPr>
              </a:p>
              <a:p>
                <a:pPr marL="0" indent="0">
                  <a:buNone/>
                </a:pPr>
                <a:r>
                  <a:rPr lang="en-US" altLang="ko-KR" sz="2400" dirty="0">
                    <a:latin typeface="Arial"/>
                    <a:cs typeface="Arial"/>
                  </a:rPr>
                  <a:t>    </a:t>
                </a:r>
                <a:r>
                  <a:rPr lang="en-US" altLang="ko-KR" sz="2000" dirty="0">
                    <a:latin typeface="Arial"/>
                    <a:cs typeface="Arial"/>
                  </a:rPr>
                  <a:t>where </a:t>
                </a:r>
                <a14:m>
                  <m:oMath xmlns:m="http://schemas.openxmlformats.org/officeDocument/2006/math">
                    <m:sSub>
                      <m:sSubPr>
                        <m:ctrlPr>
                          <a:rPr lang="en-US" altLang="ko-KR" sz="2000" i="1" dirty="0">
                            <a:latin typeface="Cambria Math" panose="02040503050406030204" pitchFamily="18" charset="0"/>
                            <a:cs typeface="Arial"/>
                          </a:rPr>
                        </m:ctrlPr>
                      </m:sSubPr>
                      <m:e>
                        <m:acc>
                          <m:accPr>
                            <m:chr m:val="̅"/>
                            <m:ctrlPr>
                              <a:rPr lang="en-US" altLang="ko-KR" sz="2000" i="1">
                                <a:latin typeface="Cambria Math" panose="02040503050406030204" pitchFamily="18" charset="0"/>
                                <a:cs typeface="Arial"/>
                              </a:rPr>
                            </m:ctrlPr>
                          </m:accPr>
                          <m:e>
                            <m:r>
                              <a:rPr lang="en-US" altLang="ko-KR" sz="2000" i="1">
                                <a:latin typeface="Cambria Math" panose="02040503050406030204" pitchFamily="18" charset="0"/>
                                <a:cs typeface="Arial"/>
                              </a:rPr>
                              <m:t>𝑥</m:t>
                            </m:r>
                          </m:e>
                        </m:acc>
                      </m:e>
                      <m:sub>
                        <m:r>
                          <a:rPr lang="en-US" altLang="ko-KR" sz="2000" i="1" dirty="0">
                            <a:latin typeface="Cambria Math" panose="02040503050406030204" pitchFamily="18" charset="0"/>
                            <a:cs typeface="Arial"/>
                          </a:rPr>
                          <m:t>𝑖𝑡</m:t>
                        </m:r>
                      </m:sub>
                    </m:sSub>
                  </m:oMath>
                </a14:m>
                <a:r>
                  <a:rPr lang="en-US" altLang="ko-KR" sz="2000" dirty="0">
                    <a:latin typeface="Arial"/>
                    <a:cs typeface="Arial"/>
                  </a:rPr>
                  <a:t> is the sample average of </a:t>
                </a: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𝑛</m:t>
                        </m:r>
                      </m:e>
                      <m:sub>
                        <m:r>
                          <a:rPr lang="en-US" altLang="ko-KR" sz="2000" i="1">
                            <a:latin typeface="Cambria Math"/>
                            <a:cs typeface="Arial"/>
                          </a:rPr>
                          <m:t>𝑖</m:t>
                        </m:r>
                        <m:r>
                          <a:rPr lang="en-US" altLang="ko-KR" sz="2000" i="1">
                            <a:latin typeface="Cambria Math" panose="02040503050406030204" pitchFamily="18" charset="0"/>
                            <a:cs typeface="Arial"/>
                          </a:rPr>
                          <m:t>𝑡</m:t>
                        </m:r>
                      </m:sub>
                    </m:sSub>
                  </m:oMath>
                </a14:m>
                <a:r>
                  <a:rPr lang="en-US" altLang="ko-KR" sz="2000" dirty="0">
                    <a:latin typeface="Arial"/>
                    <a:cs typeface="Arial"/>
                  </a:rPr>
                  <a:t> rewards from arm </a:t>
                </a:r>
                <a14:m>
                  <m:oMath xmlns:m="http://schemas.openxmlformats.org/officeDocument/2006/math">
                    <m:r>
                      <a:rPr lang="en-US" altLang="ko-KR" sz="2000" i="1">
                        <a:latin typeface="Cambria Math"/>
                        <a:cs typeface="Arial"/>
                      </a:rPr>
                      <m:t>𝑖</m:t>
                    </m:r>
                  </m:oMath>
                </a14:m>
                <a:r>
                  <a:rPr lang="en-US" altLang="ko-KR" sz="2000" dirty="0">
                    <a:latin typeface="Arial"/>
                    <a:cs typeface="Arial"/>
                  </a:rPr>
                  <a:t> by time </a:t>
                </a:r>
                <a14:m>
                  <m:oMath xmlns:m="http://schemas.openxmlformats.org/officeDocument/2006/math">
                    <m:r>
                      <a:rPr lang="en-US" altLang="ko-KR" sz="2000" i="1">
                        <a:latin typeface="Cambria Math" panose="02040503050406030204" pitchFamily="18" charset="0"/>
                        <a:cs typeface="Arial"/>
                      </a:rPr>
                      <m:t>𝑡</m:t>
                    </m:r>
                  </m:oMath>
                </a14:m>
                <a:endParaRPr lang="en-US" altLang="ko-KR" sz="2400" dirty="0">
                  <a:latin typeface="Arial"/>
                  <a:cs typeface="Arial"/>
                </a:endParaRPr>
              </a:p>
              <a:p>
                <a:pPr marL="0" indent="0">
                  <a:buNone/>
                </a:pPr>
                <a:r>
                  <a:rPr lang="en-US" altLang="ko-KR" sz="2000" dirty="0">
                    <a:latin typeface="Arial"/>
                    <a:cs typeface="Arial"/>
                  </a:rPr>
                  <a:t>-  Initialization: Try each arm at least once.</a:t>
                </a:r>
              </a:p>
            </p:txBody>
          </p:sp>
        </mc:Choice>
        <mc:Fallback xmlns="">
          <p:sp>
            <p:nvSpPr>
              <p:cNvPr id="7" name="내용 개체 틀 2"/>
              <p:cNvSpPr txBox="1">
                <a:spLocks noRot="1" noChangeAspect="1" noMove="1" noResize="1" noEditPoints="1" noAdjustHandles="1" noChangeArrowheads="1" noChangeShapeType="1" noTextEdit="1"/>
              </p:cNvSpPr>
              <p:nvPr/>
            </p:nvSpPr>
            <p:spPr>
              <a:xfrm>
                <a:off x="2135560" y="864096"/>
                <a:ext cx="8229600" cy="5877272"/>
              </a:xfrm>
              <a:prstGeom prst="rect">
                <a:avLst/>
              </a:prstGeom>
              <a:blipFill>
                <a:blip r:embed="rId2"/>
                <a:stretch>
                  <a:fillRect l="-741" t="-5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59512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8. </a:t>
            </a:r>
            <a:r>
              <a:rPr lang="ko-KR" altLang="en-US" sz="4000" dirty="0"/>
              <a:t>분할과 베이즈 정리</a:t>
            </a:r>
          </a:p>
        </p:txBody>
      </p:sp>
      <p:sp>
        <p:nvSpPr>
          <p:cNvPr id="3" name="내용 개체 틀 2"/>
          <p:cNvSpPr>
            <a:spLocks noGrp="1"/>
          </p:cNvSpPr>
          <p:nvPr>
            <p:ph idx="1"/>
          </p:nvPr>
        </p:nvSpPr>
        <p:spPr>
          <a:xfrm>
            <a:off x="1981200" y="1600200"/>
            <a:ext cx="8229600" cy="5141168"/>
          </a:xfrm>
        </p:spPr>
        <p:txBody>
          <a:bodyPr>
            <a:normAutofit/>
          </a:bodyPr>
          <a:lstStyle/>
          <a:p>
            <a:pPr>
              <a:lnSpc>
                <a:spcPct val="150000"/>
              </a:lnSpc>
            </a:pPr>
            <a:endParaRPr lang="en-US" altLang="ko-KR" sz="2400" dirty="0">
              <a:latin typeface="+mn-ea"/>
            </a:endParaRPr>
          </a:p>
          <a:p>
            <a:pPr>
              <a:lnSpc>
                <a:spcPct val="120000"/>
              </a:lnSpc>
            </a:pPr>
            <a:r>
              <a:rPr lang="ko-KR" altLang="en-US" sz="1800" dirty="0">
                <a:sym typeface="Wingdings 3" pitchFamily="18" charset="2"/>
              </a:rPr>
              <a:t>합쳐서 전체를 포괄하되</a:t>
            </a:r>
            <a:r>
              <a:rPr lang="en-US" altLang="ko-KR" sz="1800" dirty="0">
                <a:sym typeface="Wingdings 3" pitchFamily="18" charset="2"/>
              </a:rPr>
              <a:t>(collectively exhaustive) </a:t>
            </a:r>
            <a:r>
              <a:rPr lang="ko-KR" altLang="en-US" sz="1800" dirty="0">
                <a:sym typeface="Wingdings 3" pitchFamily="18" charset="2"/>
              </a:rPr>
              <a:t>겹쳐서 전혀 중복이 안 되는</a:t>
            </a:r>
            <a:r>
              <a:rPr lang="en-US" altLang="ko-KR" sz="1800" dirty="0">
                <a:sym typeface="Wingdings 3" pitchFamily="18" charset="2"/>
              </a:rPr>
              <a:t>(mutually exclusive) </a:t>
            </a:r>
            <a:r>
              <a:rPr lang="ko-KR" altLang="en-US" sz="1800" dirty="0">
                <a:sym typeface="Wingdings 3" pitchFamily="18" charset="2"/>
              </a:rPr>
              <a:t>사건들의 집합</a:t>
            </a:r>
          </a:p>
          <a:p>
            <a:pPr>
              <a:lnSpc>
                <a:spcPct val="150000"/>
              </a:lnSpc>
            </a:pPr>
            <a:endParaRPr lang="en-US" altLang="ko-KR" sz="1800" dirty="0"/>
          </a:p>
          <a:p>
            <a:pPr lvl="1">
              <a:lnSpc>
                <a:spcPct val="150000"/>
              </a:lnSpc>
              <a:buFont typeface="Arial" pitchFamily="34" charset="0"/>
              <a:buChar char="•"/>
            </a:pPr>
            <a:r>
              <a:rPr lang="ko-KR" altLang="en-US" sz="1600" dirty="0">
                <a:sym typeface="Wingdings 3" pitchFamily="18" charset="2"/>
              </a:rPr>
              <a:t>예</a:t>
            </a:r>
            <a:r>
              <a:rPr lang="en-US" altLang="ko-KR" sz="1600" dirty="0">
                <a:sym typeface="Wingdings 3" pitchFamily="18" charset="2"/>
              </a:rPr>
              <a:t>) </a:t>
            </a:r>
            <a:r>
              <a:rPr lang="ko-KR" altLang="en-US" sz="1600" dirty="0">
                <a:sym typeface="Wingdings 3" pitchFamily="18" charset="2"/>
              </a:rPr>
              <a:t>주사위를 한 번 던질 때 홀수가 나오는 사건과 짝수가 나오는 사건은 전체를 분할</a:t>
            </a:r>
            <a:endParaRPr lang="en-US" altLang="ko-KR" sz="1600" dirty="0">
              <a:sym typeface="Wingdings 3" pitchFamily="18" charset="2"/>
            </a:endParaRPr>
          </a:p>
          <a:p>
            <a:pPr lvl="1">
              <a:lnSpc>
                <a:spcPct val="150000"/>
              </a:lnSpc>
              <a:buFont typeface="Arial" pitchFamily="34" charset="0"/>
              <a:buChar char="•"/>
            </a:pPr>
            <a:endParaRPr lang="en-US" altLang="ko-KR" sz="1600" dirty="0">
              <a:sym typeface="Wingdings 3" pitchFamily="18" charset="2"/>
            </a:endParaRPr>
          </a:p>
          <a:p>
            <a:pPr lvl="1">
              <a:lnSpc>
                <a:spcPct val="150000"/>
              </a:lnSpc>
              <a:buFont typeface="Arial" pitchFamily="34" charset="0"/>
              <a:buChar char="•"/>
            </a:pPr>
            <a:r>
              <a:rPr lang="ko-KR" altLang="en-US" sz="1600" dirty="0">
                <a:sym typeface="Wingdings 3" pitchFamily="18" charset="2"/>
              </a:rPr>
              <a:t>반례 </a:t>
            </a:r>
            <a:r>
              <a:rPr lang="en-US" altLang="ko-KR" sz="1600" dirty="0">
                <a:sym typeface="Wingdings 3" pitchFamily="18" charset="2"/>
              </a:rPr>
              <a:t>1) </a:t>
            </a:r>
            <a:r>
              <a:rPr lang="ko-KR" altLang="en-US" sz="1600" dirty="0">
                <a:sym typeface="Wingdings 3" pitchFamily="18" charset="2"/>
              </a:rPr>
              <a:t>홀수가 나오는 사건과 </a:t>
            </a:r>
            <a:r>
              <a:rPr lang="en-US" altLang="ko-KR" sz="1600" dirty="0">
                <a:sym typeface="Wingdings 3" pitchFamily="18" charset="2"/>
              </a:rPr>
              <a:t>6</a:t>
            </a:r>
            <a:r>
              <a:rPr lang="ko-KR" altLang="en-US" sz="1600" dirty="0">
                <a:sym typeface="Wingdings 3" pitchFamily="18" charset="2"/>
              </a:rPr>
              <a:t>이 나오는 사건 </a:t>
            </a:r>
            <a:r>
              <a:rPr lang="en-US" altLang="ko-KR" sz="1600" dirty="0">
                <a:sym typeface="Wingdings 3" pitchFamily="18" charset="2"/>
              </a:rPr>
              <a:t>(</a:t>
            </a:r>
            <a:r>
              <a:rPr lang="ko-KR" altLang="en-US" sz="1600" dirty="0">
                <a:sym typeface="Wingdings 3" pitchFamily="18" charset="2"/>
              </a:rPr>
              <a:t>전체 포괄 못함</a:t>
            </a:r>
            <a:r>
              <a:rPr lang="en-US" altLang="ko-KR" sz="1600" dirty="0">
                <a:sym typeface="Wingdings 3" pitchFamily="18" charset="2"/>
              </a:rPr>
              <a:t>) </a:t>
            </a:r>
          </a:p>
          <a:p>
            <a:pPr lvl="1">
              <a:lnSpc>
                <a:spcPct val="150000"/>
              </a:lnSpc>
              <a:buFont typeface="Arial" pitchFamily="34" charset="0"/>
              <a:buChar char="•"/>
            </a:pPr>
            <a:endParaRPr lang="en-US" altLang="ko-KR" sz="1600" dirty="0">
              <a:sym typeface="Wingdings 3" pitchFamily="18" charset="2"/>
            </a:endParaRPr>
          </a:p>
          <a:p>
            <a:pPr lvl="1">
              <a:lnSpc>
                <a:spcPct val="150000"/>
              </a:lnSpc>
              <a:buFont typeface="Arial" pitchFamily="34" charset="0"/>
              <a:buChar char="•"/>
            </a:pPr>
            <a:r>
              <a:rPr lang="ko-KR" altLang="en-US" sz="1600" dirty="0">
                <a:sym typeface="Wingdings 3" pitchFamily="18" charset="2"/>
              </a:rPr>
              <a:t>반례 </a:t>
            </a:r>
            <a:r>
              <a:rPr lang="en-US" altLang="ko-KR" sz="1600" dirty="0">
                <a:sym typeface="Wingdings 3" pitchFamily="18" charset="2"/>
              </a:rPr>
              <a:t>2) </a:t>
            </a:r>
            <a:r>
              <a:rPr lang="ko-KR" altLang="en-US" sz="1600" dirty="0">
                <a:sym typeface="Wingdings 3" pitchFamily="18" charset="2"/>
              </a:rPr>
              <a:t>홀수가 나오는 사건과 </a:t>
            </a:r>
            <a:r>
              <a:rPr lang="en-US" altLang="ko-KR" sz="1600" dirty="0">
                <a:sym typeface="Wingdings 3" pitchFamily="18" charset="2"/>
              </a:rPr>
              <a:t>2 </a:t>
            </a:r>
            <a:r>
              <a:rPr lang="ko-KR" altLang="en-US" sz="1600" dirty="0">
                <a:sym typeface="Wingdings 3" pitchFamily="18" charset="2"/>
              </a:rPr>
              <a:t>이상의 숫자가 나오는 사건 </a:t>
            </a:r>
            <a:r>
              <a:rPr lang="en-US" altLang="ko-KR" sz="1600" dirty="0">
                <a:sym typeface="Wingdings 3" pitchFamily="18" charset="2"/>
              </a:rPr>
              <a:t>(</a:t>
            </a:r>
            <a:r>
              <a:rPr lang="ko-KR" altLang="en-US" sz="1600" dirty="0">
                <a:sym typeface="Wingdings 3" pitchFamily="18" charset="2"/>
              </a:rPr>
              <a:t>중복이 발생함</a:t>
            </a:r>
            <a:r>
              <a:rPr lang="en-US" altLang="ko-KR" sz="1600" dirty="0">
                <a:sym typeface="Wingdings 3" pitchFamily="18" charset="2"/>
              </a:rPr>
              <a:t>)</a:t>
            </a:r>
            <a:endParaRPr lang="ko-KR" altLang="en-US" sz="1800" dirty="0">
              <a:sym typeface="Wingdings 3" pitchFamily="18" charset="2"/>
            </a:endParaRPr>
          </a:p>
          <a:p>
            <a:pPr>
              <a:lnSpc>
                <a:spcPct val="150000"/>
              </a:lnSpc>
            </a:pPr>
            <a:endParaRPr lang="ko-KR" altLang="en-US" sz="2200" dirty="0">
              <a:latin typeface="+mn-ea"/>
            </a:endParaRPr>
          </a:p>
        </p:txBody>
      </p:sp>
      <p:sp>
        <p:nvSpPr>
          <p:cNvPr id="7" name="AutoShape 5"/>
          <p:cNvSpPr>
            <a:spLocks noChangeArrowheads="1"/>
          </p:cNvSpPr>
          <p:nvPr/>
        </p:nvSpPr>
        <p:spPr bwMode="auto">
          <a:xfrm>
            <a:off x="1737360" y="1611550"/>
            <a:ext cx="198237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분할</a:t>
            </a:r>
            <a:r>
              <a:rPr lang="en-US" altLang="ko-KR" b="1" dirty="0">
                <a:latin typeface="나눔고딕" panose="020D0604000000000000" pitchFamily="50" charset="-127"/>
                <a:ea typeface="나눔고딕" panose="020D0604000000000000" pitchFamily="50" charset="-127"/>
              </a:rPr>
              <a:t>(partition)</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109121460"/>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Thompson Sampling (</a:t>
            </a:r>
            <a:r>
              <a:rPr lang="en-US" altLang="ko-KR" sz="2800" b="1" dirty="0" err="1">
                <a:latin typeface="Times New Roman" pitchFamily="18" charset="0"/>
                <a:cs typeface="Times New Roman" pitchFamily="18" charset="0"/>
              </a:rPr>
              <a:t>Biometrica</a:t>
            </a:r>
            <a:r>
              <a:rPr lang="en-US" altLang="ko-KR" sz="2800" b="1" dirty="0">
                <a:latin typeface="Times New Roman" pitchFamily="18" charset="0"/>
                <a:cs typeface="Times New Roman" pitchFamily="18" charset="0"/>
              </a:rPr>
              <a:t>, 1933)</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229600" cy="5877272"/>
          </a:xfrm>
        </p:spPr>
        <p:txBody>
          <a:bodyPr>
            <a:normAutofit/>
          </a:bodyPr>
          <a:lstStyle/>
          <a:p>
            <a:pPr marL="0" indent="0">
              <a:lnSpc>
                <a:spcPct val="100000"/>
              </a:lnSpc>
              <a:buNone/>
            </a:pPr>
            <a:endParaRPr lang="de-DE" altLang="ko-KR" sz="2400" dirty="0">
              <a:latin typeface="Arial"/>
              <a:cs typeface="Arial"/>
            </a:endParaRPr>
          </a:p>
          <a:p>
            <a:pPr marL="0" indent="0">
              <a:lnSpc>
                <a:spcPct val="100000"/>
              </a:lnSpc>
              <a:buNone/>
            </a:pPr>
            <a:endParaRPr lang="en-US" altLang="ko-KR" sz="2400" dirty="0">
              <a:latin typeface="Arial"/>
              <a:cs typeface="Arial"/>
            </a:endParaRPr>
          </a:p>
          <a:p>
            <a:pPr marL="0" indent="0">
              <a:lnSpc>
                <a:spcPct val="100000"/>
              </a:lnSpc>
              <a:buNone/>
            </a:pPr>
            <a:endParaRPr lang="de-DE" altLang="ko-KR" sz="2400" dirty="0">
              <a:latin typeface="Arial"/>
              <a:cs typeface="Arial"/>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latin typeface="Arial"/>
                    <a:cs typeface="Arial"/>
                  </a:rPr>
                  <a:t>Probability matching</a:t>
                </a:r>
              </a:p>
              <a:p>
                <a:pPr marL="0" indent="0">
                  <a:buNone/>
                </a:pPr>
                <a:endParaRPr lang="en-US" altLang="ko-KR" sz="2400" dirty="0">
                  <a:latin typeface="Arial"/>
                  <a:cs typeface="Arial"/>
                </a:endParaRPr>
              </a:p>
              <a:p>
                <a:r>
                  <a:rPr lang="en-US" altLang="ko-KR" sz="2000" dirty="0">
                    <a:latin typeface="Arial"/>
                    <a:cs typeface="Arial"/>
                  </a:rPr>
                  <a:t>Exploitation–Exploration trade-off</a:t>
                </a:r>
              </a:p>
              <a:p>
                <a:pPr lvl="1"/>
                <a:r>
                  <a:rPr lang="en-US" altLang="ko-KR" sz="2000" dirty="0">
                    <a:latin typeface="Arial"/>
                    <a:cs typeface="Arial"/>
                  </a:rPr>
                  <a:t>Two arms, A and B with mean rewards </a:t>
                </a: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a:cs typeface="Arial"/>
                          </a:rPr>
                          <m:t>𝐴</m:t>
                        </m:r>
                      </m:sub>
                    </m:sSub>
                    <m:r>
                      <a:rPr lang="en-US" altLang="ko-KR" sz="2000" i="1">
                        <a:latin typeface="Cambria Math"/>
                        <a:cs typeface="Arial"/>
                      </a:rPr>
                      <m:t>,</m:t>
                    </m:r>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a:cs typeface="Arial"/>
                          </a:rPr>
                          <m:t>𝐵</m:t>
                        </m:r>
                      </m:sub>
                    </m:sSub>
                  </m:oMath>
                </a14:m>
                <a:endParaRPr lang="en-US" altLang="ko-KR" sz="2000" i="1" dirty="0">
                  <a:latin typeface="Cambria Math" panose="02040503050406030204" pitchFamily="18" charset="0"/>
                  <a:cs typeface="Arial"/>
                </a:endParaRPr>
              </a:p>
              <a:p>
                <a:pPr lvl="1"/>
                <a:r>
                  <a:rPr lang="en-US" altLang="ko-KR" sz="2000" dirty="0">
                    <a:latin typeface="Arial" panose="020B0604020202020204" pitchFamily="34" charset="0"/>
                    <a:cs typeface="Arial" panose="020B0604020202020204" pitchFamily="34" charset="0"/>
                  </a:rPr>
                  <a:t>Prior distribution of </a:t>
                </a: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a:cs typeface="Arial"/>
                          </a:rPr>
                          <m:t>𝐴</m:t>
                        </m:r>
                      </m:sub>
                    </m:sSub>
                    <m:r>
                      <a:rPr lang="en-US" altLang="ko-KR" sz="2000" i="1">
                        <a:latin typeface="Cambria Math"/>
                        <a:cs typeface="Arial"/>
                      </a:rPr>
                      <m:t>,</m:t>
                    </m:r>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a:cs typeface="Arial"/>
                          </a:rPr>
                          <m:t>𝐵</m:t>
                        </m:r>
                      </m:sub>
                    </m:sSub>
                    <m:r>
                      <a:rPr lang="en-US" altLang="ko-KR" sz="2000" i="1">
                        <a:latin typeface="Cambria Math"/>
                        <a:cs typeface="Arial"/>
                      </a:rPr>
                      <m:t>~</m:t>
                    </m:r>
                    <m:r>
                      <a:rPr lang="en-US" altLang="ko-KR" sz="2000" i="1">
                        <a:latin typeface="Cambria Math"/>
                        <a:cs typeface="Arial"/>
                      </a:rPr>
                      <m:t>𝑖𝑖𝑑</m:t>
                    </m:r>
                    <m:r>
                      <a:rPr lang="en-US" altLang="ko-KR" sz="2000" i="1">
                        <a:latin typeface="Cambria Math"/>
                        <a:cs typeface="Arial"/>
                      </a:rPr>
                      <m:t> </m:t>
                    </m:r>
                    <m:r>
                      <a:rPr lang="en-US" altLang="ko-KR" sz="2000" i="1">
                        <a:latin typeface="Cambria Math"/>
                        <a:cs typeface="Arial"/>
                      </a:rPr>
                      <m:t>𝑈𝑛𝑖𝑓</m:t>
                    </m:r>
                    <m:d>
                      <m:dPr>
                        <m:begChr m:val="["/>
                        <m:endChr m:val="]"/>
                        <m:ctrlPr>
                          <a:rPr lang="en-US" altLang="ko-KR" sz="2000" i="1">
                            <a:latin typeface="Cambria Math" panose="02040503050406030204" pitchFamily="18" charset="0"/>
                            <a:cs typeface="Arial"/>
                          </a:rPr>
                        </m:ctrlPr>
                      </m:dPr>
                      <m:e>
                        <m:r>
                          <a:rPr lang="en-US" altLang="ko-KR" sz="2000" i="1">
                            <a:latin typeface="Cambria Math"/>
                            <a:cs typeface="Arial"/>
                          </a:rPr>
                          <m:t>0,1</m:t>
                        </m:r>
                      </m:e>
                    </m:d>
                  </m:oMath>
                </a14:m>
                <a:endParaRPr lang="en-US" altLang="ko-KR" sz="2000" dirty="0">
                  <a:latin typeface="Arial"/>
                  <a:cs typeface="Arial"/>
                </a:endParaRPr>
              </a:p>
              <a:p>
                <a:pPr lvl="1"/>
                <a:r>
                  <a:rPr lang="en-US" altLang="ko-KR" sz="2000" dirty="0">
                    <a:latin typeface="Arial"/>
                    <a:cs typeface="Arial"/>
                  </a:rPr>
                  <a:t>Uniform[0,1]=Beta(1,1)</a:t>
                </a:r>
              </a:p>
              <a:p>
                <a:pPr lvl="1"/>
                <a:r>
                  <a:rPr lang="en-US" altLang="ko-KR" sz="2000" dirty="0">
                    <a:latin typeface="Arial"/>
                    <a:cs typeface="Arial"/>
                  </a:rPr>
                  <a:t>In general, </a:t>
                </a:r>
                <a:r>
                  <a:rPr lang="en-US" altLang="ko-KR" sz="2000" i="1" dirty="0">
                    <a:latin typeface="Arial"/>
                    <a:cs typeface="Arial"/>
                  </a:rPr>
                  <a:t>K</a:t>
                </a:r>
                <a:r>
                  <a:rPr lang="en-US" altLang="ko-KR" sz="2000" dirty="0">
                    <a:latin typeface="Arial"/>
                    <a:cs typeface="Arial"/>
                  </a:rPr>
                  <a:t> arms, with mean rewards </a:t>
                </a: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panose="02040503050406030204" pitchFamily="18" charset="0"/>
                            <a:cs typeface="Arial"/>
                          </a:rPr>
                          <m:t>1</m:t>
                        </m:r>
                      </m:sub>
                    </m:sSub>
                    <m:r>
                      <a:rPr lang="en-US" altLang="ko-KR" sz="2000" i="1">
                        <a:latin typeface="Cambria Math"/>
                        <a:cs typeface="Arial"/>
                      </a:rPr>
                      <m:t>,</m:t>
                    </m:r>
                    <m:r>
                      <a:rPr lang="en-US" altLang="ko-KR" sz="2000" i="1">
                        <a:latin typeface="Cambria Math" panose="02040503050406030204" pitchFamily="18" charset="0"/>
                        <a:cs typeface="Arial"/>
                      </a:rPr>
                      <m:t>…, </m:t>
                    </m:r>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panose="02040503050406030204" pitchFamily="18" charset="0"/>
                            <a:cs typeface="Arial"/>
                          </a:rPr>
                          <m:t>𝐾</m:t>
                        </m:r>
                      </m:sub>
                    </m:sSub>
                  </m:oMath>
                </a14:m>
                <a:endParaRPr lang="en-US" altLang="ko-KR" sz="2000" dirty="0">
                  <a:latin typeface="Arial"/>
                  <a:cs typeface="Arial"/>
                </a:endParaRPr>
              </a:p>
            </p:txBody>
          </p:sp>
        </mc:Choice>
        <mc:Fallback xmlns="">
          <p:sp>
            <p:nvSpPr>
              <p:cNvPr id="7" name="내용 개체 틀 2"/>
              <p:cNvSpPr txBox="1">
                <a:spLocks noRot="1" noChangeAspect="1" noMove="1" noResize="1" noEditPoints="1" noAdjustHandles="1" noChangeArrowheads="1" noChangeShapeType="1" noTextEdit="1"/>
              </p:cNvSpPr>
              <p:nvPr/>
            </p:nvSpPr>
            <p:spPr>
              <a:xfrm>
                <a:off x="2133600" y="1133128"/>
                <a:ext cx="8229600" cy="5877272"/>
              </a:xfrm>
              <a:prstGeom prst="rect">
                <a:avLst/>
              </a:prstGeom>
              <a:blipFill>
                <a:blip r:embed="rId2"/>
                <a:stretch>
                  <a:fillRect l="-667" t="-5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063133420"/>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Thompson Sampling</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229600" cy="5877272"/>
          </a:xfrm>
        </p:spPr>
        <p:txBody>
          <a:bodyPr>
            <a:normAutofit/>
          </a:bodyPr>
          <a:lstStyle/>
          <a:p>
            <a:pPr marL="0" indent="0">
              <a:lnSpc>
                <a:spcPct val="100000"/>
              </a:lnSpc>
              <a:buNone/>
            </a:pPr>
            <a:endParaRPr lang="de-DE" altLang="ko-KR" sz="2400" dirty="0">
              <a:latin typeface="Arial"/>
              <a:cs typeface="Arial"/>
            </a:endParaRPr>
          </a:p>
          <a:p>
            <a:pPr marL="0" indent="0">
              <a:lnSpc>
                <a:spcPct val="100000"/>
              </a:lnSpc>
              <a:buNone/>
            </a:pPr>
            <a:endParaRPr lang="en-US" altLang="ko-KR" sz="2400" dirty="0">
              <a:latin typeface="Arial"/>
              <a:cs typeface="Arial"/>
            </a:endParaRPr>
          </a:p>
          <a:p>
            <a:pPr marL="0" indent="0">
              <a:lnSpc>
                <a:spcPct val="100000"/>
              </a:lnSpc>
              <a:buNone/>
            </a:pPr>
            <a:endParaRPr lang="de-DE" altLang="ko-KR" sz="2400" dirty="0">
              <a:latin typeface="Arial"/>
              <a:cs typeface="Arial"/>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latin typeface="Arial"/>
                    <a:cs typeface="Arial"/>
                  </a:rPr>
                  <a:t>Minimum Regret</a:t>
                </a:r>
              </a:p>
              <a:p>
                <a:pPr lvl="1"/>
                <a:r>
                  <a:rPr lang="en-US" altLang="ko-KR" sz="2000" dirty="0">
                    <a:latin typeface="Arial"/>
                    <a:cs typeface="Arial"/>
                  </a:rPr>
                  <a:t>Same as maximum cumulative reward</a:t>
                </a:r>
              </a:p>
              <a:p>
                <a:pPr lvl="1"/>
                <a:r>
                  <a:rPr lang="en-US" altLang="ko-KR" sz="2000" dirty="0">
                    <a:latin typeface="Arial"/>
                    <a:cs typeface="Arial"/>
                  </a:rPr>
                  <a:t>Optimal reward optimal action </a:t>
                </a:r>
                <a14:m>
                  <m:oMath xmlns:m="http://schemas.openxmlformats.org/officeDocument/2006/math">
                    <m:sSup>
                      <m:sSupPr>
                        <m:ctrlPr>
                          <a:rPr lang="en-US" altLang="ko-KR" sz="2000" i="1">
                            <a:latin typeface="Cambria Math" panose="02040503050406030204" pitchFamily="18" charset="0"/>
                            <a:cs typeface="Arial"/>
                          </a:rPr>
                        </m:ctrlPr>
                      </m:sSupPr>
                      <m:e>
                        <m:r>
                          <a:rPr lang="en-US" altLang="ko-KR" sz="2000" i="1">
                            <a:latin typeface="Cambria Math"/>
                            <a:cs typeface="Arial"/>
                          </a:rPr>
                          <m:t>𝑎</m:t>
                        </m:r>
                      </m:e>
                      <m:sup>
                        <m:r>
                          <a:rPr lang="en-US" altLang="ko-KR" sz="2000" i="1">
                            <a:latin typeface="Cambria Math"/>
                            <a:cs typeface="Arial"/>
                          </a:rPr>
                          <m:t>∗</m:t>
                        </m:r>
                      </m:sup>
                    </m:sSup>
                  </m:oMath>
                </a14:m>
                <a:r>
                  <a:rPr lang="en-US" altLang="ko-KR" sz="2000" dirty="0">
                    <a:latin typeface="Arial"/>
                    <a:cs typeface="Arial"/>
                  </a:rPr>
                  <a:t> is:</a:t>
                </a:r>
              </a:p>
              <a:p>
                <a:pPr lvl="1"/>
                <a:endParaRPr lang="en-US" altLang="ko-KR" sz="2000" dirty="0">
                  <a:latin typeface="Arial"/>
                  <a:cs typeface="Arial"/>
                </a:endParaRPr>
              </a:p>
              <a:p>
                <a:pPr marL="457200" lvl="1" indent="0">
                  <a:buNone/>
                </a:pPr>
                <a14:m>
                  <m:oMathPara xmlns:m="http://schemas.openxmlformats.org/officeDocument/2006/math">
                    <m:oMathParaPr>
                      <m:jc m:val="centerGroup"/>
                    </m:oMathParaPr>
                    <m:oMath xmlns:m="http://schemas.openxmlformats.org/officeDocument/2006/math">
                      <m:sSup>
                        <m:sSupPr>
                          <m:ctrlPr>
                            <a:rPr lang="en-US" altLang="ko-KR" sz="2000" i="1">
                              <a:latin typeface="Cambria Math" panose="02040503050406030204" pitchFamily="18" charset="0"/>
                              <a:cs typeface="Arial"/>
                            </a:rPr>
                          </m:ctrlPr>
                        </m:sSupPr>
                        <m:e>
                          <m:r>
                            <a:rPr lang="en-US" altLang="ko-KR" sz="2000" i="1">
                              <a:latin typeface="Cambria Math"/>
                              <a:cs typeface="Arial"/>
                            </a:rPr>
                            <m:t>𝜃</m:t>
                          </m:r>
                        </m:e>
                        <m:sup>
                          <m:r>
                            <a:rPr lang="en-US" altLang="ko-KR" sz="2000" i="1">
                              <a:latin typeface="Cambria Math"/>
                              <a:cs typeface="Arial"/>
                            </a:rPr>
                            <m:t>∗</m:t>
                          </m:r>
                        </m:sup>
                      </m:sSup>
                      <m:r>
                        <a:rPr lang="en-US" altLang="ko-KR" sz="2000" i="1">
                          <a:latin typeface="Cambria Math"/>
                          <a:cs typeface="Arial"/>
                        </a:rPr>
                        <m:t>=</m:t>
                      </m:r>
                      <m:func>
                        <m:funcPr>
                          <m:ctrlPr>
                            <a:rPr lang="en-US" altLang="ko-KR" sz="2000" i="1">
                              <a:latin typeface="Cambria Math" panose="02040503050406030204" pitchFamily="18" charset="0"/>
                              <a:cs typeface="Arial"/>
                            </a:rPr>
                          </m:ctrlPr>
                        </m:funcPr>
                        <m:fName>
                          <m:limLow>
                            <m:limLowPr>
                              <m:ctrlPr>
                                <a:rPr lang="en-US" altLang="ko-KR" sz="2000" i="1">
                                  <a:latin typeface="Cambria Math" panose="02040503050406030204" pitchFamily="18" charset="0"/>
                                  <a:cs typeface="Arial"/>
                                </a:rPr>
                              </m:ctrlPr>
                            </m:limLowPr>
                            <m:e>
                              <m:r>
                                <m:rPr>
                                  <m:sty m:val="p"/>
                                </m:rPr>
                                <a:rPr lang="en-US" altLang="ko-KR" sz="2000">
                                  <a:latin typeface="Cambria Math"/>
                                  <a:cs typeface="Arial"/>
                                </a:rPr>
                                <m:t>max</m:t>
                              </m:r>
                            </m:e>
                            <m:lim>
                              <m:r>
                                <a:rPr lang="en-US" altLang="ko-KR" sz="2000" i="1">
                                  <a:latin typeface="Cambria Math"/>
                                  <a:cs typeface="Arial"/>
                                </a:rPr>
                                <m:t>1≤</m:t>
                              </m:r>
                              <m:r>
                                <a:rPr lang="en-US" altLang="ko-KR" sz="2000" i="1">
                                  <a:latin typeface="Cambria Math"/>
                                  <a:cs typeface="Arial"/>
                                </a:rPr>
                                <m:t>𝑖</m:t>
                              </m:r>
                              <m:r>
                                <a:rPr lang="en-US" altLang="ko-KR" sz="2000" i="1">
                                  <a:latin typeface="Cambria Math"/>
                                  <a:cs typeface="Arial"/>
                                </a:rPr>
                                <m:t>≤</m:t>
                              </m:r>
                              <m:r>
                                <a:rPr lang="en-US" altLang="ko-KR" sz="2000" i="1">
                                  <a:latin typeface="Cambria Math"/>
                                  <a:cs typeface="Arial"/>
                                </a:rPr>
                                <m:t>𝐾</m:t>
                              </m:r>
                              <m:r>
                                <a:rPr lang="en-US" altLang="ko-KR" sz="2000" i="1">
                                  <a:latin typeface="Cambria Math"/>
                                  <a:cs typeface="Arial"/>
                                </a:rPr>
                                <m:t> </m:t>
                              </m:r>
                            </m:lim>
                          </m:limLow>
                        </m:fName>
                        <m:e>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a:cs typeface="Arial"/>
                                </a:rPr>
                                <m:t>𝑖</m:t>
                              </m:r>
                            </m:sub>
                          </m:sSub>
                        </m:e>
                      </m:func>
                    </m:oMath>
                  </m:oMathPara>
                </a14:m>
                <a:endParaRPr lang="en-US" altLang="ko-KR" sz="2000" dirty="0">
                  <a:latin typeface="Arial"/>
                  <a:cs typeface="Arial"/>
                </a:endParaRPr>
              </a:p>
              <a:p>
                <a:pPr lvl="1"/>
                <a:r>
                  <a:rPr lang="en-US" altLang="ko-KR" sz="2000" dirty="0">
                    <a:latin typeface="Arial"/>
                    <a:cs typeface="Arial"/>
                  </a:rPr>
                  <a:t>Optimal action </a:t>
                </a:r>
                <a14:m>
                  <m:oMath xmlns:m="http://schemas.openxmlformats.org/officeDocument/2006/math">
                    <m:sSup>
                      <m:sSupPr>
                        <m:ctrlPr>
                          <a:rPr lang="en-US" altLang="ko-KR" sz="2000" i="1">
                            <a:latin typeface="Cambria Math" panose="02040503050406030204" pitchFamily="18" charset="0"/>
                            <a:cs typeface="Arial"/>
                          </a:rPr>
                        </m:ctrlPr>
                      </m:sSupPr>
                      <m:e>
                        <m:r>
                          <a:rPr lang="en-US" altLang="ko-KR" sz="2000" i="1">
                            <a:latin typeface="Cambria Math"/>
                            <a:cs typeface="Arial"/>
                          </a:rPr>
                          <m:t>𝑎</m:t>
                        </m:r>
                      </m:e>
                      <m:sup>
                        <m:r>
                          <a:rPr lang="en-US" altLang="ko-KR" sz="2000" i="1">
                            <a:latin typeface="Cambria Math"/>
                            <a:cs typeface="Arial"/>
                          </a:rPr>
                          <m:t>∗</m:t>
                        </m:r>
                      </m:sup>
                    </m:sSup>
                  </m:oMath>
                </a14:m>
                <a:r>
                  <a:rPr lang="en-US" altLang="ko-KR" sz="2000" dirty="0">
                    <a:latin typeface="Arial"/>
                    <a:cs typeface="Arial"/>
                  </a:rPr>
                  <a:t> is:</a:t>
                </a:r>
              </a:p>
              <a:p>
                <a:pPr lvl="1"/>
                <a:endParaRPr lang="en-US" altLang="ko-KR" sz="2000" dirty="0">
                  <a:latin typeface="Arial"/>
                  <a:cs typeface="Arial"/>
                </a:endParaRPr>
              </a:p>
              <a:p>
                <a:pPr marL="457200" lvl="1" indent="0">
                  <a:buNone/>
                </a:pPr>
                <a14:m>
                  <m:oMathPara xmlns:m="http://schemas.openxmlformats.org/officeDocument/2006/math">
                    <m:oMathParaPr>
                      <m:jc m:val="centerGroup"/>
                    </m:oMathParaPr>
                    <m:oMath xmlns:m="http://schemas.openxmlformats.org/officeDocument/2006/math">
                      <m:sSup>
                        <m:sSupPr>
                          <m:ctrlPr>
                            <a:rPr lang="en-US" altLang="ko-KR" sz="2000" i="1">
                              <a:latin typeface="Cambria Math" panose="02040503050406030204" pitchFamily="18" charset="0"/>
                              <a:cs typeface="Arial"/>
                            </a:rPr>
                          </m:ctrlPr>
                        </m:sSupPr>
                        <m:e>
                          <m:r>
                            <a:rPr lang="en-US" altLang="ko-KR" sz="2000" i="1">
                              <a:latin typeface="Cambria Math" panose="02040503050406030204" pitchFamily="18" charset="0"/>
                              <a:cs typeface="Arial"/>
                            </a:rPr>
                            <m:t>𝑎</m:t>
                          </m:r>
                        </m:e>
                        <m:sup>
                          <m:r>
                            <a:rPr lang="en-US" altLang="ko-KR" sz="2000" i="1">
                              <a:latin typeface="Cambria Math"/>
                              <a:cs typeface="Arial"/>
                            </a:rPr>
                            <m:t>∗</m:t>
                          </m:r>
                        </m:sup>
                      </m:sSup>
                      <m:r>
                        <a:rPr lang="en-US" altLang="ko-KR" sz="2000" i="1">
                          <a:latin typeface="Cambria Math"/>
                          <a:cs typeface="Arial"/>
                        </a:rPr>
                        <m:t>=</m:t>
                      </m:r>
                      <m:func>
                        <m:funcPr>
                          <m:ctrlPr>
                            <a:rPr lang="en-US" altLang="ko-KR" sz="2000" i="1">
                              <a:latin typeface="Cambria Math" panose="02040503050406030204" pitchFamily="18" charset="0"/>
                              <a:cs typeface="Arial"/>
                            </a:rPr>
                          </m:ctrlPr>
                        </m:funcPr>
                        <m:fName>
                          <m:limLow>
                            <m:limLowPr>
                              <m:ctrlPr>
                                <a:rPr lang="en-US" altLang="ko-KR" sz="2000" i="1">
                                  <a:latin typeface="Cambria Math" panose="02040503050406030204" pitchFamily="18" charset="0"/>
                                  <a:cs typeface="Arial"/>
                                </a:rPr>
                              </m:ctrlPr>
                            </m:limLowPr>
                            <m:e>
                              <m:r>
                                <m:rPr>
                                  <m:sty m:val="p"/>
                                </m:rPr>
                                <a:rPr lang="en-US" altLang="ko-KR" sz="2000">
                                  <a:latin typeface="Cambria Math" panose="02040503050406030204" pitchFamily="18" charset="0"/>
                                  <a:cs typeface="Arial"/>
                                </a:rPr>
                                <m:t>argm</m:t>
                              </m:r>
                              <m:r>
                                <m:rPr>
                                  <m:sty m:val="p"/>
                                </m:rPr>
                                <a:rPr lang="en-US" altLang="ko-KR" sz="2000">
                                  <a:latin typeface="Cambria Math"/>
                                  <a:cs typeface="Arial"/>
                                </a:rPr>
                                <m:t>ax</m:t>
                              </m:r>
                            </m:e>
                            <m:lim>
                              <m:r>
                                <a:rPr lang="en-US" altLang="ko-KR" sz="2000" i="1">
                                  <a:latin typeface="Cambria Math"/>
                                  <a:cs typeface="Arial"/>
                                </a:rPr>
                                <m:t>1≤</m:t>
                              </m:r>
                              <m:r>
                                <a:rPr lang="en-US" altLang="ko-KR" sz="2000" i="1">
                                  <a:latin typeface="Cambria Math"/>
                                  <a:cs typeface="Arial"/>
                                </a:rPr>
                                <m:t>𝑖</m:t>
                              </m:r>
                              <m:r>
                                <a:rPr lang="en-US" altLang="ko-KR" sz="2000" i="1">
                                  <a:latin typeface="Cambria Math"/>
                                  <a:cs typeface="Arial"/>
                                </a:rPr>
                                <m:t>≤</m:t>
                              </m:r>
                              <m:r>
                                <a:rPr lang="en-US" altLang="ko-KR" sz="2000" i="1">
                                  <a:latin typeface="Cambria Math"/>
                                  <a:cs typeface="Arial"/>
                                </a:rPr>
                                <m:t>𝐾</m:t>
                              </m:r>
                              <m:r>
                                <a:rPr lang="en-US" altLang="ko-KR" sz="2000" i="1">
                                  <a:latin typeface="Cambria Math"/>
                                  <a:cs typeface="Arial"/>
                                </a:rPr>
                                <m:t> </m:t>
                              </m:r>
                            </m:lim>
                          </m:limLow>
                        </m:fName>
                        <m:e>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a:cs typeface="Arial"/>
                                </a:rPr>
                                <m:t>𝑖</m:t>
                              </m:r>
                            </m:sub>
                          </m:sSub>
                        </m:e>
                      </m:func>
                    </m:oMath>
                  </m:oMathPara>
                </a14:m>
                <a:endParaRPr lang="en-US" altLang="ko-KR" sz="2000" dirty="0">
                  <a:latin typeface="Arial"/>
                  <a:cs typeface="Arial"/>
                </a:endParaRPr>
              </a:p>
              <a:p>
                <a:pPr lvl="1"/>
                <a:r>
                  <a:rPr lang="en-US" altLang="ko-KR" sz="2000" dirty="0">
                    <a:latin typeface="Arial"/>
                    <a:cs typeface="Arial"/>
                  </a:rPr>
                  <a:t>Loss is</a:t>
                </a:r>
              </a:p>
              <a:p>
                <a:pPr lvl="1"/>
                <a:endParaRPr lang="en-US" altLang="ko-KR" sz="1600" dirty="0">
                  <a:latin typeface="Arial"/>
                  <a:cs typeface="Arial"/>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𝐿</m:t>
                          </m:r>
                        </m:e>
                        <m:sub>
                          <m:r>
                            <a:rPr lang="en-US" altLang="ko-KR" sz="2000" i="1">
                              <a:latin typeface="Cambria Math"/>
                              <a:cs typeface="Arial"/>
                            </a:rPr>
                            <m:t>𝑇</m:t>
                          </m:r>
                        </m:sub>
                      </m:sSub>
                      <m:r>
                        <a:rPr lang="en-US" altLang="ko-KR" sz="2000" i="1">
                          <a:latin typeface="Cambria Math"/>
                          <a:cs typeface="Arial"/>
                        </a:rPr>
                        <m:t>=</m:t>
                      </m:r>
                      <m:r>
                        <a:rPr lang="en-US" altLang="ko-KR" sz="2000" i="1">
                          <a:latin typeface="Cambria Math"/>
                          <a:cs typeface="Arial"/>
                        </a:rPr>
                        <m:t>𝐸</m:t>
                      </m:r>
                      <m:d>
                        <m:dPr>
                          <m:begChr m:val="["/>
                          <m:endChr m:val="]"/>
                          <m:ctrlPr>
                            <a:rPr lang="en-US" altLang="ko-KR" sz="2000" i="1">
                              <a:latin typeface="Cambria Math" panose="02040503050406030204" pitchFamily="18" charset="0"/>
                              <a:cs typeface="Arial"/>
                            </a:rPr>
                          </m:ctrlPr>
                        </m:dPr>
                        <m:e>
                          <m:nary>
                            <m:naryPr>
                              <m:chr m:val="∑"/>
                              <m:ctrlPr>
                                <a:rPr lang="en-US" altLang="ko-KR" sz="2000" i="1">
                                  <a:latin typeface="Cambria Math" panose="02040503050406030204" pitchFamily="18" charset="0"/>
                                  <a:cs typeface="Arial"/>
                                </a:rPr>
                              </m:ctrlPr>
                            </m:naryPr>
                            <m:sub>
                              <m:r>
                                <a:rPr lang="en-US" altLang="ko-KR" sz="2000" i="1">
                                  <a:latin typeface="Cambria Math"/>
                                  <a:cs typeface="Arial"/>
                                </a:rPr>
                                <m:t>𝑡</m:t>
                              </m:r>
                              <m:r>
                                <a:rPr lang="en-US" altLang="ko-KR" sz="2000" i="1">
                                  <a:latin typeface="Cambria Math"/>
                                  <a:cs typeface="Arial"/>
                                </a:rPr>
                                <m:t>=1</m:t>
                              </m:r>
                            </m:sub>
                            <m:sup>
                              <m:r>
                                <a:rPr lang="en-US" altLang="ko-KR" sz="2000" i="1">
                                  <a:latin typeface="Cambria Math"/>
                                  <a:cs typeface="Arial"/>
                                </a:rPr>
                                <m:t>𝑇</m:t>
                              </m:r>
                            </m:sup>
                            <m:e>
                              <m:d>
                                <m:dPr>
                                  <m:ctrlPr>
                                    <a:rPr lang="en-US" altLang="ko-KR" sz="2000" i="1">
                                      <a:latin typeface="Cambria Math" panose="02040503050406030204" pitchFamily="18" charset="0"/>
                                      <a:cs typeface="Arial"/>
                                    </a:rPr>
                                  </m:ctrlPr>
                                </m:dPr>
                                <m:e>
                                  <m:sSup>
                                    <m:sSupPr>
                                      <m:ctrlPr>
                                        <a:rPr lang="en-US" altLang="ko-KR" sz="2000" i="1">
                                          <a:latin typeface="Cambria Math" panose="02040503050406030204" pitchFamily="18" charset="0"/>
                                          <a:cs typeface="Arial"/>
                                        </a:rPr>
                                      </m:ctrlPr>
                                    </m:sSupPr>
                                    <m:e>
                                      <m:r>
                                        <a:rPr lang="en-US" altLang="ko-KR" sz="2000" i="1">
                                          <a:latin typeface="Cambria Math"/>
                                          <a:cs typeface="Arial"/>
                                        </a:rPr>
                                        <m:t>𝜃</m:t>
                                      </m:r>
                                    </m:e>
                                    <m:sup>
                                      <m:r>
                                        <a:rPr lang="en-US" altLang="ko-KR" sz="2000" i="1">
                                          <a:latin typeface="Cambria Math"/>
                                          <a:cs typeface="Arial"/>
                                        </a:rPr>
                                        <m:t>∗</m:t>
                                      </m:r>
                                    </m:sup>
                                  </m:sSup>
                                  <m:r>
                                    <a:rPr lang="en-US" altLang="ko-KR" sz="2000" i="1">
                                      <a:latin typeface="Cambria Math"/>
                                      <a:cs typeface="Arial"/>
                                    </a:rPr>
                                    <m:t>−</m:t>
                                  </m:r>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sSub>
                                        <m:sSubPr>
                                          <m:ctrlPr>
                                            <a:rPr lang="en-US" altLang="ko-KR" sz="2000" i="1">
                                              <a:latin typeface="Cambria Math" panose="02040503050406030204" pitchFamily="18" charset="0"/>
                                              <a:cs typeface="Arial"/>
                                            </a:rPr>
                                          </m:ctrlPr>
                                        </m:sSubPr>
                                        <m:e>
                                          <m:r>
                                            <a:rPr lang="en-US" altLang="ko-KR" sz="2000" i="1">
                                              <a:latin typeface="Cambria Math"/>
                                              <a:cs typeface="Arial"/>
                                            </a:rPr>
                                            <m:t>𝑎</m:t>
                                          </m:r>
                                        </m:e>
                                        <m:sub>
                                          <m:r>
                                            <a:rPr lang="en-US" altLang="ko-KR" sz="2000" i="1">
                                              <a:latin typeface="Cambria Math"/>
                                              <a:cs typeface="Arial"/>
                                            </a:rPr>
                                            <m:t>𝑡</m:t>
                                          </m:r>
                                        </m:sub>
                                      </m:sSub>
                                    </m:sub>
                                  </m:sSub>
                                </m:e>
                              </m:d>
                            </m:e>
                          </m:nary>
                        </m:e>
                      </m:d>
                    </m:oMath>
                  </m:oMathPara>
                </a14:m>
                <a:endParaRPr lang="en-US" altLang="ko-KR" sz="2000" dirty="0">
                  <a:latin typeface="Arial"/>
                  <a:cs typeface="Arial"/>
                </a:endParaRPr>
              </a:p>
            </p:txBody>
          </p:sp>
        </mc:Choice>
        <mc:Fallback xmlns="">
          <p:sp>
            <p:nvSpPr>
              <p:cNvPr id="7" name="내용 개체 틀 2"/>
              <p:cNvSpPr txBox="1">
                <a:spLocks noRot="1" noChangeAspect="1" noMove="1" noResize="1" noEditPoints="1" noAdjustHandles="1" noChangeArrowheads="1" noChangeShapeType="1" noTextEdit="1"/>
              </p:cNvSpPr>
              <p:nvPr/>
            </p:nvSpPr>
            <p:spPr>
              <a:xfrm>
                <a:off x="2133600" y="1133128"/>
                <a:ext cx="8229600" cy="5877272"/>
              </a:xfrm>
              <a:prstGeom prst="rect">
                <a:avLst/>
              </a:prstGeom>
              <a:blipFill>
                <a:blip r:embed="rId2"/>
                <a:stretch>
                  <a:fillRect l="-667" t="-5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3390128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Thompson Sampling</a:t>
            </a:r>
            <a:endParaRPr lang="ko-KR" altLang="en-US"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229600" cy="5877272"/>
              </a:xfrm>
            </p:spPr>
            <p:txBody>
              <a:bodyPr>
                <a:normAutofit/>
              </a:bodyPr>
              <a:lstStyle/>
              <a:p>
                <a:endParaRPr lang="en-US" altLang="ko-KR" sz="2000" dirty="0">
                  <a:latin typeface="Arial"/>
                  <a:cs typeface="Arial"/>
                </a:endParaRPr>
              </a:p>
              <a:p>
                <a:r>
                  <a:rPr lang="en-US" altLang="ko-KR" sz="2000" dirty="0">
                    <a:latin typeface="Arial"/>
                    <a:cs typeface="Arial"/>
                  </a:rPr>
                  <a:t>Bayes theorem</a:t>
                </a:r>
              </a:p>
              <a:p>
                <a:pPr marL="0" indent="0">
                  <a:buNone/>
                </a:pPr>
                <a:endParaRPr lang="en-US" altLang="ko-KR" sz="2000" dirty="0">
                  <a:latin typeface="Arial"/>
                  <a:cs typeface="Arial"/>
                </a:endParaRPr>
              </a:p>
              <a:p>
                <a:pPr marL="0" indent="0">
                  <a:buNone/>
                </a:pPr>
                <a14:m>
                  <m:oMathPara xmlns:m="http://schemas.openxmlformats.org/officeDocument/2006/math">
                    <m:oMathParaPr>
                      <m:jc m:val="centerGroup"/>
                    </m:oMathParaPr>
                    <m:oMath xmlns:m="http://schemas.openxmlformats.org/officeDocument/2006/math">
                      <m:r>
                        <a:rPr lang="en-US" altLang="ko-KR" sz="2000" i="1">
                          <a:latin typeface="Cambria Math"/>
                          <a:cs typeface="Arial"/>
                        </a:rPr>
                        <m:t>𝑝</m:t>
                      </m:r>
                      <m:d>
                        <m:dPr>
                          <m:ctrlPr>
                            <a:rPr lang="en-US" altLang="ko-KR" sz="2000" i="1">
                              <a:latin typeface="Cambria Math" panose="02040503050406030204" pitchFamily="18" charset="0"/>
                              <a:cs typeface="Arial"/>
                            </a:rPr>
                          </m:ctrlPr>
                        </m:dPr>
                        <m:e>
                          <m:r>
                            <a:rPr lang="en-US" altLang="ko-KR" sz="2000" i="1">
                              <a:latin typeface="Cambria Math"/>
                              <a:cs typeface="Arial"/>
                            </a:rPr>
                            <m:t>𝜃</m:t>
                          </m:r>
                          <m:r>
                            <a:rPr lang="en-US" altLang="ko-KR" sz="2000" i="1">
                              <a:latin typeface="Cambria Math"/>
                              <a:cs typeface="Arial"/>
                            </a:rPr>
                            <m:t>|</m:t>
                          </m:r>
                          <m:r>
                            <a:rPr lang="en-US" altLang="ko-KR" sz="2000" i="1">
                              <a:latin typeface="Cambria Math"/>
                              <a:cs typeface="Arial"/>
                            </a:rPr>
                            <m:t>𝑦</m:t>
                          </m:r>
                        </m:e>
                      </m:d>
                      <m:r>
                        <a:rPr lang="en-US" altLang="ko-KR" sz="2000" i="1">
                          <a:latin typeface="Cambria Math"/>
                          <a:cs typeface="Arial"/>
                        </a:rPr>
                        <m:t>=</m:t>
                      </m:r>
                      <m:f>
                        <m:fPr>
                          <m:ctrlPr>
                            <a:rPr lang="en-US" altLang="ko-KR" sz="2000" i="1">
                              <a:latin typeface="Cambria Math" panose="02040503050406030204" pitchFamily="18" charset="0"/>
                              <a:cs typeface="Arial"/>
                            </a:rPr>
                          </m:ctrlPr>
                        </m:fPr>
                        <m:num>
                          <m:r>
                            <a:rPr lang="en-US" altLang="ko-KR" sz="2000" i="1">
                              <a:latin typeface="Cambria Math"/>
                              <a:cs typeface="Arial"/>
                            </a:rPr>
                            <m:t>𝑝</m:t>
                          </m:r>
                          <m:d>
                            <m:dPr>
                              <m:ctrlPr>
                                <a:rPr lang="en-US" altLang="ko-KR" sz="2000" i="1">
                                  <a:latin typeface="Cambria Math" panose="02040503050406030204" pitchFamily="18" charset="0"/>
                                  <a:cs typeface="Arial"/>
                                </a:rPr>
                              </m:ctrlPr>
                            </m:dPr>
                            <m:e>
                              <m:r>
                                <a:rPr lang="en-US" altLang="ko-KR" sz="2000" i="1">
                                  <a:latin typeface="Cambria Math"/>
                                  <a:cs typeface="Arial"/>
                                </a:rPr>
                                <m:t>𝑦</m:t>
                              </m:r>
                            </m:e>
                            <m:e>
                              <m:r>
                                <a:rPr lang="en-US" altLang="ko-KR" sz="2000" i="1">
                                  <a:latin typeface="Cambria Math"/>
                                  <a:cs typeface="Arial"/>
                                </a:rPr>
                                <m:t>𝜃</m:t>
                              </m:r>
                            </m:e>
                          </m:d>
                          <m:r>
                            <a:rPr lang="en-US" altLang="ko-KR" sz="2000" i="1">
                              <a:latin typeface="Cambria Math"/>
                              <a:cs typeface="Arial"/>
                            </a:rPr>
                            <m:t>𝑝</m:t>
                          </m:r>
                          <m:r>
                            <a:rPr lang="en-US" altLang="ko-KR" sz="2000" i="1">
                              <a:latin typeface="Cambria Math"/>
                              <a:cs typeface="Arial"/>
                            </a:rPr>
                            <m:t>(</m:t>
                          </m:r>
                          <m:r>
                            <a:rPr lang="en-US" altLang="ko-KR" sz="2000" i="1">
                              <a:latin typeface="Cambria Math"/>
                              <a:cs typeface="Arial"/>
                            </a:rPr>
                            <m:t>𝜃</m:t>
                          </m:r>
                          <m:r>
                            <a:rPr lang="en-US" altLang="ko-KR" sz="2000" i="1">
                              <a:latin typeface="Cambria Math"/>
                              <a:cs typeface="Arial"/>
                            </a:rPr>
                            <m:t>)</m:t>
                          </m:r>
                        </m:num>
                        <m:den>
                          <m:r>
                            <a:rPr lang="en-US" altLang="ko-KR" sz="2000" i="1">
                              <a:latin typeface="Cambria Math"/>
                              <a:cs typeface="Arial"/>
                            </a:rPr>
                            <m:t>𝑝</m:t>
                          </m:r>
                          <m:r>
                            <a:rPr lang="en-US" altLang="ko-KR" sz="2000" i="1">
                              <a:latin typeface="Cambria Math"/>
                              <a:cs typeface="Arial"/>
                            </a:rPr>
                            <m:t>(</m:t>
                          </m:r>
                          <m:r>
                            <a:rPr lang="en-US" altLang="ko-KR" sz="2000" i="1">
                              <a:latin typeface="Cambria Math"/>
                              <a:cs typeface="Arial"/>
                            </a:rPr>
                            <m:t>𝑦</m:t>
                          </m:r>
                          <m:r>
                            <a:rPr lang="en-US" altLang="ko-KR" sz="2000" i="1">
                              <a:latin typeface="Cambria Math"/>
                              <a:cs typeface="Arial"/>
                            </a:rPr>
                            <m:t>)</m:t>
                          </m:r>
                        </m:den>
                      </m:f>
                      <m:r>
                        <a:rPr lang="en-US" altLang="ko-KR" sz="2000" i="1">
                          <a:latin typeface="Cambria Math"/>
                          <a:ea typeface="Cambria Math"/>
                          <a:cs typeface="Arial"/>
                        </a:rPr>
                        <m:t>∝</m:t>
                      </m:r>
                      <m:r>
                        <a:rPr lang="en-US" altLang="ko-KR" sz="2000" i="1">
                          <a:latin typeface="Cambria Math"/>
                          <a:ea typeface="Cambria Math"/>
                          <a:cs typeface="Arial"/>
                        </a:rPr>
                        <m:t>𝑝</m:t>
                      </m:r>
                      <m:d>
                        <m:dPr>
                          <m:ctrlPr>
                            <a:rPr lang="en-US" altLang="ko-KR" sz="2000" i="1">
                              <a:latin typeface="Cambria Math" panose="02040503050406030204" pitchFamily="18" charset="0"/>
                              <a:ea typeface="Cambria Math"/>
                              <a:cs typeface="Arial"/>
                            </a:rPr>
                          </m:ctrlPr>
                        </m:dPr>
                        <m:e>
                          <m:r>
                            <a:rPr lang="en-US" altLang="ko-KR" sz="2000" i="1">
                              <a:latin typeface="Cambria Math"/>
                              <a:ea typeface="Cambria Math"/>
                              <a:cs typeface="Arial"/>
                            </a:rPr>
                            <m:t>𝑦</m:t>
                          </m:r>
                        </m:e>
                        <m:e>
                          <m:r>
                            <a:rPr lang="en-US" altLang="ko-KR" sz="2000" i="1">
                              <a:latin typeface="Cambria Math"/>
                              <a:ea typeface="Cambria Math"/>
                              <a:cs typeface="Arial"/>
                            </a:rPr>
                            <m:t>𝜃</m:t>
                          </m:r>
                        </m:e>
                      </m:d>
                      <m:r>
                        <a:rPr lang="en-US" altLang="ko-KR" sz="2000" i="1">
                          <a:latin typeface="Cambria Math"/>
                          <a:ea typeface="Cambria Math"/>
                          <a:cs typeface="Arial"/>
                        </a:rPr>
                        <m:t>𝑝</m:t>
                      </m:r>
                      <m:d>
                        <m:dPr>
                          <m:ctrlPr>
                            <a:rPr lang="en-US" altLang="ko-KR" sz="2000" i="1">
                              <a:latin typeface="Cambria Math" panose="02040503050406030204" pitchFamily="18" charset="0"/>
                              <a:ea typeface="Cambria Math"/>
                              <a:cs typeface="Arial"/>
                            </a:rPr>
                          </m:ctrlPr>
                        </m:dPr>
                        <m:e>
                          <m:r>
                            <a:rPr lang="en-US" altLang="ko-KR" sz="2000" i="1">
                              <a:latin typeface="Cambria Math"/>
                              <a:ea typeface="Cambria Math"/>
                              <a:cs typeface="Arial"/>
                            </a:rPr>
                            <m:t>𝜃</m:t>
                          </m:r>
                        </m:e>
                      </m:d>
                    </m:oMath>
                  </m:oMathPara>
                </a14:m>
                <a:endParaRPr lang="en-US" altLang="ko-KR" sz="2000" dirty="0">
                  <a:latin typeface="Arial"/>
                  <a:cs typeface="Arial"/>
                </a:endParaRPr>
              </a:p>
              <a:p>
                <a:endParaRPr lang="de-DE" altLang="ko-KR" sz="2000" dirty="0">
                  <a:latin typeface="Arial"/>
                  <a:cs typeface="Arial"/>
                </a:endParaRPr>
              </a:p>
              <a:p>
                <a:r>
                  <a:rPr lang="de-DE" altLang="ko-KR" sz="2000" dirty="0">
                    <a:latin typeface="Arial"/>
                    <a:cs typeface="Arial"/>
                  </a:rPr>
                  <a:t>This means that posterior</a:t>
                </a:r>
                <a:r>
                  <a:rPr lang="en-US" altLang="ko-KR" sz="2000" dirty="0">
                    <a:ea typeface="Cambria Math"/>
                    <a:cs typeface="Arial"/>
                  </a:rPr>
                  <a:t> </a:t>
                </a:r>
                <a14:m>
                  <m:oMath xmlns:m="http://schemas.openxmlformats.org/officeDocument/2006/math">
                    <m:r>
                      <a:rPr lang="en-US" altLang="ko-KR" sz="2000" i="1">
                        <a:latin typeface="Cambria Math"/>
                        <a:ea typeface="Cambria Math"/>
                        <a:cs typeface="Arial"/>
                      </a:rPr>
                      <m:t>∝</m:t>
                    </m:r>
                  </m:oMath>
                </a14:m>
                <a:r>
                  <a:rPr lang="de-DE" altLang="ko-KR" sz="2000" dirty="0">
                    <a:latin typeface="Arial"/>
                    <a:cs typeface="Arial"/>
                  </a:rPr>
                  <a:t> prior x likelihood</a:t>
                </a:r>
              </a:p>
              <a:p>
                <a:pPr marL="0" indent="0">
                  <a:buNone/>
                </a:pPr>
                <a:endParaRPr lang="de-DE" altLang="ko-KR" sz="2000" dirty="0">
                  <a:latin typeface="Arial"/>
                  <a:cs typeface="Arial"/>
                </a:endParaRPr>
              </a:p>
              <a:p>
                <a:pPr marL="0" indent="0">
                  <a:buNone/>
                </a:pPr>
                <a:endParaRPr lang="de-DE"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229600" cy="5877272"/>
              </a:xfrm>
              <a:blipFill>
                <a:blip r:embed="rId2"/>
                <a:stretch>
                  <a:fillRect l="-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79752928"/>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Thompson Sampling</a:t>
            </a:r>
            <a:endParaRPr lang="ko-KR" altLang="en-US"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229600" cy="5877272"/>
              </a:xfrm>
            </p:spPr>
            <p:txBody>
              <a:bodyPr>
                <a:normAutofit/>
              </a:bodyPr>
              <a:lstStyle/>
              <a:p>
                <a:endParaRPr lang="en-US" altLang="ko-KR" sz="2000" dirty="0">
                  <a:latin typeface="Arial"/>
                  <a:cs typeface="Arial"/>
                </a:endParaRPr>
              </a:p>
              <a:p>
                <a:r>
                  <a:rPr lang="en-US" altLang="ko-KR" sz="2000" dirty="0" err="1">
                    <a:latin typeface="Arial"/>
                    <a:cs typeface="Arial"/>
                  </a:rPr>
                  <a:t>X~Beta</a:t>
                </a:r>
                <a:r>
                  <a:rPr lang="en-US" altLang="ko-KR" sz="2000" dirty="0">
                    <a:latin typeface="Arial"/>
                    <a:cs typeface="Arial"/>
                  </a:rPr>
                  <a:t> (</a:t>
                </a:r>
                <a14:m>
                  <m:oMath xmlns:m="http://schemas.openxmlformats.org/officeDocument/2006/math">
                    <m:r>
                      <a:rPr lang="en-US" altLang="ko-KR" sz="2000" i="1">
                        <a:latin typeface="Cambria Math"/>
                        <a:cs typeface="Arial"/>
                      </a:rPr>
                      <m:t>𝛼</m:t>
                    </m:r>
                    <m:r>
                      <a:rPr lang="en-US" altLang="ko-KR" sz="2000" i="1">
                        <a:latin typeface="Cambria Math"/>
                        <a:cs typeface="Arial"/>
                      </a:rPr>
                      <m:t>, </m:t>
                    </m:r>
                    <m:r>
                      <a:rPr lang="en-US" altLang="ko-KR" sz="2000" i="1">
                        <a:latin typeface="Cambria Math"/>
                        <a:cs typeface="Arial"/>
                      </a:rPr>
                      <m:t>𝛽</m:t>
                    </m:r>
                  </m:oMath>
                </a14:m>
                <a:r>
                  <a:rPr lang="en-US" altLang="ko-KR" sz="2000" dirty="0">
                    <a:latin typeface="Arial"/>
                    <a:cs typeface="Arial"/>
                  </a:rPr>
                  <a:t>) has the following </a:t>
                </a:r>
                <a:r>
                  <a:rPr lang="en-US" altLang="ko-KR" sz="2000" dirty="0" err="1">
                    <a:latin typeface="Arial"/>
                    <a:cs typeface="Arial"/>
                  </a:rPr>
                  <a:t>p.d.f</a:t>
                </a:r>
                <a:r>
                  <a:rPr lang="en-US" altLang="ko-KR" sz="2000" dirty="0">
                    <a:latin typeface="Arial"/>
                    <a:cs typeface="Arial"/>
                  </a:rPr>
                  <a:t>.</a:t>
                </a:r>
              </a:p>
              <a:p>
                <a:endParaRPr lang="en-US" altLang="ko-KR" sz="2000" dirty="0">
                  <a:latin typeface="Arial"/>
                  <a:cs typeface="Arial"/>
                </a:endParaRPr>
              </a:p>
              <a:p>
                <a:pPr marL="0" indent="0" algn="ctr">
                  <a:buNone/>
                </a:pP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𝑓</m:t>
                        </m:r>
                      </m:e>
                      <m:sub>
                        <m:r>
                          <a:rPr lang="en-US" altLang="ko-KR" sz="2000" i="1">
                            <a:latin typeface="Cambria Math"/>
                            <a:cs typeface="Arial"/>
                          </a:rPr>
                          <m:t>𝑋</m:t>
                        </m:r>
                      </m:sub>
                    </m:sSub>
                    <m:d>
                      <m:dPr>
                        <m:ctrlPr>
                          <a:rPr lang="en-US" altLang="ko-KR" sz="2000" i="1">
                            <a:latin typeface="Cambria Math" panose="02040503050406030204" pitchFamily="18" charset="0"/>
                            <a:cs typeface="Arial"/>
                          </a:rPr>
                        </m:ctrlPr>
                      </m:dPr>
                      <m:e>
                        <m:r>
                          <a:rPr lang="en-US" altLang="ko-KR" sz="2000" i="1">
                            <a:latin typeface="Cambria Math"/>
                            <a:cs typeface="Arial"/>
                          </a:rPr>
                          <m:t>𝑥</m:t>
                        </m:r>
                      </m:e>
                      <m:e>
                        <m:r>
                          <a:rPr lang="en-US" altLang="ko-KR" sz="2000" i="1">
                            <a:latin typeface="Cambria Math"/>
                            <a:cs typeface="Arial"/>
                          </a:rPr>
                          <m:t>𝛼</m:t>
                        </m:r>
                        <m:r>
                          <a:rPr lang="en-US" altLang="ko-KR" sz="2000" i="1">
                            <a:latin typeface="Cambria Math"/>
                            <a:cs typeface="Arial"/>
                          </a:rPr>
                          <m:t>,</m:t>
                        </m:r>
                        <m:r>
                          <a:rPr lang="en-US" altLang="ko-KR" sz="2000" i="1">
                            <a:latin typeface="Cambria Math"/>
                            <a:cs typeface="Arial"/>
                          </a:rPr>
                          <m:t>𝛽</m:t>
                        </m:r>
                      </m:e>
                    </m:d>
                    <m:r>
                      <a:rPr lang="en-US" altLang="ko-KR" sz="2000" i="1">
                        <a:latin typeface="Cambria Math"/>
                        <a:cs typeface="Arial"/>
                      </a:rPr>
                      <m:t>=</m:t>
                    </m:r>
                    <m:f>
                      <m:fPr>
                        <m:ctrlPr>
                          <a:rPr lang="en-US" altLang="ko-KR" sz="2000" i="1">
                            <a:latin typeface="Cambria Math" panose="02040503050406030204" pitchFamily="18" charset="0"/>
                            <a:cs typeface="Arial"/>
                          </a:rPr>
                        </m:ctrlPr>
                      </m:fPr>
                      <m:num>
                        <m:sSup>
                          <m:sSupPr>
                            <m:ctrlPr>
                              <a:rPr lang="en-US" altLang="ko-KR" sz="2000" i="1">
                                <a:latin typeface="Cambria Math" panose="02040503050406030204" pitchFamily="18" charset="0"/>
                                <a:cs typeface="Arial"/>
                              </a:rPr>
                            </m:ctrlPr>
                          </m:sSupPr>
                          <m:e>
                            <m:r>
                              <a:rPr lang="en-US" altLang="ko-KR" sz="2000" i="1">
                                <a:latin typeface="Cambria Math"/>
                                <a:cs typeface="Arial"/>
                              </a:rPr>
                              <m:t>𝑥</m:t>
                            </m:r>
                          </m:e>
                          <m:sup>
                            <m:r>
                              <a:rPr lang="en-US" altLang="ko-KR" sz="2000" i="1">
                                <a:latin typeface="Cambria Math"/>
                                <a:cs typeface="Arial"/>
                              </a:rPr>
                              <m:t>𝛼</m:t>
                            </m:r>
                            <m:r>
                              <a:rPr lang="en-US" altLang="ko-KR" sz="2000" i="1">
                                <a:latin typeface="Cambria Math"/>
                                <a:cs typeface="Arial"/>
                              </a:rPr>
                              <m:t>−1</m:t>
                            </m:r>
                          </m:sup>
                        </m:sSup>
                        <m:sSup>
                          <m:sSupPr>
                            <m:ctrlPr>
                              <a:rPr lang="en-US" altLang="ko-KR" sz="2000" i="1">
                                <a:latin typeface="Cambria Math" panose="02040503050406030204" pitchFamily="18" charset="0"/>
                                <a:cs typeface="Arial"/>
                              </a:rPr>
                            </m:ctrlPr>
                          </m:sSupPr>
                          <m:e>
                            <m:d>
                              <m:dPr>
                                <m:ctrlPr>
                                  <a:rPr lang="en-US" altLang="ko-KR" sz="2000" i="1">
                                    <a:latin typeface="Cambria Math" panose="02040503050406030204" pitchFamily="18" charset="0"/>
                                    <a:cs typeface="Arial"/>
                                  </a:rPr>
                                </m:ctrlPr>
                              </m:dPr>
                              <m:e>
                                <m:r>
                                  <a:rPr lang="en-US" altLang="ko-KR" sz="2000" i="1">
                                    <a:latin typeface="Cambria Math"/>
                                    <a:cs typeface="Arial"/>
                                  </a:rPr>
                                  <m:t>1−</m:t>
                                </m:r>
                                <m:r>
                                  <a:rPr lang="en-US" altLang="ko-KR" sz="2000" i="1">
                                    <a:latin typeface="Cambria Math"/>
                                    <a:cs typeface="Arial"/>
                                  </a:rPr>
                                  <m:t>𝑥</m:t>
                                </m:r>
                              </m:e>
                            </m:d>
                          </m:e>
                          <m:sup>
                            <m:r>
                              <a:rPr lang="en-US" altLang="ko-KR" sz="2000" i="1">
                                <a:latin typeface="Cambria Math"/>
                                <a:cs typeface="Arial"/>
                              </a:rPr>
                              <m:t>𝛽</m:t>
                            </m:r>
                            <m:r>
                              <a:rPr lang="en-US" altLang="ko-KR" sz="2000" i="1">
                                <a:latin typeface="Cambria Math"/>
                                <a:cs typeface="Arial"/>
                              </a:rPr>
                              <m:t>−1 </m:t>
                            </m:r>
                          </m:sup>
                        </m:sSup>
                      </m:num>
                      <m:den>
                        <m:r>
                          <a:rPr lang="en-US" altLang="ko-KR" sz="2000" i="1">
                            <a:latin typeface="Cambria Math"/>
                            <a:cs typeface="Arial"/>
                          </a:rPr>
                          <m:t>𝐵</m:t>
                        </m:r>
                        <m:r>
                          <a:rPr lang="en-US" altLang="ko-KR" sz="2000" i="1">
                            <a:latin typeface="Cambria Math"/>
                            <a:cs typeface="Arial"/>
                          </a:rPr>
                          <m:t>(</m:t>
                        </m:r>
                        <m:r>
                          <a:rPr lang="en-US" altLang="ko-KR" sz="2000" i="1">
                            <a:latin typeface="Cambria Math"/>
                            <a:cs typeface="Arial"/>
                          </a:rPr>
                          <m:t>𝛼</m:t>
                        </m:r>
                        <m:r>
                          <a:rPr lang="en-US" altLang="ko-KR" sz="2000" i="1">
                            <a:latin typeface="Cambria Math"/>
                            <a:cs typeface="Arial"/>
                          </a:rPr>
                          <m:t>, </m:t>
                        </m:r>
                        <m:r>
                          <a:rPr lang="en-US" altLang="ko-KR" sz="2000" i="1">
                            <a:latin typeface="Cambria Math"/>
                            <a:cs typeface="Arial"/>
                          </a:rPr>
                          <m:t>𝛽</m:t>
                        </m:r>
                        <m:r>
                          <a:rPr lang="en-US" altLang="ko-KR" sz="2000" i="1">
                            <a:latin typeface="Cambria Math"/>
                            <a:cs typeface="Arial"/>
                          </a:rPr>
                          <m:t>)</m:t>
                        </m:r>
                      </m:den>
                    </m:f>
                  </m:oMath>
                </a14:m>
                <a:r>
                  <a:rPr lang="en-US" altLang="ko-KR" sz="2000" dirty="0">
                    <a:latin typeface="Arial"/>
                    <a:cs typeface="Arial"/>
                  </a:rPr>
                  <a:t> , 0</a:t>
                </a:r>
                <a14:m>
                  <m:oMath xmlns:m="http://schemas.openxmlformats.org/officeDocument/2006/math">
                    <m:r>
                      <a:rPr lang="en-US" altLang="ko-KR" sz="2000" i="1">
                        <a:latin typeface="Cambria Math"/>
                        <a:cs typeface="Arial"/>
                      </a:rPr>
                      <m:t>≤</m:t>
                    </m:r>
                    <m:r>
                      <a:rPr lang="en-US" altLang="ko-KR" sz="2000" i="1">
                        <a:latin typeface="Cambria Math" panose="02040503050406030204" pitchFamily="18" charset="0"/>
                        <a:cs typeface="Arial"/>
                      </a:rPr>
                      <m:t>𝑥</m:t>
                    </m:r>
                    <m:r>
                      <a:rPr lang="en-US" altLang="ko-KR" sz="2000" i="1">
                        <a:latin typeface="Cambria Math"/>
                        <a:cs typeface="Arial"/>
                      </a:rPr>
                      <m:t>≤</m:t>
                    </m:r>
                    <m:r>
                      <a:rPr lang="en-US" altLang="ko-KR" sz="2000" i="1">
                        <a:latin typeface="Cambria Math" panose="02040503050406030204" pitchFamily="18" charset="0"/>
                        <a:cs typeface="Arial"/>
                      </a:rPr>
                      <m:t>1</m:t>
                    </m:r>
                  </m:oMath>
                </a14:m>
                <a:endParaRPr lang="en-US" altLang="ko-KR" sz="2000" dirty="0">
                  <a:latin typeface="Arial"/>
                  <a:cs typeface="Arial"/>
                </a:endParaRPr>
              </a:p>
              <a:p>
                <a:pPr marL="0" indent="0">
                  <a:buNone/>
                </a:pPr>
                <a:endParaRPr lang="en-US" altLang="ko-KR" sz="2000" dirty="0">
                  <a:latin typeface="Arial"/>
                  <a:cs typeface="Arial"/>
                </a:endParaRPr>
              </a:p>
              <a:p>
                <a:pPr marL="0" indent="0">
                  <a:buNone/>
                </a:pPr>
                <a:r>
                  <a:rPr lang="en-US" altLang="ko-KR" sz="2000" dirty="0">
                    <a:latin typeface="Arial"/>
                    <a:cs typeface="Arial"/>
                  </a:rPr>
                  <a:t>     where </a:t>
                </a:r>
                <a14:m>
                  <m:oMath xmlns:m="http://schemas.openxmlformats.org/officeDocument/2006/math">
                    <m:r>
                      <a:rPr lang="en-US" altLang="ko-KR" sz="2000" i="1">
                        <a:latin typeface="Cambria Math"/>
                        <a:cs typeface="Arial"/>
                      </a:rPr>
                      <m:t>𝐵</m:t>
                    </m:r>
                    <m:d>
                      <m:dPr>
                        <m:ctrlPr>
                          <a:rPr lang="en-US" altLang="ko-KR" sz="2000" i="1">
                            <a:latin typeface="Cambria Math" panose="02040503050406030204" pitchFamily="18" charset="0"/>
                            <a:cs typeface="Arial"/>
                          </a:rPr>
                        </m:ctrlPr>
                      </m:dPr>
                      <m:e>
                        <m:r>
                          <a:rPr lang="en-US" altLang="ko-KR" sz="2000" i="1">
                            <a:latin typeface="Cambria Math"/>
                            <a:cs typeface="Arial"/>
                          </a:rPr>
                          <m:t>𝛼</m:t>
                        </m:r>
                        <m:r>
                          <a:rPr lang="en-US" altLang="ko-KR" sz="2000" i="1">
                            <a:latin typeface="Cambria Math"/>
                            <a:cs typeface="Arial"/>
                          </a:rPr>
                          <m:t>,</m:t>
                        </m:r>
                        <m:r>
                          <a:rPr lang="en-US" altLang="ko-KR" sz="2000" i="1">
                            <a:latin typeface="Cambria Math"/>
                            <a:cs typeface="Arial"/>
                          </a:rPr>
                          <m:t>𝛽</m:t>
                        </m:r>
                      </m:e>
                    </m:d>
                    <m:r>
                      <a:rPr lang="en-US" altLang="ko-KR" sz="2000" i="1">
                        <a:latin typeface="Cambria Math"/>
                        <a:cs typeface="Arial"/>
                      </a:rPr>
                      <m:t>=</m:t>
                    </m:r>
                    <m:nary>
                      <m:naryPr>
                        <m:ctrlPr>
                          <a:rPr lang="en-US" altLang="ko-KR" sz="2000" i="1">
                            <a:latin typeface="Cambria Math" panose="02040503050406030204" pitchFamily="18" charset="0"/>
                            <a:cs typeface="Arial"/>
                          </a:rPr>
                        </m:ctrlPr>
                      </m:naryPr>
                      <m:sub>
                        <m:r>
                          <a:rPr lang="en-US" altLang="ko-KR" sz="2000" i="1">
                            <a:latin typeface="Cambria Math"/>
                            <a:cs typeface="Arial"/>
                          </a:rPr>
                          <m:t>0</m:t>
                        </m:r>
                      </m:sub>
                      <m:sup>
                        <m:r>
                          <a:rPr lang="en-US" altLang="ko-KR" sz="2000" i="1">
                            <a:latin typeface="Cambria Math"/>
                            <a:cs typeface="Arial"/>
                          </a:rPr>
                          <m:t>1</m:t>
                        </m:r>
                      </m:sup>
                      <m:e>
                        <m:sSup>
                          <m:sSupPr>
                            <m:ctrlPr>
                              <a:rPr lang="en-US" altLang="ko-KR" sz="2000" i="1">
                                <a:latin typeface="Cambria Math" panose="02040503050406030204" pitchFamily="18" charset="0"/>
                                <a:cs typeface="Arial"/>
                              </a:rPr>
                            </m:ctrlPr>
                          </m:sSupPr>
                          <m:e>
                            <m:r>
                              <a:rPr lang="en-US" altLang="ko-KR" sz="2000" i="1">
                                <a:latin typeface="Cambria Math"/>
                                <a:cs typeface="Arial"/>
                              </a:rPr>
                              <m:t>𝑡</m:t>
                            </m:r>
                          </m:e>
                          <m:sup>
                            <m:r>
                              <a:rPr lang="en-US" altLang="ko-KR" sz="2000" i="1">
                                <a:latin typeface="Cambria Math"/>
                                <a:cs typeface="Arial"/>
                              </a:rPr>
                              <m:t>𝛼</m:t>
                            </m:r>
                            <m:r>
                              <a:rPr lang="en-US" altLang="ko-KR" sz="2000" i="1">
                                <a:latin typeface="Cambria Math"/>
                                <a:cs typeface="Arial"/>
                              </a:rPr>
                              <m:t>−1 </m:t>
                            </m:r>
                          </m:sup>
                        </m:sSup>
                        <m:sSup>
                          <m:sSupPr>
                            <m:ctrlPr>
                              <a:rPr lang="en-US" altLang="ko-KR" sz="2000" i="1">
                                <a:latin typeface="Cambria Math" panose="02040503050406030204" pitchFamily="18" charset="0"/>
                                <a:cs typeface="Arial"/>
                              </a:rPr>
                            </m:ctrlPr>
                          </m:sSupPr>
                          <m:e>
                            <m:d>
                              <m:dPr>
                                <m:ctrlPr>
                                  <a:rPr lang="en-US" altLang="ko-KR" sz="2000" i="1">
                                    <a:latin typeface="Cambria Math" panose="02040503050406030204" pitchFamily="18" charset="0"/>
                                    <a:cs typeface="Arial"/>
                                  </a:rPr>
                                </m:ctrlPr>
                              </m:dPr>
                              <m:e>
                                <m:r>
                                  <a:rPr lang="en-US" altLang="ko-KR" sz="2000" i="1">
                                    <a:latin typeface="Cambria Math"/>
                                    <a:cs typeface="Arial"/>
                                  </a:rPr>
                                  <m:t>1−</m:t>
                                </m:r>
                                <m:r>
                                  <a:rPr lang="en-US" altLang="ko-KR" sz="2000" i="1">
                                    <a:latin typeface="Cambria Math"/>
                                    <a:cs typeface="Arial"/>
                                  </a:rPr>
                                  <m:t>𝑡</m:t>
                                </m:r>
                              </m:e>
                            </m:d>
                          </m:e>
                          <m:sup>
                            <m:r>
                              <a:rPr lang="en-US" altLang="ko-KR" sz="2000" i="1">
                                <a:latin typeface="Cambria Math"/>
                                <a:cs typeface="Arial"/>
                              </a:rPr>
                              <m:t>𝛽</m:t>
                            </m:r>
                            <m:r>
                              <a:rPr lang="en-US" altLang="ko-KR" sz="2000" i="1">
                                <a:latin typeface="Cambria Math"/>
                                <a:cs typeface="Arial"/>
                              </a:rPr>
                              <m:t>−1 </m:t>
                            </m:r>
                          </m:sup>
                        </m:sSup>
                      </m:e>
                    </m:nary>
                    <m:r>
                      <a:rPr lang="en-US" altLang="ko-KR" sz="2000" i="1">
                        <a:latin typeface="Cambria Math"/>
                        <a:cs typeface="Arial"/>
                      </a:rPr>
                      <m:t>𝑑𝑡</m:t>
                    </m:r>
                  </m:oMath>
                </a14:m>
                <a:endParaRPr lang="en-US" altLang="ko-KR" sz="2000" dirty="0">
                  <a:latin typeface="Arial"/>
                  <a:cs typeface="Arial"/>
                </a:endParaRPr>
              </a:p>
              <a:p>
                <a:endParaRPr lang="de-DE" altLang="ko-KR" sz="2000" dirty="0">
                  <a:latin typeface="Arial"/>
                  <a:cs typeface="Arial"/>
                </a:endParaRPr>
              </a:p>
              <a:p>
                <a:endParaRPr lang="de-DE"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229600" cy="5877272"/>
              </a:xfrm>
              <a:blipFill>
                <a:blip r:embed="rId2"/>
                <a:stretch>
                  <a:fillRect l="-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576209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Thompson Sampling</a:t>
            </a:r>
            <a:endParaRPr lang="ko-KR" altLang="en-US" sz="2800" b="1"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내용 개체 틀 2"/>
              <p:cNvSpPr>
                <a:spLocks noGrp="1"/>
              </p:cNvSpPr>
              <p:nvPr>
                <p:ph idx="1"/>
              </p:nvPr>
            </p:nvSpPr>
            <p:spPr>
              <a:xfrm>
                <a:off x="1981200" y="980728"/>
                <a:ext cx="8229600" cy="5877272"/>
              </a:xfrm>
            </p:spPr>
            <p:txBody>
              <a:bodyPr>
                <a:normAutofit/>
              </a:bodyPr>
              <a:lstStyle/>
              <a:p>
                <a:endParaRPr lang="en-US" altLang="ko-KR" sz="2000" dirty="0">
                  <a:latin typeface="Arial"/>
                  <a:cs typeface="Arial"/>
                </a:endParaRPr>
              </a:p>
              <a:p>
                <a:r>
                  <a:rPr lang="en-US" altLang="ko-KR" sz="2000" dirty="0">
                    <a:latin typeface="Arial"/>
                    <a:cs typeface="Arial"/>
                  </a:rPr>
                  <a:t>Mean</a:t>
                </a:r>
              </a:p>
              <a:p>
                <a:endParaRPr lang="en-US" altLang="ko-KR" sz="2000" dirty="0">
                  <a:latin typeface="Arial"/>
                  <a:cs typeface="Arial"/>
                </a:endParaRPr>
              </a:p>
              <a:p>
                <a:pPr marL="0" indent="0">
                  <a:buNone/>
                </a:pPr>
                <a14:m>
                  <m:oMathPara xmlns:m="http://schemas.openxmlformats.org/officeDocument/2006/math">
                    <m:oMathParaPr>
                      <m:jc m:val="centerGroup"/>
                    </m:oMathParaPr>
                    <m:oMath xmlns:m="http://schemas.openxmlformats.org/officeDocument/2006/math">
                      <m:r>
                        <m:rPr>
                          <m:lit/>
                        </m:rPr>
                        <a:rPr lang="en-US" altLang="ko-KR" sz="2000" i="1">
                          <a:latin typeface="Cambria Math"/>
                          <a:cs typeface="Arial"/>
                        </a:rPr>
                        <m:t> </m:t>
                      </m:r>
                      <m:f>
                        <m:fPr>
                          <m:ctrlPr>
                            <a:rPr lang="en-US" altLang="ko-KR" sz="2000" i="1">
                              <a:latin typeface="Cambria Math" panose="02040503050406030204" pitchFamily="18" charset="0"/>
                              <a:cs typeface="Arial"/>
                            </a:rPr>
                          </m:ctrlPr>
                        </m:fPr>
                        <m:num>
                          <m:r>
                            <a:rPr lang="en-US" altLang="ko-KR" sz="2000" i="1">
                              <a:latin typeface="Cambria Math"/>
                              <a:cs typeface="Arial"/>
                            </a:rPr>
                            <m:t>𝛼</m:t>
                          </m:r>
                        </m:num>
                        <m:den>
                          <m:r>
                            <a:rPr lang="en-US" altLang="ko-KR" sz="2000" i="1">
                              <a:latin typeface="Cambria Math"/>
                              <a:cs typeface="Arial"/>
                            </a:rPr>
                            <m:t>𝛼</m:t>
                          </m:r>
                          <m:r>
                            <a:rPr lang="en-US" altLang="ko-KR" sz="2000" i="1">
                              <a:latin typeface="Cambria Math"/>
                              <a:cs typeface="Arial"/>
                            </a:rPr>
                            <m:t>+</m:t>
                          </m:r>
                          <m:r>
                            <a:rPr lang="en-US" altLang="ko-KR" sz="2000" i="1">
                              <a:latin typeface="Cambria Math"/>
                              <a:cs typeface="Arial"/>
                            </a:rPr>
                            <m:t>𝛽</m:t>
                          </m:r>
                        </m:den>
                      </m:f>
                    </m:oMath>
                  </m:oMathPara>
                </a14:m>
                <a:endParaRPr lang="en-US" altLang="ko-KR" sz="2000" dirty="0">
                  <a:latin typeface="Arial"/>
                  <a:cs typeface="Arial"/>
                </a:endParaRPr>
              </a:p>
              <a:p>
                <a:endParaRPr lang="de-DE" altLang="ko-KR" sz="2000" dirty="0">
                  <a:latin typeface="Arial"/>
                  <a:cs typeface="Arial"/>
                </a:endParaRPr>
              </a:p>
              <a:p>
                <a:r>
                  <a:rPr lang="de-DE" altLang="ko-KR" sz="2000" dirty="0">
                    <a:latin typeface="Arial"/>
                    <a:cs typeface="Arial"/>
                  </a:rPr>
                  <a:t>Variance</a:t>
                </a:r>
              </a:p>
              <a:p>
                <a:pPr marL="0" indent="0">
                  <a:buNone/>
                </a:pPr>
                <a:endParaRPr lang="de-DE" altLang="ko-KR" sz="2000" dirty="0">
                  <a:latin typeface="Arial"/>
                  <a:cs typeface="Arial"/>
                </a:endParaRPr>
              </a:p>
              <a:p>
                <a:pPr marL="0" indent="0">
                  <a:buNone/>
                </a:pPr>
                <a14:m>
                  <m:oMathPara xmlns:m="http://schemas.openxmlformats.org/officeDocument/2006/math">
                    <m:oMathParaPr>
                      <m:jc m:val="centerGroup"/>
                    </m:oMathParaPr>
                    <m:oMath xmlns:m="http://schemas.openxmlformats.org/officeDocument/2006/math">
                      <m:f>
                        <m:fPr>
                          <m:ctrlPr>
                            <a:rPr lang="en-US" altLang="ko-KR" sz="2000" i="1">
                              <a:latin typeface="Cambria Math" panose="02040503050406030204" pitchFamily="18" charset="0"/>
                              <a:cs typeface="Arial"/>
                            </a:rPr>
                          </m:ctrlPr>
                        </m:fPr>
                        <m:num>
                          <m:r>
                            <a:rPr lang="en-US" altLang="ko-KR" sz="2000" i="1">
                              <a:latin typeface="Cambria Math"/>
                              <a:cs typeface="Arial"/>
                            </a:rPr>
                            <m:t>𝛼𝛽</m:t>
                          </m:r>
                        </m:num>
                        <m:den>
                          <m:sSup>
                            <m:sSupPr>
                              <m:ctrlPr>
                                <a:rPr lang="en-US" altLang="ko-KR" sz="2000" i="1">
                                  <a:latin typeface="Cambria Math" panose="02040503050406030204" pitchFamily="18" charset="0"/>
                                  <a:cs typeface="Arial"/>
                                </a:rPr>
                              </m:ctrlPr>
                            </m:sSupPr>
                            <m:e>
                              <m:d>
                                <m:dPr>
                                  <m:ctrlPr>
                                    <a:rPr lang="en-US" altLang="ko-KR" sz="2000" i="1">
                                      <a:latin typeface="Cambria Math" panose="02040503050406030204" pitchFamily="18" charset="0"/>
                                      <a:cs typeface="Arial"/>
                                    </a:rPr>
                                  </m:ctrlPr>
                                </m:dPr>
                                <m:e>
                                  <m:r>
                                    <a:rPr lang="en-US" altLang="ko-KR" sz="2000" i="1">
                                      <a:latin typeface="Cambria Math"/>
                                      <a:cs typeface="Arial"/>
                                    </a:rPr>
                                    <m:t>𝛼</m:t>
                                  </m:r>
                                  <m:r>
                                    <a:rPr lang="en-US" altLang="ko-KR" sz="2000" i="1">
                                      <a:latin typeface="Cambria Math"/>
                                      <a:cs typeface="Arial"/>
                                    </a:rPr>
                                    <m:t>+</m:t>
                                  </m:r>
                                  <m:r>
                                    <a:rPr lang="en-US" altLang="ko-KR" sz="2000" i="1">
                                      <a:latin typeface="Cambria Math"/>
                                      <a:cs typeface="Arial"/>
                                    </a:rPr>
                                    <m:t>𝛽</m:t>
                                  </m:r>
                                </m:e>
                              </m:d>
                            </m:e>
                            <m:sup>
                              <m:r>
                                <a:rPr lang="en-US" altLang="ko-KR" sz="2000" i="1">
                                  <a:latin typeface="Cambria Math"/>
                                  <a:cs typeface="Arial"/>
                                </a:rPr>
                                <m:t>2</m:t>
                              </m:r>
                            </m:sup>
                          </m:sSup>
                          <m:r>
                            <a:rPr lang="en-US" altLang="ko-KR" sz="2000" i="1">
                              <a:latin typeface="Cambria Math"/>
                              <a:cs typeface="Arial"/>
                            </a:rPr>
                            <m:t>(</m:t>
                          </m:r>
                          <m:r>
                            <a:rPr lang="en-US" altLang="ko-KR" sz="2000" i="1">
                              <a:latin typeface="Cambria Math"/>
                              <a:cs typeface="Arial"/>
                            </a:rPr>
                            <m:t>𝛼</m:t>
                          </m:r>
                          <m:r>
                            <a:rPr lang="en-US" altLang="ko-KR" sz="2000" i="1">
                              <a:latin typeface="Cambria Math"/>
                              <a:cs typeface="Arial"/>
                            </a:rPr>
                            <m:t>+</m:t>
                          </m:r>
                          <m:r>
                            <a:rPr lang="en-US" altLang="ko-KR" sz="2000" i="1">
                              <a:latin typeface="Cambria Math"/>
                              <a:cs typeface="Arial"/>
                            </a:rPr>
                            <m:t>𝛽</m:t>
                          </m:r>
                          <m:r>
                            <a:rPr lang="en-US" altLang="ko-KR" sz="2000" i="1">
                              <a:latin typeface="Cambria Math"/>
                              <a:cs typeface="Arial"/>
                            </a:rPr>
                            <m:t>+1)</m:t>
                          </m:r>
                        </m:den>
                      </m:f>
                    </m:oMath>
                  </m:oMathPara>
                </a14:m>
                <a:endParaRPr lang="de-DE" altLang="ko-KR" sz="2000" dirty="0">
                  <a:latin typeface="Arial"/>
                  <a:cs typeface="Arial"/>
                </a:endParaRPr>
              </a:p>
            </p:txBody>
          </p:sp>
        </mc:Choice>
        <mc:Fallback xmlns="">
          <p:sp>
            <p:nvSpPr>
              <p:cNvPr id="5" name="내용 개체 틀 2"/>
              <p:cNvSpPr>
                <a:spLocks noGrp="1" noRot="1" noChangeAspect="1" noMove="1" noResize="1" noEditPoints="1" noAdjustHandles="1" noChangeArrowheads="1" noChangeShapeType="1" noTextEdit="1"/>
              </p:cNvSpPr>
              <p:nvPr>
                <p:ph idx="1"/>
              </p:nvPr>
            </p:nvSpPr>
            <p:spPr>
              <a:xfrm>
                <a:off x="1981200" y="980728"/>
                <a:ext cx="8229600" cy="5877272"/>
              </a:xfrm>
              <a:blipFill>
                <a:blip r:embed="rId2"/>
                <a:stretch>
                  <a:fillRect l="-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82404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Thompson Sampling</a:t>
            </a:r>
            <a:endParaRPr lang="ko-KR" altLang="en-US" sz="2800" b="1" dirty="0">
              <a:latin typeface="Times New Roman" pitchFamily="18" charset="0"/>
              <a:cs typeface="Times New Roman" pitchFamily="18" charset="0"/>
            </a:endParaRPr>
          </a:p>
        </p:txBody>
      </p:sp>
      <p:sp>
        <p:nvSpPr>
          <p:cNvPr id="5" name="내용 개체 틀 2"/>
          <p:cNvSpPr>
            <a:spLocks noGrp="1"/>
          </p:cNvSpPr>
          <p:nvPr>
            <p:ph idx="1"/>
          </p:nvPr>
        </p:nvSpPr>
        <p:spPr>
          <a:xfrm>
            <a:off x="1981200" y="980728"/>
            <a:ext cx="8229600" cy="5877272"/>
          </a:xfrm>
        </p:spPr>
        <p:txBody>
          <a:bodyPr>
            <a:normAutofit/>
          </a:bodyPr>
          <a:lstStyle/>
          <a:p>
            <a:pPr marL="0" indent="0">
              <a:lnSpc>
                <a:spcPct val="100000"/>
              </a:lnSpc>
              <a:buNone/>
            </a:pPr>
            <a:endParaRPr lang="de-DE" altLang="ko-KR" sz="2400" dirty="0">
              <a:latin typeface="Arial"/>
              <a:cs typeface="Arial"/>
            </a:endParaRPr>
          </a:p>
          <a:p>
            <a:pPr marL="0" indent="0">
              <a:lnSpc>
                <a:spcPct val="100000"/>
              </a:lnSpc>
              <a:buNone/>
            </a:pPr>
            <a:endParaRPr lang="en-US" altLang="ko-KR" sz="2400" dirty="0">
              <a:latin typeface="Arial"/>
              <a:cs typeface="Arial"/>
            </a:endParaRPr>
          </a:p>
          <a:p>
            <a:pPr marL="0" indent="0">
              <a:lnSpc>
                <a:spcPct val="100000"/>
              </a:lnSpc>
              <a:buNone/>
            </a:pPr>
            <a:endParaRPr lang="de-DE" altLang="ko-KR" sz="2400" dirty="0">
              <a:latin typeface="Arial"/>
              <a:cs typeface="Arial"/>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000" dirty="0">
                    <a:latin typeface="Arial"/>
                    <a:cs typeface="Arial"/>
                  </a:rPr>
                  <a:t>Consider two-armed bandit problem</a:t>
                </a:r>
              </a:p>
              <a:p>
                <a:endParaRPr lang="en-US" altLang="ko-KR" sz="2000" dirty="0">
                  <a:latin typeface="Arial"/>
                  <a:cs typeface="Arial"/>
                </a:endParaRPr>
              </a:p>
              <a:p>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a:cs typeface="Arial"/>
                          </a:rPr>
                          <m:t>𝐴</m:t>
                        </m:r>
                      </m:sub>
                    </m:sSub>
                    <m:r>
                      <a:rPr lang="en-US" altLang="ko-KR" sz="2000" i="1">
                        <a:latin typeface="Cambria Math"/>
                        <a:cs typeface="Arial"/>
                      </a:rPr>
                      <m:t>~</m:t>
                    </m:r>
                    <m:r>
                      <a:rPr lang="en-US" altLang="ko-KR" sz="2000" i="1">
                        <a:latin typeface="Cambria Math"/>
                        <a:cs typeface="Arial"/>
                      </a:rPr>
                      <m:t>𝑈𝑛𝑖𝑓</m:t>
                    </m:r>
                    <m:d>
                      <m:dPr>
                        <m:begChr m:val="["/>
                        <m:endChr m:val="]"/>
                        <m:ctrlPr>
                          <a:rPr lang="en-US" altLang="ko-KR" sz="2000" i="1">
                            <a:latin typeface="Cambria Math" panose="02040503050406030204" pitchFamily="18" charset="0"/>
                            <a:cs typeface="Arial"/>
                          </a:rPr>
                        </m:ctrlPr>
                      </m:dPr>
                      <m:e>
                        <m:r>
                          <a:rPr lang="en-US" altLang="ko-KR" sz="2000" i="1">
                            <a:latin typeface="Cambria Math"/>
                            <a:cs typeface="Arial"/>
                          </a:rPr>
                          <m:t>0,1</m:t>
                        </m:r>
                      </m:e>
                    </m:d>
                  </m:oMath>
                </a14:m>
                <a:br>
                  <a:rPr lang="en-US" altLang="ko-KR" sz="2000" dirty="0">
                    <a:latin typeface="Arial"/>
                    <a:cs typeface="Arial"/>
                  </a:rPr>
                </a:b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a:cs typeface="Arial"/>
                          </a:rPr>
                          <m:t>𝐵</m:t>
                        </m:r>
                      </m:sub>
                    </m:sSub>
                    <m:r>
                      <a:rPr lang="en-US" altLang="ko-KR" sz="2000" i="1">
                        <a:latin typeface="Cambria Math"/>
                        <a:cs typeface="Arial"/>
                      </a:rPr>
                      <m:t>~</m:t>
                    </m:r>
                    <m:r>
                      <a:rPr lang="en-US" altLang="ko-KR" sz="2000" i="1">
                        <a:latin typeface="Cambria Math"/>
                        <a:cs typeface="Arial"/>
                      </a:rPr>
                      <m:t>𝑈𝑛𝑖𝑓</m:t>
                    </m:r>
                    <m:d>
                      <m:dPr>
                        <m:begChr m:val="["/>
                        <m:endChr m:val="]"/>
                        <m:ctrlPr>
                          <a:rPr lang="en-US" altLang="ko-KR" sz="2000" i="1">
                            <a:latin typeface="Cambria Math" panose="02040503050406030204" pitchFamily="18" charset="0"/>
                            <a:cs typeface="Arial"/>
                          </a:rPr>
                        </m:ctrlPr>
                      </m:dPr>
                      <m:e>
                        <m:r>
                          <a:rPr lang="en-US" altLang="ko-KR" sz="2000" i="1">
                            <a:latin typeface="Cambria Math"/>
                            <a:cs typeface="Arial"/>
                          </a:rPr>
                          <m:t>0,1</m:t>
                        </m:r>
                      </m:e>
                    </m:d>
                  </m:oMath>
                </a14:m>
                <a:r>
                  <a:rPr lang="en-US" altLang="ko-KR" sz="2000" dirty="0">
                    <a:latin typeface="Arial"/>
                    <a:cs typeface="Arial"/>
                  </a:rPr>
                  <a:t> </a:t>
                </a:r>
              </a:p>
              <a:p>
                <a:pPr marL="0" indent="0">
                  <a:buNone/>
                </a:pPr>
                <a:r>
                  <a:rPr lang="en-US" altLang="ko-KR" sz="2000" dirty="0">
                    <a:latin typeface="Arial"/>
                    <a:cs typeface="Arial"/>
                  </a:rPr>
                  <a:t>     they are independent</a:t>
                </a:r>
              </a:p>
              <a:p>
                <a:pPr marL="0" indent="0">
                  <a:buNone/>
                </a:pPr>
                <a:endParaRPr lang="en-US" altLang="ko-KR" sz="2000" dirty="0">
                  <a:latin typeface="Arial"/>
                  <a:cs typeface="Arial"/>
                </a:endParaRPr>
              </a:p>
              <a:p>
                <a14:m>
                  <m:oMath xmlns:m="http://schemas.openxmlformats.org/officeDocument/2006/math">
                    <m:r>
                      <a:rPr lang="en-US" altLang="ko-KR" sz="2000" i="1">
                        <a:latin typeface="Cambria Math"/>
                        <a:cs typeface="Arial"/>
                      </a:rPr>
                      <m:t>𝑓</m:t>
                    </m:r>
                    <m:d>
                      <m:dPr>
                        <m:ctrlPr>
                          <a:rPr lang="en-US" altLang="ko-KR" sz="2000" i="1">
                            <a:latin typeface="Cambria Math" panose="02040503050406030204" pitchFamily="18" charset="0"/>
                            <a:cs typeface="Arial"/>
                          </a:rPr>
                        </m:ctrlPr>
                      </m:dPr>
                      <m:e>
                        <m:r>
                          <a:rPr lang="en-US" altLang="ko-KR" sz="2000" i="1">
                            <a:latin typeface="Cambria Math"/>
                            <a:cs typeface="Arial"/>
                          </a:rPr>
                          <m:t>𝜃</m:t>
                        </m:r>
                      </m:e>
                    </m:d>
                    <m:r>
                      <a:rPr lang="en-US" altLang="ko-KR" sz="2000" i="1">
                        <a:latin typeface="Cambria Math"/>
                        <a:cs typeface="Arial"/>
                      </a:rPr>
                      <m:t>∝</m:t>
                    </m:r>
                    <m:sSup>
                      <m:sSupPr>
                        <m:ctrlPr>
                          <a:rPr lang="en-US" altLang="ko-KR" sz="2000" i="1">
                            <a:latin typeface="Cambria Math" panose="02040503050406030204" pitchFamily="18" charset="0"/>
                            <a:cs typeface="Arial"/>
                          </a:rPr>
                        </m:ctrlPr>
                      </m:sSupPr>
                      <m:e>
                        <m:r>
                          <a:rPr lang="en-US" altLang="ko-KR" sz="2000" i="1">
                            <a:latin typeface="Cambria Math"/>
                            <a:cs typeface="Arial"/>
                          </a:rPr>
                          <m:t>𝜃</m:t>
                        </m:r>
                      </m:e>
                      <m:sup>
                        <m:r>
                          <a:rPr lang="en-US" altLang="ko-KR" sz="2000" i="1">
                            <a:latin typeface="Cambria Math"/>
                            <a:cs typeface="Arial"/>
                          </a:rPr>
                          <m:t>𝛼</m:t>
                        </m:r>
                        <m:r>
                          <a:rPr lang="en-US" altLang="ko-KR" sz="2000" i="1">
                            <a:latin typeface="Cambria Math"/>
                            <a:cs typeface="Arial"/>
                          </a:rPr>
                          <m:t>−1</m:t>
                        </m:r>
                      </m:sup>
                    </m:sSup>
                    <m:sSup>
                      <m:sSupPr>
                        <m:ctrlPr>
                          <a:rPr lang="en-US" altLang="ko-KR" sz="2000" i="1">
                            <a:latin typeface="Cambria Math" panose="02040503050406030204" pitchFamily="18" charset="0"/>
                            <a:cs typeface="Arial"/>
                          </a:rPr>
                        </m:ctrlPr>
                      </m:sSupPr>
                      <m:e>
                        <m:d>
                          <m:dPr>
                            <m:ctrlPr>
                              <a:rPr lang="en-US" altLang="ko-KR" sz="2000" i="1">
                                <a:latin typeface="Cambria Math" panose="02040503050406030204" pitchFamily="18" charset="0"/>
                                <a:cs typeface="Arial"/>
                              </a:rPr>
                            </m:ctrlPr>
                          </m:dPr>
                          <m:e>
                            <m:r>
                              <a:rPr lang="en-US" altLang="ko-KR" sz="2000" i="1">
                                <a:latin typeface="Cambria Math"/>
                                <a:cs typeface="Arial"/>
                              </a:rPr>
                              <m:t>1−</m:t>
                            </m:r>
                            <m:r>
                              <a:rPr lang="en-US" altLang="ko-KR" sz="2000" i="1">
                                <a:latin typeface="Cambria Math"/>
                                <a:cs typeface="Arial"/>
                              </a:rPr>
                              <m:t>𝜃</m:t>
                            </m:r>
                          </m:e>
                        </m:d>
                      </m:e>
                      <m:sup>
                        <m:r>
                          <a:rPr lang="en-US" altLang="ko-KR" sz="2000" i="1">
                            <a:latin typeface="Cambria Math"/>
                            <a:cs typeface="Arial"/>
                          </a:rPr>
                          <m:t>𝛽</m:t>
                        </m:r>
                        <m:r>
                          <a:rPr lang="en-US" altLang="ko-KR" sz="2000" i="1">
                            <a:latin typeface="Cambria Math"/>
                            <a:cs typeface="Arial"/>
                          </a:rPr>
                          <m:t>−1</m:t>
                        </m:r>
                      </m:sup>
                    </m:sSup>
                  </m:oMath>
                </a14:m>
                <a:r>
                  <a:rPr lang="en-US" altLang="ko-KR" sz="2000" dirty="0">
                    <a:latin typeface="Arial"/>
                    <a:cs typeface="Arial"/>
                  </a:rPr>
                  <a:t> (Beta distribution)</a:t>
                </a:r>
              </a:p>
              <a:p>
                <a:endParaRPr lang="en-US" altLang="ko-KR" sz="2000" dirty="0">
                  <a:latin typeface="Arial"/>
                  <a:cs typeface="Arial"/>
                </a:endParaRPr>
              </a:p>
              <a:p>
                <a:r>
                  <a:rPr lang="en-US" altLang="ko-KR" sz="2000" dirty="0">
                    <a:latin typeface="Arial"/>
                    <a:cs typeface="Arial"/>
                  </a:rPr>
                  <a:t>Posterior after observing a single realization</a:t>
                </a:r>
              </a:p>
              <a:p>
                <a:pPr lvl="1"/>
                <a:r>
                  <a:rPr lang="en-US" altLang="ko-KR" sz="1800" dirty="0">
                    <a:latin typeface="Arial"/>
                    <a:cs typeface="Arial"/>
                  </a:rPr>
                  <a:t>If success: </a:t>
                </a:r>
                <a14:m>
                  <m:oMath xmlns:m="http://schemas.openxmlformats.org/officeDocument/2006/math">
                    <m:r>
                      <a:rPr lang="en-US" altLang="ko-KR" sz="1800" i="1">
                        <a:latin typeface="Cambria Math"/>
                        <a:cs typeface="Arial"/>
                      </a:rPr>
                      <m:t>𝛼</m:t>
                    </m:r>
                  </m:oMath>
                </a14:m>
                <a:r>
                  <a:rPr lang="en-US" altLang="ko-KR" sz="1800" dirty="0">
                    <a:latin typeface="Arial"/>
                    <a:cs typeface="Arial"/>
                  </a:rPr>
                  <a:t> increases by 1</a:t>
                </a:r>
              </a:p>
              <a:p>
                <a:pPr lvl="1"/>
                <a:r>
                  <a:rPr lang="en-US" altLang="ko-KR" sz="1800" dirty="0">
                    <a:latin typeface="Arial"/>
                    <a:cs typeface="Arial"/>
                  </a:rPr>
                  <a:t>If failure:</a:t>
                </a:r>
                <a14:m>
                  <m:oMath xmlns:m="http://schemas.openxmlformats.org/officeDocument/2006/math">
                    <m:r>
                      <a:rPr lang="en-US" altLang="ko-KR" sz="1800">
                        <a:latin typeface="Cambria Math" panose="02040503050406030204" pitchFamily="18" charset="0"/>
                        <a:cs typeface="Arial"/>
                      </a:rPr>
                      <m:t> </m:t>
                    </m:r>
                    <m:r>
                      <a:rPr lang="en-US" altLang="ko-KR" sz="1800" i="1">
                        <a:latin typeface="Cambria Math"/>
                        <a:cs typeface="Arial"/>
                      </a:rPr>
                      <m:t>𝛽</m:t>
                    </m:r>
                    <m:r>
                      <a:rPr lang="en-US" altLang="ko-KR" sz="1800" i="1">
                        <a:latin typeface="Cambria Math" panose="02040503050406030204" pitchFamily="18" charset="0"/>
                        <a:cs typeface="Arial"/>
                      </a:rPr>
                      <m:t> </m:t>
                    </m:r>
                  </m:oMath>
                </a14:m>
                <a:r>
                  <a:rPr lang="en-US" altLang="ko-KR" sz="1800" dirty="0">
                    <a:latin typeface="Arial"/>
                    <a:cs typeface="Arial"/>
                  </a:rPr>
                  <a:t>increases by 1</a:t>
                </a:r>
              </a:p>
              <a:p>
                <a:pPr lvl="1"/>
                <a:endParaRPr lang="en-US" altLang="ko-KR" sz="1800" dirty="0">
                  <a:latin typeface="Arial"/>
                  <a:cs typeface="Arial"/>
                </a:endParaRPr>
              </a:p>
              <a:p>
                <a:r>
                  <a:rPr lang="en-US" altLang="ko-KR" sz="2000" dirty="0">
                    <a:latin typeface="Arial"/>
                    <a:cs typeface="Arial"/>
                  </a:rPr>
                  <a:t>Interpretation</a:t>
                </a:r>
              </a:p>
              <a:p>
                <a:pPr lvl="1"/>
                <a14:m>
                  <m:oMath xmlns:m="http://schemas.openxmlformats.org/officeDocument/2006/math">
                    <m:r>
                      <a:rPr lang="en-US" altLang="ko-KR" sz="1800" i="1">
                        <a:latin typeface="Cambria Math"/>
                        <a:cs typeface="Arial"/>
                      </a:rPr>
                      <m:t>𝛼</m:t>
                    </m:r>
                  </m:oMath>
                </a14:m>
                <a:r>
                  <a:rPr lang="en-US" altLang="ko-KR" sz="1800" dirty="0">
                    <a:latin typeface="Arial"/>
                    <a:cs typeface="Arial"/>
                  </a:rPr>
                  <a:t> = prior # of successes</a:t>
                </a:r>
              </a:p>
              <a:p>
                <a:pPr lvl="1"/>
                <a14:m>
                  <m:oMath xmlns:m="http://schemas.openxmlformats.org/officeDocument/2006/math">
                    <m:r>
                      <a:rPr lang="en-US" altLang="ko-KR" sz="1800" i="1">
                        <a:latin typeface="Cambria Math"/>
                        <a:cs typeface="Arial"/>
                      </a:rPr>
                      <m:t>𝛽</m:t>
                    </m:r>
                    <m:r>
                      <a:rPr lang="en-US" altLang="ko-KR" sz="1800" i="1">
                        <a:latin typeface="Cambria Math" panose="02040503050406030204" pitchFamily="18" charset="0"/>
                        <a:cs typeface="Arial"/>
                      </a:rPr>
                      <m:t> </m:t>
                    </m:r>
                  </m:oMath>
                </a14:m>
                <a:r>
                  <a:rPr lang="en-US" altLang="ko-KR" sz="1800" dirty="0">
                    <a:latin typeface="Arial"/>
                    <a:cs typeface="Arial"/>
                  </a:rPr>
                  <a:t>= prior # of failures</a:t>
                </a:r>
              </a:p>
              <a:p>
                <a:pPr marL="457200" lvl="1" indent="0">
                  <a:buNone/>
                </a:pPr>
                <a:endParaRPr lang="en-US" altLang="ko-KR" sz="1800" dirty="0">
                  <a:latin typeface="Arial"/>
                  <a:cs typeface="Arial"/>
                </a:endParaRPr>
              </a:p>
              <a:p>
                <a:pPr lvl="1"/>
                <a:endParaRPr lang="en-US" altLang="ko-KR" sz="1800" dirty="0">
                  <a:latin typeface="Arial"/>
                  <a:cs typeface="Arial"/>
                </a:endParaRPr>
              </a:p>
            </p:txBody>
          </p:sp>
        </mc:Choice>
        <mc:Fallback xmlns="">
          <p:sp>
            <p:nvSpPr>
              <p:cNvPr id="7" name="내용 개체 틀 2"/>
              <p:cNvSpPr txBox="1">
                <a:spLocks noRot="1" noChangeAspect="1" noMove="1" noResize="1" noEditPoints="1" noAdjustHandles="1" noChangeArrowheads="1" noChangeShapeType="1" noTextEdit="1"/>
              </p:cNvSpPr>
              <p:nvPr/>
            </p:nvSpPr>
            <p:spPr>
              <a:xfrm>
                <a:off x="2133600" y="1133128"/>
                <a:ext cx="8229600" cy="5877272"/>
              </a:xfrm>
              <a:prstGeom prst="rect">
                <a:avLst/>
              </a:prstGeom>
              <a:blipFill>
                <a:blip r:embed="rId2"/>
                <a:stretch>
                  <a:fillRect l="-741" t="-5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11991484"/>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Thompson Sampling</a:t>
            </a:r>
            <a:endParaRPr lang="ko-KR" altLang="en-US" sz="2800" b="1" dirty="0">
              <a:latin typeface="Times New Roman" pitchFamily="18" charset="0"/>
              <a:cs typeface="Times New Roman" pitchFamily="18" charset="0"/>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latin typeface="Arial"/>
                    <a:cs typeface="Arial"/>
                  </a:rPr>
                  <a:t>Now, draw </a:t>
                </a: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a:cs typeface="Arial"/>
                          </a:rPr>
                          <m:t>𝐴</m:t>
                        </m:r>
                      </m:sub>
                    </m:sSub>
                  </m:oMath>
                </a14:m>
                <a:r>
                  <a:rPr lang="en-US" altLang="ko-KR" sz="2000" dirty="0">
                    <a:latin typeface="Arial"/>
                    <a:cs typeface="Arial"/>
                  </a:rPr>
                  <a:t> and </a:t>
                </a:r>
                <a14:m>
                  <m:oMath xmlns:m="http://schemas.openxmlformats.org/officeDocument/2006/math">
                    <m:sSub>
                      <m:sSubPr>
                        <m:ctrlPr>
                          <a:rPr lang="en-US" altLang="ko-KR" sz="2000" i="1">
                            <a:latin typeface="Cambria Math" panose="02040503050406030204" pitchFamily="18" charset="0"/>
                            <a:cs typeface="Arial"/>
                          </a:rPr>
                        </m:ctrlPr>
                      </m:sSubPr>
                      <m:e>
                        <m:r>
                          <a:rPr lang="en-US" altLang="ko-KR" sz="2000" i="1">
                            <a:latin typeface="Cambria Math"/>
                            <a:cs typeface="Arial"/>
                          </a:rPr>
                          <m:t>𝜃</m:t>
                        </m:r>
                      </m:e>
                      <m:sub>
                        <m:r>
                          <a:rPr lang="en-US" altLang="ko-KR" sz="2000" i="1">
                            <a:latin typeface="Cambria Math"/>
                            <a:cs typeface="Arial"/>
                          </a:rPr>
                          <m:t>𝐵</m:t>
                        </m:r>
                      </m:sub>
                    </m:sSub>
                  </m:oMath>
                </a14:m>
                <a:r>
                  <a:rPr lang="en-US" altLang="ko-KR" sz="2000" dirty="0">
                    <a:latin typeface="Arial"/>
                    <a:cs typeface="Arial"/>
                  </a:rPr>
                  <a:t> from their posterior distributions</a:t>
                </a:r>
              </a:p>
              <a:p>
                <a:pPr lvl="1"/>
                <a:r>
                  <a:rPr lang="en-US" altLang="ko-KR" sz="1800" dirty="0">
                    <a:latin typeface="Arial"/>
                    <a:cs typeface="Arial"/>
                  </a:rPr>
                  <a:t>If realization of </a:t>
                </a:r>
                <a:r>
                  <a:rPr lang="en-US" altLang="ko-KR" sz="1600" dirty="0">
                    <a:latin typeface="Arial"/>
                    <a:cs typeface="Arial"/>
                  </a:rPr>
                  <a:t> </a:t>
                </a:r>
                <a14:m>
                  <m:oMath xmlns:m="http://schemas.openxmlformats.org/officeDocument/2006/math">
                    <m:sSub>
                      <m:sSubPr>
                        <m:ctrlPr>
                          <a:rPr lang="en-US" altLang="ko-KR" sz="1600" i="1">
                            <a:latin typeface="Cambria Math" panose="02040503050406030204" pitchFamily="18" charset="0"/>
                            <a:cs typeface="Arial"/>
                          </a:rPr>
                        </m:ctrlPr>
                      </m:sSubPr>
                      <m:e>
                        <m:r>
                          <a:rPr lang="en-US" altLang="ko-KR" sz="1600" i="1">
                            <a:latin typeface="Cambria Math"/>
                            <a:cs typeface="Arial"/>
                          </a:rPr>
                          <m:t>𝜃</m:t>
                        </m:r>
                      </m:e>
                      <m:sub>
                        <m:r>
                          <a:rPr lang="en-US" altLang="ko-KR" sz="1600" i="1">
                            <a:latin typeface="Cambria Math"/>
                            <a:cs typeface="Arial"/>
                          </a:rPr>
                          <m:t>𝐴</m:t>
                        </m:r>
                      </m:sub>
                    </m:sSub>
                    <m:r>
                      <a:rPr lang="en-US" altLang="ko-KR" sz="1600" i="1">
                        <a:latin typeface="Cambria Math"/>
                        <a:cs typeface="Arial"/>
                      </a:rPr>
                      <m:t>&gt;</m:t>
                    </m:r>
                    <m:sSub>
                      <m:sSubPr>
                        <m:ctrlPr>
                          <a:rPr lang="en-US" altLang="ko-KR" sz="1600" i="1">
                            <a:latin typeface="Cambria Math" panose="02040503050406030204" pitchFamily="18" charset="0"/>
                            <a:cs typeface="Arial"/>
                          </a:rPr>
                        </m:ctrlPr>
                      </m:sSubPr>
                      <m:e>
                        <m:r>
                          <a:rPr lang="en-US" altLang="ko-KR" sz="1600" i="1">
                            <a:latin typeface="Cambria Math"/>
                            <a:cs typeface="Arial"/>
                          </a:rPr>
                          <m:t>𝜃</m:t>
                        </m:r>
                      </m:e>
                      <m:sub>
                        <m:r>
                          <a:rPr lang="en-US" altLang="ko-KR" sz="1600" i="1">
                            <a:latin typeface="Cambria Math"/>
                            <a:cs typeface="Arial"/>
                          </a:rPr>
                          <m:t>𝐵</m:t>
                        </m:r>
                      </m:sub>
                    </m:sSub>
                  </m:oMath>
                </a14:m>
                <a:r>
                  <a:rPr lang="en-US" altLang="ko-KR" sz="1600" dirty="0">
                    <a:latin typeface="Arial"/>
                    <a:cs typeface="Arial"/>
                  </a:rPr>
                  <a:t>, try bandit A</a:t>
                </a:r>
              </a:p>
              <a:p>
                <a:pPr lvl="1"/>
                <a:r>
                  <a:rPr lang="en-US" altLang="ko-KR" sz="1800" dirty="0">
                    <a:latin typeface="Arial"/>
                    <a:cs typeface="Arial"/>
                  </a:rPr>
                  <a:t>If realization of </a:t>
                </a:r>
                <a:r>
                  <a:rPr lang="en-US" altLang="ko-KR" sz="1600" dirty="0">
                    <a:latin typeface="Arial"/>
                    <a:cs typeface="Arial"/>
                  </a:rPr>
                  <a:t> </a:t>
                </a:r>
                <a14:m>
                  <m:oMath xmlns:m="http://schemas.openxmlformats.org/officeDocument/2006/math">
                    <m:sSub>
                      <m:sSubPr>
                        <m:ctrlPr>
                          <a:rPr lang="en-US" altLang="ko-KR" sz="1600" i="1">
                            <a:latin typeface="Cambria Math" panose="02040503050406030204" pitchFamily="18" charset="0"/>
                            <a:cs typeface="Arial"/>
                          </a:rPr>
                        </m:ctrlPr>
                      </m:sSubPr>
                      <m:e>
                        <m:r>
                          <a:rPr lang="en-US" altLang="ko-KR" sz="1600" i="1">
                            <a:latin typeface="Cambria Math"/>
                            <a:cs typeface="Arial"/>
                          </a:rPr>
                          <m:t>𝜃</m:t>
                        </m:r>
                      </m:e>
                      <m:sub>
                        <m:r>
                          <a:rPr lang="en-US" altLang="ko-KR" sz="1600" i="1">
                            <a:latin typeface="Cambria Math"/>
                            <a:cs typeface="Arial"/>
                          </a:rPr>
                          <m:t>𝐴</m:t>
                        </m:r>
                      </m:sub>
                    </m:sSub>
                    <m:r>
                      <a:rPr lang="en-US" altLang="ko-KR" sz="1600" i="1">
                        <a:latin typeface="Cambria Math"/>
                        <a:cs typeface="Arial"/>
                      </a:rPr>
                      <m:t>&lt;</m:t>
                    </m:r>
                    <m:sSub>
                      <m:sSubPr>
                        <m:ctrlPr>
                          <a:rPr lang="en-US" altLang="ko-KR" sz="1600" i="1">
                            <a:latin typeface="Cambria Math" panose="02040503050406030204" pitchFamily="18" charset="0"/>
                            <a:cs typeface="Arial"/>
                          </a:rPr>
                        </m:ctrlPr>
                      </m:sSubPr>
                      <m:e>
                        <m:r>
                          <a:rPr lang="en-US" altLang="ko-KR" sz="1600" i="1">
                            <a:latin typeface="Cambria Math"/>
                            <a:cs typeface="Arial"/>
                          </a:rPr>
                          <m:t>𝜃</m:t>
                        </m:r>
                      </m:e>
                      <m:sub>
                        <m:r>
                          <a:rPr lang="en-US" altLang="ko-KR" sz="1600" i="1">
                            <a:latin typeface="Cambria Math"/>
                            <a:cs typeface="Arial"/>
                          </a:rPr>
                          <m:t>𝐵</m:t>
                        </m:r>
                      </m:sub>
                    </m:sSub>
                  </m:oMath>
                </a14:m>
                <a:r>
                  <a:rPr lang="en-US" altLang="ko-KR" sz="1600" dirty="0">
                    <a:latin typeface="Arial"/>
                    <a:cs typeface="Arial"/>
                  </a:rPr>
                  <a:t>, try bandit B</a:t>
                </a:r>
              </a:p>
              <a:p>
                <a:pPr lvl="1"/>
                <a:r>
                  <a:rPr lang="en-US" altLang="ko-KR" sz="1600" dirty="0">
                    <a:latin typeface="Arial"/>
                    <a:cs typeface="Arial"/>
                  </a:rPr>
                  <a:t>Probability matching idea!</a:t>
                </a:r>
              </a:p>
              <a:p>
                <a:endParaRPr lang="en-US" altLang="ko-KR" sz="2000" dirty="0">
                  <a:latin typeface="Arial"/>
                  <a:cs typeface="Arial"/>
                </a:endParaRPr>
              </a:p>
              <a:p>
                <a:r>
                  <a:rPr lang="en-US" altLang="ko-KR" sz="2000" dirty="0">
                    <a:latin typeface="Arial"/>
                    <a:cs typeface="Arial"/>
                  </a:rPr>
                  <a:t>Then, update the distribution of the sampled bandit</a:t>
                </a:r>
              </a:p>
              <a:p>
                <a:pPr lvl="1"/>
                <a:r>
                  <a:rPr lang="en-US" altLang="ko-KR" sz="1800" dirty="0">
                    <a:latin typeface="Arial"/>
                    <a:cs typeface="Arial"/>
                  </a:rPr>
                  <a:t>If failure, increase the corresponding </a:t>
                </a:r>
                <a14:m>
                  <m:oMath xmlns:m="http://schemas.openxmlformats.org/officeDocument/2006/math">
                    <m:r>
                      <a:rPr lang="en-US" altLang="ko-KR" sz="1800" i="1">
                        <a:latin typeface="Cambria Math"/>
                        <a:cs typeface="Arial"/>
                      </a:rPr>
                      <m:t>𝛽</m:t>
                    </m:r>
                  </m:oMath>
                </a14:m>
                <a:r>
                  <a:rPr lang="en-US" altLang="ko-KR" sz="1800" dirty="0">
                    <a:latin typeface="Arial"/>
                    <a:cs typeface="Arial"/>
                  </a:rPr>
                  <a:t> by 1 (moving to left)</a:t>
                </a:r>
              </a:p>
              <a:p>
                <a:pPr lvl="1"/>
                <a:r>
                  <a:rPr lang="en-US" altLang="ko-KR" sz="1800" dirty="0">
                    <a:latin typeface="Arial"/>
                    <a:cs typeface="Arial"/>
                  </a:rPr>
                  <a:t>If success, increase the corresponding </a:t>
                </a:r>
                <a14:m>
                  <m:oMath xmlns:m="http://schemas.openxmlformats.org/officeDocument/2006/math">
                    <m:r>
                      <a:rPr lang="en-US" altLang="ko-KR" sz="1800" i="1">
                        <a:latin typeface="Cambria Math"/>
                        <a:cs typeface="Arial"/>
                      </a:rPr>
                      <m:t>𝛼</m:t>
                    </m:r>
                    <m:r>
                      <a:rPr lang="en-US" altLang="ko-KR" sz="1800" i="1">
                        <a:latin typeface="Cambria Math"/>
                        <a:cs typeface="Arial"/>
                      </a:rPr>
                      <m:t> </m:t>
                    </m:r>
                  </m:oMath>
                </a14:m>
                <a:r>
                  <a:rPr lang="en-US" altLang="ko-KR" sz="1800" dirty="0">
                    <a:latin typeface="Arial"/>
                    <a:cs typeface="Arial"/>
                  </a:rPr>
                  <a:t>by 1 (moving to right)</a:t>
                </a:r>
              </a:p>
              <a:p>
                <a:endParaRPr lang="en-US" altLang="ko-KR" sz="2000" dirty="0">
                  <a:latin typeface="Arial"/>
                  <a:cs typeface="Arial"/>
                </a:endParaRPr>
              </a:p>
              <a:p>
                <a:r>
                  <a:rPr lang="en-US" altLang="ko-KR" sz="2000" dirty="0">
                    <a:latin typeface="Arial"/>
                    <a:cs typeface="Arial"/>
                  </a:rPr>
                  <a:t>Repeat this process!</a:t>
                </a:r>
              </a:p>
              <a:p>
                <a:pPr marL="457200" lvl="1" indent="0">
                  <a:buNone/>
                </a:pPr>
                <a:endParaRPr lang="en-US" altLang="ko-KR" sz="1800" dirty="0">
                  <a:latin typeface="Arial"/>
                  <a:cs typeface="Arial"/>
                </a:endParaRPr>
              </a:p>
            </p:txBody>
          </p:sp>
        </mc:Choice>
        <mc:Fallback xmlns="">
          <p:sp>
            <p:nvSpPr>
              <p:cNvPr id="7" name="내용 개체 틀 2"/>
              <p:cNvSpPr txBox="1">
                <a:spLocks noRot="1" noChangeAspect="1" noMove="1" noResize="1" noEditPoints="1" noAdjustHandles="1" noChangeArrowheads="1" noChangeShapeType="1" noTextEdit="1"/>
              </p:cNvSpPr>
              <p:nvPr/>
            </p:nvSpPr>
            <p:spPr>
              <a:xfrm>
                <a:off x="2133600" y="1133128"/>
                <a:ext cx="8229600" cy="5877272"/>
              </a:xfrm>
              <a:prstGeom prst="rect">
                <a:avLst/>
              </a:prstGeom>
              <a:blipFill>
                <a:blip r:embed="rId2"/>
                <a:stretch>
                  <a:fillRect l="-667" t="-5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576248881"/>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Thompson Sampling</a:t>
            </a:r>
            <a:endParaRPr lang="ko-KR" altLang="en-US" sz="2800" b="1" dirty="0">
              <a:latin typeface="Times New Roman" pitchFamily="18" charset="0"/>
              <a:cs typeface="Times New Roman" pitchFamily="18" charset="0"/>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endParaRPr lang="en-US" altLang="ko-KR" sz="1800" dirty="0">
              <a:latin typeface="Arial"/>
              <a:cs typeface="Arial"/>
            </a:endParaRPr>
          </a:p>
        </p:txBody>
      </p:sp>
      <p:pic>
        <p:nvPicPr>
          <p:cNvPr id="1026" name="Picture 2" descr="beta_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403524"/>
            <a:ext cx="7966164" cy="3710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17287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e-Greedy Algorithm (</a:t>
                </a:r>
                <a14:m>
                  <m:oMath xmlns:m="http://schemas.openxmlformats.org/officeDocument/2006/math">
                    <m:sSub>
                      <m:sSubPr>
                        <m:ctrlPr>
                          <a:rPr lang="en-US" altLang="ko-KR" sz="2800" i="1">
                            <a:latin typeface="Cambria Math" panose="02040503050406030204" pitchFamily="18" charset="0"/>
                            <a:cs typeface="Arial"/>
                          </a:rPr>
                        </m:ctrlPr>
                      </m:sSubPr>
                      <m:e>
                        <m:r>
                          <a:rPr lang="en-US" altLang="ko-KR" sz="2800" i="1">
                            <a:latin typeface="Cambria Math"/>
                            <a:cs typeface="Arial"/>
                          </a:rPr>
                          <m:t>𝜃</m:t>
                        </m:r>
                      </m:e>
                      <m:sub>
                        <m:r>
                          <a:rPr lang="en-US" altLang="ko-KR" sz="2800" i="1">
                            <a:latin typeface="Cambria Math" panose="02040503050406030204" pitchFamily="18" charset="0"/>
                            <a:cs typeface="Arial"/>
                          </a:rPr>
                          <m:t>0</m:t>
                        </m:r>
                      </m:sub>
                    </m:sSub>
                    <m:r>
                      <a:rPr lang="en-US" altLang="ko-KR" sz="2800" i="1">
                        <a:latin typeface="Cambria Math" panose="02040503050406030204" pitchFamily="18" charset="0"/>
                        <a:cs typeface="Arial"/>
                      </a:rPr>
                      <m:t>&lt;</m:t>
                    </m:r>
                    <m:sSub>
                      <m:sSubPr>
                        <m:ctrlPr>
                          <a:rPr lang="en-US" altLang="ko-KR" sz="2800" i="1">
                            <a:latin typeface="Cambria Math" panose="02040503050406030204" pitchFamily="18" charset="0"/>
                            <a:cs typeface="Arial"/>
                          </a:rPr>
                        </m:ctrlPr>
                      </m:sSubPr>
                      <m:e>
                        <m:r>
                          <a:rPr lang="en-US" altLang="ko-KR" sz="2800" i="1">
                            <a:latin typeface="Cambria Math"/>
                            <a:cs typeface="Arial"/>
                          </a:rPr>
                          <m:t>𝜃</m:t>
                        </m:r>
                      </m:e>
                      <m:sub>
                        <m:r>
                          <a:rPr lang="en-US" altLang="ko-KR" sz="2800" i="1">
                            <a:latin typeface="Cambria Math" panose="02040503050406030204" pitchFamily="18" charset="0"/>
                            <a:cs typeface="Arial"/>
                          </a:rPr>
                          <m:t>1</m:t>
                        </m:r>
                      </m:sub>
                    </m:sSub>
                  </m:oMath>
                </a14:m>
                <a:r>
                  <a:rPr lang="ko-KR" altLang="en-US" sz="2800" b="1" dirty="0">
                    <a:latin typeface="Times New Roman" pitchFamily="18" charset="0"/>
                    <a:cs typeface="Times New Roman" pitchFamily="18" charset="0"/>
                  </a:rPr>
                  <a:t> </a:t>
                </a:r>
                <a:r>
                  <a:rPr lang="en-US" altLang="ko-KR" sz="2800" b="1" dirty="0">
                    <a:latin typeface="Times New Roman" pitchFamily="18" charset="0"/>
                    <a:cs typeface="Times New Roman" pitchFamily="18" charset="0"/>
                  </a:rPr>
                  <a:t>assumed)</a:t>
                </a:r>
                <a:endParaRPr lang="ko-KR" altLang="en-US" sz="2800" b="1" dirty="0">
                  <a:latin typeface="Times New Roman" pitchFamily="18" charset="0"/>
                  <a:cs typeface="Times New Roman" pitchFamily="18" charset="0"/>
                </a:endParaRPr>
              </a:p>
            </p:txBody>
          </p:sp>
        </mc:Choice>
        <mc:Fallback xmlns="">
          <p:sp>
            <p:nvSpPr>
              <p:cNvPr id="4" name="제목 1"/>
              <p:cNvSpPr>
                <a:spLocks noGrp="1" noRot="1" noChangeAspect="1" noMove="1" noResize="1" noEditPoints="1" noAdjustHandles="1" noChangeArrowheads="1" noChangeShapeType="1" noTextEdit="1"/>
              </p:cNvSpPr>
              <p:nvPr>
                <p:ph type="title"/>
              </p:nvPr>
            </p:nvSpPr>
            <p:spPr>
              <a:xfrm>
                <a:off x="1981200" y="274638"/>
                <a:ext cx="8229600" cy="562074"/>
              </a:xfrm>
              <a:blipFill>
                <a:blip r:embed="rId2"/>
                <a:stretch>
                  <a:fillRect l="-1481" t="-10870" b="-22826"/>
                </a:stretch>
              </a:blipFill>
            </p:spPr>
            <p:txBody>
              <a:bodyPr/>
              <a:lstStyle/>
              <a:p>
                <a:r>
                  <a:rPr lang="ko-KR" altLang="en-US">
                    <a:noFill/>
                  </a:rPr>
                  <a:t> </a:t>
                </a:r>
              </a:p>
            </p:txBody>
          </p:sp>
        </mc:Fallback>
      </mc:AlternateContent>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r>
              <a:rPr lang="en-US" altLang="ko-KR" sz="1800" dirty="0">
                <a:latin typeface="Arial"/>
                <a:cs typeface="Arial"/>
              </a:rPr>
              <a:t>Below two graphs show the choice behavior between arm 0 and arm 1.</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1988840"/>
            <a:ext cx="91059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770401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Thompson Sampling (</a:t>
                </a:r>
                <a14:m>
                  <m:oMath xmlns:m="http://schemas.openxmlformats.org/officeDocument/2006/math">
                    <m:sSub>
                      <m:sSubPr>
                        <m:ctrlPr>
                          <a:rPr lang="en-US" altLang="ko-KR" sz="2800" i="1">
                            <a:latin typeface="Cambria Math" panose="02040503050406030204" pitchFamily="18" charset="0"/>
                            <a:cs typeface="Arial"/>
                          </a:rPr>
                        </m:ctrlPr>
                      </m:sSubPr>
                      <m:e>
                        <m:r>
                          <a:rPr lang="en-US" altLang="ko-KR" sz="2800" i="1">
                            <a:latin typeface="Cambria Math"/>
                            <a:cs typeface="Arial"/>
                          </a:rPr>
                          <m:t>𝜃</m:t>
                        </m:r>
                      </m:e>
                      <m:sub>
                        <m:r>
                          <a:rPr lang="en-US" altLang="ko-KR" sz="2800" i="1">
                            <a:latin typeface="Cambria Math" panose="02040503050406030204" pitchFamily="18" charset="0"/>
                            <a:cs typeface="Arial"/>
                          </a:rPr>
                          <m:t>0</m:t>
                        </m:r>
                      </m:sub>
                    </m:sSub>
                    <m:r>
                      <a:rPr lang="en-US" altLang="ko-KR" sz="2800" i="1">
                        <a:latin typeface="Cambria Math" panose="02040503050406030204" pitchFamily="18" charset="0"/>
                        <a:cs typeface="Arial"/>
                      </a:rPr>
                      <m:t>&lt;</m:t>
                    </m:r>
                    <m:sSub>
                      <m:sSubPr>
                        <m:ctrlPr>
                          <a:rPr lang="en-US" altLang="ko-KR" sz="2800" i="1">
                            <a:latin typeface="Cambria Math" panose="02040503050406030204" pitchFamily="18" charset="0"/>
                            <a:cs typeface="Arial"/>
                          </a:rPr>
                        </m:ctrlPr>
                      </m:sSubPr>
                      <m:e>
                        <m:r>
                          <a:rPr lang="en-US" altLang="ko-KR" sz="2800" i="1">
                            <a:latin typeface="Cambria Math"/>
                            <a:cs typeface="Arial"/>
                          </a:rPr>
                          <m:t>𝜃</m:t>
                        </m:r>
                      </m:e>
                      <m:sub>
                        <m:r>
                          <a:rPr lang="en-US" altLang="ko-KR" sz="2800" i="1">
                            <a:latin typeface="Cambria Math" panose="02040503050406030204" pitchFamily="18" charset="0"/>
                            <a:cs typeface="Arial"/>
                          </a:rPr>
                          <m:t>1</m:t>
                        </m:r>
                      </m:sub>
                    </m:sSub>
                  </m:oMath>
                </a14:m>
                <a:r>
                  <a:rPr lang="ko-KR" altLang="en-US" sz="2800" b="1" dirty="0">
                    <a:latin typeface="Times New Roman" pitchFamily="18" charset="0"/>
                    <a:cs typeface="Times New Roman" pitchFamily="18" charset="0"/>
                  </a:rPr>
                  <a:t> </a:t>
                </a:r>
                <a:r>
                  <a:rPr lang="en-US" altLang="ko-KR" sz="2800" b="1" dirty="0">
                    <a:latin typeface="Times New Roman" pitchFamily="18" charset="0"/>
                    <a:cs typeface="Times New Roman" pitchFamily="18" charset="0"/>
                  </a:rPr>
                  <a:t>assumed)</a:t>
                </a:r>
                <a:endParaRPr lang="ko-KR" altLang="en-US" sz="2800" b="1" dirty="0">
                  <a:latin typeface="Times New Roman" pitchFamily="18" charset="0"/>
                  <a:cs typeface="Times New Roman" pitchFamily="18" charset="0"/>
                </a:endParaRPr>
              </a:p>
            </p:txBody>
          </p:sp>
        </mc:Choice>
        <mc:Fallback xmlns="">
          <p:sp>
            <p:nvSpPr>
              <p:cNvPr id="4" name="제목 1"/>
              <p:cNvSpPr>
                <a:spLocks noGrp="1" noRot="1" noChangeAspect="1" noMove="1" noResize="1" noEditPoints="1" noAdjustHandles="1" noChangeArrowheads="1" noChangeShapeType="1" noTextEdit="1"/>
              </p:cNvSpPr>
              <p:nvPr>
                <p:ph type="title"/>
              </p:nvPr>
            </p:nvSpPr>
            <p:spPr>
              <a:xfrm>
                <a:off x="1981200" y="274638"/>
                <a:ext cx="8229600" cy="562074"/>
              </a:xfrm>
              <a:blipFill>
                <a:blip r:embed="rId2"/>
                <a:stretch>
                  <a:fillRect l="-1481" t="-10870" b="-22826"/>
                </a:stretch>
              </a:blipFill>
            </p:spPr>
            <p:txBody>
              <a:bodyPr/>
              <a:lstStyle/>
              <a:p>
                <a:r>
                  <a:rPr lang="ko-KR" altLang="en-US">
                    <a:noFill/>
                  </a:rPr>
                  <a:t> </a:t>
                </a:r>
              </a:p>
            </p:txBody>
          </p:sp>
        </mc:Fallback>
      </mc:AlternateContent>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endParaRPr lang="en-US" altLang="ko-KR" sz="1800" dirty="0">
              <a:latin typeface="Arial"/>
              <a:cs typeface="Aria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725" y="1204914"/>
            <a:ext cx="8972550"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25627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8. </a:t>
            </a:r>
            <a:r>
              <a:rPr lang="ko-KR" altLang="en-US" sz="4000" dirty="0"/>
              <a:t>분할과 베이즈 정리</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latin typeface="+mn-ea"/>
            </a:endParaRPr>
          </a:p>
          <a:p>
            <a:pPr marL="377825" indent="-377825">
              <a:lnSpc>
                <a:spcPct val="120000"/>
              </a:lnSpc>
              <a:buNone/>
            </a:pPr>
            <a:endParaRPr lang="ko-KR" altLang="en-US" sz="1800" dirty="0">
              <a:sym typeface="Wingdings 3" pitchFamily="18" charset="2"/>
            </a:endParaRPr>
          </a:p>
          <a:p>
            <a:pPr marL="377825" indent="-377825">
              <a:lnSpc>
                <a:spcPct val="120000"/>
              </a:lnSpc>
              <a:buNone/>
            </a:pPr>
            <a:r>
              <a:rPr lang="ko-KR" altLang="en-US" sz="1800" dirty="0">
                <a:sym typeface="Wingdings 3" pitchFamily="18" charset="2"/>
              </a:rPr>
              <a:t>		</a:t>
            </a:r>
            <a:endParaRPr lang="en-US" altLang="ko-KR" sz="1600" dirty="0">
              <a:sym typeface="Wingdings 3" pitchFamily="18" charset="2"/>
            </a:endParaRPr>
          </a:p>
          <a:p>
            <a:pPr marL="377825" indent="-377825">
              <a:lnSpc>
                <a:spcPct val="120000"/>
              </a:lnSpc>
              <a:buNone/>
            </a:pPr>
            <a:endParaRPr lang="en-US" altLang="ko-KR" sz="600" dirty="0">
              <a:sym typeface="Wingdings 3" pitchFamily="18" charset="2"/>
            </a:endParaRPr>
          </a:p>
          <a:p>
            <a:pPr marL="377825" indent="-377825">
              <a:lnSpc>
                <a:spcPct val="120000"/>
              </a:lnSpc>
              <a:buNone/>
            </a:pPr>
            <a:r>
              <a:rPr lang="en-US" altLang="ko-KR" sz="1800" dirty="0">
                <a:sym typeface="Wingdings 3" pitchFamily="18" charset="2"/>
              </a:rPr>
              <a:t>	</a:t>
            </a:r>
            <a:endParaRPr lang="ko-KR" altLang="en-US" sz="1800" dirty="0">
              <a:sym typeface="Wingdings 3" pitchFamily="18" charset="2"/>
            </a:endParaRPr>
          </a:p>
          <a:p>
            <a:pPr marL="0" indent="0">
              <a:lnSpc>
                <a:spcPct val="150000"/>
              </a:lnSpc>
              <a:buNone/>
            </a:pPr>
            <a:endParaRPr lang="ko-KR" altLang="en-US" sz="2200" dirty="0">
              <a:latin typeface="+mn-ea"/>
            </a:endParaRPr>
          </a:p>
        </p:txBody>
      </p:sp>
      <p:pic>
        <p:nvPicPr>
          <p:cNvPr id="7" name="Picture 5"/>
          <p:cNvPicPr>
            <a:picLocks noChangeAspect="1" noChangeArrowheads="1"/>
          </p:cNvPicPr>
          <p:nvPr/>
        </p:nvPicPr>
        <p:blipFill>
          <a:blip r:embed="rId2" cstate="print"/>
          <a:srcRect/>
          <a:stretch>
            <a:fillRect/>
          </a:stretch>
        </p:blipFill>
        <p:spPr bwMode="auto">
          <a:xfrm>
            <a:off x="2521480" y="2003663"/>
            <a:ext cx="6984776" cy="4480135"/>
          </a:xfrm>
          <a:prstGeom prst="rect">
            <a:avLst/>
          </a:prstGeom>
          <a:noFill/>
          <a:ln w="9525">
            <a:noFill/>
            <a:miter lim="800000"/>
            <a:headEnd/>
            <a:tailEnd/>
          </a:ln>
          <a:effectLst/>
        </p:spPr>
      </p:pic>
      <p:sp>
        <p:nvSpPr>
          <p:cNvPr id="8" name="AutoShape 5"/>
          <p:cNvSpPr>
            <a:spLocks noChangeArrowheads="1"/>
          </p:cNvSpPr>
          <p:nvPr/>
        </p:nvSpPr>
        <p:spPr bwMode="auto">
          <a:xfrm>
            <a:off x="1988543" y="1611550"/>
            <a:ext cx="273873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전체의 분할과 </a:t>
            </a:r>
            <a:r>
              <a:rPr lang="en-US" altLang="ko-KR" b="1" dirty="0">
                <a:latin typeface="나눔고딕" panose="020D0604000000000000" pitchFamily="50" charset="-127"/>
                <a:ea typeface="나눔고딕" panose="020D0604000000000000" pitchFamily="50" charset="-127"/>
              </a:rPr>
              <a:t>B</a:t>
            </a:r>
            <a:r>
              <a:rPr lang="ko-KR" altLang="en-US" b="1" dirty="0">
                <a:latin typeface="나눔고딕" panose="020D0604000000000000" pitchFamily="50" charset="-127"/>
                <a:ea typeface="나눔고딕" panose="020D0604000000000000" pitchFamily="50" charset="-127"/>
              </a:rPr>
              <a:t>의 분할</a:t>
            </a:r>
          </a:p>
        </p:txBody>
      </p:sp>
    </p:spTree>
    <p:extLst>
      <p:ext uri="{BB962C8B-B14F-4D97-AF65-F5344CB8AC3E}">
        <p14:creationId xmlns:p14="http://schemas.microsoft.com/office/powerpoint/2010/main" val="411630833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Contextual Bandit</a:t>
            </a:r>
            <a:endParaRPr lang="ko-KR" altLang="en-US" sz="2800" b="1" dirty="0">
              <a:latin typeface="Times New Roman" pitchFamily="18" charset="0"/>
              <a:cs typeface="Times New Roman" pitchFamily="18" charset="0"/>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latin typeface="Arial" panose="020B0604020202020204" pitchFamily="34" charset="0"/>
                    <a:cs typeface="Arial" panose="020B0604020202020204" pitchFamily="34" charset="0"/>
                  </a:rPr>
                  <a:t>Context: Information</a:t>
                </a:r>
              </a:p>
              <a:p>
                <a:pPr lvl="1"/>
                <a:r>
                  <a:rPr lang="en-US" altLang="ko-KR" sz="1800" dirty="0">
                    <a:latin typeface="Arial" panose="020B0604020202020204" pitchFamily="34" charset="0"/>
                    <a:cs typeface="Arial" panose="020B0604020202020204" pitchFamily="34" charset="0"/>
                  </a:rPr>
                  <a:t>Age, Gender</a:t>
                </a:r>
              </a:p>
              <a:p>
                <a:pPr lvl="1"/>
                <a:r>
                  <a:rPr lang="en-US" altLang="ko-KR" sz="1800" dirty="0">
                    <a:latin typeface="Arial" panose="020B0604020202020204" pitchFamily="34" charset="0"/>
                    <a:cs typeface="Arial" panose="020B0604020202020204" pitchFamily="34" charset="0"/>
                  </a:rPr>
                  <a:t>Preference, Price</a:t>
                </a:r>
              </a:p>
              <a:p>
                <a:pPr lvl="1"/>
                <a:r>
                  <a:rPr lang="en-US" altLang="ko-KR" sz="1800" dirty="0">
                    <a:latin typeface="Arial" panose="020B0604020202020204" pitchFamily="34" charset="0"/>
                    <a:cs typeface="Arial" panose="020B0604020202020204" pitchFamily="34" charset="0"/>
                  </a:rPr>
                  <a:t>Everything!</a:t>
                </a:r>
              </a:p>
              <a:p>
                <a:pPr lvl="1"/>
                <a:r>
                  <a:rPr lang="en-US" altLang="ko-KR" sz="1800" dirty="0">
                    <a:latin typeface="Arial" panose="020B0604020202020204" pitchFamily="34" charset="0"/>
                    <a:cs typeface="Arial" panose="020B0604020202020204" pitchFamily="34" charset="0"/>
                  </a:rPr>
                  <a:t>Interaction between customer and product</a:t>
                </a:r>
              </a:p>
              <a:p>
                <a:pPr lvl="1"/>
                <a:endParaRPr lang="en-US" altLang="ko-KR" sz="18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Consider </a:t>
                </a:r>
                <a14:m>
                  <m:oMath xmlns:m="http://schemas.openxmlformats.org/officeDocument/2006/math">
                    <m:r>
                      <a:rPr lang="en-US" altLang="ko-KR" sz="2000" i="1">
                        <a:latin typeface="Cambria Math"/>
                        <a:cs typeface="Arial" panose="020B0604020202020204" pitchFamily="34" charset="0"/>
                      </a:rPr>
                      <m:t>𝑦</m:t>
                    </m:r>
                    <m:r>
                      <a:rPr lang="en-US" altLang="ko-KR" sz="2000" i="1">
                        <a:latin typeface="Cambria Math"/>
                        <a:cs typeface="Arial" panose="020B0604020202020204" pitchFamily="34" charset="0"/>
                      </a:rPr>
                      <m:t>=</m:t>
                    </m:r>
                    <m:r>
                      <a:rPr lang="en-US" altLang="ko-KR" sz="2000" i="1">
                        <a:latin typeface="Cambria Math"/>
                        <a:cs typeface="Arial" panose="020B0604020202020204" pitchFamily="34" charset="0"/>
                      </a:rPr>
                      <m:t>𝑓</m:t>
                    </m:r>
                    <m:d>
                      <m:dPr>
                        <m:ctrlPr>
                          <a:rPr lang="en-US" altLang="ko-KR" sz="2000" i="1">
                            <a:latin typeface="Cambria Math" panose="02040503050406030204" pitchFamily="18" charset="0"/>
                            <a:cs typeface="Arial" panose="020B0604020202020204" pitchFamily="34" charset="0"/>
                          </a:rPr>
                        </m:ctrlPr>
                      </m:dPr>
                      <m:e>
                        <m:r>
                          <a:rPr lang="en-US" altLang="ko-KR" sz="2000" i="1">
                            <a:latin typeface="Cambria Math"/>
                            <a:cs typeface="Arial" panose="020B0604020202020204" pitchFamily="34" charset="0"/>
                          </a:rPr>
                          <m:t>𝑥</m:t>
                        </m:r>
                      </m:e>
                    </m:d>
                  </m:oMath>
                </a14:m>
                <a:br>
                  <a:rPr lang="en-US" altLang="ko-KR" sz="2000"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              </a:t>
                </a:r>
                <a:r>
                  <a:rPr lang="en-US" altLang="ko-KR" sz="2000" dirty="0">
                    <a:cs typeface="Arial" panose="020B0604020202020204" pitchFamily="34" charset="0"/>
                  </a:rPr>
                  <a:t>               </a:t>
                </a:r>
                <a14:m>
                  <m:oMath xmlns:m="http://schemas.openxmlformats.org/officeDocument/2006/math">
                    <m:r>
                      <a:rPr lang="en-US" altLang="ko-KR" sz="2000" i="1">
                        <a:latin typeface="Cambria Math"/>
                        <a:cs typeface="Arial" panose="020B0604020202020204" pitchFamily="34" charset="0"/>
                      </a:rPr>
                      <m:t>𝑦</m:t>
                    </m:r>
                    <m:r>
                      <a:rPr lang="en-US" altLang="ko-KR" sz="2000" i="1">
                        <a:latin typeface="Cambria Math"/>
                        <a:cs typeface="Arial" panose="020B0604020202020204" pitchFamily="34" charset="0"/>
                      </a:rPr>
                      <m:t>=1 </m:t>
                    </m:r>
                    <m:r>
                      <a:rPr lang="en-US" altLang="ko-KR" sz="2000" i="1">
                        <a:latin typeface="Cambria Math" panose="02040503050406030204" pitchFamily="18" charset="0"/>
                        <a:cs typeface="Arial" panose="020B0604020202020204" pitchFamily="34" charset="0"/>
                      </a:rPr>
                      <m:t>𝑖𝑓</m:t>
                    </m:r>
                    <m:r>
                      <a:rPr lang="en-US" altLang="ko-KR" sz="2000" i="1">
                        <a:latin typeface="Cambria Math" panose="02040503050406030204" pitchFamily="18" charset="0"/>
                        <a:cs typeface="Arial" panose="020B0604020202020204" pitchFamily="34" charset="0"/>
                      </a:rPr>
                      <m:t> </m:t>
                    </m:r>
                    <m:r>
                      <a:rPr lang="en-US" altLang="ko-KR" sz="2000" i="1">
                        <a:latin typeface="Cambria Math" panose="02040503050406030204" pitchFamily="18" charset="0"/>
                        <a:cs typeface="Arial" panose="020B0604020202020204" pitchFamily="34" charset="0"/>
                      </a:rPr>
                      <m:t>𝑠𝑢𝑐𝑐𝑒𝑠𝑠</m:t>
                    </m:r>
                    <m:r>
                      <a:rPr lang="en-US" altLang="ko-KR" sz="2000" i="1">
                        <a:latin typeface="Cambria Math" panose="02040503050406030204" pitchFamily="18" charset="0"/>
                        <a:cs typeface="Arial" panose="020B0604020202020204" pitchFamily="34" charset="0"/>
                      </a:rPr>
                      <m:t>, </m:t>
                    </m:r>
                    <m:r>
                      <a:rPr lang="en-US" altLang="ko-KR" sz="2000" i="1">
                        <a:latin typeface="Cambria Math" panose="02040503050406030204" pitchFamily="18" charset="0"/>
                        <a:cs typeface="Arial" panose="020B0604020202020204" pitchFamily="34" charset="0"/>
                      </a:rPr>
                      <m:t>𝑎𝑛𝑑</m:t>
                    </m:r>
                    <m:r>
                      <a:rPr lang="en-US" altLang="ko-KR" sz="2000" i="1">
                        <a:latin typeface="Cambria Math" panose="02040503050406030204" pitchFamily="18" charset="0"/>
                        <a:cs typeface="Arial" panose="020B0604020202020204" pitchFamily="34" charset="0"/>
                      </a:rPr>
                      <m:t>=0 </m:t>
                    </m:r>
                    <m:r>
                      <a:rPr lang="en-US" altLang="ko-KR" sz="2000" i="1">
                        <a:latin typeface="Cambria Math" panose="02040503050406030204" pitchFamily="18" charset="0"/>
                        <a:cs typeface="Arial" panose="020B0604020202020204" pitchFamily="34" charset="0"/>
                      </a:rPr>
                      <m:t>𝑜𝑡h𝑒𝑟𝑤𝑖𝑠𝑒</m:t>
                    </m:r>
                  </m:oMath>
                </a14:m>
                <a:br>
                  <a:rPr lang="en-US" altLang="ko-KR" sz="2000" dirty="0">
                    <a:cs typeface="Arial" panose="020B0604020202020204" pitchFamily="34" charset="0"/>
                  </a:rPr>
                </a:br>
                <a14:m>
                  <m:oMath xmlns:m="http://schemas.openxmlformats.org/officeDocument/2006/math">
                    <m:r>
                      <a:rPr lang="en-US" altLang="ko-KR" sz="2000">
                        <a:latin typeface="Cambria Math"/>
                        <a:cs typeface="Arial" panose="020B0604020202020204" pitchFamily="34" charset="0"/>
                      </a:rPr>
                      <m:t>                                          </m:t>
                    </m:r>
                    <m:r>
                      <a:rPr lang="en-US" altLang="ko-KR" sz="2000" i="1">
                        <a:latin typeface="Cambria Math"/>
                        <a:cs typeface="Arial" panose="020B0604020202020204" pitchFamily="34" charset="0"/>
                      </a:rPr>
                      <m:t>𝑥</m:t>
                    </m:r>
                    <m:r>
                      <a:rPr lang="en-US" altLang="ko-KR" sz="2000" i="1">
                        <a:latin typeface="Cambria Math"/>
                        <a:cs typeface="Arial" panose="020B0604020202020204" pitchFamily="34" charset="0"/>
                      </a:rPr>
                      <m:t>= </m:t>
                    </m:r>
                    <m:r>
                      <m:rPr>
                        <m:sty m:val="p"/>
                      </m:rPr>
                      <a:rPr lang="en-US" altLang="ko-KR" sz="2000">
                        <a:latin typeface="Cambria Math" panose="02040503050406030204" pitchFamily="18" charset="0"/>
                        <a:cs typeface="Arial" panose="020B0604020202020204" pitchFamily="34" charset="0"/>
                      </a:rPr>
                      <m:t>contexts</m:t>
                    </m:r>
                    <m:r>
                      <a:rPr lang="en-US" altLang="ko-KR" sz="2000">
                        <a:latin typeface="Cambria Math" panose="02040503050406030204" pitchFamily="18" charset="0"/>
                        <a:cs typeface="Arial" panose="020B0604020202020204" pitchFamily="34" charset="0"/>
                      </a:rPr>
                      <m:t>, </m:t>
                    </m:r>
                    <m:r>
                      <m:rPr>
                        <m:sty m:val="p"/>
                      </m:rPr>
                      <a:rPr lang="en-US" altLang="ko-KR" sz="2000">
                        <a:latin typeface="Cambria Math"/>
                        <a:cs typeface="Arial" panose="020B0604020202020204" pitchFamily="34" charset="0"/>
                      </a:rPr>
                      <m:t>feature</m:t>
                    </m:r>
                    <m:r>
                      <m:rPr>
                        <m:sty m:val="p"/>
                      </m:rPr>
                      <a:rPr lang="en-US" altLang="ko-KR" sz="2000">
                        <a:latin typeface="Cambria Math" panose="02040503050406030204" pitchFamily="18" charset="0"/>
                        <a:cs typeface="Arial" panose="020B0604020202020204" pitchFamily="34" charset="0"/>
                      </a:rPr>
                      <m:t>s</m:t>
                    </m:r>
                  </m:oMath>
                </a14:m>
                <a:r>
                  <a:rPr lang="en-US" altLang="ko-KR" sz="2000" i="1" dirty="0">
                    <a:latin typeface="Cambria Math"/>
                    <a:cs typeface="Arial" panose="020B0604020202020204" pitchFamily="34" charset="0"/>
                  </a:rPr>
                  <a:t>  </a:t>
                </a:r>
              </a:p>
              <a:p>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Assume</a:t>
                </a:r>
                <a:br>
                  <a:rPr lang="en-US" altLang="ko-KR" sz="2000" dirty="0">
                    <a:latin typeface="Arial" panose="020B0604020202020204" pitchFamily="34" charset="0"/>
                    <a:cs typeface="Arial" panose="020B0604020202020204" pitchFamily="34" charset="0"/>
                  </a:rPr>
                </a:br>
                <a14:m>
                  <m:oMath xmlns:m="http://schemas.openxmlformats.org/officeDocument/2006/math">
                    <m:sSubSup>
                      <m:sSubSupPr>
                        <m:ctrlPr>
                          <a:rPr lang="en-US" altLang="ko-KR" sz="2000" i="1">
                            <a:latin typeface="Cambria Math" panose="02040503050406030204" pitchFamily="18" charset="0"/>
                            <a:cs typeface="Arial" panose="020B0604020202020204" pitchFamily="34" charset="0"/>
                          </a:rPr>
                        </m:ctrlPr>
                      </m:sSubSupPr>
                      <m:e>
                        <m:r>
                          <a:rPr lang="en-US" altLang="ko-KR" sz="2000" i="1">
                            <a:latin typeface="Cambria Math"/>
                            <a:cs typeface="Arial" panose="020B0604020202020204" pitchFamily="34" charset="0"/>
                          </a:rPr>
                          <m:t>𝑦</m:t>
                        </m:r>
                      </m:e>
                      <m:sub>
                        <m:r>
                          <a:rPr lang="en-US" altLang="ko-KR" sz="2000" i="1">
                            <a:latin typeface="Cambria Math"/>
                            <a:cs typeface="Arial" panose="020B0604020202020204" pitchFamily="34" charset="0"/>
                          </a:rPr>
                          <m:t>𝑖𝑗</m:t>
                        </m:r>
                      </m:sub>
                      <m:sup>
                        <m:r>
                          <a:rPr lang="en-US" altLang="ko-KR" sz="2000" i="1">
                            <a:latin typeface="Cambria Math"/>
                            <a:cs typeface="Arial" panose="020B0604020202020204" pitchFamily="34" charset="0"/>
                          </a:rPr>
                          <m:t>∗</m:t>
                        </m:r>
                      </m:sup>
                    </m:sSubSup>
                    <m:r>
                      <a:rPr lang="en-US" altLang="ko-KR" sz="2000" i="1">
                        <a:latin typeface="Cambria Math"/>
                        <a:cs typeface="Arial" panose="020B0604020202020204" pitchFamily="34" charset="0"/>
                      </a:rPr>
                      <m:t>=</m:t>
                    </m:r>
                    <m:sSubSup>
                      <m:sSubSupPr>
                        <m:ctrlPr>
                          <a:rPr lang="en-US" altLang="ko-KR" sz="2000" i="1">
                            <a:latin typeface="Cambria Math" panose="02040503050406030204" pitchFamily="18" charset="0"/>
                            <a:cs typeface="Arial" panose="020B0604020202020204" pitchFamily="34" charset="0"/>
                          </a:rPr>
                        </m:ctrlPr>
                      </m:sSubSupPr>
                      <m:e>
                        <m:r>
                          <a:rPr lang="en-US" altLang="ko-KR" sz="2000" i="1">
                            <a:latin typeface="Cambria Math"/>
                            <a:cs typeface="Arial" panose="020B0604020202020204" pitchFamily="34" charset="0"/>
                          </a:rPr>
                          <m:t>𝑥</m:t>
                        </m:r>
                      </m:e>
                      <m:sub>
                        <m:r>
                          <a:rPr lang="en-US" altLang="ko-KR" sz="2000" i="1">
                            <a:latin typeface="Cambria Math"/>
                            <a:cs typeface="Arial" panose="020B0604020202020204" pitchFamily="34" charset="0"/>
                          </a:rPr>
                          <m:t>𝑖𝑗</m:t>
                        </m:r>
                      </m:sub>
                      <m:sup>
                        <m:r>
                          <a:rPr lang="en-US" altLang="ko-KR" sz="2000" i="1">
                            <a:latin typeface="Cambria Math"/>
                            <a:cs typeface="Arial" panose="020B0604020202020204" pitchFamily="34" charset="0"/>
                          </a:rPr>
                          <m:t>′</m:t>
                        </m:r>
                      </m:sup>
                    </m:sSubSup>
                    <m:r>
                      <a:rPr lang="en-US" altLang="ko-KR" sz="2000" i="1">
                        <a:latin typeface="Cambria Math"/>
                        <a:cs typeface="Arial" panose="020B0604020202020204" pitchFamily="34" charset="0"/>
                      </a:rPr>
                      <m:t>𝛽</m:t>
                    </m:r>
                    <m:r>
                      <a:rPr lang="en-US" altLang="ko-KR" sz="2000" i="1">
                        <a:latin typeface="Cambria Math"/>
                        <a:cs typeface="Arial" panose="020B0604020202020204" pitchFamily="34" charset="0"/>
                      </a:rPr>
                      <m:t>+</m:t>
                    </m:r>
                    <m:sSub>
                      <m:sSubPr>
                        <m:ctrlPr>
                          <a:rPr lang="en-US" altLang="ko-KR" sz="2000" i="1">
                            <a:latin typeface="Cambria Math" panose="02040503050406030204" pitchFamily="18" charset="0"/>
                            <a:cs typeface="Arial" panose="020B0604020202020204" pitchFamily="34" charset="0"/>
                          </a:rPr>
                        </m:ctrlPr>
                      </m:sSubPr>
                      <m:e>
                        <m:r>
                          <a:rPr lang="en-US" altLang="ko-KR" sz="2000" i="1">
                            <a:latin typeface="Cambria Math"/>
                            <a:cs typeface="Arial" panose="020B0604020202020204" pitchFamily="34" charset="0"/>
                          </a:rPr>
                          <m:t>𝜖</m:t>
                        </m:r>
                      </m:e>
                      <m:sub>
                        <m:r>
                          <a:rPr lang="en-US" altLang="ko-KR" sz="2000" i="1">
                            <a:latin typeface="Cambria Math"/>
                            <a:cs typeface="Arial" panose="020B0604020202020204" pitchFamily="34" charset="0"/>
                          </a:rPr>
                          <m:t>𝑖𝑗</m:t>
                        </m:r>
                      </m:sub>
                    </m:sSub>
                    <m:r>
                      <a:rPr lang="en-US" altLang="ko-KR" sz="2000" i="1">
                        <a:latin typeface="Cambria Math"/>
                        <a:cs typeface="Arial" panose="020B0604020202020204" pitchFamily="34" charset="0"/>
                      </a:rPr>
                      <m:t>,           </m:t>
                    </m:r>
                    <m:sSub>
                      <m:sSubPr>
                        <m:ctrlPr>
                          <a:rPr lang="en-US" altLang="ko-KR" sz="2000" i="1">
                            <a:latin typeface="Cambria Math" panose="02040503050406030204" pitchFamily="18" charset="0"/>
                            <a:cs typeface="Arial" panose="020B0604020202020204" pitchFamily="34" charset="0"/>
                          </a:rPr>
                        </m:ctrlPr>
                      </m:sSubPr>
                      <m:e>
                        <m:r>
                          <a:rPr lang="en-US" altLang="ko-KR" sz="2000" i="1">
                            <a:latin typeface="Cambria Math"/>
                            <a:cs typeface="Arial" panose="020B0604020202020204" pitchFamily="34" charset="0"/>
                          </a:rPr>
                          <m:t>𝜖</m:t>
                        </m:r>
                      </m:e>
                      <m:sub>
                        <m:r>
                          <a:rPr lang="en-US" altLang="ko-KR" sz="2000" i="1">
                            <a:latin typeface="Cambria Math"/>
                            <a:cs typeface="Arial" panose="020B0604020202020204" pitchFamily="34" charset="0"/>
                          </a:rPr>
                          <m:t>𝑖𝑗</m:t>
                        </m:r>
                      </m:sub>
                    </m:sSub>
                    <m:r>
                      <a:rPr lang="en-US" altLang="ko-KR" sz="2000" i="1">
                        <a:latin typeface="Cambria Math"/>
                        <a:cs typeface="Arial" panose="020B0604020202020204" pitchFamily="34" charset="0"/>
                      </a:rPr>
                      <m:t> ~ </m:t>
                    </m:r>
                    <m:r>
                      <a:rPr lang="en-US" altLang="ko-KR" sz="2000" i="1">
                        <a:latin typeface="Cambria Math"/>
                        <a:cs typeface="Arial" panose="020B0604020202020204" pitchFamily="34" charset="0"/>
                      </a:rPr>
                      <m:t>𝑖𝑖𝑑</m:t>
                    </m:r>
                    <m:r>
                      <a:rPr lang="en-US" altLang="ko-KR" sz="2000" i="1">
                        <a:latin typeface="Cambria Math"/>
                        <a:cs typeface="Arial" panose="020B0604020202020204" pitchFamily="34" charset="0"/>
                      </a:rPr>
                      <m:t>   </m:t>
                    </m:r>
                    <m:r>
                      <a:rPr lang="en-US" altLang="ko-KR" sz="2000" i="1">
                        <a:latin typeface="Cambria Math"/>
                        <a:cs typeface="Arial" panose="020B0604020202020204" pitchFamily="34" charset="0"/>
                      </a:rPr>
                      <m:t>𝑁</m:t>
                    </m:r>
                    <m:r>
                      <a:rPr lang="en-US" altLang="ko-KR" sz="2000" i="1">
                        <a:latin typeface="Cambria Math"/>
                        <a:cs typeface="Arial" panose="020B0604020202020204" pitchFamily="34" charset="0"/>
                      </a:rPr>
                      <m:t>(0,1)</m:t>
                    </m:r>
                  </m:oMath>
                </a14:m>
                <a:endParaRPr lang="en-US" altLang="ko-KR" sz="2000" dirty="0">
                  <a:latin typeface="Arial" panose="020B0604020202020204" pitchFamily="34" charset="0"/>
                  <a:cs typeface="Arial" panose="020B0604020202020204" pitchFamily="34" charset="0"/>
                </a:endParaRPr>
              </a:p>
              <a:p>
                <a:pPr marL="0" indent="0">
                  <a:buNone/>
                </a:pPr>
                <a:endParaRPr lang="en-US" altLang="ko-KR" sz="2000" dirty="0">
                  <a:latin typeface="Arial" panose="020B0604020202020204" pitchFamily="34" charset="0"/>
                  <a:cs typeface="Arial" panose="020B0604020202020204" pitchFamily="34" charset="0"/>
                </a:endParaRPr>
              </a:p>
              <a:p>
                <a:pPr marL="457200" lvl="1" indent="0">
                  <a:buNone/>
                </a:pPr>
                <a:endParaRPr lang="en-US" altLang="ko-KR" sz="1800" dirty="0">
                  <a:latin typeface="Arial" panose="020B0604020202020204" pitchFamily="34" charset="0"/>
                  <a:cs typeface="Arial" panose="020B0604020202020204" pitchFamily="34" charset="0"/>
                </a:endParaRPr>
              </a:p>
            </p:txBody>
          </p:sp>
        </mc:Choice>
        <mc:Fallback xmlns="">
          <p:sp>
            <p:nvSpPr>
              <p:cNvPr id="7" name="내용 개체 틀 2"/>
              <p:cNvSpPr txBox="1">
                <a:spLocks noRot="1" noChangeAspect="1" noMove="1" noResize="1" noEditPoints="1" noAdjustHandles="1" noChangeArrowheads="1" noChangeShapeType="1" noTextEdit="1"/>
              </p:cNvSpPr>
              <p:nvPr/>
            </p:nvSpPr>
            <p:spPr>
              <a:xfrm>
                <a:off x="2133600" y="1133128"/>
                <a:ext cx="8229600" cy="5877272"/>
              </a:xfrm>
              <a:prstGeom prst="rect">
                <a:avLst/>
              </a:prstGeom>
              <a:blipFill>
                <a:blip r:embed="rId2"/>
                <a:stretch>
                  <a:fillRect l="-667" t="-519"/>
                </a:stretch>
              </a:blipFill>
            </p:spPr>
            <p:txBody>
              <a:bodyPr/>
              <a:lstStyle/>
              <a:p>
                <a:r>
                  <a:rPr lang="ko-KR" altLang="en-US">
                    <a:noFill/>
                  </a:rPr>
                  <a:t> </a:t>
                </a:r>
              </a:p>
            </p:txBody>
          </p:sp>
        </mc:Fallback>
      </mc:AlternateContent>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5216"/>
          <a:stretch/>
        </p:blipFill>
        <p:spPr bwMode="auto">
          <a:xfrm>
            <a:off x="5699586" y="764704"/>
            <a:ext cx="4968415" cy="1368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0288128"/>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Contextual Bandit</a:t>
            </a:r>
            <a:endParaRPr lang="ko-KR" altLang="en-US" sz="2800" b="1" dirty="0">
              <a:latin typeface="Times New Roman" pitchFamily="18" charset="0"/>
              <a:cs typeface="Times New Roman" pitchFamily="18" charset="0"/>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latin typeface="Arial" panose="020B0604020202020204" pitchFamily="34" charset="0"/>
                    <a:cs typeface="Arial" panose="020B0604020202020204" pitchFamily="34" charset="0"/>
                  </a:rPr>
                  <a:t>For simplicity, consider</a:t>
                </a:r>
                <a14:m>
                  <m:oMath xmlns:m="http://schemas.openxmlformats.org/officeDocument/2006/math">
                    <m:r>
                      <a:rPr lang="en-US" altLang="ko-KR" sz="2000">
                        <a:latin typeface="Cambria Math"/>
                        <a:cs typeface="Arial" panose="020B0604020202020204" pitchFamily="34" charset="0"/>
                      </a:rPr>
                      <m:t>  </m:t>
                    </m:r>
                    <m:sSubSup>
                      <m:sSubSupPr>
                        <m:ctrlPr>
                          <a:rPr lang="en-US" altLang="ko-KR" sz="2000" i="1">
                            <a:latin typeface="Cambria Math" panose="02040503050406030204" pitchFamily="18" charset="0"/>
                            <a:cs typeface="Arial" panose="020B0604020202020204" pitchFamily="34" charset="0"/>
                          </a:rPr>
                        </m:ctrlPr>
                      </m:sSubSupPr>
                      <m:e>
                        <m:r>
                          <a:rPr lang="en-US" altLang="ko-KR" sz="2000" i="1">
                            <a:latin typeface="Cambria Math"/>
                            <a:cs typeface="Arial" panose="020B0604020202020204" pitchFamily="34" charset="0"/>
                          </a:rPr>
                          <m:t>𝑦</m:t>
                        </m:r>
                      </m:e>
                      <m:sub>
                        <m:r>
                          <a:rPr lang="en-US" altLang="ko-KR" sz="2000" i="1">
                            <a:latin typeface="Cambria Math"/>
                            <a:cs typeface="Arial" panose="020B0604020202020204" pitchFamily="34" charset="0"/>
                          </a:rPr>
                          <m:t>𝑖𝑗</m:t>
                        </m:r>
                      </m:sub>
                      <m:sup>
                        <m:r>
                          <a:rPr lang="en-US" altLang="ko-KR" sz="2000" i="1">
                            <a:latin typeface="Cambria Math"/>
                            <a:cs typeface="Arial" panose="020B0604020202020204" pitchFamily="34" charset="0"/>
                          </a:rPr>
                          <m:t>∗</m:t>
                        </m:r>
                      </m:sup>
                    </m:sSubSup>
                    <m:r>
                      <a:rPr lang="en-US" altLang="ko-KR" sz="2000" i="1">
                        <a:latin typeface="Cambria Math"/>
                        <a:cs typeface="Arial" panose="020B0604020202020204" pitchFamily="34" charset="0"/>
                      </a:rPr>
                      <m:t>=</m:t>
                    </m:r>
                    <m:sSub>
                      <m:sSubPr>
                        <m:ctrlPr>
                          <a:rPr lang="en-US" altLang="ko-KR" sz="2000" i="1">
                            <a:latin typeface="Cambria Math" panose="02040503050406030204" pitchFamily="18" charset="0"/>
                            <a:cs typeface="Arial" panose="020B0604020202020204" pitchFamily="34" charset="0"/>
                          </a:rPr>
                        </m:ctrlPr>
                      </m:sSubPr>
                      <m:e>
                        <m:r>
                          <a:rPr lang="en-US" altLang="ko-KR" sz="2000" i="1">
                            <a:latin typeface="Cambria Math"/>
                            <a:cs typeface="Arial" panose="020B0604020202020204" pitchFamily="34" charset="0"/>
                          </a:rPr>
                          <m:t>𝑦</m:t>
                        </m:r>
                      </m:e>
                      <m:sub>
                        <m:r>
                          <a:rPr lang="en-US" altLang="ko-KR" sz="2000" i="1">
                            <a:latin typeface="Cambria Math"/>
                            <a:cs typeface="Arial" panose="020B0604020202020204" pitchFamily="34" charset="0"/>
                          </a:rPr>
                          <m:t>𝑖𝑗</m:t>
                        </m:r>
                      </m:sub>
                    </m:sSub>
                  </m:oMath>
                </a14:m>
                <a:endParaRPr lang="en-US" altLang="ko-KR" sz="2000" dirty="0">
                  <a:latin typeface="Arial" panose="020B0604020202020204" pitchFamily="34" charset="0"/>
                  <a:cs typeface="Arial" panose="020B0604020202020204" pitchFamily="34" charset="0"/>
                </a:endParaRPr>
              </a:p>
              <a:p>
                <a:pPr marL="0" indent="0">
                  <a:lnSpc>
                    <a:spcPct val="150000"/>
                  </a:lnSpc>
                  <a:buNone/>
                </a:pPr>
                <a:r>
                  <a:rPr lang="en-US" altLang="ko-KR" sz="2000" dirty="0">
                    <a:latin typeface="Arial" panose="020B0604020202020204" pitchFamily="34" charset="0"/>
                    <a:cs typeface="Arial" panose="020B0604020202020204" pitchFamily="34" charset="0"/>
                  </a:rPr>
                  <a:t>     Then,</a:t>
                </a:r>
                <a:br>
                  <a:rPr lang="en-US" altLang="ko-KR" sz="2000" dirty="0">
                    <a:latin typeface="Arial" panose="020B060402020202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sSub>
                        <m:sSubPr>
                          <m:ctrlPr>
                            <a:rPr lang="en-US" altLang="ko-KR" sz="2000" i="1">
                              <a:latin typeface="Cambria Math" panose="02040503050406030204" pitchFamily="18" charset="0"/>
                              <a:cs typeface="Arial" panose="020B0604020202020204" pitchFamily="34" charset="0"/>
                            </a:rPr>
                          </m:ctrlPr>
                        </m:sSubPr>
                        <m:e>
                          <m:r>
                            <a:rPr lang="en-US" altLang="ko-KR" sz="2000" i="1">
                              <a:latin typeface="Cambria Math"/>
                              <a:cs typeface="Arial" panose="020B0604020202020204" pitchFamily="34" charset="0"/>
                            </a:rPr>
                            <m:t>𝑦</m:t>
                          </m:r>
                        </m:e>
                        <m:sub>
                          <m:r>
                            <a:rPr lang="en-US" altLang="ko-KR" sz="2000" i="1">
                              <a:latin typeface="Cambria Math"/>
                              <a:cs typeface="Arial" panose="020B0604020202020204" pitchFamily="34" charset="0"/>
                            </a:rPr>
                            <m:t>𝑖𝑗</m:t>
                          </m:r>
                        </m:sub>
                      </m:sSub>
                      <m:r>
                        <a:rPr lang="en-US" altLang="ko-KR" sz="2000" i="1">
                          <a:latin typeface="Cambria Math"/>
                          <a:cs typeface="Arial" panose="020B0604020202020204" pitchFamily="34" charset="0"/>
                        </a:rPr>
                        <m:t>=</m:t>
                      </m:r>
                      <m:sSubSup>
                        <m:sSubSupPr>
                          <m:ctrlPr>
                            <a:rPr lang="en-US" altLang="ko-KR" sz="2000" i="1">
                              <a:latin typeface="Cambria Math" panose="02040503050406030204" pitchFamily="18" charset="0"/>
                              <a:cs typeface="Arial" panose="020B0604020202020204" pitchFamily="34" charset="0"/>
                            </a:rPr>
                          </m:ctrlPr>
                        </m:sSubSupPr>
                        <m:e>
                          <m:r>
                            <a:rPr lang="en-US" altLang="ko-KR" sz="2000" i="1">
                              <a:latin typeface="Cambria Math"/>
                              <a:cs typeface="Arial" panose="020B0604020202020204" pitchFamily="34" charset="0"/>
                            </a:rPr>
                            <m:t>𝑥</m:t>
                          </m:r>
                        </m:e>
                        <m:sub>
                          <m:r>
                            <a:rPr lang="en-US" altLang="ko-KR" sz="2000" i="1">
                              <a:latin typeface="Cambria Math"/>
                              <a:cs typeface="Arial" panose="020B0604020202020204" pitchFamily="34" charset="0"/>
                            </a:rPr>
                            <m:t>𝑖𝑗</m:t>
                          </m:r>
                        </m:sub>
                        <m:sup>
                          <m:r>
                            <a:rPr lang="en-US" altLang="ko-KR" sz="2000" i="1">
                              <a:latin typeface="Cambria Math"/>
                              <a:cs typeface="Arial" panose="020B0604020202020204" pitchFamily="34" charset="0"/>
                            </a:rPr>
                            <m:t>′</m:t>
                          </m:r>
                        </m:sup>
                      </m:sSubSup>
                      <m:r>
                        <a:rPr lang="en-US" altLang="ko-KR" sz="2000" i="1">
                          <a:latin typeface="Cambria Math"/>
                          <a:cs typeface="Arial" panose="020B0604020202020204" pitchFamily="34" charset="0"/>
                        </a:rPr>
                        <m:t>𝛽</m:t>
                      </m:r>
                      <m:r>
                        <a:rPr lang="en-US" altLang="ko-KR" sz="2000" i="1">
                          <a:latin typeface="Cambria Math"/>
                          <a:cs typeface="Arial" panose="020B0604020202020204" pitchFamily="34" charset="0"/>
                        </a:rPr>
                        <m:t>+</m:t>
                      </m:r>
                      <m:sSub>
                        <m:sSubPr>
                          <m:ctrlPr>
                            <a:rPr lang="en-US" altLang="ko-KR" sz="2000" i="1">
                              <a:latin typeface="Cambria Math" panose="02040503050406030204" pitchFamily="18" charset="0"/>
                              <a:cs typeface="Arial" panose="020B0604020202020204" pitchFamily="34" charset="0"/>
                            </a:rPr>
                          </m:ctrlPr>
                        </m:sSubPr>
                        <m:e>
                          <m:r>
                            <a:rPr lang="en-US" altLang="ko-KR" sz="2000" i="1">
                              <a:latin typeface="Cambria Math"/>
                              <a:cs typeface="Arial" panose="020B0604020202020204" pitchFamily="34" charset="0"/>
                            </a:rPr>
                            <m:t>𝜖</m:t>
                          </m:r>
                        </m:e>
                        <m:sub>
                          <m:r>
                            <a:rPr lang="en-US" altLang="ko-KR" sz="2000" i="1">
                              <a:latin typeface="Cambria Math"/>
                              <a:cs typeface="Arial" panose="020B0604020202020204" pitchFamily="34" charset="0"/>
                            </a:rPr>
                            <m:t>𝑖𝑗</m:t>
                          </m:r>
                        </m:sub>
                      </m:sSub>
                      <m:r>
                        <a:rPr lang="en-US" altLang="ko-KR" sz="2000" i="1">
                          <a:latin typeface="Cambria Math"/>
                          <a:cs typeface="Arial" panose="020B0604020202020204" pitchFamily="34" charset="0"/>
                        </a:rPr>
                        <m:t>  </m:t>
                      </m:r>
                    </m:oMath>
                  </m:oMathPara>
                </a14:m>
                <a:br>
                  <a:rPr lang="en-US" altLang="ko-KR" sz="2000" i="1" dirty="0">
                    <a:latin typeface="Cambria Math"/>
                    <a:cs typeface="Arial" panose="020B0604020202020204" pitchFamily="34" charset="0"/>
                  </a:rPr>
                </a:br>
                <a:endParaRPr lang="en-US" altLang="ko-KR" sz="2000" dirty="0">
                  <a:latin typeface="Arial" panose="020B0604020202020204" pitchFamily="34" charset="0"/>
                  <a:cs typeface="Arial" panose="020B0604020202020204" pitchFamily="34" charset="0"/>
                </a:endParaRPr>
              </a:p>
              <a:p>
                <a:r>
                  <a:rPr lang="en-US" altLang="ko-KR" sz="2000" dirty="0">
                    <a:latin typeface="Arial" panose="020B0604020202020204" pitchFamily="34" charset="0"/>
                    <a:cs typeface="Arial" panose="020B0604020202020204" pitchFamily="34" charset="0"/>
                  </a:rPr>
                  <a:t>We get the posterior </a:t>
                </a:r>
                <a14:m>
                  <m:oMath xmlns:m="http://schemas.openxmlformats.org/officeDocument/2006/math">
                    <m:r>
                      <a:rPr lang="en-US" altLang="ko-KR" sz="2000" i="1">
                        <a:latin typeface="Cambria Math"/>
                        <a:cs typeface="Arial" panose="020B0604020202020204" pitchFamily="34" charset="0"/>
                      </a:rPr>
                      <m:t>𝑓</m:t>
                    </m:r>
                    <m:d>
                      <m:dPr>
                        <m:ctrlPr>
                          <a:rPr lang="en-US" altLang="ko-KR" sz="2000" i="1">
                            <a:latin typeface="Cambria Math" panose="02040503050406030204" pitchFamily="18" charset="0"/>
                            <a:cs typeface="Arial" panose="020B0604020202020204" pitchFamily="34" charset="0"/>
                          </a:rPr>
                        </m:ctrlPr>
                      </m:dPr>
                      <m:e>
                        <m:r>
                          <a:rPr lang="en-US" altLang="ko-KR" sz="2000" i="1">
                            <a:latin typeface="Cambria Math"/>
                            <a:cs typeface="Arial" panose="020B0604020202020204" pitchFamily="34" charset="0"/>
                          </a:rPr>
                          <m:t>𝛽</m:t>
                        </m:r>
                      </m:e>
                      <m:e>
                        <m:r>
                          <a:rPr lang="en-US" altLang="ko-KR" sz="2000" i="1">
                            <a:latin typeface="Cambria Math"/>
                            <a:cs typeface="Arial" panose="020B0604020202020204" pitchFamily="34" charset="0"/>
                          </a:rPr>
                          <m:t>𝑦</m:t>
                        </m:r>
                      </m:e>
                    </m:d>
                    <m:r>
                      <a:rPr lang="en-US" altLang="ko-KR" sz="2000" i="1">
                        <a:latin typeface="Cambria Math"/>
                        <a:cs typeface="Arial" panose="020B0604020202020204" pitchFamily="34" charset="0"/>
                      </a:rPr>
                      <m:t> ~ </m:t>
                    </m:r>
                    <m:r>
                      <a:rPr lang="en-US" altLang="ko-KR" sz="2000" i="1">
                        <a:latin typeface="Cambria Math"/>
                        <a:cs typeface="Arial" panose="020B0604020202020204" pitchFamily="34" charset="0"/>
                      </a:rPr>
                      <m:t>𝑁</m:t>
                    </m:r>
                    <m:d>
                      <m:dPr>
                        <m:ctrlPr>
                          <a:rPr lang="en-US" altLang="ko-KR" sz="2000" i="1">
                            <a:latin typeface="Cambria Math" panose="02040503050406030204" pitchFamily="18" charset="0"/>
                            <a:cs typeface="Arial" panose="020B0604020202020204" pitchFamily="34" charset="0"/>
                          </a:rPr>
                        </m:ctrlPr>
                      </m:dPr>
                      <m:e>
                        <m:sSub>
                          <m:sSubPr>
                            <m:ctrlPr>
                              <a:rPr lang="en-US" altLang="ko-KR" sz="2000" i="1">
                                <a:latin typeface="Cambria Math" panose="02040503050406030204" pitchFamily="18" charset="0"/>
                                <a:cs typeface="Arial" panose="020B0604020202020204" pitchFamily="34" charset="0"/>
                              </a:rPr>
                            </m:ctrlPr>
                          </m:sSubPr>
                          <m:e>
                            <m:r>
                              <a:rPr lang="en-US" altLang="ko-KR" sz="2000" i="1">
                                <a:latin typeface="Cambria Math"/>
                                <a:cs typeface="Arial" panose="020B0604020202020204" pitchFamily="34" charset="0"/>
                              </a:rPr>
                              <m:t>𝛽</m:t>
                            </m:r>
                          </m:e>
                          <m:sub>
                            <m:r>
                              <a:rPr lang="en-US" altLang="ko-KR" sz="2000" i="1">
                                <a:latin typeface="Cambria Math"/>
                                <a:cs typeface="Arial" panose="020B0604020202020204" pitchFamily="34" charset="0"/>
                              </a:rPr>
                              <m:t>𝑝𝑜𝑠𝑡𝑒𝑟𝑖𝑜𝑟</m:t>
                            </m:r>
                          </m:sub>
                        </m:sSub>
                        <m:r>
                          <a:rPr lang="en-US" altLang="ko-KR" sz="2000" i="1">
                            <a:latin typeface="Cambria Math"/>
                            <a:cs typeface="Arial" panose="020B0604020202020204" pitchFamily="34" charset="0"/>
                          </a:rPr>
                          <m:t>, </m:t>
                        </m:r>
                        <m:sSub>
                          <m:sSubPr>
                            <m:ctrlPr>
                              <a:rPr lang="en-US" altLang="ko-KR" sz="2000" i="1">
                                <a:latin typeface="Cambria Math" panose="02040503050406030204" pitchFamily="18" charset="0"/>
                                <a:cs typeface="Arial" panose="020B0604020202020204" pitchFamily="34" charset="0"/>
                              </a:rPr>
                            </m:ctrlPr>
                          </m:sSubPr>
                          <m:e>
                            <m:r>
                              <m:rPr>
                                <m:sty m:val="p"/>
                              </m:rPr>
                              <a:rPr lang="en-US" altLang="ko-KR" sz="2000">
                                <a:latin typeface="Cambria Math"/>
                                <a:cs typeface="Arial" panose="020B0604020202020204" pitchFamily="34" charset="0"/>
                              </a:rPr>
                              <m:t>Σ</m:t>
                            </m:r>
                          </m:e>
                          <m:sub>
                            <m:r>
                              <a:rPr lang="en-US" altLang="ko-KR" sz="2000" i="1">
                                <a:latin typeface="Cambria Math"/>
                                <a:cs typeface="Arial" panose="020B0604020202020204" pitchFamily="34" charset="0"/>
                              </a:rPr>
                              <m:t>𝑝𝑜𝑠𝑡𝑒𝑟𝑖𝑜𝑟</m:t>
                            </m:r>
                          </m:sub>
                        </m:sSub>
                      </m:e>
                    </m:d>
                  </m:oMath>
                </a14:m>
                <a:r>
                  <a:rPr lang="en-US" altLang="ko-KR" sz="2000" dirty="0">
                    <a:latin typeface="Arial" panose="020B0604020202020204" pitchFamily="34" charset="0"/>
                    <a:cs typeface="Arial" panose="020B0604020202020204" pitchFamily="34" charset="0"/>
                  </a:rPr>
                  <a:t> with</a:t>
                </a:r>
                <a:br>
                  <a:rPr lang="en-US" altLang="ko-KR" sz="2000" dirty="0">
                    <a:latin typeface="Arial" panose="020B0604020202020204" pitchFamily="34" charset="0"/>
                    <a:cs typeface="Arial" panose="020B0604020202020204" pitchFamily="34" charset="0"/>
                  </a:rPr>
                </a:br>
                <a:br>
                  <a:rPr lang="en-US" altLang="ko-KR" sz="2000" dirty="0">
                    <a:latin typeface="Arial" panose="020B0604020202020204" pitchFamily="34" charset="0"/>
                    <a:cs typeface="Arial" panose="020B0604020202020204" pitchFamily="34" charset="0"/>
                  </a:rPr>
                </a:br>
                <a:r>
                  <a:rPr lang="en-US" altLang="ko-KR" sz="2000" dirty="0" err="1">
                    <a:latin typeface="Arial" panose="020B0604020202020204" pitchFamily="34" charset="0"/>
                    <a:cs typeface="Arial" panose="020B0604020202020204" pitchFamily="34" charset="0"/>
                  </a:rPr>
                  <a:t>with</a:t>
                </a:r>
                <a:br>
                  <a:rPr lang="en-US" altLang="ko-KR" sz="2000"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  prior: </a:t>
                </a:r>
                <a14:m>
                  <m:oMath xmlns:m="http://schemas.openxmlformats.org/officeDocument/2006/math">
                    <m:r>
                      <a:rPr lang="en-US" altLang="ko-KR" sz="2000" i="1">
                        <a:latin typeface="Cambria Math"/>
                        <a:cs typeface="Arial" panose="020B0604020202020204" pitchFamily="34" charset="0"/>
                      </a:rPr>
                      <m:t>𝛽</m:t>
                    </m:r>
                    <m:r>
                      <a:rPr lang="en-US" altLang="ko-KR" sz="2000" i="1">
                        <a:latin typeface="Cambria Math"/>
                        <a:cs typeface="Arial" panose="020B0604020202020204" pitchFamily="34" charset="0"/>
                      </a:rPr>
                      <m:t>~</m:t>
                    </m:r>
                    <m:r>
                      <a:rPr lang="en-US" altLang="ko-KR" sz="2000" i="1">
                        <a:latin typeface="Cambria Math"/>
                        <a:cs typeface="Arial" panose="020B0604020202020204" pitchFamily="34" charset="0"/>
                      </a:rPr>
                      <m:t>𝑁</m:t>
                    </m:r>
                    <m:d>
                      <m:dPr>
                        <m:ctrlPr>
                          <a:rPr lang="en-US" altLang="ko-KR" sz="2000" i="1">
                            <a:latin typeface="Cambria Math" panose="02040503050406030204" pitchFamily="18" charset="0"/>
                            <a:cs typeface="Arial" panose="020B0604020202020204" pitchFamily="34" charset="0"/>
                          </a:rPr>
                        </m:ctrlPr>
                      </m:dPr>
                      <m:e>
                        <m:sSub>
                          <m:sSubPr>
                            <m:ctrlPr>
                              <a:rPr lang="en-US" altLang="ko-KR" sz="2000" i="1">
                                <a:latin typeface="Cambria Math" panose="02040503050406030204" pitchFamily="18" charset="0"/>
                                <a:cs typeface="Arial" panose="020B0604020202020204" pitchFamily="34" charset="0"/>
                              </a:rPr>
                            </m:ctrlPr>
                          </m:sSubPr>
                          <m:e>
                            <m:r>
                              <a:rPr lang="en-US" altLang="ko-KR" sz="2000" i="1">
                                <a:latin typeface="Cambria Math"/>
                                <a:cs typeface="Arial" panose="020B0604020202020204" pitchFamily="34" charset="0"/>
                              </a:rPr>
                              <m:t>𝛽</m:t>
                            </m:r>
                          </m:e>
                          <m:sub>
                            <m:r>
                              <a:rPr lang="en-US" altLang="ko-KR" sz="2000" i="1">
                                <a:latin typeface="Cambria Math"/>
                                <a:cs typeface="Arial" panose="020B0604020202020204" pitchFamily="34" charset="0"/>
                              </a:rPr>
                              <m:t>0</m:t>
                            </m:r>
                          </m:sub>
                        </m:sSub>
                        <m:r>
                          <a:rPr lang="en-US" altLang="ko-KR" sz="2000" i="1">
                            <a:latin typeface="Cambria Math"/>
                            <a:cs typeface="Arial" panose="020B0604020202020204" pitchFamily="34" charset="0"/>
                          </a:rPr>
                          <m:t>, </m:t>
                        </m:r>
                        <m:sSub>
                          <m:sSubPr>
                            <m:ctrlPr>
                              <a:rPr lang="en-US" altLang="ko-KR" sz="2000" i="1">
                                <a:latin typeface="Cambria Math" panose="02040503050406030204" pitchFamily="18" charset="0"/>
                                <a:cs typeface="Arial" panose="020B0604020202020204" pitchFamily="34" charset="0"/>
                              </a:rPr>
                            </m:ctrlPr>
                          </m:sSubPr>
                          <m:e>
                            <m:r>
                              <m:rPr>
                                <m:sty m:val="p"/>
                              </m:rPr>
                              <a:rPr lang="en-US" altLang="ko-KR" sz="2000">
                                <a:latin typeface="Cambria Math"/>
                                <a:cs typeface="Arial" panose="020B0604020202020204" pitchFamily="34" charset="0"/>
                              </a:rPr>
                              <m:t>Σ</m:t>
                            </m:r>
                          </m:e>
                          <m:sub>
                            <m:r>
                              <a:rPr lang="en-US" altLang="ko-KR" sz="2000" i="1">
                                <a:latin typeface="Cambria Math"/>
                                <a:cs typeface="Arial" panose="020B0604020202020204" pitchFamily="34" charset="0"/>
                              </a:rPr>
                              <m:t>0</m:t>
                            </m:r>
                          </m:sub>
                        </m:sSub>
                      </m:e>
                    </m:d>
                  </m:oMath>
                </a14:m>
                <a:r>
                  <a:rPr lang="en-US" altLang="ko-KR" sz="2000" dirty="0">
                    <a:latin typeface="Arial" panose="020B0604020202020204" pitchFamily="34" charset="0"/>
                    <a:cs typeface="Arial" panose="020B0604020202020204" pitchFamily="34" charset="0"/>
                  </a:rPr>
                  <a:t>, for example </a:t>
                </a:r>
                <a14:m>
                  <m:oMath xmlns:m="http://schemas.openxmlformats.org/officeDocument/2006/math">
                    <m:r>
                      <a:rPr lang="en-US" altLang="ko-KR" sz="2000" i="1">
                        <a:latin typeface="Cambria Math"/>
                        <a:cs typeface="Arial" panose="020B0604020202020204" pitchFamily="34" charset="0"/>
                      </a:rPr>
                      <m:t>𝑁</m:t>
                    </m:r>
                    <m:r>
                      <a:rPr lang="en-US" altLang="ko-KR" sz="2000" i="1">
                        <a:latin typeface="Cambria Math"/>
                        <a:cs typeface="Arial" panose="020B0604020202020204" pitchFamily="34" charset="0"/>
                      </a:rPr>
                      <m:t>(0, </m:t>
                    </m:r>
                    <m:sSub>
                      <m:sSubPr>
                        <m:ctrlPr>
                          <a:rPr lang="en-US" altLang="ko-KR" sz="2000" i="1">
                            <a:latin typeface="Cambria Math" panose="02040503050406030204" pitchFamily="18" charset="0"/>
                            <a:cs typeface="Arial" panose="020B0604020202020204" pitchFamily="34" charset="0"/>
                          </a:rPr>
                        </m:ctrlPr>
                      </m:sSubPr>
                      <m:e>
                        <m:r>
                          <a:rPr lang="en-US" altLang="ko-KR" sz="2000" i="1">
                            <a:latin typeface="Cambria Math"/>
                            <a:cs typeface="Arial" panose="020B0604020202020204" pitchFamily="34" charset="0"/>
                          </a:rPr>
                          <m:t>𝐼</m:t>
                        </m:r>
                      </m:e>
                      <m:sub>
                        <m:r>
                          <a:rPr lang="en-US" altLang="ko-KR" sz="2000" i="1">
                            <a:latin typeface="Cambria Math"/>
                            <a:cs typeface="Arial" panose="020B0604020202020204" pitchFamily="34" charset="0"/>
                          </a:rPr>
                          <m:t>𝑘</m:t>
                        </m:r>
                      </m:sub>
                    </m:sSub>
                    <m:r>
                      <a:rPr lang="en-US" altLang="ko-KR" sz="2000" i="1">
                        <a:latin typeface="Cambria Math"/>
                        <a:cs typeface="Arial" panose="020B0604020202020204" pitchFamily="34" charset="0"/>
                      </a:rPr>
                      <m:t>)</m:t>
                    </m:r>
                  </m:oMath>
                </a14:m>
                <a:br>
                  <a:rPr lang="en-US" altLang="ko-KR" sz="2000" dirty="0">
                    <a:latin typeface="Arial" panose="020B0604020202020204" pitchFamily="34" charset="0"/>
                    <a:cs typeface="Arial" panose="020B0604020202020204" pitchFamily="34" charset="0"/>
                  </a:rPr>
                </a:br>
                <a:r>
                  <a:rPr lang="en-US" altLang="ko-KR" sz="2000" dirty="0">
                    <a:latin typeface="Arial" panose="020B0604020202020204" pitchFamily="34" charset="0"/>
                    <a:cs typeface="Arial" panose="020B0604020202020204" pitchFamily="34" charset="0"/>
                  </a:rPr>
                  <a:t>  data (likelihood): </a:t>
                </a:r>
                <a14:m>
                  <m:oMath xmlns:m="http://schemas.openxmlformats.org/officeDocument/2006/math">
                    <m:r>
                      <a:rPr lang="en-US" altLang="ko-KR" sz="2000" i="1">
                        <a:latin typeface="Cambria Math"/>
                        <a:cs typeface="Arial" panose="020B0604020202020204" pitchFamily="34" charset="0"/>
                      </a:rPr>
                      <m:t>~ </m:t>
                    </m:r>
                    <m:r>
                      <a:rPr lang="en-US" altLang="ko-KR" sz="2000" i="1">
                        <a:latin typeface="Cambria Math"/>
                        <a:cs typeface="Arial" panose="020B0604020202020204" pitchFamily="34" charset="0"/>
                      </a:rPr>
                      <m:t>𝑁</m:t>
                    </m:r>
                    <m:r>
                      <a:rPr lang="en-US" altLang="ko-KR" sz="2000" i="1">
                        <a:latin typeface="Cambria Math"/>
                        <a:cs typeface="Arial" panose="020B0604020202020204" pitchFamily="34" charset="0"/>
                      </a:rPr>
                      <m:t>(</m:t>
                    </m:r>
                    <m:acc>
                      <m:accPr>
                        <m:chr m:val="̂"/>
                        <m:ctrlPr>
                          <a:rPr lang="en-US" altLang="ko-KR" sz="2000" i="1">
                            <a:latin typeface="Cambria Math" panose="02040503050406030204" pitchFamily="18" charset="0"/>
                            <a:cs typeface="Arial" panose="020B0604020202020204" pitchFamily="34" charset="0"/>
                          </a:rPr>
                        </m:ctrlPr>
                      </m:accPr>
                      <m:e>
                        <m:r>
                          <a:rPr lang="en-US" altLang="ko-KR" sz="2000" i="1">
                            <a:latin typeface="Cambria Math"/>
                            <a:cs typeface="Arial" panose="020B0604020202020204" pitchFamily="34" charset="0"/>
                          </a:rPr>
                          <m:t>𝛽</m:t>
                        </m:r>
                      </m:e>
                    </m:acc>
                    <m:r>
                      <a:rPr lang="en-US" altLang="ko-KR" sz="2000" i="1">
                        <a:latin typeface="Cambria Math"/>
                        <a:cs typeface="Arial" panose="020B0604020202020204" pitchFamily="34" charset="0"/>
                      </a:rPr>
                      <m:t>, </m:t>
                    </m:r>
                    <m:sSub>
                      <m:sSubPr>
                        <m:ctrlPr>
                          <a:rPr lang="en-US" altLang="ko-KR" sz="2000" i="1">
                            <a:latin typeface="Cambria Math" panose="02040503050406030204" pitchFamily="18" charset="0"/>
                            <a:cs typeface="Arial" panose="020B0604020202020204" pitchFamily="34" charset="0"/>
                          </a:rPr>
                        </m:ctrlPr>
                      </m:sSubPr>
                      <m:e>
                        <m:r>
                          <m:rPr>
                            <m:sty m:val="p"/>
                          </m:rPr>
                          <a:rPr lang="en-US" altLang="ko-KR" sz="2000">
                            <a:latin typeface="Cambria Math"/>
                            <a:cs typeface="Arial" panose="020B0604020202020204" pitchFamily="34" charset="0"/>
                          </a:rPr>
                          <m:t>Σ</m:t>
                        </m:r>
                      </m:e>
                      <m:sub>
                        <m:r>
                          <a:rPr lang="en-US" altLang="ko-KR" sz="2000" i="1">
                            <a:latin typeface="Cambria Math"/>
                            <a:cs typeface="Arial" panose="020B0604020202020204" pitchFamily="34" charset="0"/>
                          </a:rPr>
                          <m:t>1</m:t>
                        </m:r>
                      </m:sub>
                    </m:sSub>
                    <m:r>
                      <a:rPr lang="en-US" altLang="ko-KR" sz="2000" i="1">
                        <a:latin typeface="Cambria Math"/>
                        <a:cs typeface="Arial" panose="020B0604020202020204" pitchFamily="34" charset="0"/>
                      </a:rPr>
                      <m:t>)</m:t>
                    </m:r>
                  </m:oMath>
                </a14:m>
                <a:endParaRPr lang="en-US" altLang="ko-KR" sz="2000" dirty="0">
                  <a:latin typeface="Arial" panose="020B0604020202020204" pitchFamily="34" charset="0"/>
                  <a:cs typeface="Arial" panose="020B0604020202020204" pitchFamily="34" charset="0"/>
                </a:endParaRPr>
              </a:p>
              <a:p>
                <a:endParaRPr lang="en-US" altLang="ko-KR" sz="2000" dirty="0">
                  <a:latin typeface="Arial" panose="020B0604020202020204" pitchFamily="34" charset="0"/>
                  <a:cs typeface="Arial" panose="020B0604020202020204" pitchFamily="34" charset="0"/>
                </a:endParaRPr>
              </a:p>
              <a:p>
                <a:endParaRPr lang="en-US" altLang="ko-KR" sz="2000" dirty="0">
                  <a:latin typeface="Arial" panose="020B0604020202020204" pitchFamily="34" charset="0"/>
                  <a:cs typeface="Arial" panose="020B0604020202020204" pitchFamily="34" charset="0"/>
                </a:endParaRPr>
              </a:p>
              <a:p>
                <a:endParaRPr lang="en-US" altLang="ko-KR" sz="2000" dirty="0">
                  <a:latin typeface="Arial" panose="020B0604020202020204" pitchFamily="34" charset="0"/>
                  <a:cs typeface="Arial" panose="020B0604020202020204" pitchFamily="34" charset="0"/>
                </a:endParaRPr>
              </a:p>
              <a:p>
                <a:pPr marL="0" indent="0">
                  <a:buNone/>
                </a:pPr>
                <a:endParaRPr lang="en-US" altLang="ko-KR" sz="2000" dirty="0">
                  <a:latin typeface="Arial" panose="020B0604020202020204" pitchFamily="34" charset="0"/>
                  <a:cs typeface="Arial" panose="020B0604020202020204" pitchFamily="34" charset="0"/>
                </a:endParaRPr>
              </a:p>
              <a:p>
                <a:pPr marL="457200" lvl="1" indent="0">
                  <a:buNone/>
                </a:pPr>
                <a:endParaRPr lang="en-US" altLang="ko-KR" sz="1800" dirty="0">
                  <a:latin typeface="Arial" panose="020B0604020202020204" pitchFamily="34" charset="0"/>
                  <a:cs typeface="Arial" panose="020B0604020202020204" pitchFamily="34" charset="0"/>
                </a:endParaRPr>
              </a:p>
            </p:txBody>
          </p:sp>
        </mc:Choice>
        <mc:Fallback xmlns="">
          <p:sp>
            <p:nvSpPr>
              <p:cNvPr id="7" name="내용 개체 틀 2"/>
              <p:cNvSpPr txBox="1">
                <a:spLocks noRot="1" noChangeAspect="1" noMove="1" noResize="1" noEditPoints="1" noAdjustHandles="1" noChangeArrowheads="1" noChangeShapeType="1" noTextEdit="1"/>
              </p:cNvSpPr>
              <p:nvPr/>
            </p:nvSpPr>
            <p:spPr>
              <a:xfrm>
                <a:off x="2133600" y="1133128"/>
                <a:ext cx="8229600" cy="5877272"/>
              </a:xfrm>
              <a:prstGeom prst="rect">
                <a:avLst/>
              </a:prstGeom>
              <a:blipFill>
                <a:blip r:embed="rId2"/>
                <a:stretch>
                  <a:fillRect l="-667" t="-62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63757957"/>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Thompson Sampling for Contextual Bandit</a:t>
            </a:r>
            <a:endParaRPr lang="ko-KR" altLang="en-US" sz="2800" b="1" dirty="0">
              <a:latin typeface="Times New Roman" pitchFamily="18" charset="0"/>
              <a:cs typeface="Times New Roman" pitchFamily="18" charset="0"/>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000" dirty="0">
                    <a:latin typeface="Arial" panose="020B0604020202020204" pitchFamily="34" charset="0"/>
                    <a:cs typeface="Arial" panose="020B0604020202020204" pitchFamily="34" charset="0"/>
                  </a:rPr>
                  <a:t>Repeat </a:t>
                </a:r>
                <a14:m>
                  <m:oMath xmlns:m="http://schemas.openxmlformats.org/officeDocument/2006/math">
                    <m:r>
                      <a:rPr lang="en-US" altLang="ko-KR" sz="2000" i="1">
                        <a:latin typeface="Cambria Math"/>
                        <a:cs typeface="Arial" panose="020B0604020202020204" pitchFamily="34" charset="0"/>
                      </a:rPr>
                      <m:t>𝑡</m:t>
                    </m:r>
                    <m:r>
                      <a:rPr lang="en-US" altLang="ko-KR" sz="2000" i="1">
                        <a:latin typeface="Cambria Math"/>
                        <a:cs typeface="Arial" panose="020B0604020202020204" pitchFamily="34" charset="0"/>
                      </a:rPr>
                      <m:t>=1,…,</m:t>
                    </m:r>
                    <m:r>
                      <a:rPr lang="en-US" altLang="ko-KR" sz="2000" i="1">
                        <a:latin typeface="Cambria Math"/>
                        <a:cs typeface="Arial" panose="020B0604020202020204" pitchFamily="34" charset="0"/>
                      </a:rPr>
                      <m:t>𝑇</m:t>
                    </m:r>
                  </m:oMath>
                </a14:m>
                <a:endParaRPr lang="en-US" altLang="ko-KR" sz="2000" dirty="0">
                  <a:latin typeface="Arial" panose="020B0604020202020204" pitchFamily="34" charset="0"/>
                  <a:cs typeface="Arial" panose="020B0604020202020204" pitchFamily="34" charset="0"/>
                </a:endParaRPr>
              </a:p>
              <a:p>
                <a:pPr marL="0" indent="0">
                  <a:buNone/>
                </a:pPr>
                <a:r>
                  <a:rPr lang="en-US" altLang="ko-KR" sz="2000" dirty="0">
                    <a:latin typeface="Arial" panose="020B0604020202020204" pitchFamily="34" charset="0"/>
                    <a:cs typeface="Arial" panose="020B0604020202020204" pitchFamily="34" charset="0"/>
                  </a:rPr>
                  <a:t> 1. Draw </a:t>
                </a:r>
                <a14:m>
                  <m:oMath xmlns:m="http://schemas.openxmlformats.org/officeDocument/2006/math">
                    <m:sSup>
                      <m:sSupPr>
                        <m:ctrlPr>
                          <a:rPr lang="en-US" altLang="ko-KR" sz="2000" i="1">
                            <a:latin typeface="Cambria Math" panose="02040503050406030204" pitchFamily="18" charset="0"/>
                            <a:cs typeface="Arial" panose="020B0604020202020204" pitchFamily="34" charset="0"/>
                          </a:rPr>
                        </m:ctrlPr>
                      </m:sSupPr>
                      <m:e>
                        <m:r>
                          <a:rPr lang="en-US" altLang="ko-KR" sz="2000" i="1">
                            <a:latin typeface="Cambria Math"/>
                            <a:cs typeface="Arial" panose="020B0604020202020204" pitchFamily="34" charset="0"/>
                          </a:rPr>
                          <m:t>𝛽</m:t>
                        </m:r>
                      </m:e>
                      <m:sup>
                        <m:r>
                          <a:rPr lang="en-US" altLang="ko-KR" sz="2000" i="1">
                            <a:latin typeface="Cambria Math"/>
                            <a:cs typeface="Arial" panose="020B0604020202020204" pitchFamily="34" charset="0"/>
                          </a:rPr>
                          <m:t>∗</m:t>
                        </m:r>
                      </m:sup>
                    </m:sSup>
                  </m:oMath>
                </a14:m>
                <a:r>
                  <a:rPr lang="en-US" altLang="ko-KR" sz="2000" dirty="0">
                    <a:latin typeface="Arial" panose="020B0604020202020204" pitchFamily="34" charset="0"/>
                    <a:cs typeface="Arial" panose="020B0604020202020204" pitchFamily="34" charset="0"/>
                  </a:rPr>
                  <a:t> from </a:t>
                </a:r>
                <a14:m>
                  <m:oMath xmlns:m="http://schemas.openxmlformats.org/officeDocument/2006/math">
                    <m:r>
                      <a:rPr lang="en-US" altLang="ko-KR" sz="2000" i="1">
                        <a:latin typeface="Cambria Math"/>
                        <a:cs typeface="Arial" panose="020B0604020202020204" pitchFamily="34" charset="0"/>
                      </a:rPr>
                      <m:t>𝑓</m:t>
                    </m:r>
                    <m:d>
                      <m:dPr>
                        <m:ctrlPr>
                          <a:rPr lang="en-US" altLang="ko-KR" sz="2000" i="1">
                            <a:latin typeface="Cambria Math" panose="02040503050406030204" pitchFamily="18" charset="0"/>
                            <a:cs typeface="Arial" panose="020B0604020202020204" pitchFamily="34" charset="0"/>
                          </a:rPr>
                        </m:ctrlPr>
                      </m:dPr>
                      <m:e>
                        <m:r>
                          <a:rPr lang="en-US" altLang="ko-KR" sz="2000" i="1">
                            <a:latin typeface="Cambria Math"/>
                            <a:cs typeface="Arial" panose="020B0604020202020204" pitchFamily="34" charset="0"/>
                          </a:rPr>
                          <m:t>𝛽</m:t>
                        </m:r>
                      </m:e>
                      <m:e>
                        <m:sSub>
                          <m:sSubPr>
                            <m:ctrlPr>
                              <a:rPr lang="en-US" altLang="ko-KR" sz="2000" i="1">
                                <a:latin typeface="Cambria Math" panose="02040503050406030204" pitchFamily="18" charset="0"/>
                                <a:cs typeface="Arial" panose="020B0604020202020204" pitchFamily="34" charset="0"/>
                              </a:rPr>
                            </m:ctrlPr>
                          </m:sSubPr>
                          <m:e>
                            <m:r>
                              <a:rPr lang="en-US" altLang="ko-KR" sz="2000" i="1">
                                <a:latin typeface="Cambria Math"/>
                                <a:cs typeface="Arial" panose="020B0604020202020204" pitchFamily="34" charset="0"/>
                              </a:rPr>
                              <m:t>𝐻</m:t>
                            </m:r>
                          </m:e>
                          <m:sub>
                            <m:r>
                              <a:rPr lang="en-US" altLang="ko-KR" sz="2000" i="1">
                                <a:latin typeface="Cambria Math"/>
                                <a:cs typeface="Arial" panose="020B0604020202020204" pitchFamily="34" charset="0"/>
                              </a:rPr>
                              <m:t>𝑡</m:t>
                            </m:r>
                            <m:r>
                              <a:rPr lang="en-US" altLang="ko-KR" sz="2000" i="1">
                                <a:latin typeface="Cambria Math"/>
                                <a:cs typeface="Arial" panose="020B0604020202020204" pitchFamily="34" charset="0"/>
                              </a:rPr>
                              <m:t>−1</m:t>
                            </m:r>
                          </m:sub>
                        </m:sSub>
                      </m:e>
                    </m:d>
                  </m:oMath>
                </a14:m>
                <a:r>
                  <a:rPr lang="en-US" altLang="ko-KR" sz="2000" dirty="0">
                    <a:latin typeface="Arial" panose="020B0604020202020204" pitchFamily="34" charset="0"/>
                    <a:cs typeface="Arial" panose="020B0604020202020204" pitchFamily="34" charset="0"/>
                  </a:rPr>
                  <a:t>, </a:t>
                </a:r>
                <a14:m>
                  <m:oMath xmlns:m="http://schemas.openxmlformats.org/officeDocument/2006/math">
                    <m:sSub>
                      <m:sSubPr>
                        <m:ctrlPr>
                          <a:rPr lang="en-US" altLang="ko-KR" sz="2000" i="1" dirty="0">
                            <a:latin typeface="Cambria Math" panose="02040503050406030204" pitchFamily="18" charset="0"/>
                            <a:cs typeface="Arial" panose="020B0604020202020204" pitchFamily="34" charset="0"/>
                          </a:rPr>
                        </m:ctrlPr>
                      </m:sSubPr>
                      <m:e>
                        <m:r>
                          <a:rPr lang="en-US" altLang="ko-KR" sz="2000" i="1" dirty="0">
                            <a:latin typeface="Cambria Math"/>
                            <a:cs typeface="Arial" panose="020B0604020202020204" pitchFamily="34" charset="0"/>
                          </a:rPr>
                          <m:t>𝐻</m:t>
                        </m:r>
                      </m:e>
                      <m:sub>
                        <m:r>
                          <a:rPr lang="en-US" altLang="ko-KR" sz="2000" i="1" dirty="0">
                            <a:latin typeface="Cambria Math"/>
                            <a:cs typeface="Arial" panose="020B0604020202020204" pitchFamily="34" charset="0"/>
                          </a:rPr>
                          <m:t>𝑡</m:t>
                        </m:r>
                        <m:r>
                          <a:rPr lang="en-US" altLang="ko-KR" sz="2000" i="1" dirty="0">
                            <a:latin typeface="Cambria Math"/>
                            <a:cs typeface="Arial" panose="020B0604020202020204" pitchFamily="34" charset="0"/>
                          </a:rPr>
                          <m:t>−1</m:t>
                        </m:r>
                      </m:sub>
                    </m:sSub>
                    <m:r>
                      <a:rPr lang="en-US" altLang="ko-KR" sz="2000" i="1" dirty="0">
                        <a:latin typeface="Cambria Math"/>
                        <a:cs typeface="Arial" panose="020B0604020202020204" pitchFamily="34" charset="0"/>
                      </a:rPr>
                      <m:t>={⋯,</m:t>
                    </m:r>
                    <m:d>
                      <m:dPr>
                        <m:ctrlPr>
                          <a:rPr lang="en-US" altLang="ko-KR" sz="2000" i="1" dirty="0">
                            <a:latin typeface="Cambria Math" panose="02040503050406030204" pitchFamily="18" charset="0"/>
                            <a:cs typeface="Arial" panose="020B0604020202020204" pitchFamily="34" charset="0"/>
                          </a:rPr>
                        </m:ctrlPr>
                      </m:dPr>
                      <m:e>
                        <m:sSub>
                          <m:sSubPr>
                            <m:ctrlPr>
                              <a:rPr lang="en-US" altLang="ko-KR" sz="2000" i="1" dirty="0">
                                <a:latin typeface="Cambria Math" panose="02040503050406030204" pitchFamily="18" charset="0"/>
                                <a:cs typeface="Arial" panose="020B0604020202020204" pitchFamily="34" charset="0"/>
                              </a:rPr>
                            </m:ctrlPr>
                          </m:sSubPr>
                          <m:e>
                            <m:r>
                              <a:rPr lang="en-US" altLang="ko-KR" sz="2000" i="1" dirty="0">
                                <a:latin typeface="Cambria Math"/>
                                <a:cs typeface="Arial" panose="020B0604020202020204" pitchFamily="34" charset="0"/>
                              </a:rPr>
                              <m:t>𝑥</m:t>
                            </m:r>
                          </m:e>
                          <m:sub>
                            <m:r>
                              <a:rPr lang="en-US" altLang="ko-KR" sz="2000" i="1" dirty="0">
                                <a:latin typeface="Cambria Math"/>
                                <a:cs typeface="Arial" panose="020B0604020202020204" pitchFamily="34" charset="0"/>
                              </a:rPr>
                              <m:t>𝑡</m:t>
                            </m:r>
                            <m:r>
                              <a:rPr lang="en-US" altLang="ko-KR" sz="2000" i="1" dirty="0">
                                <a:latin typeface="Cambria Math"/>
                                <a:cs typeface="Arial" panose="020B0604020202020204" pitchFamily="34" charset="0"/>
                              </a:rPr>
                              <m:t>−1</m:t>
                            </m:r>
                          </m:sub>
                        </m:sSub>
                        <m:r>
                          <a:rPr lang="en-US" altLang="ko-KR" sz="2000" i="1" dirty="0">
                            <a:latin typeface="Cambria Math"/>
                            <a:cs typeface="Arial" panose="020B0604020202020204" pitchFamily="34" charset="0"/>
                          </a:rPr>
                          <m:t>,</m:t>
                        </m:r>
                        <m:sSub>
                          <m:sSubPr>
                            <m:ctrlPr>
                              <a:rPr lang="en-US" altLang="ko-KR" sz="2000" i="1" dirty="0">
                                <a:latin typeface="Cambria Math" panose="02040503050406030204" pitchFamily="18" charset="0"/>
                                <a:cs typeface="Arial" panose="020B0604020202020204" pitchFamily="34" charset="0"/>
                              </a:rPr>
                            </m:ctrlPr>
                          </m:sSubPr>
                          <m:e>
                            <m:r>
                              <a:rPr lang="en-US" altLang="ko-KR" sz="2000" i="1" dirty="0">
                                <a:latin typeface="Cambria Math"/>
                                <a:cs typeface="Arial" panose="020B0604020202020204" pitchFamily="34" charset="0"/>
                              </a:rPr>
                              <m:t>𝑦</m:t>
                            </m:r>
                          </m:e>
                          <m:sub>
                            <m:r>
                              <a:rPr lang="en-US" altLang="ko-KR" sz="2000" i="1" dirty="0">
                                <a:latin typeface="Cambria Math"/>
                                <a:cs typeface="Arial" panose="020B0604020202020204" pitchFamily="34" charset="0"/>
                              </a:rPr>
                              <m:t>𝑡</m:t>
                            </m:r>
                            <m:r>
                              <a:rPr lang="en-US" altLang="ko-KR" sz="2000" i="1" dirty="0">
                                <a:latin typeface="Cambria Math"/>
                                <a:cs typeface="Arial" panose="020B0604020202020204" pitchFamily="34" charset="0"/>
                              </a:rPr>
                              <m:t>−1</m:t>
                            </m:r>
                          </m:sub>
                        </m:sSub>
                      </m:e>
                    </m:d>
                    <m:r>
                      <a:rPr lang="en-US" altLang="ko-KR" sz="2000" i="1" dirty="0">
                        <a:latin typeface="Cambria Math"/>
                        <a:cs typeface="Arial" panose="020B0604020202020204" pitchFamily="34" charset="0"/>
                      </a:rPr>
                      <m:t>;</m:t>
                    </m:r>
                    <m:sSub>
                      <m:sSubPr>
                        <m:ctrlPr>
                          <a:rPr lang="en-US" altLang="ko-KR" sz="2000" i="1" dirty="0">
                            <a:latin typeface="Cambria Math" panose="02040503050406030204" pitchFamily="18" charset="0"/>
                            <a:cs typeface="Arial" panose="020B0604020202020204" pitchFamily="34" charset="0"/>
                          </a:rPr>
                        </m:ctrlPr>
                      </m:sSubPr>
                      <m:e>
                        <m:r>
                          <a:rPr lang="en-US" altLang="ko-KR" sz="2000" i="1" dirty="0">
                            <a:latin typeface="Cambria Math"/>
                            <a:cs typeface="Arial" panose="020B0604020202020204" pitchFamily="34" charset="0"/>
                          </a:rPr>
                          <m:t>𝑥</m:t>
                        </m:r>
                      </m:e>
                      <m:sub>
                        <m:r>
                          <a:rPr lang="en-US" altLang="ko-KR" sz="2000" i="1" dirty="0">
                            <a:latin typeface="Cambria Math"/>
                            <a:cs typeface="Arial" panose="020B0604020202020204" pitchFamily="34" charset="0"/>
                          </a:rPr>
                          <m:t>𝑡</m:t>
                        </m:r>
                      </m:sub>
                    </m:sSub>
                    <m:r>
                      <a:rPr lang="en-US" altLang="ko-KR" sz="2000" i="1" dirty="0">
                        <a:latin typeface="Cambria Math"/>
                        <a:cs typeface="Arial" panose="020B0604020202020204" pitchFamily="34" charset="0"/>
                      </a:rPr>
                      <m:t>}</m:t>
                    </m:r>
                  </m:oMath>
                </a14:m>
                <a:endParaRPr lang="en-US" altLang="ko-KR" sz="2000" dirty="0">
                  <a:latin typeface="Arial" panose="020B0604020202020204" pitchFamily="34" charset="0"/>
                  <a:cs typeface="Arial" panose="020B0604020202020204" pitchFamily="34" charset="0"/>
                </a:endParaRPr>
              </a:p>
              <a:p>
                <a:pPr marL="0" indent="0">
                  <a:buNone/>
                </a:pPr>
                <a:r>
                  <a:rPr lang="en-US" altLang="ko-KR" sz="2000" dirty="0">
                    <a:latin typeface="Arial" panose="020B0604020202020204" pitchFamily="34" charset="0"/>
                    <a:cs typeface="Arial" panose="020B0604020202020204" pitchFamily="34" charset="0"/>
                  </a:rPr>
                  <a:t> 2. Choose </a:t>
                </a:r>
                <a14:m>
                  <m:oMath xmlns:m="http://schemas.openxmlformats.org/officeDocument/2006/math">
                    <m:r>
                      <a:rPr lang="en-US" altLang="ko-KR" sz="2000" i="1">
                        <a:latin typeface="Cambria Math"/>
                        <a:cs typeface="Arial" panose="020B0604020202020204" pitchFamily="34" charset="0"/>
                      </a:rPr>
                      <m:t>𝑗</m:t>
                    </m:r>
                    <m:d>
                      <m:dPr>
                        <m:ctrlPr>
                          <a:rPr lang="en-US" altLang="ko-KR" sz="2000" i="1">
                            <a:latin typeface="Cambria Math" panose="02040503050406030204" pitchFamily="18" charset="0"/>
                            <a:cs typeface="Arial" panose="020B0604020202020204" pitchFamily="34" charset="0"/>
                          </a:rPr>
                        </m:ctrlPr>
                      </m:dPr>
                      <m:e>
                        <m:r>
                          <a:rPr lang="en-US" altLang="ko-KR" sz="2000" i="1">
                            <a:latin typeface="Cambria Math"/>
                            <a:cs typeface="Arial" panose="020B0604020202020204" pitchFamily="34" charset="0"/>
                          </a:rPr>
                          <m:t>→</m:t>
                        </m:r>
                        <m:sSub>
                          <m:sSubPr>
                            <m:ctrlPr>
                              <a:rPr lang="en-US" altLang="ko-KR" sz="2000" i="1">
                                <a:latin typeface="Cambria Math" panose="02040503050406030204" pitchFamily="18" charset="0"/>
                                <a:cs typeface="Arial" panose="020B0604020202020204" pitchFamily="34" charset="0"/>
                              </a:rPr>
                            </m:ctrlPr>
                          </m:sSubPr>
                          <m:e>
                            <m:r>
                              <a:rPr lang="en-US" altLang="ko-KR" sz="2000" i="1">
                                <a:latin typeface="Cambria Math"/>
                                <a:cs typeface="Arial" panose="020B0604020202020204" pitchFamily="34" charset="0"/>
                              </a:rPr>
                              <m:t>𝑥</m:t>
                            </m:r>
                          </m:e>
                          <m:sub>
                            <m:r>
                              <a:rPr lang="en-US" altLang="ko-KR" sz="2000" i="1">
                                <a:latin typeface="Cambria Math"/>
                                <a:cs typeface="Arial" panose="020B0604020202020204" pitchFamily="34" charset="0"/>
                              </a:rPr>
                              <m:t>𝑖𝑗</m:t>
                            </m:r>
                          </m:sub>
                        </m:sSub>
                      </m:e>
                    </m:d>
                  </m:oMath>
                </a14:m>
                <a:r>
                  <a:rPr lang="en-US" altLang="ko-KR" sz="2000" dirty="0">
                    <a:latin typeface="Arial" panose="020B0604020202020204" pitchFamily="34" charset="0"/>
                    <a:cs typeface="Arial" panose="020B0604020202020204" pitchFamily="34" charset="0"/>
                  </a:rPr>
                  <a:t> such that </a:t>
                </a:r>
                <a14:m>
                  <m:oMath xmlns:m="http://schemas.openxmlformats.org/officeDocument/2006/math">
                    <m:sSubSup>
                      <m:sSubSupPr>
                        <m:ctrlPr>
                          <a:rPr lang="en-US" altLang="ko-KR" sz="2000" i="1">
                            <a:latin typeface="Cambria Math" panose="02040503050406030204" pitchFamily="18" charset="0"/>
                            <a:cs typeface="Arial" panose="020B0604020202020204" pitchFamily="34" charset="0"/>
                          </a:rPr>
                        </m:ctrlPr>
                      </m:sSubSupPr>
                      <m:e>
                        <m:r>
                          <a:rPr lang="en-US" altLang="ko-KR" sz="2000" i="1">
                            <a:latin typeface="Cambria Math"/>
                            <a:cs typeface="Arial" panose="020B0604020202020204" pitchFamily="34" charset="0"/>
                          </a:rPr>
                          <m:t>𝑥</m:t>
                        </m:r>
                      </m:e>
                      <m:sub>
                        <m:r>
                          <a:rPr lang="en-US" altLang="ko-KR" sz="2000" i="1">
                            <a:latin typeface="Cambria Math"/>
                            <a:cs typeface="Arial" panose="020B0604020202020204" pitchFamily="34" charset="0"/>
                          </a:rPr>
                          <m:t>𝑖𝑗</m:t>
                        </m:r>
                      </m:sub>
                      <m:sup>
                        <m:r>
                          <a:rPr lang="en-US" altLang="ko-KR" sz="2000" i="1">
                            <a:latin typeface="Cambria Math"/>
                            <a:cs typeface="Arial" panose="020B0604020202020204" pitchFamily="34" charset="0"/>
                          </a:rPr>
                          <m:t>′</m:t>
                        </m:r>
                      </m:sup>
                    </m:sSubSup>
                    <m:sSup>
                      <m:sSupPr>
                        <m:ctrlPr>
                          <a:rPr lang="en-US" altLang="ko-KR" sz="2000" i="1">
                            <a:latin typeface="Cambria Math" panose="02040503050406030204" pitchFamily="18" charset="0"/>
                            <a:cs typeface="Arial" panose="020B0604020202020204" pitchFamily="34" charset="0"/>
                          </a:rPr>
                        </m:ctrlPr>
                      </m:sSupPr>
                      <m:e>
                        <m:r>
                          <a:rPr lang="en-US" altLang="ko-KR" sz="2000" i="1">
                            <a:latin typeface="Cambria Math"/>
                            <a:cs typeface="Arial" panose="020B0604020202020204" pitchFamily="34" charset="0"/>
                          </a:rPr>
                          <m:t>𝛽</m:t>
                        </m:r>
                      </m:e>
                      <m:sup>
                        <m:r>
                          <a:rPr lang="en-US" altLang="ko-KR" sz="2000" i="1">
                            <a:latin typeface="Cambria Math"/>
                            <a:cs typeface="Arial" panose="020B0604020202020204" pitchFamily="34" charset="0"/>
                          </a:rPr>
                          <m:t>∗</m:t>
                        </m:r>
                      </m:sup>
                    </m:sSup>
                  </m:oMath>
                </a14:m>
                <a:r>
                  <a:rPr lang="en-US" altLang="ko-KR" sz="2000" dirty="0">
                    <a:latin typeface="Arial" panose="020B0604020202020204" pitchFamily="34" charset="0"/>
                    <a:cs typeface="Arial" panose="020B0604020202020204" pitchFamily="34" charset="0"/>
                  </a:rPr>
                  <a:t> is maximized.</a:t>
                </a:r>
              </a:p>
              <a:p>
                <a:pPr marL="0" indent="0">
                  <a:buNone/>
                </a:pPr>
                <a:r>
                  <a:rPr lang="en-US" altLang="ko-KR" sz="2000" dirty="0">
                    <a:latin typeface="Arial" panose="020B0604020202020204" pitchFamily="34" charset="0"/>
                    <a:cs typeface="Arial" panose="020B0604020202020204" pitchFamily="34" charset="0"/>
                  </a:rPr>
                  <a:t> 3. Update </a:t>
                </a:r>
                <a14:m>
                  <m:oMath xmlns:m="http://schemas.openxmlformats.org/officeDocument/2006/math">
                    <m:sSub>
                      <m:sSubPr>
                        <m:ctrlPr>
                          <a:rPr lang="en-US" altLang="ko-KR" sz="2000" i="1" dirty="0">
                            <a:latin typeface="Cambria Math" panose="02040503050406030204" pitchFamily="18" charset="0"/>
                            <a:cs typeface="Arial" panose="020B0604020202020204" pitchFamily="34" charset="0"/>
                          </a:rPr>
                        </m:ctrlPr>
                      </m:sSubPr>
                      <m:e>
                        <m:r>
                          <a:rPr lang="en-US" altLang="ko-KR" sz="2000" i="1" dirty="0">
                            <a:latin typeface="Cambria Math"/>
                            <a:cs typeface="Arial" panose="020B0604020202020204" pitchFamily="34" charset="0"/>
                          </a:rPr>
                          <m:t>𝐻</m:t>
                        </m:r>
                      </m:e>
                      <m:sub>
                        <m:r>
                          <a:rPr lang="en-US" altLang="ko-KR" sz="2000" i="1" dirty="0">
                            <a:latin typeface="Cambria Math"/>
                            <a:cs typeface="Arial" panose="020B0604020202020204" pitchFamily="34" charset="0"/>
                          </a:rPr>
                          <m:t>𝑡</m:t>
                        </m:r>
                      </m:sub>
                    </m:sSub>
                    <m:r>
                      <a:rPr lang="en-US" altLang="ko-KR" sz="2000" i="1" dirty="0">
                        <a:latin typeface="Cambria Math"/>
                        <a:cs typeface="Arial" panose="020B0604020202020204" pitchFamily="34" charset="0"/>
                      </a:rPr>
                      <m:t>=</m:t>
                    </m:r>
                    <m:d>
                      <m:dPr>
                        <m:begChr m:val="{"/>
                        <m:endChr m:val="}"/>
                        <m:ctrlPr>
                          <a:rPr lang="en-US" altLang="ko-KR" sz="2000" i="1" dirty="0">
                            <a:latin typeface="Cambria Math" panose="02040503050406030204" pitchFamily="18" charset="0"/>
                            <a:cs typeface="Arial" panose="020B0604020202020204" pitchFamily="34" charset="0"/>
                          </a:rPr>
                        </m:ctrlPr>
                      </m:dPr>
                      <m:e>
                        <m:r>
                          <a:rPr lang="en-US" altLang="ko-KR" sz="2000" i="1" dirty="0">
                            <a:latin typeface="Cambria Math"/>
                            <a:cs typeface="Arial" panose="020B0604020202020204" pitchFamily="34" charset="0"/>
                          </a:rPr>
                          <m:t>⋯,</m:t>
                        </m:r>
                        <m:d>
                          <m:dPr>
                            <m:ctrlPr>
                              <a:rPr lang="en-US" altLang="ko-KR" sz="2000" i="1" dirty="0">
                                <a:latin typeface="Cambria Math" panose="02040503050406030204" pitchFamily="18" charset="0"/>
                                <a:cs typeface="Arial" panose="020B0604020202020204" pitchFamily="34" charset="0"/>
                              </a:rPr>
                            </m:ctrlPr>
                          </m:dPr>
                          <m:e>
                            <m:sSub>
                              <m:sSubPr>
                                <m:ctrlPr>
                                  <a:rPr lang="en-US" altLang="ko-KR" sz="2000" i="1" dirty="0">
                                    <a:latin typeface="Cambria Math" panose="02040503050406030204" pitchFamily="18" charset="0"/>
                                    <a:cs typeface="Arial" panose="020B0604020202020204" pitchFamily="34" charset="0"/>
                                  </a:rPr>
                                </m:ctrlPr>
                              </m:sSubPr>
                              <m:e>
                                <m:r>
                                  <a:rPr lang="en-US" altLang="ko-KR" sz="2000" i="1" dirty="0">
                                    <a:latin typeface="Cambria Math"/>
                                    <a:cs typeface="Arial" panose="020B0604020202020204" pitchFamily="34" charset="0"/>
                                  </a:rPr>
                                  <m:t>𝑥</m:t>
                                </m:r>
                              </m:e>
                              <m:sub>
                                <m:r>
                                  <a:rPr lang="en-US" altLang="ko-KR" sz="2000" i="1" dirty="0">
                                    <a:latin typeface="Cambria Math"/>
                                    <a:cs typeface="Arial" panose="020B0604020202020204" pitchFamily="34" charset="0"/>
                                  </a:rPr>
                                  <m:t>𝑡</m:t>
                                </m:r>
                                <m:r>
                                  <a:rPr lang="en-US" altLang="ko-KR" sz="2000" i="1" dirty="0">
                                    <a:latin typeface="Cambria Math"/>
                                    <a:cs typeface="Arial" panose="020B0604020202020204" pitchFamily="34" charset="0"/>
                                  </a:rPr>
                                  <m:t>−1</m:t>
                                </m:r>
                              </m:sub>
                            </m:sSub>
                            <m:r>
                              <a:rPr lang="en-US" altLang="ko-KR" sz="2000" i="1" dirty="0">
                                <a:latin typeface="Cambria Math"/>
                                <a:cs typeface="Arial" panose="020B0604020202020204" pitchFamily="34" charset="0"/>
                              </a:rPr>
                              <m:t>,</m:t>
                            </m:r>
                            <m:sSub>
                              <m:sSubPr>
                                <m:ctrlPr>
                                  <a:rPr lang="en-US" altLang="ko-KR" sz="2000" i="1" dirty="0">
                                    <a:latin typeface="Cambria Math" panose="02040503050406030204" pitchFamily="18" charset="0"/>
                                    <a:cs typeface="Arial" panose="020B0604020202020204" pitchFamily="34" charset="0"/>
                                  </a:rPr>
                                </m:ctrlPr>
                              </m:sSubPr>
                              <m:e>
                                <m:r>
                                  <a:rPr lang="en-US" altLang="ko-KR" sz="2000" i="1" dirty="0">
                                    <a:latin typeface="Cambria Math"/>
                                    <a:cs typeface="Arial" panose="020B0604020202020204" pitchFamily="34" charset="0"/>
                                  </a:rPr>
                                  <m:t>𝑦</m:t>
                                </m:r>
                              </m:e>
                              <m:sub>
                                <m:r>
                                  <a:rPr lang="en-US" altLang="ko-KR" sz="2000" i="1" dirty="0">
                                    <a:latin typeface="Cambria Math"/>
                                    <a:cs typeface="Arial" panose="020B0604020202020204" pitchFamily="34" charset="0"/>
                                  </a:rPr>
                                  <m:t>𝑡</m:t>
                                </m:r>
                                <m:r>
                                  <a:rPr lang="en-US" altLang="ko-KR" sz="2000" i="1" dirty="0">
                                    <a:latin typeface="Cambria Math"/>
                                    <a:cs typeface="Arial" panose="020B0604020202020204" pitchFamily="34" charset="0"/>
                                  </a:rPr>
                                  <m:t>−1</m:t>
                                </m:r>
                              </m:sub>
                            </m:sSub>
                          </m:e>
                        </m:d>
                        <m:r>
                          <a:rPr lang="en-US" altLang="ko-KR" sz="2000" i="1" dirty="0">
                            <a:latin typeface="Cambria Math"/>
                            <a:cs typeface="Arial" panose="020B0604020202020204" pitchFamily="34" charset="0"/>
                          </a:rPr>
                          <m:t>, </m:t>
                        </m:r>
                        <m:d>
                          <m:dPr>
                            <m:ctrlPr>
                              <a:rPr lang="en-US" altLang="ko-KR" sz="2000" i="1" dirty="0">
                                <a:latin typeface="Cambria Math" panose="02040503050406030204" pitchFamily="18" charset="0"/>
                                <a:cs typeface="Arial" panose="020B0604020202020204" pitchFamily="34" charset="0"/>
                              </a:rPr>
                            </m:ctrlPr>
                          </m:dPr>
                          <m:e>
                            <m:sSub>
                              <m:sSubPr>
                                <m:ctrlPr>
                                  <a:rPr lang="en-US" altLang="ko-KR" sz="2000" i="1" dirty="0">
                                    <a:latin typeface="Cambria Math" panose="02040503050406030204" pitchFamily="18" charset="0"/>
                                    <a:cs typeface="Arial" panose="020B0604020202020204" pitchFamily="34" charset="0"/>
                                  </a:rPr>
                                </m:ctrlPr>
                              </m:sSubPr>
                              <m:e>
                                <m:r>
                                  <a:rPr lang="en-US" altLang="ko-KR" sz="2000" i="1" dirty="0">
                                    <a:latin typeface="Cambria Math"/>
                                    <a:cs typeface="Arial" panose="020B0604020202020204" pitchFamily="34" charset="0"/>
                                  </a:rPr>
                                  <m:t>𝑥</m:t>
                                </m:r>
                              </m:e>
                              <m:sub>
                                <m:r>
                                  <a:rPr lang="en-US" altLang="ko-KR" sz="2000" i="1" dirty="0">
                                    <a:latin typeface="Cambria Math"/>
                                    <a:cs typeface="Arial" panose="020B0604020202020204" pitchFamily="34" charset="0"/>
                                  </a:rPr>
                                  <m:t>𝑡</m:t>
                                </m:r>
                              </m:sub>
                            </m:sSub>
                            <m:r>
                              <a:rPr lang="en-US" altLang="ko-KR" sz="2000" i="1" dirty="0">
                                <a:latin typeface="Cambria Math"/>
                                <a:cs typeface="Arial" panose="020B0604020202020204" pitchFamily="34" charset="0"/>
                              </a:rPr>
                              <m:t>,</m:t>
                            </m:r>
                            <m:sSub>
                              <m:sSubPr>
                                <m:ctrlPr>
                                  <a:rPr lang="en-US" altLang="ko-KR" sz="2000" i="1" dirty="0">
                                    <a:latin typeface="Cambria Math" panose="02040503050406030204" pitchFamily="18" charset="0"/>
                                    <a:cs typeface="Arial" panose="020B0604020202020204" pitchFamily="34" charset="0"/>
                                  </a:rPr>
                                </m:ctrlPr>
                              </m:sSubPr>
                              <m:e>
                                <m:r>
                                  <a:rPr lang="en-US" altLang="ko-KR" sz="2000" i="1" dirty="0">
                                    <a:latin typeface="Cambria Math"/>
                                    <a:cs typeface="Arial" panose="020B0604020202020204" pitchFamily="34" charset="0"/>
                                  </a:rPr>
                                  <m:t>𝑦</m:t>
                                </m:r>
                              </m:e>
                              <m:sub>
                                <m:r>
                                  <a:rPr lang="en-US" altLang="ko-KR" sz="2000" i="1" dirty="0">
                                    <a:latin typeface="Cambria Math"/>
                                    <a:cs typeface="Arial" panose="020B0604020202020204" pitchFamily="34" charset="0"/>
                                  </a:rPr>
                                  <m:t>𝑡</m:t>
                                </m:r>
                              </m:sub>
                            </m:sSub>
                          </m:e>
                        </m:d>
                        <m:r>
                          <a:rPr lang="en-US" altLang="ko-KR" sz="2000" i="1" dirty="0">
                            <a:latin typeface="Cambria Math"/>
                            <a:cs typeface="Arial" panose="020B0604020202020204" pitchFamily="34" charset="0"/>
                          </a:rPr>
                          <m:t>,</m:t>
                        </m:r>
                        <m:sSub>
                          <m:sSubPr>
                            <m:ctrlPr>
                              <a:rPr lang="en-US" altLang="ko-KR" sz="2000" i="1" dirty="0">
                                <a:latin typeface="Cambria Math" panose="02040503050406030204" pitchFamily="18" charset="0"/>
                                <a:cs typeface="Arial" panose="020B0604020202020204" pitchFamily="34" charset="0"/>
                              </a:rPr>
                            </m:ctrlPr>
                          </m:sSubPr>
                          <m:e>
                            <m:r>
                              <a:rPr lang="en-US" altLang="ko-KR" sz="2000" i="1" dirty="0">
                                <a:latin typeface="Cambria Math"/>
                                <a:cs typeface="Arial" panose="020B0604020202020204" pitchFamily="34" charset="0"/>
                              </a:rPr>
                              <m:t>𝑥</m:t>
                            </m:r>
                          </m:e>
                          <m:sub>
                            <m:r>
                              <a:rPr lang="en-US" altLang="ko-KR" sz="2000" i="1" dirty="0">
                                <a:latin typeface="Cambria Math"/>
                                <a:cs typeface="Arial" panose="020B0604020202020204" pitchFamily="34" charset="0"/>
                              </a:rPr>
                              <m:t>𝑡</m:t>
                            </m:r>
                            <m:r>
                              <a:rPr lang="en-US" altLang="ko-KR" sz="2000" i="1" dirty="0">
                                <a:latin typeface="Cambria Math"/>
                                <a:cs typeface="Arial" panose="020B0604020202020204" pitchFamily="34" charset="0"/>
                              </a:rPr>
                              <m:t>+1</m:t>
                            </m:r>
                          </m:sub>
                        </m:sSub>
                      </m:e>
                    </m:d>
                  </m:oMath>
                </a14:m>
                <a:endParaRPr lang="en-US" altLang="ko-KR" sz="2000" dirty="0">
                  <a:latin typeface="Arial" panose="020B0604020202020204" pitchFamily="34" charset="0"/>
                  <a:cs typeface="Arial" panose="020B0604020202020204" pitchFamily="34" charset="0"/>
                </a:endParaRPr>
              </a:p>
              <a:p>
                <a:pPr marL="0" indent="0">
                  <a:buNone/>
                </a:pPr>
                <a:r>
                  <a:rPr lang="en-US" altLang="ko-KR" sz="2000" dirty="0">
                    <a:latin typeface="Arial" panose="020B0604020202020204" pitchFamily="34" charset="0"/>
                    <a:cs typeface="Arial" panose="020B0604020202020204" pitchFamily="34" charset="0"/>
                  </a:rPr>
                  <a:t> 4. Update </a:t>
                </a:r>
                <a14:m>
                  <m:oMath xmlns:m="http://schemas.openxmlformats.org/officeDocument/2006/math">
                    <m:r>
                      <a:rPr lang="en-US" altLang="ko-KR" sz="2000" i="1">
                        <a:latin typeface="Cambria Math"/>
                        <a:cs typeface="Arial" panose="020B0604020202020204" pitchFamily="34" charset="0"/>
                      </a:rPr>
                      <m:t>𝑓</m:t>
                    </m:r>
                    <m:d>
                      <m:dPr>
                        <m:ctrlPr>
                          <a:rPr lang="en-US" altLang="ko-KR" sz="2000" i="1">
                            <a:latin typeface="Cambria Math" panose="02040503050406030204" pitchFamily="18" charset="0"/>
                            <a:cs typeface="Arial" panose="020B0604020202020204" pitchFamily="34" charset="0"/>
                          </a:rPr>
                        </m:ctrlPr>
                      </m:dPr>
                      <m:e>
                        <m:r>
                          <a:rPr lang="en-US" altLang="ko-KR" sz="2000" i="1">
                            <a:latin typeface="Cambria Math"/>
                            <a:cs typeface="Arial" panose="020B0604020202020204" pitchFamily="34" charset="0"/>
                          </a:rPr>
                          <m:t>𝛽</m:t>
                        </m:r>
                      </m:e>
                      <m:e>
                        <m:sSub>
                          <m:sSubPr>
                            <m:ctrlPr>
                              <a:rPr lang="en-US" altLang="ko-KR" sz="2000" i="1">
                                <a:latin typeface="Cambria Math" panose="02040503050406030204" pitchFamily="18" charset="0"/>
                                <a:cs typeface="Arial" panose="020B0604020202020204" pitchFamily="34" charset="0"/>
                              </a:rPr>
                            </m:ctrlPr>
                          </m:sSubPr>
                          <m:e>
                            <m:r>
                              <a:rPr lang="en-US" altLang="ko-KR" sz="2000" i="1">
                                <a:latin typeface="Cambria Math"/>
                                <a:cs typeface="Arial" panose="020B0604020202020204" pitchFamily="34" charset="0"/>
                              </a:rPr>
                              <m:t>𝐻</m:t>
                            </m:r>
                          </m:e>
                          <m:sub>
                            <m:r>
                              <a:rPr lang="en-US" altLang="ko-KR" sz="2000" i="1">
                                <a:latin typeface="Cambria Math"/>
                                <a:cs typeface="Arial" panose="020B0604020202020204" pitchFamily="34" charset="0"/>
                              </a:rPr>
                              <m:t>𝑡</m:t>
                            </m:r>
                          </m:sub>
                        </m:sSub>
                      </m:e>
                    </m:d>
                  </m:oMath>
                </a14:m>
                <a:endParaRPr lang="en-US" altLang="ko-KR" sz="2000" dirty="0">
                  <a:latin typeface="Arial" panose="020B0604020202020204" pitchFamily="34" charset="0"/>
                  <a:cs typeface="Arial" panose="020B0604020202020204" pitchFamily="34" charset="0"/>
                </a:endParaRPr>
              </a:p>
              <a:p>
                <a:pPr marL="0" indent="0">
                  <a:buNone/>
                </a:pPr>
                <a:endParaRPr lang="en-US" altLang="ko-KR" sz="2000" dirty="0">
                  <a:latin typeface="Arial" panose="020B0604020202020204" pitchFamily="34" charset="0"/>
                  <a:cs typeface="Arial" panose="020B0604020202020204" pitchFamily="34" charset="0"/>
                </a:endParaRPr>
              </a:p>
              <a:p>
                <a:endParaRPr lang="en-US" altLang="ko-KR" sz="2000" dirty="0">
                  <a:latin typeface="Arial" panose="020B0604020202020204" pitchFamily="34" charset="0"/>
                  <a:cs typeface="Arial" panose="020B0604020202020204" pitchFamily="34" charset="0"/>
                </a:endParaRPr>
              </a:p>
              <a:p>
                <a:endParaRPr lang="en-US" altLang="ko-KR" sz="2000" dirty="0">
                  <a:latin typeface="Arial" panose="020B0604020202020204" pitchFamily="34" charset="0"/>
                  <a:cs typeface="Arial" panose="020B0604020202020204" pitchFamily="34" charset="0"/>
                </a:endParaRPr>
              </a:p>
              <a:p>
                <a:endParaRPr lang="en-US" altLang="ko-KR" sz="2000" dirty="0">
                  <a:latin typeface="Arial" panose="020B0604020202020204" pitchFamily="34" charset="0"/>
                  <a:cs typeface="Arial" panose="020B0604020202020204" pitchFamily="34" charset="0"/>
                </a:endParaRPr>
              </a:p>
              <a:p>
                <a:pPr marL="0" indent="0">
                  <a:buNone/>
                </a:pPr>
                <a:endParaRPr lang="en-US" altLang="ko-KR" sz="2000" dirty="0">
                  <a:latin typeface="Arial" panose="020B0604020202020204" pitchFamily="34" charset="0"/>
                  <a:cs typeface="Arial" panose="020B0604020202020204" pitchFamily="34" charset="0"/>
                </a:endParaRPr>
              </a:p>
              <a:p>
                <a:pPr marL="457200" lvl="1" indent="0">
                  <a:buNone/>
                </a:pPr>
                <a:endParaRPr lang="en-US" altLang="ko-KR" sz="1800" dirty="0">
                  <a:latin typeface="Arial" panose="020B0604020202020204" pitchFamily="34" charset="0"/>
                  <a:cs typeface="Arial" panose="020B0604020202020204" pitchFamily="34" charset="0"/>
                </a:endParaRPr>
              </a:p>
            </p:txBody>
          </p:sp>
        </mc:Choice>
        <mc:Fallback xmlns="">
          <p:sp>
            <p:nvSpPr>
              <p:cNvPr id="7" name="내용 개체 틀 2"/>
              <p:cNvSpPr txBox="1">
                <a:spLocks noRot="1" noChangeAspect="1" noMove="1" noResize="1" noEditPoints="1" noAdjustHandles="1" noChangeArrowheads="1" noChangeShapeType="1" noTextEdit="1"/>
              </p:cNvSpPr>
              <p:nvPr/>
            </p:nvSpPr>
            <p:spPr>
              <a:xfrm>
                <a:off x="2133600" y="1133128"/>
                <a:ext cx="8229600" cy="5877272"/>
              </a:xfrm>
              <a:prstGeom prst="rect">
                <a:avLst/>
              </a:prstGeom>
              <a:blipFill>
                <a:blip r:embed="rId2"/>
                <a:stretch>
                  <a:fillRect l="-741" t="-51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43031785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p:nvPr>
        </p:nvSpPr>
        <p:spPr>
          <a:xfrm>
            <a:off x="1981200" y="274638"/>
            <a:ext cx="8229600" cy="562074"/>
          </a:xfrm>
        </p:spPr>
        <p:txBody>
          <a:bodyPr>
            <a:noAutofit/>
          </a:bodyPr>
          <a:lstStyle/>
          <a:p>
            <a:pPr algn="l"/>
            <a:r>
              <a:rPr lang="en-US" altLang="ko-KR" sz="2800" b="1" dirty="0">
                <a:latin typeface="Times New Roman" pitchFamily="18" charset="0"/>
                <a:cs typeface="Times New Roman" pitchFamily="18" charset="0"/>
              </a:rPr>
              <a:t>Modeling Technique</a:t>
            </a:r>
            <a:endParaRPr lang="ko-KR" altLang="en-US" sz="2800" b="1" dirty="0">
              <a:latin typeface="Times New Roman" pitchFamily="18" charset="0"/>
              <a:cs typeface="Times New Roman" pitchFamily="18" charset="0"/>
            </a:endParaRPr>
          </a:p>
        </p:txBody>
      </p:sp>
      <p:sp>
        <p:nvSpPr>
          <p:cNvPr id="2" name="AutoShape 2" descr="data:image/jpeg;base64,/9j/4AAQSkZJRgABAQEAYABgAAD/2wBDAAgGBgcGBQgHBwcJCQgKDBQNDAsLDBkSEw8UHRofHh0aHBwgJC4nICIsIxwcKDcpLDAxNDQ0Hyc5PTgyPC4zNDL/2wBDAQkJCQwLDBgNDRgyIRwhMjIyMjIyMjIyMjIyMjIyMjIyMjIyMjIyMjIyMjIyMjIyMjIyMjIyMjIyMjIyMjIyMjL/wAARCAD3AS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vfi3FPD4asNWt48jStQjuZyq5ZYSjxtgd/vqSPQZ7V5l4WtW8WapB4Z02+JskEsl9cxhJAsSMpUBWBU5cKMHOVLdQTX0XJGksbxSorxupVlYZDA9QR3FZWi+F9D8Om6Oj6Zb2X2qTzJvJXG49voBzgDgZOAMmgDyG38f+K7XxVJ4d1rStH1PU45xbIkUrWs8vTbJkBlCkMGHAOMnHp166t44nj+zy/DqEwtkEXWtwyRgfTaTj8DXeNpti+pJqTWVu1+kflJcmJTKqc/KGxnHJ49zVrFAHmdt8PLzUZy+p6f4X0WASbgmi6cpuGXaRjz3X5Dk5yiBuOGFd/pOmWOj6Xb6fp1sltZ267Iok6AdfqSSSSTySSSTVzA9KWgAHHSggHqM/WiigBMjOARnHSl7UYGc4pCARgigBaKTt0oUBVAHQUALR3FITzWbqXiDR9G2jVdWsbEuMoLm4SPcPbJGaANIZxyc0tcePiNpV1Ckujadreso7bQ9jpsmz/vuQImPfNJJ4l8VyzMkHhGGyix8txqmqRxj8UjDmgDsDmgMD/wDrrz+SbxbeRxG98W6bpsgJLRaPpxn3+g3zEj8lFVW0Qy3f2yXxn4xNwRtJjlhSL/v1s2j8s0AelZrH1HxZ4e0i4eDUdd021nQbjDNdIsmMf3ScnNcdJaeJNx8n4lXEajhVuNFgk/MqBn61kXPgua+vr2+udc8P6tdXZQsdR0DaylV2ja6uGGcDv2oA7aTxuLmMf2FoOs6s7oWjcWptYSewMk+wYPqoaqs9746uSpk/sLQ7eROp82+nRsdgBGufzriF8DayCx2eGHHpBrmoQD8FDECnN4T8TW6hbGGe3IOQdP8AF0yp+KyRt/hQB0b6ZqdzbmHU/HfiC4YfxafaQWn/ALJn9ad9i1KKPZZ+PNbgIxzeWVvP0/4AD+tc8mnfEy3G+1l1hXPUzapZ3KD6K0S/zFPF78U7Jsz6YLwesmm2749/3c4z+H5UAR2PgBdOsbe1g1XwvdiIbRLe+GV8wj3bd8x9+vvUNz4CvJJ8ppnw4uEHd4p7d2/BWIFP/wCE08TWh8zV9L0O0gxy13ZXtnuPpvKsn61pXHinVrWzkv7jwNDNpsVubprqx1uKRTEASWCkAkY54oAxpfAckbefH8NtIvJR30zxFLBg+oBAApyeHvFCqFt/CHiexT0tfGSkD8zXR+V4lvUSSS40Xw7FJGkkaWyG/usHqCzbYxx3CtUcvhLSL1ZE1W78Qa8j8+VqGoskQPske0D6YoA5y4vtc8MRO97qXinTXxkrea1p12B9FkIY/hSaV4y1y+ubZU127lhupPs8E+q+GkW3aQjIXzIpOvBxgEcc12llpGj6ayPpvh/R7J1+7LHaqZB/wIjOaq+Kp7if/hF/Nndt2uDdngcQSEcUAUrW/wDFGo6tc6e+peEbVIbSO6a5ttPllk2szLwjPg4KnPPcetWz4dhuwh1nXvEGssV2yxC4+x2zH/rnEAQPYk1W0XnxlrUoUAjRbcFgPWaT/CukigknIWNdxA6DsP8ADpQBkWHhnw9paoLDwzpMDRnKSSxefIp9Q75NR+Obu5k8EXry3DMEvbIkAYAAuE/rj8qNQ8W+GNJkniutYjluIUZ5ILKJrh029d2wELjHO4isfxprBufAmr2s+h6rpjXcENzZ/bTGGl8ueMkFVJKMNykq3OM+hoAvwpqEniL4hRWB2TzX1hEsoAJiUxqGcDuVQkgdyBV281CPw3peq6trc1xbaRYstnZRSJ5lxcFePNLk5dnbIAJA2gMepxzHinVrjQ9U8VXlvq0mnRS63ZRXMkW3e0S2e9lQsCFcgcHGcqB0Nc78QLbQ9Y/4RvRNI1xr/Wry9VHmfWJL6FAcIC5JIDFmGNqjjORyKAO6svH+g6hYWt9pmn6/fLNdR2xWOyCiOVmAVHkYiMEkqPvH7w6Vy+sapcvrd+0kGkxObmQtHLrkSuh3HhhsOCO4yfqaf4Y0q68OeE/E9jb67Fc20VrJLcwSWLwn7VKGjjVPMw29XhQDIG7zPUCui1Vvhu2r3pvvFFzFdmdzPGt/IAj7juAA4ABzQB61RRTeRgEkn6UAOJAHNGRx7+9IDnPSkKgsCQMjoaAHUVieLNel8N+HLjVILIXssTxIluZhF5jPIqAbiCBy1cLqfxA8eW0kaP4KTTIg+2a4aU6gEH+5DtP60AeqGgEnPB/KvG77xsTcK+pfEmbTbdvleGDwxLB17b5Q+KWO68BX/nNe/EHUNWjmGHgv9Ye3iP8AwCMJ/KgD1DVPEWjaKVGqavYWLMNyrc3CIWHsCcn8K59PihoF5A0mi2+r62VfYV07TpXwf95gqY/4FWXolh4ShaI+HbXwn5sZ/dy28kU0y/8AAyc5/Guhmj1WX/WvcsD2QcH/AL5oAoT+IfGdz56Wnhmw0tQN0NzrGoqdw75ihDHPtuFRJqXjyC5RvtHhHUbcA740kmtZCfQMd6jHuKne1ZDl7ds9/MB5phRP4o0/Ec0AZPiW88c67pRsI/C1xbDz4mNxpevRKzxhvnAJVSAVyPqQegNcxY6Dq/hlGOk6N4osCWLGRLHTr2XPfL/ePPvXeeVFnJj568NinKNmNjzR/wC65FAHE2/iXxeju1zq3iWKIDkaj4OBQn3MLZqtN8QbuBmVtX8KgjvdaJqETA+/GBXoiz3RbCXl1n2fd+lWWuNUhhM8t75MIGS9wFVQPUlv/rUAcFb+P5PKBeTwTd5Gc2+tta/htlXirdp4y1HUJDHa+FrO6I6Cy8T2sv6HFaF34u8MXdz9judQ0vWZyMmG205r0t/37Uj9azHGi6nHNb2HwimuZlGQ1xpcOnRt/wBtHOR+WfagDVbXr+CPddeB/EqN0/0ZoJ/yIfmqzeMtKjZ/7S03xHpiJ/He6Q7KPxQtWG3w5Wa4eQW2i+HEZQynS7q6uLmM/UMiA+5DD2q7ax3Gi6vq+kw+INbvo7a3tbhZNQn810Mm/IBx0wq8fWgC3/wnXgkx7/8AhILU87RGbSbzCfQJt3fpVpdYlu1l/sbwbrmoMmNsl0iWEMgPcNIQ2P8AgJqDSb26PjzUmNwxk/4R6Bg+0ZBE0nt7n863pHac5lmllP8AtMcUAZXleJ5JkzD4W0aJl5zJLfTofYDYufxqMaHPPEq6h4w8R3UqnONOEdjGfbCLu/8AHq1wir0jUfhS5z34oAxNR8P6HDpWqX0mkSX91a6dcSxyardyXhyqEjCyEgHOOQB3rl99o/w4kihlheWHw40ciq3IkSEbx15KlgCRwM4ruNWyPDPiApgt/ZNyQDkDPlnr7V51BcR6Z4P1ryLjS/7TttDhsra0M6CQRlFlnkCk5O5pJHPGDsQe1AHp0ULW9jp6BTtSxhUNg4OEA696d26nH1rx74V+ObtL+9tPEWuXt1p8lrmDzUluZBMrLgJgFgNu7IHHTp39Mt9Z1LVBcJ4f8LXly9s7RSS6rItkiSBBIB5fzSHcGXGQo+bqOSADYjhkmbCRliTjgcVjeK4pYIvC4ljKf8T4DDDGCYJQKxrptQ1Xwodf1TVru/sreOG8vNH0+A2UbWksQZ9rh98m0MWBLgExMpHOao3emjQtS8MaTbw+TYX1+l7BFDKZIEmiDh2iLZPlyJIjgZIByOuaALzajc6Rd+LtRsrUXN3Fp2nxQQspYSSPLIqrgYJySOAcntVbVrqW/cG81y21yM2n2q3057R7a03+WLiIsitulRoopceYxAYYI5IFl4/P1DxHH5s0KyyaGPMgcq8YN22SD2IGea0Ik06zi8EaleSW9rJPEs9xJcSKix28cMzBfmIG0PcIvHTIzxQBP4da9tZl0bSfLbTLC9dJrExJ81tMI5UBDfMu1LhsnuYAO5zyPiHS7K08DaDpyIZ7iPxHJBLLKzM7wQTTxl2P90LgEjgbsV2Gl+ILhvFHiPUdB0O/1WK9NusFyQtvaOkaBWk858FhlnGUV+EHqM5tz4evIPBmvNq2qQXt+mlX22K2j2RQmZ/NmO5vmdi4U5OOBgLkkkA0tA0/TLiLXPiFqlvJcwTzPfWcEm51ihgUKkqxsAPNcR7g3XGwAjJzznw98Nnx7e61471uOS3nvrtTpc0bAPbeWeGU42tjCpkg58ttw5r0b4fzx3nw60EBeEso7eRGHR4x5bqR/vKwqDwnHJ4fv7nwk0cX2O1iFxp0sS4Jgd2BST/bVuN38QIJy24kA5ey0S1vJtYHie/1LU7y1ulOoWs8wjsyihWimEERAKFFU4bd8yMOoJOfeWNqL64Fnpml/ZRI3k+XZKV2Z+XBBwRjHTiuq8c6cy69oepRTLB9puYbKaVgzBGEnmwPgHAIcPH7/aCCcV5jr3hHSf8AhIdT23eqwr9rlxHDc7UQbzwo28AdAKAPSbiTxZeLH5/jbTdPkH349N0gy5+jyu38hVebRvtciS3/AIu8XTsOot5o7WNuoziJVPf1rVDEDA4HoCMUuTjqRQBQhttdsmhGn+ObkwxLsFtq+nRz7v8AekTYxPuSaswat47hmdpR4S1KAfdS3upraQ/99BwKm9sA/hTSqnqgNAGT4l1DxZr3hy40+88CXcJNxbyK1rqMEwZUlWRu6tnCccc57Vjy6v5d7O8vh7xbYZct5jaczqB9UJrrFijXlUKn1UkVMtxcR42XdwoHQFyR+VAHFW3jrSJZZIYvFkcMi8Ml5G0JB9/MUfzq4utWV4wC6xoN2x7GWFia62S4uryPyJzDeRt/yzngVwf0rNu/D+gWsRuNQ8M+FLWI9ZLm0iiz+JoA59/DmlXobf4Y0Cfd1aCBEJ/Faii8G6ZaZaz0fVtPyclrDUp1B/8AHiKZdJ8KLi6Nj/Y+m6ld7Swg0O3mlY/QxDH6iorXwhp8ksT6L8Mr2ytJAf8ASdT16WyMZ/2o1d3x+H4UAWk0qa0lMkHiTxrbHGAr3omQfQOpqUT+IYnUW/jyVkUEeVf6PFL+bLtNZN94e1rQJtHvX8UzRw3esQWTadbSzTwqGJJ/eTMSTtB/hArddv3koH3RI2Mj3oAdHq3ixZfni8JajFgYEcs1rI31BDAGnQ+Itck1O000+C4bW9vBI0Ek2rq9uVjUF2JRS3BKjGOc9eKg2I2AUU59qjsvLj8e+FV2geZb6gq/7wVT+HGaANT7Drd3GV1bxa9sroA1p4ftFhCN7TSbnPb0NNTwr4cSb7RPow1K627Tc6zcvds3/AXJA/ACtWL5YlA4GO1OyfU/nQBJHcTwQJb28kdrAgwkVtEI1UewHSmOXk/1k08hH99yaTp0o7dcUANKrtICqPw5rn9VwvjjVEHH2jQrSdvcrJIua6HPBxiue1YZ8d3WSPk8N2ycnpumfn9KAE0fP/Cf3CgnM3hoHA/2JsH/ANCrogQQpGORwM9awdIVm8f6WoXaZtFu42yOcebEcf59ajtda1rW7zWrTTZbPSYNNby132vn3dyiuYzKgdli2FlcA/Mcrg9sgHSyIsFs91czRW1tGMvNO4jRR6kngf55rDh8ZaFezRW+jfbdbuppngijtIDHGXVS5Hmy7U+6pPDE4xisqfQdMZ7qx8X2t1q+qRiWOfUpp2QRxHEsckEQyqAxJK2VHD28iZOQT0ElvrWvaDepcXTNq+iNNCXEapvuoikttcKuGA3RldwGARKyngYABl6rr17baDfrq+kWVj/aGk3JtWt7/wC07XMMjqknygZZUcqy5U7SBWL4803w54Z+C9o39mWcur38EEKXc8CyXDyEbpHLtlshQ/f5cgDAwKm8VixPwnuDHcxQGXS47uCDd+9jt3uI3t1b0Ee54156Zxk5re8ReCpfFHhbwhqKxrc32jRwzmzZwiXaFYzJHkggE7FwTx1B65ABgnwxr/gaPwHPDdpNYWlwlnexMCGgN0wEp8xcBo954J5VgnXtcthbj4kQ/wBq3cihrGC/muJHYb7q2kktiqDgfPkEqBk7RxzXodvcaX428Kyb4ZTZ3sb289vPGYpY2GUeNlPKurAj2IyD0Ned6fP4qu9YWCHREc6PYy6NNfXV79ljNxuSTzQqAysHVIHGNv3yM96AJY7u0bwBqtrYfZkF9Z6rFDCY3S4IN3JFaxhSPlG6VlCtg5OB0bFLVJYp/EnhGys44/svh24OnSNE7SRiYxN+6EhA3sqRKW4GC4HXNaVl4QgGhQaTrmt6hrtrGzM1qoFvbSOz78vsG+T58t8zHnnFW9atIgvhG0trOC0tE10AW8EYVE/cS9AAPUk+tAHN3q6df6xr3h68tdUvZNU06y8u206LMjbJpPn3t8iKGK5ZyBg1sWen6hpr22r614BlvGjAWW7udXOqXVuq5O9Y2GOvURHPPAOMV0fw8tQbXV9VkKNdXeoSxFgwbbFAxijT2A2sfq59a8z8UeOPiN4p8Tat4c8K2Etva2d3JaNPZr852krl5mO1MlSRjaecZOKAN2y1bw/Y+Lrd9V8Y2VzqdwHWNUWWUNHNzGGmz5acbSFCqoHb+I7nipGg8DeKIyMMmmTAjpjI/wAK8gj+CPig65aaRc3GmQGeH7R54lZiFDAOACAWZcrnHHzLz3HsfjdjL4O8WSxjcrac4DZAzgc/j3oA4X4TWGvWOh6kf+EkuNNeOS3uBBLbrcwMkybwWUgMGIIztZccZzXbW63Gj+LdH1i91tdQudRmk0q5cwGBApRpYFRASBtaNhkkk+aeegDNEU/b/Fcqv1vrWBcDCgJbR9PTr0p/iaQReHGuiu77FqVjdLx02zqD+nH4mgDpfHVpNeeB9WFsW+0QQ/aoNoOTLCRKn/jyCubu9JtL68nu1aMrPI0oO3qGOf616I6pIjo6hkYEMD0xXyzffEK70XULnSvPP+hStbf6v+4Svp7UAepx6t4sE65PhHUYscojTWsp+hyw/SpV8R6lErNqXgjVYwCcNpt3DeA/gSpqsQrfeVW+opFQIcxlk/3GIoAm/wCE48PxReZqK6zpA/6iWlyoM+7KGH+etaMfiDw5NHvi8U6GUxncb6NSB6kE5HWs9Ly7j+5ezD2c5FUbm0tb7X/DBuNL0qeSXVisjm0Tc6+RITk45x1x6gHsKANZ/F3h8yyRWM95rVwmCYNGs3uCM/7eNg/FqmN54nuVkNh4bsNMXgxS65f/ADMP+uUOf1YVqm6uTH5QnMcSkqscK7FAB6cVFtUnJG4+rc0AZcmmajeq6ar4yv5I2IIt9EtkslHqpkOXI/4EKbB4T8M20skyeHLO5mk4ebVJGu2P/fwtg/StfJHHT2o7570ASJdXEcKQRSrBCg2rFbxhEA9AAKiKhyC+5yOhck4petFAGB4w+XT/AAyyBVK+J7XJHBwVcVG4xNN/11br1696k8ZAHSNDOCTH4ks2B9OSP6mmS/8AHzcH1mf+dADR1FLpieZ470QgAm20u+uD7bmjXP8AOkzinaFG8nxGZFz+78MlTx0Mk4x/6DQB0EeBEnpinqrOcKCfp/njtWTYa82tR58NaNNq0KSiBr6adba0U9CQxy7gf7KEfWqSHxBqviCXRtT1O3tP9FkntbbQpTD9okjcCSKSeQGRCMp9wLlWJ4xQBtahqWl6RIsWqapZ2c7KCtvJKDM+eBtjHzNkg9B7dazrzxDdW8NvNbeGb+O3muRbC91g/ZYEYnCllAaRVLYUFkUZYcjvR/sqz/s1joOh2tjf2zyT2c0asLpn8oyxmR2yxBZJreVGJJIPSreiWUetSTaXBNMuk6lpaSyI7AubWRD5PzEHDqZHTJySsEeScGgBkkviGaSF4fGGlLeTBkh0xdFZLeaZN6tEZXbePnQqTkEHbxllBydY1kXWoza1ZzW9nBdeG7GVri6O4W0bSyZbaP8AWODhQgxuYj6V1XhJTr0el6jcIrXZt7e8vZJYv9ZI0ZikUfwj95bxPgAYKg9xXAaT5h8Qppdlpkd/qQtAumqyER26peXJEzt/CiKwGfvElQuScgA6fwmBJ450P5dSUpot3IP7QQLMzGeMfMo4GeoAxgFeleZeP4HvrTwtYQW1zcX00moXa2cAeRzFLMTGwXGMkK2Qufu5716druky+DNHbxXrfjPUItUghaCFbaGIW5ZzuWJYWUlhkDqwJ2kkryR5p8MpGm8VxeII9N1XV9bjaaQxWqYii3RlIo3kchUVg0hyScCNQMkkUAdH8HtL8TaRqN1BqGmz4azhkt7O7kMTRqtwQGIIygy0zAEZODwc5PaanqMGkr4z1ia7giihvnMBefy/MmXT0TYnZnLZXBzypwMjiOW08W3+q6je3mpaTokN7DBGIrZDfXCRxMx2bmCxjJkc7trEbgMcCpdL8M6Fol419Y6aJb92DtqV85nnd+SX+bhWJJJKhetAGNe3Y8QfDq18O6P511p+naK0l3fPbSQw3DRQFY44/MUbsvtkz0ATqSat+Dvilcz+DbS81rw7qryLC+25sLXzo7lY/lJwv+rbIIwwC8HB7Db1yae58Na+sk0khbSbrAHABMZ5AHeuMEv9nfDiD7O8qxQ+HfMCI5UFnjy3TuSxP40AejeA7dm8PNq8mFk1ud9U8tTlYlmClF6DkIE3f7W496y7q2Wy+IOt2ogcx6ppkV+HJyvmwOY3AHrseL8qt/D+OPS4NW8NxuCmk3hEKgYKwzIsyg/QyOv/AAGn+LAlp4q8J6i8uxJLqbTJAB94TxFl/wDH4U/OgCLORn8a5T4jWR1LwbaadFIIJ7nWreKGboImYMN3HPAz0rqgpQbD1U7TWH4tONP8OHAP/FS23X/rm9AGb4HvrX4ZS3Ph2+1Ga/0to/ty3sNm5W2JJRw4UttT5VIbAAJbOO/QaHr+i3/xLdPDepG8iv7OS51GGNiYEeMxxxzKTxuIOxgvBCrkAjJz9Jd0+INyySsp/sCY+2RcDBx681q6pezx6t4W1SWUu6akbGXAC7knjYDPHTesZ+oHpQBb+IlhayaLBql1AkkWnTZuQwwWtZAYp1yCCPkctwRyi1x2oaJqeh+CfFKXYj23WiLJchpt7m6TerO3Ys0flbmHDMpNen+JbFtT8KavYRAeZdWM0KD3ZCB+pFcFq90L34U3t/nDXfhlZWOepMYyP6UAWNE4v/FsYxtGqwSBf962j5o8WRSS+C9VSNN7PJaKucgZNwn+f/10eHF8zxB4wgXGRc2TZY4HNqnX06VRn0+/8TeC4NZ1C7doL2S0a30qyGxIN06AGRz80rqDznCAqTtOAaAPVwc5OORmviPxgssvjbXpAGw+o3DD8ZGr7cHfJGfrivlm88ETX19cXhbcZ5GlJ3ddxz/WgD00Yp1IRSc560AOqvOSuseFGAyf7dVcexhf+masdqqahkSaDMpwYPEFmc+ztsP6MaAOvIw0n++386KfMu26uVxgLM4H50zv656d6ACj8KeyeXA9xKyxW8Y3PLKdqovcsTgAe+cDBrI/4SbR5ZTDppvddnVkV00aAzqm7ON0vEa9D1btnpQBqfQ808QylN6xOU7Ng4/PFc1qOseJ4rmG0m0uLw1Fdo4t7sxHU5mkXJ2BUIRX2Kz7Tu3YIUMwxVqDw2b/AFC6jHijV7jUZoRe6TqX23fAyjAYCJAsRG4qGUggo64PJwAQ+MlzpOhqCQX8S2S+mcEnp+FRynNxOfWVv51Fquof23o/hV5YRbXyeJo47613Z8i4iik3pkE8ZGRycqV9aS7ube1R57mdYY2m2gvySWbAAA5JPTH49AaAJPX6Vb8LS7fiLfKGAkfQ7ZkHXgSuDx+NVnjeMsGXBHTp1/On+Hhj4nIM/e8N5xjji4HUfjx+NAGPotpN9jtbOf5LDV7G7tPMhYKVvbaVmikd8YVwkbEP1PljIOwV0l+9le3Nh4j0+9tLu/tNXtPMubaJngMc+22eON/utw5YkEkEKD2rE062t7ldMgewjidvEl7iWRDN9pjjW7bf5fOcF9v+9+FcN8UfFOrWHiOHR7LX9Tjgtbe3uZRPtjY3H31yiKoXCmP5QAAVzgnmgD3K3vdDn1e8+wlpGtgzyNHbuIY5UeQvmbG0tulb5c8cmuc8I6wdO0rT3kOmQWFl4dt7vUXSCWa5ZVgXG9goSPAGQpLswHAHUctomueMvH3hMsdDs1lnsJ9PbXL26McR3nDMkK9yoK5VSCw6gLtron8M3N8k1vrPiq5ubCUQ403SrYW0EXl42orsWYKMD7u0nAyeBgAbp2rt4K8L2OmC9spNdGmJDDo6s0lx9skJcBkD8ICwycZIyd3AB0fAWmjTPF/iDTzILhtKsdOsFnMeCcRO78/7TPuIz1PsKs2FjZaVA8GlWFrYpNgO0agySc9Xc5Zz7sTV7winm+I/GN4WJ3aqkGD2EdtD/jQB518WNH1Txj8WPD/haC5kjsHsxcPgZSL55A8n+9tVQM9yBxmu3urNdK8bwWVq/lafc+H2gigQ4CG2kUrj22zEfhTPE0uo6V8SNH1Ww0/7cDpVzHcwIwEzxLJEx8oEhS4LKcEjI3Ac4qK1vbrXdck8R3emX2mWsNg9lY2t9GEndncGWVlBJUfLGBk8/Me9AF1AoUFVAyBz6/jTv0+lGCAAeoGDRQBFdYGl6pk4H9n3GT/wA1wc43fC5Qep8Mp+iD/Cu8u4/N0vVIsZ8ywuF6/9MzXEKBL8OYBkDd4ZUflF/wDWoA7vw6yx+P8AVwc+Ze6Rp90M9DtMqE/X7tT/ABME0XgO9vbeHzLjT5YL6P1HlTI7Ef8AAVas3Q0J8d+H7wyH/SvCuGXoCUlhOfr+8auy1nT11fQdQ01iVW9tZICR2DoV/rQBgXyBNQuApypbepHoea5zxfgab4ePp4ltf1RxV7w1d/2z4S0HUFYt52nRrK54+eP5HPTsQaxdZ1FPEdtZWfhi1k126stWhu5HthttU8sZKtcN8mSG/hLHnpQBY0r/AJKBdZySmgTY44Ja4Hf/AICPzrR11HXRrAlXDDWtN8vI7/aE/oTUVj4K8XTa0+qXfiGz0hnjNs1vpdqJi0O8sP3kw4bJOcLjgYq3J8Lre55u/Fniy5fzBLGZdSz5Tg5BVQgUEH2oA7zk9a8IGo3cfhq88M+Wv9mweFtRdW8oktLDcvHgv2Cqn5sM5yK9MHhrxHZSwnT/ABrdvGn34dUsobgSfVkEbD/vquW1Kz8XaP4K1vR7nRU1Vbq3vWW60mT5g87s+GgfDY3O2Chc4HQ5oAseF5/M8U+K7gMCr/2U429cGBc59O/NYEdle3Gt6daTadqk1rB4okNvJdsLeCDE7zAwRqcy5QMS8nCjIXrxc8GXkF/4i8cfYzI0MEelwLuhaJt0cZRgUcAg7lIwQOnSulkMk3i7wnATJJ895dsSTwEiEYz/AN/cDNAHdA4BwR+LV4GmpXMCLCIEbyxtyHPOOK98JIavn2HXdGWCMDWNPICgfNcKD0780AdXSZ9xn61U1PUbXTLBp7rV4NLDMESea2acA9fuLyeAfzrETxDpedk/xUuck5/d6CIEA+rIfz5oA6bIqrqYLW2nqAT/AMTqwxt6585ar2b/AGqSObT/AB2NVhjkUzQvaQuCh7Fkwy5wcH9DVHx/eXFh4Cvri0EiTC8g2zIcNDg7g4I6HIAB/wBqgDutf12y0TWEs5rK/vL2+nxBDAqKhLNhd0jsFXcQQMnJPaqEmoeIma7E114a0GG3hRrpMvqN5Z7ujSKpVFHIOTlQMknAJryr4ca5qGseN00DWby51jTdYt5LW5jvZWlZV2tICrE5U7h1HueuCPX7OE+IfByXE1tDqHiXQ5pLFpFYBpJYmMbKztj5JUwWU8Yc9wCADHg0uWaGa61uwl8S61o9yBqNjeSCRRCy8TWkShYzuXDhWXccMmQwq0wFvqdvdiWSeR7iGwv5bWQKNRsLkFLW4ZlA+ZHKqHXB+STHDADWh0y48OeK/C5VY2hmjutIkcSMSIV3TWowfvMqRspJ/vNyc1U13Rryx8PiPfDD/pNhBDbxvllH9ohowTxgKhVR/wAC9KAFj027utL1zRYzcGae3L29y8uZBe25CLKSuCGYJayj1JY+tTaXINXudKntT9lkvIbXXreFTxEz4W5UdsMknTuzM3XmuhsZkt5da1GciK1S5kKMSACqxoJG/wC+kYfgetc/4CW1tNJ8PwR6dqUt9/ZMMU9y0DJDEm3zANzYVvmbHybj64HQAwPExMPxIgtFcNDPqdreFQfuyC0nQ/T5Uj49veqM1+lvqeqagY1uZtJ8m2srYsB5lxcYwwz03ZVM9gsnuKtXkqan4q0vXUX9zqOuyi0fcrB7eG0aMMCONrOJGHqGBqSeCG7gH2iFXIlScMOG3RtuU5HPB7e5oArw2VpoFnPLdSNcXchVr67IJe6lyAFCjkjJCogAwMD3rV0zQPGp1WPxDbW2i6fN9g+xx2d95kzlC+8+YUwEP3eBuwCc5xS6DZrrHxFEcsaS22i2i3Tru+7dzEiMlehKxq5HoX4qz8WPiRceAbOxhsLWCe9vvMKvMTthC7fmKjk5LfoaAPNPEWs694TWSxl1aaDxQ3mW9nYabbKYhHPP5jyiRgzN5hwAFCOCo49em8J/DWx0bTpbjxNZwavr1/l5xd/vVt8nOM5+ZyeWcH1A7k5nh/whqPhOxtPiR4jkmbVftqy3sF1yY7aU+WWIwSJRvD9RhQQQDxXp08ZiuZo25YOQT6igBjYKRRCKOOCJBHFDGNqRqOAABwAMYHt9aX2wMdelJ06UUAITjnvmrfhFlXWvGEIzuGsh/wAGtoMfyNU3+6fXtS+FnK/ELxtEHBBksZgnpugAJ/HZ+lAFjxagtfEvhPVBI6H7bJYPtbAZJ4m6/wDA448e9V8FflZmZkJXLHPQkfyq94/t5JfBt3dW6K9zprx6hCGH8UDrLge5VGX8aqzPFNKZ4GDwXCieJx/ErDINADKKO1FADkTzVuI/79tKo/FDXn1sd3w0tmGD/wAU4w54zhMda9HsMfbk3DI2vke2015xpKJL8MbRHBKPoM4I9Bhv8/hQB2CuYPF/w9bB2zaZc22QeM+VG4/RDXcajqVnpGnT6hf3CW1pApeWWQ8KB/X26noK4AzLDpfw51PymMcMtrFkDO1bi1eIZ/4GyD8a2tNH/CY62NZnRW0PT5mXTUEgZbqZWKtckDjaCCI856F+6kAGRoXg641iAjW1MXh1b+a9stHaLYXDytIv2gdCoY5WPsCN+SMD0O3git7aOCCJIoY1CJGgAVFAwAAOAAOMDpUgAxyPb8KWgBCOvFLgelIQCMGloATAAxjj0o2rjGAfrS0UAc/r/ha21eddQtppNP1mKFoYb+EZO0nOyRT8sseQDtbPfBUnNYfh5L7/AITyc69DDbalb6YkFrHbys8U8ZfdNMmQCPm8pSrEldo5IcE90wXq2OKyvEGiLrVikaXMlne27+dZ3sQBe3kAIBweCpBKsp4ZSQetAFfxnqDaZ4L1i8Q7ZVtJFiP/AE0YFUH/AH0V/OpNljB+5S2swsfygbBwBxXNajq91rNjpmg38EMOsNq9tBfwI2UxF/pJkTJyY3WH5c8/MVPINZ2qavZLq14p1nT0IncFWuYwR8x4PNAEUU80DboZjGc5yFBNT/2nqR5OoSMPQoCBVU7RJGjOoaTOxS4BbHJx64HX2pI2SVWdJInVCysyuCFK8MCe2DnPpg0AHy75mWG1jedg0rwwCNpCO7Efe/GuX+JOrx6T4DuLMgGbV5VijUgYCIwd2/PaP+BV0+nWniHxCol0Gxs4NOIUpqGqB8Tgg8xRD5iPukM20EHgGuE1eBta+Nmk6D4gvbCSx0wxpK9rCyQnOH2sGY4LOyRk7scjoeKAOk8O+CYNNMmnWVnbWerR2ulS3dzdESMkshlLFSxyhDrGQq9SiA5BOOkg1C5L+Im0mbVI3k8Sujf2XZxzu4S3iV1zIPLj+YfebuMVHr2u6ToPibXrnU5rdrqVdPmsbO4uPK3zAyKjMCRhFbDMTkLjdjIGalnqc8sGiWnhrT9S1+C0Bnur5rqawtppmk3ySOzqPMy53BQXUhm+U4BoA0JNOjbV/CVtftrj302qyXezVLpJH2wwSHdtiYxoA7IPlAPPPWs6Y6HoVvokNze6HZDUNRXVJ7mC6aUPbQZeMGeVt0zGTywDjozbV+UmtK40rWdT1c6nq/iaWyn+zSWi2mhR/LGhfccTSgncdqZZVX7gx0q3puk6Zo9x9psLEC+I+a/vXNxctxg5kfJAxxgYHtQBzEVu2q22sR+HvAkUDanC8R1i/mdOZlbzHLzKspGCeEDA+vptyaJd6pu/4SLUrUo1uLeTT9DhaGNk5+R5jmQoQeVBRT6HJrZkd5jmWV5D6saQAAAAADjgDpQBieIfLGq+ChFGkUUV7cRRwxqAiL9nYBQOgAAAA7CqaDKDnqSBk9eSMVe8R5Fz4Rc5KjV5E465Nu+MZ/GvPPFnxD1Dw54sbTNPtbOS30/abozoT5zkbioPUAZAGOcg0AetfD1A9x4qnZQJDrBjzjkqsEO3+f61F4z0C11bx54JuL+AzWsMt0oXGQ03liSMNz0xE7fVQCCDWJ8FtV1S8t9dj1m2MF3eTpq0bFdokimXYCq/3R5PH1Fdr430ObX/AAtd21m5j1GIC4sZVxujnQhkwT0yRtJ9GNAGX8VBJN4Au7CJ447nUJreyhDEZdpJkUqvqcZOPbParOoOJNTunXGNwH4gAf0rn9Jt5r/+zNf1PxHe68uw3WmxSWkVvHDvTBZlTh5ACVyeFy3Gea2Ocncctnk0AFFFFADX+63c4zXPW+oz6T8bL+4l2pp11FaabJlsAyvEzxP+aNH25cda6JvuN9K5HxHbT3OveMlsi6X6afptxbMuNwnjLuhGf9pQKAPYCA6lGUMrZBB5BH0rzzQYpLXQV0yVnabRp5NMYyLtLInzQsfrEyH8a7rSdRg1jR7LU7bPkXcKTx567WUEZ98GuV1a1XTfHcbIpW3161aOT5TgXUA3Ic9i0Rcf9sx6UAO/xooUFui5PUgnAH19Kq3urWOm6jHpriW91R8bdOsl3z44G5v4Y1+YHc5UYJIJxigDT08btQiXuwZfzU15toRMnwzsSFOTotygB77Q4/wP0Na0ninVbj/hHYxbf2JcS+JRYXlt5qzuyIASN+AAD0OPXjiszRw5+G9rliZH0i6fceMF97fhjPT2oA29QgTUvAXhfw3CR5+u2VjBE27BjjjUSySjkZ2KvHP3mQdDXqNtbQWtrFbW8UcUEKCOONBhUVRgAAdAAMYrw6+1fxbZW8F34V0Od30XRrG2kuJE3qoIR5Yo0H32bMQY9UERxgtmvVfFPie30Kxlij1LR7fVJEH2WLU7xYUOTje3Vio5JwOcYBBOaAOiAxRWX4cvLzUfDthd3z2kl1NCrSvZyb4i3facnI/E/U1qUAFFFFABRRRQAEA9aTAzmgnGOKWgDkPGEVtpOraL4saK3VrK4W0up5Sq7baY7M7iP4HKN1GF8z1Ocq/8OQS6jdSDR9PYNK7bjYqSck99ldd4osf7S8K6xYg4NxYzRA46FkIH+fakstSsLyxt7pliDTRLIcgdSM/1oA8ovJxY/wDCU6usSPd6dZpDau652fu9+V78sxLeoQCpLvR4V0zRPCdpGBFeTQ2RETbSYVHmXD8dyitnHUvV/YheZzGhadFjlLc71B4B9RyfzqTSoFl8f+EV+VFt7e+lVV4GQqRgAdsKxoA73xJrtn4T8MXusXUZNtZx58tBySSFVR2GSQPxrx34PeG/+Eu8N+L9W1vyp5Nala2aR4RlWwXZwMY+86EY6FBjoK9K+Kli+o/C/XreP7y23ncnHEbCQ8/RDXG6H4x0Hwp8MrLw7p928fiNrf7PHZvGfNW8l5y2QAEDvkMTgqOM8AgG9pUsOtaNoOu3un6dcanNpsTtdz2qvKGxzgkcc5PHrWpNNLOSZ5nk54B6CoYrFNLtLHS42LJp9pHahiMbtqgE/j1p/wBKAAcDAAA9BR3oooAKKKO4oAxPEnzXfhCLnnV5XwOvywPz+Ga4HxZ8P38T+Jjq1vqdtbRXhQXkcgbepXCkoMYbIA6kc/Wu/wDEu2OTwjMTgjXDDu9C8DjH4nFVAAMggcMR0oAs6Zcra/EbQbyGH/R7yzm0nduwECKJY/8A0W4H1r084B5rxnWvNTRpby2QPd6bLHqMCliAzREMV455UMv417BZXcGoWNvfWsgkt7iJZYnH8SMMg/kaAOC023OmX2t6ARtSxuvtlqCoUG2uCXwAOoWXzVz6AVodefXmn+MlXStU0nxDlUtkc6dfudoAhnKhHLEjhZRH06BmPrSOhjkZGBBBxzQA2iiigBr/AOrYe1c7cSAeO/FZzzFDp8ZP1Qn+tdFJxG30rmbr5vG3jflWw+n4A7DyehoA6j4cXCw6RqGifKG0u9lRFBJ/dSfvozz2AcqP9yrvjy3dvDEmoQx77nSZY9ShGSCfJbc6jHdo/MX0+auT0DU/7P8Airb2WWEWr6QocLFnM0byMhZu3yeaPwHtXqWTmgDhLPTdb8URLdyXLaFo0/7yGCymVrqZCflZphlYwy4OI8nnG+rfhrR9N0LxxrNhplnBa240ywbbEuCxD3I3MTyzEAZY5J7mqeka/F4U09vDNxFcXeo2N0bXT7KHDTXNux3ROM4AREYI0jEAGNsnPWO4TxdpV7N4qurzw3ZJPHDBdWd5I6RwRI7lB9pH8ZMpBJTHIAB6kAj8O2NnfySy3VhHPPaeI9SkheRidsm59rY6H5SAM9NoI6CuX8PvCvgLS5JiBANGk3k9htYn+XSun8Bi7l0ya8vdPawl1HVry8SFi2djrw3zAHBIOCQMjnABFcjpCG5+GVlEp2mXQZ41IODnBHB/CgCTQrLxJoPg9Nen1XUIoLTTUv7MCdfs9xPNl/s7whS7AlkTczbgT8pHb1Lw94bg0W3luLjbd6veHzNQvnXLzOeoGRxGv3VToFAHqTwGseOfD138KdPEd9ALtBYu9hHxOgiljkk/d4yAqoxzjGFyCRiu/sfEbXni6/0IaTexxWkEc6X7JiCbd/Crdzz1GclXHG0ZAMvQVh0Dx9qXhuzTyrC4sYtSgtkULHA+9o5AoHRWwjY9dx7muyHIrkvDMq654j1rxLbtDLYSrFp9jNGc+akJkMjg91MkjKPXywehFdaKAFooooAKKKKACiiigCnq1wtppF7ctjbDbySEH0Ck/wBK5TTPD8iaVZq8TbhAgPJ67RW142fy/AfiF/7umXJ/8hNW4u1EVQQMDHWgDyYc0WW9PH3gyRVJUtf27N/dzDvH/oB/WlrlvGfjKz8NXumWy2dxcajazw6mrJMI0QbsFG4JO5C69sbgeelAHvdzbxXVtNbXMaSwTKY3jYcMpGCD9ea8aL31vY+HdCv7hpbnSfEtpYTAqAWVMtDIOpAaMoeufvf3TXsNhd2+qadbX9s5e3uYlmiYgqSrAMMg8jgjg/SuJ+IegQ/2pofikNLGmn39u+oFOVMCsxWRh/0zZySRyEd85AxQBfnObq5PrM/86ZT51K3M2f4pGb65Pr3plABRRRQAUd6KO9AGB4y/5BnhpuPk8UWjYPf5WH9ajlwJ5wMYErDj61L4vANh4ZypOPE9qQP+APUUn+um/wCurfzoAdC4SdSehyCOucjHSuk+GtzL/wAIs2jzNI0+jXMlgWcAFo1w0Rx6GJk/I1y55BHrU/h3VItJ+I8doyFY9esVLMqnAni3lcnOBuQOP+ALQB6PqNhbapYXNheRiW1uYmhlTJG5WBBGQcjvz+Rrh9HubqS2udO1CQyarpEotbp2wDOuMwzcE8SJtJ7hg47V6GB69fbiuN8YWw0nULbxRGp8mFPsmpgBm/0VmyJMDP8Aqn+fp91pKAG0+OKSVgEUnPtWVN4g01b5tP00ya3qQ3f6JppWXYBnmSTISMZGPmOfY1E+i6nrPi6x0rxPcwGwmsJ7ltIsS6xr5csap5svDTZEhyuFXKDg9SAVdY8ZaZaeHfEF5o9xb6ndaZbxvwT5P7x9gYOOHC852nkjGc5xnQ3Ul54j8VXMqwhprbS7jdDna26E5x7Zz+GK2/EOjWOpeKNY0CWJodPl8N2yhLTbH5ax3EmAvGABxgYxgYrKe0t7HxX4htLSLyraHTdNSJCxYqih1UEnk4HGTQBDdQ30/iC5GnqzXlvoiX9ouCd8tvchwgwf4gdh9mNet6Zf2+r6VaalasWt7uFJ4iRjKsoIyOxrzbRSE+INq3zDb4duSzDuPOj4rpPBkn9l3F/4bIVYbdvtth720zMdoyc/u5N6/wC7s9aAF8Xz3Xhy+tPE2n2i3PyfYLq38wR+Z5jgQMWJwNsrY6HAmc9qzv7Klkv4r3xDLHqesxhWVAP9Fs36/uIz0bP/AC0b5zjgqOB2WraZa61pF3pd4m+C7haGTHXBGMj0PPB9a4zR7q4vNFga/P8AxMLZmsdQ/wCu8Zwzf8CG1x7OKANewYvqkcjkk/OxOMc7T2rzbQt6/DXTtv8ArP7FnI+p3EV6Rp3GoRBgMYOQOP4TmvPfDEeuR+EdGjuPB2pzWwsSizWt3bv5sbj5SF3AjKsOtAHqHhWC2m8JaHciCMu+lwLvKAtsManGepHtWQ3w00k3DD+0ddXTWj8o6VHqcq2mw8FQgOQvJG3OMcYq58Obh7r4d6J50UkUtvb/AGR45VKujQkxMCCAQQUPaupoAit7eG1t47e3iSKCJQkccahVVQMAADgADjFS0meQMGl7UAFFFFABRRRQAUUUhJ7cnFAHNePm3+FJrAOqvqU8GnjPcTSqjY9wrMfwqre648N9cRCR8JKy/dHY1Nq2NX8c6PpgXdDpqNqk5MeQHO6KFSffdK3/AGzFc9qckg1a8AQECd8cf7RoAoHJU46//qryX4q2/wBn8cyXT7vI1CyhdCRwu1AhA9/lzj3r1umXNvbX0KQ3tjZ3sUZJRbuISBCeuM9Og/IelAEfwH1u7PhiPQL+IxFI2u9OcrxNbmQq+MD+GTPJ5xIK9YnihuYHhnjjlhlQo6SAMrKRhlIPBHqPSvKLx7sPZ6lZLv1DSnE1vCuFWSPG14eQcB1+UccMEPavUtK1Kz1vSbbUrGVZrW5QSROvcH+RHQg8ggjtQBxNhDLpN0fDdyJWe1Qvp8zdLq0BAUA93iyqN6jY38Rq9+OT34xWv4n0RtasQ1o4t9Tsn+0WNy2cJKARhsdUYEqw6FWPcAjntP1EapazStayWV5buYr2ylOWtZcZwT/EpBBVhwykH1FAFqig8E/WigAo70Ud6AMHxeAdN8O8nI8TWpGP916ik/103/XVun1qbxbn7D4ZUZ+bxPbZ9wI3P9Khf/WS+vmN/OgBOx+lVV019Y8ST2EcohuDoHn205biCeO4VonI68MAfoCO9WT/AEqTRy6+PA64H/FOTEE+onQj6d6APQPDesjXvD9pqPktBJKCs0DA5hlVisiHP911YZ9q0Zo4542ilVJIpAUZHXcGBByCO4xmuH064XQPFMTArHpuv4VzwBHfBflJOf8Alqi49d0Q7uc92AGByAR+hFAHJeFIh4dvZvCUkUUcUINxpciQ7BLa5AKse8kZIVj1IZGOSTVHWdb0jRPihpkupaxaWqy6RcQ+XNKECN5sTqWzwu4B8E4yUIGTW74u8O/8JFoclrBczWV/HmSyvIJDHJBLggEMOcEEqw7qx6dRy+n6zoFjpS6VpnhlJdaud327SlKyNFKuQzXUzZ+TdnEj5LBgVDZoAt6gqzfEJL+KSOS2vPDU6xSxOGDbJo2zkdRiQEfjWDeEHxt4l+YHGn6fwO33+P6/jVzRvDVpo1/daq1vYJqlxAYPJ0yDyLa3Tjcqr1LEgZdgCQBhVxVK8z/wmvilCPuWWnjPrw/fvQBJpBx8QlXHI8Lztn/tulampXD6XFY+IYwS2lZN0q9Xs3AE3124SQD/AKYkd6zdLwnjyyY/8t9Bu4f++ZYz/WuigkCbCQpVlwwcZB+o+uPwzQB2KMsiLIrq8bLlSDkEHuPWuM1m3XSfGAuGKpZ66iQk56XsQYp1PJeLK/WJR3FTeDbl9Me48KzhwbEeZpzv/wAtrMn5QOSSYj+6P0Q/xVs+INJTXdEudP8APMMrjdBcDkwTIQ0cgwRyrKGxnnGKAOcutUstB8qfUJH3SM0cMEMbSS3D4xsjReXPPbgdyBir3hDTtZ03wV4dsCsFtLboqXSXKmRhGAflXawAf7vJJA54NQeBLK1mtpNaupZbrxA4+yai9wwLW0iY3wIq/LGm75gFHzAqxLcGui05NTAnGqSWM3znyntomQbM8BgzNz7g80Ac9aataeF9b8TW2q3SW1mCurQySyEgROAkiquOokQnAzkzLxk1t6J4j0vxFFM+l3YmMD7JkaNo5I2xkbkcBlz2yOe1ZfjazxDpuvJZLePotz9pkhKgs8GCJNoJA3L8soHdolxziuR8XNF4h8Qz3mn6hf2MWmR2NtLeaW5iedbqZcgyDO9EjIdcZwZCaAOw1XxtbaVqN5C2m6lcWenqp1C+gh3R2pYBgCM7nwpDMUDbQVz14nvvFdoHtrTRnt9U1K8QS28EMwKCI/8ALZ3GdkQ/vc5PCgkgVnfDwRadpV94deR3vtKvp0uPPcNLKsjtLHM2CSd6Opye4Ydq6TTtE0rSXmfTdMsrN5yDMbaBYzIRnBbaBk8nr6n1oAo6D/wkgkupfEUumKXKi3trDe6oAPmZnYAkknpjAAHJya3BzQAAAAOB29KUDHSgAooooAKiuJ47WCS4nlSKGJC8kjkKqqBkkk8AY5z7VIScgetcp4hf/hINVg8KxAmEhbnVmUkbbcE7ItwGMyuuCP7iyeoJAJvB0UlzZXWv3APn6zP9qQMvKW+AsC4yf+WYViM8M71z2pxyHVbwhePPf+P/AGjXf3Nut3byQsTtddpKsyn81II/OuC1Jh/al3+4c/vn53Lz8x9qAMuk69qWigADbSDg9f8A9dWPDPiAeHPF0egyrM2naupvIXzlbSYvtI9FjkYqQB0kfAHz8V6isrK21LxkbG/iE1lceGbhHiY4Dfv0zg9jjHPbAI6UAeujJAJrlfFGj3MV5H4h0iN5L2CLyrqzXGL63ByUHpIvLIfUlTw3D/CmsXDhtC1SZW1S0QOkpPN3b5wk2P738LgdH9Ay56YDIycUAcRbXVrf2UN/ZTefaTDKSbSDxwQw6hgeCpwQQak+tN8QaLd6Ffza/oNq1xBOd2qaXEMtOcf6+AdPOUDlf+Wg44YA022uLW+sYL7T547ixuF3QTR8qw/oeCCDgggggEUASUU4IfLeUkLFGC7yMflVe5LcAAep461W0HWNM17V7uz0uc3BtYhL5zR4gk3FlBRs5kUMhBIGOOCeaAMzxON0PhVc8HxEjfiIJKqk5aQ+sjH9aybfW7rXPh34I1jUJVku5vEqeYUjCAZMyAYAxwu3+tazqVklHpKw/WgA9aXRiT46uQAfl8N9e3M5/wAKT1pdGx/wnF6Mc/8ACOR/+jmoAu+KIDd+EJLVbmW2MmoaeizwcSRlriMblPZhgEH1Fdh4e1i41K3nt7+OOHVbKQw3cUWdrHgrIgPOx1IYdcZKkkqa5nVbOTUtDuLGG9FlO8tvNFO0PmhGikWRcp/FyuMVTOnnw9dL4m06fVNV1K3V/wC0vtEgZ7y3Yl2CJ91GQ/MioFGAy9WoA9M/WuO8VWM2j3x8U6ZbiT92ItWgQkPPAuSJF7GSLkgcFlLLn7uOrs7qG8sobu2kWW3nRZInXoyEZUj2IxUpHcdcdaAOL3QyQLJA6TW0kYeJ1IZXQjKkHuCCCD6EVzmpp5fjnXR3udIsp+f9lpFrU1C3TwVeNDJEkXha7lLQTLwumzseY3H8MLsSVYcIxIOFIxk+IJhZ+Pbgy2epT58P20TGysnuBGTNIfn2j5eATz6GgCTTcnx1pPTA0i+P0+eOuiRALR55GVLeJN8krsFVFHViSQAAO5461w2neI7KfxlaHRra/wBWvLbS7mCS1gtniZJHkj2iRpAojXAYlj09+BXZp4C/t1Fl8YTm7UHMOl2kzx2kABG0nG1pH4OWbA+Y4UUAZ0yar4gezvfDulwD+zJvtFvqV5mP7V8hDRwjGSjqQhkbC4IKhiAw7zSdTg1nTIL+3WVElBBjmG143BIZGHZlYMpHYqao6ZoQ0OYppzWltYfvHeBLNUaSRm+Vi64BCqAv3Sx4JY1l3qP4R1v+2oYFGl6i4GrhJCFt5sBVuVU/wnG2T2Ct2YkAl16zudE1JvFGj2X2lmQJqlnEuHuol+7InrLGM4B+8vy5ztx01rcwXlnDdWsizQToskUiHh1IyCPYgg08DKhgQc45PTFcpNYXvhGW4udIs5L3RJS8tzpcfMkDEks9uDwQckmIYyeV5JDAHWHP3l9ODXl7SWvw08U6kl6LpNE154zZ3EMDSC1mRSDBhcnaQF2ADhRtAwpx13h+LQ7Lw9LfeErSGeC4XzVjgfaZZAMbWLH5W4wQeRjBGRVpYpPEWiTW+p6Zd6a0h2+W80ZkUjBWRGjZgCDgq2QQyg4GBQBh6Lexa/43XWNNhvxYx6Ubea7uLeSCO6YyK0WxXA3bcTZOOPMGCc1220EAdq5zw3qd8ZrnQtanjk1iwClpUTYLqBiRHMF6AnBVgOA6tjgrXRj+tAADnPBGOOaWkzzjIz6UtABSE4+lIxIPFc54n8Z6f4ahYOr3V95JuFtYVZikYODLIVB8uIE8uQeAcBjxQBP4j1/+x7eC3tkjn1e+cw6faEn96+OWbHIjQfMzdgOuSAYbDTrjwzokjRQXWuarPKZbqYPHG9xK3G47mCqgAChRnaoA5xzzOleI/CHh9rjW9b8XaTqWuXgxNcW0wkWOMHKwQopYrGv5sfmOTjG23jO91AlfD3hbU7/5k/0m8X7DAVbqwMg3tj/ZQ0AXdL/tW+1ZbrWNEjsTBCywtDqbzA7iMgxhVXPAOTnHQV57feJNKbULlm8U+HSTKxJExGeT6Z/mfqa7RfDGq646P4t1RJYRz/ZWnborU9f9Yx+eYcjgkLxyprIu5YbS8ntoNPs0hhkaNFWHACg4AAHGMUAZtFFITigBaSxbb460BNwHn6bfwYI+8RsYD9M/hSjnFJaYPjfwYzf8/N4v52zUAbd3YtqMFtJbvHDqtiTLYXbDPluRyG7lGA2uvcYPVRXQ+GvEsPiC1mVoHstRtHEV7YSsDJbuRnr/ABI3VXHDD3zjGiz5adQQev8An8KxfEn2xtW8NzaGsMPii4nlgtrqaQpE0CL5skcwAJeM44UAFWIYMpzkA9OUA/MRz0Ncfrfhm+02S+1fwj5S387efPpk/wDx7XcmMFwOPLlPHzggMR83UsNPQfE6andT6Ze2r6drVugkmsZWBLIePMjbpJHnjcOh4IBxnfUgjI59xQB5r4U0i18Zx3mo+Ip59TNtfPAmnzwNbW0GzGM2xPLEMD+83Hp6VrmdbP4l6nIvEcehWvy4wP8AXz4A7d60df8ADkt3crquiXI0/W4gAs+0mK4UZ/dTqPvoeefvKeVI6Hl11Se5+IN3DqmnTaTeXmjRW9vHPIhS4kjldpBDICQ4HmLxw2OSooA5+Tw1F4U+H+kabDfve+R4ltbh5WiEYXdIBgLk4HTqe57VqzcXNwP+mrfzqfxuWTwHqTk4aK6sXRvQ/aEqO9UDUbsekpoAhp2jBf8AhPLo5+Y+Gxxj0nP+NNPQ0ujn/ivyMfe8MzZP0nX/ABoA6NSdqn2FKjtG+9TyMcZx9P8A9fbApqnKKfal/lQBTtLs+EL77XFIo8MXT/6VCeF06Zj/AK1P7sTMfnXojHdwGNd+vIya40GM7kuIknglUpLHKu5XUjBBB6ggnPqKr6HqaeDJLbw/qkrR6VOxTSL2d8hep+zOxPDL/Ax4ZcDIZcEA7a5giubeS3niSaGVDG8ci7ldSMEEdxjPFeeLpH/CC6leX0kuoXPht7OK3Rrd2eXTYonLAHHzyRfvG+YbmUfLgqMj0dcMMnB96UDHTpQBQ0y6kvLZ7kz2c9tLIXtZbRiytFxtJOSCevQ46VDq+iDWGtg2oajaRwuXKWVyYfMOOAxX5iB6ZA+tZd34Umsbu61DwvqH9l3dw3mzWsiCSzuJMfeePgoxwMshUnqQxqI+MptIDp4p0e50tUyfttuGurNhkDJkRdycn+NV+poA2LayhW2bR7m1ubi0gVGSe8ZZRMdxYckliylQckDtjJq0l1a6l9rtQPNWGTyLhZIiFJ2gkfMMMMMOmRzimabrGl61A02mX9rexK2C1tMsgB64O0nnnvirw+ooA4iK5n8A3YtL6RpfCtxJttrs8nS2bP7qU/8APHPCOfufdY4wa7fAbkimyRxzRPFLGJI3Uq6OAVIPBBHcGuSj0vXfCgSPQGGq6PGoRdKupQk0ABPEEx4K46JJ0C8OBxQBc1fwlb3N7Lqek3lxousSD57yzwVmIVgPOiOUlA3Zyw3DjDCqzal4x0uXZfaDa6xbmRv9I0ucQyBAMjMEzYJPPSQ0sXxF8OCcWmo3b6Pe7Sz2+qxG2YDOMhm+RvbaxFSSeN9PvLg2XhwJr19hS32OQG3hDFsGWYZVR8p4G5z2U0AcprHjeOTX/Dl3Y+H9eh1s3FxaR6bdWjQNcwtESTv5QoJFhJYMdoBOMdfTrW5ivLWK5gljlilUOkkTh1YHuGHBHvXn0emX11qFxpjao9zrd1GV1XU4BsTTLdwCLe2UnCMwAA6twJHz8grv7G0gsLGCztYlht4I1jijXoqqAAPwAoAsYGc4pDxxntS0UAc9rN94hmvf7N0LTY4iQDJqd648mIZGdkandI+N3B2r0y3ap9B0Kx0eKeaCR7q8vGEl1fzMGluWHA3HpgDgKMBRwAK2doxjHHpXKXHhWbR72TUvCckdpNLKJbrTZSRaXfGG4wfKkOB86jqPmVqAOmitoIWdo4Y0ZvvMigbvripcA/4V57Y+PPFd/Lcww+AJTPav5VxENXtw0b9cENg4IIIP8QORxWnFf+PtSWEx6Ro2ir5hExvLp7yQJ2ISMIuen8dAHWuyxgs+FAGSTjGB3P0ryfUPFfh99SumTxDpZUzOQRdRnIyfeurTwQmoSpN4n1e812RcH7NIRDaBgxIIt0wGxnHzl+nWsi+EUGoXMMVtbpGkrKqhAAACQBigDNyKTg0HGaWgAFJBn/hKvB5HGNSnGfrbPx+NLTF/5GHwl/2F2/8ASeSgDpY/uDHr/Wq0/wDyMvgv/sI3Y/D7LJVod/8AeP8AOs7WLv8As698K34tbq6MOqTosNqm+Ry9rKAAOO/ckADJJAGaAOx1zQLHXrdEukkjmiJa3vIH8ue3cjG6NxyD09QehBHFc3ovjqKDWh4d1e/gvJ1kFvFq1smLeaY5xDIR8sc52sdgOD2wTtFpdF1jxRGH8US/YrFx/wAgaymOGUqQy3Ey4L8k/KhVeADvqPWtW0GztJPCmn6Gmrz+UUOj2cSCOJSpZfNJwkSkgfeweQQDQB2SjP3uT0qjrGj6frunS6fqdrFdWkq4aOVd3PqO4I7EYI6giuN0q+8V+G4IxfxQ6vpzSOfs9lM013ZR9VXcwBuAvAPAfnPz12Ok6zp2vafHfaZeQ3drJgb4z0OMkEHBU88g8juKAPPvGHhrxND4ZvdOsJJNe02Z4XImYC9gWKRHwG4E/CMACQ/I5btWGoWmq3979jkYzI2ZbaRGjmi4H342AZfqQB6E16yoBO7jPrWRrnhjRvEIi/tOwSeSHBhmVmjljOc/LIpDL+BoA8/IOcEdafpRx450/wD6a6FeRn8JIz/Wr1z4J1/TUQ6Tq0Wr2ygA2+q4SbAB5WeMYJPH3kP1rDt9T/srxfpVxrum32iRx2NzaTT3yD7OJJNjKqzKSh+43JI6dOaAOuTmNef4RT442lbYgLMR/COaqpf6YNLk1EavpslhbgGW5juleNfQEjPXoB1PbJptrp2reKDlvtWj6EshUoyGK8vQM594IyeO0hGfuAigCObUri4vDp+gQWt3drN5FxdTylba1faWKsRzJJxjy0yRn5ioq3pXg6S01K5l1iCw1o3MK2899dE+d5QUllEW0xohY42LtGOSXapdN8A6VoS2KaZpulOYLwyedc23mSwwkswWNySwYMVwxPTcetdRIt59vt2hkthZqrechjJkZuNu1t2AOuQQaAOXSbVfBMkkU8V1q3hsAGGaLM11Y84KSL96WIA5DDLgAghh81dRY6lZ6nZxXlhdw3VtKMpLC4ZW5I4I46gj8DVlVwMenGf89K5u/wDCMYv5dS0C+k0XUJW3zGFA9vcsWBJlhOAzHB+dSr8/eoA6Qcrnrx16U7FchF4xn0fy4PF+nnS34X7fETLYyMdo/wBZgGLJJ4kC/U9a6i1uoby2iubWeK4gkXdHLG4ZXHqCODQBi6n4H8Nardi8uNJgS9D+b9rtswT7/XzIyGP4ms7/AIQ3WLK3ZNH8b6zAxfdi/WK9UD0y6h8f8DrsAc9aDkNkdMelAHI3UHxEt/LWzv8AwxfKMbjc2k9ux/75kcfpUEj/ABNJJFv4QHGFDT3J5/75H5V113e21hbvc3l1DbW6DLySuFVR6knpXMyfEDT7qWS38O2d74guQzITYRf6OrhNw33DYjA6chieehoAF8J6lqqsfFHiCe9icknT7KP7LbYK4KNjMkg5J+Z8HOCKgivf7RI0HwXFBYaZCT9p1S1iQQQ5OTFAMbXlPc4Kpk5y3y1OfD2qeIct4pvVS1Y8aRp0jLCV+YYllwHm4YZHypxyp6nqbWCG2tY7eCJIYIkCRxxqFVFAwFAHAAHYUAVtI0my0XT1srGExxKSzFiWaRjyzsx5ZieSTyTV8ADoMU0YA4GB05qC9vrXTbSS7vbqG1toxl5p3CIuSAMk8Dkgde9AE5OCPzrG1DxXpWmeINP0S6uAt3fbvLwRtQ/whz/CXOQufvFWA5FZI1TW/FjBdFSXR9IIQnU7mHFxOCeRBEw+QYH35B/Fwp61p2vhLQ7PRp9ISwjktbvcbrzsyPcMTktI5JZmz0JPHbGBgA3getJgelcoLy98Hq/9pTzXugKo8q7KtJPaAA5E2Bl4wBxJjcP48gF66e3niu7aO4glSWCVQ8csbBldSMhgR1BFAGB4j02/iu4fEGiANqNqmya1b7t9b5yYs9nByUbsxIPDNWrpepWetaXb6hYyrNazruQ+nUEEdiCCCDyCCDyKusPX0xXKOP8AhFvFKupC6PrcxDIEAFveno2c/dlxg8ffC95CaAJ11TxYu6Q6DpbwqcGOLVWMv6xBc45wWH19cbUIIm1K6LI+TM5OOnU+1dPeaDaSy3V1bM+nXt35YnvbQKksgRsjcWBB4yOQeDXLajLGNTuwcZ8588t/ePvQBj4FFGaKACmKceIvCZxn/ibsMfW3kp+c1C8nk654UlzyNaEYH+/C60AdSB1/3j/OsjxLe22m2vh6+vLgW9rba9G8shbaFUwSjn2/zzWxjaWX0cj9aR1SRY1kiglEcomQSxh9kg6OuejDsRyKAK97qWseJvNWK4udA0YSNGHVNuoXabSNyhh/o6kn5SQXOAfkzUlna2unWQsdNtUsrQHcY4/427szclmOOWJJNTO7SMWdixPqc0lACKoQ7owEJ647/Wql1pcVxfHUbK5k0jWGPz3luoK3AwQFmjPyyjnvhhgYYVcpMcH3oAcnja40YIni2yjsY2KouqWjGWzkY7QN3G+HJJ++NvH3zXW29zDeW8dxbyJNDIoeOSM7kdSMggjgjvmvP9eH/Et0wAhQviDTiRj1nWtqfwTFZXDXPhi/m0KeQlpIIUWS1lJ25LQN8oOEAyhQ8nJNAHWDB54zRtBGCMjGCD3rkTrXi/SFJ1Xw9BqluvmM11o0+H2jJX9xMQc4xkLI3tVqy8feGr27NmdUjs71SoNpqCNay7m6AJKFLH6ZoAbe/DzwjeyxSvoFnDcRSiZJ7NTbyhxyG3xFWznnr15qovgLyr1rm08XeKYD2ifUBcRj/gMqvn8a68OCM8j1zx+hpVPJHIxQBxS+GvHEd35kfxBEsPOIrjRYW492RlP8qnltviFaJGLXU/DuoYOW+1WU1sxH1R3A/wC+a7DHf1pMAdqAOQuNZ8c2aYXwdp16R1NtrO3P0DxLTYPE/i5sG4+Ht3G3+xqlq3H4uK7HA9KXAoA5GTxL4oVf3XgC/Y4/i1G0H/tQ1yTaLrcl602k+Bb/AMO3Msiu01hr0MMTYH/LSIB0I55/dsa9awPSg43dDQBwWmW3xRhKw3ep+GXhzxPJDLJN9MKIkOPYCtD/AIRfxJeecmp+OL7y5OiabZQ2uwezMJG/WutAA6UdBjFAHL2nw98OQSCa9sm1e7CBDc6tK125AJIx5hIXkn7oFdOqqqBVUKqgAADAGKCSOlZOteKtD8OrnVdUtrVyu5IXbMsnOBtQZZufQGgDWIx0FRzTx20Mk0siRQxgu8jnaqqOSSTxjHOa5dvEHiHWHMWgaC1rDkqdQ1oGFcBgDtgH7x8jON3l9BzRD4Es7qaO68S3U3iC6Q7gLwAWyNjBKW4+QcE4yGP+1QASeL7rWFeHwfp41NvmX+0bhjFYow3jIkxmbDLjEYI55ZansfCMUmoJqmv3P9sanE7NC80YWG1JYMPKiyQhGFwxLPxy3YdKTgd/pVS81XTtNXN/qFpajsbiZUz+Z9c0AWwoxyPwpdo9KrWeo2eowmawvLe6hB2mSCUOoPUjIOO4/OrKnIoAaV7ADbjpiuW/sq68JyvdaFEZtIZme40pf+WOTlnt/TnJMfQ5JGDkN1mBnOKTnPt9KAIbS6gvrOC7tpVlgmjEkcinhlIyD+Rqj4j0ka34fvtODrFJNEfJlzjypRyj/VWCsPcVW0WP+zNX1LSVI+z7he267s7VlZt6gdcCRWbrx5gHQAVuDnvyKAMzw1qw17wzpurBVRru3SV0U8I5X5l/Bsj8K4rVAP7WveB/r37f7RrpfApC6Fd2wXaLbVb+IfT7TIR+jCub1T/kLXv/AF3f/wBCNAGfSYFLRQAVFgPr3hRCAQdZLY+kEhqWmxc+KPCAA5OpTH8rd6AOlzkufVyf1paavK/iadQAUUUUAFHb+lOjjaVgqAknjgZP5f5/Gs5tVnurqSx8NWq6lfqWSS5YkWdq644kkA+ZvmH7tMtgnO3mgCPxFNFBaaPaSSAXF5rlj5EX8UgSZWYgegHJPbj1Feikk54z9KwfDnhS00R2vZ5nv9amjEdzqM4AdwDnaqjiOPPRFwMAZyRmugxxzQBzUsPivULiWL+0tM0lAwaNLeI3UxT1LPtVc9MBG6fepn9m3It7m18U3Wna5pixGf8Af2IEqFTnlBlXGM8gAgjGGzx0D6fZSX8V89nA95EhjjuGjBkRT1UN1APpQun2a37362kC3joI2uBGPMZAchS3XAPOKAOUsfA+jC3gvfDd7rGhRyOZxHZzvHGxb+9bzBkH02CpYtF8a2024eNbS4jBO1LrRly3oGZJF/QCuuwKCBkfXNAHIRXnxCtIpWutL8O6kVJ2LaXstszD6OjgH/gVPh8VeIY4C+o+BNUhfONtrd2s4/8ARin9K6w4HqaWgDjLjx/cWozJ4H8Wn/rnZxSf+gymoD8TMYz4J8Zjd/1Cs4/J67nApfz/ADoA4qL4hyzOVTwR4v4OMvp6IP8Ax6QVbl8Ua80bGz8DaxI46Ce5tYQf/Ip/lXVUmBQBx9trnjq9Dr/whthYN/C95rIYfiI42/nSLZ/ES+t5EudZ0DS3J+RrGxluWx7mR1H/AI7XZUYoA5FvBU9/5X9t+Kdb1FVjZJIY5ltIZc+qwKjEexY1qaJ4T8P+Ho1GkaNZ2bKnlmWOIeYy+jOfmb8Sa2sDGO1FACEA9aUADoKKKAKeoWEepWT2kzXEcblSzW8zxOQCDjehDDOMcHvWIng7TLC5tTpml6PEin/SWuLLzp5h6+aWB3dclt2a6bFBAPUUAYdvoWmweIvtkGhRWssMWEvYNsfm7s7kZVILAYU/MMZII5FXvtV4dUFsmnt9kEZZrtpVwW7KqD5j+O0fWr2B+PrRtFAApznrx60Ef4UoGKQnmgDn9SuI7bxzoKlZC93bXcGR90Y8t+ff5Tj8a6ADgZrmbkG/+I+nRAN5em6dLcue2+Z1SP8ASOb866XgDJOAOfYUAcx4GR1tNbZgQr65elc9wJSP5g1gap/yFr3/AK7v/wChGuk8BebJ4NsbuUbWvnmvgMdFnleVf0cVzWqEf2tecn/Xv/6EaAM+k+lFFACjk0lsufFnhEk4A1Cf/wBJnoooA6KP/Vr9afRRQADk4HX3pW2RWU97NIEtYI2lkkIJwq8twAT+VFFAGfFpt74rEST3H2PR7iNJVs4pClxdxM3JkkUHy0Kg4jQ7myNzjoOzt9C0y2ltHgso4fsistvHGSqRAjBCoDtH5UUUAXwCM5x14x6U6iigAooooAKKKKAA/hSA570UUAIzEE8E8dq5ZZfHl1Okqw+HrC2IBMUjTXUg47keWPyz9TRRQBLBN41g2i5ttBvODkwzy25P0BVx+ZroLWSaa1iknh8mVlBaMNu2nHIz3+tFFAE3ejjOKKKACiiigAooooAKKKKACiiigApCeR/n/PWiigDmfCqte6r4i1llYfaL9rSHc2f3VuPLP0/eicj/AHvpVrxjetYeDdXniYrMLR44T/00YbU/8eIoooA1bC0Sw0+1s4v9XbxLEv0UYH8q8+1Qf8Ta9/67v/6EaKKAP//Z"/>
          <p:cNvSpPr>
            <a:spLocks noChangeAspect="1" noChangeArrowheads="1"/>
          </p:cNvSpPr>
          <p:nvPr/>
        </p:nvSpPr>
        <p:spPr bwMode="auto">
          <a:xfrm>
            <a:off x="1692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7" name="내용 개체 틀 2"/>
              <p:cNvSpPr txBox="1">
                <a:spLocks/>
              </p:cNvSpPr>
              <p:nvPr/>
            </p:nvSpPr>
            <p:spPr>
              <a:xfrm>
                <a:off x="2133600" y="1133128"/>
                <a:ext cx="8229600" cy="5877272"/>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ltLang="ko-KR" sz="1800" dirty="0">
                    <a:latin typeface="Arial" panose="020B0604020202020204" pitchFamily="34" charset="0"/>
                    <a:cs typeface="Arial" panose="020B0604020202020204" pitchFamily="34" charset="0"/>
                  </a:rPr>
                  <a:t>For (user </a:t>
                </a:r>
                <a14:m>
                  <m:oMath xmlns:m="http://schemas.openxmlformats.org/officeDocument/2006/math">
                    <m:r>
                      <a:rPr lang="en-US" altLang="ko-KR" sz="1800" i="1" dirty="0">
                        <a:latin typeface="Cambria Math" panose="02040503050406030204" pitchFamily="18" charset="0"/>
                        <a:cs typeface="Arial" panose="020B0604020202020204" pitchFamily="34" charset="0"/>
                      </a:rPr>
                      <m:t>𝑢</m:t>
                    </m:r>
                  </m:oMath>
                </a14:m>
                <a:r>
                  <a:rPr lang="en-US" altLang="ko-KR" sz="1800" dirty="0">
                    <a:latin typeface="Arial" panose="020B0604020202020204" pitchFamily="34" charset="0"/>
                    <a:cs typeface="Arial" panose="020B0604020202020204" pitchFamily="34" charset="0"/>
                  </a:rPr>
                  <a:t>, arm</a:t>
                </a:r>
                <a:r>
                  <a:rPr lang="ko-KR" altLang="en-US" sz="1800" dirty="0">
                    <a:latin typeface="Arial" panose="020B0604020202020204" pitchFamily="34" charset="0"/>
                    <a:cs typeface="Arial" panose="020B0604020202020204" pitchFamily="34" charset="0"/>
                  </a:rPr>
                  <a:t> </a:t>
                </a:r>
                <a14:m>
                  <m:oMath xmlns:m="http://schemas.openxmlformats.org/officeDocument/2006/math">
                    <m:r>
                      <a:rPr lang="en-US" altLang="ko-KR" sz="1800" i="1" dirty="0">
                        <a:latin typeface="Cambria Math" panose="02040503050406030204" pitchFamily="18" charset="0"/>
                        <a:cs typeface="Arial" panose="020B0604020202020204" pitchFamily="34" charset="0"/>
                      </a:rPr>
                      <m:t>𝑎</m:t>
                    </m:r>
                  </m:oMath>
                </a14:m>
                <a:r>
                  <a:rPr lang="en-US" altLang="ko-KR" sz="1800" dirty="0">
                    <a:latin typeface="Arial" panose="020B0604020202020204" pitchFamily="34" charset="0"/>
                    <a:cs typeface="Arial" panose="020B0604020202020204" pitchFamily="34" charset="0"/>
                  </a:rPr>
                  <a:t>) combination, assume that the expected reward is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𝜇</m:t>
                          </m:r>
                        </m:e>
                        <m:sub>
                          <m:r>
                            <a:rPr lang="en-US" altLang="ko-KR" sz="1800" i="1">
                              <a:latin typeface="Cambria Math"/>
                              <a:cs typeface="Arial" panose="020B0604020202020204" pitchFamily="34" charset="0"/>
                            </a:rPr>
                            <m:t>𝑢</m:t>
                          </m:r>
                          <m:r>
                            <a:rPr lang="en-US" altLang="ko-KR" sz="1800" i="1">
                              <a:latin typeface="Cambria Math" panose="02040503050406030204" pitchFamily="18" charset="0"/>
                              <a:cs typeface="Arial" panose="020B0604020202020204" pitchFamily="34" charset="0"/>
                            </a:rPr>
                            <m:t>𝑎</m:t>
                          </m:r>
                        </m:sub>
                      </m:sSub>
                      <m:r>
                        <a:rPr lang="en-US" altLang="ko-KR" sz="1800" i="1">
                          <a:latin typeface="Cambria Math"/>
                          <a:cs typeface="Arial" panose="020B0604020202020204" pitchFamily="34" charset="0"/>
                        </a:rPr>
                        <m:t>=</m:t>
                      </m:r>
                      <m:sSubSup>
                        <m:sSubSupPr>
                          <m:ctrlPr>
                            <a:rPr lang="en-US" altLang="ko-KR" sz="1800" i="1">
                              <a:latin typeface="Cambria Math" panose="02040503050406030204" pitchFamily="18" charset="0"/>
                              <a:cs typeface="Arial" panose="020B0604020202020204" pitchFamily="34" charset="0"/>
                            </a:rPr>
                          </m:ctrlPr>
                        </m:sSubSupPr>
                        <m:e>
                          <m:r>
                            <a:rPr lang="en-US" altLang="ko-KR" sz="1800" i="1">
                              <a:latin typeface="Cambria Math"/>
                              <a:cs typeface="Arial" panose="020B0604020202020204" pitchFamily="34" charset="0"/>
                            </a:rPr>
                            <m:t>𝑥</m:t>
                          </m:r>
                        </m:e>
                        <m:sub>
                          <m:r>
                            <a:rPr lang="en-US" altLang="ko-KR" sz="1800" i="1">
                              <a:latin typeface="Cambria Math"/>
                              <a:cs typeface="Arial" panose="020B0604020202020204" pitchFamily="34" charset="0"/>
                            </a:rPr>
                            <m:t>𝑢𝑎</m:t>
                          </m:r>
                        </m:sub>
                        <m:sup>
                          <m:r>
                            <a:rPr lang="en-US" altLang="ko-KR" sz="1800" i="1">
                              <a:latin typeface="Cambria Math"/>
                              <a:cs typeface="Arial" panose="020B0604020202020204" pitchFamily="34" charset="0"/>
                            </a:rPr>
                            <m:t>′</m:t>
                          </m:r>
                        </m:sup>
                      </m:sSubSup>
                      <m:r>
                        <a:rPr lang="en-US" altLang="ko-KR" sz="1800" i="1">
                          <a:latin typeface="Cambria Math"/>
                          <a:cs typeface="Arial" panose="020B0604020202020204" pitchFamily="34" charset="0"/>
                        </a:rPr>
                        <m:t>𝜃</m:t>
                      </m:r>
                    </m:oMath>
                  </m:oMathPara>
                </a14:m>
                <a:endParaRPr lang="en-US" altLang="ko-KR" sz="1800" dirty="0">
                  <a:latin typeface="Arial" panose="020B0604020202020204" pitchFamily="34" charset="0"/>
                  <a:cs typeface="Arial" panose="020B0604020202020204" pitchFamily="34" charset="0"/>
                </a:endParaRP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en-US" altLang="ko-KR" sz="1800" i="1">
                              <a:latin typeface="Cambria Math" panose="02040503050406030204" pitchFamily="18" charset="0"/>
                              <a:cs typeface="Arial" panose="020B0604020202020204" pitchFamily="34" charset="0"/>
                            </a:rPr>
                          </m:ctrlPr>
                        </m:sSubSupPr>
                        <m:e>
                          <m:r>
                            <a:rPr lang="en-US" altLang="ko-KR" sz="1800" i="1">
                              <a:latin typeface="Cambria Math"/>
                              <a:cs typeface="Arial" panose="020B0604020202020204" pitchFamily="34" charset="0"/>
                            </a:rPr>
                            <m:t>𝑥</m:t>
                          </m:r>
                        </m:e>
                        <m:sub>
                          <m:r>
                            <a:rPr lang="en-US" altLang="ko-KR" sz="1800" i="1">
                              <a:latin typeface="Cambria Math"/>
                              <a:cs typeface="Arial" panose="020B0604020202020204" pitchFamily="34" charset="0"/>
                            </a:rPr>
                            <m:t>𝑢𝑎</m:t>
                          </m:r>
                        </m:sub>
                        <m:sup>
                          <m:r>
                            <a:rPr lang="en-US" altLang="ko-KR" sz="1800" i="1">
                              <a:latin typeface="Cambria Math"/>
                              <a:cs typeface="Arial" panose="020B0604020202020204" pitchFamily="34" charset="0"/>
                            </a:rPr>
                            <m:t>′</m:t>
                          </m:r>
                        </m:sup>
                      </m:sSubSup>
                      <m:r>
                        <a:rPr lang="en-US" altLang="ko-KR" sz="1800" i="1">
                          <a:latin typeface="Cambria Math"/>
                          <a:cs typeface="Arial" panose="020B0604020202020204" pitchFamily="34" charset="0"/>
                        </a:rPr>
                        <m:t>𝜃</m:t>
                      </m:r>
                      <m:r>
                        <a:rPr lang="en-US" altLang="ko-KR" sz="1800" i="1">
                          <a:latin typeface="Cambria Math"/>
                          <a:cs typeface="Arial" panose="020B0604020202020204" pitchFamily="34" charset="0"/>
                        </a:rPr>
                        <m:t>=</m:t>
                      </m:r>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𝑧</m:t>
                          </m:r>
                        </m:e>
                        <m:sub>
                          <m:r>
                            <a:rPr lang="en-US" altLang="ko-KR" sz="1800" i="1">
                              <a:latin typeface="Cambria Math"/>
                              <a:cs typeface="Arial" panose="020B0604020202020204" pitchFamily="34" charset="0"/>
                            </a:rPr>
                            <m:t>𝑢</m:t>
                          </m:r>
                        </m:sub>
                      </m:sSub>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𝛽</m:t>
                          </m:r>
                        </m:e>
                        <m:sub>
                          <m:r>
                            <a:rPr lang="en-US" altLang="ko-KR" sz="1800" i="1">
                              <a:latin typeface="Cambria Math"/>
                              <a:cs typeface="Arial" panose="020B0604020202020204" pitchFamily="34" charset="0"/>
                            </a:rPr>
                            <m:t>𝑎</m:t>
                          </m:r>
                        </m:sub>
                      </m:sSub>
                      <m:r>
                        <a:rPr lang="en-US" altLang="ko-KR" sz="1800" i="1">
                          <a:latin typeface="Cambria Math"/>
                          <a:cs typeface="Arial" panose="020B0604020202020204" pitchFamily="34" charset="0"/>
                        </a:rPr>
                        <m:t>+</m:t>
                      </m:r>
                      <m:sSubSup>
                        <m:sSubSupPr>
                          <m:ctrlPr>
                            <a:rPr lang="en-US" altLang="ko-KR" sz="1800" i="1">
                              <a:latin typeface="Cambria Math" panose="02040503050406030204" pitchFamily="18" charset="0"/>
                              <a:cs typeface="Arial" panose="020B0604020202020204" pitchFamily="34" charset="0"/>
                            </a:rPr>
                          </m:ctrlPr>
                        </m:sSubSupPr>
                        <m:e>
                          <m:r>
                            <a:rPr lang="en-US" altLang="ko-KR" sz="1800" i="1">
                              <a:latin typeface="Cambria Math"/>
                              <a:cs typeface="Arial" panose="020B0604020202020204" pitchFamily="34" charset="0"/>
                            </a:rPr>
                            <m:t>𝑤</m:t>
                          </m:r>
                        </m:e>
                        <m:sub>
                          <m:r>
                            <a:rPr lang="en-US" altLang="ko-KR" sz="1800" i="1">
                              <a:latin typeface="Cambria Math"/>
                              <a:cs typeface="Arial" panose="020B0604020202020204" pitchFamily="34" charset="0"/>
                            </a:rPr>
                            <m:t>𝑢𝑎</m:t>
                          </m:r>
                        </m:sub>
                        <m:sup>
                          <m:r>
                            <a:rPr lang="en-US" altLang="ko-KR" sz="1800" i="1">
                              <a:latin typeface="Cambria Math"/>
                              <a:cs typeface="Arial" panose="020B0604020202020204" pitchFamily="34" charset="0"/>
                            </a:rPr>
                            <m:t>′</m:t>
                          </m:r>
                        </m:sup>
                      </m:sSubSup>
                      <m:r>
                        <a:rPr lang="en-US" altLang="ko-KR" sz="1800" i="1">
                          <a:latin typeface="Cambria Math"/>
                          <a:cs typeface="Arial" panose="020B0604020202020204" pitchFamily="34" charset="0"/>
                        </a:rPr>
                        <m:t>𝛾</m:t>
                      </m:r>
                    </m:oMath>
                  </m:oMathPara>
                </a14:m>
                <a:endParaRPr lang="en-US" altLang="ko-KR" sz="2000" dirty="0">
                  <a:latin typeface="Arial" panose="020B0604020202020204" pitchFamily="34" charset="0"/>
                  <a:cs typeface="Arial" panose="020B0604020202020204" pitchFamily="34" charset="0"/>
                </a:endParaRPr>
              </a:p>
              <a:p>
                <a:pPr marL="457200" lvl="1" indent="0">
                  <a:buNone/>
                </a:pPr>
                <a:r>
                  <a:rPr lang="en-US" altLang="ko-KR" sz="1800" dirty="0">
                    <a:latin typeface="Arial" panose="020B0604020202020204" pitchFamily="34" charset="0"/>
                    <a:cs typeface="Arial" panose="020B0604020202020204" pitchFamily="34" charset="0"/>
                  </a:rPr>
                  <a:t>where </a:t>
                </a:r>
                <a14:m>
                  <m:oMath xmlns:m="http://schemas.openxmlformats.org/officeDocument/2006/math">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𝑧</m:t>
                        </m:r>
                      </m:e>
                      <m:sub>
                        <m:r>
                          <a:rPr lang="en-US" altLang="ko-KR" sz="1800" i="1">
                            <a:latin typeface="Cambria Math"/>
                            <a:cs typeface="Arial" panose="020B0604020202020204" pitchFamily="34" charset="0"/>
                          </a:rPr>
                          <m:t>𝑢</m:t>
                        </m:r>
                      </m:sub>
                    </m:sSub>
                  </m:oMath>
                </a14:m>
                <a:r>
                  <a:rPr lang="en-US" altLang="ko-KR" sz="1800" dirty="0">
                    <a:latin typeface="Arial" panose="020B0604020202020204" pitchFamily="34" charset="0"/>
                    <a:cs typeface="Arial" panose="020B0604020202020204" pitchFamily="34" charset="0"/>
                  </a:rPr>
                  <a:t> does not vary across arms whereas </a:t>
                </a:r>
                <a14:m>
                  <m:oMath xmlns:m="http://schemas.openxmlformats.org/officeDocument/2006/math">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panose="02040503050406030204" pitchFamily="18" charset="0"/>
                            <a:cs typeface="Arial" panose="020B0604020202020204" pitchFamily="34" charset="0"/>
                          </a:rPr>
                          <m:t>𝑤</m:t>
                        </m:r>
                      </m:e>
                      <m:sub>
                        <m:r>
                          <a:rPr lang="en-US" altLang="ko-KR" sz="1800" i="1">
                            <a:latin typeface="Cambria Math"/>
                            <a:cs typeface="Arial" panose="020B0604020202020204" pitchFamily="34" charset="0"/>
                          </a:rPr>
                          <m:t>𝑢</m:t>
                        </m:r>
                        <m:r>
                          <a:rPr lang="en-US" altLang="ko-KR" sz="1800" i="1">
                            <a:latin typeface="Cambria Math" panose="02040503050406030204" pitchFamily="18" charset="0"/>
                            <a:cs typeface="Arial" panose="020B0604020202020204" pitchFamily="34" charset="0"/>
                          </a:rPr>
                          <m:t>𝑎</m:t>
                        </m:r>
                      </m:sub>
                    </m:sSub>
                  </m:oMath>
                </a14:m>
                <a:r>
                  <a:rPr lang="en-US" altLang="ko-KR" sz="1800" dirty="0">
                    <a:latin typeface="Arial" panose="020B0604020202020204" pitchFamily="34" charset="0"/>
                    <a:cs typeface="Arial" panose="020B0604020202020204" pitchFamily="34" charset="0"/>
                  </a:rPr>
                  <a:t> does</a:t>
                </a:r>
              </a:p>
              <a:p>
                <a:pPr>
                  <a:lnSpc>
                    <a:spcPct val="150000"/>
                  </a:lnSpc>
                </a:pPr>
                <a:r>
                  <a:rPr lang="en-US" altLang="ko-KR" sz="1800" dirty="0">
                    <a:latin typeface="Arial" panose="020B0604020202020204" pitchFamily="34" charset="0"/>
                    <a:cs typeface="Arial" panose="020B0604020202020204" pitchFamily="34" charset="0"/>
                  </a:rPr>
                  <a:t>It is very convenient to express </a:t>
                </a:r>
                <a14:m>
                  <m:oMath xmlns:m="http://schemas.openxmlformats.org/officeDocument/2006/math">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𝑧</m:t>
                        </m:r>
                      </m:e>
                      <m:sub>
                        <m:r>
                          <a:rPr lang="en-US" altLang="ko-KR" sz="1800" i="1">
                            <a:latin typeface="Cambria Math"/>
                            <a:cs typeface="Arial" panose="020B0604020202020204" pitchFamily="34" charset="0"/>
                          </a:rPr>
                          <m:t>𝑢</m:t>
                        </m:r>
                      </m:sub>
                    </m:sSub>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𝛽</m:t>
                        </m:r>
                      </m:e>
                      <m:sub>
                        <m:r>
                          <a:rPr lang="en-US" altLang="ko-KR" sz="1800" i="1">
                            <a:latin typeface="Cambria Math"/>
                            <a:cs typeface="Arial" panose="020B0604020202020204" pitchFamily="34" charset="0"/>
                          </a:rPr>
                          <m:t>𝑎</m:t>
                        </m:r>
                      </m:sub>
                    </m:sSub>
                  </m:oMath>
                </a14:m>
                <a:r>
                  <a:rPr lang="en-US" altLang="ko-KR" sz="1800" dirty="0">
                    <a:latin typeface="Arial" panose="020B0604020202020204" pitchFamily="34" charset="0"/>
                    <a:cs typeface="Arial" panose="020B0604020202020204" pitchFamily="34" charset="0"/>
                  </a:rPr>
                  <a:t> as</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𝑧</m:t>
                          </m:r>
                        </m:e>
                        <m:sub>
                          <m:r>
                            <a:rPr lang="en-US" altLang="ko-KR" sz="1800" i="1">
                              <a:latin typeface="Cambria Math"/>
                              <a:cs typeface="Arial" panose="020B0604020202020204" pitchFamily="34" charset="0"/>
                            </a:rPr>
                            <m:t>𝑢</m:t>
                          </m:r>
                        </m:sub>
                      </m:sSub>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𝛽</m:t>
                          </m:r>
                        </m:e>
                        <m:sub>
                          <m:r>
                            <a:rPr lang="en-US" altLang="ko-KR" sz="1800" i="1">
                              <a:latin typeface="Cambria Math"/>
                              <a:cs typeface="Arial" panose="020B0604020202020204" pitchFamily="34" charset="0"/>
                            </a:rPr>
                            <m:t>𝑎</m:t>
                          </m:r>
                        </m:sub>
                      </m:sSub>
                      <m:r>
                        <a:rPr lang="en-US" altLang="ko-KR" sz="1800" i="1">
                          <a:latin typeface="Cambria Math"/>
                          <a:cs typeface="Arial" panose="020B0604020202020204" pitchFamily="34" charset="0"/>
                        </a:rPr>
                        <m:t>=</m:t>
                      </m:r>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𝑧</m:t>
                          </m:r>
                        </m:e>
                        <m:sub>
                          <m:r>
                            <a:rPr lang="en-US" altLang="ko-KR" sz="1800" i="1">
                              <a:latin typeface="Cambria Math"/>
                              <a:cs typeface="Arial" panose="020B0604020202020204" pitchFamily="34" charset="0"/>
                            </a:rPr>
                            <m:t>𝑢</m:t>
                          </m:r>
                        </m:sub>
                      </m:sSub>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1</m:t>
                          </m:r>
                        </m:e>
                        <m:sub>
                          <m:d>
                            <m:dPr>
                              <m:begChr m:val="{"/>
                              <m:endChr m:val="}"/>
                              <m:ctrlPr>
                                <a:rPr lang="en-US" altLang="ko-KR" sz="1800" i="1">
                                  <a:latin typeface="Cambria Math" panose="02040503050406030204" pitchFamily="18" charset="0"/>
                                  <a:cs typeface="Arial" panose="020B0604020202020204" pitchFamily="34" charset="0"/>
                                </a:rPr>
                              </m:ctrlPr>
                            </m:dPr>
                            <m:e>
                              <m:r>
                                <a:rPr lang="en-US" altLang="ko-KR" sz="1800" i="1">
                                  <a:latin typeface="Cambria Math"/>
                                  <a:cs typeface="Arial" panose="020B0604020202020204" pitchFamily="34" charset="0"/>
                                </a:rPr>
                                <m:t>𝑎</m:t>
                              </m:r>
                              <m:r>
                                <a:rPr lang="en-US" altLang="ko-KR" sz="1800" i="1">
                                  <a:latin typeface="Cambria Math"/>
                                  <a:cs typeface="Arial" panose="020B0604020202020204" pitchFamily="34" charset="0"/>
                                </a:rPr>
                                <m:t>=1</m:t>
                              </m:r>
                            </m:e>
                          </m:d>
                        </m:sub>
                      </m:sSub>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𝛽</m:t>
                          </m:r>
                        </m:e>
                        <m:sub>
                          <m:r>
                            <a:rPr lang="en-US" altLang="ko-KR" sz="1800" i="1">
                              <a:latin typeface="Cambria Math"/>
                              <a:cs typeface="Arial" panose="020B0604020202020204" pitchFamily="34" charset="0"/>
                            </a:rPr>
                            <m:t>1</m:t>
                          </m:r>
                        </m:sub>
                      </m:sSub>
                      <m:r>
                        <a:rPr lang="en-US" altLang="ko-KR" sz="1800" i="1">
                          <a:latin typeface="Cambria Math"/>
                          <a:cs typeface="Arial" panose="020B0604020202020204" pitchFamily="34" charset="0"/>
                        </a:rPr>
                        <m:t>+…+</m:t>
                      </m:r>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𝑧</m:t>
                          </m:r>
                        </m:e>
                        <m:sub>
                          <m:r>
                            <a:rPr lang="en-US" altLang="ko-KR" sz="1800" i="1">
                              <a:latin typeface="Cambria Math" panose="02040503050406030204" pitchFamily="18" charset="0"/>
                              <a:cs typeface="Arial" panose="020B0604020202020204" pitchFamily="34" charset="0"/>
                            </a:rPr>
                            <m:t>𝑢</m:t>
                          </m:r>
                        </m:sub>
                      </m:sSub>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1</m:t>
                          </m:r>
                        </m:e>
                        <m:sub>
                          <m:d>
                            <m:dPr>
                              <m:begChr m:val="{"/>
                              <m:endChr m:val="}"/>
                              <m:ctrlPr>
                                <a:rPr lang="en-US" altLang="ko-KR" sz="1800" i="1">
                                  <a:latin typeface="Cambria Math" panose="02040503050406030204" pitchFamily="18" charset="0"/>
                                  <a:cs typeface="Arial" panose="020B0604020202020204" pitchFamily="34" charset="0"/>
                                </a:rPr>
                              </m:ctrlPr>
                            </m:dPr>
                            <m:e>
                              <m:r>
                                <a:rPr lang="en-US" altLang="ko-KR" sz="1800" i="1">
                                  <a:latin typeface="Cambria Math"/>
                                  <a:cs typeface="Arial" panose="020B0604020202020204" pitchFamily="34" charset="0"/>
                                </a:rPr>
                                <m:t>𝑎</m:t>
                              </m:r>
                              <m:r>
                                <a:rPr lang="en-US" altLang="ko-KR" sz="1800" i="1">
                                  <a:latin typeface="Cambria Math"/>
                                  <a:cs typeface="Arial" panose="020B0604020202020204" pitchFamily="34" charset="0"/>
                                </a:rPr>
                                <m:t>=</m:t>
                              </m:r>
                              <m:r>
                                <a:rPr lang="en-US" altLang="ko-KR" sz="1800" i="1">
                                  <a:latin typeface="Cambria Math"/>
                                  <a:cs typeface="Arial" panose="020B0604020202020204" pitchFamily="34" charset="0"/>
                                </a:rPr>
                                <m:t>𝑘</m:t>
                              </m:r>
                            </m:e>
                          </m:d>
                        </m:sub>
                      </m:sSub>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𝛽</m:t>
                          </m:r>
                        </m:e>
                        <m:sub>
                          <m:r>
                            <a:rPr lang="en-US" altLang="ko-KR" sz="1800" i="1">
                              <a:latin typeface="Cambria Math"/>
                              <a:cs typeface="Arial" panose="020B0604020202020204" pitchFamily="34" charset="0"/>
                            </a:rPr>
                            <m:t>𝑘</m:t>
                          </m:r>
                        </m:sub>
                      </m:sSub>
                    </m:oMath>
                  </m:oMathPara>
                </a14:m>
                <a:br>
                  <a:rPr lang="en-US" altLang="ko-KR" sz="1800" dirty="0">
                    <a:latin typeface="Arial" panose="020B0604020202020204" pitchFamily="34" charset="0"/>
                    <a:cs typeface="Arial" panose="020B0604020202020204" pitchFamily="34" charset="0"/>
                  </a:rPr>
                </a:br>
                <a:r>
                  <a:rPr lang="en-US" altLang="ko-KR" sz="1800" dirty="0">
                    <a:latin typeface="Arial" panose="020B0604020202020204" pitchFamily="34" charset="0"/>
                    <a:cs typeface="Arial" panose="020B0604020202020204" pitchFamily="34" charset="0"/>
                  </a:rPr>
                  <a:t>  			 </a:t>
                </a:r>
                <a14:m>
                  <m:oMath xmlns:m="http://schemas.openxmlformats.org/officeDocument/2006/math">
                    <m:r>
                      <a:rPr lang="en-US" altLang="ko-KR" sz="1800" i="1">
                        <a:latin typeface="Cambria Math"/>
                        <a:cs typeface="Arial" panose="020B0604020202020204" pitchFamily="34" charset="0"/>
                      </a:rPr>
                      <m:t>=</m:t>
                    </m:r>
                    <m:d>
                      <m:dPr>
                        <m:ctrlPr>
                          <a:rPr lang="en-US" altLang="ko-KR" sz="1800" i="1">
                            <a:latin typeface="Cambria Math" panose="02040503050406030204" pitchFamily="18" charset="0"/>
                            <a:cs typeface="Arial" panose="020B0604020202020204" pitchFamily="34" charset="0"/>
                          </a:rPr>
                        </m:ctrlPr>
                      </m:dPr>
                      <m:e>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𝑧</m:t>
                            </m:r>
                          </m:e>
                          <m:sub>
                            <m:r>
                              <a:rPr lang="en-US" altLang="ko-KR" sz="1800" i="1">
                                <a:latin typeface="Cambria Math" panose="02040503050406030204" pitchFamily="18" charset="0"/>
                                <a:cs typeface="Arial" panose="020B0604020202020204" pitchFamily="34" charset="0"/>
                              </a:rPr>
                              <m:t>𝑢</m:t>
                            </m:r>
                          </m:sub>
                        </m:sSub>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𝑑</m:t>
                            </m:r>
                          </m:e>
                          <m:sub>
                            <m:r>
                              <a:rPr lang="en-US" altLang="ko-KR" sz="1800" i="1">
                                <a:latin typeface="Cambria Math"/>
                                <a:cs typeface="Arial" panose="020B0604020202020204" pitchFamily="34" charset="0"/>
                              </a:rPr>
                              <m:t>1</m:t>
                            </m:r>
                          </m:sub>
                        </m:sSub>
                        <m:r>
                          <a:rPr lang="en-US" altLang="ko-KR" sz="1800" i="1">
                            <a:latin typeface="Cambria Math"/>
                            <a:cs typeface="Arial" panose="020B0604020202020204" pitchFamily="34" charset="0"/>
                          </a:rPr>
                          <m:t>,…,</m:t>
                        </m:r>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𝑧</m:t>
                            </m:r>
                          </m:e>
                          <m:sub>
                            <m:r>
                              <a:rPr lang="en-US" altLang="ko-KR" sz="1800" i="1">
                                <a:latin typeface="Cambria Math" panose="02040503050406030204" pitchFamily="18" charset="0"/>
                                <a:cs typeface="Arial" panose="020B0604020202020204" pitchFamily="34" charset="0"/>
                              </a:rPr>
                              <m:t>𝑢</m:t>
                            </m:r>
                          </m:sub>
                        </m:sSub>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𝑑</m:t>
                            </m:r>
                          </m:e>
                          <m:sub>
                            <m:r>
                              <a:rPr lang="en-US" altLang="ko-KR" sz="1800" i="1">
                                <a:latin typeface="Cambria Math"/>
                                <a:cs typeface="Arial" panose="020B0604020202020204" pitchFamily="34" charset="0"/>
                              </a:rPr>
                              <m:t>𝑘</m:t>
                            </m:r>
                          </m:sub>
                        </m:sSub>
                      </m:e>
                    </m:d>
                    <m:r>
                      <a:rPr lang="en-US" altLang="ko-KR" sz="1800" i="1">
                        <a:latin typeface="Cambria Math"/>
                        <a:cs typeface="Arial" panose="020B0604020202020204" pitchFamily="34" charset="0"/>
                      </a:rPr>
                      <m:t>⋅</m:t>
                    </m:r>
                    <m:r>
                      <a:rPr lang="en-US" altLang="ko-KR" sz="1800" i="1">
                        <a:latin typeface="Cambria Math"/>
                        <a:cs typeface="Arial" panose="020B0604020202020204" pitchFamily="34" charset="0"/>
                      </a:rPr>
                      <m:t>𝛽</m:t>
                    </m:r>
                  </m:oMath>
                </a14:m>
                <a:endParaRPr lang="en-US" altLang="ko-KR" sz="1800" dirty="0">
                  <a:latin typeface="Arial" panose="020B0604020202020204" pitchFamily="34" charset="0"/>
                  <a:cs typeface="Arial" panose="020B0604020202020204" pitchFamily="34" charset="0"/>
                </a:endParaRPr>
              </a:p>
              <a:p>
                <a:pPr marL="0" indent="0">
                  <a:lnSpc>
                    <a:spcPct val="150000"/>
                  </a:lnSpc>
                  <a:buNone/>
                </a:pPr>
                <a:r>
                  <a:rPr lang="en-US" altLang="ko-KR" sz="1800" dirty="0">
                    <a:latin typeface="Arial" panose="020B0604020202020204" pitchFamily="34" charset="0"/>
                    <a:cs typeface="Arial" panose="020B0604020202020204" pitchFamily="34" charset="0"/>
                  </a:rPr>
                  <a:t>      using dummy variables indicating different arms, </a:t>
                </a:r>
                <a14:m>
                  <m:oMath xmlns:m="http://schemas.openxmlformats.org/officeDocument/2006/math">
                    <m:sSub>
                      <m:sSubPr>
                        <m:ctrlPr>
                          <a:rPr lang="en-US" altLang="ko-KR" sz="1800" i="1">
                            <a:latin typeface="Cambria Math" panose="02040503050406030204" pitchFamily="18" charset="0"/>
                            <a:cs typeface="Arial" panose="020B0604020202020204" pitchFamily="34" charset="0"/>
                          </a:rPr>
                        </m:ctrlPr>
                      </m:sSubPr>
                      <m:e>
                        <m:sSub>
                          <m:sSubPr>
                            <m:ctrlPr>
                              <a:rPr lang="en-US" altLang="ko-KR" sz="1800" i="1">
                                <a:latin typeface="Cambria Math" panose="02040503050406030204" pitchFamily="18" charset="0"/>
                                <a:cs typeface="Arial" panose="020B0604020202020204" pitchFamily="34" charset="0"/>
                              </a:rPr>
                            </m:ctrlPr>
                          </m:sSubPr>
                          <m:e>
                            <m:r>
                              <a:rPr lang="en-US" altLang="ko-KR" sz="1800" i="1">
                                <a:latin typeface="Cambria Math"/>
                                <a:cs typeface="Arial" panose="020B0604020202020204" pitchFamily="34" charset="0"/>
                              </a:rPr>
                              <m:t>𝑑</m:t>
                            </m:r>
                          </m:e>
                          <m:sub>
                            <m:r>
                              <a:rPr lang="en-US" altLang="ko-KR" sz="1800" i="1">
                                <a:latin typeface="Cambria Math"/>
                                <a:cs typeface="Arial" panose="020B0604020202020204" pitchFamily="34" charset="0"/>
                              </a:rPr>
                              <m:t>𝑎</m:t>
                            </m:r>
                          </m:sub>
                        </m:sSub>
                        <m:r>
                          <a:rPr lang="en-US" altLang="ko-KR" sz="1800" i="1">
                            <a:latin typeface="Cambria Math" panose="02040503050406030204" pitchFamily="18" charset="0"/>
                            <a:cs typeface="Arial" panose="020B0604020202020204" pitchFamily="34" charset="0"/>
                          </a:rPr>
                          <m:t>=</m:t>
                        </m:r>
                        <m:r>
                          <a:rPr lang="en-US" altLang="ko-KR" sz="1800" i="1">
                            <a:latin typeface="Cambria Math"/>
                            <a:cs typeface="Arial" panose="020B0604020202020204" pitchFamily="34" charset="0"/>
                          </a:rPr>
                          <m:t>1</m:t>
                        </m:r>
                      </m:e>
                      <m:sub>
                        <m:r>
                          <a:rPr lang="en-US" altLang="ko-KR" sz="1800" i="1">
                            <a:latin typeface="Cambria Math" panose="02040503050406030204" pitchFamily="18" charset="0"/>
                            <a:cs typeface="Arial" panose="020B0604020202020204" pitchFamily="34" charset="0"/>
                          </a:rPr>
                          <m:t>{</m:t>
                        </m:r>
                        <m:r>
                          <a:rPr lang="en-US" altLang="ko-KR" sz="1800" i="1">
                            <a:latin typeface="Cambria Math"/>
                            <a:cs typeface="Arial" panose="020B0604020202020204" pitchFamily="34" charset="0"/>
                          </a:rPr>
                          <m:t>𝑎𝑟𝑚</m:t>
                        </m:r>
                        <m:r>
                          <a:rPr lang="en-US" altLang="ko-KR" sz="1800" i="1">
                            <a:latin typeface="Cambria Math"/>
                            <a:cs typeface="Arial" panose="020B0604020202020204" pitchFamily="34" charset="0"/>
                          </a:rPr>
                          <m:t>=</m:t>
                        </m:r>
                        <m:r>
                          <a:rPr lang="en-US" altLang="ko-KR" sz="1800" i="1">
                            <a:latin typeface="Cambria Math"/>
                            <a:cs typeface="Arial" panose="020B0604020202020204" pitchFamily="34" charset="0"/>
                          </a:rPr>
                          <m:t>𝑎</m:t>
                        </m:r>
                        <m:r>
                          <a:rPr lang="en-US" altLang="ko-KR" sz="1800" i="1">
                            <a:latin typeface="Cambria Math" panose="02040503050406030204" pitchFamily="18" charset="0"/>
                            <a:cs typeface="Arial" panose="020B0604020202020204" pitchFamily="34" charset="0"/>
                          </a:rPr>
                          <m:t>}</m:t>
                        </m:r>
                      </m:sub>
                    </m:sSub>
                  </m:oMath>
                </a14:m>
                <a:endParaRPr lang="en-US" altLang="ko-KR" sz="1800" dirty="0">
                  <a:latin typeface="Arial" panose="020B0604020202020204" pitchFamily="34" charset="0"/>
                  <a:cs typeface="Arial" panose="020B0604020202020204" pitchFamily="34" charset="0"/>
                </a:endParaRPr>
              </a:p>
              <a:p>
                <a:pPr>
                  <a:lnSpc>
                    <a:spcPct val="150000"/>
                  </a:lnSpc>
                </a:pPr>
                <a:endParaRPr lang="en-US" altLang="ko-KR" sz="1800" dirty="0">
                  <a:latin typeface="Arial" panose="020B0604020202020204" pitchFamily="34" charset="0"/>
                  <a:cs typeface="Arial" panose="020B0604020202020204" pitchFamily="34" charset="0"/>
                </a:endParaRPr>
              </a:p>
              <a:p>
                <a:pPr marL="0" indent="0">
                  <a:lnSpc>
                    <a:spcPct val="150000"/>
                  </a:lnSpc>
                  <a:buNone/>
                </a:pPr>
                <a:endParaRPr lang="en-US" altLang="ko-KR" sz="1800" dirty="0">
                  <a:latin typeface="Arial" panose="020B0604020202020204" pitchFamily="34" charset="0"/>
                  <a:cs typeface="Arial" panose="020B0604020202020204" pitchFamily="34" charset="0"/>
                </a:endParaRPr>
              </a:p>
            </p:txBody>
          </p:sp>
        </mc:Choice>
        <mc:Fallback xmlns="">
          <p:sp>
            <p:nvSpPr>
              <p:cNvPr id="7" name="내용 개체 틀 2"/>
              <p:cNvSpPr txBox="1">
                <a:spLocks noRot="1" noChangeAspect="1" noMove="1" noResize="1" noEditPoints="1" noAdjustHandles="1" noChangeArrowheads="1" noChangeShapeType="1" noTextEdit="1"/>
              </p:cNvSpPr>
              <p:nvPr/>
            </p:nvSpPr>
            <p:spPr>
              <a:xfrm>
                <a:off x="2133600" y="1133128"/>
                <a:ext cx="8229600" cy="5877272"/>
              </a:xfrm>
              <a:prstGeom prst="rect">
                <a:avLst/>
              </a:prstGeom>
              <a:blipFill>
                <a:blip r:embed="rId2"/>
                <a:stretch>
                  <a:fillRect l="-44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872123087"/>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C79A7C-EB3D-44E4-AD50-3BE8F62AC386}"/>
                  </a:ext>
                </a:extLst>
              </p:cNvPr>
              <p:cNvSpPr txBox="1"/>
              <p:nvPr/>
            </p:nvSpPr>
            <p:spPr>
              <a:xfrm>
                <a:off x="1923013" y="2596256"/>
                <a:ext cx="8205435" cy="2434641"/>
              </a:xfrm>
              <a:prstGeom prst="rect">
                <a:avLst/>
              </a:prstGeom>
              <a:noFill/>
            </p:spPr>
            <p:txBody>
              <a:bodyPr wrap="square">
                <a:spAutoFit/>
              </a:bodyPr>
              <a:lstStyle/>
              <a:p>
                <a:pPr eaLnBrk="0" fontAlgn="base" hangingPunct="0">
                  <a:spcBef>
                    <a:spcPct val="0"/>
                  </a:spcBef>
                  <a:spcAft>
                    <a:spcPct val="0"/>
                  </a:spcAft>
                </a:pP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기계가</a:t>
                </a:r>
                <a:r>
                  <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10</a:t>
                </a: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개라면</a:t>
                </a:r>
                <a:r>
                  <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처음에는 </a:t>
                </a:r>
                <a:r>
                  <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10</a:t>
                </a: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개 </a:t>
                </a:r>
                <a14:m>
                  <m:oMath xmlns:m="http://schemas.openxmlformats.org/officeDocument/2006/math">
                    <m:sSub>
                      <m:sSubPr>
                        <m:ctrlPr>
                          <a:rPr lang="en-US" altLang="ko-KR" sz="2215"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215" i="1">
                            <a:latin typeface="Cambria Math" panose="02040503050406030204" pitchFamily="18" charset="0"/>
                            <a:ea typeface="휴먼엑스포" panose="02030504000101010101" pitchFamily="18" charset="-127"/>
                            <a:cs typeface="Arial" panose="020B0604020202020204" pitchFamily="34" charset="0"/>
                          </a:rPr>
                          <m:t>𝜃</m:t>
                        </m:r>
                      </m:e>
                      <m:sub>
                        <m:r>
                          <a:rPr lang="en-US" altLang="ko-KR" sz="2215" i="1">
                            <a:latin typeface="Cambria Math" panose="02040503050406030204" pitchFamily="18" charset="0"/>
                            <a:ea typeface="휴먼엑스포" panose="02030504000101010101" pitchFamily="18" charset="-127"/>
                            <a:cs typeface="Arial" panose="020B0604020202020204" pitchFamily="34" charset="0"/>
                          </a:rPr>
                          <m:t>𝑖</m:t>
                        </m:r>
                      </m:sub>
                    </m:sSub>
                    <m:r>
                      <a:rPr lang="en-US" altLang="ko-KR" sz="2215" i="1">
                        <a:latin typeface="Cambria Math" panose="02040503050406030204" pitchFamily="18" charset="0"/>
                        <a:ea typeface="휴먼엑스포" panose="02030504000101010101" pitchFamily="18" charset="-127"/>
                        <a:cs typeface="Arial" panose="020B0604020202020204" pitchFamily="34" charset="0"/>
                      </a:rPr>
                      <m:t> </m:t>
                    </m:r>
                    <m:d>
                      <m:dPr>
                        <m:ctrlPr>
                          <a:rPr lang="en-US" altLang="ko-KR" sz="2215"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2215" i="1">
                            <a:latin typeface="Cambria Math" panose="02040503050406030204" pitchFamily="18" charset="0"/>
                            <a:ea typeface="휴먼엑스포" panose="02030504000101010101" pitchFamily="18" charset="-127"/>
                            <a:cs typeface="Arial" panose="020B0604020202020204" pitchFamily="34" charset="0"/>
                          </a:rPr>
                          <m:t>𝑖</m:t>
                        </m:r>
                        <m:r>
                          <a:rPr lang="en-US" altLang="ko-KR" sz="2215" i="1">
                            <a:latin typeface="Cambria Math" panose="02040503050406030204" pitchFamily="18" charset="0"/>
                            <a:ea typeface="휴먼엑스포" panose="02030504000101010101" pitchFamily="18" charset="-127"/>
                            <a:cs typeface="Arial" panose="020B0604020202020204" pitchFamily="34" charset="0"/>
                          </a:rPr>
                          <m:t>=1, …,10</m:t>
                        </m:r>
                      </m:e>
                    </m:d>
                  </m:oMath>
                </a14:m>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무작위 추출해서 </a:t>
                </a:r>
                <a:endPar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그 중에 </a:t>
                </a:r>
                <a14:m>
                  <m:oMath xmlns:m="http://schemas.openxmlformats.org/officeDocument/2006/math">
                    <m:sSub>
                      <m:sSubPr>
                        <m:ctrlPr>
                          <a:rPr lang="en-US" altLang="ko-KR" sz="2215"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2215" i="1">
                            <a:latin typeface="Cambria Math" panose="02040503050406030204" pitchFamily="18" charset="0"/>
                            <a:ea typeface="휴먼엑스포" panose="02030504000101010101" pitchFamily="18" charset="-127"/>
                            <a:cs typeface="Arial" panose="020B0604020202020204" pitchFamily="34" charset="0"/>
                          </a:rPr>
                          <m:t>𝜃</m:t>
                        </m:r>
                      </m:e>
                      <m:sub>
                        <m:r>
                          <a:rPr lang="en-US" altLang="ko-KR" sz="2215" i="1">
                            <a:latin typeface="Cambria Math" panose="02040503050406030204" pitchFamily="18" charset="0"/>
                            <a:ea typeface="휴먼엑스포" panose="02030504000101010101" pitchFamily="18" charset="-127"/>
                            <a:cs typeface="Arial" panose="020B0604020202020204" pitchFamily="34" charset="0"/>
                          </a:rPr>
                          <m:t>𝑖</m:t>
                        </m:r>
                      </m:sub>
                    </m:sSub>
                  </m:oMath>
                </a14:m>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가 제일 높은 기계를 하나 골라 당기고</a:t>
                </a:r>
                <a:r>
                  <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spcBef>
                    <a:spcPct val="0"/>
                  </a:spcBef>
                  <a:spcAft>
                    <a:spcPct val="0"/>
                  </a:spcAft>
                </a:pPr>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그 결과를 가지고 해당 기계의 성공확률 분포를 </a:t>
                </a:r>
                <a:r>
                  <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update </a:t>
                </a: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한 뒤</a:t>
                </a:r>
                <a:r>
                  <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spcBef>
                    <a:spcPct val="0"/>
                  </a:spcBef>
                  <a:spcAft>
                    <a:spcPct val="0"/>
                  </a:spcAft>
                </a:pPr>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다시 </a:t>
                </a:r>
                <a:r>
                  <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10</a:t>
                </a: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개의</a:t>
                </a:r>
                <a14:m>
                  <m:oMath xmlns:m="http://schemas.openxmlformats.org/officeDocument/2006/math">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ko-KR" altLang="en-US" sz="1846" i="1">
                            <a:latin typeface="Cambria Math" panose="02040503050406030204" pitchFamily="18" charset="0"/>
                            <a:ea typeface="휴먼엑스포" panose="02030504000101010101" pitchFamily="18" charset="-127"/>
                            <a:cs typeface="Arial" panose="020B0604020202020204" pitchFamily="34" charset="0"/>
                          </a:rPr>
                          <m:t>𝜃</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𝑖</m:t>
                        </m:r>
                      </m:sub>
                    </m:sSub>
                  </m:oMath>
                </a14:m>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를</a:t>
                </a:r>
                <a:r>
                  <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random</a:t>
                </a: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하게</a:t>
                </a:r>
                <a:r>
                  <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draw </a:t>
                </a: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해서 제일 높게 나온 기계 </a:t>
                </a:r>
                <a:endPar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선택하고 또 해당 기계의 성공확률 분포를 </a:t>
                </a:r>
                <a:r>
                  <a:rPr lang="en-US" altLang="ko-KR"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update</a:t>
                </a:r>
                <a:r>
                  <a:rPr lang="ko-KR" altLang="en-US" sz="203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하는 식으로 반복</a:t>
                </a:r>
                <a:endParaRPr lang="en-US" altLang="ko-KR" sz="1846" dirty="0">
                  <a:solidFill>
                    <a:srgbClr val="FF000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47" name="TextBox 4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923013" y="2596256"/>
                <a:ext cx="8205435" cy="2434641"/>
              </a:xfrm>
              <a:prstGeom prst="rect">
                <a:avLst/>
              </a:prstGeom>
              <a:blipFill>
                <a:blip r:embed="rId2"/>
                <a:stretch>
                  <a:fillRect l="-743" t="-251" r="-446" b="-3759"/>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2"/>
          </p:nvPr>
        </p:nvSpPr>
        <p:spPr>
          <a:xfrm>
            <a:off x="9736005" y="6054438"/>
            <a:ext cx="508172" cy="337038"/>
          </a:xfrm>
        </p:spPr>
        <p:txBody>
          <a:bodyPr/>
          <a:lstStyle/>
          <a:p>
            <a:fld id="{697A4166-CA4D-41F8-83C5-A101D686F506}" type="slidenum">
              <a:rPr lang="ko-KR" altLang="en-US" smtClean="0"/>
              <a:t>734</a:t>
            </a:fld>
            <a:endParaRPr lang="ko-KR" altLang="en-US"/>
          </a:p>
        </p:txBody>
      </p:sp>
      <p:sp>
        <p:nvSpPr>
          <p:cNvPr id="5" name="모서리가 둥근 직사각형 4"/>
          <p:cNvSpPr/>
          <p:nvPr/>
        </p:nvSpPr>
        <p:spPr>
          <a:xfrm>
            <a:off x="1923013" y="1591246"/>
            <a:ext cx="1005199" cy="39112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62" dirty="0">
                <a:solidFill>
                  <a:schemeClr val="tx1"/>
                </a:solidFill>
              </a:rPr>
              <a:t>응용</a:t>
            </a:r>
          </a:p>
        </p:txBody>
      </p:sp>
      <mc:AlternateContent xmlns:mc="http://schemas.openxmlformats.org/markup-compatibility/2006" xmlns:a14="http://schemas.microsoft.com/office/drawing/2010/main">
        <mc:Choice Requires="a14">
          <p:sp>
            <p:nvSpPr>
              <p:cNvPr id="6" name="모서리가 둥근 직사각형 5"/>
              <p:cNvSpPr/>
              <p:nvPr/>
            </p:nvSpPr>
            <p:spPr>
              <a:xfrm>
                <a:off x="3414188" y="1591246"/>
                <a:ext cx="4931365" cy="3911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2000" b="1" i="1">
                          <a:solidFill>
                            <a:schemeClr val="tx1"/>
                          </a:solidFill>
                          <a:latin typeface="Cambria Math" panose="02040503050406030204" pitchFamily="18" charset="0"/>
                        </a:rPr>
                        <m:t>𝑰𝒕𝒆𝒓𝒂𝒕𝒊𝒐𝒏</m:t>
                      </m:r>
                      <m:r>
                        <a:rPr lang="en-US" altLang="ko-KR" sz="2000" b="1" i="1">
                          <a:solidFill>
                            <a:schemeClr val="tx1"/>
                          </a:solidFill>
                          <a:latin typeface="Cambria Math" panose="02040503050406030204" pitchFamily="18" charset="0"/>
                        </a:rPr>
                        <m:t> </m:t>
                      </m:r>
                      <m:r>
                        <a:rPr lang="en-US" altLang="ko-KR" sz="2000" b="1" i="1">
                          <a:solidFill>
                            <a:schemeClr val="tx1"/>
                          </a:solidFill>
                          <a:latin typeface="Cambria Math" panose="02040503050406030204" pitchFamily="18" charset="0"/>
                        </a:rPr>
                        <m:t>𝒃𝒚</m:t>
                      </m:r>
                      <m:r>
                        <a:rPr lang="en-US" altLang="ko-KR" sz="2000" b="1" i="1">
                          <a:solidFill>
                            <a:schemeClr val="tx1"/>
                          </a:solidFill>
                          <a:latin typeface="Cambria Math" panose="02040503050406030204" pitchFamily="18" charset="0"/>
                        </a:rPr>
                        <m:t> </m:t>
                      </m:r>
                      <m:r>
                        <a:rPr lang="en-US" altLang="ko-KR" sz="2000" b="1" i="1">
                          <a:solidFill>
                            <a:schemeClr val="tx1"/>
                          </a:solidFill>
                          <a:latin typeface="Cambria Math" panose="02040503050406030204" pitchFamily="18" charset="0"/>
                        </a:rPr>
                        <m:t>𝑻𝒉𝒐𝒎𝒑𝒔𝒐𝒏</m:t>
                      </m:r>
                      <m:r>
                        <a:rPr lang="en-US" altLang="ko-KR" sz="2000" b="1" i="1">
                          <a:solidFill>
                            <a:schemeClr val="tx1"/>
                          </a:solidFill>
                          <a:latin typeface="Cambria Math" panose="02040503050406030204" pitchFamily="18" charset="0"/>
                        </a:rPr>
                        <m:t> </m:t>
                      </m:r>
                      <m:r>
                        <a:rPr lang="en-US" altLang="ko-KR" sz="2000" b="1" i="1">
                          <a:solidFill>
                            <a:schemeClr val="tx1"/>
                          </a:solidFill>
                          <a:latin typeface="Cambria Math" panose="02040503050406030204" pitchFamily="18" charset="0"/>
                        </a:rPr>
                        <m:t>𝑺𝒂𝒎𝒑𝒍𝒊𝒏𝒈</m:t>
                      </m:r>
                    </m:oMath>
                  </m:oMathPara>
                </a14:m>
                <a:endParaRPr lang="ko-KR" altLang="en-US" sz="2000" b="1" dirty="0">
                  <a:solidFill>
                    <a:schemeClr val="tx1"/>
                  </a:solidFill>
                </a:endParaRPr>
              </a:p>
            </p:txBody>
          </p:sp>
        </mc:Choice>
        <mc:Fallback xmlns="">
          <p:sp>
            <p:nvSpPr>
              <p:cNvPr id="6" name="모서리가 둥근 직사각형 5"/>
              <p:cNvSpPr>
                <a:spLocks noRot="1" noChangeAspect="1" noMove="1" noResize="1" noEditPoints="1" noAdjustHandles="1" noChangeArrowheads="1" noChangeShapeType="1" noTextEdit="1"/>
              </p:cNvSpPr>
              <p:nvPr/>
            </p:nvSpPr>
            <p:spPr>
              <a:xfrm>
                <a:off x="3414188" y="1591246"/>
                <a:ext cx="4931365" cy="391124"/>
              </a:xfrm>
              <a:prstGeom prst="roundRect">
                <a:avLst/>
              </a:prstGeom>
              <a:blipFill>
                <a:blip r:embed="rId3"/>
                <a:stretch>
                  <a:fillRect b="-20313"/>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53332085"/>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813582" y="593977"/>
            <a:ext cx="7235416" cy="506154"/>
          </a:xfrm>
          <a:prstGeom prst="rect">
            <a:avLst/>
          </a:prstGeom>
        </p:spPr>
        <p:txBody>
          <a:bodyPr vert="horz" lIns="84406" tIns="42203" rIns="84406" bIns="42203"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2769" dirty="0">
                <a:solidFill>
                  <a:srgbClr val="003863"/>
                </a:solidFill>
                <a:latin typeface="Arial Black" panose="020B0A04020102020204" pitchFamily="34" charset="0"/>
                <a:ea typeface="HY헤드라인M" panose="02030600000101010101" pitchFamily="18" charset="-127"/>
                <a:cs typeface="+mn-cs"/>
              </a:rPr>
              <a:t>Contextual Bandits</a:t>
            </a:r>
            <a:endParaRPr lang="en-US" altLang="ko-KR" sz="2215" dirty="0">
              <a:solidFill>
                <a:srgbClr val="003863"/>
              </a:solidFill>
              <a:latin typeface="Arial Black" panose="020B0A04020102020204" pitchFamily="34" charset="0"/>
              <a:ea typeface="HY헤드라인M" panose="02030600000101010101" pitchFamily="18" charset="-127"/>
              <a:cs typeface="+mn-cs"/>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C79A7C-EB3D-44E4-AD50-3BE8F62AC386}"/>
                  </a:ext>
                </a:extLst>
              </p:cNvPr>
              <p:cNvSpPr txBox="1"/>
              <p:nvPr/>
            </p:nvSpPr>
            <p:spPr>
              <a:xfrm>
                <a:off x="1987510" y="1433444"/>
                <a:ext cx="8680490" cy="1370568"/>
              </a:xfrm>
              <a:prstGeom prst="rect">
                <a:avLst/>
              </a:prstGeom>
              <a:noFill/>
            </p:spPr>
            <p:txBody>
              <a:bodyPr wrap="square">
                <a:spAutoFit/>
              </a:bodyPr>
              <a:lstStyle/>
              <a:p>
                <a:pPr eaLnBrk="0" fontAlgn="base" latinLnBrk="0" hangingPunct="0">
                  <a:lnSpc>
                    <a:spcPct val="150000"/>
                  </a:lnSpc>
                  <a:spcBef>
                    <a:spcPct val="0"/>
                  </a:spcBef>
                  <a:spcAft>
                    <a:spcPct val="0"/>
                  </a:spcAft>
                </a:pP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현실에서 선택 가능한 옵션</a:t>
                </a: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기계</a:t>
                </a: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의 수가 너무 많을 때</a:t>
                </a: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contexts (x)</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를 부여하여 다양한 옵션을 분류하고 그 분류된 바에 따라서만 성공확률 </a:t>
                </a:r>
                <a:endPar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14:m>
                  <m:oMath xmlns:m="http://schemas.openxmlformats.org/officeDocument/2006/math">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𝜃</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sub>
                    </m:sSub>
                  </m:oMath>
                </a14:m>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를  구분</a:t>
                </a:r>
                <a:endPar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47" name="TextBox 4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987510" y="1433444"/>
                <a:ext cx="8680490" cy="1370568"/>
              </a:xfrm>
              <a:prstGeom prst="rect">
                <a:avLst/>
              </a:prstGeom>
              <a:blipFill>
                <a:blip r:embed="rId2"/>
                <a:stretch>
                  <a:fillRect l="-562" b="-3111"/>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2"/>
          </p:nvPr>
        </p:nvSpPr>
        <p:spPr>
          <a:xfrm>
            <a:off x="9736005" y="6054438"/>
            <a:ext cx="508172" cy="337038"/>
          </a:xfrm>
        </p:spPr>
        <p:txBody>
          <a:bodyPr/>
          <a:lstStyle/>
          <a:p>
            <a:fld id="{697A4166-CA4D-41F8-83C5-A101D686F506}" type="slidenum">
              <a:rPr lang="ko-KR" altLang="en-US" smtClean="0"/>
              <a:t>735</a:t>
            </a:fld>
            <a:endParaRPr lang="ko-KR" alt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C79A7C-EB3D-44E4-AD50-3BE8F62AC386}"/>
                  </a:ext>
                </a:extLst>
              </p:cNvPr>
              <p:cNvSpPr txBox="1"/>
              <p:nvPr/>
            </p:nvSpPr>
            <p:spPr>
              <a:xfrm>
                <a:off x="2241113" y="2852937"/>
                <a:ext cx="7257607" cy="1317605"/>
              </a:xfrm>
              <a:prstGeom prst="rect">
                <a:avLst/>
              </a:prstGeom>
              <a:noFill/>
              <a:ln>
                <a:noFill/>
              </a:ln>
            </p:spPr>
            <p:txBody>
              <a:bodyPr wrap="square">
                <a:spAutoFit/>
              </a:bodyPr>
              <a:lstStyle/>
              <a:p>
                <a:pPr eaLnBrk="0" fontAlgn="base" latinLnBrk="0" hangingPunct="0">
                  <a:lnSpc>
                    <a:spcPct val="150000"/>
                  </a:lnSpc>
                  <a:spcBef>
                    <a:spcPct val="0"/>
                  </a:spcBef>
                  <a:spcAft>
                    <a:spcPct val="0"/>
                  </a:spcAft>
                </a:pPr>
                <a:r>
                  <a:rPr lang="ko-KR" altLang="en-US" sz="1846" dirty="0">
                    <a:ea typeface="휴먼엑스포" panose="02030504000101010101" pitchFamily="18" charset="-127"/>
                    <a:cs typeface="Arial" panose="020B0604020202020204" pitchFamily="34" charset="0"/>
                  </a:rPr>
                  <a:t>예</a:t>
                </a:r>
                <a14:m>
                  <m:oMath xmlns:m="http://schemas.openxmlformats.org/officeDocument/2006/math">
                    <m:r>
                      <a:rPr lang="ko-KR" altLang="en-US" sz="1846" i="1">
                        <a:latin typeface="Cambria Math" panose="02040503050406030204" pitchFamily="18" charset="0"/>
                        <a:ea typeface="휴먼엑스포" panose="02030504000101010101" pitchFamily="18" charset="-127"/>
                        <a:cs typeface="Arial" panose="020B0604020202020204" pitchFamily="34" charset="0"/>
                      </a:rPr>
                      <m:t>컨대</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𝜃</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f>
                      <m:f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fPr>
                      <m:num>
                        <m:sSup>
                          <m:sSup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𝑒</m:t>
                            </m:r>
                          </m:e>
                          <m:sup>
                            <m:sSup>
                              <m:sSup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p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e>
                              <m:sup>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sup>
                        </m:sSup>
                      </m:num>
                      <m:den>
                        <m:r>
                          <a:rPr lang="en-US" altLang="ko-KR" sz="1846" i="1">
                            <a:latin typeface="Cambria Math" panose="02040503050406030204" pitchFamily="18" charset="0"/>
                            <a:ea typeface="휴먼엑스포" panose="02030504000101010101" pitchFamily="18" charset="-127"/>
                            <a:cs typeface="Arial" panose="020B0604020202020204" pitchFamily="34" charset="0"/>
                          </a:rPr>
                          <m:t>1+</m:t>
                        </m:r>
                        <m:sSup>
                          <m:sSup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𝑒</m:t>
                            </m:r>
                          </m:e>
                          <m:sup>
                            <m:sSup>
                              <m:sSup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p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e>
                              <m:sup>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sup>
                        </m:sSup>
                      </m:den>
                    </m:f>
                  </m:oMath>
                </a14:m>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14:m>
                  <m:oMathPara xmlns:m="http://schemas.openxmlformats.org/officeDocument/2006/math">
                    <m:oMathParaPr>
                      <m:jc m:val="left"/>
                    </m:oMathParaPr>
                    <m:oMath xmlns:m="http://schemas.openxmlformats.org/officeDocument/2006/math">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𝑤h𝑒𝑟𝑒</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sSup>
                        <m:sSup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p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e>
                        <m:sup>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0</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1</m:t>
                          </m:r>
                        </m:sub>
                      </m:sSub>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1</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 + </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𝑝</m:t>
                          </m:r>
                        </m:sub>
                      </m:sSub>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𝑝</m:t>
                          </m:r>
                        </m:sub>
                      </m:sSub>
                    </m:oMath>
                  </m:oMathPara>
                </a14:m>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6" name="TextBox 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241113" y="2852937"/>
                <a:ext cx="7257607" cy="1317605"/>
              </a:xfrm>
              <a:prstGeom prst="rect">
                <a:avLst/>
              </a:prstGeom>
              <a:blipFill>
                <a:blip r:embed="rId3"/>
                <a:stretch>
                  <a:fillRect l="-756"/>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 name="모서리가 둥근 직사각형 3"/>
              <p:cNvSpPr/>
              <p:nvPr/>
            </p:nvSpPr>
            <p:spPr>
              <a:xfrm>
                <a:off x="5565188" y="2825760"/>
                <a:ext cx="4995309" cy="67524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77" dirty="0">
                    <a:solidFill>
                      <a:srgbClr val="002060"/>
                    </a:solidFill>
                    <a:latin typeface="휴먼엑스포" panose="02030504000101010101" pitchFamily="18" charset="-127"/>
                    <a:ea typeface="휴먼엑스포" panose="02030504000101010101" pitchFamily="18" charset="-127"/>
                  </a:rPr>
                  <a:t>값이</a:t>
                </a:r>
                <a:r>
                  <a:rPr lang="en-US" altLang="ko-KR" sz="1477" dirty="0">
                    <a:solidFill>
                      <a:srgbClr val="002060"/>
                    </a:solidFill>
                    <a:latin typeface="휴먼엑스포" panose="02030504000101010101" pitchFamily="18" charset="-127"/>
                    <a:ea typeface="휴먼엑스포" panose="02030504000101010101" pitchFamily="18" charset="-127"/>
                  </a:rPr>
                  <a:t> 0</a:t>
                </a:r>
                <a:r>
                  <a:rPr lang="ko-KR" altLang="en-US" sz="1477" dirty="0">
                    <a:solidFill>
                      <a:srgbClr val="002060"/>
                    </a:solidFill>
                    <a:latin typeface="휴먼엑스포" panose="02030504000101010101" pitchFamily="18" charset="-127"/>
                    <a:ea typeface="휴먼엑스포" panose="02030504000101010101" pitchFamily="18" charset="-127"/>
                  </a:rPr>
                  <a:t>과 </a:t>
                </a:r>
                <a:r>
                  <a:rPr lang="en-US" altLang="ko-KR" sz="1477" dirty="0">
                    <a:solidFill>
                      <a:srgbClr val="002060"/>
                    </a:solidFill>
                    <a:latin typeface="휴먼엑스포" panose="02030504000101010101" pitchFamily="18" charset="-127"/>
                    <a:ea typeface="휴먼엑스포" panose="02030504000101010101" pitchFamily="18" charset="-127"/>
                  </a:rPr>
                  <a:t>1 </a:t>
                </a:r>
                <a:r>
                  <a:rPr lang="ko-KR" altLang="en-US" sz="1477" dirty="0">
                    <a:solidFill>
                      <a:srgbClr val="002060"/>
                    </a:solidFill>
                    <a:latin typeface="휴먼엑스포" panose="02030504000101010101" pitchFamily="18" charset="-127"/>
                    <a:ea typeface="휴먼엑스포" panose="02030504000101010101" pitchFamily="18" charset="-127"/>
                  </a:rPr>
                  <a:t>사이로 한정되는 </a:t>
                </a:r>
                <a:r>
                  <a:rPr lang="en-US" altLang="ko-KR" sz="1477" dirty="0">
                    <a:solidFill>
                      <a:srgbClr val="002060"/>
                    </a:solidFill>
                    <a:latin typeface="휴먼엑스포" panose="02030504000101010101" pitchFamily="18" charset="-127"/>
                    <a:ea typeface="휴먼엑스포" panose="02030504000101010101" pitchFamily="18" charset="-127"/>
                  </a:rPr>
                  <a:t>Logistic function (x</a:t>
                </a:r>
                <a:r>
                  <a:rPr lang="ko-KR" altLang="en-US" sz="1477" dirty="0">
                    <a:solidFill>
                      <a:srgbClr val="002060"/>
                    </a:solidFill>
                    <a:latin typeface="휴먼엑스포" panose="02030504000101010101" pitchFamily="18" charset="-127"/>
                    <a:ea typeface="휴먼엑스포" panose="02030504000101010101" pitchFamily="18" charset="-127"/>
                  </a:rPr>
                  <a:t>라는 </a:t>
                </a:r>
                <a:r>
                  <a:rPr lang="en-US" altLang="ko-KR" sz="1477" dirty="0">
                    <a:solidFill>
                      <a:srgbClr val="002060"/>
                    </a:solidFill>
                    <a:latin typeface="휴먼엑스포" panose="02030504000101010101" pitchFamily="18" charset="-127"/>
                    <a:ea typeface="휴먼엑스포" panose="02030504000101010101" pitchFamily="18" charset="-127"/>
                  </a:rPr>
                  <a:t>features </a:t>
                </a:r>
                <a:r>
                  <a:rPr lang="ko-KR" altLang="en-US" sz="1477" dirty="0">
                    <a:solidFill>
                      <a:srgbClr val="002060"/>
                    </a:solidFill>
                    <a:latin typeface="휴먼엑스포" panose="02030504000101010101" pitchFamily="18" charset="-127"/>
                    <a:ea typeface="휴먼엑스포" panose="02030504000101010101" pitchFamily="18" charset="-127"/>
                  </a:rPr>
                  <a:t>내지 </a:t>
                </a:r>
                <a:r>
                  <a:rPr lang="en-US" altLang="ko-KR" sz="1477" dirty="0">
                    <a:solidFill>
                      <a:srgbClr val="002060"/>
                    </a:solidFill>
                    <a:latin typeface="휴먼엑스포" panose="02030504000101010101" pitchFamily="18" charset="-127"/>
                    <a:ea typeface="휴먼엑스포" panose="02030504000101010101" pitchFamily="18" charset="-127"/>
                  </a:rPr>
                  <a:t>contexts</a:t>
                </a:r>
                <a:r>
                  <a:rPr lang="ko-KR" altLang="en-US" sz="1477" dirty="0">
                    <a:solidFill>
                      <a:srgbClr val="002060"/>
                    </a:solidFill>
                    <a:latin typeface="휴먼엑스포" panose="02030504000101010101" pitchFamily="18" charset="-127"/>
                    <a:ea typeface="휴먼엑스포" panose="02030504000101010101" pitchFamily="18" charset="-127"/>
                  </a:rPr>
                  <a:t>에 따라 변하는 성공확률 </a:t>
                </a:r>
                <a14:m>
                  <m:oMath xmlns:m="http://schemas.openxmlformats.org/officeDocument/2006/math">
                    <m:sSub>
                      <m:sSubPr>
                        <m:ctrlPr>
                          <a:rPr lang="en-US" altLang="ko-KR" sz="1477" i="1">
                            <a:solidFill>
                              <a:srgbClr val="002060"/>
                            </a:solidFill>
                            <a:latin typeface="Cambria Math" panose="02040503050406030204" pitchFamily="18" charset="0"/>
                            <a:ea typeface="휴먼엑스포" panose="02030504000101010101" pitchFamily="18" charset="-127"/>
                          </a:rPr>
                        </m:ctrlPr>
                      </m:sSubPr>
                      <m:e>
                        <m:r>
                          <a:rPr lang="ko-KR" altLang="en-US" sz="1477" i="1">
                            <a:solidFill>
                              <a:srgbClr val="002060"/>
                            </a:solidFill>
                            <a:latin typeface="Cambria Math" panose="02040503050406030204" pitchFamily="18" charset="0"/>
                            <a:ea typeface="휴먼엑스포" panose="02030504000101010101" pitchFamily="18" charset="-127"/>
                          </a:rPr>
                          <m:t>𝜃</m:t>
                        </m:r>
                      </m:e>
                      <m:sub>
                        <m:r>
                          <a:rPr lang="en-US" altLang="ko-KR" sz="1477" i="1">
                            <a:solidFill>
                              <a:srgbClr val="002060"/>
                            </a:solidFill>
                            <a:latin typeface="Cambria Math" panose="02040503050406030204" pitchFamily="18" charset="0"/>
                            <a:ea typeface="휴먼엑스포" panose="02030504000101010101" pitchFamily="18" charset="-127"/>
                          </a:rPr>
                          <m:t>𝑥</m:t>
                        </m:r>
                      </m:sub>
                    </m:sSub>
                  </m:oMath>
                </a14:m>
                <a:r>
                  <a:rPr lang="en-US" altLang="ko-KR" sz="1477" dirty="0">
                    <a:solidFill>
                      <a:srgbClr val="002060"/>
                    </a:solidFill>
                    <a:latin typeface="휴먼엑스포" panose="02030504000101010101" pitchFamily="18" charset="-127"/>
                    <a:ea typeface="휴먼엑스포" panose="02030504000101010101" pitchFamily="18" charset="-127"/>
                  </a:rPr>
                  <a:t>)</a:t>
                </a:r>
                <a:r>
                  <a:rPr lang="ko-KR" altLang="en-US" sz="1477" dirty="0">
                    <a:solidFill>
                      <a:srgbClr val="002060"/>
                    </a:solidFill>
                    <a:latin typeface="휴먼엑스포" panose="02030504000101010101" pitchFamily="18" charset="-127"/>
                    <a:ea typeface="휴먼엑스포" panose="02030504000101010101" pitchFamily="18" charset="-127"/>
                  </a:rPr>
                  <a:t> </a:t>
                </a:r>
              </a:p>
            </p:txBody>
          </p:sp>
        </mc:Choice>
        <mc:Fallback xmlns="">
          <p:sp>
            <p:nvSpPr>
              <p:cNvPr id="4" name="모서리가 둥근 직사각형 3"/>
              <p:cNvSpPr>
                <a:spLocks noRot="1" noChangeAspect="1" noMove="1" noResize="1" noEditPoints="1" noAdjustHandles="1" noChangeArrowheads="1" noChangeShapeType="1" noTextEdit="1"/>
              </p:cNvSpPr>
              <p:nvPr/>
            </p:nvSpPr>
            <p:spPr>
              <a:xfrm>
                <a:off x="5565188" y="2825760"/>
                <a:ext cx="4995309" cy="675249"/>
              </a:xfrm>
              <a:prstGeom prst="roundRect">
                <a:avLst/>
              </a:prstGeom>
              <a:blipFill>
                <a:blip r:embed="rId4"/>
                <a:stretch>
                  <a:fillRect b="-909"/>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C79A7C-EB3D-44E4-AD50-3BE8F62AC386}"/>
                  </a:ext>
                </a:extLst>
              </p:cNvPr>
              <p:cNvSpPr txBox="1"/>
              <p:nvPr/>
            </p:nvSpPr>
            <p:spPr>
              <a:xfrm>
                <a:off x="1813582" y="4528183"/>
                <a:ext cx="8680490" cy="1370568"/>
              </a:xfrm>
              <a:prstGeom prst="rect">
                <a:avLst/>
              </a:prstGeom>
              <a:noFill/>
            </p:spPr>
            <p:txBody>
              <a:bodyPr wrap="square">
                <a:spAutoFit/>
              </a:bodyPr>
              <a:lstStyle/>
              <a:p>
                <a:pPr eaLnBrk="0" fontAlgn="base" latinLnBrk="0" hangingPunct="0">
                  <a:lnSpc>
                    <a:spcPct val="150000"/>
                  </a:lnSpc>
                  <a:spcBef>
                    <a:spcPct val="0"/>
                  </a:spcBef>
                  <a:spcAft>
                    <a:spcPct val="0"/>
                  </a:spcAft>
                </a:pP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이렇게</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하면 어떤 개별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bandit</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을 찾는 문제에서 </a:t>
                </a: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어떤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context x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가 좋은지 찾는 문제로 바꾸어서 탐색 가능해 진다</a:t>
                </a: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간단하게 </a:t>
                </a:r>
                <a14:m>
                  <m:oMath xmlns:m="http://schemas.openxmlformats.org/officeDocument/2006/math">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𝜃</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sSup>
                      <m:sSup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p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e>
                      <m:sup>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ko-KR" altLang="en-US" sz="1846" i="1">
                        <a:latin typeface="Cambria Math" panose="02040503050406030204" pitchFamily="18" charset="0"/>
                        <a:ea typeface="휴먼엑스포" panose="02030504000101010101" pitchFamily="18" charset="-127"/>
                        <a:cs typeface="Arial" panose="020B0604020202020204" pitchFamily="34" charset="0"/>
                      </a:rPr>
                      <m:t>라</m:t>
                    </m:r>
                  </m:oMath>
                </a14:m>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고 설정할 수도 있음</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Logit vs.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선형확률모형</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a:t>
                </a:r>
              </a:p>
            </p:txBody>
          </p:sp>
        </mc:Choice>
        <mc:Fallback xmlns="">
          <p:sp>
            <p:nvSpPr>
              <p:cNvPr id="15" name="TextBox 1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13582" y="4528183"/>
                <a:ext cx="8680490" cy="1370568"/>
              </a:xfrm>
              <a:prstGeom prst="rect">
                <a:avLst/>
              </a:prstGeom>
              <a:blipFill>
                <a:blip r:embed="rId5"/>
                <a:stretch>
                  <a:fillRect b="-3111"/>
                </a:stretch>
              </a:blipFill>
            </p:spPr>
            <p:txBody>
              <a:bodyPr/>
              <a:lstStyle/>
              <a:p>
                <a:r>
                  <a:rPr lang="ko-KR" altLang="en-US">
                    <a:noFill/>
                  </a:rPr>
                  <a:t> </a:t>
                </a:r>
              </a:p>
            </p:txBody>
          </p:sp>
        </mc:Fallback>
      </mc:AlternateContent>
      <p:cxnSp>
        <p:nvCxnSpPr>
          <p:cNvPr id="18" name="구부러진 연결선 17"/>
          <p:cNvCxnSpPr/>
          <p:nvPr/>
        </p:nvCxnSpPr>
        <p:spPr>
          <a:xfrm flipV="1">
            <a:off x="4586744" y="3068961"/>
            <a:ext cx="1005200" cy="2250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28366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813582" y="593977"/>
            <a:ext cx="7235416" cy="506154"/>
          </a:xfrm>
          <a:prstGeom prst="rect">
            <a:avLst/>
          </a:prstGeom>
        </p:spPr>
        <p:txBody>
          <a:bodyPr vert="horz" lIns="84406" tIns="42203" rIns="84406" bIns="42203"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2769" dirty="0">
                <a:solidFill>
                  <a:srgbClr val="003863"/>
                </a:solidFill>
                <a:latin typeface="Arial Black" panose="020B0A04020102020204" pitchFamily="34" charset="0"/>
                <a:ea typeface="HY헤드라인M" panose="02030600000101010101" pitchFamily="18" charset="-127"/>
                <a:cs typeface="+mn-cs"/>
              </a:rPr>
              <a:t>Contextual Bandits</a:t>
            </a:r>
            <a:endParaRPr lang="en-US" altLang="ko-KR" sz="2215" dirty="0">
              <a:solidFill>
                <a:srgbClr val="003863"/>
              </a:solidFill>
              <a:latin typeface="Arial Black" panose="020B0A04020102020204" pitchFamily="34" charset="0"/>
              <a:ea typeface="HY헤드라인M" panose="02030600000101010101" pitchFamily="18" charset="-127"/>
              <a:cs typeface="+mn-cs"/>
            </a:endParaRP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C79A7C-EB3D-44E4-AD50-3BE8F62AC386}"/>
                  </a:ext>
                </a:extLst>
              </p:cNvPr>
              <p:cNvSpPr txBox="1"/>
              <p:nvPr/>
            </p:nvSpPr>
            <p:spPr>
              <a:xfrm>
                <a:off x="1987512" y="1556793"/>
                <a:ext cx="8368443" cy="3074881"/>
              </a:xfrm>
              <a:prstGeom prst="rect">
                <a:avLst/>
              </a:prstGeom>
              <a:noFill/>
            </p:spPr>
            <p:txBody>
              <a:bodyPr wrap="square">
                <a:spAutoFit/>
              </a:bodyPr>
              <a:lstStyle/>
              <a:p>
                <a:pPr eaLnBrk="0" fontAlgn="base" hangingPunct="0">
                  <a:lnSpc>
                    <a:spcPct val="150000"/>
                  </a:lnSpc>
                  <a:spcBef>
                    <a:spcPct val="0"/>
                  </a:spcBef>
                  <a:spcAft>
                    <a:spcPct val="0"/>
                  </a:spcAft>
                </a:pPr>
                <a14:m>
                  <m:oMath xmlns:m="http://schemas.openxmlformats.org/officeDocument/2006/math">
                    <m:r>
                      <a:rPr lang="en-US" altLang="ko-KR" sz="1846" i="1">
                        <a:solidFill>
                          <a:srgbClr val="002060"/>
                        </a:solidFill>
                        <a:latin typeface="Cambria Math" panose="02040503050406030204" pitchFamily="18" charset="0"/>
                        <a:cs typeface="Arial" panose="020B0604020202020204" pitchFamily="34" charset="0"/>
                      </a:rPr>
                      <m:t>𝑒𝑥</m:t>
                    </m:r>
                    <m:r>
                      <a:rPr lang="en-US" altLang="ko-KR" sz="1846" i="1">
                        <a:solidFill>
                          <a:srgbClr val="002060"/>
                        </a:solidFill>
                        <a:latin typeface="Cambria Math" panose="02040503050406030204" pitchFamily="18" charset="0"/>
                        <a:cs typeface="Arial" panose="020B0604020202020204" pitchFamily="34" charset="0"/>
                      </a:rPr>
                      <m:t> 1.  </m:t>
                    </m:r>
                  </m:oMath>
                </a14:m>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어떤 납세 불량자를 </a:t>
                </a: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contact </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해서 세금을 추징하는 것이 징세에 있어 </a:t>
                </a:r>
                <a:endPar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보다 효율적일까</a:t>
                </a: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lnSpc>
                    <a:spcPct val="150000"/>
                  </a:lnSpc>
                  <a:spcBef>
                    <a:spcPct val="0"/>
                  </a:spcBef>
                  <a:spcAft>
                    <a:spcPct val="0"/>
                  </a:spcAft>
                </a:pPr>
                <a:endPar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세금 추징 성공 확률 </a:t>
                </a:r>
                <a14:m>
                  <m:oMath xmlns:m="http://schemas.openxmlformats.org/officeDocument/2006/math">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𝜃</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sub>
                    </m:sSub>
                    <m:r>
                      <a:rPr lang="ko-KR" altLang="en-US" sz="1846" i="1">
                        <a:latin typeface="Cambria Math" panose="02040503050406030204" pitchFamily="18" charset="0"/>
                        <a:ea typeface="휴먼엑스포" panose="02030504000101010101" pitchFamily="18" charset="-127"/>
                        <a:cs typeface="Arial" panose="020B0604020202020204" pitchFamily="34" charset="0"/>
                      </a:rPr>
                      <m:t>가</m:t>
                    </m:r>
                  </m:oMath>
                </a14:m>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 높은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context x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높은</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oMath>
                </a14:m>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값을 주는    </a:t>
                </a: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feature x)</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를 가진 사람들을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target</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으로 하여 세금 추징</a:t>
                </a: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a:t>
                </a:r>
                <a:r>
                  <a:rPr lang="ko-KR" altLang="en-US" sz="1846" dirty="0" err="1">
                    <a:latin typeface="휴먼엑스포" panose="02030504000101010101" pitchFamily="18" charset="-127"/>
                    <a:ea typeface="휴먼엑스포" panose="02030504000101010101" pitchFamily="18" charset="-127"/>
                    <a:cs typeface="Arial" panose="020B0604020202020204" pitchFamily="34" charset="0"/>
                  </a:rPr>
                  <a:t>뉴욕시</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case)</a:t>
                </a:r>
              </a:p>
              <a:p>
                <a:pPr eaLnBrk="0" fontAlgn="base" hangingPunct="0">
                  <a:lnSpc>
                    <a:spcPct val="150000"/>
                  </a:lnSpc>
                  <a:spcBef>
                    <a:spcPct val="0"/>
                  </a:spcBef>
                  <a:spcAft>
                    <a:spcPct val="0"/>
                  </a:spcAft>
                </a:pP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47" name="TextBox 4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987512" y="1556793"/>
                <a:ext cx="8368443" cy="3074881"/>
              </a:xfrm>
              <a:prstGeom prst="rect">
                <a:avLst/>
              </a:prstGeom>
              <a:blipFill>
                <a:blip r:embed="rId2"/>
                <a:stretch>
                  <a:fillRect/>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2"/>
          </p:nvPr>
        </p:nvSpPr>
        <p:spPr>
          <a:xfrm>
            <a:off x="9736005" y="6054438"/>
            <a:ext cx="508172" cy="337038"/>
          </a:xfrm>
        </p:spPr>
        <p:txBody>
          <a:bodyPr/>
          <a:lstStyle/>
          <a:p>
            <a:fld id="{697A4166-CA4D-41F8-83C5-A101D686F506}" type="slidenum">
              <a:rPr lang="ko-KR" altLang="en-US" smtClean="0"/>
              <a:t>736</a:t>
            </a:fld>
            <a:endParaRPr lang="ko-KR" altLang="en-US"/>
          </a:p>
        </p:txBody>
      </p:sp>
    </p:spTree>
    <p:extLst>
      <p:ext uri="{BB962C8B-B14F-4D97-AF65-F5344CB8AC3E}">
        <p14:creationId xmlns:p14="http://schemas.microsoft.com/office/powerpoint/2010/main" val="1920898662"/>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a:xfrm>
            <a:off x="9736005" y="6054438"/>
            <a:ext cx="508172" cy="337038"/>
          </a:xfrm>
        </p:spPr>
        <p:txBody>
          <a:bodyPr/>
          <a:lstStyle/>
          <a:p>
            <a:fld id="{697A4166-CA4D-41F8-83C5-A101D686F506}" type="slidenum">
              <a:rPr lang="ko-KR" altLang="en-US" smtClean="0"/>
              <a:t>737</a:t>
            </a:fld>
            <a:endParaRPr lang="ko-KR" alt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C79A7C-EB3D-44E4-AD50-3BE8F62AC386}"/>
                  </a:ext>
                </a:extLst>
              </p:cNvPr>
              <p:cNvSpPr txBox="1"/>
              <p:nvPr/>
            </p:nvSpPr>
            <p:spPr>
              <a:xfrm>
                <a:off x="2807730" y="1696744"/>
                <a:ext cx="6780689" cy="3631572"/>
              </a:xfrm>
              <a:prstGeom prst="rect">
                <a:avLst/>
              </a:prstGeom>
              <a:noFill/>
            </p:spPr>
            <p:txBody>
              <a:bodyPr wrap="square">
                <a:spAutoFit/>
              </a:bodyPr>
              <a:lstStyle/>
              <a:p>
                <a:pPr eaLnBrk="0" fontAlgn="base" latinLnBrk="0" hangingPunct="0">
                  <a:spcBef>
                    <a:spcPct val="0"/>
                  </a:spcBef>
                  <a:spcAft>
                    <a:spcPct val="0"/>
                  </a:spcAft>
                </a:pPr>
                <a14:m>
                  <m:oMath xmlns:m="http://schemas.openxmlformats.org/officeDocument/2006/math">
                    <m:r>
                      <a:rPr lang="en-US" altLang="ko-KR" sz="1846" i="1">
                        <a:latin typeface="Cambria Math" panose="02040503050406030204" pitchFamily="18" charset="0"/>
                        <a:ea typeface="휴먼엑스포" panose="02030504000101010101" pitchFamily="18" charset="-127"/>
                        <a:cs typeface="Arial" panose="020B0604020202020204" pitchFamily="34" charset="0"/>
                      </a:rPr>
                      <m:t>𝑖</m:t>
                    </m:r>
                    <m:r>
                      <a:rPr lang="en-US" altLang="ko-KR" sz="1846" i="1">
                        <a:latin typeface="Cambria Math" panose="02040503050406030204" pitchFamily="18" charset="0"/>
                        <a:ea typeface="휴먼엑스포" panose="02030504000101010101" pitchFamily="18" charset="-127"/>
                        <a:cs typeface="Arial" panose="020B0604020202020204" pitchFamily="34" charset="0"/>
                      </a:rPr>
                      <m:t> : </m:t>
                    </m:r>
                    <m:r>
                      <a:rPr lang="ko-KR" altLang="en-US" sz="1846" i="1">
                        <a:latin typeface="Cambria Math" panose="02040503050406030204" pitchFamily="18" charset="0"/>
                        <a:ea typeface="휴먼엑스포" panose="02030504000101010101" pitchFamily="18" charset="-127"/>
                        <a:cs typeface="Arial" panose="020B0604020202020204" pitchFamily="34" charset="0"/>
                      </a:rPr>
                      <m:t>고</m:t>
                    </m:r>
                  </m:oMath>
                </a14:m>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객 특성 </a:t>
                </a:r>
                <a14:m>
                  <m:oMath xmlns:m="http://schemas.openxmlformats.org/officeDocument/2006/math">
                    <m:r>
                      <a:rPr lang="en-US" altLang="ko-KR" sz="1846">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𝑗</m:t>
                    </m:r>
                    <m:r>
                      <a:rPr lang="en-US" altLang="ko-KR" sz="1846" i="1">
                        <a:latin typeface="Cambria Math" panose="02040503050406030204" pitchFamily="18" charset="0"/>
                        <a:ea typeface="휴먼엑스포" panose="02030504000101010101" pitchFamily="18" charset="-127"/>
                        <a:cs typeface="Arial" panose="020B0604020202020204" pitchFamily="34" charset="0"/>
                      </a:rPr>
                      <m:t> : </m:t>
                    </m:r>
                    <m:r>
                      <a:rPr lang="ko-KR" altLang="en-US" sz="1846" i="1">
                        <a:latin typeface="Cambria Math" panose="02040503050406030204" pitchFamily="18" charset="0"/>
                        <a:ea typeface="휴먼엑스포" panose="02030504000101010101" pitchFamily="18" charset="-127"/>
                        <a:cs typeface="Arial" panose="020B0604020202020204" pitchFamily="34" charset="0"/>
                      </a:rPr>
                      <m:t>책</m:t>
                    </m:r>
                  </m:oMath>
                </a14:m>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의 특성</a:t>
                </a: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algn="ctr" eaLnBrk="0" fontAlgn="base" latinLnBrk="0" hangingPunct="0">
                  <a:spcBef>
                    <a:spcPct val="0"/>
                  </a:spcBef>
                  <a:spcAft>
                    <a:spcPct val="0"/>
                  </a:spcAft>
                </a:pPr>
                <a:endParaRPr lang="en-US" altLang="ko-KR" sz="738"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14:m>
                  <m:oMath xmlns:m="http://schemas.openxmlformats.org/officeDocument/2006/math">
                    <m:d>
                      <m:dPr>
                        <m:begChr m:val="{"/>
                        <m:endChr m:val=""/>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dPr>
                      <m:e>
                        <m:eqArr>
                          <m:eqArr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eqArrPr>
                          <m:e>
                            <m:sSubSup>
                              <m:sSubSup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Sup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𝑦</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𝑖𝑗</m:t>
                                </m:r>
                              </m:sub>
                              <m:sup>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sup>
                            </m:sSubSup>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sSubSup>
                              <m:sSubSup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Sup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𝑖𝑗</m:t>
                                </m:r>
                              </m:sub>
                              <m:sup>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sup>
                            </m:sSubSup>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𝜀</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𝑖𝑗</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𝜀</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𝑖𝑗</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Cambria Math" panose="02040503050406030204" pitchFamily="18" charset="0"/>
                                <a:cs typeface="Arial" panose="020B0604020202020204" pitchFamily="34" charset="0"/>
                              </a:rPr>
                              <m:t>~ </m:t>
                            </m:r>
                            <m:r>
                              <a:rPr lang="en-US" altLang="ko-KR" sz="1846" i="1">
                                <a:latin typeface="Cambria Math" panose="02040503050406030204" pitchFamily="18" charset="0"/>
                                <a:ea typeface="Cambria Math" panose="02040503050406030204" pitchFamily="18" charset="0"/>
                                <a:cs typeface="Arial" panose="020B0604020202020204" pitchFamily="34" charset="0"/>
                              </a:rPr>
                              <m:t>𝑁</m:t>
                            </m:r>
                            <m:r>
                              <a:rPr lang="en-US" altLang="ko-KR" sz="1846" i="1">
                                <a:latin typeface="Cambria Math" panose="02040503050406030204" pitchFamily="18" charset="0"/>
                                <a:ea typeface="Cambria Math" panose="02040503050406030204" pitchFamily="18" charset="0"/>
                                <a:cs typeface="Arial" panose="020B0604020202020204" pitchFamily="34" charset="0"/>
                              </a:rPr>
                              <m:t>(0, 1)</m:t>
                            </m:r>
                          </m:e>
                          <m:e>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𝑃𝑟𝑖𝑜𝑟</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𝑓</m:t>
                            </m:r>
                            <m:d>
                              <m:d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d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e>
                            </m:d>
                            <m:r>
                              <a:rPr lang="en-US" altLang="ko-KR" sz="1846" i="1">
                                <a:latin typeface="Cambria Math" panose="02040503050406030204" pitchFamily="18" charset="0"/>
                                <a:ea typeface="Cambria Math" panose="02040503050406030204" pitchFamily="18" charset="0"/>
                                <a:cs typeface="Arial" panose="020B0604020202020204" pitchFamily="34" charset="0"/>
                              </a:rPr>
                              <m:t>~ </m:t>
                            </m:r>
                            <m:r>
                              <a:rPr lang="en-US" altLang="ko-KR" sz="1846" i="1">
                                <a:latin typeface="Cambria Math" panose="02040503050406030204" pitchFamily="18" charset="0"/>
                                <a:ea typeface="Cambria Math" panose="02040503050406030204" pitchFamily="18" charset="0"/>
                                <a:cs typeface="Arial" panose="020B0604020202020204" pitchFamily="34" charset="0"/>
                              </a:rPr>
                              <m:t>𝑁</m:t>
                            </m:r>
                            <m:d>
                              <m:dPr>
                                <m:ctrlPr>
                                  <a:rPr lang="en-US" altLang="ko-KR" sz="1846" i="1">
                                    <a:latin typeface="Cambria Math" panose="02040503050406030204" pitchFamily="18" charset="0"/>
                                    <a:ea typeface="Cambria Math" panose="02040503050406030204" pitchFamily="18" charset="0"/>
                                    <a:cs typeface="Arial" panose="020B0604020202020204" pitchFamily="34" charset="0"/>
                                  </a:rPr>
                                </m:ctrlPr>
                              </m:dPr>
                              <m:e>
                                <m:r>
                                  <a:rPr lang="en-US" altLang="ko-KR" sz="1846" i="1">
                                    <a:latin typeface="Cambria Math" panose="02040503050406030204" pitchFamily="18" charset="0"/>
                                    <a:ea typeface="Cambria Math" panose="02040503050406030204" pitchFamily="18" charset="0"/>
                                    <a:cs typeface="Arial" panose="020B0604020202020204" pitchFamily="34" charset="0"/>
                                  </a:rPr>
                                  <m:t>0,1</m:t>
                                </m:r>
                              </m:e>
                            </m:d>
                            <m:r>
                              <a:rPr lang="en-US" altLang="ko-KR" sz="1846" i="1">
                                <a:latin typeface="Cambria Math" panose="02040503050406030204" pitchFamily="18" charset="0"/>
                                <a:ea typeface="Cambria Math" panose="02040503050406030204" pitchFamily="18" charset="0"/>
                                <a:cs typeface="Arial" panose="020B0604020202020204" pitchFamily="34" charset="0"/>
                              </a:rPr>
                              <m:t>                        </m:t>
                            </m:r>
                          </m:e>
                        </m:eqArr>
                      </m:e>
                    </m:d>
                  </m:oMath>
                </a14:m>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p>
              <a:p>
                <a:pPr eaLnBrk="0" fontAlgn="base" latinLnBrk="0" hangingPunct="0">
                  <a:spcBef>
                    <a:spcPct val="0"/>
                  </a:spcBef>
                  <a:spcAft>
                    <a:spcPct val="0"/>
                  </a:spcAft>
                </a:pPr>
                <a:endParaRPr lang="en-US" altLang="ko-KR" sz="1477"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그럼</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issue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는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how to contextualize (specify) </a:t>
                </a:r>
                <a14:m>
                  <m:oMath xmlns:m="http://schemas.openxmlformats.org/officeDocument/2006/math">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𝑖𝑗</m:t>
                        </m:r>
                      </m:sub>
                    </m:sSub>
                  </m:oMath>
                </a14:m>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a:t>
                </a:r>
              </a:p>
              <a:p>
                <a:pPr eaLnBrk="0" fontAlgn="base" latinLnBrk="0" hangingPunct="0">
                  <a:spcBef>
                    <a:spcPct val="0"/>
                  </a:spcBef>
                  <a:spcAft>
                    <a:spcPct val="0"/>
                  </a:spcAft>
                </a:pPr>
                <a:endParaRPr lang="en-US" altLang="ko-KR" sz="923"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𝑧</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𝑖</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1846" i="1" dirty="0">
                    <a:latin typeface="Cambria Math" panose="02040503050406030204" pitchFamily="18" charset="0"/>
                    <a:ea typeface="휴먼엑스포" panose="02030504000101010101" pitchFamily="18" charset="-127"/>
                    <a:cs typeface="Arial" panose="020B0604020202020204" pitchFamily="34" charset="0"/>
                  </a:rPr>
                  <a:t> </a:t>
                </a:r>
                <a14:m>
                  <m:oMath xmlns:m="http://schemas.openxmlformats.org/officeDocument/2006/math">
                    <m:r>
                      <a:rPr lang="ko-KR" altLang="en-US" sz="1846" i="1" dirty="0">
                        <a:latin typeface="Cambria Math" panose="02040503050406030204" pitchFamily="18" charset="0"/>
                        <a:ea typeface="휴먼엑스포" panose="02030504000101010101" pitchFamily="18" charset="-127"/>
                        <a:cs typeface="Arial" panose="020B0604020202020204" pitchFamily="34" charset="0"/>
                      </a:rPr>
                      <m:t>성별</m:t>
                    </m:r>
                    <m:r>
                      <a:rPr lang="en-US" altLang="ko-KR" sz="1846" i="1" dirty="0">
                        <a:latin typeface="Cambria Math" panose="02040503050406030204" pitchFamily="18" charset="0"/>
                        <a:ea typeface="휴먼엑스포" panose="02030504000101010101" pitchFamily="18" charset="-127"/>
                        <a:cs typeface="Arial" panose="020B0604020202020204" pitchFamily="34" charset="0"/>
                      </a:rPr>
                      <m:t>, </m:t>
                    </m:r>
                    <m:r>
                      <a:rPr lang="ko-KR" altLang="en-US" sz="1846" i="1" dirty="0">
                        <a:latin typeface="Cambria Math" panose="02040503050406030204" pitchFamily="18" charset="0"/>
                        <a:ea typeface="휴먼엑스포" panose="02030504000101010101" pitchFamily="18" charset="-127"/>
                        <a:cs typeface="Arial" panose="020B0604020202020204" pitchFamily="34" charset="0"/>
                      </a:rPr>
                      <m:t>나이</m:t>
                    </m:r>
                    <m:r>
                      <a:rPr lang="en-US" altLang="ko-KR" sz="1846" i="1" dirty="0">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𝑐h𝑎𝑛𝑔𝑒</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𝑜𝑣𝑒𝑟</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𝑖</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𝑛𝑜𝑡</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𝑓𝑜𝑟</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𝑗</m:t>
                    </m:r>
                    <m:r>
                      <a:rPr lang="en-US" altLang="ko-KR" sz="1846" i="1" dirty="0">
                        <a:latin typeface="Cambria Math" panose="02040503050406030204" pitchFamily="18" charset="0"/>
                        <a:ea typeface="휴먼엑스포" panose="02030504000101010101" pitchFamily="18" charset="-127"/>
                        <a:cs typeface="Arial" panose="020B0604020202020204" pitchFamily="34" charset="0"/>
                      </a:rPr>
                      <m:t>)</m:t>
                    </m:r>
                  </m:oMath>
                </a14:m>
                <a:endParaRPr lang="en-US" altLang="ko-KR" sz="1846" i="1" dirty="0">
                  <a:latin typeface="Cambria Math" panose="02040503050406030204" pitchFamily="18" charset="0"/>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1846" dirty="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𝑤</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𝑗</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 </m:t>
                    </m:r>
                    <m:r>
                      <a:rPr lang="ko-KR" altLang="en-US" sz="1846" i="1">
                        <a:latin typeface="Cambria Math" panose="02040503050406030204" pitchFamily="18" charset="0"/>
                        <a:ea typeface="휴먼엑스포" panose="02030504000101010101" pitchFamily="18" charset="-127"/>
                        <a:cs typeface="Arial" panose="020B0604020202020204" pitchFamily="34" charset="0"/>
                      </a:rPr>
                      <m:t>책의</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𝑐𝑎𝑡𝑒𝑔𝑜𝑟𝑦</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d>
                      <m:d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𝑐h𝑎𝑛𝑔𝑒</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𝑜𝑣𝑒𝑟</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𝑗</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𝑛𝑜𝑡</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𝑓𝑜𝑟</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𝑖</m:t>
                        </m:r>
                      </m:e>
                    </m:d>
                  </m:oMath>
                </a14:m>
                <a:endParaRPr lang="en-US" altLang="ko-KR" sz="1846" i="1" dirty="0">
                  <a:latin typeface="Cambria Math" panose="02040503050406030204" pitchFamily="18" charset="0"/>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1846" dirty="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𝑖𝑗</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𝑧</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𝑖</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 </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𝑤</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𝑗</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oMath>
                </a14:m>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endParaRPr lang="en-US" altLang="ko-KR" sz="1477"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𝑖𝑗</m:t>
                        </m:r>
                      </m:sub>
                    </m:sSub>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의</m:t>
                    </m:r>
                  </m:oMath>
                </a14:m>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계수인 </a:t>
                </a:r>
                <a14:m>
                  <m:oMath xmlns:m="http://schemas.openxmlformats.org/officeDocument/2006/math">
                    <m:sSub>
                      <m:sSubPr>
                        <m:ctrlP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𝑖𝑗</m:t>
                        </m:r>
                      </m:sub>
                    </m:sSub>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를</m:t>
                    </m:r>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알면</m:t>
                    </m:r>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개인</m:t>
                    </m:r>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𝑖</m:t>
                    </m:r>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의</m:t>
                    </m:r>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특성에</m:t>
                    </m:r>
                  </m:oMath>
                </a14:m>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따라</a:t>
                </a: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맞춤형으로</a:t>
                </a:r>
                <a:endPar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어떤 특성을 가진 책 </a:t>
                </a:r>
                <a14:m>
                  <m:oMath xmlns:m="http://schemas.openxmlformats.org/officeDocument/2006/math">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𝑗</m:t>
                    </m:r>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를</m:t>
                    </m:r>
                  </m:oMath>
                </a14:m>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추천하면 좋을지 판단이 가능해짐</a:t>
                </a:r>
                <a:endPar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6" name="TextBox 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807730" y="1696744"/>
                <a:ext cx="6780689" cy="3631572"/>
              </a:xfrm>
              <a:prstGeom prst="rect">
                <a:avLst/>
              </a:prstGeom>
              <a:blipFill>
                <a:blip r:embed="rId2"/>
                <a:stretch>
                  <a:fillRect t="-503" b="-184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제목 1">
                <a:extLst>
                  <a:ext uri="{FF2B5EF4-FFF2-40B4-BE49-F238E27FC236}">
                    <a16:creationId xmlns:a16="http://schemas.microsoft.com/office/drawing/2014/main" id="{D00BC6B8-542D-4A15-9855-9E8BB6D88D09}"/>
                  </a:ext>
                </a:extLst>
              </p:cNvPr>
              <p:cNvSpPr txBox="1">
                <a:spLocks/>
              </p:cNvSpPr>
              <p:nvPr/>
            </p:nvSpPr>
            <p:spPr>
              <a:xfrm>
                <a:off x="1813582" y="593977"/>
                <a:ext cx="7235416" cy="506154"/>
              </a:xfrm>
              <a:prstGeom prst="rect">
                <a:avLst/>
              </a:prstGeom>
            </p:spPr>
            <p:txBody>
              <a:bodyPr vert="horz" lIns="84406" tIns="42203" rIns="84406" bIns="42203"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14:m>
                  <m:oMath xmlns:m="http://schemas.openxmlformats.org/officeDocument/2006/math">
                    <m:r>
                      <a:rPr lang="en-US" altLang="ko-KR" sz="2215" i="1">
                        <a:solidFill>
                          <a:srgbClr val="002060"/>
                        </a:solidFill>
                        <a:latin typeface="Cambria Math" panose="02040503050406030204" pitchFamily="18" charset="0"/>
                        <a:cs typeface="Arial" panose="020B0604020202020204" pitchFamily="34" charset="0"/>
                      </a:rPr>
                      <m:t>𝑒𝑥</m:t>
                    </m:r>
                    <m:r>
                      <a:rPr lang="en-US" altLang="ko-KR" sz="2215" i="1">
                        <a:solidFill>
                          <a:srgbClr val="002060"/>
                        </a:solidFill>
                        <a:latin typeface="Cambria Math" panose="02040503050406030204" pitchFamily="18" charset="0"/>
                        <a:cs typeface="Arial" panose="020B0604020202020204" pitchFamily="34" charset="0"/>
                      </a:rPr>
                      <m:t> 2. </m:t>
                    </m:r>
                  </m:oMath>
                </a14:m>
                <a:r>
                  <a:rPr lang="ko-KR" altLang="en-US" sz="2215" dirty="0">
                    <a:solidFill>
                      <a:srgbClr val="003863"/>
                    </a:solidFill>
                    <a:latin typeface="Arial Black" panose="020B0A04020102020204" pitchFamily="34" charset="0"/>
                    <a:ea typeface="HY헤드라인M" panose="02030600000101010101" pitchFamily="18" charset="-127"/>
                    <a:cs typeface="+mn-cs"/>
                  </a:rPr>
                  <a:t>온라인 서점의</a:t>
                </a:r>
                <a:r>
                  <a:rPr lang="en-US" altLang="ko-KR" sz="2215" dirty="0">
                    <a:solidFill>
                      <a:srgbClr val="003863"/>
                    </a:solidFill>
                    <a:latin typeface="Arial Black" panose="020B0A04020102020204" pitchFamily="34" charset="0"/>
                    <a:ea typeface="HY헤드라인M" panose="02030600000101010101" pitchFamily="18" charset="-127"/>
                    <a:cs typeface="+mn-cs"/>
                  </a:rPr>
                  <a:t> </a:t>
                </a:r>
                <a:r>
                  <a:rPr lang="ko-KR" altLang="en-US" sz="2215" dirty="0">
                    <a:solidFill>
                      <a:srgbClr val="003863"/>
                    </a:solidFill>
                    <a:latin typeface="Arial Black" panose="020B0A04020102020204" pitchFamily="34" charset="0"/>
                    <a:ea typeface="HY헤드라인M" panose="02030600000101010101" pitchFamily="18" charset="-127"/>
                    <a:cs typeface="+mn-cs"/>
                  </a:rPr>
                  <a:t>도서 추천에 </a:t>
                </a:r>
                <a:r>
                  <a:rPr lang="en-US" altLang="ko-KR" sz="2215" dirty="0">
                    <a:solidFill>
                      <a:srgbClr val="003863"/>
                    </a:solidFill>
                    <a:latin typeface="Arial Black" panose="020B0A04020102020204" pitchFamily="34" charset="0"/>
                    <a:ea typeface="HY헤드라인M" panose="02030600000101010101" pitchFamily="18" charset="-127"/>
                    <a:cs typeface="+mn-cs"/>
                  </a:rPr>
                  <a:t>TS </a:t>
                </a:r>
                <a:r>
                  <a:rPr lang="ko-KR" altLang="en-US" sz="2215" dirty="0">
                    <a:solidFill>
                      <a:srgbClr val="003863"/>
                    </a:solidFill>
                    <a:latin typeface="Arial Black" panose="020B0A04020102020204" pitchFamily="34" charset="0"/>
                    <a:ea typeface="HY헤드라인M" panose="02030600000101010101" pitchFamily="18" charset="-127"/>
                    <a:cs typeface="+mn-cs"/>
                  </a:rPr>
                  <a:t>응용한 사례</a:t>
                </a:r>
                <a:endParaRPr lang="en-US" altLang="ko-KR" sz="2215" dirty="0">
                  <a:solidFill>
                    <a:srgbClr val="003863"/>
                  </a:solidFill>
                  <a:latin typeface="Arial Black" panose="020B0A04020102020204" pitchFamily="34" charset="0"/>
                  <a:ea typeface="HY헤드라인M" panose="02030600000101010101" pitchFamily="18" charset="-127"/>
                  <a:cs typeface="+mn-cs"/>
                </a:endParaRPr>
              </a:p>
            </p:txBody>
          </p:sp>
        </mc:Choice>
        <mc:Fallback xmlns="">
          <p:sp>
            <p:nvSpPr>
              <p:cNvPr id="7" name="제목 1">
                <a:extLst>
                  <a:ext uri="{FF2B5EF4-FFF2-40B4-BE49-F238E27FC236}">
                    <a16:creationId xmlns:a16="http://schemas.microsoft.com/office/drawing/2014/main" id="{D00BC6B8-542D-4A15-9855-9E8BB6D88D09}"/>
                  </a:ext>
                </a:extLst>
              </p:cNvPr>
              <p:cNvSpPr txBox="1">
                <a:spLocks noRot="1" noChangeAspect="1" noMove="1" noResize="1" noEditPoints="1" noAdjustHandles="1" noChangeArrowheads="1" noChangeShapeType="1" noTextEdit="1"/>
              </p:cNvSpPr>
              <p:nvPr/>
            </p:nvSpPr>
            <p:spPr>
              <a:xfrm>
                <a:off x="1813582" y="593977"/>
                <a:ext cx="7235416" cy="506154"/>
              </a:xfrm>
              <a:prstGeom prst="rect">
                <a:avLst/>
              </a:prstGeom>
              <a:blipFill>
                <a:blip r:embed="rId3"/>
                <a:stretch>
                  <a:fillRect t="-3614" b="-18072"/>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75673270"/>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a:xfrm>
            <a:off x="9736005" y="6054438"/>
            <a:ext cx="508172" cy="337038"/>
          </a:xfrm>
        </p:spPr>
        <p:txBody>
          <a:bodyPr/>
          <a:lstStyle/>
          <a:p>
            <a:fld id="{697A4166-CA4D-41F8-83C5-A101D686F506}" type="slidenum">
              <a:rPr lang="ko-KR" altLang="en-US" smtClean="0"/>
              <a:t>738</a:t>
            </a:fld>
            <a:endParaRPr lang="ko-KR" alt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C79A7C-EB3D-44E4-AD50-3BE8F62AC386}"/>
                  </a:ext>
                </a:extLst>
              </p:cNvPr>
              <p:cNvSpPr txBox="1"/>
              <p:nvPr/>
            </p:nvSpPr>
            <p:spPr>
              <a:xfrm>
                <a:off x="2500799" y="1559065"/>
                <a:ext cx="7235206" cy="1327928"/>
              </a:xfrm>
              <a:prstGeom prst="rect">
                <a:avLst/>
              </a:prstGeom>
              <a:noFill/>
            </p:spPr>
            <p:txBody>
              <a:bodyPr wrap="square">
                <a:spAutoFit/>
              </a:bodyPr>
              <a:lstStyle/>
              <a:p>
                <a:pPr eaLnBrk="0" fontAlgn="base"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예를 들어</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1846" i="1">
                        <a:latin typeface="Cambria Math" panose="02040503050406030204" pitchFamily="18" charset="0"/>
                        <a:ea typeface="휴먼엑스포" panose="02030504000101010101" pitchFamily="18" charset="-127"/>
                        <a:cs typeface="Arial" panose="020B0604020202020204" pitchFamily="34" charset="0"/>
                      </a:rPr>
                      <m:t>𝑖</m:t>
                    </m:r>
                  </m:oMath>
                </a14:m>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 1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남성</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2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여성</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이고</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1846" i="1">
                        <a:latin typeface="Cambria Math" panose="02040503050406030204" pitchFamily="18" charset="0"/>
                        <a:ea typeface="휴먼엑스포" panose="02030504000101010101" pitchFamily="18" charset="-127"/>
                        <a:cs typeface="Arial" panose="020B0604020202020204" pitchFamily="34" charset="0"/>
                      </a:rPr>
                      <m:t>𝑗</m:t>
                    </m:r>
                  </m:oMath>
                </a14:m>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 1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추리</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2(</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로맨스</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라면</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남성들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a:t>
                </a:r>
                <a14:m>
                  <m:oMath xmlns:m="http://schemas.openxmlformats.org/officeDocument/2006/math">
                    <m:r>
                      <a:rPr lang="en-US" altLang="ko-KR" sz="1846" i="1">
                        <a:latin typeface="Cambria Math" panose="02040503050406030204" pitchFamily="18" charset="0"/>
                        <a:ea typeface="휴먼엑스포" panose="02030504000101010101" pitchFamily="18" charset="-127"/>
                        <a:cs typeface="Arial" panose="020B0604020202020204" pitchFamily="34" charset="0"/>
                      </a:rPr>
                      <m:t>𝑖</m:t>
                    </m:r>
                  </m:oMath>
                </a14:m>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 1)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에게 추천할 책으로는 예컨대 </a:t>
                </a:r>
                <a14:m>
                  <m:oMath xmlns:m="http://schemas.openxmlformats.org/officeDocument/2006/math">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11</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&gt;</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12</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ko-KR" altLang="en-US" sz="1846" i="1">
                        <a:latin typeface="Cambria Math" panose="02040503050406030204" pitchFamily="18" charset="0"/>
                        <a:ea typeface="휴먼엑스포" panose="02030504000101010101" pitchFamily="18" charset="-127"/>
                        <a:cs typeface="Arial" panose="020B0604020202020204" pitchFamily="34" charset="0"/>
                      </a:rPr>
                      <m:t>로</m:t>
                    </m:r>
                  </m:oMath>
                </a14:m>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추정된</a:t>
                </a: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결과에 따라 </a:t>
                </a:r>
                <a14:m>
                  <m:oMath xmlns:m="http://schemas.openxmlformats.org/officeDocument/2006/math">
                    <m:r>
                      <a:rPr lang="en-US" altLang="ko-KR" sz="1846" i="1">
                        <a:latin typeface="Cambria Math" panose="02040503050406030204" pitchFamily="18" charset="0"/>
                        <a:ea typeface="휴먼엑스포" panose="02030504000101010101" pitchFamily="18" charset="-127"/>
                        <a:cs typeface="Arial" panose="020B0604020202020204" pitchFamily="34" charset="0"/>
                      </a:rPr>
                      <m:t>𝑗</m:t>
                    </m:r>
                  </m:oMath>
                </a14:m>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 1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인 추리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category</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의 책을</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추천</a:t>
                </a:r>
                <a:endParaRPr lang="en-US" altLang="ko-KR" sz="1477"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6" name="TextBox 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500799" y="1559065"/>
                <a:ext cx="7235206" cy="1327928"/>
              </a:xfrm>
              <a:prstGeom prst="rect">
                <a:avLst/>
              </a:prstGeom>
              <a:blipFill>
                <a:blip r:embed="rId2"/>
                <a:stretch>
                  <a:fillRect b="-6422"/>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C79A7C-EB3D-44E4-AD50-3BE8F62AC386}"/>
                  </a:ext>
                </a:extLst>
              </p:cNvPr>
              <p:cNvSpPr txBox="1"/>
              <p:nvPr/>
            </p:nvSpPr>
            <p:spPr>
              <a:xfrm>
                <a:off x="2500799" y="3129169"/>
                <a:ext cx="7235206" cy="938462"/>
              </a:xfrm>
              <a:prstGeom prst="rect">
                <a:avLst/>
              </a:prstGeom>
              <a:noFill/>
            </p:spPr>
            <p:txBody>
              <a:bodyPr wrap="square">
                <a:spAutoFit/>
              </a:bodyPr>
              <a:lstStyle/>
              <a:p>
                <a:pPr eaLnBrk="0" fontAlgn="base"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m:rPr>
                        <m:sty m:val="p"/>
                      </m:rPr>
                      <a:rPr lang="en-US" altLang="ko-KR" sz="1846">
                        <a:solidFill>
                          <a:srgbClr val="FF0000"/>
                        </a:solidFill>
                        <a:latin typeface="Cambria Math" panose="02040503050406030204" pitchFamily="18" charset="0"/>
                        <a:ea typeface="휴먼엑스포" panose="02030504000101010101" pitchFamily="18" charset="-127"/>
                        <a:cs typeface="Arial" panose="020B0604020202020204" pitchFamily="34" charset="0"/>
                      </a:rPr>
                      <m:t>Choose</m:t>
                    </m:r>
                    <m:r>
                      <a:rPr lang="en-US" altLang="ko-KR" sz="1846" i="1">
                        <a:solidFill>
                          <a:srgbClr val="FF000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solidFill>
                          <a:srgbClr val="FF0000"/>
                        </a:solidFill>
                        <a:latin typeface="Cambria Math" panose="02040503050406030204" pitchFamily="18" charset="0"/>
                        <a:ea typeface="휴먼엑스포" panose="02030504000101010101" pitchFamily="18" charset="-127"/>
                        <a:cs typeface="Arial" panose="020B0604020202020204" pitchFamily="34" charset="0"/>
                      </a:rPr>
                      <m:t>𝑗</m:t>
                    </m:r>
                    <m:r>
                      <a:rPr lang="en-US" altLang="ko-KR" sz="1846" i="1">
                        <a:solidFill>
                          <a:srgbClr val="FF0000"/>
                        </a:solidFill>
                        <a:latin typeface="Cambria Math" panose="02040503050406030204" pitchFamily="18" charset="0"/>
                        <a:ea typeface="휴먼엑스포" panose="02030504000101010101" pitchFamily="18" charset="-127"/>
                        <a:cs typeface="Arial" panose="020B0604020202020204" pitchFamily="34" charset="0"/>
                      </a:rPr>
                      <m:t>=</m:t>
                    </m:r>
                    <m:r>
                      <a:rPr lang="en-US" altLang="ko-KR" sz="1846" i="1">
                        <a:solidFill>
                          <a:srgbClr val="FF0000"/>
                        </a:solidFill>
                        <a:latin typeface="Cambria Math" panose="02040503050406030204" pitchFamily="18" charset="0"/>
                        <a:ea typeface="휴먼엑스포" panose="02030504000101010101" pitchFamily="18" charset="-127"/>
                        <a:cs typeface="Arial" panose="020B0604020202020204" pitchFamily="34" charset="0"/>
                      </a:rPr>
                      <m:t>𝑎𝑟𝑔𝑚𝑎𝑥</m:t>
                    </m:r>
                    <m:r>
                      <a:rPr lang="en-US" altLang="ko-KR" sz="1846" i="1">
                        <a:solidFill>
                          <a:srgbClr val="FF0000"/>
                        </a:solidFill>
                        <a:latin typeface="Cambria Math" panose="02040503050406030204" pitchFamily="18" charset="0"/>
                        <a:ea typeface="휴먼엑스포" panose="02030504000101010101" pitchFamily="18" charset="-127"/>
                        <a:cs typeface="Arial" panose="020B0604020202020204" pitchFamily="34" charset="0"/>
                      </a:rPr>
                      <m:t> </m:t>
                    </m:r>
                    <m:d>
                      <m:dPr>
                        <m:ctrlPr>
                          <a:rPr lang="en-US" altLang="ko-KR" sz="1846" i="1">
                            <a:solidFill>
                              <a:srgbClr val="FF0000"/>
                            </a:solidFill>
                            <a:latin typeface="Cambria Math" panose="02040503050406030204" pitchFamily="18" charset="0"/>
                            <a:ea typeface="휴먼엑스포" panose="02030504000101010101" pitchFamily="18" charset="-127"/>
                            <a:cs typeface="Arial" panose="020B0604020202020204" pitchFamily="34" charset="0"/>
                          </a:rPr>
                        </m:ctrlPr>
                      </m:dPr>
                      <m:e>
                        <m:sSubSup>
                          <m:sSubSup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Sup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𝑖𝑗</m:t>
                            </m:r>
                          </m:sub>
                          <m:sup>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sup>
                        </m:sSubSup>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e>
                      <m:e>
                        <m:r>
                          <a:rPr lang="en-US" altLang="ko-KR" sz="1846" i="1">
                            <a:solidFill>
                              <a:srgbClr val="FF0000"/>
                            </a:solidFill>
                            <a:latin typeface="Cambria Math" panose="02040503050406030204" pitchFamily="18" charset="0"/>
                            <a:ea typeface="휴먼엑스포" panose="02030504000101010101" pitchFamily="18" charset="-127"/>
                            <a:cs typeface="Arial" panose="020B0604020202020204" pitchFamily="34" charset="0"/>
                          </a:rPr>
                          <m:t>𝑖</m:t>
                        </m:r>
                      </m:e>
                    </m:d>
                  </m:oMath>
                </a14:m>
                <a:r>
                  <a:rPr lang="en-US" altLang="ko-KR" sz="1477" dirty="0">
                    <a:latin typeface="휴먼엑스포" panose="02030504000101010101" pitchFamily="18" charset="-127"/>
                    <a:ea typeface="휴먼엑스포" panose="02030504000101010101" pitchFamily="18" charset="-127"/>
                    <a:cs typeface="Arial" panose="020B0604020202020204" pitchFamily="34" charset="0"/>
                  </a:rPr>
                  <a:t> where </a:t>
                </a:r>
                <a14:m>
                  <m:oMath xmlns:m="http://schemas.openxmlformats.org/officeDocument/2006/math">
                    <m:r>
                      <a:rPr lang="ko-KR" altLang="en-US" sz="1600" i="1">
                        <a:latin typeface="Cambria Math" panose="02040503050406030204" pitchFamily="18" charset="0"/>
                        <a:ea typeface="휴먼엑스포" panose="02030504000101010101" pitchFamily="18" charset="-127"/>
                        <a:cs typeface="Arial" panose="020B0604020202020204" pitchFamily="34" charset="0"/>
                      </a:rPr>
                      <m:t>𝛽</m:t>
                    </m:r>
                  </m:oMath>
                </a14:m>
                <a:r>
                  <a:rPr lang="ko-KR" altLang="en-US" sz="1477" dirty="0">
                    <a:latin typeface="휴먼엑스포" panose="02030504000101010101" pitchFamily="18" charset="-127"/>
                    <a:ea typeface="휴먼엑스포" panose="02030504000101010101" pitchFamily="18" charset="-127"/>
                    <a:cs typeface="Arial" panose="020B0604020202020204" pitchFamily="34" charset="0"/>
                  </a:rPr>
                  <a:t> </a:t>
                </a:r>
                <a:r>
                  <a:rPr lang="en-US" altLang="ko-KR" sz="1477" dirty="0">
                    <a:latin typeface="휴먼엑스포" panose="02030504000101010101" pitchFamily="18" charset="-127"/>
                    <a:ea typeface="휴먼엑스포" panose="02030504000101010101" pitchFamily="18" charset="-127"/>
                    <a:cs typeface="Arial" panose="020B0604020202020204" pitchFamily="34" charset="0"/>
                  </a:rPr>
                  <a:t>is a sample draw</a:t>
                </a:r>
                <a:r>
                  <a:rPr lang="ko-KR" altLang="en-US" sz="1477" dirty="0">
                    <a:latin typeface="휴먼엑스포" panose="02030504000101010101" pitchFamily="18" charset="-127"/>
                    <a:ea typeface="휴먼엑스포" panose="02030504000101010101" pitchFamily="18" charset="-127"/>
                    <a:cs typeface="Arial" panose="020B0604020202020204" pitchFamily="34" charset="0"/>
                  </a:rPr>
                  <a:t> </a:t>
                </a:r>
                <a:endParaRPr lang="en-US" altLang="ko-KR" sz="1477"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endParaRPr lang="en-US" altLang="ko-KR" sz="1477"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7" name="TextBox 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500799" y="3129169"/>
                <a:ext cx="7235206" cy="9384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모서리가 둥근 직사각형 7"/>
              <p:cNvSpPr/>
              <p:nvPr/>
            </p:nvSpPr>
            <p:spPr>
              <a:xfrm>
                <a:off x="3865940" y="3578346"/>
                <a:ext cx="606189" cy="2378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sz="1108" i="1">
                          <a:solidFill>
                            <a:srgbClr val="FF0000"/>
                          </a:solidFill>
                          <a:latin typeface="Cambria Math" panose="02040503050406030204" pitchFamily="18" charset="0"/>
                        </a:rPr>
                        <m:t>𝑗</m:t>
                      </m:r>
                    </m:oMath>
                  </m:oMathPara>
                </a14:m>
                <a:endParaRPr lang="ko-KR" altLang="en-US" sz="1108" dirty="0">
                  <a:solidFill>
                    <a:srgbClr val="FF0000"/>
                  </a:solidFill>
                </a:endParaRPr>
              </a:p>
            </p:txBody>
          </p:sp>
        </mc:Choice>
        <mc:Fallback xmlns="">
          <p:sp>
            <p:nvSpPr>
              <p:cNvPr id="8" name="모서리가 둥근 직사각형 7"/>
              <p:cNvSpPr>
                <a:spLocks noRot="1" noChangeAspect="1" noMove="1" noResize="1" noEditPoints="1" noAdjustHandles="1" noChangeArrowheads="1" noChangeShapeType="1" noTextEdit="1"/>
              </p:cNvSpPr>
              <p:nvPr/>
            </p:nvSpPr>
            <p:spPr>
              <a:xfrm>
                <a:off x="3865940" y="3578346"/>
                <a:ext cx="606189" cy="237871"/>
              </a:xfrm>
              <a:prstGeom prst="roundRect">
                <a:avLst/>
              </a:prstGeom>
              <a:blipFill>
                <a:blip r:embed="rId4"/>
                <a:stretch>
                  <a:fillRect b="-1282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직사각형 11"/>
              <p:cNvSpPr/>
              <p:nvPr/>
            </p:nvSpPr>
            <p:spPr>
              <a:xfrm>
                <a:off x="2874410" y="3910359"/>
                <a:ext cx="6338225" cy="348109"/>
              </a:xfrm>
              <a:prstGeom prst="rect">
                <a:avLst/>
              </a:prstGeom>
            </p:spPr>
            <p:txBody>
              <a:bodyPr wrap="square">
                <a:spAutoFit/>
              </a:bodyPr>
              <a:lstStyle/>
              <a:p>
                <a:r>
                  <a:rPr lang="ko-KR" altLang="en-US" sz="1662" dirty="0">
                    <a:solidFill>
                      <a:srgbClr val="FF0000"/>
                    </a:solidFill>
                    <a:latin typeface="굴림체" panose="020B0609000101010101" pitchFamily="49" charset="-127"/>
                    <a:ea typeface="굴림체" panose="020B0609000101010101" pitchFamily="49" charset="-127"/>
                    <a:cs typeface="Arial" panose="020B0604020202020204" pitchFamily="34" charset="0"/>
                  </a:rPr>
                  <a:t>추천한 뒤 반응 한 결과 측정하여 </a:t>
                </a:r>
                <a:r>
                  <a:rPr lang="en-US" altLang="ko-KR" sz="1662" dirty="0">
                    <a:solidFill>
                      <a:srgbClr val="FF0000"/>
                    </a:solidFill>
                    <a:latin typeface="굴림체" panose="020B0609000101010101" pitchFamily="49" charset="-127"/>
                    <a:ea typeface="굴림체" panose="020B0609000101010101" pitchFamily="49" charset="-127"/>
                    <a:cs typeface="Arial" panose="020B0604020202020204" pitchFamily="34" charset="0"/>
                  </a:rPr>
                  <a:t>→ </a:t>
                </a:r>
                <a14:m>
                  <m:oMath xmlns:m="http://schemas.openxmlformats.org/officeDocument/2006/math">
                    <m:r>
                      <a:rPr lang="ko-KR" altLang="en-US" sz="1600" i="1">
                        <a:latin typeface="Cambria Math" panose="02040503050406030204" pitchFamily="18" charset="0"/>
                        <a:ea typeface="휴먼엑스포" panose="02030504000101010101" pitchFamily="18" charset="-127"/>
                        <a:cs typeface="Arial" panose="020B0604020202020204" pitchFamily="34" charset="0"/>
                      </a:rPr>
                      <m:t>𝛽</m:t>
                    </m:r>
                  </m:oMath>
                </a14:m>
                <a:r>
                  <a:rPr lang="ko-KR" altLang="en-US" sz="1662" dirty="0">
                    <a:solidFill>
                      <a:srgbClr val="FF0000"/>
                    </a:solidFill>
                    <a:latin typeface="굴림체" panose="020B0609000101010101" pitchFamily="49" charset="-127"/>
                    <a:ea typeface="굴림체" panose="020B0609000101010101" pitchFamily="49" charset="-127"/>
                    <a:cs typeface="Arial" panose="020B0604020202020204" pitchFamily="34" charset="0"/>
                  </a:rPr>
                  <a:t> </a:t>
                </a:r>
                <a:r>
                  <a:rPr lang="en-US" altLang="ko-KR" sz="1662" dirty="0">
                    <a:solidFill>
                      <a:srgbClr val="FF0000"/>
                    </a:solidFill>
                    <a:latin typeface="굴림체" panose="020B0609000101010101" pitchFamily="49" charset="-127"/>
                    <a:ea typeface="굴림체" panose="020B0609000101010101" pitchFamily="49" charset="-127"/>
                    <a:cs typeface="Arial" panose="020B0604020202020204" pitchFamily="34" charset="0"/>
                  </a:rPr>
                  <a:t>update</a:t>
                </a:r>
                <a:r>
                  <a:rPr lang="ko-KR" altLang="en-US" sz="1662" dirty="0">
                    <a:solidFill>
                      <a:srgbClr val="FF0000"/>
                    </a:solidFill>
                    <a:latin typeface="굴림체" panose="020B0609000101010101" pitchFamily="49" charset="-127"/>
                    <a:ea typeface="굴림체" panose="020B0609000101010101" pitchFamily="49" charset="-127"/>
                    <a:cs typeface="Arial" panose="020B0604020202020204" pitchFamily="34" charset="0"/>
                  </a:rPr>
                  <a:t> </a:t>
                </a:r>
                <a:endParaRPr lang="ko-KR" altLang="en-US" sz="1662" dirty="0">
                  <a:solidFill>
                    <a:srgbClr val="FF0000"/>
                  </a:solidFill>
                </a:endParaRPr>
              </a:p>
            </p:txBody>
          </p:sp>
        </mc:Choice>
        <mc:Fallback xmlns="">
          <p:sp>
            <p:nvSpPr>
              <p:cNvPr id="12" name="직사각형 11"/>
              <p:cNvSpPr>
                <a:spLocks noRot="1" noChangeAspect="1" noMove="1" noResize="1" noEditPoints="1" noAdjustHandles="1" noChangeArrowheads="1" noChangeShapeType="1" noTextEdit="1"/>
              </p:cNvSpPr>
              <p:nvPr/>
            </p:nvSpPr>
            <p:spPr>
              <a:xfrm>
                <a:off x="2874410" y="3910359"/>
                <a:ext cx="6338225" cy="348109"/>
              </a:xfrm>
              <a:prstGeom prst="rect">
                <a:avLst/>
              </a:prstGeom>
              <a:blipFill>
                <a:blip r:embed="rId5"/>
                <a:stretch>
                  <a:fillRect l="-674" t="-8621" b="-1896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C79A7C-EB3D-44E4-AD50-3BE8F62AC386}"/>
                  </a:ext>
                </a:extLst>
              </p:cNvPr>
              <p:cNvSpPr txBox="1"/>
              <p:nvPr/>
            </p:nvSpPr>
            <p:spPr>
              <a:xfrm>
                <a:off x="2500799" y="4454883"/>
                <a:ext cx="7235206" cy="819776"/>
              </a:xfrm>
              <a:prstGeom prst="rect">
                <a:avLst/>
              </a:prstGeom>
              <a:noFill/>
            </p:spPr>
            <p:txBody>
              <a:bodyPr wrap="square">
                <a:spAutoFit/>
              </a:bodyPr>
              <a:lstStyle/>
              <a:p>
                <a:pPr eaLnBrk="0" fontAlgn="base" hangingPunct="0">
                  <a:lnSpc>
                    <a:spcPct val="150000"/>
                  </a:lnSpc>
                  <a:spcBef>
                    <a:spcPct val="0"/>
                  </a:spcBef>
                  <a:spcAft>
                    <a:spcPct val="0"/>
                  </a:spcAft>
                </a:pP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사람의</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나이 등도 </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Grouping </a:t>
                </a:r>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하여 </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Dummy </a:t>
                </a:r>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변수로 표현 가능</a:t>
                </a:r>
                <a:endPar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1662"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𝑖</m:t>
                    </m:r>
                  </m:oMath>
                </a14:m>
                <a:r>
                  <a:rPr lang="ko-KR" altLang="en-US" sz="1662" dirty="0">
                    <a:solidFill>
                      <a:srgbClr val="002060"/>
                    </a:solidFill>
                    <a:ea typeface="휴먼엑스포" panose="02030504000101010101" pitchFamily="18" charset="-127"/>
                    <a:cs typeface="Arial" panose="020B0604020202020204" pitchFamily="34" charset="0"/>
                  </a:rPr>
                  <a:t>와</a:t>
                </a:r>
                <a:r>
                  <a:rPr lang="en-US" altLang="ko-KR" sz="1662" dirty="0">
                    <a:solidFill>
                      <a:srgbClr val="002060"/>
                    </a:solidFill>
                    <a:ea typeface="휴먼엑스포" panose="02030504000101010101" pitchFamily="18" charset="-127"/>
                    <a:cs typeface="Arial" panose="020B0604020202020204" pitchFamily="34" charset="0"/>
                  </a:rPr>
                  <a:t>  </a:t>
                </a:r>
                <a14:m>
                  <m:oMath xmlns:m="http://schemas.openxmlformats.org/officeDocument/2006/math">
                    <m:r>
                      <a:rPr lang="en-US" altLang="ko-KR" sz="1662"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𝑗</m:t>
                    </m:r>
                  </m:oMath>
                </a14:m>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를 얼마든지 세분화할 수 있음</a:t>
                </a:r>
                <a:endPar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13" name="TextBox 12">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500799" y="4454883"/>
                <a:ext cx="7235206" cy="819776"/>
              </a:xfrm>
              <a:prstGeom prst="rect">
                <a:avLst/>
              </a:prstGeom>
              <a:blipFill>
                <a:blip r:embed="rId6"/>
                <a:stretch>
                  <a:fillRect b="-1044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040779100"/>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a:xfrm>
            <a:off x="9736005" y="6054438"/>
            <a:ext cx="508172" cy="337038"/>
          </a:xfrm>
        </p:spPr>
        <p:txBody>
          <a:bodyPr/>
          <a:lstStyle/>
          <a:p>
            <a:fld id="{697A4166-CA4D-41F8-83C5-A101D686F506}" type="slidenum">
              <a:rPr lang="ko-KR" altLang="en-US" smtClean="0"/>
              <a:t>739</a:t>
            </a:fld>
            <a:endParaRPr lang="ko-KR" altLang="en-US"/>
          </a:p>
        </p:txBody>
      </p:sp>
      <p:sp>
        <p:nvSpPr>
          <p:cNvPr id="6" name="TextBox 5">
            <a:extLst>
              <a:ext uri="{FF2B5EF4-FFF2-40B4-BE49-F238E27FC236}">
                <a16:creationId xmlns:a16="http://schemas.microsoft.com/office/drawing/2014/main" id="{4CC79A7C-EB3D-44E4-AD50-3BE8F62AC386}"/>
              </a:ext>
            </a:extLst>
          </p:cNvPr>
          <p:cNvSpPr txBox="1"/>
          <p:nvPr/>
        </p:nvSpPr>
        <p:spPr>
          <a:xfrm>
            <a:off x="1962815" y="1359800"/>
            <a:ext cx="2100189" cy="553998"/>
          </a:xfrm>
          <a:prstGeom prst="rect">
            <a:avLst/>
          </a:prstGeom>
          <a:noFill/>
        </p:spPr>
        <p:txBody>
          <a:bodyPr wrap="square">
            <a:spAutoFit/>
          </a:bodyPr>
          <a:lstStyle/>
          <a:p>
            <a:pPr eaLnBrk="0" fontAlgn="base" hangingPunct="0">
              <a:lnSpc>
                <a:spcPct val="150000"/>
              </a:lnSpc>
              <a:spcBef>
                <a:spcPct val="0"/>
              </a:spcBef>
              <a:spcAft>
                <a:spcPct val="0"/>
              </a:spcAft>
            </a:pPr>
            <a:r>
              <a:rPr lang="en-US" altLang="ko-KR" sz="2215"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215" dirty="0">
                <a:latin typeface="휴먼엑스포" panose="02030504000101010101" pitchFamily="18" charset="-127"/>
                <a:ea typeface="휴먼엑스포" panose="02030504000101010101" pitchFamily="18" charset="-127"/>
                <a:cs typeface="Arial" panose="020B0604020202020204" pitchFamily="34" charset="0"/>
              </a:rPr>
              <a:t>간단한</a:t>
            </a:r>
            <a:r>
              <a:rPr lang="en-US" altLang="ko-KR" sz="2215"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215" dirty="0">
                <a:latin typeface="휴먼엑스포" panose="02030504000101010101" pitchFamily="18" charset="-127"/>
                <a:ea typeface="휴먼엑스포" panose="02030504000101010101" pitchFamily="18" charset="-127"/>
                <a:cs typeface="Arial" panose="020B0604020202020204" pitchFamily="34" charset="0"/>
              </a:rPr>
              <a:t>예시</a:t>
            </a:r>
            <a:r>
              <a:rPr lang="en-US" altLang="ko-KR" sz="2215" dirty="0">
                <a:latin typeface="휴먼엑스포" panose="02030504000101010101" pitchFamily="18" charset="-127"/>
                <a:ea typeface="휴먼엑스포" panose="02030504000101010101" pitchFamily="18" charset="-127"/>
                <a:cs typeface="Arial" panose="020B0604020202020204" pitchFamily="34" charset="0"/>
              </a:rPr>
              <a:t>)</a:t>
            </a:r>
          </a:p>
        </p:txBody>
      </p:sp>
      <p:sp>
        <p:nvSpPr>
          <p:cNvPr id="13" name="TextBox 12">
            <a:extLst>
              <a:ext uri="{FF2B5EF4-FFF2-40B4-BE49-F238E27FC236}">
                <a16:creationId xmlns:a16="http://schemas.microsoft.com/office/drawing/2014/main" id="{4CC79A7C-EB3D-44E4-AD50-3BE8F62AC386}"/>
              </a:ext>
            </a:extLst>
          </p:cNvPr>
          <p:cNvSpPr txBox="1"/>
          <p:nvPr/>
        </p:nvSpPr>
        <p:spPr>
          <a:xfrm>
            <a:off x="3746563" y="2001646"/>
            <a:ext cx="3842024" cy="436081"/>
          </a:xfrm>
          <a:prstGeom prst="rect">
            <a:avLst/>
          </a:prstGeom>
          <a:noFill/>
          <a:ln>
            <a:solidFill>
              <a:schemeClr val="tx1"/>
            </a:solidFill>
          </a:ln>
        </p:spPr>
        <p:txBody>
          <a:bodyPr wrap="square">
            <a:spAutoFit/>
          </a:bodyPr>
          <a:lstStyle/>
          <a:p>
            <a:pPr algn="ctr" eaLnBrk="0" fontAlgn="base" hangingPunct="0">
              <a:lnSpc>
                <a:spcPct val="150000"/>
              </a:lnSpc>
              <a:spcBef>
                <a:spcPct val="0"/>
              </a:spcBef>
              <a:spcAft>
                <a:spcPct val="0"/>
              </a:spcAft>
            </a:pP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개인 </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category </a:t>
            </a:r>
            <a:r>
              <a:rPr lang="en-US" altLang="ko-KR" sz="1662" dirty="0">
                <a:solidFill>
                  <a:srgbClr val="002060"/>
                </a:solidFill>
                <a:latin typeface="+mn-ea"/>
                <a:cs typeface="Arial" panose="020B0604020202020204" pitchFamily="34" charset="0"/>
              </a:rPr>
              <a:t>ⅹ</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책의 </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category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C79A7C-EB3D-44E4-AD50-3BE8F62AC386}"/>
                  </a:ext>
                </a:extLst>
              </p:cNvPr>
              <p:cNvSpPr txBox="1"/>
              <p:nvPr/>
            </p:nvSpPr>
            <p:spPr>
              <a:xfrm>
                <a:off x="3840229" y="2471765"/>
                <a:ext cx="3842024" cy="882486"/>
              </a:xfrm>
              <a:prstGeom prst="rect">
                <a:avLst/>
              </a:prstGeom>
              <a:noFill/>
            </p:spPr>
            <p:txBody>
              <a:bodyPr wrap="square">
                <a:spAutoFit/>
              </a:bodyPr>
              <a:lstStyle/>
              <a:p>
                <a:pPr eaLnBrk="0" fontAlgn="base" hangingPunct="0">
                  <a:lnSpc>
                    <a:spcPct val="150000"/>
                  </a:lnSpc>
                  <a:spcBef>
                    <a:spcPct val="0"/>
                  </a:spcBef>
                  <a:spcAft>
                    <a:spcPct val="0"/>
                  </a:spcAft>
                </a:pPr>
                <a:r>
                  <a:rPr lang="en-US" altLang="ko-KR" sz="1662"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d>
                      <m:dPr>
                        <m:ctrlPr>
                          <a:rPr lang="en-US" altLang="ko-KR" sz="1662" i="1">
                            <a:latin typeface="Cambria Math" panose="02040503050406030204" pitchFamily="18" charset="0"/>
                            <a:ea typeface="휴먼엑스포" panose="02030504000101010101" pitchFamily="18" charset="-127"/>
                            <a:cs typeface="Arial" panose="020B0604020202020204" pitchFamily="34" charset="0"/>
                          </a:rPr>
                        </m:ctrlPr>
                      </m:dPr>
                      <m:e>
                        <m:f>
                          <m:fPr>
                            <m:type m:val="noBar"/>
                            <m:ctrlPr>
                              <a:rPr lang="en-US" altLang="ko-KR" sz="1662" i="1">
                                <a:latin typeface="Cambria Math" panose="02040503050406030204" pitchFamily="18" charset="0"/>
                                <a:ea typeface="휴먼엑스포" panose="02030504000101010101" pitchFamily="18" charset="-127"/>
                                <a:cs typeface="Arial" panose="020B0604020202020204" pitchFamily="34" charset="0"/>
                              </a:rPr>
                            </m:ctrlPr>
                          </m:fPr>
                          <m:num>
                            <m:r>
                              <a:rPr lang="ko-KR" altLang="en-US" sz="1662" i="1">
                                <a:latin typeface="Cambria Math" panose="02040503050406030204" pitchFamily="18" charset="0"/>
                                <a:ea typeface="휴먼엑스포" panose="02030504000101010101" pitchFamily="18" charset="-127"/>
                                <a:cs typeface="Arial" panose="020B0604020202020204" pitchFamily="34" charset="0"/>
                              </a:rPr>
                              <m:t>남</m:t>
                            </m:r>
                          </m:num>
                          <m:den>
                            <m:r>
                              <a:rPr lang="ko-KR" altLang="en-US" sz="1662" i="1">
                                <a:latin typeface="Cambria Math" panose="02040503050406030204" pitchFamily="18" charset="0"/>
                                <a:ea typeface="휴먼엑스포" panose="02030504000101010101" pitchFamily="18" charset="-127"/>
                                <a:cs typeface="Arial" panose="020B0604020202020204" pitchFamily="34" charset="0"/>
                              </a:rPr>
                              <m:t>여</m:t>
                            </m:r>
                          </m:den>
                        </m:f>
                      </m:e>
                    </m:d>
                  </m:oMath>
                </a14:m>
                <a:r>
                  <a:rPr lang="en-US" altLang="ko-KR" sz="1662"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d>
                      <m:dPr>
                        <m:ctrlPr>
                          <a:rPr lang="en-US" altLang="ko-KR" sz="1662" i="1">
                            <a:latin typeface="Cambria Math" panose="02040503050406030204" pitchFamily="18" charset="0"/>
                            <a:ea typeface="휴먼엑스포" panose="02030504000101010101" pitchFamily="18" charset="-127"/>
                            <a:cs typeface="Arial" panose="020B0604020202020204" pitchFamily="34" charset="0"/>
                          </a:rPr>
                        </m:ctrlPr>
                      </m:dPr>
                      <m:e>
                        <m:f>
                          <m:fPr>
                            <m:type m:val="noBar"/>
                            <m:ctrlPr>
                              <a:rPr lang="en-US" altLang="ko-KR" sz="1662" i="1">
                                <a:latin typeface="Cambria Math" panose="02040503050406030204" pitchFamily="18" charset="0"/>
                                <a:ea typeface="휴먼엑스포" panose="02030504000101010101" pitchFamily="18" charset="-127"/>
                                <a:cs typeface="Arial" panose="020B0604020202020204" pitchFamily="34" charset="0"/>
                              </a:rPr>
                            </m:ctrlPr>
                          </m:fPr>
                          <m:num>
                            <m:r>
                              <a:rPr lang="ko-KR" altLang="en-US" sz="1662" i="1">
                                <a:latin typeface="Cambria Math" panose="02040503050406030204" pitchFamily="18" charset="0"/>
                                <a:ea typeface="휴먼엑스포" panose="02030504000101010101" pitchFamily="18" charset="-127"/>
                                <a:cs typeface="Arial" panose="020B0604020202020204" pitchFamily="34" charset="0"/>
                              </a:rPr>
                              <m:t>추리</m:t>
                            </m:r>
                          </m:num>
                          <m:den>
                            <m:r>
                              <a:rPr lang="ko-KR" altLang="en-US" sz="1662" i="1">
                                <a:latin typeface="Cambria Math" panose="02040503050406030204" pitchFamily="18" charset="0"/>
                                <a:ea typeface="휴먼엑스포" panose="02030504000101010101" pitchFamily="18" charset="-127"/>
                                <a:cs typeface="Arial" panose="020B0604020202020204" pitchFamily="34" charset="0"/>
                              </a:rPr>
                              <m:t>로맨스</m:t>
                            </m:r>
                          </m:den>
                        </m:f>
                      </m:e>
                    </m:d>
                  </m:oMath>
                </a14:m>
                <a:endParaRPr lang="en-US" altLang="ko-KR" sz="1662"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10" name="TextBox 9">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840229" y="2471765"/>
                <a:ext cx="3842024" cy="882486"/>
              </a:xfrm>
              <a:prstGeom prst="rect">
                <a:avLst/>
              </a:prstGeom>
              <a:blipFill>
                <a:blip r:embed="rId2"/>
                <a:stretch>
                  <a:fillRect/>
                </a:stretch>
              </a:blipFill>
            </p:spPr>
            <p:txBody>
              <a:bodyPr/>
              <a:lstStyle/>
              <a:p>
                <a:r>
                  <a:rPr lang="ko-KR" altLang="en-US">
                    <a:noFill/>
                  </a:rPr>
                  <a:t> </a:t>
                </a:r>
              </a:p>
            </p:txBody>
          </p:sp>
        </mc:Fallback>
      </mc:AlternateContent>
      <p:sp>
        <p:nvSpPr>
          <p:cNvPr id="2" name="모서리가 둥근 직사각형 1"/>
          <p:cNvSpPr/>
          <p:nvPr/>
        </p:nvSpPr>
        <p:spPr>
          <a:xfrm>
            <a:off x="2260638" y="3478872"/>
            <a:ext cx="1249641" cy="39112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62" dirty="0" err="1">
                <a:solidFill>
                  <a:schemeClr val="tx1"/>
                </a:solidFill>
              </a:rPr>
              <a:t>변수설정</a:t>
            </a:r>
            <a:endParaRPr lang="ko-KR" altLang="en-US" sz="1662" dirty="0">
              <a:solidFill>
                <a:schemeClr val="tx1"/>
              </a:solidFill>
            </a:endParaRPr>
          </a:p>
        </p:txBody>
      </p:sp>
      <mc:AlternateContent xmlns:mc="http://schemas.openxmlformats.org/markup-compatibility/2006" xmlns:a14="http://schemas.microsoft.com/office/drawing/2010/main">
        <mc:Choice Requires="a14">
          <p:graphicFrame>
            <p:nvGraphicFramePr>
              <p:cNvPr id="16" name="표 15"/>
              <p:cNvGraphicFramePr>
                <a:graphicFrameLocks noGrp="1"/>
              </p:cNvGraphicFramePr>
              <p:nvPr/>
            </p:nvGraphicFramePr>
            <p:xfrm>
              <a:off x="4209653" y="3478872"/>
              <a:ext cx="4404891" cy="1257778"/>
            </p:xfrm>
            <a:graphic>
              <a:graphicData uri="http://schemas.openxmlformats.org/drawingml/2006/table">
                <a:tbl>
                  <a:tblPr firstRow="1" bandRow="1">
                    <a:tableStyleId>{5C22544A-7EE6-4342-B048-85BDC9FD1C3A}</a:tableStyleId>
                  </a:tblPr>
                  <a:tblGrid>
                    <a:gridCol w="1468297">
                      <a:extLst>
                        <a:ext uri="{9D8B030D-6E8A-4147-A177-3AD203B41FA5}">
                          <a16:colId xmlns:a16="http://schemas.microsoft.com/office/drawing/2014/main" val="3089719778"/>
                        </a:ext>
                      </a:extLst>
                    </a:gridCol>
                    <a:gridCol w="1468297">
                      <a:extLst>
                        <a:ext uri="{9D8B030D-6E8A-4147-A177-3AD203B41FA5}">
                          <a16:colId xmlns:a16="http://schemas.microsoft.com/office/drawing/2014/main" val="3836438701"/>
                        </a:ext>
                      </a:extLst>
                    </a:gridCol>
                    <a:gridCol w="1468297">
                      <a:extLst>
                        <a:ext uri="{9D8B030D-6E8A-4147-A177-3AD203B41FA5}">
                          <a16:colId xmlns:a16="http://schemas.microsoft.com/office/drawing/2014/main" val="2912723510"/>
                        </a:ext>
                      </a:extLst>
                    </a:gridCol>
                  </a:tblGrid>
                  <a:tr h="53457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dirty="0">
                              <a:solidFill>
                                <a:schemeClr val="tx1"/>
                              </a:solidFill>
                              <a:latin typeface="+mn-ea"/>
                              <a:ea typeface="+mn-ea"/>
                            </a:rPr>
                            <a:t>              책 </a:t>
                          </a:r>
                          <a:endParaRPr lang="en-US" altLang="ko-KR" sz="1500" dirty="0">
                            <a:solidFill>
                              <a:schemeClr val="tx1"/>
                            </a:solidFill>
                            <a:latin typeface="+mn-ea"/>
                            <a:ea typeface="+mn-ea"/>
                          </a:endParaRPr>
                        </a:p>
                        <a:p>
                          <a:pPr latinLnBrk="1"/>
                          <a:r>
                            <a:rPr lang="ko-KR" altLang="en-US" sz="1500" dirty="0">
                              <a:solidFill>
                                <a:schemeClr val="tx1"/>
                              </a:solidFill>
                              <a:latin typeface="+mn-ea"/>
                              <a:ea typeface="+mn-ea"/>
                            </a:rPr>
                            <a:t>개인</a:t>
                          </a:r>
                        </a:p>
                      </a:txBody>
                      <a:tcPr marL="84406" marR="84406" marT="42203" marB="42203">
                        <a:solidFill>
                          <a:schemeClr val="accent3">
                            <a:lumMod val="20000"/>
                            <a:lumOff val="80000"/>
                          </a:schemeClr>
                        </a:solidFill>
                      </a:tcPr>
                    </a:tc>
                    <a:tc>
                      <a:txBody>
                        <a:bodyPr/>
                        <a:lstStyle/>
                        <a:p>
                          <a:pPr algn="ctr" latinLnBrk="1"/>
                          <a:r>
                            <a:rPr lang="en-US" altLang="ko-KR" sz="1500" dirty="0">
                              <a:solidFill>
                                <a:schemeClr val="tx1"/>
                              </a:solidFill>
                              <a:latin typeface="+mn-ea"/>
                              <a:ea typeface="+mn-ea"/>
                            </a:rPr>
                            <a:t>1</a:t>
                          </a:r>
                        </a:p>
                        <a:p>
                          <a:pPr algn="ctr" latinLnBrk="1"/>
                          <a:r>
                            <a:rPr lang="ko-KR" altLang="en-US" sz="1500" dirty="0">
                              <a:solidFill>
                                <a:schemeClr val="tx1"/>
                              </a:solidFill>
                              <a:latin typeface="+mn-ea"/>
                              <a:ea typeface="+mn-ea"/>
                            </a:rPr>
                            <a:t>추리</a:t>
                          </a:r>
                        </a:p>
                      </a:txBody>
                      <a:tcPr marL="84406" marR="84406" marT="42203" marB="42203">
                        <a:solidFill>
                          <a:schemeClr val="accent3">
                            <a:lumMod val="20000"/>
                            <a:lumOff val="80000"/>
                          </a:schemeClr>
                        </a:solidFill>
                      </a:tcPr>
                    </a:tc>
                    <a:tc>
                      <a:txBody>
                        <a:bodyPr/>
                        <a:lstStyle/>
                        <a:p>
                          <a:pPr algn="ctr" latinLnBrk="1"/>
                          <a:r>
                            <a:rPr lang="en-US" altLang="ko-KR" sz="1500" dirty="0">
                              <a:solidFill>
                                <a:schemeClr val="tx1"/>
                              </a:solidFill>
                              <a:latin typeface="+mn-ea"/>
                              <a:ea typeface="+mn-ea"/>
                            </a:rPr>
                            <a:t>2</a:t>
                          </a:r>
                        </a:p>
                        <a:p>
                          <a:pPr algn="ctr" latinLnBrk="1"/>
                          <a:r>
                            <a:rPr lang="ko-KR" altLang="en-US" sz="1500" dirty="0">
                              <a:solidFill>
                                <a:schemeClr val="tx1"/>
                              </a:solidFill>
                              <a:latin typeface="+mn-ea"/>
                              <a:ea typeface="+mn-ea"/>
                            </a:rPr>
                            <a:t>로맨스</a:t>
                          </a:r>
                          <a:endParaRPr lang="ko-KR" altLang="en-US" sz="1500" dirty="0">
                            <a:latin typeface="+mn-ea"/>
                            <a:ea typeface="+mn-ea"/>
                          </a:endParaRPr>
                        </a:p>
                      </a:txBody>
                      <a:tcPr marL="84406" marR="84406" marT="42203" marB="42203">
                        <a:solidFill>
                          <a:schemeClr val="accent3">
                            <a:lumMod val="20000"/>
                            <a:lumOff val="80000"/>
                          </a:schemeClr>
                        </a:solidFill>
                      </a:tcPr>
                    </a:tc>
                    <a:extLst>
                      <a:ext uri="{0D108BD9-81ED-4DB2-BD59-A6C34878D82A}">
                        <a16:rowId xmlns:a16="http://schemas.microsoft.com/office/drawing/2014/main" val="1388177706"/>
                      </a:ext>
                    </a:extLst>
                  </a:tr>
                  <a:tr h="358086">
                    <a:tc>
                      <a:txBody>
                        <a:bodyPr/>
                        <a:lstStyle/>
                        <a:p>
                          <a:pPr algn="ctr" latinLnBrk="1"/>
                          <a:r>
                            <a:rPr lang="en-US" altLang="ko-KR" sz="1500" dirty="0">
                              <a:latin typeface="+mn-ea"/>
                              <a:ea typeface="+mn-ea"/>
                            </a:rPr>
                            <a:t>1   </a:t>
                          </a:r>
                          <a:r>
                            <a:rPr lang="ko-KR" altLang="en-US" sz="1500" dirty="0">
                              <a:latin typeface="+mn-ea"/>
                              <a:ea typeface="+mn-ea"/>
                            </a:rPr>
                            <a:t>남</a:t>
                          </a:r>
                        </a:p>
                      </a:txBody>
                      <a:tcPr marL="84406" marR="84406" marT="42203" marB="42203">
                        <a:solidFill>
                          <a:schemeClr val="accent3">
                            <a:lumMod val="20000"/>
                            <a:lumOff val="80000"/>
                          </a:schemeClr>
                        </a:solidFill>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1500" b="0" i="1" smtClean="0">
                                        <a:latin typeface="Cambria Math" panose="02040503050406030204" pitchFamily="18" charset="0"/>
                                        <a:ea typeface="+mn-ea"/>
                                      </a:rPr>
                                    </m:ctrlPr>
                                  </m:sSubPr>
                                  <m:e>
                                    <m:r>
                                      <a:rPr lang="en-US" altLang="ko-KR" sz="1500" b="0" i="1" smtClean="0">
                                        <a:latin typeface="Cambria Math" panose="02040503050406030204" pitchFamily="18" charset="0"/>
                                        <a:ea typeface="+mn-ea"/>
                                      </a:rPr>
                                      <m:t>𝑑</m:t>
                                    </m:r>
                                  </m:e>
                                  <m:sub>
                                    <m:r>
                                      <a:rPr lang="en-US" altLang="ko-KR" sz="1500" b="0" i="1" smtClean="0">
                                        <a:latin typeface="Cambria Math" panose="02040503050406030204" pitchFamily="18" charset="0"/>
                                        <a:ea typeface="+mn-ea"/>
                                      </a:rPr>
                                      <m:t>11</m:t>
                                    </m:r>
                                  </m:sub>
                                </m:sSub>
                              </m:oMath>
                            </m:oMathPara>
                          </a14:m>
                          <a:endParaRPr lang="ko-KR" altLang="en-US" sz="1500" dirty="0">
                            <a:latin typeface="+mn-ea"/>
                            <a:ea typeface="+mn-ea"/>
                          </a:endParaRPr>
                        </a:p>
                      </a:txBody>
                      <a:tcPr marL="84406" marR="84406" marT="42203" marB="42203">
                        <a:solidFill>
                          <a:schemeClr val="accent3">
                            <a:lumMod val="20000"/>
                            <a:lumOff val="80000"/>
                          </a:schemeClr>
                        </a:solidFill>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1500" b="0" i="1" smtClean="0">
                                        <a:latin typeface="Cambria Math" panose="02040503050406030204" pitchFamily="18" charset="0"/>
                                        <a:ea typeface="+mn-ea"/>
                                      </a:rPr>
                                    </m:ctrlPr>
                                  </m:sSubPr>
                                  <m:e>
                                    <m:r>
                                      <a:rPr lang="en-US" altLang="ko-KR" sz="1500" b="0" i="1" smtClean="0">
                                        <a:latin typeface="Cambria Math" panose="02040503050406030204" pitchFamily="18" charset="0"/>
                                        <a:ea typeface="+mn-ea"/>
                                      </a:rPr>
                                      <m:t>𝑑</m:t>
                                    </m:r>
                                  </m:e>
                                  <m:sub>
                                    <m:r>
                                      <a:rPr lang="en-US" altLang="ko-KR" sz="1500" b="0" i="1" smtClean="0">
                                        <a:latin typeface="Cambria Math" panose="02040503050406030204" pitchFamily="18" charset="0"/>
                                        <a:ea typeface="+mn-ea"/>
                                      </a:rPr>
                                      <m:t>12</m:t>
                                    </m:r>
                                  </m:sub>
                                </m:sSub>
                              </m:oMath>
                            </m:oMathPara>
                          </a14:m>
                          <a:endParaRPr lang="ko-KR" altLang="en-US" sz="1500" dirty="0">
                            <a:latin typeface="+mn-ea"/>
                            <a:ea typeface="+mn-ea"/>
                          </a:endParaRPr>
                        </a:p>
                      </a:txBody>
                      <a:tcPr marL="84406" marR="84406" marT="42203" marB="42203">
                        <a:solidFill>
                          <a:schemeClr val="accent3">
                            <a:lumMod val="20000"/>
                            <a:lumOff val="80000"/>
                          </a:schemeClr>
                        </a:solidFill>
                      </a:tcPr>
                    </a:tc>
                    <a:extLst>
                      <a:ext uri="{0D108BD9-81ED-4DB2-BD59-A6C34878D82A}">
                        <a16:rowId xmlns:a16="http://schemas.microsoft.com/office/drawing/2014/main" val="1769203802"/>
                      </a:ext>
                    </a:extLst>
                  </a:tr>
                  <a:tr h="358086">
                    <a:tc>
                      <a:txBody>
                        <a:bodyPr/>
                        <a:lstStyle/>
                        <a:p>
                          <a:pPr algn="ctr" latinLnBrk="1"/>
                          <a:r>
                            <a:rPr lang="en-US" altLang="ko-KR" sz="1500" dirty="0">
                              <a:latin typeface="+mn-ea"/>
                              <a:ea typeface="+mn-ea"/>
                            </a:rPr>
                            <a:t>2</a:t>
                          </a:r>
                          <a:r>
                            <a:rPr lang="en-US" altLang="ko-KR" sz="1500" baseline="0" dirty="0">
                              <a:latin typeface="+mn-ea"/>
                              <a:ea typeface="+mn-ea"/>
                            </a:rPr>
                            <a:t>  </a:t>
                          </a:r>
                          <a:r>
                            <a:rPr lang="en-US" altLang="ko-KR" sz="1500" dirty="0">
                              <a:latin typeface="+mn-ea"/>
                              <a:ea typeface="+mn-ea"/>
                            </a:rPr>
                            <a:t> </a:t>
                          </a:r>
                          <a:r>
                            <a:rPr lang="ko-KR" altLang="en-US" sz="1500" dirty="0">
                              <a:latin typeface="+mn-ea"/>
                              <a:ea typeface="+mn-ea"/>
                            </a:rPr>
                            <a:t>여</a:t>
                          </a:r>
                        </a:p>
                      </a:txBody>
                      <a:tcPr marL="84406" marR="84406" marT="42203" marB="42203">
                        <a:solidFill>
                          <a:schemeClr val="accent3">
                            <a:lumMod val="20000"/>
                            <a:lumOff val="80000"/>
                          </a:schemeClr>
                        </a:solidFill>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1500" b="0" i="1" smtClean="0">
                                        <a:latin typeface="Cambria Math" panose="02040503050406030204" pitchFamily="18" charset="0"/>
                                        <a:ea typeface="+mn-ea"/>
                                      </a:rPr>
                                    </m:ctrlPr>
                                  </m:sSubPr>
                                  <m:e>
                                    <m:r>
                                      <a:rPr lang="en-US" altLang="ko-KR" sz="1500" b="0" i="1" smtClean="0">
                                        <a:latin typeface="Cambria Math" panose="02040503050406030204" pitchFamily="18" charset="0"/>
                                        <a:ea typeface="+mn-ea"/>
                                      </a:rPr>
                                      <m:t>𝑑</m:t>
                                    </m:r>
                                  </m:e>
                                  <m:sub>
                                    <m:r>
                                      <a:rPr lang="en-US" altLang="ko-KR" sz="1500" b="0" i="1" smtClean="0">
                                        <a:latin typeface="Cambria Math" panose="02040503050406030204" pitchFamily="18" charset="0"/>
                                        <a:ea typeface="+mn-ea"/>
                                      </a:rPr>
                                      <m:t>21</m:t>
                                    </m:r>
                                  </m:sub>
                                </m:sSub>
                              </m:oMath>
                            </m:oMathPara>
                          </a14:m>
                          <a:endParaRPr lang="ko-KR" altLang="en-US" sz="1500" dirty="0">
                            <a:latin typeface="+mn-ea"/>
                            <a:ea typeface="+mn-ea"/>
                          </a:endParaRPr>
                        </a:p>
                      </a:txBody>
                      <a:tcPr marL="84406" marR="84406" marT="42203" marB="42203">
                        <a:solidFill>
                          <a:schemeClr val="accent3">
                            <a:lumMod val="20000"/>
                            <a:lumOff val="80000"/>
                          </a:schemeClr>
                        </a:solidFill>
                      </a:tcPr>
                    </a:tc>
                    <a:tc>
                      <a:txBody>
                        <a:bodyPr/>
                        <a:lstStyle/>
                        <a:p>
                          <a:pPr latinLnBrk="1"/>
                          <a14:m>
                            <m:oMathPara xmlns:m="http://schemas.openxmlformats.org/officeDocument/2006/math">
                              <m:oMathParaPr>
                                <m:jc m:val="centerGroup"/>
                              </m:oMathParaPr>
                              <m:oMath xmlns:m="http://schemas.openxmlformats.org/officeDocument/2006/math">
                                <m:sSub>
                                  <m:sSubPr>
                                    <m:ctrlPr>
                                      <a:rPr lang="en-US" altLang="ko-KR" sz="1500" b="0" i="1" smtClean="0">
                                        <a:latin typeface="Cambria Math" panose="02040503050406030204" pitchFamily="18" charset="0"/>
                                        <a:ea typeface="+mn-ea"/>
                                      </a:rPr>
                                    </m:ctrlPr>
                                  </m:sSubPr>
                                  <m:e>
                                    <m:r>
                                      <a:rPr lang="en-US" altLang="ko-KR" sz="1500" b="0" i="1" smtClean="0">
                                        <a:latin typeface="Cambria Math" panose="02040503050406030204" pitchFamily="18" charset="0"/>
                                        <a:ea typeface="+mn-ea"/>
                                      </a:rPr>
                                      <m:t>𝑑</m:t>
                                    </m:r>
                                  </m:e>
                                  <m:sub>
                                    <m:r>
                                      <a:rPr lang="en-US" altLang="ko-KR" sz="1500" b="0" i="1" smtClean="0">
                                        <a:latin typeface="Cambria Math" panose="02040503050406030204" pitchFamily="18" charset="0"/>
                                        <a:ea typeface="+mn-ea"/>
                                      </a:rPr>
                                      <m:t>22</m:t>
                                    </m:r>
                                  </m:sub>
                                </m:sSub>
                              </m:oMath>
                            </m:oMathPara>
                          </a14:m>
                          <a:endParaRPr lang="ko-KR" altLang="en-US" sz="1500" dirty="0">
                            <a:latin typeface="+mn-ea"/>
                            <a:ea typeface="+mn-ea"/>
                          </a:endParaRPr>
                        </a:p>
                      </a:txBody>
                      <a:tcPr marL="84406" marR="84406" marT="42203" marB="42203">
                        <a:solidFill>
                          <a:schemeClr val="accent3">
                            <a:lumMod val="20000"/>
                            <a:lumOff val="80000"/>
                          </a:schemeClr>
                        </a:solidFill>
                      </a:tcPr>
                    </a:tc>
                    <a:extLst>
                      <a:ext uri="{0D108BD9-81ED-4DB2-BD59-A6C34878D82A}">
                        <a16:rowId xmlns:a16="http://schemas.microsoft.com/office/drawing/2014/main" val="4092097264"/>
                      </a:ext>
                    </a:extLst>
                  </a:tr>
                </a:tbl>
              </a:graphicData>
            </a:graphic>
          </p:graphicFrame>
        </mc:Choice>
        <mc:Fallback xmlns="">
          <p:graphicFrame>
            <p:nvGraphicFramePr>
              <p:cNvPr id="16" name="표 15"/>
              <p:cNvGraphicFramePr>
                <a:graphicFrameLocks noGrp="1"/>
              </p:cNvGraphicFramePr>
              <p:nvPr/>
            </p:nvGraphicFramePr>
            <p:xfrm>
              <a:off x="4209653" y="3478872"/>
              <a:ext cx="4404891" cy="1257778"/>
            </p:xfrm>
            <a:graphic>
              <a:graphicData uri="http://schemas.openxmlformats.org/drawingml/2006/table">
                <a:tbl>
                  <a:tblPr firstRow="1" bandRow="1">
                    <a:tableStyleId>{5C22544A-7EE6-4342-B048-85BDC9FD1C3A}</a:tableStyleId>
                  </a:tblPr>
                  <a:tblGrid>
                    <a:gridCol w="1468297">
                      <a:extLst>
                        <a:ext uri="{9D8B030D-6E8A-4147-A177-3AD203B41FA5}">
                          <a16:colId xmlns:a16="http://schemas.microsoft.com/office/drawing/2014/main" val="3089719778"/>
                        </a:ext>
                      </a:extLst>
                    </a:gridCol>
                    <a:gridCol w="1468297">
                      <a:extLst>
                        <a:ext uri="{9D8B030D-6E8A-4147-A177-3AD203B41FA5}">
                          <a16:colId xmlns:a16="http://schemas.microsoft.com/office/drawing/2014/main" val="3836438701"/>
                        </a:ext>
                      </a:extLst>
                    </a:gridCol>
                    <a:gridCol w="1468297">
                      <a:extLst>
                        <a:ext uri="{9D8B030D-6E8A-4147-A177-3AD203B41FA5}">
                          <a16:colId xmlns:a16="http://schemas.microsoft.com/office/drawing/2014/main" val="2912723510"/>
                        </a:ext>
                      </a:extLst>
                    </a:gridCol>
                  </a:tblGrid>
                  <a:tr h="54160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dirty="0">
                              <a:solidFill>
                                <a:schemeClr val="tx1"/>
                              </a:solidFill>
                              <a:latin typeface="+mn-ea"/>
                              <a:ea typeface="+mn-ea"/>
                            </a:rPr>
                            <a:t>              책 </a:t>
                          </a:r>
                          <a:endParaRPr lang="en-US" altLang="ko-KR" sz="1500" dirty="0">
                            <a:solidFill>
                              <a:schemeClr val="tx1"/>
                            </a:solidFill>
                            <a:latin typeface="+mn-ea"/>
                            <a:ea typeface="+mn-ea"/>
                          </a:endParaRPr>
                        </a:p>
                        <a:p>
                          <a:pPr latinLnBrk="1"/>
                          <a:r>
                            <a:rPr lang="ko-KR" altLang="en-US" sz="1500" dirty="0">
                              <a:solidFill>
                                <a:schemeClr val="tx1"/>
                              </a:solidFill>
                              <a:latin typeface="+mn-ea"/>
                              <a:ea typeface="+mn-ea"/>
                            </a:rPr>
                            <a:t>개인</a:t>
                          </a:r>
                        </a:p>
                      </a:txBody>
                      <a:tcPr marL="84406" marR="84406" marT="42203" marB="42203">
                        <a:solidFill>
                          <a:schemeClr val="accent3">
                            <a:lumMod val="20000"/>
                            <a:lumOff val="80000"/>
                          </a:schemeClr>
                        </a:solidFill>
                      </a:tcPr>
                    </a:tc>
                    <a:tc>
                      <a:txBody>
                        <a:bodyPr/>
                        <a:lstStyle/>
                        <a:p>
                          <a:pPr algn="ctr" latinLnBrk="1"/>
                          <a:r>
                            <a:rPr lang="en-US" altLang="ko-KR" sz="1500" dirty="0">
                              <a:solidFill>
                                <a:schemeClr val="tx1"/>
                              </a:solidFill>
                              <a:latin typeface="+mn-ea"/>
                              <a:ea typeface="+mn-ea"/>
                            </a:rPr>
                            <a:t>1</a:t>
                          </a:r>
                        </a:p>
                        <a:p>
                          <a:pPr algn="ctr" latinLnBrk="1"/>
                          <a:r>
                            <a:rPr lang="ko-KR" altLang="en-US" sz="1500" dirty="0">
                              <a:solidFill>
                                <a:schemeClr val="tx1"/>
                              </a:solidFill>
                              <a:latin typeface="+mn-ea"/>
                              <a:ea typeface="+mn-ea"/>
                            </a:rPr>
                            <a:t>추리</a:t>
                          </a:r>
                        </a:p>
                      </a:txBody>
                      <a:tcPr marL="84406" marR="84406" marT="42203" marB="42203">
                        <a:solidFill>
                          <a:schemeClr val="accent3">
                            <a:lumMod val="20000"/>
                            <a:lumOff val="80000"/>
                          </a:schemeClr>
                        </a:solidFill>
                      </a:tcPr>
                    </a:tc>
                    <a:tc>
                      <a:txBody>
                        <a:bodyPr/>
                        <a:lstStyle/>
                        <a:p>
                          <a:pPr algn="ctr" latinLnBrk="1"/>
                          <a:r>
                            <a:rPr lang="en-US" altLang="ko-KR" sz="1500" dirty="0">
                              <a:solidFill>
                                <a:schemeClr val="tx1"/>
                              </a:solidFill>
                              <a:latin typeface="+mn-ea"/>
                              <a:ea typeface="+mn-ea"/>
                            </a:rPr>
                            <a:t>2</a:t>
                          </a:r>
                        </a:p>
                        <a:p>
                          <a:pPr algn="ctr" latinLnBrk="1"/>
                          <a:r>
                            <a:rPr lang="ko-KR" altLang="en-US" sz="1500" dirty="0">
                              <a:solidFill>
                                <a:schemeClr val="tx1"/>
                              </a:solidFill>
                              <a:latin typeface="+mn-ea"/>
                              <a:ea typeface="+mn-ea"/>
                            </a:rPr>
                            <a:t>로맨스</a:t>
                          </a:r>
                          <a:endParaRPr lang="ko-KR" altLang="en-US" sz="1500" dirty="0">
                            <a:latin typeface="+mn-ea"/>
                            <a:ea typeface="+mn-ea"/>
                          </a:endParaRPr>
                        </a:p>
                      </a:txBody>
                      <a:tcPr marL="84406" marR="84406" marT="42203" marB="42203">
                        <a:solidFill>
                          <a:schemeClr val="accent3">
                            <a:lumMod val="20000"/>
                            <a:lumOff val="80000"/>
                          </a:schemeClr>
                        </a:solidFill>
                      </a:tcPr>
                    </a:tc>
                    <a:extLst>
                      <a:ext uri="{0D108BD9-81ED-4DB2-BD59-A6C34878D82A}">
                        <a16:rowId xmlns:a16="http://schemas.microsoft.com/office/drawing/2014/main" val="1388177706"/>
                      </a:ext>
                    </a:extLst>
                  </a:tr>
                  <a:tr h="358086">
                    <a:tc>
                      <a:txBody>
                        <a:bodyPr/>
                        <a:lstStyle/>
                        <a:p>
                          <a:pPr algn="ctr" latinLnBrk="1"/>
                          <a:r>
                            <a:rPr lang="en-US" altLang="ko-KR" sz="1500" dirty="0">
                              <a:latin typeface="+mn-ea"/>
                              <a:ea typeface="+mn-ea"/>
                            </a:rPr>
                            <a:t>1   </a:t>
                          </a:r>
                          <a:r>
                            <a:rPr lang="ko-KR" altLang="en-US" sz="1500" dirty="0">
                              <a:latin typeface="+mn-ea"/>
                              <a:ea typeface="+mn-ea"/>
                            </a:rPr>
                            <a:t>남</a:t>
                          </a:r>
                        </a:p>
                      </a:txBody>
                      <a:tcPr marL="84406" marR="84406" marT="42203" marB="42203">
                        <a:solidFill>
                          <a:schemeClr val="accent3">
                            <a:lumMod val="20000"/>
                            <a:lumOff val="80000"/>
                          </a:schemeClr>
                        </a:solidFill>
                      </a:tcPr>
                    </a:tc>
                    <a:tc>
                      <a:txBody>
                        <a:bodyPr/>
                        <a:lstStyle/>
                        <a:p>
                          <a:endParaRPr lang="ko-KR"/>
                        </a:p>
                      </a:txBody>
                      <a:tcPr marL="84406" marR="84406" marT="42203" marB="42203">
                        <a:blipFill>
                          <a:blip r:embed="rId3"/>
                          <a:stretch>
                            <a:fillRect l="-100000" t="-155932" r="-101240" b="-105085"/>
                          </a:stretch>
                        </a:blipFill>
                      </a:tcPr>
                    </a:tc>
                    <a:tc>
                      <a:txBody>
                        <a:bodyPr/>
                        <a:lstStyle/>
                        <a:p>
                          <a:endParaRPr lang="ko-KR"/>
                        </a:p>
                      </a:txBody>
                      <a:tcPr marL="84406" marR="84406" marT="42203" marB="42203">
                        <a:blipFill>
                          <a:blip r:embed="rId3"/>
                          <a:stretch>
                            <a:fillRect l="-200830" t="-155932" r="-1660" b="-105085"/>
                          </a:stretch>
                        </a:blipFill>
                      </a:tcPr>
                    </a:tc>
                    <a:extLst>
                      <a:ext uri="{0D108BD9-81ED-4DB2-BD59-A6C34878D82A}">
                        <a16:rowId xmlns:a16="http://schemas.microsoft.com/office/drawing/2014/main" val="1769203802"/>
                      </a:ext>
                    </a:extLst>
                  </a:tr>
                  <a:tr h="358086">
                    <a:tc>
                      <a:txBody>
                        <a:bodyPr/>
                        <a:lstStyle/>
                        <a:p>
                          <a:pPr algn="ctr" latinLnBrk="1"/>
                          <a:r>
                            <a:rPr lang="en-US" altLang="ko-KR" sz="1500" dirty="0">
                              <a:latin typeface="+mn-ea"/>
                              <a:ea typeface="+mn-ea"/>
                            </a:rPr>
                            <a:t>2</a:t>
                          </a:r>
                          <a:r>
                            <a:rPr lang="en-US" altLang="ko-KR" sz="1500" baseline="0" dirty="0">
                              <a:latin typeface="+mn-ea"/>
                              <a:ea typeface="+mn-ea"/>
                            </a:rPr>
                            <a:t>  </a:t>
                          </a:r>
                          <a:r>
                            <a:rPr lang="en-US" altLang="ko-KR" sz="1500" dirty="0">
                              <a:latin typeface="+mn-ea"/>
                              <a:ea typeface="+mn-ea"/>
                            </a:rPr>
                            <a:t> </a:t>
                          </a:r>
                          <a:r>
                            <a:rPr lang="ko-KR" altLang="en-US" sz="1500" dirty="0">
                              <a:latin typeface="+mn-ea"/>
                              <a:ea typeface="+mn-ea"/>
                            </a:rPr>
                            <a:t>여</a:t>
                          </a:r>
                        </a:p>
                      </a:txBody>
                      <a:tcPr marL="84406" marR="84406" marT="42203" marB="42203">
                        <a:solidFill>
                          <a:schemeClr val="accent3">
                            <a:lumMod val="20000"/>
                            <a:lumOff val="80000"/>
                          </a:schemeClr>
                        </a:solidFill>
                      </a:tcPr>
                    </a:tc>
                    <a:tc>
                      <a:txBody>
                        <a:bodyPr/>
                        <a:lstStyle/>
                        <a:p>
                          <a:endParaRPr lang="ko-KR"/>
                        </a:p>
                      </a:txBody>
                      <a:tcPr marL="84406" marR="84406" marT="42203" marB="42203">
                        <a:blipFill>
                          <a:blip r:embed="rId3"/>
                          <a:stretch>
                            <a:fillRect l="-100000" t="-255932" r="-101240" b="-5085"/>
                          </a:stretch>
                        </a:blipFill>
                      </a:tcPr>
                    </a:tc>
                    <a:tc>
                      <a:txBody>
                        <a:bodyPr/>
                        <a:lstStyle/>
                        <a:p>
                          <a:endParaRPr lang="ko-KR"/>
                        </a:p>
                      </a:txBody>
                      <a:tcPr marL="84406" marR="84406" marT="42203" marB="42203">
                        <a:blipFill>
                          <a:blip r:embed="rId3"/>
                          <a:stretch>
                            <a:fillRect l="-200830" t="-255932" r="-1660" b="-5085"/>
                          </a:stretch>
                        </a:blipFill>
                      </a:tcPr>
                    </a:tc>
                    <a:extLst>
                      <a:ext uri="{0D108BD9-81ED-4DB2-BD59-A6C34878D82A}">
                        <a16:rowId xmlns:a16="http://schemas.microsoft.com/office/drawing/2014/main" val="4092097264"/>
                      </a:ext>
                    </a:extLst>
                  </a:tr>
                </a:tbl>
              </a:graphicData>
            </a:graphic>
          </p:graphicFrame>
        </mc:Fallback>
      </mc:AlternateContent>
      <p:cxnSp>
        <p:nvCxnSpPr>
          <p:cNvPr id="19" name="직선 연결선 18"/>
          <p:cNvCxnSpPr/>
          <p:nvPr/>
        </p:nvCxnSpPr>
        <p:spPr>
          <a:xfrm>
            <a:off x="4209653" y="3478872"/>
            <a:ext cx="1457923" cy="5448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a:off x="4278711" y="4023676"/>
            <a:ext cx="4335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a:off x="4278711" y="4371532"/>
            <a:ext cx="43358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5667575" y="3478873"/>
            <a:ext cx="0" cy="125074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7151077" y="3478873"/>
            <a:ext cx="0" cy="125074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C79A7C-EB3D-44E4-AD50-3BE8F62AC386}"/>
                  </a:ext>
                </a:extLst>
              </p:cNvPr>
              <p:cNvSpPr txBox="1"/>
              <p:nvPr/>
            </p:nvSpPr>
            <p:spPr>
              <a:xfrm>
                <a:off x="4491085" y="4735230"/>
                <a:ext cx="3842024" cy="471924"/>
              </a:xfrm>
              <a:prstGeom prst="rect">
                <a:avLst/>
              </a:prstGeom>
              <a:noFill/>
            </p:spPr>
            <p:txBody>
              <a:bodyPr wrap="square">
                <a:spAutoFit/>
              </a:bodyPr>
              <a:lstStyle/>
              <a:p>
                <a:pPr algn="ctr" eaLnBrk="0" fontAlgn="base" hangingPunct="0">
                  <a:lnSpc>
                    <a:spcPct val="150000"/>
                  </a:lnSpc>
                  <a:spcBef>
                    <a:spcPct val="0"/>
                  </a:spcBef>
                  <a:spcAft>
                    <a:spcPct val="0"/>
                  </a:spcAft>
                </a:pP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1662"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662"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𝑑</m:t>
                        </m:r>
                      </m:e>
                      <m:sub>
                        <m:r>
                          <a:rPr lang="en-US" altLang="ko-KR" sz="1662"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𝑖𝑗</m:t>
                        </m:r>
                      </m:sub>
                    </m:sSub>
                    <m:r>
                      <a:rPr lang="en-US" altLang="ko-KR" sz="1662"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1662" i="1">
                        <a:solidFill>
                          <a:srgbClr val="002060"/>
                        </a:solidFill>
                        <a:latin typeface="Cambria Math" panose="02040503050406030204" pitchFamily="18" charset="0"/>
                        <a:ea typeface="Cambria Math" panose="02040503050406030204" pitchFamily="18" charset="0"/>
                        <a:cs typeface="Arial" panose="020B0604020202020204" pitchFamily="34" charset="0"/>
                      </a:rPr>
                      <m:t>~ </m:t>
                    </m:r>
                    <m:r>
                      <a:rPr lang="en-US" altLang="ko-KR" sz="1662" i="1">
                        <a:solidFill>
                          <a:srgbClr val="002060"/>
                        </a:solidFill>
                        <a:latin typeface="Cambria Math" panose="02040503050406030204" pitchFamily="18" charset="0"/>
                        <a:ea typeface="Cambria Math" panose="02040503050406030204" pitchFamily="18" charset="0"/>
                        <a:cs typeface="Arial" panose="020B0604020202020204" pitchFamily="34" charset="0"/>
                      </a:rPr>
                      <m:t>𝑑𝑢𝑚𝑚𝑦</m:t>
                    </m:r>
                    <m:r>
                      <a:rPr lang="en-US" altLang="ko-KR" sz="1662" i="1">
                        <a:solidFill>
                          <a:srgbClr val="002060"/>
                        </a:solidFill>
                        <a:latin typeface="Cambria Math" panose="02040503050406030204" pitchFamily="18" charset="0"/>
                        <a:ea typeface="Cambria Math" panose="02040503050406030204" pitchFamily="18" charset="0"/>
                        <a:cs typeface="Arial" panose="020B0604020202020204" pitchFamily="34" charset="0"/>
                      </a:rPr>
                      <m:t> </m:t>
                    </m:r>
                    <m:r>
                      <a:rPr lang="en-US" altLang="ko-KR" sz="1662" i="1">
                        <a:solidFill>
                          <a:srgbClr val="002060"/>
                        </a:solidFill>
                        <a:latin typeface="Cambria Math" panose="02040503050406030204" pitchFamily="18" charset="0"/>
                        <a:ea typeface="Cambria Math" panose="02040503050406030204" pitchFamily="18" charset="0"/>
                        <a:cs typeface="Arial" panose="020B0604020202020204" pitchFamily="34" charset="0"/>
                      </a:rPr>
                      <m:t>𝑣𝑎𝑟𝑖𝑎𝑏𝑙𝑒</m:t>
                    </m:r>
                  </m:oMath>
                </a14:m>
                <a:endPar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4491085" y="4735230"/>
                <a:ext cx="3842024" cy="471924"/>
              </a:xfrm>
              <a:prstGeom prst="rect">
                <a:avLst/>
              </a:prstGeom>
              <a:blipFill>
                <a:blip r:embed="rId4"/>
                <a:stretch>
                  <a:fillRect b="-51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CC79A7C-EB3D-44E4-AD50-3BE8F62AC386}"/>
                  </a:ext>
                </a:extLst>
              </p:cNvPr>
              <p:cNvSpPr txBox="1"/>
              <p:nvPr/>
            </p:nvSpPr>
            <p:spPr>
              <a:xfrm>
                <a:off x="2260636" y="5133622"/>
                <a:ext cx="7673286" cy="913263"/>
              </a:xfrm>
              <a:prstGeom prst="rect">
                <a:avLst/>
              </a:prstGeom>
              <a:noFill/>
            </p:spPr>
            <p:txBody>
              <a:bodyPr wrap="square">
                <a:spAutoFit/>
              </a:bodyPr>
              <a:lstStyle/>
              <a:p>
                <a:pPr eaLnBrk="0" fontAlgn="base" hangingPunct="0">
                  <a:lnSpc>
                    <a:spcPct val="150000"/>
                  </a:lnSpc>
                  <a:spcBef>
                    <a:spcPct val="0"/>
                  </a:spcBef>
                  <a:spcAft>
                    <a:spcPct val="0"/>
                  </a:spcAft>
                </a:pPr>
                <a14:m>
                  <m:oMath xmlns:m="http://schemas.openxmlformats.org/officeDocument/2006/math">
                    <m:sSubSup>
                      <m:sSubSupPr>
                        <m:ctrlP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SupPr>
                      <m:e>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𝑦</m:t>
                        </m:r>
                      </m:e>
                      <m:sub>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𝑖𝑗</m:t>
                        </m:r>
                      </m:sub>
                      <m:sup>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sup>
                    </m:sSubSup>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sSub>
                      <m:sSubPr>
                        <m:ctrlP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11</m:t>
                        </m:r>
                      </m:sub>
                    </m:sSub>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𝑑</m:t>
                        </m:r>
                      </m:e>
                      <m:sub>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11</m:t>
                        </m:r>
                      </m:sub>
                    </m:sSub>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12</m:t>
                        </m:r>
                      </m:sub>
                    </m:sSub>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𝑑</m:t>
                        </m:r>
                      </m:e>
                      <m:sub>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12</m:t>
                        </m:r>
                      </m:sub>
                    </m:sSub>
                  </m:oMath>
                </a14:m>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21</m:t>
                        </m:r>
                      </m:sub>
                    </m:sSub>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𝑑</m:t>
                        </m:r>
                      </m:e>
                      <m:sub>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21</m:t>
                        </m:r>
                      </m:sub>
                    </m:sSub>
                  </m:oMath>
                </a14:m>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𝛽</m:t>
                        </m:r>
                      </m:e>
                      <m:sub>
                        <m:r>
                          <a:rPr lang="en-US" altLang="ko-KR"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22</m:t>
                        </m:r>
                      </m:sub>
                    </m:sSub>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𝑑</m:t>
                        </m:r>
                      </m:e>
                      <m:sub>
                        <m:r>
                          <a:rPr lang="en-US" altLang="ko-KR" sz="1846" i="1">
                            <a:solidFill>
                              <a:srgbClr val="002060"/>
                            </a:solidFill>
                            <a:latin typeface="Cambria Math" panose="02040503050406030204" pitchFamily="18" charset="0"/>
                            <a:ea typeface="Cambria Math" panose="02040503050406030204" pitchFamily="18" charset="0"/>
                            <a:cs typeface="Arial" panose="020B0604020202020204" pitchFamily="34" charset="0"/>
                          </a:rPr>
                          <m:t>22</m:t>
                        </m:r>
                      </m:sub>
                    </m:sSub>
                  </m:oMath>
                </a14:m>
                <a:endPar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r>
                  <a:rPr lang="ko-KR" altLang="en-US" sz="1662" dirty="0" err="1">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상수항은</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필요 없음</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Fully saturated model)</a:t>
                </a:r>
              </a:p>
            </p:txBody>
          </p:sp>
        </mc:Choice>
        <mc:Fallback xmlns="">
          <p:sp>
            <p:nvSpPr>
              <p:cNvPr id="28" name="TextBox 27">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260636" y="5133622"/>
                <a:ext cx="7673286" cy="913263"/>
              </a:xfrm>
              <a:prstGeom prst="rect">
                <a:avLst/>
              </a:prstGeom>
              <a:blipFill>
                <a:blip r:embed="rId5"/>
                <a:stretch>
                  <a:fillRect l="-556" b="-866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18755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8. </a:t>
            </a:r>
            <a:r>
              <a:rPr lang="ko-KR" altLang="en-US" sz="4000" dirty="0"/>
              <a:t>분할과 베이즈 정리</a:t>
            </a:r>
          </a:p>
        </p:txBody>
      </p:sp>
      <p:sp>
        <p:nvSpPr>
          <p:cNvPr id="3" name="내용 개체 틀 2"/>
          <p:cNvSpPr>
            <a:spLocks noGrp="1"/>
          </p:cNvSpPr>
          <p:nvPr>
            <p:ph idx="1"/>
          </p:nvPr>
        </p:nvSpPr>
        <p:spPr>
          <a:xfrm>
            <a:off x="1981200" y="1484784"/>
            <a:ext cx="8229600" cy="5141168"/>
          </a:xfrm>
        </p:spPr>
        <p:txBody>
          <a:bodyPr>
            <a:normAutofit/>
          </a:bodyPr>
          <a:lstStyle/>
          <a:p>
            <a:pPr>
              <a:lnSpc>
                <a:spcPct val="150000"/>
              </a:lnSpc>
            </a:pPr>
            <a:endParaRPr lang="en-US" altLang="ko-KR" sz="2400" dirty="0">
              <a:latin typeface="+mn-ea"/>
            </a:endParaRPr>
          </a:p>
          <a:p>
            <a:pPr>
              <a:lnSpc>
                <a:spcPct val="120000"/>
              </a:lnSpc>
            </a:pPr>
            <a:r>
              <a:rPr lang="en-US" altLang="ko-KR" sz="1800" b="1" i="1" dirty="0">
                <a:latin typeface="Times New Roman" charset="0"/>
                <a:sym typeface="Wingdings 3" pitchFamily="18" charset="2"/>
              </a:rPr>
              <a:t>P</a:t>
            </a:r>
            <a:r>
              <a:rPr lang="en-US" altLang="ko-KR" sz="1800" b="1" dirty="0">
                <a:latin typeface="Times New Roman" charset="0"/>
                <a:sym typeface="Wingdings 3" pitchFamily="18" charset="2"/>
              </a:rPr>
              <a:t>(</a:t>
            </a:r>
            <a:r>
              <a:rPr lang="en-US" altLang="ko-KR" sz="1800" b="1" i="1" dirty="0">
                <a:latin typeface="Times New Roman" charset="0"/>
                <a:sym typeface="Wingdings 3" pitchFamily="18" charset="2"/>
              </a:rPr>
              <a:t>A | B</a:t>
            </a:r>
            <a:r>
              <a:rPr lang="en-US" altLang="ko-KR" sz="1800" b="1" dirty="0">
                <a:latin typeface="Times New Roman" charset="0"/>
                <a:sym typeface="Wingdings 3" pitchFamily="18" charset="2"/>
              </a:rPr>
              <a:t>) : </a:t>
            </a:r>
            <a:r>
              <a:rPr lang="ko-KR" altLang="en-US" sz="1800" b="1" dirty="0">
                <a:latin typeface="Times New Roman" charset="0"/>
                <a:sym typeface="Wingdings 3" pitchFamily="18" charset="2"/>
              </a:rPr>
              <a:t>조건부확률</a:t>
            </a:r>
            <a:endParaRPr lang="ko-KR" altLang="en-US" sz="1800" b="1" dirty="0">
              <a:sym typeface="Wingdings 3" pitchFamily="18" charset="2"/>
            </a:endParaRPr>
          </a:p>
          <a:p>
            <a:pPr lvl="1">
              <a:lnSpc>
                <a:spcPct val="150000"/>
              </a:lnSpc>
              <a:buFont typeface="Arial" pitchFamily="34" charset="0"/>
              <a:buChar char="•"/>
            </a:pPr>
            <a:r>
              <a:rPr lang="ko-KR" altLang="en-US" sz="1600" dirty="0">
                <a:latin typeface="Times New Roman" charset="0"/>
                <a:sym typeface="Wingdings 3" pitchFamily="18" charset="2"/>
              </a:rPr>
              <a:t>사건</a:t>
            </a:r>
            <a:r>
              <a:rPr lang="ko-KR" altLang="en-US" sz="1600" dirty="0">
                <a:sym typeface="Wingdings 3" pitchFamily="18" charset="2"/>
              </a:rPr>
              <a:t> </a:t>
            </a:r>
            <a:r>
              <a:rPr lang="en-US" altLang="ko-KR" sz="1600" dirty="0">
                <a:latin typeface="Times New Roman" charset="0"/>
                <a:sym typeface="Wingdings 3" pitchFamily="18" charset="2"/>
              </a:rPr>
              <a:t>B </a:t>
            </a:r>
            <a:r>
              <a:rPr lang="ko-KR" altLang="en-US" sz="1600" dirty="0">
                <a:latin typeface="Times New Roman" charset="0"/>
                <a:sym typeface="Wingdings 3" pitchFamily="18" charset="2"/>
              </a:rPr>
              <a:t>가 주어진 조건 하에서 사건</a:t>
            </a:r>
            <a:r>
              <a:rPr lang="ko-KR" altLang="en-US" sz="1600" dirty="0">
                <a:sym typeface="Wingdings 3" pitchFamily="18" charset="2"/>
              </a:rPr>
              <a:t> </a:t>
            </a:r>
            <a:r>
              <a:rPr lang="en-US" altLang="ko-KR" sz="1600" dirty="0">
                <a:latin typeface="Times New Roman" charset="0"/>
                <a:sym typeface="Wingdings 3" pitchFamily="18" charset="2"/>
              </a:rPr>
              <a:t>A </a:t>
            </a:r>
            <a:r>
              <a:rPr lang="ko-KR" altLang="en-US" sz="1600" dirty="0">
                <a:latin typeface="Times New Roman" charset="0"/>
                <a:sym typeface="Wingdings 3" pitchFamily="18" charset="2"/>
              </a:rPr>
              <a:t>가 일어날</a:t>
            </a:r>
            <a:r>
              <a:rPr lang="ko-KR" altLang="en-US" sz="1600" dirty="0">
                <a:sym typeface="Wingdings 3" pitchFamily="18" charset="2"/>
              </a:rPr>
              <a:t> 확률</a:t>
            </a:r>
            <a:r>
              <a:rPr lang="en-US" altLang="ko-KR" sz="1600" dirty="0">
                <a:sym typeface="Wingdings 3" pitchFamily="18" charset="2"/>
              </a:rPr>
              <a:t> </a:t>
            </a:r>
          </a:p>
          <a:p>
            <a:pPr lvl="1">
              <a:lnSpc>
                <a:spcPct val="150000"/>
              </a:lnSpc>
              <a:buFont typeface="Arial" pitchFamily="34" charset="0"/>
              <a:buChar char="•"/>
            </a:pPr>
            <a:r>
              <a:rPr lang="ko-KR" altLang="en-US" sz="1600" dirty="0">
                <a:sym typeface="Wingdings 3" pitchFamily="18" charset="2"/>
              </a:rPr>
              <a:t>사건 </a:t>
            </a:r>
            <a:r>
              <a:rPr lang="en-US" altLang="ko-KR" sz="1600" dirty="0">
                <a:latin typeface="Times New Roman" charset="0"/>
                <a:sym typeface="Wingdings 3" pitchFamily="18" charset="2"/>
              </a:rPr>
              <a:t>B</a:t>
            </a:r>
            <a:r>
              <a:rPr lang="en-US" altLang="ko-KR" sz="1600" i="1" dirty="0">
                <a:latin typeface="Times New Roman" charset="0"/>
                <a:sym typeface="Wingdings 3" pitchFamily="18" charset="2"/>
              </a:rPr>
              <a:t> </a:t>
            </a:r>
            <a:r>
              <a:rPr lang="ko-KR" altLang="en-US" sz="1600" dirty="0">
                <a:sym typeface="Wingdings 3" pitchFamily="18" charset="2"/>
              </a:rPr>
              <a:t>에만 포커스를 맞춤</a:t>
            </a:r>
            <a:endParaRPr lang="en-US" altLang="ko-KR" sz="1600" dirty="0">
              <a:sym typeface="Wingdings 3" pitchFamily="18" charset="2"/>
            </a:endParaRPr>
          </a:p>
          <a:p>
            <a:pPr lvl="1">
              <a:lnSpc>
                <a:spcPct val="150000"/>
              </a:lnSpc>
              <a:buFont typeface="Arial" pitchFamily="34" charset="0"/>
              <a:buChar char="•"/>
            </a:pPr>
            <a:r>
              <a:rPr lang="ko-KR" altLang="en-US" sz="1600" dirty="0">
                <a:sym typeface="Wingdings 3" pitchFamily="18" charset="2"/>
              </a:rPr>
              <a:t>사건 </a:t>
            </a:r>
            <a:r>
              <a:rPr lang="en-US" altLang="ko-KR" sz="1600" dirty="0">
                <a:latin typeface="Times New Roman" charset="0"/>
                <a:sym typeface="Wingdings 3" pitchFamily="18" charset="2"/>
              </a:rPr>
              <a:t>B</a:t>
            </a:r>
            <a:r>
              <a:rPr lang="ko-KR" altLang="en-US" sz="1600" dirty="0">
                <a:latin typeface="Times New Roman" charset="0"/>
                <a:sym typeface="Wingdings 3" pitchFamily="18" charset="2"/>
              </a:rPr>
              <a:t>의</a:t>
            </a:r>
            <a:r>
              <a:rPr lang="en-US" altLang="ko-KR" sz="1600" dirty="0">
                <a:latin typeface="Times New Roman" charset="0"/>
                <a:sym typeface="Wingdings 3" pitchFamily="18" charset="2"/>
              </a:rPr>
              <a:t> </a:t>
            </a:r>
            <a:r>
              <a:rPr lang="ko-KR" altLang="en-US" sz="1600" dirty="0">
                <a:latin typeface="Times New Roman" charset="0"/>
                <a:sym typeface="Wingdings 3" pitchFamily="18" charset="2"/>
              </a:rPr>
              <a:t>확률</a:t>
            </a:r>
            <a:r>
              <a:rPr lang="ko-KR" altLang="en-US" sz="1600" dirty="0">
                <a:sym typeface="Wingdings 3" pitchFamily="18" charset="2"/>
              </a:rPr>
              <a:t>에 대한 사건 </a:t>
            </a:r>
            <a:r>
              <a:rPr lang="en-US" altLang="ko-KR" sz="1600" dirty="0">
                <a:latin typeface="Times New Roman" charset="0"/>
                <a:sym typeface="Wingdings 3" pitchFamily="18" charset="2"/>
              </a:rPr>
              <a:t>A</a:t>
            </a:r>
            <a:r>
              <a:rPr lang="ko-KR" altLang="en-US" sz="1600" dirty="0">
                <a:latin typeface="Times New Roman" charset="0"/>
                <a:sym typeface="Wingdings 3" pitchFamily="18" charset="2"/>
              </a:rPr>
              <a:t>와 </a:t>
            </a:r>
            <a:r>
              <a:rPr lang="en-US" altLang="ko-KR" sz="1600" dirty="0">
                <a:latin typeface="Times New Roman" charset="0"/>
                <a:sym typeface="Wingdings 3" pitchFamily="18" charset="2"/>
              </a:rPr>
              <a:t>B </a:t>
            </a:r>
            <a:r>
              <a:rPr lang="ko-KR" altLang="en-US" sz="1600" dirty="0">
                <a:latin typeface="Times New Roman" charset="0"/>
                <a:sym typeface="Wingdings 3" pitchFamily="18" charset="2"/>
              </a:rPr>
              <a:t> 결합</a:t>
            </a:r>
            <a:r>
              <a:rPr lang="ko-KR" altLang="en-US" sz="1600" dirty="0">
                <a:sym typeface="Wingdings 3" pitchFamily="18" charset="2"/>
              </a:rPr>
              <a:t>사건 확률의 상대적 크기</a:t>
            </a:r>
            <a:endParaRPr lang="en-US" altLang="ko-KR" sz="1600" dirty="0">
              <a:sym typeface="Wingdings 3" pitchFamily="18" charset="2"/>
            </a:endParaRPr>
          </a:p>
          <a:p>
            <a:pPr>
              <a:lnSpc>
                <a:spcPct val="120000"/>
              </a:lnSpc>
            </a:pPr>
            <a:endParaRPr lang="en-US" altLang="ko-KR" sz="600" dirty="0">
              <a:sym typeface="Wingdings 3" pitchFamily="18" charset="2"/>
            </a:endParaRPr>
          </a:p>
          <a:p>
            <a:pPr marL="0" indent="0">
              <a:lnSpc>
                <a:spcPct val="120000"/>
              </a:lnSpc>
              <a:buNone/>
            </a:pPr>
            <a:r>
              <a:rPr lang="en-US" altLang="ko-KR" sz="1800" dirty="0">
                <a:sym typeface="Wingdings 3" pitchFamily="18" charset="2"/>
              </a:rPr>
              <a:t>	</a:t>
            </a:r>
            <a:endParaRPr lang="ko-KR" altLang="en-US" sz="1800" dirty="0">
              <a:sym typeface="Wingdings 3" pitchFamily="18" charset="2"/>
            </a:endParaRPr>
          </a:p>
          <a:p>
            <a:pPr>
              <a:lnSpc>
                <a:spcPct val="150000"/>
              </a:lnSpc>
            </a:pPr>
            <a:endParaRPr lang="ko-KR" altLang="en-US" sz="2200" dirty="0">
              <a:latin typeface="+mn-ea"/>
            </a:endParaRPr>
          </a:p>
        </p:txBody>
      </p:sp>
      <p:pic>
        <p:nvPicPr>
          <p:cNvPr id="7" name="Picture 4"/>
          <p:cNvPicPr>
            <a:picLocks noChangeAspect="1" noChangeArrowheads="1"/>
          </p:cNvPicPr>
          <p:nvPr/>
        </p:nvPicPr>
        <p:blipFill>
          <a:blip r:embed="rId2" cstate="print"/>
          <a:srcRect/>
          <a:stretch>
            <a:fillRect/>
          </a:stretch>
        </p:blipFill>
        <p:spPr bwMode="auto">
          <a:xfrm>
            <a:off x="2397946" y="3789040"/>
            <a:ext cx="7226447" cy="2664296"/>
          </a:xfrm>
          <a:prstGeom prst="rect">
            <a:avLst/>
          </a:prstGeom>
          <a:noFill/>
          <a:ln w="9525">
            <a:noFill/>
            <a:miter lim="800000"/>
            <a:headEnd/>
            <a:tailEnd/>
          </a:ln>
          <a:effectLst/>
        </p:spPr>
      </p:pic>
      <p:sp>
        <p:nvSpPr>
          <p:cNvPr id="8" name="AutoShape 5"/>
          <p:cNvSpPr>
            <a:spLocks noChangeArrowheads="1"/>
          </p:cNvSpPr>
          <p:nvPr/>
        </p:nvSpPr>
        <p:spPr bwMode="auto">
          <a:xfrm>
            <a:off x="1988544" y="1611550"/>
            <a:ext cx="173119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조건부 확률</a:t>
            </a:r>
          </a:p>
        </p:txBody>
      </p:sp>
    </p:spTree>
    <p:extLst>
      <p:ext uri="{BB962C8B-B14F-4D97-AF65-F5344CB8AC3E}">
        <p14:creationId xmlns:p14="http://schemas.microsoft.com/office/powerpoint/2010/main" val="1062865434"/>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a:xfrm>
            <a:off x="9736005" y="6054438"/>
            <a:ext cx="508172" cy="337038"/>
          </a:xfrm>
        </p:spPr>
        <p:txBody>
          <a:bodyPr/>
          <a:lstStyle/>
          <a:p>
            <a:fld id="{697A4166-CA4D-41F8-83C5-A101D686F506}" type="slidenum">
              <a:rPr lang="ko-KR" altLang="en-US" smtClean="0"/>
              <a:t>740</a:t>
            </a:fld>
            <a:endParaRPr lang="ko-KR" altLang="en-US"/>
          </a:p>
        </p:txBody>
      </p:sp>
      <p:sp>
        <p:nvSpPr>
          <p:cNvPr id="5" name="모서리가 둥근 직사각형 4"/>
          <p:cNvSpPr/>
          <p:nvPr/>
        </p:nvSpPr>
        <p:spPr>
          <a:xfrm>
            <a:off x="1923013" y="1522185"/>
            <a:ext cx="1005199" cy="39112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62" dirty="0">
                <a:solidFill>
                  <a:schemeClr val="tx1"/>
                </a:solidFill>
              </a:rPr>
              <a:t>검증</a:t>
            </a:r>
          </a:p>
        </p:txBody>
      </p:sp>
      <p:sp>
        <p:nvSpPr>
          <p:cNvPr id="6" name="모서리가 둥근 직사각형 5"/>
          <p:cNvSpPr/>
          <p:nvPr/>
        </p:nvSpPr>
        <p:spPr>
          <a:xfrm>
            <a:off x="2690341" y="2071335"/>
            <a:ext cx="6880379" cy="3911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215" dirty="0">
                <a:solidFill>
                  <a:schemeClr val="tx1"/>
                </a:solidFill>
                <a:latin typeface="휴먼엑스포" panose="02030504000101010101" pitchFamily="18" charset="-127"/>
                <a:ea typeface="휴먼엑스포" panose="02030504000101010101" pitchFamily="18" charset="-127"/>
              </a:rPr>
              <a:t>온라인 서점 고객을 무작위로 </a:t>
            </a:r>
            <a:r>
              <a:rPr lang="en-US" altLang="ko-KR" sz="2215" dirty="0">
                <a:solidFill>
                  <a:schemeClr val="tx1"/>
                </a:solidFill>
                <a:latin typeface="휴먼엑스포" panose="02030504000101010101" pitchFamily="18" charset="-127"/>
                <a:ea typeface="휴먼엑스포" panose="02030504000101010101" pitchFamily="18" charset="-127"/>
              </a:rPr>
              <a:t>1,000</a:t>
            </a:r>
            <a:r>
              <a:rPr lang="ko-KR" altLang="en-US" sz="2215" dirty="0">
                <a:solidFill>
                  <a:schemeClr val="tx1"/>
                </a:solidFill>
                <a:latin typeface="휴먼엑스포" panose="02030504000101010101" pitchFamily="18" charset="-127"/>
                <a:ea typeface="휴먼엑스포" panose="02030504000101010101" pitchFamily="18" charset="-127"/>
              </a:rPr>
              <a:t>명씩 나누어서</a:t>
            </a:r>
          </a:p>
        </p:txBody>
      </p:sp>
      <p:sp>
        <p:nvSpPr>
          <p:cNvPr id="7" name="모서리가 둥근 직사각형 6"/>
          <p:cNvSpPr/>
          <p:nvPr/>
        </p:nvSpPr>
        <p:spPr>
          <a:xfrm>
            <a:off x="2690340" y="2677140"/>
            <a:ext cx="7294092" cy="336461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1846" dirty="0">
                <a:solidFill>
                  <a:schemeClr val="tx1"/>
                </a:solidFill>
                <a:latin typeface="+mn-ea"/>
              </a:rPr>
              <a:t>       기존 추천 시스템                </a:t>
            </a:r>
            <a:r>
              <a:rPr lang="en-US" altLang="ko-KR" sz="1846" dirty="0">
                <a:solidFill>
                  <a:schemeClr val="tx1"/>
                </a:solidFill>
                <a:latin typeface="+mn-ea"/>
              </a:rPr>
              <a:t>T.S. </a:t>
            </a:r>
            <a:r>
              <a:rPr lang="ko-KR" altLang="en-US" sz="1846" dirty="0">
                <a:solidFill>
                  <a:schemeClr val="tx1"/>
                </a:solidFill>
                <a:latin typeface="+mn-ea"/>
              </a:rPr>
              <a:t>알고리즘 추천</a:t>
            </a:r>
            <a:endParaRPr lang="en-US" altLang="ko-KR" sz="1846" dirty="0">
              <a:solidFill>
                <a:schemeClr val="tx1"/>
              </a:solidFill>
              <a:latin typeface="+mn-ea"/>
            </a:endParaRPr>
          </a:p>
          <a:p>
            <a:r>
              <a:rPr lang="en-US" altLang="ko-KR" sz="1846" dirty="0">
                <a:solidFill>
                  <a:schemeClr val="tx1"/>
                </a:solidFill>
                <a:latin typeface="+mn-ea"/>
              </a:rPr>
              <a:t>             1000</a:t>
            </a:r>
            <a:r>
              <a:rPr lang="ko-KR" altLang="en-US" sz="1846" dirty="0">
                <a:solidFill>
                  <a:schemeClr val="tx1"/>
                </a:solidFill>
                <a:latin typeface="+mn-ea"/>
              </a:rPr>
              <a:t>명                              </a:t>
            </a:r>
            <a:r>
              <a:rPr lang="en-US" altLang="ko-KR" sz="1846" dirty="0">
                <a:solidFill>
                  <a:schemeClr val="tx1"/>
                </a:solidFill>
                <a:latin typeface="+mn-ea"/>
              </a:rPr>
              <a:t>1000</a:t>
            </a:r>
            <a:r>
              <a:rPr lang="ko-KR" altLang="en-US" sz="1846" dirty="0">
                <a:solidFill>
                  <a:schemeClr val="tx1"/>
                </a:solidFill>
                <a:latin typeface="+mn-ea"/>
              </a:rPr>
              <a:t>명</a:t>
            </a:r>
            <a:endParaRPr lang="en-US" altLang="ko-KR" sz="1846" dirty="0">
              <a:solidFill>
                <a:schemeClr val="tx1"/>
              </a:solidFill>
              <a:latin typeface="+mn-ea"/>
            </a:endParaRPr>
          </a:p>
          <a:p>
            <a:endParaRPr lang="en-US" altLang="ko-KR" sz="1846" dirty="0">
              <a:solidFill>
                <a:schemeClr val="tx1"/>
              </a:solidFill>
              <a:latin typeface="+mn-ea"/>
            </a:endParaRPr>
          </a:p>
          <a:p>
            <a:endParaRPr lang="en-US" altLang="ko-KR" sz="1846" dirty="0">
              <a:solidFill>
                <a:schemeClr val="tx1"/>
              </a:solidFill>
              <a:latin typeface="+mn-ea"/>
            </a:endParaRPr>
          </a:p>
          <a:p>
            <a:r>
              <a:rPr lang="ko-KR" altLang="en-US" sz="2215" dirty="0" err="1">
                <a:solidFill>
                  <a:schemeClr val="tx1"/>
                </a:solidFill>
                <a:latin typeface="휴먼엑스포" panose="02030504000101010101" pitchFamily="18" charset="-127"/>
                <a:ea typeface="휴먼엑스포" panose="02030504000101010101" pitchFamily="18" charset="-127"/>
              </a:rPr>
              <a:t>으로</a:t>
            </a:r>
            <a:r>
              <a:rPr lang="ko-KR" altLang="en-US" sz="2215" dirty="0">
                <a:solidFill>
                  <a:schemeClr val="tx1"/>
                </a:solidFill>
                <a:latin typeface="휴먼엑스포" panose="02030504000101010101" pitchFamily="18" charset="-127"/>
                <a:ea typeface="휴먼엑스포" panose="02030504000101010101" pitchFamily="18" charset="-127"/>
              </a:rPr>
              <a:t> </a:t>
            </a:r>
            <a:r>
              <a:rPr lang="en-US" altLang="ko-KR" sz="2215" dirty="0">
                <a:solidFill>
                  <a:schemeClr val="tx1"/>
                </a:solidFill>
                <a:latin typeface="휴먼엑스포" panose="02030504000101010101" pitchFamily="18" charset="-127"/>
                <a:ea typeface="휴먼엑스포" panose="02030504000101010101" pitchFamily="18" charset="-127"/>
              </a:rPr>
              <a:t>horse racing </a:t>
            </a:r>
            <a:r>
              <a:rPr lang="ko-KR" altLang="en-US" sz="2215" dirty="0">
                <a:solidFill>
                  <a:schemeClr val="tx1"/>
                </a:solidFill>
                <a:latin typeface="휴먼엑스포" panose="02030504000101010101" pitchFamily="18" charset="-127"/>
                <a:ea typeface="휴먼엑스포" panose="02030504000101010101" pitchFamily="18" charset="-127"/>
              </a:rPr>
              <a:t>처럼 </a:t>
            </a:r>
            <a:r>
              <a:rPr lang="ko-KR" altLang="en-US" sz="2215" dirty="0">
                <a:solidFill>
                  <a:srgbClr val="FF0000"/>
                </a:solidFill>
                <a:latin typeface="휴먼엑스포" panose="02030504000101010101" pitchFamily="18" charset="-127"/>
                <a:ea typeface="휴먼엑스포" panose="02030504000101010101" pitchFamily="18" charset="-127"/>
              </a:rPr>
              <a:t>어느 쪽 수익이 좋아지는지</a:t>
            </a:r>
            <a:r>
              <a:rPr lang="ko-KR" altLang="en-US" sz="2215" dirty="0">
                <a:solidFill>
                  <a:schemeClr val="tx1"/>
                </a:solidFill>
                <a:latin typeface="휴먼엑스포" panose="02030504000101010101" pitchFamily="18" charset="-127"/>
                <a:ea typeface="휴먼엑스포" panose="02030504000101010101" pitchFamily="18" charset="-127"/>
              </a:rPr>
              <a:t> 보는 걸로 </a:t>
            </a:r>
            <a:r>
              <a:rPr lang="en-US" altLang="ko-KR" sz="2215" dirty="0">
                <a:solidFill>
                  <a:srgbClr val="FF0000"/>
                </a:solidFill>
                <a:latin typeface="휴먼엑스포" panose="02030504000101010101" pitchFamily="18" charset="-127"/>
                <a:ea typeface="휴먼엑스포" panose="02030504000101010101" pitchFamily="18" charset="-127"/>
              </a:rPr>
              <a:t>“</a:t>
            </a:r>
            <a:r>
              <a:rPr lang="ko-KR" altLang="en-US" sz="2215" dirty="0" err="1">
                <a:solidFill>
                  <a:srgbClr val="FF0000"/>
                </a:solidFill>
                <a:latin typeface="휴먼엑스포" panose="02030504000101010101" pitchFamily="18" charset="-127"/>
                <a:ea typeface="휴먼엑스포" panose="02030504000101010101" pitchFamily="18" charset="-127"/>
              </a:rPr>
              <a:t>검증기준</a:t>
            </a:r>
            <a:r>
              <a:rPr lang="en-US" altLang="ko-KR" sz="2215" dirty="0">
                <a:solidFill>
                  <a:srgbClr val="FF0000"/>
                </a:solidFill>
                <a:latin typeface="휴먼엑스포" panose="02030504000101010101" pitchFamily="18" charset="-127"/>
                <a:ea typeface="휴먼엑스포" panose="02030504000101010101" pitchFamily="18" charset="-127"/>
              </a:rPr>
              <a:t>”</a:t>
            </a:r>
            <a:r>
              <a:rPr lang="ko-KR" altLang="en-US" sz="2215" dirty="0">
                <a:solidFill>
                  <a:schemeClr val="tx1"/>
                </a:solidFill>
                <a:latin typeface="휴먼엑스포" panose="02030504000101010101" pitchFamily="18" charset="-127"/>
                <a:ea typeface="휴먼엑스포" panose="02030504000101010101" pitchFamily="18" charset="-127"/>
              </a:rPr>
              <a:t>잡으면 된다</a:t>
            </a:r>
            <a:r>
              <a:rPr lang="en-US" altLang="ko-KR" sz="2215" dirty="0">
                <a:solidFill>
                  <a:schemeClr val="tx1"/>
                </a:solidFill>
                <a:latin typeface="휴먼엑스포" panose="02030504000101010101" pitchFamily="18" charset="-127"/>
                <a:ea typeface="휴먼엑스포" panose="02030504000101010101" pitchFamily="18" charset="-127"/>
              </a:rPr>
              <a:t>.</a:t>
            </a:r>
          </a:p>
          <a:p>
            <a:endParaRPr lang="en-US" altLang="ko-KR" sz="923" dirty="0">
              <a:solidFill>
                <a:schemeClr val="tx1"/>
              </a:solidFill>
              <a:latin typeface="휴먼엑스포" panose="02030504000101010101" pitchFamily="18" charset="-127"/>
              <a:ea typeface="휴먼엑스포" panose="02030504000101010101" pitchFamily="18" charset="-127"/>
            </a:endParaRPr>
          </a:p>
          <a:p>
            <a:r>
              <a:rPr lang="en-US" altLang="ko-KR" sz="1846" dirty="0">
                <a:solidFill>
                  <a:schemeClr val="tx1"/>
                </a:solidFill>
                <a:latin typeface="휴먼엑스포" panose="02030504000101010101" pitchFamily="18" charset="-127"/>
                <a:ea typeface="휴먼엑스포" panose="02030504000101010101" pitchFamily="18" charset="-127"/>
              </a:rPr>
              <a:t>(ROC, AUROC, MSE </a:t>
            </a:r>
            <a:r>
              <a:rPr lang="ko-KR" altLang="en-US" sz="1846" dirty="0">
                <a:solidFill>
                  <a:schemeClr val="tx1"/>
                </a:solidFill>
                <a:latin typeface="휴먼엑스포" panose="02030504000101010101" pitchFamily="18" charset="-127"/>
                <a:ea typeface="휴먼엑스포" panose="02030504000101010101" pitchFamily="18" charset="-127"/>
              </a:rPr>
              <a:t>등 보다 기업입장에서 보다</a:t>
            </a:r>
            <a:r>
              <a:rPr lang="en-US" altLang="ko-KR" sz="1846" dirty="0">
                <a:solidFill>
                  <a:schemeClr val="tx1"/>
                </a:solidFill>
                <a:latin typeface="휴먼엑스포" panose="02030504000101010101" pitchFamily="18" charset="-127"/>
                <a:ea typeface="휴먼엑스포" panose="02030504000101010101" pitchFamily="18" charset="-127"/>
              </a:rPr>
              <a:t> </a:t>
            </a:r>
            <a:r>
              <a:rPr lang="ko-KR" altLang="en-US" sz="1846" dirty="0">
                <a:solidFill>
                  <a:schemeClr val="tx1"/>
                </a:solidFill>
                <a:latin typeface="휴먼엑스포" panose="02030504000101010101" pitchFamily="18" charset="-127"/>
                <a:ea typeface="휴먼엑스포" panose="02030504000101010101" pitchFamily="18" charset="-127"/>
              </a:rPr>
              <a:t>나은 기준</a:t>
            </a:r>
            <a:r>
              <a:rPr lang="en-US" altLang="ko-KR" sz="1846" dirty="0">
                <a:solidFill>
                  <a:schemeClr val="tx1"/>
                </a:solidFill>
                <a:latin typeface="휴먼엑스포" panose="02030504000101010101" pitchFamily="18" charset="-127"/>
                <a:ea typeface="휴먼엑스포" panose="02030504000101010101" pitchFamily="18" charset="-127"/>
              </a:rPr>
              <a:t>!)</a:t>
            </a:r>
          </a:p>
          <a:p>
            <a:endParaRPr lang="ko-KR" altLang="en-US" sz="2215" dirty="0">
              <a:solidFill>
                <a:schemeClr val="tx1"/>
              </a:solidFill>
              <a:latin typeface="휴먼엑스포" panose="02030504000101010101" pitchFamily="18" charset="-127"/>
              <a:ea typeface="휴먼엑스포" panose="02030504000101010101" pitchFamily="18" charset="-127"/>
            </a:endParaRPr>
          </a:p>
        </p:txBody>
      </p:sp>
      <p:sp>
        <p:nvSpPr>
          <p:cNvPr id="8" name="모서리가 둥근 직사각형 7"/>
          <p:cNvSpPr/>
          <p:nvPr/>
        </p:nvSpPr>
        <p:spPr>
          <a:xfrm>
            <a:off x="5728962" y="3238101"/>
            <a:ext cx="608747" cy="39112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215" dirty="0">
                <a:solidFill>
                  <a:schemeClr val="tx1"/>
                </a:solidFill>
              </a:rPr>
              <a:t>vs.</a:t>
            </a:r>
            <a:endParaRPr lang="ko-KR" altLang="en-US" sz="2215" dirty="0">
              <a:solidFill>
                <a:schemeClr val="tx1"/>
              </a:solidFill>
            </a:endParaRPr>
          </a:p>
        </p:txBody>
      </p:sp>
    </p:spTree>
    <p:extLst>
      <p:ext uri="{BB962C8B-B14F-4D97-AF65-F5344CB8AC3E}">
        <p14:creationId xmlns:p14="http://schemas.microsoft.com/office/powerpoint/2010/main" val="1049496576"/>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813584" y="1178546"/>
            <a:ext cx="8243113" cy="954311"/>
          </a:xfrm>
          <a:prstGeom prst="rect">
            <a:avLst/>
          </a:prstGeom>
        </p:spPr>
        <p:txBody>
          <a:bodyPr vert="horz" lIns="84406" tIns="42203" rIns="84406" bIns="42203"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ko-KR" altLang="en-US" sz="2769" dirty="0">
                <a:solidFill>
                  <a:srgbClr val="003863"/>
                </a:solidFill>
                <a:latin typeface="Arial Black" panose="020B0A04020102020204" pitchFamily="34" charset="0"/>
                <a:ea typeface="HY헤드라인M" panose="02030600000101010101" pitchFamily="18" charset="-127"/>
                <a:cs typeface="+mn-cs"/>
              </a:rPr>
              <a:t>참고</a:t>
            </a:r>
            <a:r>
              <a:rPr lang="en-US" altLang="ko-KR" sz="2769" dirty="0">
                <a:solidFill>
                  <a:srgbClr val="003863"/>
                </a:solidFill>
                <a:latin typeface="Arial Black" panose="020B0A04020102020204" pitchFamily="34" charset="0"/>
                <a:ea typeface="HY헤드라인M" panose="02030600000101010101" pitchFamily="18" charset="-127"/>
                <a:cs typeface="+mn-cs"/>
              </a:rPr>
              <a:t>: Hedonic</a:t>
            </a:r>
            <a:r>
              <a:rPr lang="ko-KR" altLang="en-US" sz="2769" dirty="0">
                <a:solidFill>
                  <a:srgbClr val="003863"/>
                </a:solidFill>
                <a:latin typeface="Arial Black" panose="020B0A04020102020204" pitchFamily="34" charset="0"/>
                <a:ea typeface="HY헤드라인M" panose="02030600000101010101" pitchFamily="18" charset="-127"/>
                <a:cs typeface="+mn-cs"/>
              </a:rPr>
              <a:t> </a:t>
            </a:r>
            <a:r>
              <a:rPr lang="en-US" altLang="ko-KR" sz="2769" dirty="0">
                <a:solidFill>
                  <a:srgbClr val="003863"/>
                </a:solidFill>
                <a:latin typeface="Arial Black" panose="020B0A04020102020204" pitchFamily="34" charset="0"/>
                <a:ea typeface="HY헤드라인M" panose="02030600000101010101" pitchFamily="18" charset="-127"/>
                <a:cs typeface="+mn-cs"/>
              </a:rPr>
              <a:t>Pricing Model</a:t>
            </a:r>
          </a:p>
        </p:txBody>
      </p:sp>
      <p:sp>
        <p:nvSpPr>
          <p:cNvPr id="3" name="슬라이드 번호 개체 틀 2"/>
          <p:cNvSpPr>
            <a:spLocks noGrp="1"/>
          </p:cNvSpPr>
          <p:nvPr>
            <p:ph type="sldNum" sz="quarter" idx="12"/>
          </p:nvPr>
        </p:nvSpPr>
        <p:spPr>
          <a:xfrm>
            <a:off x="9736005" y="6054438"/>
            <a:ext cx="508172" cy="337038"/>
          </a:xfrm>
        </p:spPr>
        <p:txBody>
          <a:bodyPr/>
          <a:lstStyle/>
          <a:p>
            <a:fld id="{697A4166-CA4D-41F8-83C5-A101D686F506}" type="slidenum">
              <a:rPr lang="ko-KR" altLang="en-US" smtClean="0"/>
              <a:t>741</a:t>
            </a:fld>
            <a:endParaRPr lang="ko-KR" alt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C79A7C-EB3D-44E4-AD50-3BE8F62AC386}"/>
                  </a:ext>
                </a:extLst>
              </p:cNvPr>
              <p:cNvSpPr txBox="1"/>
              <p:nvPr/>
            </p:nvSpPr>
            <p:spPr>
              <a:xfrm>
                <a:off x="2194899" y="2788156"/>
                <a:ext cx="8049278" cy="2364750"/>
              </a:xfrm>
              <a:prstGeom prst="rect">
                <a:avLst/>
              </a:prstGeom>
              <a:noFill/>
            </p:spPr>
            <p:txBody>
              <a:bodyPr wrap="square">
                <a:spAutoFit/>
              </a:bodyPr>
              <a:lstStyle/>
              <a:p>
                <a:pPr eaLnBrk="0" fontAlgn="base" hangingPunct="0">
                  <a:spcBef>
                    <a:spcPct val="0"/>
                  </a:spcBef>
                  <a:spcAft>
                    <a:spcPct val="0"/>
                  </a:spcAft>
                </a:pPr>
                <a14:m>
                  <m:oMath xmlns:m="http://schemas.openxmlformats.org/officeDocument/2006/math">
                    <m:r>
                      <a:rPr lang="en-US" altLang="ko-KR" sz="1846" i="1">
                        <a:solidFill>
                          <a:srgbClr val="002060"/>
                        </a:solidFill>
                        <a:latin typeface="Cambria Math" panose="02040503050406030204" pitchFamily="18" charset="0"/>
                        <a:cs typeface="Arial" panose="020B0604020202020204" pitchFamily="34" charset="0"/>
                      </a:rPr>
                      <m:t>𝑒𝑥</m:t>
                    </m:r>
                    <m:r>
                      <a:rPr lang="en-US" altLang="ko-KR" sz="1846" i="1">
                        <a:solidFill>
                          <a:srgbClr val="002060"/>
                        </a:solidFill>
                        <a:latin typeface="Cambria Math" panose="02040503050406030204" pitchFamily="18" charset="0"/>
                        <a:cs typeface="Arial" panose="020B0604020202020204" pitchFamily="34" charset="0"/>
                      </a:rPr>
                      <m:t> 1.</m:t>
                    </m:r>
                  </m:oMath>
                </a14:m>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컴퓨터</a:t>
                </a: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기술진보를 감안하여 지난 </a:t>
                </a: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11</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년간 컴퓨터 가격지수 작성</a:t>
                </a:r>
                <a:endPar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품질조정 물가지수</a:t>
                </a: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spcBef>
                    <a:spcPct val="0"/>
                  </a:spcBef>
                  <a:spcAft>
                    <a:spcPct val="0"/>
                  </a:spcAft>
                </a:pP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지난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11</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년간 판매된 </a:t>
                </a:r>
                <a:r>
                  <a:rPr lang="ko-KR" altLang="en-US" sz="1846" dirty="0" err="1">
                    <a:latin typeface="휴먼엑스포" panose="02030504000101010101" pitchFamily="18" charset="-127"/>
                    <a:ea typeface="휴먼엑스포" panose="02030504000101010101" pitchFamily="18" charset="-127"/>
                    <a:cs typeface="Arial" panose="020B0604020202020204" pitchFamily="34" charset="0"/>
                  </a:rPr>
                  <a:t>데스크탑</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 컴퓨터에 대해</a:t>
                </a: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사양</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(CPU, RAM, HDD, …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등</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파악하여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x</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로</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변수화</a:t>
                </a: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판매 연도별 더미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a:t>
                </a:r>
                <a14:m>
                  <m:oMath xmlns:m="http://schemas.openxmlformats.org/officeDocument/2006/math">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𝑑</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1</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 </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𝑑</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10</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ko-KR" altLang="en-US" sz="1846" i="1">
                        <a:latin typeface="Cambria Math" panose="02040503050406030204" pitchFamily="18" charset="0"/>
                        <a:ea typeface="휴먼엑스포" panose="02030504000101010101" pitchFamily="18" charset="-127"/>
                        <a:cs typeface="Arial" panose="020B0604020202020204" pitchFamily="34" charset="0"/>
                      </a:rPr>
                      <m:t>판</m:t>
                    </m:r>
                  </m:oMath>
                </a14:m>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매가격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(y)</a:t>
                </a:r>
              </a:p>
              <a:p>
                <a:pPr eaLnBrk="0" fontAlgn="base" hangingPunct="0">
                  <a:spcBef>
                    <a:spcPct val="0"/>
                  </a:spcBef>
                  <a:spcAft>
                    <a:spcPct val="0"/>
                  </a:spcAft>
                </a:pP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 </a:t>
                </a:r>
                <a14:m>
                  <m:oMath xmlns:m="http://schemas.openxmlformats.org/officeDocument/2006/math">
                    <m:func>
                      <m:func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funcPr>
                      <m:fName>
                        <m:r>
                          <m:rPr>
                            <m:sty m:val="p"/>
                          </m:rPr>
                          <a:rPr lang="en-US" altLang="ko-KR" sz="1846">
                            <a:latin typeface="Cambria Math" panose="02040503050406030204" pitchFamily="18" charset="0"/>
                            <a:ea typeface="휴먼엑스포" panose="02030504000101010101" pitchFamily="18" charset="-127"/>
                            <a:cs typeface="Arial" panose="020B0604020202020204" pitchFamily="34" charset="0"/>
                          </a:rPr>
                          <m:t>log</m:t>
                        </m:r>
                      </m:fName>
                      <m:e>
                        <m:d>
                          <m:d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𝑦</m:t>
                            </m:r>
                          </m:e>
                        </m:d>
                      </m:e>
                    </m:func>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sSup>
                      <m:sSup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𝑎</m:t>
                        </m:r>
                        <m:r>
                          <a:rPr lang="en-US" altLang="ko-KR" sz="1846" i="1">
                            <a:latin typeface="Cambria Math" panose="02040503050406030204" pitchFamily="18" charset="0"/>
                            <a:ea typeface="휴먼엑스포" panose="02030504000101010101" pitchFamily="18" charset="-127"/>
                            <a:cs typeface="Arial" panose="020B0604020202020204" pitchFamily="34" charset="0"/>
                          </a:rPr>
                          <m:t>+ </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𝑥</m:t>
                        </m:r>
                      </m:e>
                      <m:sup>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sup>
                    </m:sSup>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d>
                      <m:d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dPr>
                      <m:e>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𝑑</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1</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 </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𝑑</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10</m:t>
                            </m:r>
                          </m:sub>
                        </m:sSub>
                      </m:e>
                    </m:d>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𝑏</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1</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 …, </m:t>
                    </m:r>
                    <m:sSub>
                      <m:sSubPr>
                        <m:ctrlPr>
                          <a:rPr lang="en-US" altLang="ko-KR" sz="1846"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1846" i="1">
                            <a:latin typeface="Cambria Math" panose="02040503050406030204" pitchFamily="18" charset="0"/>
                            <a:ea typeface="휴먼엑스포" panose="02030504000101010101" pitchFamily="18" charset="-127"/>
                            <a:cs typeface="Arial" panose="020B0604020202020204" pitchFamily="34" charset="0"/>
                          </a:rPr>
                          <m:t>𝑏</m:t>
                        </m:r>
                      </m:e>
                      <m:sub>
                        <m:r>
                          <a:rPr lang="en-US" altLang="ko-KR" sz="1846" i="1">
                            <a:latin typeface="Cambria Math" panose="02040503050406030204" pitchFamily="18" charset="0"/>
                            <a:ea typeface="휴먼엑스포" panose="02030504000101010101" pitchFamily="18" charset="-127"/>
                            <a:cs typeface="Arial" panose="020B0604020202020204" pitchFamily="34" charset="0"/>
                          </a:rPr>
                          <m:t>10</m:t>
                        </m:r>
                      </m:sub>
                    </m:sSub>
                    <m:r>
                      <a:rPr lang="en-US" altLang="ko-KR" sz="1846" i="1">
                        <a:latin typeface="Cambria Math" panose="02040503050406030204" pitchFamily="18" charset="0"/>
                        <a:ea typeface="휴먼엑스포" panose="02030504000101010101" pitchFamily="18" charset="-127"/>
                        <a:cs typeface="Arial" panose="020B0604020202020204" pitchFamily="34" charset="0"/>
                      </a:rPr>
                      <m:t>)′+</m:t>
                    </m:r>
                    <m:r>
                      <a:rPr lang="en-US" altLang="ko-KR" sz="1846" i="1">
                        <a:latin typeface="Cambria Math" panose="02040503050406030204" pitchFamily="18" charset="0"/>
                        <a:ea typeface="휴먼엑스포" panose="02030504000101010101" pitchFamily="18" charset="-127"/>
                        <a:cs typeface="Arial" panose="020B0604020202020204" pitchFamily="34" charset="0"/>
                      </a:rPr>
                      <m:t>𝑒</m:t>
                    </m:r>
                  </m:oMath>
                </a14:m>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194899" y="2788156"/>
                <a:ext cx="8049278" cy="2364750"/>
              </a:xfrm>
              <a:prstGeom prst="rect">
                <a:avLst/>
              </a:prstGeom>
              <a:blipFill>
                <a:blip r:embed="rId2"/>
                <a:stretch>
                  <a:fillRect t="-773" b="-3351"/>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880235835"/>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a:xfrm>
            <a:off x="9736005" y="6054438"/>
            <a:ext cx="508172" cy="337038"/>
          </a:xfrm>
        </p:spPr>
        <p:txBody>
          <a:bodyPr/>
          <a:lstStyle/>
          <a:p>
            <a:fld id="{697A4166-CA4D-41F8-83C5-A101D686F506}" type="slidenum">
              <a:rPr lang="ko-KR" altLang="en-US" smtClean="0"/>
              <a:t>742</a:t>
            </a:fld>
            <a:endParaRPr lang="ko-KR" alt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C79A7C-EB3D-44E4-AD50-3BE8F62AC386}"/>
                  </a:ext>
                </a:extLst>
              </p:cNvPr>
              <p:cNvSpPr txBox="1"/>
              <p:nvPr/>
            </p:nvSpPr>
            <p:spPr>
              <a:xfrm>
                <a:off x="2018414" y="1514392"/>
                <a:ext cx="8130360" cy="3473643"/>
              </a:xfrm>
              <a:prstGeom prst="rect">
                <a:avLst/>
              </a:prstGeom>
              <a:noFill/>
            </p:spPr>
            <p:txBody>
              <a:bodyPr wrap="square">
                <a:spAutoFit/>
              </a:bodyPr>
              <a:lstStyle/>
              <a:p>
                <a:pPr eaLnBrk="0" fontAlgn="base" hangingPunct="0">
                  <a:lnSpc>
                    <a:spcPct val="150000"/>
                  </a:lnSpc>
                  <a:spcBef>
                    <a:spcPct val="0"/>
                  </a:spcBef>
                  <a:spcAft>
                    <a:spcPct val="0"/>
                  </a:spcAft>
                </a:pPr>
                <a:endParaRPr lang="en-US" altLang="ko-KR" sz="923"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기준이 되는 원년도의 가격지수를 </a:t>
                </a:r>
                <a14:m>
                  <m:oMath xmlns:m="http://schemas.openxmlformats.org/officeDocument/2006/math">
                    <m:r>
                      <a:rPr lang="en-US" altLang="ko-KR" sz="1846" i="1">
                        <a:latin typeface="Cambria Math" panose="02040503050406030204" pitchFamily="18" charset="0"/>
                        <a:ea typeface="휴먼엑스포" panose="02030504000101010101" pitchFamily="18" charset="-127"/>
                        <a:cs typeface="Arial" panose="020B0604020202020204" pitchFamily="34" charset="0"/>
                      </a:rPr>
                      <m:t>100 </m:t>
                    </m:r>
                  </m:oMath>
                </a14:m>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으로 두면</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err="1">
                    <a:latin typeface="휴먼엑스포" panose="02030504000101010101" pitchFamily="18" charset="-127"/>
                    <a:ea typeface="휴먼엑스포" panose="02030504000101010101" pitchFamily="18" charset="-127"/>
                    <a:cs typeface="Arial" panose="020B0604020202020204" pitchFamily="34" charset="0"/>
                  </a:rPr>
                  <a:t>첫째연도</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 가격지수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1846" i="1">
                        <a:latin typeface="Cambria Math" panose="02040503050406030204" pitchFamily="18" charset="0"/>
                        <a:ea typeface="휴먼엑스포" panose="02030504000101010101" pitchFamily="18" charset="-127"/>
                        <a:cs typeface="Arial" panose="020B0604020202020204" pitchFamily="34" charset="0"/>
                      </a:rPr>
                      <m:t>100 </m:t>
                    </m:r>
                    <m:r>
                      <a:rPr lang="en-US" altLang="ko-KR" sz="1846"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1846"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1846" i="1">
                            <a:latin typeface="Cambria Math" panose="02040503050406030204" pitchFamily="18" charset="0"/>
                            <a:ea typeface="Cambria Math" panose="02040503050406030204" pitchFamily="18" charset="0"/>
                            <a:cs typeface="Arial" panose="020B0604020202020204" pitchFamily="34" charset="0"/>
                          </a:rPr>
                          <m:t>𝑒</m:t>
                        </m:r>
                      </m:e>
                      <m:sup>
                        <m:sSub>
                          <m:sSubPr>
                            <m:ctrlPr>
                              <a:rPr lang="en-US" altLang="ko-KR" sz="1846"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1846" i="1">
                                <a:latin typeface="Cambria Math" panose="02040503050406030204" pitchFamily="18" charset="0"/>
                                <a:ea typeface="Cambria Math" panose="02040503050406030204" pitchFamily="18" charset="0"/>
                                <a:cs typeface="Arial" panose="020B0604020202020204" pitchFamily="34" charset="0"/>
                              </a:rPr>
                              <m:t>𝑏</m:t>
                            </m:r>
                          </m:e>
                          <m:sub>
                            <m:r>
                              <a:rPr lang="en-US" altLang="ko-KR" sz="1846" i="1">
                                <a:latin typeface="Cambria Math" panose="02040503050406030204" pitchFamily="18" charset="0"/>
                                <a:ea typeface="Cambria Math" panose="02040503050406030204" pitchFamily="18" charset="0"/>
                                <a:cs typeface="Arial" panose="020B0604020202020204" pitchFamily="34" charset="0"/>
                              </a:rPr>
                              <m:t>1</m:t>
                            </m:r>
                          </m:sub>
                        </m:sSub>
                      </m:sup>
                    </m:sSup>
                  </m:oMath>
                </a14:m>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쨰</a:t>
                </a: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p>
              <a:p>
                <a:pPr eaLnBrk="0" fontAlgn="base" hangingPunct="0">
                  <a:lnSpc>
                    <a:spcPct val="150000"/>
                  </a:lnSpc>
                  <a:spcBef>
                    <a:spcPct val="0"/>
                  </a:spcBef>
                  <a:spcAft>
                    <a:spcPct val="0"/>
                  </a:spcAft>
                </a:pP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err="1">
                    <a:latin typeface="휴먼엑스포" panose="02030504000101010101" pitchFamily="18" charset="-127"/>
                    <a:ea typeface="휴먼엑스포" panose="02030504000101010101" pitchFamily="18" charset="-127"/>
                    <a:cs typeface="Arial" panose="020B0604020202020204" pitchFamily="34" charset="0"/>
                  </a:rPr>
                  <a:t>열번째</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 연도 가격지수 </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1846" i="1">
                        <a:latin typeface="Cambria Math" panose="02040503050406030204" pitchFamily="18" charset="0"/>
                        <a:ea typeface="휴먼엑스포" panose="02030504000101010101" pitchFamily="18" charset="-127"/>
                        <a:cs typeface="Arial" panose="020B0604020202020204" pitchFamily="34" charset="0"/>
                      </a:rPr>
                      <m:t>100 </m:t>
                    </m:r>
                    <m:r>
                      <a:rPr lang="en-US" altLang="ko-KR" sz="1846"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1846"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1846" i="1">
                            <a:latin typeface="Cambria Math" panose="02040503050406030204" pitchFamily="18" charset="0"/>
                            <a:ea typeface="Cambria Math" panose="02040503050406030204" pitchFamily="18" charset="0"/>
                            <a:cs typeface="Arial" panose="020B0604020202020204" pitchFamily="34" charset="0"/>
                          </a:rPr>
                          <m:t>𝑒</m:t>
                        </m:r>
                      </m:e>
                      <m:sup>
                        <m:sSub>
                          <m:sSubPr>
                            <m:ctrlPr>
                              <a:rPr lang="en-US" altLang="ko-KR" sz="1846"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1846" i="1">
                                <a:latin typeface="Cambria Math" panose="02040503050406030204" pitchFamily="18" charset="0"/>
                                <a:ea typeface="Cambria Math" panose="02040503050406030204" pitchFamily="18" charset="0"/>
                                <a:cs typeface="Arial" panose="020B0604020202020204" pitchFamily="34" charset="0"/>
                              </a:rPr>
                              <m:t>𝑏</m:t>
                            </m:r>
                          </m:e>
                          <m:sub>
                            <m:r>
                              <a:rPr lang="en-US" altLang="ko-KR" sz="1846" i="1">
                                <a:latin typeface="Cambria Math" panose="02040503050406030204" pitchFamily="18" charset="0"/>
                                <a:ea typeface="Cambria Math" panose="02040503050406030204" pitchFamily="18" charset="0"/>
                                <a:cs typeface="Arial" panose="020B0604020202020204" pitchFamily="34" charset="0"/>
                              </a:rPr>
                              <m:t>10</m:t>
                            </m:r>
                          </m:sub>
                        </m:sSub>
                        <m:r>
                          <a:rPr lang="en-US" altLang="ko-KR" sz="1846" i="1">
                            <a:latin typeface="Cambria Math" panose="02040503050406030204" pitchFamily="18" charset="0"/>
                            <a:ea typeface="Cambria Math" panose="02040503050406030204" pitchFamily="18" charset="0"/>
                            <a:cs typeface="Arial" panose="020B0604020202020204" pitchFamily="34" charset="0"/>
                          </a:rPr>
                          <m:t> </m:t>
                        </m:r>
                      </m:sup>
                    </m:sSup>
                    <m:r>
                      <a:rPr lang="en-US" altLang="ko-KR" sz="1846" i="1">
                        <a:latin typeface="Cambria Math" panose="02040503050406030204" pitchFamily="18" charset="0"/>
                        <a:ea typeface="Cambria Math" panose="02040503050406030204" pitchFamily="18" charset="0"/>
                        <a:cs typeface="Arial" panose="020B0604020202020204" pitchFamily="34" charset="0"/>
                      </a:rPr>
                      <m:t> </m:t>
                    </m:r>
                  </m:oMath>
                </a14:m>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등으로 추정됨</a:t>
                </a:r>
                <a:endParaRPr lang="en-US" altLang="ko-KR" sz="1846"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컴퓨터의 사양변화 등</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기술진보가 통제된 연도별 가격지수</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lnSpc>
                    <a:spcPct val="150000"/>
                  </a:lnSpc>
                  <a:spcBef>
                    <a:spcPct val="0"/>
                  </a:spcBef>
                  <a:spcAft>
                    <a:spcPct val="0"/>
                  </a:spcAft>
                </a:pPr>
                <a:endParaRPr lang="en-US" altLang="ko-KR" sz="923"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 </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역사</a:t>
                </a:r>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1930</a:t>
                </a:r>
                <a:r>
                  <a:rPr lang="ko-KR" altLang="en-US" sz="1846" dirty="0">
                    <a:latin typeface="휴먼엑스포" panose="02030504000101010101" pitchFamily="18" charset="-127"/>
                    <a:ea typeface="휴먼엑스포" panose="02030504000101010101" pitchFamily="18" charset="-127"/>
                    <a:cs typeface="Arial" panose="020B0604020202020204" pitchFamily="34" charset="0"/>
                  </a:rPr>
                  <a:t>년대 미국 대공황 시기에 </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GM </a:t>
                </a:r>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자동차 가격상승</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lnSpc>
                    <a:spcPct val="150000"/>
                  </a:lnSpc>
                  <a:spcBef>
                    <a:spcPct val="0"/>
                  </a:spcBef>
                  <a:spcAft>
                    <a:spcPct val="0"/>
                  </a:spcAft>
                </a:pP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Court (1939)</a:t>
                </a:r>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 품질</a:t>
                </a:r>
                <a:r>
                  <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개선 감안하면 자동차 가격 안 올랐다고 주장</a:t>
                </a:r>
                <a:endParaRPr lang="en-US" altLang="ko-KR" sz="1662"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018414" y="1514392"/>
                <a:ext cx="8130360" cy="3473643"/>
              </a:xfrm>
              <a:prstGeom prst="rect">
                <a:avLst/>
              </a:prstGeom>
              <a:blipFill>
                <a:blip r:embed="rId2"/>
                <a:stretch>
                  <a:fillRect b="-52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6425152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a:xfrm>
            <a:off x="9736005" y="6054438"/>
            <a:ext cx="508172" cy="337038"/>
          </a:xfrm>
        </p:spPr>
        <p:txBody>
          <a:bodyPr/>
          <a:lstStyle/>
          <a:p>
            <a:fld id="{697A4166-CA4D-41F8-83C5-A101D686F506}" type="slidenum">
              <a:rPr lang="ko-KR" altLang="en-US" smtClean="0"/>
              <a:t>743</a:t>
            </a:fld>
            <a:endParaRPr lang="ko-KR" alt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C79A7C-EB3D-44E4-AD50-3BE8F62AC386}"/>
                  </a:ext>
                </a:extLst>
              </p:cNvPr>
              <p:cNvSpPr txBox="1"/>
              <p:nvPr/>
            </p:nvSpPr>
            <p:spPr>
              <a:xfrm>
                <a:off x="1995394" y="1675531"/>
                <a:ext cx="8130360" cy="2222724"/>
              </a:xfrm>
              <a:prstGeom prst="rect">
                <a:avLst/>
              </a:prstGeom>
              <a:noFill/>
            </p:spPr>
            <p:txBody>
              <a:bodyPr wrap="square">
                <a:spAutoFit/>
              </a:bodyPr>
              <a:lstStyle/>
              <a:p>
                <a:pPr eaLnBrk="0" fontAlgn="base" hangingPunct="0">
                  <a:lnSpc>
                    <a:spcPct val="150000"/>
                  </a:lnSpc>
                  <a:spcBef>
                    <a:spcPct val="0"/>
                  </a:spcBef>
                  <a:spcAft>
                    <a:spcPct val="0"/>
                  </a:spcAft>
                </a:pPr>
                <a14:m>
                  <m:oMath xmlns:m="http://schemas.openxmlformats.org/officeDocument/2006/math">
                    <m:r>
                      <a:rPr lang="en-US" altLang="ko-KR" sz="1846" i="1">
                        <a:solidFill>
                          <a:srgbClr val="002060"/>
                        </a:solidFill>
                        <a:latin typeface="Cambria Math" panose="02040503050406030204" pitchFamily="18" charset="0"/>
                        <a:cs typeface="Arial" panose="020B0604020202020204" pitchFamily="34" charset="0"/>
                      </a:rPr>
                      <m:t>𝑒𝑥</m:t>
                    </m:r>
                    <m:r>
                      <a:rPr lang="en-US" altLang="ko-KR" sz="1846" i="1">
                        <a:solidFill>
                          <a:srgbClr val="002060"/>
                        </a:solidFill>
                        <a:latin typeface="Cambria Math" panose="02040503050406030204" pitchFamily="18" charset="0"/>
                        <a:cs typeface="Arial" panose="020B0604020202020204" pitchFamily="34" charset="0"/>
                      </a:rPr>
                      <m:t> 2.</m:t>
                    </m:r>
                  </m:oMath>
                </a14:m>
                <a:r>
                  <a:rPr lang="en-US" altLang="ko-KR" sz="1846" dirty="0">
                    <a:latin typeface="휴먼엑스포" panose="02030504000101010101" pitchFamily="18" charset="-127"/>
                    <a:ea typeface="휴먼엑스포" panose="02030504000101010101" pitchFamily="18" charset="-127"/>
                    <a:cs typeface="Arial" panose="020B0604020202020204" pitchFamily="34" charset="0"/>
                  </a:rPr>
                  <a:t> </a:t>
                </a: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X</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의 계수 </a:t>
                </a:r>
                <a14:m>
                  <m:oMath xmlns:m="http://schemas.openxmlformats.org/officeDocument/2006/math">
                    <m:r>
                      <a:rPr lang="ko-KR" altLang="en-US" sz="1846" i="1">
                        <a:latin typeface="Cambria Math" panose="02040503050406030204" pitchFamily="18" charset="0"/>
                        <a:ea typeface="휴먼엑스포" panose="02030504000101010101" pitchFamily="18" charset="-127"/>
                        <a:cs typeface="Arial" panose="020B0604020202020204" pitchFamily="34" charset="0"/>
                      </a:rPr>
                      <m:t>𝛽</m:t>
                    </m:r>
                    <m:r>
                      <a:rPr lang="ko-KR" altLang="en-US" sz="1846" i="1">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ko-KR" altLang="en-US" sz="1846" i="1">
                        <a:solidFill>
                          <a:srgbClr val="002060"/>
                        </a:solidFill>
                        <a:latin typeface="Cambria Math" panose="02040503050406030204" pitchFamily="18" charset="0"/>
                        <a:ea typeface="휴먼엑스포" panose="02030504000101010101" pitchFamily="18" charset="-127"/>
                        <a:cs typeface="Arial" panose="020B0604020202020204" pitchFamily="34" charset="0"/>
                      </a:rPr>
                      <m:t>시</m:t>
                    </m:r>
                  </m:oMath>
                </a14:m>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장에서 평가되는 컴퓨터 부품 또는 기업브랜드의</a:t>
                </a:r>
                <a:endPar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소비자 효용가치</a:t>
                </a:r>
                <a:endPar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endParaRPr lang="en-US" altLang="ko-KR" sz="1846"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en-US" altLang="ko-KR" dirty="0">
                    <a:latin typeface="맑은 고딕" panose="020B0503020000020004" pitchFamily="50" charset="-127"/>
                    <a:ea typeface="맑은 고딕" panose="020B0503020000020004" pitchFamily="50" charset="-127"/>
                    <a:cs typeface="Arial" panose="020B0604020202020204" pitchFamily="34" charset="0"/>
                  </a:rPr>
                  <a:t>⇒ Ram 1GB</a:t>
                </a:r>
                <a:r>
                  <a:rPr lang="ko-KR" altLang="en-US" dirty="0">
                    <a:latin typeface="맑은 고딕" panose="020B0503020000020004" pitchFamily="50" charset="-127"/>
                    <a:ea typeface="맑은 고딕" panose="020B0503020000020004" pitchFamily="50" charset="-127"/>
                    <a:cs typeface="Arial" panose="020B0604020202020204" pitchFamily="34" charset="0"/>
                  </a:rPr>
                  <a:t>의 시장가치평가</a:t>
                </a:r>
                <a:r>
                  <a:rPr lang="en-US" altLang="ko-KR" dirty="0">
                    <a:latin typeface="맑은 고딕" panose="020B0503020000020004" pitchFamily="50" charset="-127"/>
                    <a:ea typeface="맑은 고딕" panose="020B0503020000020004" pitchFamily="50" charset="-127"/>
                    <a:cs typeface="Arial" panose="020B0604020202020204" pitchFamily="34" charset="0"/>
                  </a:rPr>
                  <a:t>, Samsung</a:t>
                </a:r>
                <a:r>
                  <a:rPr lang="ko-KR" altLang="en-US" dirty="0">
                    <a:latin typeface="맑은 고딕" panose="020B0503020000020004" pitchFamily="50" charset="-127"/>
                    <a:ea typeface="맑은 고딕" panose="020B0503020000020004" pitchFamily="50" charset="-127"/>
                    <a:cs typeface="Arial" panose="020B0604020202020204" pitchFamily="34" charset="0"/>
                  </a:rPr>
                  <a:t>의</a:t>
                </a:r>
                <a:r>
                  <a:rPr lang="en-US" altLang="ko-KR" dirty="0">
                    <a:latin typeface="맑은 고딕" panose="020B0503020000020004" pitchFamily="50" charset="-127"/>
                    <a:ea typeface="맑은 고딕" panose="020B0503020000020004" pitchFamily="50" charset="-127"/>
                    <a:cs typeface="Arial" panose="020B0604020202020204" pitchFamily="34" charset="0"/>
                  </a:rPr>
                  <a:t> </a:t>
                </a:r>
                <a:r>
                  <a:rPr lang="ko-KR" altLang="en-US" dirty="0">
                    <a:latin typeface="맑은 고딕" panose="020B0503020000020004" pitchFamily="50" charset="-127"/>
                    <a:ea typeface="맑은 고딕" panose="020B0503020000020004" pitchFamily="50" charset="-127"/>
                    <a:cs typeface="Arial" panose="020B0604020202020204" pitchFamily="34" charset="0"/>
                  </a:rPr>
                  <a:t>브랜드 가치 등</a:t>
                </a:r>
                <a:endParaRPr lang="en-US" altLang="ko-KR" dirty="0">
                  <a:latin typeface="맑은 고딕" panose="020B0503020000020004" pitchFamily="50" charset="-127"/>
                  <a:ea typeface="맑은 고딕" panose="020B0503020000020004" pitchFamily="50" charset="-127"/>
                  <a:cs typeface="Arial" panose="020B0604020202020204" pitchFamily="34" charset="0"/>
                </a:endParaRPr>
              </a:p>
              <a:p>
                <a:pPr eaLnBrk="0" fontAlgn="base" hangingPunct="0">
                  <a:lnSpc>
                    <a:spcPct val="150000"/>
                  </a:lnSpc>
                  <a:spcBef>
                    <a:spcPct val="0"/>
                  </a:spcBef>
                  <a:spcAft>
                    <a:spcPct val="0"/>
                  </a:spcAft>
                </a:pPr>
                <a:r>
                  <a:rPr lang="ko-KR" altLang="en-US" dirty="0">
                    <a:latin typeface="맑은 고딕" panose="020B0503020000020004" pitchFamily="50" charset="-127"/>
                    <a:ea typeface="맑은 고딕" panose="020B0503020000020004" pitchFamily="50" charset="-127"/>
                    <a:cs typeface="Arial" panose="020B0604020202020204" pitchFamily="34" charset="0"/>
                  </a:rPr>
                  <a:t>       </a:t>
                </a:r>
                <a:r>
                  <a:rPr lang="en-US" altLang="ko-KR" dirty="0">
                    <a:latin typeface="맑은 고딕" panose="020B0503020000020004" pitchFamily="50" charset="-127"/>
                    <a:cs typeface="Arial" panose="020B0604020202020204" pitchFamily="34" charset="0"/>
                  </a:rPr>
                  <a:t>⇒ </a:t>
                </a:r>
                <a:r>
                  <a:rPr lang="ko-KR" altLang="en-US" dirty="0">
                    <a:latin typeface="맑은 고딕" panose="020B0503020000020004" pitchFamily="50" charset="-127"/>
                    <a:cs typeface="Arial" panose="020B0604020202020204" pitchFamily="34" charset="0"/>
                  </a:rPr>
                  <a:t>역으로 가격 설정 시 활용 가능</a:t>
                </a:r>
                <a:endParaRPr lang="en-US" altLang="ko-KR" dirty="0">
                  <a:latin typeface="맑은 고딕" panose="020B0503020000020004" pitchFamily="50" charset="-127"/>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995394" y="1675531"/>
                <a:ext cx="8130360" cy="2222724"/>
              </a:xfrm>
              <a:prstGeom prst="rect">
                <a:avLst/>
              </a:prstGeom>
              <a:blipFill>
                <a:blip r:embed="rId2"/>
                <a:stretch>
                  <a:fillRect b="-2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97259107"/>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a:xfrm>
            <a:off x="1625600" y="-22867"/>
            <a:ext cx="10363200" cy="1143000"/>
          </a:xfrm>
        </p:spPr>
        <p:txBody>
          <a:bodyPr/>
          <a:lstStyle/>
          <a:p>
            <a:r>
              <a:rPr lang="en-US" dirty="0"/>
              <a:t>Who wrote which Federalist papers?</a:t>
            </a:r>
          </a:p>
        </p:txBody>
      </p:sp>
      <p:sp>
        <p:nvSpPr>
          <p:cNvPr id="1359875" name="Rectangle 3"/>
          <p:cNvSpPr>
            <a:spLocks noGrp="1" noChangeArrowheads="1"/>
          </p:cNvSpPr>
          <p:nvPr>
            <p:ph sz="quarter" idx="1"/>
          </p:nvPr>
        </p:nvSpPr>
        <p:spPr>
          <a:xfrm>
            <a:off x="609600" y="1803400"/>
            <a:ext cx="9550400" cy="4114800"/>
          </a:xfrm>
        </p:spPr>
        <p:txBody>
          <a:bodyPr>
            <a:normAutofit/>
          </a:bodyPr>
          <a:lstStyle/>
          <a:p>
            <a:pPr>
              <a:lnSpc>
                <a:spcPct val="110000"/>
              </a:lnSpc>
            </a:pPr>
            <a:r>
              <a:rPr lang="en-US" dirty="0"/>
              <a:t>1787-8: anonymous essays try to convince New York to ratify U.S Constitution:  Jay, Madison, Hamilton.  </a:t>
            </a:r>
          </a:p>
          <a:p>
            <a:pPr>
              <a:lnSpc>
                <a:spcPct val="110000"/>
              </a:lnSpc>
            </a:pPr>
            <a:r>
              <a:rPr lang="en-US" dirty="0"/>
              <a:t>Authorship of 12 of the letters in dispute</a:t>
            </a:r>
          </a:p>
          <a:p>
            <a:pPr>
              <a:lnSpc>
                <a:spcPct val="110000"/>
              </a:lnSpc>
            </a:pPr>
            <a:r>
              <a:rPr lang="en-US" dirty="0"/>
              <a:t>1963: solved by </a:t>
            </a:r>
            <a:r>
              <a:rPr lang="en-US" dirty="0" err="1"/>
              <a:t>Mosteller</a:t>
            </a:r>
            <a:r>
              <a:rPr lang="en-US" dirty="0"/>
              <a:t> and Wallace using Bayesian methods</a:t>
            </a:r>
          </a:p>
          <a:p>
            <a:pPr>
              <a:lnSpc>
                <a:spcPct val="110000"/>
              </a:lnSpc>
            </a:pPr>
            <a:endParaRPr lang="en-US" dirty="0"/>
          </a:p>
        </p:txBody>
      </p:sp>
      <p:pic>
        <p:nvPicPr>
          <p:cNvPr id="12" name="Picture 11" descr="370px-Federalist.jpg"/>
          <p:cNvPicPr>
            <a:picLocks noChangeAspect="1"/>
          </p:cNvPicPr>
          <p:nvPr/>
        </p:nvPicPr>
        <p:blipFill>
          <a:blip r:embed="rId2"/>
          <a:stretch>
            <a:fillRect/>
          </a:stretch>
        </p:blipFill>
        <p:spPr>
          <a:xfrm>
            <a:off x="10397067" y="177801"/>
            <a:ext cx="1693333" cy="2745945"/>
          </a:xfrm>
          <a:prstGeom prst="rect">
            <a:avLst/>
          </a:prstGeom>
        </p:spPr>
      </p:pic>
      <p:pic>
        <p:nvPicPr>
          <p:cNvPr id="2" name="Picture 1" descr="220px-James_Madi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58" y="4953000"/>
            <a:ext cx="1209343" cy="1473200"/>
          </a:xfrm>
          <a:prstGeom prst="rect">
            <a:avLst/>
          </a:prstGeom>
        </p:spPr>
      </p:pic>
      <p:pic>
        <p:nvPicPr>
          <p:cNvPr id="3" name="Picture 2" descr="220px-Alexander_Hamilton_portrait_by_John_Trumbull_180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4958" y="4876800"/>
            <a:ext cx="1263188" cy="1498600"/>
          </a:xfrm>
          <a:prstGeom prst="rect">
            <a:avLst/>
          </a:prstGeom>
        </p:spPr>
      </p:pic>
      <p:sp>
        <p:nvSpPr>
          <p:cNvPr id="4" name="TextBox 3"/>
          <p:cNvSpPr txBox="1"/>
          <p:nvPr/>
        </p:nvSpPr>
        <p:spPr>
          <a:xfrm>
            <a:off x="304800" y="6365558"/>
            <a:ext cx="2328330" cy="461665"/>
          </a:xfrm>
          <a:prstGeom prst="rect">
            <a:avLst/>
          </a:prstGeom>
          <a:noFill/>
        </p:spPr>
        <p:txBody>
          <a:bodyPr wrap="none" rtlCol="0">
            <a:spAutoFit/>
          </a:bodyPr>
          <a:lstStyle/>
          <a:p>
            <a:r>
              <a:rPr lang="en-US" sz="2400" dirty="0"/>
              <a:t>James Madison</a:t>
            </a:r>
          </a:p>
        </p:txBody>
      </p:sp>
      <p:sp>
        <p:nvSpPr>
          <p:cNvPr id="15" name="TextBox 14"/>
          <p:cNvSpPr txBox="1"/>
          <p:nvPr/>
        </p:nvSpPr>
        <p:spPr>
          <a:xfrm>
            <a:off x="6299200" y="6390958"/>
            <a:ext cx="2947282" cy="461665"/>
          </a:xfrm>
          <a:prstGeom prst="rect">
            <a:avLst/>
          </a:prstGeom>
          <a:noFill/>
        </p:spPr>
        <p:txBody>
          <a:bodyPr wrap="none" rtlCol="0">
            <a:spAutoFit/>
          </a:bodyPr>
          <a:lstStyle/>
          <a:p>
            <a:r>
              <a:rPr lang="en-US" sz="2400" dirty="0"/>
              <a:t>Alexander Hamilton</a:t>
            </a:r>
          </a:p>
        </p:txBody>
      </p:sp>
    </p:spTree>
    <p:extLst>
      <p:ext uri="{BB962C8B-B14F-4D97-AF65-F5344CB8AC3E}">
        <p14:creationId xmlns:p14="http://schemas.microsoft.com/office/powerpoint/2010/main" val="2403579185"/>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1016000" y="1803400"/>
            <a:ext cx="10566400" cy="4445000"/>
          </a:xfrm>
        </p:spPr>
        <p:txBody>
          <a:bodyPr/>
          <a:lstStyle/>
          <a:p>
            <a:r>
              <a:rPr lang="en-US" dirty="0"/>
              <a:t>unbelievably disappointing </a:t>
            </a:r>
          </a:p>
          <a:p>
            <a:r>
              <a:rPr lang="en-US" dirty="0"/>
              <a:t>Full of zany characters and richly applied satire, and some great plot twists</a:t>
            </a:r>
          </a:p>
          <a:p>
            <a:r>
              <a:rPr lang="en-US" dirty="0"/>
              <a:t> this is the greatest screwball comedy ever filmed</a:t>
            </a:r>
          </a:p>
          <a:p>
            <a:r>
              <a:rPr lang="en-US" dirty="0"/>
              <a:t> It was pathetic. The worst part about it was the boxing scenes.</a:t>
            </a:r>
          </a:p>
          <a:p>
            <a:endParaRPr lang="en-US" dirty="0"/>
          </a:p>
          <a:p>
            <a:endParaRPr lang="en-US" dirty="0"/>
          </a:p>
          <a:p>
            <a:endParaRPr lang="en-US" dirty="0"/>
          </a:p>
          <a:p>
            <a:endParaRPr lang="en-US" dirty="0"/>
          </a:p>
          <a:p>
            <a:endParaRPr lang="en-US" dirty="0"/>
          </a:p>
        </p:txBody>
      </p:sp>
      <p:pic>
        <p:nvPicPr>
          <p:cNvPr id="5" name="Picture 4"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4241800"/>
            <a:ext cx="745067" cy="671509"/>
          </a:xfrm>
          <a:prstGeom prst="rect">
            <a:avLst/>
          </a:prstGeom>
        </p:spPr>
      </p:pic>
      <p:pic>
        <p:nvPicPr>
          <p:cNvPr id="6" name="Picture 5"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1" y="2514602"/>
            <a:ext cx="789104" cy="711199"/>
          </a:xfrm>
          <a:prstGeom prst="rect">
            <a:avLst/>
          </a:prstGeom>
        </p:spPr>
      </p:pic>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1803400"/>
            <a:ext cx="745067" cy="671509"/>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3327401"/>
            <a:ext cx="789104" cy="7111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bwMode="auto">
          <a:xfrm>
            <a:off x="4165600" y="3429000"/>
            <a:ext cx="1625600" cy="1422400"/>
          </a:xfrm>
          <a:prstGeom prst="rightArrow">
            <a:avLst/>
          </a:prstGeom>
          <a:solidFill>
            <a:schemeClr val="bg2"/>
          </a:solidFill>
          <a:ln w="9525" cap="flat" cmpd="sng" algn="ctr">
            <a:no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latinLnBrk="0">
              <a:spcBef>
                <a:spcPct val="0"/>
              </a:spcBef>
              <a:spcAft>
                <a:spcPct val="0"/>
              </a:spcAft>
            </a:pPr>
            <a:endParaRPr lang="en-US" sz="3200">
              <a:latin typeface="Lucida Sans" pitchFamily="-65" charset="0"/>
            </a:endParaRPr>
          </a:p>
        </p:txBody>
      </p:sp>
      <p:sp>
        <p:nvSpPr>
          <p:cNvPr id="2" name="Title 1"/>
          <p:cNvSpPr>
            <a:spLocks noGrp="1"/>
          </p:cNvSpPr>
          <p:nvPr>
            <p:ph type="title"/>
          </p:nvPr>
        </p:nvSpPr>
        <p:spPr>
          <a:xfrm>
            <a:off x="1828800" y="0"/>
            <a:ext cx="9956800" cy="1193800"/>
          </a:xfrm>
        </p:spPr>
        <p:txBody>
          <a:bodyPr/>
          <a:lstStyle/>
          <a:p>
            <a:r>
              <a:rPr lang="en-US" dirty="0"/>
              <a:t>What is the subject of this article?</a:t>
            </a:r>
          </a:p>
        </p:txBody>
      </p:sp>
      <p:sp>
        <p:nvSpPr>
          <p:cNvPr id="3" name="Content Placeholder 2"/>
          <p:cNvSpPr>
            <a:spLocks noGrp="1"/>
          </p:cNvSpPr>
          <p:nvPr>
            <p:ph idx="1"/>
          </p:nvPr>
        </p:nvSpPr>
        <p:spPr>
          <a:xfrm>
            <a:off x="6502400" y="2336800"/>
            <a:ext cx="5080000" cy="4445000"/>
          </a:xfrm>
        </p:spPr>
        <p:txBody>
          <a:bodyPr/>
          <a:lstStyle/>
          <a:p>
            <a:r>
              <a:rPr lang="en-US" dirty="0" err="1"/>
              <a:t>Antogonists</a:t>
            </a:r>
            <a:r>
              <a:rPr lang="en-US" dirty="0"/>
              <a:t> and Inhibitors</a:t>
            </a:r>
          </a:p>
          <a:p>
            <a:r>
              <a:rPr lang="en-US" dirty="0"/>
              <a:t>Blood Supply</a:t>
            </a:r>
          </a:p>
          <a:p>
            <a:r>
              <a:rPr lang="en-US" dirty="0"/>
              <a:t>Chemistry</a:t>
            </a:r>
          </a:p>
          <a:p>
            <a:r>
              <a:rPr lang="en-US" dirty="0"/>
              <a:t>Drug Therapy</a:t>
            </a:r>
          </a:p>
          <a:p>
            <a:r>
              <a:rPr lang="en-US" dirty="0"/>
              <a:t>Embryology</a:t>
            </a:r>
          </a:p>
          <a:p>
            <a:r>
              <a:rPr lang="en-US" dirty="0"/>
              <a:t>Epidemiology</a:t>
            </a:r>
          </a:p>
          <a:p>
            <a:r>
              <a:rPr lang="en-US" dirty="0"/>
              <a:t>…</a:t>
            </a:r>
          </a:p>
          <a:p>
            <a:endParaRPr lang="en-US" dirty="0"/>
          </a:p>
        </p:txBody>
      </p:sp>
      <p:sp>
        <p:nvSpPr>
          <p:cNvPr id="6" name="TextBox 5"/>
          <p:cNvSpPr txBox="1"/>
          <p:nvPr/>
        </p:nvSpPr>
        <p:spPr>
          <a:xfrm>
            <a:off x="6559305" y="1600200"/>
            <a:ext cx="4103239" cy="666786"/>
          </a:xfrm>
          <a:prstGeom prst="rect">
            <a:avLst/>
          </a:prstGeom>
          <a:noFill/>
        </p:spPr>
        <p:txBody>
          <a:bodyPr wrap="none" rtlCol="0">
            <a:spAutoFit/>
          </a:bodyPr>
          <a:lstStyle/>
          <a:p>
            <a:r>
              <a:rPr lang="en-US" sz="3733" b="1" dirty="0"/>
              <a:t>Subject Category</a:t>
            </a:r>
          </a:p>
        </p:txBody>
      </p:sp>
      <p:pic>
        <p:nvPicPr>
          <p:cNvPr id="10" name="Picture 9" descr="medline.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2413000"/>
            <a:ext cx="2679496" cy="3564467"/>
          </a:xfrm>
          <a:prstGeom prst="rect">
            <a:avLst/>
          </a:prstGeom>
          <a:ln>
            <a:solidFill>
              <a:schemeClr val="tx1"/>
            </a:solidFill>
          </a:ln>
        </p:spPr>
      </p:pic>
    </p:spTree>
    <p:extLst>
      <p:ext uri="{BB962C8B-B14F-4D97-AF65-F5344CB8AC3E}">
        <p14:creationId xmlns:p14="http://schemas.microsoft.com/office/powerpoint/2010/main" val="166497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6" grpId="0"/>
    </p:bldLst>
  </p:timing>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4800" dirty="0"/>
              <a:t>Text Classification</a:t>
            </a:r>
          </a:p>
        </p:txBody>
      </p:sp>
      <p:sp>
        <p:nvSpPr>
          <p:cNvPr id="23555" name="Rectangle 3"/>
          <p:cNvSpPr>
            <a:spLocks noGrp="1" noChangeArrowheads="1"/>
          </p:cNvSpPr>
          <p:nvPr>
            <p:ph sz="quarter" idx="1"/>
          </p:nvPr>
        </p:nvSpPr>
        <p:spPr>
          <a:xfrm>
            <a:off x="1219200" y="1905000"/>
            <a:ext cx="9956800" cy="4953000"/>
          </a:xfrm>
        </p:spPr>
        <p:txBody>
          <a:bodyPr/>
          <a:lstStyle/>
          <a:p>
            <a:r>
              <a:rPr lang="en-US" sz="3733" dirty="0">
                <a:latin typeface="Calibri" charset="0"/>
              </a:rPr>
              <a:t>Assigning subject categories, topics, or genres</a:t>
            </a:r>
          </a:p>
          <a:p>
            <a:r>
              <a:rPr lang="en-US" sz="3733" dirty="0">
                <a:latin typeface="Calibri" charset="0"/>
              </a:rPr>
              <a:t>Spam detection</a:t>
            </a:r>
          </a:p>
          <a:p>
            <a:r>
              <a:rPr lang="en-US" sz="3733" dirty="0">
                <a:latin typeface="Calibri" charset="0"/>
              </a:rPr>
              <a:t>Authorship identification</a:t>
            </a:r>
          </a:p>
          <a:p>
            <a:r>
              <a:rPr lang="en-US" sz="3733" dirty="0">
                <a:latin typeface="Calibri" charset="0"/>
              </a:rPr>
              <a:t>Age/gender identification</a:t>
            </a:r>
          </a:p>
          <a:p>
            <a:r>
              <a:rPr lang="en-US" sz="3733" dirty="0">
                <a:latin typeface="Calibri" charset="0"/>
              </a:rPr>
              <a:t>Language identification</a:t>
            </a:r>
          </a:p>
          <a:p>
            <a:r>
              <a:rPr lang="en-US" sz="3733" dirty="0">
                <a:latin typeface="Calibri" charset="0"/>
              </a:rPr>
              <a:t>Sentiment analysis</a:t>
            </a:r>
          </a:p>
          <a:p>
            <a:r>
              <a:rPr lang="en-US" sz="3733" dirty="0">
                <a:latin typeface="Calibri" charset="0"/>
              </a:rPr>
              <a:t>…</a:t>
            </a:r>
          </a:p>
        </p:txBody>
      </p:sp>
    </p:spTree>
    <p:extLst>
      <p:ext uri="{BB962C8B-B14F-4D97-AF65-F5344CB8AC3E}">
        <p14:creationId xmlns:p14="http://schemas.microsoft.com/office/powerpoint/2010/main" val="2423096530"/>
      </p:ext>
    </p:extLst>
  </p:cSld>
  <p:clrMapOvr>
    <a:masterClrMapping/>
  </p:clrMapOvr>
  <p:transition/>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p>
        </p:txBody>
      </p:sp>
      <p:sp>
        <p:nvSpPr>
          <p:cNvPr id="24579" name="Rectangle 3"/>
          <p:cNvSpPr>
            <a:spLocks noGrp="1" noChangeArrowheads="1"/>
          </p:cNvSpPr>
          <p:nvPr>
            <p:ph sz="quarter" idx="1"/>
          </p:nvPr>
        </p:nvSpPr>
        <p:spPr/>
        <p:txBody>
          <a:bodyPr/>
          <a:lstStyle/>
          <a:p>
            <a:r>
              <a:rPr lang="en-US" sz="4267" i="1" dirty="0">
                <a:latin typeface="Calibri" charset="0"/>
              </a:rPr>
              <a:t>Input</a:t>
            </a:r>
            <a:r>
              <a:rPr lang="en-US" sz="4267" dirty="0">
                <a:latin typeface="Calibri" charset="0"/>
              </a:rPr>
              <a:t>:</a:t>
            </a:r>
          </a:p>
          <a:p>
            <a:pPr lvl="1"/>
            <a:r>
              <a:rPr lang="en-US" sz="3733" dirty="0">
                <a:latin typeface="Calibri" charset="0"/>
              </a:rPr>
              <a:t> a document </a:t>
            </a:r>
            <a:r>
              <a:rPr lang="en-US" sz="3733" i="1" dirty="0">
                <a:solidFill>
                  <a:srgbClr val="FF0000"/>
                </a:solidFill>
                <a:latin typeface="Calibri" charset="0"/>
              </a:rPr>
              <a:t>d</a:t>
            </a:r>
          </a:p>
          <a:p>
            <a:pPr lvl="1"/>
            <a:r>
              <a:rPr lang="en-US" sz="3733" i="1" dirty="0">
                <a:latin typeface="Calibri" charset="0"/>
              </a:rPr>
              <a:t> </a:t>
            </a:r>
            <a:r>
              <a:rPr lang="en-US" sz="3733" dirty="0">
                <a:latin typeface="Calibri" charset="0"/>
                <a:ea typeface="ＭＳ Ｐゴシック" charset="0"/>
              </a:rPr>
              <a:t>a fixed set of classes  </a:t>
            </a:r>
            <a:r>
              <a:rPr lang="en-US" sz="3733" i="1" dirty="0">
                <a:solidFill>
                  <a:srgbClr val="FF0000"/>
                </a:solidFill>
                <a:latin typeface="Calibri" charset="0"/>
                <a:ea typeface="ＭＳ Ｐゴシック" charset="0"/>
              </a:rPr>
              <a:t>C </a:t>
            </a:r>
            <a:r>
              <a:rPr lang="en-US" sz="3733" dirty="0">
                <a:solidFill>
                  <a:srgbClr val="FF0000"/>
                </a:solidFill>
                <a:latin typeface="Calibri" charset="0"/>
                <a:ea typeface="ＭＳ Ｐゴシック" charset="0"/>
              </a:rPr>
              <a:t>=</a:t>
            </a:r>
            <a:r>
              <a:rPr lang="en-US" sz="3733" i="1" dirty="0">
                <a:solidFill>
                  <a:srgbClr val="FF0000"/>
                </a:solidFill>
                <a:latin typeface="Calibri" charset="0"/>
                <a:ea typeface="ＭＳ Ｐゴシック" charset="0"/>
              </a:rPr>
              <a:t> </a:t>
            </a:r>
            <a:r>
              <a:rPr lang="en-US" sz="3733" dirty="0">
                <a:solidFill>
                  <a:srgbClr val="FF0000"/>
                </a:solidFill>
                <a:latin typeface="Calibri" charset="0"/>
                <a:ea typeface="ＭＳ Ｐゴシック" charset="0"/>
                <a:sym typeface="Symbol" charset="0"/>
              </a:rPr>
              <a:t>{</a:t>
            </a:r>
            <a:r>
              <a:rPr lang="en-US" sz="3733" i="1" dirty="0">
                <a:solidFill>
                  <a:srgbClr val="FF0000"/>
                </a:solidFill>
                <a:latin typeface="Calibri" charset="0"/>
                <a:ea typeface="ＭＳ Ｐゴシック" charset="0"/>
                <a:sym typeface="Symbol" charset="0"/>
              </a:rPr>
              <a:t>c</a:t>
            </a:r>
            <a:r>
              <a:rPr lang="en-US" sz="3733" baseline="-25000" dirty="0">
                <a:solidFill>
                  <a:srgbClr val="FF0000"/>
                </a:solidFill>
                <a:latin typeface="Calibri" charset="0"/>
                <a:ea typeface="ＭＳ Ｐゴシック" charset="0"/>
                <a:sym typeface="Symbol" charset="0"/>
              </a:rPr>
              <a:t>1</a:t>
            </a:r>
            <a:r>
              <a:rPr lang="en-US" sz="3733" dirty="0">
                <a:solidFill>
                  <a:srgbClr val="FF0000"/>
                </a:solidFill>
                <a:latin typeface="Calibri" charset="0"/>
                <a:ea typeface="ＭＳ Ｐゴシック" charset="0"/>
                <a:sym typeface="Symbol" charset="0"/>
              </a:rPr>
              <a:t>, </a:t>
            </a:r>
            <a:r>
              <a:rPr lang="en-US" sz="3733" i="1" dirty="0">
                <a:solidFill>
                  <a:srgbClr val="FF0000"/>
                </a:solidFill>
                <a:latin typeface="Calibri" charset="0"/>
                <a:ea typeface="ＭＳ Ｐゴシック" charset="0"/>
                <a:sym typeface="Symbol" charset="0"/>
              </a:rPr>
              <a:t>c</a:t>
            </a:r>
            <a:r>
              <a:rPr lang="en-US" sz="3733" baseline="-25000" dirty="0">
                <a:solidFill>
                  <a:srgbClr val="FF0000"/>
                </a:solidFill>
                <a:latin typeface="Calibri" charset="0"/>
                <a:ea typeface="ＭＳ Ｐゴシック" charset="0"/>
                <a:sym typeface="Symbol" charset="0"/>
              </a:rPr>
              <a:t>2</a:t>
            </a:r>
            <a:r>
              <a:rPr lang="en-US" sz="3733" dirty="0">
                <a:solidFill>
                  <a:srgbClr val="FF0000"/>
                </a:solidFill>
                <a:latin typeface="Calibri" charset="0"/>
                <a:ea typeface="ＭＳ Ｐゴシック" charset="0"/>
                <a:sym typeface="Symbol" charset="0"/>
              </a:rPr>
              <a:t>,…, </a:t>
            </a:r>
            <a:r>
              <a:rPr lang="en-US" sz="3733" i="1" dirty="0" err="1">
                <a:solidFill>
                  <a:srgbClr val="FF0000"/>
                </a:solidFill>
                <a:latin typeface="Calibri" charset="0"/>
                <a:ea typeface="ＭＳ Ｐゴシック" charset="0"/>
                <a:sym typeface="Symbol" charset="0"/>
              </a:rPr>
              <a:t>c</a:t>
            </a:r>
            <a:r>
              <a:rPr lang="en-US" sz="3733" i="1" baseline="-25000" dirty="0" err="1">
                <a:solidFill>
                  <a:srgbClr val="FF0000"/>
                </a:solidFill>
                <a:latin typeface="Calibri" charset="0"/>
                <a:ea typeface="ＭＳ Ｐゴシック" charset="0"/>
                <a:sym typeface="Symbol" charset="0"/>
              </a:rPr>
              <a:t>J</a:t>
            </a:r>
            <a:r>
              <a:rPr lang="en-US" sz="3733" dirty="0">
                <a:solidFill>
                  <a:srgbClr val="FF0000"/>
                </a:solidFill>
                <a:latin typeface="Calibri" charset="0"/>
                <a:ea typeface="ＭＳ Ｐゴシック" charset="0"/>
                <a:sym typeface="Symbol" charset="0"/>
              </a:rPr>
              <a:t>}</a:t>
            </a:r>
          </a:p>
          <a:p>
            <a:pPr lvl="1"/>
            <a:endParaRPr lang="en-US" sz="3733" i="1" dirty="0">
              <a:latin typeface="Calibri" charset="0"/>
            </a:endParaRPr>
          </a:p>
          <a:p>
            <a:r>
              <a:rPr lang="en-US" sz="4267" i="1" dirty="0">
                <a:latin typeface="Calibri" charset="0"/>
              </a:rPr>
              <a:t>Output</a:t>
            </a:r>
            <a:r>
              <a:rPr lang="en-US" sz="4267" dirty="0">
                <a:latin typeface="Calibri" charset="0"/>
              </a:rPr>
              <a:t>: a predicted class </a:t>
            </a:r>
            <a:r>
              <a:rPr lang="en-US" sz="4267" i="1" dirty="0">
                <a:solidFill>
                  <a:srgbClr val="FF0000"/>
                </a:solidFill>
                <a:latin typeface="Calibri" charset="0"/>
              </a:rPr>
              <a:t>c</a:t>
            </a:r>
            <a:r>
              <a:rPr lang="en-US" sz="4267" dirty="0">
                <a:solidFill>
                  <a:srgbClr val="FF0000"/>
                </a:solidFill>
                <a:latin typeface="Calibri" charset="0"/>
              </a:rPr>
              <a:t> </a:t>
            </a:r>
            <a:r>
              <a:rPr lang="en-US" sz="4267" dirty="0">
                <a:solidFill>
                  <a:srgbClr val="FF0000"/>
                </a:solidFill>
                <a:latin typeface="Calibri" charset="0"/>
                <a:ea typeface="ＭＳ Ｐゴシック" charset="0"/>
                <a:sym typeface="Symbol" charset="0"/>
              </a:rPr>
              <a:t> </a:t>
            </a:r>
            <a:r>
              <a:rPr lang="en-US" sz="4267" i="1" dirty="0">
                <a:solidFill>
                  <a:srgbClr val="FF0000"/>
                </a:solidFill>
                <a:latin typeface="Calibri" charset="0"/>
                <a:ea typeface="ＭＳ Ｐゴシック" charset="0"/>
                <a:sym typeface="Symbol" charset="0"/>
              </a:rPr>
              <a:t>C</a:t>
            </a:r>
            <a:endParaRPr lang="en-US" sz="4267" i="1" baseline="-25000" dirty="0">
              <a:solidFill>
                <a:srgbClr val="FF0000"/>
              </a:solidFill>
              <a:latin typeface="Calibri" charset="0"/>
            </a:endParaRPr>
          </a:p>
        </p:txBody>
      </p:sp>
    </p:spTree>
    <p:extLst>
      <p:ext uri="{BB962C8B-B14F-4D97-AF65-F5344CB8AC3E}">
        <p14:creationId xmlns:p14="http://schemas.microsoft.com/office/powerpoint/2010/main" val="3424952435"/>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9956800" cy="990600"/>
          </a:xfrm>
        </p:spPr>
        <p:txBody>
          <a:bodyPr>
            <a:normAutofit fontScale="90000"/>
          </a:bodyPr>
          <a:lstStyle/>
          <a:p>
            <a:r>
              <a:rPr lang="en-US" sz="4800" dirty="0"/>
              <a:t>Classification Methods:</a:t>
            </a:r>
            <a:br>
              <a:rPr lang="en-US" sz="4800" dirty="0"/>
            </a:br>
            <a:r>
              <a:rPr lang="en-US" sz="4800" dirty="0"/>
              <a:t>Supervised Machine Learning</a:t>
            </a:r>
          </a:p>
        </p:txBody>
      </p:sp>
      <p:sp>
        <p:nvSpPr>
          <p:cNvPr id="3" name="Content Placeholder 2"/>
          <p:cNvSpPr>
            <a:spLocks noGrp="1"/>
          </p:cNvSpPr>
          <p:nvPr>
            <p:ph idx="1"/>
          </p:nvPr>
        </p:nvSpPr>
        <p:spPr/>
        <p:txBody>
          <a:bodyPr/>
          <a:lstStyle/>
          <a:p>
            <a:r>
              <a:rPr lang="en-US" sz="3733" i="1" dirty="0">
                <a:latin typeface="Calibri" charset="0"/>
              </a:rPr>
              <a:t>Input: </a:t>
            </a:r>
          </a:p>
          <a:p>
            <a:pPr lvl="1"/>
            <a:r>
              <a:rPr lang="en-US" sz="3200" dirty="0">
                <a:latin typeface="Calibri" charset="0"/>
              </a:rPr>
              <a:t>a document </a:t>
            </a:r>
            <a:r>
              <a:rPr lang="en-US" sz="3200" i="1" dirty="0">
                <a:solidFill>
                  <a:srgbClr val="FF0000"/>
                </a:solidFill>
                <a:latin typeface="Calibri" charset="0"/>
              </a:rPr>
              <a:t>d</a:t>
            </a:r>
          </a:p>
          <a:p>
            <a:pPr lvl="1"/>
            <a:r>
              <a:rPr lang="en-US" sz="3200" i="1" dirty="0">
                <a:latin typeface="Calibri" charset="0"/>
              </a:rPr>
              <a:t> </a:t>
            </a:r>
            <a:r>
              <a:rPr lang="en-US" sz="3200" dirty="0">
                <a:latin typeface="Calibri" charset="0"/>
                <a:ea typeface="ＭＳ Ｐゴシック" charset="0"/>
              </a:rPr>
              <a:t>a fixed set of classes  </a:t>
            </a:r>
            <a:r>
              <a:rPr lang="en-US" sz="3200" i="1" dirty="0">
                <a:solidFill>
                  <a:srgbClr val="FF0000"/>
                </a:solidFill>
                <a:latin typeface="Calibri" charset="0"/>
                <a:ea typeface="ＭＳ Ｐゴシック" charset="0"/>
              </a:rPr>
              <a:t>C </a:t>
            </a:r>
            <a:r>
              <a:rPr lang="en-US" sz="3200" dirty="0">
                <a:solidFill>
                  <a:srgbClr val="FF0000"/>
                </a:solidFill>
                <a:latin typeface="Calibri" charset="0"/>
                <a:ea typeface="ＭＳ Ｐゴシック" charset="0"/>
              </a:rPr>
              <a:t>=</a:t>
            </a:r>
            <a:r>
              <a:rPr lang="en-US" sz="3200" i="1" dirty="0">
                <a:solidFill>
                  <a:srgbClr val="FF0000"/>
                </a:solidFill>
                <a:latin typeface="Calibri" charset="0"/>
                <a:ea typeface="ＭＳ Ｐゴシック" charset="0"/>
              </a:rPr>
              <a:t> </a:t>
            </a:r>
            <a:r>
              <a:rPr lang="en-US" sz="3200" dirty="0">
                <a:solidFill>
                  <a:srgbClr val="FF0000"/>
                </a:solidFill>
                <a:latin typeface="Calibri" charset="0"/>
                <a:ea typeface="ＭＳ Ｐゴシック" charset="0"/>
                <a:sym typeface="Symbol" charset="0"/>
              </a:rPr>
              <a:t>{</a:t>
            </a:r>
            <a:r>
              <a:rPr lang="en-US" sz="3200" i="1" dirty="0">
                <a:solidFill>
                  <a:srgbClr val="FF0000"/>
                </a:solidFill>
                <a:latin typeface="Calibri" charset="0"/>
                <a:ea typeface="ＭＳ Ｐゴシック" charset="0"/>
                <a:sym typeface="Symbol" charset="0"/>
              </a:rPr>
              <a:t>c</a:t>
            </a:r>
            <a:r>
              <a:rPr lang="en-US" sz="3200" baseline="-25000" dirty="0">
                <a:solidFill>
                  <a:srgbClr val="FF0000"/>
                </a:solidFill>
                <a:latin typeface="Calibri" charset="0"/>
                <a:ea typeface="ＭＳ Ｐゴシック" charset="0"/>
                <a:sym typeface="Symbol" charset="0"/>
              </a:rPr>
              <a:t>1</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r>
              <a:rPr lang="en-US" sz="3200" baseline="-25000" dirty="0">
                <a:solidFill>
                  <a:srgbClr val="FF0000"/>
                </a:solidFill>
                <a:latin typeface="Calibri" charset="0"/>
                <a:ea typeface="ＭＳ Ｐゴシック" charset="0"/>
                <a:sym typeface="Symbol" charset="0"/>
              </a:rPr>
              <a:t>2</a:t>
            </a:r>
            <a:r>
              <a:rPr lang="en-US" sz="3200" dirty="0">
                <a:solidFill>
                  <a:srgbClr val="FF0000"/>
                </a:solidFill>
                <a:latin typeface="Calibri" charset="0"/>
                <a:ea typeface="ＭＳ Ｐゴシック" charset="0"/>
                <a:sym typeface="Symbol" charset="0"/>
              </a:rPr>
              <a:t>,…, </a:t>
            </a:r>
            <a:r>
              <a:rPr lang="en-US" sz="3200" i="1" dirty="0" err="1">
                <a:solidFill>
                  <a:srgbClr val="FF0000"/>
                </a:solidFill>
                <a:latin typeface="Calibri" charset="0"/>
                <a:ea typeface="ＭＳ Ｐゴシック" charset="0"/>
                <a:sym typeface="Symbol" charset="0"/>
              </a:rPr>
              <a:t>c</a:t>
            </a:r>
            <a:r>
              <a:rPr lang="en-US" sz="3200" i="1" baseline="-25000" dirty="0" err="1">
                <a:solidFill>
                  <a:srgbClr val="FF0000"/>
                </a:solidFill>
                <a:latin typeface="Calibri" charset="0"/>
                <a:ea typeface="ＭＳ Ｐゴシック" charset="0"/>
                <a:sym typeface="Symbol" charset="0"/>
              </a:rPr>
              <a:t>J</a:t>
            </a:r>
            <a:r>
              <a:rPr lang="en-US" sz="3200" dirty="0">
                <a:solidFill>
                  <a:srgbClr val="FF0000"/>
                </a:solidFill>
                <a:latin typeface="Calibri" charset="0"/>
                <a:ea typeface="ＭＳ Ｐゴシック" charset="0"/>
                <a:sym typeface="Symbol" charset="0"/>
              </a:rPr>
              <a:t>}</a:t>
            </a:r>
            <a:endParaRPr lang="en-US" i="1" dirty="0">
              <a:solidFill>
                <a:srgbClr val="FF0000"/>
              </a:solidFill>
              <a:latin typeface="Calibri" charset="0"/>
            </a:endParaRPr>
          </a:p>
          <a:p>
            <a:pPr lvl="1"/>
            <a:r>
              <a:rPr lang="en-US" sz="3200" dirty="0">
                <a:latin typeface="Calibri" charset="0"/>
              </a:rPr>
              <a:t>A training set of </a:t>
            </a:r>
            <a:r>
              <a:rPr lang="en-US" sz="3200" i="1" dirty="0">
                <a:solidFill>
                  <a:srgbClr val="FF0000"/>
                </a:solidFill>
                <a:latin typeface="Calibri" charset="0"/>
              </a:rPr>
              <a:t>m</a:t>
            </a:r>
            <a:r>
              <a:rPr lang="en-US" sz="3200" i="1" dirty="0">
                <a:latin typeface="Calibri" charset="0"/>
              </a:rPr>
              <a:t> </a:t>
            </a:r>
            <a:r>
              <a:rPr lang="en-US" sz="3200" dirty="0">
                <a:latin typeface="Calibri" charset="0"/>
              </a:rPr>
              <a:t>hand-labeled documents </a:t>
            </a:r>
            <a:r>
              <a:rPr lang="en-US" sz="3200" i="1" dirty="0">
                <a:solidFill>
                  <a:srgbClr val="FF0000"/>
                </a:solidFill>
                <a:latin typeface="Calibri" charset="0"/>
              </a:rPr>
              <a:t>(d</a:t>
            </a:r>
            <a:r>
              <a:rPr lang="en-US" sz="3200" i="1" baseline="-25000" dirty="0">
                <a:solidFill>
                  <a:srgbClr val="FF0000"/>
                </a:solidFill>
                <a:latin typeface="Calibri" charset="0"/>
              </a:rPr>
              <a:t>1</a:t>
            </a:r>
            <a:r>
              <a:rPr lang="en-US" sz="3200" i="1" dirty="0">
                <a:solidFill>
                  <a:srgbClr val="FF0000"/>
                </a:solidFill>
                <a:latin typeface="Calibri" charset="0"/>
              </a:rPr>
              <a:t>,c</a:t>
            </a:r>
            <a:r>
              <a:rPr lang="en-US" sz="3200" i="1" baseline="-25000" dirty="0">
                <a:solidFill>
                  <a:srgbClr val="FF0000"/>
                </a:solidFill>
                <a:latin typeface="Calibri" charset="0"/>
              </a:rPr>
              <a:t>1</a:t>
            </a:r>
            <a:r>
              <a:rPr lang="en-US" sz="3200" i="1" dirty="0">
                <a:solidFill>
                  <a:srgbClr val="FF0000"/>
                </a:solidFill>
                <a:latin typeface="Calibri" charset="0"/>
              </a:rPr>
              <a:t>),....,(</a:t>
            </a:r>
            <a:r>
              <a:rPr lang="en-US" sz="3200" i="1" dirty="0" err="1">
                <a:solidFill>
                  <a:srgbClr val="FF0000"/>
                </a:solidFill>
                <a:latin typeface="Calibri" charset="0"/>
              </a:rPr>
              <a:t>d</a:t>
            </a:r>
            <a:r>
              <a:rPr lang="en-US" sz="3200" i="1" baseline="-25000" dirty="0" err="1">
                <a:solidFill>
                  <a:srgbClr val="FF0000"/>
                </a:solidFill>
                <a:latin typeface="Calibri" charset="0"/>
              </a:rPr>
              <a:t>m</a:t>
            </a:r>
            <a:r>
              <a:rPr lang="en-US" sz="3200" i="1" dirty="0" err="1">
                <a:solidFill>
                  <a:srgbClr val="FF0000"/>
                </a:solidFill>
                <a:latin typeface="Calibri" charset="0"/>
              </a:rPr>
              <a:t>,c</a:t>
            </a:r>
            <a:r>
              <a:rPr lang="en-US" sz="3200" i="1" baseline="-25000" dirty="0" err="1">
                <a:solidFill>
                  <a:srgbClr val="FF0000"/>
                </a:solidFill>
                <a:latin typeface="Calibri" charset="0"/>
              </a:rPr>
              <a:t>m</a:t>
            </a:r>
            <a:r>
              <a:rPr lang="en-US" sz="3200" i="1" dirty="0">
                <a:solidFill>
                  <a:srgbClr val="FF0000"/>
                </a:solidFill>
                <a:latin typeface="Calibri" charset="0"/>
              </a:rPr>
              <a:t>)</a:t>
            </a:r>
          </a:p>
          <a:p>
            <a:r>
              <a:rPr lang="en-US" sz="3733" i="1" dirty="0">
                <a:latin typeface="Calibri" charset="0"/>
              </a:rPr>
              <a:t>Output: </a:t>
            </a:r>
          </a:p>
          <a:p>
            <a:pPr lvl="1"/>
            <a:r>
              <a:rPr lang="en-US" sz="3200" dirty="0">
                <a:latin typeface="Calibri" charset="0"/>
              </a:rPr>
              <a:t>a learned classifier </a:t>
            </a:r>
            <a:r>
              <a:rPr lang="en-US" sz="3200" i="1" dirty="0" err="1">
                <a:solidFill>
                  <a:srgbClr val="FF0000"/>
                </a:solidFill>
                <a:latin typeface="Calibri" charset="0"/>
              </a:rPr>
              <a:t>γ:d</a:t>
            </a:r>
            <a:r>
              <a:rPr lang="en-US" sz="3200" i="1" dirty="0">
                <a:solidFill>
                  <a:srgbClr val="FF0000"/>
                </a:solidFill>
                <a:latin typeface="Calibri" charset="0"/>
              </a:rPr>
              <a:t> </a:t>
            </a:r>
            <a:r>
              <a:rPr lang="en-US" sz="3200" i="1" dirty="0">
                <a:solidFill>
                  <a:srgbClr val="FF0000"/>
                </a:solidFill>
                <a:latin typeface="Calibri" charset="0"/>
                <a:sym typeface="Wingdings" charset="2"/>
              </a:rPr>
              <a:t> c</a:t>
            </a:r>
            <a:endParaRPr lang="en-US" sz="3200" i="1" dirty="0">
              <a:solidFill>
                <a:srgbClr val="FF0000"/>
              </a:solidFill>
              <a:latin typeface="Calibri" charset="0"/>
            </a:endParaRPr>
          </a:p>
        </p:txBody>
      </p:sp>
    </p:spTree>
    <p:extLst>
      <p:ext uri="{BB962C8B-B14F-4D97-AF65-F5344CB8AC3E}">
        <p14:creationId xmlns:p14="http://schemas.microsoft.com/office/powerpoint/2010/main" val="30915998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8. </a:t>
            </a:r>
            <a:r>
              <a:rPr lang="ko-KR" altLang="en-US" sz="4000" dirty="0"/>
              <a:t>분할과 베이즈 정리</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latin typeface="+mn-ea"/>
            </a:endParaRPr>
          </a:p>
          <a:p>
            <a:pPr marL="377825" indent="-377825">
              <a:lnSpc>
                <a:spcPct val="120000"/>
              </a:lnSpc>
              <a:buNone/>
            </a:pPr>
            <a:endParaRPr lang="en-US" altLang="ko-KR" sz="1800" b="1" dirty="0"/>
          </a:p>
          <a:p>
            <a:pPr marL="377825" indent="-377825">
              <a:lnSpc>
                <a:spcPct val="120000"/>
              </a:lnSpc>
              <a:buNone/>
            </a:pPr>
            <a:endParaRPr lang="en-US" altLang="ko-KR" sz="1800" b="1" dirty="0"/>
          </a:p>
          <a:p>
            <a:pPr marL="377825" indent="-377825">
              <a:lnSpc>
                <a:spcPct val="120000"/>
              </a:lnSpc>
              <a:buNone/>
            </a:pPr>
            <a:endParaRPr lang="en-US" altLang="ko-KR" sz="1800" b="1" dirty="0"/>
          </a:p>
          <a:p>
            <a:pPr marL="377825" indent="-377825">
              <a:lnSpc>
                <a:spcPct val="120000"/>
              </a:lnSpc>
              <a:buNone/>
            </a:pPr>
            <a:endParaRPr lang="en-US" altLang="ko-KR" sz="1800" b="1" dirty="0"/>
          </a:p>
          <a:p>
            <a:pPr marL="377825" indent="-377825">
              <a:lnSpc>
                <a:spcPct val="120000"/>
              </a:lnSpc>
              <a:buNone/>
            </a:pPr>
            <a:endParaRPr lang="en-US" altLang="ko-KR" sz="1800" b="1" dirty="0"/>
          </a:p>
          <a:p>
            <a:pPr marL="377825" indent="-377825">
              <a:lnSpc>
                <a:spcPct val="120000"/>
              </a:lnSpc>
              <a:buNone/>
            </a:pPr>
            <a:endParaRPr lang="en-US" altLang="ko-KR" sz="1800" b="1" dirty="0"/>
          </a:p>
          <a:p>
            <a:pPr marL="377825" indent="-377825">
              <a:lnSpc>
                <a:spcPct val="120000"/>
              </a:lnSpc>
              <a:buNone/>
            </a:pPr>
            <a:endParaRPr lang="en-US" altLang="ko-KR" sz="1800" b="1" dirty="0"/>
          </a:p>
          <a:p>
            <a:pPr marL="377825" indent="-377825">
              <a:lnSpc>
                <a:spcPct val="120000"/>
              </a:lnSpc>
              <a:buNone/>
            </a:pPr>
            <a:r>
              <a:rPr lang="ko-KR" altLang="en-US" sz="1800" dirty="0">
                <a:sym typeface="Wingdings 3" pitchFamily="18" charset="2"/>
              </a:rPr>
              <a:t>	</a:t>
            </a:r>
            <a:endParaRPr lang="ko-KR" altLang="en-US" sz="2200" dirty="0">
              <a:latin typeface="+mn-ea"/>
            </a:endParaRP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6" y="2181910"/>
            <a:ext cx="5256584" cy="2543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8" name="TextBox 7"/>
              <p:cNvSpPr txBox="1"/>
              <p:nvPr/>
            </p:nvSpPr>
            <p:spPr>
              <a:xfrm>
                <a:off x="2135560" y="4725144"/>
                <a:ext cx="8075240" cy="1977914"/>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ko-KR" sz="1600" i="1">
                          <a:latin typeface="Cambria Math" panose="02040503050406030204" pitchFamily="18" charset="0"/>
                        </a:rPr>
                        <m:t>𝑃</m:t>
                      </m:r>
                      <m:d>
                        <m:dPr>
                          <m:ctrlPr>
                            <a:rPr lang="en-US" altLang="ko-KR" sz="1600" i="1">
                              <a:latin typeface="Cambria Math" panose="02040503050406030204" pitchFamily="18" charset="0"/>
                            </a:rPr>
                          </m:ctrlPr>
                        </m:dPr>
                        <m:e>
                          <m:r>
                            <a:rPr lang="en-US" altLang="ko-KR" sz="1600" i="1">
                              <a:latin typeface="Cambria Math" panose="02040503050406030204" pitchFamily="18" charset="0"/>
                            </a:rPr>
                            <m:t>𝐴</m:t>
                          </m:r>
                        </m:e>
                        <m:e>
                          <m:r>
                            <a:rPr lang="en-US" altLang="ko-KR" sz="1600" i="1">
                              <a:latin typeface="Cambria Math" panose="02040503050406030204" pitchFamily="18" charset="0"/>
                            </a:rPr>
                            <m:t>𝐵</m:t>
                          </m:r>
                        </m:e>
                      </m:d>
                      <m:r>
                        <a:rPr lang="en-US" altLang="ko-KR" sz="1600" i="1">
                          <a:latin typeface="Cambria Math" panose="02040503050406030204" pitchFamily="18" charset="0"/>
                        </a:rPr>
                        <m:t>=</m:t>
                      </m:r>
                      <m:f>
                        <m:fPr>
                          <m:ctrlPr>
                            <a:rPr lang="en-US" altLang="ko-KR" sz="1600" i="1">
                              <a:latin typeface="Cambria Math" panose="02040503050406030204" pitchFamily="18" charset="0"/>
                            </a:rPr>
                          </m:ctrlPr>
                        </m:fPr>
                        <m:num>
                          <m:r>
                            <a:rPr lang="en-US" altLang="ko-KR" sz="1600" i="1">
                              <a:latin typeface="Cambria Math" panose="02040503050406030204" pitchFamily="18" charset="0"/>
                            </a:rPr>
                            <m:t>𝑃</m:t>
                          </m:r>
                          <m:r>
                            <a:rPr lang="en-US" altLang="ko-KR" sz="1600" i="1">
                              <a:latin typeface="Cambria Math" panose="02040503050406030204" pitchFamily="18" charset="0"/>
                            </a:rPr>
                            <m:t>(1</m:t>
                          </m:r>
                          <m:r>
                            <a:rPr lang="ko-KR" altLang="en-US" sz="1600" i="1">
                              <a:latin typeface="Cambria Math" panose="02040503050406030204" pitchFamily="18" charset="0"/>
                            </a:rPr>
                            <m:t>번</m:t>
                          </m:r>
                          <m:r>
                            <a:rPr lang="en-US" altLang="ko-KR" sz="1600" i="1">
                              <a:latin typeface="Cambria Math" panose="02040503050406030204" pitchFamily="18" charset="0"/>
                            </a:rPr>
                            <m:t> </m:t>
                          </m:r>
                          <m:r>
                            <a:rPr lang="ko-KR" altLang="en-US" sz="1600" i="1">
                              <a:latin typeface="Cambria Math" panose="02040503050406030204" pitchFamily="18" charset="0"/>
                            </a:rPr>
                            <m:t>경로</m:t>
                          </m:r>
                          <m:r>
                            <a:rPr lang="en-US" altLang="ko-KR" sz="1600" i="1">
                              <a:latin typeface="Cambria Math" panose="02040503050406030204" pitchFamily="18" charset="0"/>
                            </a:rPr>
                            <m:t>)</m:t>
                          </m:r>
                        </m:num>
                        <m:den>
                          <m:r>
                            <a:rPr lang="en-US" altLang="ko-KR" sz="1600" i="1">
                              <a:latin typeface="Cambria Math" panose="02040503050406030204" pitchFamily="18" charset="0"/>
                            </a:rPr>
                            <m:t>𝑃</m:t>
                          </m:r>
                          <m:d>
                            <m:dPr>
                              <m:ctrlPr>
                                <a:rPr lang="en-US" altLang="ko-KR" sz="1600" i="1">
                                  <a:latin typeface="Cambria Math" panose="02040503050406030204" pitchFamily="18" charset="0"/>
                                </a:rPr>
                              </m:ctrlPr>
                            </m:dPr>
                            <m:e>
                              <m:r>
                                <a:rPr lang="en-US" altLang="ko-KR" sz="1600" i="1">
                                  <a:latin typeface="Cambria Math" panose="02040503050406030204" pitchFamily="18" charset="0"/>
                                </a:rPr>
                                <m:t>1</m:t>
                              </m:r>
                              <m:r>
                                <a:rPr lang="ko-KR" altLang="en-US" sz="1600" i="1">
                                  <a:latin typeface="Cambria Math" panose="02040503050406030204" pitchFamily="18" charset="0"/>
                                </a:rPr>
                                <m:t>번</m:t>
                              </m:r>
                              <m:r>
                                <a:rPr lang="en-US" altLang="ko-KR" sz="1600" i="1">
                                  <a:latin typeface="Cambria Math" panose="02040503050406030204" pitchFamily="18" charset="0"/>
                                </a:rPr>
                                <m:t> </m:t>
                              </m:r>
                              <m:r>
                                <a:rPr lang="ko-KR" altLang="en-US" sz="1600" i="1">
                                  <a:latin typeface="Cambria Math" panose="02040503050406030204" pitchFamily="18" charset="0"/>
                                </a:rPr>
                                <m:t>경로</m:t>
                              </m:r>
                            </m:e>
                          </m:d>
                          <m:r>
                            <a:rPr lang="en-US" altLang="ko-KR" sz="1600" i="1">
                              <a:latin typeface="Cambria Math" panose="02040503050406030204" pitchFamily="18" charset="0"/>
                            </a:rPr>
                            <m:t>+</m:t>
                          </m:r>
                          <m:r>
                            <a:rPr lang="en-US" altLang="ko-KR" sz="1600" i="1">
                              <a:latin typeface="Cambria Math" panose="02040503050406030204" pitchFamily="18" charset="0"/>
                            </a:rPr>
                            <m:t>𝑃</m:t>
                          </m:r>
                          <m:r>
                            <a:rPr lang="en-US" altLang="ko-KR" sz="1600" i="1">
                              <a:latin typeface="Cambria Math" panose="02040503050406030204" pitchFamily="18" charset="0"/>
                            </a:rPr>
                            <m:t>(3</m:t>
                          </m:r>
                          <m:r>
                            <a:rPr lang="ko-KR" altLang="en-US" sz="1600" i="1">
                              <a:latin typeface="Cambria Math" panose="02040503050406030204" pitchFamily="18" charset="0"/>
                            </a:rPr>
                            <m:t>번</m:t>
                          </m:r>
                          <m:r>
                            <a:rPr lang="en-US" altLang="ko-KR" sz="1600" i="1">
                              <a:latin typeface="Cambria Math" panose="02040503050406030204" pitchFamily="18" charset="0"/>
                            </a:rPr>
                            <m:t> </m:t>
                          </m:r>
                          <m:r>
                            <a:rPr lang="ko-KR" altLang="en-US" sz="1600" i="1">
                              <a:latin typeface="Cambria Math" panose="02040503050406030204" pitchFamily="18" charset="0"/>
                            </a:rPr>
                            <m:t>경로</m:t>
                          </m:r>
                          <m:r>
                            <a:rPr lang="en-US" altLang="ko-KR" sz="1600" i="1">
                              <a:latin typeface="Cambria Math" panose="02040503050406030204" pitchFamily="18" charset="0"/>
                            </a:rPr>
                            <m:t>)</m:t>
                          </m:r>
                        </m:den>
                      </m:f>
                    </m:oMath>
                    <m:oMath xmlns:m="http://schemas.openxmlformats.org/officeDocument/2006/math">
                      <m:r>
                        <a:rPr lang="en-US" altLang="ko-KR" sz="1600" i="1">
                          <a:latin typeface="Cambria Math" panose="02040503050406030204" pitchFamily="18" charset="0"/>
                        </a:rPr>
                        <m:t>               </m:t>
                      </m:r>
                      <m:r>
                        <a:rPr lang="en-US" altLang="ko-KR" sz="1600">
                          <a:latin typeface="Cambria Math" panose="02040503050406030204" pitchFamily="18" charset="0"/>
                        </a:rPr>
                        <m:t>=</m:t>
                      </m:r>
                      <m:f>
                        <m:fPr>
                          <m:ctrlPr>
                            <a:rPr lang="en-US" altLang="ko-KR" sz="1600" i="1">
                              <a:latin typeface="Cambria Math" panose="02040503050406030204" pitchFamily="18" charset="0"/>
                            </a:rPr>
                          </m:ctrlPr>
                        </m:fPr>
                        <m:num>
                          <m:r>
                            <a:rPr lang="en-US" altLang="ko-KR" sz="1600" i="1">
                              <a:latin typeface="Cambria Math" panose="02040503050406030204" pitchFamily="18" charset="0"/>
                            </a:rPr>
                            <m:t>𝑃</m:t>
                          </m:r>
                          <m:r>
                            <a:rPr lang="en-US" altLang="ko-KR" sz="1600" i="1">
                              <a:latin typeface="Cambria Math" panose="02040503050406030204" pitchFamily="18" charset="0"/>
                            </a:rPr>
                            <m:t>(</m:t>
                          </m:r>
                          <m:r>
                            <a:rPr lang="en-US" altLang="ko-KR" sz="1600" i="1">
                              <a:latin typeface="Cambria Math" panose="02040503050406030204" pitchFamily="18" charset="0"/>
                            </a:rPr>
                            <m:t>𝐴</m:t>
                          </m:r>
                          <m:r>
                            <a:rPr lang="en-US" altLang="ko-KR" sz="1600" i="1">
                              <a:latin typeface="Cambria Math" panose="02040503050406030204" pitchFamily="18" charset="0"/>
                            </a:rPr>
                            <m:t> </m:t>
                          </m:r>
                          <m:r>
                            <a:rPr lang="en-US" altLang="ko-KR" sz="1600" i="1">
                              <a:latin typeface="Cambria Math" panose="02040503050406030204" pitchFamily="18" charset="0"/>
                            </a:rPr>
                            <m:t>𝑎𝑛𝑑</m:t>
                          </m:r>
                          <m:r>
                            <a:rPr lang="en-US" altLang="ko-KR" sz="1600" i="1">
                              <a:latin typeface="Cambria Math" panose="02040503050406030204" pitchFamily="18" charset="0"/>
                            </a:rPr>
                            <m:t> </m:t>
                          </m:r>
                          <m:r>
                            <a:rPr lang="en-US" altLang="ko-KR" sz="1600" i="1">
                              <a:latin typeface="Cambria Math" panose="02040503050406030204" pitchFamily="18" charset="0"/>
                            </a:rPr>
                            <m:t>𝐵</m:t>
                          </m:r>
                          <m:r>
                            <a:rPr lang="en-US" altLang="ko-KR" sz="1600" i="1">
                              <a:latin typeface="Cambria Math" panose="02040503050406030204" pitchFamily="18" charset="0"/>
                            </a:rPr>
                            <m:t>)</m:t>
                          </m:r>
                        </m:num>
                        <m:den>
                          <m:r>
                            <a:rPr lang="en-US" altLang="ko-KR" sz="1600" i="1">
                              <a:latin typeface="Cambria Math" panose="02040503050406030204" pitchFamily="18" charset="0"/>
                            </a:rPr>
                            <m:t>𝑃</m:t>
                          </m:r>
                          <m:r>
                            <a:rPr lang="en-US" altLang="ko-KR" sz="1600" i="1">
                              <a:latin typeface="Cambria Math" panose="02040503050406030204" pitchFamily="18" charset="0"/>
                            </a:rPr>
                            <m:t>(</m:t>
                          </m:r>
                          <m:r>
                            <a:rPr lang="en-US" altLang="ko-KR" sz="1600" i="1">
                              <a:latin typeface="Cambria Math" panose="02040503050406030204" pitchFamily="18" charset="0"/>
                            </a:rPr>
                            <m:t>𝐵</m:t>
                          </m:r>
                          <m:r>
                            <a:rPr lang="en-US" altLang="ko-KR" sz="1600" i="1">
                              <a:latin typeface="Cambria Math" panose="02040503050406030204" pitchFamily="18" charset="0"/>
                            </a:rPr>
                            <m:t>)</m:t>
                          </m:r>
                        </m:den>
                      </m:f>
                      <m:r>
                        <a:rPr lang="en-US" altLang="ko-KR" sz="1600" i="1">
                          <a:latin typeface="Cambria Math" panose="02040503050406030204" pitchFamily="18" charset="0"/>
                        </a:rPr>
                        <m:t>=</m:t>
                      </m:r>
                      <m:f>
                        <m:fPr>
                          <m:ctrlPr>
                            <a:rPr lang="en-US" altLang="ko-KR" sz="1600" i="1">
                              <a:latin typeface="Cambria Math" panose="02040503050406030204" pitchFamily="18" charset="0"/>
                            </a:rPr>
                          </m:ctrlPr>
                        </m:fPr>
                        <m:num>
                          <m:r>
                            <a:rPr lang="en-US" altLang="ko-KR" sz="1600" i="1">
                              <a:latin typeface="Cambria Math" panose="02040503050406030204" pitchFamily="18" charset="0"/>
                            </a:rPr>
                            <m:t>𝑃</m:t>
                          </m:r>
                          <m:r>
                            <a:rPr lang="en-US" altLang="ko-KR" sz="1600" i="1">
                              <a:latin typeface="Cambria Math" panose="02040503050406030204" pitchFamily="18" charset="0"/>
                            </a:rPr>
                            <m:t>(</m:t>
                          </m:r>
                          <m:r>
                            <a:rPr lang="en-US" altLang="ko-KR" sz="1600" i="1">
                              <a:latin typeface="Cambria Math" panose="02040503050406030204" pitchFamily="18" charset="0"/>
                            </a:rPr>
                            <m:t>𝐴</m:t>
                          </m:r>
                          <m:r>
                            <a:rPr lang="en-US" altLang="ko-KR" sz="1600" i="1">
                              <a:latin typeface="Cambria Math" panose="02040503050406030204" pitchFamily="18" charset="0"/>
                            </a:rPr>
                            <m:t> </m:t>
                          </m:r>
                          <m:r>
                            <a:rPr lang="en-US" altLang="ko-KR" sz="1600" i="1">
                              <a:latin typeface="Cambria Math" panose="02040503050406030204" pitchFamily="18" charset="0"/>
                            </a:rPr>
                            <m:t>𝑎𝑛𝑑</m:t>
                          </m:r>
                          <m:r>
                            <a:rPr lang="en-US" altLang="ko-KR" sz="1600" i="1">
                              <a:latin typeface="Cambria Math" panose="02040503050406030204" pitchFamily="18" charset="0"/>
                            </a:rPr>
                            <m:t> </m:t>
                          </m:r>
                          <m:r>
                            <a:rPr lang="en-US" altLang="ko-KR" sz="1600" i="1">
                              <a:latin typeface="Cambria Math" panose="02040503050406030204" pitchFamily="18" charset="0"/>
                            </a:rPr>
                            <m:t>𝐵</m:t>
                          </m:r>
                          <m:r>
                            <a:rPr lang="en-US" altLang="ko-KR" sz="1600" i="1">
                              <a:latin typeface="Cambria Math" panose="02040503050406030204" pitchFamily="18" charset="0"/>
                            </a:rPr>
                            <m:t>)</m:t>
                          </m:r>
                        </m:num>
                        <m:den>
                          <m:r>
                            <a:rPr lang="en-US" altLang="ko-KR" sz="1600" i="1">
                              <a:latin typeface="Cambria Math" panose="02040503050406030204" pitchFamily="18" charset="0"/>
                            </a:rPr>
                            <m:t>𝑃</m:t>
                          </m:r>
                          <m:d>
                            <m:dPr>
                              <m:ctrlPr>
                                <a:rPr lang="en-US" altLang="ko-KR" sz="1600" i="1">
                                  <a:latin typeface="Cambria Math" panose="02040503050406030204" pitchFamily="18" charset="0"/>
                                </a:rPr>
                              </m:ctrlPr>
                            </m:dPr>
                            <m:e>
                              <m:r>
                                <a:rPr lang="en-US" altLang="ko-KR" sz="1600" i="1">
                                  <a:latin typeface="Cambria Math" panose="02040503050406030204" pitchFamily="18" charset="0"/>
                                </a:rPr>
                                <m:t>𝐴</m:t>
                              </m:r>
                              <m:r>
                                <a:rPr lang="en-US" altLang="ko-KR" sz="1600" i="1">
                                  <a:latin typeface="Cambria Math" panose="02040503050406030204" pitchFamily="18" charset="0"/>
                                </a:rPr>
                                <m:t> </m:t>
                              </m:r>
                              <m:r>
                                <a:rPr lang="en-US" altLang="ko-KR" sz="1600" i="1">
                                  <a:latin typeface="Cambria Math" panose="02040503050406030204" pitchFamily="18" charset="0"/>
                                </a:rPr>
                                <m:t>𝑎𝑛𝑑</m:t>
                              </m:r>
                              <m:r>
                                <a:rPr lang="en-US" altLang="ko-KR" sz="1600" i="1">
                                  <a:latin typeface="Cambria Math" panose="02040503050406030204" pitchFamily="18" charset="0"/>
                                </a:rPr>
                                <m:t> </m:t>
                              </m:r>
                              <m:r>
                                <a:rPr lang="en-US" altLang="ko-KR" sz="1600" i="1">
                                  <a:latin typeface="Cambria Math" panose="02040503050406030204" pitchFamily="18" charset="0"/>
                                </a:rPr>
                                <m:t>𝐵</m:t>
                              </m:r>
                            </m:e>
                          </m:d>
                          <m:r>
                            <a:rPr lang="en-US" altLang="ko-KR" sz="1600" i="1">
                              <a:latin typeface="Cambria Math" panose="02040503050406030204" pitchFamily="18" charset="0"/>
                            </a:rPr>
                            <m:t>+</m:t>
                          </m:r>
                          <m:r>
                            <a:rPr lang="en-US" altLang="ko-KR" sz="1600" i="1">
                              <a:latin typeface="Cambria Math" panose="02040503050406030204" pitchFamily="18" charset="0"/>
                            </a:rPr>
                            <m:t>𝑃</m:t>
                          </m:r>
                          <m:r>
                            <a:rPr lang="en-US" altLang="ko-KR" sz="1600" i="1">
                              <a:latin typeface="Cambria Math" panose="02040503050406030204" pitchFamily="18" charset="0"/>
                            </a:rPr>
                            <m:t>(</m:t>
                          </m:r>
                          <m:sSup>
                            <m:sSupPr>
                              <m:ctrlPr>
                                <a:rPr lang="en-US" altLang="ko-KR" sz="1600" i="1">
                                  <a:latin typeface="Cambria Math" panose="02040503050406030204" pitchFamily="18" charset="0"/>
                                </a:rPr>
                              </m:ctrlPr>
                            </m:sSupPr>
                            <m:e>
                              <m:r>
                                <a:rPr lang="en-US" altLang="ko-KR" sz="1600" i="1">
                                  <a:latin typeface="Cambria Math" panose="02040503050406030204" pitchFamily="18" charset="0"/>
                                </a:rPr>
                                <m:t>𝐴</m:t>
                              </m:r>
                            </m:e>
                            <m:sup>
                              <m:r>
                                <a:rPr lang="en-US" altLang="ko-KR" sz="1600" i="1">
                                  <a:latin typeface="Cambria Math" panose="02040503050406030204" pitchFamily="18" charset="0"/>
                                </a:rPr>
                                <m:t>𝐶</m:t>
                              </m:r>
                            </m:sup>
                          </m:sSup>
                          <m:r>
                            <a:rPr lang="en-US" altLang="ko-KR" sz="1600" i="1">
                              <a:latin typeface="Cambria Math" panose="02040503050406030204" pitchFamily="18" charset="0"/>
                            </a:rPr>
                            <m:t> </m:t>
                          </m:r>
                          <m:r>
                            <a:rPr lang="en-US" altLang="ko-KR" sz="1600" i="1">
                              <a:latin typeface="Cambria Math" panose="02040503050406030204" pitchFamily="18" charset="0"/>
                            </a:rPr>
                            <m:t>𝑎𝑛𝑑</m:t>
                          </m:r>
                          <m:r>
                            <a:rPr lang="en-US" altLang="ko-KR" sz="1600" i="1">
                              <a:latin typeface="Cambria Math" panose="02040503050406030204" pitchFamily="18" charset="0"/>
                            </a:rPr>
                            <m:t> </m:t>
                          </m:r>
                          <m:r>
                            <a:rPr lang="en-US" altLang="ko-KR" sz="1600" i="1">
                              <a:latin typeface="Cambria Math" panose="02040503050406030204" pitchFamily="18" charset="0"/>
                            </a:rPr>
                            <m:t>𝐵</m:t>
                          </m:r>
                          <m:r>
                            <a:rPr lang="en-US" altLang="ko-KR" sz="1600" i="1">
                              <a:latin typeface="Cambria Math" panose="02040503050406030204" pitchFamily="18" charset="0"/>
                            </a:rPr>
                            <m:t>)</m:t>
                          </m:r>
                        </m:den>
                      </m:f>
                      <m:r>
                        <a:rPr lang="en-US" altLang="ko-KR" sz="1600" i="1">
                          <a:latin typeface="Cambria Math" panose="02040503050406030204" pitchFamily="18" charset="0"/>
                        </a:rPr>
                        <m:t>=</m:t>
                      </m:r>
                      <m:f>
                        <m:fPr>
                          <m:ctrlPr>
                            <a:rPr lang="en-US" altLang="ko-KR" sz="1600" i="1">
                              <a:latin typeface="Cambria Math" panose="02040503050406030204" pitchFamily="18" charset="0"/>
                            </a:rPr>
                          </m:ctrlPr>
                        </m:fPr>
                        <m:num>
                          <m:r>
                            <a:rPr lang="en-US" altLang="ko-KR" sz="1600" i="1">
                              <a:latin typeface="Cambria Math" panose="02040503050406030204" pitchFamily="18" charset="0"/>
                            </a:rPr>
                            <m:t>𝑃</m:t>
                          </m:r>
                          <m:d>
                            <m:dPr>
                              <m:ctrlPr>
                                <a:rPr lang="en-US" altLang="ko-KR" sz="1600" i="1">
                                  <a:latin typeface="Cambria Math" panose="02040503050406030204" pitchFamily="18" charset="0"/>
                                </a:rPr>
                              </m:ctrlPr>
                            </m:dPr>
                            <m:e>
                              <m:r>
                                <a:rPr lang="en-US" altLang="ko-KR" sz="1600" i="1">
                                  <a:latin typeface="Cambria Math" panose="02040503050406030204" pitchFamily="18" charset="0"/>
                                </a:rPr>
                                <m:t>𝐴</m:t>
                              </m:r>
                            </m:e>
                          </m:d>
                          <m:r>
                            <a:rPr lang="en-US" altLang="ko-KR" sz="1600" i="1">
                              <a:latin typeface="Cambria Math" panose="02040503050406030204" pitchFamily="18" charset="0"/>
                            </a:rPr>
                            <m:t>𝑃</m:t>
                          </m:r>
                          <m:r>
                            <a:rPr lang="en-US" altLang="ko-KR" sz="1600" i="1">
                              <a:latin typeface="Cambria Math" panose="02040503050406030204" pitchFamily="18" charset="0"/>
                            </a:rPr>
                            <m:t>(</m:t>
                          </m:r>
                          <m:r>
                            <a:rPr lang="en-US" altLang="ko-KR" sz="1600" i="1">
                              <a:latin typeface="Cambria Math" panose="02040503050406030204" pitchFamily="18" charset="0"/>
                            </a:rPr>
                            <m:t>𝐵</m:t>
                          </m:r>
                          <m:r>
                            <a:rPr lang="en-US" altLang="ko-KR" sz="1600" i="1">
                              <a:latin typeface="Cambria Math" panose="02040503050406030204" pitchFamily="18" charset="0"/>
                            </a:rPr>
                            <m:t>|</m:t>
                          </m:r>
                          <m:r>
                            <a:rPr lang="en-US" altLang="ko-KR" sz="1600" i="1">
                              <a:latin typeface="Cambria Math" panose="02040503050406030204" pitchFamily="18" charset="0"/>
                            </a:rPr>
                            <m:t>𝐴</m:t>
                          </m:r>
                          <m:r>
                            <a:rPr lang="en-US" altLang="ko-KR" sz="1600" i="1">
                              <a:latin typeface="Cambria Math" panose="02040503050406030204" pitchFamily="18" charset="0"/>
                            </a:rPr>
                            <m:t>)</m:t>
                          </m:r>
                        </m:num>
                        <m:den>
                          <m:r>
                            <a:rPr lang="en-US" altLang="ko-KR" sz="1600" i="1">
                              <a:latin typeface="Cambria Math" panose="02040503050406030204" pitchFamily="18" charset="0"/>
                            </a:rPr>
                            <m:t>𝑃</m:t>
                          </m:r>
                          <m:d>
                            <m:dPr>
                              <m:ctrlPr>
                                <a:rPr lang="en-US" altLang="ko-KR" sz="1600" i="1">
                                  <a:latin typeface="Cambria Math" panose="02040503050406030204" pitchFamily="18" charset="0"/>
                                </a:rPr>
                              </m:ctrlPr>
                            </m:dPr>
                            <m:e>
                              <m:r>
                                <a:rPr lang="en-US" altLang="ko-KR" sz="1600" i="1">
                                  <a:latin typeface="Cambria Math" panose="02040503050406030204" pitchFamily="18" charset="0"/>
                                </a:rPr>
                                <m:t>𝐴</m:t>
                              </m:r>
                            </m:e>
                          </m:d>
                          <m:r>
                            <a:rPr lang="en-US" altLang="ko-KR" sz="1600" i="1">
                              <a:latin typeface="Cambria Math" panose="02040503050406030204" pitchFamily="18" charset="0"/>
                            </a:rPr>
                            <m:t>𝑃</m:t>
                          </m:r>
                          <m:r>
                            <a:rPr lang="en-US" altLang="ko-KR" sz="1600" i="1">
                              <a:latin typeface="Cambria Math" panose="02040503050406030204" pitchFamily="18" charset="0"/>
                            </a:rPr>
                            <m:t>(</m:t>
                          </m:r>
                          <m:r>
                            <a:rPr lang="en-US" altLang="ko-KR" sz="1600" i="1">
                              <a:latin typeface="Cambria Math" panose="02040503050406030204" pitchFamily="18" charset="0"/>
                            </a:rPr>
                            <m:t>𝐵</m:t>
                          </m:r>
                          <m:r>
                            <a:rPr lang="en-US" altLang="ko-KR" sz="1600" i="1">
                              <a:latin typeface="Cambria Math" panose="02040503050406030204" pitchFamily="18" charset="0"/>
                            </a:rPr>
                            <m:t>|</m:t>
                          </m:r>
                          <m:r>
                            <a:rPr lang="en-US" altLang="ko-KR" sz="1600" i="1">
                              <a:latin typeface="Cambria Math" panose="02040503050406030204" pitchFamily="18" charset="0"/>
                            </a:rPr>
                            <m:t>𝐴</m:t>
                          </m:r>
                          <m:r>
                            <a:rPr lang="en-US" altLang="ko-KR" sz="1600" i="1">
                              <a:latin typeface="Cambria Math" panose="02040503050406030204" pitchFamily="18" charset="0"/>
                            </a:rPr>
                            <m:t>)+</m:t>
                          </m:r>
                          <m:r>
                            <a:rPr lang="en-US" altLang="ko-KR" sz="1600" i="1">
                              <a:latin typeface="Cambria Math" panose="02040503050406030204" pitchFamily="18" charset="0"/>
                            </a:rPr>
                            <m:t>𝑃</m:t>
                          </m:r>
                          <m:d>
                            <m:dPr>
                              <m:ctrlPr>
                                <a:rPr lang="en-US" altLang="ko-KR" sz="1600" i="1">
                                  <a:latin typeface="Cambria Math" panose="02040503050406030204" pitchFamily="18" charset="0"/>
                                </a:rPr>
                              </m:ctrlPr>
                            </m:dPr>
                            <m:e>
                              <m:sSup>
                                <m:sSupPr>
                                  <m:ctrlPr>
                                    <a:rPr lang="en-US" altLang="ko-KR" sz="1600" i="1">
                                      <a:latin typeface="Cambria Math" panose="02040503050406030204" pitchFamily="18" charset="0"/>
                                    </a:rPr>
                                  </m:ctrlPr>
                                </m:sSupPr>
                                <m:e>
                                  <m:r>
                                    <a:rPr lang="en-US" altLang="ko-KR" sz="1600" i="1">
                                      <a:latin typeface="Cambria Math" panose="02040503050406030204" pitchFamily="18" charset="0"/>
                                    </a:rPr>
                                    <m:t>𝐴</m:t>
                                  </m:r>
                                </m:e>
                                <m:sup>
                                  <m:r>
                                    <a:rPr lang="en-US" altLang="ko-KR" sz="1600" i="1">
                                      <a:latin typeface="Cambria Math" panose="02040503050406030204" pitchFamily="18" charset="0"/>
                                    </a:rPr>
                                    <m:t>𝐶</m:t>
                                  </m:r>
                                </m:sup>
                              </m:sSup>
                            </m:e>
                          </m:d>
                          <m:r>
                            <a:rPr lang="en-US" altLang="ko-KR" sz="1600" i="1">
                              <a:latin typeface="Cambria Math" panose="02040503050406030204" pitchFamily="18" charset="0"/>
                            </a:rPr>
                            <m:t>𝑃</m:t>
                          </m:r>
                          <m:r>
                            <a:rPr lang="en-US" altLang="ko-KR" sz="1600" i="1">
                              <a:latin typeface="Cambria Math" panose="02040503050406030204" pitchFamily="18" charset="0"/>
                            </a:rPr>
                            <m:t>(</m:t>
                          </m:r>
                          <m:r>
                            <a:rPr lang="en-US" altLang="ko-KR" sz="1600" i="1">
                              <a:latin typeface="Cambria Math" panose="02040503050406030204" pitchFamily="18" charset="0"/>
                            </a:rPr>
                            <m:t>𝐵</m:t>
                          </m:r>
                          <m:r>
                            <a:rPr lang="en-US" altLang="ko-KR" sz="1600" i="1">
                              <a:latin typeface="Cambria Math" panose="02040503050406030204" pitchFamily="18" charset="0"/>
                            </a:rPr>
                            <m:t>|</m:t>
                          </m:r>
                          <m:sSup>
                            <m:sSupPr>
                              <m:ctrlPr>
                                <a:rPr lang="en-US" altLang="ko-KR" sz="1600" i="1">
                                  <a:latin typeface="Cambria Math" panose="02040503050406030204" pitchFamily="18" charset="0"/>
                                </a:rPr>
                              </m:ctrlPr>
                            </m:sSupPr>
                            <m:e>
                              <m:r>
                                <a:rPr lang="en-US" altLang="ko-KR" sz="1600" i="1">
                                  <a:latin typeface="Cambria Math" panose="02040503050406030204" pitchFamily="18" charset="0"/>
                                </a:rPr>
                                <m:t>𝐴</m:t>
                              </m:r>
                            </m:e>
                            <m:sup>
                              <m:r>
                                <a:rPr lang="en-US" altLang="ko-KR" sz="1600" i="1">
                                  <a:latin typeface="Cambria Math" panose="02040503050406030204" pitchFamily="18" charset="0"/>
                                </a:rPr>
                                <m:t>𝐶</m:t>
                              </m:r>
                            </m:sup>
                          </m:sSup>
                          <m:r>
                            <a:rPr lang="en-US" altLang="ko-KR" sz="1600" i="1">
                              <a:latin typeface="Cambria Math" panose="02040503050406030204" pitchFamily="18" charset="0"/>
                            </a:rPr>
                            <m:t>)</m:t>
                          </m:r>
                        </m:den>
                      </m:f>
                    </m:oMath>
                  </m:oMathPara>
                </a14:m>
                <a:endParaRPr lang="en-US" altLang="ko-KR" sz="1600" dirty="0">
                  <a:latin typeface="나눔고딕" panose="020D0604000000000000" pitchFamily="50" charset="-127"/>
                </a:endParaRPr>
              </a:p>
              <a:p>
                <a:pPr>
                  <a:lnSpc>
                    <a:spcPct val="150000"/>
                  </a:lnSpc>
                </a:pPr>
                <a:endParaRPr lang="en-US" altLang="ko-KR" sz="1600" dirty="0">
                  <a:latin typeface="나눔고딕" panose="020D0604000000000000" pitchFamily="50" charset="-127"/>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135560" y="4725144"/>
                <a:ext cx="8075240" cy="1977914"/>
              </a:xfrm>
              <a:prstGeom prst="rect">
                <a:avLst/>
              </a:prstGeom>
              <a:blipFill>
                <a:blip r:embed="rId3"/>
                <a:stretch>
                  <a:fillRect/>
                </a:stretch>
              </a:blipFill>
            </p:spPr>
            <p:txBody>
              <a:bodyPr/>
              <a:lstStyle/>
              <a:p>
                <a:r>
                  <a:rPr lang="ko-KR" altLang="en-US">
                    <a:noFill/>
                  </a:rPr>
                  <a:t> </a:t>
                </a:r>
              </a:p>
            </p:txBody>
          </p:sp>
        </mc:Fallback>
      </mc:AlternateContent>
      <p:sp>
        <p:nvSpPr>
          <p:cNvPr id="9" name="AutoShape 5"/>
          <p:cNvSpPr>
            <a:spLocks noChangeArrowheads="1"/>
          </p:cNvSpPr>
          <p:nvPr/>
        </p:nvSpPr>
        <p:spPr bwMode="auto">
          <a:xfrm>
            <a:off x="1988543" y="1611550"/>
            <a:ext cx="276461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a:latin typeface="나눔고딕" panose="020D0604000000000000" pitchFamily="50" charset="-127"/>
                <a:ea typeface="나눔고딕" panose="020D0604000000000000" pitchFamily="50" charset="-127"/>
              </a:rPr>
              <a:t>나무도표와 </a:t>
            </a:r>
            <a:r>
              <a:rPr lang="ko-KR" altLang="en-US" b="1" dirty="0" err="1">
                <a:latin typeface="나눔고딕" panose="020D0604000000000000" pitchFamily="50" charset="-127"/>
                <a:ea typeface="나눔고딕" panose="020D0604000000000000" pitchFamily="50" charset="-127"/>
              </a:rPr>
              <a:t>베이즈</a:t>
            </a:r>
            <a:r>
              <a:rPr lang="ko-KR" altLang="en-US" b="1" dirty="0">
                <a:latin typeface="나눔고딕" panose="020D0604000000000000" pitchFamily="50" charset="-127"/>
                <a:ea typeface="나눔고딕" panose="020D0604000000000000" pitchFamily="50" charset="-127"/>
              </a:rPr>
              <a:t> 정리</a:t>
            </a:r>
          </a:p>
        </p:txBody>
      </p:sp>
    </p:spTree>
    <p:extLst>
      <p:ext uri="{BB962C8B-B14F-4D97-AF65-F5344CB8AC3E}">
        <p14:creationId xmlns:p14="http://schemas.microsoft.com/office/powerpoint/2010/main" val="1435954803"/>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828800" y="482600"/>
            <a:ext cx="9956800" cy="990600"/>
          </a:xfrm>
        </p:spPr>
        <p:txBody>
          <a:bodyPr>
            <a:normAutofit fontScale="90000"/>
          </a:bodyPr>
          <a:lstStyle/>
          <a:p>
            <a:r>
              <a:rPr lang="en-US" sz="4800" dirty="0"/>
              <a:t>Classification Methods:</a:t>
            </a:r>
            <a:br>
              <a:rPr lang="en-US" sz="4800" dirty="0"/>
            </a:br>
            <a:r>
              <a:rPr lang="en-US" sz="4800" dirty="0"/>
              <a:t>Supervised Machine Learning</a:t>
            </a:r>
          </a:p>
        </p:txBody>
      </p:sp>
      <p:sp>
        <p:nvSpPr>
          <p:cNvPr id="29699" name="Rectangle 5"/>
          <p:cNvSpPr>
            <a:spLocks noGrp="1" noChangeArrowheads="1"/>
          </p:cNvSpPr>
          <p:nvPr>
            <p:ph sz="quarter" idx="1"/>
          </p:nvPr>
        </p:nvSpPr>
        <p:spPr/>
        <p:txBody>
          <a:bodyPr/>
          <a:lstStyle/>
          <a:p>
            <a:r>
              <a:rPr lang="en-US" sz="3733" dirty="0">
                <a:latin typeface="Calibri" charset="0"/>
              </a:rPr>
              <a:t>Any kind of classifier</a:t>
            </a:r>
          </a:p>
          <a:p>
            <a:pPr lvl="1"/>
            <a:r>
              <a:rPr lang="en-US" sz="3200" dirty="0">
                <a:latin typeface="Calibri" charset="0"/>
              </a:rPr>
              <a:t>Na</a:t>
            </a:r>
            <a:r>
              <a:rPr lang="fr-FR" sz="3200" dirty="0" err="1">
                <a:latin typeface="Calibri" charset="0"/>
              </a:rPr>
              <a:t>ï</a:t>
            </a:r>
            <a:r>
              <a:rPr lang="en-US" sz="3200" dirty="0" err="1">
                <a:latin typeface="Calibri" charset="0"/>
              </a:rPr>
              <a:t>ve</a:t>
            </a:r>
            <a:r>
              <a:rPr lang="en-US" sz="3200" dirty="0">
                <a:latin typeface="Calibri" charset="0"/>
              </a:rPr>
              <a:t> Bayes</a:t>
            </a:r>
          </a:p>
          <a:p>
            <a:pPr lvl="1"/>
            <a:r>
              <a:rPr lang="en-US" sz="3200" dirty="0">
                <a:latin typeface="Calibri" charset="0"/>
              </a:rPr>
              <a:t>Logistic regression</a:t>
            </a:r>
          </a:p>
          <a:p>
            <a:pPr lvl="1"/>
            <a:r>
              <a:rPr lang="en-US" sz="3200" dirty="0">
                <a:latin typeface="Calibri" charset="0"/>
              </a:rPr>
              <a:t>Support-vector machines</a:t>
            </a:r>
          </a:p>
          <a:p>
            <a:pPr lvl="1"/>
            <a:r>
              <a:rPr lang="en-US" sz="3200" dirty="0">
                <a:latin typeface="Calibri" charset="0"/>
              </a:rPr>
              <a:t>k-Nearest Neighbors</a:t>
            </a:r>
          </a:p>
          <a:p>
            <a:pPr lvl="1"/>
            <a:endParaRPr lang="en-US" sz="3200" dirty="0">
              <a:latin typeface="Calibri" charset="0"/>
            </a:endParaRPr>
          </a:p>
          <a:p>
            <a:pPr lvl="1"/>
            <a:r>
              <a:rPr lang="en-US" sz="3200" dirty="0">
                <a:latin typeface="Calibri" charset="0"/>
              </a:rPr>
              <a:t>…</a:t>
            </a:r>
            <a:endParaRPr lang="en-US" sz="1333" dirty="0">
              <a:latin typeface="Calibri" charset="0"/>
            </a:endParaRPr>
          </a:p>
        </p:txBody>
      </p:sp>
    </p:spTree>
    <p:extLst>
      <p:ext uri="{BB962C8B-B14F-4D97-AF65-F5344CB8AC3E}">
        <p14:creationId xmlns:p14="http://schemas.microsoft.com/office/powerpoint/2010/main" val="3351273870"/>
      </p:ext>
    </p:extLst>
  </p:cSld>
  <p:clrMapOvr>
    <a:masterClrMapping/>
  </p:clrMapOvr>
  <p:transition/>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Naïve Bayes Intuition</a:t>
            </a:r>
          </a:p>
        </p:txBody>
      </p:sp>
      <p:sp>
        <p:nvSpPr>
          <p:cNvPr id="31747" name="Content Placeholder 2"/>
          <p:cNvSpPr>
            <a:spLocks noGrp="1"/>
          </p:cNvSpPr>
          <p:nvPr>
            <p:ph sz="quarter" idx="1"/>
          </p:nvPr>
        </p:nvSpPr>
        <p:spPr>
          <a:xfrm>
            <a:off x="406400" y="1803400"/>
            <a:ext cx="10871200" cy="4445000"/>
          </a:xfrm>
        </p:spPr>
        <p:txBody>
          <a:bodyPr/>
          <a:lstStyle/>
          <a:p>
            <a:r>
              <a:rPr lang="en-US" sz="3733" dirty="0">
                <a:latin typeface="Calibri" charset="0"/>
              </a:rPr>
              <a:t>Simple (“</a:t>
            </a:r>
            <a:r>
              <a:rPr lang="en-US" sz="3733" dirty="0" err="1">
                <a:latin typeface="Calibri" charset="0"/>
              </a:rPr>
              <a:t>na</a:t>
            </a:r>
            <a:r>
              <a:rPr lang="fr-FR" sz="3733" dirty="0" err="1">
                <a:latin typeface="Calibri" charset="0"/>
              </a:rPr>
              <a:t>ï</a:t>
            </a:r>
            <a:r>
              <a:rPr lang="en-US" sz="3733" dirty="0" err="1">
                <a:latin typeface="Calibri" charset="0"/>
              </a:rPr>
              <a:t>ve</a:t>
            </a:r>
            <a:r>
              <a:rPr lang="en-US" sz="3733" dirty="0">
                <a:latin typeface="Calibri" charset="0"/>
              </a:rPr>
              <a:t>”) classification method based on Bayes rule</a:t>
            </a:r>
            <a:endParaRPr lang="en-US" altLang="ko-KR" sz="3733" dirty="0">
              <a:latin typeface="Calibri" charset="0"/>
            </a:endParaRPr>
          </a:p>
          <a:p>
            <a:pPr lvl="1"/>
            <a:r>
              <a:rPr lang="en-US" altLang="ko-KR" sz="3733" dirty="0" err="1">
                <a:latin typeface="Calibri" charset="0"/>
              </a:rPr>
              <a:t>na</a:t>
            </a:r>
            <a:r>
              <a:rPr lang="fr-FR" altLang="ko-KR" sz="3733" dirty="0">
                <a:latin typeface="Calibri" charset="0"/>
              </a:rPr>
              <a:t>ï</a:t>
            </a:r>
            <a:r>
              <a:rPr lang="en-US" altLang="ko-KR" sz="3733" dirty="0" err="1">
                <a:latin typeface="Calibri" charset="0"/>
              </a:rPr>
              <a:t>ve</a:t>
            </a:r>
            <a:r>
              <a:rPr lang="en-US" altLang="ko-KR" sz="3733" dirty="0">
                <a:latin typeface="Calibri" charset="0"/>
              </a:rPr>
              <a:t>=independence assumed</a:t>
            </a:r>
            <a:endParaRPr lang="en-US" sz="3733" dirty="0">
              <a:latin typeface="Calibri" charset="0"/>
            </a:endParaRPr>
          </a:p>
          <a:p>
            <a:r>
              <a:rPr lang="en-US" sz="3733" dirty="0">
                <a:latin typeface="Calibri" charset="0"/>
              </a:rPr>
              <a:t>Relies on very simple representation of document</a:t>
            </a:r>
          </a:p>
          <a:p>
            <a:pPr lvl="1"/>
            <a:r>
              <a:rPr lang="en-US" sz="3733" dirty="0">
                <a:latin typeface="Calibri" charset="0"/>
              </a:rPr>
              <a:t>Bag of words</a:t>
            </a:r>
          </a:p>
          <a:p>
            <a:endParaRPr lang="en-US" dirty="0">
              <a:latin typeface="Calibri" charset="0"/>
            </a:endParaRPr>
          </a:p>
        </p:txBody>
      </p:sp>
    </p:spTree>
    <p:extLst>
      <p:ext uri="{BB962C8B-B14F-4D97-AF65-F5344CB8AC3E}">
        <p14:creationId xmlns:p14="http://schemas.microsoft.com/office/powerpoint/2010/main" val="2235890989"/>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828800" y="381000"/>
            <a:ext cx="9956800" cy="990600"/>
          </a:xfrm>
        </p:spPr>
        <p:txBody>
          <a:bodyPr/>
          <a:lstStyle/>
          <a:p>
            <a:r>
              <a:rPr lang="en-US" dirty="0"/>
              <a:t>The bag of words representation</a:t>
            </a:r>
          </a:p>
        </p:txBody>
      </p:sp>
      <p:sp>
        <p:nvSpPr>
          <p:cNvPr id="32772" name="Rectangle 4"/>
          <p:cNvSpPr>
            <a:spLocks noChangeArrowheads="1"/>
          </p:cNvSpPr>
          <p:nvPr/>
        </p:nvSpPr>
        <p:spPr bwMode="auto">
          <a:xfrm>
            <a:off x="2540000" y="1803400"/>
            <a:ext cx="6502400" cy="43688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r>
              <a:rPr lang="en-US" sz="2667" dirty="0">
                <a:solidFill>
                  <a:schemeClr val="tx2">
                    <a:lumMod val="75000"/>
                  </a:schemeClr>
                </a:solidFill>
                <a:latin typeface="Courier"/>
                <a:cs typeface="Courier"/>
              </a:rPr>
              <a:t>I </a:t>
            </a:r>
            <a:r>
              <a:rPr lang="en-US" sz="2667" b="1" dirty="0">
                <a:latin typeface="Courier"/>
                <a:cs typeface="Courier"/>
              </a:rPr>
              <a:t>love</a:t>
            </a:r>
            <a:r>
              <a:rPr lang="en-US" sz="2667" dirty="0">
                <a:latin typeface="Courier"/>
                <a:cs typeface="Courier"/>
              </a:rPr>
              <a:t> </a:t>
            </a:r>
            <a:r>
              <a:rPr lang="en-US" sz="2667" dirty="0">
                <a:solidFill>
                  <a:schemeClr val="tx2">
                    <a:lumMod val="75000"/>
                  </a:schemeClr>
                </a:solidFill>
                <a:latin typeface="Courier"/>
                <a:cs typeface="Courier"/>
              </a:rPr>
              <a:t>this movie! It's </a:t>
            </a:r>
            <a:r>
              <a:rPr lang="en-US" sz="2667" b="1" dirty="0">
                <a:latin typeface="Courier"/>
                <a:cs typeface="Courier"/>
              </a:rPr>
              <a:t>sweet</a:t>
            </a:r>
            <a:r>
              <a:rPr lang="en-US" sz="2667" dirty="0">
                <a:solidFill>
                  <a:schemeClr val="tx2">
                    <a:lumMod val="75000"/>
                  </a:schemeClr>
                </a:solidFill>
                <a:latin typeface="Courier"/>
                <a:cs typeface="Courier"/>
              </a:rPr>
              <a:t>, but with </a:t>
            </a:r>
            <a:r>
              <a:rPr lang="en-US" sz="2667" b="1" dirty="0">
                <a:latin typeface="Courier"/>
                <a:cs typeface="Courier"/>
              </a:rPr>
              <a:t>satirical</a:t>
            </a:r>
            <a:r>
              <a:rPr lang="en-US" sz="2667" dirty="0">
                <a:latin typeface="Courier"/>
                <a:cs typeface="Courier"/>
              </a:rPr>
              <a:t> </a:t>
            </a:r>
            <a:r>
              <a:rPr lang="en-US" sz="2667" dirty="0">
                <a:solidFill>
                  <a:schemeClr val="tx2">
                    <a:lumMod val="75000"/>
                  </a:schemeClr>
                </a:solidFill>
                <a:latin typeface="Courier"/>
                <a:cs typeface="Courier"/>
              </a:rPr>
              <a:t>humor. The dialogue is </a:t>
            </a:r>
            <a:r>
              <a:rPr lang="en-US" sz="2667" b="1" dirty="0">
                <a:latin typeface="Courier"/>
                <a:cs typeface="Courier"/>
              </a:rPr>
              <a:t>great</a:t>
            </a:r>
            <a:r>
              <a:rPr lang="en-US" sz="2667" dirty="0">
                <a:latin typeface="Courier"/>
                <a:cs typeface="Courier"/>
              </a:rPr>
              <a:t> </a:t>
            </a:r>
            <a:r>
              <a:rPr lang="en-US" sz="2667" dirty="0">
                <a:solidFill>
                  <a:schemeClr val="tx2">
                    <a:lumMod val="75000"/>
                  </a:schemeClr>
                </a:solidFill>
                <a:latin typeface="Courier"/>
                <a:cs typeface="Courier"/>
              </a:rPr>
              <a:t>and the adventure scenes are </a:t>
            </a:r>
            <a:r>
              <a:rPr lang="en-US" sz="2667" b="1" dirty="0">
                <a:latin typeface="Courier"/>
                <a:cs typeface="Courier"/>
              </a:rPr>
              <a:t>fun</a:t>
            </a:r>
            <a:r>
              <a:rPr lang="en-US" sz="2667" dirty="0">
                <a:solidFill>
                  <a:schemeClr val="tx2">
                    <a:lumMod val="75000"/>
                  </a:schemeClr>
                </a:solidFill>
                <a:latin typeface="Courier"/>
                <a:cs typeface="Courier"/>
              </a:rPr>
              <a:t>…  It manages to be </a:t>
            </a:r>
            <a:r>
              <a:rPr lang="en-US" sz="2667" b="1" dirty="0">
                <a:latin typeface="Courier"/>
                <a:cs typeface="Courier"/>
              </a:rPr>
              <a:t>whimsical</a:t>
            </a:r>
            <a:r>
              <a:rPr lang="en-US" sz="2667" dirty="0">
                <a:latin typeface="Courier"/>
                <a:cs typeface="Courier"/>
              </a:rPr>
              <a:t> </a:t>
            </a:r>
            <a:r>
              <a:rPr lang="en-US" sz="2667" dirty="0">
                <a:solidFill>
                  <a:schemeClr val="tx2">
                    <a:lumMod val="75000"/>
                  </a:schemeClr>
                </a:solidFill>
                <a:latin typeface="Courier"/>
                <a:cs typeface="Courier"/>
              </a:rPr>
              <a:t>and </a:t>
            </a:r>
            <a:r>
              <a:rPr lang="en-US" sz="2667" b="1" dirty="0">
                <a:latin typeface="Courier"/>
                <a:cs typeface="Courier"/>
              </a:rPr>
              <a:t>romantic</a:t>
            </a:r>
            <a:r>
              <a:rPr lang="en-US" sz="2667" dirty="0">
                <a:latin typeface="Courier"/>
                <a:cs typeface="Courier"/>
              </a:rPr>
              <a:t> </a:t>
            </a:r>
            <a:r>
              <a:rPr lang="en-US" sz="2667" dirty="0">
                <a:solidFill>
                  <a:schemeClr val="tx2">
                    <a:lumMod val="75000"/>
                  </a:schemeClr>
                </a:solidFill>
                <a:latin typeface="Courier"/>
                <a:cs typeface="Courier"/>
              </a:rPr>
              <a:t>while </a:t>
            </a:r>
            <a:r>
              <a:rPr lang="en-US" sz="2667" b="1" dirty="0">
                <a:latin typeface="Courier"/>
                <a:cs typeface="Courier"/>
              </a:rPr>
              <a:t>laughing</a:t>
            </a:r>
            <a:r>
              <a:rPr lang="en-US" sz="2667" dirty="0">
                <a:latin typeface="Courier"/>
                <a:cs typeface="Courier"/>
              </a:rPr>
              <a:t> </a:t>
            </a:r>
            <a:r>
              <a:rPr lang="en-US" sz="2667" dirty="0">
                <a:solidFill>
                  <a:schemeClr val="tx2">
                    <a:lumMod val="75000"/>
                  </a:schemeClr>
                </a:solidFill>
                <a:latin typeface="Courier"/>
                <a:cs typeface="Courier"/>
              </a:rPr>
              <a:t>at the conventions of the fairy tale genre. I would </a:t>
            </a:r>
            <a:r>
              <a:rPr lang="en-US" sz="2667" b="1" dirty="0">
                <a:latin typeface="Courier"/>
                <a:cs typeface="Courier"/>
              </a:rPr>
              <a:t>recommend</a:t>
            </a:r>
            <a:r>
              <a:rPr lang="en-US" sz="2667" dirty="0">
                <a:latin typeface="Courier"/>
                <a:cs typeface="Courier"/>
              </a:rPr>
              <a:t> </a:t>
            </a:r>
            <a:r>
              <a:rPr lang="en-US" sz="2667" dirty="0">
                <a:solidFill>
                  <a:schemeClr val="tx2">
                    <a:lumMod val="75000"/>
                  </a:schemeClr>
                </a:solidFill>
                <a:latin typeface="Courier"/>
                <a:cs typeface="Courier"/>
              </a:rPr>
              <a:t>it to just about anyone. I've seen it </a:t>
            </a:r>
            <a:r>
              <a:rPr lang="en-US" sz="2667" b="1" dirty="0">
                <a:latin typeface="Courier"/>
                <a:cs typeface="Courier"/>
              </a:rPr>
              <a:t>several</a:t>
            </a:r>
            <a:r>
              <a:rPr lang="en-US" sz="2667" dirty="0">
                <a:latin typeface="Courier"/>
                <a:cs typeface="Courier"/>
              </a:rPr>
              <a:t> </a:t>
            </a:r>
            <a:r>
              <a:rPr lang="en-US" sz="2667" dirty="0">
                <a:solidFill>
                  <a:schemeClr val="tx2">
                    <a:lumMod val="75000"/>
                  </a:schemeClr>
                </a:solidFill>
                <a:latin typeface="Courier"/>
                <a:cs typeface="Courier"/>
              </a:rPr>
              <a:t>times, and I'm always </a:t>
            </a:r>
            <a:r>
              <a:rPr lang="en-US" sz="2667" b="1" dirty="0">
                <a:latin typeface="Courier"/>
                <a:cs typeface="Courier"/>
              </a:rPr>
              <a:t>happy</a:t>
            </a:r>
            <a:r>
              <a:rPr lang="en-US" sz="2667" dirty="0">
                <a:latin typeface="Courier"/>
                <a:cs typeface="Courier"/>
              </a:rPr>
              <a:t> </a:t>
            </a:r>
            <a:r>
              <a:rPr lang="en-US" sz="2667" dirty="0">
                <a:solidFill>
                  <a:schemeClr val="tx2">
                    <a:lumMod val="75000"/>
                  </a:schemeClr>
                </a:solidFill>
                <a:latin typeface="Courier"/>
                <a:cs typeface="Courier"/>
              </a:rPr>
              <a:t>to see it </a:t>
            </a:r>
            <a:r>
              <a:rPr lang="en-US" sz="2667" b="1" dirty="0">
                <a:latin typeface="Courier"/>
                <a:cs typeface="Courier"/>
              </a:rPr>
              <a:t>again</a:t>
            </a:r>
            <a:r>
              <a:rPr lang="en-US" sz="2667" dirty="0">
                <a:latin typeface="Courier"/>
                <a:cs typeface="Courier"/>
              </a:rPr>
              <a:t> </a:t>
            </a:r>
            <a:r>
              <a:rPr lang="en-US" sz="2667" dirty="0">
                <a:solidFill>
                  <a:schemeClr val="tx2">
                    <a:lumMod val="75000"/>
                  </a:schemeClr>
                </a:solidFill>
                <a:latin typeface="Courier"/>
                <a:cs typeface="Courier"/>
              </a:rPr>
              <a:t>whenever I have a friend who hasn't seen it yet</a:t>
            </a:r>
            <a:r>
              <a:rPr lang="en-US" sz="2667" dirty="0">
                <a:latin typeface="Courier"/>
                <a:cs typeface="Courier"/>
              </a:rPr>
              <a:t>.</a:t>
            </a:r>
          </a:p>
        </p:txBody>
      </p:sp>
      <p:sp>
        <p:nvSpPr>
          <p:cNvPr id="32773" name="Text Box 5"/>
          <p:cNvSpPr txBox="1">
            <a:spLocks noChangeArrowheads="1"/>
          </p:cNvSpPr>
          <p:nvPr/>
        </p:nvSpPr>
        <p:spPr bwMode="auto">
          <a:xfrm>
            <a:off x="406401" y="2311401"/>
            <a:ext cx="2031999" cy="2267224"/>
          </a:xfrm>
          <a:prstGeom prst="rect">
            <a:avLst/>
          </a:prstGeom>
          <a:noFill/>
          <a:ln w="25400">
            <a:noFill/>
            <a:miter lim="800000"/>
            <a:headEnd/>
            <a:tailEnd/>
          </a:ln>
        </p:spPr>
        <p:txBody>
          <a:bodyPr wrap="square">
            <a:prstTxWarp prst="textNoShape">
              <a:avLst/>
            </a:prstTxWarp>
            <a:spAutoFit/>
          </a:bodyPr>
          <a:lstStyle/>
          <a:p>
            <a:r>
              <a:rPr lang="en-US" sz="14133" dirty="0" err="1">
                <a:latin typeface="Lucida Grande"/>
                <a:ea typeface="Lucida Grande"/>
                <a:cs typeface="Lucida Grande"/>
              </a:rPr>
              <a:t>γ</a:t>
            </a:r>
            <a:r>
              <a:rPr lang="en-US" sz="14133" dirty="0"/>
              <a:t>(</a:t>
            </a:r>
          </a:p>
        </p:txBody>
      </p:sp>
      <p:sp>
        <p:nvSpPr>
          <p:cNvPr id="32774" name="Text Box 6"/>
          <p:cNvSpPr txBox="1">
            <a:spLocks noChangeArrowheads="1"/>
          </p:cNvSpPr>
          <p:nvPr/>
        </p:nvSpPr>
        <p:spPr bwMode="auto">
          <a:xfrm>
            <a:off x="8977155" y="2451735"/>
            <a:ext cx="2861681" cy="2267224"/>
          </a:xfrm>
          <a:prstGeom prst="rect">
            <a:avLst/>
          </a:prstGeom>
          <a:noFill/>
          <a:ln w="25400">
            <a:noFill/>
            <a:miter lim="800000"/>
            <a:headEnd/>
            <a:tailEnd/>
          </a:ln>
        </p:spPr>
        <p:txBody>
          <a:bodyPr wrap="none">
            <a:prstTxWarp prst="textNoShape">
              <a:avLst/>
            </a:prstTxWarp>
            <a:spAutoFit/>
          </a:bodyPr>
          <a:lstStyle/>
          <a:p>
            <a:r>
              <a:rPr lang="en-US" sz="14133" dirty="0"/>
              <a:t>)=c</a:t>
            </a:r>
          </a:p>
        </p:txBody>
      </p:sp>
      <p:sp>
        <p:nvSpPr>
          <p:cNvPr id="32776" name="Text Box 8"/>
          <p:cNvSpPr txBox="1">
            <a:spLocks noChangeArrowheads="1"/>
          </p:cNvSpPr>
          <p:nvPr/>
        </p:nvSpPr>
        <p:spPr bwMode="auto">
          <a:xfrm>
            <a:off x="4673600" y="4495802"/>
            <a:ext cx="184731" cy="461665"/>
          </a:xfrm>
          <a:prstGeom prst="rect">
            <a:avLst/>
          </a:prstGeom>
          <a:noFill/>
          <a:ln w="25400">
            <a:noFill/>
            <a:miter lim="800000"/>
            <a:headEnd/>
            <a:tailEnd/>
          </a:ln>
        </p:spPr>
        <p:txBody>
          <a:bodyPr wrap="none">
            <a:prstTxWarp prst="textNoShape">
              <a:avLst/>
            </a:prstTxWarp>
            <a:spAutoFit/>
          </a:bodyPr>
          <a:lstStyle/>
          <a:p>
            <a:endParaRPr lang="en-US" sz="2400"/>
          </a:p>
        </p:txBody>
      </p:sp>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400" y="5664200"/>
            <a:ext cx="745067" cy="671509"/>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4400" y="4749801"/>
            <a:ext cx="789104" cy="711199"/>
          </a:xfrm>
          <a:prstGeom prst="rect">
            <a:avLst/>
          </a:prstGeom>
        </p:spPr>
      </p:pic>
      <p:sp>
        <p:nvSpPr>
          <p:cNvPr id="9" name="Slide Number Placeholder 5"/>
          <p:cNvSpPr>
            <a:spLocks noGrp="1"/>
          </p:cNvSpPr>
          <p:nvPr>
            <p:ph type="sldNum" sz="quarter" idx="12"/>
          </p:nvPr>
        </p:nvSpPr>
        <p:spPr bwMode="auto">
          <a:xfrm>
            <a:off x="11137295" y="6310311"/>
            <a:ext cx="609600" cy="457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Lucida Sans" charset="0"/>
                <a:ea typeface="ＭＳ Ｐゴシック" charset="0"/>
                <a:cs typeface="Arial Unicode MS" charset="0"/>
              </a:defRPr>
            </a:lvl1pPr>
            <a:lvl2pPr marL="50574369" indent="-49964784" eaLnBrk="0" hangingPunct="0">
              <a:defRPr sz="3200">
                <a:solidFill>
                  <a:schemeClr val="tx1"/>
                </a:solidFill>
                <a:latin typeface="Lucida Sans" charset="0"/>
                <a:ea typeface="Arial Unicode MS" charset="0"/>
                <a:cs typeface="Arial Unicode MS" charset="0"/>
              </a:defRPr>
            </a:lvl2pPr>
            <a:lvl3pPr eaLnBrk="0" hangingPunct="0">
              <a:defRPr sz="3200">
                <a:solidFill>
                  <a:schemeClr val="tx1"/>
                </a:solidFill>
                <a:latin typeface="Lucida Sans" charset="0"/>
                <a:ea typeface="Arial Unicode MS" charset="0"/>
                <a:cs typeface="Arial Unicode MS" charset="0"/>
              </a:defRPr>
            </a:lvl3pPr>
            <a:lvl4pPr eaLnBrk="0" hangingPunct="0">
              <a:defRPr sz="3200">
                <a:solidFill>
                  <a:schemeClr val="tx1"/>
                </a:solidFill>
                <a:latin typeface="Lucida Sans" charset="0"/>
                <a:ea typeface="Arial Unicode MS" charset="0"/>
                <a:cs typeface="Arial Unicode MS" charset="0"/>
              </a:defRPr>
            </a:lvl4pPr>
            <a:lvl5pPr eaLnBrk="0" hangingPunct="0">
              <a:defRPr sz="3200">
                <a:solidFill>
                  <a:schemeClr val="tx1"/>
                </a:solidFill>
                <a:latin typeface="Lucida Sans" charset="0"/>
                <a:ea typeface="Arial Unicode MS" charset="0"/>
                <a:cs typeface="Arial Unicode MS" charset="0"/>
              </a:defRPr>
            </a:lvl5pPr>
            <a:lvl6pPr marL="609585" eaLnBrk="0" fontAlgn="base" hangingPunct="0">
              <a:spcBef>
                <a:spcPct val="0"/>
              </a:spcBef>
              <a:spcAft>
                <a:spcPct val="0"/>
              </a:spcAft>
              <a:defRPr sz="3200">
                <a:solidFill>
                  <a:schemeClr val="tx1"/>
                </a:solidFill>
                <a:latin typeface="Lucida Sans" charset="0"/>
                <a:ea typeface="Arial Unicode MS" charset="0"/>
                <a:cs typeface="Arial Unicode MS" charset="0"/>
              </a:defRPr>
            </a:lvl6pPr>
            <a:lvl7pPr marL="1219170" eaLnBrk="0" fontAlgn="base" hangingPunct="0">
              <a:spcBef>
                <a:spcPct val="0"/>
              </a:spcBef>
              <a:spcAft>
                <a:spcPct val="0"/>
              </a:spcAft>
              <a:defRPr sz="3200">
                <a:solidFill>
                  <a:schemeClr val="tx1"/>
                </a:solidFill>
                <a:latin typeface="Lucida Sans" charset="0"/>
                <a:ea typeface="Arial Unicode MS" charset="0"/>
                <a:cs typeface="Arial Unicode MS" charset="0"/>
              </a:defRPr>
            </a:lvl7pPr>
            <a:lvl8pPr marL="1828754" eaLnBrk="0" fontAlgn="base" hangingPunct="0">
              <a:spcBef>
                <a:spcPct val="0"/>
              </a:spcBef>
              <a:spcAft>
                <a:spcPct val="0"/>
              </a:spcAft>
              <a:defRPr sz="3200">
                <a:solidFill>
                  <a:schemeClr val="tx1"/>
                </a:solidFill>
                <a:latin typeface="Lucida Sans" charset="0"/>
                <a:ea typeface="Arial Unicode MS" charset="0"/>
                <a:cs typeface="Arial Unicode MS" charset="0"/>
              </a:defRPr>
            </a:lvl8pPr>
            <a:lvl9pPr marL="2438339" eaLnBrk="0" fontAlgn="base" hangingPunct="0">
              <a:spcBef>
                <a:spcPct val="0"/>
              </a:spcBef>
              <a:spcAft>
                <a:spcPct val="0"/>
              </a:spcAft>
              <a:defRPr sz="3200">
                <a:solidFill>
                  <a:schemeClr val="tx1"/>
                </a:solidFill>
                <a:latin typeface="Lucida Sans" charset="0"/>
                <a:ea typeface="Arial Unicode MS" charset="0"/>
                <a:cs typeface="Arial Unicode MS" charset="0"/>
              </a:defRPr>
            </a:lvl9pPr>
          </a:lstStyle>
          <a:p>
            <a:pPr eaLnBrk="1" hangingPunct="1"/>
            <a:fld id="{2AF2582C-5254-7A4F-91A6-4BD07F8621D0}" type="slidenum">
              <a:rPr lang="en-US" sz="1600">
                <a:solidFill>
                  <a:srgbClr val="898989"/>
                </a:solidFill>
                <a:latin typeface="Calibri" charset="0"/>
              </a:rPr>
              <a:pPr eaLnBrk="1" hangingPunct="1"/>
              <a:t>752</a:t>
            </a:fld>
            <a:endParaRPr lang="en-US" sz="1600" dirty="0">
              <a:solidFill>
                <a:srgbClr val="898989"/>
              </a:solidFill>
              <a:latin typeface="Calibri" charset="0"/>
            </a:endParaRPr>
          </a:p>
        </p:txBody>
      </p:sp>
    </p:spTree>
    <p:extLst>
      <p:ext uri="{BB962C8B-B14F-4D97-AF65-F5344CB8AC3E}">
        <p14:creationId xmlns:p14="http://schemas.microsoft.com/office/powerpoint/2010/main" val="1509758803"/>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828800" y="381000"/>
            <a:ext cx="9956800" cy="990600"/>
          </a:xfrm>
        </p:spPr>
        <p:txBody>
          <a:bodyPr/>
          <a:lstStyle/>
          <a:p>
            <a:r>
              <a:rPr lang="en-US" dirty="0"/>
              <a:t>The bag of words representation</a:t>
            </a:r>
          </a:p>
        </p:txBody>
      </p:sp>
      <p:sp>
        <p:nvSpPr>
          <p:cNvPr id="32772" name="Rectangle 4"/>
          <p:cNvSpPr>
            <a:spLocks noChangeArrowheads="1"/>
          </p:cNvSpPr>
          <p:nvPr/>
        </p:nvSpPr>
        <p:spPr bwMode="auto">
          <a:xfrm>
            <a:off x="2540000" y="1803400"/>
            <a:ext cx="6502400" cy="43688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endParaRPr lang="en-US" sz="2667" dirty="0">
              <a:latin typeface="Courier"/>
              <a:cs typeface="Courier"/>
            </a:endParaRPr>
          </a:p>
        </p:txBody>
      </p:sp>
      <p:sp>
        <p:nvSpPr>
          <p:cNvPr id="32773" name="Text Box 5"/>
          <p:cNvSpPr txBox="1">
            <a:spLocks noChangeArrowheads="1"/>
          </p:cNvSpPr>
          <p:nvPr/>
        </p:nvSpPr>
        <p:spPr bwMode="auto">
          <a:xfrm>
            <a:off x="406400" y="2413001"/>
            <a:ext cx="2133600" cy="4442113"/>
          </a:xfrm>
          <a:prstGeom prst="rect">
            <a:avLst/>
          </a:prstGeom>
          <a:noFill/>
          <a:ln w="25400">
            <a:noFill/>
            <a:miter lim="800000"/>
            <a:headEnd/>
            <a:tailEnd/>
          </a:ln>
        </p:spPr>
        <p:txBody>
          <a:bodyPr wrap="square">
            <a:prstTxWarp prst="textNoShape">
              <a:avLst/>
            </a:prstTxWarp>
            <a:spAutoFit/>
          </a:bodyPr>
          <a:lstStyle/>
          <a:p>
            <a:r>
              <a:rPr lang="en-US" sz="14133" dirty="0">
                <a:latin typeface="Lucida Grande"/>
                <a:ea typeface="Lucida Grande"/>
                <a:cs typeface="Lucida Grande"/>
              </a:rPr>
              <a:t>γ</a:t>
            </a:r>
            <a:r>
              <a:rPr lang="en-US" altLang="ko-KR" sz="14133" dirty="0"/>
              <a:t>(</a:t>
            </a:r>
          </a:p>
          <a:p>
            <a:endParaRPr lang="en-US" sz="14133" dirty="0"/>
          </a:p>
        </p:txBody>
      </p:sp>
      <p:sp>
        <p:nvSpPr>
          <p:cNvPr id="32774" name="Text Box 6"/>
          <p:cNvSpPr txBox="1">
            <a:spLocks noChangeArrowheads="1"/>
          </p:cNvSpPr>
          <p:nvPr/>
        </p:nvSpPr>
        <p:spPr bwMode="auto">
          <a:xfrm>
            <a:off x="8977155" y="2451735"/>
            <a:ext cx="2861681" cy="2267224"/>
          </a:xfrm>
          <a:prstGeom prst="rect">
            <a:avLst/>
          </a:prstGeom>
          <a:noFill/>
          <a:ln w="25400">
            <a:noFill/>
            <a:miter lim="800000"/>
            <a:headEnd/>
            <a:tailEnd/>
          </a:ln>
        </p:spPr>
        <p:txBody>
          <a:bodyPr wrap="none">
            <a:prstTxWarp prst="textNoShape">
              <a:avLst/>
            </a:prstTxWarp>
            <a:spAutoFit/>
          </a:bodyPr>
          <a:lstStyle/>
          <a:p>
            <a:r>
              <a:rPr lang="en-US" sz="14133" dirty="0"/>
              <a:t>)=c</a:t>
            </a:r>
          </a:p>
        </p:txBody>
      </p:sp>
      <p:graphicFrame>
        <p:nvGraphicFramePr>
          <p:cNvPr id="8" name="Group 44"/>
          <p:cNvGraphicFramePr>
            <a:graphicFrameLocks noGrp="1"/>
          </p:cNvGraphicFramePr>
          <p:nvPr/>
        </p:nvGraphicFramePr>
        <p:xfrm>
          <a:off x="2540000" y="1803400"/>
          <a:ext cx="6502400" cy="4378963"/>
        </p:xfrm>
        <a:graphic>
          <a:graphicData uri="http://schemas.openxmlformats.org/drawingml/2006/table">
            <a:tbl>
              <a:tblPr/>
              <a:tblGrid>
                <a:gridCol w="3901440">
                  <a:extLst>
                    <a:ext uri="{9D8B030D-6E8A-4147-A177-3AD203B41FA5}">
                      <a16:colId xmlns:a16="http://schemas.microsoft.com/office/drawing/2014/main" val="20000"/>
                    </a:ext>
                  </a:extLst>
                </a:gridCol>
                <a:gridCol w="2600960">
                  <a:extLst>
                    <a:ext uri="{9D8B030D-6E8A-4147-A177-3AD203B41FA5}">
                      <a16:colId xmlns:a16="http://schemas.microsoft.com/office/drawing/2014/main" val="20001"/>
                    </a:ext>
                  </a:extLst>
                </a:gridCol>
              </a:tblGrid>
              <a:tr h="66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latin typeface="Courier"/>
                          <a:ea typeface="Arial" charset="0"/>
                          <a:cs typeface="Courier"/>
                        </a:rPr>
                        <a:t>great</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latin typeface="Courier"/>
                          <a:ea typeface="Arial" charset="0"/>
                          <a:cs typeface="Courier"/>
                        </a:rPr>
                        <a:t>2</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31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latin typeface="Courier"/>
                          <a:ea typeface="Arial" charset="0"/>
                          <a:cs typeface="Courier"/>
                        </a:rPr>
                        <a:t>love</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latin typeface="Courier"/>
                          <a:ea typeface="Arial" charset="0"/>
                          <a:cs typeface="Courier"/>
                        </a:rPr>
                        <a:t>2</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263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latin typeface="Courier"/>
                          <a:ea typeface="Arial" charset="0"/>
                          <a:cs typeface="Courier"/>
                        </a:rPr>
                        <a:t>recommend</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a:ln>
                            <a:noFill/>
                          </a:ln>
                          <a:solidFill>
                            <a:schemeClr val="tx1"/>
                          </a:solidFill>
                          <a:effectLst/>
                          <a:latin typeface="Courier"/>
                          <a:ea typeface="Arial" charset="0"/>
                          <a:cs typeface="Courier"/>
                        </a:rPr>
                        <a:t>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0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latin typeface="Courier"/>
                          <a:ea typeface="Arial" charset="0"/>
                          <a:cs typeface="Courier"/>
                        </a:rPr>
                        <a:t>laugh</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a:ln>
                            <a:noFill/>
                          </a:ln>
                          <a:solidFill>
                            <a:schemeClr val="tx1"/>
                          </a:solidFill>
                          <a:effectLst/>
                          <a:latin typeface="Courier"/>
                          <a:ea typeface="Arial" charset="0"/>
                          <a:cs typeface="Courier"/>
                        </a:rPr>
                        <a:t>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183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latin typeface="Courier"/>
                          <a:ea typeface="Arial" charset="0"/>
                          <a:cs typeface="Courier"/>
                        </a:rPr>
                        <a:t>happy</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latin typeface="Courier"/>
                          <a:ea typeface="Arial" charset="0"/>
                          <a:cs typeface="Courier"/>
                        </a:rPr>
                        <a:t>1</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7057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latin typeface="Courier"/>
                          <a:ea typeface="Arial" charset="0"/>
                          <a:cs typeface="Courier"/>
                        </a:rPr>
                        <a:t>...</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3700" b="0" i="0" u="none" strike="noStrike" cap="none" normalizeH="0" baseline="0" dirty="0">
                          <a:ln>
                            <a:noFill/>
                          </a:ln>
                          <a:solidFill>
                            <a:schemeClr val="tx1"/>
                          </a:solidFill>
                          <a:effectLst/>
                          <a:latin typeface="Courier"/>
                          <a:ea typeface="Arial" charset="0"/>
                          <a:cs typeface="Courier"/>
                        </a:rPr>
                        <a:t>...</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9" name="Picture 8"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400" y="5664200"/>
            <a:ext cx="745067" cy="671509"/>
          </a:xfrm>
          <a:prstGeom prst="rect">
            <a:avLst/>
          </a:prstGeom>
        </p:spPr>
      </p:pic>
      <p:pic>
        <p:nvPicPr>
          <p:cNvPr id="10" name="Picture 9"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4400" y="4749801"/>
            <a:ext cx="789104" cy="711199"/>
          </a:xfrm>
          <a:prstGeom prst="rect">
            <a:avLst/>
          </a:prstGeom>
        </p:spPr>
      </p:pic>
      <p:sp>
        <p:nvSpPr>
          <p:cNvPr id="11" name="Slide Number Placeholder 5"/>
          <p:cNvSpPr>
            <a:spLocks noGrp="1"/>
          </p:cNvSpPr>
          <p:nvPr>
            <p:ph type="sldNum" sz="quarter" idx="12"/>
          </p:nvPr>
        </p:nvSpPr>
        <p:spPr bwMode="auto">
          <a:xfrm>
            <a:off x="11137295" y="6310311"/>
            <a:ext cx="609600" cy="457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Lucida Sans" charset="0"/>
                <a:ea typeface="ＭＳ Ｐゴシック" charset="0"/>
                <a:cs typeface="Arial Unicode MS" charset="0"/>
              </a:defRPr>
            </a:lvl1pPr>
            <a:lvl2pPr marL="50574369" indent="-49964784" eaLnBrk="0" hangingPunct="0">
              <a:defRPr sz="3200">
                <a:solidFill>
                  <a:schemeClr val="tx1"/>
                </a:solidFill>
                <a:latin typeface="Lucida Sans" charset="0"/>
                <a:ea typeface="Arial Unicode MS" charset="0"/>
                <a:cs typeface="Arial Unicode MS" charset="0"/>
              </a:defRPr>
            </a:lvl2pPr>
            <a:lvl3pPr eaLnBrk="0" hangingPunct="0">
              <a:defRPr sz="3200">
                <a:solidFill>
                  <a:schemeClr val="tx1"/>
                </a:solidFill>
                <a:latin typeface="Lucida Sans" charset="0"/>
                <a:ea typeface="Arial Unicode MS" charset="0"/>
                <a:cs typeface="Arial Unicode MS" charset="0"/>
              </a:defRPr>
            </a:lvl3pPr>
            <a:lvl4pPr eaLnBrk="0" hangingPunct="0">
              <a:defRPr sz="3200">
                <a:solidFill>
                  <a:schemeClr val="tx1"/>
                </a:solidFill>
                <a:latin typeface="Lucida Sans" charset="0"/>
                <a:ea typeface="Arial Unicode MS" charset="0"/>
                <a:cs typeface="Arial Unicode MS" charset="0"/>
              </a:defRPr>
            </a:lvl4pPr>
            <a:lvl5pPr eaLnBrk="0" hangingPunct="0">
              <a:defRPr sz="3200">
                <a:solidFill>
                  <a:schemeClr val="tx1"/>
                </a:solidFill>
                <a:latin typeface="Lucida Sans" charset="0"/>
                <a:ea typeface="Arial Unicode MS" charset="0"/>
                <a:cs typeface="Arial Unicode MS" charset="0"/>
              </a:defRPr>
            </a:lvl5pPr>
            <a:lvl6pPr marL="609585" eaLnBrk="0" fontAlgn="base" hangingPunct="0">
              <a:spcBef>
                <a:spcPct val="0"/>
              </a:spcBef>
              <a:spcAft>
                <a:spcPct val="0"/>
              </a:spcAft>
              <a:defRPr sz="3200">
                <a:solidFill>
                  <a:schemeClr val="tx1"/>
                </a:solidFill>
                <a:latin typeface="Lucida Sans" charset="0"/>
                <a:ea typeface="Arial Unicode MS" charset="0"/>
                <a:cs typeface="Arial Unicode MS" charset="0"/>
              </a:defRPr>
            </a:lvl6pPr>
            <a:lvl7pPr marL="1219170" eaLnBrk="0" fontAlgn="base" hangingPunct="0">
              <a:spcBef>
                <a:spcPct val="0"/>
              </a:spcBef>
              <a:spcAft>
                <a:spcPct val="0"/>
              </a:spcAft>
              <a:defRPr sz="3200">
                <a:solidFill>
                  <a:schemeClr val="tx1"/>
                </a:solidFill>
                <a:latin typeface="Lucida Sans" charset="0"/>
                <a:ea typeface="Arial Unicode MS" charset="0"/>
                <a:cs typeface="Arial Unicode MS" charset="0"/>
              </a:defRPr>
            </a:lvl7pPr>
            <a:lvl8pPr marL="1828754" eaLnBrk="0" fontAlgn="base" hangingPunct="0">
              <a:spcBef>
                <a:spcPct val="0"/>
              </a:spcBef>
              <a:spcAft>
                <a:spcPct val="0"/>
              </a:spcAft>
              <a:defRPr sz="3200">
                <a:solidFill>
                  <a:schemeClr val="tx1"/>
                </a:solidFill>
                <a:latin typeface="Lucida Sans" charset="0"/>
                <a:ea typeface="Arial Unicode MS" charset="0"/>
                <a:cs typeface="Arial Unicode MS" charset="0"/>
              </a:defRPr>
            </a:lvl8pPr>
            <a:lvl9pPr marL="2438339" eaLnBrk="0" fontAlgn="base" hangingPunct="0">
              <a:spcBef>
                <a:spcPct val="0"/>
              </a:spcBef>
              <a:spcAft>
                <a:spcPct val="0"/>
              </a:spcAft>
              <a:defRPr sz="3200">
                <a:solidFill>
                  <a:schemeClr val="tx1"/>
                </a:solidFill>
                <a:latin typeface="Lucida Sans" charset="0"/>
                <a:ea typeface="Arial Unicode MS" charset="0"/>
                <a:cs typeface="Arial Unicode MS" charset="0"/>
              </a:defRPr>
            </a:lvl9pPr>
          </a:lstStyle>
          <a:p>
            <a:pPr eaLnBrk="1" hangingPunct="1"/>
            <a:fld id="{2AF2582C-5254-7A4F-91A6-4BD07F8621D0}" type="slidenum">
              <a:rPr lang="en-US" sz="1600">
                <a:solidFill>
                  <a:srgbClr val="898989"/>
                </a:solidFill>
                <a:latin typeface="Calibri" charset="0"/>
              </a:rPr>
              <a:pPr eaLnBrk="1" hangingPunct="1"/>
              <a:t>753</a:t>
            </a:fld>
            <a:endParaRPr lang="en-US" sz="1600" dirty="0">
              <a:solidFill>
                <a:srgbClr val="898989"/>
              </a:solidFill>
              <a:latin typeface="Calibri" charset="0"/>
            </a:endParaRPr>
          </a:p>
        </p:txBody>
      </p:sp>
    </p:spTree>
    <p:extLst>
      <p:ext uri="{BB962C8B-B14F-4D97-AF65-F5344CB8AC3E}">
        <p14:creationId xmlns:p14="http://schemas.microsoft.com/office/powerpoint/2010/main" val="4254093155"/>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Bayes’ Rule Applied to Documents and Classes</a:t>
            </a:r>
          </a:p>
        </p:txBody>
      </p:sp>
      <p:graphicFrame>
        <p:nvGraphicFramePr>
          <p:cNvPr id="7" name="Object 3"/>
          <p:cNvGraphicFramePr>
            <a:graphicFrameLocks noChangeAspect="1"/>
          </p:cNvGraphicFramePr>
          <p:nvPr/>
        </p:nvGraphicFramePr>
        <p:xfrm>
          <a:off x="3306234" y="3678767"/>
          <a:ext cx="5894917" cy="1837267"/>
        </p:xfrm>
        <a:graphic>
          <a:graphicData uri="http://schemas.openxmlformats.org/presentationml/2006/ole">
            <mc:AlternateContent xmlns:mc="http://schemas.openxmlformats.org/markup-compatibility/2006">
              <mc:Choice xmlns:v="urn:schemas-microsoft-com:vml" Requires="v">
                <p:oleObj spid="_x0000_s57353" name="Equation" r:id="rId3" imgW="1371600" imgH="419100" progId="Equation.3">
                  <p:embed/>
                </p:oleObj>
              </mc:Choice>
              <mc:Fallback>
                <p:oleObj name="Equation" r:id="rId3" imgW="1371600" imgH="419100" progId="Equation.3">
                  <p:embed/>
                  <p:pic>
                    <p:nvPicPr>
                      <p:cNvPr id="7" name="Object 3"/>
                      <p:cNvPicPr>
                        <a:picLocks noChangeAspect="1" noChangeArrowheads="1"/>
                      </p:cNvPicPr>
                      <p:nvPr/>
                    </p:nvPicPr>
                    <p:blipFill>
                      <a:blip r:embed="rId4"/>
                      <a:srcRect/>
                      <a:stretch>
                        <a:fillRect/>
                      </a:stretch>
                    </p:blipFill>
                    <p:spPr bwMode="auto">
                      <a:xfrm>
                        <a:off x="3306234" y="3678767"/>
                        <a:ext cx="5894917" cy="1837267"/>
                      </a:xfrm>
                      <a:prstGeom prst="rect">
                        <a:avLst/>
                      </a:prstGeom>
                      <a:noFill/>
                      <a:ln>
                        <a:noFill/>
                      </a:ln>
                      <a:effectLst/>
                    </p:spPr>
                  </p:pic>
                </p:oleObj>
              </mc:Fallback>
            </mc:AlternateContent>
          </a:graphicData>
        </a:graphic>
      </p:graphicFrame>
      <p:sp>
        <p:nvSpPr>
          <p:cNvPr id="10" name="Content Placeholder 1"/>
          <p:cNvSpPr>
            <a:spLocks noGrp="1"/>
          </p:cNvSpPr>
          <p:nvPr>
            <p:ph idx="1"/>
          </p:nvPr>
        </p:nvSpPr>
        <p:spPr>
          <a:xfrm>
            <a:off x="406400" y="1905000"/>
            <a:ext cx="10972800" cy="3556000"/>
          </a:xfrm>
        </p:spPr>
        <p:txBody>
          <a:bodyPr/>
          <a:lstStyle/>
          <a:p>
            <a:pPr marL="304792" indent="-304792">
              <a:spcBef>
                <a:spcPct val="50000"/>
              </a:spcBef>
              <a:buFontTx/>
              <a:buChar char="•"/>
            </a:pPr>
            <a:r>
              <a:rPr lang="en-US" sz="4267" dirty="0"/>
              <a:t>For a document </a:t>
            </a:r>
            <a:r>
              <a:rPr lang="en-US" sz="4800" i="1" dirty="0">
                <a:solidFill>
                  <a:srgbClr val="FF0000"/>
                </a:solidFill>
              </a:rPr>
              <a:t>d</a:t>
            </a:r>
            <a:r>
              <a:rPr lang="en-US" sz="5333" dirty="0"/>
              <a:t> </a:t>
            </a:r>
            <a:r>
              <a:rPr lang="en-US" sz="4800" dirty="0"/>
              <a:t>and a class </a:t>
            </a:r>
            <a:r>
              <a:rPr lang="en-US" sz="5333" i="1" dirty="0">
                <a:solidFill>
                  <a:srgbClr val="FF0000"/>
                </a:solidFill>
              </a:rPr>
              <a:t>c</a:t>
            </a:r>
            <a:endParaRPr lang="en-US" sz="4267" i="1" dirty="0">
              <a:solidFill>
                <a:srgbClr val="FF0000"/>
              </a:solidFill>
            </a:endParaRPr>
          </a:p>
        </p:txBody>
      </p:sp>
    </p:spTree>
    <p:extLst>
      <p:ext uri="{BB962C8B-B14F-4D97-AF65-F5344CB8AC3E}">
        <p14:creationId xmlns:p14="http://schemas.microsoft.com/office/powerpoint/2010/main" val="550674656"/>
      </p:ext>
    </p:extLst>
  </p:cSld>
  <p:clrMapOvr>
    <a:masterClrMapping/>
  </p:clrMapOvr>
  <p:transition/>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err="1"/>
              <a:t>ï</a:t>
            </a:r>
            <a:r>
              <a:rPr lang="en-US" dirty="0" err="1"/>
              <a:t>ve</a:t>
            </a:r>
            <a:r>
              <a:rPr lang="en-US" dirty="0"/>
              <a:t> Bayes Classifier</a:t>
            </a:r>
          </a:p>
        </p:txBody>
      </p:sp>
      <p:graphicFrame>
        <p:nvGraphicFramePr>
          <p:cNvPr id="5" name="Object 3"/>
          <p:cNvGraphicFramePr>
            <a:graphicFrameLocks noChangeAspect="1"/>
          </p:cNvGraphicFramePr>
          <p:nvPr/>
        </p:nvGraphicFramePr>
        <p:xfrm>
          <a:off x="2230129" y="2178051"/>
          <a:ext cx="5430089" cy="1149349"/>
        </p:xfrm>
        <a:graphic>
          <a:graphicData uri="http://schemas.openxmlformats.org/presentationml/2006/ole">
            <mc:AlternateContent xmlns:mc="http://schemas.openxmlformats.org/markup-compatibility/2006">
              <mc:Choice xmlns:v="urn:schemas-microsoft-com:vml" Requires="v">
                <p:oleObj spid="_x0000_s58391" name="Equation" r:id="rId3" imgW="1371600" imgH="292100" progId="Equation.3">
                  <p:embed/>
                </p:oleObj>
              </mc:Choice>
              <mc:Fallback>
                <p:oleObj name="Equation" r:id="rId3" imgW="1371600" imgH="292100" progId="Equation.3">
                  <p:embed/>
                  <p:pic>
                    <p:nvPicPr>
                      <p:cNvPr id="5" name="Object 3"/>
                      <p:cNvPicPr>
                        <a:picLocks noChangeAspect="1" noChangeArrowheads="1"/>
                      </p:cNvPicPr>
                      <p:nvPr/>
                    </p:nvPicPr>
                    <p:blipFill>
                      <a:blip r:embed="rId4"/>
                      <a:srcRect/>
                      <a:stretch>
                        <a:fillRect/>
                      </a:stretch>
                    </p:blipFill>
                    <p:spPr bwMode="auto">
                      <a:xfrm>
                        <a:off x="2230129" y="2178051"/>
                        <a:ext cx="5430089" cy="1149349"/>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3390160" y="3327400"/>
          <a:ext cx="5347441" cy="1625600"/>
        </p:xfrm>
        <a:graphic>
          <a:graphicData uri="http://schemas.openxmlformats.org/presentationml/2006/ole">
            <mc:AlternateContent xmlns:mc="http://schemas.openxmlformats.org/markup-compatibility/2006">
              <mc:Choice xmlns:v="urn:schemas-microsoft-com:vml" Requires="v">
                <p:oleObj spid="_x0000_s58392" name="Equation" r:id="rId5" imgW="1371600" imgH="419100" progId="Equation.3">
                  <p:embed/>
                </p:oleObj>
              </mc:Choice>
              <mc:Fallback>
                <p:oleObj name="Equation" r:id="rId5" imgW="1371600" imgH="419100" progId="Equation.3">
                  <p:embed/>
                  <p:pic>
                    <p:nvPicPr>
                      <p:cNvPr id="6" name="Object 3"/>
                      <p:cNvPicPr>
                        <a:picLocks noChangeAspect="1" noChangeArrowheads="1"/>
                      </p:cNvPicPr>
                      <p:nvPr/>
                    </p:nvPicPr>
                    <p:blipFill>
                      <a:blip r:embed="rId6"/>
                      <a:srcRect/>
                      <a:stretch>
                        <a:fillRect/>
                      </a:stretch>
                    </p:blipFill>
                    <p:spPr bwMode="auto">
                      <a:xfrm>
                        <a:off x="3390160" y="3327400"/>
                        <a:ext cx="5347441" cy="16256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3348567" y="5156200"/>
          <a:ext cx="5181600" cy="1117600"/>
        </p:xfrm>
        <a:graphic>
          <a:graphicData uri="http://schemas.openxmlformats.org/presentationml/2006/ole">
            <mc:AlternateContent xmlns:mc="http://schemas.openxmlformats.org/markup-compatibility/2006">
              <mc:Choice xmlns:v="urn:schemas-microsoft-com:vml" Requires="v">
                <p:oleObj spid="_x0000_s58393" name="Equation" r:id="rId7" imgW="1346200" imgH="292100" progId="Equation.3">
                  <p:embed/>
                </p:oleObj>
              </mc:Choice>
              <mc:Fallback>
                <p:oleObj name="Equation" r:id="rId7" imgW="1346200" imgH="292100" progId="Equation.3">
                  <p:embed/>
                  <p:pic>
                    <p:nvPicPr>
                      <p:cNvPr id="8" name="Object 3"/>
                      <p:cNvPicPr>
                        <a:picLocks noChangeAspect="1" noChangeArrowheads="1"/>
                      </p:cNvPicPr>
                      <p:nvPr/>
                    </p:nvPicPr>
                    <p:blipFill>
                      <a:blip r:embed="rId8"/>
                      <a:srcRect/>
                      <a:stretch>
                        <a:fillRect/>
                      </a:stretch>
                    </p:blipFill>
                    <p:spPr bwMode="auto">
                      <a:xfrm>
                        <a:off x="3348567" y="5156200"/>
                        <a:ext cx="5181600" cy="11176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8331200" y="2108200"/>
            <a:ext cx="3251200" cy="107702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MAP is “maximum a posteriori”  = most likely class</a:t>
            </a:r>
          </a:p>
        </p:txBody>
      </p:sp>
      <p:sp>
        <p:nvSpPr>
          <p:cNvPr id="11" name="Text Box 16"/>
          <p:cNvSpPr txBox="1">
            <a:spLocks noChangeArrowheads="1"/>
          </p:cNvSpPr>
          <p:nvPr/>
        </p:nvSpPr>
        <p:spPr bwMode="auto">
          <a:xfrm>
            <a:off x="9245600" y="3835400"/>
            <a:ext cx="2235200" cy="42056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Bayes Rule</a:t>
            </a:r>
          </a:p>
        </p:txBody>
      </p:sp>
      <p:sp>
        <p:nvSpPr>
          <p:cNvPr id="12" name="Text Box 16"/>
          <p:cNvSpPr txBox="1">
            <a:spLocks noChangeArrowheads="1"/>
          </p:cNvSpPr>
          <p:nvPr/>
        </p:nvSpPr>
        <p:spPr bwMode="auto">
          <a:xfrm>
            <a:off x="9347200" y="5257800"/>
            <a:ext cx="2235200" cy="74879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Dropping the denominator</a:t>
            </a:r>
          </a:p>
        </p:txBody>
      </p:sp>
    </p:spTree>
    <p:extLst>
      <p:ext uri="{BB962C8B-B14F-4D97-AF65-F5344CB8AC3E}">
        <p14:creationId xmlns:p14="http://schemas.microsoft.com/office/powerpoint/2010/main" val="109718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828800" y="0"/>
            <a:ext cx="10160000" cy="1498600"/>
          </a:xfrm>
        </p:spPr>
        <p:txBody>
          <a:bodyPr/>
          <a:lstStyle/>
          <a:p>
            <a:r>
              <a:rPr lang="en-US" dirty="0"/>
              <a:t>Na</a:t>
            </a:r>
            <a:r>
              <a:rPr lang="fr-FR" dirty="0" err="1"/>
              <a:t>ï</a:t>
            </a:r>
            <a:r>
              <a:rPr lang="en-US" dirty="0" err="1"/>
              <a:t>ve</a:t>
            </a:r>
            <a:r>
              <a:rPr lang="en-US" dirty="0"/>
              <a:t> Bayes </a:t>
            </a:r>
            <a:br>
              <a:rPr lang="en-US" dirty="0"/>
            </a:br>
            <a:r>
              <a:rPr lang="en-US" dirty="0"/>
              <a:t>Conditional Independence Assumption</a:t>
            </a:r>
          </a:p>
        </p:txBody>
      </p:sp>
      <p:graphicFrame>
        <p:nvGraphicFramePr>
          <p:cNvPr id="10" name="Object 3"/>
          <p:cNvGraphicFramePr>
            <a:graphicFrameLocks noChangeAspect="1"/>
          </p:cNvGraphicFramePr>
          <p:nvPr/>
        </p:nvGraphicFramePr>
        <p:xfrm>
          <a:off x="3962400" y="1703257"/>
          <a:ext cx="4011083" cy="796527"/>
        </p:xfrm>
        <a:graphic>
          <a:graphicData uri="http://schemas.openxmlformats.org/presentationml/2006/ole">
            <mc:AlternateContent xmlns:mc="http://schemas.openxmlformats.org/markup-compatibility/2006">
              <mc:Choice xmlns:v="urn:schemas-microsoft-com:vml" Requires="v">
                <p:oleObj spid="_x0000_s59408" name="수식" r:id="rId3" imgW="1206360" imgH="241200" progId="Equation.3">
                  <p:embed/>
                </p:oleObj>
              </mc:Choice>
              <mc:Fallback>
                <p:oleObj name="수식" r:id="rId3" imgW="1206360" imgH="241200" progId="Equation.3">
                  <p:embed/>
                  <p:pic>
                    <p:nvPicPr>
                      <p:cNvPr id="10" name="Object 3"/>
                      <p:cNvPicPr>
                        <a:picLocks noChangeAspect="1" noChangeArrowheads="1"/>
                      </p:cNvPicPr>
                      <p:nvPr/>
                    </p:nvPicPr>
                    <p:blipFill>
                      <a:blip r:embed="rId4"/>
                      <a:srcRect/>
                      <a:stretch>
                        <a:fillRect/>
                      </a:stretch>
                    </p:blipFill>
                    <p:spPr bwMode="auto">
                      <a:xfrm>
                        <a:off x="3962400" y="1703257"/>
                        <a:ext cx="4011083" cy="796527"/>
                      </a:xfrm>
                      <a:prstGeom prst="rect">
                        <a:avLst/>
                      </a:prstGeom>
                      <a:noFill/>
                      <a:ln>
                        <a:noFill/>
                      </a:ln>
                      <a:effectLst/>
                    </p:spPr>
                  </p:pic>
                </p:oleObj>
              </mc:Fallback>
            </mc:AlternateContent>
          </a:graphicData>
        </a:graphic>
      </p:graphicFrame>
      <p:sp>
        <p:nvSpPr>
          <p:cNvPr id="12" name="Rectangle 3"/>
          <p:cNvSpPr>
            <a:spLocks noGrp="1" noChangeArrowheads="1"/>
          </p:cNvSpPr>
          <p:nvPr>
            <p:ph sz="quarter" idx="1"/>
          </p:nvPr>
        </p:nvSpPr>
        <p:spPr>
          <a:xfrm>
            <a:off x="406400" y="2921000"/>
            <a:ext cx="11582400" cy="3454400"/>
          </a:xfrm>
        </p:spPr>
        <p:txBody>
          <a:bodyPr/>
          <a:lstStyle/>
          <a:p>
            <a:r>
              <a:rPr lang="en-US" sz="3733" b="1" dirty="0">
                <a:latin typeface="Calibri" charset="0"/>
                <a:sym typeface="Symbol" charset="2"/>
              </a:rPr>
              <a:t>Bag of Words assumption</a:t>
            </a:r>
            <a:r>
              <a:rPr lang="en-US" sz="3733" dirty="0">
                <a:latin typeface="Calibri" charset="0"/>
                <a:sym typeface="Symbol" charset="2"/>
              </a:rPr>
              <a:t>: Assume position doesn’t matter</a:t>
            </a:r>
          </a:p>
          <a:p>
            <a:r>
              <a:rPr lang="en-US" sz="3733" b="1" dirty="0">
                <a:latin typeface="Calibri" charset="0"/>
                <a:sym typeface="Symbol" charset="2"/>
              </a:rPr>
              <a:t>Conditional Independence</a:t>
            </a:r>
            <a:r>
              <a:rPr lang="en-US" sz="3733" dirty="0">
                <a:latin typeface="Calibri" charset="0"/>
                <a:sym typeface="Symbol" charset="2"/>
              </a:rPr>
              <a:t>: Assume the feature probabilities </a:t>
            </a:r>
            <a:r>
              <a:rPr lang="en-US" sz="3733" i="1" dirty="0">
                <a:latin typeface="Calibri" charset="0"/>
                <a:sym typeface="Symbol" charset="2"/>
              </a:rPr>
              <a:t>P</a:t>
            </a:r>
            <a:r>
              <a:rPr lang="en-US" sz="3733" dirty="0">
                <a:latin typeface="Calibri" charset="0"/>
                <a:sym typeface="Symbol" charset="2"/>
              </a:rPr>
              <a:t>(</a:t>
            </a:r>
            <a:r>
              <a:rPr lang="en-US" sz="3733" i="1" dirty="0" err="1">
                <a:latin typeface="Calibri" charset="0"/>
                <a:sym typeface="Symbol" charset="2"/>
              </a:rPr>
              <a:t>x</a:t>
            </a:r>
            <a:r>
              <a:rPr lang="en-US" sz="3733" i="1" baseline="-25000" dirty="0" err="1">
                <a:latin typeface="Calibri" charset="0"/>
                <a:sym typeface="Symbol" charset="2"/>
              </a:rPr>
              <a:t>i</a:t>
            </a:r>
            <a:r>
              <a:rPr lang="en-US" sz="3733" dirty="0" err="1">
                <a:latin typeface="Calibri" charset="0"/>
                <a:sym typeface="Symbol" charset="2"/>
              </a:rPr>
              <a:t>|</a:t>
            </a:r>
            <a:r>
              <a:rPr lang="en-US" sz="3733" i="1" dirty="0" err="1">
                <a:latin typeface="Calibri" charset="0"/>
                <a:sym typeface="Symbol" charset="2"/>
              </a:rPr>
              <a:t>c</a:t>
            </a:r>
            <a:r>
              <a:rPr lang="en-US" sz="3733" i="1" baseline="-25000" dirty="0" err="1">
                <a:latin typeface="Calibri" charset="0"/>
                <a:sym typeface="Symbol" charset="2"/>
              </a:rPr>
              <a:t>j</a:t>
            </a:r>
            <a:r>
              <a:rPr lang="en-US" sz="3733" dirty="0">
                <a:latin typeface="Calibri" charset="0"/>
                <a:sym typeface="Symbol" charset="2"/>
              </a:rPr>
              <a:t>) are independent given the class </a:t>
            </a:r>
            <a:r>
              <a:rPr lang="en-US" altLang="ko-KR" sz="3733" i="1" dirty="0" err="1">
                <a:latin typeface="Calibri" charset="0"/>
                <a:sym typeface="Symbol" charset="2"/>
              </a:rPr>
              <a:t>c</a:t>
            </a:r>
            <a:r>
              <a:rPr lang="en-US" altLang="ko-KR" sz="3733" i="1" baseline="-25000" dirty="0" err="1">
                <a:latin typeface="Calibri" charset="0"/>
                <a:sym typeface="Symbol" charset="2"/>
              </a:rPr>
              <a:t>j</a:t>
            </a:r>
            <a:r>
              <a:rPr lang="en-US" sz="3733" i="1" dirty="0">
                <a:latin typeface="Calibri" charset="0"/>
                <a:sym typeface="Symbol" charset="2"/>
              </a:rPr>
              <a:t>.</a:t>
            </a:r>
            <a:endParaRPr lang="en-US" sz="3733" i="1" dirty="0">
              <a:latin typeface="Times New Roman" charset="0"/>
            </a:endParaRPr>
          </a:p>
        </p:txBody>
      </p:sp>
      <p:graphicFrame>
        <p:nvGraphicFramePr>
          <p:cNvPr id="13" name="Object 2"/>
          <p:cNvGraphicFramePr>
            <a:graphicFrameLocks noChangeAspect="1"/>
          </p:cNvGraphicFramePr>
          <p:nvPr/>
        </p:nvGraphicFramePr>
        <p:xfrm>
          <a:off x="1016001" y="5766104"/>
          <a:ext cx="10775951" cy="681261"/>
        </p:xfrm>
        <a:graphic>
          <a:graphicData uri="http://schemas.openxmlformats.org/presentationml/2006/ole">
            <mc:AlternateContent xmlns:mc="http://schemas.openxmlformats.org/markup-compatibility/2006">
              <mc:Choice xmlns:v="urn:schemas-microsoft-com:vml" Requires="v">
                <p:oleObj spid="_x0000_s59409" name="수식" r:id="rId5" imgW="3809880" imgH="241200" progId="Equation.3">
                  <p:embed/>
                </p:oleObj>
              </mc:Choice>
              <mc:Fallback>
                <p:oleObj name="수식" r:id="rId5" imgW="3809880" imgH="241200" progId="Equation.3">
                  <p:embed/>
                  <p:pic>
                    <p:nvPicPr>
                      <p:cNvPr id="13" name="Object 2"/>
                      <p:cNvPicPr>
                        <a:picLocks noChangeAspect="1" noChangeArrowheads="1"/>
                      </p:cNvPicPr>
                      <p:nvPr/>
                    </p:nvPicPr>
                    <p:blipFill>
                      <a:blip r:embed="rId6"/>
                      <a:srcRect/>
                      <a:stretch>
                        <a:fillRect/>
                      </a:stretch>
                    </p:blipFill>
                    <p:spPr bwMode="auto">
                      <a:xfrm>
                        <a:off x="1016001" y="5766104"/>
                        <a:ext cx="10775951" cy="68126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874898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828800" y="508000"/>
            <a:ext cx="10160000" cy="990600"/>
          </a:xfrm>
        </p:spPr>
        <p:txBody>
          <a:bodyPr/>
          <a:lstStyle/>
          <a:p>
            <a:r>
              <a:rPr lang="en-US" dirty="0"/>
              <a:t>Multinomial Na</a:t>
            </a:r>
            <a:r>
              <a:rPr lang="fr-FR" dirty="0" err="1"/>
              <a:t>ï</a:t>
            </a:r>
            <a:r>
              <a:rPr lang="en-US" dirty="0" err="1"/>
              <a:t>ve</a:t>
            </a:r>
            <a:r>
              <a:rPr lang="en-US" dirty="0"/>
              <a:t> Bayes Classifier</a:t>
            </a:r>
          </a:p>
        </p:txBody>
      </p:sp>
      <p:graphicFrame>
        <p:nvGraphicFramePr>
          <p:cNvPr id="10" name="Object 3"/>
          <p:cNvGraphicFramePr>
            <a:graphicFrameLocks noChangeAspect="1"/>
          </p:cNvGraphicFramePr>
          <p:nvPr/>
        </p:nvGraphicFramePr>
        <p:xfrm>
          <a:off x="1523999" y="2106601"/>
          <a:ext cx="8870951" cy="1074751"/>
        </p:xfrm>
        <a:graphic>
          <a:graphicData uri="http://schemas.openxmlformats.org/presentationml/2006/ole">
            <mc:AlternateContent xmlns:mc="http://schemas.openxmlformats.org/markup-compatibility/2006">
              <mc:Choice xmlns:v="urn:schemas-microsoft-com:vml" Requires="v">
                <p:oleObj spid="_x0000_s60432" name="수식" r:id="rId3" imgW="2501640" imgH="304560" progId="Equation.3">
                  <p:embed/>
                </p:oleObj>
              </mc:Choice>
              <mc:Fallback>
                <p:oleObj name="수식" r:id="rId3" imgW="2501640" imgH="304560" progId="Equation.3">
                  <p:embed/>
                  <p:pic>
                    <p:nvPicPr>
                      <p:cNvPr id="10" name="Object 3"/>
                      <p:cNvPicPr>
                        <a:picLocks noChangeAspect="1" noChangeArrowheads="1"/>
                      </p:cNvPicPr>
                      <p:nvPr/>
                    </p:nvPicPr>
                    <p:blipFill>
                      <a:blip r:embed="rId4"/>
                      <a:srcRect/>
                      <a:stretch>
                        <a:fillRect/>
                      </a:stretch>
                    </p:blipFill>
                    <p:spPr bwMode="auto">
                      <a:xfrm>
                        <a:off x="1523999" y="2106601"/>
                        <a:ext cx="8870951" cy="1074751"/>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1524000" y="3802369"/>
          <a:ext cx="7548033" cy="1300915"/>
        </p:xfrm>
        <a:graphic>
          <a:graphicData uri="http://schemas.openxmlformats.org/presentationml/2006/ole">
            <mc:AlternateContent xmlns:mc="http://schemas.openxmlformats.org/markup-compatibility/2006">
              <mc:Choice xmlns:v="urn:schemas-microsoft-com:vml" Requires="v">
                <p:oleObj spid="_x0000_s60433" name="수식" r:id="rId5" imgW="1993680" imgH="342720" progId="Equation.3">
                  <p:embed/>
                </p:oleObj>
              </mc:Choice>
              <mc:Fallback>
                <p:oleObj name="수식" r:id="rId5" imgW="1993680" imgH="342720" progId="Equation.3">
                  <p:embed/>
                  <p:pic>
                    <p:nvPicPr>
                      <p:cNvPr id="12" name="Object 2"/>
                      <p:cNvPicPr>
                        <a:picLocks noChangeAspect="1" noChangeArrowheads="1"/>
                      </p:cNvPicPr>
                      <p:nvPr/>
                    </p:nvPicPr>
                    <p:blipFill>
                      <a:blip r:embed="rId6"/>
                      <a:srcRect/>
                      <a:stretch>
                        <a:fillRect/>
                      </a:stretch>
                    </p:blipFill>
                    <p:spPr bwMode="auto">
                      <a:xfrm>
                        <a:off x="1524000" y="3802369"/>
                        <a:ext cx="7548033" cy="130091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62728099"/>
      </p:ext>
    </p:extLst>
  </p:cSld>
  <p:clrMapOvr>
    <a:masterClrMapping/>
  </p:clrMapOvr>
  <p:transition/>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828800" y="482600"/>
            <a:ext cx="9956800" cy="990600"/>
          </a:xfrm>
        </p:spPr>
        <p:txBody>
          <a:bodyPr/>
          <a:lstStyle/>
          <a:p>
            <a:pPr eaLnBrk="1" hangingPunct="1"/>
            <a:r>
              <a:rPr lang="en-US" sz="4000" dirty="0">
                <a:latin typeface="Calibri" charset="0"/>
                <a:ea typeface="ＭＳ Ｐゴシック" charset="0"/>
                <a:cs typeface="ＭＳ Ｐゴシック" charset="0"/>
              </a:rPr>
              <a:t>Learning the Multinomial Na</a:t>
            </a:r>
            <a:r>
              <a:rPr lang="fr-FR" sz="4000" dirty="0" err="1">
                <a:latin typeface="Calibri" charset="0"/>
                <a:ea typeface="ＭＳ Ｐゴシック" charset="0"/>
                <a:cs typeface="ＭＳ Ｐゴシック" charset="0"/>
              </a:rPr>
              <a:t>ï</a:t>
            </a:r>
            <a:r>
              <a:rPr lang="en-US" sz="4000" dirty="0" err="1">
                <a:latin typeface="Calibri" charset="0"/>
                <a:ea typeface="ＭＳ Ｐゴシック" charset="0"/>
                <a:cs typeface="ＭＳ Ｐゴシック" charset="0"/>
              </a:rPr>
              <a:t>ve</a:t>
            </a:r>
            <a:r>
              <a:rPr lang="en-US" sz="4000" dirty="0">
                <a:latin typeface="Calibri" charset="0"/>
                <a:ea typeface="ＭＳ Ｐゴシック" charset="0"/>
                <a:cs typeface="ＭＳ Ｐゴシック" charset="0"/>
              </a:rPr>
              <a:t> Bayes Model</a:t>
            </a:r>
          </a:p>
        </p:txBody>
      </p:sp>
      <p:sp>
        <p:nvSpPr>
          <p:cNvPr id="41986" name="Rectangle 3"/>
          <p:cNvSpPr>
            <a:spLocks noGrp="1" noChangeArrowheads="1"/>
          </p:cNvSpPr>
          <p:nvPr>
            <p:ph type="body" idx="1"/>
          </p:nvPr>
        </p:nvSpPr>
        <p:spPr>
          <a:xfrm>
            <a:off x="711200" y="1803400"/>
            <a:ext cx="10769600" cy="1930400"/>
          </a:xfrm>
        </p:spPr>
        <p:txBody>
          <a:bodyPr/>
          <a:lstStyle/>
          <a:p>
            <a:pPr eaLnBrk="1" hangingPunct="1"/>
            <a:r>
              <a:rPr lang="en-US" sz="4267" dirty="0">
                <a:latin typeface="Calibri" charset="0"/>
                <a:ea typeface="ＭＳ Ｐゴシック" charset="0"/>
                <a:cs typeface="ＭＳ Ｐゴシック" charset="0"/>
              </a:rPr>
              <a:t>First attempt: maximum likelihood estimates</a:t>
            </a:r>
          </a:p>
          <a:p>
            <a:pPr lvl="1" eaLnBrk="1" hangingPunct="1"/>
            <a:r>
              <a:rPr lang="en-US" sz="3733" dirty="0">
                <a:latin typeface="Calibri" charset="0"/>
                <a:ea typeface="ＭＳ Ｐゴシック" charset="0"/>
              </a:rPr>
              <a:t>simply use the frequencies in the data</a:t>
            </a:r>
          </a:p>
        </p:txBody>
      </p:sp>
      <p:sp>
        <p:nvSpPr>
          <p:cNvPr id="41990" name="TextBox 20"/>
          <p:cNvSpPr txBox="1">
            <a:spLocks noChangeArrowheads="1"/>
          </p:cNvSpPr>
          <p:nvPr/>
        </p:nvSpPr>
        <p:spPr bwMode="auto">
          <a:xfrm>
            <a:off x="10160002" y="-74551"/>
            <a:ext cx="1316386"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2133">
                <a:solidFill>
                  <a:srgbClr val="FBFCFF"/>
                </a:solidFill>
              </a:rPr>
              <a:t>Sec.13.3</a:t>
            </a:r>
          </a:p>
        </p:txBody>
      </p:sp>
      <p:graphicFrame>
        <p:nvGraphicFramePr>
          <p:cNvPr id="60" name="Object 2"/>
          <p:cNvGraphicFramePr>
            <a:graphicFrameLocks noChangeAspect="1"/>
          </p:cNvGraphicFramePr>
          <p:nvPr/>
        </p:nvGraphicFramePr>
        <p:xfrm>
          <a:off x="3373376" y="4888672"/>
          <a:ext cx="5161025" cy="1723795"/>
        </p:xfrm>
        <a:graphic>
          <a:graphicData uri="http://schemas.openxmlformats.org/presentationml/2006/ole">
            <mc:AlternateContent xmlns:mc="http://schemas.openxmlformats.org/markup-compatibility/2006">
              <mc:Choice xmlns:v="urn:schemas-microsoft-com:vml" Requires="v">
                <p:oleObj spid="_x0000_s61456" name="Equation" r:id="rId3" imgW="1739900" imgH="584200" progId="Equation.3">
                  <p:embed/>
                </p:oleObj>
              </mc:Choice>
              <mc:Fallback>
                <p:oleObj name="Equation" r:id="rId3" imgW="1739900" imgH="584200" progId="Equation.3">
                  <p:embed/>
                  <p:pic>
                    <p:nvPicPr>
                      <p:cNvPr id="60" name="Object 2"/>
                      <p:cNvPicPr>
                        <a:picLocks noChangeAspect="1" noChangeArrowheads="1"/>
                      </p:cNvPicPr>
                      <p:nvPr/>
                    </p:nvPicPr>
                    <p:blipFill>
                      <a:blip r:embed="rId4"/>
                      <a:srcRect/>
                      <a:stretch>
                        <a:fillRect/>
                      </a:stretch>
                    </p:blipFill>
                    <p:spPr bwMode="auto">
                      <a:xfrm>
                        <a:off x="3373376" y="4888672"/>
                        <a:ext cx="5161025" cy="1723795"/>
                      </a:xfrm>
                      <a:prstGeom prst="rect">
                        <a:avLst/>
                      </a:prstGeom>
                      <a:noFill/>
                      <a:ln>
                        <a:noFill/>
                      </a:ln>
                      <a:effectLst/>
                    </p:spPr>
                  </p:pic>
                </p:oleObj>
              </mc:Fallback>
            </mc:AlternateContent>
          </a:graphicData>
        </a:graphic>
      </p:graphicFrame>
      <p:graphicFrame>
        <p:nvGraphicFramePr>
          <p:cNvPr id="61" name="Object 3"/>
          <p:cNvGraphicFramePr>
            <a:graphicFrameLocks noChangeAspect="1"/>
          </p:cNvGraphicFramePr>
          <p:nvPr/>
        </p:nvGraphicFramePr>
        <p:xfrm>
          <a:off x="4012693" y="3457273"/>
          <a:ext cx="4698999" cy="1307593"/>
        </p:xfrm>
        <a:graphic>
          <a:graphicData uri="http://schemas.openxmlformats.org/presentationml/2006/ole">
            <mc:AlternateContent xmlns:mc="http://schemas.openxmlformats.org/markup-compatibility/2006">
              <mc:Choice xmlns:v="urn:schemas-microsoft-com:vml" Requires="v">
                <p:oleObj spid="_x0000_s61457" name="Equation" r:id="rId5" imgW="1587500" imgH="444500" progId="Equation.3">
                  <p:embed/>
                </p:oleObj>
              </mc:Choice>
              <mc:Fallback>
                <p:oleObj name="Equation" r:id="rId5" imgW="1587500" imgH="444500" progId="Equation.3">
                  <p:embed/>
                  <p:pic>
                    <p:nvPicPr>
                      <p:cNvPr id="61" name="Object 3"/>
                      <p:cNvPicPr>
                        <a:picLocks noChangeAspect="1" noChangeArrowheads="1"/>
                      </p:cNvPicPr>
                      <p:nvPr/>
                    </p:nvPicPr>
                    <p:blipFill>
                      <a:blip r:embed="rId6"/>
                      <a:srcRect/>
                      <a:stretch>
                        <a:fillRect/>
                      </a:stretch>
                    </p:blipFill>
                    <p:spPr bwMode="auto">
                      <a:xfrm>
                        <a:off x="4012693" y="3457273"/>
                        <a:ext cx="4698999" cy="130759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32977038"/>
      </p:ext>
    </p:extLst>
  </p:cSld>
  <p:clrMapOvr>
    <a:masterClrMapping/>
  </p:clrMapOvr>
  <p:transition/>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4"/>
          <p:cNvSpPr>
            <a:spLocks noGrp="1" noChangeArrowheads="1"/>
          </p:cNvSpPr>
          <p:nvPr>
            <p:ph type="body" idx="1"/>
          </p:nvPr>
        </p:nvSpPr>
        <p:spPr>
          <a:xfrm>
            <a:off x="609600" y="3733800"/>
            <a:ext cx="11176000" cy="2946400"/>
          </a:xfrm>
        </p:spPr>
        <p:txBody>
          <a:bodyPr/>
          <a:lstStyle/>
          <a:p>
            <a:pPr marL="457189" lvl="1" indent="-457189" algn="just">
              <a:buClr>
                <a:srgbClr val="CC0000"/>
              </a:buClr>
            </a:pPr>
            <a:r>
              <a:rPr lang="en-US" altLang="ko-KR" sz="3200" dirty="0">
                <a:ea typeface="ＭＳ Ｐゴシック" charset="0"/>
                <a:cs typeface="Calibri"/>
              </a:rPr>
              <a:t>F</a:t>
            </a:r>
            <a:r>
              <a:rPr lang="en-US" altLang="ko-KR" sz="3200" dirty="0">
                <a:cs typeface="Calibri"/>
              </a:rPr>
              <a:t>raction of times word </a:t>
            </a:r>
            <a:r>
              <a:rPr lang="en-US" altLang="ko-KR" sz="3200" i="1" dirty="0" err="1">
                <a:cs typeface="Calibri"/>
              </a:rPr>
              <a:t>w</a:t>
            </a:r>
            <a:r>
              <a:rPr lang="en-US" altLang="ko-KR" sz="3200" i="1" baseline="-25000" dirty="0" err="1">
                <a:cs typeface="Calibri"/>
              </a:rPr>
              <a:t>i</a:t>
            </a:r>
            <a:r>
              <a:rPr lang="en-US" altLang="ko-KR" sz="3200" dirty="0">
                <a:cs typeface="Calibri"/>
              </a:rPr>
              <a:t> appears among all words in documents of topic </a:t>
            </a:r>
            <a:r>
              <a:rPr lang="en-US" altLang="ko-KR" sz="3200" i="1" dirty="0" err="1">
                <a:cs typeface="Calibri"/>
              </a:rPr>
              <a:t>c</a:t>
            </a:r>
            <a:r>
              <a:rPr lang="en-US" altLang="ko-KR" sz="3200" i="1" baseline="-25000" dirty="0" err="1">
                <a:cs typeface="Calibri"/>
              </a:rPr>
              <a:t>j</a:t>
            </a:r>
            <a:endParaRPr lang="en-US" dirty="0">
              <a:ea typeface="ＭＳ Ｐゴシック" charset="0"/>
              <a:cs typeface="Calibri"/>
            </a:endParaRPr>
          </a:p>
          <a:p>
            <a:pPr algn="just"/>
            <a:r>
              <a:rPr lang="en-US" dirty="0">
                <a:ea typeface="ＭＳ Ｐゴシック" charset="0"/>
                <a:cs typeface="Calibri"/>
              </a:rPr>
              <a:t>Create mega-document for topic </a:t>
            </a:r>
            <a:r>
              <a:rPr lang="en-US" i="1" dirty="0">
                <a:ea typeface="ＭＳ Ｐゴシック" charset="0"/>
                <a:cs typeface="Calibri"/>
              </a:rPr>
              <a:t>j</a:t>
            </a:r>
            <a:r>
              <a:rPr lang="en-US" dirty="0">
                <a:ea typeface="ＭＳ Ｐゴシック" charset="0"/>
                <a:cs typeface="Calibri"/>
              </a:rPr>
              <a:t> by concatenating all docs in this </a:t>
            </a:r>
            <a:r>
              <a:rPr lang="en-US" altLang="ko-KR" dirty="0">
                <a:cs typeface="Calibri"/>
              </a:rPr>
              <a:t>topic </a:t>
            </a:r>
            <a:r>
              <a:rPr lang="en-US" altLang="ko-KR" i="1" dirty="0" err="1">
                <a:cs typeface="Calibri"/>
              </a:rPr>
              <a:t>c</a:t>
            </a:r>
            <a:r>
              <a:rPr lang="en-US" altLang="ko-KR" i="1" baseline="-25000" dirty="0" err="1">
                <a:cs typeface="Calibri"/>
              </a:rPr>
              <a:t>j</a:t>
            </a:r>
            <a:endParaRPr lang="en-US" altLang="ko-KR" dirty="0">
              <a:ea typeface="ＭＳ Ｐゴシック" charset="0"/>
              <a:cs typeface="Calibri"/>
            </a:endParaRPr>
          </a:p>
          <a:p>
            <a:pPr lvl="1">
              <a:lnSpc>
                <a:spcPct val="90000"/>
              </a:lnSpc>
            </a:pPr>
            <a:r>
              <a:rPr lang="en-US" sz="3200" dirty="0">
                <a:ea typeface="ＭＳ Ｐゴシック" charset="0"/>
                <a:cs typeface="Calibri"/>
              </a:rPr>
              <a:t>Use frequency of </a:t>
            </a:r>
            <a:r>
              <a:rPr lang="en-US" sz="3200" i="1" dirty="0">
                <a:ea typeface="ＭＳ Ｐゴシック" charset="0"/>
                <a:cs typeface="Calibri"/>
              </a:rPr>
              <a:t>w</a:t>
            </a:r>
            <a:r>
              <a:rPr lang="en-US" sz="3200" dirty="0">
                <a:ea typeface="ＭＳ Ｐゴシック" charset="0"/>
                <a:cs typeface="Calibri"/>
              </a:rPr>
              <a:t> in mega-document</a:t>
            </a:r>
            <a:endParaRPr lang="en-US" sz="3200" dirty="0">
              <a:latin typeface="Calibri"/>
              <a:ea typeface="ＭＳ Ｐゴシック" charset="0"/>
              <a:cs typeface="Calibri"/>
            </a:endParaRPr>
          </a:p>
          <a:p>
            <a:pPr eaLnBrk="1" hangingPunct="1">
              <a:lnSpc>
                <a:spcPct val="90000"/>
              </a:lnSpc>
            </a:pPr>
            <a:endParaRPr lang="en-US" sz="2933" dirty="0">
              <a:latin typeface="Calibri"/>
              <a:ea typeface="ＭＳ Ｐゴシック" charset="0"/>
              <a:cs typeface="Calibri"/>
            </a:endParaRPr>
          </a:p>
          <a:p>
            <a:pPr eaLnBrk="1" hangingPunct="1">
              <a:lnSpc>
                <a:spcPct val="90000"/>
              </a:lnSpc>
            </a:pPr>
            <a:endParaRPr lang="en-US" sz="2933" dirty="0">
              <a:latin typeface="Calibri"/>
              <a:ea typeface="ＭＳ Ｐゴシック" charset="0"/>
              <a:cs typeface="Calibri"/>
            </a:endParaRPr>
          </a:p>
        </p:txBody>
      </p:sp>
      <p:sp>
        <p:nvSpPr>
          <p:cNvPr id="58370"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Parameter estimation</a:t>
            </a:r>
          </a:p>
        </p:txBody>
      </p:sp>
      <p:graphicFrame>
        <p:nvGraphicFramePr>
          <p:cNvPr id="6" name="Object 2"/>
          <p:cNvGraphicFramePr>
            <a:graphicFrameLocks noChangeAspect="1"/>
          </p:cNvGraphicFramePr>
          <p:nvPr/>
        </p:nvGraphicFramePr>
        <p:xfrm>
          <a:off x="812800" y="2006600"/>
          <a:ext cx="4256616" cy="1421720"/>
        </p:xfrm>
        <a:graphic>
          <a:graphicData uri="http://schemas.openxmlformats.org/presentationml/2006/ole">
            <mc:AlternateContent xmlns:mc="http://schemas.openxmlformats.org/markup-compatibility/2006">
              <mc:Choice xmlns:v="urn:schemas-microsoft-com:vml" Requires="v">
                <p:oleObj spid="_x0000_s62473" name="Equation" r:id="rId3" imgW="1739900" imgH="584200" progId="Equation.3">
                  <p:embed/>
                </p:oleObj>
              </mc:Choice>
              <mc:Fallback>
                <p:oleObj name="Equation" r:id="rId3" imgW="1739900" imgH="584200" progId="Equation.3">
                  <p:embed/>
                  <p:pic>
                    <p:nvPicPr>
                      <p:cNvPr id="6" name="Object 2"/>
                      <p:cNvPicPr>
                        <a:picLocks noChangeAspect="1" noChangeArrowheads="1"/>
                      </p:cNvPicPr>
                      <p:nvPr/>
                    </p:nvPicPr>
                    <p:blipFill>
                      <a:blip r:embed="rId4"/>
                      <a:srcRect/>
                      <a:stretch>
                        <a:fillRect/>
                      </a:stretch>
                    </p:blipFill>
                    <p:spPr bwMode="auto">
                      <a:xfrm>
                        <a:off x="812800" y="2006600"/>
                        <a:ext cx="4256616" cy="142172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506860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8. </a:t>
            </a:r>
            <a:r>
              <a:rPr lang="ko-KR" altLang="en-US" sz="4000" dirty="0"/>
              <a:t>분할과 베이즈 정리</a:t>
            </a:r>
          </a:p>
        </p:txBody>
      </p:sp>
      <p:sp>
        <p:nvSpPr>
          <p:cNvPr id="9" name="내용 개체 틀 2"/>
          <p:cNvSpPr>
            <a:spLocks noGrp="1"/>
          </p:cNvSpPr>
          <p:nvPr>
            <p:ph idx="1"/>
          </p:nvPr>
        </p:nvSpPr>
        <p:spPr>
          <a:xfrm>
            <a:off x="1988544" y="1638051"/>
            <a:ext cx="8229600" cy="5141168"/>
          </a:xfrm>
        </p:spPr>
        <p:txBody>
          <a:bodyPr>
            <a:normAutofit/>
          </a:bodyPr>
          <a:lstStyle/>
          <a:p>
            <a:pPr marL="377825" indent="-377825">
              <a:lnSpc>
                <a:spcPct val="120000"/>
              </a:lnSpc>
              <a:buNone/>
            </a:pPr>
            <a:endParaRPr lang="en-US" altLang="ko-KR" sz="1800" b="1" dirty="0"/>
          </a:p>
          <a:p>
            <a:pPr marL="377825" indent="-377825">
              <a:lnSpc>
                <a:spcPct val="120000"/>
              </a:lnSpc>
              <a:buNone/>
            </a:pPr>
            <a:endParaRPr lang="en-US" altLang="ko-KR" sz="1800" b="1" dirty="0"/>
          </a:p>
          <a:p>
            <a:pPr marL="377825" indent="-377825">
              <a:lnSpc>
                <a:spcPct val="120000"/>
              </a:lnSpc>
              <a:buNone/>
            </a:pPr>
            <a:r>
              <a:rPr lang="ko-KR" altLang="en-US" sz="1800" dirty="0" err="1"/>
              <a:t>베이즈</a:t>
            </a:r>
            <a:r>
              <a:rPr lang="ko-KR" altLang="en-US" sz="1800" dirty="0"/>
              <a:t> 정리의 본질은 </a:t>
            </a:r>
            <a:r>
              <a:rPr lang="en-US" altLang="ko-KR" sz="1800" dirty="0"/>
              <a:t>“</a:t>
            </a:r>
            <a:r>
              <a:rPr lang="ko-KR" altLang="en-US" sz="1800" dirty="0"/>
              <a:t>입장을 바꿔 생각</a:t>
            </a:r>
            <a:r>
              <a:rPr lang="en-US" altLang="ko-KR" sz="1800" dirty="0"/>
              <a:t>”</a:t>
            </a:r>
            <a:r>
              <a:rPr lang="ko-KR" altLang="en-US" sz="1800" dirty="0"/>
              <a:t> 함으로써 미지의 세계에 대해 추론</a:t>
            </a:r>
            <a:endParaRPr lang="en-US" altLang="ko-KR" sz="1800" dirty="0"/>
          </a:p>
          <a:p>
            <a:pPr marL="377825" indent="-377825">
              <a:lnSpc>
                <a:spcPct val="120000"/>
              </a:lnSpc>
              <a:buNone/>
            </a:pPr>
            <a:r>
              <a:rPr lang="ko-KR" altLang="en-US" sz="1800" dirty="0"/>
              <a:t>하는 것임</a:t>
            </a:r>
            <a:endParaRPr lang="en-US" altLang="ko-KR" sz="1800" dirty="0"/>
          </a:p>
          <a:p>
            <a:pPr marL="377825" indent="-377825">
              <a:lnSpc>
                <a:spcPct val="120000"/>
              </a:lnSpc>
              <a:buNone/>
            </a:pPr>
            <a:endParaRPr lang="en-US" altLang="ko-KR" sz="1800" b="1" dirty="0"/>
          </a:p>
          <a:p>
            <a:pPr marL="377825" indent="-377825">
              <a:lnSpc>
                <a:spcPct val="120000"/>
              </a:lnSpc>
              <a:buNone/>
            </a:pPr>
            <a:endParaRPr lang="en-US" altLang="ko-KR" sz="1800" b="1" dirty="0"/>
          </a:p>
          <a:p>
            <a:pPr marL="377825" indent="-377825">
              <a:lnSpc>
                <a:spcPct val="120000"/>
              </a:lnSpc>
              <a:buNone/>
            </a:pPr>
            <a:endParaRPr lang="en-US" altLang="ko-KR" sz="1800" b="1" dirty="0"/>
          </a:p>
          <a:p>
            <a:r>
              <a:rPr lang="ko-KR" altLang="en-US" sz="1800" dirty="0"/>
              <a:t>좌변의 조건부확률 </a:t>
            </a:r>
            <a:r>
              <a:rPr lang="en-US" altLang="ko-KR" sz="1800" dirty="0"/>
              <a:t>P(A|B)</a:t>
            </a:r>
            <a:r>
              <a:rPr lang="ko-KR" altLang="en-US" sz="1800" dirty="0"/>
              <a:t>를 구하기 위해 우변에 </a:t>
            </a:r>
            <a:r>
              <a:rPr lang="en-US" altLang="ko-KR" sz="1800" dirty="0"/>
              <a:t>P(B|A), P(</a:t>
            </a:r>
            <a:r>
              <a:rPr lang="en-US" altLang="ko-KR" sz="1800" dirty="0" err="1"/>
              <a:t>B|A</a:t>
            </a:r>
            <a:r>
              <a:rPr lang="en-US" altLang="ko-KR" sz="1800" baseline="30000" dirty="0" err="1"/>
              <a:t>c</a:t>
            </a:r>
            <a:r>
              <a:rPr lang="en-US" altLang="ko-KR" sz="1800" dirty="0"/>
              <a:t>) </a:t>
            </a:r>
            <a:r>
              <a:rPr lang="ko-KR" altLang="en-US" sz="1800" dirty="0"/>
              <a:t>등 </a:t>
            </a:r>
            <a:r>
              <a:rPr lang="en-US" altLang="ko-KR" sz="1800" dirty="0"/>
              <a:t>“</a:t>
            </a:r>
            <a:r>
              <a:rPr lang="ko-KR" altLang="en-US" sz="1800" dirty="0"/>
              <a:t>입장이 바뀐</a:t>
            </a:r>
            <a:r>
              <a:rPr lang="en-US" altLang="ko-KR" sz="1800" dirty="0"/>
              <a:t>” </a:t>
            </a:r>
            <a:r>
              <a:rPr lang="ko-KR" altLang="en-US" sz="1800" dirty="0"/>
              <a:t>조건부확률이 이용되고 있음</a:t>
            </a:r>
            <a:endParaRPr lang="en-US" altLang="ko-KR" sz="1800" dirty="0"/>
          </a:p>
          <a:p>
            <a:endParaRPr lang="en-US" altLang="ko-KR" sz="1800" dirty="0"/>
          </a:p>
          <a:p>
            <a:r>
              <a:rPr lang="ko-KR" altLang="en-US" sz="1800" dirty="0"/>
              <a:t>가수 김건모의 노래 </a:t>
            </a:r>
            <a:r>
              <a:rPr lang="en-US" altLang="ko-KR" sz="1800" dirty="0"/>
              <a:t>‘</a:t>
            </a:r>
            <a:r>
              <a:rPr lang="ko-KR" altLang="en-US" sz="1800" dirty="0"/>
              <a:t>핑계</a:t>
            </a:r>
            <a:r>
              <a:rPr lang="en-US" altLang="ko-KR" sz="1800" dirty="0"/>
              <a:t>’ </a:t>
            </a:r>
            <a:r>
              <a:rPr lang="ko-KR" altLang="en-US" sz="1800" dirty="0"/>
              <a:t>중</a:t>
            </a:r>
            <a:r>
              <a:rPr lang="en-US" altLang="ko-KR" sz="1800" dirty="0"/>
              <a:t>: “</a:t>
            </a:r>
            <a:r>
              <a:rPr lang="ko-KR" altLang="en-US" sz="1800" dirty="0"/>
              <a:t>입장 바꿔 생각을 해봐</a:t>
            </a:r>
            <a:r>
              <a:rPr lang="en-US" altLang="ko-KR" sz="1800" dirty="0"/>
              <a:t>!”</a:t>
            </a:r>
          </a:p>
          <a:p>
            <a:pPr marL="0" indent="0">
              <a:buNone/>
            </a:pPr>
            <a:endParaRPr lang="en-US" altLang="ko-KR" sz="1800" b="1" dirty="0"/>
          </a:p>
        </p:txBody>
      </p:sp>
      <mc:AlternateContent xmlns:mc="http://schemas.openxmlformats.org/markup-compatibility/2006" xmlns:a14="http://schemas.microsoft.com/office/drawing/2010/main">
        <mc:Choice Requires="a14">
          <p:sp>
            <p:nvSpPr>
              <p:cNvPr id="3" name="직사각형 2"/>
              <p:cNvSpPr/>
              <p:nvPr/>
            </p:nvSpPr>
            <p:spPr>
              <a:xfrm>
                <a:off x="3985903" y="3212976"/>
                <a:ext cx="4220194"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𝑃</m:t>
                      </m:r>
                      <m:d>
                        <m:dPr>
                          <m:ctrlPr>
                            <a:rPr lang="en-US" altLang="ko-KR" i="1">
                              <a:latin typeface="Cambria Math" panose="02040503050406030204" pitchFamily="18" charset="0"/>
                            </a:rPr>
                          </m:ctrlPr>
                        </m:dPr>
                        <m:e>
                          <m:r>
                            <a:rPr lang="en-US" altLang="ko-KR" i="1">
                              <a:latin typeface="Cambria Math" panose="02040503050406030204" pitchFamily="18" charset="0"/>
                            </a:rPr>
                            <m:t>𝐴</m:t>
                          </m:r>
                        </m:e>
                        <m:e>
                          <m:r>
                            <a:rPr lang="en-US" altLang="ko-KR" i="1">
                              <a:latin typeface="Cambria Math" panose="02040503050406030204" pitchFamily="18" charset="0"/>
                            </a:rPr>
                            <m:t>𝐵</m:t>
                          </m:r>
                        </m:e>
                      </m:d>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𝑃</m:t>
                          </m:r>
                          <m:d>
                            <m:dPr>
                              <m:ctrlPr>
                                <a:rPr lang="en-US" altLang="ko-KR" i="1">
                                  <a:latin typeface="Cambria Math" panose="02040503050406030204" pitchFamily="18" charset="0"/>
                                </a:rPr>
                              </m:ctrlPr>
                            </m:dPr>
                            <m:e>
                              <m:r>
                                <a:rPr lang="en-US" altLang="ko-KR" i="1">
                                  <a:latin typeface="Cambria Math" panose="02040503050406030204" pitchFamily="18" charset="0"/>
                                </a:rPr>
                                <m:t>𝐴</m:t>
                              </m:r>
                            </m:e>
                          </m:d>
                          <m:r>
                            <a:rPr lang="en-US" altLang="ko-KR" i="1">
                              <a:latin typeface="Cambria Math" panose="02040503050406030204" pitchFamily="18" charset="0"/>
                            </a:rPr>
                            <m:t>𝑃</m:t>
                          </m:r>
                          <m:r>
                            <a:rPr lang="en-US" altLang="ko-KR" i="1">
                              <a:latin typeface="Cambria Math" panose="02040503050406030204" pitchFamily="18" charset="0"/>
                            </a:rPr>
                            <m:t>(</m:t>
                          </m:r>
                          <m:r>
                            <a:rPr lang="en-US" altLang="ko-KR" i="1">
                              <a:latin typeface="Cambria Math" panose="02040503050406030204" pitchFamily="18" charset="0"/>
                            </a:rPr>
                            <m:t>𝐵</m:t>
                          </m:r>
                          <m:r>
                            <a:rPr lang="en-US" altLang="ko-KR" i="1">
                              <a:latin typeface="Cambria Math" panose="02040503050406030204" pitchFamily="18" charset="0"/>
                            </a:rPr>
                            <m:t>|</m:t>
                          </m:r>
                          <m:r>
                            <a:rPr lang="en-US" altLang="ko-KR" i="1">
                              <a:latin typeface="Cambria Math" panose="02040503050406030204" pitchFamily="18" charset="0"/>
                            </a:rPr>
                            <m:t>𝐴</m:t>
                          </m:r>
                          <m:r>
                            <a:rPr lang="en-US" altLang="ko-KR" i="1">
                              <a:latin typeface="Cambria Math" panose="02040503050406030204" pitchFamily="18" charset="0"/>
                            </a:rPr>
                            <m:t>)</m:t>
                          </m:r>
                        </m:num>
                        <m:den>
                          <m:r>
                            <a:rPr lang="en-US" altLang="ko-KR" i="1">
                              <a:latin typeface="Cambria Math" panose="02040503050406030204" pitchFamily="18" charset="0"/>
                            </a:rPr>
                            <m:t>𝑃</m:t>
                          </m:r>
                          <m:d>
                            <m:dPr>
                              <m:ctrlPr>
                                <a:rPr lang="en-US" altLang="ko-KR" i="1">
                                  <a:latin typeface="Cambria Math" panose="02040503050406030204" pitchFamily="18" charset="0"/>
                                </a:rPr>
                              </m:ctrlPr>
                            </m:dPr>
                            <m:e>
                              <m:r>
                                <a:rPr lang="en-US" altLang="ko-KR" i="1">
                                  <a:latin typeface="Cambria Math" panose="02040503050406030204" pitchFamily="18" charset="0"/>
                                </a:rPr>
                                <m:t>𝐴</m:t>
                              </m:r>
                            </m:e>
                          </m:d>
                          <m:r>
                            <a:rPr lang="en-US" altLang="ko-KR" i="1">
                              <a:latin typeface="Cambria Math" panose="02040503050406030204" pitchFamily="18" charset="0"/>
                            </a:rPr>
                            <m:t>𝑃</m:t>
                          </m:r>
                          <m:r>
                            <a:rPr lang="en-US" altLang="ko-KR" i="1">
                              <a:latin typeface="Cambria Math" panose="02040503050406030204" pitchFamily="18" charset="0"/>
                            </a:rPr>
                            <m:t>(</m:t>
                          </m:r>
                          <m:r>
                            <a:rPr lang="en-US" altLang="ko-KR" i="1">
                              <a:latin typeface="Cambria Math" panose="02040503050406030204" pitchFamily="18" charset="0"/>
                            </a:rPr>
                            <m:t>𝐵</m:t>
                          </m:r>
                          <m:r>
                            <a:rPr lang="en-US" altLang="ko-KR" i="1">
                              <a:latin typeface="Cambria Math" panose="02040503050406030204" pitchFamily="18" charset="0"/>
                            </a:rPr>
                            <m:t>|</m:t>
                          </m:r>
                          <m:r>
                            <a:rPr lang="en-US" altLang="ko-KR" i="1">
                              <a:latin typeface="Cambria Math" panose="02040503050406030204" pitchFamily="18" charset="0"/>
                            </a:rPr>
                            <m:t>𝐴</m:t>
                          </m:r>
                          <m:r>
                            <a:rPr lang="en-US" altLang="ko-KR" i="1">
                              <a:latin typeface="Cambria Math" panose="02040503050406030204" pitchFamily="18" charset="0"/>
                            </a:rPr>
                            <m:t>)+</m:t>
                          </m:r>
                          <m:r>
                            <a:rPr lang="en-US" altLang="ko-KR" i="1">
                              <a:latin typeface="Cambria Math" panose="02040503050406030204" pitchFamily="18" charset="0"/>
                            </a:rPr>
                            <m:t>𝑃</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a:rPr lang="en-US" altLang="ko-KR" i="1">
                                      <a:latin typeface="Cambria Math" panose="02040503050406030204" pitchFamily="18" charset="0"/>
                                    </a:rPr>
                                    <m:t>𝐴</m:t>
                                  </m:r>
                                </m:e>
                                <m:sup>
                                  <m:r>
                                    <a:rPr lang="en-US" altLang="ko-KR" i="1">
                                      <a:latin typeface="Cambria Math" panose="02040503050406030204" pitchFamily="18" charset="0"/>
                                    </a:rPr>
                                    <m:t>𝐶</m:t>
                                  </m:r>
                                </m:sup>
                              </m:sSup>
                            </m:e>
                          </m:d>
                          <m:r>
                            <a:rPr lang="en-US" altLang="ko-KR" i="1">
                              <a:latin typeface="Cambria Math" panose="02040503050406030204" pitchFamily="18" charset="0"/>
                            </a:rPr>
                            <m:t>𝑃</m:t>
                          </m:r>
                          <m:r>
                            <a:rPr lang="en-US" altLang="ko-KR" i="1">
                              <a:latin typeface="Cambria Math" panose="02040503050406030204" pitchFamily="18" charset="0"/>
                            </a:rPr>
                            <m:t>(</m:t>
                          </m:r>
                          <m:r>
                            <a:rPr lang="en-US" altLang="ko-KR" i="1">
                              <a:latin typeface="Cambria Math" panose="02040503050406030204" pitchFamily="18" charset="0"/>
                            </a:rPr>
                            <m:t>𝐵</m:t>
                          </m:r>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𝐴</m:t>
                              </m:r>
                            </m:e>
                            <m:sup>
                              <m:r>
                                <a:rPr lang="en-US" altLang="ko-KR" i="1">
                                  <a:latin typeface="Cambria Math" panose="02040503050406030204" pitchFamily="18" charset="0"/>
                                </a:rPr>
                                <m:t>𝐶</m:t>
                              </m:r>
                            </m:sup>
                          </m:sSup>
                          <m:r>
                            <a:rPr lang="en-US" altLang="ko-KR" i="1">
                              <a:latin typeface="Cambria Math" panose="02040503050406030204" pitchFamily="18" charset="0"/>
                            </a:rPr>
                            <m:t>)</m:t>
                          </m:r>
                        </m:den>
                      </m:f>
                    </m:oMath>
                  </m:oMathPara>
                </a14:m>
                <a:endParaRPr lang="ko-KR" altLang="en-US" dirty="0"/>
              </a:p>
            </p:txBody>
          </p:sp>
        </mc:Choice>
        <mc:Fallback xmlns="">
          <p:sp>
            <p:nvSpPr>
              <p:cNvPr id="3" name="직사각형 2"/>
              <p:cNvSpPr>
                <a:spLocks noRot="1" noChangeAspect="1" noMove="1" noResize="1" noEditPoints="1" noAdjustHandles="1" noChangeArrowheads="1" noChangeShapeType="1" noTextEdit="1"/>
              </p:cNvSpPr>
              <p:nvPr/>
            </p:nvSpPr>
            <p:spPr>
              <a:xfrm>
                <a:off x="3985903" y="3212976"/>
                <a:ext cx="4220194" cy="679032"/>
              </a:xfrm>
              <a:prstGeom prst="rect">
                <a:avLst/>
              </a:prstGeom>
              <a:blipFill>
                <a:blip r:embed="rId2"/>
                <a:stretch>
                  <a:fillRect/>
                </a:stretch>
              </a:blipFill>
            </p:spPr>
            <p:txBody>
              <a:bodyPr/>
              <a:lstStyle/>
              <a:p>
                <a:r>
                  <a:rPr lang="ko-KR" altLang="en-US">
                    <a:noFill/>
                  </a:rPr>
                  <a:t> </a:t>
                </a:r>
              </a:p>
            </p:txBody>
          </p:sp>
        </mc:Fallback>
      </mc:AlternateContent>
      <p:sp>
        <p:nvSpPr>
          <p:cNvPr id="8" name="AutoShape 5"/>
          <p:cNvSpPr>
            <a:spLocks noChangeArrowheads="1"/>
          </p:cNvSpPr>
          <p:nvPr/>
        </p:nvSpPr>
        <p:spPr bwMode="auto">
          <a:xfrm>
            <a:off x="1988543" y="1611550"/>
            <a:ext cx="231603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나눔고딕" panose="020D0604000000000000" pitchFamily="50" charset="-127"/>
                <a:ea typeface="나눔고딕" panose="020D0604000000000000" pitchFamily="50" charset="-127"/>
              </a:rPr>
              <a:t>베이즈</a:t>
            </a:r>
            <a:r>
              <a:rPr lang="ko-KR" altLang="en-US" b="1" dirty="0">
                <a:latin typeface="나눔고딕" panose="020D0604000000000000" pitchFamily="50" charset="-127"/>
                <a:ea typeface="나눔고딕" panose="020D0604000000000000" pitchFamily="50" charset="-127"/>
              </a:rPr>
              <a:t> 정리의 본질</a:t>
            </a:r>
          </a:p>
        </p:txBody>
      </p:sp>
    </p:spTree>
    <p:extLst>
      <p:ext uri="{BB962C8B-B14F-4D97-AF65-F5344CB8AC3E}">
        <p14:creationId xmlns:p14="http://schemas.microsoft.com/office/powerpoint/2010/main" val="3139125077"/>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828800" y="482600"/>
            <a:ext cx="9956800" cy="990600"/>
          </a:xfrm>
        </p:spPr>
        <p:txBody>
          <a:bodyPr>
            <a:normAutofit fontScale="90000"/>
          </a:bodyPr>
          <a:lstStyle/>
          <a:p>
            <a:r>
              <a:rPr lang="en-US" dirty="0"/>
              <a:t>Laplace smoothing for Na</a:t>
            </a:r>
            <a:r>
              <a:rPr lang="fr-FR" dirty="0" err="1"/>
              <a:t>ï</a:t>
            </a:r>
            <a:r>
              <a:rPr lang="en-US" dirty="0" err="1"/>
              <a:t>ve</a:t>
            </a:r>
            <a:r>
              <a:rPr lang="en-US" dirty="0"/>
              <a:t> Bayes (add 1)</a:t>
            </a:r>
          </a:p>
        </p:txBody>
      </p:sp>
      <p:graphicFrame>
        <p:nvGraphicFramePr>
          <p:cNvPr id="11" name="Object 2"/>
          <p:cNvGraphicFramePr>
            <a:graphicFrameLocks noChangeAspect="1"/>
          </p:cNvGraphicFramePr>
          <p:nvPr/>
        </p:nvGraphicFramePr>
        <p:xfrm>
          <a:off x="2235200" y="2256086"/>
          <a:ext cx="5513917" cy="1653399"/>
        </p:xfrm>
        <a:graphic>
          <a:graphicData uri="http://schemas.openxmlformats.org/presentationml/2006/ole">
            <mc:AlternateContent xmlns:mc="http://schemas.openxmlformats.org/markup-compatibility/2006">
              <mc:Choice xmlns:v="urn:schemas-microsoft-com:vml" Requires="v">
                <p:oleObj spid="_x0000_s63504" name="Equation" r:id="rId3" imgW="1905000" imgH="571500" progId="Equation.3">
                  <p:embed/>
                </p:oleObj>
              </mc:Choice>
              <mc:Fallback>
                <p:oleObj name="Equation" r:id="rId3" imgW="1905000" imgH="571500" progId="Equation.3">
                  <p:embed/>
                  <p:pic>
                    <p:nvPicPr>
                      <p:cNvPr id="11" name="Object 2"/>
                      <p:cNvPicPr>
                        <a:picLocks noChangeAspect="1" noChangeArrowheads="1"/>
                      </p:cNvPicPr>
                      <p:nvPr/>
                    </p:nvPicPr>
                    <p:blipFill>
                      <a:blip r:embed="rId4"/>
                      <a:srcRect/>
                      <a:stretch>
                        <a:fillRect/>
                      </a:stretch>
                    </p:blipFill>
                    <p:spPr bwMode="auto">
                      <a:xfrm>
                        <a:off x="2235200" y="2256086"/>
                        <a:ext cx="5513917" cy="1653399"/>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3759200" y="4575442"/>
          <a:ext cx="4531784" cy="1660257"/>
        </p:xfrm>
        <a:graphic>
          <a:graphicData uri="http://schemas.openxmlformats.org/presentationml/2006/ole">
            <mc:AlternateContent xmlns:mc="http://schemas.openxmlformats.org/markup-compatibility/2006">
              <mc:Choice xmlns:v="urn:schemas-microsoft-com:vml" Requires="v">
                <p:oleObj spid="_x0000_s63505" name="수식" r:id="rId5" imgW="1523880" imgH="558720" progId="Equation.3">
                  <p:embed/>
                </p:oleObj>
              </mc:Choice>
              <mc:Fallback>
                <p:oleObj name="수식" r:id="rId5" imgW="1523880" imgH="558720" progId="Equation.3">
                  <p:embed/>
                  <p:pic>
                    <p:nvPicPr>
                      <p:cNvPr id="9" name="Object 2"/>
                      <p:cNvPicPr>
                        <a:picLocks noChangeAspect="1" noChangeArrowheads="1"/>
                      </p:cNvPicPr>
                      <p:nvPr/>
                    </p:nvPicPr>
                    <p:blipFill>
                      <a:blip r:embed="rId6"/>
                      <a:srcRect/>
                      <a:stretch>
                        <a:fillRect/>
                      </a:stretch>
                    </p:blipFill>
                    <p:spPr bwMode="auto">
                      <a:xfrm>
                        <a:off x="3759200" y="4575442"/>
                        <a:ext cx="4531784" cy="1660257"/>
                      </a:xfrm>
                      <a:prstGeom prst="rect">
                        <a:avLst/>
                      </a:prstGeom>
                      <a:noFill/>
                    </p:spPr>
                  </p:pic>
                </p:oleObj>
              </mc:Fallback>
            </mc:AlternateContent>
          </a:graphicData>
        </a:graphic>
      </p:graphicFrame>
      <p:sp>
        <p:nvSpPr>
          <p:cNvPr id="5" name="Slide Number Placeholder 5"/>
          <p:cNvSpPr>
            <a:spLocks noGrp="1"/>
          </p:cNvSpPr>
          <p:nvPr>
            <p:ph type="sldNum" sz="quarter" idx="12"/>
          </p:nvPr>
        </p:nvSpPr>
        <p:spPr bwMode="auto">
          <a:xfrm>
            <a:off x="11277600" y="6200623"/>
            <a:ext cx="609600" cy="4572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Lucida Sans" charset="0"/>
                <a:ea typeface="ＭＳ Ｐゴシック" charset="0"/>
                <a:cs typeface="Arial Unicode MS" charset="0"/>
              </a:defRPr>
            </a:lvl1pPr>
            <a:lvl2pPr marL="50574369" indent="-49964784" eaLnBrk="0" hangingPunct="0">
              <a:defRPr sz="3200">
                <a:solidFill>
                  <a:schemeClr val="tx1"/>
                </a:solidFill>
                <a:latin typeface="Lucida Sans" charset="0"/>
                <a:ea typeface="Arial Unicode MS" charset="0"/>
                <a:cs typeface="Arial Unicode MS" charset="0"/>
              </a:defRPr>
            </a:lvl2pPr>
            <a:lvl3pPr eaLnBrk="0" hangingPunct="0">
              <a:defRPr sz="3200">
                <a:solidFill>
                  <a:schemeClr val="tx1"/>
                </a:solidFill>
                <a:latin typeface="Lucida Sans" charset="0"/>
                <a:ea typeface="Arial Unicode MS" charset="0"/>
                <a:cs typeface="Arial Unicode MS" charset="0"/>
              </a:defRPr>
            </a:lvl3pPr>
            <a:lvl4pPr eaLnBrk="0" hangingPunct="0">
              <a:defRPr sz="3200">
                <a:solidFill>
                  <a:schemeClr val="tx1"/>
                </a:solidFill>
                <a:latin typeface="Lucida Sans" charset="0"/>
                <a:ea typeface="Arial Unicode MS" charset="0"/>
                <a:cs typeface="Arial Unicode MS" charset="0"/>
              </a:defRPr>
            </a:lvl4pPr>
            <a:lvl5pPr eaLnBrk="0" hangingPunct="0">
              <a:defRPr sz="3200">
                <a:solidFill>
                  <a:schemeClr val="tx1"/>
                </a:solidFill>
                <a:latin typeface="Lucida Sans" charset="0"/>
                <a:ea typeface="Arial Unicode MS" charset="0"/>
                <a:cs typeface="Arial Unicode MS" charset="0"/>
              </a:defRPr>
            </a:lvl5pPr>
            <a:lvl6pPr marL="609585" eaLnBrk="0" fontAlgn="base" hangingPunct="0">
              <a:spcBef>
                <a:spcPct val="0"/>
              </a:spcBef>
              <a:spcAft>
                <a:spcPct val="0"/>
              </a:spcAft>
              <a:defRPr sz="3200">
                <a:solidFill>
                  <a:schemeClr val="tx1"/>
                </a:solidFill>
                <a:latin typeface="Lucida Sans" charset="0"/>
                <a:ea typeface="Arial Unicode MS" charset="0"/>
                <a:cs typeface="Arial Unicode MS" charset="0"/>
              </a:defRPr>
            </a:lvl6pPr>
            <a:lvl7pPr marL="1219170" eaLnBrk="0" fontAlgn="base" hangingPunct="0">
              <a:spcBef>
                <a:spcPct val="0"/>
              </a:spcBef>
              <a:spcAft>
                <a:spcPct val="0"/>
              </a:spcAft>
              <a:defRPr sz="3200">
                <a:solidFill>
                  <a:schemeClr val="tx1"/>
                </a:solidFill>
                <a:latin typeface="Lucida Sans" charset="0"/>
                <a:ea typeface="Arial Unicode MS" charset="0"/>
                <a:cs typeface="Arial Unicode MS" charset="0"/>
              </a:defRPr>
            </a:lvl7pPr>
            <a:lvl8pPr marL="1828754" eaLnBrk="0" fontAlgn="base" hangingPunct="0">
              <a:spcBef>
                <a:spcPct val="0"/>
              </a:spcBef>
              <a:spcAft>
                <a:spcPct val="0"/>
              </a:spcAft>
              <a:defRPr sz="3200">
                <a:solidFill>
                  <a:schemeClr val="tx1"/>
                </a:solidFill>
                <a:latin typeface="Lucida Sans" charset="0"/>
                <a:ea typeface="Arial Unicode MS" charset="0"/>
                <a:cs typeface="Arial Unicode MS" charset="0"/>
              </a:defRPr>
            </a:lvl8pPr>
            <a:lvl9pPr marL="2438339" eaLnBrk="0" fontAlgn="base" hangingPunct="0">
              <a:spcBef>
                <a:spcPct val="0"/>
              </a:spcBef>
              <a:spcAft>
                <a:spcPct val="0"/>
              </a:spcAft>
              <a:defRPr sz="3200">
                <a:solidFill>
                  <a:schemeClr val="tx1"/>
                </a:solidFill>
                <a:latin typeface="Lucida Sans" charset="0"/>
                <a:ea typeface="Arial Unicode MS" charset="0"/>
                <a:cs typeface="Arial Unicode MS" charset="0"/>
              </a:defRPr>
            </a:lvl9pPr>
          </a:lstStyle>
          <a:p>
            <a:pPr eaLnBrk="1" hangingPunct="1"/>
            <a:fld id="{2AF2582C-5254-7A4F-91A6-4BD07F8621D0}" type="slidenum">
              <a:rPr lang="en-US" sz="1600">
                <a:solidFill>
                  <a:srgbClr val="898989"/>
                </a:solidFill>
                <a:latin typeface="Calibri" charset="0"/>
              </a:rPr>
              <a:pPr eaLnBrk="1" hangingPunct="1"/>
              <a:t>760</a:t>
            </a:fld>
            <a:endParaRPr lang="en-US" sz="1600" dirty="0">
              <a:solidFill>
                <a:srgbClr val="898989"/>
              </a:solidFill>
              <a:latin typeface="Calibri" charset="0"/>
            </a:endParaRPr>
          </a:p>
        </p:txBody>
      </p:sp>
    </p:spTree>
    <p:extLst>
      <p:ext uri="{BB962C8B-B14F-4D97-AF65-F5344CB8AC3E}">
        <p14:creationId xmlns:p14="http://schemas.microsoft.com/office/powerpoint/2010/main" val="136238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625600" y="152400"/>
            <a:ext cx="10363200" cy="1143000"/>
          </a:xfrm>
        </p:spPr>
        <p:txBody>
          <a:bodyPr/>
          <a:lstStyle/>
          <a:p>
            <a:r>
              <a:rPr lang="en-US" dirty="0"/>
              <a:t>Multinomial Naïve Bayes: Learning</a:t>
            </a:r>
          </a:p>
        </p:txBody>
      </p:sp>
      <p:sp>
        <p:nvSpPr>
          <p:cNvPr id="52230" name="Rectangle 4"/>
          <p:cNvSpPr>
            <a:spLocks noGrp="1" noChangeArrowheads="1"/>
          </p:cNvSpPr>
          <p:nvPr>
            <p:ph sz="quarter" idx="1"/>
          </p:nvPr>
        </p:nvSpPr>
        <p:spPr>
          <a:xfrm>
            <a:off x="203200" y="2843392"/>
            <a:ext cx="6096000" cy="3532009"/>
          </a:xfrm>
        </p:spPr>
        <p:txBody>
          <a:bodyPr/>
          <a:lstStyle/>
          <a:p>
            <a:pPr>
              <a:lnSpc>
                <a:spcPct val="90000"/>
              </a:lnSpc>
            </a:pPr>
            <a:r>
              <a:rPr lang="en-US" sz="2933" dirty="0">
                <a:latin typeface="Calibri"/>
                <a:cs typeface="Calibri"/>
              </a:rPr>
              <a:t>Calculate </a:t>
            </a:r>
            <a:r>
              <a:rPr lang="en-US" sz="2933" i="1" dirty="0">
                <a:latin typeface="Calibri"/>
                <a:cs typeface="Calibri"/>
              </a:rPr>
              <a:t>P</a:t>
            </a:r>
            <a:r>
              <a:rPr lang="en-US" sz="2933" dirty="0">
                <a:latin typeface="Calibri"/>
                <a:cs typeface="Calibri"/>
              </a:rPr>
              <a:t>(</a:t>
            </a:r>
            <a:r>
              <a:rPr lang="en-US" sz="2933" i="1" dirty="0" err="1">
                <a:latin typeface="Calibri"/>
                <a:cs typeface="Calibri"/>
              </a:rPr>
              <a:t>c</a:t>
            </a:r>
            <a:r>
              <a:rPr lang="en-US" sz="2933" i="1" baseline="-25000" dirty="0" err="1">
                <a:latin typeface="Calibri"/>
                <a:cs typeface="Calibri"/>
              </a:rPr>
              <a:t>j</a:t>
            </a:r>
            <a:r>
              <a:rPr lang="en-US" sz="2933" dirty="0">
                <a:latin typeface="Calibri"/>
                <a:cs typeface="Calibri"/>
              </a:rPr>
              <a:t>)</a:t>
            </a:r>
            <a:r>
              <a:rPr lang="en-US" sz="2933" i="1" dirty="0">
                <a:latin typeface="Calibri"/>
                <a:cs typeface="Calibri"/>
              </a:rPr>
              <a:t> </a:t>
            </a:r>
            <a:r>
              <a:rPr lang="en-US" sz="2933" dirty="0">
                <a:latin typeface="Calibri"/>
                <a:cs typeface="Calibri"/>
              </a:rPr>
              <a:t>terms</a:t>
            </a:r>
          </a:p>
          <a:p>
            <a:pPr lvl="1">
              <a:lnSpc>
                <a:spcPct val="90000"/>
              </a:lnSpc>
            </a:pPr>
            <a:r>
              <a:rPr lang="en-US" sz="2667" dirty="0">
                <a:latin typeface="Calibri"/>
                <a:cs typeface="Calibri"/>
              </a:rPr>
              <a:t>For each </a:t>
            </a:r>
            <a:r>
              <a:rPr lang="en-US" sz="2667" i="1" dirty="0" err="1">
                <a:latin typeface="Calibri"/>
                <a:cs typeface="Calibri"/>
              </a:rPr>
              <a:t>c</a:t>
            </a:r>
            <a:r>
              <a:rPr lang="en-US" sz="2667" i="1" baseline="-25000" dirty="0" err="1">
                <a:latin typeface="Calibri"/>
                <a:cs typeface="Calibri"/>
              </a:rPr>
              <a:t>j</a:t>
            </a:r>
            <a:r>
              <a:rPr lang="en-US" sz="2667" i="1" baseline="-25000" dirty="0">
                <a:latin typeface="Calibri"/>
                <a:cs typeface="Calibri"/>
              </a:rPr>
              <a:t> </a:t>
            </a:r>
            <a:r>
              <a:rPr lang="en-US" sz="2667" dirty="0">
                <a:latin typeface="Calibri"/>
                <a:cs typeface="Calibri"/>
              </a:rPr>
              <a:t>in </a:t>
            </a:r>
            <a:r>
              <a:rPr lang="en-US" sz="2667" i="1" dirty="0">
                <a:latin typeface="Calibri"/>
                <a:cs typeface="Calibri"/>
              </a:rPr>
              <a:t>C</a:t>
            </a:r>
            <a:r>
              <a:rPr lang="en-US" sz="2667" dirty="0">
                <a:latin typeface="Calibri"/>
                <a:cs typeface="Calibri"/>
              </a:rPr>
              <a:t> do</a:t>
            </a:r>
          </a:p>
          <a:p>
            <a:pPr marL="1066773" lvl="2" indent="0">
              <a:buNone/>
            </a:pPr>
            <a:r>
              <a:rPr lang="en-US" i="1" dirty="0">
                <a:latin typeface="Calibri"/>
                <a:cs typeface="Calibri"/>
              </a:rPr>
              <a:t> </a:t>
            </a:r>
            <a:r>
              <a:rPr lang="en-US" i="1" dirty="0" err="1">
                <a:latin typeface="Calibri"/>
                <a:cs typeface="Calibri"/>
              </a:rPr>
              <a:t>docs</a:t>
            </a:r>
            <a:r>
              <a:rPr lang="en-US" i="1" baseline="-25000" dirty="0" err="1">
                <a:latin typeface="Calibri"/>
                <a:cs typeface="Calibri"/>
              </a:rPr>
              <a:t>j</a:t>
            </a:r>
            <a:r>
              <a:rPr lang="en-US" i="1" dirty="0">
                <a:latin typeface="Calibri"/>
                <a:cs typeface="Calibri"/>
              </a:rPr>
              <a:t> </a:t>
            </a:r>
            <a:r>
              <a:rPr lang="en-US" dirty="0">
                <a:latin typeface="Calibri"/>
                <a:cs typeface="Calibri"/>
                <a:sym typeface="Symbol" charset="2"/>
              </a:rPr>
              <a:t></a:t>
            </a:r>
            <a:r>
              <a:rPr lang="en-US" i="1" dirty="0">
                <a:latin typeface="Calibri"/>
                <a:cs typeface="Calibri"/>
                <a:sym typeface="Symbol" charset="2"/>
              </a:rPr>
              <a:t> </a:t>
            </a:r>
            <a:r>
              <a:rPr lang="en-US" dirty="0">
                <a:latin typeface="Calibri"/>
                <a:cs typeface="Calibri"/>
                <a:sym typeface="Symbol" charset="2"/>
              </a:rPr>
              <a:t>all docs with  class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a:p>
            <a:pPr>
              <a:spcBef>
                <a:spcPts val="0"/>
              </a:spcBef>
            </a:pPr>
            <a:endParaRPr lang="en-US" sz="2933" dirty="0">
              <a:latin typeface="Calibri"/>
              <a:cs typeface="Calibri"/>
            </a:endParaRPr>
          </a:p>
        </p:txBody>
      </p:sp>
      <p:graphicFrame>
        <p:nvGraphicFramePr>
          <p:cNvPr id="52226" name="Object 2"/>
          <p:cNvGraphicFramePr>
            <a:graphicFrameLocks noChangeAspect="1"/>
          </p:cNvGraphicFramePr>
          <p:nvPr/>
        </p:nvGraphicFramePr>
        <p:xfrm>
          <a:off x="6838951" y="4648201"/>
          <a:ext cx="5086349" cy="1047751"/>
        </p:xfrm>
        <a:graphic>
          <a:graphicData uri="http://schemas.openxmlformats.org/presentationml/2006/ole">
            <mc:AlternateContent xmlns:mc="http://schemas.openxmlformats.org/markup-compatibility/2006">
              <mc:Choice xmlns:v="urn:schemas-microsoft-com:vml" Requires="v">
                <p:oleObj spid="_x0000_s64528" name="수식" r:id="rId3" imgW="2095200" imgH="431640" progId="Equation.3">
                  <p:embed/>
                </p:oleObj>
              </mc:Choice>
              <mc:Fallback>
                <p:oleObj name="수식" r:id="rId3" imgW="2095200" imgH="431640" progId="Equation.3">
                  <p:embed/>
                  <p:pic>
                    <p:nvPicPr>
                      <p:cNvPr id="52226" name="Object 2"/>
                      <p:cNvPicPr>
                        <a:picLocks noChangeAspect="1" noChangeArrowheads="1"/>
                      </p:cNvPicPr>
                      <p:nvPr/>
                    </p:nvPicPr>
                    <p:blipFill>
                      <a:blip r:embed="rId4"/>
                      <a:srcRect/>
                      <a:stretch>
                        <a:fillRect/>
                      </a:stretch>
                    </p:blipFill>
                    <p:spPr bwMode="auto">
                      <a:xfrm>
                        <a:off x="6838951" y="4648201"/>
                        <a:ext cx="5086349" cy="1047751"/>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422400" y="4343400"/>
          <a:ext cx="4267200" cy="989496"/>
        </p:xfrm>
        <a:graphic>
          <a:graphicData uri="http://schemas.openxmlformats.org/presentationml/2006/ole">
            <mc:AlternateContent xmlns:mc="http://schemas.openxmlformats.org/markup-compatibility/2006">
              <mc:Choice xmlns:v="urn:schemas-microsoft-com:vml" Requires="v">
                <p:oleObj spid="_x0000_s64529" name="Equation" r:id="rId5" imgW="1752600" imgH="406400" progId="Equation.3">
                  <p:embed/>
                </p:oleObj>
              </mc:Choice>
              <mc:Fallback>
                <p:oleObj name="Equation" r:id="rId5" imgW="1752600" imgH="406400" progId="Equation.3">
                  <p:embed/>
                  <p:pic>
                    <p:nvPicPr>
                      <p:cNvPr id="52227" name="Object 3"/>
                      <p:cNvPicPr>
                        <a:picLocks noChangeAspect="1" noChangeArrowheads="1"/>
                      </p:cNvPicPr>
                      <p:nvPr/>
                    </p:nvPicPr>
                    <p:blipFill>
                      <a:blip r:embed="rId6"/>
                      <a:srcRect/>
                      <a:stretch>
                        <a:fillRect/>
                      </a:stretch>
                    </p:blipFill>
                    <p:spPr bwMode="auto">
                      <a:xfrm>
                        <a:off x="1422400" y="4343400"/>
                        <a:ext cx="4267200" cy="989496"/>
                      </a:xfrm>
                      <a:prstGeom prst="rect">
                        <a:avLst/>
                      </a:prstGeom>
                      <a:noFill/>
                    </p:spPr>
                  </p:pic>
                </p:oleObj>
              </mc:Fallback>
            </mc:AlternateContent>
          </a:graphicData>
        </a:graphic>
      </p:graphicFrame>
      <p:sp>
        <p:nvSpPr>
          <p:cNvPr id="8" name="Rectangle 4"/>
          <p:cNvSpPr txBox="1">
            <a:spLocks noChangeArrowheads="1"/>
          </p:cNvSpPr>
          <p:nvPr/>
        </p:nvSpPr>
        <p:spPr bwMode="auto">
          <a:xfrm>
            <a:off x="5384800" y="2819400"/>
            <a:ext cx="7721600"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933" dirty="0">
                <a:latin typeface="Calibri"/>
                <a:cs typeface="Calibri"/>
              </a:rPr>
              <a:t>Calculate </a:t>
            </a:r>
            <a:r>
              <a:rPr lang="en-US" sz="2933" i="1" dirty="0">
                <a:latin typeface="Calibri"/>
                <a:cs typeface="Calibri"/>
              </a:rPr>
              <a:t>P</a:t>
            </a:r>
            <a:r>
              <a:rPr lang="en-US" sz="2933" dirty="0">
                <a:latin typeface="Calibri"/>
                <a:cs typeface="Calibri"/>
              </a:rPr>
              <a:t>(</a:t>
            </a:r>
            <a:r>
              <a:rPr lang="en-US" sz="2933" i="1" dirty="0" err="1">
                <a:latin typeface="Calibri"/>
                <a:cs typeface="Calibri"/>
              </a:rPr>
              <a:t>w</a:t>
            </a:r>
            <a:r>
              <a:rPr lang="en-US" sz="2933" i="1" baseline="-25000" dirty="0" err="1">
                <a:latin typeface="Calibri"/>
                <a:cs typeface="Calibri"/>
              </a:rPr>
              <a:t>k</a:t>
            </a:r>
            <a:r>
              <a:rPr lang="en-US" sz="2933" i="1" dirty="0">
                <a:latin typeface="Calibri"/>
                <a:cs typeface="Calibri"/>
              </a:rPr>
              <a:t> </a:t>
            </a:r>
            <a:r>
              <a:rPr lang="en-US" sz="2933" dirty="0">
                <a:latin typeface="Calibri"/>
                <a:cs typeface="Calibri"/>
              </a:rPr>
              <a:t>|</a:t>
            </a:r>
            <a:r>
              <a:rPr lang="en-US" sz="2933" i="1" dirty="0">
                <a:latin typeface="Calibri"/>
                <a:cs typeface="Calibri"/>
              </a:rPr>
              <a:t> </a:t>
            </a:r>
            <a:r>
              <a:rPr lang="en-US" sz="2933" i="1" dirty="0" err="1">
                <a:latin typeface="Calibri"/>
                <a:cs typeface="Calibri"/>
              </a:rPr>
              <a:t>c</a:t>
            </a:r>
            <a:r>
              <a:rPr lang="en-US" sz="2933" i="1" baseline="-25000" dirty="0" err="1">
                <a:latin typeface="Calibri"/>
                <a:cs typeface="Calibri"/>
              </a:rPr>
              <a:t>j</a:t>
            </a:r>
            <a:r>
              <a:rPr lang="en-US" sz="2933" dirty="0">
                <a:latin typeface="Calibri"/>
                <a:cs typeface="Calibri"/>
              </a:rPr>
              <a:t>)</a:t>
            </a:r>
            <a:r>
              <a:rPr lang="en-US" sz="2933" i="1" dirty="0">
                <a:latin typeface="Calibri"/>
                <a:cs typeface="Calibri"/>
              </a:rPr>
              <a:t> </a:t>
            </a:r>
            <a:r>
              <a:rPr lang="en-US" sz="2933" dirty="0">
                <a:latin typeface="Calibri"/>
                <a:cs typeface="Calibri"/>
              </a:rPr>
              <a:t>terms</a:t>
            </a:r>
          </a:p>
          <a:p>
            <a:pPr lvl="1">
              <a:spcBef>
                <a:spcPts val="0"/>
              </a:spcBef>
            </a:pPr>
            <a:r>
              <a:rPr lang="en-US" sz="2667" i="1" dirty="0" err="1">
                <a:latin typeface="Calibri"/>
                <a:ea typeface="ＭＳ Ｐゴシック" charset="-128"/>
                <a:cs typeface="Calibri"/>
              </a:rPr>
              <a:t>Text</a:t>
            </a:r>
            <a:r>
              <a:rPr lang="en-US" sz="2667" i="1" baseline="-25000" dirty="0" err="1">
                <a:latin typeface="Calibri"/>
                <a:ea typeface="ＭＳ Ｐゴシック" charset="-128"/>
                <a:cs typeface="Calibri"/>
              </a:rPr>
              <a:t>j</a:t>
            </a:r>
            <a:r>
              <a:rPr lang="en-US" sz="2667" i="1" dirty="0">
                <a:latin typeface="Calibri"/>
                <a:ea typeface="ＭＳ Ｐゴシック" charset="-128"/>
                <a:cs typeface="Calibri"/>
              </a:rPr>
              <a:t> </a:t>
            </a:r>
            <a:r>
              <a:rPr lang="en-US" sz="2667" dirty="0">
                <a:latin typeface="Calibri"/>
                <a:ea typeface="ＭＳ Ｐゴシック" charset="-128"/>
                <a:cs typeface="Calibri"/>
                <a:sym typeface="Symbol" charset="2"/>
              </a:rPr>
              <a:t> single doc containing all </a:t>
            </a:r>
            <a:r>
              <a:rPr lang="en-US" sz="2667" i="1" dirty="0" err="1">
                <a:latin typeface="Calibri"/>
                <a:ea typeface="ＭＳ Ｐゴシック" charset="-128"/>
                <a:cs typeface="Calibri"/>
              </a:rPr>
              <a:t>docs</a:t>
            </a:r>
            <a:r>
              <a:rPr lang="en-US" sz="2667" i="1" baseline="-25000" dirty="0" err="1">
                <a:latin typeface="Calibri"/>
                <a:ea typeface="ＭＳ Ｐゴシック" charset="-128"/>
                <a:cs typeface="Calibri"/>
              </a:rPr>
              <a:t>j</a:t>
            </a:r>
            <a:endParaRPr lang="en-US" sz="2667" i="1" baseline="-25000" dirty="0">
              <a:latin typeface="Calibri"/>
              <a:ea typeface="ＭＳ Ｐゴシック" charset="-128"/>
              <a:cs typeface="Calibri"/>
            </a:endParaRPr>
          </a:p>
          <a:p>
            <a:pPr lvl="1">
              <a:spcBef>
                <a:spcPts val="0"/>
              </a:spcBef>
            </a:pPr>
            <a:r>
              <a:rPr lang="en-US" sz="2667" dirty="0">
                <a:latin typeface="Calibri"/>
                <a:ea typeface="ＭＳ Ｐゴシック" charset="-128"/>
                <a:cs typeface="Calibri"/>
              </a:rPr>
              <a:t>For</a:t>
            </a:r>
            <a:r>
              <a:rPr lang="en-US" sz="2667" i="1" baseline="-25000" dirty="0">
                <a:latin typeface="Calibri"/>
                <a:ea typeface="ＭＳ Ｐゴシック" charset="-128"/>
                <a:cs typeface="Calibri"/>
              </a:rPr>
              <a:t> </a:t>
            </a:r>
            <a:r>
              <a:rPr lang="en-US" sz="2667" dirty="0">
                <a:latin typeface="Calibri"/>
                <a:ea typeface="ＭＳ Ｐゴシック" charset="-128"/>
                <a:cs typeface="Calibri"/>
              </a:rPr>
              <a:t>each word </a:t>
            </a:r>
            <a:r>
              <a:rPr lang="en-US" sz="2667" i="1" dirty="0" err="1">
                <a:latin typeface="Calibri"/>
                <a:ea typeface="ＭＳ Ｐゴシック" charset="-128"/>
                <a:cs typeface="Calibri"/>
              </a:rPr>
              <a:t>w</a:t>
            </a:r>
            <a:r>
              <a:rPr lang="en-US" sz="2667" i="1" baseline="-25000" dirty="0" err="1">
                <a:latin typeface="Calibri"/>
                <a:ea typeface="ＭＳ Ｐゴシック" charset="-128"/>
                <a:cs typeface="Calibri"/>
              </a:rPr>
              <a:t>k</a:t>
            </a:r>
            <a:r>
              <a:rPr lang="en-US" sz="2667" i="1" dirty="0">
                <a:latin typeface="Calibri"/>
                <a:ea typeface="ＭＳ Ｐゴシック" charset="-128"/>
                <a:cs typeface="Calibri"/>
              </a:rPr>
              <a:t> </a:t>
            </a:r>
            <a:r>
              <a:rPr lang="en-US" sz="2667" dirty="0">
                <a:latin typeface="Calibri"/>
                <a:ea typeface="ＭＳ Ｐゴシック" charset="-128"/>
                <a:cs typeface="Calibri"/>
              </a:rPr>
              <a:t>in </a:t>
            </a:r>
            <a:r>
              <a:rPr lang="en-US" sz="2667" i="1" dirty="0">
                <a:latin typeface="Calibri"/>
                <a:ea typeface="ＭＳ Ｐゴシック" charset="-128"/>
                <a:cs typeface="Calibri"/>
              </a:rPr>
              <a:t>Vocabulary</a:t>
            </a:r>
          </a:p>
          <a:p>
            <a:pPr marL="1066773" lvl="2" indent="0">
              <a:spcBef>
                <a:spcPts val="0"/>
              </a:spcBef>
              <a:buNone/>
            </a:pPr>
            <a:r>
              <a:rPr lang="en-US" sz="2667" i="1" dirty="0">
                <a:latin typeface="Calibri"/>
                <a:ea typeface="ＭＳ Ｐゴシック" charset="-128"/>
                <a:cs typeface="Calibri"/>
              </a:rPr>
              <a:t>    </a:t>
            </a:r>
            <a:r>
              <a:rPr lang="en-US" sz="2667" i="1" dirty="0" err="1">
                <a:latin typeface="Calibri"/>
                <a:ea typeface="ＭＳ Ｐゴシック" charset="-128"/>
                <a:cs typeface="Calibri"/>
              </a:rPr>
              <a:t>n</a:t>
            </a:r>
            <a:r>
              <a:rPr lang="en-US" sz="2667" i="1" baseline="-25000" dirty="0" err="1">
                <a:latin typeface="Calibri"/>
                <a:ea typeface="ＭＳ Ｐゴシック" charset="-128"/>
                <a:cs typeface="Calibri"/>
              </a:rPr>
              <a:t>k</a:t>
            </a:r>
            <a:r>
              <a:rPr lang="en-US" sz="2667" i="1" dirty="0">
                <a:latin typeface="Calibri"/>
                <a:ea typeface="ＭＳ Ｐゴシック" charset="-128"/>
                <a:cs typeface="Calibri"/>
              </a:rPr>
              <a:t> </a:t>
            </a:r>
            <a:r>
              <a:rPr lang="en-US" sz="2667" dirty="0">
                <a:latin typeface="Calibri"/>
                <a:ea typeface="ＭＳ Ｐゴシック" charset="-128"/>
                <a:cs typeface="Calibri"/>
                <a:sym typeface="Symbol" charset="2"/>
              </a:rPr>
              <a:t> # of occurrences of </a:t>
            </a:r>
            <a:r>
              <a:rPr lang="en-US" sz="2667" i="1" dirty="0" err="1">
                <a:latin typeface="Calibri"/>
                <a:ea typeface="ＭＳ Ｐゴシック" charset="-128"/>
                <a:cs typeface="Calibri"/>
                <a:sym typeface="Symbol" charset="2"/>
              </a:rPr>
              <a:t>w</a:t>
            </a:r>
            <a:r>
              <a:rPr lang="en-US" sz="2667" i="1" baseline="-25000" dirty="0" err="1">
                <a:latin typeface="Calibri"/>
                <a:ea typeface="ＭＳ Ｐゴシック" charset="-128"/>
                <a:cs typeface="Calibri"/>
              </a:rPr>
              <a:t>k</a:t>
            </a:r>
            <a:r>
              <a:rPr lang="en-US" sz="2667" i="1" dirty="0">
                <a:latin typeface="Calibri"/>
                <a:ea typeface="ＭＳ Ｐゴシック" charset="-128"/>
                <a:cs typeface="Calibri"/>
              </a:rPr>
              <a:t> </a:t>
            </a:r>
            <a:r>
              <a:rPr lang="en-US" sz="2667" dirty="0">
                <a:latin typeface="Calibri"/>
                <a:ea typeface="ＭＳ Ｐゴシック" charset="-128"/>
                <a:cs typeface="Calibri"/>
              </a:rPr>
              <a:t>in </a:t>
            </a:r>
            <a:r>
              <a:rPr lang="en-US" sz="2667" i="1" dirty="0" err="1">
                <a:latin typeface="Calibri"/>
                <a:ea typeface="ＭＳ Ｐゴシック" charset="-128"/>
                <a:cs typeface="Calibri"/>
              </a:rPr>
              <a:t>Text</a:t>
            </a:r>
            <a:r>
              <a:rPr lang="en-US" sz="2667" i="1" baseline="-25000" dirty="0" err="1">
                <a:latin typeface="Calibri"/>
                <a:ea typeface="ＭＳ Ｐゴシック" charset="-128"/>
                <a:cs typeface="Calibri"/>
              </a:rPr>
              <a:t>j</a:t>
            </a:r>
            <a:endParaRPr lang="en-US" sz="2667" i="1" baseline="-25000" dirty="0">
              <a:latin typeface="Calibri"/>
              <a:ea typeface="ＭＳ Ｐゴシック" charset="-128"/>
              <a:cs typeface="Calibri"/>
            </a:endParaRPr>
          </a:p>
        </p:txBody>
      </p:sp>
      <p:sp>
        <p:nvSpPr>
          <p:cNvPr id="9" name="Rectangle 4"/>
          <p:cNvSpPr txBox="1">
            <a:spLocks noChangeArrowheads="1"/>
          </p:cNvSpPr>
          <p:nvPr/>
        </p:nvSpPr>
        <p:spPr bwMode="auto">
          <a:xfrm>
            <a:off x="203200" y="2108200"/>
            <a:ext cx="72136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933" dirty="0">
                <a:latin typeface="Calibri" charset="0"/>
              </a:rPr>
              <a:t>From training corpus, extract </a:t>
            </a:r>
            <a:r>
              <a:rPr lang="en-US" sz="2933" i="1" dirty="0">
                <a:latin typeface="Times New Roman" charset="0"/>
              </a:rPr>
              <a:t>Vocabulary</a:t>
            </a:r>
            <a:endParaRPr lang="en-US" sz="2933" dirty="0">
              <a:latin typeface="Calibri" charset="0"/>
            </a:endParaRPr>
          </a:p>
        </p:txBody>
      </p:sp>
    </p:spTree>
    <p:extLst>
      <p:ext uri="{BB962C8B-B14F-4D97-AF65-F5344CB8AC3E}">
        <p14:creationId xmlns:p14="http://schemas.microsoft.com/office/powerpoint/2010/main" val="556939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828800" y="279400"/>
            <a:ext cx="9956800" cy="990600"/>
          </a:xfrm>
        </p:spPr>
        <p:txBody>
          <a:bodyPr/>
          <a:lstStyle/>
          <a:p>
            <a:r>
              <a:rPr lang="en-US" dirty="0"/>
              <a:t>Naive Bayes is Not So Naive</a:t>
            </a:r>
          </a:p>
        </p:txBody>
      </p:sp>
      <p:sp>
        <p:nvSpPr>
          <p:cNvPr id="73731" name="Rectangle 3"/>
          <p:cNvSpPr>
            <a:spLocks noGrp="1" noChangeArrowheads="1"/>
          </p:cNvSpPr>
          <p:nvPr>
            <p:ph sz="quarter" idx="1"/>
          </p:nvPr>
        </p:nvSpPr>
        <p:spPr>
          <a:xfrm>
            <a:off x="203200" y="1524000"/>
            <a:ext cx="11684000" cy="5029200"/>
          </a:xfrm>
        </p:spPr>
        <p:txBody>
          <a:bodyPr/>
          <a:lstStyle/>
          <a:p>
            <a:pPr marL="304792" lvl="1">
              <a:buClr>
                <a:srgbClr val="CC0000"/>
              </a:buClr>
            </a:pPr>
            <a:r>
              <a:rPr lang="en-US" sz="3200" dirty="0">
                <a:latin typeface="Calibri" charset="0"/>
              </a:rPr>
              <a:t>Fast</a:t>
            </a:r>
          </a:p>
          <a:p>
            <a:pPr marL="304792" lvl="1">
              <a:buClr>
                <a:srgbClr val="CC0000"/>
              </a:buClr>
            </a:pPr>
            <a:r>
              <a:rPr lang="en-US" sz="3200" dirty="0">
                <a:latin typeface="Calibri" charset="0"/>
              </a:rPr>
              <a:t>Low storage requirements</a:t>
            </a:r>
            <a:endParaRPr lang="en-US" dirty="0">
              <a:latin typeface="Calibri" charset="0"/>
            </a:endParaRPr>
          </a:p>
          <a:p>
            <a:pPr marL="304792" indent="-304792"/>
            <a:r>
              <a:rPr lang="en-US" dirty="0">
                <a:latin typeface="Calibri" charset="0"/>
              </a:rPr>
              <a:t>Robust to Irrelevant Features</a:t>
            </a:r>
          </a:p>
          <a:p>
            <a:pPr marL="761981" lvl="1" indent="-220128">
              <a:buNone/>
            </a:pPr>
            <a:r>
              <a:rPr lang="en-US" dirty="0">
                <a:latin typeface="Calibri" charset="0"/>
              </a:rPr>
              <a:t>	Irrelevant Features cancel each other without affecting results</a:t>
            </a:r>
          </a:p>
          <a:p>
            <a:pPr marL="304792" indent="-304792"/>
            <a:r>
              <a:rPr lang="en-US" dirty="0">
                <a:latin typeface="Calibri" charset="0"/>
              </a:rPr>
              <a:t>Very good in domains with many equally important features</a:t>
            </a:r>
          </a:p>
          <a:p>
            <a:pPr marL="0" lvl="1" indent="0">
              <a:buClr>
                <a:srgbClr val="CC0000"/>
              </a:buClr>
              <a:buNone/>
            </a:pPr>
            <a:r>
              <a:rPr lang="en-US" dirty="0">
                <a:latin typeface="Calibri" charset="0"/>
              </a:rPr>
              <a:t>         Decision Trees suffer in these cases </a:t>
            </a:r>
            <a:endParaRPr lang="en-US" altLang="ko-KR" dirty="0">
              <a:latin typeface="Calibri" charset="0"/>
            </a:endParaRPr>
          </a:p>
          <a:p>
            <a:pPr marL="304792" lvl="1">
              <a:buClr>
                <a:srgbClr val="CC0000"/>
              </a:buClr>
            </a:pPr>
            <a:r>
              <a:rPr lang="en-US" altLang="ko-KR" sz="3200" dirty="0">
                <a:latin typeface="Calibri" charset="0"/>
              </a:rPr>
              <a:t>A good dependable baseline for text classification</a:t>
            </a:r>
          </a:p>
        </p:txBody>
      </p:sp>
    </p:spTree>
    <p:extLst>
      <p:ext uri="{BB962C8B-B14F-4D97-AF65-F5344CB8AC3E}">
        <p14:creationId xmlns:p14="http://schemas.microsoft.com/office/powerpoint/2010/main" val="804126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3200">
                <a:solidFill>
                  <a:schemeClr val="tx1"/>
                </a:solidFill>
                <a:latin typeface="Lucida Sans" charset="0"/>
                <a:ea typeface="ＭＳ Ｐゴシック" charset="0"/>
                <a:cs typeface="Arial Unicode MS" charset="0"/>
              </a:defRPr>
            </a:lvl1pPr>
            <a:lvl2pPr marL="50574369" indent="-49964784" eaLnBrk="0" hangingPunct="0">
              <a:defRPr sz="3200">
                <a:solidFill>
                  <a:schemeClr val="tx1"/>
                </a:solidFill>
                <a:latin typeface="Lucida Sans" charset="0"/>
                <a:ea typeface="Arial Unicode MS" charset="0"/>
                <a:cs typeface="Arial Unicode MS" charset="0"/>
              </a:defRPr>
            </a:lvl2pPr>
            <a:lvl3pPr eaLnBrk="0" hangingPunct="0">
              <a:defRPr sz="3200">
                <a:solidFill>
                  <a:schemeClr val="tx1"/>
                </a:solidFill>
                <a:latin typeface="Lucida Sans" charset="0"/>
                <a:ea typeface="Arial Unicode MS" charset="0"/>
                <a:cs typeface="Arial Unicode MS" charset="0"/>
              </a:defRPr>
            </a:lvl3pPr>
            <a:lvl4pPr eaLnBrk="0" hangingPunct="0">
              <a:defRPr sz="3200">
                <a:solidFill>
                  <a:schemeClr val="tx1"/>
                </a:solidFill>
                <a:latin typeface="Lucida Sans" charset="0"/>
                <a:ea typeface="Arial Unicode MS" charset="0"/>
                <a:cs typeface="Arial Unicode MS" charset="0"/>
              </a:defRPr>
            </a:lvl4pPr>
            <a:lvl5pPr eaLnBrk="0" hangingPunct="0">
              <a:defRPr sz="3200">
                <a:solidFill>
                  <a:schemeClr val="tx1"/>
                </a:solidFill>
                <a:latin typeface="Lucida Sans" charset="0"/>
                <a:ea typeface="Arial Unicode MS" charset="0"/>
                <a:cs typeface="Arial Unicode MS" charset="0"/>
              </a:defRPr>
            </a:lvl5pPr>
            <a:lvl6pPr marL="609585" eaLnBrk="0" fontAlgn="base" hangingPunct="0">
              <a:spcBef>
                <a:spcPct val="0"/>
              </a:spcBef>
              <a:spcAft>
                <a:spcPct val="0"/>
              </a:spcAft>
              <a:defRPr sz="3200">
                <a:solidFill>
                  <a:schemeClr val="tx1"/>
                </a:solidFill>
                <a:latin typeface="Lucida Sans" charset="0"/>
                <a:ea typeface="Arial Unicode MS" charset="0"/>
                <a:cs typeface="Arial Unicode MS" charset="0"/>
              </a:defRPr>
            </a:lvl6pPr>
            <a:lvl7pPr marL="1219170" eaLnBrk="0" fontAlgn="base" hangingPunct="0">
              <a:spcBef>
                <a:spcPct val="0"/>
              </a:spcBef>
              <a:spcAft>
                <a:spcPct val="0"/>
              </a:spcAft>
              <a:defRPr sz="3200">
                <a:solidFill>
                  <a:schemeClr val="tx1"/>
                </a:solidFill>
                <a:latin typeface="Lucida Sans" charset="0"/>
                <a:ea typeface="Arial Unicode MS" charset="0"/>
                <a:cs typeface="Arial Unicode MS" charset="0"/>
              </a:defRPr>
            </a:lvl7pPr>
            <a:lvl8pPr marL="1828754" eaLnBrk="0" fontAlgn="base" hangingPunct="0">
              <a:spcBef>
                <a:spcPct val="0"/>
              </a:spcBef>
              <a:spcAft>
                <a:spcPct val="0"/>
              </a:spcAft>
              <a:defRPr sz="3200">
                <a:solidFill>
                  <a:schemeClr val="tx1"/>
                </a:solidFill>
                <a:latin typeface="Lucida Sans" charset="0"/>
                <a:ea typeface="Arial Unicode MS" charset="0"/>
                <a:cs typeface="Arial Unicode MS" charset="0"/>
              </a:defRPr>
            </a:lvl8pPr>
            <a:lvl9pPr marL="2438339" eaLnBrk="0" fontAlgn="base" hangingPunct="0">
              <a:spcBef>
                <a:spcPct val="0"/>
              </a:spcBef>
              <a:spcAft>
                <a:spcPct val="0"/>
              </a:spcAft>
              <a:defRPr sz="3200">
                <a:solidFill>
                  <a:schemeClr val="tx1"/>
                </a:solidFill>
                <a:latin typeface="Lucida Sans" charset="0"/>
                <a:ea typeface="Arial Unicode MS" charset="0"/>
                <a:cs typeface="Arial Unicode MS" charset="0"/>
              </a:defRPr>
            </a:lvl9pPr>
          </a:lstStyle>
          <a:p>
            <a:pPr eaLnBrk="1" hangingPunct="1"/>
            <a:fld id="{2AF2582C-5254-7A4F-91A6-4BD07F8621D0}" type="slidenum">
              <a:rPr lang="en-US" sz="1600">
                <a:solidFill>
                  <a:srgbClr val="898989"/>
                </a:solidFill>
                <a:latin typeface="Calibri" charset="0"/>
              </a:rPr>
              <a:pPr eaLnBrk="1" hangingPunct="1"/>
              <a:t>763</a:t>
            </a:fld>
            <a:endParaRPr lang="en-US" sz="1600" dirty="0">
              <a:solidFill>
                <a:srgbClr val="898989"/>
              </a:solidFill>
              <a:latin typeface="Calibri" charset="0"/>
            </a:endParaRPr>
          </a:p>
        </p:txBody>
      </p:sp>
      <p:sp>
        <p:nvSpPr>
          <p:cNvPr id="60419" name="Rectangle 2"/>
          <p:cNvSpPr>
            <a:spLocks noGrp="1" noChangeArrowheads="1"/>
          </p:cNvSpPr>
          <p:nvPr>
            <p:ph type="title"/>
          </p:nvPr>
        </p:nvSpPr>
        <p:spPr/>
        <p:txBody>
          <a:bodyPr/>
          <a:lstStyle/>
          <a:p>
            <a:pPr eaLnBrk="1" hangingPunct="1"/>
            <a:r>
              <a:rPr lang="en-US" dirty="0">
                <a:latin typeface="Calibri" charset="0"/>
                <a:ea typeface="ＭＳ Ｐゴシック" charset="0"/>
                <a:cs typeface="ＭＳ Ｐゴシック" charset="0"/>
              </a:rPr>
              <a:t>More Than Two Classes</a:t>
            </a:r>
          </a:p>
        </p:txBody>
      </p:sp>
      <p:sp>
        <p:nvSpPr>
          <p:cNvPr id="60420" name="Rectangle 3"/>
          <p:cNvSpPr>
            <a:spLocks noGrp="1" noChangeArrowheads="1"/>
          </p:cNvSpPr>
          <p:nvPr>
            <p:ph type="body" idx="1"/>
          </p:nvPr>
        </p:nvSpPr>
        <p:spPr/>
        <p:txBody>
          <a:bodyPr/>
          <a:lstStyle/>
          <a:p>
            <a:r>
              <a:rPr lang="en-US" dirty="0">
                <a:latin typeface="Calibri" charset="0"/>
                <a:ea typeface="ＭＳ Ｐゴシック" charset="0"/>
                <a:cs typeface="ＭＳ Ｐゴシック" charset="0"/>
              </a:rPr>
              <a:t>For each class </a:t>
            </a:r>
            <a:r>
              <a:rPr lang="en-US" dirty="0" err="1">
                <a:solidFill>
                  <a:srgbClr val="FF0000"/>
                </a:solidFill>
                <a:latin typeface="Calibri" charset="0"/>
                <a:ea typeface="ＭＳ Ｐゴシック" charset="0"/>
                <a:cs typeface="ＭＳ Ｐゴシック" charset="0"/>
              </a:rPr>
              <a:t>c∈C</a:t>
            </a:r>
            <a:endParaRPr lang="en-US" dirty="0">
              <a:solidFill>
                <a:srgbClr val="FF0000"/>
              </a:solidFill>
              <a:latin typeface="Symbol" charset="2"/>
              <a:ea typeface="ＭＳ Ｐゴシック" charset="0"/>
              <a:cs typeface="Symbol" charset="2"/>
            </a:endParaRPr>
          </a:p>
          <a:p>
            <a:pPr lvl="1"/>
            <a:r>
              <a:rPr lang="en-US" dirty="0">
                <a:latin typeface="Calibri" charset="0"/>
                <a:ea typeface="ＭＳ Ｐゴシック" charset="0"/>
                <a:cs typeface="ＭＳ Ｐゴシック" charset="0"/>
              </a:rPr>
              <a:t>Build a classifier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r>
              <a:rPr lang="en-US" dirty="0">
                <a:latin typeface="Calibri" charset="0"/>
                <a:ea typeface="ＭＳ Ｐゴシック" charset="0"/>
                <a:cs typeface="ＭＳ Ｐゴシック" charset="0"/>
              </a:rPr>
              <a:t> to distinguish </a:t>
            </a:r>
            <a:r>
              <a:rPr lang="en-US" dirty="0">
                <a:solidFill>
                  <a:srgbClr val="FF0000"/>
                </a:solidFill>
                <a:latin typeface="Calibri" charset="0"/>
                <a:ea typeface="ＭＳ Ｐゴシック" charset="0"/>
                <a:cs typeface="ＭＳ Ｐゴシック" charset="0"/>
              </a:rPr>
              <a:t>c</a:t>
            </a:r>
            <a:r>
              <a:rPr lang="en-US" dirty="0">
                <a:latin typeface="Calibri" charset="0"/>
                <a:ea typeface="ＭＳ Ｐゴシック" charset="0"/>
                <a:cs typeface="ＭＳ Ｐゴシック" charset="0"/>
              </a:rPr>
              <a:t> from all other classes </a:t>
            </a:r>
            <a:r>
              <a:rPr lang="en-US" dirty="0">
                <a:solidFill>
                  <a:srgbClr val="FF0000"/>
                </a:solidFill>
                <a:latin typeface="Calibri" charset="0"/>
                <a:ea typeface="ＭＳ Ｐゴシック" charset="0"/>
                <a:cs typeface="ＭＳ Ｐゴシック" charset="0"/>
              </a:rPr>
              <a:t>c’ ∈C</a:t>
            </a:r>
            <a:endParaRPr lang="en-US" dirty="0">
              <a:latin typeface="Calibri" charset="0"/>
              <a:ea typeface="ＭＳ Ｐゴシック" charset="0"/>
              <a:cs typeface="ＭＳ Ｐゴシック" charset="0"/>
            </a:endParaRPr>
          </a:p>
          <a:p>
            <a:r>
              <a:rPr lang="en-US" dirty="0">
                <a:latin typeface="Calibri" charset="0"/>
                <a:ea typeface="ＭＳ Ｐゴシック" charset="0"/>
                <a:cs typeface="ＭＳ Ｐゴシック" charset="0"/>
              </a:rPr>
              <a:t>Given test doc </a:t>
            </a:r>
            <a:r>
              <a:rPr lang="en-US" dirty="0">
                <a:solidFill>
                  <a:srgbClr val="FF0000"/>
                </a:solidFill>
                <a:latin typeface="Calibri" charset="0"/>
                <a:ea typeface="ＭＳ Ｐゴシック" charset="0"/>
                <a:cs typeface="ＭＳ Ｐゴシック" charset="0"/>
              </a:rPr>
              <a:t>d</a:t>
            </a:r>
            <a:r>
              <a:rPr lang="en-US" dirty="0">
                <a:latin typeface="Calibri" charset="0"/>
                <a:ea typeface="ＭＳ Ｐゴシック" charset="0"/>
                <a:cs typeface="ＭＳ Ｐゴシック" charset="0"/>
              </a:rPr>
              <a:t> </a:t>
            </a:r>
          </a:p>
          <a:p>
            <a:pPr lvl="1"/>
            <a:r>
              <a:rPr lang="en-US" dirty="0">
                <a:latin typeface="Calibri" charset="0"/>
                <a:ea typeface="ＭＳ Ｐゴシック" charset="0"/>
                <a:cs typeface="ＭＳ Ｐゴシック" charset="0"/>
              </a:rPr>
              <a:t>Evaluate </a:t>
            </a:r>
            <a:r>
              <a:rPr lang="en-US" altLang="ko-KR" dirty="0">
                <a:solidFill>
                  <a:srgbClr val="FF0000"/>
                </a:solidFill>
                <a:latin typeface="Calibri" charset="0"/>
                <a:ea typeface="ＭＳ Ｐゴシック" charset="0"/>
                <a:cs typeface="ＭＳ Ｐゴシック" charset="0"/>
              </a:rPr>
              <a:t>d</a:t>
            </a:r>
            <a:r>
              <a:rPr lang="en-US" altLang="ko-KR"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for membership in each class using each </a:t>
            </a:r>
            <a:r>
              <a:rPr lang="en-US" dirty="0" err="1">
                <a:solidFill>
                  <a:srgbClr val="FF0000"/>
                </a:solidFill>
                <a:latin typeface="Calibri" charset="0"/>
                <a:ea typeface="ＭＳ Ｐゴシック" charset="0"/>
                <a:cs typeface="ＭＳ Ｐゴシック" charset="0"/>
              </a:rPr>
              <a:t>γ</a:t>
            </a:r>
            <a:r>
              <a:rPr lang="en-US" baseline="-25000" dirty="0" err="1">
                <a:solidFill>
                  <a:srgbClr val="FF0000"/>
                </a:solidFill>
                <a:latin typeface="Calibri" charset="0"/>
                <a:ea typeface="ＭＳ Ｐゴシック" charset="0"/>
                <a:cs typeface="ＭＳ Ｐゴシック" charset="0"/>
              </a:rPr>
              <a:t>c</a:t>
            </a:r>
            <a:endParaRPr lang="en-US" baseline="-25000" dirty="0">
              <a:solidFill>
                <a:srgbClr val="FF0000"/>
              </a:solidFill>
              <a:latin typeface="Calibri" charset="0"/>
              <a:ea typeface="ＭＳ Ｐゴシック" charset="0"/>
              <a:cs typeface="ＭＳ Ｐゴシック" charset="0"/>
            </a:endParaRPr>
          </a:p>
          <a:p>
            <a:pPr lvl="1"/>
            <a:r>
              <a:rPr lang="en-US" altLang="ko-KR" dirty="0">
                <a:latin typeface="Calibri" charset="0"/>
                <a:ea typeface="ＭＳ Ｐゴシック" charset="0"/>
                <a:cs typeface="ＭＳ Ｐゴシック" charset="0"/>
              </a:rPr>
              <a:t>Then, assign </a:t>
            </a:r>
            <a:r>
              <a:rPr lang="en-US" altLang="ko-KR" dirty="0">
                <a:solidFill>
                  <a:srgbClr val="FF0000"/>
                </a:solidFill>
                <a:latin typeface="Calibri" charset="0"/>
                <a:ea typeface="ＭＳ Ｐゴシック" charset="0"/>
                <a:cs typeface="ＭＳ Ｐゴシック" charset="0"/>
              </a:rPr>
              <a:t>d</a:t>
            </a:r>
            <a:r>
              <a:rPr lang="en-US" altLang="ko-KR" dirty="0">
                <a:latin typeface="Calibri" charset="0"/>
                <a:ea typeface="ＭＳ Ｐゴシック" charset="0"/>
                <a:cs typeface="ＭＳ Ｐゴシック" charset="0"/>
              </a:rPr>
              <a:t> to the class with the maximum score </a:t>
            </a:r>
            <a:endParaRPr lang="en-US" dirty="0">
              <a:latin typeface="Calibri" charset="0"/>
              <a:ea typeface="ＭＳ Ｐゴシック" charset="0"/>
            </a:endParaRPr>
          </a:p>
        </p:txBody>
      </p:sp>
      <p:sp>
        <p:nvSpPr>
          <p:cNvPr id="60421" name="TextBox 5"/>
          <p:cNvSpPr txBox="1">
            <a:spLocks noChangeArrowheads="1"/>
          </p:cNvSpPr>
          <p:nvPr/>
        </p:nvSpPr>
        <p:spPr bwMode="auto">
          <a:xfrm>
            <a:off x="10160002" y="-74551"/>
            <a:ext cx="1316386"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r>
              <a:rPr lang="en-US" sz="2133">
                <a:solidFill>
                  <a:srgbClr val="FBFCFF"/>
                </a:solidFill>
              </a:rPr>
              <a:t>Sec.14.5</a:t>
            </a:r>
          </a:p>
        </p:txBody>
      </p:sp>
    </p:spTree>
    <p:extLst>
      <p:ext uri="{BB962C8B-B14F-4D97-AF65-F5344CB8AC3E}">
        <p14:creationId xmlns:p14="http://schemas.microsoft.com/office/powerpoint/2010/main" val="4177543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4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4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4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Underflow Prevention: log space</a:t>
            </a:r>
          </a:p>
        </p:txBody>
      </p:sp>
      <p:sp>
        <p:nvSpPr>
          <p:cNvPr id="54276" name="Rectangle 3"/>
          <p:cNvSpPr>
            <a:spLocks noGrp="1" noChangeArrowheads="1"/>
          </p:cNvSpPr>
          <p:nvPr>
            <p:ph sz="quarter" idx="1"/>
          </p:nvPr>
        </p:nvSpPr>
        <p:spPr/>
        <p:txBody>
          <a:bodyPr/>
          <a:lstStyle/>
          <a:p>
            <a:r>
              <a:rPr lang="en-US" sz="2667" dirty="0">
                <a:latin typeface="Calibri" charset="0"/>
              </a:rPr>
              <a:t>Multiplying lots of probabilities can result in floating-point underflow.</a:t>
            </a:r>
          </a:p>
          <a:p>
            <a:r>
              <a:rPr lang="en-US" sz="2667" dirty="0">
                <a:latin typeface="Calibri" charset="0"/>
              </a:rPr>
              <a:t>Assign document to the class with the highest log posterior</a:t>
            </a:r>
          </a:p>
          <a:p>
            <a:endParaRPr lang="en-US" sz="2667" dirty="0">
              <a:latin typeface="Calibri" charset="0"/>
            </a:endParaRPr>
          </a:p>
          <a:p>
            <a:endParaRPr lang="en-US" sz="2667" dirty="0">
              <a:latin typeface="Calibri" charset="0"/>
            </a:endParaRPr>
          </a:p>
          <a:p>
            <a:endParaRPr lang="en-US" sz="2667" dirty="0">
              <a:latin typeface="Calibri" charset="0"/>
            </a:endParaRPr>
          </a:p>
        </p:txBody>
      </p:sp>
      <p:graphicFrame>
        <p:nvGraphicFramePr>
          <p:cNvPr id="54274" name="Object 2"/>
          <p:cNvGraphicFramePr>
            <a:graphicFrameLocks noChangeAspect="1"/>
          </p:cNvGraphicFramePr>
          <p:nvPr/>
        </p:nvGraphicFramePr>
        <p:xfrm>
          <a:off x="1447800" y="2921000"/>
          <a:ext cx="8832851" cy="1117600"/>
        </p:xfrm>
        <a:graphic>
          <a:graphicData uri="http://schemas.openxmlformats.org/presentationml/2006/ole">
            <mc:AlternateContent xmlns:mc="http://schemas.openxmlformats.org/markup-compatibility/2006">
              <mc:Choice xmlns:v="urn:schemas-microsoft-com:vml" Requires="v">
                <p:oleObj spid="_x0000_s65545" name="수식" r:id="rId3" imgW="2806560" imgH="355320" progId="Equation.3">
                  <p:embed/>
                </p:oleObj>
              </mc:Choice>
              <mc:Fallback>
                <p:oleObj name="수식" r:id="rId3" imgW="2806560" imgH="355320" progId="Equation.3">
                  <p:embed/>
                  <p:pic>
                    <p:nvPicPr>
                      <p:cNvPr id="54274" name="Object 2"/>
                      <p:cNvPicPr>
                        <a:picLocks noChangeAspect="1" noChangeArrowheads="1"/>
                      </p:cNvPicPr>
                      <p:nvPr/>
                    </p:nvPicPr>
                    <p:blipFill>
                      <a:blip r:embed="rId4"/>
                      <a:srcRect/>
                      <a:stretch>
                        <a:fillRect/>
                      </a:stretch>
                    </p:blipFill>
                    <p:spPr bwMode="auto">
                      <a:xfrm>
                        <a:off x="1447800" y="2921000"/>
                        <a:ext cx="8832851" cy="1117600"/>
                      </a:xfrm>
                      <a:prstGeom prst="rect">
                        <a:avLst/>
                      </a:prstGeom>
                      <a:noFill/>
                    </p:spPr>
                  </p:pic>
                </p:oleObj>
              </mc:Fallback>
            </mc:AlternateContent>
          </a:graphicData>
        </a:graphic>
      </p:graphicFrame>
    </p:spTree>
    <p:extLst>
      <p:ext uri="{BB962C8B-B14F-4D97-AF65-F5344CB8AC3E}">
        <p14:creationId xmlns:p14="http://schemas.microsoft.com/office/powerpoint/2010/main" val="817705036"/>
      </p:ext>
    </p:extLst>
  </p:cSld>
  <p:clrMapOvr>
    <a:masterClrMapping/>
  </p:clrMapOvr>
  <p:transition/>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3391B-BB58-4A15-552C-470E64C96524}"/>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9E05CCC8-6E33-DE93-D848-643686D3DB0D}"/>
              </a:ext>
            </a:extLst>
          </p:cNvPr>
          <p:cNvSpPr>
            <a:spLocks noGrp="1"/>
          </p:cNvSpPr>
          <p:nvPr>
            <p:ph type="title"/>
          </p:nvPr>
        </p:nvSpPr>
        <p:spPr>
          <a:xfrm>
            <a:off x="838200" y="2095632"/>
            <a:ext cx="10515600" cy="2852737"/>
          </a:xfrm>
        </p:spPr>
        <p:txBody>
          <a:bodyPr>
            <a:normAutofit/>
          </a:bodyPr>
          <a:lstStyle/>
          <a:p>
            <a:pPr algn="ctr"/>
            <a:r>
              <a:rPr lang="en-US" altLang="ko-KR" sz="4800" dirty="0"/>
              <a:t>Other Topics</a:t>
            </a:r>
            <a:br>
              <a:rPr lang="en-US" altLang="ko-KR" sz="4800" dirty="0"/>
            </a:br>
            <a:br>
              <a:rPr lang="en-US" altLang="ko-KR" sz="4800" dirty="0"/>
            </a:br>
            <a:br>
              <a:rPr lang="ko-KR" altLang="en-US" sz="4800" dirty="0"/>
            </a:br>
            <a:endParaRPr lang="ko-KR" altLang="en-US" sz="4800" dirty="0"/>
          </a:p>
        </p:txBody>
      </p:sp>
    </p:spTree>
    <p:extLst>
      <p:ext uri="{BB962C8B-B14F-4D97-AF65-F5344CB8AC3E}">
        <p14:creationId xmlns:p14="http://schemas.microsoft.com/office/powerpoint/2010/main" val="249786910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1581B-B239-B5BA-7B98-4340F7E6BDA4}"/>
            </a:ext>
          </a:extLst>
        </p:cNvPr>
        <p:cNvGrpSpPr/>
        <p:nvPr/>
      </p:nvGrpSpPr>
      <p:grpSpPr>
        <a:xfrm>
          <a:off x="0" y="0"/>
          <a:ext cx="0" cy="0"/>
          <a:chOff x="0" y="0"/>
          <a:chExt cx="0" cy="0"/>
        </a:xfrm>
      </p:grpSpPr>
      <p:sp>
        <p:nvSpPr>
          <p:cNvPr id="4" name="제목 3">
            <a:extLst>
              <a:ext uri="{FF2B5EF4-FFF2-40B4-BE49-F238E27FC236}">
                <a16:creationId xmlns:a16="http://schemas.microsoft.com/office/drawing/2014/main" id="{C380E032-B408-C16D-6B1D-297B5B9BA127}"/>
              </a:ext>
            </a:extLst>
          </p:cNvPr>
          <p:cNvSpPr>
            <a:spLocks noGrp="1"/>
          </p:cNvSpPr>
          <p:nvPr>
            <p:ph type="title"/>
          </p:nvPr>
        </p:nvSpPr>
        <p:spPr>
          <a:xfrm>
            <a:off x="838200" y="2095632"/>
            <a:ext cx="10515600" cy="2852737"/>
          </a:xfrm>
        </p:spPr>
        <p:txBody>
          <a:bodyPr>
            <a:normAutofit/>
          </a:bodyPr>
          <a:lstStyle/>
          <a:p>
            <a:pPr algn="ctr"/>
            <a:r>
              <a:rPr lang="en-US" altLang="ko-KR" sz="4800" dirty="0"/>
              <a:t>Introduction to Entropy</a:t>
            </a:r>
            <a:br>
              <a:rPr lang="en-US" altLang="ko-KR" sz="4800" dirty="0"/>
            </a:br>
            <a:br>
              <a:rPr lang="en-US" altLang="ko-KR" sz="4800" dirty="0"/>
            </a:br>
            <a:br>
              <a:rPr lang="ko-KR" altLang="en-US" sz="4800" dirty="0"/>
            </a:br>
            <a:endParaRPr lang="ko-KR" altLang="en-US" sz="4800" dirty="0"/>
          </a:p>
        </p:txBody>
      </p:sp>
    </p:spTree>
    <p:extLst>
      <p:ext uri="{BB962C8B-B14F-4D97-AF65-F5344CB8AC3E}">
        <p14:creationId xmlns:p14="http://schemas.microsoft.com/office/powerpoint/2010/main" val="4040704929"/>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txBox="1">
            <a:spLocks noChangeArrowheads="1"/>
          </p:cNvSpPr>
          <p:nvPr/>
        </p:nvSpPr>
        <p:spPr>
          <a:xfrm>
            <a:off x="1790160" y="1139040"/>
            <a:ext cx="8611680" cy="873130"/>
          </a:xfrm>
          <a:prstGeom prst="rect">
            <a:avLst/>
          </a:prstGeom>
        </p:spPr>
        <p:txBody>
          <a:bodyPr vert="horz" lIns="100796" tIns="50398" rIns="100796" bIns="50398"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defRPr/>
            </a:pPr>
            <a:r>
              <a:rPr lang="en-US" altLang="ko-KR" sz="4000" dirty="0">
                <a:solidFill>
                  <a:prstClr val="black"/>
                </a:solidFill>
                <a:latin typeface="Arial Black" panose="020B0A04020102020204" pitchFamily="34" charset="0"/>
                <a:ea typeface="휴먼엑스포" panose="02030504000101010101" pitchFamily="18" charset="-127"/>
              </a:rPr>
              <a:t>Contents</a:t>
            </a:r>
            <a:endParaRPr lang="ko-KR" altLang="en-US" sz="4000" dirty="0">
              <a:solidFill>
                <a:prstClr val="black"/>
              </a:solidFill>
              <a:latin typeface="Arial Black" panose="020B0A04020102020204" pitchFamily="34" charset="0"/>
              <a:ea typeface="휴먼엑스포" panose="02030504000101010101" pitchFamily="18" charset="-127"/>
            </a:endParaRPr>
          </a:p>
        </p:txBody>
      </p:sp>
      <p:sp>
        <p:nvSpPr>
          <p:cNvPr id="8" name="Rectangle 7"/>
          <p:cNvSpPr txBox="1">
            <a:spLocks noChangeArrowheads="1"/>
          </p:cNvSpPr>
          <p:nvPr/>
        </p:nvSpPr>
        <p:spPr>
          <a:xfrm>
            <a:off x="2038227" y="2357665"/>
            <a:ext cx="7947302" cy="3312368"/>
          </a:xfrm>
          <a:prstGeom prst="rect">
            <a:avLst/>
          </a:prstGeom>
        </p:spPr>
        <p:txBody>
          <a:bodyPr>
            <a:normAutofit fontScale="92500" lnSpcReduction="10000"/>
          </a:bodyPr>
          <a:lstStyle/>
          <a:p>
            <a:pPr marL="514350" indent="-514350">
              <a:lnSpc>
                <a:spcPct val="150000"/>
              </a:lnSpc>
              <a:spcBef>
                <a:spcPct val="20000"/>
              </a:spcBef>
              <a:buAutoNum type="arabicPeriod"/>
              <a:defRPr/>
            </a:pPr>
            <a:r>
              <a:rPr lang="en-US" altLang="ko-KR" sz="3000" dirty="0">
                <a:solidFill>
                  <a:srgbClr val="000000"/>
                </a:solidFill>
                <a:latin typeface="Arial Black" panose="020B0A04020102020204" pitchFamily="34" charset="0"/>
                <a:ea typeface="휴먼엑스포" panose="02030504000101010101" pitchFamily="18" charset="-127"/>
              </a:rPr>
              <a:t>Portal Site Design</a:t>
            </a:r>
          </a:p>
          <a:p>
            <a:pPr marL="514350" indent="-514350">
              <a:lnSpc>
                <a:spcPct val="150000"/>
              </a:lnSpc>
              <a:spcBef>
                <a:spcPct val="20000"/>
              </a:spcBef>
              <a:buAutoNum type="arabicPeriod"/>
              <a:defRPr/>
            </a:pPr>
            <a:r>
              <a:rPr lang="en-US" altLang="ko-KR" sz="3000" dirty="0">
                <a:solidFill>
                  <a:srgbClr val="000000"/>
                </a:solidFill>
                <a:latin typeface="Arial Black" panose="020B0A04020102020204" pitchFamily="34" charset="0"/>
                <a:ea typeface="휴먼엑스포" panose="02030504000101010101" pitchFamily="18" charset="-127"/>
              </a:rPr>
              <a:t>Shannon Information Theory</a:t>
            </a:r>
          </a:p>
          <a:p>
            <a:pPr marL="514350" indent="-514350">
              <a:lnSpc>
                <a:spcPct val="150000"/>
              </a:lnSpc>
              <a:spcBef>
                <a:spcPct val="20000"/>
              </a:spcBef>
              <a:buAutoNum type="arabicPeriod"/>
              <a:defRPr/>
            </a:pPr>
            <a:r>
              <a:rPr lang="en-US" altLang="ko-KR" sz="3000" dirty="0">
                <a:solidFill>
                  <a:srgbClr val="000000"/>
                </a:solidFill>
                <a:latin typeface="Arial Black" panose="020B0A04020102020204" pitchFamily="34" charset="0"/>
                <a:ea typeface="휴먼엑스포" panose="02030504000101010101" pitchFamily="18" charset="-127"/>
              </a:rPr>
              <a:t>Cross-entropy</a:t>
            </a:r>
          </a:p>
          <a:p>
            <a:pPr marL="514350" indent="-514350">
              <a:lnSpc>
                <a:spcPct val="150000"/>
              </a:lnSpc>
              <a:spcBef>
                <a:spcPct val="20000"/>
              </a:spcBef>
              <a:buAutoNum type="arabicPeriod"/>
              <a:defRPr/>
            </a:pPr>
            <a:r>
              <a:rPr lang="en-US" altLang="ko-KR" sz="3000" dirty="0">
                <a:solidFill>
                  <a:srgbClr val="000000"/>
                </a:solidFill>
                <a:latin typeface="Arial Black" panose="020B0A04020102020204" pitchFamily="34" charset="0"/>
                <a:ea typeface="휴먼엑스포" panose="02030504000101010101" pitchFamily="18" charset="-127"/>
              </a:rPr>
              <a:t>Cross-entropy</a:t>
            </a:r>
            <a:r>
              <a:rPr lang="ko-KR" altLang="en-US" sz="3000" dirty="0">
                <a:solidFill>
                  <a:srgbClr val="000000"/>
                </a:solidFill>
                <a:latin typeface="Arial Black" panose="020B0A04020102020204" pitchFamily="34" charset="0"/>
                <a:ea typeface="휴먼엑스포" panose="02030504000101010101" pitchFamily="18" charset="-127"/>
              </a:rPr>
              <a:t>와 </a:t>
            </a:r>
            <a:r>
              <a:rPr lang="en-US" altLang="ko-KR" sz="3000" dirty="0">
                <a:solidFill>
                  <a:srgbClr val="000000"/>
                </a:solidFill>
                <a:latin typeface="Arial Black" panose="020B0A04020102020204" pitchFamily="34" charset="0"/>
                <a:ea typeface="휴먼엑스포" panose="02030504000101010101" pitchFamily="18" charset="-127"/>
              </a:rPr>
              <a:t>Entropy</a:t>
            </a:r>
            <a:r>
              <a:rPr lang="ko-KR" altLang="en-US" sz="3000" dirty="0">
                <a:solidFill>
                  <a:srgbClr val="000000"/>
                </a:solidFill>
                <a:latin typeface="Arial Black" panose="020B0A04020102020204" pitchFamily="34" charset="0"/>
                <a:ea typeface="휴먼엑스포" panose="02030504000101010101" pitchFamily="18" charset="-127"/>
              </a:rPr>
              <a:t>의 차이가 </a:t>
            </a:r>
            <a:r>
              <a:rPr lang="en-US" altLang="ko-KR" sz="3000" dirty="0">
                <a:solidFill>
                  <a:srgbClr val="000000"/>
                </a:solidFill>
                <a:latin typeface="Arial Black" panose="020B0A04020102020204" pitchFamily="34" charset="0"/>
                <a:ea typeface="휴먼엑스포" panose="02030504000101010101" pitchFamily="18" charset="-127"/>
              </a:rPr>
              <a:t>“</a:t>
            </a:r>
            <a:r>
              <a:rPr lang="en-US" altLang="ko-KR" sz="3000" dirty="0" err="1">
                <a:solidFill>
                  <a:srgbClr val="000000"/>
                </a:solidFill>
                <a:latin typeface="Arial Black" panose="020B0A04020102020204" pitchFamily="34" charset="0"/>
                <a:ea typeface="휴먼엑스포" panose="02030504000101010101" pitchFamily="18" charset="-127"/>
              </a:rPr>
              <a:t>Kullback-Leibler</a:t>
            </a:r>
            <a:r>
              <a:rPr lang="en-US" altLang="ko-KR" sz="3000" dirty="0">
                <a:solidFill>
                  <a:srgbClr val="000000"/>
                </a:solidFill>
                <a:latin typeface="Arial Black" panose="020B0A04020102020204" pitchFamily="34" charset="0"/>
                <a:ea typeface="휴먼엑스포" panose="02030504000101010101" pitchFamily="18" charset="-127"/>
              </a:rPr>
              <a:t>” Divergence</a:t>
            </a:r>
            <a:endParaRPr lang="en-US" altLang="ko-KR" sz="2205" dirty="0">
              <a:solidFill>
                <a:srgbClr val="000000"/>
              </a:solidFill>
              <a:latin typeface="Arial Black" panose="020B0A04020102020204" pitchFamily="34" charset="0"/>
              <a:ea typeface="맑은 고딕" panose="020B0503020000020004" pitchFamily="50" charset="-127"/>
            </a:endParaRPr>
          </a:p>
        </p:txBody>
      </p:sp>
      <p:sp>
        <p:nvSpPr>
          <p:cNvPr id="2" name="슬라이드 번호 개체 틀 1"/>
          <p:cNvSpPr>
            <a:spLocks noGrp="1"/>
          </p:cNvSpPr>
          <p:nvPr>
            <p:ph type="sldNum" sz="quarter" idx="12"/>
          </p:nvPr>
        </p:nvSpPr>
        <p:spPr/>
        <p:txBody>
          <a:bodyPr/>
          <a:lstStyle/>
          <a:p>
            <a:fld id="{697A4166-CA4D-41F8-83C5-A101D686F506}" type="slidenum">
              <a:rPr lang="ko-KR" altLang="en-US" smtClean="0"/>
              <a:t>767</a:t>
            </a:fld>
            <a:endParaRPr lang="ko-KR" altLang="en-US"/>
          </a:p>
        </p:txBody>
      </p:sp>
    </p:spTree>
    <p:extLst>
      <p:ext uri="{BB962C8B-B14F-4D97-AF65-F5344CB8AC3E}">
        <p14:creationId xmlns:p14="http://schemas.microsoft.com/office/powerpoint/2010/main" val="73947646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456715" y="357726"/>
            <a:ext cx="8692007"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3000" dirty="0">
                <a:solidFill>
                  <a:srgbClr val="003863"/>
                </a:solidFill>
                <a:latin typeface="Arial Black" panose="020B0A04020102020204" pitchFamily="34" charset="0"/>
                <a:ea typeface="HY헤드라인M" panose="02030600000101010101" pitchFamily="18" charset="-127"/>
                <a:cs typeface="+mn-cs"/>
              </a:rPr>
              <a:t>Entropy, Cross-entropy, KL Divergence</a:t>
            </a:r>
          </a:p>
        </p:txBody>
      </p:sp>
      <p:sp>
        <p:nvSpPr>
          <p:cNvPr id="67" name="직사각형 66">
            <a:extLst>
              <a:ext uri="{FF2B5EF4-FFF2-40B4-BE49-F238E27FC236}">
                <a16:creationId xmlns:a16="http://schemas.microsoft.com/office/drawing/2014/main" id="{B7E5668C-1C5F-4A9F-9414-CE0A1B4BACCC}"/>
              </a:ext>
            </a:extLst>
          </p:cNvPr>
          <p:cNvSpPr/>
          <p:nvPr/>
        </p:nvSpPr>
        <p:spPr>
          <a:xfrm>
            <a:off x="1981579" y="5320147"/>
            <a:ext cx="8229486" cy="76319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ko-KR" altLang="ko-KR" sz="2000" dirty="0">
                <a:solidFill>
                  <a:schemeClr val="tx1"/>
                </a:solidFill>
                <a:latin typeface="휴먼엑스포" panose="02030504000101010101" pitchFamily="18" charset="-127"/>
                <a:ea typeface="휴먼엑스포" panose="02030504000101010101" pitchFamily="18" charset="-127"/>
              </a:rPr>
              <a:t>⇒</a:t>
            </a:r>
            <a:r>
              <a:rPr lang="en-US" altLang="ko-KR" sz="2000" dirty="0">
                <a:solidFill>
                  <a:schemeClr val="tx1"/>
                </a:solidFill>
                <a:latin typeface="휴먼엑스포" panose="02030504000101010101" pitchFamily="18" charset="-127"/>
                <a:ea typeface="휴먼엑스포" panose="02030504000101010101" pitchFamily="18" charset="-127"/>
              </a:rPr>
              <a:t> bit </a:t>
            </a:r>
            <a:r>
              <a:rPr lang="ko-KR" altLang="en-US" sz="2000" dirty="0">
                <a:solidFill>
                  <a:schemeClr val="tx1"/>
                </a:solidFill>
                <a:latin typeface="휴먼엑스포" panose="02030504000101010101" pitchFamily="18" charset="-127"/>
                <a:ea typeface="휴먼엑스포" panose="02030504000101010101" pitchFamily="18" charset="-127"/>
              </a:rPr>
              <a:t>단위로 정보 축적 </a:t>
            </a:r>
            <a:r>
              <a:rPr lang="en-US" altLang="ko-KR" sz="2000" dirty="0">
                <a:solidFill>
                  <a:schemeClr val="tx1"/>
                </a:solidFill>
                <a:latin typeface="휴먼엑스포" panose="02030504000101010101" pitchFamily="18" charset="-127"/>
                <a:ea typeface="휴먼엑스포" panose="02030504000101010101" pitchFamily="18" charset="-127"/>
              </a:rPr>
              <a:t>!</a:t>
            </a:r>
          </a:p>
        </p:txBody>
      </p:sp>
      <p:sp>
        <p:nvSpPr>
          <p:cNvPr id="47" name="TextBox 46">
            <a:extLst>
              <a:ext uri="{FF2B5EF4-FFF2-40B4-BE49-F238E27FC236}">
                <a16:creationId xmlns:a16="http://schemas.microsoft.com/office/drawing/2014/main" id="{4CC79A7C-EB3D-44E4-AD50-3BE8F62AC386}"/>
              </a:ext>
            </a:extLst>
          </p:cNvPr>
          <p:cNvSpPr txBox="1"/>
          <p:nvPr/>
        </p:nvSpPr>
        <p:spPr>
          <a:xfrm>
            <a:off x="1810894" y="1194893"/>
            <a:ext cx="8432039" cy="1142685"/>
          </a:xfrm>
          <a:prstGeom prst="rect">
            <a:avLst/>
          </a:prstGeom>
          <a:noFill/>
        </p:spPr>
        <p:txBody>
          <a:bodyPr wrap="square">
            <a:spAutoFit/>
          </a:bodyPr>
          <a:lstStyle/>
          <a:p>
            <a:pPr marL="342900" indent="-342900" eaLnBrk="0" fontAlgn="base" latinLnBrk="0" hangingPunct="0">
              <a:lnSpc>
                <a:spcPct val="150000"/>
              </a:lnSpc>
              <a:spcBef>
                <a:spcPct val="0"/>
              </a:spcBef>
              <a:spcAft>
                <a:spcPct val="0"/>
              </a:spcAft>
              <a:buFont typeface="Wingdings" panose="05000000000000000000" pitchFamily="2" charset="2"/>
              <a:buChar char="ü"/>
            </a:pP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Portal Site Design</a:t>
            </a:r>
          </a:p>
          <a:p>
            <a:pPr eaLnBrk="0" fontAlgn="base" latinLnBrk="0" hangingPunct="0">
              <a:lnSpc>
                <a:spcPct val="150000"/>
              </a:lnSpc>
              <a:spcBef>
                <a:spcPct val="0"/>
              </a:spcBef>
              <a:spcAft>
                <a:spcPct val="0"/>
              </a:spcAft>
            </a:pP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en-US" altLang="ko-KR" sz="2400" dirty="0">
                <a:solidFill>
                  <a:srgbClr val="002060"/>
                </a:solidFill>
                <a:latin typeface="Arial" panose="020B0604020202020204" pitchFamily="34" charset="0"/>
                <a:ea typeface="휴먼엑스포" panose="02030504000101010101" pitchFamily="18" charset="-127"/>
                <a:cs typeface="Arial" panose="020B0604020202020204" pitchFamily="34" charset="0"/>
              </a:rPr>
              <a:t>⇒ Binary information</a:t>
            </a:r>
          </a:p>
        </p:txBody>
      </p:sp>
      <p:sp>
        <p:nvSpPr>
          <p:cNvPr id="3" name="슬라이드 번호 개체 틀 2"/>
          <p:cNvSpPr>
            <a:spLocks noGrp="1"/>
          </p:cNvSpPr>
          <p:nvPr>
            <p:ph type="sldNum" sz="quarter" idx="12"/>
          </p:nvPr>
        </p:nvSpPr>
        <p:spPr>
          <a:xfrm>
            <a:off x="10039339" y="6273225"/>
            <a:ext cx="550520" cy="365125"/>
          </a:xfrm>
        </p:spPr>
        <p:txBody>
          <a:bodyPr/>
          <a:lstStyle/>
          <a:p>
            <a:fld id="{697A4166-CA4D-41F8-83C5-A101D686F506}" type="slidenum">
              <a:rPr lang="ko-KR" altLang="en-US" smtClean="0"/>
              <a:t>768</a:t>
            </a:fld>
            <a:endParaRPr lang="ko-KR" altLang="en-US"/>
          </a:p>
        </p:txBody>
      </p:sp>
      <p:grpSp>
        <p:nvGrpSpPr>
          <p:cNvPr id="45" name="그룹 44"/>
          <p:cNvGrpSpPr/>
          <p:nvPr/>
        </p:nvGrpSpPr>
        <p:grpSpPr>
          <a:xfrm>
            <a:off x="3977640" y="2506269"/>
            <a:ext cx="3912534" cy="2333838"/>
            <a:chOff x="2834640" y="2506269"/>
            <a:chExt cx="3912534" cy="2333838"/>
          </a:xfrm>
        </p:grpSpPr>
        <p:grpSp>
          <p:nvGrpSpPr>
            <p:cNvPr id="33" name="그룹 32"/>
            <p:cNvGrpSpPr/>
            <p:nvPr/>
          </p:nvGrpSpPr>
          <p:grpSpPr>
            <a:xfrm>
              <a:off x="2834640" y="2506269"/>
              <a:ext cx="3912534" cy="2333838"/>
              <a:chOff x="2834640" y="2423139"/>
              <a:chExt cx="3912534" cy="2333838"/>
            </a:xfrm>
          </p:grpSpPr>
          <p:sp>
            <p:nvSpPr>
              <p:cNvPr id="2" name="타원 1"/>
              <p:cNvSpPr/>
              <p:nvPr/>
            </p:nvSpPr>
            <p:spPr>
              <a:xfrm>
                <a:off x="4660852" y="2423139"/>
                <a:ext cx="191193" cy="157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3469179" y="3047495"/>
                <a:ext cx="191193" cy="157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5780117" y="3047495"/>
                <a:ext cx="191193" cy="157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2930237" y="3565176"/>
                <a:ext cx="191193" cy="157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3994265" y="3565176"/>
                <a:ext cx="191193" cy="157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5220392" y="3565176"/>
                <a:ext cx="191193" cy="157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6325986" y="3565177"/>
                <a:ext cx="191193" cy="157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꺾인 연결선 14"/>
              <p:cNvCxnSpPr>
                <a:stCxn id="2" idx="4"/>
                <a:endCxn id="8" idx="0"/>
              </p:cNvCxnSpPr>
              <p:nvPr/>
            </p:nvCxnSpPr>
            <p:spPr>
              <a:xfrm rot="16200000" flipH="1">
                <a:off x="5082874" y="2254654"/>
                <a:ext cx="466415" cy="11192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 17"/>
              <p:cNvCxnSpPr>
                <a:stCxn id="2" idx="4"/>
                <a:endCxn id="7" idx="0"/>
              </p:cNvCxnSpPr>
              <p:nvPr/>
            </p:nvCxnSpPr>
            <p:spPr>
              <a:xfrm rot="5400000">
                <a:off x="3927406" y="2218451"/>
                <a:ext cx="466415" cy="11916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꺾인 연결선 21"/>
              <p:cNvCxnSpPr>
                <a:stCxn id="7" idx="4"/>
                <a:endCxn id="9" idx="0"/>
              </p:cNvCxnSpPr>
              <p:nvPr/>
            </p:nvCxnSpPr>
            <p:spPr>
              <a:xfrm rot="5400000">
                <a:off x="3115435" y="3115835"/>
                <a:ext cx="359740" cy="5389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꺾인 연결선 23"/>
              <p:cNvCxnSpPr>
                <a:stCxn id="7" idx="4"/>
                <a:endCxn id="10" idx="0"/>
              </p:cNvCxnSpPr>
              <p:nvPr/>
            </p:nvCxnSpPr>
            <p:spPr>
              <a:xfrm rot="16200000" flipH="1">
                <a:off x="3647449" y="3122763"/>
                <a:ext cx="359740" cy="5250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꺾인 연결선 25"/>
              <p:cNvCxnSpPr>
                <a:stCxn id="8" idx="4"/>
                <a:endCxn id="11" idx="0"/>
              </p:cNvCxnSpPr>
              <p:nvPr/>
            </p:nvCxnSpPr>
            <p:spPr>
              <a:xfrm rot="5400000">
                <a:off x="5415982" y="3105444"/>
                <a:ext cx="359740" cy="5597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꺾인 연결선 27"/>
              <p:cNvCxnSpPr>
                <a:stCxn id="8" idx="4"/>
                <a:endCxn id="12" idx="0"/>
              </p:cNvCxnSpPr>
              <p:nvPr/>
            </p:nvCxnSpPr>
            <p:spPr>
              <a:xfrm rot="16200000" flipH="1">
                <a:off x="5968778" y="3112371"/>
                <a:ext cx="359741" cy="5458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flipV="1">
                <a:off x="2930237" y="4380807"/>
                <a:ext cx="3711632" cy="41564"/>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a:off x="2930237" y="4276739"/>
                <a:ext cx="0" cy="31790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4853246" y="4237940"/>
                <a:ext cx="0" cy="317905"/>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6640484" y="4221314"/>
                <a:ext cx="0" cy="31790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a:off x="3423462" y="4271192"/>
                <a:ext cx="0" cy="317905"/>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a:off x="3897285" y="4262885"/>
                <a:ext cx="0" cy="317905"/>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39" name="직선 연결선 38"/>
              <p:cNvCxnSpPr/>
              <p:nvPr/>
            </p:nvCxnSpPr>
            <p:spPr>
              <a:xfrm>
                <a:off x="4346176" y="4254571"/>
                <a:ext cx="0" cy="317905"/>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40" name="직선 연결선 39"/>
              <p:cNvCxnSpPr/>
              <p:nvPr/>
            </p:nvCxnSpPr>
            <p:spPr>
              <a:xfrm>
                <a:off x="5279973" y="4240712"/>
                <a:ext cx="0" cy="317905"/>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41" name="직선 연결선 40"/>
              <p:cNvCxnSpPr/>
              <p:nvPr/>
            </p:nvCxnSpPr>
            <p:spPr>
              <a:xfrm>
                <a:off x="5753796" y="4232405"/>
                <a:ext cx="0" cy="317905"/>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cxnSp>
            <p:nvCxnSpPr>
              <p:cNvPr id="42" name="직선 연결선 41"/>
              <p:cNvCxnSpPr/>
              <p:nvPr/>
            </p:nvCxnSpPr>
            <p:spPr>
              <a:xfrm>
                <a:off x="6202687" y="4224091"/>
                <a:ext cx="0" cy="317905"/>
              </a:xfrm>
              <a:prstGeom prst="line">
                <a:avLst/>
              </a:prstGeom>
              <a:ln w="15875">
                <a:prstDash val="sysDot"/>
              </a:ln>
            </p:spPr>
            <p:style>
              <a:lnRef idx="1">
                <a:schemeClr val="accent1"/>
              </a:lnRef>
              <a:fillRef idx="0">
                <a:schemeClr val="accent1"/>
              </a:fillRef>
              <a:effectRef idx="0">
                <a:schemeClr val="accent1"/>
              </a:effectRef>
              <a:fontRef idx="minor">
                <a:schemeClr val="tx1"/>
              </a:fontRef>
            </p:style>
          </p:cxnSp>
          <p:sp>
            <p:nvSpPr>
              <p:cNvPr id="43" name="타원 42"/>
              <p:cNvSpPr/>
              <p:nvPr/>
            </p:nvSpPr>
            <p:spPr>
              <a:xfrm>
                <a:off x="2834640" y="4599036"/>
                <a:ext cx="191193" cy="157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0</a:t>
                </a:r>
                <a:endParaRPr lang="ko-KR" altLang="en-US" dirty="0">
                  <a:solidFill>
                    <a:schemeClr val="bg1"/>
                  </a:solidFill>
                </a:endParaRPr>
              </a:p>
            </p:txBody>
          </p:sp>
          <p:sp>
            <p:nvSpPr>
              <p:cNvPr id="44" name="타원 43"/>
              <p:cNvSpPr/>
              <p:nvPr/>
            </p:nvSpPr>
            <p:spPr>
              <a:xfrm>
                <a:off x="6555981" y="4542906"/>
                <a:ext cx="191193" cy="157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1</a:t>
                </a:r>
                <a:endParaRPr lang="ko-KR" altLang="en-US" dirty="0">
                  <a:solidFill>
                    <a:schemeClr val="bg1"/>
                  </a:solidFill>
                </a:endParaRPr>
              </a:p>
            </p:txBody>
          </p:sp>
        </p:grpSp>
        <mc:AlternateContent xmlns:mc="http://schemas.openxmlformats.org/markup-compatibility/2006" xmlns:a14="http://schemas.microsoft.com/office/drawing/2010/main">
          <mc:Choice Requires="a14">
            <p:sp>
              <p:nvSpPr>
                <p:cNvPr id="34" name="모서리가 둥근 직사각형 33"/>
                <p:cNvSpPr/>
                <p:nvPr/>
              </p:nvSpPr>
              <p:spPr>
                <a:xfrm>
                  <a:off x="3358342" y="3806247"/>
                  <a:ext cx="399011" cy="3584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i="1">
                            <a:solidFill>
                              <a:srgbClr val="002060"/>
                            </a:solidFill>
                            <a:latin typeface="Cambria Math" panose="02040503050406030204" pitchFamily="18" charset="0"/>
                          </a:rPr>
                          <m:t>⋮</m:t>
                        </m:r>
                      </m:oMath>
                    </m:oMathPara>
                  </a14:m>
                  <a:endParaRPr lang="ko-KR" altLang="en-US" dirty="0">
                    <a:solidFill>
                      <a:srgbClr val="002060"/>
                    </a:solidFill>
                  </a:endParaRPr>
                </a:p>
              </p:txBody>
            </p:sp>
          </mc:Choice>
          <mc:Fallback xmlns="">
            <p:sp>
              <p:nvSpPr>
                <p:cNvPr id="34" name="모서리가 둥근 직사각형 33"/>
                <p:cNvSpPr>
                  <a:spLocks noRot="1" noChangeAspect="1" noMove="1" noResize="1" noEditPoints="1" noAdjustHandles="1" noChangeArrowheads="1" noChangeShapeType="1" noTextEdit="1"/>
                </p:cNvSpPr>
                <p:nvPr/>
              </p:nvSpPr>
              <p:spPr>
                <a:xfrm>
                  <a:off x="3358342" y="3806247"/>
                  <a:ext cx="399011" cy="358429"/>
                </a:xfrm>
                <a:prstGeom prst="roundRect">
                  <a:avLst/>
                </a:prstGeom>
                <a:blipFill>
                  <a:blip r:embed="rId2"/>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8" name="모서리가 둥근 직사각형 47"/>
                <p:cNvSpPr/>
                <p:nvPr/>
              </p:nvSpPr>
              <p:spPr>
                <a:xfrm>
                  <a:off x="5676207" y="3807838"/>
                  <a:ext cx="399011" cy="3584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ko-KR" altLang="en-US" i="1">
                            <a:solidFill>
                              <a:srgbClr val="002060"/>
                            </a:solidFill>
                            <a:latin typeface="Cambria Math" panose="02040503050406030204" pitchFamily="18" charset="0"/>
                          </a:rPr>
                          <m:t>⋮</m:t>
                        </m:r>
                      </m:oMath>
                    </m:oMathPara>
                  </a14:m>
                  <a:endParaRPr lang="ko-KR" altLang="en-US" dirty="0">
                    <a:solidFill>
                      <a:srgbClr val="002060"/>
                    </a:solidFill>
                  </a:endParaRPr>
                </a:p>
              </p:txBody>
            </p:sp>
          </mc:Choice>
          <mc:Fallback xmlns="">
            <p:sp>
              <p:nvSpPr>
                <p:cNvPr id="48" name="모서리가 둥근 직사각형 47"/>
                <p:cNvSpPr>
                  <a:spLocks noRot="1" noChangeAspect="1" noMove="1" noResize="1" noEditPoints="1" noAdjustHandles="1" noChangeArrowheads="1" noChangeShapeType="1" noTextEdit="1"/>
                </p:cNvSpPr>
                <p:nvPr/>
              </p:nvSpPr>
              <p:spPr>
                <a:xfrm>
                  <a:off x="5676207" y="3807838"/>
                  <a:ext cx="399011" cy="358429"/>
                </a:xfrm>
                <a:prstGeom prst="roundRect">
                  <a:avLst/>
                </a:prstGeom>
                <a:blipFill>
                  <a:blip r:embed="rId3"/>
                  <a:stretch>
                    <a:fillRect/>
                  </a:stretch>
                </a:blipFill>
                <a:ln>
                  <a:noFill/>
                </a:ln>
              </p:spPr>
              <p:txBody>
                <a:bodyPr/>
                <a:lstStyle/>
                <a:p>
                  <a:r>
                    <a:rPr lang="ko-KR" altLang="en-US">
                      <a:noFill/>
                    </a:rPr>
                    <a:t> </a:t>
                  </a:r>
                </a:p>
              </p:txBody>
            </p:sp>
          </mc:Fallback>
        </mc:AlternateContent>
      </p:grpSp>
    </p:spTree>
    <p:extLst>
      <p:ext uri="{BB962C8B-B14F-4D97-AF65-F5344CB8AC3E}">
        <p14:creationId xmlns:p14="http://schemas.microsoft.com/office/powerpoint/2010/main" val="1242431397"/>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456715" y="357726"/>
            <a:ext cx="8692007"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3000" dirty="0">
                <a:solidFill>
                  <a:srgbClr val="003863"/>
                </a:solidFill>
                <a:latin typeface="Arial Black" panose="020B0A04020102020204" pitchFamily="34" charset="0"/>
                <a:ea typeface="HY헤드라인M" panose="02030600000101010101" pitchFamily="18" charset="-127"/>
                <a:cs typeface="+mn-cs"/>
              </a:rPr>
              <a:t>Shannon</a:t>
            </a:r>
            <a:r>
              <a:rPr lang="ko-KR" altLang="en-US" sz="3000" dirty="0">
                <a:solidFill>
                  <a:srgbClr val="003863"/>
                </a:solidFill>
                <a:latin typeface="Arial Black" panose="020B0A04020102020204" pitchFamily="34" charset="0"/>
                <a:ea typeface="HY헤드라인M" panose="02030600000101010101" pitchFamily="18" charset="-127"/>
                <a:cs typeface="+mn-cs"/>
              </a:rPr>
              <a:t> </a:t>
            </a:r>
            <a:r>
              <a:rPr lang="en-US" altLang="ko-KR" sz="3000" dirty="0">
                <a:solidFill>
                  <a:srgbClr val="003863"/>
                </a:solidFill>
                <a:latin typeface="Arial Black" panose="020B0A04020102020204" pitchFamily="34" charset="0"/>
                <a:ea typeface="HY헤드라인M" panose="02030600000101010101" pitchFamily="18" charset="-127"/>
                <a:cs typeface="+mn-cs"/>
              </a:rPr>
              <a:t>Information Theory</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C79A7C-EB3D-44E4-AD50-3BE8F62AC386}"/>
                  </a:ext>
                </a:extLst>
              </p:cNvPr>
              <p:cNvSpPr txBox="1"/>
              <p:nvPr/>
            </p:nvSpPr>
            <p:spPr>
              <a:xfrm>
                <a:off x="1777644" y="1386086"/>
                <a:ext cx="8432039" cy="1152623"/>
              </a:xfrm>
              <a:prstGeom prst="rect">
                <a:avLst/>
              </a:prstGeom>
              <a:noFill/>
            </p:spPr>
            <p:txBody>
              <a:bodyPr wrap="square">
                <a:spAutoFit/>
              </a:bodyPr>
              <a:lstStyle/>
              <a:p>
                <a:pPr marL="342900" indent="-342900" eaLnBrk="0" fontAlgn="base" latinLnBrk="0" hangingPunct="0">
                  <a:lnSpc>
                    <a:spcPct val="150000"/>
                  </a:lnSpc>
                  <a:spcBef>
                    <a:spcPct val="0"/>
                  </a:spcBef>
                  <a:spcAft>
                    <a:spcPct val="0"/>
                  </a:spcAft>
                  <a:buFont typeface="Wingdings" panose="05000000000000000000" pitchFamily="2" charset="2"/>
                  <a:buChar char="ü"/>
                </a:pP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Entropy :</a:t>
                </a:r>
                <a14:m>
                  <m:oMath xmlns:m="http://schemas.openxmlformats.org/officeDocument/2006/math">
                    <m:func>
                      <m:funcPr>
                        <m:ctrlP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funcPr>
                      <m:fName>
                        <m:r>
                          <a:rPr lang="en-US" altLang="ko-KR" sz="240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m:rPr>
                            <m:sty m:val="p"/>
                          </m:rPr>
                          <a:rPr lang="en-US" altLang="ko-KR" sz="2400">
                            <a:solidFill>
                              <a:srgbClr val="002060"/>
                            </a:solidFill>
                            <a:latin typeface="Cambria Math" panose="02040503050406030204" pitchFamily="18" charset="0"/>
                            <a:ea typeface="휴먼엑스포" panose="02030504000101010101" pitchFamily="18" charset="-127"/>
                            <a:cs typeface="Arial" panose="020B0604020202020204" pitchFamily="34" charset="0"/>
                          </a:rPr>
                          <m:t>log</m:t>
                        </m:r>
                      </m:fName>
                      <m:e>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e>
                    </m:func>
                  </m:oMath>
                </a14:m>
                <a:endParaRPr lang="en-US" altLang="ko-KR" sz="2400" i="1" dirty="0">
                  <a:solidFill>
                    <a:srgbClr val="002060"/>
                  </a:solidFill>
                  <a:latin typeface="Cambria Math" panose="02040503050406030204" pitchFamily="18" charset="0"/>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14:m>
                  <m:oMath xmlns:m="http://schemas.openxmlformats.org/officeDocument/2006/math">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func>
                      <m:funcPr>
                        <m:ctrlP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funcPr>
                      <m:fName>
                        <m:sSub>
                          <m:sSubPr>
                            <m:ctrlP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400">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r>
                              <m:rPr>
                                <m:sty m:val="p"/>
                              </m:rPr>
                              <a:rPr lang="en-US" altLang="ko-KR" sz="2400">
                                <a:solidFill>
                                  <a:srgbClr val="002060"/>
                                </a:solidFill>
                                <a:latin typeface="Cambria Math" panose="02040503050406030204" pitchFamily="18" charset="0"/>
                                <a:ea typeface="휴먼엑스포" panose="02030504000101010101" pitchFamily="18" charset="-127"/>
                                <a:cs typeface="Arial" panose="020B0604020202020204" pitchFamily="34" charset="0"/>
                              </a:rPr>
                              <m:t>log</m:t>
                            </m:r>
                          </m:e>
                          <m:sub>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2</m:t>
                            </m:r>
                          </m:sub>
                        </m:sSub>
                      </m:fName>
                      <m:e>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   </m:t>
                        </m:r>
                        <m:r>
                          <m:rPr>
                            <m:sty m:val="p"/>
                          </m:rPr>
                          <a:rPr lang="en-US" altLang="ko-KR" sz="2400">
                            <a:solidFill>
                              <a:srgbClr val="002060"/>
                            </a:solidFill>
                            <a:latin typeface="Cambria Math" panose="02040503050406030204" pitchFamily="18" charset="0"/>
                            <a:ea typeface="휴먼엑스포" panose="02030504000101010101" pitchFamily="18" charset="-127"/>
                            <a:cs typeface="Arial" panose="020B0604020202020204" pitchFamily="34" charset="0"/>
                          </a:rPr>
                          <m:t>information</m:t>
                        </m:r>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e>
                    </m:func>
                  </m:oMath>
                </a14:m>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endParaRPr lang="en-US" altLang="ko-KR" sz="24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47" name="TextBox 4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777644" y="1386086"/>
                <a:ext cx="8432039" cy="1152623"/>
              </a:xfrm>
              <a:prstGeom prst="rect">
                <a:avLst/>
              </a:prstGeom>
              <a:blipFill>
                <a:blip r:embed="rId2"/>
                <a:stretch>
                  <a:fillRect l="-1012" b="-5820"/>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2"/>
          </p:nvPr>
        </p:nvSpPr>
        <p:spPr>
          <a:xfrm>
            <a:off x="10039339" y="6273225"/>
            <a:ext cx="550520" cy="365125"/>
          </a:xfrm>
        </p:spPr>
        <p:txBody>
          <a:bodyPr/>
          <a:lstStyle/>
          <a:p>
            <a:fld id="{697A4166-CA4D-41F8-83C5-A101D686F506}" type="slidenum">
              <a:rPr lang="ko-KR" altLang="en-US" smtClean="0"/>
              <a:t>769</a:t>
            </a:fld>
            <a:endParaRPr lang="ko-KR" alt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C79A7C-EB3D-44E4-AD50-3BE8F62AC386}"/>
                  </a:ext>
                </a:extLst>
              </p:cNvPr>
              <p:cNvSpPr txBox="1"/>
              <p:nvPr/>
            </p:nvSpPr>
            <p:spPr>
              <a:xfrm>
                <a:off x="2337256" y="2754742"/>
                <a:ext cx="5963003" cy="3043590"/>
              </a:xfrm>
              <a:prstGeom prst="rect">
                <a:avLst/>
              </a:prstGeom>
              <a:noFill/>
            </p:spPr>
            <p:txBody>
              <a:bodyPr wrap="square">
                <a:spAutoFit/>
              </a:bodyPr>
              <a:lstStyle/>
              <a:p>
                <a:pPr eaLnBrk="0" fontAlgn="base" latinLnBrk="0" hangingPunct="0">
                  <a:lnSpc>
                    <a:spcPct val="150000"/>
                  </a:lnSpc>
                  <a:spcBef>
                    <a:spcPct val="0"/>
                  </a:spcBef>
                  <a:spcAft>
                    <a:spcPct val="0"/>
                  </a:spcAft>
                </a:pPr>
                <a14:m>
                  <m:oMath xmlns:m="http://schemas.openxmlformats.org/officeDocument/2006/math">
                    <m:r>
                      <a:rPr lang="en-US" altLang="ko-KR" sz="2000" i="1">
                        <a:latin typeface="Cambria Math" panose="02040503050406030204" pitchFamily="18" charset="0"/>
                        <a:ea typeface="휴먼엑스포" panose="02030504000101010101" pitchFamily="18" charset="-127"/>
                        <a:cs typeface="Arial" panose="020B0604020202020204" pitchFamily="34" charset="0"/>
                      </a:rPr>
                      <m:t>𝐼𝑓</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𝑃</m:t>
                    </m:r>
                    <m:r>
                      <a:rPr lang="en-US" altLang="ko-KR" sz="2000" i="1">
                        <a:latin typeface="Cambria Math" panose="02040503050406030204" pitchFamily="18" charset="0"/>
                        <a:ea typeface="휴먼엑스포" panose="02030504000101010101" pitchFamily="18" charset="-127"/>
                        <a:cs typeface="Arial" panose="020B0604020202020204" pitchFamily="34" charset="0"/>
                      </a:rPr>
                      <m:t>=1</m:t>
                    </m:r>
                    <m:d>
                      <m:d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2000" i="1">
                            <a:latin typeface="Cambria Math" panose="02040503050406030204" pitchFamily="18" charset="0"/>
                            <a:ea typeface="휴먼엑스포" panose="02030504000101010101" pitchFamily="18" charset="-127"/>
                            <a:cs typeface="Arial" panose="020B0604020202020204" pitchFamily="34" charset="0"/>
                          </a:rPr>
                          <m:t>=100%</m:t>
                        </m:r>
                      </m:e>
                    </m:d>
                    <m:r>
                      <a:rPr lang="ko-KR" altLang="en-US" sz="2000" i="1">
                        <a:latin typeface="Cambria Math" panose="02040503050406030204" pitchFamily="18" charset="0"/>
                        <a:ea typeface="휴먼엑스포" panose="02030504000101010101" pitchFamily="18" charset="-127"/>
                        <a:cs typeface="Arial" panose="020B0604020202020204" pitchFamily="34" charset="0"/>
                      </a:rPr>
                      <m:t>이</m:t>
                    </m:r>
                  </m:oMath>
                </a14:m>
                <a:r>
                  <a:rPr lang="ko-KR" altLang="en-US" sz="2000" dirty="0">
                    <a:latin typeface="휴먼엑스포" panose="02030504000101010101" pitchFamily="18" charset="-127"/>
                    <a:ea typeface="휴먼엑스포" panose="02030504000101010101" pitchFamily="18" charset="-127"/>
                    <a:cs typeface="Arial" panose="020B0604020202020204" pitchFamily="34" charset="0"/>
                  </a:rPr>
                  <a:t>면 </a:t>
                </a:r>
                <a14:m>
                  <m:oMath xmlns:m="http://schemas.openxmlformats.org/officeDocument/2006/math">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m:t>
                    </m:r>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𝑒𝑥</m:t>
                    </m:r>
                    <m:r>
                      <a:rPr lang="en-US" altLang="ko-KR" sz="2000" i="1" dirty="0">
                        <a:latin typeface="Cambria Math" panose="02040503050406030204" pitchFamily="18" charset="0"/>
                        <a:ea typeface="휴먼엑스포" panose="02030504000101010101" pitchFamily="18" charset="-127"/>
                        <a:cs typeface="Arial" panose="020B0604020202020204" pitchFamily="34" charset="0"/>
                      </a:rPr>
                      <m:t>. </m:t>
                    </m:r>
                    <m:r>
                      <a:rPr lang="ko-KR" altLang="en-US" sz="2000" i="1" dirty="0">
                        <a:latin typeface="Cambria Math" panose="02040503050406030204" pitchFamily="18" charset="0"/>
                        <a:ea typeface="휴먼엑스포" panose="02030504000101010101" pitchFamily="18" charset="-127"/>
                        <a:cs typeface="Arial" panose="020B0604020202020204" pitchFamily="34" charset="0"/>
                      </a:rPr>
                      <m:t>매</m:t>
                    </m:r>
                  </m:oMath>
                </a14:m>
                <a:r>
                  <a:rPr lang="ko-KR" altLang="en-US" sz="2000" dirty="0">
                    <a:latin typeface="휴먼엑스포" panose="02030504000101010101" pitchFamily="18" charset="-127"/>
                    <a:ea typeface="휴먼엑스포" panose="02030504000101010101" pitchFamily="18" charset="-127"/>
                    <a:cs typeface="Arial" panose="020B0604020202020204" pitchFamily="34" charset="0"/>
                  </a:rPr>
                  <a:t>일 맑다</a:t>
                </a:r>
                <a:r>
                  <a:rPr lang="en-US" altLang="ko-KR" sz="2000" dirty="0">
                    <a:latin typeface="휴먼엑스포" panose="02030504000101010101" pitchFamily="18" charset="-127"/>
                    <a:ea typeface="휴먼엑스포" panose="02030504000101010101" pitchFamily="18" charset="-127"/>
                    <a:cs typeface="Arial" panose="020B0604020202020204" pitchFamily="34" charset="0"/>
                  </a:rPr>
                  <a:t>)</a:t>
                </a:r>
              </a:p>
              <a:p>
                <a:pPr eaLnBrk="0" fontAlgn="base" latinLnBrk="0" hangingPunct="0">
                  <a:lnSpc>
                    <a:spcPct val="150000"/>
                  </a:lnSpc>
                  <a:spcBef>
                    <a:spcPct val="0"/>
                  </a:spcBef>
                  <a:spcAft>
                    <a:spcPct val="0"/>
                  </a:spcAft>
                </a:pPr>
                <a14:m>
                  <m:oMath xmlns:m="http://schemas.openxmlformats.org/officeDocument/2006/math">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ko-KR" altLang="en-US"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func>
                      <m:func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funcPr>
                      <m:fName>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m:rPr>
                                <m:sty m:val="p"/>
                              </m:rPr>
                              <a:rPr lang="en-US" altLang="ko-KR" sz="2000">
                                <a:latin typeface="Cambria Math" panose="02040503050406030204" pitchFamily="18" charset="0"/>
                                <a:ea typeface="휴먼엑스포" panose="02030504000101010101" pitchFamily="18" charset="-127"/>
                                <a:cs typeface="Arial" panose="020B0604020202020204" pitchFamily="34" charset="0"/>
                              </a:rPr>
                              <m:t>log</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2</m:t>
                            </m:r>
                          </m:sub>
                        </m:sSub>
                      </m:fName>
                      <m:e>
                        <m:r>
                          <a:rPr lang="en-US" altLang="ko-KR" sz="2000" i="1">
                            <a:latin typeface="Cambria Math" panose="02040503050406030204" pitchFamily="18" charset="0"/>
                            <a:ea typeface="휴먼엑스포" panose="02030504000101010101" pitchFamily="18" charset="-127"/>
                            <a:cs typeface="Arial" panose="020B0604020202020204" pitchFamily="34" charset="0"/>
                          </a:rPr>
                          <m:t>𝑃</m:t>
                        </m:r>
                      </m:e>
                    </m:func>
                    <m:r>
                      <a:rPr lang="en-US" altLang="ko-KR" sz="2000" i="1">
                        <a:latin typeface="Cambria Math" panose="02040503050406030204" pitchFamily="18" charset="0"/>
                        <a:ea typeface="휴먼엑스포" panose="02030504000101010101" pitchFamily="18" charset="-127"/>
                        <a:cs typeface="Arial" panose="020B0604020202020204" pitchFamily="34" charset="0"/>
                      </a:rPr>
                      <m:t>=0 </m:t>
                    </m:r>
                    <m:r>
                      <a:rPr lang="ko-KR" altLang="en-US" sz="2000" i="1">
                        <a:latin typeface="Cambria Math" panose="02040503050406030204" pitchFamily="18" charset="0"/>
                        <a:ea typeface="휴먼엑스포" panose="02030504000101010101" pitchFamily="18" charset="-127"/>
                        <a:cs typeface="Arial" panose="020B0604020202020204" pitchFamily="34" charset="0"/>
                      </a:rPr>
                      <m:t>임</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2000" dirty="0">
                    <a:latin typeface="휴먼엑스포" panose="02030504000101010101" pitchFamily="18" charset="-127"/>
                    <a:ea typeface="휴먼엑스포" panose="02030504000101010101" pitchFamily="18" charset="-127"/>
                    <a:cs typeface="Arial" panose="020B0604020202020204" pitchFamily="34" charset="0"/>
                  </a:rPr>
                  <a:t>(</a:t>
                </a:r>
                <a:r>
                  <a:rPr lang="ko-KR" altLang="en-US" sz="2000" dirty="0">
                    <a:latin typeface="휴먼엑스포" panose="02030504000101010101" pitchFamily="18" charset="-127"/>
                    <a:ea typeface="휴먼엑스포" panose="02030504000101010101" pitchFamily="18" charset="-127"/>
                    <a:cs typeface="Arial" panose="020B0604020202020204" pitchFamily="34" charset="0"/>
                  </a:rPr>
                  <a:t>새로운 정보가 없음</a:t>
                </a:r>
                <a:r>
                  <a:rPr lang="en-US" altLang="ko-KR" sz="2000" dirty="0">
                    <a:latin typeface="휴먼엑스포" panose="02030504000101010101" pitchFamily="18" charset="-127"/>
                    <a:ea typeface="휴먼엑스포" panose="02030504000101010101" pitchFamily="18" charset="-127"/>
                    <a:cs typeface="Arial" panose="020B0604020202020204" pitchFamily="34" charset="0"/>
                  </a:rPr>
                  <a:t>!)</a:t>
                </a:r>
              </a:p>
              <a:p>
                <a:pPr eaLnBrk="0" fontAlgn="base" latinLnBrk="0" hangingPunct="0">
                  <a:lnSpc>
                    <a:spcPct val="150000"/>
                  </a:lnSpc>
                  <a:spcBef>
                    <a:spcPct val="0"/>
                  </a:spcBef>
                  <a:spcAft>
                    <a:spcPct val="0"/>
                  </a:spcAft>
                </a:pPr>
                <a:endParaRPr lang="en-US" altLang="ko-KR" sz="10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r>
                  <a:rPr lang="ko-KR" altLang="en-US" sz="2000" dirty="0">
                    <a:latin typeface="휴먼엑스포" panose="02030504000101010101" pitchFamily="18" charset="-127"/>
                    <a:ea typeface="휴먼엑스포" panose="02030504000101010101" pitchFamily="18" charset="-127"/>
                    <a:cs typeface="Arial" panose="020B0604020202020204" pitchFamily="34" charset="0"/>
                  </a:rPr>
                  <a:t>아주 예외적으로 천둥번개가 친다면</a:t>
                </a:r>
                <a:r>
                  <a:rPr lang="en-US" altLang="ko-KR" sz="2000" dirty="0">
                    <a:latin typeface="휴먼엑스포" panose="02030504000101010101" pitchFamily="18" charset="-127"/>
                    <a:ea typeface="휴먼엑스포" panose="02030504000101010101" pitchFamily="18" charset="-127"/>
                    <a:cs typeface="Arial" panose="020B0604020202020204" pitchFamily="34" charset="0"/>
                  </a:rPr>
                  <a:t>,</a:t>
                </a:r>
              </a:p>
              <a:p>
                <a:pPr eaLnBrk="0" fontAlgn="base" latinLnBrk="0" hangingPunct="0">
                  <a:lnSpc>
                    <a:spcPct val="150000"/>
                  </a:lnSpc>
                  <a:spcBef>
                    <a:spcPct val="0"/>
                  </a:spcBef>
                  <a:spcAft>
                    <a:spcPct val="0"/>
                  </a:spcAft>
                </a:pPr>
                <a14:m>
                  <m:oMath xmlns:m="http://schemas.openxmlformats.org/officeDocument/2006/math">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𝑃</m:t>
                    </m:r>
                    <m:r>
                      <a:rPr lang="en-US" altLang="ko-KR" sz="2000" i="1">
                        <a:latin typeface="Cambria Math" panose="02040503050406030204" pitchFamily="18" charset="0"/>
                        <a:ea typeface="휴먼엑스포" panose="02030504000101010101" pitchFamily="18" charset="-127"/>
                        <a:cs typeface="Arial" panose="020B0604020202020204" pitchFamily="34" charset="0"/>
                      </a:rPr>
                      <m:t> ↓  → </m:t>
                    </m:r>
                    <m:func>
                      <m:func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funcPr>
                      <m:fName>
                        <m:sSub>
                          <m:sSub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000">
                                <a:latin typeface="Cambria Math" panose="02040503050406030204" pitchFamily="18" charset="0"/>
                                <a:ea typeface="Cambria Math" panose="02040503050406030204" pitchFamily="18" charset="0"/>
                                <a:cs typeface="Arial" panose="020B0604020202020204" pitchFamily="34" charset="0"/>
                              </a:rPr>
                              <m:t>−</m:t>
                            </m:r>
                            <m:r>
                              <m:rPr>
                                <m:sty m:val="p"/>
                              </m:rPr>
                              <a:rPr lang="en-US" altLang="ko-KR" sz="2000">
                                <a:latin typeface="Cambria Math" panose="02040503050406030204" pitchFamily="18" charset="0"/>
                                <a:ea typeface="Cambria Math" panose="02040503050406030204" pitchFamily="18" charset="0"/>
                                <a:cs typeface="Arial" panose="020B0604020202020204" pitchFamily="34" charset="0"/>
                              </a:rPr>
                              <m:t>log</m:t>
                            </m:r>
                          </m:e>
                          <m:sub>
                            <m:r>
                              <a:rPr lang="en-US" altLang="ko-KR" sz="2000" i="1">
                                <a:latin typeface="Cambria Math" panose="02040503050406030204" pitchFamily="18" charset="0"/>
                                <a:ea typeface="Cambria Math" panose="02040503050406030204" pitchFamily="18" charset="0"/>
                                <a:cs typeface="Arial" panose="020B0604020202020204" pitchFamily="34" charset="0"/>
                              </a:rPr>
                              <m:t>2</m:t>
                            </m:r>
                          </m:sub>
                        </m:sSub>
                      </m:fName>
                      <m:e>
                        <m:r>
                          <a:rPr lang="en-US" altLang="ko-KR" sz="2000" i="1">
                            <a:latin typeface="Cambria Math" panose="02040503050406030204" pitchFamily="18" charset="0"/>
                            <a:ea typeface="Cambria Math" panose="02040503050406030204" pitchFamily="18" charset="0"/>
                            <a:cs typeface="Arial" panose="020B0604020202020204" pitchFamily="34" charset="0"/>
                          </a:rPr>
                          <m:t>𝑃</m:t>
                        </m:r>
                      </m:e>
                    </m:func>
                    <m:r>
                      <a:rPr lang="en-US" altLang="ko-KR" sz="2000" i="1">
                        <a:latin typeface="Cambria Math" panose="02040503050406030204" pitchFamily="18" charset="0"/>
                        <a:ea typeface="Cambria Math" panose="02040503050406030204" pitchFamily="18" charset="0"/>
                        <a:cs typeface="Arial" panose="020B0604020202020204" pitchFamily="34" charset="0"/>
                      </a:rPr>
                      <m:t>= </m:t>
                    </m:r>
                    <m:func>
                      <m:func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funcPr>
                      <m:fName>
                        <m:sSub>
                          <m:sSub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altLang="ko-KR" sz="2000">
                                <a:latin typeface="Cambria Math" panose="02040503050406030204" pitchFamily="18" charset="0"/>
                                <a:ea typeface="Cambria Math" panose="02040503050406030204" pitchFamily="18" charset="0"/>
                                <a:cs typeface="Arial" panose="020B0604020202020204" pitchFamily="34" charset="0"/>
                              </a:rPr>
                              <m:t>log</m:t>
                            </m:r>
                          </m:e>
                          <m:sub>
                            <m:r>
                              <a:rPr lang="en-US" altLang="ko-KR" sz="2000" i="1">
                                <a:latin typeface="Cambria Math" panose="02040503050406030204" pitchFamily="18" charset="0"/>
                                <a:ea typeface="Cambria Math" panose="02040503050406030204" pitchFamily="18" charset="0"/>
                                <a:cs typeface="Arial" panose="020B0604020202020204" pitchFamily="34" charset="0"/>
                              </a:rPr>
                              <m:t>2</m:t>
                            </m:r>
                          </m:sub>
                        </m:sSub>
                      </m:fName>
                      <m:e>
                        <m:d>
                          <m:d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dPr>
                          <m:e>
                            <m:f>
                              <m:fPr>
                                <m:ctrlPr>
                                  <a:rPr lang="en-US" altLang="ko-KR" sz="2000" i="1">
                                    <a:latin typeface="Cambria Math" panose="02040503050406030204" pitchFamily="18" charset="0"/>
                                    <a:ea typeface="Cambria Math" panose="02040503050406030204" pitchFamily="18" charset="0"/>
                                    <a:cs typeface="Arial" panose="020B0604020202020204" pitchFamily="34" charset="0"/>
                                  </a:rPr>
                                </m:ctrlPr>
                              </m:fPr>
                              <m:num>
                                <m:r>
                                  <a:rPr lang="en-US" altLang="ko-KR" sz="2000" i="1">
                                    <a:latin typeface="Cambria Math" panose="02040503050406030204" pitchFamily="18" charset="0"/>
                                    <a:ea typeface="Cambria Math" panose="02040503050406030204" pitchFamily="18" charset="0"/>
                                    <a:cs typeface="Arial" panose="020B0604020202020204" pitchFamily="34" charset="0"/>
                                  </a:rPr>
                                  <m:t>1</m:t>
                                </m:r>
                              </m:num>
                              <m:den>
                                <m:r>
                                  <a:rPr lang="en-US" altLang="ko-KR" sz="2000" i="1">
                                    <a:latin typeface="Cambria Math" panose="02040503050406030204" pitchFamily="18" charset="0"/>
                                    <a:ea typeface="Cambria Math" panose="02040503050406030204" pitchFamily="18" charset="0"/>
                                    <a:cs typeface="Arial" panose="020B0604020202020204" pitchFamily="34" charset="0"/>
                                  </a:rPr>
                                  <m:t>𝑃</m:t>
                                </m:r>
                              </m:den>
                            </m:f>
                          </m:e>
                        </m:d>
                        <m:r>
                          <a:rPr lang="ko-KR" altLang="en-US" sz="2000" i="1">
                            <a:latin typeface="Cambria Math" panose="02040503050406030204" pitchFamily="18" charset="0"/>
                            <a:ea typeface="Cambria Math" panose="02040503050406030204" pitchFamily="18" charset="0"/>
                            <a:cs typeface="Arial" panose="020B0604020202020204" pitchFamily="34" charset="0"/>
                          </a:rPr>
                          <m:t>은</m:t>
                        </m:r>
                        <m:r>
                          <a:rPr lang="en-US" altLang="ko-KR" sz="2000" i="1">
                            <a:latin typeface="Cambria Math" panose="02040503050406030204" pitchFamily="18" charset="0"/>
                            <a:ea typeface="Cambria Math" panose="02040503050406030204" pitchFamily="18" charset="0"/>
                            <a:cs typeface="Arial" panose="020B0604020202020204" pitchFamily="34" charset="0"/>
                          </a:rPr>
                          <m:t> ↑↑</m:t>
                        </m:r>
                      </m:e>
                    </m:func>
                  </m:oMath>
                </a14:m>
                <a:r>
                  <a:rPr lang="ko-KR" altLang="en-US" sz="2000" dirty="0">
                    <a:latin typeface="휴먼엑스포" panose="02030504000101010101" pitchFamily="18" charset="-127"/>
                    <a:ea typeface="휴먼엑스포" panose="02030504000101010101" pitchFamily="18" charset="-127"/>
                    <a:cs typeface="Arial" panose="020B0604020202020204" pitchFamily="34" charset="0"/>
                  </a:rPr>
                  <a:t> </a:t>
                </a:r>
                <a:endParaRPr lang="en-US" altLang="ko-KR" sz="20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endParaRPr lang="en-US" altLang="ko-KR" sz="10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r>
                  <a:rPr lang="ko-KR" altLang="ko-KR" sz="2000" dirty="0">
                    <a:latin typeface="휴먼엑스포" panose="02030504000101010101" pitchFamily="18" charset="-127"/>
                    <a:ea typeface="휴먼엑스포" panose="02030504000101010101" pitchFamily="18" charset="-127"/>
                    <a:cs typeface="Arial" panose="020B0604020202020204" pitchFamily="34" charset="0"/>
                  </a:rPr>
                  <a:t>⇒</a:t>
                </a:r>
                <a:r>
                  <a:rPr lang="en-US" altLang="ko-KR" sz="20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000" dirty="0">
                    <a:latin typeface="휴먼엑스포" panose="02030504000101010101" pitchFamily="18" charset="-127"/>
                    <a:ea typeface="휴먼엑스포" panose="02030504000101010101" pitchFamily="18" charset="-127"/>
                    <a:cs typeface="Arial" panose="020B0604020202020204" pitchFamily="34" charset="0"/>
                  </a:rPr>
                  <a:t>희박한 사건 전달 → 정보량 </a:t>
                </a:r>
                <a:r>
                  <a:rPr lang="ko-KR" altLang="en-US" sz="2000" dirty="0">
                    <a:latin typeface="맑은 고딕" panose="020B0503020000020004" pitchFamily="50" charset="-127"/>
                    <a:ea typeface="맑은 고딕" panose="020B0503020000020004" pitchFamily="50" charset="-127"/>
                    <a:cs typeface="Arial" panose="020B0604020202020204" pitchFamily="34" charset="0"/>
                  </a:rPr>
                  <a:t>↑</a:t>
                </a:r>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45" name="TextBox 4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337256" y="2754742"/>
                <a:ext cx="5963003" cy="3043590"/>
              </a:xfrm>
              <a:prstGeom prst="rect">
                <a:avLst/>
              </a:prstGeom>
              <a:blipFill>
                <a:blip r:embed="rId3"/>
                <a:stretch>
                  <a:fillRect l="-1021" b="-30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8639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8. </a:t>
            </a:r>
            <a:r>
              <a:rPr lang="ko-KR" altLang="en-US" sz="4000" dirty="0"/>
              <a:t>분할과 베이즈 정리</a:t>
            </a:r>
          </a:p>
        </p:txBody>
      </p:sp>
      <p:sp>
        <p:nvSpPr>
          <p:cNvPr id="3" name="내용 개체 틀 2"/>
          <p:cNvSpPr>
            <a:spLocks noGrp="1"/>
          </p:cNvSpPr>
          <p:nvPr>
            <p:ph idx="1"/>
          </p:nvPr>
        </p:nvSpPr>
        <p:spPr>
          <a:xfrm>
            <a:off x="1981200" y="1600200"/>
            <a:ext cx="8229600" cy="5141168"/>
          </a:xfrm>
        </p:spPr>
        <p:txBody>
          <a:bodyPr>
            <a:normAutofit/>
          </a:bodyPr>
          <a:lstStyle/>
          <a:p>
            <a:pPr marL="377825" indent="-377825">
              <a:lnSpc>
                <a:spcPct val="150000"/>
              </a:lnSpc>
              <a:buNone/>
            </a:pPr>
            <a:endParaRPr lang="en-US" altLang="ko-KR" sz="1800" b="1" dirty="0"/>
          </a:p>
          <a:p>
            <a:pPr marL="377825" indent="-377825">
              <a:lnSpc>
                <a:spcPct val="150000"/>
              </a:lnSpc>
              <a:buNone/>
            </a:pPr>
            <a:r>
              <a:rPr lang="en-US" altLang="ko-KR" sz="1800" dirty="0"/>
              <a:t> </a:t>
            </a:r>
            <a:r>
              <a:rPr lang="ko-KR" altLang="en-US" sz="1800" dirty="0"/>
              <a:t>사지선다 문제를 맞추었을 때</a:t>
            </a:r>
            <a:r>
              <a:rPr lang="en-US" altLang="ko-KR" sz="1800" dirty="0"/>
              <a:t>(B), </a:t>
            </a:r>
            <a:r>
              <a:rPr lang="ko-KR" altLang="en-US" sz="1800" dirty="0"/>
              <a:t>알고 풀었을</a:t>
            </a:r>
            <a:r>
              <a:rPr lang="en-US" altLang="ko-KR" sz="1800" dirty="0"/>
              <a:t>(A) </a:t>
            </a:r>
            <a:r>
              <a:rPr lang="ko-KR" altLang="en-US" sz="1800" dirty="0"/>
              <a:t>확률은</a:t>
            </a:r>
            <a:r>
              <a:rPr lang="en-US" altLang="ko-KR" sz="1800" dirty="0"/>
              <a:t>?</a:t>
            </a:r>
          </a:p>
          <a:p>
            <a:pPr lvl="1">
              <a:lnSpc>
                <a:spcPct val="150000"/>
              </a:lnSpc>
              <a:buFont typeface="Arial" panose="020B0604020202020204" pitchFamily="34" charset="0"/>
              <a:buChar char="•"/>
            </a:pPr>
            <a:r>
              <a:rPr lang="ko-KR" altLang="en-US" sz="1600" dirty="0"/>
              <a:t>사전확률</a:t>
            </a:r>
            <a:r>
              <a:rPr lang="en-US" altLang="ko-KR" sz="1600" dirty="0"/>
              <a:t>(prior probability) : </a:t>
            </a:r>
            <a:r>
              <a:rPr lang="ko-KR" altLang="en-US" sz="1600" dirty="0"/>
              <a:t>과거</a:t>
            </a:r>
            <a:r>
              <a:rPr lang="en-US" altLang="ko-KR" sz="1600" dirty="0"/>
              <a:t> </a:t>
            </a:r>
            <a:r>
              <a:rPr lang="ko-KR" altLang="en-US" sz="1600" dirty="0"/>
              <a:t>경험에 비추어 </a:t>
            </a:r>
            <a:r>
              <a:rPr lang="en-US" altLang="ko-KR" sz="1600" dirty="0"/>
              <a:t>P(A)=1/2 </a:t>
            </a:r>
            <a:r>
              <a:rPr lang="ko-KR" altLang="en-US" sz="1600" dirty="0"/>
              <a:t>상정 </a:t>
            </a:r>
            <a:r>
              <a:rPr lang="en-US" altLang="ko-KR" sz="1600" dirty="0"/>
              <a:t>(</a:t>
            </a:r>
            <a:r>
              <a:rPr lang="ko-KR" altLang="en-US" sz="1600" dirty="0"/>
              <a:t>사전 정보</a:t>
            </a:r>
            <a:r>
              <a:rPr lang="en-US" altLang="ko-KR" sz="1600" dirty="0"/>
              <a:t>)</a:t>
            </a:r>
          </a:p>
          <a:p>
            <a:pPr lvl="1">
              <a:lnSpc>
                <a:spcPct val="150000"/>
              </a:lnSpc>
              <a:buFont typeface="Arial" panose="020B0604020202020204" pitchFamily="34" charset="0"/>
              <a:buChar char="•"/>
            </a:pPr>
            <a:r>
              <a:rPr lang="en-US" altLang="ko-KR" sz="1600" dirty="0"/>
              <a:t>P(A</a:t>
            </a:r>
            <a:r>
              <a:rPr lang="en-US" altLang="ko-KR" sz="1600" baseline="30000" dirty="0"/>
              <a:t>c</a:t>
            </a:r>
            <a:r>
              <a:rPr lang="en-US" altLang="ko-KR" sz="1600" dirty="0"/>
              <a:t>)=1-P(A)=1/2</a:t>
            </a:r>
          </a:p>
          <a:p>
            <a:pPr lvl="1">
              <a:lnSpc>
                <a:spcPct val="150000"/>
              </a:lnSpc>
              <a:buFont typeface="Arial" panose="020B0604020202020204" pitchFamily="34" charset="0"/>
              <a:buChar char="•"/>
            </a:pPr>
            <a:r>
              <a:rPr lang="ko-KR" altLang="en-US" sz="1600" dirty="0"/>
              <a:t>상식에 비추어 </a:t>
            </a:r>
            <a:r>
              <a:rPr lang="en-US" altLang="ko-KR" sz="1600" dirty="0"/>
              <a:t>P(B|A)=1 (</a:t>
            </a:r>
            <a:r>
              <a:rPr lang="ko-KR" altLang="en-US" sz="1600" dirty="0"/>
              <a:t>알고 풀면 맞을 확률은 </a:t>
            </a:r>
            <a:r>
              <a:rPr lang="en-US" altLang="ko-KR" sz="1600" dirty="0"/>
              <a:t>1), </a:t>
            </a:r>
          </a:p>
          <a:p>
            <a:pPr lvl="1">
              <a:lnSpc>
                <a:spcPct val="150000"/>
              </a:lnSpc>
              <a:buFont typeface="Arial" panose="020B0604020202020204" pitchFamily="34" charset="0"/>
              <a:buChar char="•"/>
            </a:pPr>
            <a:r>
              <a:rPr lang="en-US" altLang="ko-KR" sz="1600" dirty="0"/>
              <a:t>P(</a:t>
            </a:r>
            <a:r>
              <a:rPr lang="en-US" altLang="ko-KR" sz="1600" dirty="0" err="1"/>
              <a:t>B|A</a:t>
            </a:r>
            <a:r>
              <a:rPr lang="en-US" altLang="ko-KR" sz="1600" baseline="30000" dirty="0" err="1"/>
              <a:t>c</a:t>
            </a:r>
            <a:r>
              <a:rPr lang="en-US" altLang="ko-KR" sz="1600" dirty="0"/>
              <a:t>)=1/4 (</a:t>
            </a:r>
            <a:r>
              <a:rPr lang="ko-KR" altLang="en-US" sz="1600" dirty="0" err="1"/>
              <a:t>사지선다</a:t>
            </a:r>
            <a:r>
              <a:rPr lang="ko-KR" altLang="en-US" sz="1600" dirty="0"/>
              <a:t> 문제이므로 </a:t>
            </a:r>
            <a:r>
              <a:rPr lang="en-US" altLang="ko-KR" sz="1600" dirty="0"/>
              <a:t>“</a:t>
            </a:r>
            <a:r>
              <a:rPr lang="ko-KR" altLang="en-US" sz="1600" dirty="0"/>
              <a:t>모르고 찍으면</a:t>
            </a:r>
            <a:r>
              <a:rPr lang="en-US" altLang="ko-KR" sz="1600" dirty="0"/>
              <a:t>” </a:t>
            </a:r>
            <a:r>
              <a:rPr lang="ko-KR" altLang="en-US" sz="1600" dirty="0"/>
              <a:t>맞을 확률은 </a:t>
            </a:r>
            <a:r>
              <a:rPr lang="en-US" altLang="ko-KR" sz="1600" dirty="0"/>
              <a:t>4</a:t>
            </a:r>
            <a:r>
              <a:rPr lang="ko-KR" altLang="en-US" sz="1600" dirty="0"/>
              <a:t>분의 </a:t>
            </a:r>
            <a:r>
              <a:rPr lang="en-US" altLang="ko-KR" sz="1600" dirty="0"/>
              <a:t>1)</a:t>
            </a:r>
          </a:p>
          <a:p>
            <a:pPr lvl="1">
              <a:lnSpc>
                <a:spcPct val="150000"/>
              </a:lnSpc>
              <a:buFont typeface="Arial" panose="020B0604020202020204" pitchFamily="34" charset="0"/>
              <a:buChar char="•"/>
            </a:pPr>
            <a:r>
              <a:rPr lang="ko-KR" altLang="en-US" sz="1600" dirty="0" err="1"/>
              <a:t>베이즈</a:t>
            </a:r>
            <a:r>
              <a:rPr lang="ko-KR" altLang="en-US" sz="1600" dirty="0"/>
              <a:t> 정리를 이용한 사후확률</a:t>
            </a:r>
            <a:r>
              <a:rPr lang="en-US" altLang="ko-KR" sz="1600" dirty="0"/>
              <a:t>(posterior probability)</a:t>
            </a:r>
            <a:r>
              <a:rPr lang="ko-KR" altLang="en-US" sz="1600" dirty="0"/>
              <a:t>의 계산</a:t>
            </a:r>
            <a:endParaRPr lang="en-US" altLang="ko-KR" sz="1600" dirty="0"/>
          </a:p>
          <a:p>
            <a:pPr>
              <a:lnSpc>
                <a:spcPct val="150000"/>
              </a:lnSpc>
            </a:pPr>
            <a:endParaRPr lang="en-US" altLang="ko-KR" sz="1800" dirty="0"/>
          </a:p>
          <a:p>
            <a:pPr marL="0" indent="0">
              <a:lnSpc>
                <a:spcPct val="150000"/>
              </a:lnSpc>
              <a:buNone/>
            </a:pPr>
            <a:endParaRPr lang="en-US" altLang="ko-KR" sz="1800" b="1" dirty="0"/>
          </a:p>
        </p:txBody>
      </p:sp>
      <mc:AlternateContent xmlns:mc="http://schemas.openxmlformats.org/markup-compatibility/2006" xmlns:a14="http://schemas.microsoft.com/office/drawing/2010/main">
        <mc:Choice Requires="a14">
          <p:sp>
            <p:nvSpPr>
              <p:cNvPr id="9" name="직사각형 8"/>
              <p:cNvSpPr/>
              <p:nvPr/>
            </p:nvSpPr>
            <p:spPr>
              <a:xfrm>
                <a:off x="2588085" y="5157193"/>
                <a:ext cx="7015831" cy="685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𝑃</m:t>
                      </m:r>
                      <m:d>
                        <m:dPr>
                          <m:ctrlPr>
                            <a:rPr lang="en-US" altLang="ko-KR" i="1">
                              <a:latin typeface="Cambria Math" panose="02040503050406030204" pitchFamily="18" charset="0"/>
                            </a:rPr>
                          </m:ctrlPr>
                        </m:dPr>
                        <m:e>
                          <m:r>
                            <a:rPr lang="en-US" altLang="ko-KR" i="1">
                              <a:latin typeface="Cambria Math" panose="02040503050406030204" pitchFamily="18" charset="0"/>
                            </a:rPr>
                            <m:t>𝐴</m:t>
                          </m:r>
                        </m:e>
                        <m:e>
                          <m:r>
                            <a:rPr lang="en-US" altLang="ko-KR" i="1">
                              <a:latin typeface="Cambria Math" panose="02040503050406030204" pitchFamily="18" charset="0"/>
                            </a:rPr>
                            <m:t>𝐵</m:t>
                          </m:r>
                        </m:e>
                      </m:d>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𝑃</m:t>
                          </m:r>
                          <m:d>
                            <m:dPr>
                              <m:ctrlPr>
                                <a:rPr lang="en-US" altLang="ko-KR" i="1">
                                  <a:latin typeface="Cambria Math" panose="02040503050406030204" pitchFamily="18" charset="0"/>
                                </a:rPr>
                              </m:ctrlPr>
                            </m:dPr>
                            <m:e>
                              <m:r>
                                <a:rPr lang="en-US" altLang="ko-KR" i="1">
                                  <a:latin typeface="Cambria Math" panose="02040503050406030204" pitchFamily="18" charset="0"/>
                                </a:rPr>
                                <m:t>𝐴</m:t>
                              </m:r>
                            </m:e>
                          </m:d>
                          <m:r>
                            <a:rPr lang="en-US" altLang="ko-KR" i="1">
                              <a:latin typeface="Cambria Math" panose="02040503050406030204" pitchFamily="18" charset="0"/>
                            </a:rPr>
                            <m:t>𝑃</m:t>
                          </m:r>
                          <m:r>
                            <a:rPr lang="en-US" altLang="ko-KR" i="1">
                              <a:latin typeface="Cambria Math" panose="02040503050406030204" pitchFamily="18" charset="0"/>
                            </a:rPr>
                            <m:t>(</m:t>
                          </m:r>
                          <m:r>
                            <a:rPr lang="en-US" altLang="ko-KR" i="1">
                              <a:latin typeface="Cambria Math" panose="02040503050406030204" pitchFamily="18" charset="0"/>
                            </a:rPr>
                            <m:t>𝐵</m:t>
                          </m:r>
                          <m:r>
                            <a:rPr lang="en-US" altLang="ko-KR" i="1">
                              <a:latin typeface="Cambria Math" panose="02040503050406030204" pitchFamily="18" charset="0"/>
                            </a:rPr>
                            <m:t>|</m:t>
                          </m:r>
                          <m:r>
                            <a:rPr lang="en-US" altLang="ko-KR" i="1">
                              <a:latin typeface="Cambria Math" panose="02040503050406030204" pitchFamily="18" charset="0"/>
                            </a:rPr>
                            <m:t>𝐴</m:t>
                          </m:r>
                          <m:r>
                            <a:rPr lang="en-US" altLang="ko-KR" i="1">
                              <a:latin typeface="Cambria Math" panose="02040503050406030204" pitchFamily="18" charset="0"/>
                            </a:rPr>
                            <m:t>)</m:t>
                          </m:r>
                        </m:num>
                        <m:den>
                          <m:r>
                            <a:rPr lang="en-US" altLang="ko-KR" i="1">
                              <a:latin typeface="Cambria Math" panose="02040503050406030204" pitchFamily="18" charset="0"/>
                            </a:rPr>
                            <m:t>𝑃</m:t>
                          </m:r>
                          <m:d>
                            <m:dPr>
                              <m:ctrlPr>
                                <a:rPr lang="en-US" altLang="ko-KR" i="1">
                                  <a:latin typeface="Cambria Math" panose="02040503050406030204" pitchFamily="18" charset="0"/>
                                </a:rPr>
                              </m:ctrlPr>
                            </m:dPr>
                            <m:e>
                              <m:r>
                                <a:rPr lang="en-US" altLang="ko-KR" i="1">
                                  <a:latin typeface="Cambria Math" panose="02040503050406030204" pitchFamily="18" charset="0"/>
                                </a:rPr>
                                <m:t>𝐴</m:t>
                              </m:r>
                            </m:e>
                          </m:d>
                          <m:r>
                            <a:rPr lang="en-US" altLang="ko-KR" i="1">
                              <a:latin typeface="Cambria Math" panose="02040503050406030204" pitchFamily="18" charset="0"/>
                            </a:rPr>
                            <m:t>𝑃</m:t>
                          </m:r>
                          <m:r>
                            <a:rPr lang="en-US" altLang="ko-KR" i="1">
                              <a:latin typeface="Cambria Math" panose="02040503050406030204" pitchFamily="18" charset="0"/>
                            </a:rPr>
                            <m:t>(</m:t>
                          </m:r>
                          <m:r>
                            <a:rPr lang="en-US" altLang="ko-KR" i="1">
                              <a:latin typeface="Cambria Math" panose="02040503050406030204" pitchFamily="18" charset="0"/>
                            </a:rPr>
                            <m:t>𝐵</m:t>
                          </m:r>
                          <m:r>
                            <a:rPr lang="en-US" altLang="ko-KR" i="1">
                              <a:latin typeface="Cambria Math" panose="02040503050406030204" pitchFamily="18" charset="0"/>
                            </a:rPr>
                            <m:t>|</m:t>
                          </m:r>
                          <m:r>
                            <a:rPr lang="en-US" altLang="ko-KR" i="1">
                              <a:latin typeface="Cambria Math" panose="02040503050406030204" pitchFamily="18" charset="0"/>
                            </a:rPr>
                            <m:t>𝐴</m:t>
                          </m:r>
                          <m:r>
                            <a:rPr lang="en-US" altLang="ko-KR" i="1">
                              <a:latin typeface="Cambria Math" panose="02040503050406030204" pitchFamily="18" charset="0"/>
                            </a:rPr>
                            <m:t>)+</m:t>
                          </m:r>
                          <m:r>
                            <a:rPr lang="en-US" altLang="ko-KR" i="1">
                              <a:latin typeface="Cambria Math" panose="02040503050406030204" pitchFamily="18" charset="0"/>
                            </a:rPr>
                            <m:t>𝑃</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a:rPr lang="en-US" altLang="ko-KR" i="1">
                                      <a:latin typeface="Cambria Math" panose="02040503050406030204" pitchFamily="18" charset="0"/>
                                    </a:rPr>
                                    <m:t>𝐴</m:t>
                                  </m:r>
                                </m:e>
                                <m:sup>
                                  <m:r>
                                    <a:rPr lang="en-US" altLang="ko-KR" i="1">
                                      <a:latin typeface="Cambria Math" panose="02040503050406030204" pitchFamily="18" charset="0"/>
                                    </a:rPr>
                                    <m:t>𝐶</m:t>
                                  </m:r>
                                </m:sup>
                              </m:sSup>
                            </m:e>
                          </m:d>
                          <m:r>
                            <a:rPr lang="en-US" altLang="ko-KR" i="1">
                              <a:latin typeface="Cambria Math" panose="02040503050406030204" pitchFamily="18" charset="0"/>
                            </a:rPr>
                            <m:t>𝑃</m:t>
                          </m:r>
                          <m:r>
                            <a:rPr lang="en-US" altLang="ko-KR" i="1">
                              <a:latin typeface="Cambria Math" panose="02040503050406030204" pitchFamily="18" charset="0"/>
                            </a:rPr>
                            <m:t>(</m:t>
                          </m:r>
                          <m:r>
                            <a:rPr lang="en-US" altLang="ko-KR" i="1">
                              <a:latin typeface="Cambria Math" panose="02040503050406030204" pitchFamily="18" charset="0"/>
                            </a:rPr>
                            <m:t>𝐵</m:t>
                          </m:r>
                          <m:r>
                            <a:rPr lang="en-US" altLang="ko-KR" i="1">
                              <a:latin typeface="Cambria Math" panose="02040503050406030204" pitchFamily="18" charset="0"/>
                            </a:rPr>
                            <m:t>|</m:t>
                          </m:r>
                          <m:sSup>
                            <m:sSupPr>
                              <m:ctrlPr>
                                <a:rPr lang="en-US" altLang="ko-KR" i="1">
                                  <a:latin typeface="Cambria Math" panose="02040503050406030204" pitchFamily="18" charset="0"/>
                                </a:rPr>
                              </m:ctrlPr>
                            </m:sSupPr>
                            <m:e>
                              <m:r>
                                <a:rPr lang="en-US" altLang="ko-KR" i="1">
                                  <a:latin typeface="Cambria Math" panose="02040503050406030204" pitchFamily="18" charset="0"/>
                                </a:rPr>
                                <m:t>𝐴</m:t>
                              </m:r>
                            </m:e>
                            <m:sup>
                              <m:r>
                                <a:rPr lang="en-US" altLang="ko-KR" i="1">
                                  <a:latin typeface="Cambria Math" panose="02040503050406030204" pitchFamily="18" charset="0"/>
                                </a:rPr>
                                <m:t>𝐶</m:t>
                              </m:r>
                            </m:sup>
                          </m:sSup>
                          <m:r>
                            <a:rPr lang="en-US" altLang="ko-KR" i="1">
                              <a:latin typeface="Cambria Math" panose="02040503050406030204" pitchFamily="18" charset="0"/>
                            </a:rPr>
                            <m:t>)</m:t>
                          </m:r>
                        </m:den>
                      </m:f>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0.5</m:t>
                          </m:r>
                          <m:r>
                            <a:rPr lang="en-US" altLang="ko-KR" i="1">
                              <a:latin typeface="Cambria Math" panose="02040503050406030204" pitchFamily="18" charset="0"/>
                              <a:ea typeface="Cambria Math" panose="02040503050406030204" pitchFamily="18" charset="0"/>
                            </a:rPr>
                            <m:t>×1</m:t>
                          </m:r>
                        </m:num>
                        <m:den>
                          <m:r>
                            <a:rPr lang="en-US" altLang="ko-KR" i="1">
                              <a:latin typeface="Cambria Math" panose="02040503050406030204" pitchFamily="18" charset="0"/>
                            </a:rPr>
                            <m:t>0.5</m:t>
                          </m:r>
                          <m:r>
                            <a:rPr lang="en-US" altLang="ko-KR" i="1">
                              <a:latin typeface="Cambria Math" panose="02040503050406030204" pitchFamily="18" charset="0"/>
                              <a:ea typeface="Cambria Math" panose="02040503050406030204" pitchFamily="18" charset="0"/>
                            </a:rPr>
                            <m:t>×1+0.5×0.25</m:t>
                          </m:r>
                        </m:den>
                      </m:f>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4</m:t>
                          </m:r>
                        </m:num>
                        <m:den>
                          <m:r>
                            <a:rPr lang="en-US" altLang="ko-KR" i="1">
                              <a:latin typeface="Cambria Math" panose="02040503050406030204" pitchFamily="18" charset="0"/>
                            </a:rPr>
                            <m:t>5</m:t>
                          </m:r>
                        </m:den>
                      </m:f>
                    </m:oMath>
                  </m:oMathPara>
                </a14:m>
                <a:endParaRPr lang="ko-KR" altLang="en-US" dirty="0"/>
              </a:p>
            </p:txBody>
          </p:sp>
        </mc:Choice>
        <mc:Fallback xmlns="">
          <p:sp>
            <p:nvSpPr>
              <p:cNvPr id="9" name="직사각형 8"/>
              <p:cNvSpPr>
                <a:spLocks noRot="1" noChangeAspect="1" noMove="1" noResize="1" noEditPoints="1" noAdjustHandles="1" noChangeArrowheads="1" noChangeShapeType="1" noTextEdit="1"/>
              </p:cNvSpPr>
              <p:nvPr/>
            </p:nvSpPr>
            <p:spPr>
              <a:xfrm>
                <a:off x="2588085" y="5157193"/>
                <a:ext cx="7015831" cy="685765"/>
              </a:xfrm>
              <a:prstGeom prst="rect">
                <a:avLst/>
              </a:prstGeom>
              <a:blipFill>
                <a:blip r:embed="rId2"/>
                <a:stretch>
                  <a:fillRect/>
                </a:stretch>
              </a:blipFill>
            </p:spPr>
            <p:txBody>
              <a:bodyPr/>
              <a:lstStyle/>
              <a:p>
                <a:r>
                  <a:rPr lang="ko-KR" altLang="en-US">
                    <a:noFill/>
                  </a:rPr>
                  <a:t> </a:t>
                </a:r>
              </a:p>
            </p:txBody>
          </p:sp>
        </mc:Fallback>
      </mc:AlternateContent>
      <p:sp>
        <p:nvSpPr>
          <p:cNvPr id="10" name="AutoShape 5"/>
          <p:cNvSpPr>
            <a:spLocks noChangeArrowheads="1"/>
          </p:cNvSpPr>
          <p:nvPr/>
        </p:nvSpPr>
        <p:spPr bwMode="auto">
          <a:xfrm>
            <a:off x="1988544" y="1611550"/>
            <a:ext cx="225565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나눔고딕" panose="020D0604000000000000" pitchFamily="50" charset="-127"/>
                <a:ea typeface="나눔고딕" panose="020D0604000000000000" pitchFamily="50" charset="-127"/>
              </a:rPr>
              <a:t>베이즈</a:t>
            </a:r>
            <a:r>
              <a:rPr lang="ko-KR" altLang="en-US" b="1" dirty="0">
                <a:latin typeface="나눔고딕" panose="020D0604000000000000" pitchFamily="50" charset="-127"/>
                <a:ea typeface="나눔고딕" panose="020D0604000000000000" pitchFamily="50" charset="-127"/>
              </a:rPr>
              <a:t> 정리의 응용</a:t>
            </a:r>
          </a:p>
        </p:txBody>
      </p:sp>
    </p:spTree>
    <p:extLst>
      <p:ext uri="{BB962C8B-B14F-4D97-AF65-F5344CB8AC3E}">
        <p14:creationId xmlns:p14="http://schemas.microsoft.com/office/powerpoint/2010/main" val="227857386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C79A7C-EB3D-44E4-AD50-3BE8F62AC386}"/>
                  </a:ext>
                </a:extLst>
              </p:cNvPr>
              <p:cNvSpPr txBox="1"/>
              <p:nvPr/>
            </p:nvSpPr>
            <p:spPr>
              <a:xfrm>
                <a:off x="1957375" y="823213"/>
                <a:ext cx="8432039" cy="2261517"/>
              </a:xfrm>
              <a:prstGeom prst="rect">
                <a:avLst/>
              </a:prstGeom>
              <a:noFill/>
            </p:spPr>
            <p:txBody>
              <a:bodyPr wrap="square">
                <a:spAutoFit/>
              </a:bodyPr>
              <a:lstStyle/>
              <a:p>
                <a:pPr eaLnBrk="0" fontAlgn="base" hangingPunct="0">
                  <a:lnSpc>
                    <a:spcPct val="150000"/>
                  </a:lnSpc>
                  <a:spcBef>
                    <a:spcPct val="0"/>
                  </a:spcBef>
                  <a:spcAft>
                    <a:spcPct val="0"/>
                  </a:spcAft>
                </a:pPr>
                <a14:m>
                  <m:oMath xmlns:m="http://schemas.openxmlformats.org/officeDocument/2006/math">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𝐸𝑛𝑡𝑟𝑜𝑝𝑦</m:t>
                    </m:r>
                  </m:oMath>
                </a14:m>
                <a:r>
                  <a:rPr lang="en-US" altLang="ko-KR" sz="22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p>
              <a:p>
                <a:pPr eaLnBrk="0" fontAlgn="base" hangingPunct="0">
                  <a:lnSpc>
                    <a:spcPct val="150000"/>
                  </a:lnSpc>
                  <a:spcBef>
                    <a:spcPct val="0"/>
                  </a:spcBef>
                  <a:spcAft>
                    <a:spcPct val="0"/>
                  </a:spcAft>
                </a:pPr>
                <a14:m>
                  <m:oMathPara xmlns:m="http://schemas.openxmlformats.org/officeDocument/2006/math">
                    <m:oMathParaPr>
                      <m:jc m:val="centerGroup"/>
                    </m:oMathParaPr>
                    <m:oMath xmlns:m="http://schemas.openxmlformats.org/officeDocument/2006/math">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d>
                        <m:d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dPr>
                        <m:e>
                          <m:func>
                            <m:func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funcPr>
                            <m:fName>
                              <m:sSub>
                                <m:sSub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200">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r>
                                    <m:rPr>
                                      <m:sty m:val="p"/>
                                    </m:rPr>
                                    <a:rPr lang="en-US" altLang="ko-KR" sz="2200">
                                      <a:solidFill>
                                        <a:srgbClr val="002060"/>
                                      </a:solidFill>
                                      <a:latin typeface="Cambria Math" panose="02040503050406030204" pitchFamily="18" charset="0"/>
                                      <a:ea typeface="휴먼엑스포" panose="02030504000101010101" pitchFamily="18" charset="-127"/>
                                      <a:cs typeface="Arial" panose="020B0604020202020204" pitchFamily="34" charset="0"/>
                                    </a:rPr>
                                    <m:t>log</m:t>
                                  </m:r>
                                </m:e>
                                <m:sub>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2</m:t>
                                  </m:r>
                                </m:sub>
                              </m:sSub>
                            </m:fName>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𝑃</m:t>
                              </m:r>
                            </m:e>
                          </m:func>
                        </m:e>
                      </m:d>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oMath>
                  </m:oMathPara>
                </a14:m>
                <a:endParaRPr lang="en-US" altLang="ko-KR" sz="22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r>
                  <a:rPr lang="en-US" altLang="ko-KR" sz="22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220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nary>
                      <m:naryPr>
                        <m:chr m:val="∑"/>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naryPr>
                      <m:sub>
                        <m:r>
                          <m:rPr>
                            <m:brk m:alnAt="23"/>
                          </m:r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𝑗</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=1</m:t>
                        </m:r>
                      </m:sub>
                      <m:sup>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𝑚</m:t>
                        </m:r>
                      </m:sup>
                      <m:e>
                        <m:sSub>
                          <m:sSub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𝑃</m:t>
                            </m:r>
                          </m:e>
                          <m:sub>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𝑗</m:t>
                            </m:r>
                          </m:sub>
                        </m:sSub>
                        <m:func>
                          <m:func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funcPr>
                          <m:fName>
                            <m:sSub>
                              <m:sSub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m:rPr>
                                    <m:sty m:val="p"/>
                                  </m:rPr>
                                  <a:rPr lang="en-US" altLang="ko-KR" sz="2200">
                                    <a:solidFill>
                                      <a:srgbClr val="002060"/>
                                    </a:solidFill>
                                    <a:latin typeface="Cambria Math" panose="02040503050406030204" pitchFamily="18" charset="0"/>
                                    <a:ea typeface="휴먼엑스포" panose="02030504000101010101" pitchFamily="18" charset="-127"/>
                                    <a:cs typeface="Arial" panose="020B0604020202020204" pitchFamily="34" charset="0"/>
                                  </a:rPr>
                                  <m:t>log</m:t>
                                </m:r>
                              </m:e>
                              <m:sub>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2</m:t>
                                </m:r>
                              </m:sub>
                            </m:sSub>
                          </m:fName>
                          <m:e>
                            <m:sSub>
                              <m:sSub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𝑃</m:t>
                                </m:r>
                              </m:e>
                              <m:sub>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𝑗</m:t>
                                </m:r>
                              </m:sub>
                            </m:sSub>
                          </m:e>
                        </m:func>
                      </m:e>
                    </m:nary>
                  </m:oMath>
                </a14:m>
                <a:r>
                  <a:rPr lang="en-US" altLang="ko-KR" sz="22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p>
              <a:p>
                <a:pPr eaLnBrk="0" fontAlgn="base" hangingPunct="0">
                  <a:lnSpc>
                    <a:spcPct val="150000"/>
                  </a:lnSpc>
                  <a:spcBef>
                    <a:spcPct val="0"/>
                  </a:spcBef>
                  <a:spcAft>
                    <a:spcPct val="0"/>
                  </a:spcAft>
                </a:pPr>
                <a:r>
                  <a:rPr lang="en-US" altLang="ko-KR" sz="2200" dirty="0">
                    <a:solidFill>
                      <a:srgbClr val="002060"/>
                    </a:solidFill>
                    <a:ea typeface="휴먼엑스포" panose="02030504000101010101" pitchFamily="18" charset="-127"/>
                    <a:cs typeface="Arial" panose="020B0604020202020204" pitchFamily="34" charset="0"/>
                  </a:rPr>
                  <a:t>                                             </a:t>
                </a:r>
                <a14:m>
                  <m:oMath xmlns:m="http://schemas.openxmlformats.org/officeDocument/2006/math">
                    <m:r>
                      <a:rPr lang="en-US" altLang="ko-KR" sz="220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nary>
                      <m:naryPr>
                        <m:limLoc m:val="undOvr"/>
                        <m:subHide m:val="on"/>
                        <m:supHide m:val="on"/>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naryPr>
                      <m:sub/>
                      <m:sup/>
                      <m:e>
                        <m:func>
                          <m:func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funcPr>
                          <m:fName>
                            <m:sSub>
                              <m:sSubPr>
                                <m:ctrlP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m:rPr>
                                    <m:sty m:val="p"/>
                                  </m:rPr>
                                  <a:rPr lang="en-US" altLang="ko-KR" sz="2200">
                                    <a:solidFill>
                                      <a:srgbClr val="002060"/>
                                    </a:solidFill>
                                    <a:latin typeface="Cambria Math" panose="02040503050406030204" pitchFamily="18" charset="0"/>
                                    <a:ea typeface="휴먼엑스포" panose="02030504000101010101" pitchFamily="18" charset="-127"/>
                                    <a:cs typeface="Arial" panose="020B0604020202020204" pitchFamily="34" charset="0"/>
                                  </a:rPr>
                                  <m:t>log</m:t>
                                </m:r>
                              </m:e>
                              <m:sub>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2</m:t>
                                </m:r>
                              </m:sub>
                            </m:sSub>
                          </m:fName>
                          <m:e>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𝑑𝑝</m:t>
                            </m:r>
                          </m:e>
                        </m:func>
                      </m:e>
                    </m:nary>
                  </m:oMath>
                </a14:m>
                <a:r>
                  <a:rPr lang="en-US" altLang="ko-KR" sz="22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endParaRPr lang="en-US" altLang="ko-KR" sz="22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47" name="TextBox 4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957375" y="823213"/>
                <a:ext cx="8432039" cy="2261517"/>
              </a:xfrm>
              <a:prstGeom prst="rect">
                <a:avLst/>
              </a:prstGeom>
              <a:blipFill>
                <a:blip r:embed="rId2"/>
                <a:stretch>
                  <a:fillRect l="-434" b="-39353"/>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2"/>
          </p:nvPr>
        </p:nvSpPr>
        <p:spPr>
          <a:xfrm>
            <a:off x="10114153" y="6273225"/>
            <a:ext cx="550520" cy="365125"/>
          </a:xfrm>
        </p:spPr>
        <p:txBody>
          <a:bodyPr/>
          <a:lstStyle/>
          <a:p>
            <a:fld id="{697A4166-CA4D-41F8-83C5-A101D686F506}" type="slidenum">
              <a:rPr lang="ko-KR" altLang="en-US" smtClean="0"/>
              <a:t>770</a:t>
            </a:fld>
            <a:endParaRPr lang="ko-KR" alt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C79A7C-EB3D-44E4-AD50-3BE8F62AC386}"/>
                  </a:ext>
                </a:extLst>
              </p:cNvPr>
              <p:cNvSpPr txBox="1"/>
              <p:nvPr/>
            </p:nvSpPr>
            <p:spPr>
              <a:xfrm>
                <a:off x="1955364" y="3467322"/>
                <a:ext cx="7977344" cy="2018566"/>
              </a:xfrm>
              <a:prstGeom prst="rect">
                <a:avLst/>
              </a:prstGeom>
              <a:noFill/>
            </p:spPr>
            <p:txBody>
              <a:bodyPr wrap="square">
                <a:spAutoFit/>
              </a:bodyPr>
              <a:lstStyle/>
              <a:p>
                <a:pPr eaLnBrk="0" fontAlgn="base" latinLnBrk="0" hangingPunct="0">
                  <a:lnSpc>
                    <a:spcPct val="150000"/>
                  </a:lnSpc>
                  <a:spcBef>
                    <a:spcPct val="0"/>
                  </a:spcBef>
                  <a:spcAft>
                    <a:spcPct val="0"/>
                  </a:spcAft>
                </a:pPr>
                <a14:m>
                  <m:oMath xmlns:m="http://schemas.openxmlformats.org/officeDocument/2006/math">
                    <m:r>
                      <a:rPr lang="en-US" altLang="ko-KR" sz="2400" i="1" dirty="0">
                        <a:latin typeface="Cambria Math" panose="02040503050406030204" pitchFamily="18" charset="0"/>
                        <a:ea typeface="휴먼엑스포" panose="02030504000101010101" pitchFamily="18" charset="-127"/>
                        <a:cs typeface="Arial" panose="020B0604020202020204" pitchFamily="34" charset="0"/>
                      </a:rPr>
                      <m:t>𝑒𝑥</m:t>
                    </m:r>
                    <m:r>
                      <a:rPr lang="en-US" altLang="ko-KR" sz="2400" i="1" dirty="0">
                        <a:latin typeface="Cambria Math" panose="02040503050406030204" pitchFamily="18" charset="0"/>
                        <a:ea typeface="휴먼엑스포" panose="02030504000101010101" pitchFamily="18" charset="-127"/>
                        <a:cs typeface="Arial" panose="020B0604020202020204" pitchFamily="34" charset="0"/>
                      </a:rPr>
                      <m:t>. </m:t>
                    </m:r>
                  </m:oMath>
                </a14:m>
                <a:r>
                  <a:rPr lang="ko-KR" altLang="en-US" sz="2000" dirty="0">
                    <a:latin typeface="휴먼엑스포" panose="02030504000101010101" pitchFamily="18" charset="-127"/>
                    <a:ea typeface="휴먼엑스포" panose="02030504000101010101" pitchFamily="18" charset="-127"/>
                    <a:cs typeface="Arial" panose="020B0604020202020204" pitchFamily="34" charset="0"/>
                  </a:rPr>
                  <a:t>날씨</a:t>
                </a:r>
                <a:endParaRPr lang="en-US" altLang="ko-KR" sz="20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r>
                  <a:rPr lang="ko-KR" altLang="en-US" sz="2000" dirty="0">
                    <a:latin typeface="Arial" panose="020B0604020202020204" pitchFamily="34" charset="0"/>
                    <a:cs typeface="Arial" panose="020B0604020202020204" pitchFamily="34" charset="0"/>
                  </a:rPr>
                  <a:t>        분포 </a:t>
                </a:r>
                <a:r>
                  <a:rPr lang="en-US" altLang="ko-KR" sz="2000" dirty="0">
                    <a:latin typeface="Arial" panose="020B0604020202020204" pitchFamily="34" charset="0"/>
                    <a:cs typeface="Arial" panose="020B0604020202020204" pitchFamily="34" charset="0"/>
                  </a:rPr>
                  <a:t>: {sunny, sunny, cloudy, rainy}</a:t>
                </a:r>
              </a:p>
              <a:p>
                <a:pPr eaLnBrk="0" fontAlgn="base" latinLnBrk="0" hangingPunct="0">
                  <a:lnSpc>
                    <a:spcPct val="150000"/>
                  </a:lnSpc>
                  <a:spcBef>
                    <a:spcPct val="0"/>
                  </a:spcBef>
                  <a:spcAft>
                    <a:spcPct val="0"/>
                  </a:spcAft>
                </a:pPr>
                <a:endParaRPr lang="en-US" altLang="ko-KR" sz="2000" dirty="0">
                  <a:latin typeface="Arial" panose="020B0604020202020204" pitchFamily="34" charset="0"/>
                  <a:cs typeface="Arial" panose="020B0604020202020204" pitchFamily="34" charset="0"/>
                </a:endParaRPr>
              </a:p>
              <a:p>
                <a:pPr eaLnBrk="0" fontAlgn="base" latinLnBrk="0" hangingPunct="0">
                  <a:lnSpc>
                    <a:spcPct val="150000"/>
                  </a:lnSpc>
                  <a:spcBef>
                    <a:spcPct val="0"/>
                  </a:spcBef>
                  <a:spcAft>
                    <a:spcPct val="0"/>
                  </a:spcAft>
                </a:pPr>
                <a:r>
                  <a:rPr lang="en-US" altLang="ko-KR" sz="20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20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날씨 전달하는 정보량은 평균적으로 몇 </a:t>
                </a:r>
                <a:r>
                  <a:rPr lang="en-US" altLang="ko-KR" sz="20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bit? </a:t>
                </a:r>
                <a:endPar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45" name="TextBox 4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955364" y="3467322"/>
                <a:ext cx="7977344" cy="2018566"/>
              </a:xfrm>
              <a:prstGeom prst="rect">
                <a:avLst/>
              </a:prstGeom>
              <a:blipFill>
                <a:blip r:embed="rId3"/>
                <a:stretch>
                  <a:fillRect b="-2417"/>
                </a:stretch>
              </a:blipFill>
            </p:spPr>
            <p:txBody>
              <a:bodyPr/>
              <a:lstStyle/>
              <a:p>
                <a:r>
                  <a:rPr lang="ko-KR" altLang="en-US">
                    <a:noFill/>
                  </a:rPr>
                  <a:t> </a:t>
                </a:r>
              </a:p>
            </p:txBody>
          </p:sp>
        </mc:Fallback>
      </mc:AlternateContent>
      <p:sp>
        <p:nvSpPr>
          <p:cNvPr id="6" name="모서리가 둥근 직사각형 5"/>
          <p:cNvSpPr/>
          <p:nvPr/>
        </p:nvSpPr>
        <p:spPr>
          <a:xfrm>
            <a:off x="4684224" y="2355538"/>
            <a:ext cx="740167" cy="23592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discrete</a:t>
            </a:r>
            <a:endParaRPr lang="ko-KR" altLang="en-US" sz="1200" dirty="0">
              <a:solidFill>
                <a:schemeClr val="tx1"/>
              </a:solidFill>
            </a:endParaRPr>
          </a:p>
        </p:txBody>
      </p:sp>
      <p:grpSp>
        <p:nvGrpSpPr>
          <p:cNvPr id="12" name="그룹 11"/>
          <p:cNvGrpSpPr/>
          <p:nvPr/>
        </p:nvGrpSpPr>
        <p:grpSpPr>
          <a:xfrm>
            <a:off x="3429003" y="4466379"/>
            <a:ext cx="2975956" cy="305131"/>
            <a:chOff x="2144684" y="4399874"/>
            <a:chExt cx="2975956" cy="305131"/>
          </a:xfrm>
        </p:grpSpPr>
        <p:cxnSp>
          <p:nvCxnSpPr>
            <p:cNvPr id="4" name="직선 연결선 3"/>
            <p:cNvCxnSpPr/>
            <p:nvPr/>
          </p:nvCxnSpPr>
          <p:spPr>
            <a:xfrm>
              <a:off x="2144684" y="4405581"/>
              <a:ext cx="1334359" cy="0"/>
            </a:xfrm>
            <a:prstGeom prst="line">
              <a:avLst/>
            </a:prstGeom>
            <a:ln w="158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a:off x="3699164" y="4405581"/>
              <a:ext cx="706581" cy="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4524895" y="4399874"/>
              <a:ext cx="595745" cy="5707"/>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모서리가 둥근 직사각형 9"/>
            <p:cNvSpPr/>
            <p:nvPr/>
          </p:nvSpPr>
          <p:spPr>
            <a:xfrm>
              <a:off x="2144684" y="4480561"/>
              <a:ext cx="1334359" cy="224444"/>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2/4</a:t>
              </a:r>
              <a:endParaRPr lang="ko-KR" altLang="en-US" dirty="0">
                <a:solidFill>
                  <a:schemeClr val="tx1"/>
                </a:solidFill>
              </a:endParaRPr>
            </a:p>
          </p:txBody>
        </p:sp>
        <p:sp>
          <p:nvSpPr>
            <p:cNvPr id="15" name="모서리가 둥근 직사각형 14"/>
            <p:cNvSpPr/>
            <p:nvPr/>
          </p:nvSpPr>
          <p:spPr>
            <a:xfrm>
              <a:off x="3699164" y="4480561"/>
              <a:ext cx="706581" cy="224444"/>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1/4</a:t>
              </a:r>
              <a:endParaRPr lang="ko-KR" altLang="en-US" dirty="0">
                <a:solidFill>
                  <a:schemeClr val="tx1"/>
                </a:solidFill>
              </a:endParaRPr>
            </a:p>
          </p:txBody>
        </p:sp>
        <p:sp>
          <p:nvSpPr>
            <p:cNvPr id="16" name="모서리가 둥근 직사각형 15"/>
            <p:cNvSpPr/>
            <p:nvPr/>
          </p:nvSpPr>
          <p:spPr>
            <a:xfrm>
              <a:off x="4524895" y="4480561"/>
              <a:ext cx="595745" cy="224444"/>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1/4</a:t>
              </a:r>
              <a:endParaRPr lang="ko-KR" altLang="en-US" dirty="0">
                <a:solidFill>
                  <a:schemeClr val="tx1"/>
                </a:solidFill>
              </a:endParaRPr>
            </a:p>
          </p:txBody>
        </p:sp>
      </p:grpSp>
      <p:sp>
        <p:nvSpPr>
          <p:cNvPr id="14" name="모서리가 둥근 직사각형 13"/>
          <p:cNvSpPr/>
          <p:nvPr/>
        </p:nvSpPr>
        <p:spPr>
          <a:xfrm>
            <a:off x="4662051" y="2974055"/>
            <a:ext cx="896267" cy="1484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continuous</a:t>
            </a:r>
            <a:endParaRPr lang="ko-KR" altLang="en-US" sz="1200" dirty="0">
              <a:solidFill>
                <a:schemeClr val="tx1"/>
              </a:solidFill>
            </a:endParaRPr>
          </a:p>
        </p:txBody>
      </p:sp>
    </p:spTree>
    <p:extLst>
      <p:ext uri="{BB962C8B-B14F-4D97-AF65-F5344CB8AC3E}">
        <p14:creationId xmlns:p14="http://schemas.microsoft.com/office/powerpoint/2010/main" val="4275475244"/>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a:xfrm>
            <a:off x="10114153" y="6273225"/>
            <a:ext cx="550520" cy="365125"/>
          </a:xfrm>
        </p:spPr>
        <p:txBody>
          <a:bodyPr/>
          <a:lstStyle/>
          <a:p>
            <a:fld id="{697A4166-CA4D-41F8-83C5-A101D686F506}" type="slidenum">
              <a:rPr lang="ko-KR" altLang="en-US" smtClean="0"/>
              <a:t>771</a:t>
            </a:fld>
            <a:endParaRPr lang="ko-KR" altLang="en-US"/>
          </a:p>
        </p:txBody>
      </p:sp>
      <p:grpSp>
        <p:nvGrpSpPr>
          <p:cNvPr id="38" name="그룹 37"/>
          <p:cNvGrpSpPr/>
          <p:nvPr/>
        </p:nvGrpSpPr>
        <p:grpSpPr>
          <a:xfrm>
            <a:off x="3548149" y="1515683"/>
            <a:ext cx="5347854" cy="3106194"/>
            <a:chOff x="2770909" y="1648686"/>
            <a:chExt cx="5347854" cy="3106194"/>
          </a:xfrm>
        </p:grpSpPr>
        <p:sp>
          <p:nvSpPr>
            <p:cNvPr id="2" name="모서리가 둥근 직사각형 1"/>
            <p:cNvSpPr/>
            <p:nvPr/>
          </p:nvSpPr>
          <p:spPr>
            <a:xfrm>
              <a:off x="4396047" y="1648686"/>
              <a:ext cx="1005840"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 name="모서리가 둥근 직사각형 17"/>
            <p:cNvSpPr/>
            <p:nvPr/>
          </p:nvSpPr>
          <p:spPr>
            <a:xfrm>
              <a:off x="2770909" y="2546463"/>
              <a:ext cx="1005840"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2/4</a:t>
              </a:r>
              <a:endParaRPr lang="ko-KR" altLang="en-US" dirty="0">
                <a:solidFill>
                  <a:schemeClr val="tx1"/>
                </a:solidFill>
              </a:endParaRPr>
            </a:p>
          </p:txBody>
        </p:sp>
        <p:sp>
          <p:nvSpPr>
            <p:cNvPr id="19" name="모서리가 둥근 직사각형 18"/>
            <p:cNvSpPr/>
            <p:nvPr/>
          </p:nvSpPr>
          <p:spPr>
            <a:xfrm>
              <a:off x="6107083" y="2546463"/>
              <a:ext cx="1005840"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2/4</a:t>
              </a:r>
              <a:endParaRPr lang="ko-KR" altLang="en-US" dirty="0">
                <a:solidFill>
                  <a:schemeClr val="tx1"/>
                </a:solidFill>
              </a:endParaRPr>
            </a:p>
          </p:txBody>
        </p:sp>
        <p:sp>
          <p:nvSpPr>
            <p:cNvPr id="20" name="모서리가 둥근 직사각형 19"/>
            <p:cNvSpPr/>
            <p:nvPr/>
          </p:nvSpPr>
          <p:spPr>
            <a:xfrm>
              <a:off x="2770909" y="3696391"/>
              <a:ext cx="1005840"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1/2</a:t>
              </a:r>
              <a:endParaRPr lang="ko-KR" altLang="en-US" dirty="0">
                <a:solidFill>
                  <a:schemeClr val="tx1"/>
                </a:solidFill>
              </a:endParaRPr>
            </a:p>
          </p:txBody>
        </p:sp>
        <p:sp>
          <p:nvSpPr>
            <p:cNvPr id="21" name="모서리가 둥근 직사각형 20"/>
            <p:cNvSpPr/>
            <p:nvPr/>
          </p:nvSpPr>
          <p:spPr>
            <a:xfrm>
              <a:off x="5099858" y="3688102"/>
              <a:ext cx="1005840"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1/4</a:t>
              </a:r>
              <a:endParaRPr lang="ko-KR" altLang="en-US" dirty="0">
                <a:solidFill>
                  <a:schemeClr val="tx1"/>
                </a:solidFill>
              </a:endParaRPr>
            </a:p>
          </p:txBody>
        </p:sp>
        <p:sp>
          <p:nvSpPr>
            <p:cNvPr id="22" name="모서리가 둥근 직사각형 21"/>
            <p:cNvSpPr/>
            <p:nvPr/>
          </p:nvSpPr>
          <p:spPr>
            <a:xfrm>
              <a:off x="7112923" y="3685353"/>
              <a:ext cx="1005840"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1/4</a:t>
              </a:r>
              <a:endParaRPr lang="ko-KR" altLang="en-US" dirty="0">
                <a:solidFill>
                  <a:schemeClr val="tx1"/>
                </a:solidFill>
              </a:endParaRPr>
            </a:p>
          </p:txBody>
        </p:sp>
        <p:cxnSp>
          <p:nvCxnSpPr>
            <p:cNvPr id="8" name="직선 화살표 연결선 7"/>
            <p:cNvCxnSpPr>
              <a:stCxn id="2" idx="2"/>
              <a:endCxn id="18" idx="0"/>
            </p:cNvCxnSpPr>
            <p:nvPr/>
          </p:nvCxnSpPr>
          <p:spPr>
            <a:xfrm flipH="1">
              <a:off x="3273829" y="2047697"/>
              <a:ext cx="1625138" cy="49876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a:stCxn id="2" idx="2"/>
              <a:endCxn id="19" idx="0"/>
            </p:cNvCxnSpPr>
            <p:nvPr/>
          </p:nvCxnSpPr>
          <p:spPr>
            <a:xfrm>
              <a:off x="4898967" y="2047697"/>
              <a:ext cx="1711036" cy="49876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a:stCxn id="18" idx="2"/>
              <a:endCxn id="20" idx="0"/>
            </p:cNvCxnSpPr>
            <p:nvPr/>
          </p:nvCxnSpPr>
          <p:spPr>
            <a:xfrm>
              <a:off x="3273829" y="2945474"/>
              <a:ext cx="0" cy="750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a:stCxn id="19" idx="2"/>
              <a:endCxn id="21" idx="0"/>
            </p:cNvCxnSpPr>
            <p:nvPr/>
          </p:nvCxnSpPr>
          <p:spPr>
            <a:xfrm flipH="1">
              <a:off x="5602778" y="2945474"/>
              <a:ext cx="1007225" cy="74262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a:stCxn id="19" idx="2"/>
              <a:endCxn id="22" idx="0"/>
            </p:cNvCxnSpPr>
            <p:nvPr/>
          </p:nvCxnSpPr>
          <p:spPr>
            <a:xfrm>
              <a:off x="6610003" y="2945474"/>
              <a:ext cx="1005840" cy="73987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0" name="모서리가 둥근 직사각형 29"/>
            <p:cNvSpPr/>
            <p:nvPr/>
          </p:nvSpPr>
          <p:spPr>
            <a:xfrm>
              <a:off x="2770909" y="4247802"/>
              <a:ext cx="1005840" cy="5070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tx1"/>
                  </a:solidFill>
                </a:rPr>
                <a:t>정보단위</a:t>
              </a:r>
              <a:r>
                <a:rPr lang="ko-KR" altLang="en-US" sz="1400" b="1" dirty="0">
                  <a:solidFill>
                    <a:schemeClr val="tx1"/>
                  </a:solidFill>
                </a:rPr>
                <a:t> </a:t>
              </a:r>
              <a:r>
                <a:rPr lang="en-US" altLang="ko-KR" sz="1400" b="1" dirty="0">
                  <a:solidFill>
                    <a:schemeClr val="tx1"/>
                  </a:solidFill>
                </a:rPr>
                <a:t>: 1</a:t>
              </a:r>
              <a:endParaRPr lang="ko-KR" altLang="en-US" sz="1400" b="1" dirty="0">
                <a:solidFill>
                  <a:schemeClr val="tx1"/>
                </a:solidFill>
              </a:endParaRPr>
            </a:p>
          </p:txBody>
        </p:sp>
        <p:sp>
          <p:nvSpPr>
            <p:cNvPr id="31" name="모서리가 둥근 직사각형 30"/>
            <p:cNvSpPr/>
            <p:nvPr/>
          </p:nvSpPr>
          <p:spPr>
            <a:xfrm>
              <a:off x="5099858" y="4231224"/>
              <a:ext cx="1005840" cy="5236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tx1"/>
                  </a:solidFill>
                </a:rPr>
                <a:t>정보단위</a:t>
              </a:r>
              <a:r>
                <a:rPr lang="ko-KR" altLang="en-US" sz="1400" b="1" dirty="0">
                  <a:solidFill>
                    <a:schemeClr val="tx1"/>
                  </a:solidFill>
                </a:rPr>
                <a:t> </a:t>
              </a:r>
              <a:r>
                <a:rPr lang="en-US" altLang="ko-KR" sz="1400" b="1" dirty="0">
                  <a:solidFill>
                    <a:schemeClr val="tx1"/>
                  </a:solidFill>
                </a:rPr>
                <a:t>: 2</a:t>
              </a:r>
              <a:endParaRPr lang="ko-KR" altLang="en-US" sz="1400" b="1" dirty="0">
                <a:solidFill>
                  <a:schemeClr val="tx1"/>
                </a:solidFill>
              </a:endParaRPr>
            </a:p>
          </p:txBody>
        </p:sp>
        <p:sp>
          <p:nvSpPr>
            <p:cNvPr id="32" name="모서리가 둥근 직사각형 31"/>
            <p:cNvSpPr/>
            <p:nvPr/>
          </p:nvSpPr>
          <p:spPr>
            <a:xfrm>
              <a:off x="7112923" y="4247802"/>
              <a:ext cx="1005840" cy="50707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b="1" dirty="0" err="1">
                  <a:solidFill>
                    <a:schemeClr val="tx1"/>
                  </a:solidFill>
                </a:rPr>
                <a:t>정보단위</a:t>
              </a:r>
              <a:r>
                <a:rPr lang="ko-KR" altLang="en-US" sz="1400" b="1" dirty="0">
                  <a:solidFill>
                    <a:schemeClr val="tx1"/>
                  </a:solidFill>
                </a:rPr>
                <a:t> </a:t>
              </a:r>
              <a:r>
                <a:rPr lang="en-US" altLang="ko-KR" sz="1400" b="1" dirty="0">
                  <a:solidFill>
                    <a:schemeClr val="tx1"/>
                  </a:solidFill>
                </a:rPr>
                <a:t>: 2</a:t>
              </a:r>
              <a:endParaRPr lang="ko-KR" altLang="en-US" sz="1400" b="1" dirty="0">
                <a:solidFill>
                  <a:schemeClr val="tx1"/>
                </a:solidFill>
              </a:endParaRPr>
            </a:p>
          </p:txBody>
        </p:sp>
        <p:sp>
          <p:nvSpPr>
            <p:cNvPr id="33" name="모서리가 둥근 직사각형 32"/>
            <p:cNvSpPr/>
            <p:nvPr/>
          </p:nvSpPr>
          <p:spPr>
            <a:xfrm rot="20586053">
              <a:off x="3625666" y="1852474"/>
              <a:ext cx="1005840"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Sunny</a:t>
              </a:r>
              <a:endParaRPr lang="ko-KR" altLang="en-US" sz="1200" dirty="0">
                <a:solidFill>
                  <a:schemeClr val="tx1"/>
                </a:solidFill>
              </a:endParaRPr>
            </a:p>
          </p:txBody>
        </p:sp>
        <p:sp>
          <p:nvSpPr>
            <p:cNvPr id="34" name="모서리가 둥근 직사각형 33"/>
            <p:cNvSpPr/>
            <p:nvPr/>
          </p:nvSpPr>
          <p:spPr>
            <a:xfrm rot="990545">
              <a:off x="5237672" y="1916227"/>
              <a:ext cx="1196641"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Cloudy, Rainy</a:t>
              </a:r>
              <a:endParaRPr lang="ko-KR" altLang="en-US" sz="1200" dirty="0">
                <a:solidFill>
                  <a:schemeClr val="tx1"/>
                </a:solidFill>
              </a:endParaRPr>
            </a:p>
          </p:txBody>
        </p:sp>
        <p:sp>
          <p:nvSpPr>
            <p:cNvPr id="35" name="모서리가 둥근 직사각형 34"/>
            <p:cNvSpPr/>
            <p:nvPr/>
          </p:nvSpPr>
          <p:spPr>
            <a:xfrm rot="20586053">
              <a:off x="3771360" y="2212147"/>
              <a:ext cx="1005840"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0</a:t>
              </a:r>
              <a:endParaRPr lang="ko-KR" altLang="en-US" sz="1200" dirty="0">
                <a:solidFill>
                  <a:schemeClr val="tx1"/>
                </a:solidFill>
              </a:endParaRPr>
            </a:p>
          </p:txBody>
        </p:sp>
        <p:sp>
          <p:nvSpPr>
            <p:cNvPr id="37" name="모서리가 둥근 직사각형 36"/>
            <p:cNvSpPr/>
            <p:nvPr/>
          </p:nvSpPr>
          <p:spPr>
            <a:xfrm rot="866062">
              <a:off x="5099858" y="2248206"/>
              <a:ext cx="1005840"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1</a:t>
              </a:r>
              <a:endParaRPr lang="ko-KR" altLang="en-US" sz="1200" dirty="0">
                <a:solidFill>
                  <a:schemeClr val="tx1"/>
                </a:solidFill>
              </a:endParaRPr>
            </a:p>
          </p:txBody>
        </p:sp>
        <p:sp>
          <p:nvSpPr>
            <p:cNvPr id="40" name="모서리가 둥근 직사각형 39"/>
            <p:cNvSpPr/>
            <p:nvPr/>
          </p:nvSpPr>
          <p:spPr>
            <a:xfrm rot="20586053">
              <a:off x="5529668" y="2983402"/>
              <a:ext cx="1005840"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0</a:t>
              </a:r>
              <a:endParaRPr lang="ko-KR" altLang="en-US" sz="1200" dirty="0">
                <a:solidFill>
                  <a:schemeClr val="tx1"/>
                </a:solidFill>
              </a:endParaRPr>
            </a:p>
          </p:txBody>
        </p:sp>
        <p:sp>
          <p:nvSpPr>
            <p:cNvPr id="41" name="모서리가 둥근 직사각형 40"/>
            <p:cNvSpPr/>
            <p:nvPr/>
          </p:nvSpPr>
          <p:spPr>
            <a:xfrm rot="866062">
              <a:off x="6715027" y="3027193"/>
              <a:ext cx="1005840" cy="39901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1</a:t>
              </a:r>
              <a:endParaRPr lang="ko-KR" altLang="en-US" sz="1200" dirty="0">
                <a:solidFill>
                  <a:schemeClr val="tx1"/>
                </a:solidFill>
              </a:endParaRPr>
            </a:p>
          </p:txBody>
        </p:sp>
      </p:grpSp>
      <mc:AlternateContent xmlns:mc="http://schemas.openxmlformats.org/markup-compatibility/2006" xmlns:a14="http://schemas.microsoft.com/office/drawing/2010/main">
        <mc:Choice Requires="a14">
          <p:sp>
            <p:nvSpPr>
              <p:cNvPr id="44" name="직사각형 43">
                <a:extLst>
                  <a:ext uri="{FF2B5EF4-FFF2-40B4-BE49-F238E27FC236}">
                    <a16:creationId xmlns:a16="http://schemas.microsoft.com/office/drawing/2014/main" id="{B7E5668C-1C5F-4A9F-9414-CE0A1B4BACCC}"/>
                  </a:ext>
                </a:extLst>
              </p:cNvPr>
              <p:cNvSpPr/>
              <p:nvPr/>
            </p:nvSpPr>
            <p:spPr>
              <a:xfrm>
                <a:off x="2064384" y="5077165"/>
                <a:ext cx="8229486" cy="11214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ko-KR" altLang="en-US" sz="2000" dirty="0">
                    <a:solidFill>
                      <a:schemeClr val="tx1"/>
                    </a:solidFill>
                    <a:latin typeface="휴먼엑스포" panose="02030504000101010101" pitchFamily="18" charset="-127"/>
                    <a:ea typeface="휴먼엑스포" panose="02030504000101010101" pitchFamily="18" charset="-127"/>
                  </a:rPr>
                  <a:t>평균적으로 전달되는 정보</a:t>
                </a:r>
                <a:endParaRPr lang="en-US" altLang="ko-KR" sz="2000" dirty="0">
                  <a:solidFill>
                    <a:schemeClr val="tx1"/>
                  </a:solidFill>
                  <a:latin typeface="휴먼엑스포" panose="02030504000101010101" pitchFamily="18" charset="-127"/>
                  <a:ea typeface="휴먼엑스포" panose="02030504000101010101" pitchFamily="18" charset="-127"/>
                </a:endParaRPr>
              </a:p>
              <a:p>
                <a:pPr algn="ctr">
                  <a:lnSpc>
                    <a:spcPct val="150000"/>
                  </a:lnSpc>
                </a:pPr>
                <a14:m>
                  <m:oMathPara xmlns:m="http://schemas.openxmlformats.org/officeDocument/2006/math">
                    <m:oMathParaPr>
                      <m:jc m:val="centerGroup"/>
                    </m:oMathParaPr>
                    <m:oMath xmlns:m="http://schemas.openxmlformats.org/officeDocument/2006/math">
                      <m:r>
                        <a:rPr lang="en-US" altLang="ko-KR" sz="2000" i="1">
                          <a:solidFill>
                            <a:schemeClr val="tx1"/>
                          </a:solidFill>
                          <a:latin typeface="Cambria Math" panose="02040503050406030204" pitchFamily="18" charset="0"/>
                          <a:ea typeface="휴먼엑스포" panose="02030504000101010101" pitchFamily="18" charset="-127"/>
                        </a:rPr>
                        <m:t>1</m:t>
                      </m:r>
                      <m:r>
                        <a:rPr lang="en-US" altLang="ko-KR" sz="2000" i="1">
                          <a:solidFill>
                            <a:schemeClr val="tx1"/>
                          </a:solidFill>
                          <a:latin typeface="Cambria Math" panose="02040503050406030204" pitchFamily="18" charset="0"/>
                          <a:ea typeface="Cambria Math" panose="02040503050406030204" pitchFamily="18" charset="0"/>
                        </a:rPr>
                        <m:t>×</m:t>
                      </m:r>
                      <m:f>
                        <m:fPr>
                          <m:ctrlPr>
                            <a:rPr lang="en-US" altLang="ko-KR" sz="2000" i="1">
                              <a:solidFill>
                                <a:schemeClr val="tx1"/>
                              </a:solidFill>
                              <a:latin typeface="Cambria Math" panose="02040503050406030204" pitchFamily="18" charset="0"/>
                              <a:ea typeface="Cambria Math" panose="02040503050406030204" pitchFamily="18" charset="0"/>
                            </a:rPr>
                          </m:ctrlPr>
                        </m:fPr>
                        <m:num>
                          <m:r>
                            <a:rPr lang="en-US" altLang="ko-KR" sz="2000" i="1">
                              <a:solidFill>
                                <a:schemeClr val="tx1"/>
                              </a:solidFill>
                              <a:latin typeface="Cambria Math" panose="02040503050406030204" pitchFamily="18" charset="0"/>
                              <a:ea typeface="Cambria Math" panose="02040503050406030204" pitchFamily="18" charset="0"/>
                            </a:rPr>
                            <m:t>1</m:t>
                          </m:r>
                        </m:num>
                        <m:den>
                          <m:r>
                            <a:rPr lang="en-US" altLang="ko-KR" sz="2000" i="1">
                              <a:solidFill>
                                <a:schemeClr val="tx1"/>
                              </a:solidFill>
                              <a:latin typeface="Cambria Math" panose="02040503050406030204" pitchFamily="18" charset="0"/>
                              <a:ea typeface="Cambria Math" panose="02040503050406030204" pitchFamily="18" charset="0"/>
                            </a:rPr>
                            <m:t>2</m:t>
                          </m:r>
                        </m:den>
                      </m:f>
                      <m:r>
                        <a:rPr lang="en-US" altLang="ko-KR" sz="2000" i="1">
                          <a:solidFill>
                            <a:schemeClr val="tx1"/>
                          </a:solidFill>
                          <a:latin typeface="Cambria Math" panose="02040503050406030204" pitchFamily="18" charset="0"/>
                          <a:ea typeface="Cambria Math" panose="02040503050406030204" pitchFamily="18" charset="0"/>
                        </a:rPr>
                        <m:t>+2×</m:t>
                      </m:r>
                      <m:f>
                        <m:fPr>
                          <m:ctrlPr>
                            <a:rPr lang="en-US" altLang="ko-KR" sz="2000" i="1">
                              <a:solidFill>
                                <a:schemeClr val="tx1"/>
                              </a:solidFill>
                              <a:latin typeface="Cambria Math" panose="02040503050406030204" pitchFamily="18" charset="0"/>
                              <a:ea typeface="Cambria Math" panose="02040503050406030204" pitchFamily="18" charset="0"/>
                            </a:rPr>
                          </m:ctrlPr>
                        </m:fPr>
                        <m:num>
                          <m:r>
                            <a:rPr lang="en-US" altLang="ko-KR" sz="2000" i="1">
                              <a:solidFill>
                                <a:schemeClr val="tx1"/>
                              </a:solidFill>
                              <a:latin typeface="Cambria Math" panose="02040503050406030204" pitchFamily="18" charset="0"/>
                              <a:ea typeface="Cambria Math" panose="02040503050406030204" pitchFamily="18" charset="0"/>
                            </a:rPr>
                            <m:t>1</m:t>
                          </m:r>
                        </m:num>
                        <m:den>
                          <m:r>
                            <a:rPr lang="en-US" altLang="ko-KR" sz="2000" i="1">
                              <a:solidFill>
                                <a:schemeClr val="tx1"/>
                              </a:solidFill>
                              <a:latin typeface="Cambria Math" panose="02040503050406030204" pitchFamily="18" charset="0"/>
                              <a:ea typeface="Cambria Math" panose="02040503050406030204" pitchFamily="18" charset="0"/>
                            </a:rPr>
                            <m:t>4</m:t>
                          </m:r>
                        </m:den>
                      </m:f>
                      <m:r>
                        <a:rPr lang="en-US" altLang="ko-KR" sz="2000" i="1">
                          <a:solidFill>
                            <a:schemeClr val="tx1"/>
                          </a:solidFill>
                          <a:latin typeface="Cambria Math" panose="02040503050406030204" pitchFamily="18" charset="0"/>
                          <a:ea typeface="Cambria Math" panose="02040503050406030204" pitchFamily="18" charset="0"/>
                        </a:rPr>
                        <m:t>+2×</m:t>
                      </m:r>
                      <m:f>
                        <m:fPr>
                          <m:ctrlPr>
                            <a:rPr lang="en-US" altLang="ko-KR" sz="2000" i="1">
                              <a:solidFill>
                                <a:schemeClr val="tx1"/>
                              </a:solidFill>
                              <a:latin typeface="Cambria Math" panose="02040503050406030204" pitchFamily="18" charset="0"/>
                              <a:ea typeface="Cambria Math" panose="02040503050406030204" pitchFamily="18" charset="0"/>
                            </a:rPr>
                          </m:ctrlPr>
                        </m:fPr>
                        <m:num>
                          <m:r>
                            <a:rPr lang="en-US" altLang="ko-KR" sz="2000" i="1">
                              <a:solidFill>
                                <a:schemeClr val="tx1"/>
                              </a:solidFill>
                              <a:latin typeface="Cambria Math" panose="02040503050406030204" pitchFamily="18" charset="0"/>
                              <a:ea typeface="Cambria Math" panose="02040503050406030204" pitchFamily="18" charset="0"/>
                            </a:rPr>
                            <m:t>1</m:t>
                          </m:r>
                        </m:num>
                        <m:den>
                          <m:r>
                            <a:rPr lang="en-US" altLang="ko-KR" sz="2000" i="1">
                              <a:solidFill>
                                <a:schemeClr val="tx1"/>
                              </a:solidFill>
                              <a:latin typeface="Cambria Math" panose="02040503050406030204" pitchFamily="18" charset="0"/>
                              <a:ea typeface="Cambria Math" panose="02040503050406030204" pitchFamily="18" charset="0"/>
                            </a:rPr>
                            <m:t>4</m:t>
                          </m:r>
                        </m:den>
                      </m:f>
                      <m:r>
                        <a:rPr lang="en-US" altLang="ko-KR" sz="2000" i="1">
                          <a:solidFill>
                            <a:schemeClr val="tx1"/>
                          </a:solidFill>
                          <a:latin typeface="Cambria Math" panose="02040503050406030204" pitchFamily="18" charset="0"/>
                          <a:ea typeface="Cambria Math" panose="02040503050406030204" pitchFamily="18" charset="0"/>
                        </a:rPr>
                        <m:t>=1.5</m:t>
                      </m:r>
                    </m:oMath>
                  </m:oMathPara>
                </a14:m>
                <a:endParaRPr lang="en-US" altLang="ko-KR" sz="2000" dirty="0">
                  <a:solidFill>
                    <a:schemeClr val="tx1"/>
                  </a:solidFill>
                  <a:latin typeface="휴먼엑스포" panose="02030504000101010101" pitchFamily="18" charset="-127"/>
                  <a:ea typeface="휴먼엑스포" panose="02030504000101010101" pitchFamily="18" charset="-127"/>
                </a:endParaRPr>
              </a:p>
            </p:txBody>
          </p:sp>
        </mc:Choice>
        <mc:Fallback xmlns="">
          <p:sp>
            <p:nvSpPr>
              <p:cNvPr id="44" name="직사각형 43">
                <a:extLst>
                  <a:ext uri="{FF2B5EF4-FFF2-40B4-BE49-F238E27FC236}">
                    <a16:creationId xmlns:a16="http://schemas.microsoft.com/office/drawing/2014/main" id="{B7E5668C-1C5F-4A9F-9414-CE0A1B4BACCC}"/>
                  </a:ext>
                </a:extLst>
              </p:cNvPr>
              <p:cNvSpPr>
                <a:spLocks noRot="1" noChangeAspect="1" noMove="1" noResize="1" noEditPoints="1" noAdjustHandles="1" noChangeArrowheads="1" noChangeShapeType="1" noTextEdit="1"/>
              </p:cNvSpPr>
              <p:nvPr/>
            </p:nvSpPr>
            <p:spPr>
              <a:xfrm>
                <a:off x="2064384" y="5077165"/>
                <a:ext cx="8229486" cy="1121477"/>
              </a:xfrm>
              <a:prstGeom prst="rect">
                <a:avLst/>
              </a:prstGeom>
              <a:blipFill>
                <a:blip r:embed="rId2"/>
                <a:stretch>
                  <a:fillRect l="-815" t="-5978" b="-2717"/>
                </a:stretch>
              </a:blipFill>
              <a:ln w="12700">
                <a:noFill/>
              </a:ln>
            </p:spPr>
            <p:txBody>
              <a:bodyPr/>
              <a:lstStyle/>
              <a:p>
                <a:r>
                  <a:rPr lang="ko-KR" altLang="en-US">
                    <a:noFill/>
                  </a:rPr>
                  <a:t> </a:t>
                </a:r>
              </a:p>
            </p:txBody>
          </p:sp>
        </mc:Fallback>
      </mc:AlternateContent>
    </p:spTree>
    <p:extLst>
      <p:ext uri="{BB962C8B-B14F-4D97-AF65-F5344CB8AC3E}">
        <p14:creationId xmlns:p14="http://schemas.microsoft.com/office/powerpoint/2010/main" val="2937347499"/>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456715" y="357726"/>
            <a:ext cx="8692007"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3000" dirty="0">
                <a:solidFill>
                  <a:srgbClr val="003863"/>
                </a:solidFill>
                <a:latin typeface="Arial Black" panose="020B0A04020102020204" pitchFamily="34" charset="0"/>
                <a:ea typeface="HY헤드라인M" panose="02030600000101010101" pitchFamily="18" charset="-127"/>
                <a:cs typeface="+mn-cs"/>
              </a:rPr>
              <a:t>Cross-entropy</a:t>
            </a:r>
            <a:endParaRPr lang="en-US" altLang="ko-KR" sz="2400" dirty="0">
              <a:solidFill>
                <a:srgbClr val="003863"/>
              </a:solidFill>
              <a:latin typeface="Arial Black" panose="020B0A04020102020204" pitchFamily="34" charset="0"/>
              <a:ea typeface="HY헤드라인M" panose="02030600000101010101" pitchFamily="18" charset="-127"/>
              <a:cs typeface="+mn-cs"/>
            </a:endParaRPr>
          </a:p>
        </p:txBody>
      </p:sp>
      <p:sp>
        <p:nvSpPr>
          <p:cNvPr id="3" name="슬라이드 번호 개체 틀 2"/>
          <p:cNvSpPr>
            <a:spLocks noGrp="1"/>
          </p:cNvSpPr>
          <p:nvPr>
            <p:ph type="sldNum" sz="quarter" idx="12"/>
          </p:nvPr>
        </p:nvSpPr>
        <p:spPr>
          <a:xfrm>
            <a:off x="10114153" y="6273225"/>
            <a:ext cx="550520" cy="365125"/>
          </a:xfrm>
        </p:spPr>
        <p:txBody>
          <a:bodyPr/>
          <a:lstStyle/>
          <a:p>
            <a:fld id="{697A4166-CA4D-41F8-83C5-A101D686F506}" type="slidenum">
              <a:rPr lang="ko-KR" altLang="en-US" smtClean="0"/>
              <a:t>772</a:t>
            </a:fld>
            <a:endParaRPr lang="ko-KR" altLang="en-US"/>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C79A7C-EB3D-44E4-AD50-3BE8F62AC386}"/>
                  </a:ext>
                </a:extLst>
              </p:cNvPr>
              <p:cNvSpPr txBox="1"/>
              <p:nvPr/>
            </p:nvSpPr>
            <p:spPr>
              <a:xfrm>
                <a:off x="1856602" y="1186286"/>
                <a:ext cx="7977344" cy="568425"/>
              </a:xfrm>
              <a:prstGeom prst="rect">
                <a:avLst/>
              </a:prstGeom>
              <a:noFill/>
            </p:spPr>
            <p:txBody>
              <a:bodyPr wrap="square">
                <a:spAutoFit/>
              </a:bodyPr>
              <a:lstStyle/>
              <a:p>
                <a:pPr eaLnBrk="0" fontAlgn="base" latinLnBrk="0" hangingPunct="0">
                  <a:lnSpc>
                    <a:spcPct val="150000"/>
                  </a:lnSpc>
                  <a:spcBef>
                    <a:spcPct val="0"/>
                  </a:spcBef>
                  <a:spcAft>
                    <a:spcPct val="0"/>
                  </a:spcAft>
                </a:pPr>
                <a14:m>
                  <m:oMath xmlns:m="http://schemas.openxmlformats.org/officeDocument/2006/math">
                    <m:r>
                      <a:rPr lang="en-US" altLang="ko-KR" sz="2400" i="1" dirty="0">
                        <a:latin typeface="Cambria Math" panose="02040503050406030204" pitchFamily="18" charset="0"/>
                        <a:ea typeface="휴먼엑스포" panose="02030504000101010101" pitchFamily="18" charset="-127"/>
                        <a:cs typeface="Arial" panose="020B0604020202020204" pitchFamily="34" charset="0"/>
                      </a:rPr>
                      <m:t>𝑒𝑥</m:t>
                    </m:r>
                    <m:r>
                      <a:rPr lang="en-US" altLang="ko-KR" sz="2400" i="1" dirty="0">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2000" dirty="0">
                    <a:latin typeface="휴먼엑스포" panose="02030504000101010101" pitchFamily="18" charset="-127"/>
                    <a:ea typeface="휴먼엑스포" panose="02030504000101010101" pitchFamily="18" charset="-127"/>
                    <a:cs typeface="Arial" panose="020B0604020202020204" pitchFamily="34" charset="0"/>
                  </a:rPr>
                  <a:t> Coding</a:t>
                </a:r>
                <a:r>
                  <a:rPr lang="ko-KR" altLang="en-US" sz="2000" dirty="0">
                    <a:latin typeface="휴먼엑스포" panose="02030504000101010101" pitchFamily="18" charset="-127"/>
                    <a:ea typeface="휴먼엑스포" panose="02030504000101010101" pitchFamily="18" charset="-127"/>
                    <a:cs typeface="Arial" panose="020B0604020202020204" pitchFamily="34" charset="0"/>
                  </a:rPr>
                  <a:t>을 비효율적으로 하는 경우</a:t>
                </a:r>
                <a:endParaRPr lang="en-US" altLang="ko-KR" sz="20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26" name="TextBox 2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56602" y="1186286"/>
                <a:ext cx="7977344" cy="568425"/>
              </a:xfrm>
              <a:prstGeom prst="rect">
                <a:avLst/>
              </a:prstGeom>
              <a:blipFill>
                <a:blip r:embed="rId2"/>
                <a:stretch>
                  <a:fillRect b="-19355"/>
                </a:stretch>
              </a:blipFill>
            </p:spPr>
            <p:txBody>
              <a:bodyPr/>
              <a:lstStyle/>
              <a:p>
                <a:r>
                  <a:rPr lang="ko-KR" altLang="en-US">
                    <a:noFill/>
                  </a:rPr>
                  <a:t> </a:t>
                </a:r>
              </a:p>
            </p:txBody>
          </p:sp>
        </mc:Fallback>
      </mc:AlternateContent>
      <p:grpSp>
        <p:nvGrpSpPr>
          <p:cNvPr id="48" name="그룹 47"/>
          <p:cNvGrpSpPr/>
          <p:nvPr/>
        </p:nvGrpSpPr>
        <p:grpSpPr>
          <a:xfrm>
            <a:off x="3947522" y="1639260"/>
            <a:ext cx="3795505" cy="2250049"/>
            <a:chOff x="2809702" y="2288700"/>
            <a:chExt cx="3795505" cy="2250049"/>
          </a:xfrm>
        </p:grpSpPr>
        <p:sp>
          <p:nvSpPr>
            <p:cNvPr id="4" name="타원 3"/>
            <p:cNvSpPr/>
            <p:nvPr/>
          </p:nvSpPr>
          <p:spPr>
            <a:xfrm>
              <a:off x="4204854" y="2288700"/>
              <a:ext cx="232756" cy="20781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3460865" y="3244663"/>
              <a:ext cx="113608" cy="1053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5007725" y="3244663"/>
              <a:ext cx="112915" cy="1053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p:cNvSpPr/>
            <p:nvPr/>
          </p:nvSpPr>
          <p:spPr>
            <a:xfrm>
              <a:off x="4204854" y="4214553"/>
              <a:ext cx="92826" cy="914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p:cNvSpPr/>
            <p:nvPr/>
          </p:nvSpPr>
          <p:spPr>
            <a:xfrm>
              <a:off x="5727469" y="4214553"/>
              <a:ext cx="66502" cy="914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화살표 연결선 5"/>
            <p:cNvCxnSpPr>
              <a:stCxn id="4" idx="4"/>
              <a:endCxn id="28" idx="7"/>
            </p:cNvCxnSpPr>
            <p:nvPr/>
          </p:nvCxnSpPr>
          <p:spPr>
            <a:xfrm flipH="1">
              <a:off x="3557835" y="2496518"/>
              <a:ext cx="763397" cy="763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a:stCxn id="4" idx="4"/>
              <a:endCxn id="29" idx="1"/>
            </p:cNvCxnSpPr>
            <p:nvPr/>
          </p:nvCxnSpPr>
          <p:spPr>
            <a:xfrm>
              <a:off x="4321232" y="2496518"/>
              <a:ext cx="703029" cy="763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p:cNvCxnSpPr>
              <a:stCxn id="29" idx="4"/>
              <a:endCxn id="36" idx="0"/>
            </p:cNvCxnSpPr>
            <p:nvPr/>
          </p:nvCxnSpPr>
          <p:spPr>
            <a:xfrm flipH="1">
              <a:off x="4251267" y="3350029"/>
              <a:ext cx="812916" cy="864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p:cNvCxnSpPr>
              <a:stCxn id="29" idx="4"/>
              <a:endCxn id="39" idx="1"/>
            </p:cNvCxnSpPr>
            <p:nvPr/>
          </p:nvCxnSpPr>
          <p:spPr>
            <a:xfrm>
              <a:off x="5064183" y="3350029"/>
              <a:ext cx="673025" cy="877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모서리가 둥근 직사각형 23"/>
            <p:cNvSpPr/>
            <p:nvPr/>
          </p:nvSpPr>
          <p:spPr>
            <a:xfrm>
              <a:off x="2992571" y="3293344"/>
              <a:ext cx="1180406" cy="3241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tx1"/>
                  </a:solidFill>
                </a:rPr>
                <a:t>Rainy (1/4)</a:t>
              </a:r>
              <a:endParaRPr lang="ko-KR" altLang="en-US" sz="1400" b="1" dirty="0">
                <a:solidFill>
                  <a:schemeClr val="tx1"/>
                </a:solidFill>
              </a:endParaRPr>
            </a:p>
          </p:txBody>
        </p:sp>
        <p:sp>
          <p:nvSpPr>
            <p:cNvPr id="43" name="모서리가 둥근 직사각형 42"/>
            <p:cNvSpPr/>
            <p:nvPr/>
          </p:nvSpPr>
          <p:spPr>
            <a:xfrm>
              <a:off x="3621919" y="4214553"/>
              <a:ext cx="1180406" cy="3241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tx1"/>
                  </a:solidFill>
                </a:rPr>
                <a:t>Sunny (1/2)</a:t>
              </a:r>
              <a:endParaRPr lang="ko-KR" altLang="en-US" sz="1400" b="1" dirty="0">
                <a:solidFill>
                  <a:schemeClr val="tx1"/>
                </a:solidFill>
              </a:endParaRPr>
            </a:p>
          </p:txBody>
        </p:sp>
        <p:sp>
          <p:nvSpPr>
            <p:cNvPr id="45" name="모서리가 둥근 직사각형 44"/>
            <p:cNvSpPr/>
            <p:nvPr/>
          </p:nvSpPr>
          <p:spPr>
            <a:xfrm>
              <a:off x="5147005" y="4208619"/>
              <a:ext cx="1180406" cy="3241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a:solidFill>
                    <a:schemeClr val="tx1"/>
                  </a:solidFill>
                </a:rPr>
                <a:t>Cloudy (1/4)</a:t>
              </a:r>
              <a:endParaRPr lang="ko-KR" altLang="en-US" sz="1400" b="1" dirty="0">
                <a:solidFill>
                  <a:schemeClr val="tx1"/>
                </a:solidFill>
              </a:endParaRPr>
            </a:p>
          </p:txBody>
        </p:sp>
        <p:sp>
          <p:nvSpPr>
            <p:cNvPr id="42" name="타원 41"/>
            <p:cNvSpPr/>
            <p:nvPr/>
          </p:nvSpPr>
          <p:spPr>
            <a:xfrm>
              <a:off x="2809702" y="3350029"/>
              <a:ext cx="307571" cy="267511"/>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2060"/>
                  </a:solidFill>
                </a:rPr>
                <a:t>1</a:t>
              </a:r>
              <a:endParaRPr lang="ko-KR" altLang="en-US" sz="1400" dirty="0">
                <a:solidFill>
                  <a:srgbClr val="002060"/>
                </a:solidFill>
              </a:endParaRPr>
            </a:p>
          </p:txBody>
        </p:sp>
        <p:sp>
          <p:nvSpPr>
            <p:cNvPr id="46" name="타원 45"/>
            <p:cNvSpPr/>
            <p:nvPr/>
          </p:nvSpPr>
          <p:spPr>
            <a:xfrm>
              <a:off x="3392638" y="4241970"/>
              <a:ext cx="307571" cy="267511"/>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2060"/>
                  </a:solidFill>
                </a:rPr>
                <a:t>2</a:t>
              </a:r>
              <a:endParaRPr lang="ko-KR" altLang="en-US" sz="1400" dirty="0">
                <a:solidFill>
                  <a:srgbClr val="002060"/>
                </a:solidFill>
              </a:endParaRPr>
            </a:p>
          </p:txBody>
        </p:sp>
        <p:sp>
          <p:nvSpPr>
            <p:cNvPr id="47" name="타원 46"/>
            <p:cNvSpPr/>
            <p:nvPr/>
          </p:nvSpPr>
          <p:spPr>
            <a:xfrm>
              <a:off x="6297636" y="4235334"/>
              <a:ext cx="307571" cy="267511"/>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rgbClr val="002060"/>
                  </a:solidFill>
                </a:rPr>
                <a:t>2</a:t>
              </a:r>
              <a:endParaRPr lang="ko-KR" altLang="en-US" sz="1400" dirty="0">
                <a:solidFill>
                  <a:srgbClr val="002060"/>
                </a:solidFill>
              </a:endParaRPr>
            </a:p>
          </p:txBody>
        </p:sp>
      </p:grpSp>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B7E5668C-1C5F-4A9F-9414-CE0A1B4BACCC}"/>
                  </a:ext>
                </a:extLst>
              </p:cNvPr>
              <p:cNvSpPr/>
              <p:nvPr/>
            </p:nvSpPr>
            <p:spPr>
              <a:xfrm>
                <a:off x="2619761" y="3947066"/>
                <a:ext cx="5911337" cy="11214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Para xmlns:m="http://schemas.openxmlformats.org/officeDocument/2006/math">
                    <m:oMathParaPr>
                      <m:jc m:val="left"/>
                    </m:oMathParaPr>
                    <m:oMath xmlns:m="http://schemas.openxmlformats.org/officeDocument/2006/math">
                      <m:r>
                        <a:rPr lang="en-US" altLang="ko-KR" sz="2000" i="1">
                          <a:solidFill>
                            <a:schemeClr val="tx1"/>
                          </a:solidFill>
                          <a:latin typeface="Cambria Math" panose="02040503050406030204" pitchFamily="18" charset="0"/>
                          <a:ea typeface="휴먼엑스포" panose="02030504000101010101" pitchFamily="18" charset="-127"/>
                        </a:rPr>
                        <m:t>𝐸</m:t>
                      </m:r>
                      <m:r>
                        <a:rPr lang="en-US" altLang="ko-KR" sz="2000" i="1">
                          <a:solidFill>
                            <a:schemeClr val="tx1"/>
                          </a:solidFill>
                          <a:latin typeface="Cambria Math" panose="02040503050406030204" pitchFamily="18" charset="0"/>
                          <a:ea typeface="휴먼엑스포" panose="02030504000101010101" pitchFamily="18" charset="-127"/>
                        </a:rPr>
                        <m:t>=1×</m:t>
                      </m:r>
                      <m:f>
                        <m:fPr>
                          <m:ctrlPr>
                            <a:rPr lang="en-US" altLang="ko-KR" sz="2000" i="1">
                              <a:solidFill>
                                <a:schemeClr val="tx1"/>
                              </a:solidFill>
                              <a:latin typeface="Cambria Math" panose="02040503050406030204" pitchFamily="18" charset="0"/>
                              <a:ea typeface="Cambria Math" panose="02040503050406030204" pitchFamily="18" charset="0"/>
                            </a:rPr>
                          </m:ctrlPr>
                        </m:fPr>
                        <m:num>
                          <m:r>
                            <a:rPr lang="en-US" altLang="ko-KR" sz="2000" i="1">
                              <a:solidFill>
                                <a:schemeClr val="tx1"/>
                              </a:solidFill>
                              <a:latin typeface="Cambria Math" panose="02040503050406030204" pitchFamily="18" charset="0"/>
                              <a:ea typeface="Cambria Math" panose="02040503050406030204" pitchFamily="18" charset="0"/>
                            </a:rPr>
                            <m:t>1</m:t>
                          </m:r>
                        </m:num>
                        <m:den>
                          <m:r>
                            <a:rPr lang="en-US" altLang="ko-KR" sz="2000" i="1">
                              <a:solidFill>
                                <a:schemeClr val="tx1"/>
                              </a:solidFill>
                              <a:latin typeface="Cambria Math" panose="02040503050406030204" pitchFamily="18" charset="0"/>
                              <a:ea typeface="Cambria Math" panose="02040503050406030204" pitchFamily="18" charset="0"/>
                            </a:rPr>
                            <m:t>4</m:t>
                          </m:r>
                        </m:den>
                      </m:f>
                      <m:r>
                        <a:rPr lang="en-US" altLang="ko-KR" sz="2000" i="1">
                          <a:solidFill>
                            <a:schemeClr val="tx1"/>
                          </a:solidFill>
                          <a:latin typeface="Cambria Math" panose="02040503050406030204" pitchFamily="18" charset="0"/>
                          <a:ea typeface="Cambria Math" panose="02040503050406030204" pitchFamily="18" charset="0"/>
                        </a:rPr>
                        <m:t>+2×</m:t>
                      </m:r>
                      <m:f>
                        <m:fPr>
                          <m:ctrlPr>
                            <a:rPr lang="en-US" altLang="ko-KR" sz="2000" i="1">
                              <a:solidFill>
                                <a:schemeClr val="tx1"/>
                              </a:solidFill>
                              <a:latin typeface="Cambria Math" panose="02040503050406030204" pitchFamily="18" charset="0"/>
                              <a:ea typeface="Cambria Math" panose="02040503050406030204" pitchFamily="18" charset="0"/>
                            </a:rPr>
                          </m:ctrlPr>
                        </m:fPr>
                        <m:num>
                          <m:r>
                            <a:rPr lang="en-US" altLang="ko-KR" sz="2000" i="1">
                              <a:solidFill>
                                <a:schemeClr val="tx1"/>
                              </a:solidFill>
                              <a:latin typeface="Cambria Math" panose="02040503050406030204" pitchFamily="18" charset="0"/>
                              <a:ea typeface="Cambria Math" panose="02040503050406030204" pitchFamily="18" charset="0"/>
                            </a:rPr>
                            <m:t>1</m:t>
                          </m:r>
                        </m:num>
                        <m:den>
                          <m:r>
                            <a:rPr lang="en-US" altLang="ko-KR" sz="2000" i="1">
                              <a:solidFill>
                                <a:schemeClr val="tx1"/>
                              </a:solidFill>
                              <a:latin typeface="Cambria Math" panose="02040503050406030204" pitchFamily="18" charset="0"/>
                              <a:ea typeface="Cambria Math" panose="02040503050406030204" pitchFamily="18" charset="0"/>
                            </a:rPr>
                            <m:t>2</m:t>
                          </m:r>
                        </m:den>
                      </m:f>
                      <m:r>
                        <a:rPr lang="en-US" altLang="ko-KR" sz="2000" i="1">
                          <a:solidFill>
                            <a:schemeClr val="tx1"/>
                          </a:solidFill>
                          <a:latin typeface="Cambria Math" panose="02040503050406030204" pitchFamily="18" charset="0"/>
                          <a:ea typeface="Cambria Math" panose="02040503050406030204" pitchFamily="18" charset="0"/>
                        </a:rPr>
                        <m:t>+2×</m:t>
                      </m:r>
                      <m:f>
                        <m:fPr>
                          <m:ctrlPr>
                            <a:rPr lang="en-US" altLang="ko-KR" sz="2000" i="1">
                              <a:solidFill>
                                <a:schemeClr val="tx1"/>
                              </a:solidFill>
                              <a:latin typeface="Cambria Math" panose="02040503050406030204" pitchFamily="18" charset="0"/>
                              <a:ea typeface="Cambria Math" panose="02040503050406030204" pitchFamily="18" charset="0"/>
                            </a:rPr>
                          </m:ctrlPr>
                        </m:fPr>
                        <m:num>
                          <m:r>
                            <a:rPr lang="en-US" altLang="ko-KR" sz="2000" i="1">
                              <a:solidFill>
                                <a:schemeClr val="tx1"/>
                              </a:solidFill>
                              <a:latin typeface="Cambria Math" panose="02040503050406030204" pitchFamily="18" charset="0"/>
                              <a:ea typeface="Cambria Math" panose="02040503050406030204" pitchFamily="18" charset="0"/>
                            </a:rPr>
                            <m:t>1</m:t>
                          </m:r>
                        </m:num>
                        <m:den>
                          <m:r>
                            <a:rPr lang="en-US" altLang="ko-KR" sz="2000" i="1">
                              <a:solidFill>
                                <a:schemeClr val="tx1"/>
                              </a:solidFill>
                              <a:latin typeface="Cambria Math" panose="02040503050406030204" pitchFamily="18" charset="0"/>
                              <a:ea typeface="Cambria Math" panose="02040503050406030204" pitchFamily="18" charset="0"/>
                            </a:rPr>
                            <m:t>4</m:t>
                          </m:r>
                        </m:den>
                      </m:f>
                      <m:r>
                        <a:rPr lang="en-US" altLang="ko-KR" sz="2000" i="1">
                          <a:solidFill>
                            <a:schemeClr val="tx1"/>
                          </a:solidFill>
                          <a:latin typeface="Cambria Math" panose="02040503050406030204" pitchFamily="18" charset="0"/>
                          <a:ea typeface="Cambria Math" panose="02040503050406030204" pitchFamily="18" charset="0"/>
                        </a:rPr>
                        <m:t>=1.75&gt;1.5</m:t>
                      </m:r>
                    </m:oMath>
                  </m:oMathPara>
                </a14:m>
                <a:endParaRPr lang="en-US" altLang="ko-KR" sz="2000" dirty="0">
                  <a:solidFill>
                    <a:schemeClr val="tx1"/>
                  </a:solidFill>
                  <a:latin typeface="휴먼엑스포" panose="02030504000101010101" pitchFamily="18" charset="-127"/>
                  <a:ea typeface="휴먼엑스포" panose="02030504000101010101" pitchFamily="18" charset="-127"/>
                </a:endParaRPr>
              </a:p>
            </p:txBody>
          </p:sp>
        </mc:Choice>
        <mc:Fallback xmlns="">
          <p:sp>
            <p:nvSpPr>
              <p:cNvPr id="49" name="직사각형 48">
                <a:extLst>
                  <a:ext uri="{FF2B5EF4-FFF2-40B4-BE49-F238E27FC236}">
                    <a16:creationId xmlns:a16="http://schemas.microsoft.com/office/drawing/2014/main" id="{B7E5668C-1C5F-4A9F-9414-CE0A1B4BACCC}"/>
                  </a:ext>
                </a:extLst>
              </p:cNvPr>
              <p:cNvSpPr>
                <a:spLocks noRot="1" noChangeAspect="1" noMove="1" noResize="1" noEditPoints="1" noAdjustHandles="1" noChangeArrowheads="1" noChangeShapeType="1" noTextEdit="1"/>
              </p:cNvSpPr>
              <p:nvPr/>
            </p:nvSpPr>
            <p:spPr>
              <a:xfrm>
                <a:off x="2619761" y="3947066"/>
                <a:ext cx="5911337" cy="1121477"/>
              </a:xfrm>
              <a:prstGeom prst="rect">
                <a:avLst/>
              </a:prstGeom>
              <a:blipFill>
                <a:blip r:embed="rId3"/>
                <a:stretch>
                  <a:fillRect/>
                </a:stretch>
              </a:blipFill>
              <a:ln w="12700">
                <a:noFill/>
              </a:ln>
            </p:spPr>
            <p:txBody>
              <a:bodyPr/>
              <a:lstStyle/>
              <a:p>
                <a:r>
                  <a:rPr lang="ko-KR" altLang="en-US">
                    <a:noFill/>
                  </a:rPr>
                  <a:t> </a:t>
                </a:r>
              </a:p>
            </p:txBody>
          </p:sp>
        </mc:Fallback>
      </mc:AlternateContent>
      <p:grpSp>
        <p:nvGrpSpPr>
          <p:cNvPr id="55" name="그룹 54"/>
          <p:cNvGrpSpPr/>
          <p:nvPr/>
        </p:nvGrpSpPr>
        <p:grpSpPr>
          <a:xfrm>
            <a:off x="5694621" y="4771822"/>
            <a:ext cx="1180406" cy="296720"/>
            <a:chOff x="4473979" y="5724013"/>
            <a:chExt cx="1180406" cy="296720"/>
          </a:xfrm>
        </p:grpSpPr>
        <p:cxnSp>
          <p:nvCxnSpPr>
            <p:cNvPr id="51" name="직선 연결선 50"/>
            <p:cNvCxnSpPr/>
            <p:nvPr/>
          </p:nvCxnSpPr>
          <p:spPr>
            <a:xfrm>
              <a:off x="4602525" y="5724013"/>
              <a:ext cx="581789"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모서리가 둥근 직사각형 52"/>
            <p:cNvSpPr/>
            <p:nvPr/>
          </p:nvSpPr>
          <p:spPr>
            <a:xfrm>
              <a:off x="4473979" y="5789306"/>
              <a:ext cx="1180406" cy="23142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FF0000"/>
                  </a:solidFill>
                </a:rPr>
                <a:t>not efficient</a:t>
              </a:r>
              <a:endParaRPr lang="ko-KR" altLang="en-US" sz="1400" dirty="0">
                <a:solidFill>
                  <a:srgbClr val="FF0000"/>
                </a:solidFill>
              </a:endParaRPr>
            </a:p>
          </p:txBody>
        </p:sp>
      </p:grpSp>
      <p:sp>
        <p:nvSpPr>
          <p:cNvPr id="56" name="직사각형 55">
            <a:extLst>
              <a:ext uri="{FF2B5EF4-FFF2-40B4-BE49-F238E27FC236}">
                <a16:creationId xmlns:a16="http://schemas.microsoft.com/office/drawing/2014/main" id="{B7E5668C-1C5F-4A9F-9414-CE0A1B4BACCC}"/>
              </a:ext>
            </a:extLst>
          </p:cNvPr>
          <p:cNvSpPr/>
          <p:nvPr/>
        </p:nvSpPr>
        <p:spPr>
          <a:xfrm>
            <a:off x="1939304" y="5223023"/>
            <a:ext cx="8412480" cy="11214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
            </a:pPr>
            <a:r>
              <a:rPr lang="en-US" altLang="ko-KR" sz="2000" dirty="0">
                <a:solidFill>
                  <a:schemeClr val="tx1"/>
                </a:solidFill>
                <a:latin typeface="휴먼엑스포" panose="02030504000101010101" pitchFamily="18" charset="-127"/>
                <a:ea typeface="휴먼엑스포" panose="02030504000101010101" pitchFamily="18" charset="-127"/>
              </a:rPr>
              <a:t>efficient : </a:t>
            </a:r>
            <a:r>
              <a:rPr lang="ko-KR" altLang="en-US" sz="2000" dirty="0">
                <a:solidFill>
                  <a:schemeClr val="tx1"/>
                </a:solidFill>
                <a:latin typeface="휴먼엑스포" panose="02030504000101010101" pitchFamily="18" charset="-127"/>
                <a:ea typeface="휴먼엑스포" panose="02030504000101010101" pitchFamily="18" charset="-127"/>
              </a:rPr>
              <a:t>자주 일어나는 정보는 짧게</a:t>
            </a:r>
            <a:r>
              <a:rPr lang="en-US" altLang="ko-KR" sz="2000" dirty="0">
                <a:solidFill>
                  <a:schemeClr val="tx1"/>
                </a:solidFill>
                <a:latin typeface="휴먼엑스포" panose="02030504000101010101" pitchFamily="18" charset="-127"/>
                <a:ea typeface="휴먼엑스포" panose="02030504000101010101" pitchFamily="18" charset="-127"/>
              </a:rPr>
              <a:t>, </a:t>
            </a:r>
            <a:r>
              <a:rPr lang="ko-KR" altLang="en-US" sz="2000" dirty="0">
                <a:solidFill>
                  <a:schemeClr val="tx1"/>
                </a:solidFill>
                <a:latin typeface="휴먼엑스포" panose="02030504000101010101" pitchFamily="18" charset="-127"/>
                <a:ea typeface="휴먼엑스포" panose="02030504000101010101" pitchFamily="18" charset="-127"/>
              </a:rPr>
              <a:t>가끔 일어나는 정보는 길게</a:t>
            </a:r>
            <a:endParaRPr lang="en-US" altLang="ko-KR" sz="2000" dirty="0">
              <a:solidFill>
                <a:schemeClr val="tx1"/>
              </a:solidFill>
              <a:latin typeface="휴먼엑스포" panose="02030504000101010101" pitchFamily="18" charset="-127"/>
              <a:ea typeface="휴먼엑스포" panose="02030504000101010101" pitchFamily="18" charset="-127"/>
            </a:endParaRPr>
          </a:p>
          <a:p>
            <a:pPr marL="342900" indent="-342900">
              <a:lnSpc>
                <a:spcPct val="150000"/>
              </a:lnSpc>
              <a:buFont typeface="Wingdings" panose="05000000000000000000" pitchFamily="2" charset="2"/>
              <a:buChar char="§"/>
            </a:pPr>
            <a:r>
              <a:rPr lang="en-US" altLang="ko-KR" sz="2000" dirty="0">
                <a:solidFill>
                  <a:schemeClr val="tx1"/>
                </a:solidFill>
                <a:latin typeface="휴먼엑스포" panose="02030504000101010101" pitchFamily="18" charset="-127"/>
                <a:ea typeface="휴먼엑스포" panose="02030504000101010101" pitchFamily="18" charset="-127"/>
              </a:rPr>
              <a:t>cross : </a:t>
            </a:r>
            <a:r>
              <a:rPr lang="ko-KR" altLang="en-US" sz="2000" dirty="0">
                <a:solidFill>
                  <a:schemeClr val="tx1"/>
                </a:solidFill>
                <a:latin typeface="휴먼엑스포" panose="02030504000101010101" pitchFamily="18" charset="-127"/>
                <a:ea typeface="휴먼엑스포" panose="02030504000101010101" pitchFamily="18" charset="-127"/>
              </a:rPr>
              <a:t>실제 확률은 두고</a:t>
            </a:r>
            <a:r>
              <a:rPr lang="en-US" altLang="ko-KR" sz="2000" dirty="0">
                <a:solidFill>
                  <a:schemeClr val="tx1"/>
                </a:solidFill>
                <a:latin typeface="휴먼엑스포" panose="02030504000101010101" pitchFamily="18" charset="-127"/>
                <a:ea typeface="휴먼엑스포" panose="02030504000101010101" pitchFamily="18" charset="-127"/>
              </a:rPr>
              <a:t>, </a:t>
            </a:r>
            <a:r>
              <a:rPr lang="ko-KR" altLang="en-US" sz="2000" dirty="0">
                <a:solidFill>
                  <a:schemeClr val="tx1"/>
                </a:solidFill>
                <a:latin typeface="휴먼엑스포" panose="02030504000101010101" pitchFamily="18" charset="-127"/>
                <a:ea typeface="휴먼엑스포" panose="02030504000101010101" pitchFamily="18" charset="-127"/>
              </a:rPr>
              <a:t>다른 확률을 사용해 </a:t>
            </a:r>
            <a:r>
              <a:rPr lang="en-US" altLang="ko-KR" sz="2000" dirty="0">
                <a:solidFill>
                  <a:schemeClr val="tx1"/>
                </a:solidFill>
                <a:latin typeface="휴먼엑스포" panose="02030504000101010101" pitchFamily="18" charset="-127"/>
                <a:ea typeface="휴먼엑스포" panose="02030504000101010101" pitchFamily="18" charset="-127"/>
              </a:rPr>
              <a:t>coding</a:t>
            </a:r>
            <a:r>
              <a:rPr lang="ko-KR" altLang="en-US" sz="2000" dirty="0">
                <a:solidFill>
                  <a:schemeClr val="tx1"/>
                </a:solidFill>
                <a:latin typeface="휴먼엑스포" panose="02030504000101010101" pitchFamily="18" charset="-127"/>
                <a:ea typeface="휴먼엑스포" panose="02030504000101010101" pitchFamily="18" charset="-127"/>
              </a:rPr>
              <a:t>함으로 인해 </a:t>
            </a:r>
            <a:endParaRPr lang="en-US" altLang="ko-KR" sz="2000" dirty="0">
              <a:solidFill>
                <a:schemeClr val="tx1"/>
              </a:solidFill>
              <a:latin typeface="휴먼엑스포" panose="02030504000101010101" pitchFamily="18" charset="-127"/>
              <a:ea typeface="휴먼엑스포" panose="02030504000101010101" pitchFamily="18" charset="-127"/>
            </a:endParaRPr>
          </a:p>
          <a:p>
            <a:pPr>
              <a:lnSpc>
                <a:spcPct val="150000"/>
              </a:lnSpc>
            </a:pPr>
            <a:r>
              <a:rPr lang="en-US" altLang="ko-KR" sz="2000" dirty="0">
                <a:solidFill>
                  <a:schemeClr val="tx1"/>
                </a:solidFill>
                <a:latin typeface="휴먼엑스포" panose="02030504000101010101" pitchFamily="18" charset="-127"/>
                <a:ea typeface="휴먼엑스포" panose="02030504000101010101" pitchFamily="18" charset="-127"/>
              </a:rPr>
              <a:t>             </a:t>
            </a:r>
            <a:r>
              <a:rPr lang="ko-KR" altLang="en-US" sz="2000" dirty="0">
                <a:solidFill>
                  <a:schemeClr val="tx1"/>
                </a:solidFill>
                <a:latin typeface="휴먼엑스포" panose="02030504000101010101" pitchFamily="18" charset="-127"/>
                <a:ea typeface="휴먼엑스포" panose="02030504000101010101" pitchFamily="18" charset="-127"/>
              </a:rPr>
              <a:t>발생하는 비효율성의 정도</a:t>
            </a:r>
            <a:r>
              <a:rPr lang="en-US" altLang="ko-KR" sz="2000" dirty="0">
                <a:solidFill>
                  <a:schemeClr val="tx1"/>
                </a:solidFill>
                <a:latin typeface="휴먼엑스포" panose="02030504000101010101" pitchFamily="18" charset="-127"/>
                <a:ea typeface="휴먼엑스포" panose="02030504000101010101" pitchFamily="18" charset="-127"/>
              </a:rPr>
              <a:t>  </a:t>
            </a:r>
          </a:p>
        </p:txBody>
      </p:sp>
    </p:spTree>
    <p:extLst>
      <p:ext uri="{BB962C8B-B14F-4D97-AF65-F5344CB8AC3E}">
        <p14:creationId xmlns:p14="http://schemas.microsoft.com/office/powerpoint/2010/main" val="4271374449"/>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456715" y="357726"/>
            <a:ext cx="8692007" cy="922435"/>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2600" dirty="0">
                <a:solidFill>
                  <a:srgbClr val="003863"/>
                </a:solidFill>
                <a:latin typeface="Arial Black" panose="020B0A04020102020204" pitchFamily="34" charset="0"/>
                <a:ea typeface="HY헤드라인M" panose="02030600000101010101" pitchFamily="18" charset="-127"/>
                <a:cs typeface="+mn-cs"/>
              </a:rPr>
              <a:t>Cross-entropy</a:t>
            </a:r>
            <a:r>
              <a:rPr lang="ko-KR" altLang="en-US" sz="2400" dirty="0">
                <a:solidFill>
                  <a:srgbClr val="003863"/>
                </a:solidFill>
                <a:latin typeface="Arial Black" panose="020B0A04020102020204" pitchFamily="34" charset="0"/>
                <a:ea typeface="HY헤드라인M" panose="02030600000101010101" pitchFamily="18" charset="-127"/>
                <a:cs typeface="+mn-cs"/>
              </a:rPr>
              <a:t>와 </a:t>
            </a:r>
            <a:r>
              <a:rPr lang="en-US" altLang="ko-KR" sz="2400" dirty="0">
                <a:solidFill>
                  <a:srgbClr val="003863"/>
                </a:solidFill>
                <a:latin typeface="Arial Black" panose="020B0A04020102020204" pitchFamily="34" charset="0"/>
                <a:ea typeface="HY헤드라인M" panose="02030600000101010101" pitchFamily="18" charset="-127"/>
              </a:rPr>
              <a:t>Entropy</a:t>
            </a:r>
            <a:r>
              <a:rPr lang="ko-KR" altLang="en-US" sz="2400" dirty="0">
                <a:solidFill>
                  <a:srgbClr val="003863"/>
                </a:solidFill>
                <a:latin typeface="Arial Black" panose="020B0A04020102020204" pitchFamily="34" charset="0"/>
                <a:ea typeface="HY헤드라인M" panose="02030600000101010101" pitchFamily="18" charset="-127"/>
                <a:cs typeface="+mn-cs"/>
              </a:rPr>
              <a:t>의 차이가 </a:t>
            </a:r>
            <a:endParaRPr lang="en-US" altLang="ko-KR" sz="2400" dirty="0">
              <a:solidFill>
                <a:srgbClr val="003863"/>
              </a:solidFill>
              <a:latin typeface="Arial Black" panose="020B0A04020102020204" pitchFamily="34" charset="0"/>
              <a:ea typeface="HY헤드라인M" panose="02030600000101010101" pitchFamily="18" charset="-127"/>
              <a:cs typeface="+mn-cs"/>
            </a:endParaRPr>
          </a:p>
          <a:p>
            <a:pPr>
              <a:lnSpc>
                <a:spcPct val="100000"/>
              </a:lnSpc>
            </a:pPr>
            <a:r>
              <a:rPr lang="en-US" altLang="ko-KR" sz="2600" dirty="0">
                <a:solidFill>
                  <a:srgbClr val="003863"/>
                </a:solidFill>
                <a:latin typeface="Arial Black" panose="020B0A04020102020204" pitchFamily="34" charset="0"/>
                <a:ea typeface="HY헤드라인M" panose="02030600000101010101" pitchFamily="18" charset="-127"/>
                <a:cs typeface="+mn-cs"/>
              </a:rPr>
              <a:t>“</a:t>
            </a:r>
            <a:r>
              <a:rPr lang="en-US" altLang="ko-KR" sz="2600" dirty="0" err="1">
                <a:solidFill>
                  <a:srgbClr val="003863"/>
                </a:solidFill>
                <a:latin typeface="Arial Black" panose="020B0A04020102020204" pitchFamily="34" charset="0"/>
                <a:ea typeface="HY헤드라인M" panose="02030600000101010101" pitchFamily="18" charset="-127"/>
                <a:cs typeface="+mn-cs"/>
              </a:rPr>
              <a:t>Kullback-Leibler</a:t>
            </a:r>
            <a:r>
              <a:rPr lang="en-US" altLang="ko-KR" sz="2600" dirty="0">
                <a:solidFill>
                  <a:srgbClr val="003863"/>
                </a:solidFill>
                <a:latin typeface="Arial Black" panose="020B0A04020102020204" pitchFamily="34" charset="0"/>
                <a:ea typeface="HY헤드라인M" panose="02030600000101010101" pitchFamily="18" charset="-127"/>
                <a:cs typeface="+mn-cs"/>
              </a:rPr>
              <a:t>” Divergence</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CC79A7C-EB3D-44E4-AD50-3BE8F62AC386}"/>
                  </a:ext>
                </a:extLst>
              </p:cNvPr>
              <p:cNvSpPr txBox="1"/>
              <p:nvPr/>
            </p:nvSpPr>
            <p:spPr>
              <a:xfrm>
                <a:off x="1891067" y="1573287"/>
                <a:ext cx="8432039" cy="1053365"/>
              </a:xfrm>
              <a:prstGeom prst="rect">
                <a:avLst/>
              </a:prstGeom>
              <a:noFill/>
            </p:spPr>
            <p:txBody>
              <a:bodyPr wrap="square">
                <a:spAutoFit/>
              </a:bodyPr>
              <a:lstStyle/>
              <a:p>
                <a:pPr eaLnBrk="0" fontAlgn="base" hangingPunct="0">
                  <a:lnSpc>
                    <a:spcPct val="150000"/>
                  </a:lnSpc>
                  <a:spcBef>
                    <a:spcPct val="0"/>
                  </a:spcBef>
                  <a:spcAft>
                    <a:spcPct val="0"/>
                  </a:spcAft>
                </a:pPr>
                <a14:m>
                  <m:oMathPara xmlns:m="http://schemas.openxmlformats.org/officeDocument/2006/math">
                    <m:oMathParaPr>
                      <m:jc m:val="left"/>
                    </m:oMathParaPr>
                    <m:oMath xmlns:m="http://schemas.openxmlformats.org/officeDocument/2006/math">
                      <m:r>
                        <m:rPr>
                          <m:nor/>
                        </m:rPr>
                        <a:rPr lang="en-US" altLang="ko-KR" sz="2200" dirty="0">
                          <a:solidFill>
                            <a:srgbClr val="002060"/>
                          </a:solidFill>
                          <a:ea typeface="휴먼엑스포" panose="02030504000101010101" pitchFamily="18" charset="-127"/>
                          <a:cs typeface="Arial" panose="020B0604020202020204" pitchFamily="34" charset="0"/>
                        </a:rPr>
                        <m:t>“</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𝐶𝑟𝑜𝑠𝑠</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𝑒𝑛𝑡𝑟𝑜𝑝𝑦</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r>
                        <a:rPr lang="en-US" altLang="ko-KR" sz="2200" i="1">
                          <a:solidFill>
                            <a:srgbClr val="002060"/>
                          </a:solidFill>
                          <a:latin typeface="Cambria Math" panose="02040503050406030204" pitchFamily="18" charset="0"/>
                          <a:ea typeface="Cambria Math" panose="02040503050406030204" pitchFamily="18" charset="0"/>
                          <a:cs typeface="Arial" panose="020B0604020202020204" pitchFamily="34" charset="0"/>
                        </a:rPr>
                        <m:t>𝐸𝑛𝑡𝑟𝑜𝑝𝑦</m:t>
                      </m:r>
                      <m:r>
                        <a:rPr lang="en-US" altLang="ko-KR" sz="2200" i="1">
                          <a:solidFill>
                            <a:srgbClr val="002060"/>
                          </a:solidFill>
                          <a:latin typeface="Cambria Math" panose="02040503050406030204" pitchFamily="18" charset="0"/>
                          <a:ea typeface="Cambria Math" panose="02040503050406030204" pitchFamily="18" charset="0"/>
                          <a:cs typeface="Arial" panose="020B0604020202020204" pitchFamily="34" charset="0"/>
                        </a:rPr>
                        <m:t>+</m:t>
                      </m:r>
                      <m:r>
                        <m:rPr>
                          <m:nor/>
                        </m:rPr>
                        <a:rPr lang="en-US" altLang="ko-KR" sz="2200">
                          <a:solidFill>
                            <a:srgbClr val="002060"/>
                          </a:solidFill>
                          <a:latin typeface="Cambria Math" panose="02040503050406030204" pitchFamily="18" charset="0"/>
                          <a:ea typeface="Cambria Math" panose="02040503050406030204" pitchFamily="18" charset="0"/>
                          <a:cs typeface="Arial" panose="020B0604020202020204" pitchFamily="34" charset="0"/>
                        </a:rPr>
                        <m:t>"</m:t>
                      </m:r>
                      <m:r>
                        <m:rPr>
                          <m:nor/>
                        </m:rPr>
                        <a:rPr lang="en-US" altLang="ko-KR" sz="2200">
                          <a:solidFill>
                            <a:srgbClr val="002060"/>
                          </a:solidFill>
                          <a:latin typeface="Cambria Math" panose="02040503050406030204" pitchFamily="18" charset="0"/>
                          <a:ea typeface="Cambria Math" panose="02040503050406030204" pitchFamily="18" charset="0"/>
                          <a:cs typeface="Arial" panose="020B0604020202020204" pitchFamily="34" charset="0"/>
                        </a:rPr>
                        <m:t>Kullback</m:t>
                      </m:r>
                      <m:r>
                        <m:rPr>
                          <m:nor/>
                        </m:rPr>
                        <a:rPr lang="en-US" altLang="ko-KR" sz="2200">
                          <a:solidFill>
                            <a:srgbClr val="002060"/>
                          </a:solidFill>
                          <a:latin typeface="Cambria Math" panose="02040503050406030204" pitchFamily="18" charset="0"/>
                          <a:ea typeface="Cambria Math" panose="02040503050406030204" pitchFamily="18" charset="0"/>
                          <a:cs typeface="Arial" panose="020B0604020202020204" pitchFamily="34" charset="0"/>
                        </a:rPr>
                        <m:t>−</m:t>
                      </m:r>
                      <m:r>
                        <m:rPr>
                          <m:nor/>
                        </m:rPr>
                        <a:rPr lang="en-US" altLang="ko-KR" sz="2200">
                          <a:solidFill>
                            <a:srgbClr val="002060"/>
                          </a:solidFill>
                          <a:latin typeface="Cambria Math" panose="02040503050406030204" pitchFamily="18" charset="0"/>
                          <a:ea typeface="Cambria Math" panose="02040503050406030204" pitchFamily="18" charset="0"/>
                          <a:cs typeface="Arial" panose="020B0604020202020204" pitchFamily="34" charset="0"/>
                        </a:rPr>
                        <m:t>Leibler</m:t>
                      </m:r>
                      <m:r>
                        <m:rPr>
                          <m:nor/>
                        </m:rPr>
                        <a:rPr lang="en-US" altLang="ko-KR" sz="2200">
                          <a:solidFill>
                            <a:srgbClr val="002060"/>
                          </a:solidFill>
                          <a:latin typeface="Cambria Math" panose="02040503050406030204" pitchFamily="18" charset="0"/>
                          <a:ea typeface="Cambria Math" panose="02040503050406030204" pitchFamily="18" charset="0"/>
                          <a:cs typeface="Arial" panose="020B0604020202020204" pitchFamily="34" charset="0"/>
                        </a:rPr>
                        <m:t>" </m:t>
                      </m:r>
                      <m:r>
                        <a:rPr lang="en-US" altLang="ko-KR" sz="2200" i="1">
                          <a:solidFill>
                            <a:srgbClr val="002060"/>
                          </a:solidFill>
                          <a:latin typeface="Cambria Math" panose="02040503050406030204" pitchFamily="18" charset="0"/>
                          <a:ea typeface="Cambria Math" panose="02040503050406030204" pitchFamily="18" charset="0"/>
                          <a:cs typeface="Arial" panose="020B0604020202020204" pitchFamily="34" charset="0"/>
                        </a:rPr>
                        <m:t>𝐷𝑖𝑣𝑒𝑟𝑔𝑒𝑛𝑐𝑒</m:t>
                      </m:r>
                    </m:oMath>
                  </m:oMathPara>
                </a14:m>
                <a:endParaRPr lang="en-US" altLang="ko-KR" sz="2200" dirty="0">
                  <a:solidFill>
                    <a:srgbClr val="002060"/>
                  </a:solidFill>
                  <a:latin typeface="휴먼엑스포" panose="02030504000101010101" pitchFamily="18" charset="-127"/>
                  <a:ea typeface="Cambria Math" panose="02040503050406030204" pitchFamily="18" charset="0"/>
                  <a:cs typeface="Arial" panose="020B0604020202020204" pitchFamily="34" charset="0"/>
                </a:endParaRPr>
              </a:p>
              <a:p>
                <a:pPr eaLnBrk="0" fontAlgn="base" hangingPunct="0">
                  <a:lnSpc>
                    <a:spcPct val="150000"/>
                  </a:lnSpc>
                  <a:spcBef>
                    <a:spcPct val="0"/>
                  </a:spcBef>
                  <a:spcAft>
                    <a:spcPct val="0"/>
                  </a:spcAft>
                </a:pPr>
                <a:r>
                  <a:rPr lang="en-US" altLang="ko-KR" sz="2200" dirty="0">
                    <a:solidFill>
                      <a:srgbClr val="002060"/>
                    </a:solidFill>
                    <a:ea typeface="휴먼엑스포" panose="02030504000101010101" pitchFamily="18" charset="-127"/>
                    <a:cs typeface="Arial" panose="020B0604020202020204" pitchFamily="34" charset="0"/>
                  </a:rPr>
                  <a:t>“</a:t>
                </a:r>
                <a14:m>
                  <m:oMath xmlns:m="http://schemas.openxmlformats.org/officeDocument/2006/math">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𝐾𝐿</m:t>
                    </m:r>
                    <m:r>
                      <m:rPr>
                        <m:nor/>
                      </m:rPr>
                      <a:rPr lang="en-US" altLang="ko-KR" sz="2200">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m:rPr>
                        <m:nor/>
                      </m:rPr>
                      <a:rPr lang="en-US" altLang="ko-KR" sz="2200">
                        <a:solidFill>
                          <a:srgbClr val="002060"/>
                        </a:solidFill>
                        <a:latin typeface="Cambria Math" panose="02040503050406030204" pitchFamily="18" charset="0"/>
                        <a:ea typeface="휴먼엑스포" panose="02030504000101010101" pitchFamily="18" charset="-127"/>
                        <a:cs typeface="Arial" panose="020B0604020202020204" pitchFamily="34" charset="0"/>
                      </a:rPr>
                      <m:t>Divergence</m:t>
                    </m:r>
                    <m:r>
                      <m:rPr>
                        <m:nor/>
                      </m:rPr>
                      <a:rPr lang="en-US" altLang="ko-KR" sz="2200">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𝐶𝑟𝑜𝑠𝑠</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𝑒𝑛𝑡𝑟𝑜𝑝𝑦</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r>
                      <a:rPr lang="en-US" altLang="ko-KR" sz="22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𝐸𝑛𝑡𝑟𝑜𝑝𝑦</m:t>
                    </m:r>
                  </m:oMath>
                </a14:m>
                <a:endParaRPr lang="en-US" altLang="ko-KR" sz="22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47" name="TextBox 4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91067" y="1573287"/>
                <a:ext cx="8432039" cy="1053365"/>
              </a:xfrm>
              <a:prstGeom prst="rect">
                <a:avLst/>
              </a:prstGeom>
              <a:blipFill>
                <a:blip r:embed="rId2"/>
                <a:stretch>
                  <a:fillRect l="-940" b="-9827"/>
                </a:stretch>
              </a:blipFill>
            </p:spPr>
            <p:txBody>
              <a:bodyPr/>
              <a:lstStyle/>
              <a:p>
                <a:r>
                  <a:rPr lang="ko-KR" altLang="en-US">
                    <a:noFill/>
                  </a:rPr>
                  <a:t> </a:t>
                </a:r>
              </a:p>
            </p:txBody>
          </p:sp>
        </mc:Fallback>
      </mc:AlternateContent>
      <p:sp>
        <p:nvSpPr>
          <p:cNvPr id="3" name="슬라이드 번호 개체 틀 2"/>
          <p:cNvSpPr>
            <a:spLocks noGrp="1"/>
          </p:cNvSpPr>
          <p:nvPr>
            <p:ph type="sldNum" sz="quarter" idx="12"/>
          </p:nvPr>
        </p:nvSpPr>
        <p:spPr>
          <a:xfrm>
            <a:off x="10114153" y="6273225"/>
            <a:ext cx="550520" cy="365125"/>
          </a:xfrm>
        </p:spPr>
        <p:txBody>
          <a:bodyPr/>
          <a:lstStyle/>
          <a:p>
            <a:fld id="{697A4166-CA4D-41F8-83C5-A101D686F506}" type="slidenum">
              <a:rPr lang="ko-KR" altLang="en-US" smtClean="0"/>
              <a:t>773</a:t>
            </a:fld>
            <a:endParaRPr lang="ko-KR" alt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C79A7C-EB3D-44E4-AD50-3BE8F62AC386}"/>
                  </a:ext>
                </a:extLst>
              </p:cNvPr>
              <p:cNvSpPr txBox="1"/>
              <p:nvPr/>
            </p:nvSpPr>
            <p:spPr>
              <a:xfrm>
                <a:off x="1955364" y="2765360"/>
                <a:ext cx="7977344" cy="1086708"/>
              </a:xfrm>
              <a:prstGeom prst="rect">
                <a:avLst/>
              </a:prstGeom>
              <a:noFill/>
            </p:spPr>
            <p:txBody>
              <a:bodyPr wrap="square">
                <a:spAutoFit/>
              </a:bodyPr>
              <a:lstStyle/>
              <a:p>
                <a:pPr eaLnBrk="0" fontAlgn="base" hangingPunct="0">
                  <a:lnSpc>
                    <a:spcPct val="150000"/>
                  </a:lnSpc>
                  <a:spcBef>
                    <a:spcPct val="0"/>
                  </a:spcBef>
                  <a:spcAft>
                    <a:spcPct val="0"/>
                  </a:spcAft>
                </a:pPr>
                <a14:m>
                  <m:oMathPara xmlns:m="http://schemas.openxmlformats.org/officeDocument/2006/math">
                    <m:oMathParaPr>
                      <m:jc m:val="left"/>
                    </m:oMathParaPr>
                    <m:oMath xmlns:m="http://schemas.openxmlformats.org/officeDocument/2006/math">
                      <m:r>
                        <a:rPr lang="en-US" altLang="ko-KR" sz="2000" i="1">
                          <a:latin typeface="Cambria Math" panose="02040503050406030204" pitchFamily="18" charset="0"/>
                          <a:ea typeface="휴먼엑스포" panose="02030504000101010101" pitchFamily="18" charset="-127"/>
                          <a:cs typeface="Arial" panose="020B0604020202020204" pitchFamily="34" charset="0"/>
                        </a:rPr>
                        <m:t>𝐸𝑛𝑡𝑟𝑜𝑝𝑦</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func>
                        <m:func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funcPr>
                        <m:fName>
                          <m:r>
                            <a:rPr lang="en-US" altLang="ko-KR" sz="2000">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r>
                            <m:rPr>
                              <m:sty m:val="p"/>
                            </m:rPr>
                            <a:rPr lang="en-US" altLang="ko-KR" sz="2000">
                              <a:latin typeface="Cambria Math" panose="02040503050406030204" pitchFamily="18" charset="0"/>
                              <a:ea typeface="휴먼엑스포" panose="02030504000101010101" pitchFamily="18" charset="-127"/>
                              <a:cs typeface="Arial" panose="020B0604020202020204" pitchFamily="34" charset="0"/>
                            </a:rPr>
                            <m:t>log</m:t>
                          </m:r>
                        </m:fName>
                        <m:e>
                          <m:r>
                            <a:rPr lang="en-US" altLang="ko-KR" sz="2000" i="1">
                              <a:latin typeface="Cambria Math" panose="02040503050406030204" pitchFamily="18" charset="0"/>
                              <a:ea typeface="휴먼엑스포" panose="02030504000101010101" pitchFamily="18" charset="-127"/>
                              <a:cs typeface="Arial" panose="020B0604020202020204" pitchFamily="34" charset="0"/>
                            </a:rPr>
                            <m:t>𝑝</m:t>
                          </m:r>
                        </m:e>
                      </m:func>
                      <m:r>
                        <a:rPr lang="en-US" altLang="ko-KR" sz="2000" i="1">
                          <a:latin typeface="Cambria Math" panose="02040503050406030204" pitchFamily="18" charset="0"/>
                          <a:ea typeface="휴먼엑스포" panose="02030504000101010101" pitchFamily="18" charset="-127"/>
                          <a:cs typeface="Arial" panose="020B0604020202020204" pitchFamily="34" charset="0"/>
                        </a:rPr>
                        <m:t>   ,  </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𝑤h𝑒𝑟𝑒</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𝑝</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𝑡𝑟𝑢𝑒</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𝑑𝑖𝑠𝑡</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oMath>
                  </m:oMathPara>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14:m>
                  <m:oMathPara xmlns:m="http://schemas.openxmlformats.org/officeDocument/2006/math">
                    <m:oMathParaPr>
                      <m:jc m:val="left"/>
                    </m:oMathParaPr>
                    <m:oMath xmlns:m="http://schemas.openxmlformats.org/officeDocument/2006/math">
                      <m:r>
                        <a:rPr lang="en-US" altLang="ko-KR" sz="2000" i="1">
                          <a:latin typeface="Cambria Math" panose="02040503050406030204" pitchFamily="18" charset="0"/>
                          <a:ea typeface="휴먼엑스포" panose="02030504000101010101" pitchFamily="18" charset="-127"/>
                          <a:cs typeface="Arial" panose="020B0604020202020204" pitchFamily="34" charset="0"/>
                        </a:rPr>
                        <m:t>𝐶𝐸</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func>
                        <m:func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funcPr>
                        <m:fName>
                          <m:func>
                            <m:func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funcPr>
                            <m:fName>
                              <m:r>
                                <a:rPr lang="en-US" altLang="ko-KR" sz="2000">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r>
                                <m:rPr>
                                  <m:sty m:val="p"/>
                                </m:rPr>
                                <a:rPr lang="en-US" altLang="ko-KR" sz="2000">
                                  <a:latin typeface="Cambria Math" panose="02040503050406030204" pitchFamily="18" charset="0"/>
                                  <a:ea typeface="휴먼엑스포" panose="02030504000101010101" pitchFamily="18" charset="-127"/>
                                  <a:cs typeface="Arial" panose="020B0604020202020204" pitchFamily="34" charset="0"/>
                                </a:rPr>
                                <m:t>log</m:t>
                              </m:r>
                            </m:fName>
                            <m:e>
                              <m:r>
                                <a:rPr lang="en-US" altLang="ko-KR" sz="2000" i="1">
                                  <a:latin typeface="Cambria Math" panose="02040503050406030204" pitchFamily="18" charset="0"/>
                                  <a:ea typeface="휴먼엑스포" panose="02030504000101010101" pitchFamily="18" charset="-127"/>
                                  <a:cs typeface="Arial" panose="020B0604020202020204" pitchFamily="34" charset="0"/>
                                </a:rPr>
                                <m:t>𝑞</m:t>
                              </m:r>
                            </m:e>
                          </m:func>
                        </m:fName>
                        <m:e>
                          <m:r>
                            <a:rPr lang="en-US" altLang="ko-KR" sz="2000" i="1">
                              <a:latin typeface="Cambria Math" panose="02040503050406030204" pitchFamily="18" charset="0"/>
                              <a:ea typeface="휴먼엑스포" panose="02030504000101010101" pitchFamily="18" charset="-127"/>
                              <a:cs typeface="Arial" panose="020B0604020202020204" pitchFamily="34" charset="0"/>
                            </a:rPr>
                            <m:t>             ,  </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𝑤h𝑒𝑟𝑒</m:t>
                          </m:r>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𝑞</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𝑓𝑎𝑙𝑠𝑒</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e>
                      </m:func>
                      <m:r>
                        <m:rPr>
                          <m:nor/>
                        </m:rPr>
                        <a:rPr lang="en-US" altLang="ko-KR" sz="2000">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latin typeface="Cambria Math" panose="02040503050406030204" pitchFamily="18" charset="0"/>
                          <a:ea typeface="휴먼엑스포" panose="02030504000101010101" pitchFamily="18" charset="-127"/>
                          <a:cs typeface="Arial" panose="020B0604020202020204" pitchFamily="34" charset="0"/>
                        </a:rPr>
                        <m:t>𝑑𝑖𝑠𝑡</m:t>
                      </m:r>
                      <m:r>
                        <a:rPr lang="en-US" altLang="ko-KR" sz="2000" i="1">
                          <a:latin typeface="Cambria Math" panose="02040503050406030204" pitchFamily="18" charset="0"/>
                          <a:ea typeface="휴먼엑스포" panose="02030504000101010101" pitchFamily="18" charset="-127"/>
                          <a:cs typeface="Arial" panose="020B0604020202020204" pitchFamily="34" charset="0"/>
                        </a:rPr>
                        <m:t>.</m:t>
                      </m:r>
                    </m:oMath>
                  </m:oMathPara>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45" name="TextBox 4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955364" y="2765360"/>
                <a:ext cx="7977344" cy="1086708"/>
              </a:xfrm>
              <a:prstGeom prst="rect">
                <a:avLst/>
              </a:prstGeom>
              <a:blipFill>
                <a:blip r:embed="rId3"/>
                <a:stretch>
                  <a:fillRect/>
                </a:stretch>
              </a:blipFill>
            </p:spPr>
            <p:txBody>
              <a:bodyPr/>
              <a:lstStyle/>
              <a:p>
                <a:r>
                  <a:rPr lang="ko-KR" altLang="en-US">
                    <a:noFill/>
                  </a:rPr>
                  <a:t> </a:t>
                </a:r>
              </a:p>
            </p:txBody>
          </p:sp>
        </mc:Fallback>
      </mc:AlternateContent>
      <p:grpSp>
        <p:nvGrpSpPr>
          <p:cNvPr id="5" name="그룹 4"/>
          <p:cNvGrpSpPr/>
          <p:nvPr/>
        </p:nvGrpSpPr>
        <p:grpSpPr>
          <a:xfrm>
            <a:off x="1955364" y="4342078"/>
            <a:ext cx="7977344" cy="1722926"/>
            <a:chOff x="812364" y="4342078"/>
            <a:chExt cx="7977344" cy="1722926"/>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C79A7C-EB3D-44E4-AD50-3BE8F62AC386}"/>
                    </a:ext>
                  </a:extLst>
                </p:cNvPr>
                <p:cNvSpPr txBox="1"/>
                <p:nvPr/>
              </p:nvSpPr>
              <p:spPr>
                <a:xfrm>
                  <a:off x="812364" y="4342078"/>
                  <a:ext cx="7977344" cy="1562415"/>
                </a:xfrm>
                <a:prstGeom prst="rect">
                  <a:avLst/>
                </a:prstGeom>
                <a:noFill/>
              </p:spPr>
              <p:txBody>
                <a:bodyPr wrap="square">
                  <a:spAutoFit/>
                </a:bodyPr>
                <a:lstStyle/>
                <a:p>
                  <a:pPr eaLnBrk="0" fontAlgn="base" latinLnBrk="0" hangingPunct="0">
                    <a:lnSpc>
                      <a:spcPct val="150000"/>
                    </a:lnSpc>
                    <a:spcBef>
                      <a:spcPct val="0"/>
                    </a:spcBef>
                    <a:spcAft>
                      <a:spcPct val="0"/>
                    </a:spcAft>
                  </a:pPr>
                  <a14:m>
                    <m:oMath xmlns:m="http://schemas.openxmlformats.org/officeDocument/2006/math">
                      <m:r>
                        <a:rPr lang="en-US" altLang="ko-KR" i="1">
                          <a:latin typeface="Cambria Math" panose="02040503050406030204" pitchFamily="18" charset="0"/>
                          <a:ea typeface="휴먼엑스포" panose="02030504000101010101" pitchFamily="18" charset="-127"/>
                          <a:cs typeface="Arial" panose="020B0604020202020204" pitchFamily="34" charset="0"/>
                        </a:rPr>
                        <m:t>𝐾𝐿</m:t>
                      </m:r>
                      <m:r>
                        <a:rPr lang="en-US" altLang="ko-KR" i="1">
                          <a:latin typeface="Cambria Math" panose="02040503050406030204" pitchFamily="18" charset="0"/>
                          <a:ea typeface="휴먼엑스포" panose="02030504000101010101" pitchFamily="18" charset="-127"/>
                          <a:cs typeface="Arial" panose="020B0604020202020204" pitchFamily="34" charset="0"/>
                        </a:rPr>
                        <m:t> </m:t>
                      </m:r>
                      <m:r>
                        <a:rPr lang="en-US" altLang="ko-KR" i="1">
                          <a:latin typeface="Cambria Math" panose="02040503050406030204" pitchFamily="18" charset="0"/>
                          <a:ea typeface="휴먼엑스포" panose="02030504000101010101" pitchFamily="18" charset="-127"/>
                          <a:cs typeface="Arial" panose="020B0604020202020204" pitchFamily="34" charset="0"/>
                        </a:rPr>
                        <m:t>𝐷𝑖𝑣𝑒𝑟𝑔𝑒𝑛𝑐𝑒</m:t>
                      </m:r>
                      <m:r>
                        <a:rPr lang="en-US" altLang="ko-KR" i="1">
                          <a:latin typeface="Cambria Math" panose="02040503050406030204" pitchFamily="18" charset="0"/>
                          <a:ea typeface="휴먼엑스포" panose="02030504000101010101" pitchFamily="18" charset="-127"/>
                          <a:cs typeface="Arial" panose="020B0604020202020204" pitchFamily="34" charset="0"/>
                        </a:rPr>
                        <m:t> :</m:t>
                      </m:r>
                      <m:r>
                        <a:rPr lang="en-US" altLang="ko-KR" i="1">
                          <a:latin typeface="Cambria Math" panose="02040503050406030204" pitchFamily="18" charset="0"/>
                          <a:ea typeface="휴먼엑스포" panose="02030504000101010101" pitchFamily="18" charset="-127"/>
                          <a:cs typeface="Arial" panose="020B0604020202020204" pitchFamily="34" charset="0"/>
                        </a:rPr>
                        <m:t>𝑝</m:t>
                      </m:r>
                      <m:r>
                        <a:rPr lang="en-US" altLang="ko-KR" i="1">
                          <a:latin typeface="Cambria Math" panose="02040503050406030204" pitchFamily="18" charset="0"/>
                          <a:ea typeface="휴먼엑스포" panose="02030504000101010101" pitchFamily="18" charset="-127"/>
                          <a:cs typeface="Arial" panose="020B0604020202020204" pitchFamily="34" charset="0"/>
                        </a:rPr>
                        <m:t> </m:t>
                      </m:r>
                      <m:r>
                        <a:rPr lang="ko-KR" altLang="en-US" i="1">
                          <a:latin typeface="Cambria Math" panose="02040503050406030204" pitchFamily="18" charset="0"/>
                          <a:ea typeface="휴먼엑스포" panose="02030504000101010101" pitchFamily="18" charset="-127"/>
                          <a:cs typeface="Arial" panose="020B0604020202020204" pitchFamily="34" charset="0"/>
                        </a:rPr>
                        <m:t>와</m:t>
                      </m:r>
                      <m:r>
                        <a:rPr lang="en-US" altLang="ko-KR" i="1">
                          <a:latin typeface="Cambria Math" panose="02040503050406030204" pitchFamily="18" charset="0"/>
                          <a:ea typeface="휴먼엑스포" panose="02030504000101010101" pitchFamily="18" charset="-127"/>
                          <a:cs typeface="Arial" panose="020B0604020202020204" pitchFamily="34" charset="0"/>
                        </a:rPr>
                        <m:t> </m:t>
                      </m:r>
                      <m:r>
                        <a:rPr lang="en-US" altLang="ko-KR" i="1">
                          <a:latin typeface="Cambria Math" panose="02040503050406030204" pitchFamily="18" charset="0"/>
                          <a:ea typeface="휴먼엑스포" panose="02030504000101010101" pitchFamily="18" charset="-127"/>
                          <a:cs typeface="Arial" panose="020B0604020202020204" pitchFamily="34" charset="0"/>
                        </a:rPr>
                        <m:t>𝑞</m:t>
                      </m:r>
                      <m:r>
                        <a:rPr lang="ko-KR" altLang="en-US" i="1">
                          <a:latin typeface="Cambria Math" panose="02040503050406030204" pitchFamily="18" charset="0"/>
                          <a:ea typeface="휴먼엑스포" panose="02030504000101010101" pitchFamily="18" charset="-127"/>
                          <a:cs typeface="Arial" panose="020B0604020202020204" pitchFamily="34" charset="0"/>
                        </a:rPr>
                        <m:t>의</m:t>
                      </m:r>
                    </m:oMath>
                  </a14:m>
                  <a:r>
                    <a:rPr lang="en-US" altLang="ko-KR" dirty="0">
                      <a:latin typeface="Arial" panose="020B0604020202020204" pitchFamily="34" charset="0"/>
                      <a:ea typeface="휴먼엑스포" panose="02030504000101010101" pitchFamily="18" charset="-127"/>
                      <a:cs typeface="Arial" panose="020B0604020202020204" pitchFamily="34" charset="0"/>
                    </a:rPr>
                    <a:t> </a:t>
                  </a:r>
                  <a:r>
                    <a:rPr lang="ko-KR" altLang="en-US" dirty="0">
                      <a:latin typeface="Arial" panose="020B0604020202020204" pitchFamily="34" charset="0"/>
                      <a:ea typeface="휴먼엑스포" panose="02030504000101010101" pitchFamily="18" charset="-127"/>
                      <a:cs typeface="Arial" panose="020B0604020202020204" pitchFamily="34" charset="0"/>
                    </a:rPr>
                    <a:t>격차가 어느 정도인지 보여준다</a:t>
                  </a:r>
                  <a:endParaRPr lang="en-US" altLang="ko-KR"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i="1">
                          <a:latin typeface="Cambria Math" panose="02040503050406030204" pitchFamily="18" charset="0"/>
                          <a:ea typeface="휴먼엑스포" panose="02030504000101010101" pitchFamily="18" charset="-127"/>
                          <a:cs typeface="Arial" panose="020B0604020202020204" pitchFamily="34" charset="0"/>
                        </a:rPr>
                        <m:t>= </m:t>
                      </m:r>
                      <m:func>
                        <m:func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uncPr>
                        <m:fName>
                          <m:r>
                            <a:rPr lang="en-US" altLang="ko-KR"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r>
                            <m:rPr>
                              <m:sty m:val="p"/>
                            </m:rPr>
                            <a:rPr lang="en-US" altLang="ko-KR">
                              <a:latin typeface="Cambria Math" panose="02040503050406030204" pitchFamily="18" charset="0"/>
                              <a:ea typeface="휴먼엑스포" panose="02030504000101010101" pitchFamily="18" charset="-127"/>
                              <a:cs typeface="Arial" panose="020B0604020202020204" pitchFamily="34" charset="0"/>
                            </a:rPr>
                            <m:t>log</m:t>
                          </m:r>
                        </m:fName>
                        <m:e>
                          <m:r>
                            <a:rPr lang="en-US" altLang="ko-KR" i="1">
                              <a:latin typeface="Cambria Math" panose="02040503050406030204" pitchFamily="18" charset="0"/>
                              <a:ea typeface="휴먼엑스포" panose="02030504000101010101" pitchFamily="18" charset="-127"/>
                              <a:cs typeface="Arial" panose="020B0604020202020204" pitchFamily="34" charset="0"/>
                            </a:rPr>
                            <m:t>𝑞</m:t>
                          </m:r>
                          <m:r>
                            <a:rPr lang="en-US" altLang="ko-KR" i="1">
                              <a:latin typeface="Cambria Math" panose="02040503050406030204" pitchFamily="18" charset="0"/>
                              <a:ea typeface="휴먼엑스포" panose="02030504000101010101" pitchFamily="18" charset="-127"/>
                              <a:cs typeface="Arial" panose="020B0604020202020204" pitchFamily="34" charset="0"/>
                            </a:rPr>
                            <m:t> </m:t>
                          </m:r>
                        </m:e>
                      </m:func>
                      <m:r>
                        <a:rPr lang="en-US" altLang="ko-KR" i="1">
                          <a:latin typeface="Cambria Math" panose="02040503050406030204" pitchFamily="18" charset="0"/>
                          <a:ea typeface="휴먼엑스포" panose="02030504000101010101" pitchFamily="18" charset="-127"/>
                          <a:cs typeface="Arial" panose="020B0604020202020204" pitchFamily="34" charset="0"/>
                        </a:rPr>
                        <m:t>−(</m:t>
                      </m:r>
                      <m:func>
                        <m:func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uncPr>
                        <m:fName>
                          <m:r>
                            <a:rPr lang="en-US" altLang="ko-KR"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r>
                            <m:rPr>
                              <m:sty m:val="p"/>
                            </m:rPr>
                            <a:rPr lang="en-US" altLang="ko-KR">
                              <a:latin typeface="Cambria Math" panose="02040503050406030204" pitchFamily="18" charset="0"/>
                              <a:ea typeface="휴먼엑스포" panose="02030504000101010101" pitchFamily="18" charset="-127"/>
                              <a:cs typeface="Arial" panose="020B0604020202020204" pitchFamily="34" charset="0"/>
                            </a:rPr>
                            <m:t>log</m:t>
                          </m:r>
                        </m:fName>
                        <m:e>
                          <m:r>
                            <a:rPr lang="en-US" altLang="ko-KR" i="1">
                              <a:latin typeface="Cambria Math" panose="02040503050406030204" pitchFamily="18" charset="0"/>
                              <a:ea typeface="휴먼엑스포" panose="02030504000101010101" pitchFamily="18" charset="-127"/>
                              <a:cs typeface="Arial" panose="020B0604020202020204" pitchFamily="34" charset="0"/>
                            </a:rPr>
                            <m:t>𝑝</m:t>
                          </m:r>
                          <m:r>
                            <a:rPr lang="en-US" altLang="ko-KR" i="1">
                              <a:latin typeface="Cambria Math" panose="02040503050406030204" pitchFamily="18" charset="0"/>
                              <a:ea typeface="휴먼엑스포" panose="02030504000101010101" pitchFamily="18" charset="-127"/>
                              <a:cs typeface="Arial" panose="020B0604020202020204" pitchFamily="34" charset="0"/>
                            </a:rPr>
                            <m:t>)</m:t>
                          </m:r>
                        </m:e>
                      </m:func>
                    </m:oMath>
                  </a14:m>
                  <a:endParaRPr lang="en-US" altLang="ko-KR"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d>
                        <m:d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dPr>
                        <m:e>
                          <m:func>
                            <m:func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uncPr>
                            <m:fName>
                              <m:r>
                                <m:rPr>
                                  <m:sty m:val="p"/>
                                </m:rPr>
                                <a:rPr lang="en-US" altLang="ko-KR">
                                  <a:latin typeface="Cambria Math" panose="02040503050406030204" pitchFamily="18" charset="0"/>
                                  <a:ea typeface="휴먼엑스포" panose="02030504000101010101" pitchFamily="18" charset="-127"/>
                                  <a:cs typeface="Arial" panose="020B0604020202020204" pitchFamily="34" charset="0"/>
                                </a:rPr>
                                <m:t>log</m:t>
                              </m:r>
                            </m:fName>
                            <m:e>
                              <m:r>
                                <a:rPr lang="en-US" altLang="ko-KR" i="1">
                                  <a:latin typeface="Cambria Math" panose="02040503050406030204" pitchFamily="18" charset="0"/>
                                  <a:ea typeface="휴먼엑스포" panose="02030504000101010101" pitchFamily="18" charset="-127"/>
                                  <a:cs typeface="Arial" panose="020B0604020202020204" pitchFamily="34" charset="0"/>
                                </a:rPr>
                                <m:t>𝑝</m:t>
                              </m:r>
                            </m:e>
                          </m:func>
                          <m:r>
                            <a:rPr lang="en-US" altLang="ko-KR" i="1">
                              <a:latin typeface="Cambria Math" panose="02040503050406030204" pitchFamily="18" charset="0"/>
                              <a:ea typeface="휴먼엑스포" panose="02030504000101010101" pitchFamily="18" charset="-127"/>
                              <a:cs typeface="Arial" panose="020B0604020202020204" pitchFamily="34" charset="0"/>
                            </a:rPr>
                            <m:t>−</m:t>
                          </m:r>
                          <m:func>
                            <m:func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uncPr>
                            <m:fName>
                              <m:r>
                                <m:rPr>
                                  <m:sty m:val="p"/>
                                </m:rPr>
                                <a:rPr lang="en-US" altLang="ko-KR">
                                  <a:latin typeface="Cambria Math" panose="02040503050406030204" pitchFamily="18" charset="0"/>
                                  <a:ea typeface="휴먼엑스포" panose="02030504000101010101" pitchFamily="18" charset="-127"/>
                                  <a:cs typeface="Arial" panose="020B0604020202020204" pitchFamily="34" charset="0"/>
                                </a:rPr>
                                <m:t>log</m:t>
                              </m:r>
                            </m:fName>
                            <m:e>
                              <m:r>
                                <a:rPr lang="en-US" altLang="ko-KR" i="1">
                                  <a:latin typeface="Cambria Math" panose="02040503050406030204" pitchFamily="18" charset="0"/>
                                  <a:ea typeface="휴먼엑스포" panose="02030504000101010101" pitchFamily="18" charset="-127"/>
                                  <a:cs typeface="Arial" panose="020B0604020202020204" pitchFamily="34" charset="0"/>
                                </a:rPr>
                                <m:t>𝑞</m:t>
                              </m:r>
                            </m:e>
                          </m:func>
                        </m:e>
                      </m:d>
                      <m:r>
                        <a:rPr lang="en-US" altLang="ko-KR"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func>
                        <m:func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uncPr>
                        <m:fName>
                          <m:r>
                            <m:rPr>
                              <m:sty m:val="p"/>
                            </m:rPr>
                            <a:rPr lang="en-US" altLang="ko-KR">
                              <a:latin typeface="Cambria Math" panose="02040503050406030204" pitchFamily="18" charset="0"/>
                              <a:ea typeface="휴먼엑스포" panose="02030504000101010101" pitchFamily="18" charset="-127"/>
                              <a:cs typeface="Arial" panose="020B0604020202020204" pitchFamily="34" charset="0"/>
                            </a:rPr>
                            <m:t>log</m:t>
                          </m:r>
                        </m:fName>
                        <m:e>
                          <m:f>
                            <m:f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Pr>
                            <m:num>
                              <m:r>
                                <a:rPr lang="en-US" altLang="ko-KR" i="1">
                                  <a:latin typeface="Cambria Math" panose="02040503050406030204" pitchFamily="18" charset="0"/>
                                  <a:ea typeface="휴먼엑스포" panose="02030504000101010101" pitchFamily="18" charset="-127"/>
                                  <a:cs typeface="Arial" panose="020B0604020202020204" pitchFamily="34" charset="0"/>
                                </a:rPr>
                                <m:t>𝑝</m:t>
                              </m:r>
                            </m:num>
                            <m:den>
                              <m:r>
                                <a:rPr lang="en-US" altLang="ko-KR" i="1">
                                  <a:latin typeface="Cambria Math" panose="02040503050406030204" pitchFamily="18" charset="0"/>
                                  <a:ea typeface="휴먼엑스포" panose="02030504000101010101" pitchFamily="18" charset="-127"/>
                                  <a:cs typeface="Arial" panose="020B0604020202020204" pitchFamily="34" charset="0"/>
                                </a:rPr>
                                <m:t>𝑞</m:t>
                              </m:r>
                            </m:den>
                          </m:f>
                          <m:r>
                            <a:rPr lang="en-US" altLang="ko-KR" i="1">
                              <a:latin typeface="Cambria Math" panose="02040503050406030204" pitchFamily="18" charset="0"/>
                              <a:ea typeface="휴먼엑스포" panose="02030504000101010101" pitchFamily="18" charset="-127"/>
                              <a:cs typeface="Arial" panose="020B0604020202020204" pitchFamily="34" charset="0"/>
                            </a:rPr>
                            <m:t> </m:t>
                          </m:r>
                          <m:r>
                            <a:rPr lang="en-US" altLang="ko-KR" i="1">
                              <a:latin typeface="Cambria Math" panose="02040503050406030204" pitchFamily="18" charset="0"/>
                              <a:ea typeface="Cambria Math" panose="02040503050406030204" pitchFamily="18" charset="0"/>
                              <a:cs typeface="Arial" panose="020B0604020202020204" pitchFamily="34" charset="0"/>
                            </a:rPr>
                            <m:t>≥0</m:t>
                          </m:r>
                        </m:e>
                      </m:func>
                    </m:oMath>
                  </a14:m>
                  <a:r>
                    <a:rPr lang="en-US" altLang="ko-KR" dirty="0">
                      <a:latin typeface="Arial" panose="020B0604020202020204" pitchFamily="34" charset="0"/>
                      <a:ea typeface="휴먼엑스포" panose="02030504000101010101" pitchFamily="18" charset="-127"/>
                      <a:cs typeface="Arial" panose="020B0604020202020204" pitchFamily="34" charset="0"/>
                    </a:rPr>
                    <a:t>                                       </a:t>
                  </a:r>
                </a:p>
              </p:txBody>
            </p:sp>
          </mc:Choice>
          <mc:Fallback xmlns="">
            <p:sp>
              <p:nvSpPr>
                <p:cNvPr id="14" name="TextBox 13">
                  <a:extLst>
                    <a:ext uri="{FF2B5EF4-FFF2-40B4-BE49-F238E27FC236}">
                      <a16:creationId xmlns="" xmlns:a16="http://schemas.microsoft.com/office/drawing/2014/main" xmlns:a14="http://schemas.microsoft.com/office/drawing/2010/main" id="{4CC79A7C-EB3D-44E4-AD50-3BE8F62AC386}"/>
                    </a:ext>
                  </a:extLst>
                </p:cNvPr>
                <p:cNvSpPr txBox="1">
                  <a:spLocks noRot="1" noChangeAspect="1" noMove="1" noResize="1" noEditPoints="1" noAdjustHandles="1" noChangeArrowheads="1" noChangeShapeType="1" noTextEdit="1"/>
                </p:cNvSpPr>
                <p:nvPr/>
              </p:nvSpPr>
              <p:spPr>
                <a:xfrm>
                  <a:off x="812364" y="4342078"/>
                  <a:ext cx="7977344" cy="1562415"/>
                </a:xfrm>
                <a:prstGeom prst="rect">
                  <a:avLst/>
                </a:prstGeom>
                <a:blipFill rotWithShape="0">
                  <a:blip r:embed="rId4"/>
                  <a:stretch>
                    <a:fillRect/>
                  </a:stretch>
                </a:blipFill>
              </p:spPr>
              <p:txBody>
                <a:bodyPr/>
                <a:lstStyle/>
                <a:p>
                  <a:r>
                    <a:rPr lang="ko-KR" altLang="en-US">
                      <a:noFill/>
                    </a:rPr>
                    <a:t> </a:t>
                  </a:r>
                </a:p>
              </p:txBody>
            </p:sp>
          </mc:Fallback>
        </mc:AlternateContent>
        <p:sp>
          <p:nvSpPr>
            <p:cNvPr id="2" name="직사각형 1"/>
            <p:cNvSpPr/>
            <p:nvPr/>
          </p:nvSpPr>
          <p:spPr>
            <a:xfrm>
              <a:off x="3200400" y="5765746"/>
              <a:ext cx="2552007" cy="299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(with equality </a:t>
              </a:r>
              <a:r>
                <a:rPr lang="en-US" altLang="ko-KR" sz="2000" i="1" dirty="0" err="1">
                  <a:solidFill>
                    <a:schemeClr val="tx1"/>
                  </a:solidFill>
                </a:rPr>
                <a:t>iff</a:t>
              </a:r>
              <a:r>
                <a:rPr lang="en-US" altLang="ko-KR" sz="2000" dirty="0">
                  <a:solidFill>
                    <a:schemeClr val="tx1"/>
                  </a:solidFill>
                </a:rPr>
                <a:t> p=q)</a:t>
              </a:r>
              <a:endParaRPr lang="ko-KR" altLang="en-US" sz="2000" dirty="0">
                <a:solidFill>
                  <a:schemeClr val="tx1"/>
                </a:solidFill>
              </a:endParaRPr>
            </a:p>
          </p:txBody>
        </p:sp>
      </p:grpSp>
    </p:spTree>
    <p:extLst>
      <p:ext uri="{BB962C8B-B14F-4D97-AF65-F5344CB8AC3E}">
        <p14:creationId xmlns:p14="http://schemas.microsoft.com/office/powerpoint/2010/main" val="1081948305"/>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p:cNvSpPr>
            <a:spLocks noGrp="1"/>
          </p:cNvSpPr>
          <p:nvPr>
            <p:ph type="sldNum" sz="quarter" idx="12"/>
          </p:nvPr>
        </p:nvSpPr>
        <p:spPr>
          <a:xfrm>
            <a:off x="10114153" y="6273225"/>
            <a:ext cx="550520" cy="365125"/>
          </a:xfrm>
        </p:spPr>
        <p:txBody>
          <a:bodyPr/>
          <a:lstStyle/>
          <a:p>
            <a:fld id="{697A4166-CA4D-41F8-83C5-A101D686F506}" type="slidenum">
              <a:rPr lang="ko-KR" altLang="en-US" smtClean="0"/>
              <a:t>774</a:t>
            </a:fld>
            <a:endParaRPr lang="ko-KR" alt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C79A7C-EB3D-44E4-AD50-3BE8F62AC386}"/>
                  </a:ext>
                </a:extLst>
              </p:cNvPr>
              <p:cNvSpPr txBox="1"/>
              <p:nvPr/>
            </p:nvSpPr>
            <p:spPr>
              <a:xfrm>
                <a:off x="2687329" y="952803"/>
                <a:ext cx="7977344" cy="3099310"/>
              </a:xfrm>
              <a:prstGeom prst="rect">
                <a:avLst/>
              </a:prstGeom>
              <a:noFill/>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i="1">
                          <a:latin typeface="Cambria Math" panose="02040503050406030204" pitchFamily="18" charset="0"/>
                          <a:ea typeface="휴먼엑스포" panose="02030504000101010101" pitchFamily="18" charset="-127"/>
                          <a:cs typeface="Arial" panose="020B0604020202020204" pitchFamily="34" charset="0"/>
                        </a:rPr>
                        <m:t>𝐶𝑙𝑎𝑖𝑚</m:t>
                      </m:r>
                      <m:r>
                        <a:rPr lang="en-US" altLang="ko-KR" i="1">
                          <a:latin typeface="Cambria Math" panose="02040503050406030204" pitchFamily="18" charset="0"/>
                          <a:ea typeface="휴먼엑스포" panose="02030504000101010101" pitchFamily="18" charset="-127"/>
                          <a:cs typeface="Arial" panose="020B0604020202020204" pitchFamily="34" charset="0"/>
                        </a:rPr>
                        <m:t>) −</m:t>
                      </m:r>
                      <m:r>
                        <a:rPr lang="en-US" altLang="ko-KR" i="1">
                          <a:latin typeface="Cambria Math" panose="02040503050406030204" pitchFamily="18" charset="0"/>
                          <a:ea typeface="휴먼엑스포" panose="02030504000101010101" pitchFamily="18" charset="-127"/>
                          <a:cs typeface="Arial" panose="020B0604020202020204" pitchFamily="34" charset="0"/>
                        </a:rPr>
                        <m:t>𝐾𝐿</m:t>
                      </m:r>
                      <m:r>
                        <a:rPr lang="en-US" altLang="ko-KR" i="1">
                          <a:latin typeface="Cambria Math" panose="02040503050406030204" pitchFamily="18" charset="0"/>
                          <a:ea typeface="휴먼엑스포" panose="02030504000101010101" pitchFamily="18" charset="-127"/>
                          <a:cs typeface="Arial" panose="020B0604020202020204" pitchFamily="34" charset="0"/>
                        </a:rPr>
                        <m:t> ≤0</m:t>
                      </m:r>
                    </m:oMath>
                  </m:oMathPara>
                </a14:m>
                <a:endParaRPr lang="en-US" altLang="ko-KR" dirty="0">
                  <a:latin typeface="Arial" panose="020B0604020202020204" pitchFamily="34" charset="0"/>
                  <a:ea typeface="Cambria Math" panose="02040503050406030204" pitchFamily="18" charset="0"/>
                  <a:cs typeface="Arial" panose="020B0604020202020204" pitchFamily="34" charset="0"/>
                </a:endParaRPr>
              </a:p>
              <a:p>
                <a:pPr eaLnBrk="0" fontAlgn="base" hangingPunct="0">
                  <a:spcBef>
                    <a:spcPct val="0"/>
                  </a:spcBef>
                  <a:spcAft>
                    <a:spcPct val="0"/>
                  </a:spcAft>
                </a:pPr>
                <a:endParaRPr lang="en-US" altLang="ko-KR"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ko-KR" altLang="en-US" i="1" dirty="0"/>
                  <a:t>증명</a:t>
                </a:r>
                <a:r>
                  <a:rPr lang="en-US" altLang="ko-KR" i="1" dirty="0"/>
                  <a:t>)</a:t>
                </a:r>
                <a:r>
                  <a:rPr lang="en-US" altLang="ko-KR"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i="1">
                        <a:latin typeface="Cambria Math" panose="02040503050406030204" pitchFamily="18" charset="0"/>
                        <a:ea typeface="휴먼엑스포" panose="02030504000101010101" pitchFamily="18" charset="-127"/>
                        <a:cs typeface="Arial" panose="020B0604020202020204" pitchFamily="34" charset="0"/>
                      </a:rPr>
                      <m:t>−</m:t>
                    </m:r>
                    <m:r>
                      <a:rPr lang="en-US" altLang="ko-KR" i="1">
                        <a:latin typeface="Cambria Math" panose="02040503050406030204" pitchFamily="18" charset="0"/>
                        <a:ea typeface="휴먼엑스포" panose="02030504000101010101" pitchFamily="18" charset="-127"/>
                        <a:cs typeface="Arial" panose="020B0604020202020204" pitchFamily="34" charset="0"/>
                      </a:rPr>
                      <m:t>𝐾𝐿</m:t>
                    </m:r>
                    <m:r>
                      <a:rPr lang="en-US" altLang="ko-KR"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func>
                      <m:func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uncPr>
                      <m:fName>
                        <m:r>
                          <m:rPr>
                            <m:sty m:val="p"/>
                          </m:rPr>
                          <a:rPr lang="en-US" altLang="ko-KR">
                            <a:latin typeface="Cambria Math" panose="02040503050406030204" pitchFamily="18" charset="0"/>
                            <a:ea typeface="휴먼엑스포" panose="02030504000101010101" pitchFamily="18" charset="-127"/>
                            <a:cs typeface="Arial" panose="020B0604020202020204" pitchFamily="34" charset="0"/>
                          </a:rPr>
                          <m:t>log</m:t>
                        </m:r>
                      </m:fName>
                      <m:e>
                        <m:f>
                          <m:f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Pr>
                          <m:num>
                            <m:r>
                              <a:rPr lang="en-US" altLang="ko-KR" i="1">
                                <a:latin typeface="Cambria Math" panose="02040503050406030204" pitchFamily="18" charset="0"/>
                                <a:ea typeface="휴먼엑스포" panose="02030504000101010101" pitchFamily="18" charset="-127"/>
                                <a:cs typeface="Arial" panose="020B0604020202020204" pitchFamily="34" charset="0"/>
                              </a:rPr>
                              <m:t>𝑞</m:t>
                            </m:r>
                          </m:num>
                          <m:den>
                            <m:r>
                              <a:rPr lang="en-US" altLang="ko-KR" i="1">
                                <a:latin typeface="Cambria Math" panose="02040503050406030204" pitchFamily="18" charset="0"/>
                                <a:ea typeface="휴먼엑스포" panose="02030504000101010101" pitchFamily="18" charset="-127"/>
                                <a:cs typeface="Arial" panose="020B0604020202020204" pitchFamily="34" charset="0"/>
                              </a:rPr>
                              <m:t>𝑝</m:t>
                            </m:r>
                          </m:den>
                        </m:f>
                      </m:e>
                    </m:func>
                  </m:oMath>
                </a14:m>
                <a:endParaRPr lang="en-US" altLang="ko-KR"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endParaRPr lang="en-US" altLang="ko-KR" sz="8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dirty="0">
                    <a:latin typeface="Arial" panose="020B0604020202020204" pitchFamily="34" charset="0"/>
                    <a:ea typeface="휴먼엑스포" panose="02030504000101010101" pitchFamily="18" charset="-127"/>
                    <a:cs typeface="Arial" panose="020B0604020202020204" pitchFamily="34" charset="0"/>
                  </a:rPr>
                  <a:t>             by Jensen’s inequality, </a:t>
                </a:r>
                <a14:m>
                  <m:oMath xmlns:m="http://schemas.openxmlformats.org/officeDocument/2006/math">
                    <m:sSub>
                      <m:sSubPr>
                        <m:ctrlP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func>
                      <m:func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uncPr>
                      <m:fName>
                        <m:r>
                          <m:rPr>
                            <m:sty m:val="p"/>
                          </m:rPr>
                          <a:rPr lang="en-US" altLang="ko-KR">
                            <a:latin typeface="Cambria Math" panose="02040503050406030204" pitchFamily="18" charset="0"/>
                            <a:ea typeface="휴먼엑스포" panose="02030504000101010101" pitchFamily="18" charset="-127"/>
                            <a:cs typeface="Arial" panose="020B0604020202020204" pitchFamily="34" charset="0"/>
                          </a:rPr>
                          <m:t>log</m:t>
                        </m:r>
                      </m:fName>
                      <m:e>
                        <m:f>
                          <m:f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Pr>
                          <m:num>
                            <m:r>
                              <a:rPr lang="en-US" altLang="ko-KR" i="1">
                                <a:latin typeface="Cambria Math" panose="02040503050406030204" pitchFamily="18" charset="0"/>
                                <a:ea typeface="휴먼엑스포" panose="02030504000101010101" pitchFamily="18" charset="-127"/>
                                <a:cs typeface="Arial" panose="020B0604020202020204" pitchFamily="34" charset="0"/>
                              </a:rPr>
                              <m:t>𝑞</m:t>
                            </m:r>
                          </m:num>
                          <m:den>
                            <m:r>
                              <a:rPr lang="en-US" altLang="ko-KR" i="1">
                                <a:latin typeface="Cambria Math" panose="02040503050406030204" pitchFamily="18" charset="0"/>
                                <a:ea typeface="휴먼엑스포" panose="02030504000101010101" pitchFamily="18" charset="-127"/>
                                <a:cs typeface="Arial" panose="020B0604020202020204" pitchFamily="34" charset="0"/>
                              </a:rPr>
                              <m:t>𝑝</m:t>
                            </m:r>
                          </m:den>
                        </m:f>
                      </m:e>
                    </m:func>
                  </m:oMath>
                </a14:m>
                <a:r>
                  <a:rPr lang="en-US" altLang="ko-KR"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i="1" dirty="0">
                        <a:latin typeface="Cambria Math" panose="02040503050406030204" pitchFamily="18" charset="0"/>
                        <a:ea typeface="Cambria Math" panose="02040503050406030204" pitchFamily="18" charset="0"/>
                        <a:cs typeface="Arial" panose="020B0604020202020204" pitchFamily="34" charset="0"/>
                      </a:rPr>
                      <m:t>≤</m:t>
                    </m:r>
                  </m:oMath>
                </a14:m>
                <a:r>
                  <a:rPr lang="en-US" altLang="ko-KR"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func>
                      <m:funcPr>
                        <m:ctrlPr>
                          <a:rPr lang="en-US" altLang="ko-KR" i="1" dirty="0">
                            <a:latin typeface="Cambria Math" panose="02040503050406030204" pitchFamily="18" charset="0"/>
                            <a:ea typeface="휴먼엑스포" panose="02030504000101010101" pitchFamily="18" charset="-127"/>
                            <a:cs typeface="Arial" panose="020B0604020202020204" pitchFamily="34" charset="0"/>
                          </a:rPr>
                        </m:ctrlPr>
                      </m:funcPr>
                      <m:fName>
                        <m:r>
                          <m:rPr>
                            <m:sty m:val="p"/>
                          </m:rPr>
                          <a:rPr lang="en-US" altLang="ko-KR" dirty="0">
                            <a:latin typeface="Cambria Math" panose="02040503050406030204" pitchFamily="18" charset="0"/>
                            <a:ea typeface="휴먼엑스포" panose="02030504000101010101" pitchFamily="18" charset="-127"/>
                            <a:cs typeface="Arial" panose="020B0604020202020204" pitchFamily="34" charset="0"/>
                          </a:rPr>
                          <m:t>log</m:t>
                        </m:r>
                      </m:fName>
                      <m:e>
                        <m:sSub>
                          <m:sSubPr>
                            <m:ctrlP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f>
                          <m:fPr>
                            <m:ctrlPr>
                              <a:rPr lang="en-US" altLang="ko-KR" i="1" dirty="0">
                                <a:latin typeface="Cambria Math" panose="02040503050406030204" pitchFamily="18" charset="0"/>
                                <a:ea typeface="휴먼엑스포" panose="02030504000101010101" pitchFamily="18" charset="-127"/>
                                <a:cs typeface="Arial" panose="020B0604020202020204" pitchFamily="34" charset="0"/>
                              </a:rPr>
                            </m:ctrlPr>
                          </m:fPr>
                          <m:num>
                            <m:r>
                              <a:rPr lang="en-US" altLang="ko-KR" i="1" dirty="0">
                                <a:latin typeface="Cambria Math" panose="02040503050406030204" pitchFamily="18" charset="0"/>
                                <a:ea typeface="휴먼엑스포" panose="02030504000101010101" pitchFamily="18" charset="-127"/>
                                <a:cs typeface="Arial" panose="020B0604020202020204" pitchFamily="34" charset="0"/>
                              </a:rPr>
                              <m:t>𝑞</m:t>
                            </m:r>
                          </m:num>
                          <m:den>
                            <m:r>
                              <a:rPr lang="en-US" altLang="ko-KR" i="1" dirty="0">
                                <a:latin typeface="Cambria Math" panose="02040503050406030204" pitchFamily="18" charset="0"/>
                                <a:ea typeface="휴먼엑스포" panose="02030504000101010101" pitchFamily="18" charset="-127"/>
                                <a:cs typeface="Arial" panose="020B0604020202020204" pitchFamily="34" charset="0"/>
                              </a:rPr>
                              <m:t>𝑝</m:t>
                            </m:r>
                          </m:den>
                        </m:f>
                      </m:e>
                    </m:func>
                  </m:oMath>
                </a14:m>
                <a:endParaRPr lang="en-US" altLang="ko-KR"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endParaRPr lang="en-US" altLang="ko-KR" sz="8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dirty="0">
                    <a:latin typeface="Arial" panose="020B0604020202020204" pitchFamily="34" charset="0"/>
                    <a:ea typeface="휴먼엑스포" panose="02030504000101010101" pitchFamily="18" charset="-127"/>
                    <a:cs typeface="Arial" panose="020B0604020202020204" pitchFamily="34" charset="0"/>
                  </a:rPr>
                  <a:t>             Take </a:t>
                </a:r>
                <a14:m>
                  <m:oMath xmlns:m="http://schemas.openxmlformats.org/officeDocument/2006/math">
                    <m:r>
                      <a:rPr lang="en-US" altLang="ko-KR" i="1">
                        <a:latin typeface="Cambria Math" panose="02040503050406030204" pitchFamily="18" charset="0"/>
                        <a:ea typeface="휴먼엑스포" panose="02030504000101010101" pitchFamily="18" charset="-127"/>
                        <a:cs typeface="Arial" panose="020B0604020202020204" pitchFamily="34" charset="0"/>
                      </a:rPr>
                      <m:t>𝑝</m:t>
                    </m:r>
                    <m:d>
                      <m:d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i="1">
                            <a:latin typeface="Cambria Math" panose="02040503050406030204" pitchFamily="18" charset="0"/>
                            <a:ea typeface="휴먼엑스포" panose="02030504000101010101" pitchFamily="18" charset="-127"/>
                            <a:cs typeface="Arial" panose="020B0604020202020204" pitchFamily="34" charset="0"/>
                          </a:rPr>
                          <m:t>𝑥</m:t>
                        </m:r>
                      </m:e>
                    </m:d>
                    <m:r>
                      <a:rPr lang="en-US" altLang="ko-KR" i="1">
                        <a:latin typeface="Cambria Math" panose="02040503050406030204" pitchFamily="18" charset="0"/>
                        <a:ea typeface="휴먼엑스포" panose="02030504000101010101" pitchFamily="18" charset="-127"/>
                        <a:cs typeface="Arial" panose="020B0604020202020204" pitchFamily="34" charset="0"/>
                      </a:rPr>
                      <m:t>𝑑𝑥</m:t>
                    </m:r>
                    <m:r>
                      <a:rPr lang="en-US" altLang="ko-KR" i="1">
                        <a:latin typeface="Cambria Math" panose="02040503050406030204" pitchFamily="18" charset="0"/>
                        <a:ea typeface="휴먼엑스포" panose="02030504000101010101" pitchFamily="18" charset="-127"/>
                        <a:cs typeface="Arial" panose="020B0604020202020204" pitchFamily="34" charset="0"/>
                      </a:rPr>
                      <m:t>=</m:t>
                    </m:r>
                    <m:r>
                      <a:rPr lang="en-US" altLang="ko-KR" i="1">
                        <a:latin typeface="Cambria Math" panose="02040503050406030204" pitchFamily="18" charset="0"/>
                        <a:ea typeface="휴먼엑스포" panose="02030504000101010101" pitchFamily="18" charset="-127"/>
                        <a:cs typeface="Arial" panose="020B0604020202020204" pitchFamily="34" charset="0"/>
                      </a:rPr>
                      <m:t>𝑑𝑝</m:t>
                    </m:r>
                  </m:oMath>
                </a14:m>
                <a:endParaRPr lang="en-US" altLang="ko-KR"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f>
                        <m:f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Pr>
                        <m:num>
                          <m:r>
                            <a:rPr lang="en-US" altLang="ko-KR" i="1">
                              <a:latin typeface="Cambria Math" panose="02040503050406030204" pitchFamily="18" charset="0"/>
                              <a:ea typeface="휴먼엑스포" panose="02030504000101010101" pitchFamily="18" charset="-127"/>
                              <a:cs typeface="Arial" panose="020B0604020202020204" pitchFamily="34" charset="0"/>
                            </a:rPr>
                            <m:t>𝑞</m:t>
                          </m:r>
                        </m:num>
                        <m:den>
                          <m:r>
                            <a:rPr lang="en-US" altLang="ko-KR" i="1">
                              <a:latin typeface="Cambria Math" panose="02040503050406030204" pitchFamily="18" charset="0"/>
                              <a:ea typeface="휴먼엑스포" panose="02030504000101010101" pitchFamily="18" charset="-127"/>
                              <a:cs typeface="Arial" panose="020B0604020202020204" pitchFamily="34" charset="0"/>
                            </a:rPr>
                            <m:t>𝑝</m:t>
                          </m:r>
                        </m:den>
                      </m:f>
                      <m:r>
                        <a:rPr lang="en-US" altLang="ko-KR" i="1">
                          <a:latin typeface="Cambria Math" panose="02040503050406030204" pitchFamily="18" charset="0"/>
                          <a:ea typeface="휴먼엑스포" panose="02030504000101010101" pitchFamily="18" charset="-127"/>
                          <a:cs typeface="Arial" panose="020B0604020202020204" pitchFamily="34" charset="0"/>
                        </a:rPr>
                        <m:t>= </m:t>
                      </m:r>
                      <m:nary>
                        <m:naryPr>
                          <m:limLoc m:val="undOvr"/>
                          <m:subHide m:val="on"/>
                          <m:supHide m:val="on"/>
                          <m:ctrlPr>
                            <a:rPr lang="en-US" altLang="ko-KR" i="1">
                              <a:latin typeface="Cambria Math" panose="02040503050406030204" pitchFamily="18" charset="0"/>
                              <a:ea typeface="휴먼엑스포" panose="02030504000101010101" pitchFamily="18" charset="-127"/>
                              <a:cs typeface="Arial" panose="020B0604020202020204" pitchFamily="34" charset="0"/>
                            </a:rPr>
                          </m:ctrlPr>
                        </m:naryPr>
                        <m:sub/>
                        <m:sup/>
                        <m:e>
                          <m:f>
                            <m:f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fPr>
                            <m:num>
                              <m:r>
                                <a:rPr lang="en-US" altLang="ko-KR" i="1">
                                  <a:latin typeface="Cambria Math" panose="02040503050406030204" pitchFamily="18" charset="0"/>
                                  <a:ea typeface="휴먼엑스포" panose="02030504000101010101" pitchFamily="18" charset="-127"/>
                                  <a:cs typeface="Arial" panose="020B0604020202020204" pitchFamily="34" charset="0"/>
                                </a:rPr>
                                <m:t>𝑞</m:t>
                              </m:r>
                              <m:r>
                                <a:rPr lang="en-US" altLang="ko-KR" i="1">
                                  <a:latin typeface="Cambria Math" panose="02040503050406030204" pitchFamily="18" charset="0"/>
                                  <a:ea typeface="휴먼엑스포" panose="02030504000101010101" pitchFamily="18" charset="-127"/>
                                  <a:cs typeface="Arial" panose="020B0604020202020204" pitchFamily="34" charset="0"/>
                                </a:rPr>
                                <m:t>(</m:t>
                              </m:r>
                              <m:r>
                                <a:rPr lang="en-US" altLang="ko-KR" i="1">
                                  <a:latin typeface="Cambria Math" panose="02040503050406030204" pitchFamily="18" charset="0"/>
                                  <a:ea typeface="휴먼엑스포" panose="02030504000101010101" pitchFamily="18" charset="-127"/>
                                  <a:cs typeface="Arial" panose="020B0604020202020204" pitchFamily="34" charset="0"/>
                                </a:rPr>
                                <m:t>𝑥</m:t>
                              </m:r>
                              <m:r>
                                <a:rPr lang="en-US" altLang="ko-KR" i="1">
                                  <a:latin typeface="Cambria Math" panose="02040503050406030204" pitchFamily="18" charset="0"/>
                                  <a:ea typeface="휴먼엑스포" panose="02030504000101010101" pitchFamily="18" charset="-127"/>
                                  <a:cs typeface="Arial" panose="020B0604020202020204" pitchFamily="34" charset="0"/>
                                </a:rPr>
                                <m:t>)</m:t>
                              </m:r>
                            </m:num>
                            <m:den>
                              <m:r>
                                <a:rPr lang="en-US" altLang="ko-KR" i="1">
                                  <a:latin typeface="Cambria Math" panose="02040503050406030204" pitchFamily="18" charset="0"/>
                                  <a:ea typeface="휴먼엑스포" panose="02030504000101010101" pitchFamily="18" charset="-127"/>
                                  <a:cs typeface="Arial" panose="020B0604020202020204" pitchFamily="34" charset="0"/>
                                </a:rPr>
                                <m:t>𝑝</m:t>
                              </m:r>
                              <m:r>
                                <a:rPr lang="en-US" altLang="ko-KR" i="1">
                                  <a:latin typeface="Cambria Math" panose="02040503050406030204" pitchFamily="18" charset="0"/>
                                  <a:ea typeface="휴먼엑스포" panose="02030504000101010101" pitchFamily="18" charset="-127"/>
                                  <a:cs typeface="Arial" panose="020B0604020202020204" pitchFamily="34" charset="0"/>
                                </a:rPr>
                                <m:t>(</m:t>
                              </m:r>
                              <m:r>
                                <a:rPr lang="en-US" altLang="ko-KR" i="1">
                                  <a:latin typeface="Cambria Math" panose="02040503050406030204" pitchFamily="18" charset="0"/>
                                  <a:ea typeface="휴먼엑스포" panose="02030504000101010101" pitchFamily="18" charset="-127"/>
                                  <a:cs typeface="Arial" panose="020B0604020202020204" pitchFamily="34" charset="0"/>
                                </a:rPr>
                                <m:t>𝑥</m:t>
                              </m:r>
                              <m:r>
                                <a:rPr lang="en-US" altLang="ko-KR" i="1">
                                  <a:latin typeface="Cambria Math" panose="02040503050406030204" pitchFamily="18" charset="0"/>
                                  <a:ea typeface="휴먼엑스포" panose="02030504000101010101" pitchFamily="18" charset="-127"/>
                                  <a:cs typeface="Arial" panose="020B0604020202020204" pitchFamily="34" charset="0"/>
                                </a:rPr>
                                <m:t>)</m:t>
                              </m:r>
                            </m:den>
                          </m:f>
                          <m:r>
                            <a:rPr lang="en-US" altLang="ko-KR" i="1">
                              <a:latin typeface="Cambria Math" panose="02040503050406030204" pitchFamily="18" charset="0"/>
                              <a:ea typeface="휴먼엑스포" panose="02030504000101010101" pitchFamily="18" charset="-127"/>
                              <a:cs typeface="Arial" panose="020B0604020202020204" pitchFamily="34" charset="0"/>
                            </a:rPr>
                            <m:t> </m:t>
                          </m:r>
                          <m:r>
                            <a:rPr lang="en-US" altLang="ko-KR" i="1">
                              <a:latin typeface="Cambria Math" panose="02040503050406030204" pitchFamily="18" charset="0"/>
                              <a:ea typeface="휴먼엑스포" panose="02030504000101010101" pitchFamily="18" charset="-127"/>
                              <a:cs typeface="Arial" panose="020B0604020202020204" pitchFamily="34" charset="0"/>
                            </a:rPr>
                            <m:t>𝑝</m:t>
                          </m:r>
                          <m:d>
                            <m:d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i="1">
                                  <a:latin typeface="Cambria Math" panose="02040503050406030204" pitchFamily="18" charset="0"/>
                                  <a:ea typeface="휴먼엑스포" panose="02030504000101010101" pitchFamily="18" charset="-127"/>
                                  <a:cs typeface="Arial" panose="020B0604020202020204" pitchFamily="34" charset="0"/>
                                </a:rPr>
                                <m:t>𝑥</m:t>
                              </m:r>
                            </m:e>
                          </m:d>
                          <m:r>
                            <a:rPr lang="en-US" altLang="ko-KR" i="1">
                              <a:latin typeface="Cambria Math" panose="02040503050406030204" pitchFamily="18" charset="0"/>
                              <a:ea typeface="휴먼엑스포" panose="02030504000101010101" pitchFamily="18" charset="-127"/>
                              <a:cs typeface="Arial" panose="020B0604020202020204" pitchFamily="34" charset="0"/>
                            </a:rPr>
                            <m:t>𝑑𝑥</m:t>
                          </m:r>
                          <m:r>
                            <a:rPr lang="en-US" altLang="ko-KR" i="1">
                              <a:latin typeface="Cambria Math" panose="02040503050406030204" pitchFamily="18" charset="0"/>
                              <a:ea typeface="휴먼엑스포" panose="02030504000101010101" pitchFamily="18" charset="-127"/>
                              <a:cs typeface="Arial" panose="020B0604020202020204" pitchFamily="34" charset="0"/>
                            </a:rPr>
                            <m:t>= </m:t>
                          </m:r>
                          <m:nary>
                            <m:naryPr>
                              <m:limLoc m:val="undOvr"/>
                              <m:subHide m:val="on"/>
                              <m:supHide m:val="on"/>
                              <m:ctrlPr>
                                <a:rPr lang="en-US" altLang="ko-KR" i="1">
                                  <a:latin typeface="Cambria Math" panose="02040503050406030204" pitchFamily="18" charset="0"/>
                                  <a:ea typeface="휴먼엑스포" panose="02030504000101010101" pitchFamily="18" charset="-127"/>
                                  <a:cs typeface="Arial" panose="020B0604020202020204" pitchFamily="34" charset="0"/>
                                </a:rPr>
                              </m:ctrlPr>
                            </m:naryPr>
                            <m:sub/>
                            <m:sup/>
                            <m:e>
                              <m:r>
                                <a:rPr lang="en-US" altLang="ko-KR" i="1">
                                  <a:latin typeface="Cambria Math" panose="02040503050406030204" pitchFamily="18" charset="0"/>
                                  <a:ea typeface="휴먼엑스포" panose="02030504000101010101" pitchFamily="18" charset="-127"/>
                                  <a:cs typeface="Arial" panose="020B0604020202020204" pitchFamily="34" charset="0"/>
                                </a:rPr>
                                <m:t>𝑞</m:t>
                              </m:r>
                              <m:d>
                                <m:d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i="1">
                                      <a:latin typeface="Cambria Math" panose="02040503050406030204" pitchFamily="18" charset="0"/>
                                      <a:ea typeface="휴먼엑스포" panose="02030504000101010101" pitchFamily="18" charset="-127"/>
                                      <a:cs typeface="Arial" panose="020B0604020202020204" pitchFamily="34" charset="0"/>
                                    </a:rPr>
                                    <m:t>𝑥</m:t>
                                  </m:r>
                                </m:e>
                              </m:d>
                              <m:r>
                                <a:rPr lang="en-US" altLang="ko-KR" i="1">
                                  <a:latin typeface="Cambria Math" panose="02040503050406030204" pitchFamily="18" charset="0"/>
                                  <a:ea typeface="휴먼엑스포" panose="02030504000101010101" pitchFamily="18" charset="-127"/>
                                  <a:cs typeface="Arial" panose="020B0604020202020204" pitchFamily="34" charset="0"/>
                                </a:rPr>
                                <m:t>𝑑𝑥</m:t>
                              </m:r>
                              <m:r>
                                <a:rPr lang="en-US" altLang="ko-KR" i="1">
                                  <a:latin typeface="Cambria Math" panose="02040503050406030204" pitchFamily="18" charset="0"/>
                                  <a:ea typeface="휴먼엑스포" panose="02030504000101010101" pitchFamily="18" charset="-127"/>
                                  <a:cs typeface="Arial" panose="020B0604020202020204" pitchFamily="34" charset="0"/>
                                </a:rPr>
                                <m:t>=1</m:t>
                              </m:r>
                            </m:e>
                          </m:nary>
                        </m:e>
                      </m:nary>
                    </m:oMath>
                  </m:oMathPara>
                </a14:m>
                <a:endParaRPr lang="en-US" altLang="ko-KR"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func>
                      <m:funcPr>
                        <m:ctrlPr>
                          <a:rPr lang="en-US" altLang="ko-KR"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ltLang="ko-KR">
                            <a:latin typeface="Cambria Math" panose="02040503050406030204" pitchFamily="18" charset="0"/>
                            <a:ea typeface="Cambria Math" panose="02040503050406030204" pitchFamily="18" charset="0"/>
                            <a:cs typeface="Arial" panose="020B0604020202020204" pitchFamily="34" charset="0"/>
                          </a:rPr>
                          <m:t>log</m:t>
                        </m:r>
                      </m:fName>
                      <m:e>
                        <m:f>
                          <m:fPr>
                            <m:ctrlPr>
                              <a:rPr lang="en-US" altLang="ko-KR" i="1">
                                <a:latin typeface="Cambria Math" panose="02040503050406030204" pitchFamily="18" charset="0"/>
                                <a:ea typeface="Cambria Math" panose="02040503050406030204" pitchFamily="18" charset="0"/>
                                <a:cs typeface="Arial" panose="020B0604020202020204" pitchFamily="34" charset="0"/>
                              </a:rPr>
                            </m:ctrlPr>
                          </m:fPr>
                          <m:num>
                            <m:r>
                              <a:rPr lang="en-US" altLang="ko-KR" i="1">
                                <a:latin typeface="Cambria Math" panose="02040503050406030204" pitchFamily="18" charset="0"/>
                                <a:ea typeface="Cambria Math" panose="02040503050406030204" pitchFamily="18" charset="0"/>
                                <a:cs typeface="Arial" panose="020B0604020202020204" pitchFamily="34" charset="0"/>
                              </a:rPr>
                              <m:t>𝑞</m:t>
                            </m:r>
                          </m:num>
                          <m:den>
                            <m:r>
                              <a:rPr lang="en-US" altLang="ko-KR" i="1">
                                <a:latin typeface="Cambria Math" panose="02040503050406030204" pitchFamily="18" charset="0"/>
                                <a:ea typeface="Cambria Math" panose="02040503050406030204" pitchFamily="18" charset="0"/>
                                <a:cs typeface="Arial" panose="020B0604020202020204" pitchFamily="34" charset="0"/>
                              </a:rPr>
                              <m:t>𝑝</m:t>
                            </m:r>
                          </m:den>
                        </m:f>
                        <m:r>
                          <a:rPr lang="en-US" altLang="ko-KR" i="1">
                            <a:latin typeface="Cambria Math" panose="02040503050406030204" pitchFamily="18" charset="0"/>
                            <a:ea typeface="Cambria Math" panose="02040503050406030204" pitchFamily="18" charset="0"/>
                            <a:cs typeface="Arial" panose="020B0604020202020204" pitchFamily="34" charset="0"/>
                          </a:rPr>
                          <m:t> ≤</m:t>
                        </m:r>
                        <m:func>
                          <m:funcPr>
                            <m:ctrlPr>
                              <a:rPr lang="en-US" altLang="ko-KR"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ltLang="ko-KR">
                                <a:latin typeface="Cambria Math" panose="02040503050406030204" pitchFamily="18" charset="0"/>
                                <a:ea typeface="Cambria Math" panose="02040503050406030204" pitchFamily="18" charset="0"/>
                                <a:cs typeface="Arial" panose="020B0604020202020204" pitchFamily="34" charset="0"/>
                              </a:rPr>
                              <m:t>log</m:t>
                            </m:r>
                          </m:fName>
                          <m:e>
                            <m:sSub>
                              <m:sSubPr>
                                <m:ctrlP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𝐸</m:t>
                                </m:r>
                              </m:e>
                              <m:sub>
                                <m:r>
                                  <a:rPr lang="en-US" altLang="ko-KR"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𝑝</m:t>
                                </m:r>
                              </m:sub>
                            </m:sSub>
                            <m:f>
                              <m:fPr>
                                <m:ctrlPr>
                                  <a:rPr lang="en-US" altLang="ko-KR" i="1">
                                    <a:latin typeface="Cambria Math" panose="02040503050406030204" pitchFamily="18" charset="0"/>
                                    <a:ea typeface="Cambria Math" panose="02040503050406030204" pitchFamily="18" charset="0"/>
                                    <a:cs typeface="Arial" panose="020B0604020202020204" pitchFamily="34" charset="0"/>
                                  </a:rPr>
                                </m:ctrlPr>
                              </m:fPr>
                              <m:num>
                                <m:r>
                                  <a:rPr lang="en-US" altLang="ko-KR" i="1">
                                    <a:latin typeface="Cambria Math" panose="02040503050406030204" pitchFamily="18" charset="0"/>
                                    <a:ea typeface="Cambria Math" panose="02040503050406030204" pitchFamily="18" charset="0"/>
                                    <a:cs typeface="Arial" panose="020B0604020202020204" pitchFamily="34" charset="0"/>
                                  </a:rPr>
                                  <m:t>𝑞</m:t>
                                </m:r>
                              </m:num>
                              <m:den>
                                <m:r>
                                  <a:rPr lang="en-US" altLang="ko-KR" i="1">
                                    <a:latin typeface="Cambria Math" panose="02040503050406030204" pitchFamily="18" charset="0"/>
                                    <a:ea typeface="Cambria Math" panose="02040503050406030204" pitchFamily="18" charset="0"/>
                                    <a:cs typeface="Arial" panose="020B0604020202020204" pitchFamily="34" charset="0"/>
                                  </a:rPr>
                                  <m:t>𝑝</m:t>
                                </m:r>
                              </m:den>
                            </m:f>
                            <m:r>
                              <a:rPr lang="en-US" altLang="ko-KR" i="1">
                                <a:latin typeface="Cambria Math" panose="02040503050406030204" pitchFamily="18" charset="0"/>
                                <a:ea typeface="Cambria Math" panose="02040503050406030204" pitchFamily="18" charset="0"/>
                                <a:cs typeface="Arial" panose="020B0604020202020204" pitchFamily="34" charset="0"/>
                              </a:rPr>
                              <m:t>= </m:t>
                            </m:r>
                            <m:func>
                              <m:funcPr>
                                <m:ctrlPr>
                                  <a:rPr lang="en-US" altLang="ko-KR" i="1">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ltLang="ko-KR">
                                    <a:latin typeface="Cambria Math" panose="02040503050406030204" pitchFamily="18" charset="0"/>
                                    <a:ea typeface="Cambria Math" panose="02040503050406030204" pitchFamily="18" charset="0"/>
                                    <a:cs typeface="Arial" panose="020B0604020202020204" pitchFamily="34" charset="0"/>
                                  </a:rPr>
                                  <m:t>log</m:t>
                                </m:r>
                              </m:fName>
                              <m:e>
                                <m:r>
                                  <a:rPr lang="en-US" altLang="ko-KR" i="1">
                                    <a:latin typeface="Cambria Math" panose="02040503050406030204" pitchFamily="18" charset="0"/>
                                    <a:ea typeface="Cambria Math" panose="02040503050406030204" pitchFamily="18" charset="0"/>
                                    <a:cs typeface="Arial" panose="020B0604020202020204" pitchFamily="34" charset="0"/>
                                  </a:rPr>
                                  <m:t>1</m:t>
                                </m:r>
                              </m:e>
                            </m:func>
                          </m:e>
                        </m:func>
                        <m:r>
                          <a:rPr lang="en-US" altLang="ko-KR" i="1">
                            <a:latin typeface="Cambria Math" panose="02040503050406030204" pitchFamily="18" charset="0"/>
                            <a:ea typeface="Cambria Math" panose="02040503050406030204" pitchFamily="18" charset="0"/>
                            <a:cs typeface="Arial" panose="020B0604020202020204" pitchFamily="34" charset="0"/>
                          </a:rPr>
                          <m:t>=0</m:t>
                        </m:r>
                      </m:e>
                    </m:func>
                  </m:oMath>
                </a14:m>
                <a:r>
                  <a:rPr lang="en-US" altLang="ko-KR" dirty="0">
                    <a:latin typeface="Arial" panose="020B0604020202020204" pitchFamily="34" charset="0"/>
                    <a:ea typeface="휴먼엑스포" panose="02030504000101010101" pitchFamily="18" charset="-127"/>
                    <a:cs typeface="Arial" panose="020B0604020202020204" pitchFamily="34" charset="0"/>
                  </a:rPr>
                  <a:t>    Q.E.D.</a:t>
                </a:r>
              </a:p>
            </p:txBody>
          </p:sp>
        </mc:Choice>
        <mc:Fallback xmlns="">
          <p:sp>
            <p:nvSpPr>
              <p:cNvPr id="45" name="TextBox 4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687329" y="952803"/>
                <a:ext cx="7977344" cy="3099310"/>
              </a:xfrm>
              <a:prstGeom prst="rect">
                <a:avLst/>
              </a:prstGeom>
              <a:blipFill>
                <a:blip r:embed="rId2"/>
                <a:stretch>
                  <a:fillRect l="-68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C79A7C-EB3D-44E4-AD50-3BE8F62AC386}"/>
                  </a:ext>
                </a:extLst>
              </p:cNvPr>
              <p:cNvSpPr txBox="1"/>
              <p:nvPr/>
            </p:nvSpPr>
            <p:spPr>
              <a:xfrm>
                <a:off x="1716683" y="4503970"/>
                <a:ext cx="8432039" cy="1579920"/>
              </a:xfrm>
              <a:prstGeom prst="rect">
                <a:avLst/>
              </a:prstGeom>
              <a:noFill/>
            </p:spPr>
            <p:txBody>
              <a:bodyPr wrap="square">
                <a:spAutoFit/>
              </a:bodyPr>
              <a:lstStyle/>
              <a:p>
                <a:pPr eaLnBrk="0" fontAlgn="base" hangingPunct="0">
                  <a:lnSpc>
                    <a:spcPts val="2900"/>
                  </a:lnSpc>
                  <a:spcBef>
                    <a:spcPct val="0"/>
                  </a:spcBef>
                  <a:spcAft>
                    <a:spcPct val="0"/>
                  </a:spcAft>
                </a:pPr>
                <a14:m>
                  <m:oMath xmlns:m="http://schemas.openxmlformats.org/officeDocument/2006/math">
                    <m:r>
                      <a:rPr lang="ko-KR" altLang="en-US" sz="2000" i="1" dirty="0">
                        <a:solidFill>
                          <a:srgbClr val="002060"/>
                        </a:solidFill>
                        <a:latin typeface="Cambria Math" panose="02040503050406030204" pitchFamily="18" charset="0"/>
                        <a:ea typeface="휴먼엑스포" panose="02030504000101010101" pitchFamily="18" charset="-127"/>
                        <a:cs typeface="Arial" panose="020B0604020202020204" pitchFamily="34" charset="0"/>
                      </a:rPr>
                      <m:t>정</m:t>
                    </m:r>
                  </m:oMath>
                </a14:m>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리</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Entropy :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불확실성</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정보</a:t>
                </a:r>
                <a:endPar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ts val="2900"/>
                  </a:lnSpc>
                  <a:spcBef>
                    <a:spcPct val="0"/>
                  </a:spcBef>
                  <a:spcAft>
                    <a:spcPct val="0"/>
                  </a:spcAft>
                </a:pP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Cross-entropy (CE)</a:t>
                </a:r>
              </a:p>
              <a:p>
                <a:pPr eaLnBrk="0" fontAlgn="base" hangingPunct="0">
                  <a:lnSpc>
                    <a:spcPts val="2900"/>
                  </a:lnSpc>
                  <a:spcBef>
                    <a:spcPct val="0"/>
                  </a:spcBef>
                  <a:spcAft>
                    <a:spcPct val="0"/>
                  </a:spcAft>
                </a:pP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   E ≤ CE</a:t>
                </a:r>
              </a:p>
              <a:p>
                <a:pPr eaLnBrk="0" fontAlgn="base" hangingPunct="0">
                  <a:lnSpc>
                    <a:spcPts val="2900"/>
                  </a:lnSpc>
                  <a:spcBef>
                    <a:spcPct val="0"/>
                  </a:spcBef>
                  <a:spcAft>
                    <a:spcPct val="0"/>
                  </a:spcAft>
                </a:pP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   K-L Divergence = CE – E</a:t>
                </a:r>
              </a:p>
            </p:txBody>
          </p:sp>
        </mc:Choice>
        <mc:Fallback xmlns="">
          <p:sp>
            <p:nvSpPr>
              <p:cNvPr id="12" name="TextBox 11">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716683" y="4503970"/>
                <a:ext cx="8432039" cy="1579920"/>
              </a:xfrm>
              <a:prstGeom prst="rect">
                <a:avLst/>
              </a:prstGeom>
              <a:blipFill>
                <a:blip r:embed="rId3"/>
                <a:stretch>
                  <a:fillRect l="-217" t="-386" b="-4247"/>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672396421"/>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00102" y="2062944"/>
            <a:ext cx="7772400" cy="1470025"/>
          </a:xfrm>
        </p:spPr>
        <p:txBody>
          <a:bodyPr/>
          <a:lstStyle/>
          <a:p>
            <a:pPr eaLnBrk="1" hangingPunct="1"/>
            <a:r>
              <a:rPr lang="en-US" altLang="ko-KR" sz="4000" b="1" dirty="0">
                <a:solidFill>
                  <a:srgbClr val="002060"/>
                </a:solidFill>
                <a:ea typeface="굴림" charset="-127"/>
              </a:rPr>
              <a:t>2. Google</a:t>
            </a:r>
            <a:r>
              <a:rPr lang="ko-KR" altLang="en-US" sz="4000" b="1" dirty="0">
                <a:solidFill>
                  <a:srgbClr val="002060"/>
                </a:solidFill>
                <a:ea typeface="굴림" charset="-127"/>
              </a:rPr>
              <a:t> </a:t>
            </a:r>
            <a:r>
              <a:rPr lang="en-US" altLang="ko-KR" sz="4000" b="1" dirty="0">
                <a:solidFill>
                  <a:srgbClr val="002060"/>
                </a:solidFill>
                <a:ea typeface="굴림" charset="-127"/>
              </a:rPr>
              <a:t>Page Rank</a:t>
            </a:r>
          </a:p>
        </p:txBody>
      </p:sp>
    </p:spTree>
    <p:extLst>
      <p:ext uri="{BB962C8B-B14F-4D97-AF65-F5344CB8AC3E}">
        <p14:creationId xmlns:p14="http://schemas.microsoft.com/office/powerpoint/2010/main" val="1964835604"/>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456715" y="357726"/>
            <a:ext cx="7838367"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3000" dirty="0">
                <a:solidFill>
                  <a:srgbClr val="003863"/>
                </a:solidFill>
                <a:latin typeface="Arial Black" panose="020B0A04020102020204" pitchFamily="34" charset="0"/>
                <a:ea typeface="HY헤드라인M" panose="02030600000101010101" pitchFamily="18" charset="-127"/>
                <a:cs typeface="+mn-cs"/>
              </a:rPr>
              <a:t>Google Page Rank</a:t>
            </a:r>
          </a:p>
        </p:txBody>
      </p:sp>
      <p:sp>
        <p:nvSpPr>
          <p:cNvPr id="67" name="직사각형 66">
            <a:extLst>
              <a:ext uri="{FF2B5EF4-FFF2-40B4-BE49-F238E27FC236}">
                <a16:creationId xmlns:a16="http://schemas.microsoft.com/office/drawing/2014/main" id="{B7E5668C-1C5F-4A9F-9414-CE0A1B4BACCC}"/>
              </a:ext>
            </a:extLst>
          </p:cNvPr>
          <p:cNvSpPr/>
          <p:nvPr/>
        </p:nvSpPr>
        <p:spPr>
          <a:xfrm>
            <a:off x="7156548" y="1561869"/>
            <a:ext cx="3498436" cy="20551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CC79A7C-EB3D-44E4-AD50-3BE8F62AC386}"/>
              </a:ext>
            </a:extLst>
          </p:cNvPr>
          <p:cNvSpPr txBox="1"/>
          <p:nvPr/>
        </p:nvSpPr>
        <p:spPr>
          <a:xfrm>
            <a:off x="1872547" y="1717030"/>
            <a:ext cx="8432039" cy="1754326"/>
          </a:xfrm>
          <a:prstGeom prst="rect">
            <a:avLst/>
          </a:prstGeom>
          <a:noFill/>
        </p:spPr>
        <p:txBody>
          <a:bodyPr wrap="square">
            <a:spAutoFit/>
          </a:bodyPr>
          <a:lstStyle/>
          <a:p>
            <a:pPr eaLnBrk="0" fontAlgn="base" latinLnBrk="0" hangingPunct="0">
              <a:spcBef>
                <a:spcPct val="0"/>
              </a:spcBef>
              <a:spcAft>
                <a:spcPct val="0"/>
              </a:spcAft>
            </a:pP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r>
              <a:rPr lang="ko-KR" altLang="en-US" sz="2400" dirty="0" err="1">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스탠포드</a:t>
            </a: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대학 내에서 어떤 </a:t>
            </a: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web page</a:t>
            </a:r>
            <a:r>
              <a:rPr lang="ko-KR" altLang="en-US"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가 </a:t>
            </a:r>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가장 </a:t>
            </a: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page rank</a:t>
            </a:r>
            <a:r>
              <a:rPr lang="ko-KR" altLang="en-US"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가 높은가 따져 봄</a:t>
            </a:r>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dirty="0">
                <a:solidFill>
                  <a:srgbClr val="000000"/>
                </a:solidFill>
                <a:latin typeface="휴먼엑스포" panose="02030504000101010101" pitchFamily="18" charset="-127"/>
                <a:ea typeface="휴먼엑스포" panose="02030504000101010101" pitchFamily="18" charset="-127"/>
                <a:cs typeface="Arial" panose="020B0604020202020204" pitchFamily="34" charset="0"/>
              </a:rPr>
              <a:t>      (1995</a:t>
            </a:r>
            <a:r>
              <a:rPr lang="ko-KR" altLang="en-US" dirty="0">
                <a:solidFill>
                  <a:srgbClr val="000000"/>
                </a:solidFill>
                <a:latin typeface="휴먼엑스포" panose="02030504000101010101" pitchFamily="18" charset="-127"/>
                <a:ea typeface="휴먼엑스포" panose="02030504000101010101" pitchFamily="18" charset="-127"/>
                <a:cs typeface="Arial" panose="020B0604020202020204" pitchFamily="34" charset="0"/>
              </a:rPr>
              <a:t>년</a:t>
            </a:r>
            <a:r>
              <a:rPr lang="en-US" altLang="ko-KR" dirty="0">
                <a:solidFill>
                  <a:srgbClr val="000000"/>
                </a:solidFill>
                <a:latin typeface="휴먼엑스포" panose="02030504000101010101" pitchFamily="18" charset="-127"/>
                <a:ea typeface="휴먼엑스포" panose="02030504000101010101" pitchFamily="18" charset="-127"/>
                <a:cs typeface="Arial" panose="020B0604020202020204" pitchFamily="34" charset="0"/>
              </a:rPr>
              <a:t>, Stanford</a:t>
            </a:r>
            <a:r>
              <a:rPr lang="ko-KR" altLang="en-US" dirty="0">
                <a:solidFill>
                  <a:srgbClr val="000000"/>
                </a:solidFill>
                <a:latin typeface="휴먼엑스포" panose="02030504000101010101" pitchFamily="18" charset="-127"/>
                <a:ea typeface="휴먼엑스포" panose="02030504000101010101" pitchFamily="18" charset="-127"/>
                <a:cs typeface="Arial" panose="020B0604020202020204" pitchFamily="34" charset="0"/>
              </a:rPr>
              <a:t>에서 </a:t>
            </a:r>
            <a:r>
              <a:rPr lang="en-US" altLang="ko-KR" dirty="0">
                <a:solidFill>
                  <a:srgbClr val="000000"/>
                </a:solidFill>
                <a:latin typeface="휴먼엑스포" panose="02030504000101010101" pitchFamily="18" charset="-127"/>
                <a:ea typeface="휴먼엑스포" panose="02030504000101010101" pitchFamily="18" charset="-127"/>
                <a:cs typeface="Arial" panose="020B0604020202020204" pitchFamily="34" charset="0"/>
              </a:rPr>
              <a:t>Linear Algebra </a:t>
            </a:r>
            <a:r>
              <a:rPr lang="ko-KR" altLang="en-US" dirty="0">
                <a:solidFill>
                  <a:srgbClr val="000000"/>
                </a:solidFill>
                <a:latin typeface="휴먼엑스포" panose="02030504000101010101" pitchFamily="18" charset="-127"/>
                <a:ea typeface="휴먼엑스포" panose="02030504000101010101" pitchFamily="18" charset="-127"/>
                <a:cs typeface="Arial" panose="020B0604020202020204" pitchFamily="34" charset="0"/>
              </a:rPr>
              <a:t>수업 듣던 중 착안</a:t>
            </a:r>
            <a:r>
              <a:rPr lang="en-US" altLang="ko-KR" dirty="0">
                <a:solidFill>
                  <a:srgbClr val="000000"/>
                </a:solidFill>
                <a:latin typeface="휴먼엑스포" panose="02030504000101010101" pitchFamily="18" charset="-127"/>
                <a:ea typeface="휴먼엑스포" panose="02030504000101010101" pitchFamily="18" charset="-127"/>
                <a:cs typeface="Arial" panose="020B0604020202020204" pitchFamily="34" charset="0"/>
              </a:rPr>
              <a:t>)</a:t>
            </a:r>
          </a:p>
          <a:p>
            <a:pPr eaLnBrk="0" fontAlgn="base" latinLnBrk="0" hangingPunct="0">
              <a:spcBef>
                <a:spcPct val="0"/>
              </a:spcBef>
              <a:spcAft>
                <a:spcPct val="0"/>
              </a:spcAft>
            </a:pPr>
            <a:endParaRPr lang="en-US" altLang="ko-KR" dirty="0">
              <a:solidFill>
                <a:srgbClr val="00000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2400" dirty="0">
                <a:solidFill>
                  <a:srgbClr val="000000"/>
                </a:solidFill>
                <a:latin typeface="휴먼엑스포" panose="02030504000101010101" pitchFamily="18" charset="-127"/>
                <a:ea typeface="휴먼엑스포" panose="02030504000101010101" pitchFamily="18" charset="-127"/>
                <a:cs typeface="Arial" panose="020B0604020202020204" pitchFamily="34" charset="0"/>
              </a:rPr>
              <a:t>〮</a:t>
            </a: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m</a:t>
            </a:r>
            <a:r>
              <a:rPr lang="ko-KR" altLang="en-US"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개의 </a:t>
            </a: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Stanford web pages</a:t>
            </a:r>
            <a:r>
              <a:rPr lang="ko-KR" altLang="en-US"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p:sp>
        <p:nvSpPr>
          <p:cNvPr id="3" name="슬라이드 번호 개체 틀 2"/>
          <p:cNvSpPr>
            <a:spLocks noGrp="1"/>
          </p:cNvSpPr>
          <p:nvPr>
            <p:ph type="sldNum" sz="quarter" idx="12"/>
          </p:nvPr>
        </p:nvSpPr>
        <p:spPr/>
        <p:txBody>
          <a:bodyPr/>
          <a:lstStyle/>
          <a:p>
            <a:fld id="{697A4166-CA4D-41F8-83C5-A101D686F506}" type="slidenum">
              <a:rPr lang="ko-KR" altLang="en-US" smtClean="0"/>
              <a:t>776</a:t>
            </a:fld>
            <a:endParaRPr lang="ko-KR" altLang="en-US"/>
          </a:p>
        </p:txBody>
      </p:sp>
      <p:sp>
        <p:nvSpPr>
          <p:cNvPr id="22" name="TextBox 21">
            <a:extLst>
              <a:ext uri="{FF2B5EF4-FFF2-40B4-BE49-F238E27FC236}">
                <a16:creationId xmlns:a16="http://schemas.microsoft.com/office/drawing/2014/main" id="{3C1D9D20-7D53-4E7A-84BD-D308AFC14FF3}"/>
              </a:ext>
            </a:extLst>
          </p:cNvPr>
          <p:cNvSpPr txBox="1"/>
          <p:nvPr/>
        </p:nvSpPr>
        <p:spPr>
          <a:xfrm>
            <a:off x="2106875" y="976983"/>
            <a:ext cx="7188207" cy="369332"/>
          </a:xfrm>
          <a:prstGeom prst="rect">
            <a:avLst/>
          </a:prstGeom>
          <a:noFill/>
        </p:spPr>
        <p:txBody>
          <a:bodyPr wrap="square">
            <a:spAutoFit/>
          </a:bodyPr>
          <a:lstStyle/>
          <a:p>
            <a:r>
              <a:rPr lang="en-US" altLang="ko-KR" b="1" dirty="0">
                <a:latin typeface="Arial" panose="020B0604020202020204" pitchFamily="34" charset="0"/>
                <a:ea typeface="휴먼엑스포" panose="02030504000101010101" pitchFamily="18" charset="-127"/>
                <a:cs typeface="Arial" panose="020B0604020202020204" pitchFamily="34" charset="0"/>
              </a:rPr>
              <a:t>* Sergey</a:t>
            </a:r>
            <a:r>
              <a:rPr lang="ko-KR" altLang="en-US" b="1" dirty="0">
                <a:latin typeface="Arial" panose="020B0604020202020204" pitchFamily="34" charset="0"/>
                <a:ea typeface="휴먼엑스포" panose="02030504000101010101" pitchFamily="18" charset="-127"/>
                <a:cs typeface="Arial" panose="020B0604020202020204" pitchFamily="34" charset="0"/>
              </a:rPr>
              <a:t> </a:t>
            </a:r>
            <a:r>
              <a:rPr lang="en-US" altLang="ko-KR" b="1" dirty="0" err="1">
                <a:latin typeface="Arial" panose="020B0604020202020204" pitchFamily="34" charset="0"/>
                <a:ea typeface="휴먼엑스포" panose="02030504000101010101" pitchFamily="18" charset="-127"/>
                <a:cs typeface="Arial" panose="020B0604020202020204" pitchFamily="34" charset="0"/>
              </a:rPr>
              <a:t>Brin</a:t>
            </a:r>
            <a:r>
              <a:rPr lang="en-US" altLang="ko-KR" b="1" dirty="0">
                <a:latin typeface="Arial" panose="020B0604020202020204" pitchFamily="34" charset="0"/>
                <a:ea typeface="휴먼엑스포" panose="02030504000101010101" pitchFamily="18" charset="-127"/>
                <a:cs typeface="Arial" panose="020B0604020202020204" pitchFamily="34" charset="0"/>
              </a:rPr>
              <a:t>, Lawrence Page (1998)</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C79A7C-EB3D-44E4-AD50-3BE8F62AC386}"/>
                  </a:ext>
                </a:extLst>
              </p:cNvPr>
              <p:cNvSpPr txBox="1"/>
              <p:nvPr/>
            </p:nvSpPr>
            <p:spPr>
              <a:xfrm>
                <a:off x="3230675" y="3751736"/>
                <a:ext cx="6959610" cy="1471941"/>
              </a:xfrm>
              <a:prstGeom prst="rect">
                <a:avLst/>
              </a:prstGeom>
              <a:noFill/>
            </p:spPr>
            <p:txBody>
              <a:bodyPr wrap="square">
                <a:spAutoFit/>
              </a:bodyPr>
              <a:lstStyle/>
              <a:p>
                <a:pPr eaLnBrk="0" fontAlgn="base" latinLnBrk="0"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acc>
                        <m:accPr>
                          <m:chr m:val="⃗"/>
                          <m:ctrlP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accPr>
                        <m:e>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𝑦</m:t>
                          </m:r>
                        </m:e>
                      </m:acc>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d>
                        <m:dPr>
                          <m:ctrlP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dPr>
                        <m:e>
                          <m:eqArr>
                            <m:eqArrPr>
                              <m:ctrlP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eqArrPr>
                            <m:e>
                              <m:sSub>
                                <m:sSubPr>
                                  <m:ctrlP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𝑦</m:t>
                                  </m:r>
                                </m:e>
                                <m:sub>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1</m:t>
                                  </m:r>
                                </m:sub>
                              </m:sSub>
                            </m:e>
                            <m:e>
                              <m:sSub>
                                <m:sSubPr>
                                  <m:ctrlP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𝑦</m:t>
                                  </m:r>
                                </m:e>
                                <m:sub>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2</m:t>
                                  </m:r>
                                </m:sub>
                              </m:sSub>
                            </m:e>
                            <m:e>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m:t>
                              </m:r>
                            </m:e>
                            <m:e>
                              <m:sSub>
                                <m:sSubPr>
                                  <m:ctrlP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𝑦</m:t>
                                  </m:r>
                                </m:e>
                                <m:sub>
                                  <m:r>
                                    <a:rPr lang="en-US" altLang="ko-KR" sz="24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𝑚</m:t>
                                  </m:r>
                                </m:sub>
                              </m:sSub>
                            </m:e>
                          </m:eqArr>
                        </m:e>
                      </m:d>
                    </m:oMath>
                  </m:oMathPara>
                </a14:m>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230675" y="3751736"/>
                <a:ext cx="6959610" cy="1471941"/>
              </a:xfrm>
              <a:prstGeom prst="rect">
                <a:avLst/>
              </a:prstGeom>
              <a:blipFill>
                <a:blip r:embed="rId2"/>
                <a:stretch>
                  <a:fillRect/>
                </a:stretch>
              </a:blipFill>
            </p:spPr>
            <p:txBody>
              <a:bodyPr/>
              <a:lstStyle/>
              <a:p>
                <a:r>
                  <a:rPr lang="ko-KR" altLang="en-US">
                    <a:noFill/>
                  </a:rPr>
                  <a:t> </a:t>
                </a:r>
              </a:p>
            </p:txBody>
          </p:sp>
        </mc:Fallback>
      </mc:AlternateContent>
      <p:grpSp>
        <p:nvGrpSpPr>
          <p:cNvPr id="13" name="그룹 12"/>
          <p:cNvGrpSpPr/>
          <p:nvPr/>
        </p:nvGrpSpPr>
        <p:grpSpPr>
          <a:xfrm>
            <a:off x="6309946" y="3861800"/>
            <a:ext cx="4739054" cy="1301643"/>
            <a:chOff x="4583963" y="3852256"/>
            <a:chExt cx="4739054" cy="1301643"/>
          </a:xfrm>
        </p:grpSpPr>
        <p:sp>
          <p:nvSpPr>
            <p:cNvPr id="9" name="직사각형 8"/>
            <p:cNvSpPr/>
            <p:nvPr/>
          </p:nvSpPr>
          <p:spPr>
            <a:xfrm>
              <a:off x="4583963" y="3852256"/>
              <a:ext cx="2963008" cy="24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chemeClr val="tx1"/>
                  </a:solidFill>
                </a:rPr>
                <a:t>첫번째 </a:t>
              </a:r>
              <a:r>
                <a:rPr lang="en-US" altLang="ko-KR" dirty="0">
                  <a:solidFill>
                    <a:schemeClr val="tx1"/>
                  </a:solidFill>
                </a:rPr>
                <a:t>page</a:t>
              </a:r>
              <a:r>
                <a:rPr lang="ko-KR" altLang="en-US" dirty="0">
                  <a:solidFill>
                    <a:schemeClr val="tx1"/>
                  </a:solidFill>
                </a:rPr>
                <a:t>의 </a:t>
              </a:r>
              <a:r>
                <a:rPr lang="en-US" altLang="ko-KR" dirty="0">
                  <a:solidFill>
                    <a:schemeClr val="tx1"/>
                  </a:solidFill>
                </a:rPr>
                <a:t>power</a:t>
              </a:r>
              <a:r>
                <a:rPr lang="ko-KR" altLang="en-US" dirty="0">
                  <a:solidFill>
                    <a:schemeClr val="tx1"/>
                  </a:solidFill>
                </a:rPr>
                <a:t> </a:t>
              </a:r>
              <a:r>
                <a:rPr lang="en-US" altLang="ko-KR" dirty="0">
                  <a:solidFill>
                    <a:schemeClr val="tx1"/>
                  </a:solidFill>
                </a:rPr>
                <a:t>index</a:t>
              </a:r>
              <a:r>
                <a:rPr lang="ko-KR" altLang="en-US" dirty="0">
                  <a:solidFill>
                    <a:schemeClr val="tx1"/>
                  </a:solidFill>
                </a:rPr>
                <a:t> </a:t>
              </a:r>
            </a:p>
          </p:txBody>
        </p:sp>
        <p:sp>
          <p:nvSpPr>
            <p:cNvPr id="29" name="직사각형 28"/>
            <p:cNvSpPr/>
            <p:nvPr/>
          </p:nvSpPr>
          <p:spPr>
            <a:xfrm>
              <a:off x="4583963" y="4234606"/>
              <a:ext cx="2963008" cy="24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chemeClr val="tx1"/>
                  </a:solidFill>
                </a:rPr>
                <a:t>두번째 </a:t>
              </a:r>
              <a:r>
                <a:rPr lang="en-US" altLang="ko-KR" dirty="0">
                  <a:solidFill>
                    <a:schemeClr val="tx1"/>
                  </a:solidFill>
                </a:rPr>
                <a:t>page</a:t>
              </a:r>
              <a:r>
                <a:rPr lang="ko-KR" altLang="en-US" dirty="0">
                  <a:solidFill>
                    <a:schemeClr val="tx1"/>
                  </a:solidFill>
                </a:rPr>
                <a:t>의 </a:t>
              </a:r>
              <a:r>
                <a:rPr lang="en-US" altLang="ko-KR" dirty="0">
                  <a:solidFill>
                    <a:schemeClr val="tx1"/>
                  </a:solidFill>
                </a:rPr>
                <a:t>power</a:t>
              </a:r>
              <a:r>
                <a:rPr lang="ko-KR" altLang="en-US" dirty="0">
                  <a:solidFill>
                    <a:schemeClr val="tx1"/>
                  </a:solidFill>
                </a:rPr>
                <a:t> </a:t>
              </a:r>
              <a:r>
                <a:rPr lang="en-US" altLang="ko-KR" dirty="0">
                  <a:solidFill>
                    <a:schemeClr val="tx1"/>
                  </a:solidFill>
                </a:rPr>
                <a:t>index</a:t>
              </a:r>
              <a:r>
                <a:rPr lang="ko-KR" altLang="en-US" dirty="0">
                  <a:solidFill>
                    <a:schemeClr val="tx1"/>
                  </a:solidFill>
                </a:rPr>
                <a:t> </a:t>
              </a:r>
            </a:p>
          </p:txBody>
        </p:sp>
        <p:sp>
          <p:nvSpPr>
            <p:cNvPr id="31" name="직사각형 30"/>
            <p:cNvSpPr/>
            <p:nvPr/>
          </p:nvSpPr>
          <p:spPr>
            <a:xfrm>
              <a:off x="4583963" y="4910342"/>
              <a:ext cx="2963008" cy="24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m</a:t>
              </a:r>
              <a:r>
                <a:rPr lang="ko-KR" altLang="en-US" dirty="0">
                  <a:solidFill>
                    <a:schemeClr val="tx1"/>
                  </a:solidFill>
                </a:rPr>
                <a:t>번째 </a:t>
              </a:r>
              <a:r>
                <a:rPr lang="en-US" altLang="ko-KR" dirty="0">
                  <a:solidFill>
                    <a:schemeClr val="tx1"/>
                  </a:solidFill>
                </a:rPr>
                <a:t>page</a:t>
              </a:r>
              <a:r>
                <a:rPr lang="ko-KR" altLang="en-US" dirty="0">
                  <a:solidFill>
                    <a:schemeClr val="tx1"/>
                  </a:solidFill>
                </a:rPr>
                <a:t>의 </a:t>
              </a:r>
              <a:r>
                <a:rPr lang="en-US" altLang="ko-KR" dirty="0">
                  <a:solidFill>
                    <a:schemeClr val="tx1"/>
                  </a:solidFill>
                </a:rPr>
                <a:t>power</a:t>
              </a:r>
              <a:r>
                <a:rPr lang="ko-KR" altLang="en-US" dirty="0">
                  <a:solidFill>
                    <a:schemeClr val="tx1"/>
                  </a:solidFill>
                </a:rPr>
                <a:t> </a:t>
              </a:r>
              <a:r>
                <a:rPr lang="en-US" altLang="ko-KR" dirty="0">
                  <a:solidFill>
                    <a:schemeClr val="tx1"/>
                  </a:solidFill>
                </a:rPr>
                <a:t>index</a:t>
              </a:r>
              <a:r>
                <a:rPr lang="ko-KR" altLang="en-US" dirty="0">
                  <a:solidFill>
                    <a:schemeClr val="tx1"/>
                  </a:solidFill>
                </a:rPr>
                <a:t> </a:t>
              </a:r>
            </a:p>
          </p:txBody>
        </p:sp>
        <p:sp>
          <p:nvSpPr>
            <p:cNvPr id="32" name="직사각형 31"/>
            <p:cNvSpPr/>
            <p:nvPr/>
          </p:nvSpPr>
          <p:spPr>
            <a:xfrm>
              <a:off x="4583963" y="4605241"/>
              <a:ext cx="4739054" cy="24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rPr>
                <a:t>  :</a:t>
              </a:r>
              <a:endParaRPr lang="ko-KR" altLang="en-US" dirty="0">
                <a:solidFill>
                  <a:schemeClr val="tx1"/>
                </a:solidFill>
              </a:endParaRPr>
            </a:p>
          </p:txBody>
        </p:sp>
      </p:grpSp>
      <p:sp>
        <p:nvSpPr>
          <p:cNvPr id="33" name="직사각형 32"/>
          <p:cNvSpPr/>
          <p:nvPr/>
        </p:nvSpPr>
        <p:spPr>
          <a:xfrm>
            <a:off x="3093710" y="4813771"/>
            <a:ext cx="2087057" cy="10415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solidFill>
                  <a:schemeClr val="tx1"/>
                </a:solidFill>
              </a:rPr>
              <a:t>각</a:t>
            </a:r>
            <a:r>
              <a:rPr lang="en-US" altLang="ko-KR" dirty="0">
                <a:solidFill>
                  <a:schemeClr val="tx1"/>
                </a:solidFill>
              </a:rPr>
              <a:t> web page</a:t>
            </a:r>
            <a:r>
              <a:rPr lang="ko-KR" altLang="en-US" dirty="0">
                <a:solidFill>
                  <a:schemeClr val="tx1"/>
                </a:solidFill>
              </a:rPr>
              <a:t> 들의</a:t>
            </a:r>
            <a:r>
              <a:rPr lang="en-US" altLang="ko-KR" dirty="0">
                <a:solidFill>
                  <a:schemeClr val="tx1"/>
                </a:solidFill>
              </a:rPr>
              <a:t> </a:t>
            </a:r>
          </a:p>
          <a:p>
            <a:r>
              <a:rPr lang="en-US" altLang="ko-KR" dirty="0">
                <a:solidFill>
                  <a:schemeClr val="tx1"/>
                </a:solidFill>
              </a:rPr>
              <a:t>power</a:t>
            </a:r>
            <a:r>
              <a:rPr lang="ko-KR" altLang="en-US" dirty="0">
                <a:solidFill>
                  <a:schemeClr val="tx1"/>
                </a:solidFill>
              </a:rPr>
              <a:t>를 나타내는</a:t>
            </a:r>
            <a:endParaRPr lang="en-US" altLang="ko-KR" dirty="0">
              <a:solidFill>
                <a:schemeClr val="tx1"/>
              </a:solidFill>
            </a:endParaRPr>
          </a:p>
          <a:p>
            <a:r>
              <a:rPr lang="ko-KR" altLang="en-US" dirty="0">
                <a:solidFill>
                  <a:schemeClr val="tx1"/>
                </a:solidFill>
              </a:rPr>
              <a:t> </a:t>
            </a:r>
            <a:r>
              <a:rPr lang="en-US" altLang="ko-KR" dirty="0">
                <a:solidFill>
                  <a:schemeClr val="tx1"/>
                </a:solidFill>
              </a:rPr>
              <a:t>index </a:t>
            </a:r>
            <a:r>
              <a:rPr lang="ko-KR" altLang="en-US" dirty="0">
                <a:solidFill>
                  <a:schemeClr val="tx1"/>
                </a:solidFill>
              </a:rPr>
              <a:t>들의 집합</a:t>
            </a:r>
          </a:p>
        </p:txBody>
      </p:sp>
      <mc:AlternateContent xmlns:mc="http://schemas.openxmlformats.org/markup-compatibility/2006" xmlns:a14="http://schemas.microsoft.com/office/drawing/2010/main">
        <mc:Choice Requires="a14">
          <p:sp>
            <p:nvSpPr>
              <p:cNvPr id="35" name="직사각형 34"/>
              <p:cNvSpPr/>
              <p:nvPr/>
            </p:nvSpPr>
            <p:spPr>
              <a:xfrm>
                <a:off x="4340295" y="5916841"/>
                <a:ext cx="2374139" cy="642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14:m>
                  <m:oMath xmlns:m="http://schemas.openxmlformats.org/officeDocument/2006/math">
                    <m:r>
                      <a:rPr lang="ko-KR" altLang="en-US" sz="2200" i="1">
                        <a:solidFill>
                          <a:schemeClr val="tx1"/>
                        </a:solidFill>
                        <a:latin typeface="Cambria Math" panose="02040503050406030204" pitchFamily="18" charset="0"/>
                      </a:rPr>
                      <m:t>라</m:t>
                    </m:r>
                  </m:oMath>
                </a14:m>
                <a:r>
                  <a:rPr lang="ko-KR" altLang="en-US" sz="2200" dirty="0">
                    <a:solidFill>
                      <a:schemeClr val="tx1"/>
                    </a:solidFill>
                  </a:rPr>
                  <a:t>고 하고</a:t>
                </a:r>
                <a:r>
                  <a:rPr lang="en-US" altLang="ko-KR" sz="2200" dirty="0">
                    <a:solidFill>
                      <a:schemeClr val="tx1"/>
                    </a:solidFill>
                  </a:rPr>
                  <a:t>,</a:t>
                </a:r>
                <a:endParaRPr lang="ko-KR" altLang="en-US" sz="2200" dirty="0">
                  <a:solidFill>
                    <a:schemeClr val="tx1"/>
                  </a:solidFill>
                </a:endParaRPr>
              </a:p>
            </p:txBody>
          </p:sp>
        </mc:Choice>
        <mc:Fallback xmlns="">
          <p:sp>
            <p:nvSpPr>
              <p:cNvPr id="35" name="직사각형 34"/>
              <p:cNvSpPr>
                <a:spLocks noRot="1" noChangeAspect="1" noMove="1" noResize="1" noEditPoints="1" noAdjustHandles="1" noChangeArrowheads="1" noChangeShapeType="1" noTextEdit="1"/>
              </p:cNvSpPr>
              <p:nvPr/>
            </p:nvSpPr>
            <p:spPr>
              <a:xfrm>
                <a:off x="4340295" y="5916841"/>
                <a:ext cx="2374139" cy="642770"/>
              </a:xfrm>
              <a:prstGeom prst="rect">
                <a:avLst/>
              </a:prstGeom>
              <a:blipFill>
                <a:blip r:embed="rId3"/>
                <a:stretch>
                  <a:fillRect l="-1799" b="-2857"/>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29866010"/>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456715" y="357726"/>
            <a:ext cx="7838367"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3000" dirty="0">
                <a:solidFill>
                  <a:srgbClr val="003863"/>
                </a:solidFill>
                <a:latin typeface="Arial Black" panose="020B0A04020102020204" pitchFamily="34" charset="0"/>
                <a:ea typeface="HY헤드라인M" panose="02030600000101010101" pitchFamily="18" charset="-127"/>
                <a:cs typeface="+mn-cs"/>
              </a:rPr>
              <a:t>Google Page Rank</a:t>
            </a:r>
          </a:p>
        </p:txBody>
      </p:sp>
      <p:sp>
        <p:nvSpPr>
          <p:cNvPr id="67" name="직사각형 66">
            <a:extLst>
              <a:ext uri="{FF2B5EF4-FFF2-40B4-BE49-F238E27FC236}">
                <a16:creationId xmlns:a16="http://schemas.microsoft.com/office/drawing/2014/main" id="{B7E5668C-1C5F-4A9F-9414-CE0A1B4BACCC}"/>
              </a:ext>
            </a:extLst>
          </p:cNvPr>
          <p:cNvSpPr/>
          <p:nvPr/>
        </p:nvSpPr>
        <p:spPr>
          <a:xfrm>
            <a:off x="7156548" y="1561869"/>
            <a:ext cx="3498436" cy="20551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697A4166-CA4D-41F8-83C5-A101D686F506}" type="slidenum">
              <a:rPr lang="ko-KR" altLang="en-US" smtClean="0"/>
              <a:t>777</a:t>
            </a:fld>
            <a:endParaRPr lang="ko-KR" alt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C79A7C-EB3D-44E4-AD50-3BE8F62AC386}"/>
                  </a:ext>
                </a:extLst>
              </p:cNvPr>
              <p:cNvSpPr txBox="1"/>
              <p:nvPr/>
            </p:nvSpPr>
            <p:spPr>
              <a:xfrm>
                <a:off x="1456714" y="1627660"/>
                <a:ext cx="9258516" cy="2479397"/>
              </a:xfrm>
              <a:prstGeom prst="rect">
                <a:avLst/>
              </a:prstGeom>
              <a:noFill/>
            </p:spPr>
            <p:txBody>
              <a:bodyPr wrap="square">
                <a:spAutoFit/>
              </a:bodyPr>
              <a:lstStyle/>
              <a:p>
                <a:pPr eaLnBrk="0" fontAlgn="base" latinLnBrk="0"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𝑊</m:t>
                      </m:r>
                      <m:r>
                        <a:rPr lang="en-US" altLang="ko-KR" sz="2400" i="1">
                          <a:latin typeface="Cambria Math" panose="02040503050406030204" pitchFamily="18" charset="0"/>
                          <a:ea typeface="휴먼엑스포" panose="02030504000101010101" pitchFamily="18" charset="-127"/>
                          <a:cs typeface="Arial" panose="020B0604020202020204" pitchFamily="34" charset="0"/>
                        </a:rPr>
                        <m:t>=</m:t>
                      </m:r>
                      <m:d>
                        <m:dPr>
                          <m:begChr m:val="["/>
                          <m:endChr m:val="]"/>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dPr>
                        <m:e>
                          <m:sSub>
                            <m:sSubPr>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400" i="1">
                                  <a:latin typeface="Cambria Math" panose="02040503050406030204" pitchFamily="18" charset="0"/>
                                  <a:ea typeface="휴먼엑스포" panose="02030504000101010101" pitchFamily="18" charset="-127"/>
                                  <a:cs typeface="Arial" panose="020B0604020202020204" pitchFamily="34" charset="0"/>
                                </a:rPr>
                                <m:t>𝑤</m:t>
                              </m:r>
                            </m:e>
                            <m:sub>
                              <m:r>
                                <a:rPr lang="en-US" altLang="ko-KR" sz="2400" i="1">
                                  <a:latin typeface="Cambria Math" panose="02040503050406030204" pitchFamily="18" charset="0"/>
                                  <a:ea typeface="휴먼엑스포" panose="02030504000101010101" pitchFamily="18" charset="-127"/>
                                  <a:cs typeface="Arial" panose="020B0604020202020204" pitchFamily="34" charset="0"/>
                                </a:rPr>
                                <m:t>𝑖𝑗</m:t>
                              </m:r>
                            </m:sub>
                          </m:sSub>
                        </m:e>
                      </m:d>
                    </m:oMath>
                  </m:oMathPara>
                </a14:m>
                <a:endParaRPr lang="en-US" altLang="ko-KR" sz="2400" i="1" dirty="0">
                  <a:latin typeface="Cambria Math" panose="02040503050406030204" pitchFamily="18" charset="0"/>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2400" dirty="0">
                    <a:ea typeface="휴먼엑스포" panose="02030504000101010101" pitchFamily="18" charset="-127"/>
                    <a:cs typeface="Arial" panose="020B0604020202020204" pitchFamily="34" charset="0"/>
                  </a:rPr>
                  <a:t>               </a:t>
                </a:r>
                <a14:m>
                  <m:oMath xmlns:m="http://schemas.openxmlformats.org/officeDocument/2006/math">
                    <m:r>
                      <a:rPr lang="en-US" altLang="ko-KR" sz="2400">
                        <a:latin typeface="Cambria Math" panose="02040503050406030204" pitchFamily="18" charset="0"/>
                        <a:ea typeface="휴먼엑스포" panose="02030504000101010101" pitchFamily="18" charset="-127"/>
                        <a:cs typeface="Arial" panose="020B0604020202020204" pitchFamily="34" charset="0"/>
                      </a:rPr>
                      <m:t> </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𝑤h𝑒𝑟𝑒</m:t>
                    </m:r>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sSub>
                      <m:sSubPr>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400" i="1">
                            <a:latin typeface="Cambria Math" panose="02040503050406030204" pitchFamily="18" charset="0"/>
                            <a:ea typeface="휴먼엑스포" panose="02030504000101010101" pitchFamily="18" charset="-127"/>
                            <a:cs typeface="Arial" panose="020B0604020202020204" pitchFamily="34" charset="0"/>
                          </a:rPr>
                          <m:t>𝑤</m:t>
                        </m:r>
                      </m:e>
                      <m:sub>
                        <m:r>
                          <a:rPr lang="en-US" altLang="ko-KR" sz="2400" i="1">
                            <a:latin typeface="Cambria Math" panose="02040503050406030204" pitchFamily="18" charset="0"/>
                            <a:ea typeface="휴먼엑스포" panose="02030504000101010101" pitchFamily="18" charset="-127"/>
                            <a:cs typeface="Arial" panose="020B0604020202020204" pitchFamily="34" charset="0"/>
                          </a:rPr>
                          <m:t>𝑖𝑗</m:t>
                        </m:r>
                      </m:sub>
                    </m:sSub>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d>
                      <m:dPr>
                        <m:begChr m:val="{"/>
                        <m:endChr m:val=""/>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dPr>
                      <m:e>
                        <m:eqArr>
                          <m:eqArrPr>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eqArrPr>
                          <m:e>
                            <m:r>
                              <a:rPr lang="en-US" altLang="ko-KR" sz="2400" i="1">
                                <a:latin typeface="Cambria Math" panose="02040503050406030204" pitchFamily="18" charset="0"/>
                                <a:ea typeface="휴먼엑스포" panose="02030504000101010101" pitchFamily="18" charset="-127"/>
                                <a:cs typeface="Arial" panose="020B0604020202020204" pitchFamily="34" charset="0"/>
                              </a:rPr>
                              <m:t>1 , </m:t>
                            </m:r>
                            <m:r>
                              <m:rPr>
                                <m:sty m:val="p"/>
                              </m:rPr>
                              <a:rPr lang="en-US" altLang="ko-KR" sz="2400">
                                <a:latin typeface="Cambria Math" panose="02040503050406030204" pitchFamily="18" charset="0"/>
                                <a:ea typeface="휴먼엑스포" panose="02030504000101010101" pitchFamily="18" charset="-127"/>
                                <a:cs typeface="Arial" panose="020B0604020202020204" pitchFamily="34" charset="0"/>
                              </a:rPr>
                              <m:t>if</m:t>
                            </m:r>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𝑖</m:t>
                            </m:r>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r>
                              <m:rPr>
                                <m:sty m:val="p"/>
                              </m:rPr>
                              <a:rPr lang="en-US" altLang="ko-KR" sz="2400">
                                <a:latin typeface="Cambria Math" panose="02040503050406030204" pitchFamily="18" charset="0"/>
                                <a:ea typeface="휴먼엑스포" panose="02030504000101010101" pitchFamily="18" charset="-127"/>
                                <a:cs typeface="Arial" panose="020B0604020202020204" pitchFamily="34" charset="0"/>
                              </a:rPr>
                              <m:t>is</m:t>
                            </m:r>
                            <m:r>
                              <a:rPr lang="en-US" altLang="ko-KR" sz="2400">
                                <a:latin typeface="Cambria Math" panose="02040503050406030204" pitchFamily="18" charset="0"/>
                                <a:ea typeface="휴먼엑스포" panose="02030504000101010101" pitchFamily="18" charset="-127"/>
                                <a:cs typeface="Arial" panose="020B0604020202020204" pitchFamily="34" charset="0"/>
                              </a:rPr>
                              <m:t> </m:t>
                            </m:r>
                            <m:r>
                              <m:rPr>
                                <m:sty m:val="p"/>
                              </m:rPr>
                              <a:rPr lang="en-US" altLang="ko-KR" sz="2400">
                                <a:latin typeface="Cambria Math" panose="02040503050406030204" pitchFamily="18" charset="0"/>
                                <a:ea typeface="휴먼엑스포" panose="02030504000101010101" pitchFamily="18" charset="-127"/>
                                <a:cs typeface="Arial" panose="020B0604020202020204" pitchFamily="34" charset="0"/>
                              </a:rPr>
                              <m:t>referred</m:t>
                            </m:r>
                            <m:r>
                              <a:rPr lang="en-US" altLang="ko-KR" sz="2400">
                                <a:latin typeface="Cambria Math" panose="02040503050406030204" pitchFamily="18" charset="0"/>
                                <a:ea typeface="휴먼엑스포" panose="02030504000101010101" pitchFamily="18" charset="-127"/>
                                <a:cs typeface="Arial" panose="020B0604020202020204" pitchFamily="34" charset="0"/>
                              </a:rPr>
                              <m:t> </m:t>
                            </m:r>
                            <m:r>
                              <m:rPr>
                                <m:sty m:val="p"/>
                              </m:rPr>
                              <a:rPr lang="en-US" altLang="ko-KR" sz="2400">
                                <a:latin typeface="Cambria Math" panose="02040503050406030204" pitchFamily="18" charset="0"/>
                                <a:ea typeface="휴먼엑스포" panose="02030504000101010101" pitchFamily="18" charset="-127"/>
                                <a:cs typeface="Arial" panose="020B0604020202020204" pitchFamily="34" charset="0"/>
                              </a:rPr>
                              <m:t>by</m:t>
                            </m:r>
                            <m:r>
                              <a:rPr lang="en-US" altLang="ko-KR" sz="2400">
                                <a:latin typeface="Cambria Math" panose="02040503050406030204" pitchFamily="18" charset="0"/>
                                <a:ea typeface="휴먼엑스포" panose="02030504000101010101" pitchFamily="18" charset="-127"/>
                                <a:cs typeface="Arial" panose="020B0604020202020204" pitchFamily="34" charset="0"/>
                              </a:rPr>
                              <m:t> </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𝑗</m:t>
                            </m:r>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e>
                          <m:e>
                            <m:r>
                              <a:rPr lang="en-US" altLang="ko-KR" sz="2400" i="1">
                                <a:latin typeface="Cambria Math" panose="02040503050406030204" pitchFamily="18" charset="0"/>
                                <a:ea typeface="휴먼엑스포" panose="02030504000101010101" pitchFamily="18" charset="-127"/>
                                <a:cs typeface="Arial" panose="020B0604020202020204" pitchFamily="34" charset="0"/>
                              </a:rPr>
                              <m:t>0 ,  </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𝑜</m:t>
                            </m:r>
                            <m:r>
                              <a:rPr lang="en-US" altLang="ko-KR" sz="2400" i="1">
                                <a:latin typeface="Cambria Math" panose="02040503050406030204" pitchFamily="18" charset="0"/>
                                <a:ea typeface="휴먼엑스포" panose="02030504000101010101" pitchFamily="18" charset="-127"/>
                                <a:cs typeface="Arial" panose="020B0604020202020204" pitchFamily="34" charset="0"/>
                              </a:rPr>
                              <m:t>.</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𝑤</m:t>
                            </m:r>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e>
                        </m:eqArr>
                      </m:e>
                    </m:d>
                  </m:oMath>
                </a14:m>
                <a:endParaRPr lang="en-US" altLang="ko-KR" sz="2400" dirty="0">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2400">
                        <a:latin typeface="Cambria Math" panose="02040503050406030204" pitchFamily="18" charset="0"/>
                        <a:ea typeface="휴먼엑스포" panose="02030504000101010101" pitchFamily="18" charset="-127"/>
                        <a:cs typeface="Arial" panose="020B0604020202020204" pitchFamily="34" charset="0"/>
                      </a:rPr>
                      <m:t>  </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𝑖</m:t>
                    </m:r>
                    <m:r>
                      <a:rPr lang="en-US" altLang="ko-KR" sz="2400" i="1">
                        <a:latin typeface="Cambria Math" panose="02040503050406030204" pitchFamily="18" charset="0"/>
                        <a:ea typeface="휴먼엑스포" panose="02030504000101010101" pitchFamily="18" charset="-127"/>
                        <a:cs typeface="Arial" panose="020B0604020202020204" pitchFamily="34" charset="0"/>
                      </a:rPr>
                      <m:t>=1, …, </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𝑚</m:t>
                    </m:r>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oMath>
                </a14:m>
                <a:endParaRPr lang="en-US" altLang="ko-KR" sz="24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2400" i="1">
                        <a:latin typeface="Cambria Math" panose="02040503050406030204" pitchFamily="18" charset="0"/>
                        <a:ea typeface="휴먼엑스포" panose="02030504000101010101" pitchFamily="18" charset="-127"/>
                        <a:cs typeface="Arial" panose="020B0604020202020204" pitchFamily="34" charset="0"/>
                      </a:rPr>
                      <m:t>𝑗</m:t>
                    </m:r>
                    <m:r>
                      <a:rPr lang="en-US" altLang="ko-KR" sz="2400" i="1">
                        <a:latin typeface="Cambria Math" panose="02040503050406030204" pitchFamily="18" charset="0"/>
                        <a:ea typeface="휴먼엑스포" panose="02030504000101010101" pitchFamily="18" charset="-127"/>
                        <a:cs typeface="Arial" panose="020B0604020202020204" pitchFamily="34" charset="0"/>
                      </a:rPr>
                      <m:t>=1, …, </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𝑚</m:t>
                    </m:r>
                  </m:oMath>
                </a14:m>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400" dirty="0">
                    <a:cs typeface="Arial" panose="020B0604020202020204" pitchFamily="34" charset="0"/>
                  </a:rPr>
                  <a:t>가</a:t>
                </a:r>
                <a:r>
                  <a:rPr lang="en-US" altLang="ko-KR" sz="2400" dirty="0">
                    <a:cs typeface="Arial" panose="020B0604020202020204" pitchFamily="34" charset="0"/>
                  </a:rPr>
                  <a:t> </a:t>
                </a:r>
                <a:r>
                  <a:rPr lang="ko-KR" altLang="en-US" sz="2400" dirty="0">
                    <a:cs typeface="Arial" panose="020B0604020202020204" pitchFamily="34" charset="0"/>
                  </a:rPr>
                  <a:t>있으면</a:t>
                </a:r>
                <a:r>
                  <a:rPr lang="en-US" altLang="ko-KR" sz="2400" dirty="0">
                    <a:latin typeface="+mn-ea"/>
                    <a:cs typeface="Arial" panose="020B0604020202020204" pitchFamily="34" charset="0"/>
                  </a:rPr>
                  <a:t>, </a:t>
                </a:r>
              </a:p>
            </p:txBody>
          </p:sp>
        </mc:Choice>
        <mc:Fallback xmlns="">
          <p:sp>
            <p:nvSpPr>
              <p:cNvPr id="27" name="TextBox 2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456714" y="1627660"/>
                <a:ext cx="9258516" cy="2479397"/>
              </a:xfrm>
              <a:prstGeom prst="rect">
                <a:avLst/>
              </a:prstGeom>
              <a:blipFill>
                <a:blip r:embed="rId2"/>
                <a:stretch>
                  <a:fillRect b="-41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C79A7C-EB3D-44E4-AD50-3BE8F62AC386}"/>
                  </a:ext>
                </a:extLst>
              </p:cNvPr>
              <p:cNvSpPr txBox="1"/>
              <p:nvPr/>
            </p:nvSpPr>
            <p:spPr>
              <a:xfrm>
                <a:off x="1784838" y="3898383"/>
                <a:ext cx="7148147" cy="1569660"/>
              </a:xfrm>
              <a:prstGeom prst="rect">
                <a:avLst/>
              </a:prstGeom>
              <a:noFill/>
              <a:ln>
                <a:noFill/>
                <a:prstDash val="sysDot"/>
              </a:ln>
            </p:spPr>
            <p:txBody>
              <a:bodyPr wrap="square">
                <a:spAutoFit/>
              </a:bodyPr>
              <a:lstStyle/>
              <a:p>
                <a:pPr eaLnBrk="0" fontAlgn="base" latinLnBrk="0" hangingPunct="0">
                  <a:spcBef>
                    <a:spcPct val="0"/>
                  </a:spcBef>
                  <a:spcAft>
                    <a:spcPct val="0"/>
                  </a:spcAft>
                </a:pP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(Try)     </a:t>
                </a:r>
                <a14:m>
                  <m:oMath xmlns:m="http://schemas.openxmlformats.org/officeDocument/2006/math">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𝑦</m:t>
                        </m:r>
                      </m:e>
                      <m:sub>
                        <m:r>
                          <a:rPr lang="en-US" altLang="ko-KR" sz="2400" i="1">
                            <a:solidFill>
                              <a:srgbClr val="002060"/>
                            </a:solidFill>
                            <a:latin typeface="Cambria Math" panose="02040503050406030204" pitchFamily="18" charset="0"/>
                            <a:cs typeface="Arial" panose="020B0604020202020204" pitchFamily="34" charset="0"/>
                          </a:rPr>
                          <m:t>1</m:t>
                        </m:r>
                      </m:sub>
                    </m:sSub>
                    <m:r>
                      <a:rPr lang="en-US" altLang="ko-KR" sz="2400" i="1">
                        <a:solidFill>
                          <a:srgbClr val="002060"/>
                        </a:solidFill>
                        <a:latin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11</m:t>
                        </m:r>
                      </m:sub>
                    </m:sSub>
                    <m:r>
                      <a:rPr lang="en-US" altLang="ko-KR" sz="2400" i="1">
                        <a:solidFill>
                          <a:srgbClr val="002060"/>
                        </a:solidFill>
                        <a:latin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12</m:t>
                        </m:r>
                      </m:sub>
                    </m:sSub>
                    <m:r>
                      <a:rPr lang="en-US" altLang="ko-KR" sz="2400" i="1">
                        <a:solidFill>
                          <a:srgbClr val="002060"/>
                        </a:solidFill>
                        <a:latin typeface="Cambria Math" panose="02040503050406030204" pitchFamily="18" charset="0"/>
                        <a:cs typeface="Arial" panose="020B0604020202020204" pitchFamily="34" charset="0"/>
                      </a:rPr>
                      <m:t>+ … +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1</m:t>
                        </m:r>
                        <m:r>
                          <a:rPr lang="en-US" altLang="ko-KR" sz="2400" i="1">
                            <a:solidFill>
                              <a:srgbClr val="002060"/>
                            </a:solidFill>
                            <a:latin typeface="Cambria Math" panose="02040503050406030204" pitchFamily="18" charset="0"/>
                            <a:cs typeface="Arial" panose="020B0604020202020204" pitchFamily="34" charset="0"/>
                          </a:rPr>
                          <m:t>𝑚</m:t>
                        </m:r>
                      </m:sub>
                    </m:sSub>
                  </m:oMath>
                </a14:m>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2400" i="1">
                          <a:solidFill>
                            <a:srgbClr val="002060"/>
                          </a:solidFill>
                          <a:latin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𝑦</m:t>
                          </m:r>
                        </m:e>
                        <m:sub>
                          <m:r>
                            <a:rPr lang="en-US" altLang="ko-KR" sz="2400" i="1">
                              <a:solidFill>
                                <a:srgbClr val="002060"/>
                              </a:solidFill>
                              <a:latin typeface="Cambria Math" panose="02040503050406030204" pitchFamily="18" charset="0"/>
                              <a:cs typeface="Arial" panose="020B0604020202020204" pitchFamily="34" charset="0"/>
                            </a:rPr>
                            <m:t>2</m:t>
                          </m:r>
                        </m:sub>
                      </m:sSub>
                      <m:r>
                        <a:rPr lang="en-US" altLang="ko-KR" sz="2400" i="1">
                          <a:solidFill>
                            <a:srgbClr val="002060"/>
                          </a:solidFill>
                          <a:latin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21</m:t>
                          </m:r>
                        </m:sub>
                      </m:sSub>
                      <m:r>
                        <a:rPr lang="en-US" altLang="ko-KR" sz="2400" i="1">
                          <a:solidFill>
                            <a:srgbClr val="002060"/>
                          </a:solidFill>
                          <a:latin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22</m:t>
                          </m:r>
                        </m:sub>
                      </m:sSub>
                      <m:r>
                        <a:rPr lang="en-US" altLang="ko-KR" sz="2400" i="1">
                          <a:solidFill>
                            <a:srgbClr val="002060"/>
                          </a:solidFill>
                          <a:latin typeface="Cambria Math" panose="02040503050406030204" pitchFamily="18" charset="0"/>
                          <a:cs typeface="Arial" panose="020B0604020202020204" pitchFamily="34" charset="0"/>
                        </a:rPr>
                        <m:t>+ … +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2</m:t>
                          </m:r>
                          <m:r>
                            <a:rPr lang="en-US" altLang="ko-KR" sz="2400" i="1">
                              <a:solidFill>
                                <a:srgbClr val="002060"/>
                              </a:solidFill>
                              <a:latin typeface="Cambria Math" panose="02040503050406030204" pitchFamily="18" charset="0"/>
                              <a:cs typeface="Arial" panose="020B0604020202020204" pitchFamily="34" charset="0"/>
                            </a:rPr>
                            <m:t>𝑚</m:t>
                          </m:r>
                        </m:sub>
                      </m:sSub>
                    </m:oMath>
                  </m:oMathPara>
                </a14:m>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14:m>
                  <m:oMath xmlns:m="http://schemas.openxmlformats.org/officeDocument/2006/math">
                    <m:r>
                      <a:rPr lang="en-US" altLang="ko-KR" sz="2400" i="1">
                        <a:solidFill>
                          <a:srgbClr val="002060"/>
                        </a:solidFill>
                        <a:latin typeface="Cambria Math" panose="02040503050406030204" pitchFamily="18" charset="0"/>
                        <a:cs typeface="Arial" panose="020B0604020202020204" pitchFamily="34" charset="0"/>
                      </a:rPr>
                      <m:t>                     </m:t>
                    </m:r>
                  </m:oMath>
                </a14:m>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2400" i="1">
                        <a:solidFill>
                          <a:srgbClr val="002060"/>
                        </a:solidFill>
                        <a:latin typeface="Cambria Math" panose="02040503050406030204" pitchFamily="18" charset="0"/>
                        <a:cs typeface="Arial" panose="020B0604020202020204" pitchFamily="34" charset="0"/>
                      </a:rPr>
                      <m:t> </m:t>
                    </m:r>
                  </m:oMath>
                </a14:m>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spcBef>
                    <a:spcPct val="0"/>
                  </a:spcBef>
                  <a:spcAft>
                    <a:spcPct val="0"/>
                  </a:spcAft>
                </a:pP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𝑦</m:t>
                        </m:r>
                      </m:e>
                      <m:sub>
                        <m:r>
                          <a:rPr lang="en-US" altLang="ko-KR" sz="2400" i="1">
                            <a:solidFill>
                              <a:srgbClr val="002060"/>
                            </a:solidFill>
                            <a:latin typeface="Cambria Math" panose="02040503050406030204" pitchFamily="18" charset="0"/>
                            <a:cs typeface="Arial" panose="020B0604020202020204" pitchFamily="34" charset="0"/>
                          </a:rPr>
                          <m:t>𝑚</m:t>
                        </m:r>
                      </m:sub>
                    </m:sSub>
                    <m:r>
                      <a:rPr lang="en-US" altLang="ko-KR" sz="2400" i="1">
                        <a:solidFill>
                          <a:srgbClr val="002060"/>
                        </a:solidFill>
                        <a:latin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𝑚</m:t>
                        </m:r>
                        <m:r>
                          <a:rPr lang="en-US" altLang="ko-KR" sz="2400" i="1">
                            <a:solidFill>
                              <a:srgbClr val="002060"/>
                            </a:solidFill>
                            <a:latin typeface="Cambria Math" panose="02040503050406030204" pitchFamily="18" charset="0"/>
                            <a:cs typeface="Arial" panose="020B0604020202020204" pitchFamily="34" charset="0"/>
                          </a:rPr>
                          <m:t>1</m:t>
                        </m:r>
                      </m:sub>
                    </m:sSub>
                    <m:r>
                      <a:rPr lang="en-US" altLang="ko-KR" sz="2400" i="1">
                        <a:solidFill>
                          <a:srgbClr val="002060"/>
                        </a:solidFill>
                        <a:latin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𝑚</m:t>
                        </m:r>
                        <m:r>
                          <a:rPr lang="en-US" altLang="ko-KR" sz="2400" i="1">
                            <a:solidFill>
                              <a:srgbClr val="002060"/>
                            </a:solidFill>
                            <a:latin typeface="Cambria Math" panose="02040503050406030204" pitchFamily="18" charset="0"/>
                            <a:cs typeface="Arial" panose="020B0604020202020204" pitchFamily="34" charset="0"/>
                          </a:rPr>
                          <m:t>2</m:t>
                        </m:r>
                      </m:sub>
                    </m:sSub>
                    <m:r>
                      <a:rPr lang="en-US" altLang="ko-KR" sz="2400" i="1">
                        <a:solidFill>
                          <a:srgbClr val="002060"/>
                        </a:solidFill>
                        <a:latin typeface="Cambria Math" panose="02040503050406030204" pitchFamily="18" charset="0"/>
                        <a:cs typeface="Arial" panose="020B0604020202020204" pitchFamily="34" charset="0"/>
                      </a:rPr>
                      <m:t>+ … +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𝑚𝑚</m:t>
                        </m:r>
                      </m:sub>
                    </m:sSub>
                  </m:oMath>
                </a14:m>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15" name="TextBox 1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784838" y="3898383"/>
                <a:ext cx="7148147" cy="1569660"/>
              </a:xfrm>
              <a:prstGeom prst="rect">
                <a:avLst/>
              </a:prstGeom>
              <a:blipFill>
                <a:blip r:embed="rId3"/>
                <a:stretch>
                  <a:fillRect l="-1365" t="-2713" b="-2326"/>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C79A7C-EB3D-44E4-AD50-3BE8F62AC386}"/>
                  </a:ext>
                </a:extLst>
              </p:cNvPr>
              <p:cNvSpPr txBox="1"/>
              <p:nvPr/>
            </p:nvSpPr>
            <p:spPr>
              <a:xfrm>
                <a:off x="1784837" y="5715613"/>
                <a:ext cx="9179170" cy="780727"/>
              </a:xfrm>
              <a:prstGeom prst="rect">
                <a:avLst/>
              </a:prstGeom>
              <a:noFill/>
              <a:ln>
                <a:noFill/>
                <a:prstDash val="sysDot"/>
              </a:ln>
            </p:spPr>
            <p:txBody>
              <a:bodyPr wrap="square">
                <a:spAutoFit/>
              </a:bodyPr>
              <a:lstStyle/>
              <a:p>
                <a:pPr eaLnBrk="0" fontAlgn="base" latinLnBrk="0" hangingPunct="0">
                  <a:spcBef>
                    <a:spcPct val="0"/>
                  </a:spcBef>
                  <a:spcAft>
                    <a:spcPct val="0"/>
                  </a:spcAft>
                </a:pPr>
                <a14:m>
                  <m:oMath xmlns:m="http://schemas.openxmlformats.org/officeDocument/2006/math">
                    <m:r>
                      <a:rPr lang="en-US" altLang="ko-KR" sz="1900" i="1">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1900" dirty="0">
                    <a:latin typeface="휴먼엑스포" panose="02030504000101010101" pitchFamily="18" charset="-127"/>
                    <a:ea typeface="휴먼엑스포" panose="02030504000101010101" pitchFamily="18" charset="-127"/>
                    <a:cs typeface="Arial" panose="020B0604020202020204" pitchFamily="34" charset="0"/>
                  </a:rPr>
                  <a:t>page</a:t>
                </a:r>
                <a:r>
                  <a:rPr lang="ko-KR" altLang="en-US" sz="1900"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1900" i="1">
                        <a:latin typeface="Cambria Math" panose="02040503050406030204" pitchFamily="18" charset="0"/>
                        <a:cs typeface="Arial" panose="020B0604020202020204" pitchFamily="34" charset="0"/>
                      </a:rPr>
                      <m:t>𝑖</m:t>
                    </m:r>
                  </m:oMath>
                </a14:m>
                <a:r>
                  <a:rPr lang="en-US" altLang="ko-KR" sz="1900" i="1"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900" dirty="0">
                    <a:latin typeface="휴먼엑스포" panose="02030504000101010101" pitchFamily="18" charset="-127"/>
                    <a:ea typeface="휴먼엑스포" panose="02030504000101010101" pitchFamily="18" charset="-127"/>
                    <a:cs typeface="Arial" panose="020B0604020202020204" pitchFamily="34" charset="0"/>
                  </a:rPr>
                  <a:t>의 </a:t>
                </a:r>
                <a:r>
                  <a:rPr lang="en-US" altLang="ko-KR" sz="1900" dirty="0">
                    <a:latin typeface="휴먼엑스포" panose="02030504000101010101" pitchFamily="18" charset="-127"/>
                    <a:ea typeface="휴먼엑스포" panose="02030504000101010101" pitchFamily="18" charset="-127"/>
                    <a:cs typeface="Arial" panose="020B0604020202020204" pitchFamily="34" charset="0"/>
                  </a:rPr>
                  <a:t>power</a:t>
                </a:r>
                <a:r>
                  <a:rPr lang="ko-KR" altLang="en-US" sz="1900" dirty="0">
                    <a:latin typeface="휴먼엑스포" panose="02030504000101010101" pitchFamily="18" charset="-127"/>
                    <a:ea typeface="휴먼엑스포" panose="02030504000101010101" pitchFamily="18" charset="-127"/>
                    <a:cs typeface="Arial" panose="020B0604020202020204" pitchFamily="34" charset="0"/>
                  </a:rPr>
                  <a:t>는 다른 </a:t>
                </a:r>
                <a:r>
                  <a:rPr lang="en-US" altLang="ko-KR" sz="1900" dirty="0">
                    <a:latin typeface="휴먼엑스포" panose="02030504000101010101" pitchFamily="18" charset="-127"/>
                    <a:ea typeface="휴먼엑스포" panose="02030504000101010101" pitchFamily="18" charset="-127"/>
                    <a:cs typeface="Arial" panose="020B0604020202020204" pitchFamily="34" charset="0"/>
                  </a:rPr>
                  <a:t>pages</a:t>
                </a:r>
                <a:r>
                  <a:rPr lang="ko-KR" altLang="en-US" sz="1900" dirty="0">
                    <a:latin typeface="휴먼엑스포" panose="02030504000101010101" pitchFamily="18" charset="-127"/>
                    <a:ea typeface="휴먼엑스포" panose="02030504000101010101" pitchFamily="18" charset="-127"/>
                    <a:cs typeface="Arial" panose="020B0604020202020204" pitchFamily="34" charset="0"/>
                  </a:rPr>
                  <a:t>로 부터 </a:t>
                </a:r>
                <a:r>
                  <a:rPr lang="en-US" altLang="ko-KR" sz="1900" dirty="0">
                    <a:latin typeface="휴먼엑스포" panose="02030504000101010101" pitchFamily="18" charset="-127"/>
                    <a:ea typeface="휴먼엑스포" panose="02030504000101010101" pitchFamily="18" charset="-127"/>
                    <a:cs typeface="Arial" panose="020B0604020202020204" pitchFamily="34" charset="0"/>
                  </a:rPr>
                  <a:t>cite</a:t>
                </a:r>
                <a:r>
                  <a:rPr lang="ko-KR" altLang="en-US" sz="1900" dirty="0">
                    <a:latin typeface="휴먼엑스포" panose="02030504000101010101" pitchFamily="18" charset="-127"/>
                    <a:ea typeface="휴먼엑스포" panose="02030504000101010101" pitchFamily="18" charset="-127"/>
                    <a:cs typeface="Arial" panose="020B0604020202020204" pitchFamily="34" charset="0"/>
                  </a:rPr>
                  <a:t>되는 수 들의 합에 의해 결정됨</a:t>
                </a:r>
                <a:endParaRPr lang="en-US" altLang="ko-KR" sz="19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r>
                  <a:rPr lang="en-US" altLang="ko-KR" sz="1900" dirty="0">
                    <a:latin typeface="휴먼엑스포" panose="02030504000101010101" pitchFamily="18" charset="-127"/>
                    <a:ea typeface="휴먼엑스포" panose="02030504000101010101" pitchFamily="18" charset="-127"/>
                    <a:cs typeface="Arial" panose="020B0604020202020204" pitchFamily="34" charset="0"/>
                  </a:rPr>
                  <a:t>(But, </a:t>
                </a:r>
                <a:r>
                  <a:rPr lang="ko-KR" altLang="en-US" sz="1900" dirty="0">
                    <a:latin typeface="휴먼엑스포" panose="02030504000101010101" pitchFamily="18" charset="-127"/>
                    <a:ea typeface="휴먼엑스포" panose="02030504000101010101" pitchFamily="18" charset="-127"/>
                    <a:cs typeface="Arial" panose="020B0604020202020204" pitchFamily="34" charset="0"/>
                  </a:rPr>
                  <a:t>이 </a:t>
                </a:r>
                <a:r>
                  <a:rPr lang="en-US" altLang="ko-KR" sz="1900" dirty="0">
                    <a:latin typeface="휴먼엑스포" panose="02030504000101010101" pitchFamily="18" charset="-127"/>
                    <a:ea typeface="휴먼엑스포" panose="02030504000101010101" pitchFamily="18" charset="-127"/>
                    <a:cs typeface="Arial" panose="020B0604020202020204" pitchFamily="34" charset="0"/>
                  </a:rPr>
                  <a:t>try</a:t>
                </a:r>
                <a:r>
                  <a:rPr lang="ko-KR" altLang="en-US" sz="1900" dirty="0">
                    <a:latin typeface="휴먼엑스포" panose="02030504000101010101" pitchFamily="18" charset="-127"/>
                    <a:ea typeface="휴먼엑스포" panose="02030504000101010101" pitchFamily="18" charset="-127"/>
                    <a:cs typeface="Arial" panose="020B0604020202020204" pitchFamily="34" charset="0"/>
                  </a:rPr>
                  <a:t>의 한계는 모든 </a:t>
                </a:r>
                <a:r>
                  <a:rPr lang="en-US" altLang="ko-KR" sz="1900" dirty="0">
                    <a:latin typeface="휴먼엑스포" panose="02030504000101010101" pitchFamily="18" charset="-127"/>
                    <a:ea typeface="휴먼엑스포" panose="02030504000101010101" pitchFamily="18" charset="-127"/>
                    <a:cs typeface="Arial" panose="020B0604020202020204" pitchFamily="34" charset="0"/>
                  </a:rPr>
                  <a:t>page</a:t>
                </a:r>
                <a:r>
                  <a:rPr lang="ko-KR" altLang="en-US" sz="1900" dirty="0">
                    <a:latin typeface="휴먼엑스포" panose="02030504000101010101" pitchFamily="18" charset="-127"/>
                    <a:ea typeface="휴먼엑스포" panose="02030504000101010101" pitchFamily="18" charset="-127"/>
                    <a:cs typeface="Arial" panose="020B0604020202020204" pitchFamily="34" charset="0"/>
                  </a:rPr>
                  <a:t>에 동일한</a:t>
                </a:r>
                <a:r>
                  <a:rPr lang="en-US" altLang="ko-KR" sz="19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900" dirty="0">
                    <a:latin typeface="휴먼엑스포" panose="02030504000101010101" pitchFamily="18" charset="-127"/>
                    <a:ea typeface="휴먼엑스포" panose="02030504000101010101" pitchFamily="18" charset="-127"/>
                    <a:cs typeface="Arial" panose="020B0604020202020204" pitchFamily="34" charset="0"/>
                  </a:rPr>
                  <a:t>가중치를 주었다는 점</a:t>
                </a:r>
                <a:r>
                  <a:rPr lang="en-US" altLang="ko-KR" sz="1900" dirty="0">
                    <a:latin typeface="휴먼엑스포" panose="02030504000101010101" pitchFamily="18" charset="-127"/>
                    <a:ea typeface="휴먼엑스포" panose="02030504000101010101" pitchFamily="18" charset="-127"/>
                    <a:cs typeface="Arial" panose="020B0604020202020204" pitchFamily="34" charset="0"/>
                  </a:rPr>
                  <a:t>)</a:t>
                </a:r>
              </a:p>
            </p:txBody>
          </p:sp>
        </mc:Choice>
        <mc:Fallback xmlns="">
          <p:sp>
            <p:nvSpPr>
              <p:cNvPr id="16" name="TextBox 1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784837" y="5715613"/>
                <a:ext cx="9179170" cy="780727"/>
              </a:xfrm>
              <a:prstGeom prst="rect">
                <a:avLst/>
              </a:prstGeom>
              <a:blipFill>
                <a:blip r:embed="rId4"/>
                <a:stretch>
                  <a:fillRect l="-664" t="-3906" b="-12500"/>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CC79A7C-EB3D-44E4-AD50-3BE8F62AC386}"/>
                  </a:ext>
                </a:extLst>
              </p:cNvPr>
              <p:cNvSpPr txBox="1"/>
              <p:nvPr/>
            </p:nvSpPr>
            <p:spPr>
              <a:xfrm>
                <a:off x="1617784" y="2042358"/>
                <a:ext cx="844063"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𝑚</m:t>
                      </m:r>
                      <m:r>
                        <a:rPr lang="en-US" altLang="ko-KR" sz="1400" i="1">
                          <a:latin typeface="Cambria Math" panose="02040503050406030204" pitchFamily="18" charset="0"/>
                          <a:ea typeface="Cambria Math" panose="02040503050406030204" pitchFamily="18" charset="0"/>
                          <a:cs typeface="Arial" panose="020B0604020202020204" pitchFamily="34" charset="0"/>
                        </a:rPr>
                        <m:t>×</m:t>
                      </m:r>
                      <m:r>
                        <a:rPr lang="en-US" altLang="ko-KR" sz="1400" i="1">
                          <a:latin typeface="Cambria Math" panose="02040503050406030204" pitchFamily="18" charset="0"/>
                          <a:ea typeface="Cambria Math" panose="02040503050406030204" pitchFamily="18" charset="0"/>
                          <a:cs typeface="Arial" panose="020B0604020202020204" pitchFamily="34" charset="0"/>
                        </a:rPr>
                        <m:t>𝑚</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9" name="TextBox 8">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617784" y="2042358"/>
                <a:ext cx="844063" cy="307777"/>
              </a:xfrm>
              <a:prstGeom prst="rect">
                <a:avLst/>
              </a:prstGeom>
              <a:blipFill>
                <a:blip r:embed="rId5"/>
                <a:stretch>
                  <a:fillRect/>
                </a:stretch>
              </a:blipFill>
              <a:ln>
                <a:noFill/>
                <a:prstDash val="sysDot"/>
              </a:ln>
            </p:spPr>
            <p:txBody>
              <a:bodyPr/>
              <a:lstStyle/>
              <a:p>
                <a:r>
                  <a:rPr lang="ko-KR" altLang="en-US">
                    <a:noFill/>
                  </a:rPr>
                  <a:t> </a:t>
                </a:r>
              </a:p>
            </p:txBody>
          </p:sp>
        </mc:Fallback>
      </mc:AlternateContent>
    </p:spTree>
    <p:extLst>
      <p:ext uri="{BB962C8B-B14F-4D97-AF65-F5344CB8AC3E}">
        <p14:creationId xmlns:p14="http://schemas.microsoft.com/office/powerpoint/2010/main" val="52318029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456715" y="357726"/>
            <a:ext cx="7838367"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3000" dirty="0">
                <a:solidFill>
                  <a:srgbClr val="003863"/>
                </a:solidFill>
                <a:latin typeface="Arial Black" panose="020B0A04020102020204" pitchFamily="34" charset="0"/>
                <a:ea typeface="HY헤드라인M" panose="02030600000101010101" pitchFamily="18" charset="-127"/>
                <a:cs typeface="+mn-cs"/>
              </a:rPr>
              <a:t>Google Page Rank</a:t>
            </a:r>
          </a:p>
        </p:txBody>
      </p:sp>
      <p:sp>
        <p:nvSpPr>
          <p:cNvPr id="67" name="직사각형 66">
            <a:extLst>
              <a:ext uri="{FF2B5EF4-FFF2-40B4-BE49-F238E27FC236}">
                <a16:creationId xmlns:a16="http://schemas.microsoft.com/office/drawing/2014/main" id="{B7E5668C-1C5F-4A9F-9414-CE0A1B4BACCC}"/>
              </a:ext>
            </a:extLst>
          </p:cNvPr>
          <p:cNvSpPr/>
          <p:nvPr/>
        </p:nvSpPr>
        <p:spPr>
          <a:xfrm>
            <a:off x="7156548" y="1561869"/>
            <a:ext cx="3498436" cy="20551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697A4166-CA4D-41F8-83C5-A101D686F506}" type="slidenum">
              <a:rPr lang="ko-KR" altLang="en-US" smtClean="0"/>
              <a:t>778</a:t>
            </a:fld>
            <a:endParaRPr lang="ko-KR" altLang="en-US"/>
          </a:p>
        </p:txBody>
      </p:sp>
      <p:sp>
        <p:nvSpPr>
          <p:cNvPr id="15" name="TextBox 14">
            <a:extLst>
              <a:ext uri="{FF2B5EF4-FFF2-40B4-BE49-F238E27FC236}">
                <a16:creationId xmlns:a16="http://schemas.microsoft.com/office/drawing/2014/main" id="{4CC79A7C-EB3D-44E4-AD50-3BE8F62AC386}"/>
              </a:ext>
            </a:extLst>
          </p:cNvPr>
          <p:cNvSpPr txBox="1"/>
          <p:nvPr/>
        </p:nvSpPr>
        <p:spPr>
          <a:xfrm>
            <a:off x="1784838" y="1804624"/>
            <a:ext cx="8985740" cy="1985159"/>
          </a:xfrm>
          <a:prstGeom prst="rect">
            <a:avLst/>
          </a:prstGeom>
          <a:noFill/>
          <a:ln>
            <a:noFill/>
            <a:prstDash val="sysDot"/>
          </a:ln>
        </p:spPr>
        <p:txBody>
          <a:bodyPr wrap="square">
            <a:spAutoFit/>
          </a:bodyPr>
          <a:lstStyle/>
          <a:p>
            <a:pPr eaLnBrk="0" fontAlgn="base" latinLnBrk="0" hangingPunct="0">
              <a:spcBef>
                <a:spcPct val="0"/>
              </a:spcBef>
              <a:spcAft>
                <a:spcPct val="0"/>
              </a:spcAft>
            </a:pPr>
            <a:r>
              <a:rPr lang="en-US" altLang="ko-KR"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r>
              <a:rPr lang="en-US" altLang="ko-KR" sz="2400" b="1" dirty="0" err="1">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Better”Try</a:t>
            </a:r>
            <a:r>
              <a:rPr lang="en-US" altLang="ko-KR"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2)</a:t>
            </a:r>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endParaRPr lang="en-US" altLang="ko-KR" sz="15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lnSpc>
                <a:spcPct val="150000"/>
              </a:lnSpc>
              <a:spcBef>
                <a:spcPct val="0"/>
              </a:spcBef>
              <a:spcAft>
                <a:spcPct val="0"/>
              </a:spcAft>
            </a:pP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“citation</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에 가중치를 주자</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보다 </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power</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가 높은 </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page</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에</a:t>
            </a:r>
            <a:endParaRPr lang="en-US" altLang="ko-KR" sz="24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 의해서 </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cite</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되면</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그 만큼 더 큰 가중치 부여</a:t>
            </a:r>
            <a:endParaRPr lang="en-US" altLang="ko-KR" sz="8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2000" dirty="0">
                <a:latin typeface="+mn-ea"/>
                <a:cs typeface="Arial" panose="020B0604020202020204" pitchFamily="34" charset="0"/>
              </a:rPr>
              <a:t>  (</a:t>
            </a:r>
            <a:r>
              <a:rPr lang="ko-KR" altLang="en-US" sz="2000" dirty="0">
                <a:latin typeface="+mn-ea"/>
                <a:cs typeface="Arial" panose="020B0604020202020204" pitchFamily="34" charset="0"/>
              </a:rPr>
              <a:t>즉</a:t>
            </a:r>
            <a:r>
              <a:rPr lang="en-US" altLang="ko-KR" sz="2000" dirty="0">
                <a:latin typeface="+mn-ea"/>
                <a:cs typeface="Arial" panose="020B0604020202020204" pitchFamily="34" charset="0"/>
              </a:rPr>
              <a:t>, page j </a:t>
            </a:r>
            <a:r>
              <a:rPr lang="ko-KR" altLang="en-US" sz="2000" dirty="0">
                <a:latin typeface="+mn-ea"/>
                <a:cs typeface="Arial" panose="020B0604020202020204" pitchFamily="34" charset="0"/>
              </a:rPr>
              <a:t>의 </a:t>
            </a:r>
            <a:r>
              <a:rPr lang="en-US" altLang="ko-KR" sz="2000" dirty="0">
                <a:latin typeface="+mn-ea"/>
                <a:cs typeface="Arial" panose="020B0604020202020204" pitchFamily="34" charset="0"/>
              </a:rPr>
              <a:t>power index </a:t>
            </a:r>
            <a:r>
              <a:rPr lang="ko-KR" altLang="en-US" sz="2000" dirty="0">
                <a:latin typeface="+mn-ea"/>
                <a:cs typeface="Arial" panose="020B0604020202020204" pitchFamily="34" charset="0"/>
              </a:rPr>
              <a:t>로 가중치 부여</a:t>
            </a:r>
            <a:r>
              <a:rPr lang="en-US" altLang="ko-KR" sz="2000" dirty="0">
                <a:latin typeface="+mn-ea"/>
                <a:cs typeface="Arial" panose="020B0604020202020204" pitchFamily="34" charset="0"/>
              </a:rPr>
              <a:t>)</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            </a:t>
            </a:r>
          </a:p>
        </p:txBody>
      </p:sp>
      <p:grpSp>
        <p:nvGrpSpPr>
          <p:cNvPr id="8" name="그룹 7"/>
          <p:cNvGrpSpPr/>
          <p:nvPr/>
        </p:nvGrpSpPr>
        <p:grpSpPr>
          <a:xfrm>
            <a:off x="1624209" y="4371200"/>
            <a:ext cx="7148147" cy="1272046"/>
            <a:chOff x="794236" y="3844514"/>
            <a:chExt cx="7148147" cy="1272046"/>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CC79A7C-EB3D-44E4-AD50-3BE8F62AC386}"/>
                    </a:ext>
                  </a:extLst>
                </p:cNvPr>
                <p:cNvSpPr txBox="1"/>
                <p:nvPr/>
              </p:nvSpPr>
              <p:spPr>
                <a:xfrm>
                  <a:off x="794236" y="3844514"/>
                  <a:ext cx="7148147" cy="461665"/>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2400" i="1">
                            <a:solidFill>
                              <a:srgbClr val="002060"/>
                            </a:solidFill>
                            <a:latin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𝑦</m:t>
                            </m:r>
                          </m:e>
                          <m:sub>
                            <m:r>
                              <a:rPr lang="en-US" altLang="ko-KR" sz="2400" i="1">
                                <a:solidFill>
                                  <a:srgbClr val="002060"/>
                                </a:solidFill>
                                <a:latin typeface="Cambria Math" panose="02040503050406030204" pitchFamily="18" charset="0"/>
                                <a:cs typeface="Arial" panose="020B0604020202020204" pitchFamily="34" charset="0"/>
                              </a:rPr>
                              <m:t>1</m:t>
                            </m:r>
                          </m:sub>
                        </m:sSub>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 </m:t>
                            </m:r>
                            <m:r>
                              <a:rPr lang="en-US" altLang="ko-KR" sz="2400">
                                <a:solidFill>
                                  <a:srgbClr val="002060"/>
                                </a:solidFill>
                                <a:latin typeface="Cambria Math" panose="02040503050406030204" pitchFamily="18" charset="0"/>
                                <a:cs typeface="Arial" panose="020B0604020202020204" pitchFamily="34" charset="0"/>
                              </a:rPr>
                              <m:t>∝</m:t>
                            </m:r>
                            <m:r>
                              <a:rPr lang="en-US" altLang="ko-KR" sz="2400" i="1">
                                <a:solidFill>
                                  <a:srgbClr val="002060"/>
                                </a:solidFill>
                                <a:latin typeface="Cambria Math" panose="02040503050406030204" pitchFamily="18" charset="0"/>
                                <a:cs typeface="Arial" panose="020B0604020202020204" pitchFamily="34" charset="0"/>
                              </a:rPr>
                              <m:t> </m:t>
                            </m:r>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11 </m:t>
                            </m:r>
                          </m:sub>
                        </m:sSub>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𝑦</m:t>
                            </m:r>
                          </m:e>
                          <m:sub>
                            <m:r>
                              <a:rPr lang="en-US" altLang="ko-KR" sz="2400" i="1">
                                <a:solidFill>
                                  <a:srgbClr val="002060"/>
                                </a:solidFill>
                                <a:latin typeface="Cambria Math" panose="02040503050406030204" pitchFamily="18" charset="0"/>
                                <a:cs typeface="Arial" panose="020B0604020202020204" pitchFamily="34" charset="0"/>
                              </a:rPr>
                              <m:t>1</m:t>
                            </m:r>
                          </m:sub>
                        </m:sSub>
                        <m:r>
                          <a:rPr lang="en-US" altLang="ko-KR" sz="2400" i="1">
                            <a:solidFill>
                              <a:srgbClr val="002060"/>
                            </a:solidFill>
                            <a:latin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12 </m:t>
                            </m:r>
                          </m:sub>
                        </m:sSub>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𝑦</m:t>
                            </m:r>
                          </m:e>
                          <m:sub>
                            <m:r>
                              <a:rPr lang="en-US" altLang="ko-KR" sz="2400" i="1">
                                <a:solidFill>
                                  <a:srgbClr val="002060"/>
                                </a:solidFill>
                                <a:latin typeface="Cambria Math" panose="02040503050406030204" pitchFamily="18" charset="0"/>
                                <a:cs typeface="Arial" panose="020B0604020202020204" pitchFamily="34" charset="0"/>
                              </a:rPr>
                              <m:t>2</m:t>
                            </m:r>
                          </m:sub>
                        </m:sSub>
                        <m:r>
                          <a:rPr lang="en-US" altLang="ko-KR" sz="2400" i="1">
                            <a:solidFill>
                              <a:srgbClr val="002060"/>
                            </a:solidFill>
                            <a:latin typeface="Cambria Math" panose="02040503050406030204" pitchFamily="18" charset="0"/>
                            <a:cs typeface="Arial" panose="020B0604020202020204" pitchFamily="34" charset="0"/>
                          </a:rPr>
                          <m:t>+ …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1</m:t>
                            </m:r>
                            <m:r>
                              <a:rPr lang="en-US" altLang="ko-KR" sz="2400" i="1">
                                <a:solidFill>
                                  <a:srgbClr val="002060"/>
                                </a:solidFill>
                                <a:latin typeface="Cambria Math" panose="02040503050406030204" pitchFamily="18" charset="0"/>
                                <a:cs typeface="Arial" panose="020B0604020202020204" pitchFamily="34" charset="0"/>
                              </a:rPr>
                              <m:t>𝑚</m:t>
                            </m:r>
                          </m:sub>
                        </m:sSub>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 </m:t>
                            </m:r>
                            <m:r>
                              <a:rPr lang="en-US" altLang="ko-KR" sz="2400" i="1">
                                <a:solidFill>
                                  <a:srgbClr val="002060"/>
                                </a:solidFill>
                                <a:latin typeface="Cambria Math" panose="02040503050406030204" pitchFamily="18" charset="0"/>
                                <a:cs typeface="Arial" panose="020B0604020202020204" pitchFamily="34" charset="0"/>
                              </a:rPr>
                              <m:t>𝑦</m:t>
                            </m:r>
                          </m:e>
                          <m:sub>
                            <m:r>
                              <a:rPr lang="en-US" altLang="ko-KR" sz="2400" i="1">
                                <a:solidFill>
                                  <a:srgbClr val="002060"/>
                                </a:solidFill>
                                <a:latin typeface="Cambria Math" panose="02040503050406030204" pitchFamily="18" charset="0"/>
                                <a:cs typeface="Arial" panose="020B0604020202020204" pitchFamily="34" charset="0"/>
                              </a:rPr>
                              <m:t>𝑚</m:t>
                            </m:r>
                          </m:sub>
                        </m:sSub>
                      </m:oMath>
                    </m:oMathPara>
                  </a14:m>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9" name="TextBox 8">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794236" y="3844514"/>
                  <a:ext cx="7148147" cy="461665"/>
                </a:xfrm>
                <a:prstGeom prst="rect">
                  <a:avLst/>
                </a:prstGeom>
                <a:blipFill>
                  <a:blip r:embed="rId2"/>
                  <a:stretch>
                    <a:fillRect b="-10526"/>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C79A7C-EB3D-44E4-AD50-3BE8F62AC386}"/>
                    </a:ext>
                  </a:extLst>
                </p:cNvPr>
                <p:cNvSpPr txBox="1"/>
                <p:nvPr/>
              </p:nvSpPr>
              <p:spPr>
                <a:xfrm>
                  <a:off x="794236" y="4238604"/>
                  <a:ext cx="1852249" cy="461665"/>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2400" i="1">
                            <a:solidFill>
                              <a:srgbClr val="002060"/>
                            </a:solidFill>
                            <a:latin typeface="Cambria Math" panose="02040503050406030204" pitchFamily="18" charset="0"/>
                            <a:cs typeface="Arial" panose="020B0604020202020204" pitchFamily="34" charset="0"/>
                          </a:rPr>
                          <m:t>                     :</m:t>
                        </m:r>
                      </m:oMath>
                    </m:oMathPara>
                  </a14:m>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10" name="TextBox 9">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794236" y="4238604"/>
                  <a:ext cx="1852249" cy="461665"/>
                </a:xfrm>
                <a:prstGeom prst="rect">
                  <a:avLst/>
                </a:prstGeom>
                <a:blipFill>
                  <a:blip r:embed="rId3"/>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C79A7C-EB3D-44E4-AD50-3BE8F62AC386}"/>
                    </a:ext>
                  </a:extLst>
                </p:cNvPr>
                <p:cNvSpPr txBox="1"/>
                <p:nvPr/>
              </p:nvSpPr>
              <p:spPr>
                <a:xfrm>
                  <a:off x="794236" y="4632694"/>
                  <a:ext cx="7148147" cy="461665"/>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2400" i="1">
                            <a:solidFill>
                              <a:srgbClr val="002060"/>
                            </a:solidFill>
                            <a:latin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𝑦</m:t>
                            </m:r>
                          </m:e>
                          <m:sub>
                            <m:r>
                              <a:rPr lang="en-US" altLang="ko-KR" sz="2400" i="1">
                                <a:solidFill>
                                  <a:srgbClr val="002060"/>
                                </a:solidFill>
                                <a:latin typeface="Cambria Math" panose="02040503050406030204" pitchFamily="18" charset="0"/>
                                <a:cs typeface="Arial" panose="020B0604020202020204" pitchFamily="34" charset="0"/>
                              </a:rPr>
                              <m:t>𝑚</m:t>
                            </m:r>
                          </m:sub>
                        </m:sSub>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 </m:t>
                            </m:r>
                            <m:r>
                              <a:rPr lang="en-US" altLang="ko-KR" sz="2400">
                                <a:solidFill>
                                  <a:srgbClr val="002060"/>
                                </a:solidFill>
                                <a:latin typeface="Cambria Math" panose="02040503050406030204" pitchFamily="18" charset="0"/>
                                <a:cs typeface="Arial" panose="020B0604020202020204" pitchFamily="34" charset="0"/>
                              </a:rPr>
                              <m:t>∝</m:t>
                            </m:r>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𝑚</m:t>
                            </m:r>
                            <m:r>
                              <a:rPr lang="en-US" altLang="ko-KR" sz="2400" i="1">
                                <a:solidFill>
                                  <a:srgbClr val="002060"/>
                                </a:solidFill>
                                <a:latin typeface="Cambria Math" panose="02040503050406030204" pitchFamily="18" charset="0"/>
                                <a:cs typeface="Arial" panose="020B0604020202020204" pitchFamily="34" charset="0"/>
                              </a:rPr>
                              <m:t>1 </m:t>
                            </m:r>
                          </m:sub>
                        </m:sSub>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𝑦</m:t>
                            </m:r>
                          </m:e>
                          <m:sub>
                            <m:r>
                              <a:rPr lang="en-US" altLang="ko-KR" sz="2400" i="1">
                                <a:solidFill>
                                  <a:srgbClr val="002060"/>
                                </a:solidFill>
                                <a:latin typeface="Cambria Math" panose="02040503050406030204" pitchFamily="18" charset="0"/>
                                <a:cs typeface="Arial" panose="020B0604020202020204" pitchFamily="34" charset="0"/>
                              </a:rPr>
                              <m:t>1</m:t>
                            </m:r>
                          </m:sub>
                        </m:sSub>
                        <m:r>
                          <a:rPr lang="en-US" altLang="ko-KR" sz="2400" i="1">
                            <a:solidFill>
                              <a:srgbClr val="002060"/>
                            </a:solidFill>
                            <a:latin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𝑚</m:t>
                            </m:r>
                            <m:r>
                              <a:rPr lang="en-US" altLang="ko-KR" sz="2400" i="1">
                                <a:solidFill>
                                  <a:srgbClr val="002060"/>
                                </a:solidFill>
                                <a:latin typeface="Cambria Math" panose="02040503050406030204" pitchFamily="18" charset="0"/>
                                <a:cs typeface="Arial" panose="020B0604020202020204" pitchFamily="34" charset="0"/>
                              </a:rPr>
                              <m:t>2</m:t>
                            </m:r>
                          </m:sub>
                        </m:sSub>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 </m:t>
                            </m:r>
                            <m:r>
                              <a:rPr lang="en-US" altLang="ko-KR" sz="2400" i="1">
                                <a:solidFill>
                                  <a:srgbClr val="002060"/>
                                </a:solidFill>
                                <a:latin typeface="Cambria Math" panose="02040503050406030204" pitchFamily="18" charset="0"/>
                                <a:cs typeface="Arial" panose="020B0604020202020204" pitchFamily="34" charset="0"/>
                              </a:rPr>
                              <m:t>𝑦</m:t>
                            </m:r>
                          </m:e>
                          <m:sub>
                            <m:r>
                              <a:rPr lang="en-US" altLang="ko-KR" sz="2400" i="1">
                                <a:solidFill>
                                  <a:srgbClr val="002060"/>
                                </a:solidFill>
                                <a:latin typeface="Cambria Math" panose="02040503050406030204" pitchFamily="18" charset="0"/>
                                <a:cs typeface="Arial" panose="020B0604020202020204" pitchFamily="34" charset="0"/>
                              </a:rPr>
                              <m:t>2</m:t>
                            </m:r>
                          </m:sub>
                        </m:sSub>
                        <m:r>
                          <a:rPr lang="en-US" altLang="ko-KR" sz="2400" i="1">
                            <a:solidFill>
                              <a:srgbClr val="002060"/>
                            </a:solidFill>
                            <a:latin typeface="Cambria Math" panose="02040503050406030204" pitchFamily="18" charset="0"/>
                            <a:cs typeface="Arial" panose="020B0604020202020204" pitchFamily="34" charset="0"/>
                          </a:rPr>
                          <m:t>+ … +</m:t>
                        </m:r>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𝑤</m:t>
                            </m:r>
                          </m:e>
                          <m:sub>
                            <m:r>
                              <a:rPr lang="en-US" altLang="ko-KR" sz="2400" i="1">
                                <a:solidFill>
                                  <a:srgbClr val="002060"/>
                                </a:solidFill>
                                <a:latin typeface="Cambria Math" panose="02040503050406030204" pitchFamily="18" charset="0"/>
                                <a:cs typeface="Arial" panose="020B0604020202020204" pitchFamily="34" charset="0"/>
                              </a:rPr>
                              <m:t>𝑚𝑚</m:t>
                            </m:r>
                          </m:sub>
                        </m:sSub>
                        <m:sSub>
                          <m:sSubPr>
                            <m:ctrlPr>
                              <a:rPr lang="en-US" altLang="ko-KR" sz="2400" i="1">
                                <a:solidFill>
                                  <a:srgbClr val="002060"/>
                                </a:solidFill>
                                <a:latin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cs typeface="Arial" panose="020B0604020202020204" pitchFamily="34" charset="0"/>
                              </a:rPr>
                              <m:t> </m:t>
                            </m:r>
                            <m:r>
                              <a:rPr lang="en-US" altLang="ko-KR" sz="2400" i="1">
                                <a:solidFill>
                                  <a:srgbClr val="002060"/>
                                </a:solidFill>
                                <a:latin typeface="Cambria Math" panose="02040503050406030204" pitchFamily="18" charset="0"/>
                                <a:cs typeface="Arial" panose="020B0604020202020204" pitchFamily="34" charset="0"/>
                              </a:rPr>
                              <m:t>𝑦</m:t>
                            </m:r>
                          </m:e>
                          <m:sub>
                            <m:r>
                              <a:rPr lang="en-US" altLang="ko-KR" sz="2400" i="1">
                                <a:solidFill>
                                  <a:srgbClr val="002060"/>
                                </a:solidFill>
                                <a:latin typeface="Cambria Math" panose="02040503050406030204" pitchFamily="18" charset="0"/>
                                <a:cs typeface="Arial" panose="020B0604020202020204" pitchFamily="34" charset="0"/>
                              </a:rPr>
                              <m:t>𝑚</m:t>
                            </m:r>
                          </m:sub>
                        </m:sSub>
                      </m:oMath>
                    </m:oMathPara>
                  </a14:m>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11" name="TextBox 10">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794236" y="4632694"/>
                  <a:ext cx="7148147" cy="461665"/>
                </a:xfrm>
                <a:prstGeom prst="rect">
                  <a:avLst/>
                </a:prstGeom>
                <a:blipFill>
                  <a:blip r:embed="rId4"/>
                  <a:stretch>
                    <a:fillRect b="-10526"/>
                  </a:stretch>
                </a:blipFill>
                <a:ln>
                  <a:noFill/>
                  <a:prstDash val="sysDot"/>
                </a:ln>
              </p:spPr>
              <p:txBody>
                <a:bodyPr/>
                <a:lstStyle/>
                <a:p>
                  <a:r>
                    <a:rPr lang="ko-KR" altLang="en-US">
                      <a:noFill/>
                    </a:rPr>
                    <a:t> </a:t>
                  </a:r>
                </a:p>
              </p:txBody>
            </p:sp>
          </mc:Fallback>
        </mc:AlternateContent>
        <p:cxnSp>
          <p:nvCxnSpPr>
            <p:cNvPr id="4" name="직선 연결선 3"/>
            <p:cNvCxnSpPr/>
            <p:nvPr/>
          </p:nvCxnSpPr>
          <p:spPr>
            <a:xfrm>
              <a:off x="3385039" y="4313528"/>
              <a:ext cx="2886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4680439" y="4296823"/>
              <a:ext cx="2886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6699739" y="4313528"/>
              <a:ext cx="2886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3492013" y="5116560"/>
              <a:ext cx="2886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4863612" y="5107204"/>
              <a:ext cx="2886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flipV="1">
              <a:off x="6988419" y="5102587"/>
              <a:ext cx="288680" cy="139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19177463"/>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456715" y="357726"/>
            <a:ext cx="7838367"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3000" dirty="0">
                <a:solidFill>
                  <a:srgbClr val="003863"/>
                </a:solidFill>
                <a:latin typeface="Arial Black" panose="020B0A04020102020204" pitchFamily="34" charset="0"/>
                <a:ea typeface="HY헤드라인M" panose="02030600000101010101" pitchFamily="18" charset="-127"/>
                <a:cs typeface="+mn-cs"/>
              </a:rPr>
              <a:t>Google Page Rank</a:t>
            </a:r>
          </a:p>
        </p:txBody>
      </p:sp>
      <p:sp>
        <p:nvSpPr>
          <p:cNvPr id="67" name="직사각형 66">
            <a:extLst>
              <a:ext uri="{FF2B5EF4-FFF2-40B4-BE49-F238E27FC236}">
                <a16:creationId xmlns:a16="http://schemas.microsoft.com/office/drawing/2014/main" id="{B7E5668C-1C5F-4A9F-9414-CE0A1B4BACCC}"/>
              </a:ext>
            </a:extLst>
          </p:cNvPr>
          <p:cNvSpPr/>
          <p:nvPr/>
        </p:nvSpPr>
        <p:spPr>
          <a:xfrm>
            <a:off x="7156548" y="1095878"/>
            <a:ext cx="3498436" cy="20551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슬라이드 번호 개체 틀 2"/>
          <p:cNvSpPr>
            <a:spLocks noGrp="1"/>
          </p:cNvSpPr>
          <p:nvPr>
            <p:ph type="sldNum" sz="quarter" idx="12"/>
          </p:nvPr>
        </p:nvSpPr>
        <p:spPr/>
        <p:txBody>
          <a:bodyPr/>
          <a:lstStyle/>
          <a:p>
            <a:fld id="{697A4166-CA4D-41F8-83C5-A101D686F506}" type="slidenum">
              <a:rPr lang="ko-KR" altLang="en-US" smtClean="0"/>
              <a:t>779</a:t>
            </a:fld>
            <a:endParaRPr lang="ko-KR" alt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C79A7C-EB3D-44E4-AD50-3BE8F62AC386}"/>
                  </a:ext>
                </a:extLst>
              </p:cNvPr>
              <p:cNvSpPr txBox="1"/>
              <p:nvPr/>
            </p:nvSpPr>
            <p:spPr>
              <a:xfrm>
                <a:off x="2106875" y="1403653"/>
                <a:ext cx="2396817" cy="584775"/>
              </a:xfrm>
              <a:prstGeom prst="rect">
                <a:avLst/>
              </a:prstGeom>
              <a:noFill/>
              <a:ln>
                <a:solidFill>
                  <a:schemeClr val="tx1"/>
                </a:solidFill>
                <a:prstDash val="sysDot"/>
              </a:ln>
            </p:spPr>
            <p:txBody>
              <a:bodyPr wrap="square">
                <a:spAutoFit/>
              </a:bodyPr>
              <a:lstStyle/>
              <a:p>
                <a:pPr eaLnBrk="0" fontAlgn="base" latinLnBrk="0"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3200" i="1">
                          <a:latin typeface="Cambria Math" panose="02040503050406030204" pitchFamily="18" charset="0"/>
                          <a:ea typeface="휴먼엑스포" panose="02030504000101010101" pitchFamily="18" charset="-127"/>
                          <a:cs typeface="Arial" panose="020B0604020202020204" pitchFamily="34" charset="0"/>
                        </a:rPr>
                        <m:t>  </m:t>
                      </m:r>
                      <m:acc>
                        <m:accPr>
                          <m:chr m:val="⃗"/>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acc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𝑦</m:t>
                          </m:r>
                        </m:e>
                      </m:acc>
                      <m:r>
                        <a:rPr lang="en-US" altLang="ko-KR" sz="3200" i="1">
                          <a:latin typeface="Cambria Math" panose="02040503050406030204" pitchFamily="18" charset="0"/>
                          <a:ea typeface="휴먼엑스포" panose="02030504000101010101" pitchFamily="18" charset="-127"/>
                          <a:cs typeface="Arial" panose="020B0604020202020204" pitchFamily="34" charset="0"/>
                        </a:rPr>
                        <m:t>  </m:t>
                      </m:r>
                      <m:r>
                        <a:rPr lang="en-US" altLang="ko-KR" sz="3200" i="1">
                          <a:latin typeface="Cambria Math" panose="02040503050406030204" pitchFamily="18" charset="0"/>
                          <a:ea typeface="Cambria Math" panose="02040503050406030204" pitchFamily="18" charset="0"/>
                          <a:cs typeface="Arial" panose="020B0604020202020204" pitchFamily="34" charset="0"/>
                        </a:rPr>
                        <m:t>∝</m:t>
                      </m:r>
                      <m:r>
                        <a:rPr lang="en-US" altLang="ko-KR" sz="3200" i="1">
                          <a:latin typeface="Cambria Math" panose="02040503050406030204" pitchFamily="18" charset="0"/>
                          <a:ea typeface="휴먼엑스포" panose="02030504000101010101" pitchFamily="18" charset="-127"/>
                          <a:cs typeface="Arial" panose="020B0604020202020204" pitchFamily="34" charset="0"/>
                        </a:rPr>
                        <m:t> </m:t>
                      </m:r>
                      <m:r>
                        <a:rPr lang="en-US" altLang="ko-KR" sz="3200" i="1">
                          <a:latin typeface="Cambria Math" panose="02040503050406030204" pitchFamily="18" charset="0"/>
                          <a:ea typeface="휴먼엑스포" panose="02030504000101010101" pitchFamily="18" charset="-127"/>
                          <a:cs typeface="Arial" panose="020B0604020202020204" pitchFamily="34" charset="0"/>
                        </a:rPr>
                        <m:t>𝑤</m:t>
                      </m:r>
                      <m:r>
                        <a:rPr lang="en-US" altLang="ko-KR" sz="32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acc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𝑦</m:t>
                          </m:r>
                        </m:e>
                      </m:acc>
                    </m:oMath>
                  </m:oMathPara>
                </a14:m>
                <a:endParaRPr lang="en-US" altLang="ko-KR" sz="32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15" name="TextBox 1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106875" y="1403653"/>
                <a:ext cx="2396817" cy="584775"/>
              </a:xfrm>
              <a:prstGeom prst="rect">
                <a:avLst/>
              </a:prstGeom>
              <a:blipFill>
                <a:blip r:embed="rId2"/>
                <a:stretch>
                  <a:fillRect/>
                </a:stretch>
              </a:blipFill>
              <a:ln>
                <a:solidFill>
                  <a:schemeClr val="tx1"/>
                </a:solid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CC79A7C-EB3D-44E4-AD50-3BE8F62AC386}"/>
                  </a:ext>
                </a:extLst>
              </p:cNvPr>
              <p:cNvSpPr txBox="1"/>
              <p:nvPr/>
            </p:nvSpPr>
            <p:spPr>
              <a:xfrm>
                <a:off x="2106875" y="1943425"/>
                <a:ext cx="2396817"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𝑚</m:t>
                      </m:r>
                      <m:r>
                        <a:rPr lang="en-US" altLang="ko-KR" sz="1400" i="1">
                          <a:latin typeface="Cambria Math" panose="02040503050406030204" pitchFamily="18" charset="0"/>
                          <a:ea typeface="Cambria Math" panose="02040503050406030204" pitchFamily="18" charset="0"/>
                          <a:cs typeface="Arial" panose="020B0604020202020204" pitchFamily="34" charset="0"/>
                        </a:rPr>
                        <m:t>×1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𝑚</m:t>
                      </m:r>
                      <m:r>
                        <a:rPr lang="en-US" altLang="ko-KR" sz="1400" i="1">
                          <a:latin typeface="Cambria Math" panose="02040503050406030204" pitchFamily="18" charset="0"/>
                          <a:ea typeface="Cambria Math" panose="02040503050406030204" pitchFamily="18" charset="0"/>
                          <a:cs typeface="Arial" panose="020B0604020202020204" pitchFamily="34" charset="0"/>
                        </a:rPr>
                        <m:t>×</m:t>
                      </m:r>
                      <m:r>
                        <a:rPr lang="en-US" altLang="ko-KR" sz="1400" i="1">
                          <a:latin typeface="Cambria Math" panose="02040503050406030204" pitchFamily="18" charset="0"/>
                          <a:ea typeface="Cambria Math" panose="02040503050406030204" pitchFamily="18" charset="0"/>
                          <a:cs typeface="Arial" panose="020B0604020202020204" pitchFamily="34" charset="0"/>
                        </a:rPr>
                        <m:t>𝑚</m:t>
                      </m:r>
                      <m:r>
                        <a:rPr lang="en-US" altLang="ko-KR" sz="1400" i="1">
                          <a:latin typeface="Cambria Math" panose="02040503050406030204" pitchFamily="18" charset="0"/>
                          <a:ea typeface="Cambria Math" panose="02040503050406030204" pitchFamily="18" charset="0"/>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𝑚</m:t>
                      </m:r>
                      <m:r>
                        <a:rPr lang="en-US" altLang="ko-KR" sz="1400" i="1">
                          <a:latin typeface="Cambria Math" panose="02040503050406030204" pitchFamily="18" charset="0"/>
                          <a:ea typeface="Cambria Math" panose="02040503050406030204" pitchFamily="18" charset="0"/>
                          <a:cs typeface="Arial" panose="020B0604020202020204" pitchFamily="34" charset="0"/>
                        </a:rPr>
                        <m:t>×1</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24" name="TextBox 23">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106875" y="1943425"/>
                <a:ext cx="2396817" cy="307777"/>
              </a:xfrm>
              <a:prstGeom prst="rect">
                <a:avLst/>
              </a:prstGeom>
              <a:blipFill>
                <a:blip r:embed="rId3"/>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CC79A7C-EB3D-44E4-AD50-3BE8F62AC386}"/>
                  </a:ext>
                </a:extLst>
              </p:cNvPr>
              <p:cNvSpPr txBox="1"/>
              <p:nvPr/>
            </p:nvSpPr>
            <p:spPr>
              <a:xfrm>
                <a:off x="4861798" y="1403652"/>
                <a:ext cx="5793187" cy="892552"/>
              </a:xfrm>
              <a:prstGeom prst="rect">
                <a:avLst/>
              </a:prstGeom>
              <a:noFill/>
              <a:ln>
                <a:noFill/>
                <a:prstDash val="sysDot"/>
              </a:ln>
            </p:spPr>
            <p:txBody>
              <a:bodyPr wrap="square">
                <a:spAutoFit/>
              </a:bodyPr>
              <a:lstStyle/>
              <a:p>
                <a:pPr eaLnBrk="0" fontAlgn="base" latinLnBrk="0" hangingPunct="0">
                  <a:spcBef>
                    <a:spcPct val="0"/>
                  </a:spcBef>
                  <a:spcAft>
                    <a:spcPct val="0"/>
                  </a:spcAft>
                </a:pPr>
                <a14:m>
                  <m:oMath xmlns:m="http://schemas.openxmlformats.org/officeDocument/2006/math">
                    <m:r>
                      <a:rPr lang="ko-KR" altLang="en-US" sz="2400" i="1">
                        <a:latin typeface="Cambria Math" panose="02040503050406030204" pitchFamily="18" charset="0"/>
                        <a:ea typeface="휴먼엑스포" panose="02030504000101010101" pitchFamily="18" charset="-127"/>
                        <a:cs typeface="Arial" panose="020B0604020202020204" pitchFamily="34" charset="0"/>
                      </a:rPr>
                      <m:t>연</m:t>
                    </m:r>
                  </m:oMath>
                </a14:m>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립방정식 체계 ⇒ </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y</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에 대해 풀면 된다</a:t>
                </a:r>
                <a:endParaRPr lang="en-US" altLang="ko-KR" sz="24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endParaRPr lang="en-US" altLang="ko-KR" sz="8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latinLnBrk="0" hangingPunct="0">
                  <a:spcBef>
                    <a:spcPct val="0"/>
                  </a:spcBef>
                  <a:spcAft>
                    <a:spcPct val="0"/>
                  </a:spcAft>
                </a:pPr>
                <a:r>
                  <a:rPr lang="en-US" altLang="ko-KR" sz="2000" dirty="0">
                    <a:latin typeface="휴먼엑스포" panose="02030504000101010101" pitchFamily="18" charset="-127"/>
                    <a:ea typeface="휴먼엑스포" panose="02030504000101010101" pitchFamily="18" charset="-127"/>
                    <a:cs typeface="Arial" panose="020B0604020202020204" pitchFamily="34" charset="0"/>
                  </a:rPr>
                  <a:t>(</a:t>
                </a:r>
                <a:r>
                  <a:rPr lang="ko-KR" altLang="en-US" sz="2000" dirty="0">
                    <a:latin typeface="휴먼엑스포" panose="02030504000101010101" pitchFamily="18" charset="-127"/>
                    <a:ea typeface="휴먼엑스포" panose="02030504000101010101" pitchFamily="18" charset="-127"/>
                    <a:cs typeface="Arial" panose="020B0604020202020204" pitchFamily="34" charset="0"/>
                  </a:rPr>
                  <a:t>우리가 알고 싶은 </a:t>
                </a:r>
                <a:r>
                  <a:rPr lang="en-US" altLang="ko-KR" sz="2000" dirty="0">
                    <a:latin typeface="휴먼엑스포" panose="02030504000101010101" pitchFamily="18" charset="-127"/>
                    <a:ea typeface="휴먼엑스포" panose="02030504000101010101" pitchFamily="18" charset="-127"/>
                    <a:cs typeface="Arial" panose="020B0604020202020204" pitchFamily="34" charset="0"/>
                  </a:rPr>
                  <a:t>power index </a:t>
                </a:r>
                <a:r>
                  <a:rPr lang="ko-KR" altLang="en-US" sz="2000" dirty="0">
                    <a:latin typeface="휴먼엑스포" panose="02030504000101010101" pitchFamily="18" charset="-127"/>
                    <a:ea typeface="휴먼엑스포" panose="02030504000101010101" pitchFamily="18" charset="-127"/>
                    <a:cs typeface="Arial" panose="020B0604020202020204" pitchFamily="34" charset="0"/>
                  </a:rPr>
                  <a:t>벡터는</a:t>
                </a:r>
                <a:r>
                  <a:rPr lang="en-US" altLang="ko-KR" sz="2000"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acc>
                      <m:accPr>
                        <m:chr m:val="⃗"/>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acc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𝑦</m:t>
                        </m:r>
                      </m:e>
                    </m:acc>
                  </m:oMath>
                </a14:m>
                <a:r>
                  <a:rPr lang="en-US" altLang="ko-KR" sz="2000" dirty="0">
                    <a:latin typeface="휴먼엑스포" panose="02030504000101010101" pitchFamily="18" charset="-127"/>
                    <a:ea typeface="휴먼엑스포" panose="02030504000101010101" pitchFamily="18" charset="-127"/>
                    <a:cs typeface="Arial" panose="020B0604020202020204" pitchFamily="34" charset="0"/>
                  </a:rPr>
                  <a:t>) </a:t>
                </a:r>
              </a:p>
            </p:txBody>
          </p:sp>
        </mc:Choice>
        <mc:Fallback xmlns="">
          <p:sp>
            <p:nvSpPr>
              <p:cNvPr id="25" name="TextBox 2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4861798" y="1403652"/>
                <a:ext cx="5793187" cy="892552"/>
              </a:xfrm>
              <a:prstGeom prst="rect">
                <a:avLst/>
              </a:prstGeom>
              <a:blipFill>
                <a:blip r:embed="rId4"/>
                <a:stretch>
                  <a:fillRect l="-1158" t="-4762" b="-11565"/>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C79A7C-EB3D-44E4-AD50-3BE8F62AC386}"/>
                  </a:ext>
                </a:extLst>
              </p:cNvPr>
              <p:cNvSpPr txBox="1"/>
              <p:nvPr/>
            </p:nvSpPr>
            <p:spPr>
              <a:xfrm>
                <a:off x="2106875" y="2483703"/>
                <a:ext cx="8373557" cy="1155637"/>
              </a:xfrm>
              <a:prstGeom prst="rect">
                <a:avLst/>
              </a:prstGeom>
              <a:noFill/>
              <a:ln>
                <a:noFill/>
                <a:prstDash val="sysDot"/>
              </a:ln>
            </p:spPr>
            <p:txBody>
              <a:bodyPr wrap="square">
                <a:spAutoFit/>
              </a:bodyPr>
              <a:lstStyle/>
              <a:p>
                <a:pPr eaLnBrk="0" fontAlgn="base" latinLnBrk="0" hangingPunct="0">
                  <a:spcBef>
                    <a:spcPct val="0"/>
                  </a:spcBef>
                  <a:spcAft>
                    <a:spcPct val="0"/>
                  </a:spcAft>
                </a:pPr>
                <a:r>
                  <a:rPr lang="en-US" altLang="ko-KR" sz="2400" dirty="0">
                    <a:ea typeface="휴먼엑스포" panose="02030504000101010101" pitchFamily="18" charset="-127"/>
                    <a:cs typeface="Arial" panose="020B0604020202020204" pitchFamily="34" charset="0"/>
                  </a:rPr>
                  <a:t>Let  1/</a:t>
                </a:r>
                <a:r>
                  <a:rPr lang="el-GR" altLang="ko-KR" sz="2400" dirty="0">
                    <a:ea typeface="굴림체" panose="020B0609000101010101" pitchFamily="49" charset="-127"/>
                    <a:cs typeface="Arial" panose="020B0604020202020204" pitchFamily="34" charset="0"/>
                  </a:rPr>
                  <a:t>λ</a:t>
                </a:r>
                <a:r>
                  <a:rPr lang="en-US" altLang="ko-KR" sz="2400" dirty="0">
                    <a:ea typeface="굴림체" panose="020B0609000101010101" pitchFamily="49" charset="-127"/>
                    <a:cs typeface="Arial" panose="020B0604020202020204" pitchFamily="34" charset="0"/>
                  </a:rPr>
                  <a:t> = proportionality parameter (</a:t>
                </a:r>
                <a:r>
                  <a:rPr lang="ko-KR" altLang="en-US" sz="2400" dirty="0">
                    <a:ea typeface="굴림체" panose="020B0609000101010101" pitchFamily="49" charset="-127"/>
                    <a:cs typeface="Arial" panose="020B0604020202020204" pitchFamily="34" charset="0"/>
                  </a:rPr>
                  <a:t>비례상수</a:t>
                </a:r>
                <a:r>
                  <a:rPr lang="en-US" altLang="ko-KR" sz="2400" dirty="0">
                    <a:ea typeface="굴림체" panose="020B0609000101010101" pitchFamily="49" charset="-127"/>
                    <a:cs typeface="Arial" panose="020B0604020202020204" pitchFamily="34" charset="0"/>
                  </a:rPr>
                  <a:t>)</a:t>
                </a:r>
              </a:p>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acc>
                        <m:accPr>
                          <m:chr m:val="⃗"/>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accPr>
                        <m:e>
                          <m:r>
                            <a:rPr lang="en-US" altLang="ko-KR" sz="2400" i="1">
                              <a:latin typeface="Cambria Math" panose="02040503050406030204" pitchFamily="18" charset="0"/>
                              <a:ea typeface="휴먼엑스포" panose="02030504000101010101" pitchFamily="18" charset="-127"/>
                              <a:cs typeface="Arial" panose="020B0604020202020204" pitchFamily="34" charset="0"/>
                            </a:rPr>
                            <m:t>𝑦</m:t>
                          </m:r>
                        </m:e>
                      </m:acc>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f>
                        <m:fPr>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fPr>
                        <m:num>
                          <m:r>
                            <a:rPr lang="en-US" altLang="ko-KR" sz="2400" i="1">
                              <a:latin typeface="Cambria Math" panose="02040503050406030204" pitchFamily="18" charset="0"/>
                              <a:ea typeface="휴먼엑스포" panose="02030504000101010101" pitchFamily="18" charset="-127"/>
                              <a:cs typeface="Arial" panose="020B0604020202020204" pitchFamily="34" charset="0"/>
                            </a:rPr>
                            <m:t>1</m:t>
                          </m:r>
                        </m:num>
                        <m:den>
                          <m:r>
                            <m:rPr>
                              <m:nor/>
                            </m:rPr>
                            <a:rPr lang="el-GR" altLang="ko-KR" sz="2400" dirty="0">
                              <a:ea typeface="굴림체" panose="020B0609000101010101" pitchFamily="49" charset="-127"/>
                              <a:cs typeface="Arial" panose="020B0604020202020204" pitchFamily="34" charset="0"/>
                            </a:rPr>
                            <m:t>λ</m:t>
                          </m:r>
                        </m:den>
                      </m:f>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r>
                        <a:rPr lang="en-US" altLang="ko-KR" sz="2400" i="1">
                          <a:latin typeface="Cambria Math" panose="02040503050406030204" pitchFamily="18" charset="0"/>
                          <a:ea typeface="Cambria Math" panose="02040503050406030204" pitchFamily="18" charset="0"/>
                          <a:cs typeface="Arial" panose="020B0604020202020204" pitchFamily="34" charset="0"/>
                        </a:rPr>
                        <m:t>∙</m:t>
                      </m:r>
                      <m:r>
                        <a:rPr lang="en-US" altLang="ko-KR" sz="2400" i="1">
                          <a:latin typeface="Cambria Math" panose="02040503050406030204" pitchFamily="18" charset="0"/>
                          <a:ea typeface="Cambria Math" panose="02040503050406030204" pitchFamily="18" charset="0"/>
                          <a:cs typeface="Arial" panose="020B0604020202020204" pitchFamily="34" charset="0"/>
                        </a:rPr>
                        <m:t>𝑤</m:t>
                      </m:r>
                      <m:r>
                        <a:rPr lang="en-US" altLang="ko-KR" sz="2400" i="1">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accPr>
                        <m:e>
                          <m:r>
                            <a:rPr lang="en-US" altLang="ko-KR" sz="2400" i="1">
                              <a:latin typeface="Cambria Math" panose="02040503050406030204" pitchFamily="18" charset="0"/>
                              <a:ea typeface="Cambria Math" panose="02040503050406030204" pitchFamily="18" charset="0"/>
                              <a:cs typeface="Arial" panose="020B0604020202020204" pitchFamily="34" charset="0"/>
                            </a:rPr>
                            <m:t>𝑦</m:t>
                          </m:r>
                        </m:e>
                      </m:acc>
                    </m:oMath>
                  </m:oMathPara>
                </a14:m>
                <a:endParaRPr lang="en-US" altLang="ko-KR" sz="2400" dirty="0">
                  <a:ea typeface="휴먼엑스포" panose="02030504000101010101" pitchFamily="18" charset="-127"/>
                  <a:cs typeface="Arial" panose="020B0604020202020204" pitchFamily="34" charset="0"/>
                </a:endParaRPr>
              </a:p>
            </p:txBody>
          </p:sp>
        </mc:Choice>
        <mc:Fallback xmlns="">
          <p:sp>
            <p:nvSpPr>
              <p:cNvPr id="26" name="TextBox 2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106875" y="2483703"/>
                <a:ext cx="8373557" cy="1155637"/>
              </a:xfrm>
              <a:prstGeom prst="rect">
                <a:avLst/>
              </a:prstGeom>
              <a:blipFill>
                <a:blip r:embed="rId5"/>
                <a:stretch>
                  <a:fillRect l="-1165" t="-5263"/>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C79A7C-EB3D-44E4-AD50-3BE8F62AC386}"/>
                  </a:ext>
                </a:extLst>
              </p:cNvPr>
              <p:cNvSpPr txBox="1"/>
              <p:nvPr/>
            </p:nvSpPr>
            <p:spPr>
              <a:xfrm>
                <a:off x="2106873" y="3838683"/>
                <a:ext cx="2605804" cy="584775"/>
              </a:xfrm>
              <a:prstGeom prst="rect">
                <a:avLst/>
              </a:prstGeom>
              <a:noFill/>
              <a:ln>
                <a:solidFill>
                  <a:schemeClr val="tx1"/>
                </a:solid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3200" i="1">
                          <a:latin typeface="Cambria Math" panose="02040503050406030204" pitchFamily="18" charset="0"/>
                          <a:ea typeface="휴먼엑스포" panose="02030504000101010101" pitchFamily="18" charset="-127"/>
                          <a:cs typeface="Arial" panose="020B0604020202020204" pitchFamily="34" charset="0"/>
                        </a:rPr>
                        <m:t>𝑤</m:t>
                      </m:r>
                      <m:acc>
                        <m:accPr>
                          <m:chr m:val="⃗"/>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acc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𝑦</m:t>
                          </m:r>
                        </m:e>
                      </m:acc>
                      <m:r>
                        <a:rPr lang="en-US" altLang="ko-KR" sz="3200" i="1">
                          <a:latin typeface="Cambria Math" panose="02040503050406030204" pitchFamily="18" charset="0"/>
                          <a:ea typeface="휴먼엑스포" panose="02030504000101010101" pitchFamily="18" charset="-127"/>
                          <a:cs typeface="Arial" panose="020B0604020202020204" pitchFamily="34" charset="0"/>
                        </a:rPr>
                        <m:t>=</m:t>
                      </m:r>
                      <m:r>
                        <m:rPr>
                          <m:nor/>
                        </m:rPr>
                        <a:rPr lang="el-GR" altLang="ko-KR" sz="3200" dirty="0">
                          <a:ea typeface="굴림체" panose="020B0609000101010101" pitchFamily="49" charset="-127"/>
                          <a:cs typeface="Arial" panose="020B0604020202020204" pitchFamily="34" charset="0"/>
                        </a:rPr>
                        <m:t>λ</m:t>
                      </m:r>
                      <m:r>
                        <a:rPr lang="en-US" altLang="ko-KR" sz="3200" i="1" dirty="0">
                          <a:latin typeface="Cambria Math" panose="02040503050406030204" pitchFamily="18" charset="0"/>
                          <a:ea typeface="굴림체" panose="020B0609000101010101" pitchFamily="49" charset="-127"/>
                          <a:cs typeface="Arial" panose="020B0604020202020204" pitchFamily="34" charset="0"/>
                        </a:rPr>
                        <m:t> </m:t>
                      </m:r>
                      <m:acc>
                        <m:accPr>
                          <m:chr m:val="⃗"/>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acc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𝑦</m:t>
                          </m:r>
                        </m:e>
                      </m:acc>
                    </m:oMath>
                  </m:oMathPara>
                </a14:m>
                <a:endParaRPr lang="en-US" altLang="ko-KR" sz="3200" dirty="0">
                  <a:ea typeface="휴먼엑스포" panose="02030504000101010101" pitchFamily="18" charset="-127"/>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106873" y="3838683"/>
                <a:ext cx="2605804" cy="584775"/>
              </a:xfrm>
              <a:prstGeom prst="rect">
                <a:avLst/>
              </a:prstGeom>
              <a:blipFill>
                <a:blip r:embed="rId6"/>
                <a:stretch>
                  <a:fillRect/>
                </a:stretch>
              </a:blipFill>
              <a:ln>
                <a:solidFill>
                  <a:schemeClr val="tx1"/>
                </a:solid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CC79A7C-EB3D-44E4-AD50-3BE8F62AC386}"/>
                  </a:ext>
                </a:extLst>
              </p:cNvPr>
              <p:cNvSpPr txBox="1"/>
              <p:nvPr/>
            </p:nvSpPr>
            <p:spPr>
              <a:xfrm>
                <a:off x="5256705" y="3803512"/>
                <a:ext cx="5461119" cy="1754326"/>
              </a:xfrm>
              <a:prstGeom prst="rect">
                <a:avLst/>
              </a:prstGeom>
              <a:noFill/>
              <a:ln>
                <a:noFill/>
                <a:prstDash val="sysDot"/>
              </a:ln>
            </p:spPr>
            <p:txBody>
              <a:bodyPr wrap="square">
                <a:spAutoFit/>
              </a:bodyPr>
              <a:lstStyle/>
              <a:p>
                <a:pPr eaLnBrk="0" fontAlgn="base" hangingPunct="0">
                  <a:spcBef>
                    <a:spcPct val="0"/>
                  </a:spcBef>
                  <a:spcAft>
                    <a:spcPct val="0"/>
                  </a:spcAft>
                </a:pPr>
                <a:r>
                  <a:rPr lang="en-US" altLang="ko-KR" dirty="0">
                    <a:ea typeface="휴먼엑스포" panose="02030504000101010101" pitchFamily="18" charset="-127"/>
                    <a:cs typeface="Arial" panose="020B0604020202020204" pitchFamily="34" charset="0"/>
                  </a:rPr>
                  <a:t>(eigenvalue, eigenvector problem in linear algebra)</a:t>
                </a:r>
              </a:p>
              <a:p>
                <a:pPr eaLnBrk="0" fontAlgn="base" hangingPunct="0">
                  <a:lnSpc>
                    <a:spcPct val="200000"/>
                  </a:lnSpc>
                  <a:spcBef>
                    <a:spcPct val="0"/>
                  </a:spcBef>
                  <a:spcAft>
                    <a:spcPct val="0"/>
                  </a:spcAft>
                </a:pPr>
                <a:r>
                  <a:rPr lang="en-US" altLang="ko-KR" dirty="0">
                    <a:latin typeface="휴먼엑스포" panose="02030504000101010101" pitchFamily="18" charset="-127"/>
                    <a:ea typeface="휴먼엑스포" panose="02030504000101010101" pitchFamily="18" charset="-127"/>
                    <a:cs typeface="Arial" panose="020B0604020202020204" pitchFamily="34" charset="0"/>
                  </a:rPr>
                  <a:t>Maximum positive (dominant) eigenvalue</a:t>
                </a:r>
                <a:r>
                  <a:rPr lang="ko-KR" altLang="en-US" dirty="0">
                    <a:latin typeface="휴먼엑스포" panose="02030504000101010101" pitchFamily="18" charset="-127"/>
                    <a:ea typeface="휴먼엑스포" panose="02030504000101010101" pitchFamily="18" charset="-127"/>
                    <a:cs typeface="Arial" panose="020B0604020202020204" pitchFamily="34" charset="0"/>
                  </a:rPr>
                  <a:t>에 </a:t>
                </a:r>
                <a:endParaRPr lang="en-US" altLang="ko-KR"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ko-KR" altLang="en-US" dirty="0">
                    <a:latin typeface="휴먼엑스포" panose="02030504000101010101" pitchFamily="18" charset="-127"/>
                    <a:ea typeface="휴먼엑스포" panose="02030504000101010101" pitchFamily="18" charset="-127"/>
                    <a:cs typeface="Arial" panose="020B0604020202020204" pitchFamily="34" charset="0"/>
                  </a:rPr>
                  <a:t>해당하는 </a:t>
                </a:r>
                <a:r>
                  <a:rPr lang="en-US" altLang="ko-KR" dirty="0">
                    <a:latin typeface="휴먼엑스포" panose="02030504000101010101" pitchFamily="18" charset="-127"/>
                    <a:ea typeface="휴먼엑스포" panose="02030504000101010101" pitchFamily="18" charset="-127"/>
                    <a:cs typeface="Arial" panose="020B0604020202020204" pitchFamily="34" charset="0"/>
                  </a:rPr>
                  <a:t>(dominant) eigenvector</a:t>
                </a:r>
                <a:r>
                  <a:rPr lang="ko-KR" altLang="en-US" dirty="0">
                    <a:latin typeface="휴먼엑스포" panose="02030504000101010101" pitchFamily="18" charset="-127"/>
                    <a:ea typeface="휴먼엑스포" panose="02030504000101010101" pitchFamily="18" charset="-127"/>
                    <a:cs typeface="Arial" panose="020B0604020202020204" pitchFamily="34" charset="0"/>
                  </a:rPr>
                  <a:t>를 구하면</a:t>
                </a:r>
                <a:endParaRPr lang="en-US" altLang="ko-KR"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ko-KR" altLang="en-US" dirty="0">
                    <a:latin typeface="휴먼엑스포" panose="02030504000101010101" pitchFamily="18" charset="-127"/>
                    <a:ea typeface="휴먼엑스포" panose="02030504000101010101" pitchFamily="18" charset="-127"/>
                    <a:cs typeface="Arial" panose="020B0604020202020204" pitchFamily="34" charset="0"/>
                  </a:rPr>
                  <a:t>그것이 바로 </a:t>
                </a:r>
                <a:r>
                  <a:rPr lang="en-US" altLang="ko-KR" dirty="0">
                    <a:latin typeface="휴먼엑스포" panose="02030504000101010101" pitchFamily="18" charset="-127"/>
                    <a:ea typeface="휴먼엑스포" panose="02030504000101010101" pitchFamily="18" charset="-127"/>
                    <a:cs typeface="Arial" panose="020B0604020202020204" pitchFamily="34" charset="0"/>
                  </a:rPr>
                  <a:t>power index vector, </a:t>
                </a:r>
                <a14:m>
                  <m:oMath xmlns:m="http://schemas.openxmlformats.org/officeDocument/2006/math">
                    <m:acc>
                      <m:accPr>
                        <m:chr m:val="⃗"/>
                        <m:ctrlPr>
                          <a:rPr lang="en-US" altLang="ko-KR" i="1">
                            <a:latin typeface="Cambria Math" panose="02040503050406030204" pitchFamily="18" charset="0"/>
                            <a:ea typeface="휴먼엑스포" panose="02030504000101010101" pitchFamily="18" charset="-127"/>
                            <a:cs typeface="Arial" panose="020B0604020202020204" pitchFamily="34" charset="0"/>
                          </a:rPr>
                        </m:ctrlPr>
                      </m:accPr>
                      <m:e>
                        <m:r>
                          <a:rPr lang="en-US" altLang="ko-KR" i="1">
                            <a:latin typeface="Cambria Math" panose="02040503050406030204" pitchFamily="18" charset="0"/>
                            <a:ea typeface="휴먼엑스포" panose="02030504000101010101" pitchFamily="18" charset="-127"/>
                            <a:cs typeface="Arial" panose="020B0604020202020204" pitchFamily="34" charset="0"/>
                          </a:rPr>
                          <m:t>𝑦</m:t>
                        </m:r>
                      </m:e>
                    </m:acc>
                  </m:oMath>
                </a14:m>
                <a:r>
                  <a:rPr lang="en-US" altLang="ko-KR"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dirty="0">
                    <a:latin typeface="휴먼엑스포" panose="02030504000101010101" pitchFamily="18" charset="-127"/>
                    <a:ea typeface="휴먼엑스포" panose="02030504000101010101" pitchFamily="18" charset="-127"/>
                    <a:cs typeface="Arial" panose="020B0604020202020204" pitchFamily="34" charset="0"/>
                  </a:rPr>
                  <a:t>가 된다</a:t>
                </a:r>
                <a:r>
                  <a:rPr lang="en-US" altLang="ko-KR" dirty="0">
                    <a:latin typeface="휴먼엑스포" panose="02030504000101010101" pitchFamily="18" charset="-127"/>
                    <a:ea typeface="휴먼엑스포" panose="02030504000101010101" pitchFamily="18" charset="-127"/>
                    <a:cs typeface="Arial" panose="020B0604020202020204" pitchFamily="34" charset="0"/>
                  </a:rPr>
                  <a:t>.</a:t>
                </a:r>
              </a:p>
            </p:txBody>
          </p:sp>
        </mc:Choice>
        <mc:Fallback xmlns="">
          <p:sp>
            <p:nvSpPr>
              <p:cNvPr id="29" name="TextBox 28">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5256705" y="3803512"/>
                <a:ext cx="5461119" cy="1754326"/>
              </a:xfrm>
              <a:prstGeom prst="rect">
                <a:avLst/>
              </a:prstGeom>
              <a:blipFill>
                <a:blip r:embed="rId7"/>
                <a:stretch>
                  <a:fillRect l="-893" t="-2083" b="-4861"/>
                </a:stretch>
              </a:blipFill>
              <a:ln>
                <a:noFill/>
                <a:prstDash val="sysDot"/>
              </a:ln>
            </p:spPr>
            <p:txBody>
              <a:bodyPr/>
              <a:lstStyle/>
              <a:p>
                <a:r>
                  <a:rPr lang="ko-KR" altLang="en-US">
                    <a:noFill/>
                  </a:rPr>
                  <a:t> </a:t>
                </a:r>
              </a:p>
            </p:txBody>
          </p:sp>
        </mc:Fallback>
      </mc:AlternateContent>
    </p:spTree>
    <p:extLst>
      <p:ext uri="{BB962C8B-B14F-4D97-AF65-F5344CB8AC3E}">
        <p14:creationId xmlns:p14="http://schemas.microsoft.com/office/powerpoint/2010/main" val="28830283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08758"/>
            <a:ext cx="10515600" cy="1325563"/>
          </a:xfrm>
        </p:spPr>
        <p:txBody>
          <a:bodyPr>
            <a:normAutofit/>
          </a:bodyPr>
          <a:lstStyle/>
          <a:p>
            <a:r>
              <a:rPr lang="en-US" altLang="ko-KR" sz="4000" dirty="0"/>
              <a:t>8. </a:t>
            </a:r>
            <a:r>
              <a:rPr lang="ko-KR" altLang="en-US" sz="4000" dirty="0"/>
              <a:t>분할과 베이즈 정리</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981200" y="1712934"/>
                <a:ext cx="8229600" cy="5141168"/>
              </a:xfrm>
            </p:spPr>
            <p:txBody>
              <a:bodyPr>
                <a:normAutofit/>
              </a:bodyPr>
              <a:lstStyle/>
              <a:p>
                <a:pPr marL="377825" indent="-377825">
                  <a:lnSpc>
                    <a:spcPct val="120000"/>
                  </a:lnSpc>
                  <a:buNone/>
                </a:pPr>
                <a:endParaRPr lang="en-US" altLang="ko-KR" sz="1800" b="1" dirty="0"/>
              </a:p>
              <a:p>
                <a:pPr marL="377825" indent="-377825">
                  <a:lnSpc>
                    <a:spcPct val="120000"/>
                  </a:lnSpc>
                  <a:buNone/>
                </a:pPr>
                <a14:m>
                  <m:oMath xmlns:m="http://schemas.openxmlformats.org/officeDocument/2006/math">
                    <m:r>
                      <a:rPr lang="en-US" altLang="ko-KR" sz="1800" i="1" dirty="0">
                        <a:latin typeface="Cambria Math" panose="02040503050406030204" pitchFamily="18" charset="0"/>
                      </a:rPr>
                      <m:t> </m:t>
                    </m:r>
                    <m:r>
                      <a:rPr lang="en-US" altLang="ko-KR" sz="1800" i="1" dirty="0">
                        <a:latin typeface="Cambria Math" panose="02040503050406030204" pitchFamily="18" charset="0"/>
                        <a:sym typeface="Symbol" pitchFamily="18" charset="2"/>
                      </a:rPr>
                      <m:t>{ </m:t>
                    </m:r>
                    <m:r>
                      <a:rPr lang="en-US" altLang="ko-KR" sz="1800" i="1" dirty="0">
                        <a:latin typeface="Cambria Math" panose="02040503050406030204" pitchFamily="18" charset="0"/>
                      </a:rPr>
                      <m:t>𝐴</m:t>
                    </m:r>
                    <m:r>
                      <a:rPr lang="en-US" altLang="ko-KR" sz="1800" i="1" baseline="-25000" dirty="0">
                        <a:latin typeface="Cambria Math" panose="02040503050406030204" pitchFamily="18" charset="0"/>
                      </a:rPr>
                      <m:t> 1</m:t>
                    </m:r>
                    <m:r>
                      <a:rPr lang="en-US" altLang="ko-KR" sz="1800" i="1" dirty="0">
                        <a:latin typeface="Cambria Math" panose="02040503050406030204" pitchFamily="18" charset="0"/>
                      </a:rPr>
                      <m:t> , </m:t>
                    </m:r>
                    <m:r>
                      <a:rPr lang="en-US" altLang="ko-KR" sz="1800" i="1" dirty="0">
                        <a:latin typeface="Cambria Math" panose="02040503050406030204" pitchFamily="18" charset="0"/>
                      </a:rPr>
                      <m:t>𝐴</m:t>
                    </m:r>
                    <m:r>
                      <a:rPr lang="en-US" altLang="ko-KR" sz="1800" i="1" baseline="-25000" dirty="0">
                        <a:latin typeface="Cambria Math" panose="02040503050406030204" pitchFamily="18" charset="0"/>
                      </a:rPr>
                      <m:t> 2</m:t>
                    </m:r>
                    <m:r>
                      <a:rPr lang="en-US" altLang="ko-KR" sz="1800" i="1" dirty="0">
                        <a:latin typeface="Cambria Math" panose="02040503050406030204" pitchFamily="18" charset="0"/>
                      </a:rPr>
                      <m:t> , </m:t>
                    </m:r>
                    <m:r>
                      <a:rPr lang="en-US" altLang="ko-KR" sz="1800" i="1" dirty="0">
                        <a:latin typeface="Cambria Math" panose="02040503050406030204" pitchFamily="18" charset="0"/>
                        <a:sym typeface="Symbol" pitchFamily="18" charset="2"/>
                      </a:rPr>
                      <m:t>   , </m:t>
                    </m:r>
                    <m:r>
                      <a:rPr lang="en-US" altLang="ko-KR" sz="1800" i="1" dirty="0">
                        <a:latin typeface="Cambria Math" panose="02040503050406030204" pitchFamily="18" charset="0"/>
                      </a:rPr>
                      <m:t>𝐴</m:t>
                    </m:r>
                    <m:r>
                      <a:rPr lang="en-US" altLang="ko-KR" sz="1800" i="1" baseline="-25000" dirty="0">
                        <a:latin typeface="Cambria Math" panose="02040503050406030204" pitchFamily="18" charset="0"/>
                      </a:rPr>
                      <m:t> </m:t>
                    </m:r>
                    <m:r>
                      <a:rPr lang="en-US" altLang="ko-KR" sz="1800" i="1" baseline="-25000" dirty="0">
                        <a:latin typeface="Cambria Math" panose="02040503050406030204" pitchFamily="18" charset="0"/>
                      </a:rPr>
                      <m:t>𝑚</m:t>
                    </m:r>
                    <m:r>
                      <a:rPr lang="en-US" altLang="ko-KR" sz="1800" i="1" baseline="-25000" dirty="0">
                        <a:latin typeface="Cambria Math" panose="02040503050406030204" pitchFamily="18" charset="0"/>
                      </a:rPr>
                      <m:t> }</m:t>
                    </m:r>
                  </m:oMath>
                </a14:m>
                <a:r>
                  <a:rPr lang="en-US" altLang="ko-KR" sz="1800" dirty="0">
                    <a:sym typeface="Symbol" pitchFamily="18" charset="2"/>
                  </a:rPr>
                  <a:t> : </a:t>
                </a:r>
                <a:r>
                  <a:rPr lang="ko-KR" altLang="en-US" sz="1800" dirty="0">
                    <a:sym typeface="Symbol" pitchFamily="18" charset="2"/>
                  </a:rPr>
                  <a:t>전체 </a:t>
                </a:r>
                <a:r>
                  <a:rPr lang="en-US" altLang="ko-KR" sz="1800" dirty="0">
                    <a:sym typeface="Symbol" pitchFamily="18" charset="2"/>
                  </a:rPr>
                  <a:t>S </a:t>
                </a:r>
                <a:r>
                  <a:rPr lang="ko-KR" altLang="en-US" sz="1800" dirty="0">
                    <a:sym typeface="Symbol" pitchFamily="18" charset="2"/>
                  </a:rPr>
                  <a:t>의 분할</a:t>
                </a:r>
                <a:r>
                  <a:rPr lang="en-US" altLang="ko-KR" sz="1800" dirty="0">
                    <a:sym typeface="Symbol" pitchFamily="18" charset="2"/>
                  </a:rPr>
                  <a:t> </a:t>
                </a:r>
              </a:p>
              <a:p>
                <a:pPr marL="377825" indent="-377825">
                  <a:lnSpc>
                    <a:spcPct val="120000"/>
                  </a:lnSpc>
                  <a:buNone/>
                </a:pPr>
                <a:endParaRPr lang="en-US" altLang="ko-KR" sz="1800" dirty="0">
                  <a:sym typeface="Symbol" pitchFamily="18" charset="2"/>
                </a:endParaRPr>
              </a:p>
              <a:p>
                <a:pPr marL="377825" indent="-377825">
                  <a:lnSpc>
                    <a:spcPct val="120000"/>
                  </a:lnSpc>
                  <a:buNone/>
                </a:pPr>
                <a:endParaRPr lang="en-US" altLang="ko-KR" sz="1800" dirty="0">
                  <a:sym typeface="Symbol" pitchFamily="18" charset="2"/>
                </a:endParaRPr>
              </a:p>
              <a:p>
                <a:pPr marL="377825" indent="-377825">
                  <a:lnSpc>
                    <a:spcPct val="120000"/>
                  </a:lnSpc>
                  <a:buNone/>
                </a:pPr>
                <a:endParaRPr lang="en-US" altLang="ko-KR" sz="1800" dirty="0">
                  <a:sym typeface="Symbol" pitchFamily="18" charset="2"/>
                </a:endParaRPr>
              </a:p>
              <a:p>
                <a:pPr marL="377825" indent="-377825">
                  <a:lnSpc>
                    <a:spcPct val="120000"/>
                  </a:lnSpc>
                  <a:buNone/>
                </a:pPr>
                <a:endParaRPr lang="en-US" altLang="ko-KR" sz="1800" dirty="0">
                  <a:sym typeface="Symbol" pitchFamily="18" charset="2"/>
                </a:endParaRPr>
              </a:p>
              <a:p>
                <a:pPr marL="377825" indent="-377825">
                  <a:lnSpc>
                    <a:spcPct val="120000"/>
                  </a:lnSpc>
                  <a:buNone/>
                </a:pPr>
                <a:endParaRPr lang="en-US" altLang="ko-KR" sz="1800" dirty="0">
                  <a:sym typeface="Symbol" pitchFamily="18" charset="2"/>
                </a:endParaRPr>
              </a:p>
              <a:p>
                <a:pPr marL="377825" indent="-377825">
                  <a:lnSpc>
                    <a:spcPct val="120000"/>
                  </a:lnSpc>
                  <a:buNone/>
                </a:pPr>
                <a:endParaRPr lang="en-US" altLang="ko-KR" sz="1800" i="1" dirty="0">
                  <a:latin typeface="Cambria Math" panose="02040503050406030204" pitchFamily="18" charset="0"/>
                </a:endParaRPr>
              </a:p>
              <a:p>
                <a:pPr marL="377825" indent="-377825">
                  <a:lnSpc>
                    <a:spcPct val="120000"/>
                  </a:lnSpc>
                  <a:buNone/>
                </a:pPr>
                <a14:m>
                  <m:oMath xmlns:m="http://schemas.openxmlformats.org/officeDocument/2006/math">
                    <m:r>
                      <a:rPr lang="en-US" altLang="ko-KR" sz="1800" i="1" dirty="0">
                        <a:latin typeface="Cambria Math" panose="02040503050406030204" pitchFamily="18" charset="0"/>
                      </a:rPr>
                      <m:t>𝑃</m:t>
                    </m:r>
                    <m:r>
                      <a:rPr lang="en-US" altLang="ko-KR" sz="1800" i="1" dirty="0">
                        <a:latin typeface="Cambria Math" panose="02040503050406030204" pitchFamily="18" charset="0"/>
                      </a:rPr>
                      <m:t> (</m:t>
                    </m:r>
                    <m:r>
                      <a:rPr lang="en-US" altLang="ko-KR" sz="1800" i="1" dirty="0">
                        <a:latin typeface="Cambria Math" panose="02040503050406030204" pitchFamily="18" charset="0"/>
                      </a:rPr>
                      <m:t>𝐵</m:t>
                    </m:r>
                    <m:r>
                      <a:rPr lang="en-US" altLang="ko-KR" sz="1800" i="1" dirty="0">
                        <a:latin typeface="Cambria Math" panose="02040503050406030204" pitchFamily="18" charset="0"/>
                      </a:rPr>
                      <m:t>) &gt; 0</m:t>
                    </m:r>
                  </m:oMath>
                </a14:m>
                <a:r>
                  <a:rPr lang="en-US" altLang="ko-KR" sz="1800" dirty="0"/>
                  <a:t> </a:t>
                </a:r>
                <a:r>
                  <a:rPr lang="ko-KR" altLang="en-US" sz="1800" dirty="0"/>
                  <a:t>일 때</a:t>
                </a:r>
                <a:r>
                  <a:rPr lang="en-US" altLang="ko-KR" sz="1800" dirty="0"/>
                  <a:t>,</a:t>
                </a:r>
                <a:r>
                  <a:rPr lang="en-US" altLang="ko-KR" sz="1800" dirty="0">
                    <a:sym typeface="Symbol" pitchFamily="18" charset="2"/>
                  </a:rPr>
                  <a:t> </a:t>
                </a:r>
              </a:p>
              <a:p>
                <a:pPr marL="377825" indent="-377825">
                  <a:lnSpc>
                    <a:spcPct val="120000"/>
                  </a:lnSpc>
                  <a:buNone/>
                </a:pPr>
                <a:endParaRPr lang="en-US" altLang="ko-KR" sz="18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981200" y="1712934"/>
                <a:ext cx="8229600" cy="5141168"/>
              </a:xfrm>
              <a:blipFill>
                <a:blip r:embed="rId3"/>
                <a:stretch>
                  <a:fillRect/>
                </a:stretch>
              </a:blipFill>
            </p:spPr>
            <p:txBody>
              <a:bodyPr/>
              <a:lstStyle/>
              <a:p>
                <a:r>
                  <a:rPr lang="ko-KR" alt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124310798"/>
              </p:ext>
            </p:extLst>
          </p:nvPr>
        </p:nvGraphicFramePr>
        <p:xfrm>
          <a:off x="3955898" y="2746465"/>
          <a:ext cx="4372350" cy="2541576"/>
        </p:xfrm>
        <a:graphic>
          <a:graphicData uri="http://schemas.openxmlformats.org/presentationml/2006/ole">
            <mc:AlternateContent xmlns:mc="http://schemas.openxmlformats.org/markup-compatibility/2006">
              <mc:Choice xmlns:v="urn:schemas-microsoft-com:vml" Requires="v">
                <p:oleObj spid="_x0000_s4107" name="비트맵 이미지" r:id="rId4" imgW="5028571" imgH="2924583" progId="PBrush">
                  <p:embed/>
                </p:oleObj>
              </mc:Choice>
              <mc:Fallback>
                <p:oleObj name="비트맵 이미지" r:id="rId4" imgW="5028571" imgH="2924583" progId="PBrush">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898" y="2746465"/>
                        <a:ext cx="4372350" cy="25415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2384056" y="5651691"/>
                <a:ext cx="8075240" cy="977896"/>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rPr>
                        <m:t>𝑃</m:t>
                      </m:r>
                      <m:d>
                        <m:dPr>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Sub>
                        </m:e>
                        <m:e>
                          <m:r>
                            <a:rPr lang="en-US" altLang="ko-KR" sz="2000" i="1">
                              <a:latin typeface="Cambria Math" panose="02040503050406030204" pitchFamily="18" charset="0"/>
                            </a:rPr>
                            <m:t>𝐵</m:t>
                          </m:r>
                        </m:e>
                      </m:d>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𝑃</m:t>
                          </m:r>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 </m:t>
                          </m:r>
                          <m:r>
                            <a:rPr lang="en-US" altLang="ko-KR" sz="2000" i="1">
                              <a:latin typeface="Cambria Math" panose="02040503050406030204" pitchFamily="18" charset="0"/>
                            </a:rPr>
                            <m:t>𝑎𝑛𝑑</m:t>
                          </m:r>
                          <m:r>
                            <a:rPr lang="en-US" altLang="ko-KR" sz="2000" i="1">
                              <a:latin typeface="Cambria Math" panose="02040503050406030204" pitchFamily="18" charset="0"/>
                            </a:rPr>
                            <m:t> </m:t>
                          </m:r>
                          <m:r>
                            <a:rPr lang="en-US" altLang="ko-KR" sz="2000" i="1">
                              <a:latin typeface="Cambria Math" panose="02040503050406030204" pitchFamily="18" charset="0"/>
                            </a:rPr>
                            <m:t>𝐵</m:t>
                          </m:r>
                          <m:r>
                            <a:rPr lang="en-US" altLang="ko-KR" sz="2000" i="1">
                              <a:latin typeface="Cambria Math" panose="02040503050406030204" pitchFamily="18" charset="0"/>
                            </a:rPr>
                            <m:t>)</m:t>
                          </m:r>
                        </m:num>
                        <m:den>
                          <m:r>
                            <a:rPr lang="en-US" altLang="ko-KR" sz="2000" i="1">
                              <a:latin typeface="Cambria Math" panose="02040503050406030204" pitchFamily="18" charset="0"/>
                            </a:rPr>
                            <m:t>𝑃</m:t>
                          </m:r>
                          <m:r>
                            <a:rPr lang="en-US" altLang="ko-KR" sz="2000" i="1">
                              <a:latin typeface="Cambria Math" panose="02040503050406030204" pitchFamily="18" charset="0"/>
                            </a:rPr>
                            <m:t>(</m:t>
                          </m:r>
                          <m:r>
                            <a:rPr lang="en-US" altLang="ko-KR" sz="2000" i="1">
                              <a:latin typeface="Cambria Math" panose="02040503050406030204" pitchFamily="18" charset="0"/>
                            </a:rPr>
                            <m:t>𝐵</m:t>
                          </m:r>
                          <m:r>
                            <a:rPr lang="en-US" altLang="ko-KR" sz="2000" i="1">
                              <a:latin typeface="Cambria Math" panose="02040503050406030204" pitchFamily="18" charset="0"/>
                            </a:rPr>
                            <m:t>)</m:t>
                          </m:r>
                        </m:den>
                      </m:f>
                      <m:r>
                        <a:rPr lang="en-US" altLang="ko-KR" sz="2000" i="1">
                          <a:latin typeface="Cambria Math" panose="02040503050406030204" pitchFamily="18" charset="0"/>
                        </a:rPr>
                        <m:t>=</m:t>
                      </m:r>
                      <m:f>
                        <m:fPr>
                          <m:ctrlPr>
                            <a:rPr lang="en-US" altLang="ko-KR" sz="2000" i="1">
                              <a:latin typeface="Cambria Math" panose="02040503050406030204" pitchFamily="18" charset="0"/>
                            </a:rPr>
                          </m:ctrlPr>
                        </m:fPr>
                        <m:num>
                          <m:r>
                            <a:rPr lang="en-US" altLang="ko-KR" sz="2000" i="1">
                              <a:latin typeface="Cambria Math" panose="02040503050406030204" pitchFamily="18" charset="0"/>
                            </a:rPr>
                            <m:t>𝑃</m:t>
                          </m:r>
                          <m:d>
                            <m:dPr>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Sub>
                            </m:e>
                          </m:d>
                          <m:r>
                            <a:rPr lang="en-US" altLang="ko-KR" sz="2000" i="1">
                              <a:latin typeface="Cambria Math" panose="02040503050406030204" pitchFamily="18" charset="0"/>
                            </a:rPr>
                            <m:t>𝑃</m:t>
                          </m:r>
                          <m:r>
                            <a:rPr lang="en-US" altLang="ko-KR" sz="2000" i="1">
                              <a:latin typeface="Cambria Math" panose="02040503050406030204" pitchFamily="18" charset="0"/>
                            </a:rPr>
                            <m:t>(</m:t>
                          </m:r>
                          <m:r>
                            <a:rPr lang="en-US" altLang="ko-KR" sz="2000" i="1">
                              <a:latin typeface="Cambria Math" panose="02040503050406030204" pitchFamily="18" charset="0"/>
                            </a:rPr>
                            <m:t>𝐵</m:t>
                          </m:r>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Sub>
                          <m:r>
                            <a:rPr lang="en-US" altLang="ko-KR" sz="2000" i="1">
                              <a:latin typeface="Cambria Math" panose="02040503050406030204" pitchFamily="18" charset="0"/>
                            </a:rPr>
                            <m:t>)</m:t>
                          </m:r>
                        </m:num>
                        <m:den>
                          <m:r>
                            <a:rPr lang="en-US" altLang="ko-KR" sz="2000" i="1">
                              <a:latin typeface="Cambria Math" panose="02040503050406030204" pitchFamily="18" charset="0"/>
                            </a:rPr>
                            <m:t>𝑃</m:t>
                          </m:r>
                          <m:d>
                            <m:dPr>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Sub>
                            </m:e>
                          </m:d>
                          <m:r>
                            <a:rPr lang="en-US" altLang="ko-KR" sz="2000" i="1">
                              <a:latin typeface="Cambria Math" panose="02040503050406030204" pitchFamily="18" charset="0"/>
                            </a:rPr>
                            <m:t>𝑃</m:t>
                          </m:r>
                          <m:d>
                            <m:dPr>
                              <m:ctrlPr>
                                <a:rPr lang="en-US" altLang="ko-KR" sz="2000" i="1">
                                  <a:latin typeface="Cambria Math" panose="02040503050406030204" pitchFamily="18" charset="0"/>
                                </a:rPr>
                              </m:ctrlPr>
                            </m:dPr>
                            <m:e>
                              <m:r>
                                <a:rPr lang="en-US" altLang="ko-KR" sz="2000" i="1">
                                  <a:latin typeface="Cambria Math" panose="02040503050406030204" pitchFamily="18" charset="0"/>
                                </a:rPr>
                                <m:t>𝐵</m:t>
                              </m:r>
                            </m:e>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1</m:t>
                                  </m:r>
                                </m:sub>
                              </m:sSub>
                            </m:e>
                          </m:d>
                          <m:r>
                            <a:rPr lang="en-US" altLang="ko-KR" sz="2000" i="1">
                              <a:latin typeface="Cambria Math" panose="02040503050406030204" pitchFamily="18" charset="0"/>
                            </a:rPr>
                            <m:t>+…+</m:t>
                          </m:r>
                          <m:r>
                            <a:rPr lang="en-US" altLang="ko-KR" sz="2000" i="1">
                              <a:latin typeface="Cambria Math" panose="02040503050406030204" pitchFamily="18" charset="0"/>
                            </a:rPr>
                            <m:t>𝑃</m:t>
                          </m:r>
                          <m:d>
                            <m:dPr>
                              <m:ctrlPr>
                                <a:rPr lang="en-US" altLang="ko-KR" sz="2000" i="1">
                                  <a:latin typeface="Cambria Math" panose="02040503050406030204" pitchFamily="18" charset="0"/>
                                </a:rPr>
                              </m:ctrlPr>
                            </m:dPr>
                            <m:e>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𝑚</m:t>
                                  </m:r>
                                </m:sub>
                              </m:sSub>
                            </m:e>
                          </m:d>
                          <m:r>
                            <a:rPr lang="en-US" altLang="ko-KR" sz="2000" i="1">
                              <a:latin typeface="Cambria Math" panose="02040503050406030204" pitchFamily="18" charset="0"/>
                            </a:rPr>
                            <m:t>𝑃</m:t>
                          </m:r>
                          <m:r>
                            <a:rPr lang="en-US" altLang="ko-KR" sz="2000" i="1">
                              <a:latin typeface="Cambria Math" panose="02040503050406030204" pitchFamily="18" charset="0"/>
                            </a:rPr>
                            <m:t>(</m:t>
                          </m:r>
                          <m:r>
                            <a:rPr lang="en-US" altLang="ko-KR" sz="2000" i="1">
                              <a:latin typeface="Cambria Math" panose="02040503050406030204" pitchFamily="18" charset="0"/>
                            </a:rPr>
                            <m:t>𝐵</m:t>
                          </m:r>
                          <m:r>
                            <a:rPr lang="en-US" altLang="ko-KR" sz="2000" i="1">
                              <a:latin typeface="Cambria Math" panose="02040503050406030204" pitchFamily="18" charset="0"/>
                            </a:rPr>
                            <m:t>|</m:t>
                          </m:r>
                          <m:sSub>
                            <m:sSubPr>
                              <m:ctrlPr>
                                <a:rPr lang="en-US" altLang="ko-KR" sz="2000" i="1">
                                  <a:latin typeface="Cambria Math" panose="02040503050406030204" pitchFamily="18" charset="0"/>
                                </a:rPr>
                              </m:ctrlPr>
                            </m:sSubPr>
                            <m:e>
                              <m:r>
                                <a:rPr lang="en-US" altLang="ko-KR" sz="2000" i="1">
                                  <a:latin typeface="Cambria Math" panose="02040503050406030204" pitchFamily="18" charset="0"/>
                                </a:rPr>
                                <m:t>𝐴</m:t>
                              </m:r>
                            </m:e>
                            <m:sub>
                              <m:r>
                                <a:rPr lang="en-US" altLang="ko-KR" sz="2000" i="1">
                                  <a:latin typeface="Cambria Math" panose="02040503050406030204" pitchFamily="18" charset="0"/>
                                </a:rPr>
                                <m:t>𝑚</m:t>
                              </m:r>
                            </m:sub>
                          </m:sSub>
                          <m:r>
                            <a:rPr lang="en-US" altLang="ko-KR" sz="2000" i="1">
                              <a:latin typeface="Cambria Math" panose="02040503050406030204" pitchFamily="18" charset="0"/>
                            </a:rPr>
                            <m:t>)</m:t>
                          </m:r>
                        </m:den>
                      </m:f>
                    </m:oMath>
                  </m:oMathPara>
                </a14:m>
                <a:endParaRPr lang="en-US" altLang="ko-KR" sz="2000" dirty="0">
                  <a:latin typeface="나눔고딕" panose="020D0604000000000000" pitchFamily="50" charset="-127"/>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384056" y="5651691"/>
                <a:ext cx="8075240" cy="977896"/>
              </a:xfrm>
              <a:prstGeom prst="rect">
                <a:avLst/>
              </a:prstGeom>
              <a:blipFill>
                <a:blip r:embed="rId6"/>
                <a:stretch>
                  <a:fillRect/>
                </a:stretch>
              </a:blipFill>
            </p:spPr>
            <p:txBody>
              <a:bodyPr/>
              <a:lstStyle/>
              <a:p>
                <a:r>
                  <a:rPr lang="ko-KR" altLang="en-US">
                    <a:noFill/>
                  </a:rPr>
                  <a:t> </a:t>
                </a:r>
              </a:p>
            </p:txBody>
          </p:sp>
        </mc:Fallback>
      </mc:AlternateContent>
      <p:sp>
        <p:nvSpPr>
          <p:cNvPr id="10" name="AutoShape 5"/>
          <p:cNvSpPr>
            <a:spLocks noChangeArrowheads="1"/>
          </p:cNvSpPr>
          <p:nvPr/>
        </p:nvSpPr>
        <p:spPr bwMode="auto">
          <a:xfrm>
            <a:off x="1988543" y="1611550"/>
            <a:ext cx="2488565"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err="1">
                <a:latin typeface="나눔고딕" panose="020D0604000000000000" pitchFamily="50" charset="-127"/>
                <a:ea typeface="나눔고딕" panose="020D0604000000000000" pitchFamily="50" charset="-127"/>
              </a:rPr>
              <a:t>베이즈</a:t>
            </a:r>
            <a:r>
              <a:rPr lang="ko-KR" altLang="en-US" b="1" dirty="0">
                <a:latin typeface="나눔고딕" panose="020D0604000000000000" pitchFamily="50" charset="-127"/>
                <a:ea typeface="나눔고딕" panose="020D0604000000000000" pitchFamily="50" charset="-127"/>
              </a:rPr>
              <a:t> 정리의 일반화</a:t>
            </a:r>
          </a:p>
        </p:txBody>
      </p:sp>
    </p:spTree>
    <p:extLst>
      <p:ext uri="{BB962C8B-B14F-4D97-AF65-F5344CB8AC3E}">
        <p14:creationId xmlns:p14="http://schemas.microsoft.com/office/powerpoint/2010/main" val="38177994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제목 1">
            <a:extLst>
              <a:ext uri="{FF2B5EF4-FFF2-40B4-BE49-F238E27FC236}">
                <a16:creationId xmlns:a16="http://schemas.microsoft.com/office/drawing/2014/main" id="{D00BC6B8-542D-4A15-9855-9E8BB6D88D09}"/>
              </a:ext>
            </a:extLst>
          </p:cNvPr>
          <p:cNvSpPr txBox="1">
            <a:spLocks/>
          </p:cNvSpPr>
          <p:nvPr/>
        </p:nvSpPr>
        <p:spPr>
          <a:xfrm>
            <a:off x="1456715" y="357726"/>
            <a:ext cx="7838367" cy="54833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3000" dirty="0">
                <a:solidFill>
                  <a:srgbClr val="003863"/>
                </a:solidFill>
                <a:latin typeface="Arial Black" panose="020B0A04020102020204" pitchFamily="34" charset="0"/>
                <a:ea typeface="HY헤드라인M" panose="02030600000101010101" pitchFamily="18" charset="-127"/>
              </a:rPr>
              <a:t>Google Page Rank</a:t>
            </a:r>
          </a:p>
        </p:txBody>
      </p:sp>
      <p:sp>
        <p:nvSpPr>
          <p:cNvPr id="15" name="TextBox 14">
            <a:extLst>
              <a:ext uri="{FF2B5EF4-FFF2-40B4-BE49-F238E27FC236}">
                <a16:creationId xmlns:a16="http://schemas.microsoft.com/office/drawing/2014/main" id="{388AA2D2-5827-42FE-A71C-38DD95E142B3}"/>
              </a:ext>
            </a:extLst>
          </p:cNvPr>
          <p:cNvSpPr txBox="1"/>
          <p:nvPr/>
        </p:nvSpPr>
        <p:spPr>
          <a:xfrm>
            <a:off x="1753459" y="1464290"/>
            <a:ext cx="8137154" cy="1146532"/>
          </a:xfrm>
          <a:prstGeom prst="rect">
            <a:avLst/>
          </a:prstGeom>
          <a:noFill/>
        </p:spPr>
        <p:txBody>
          <a:bodyPr wrap="square">
            <a:spAutoFit/>
          </a:bodyPr>
          <a:lstStyle/>
          <a:p>
            <a:pPr>
              <a:lnSpc>
                <a:spcPct val="150000"/>
              </a:lnSpc>
            </a:pPr>
            <a:r>
              <a:rPr lang="ko-KR" altLang="en-US"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ko-KR" altLang="en-US"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이 </a:t>
            </a:r>
            <a:r>
              <a:rPr lang="en-US" altLang="ko-KR"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Idea</a:t>
            </a:r>
            <a:r>
              <a:rPr lang="ko-KR" altLang="en-US"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를 응용하여 전 세계 </a:t>
            </a:r>
            <a:r>
              <a:rPr lang="en-US" altLang="ko-KR"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web page</a:t>
            </a:r>
            <a:r>
              <a:rPr lang="ko-KR" altLang="en-US"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에 적용</a:t>
            </a:r>
            <a:endParaRPr lang="en-US" altLang="ko-KR"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a:lnSpc>
                <a:spcPct val="150000"/>
              </a:lnSpc>
            </a:pPr>
            <a:r>
              <a:rPr lang="en-US" altLang="ko-KR"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Google search </a:t>
            </a:r>
            <a:r>
              <a:rPr lang="ko-KR" altLang="en-US"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의 시작</a:t>
            </a:r>
            <a:endParaRPr lang="en-US" altLang="ko-KR"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p:txBody>
      </p:sp>
      <p:cxnSp>
        <p:nvCxnSpPr>
          <p:cNvPr id="30" name="직선 연결선 29">
            <a:extLst>
              <a:ext uri="{FF2B5EF4-FFF2-40B4-BE49-F238E27FC236}">
                <a16:creationId xmlns:a16="http://schemas.microsoft.com/office/drawing/2014/main" id="{7CDE3BBA-3037-4935-A85B-7666E0BA7ABC}"/>
              </a:ext>
            </a:extLst>
          </p:cNvPr>
          <p:cNvCxnSpPr>
            <a:cxnSpLocks/>
          </p:cNvCxnSpPr>
          <p:nvPr/>
        </p:nvCxnSpPr>
        <p:spPr>
          <a:xfrm>
            <a:off x="3027945" y="2045462"/>
            <a:ext cx="12289" cy="87"/>
          </a:xfrm>
          <a:prstGeom prst="line">
            <a:avLst/>
          </a:prstGeom>
          <a:ln w="127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슬라이드 번호 개체 틀 1"/>
          <p:cNvSpPr>
            <a:spLocks noGrp="1"/>
          </p:cNvSpPr>
          <p:nvPr>
            <p:ph type="sldNum" sz="quarter" idx="12"/>
          </p:nvPr>
        </p:nvSpPr>
        <p:spPr/>
        <p:txBody>
          <a:bodyPr/>
          <a:lstStyle/>
          <a:p>
            <a:fld id="{697A4166-CA4D-41F8-83C5-A101D686F506}" type="slidenum">
              <a:rPr lang="ko-KR" altLang="en-US" smtClean="0"/>
              <a:t>780</a:t>
            </a:fld>
            <a:endParaRPr lang="ko-KR" alt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8AA2D2-5827-42FE-A71C-38DD95E142B3}"/>
                  </a:ext>
                </a:extLst>
              </p:cNvPr>
              <p:cNvSpPr txBox="1"/>
              <p:nvPr/>
            </p:nvSpPr>
            <p:spPr>
              <a:xfrm>
                <a:off x="1753460" y="2812443"/>
                <a:ext cx="8656633" cy="2807628"/>
              </a:xfrm>
              <a:prstGeom prst="rect">
                <a:avLst/>
              </a:prstGeom>
              <a:noFill/>
            </p:spPr>
            <p:txBody>
              <a:bodyPr wrap="square">
                <a:spAutoFit/>
              </a:bodyPr>
              <a:lstStyle/>
              <a:p>
                <a:pPr>
                  <a:lnSpc>
                    <a:spcPct val="200000"/>
                  </a:lnSpc>
                </a:pPr>
                <a:r>
                  <a:rPr lang="ko-KR" altLang="en-US"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cf. 5</a:t>
                </a:r>
                <a:r>
                  <a:rPr lang="ko-KR" altLang="en-US"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개 스포츠 팀 중 어느 팀이 가장 센가</a:t>
                </a:r>
                <a:r>
                  <a:rPr lang="en-US" altLang="ko-KR"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p>
              <a:p>
                <a:pPr>
                  <a:lnSpc>
                    <a:spcPct val="150000"/>
                  </a:lnSpc>
                </a:pPr>
                <a:endParaRPr lang="en-US" altLang="ko-KR" sz="10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r>
                  <a:rPr lang="en-US" altLang="ko-KR" sz="2400" b="1"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      </a:t>
                </a:r>
                <a:r>
                  <a:rPr lang="en-US" altLang="ko-KR" sz="2400" b="1" dirty="0">
                    <a:latin typeface="휴먼엑스포" panose="02030504000101010101" pitchFamily="18" charset="-127"/>
                    <a:ea typeface="휴먼엑스포" panose="02030504000101010101" pitchFamily="18" charset="-127"/>
                    <a:cs typeface="Arial" panose="020B0604020202020204" pitchFamily="34" charset="0"/>
                  </a:rPr>
                  <a:t>5</a:t>
                </a:r>
                <a:r>
                  <a:rPr lang="ko-KR" altLang="en-US" sz="2400" b="1" dirty="0">
                    <a:latin typeface="휴먼엑스포" panose="02030504000101010101" pitchFamily="18" charset="-127"/>
                    <a:ea typeface="휴먼엑스포" panose="02030504000101010101" pitchFamily="18" charset="-127"/>
                    <a:cs typeface="Arial" panose="020B0604020202020204" pitchFamily="34" charset="0"/>
                  </a:rPr>
                  <a:t>개 팀 </a:t>
                </a:r>
                <a:r>
                  <a:rPr lang="ko-KR" altLang="en-US" sz="2400" b="1" dirty="0" err="1">
                    <a:latin typeface="휴먼엑스포" panose="02030504000101010101" pitchFamily="18" charset="-127"/>
                    <a:ea typeface="휴먼엑스포" panose="02030504000101010101" pitchFamily="18" charset="-127"/>
                    <a:cs typeface="Arial" panose="020B0604020202020204" pitchFamily="34" charset="0"/>
                  </a:rPr>
                  <a:t>복식팀</a:t>
                </a:r>
                <a:r>
                  <a:rPr lang="ko-KR" altLang="en-US" sz="2400" b="1" dirty="0">
                    <a:latin typeface="휴먼엑스포" panose="02030504000101010101" pitchFamily="18" charset="-127"/>
                    <a:ea typeface="휴먼엑스포" panose="02030504000101010101" pitchFamily="18" charset="-127"/>
                    <a:cs typeface="Arial" panose="020B0604020202020204" pitchFamily="34" charset="0"/>
                  </a:rPr>
                  <a:t> </a:t>
                </a:r>
                <a:r>
                  <a:rPr lang="en-US" altLang="ko-KR" sz="2400" b="1" dirty="0">
                    <a:latin typeface="맑은 고딕" panose="020B0503020000020004" pitchFamily="50" charset="-127"/>
                    <a:ea typeface="맑은 고딕" panose="020B0503020000020004" pitchFamily="50" charset="-127"/>
                    <a:cs typeface="Arial" panose="020B0604020202020204" pitchFamily="34" charset="0"/>
                  </a:rPr>
                  <a:t>ⅹ 5</a:t>
                </a:r>
                <a:r>
                  <a:rPr lang="ko-KR" altLang="en-US" sz="2400" b="1" dirty="0">
                    <a:latin typeface="맑은 고딕" panose="020B0503020000020004" pitchFamily="50" charset="-127"/>
                    <a:ea typeface="맑은 고딕" panose="020B0503020000020004" pitchFamily="50" charset="-127"/>
                    <a:cs typeface="Arial" panose="020B0604020202020204" pitchFamily="34" charset="0"/>
                  </a:rPr>
                  <a:t>개 팀 </a:t>
                </a:r>
                <a:r>
                  <a:rPr lang="ko-KR" altLang="en-US" sz="2400" b="1" dirty="0" err="1">
                    <a:latin typeface="맑은 고딕" panose="020B0503020000020004" pitchFamily="50" charset="-127"/>
                    <a:ea typeface="맑은 고딕" panose="020B0503020000020004" pitchFamily="50" charset="-127"/>
                    <a:cs typeface="Arial" panose="020B0604020202020204" pitchFamily="34" charset="0"/>
                  </a:rPr>
                  <a:t>복식팀</a:t>
                </a:r>
                <a:r>
                  <a:rPr lang="ko-KR" altLang="en-US" sz="2400" b="1" dirty="0">
                    <a:latin typeface="맑은 고딕" panose="020B0503020000020004" pitchFamily="50" charset="-127"/>
                    <a:ea typeface="맑은 고딕" panose="020B0503020000020004" pitchFamily="50" charset="-127"/>
                    <a:cs typeface="Arial" panose="020B0604020202020204" pitchFamily="34" charset="0"/>
                  </a:rPr>
                  <a:t> </a:t>
                </a:r>
                <a:r>
                  <a:rPr lang="en-US" altLang="ko-KR" sz="2400" b="1" dirty="0">
                    <a:latin typeface="맑은 고딕" panose="020B0503020000020004" pitchFamily="50" charset="-127"/>
                    <a:ea typeface="맑은 고딕" panose="020B0503020000020004" pitchFamily="50" charset="-127"/>
                    <a:cs typeface="Arial" panose="020B0604020202020204" pitchFamily="34" charset="0"/>
                  </a:rPr>
                  <a:t>: </a:t>
                </a:r>
                <a:r>
                  <a:rPr lang="ko-KR" altLang="en-US" sz="2400" b="1" dirty="0">
                    <a:latin typeface="맑은 고딕" panose="020B0503020000020004" pitchFamily="50" charset="-127"/>
                    <a:ea typeface="맑은 고딕" panose="020B0503020000020004" pitchFamily="50" charset="-127"/>
                    <a:cs typeface="Arial" panose="020B0604020202020204" pitchFamily="34" charset="0"/>
                  </a:rPr>
                  <a:t>대진 결과 행렬</a:t>
                </a:r>
                <a:endParaRPr lang="en-US" altLang="ko-KR" sz="2400" b="1" dirty="0">
                  <a:latin typeface="맑은 고딕" panose="020B0503020000020004" pitchFamily="50" charset="-127"/>
                  <a:ea typeface="맑은 고딕" panose="020B0503020000020004" pitchFamily="50" charset="-127"/>
                  <a:cs typeface="Arial" panose="020B0604020202020204" pitchFamily="34" charset="0"/>
                </a:endParaRPr>
              </a:p>
              <a:p>
                <a:endParaRPr lang="en-US" altLang="ko-KR" b="1" i="1" dirty="0">
                  <a:latin typeface="Cambria Math" panose="02040503050406030204" pitchFamily="18" charset="0"/>
                  <a:ea typeface="휴먼엑스포" panose="02030504000101010101" pitchFamily="18" charset="-127"/>
                  <a:cs typeface="Arial" panose="020B0604020202020204" pitchFamily="34" charset="0"/>
                </a:endParaRPr>
              </a:p>
              <a:p>
                <a:r>
                  <a:rPr lang="en-US" altLang="ko-KR" dirty="0">
                    <a:solidFill>
                      <a:srgbClr val="002060"/>
                    </a:solidFill>
                    <a:cs typeface="Arial" panose="020B0604020202020204" pitchFamily="34" charset="0"/>
                  </a:rPr>
                  <a:t>              </a:t>
                </a:r>
                <a14:m>
                  <m:oMath xmlns:m="http://schemas.openxmlformats.org/officeDocument/2006/math">
                    <m:sSub>
                      <m:sSubPr>
                        <m:ctrlPr>
                          <a:rPr lang="en-US" altLang="ko-KR" i="1">
                            <a:solidFill>
                              <a:srgbClr val="002060"/>
                            </a:solidFill>
                            <a:latin typeface="Cambria Math" panose="02040503050406030204" pitchFamily="18" charset="0"/>
                            <a:cs typeface="Arial" panose="020B0604020202020204" pitchFamily="34" charset="0"/>
                          </a:rPr>
                        </m:ctrlPr>
                      </m:sSubPr>
                      <m:e>
                        <m:r>
                          <a:rPr lang="en-US" altLang="ko-KR" i="1">
                            <a:solidFill>
                              <a:srgbClr val="002060"/>
                            </a:solidFill>
                            <a:latin typeface="Cambria Math" panose="02040503050406030204" pitchFamily="18" charset="0"/>
                            <a:cs typeface="Arial" panose="020B0604020202020204" pitchFamily="34" charset="0"/>
                          </a:rPr>
                          <m:t>𝑤</m:t>
                        </m:r>
                      </m:e>
                      <m:sub>
                        <m:r>
                          <a:rPr lang="en-US" altLang="ko-KR" i="1">
                            <a:solidFill>
                              <a:srgbClr val="002060"/>
                            </a:solidFill>
                            <a:latin typeface="Cambria Math" panose="02040503050406030204" pitchFamily="18" charset="0"/>
                            <a:cs typeface="Arial" panose="020B0604020202020204" pitchFamily="34" charset="0"/>
                          </a:rPr>
                          <m:t>𝑖𝑗</m:t>
                        </m:r>
                        <m:r>
                          <a:rPr lang="en-US" altLang="ko-KR" i="1">
                            <a:solidFill>
                              <a:srgbClr val="002060"/>
                            </a:solidFill>
                            <a:latin typeface="Cambria Math" panose="02040503050406030204" pitchFamily="18" charset="0"/>
                            <a:cs typeface="Arial" panose="020B0604020202020204" pitchFamily="34" charset="0"/>
                          </a:rPr>
                          <m:t> </m:t>
                        </m:r>
                      </m:sub>
                    </m:sSub>
                    <m:r>
                      <a:rPr lang="en-US" altLang="ko-KR" b="1" i="1" dirty="0">
                        <a:latin typeface="Cambria Math" panose="02040503050406030204" pitchFamily="18" charset="0"/>
                        <a:ea typeface="휴먼엑스포" panose="02030504000101010101" pitchFamily="18" charset="-127"/>
                        <a:cs typeface="Arial" panose="020B0604020202020204" pitchFamily="34" charset="0"/>
                      </a:rPr>
                      <m:t>:  </m:t>
                    </m:r>
                    <m:r>
                      <a:rPr lang="en-US" altLang="ko-KR" b="1" i="1" dirty="0">
                        <a:latin typeface="Cambria Math" panose="02040503050406030204" pitchFamily="18" charset="0"/>
                        <a:ea typeface="휴먼엑스포" panose="02030504000101010101" pitchFamily="18" charset="-127"/>
                        <a:cs typeface="Arial" panose="020B0604020202020204" pitchFamily="34" charset="0"/>
                      </a:rPr>
                      <m:t>𝒊</m:t>
                    </m:r>
                    <m:r>
                      <a:rPr lang="ko-KR" altLang="en-US" b="1" i="1" dirty="0">
                        <a:latin typeface="Cambria Math" panose="02040503050406030204" pitchFamily="18" charset="0"/>
                        <a:ea typeface="휴먼엑스포" panose="02030504000101010101" pitchFamily="18" charset="-127"/>
                        <a:cs typeface="Arial" panose="020B0604020202020204" pitchFamily="34" charset="0"/>
                      </a:rPr>
                      <m:t>팀이</m:t>
                    </m:r>
                    <m:r>
                      <a:rPr lang="en-US" altLang="ko-KR" b="1" i="1" dirty="0">
                        <a:latin typeface="Cambria Math" panose="02040503050406030204" pitchFamily="18" charset="0"/>
                        <a:ea typeface="휴먼엑스포" panose="02030504000101010101" pitchFamily="18" charset="-127"/>
                        <a:cs typeface="Arial" panose="020B0604020202020204" pitchFamily="34" charset="0"/>
                      </a:rPr>
                      <m:t> </m:t>
                    </m:r>
                    <m:r>
                      <a:rPr lang="en-US" altLang="ko-KR" b="1" i="1" dirty="0">
                        <a:latin typeface="Cambria Math" panose="02040503050406030204" pitchFamily="18" charset="0"/>
                        <a:ea typeface="휴먼엑스포" panose="02030504000101010101" pitchFamily="18" charset="-127"/>
                        <a:cs typeface="Arial" panose="020B0604020202020204" pitchFamily="34" charset="0"/>
                      </a:rPr>
                      <m:t>𝒋</m:t>
                    </m:r>
                    <m:r>
                      <a:rPr lang="ko-KR" altLang="en-US" b="1" i="1" dirty="0">
                        <a:latin typeface="Cambria Math" panose="02040503050406030204" pitchFamily="18" charset="0"/>
                        <a:ea typeface="휴먼엑스포" panose="02030504000101010101" pitchFamily="18" charset="-127"/>
                        <a:cs typeface="Arial" panose="020B0604020202020204" pitchFamily="34" charset="0"/>
                      </a:rPr>
                      <m:t>팀을</m:t>
                    </m:r>
                    <m:r>
                      <a:rPr lang="en-US" altLang="ko-KR" b="1" i="1" dirty="0">
                        <a:latin typeface="Cambria Math" panose="02040503050406030204" pitchFamily="18" charset="0"/>
                        <a:ea typeface="휴먼엑스포" panose="02030504000101010101" pitchFamily="18" charset="-127"/>
                        <a:cs typeface="Arial" panose="020B0604020202020204" pitchFamily="34" charset="0"/>
                      </a:rPr>
                      <m:t> </m:t>
                    </m:r>
                    <m:r>
                      <a:rPr lang="ko-KR" altLang="en-US" b="1" i="1" dirty="0">
                        <a:latin typeface="Cambria Math" panose="02040503050406030204" pitchFamily="18" charset="0"/>
                        <a:ea typeface="휴먼엑스포" panose="02030504000101010101" pitchFamily="18" charset="-127"/>
                        <a:cs typeface="Arial" panose="020B0604020202020204" pitchFamily="34" charset="0"/>
                      </a:rPr>
                      <m:t>이긴</m:t>
                    </m:r>
                    <m:r>
                      <a:rPr lang="en-US" altLang="ko-KR" b="1" i="1" dirty="0">
                        <a:latin typeface="Cambria Math" panose="02040503050406030204" pitchFamily="18" charset="0"/>
                        <a:ea typeface="휴먼엑스포" panose="02030504000101010101" pitchFamily="18" charset="-127"/>
                        <a:cs typeface="Arial" panose="020B0604020202020204" pitchFamily="34" charset="0"/>
                      </a:rPr>
                      <m:t> </m:t>
                    </m:r>
                    <m:r>
                      <a:rPr lang="ko-KR" altLang="en-US" b="1" i="1" dirty="0">
                        <a:latin typeface="Cambria Math" panose="02040503050406030204" pitchFamily="18" charset="0"/>
                        <a:ea typeface="휴먼엑스포" panose="02030504000101010101" pitchFamily="18" charset="-127"/>
                        <a:cs typeface="Arial" panose="020B0604020202020204" pitchFamily="34" charset="0"/>
                      </a:rPr>
                      <m:t>경험적</m:t>
                    </m:r>
                    <m:r>
                      <a:rPr lang="en-US" altLang="ko-KR" b="1" i="1" dirty="0">
                        <a:latin typeface="Cambria Math" panose="02040503050406030204" pitchFamily="18" charset="0"/>
                        <a:ea typeface="휴먼엑스포" panose="02030504000101010101" pitchFamily="18" charset="-127"/>
                        <a:cs typeface="Arial" panose="020B0604020202020204" pitchFamily="34" charset="0"/>
                      </a:rPr>
                      <m:t> </m:t>
                    </m:r>
                    <m:r>
                      <a:rPr lang="ko-KR" altLang="en-US" b="1" i="1" dirty="0">
                        <a:latin typeface="Cambria Math" panose="02040503050406030204" pitchFamily="18" charset="0"/>
                        <a:ea typeface="휴먼엑스포" panose="02030504000101010101" pitchFamily="18" charset="-127"/>
                        <a:cs typeface="Arial" panose="020B0604020202020204" pitchFamily="34" charset="0"/>
                      </a:rPr>
                      <m:t>확률</m:t>
                    </m:r>
                  </m:oMath>
                </a14:m>
                <a:endParaRPr lang="en-US" altLang="ko-KR" b="1" i="1" dirty="0">
                  <a:latin typeface="Cambria Math" panose="02040503050406030204" pitchFamily="18" charset="0"/>
                  <a:ea typeface="휴먼엑스포" panose="02030504000101010101" pitchFamily="18" charset="-127"/>
                  <a:cs typeface="Arial" panose="020B0604020202020204" pitchFamily="34" charset="0"/>
                </a:endParaRPr>
              </a:p>
              <a:p>
                <a:r>
                  <a:rPr lang="en-US" altLang="ko-KR" sz="2400" b="1" i="1" dirty="0">
                    <a:latin typeface="Cambria Math" panose="02040503050406030204" pitchFamily="18" charset="0"/>
                    <a:ea typeface="휴먼엑스포" panose="02030504000101010101" pitchFamily="18" charset="-127"/>
                    <a:cs typeface="Arial" panose="020B0604020202020204" pitchFamily="34" charset="0"/>
                  </a:rPr>
                  <a:t>                                                </a:t>
                </a:r>
              </a:p>
              <a:p>
                <a:endParaRPr lang="en-US" altLang="ko-KR" sz="2400" b="1"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9" name="TextBox 8">
                <a:extLst>
                  <a:ext uri="{FF2B5EF4-FFF2-40B4-BE49-F238E27FC236}">
                    <a16:creationId xmlns:a16="http://schemas.microsoft.com/office/drawing/2014/main" id="{388AA2D2-5827-42FE-A71C-38DD95E142B3}"/>
                  </a:ext>
                </a:extLst>
              </p:cNvPr>
              <p:cNvSpPr txBox="1">
                <a:spLocks noRot="1" noChangeAspect="1" noMove="1" noResize="1" noEditPoints="1" noAdjustHandles="1" noChangeArrowheads="1" noChangeShapeType="1" noTextEdit="1"/>
              </p:cNvSpPr>
              <p:nvPr/>
            </p:nvSpPr>
            <p:spPr>
              <a:xfrm>
                <a:off x="1753460" y="2812443"/>
                <a:ext cx="8656633" cy="2807628"/>
              </a:xfrm>
              <a:prstGeom prst="rect">
                <a:avLst/>
              </a:prstGeom>
              <a:blipFill>
                <a:blip r:embed="rId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956385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p:txBody>
          <a:bodyPr/>
          <a:lstStyle/>
          <a:p>
            <a:fld id="{697A4166-CA4D-41F8-83C5-A101D686F506}" type="slidenum">
              <a:rPr lang="ko-KR" altLang="en-US" smtClean="0"/>
              <a:t>781</a:t>
            </a:fld>
            <a:endParaRPr lang="ko-KR" alt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FDD7FB-2B2C-43AF-A058-D6B2A7C3EB22}"/>
                  </a:ext>
                </a:extLst>
              </p:cNvPr>
              <p:cNvSpPr txBox="1"/>
              <p:nvPr/>
            </p:nvSpPr>
            <p:spPr>
              <a:xfrm>
                <a:off x="1626577" y="1632625"/>
                <a:ext cx="6558741" cy="461665"/>
              </a:xfrm>
              <a:prstGeom prst="rect">
                <a:avLst/>
              </a:prstGeom>
              <a:noFill/>
            </p:spPr>
            <p:txBody>
              <a:bodyPr wrap="square">
                <a:spAutoFit/>
              </a:bodyPr>
              <a:lstStyle/>
              <a:p>
                <a:pPr eaLnBrk="0" hangingPunct="0"/>
                <a:r>
                  <a:rPr lang="en-US" altLang="ko-KR" sz="2400" b="1" dirty="0">
                    <a:latin typeface="Arial" panose="020B0604020202020204" pitchFamily="34" charset="0"/>
                    <a:ea typeface="HY헤드라인M" panose="02030600000101010101" pitchFamily="18" charset="-127"/>
                    <a:cs typeface="Arial" panose="020B0604020202020204" pitchFamily="34" charset="0"/>
                  </a:rPr>
                  <a:t>adjacency</a:t>
                </a:r>
                <a:r>
                  <a:rPr lang="ko-KR" altLang="en-US" sz="2400" b="1" dirty="0">
                    <a:latin typeface="Arial" panose="020B0604020202020204" pitchFamily="34" charset="0"/>
                    <a:ea typeface="HY헤드라인M" panose="02030600000101010101" pitchFamily="18" charset="-127"/>
                    <a:cs typeface="Arial" panose="020B0604020202020204" pitchFamily="34" charset="0"/>
                  </a:rPr>
                  <a:t> </a:t>
                </a:r>
                <a:r>
                  <a:rPr lang="en-US" altLang="ko-KR" sz="2400" b="1" dirty="0">
                    <a:latin typeface="Arial" panose="020B0604020202020204" pitchFamily="34" charset="0"/>
                    <a:ea typeface="HY헤드라인M" panose="02030600000101010101" pitchFamily="18" charset="-127"/>
                    <a:cs typeface="Arial" panose="020B0604020202020204" pitchFamily="34" charset="0"/>
                  </a:rPr>
                  <a:t>matrix </a:t>
                </a:r>
                <a:r>
                  <a:rPr lang="en-US" altLang="ko-KR" b="1" dirty="0">
                    <a:latin typeface="Arial" panose="020B0604020202020204" pitchFamily="34" charset="0"/>
                    <a:ea typeface="HY헤드라인M" panose="02030600000101010101" pitchFamily="18" charset="-127"/>
                    <a:cs typeface="Arial" panose="020B0604020202020204" pitchFamily="34" charset="0"/>
                  </a:rPr>
                  <a:t>(</a:t>
                </a:r>
                <a14:m>
                  <m:oMath xmlns:m="http://schemas.openxmlformats.org/officeDocument/2006/math">
                    <m:r>
                      <a:rPr lang="en-US" altLang="ko-KR" i="1">
                        <a:latin typeface="Cambria Math" panose="02040503050406030204" pitchFamily="18" charset="0"/>
                        <a:ea typeface="휴먼엑스포" panose="02030504000101010101" pitchFamily="18" charset="-127"/>
                        <a:cs typeface="Arial" panose="020B0604020202020204" pitchFamily="34" charset="0"/>
                      </a:rPr>
                      <m:t>𝑛</m:t>
                    </m:r>
                    <m:r>
                      <a:rPr lang="en-US" altLang="ko-KR" i="1">
                        <a:latin typeface="Cambria Math" panose="02040503050406030204" pitchFamily="18" charset="0"/>
                        <a:ea typeface="Cambria Math" panose="02040503050406030204" pitchFamily="18" charset="0"/>
                        <a:cs typeface="Arial" panose="020B0604020202020204" pitchFamily="34" charset="0"/>
                      </a:rPr>
                      <m:t>×</m:t>
                    </m:r>
                    <m:r>
                      <a:rPr lang="en-US" altLang="ko-KR" i="1">
                        <a:latin typeface="Cambria Math" panose="02040503050406030204" pitchFamily="18" charset="0"/>
                        <a:ea typeface="Cambria Math" panose="02040503050406030204" pitchFamily="18" charset="0"/>
                        <a:cs typeface="Arial" panose="020B0604020202020204" pitchFamily="34" charset="0"/>
                      </a:rPr>
                      <m:t>𝑛</m:t>
                    </m:r>
                    <m:r>
                      <a:rPr lang="en-US" altLang="ko-KR" i="1">
                        <a:latin typeface="Cambria Math" panose="02040503050406030204" pitchFamily="18" charset="0"/>
                        <a:ea typeface="Cambria Math" panose="02040503050406030204" pitchFamily="18" charset="0"/>
                        <a:cs typeface="Arial" panose="020B0604020202020204" pitchFamily="34" charset="0"/>
                      </a:rPr>
                      <m:t> </m:t>
                    </m:r>
                  </m:oMath>
                </a14:m>
                <a:r>
                  <a:rPr lang="en-US" altLang="ko-KR" b="1" dirty="0">
                    <a:latin typeface="Arial" panose="020B0604020202020204" pitchFamily="34" charset="0"/>
                    <a:ea typeface="HY헤드라인M" panose="02030600000101010101" pitchFamily="18" charset="-127"/>
                    <a:cs typeface="Arial" panose="020B0604020202020204" pitchFamily="34" charset="0"/>
                  </a:rPr>
                  <a:t>: </a:t>
                </a:r>
                <a:r>
                  <a:rPr lang="ko-KR" altLang="en-US" b="1" dirty="0">
                    <a:latin typeface="Arial" panose="020B0604020202020204" pitchFamily="34" charset="0"/>
                    <a:ea typeface="HY헤드라인M" panose="02030600000101010101" pitchFamily="18" charset="-127"/>
                    <a:cs typeface="Arial" panose="020B0604020202020204" pitchFamily="34" charset="0"/>
                  </a:rPr>
                  <a:t>둘 사이의 관계</a:t>
                </a:r>
                <a:r>
                  <a:rPr lang="en-US" altLang="ko-KR" b="1" dirty="0">
                    <a:latin typeface="Arial" panose="020B0604020202020204" pitchFamily="34" charset="0"/>
                    <a:ea typeface="HY헤드라인M" panose="02030600000101010101" pitchFamily="18" charset="-127"/>
                    <a:cs typeface="Arial" panose="020B0604020202020204" pitchFamily="34" charset="0"/>
                  </a:rPr>
                  <a:t>)</a:t>
                </a:r>
                <a:endParaRPr lang="en-US" altLang="ko-KR"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11" name="TextBox 10">
                <a:extLst>
                  <a:ext uri="{FF2B5EF4-FFF2-40B4-BE49-F238E27FC236}">
                    <a16:creationId xmlns:a16="http://schemas.microsoft.com/office/drawing/2014/main" id="{95FDD7FB-2B2C-43AF-A058-D6B2A7C3EB22}"/>
                  </a:ext>
                </a:extLst>
              </p:cNvPr>
              <p:cNvSpPr txBox="1">
                <a:spLocks noRot="1" noChangeAspect="1" noMove="1" noResize="1" noEditPoints="1" noAdjustHandles="1" noChangeArrowheads="1" noChangeShapeType="1" noTextEdit="1"/>
              </p:cNvSpPr>
              <p:nvPr/>
            </p:nvSpPr>
            <p:spPr>
              <a:xfrm>
                <a:off x="1626577" y="1632625"/>
                <a:ext cx="6558741" cy="461665"/>
              </a:xfrm>
              <a:prstGeom prst="rect">
                <a:avLst/>
              </a:prstGeom>
              <a:blipFill>
                <a:blip r:embed="rId3"/>
                <a:stretch>
                  <a:fillRect l="-1487" t="-9211" b="-3026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FDD7FB-2B2C-43AF-A058-D6B2A7C3EB22}"/>
                  </a:ext>
                </a:extLst>
              </p:cNvPr>
              <p:cNvSpPr txBox="1"/>
              <p:nvPr/>
            </p:nvSpPr>
            <p:spPr>
              <a:xfrm>
                <a:off x="2505809" y="2488003"/>
                <a:ext cx="3411416" cy="1635512"/>
              </a:xfrm>
              <a:prstGeom prst="rect">
                <a:avLst/>
              </a:prstGeom>
              <a:noFill/>
            </p:spPr>
            <p:txBody>
              <a:bodyPr wrap="square">
                <a:spAutoFit/>
              </a:bodyPr>
              <a:lstStyle/>
              <a:p>
                <a:pPr eaLnBrk="0" hangingPunct="0"/>
                <a14:m>
                  <m:oMathPara xmlns:m="http://schemas.openxmlformats.org/officeDocument/2006/math">
                    <m:oMathParaPr>
                      <m:jc m:val="centerGroup"/>
                    </m:oMathParaPr>
                    <m:oMath xmlns:m="http://schemas.openxmlformats.org/officeDocument/2006/math">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𝐹𝑟𝑜𝑚</m:t>
                      </m:r>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oMath>
                  </m:oMathPara>
                </a14:m>
                <a:endParaRPr lang="en-US" altLang="ko-KR" sz="2400" i="1" dirty="0">
                  <a:latin typeface="Cambria Math" panose="02040503050406030204" pitchFamily="18" charset="0"/>
                  <a:ea typeface="휴먼엑스포" panose="02030504000101010101" pitchFamily="18" charset="-127"/>
                  <a:cs typeface="Arial" panose="020B0604020202020204" pitchFamily="34" charset="0"/>
                </a:endParaRPr>
              </a:p>
              <a:p>
                <a:pPr eaLnBrk="0" hangingPunct="0"/>
                <a14:m>
                  <m:oMath xmlns:m="http://schemas.openxmlformats.org/officeDocument/2006/math">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𝐴</m:t>
                    </m:r>
                    <m:r>
                      <a:rPr lang="en-US" altLang="ko-KR" sz="2400" i="1">
                        <a:latin typeface="Cambria Math" panose="02040503050406030204" pitchFamily="18" charset="0"/>
                        <a:ea typeface="휴먼엑스포" panose="02030504000101010101" pitchFamily="18" charset="-127"/>
                        <a:cs typeface="Arial" panose="020B0604020202020204" pitchFamily="34" charset="0"/>
                      </a:rPr>
                      <m:t>=</m:t>
                    </m:r>
                    <m:d>
                      <m:dPr>
                        <m:begChr m:val="["/>
                        <m:endChr m:val="]"/>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dPr>
                      <m:e>
                        <m:eqArr>
                          <m:eqArrPr>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eqArrPr>
                          <m:e/>
                          <m:e/>
                          <m:e/>
                        </m:eqArr>
                        <m:eqArr>
                          <m:eqArrPr>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eqArrPr>
                          <m:e/>
                          <m:e>
                            <m:sSub>
                              <m:sSubPr>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400" i="1">
                                    <a:latin typeface="Cambria Math" panose="02040503050406030204" pitchFamily="18" charset="0"/>
                                    <a:ea typeface="휴먼엑스포" panose="02030504000101010101" pitchFamily="18" charset="-127"/>
                                    <a:cs typeface="Arial" panose="020B0604020202020204" pitchFamily="34" charset="0"/>
                                  </a:rPr>
                                  <m:t>𝑎</m:t>
                                </m:r>
                              </m:e>
                              <m:sub>
                                <m:r>
                                  <a:rPr lang="en-US" altLang="ko-KR" sz="2400" i="1">
                                    <a:latin typeface="Cambria Math" panose="02040503050406030204" pitchFamily="18" charset="0"/>
                                    <a:ea typeface="휴먼엑스포" panose="02030504000101010101" pitchFamily="18" charset="-127"/>
                                    <a:cs typeface="Arial" panose="020B0604020202020204" pitchFamily="34" charset="0"/>
                                  </a:rPr>
                                  <m:t>𝑖𝑗</m:t>
                                </m:r>
                              </m:sub>
                            </m:sSub>
                          </m:e>
                          <m:e/>
                        </m:eqArr>
                        <m:eqArr>
                          <m:eqArrPr>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eqArrPr>
                          <m:e/>
                          <m:e/>
                          <m:e/>
                        </m:eqArr>
                      </m:e>
                    </m:d>
                  </m:oMath>
                </a14:m>
                <a:r>
                  <a:rPr lang="en-US" altLang="ko-KR" sz="24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r>
                      <a:rPr lang="en-US" altLang="ko-KR" sz="2400" i="1">
                        <a:latin typeface="Cambria Math" panose="02040503050406030204" pitchFamily="18" charset="0"/>
                        <a:ea typeface="휴먼엑스포" panose="02030504000101010101" pitchFamily="18" charset="-127"/>
                        <a:cs typeface="Arial" panose="020B0604020202020204" pitchFamily="34" charset="0"/>
                      </a:rPr>
                      <m:t>𝑇𝑜</m:t>
                    </m:r>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oMath>
                </a14:m>
                <a:endParaRPr lang="en-US" altLang="ko-KR" sz="24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12" name="TextBox 11">
                <a:extLst>
                  <a:ext uri="{FF2B5EF4-FFF2-40B4-BE49-F238E27FC236}">
                    <a16:creationId xmlns:a16="http://schemas.microsoft.com/office/drawing/2014/main" id="{95FDD7FB-2B2C-43AF-A058-D6B2A7C3EB22}"/>
                  </a:ext>
                </a:extLst>
              </p:cNvPr>
              <p:cNvSpPr txBox="1">
                <a:spLocks noRot="1" noChangeAspect="1" noMove="1" noResize="1" noEditPoints="1" noAdjustHandles="1" noChangeArrowheads="1" noChangeShapeType="1" noTextEdit="1"/>
              </p:cNvSpPr>
              <p:nvPr/>
            </p:nvSpPr>
            <p:spPr>
              <a:xfrm>
                <a:off x="2505809" y="2488003"/>
                <a:ext cx="3411416" cy="163551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FDD7FB-2B2C-43AF-A058-D6B2A7C3EB22}"/>
                  </a:ext>
                </a:extLst>
              </p:cNvPr>
              <p:cNvSpPr txBox="1"/>
              <p:nvPr/>
            </p:nvSpPr>
            <p:spPr>
              <a:xfrm>
                <a:off x="6532684" y="2343960"/>
                <a:ext cx="3800137" cy="2490938"/>
              </a:xfrm>
              <a:prstGeom prst="rect">
                <a:avLst/>
              </a:prstGeom>
              <a:noFill/>
            </p:spPr>
            <p:txBody>
              <a:bodyPr wrap="square">
                <a:spAutoFit/>
              </a:bodyPr>
              <a:lstStyle/>
              <a:p>
                <a:pPr eaLnBrk="0" hangingPunct="0"/>
                <a14:m>
                  <m:oMath xmlns:m="http://schemas.openxmlformats.org/officeDocument/2006/math">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𝑎</m:t>
                        </m:r>
                      </m:e>
                      <m:sub>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𝑖𝑗</m:t>
                        </m:r>
                      </m:sub>
                    </m:sSub>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𝑎</m:t>
                        </m:r>
                      </m:e>
                      <m:sub>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𝑗𝑖</m:t>
                        </m:r>
                      </m:sub>
                    </m:sSub>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 </m:t>
                    </m:r>
                  </m:oMath>
                </a14:m>
                <a:r>
                  <a:rPr lang="ko-KR" altLang="en-US"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이면</a:t>
                </a:r>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hangingPunct="0"/>
                <a:r>
                  <a:rPr lang="en-US" altLang="ko-KR" sz="2400" dirty="0">
                    <a:latin typeface="Arial" panose="020B0604020202020204" pitchFamily="34" charset="0"/>
                    <a:ea typeface="휴먼엑스포" panose="02030504000101010101" pitchFamily="18" charset="-127"/>
                    <a:cs typeface="Arial" panose="020B0604020202020204" pitchFamily="34" charset="0"/>
                  </a:rPr>
                  <a:t>    undirected</a:t>
                </a:r>
                <a:r>
                  <a:rPr lang="ko-KR" altLang="en-US" sz="2400" dirty="0">
                    <a:latin typeface="Arial" panose="020B0604020202020204" pitchFamily="34" charset="0"/>
                    <a:ea typeface="휴먼엑스포" panose="02030504000101010101" pitchFamily="18" charset="-127"/>
                    <a:cs typeface="Arial" panose="020B0604020202020204" pitchFamily="34" charset="0"/>
                  </a:rPr>
                  <a:t> </a:t>
                </a:r>
                <a:r>
                  <a:rPr lang="en-US" altLang="ko-KR" sz="2400" dirty="0">
                    <a:latin typeface="Arial" panose="020B0604020202020204" pitchFamily="34" charset="0"/>
                    <a:ea typeface="휴먼엑스포" panose="02030504000101010101" pitchFamily="18" charset="-127"/>
                    <a:cs typeface="Arial" panose="020B0604020202020204" pitchFamily="34" charset="0"/>
                  </a:rPr>
                  <a:t>network</a:t>
                </a:r>
              </a:p>
              <a:p>
                <a:pPr eaLnBrk="0" hangingPunct="0"/>
                <a:r>
                  <a:rPr lang="en-US" altLang="ko-KR" sz="2400" dirty="0">
                    <a:latin typeface="Arial" panose="020B0604020202020204" pitchFamily="34" charset="0"/>
                    <a:ea typeface="휴먼엑스포" panose="02030504000101010101" pitchFamily="18" charset="-127"/>
                    <a:cs typeface="Arial" panose="020B0604020202020204" pitchFamily="34" charset="0"/>
                  </a:rPr>
                  <a:t>    Then, A : symmetric</a:t>
                </a:r>
              </a:p>
              <a:p>
                <a:pPr eaLnBrk="0" hangingPunct="0"/>
                <a:endParaRPr lang="en-US" altLang="ko-KR" sz="800" dirty="0">
                  <a:latin typeface="Arial" panose="020B0604020202020204" pitchFamily="34" charset="0"/>
                  <a:ea typeface="휴먼엑스포" panose="02030504000101010101" pitchFamily="18" charset="-127"/>
                  <a:cs typeface="Arial" panose="020B0604020202020204" pitchFamily="34" charset="0"/>
                </a:endParaRPr>
              </a:p>
              <a:p>
                <a:pPr eaLnBrk="0" hangingPunct="0"/>
                <a14:m>
                  <m:oMath xmlns:m="http://schemas.openxmlformats.org/officeDocument/2006/math">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𝑎</m:t>
                        </m:r>
                      </m:e>
                      <m:sub>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𝑖𝑗</m:t>
                        </m:r>
                      </m:sub>
                    </m:sSub>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 </m:t>
                    </m:r>
                    <m:sSub>
                      <m:sSubPr>
                        <m:ctrlP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𝑎</m:t>
                        </m:r>
                      </m:e>
                      <m:sub>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𝑗𝑖</m:t>
                        </m:r>
                      </m:sub>
                    </m:sSub>
                    <m:r>
                      <a:rPr lang="en-US" altLang="ko-KR" sz="2400" i="1">
                        <a:solidFill>
                          <a:srgbClr val="002060"/>
                        </a:solidFill>
                        <a:latin typeface="Cambria Math" panose="02040503050406030204" pitchFamily="18" charset="0"/>
                        <a:ea typeface="Cambria Math" panose="02040503050406030204" pitchFamily="18" charset="0"/>
                        <a:cs typeface="Arial" panose="020B0604020202020204" pitchFamily="34" charset="0"/>
                      </a:rPr>
                      <m:t> </m:t>
                    </m:r>
                  </m:oMath>
                </a14:m>
                <a:r>
                  <a:rPr lang="ko-KR" altLang="en-US"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이면</a:t>
                </a:r>
                <a:endParaRPr lang="en-US" altLang="ko-KR" sz="24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endParaRPr>
              </a:p>
              <a:p>
                <a:pPr eaLnBrk="0" hangingPunct="0"/>
                <a:r>
                  <a:rPr lang="en-US" altLang="ko-KR" sz="2400" dirty="0">
                    <a:latin typeface="Arial" panose="020B0604020202020204" pitchFamily="34" charset="0"/>
                    <a:ea typeface="휴먼엑스포" panose="02030504000101010101" pitchFamily="18" charset="-127"/>
                    <a:cs typeface="Arial" panose="020B0604020202020204" pitchFamily="34" charset="0"/>
                  </a:rPr>
                  <a:t>    directed</a:t>
                </a:r>
                <a:r>
                  <a:rPr lang="ko-KR" altLang="en-US" sz="2400" dirty="0">
                    <a:latin typeface="Arial" panose="020B0604020202020204" pitchFamily="34" charset="0"/>
                    <a:ea typeface="휴먼엑스포" panose="02030504000101010101" pitchFamily="18" charset="-127"/>
                    <a:cs typeface="Arial" panose="020B0604020202020204" pitchFamily="34" charset="0"/>
                  </a:rPr>
                  <a:t> </a:t>
                </a:r>
                <a:r>
                  <a:rPr lang="en-US" altLang="ko-KR" sz="2400" dirty="0">
                    <a:latin typeface="Arial" panose="020B0604020202020204" pitchFamily="34" charset="0"/>
                    <a:ea typeface="휴먼엑스포" panose="02030504000101010101" pitchFamily="18" charset="-127"/>
                    <a:cs typeface="Arial" panose="020B0604020202020204" pitchFamily="34" charset="0"/>
                  </a:rPr>
                  <a:t>network</a:t>
                </a:r>
              </a:p>
              <a:p>
                <a:pPr eaLnBrk="0" hangingPunct="0"/>
                <a:r>
                  <a:rPr lang="en-US" altLang="ko-KR" sz="2400" dirty="0">
                    <a:latin typeface="Arial" panose="020B0604020202020204" pitchFamily="34" charset="0"/>
                    <a:ea typeface="휴먼엑스포" panose="02030504000101010101" pitchFamily="18" charset="-127"/>
                    <a:cs typeface="Arial" panose="020B0604020202020204" pitchFamily="34" charset="0"/>
                  </a:rPr>
                  <a:t>    Then, A : asymmetric</a:t>
                </a:r>
              </a:p>
            </p:txBody>
          </p:sp>
        </mc:Choice>
        <mc:Fallback xmlns="">
          <p:sp>
            <p:nvSpPr>
              <p:cNvPr id="14" name="TextBox 13">
                <a:extLst>
                  <a:ext uri="{FF2B5EF4-FFF2-40B4-BE49-F238E27FC236}">
                    <a16:creationId xmlns:a16="http://schemas.microsoft.com/office/drawing/2014/main" id="{95FDD7FB-2B2C-43AF-A058-D6B2A7C3EB22}"/>
                  </a:ext>
                </a:extLst>
              </p:cNvPr>
              <p:cNvSpPr txBox="1">
                <a:spLocks noRot="1" noChangeAspect="1" noMove="1" noResize="1" noEditPoints="1" noAdjustHandles="1" noChangeArrowheads="1" noChangeShapeType="1" noTextEdit="1"/>
              </p:cNvSpPr>
              <p:nvPr/>
            </p:nvSpPr>
            <p:spPr>
              <a:xfrm>
                <a:off x="6532684" y="2343960"/>
                <a:ext cx="3800137" cy="2490938"/>
              </a:xfrm>
              <a:prstGeom prst="rect">
                <a:avLst/>
              </a:prstGeom>
              <a:blipFill>
                <a:blip r:embed="rId5"/>
                <a:stretch>
                  <a:fillRect t="-1471" b="-4902"/>
                </a:stretch>
              </a:blipFill>
            </p:spPr>
            <p:txBody>
              <a:bodyPr/>
              <a:lstStyle/>
              <a:p>
                <a:r>
                  <a:rPr lang="ko-KR" altLang="en-US">
                    <a:noFill/>
                  </a:rPr>
                  <a:t> </a:t>
                </a:r>
              </a:p>
            </p:txBody>
          </p:sp>
        </mc:Fallback>
      </mc:AlternateContent>
      <p:grpSp>
        <p:nvGrpSpPr>
          <p:cNvPr id="38" name="그룹 37"/>
          <p:cNvGrpSpPr/>
          <p:nvPr/>
        </p:nvGrpSpPr>
        <p:grpSpPr>
          <a:xfrm>
            <a:off x="1591409" y="4528038"/>
            <a:ext cx="4131900" cy="1757978"/>
            <a:chOff x="448409" y="4528038"/>
            <a:chExt cx="4131900" cy="1757978"/>
          </a:xfrm>
        </p:grpSpPr>
        <p:grpSp>
          <p:nvGrpSpPr>
            <p:cNvPr id="32" name="그룹 31"/>
            <p:cNvGrpSpPr/>
            <p:nvPr/>
          </p:nvGrpSpPr>
          <p:grpSpPr>
            <a:xfrm>
              <a:off x="448409" y="4528038"/>
              <a:ext cx="4131900" cy="1735011"/>
              <a:chOff x="914400" y="4528038"/>
              <a:chExt cx="4131900" cy="1735011"/>
            </a:xfrm>
          </p:grpSpPr>
          <p:sp>
            <p:nvSpPr>
              <p:cNvPr id="3" name="타원 2"/>
              <p:cNvSpPr/>
              <p:nvPr/>
            </p:nvSpPr>
            <p:spPr>
              <a:xfrm>
                <a:off x="1610608" y="5055572"/>
                <a:ext cx="438000" cy="3780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2060"/>
                    </a:solidFill>
                  </a:rPr>
                  <a:t>A</a:t>
                </a:r>
                <a:endParaRPr lang="ko-KR" altLang="en-US" dirty="0">
                  <a:solidFill>
                    <a:srgbClr val="002060"/>
                  </a:solidFill>
                </a:endParaRPr>
              </a:p>
            </p:txBody>
          </p:sp>
          <p:sp>
            <p:nvSpPr>
              <p:cNvPr id="15" name="타원 14"/>
              <p:cNvSpPr/>
              <p:nvPr/>
            </p:nvSpPr>
            <p:spPr>
              <a:xfrm>
                <a:off x="1172608" y="5884980"/>
                <a:ext cx="438000" cy="3780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2060"/>
                    </a:solidFill>
                  </a:rPr>
                  <a:t>B</a:t>
                </a:r>
                <a:endParaRPr lang="ko-KR" altLang="en-US" dirty="0">
                  <a:solidFill>
                    <a:srgbClr val="002060"/>
                  </a:solidFill>
                </a:endParaRPr>
              </a:p>
            </p:txBody>
          </p:sp>
          <p:sp>
            <p:nvSpPr>
              <p:cNvPr id="16" name="타원 15"/>
              <p:cNvSpPr/>
              <p:nvPr/>
            </p:nvSpPr>
            <p:spPr>
              <a:xfrm>
                <a:off x="2048608" y="5884980"/>
                <a:ext cx="438000" cy="3780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2060"/>
                    </a:solidFill>
                  </a:rPr>
                  <a:t>C</a:t>
                </a:r>
                <a:endParaRPr lang="ko-KR" altLang="en-US" dirty="0">
                  <a:solidFill>
                    <a:srgbClr val="002060"/>
                  </a:solidFill>
                </a:endParaRPr>
              </a:p>
            </p:txBody>
          </p:sp>
          <p:sp>
            <p:nvSpPr>
              <p:cNvPr id="19" name="타원 18"/>
              <p:cNvSpPr/>
              <p:nvPr/>
            </p:nvSpPr>
            <p:spPr>
              <a:xfrm>
                <a:off x="3931212" y="5055572"/>
                <a:ext cx="438000" cy="3780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2060"/>
                    </a:solidFill>
                  </a:rPr>
                  <a:t>A</a:t>
                </a:r>
                <a:endParaRPr lang="ko-KR" altLang="en-US" dirty="0">
                  <a:solidFill>
                    <a:srgbClr val="002060"/>
                  </a:solidFill>
                </a:endParaRPr>
              </a:p>
            </p:txBody>
          </p:sp>
          <p:sp>
            <p:nvSpPr>
              <p:cNvPr id="21" name="타원 20"/>
              <p:cNvSpPr/>
              <p:nvPr/>
            </p:nvSpPr>
            <p:spPr>
              <a:xfrm>
                <a:off x="3493212" y="5884980"/>
                <a:ext cx="438000" cy="3780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2060"/>
                    </a:solidFill>
                  </a:rPr>
                  <a:t>B</a:t>
                </a:r>
                <a:endParaRPr lang="ko-KR" altLang="en-US" dirty="0">
                  <a:solidFill>
                    <a:srgbClr val="002060"/>
                  </a:solidFill>
                </a:endParaRPr>
              </a:p>
            </p:txBody>
          </p:sp>
          <p:sp>
            <p:nvSpPr>
              <p:cNvPr id="23" name="타원 22"/>
              <p:cNvSpPr/>
              <p:nvPr/>
            </p:nvSpPr>
            <p:spPr>
              <a:xfrm>
                <a:off x="4369212" y="5884980"/>
                <a:ext cx="438000" cy="3780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2060"/>
                    </a:solidFill>
                  </a:rPr>
                  <a:t>C</a:t>
                </a:r>
                <a:endParaRPr lang="ko-KR" altLang="en-US" dirty="0">
                  <a:solidFill>
                    <a:srgbClr val="002060"/>
                  </a:solidFill>
                </a:endParaRPr>
              </a:p>
            </p:txBody>
          </p:sp>
          <p:cxnSp>
            <p:nvCxnSpPr>
              <p:cNvPr id="5" name="직선 화살표 연결선 4"/>
              <p:cNvCxnSpPr>
                <a:stCxn id="3" idx="3"/>
                <a:endCxn id="15" idx="0"/>
              </p:cNvCxnSpPr>
              <p:nvPr/>
            </p:nvCxnSpPr>
            <p:spPr>
              <a:xfrm flipH="1">
                <a:off x="1391608" y="5378274"/>
                <a:ext cx="283144" cy="506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a:stCxn id="15" idx="7"/>
                <a:endCxn id="3" idx="4"/>
              </p:cNvCxnSpPr>
              <p:nvPr/>
            </p:nvCxnSpPr>
            <p:spPr>
              <a:xfrm flipV="1">
                <a:off x="1546464" y="5433641"/>
                <a:ext cx="283144" cy="506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a:stCxn id="15" idx="6"/>
                <a:endCxn id="16" idx="2"/>
              </p:cNvCxnSpPr>
              <p:nvPr/>
            </p:nvCxnSpPr>
            <p:spPr>
              <a:xfrm>
                <a:off x="1610608" y="6074015"/>
                <a:ext cx="438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a:stCxn id="16" idx="0"/>
                <a:endCxn id="3" idx="5"/>
              </p:cNvCxnSpPr>
              <p:nvPr/>
            </p:nvCxnSpPr>
            <p:spPr>
              <a:xfrm flipH="1" flipV="1">
                <a:off x="1984464" y="5378274"/>
                <a:ext cx="283144" cy="506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직선 연결선 27"/>
              <p:cNvCxnSpPr/>
              <p:nvPr/>
            </p:nvCxnSpPr>
            <p:spPr>
              <a:xfrm flipH="1">
                <a:off x="3762946" y="5473209"/>
                <a:ext cx="219000" cy="3722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직선 연결선 29"/>
              <p:cNvCxnSpPr/>
              <p:nvPr/>
            </p:nvCxnSpPr>
            <p:spPr>
              <a:xfrm>
                <a:off x="3981946" y="6074014"/>
                <a:ext cx="29990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1" name="직사각형 30"/>
              <p:cNvSpPr/>
              <p:nvPr/>
            </p:nvSpPr>
            <p:spPr>
              <a:xfrm>
                <a:off x="914400" y="4528038"/>
                <a:ext cx="1828800" cy="404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2060"/>
                    </a:solidFill>
                    <a:latin typeface="Arial" panose="020B0604020202020204" pitchFamily="34" charset="0"/>
                    <a:cs typeface="Arial" panose="020B0604020202020204" pitchFamily="34" charset="0"/>
                  </a:rPr>
                  <a:t>Directed graph</a:t>
                </a:r>
                <a:endParaRPr lang="ko-KR" altLang="en-US" sz="1600" dirty="0">
                  <a:solidFill>
                    <a:srgbClr val="002060"/>
                  </a:solidFill>
                  <a:latin typeface="Arial" panose="020B0604020202020204" pitchFamily="34" charset="0"/>
                  <a:cs typeface="Arial" panose="020B0604020202020204" pitchFamily="34" charset="0"/>
                </a:endParaRPr>
              </a:p>
            </p:txBody>
          </p:sp>
          <p:sp>
            <p:nvSpPr>
              <p:cNvPr id="33" name="직사각형 32"/>
              <p:cNvSpPr/>
              <p:nvPr/>
            </p:nvSpPr>
            <p:spPr>
              <a:xfrm>
                <a:off x="3217500" y="4532749"/>
                <a:ext cx="1828800" cy="404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solidFill>
                      <a:srgbClr val="002060"/>
                    </a:solidFill>
                    <a:latin typeface="Arial" panose="020B0604020202020204" pitchFamily="34" charset="0"/>
                    <a:cs typeface="Arial" panose="020B0604020202020204" pitchFamily="34" charset="0"/>
                  </a:rPr>
                  <a:t>Undirected graph</a:t>
                </a:r>
                <a:endParaRPr lang="ko-KR" altLang="en-US" sz="1600" dirty="0">
                  <a:solidFill>
                    <a:srgbClr val="002060"/>
                  </a:solidFill>
                  <a:latin typeface="Arial" panose="020B0604020202020204" pitchFamily="34" charset="0"/>
                  <a:cs typeface="Arial" panose="020B0604020202020204" pitchFamily="34" charset="0"/>
                </a:endParaRPr>
              </a:p>
            </p:txBody>
          </p:sp>
        </p:grpSp>
        <p:cxnSp>
          <p:nvCxnSpPr>
            <p:cNvPr id="35" name="직선 연결선 34"/>
            <p:cNvCxnSpPr/>
            <p:nvPr/>
          </p:nvCxnSpPr>
          <p:spPr>
            <a:xfrm>
              <a:off x="2523392" y="4659925"/>
              <a:ext cx="8793" cy="1626091"/>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grpSp>
      <p:sp>
        <p:nvSpPr>
          <p:cNvPr id="25" name="제목 1">
            <a:extLst>
              <a:ext uri="{FF2B5EF4-FFF2-40B4-BE49-F238E27FC236}">
                <a16:creationId xmlns:a16="http://schemas.microsoft.com/office/drawing/2014/main" id="{D00BC6B8-542D-4A15-9855-9E8BB6D88D09}"/>
              </a:ext>
            </a:extLst>
          </p:cNvPr>
          <p:cNvSpPr txBox="1">
            <a:spLocks/>
          </p:cNvSpPr>
          <p:nvPr/>
        </p:nvSpPr>
        <p:spPr>
          <a:xfrm>
            <a:off x="1456715" y="357725"/>
            <a:ext cx="7838367" cy="823560"/>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ko-KR" altLang="en-US" sz="3000" dirty="0">
                <a:solidFill>
                  <a:srgbClr val="003863"/>
                </a:solidFill>
                <a:latin typeface="Arial Black" panose="020B0A04020102020204" pitchFamily="34" charset="0"/>
                <a:ea typeface="HY헤드라인M" panose="02030600000101010101" pitchFamily="18" charset="-127"/>
                <a:cs typeface="+mn-cs"/>
              </a:rPr>
              <a:t>같은 구조</a:t>
            </a:r>
            <a:r>
              <a:rPr lang="en-US" altLang="ko-KR" sz="3000" dirty="0">
                <a:solidFill>
                  <a:srgbClr val="003863"/>
                </a:solidFill>
                <a:latin typeface="Arial Black" panose="020B0A04020102020204" pitchFamily="34" charset="0"/>
                <a:ea typeface="HY헤드라인M" panose="02030600000101010101" pitchFamily="18" charset="-127"/>
                <a:cs typeface="+mn-cs"/>
              </a:rPr>
              <a:t>: Eigenvector Centrality</a:t>
            </a:r>
          </a:p>
          <a:p>
            <a:pPr>
              <a:lnSpc>
                <a:spcPct val="100000"/>
              </a:lnSpc>
            </a:pPr>
            <a:r>
              <a:rPr lang="en-US" altLang="ko-KR" sz="1800" dirty="0">
                <a:latin typeface="휴먼엑스포" panose="02030504000101010101" pitchFamily="18" charset="-127"/>
                <a:ea typeface="휴먼엑스포" panose="02030504000101010101" pitchFamily="18" charset="-127"/>
                <a:cs typeface="Arial" panose="020B0604020202020204" pitchFamily="34" charset="0"/>
              </a:rPr>
              <a:t>(Social Network, Citation, SNS </a:t>
            </a:r>
            <a:r>
              <a:rPr lang="ko-KR" altLang="en-US" sz="1800" dirty="0">
                <a:latin typeface="휴먼엑스포" panose="02030504000101010101" pitchFamily="18" charset="-127"/>
                <a:ea typeface="휴먼엑스포" panose="02030504000101010101" pitchFamily="18" charset="-127"/>
                <a:cs typeface="Arial" panose="020B0604020202020204" pitchFamily="34" charset="0"/>
              </a:rPr>
              <a:t>등에 적용 가능</a:t>
            </a:r>
            <a:r>
              <a:rPr lang="en-US" altLang="ko-KR" sz="1800" dirty="0">
                <a:latin typeface="휴먼엑스포" panose="02030504000101010101" pitchFamily="18" charset="-127"/>
                <a:ea typeface="휴먼엑스포" panose="02030504000101010101" pitchFamily="18" charset="-127"/>
                <a:cs typeface="Arial" panose="020B0604020202020204" pitchFamily="34" charset="0"/>
              </a:rPr>
              <a:t>)</a:t>
            </a:r>
            <a:endParaRPr lang="en-US" altLang="ko-KR" sz="3000" dirty="0">
              <a:solidFill>
                <a:srgbClr val="003863"/>
              </a:solidFill>
              <a:latin typeface="Arial Black" panose="020B0A04020102020204" pitchFamily="34" charset="0"/>
              <a:ea typeface="HY헤드라인M" panose="02030600000101010101" pitchFamily="18" charset="-127"/>
              <a:cs typeface="+mn-cs"/>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C79A7C-EB3D-44E4-AD50-3BE8F62AC386}"/>
                  </a:ext>
                </a:extLst>
              </p:cNvPr>
              <p:cNvSpPr txBox="1"/>
              <p:nvPr/>
            </p:nvSpPr>
            <p:spPr>
              <a:xfrm>
                <a:off x="2428733" y="3620207"/>
                <a:ext cx="748624"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m:t>
                      </m:r>
                      <m:r>
                        <a:rPr lang="en-US" altLang="ko-KR" sz="1400" i="1">
                          <a:latin typeface="Cambria Math" panose="02040503050406030204" pitchFamily="18" charset="0"/>
                          <a:ea typeface="Cambria Math" panose="02040503050406030204" pitchFamily="18" charset="0"/>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428733" y="3620207"/>
                <a:ext cx="748624" cy="307777"/>
              </a:xfrm>
              <a:prstGeom prst="rect">
                <a:avLst/>
              </a:prstGeom>
              <a:blipFill>
                <a:blip r:embed="rId6"/>
                <a:stretch>
                  <a:fillRect/>
                </a:stretch>
              </a:blipFill>
              <a:ln>
                <a:noFill/>
                <a:prstDash val="sysDot"/>
              </a:ln>
            </p:spPr>
            <p:txBody>
              <a:bodyPr/>
              <a:lstStyle/>
              <a:p>
                <a:r>
                  <a:rPr lang="ko-KR" altLang="en-US">
                    <a:noFill/>
                  </a:rPr>
                  <a:t> </a:t>
                </a:r>
              </a:p>
            </p:txBody>
          </p:sp>
        </mc:Fallback>
      </mc:AlternateContent>
    </p:spTree>
    <p:extLst>
      <p:ext uri="{BB962C8B-B14F-4D97-AF65-F5344CB8AC3E}">
        <p14:creationId xmlns:p14="http://schemas.microsoft.com/office/powerpoint/2010/main" val="2003612683"/>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CC79A7C-EB3D-44E4-AD50-3BE8F62AC386}"/>
                  </a:ext>
                </a:extLst>
              </p:cNvPr>
              <p:cNvSpPr txBox="1"/>
              <p:nvPr/>
            </p:nvSpPr>
            <p:spPr>
              <a:xfrm>
                <a:off x="1869482" y="1288914"/>
                <a:ext cx="1902419" cy="584775"/>
              </a:xfrm>
              <a:prstGeom prst="rect">
                <a:avLst/>
              </a:prstGeom>
              <a:noFill/>
              <a:ln>
                <a:solidFill>
                  <a:schemeClr val="tx1"/>
                </a:solid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3200" i="1">
                          <a:latin typeface="Cambria Math" panose="02040503050406030204" pitchFamily="18" charset="0"/>
                          <a:ea typeface="휴먼엑스포" panose="02030504000101010101" pitchFamily="18" charset="-127"/>
                          <a:cs typeface="Arial" panose="020B0604020202020204" pitchFamily="34" charset="0"/>
                        </a:rPr>
                        <m:t>𝐴</m:t>
                      </m:r>
                      <m:r>
                        <a:rPr lang="en-US" altLang="ko-KR" sz="3200" i="1">
                          <a:latin typeface="Cambria Math" panose="02040503050406030204" pitchFamily="18" charset="0"/>
                          <a:ea typeface="휴먼엑스포" panose="02030504000101010101" pitchFamily="18" charset="-127"/>
                          <a:cs typeface="Arial" panose="020B0604020202020204" pitchFamily="34" charset="0"/>
                        </a:rPr>
                        <m:t> </m:t>
                      </m:r>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r>
                        <a:rPr lang="en-US" altLang="ko-KR" sz="3200" i="1">
                          <a:latin typeface="Cambria Math" panose="02040503050406030204" pitchFamily="18" charset="0"/>
                          <a:ea typeface="휴먼엑스포" panose="02030504000101010101" pitchFamily="18" charset="-127"/>
                          <a:cs typeface="Arial" panose="020B0604020202020204" pitchFamily="34" charset="0"/>
                        </a:rPr>
                        <m:t>=</m:t>
                      </m:r>
                      <m:r>
                        <m:rPr>
                          <m:nor/>
                        </m:rPr>
                        <a:rPr lang="el-GR" altLang="ko-KR" sz="3200" dirty="0">
                          <a:ea typeface="굴림체" panose="020B0609000101010101" pitchFamily="49" charset="-127"/>
                          <a:cs typeface="Arial" panose="020B0604020202020204" pitchFamily="34" charset="0"/>
                        </a:rPr>
                        <m:t>λ</m:t>
                      </m:r>
                      <m:r>
                        <a:rPr lang="en-US" altLang="ko-KR" sz="3200" i="1" dirty="0">
                          <a:latin typeface="Cambria Math" panose="02040503050406030204" pitchFamily="18" charset="0"/>
                          <a:ea typeface="굴림체" panose="020B0609000101010101" pitchFamily="49" charset="-127"/>
                          <a:cs typeface="Arial" panose="020B0604020202020204" pitchFamily="34" charset="0"/>
                        </a:rPr>
                        <m:t> </m:t>
                      </m:r>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oMath>
                  </m:oMathPara>
                </a14:m>
                <a:endParaRPr lang="en-US" altLang="ko-KR" sz="3200" dirty="0">
                  <a:ea typeface="휴먼엑스포" panose="02030504000101010101" pitchFamily="18" charset="-127"/>
                  <a:cs typeface="Arial" panose="020B0604020202020204" pitchFamily="34" charset="0"/>
                </a:endParaRPr>
              </a:p>
            </p:txBody>
          </p:sp>
        </mc:Choice>
        <mc:Fallback xmlns="">
          <p:sp>
            <p:nvSpPr>
              <p:cNvPr id="25" name="TextBox 2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69482" y="1288914"/>
                <a:ext cx="1902419" cy="584775"/>
              </a:xfrm>
              <a:prstGeom prst="rect">
                <a:avLst/>
              </a:prstGeom>
              <a:blipFill>
                <a:blip r:embed="rId3"/>
                <a:stretch>
                  <a:fillRect/>
                </a:stretch>
              </a:blipFill>
              <a:ln>
                <a:solidFill>
                  <a:schemeClr val="tx1"/>
                </a:solid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C79A7C-EB3D-44E4-AD50-3BE8F62AC386}"/>
                  </a:ext>
                </a:extLst>
              </p:cNvPr>
              <p:cNvSpPr txBox="1"/>
              <p:nvPr/>
            </p:nvSpPr>
            <p:spPr>
              <a:xfrm>
                <a:off x="1869482" y="2549144"/>
                <a:ext cx="8294427" cy="968791"/>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d>
                      <m:dPr>
                        <m:begChr m:val="["/>
                        <m:endChr m:val="]"/>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dPr>
                      <m:e>
                        <m:m>
                          <m:mPr>
                            <m:mcs>
                              <m:mc>
                                <m:mcPr>
                                  <m:count m:val="2"/>
                                  <m:mcJc m:val="center"/>
                                </m:mcPr>
                              </m:mc>
                            </m:mcs>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mPr>
                          <m:mr>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𝑎</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11</m:t>
                                  </m:r>
                                </m:sub>
                              </m:sSub>
                            </m:e>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𝑎</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12</m:t>
                                  </m:r>
                                </m:sub>
                              </m:sSub>
                            </m:e>
                          </m:mr>
                          <m:mr>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𝑎</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21</m:t>
                                  </m:r>
                                </m:sub>
                              </m:sSub>
                            </m:e>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𝑎</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22</m:t>
                                  </m:r>
                                </m:sub>
                              </m:sSub>
                            </m:e>
                          </m:mr>
                        </m:m>
                      </m:e>
                    </m:d>
                    <m:d>
                      <m:dPr>
                        <m:begChr m:val="["/>
                        <m:endChr m:val="]"/>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dPr>
                      <m:e>
                        <m:eqArr>
                          <m:eqArr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eqArrPr>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1</m:t>
                                </m:r>
                              </m:sub>
                            </m:sSub>
                          </m:e>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2</m:t>
                                </m:r>
                              </m:sub>
                            </m:sSub>
                          </m:e>
                        </m:eqArr>
                      </m:e>
                    </m:d>
                    <m:r>
                      <a:rPr lang="en-US" altLang="ko-KR" sz="3200" i="1">
                        <a:latin typeface="Cambria Math" panose="02040503050406030204" pitchFamily="18" charset="0"/>
                        <a:ea typeface="휴먼엑스포" panose="02030504000101010101" pitchFamily="18" charset="-127"/>
                        <a:cs typeface="Arial" panose="020B0604020202020204" pitchFamily="34" charset="0"/>
                      </a:rPr>
                      <m:t>=</m:t>
                    </m:r>
                    <m:d>
                      <m:dPr>
                        <m:begChr m:val="["/>
                        <m:endChr m:val="]"/>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dPr>
                      <m:e>
                        <m:eqArr>
                          <m:eqArr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eqArrPr>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𝑎</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11</m:t>
                                </m:r>
                              </m:sub>
                            </m:sSub>
                          </m:e>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𝑎</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21</m:t>
                                </m:r>
                              </m:sub>
                            </m:sSub>
                          </m:e>
                        </m:eqArr>
                        <m:eqArr>
                          <m:eqArr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eqArrPr>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1</m:t>
                                </m:r>
                              </m:sub>
                            </m:sSub>
                          </m:e>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1</m:t>
                                </m:r>
                              </m:sub>
                            </m:sSub>
                          </m:e>
                        </m:eqArr>
                        <m:eqArr>
                          <m:eqArr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eqArrPr>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m:t>
                                </m:r>
                              </m:e>
                              <m:sub/>
                            </m:sSub>
                          </m:e>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m:t>
                                </m:r>
                              </m:e>
                              <m:sub/>
                            </m:sSub>
                          </m:e>
                        </m:eqArr>
                        <m:eqArr>
                          <m:eqArr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eqArrPr>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𝑎</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12</m:t>
                                </m:r>
                              </m:sub>
                            </m:sSub>
                          </m:e>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𝑎</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22</m:t>
                                </m:r>
                              </m:sub>
                            </m:sSub>
                          </m:e>
                        </m:eqArr>
                        <m:eqArr>
                          <m:eqArr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eqArrPr>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2</m:t>
                                </m:r>
                              </m:sub>
                            </m:sSub>
                          </m:e>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2</m:t>
                                </m:r>
                              </m:sub>
                            </m:sSub>
                          </m:e>
                        </m:eqArr>
                      </m:e>
                    </m:d>
                  </m:oMath>
                </a14:m>
                <a:r>
                  <a:rPr lang="en-US" altLang="ko-KR" sz="3200" dirty="0">
                    <a:ea typeface="휴먼엑스포" panose="02030504000101010101" pitchFamily="18" charset="-127"/>
                    <a:cs typeface="Arial" panose="020B0604020202020204" pitchFamily="34" charset="0"/>
                  </a:rPr>
                  <a:t>    </a:t>
                </a:r>
                <a14:m>
                  <m:oMath xmlns:m="http://schemas.openxmlformats.org/officeDocument/2006/math">
                    <m:d>
                      <m:dPr>
                        <m:begChr m:val="["/>
                        <m:endChr m:val="]"/>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dPr>
                      <m:e>
                        <m:eqArr>
                          <m:eqArr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eqArrPr>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1</m:t>
                                </m:r>
                              </m:sub>
                            </m:sSub>
                          </m:e>
                          <m:e>
                            <m:sSub>
                              <m:sSubPr>
                                <m:ctrlPr>
                                  <a:rPr lang="en-US" altLang="ko-KR" sz="3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3200" i="1">
                                    <a:latin typeface="Cambria Math" panose="02040503050406030204" pitchFamily="18" charset="0"/>
                                    <a:ea typeface="휴먼엑스포" panose="02030504000101010101" pitchFamily="18" charset="-127"/>
                                    <a:cs typeface="Arial" panose="020B0604020202020204" pitchFamily="34" charset="0"/>
                                  </a:rPr>
                                  <m:t>2</m:t>
                                </m:r>
                              </m:sub>
                            </m:sSub>
                          </m:e>
                        </m:eqArr>
                      </m:e>
                    </m:d>
                  </m:oMath>
                </a14:m>
                <a:endParaRPr lang="en-US" altLang="ko-KR" sz="3200" dirty="0">
                  <a:ea typeface="휴먼엑스포" panose="02030504000101010101" pitchFamily="18" charset="-127"/>
                  <a:cs typeface="Arial" panose="020B0604020202020204" pitchFamily="34" charset="0"/>
                </a:endParaRPr>
              </a:p>
            </p:txBody>
          </p:sp>
        </mc:Choice>
        <mc:Fallback xmlns="">
          <p:sp>
            <p:nvSpPr>
              <p:cNvPr id="27" name="TextBox 2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69482" y="2549144"/>
                <a:ext cx="8294427" cy="968791"/>
              </a:xfrm>
              <a:prstGeom prst="rect">
                <a:avLst/>
              </a:prstGeom>
              <a:blipFill>
                <a:blip r:embed="rId4"/>
                <a:stretch>
                  <a:fillRect/>
                </a:stretch>
              </a:blipFill>
              <a:ln>
                <a:noFill/>
                <a:prstDash val="sysDot"/>
              </a:ln>
            </p:spPr>
            <p:txBody>
              <a:bodyPr/>
              <a:lstStyle/>
              <a:p>
                <a:r>
                  <a:rPr lang="ko-KR" altLang="en-US">
                    <a:noFill/>
                  </a:rPr>
                  <a:t> </a:t>
                </a:r>
              </a:p>
            </p:txBody>
          </p:sp>
        </mc:Fallback>
      </mc:AlternateContent>
      <p:sp>
        <p:nvSpPr>
          <p:cNvPr id="6" name="직사각형 5"/>
          <p:cNvSpPr/>
          <p:nvPr/>
        </p:nvSpPr>
        <p:spPr>
          <a:xfrm>
            <a:off x="6857999" y="1734252"/>
            <a:ext cx="3525716" cy="37714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tx1"/>
                </a:solidFill>
                <a:latin typeface="Arial" panose="020B0604020202020204" pitchFamily="34" charset="0"/>
                <a:cs typeface="Arial" panose="020B0604020202020204" pitchFamily="34" charset="0"/>
              </a:rPr>
              <a:t>2</a:t>
            </a:r>
            <a:r>
              <a:rPr lang="ko-KR" altLang="en-US" sz="1500" dirty="0">
                <a:solidFill>
                  <a:schemeClr val="tx1"/>
                </a:solidFill>
                <a:latin typeface="Arial" panose="020B0604020202020204" pitchFamily="34" charset="0"/>
                <a:cs typeface="Arial" panose="020B0604020202020204" pitchFamily="34" charset="0"/>
              </a:rPr>
              <a:t>번째 사람이 </a:t>
            </a:r>
            <a:r>
              <a:rPr lang="en-US" altLang="ko-KR" sz="1500" dirty="0">
                <a:solidFill>
                  <a:schemeClr val="tx1"/>
                </a:solidFill>
                <a:latin typeface="Arial" panose="020B0604020202020204" pitchFamily="34" charset="0"/>
                <a:cs typeface="Arial" panose="020B0604020202020204" pitchFamily="34" charset="0"/>
              </a:rPr>
              <a:t>1</a:t>
            </a:r>
            <a:r>
              <a:rPr lang="ko-KR" altLang="en-US" sz="1500" dirty="0">
                <a:solidFill>
                  <a:schemeClr val="tx1"/>
                </a:solidFill>
                <a:latin typeface="Arial" panose="020B0604020202020204" pitchFamily="34" charset="0"/>
                <a:cs typeface="Arial" panose="020B0604020202020204" pitchFamily="34" charset="0"/>
              </a:rPr>
              <a:t>번째 사람을 </a:t>
            </a:r>
            <a:r>
              <a:rPr lang="en-US" altLang="ko-KR" sz="1500" dirty="0">
                <a:solidFill>
                  <a:schemeClr val="tx1"/>
                </a:solidFill>
                <a:latin typeface="Arial" panose="020B0604020202020204" pitchFamily="34" charset="0"/>
                <a:cs typeface="Arial" panose="020B0604020202020204" pitchFamily="34" charset="0"/>
              </a:rPr>
              <a:t>follow </a:t>
            </a:r>
            <a:r>
              <a:rPr lang="ko-KR" altLang="en-US" sz="1500" dirty="0">
                <a:solidFill>
                  <a:schemeClr val="tx1"/>
                </a:solidFill>
                <a:latin typeface="Arial" panose="020B0604020202020204" pitchFamily="34" charset="0"/>
                <a:cs typeface="Arial" panose="020B0604020202020204" pitchFamily="34" charset="0"/>
              </a:rPr>
              <a:t>했나</a:t>
            </a:r>
            <a:r>
              <a:rPr lang="en-US" altLang="ko-KR" sz="1500" dirty="0">
                <a:solidFill>
                  <a:schemeClr val="tx1"/>
                </a:solidFill>
                <a:latin typeface="Arial" panose="020B0604020202020204" pitchFamily="34" charset="0"/>
                <a:cs typeface="Arial" panose="020B0604020202020204" pitchFamily="34" charset="0"/>
              </a:rPr>
              <a:t>?</a:t>
            </a:r>
            <a:endParaRPr lang="ko-KR" altLang="en-US" sz="1500" dirty="0">
              <a:solidFill>
                <a:schemeClr val="tx1"/>
              </a:solidFill>
              <a:latin typeface="Arial" panose="020B0604020202020204" pitchFamily="34" charset="0"/>
              <a:cs typeface="Arial" panose="020B0604020202020204" pitchFamily="34" charset="0"/>
            </a:endParaRPr>
          </a:p>
        </p:txBody>
      </p:sp>
      <p:sp>
        <p:nvSpPr>
          <p:cNvPr id="34" name="직사각형 33"/>
          <p:cNvSpPr/>
          <p:nvPr/>
        </p:nvSpPr>
        <p:spPr>
          <a:xfrm>
            <a:off x="7716716" y="2186585"/>
            <a:ext cx="2447193" cy="37714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Arial" panose="020B0604020202020204" pitchFamily="34" charset="0"/>
                <a:cs typeface="Arial" panose="020B0604020202020204" pitchFamily="34" charset="0"/>
              </a:rPr>
              <a:t>2</a:t>
            </a:r>
            <a:r>
              <a:rPr lang="ko-KR" altLang="en-US" sz="1500" dirty="0">
                <a:solidFill>
                  <a:schemeClr val="tx1"/>
                </a:solidFill>
                <a:latin typeface="Arial" panose="020B0604020202020204" pitchFamily="34" charset="0"/>
                <a:cs typeface="Arial" panose="020B0604020202020204" pitchFamily="34" charset="0"/>
              </a:rPr>
              <a:t>번째 사람의 </a:t>
            </a:r>
            <a:r>
              <a:rPr lang="en-US" altLang="ko-KR" sz="1500" dirty="0">
                <a:solidFill>
                  <a:schemeClr val="tx1"/>
                </a:solidFill>
                <a:latin typeface="Arial" panose="020B0604020202020204" pitchFamily="34" charset="0"/>
                <a:cs typeface="Arial" panose="020B0604020202020204" pitchFamily="34" charset="0"/>
              </a:rPr>
              <a:t>power index</a:t>
            </a:r>
            <a:endParaRPr lang="ko-KR" altLang="en-US" sz="1500" dirty="0">
              <a:solidFill>
                <a:schemeClr val="tx1"/>
              </a:solidFill>
              <a:latin typeface="Arial" panose="020B0604020202020204" pitchFamily="34" charset="0"/>
              <a:cs typeface="Arial" panose="020B0604020202020204" pitchFamily="34" charset="0"/>
            </a:endParaRPr>
          </a:p>
        </p:txBody>
      </p:sp>
      <p:cxnSp>
        <p:nvCxnSpPr>
          <p:cNvPr id="9" name="꺾인 연결선 8"/>
          <p:cNvCxnSpPr>
            <a:stCxn id="6" idx="1"/>
          </p:cNvCxnSpPr>
          <p:nvPr/>
        </p:nvCxnSpPr>
        <p:spPr>
          <a:xfrm rot="10800000" flipH="1" flipV="1">
            <a:off x="6857999" y="1922823"/>
            <a:ext cx="246186" cy="688492"/>
          </a:xfrm>
          <a:prstGeom prst="bentConnector4">
            <a:avLst>
              <a:gd name="adj1" fmla="val -92857"/>
              <a:gd name="adj2" fmla="val 636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꺾인 연결선 19"/>
          <p:cNvCxnSpPr>
            <a:stCxn id="34" idx="1"/>
          </p:cNvCxnSpPr>
          <p:nvPr/>
        </p:nvCxnSpPr>
        <p:spPr>
          <a:xfrm rot="10800000" flipV="1">
            <a:off x="7578969" y="2375156"/>
            <a:ext cx="137746" cy="2361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직사각형 21"/>
              <p:cNvSpPr/>
              <p:nvPr/>
            </p:nvSpPr>
            <p:spPr>
              <a:xfrm rot="10800000">
                <a:off x="7925961" y="2777517"/>
                <a:ext cx="59022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3000" i="1">
                          <a:latin typeface="Cambria Math" panose="02040503050406030204" pitchFamily="18" charset="0"/>
                          <a:ea typeface="Cambria Math" panose="02040503050406030204" pitchFamily="18" charset="0"/>
                          <a:cs typeface="Arial" panose="020B0604020202020204" pitchFamily="34" charset="0"/>
                        </a:rPr>
                        <m:t>∝</m:t>
                      </m:r>
                    </m:oMath>
                  </m:oMathPara>
                </a14:m>
                <a:endParaRPr lang="ko-KR" altLang="en-US" sz="3000" dirty="0"/>
              </a:p>
            </p:txBody>
          </p:sp>
        </mc:Choice>
        <mc:Fallback xmlns="">
          <p:sp>
            <p:nvSpPr>
              <p:cNvPr id="22" name="직사각형 21"/>
              <p:cNvSpPr>
                <a:spLocks noRot="1" noChangeAspect="1" noMove="1" noResize="1" noEditPoints="1" noAdjustHandles="1" noChangeArrowheads="1" noChangeShapeType="1" noTextEdit="1"/>
              </p:cNvSpPr>
              <p:nvPr/>
            </p:nvSpPr>
            <p:spPr>
              <a:xfrm rot="10800000">
                <a:off x="7925961" y="2777517"/>
                <a:ext cx="590226" cy="553998"/>
              </a:xfrm>
              <a:prstGeom prst="rect">
                <a:avLst/>
              </a:prstGeom>
              <a:blipFill>
                <a:blip r:embed="rId5"/>
                <a:stretch>
                  <a:fillRect/>
                </a:stretch>
              </a:blipFill>
            </p:spPr>
            <p:txBody>
              <a:bodyPr/>
              <a:lstStyle/>
              <a:p>
                <a:r>
                  <a:rPr lang="ko-KR" altLang="en-US">
                    <a:noFill/>
                  </a:rPr>
                  <a:t> </a:t>
                </a:r>
              </a:p>
            </p:txBody>
          </p:sp>
        </mc:Fallback>
      </mc:AlternateContent>
      <p:sp>
        <p:nvSpPr>
          <p:cNvPr id="37" name="직사각형 36"/>
          <p:cNvSpPr/>
          <p:nvPr/>
        </p:nvSpPr>
        <p:spPr>
          <a:xfrm>
            <a:off x="7902734" y="3720152"/>
            <a:ext cx="1294021" cy="37714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500" dirty="0">
                <a:solidFill>
                  <a:schemeClr val="tx1"/>
                </a:solidFill>
                <a:latin typeface="Arial" panose="020B0604020202020204" pitchFamily="34" charset="0"/>
                <a:cs typeface="Arial" panose="020B0604020202020204" pitchFamily="34" charset="0"/>
              </a:rPr>
              <a:t>사람들의</a:t>
            </a:r>
            <a:r>
              <a:rPr lang="en-US" altLang="ko-KR" sz="1500" dirty="0">
                <a:solidFill>
                  <a:schemeClr val="tx1"/>
                </a:solidFill>
                <a:latin typeface="Arial" panose="020B0604020202020204" pitchFamily="34" charset="0"/>
                <a:cs typeface="Arial" panose="020B0604020202020204" pitchFamily="34" charset="0"/>
              </a:rPr>
              <a:t> </a:t>
            </a:r>
          </a:p>
          <a:p>
            <a:pPr algn="ctr"/>
            <a:r>
              <a:rPr lang="en-US" altLang="ko-KR" sz="1500" dirty="0">
                <a:solidFill>
                  <a:schemeClr val="tx1"/>
                </a:solidFill>
                <a:latin typeface="Arial" panose="020B0604020202020204" pitchFamily="34" charset="0"/>
                <a:cs typeface="Arial" panose="020B0604020202020204" pitchFamily="34" charset="0"/>
              </a:rPr>
              <a:t>power index</a:t>
            </a:r>
            <a:endParaRPr lang="ko-KR" altLang="en-US" sz="1500" dirty="0">
              <a:solidFill>
                <a:schemeClr val="tx1"/>
              </a:solidFill>
              <a:latin typeface="Arial" panose="020B0604020202020204" pitchFamily="34" charset="0"/>
              <a:cs typeface="Arial" panose="020B0604020202020204" pitchFamily="34" charset="0"/>
            </a:endParaRPr>
          </a:p>
        </p:txBody>
      </p:sp>
      <p:cxnSp>
        <p:nvCxnSpPr>
          <p:cNvPr id="39" name="직선 연결선 38"/>
          <p:cNvCxnSpPr/>
          <p:nvPr/>
        </p:nvCxnSpPr>
        <p:spPr>
          <a:xfrm>
            <a:off x="7957037" y="3597062"/>
            <a:ext cx="113420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CC79A7C-EB3D-44E4-AD50-3BE8F62AC386}"/>
                  </a:ext>
                </a:extLst>
              </p:cNvPr>
              <p:cNvSpPr txBox="1"/>
              <p:nvPr/>
            </p:nvSpPr>
            <p:spPr>
              <a:xfrm>
                <a:off x="1869481" y="4263644"/>
                <a:ext cx="8514234" cy="1077218"/>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r>
                        <a:rPr lang="en-US" altLang="ko-KR" sz="3200" i="1">
                          <a:latin typeface="Cambria Math" panose="02040503050406030204" pitchFamily="18" charset="0"/>
                          <a:ea typeface="휴먼엑스포" panose="02030504000101010101" pitchFamily="18" charset="-127"/>
                          <a:cs typeface="Arial" panose="020B0604020202020204" pitchFamily="34" charset="0"/>
                        </a:rPr>
                        <m:t> ∝</m:t>
                      </m:r>
                      <m:r>
                        <a:rPr lang="en-US" altLang="ko-KR" sz="3200" i="1">
                          <a:latin typeface="Cambria Math" panose="02040503050406030204" pitchFamily="18" charset="0"/>
                          <a:ea typeface="Cambria Math" panose="02040503050406030204" pitchFamily="18" charset="0"/>
                          <a:cs typeface="Arial" panose="020B0604020202020204" pitchFamily="34" charset="0"/>
                        </a:rPr>
                        <m:t>𝐴𝑥</m:t>
                      </m:r>
                      <m:r>
                        <a:rPr lang="en-US" altLang="ko-KR" sz="3200" i="1">
                          <a:latin typeface="Cambria Math" panose="02040503050406030204" pitchFamily="18" charset="0"/>
                          <a:ea typeface="Cambria Math" panose="02040503050406030204" pitchFamily="18" charset="0"/>
                          <a:cs typeface="Arial" panose="020B0604020202020204" pitchFamily="34" charset="0"/>
                        </a:rPr>
                        <m:t> ∝ </m:t>
                      </m:r>
                      <m:sSup>
                        <m:sSupPr>
                          <m:ctrlPr>
                            <a:rPr lang="en-US" altLang="ko-KR" sz="32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3200" i="1">
                              <a:latin typeface="Cambria Math" panose="02040503050406030204" pitchFamily="18" charset="0"/>
                              <a:ea typeface="Cambria Math" panose="02040503050406030204" pitchFamily="18" charset="0"/>
                              <a:cs typeface="Arial" panose="020B0604020202020204" pitchFamily="34" charset="0"/>
                            </a:rPr>
                            <m:t>𝐴</m:t>
                          </m:r>
                        </m:e>
                        <m:sup>
                          <m:r>
                            <a:rPr lang="en-US" altLang="ko-KR" sz="3200" i="1">
                              <a:latin typeface="Cambria Math" panose="02040503050406030204" pitchFamily="18" charset="0"/>
                              <a:ea typeface="Cambria Math" panose="02040503050406030204" pitchFamily="18" charset="0"/>
                              <a:cs typeface="Arial" panose="020B0604020202020204" pitchFamily="34" charset="0"/>
                            </a:rPr>
                            <m:t>2</m:t>
                          </m:r>
                        </m:sup>
                      </m:sSup>
                      <m:r>
                        <a:rPr lang="en-US" altLang="ko-KR" sz="3200" i="1">
                          <a:latin typeface="Cambria Math" panose="02040503050406030204" pitchFamily="18" charset="0"/>
                          <a:ea typeface="Cambria Math" panose="02040503050406030204" pitchFamily="18" charset="0"/>
                          <a:cs typeface="Arial" panose="020B0604020202020204" pitchFamily="34" charset="0"/>
                        </a:rPr>
                        <m:t>𝑥</m:t>
                      </m:r>
                      <m:r>
                        <a:rPr lang="en-US" altLang="ko-KR" sz="3200" i="1">
                          <a:latin typeface="Cambria Math" panose="02040503050406030204" pitchFamily="18" charset="0"/>
                          <a:ea typeface="Cambria Math" panose="02040503050406030204" pitchFamily="18" charset="0"/>
                          <a:cs typeface="Arial" panose="020B0604020202020204" pitchFamily="34" charset="0"/>
                        </a:rPr>
                        <m:t> ∝ </m:t>
                      </m:r>
                      <m:sSup>
                        <m:sSupPr>
                          <m:ctrlPr>
                            <a:rPr lang="en-US" altLang="ko-KR" sz="32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3200" i="1">
                              <a:latin typeface="Cambria Math" panose="02040503050406030204" pitchFamily="18" charset="0"/>
                              <a:ea typeface="Cambria Math" panose="02040503050406030204" pitchFamily="18" charset="0"/>
                              <a:cs typeface="Arial" panose="020B0604020202020204" pitchFamily="34" charset="0"/>
                            </a:rPr>
                            <m:t>𝐴</m:t>
                          </m:r>
                        </m:e>
                        <m:sup>
                          <m:r>
                            <a:rPr lang="en-US" altLang="ko-KR" sz="3200" i="1">
                              <a:latin typeface="Cambria Math" panose="02040503050406030204" pitchFamily="18" charset="0"/>
                              <a:ea typeface="Cambria Math" panose="02040503050406030204" pitchFamily="18" charset="0"/>
                              <a:cs typeface="Arial" panose="020B0604020202020204" pitchFamily="34" charset="0"/>
                            </a:rPr>
                            <m:t>3</m:t>
                          </m:r>
                        </m:sup>
                      </m:sSup>
                      <m:r>
                        <a:rPr lang="en-US" altLang="ko-KR" sz="3200" i="1">
                          <a:latin typeface="Cambria Math" panose="02040503050406030204" pitchFamily="18" charset="0"/>
                          <a:ea typeface="Cambria Math" panose="02040503050406030204" pitchFamily="18" charset="0"/>
                          <a:cs typeface="Arial" panose="020B0604020202020204" pitchFamily="34" charset="0"/>
                        </a:rPr>
                        <m:t>𝑥</m:t>
                      </m:r>
                      <m:r>
                        <a:rPr lang="en-US" altLang="ko-KR" sz="3200" i="1">
                          <a:latin typeface="Cambria Math" panose="02040503050406030204" pitchFamily="18" charset="0"/>
                          <a:ea typeface="Cambria Math" panose="02040503050406030204" pitchFamily="18" charset="0"/>
                          <a:cs typeface="Arial" panose="020B0604020202020204" pitchFamily="34" charset="0"/>
                        </a:rPr>
                        <m:t> ∝ ⋯∝ </m:t>
                      </m:r>
                      <m:sSup>
                        <m:sSupPr>
                          <m:ctrlPr>
                            <a:rPr lang="en-US" altLang="ko-KR" sz="32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3200" i="1">
                              <a:latin typeface="Cambria Math" panose="02040503050406030204" pitchFamily="18" charset="0"/>
                              <a:ea typeface="Cambria Math" panose="02040503050406030204" pitchFamily="18" charset="0"/>
                              <a:cs typeface="Arial" panose="020B0604020202020204" pitchFamily="34" charset="0"/>
                            </a:rPr>
                            <m:t>𝐴</m:t>
                          </m:r>
                        </m:e>
                        <m:sup>
                          <m:r>
                            <a:rPr lang="en-US" altLang="ko-KR" sz="3200" i="1">
                              <a:latin typeface="Cambria Math" panose="02040503050406030204" pitchFamily="18" charset="0"/>
                              <a:ea typeface="Cambria Math" panose="02040503050406030204" pitchFamily="18" charset="0"/>
                              <a:cs typeface="Arial" panose="020B0604020202020204" pitchFamily="34" charset="0"/>
                            </a:rPr>
                            <m:t>𝑡</m:t>
                          </m:r>
                        </m:sup>
                      </m:sSup>
                      <m:r>
                        <a:rPr lang="en-US" altLang="ko-KR" sz="3200" i="1">
                          <a:latin typeface="Cambria Math" panose="02040503050406030204" pitchFamily="18" charset="0"/>
                          <a:ea typeface="Cambria Math" panose="02040503050406030204" pitchFamily="18" charset="0"/>
                          <a:cs typeface="Arial" panose="020B0604020202020204" pitchFamily="34" charset="0"/>
                        </a:rPr>
                        <m:t>𝑥</m:t>
                      </m:r>
                    </m:oMath>
                  </m:oMathPara>
                </a14:m>
                <a:endParaRPr lang="en-US" altLang="ko-KR" sz="3200" dirty="0">
                  <a:ea typeface="휴먼엑스포" panose="02030504000101010101" pitchFamily="18" charset="-127"/>
                  <a:cs typeface="Arial" panose="020B0604020202020204" pitchFamily="34" charset="0"/>
                </a:endParaRPr>
              </a:p>
              <a:p>
                <a:pPr eaLnBrk="0" fontAlgn="base" hangingPunct="0">
                  <a:spcBef>
                    <a:spcPct val="0"/>
                  </a:spcBef>
                  <a:spcAft>
                    <a:spcPct val="0"/>
                  </a:spcAft>
                </a:pPr>
                <a:endParaRPr lang="en-US" altLang="ko-KR" sz="800" dirty="0">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ea typeface="휴먼엑스포" panose="02030504000101010101" pitchFamily="18" charset="-127"/>
                    <a:cs typeface="Arial" panose="020B0604020202020204" pitchFamily="34" charset="0"/>
                  </a:rPr>
                  <a:t>Want to see what happens to  </a:t>
                </a:r>
                <a14:m>
                  <m:oMath xmlns:m="http://schemas.openxmlformats.org/officeDocument/2006/math">
                    <m:sSup>
                      <m:sSup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ea typeface="Cambria Math" panose="02040503050406030204" pitchFamily="18" charset="0"/>
                            <a:cs typeface="Arial" panose="020B0604020202020204" pitchFamily="34" charset="0"/>
                          </a:rPr>
                          <m:t>𝐴</m:t>
                        </m:r>
                      </m:e>
                      <m:sup>
                        <m:r>
                          <a:rPr lang="en-US" altLang="ko-KR" sz="2400" i="1">
                            <a:latin typeface="Cambria Math" panose="02040503050406030204" pitchFamily="18" charset="0"/>
                            <a:ea typeface="Cambria Math" panose="02040503050406030204" pitchFamily="18" charset="0"/>
                            <a:cs typeface="Arial" panose="020B0604020202020204" pitchFamily="34" charset="0"/>
                          </a:rPr>
                          <m:t>𝑡</m:t>
                        </m:r>
                      </m:sup>
                    </m:sSup>
                    <m:r>
                      <a:rPr lang="en-US" altLang="ko-KR" sz="2400" i="1">
                        <a:latin typeface="Cambria Math" panose="02040503050406030204" pitchFamily="18" charset="0"/>
                        <a:ea typeface="Cambria Math" panose="02040503050406030204" pitchFamily="18" charset="0"/>
                        <a:cs typeface="Arial" panose="020B0604020202020204" pitchFamily="34" charset="0"/>
                      </a:rPr>
                      <m:t>𝑥</m:t>
                    </m:r>
                  </m:oMath>
                </a14:m>
                <a:r>
                  <a:rPr lang="en-US" altLang="ko-KR" sz="2400" dirty="0">
                    <a:latin typeface="Arial" panose="020B0604020202020204" pitchFamily="34" charset="0"/>
                    <a:ea typeface="휴먼엑스포" panose="02030504000101010101" pitchFamily="18" charset="-127"/>
                    <a:cs typeface="Arial" panose="020B0604020202020204" pitchFamily="34" charset="0"/>
                  </a:rPr>
                  <a:t> </a:t>
                </a:r>
              </a:p>
            </p:txBody>
          </p:sp>
        </mc:Choice>
        <mc:Fallback xmlns="">
          <p:sp>
            <p:nvSpPr>
              <p:cNvPr id="40" name="TextBox 39">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69481" y="4263644"/>
                <a:ext cx="8514234" cy="1077218"/>
              </a:xfrm>
              <a:prstGeom prst="rect">
                <a:avLst/>
              </a:prstGeom>
              <a:blipFill>
                <a:blip r:embed="rId6"/>
                <a:stretch>
                  <a:fillRect l="-1146" b="-12429"/>
                </a:stretch>
              </a:blipFill>
              <a:ln>
                <a:noFill/>
                <a:prstDash val="sysDot"/>
              </a:ln>
            </p:spPr>
            <p:txBody>
              <a:bodyPr/>
              <a:lstStyle/>
              <a:p>
                <a:r>
                  <a:rPr lang="ko-KR" altLang="en-US">
                    <a:noFill/>
                  </a:rPr>
                  <a:t> </a:t>
                </a:r>
              </a:p>
            </p:txBody>
          </p:sp>
        </mc:Fallback>
      </mc:AlternateContent>
      <p:sp>
        <p:nvSpPr>
          <p:cNvPr id="41" name="타원 40"/>
          <p:cNvSpPr/>
          <p:nvPr/>
        </p:nvSpPr>
        <p:spPr>
          <a:xfrm>
            <a:off x="6005146" y="4879732"/>
            <a:ext cx="386862" cy="422031"/>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TextBox 41">
            <a:extLst>
              <a:ext uri="{FF2B5EF4-FFF2-40B4-BE49-F238E27FC236}">
                <a16:creationId xmlns:a16="http://schemas.microsoft.com/office/drawing/2014/main" id="{4CC79A7C-EB3D-44E4-AD50-3BE8F62AC386}"/>
              </a:ext>
            </a:extLst>
          </p:cNvPr>
          <p:cNvSpPr txBox="1"/>
          <p:nvPr/>
        </p:nvSpPr>
        <p:spPr>
          <a:xfrm>
            <a:off x="6303308" y="5483765"/>
            <a:ext cx="4492870" cy="338554"/>
          </a:xfrm>
          <a:prstGeom prst="rect">
            <a:avLst/>
          </a:prstGeom>
          <a:noFill/>
          <a:ln>
            <a:solidFill>
              <a:schemeClr val="tx1"/>
            </a:solidFill>
            <a:prstDash val="solid"/>
          </a:ln>
        </p:spPr>
        <p:txBody>
          <a:bodyPr wrap="square">
            <a:spAutoFit/>
          </a:bodyPr>
          <a:lstStyle/>
          <a:p>
            <a:pPr eaLnBrk="0" fontAlgn="base" hangingPunct="0">
              <a:spcBef>
                <a:spcPct val="0"/>
              </a:spcBef>
              <a:spcAft>
                <a:spcPct val="0"/>
              </a:spcAft>
            </a:pPr>
            <a:r>
              <a:rPr lang="ko-KR" altLang="en-US" sz="1600" dirty="0">
                <a:latin typeface="휴먼엑스포" panose="02030504000101010101" pitchFamily="18" charset="-127"/>
                <a:ea typeface="휴먼엑스포" panose="02030504000101010101" pitchFamily="18" charset="-127"/>
                <a:cs typeface="Arial" panose="020B0604020202020204" pitchFamily="34" charset="0"/>
              </a:rPr>
              <a:t>관계를 나타내는 </a:t>
            </a:r>
            <a:r>
              <a:rPr lang="en-US" altLang="ko-KR" sz="1600" dirty="0">
                <a:latin typeface="휴먼엑스포" panose="02030504000101010101" pitchFamily="18" charset="-127"/>
                <a:ea typeface="휴먼엑스포" panose="02030504000101010101" pitchFamily="18" charset="-127"/>
                <a:cs typeface="Arial" panose="020B0604020202020204" pitchFamily="34" charset="0"/>
              </a:rPr>
              <a:t>A matrix</a:t>
            </a:r>
            <a:r>
              <a:rPr lang="ko-KR" altLang="en-US" sz="1600" dirty="0">
                <a:latin typeface="휴먼엑스포" panose="02030504000101010101" pitchFamily="18" charset="-127"/>
                <a:ea typeface="휴먼엑스포" panose="02030504000101010101" pitchFamily="18" charset="-127"/>
                <a:cs typeface="Arial" panose="020B0604020202020204" pitchFamily="34" charset="0"/>
              </a:rPr>
              <a:t>의</a:t>
            </a:r>
            <a:r>
              <a:rPr lang="en-US" altLang="ko-KR" sz="16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1600" dirty="0" err="1">
                <a:latin typeface="휴먼엑스포" panose="02030504000101010101" pitchFamily="18" charset="-127"/>
                <a:ea typeface="휴먼엑스포" panose="02030504000101010101" pitchFamily="18" charset="-127"/>
                <a:cs typeface="Arial" panose="020B0604020202020204" pitchFamily="34" charset="0"/>
              </a:rPr>
              <a:t>무한급수가</a:t>
            </a:r>
            <a:r>
              <a:rPr lang="ko-KR" altLang="en-US" sz="1600" dirty="0">
                <a:latin typeface="휴먼엑스포" panose="02030504000101010101" pitchFamily="18" charset="-127"/>
                <a:ea typeface="휴먼엑스포" panose="02030504000101010101" pitchFamily="18" charset="-127"/>
                <a:cs typeface="Arial" panose="020B0604020202020204" pitchFamily="34" charset="0"/>
              </a:rPr>
              <a:t> 중요</a:t>
            </a:r>
            <a:endParaRPr lang="en-US" altLang="ko-KR" sz="1600" dirty="0">
              <a:latin typeface="휴먼엑스포" panose="02030504000101010101" pitchFamily="18" charset="-127"/>
              <a:ea typeface="휴먼엑스포" panose="02030504000101010101" pitchFamily="18" charset="-127"/>
              <a:cs typeface="Arial" panose="020B0604020202020204" pitchFamily="34" charset="0"/>
            </a:endParaRPr>
          </a:p>
        </p:txBody>
      </p:sp>
      <p:cxnSp>
        <p:nvCxnSpPr>
          <p:cNvPr id="44" name="꺾인 연결선 43"/>
          <p:cNvCxnSpPr>
            <a:stCxn id="42" idx="1"/>
            <a:endCxn id="41" idx="3"/>
          </p:cNvCxnSpPr>
          <p:nvPr/>
        </p:nvCxnSpPr>
        <p:spPr>
          <a:xfrm rot="10800000">
            <a:off x="6061803" y="5239959"/>
            <a:ext cx="241507" cy="4130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782</a:t>
            </a:fld>
            <a:endParaRPr lang="ko-KR" altLang="en-US" dirty="0"/>
          </a:p>
        </p:txBody>
      </p:sp>
    </p:spTree>
    <p:extLst>
      <p:ext uri="{BB962C8B-B14F-4D97-AF65-F5344CB8AC3E}">
        <p14:creationId xmlns:p14="http://schemas.microsoft.com/office/powerpoint/2010/main" val="3457967610"/>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CC79A7C-EB3D-44E4-AD50-3BE8F62AC386}"/>
                  </a:ext>
                </a:extLst>
              </p:cNvPr>
              <p:cNvSpPr txBox="1"/>
              <p:nvPr/>
            </p:nvSpPr>
            <p:spPr>
              <a:xfrm>
                <a:off x="1941460" y="3832547"/>
                <a:ext cx="8706025" cy="1877437"/>
              </a:xfrm>
              <a:prstGeom prst="rect">
                <a:avLst/>
              </a:prstGeom>
              <a:noFill/>
              <a:ln>
                <a:noFill/>
                <a:prstDash val="sysDot"/>
              </a:ln>
            </p:spPr>
            <p:txBody>
              <a:bodyPr wrap="square">
                <a:spAutoFit/>
              </a:bodyPr>
              <a:lstStyle/>
              <a:p>
                <a:pPr eaLnBrk="0" fontAlgn="base" hangingPunct="0">
                  <a:spcBef>
                    <a:spcPct val="0"/>
                  </a:spcBef>
                  <a:spcAft>
                    <a:spcPct val="0"/>
                  </a:spcAft>
                </a:pP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그럼 </a:t>
                </a:r>
                <a14:m>
                  <m:oMath xmlns:m="http://schemas.openxmlformats.org/officeDocument/2006/math">
                    <m:sSup>
                      <m:sSupPr>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400" i="1">
                            <a:latin typeface="Cambria Math" panose="02040503050406030204" pitchFamily="18" charset="0"/>
                            <a:ea typeface="휴먼엑스포" panose="02030504000101010101" pitchFamily="18" charset="-127"/>
                            <a:cs typeface="Arial" panose="020B0604020202020204" pitchFamily="34" charset="0"/>
                          </a:rPr>
                          <m:t>𝐴</m:t>
                        </m:r>
                      </m:e>
                      <m:sup>
                        <m:r>
                          <a:rPr lang="en-US" altLang="ko-KR" sz="2400" i="1">
                            <a:latin typeface="Cambria Math" panose="02040503050406030204" pitchFamily="18" charset="0"/>
                            <a:ea typeface="휴먼엑스포" panose="02030504000101010101" pitchFamily="18" charset="-127"/>
                            <a:cs typeface="Arial" panose="020B0604020202020204" pitchFamily="34" charset="0"/>
                          </a:rPr>
                          <m:t>𝑡</m:t>
                        </m:r>
                      </m:sup>
                    </m:sSup>
                    <m:r>
                      <a:rPr lang="ko-KR" altLang="en-US" sz="2400" i="1">
                        <a:latin typeface="Cambria Math" panose="02040503050406030204" pitchFamily="18" charset="0"/>
                        <a:ea typeface="휴먼엑스포" panose="02030504000101010101" pitchFamily="18" charset="-127"/>
                        <a:cs typeface="Arial" panose="020B0604020202020204" pitchFamily="34" charset="0"/>
                      </a:rPr>
                      <m:t>는</m:t>
                    </m:r>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sSup>
                      <m:sSupPr>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sSupPr>
                      <m:e>
                        <m:r>
                          <m:rPr>
                            <m:nor/>
                          </m:rPr>
                          <a:rPr lang="el-GR" altLang="ko-KR" sz="2400" dirty="0">
                            <a:ea typeface="굴림체" panose="020B0609000101010101" pitchFamily="49" charset="-127"/>
                            <a:cs typeface="Arial" panose="020B0604020202020204" pitchFamily="34" charset="0"/>
                          </a:rPr>
                          <m:t>λ</m:t>
                        </m:r>
                      </m:e>
                      <m:sup>
                        <m:r>
                          <a:rPr lang="en-US" altLang="ko-KR" sz="2400" i="1">
                            <a:latin typeface="Cambria Math" panose="02040503050406030204" pitchFamily="18" charset="0"/>
                            <a:ea typeface="휴먼엑스포" panose="02030504000101010101" pitchFamily="18" charset="-127"/>
                            <a:cs typeface="Arial" panose="020B0604020202020204" pitchFamily="34" charset="0"/>
                          </a:rPr>
                          <m:t>𝑡</m:t>
                        </m:r>
                      </m:sup>
                    </m:sSup>
                    <m:r>
                      <a:rPr lang="en-US" altLang="ko-KR" sz="2400" i="1">
                        <a:latin typeface="Cambria Math" panose="02040503050406030204" pitchFamily="18" charset="0"/>
                        <a:ea typeface="휴먼엑스포" panose="02030504000101010101" pitchFamily="18" charset="-127"/>
                        <a:cs typeface="Arial" panose="020B0604020202020204" pitchFamily="34" charset="0"/>
                      </a:rPr>
                      <m:t> </m:t>
                    </m:r>
                    <m:r>
                      <a:rPr lang="ko-KR" altLang="en-US" sz="2400" i="1">
                        <a:latin typeface="Cambria Math" panose="02040503050406030204" pitchFamily="18" charset="0"/>
                        <a:ea typeface="휴먼엑스포" panose="02030504000101010101" pitchFamily="18" charset="-127"/>
                        <a:cs typeface="Arial" panose="020B0604020202020204" pitchFamily="34" charset="0"/>
                      </a:rPr>
                      <m:t>라</m:t>
                    </m:r>
                  </m:oMath>
                </a14:m>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고 생각하면</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spcBef>
                    <a:spcPct val="0"/>
                  </a:spcBef>
                  <a:spcAft>
                    <a:spcPct val="0"/>
                  </a:spcAft>
                </a:pPr>
                <a:endParaRPr lang="en-US" altLang="ko-KR" sz="10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거듭제곱을 할수록 </a:t>
                </a:r>
                <a14:m>
                  <m:oMath xmlns:m="http://schemas.openxmlformats.org/officeDocument/2006/math">
                    <m:r>
                      <m:rPr>
                        <m:nor/>
                      </m:rPr>
                      <a:rPr lang="el-GR" altLang="ko-KR" sz="2400" dirty="0">
                        <a:ea typeface="굴림체" panose="020B0609000101010101" pitchFamily="49" charset="-127"/>
                        <a:cs typeface="Arial" panose="020B0604020202020204" pitchFamily="34" charset="0"/>
                      </a:rPr>
                      <m:t>λ</m:t>
                    </m:r>
                  </m:oMath>
                </a14:m>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값이 큰 </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eigenvalue</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가 </a:t>
                </a:r>
                <a:endParaRPr lang="en-US" altLang="ko-KR" sz="24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모든 것을 지배한다 </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다른 </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eigenvalues </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압도 </a:t>
                </a:r>
                <a:r>
                  <a:rPr lang="ko-KR" altLang="en-US" sz="2400" dirty="0">
                    <a:latin typeface="맑은 고딕" panose="020B0503020000020004" pitchFamily="50" charset="-127"/>
                    <a:ea typeface="맑은 고딕" panose="020B0503020000020004" pitchFamily="50" charset="-127"/>
                    <a:cs typeface="Arial" panose="020B0604020202020204" pitchFamily="34" charset="0"/>
                  </a:rPr>
                  <a:t>⇒</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 </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dominant)</a:t>
                </a:r>
              </a:p>
              <a:p>
                <a:pPr eaLnBrk="0" fontAlgn="base" hangingPunct="0">
                  <a:spcBef>
                    <a:spcPct val="0"/>
                  </a:spcBef>
                  <a:spcAft>
                    <a:spcPct val="0"/>
                  </a:spcAft>
                </a:pPr>
                <a:endParaRPr lang="en-US" altLang="ko-KR" sz="10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2400" dirty="0">
                    <a:latin typeface="맑은 고딕" panose="020B0503020000020004" pitchFamily="50" charset="-127"/>
                    <a:ea typeface="맑은 고딕" panose="020B0503020000020004" pitchFamily="50" charset="-127"/>
                    <a:cs typeface="Arial" panose="020B0604020202020204" pitchFamily="34" charset="0"/>
                  </a:rPr>
                  <a:t>⇒ max </a:t>
                </a:r>
                <a14:m>
                  <m:oMath xmlns:m="http://schemas.openxmlformats.org/officeDocument/2006/math">
                    <m:r>
                      <m:rPr>
                        <m:nor/>
                      </m:rPr>
                      <a:rPr lang="el-GR" altLang="ko-KR" sz="2400" dirty="0">
                        <a:ea typeface="굴림체" panose="020B0609000101010101" pitchFamily="49" charset="-127"/>
                        <a:cs typeface="Arial" panose="020B0604020202020204" pitchFamily="34" charset="0"/>
                      </a:rPr>
                      <m:t>λ</m:t>
                    </m:r>
                  </m:oMath>
                </a14:m>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값만 따지면 됨</a:t>
                </a:r>
                <a:endParaRPr lang="en-US" altLang="ko-KR" sz="2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40" name="TextBox 39">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941460" y="3832547"/>
                <a:ext cx="8706025" cy="1877437"/>
              </a:xfrm>
              <a:prstGeom prst="rect">
                <a:avLst/>
              </a:prstGeom>
              <a:blipFill>
                <a:blip r:embed="rId3"/>
                <a:stretch>
                  <a:fillRect l="-1050" t="-2273" b="-6818"/>
                </a:stretch>
              </a:blipFill>
              <a:ln>
                <a:noFill/>
                <a:prstDash val="sysDot"/>
              </a:ln>
            </p:spPr>
            <p:txBody>
              <a:bodyPr/>
              <a:lstStyle/>
              <a:p>
                <a:r>
                  <a:rPr lang="ko-KR" altLang="en-US">
                    <a:noFill/>
                  </a:rPr>
                  <a:t> </a:t>
                </a:r>
              </a:p>
            </p:txBody>
          </p:sp>
        </mc:Fallback>
      </mc:AlternateContent>
      <p:grpSp>
        <p:nvGrpSpPr>
          <p:cNvPr id="8" name="그룹 7"/>
          <p:cNvGrpSpPr/>
          <p:nvPr/>
        </p:nvGrpSpPr>
        <p:grpSpPr>
          <a:xfrm>
            <a:off x="1869481" y="1719577"/>
            <a:ext cx="4513734" cy="984885"/>
            <a:chOff x="735273" y="1231555"/>
            <a:chExt cx="4513734" cy="984885"/>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CC79A7C-EB3D-44E4-AD50-3BE8F62AC386}"/>
                    </a:ext>
                  </a:extLst>
                </p:cNvPr>
                <p:cNvSpPr txBox="1"/>
                <p:nvPr/>
              </p:nvSpPr>
              <p:spPr>
                <a:xfrm>
                  <a:off x="735273" y="1231555"/>
                  <a:ext cx="4513734" cy="984885"/>
                </a:xfrm>
                <a:prstGeom prst="rect">
                  <a:avLst/>
                </a:prstGeom>
                <a:noFill/>
                <a:ln>
                  <a:noFill/>
                  <a:prstDash val="sysDot"/>
                </a:ln>
              </p:spPr>
              <p:txBody>
                <a:bodyPr wrap="square">
                  <a:spAutoFit/>
                </a:bodyPr>
                <a:lstStyle/>
                <a:p>
                  <a:pPr eaLnBrk="0" fontAlgn="base" hangingPunct="0">
                    <a:spcBef>
                      <a:spcPct val="0"/>
                    </a:spcBef>
                    <a:spcAft>
                      <a:spcPct val="0"/>
                    </a:spcAft>
                  </a:pPr>
                  <a:r>
                    <a:rPr lang="en-US" altLang="ko-KR" sz="26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Eigenvalue: </a:t>
                  </a:r>
                  <a:r>
                    <a:rPr lang="ko-KR" altLang="en-US" sz="26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좋은 직관</a:t>
                  </a:r>
                  <a:r>
                    <a:rPr lang="en-US" altLang="ko-KR" sz="2600" dirty="0">
                      <a:solidFill>
                        <a:srgbClr val="002060"/>
                      </a:solidFill>
                      <a:latin typeface="휴먼엑스포" panose="02030504000101010101" pitchFamily="18" charset="-127"/>
                      <a:ea typeface="휴먼엑스포" panose="02030504000101010101" pitchFamily="18" charset="-127"/>
                      <a:cs typeface="Arial" panose="020B0604020202020204" pitchFamily="34" charset="0"/>
                    </a:rPr>
                    <a:t>?</a:t>
                  </a:r>
                </a:p>
                <a:p>
                  <a:pPr eaLnBrk="0" fontAlgn="base" hangingPunct="0">
                    <a:spcBef>
                      <a:spcPct val="0"/>
                    </a:spcBef>
                    <a:spcAft>
                      <a:spcPct val="0"/>
                    </a:spcAft>
                  </a:pPr>
                  <a14:m>
                    <m:oMath xmlns:m="http://schemas.openxmlformats.org/officeDocument/2006/math">
                      <m:r>
                        <a:rPr lang="en-US" altLang="ko-KR" sz="3200" i="1">
                          <a:latin typeface="Cambria Math" panose="02040503050406030204" pitchFamily="18" charset="0"/>
                          <a:ea typeface="휴먼엑스포" panose="02030504000101010101" pitchFamily="18" charset="-127"/>
                          <a:cs typeface="Arial" panose="020B0604020202020204" pitchFamily="34" charset="0"/>
                        </a:rPr>
                        <m:t>𝐴</m:t>
                      </m:r>
                      <m:r>
                        <a:rPr lang="en-US" altLang="ko-KR" sz="3200" i="1">
                          <a:latin typeface="Cambria Math" panose="02040503050406030204" pitchFamily="18" charset="0"/>
                          <a:ea typeface="휴먼엑스포" panose="02030504000101010101" pitchFamily="18" charset="-127"/>
                          <a:cs typeface="Arial" panose="020B0604020202020204" pitchFamily="34" charset="0"/>
                        </a:rPr>
                        <m:t> </m:t>
                      </m:r>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r>
                        <a:rPr lang="en-US" altLang="ko-KR" sz="3200" i="1">
                          <a:latin typeface="Cambria Math" panose="02040503050406030204" pitchFamily="18" charset="0"/>
                          <a:ea typeface="휴먼엑스포" panose="02030504000101010101" pitchFamily="18" charset="-127"/>
                          <a:cs typeface="Arial" panose="020B0604020202020204" pitchFamily="34" charset="0"/>
                        </a:rPr>
                        <m:t>=</m:t>
                      </m:r>
                      <m:r>
                        <m:rPr>
                          <m:nor/>
                        </m:rPr>
                        <a:rPr lang="el-GR" altLang="ko-KR" sz="3200" dirty="0">
                          <a:ea typeface="굴림체" panose="020B0609000101010101" pitchFamily="49" charset="-127"/>
                          <a:cs typeface="Arial" panose="020B0604020202020204" pitchFamily="34" charset="0"/>
                        </a:rPr>
                        <m:t>λ</m:t>
                      </m:r>
                      <m:r>
                        <a:rPr lang="en-US" altLang="ko-KR" sz="3200" i="1" dirty="0">
                          <a:latin typeface="Cambria Math" panose="02040503050406030204" pitchFamily="18" charset="0"/>
                          <a:ea typeface="굴림체" panose="020B0609000101010101" pitchFamily="49" charset="-127"/>
                          <a:cs typeface="Arial" panose="020B0604020202020204" pitchFamily="34" charset="0"/>
                        </a:rPr>
                        <m:t> </m:t>
                      </m:r>
                      <m:r>
                        <a:rPr lang="en-US" altLang="ko-KR" sz="3200" i="1">
                          <a:latin typeface="Cambria Math" panose="02040503050406030204" pitchFamily="18" charset="0"/>
                          <a:ea typeface="휴먼엑스포" panose="02030504000101010101" pitchFamily="18" charset="-127"/>
                          <a:cs typeface="Arial" panose="020B0604020202020204" pitchFamily="34" charset="0"/>
                        </a:rPr>
                        <m:t>𝑥</m:t>
                      </m:r>
                    </m:oMath>
                  </a14:m>
                  <a:r>
                    <a:rPr lang="en-US" altLang="ko-KR" sz="3200" dirty="0">
                      <a:ea typeface="휴먼엑스포" panose="02030504000101010101" pitchFamily="18" charset="-127"/>
                      <a:cs typeface="Arial" panose="020B0604020202020204" pitchFamily="34" charset="0"/>
                    </a:rPr>
                    <a:t>  </a:t>
                  </a:r>
                  <a:r>
                    <a:rPr lang="en-US" altLang="ko-KR" sz="3200" dirty="0">
                      <a:latin typeface="맑은 고딕" panose="020B0503020000020004" pitchFamily="50" charset="-127"/>
                      <a:ea typeface="맑은 고딕" panose="020B0503020000020004" pitchFamily="50" charset="-127"/>
                      <a:cs typeface="Arial" panose="020B0604020202020204" pitchFamily="34" charset="0"/>
                    </a:rPr>
                    <a:t>⇒ </a:t>
                  </a:r>
                  <a14:m>
                    <m:oMath xmlns:m="http://schemas.openxmlformats.org/officeDocument/2006/math">
                      <m:r>
                        <a:rPr lang="en-US" altLang="ko-KR" sz="3200" i="1">
                          <a:latin typeface="Cambria Math" panose="02040503050406030204" pitchFamily="18" charset="0"/>
                          <a:ea typeface="휴먼엑스포" panose="02030504000101010101" pitchFamily="18" charset="-127"/>
                          <a:cs typeface="Arial" panose="020B0604020202020204" pitchFamily="34" charset="0"/>
                        </a:rPr>
                        <m:t>𝐴</m:t>
                      </m:r>
                      <m:r>
                        <a:rPr lang="en-US" altLang="ko-KR" sz="3200" i="1">
                          <a:latin typeface="Cambria Math" panose="02040503050406030204" pitchFamily="18" charset="0"/>
                          <a:ea typeface="휴먼엑스포" panose="02030504000101010101" pitchFamily="18" charset="-127"/>
                          <a:cs typeface="Arial" panose="020B0604020202020204" pitchFamily="34" charset="0"/>
                        </a:rPr>
                        <m:t>=</m:t>
                      </m:r>
                      <m:r>
                        <m:rPr>
                          <m:nor/>
                        </m:rPr>
                        <a:rPr lang="el-GR" altLang="ko-KR" sz="3200" dirty="0">
                          <a:ea typeface="굴림체" panose="020B0609000101010101" pitchFamily="49" charset="-127"/>
                          <a:cs typeface="Arial" panose="020B0604020202020204" pitchFamily="34" charset="0"/>
                        </a:rPr>
                        <m:t>λ</m:t>
                      </m:r>
                    </m:oMath>
                  </a14:m>
                  <a:endParaRPr lang="en-US" altLang="ko-KR" sz="3200" dirty="0">
                    <a:ea typeface="휴먼엑스포" panose="02030504000101010101" pitchFamily="18" charset="-127"/>
                    <a:cs typeface="Arial" panose="020B0604020202020204" pitchFamily="34" charset="0"/>
                  </a:endParaRPr>
                </a:p>
              </p:txBody>
            </p:sp>
          </mc:Choice>
          <mc:Fallback xmlns="">
            <p:sp>
              <p:nvSpPr>
                <p:cNvPr id="25" name="TextBox 24">
                  <a:extLst>
                    <a:ext uri="{FF2B5EF4-FFF2-40B4-BE49-F238E27FC236}">
                      <a16:creationId xmlns:a16="http://schemas.microsoft.com/office/drawing/2014/main" xmlns="" xmlns:a14="http://schemas.microsoft.com/office/drawing/2010/main" id="{4CC79A7C-EB3D-44E4-AD50-3BE8F62AC386}"/>
                    </a:ext>
                  </a:extLst>
                </p:cNvPr>
                <p:cNvSpPr txBox="1">
                  <a:spLocks noRot="1" noChangeAspect="1" noMove="1" noResize="1" noEditPoints="1" noAdjustHandles="1" noChangeArrowheads="1" noChangeShapeType="1" noTextEdit="1"/>
                </p:cNvSpPr>
                <p:nvPr/>
              </p:nvSpPr>
              <p:spPr>
                <a:xfrm>
                  <a:off x="735273" y="1231555"/>
                  <a:ext cx="4513734" cy="984885"/>
                </a:xfrm>
                <a:prstGeom prst="rect">
                  <a:avLst/>
                </a:prstGeom>
                <a:blipFill rotWithShape="0">
                  <a:blip r:embed="rId4"/>
                  <a:stretch>
                    <a:fillRect l="-2429" t="-5556" b="-17284"/>
                  </a:stretch>
                </a:blipFill>
                <a:ln>
                  <a:noFill/>
                  <a:prstDash val="sysDot"/>
                </a:ln>
              </p:spPr>
              <p:txBody>
                <a:bodyPr/>
                <a:lstStyle/>
                <a:p>
                  <a:r>
                    <a:rPr lang="ko-KR" altLang="en-US">
                      <a:noFill/>
                    </a:rPr>
                    <a:t> </a:t>
                  </a:r>
                </a:p>
              </p:txBody>
            </p:sp>
          </mc:Fallback>
        </mc:AlternateContent>
        <p:cxnSp>
          <p:nvCxnSpPr>
            <p:cNvPr id="19" name="직선 연결선 18"/>
            <p:cNvCxnSpPr/>
            <p:nvPr/>
          </p:nvCxnSpPr>
          <p:spPr>
            <a:xfrm flipH="1">
              <a:off x="2201008" y="1803433"/>
              <a:ext cx="167053" cy="38416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CC79A7C-EB3D-44E4-AD50-3BE8F62AC386}"/>
                  </a:ext>
                </a:extLst>
              </p:cNvPr>
              <p:cNvSpPr txBox="1"/>
              <p:nvPr/>
            </p:nvSpPr>
            <p:spPr>
              <a:xfrm>
                <a:off x="4049975" y="2675616"/>
                <a:ext cx="1480388"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m:t>
                      </m:r>
                      <m:r>
                        <a:rPr lang="en-US" altLang="ko-KR" sz="1400" i="1">
                          <a:latin typeface="Cambria Math" panose="02040503050406030204" pitchFamily="18" charset="0"/>
                          <a:ea typeface="Cambria Math" panose="02040503050406030204" pitchFamily="18" charset="0"/>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        1×1</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21" name="TextBox 20">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4049975" y="2675616"/>
                <a:ext cx="1480388" cy="307777"/>
              </a:xfrm>
              <a:prstGeom prst="rect">
                <a:avLst/>
              </a:prstGeom>
              <a:blipFill>
                <a:blip r:embed="rId5"/>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CC79A7C-EB3D-44E4-AD50-3BE8F62AC386}"/>
                  </a:ext>
                </a:extLst>
              </p:cNvPr>
              <p:cNvSpPr txBox="1"/>
              <p:nvPr/>
            </p:nvSpPr>
            <p:spPr>
              <a:xfrm>
                <a:off x="4035592" y="2999618"/>
                <a:ext cx="4276342" cy="369332"/>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i="1">
                        <a:latin typeface="Cambria Math" panose="02040503050406030204" pitchFamily="18" charset="0"/>
                        <a:ea typeface="휴먼엑스포" panose="02030504000101010101" pitchFamily="18" charset="-127"/>
                        <a:cs typeface="Arial" panose="020B0604020202020204" pitchFamily="34" charset="0"/>
                      </a:rPr>
                      <m:t>𝐴</m:t>
                    </m:r>
                    <m:r>
                      <a:rPr lang="ko-KR" altLang="en-US" i="1">
                        <a:latin typeface="Cambria Math" panose="02040503050406030204" pitchFamily="18" charset="0"/>
                        <a:ea typeface="휴먼엑스포" panose="02030504000101010101" pitchFamily="18" charset="-127"/>
                        <a:cs typeface="Arial" panose="020B0604020202020204" pitchFamily="34" charset="0"/>
                      </a:rPr>
                      <m:t>의</m:t>
                    </m:r>
                    <m:r>
                      <a:rPr lang="en-US" altLang="ko-KR" i="1">
                        <a:latin typeface="Cambria Math" panose="02040503050406030204" pitchFamily="18" charset="0"/>
                        <a:ea typeface="휴먼엑스포" panose="02030504000101010101" pitchFamily="18" charset="-127"/>
                        <a:cs typeface="Arial" panose="020B0604020202020204" pitchFamily="34" charset="0"/>
                      </a:rPr>
                      <m:t> </m:t>
                    </m:r>
                    <m:r>
                      <a:rPr lang="ko-KR" altLang="en-US" i="1">
                        <a:latin typeface="Cambria Math" panose="02040503050406030204" pitchFamily="18" charset="0"/>
                        <a:ea typeface="휴먼엑스포" panose="02030504000101010101" pitchFamily="18" charset="-127"/>
                        <a:cs typeface="Arial" panose="020B0604020202020204" pitchFamily="34" charset="0"/>
                      </a:rPr>
                      <m:t>특</m:t>
                    </m:r>
                  </m:oMath>
                </a14:m>
                <a:r>
                  <a:rPr lang="ko-KR" altLang="en-US" dirty="0">
                    <a:latin typeface="휴먼엑스포" panose="02030504000101010101" pitchFamily="18" charset="-127"/>
                    <a:ea typeface="휴먼엑스포" panose="02030504000101010101" pitchFamily="18" charset="-127"/>
                    <a:cs typeface="Arial" panose="020B0604020202020204" pitchFamily="34" charset="0"/>
                  </a:rPr>
                  <a:t>성이 </a:t>
                </a:r>
                <a:r>
                  <a:rPr lang="el-GR" altLang="ko-KR" dirty="0">
                    <a:latin typeface="휴먼엑스포" panose="02030504000101010101" pitchFamily="18" charset="-127"/>
                    <a:ea typeface="휴먼엑스포" panose="02030504000101010101" pitchFamily="18" charset="-127"/>
                    <a:cs typeface="Arial" panose="020B0604020202020204" pitchFamily="34" charset="0"/>
                  </a:rPr>
                  <a:t>λ</a:t>
                </a:r>
                <a:r>
                  <a:rPr lang="ko-KR" altLang="en-US" dirty="0">
                    <a:latin typeface="휴먼엑스포" panose="02030504000101010101" pitchFamily="18" charset="-127"/>
                    <a:ea typeface="휴먼엑스포" panose="02030504000101010101" pitchFamily="18" charset="-127"/>
                    <a:cs typeface="Arial" panose="020B0604020202020204" pitchFamily="34" charset="0"/>
                  </a:rPr>
                  <a:t>에 포함되어 있다</a:t>
                </a:r>
                <a:r>
                  <a:rPr lang="en-US" altLang="ko-KR" dirty="0">
                    <a:latin typeface="휴먼엑스포" panose="02030504000101010101" pitchFamily="18" charset="-127"/>
                    <a:ea typeface="휴먼엑스포" panose="02030504000101010101" pitchFamily="18" charset="-127"/>
                    <a:cs typeface="Arial" panose="020B0604020202020204" pitchFamily="34" charset="0"/>
                  </a:rPr>
                  <a:t> </a:t>
                </a:r>
              </a:p>
            </p:txBody>
          </p:sp>
        </mc:Choice>
        <mc:Fallback xmlns="">
          <p:sp>
            <p:nvSpPr>
              <p:cNvPr id="23" name="TextBox 22">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4035592" y="2999618"/>
                <a:ext cx="4276342" cy="369332"/>
              </a:xfrm>
              <a:prstGeom prst="rect">
                <a:avLst/>
              </a:prstGeom>
              <a:blipFill>
                <a:blip r:embed="rId6"/>
                <a:stretch>
                  <a:fillRect t="-6557" b="-26230"/>
                </a:stretch>
              </a:blipFill>
              <a:ln>
                <a:noFill/>
                <a:prstDash val="sysDot"/>
              </a:ln>
            </p:spPr>
            <p:txBody>
              <a:bodyPr/>
              <a:lstStyle/>
              <a:p>
                <a:r>
                  <a:rPr lang="ko-KR" altLang="en-US">
                    <a:noFill/>
                  </a:rPr>
                  <a:t> </a:t>
                </a:r>
              </a:p>
            </p:txBody>
          </p:sp>
        </mc:Fallback>
      </mc:AlternateContent>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783</a:t>
            </a:fld>
            <a:endParaRPr lang="ko-KR" altLang="en-US" dirty="0"/>
          </a:p>
        </p:txBody>
      </p:sp>
      <p:cxnSp>
        <p:nvCxnSpPr>
          <p:cNvPr id="28" name="직선 연결선 27"/>
          <p:cNvCxnSpPr/>
          <p:nvPr/>
        </p:nvCxnSpPr>
        <p:spPr>
          <a:xfrm flipH="1">
            <a:off x="2324104" y="2272062"/>
            <a:ext cx="167053" cy="38416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66291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4CC79A7C-EB3D-44E4-AD50-3BE8F62AC386}"/>
              </a:ext>
            </a:extLst>
          </p:cNvPr>
          <p:cNvSpPr txBox="1"/>
          <p:nvPr/>
        </p:nvSpPr>
        <p:spPr>
          <a:xfrm>
            <a:off x="1844745" y="1194859"/>
            <a:ext cx="8706025" cy="492443"/>
          </a:xfrm>
          <a:prstGeom prst="rect">
            <a:avLst/>
          </a:prstGeom>
          <a:noFill/>
          <a:ln>
            <a:noFill/>
            <a:prstDash val="sysDot"/>
          </a:ln>
        </p:spPr>
        <p:txBody>
          <a:bodyPr wrap="square">
            <a:spAutoFit/>
          </a:bodyPr>
          <a:lstStyle/>
          <a:p>
            <a:pPr eaLnBrk="0" fontAlgn="base" hangingPunct="0">
              <a:spcBef>
                <a:spcPct val="0"/>
              </a:spcBef>
              <a:spcAft>
                <a:spcPct val="0"/>
              </a:spcAft>
            </a:pPr>
            <a:r>
              <a:rPr lang="en-US" altLang="ko-KR" sz="2600" dirty="0">
                <a:solidFill>
                  <a:srgbClr val="002060"/>
                </a:solidFill>
                <a:latin typeface="Arial" panose="020B0604020202020204" pitchFamily="34" charset="0"/>
                <a:ea typeface="휴먼엑스포" panose="02030504000101010101" pitchFamily="18" charset="-127"/>
                <a:cs typeface="Arial" panose="020B0604020202020204" pitchFamily="34" charset="0"/>
              </a:rPr>
              <a:t>Consider iteration</a:t>
            </a:r>
          </a:p>
        </p:txBody>
      </p:sp>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784</a:t>
            </a:fld>
            <a:endParaRPr lang="ko-KR" alt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C79A7C-EB3D-44E4-AD50-3BE8F62AC386}"/>
                  </a:ext>
                </a:extLst>
              </p:cNvPr>
              <p:cNvSpPr txBox="1"/>
              <p:nvPr/>
            </p:nvSpPr>
            <p:spPr>
              <a:xfrm>
                <a:off x="3113769" y="1839629"/>
                <a:ext cx="2618816" cy="492443"/>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sSub>
                      <m:sSubPr>
                        <m:ctrlP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0</m:t>
                        </m:r>
                      </m:sub>
                    </m:sSub>
                  </m:oMath>
                </a14:m>
                <a:r>
                  <a:rPr lang="en-US" altLang="ko-KR" sz="2600" dirty="0">
                    <a:solidFill>
                      <a:srgbClr val="C00000"/>
                    </a:solidFill>
                    <a:latin typeface="Arial" panose="020B0604020202020204" pitchFamily="34" charset="0"/>
                    <a:ea typeface="휴먼엑스포" panose="02030504000101010101" pitchFamily="18" charset="-127"/>
                    <a:cs typeface="Arial" panose="020B0604020202020204" pitchFamily="34" charset="0"/>
                  </a:rPr>
                  <a:t> : initial guess</a:t>
                </a:r>
              </a:p>
            </p:txBody>
          </p:sp>
        </mc:Choice>
        <mc:Fallback xmlns="">
          <p:sp>
            <p:nvSpPr>
              <p:cNvPr id="11" name="TextBox 10">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113769" y="1839629"/>
                <a:ext cx="2618816" cy="492443"/>
              </a:xfrm>
              <a:prstGeom prst="rect">
                <a:avLst/>
              </a:prstGeom>
              <a:blipFill>
                <a:blip r:embed="rId3"/>
                <a:stretch>
                  <a:fillRect t="-11111" b="-29630"/>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C79A7C-EB3D-44E4-AD50-3BE8F62AC386}"/>
                  </a:ext>
                </a:extLst>
              </p:cNvPr>
              <p:cNvSpPr txBox="1"/>
              <p:nvPr/>
            </p:nvSpPr>
            <p:spPr>
              <a:xfrm>
                <a:off x="3113767" y="3005202"/>
                <a:ext cx="3876118" cy="492443"/>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sSub>
                      <m:sSubPr>
                        <m:ctrlP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1 </m:t>
                        </m:r>
                      </m:sub>
                    </m:sSub>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m:t>
                    </m:r>
                  </m:oMath>
                </a14:m>
                <a:r>
                  <a:rPr lang="en-US" altLang="ko-KR" sz="2600" dirty="0">
                    <a:solidFill>
                      <a:srgbClr val="C00000"/>
                    </a:solidFill>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𝐴𝑥</m:t>
                        </m:r>
                      </m:e>
                      <m:sub>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0 </m:t>
                        </m:r>
                      </m:sub>
                    </m:sSub>
                  </m:oMath>
                </a14:m>
                <a:endParaRPr lang="en-US" altLang="ko-KR" sz="26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12" name="TextBox 11">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113767" y="3005202"/>
                <a:ext cx="3876118" cy="492443"/>
              </a:xfrm>
              <a:prstGeom prst="rect">
                <a:avLst/>
              </a:prstGeom>
              <a:blipFill>
                <a:blip r:embed="rId4"/>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C79A7C-EB3D-44E4-AD50-3BE8F62AC386}"/>
                  </a:ext>
                </a:extLst>
              </p:cNvPr>
              <p:cNvSpPr txBox="1"/>
              <p:nvPr/>
            </p:nvSpPr>
            <p:spPr>
              <a:xfrm>
                <a:off x="3113768" y="4031980"/>
                <a:ext cx="4227811" cy="503086"/>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sSub>
                      <m:sSubPr>
                        <m:ctrlP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2 </m:t>
                        </m:r>
                      </m:sub>
                    </m:sSub>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m:t>
                    </m:r>
                  </m:oMath>
                </a14:m>
                <a:r>
                  <a:rPr lang="en-US" altLang="ko-KR" sz="2600" dirty="0">
                    <a:solidFill>
                      <a:srgbClr val="C00000"/>
                    </a:solidFill>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𝐴𝑥</m:t>
                        </m:r>
                      </m:e>
                      <m:sub>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1  </m:t>
                        </m:r>
                      </m:sub>
                    </m:sSub>
                    <m:r>
                      <a:rPr lang="en-US" altLang="ko-KR" sz="2600" i="1">
                        <a:solidFill>
                          <a:srgbClr val="C00000"/>
                        </a:solidFill>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600"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ko-KR" sz="2600" i="1">
                            <a:solidFill>
                              <a:srgbClr val="C00000"/>
                            </a:solidFill>
                            <a:latin typeface="Cambria Math" panose="02040503050406030204" pitchFamily="18" charset="0"/>
                            <a:ea typeface="Cambria Math" panose="02040503050406030204" pitchFamily="18" charset="0"/>
                            <a:cs typeface="Arial" panose="020B0604020202020204" pitchFamily="34" charset="0"/>
                          </a:rPr>
                          <m:t>𝐴</m:t>
                        </m:r>
                      </m:e>
                      <m:sup>
                        <m:r>
                          <a:rPr lang="en-US" altLang="ko-KR" sz="2600" i="1">
                            <a:solidFill>
                              <a:srgbClr val="C00000"/>
                            </a:solidFill>
                            <a:latin typeface="Cambria Math" panose="02040503050406030204" pitchFamily="18" charset="0"/>
                            <a:ea typeface="Cambria Math" panose="02040503050406030204" pitchFamily="18" charset="0"/>
                            <a:cs typeface="Arial" panose="020B0604020202020204" pitchFamily="34" charset="0"/>
                          </a:rPr>
                          <m:t>2</m:t>
                        </m:r>
                      </m:sup>
                    </m:sSup>
                    <m:sSub>
                      <m:sSubPr>
                        <m:ctrlP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0 </m:t>
                        </m:r>
                      </m:sub>
                    </m:sSub>
                  </m:oMath>
                </a14:m>
                <a:endParaRPr lang="en-US" altLang="ko-KR" sz="2600" dirty="0">
                  <a:solidFill>
                    <a:srgbClr val="C00000"/>
                  </a:solidFill>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13" name="TextBox 12">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113768" y="4031980"/>
                <a:ext cx="4227811" cy="503086"/>
              </a:xfrm>
              <a:prstGeom prst="rect">
                <a:avLst/>
              </a:prstGeom>
              <a:blipFill>
                <a:blip r:embed="rId5"/>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C79A7C-EB3D-44E4-AD50-3BE8F62AC386}"/>
                  </a:ext>
                </a:extLst>
              </p:cNvPr>
              <p:cNvSpPr txBox="1"/>
              <p:nvPr/>
            </p:nvSpPr>
            <p:spPr>
              <a:xfrm>
                <a:off x="3003692" y="2307800"/>
                <a:ext cx="680287"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×1</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14" name="TextBox 13">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003692" y="2307800"/>
                <a:ext cx="680287" cy="307777"/>
              </a:xfrm>
              <a:prstGeom prst="rect">
                <a:avLst/>
              </a:prstGeom>
              <a:blipFill>
                <a:blip r:embed="rId6"/>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C79A7C-EB3D-44E4-AD50-3BE8F62AC386}"/>
                  </a:ext>
                </a:extLst>
              </p:cNvPr>
              <p:cNvSpPr txBox="1"/>
              <p:nvPr/>
            </p:nvSpPr>
            <p:spPr>
              <a:xfrm>
                <a:off x="3113767" y="2641953"/>
                <a:ext cx="6128238" cy="369909"/>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ko-KR" altLang="en-US" i="1">
                        <a:solidFill>
                          <a:srgbClr val="002060"/>
                        </a:solidFill>
                        <a:latin typeface="Cambria Math" panose="02040503050406030204" pitchFamily="18" charset="0"/>
                        <a:ea typeface="휴먼엑스포" panose="02030504000101010101" pitchFamily="18" charset="-127"/>
                        <a:cs typeface="Arial" panose="020B0604020202020204" pitchFamily="34" charset="0"/>
                      </a:rPr>
                      <m:t>한</m:t>
                    </m:r>
                  </m:oMath>
                </a14:m>
                <a:r>
                  <a:rPr lang="ko-KR" altLang="en-US" dirty="0">
                    <a:solidFill>
                      <a:srgbClr val="002060"/>
                    </a:solidFill>
                    <a:latin typeface="Arial" panose="020B0604020202020204" pitchFamily="34" charset="0"/>
                    <a:ea typeface="휴먼모음T" panose="02030504000101010101" pitchFamily="18" charset="-127"/>
                    <a:cs typeface="Arial" panose="020B0604020202020204" pitchFamily="34" charset="0"/>
                  </a:rPr>
                  <a:t>번 </a:t>
                </a:r>
                <a:r>
                  <a:rPr lang="en-US" altLang="ko-KR" dirty="0">
                    <a:solidFill>
                      <a:srgbClr val="002060"/>
                    </a:solidFill>
                    <a:latin typeface="Arial" panose="020B0604020202020204" pitchFamily="34" charset="0"/>
                    <a:ea typeface="휴먼모음T" panose="02030504000101010101" pitchFamily="18" charset="-127"/>
                    <a:cs typeface="Arial" panose="020B0604020202020204" pitchFamily="34" charset="0"/>
                  </a:rPr>
                  <a:t>iteration </a:t>
                </a:r>
                <a:r>
                  <a:rPr lang="ko-KR" altLang="en-US" dirty="0">
                    <a:solidFill>
                      <a:srgbClr val="002060"/>
                    </a:solidFill>
                    <a:latin typeface="Arial" panose="020B0604020202020204" pitchFamily="34" charset="0"/>
                    <a:ea typeface="휴먼모음T" panose="02030504000101010101" pitchFamily="18" charset="-127"/>
                    <a:cs typeface="Arial" panose="020B0604020202020204" pitchFamily="34" charset="0"/>
                  </a:rPr>
                  <a:t>한 다음에는 한번 </a:t>
                </a:r>
                <a:r>
                  <a:rPr lang="en-US" altLang="ko-KR" dirty="0">
                    <a:solidFill>
                      <a:srgbClr val="002060"/>
                    </a:solidFill>
                    <a:latin typeface="Arial" panose="020B0604020202020204" pitchFamily="34" charset="0"/>
                    <a:ea typeface="휴먼모음T" panose="02030504000101010101" pitchFamily="18" charset="-127"/>
                    <a:cs typeface="Arial" panose="020B0604020202020204" pitchFamily="34" charset="0"/>
                  </a:rPr>
                  <a:t>operator </a:t>
                </a:r>
                <a:r>
                  <a:rPr lang="ko-KR" altLang="en-US" dirty="0">
                    <a:solidFill>
                      <a:srgbClr val="002060"/>
                    </a:solidFill>
                    <a:latin typeface="Arial" panose="020B0604020202020204" pitchFamily="34" charset="0"/>
                    <a:ea typeface="휴먼모음T" panose="02030504000101010101" pitchFamily="18" charset="-127"/>
                    <a:cs typeface="Arial" panose="020B0604020202020204" pitchFamily="34" charset="0"/>
                  </a:rPr>
                  <a:t>돌리면 </a:t>
                </a:r>
                <a:endParaRPr lang="en-US" altLang="ko-KR" dirty="0">
                  <a:solidFill>
                    <a:srgbClr val="002060"/>
                  </a:solidFill>
                  <a:latin typeface="Arial" panose="020B0604020202020204" pitchFamily="34" charset="0"/>
                  <a:ea typeface="휴먼모음T" panose="02030504000101010101" pitchFamily="18" charset="-127"/>
                  <a:cs typeface="Arial" panose="020B0604020202020204" pitchFamily="34" charset="0"/>
                </a:endParaRPr>
              </a:p>
            </p:txBody>
          </p:sp>
        </mc:Choice>
        <mc:Fallback xmlns="">
          <p:sp>
            <p:nvSpPr>
              <p:cNvPr id="17" name="TextBox 1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113767" y="2641953"/>
                <a:ext cx="6128238" cy="369909"/>
              </a:xfrm>
              <a:prstGeom prst="rect">
                <a:avLst/>
              </a:prstGeom>
              <a:blipFill>
                <a:blip r:embed="rId7"/>
                <a:stretch>
                  <a:fillRect l="-199" t="-9836" b="-26230"/>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CC79A7C-EB3D-44E4-AD50-3BE8F62AC386}"/>
                  </a:ext>
                </a:extLst>
              </p:cNvPr>
              <p:cNvSpPr txBox="1"/>
              <p:nvPr/>
            </p:nvSpPr>
            <p:spPr>
              <a:xfrm>
                <a:off x="3113767" y="3662072"/>
                <a:ext cx="6128238" cy="369909"/>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ko-KR" altLang="en-US" i="1">
                        <a:solidFill>
                          <a:srgbClr val="002060"/>
                        </a:solidFill>
                        <a:latin typeface="Cambria Math" panose="02040503050406030204" pitchFamily="18" charset="0"/>
                        <a:ea typeface="휴먼엑스포" panose="02030504000101010101" pitchFamily="18" charset="-127"/>
                        <a:cs typeface="Arial" panose="020B0604020202020204" pitchFamily="34" charset="0"/>
                      </a:rPr>
                      <m:t>두</m:t>
                    </m:r>
                  </m:oMath>
                </a14:m>
                <a:r>
                  <a:rPr lang="ko-KR" altLang="en-US" dirty="0">
                    <a:solidFill>
                      <a:srgbClr val="002060"/>
                    </a:solidFill>
                    <a:latin typeface="Arial" panose="020B0604020202020204" pitchFamily="34" charset="0"/>
                    <a:ea typeface="휴먼모음T" panose="02030504000101010101" pitchFamily="18" charset="-127"/>
                    <a:cs typeface="Arial" panose="020B0604020202020204" pitchFamily="34" charset="0"/>
                  </a:rPr>
                  <a:t>번째 </a:t>
                </a:r>
                <a:r>
                  <a:rPr lang="en-US" altLang="ko-KR" dirty="0">
                    <a:solidFill>
                      <a:srgbClr val="002060"/>
                    </a:solidFill>
                    <a:latin typeface="Arial" panose="020B0604020202020204" pitchFamily="34" charset="0"/>
                    <a:ea typeface="휴먼모음T" panose="02030504000101010101" pitchFamily="18" charset="-127"/>
                    <a:cs typeface="Arial" panose="020B0604020202020204" pitchFamily="34" charset="0"/>
                  </a:rPr>
                  <a:t>iteration</a:t>
                </a:r>
              </a:p>
            </p:txBody>
          </p:sp>
        </mc:Choice>
        <mc:Fallback xmlns="">
          <p:sp>
            <p:nvSpPr>
              <p:cNvPr id="20" name="TextBox 19">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113767" y="3662072"/>
                <a:ext cx="6128238" cy="369909"/>
              </a:xfrm>
              <a:prstGeom prst="rect">
                <a:avLst/>
              </a:prstGeom>
              <a:blipFill>
                <a:blip r:embed="rId8"/>
                <a:stretch>
                  <a:fillRect l="-199" t="-11667" b="-28333"/>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C79A7C-EB3D-44E4-AD50-3BE8F62AC386}"/>
                  </a:ext>
                </a:extLst>
              </p:cNvPr>
              <p:cNvSpPr txBox="1"/>
              <p:nvPr/>
            </p:nvSpPr>
            <p:spPr>
              <a:xfrm>
                <a:off x="3113768" y="5034486"/>
                <a:ext cx="4227811" cy="503086"/>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sSub>
                      <m:sSubPr>
                        <m:ctrlP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𝑡</m:t>
                        </m:r>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 </m:t>
                        </m:r>
                      </m:sub>
                    </m:sSub>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m:t>
                    </m:r>
                  </m:oMath>
                </a14:m>
                <a:r>
                  <a:rPr lang="en-US" altLang="ko-KR" sz="2600" dirty="0">
                    <a:solidFill>
                      <a:srgbClr val="C00000"/>
                    </a:solidFill>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p>
                      <m:sSupPr>
                        <m:ctrlPr>
                          <a:rPr lang="en-US" altLang="ko-KR" sz="2600"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pPr>
                      <m:e>
                        <m:r>
                          <a:rPr lang="en-US" altLang="ko-KR" sz="2600" i="1">
                            <a:solidFill>
                              <a:srgbClr val="C00000"/>
                            </a:solidFill>
                            <a:latin typeface="Cambria Math" panose="02040503050406030204" pitchFamily="18" charset="0"/>
                            <a:ea typeface="Cambria Math" panose="02040503050406030204" pitchFamily="18" charset="0"/>
                            <a:cs typeface="Arial" panose="020B0604020202020204" pitchFamily="34" charset="0"/>
                          </a:rPr>
                          <m:t>𝐴</m:t>
                        </m:r>
                      </m:e>
                      <m:sup>
                        <m:r>
                          <a:rPr lang="en-US" altLang="ko-KR" sz="2600" i="1">
                            <a:solidFill>
                              <a:srgbClr val="C00000"/>
                            </a:solidFill>
                            <a:latin typeface="Cambria Math" panose="02040503050406030204" pitchFamily="18" charset="0"/>
                            <a:ea typeface="Cambria Math" panose="02040503050406030204" pitchFamily="18" charset="0"/>
                            <a:cs typeface="Arial" panose="020B0604020202020204" pitchFamily="34" charset="0"/>
                          </a:rPr>
                          <m:t>𝑡</m:t>
                        </m:r>
                      </m:sup>
                    </m:sSup>
                    <m:sSub>
                      <m:sSubPr>
                        <m:ctrlP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600" i="1">
                            <a:solidFill>
                              <a:srgbClr val="C00000"/>
                            </a:solidFill>
                            <a:latin typeface="Cambria Math" panose="02040503050406030204" pitchFamily="18" charset="0"/>
                            <a:ea typeface="휴먼엑스포" panose="02030504000101010101" pitchFamily="18" charset="-127"/>
                            <a:cs typeface="Arial" panose="020B0604020202020204" pitchFamily="34" charset="0"/>
                          </a:rPr>
                          <m:t>0 </m:t>
                        </m:r>
                      </m:sub>
                    </m:sSub>
                  </m:oMath>
                </a14:m>
                <a:endParaRPr lang="en-US" altLang="ko-KR" sz="2600" dirty="0">
                  <a:solidFill>
                    <a:srgbClr val="C00000"/>
                  </a:solidFill>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22" name="TextBox 21">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113768" y="5034486"/>
                <a:ext cx="4227811" cy="503086"/>
              </a:xfrm>
              <a:prstGeom prst="rect">
                <a:avLst/>
              </a:prstGeom>
              <a:blipFill>
                <a:blip r:embed="rId9"/>
                <a:stretch>
                  <a:fillRect/>
                </a:stretch>
              </a:blipFill>
              <a:ln>
                <a:noFill/>
                <a:prstDash val="sysDot"/>
              </a:ln>
            </p:spPr>
            <p:txBody>
              <a:bodyPr/>
              <a:lstStyle/>
              <a:p>
                <a:r>
                  <a:rPr lang="ko-KR" altLang="en-US">
                    <a:noFill/>
                  </a:rPr>
                  <a:t> </a:t>
                </a:r>
              </a:p>
            </p:txBody>
          </p:sp>
        </mc:Fallback>
      </mc:AlternateContent>
      <p:sp>
        <p:nvSpPr>
          <p:cNvPr id="24" name="TextBox 23">
            <a:extLst>
              <a:ext uri="{FF2B5EF4-FFF2-40B4-BE49-F238E27FC236}">
                <a16:creationId xmlns:a16="http://schemas.microsoft.com/office/drawing/2014/main" id="{4CC79A7C-EB3D-44E4-AD50-3BE8F62AC386}"/>
              </a:ext>
            </a:extLst>
          </p:cNvPr>
          <p:cNvSpPr txBox="1"/>
          <p:nvPr/>
        </p:nvSpPr>
        <p:spPr>
          <a:xfrm>
            <a:off x="3113767" y="4664578"/>
            <a:ext cx="6128238" cy="369909"/>
          </a:xfrm>
          <a:prstGeom prst="rect">
            <a:avLst/>
          </a:prstGeom>
          <a:noFill/>
          <a:ln>
            <a:noFill/>
            <a:prstDash val="sysDot"/>
          </a:ln>
        </p:spPr>
        <p:txBody>
          <a:bodyPr wrap="square">
            <a:spAutoFit/>
          </a:bodyPr>
          <a:lstStyle/>
          <a:p>
            <a:pPr eaLnBrk="0" fontAlgn="base" hangingPunct="0">
              <a:spcBef>
                <a:spcPct val="0"/>
              </a:spcBef>
              <a:spcAft>
                <a:spcPct val="0"/>
              </a:spcAft>
            </a:pPr>
            <a:r>
              <a:rPr lang="ko-KR" altLang="en-US" dirty="0">
                <a:solidFill>
                  <a:srgbClr val="002060"/>
                </a:solidFill>
                <a:latin typeface="Arial" panose="020B0604020202020204" pitchFamily="34" charset="0"/>
                <a:ea typeface="휴먼모음T" panose="02030504000101010101" pitchFamily="18" charset="-127"/>
                <a:cs typeface="Arial" panose="020B0604020202020204" pitchFamily="34" charset="0"/>
              </a:rPr>
              <a:t>이런 식으로 반복하면</a:t>
            </a:r>
            <a:endParaRPr lang="en-US" altLang="ko-KR" dirty="0">
              <a:solidFill>
                <a:srgbClr val="002060"/>
              </a:solidFill>
              <a:latin typeface="Arial" panose="020B0604020202020204" pitchFamily="34" charset="0"/>
              <a:ea typeface="휴먼모음T" panose="02030504000101010101" pitchFamily="18" charset="-127"/>
              <a:cs typeface="Arial" panose="020B0604020202020204" pitchFamily="34" charset="0"/>
            </a:endParaRPr>
          </a:p>
        </p:txBody>
      </p:sp>
      <p:sp>
        <p:nvSpPr>
          <p:cNvPr id="27" name="TextBox 26">
            <a:extLst>
              <a:ext uri="{FF2B5EF4-FFF2-40B4-BE49-F238E27FC236}">
                <a16:creationId xmlns:a16="http://schemas.microsoft.com/office/drawing/2014/main" id="{4CC79A7C-EB3D-44E4-AD50-3BE8F62AC386}"/>
              </a:ext>
            </a:extLst>
          </p:cNvPr>
          <p:cNvSpPr txBox="1"/>
          <p:nvPr/>
        </p:nvSpPr>
        <p:spPr>
          <a:xfrm>
            <a:off x="3925766" y="5667084"/>
            <a:ext cx="2325566" cy="369909"/>
          </a:xfrm>
          <a:prstGeom prst="rect">
            <a:avLst/>
          </a:prstGeom>
          <a:noFill/>
          <a:ln>
            <a:noFill/>
            <a:prstDash val="sysDot"/>
          </a:ln>
        </p:spPr>
        <p:txBody>
          <a:bodyPr wrap="square">
            <a:spAutoFit/>
          </a:bodyPr>
          <a:lstStyle/>
          <a:p>
            <a:pPr eaLnBrk="0" fontAlgn="base" hangingPunct="0">
              <a:spcBef>
                <a:spcPct val="0"/>
              </a:spcBef>
              <a:spcAft>
                <a:spcPct val="0"/>
              </a:spcAft>
            </a:pPr>
            <a:r>
              <a:rPr lang="en-US" altLang="ko-KR" dirty="0">
                <a:solidFill>
                  <a:srgbClr val="002060"/>
                </a:solidFill>
                <a:latin typeface="Arial" panose="020B0604020202020204" pitchFamily="34" charset="0"/>
                <a:ea typeface="휴먼모음T" panose="02030504000101010101" pitchFamily="18" charset="-127"/>
                <a:cs typeface="Arial" panose="020B0604020202020204" pitchFamily="34" charset="0"/>
              </a:rPr>
              <a:t>Matrix</a:t>
            </a:r>
            <a:r>
              <a:rPr lang="ko-KR" altLang="en-US" dirty="0">
                <a:solidFill>
                  <a:srgbClr val="002060"/>
                </a:solidFill>
                <a:latin typeface="Arial" panose="020B0604020202020204" pitchFamily="34" charset="0"/>
                <a:ea typeface="휴먼모음T" panose="02030504000101010101" pitchFamily="18" charset="-127"/>
                <a:cs typeface="Arial" panose="020B0604020202020204" pitchFamily="34" charset="0"/>
              </a:rPr>
              <a:t>의 </a:t>
            </a:r>
            <a:r>
              <a:rPr lang="en-US" altLang="ko-KR" dirty="0">
                <a:solidFill>
                  <a:srgbClr val="002060"/>
                </a:solidFill>
                <a:latin typeface="Arial" panose="020B0604020202020204" pitchFamily="34" charset="0"/>
                <a:ea typeface="휴먼모음T" panose="02030504000101010101" pitchFamily="18" charset="-127"/>
                <a:cs typeface="Arial" panose="020B0604020202020204" pitchFamily="34" charset="0"/>
              </a:rPr>
              <a:t>power </a:t>
            </a:r>
            <a:r>
              <a:rPr lang="ko-KR" altLang="en-US" dirty="0">
                <a:solidFill>
                  <a:srgbClr val="002060"/>
                </a:solidFill>
                <a:latin typeface="Arial" panose="020B0604020202020204" pitchFamily="34" charset="0"/>
                <a:ea typeface="휴먼모음T" panose="02030504000101010101" pitchFamily="18" charset="-127"/>
                <a:cs typeface="Arial" panose="020B0604020202020204" pitchFamily="34" charset="0"/>
              </a:rPr>
              <a:t>등장</a:t>
            </a:r>
            <a:endParaRPr lang="en-US" altLang="ko-KR" dirty="0">
              <a:solidFill>
                <a:srgbClr val="002060"/>
              </a:solidFill>
              <a:latin typeface="Arial" panose="020B0604020202020204" pitchFamily="34" charset="0"/>
              <a:ea typeface="휴먼모음T" panose="02030504000101010101" pitchFamily="18" charset="-127"/>
              <a:cs typeface="Arial" panose="020B0604020202020204" pitchFamily="34" charset="0"/>
            </a:endParaRPr>
          </a:p>
        </p:txBody>
      </p:sp>
      <p:cxnSp>
        <p:nvCxnSpPr>
          <p:cNvPr id="3" name="직선 화살표 연결선 2"/>
          <p:cNvCxnSpPr/>
          <p:nvPr/>
        </p:nvCxnSpPr>
        <p:spPr>
          <a:xfrm flipV="1">
            <a:off x="4062047" y="5430771"/>
            <a:ext cx="0" cy="2626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965399"/>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4CC79A7C-EB3D-44E4-AD50-3BE8F62AC386}"/>
              </a:ext>
            </a:extLst>
          </p:cNvPr>
          <p:cNvSpPr txBox="1"/>
          <p:nvPr/>
        </p:nvSpPr>
        <p:spPr>
          <a:xfrm>
            <a:off x="1844745" y="1375585"/>
            <a:ext cx="8706025" cy="461665"/>
          </a:xfrm>
          <a:prstGeom prst="rect">
            <a:avLst/>
          </a:prstGeom>
          <a:noFill/>
          <a:ln>
            <a:noFill/>
            <a:prstDash val="sysDot"/>
          </a:ln>
        </p:spPr>
        <p:txBody>
          <a:bodyPr wrap="square">
            <a:spAutoFit/>
          </a:bodyPr>
          <a:lstStyle/>
          <a:p>
            <a:pPr eaLnBrk="0" fontAlgn="base" hangingPunct="0">
              <a:spcBef>
                <a:spcPct val="0"/>
              </a:spcBef>
              <a:spcAft>
                <a:spcPct val="0"/>
              </a:spcAft>
            </a:pPr>
            <a:r>
              <a:rPr lang="ko-KR" altLang="en-US" sz="2400" dirty="0">
                <a:solidFill>
                  <a:srgbClr val="002060"/>
                </a:solidFill>
                <a:latin typeface="Arial" panose="020B0604020202020204" pitchFamily="34" charset="0"/>
                <a:ea typeface="휴먼엑스포" panose="02030504000101010101" pitchFamily="18" charset="-127"/>
                <a:cs typeface="Arial" panose="020B0604020202020204" pitchFamily="34" charset="0"/>
              </a:rPr>
              <a:t>여기에 </a:t>
            </a:r>
            <a:r>
              <a:rPr lang="en-US" altLang="ko-KR" sz="2400" dirty="0">
                <a:solidFill>
                  <a:srgbClr val="002060"/>
                </a:solidFill>
                <a:latin typeface="Arial" panose="020B0604020202020204" pitchFamily="34" charset="0"/>
                <a:ea typeface="휴먼엑스포" panose="02030504000101010101" pitchFamily="18" charset="-127"/>
                <a:cs typeface="Arial" panose="020B0604020202020204" pitchFamily="34" charset="0"/>
              </a:rPr>
              <a:t>matrix decomposition idea</a:t>
            </a:r>
            <a:r>
              <a:rPr lang="ko-KR" altLang="en-US" sz="2400" dirty="0">
                <a:solidFill>
                  <a:srgbClr val="002060"/>
                </a:solidFill>
                <a:latin typeface="Arial" panose="020B0604020202020204" pitchFamily="34" charset="0"/>
                <a:ea typeface="휴먼엑스포" panose="02030504000101010101" pitchFamily="18" charset="-127"/>
                <a:cs typeface="Arial" panose="020B0604020202020204" pitchFamily="34" charset="0"/>
              </a:rPr>
              <a:t>를 써 보면</a:t>
            </a:r>
            <a:endParaRPr lang="en-US" altLang="ko-KR" sz="24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p:txBody>
      </p:sp>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785</a:t>
            </a:fld>
            <a:endParaRPr lang="ko-KR" alt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C79A7C-EB3D-44E4-AD50-3BE8F62AC386}"/>
                  </a:ext>
                </a:extLst>
              </p:cNvPr>
              <p:cNvSpPr txBox="1"/>
              <p:nvPr/>
            </p:nvSpPr>
            <p:spPr>
              <a:xfrm>
                <a:off x="1844745" y="2094605"/>
                <a:ext cx="8706025" cy="4247317"/>
              </a:xfrm>
              <a:prstGeom prst="rect">
                <a:avLst/>
              </a:prstGeom>
              <a:noFill/>
              <a:ln>
                <a:noFill/>
                <a:prstDash val="sysDot"/>
              </a:ln>
            </p:spPr>
            <p:txBody>
              <a:bodyPr wrap="square">
                <a:spAutoFit/>
              </a:bodyPr>
              <a:lstStyle/>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①  A can be decomposed into</a:t>
                </a:r>
              </a:p>
              <a:p>
                <a:pPr eaLnBrk="0" fontAlgn="base" hangingPunct="0">
                  <a:spcBef>
                    <a:spcPct val="0"/>
                  </a:spcBef>
                  <a:spcAft>
                    <a:spcPct val="0"/>
                  </a:spcAft>
                </a:pPr>
                <a:endParaRPr lang="en-US" altLang="ko-KR" sz="8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a:t>
                </a:r>
                <a14:m>
                  <m:oMath xmlns:m="http://schemas.openxmlformats.org/officeDocument/2006/math">
                    <m:r>
                      <a:rPr lang="en-US" altLang="ko-KR" sz="2400" i="1">
                        <a:latin typeface="Cambria Math" panose="02040503050406030204" pitchFamily="18" charset="0"/>
                        <a:cs typeface="Arial" panose="020B0604020202020204" pitchFamily="34" charset="0"/>
                      </a:rPr>
                      <m:t>𝐴</m:t>
                    </m:r>
                    <m:r>
                      <a:rPr lang="en-US" altLang="ko-KR" sz="2400" i="1">
                        <a:latin typeface="Cambria Math" panose="02040503050406030204" pitchFamily="18" charset="0"/>
                        <a:cs typeface="Arial" panose="020B0604020202020204" pitchFamily="34" charset="0"/>
                      </a:rPr>
                      <m:t>=</m:t>
                    </m:r>
                    <m:r>
                      <a:rPr lang="en-US" altLang="ko-KR" sz="2400" i="1">
                        <a:latin typeface="Cambria Math" panose="02040503050406030204" pitchFamily="18" charset="0"/>
                        <a:cs typeface="Arial" panose="020B0604020202020204" pitchFamily="34" charset="0"/>
                      </a:rPr>
                      <m:t>𝑉</m:t>
                    </m:r>
                    <m:r>
                      <a:rPr lang="en-US" altLang="ko-KR" sz="2400" i="1">
                        <a:latin typeface="Cambria Math" panose="02040503050406030204" pitchFamily="18" charset="0"/>
                        <a:cs typeface="Arial" panose="020B0604020202020204" pitchFamily="34" charset="0"/>
                      </a:rPr>
                      <m:t> </m:t>
                    </m:r>
                    <m:r>
                      <m:rPr>
                        <m:sty m:val="p"/>
                      </m:rPr>
                      <a:rPr lang="el-GR" altLang="ko-KR" sz="2400" i="1">
                        <a:latin typeface="Cambria Math" panose="02040503050406030204" pitchFamily="18" charset="0"/>
                        <a:ea typeface="Cambria Math" panose="02040503050406030204" pitchFamily="18" charset="0"/>
                        <a:cs typeface="Arial" panose="020B0604020202020204" pitchFamily="34" charset="0"/>
                      </a:rPr>
                      <m:t>Λ</m:t>
                    </m:r>
                    <m:r>
                      <a:rPr lang="en-US" altLang="ko-KR" sz="2400"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ea typeface="Cambria Math" panose="02040503050406030204" pitchFamily="18" charset="0"/>
                            <a:cs typeface="Arial" panose="020B0604020202020204" pitchFamily="34" charset="0"/>
                          </a:rPr>
                          <m:t>𝑉</m:t>
                        </m:r>
                      </m:e>
                      <m:sup>
                        <m:r>
                          <a:rPr lang="en-US" altLang="ko-KR" sz="2400" i="1">
                            <a:latin typeface="Cambria Math" panose="02040503050406030204" pitchFamily="18" charset="0"/>
                            <a:ea typeface="Cambria Math" panose="02040503050406030204" pitchFamily="18" charset="0"/>
                            <a:cs typeface="Arial" panose="020B0604020202020204" pitchFamily="34" charset="0"/>
                          </a:rPr>
                          <m:t>−1</m:t>
                        </m:r>
                      </m:sup>
                    </m:sSup>
                  </m:oMath>
                </a14:m>
                <a:endParaRPr lang="en-US" altLang="ko-KR" sz="2400" dirty="0">
                  <a:latin typeface="Arial" panose="020B0604020202020204" pitchFamily="34" charset="0"/>
                  <a:ea typeface="Cambria Math" panose="02040503050406030204" pitchFamily="18" charset="0"/>
                  <a:cs typeface="Arial" panose="020B0604020202020204" pitchFamily="34" charset="0"/>
                </a:endParaRPr>
              </a:p>
              <a:p>
                <a:pPr eaLnBrk="0" fontAlgn="base" hangingPunct="0">
                  <a:spcBef>
                    <a:spcPct val="0"/>
                  </a:spcBef>
                  <a:spcAft>
                    <a:spcPct val="0"/>
                  </a:spcAft>
                </a:pPr>
                <a:endParaRPr lang="en-US" altLang="ko-KR" sz="800" dirty="0">
                  <a:latin typeface="Arial" panose="020B0604020202020204" pitchFamily="34" charset="0"/>
                  <a:ea typeface="Cambria Math" panose="02040503050406030204" pitchFamily="18"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where </a:t>
                </a:r>
                <a14:m>
                  <m:oMath xmlns:m="http://schemas.openxmlformats.org/officeDocument/2006/math">
                    <m:r>
                      <m:rPr>
                        <m:sty m:val="p"/>
                      </m:rPr>
                      <a:rPr lang="el-GR" altLang="ko-KR" sz="2400" i="1">
                        <a:latin typeface="Cambria Math" panose="02040503050406030204" pitchFamily="18" charset="0"/>
                        <a:ea typeface="Cambria Math" panose="02040503050406030204" pitchFamily="18" charset="0"/>
                        <a:cs typeface="Arial" panose="020B0604020202020204" pitchFamily="34" charset="0"/>
                      </a:rPr>
                      <m:t>Λ</m:t>
                    </m:r>
                  </m:oMath>
                </a14:m>
                <a:r>
                  <a:rPr lang="en-US" altLang="ko-KR" sz="2400" dirty="0">
                    <a:latin typeface="Arial" panose="020B0604020202020204" pitchFamily="34" charset="0"/>
                    <a:cs typeface="Arial" panose="020B0604020202020204" pitchFamily="34" charset="0"/>
                  </a:rPr>
                  <a:t> = diagonal matrix (</a:t>
                </a:r>
                <a14:m>
                  <m:oMath xmlns:m="http://schemas.openxmlformats.org/officeDocument/2006/math">
                    <m:sSub>
                      <m:sSubPr>
                        <m:ctrlPr>
                          <a:rPr lang="en-US" altLang="ko-KR" sz="2400" i="1">
                            <a:latin typeface="Cambria Math" panose="02040503050406030204" pitchFamily="18" charset="0"/>
                            <a:cs typeface="Arial" panose="020B0604020202020204" pitchFamily="34" charset="0"/>
                          </a:rPr>
                        </m:ctrlPr>
                      </m:sSubPr>
                      <m:e>
                        <m:r>
                          <m:rPr>
                            <m:nor/>
                          </m:rPr>
                          <a:rPr lang="el-GR" altLang="ko-KR" sz="2400" dirty="0">
                            <a:ea typeface="굴림체" panose="020B0609000101010101" pitchFamily="49" charset="-127"/>
                            <a:cs typeface="Arial" panose="020B0604020202020204" pitchFamily="34" charset="0"/>
                          </a:rPr>
                          <m:t>λ</m:t>
                        </m:r>
                      </m:e>
                      <m:sub>
                        <m:r>
                          <a:rPr lang="en-US" altLang="ko-KR" sz="2400" i="1">
                            <a:latin typeface="Cambria Math" panose="02040503050406030204" pitchFamily="18" charset="0"/>
                            <a:cs typeface="Arial" panose="020B0604020202020204" pitchFamily="34" charset="0"/>
                          </a:rPr>
                          <m:t>1</m:t>
                        </m:r>
                      </m:sub>
                    </m:sSub>
                  </m:oMath>
                </a14:m>
                <a:r>
                  <a:rPr lang="en-US" altLang="ko-KR" sz="2400" dirty="0">
                    <a:latin typeface="Arial" panose="020B0604020202020204" pitchFamily="34" charset="0"/>
                    <a:cs typeface="Arial" panose="020B0604020202020204" pitchFamily="34" charset="0"/>
                  </a:rPr>
                  <a:t>, … , </a:t>
                </a:r>
                <a14:m>
                  <m:oMath xmlns:m="http://schemas.openxmlformats.org/officeDocument/2006/math">
                    <m:sSub>
                      <m:sSubPr>
                        <m:ctrlPr>
                          <a:rPr lang="en-US" altLang="ko-KR" sz="2400" i="1">
                            <a:latin typeface="Cambria Math" panose="02040503050406030204" pitchFamily="18" charset="0"/>
                            <a:cs typeface="Arial" panose="020B0604020202020204" pitchFamily="34" charset="0"/>
                          </a:rPr>
                        </m:ctrlPr>
                      </m:sSubPr>
                      <m:e>
                        <m:r>
                          <m:rPr>
                            <m:nor/>
                          </m:rPr>
                          <a:rPr lang="el-GR" altLang="ko-KR" sz="2400" dirty="0">
                            <a:ea typeface="굴림체" panose="020B0609000101010101" pitchFamily="49" charset="-127"/>
                            <a:cs typeface="Arial" panose="020B0604020202020204" pitchFamily="34" charset="0"/>
                          </a:rPr>
                          <m:t>λ</m:t>
                        </m:r>
                      </m:e>
                      <m:sub>
                        <m:r>
                          <a:rPr lang="en-US" altLang="ko-KR" sz="2400" i="1" dirty="0">
                            <a:latin typeface="Cambria Math" panose="02040503050406030204" pitchFamily="18" charset="0"/>
                            <a:ea typeface="굴림체" panose="020B0609000101010101" pitchFamily="49" charset="-127"/>
                            <a:cs typeface="Arial" panose="020B0604020202020204" pitchFamily="34" charset="0"/>
                          </a:rPr>
                          <m:t>𝑛</m:t>
                        </m:r>
                      </m:sub>
                    </m:sSub>
                    <m:r>
                      <a:rPr lang="en-US" altLang="ko-KR" sz="2400" i="1">
                        <a:latin typeface="Cambria Math" panose="02040503050406030204" pitchFamily="18" charset="0"/>
                        <a:cs typeface="Arial" panose="020B0604020202020204" pitchFamily="34" charset="0"/>
                      </a:rPr>
                      <m:t>)</m:t>
                    </m:r>
                  </m:oMath>
                </a14:m>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a:t>
                </a:r>
                <a14:m>
                  <m:oMath xmlns:m="http://schemas.openxmlformats.org/officeDocument/2006/math">
                    <m:r>
                      <a:rPr lang="en-US" altLang="ko-KR" sz="2400">
                        <a:latin typeface="Cambria Math" panose="02040503050406030204" pitchFamily="18" charset="0"/>
                        <a:cs typeface="Arial" panose="020B0604020202020204" pitchFamily="34" charset="0"/>
                      </a:rPr>
                      <m:t>                             </m:t>
                    </m:r>
                    <m:r>
                      <a:rPr lang="en-US" altLang="ko-KR" sz="2400" i="1">
                        <a:latin typeface="Cambria Math" panose="02040503050406030204" pitchFamily="18" charset="0"/>
                        <a:cs typeface="Arial" panose="020B0604020202020204" pitchFamily="34" charset="0"/>
                      </a:rPr>
                      <m:t>𝑉</m:t>
                    </m:r>
                  </m:oMath>
                </a14:m>
                <a:r>
                  <a:rPr lang="en-US" altLang="ko-KR" sz="2400" dirty="0">
                    <a:latin typeface="Arial" panose="020B0604020202020204" pitchFamily="34" charset="0"/>
                    <a:cs typeface="Arial" panose="020B0604020202020204" pitchFamily="34" charset="0"/>
                  </a:rPr>
                  <a:t> = matrix composed of n eigenvectors</a:t>
                </a:r>
              </a:p>
              <a:p>
                <a:pPr eaLnBrk="0" fontAlgn="base" hangingPunct="0">
                  <a:spcBef>
                    <a:spcPct val="0"/>
                  </a:spcBef>
                  <a:spcAft>
                    <a:spcPct val="0"/>
                  </a:spcAft>
                </a:pPr>
                <a:endParaRPr lang="en-US" altLang="ko-KR" sz="8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a:t>
                </a:r>
                <a14:m>
                  <m:oMath xmlns:m="http://schemas.openxmlformats.org/officeDocument/2006/math">
                    <m:d>
                      <m:dPr>
                        <m:ctrlPr>
                          <a:rPr lang="en-US" altLang="ko-KR" sz="2400" i="1">
                            <a:latin typeface="Cambria Math" panose="02040503050406030204" pitchFamily="18" charset="0"/>
                            <a:cs typeface="Arial" panose="020B0604020202020204" pitchFamily="34" charset="0"/>
                          </a:rPr>
                        </m:ctrlPr>
                      </m:dPr>
                      <m:e>
                        <m:sSup>
                          <m:sSupPr>
                            <m:ctrlPr>
                              <a:rPr lang="en-US" altLang="ko-KR" sz="2400" i="1">
                                <a:latin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cs typeface="Arial" panose="020B0604020202020204" pitchFamily="34" charset="0"/>
                              </a:rPr>
                              <m:t>𝑉</m:t>
                            </m:r>
                          </m:e>
                          <m:sup>
                            <m:r>
                              <a:rPr lang="en-US" altLang="ko-KR" sz="2400" i="1">
                                <a:latin typeface="Cambria Math" panose="02040503050406030204" pitchFamily="18" charset="0"/>
                                <a:cs typeface="Arial" panose="020B0604020202020204" pitchFamily="34" charset="0"/>
                              </a:rPr>
                              <m:t>−1</m:t>
                            </m:r>
                          </m:sup>
                        </m:sSup>
                        <m:r>
                          <a:rPr lang="en-US" altLang="ko-KR" sz="2400" i="1">
                            <a:latin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cs typeface="Arial" panose="020B0604020202020204" pitchFamily="34" charset="0"/>
                              </a:rPr>
                              <m:t>𝑉</m:t>
                            </m:r>
                          </m:e>
                          <m:sup>
                            <m:r>
                              <a:rPr lang="en-US" altLang="ko-KR" sz="2400" i="1">
                                <a:latin typeface="Cambria Math" panose="02040503050406030204" pitchFamily="18" charset="0"/>
                                <a:cs typeface="Arial" panose="020B0604020202020204" pitchFamily="34" charset="0"/>
                              </a:rPr>
                              <m:t>′</m:t>
                            </m:r>
                          </m:sup>
                        </m:sSup>
                      </m:e>
                    </m:d>
                  </m:oMath>
                </a14:m>
                <a:r>
                  <a:rPr lang="en-US" altLang="ko-KR" sz="2400" i="1" dirty="0">
                    <a:latin typeface="Cambria Math" panose="02040503050406030204" pitchFamily="18" charset="0"/>
                    <a:cs typeface="Arial" panose="020B0604020202020204" pitchFamily="34" charset="0"/>
                  </a:rPr>
                  <a:t>       </a:t>
                </a:r>
                <a14:m>
                  <m:oMath xmlns:m="http://schemas.openxmlformats.org/officeDocument/2006/math">
                    <m:sSup>
                      <m:sSupPr>
                        <m:ctrlPr>
                          <a:rPr lang="en-US" altLang="ko-KR" i="1">
                            <a:latin typeface="Cambria Math" panose="02040503050406030204" pitchFamily="18" charset="0"/>
                            <a:cs typeface="Arial" panose="020B0604020202020204" pitchFamily="34" charset="0"/>
                          </a:rPr>
                        </m:ctrlPr>
                      </m:sSupPr>
                      <m:e>
                        <m:r>
                          <a:rPr lang="en-US" altLang="ko-KR" i="1">
                            <a:latin typeface="Cambria Math" panose="02040503050406030204" pitchFamily="18" charset="0"/>
                            <a:cs typeface="Arial" panose="020B0604020202020204" pitchFamily="34" charset="0"/>
                          </a:rPr>
                          <m:t>   </m:t>
                        </m:r>
                        <m:r>
                          <a:rPr lang="en-US" altLang="ko-KR" i="1">
                            <a:latin typeface="Cambria Math" panose="02040503050406030204" pitchFamily="18" charset="0"/>
                            <a:cs typeface="Arial" panose="020B0604020202020204" pitchFamily="34" charset="0"/>
                          </a:rPr>
                          <m:t>𝑉</m:t>
                        </m:r>
                      </m:e>
                      <m:sup>
                        <m:r>
                          <a:rPr lang="en-US" altLang="ko-KR" i="1">
                            <a:latin typeface="Cambria Math" panose="02040503050406030204" pitchFamily="18" charset="0"/>
                            <a:cs typeface="Arial" panose="020B0604020202020204" pitchFamily="34" charset="0"/>
                          </a:rPr>
                          <m:t>′</m:t>
                        </m:r>
                      </m:sup>
                    </m:sSup>
                    <m:r>
                      <a:rPr lang="en-US" altLang="ko-KR" i="1">
                        <a:latin typeface="Cambria Math" panose="02040503050406030204" pitchFamily="18" charset="0"/>
                        <a:cs typeface="Arial" panose="020B0604020202020204" pitchFamily="34" charset="0"/>
                      </a:rPr>
                      <m:t>𝑉</m:t>
                    </m:r>
                    <m:r>
                      <a:rPr lang="en-US" altLang="ko-KR" i="1">
                        <a:latin typeface="Cambria Math" panose="02040503050406030204" pitchFamily="18" charset="0"/>
                        <a:cs typeface="Arial" panose="020B0604020202020204" pitchFamily="34" charset="0"/>
                      </a:rPr>
                      <m:t>=</m:t>
                    </m:r>
                    <m:sSub>
                      <m:sSubPr>
                        <m:ctrlPr>
                          <a:rPr lang="en-US" altLang="ko-KR" i="1">
                            <a:latin typeface="Cambria Math" panose="02040503050406030204" pitchFamily="18" charset="0"/>
                            <a:cs typeface="Arial" panose="020B0604020202020204" pitchFamily="34" charset="0"/>
                          </a:rPr>
                        </m:ctrlPr>
                      </m:sSubPr>
                      <m:e>
                        <m:r>
                          <a:rPr lang="en-US" altLang="ko-KR" i="1">
                            <a:latin typeface="Cambria Math" panose="02040503050406030204" pitchFamily="18" charset="0"/>
                            <a:cs typeface="Arial" panose="020B0604020202020204" pitchFamily="34" charset="0"/>
                          </a:rPr>
                          <m:t>𝐼</m:t>
                        </m:r>
                      </m:e>
                      <m:sub>
                        <m:r>
                          <a:rPr lang="en-US" altLang="ko-KR" i="1">
                            <a:latin typeface="Cambria Math" panose="02040503050406030204" pitchFamily="18" charset="0"/>
                            <a:cs typeface="Arial" panose="020B0604020202020204" pitchFamily="34" charset="0"/>
                          </a:rPr>
                          <m:t>𝑛</m:t>
                        </m:r>
                      </m:sub>
                    </m:sSub>
                    <m:r>
                      <a:rPr lang="en-US" altLang="ko-KR" i="1">
                        <a:latin typeface="Cambria Math" panose="02040503050406030204" pitchFamily="18" charset="0"/>
                        <a:cs typeface="Arial" panose="020B0604020202020204" pitchFamily="34" charset="0"/>
                      </a:rPr>
                      <m:t> :  </m:t>
                    </m:r>
                    <m:r>
                      <a:rPr lang="en-US" altLang="ko-KR" i="1">
                        <a:latin typeface="Cambria Math" panose="02040503050406030204" pitchFamily="18" charset="0"/>
                        <a:cs typeface="Arial" panose="020B0604020202020204" pitchFamily="34" charset="0"/>
                      </a:rPr>
                      <m:t>𝑉</m:t>
                    </m:r>
                    <m:r>
                      <a:rPr lang="ko-KR" altLang="en-US" i="1">
                        <a:latin typeface="Cambria Math" panose="02040503050406030204" pitchFamily="18" charset="0"/>
                        <a:cs typeface="Arial" panose="020B0604020202020204" pitchFamily="34" charset="0"/>
                      </a:rPr>
                      <m:t>는</m:t>
                    </m:r>
                  </m:oMath>
                </a14:m>
                <a:r>
                  <a:rPr lang="en-US" altLang="ko-KR" dirty="0">
                    <a:latin typeface="Arial" panose="020B0604020202020204" pitchFamily="34" charset="0"/>
                    <a:cs typeface="Arial" panose="020B0604020202020204" pitchFamily="34" charset="0"/>
                  </a:rPr>
                  <a:t>  orthogonal</a:t>
                </a:r>
                <a:r>
                  <a:rPr lang="ko-KR" altLang="en-US"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matrix (</a:t>
                </a:r>
                <a:r>
                  <a:rPr lang="ko-KR" altLang="en-US" dirty="0">
                    <a:latin typeface="Arial" panose="020B0604020202020204" pitchFamily="34" charset="0"/>
                    <a:cs typeface="Arial" panose="020B0604020202020204" pitchFamily="34" charset="0"/>
                  </a:rPr>
                  <a:t>직교행렬</a:t>
                </a:r>
                <a:r>
                  <a:rPr lang="en-US" altLang="ko-KR"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altLang="ko-KR" sz="2400" i="1" dirty="0">
                  <a:latin typeface="Cambria Math" panose="02040503050406030204" pitchFamily="18" charset="0"/>
                  <a:cs typeface="Arial" panose="020B0604020202020204" pitchFamily="34" charset="0"/>
                </a:endParaRPr>
              </a:p>
              <a:p>
                <a:pPr eaLnBrk="0" fontAlgn="base" hangingPunct="0">
                  <a:spcBef>
                    <a:spcPct val="0"/>
                  </a:spcBef>
                  <a:spcAft>
                    <a:spcPct val="0"/>
                  </a:spcAft>
                </a:pPr>
                <a14:m>
                  <m:oMath xmlns:m="http://schemas.openxmlformats.org/officeDocument/2006/math">
                    <m:r>
                      <a:rPr lang="en-US" altLang="ko-KR" sz="2400" i="1">
                        <a:latin typeface="Cambria Math" panose="02040503050406030204" pitchFamily="18" charset="0"/>
                        <a:cs typeface="Arial" panose="020B0604020202020204" pitchFamily="34" charset="0"/>
                      </a:rPr>
                      <m:t> </m:t>
                    </m:r>
                  </m:oMath>
                </a14:m>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그러면</a:t>
                </a:r>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a:t>
                </a:r>
                <a14:m>
                  <m:oMath xmlns:m="http://schemas.openxmlformats.org/officeDocument/2006/math">
                    <m:sSup>
                      <m:sSupPr>
                        <m:ctrlPr>
                          <a:rPr lang="en-US" altLang="ko-KR" sz="2400" i="1">
                            <a:latin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cs typeface="Arial" panose="020B0604020202020204" pitchFamily="34" charset="0"/>
                          </a:rPr>
                          <m:t>𝐴</m:t>
                        </m:r>
                      </m:e>
                      <m:sup>
                        <m:r>
                          <a:rPr lang="en-US" altLang="ko-KR" sz="2400" i="1">
                            <a:latin typeface="Cambria Math" panose="02040503050406030204" pitchFamily="18" charset="0"/>
                            <a:cs typeface="Arial" panose="020B0604020202020204" pitchFamily="34" charset="0"/>
                          </a:rPr>
                          <m:t>2</m:t>
                        </m:r>
                      </m:sup>
                    </m:sSup>
                    <m:r>
                      <a:rPr lang="en-US" altLang="ko-KR" sz="2400" i="1">
                        <a:latin typeface="Cambria Math" panose="02040503050406030204" pitchFamily="18" charset="0"/>
                        <a:cs typeface="Arial" panose="020B0604020202020204" pitchFamily="34" charset="0"/>
                      </a:rPr>
                      <m:t>=(</m:t>
                    </m:r>
                    <m:r>
                      <a:rPr lang="en-US" altLang="ko-KR" sz="2400" i="1">
                        <a:latin typeface="Cambria Math" panose="02040503050406030204" pitchFamily="18" charset="0"/>
                        <a:cs typeface="Arial" panose="020B0604020202020204" pitchFamily="34" charset="0"/>
                      </a:rPr>
                      <m:t>𝑉</m:t>
                    </m:r>
                    <m:r>
                      <a:rPr lang="en-US" altLang="ko-KR" sz="2400" i="1">
                        <a:latin typeface="Cambria Math" panose="02040503050406030204" pitchFamily="18" charset="0"/>
                        <a:cs typeface="Arial" panose="020B0604020202020204" pitchFamily="34" charset="0"/>
                      </a:rPr>
                      <m:t> </m:t>
                    </m:r>
                    <m:r>
                      <m:rPr>
                        <m:sty m:val="p"/>
                      </m:rPr>
                      <a:rPr lang="el-GR" altLang="ko-KR" sz="2400" i="1">
                        <a:latin typeface="Cambria Math" panose="02040503050406030204" pitchFamily="18" charset="0"/>
                        <a:ea typeface="Cambria Math" panose="02040503050406030204" pitchFamily="18" charset="0"/>
                        <a:cs typeface="Arial" panose="020B0604020202020204" pitchFamily="34" charset="0"/>
                      </a:rPr>
                      <m:t>Λ</m:t>
                    </m:r>
                    <m:r>
                      <a:rPr lang="en-US" altLang="ko-KR" sz="2400"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ea typeface="Cambria Math" panose="02040503050406030204" pitchFamily="18" charset="0"/>
                            <a:cs typeface="Arial" panose="020B0604020202020204" pitchFamily="34" charset="0"/>
                          </a:rPr>
                          <m:t>𝑉</m:t>
                        </m:r>
                      </m:e>
                      <m:sup>
                        <m:r>
                          <a:rPr lang="en-US" altLang="ko-KR" sz="2400" i="1">
                            <a:latin typeface="Cambria Math" panose="02040503050406030204" pitchFamily="18" charset="0"/>
                            <a:ea typeface="Cambria Math" panose="02040503050406030204" pitchFamily="18" charset="0"/>
                            <a:cs typeface="Arial" panose="020B0604020202020204" pitchFamily="34" charset="0"/>
                          </a:rPr>
                          <m:t>−1</m:t>
                        </m:r>
                      </m:sup>
                    </m:sSup>
                  </m:oMath>
                </a14:m>
                <a:r>
                  <a:rPr lang="en-US" altLang="ko-KR" sz="2400" dirty="0">
                    <a:latin typeface="Arial" panose="020B0604020202020204" pitchFamily="34" charset="0"/>
                    <a:cs typeface="Arial" panose="020B0604020202020204" pitchFamily="34" charset="0"/>
                  </a:rPr>
                  <a:t>) (</a:t>
                </a:r>
                <a14:m>
                  <m:oMath xmlns:m="http://schemas.openxmlformats.org/officeDocument/2006/math">
                    <m:r>
                      <a:rPr lang="en-US" altLang="ko-KR" sz="2400" i="1">
                        <a:latin typeface="Cambria Math" panose="02040503050406030204" pitchFamily="18" charset="0"/>
                        <a:cs typeface="Arial" panose="020B0604020202020204" pitchFamily="34" charset="0"/>
                      </a:rPr>
                      <m:t>𝑉</m:t>
                    </m:r>
                    <m:r>
                      <a:rPr lang="en-US" altLang="ko-KR" sz="2400" i="1">
                        <a:latin typeface="Cambria Math" panose="02040503050406030204" pitchFamily="18" charset="0"/>
                        <a:cs typeface="Arial" panose="020B0604020202020204" pitchFamily="34" charset="0"/>
                      </a:rPr>
                      <m:t> </m:t>
                    </m:r>
                    <m:r>
                      <m:rPr>
                        <m:sty m:val="p"/>
                      </m:rPr>
                      <a:rPr lang="el-GR" altLang="ko-KR" sz="2400" i="1">
                        <a:latin typeface="Cambria Math" panose="02040503050406030204" pitchFamily="18" charset="0"/>
                        <a:ea typeface="Cambria Math" panose="02040503050406030204" pitchFamily="18" charset="0"/>
                        <a:cs typeface="Arial" panose="020B0604020202020204" pitchFamily="34" charset="0"/>
                      </a:rPr>
                      <m:t>Λ</m:t>
                    </m:r>
                    <m:r>
                      <a:rPr lang="en-US" altLang="ko-KR" sz="2400"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ea typeface="Cambria Math" panose="02040503050406030204" pitchFamily="18" charset="0"/>
                            <a:cs typeface="Arial" panose="020B0604020202020204" pitchFamily="34" charset="0"/>
                          </a:rPr>
                          <m:t>𝑉</m:t>
                        </m:r>
                      </m:e>
                      <m:sup>
                        <m:r>
                          <a:rPr lang="en-US" altLang="ko-KR" sz="2400" i="1">
                            <a:latin typeface="Cambria Math" panose="02040503050406030204" pitchFamily="18" charset="0"/>
                            <a:ea typeface="Cambria Math" panose="02040503050406030204" pitchFamily="18" charset="0"/>
                            <a:cs typeface="Arial" panose="020B0604020202020204" pitchFamily="34" charset="0"/>
                          </a:rPr>
                          <m:t>−1</m:t>
                        </m:r>
                      </m:sup>
                    </m:sSup>
                  </m:oMath>
                </a14:m>
                <a:r>
                  <a:rPr lang="en-US" altLang="ko-KR" sz="2400" dirty="0">
                    <a:latin typeface="Arial" panose="020B0604020202020204" pitchFamily="34" charset="0"/>
                    <a:cs typeface="Arial" panose="020B0604020202020204" pitchFamily="34" charset="0"/>
                  </a:rPr>
                  <a:t>) = </a:t>
                </a:r>
                <a14:m>
                  <m:oMath xmlns:m="http://schemas.openxmlformats.org/officeDocument/2006/math">
                    <m:r>
                      <a:rPr lang="en-US" altLang="ko-KR" sz="2400" i="1">
                        <a:latin typeface="Cambria Math" panose="02040503050406030204" pitchFamily="18" charset="0"/>
                        <a:cs typeface="Arial" panose="020B0604020202020204" pitchFamily="34" charset="0"/>
                      </a:rPr>
                      <m:t>𝑉</m:t>
                    </m:r>
                    <m:sSup>
                      <m:sSupPr>
                        <m:ctrlPr>
                          <a:rPr lang="en-US" altLang="ko-KR" sz="2400" i="1">
                            <a:latin typeface="Cambria Math" panose="02040503050406030204" pitchFamily="18" charset="0"/>
                            <a:cs typeface="Arial" panose="020B0604020202020204" pitchFamily="34" charset="0"/>
                          </a:rPr>
                        </m:ctrlPr>
                      </m:sSupPr>
                      <m:e>
                        <m:r>
                          <m:rPr>
                            <m:sty m:val="p"/>
                          </m:rPr>
                          <a:rPr lang="el-GR" altLang="ko-KR" sz="2400" i="1">
                            <a:latin typeface="Cambria Math" panose="02040503050406030204" pitchFamily="18" charset="0"/>
                            <a:ea typeface="Cambria Math" panose="02040503050406030204" pitchFamily="18" charset="0"/>
                            <a:cs typeface="Arial" panose="020B0604020202020204" pitchFamily="34" charset="0"/>
                          </a:rPr>
                          <m:t>Λ</m:t>
                        </m:r>
                      </m:e>
                      <m:sup>
                        <m:r>
                          <a:rPr lang="en-US" altLang="ko-KR" sz="2400" i="1">
                            <a:latin typeface="Cambria Math" panose="02040503050406030204" pitchFamily="18" charset="0"/>
                            <a:cs typeface="Arial" panose="020B0604020202020204" pitchFamily="34" charset="0"/>
                          </a:rPr>
                          <m:t>2</m:t>
                        </m:r>
                      </m:sup>
                    </m:sSup>
                    <m:sSup>
                      <m:sSupPr>
                        <m:ctrlPr>
                          <a:rPr lang="en-US" altLang="ko-KR" sz="2400" i="1">
                            <a:latin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cs typeface="Arial" panose="020B0604020202020204" pitchFamily="34" charset="0"/>
                          </a:rPr>
                          <m:t>𝑉</m:t>
                        </m:r>
                      </m:e>
                      <m:sup>
                        <m:r>
                          <a:rPr lang="en-US" altLang="ko-KR" sz="2400" i="1">
                            <a:latin typeface="Cambria Math" panose="02040503050406030204" pitchFamily="18" charset="0"/>
                            <a:cs typeface="Arial" panose="020B0604020202020204" pitchFamily="34" charset="0"/>
                          </a:rPr>
                          <m:t>−1</m:t>
                        </m:r>
                      </m:sup>
                    </m:sSup>
                  </m:oMath>
                </a14:m>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ko-KR" sz="6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a:t>
                </a:r>
                <a14:m>
                  <m:oMath xmlns:m="http://schemas.openxmlformats.org/officeDocument/2006/math">
                    <m:sSup>
                      <m:sSupPr>
                        <m:ctrlPr>
                          <a:rPr lang="en-US" altLang="ko-KR" sz="2400" i="1">
                            <a:latin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cs typeface="Arial" panose="020B0604020202020204" pitchFamily="34" charset="0"/>
                          </a:rPr>
                          <m:t>𝐴</m:t>
                        </m:r>
                      </m:e>
                      <m:sup>
                        <m:r>
                          <a:rPr lang="en-US" altLang="ko-KR" sz="2400" i="1">
                            <a:latin typeface="Cambria Math" panose="02040503050406030204" pitchFamily="18" charset="0"/>
                            <a:cs typeface="Arial" panose="020B0604020202020204" pitchFamily="34" charset="0"/>
                          </a:rPr>
                          <m:t>𝑡</m:t>
                        </m:r>
                      </m:sup>
                    </m:sSup>
                    <m:r>
                      <a:rPr lang="en-US" altLang="ko-KR" sz="2400" i="1">
                        <a:latin typeface="Cambria Math" panose="02040503050406030204" pitchFamily="18" charset="0"/>
                        <a:cs typeface="Arial" panose="020B0604020202020204" pitchFamily="34" charset="0"/>
                      </a:rPr>
                      <m:t>=</m:t>
                    </m:r>
                    <m:r>
                      <a:rPr lang="en-US" altLang="ko-KR" sz="2400" i="1">
                        <a:latin typeface="Cambria Math" panose="02040503050406030204" pitchFamily="18" charset="0"/>
                        <a:cs typeface="Arial" panose="020B0604020202020204" pitchFamily="34" charset="0"/>
                      </a:rPr>
                      <m:t>𝑉</m:t>
                    </m:r>
                    <m:sSup>
                      <m:sSupPr>
                        <m:ctrlPr>
                          <a:rPr lang="en-US" altLang="ko-KR" sz="2400" i="1">
                            <a:latin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cs typeface="Arial" panose="020B0604020202020204" pitchFamily="34" charset="0"/>
                          </a:rPr>
                          <m:t> </m:t>
                        </m:r>
                        <m:r>
                          <m:rPr>
                            <m:sty m:val="p"/>
                          </m:rPr>
                          <a:rPr lang="el-GR" altLang="ko-KR" sz="2400" i="1">
                            <a:latin typeface="Cambria Math" panose="02040503050406030204" pitchFamily="18" charset="0"/>
                            <a:ea typeface="Cambria Math" panose="02040503050406030204" pitchFamily="18" charset="0"/>
                            <a:cs typeface="Arial" panose="020B0604020202020204" pitchFamily="34" charset="0"/>
                          </a:rPr>
                          <m:t>Λ</m:t>
                        </m:r>
                      </m:e>
                      <m:sup>
                        <m:r>
                          <a:rPr lang="en-US" altLang="ko-KR" sz="2400" i="1">
                            <a:latin typeface="Cambria Math" panose="02040503050406030204" pitchFamily="18" charset="0"/>
                            <a:cs typeface="Arial" panose="020B0604020202020204" pitchFamily="34" charset="0"/>
                          </a:rPr>
                          <m:t>𝑡</m:t>
                        </m:r>
                      </m:sup>
                    </m:sSup>
                    <m:r>
                      <a:rPr lang="en-US" altLang="ko-KR" sz="2400" i="1">
                        <a:latin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cs typeface="Arial" panose="020B0604020202020204" pitchFamily="34" charset="0"/>
                          </a:rPr>
                          <m:t>𝑉</m:t>
                        </m:r>
                      </m:e>
                      <m:sup>
                        <m:r>
                          <a:rPr lang="en-US" altLang="ko-KR" sz="2400" i="1">
                            <a:latin typeface="Cambria Math" panose="02040503050406030204" pitchFamily="18" charset="0"/>
                            <a:cs typeface="Arial" panose="020B0604020202020204" pitchFamily="34" charset="0"/>
                          </a:rPr>
                          <m:t>−1</m:t>
                        </m:r>
                      </m:sup>
                    </m:sSup>
                    <m:r>
                      <a:rPr lang="en-US" altLang="ko-KR" sz="2400" i="1">
                        <a:latin typeface="Cambria Math" panose="02040503050406030204" pitchFamily="18" charset="0"/>
                        <a:cs typeface="Arial" panose="020B0604020202020204" pitchFamily="34" charset="0"/>
                      </a:rPr>
                      <m:t> </m:t>
                    </m:r>
                  </m:oMath>
                </a14:m>
                <a:r>
                  <a:rPr lang="en-US" altLang="ko-KR" sz="2400" dirty="0">
                    <a:latin typeface="Arial" panose="020B0604020202020204" pitchFamily="34" charset="0"/>
                    <a:cs typeface="Arial" panose="020B0604020202020204" pitchFamily="34" charset="0"/>
                  </a:rPr>
                  <a:t>    </a:t>
                </a:r>
                <a14:m>
                  <m:oMath xmlns:m="http://schemas.openxmlformats.org/officeDocument/2006/math">
                    <m:sSup>
                      <m:sSupPr>
                        <m:ctrlPr>
                          <a:rPr lang="en-US" altLang="ko-KR" i="1">
                            <a:latin typeface="Cambria Math" panose="02040503050406030204" pitchFamily="18" charset="0"/>
                            <a:cs typeface="Arial" panose="020B0604020202020204" pitchFamily="34" charset="0"/>
                          </a:rPr>
                        </m:ctrlPr>
                      </m:sSupPr>
                      <m:e>
                        <m:r>
                          <a:rPr lang="en-US" altLang="ko-KR" i="1">
                            <a:latin typeface="Cambria Math" panose="02040503050406030204" pitchFamily="18" charset="0"/>
                            <a:cs typeface="Arial" panose="020B0604020202020204" pitchFamily="34" charset="0"/>
                          </a:rPr>
                          <m:t>𝐴</m:t>
                        </m:r>
                      </m:e>
                      <m:sup>
                        <m:r>
                          <a:rPr lang="en-US" altLang="ko-KR" i="1">
                            <a:latin typeface="Cambria Math" panose="02040503050406030204" pitchFamily="18" charset="0"/>
                            <a:cs typeface="Arial" panose="020B0604020202020204" pitchFamily="34" charset="0"/>
                          </a:rPr>
                          <m:t>𝑡</m:t>
                        </m:r>
                      </m:sup>
                    </m:sSup>
                  </m:oMath>
                </a14:m>
                <a:r>
                  <a:rPr lang="ko-KR" altLang="en-US" dirty="0">
                    <a:latin typeface="Arial" panose="020B0604020202020204" pitchFamily="34" charset="0"/>
                    <a:cs typeface="Arial" panose="020B0604020202020204" pitchFamily="34" charset="0"/>
                  </a:rPr>
                  <a:t>를 알기 위해 </a:t>
                </a:r>
                <a14:m>
                  <m:oMath xmlns:m="http://schemas.openxmlformats.org/officeDocument/2006/math">
                    <m:sSup>
                      <m:sSupPr>
                        <m:ctrlPr>
                          <a:rPr lang="en-US" altLang="ko-KR" i="1">
                            <a:latin typeface="Cambria Math" panose="02040503050406030204" pitchFamily="18" charset="0"/>
                            <a:cs typeface="Arial" panose="020B0604020202020204" pitchFamily="34" charset="0"/>
                          </a:rPr>
                        </m:ctrlPr>
                      </m:sSupPr>
                      <m:e>
                        <m:r>
                          <a:rPr lang="en-US" altLang="ko-KR" i="1">
                            <a:latin typeface="Cambria Math" panose="02040503050406030204" pitchFamily="18" charset="0"/>
                            <a:cs typeface="Arial" panose="020B0604020202020204" pitchFamily="34" charset="0"/>
                          </a:rPr>
                          <m:t> </m:t>
                        </m:r>
                        <m:r>
                          <m:rPr>
                            <m:sty m:val="p"/>
                          </m:rPr>
                          <a:rPr lang="el-GR" altLang="ko-KR" i="1">
                            <a:latin typeface="Cambria Math" panose="02040503050406030204" pitchFamily="18" charset="0"/>
                            <a:ea typeface="Cambria Math" panose="02040503050406030204" pitchFamily="18" charset="0"/>
                            <a:cs typeface="Arial" panose="020B0604020202020204" pitchFamily="34" charset="0"/>
                          </a:rPr>
                          <m:t>Λ</m:t>
                        </m:r>
                      </m:e>
                      <m:sup>
                        <m:r>
                          <a:rPr lang="en-US" altLang="ko-KR" i="1">
                            <a:latin typeface="Cambria Math" panose="02040503050406030204" pitchFamily="18" charset="0"/>
                            <a:cs typeface="Arial" panose="020B0604020202020204" pitchFamily="34" charset="0"/>
                          </a:rPr>
                          <m:t>𝑡</m:t>
                        </m:r>
                      </m:sup>
                    </m:sSup>
                  </m:oMath>
                </a14:m>
                <a:r>
                  <a:rPr lang="ko-KR" altLang="en-US" dirty="0">
                    <a:latin typeface="Arial" panose="020B0604020202020204" pitchFamily="34" charset="0"/>
                    <a:cs typeface="Arial" panose="020B0604020202020204" pitchFamily="34" charset="0"/>
                  </a:rPr>
                  <a:t>만 알면 된다</a:t>
                </a:r>
                <a:r>
                  <a:rPr lang="en-US" altLang="ko-KR" dirty="0">
                    <a:latin typeface="Arial" panose="020B0604020202020204" pitchFamily="34" charset="0"/>
                    <a:cs typeface="Arial" panose="020B0604020202020204" pitchFamily="34" charset="0"/>
                  </a:rPr>
                  <a:t>(eigenvalue) </a:t>
                </a:r>
                <a:r>
                  <a:rPr lang="en-US" altLang="ko-KR" sz="2400" dirty="0">
                    <a:latin typeface="Arial" panose="020B0604020202020204" pitchFamily="34" charset="0"/>
                    <a:cs typeface="Arial" panose="020B0604020202020204" pitchFamily="34" charset="0"/>
                  </a:rPr>
                  <a:t>    </a:t>
                </a:r>
              </a:p>
              <a:p>
                <a:pPr eaLnBrk="0" fontAlgn="base" hangingPunct="0">
                  <a:spcBef>
                    <a:spcPct val="0"/>
                  </a:spcBef>
                  <a:spcAft>
                    <a:spcPct val="0"/>
                  </a:spcAft>
                </a:pPr>
                <a:endParaRPr lang="en-US" altLang="ko-KR" sz="2400"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44745" y="2094605"/>
                <a:ext cx="8706025" cy="4247317"/>
              </a:xfrm>
              <a:prstGeom prst="rect">
                <a:avLst/>
              </a:prstGeom>
              <a:blipFill>
                <a:blip r:embed="rId3"/>
                <a:stretch>
                  <a:fillRect l="-1120" t="-1149"/>
                </a:stretch>
              </a:blipFill>
              <a:ln>
                <a:noFill/>
                <a:prstDash val="sysDot"/>
              </a:ln>
            </p:spPr>
            <p:txBody>
              <a:bodyPr/>
              <a:lstStyle/>
              <a:p>
                <a:r>
                  <a:rPr lang="ko-KR" altLang="en-US">
                    <a:noFill/>
                  </a:rPr>
                  <a:t> </a:t>
                </a:r>
              </a:p>
            </p:txBody>
          </p:sp>
        </mc:Fallback>
      </mc:AlternateContent>
      <p:cxnSp>
        <p:nvCxnSpPr>
          <p:cNvPr id="3" name="직선 연결선 2"/>
          <p:cNvCxnSpPr/>
          <p:nvPr/>
        </p:nvCxnSpPr>
        <p:spPr>
          <a:xfrm flipH="1">
            <a:off x="3719945" y="5054139"/>
            <a:ext cx="290946" cy="34913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flipH="1">
            <a:off x="4504112" y="5054139"/>
            <a:ext cx="290946" cy="34913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11911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786</a:t>
            </a:fld>
            <a:endParaRPr lang="ko-KR" alt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C79A7C-EB3D-44E4-AD50-3BE8F62AC386}"/>
                  </a:ext>
                </a:extLst>
              </p:cNvPr>
              <p:cNvSpPr txBox="1"/>
              <p:nvPr/>
            </p:nvSpPr>
            <p:spPr>
              <a:xfrm>
                <a:off x="1818368" y="1526170"/>
                <a:ext cx="8706025" cy="3910429"/>
              </a:xfrm>
              <a:prstGeom prst="rect">
                <a:avLst/>
              </a:prstGeom>
              <a:noFill/>
              <a:ln>
                <a:noFill/>
                <a:prstDash val="sysDot"/>
              </a:ln>
            </p:spPr>
            <p:txBody>
              <a:bodyPr wrap="square">
                <a:spAutoFit/>
              </a:bodyPr>
              <a:lstStyle/>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②  </a:t>
                </a:r>
                <a14:m>
                  <m:oMath xmlns:m="http://schemas.openxmlformats.org/officeDocument/2006/math">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𝑥</m:t>
                        </m:r>
                      </m:e>
                      <m:sub>
                        <m:r>
                          <a:rPr lang="en-US" altLang="ko-KR" sz="2400" i="1">
                            <a:latin typeface="Cambria Math" panose="02040503050406030204" pitchFamily="18" charset="0"/>
                            <a:cs typeface="Arial" panose="020B0604020202020204" pitchFamily="34" charset="0"/>
                          </a:rPr>
                          <m:t>0</m:t>
                        </m:r>
                      </m:sub>
                    </m:sSub>
                  </m:oMath>
                </a14:m>
                <a:r>
                  <a:rPr lang="en-US" altLang="ko-KR" sz="2400" dirty="0">
                    <a:latin typeface="Arial" panose="020B0604020202020204" pitchFamily="34" charset="0"/>
                    <a:cs typeface="Arial" panose="020B0604020202020204" pitchFamily="34" charset="0"/>
                  </a:rPr>
                  <a:t> can be written as </a:t>
                </a:r>
                <a14:m>
                  <m:oMath xmlns:m="http://schemas.openxmlformats.org/officeDocument/2006/math">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𝑐</m:t>
                        </m:r>
                      </m:e>
                      <m:sub>
                        <m:r>
                          <a:rPr lang="en-US" altLang="ko-KR" sz="2400" i="1">
                            <a:latin typeface="Cambria Math" panose="02040503050406030204" pitchFamily="18" charset="0"/>
                            <a:cs typeface="Arial" panose="020B0604020202020204" pitchFamily="34" charset="0"/>
                          </a:rPr>
                          <m:t>1</m:t>
                        </m:r>
                      </m:sub>
                    </m:sSub>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1</m:t>
                        </m:r>
                      </m:sub>
                    </m:sSub>
                    <m:r>
                      <a:rPr lang="en-US" altLang="ko-KR" sz="2400" i="1">
                        <a:latin typeface="Cambria Math" panose="02040503050406030204" pitchFamily="18" charset="0"/>
                        <a:cs typeface="Arial" panose="020B0604020202020204" pitchFamily="34" charset="0"/>
                      </a:rPr>
                      <m:t>+ …+ </m:t>
                    </m:r>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𝑐</m:t>
                        </m:r>
                      </m:e>
                      <m:sub>
                        <m:r>
                          <a:rPr lang="en-US" altLang="ko-KR" sz="2400" i="1">
                            <a:latin typeface="Cambria Math" panose="02040503050406030204" pitchFamily="18" charset="0"/>
                            <a:cs typeface="Arial" panose="020B0604020202020204" pitchFamily="34" charset="0"/>
                          </a:rPr>
                          <m:t>𝑛</m:t>
                        </m:r>
                      </m:sub>
                    </m:sSub>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𝑛</m:t>
                        </m:r>
                      </m:sub>
                    </m:sSub>
                  </m:oMath>
                </a14:m>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ko-KR" sz="8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where </a:t>
                </a:r>
                <a14:m>
                  <m:oMath xmlns:m="http://schemas.openxmlformats.org/officeDocument/2006/math">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𝑐</m:t>
                        </m:r>
                      </m:e>
                      <m:sub>
                        <m:r>
                          <a:rPr lang="en-US" altLang="ko-KR" sz="2400" i="1">
                            <a:latin typeface="Cambria Math" panose="02040503050406030204" pitchFamily="18" charset="0"/>
                            <a:cs typeface="Arial" panose="020B0604020202020204" pitchFamily="34" charset="0"/>
                          </a:rPr>
                          <m:t>1</m:t>
                        </m:r>
                      </m:sub>
                    </m:sSub>
                    <m:r>
                      <a:rPr lang="en-US" altLang="ko-KR" sz="2400" i="1">
                        <a:latin typeface="Cambria Math" panose="02040503050406030204" pitchFamily="18" charset="0"/>
                        <a:cs typeface="Arial" panose="020B0604020202020204" pitchFamily="34" charset="0"/>
                      </a:rPr>
                      <m:t>, …, </m:t>
                    </m:r>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𝑐</m:t>
                        </m:r>
                      </m:e>
                      <m:sub>
                        <m:r>
                          <a:rPr lang="en-US" altLang="ko-KR" sz="2400" i="1">
                            <a:latin typeface="Cambria Math" panose="02040503050406030204" pitchFamily="18" charset="0"/>
                            <a:cs typeface="Arial" panose="020B0604020202020204" pitchFamily="34" charset="0"/>
                          </a:rPr>
                          <m:t>𝑛</m:t>
                        </m:r>
                      </m:sub>
                    </m:sSub>
                    <m:r>
                      <a:rPr lang="en-US" altLang="ko-KR" sz="2400" i="1">
                        <a:latin typeface="Cambria Math" panose="02040503050406030204" pitchFamily="18" charset="0"/>
                        <a:cs typeface="Arial" panose="020B0604020202020204" pitchFamily="34" charset="0"/>
                      </a:rPr>
                      <m:t> </m:t>
                    </m:r>
                  </m:oMath>
                </a14:m>
                <a:r>
                  <a:rPr lang="en-US" altLang="ko-KR" sz="2400" dirty="0">
                    <a:latin typeface="Arial" panose="020B0604020202020204" pitchFamily="34" charset="0"/>
                    <a:cs typeface="Arial" panose="020B0604020202020204" pitchFamily="34" charset="0"/>
                  </a:rPr>
                  <a:t>are constants</a:t>
                </a: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and </a:t>
                </a:r>
                <a14:m>
                  <m:oMath xmlns:m="http://schemas.openxmlformats.org/officeDocument/2006/math">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1</m:t>
                        </m:r>
                      </m:sub>
                    </m:sSub>
                    <m:r>
                      <a:rPr lang="en-US" altLang="ko-KR" sz="2400" i="1">
                        <a:latin typeface="Cambria Math" panose="02040503050406030204" pitchFamily="18" charset="0"/>
                        <a:cs typeface="Arial" panose="020B0604020202020204" pitchFamily="34" charset="0"/>
                      </a:rPr>
                      <m:t>, …, </m:t>
                    </m:r>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𝑛</m:t>
                        </m:r>
                      </m:sub>
                    </m:sSub>
                    <m:r>
                      <a:rPr lang="en-US" altLang="ko-KR" sz="2400" i="1">
                        <a:latin typeface="Cambria Math" panose="02040503050406030204" pitchFamily="18" charset="0"/>
                        <a:cs typeface="Arial" panose="020B0604020202020204" pitchFamily="34" charset="0"/>
                      </a:rPr>
                      <m:t> </m:t>
                    </m:r>
                  </m:oMath>
                </a14:m>
                <a:r>
                  <a:rPr lang="en-US" altLang="ko-KR" sz="2400" dirty="0">
                    <a:latin typeface="Arial" panose="020B0604020202020204" pitchFamily="34" charset="0"/>
                    <a:cs typeface="Arial" panose="020B0604020202020204" pitchFamily="34" charset="0"/>
                  </a:rPr>
                  <a:t>are eigenvectors</a:t>
                </a:r>
              </a:p>
              <a:p>
                <a:pPr eaLnBrk="0" fontAlgn="base" hangingPunct="0">
                  <a:spcBef>
                    <a:spcPct val="0"/>
                  </a:spcBef>
                  <a:spcAft>
                    <a:spcPct val="0"/>
                  </a:spcAft>
                </a:pPr>
                <a:endParaRPr lang="en-US" altLang="ko-KR" sz="2400" i="1" dirty="0">
                  <a:latin typeface="Cambria Math" panose="02040503050406030204" pitchFamily="18"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a:t>
                </a:r>
                <a14:m>
                  <m:oMath xmlns:m="http://schemas.openxmlformats.org/officeDocument/2006/math">
                    <m:r>
                      <a:rPr lang="en-US" altLang="ko-KR" sz="2400" i="1">
                        <a:latin typeface="Cambria Math" panose="02040503050406030204" pitchFamily="18" charset="0"/>
                        <a:cs typeface="Arial" panose="020B0604020202020204" pitchFamily="34" charset="0"/>
                      </a:rPr>
                      <m:t>𝑉</m:t>
                    </m:r>
                    <m:r>
                      <a:rPr lang="en-US" altLang="ko-KR" sz="2400" i="1">
                        <a:latin typeface="Cambria Math" panose="02040503050406030204" pitchFamily="18" charset="0"/>
                        <a:cs typeface="Arial" panose="020B0604020202020204" pitchFamily="34" charset="0"/>
                      </a:rPr>
                      <m:t> ≡ </m:t>
                    </m:r>
                    <m:d>
                      <m:dPr>
                        <m:begChr m:val="["/>
                        <m:endChr m:val="]"/>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1</m:t>
                            </m:r>
                          </m:sub>
                        </m:sSub>
                        <m:r>
                          <a:rPr lang="en-US" altLang="ko-KR" sz="2400" i="1">
                            <a:latin typeface="Cambria Math" panose="02040503050406030204" pitchFamily="18" charset="0"/>
                            <a:ea typeface="Cambria Math" panose="02040503050406030204" pitchFamily="18" charset="0"/>
                            <a:cs typeface="Arial" panose="020B0604020202020204" pitchFamily="34" charset="0"/>
                          </a:rPr>
                          <m:t> : </m:t>
                        </m:r>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2</m:t>
                            </m:r>
                          </m:sub>
                        </m:sSub>
                        <m:r>
                          <a:rPr lang="en-US" altLang="ko-KR" sz="2400" i="1">
                            <a:latin typeface="Cambria Math" panose="02040503050406030204" pitchFamily="18" charset="0"/>
                            <a:ea typeface="Cambria Math" panose="02040503050406030204" pitchFamily="18" charset="0"/>
                            <a:cs typeface="Arial" panose="020B0604020202020204" pitchFamily="34" charset="0"/>
                          </a:rPr>
                          <m:t> :…: </m:t>
                        </m:r>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𝑛</m:t>
                            </m:r>
                          </m:sub>
                        </m:sSub>
                      </m:e>
                    </m:d>
                  </m:oMath>
                </a14:m>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a:t>
                </a:r>
                <a14:m>
                  <m:oMath xmlns:m="http://schemas.openxmlformats.org/officeDocument/2006/math">
                    <m:sSup>
                      <m:sSupPr>
                        <m:ctrlPr>
                          <a:rPr lang="en-US" altLang="ko-KR" sz="2400" i="1">
                            <a:latin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cs typeface="Arial" panose="020B0604020202020204" pitchFamily="34" charset="0"/>
                          </a:rPr>
                          <m:t>𝐴</m:t>
                        </m:r>
                      </m:e>
                      <m:sup>
                        <m:r>
                          <a:rPr lang="en-US" altLang="ko-KR" sz="2400" i="1">
                            <a:latin typeface="Cambria Math" panose="02040503050406030204" pitchFamily="18" charset="0"/>
                            <a:cs typeface="Arial" panose="020B0604020202020204" pitchFamily="34" charset="0"/>
                          </a:rPr>
                          <m:t>𝑡</m:t>
                        </m:r>
                      </m:sup>
                    </m:sSup>
                    <m:r>
                      <a:rPr lang="en-US" altLang="ko-KR" sz="2400" i="1">
                        <a:latin typeface="Cambria Math" panose="02040503050406030204" pitchFamily="18" charset="0"/>
                        <a:cs typeface="Arial" panose="020B0604020202020204" pitchFamily="34" charset="0"/>
                      </a:rPr>
                      <m:t>=</m:t>
                    </m:r>
                    <m:r>
                      <a:rPr lang="en-US" altLang="ko-KR" sz="2400" i="1">
                        <a:latin typeface="Cambria Math" panose="02040503050406030204" pitchFamily="18" charset="0"/>
                        <a:cs typeface="Arial" panose="020B0604020202020204" pitchFamily="34" charset="0"/>
                      </a:rPr>
                      <m:t>𝑉</m:t>
                    </m:r>
                    <m:r>
                      <a:rPr lang="en-US" altLang="ko-KR" sz="2400" i="1">
                        <a:latin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cs typeface="Arial" panose="020B0604020202020204" pitchFamily="34" charset="0"/>
                          </a:rPr>
                        </m:ctrlPr>
                      </m:sSupPr>
                      <m:e>
                        <m:r>
                          <m:rPr>
                            <m:sty m:val="p"/>
                          </m:rPr>
                          <a:rPr lang="el-GR" altLang="ko-KR" sz="2400" i="1">
                            <a:latin typeface="Cambria Math" panose="02040503050406030204" pitchFamily="18" charset="0"/>
                            <a:ea typeface="Cambria Math" panose="02040503050406030204" pitchFamily="18" charset="0"/>
                            <a:cs typeface="Arial" panose="020B0604020202020204" pitchFamily="34" charset="0"/>
                          </a:rPr>
                          <m:t>Λ</m:t>
                        </m:r>
                      </m:e>
                      <m:sup>
                        <m:r>
                          <a:rPr lang="en-US" altLang="ko-KR" sz="2400" i="1">
                            <a:latin typeface="Cambria Math" panose="02040503050406030204" pitchFamily="18" charset="0"/>
                            <a:cs typeface="Arial" panose="020B0604020202020204" pitchFamily="34" charset="0"/>
                          </a:rPr>
                          <m:t>𝑡</m:t>
                        </m:r>
                      </m:sup>
                    </m:sSup>
                    <m:r>
                      <a:rPr lang="en-US" altLang="ko-KR" sz="2400" i="1">
                        <a:latin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cs typeface="Arial" panose="020B0604020202020204" pitchFamily="34" charset="0"/>
                          </a:rPr>
                          <m:t>𝑉</m:t>
                        </m:r>
                      </m:e>
                      <m:sup>
                        <m:r>
                          <a:rPr lang="en-US" altLang="ko-KR" sz="2400" i="1">
                            <a:latin typeface="Cambria Math" panose="02040503050406030204" pitchFamily="18" charset="0"/>
                            <a:cs typeface="Arial" panose="020B0604020202020204" pitchFamily="34" charset="0"/>
                          </a:rPr>
                          <m:t>−1</m:t>
                        </m:r>
                      </m:sup>
                    </m:sSup>
                    <m:r>
                      <a:rPr lang="en-US" altLang="ko-KR" sz="2400" i="1">
                        <a:latin typeface="Cambria Math" panose="02040503050406030204" pitchFamily="18" charset="0"/>
                        <a:cs typeface="Arial" panose="020B0604020202020204" pitchFamily="34" charset="0"/>
                      </a:rPr>
                      <m:t>=</m:t>
                    </m:r>
                    <m:r>
                      <a:rPr lang="en-US" altLang="ko-KR" sz="2400" i="1">
                        <a:latin typeface="Cambria Math" panose="02040503050406030204" pitchFamily="18" charset="0"/>
                        <a:cs typeface="Arial" panose="020B0604020202020204" pitchFamily="34" charset="0"/>
                      </a:rPr>
                      <m:t>𝑉</m:t>
                    </m:r>
                    <m:r>
                      <a:rPr lang="en-US" altLang="ko-KR" sz="2400" i="1">
                        <a:latin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cs typeface="Arial" panose="020B0604020202020204" pitchFamily="34" charset="0"/>
                          </a:rPr>
                        </m:ctrlPr>
                      </m:sSupPr>
                      <m:e>
                        <m:r>
                          <m:rPr>
                            <m:sty m:val="p"/>
                          </m:rPr>
                          <a:rPr lang="el-GR" altLang="ko-KR" sz="2400" i="1">
                            <a:latin typeface="Cambria Math" panose="02040503050406030204" pitchFamily="18" charset="0"/>
                            <a:ea typeface="Cambria Math" panose="02040503050406030204" pitchFamily="18" charset="0"/>
                            <a:cs typeface="Arial" panose="020B0604020202020204" pitchFamily="34" charset="0"/>
                          </a:rPr>
                          <m:t>Λ</m:t>
                        </m:r>
                      </m:e>
                      <m:sup>
                        <m:r>
                          <a:rPr lang="en-US" altLang="ko-KR" sz="2400" i="1">
                            <a:latin typeface="Cambria Math" panose="02040503050406030204" pitchFamily="18" charset="0"/>
                            <a:cs typeface="Arial" panose="020B0604020202020204" pitchFamily="34" charset="0"/>
                          </a:rPr>
                          <m:t>𝑡</m:t>
                        </m:r>
                      </m:sup>
                    </m:sSup>
                    <m:r>
                      <a:rPr lang="en-US" altLang="ko-KR" sz="2400" i="1">
                        <a:latin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cs typeface="Arial" panose="020B0604020202020204" pitchFamily="34" charset="0"/>
                          </a:rPr>
                          <m:t>𝑉</m:t>
                        </m:r>
                      </m:e>
                      <m:sup>
                        <m:r>
                          <a:rPr lang="en-US" altLang="ko-KR" sz="2400" i="1">
                            <a:latin typeface="Cambria Math" panose="02040503050406030204" pitchFamily="18" charset="0"/>
                            <a:cs typeface="Arial" panose="020B0604020202020204" pitchFamily="34" charset="0"/>
                          </a:rPr>
                          <m:t>′</m:t>
                        </m:r>
                      </m:sup>
                    </m:sSup>
                    <m:r>
                      <a:rPr lang="en-US" altLang="ko-KR" sz="2400" i="1">
                        <a:latin typeface="Cambria Math" panose="02040503050406030204" pitchFamily="18" charset="0"/>
                        <a:cs typeface="Arial" panose="020B0604020202020204" pitchFamily="34" charset="0"/>
                      </a:rPr>
                      <m:t>    </m:t>
                    </m:r>
                    <m:d>
                      <m:d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dPr>
                      <m:e>
                        <m:r>
                          <a:rPr lang="en-US" altLang="ko-KR" sz="2400"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ea typeface="Cambria Math" panose="02040503050406030204" pitchFamily="18" charset="0"/>
                                <a:cs typeface="Arial" panose="020B0604020202020204" pitchFamily="34" charset="0"/>
                              </a:rPr>
                              <m:t>𝑉</m:t>
                            </m:r>
                          </m:e>
                          <m:sup>
                            <m:r>
                              <a:rPr lang="en-US" altLang="ko-KR" sz="2400" i="1">
                                <a:latin typeface="Cambria Math" panose="02040503050406030204" pitchFamily="18" charset="0"/>
                                <a:ea typeface="Cambria Math" panose="02040503050406030204" pitchFamily="18" charset="0"/>
                                <a:cs typeface="Arial" panose="020B0604020202020204" pitchFamily="34" charset="0"/>
                              </a:rPr>
                              <m:t>−1</m:t>
                            </m:r>
                          </m:sup>
                        </m:sSup>
                        <m:r>
                          <a:rPr lang="en-US" altLang="ko-KR" sz="2400"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ea typeface="Cambria Math" panose="02040503050406030204" pitchFamily="18" charset="0"/>
                                <a:cs typeface="Arial" panose="020B0604020202020204" pitchFamily="34" charset="0"/>
                              </a:rPr>
                              <m:t>𝑉</m:t>
                            </m:r>
                          </m:e>
                          <m:sup>
                            <m:r>
                              <a:rPr lang="en-US" altLang="ko-KR" sz="2400" i="1">
                                <a:latin typeface="Cambria Math" panose="02040503050406030204" pitchFamily="18" charset="0"/>
                                <a:ea typeface="Cambria Math" panose="02040503050406030204" pitchFamily="18" charset="0"/>
                                <a:cs typeface="Arial" panose="020B0604020202020204" pitchFamily="34" charset="0"/>
                              </a:rPr>
                              <m:t>′</m:t>
                            </m:r>
                          </m:sup>
                        </m:sSup>
                      </m:e>
                    </m:d>
                  </m:oMath>
                </a14:m>
                <a:endParaRPr lang="en-US" altLang="ko-KR" sz="2400" dirty="0">
                  <a:latin typeface="Arial" panose="020B0604020202020204" pitchFamily="34" charset="0"/>
                  <a:ea typeface="Cambria Math" panose="02040503050406030204" pitchFamily="18" charset="0"/>
                  <a:cs typeface="Arial" panose="020B0604020202020204" pitchFamily="34" charset="0"/>
                </a:endParaRPr>
              </a:p>
              <a:p>
                <a:pPr eaLnBrk="0" fontAlgn="base" hangingPunct="0">
                  <a:spcBef>
                    <a:spcPct val="0"/>
                  </a:spcBef>
                  <a:spcAft>
                    <a:spcPct val="0"/>
                  </a:spcAft>
                </a:pPr>
                <a:endParaRPr lang="en-US" altLang="ko-KR" sz="2400" dirty="0">
                  <a:latin typeface="Arial" panose="020B0604020202020204" pitchFamily="34" charset="0"/>
                  <a:ea typeface="Cambria Math" panose="02040503050406030204" pitchFamily="18"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a:t>
                </a:r>
                <a14:m>
                  <m:oMath xmlns:m="http://schemas.openxmlformats.org/officeDocument/2006/math">
                    <m:r>
                      <a:rPr lang="en-US" altLang="ko-KR" sz="2400">
                        <a:latin typeface="Cambria Math" panose="02040503050406030204" pitchFamily="18" charset="0"/>
                        <a:cs typeface="Arial" panose="020B0604020202020204" pitchFamily="34" charset="0"/>
                      </a:rPr>
                      <m:t> </m:t>
                    </m:r>
                    <m:r>
                      <a:rPr lang="en-US" altLang="ko-KR" sz="2400" i="1">
                        <a:latin typeface="Cambria Math" panose="02040503050406030204" pitchFamily="18" charset="0"/>
                        <a:cs typeface="Arial" panose="020B0604020202020204" pitchFamily="34" charset="0"/>
                      </a:rPr>
                      <m:t>= </m:t>
                    </m:r>
                    <m:sSubSup>
                      <m:sSubSupPr>
                        <m:ctrlPr>
                          <a:rPr lang="en-US" altLang="ko-KR" sz="2400" i="1">
                            <a:latin typeface="Cambria Math" panose="02040503050406030204" pitchFamily="18" charset="0"/>
                            <a:cs typeface="Arial" panose="020B0604020202020204" pitchFamily="34" charset="0"/>
                          </a:rPr>
                        </m:ctrlPr>
                      </m:sSubSupPr>
                      <m:e>
                        <m:r>
                          <a:rPr lang="ko-KR" altLang="en-US" sz="2400" i="1">
                            <a:latin typeface="Cambria Math" panose="02040503050406030204" pitchFamily="18" charset="0"/>
                            <a:cs typeface="Arial" panose="020B0604020202020204" pitchFamily="34" charset="0"/>
                          </a:rPr>
                          <m:t>𝜆</m:t>
                        </m:r>
                      </m:e>
                      <m:sub>
                        <m:r>
                          <a:rPr lang="en-US" altLang="ko-KR" sz="2400" i="1">
                            <a:latin typeface="Cambria Math" panose="02040503050406030204" pitchFamily="18" charset="0"/>
                            <a:cs typeface="Arial" panose="020B0604020202020204" pitchFamily="34" charset="0"/>
                          </a:rPr>
                          <m:t>1</m:t>
                        </m:r>
                      </m:sub>
                      <m:sup>
                        <m:r>
                          <a:rPr lang="en-US" altLang="ko-KR" sz="2400" i="1">
                            <a:latin typeface="Cambria Math" panose="02040503050406030204" pitchFamily="18" charset="0"/>
                            <a:cs typeface="Arial" panose="020B0604020202020204" pitchFamily="34" charset="0"/>
                          </a:rPr>
                          <m:t>𝑡</m:t>
                        </m:r>
                      </m:sup>
                    </m:sSubSup>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1</m:t>
                        </m:r>
                      </m:sub>
                    </m:sSub>
                    <m:sSubSup>
                      <m:sSubSupPr>
                        <m:ctrlPr>
                          <a:rPr lang="en-US" altLang="ko-KR" sz="2400" i="1">
                            <a:latin typeface="Cambria Math" panose="02040503050406030204" pitchFamily="18" charset="0"/>
                            <a:cs typeface="Arial" panose="020B0604020202020204" pitchFamily="34" charset="0"/>
                          </a:rPr>
                        </m:ctrlPr>
                      </m:sSubSup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1</m:t>
                        </m:r>
                      </m:sub>
                      <m:sup>
                        <m:r>
                          <a:rPr lang="en-US" altLang="ko-KR" sz="2400" i="1">
                            <a:latin typeface="Cambria Math" panose="02040503050406030204" pitchFamily="18" charset="0"/>
                            <a:cs typeface="Arial" panose="020B0604020202020204" pitchFamily="34" charset="0"/>
                          </a:rPr>
                          <m:t>′</m:t>
                        </m:r>
                      </m:sup>
                    </m:sSubSup>
                    <m:r>
                      <a:rPr lang="en-US" altLang="ko-KR" sz="2400" i="1">
                        <a:latin typeface="Cambria Math" panose="02040503050406030204" pitchFamily="18" charset="0"/>
                        <a:cs typeface="Arial" panose="020B0604020202020204" pitchFamily="34" charset="0"/>
                      </a:rPr>
                      <m:t>+ … +</m:t>
                    </m:r>
                  </m:oMath>
                </a14:m>
                <a:r>
                  <a:rPr lang="en-US" altLang="ko-KR" sz="2400" dirty="0">
                    <a:latin typeface="Arial" panose="020B0604020202020204" pitchFamily="34" charset="0"/>
                    <a:cs typeface="Arial" panose="020B0604020202020204" pitchFamily="34" charset="0"/>
                  </a:rPr>
                  <a:t> </a:t>
                </a:r>
                <a14:m>
                  <m:oMath xmlns:m="http://schemas.openxmlformats.org/officeDocument/2006/math">
                    <m:sSubSup>
                      <m:sSubSupPr>
                        <m:ctrlPr>
                          <a:rPr lang="en-US" altLang="ko-KR" sz="2400" i="1">
                            <a:latin typeface="Cambria Math" panose="02040503050406030204" pitchFamily="18" charset="0"/>
                            <a:cs typeface="Arial" panose="020B0604020202020204" pitchFamily="34" charset="0"/>
                          </a:rPr>
                        </m:ctrlPr>
                      </m:sSubSupPr>
                      <m:e>
                        <m:r>
                          <a:rPr lang="ko-KR" altLang="en-US" sz="2400" i="1">
                            <a:latin typeface="Cambria Math" panose="02040503050406030204" pitchFamily="18" charset="0"/>
                            <a:cs typeface="Arial" panose="020B0604020202020204" pitchFamily="34" charset="0"/>
                          </a:rPr>
                          <m:t>𝜆</m:t>
                        </m:r>
                      </m:e>
                      <m:sub>
                        <m:r>
                          <a:rPr lang="en-US" altLang="ko-KR" sz="2400" i="1">
                            <a:latin typeface="Cambria Math" panose="02040503050406030204" pitchFamily="18" charset="0"/>
                            <a:cs typeface="Arial" panose="020B0604020202020204" pitchFamily="34" charset="0"/>
                          </a:rPr>
                          <m:t>𝑛</m:t>
                        </m:r>
                      </m:sub>
                      <m:sup>
                        <m:r>
                          <a:rPr lang="en-US" altLang="ko-KR" sz="2400" i="1">
                            <a:latin typeface="Cambria Math" panose="02040503050406030204" pitchFamily="18" charset="0"/>
                            <a:cs typeface="Arial" panose="020B0604020202020204" pitchFamily="34" charset="0"/>
                          </a:rPr>
                          <m:t>𝑡</m:t>
                        </m:r>
                      </m:sup>
                    </m:sSubSup>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𝑛</m:t>
                        </m:r>
                      </m:sub>
                    </m:sSub>
                    <m:sSubSup>
                      <m:sSubSupPr>
                        <m:ctrlPr>
                          <a:rPr lang="en-US" altLang="ko-KR" sz="2400" i="1">
                            <a:latin typeface="Cambria Math" panose="02040503050406030204" pitchFamily="18" charset="0"/>
                            <a:cs typeface="Arial" panose="020B0604020202020204" pitchFamily="34" charset="0"/>
                          </a:rPr>
                        </m:ctrlPr>
                      </m:sSubSup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𝑛</m:t>
                        </m:r>
                      </m:sub>
                      <m:sup>
                        <m:r>
                          <a:rPr lang="en-US" altLang="ko-KR" sz="2400" i="1">
                            <a:latin typeface="Cambria Math" panose="02040503050406030204" pitchFamily="18" charset="0"/>
                            <a:cs typeface="Arial" panose="020B0604020202020204" pitchFamily="34" charset="0"/>
                          </a:rPr>
                          <m:t>′</m:t>
                        </m:r>
                      </m:sup>
                    </m:sSubSup>
                  </m:oMath>
                </a14:m>
                <a:endParaRPr lang="en-US" altLang="ko-KR" sz="2400"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18368" y="1526170"/>
                <a:ext cx="8706025" cy="3910429"/>
              </a:xfrm>
              <a:prstGeom prst="rect">
                <a:avLst/>
              </a:prstGeom>
              <a:blipFill>
                <a:blip r:embed="rId3"/>
                <a:stretch>
                  <a:fillRect l="-1050" t="-1246"/>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C79A7C-EB3D-44E4-AD50-3BE8F62AC386}"/>
                  </a:ext>
                </a:extLst>
              </p:cNvPr>
              <p:cNvSpPr txBox="1"/>
              <p:nvPr/>
            </p:nvSpPr>
            <p:spPr>
              <a:xfrm>
                <a:off x="3074975" y="3481384"/>
                <a:ext cx="715455"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×1</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6" name="TextBox 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074975" y="3481384"/>
                <a:ext cx="715455" cy="307777"/>
              </a:xfrm>
              <a:prstGeom prst="rect">
                <a:avLst/>
              </a:prstGeom>
              <a:blipFill>
                <a:blip r:embed="rId4"/>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C79A7C-EB3D-44E4-AD50-3BE8F62AC386}"/>
                  </a:ext>
                </a:extLst>
              </p:cNvPr>
              <p:cNvSpPr txBox="1"/>
              <p:nvPr/>
            </p:nvSpPr>
            <p:spPr>
              <a:xfrm>
                <a:off x="3790430" y="3481383"/>
                <a:ext cx="715455"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×1</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7" name="TextBox 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790430" y="3481383"/>
                <a:ext cx="715455" cy="307777"/>
              </a:xfrm>
              <a:prstGeom prst="rect">
                <a:avLst/>
              </a:prstGeom>
              <a:blipFill>
                <a:blip r:embed="rId5"/>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C79A7C-EB3D-44E4-AD50-3BE8F62AC386}"/>
                  </a:ext>
                </a:extLst>
              </p:cNvPr>
              <p:cNvSpPr txBox="1"/>
              <p:nvPr/>
            </p:nvSpPr>
            <p:spPr>
              <a:xfrm>
                <a:off x="4781896" y="3481382"/>
                <a:ext cx="715455"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×1</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8" name="TextBox 7">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4781896" y="3481382"/>
                <a:ext cx="715455" cy="307777"/>
              </a:xfrm>
              <a:prstGeom prst="rect">
                <a:avLst/>
              </a:prstGeom>
              <a:blipFill>
                <a:blip r:embed="rId4"/>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CC79A7C-EB3D-44E4-AD50-3BE8F62AC386}"/>
                  </a:ext>
                </a:extLst>
              </p:cNvPr>
              <p:cNvSpPr txBox="1"/>
              <p:nvPr/>
            </p:nvSpPr>
            <p:spPr>
              <a:xfrm>
                <a:off x="2204929" y="3481382"/>
                <a:ext cx="748624"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m:t>
                      </m:r>
                      <m:r>
                        <a:rPr lang="en-US" altLang="ko-KR" sz="1400" i="1">
                          <a:latin typeface="Cambria Math" panose="02040503050406030204" pitchFamily="18" charset="0"/>
                          <a:ea typeface="Cambria Math" panose="02040503050406030204" pitchFamily="18" charset="0"/>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9" name="TextBox 8">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204929" y="3481382"/>
                <a:ext cx="748624" cy="307777"/>
              </a:xfrm>
              <a:prstGeom prst="rect">
                <a:avLst/>
              </a:prstGeom>
              <a:blipFill>
                <a:blip r:embed="rId6"/>
                <a:stretch>
                  <a:fillRect/>
                </a:stretch>
              </a:blipFill>
              <a:ln>
                <a:noFill/>
                <a:prstDash val="sysDot"/>
              </a:ln>
            </p:spPr>
            <p:txBody>
              <a:bodyPr/>
              <a:lstStyle/>
              <a:p>
                <a:r>
                  <a:rPr lang="ko-KR" altLang="en-US">
                    <a:noFill/>
                  </a:rPr>
                  <a:t> </a:t>
                </a:r>
              </a:p>
            </p:txBody>
          </p:sp>
        </mc:Fallback>
      </mc:AlternateContent>
    </p:spTree>
    <p:extLst>
      <p:ext uri="{BB962C8B-B14F-4D97-AF65-F5344CB8AC3E}">
        <p14:creationId xmlns:p14="http://schemas.microsoft.com/office/powerpoint/2010/main" val="3784697897"/>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787</a:t>
            </a:fld>
            <a:endParaRPr lang="ko-KR" alt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C79A7C-EB3D-44E4-AD50-3BE8F62AC386}"/>
                  </a:ext>
                </a:extLst>
              </p:cNvPr>
              <p:cNvSpPr txBox="1"/>
              <p:nvPr/>
            </p:nvSpPr>
            <p:spPr>
              <a:xfrm>
                <a:off x="1818368" y="1118658"/>
                <a:ext cx="8706025" cy="3193118"/>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그럼</a:t>
                </a:r>
                <a:r>
                  <a:rPr lang="en-US" altLang="ko-KR" sz="2400" dirty="0">
                    <a:latin typeface="Arial" panose="020B0604020202020204" pitchFamily="34" charset="0"/>
                    <a:cs typeface="Arial" panose="020B0604020202020204" pitchFamily="34" charset="0"/>
                  </a:rPr>
                  <a:t> t-</a:t>
                </a:r>
                <a:r>
                  <a:rPr lang="en-US" altLang="ko-KR" sz="2400" dirty="0" err="1">
                    <a:latin typeface="Arial" panose="020B0604020202020204" pitchFamily="34" charset="0"/>
                    <a:cs typeface="Arial" panose="020B0604020202020204" pitchFamily="34" charset="0"/>
                  </a:rPr>
                  <a:t>th</a:t>
                </a:r>
                <a:r>
                  <a:rPr lang="en-US" altLang="ko-KR" sz="2400" dirty="0">
                    <a:latin typeface="Arial" panose="020B0604020202020204" pitchFamily="34" charset="0"/>
                    <a:cs typeface="Arial" panose="020B0604020202020204" pitchFamily="34" charset="0"/>
                  </a:rPr>
                  <a:t> round </a:t>
                </a:r>
                <a:r>
                  <a:rPr lang="ko-KR" altLang="en-US" sz="2400" dirty="0">
                    <a:latin typeface="Arial" panose="020B0604020202020204" pitchFamily="34" charset="0"/>
                    <a:cs typeface="Arial" panose="020B0604020202020204" pitchFamily="34" charset="0"/>
                  </a:rPr>
                  <a:t>이후에</a:t>
                </a:r>
                <a:endParaRPr lang="en-US" altLang="ko-KR" sz="2400" dirty="0">
                  <a:latin typeface="Arial" panose="020B0604020202020204" pitchFamily="34" charset="0"/>
                  <a:cs typeface="Arial" panose="020B0604020202020204" pitchFamily="34" charset="0"/>
                </a:endParaRPr>
              </a:p>
              <a:p>
                <a:pPr eaLnBrk="0" fontAlgn="base" hangingPunct="0">
                  <a:lnSpc>
                    <a:spcPct val="150000"/>
                  </a:lnSpc>
                  <a:spcBef>
                    <a:spcPct val="0"/>
                  </a:spcBef>
                  <a:spcAft>
                    <a:spcPct val="0"/>
                  </a:spcAft>
                </a:pPr>
                <a:r>
                  <a:rPr lang="en-US" altLang="ko-KR"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𝑥</m:t>
                        </m:r>
                      </m:e>
                      <m:sub>
                        <m:r>
                          <a:rPr lang="en-US" altLang="ko-KR" sz="2400" i="1">
                            <a:latin typeface="Cambria Math" panose="02040503050406030204" pitchFamily="18" charset="0"/>
                            <a:cs typeface="Arial" panose="020B0604020202020204" pitchFamily="34" charset="0"/>
                          </a:rPr>
                          <m:t>𝑡</m:t>
                        </m:r>
                      </m:sub>
                    </m:sSub>
                    <m:r>
                      <a:rPr lang="en-US" altLang="ko-KR" sz="2400" i="1">
                        <a:latin typeface="Cambria Math" panose="02040503050406030204" pitchFamily="18" charset="0"/>
                        <a:cs typeface="Arial" panose="020B0604020202020204" pitchFamily="34" charset="0"/>
                      </a:rPr>
                      <m:t> </m:t>
                    </m:r>
                    <m:r>
                      <a:rPr lang="en-US" altLang="ko-KR" sz="2400"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400" i="1">
                            <a:latin typeface="Cambria Math" panose="02040503050406030204" pitchFamily="18" charset="0"/>
                            <a:ea typeface="Cambria Math" panose="02040503050406030204" pitchFamily="18" charset="0"/>
                            <a:cs typeface="Arial" panose="020B0604020202020204" pitchFamily="34" charset="0"/>
                          </a:rPr>
                          <m:t>𝐴</m:t>
                        </m:r>
                      </m:e>
                      <m:sup>
                        <m:r>
                          <a:rPr lang="en-US" altLang="ko-KR" sz="2400" i="1">
                            <a:latin typeface="Cambria Math" panose="02040503050406030204" pitchFamily="18" charset="0"/>
                            <a:ea typeface="Cambria Math" panose="02040503050406030204" pitchFamily="18" charset="0"/>
                            <a:cs typeface="Arial" panose="020B0604020202020204" pitchFamily="34" charset="0"/>
                          </a:rPr>
                          <m:t>𝑡</m:t>
                        </m:r>
                      </m:sup>
                    </m:sSup>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𝑥</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0</m:t>
                        </m:r>
                      </m:sub>
                    </m:sSub>
                  </m:oMath>
                </a14:m>
                <a:endParaRPr lang="en-US" altLang="ko-KR" sz="2400" dirty="0">
                  <a:latin typeface="Arial" panose="020B0604020202020204" pitchFamily="34" charset="0"/>
                  <a:cs typeface="Arial" panose="020B0604020202020204" pitchFamily="34" charset="0"/>
                </a:endParaRPr>
              </a:p>
              <a:p>
                <a:pPr eaLnBrk="0" fontAlgn="base" hangingPunct="0">
                  <a:lnSpc>
                    <a:spcPct val="150000"/>
                  </a:lnSpc>
                  <a:spcBef>
                    <a:spcPct val="0"/>
                  </a:spcBef>
                  <a:spcAft>
                    <a:spcPct val="0"/>
                  </a:spcAft>
                </a:pPr>
                <a:r>
                  <a:rPr lang="en-US" altLang="ko-KR" sz="2400" dirty="0">
                    <a:latin typeface="Arial" panose="020B0604020202020204" pitchFamily="34" charset="0"/>
                    <a:cs typeface="Arial" panose="020B0604020202020204" pitchFamily="34" charset="0"/>
                  </a:rPr>
                  <a:t>            </a:t>
                </a:r>
                <a14:m>
                  <m:oMath xmlns:m="http://schemas.openxmlformats.org/officeDocument/2006/math">
                    <m:r>
                      <a:rPr lang="en-US" altLang="ko-KR" sz="2400" i="1">
                        <a:latin typeface="Cambria Math" panose="02040503050406030204" pitchFamily="18" charset="0"/>
                        <a:cs typeface="Arial" panose="020B0604020202020204" pitchFamily="34" charset="0"/>
                      </a:rPr>
                      <m:t>=</m:t>
                    </m:r>
                    <m:d>
                      <m:dPr>
                        <m:ctrlPr>
                          <a:rPr lang="en-US" altLang="ko-KR" sz="2400" i="1">
                            <a:latin typeface="Cambria Math" panose="02040503050406030204" pitchFamily="18" charset="0"/>
                            <a:cs typeface="Arial" panose="020B0604020202020204" pitchFamily="34" charset="0"/>
                          </a:rPr>
                        </m:ctrlPr>
                      </m:dPr>
                      <m:e>
                        <m:sSubSup>
                          <m:sSubSupPr>
                            <m:ctrlPr>
                              <a:rPr lang="en-US" altLang="ko-KR" sz="2400" i="1">
                                <a:latin typeface="Cambria Math" panose="02040503050406030204" pitchFamily="18" charset="0"/>
                                <a:cs typeface="Arial" panose="020B0604020202020204" pitchFamily="34" charset="0"/>
                              </a:rPr>
                            </m:ctrlPr>
                          </m:sSubSupPr>
                          <m:e>
                            <m:r>
                              <a:rPr lang="ko-KR" altLang="en-US" sz="2400" i="1">
                                <a:latin typeface="Cambria Math" panose="02040503050406030204" pitchFamily="18" charset="0"/>
                                <a:cs typeface="Arial" panose="020B0604020202020204" pitchFamily="34" charset="0"/>
                              </a:rPr>
                              <m:t>𝜆</m:t>
                            </m:r>
                          </m:e>
                          <m:sub>
                            <m:r>
                              <a:rPr lang="en-US" altLang="ko-KR" sz="2400" i="1">
                                <a:latin typeface="Cambria Math" panose="02040503050406030204" pitchFamily="18" charset="0"/>
                                <a:cs typeface="Arial" panose="020B0604020202020204" pitchFamily="34" charset="0"/>
                              </a:rPr>
                              <m:t>1</m:t>
                            </m:r>
                          </m:sub>
                          <m:sup>
                            <m:r>
                              <a:rPr lang="en-US" altLang="ko-KR" sz="2400" i="1">
                                <a:latin typeface="Cambria Math" panose="02040503050406030204" pitchFamily="18" charset="0"/>
                                <a:cs typeface="Arial" panose="020B0604020202020204" pitchFamily="34" charset="0"/>
                              </a:rPr>
                              <m:t>𝑡</m:t>
                            </m:r>
                          </m:sup>
                        </m:sSubSup>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1</m:t>
                            </m:r>
                          </m:sub>
                        </m:sSub>
                        <m:sSubSup>
                          <m:sSubSupPr>
                            <m:ctrlPr>
                              <a:rPr lang="en-US" altLang="ko-KR" sz="2400" i="1">
                                <a:latin typeface="Cambria Math" panose="02040503050406030204" pitchFamily="18" charset="0"/>
                                <a:cs typeface="Arial" panose="020B0604020202020204" pitchFamily="34" charset="0"/>
                              </a:rPr>
                            </m:ctrlPr>
                          </m:sSubSup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1</m:t>
                            </m:r>
                          </m:sub>
                          <m:sup>
                            <m:r>
                              <a:rPr lang="en-US" altLang="ko-KR" sz="2400" i="1">
                                <a:latin typeface="Cambria Math" panose="02040503050406030204" pitchFamily="18" charset="0"/>
                                <a:cs typeface="Arial" panose="020B0604020202020204" pitchFamily="34" charset="0"/>
                              </a:rPr>
                              <m:t>′</m:t>
                            </m:r>
                          </m:sup>
                        </m:sSubSup>
                        <m:r>
                          <a:rPr lang="en-US" altLang="ko-KR" sz="2400" i="1">
                            <a:latin typeface="Cambria Math" panose="02040503050406030204" pitchFamily="18" charset="0"/>
                            <a:cs typeface="Arial" panose="020B0604020202020204" pitchFamily="34" charset="0"/>
                          </a:rPr>
                          <m:t>+ … + </m:t>
                        </m:r>
                        <m:sSubSup>
                          <m:sSubSupPr>
                            <m:ctrlPr>
                              <a:rPr lang="en-US" altLang="ko-KR" sz="2400" i="1">
                                <a:latin typeface="Cambria Math" panose="02040503050406030204" pitchFamily="18" charset="0"/>
                                <a:cs typeface="Arial" panose="020B0604020202020204" pitchFamily="34" charset="0"/>
                              </a:rPr>
                            </m:ctrlPr>
                          </m:sSubSupPr>
                          <m:e>
                            <m:r>
                              <a:rPr lang="ko-KR" altLang="en-US" sz="2400" i="1">
                                <a:latin typeface="Cambria Math" panose="02040503050406030204" pitchFamily="18" charset="0"/>
                                <a:cs typeface="Arial" panose="020B0604020202020204" pitchFamily="34" charset="0"/>
                              </a:rPr>
                              <m:t>𝜆</m:t>
                            </m:r>
                          </m:e>
                          <m:sub>
                            <m:r>
                              <a:rPr lang="en-US" altLang="ko-KR" sz="2400" i="1">
                                <a:latin typeface="Cambria Math" panose="02040503050406030204" pitchFamily="18" charset="0"/>
                                <a:cs typeface="Arial" panose="020B0604020202020204" pitchFamily="34" charset="0"/>
                              </a:rPr>
                              <m:t>𝑛</m:t>
                            </m:r>
                          </m:sub>
                          <m:sup>
                            <m:r>
                              <a:rPr lang="en-US" altLang="ko-KR" sz="2400" i="1">
                                <a:latin typeface="Cambria Math" panose="02040503050406030204" pitchFamily="18" charset="0"/>
                                <a:cs typeface="Arial" panose="020B0604020202020204" pitchFamily="34" charset="0"/>
                              </a:rPr>
                              <m:t>𝑡</m:t>
                            </m:r>
                          </m:sup>
                        </m:sSubSup>
                        <m:sSub>
                          <m:sSubPr>
                            <m:ctrlPr>
                              <a:rPr lang="en-US" altLang="ko-KR" sz="2400" i="1">
                                <a:latin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𝑛</m:t>
                            </m:r>
                          </m:sub>
                        </m:sSub>
                        <m:sSubSup>
                          <m:sSubSupPr>
                            <m:ctrlPr>
                              <a:rPr lang="en-US" altLang="ko-KR" sz="2400" i="1">
                                <a:latin typeface="Cambria Math" panose="02040503050406030204" pitchFamily="18" charset="0"/>
                                <a:cs typeface="Arial" panose="020B0604020202020204" pitchFamily="34" charset="0"/>
                              </a:rPr>
                            </m:ctrlPr>
                          </m:sSubSupPr>
                          <m:e>
                            <m:r>
                              <a:rPr lang="en-US" altLang="ko-KR" sz="2400" i="1">
                                <a:latin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cs typeface="Arial" panose="020B0604020202020204" pitchFamily="34" charset="0"/>
                              </a:rPr>
                              <m:t>𝑛</m:t>
                            </m:r>
                          </m:sub>
                          <m:sup>
                            <m:r>
                              <a:rPr lang="en-US" altLang="ko-KR" sz="2400" i="1">
                                <a:latin typeface="Cambria Math" panose="02040503050406030204" pitchFamily="18" charset="0"/>
                                <a:cs typeface="Arial" panose="020B0604020202020204" pitchFamily="34" charset="0"/>
                              </a:rPr>
                              <m:t>′</m:t>
                            </m:r>
                          </m:sup>
                        </m:sSubSup>
                      </m:e>
                    </m:d>
                    <m:r>
                      <a:rPr lang="en-US" altLang="ko-KR" sz="2400" i="1">
                        <a:latin typeface="Cambria Math" panose="02040503050406030204" pitchFamily="18" charset="0"/>
                        <a:cs typeface="Arial" panose="020B0604020202020204" pitchFamily="34" charset="0"/>
                      </a:rPr>
                      <m:t> </m:t>
                    </m:r>
                    <m:r>
                      <a:rPr lang="en-US" altLang="ko-KR" sz="2400" i="1">
                        <a:latin typeface="Cambria Math" panose="02040503050406030204" pitchFamily="18" charset="0"/>
                        <a:ea typeface="Cambria Math" panose="02040503050406030204" pitchFamily="18" charset="0"/>
                        <a:cs typeface="Arial" panose="020B0604020202020204" pitchFamily="34" charset="0"/>
                      </a:rPr>
                      <m:t>∙ </m:t>
                    </m:r>
                    <m:d>
                      <m:d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𝑐</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1</m:t>
                            </m:r>
                          </m:sub>
                        </m:sSub>
                        <m:r>
                          <a:rPr lang="en-US" altLang="ko-KR" sz="2400" i="1">
                            <a:latin typeface="Cambria Math" panose="02040503050406030204" pitchFamily="18" charset="0"/>
                            <a:ea typeface="Cambria Math" panose="02040503050406030204" pitchFamily="18" charset="0"/>
                            <a:cs typeface="Arial" panose="020B0604020202020204" pitchFamily="34" charset="0"/>
                          </a:rPr>
                          <m:t>+ … + </m:t>
                        </m:r>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𝑐</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𝑛</m:t>
                            </m:r>
                          </m:sub>
                        </m:sSub>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𝑛</m:t>
                            </m:r>
                          </m:sub>
                        </m:sSub>
                      </m:e>
                    </m:d>
                  </m:oMath>
                </a14:m>
                <a:endParaRPr lang="en-US" altLang="ko-KR" sz="2400" dirty="0">
                  <a:latin typeface="Arial" panose="020B0604020202020204" pitchFamily="34" charset="0"/>
                  <a:ea typeface="Cambria Math" panose="02040503050406030204" pitchFamily="18" charset="0"/>
                  <a:cs typeface="Arial" panose="020B0604020202020204" pitchFamily="34" charset="0"/>
                </a:endParaRPr>
              </a:p>
              <a:p>
                <a:pPr eaLnBrk="0" fontAlgn="base" hangingPunct="0">
                  <a:lnSpc>
                    <a:spcPct val="150000"/>
                  </a:lnSpc>
                  <a:spcBef>
                    <a:spcPct val="0"/>
                  </a:spcBef>
                  <a:spcAft>
                    <a:spcPct val="0"/>
                  </a:spcAft>
                </a:pPr>
                <a:r>
                  <a:rPr lang="en-US" altLang="ko-KR" sz="2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altLang="ko-KR" sz="2400" i="1">
                        <a:latin typeface="Cambria Math" panose="02040503050406030204" pitchFamily="18" charset="0"/>
                        <a:ea typeface="Cambria Math" panose="02040503050406030204" pitchFamily="18" charset="0"/>
                        <a:cs typeface="Arial" panose="020B0604020202020204" pitchFamily="34" charset="0"/>
                      </a:rPr>
                      <m:t>= </m:t>
                    </m:r>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𝑐</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1</m:t>
                        </m:r>
                      </m:sub>
                    </m:sSub>
                    <m:sSubSup>
                      <m:sSubSup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SupPr>
                      <m:e>
                        <m:r>
                          <a:rPr lang="ko-KR" altLang="en-US" sz="2400" i="1">
                            <a:latin typeface="Cambria Math" panose="02040503050406030204" pitchFamily="18" charset="0"/>
                            <a:ea typeface="Cambria Math" panose="02040503050406030204" pitchFamily="18" charset="0"/>
                            <a:cs typeface="Arial" panose="020B0604020202020204" pitchFamily="34" charset="0"/>
                          </a:rPr>
                          <m:t>𝜆</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1</m:t>
                        </m:r>
                      </m:sub>
                      <m:sup>
                        <m:r>
                          <a:rPr lang="en-US" altLang="ko-KR" sz="2400" i="1">
                            <a:latin typeface="Cambria Math" panose="02040503050406030204" pitchFamily="18" charset="0"/>
                            <a:ea typeface="Cambria Math" panose="02040503050406030204" pitchFamily="18" charset="0"/>
                            <a:cs typeface="Arial" panose="020B0604020202020204" pitchFamily="34" charset="0"/>
                          </a:rPr>
                          <m:t>𝑡</m:t>
                        </m:r>
                      </m:sup>
                    </m:sSubSup>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1</m:t>
                        </m:r>
                      </m:sub>
                    </m:sSub>
                    <m:r>
                      <a:rPr lang="en-US" altLang="ko-KR" sz="2400" i="1">
                        <a:latin typeface="Cambria Math" panose="02040503050406030204" pitchFamily="18" charset="0"/>
                        <a:ea typeface="Cambria Math" panose="02040503050406030204" pitchFamily="18" charset="0"/>
                        <a:cs typeface="Arial" panose="020B0604020202020204" pitchFamily="34" charset="0"/>
                      </a:rPr>
                      <m:t>+ … + </m:t>
                    </m:r>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𝑐</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𝑛</m:t>
                        </m:r>
                      </m:sub>
                    </m:sSub>
                    <m:sSubSup>
                      <m:sSubSup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SupPr>
                      <m:e>
                        <m:r>
                          <a:rPr lang="en-US" altLang="ko-KR" sz="2400" i="1">
                            <a:latin typeface="Cambria Math" panose="02040503050406030204" pitchFamily="18" charset="0"/>
                            <a:ea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𝑛</m:t>
                        </m:r>
                      </m:sub>
                      <m:sup>
                        <m:r>
                          <a:rPr lang="en-US" altLang="ko-KR" sz="2400" i="1">
                            <a:latin typeface="Cambria Math" panose="02040503050406030204" pitchFamily="18" charset="0"/>
                            <a:ea typeface="Cambria Math" panose="02040503050406030204" pitchFamily="18" charset="0"/>
                            <a:cs typeface="Arial" panose="020B0604020202020204" pitchFamily="34" charset="0"/>
                          </a:rPr>
                          <m:t>𝑡</m:t>
                        </m:r>
                      </m:sup>
                    </m:sSubSup>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𝑛</m:t>
                        </m:r>
                      </m:sub>
                    </m:sSub>
                  </m:oMath>
                </a14:m>
                <a:endParaRPr lang="en-US" altLang="ko-KR" sz="2400" dirty="0">
                  <a:latin typeface="Arial" panose="020B0604020202020204" pitchFamily="34" charset="0"/>
                  <a:ea typeface="Cambria Math" panose="02040503050406030204" pitchFamily="18" charset="0"/>
                  <a:cs typeface="Arial" panose="020B0604020202020204" pitchFamily="34" charset="0"/>
                </a:endParaRPr>
              </a:p>
              <a:p>
                <a:pPr eaLnBrk="0" fontAlgn="base" hangingPunct="0">
                  <a:lnSpc>
                    <a:spcPct val="150000"/>
                  </a:lnSpc>
                  <a:spcBef>
                    <a:spcPct val="0"/>
                  </a:spcBef>
                  <a:spcAft>
                    <a:spcPct val="0"/>
                  </a:spcAft>
                </a:pPr>
                <a:r>
                  <a:rPr lang="en-US" altLang="ko-KR" sz="2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altLang="ko-KR" sz="2400" i="1">
                        <a:latin typeface="Cambria Math" panose="02040503050406030204" pitchFamily="18" charset="0"/>
                        <a:ea typeface="Cambria Math" panose="02040503050406030204" pitchFamily="18" charset="0"/>
                        <a:cs typeface="Arial" panose="020B0604020202020204" pitchFamily="34" charset="0"/>
                      </a:rPr>
                      <m:t>=</m:t>
                    </m:r>
                    <m:d>
                      <m:d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dPr>
                      <m:e>
                        <m:sSubSup>
                          <m:sSubSup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SupPr>
                          <m:e>
                            <m:r>
                              <a:rPr lang="ko-KR" altLang="en-US" sz="2400" i="1">
                                <a:latin typeface="Cambria Math" panose="02040503050406030204" pitchFamily="18" charset="0"/>
                                <a:ea typeface="Cambria Math" panose="02040503050406030204" pitchFamily="18" charset="0"/>
                                <a:cs typeface="Arial" panose="020B0604020202020204" pitchFamily="34" charset="0"/>
                              </a:rPr>
                              <m:t>𝜆</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1</m:t>
                            </m:r>
                          </m:sub>
                          <m:sup>
                            <m:r>
                              <a:rPr lang="en-US" altLang="ko-KR" sz="2400" i="1">
                                <a:latin typeface="Cambria Math" panose="02040503050406030204" pitchFamily="18" charset="0"/>
                                <a:ea typeface="Cambria Math" panose="02040503050406030204" pitchFamily="18" charset="0"/>
                                <a:cs typeface="Arial" panose="020B0604020202020204" pitchFamily="34" charset="0"/>
                              </a:rPr>
                              <m:t>𝑡</m:t>
                            </m:r>
                          </m:sup>
                        </m:sSubSup>
                      </m:e>
                    </m:d>
                    <m:r>
                      <a:rPr lang="en-US" altLang="ko-KR" sz="2400" i="1">
                        <a:latin typeface="Cambria Math" panose="02040503050406030204" pitchFamily="18" charset="0"/>
                        <a:ea typeface="Cambria Math" panose="02040503050406030204" pitchFamily="18" charset="0"/>
                        <a:cs typeface="Arial" panose="020B0604020202020204" pitchFamily="34" charset="0"/>
                      </a:rPr>
                      <m:t>(</m:t>
                    </m:r>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𝑐</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1</m:t>
                        </m:r>
                      </m:sub>
                    </m:sSub>
                    <m:r>
                      <a:rPr lang="en-US" altLang="ko-KR" sz="2400" i="1">
                        <a:latin typeface="Cambria Math" panose="02040503050406030204" pitchFamily="18" charset="0"/>
                        <a:ea typeface="Cambria Math" panose="02040503050406030204" pitchFamily="18" charset="0"/>
                        <a:cs typeface="Arial" panose="020B0604020202020204" pitchFamily="34" charset="0"/>
                      </a:rPr>
                      <m:t>+ …+ </m:t>
                    </m:r>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𝑐</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𝑛</m:t>
                        </m:r>
                      </m:sub>
                    </m:sSub>
                    <m:r>
                      <a:rPr lang="en-US" altLang="ko-KR" sz="2400" i="1">
                        <a:latin typeface="Cambria Math" panose="02040503050406030204" pitchFamily="18" charset="0"/>
                        <a:ea typeface="Cambria Math" panose="02040503050406030204" pitchFamily="18" charset="0"/>
                        <a:cs typeface="Arial" panose="020B0604020202020204" pitchFamily="34" charset="0"/>
                      </a:rPr>
                      <m:t>(</m:t>
                    </m:r>
                    <m:sSup>
                      <m:sSup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pPr>
                      <m:e>
                        <m:f>
                          <m:f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ko-KR" altLang="en-US" sz="2400" i="1">
                                    <a:latin typeface="Cambria Math" panose="02040503050406030204" pitchFamily="18" charset="0"/>
                                    <a:ea typeface="Cambria Math" panose="02040503050406030204" pitchFamily="18" charset="0"/>
                                    <a:cs typeface="Arial" panose="020B0604020202020204" pitchFamily="34" charset="0"/>
                                  </a:rPr>
                                  <m:t>𝜆</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𝑛</m:t>
                                </m:r>
                              </m:sub>
                            </m:sSub>
                          </m:num>
                          <m:den>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ko-KR" altLang="en-US" sz="2400" i="1">
                                    <a:latin typeface="Cambria Math" panose="02040503050406030204" pitchFamily="18" charset="0"/>
                                    <a:ea typeface="Cambria Math" panose="02040503050406030204" pitchFamily="18" charset="0"/>
                                    <a:cs typeface="Arial" panose="020B0604020202020204" pitchFamily="34" charset="0"/>
                                  </a:rPr>
                                  <m:t>𝜆</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1</m:t>
                                </m:r>
                              </m:sub>
                            </m:sSub>
                          </m:den>
                        </m:f>
                        <m:r>
                          <a:rPr lang="en-US" altLang="ko-KR" sz="2400" i="1">
                            <a:latin typeface="Cambria Math" panose="02040503050406030204" pitchFamily="18" charset="0"/>
                            <a:ea typeface="Cambria Math" panose="02040503050406030204" pitchFamily="18" charset="0"/>
                            <a:cs typeface="Arial" panose="020B0604020202020204" pitchFamily="34" charset="0"/>
                          </a:rPr>
                          <m:t>)</m:t>
                        </m:r>
                      </m:e>
                      <m:sup>
                        <m:r>
                          <a:rPr lang="en-US" altLang="ko-KR" sz="2400" i="1">
                            <a:latin typeface="Cambria Math" panose="02040503050406030204" pitchFamily="18" charset="0"/>
                            <a:ea typeface="Cambria Math" panose="02040503050406030204" pitchFamily="18" charset="0"/>
                            <a:cs typeface="Arial" panose="020B0604020202020204" pitchFamily="34" charset="0"/>
                          </a:rPr>
                          <m:t>𝑡</m:t>
                        </m:r>
                      </m:sup>
                    </m:sSup>
                    <m:sSub>
                      <m:sSubPr>
                        <m:ctrlPr>
                          <a:rPr lang="en-US" altLang="ko-KR" sz="24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400" i="1">
                            <a:latin typeface="Cambria Math" panose="02040503050406030204" pitchFamily="18" charset="0"/>
                            <a:ea typeface="Cambria Math" panose="02040503050406030204" pitchFamily="18" charset="0"/>
                            <a:cs typeface="Arial" panose="020B0604020202020204" pitchFamily="34" charset="0"/>
                          </a:rPr>
                          <m:t>𝑣</m:t>
                        </m:r>
                      </m:e>
                      <m:sub>
                        <m:r>
                          <a:rPr lang="en-US" altLang="ko-KR" sz="2400" i="1">
                            <a:latin typeface="Cambria Math" panose="02040503050406030204" pitchFamily="18" charset="0"/>
                            <a:ea typeface="Cambria Math" panose="02040503050406030204" pitchFamily="18" charset="0"/>
                            <a:cs typeface="Arial" panose="020B0604020202020204" pitchFamily="34" charset="0"/>
                          </a:rPr>
                          <m:t>𝑛</m:t>
                        </m:r>
                      </m:sub>
                    </m:sSub>
                    <m:r>
                      <a:rPr lang="en-US" altLang="ko-KR" sz="2400" i="1">
                        <a:latin typeface="Cambria Math" panose="02040503050406030204" pitchFamily="18" charset="0"/>
                        <a:ea typeface="Cambria Math" panose="02040503050406030204" pitchFamily="18" charset="0"/>
                        <a:cs typeface="Arial" panose="020B0604020202020204" pitchFamily="34" charset="0"/>
                      </a:rPr>
                      <m:t>)</m:t>
                    </m:r>
                  </m:oMath>
                </a14:m>
                <a:r>
                  <a:rPr lang="en-US" altLang="ko-KR" sz="2400" dirty="0">
                    <a:latin typeface="Arial" panose="020B0604020202020204" pitchFamily="34" charset="0"/>
                    <a:ea typeface="Cambria Math" panose="02040503050406030204" pitchFamily="18" charset="0"/>
                    <a:cs typeface="Arial" panose="020B0604020202020204" pitchFamily="34" charset="0"/>
                  </a:rPr>
                  <a:t>                      </a:t>
                </a:r>
                <a:endParaRPr lang="en-US" altLang="ko-KR" sz="16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18368" y="1118658"/>
                <a:ext cx="8706025" cy="3193118"/>
              </a:xfrm>
              <a:prstGeom prst="rect">
                <a:avLst/>
              </a:prstGeom>
              <a:blipFill>
                <a:blip r:embed="rId3"/>
                <a:stretch>
                  <a:fillRect/>
                </a:stretch>
              </a:blipFill>
              <a:ln>
                <a:noFill/>
                <a:prstDash val="sysDot"/>
              </a:ln>
            </p:spPr>
            <p:txBody>
              <a:bodyPr/>
              <a:lstStyle/>
              <a:p>
                <a:r>
                  <a:rPr lang="ko-KR" altLang="en-US">
                    <a:noFill/>
                  </a:rPr>
                  <a:t> </a:t>
                </a:r>
              </a:p>
            </p:txBody>
          </p:sp>
        </mc:Fallback>
      </mc:AlternateContent>
      <p:sp>
        <p:nvSpPr>
          <p:cNvPr id="3" name="직사각형 2"/>
          <p:cNvSpPr/>
          <p:nvPr/>
        </p:nvSpPr>
        <p:spPr>
          <a:xfrm>
            <a:off x="7684478" y="2162909"/>
            <a:ext cx="835269" cy="3253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4" name="직사각형 3"/>
              <p:cNvSpPr/>
              <p:nvPr/>
            </p:nvSpPr>
            <p:spPr>
              <a:xfrm>
                <a:off x="7899888" y="2044212"/>
                <a:ext cx="404446" cy="290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ko-KR"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ko-KR" i="1">
                              <a:solidFill>
                                <a:schemeClr val="tx1"/>
                              </a:solidFill>
                              <a:latin typeface="Cambria Math" panose="02040503050406030204" pitchFamily="18" charset="0"/>
                              <a:ea typeface="Cambria Math" panose="02040503050406030204" pitchFamily="18" charset="0"/>
                              <a:cs typeface="Arial" panose="020B0604020202020204" pitchFamily="34" charset="0"/>
                            </a:rPr>
                            <m:t>𝑥</m:t>
                          </m:r>
                        </m:e>
                        <m:sub>
                          <m:r>
                            <a:rPr lang="en-US" altLang="ko-KR" i="1">
                              <a:solidFill>
                                <a:schemeClr val="tx1"/>
                              </a:solidFill>
                              <a:latin typeface="Cambria Math" panose="02040503050406030204" pitchFamily="18" charset="0"/>
                              <a:ea typeface="Cambria Math" panose="02040503050406030204" pitchFamily="18" charset="0"/>
                              <a:cs typeface="Arial" panose="020B0604020202020204" pitchFamily="34" charset="0"/>
                            </a:rPr>
                            <m:t>0</m:t>
                          </m:r>
                        </m:sub>
                      </m:sSub>
                    </m:oMath>
                  </m:oMathPara>
                </a14:m>
                <a:endParaRPr lang="ko-KR" altLang="en-US" dirty="0"/>
              </a:p>
            </p:txBody>
          </p:sp>
        </mc:Choice>
        <mc:Fallback xmlns="">
          <p:sp>
            <p:nvSpPr>
              <p:cNvPr id="4" name="직사각형 3"/>
              <p:cNvSpPr>
                <a:spLocks noRot="1" noChangeAspect="1" noMove="1" noResize="1" noEditPoints="1" noAdjustHandles="1" noChangeArrowheads="1" noChangeShapeType="1" noTextEdit="1"/>
              </p:cNvSpPr>
              <p:nvPr/>
            </p:nvSpPr>
            <p:spPr>
              <a:xfrm>
                <a:off x="7899888" y="2044212"/>
                <a:ext cx="404446" cy="290147"/>
              </a:xfrm>
              <a:prstGeom prst="rect">
                <a:avLst/>
              </a:prstGeom>
              <a:blipFill>
                <a:blip r:embed="rId4"/>
                <a:stretch>
                  <a:fillRect l="-3030" b="-16667"/>
                </a:stretch>
              </a:blipFill>
              <a:ln>
                <a:noFill/>
              </a:ln>
            </p:spPr>
            <p:txBody>
              <a:bodyPr/>
              <a:lstStyle/>
              <a:p>
                <a:r>
                  <a:rPr lang="ko-KR" altLang="en-US">
                    <a:noFill/>
                  </a:rPr>
                  <a:t> </a:t>
                </a:r>
              </a:p>
            </p:txBody>
          </p:sp>
        </mc:Fallback>
      </mc:AlternateContent>
      <p:sp>
        <p:nvSpPr>
          <p:cNvPr id="5" name="직사각형 4"/>
          <p:cNvSpPr/>
          <p:nvPr/>
        </p:nvSpPr>
        <p:spPr>
          <a:xfrm rot="5400000">
            <a:off x="7906482" y="2277209"/>
            <a:ext cx="338504" cy="351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a:t>
            </a:r>
            <a:endParaRPr lang="ko-KR" altLang="en-US" sz="2400" dirty="0">
              <a:solidFill>
                <a:schemeClr val="tx1"/>
              </a:solidFill>
            </a:endParaRPr>
          </a:p>
        </p:txBody>
      </p:sp>
      <mc:AlternateContent xmlns:mc="http://schemas.openxmlformats.org/markup-compatibility/2006" xmlns:a14="http://schemas.microsoft.com/office/drawing/2010/main">
        <mc:Choice Requires="a14">
          <p:sp>
            <p:nvSpPr>
              <p:cNvPr id="13" name="직사각형 12"/>
              <p:cNvSpPr/>
              <p:nvPr/>
            </p:nvSpPr>
            <p:spPr>
              <a:xfrm>
                <a:off x="4667249" y="4324350"/>
                <a:ext cx="4177813" cy="2901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𝑡</m:t>
                      </m:r>
                    </m:oMath>
                  </m:oMathPara>
                </a14:m>
                <a:endParaRPr lang="ko-KR" altLang="en-US" dirty="0"/>
              </a:p>
            </p:txBody>
          </p:sp>
        </mc:Choice>
        <mc:Fallback xmlns="">
          <p:sp>
            <p:nvSpPr>
              <p:cNvPr id="13" name="직사각형 12"/>
              <p:cNvSpPr>
                <a:spLocks noRot="1" noChangeAspect="1" noMove="1" noResize="1" noEditPoints="1" noAdjustHandles="1" noChangeArrowheads="1" noChangeShapeType="1" noTextEdit="1"/>
              </p:cNvSpPr>
              <p:nvPr/>
            </p:nvSpPr>
            <p:spPr>
              <a:xfrm>
                <a:off x="4667249" y="4324350"/>
                <a:ext cx="4177813" cy="290147"/>
              </a:xfrm>
              <a:prstGeom prst="rect">
                <a:avLst/>
              </a:prstGeom>
              <a:blipFill>
                <a:blip r:embed="rId5"/>
                <a:stretch>
                  <a:fillRect b="-6250"/>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C79A7C-EB3D-44E4-AD50-3BE8F62AC386}"/>
                  </a:ext>
                </a:extLst>
              </p:cNvPr>
              <p:cNvSpPr txBox="1"/>
              <p:nvPr/>
            </p:nvSpPr>
            <p:spPr>
              <a:xfrm>
                <a:off x="3858183" y="4115727"/>
                <a:ext cx="6173842" cy="610680"/>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14:m>
                  <m:oMath xmlns:m="http://schemas.openxmlformats.org/officeDocument/2006/math">
                    <m:r>
                      <a:rPr lang="en-US" altLang="ko-KR" sz="1600" i="1" dirty="0">
                        <a:latin typeface="Cambria Math" panose="02040503050406030204" pitchFamily="18" charset="0"/>
                        <a:cs typeface="Arial" panose="020B0604020202020204" pitchFamily="34" charset="0"/>
                      </a:rPr>
                      <m:t>𝑡</m:t>
                    </m:r>
                    <m:r>
                      <a:rPr lang="en-US" altLang="ko-KR" sz="1600" i="1" dirty="0">
                        <a:latin typeface="Cambria Math" panose="02040503050406030204" pitchFamily="18" charset="0"/>
                        <a:cs typeface="Arial" panose="020B0604020202020204" pitchFamily="34" charset="0"/>
                      </a:rPr>
                      <m:t> → ∞   </m:t>
                    </m:r>
                    <m:r>
                      <a:rPr lang="en-US" altLang="ko-KR" sz="1600" i="1" dirty="0">
                        <a:latin typeface="Cambria Math" panose="02040503050406030204" pitchFamily="18" charset="0"/>
                        <a:cs typeface="Arial" panose="020B0604020202020204" pitchFamily="34" charset="0"/>
                      </a:rPr>
                      <m:t>이면</m:t>
                    </m:r>
                    <m:r>
                      <a:rPr lang="en-US" altLang="ko-KR" sz="1600" i="1" dirty="0">
                        <a:latin typeface="Cambria Math" panose="02040503050406030204" pitchFamily="18" charset="0"/>
                        <a:ea typeface="Cambria Math" panose="02040503050406030204" pitchFamily="18" charset="0"/>
                        <a:cs typeface="Arial" panose="020B0604020202020204" pitchFamily="34" charset="0"/>
                      </a:rPr>
                      <m:t>, →0 으</m:t>
                    </m:r>
                  </m:oMath>
                </a14:m>
                <a:r>
                  <a:rPr lang="ko-KR" altLang="en-US" sz="1600" dirty="0">
                    <a:latin typeface="Arial" panose="020B0604020202020204" pitchFamily="34" charset="0"/>
                    <a:ea typeface="Cambria Math" panose="02040503050406030204" pitchFamily="18" charset="0"/>
                    <a:cs typeface="Arial" panose="020B0604020202020204" pitchFamily="34" charset="0"/>
                  </a:rPr>
                  <a:t>로 수렴  </a:t>
                </a:r>
                <a14:m>
                  <m:oMath xmlns:m="http://schemas.openxmlformats.org/officeDocument/2006/math">
                    <m:d>
                      <m:dPr>
                        <m:begChr m:val="|"/>
                        <m:endChr m:val="|"/>
                        <m:ctrlPr>
                          <a:rPr lang="en-US" altLang="ko-KR" sz="16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ko-KR" sz="1600" i="1">
                                <a:latin typeface="Cambria Math" panose="02040503050406030204" pitchFamily="18" charset="0"/>
                                <a:ea typeface="Cambria Math" panose="02040503050406030204" pitchFamily="18" charset="0"/>
                                <a:cs typeface="Arial" panose="020B0604020202020204" pitchFamily="34" charset="0"/>
                              </a:rPr>
                            </m:ctrlPr>
                          </m:sSubPr>
                          <m:e>
                            <m:r>
                              <a:rPr lang="ko-KR" altLang="en-US" sz="1600" i="1">
                                <a:latin typeface="Cambria Math" panose="02040503050406030204" pitchFamily="18" charset="0"/>
                                <a:ea typeface="Cambria Math" panose="02040503050406030204" pitchFamily="18" charset="0"/>
                                <a:cs typeface="Arial" panose="020B0604020202020204" pitchFamily="34" charset="0"/>
                              </a:rPr>
                              <m:t>𝜆</m:t>
                            </m:r>
                          </m:e>
                          <m:sub>
                            <m:r>
                              <a:rPr lang="en-US" altLang="ko-KR" sz="1600" i="1">
                                <a:latin typeface="Cambria Math" panose="02040503050406030204" pitchFamily="18" charset="0"/>
                                <a:ea typeface="Cambria Math" panose="02040503050406030204" pitchFamily="18" charset="0"/>
                                <a:cs typeface="Arial" panose="020B0604020202020204" pitchFamily="34" charset="0"/>
                              </a:rPr>
                              <m:t>1</m:t>
                            </m:r>
                          </m:sub>
                        </m:sSub>
                      </m:e>
                    </m:d>
                    <m:r>
                      <a:rPr lang="en-US" altLang="ko-KR" sz="1600" i="1">
                        <a:latin typeface="Cambria Math" panose="02040503050406030204" pitchFamily="18" charset="0"/>
                        <a:ea typeface="Cambria Math" panose="02040503050406030204" pitchFamily="18" charset="0"/>
                        <a:cs typeface="Arial" panose="020B0604020202020204" pitchFamily="34" charset="0"/>
                      </a:rPr>
                      <m:t> &gt; </m:t>
                    </m:r>
                    <m:d>
                      <m:dPr>
                        <m:begChr m:val="|"/>
                        <m:endChr m:val="|"/>
                        <m:ctrlPr>
                          <a:rPr lang="en-US" altLang="ko-KR" sz="16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ko-KR" sz="1600" i="1">
                                <a:latin typeface="Cambria Math" panose="02040503050406030204" pitchFamily="18" charset="0"/>
                                <a:ea typeface="Cambria Math" panose="02040503050406030204" pitchFamily="18" charset="0"/>
                                <a:cs typeface="Arial" panose="020B0604020202020204" pitchFamily="34" charset="0"/>
                              </a:rPr>
                            </m:ctrlPr>
                          </m:sSubPr>
                          <m:e>
                            <m:r>
                              <a:rPr lang="ko-KR" altLang="en-US" sz="1600" i="1">
                                <a:latin typeface="Cambria Math" panose="02040503050406030204" pitchFamily="18" charset="0"/>
                                <a:ea typeface="Cambria Math" panose="02040503050406030204" pitchFamily="18" charset="0"/>
                                <a:cs typeface="Arial" panose="020B0604020202020204" pitchFamily="34" charset="0"/>
                              </a:rPr>
                              <m:t>𝜆</m:t>
                            </m:r>
                          </m:e>
                          <m:sub>
                            <m:r>
                              <a:rPr lang="ko-KR" altLang="en-US" sz="1600" i="1">
                                <a:latin typeface="Cambria Math" panose="02040503050406030204" pitchFamily="18" charset="0"/>
                                <a:ea typeface="Cambria Math" panose="02040503050406030204" pitchFamily="18" charset="0"/>
                                <a:cs typeface="Arial" panose="020B0604020202020204" pitchFamily="34" charset="0"/>
                              </a:rPr>
                              <m:t>나머지</m:t>
                            </m:r>
                          </m:sub>
                        </m:sSub>
                      </m:e>
                    </m:d>
                    <m:r>
                      <a:rPr lang="en-US" altLang="ko-KR" sz="1600" i="1">
                        <a:latin typeface="Cambria Math" panose="02040503050406030204" pitchFamily="18" charset="0"/>
                        <a:ea typeface="Cambria Math" panose="02040503050406030204" pitchFamily="18" charset="0"/>
                        <a:cs typeface="Arial" panose="020B0604020202020204" pitchFamily="34" charset="0"/>
                      </a:rPr>
                      <m:t> </m:t>
                    </m:r>
                    <m:r>
                      <a:rPr lang="ko-KR" altLang="en-US" sz="1600" i="1">
                        <a:latin typeface="Cambria Math" panose="02040503050406030204" pitchFamily="18" charset="0"/>
                        <a:ea typeface="Cambria Math" panose="02040503050406030204" pitchFamily="18" charset="0"/>
                        <a:cs typeface="Arial" panose="020B0604020202020204" pitchFamily="34" charset="0"/>
                      </a:rPr>
                      <m:t>이</m:t>
                    </m:r>
                  </m:oMath>
                </a14:m>
                <a:r>
                  <a:rPr lang="ko-KR" altLang="en-US" sz="1600" dirty="0">
                    <a:latin typeface="Arial" panose="020B0604020202020204" pitchFamily="34" charset="0"/>
                    <a:ea typeface="Cambria Math" panose="02040503050406030204" pitchFamily="18" charset="0"/>
                    <a:cs typeface="Arial" panose="020B0604020202020204" pitchFamily="34" charset="0"/>
                  </a:rPr>
                  <a:t>기 때문임  </a:t>
                </a:r>
                <a:endParaRPr lang="en-US" altLang="ko-KR" sz="1600"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858183" y="4115727"/>
                <a:ext cx="6173842" cy="610680"/>
              </a:xfrm>
              <a:prstGeom prst="rect">
                <a:avLst/>
              </a:prstGeom>
              <a:blipFill>
                <a:blip r:embed="rId6"/>
                <a:stretch>
                  <a:fillRect b="-9000"/>
                </a:stretch>
              </a:blipFill>
              <a:ln>
                <a:noFill/>
                <a:prstDash val="sysDot"/>
              </a:ln>
            </p:spPr>
            <p:txBody>
              <a:bodyPr/>
              <a:lstStyle/>
              <a:p>
                <a:r>
                  <a:rPr lang="ko-KR" altLang="en-US">
                    <a:noFill/>
                  </a:rPr>
                  <a:t> </a:t>
                </a:r>
              </a:p>
            </p:txBody>
          </p:sp>
        </mc:Fallback>
      </mc:AlternateContent>
      <p:grpSp>
        <p:nvGrpSpPr>
          <p:cNvPr id="17" name="그룹 16"/>
          <p:cNvGrpSpPr/>
          <p:nvPr/>
        </p:nvGrpSpPr>
        <p:grpSpPr>
          <a:xfrm>
            <a:off x="3855394" y="4639019"/>
            <a:ext cx="6173842" cy="755143"/>
            <a:chOff x="2712394" y="4937952"/>
            <a:chExt cx="6173842" cy="755143"/>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CC79A7C-EB3D-44E4-AD50-3BE8F62AC386}"/>
                    </a:ext>
                  </a:extLst>
                </p:cNvPr>
                <p:cNvSpPr txBox="1"/>
                <p:nvPr/>
              </p:nvSpPr>
              <p:spPr>
                <a:xfrm>
                  <a:off x="2712394" y="5237329"/>
                  <a:ext cx="6173842" cy="455766"/>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14:m>
                    <m:oMath xmlns:m="http://schemas.openxmlformats.org/officeDocument/2006/math">
                      <m:d>
                        <m:dPr>
                          <m:begChr m:val="|"/>
                          <m:endChr m:val="|"/>
                          <m:ctrlPr>
                            <a:rPr lang="en-US" altLang="ko-KR"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ko-KR" i="1">
                                  <a:latin typeface="Cambria Math" panose="02040503050406030204" pitchFamily="18" charset="0"/>
                                  <a:ea typeface="Cambria Math" panose="02040503050406030204" pitchFamily="18" charset="0"/>
                                  <a:cs typeface="Arial" panose="020B0604020202020204" pitchFamily="34" charset="0"/>
                                </a:rPr>
                              </m:ctrlPr>
                            </m:sSubPr>
                            <m:e>
                              <m:r>
                                <a:rPr lang="ko-KR" altLang="en-US" i="1">
                                  <a:latin typeface="Cambria Math" panose="02040503050406030204" pitchFamily="18" charset="0"/>
                                  <a:ea typeface="Cambria Math" panose="02040503050406030204" pitchFamily="18" charset="0"/>
                                  <a:cs typeface="Arial" panose="020B0604020202020204" pitchFamily="34" charset="0"/>
                                </a:rPr>
                                <m:t>𝜆</m:t>
                              </m:r>
                            </m:e>
                            <m:sub>
                              <m:r>
                                <a:rPr lang="en-US" altLang="ko-KR" i="1">
                                  <a:latin typeface="Cambria Math" panose="02040503050406030204" pitchFamily="18" charset="0"/>
                                  <a:ea typeface="Cambria Math" panose="02040503050406030204" pitchFamily="18" charset="0"/>
                                  <a:cs typeface="Arial" panose="020B0604020202020204" pitchFamily="34" charset="0"/>
                                </a:rPr>
                                <m:t>1</m:t>
                              </m:r>
                            </m:sub>
                          </m:sSub>
                        </m:e>
                      </m:d>
                      <m:r>
                        <a:rPr lang="en-US" altLang="ko-KR" i="1">
                          <a:latin typeface="Cambria Math" panose="02040503050406030204" pitchFamily="18" charset="0"/>
                          <a:ea typeface="Cambria Math" panose="02040503050406030204" pitchFamily="18" charset="0"/>
                          <a:cs typeface="Arial" panose="020B0604020202020204" pitchFamily="34" charset="0"/>
                        </a:rPr>
                        <m:t> &gt; </m:t>
                      </m:r>
                      <m:d>
                        <m:dPr>
                          <m:begChr m:val="|"/>
                          <m:endChr m:val="|"/>
                          <m:ctrlPr>
                            <a:rPr lang="en-US" altLang="ko-KR"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ko-KR" i="1">
                                  <a:latin typeface="Cambria Math" panose="02040503050406030204" pitchFamily="18" charset="0"/>
                                  <a:ea typeface="Cambria Math" panose="02040503050406030204" pitchFamily="18" charset="0"/>
                                  <a:cs typeface="Arial" panose="020B0604020202020204" pitchFamily="34" charset="0"/>
                                </a:rPr>
                              </m:ctrlPr>
                            </m:sSubPr>
                            <m:e>
                              <m:r>
                                <a:rPr lang="ko-KR" altLang="en-US" i="1">
                                  <a:latin typeface="Cambria Math" panose="02040503050406030204" pitchFamily="18" charset="0"/>
                                  <a:ea typeface="Cambria Math" panose="02040503050406030204" pitchFamily="18" charset="0"/>
                                  <a:cs typeface="Arial" panose="020B0604020202020204" pitchFamily="34" charset="0"/>
                                </a:rPr>
                                <m:t>𝜆</m:t>
                              </m:r>
                            </m:e>
                            <m:sub>
                              <m:r>
                                <a:rPr lang="en-US" altLang="ko-KR" i="1">
                                  <a:latin typeface="Cambria Math" panose="02040503050406030204" pitchFamily="18" charset="0"/>
                                  <a:ea typeface="Cambria Math" panose="02040503050406030204" pitchFamily="18" charset="0"/>
                                  <a:cs typeface="Arial" panose="020B0604020202020204" pitchFamily="34" charset="0"/>
                                </a:rPr>
                                <m:t>2</m:t>
                              </m:r>
                            </m:sub>
                          </m:sSub>
                        </m:e>
                      </m:d>
                      <m:r>
                        <a:rPr lang="en-US" altLang="ko-KR" i="1">
                          <a:latin typeface="Cambria Math" panose="02040503050406030204" pitchFamily="18" charset="0"/>
                          <a:ea typeface="Cambria Math" panose="02040503050406030204" pitchFamily="18" charset="0"/>
                          <a:cs typeface="Arial" panose="020B0604020202020204" pitchFamily="34" charset="0"/>
                        </a:rPr>
                        <m:t> &gt; … &gt;</m:t>
                      </m:r>
                      <m:d>
                        <m:dPr>
                          <m:begChr m:val="|"/>
                          <m:endChr m:val="|"/>
                          <m:ctrlPr>
                            <a:rPr lang="en-US" altLang="ko-KR" i="1">
                              <a:latin typeface="Cambria Math" panose="02040503050406030204" pitchFamily="18" charset="0"/>
                              <a:ea typeface="Cambria Math" panose="02040503050406030204" pitchFamily="18" charset="0"/>
                              <a:cs typeface="Arial" panose="020B0604020202020204" pitchFamily="34" charset="0"/>
                            </a:rPr>
                          </m:ctrlPr>
                        </m:dPr>
                        <m:e>
                          <m:sSub>
                            <m:sSubPr>
                              <m:ctrlPr>
                                <a:rPr lang="en-US" altLang="ko-KR" i="1">
                                  <a:latin typeface="Cambria Math" panose="02040503050406030204" pitchFamily="18" charset="0"/>
                                  <a:ea typeface="Cambria Math" panose="02040503050406030204" pitchFamily="18" charset="0"/>
                                  <a:cs typeface="Arial" panose="020B0604020202020204" pitchFamily="34" charset="0"/>
                                </a:rPr>
                              </m:ctrlPr>
                            </m:sSubPr>
                            <m:e>
                              <m:r>
                                <a:rPr lang="ko-KR" altLang="en-US" i="1">
                                  <a:latin typeface="Cambria Math" panose="02040503050406030204" pitchFamily="18" charset="0"/>
                                  <a:ea typeface="Cambria Math" panose="02040503050406030204" pitchFamily="18" charset="0"/>
                                  <a:cs typeface="Arial" panose="020B0604020202020204" pitchFamily="34" charset="0"/>
                                </a:rPr>
                                <m:t>𝜆</m:t>
                              </m:r>
                            </m:e>
                            <m:sub>
                              <m:r>
                                <a:rPr lang="en-US" altLang="ko-KR" i="1">
                                  <a:latin typeface="Cambria Math" panose="02040503050406030204" pitchFamily="18" charset="0"/>
                                  <a:ea typeface="Cambria Math" panose="02040503050406030204" pitchFamily="18" charset="0"/>
                                  <a:cs typeface="Arial" panose="020B0604020202020204" pitchFamily="34" charset="0"/>
                                </a:rPr>
                                <m:t>𝑛</m:t>
                              </m:r>
                            </m:sub>
                          </m:sSub>
                        </m:e>
                      </m:d>
                    </m:oMath>
                  </a14:m>
                  <a:r>
                    <a:rPr lang="en-US" altLang="ko-KR" dirty="0">
                      <a:latin typeface="Arial" panose="020B0604020202020204" pitchFamily="34" charset="0"/>
                      <a:ea typeface="Cambria Math" panose="02040503050406030204" pitchFamily="18" charset="0"/>
                      <a:cs typeface="Arial" panose="020B0604020202020204" pitchFamily="34" charset="0"/>
                    </a:rPr>
                    <a:t> </a:t>
                  </a:r>
                  <a:r>
                    <a:rPr lang="ko-KR" altLang="en-US" dirty="0" err="1">
                      <a:latin typeface="Arial" panose="020B0604020202020204" pitchFamily="34" charset="0"/>
                      <a:ea typeface="Cambria Math" panose="02040503050406030204" pitchFamily="18" charset="0"/>
                      <a:cs typeface="Arial" panose="020B0604020202020204" pitchFamily="34" charset="0"/>
                    </a:rPr>
                    <a:t>일때</a:t>
                  </a:r>
                  <a:r>
                    <a:rPr lang="ko-KR" altLang="en-U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n-US" altLang="ko-KR">
                          <a:latin typeface="Cambria Math" panose="02040503050406030204" pitchFamily="18" charset="0"/>
                          <a:ea typeface="Cambria Math" panose="02040503050406030204" pitchFamily="18" charset="0"/>
                          <a:cs typeface="Arial" panose="020B0604020202020204" pitchFamily="34" charset="0"/>
                        </a:rPr>
                        <m:t>    </m:t>
                      </m:r>
                      <m:r>
                        <a:rPr lang="ko-KR" altLang="en-US" i="1">
                          <a:latin typeface="Cambria Math" panose="02040503050406030204" pitchFamily="18" charset="0"/>
                          <a:ea typeface="Cambria Math" panose="02040503050406030204" pitchFamily="18" charset="0"/>
                          <a:cs typeface="Arial" panose="020B0604020202020204" pitchFamily="34" charset="0"/>
                        </a:rPr>
                        <m:t>→</m:t>
                      </m:r>
                      <m:r>
                        <a:rPr lang="en-US" altLang="ko-KR" i="1">
                          <a:latin typeface="Cambria Math" panose="02040503050406030204" pitchFamily="18" charset="0"/>
                          <a:ea typeface="Cambria Math" panose="02040503050406030204" pitchFamily="18" charset="0"/>
                          <a:cs typeface="Arial" panose="020B0604020202020204" pitchFamily="34" charset="0"/>
                        </a:rPr>
                        <m:t>   </m:t>
                      </m:r>
                      <m:sSub>
                        <m:sSubPr>
                          <m:ctrlPr>
                            <a:rPr lang="en-US" altLang="ko-KR" i="1">
                              <a:latin typeface="Cambria Math" panose="02040503050406030204" pitchFamily="18" charset="0"/>
                              <a:ea typeface="Cambria Math" panose="02040503050406030204" pitchFamily="18" charset="0"/>
                              <a:cs typeface="Arial" panose="020B0604020202020204" pitchFamily="34" charset="0"/>
                            </a:rPr>
                          </m:ctrlPr>
                        </m:sSubPr>
                        <m:e>
                          <m:r>
                            <a:rPr lang="en-US" altLang="ko-KR" i="1">
                              <a:latin typeface="Cambria Math" panose="02040503050406030204" pitchFamily="18" charset="0"/>
                              <a:ea typeface="Cambria Math" panose="02040503050406030204" pitchFamily="18" charset="0"/>
                              <a:cs typeface="Arial" panose="020B0604020202020204" pitchFamily="34" charset="0"/>
                            </a:rPr>
                            <m:t>𝑐</m:t>
                          </m:r>
                        </m:e>
                        <m:sub>
                          <m:r>
                            <a:rPr lang="en-US" altLang="ko-KR" i="1">
                              <a:latin typeface="Cambria Math" panose="02040503050406030204" pitchFamily="18" charset="0"/>
                              <a:ea typeface="Cambria Math" panose="02040503050406030204" pitchFamily="18" charset="0"/>
                              <a:cs typeface="Arial" panose="020B0604020202020204" pitchFamily="34" charset="0"/>
                            </a:rPr>
                            <m:t>1</m:t>
                          </m:r>
                        </m:sub>
                      </m:sSub>
                      <m:sSubSup>
                        <m:sSubSupPr>
                          <m:ctrlPr>
                            <a:rPr lang="en-US" altLang="ko-KR" i="1">
                              <a:latin typeface="Cambria Math" panose="02040503050406030204" pitchFamily="18" charset="0"/>
                              <a:ea typeface="Cambria Math" panose="02040503050406030204" pitchFamily="18" charset="0"/>
                              <a:cs typeface="Arial" panose="020B0604020202020204" pitchFamily="34" charset="0"/>
                            </a:rPr>
                          </m:ctrlPr>
                        </m:sSubSupPr>
                        <m:e>
                          <m:r>
                            <a:rPr lang="ko-KR" altLang="en-US" i="1">
                              <a:latin typeface="Cambria Math" panose="02040503050406030204" pitchFamily="18" charset="0"/>
                              <a:ea typeface="Cambria Math" panose="02040503050406030204" pitchFamily="18" charset="0"/>
                              <a:cs typeface="Arial" panose="020B0604020202020204" pitchFamily="34" charset="0"/>
                            </a:rPr>
                            <m:t>𝜆</m:t>
                          </m:r>
                        </m:e>
                        <m:sub>
                          <m:r>
                            <a:rPr lang="en-US" altLang="ko-KR" i="1">
                              <a:latin typeface="Cambria Math" panose="02040503050406030204" pitchFamily="18" charset="0"/>
                              <a:ea typeface="Cambria Math" panose="02040503050406030204" pitchFamily="18" charset="0"/>
                              <a:cs typeface="Arial" panose="020B0604020202020204" pitchFamily="34" charset="0"/>
                            </a:rPr>
                            <m:t>1</m:t>
                          </m:r>
                        </m:sub>
                        <m:sup>
                          <m:r>
                            <a:rPr lang="en-US" altLang="ko-KR" i="1">
                              <a:latin typeface="Cambria Math" panose="02040503050406030204" pitchFamily="18" charset="0"/>
                              <a:ea typeface="Cambria Math" panose="02040503050406030204" pitchFamily="18" charset="0"/>
                              <a:cs typeface="Arial" panose="020B0604020202020204" pitchFamily="34" charset="0"/>
                            </a:rPr>
                            <m:t>𝑡</m:t>
                          </m:r>
                        </m:sup>
                      </m:sSubSup>
                      <m:sSub>
                        <m:sSubPr>
                          <m:ctrlPr>
                            <a:rPr lang="en-US" altLang="ko-KR" i="1">
                              <a:latin typeface="Cambria Math" panose="02040503050406030204" pitchFamily="18" charset="0"/>
                              <a:ea typeface="Cambria Math" panose="02040503050406030204" pitchFamily="18" charset="0"/>
                              <a:cs typeface="Arial" panose="020B0604020202020204" pitchFamily="34" charset="0"/>
                            </a:rPr>
                          </m:ctrlPr>
                        </m:sSubPr>
                        <m:e>
                          <m:r>
                            <a:rPr lang="en-US" altLang="ko-KR" i="1">
                              <a:latin typeface="Cambria Math" panose="02040503050406030204" pitchFamily="18" charset="0"/>
                              <a:ea typeface="Cambria Math" panose="02040503050406030204" pitchFamily="18" charset="0"/>
                              <a:cs typeface="Arial" panose="020B0604020202020204" pitchFamily="34" charset="0"/>
                            </a:rPr>
                            <m:t>𝑣</m:t>
                          </m:r>
                        </m:e>
                        <m:sub>
                          <m:r>
                            <a:rPr lang="en-US" altLang="ko-KR" i="1">
                              <a:latin typeface="Cambria Math" panose="02040503050406030204" pitchFamily="18" charset="0"/>
                              <a:ea typeface="Cambria Math" panose="02040503050406030204" pitchFamily="18" charset="0"/>
                              <a:cs typeface="Arial" panose="020B0604020202020204" pitchFamily="34" charset="0"/>
                            </a:rPr>
                            <m:t>1</m:t>
                          </m:r>
                        </m:sub>
                      </m:sSub>
                    </m:oMath>
                  </a14:m>
                  <a:endParaRPr lang="en-US" altLang="ko-KR" dirty="0">
                    <a:latin typeface="Arial" panose="020B0604020202020204" pitchFamily="34" charset="0"/>
                    <a:ea typeface="Cambria Math" panose="02040503050406030204" pitchFamily="18" charset="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712394" y="5237329"/>
                  <a:ext cx="6173842" cy="455766"/>
                </a:xfrm>
                <a:prstGeom prst="rect">
                  <a:avLst/>
                </a:prstGeom>
                <a:blipFill>
                  <a:blip r:embed="rId7"/>
                  <a:stretch>
                    <a:fillRect b="-17333"/>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직사각형 9"/>
                <p:cNvSpPr/>
                <p:nvPr/>
              </p:nvSpPr>
              <p:spPr>
                <a:xfrm>
                  <a:off x="5799315" y="4937952"/>
                  <a:ext cx="702372" cy="527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1400" i="1" dirty="0">
                            <a:latin typeface="Cambria Math" panose="02040503050406030204" pitchFamily="18" charset="0"/>
                            <a:cs typeface="Arial" panose="020B0604020202020204" pitchFamily="34" charset="0"/>
                          </a:rPr>
                          <m:t>𝑡</m:t>
                        </m:r>
                        <m:r>
                          <a:rPr lang="en-US" altLang="ko-KR" sz="1400" i="1" dirty="0">
                            <a:latin typeface="Cambria Math" panose="02040503050406030204" pitchFamily="18" charset="0"/>
                            <a:cs typeface="Arial" panose="020B0604020202020204" pitchFamily="34" charset="0"/>
                          </a:rPr>
                          <m:t>→∞</m:t>
                        </m:r>
                      </m:oMath>
                    </m:oMathPara>
                  </a14:m>
                  <a:endParaRPr lang="en-US" altLang="ko-KR" sz="1400" i="1" dirty="0">
                    <a:latin typeface="Cambria Math" panose="02040503050406030204" pitchFamily="18" charset="0"/>
                    <a:cs typeface="Arial" panose="020B0604020202020204" pitchFamily="34" charset="0"/>
                  </a:endParaRPr>
                </a:p>
                <a:p>
                  <a:pPr algn="ctr"/>
                  <a:r>
                    <a:rPr lang="ko-KR" altLang="en-US" sz="1400" dirty="0">
                      <a:cs typeface="Arial" panose="020B0604020202020204" pitchFamily="34" charset="0"/>
                    </a:rPr>
                    <a:t>수</a:t>
                  </a:r>
                  <a14:m>
                    <m:oMath xmlns:m="http://schemas.openxmlformats.org/officeDocument/2006/math">
                      <m:r>
                        <a:rPr lang="ko-KR" altLang="en-US" sz="1400" i="1" dirty="0">
                          <a:latin typeface="Cambria Math" panose="02040503050406030204" pitchFamily="18" charset="0"/>
                          <a:cs typeface="Arial" panose="020B0604020202020204" pitchFamily="34" charset="0"/>
                        </a:rPr>
                        <m:t>렴</m:t>
                      </m:r>
                      <m:r>
                        <a:rPr lang="en-US" altLang="ko-KR" sz="1400" i="1" dirty="0">
                          <a:latin typeface="Cambria Math" panose="02040503050406030204" pitchFamily="18" charset="0"/>
                          <a:cs typeface="Arial" panose="020B0604020202020204" pitchFamily="34" charset="0"/>
                        </a:rPr>
                        <m:t> </m:t>
                      </m:r>
                    </m:oMath>
                  </a14:m>
                  <a:endParaRPr lang="ko-KR" altLang="en-US" sz="1400" dirty="0"/>
                </a:p>
              </p:txBody>
            </p:sp>
          </mc:Choice>
          <mc:Fallback xmlns="">
            <p:sp>
              <p:nvSpPr>
                <p:cNvPr id="10" name="직사각형 9"/>
                <p:cNvSpPr>
                  <a:spLocks noRot="1" noChangeAspect="1" noMove="1" noResize="1" noEditPoints="1" noAdjustHandles="1" noChangeArrowheads="1" noChangeShapeType="1" noTextEdit="1"/>
                </p:cNvSpPr>
                <p:nvPr/>
              </p:nvSpPr>
              <p:spPr>
                <a:xfrm>
                  <a:off x="5799315" y="4937952"/>
                  <a:ext cx="702372" cy="527260"/>
                </a:xfrm>
                <a:prstGeom prst="rect">
                  <a:avLst/>
                </a:prstGeom>
                <a:blipFill>
                  <a:blip r:embed="rId8"/>
                  <a:stretch>
                    <a:fillRect b="-9302"/>
                  </a:stretch>
                </a:blipFill>
              </p:spPr>
              <p:txBody>
                <a:bodyPr/>
                <a:lstStyle/>
                <a:p>
                  <a:r>
                    <a:rPr lang="ko-KR" altLang="en-US">
                      <a:noFill/>
                    </a:rPr>
                    <a:t> </a:t>
                  </a:r>
                </a:p>
              </p:txBody>
            </p:sp>
          </mc:Fallback>
        </mc:AlternateContent>
      </p:grpSp>
      <p:cxnSp>
        <p:nvCxnSpPr>
          <p:cNvPr id="12" name="직선 연결선 11"/>
          <p:cNvCxnSpPr/>
          <p:nvPr/>
        </p:nvCxnSpPr>
        <p:spPr>
          <a:xfrm>
            <a:off x="7996605" y="5394160"/>
            <a:ext cx="228600"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직사각형 18"/>
              <p:cNvSpPr/>
              <p:nvPr/>
            </p:nvSpPr>
            <p:spPr>
              <a:xfrm>
                <a:off x="7903791" y="5420534"/>
                <a:ext cx="1697901" cy="307777"/>
              </a:xfrm>
              <a:prstGeom prst="rect">
                <a:avLst/>
              </a:prstGeom>
            </p:spPr>
            <p:txBody>
              <a:bodyPr wrap="none">
                <a:spAutoFit/>
              </a:bodyPr>
              <a:lstStyle/>
              <a:p>
                <a14:m>
                  <m:oMath xmlns:m="http://schemas.openxmlformats.org/officeDocument/2006/math">
                    <m:r>
                      <m:rPr>
                        <m:sty m:val="p"/>
                      </m:rPr>
                      <a:rPr lang="en-US" altLang="ko-KR" sz="1400" i="1" dirty="0">
                        <a:latin typeface="Cambria Math" panose="02040503050406030204" pitchFamily="18" charset="0"/>
                        <a:cs typeface="Arial" panose="020B0604020202020204" pitchFamily="34" charset="0"/>
                      </a:rPr>
                      <m:t>Power</m:t>
                    </m:r>
                  </m:oMath>
                </a14:m>
                <a:r>
                  <a:rPr lang="ko-KR" altLang="en-US" sz="1400" dirty="0">
                    <a:latin typeface="Arial" panose="020B0604020202020204" pitchFamily="34" charset="0"/>
                    <a:cs typeface="Arial" panose="020B0604020202020204" pitchFamily="34" charset="0"/>
                  </a:rPr>
                  <a:t> </a:t>
                </a:r>
                <a:r>
                  <a:rPr lang="en-US" altLang="ko-KR" sz="1400" dirty="0">
                    <a:latin typeface="Arial" panose="020B0604020202020204" pitchFamily="34" charset="0"/>
                    <a:cs typeface="Arial" panose="020B0604020202020204" pitchFamily="34" charset="0"/>
                  </a:rPr>
                  <a:t>index vector</a:t>
                </a:r>
                <a:endParaRPr lang="ko-KR" altLang="en-US" sz="1400" dirty="0">
                  <a:latin typeface="Arial" panose="020B0604020202020204" pitchFamily="34" charset="0"/>
                  <a:cs typeface="Arial" panose="020B0604020202020204" pitchFamily="34" charset="0"/>
                </a:endParaRPr>
              </a:p>
            </p:txBody>
          </p:sp>
        </mc:Choice>
        <mc:Fallback xmlns="">
          <p:sp>
            <p:nvSpPr>
              <p:cNvPr id="19" name="직사각형 18"/>
              <p:cNvSpPr>
                <a:spLocks noRot="1" noChangeAspect="1" noMove="1" noResize="1" noEditPoints="1" noAdjustHandles="1" noChangeArrowheads="1" noChangeShapeType="1" noTextEdit="1"/>
              </p:cNvSpPr>
              <p:nvPr/>
            </p:nvSpPr>
            <p:spPr>
              <a:xfrm>
                <a:off x="7903791" y="5420534"/>
                <a:ext cx="1697901" cy="307777"/>
              </a:xfrm>
              <a:prstGeom prst="rect">
                <a:avLst/>
              </a:prstGeom>
              <a:blipFill>
                <a:blip r:embed="rId9"/>
                <a:stretch>
                  <a:fillRect t="-3922" b="-19608"/>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직사각형 19"/>
              <p:cNvSpPr/>
              <p:nvPr/>
            </p:nvSpPr>
            <p:spPr>
              <a:xfrm>
                <a:off x="1999814" y="5728708"/>
                <a:ext cx="8352693" cy="813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mn-ea"/>
                  </a:rPr>
                  <a:t>Max </a:t>
                </a:r>
                <a14:m>
                  <m:oMath xmlns:m="http://schemas.openxmlformats.org/officeDocument/2006/math">
                    <m:sSub>
                      <m:sSubPr>
                        <m:ctrlPr>
                          <a:rPr lang="en-US" altLang="ko-KR" i="1">
                            <a:solidFill>
                              <a:schemeClr val="tx1"/>
                            </a:solidFill>
                            <a:latin typeface="Cambria Math" panose="02040503050406030204" pitchFamily="18" charset="0"/>
                            <a:cs typeface="Arial" panose="020B0604020202020204" pitchFamily="34" charset="0"/>
                          </a:rPr>
                        </m:ctrlPr>
                      </m:sSubPr>
                      <m:e>
                        <m:r>
                          <a:rPr lang="ko-KR" altLang="en-US" i="1">
                            <a:solidFill>
                              <a:schemeClr val="tx1"/>
                            </a:solidFill>
                            <a:latin typeface="Cambria Math" panose="02040503050406030204" pitchFamily="18" charset="0"/>
                            <a:cs typeface="Arial" panose="020B0604020202020204" pitchFamily="34" charset="0"/>
                          </a:rPr>
                          <m:t>𝜆</m:t>
                        </m:r>
                      </m:e>
                      <m:sub>
                        <m:r>
                          <a:rPr lang="en-US" altLang="ko-KR" i="1">
                            <a:solidFill>
                              <a:schemeClr val="tx1"/>
                            </a:solidFill>
                            <a:latin typeface="Cambria Math" panose="02040503050406030204" pitchFamily="18" charset="0"/>
                            <a:cs typeface="Arial" panose="020B0604020202020204" pitchFamily="34" charset="0"/>
                          </a:rPr>
                          <m:t>1</m:t>
                        </m:r>
                      </m:sub>
                    </m:sSub>
                  </m:oMath>
                </a14:m>
                <a:r>
                  <a:rPr lang="ko-KR" altLang="en-US" dirty="0">
                    <a:solidFill>
                      <a:schemeClr val="tx1"/>
                    </a:solidFill>
                    <a:latin typeface="+mn-ea"/>
                    <a:cs typeface="Arial" panose="020B0604020202020204" pitchFamily="34" charset="0"/>
                  </a:rPr>
                  <a:t>만 알면 된다</a:t>
                </a:r>
                <a:r>
                  <a:rPr lang="en-US" altLang="ko-KR" dirty="0">
                    <a:solidFill>
                      <a:schemeClr val="tx1"/>
                    </a:solidFill>
                    <a:latin typeface="+mn-ea"/>
                    <a:cs typeface="Arial" panose="020B0604020202020204" pitchFamily="34" charset="0"/>
                  </a:rPr>
                  <a:t>. </a:t>
                </a:r>
                <a:r>
                  <a:rPr lang="ko-KR" altLang="en-US" dirty="0">
                    <a:solidFill>
                      <a:schemeClr val="tx1"/>
                    </a:solidFill>
                    <a:latin typeface="+mn-ea"/>
                    <a:cs typeface="Arial" panose="020B0604020202020204" pitchFamily="34" charset="0"/>
                  </a:rPr>
                  <a:t>나머지 </a:t>
                </a:r>
                <a:r>
                  <a:rPr lang="el-GR" altLang="ko-KR" dirty="0">
                    <a:solidFill>
                      <a:schemeClr val="tx1"/>
                    </a:solidFill>
                    <a:latin typeface="+mn-ea"/>
                    <a:cs typeface="Arial" panose="020B0604020202020204" pitchFamily="34" charset="0"/>
                  </a:rPr>
                  <a:t>λ</a:t>
                </a:r>
                <a:r>
                  <a:rPr lang="ko-KR" altLang="en-US" dirty="0">
                    <a:solidFill>
                      <a:schemeClr val="tx1"/>
                    </a:solidFill>
                    <a:latin typeface="+mn-ea"/>
                    <a:cs typeface="Arial" panose="020B0604020202020204" pitchFamily="34" charset="0"/>
                  </a:rPr>
                  <a:t>들과 그 </a:t>
                </a:r>
                <a:r>
                  <a:rPr lang="en-US" altLang="ko-KR" dirty="0">
                    <a:solidFill>
                      <a:schemeClr val="tx1"/>
                    </a:solidFill>
                    <a:latin typeface="+mn-ea"/>
                    <a:cs typeface="Arial" panose="020B0604020202020204" pitchFamily="34" charset="0"/>
                  </a:rPr>
                  <a:t>eigenvector</a:t>
                </a:r>
                <a:r>
                  <a:rPr lang="ko-KR" altLang="en-US" dirty="0">
                    <a:solidFill>
                      <a:schemeClr val="tx1"/>
                    </a:solidFill>
                    <a:latin typeface="+mn-ea"/>
                    <a:cs typeface="Arial" panose="020B0604020202020204" pitchFamily="34" charset="0"/>
                  </a:rPr>
                  <a:t>들은 모두 </a:t>
                </a:r>
                <a:r>
                  <a:rPr lang="en-US" altLang="ko-KR" dirty="0">
                    <a:solidFill>
                      <a:schemeClr val="tx1"/>
                    </a:solidFill>
                    <a:latin typeface="+mn-ea"/>
                    <a:cs typeface="Arial" panose="020B0604020202020204" pitchFamily="34" charset="0"/>
                  </a:rPr>
                  <a:t>dominated</a:t>
                </a:r>
                <a:r>
                  <a:rPr lang="ko-KR" altLang="en-US" dirty="0">
                    <a:solidFill>
                      <a:schemeClr val="tx1"/>
                    </a:solidFill>
                    <a:latin typeface="+mn-ea"/>
                    <a:cs typeface="Arial" panose="020B0604020202020204" pitchFamily="34" charset="0"/>
                  </a:rPr>
                  <a:t> 됨</a:t>
                </a:r>
                <a:endParaRPr lang="en-US" altLang="ko-KR" dirty="0">
                  <a:solidFill>
                    <a:schemeClr val="tx1"/>
                  </a:solidFill>
                  <a:latin typeface="+mn-ea"/>
                  <a:cs typeface="Arial" panose="020B0604020202020204" pitchFamily="34" charset="0"/>
                </a:endParaRPr>
              </a:p>
              <a:p>
                <a:r>
                  <a:rPr lang="en-US" altLang="ko-KR" dirty="0">
                    <a:solidFill>
                      <a:srgbClr val="C00000"/>
                    </a:solidFill>
                    <a:latin typeface="+mn-ea"/>
                    <a:cs typeface="Arial" panose="020B0604020202020204" pitchFamily="34" charset="0"/>
                  </a:rPr>
                  <a:t>* Largest eigenvalue </a:t>
                </a:r>
                <a14:m>
                  <m:oMath xmlns:m="http://schemas.openxmlformats.org/officeDocument/2006/math">
                    <m:sSub>
                      <m:sSubPr>
                        <m:ctrlPr>
                          <a:rPr lang="en-US" altLang="ko-KR"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Pr>
                      <m:e>
                        <m:r>
                          <a:rPr lang="ko-KR" altLang="en-US" i="1">
                            <a:solidFill>
                              <a:srgbClr val="C00000"/>
                            </a:solidFill>
                            <a:latin typeface="Cambria Math" panose="02040503050406030204" pitchFamily="18" charset="0"/>
                            <a:ea typeface="Cambria Math" panose="02040503050406030204" pitchFamily="18" charset="0"/>
                            <a:cs typeface="Arial" panose="020B0604020202020204" pitchFamily="34" charset="0"/>
                          </a:rPr>
                          <m:t>𝜆</m:t>
                        </m:r>
                      </m:e>
                      <m:sub>
                        <m:r>
                          <a:rPr lang="en-US" altLang="ko-KR" i="1">
                            <a:solidFill>
                              <a:srgbClr val="C00000"/>
                            </a:solidFill>
                            <a:latin typeface="Cambria Math" panose="02040503050406030204" pitchFamily="18" charset="0"/>
                            <a:ea typeface="Cambria Math" panose="02040503050406030204" pitchFamily="18" charset="0"/>
                            <a:cs typeface="Arial" panose="020B0604020202020204" pitchFamily="34" charset="0"/>
                          </a:rPr>
                          <m:t>1</m:t>
                        </m:r>
                      </m:sub>
                    </m:sSub>
                  </m:oMath>
                </a14:m>
                <a:r>
                  <a:rPr lang="ko-KR" altLang="en-US" dirty="0">
                    <a:solidFill>
                      <a:srgbClr val="C00000"/>
                    </a:solidFill>
                    <a:latin typeface="+mn-ea"/>
                    <a:cs typeface="Arial" panose="020B0604020202020204" pitchFamily="34" charset="0"/>
                  </a:rPr>
                  <a:t>에 해당하는 </a:t>
                </a:r>
                <a:r>
                  <a:rPr lang="en-US" altLang="ko-KR" dirty="0">
                    <a:solidFill>
                      <a:srgbClr val="C00000"/>
                    </a:solidFill>
                    <a:latin typeface="+mn-ea"/>
                    <a:cs typeface="Arial" panose="020B0604020202020204" pitchFamily="34" charset="0"/>
                  </a:rPr>
                  <a:t>eigenvector</a:t>
                </a:r>
                <a:r>
                  <a:rPr lang="ko-KR" altLang="en-US" dirty="0">
                    <a:solidFill>
                      <a:srgbClr val="C00000"/>
                    </a:solidFill>
                    <a:latin typeface="+mn-ea"/>
                    <a:cs typeface="Arial" panose="020B0604020202020204" pitchFamily="34" charset="0"/>
                  </a:rPr>
                  <a:t> </a:t>
                </a:r>
                <a14:m>
                  <m:oMath xmlns:m="http://schemas.openxmlformats.org/officeDocument/2006/math">
                    <m:sSub>
                      <m:sSubPr>
                        <m:ctrlPr>
                          <a:rPr lang="en-US" altLang="ko-KR" i="1">
                            <a:solidFill>
                              <a:srgbClr val="C00000"/>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ko-KR" i="1">
                            <a:solidFill>
                              <a:srgbClr val="C00000"/>
                            </a:solidFill>
                            <a:latin typeface="Cambria Math" panose="02040503050406030204" pitchFamily="18" charset="0"/>
                            <a:ea typeface="Cambria Math" panose="02040503050406030204" pitchFamily="18" charset="0"/>
                            <a:cs typeface="Arial" panose="020B0604020202020204" pitchFamily="34" charset="0"/>
                          </a:rPr>
                          <m:t>𝑣</m:t>
                        </m:r>
                      </m:e>
                      <m:sub>
                        <m:r>
                          <a:rPr lang="en-US" altLang="ko-KR" i="1">
                            <a:solidFill>
                              <a:srgbClr val="C00000"/>
                            </a:solidFill>
                            <a:latin typeface="Cambria Math" panose="02040503050406030204" pitchFamily="18" charset="0"/>
                            <a:ea typeface="Cambria Math" panose="02040503050406030204" pitchFamily="18" charset="0"/>
                            <a:cs typeface="Arial" panose="020B0604020202020204" pitchFamily="34" charset="0"/>
                          </a:rPr>
                          <m:t>1</m:t>
                        </m:r>
                      </m:sub>
                    </m:sSub>
                  </m:oMath>
                </a14:m>
                <a:r>
                  <a:rPr lang="ko-KR" altLang="en-US" dirty="0">
                    <a:solidFill>
                      <a:srgbClr val="C00000"/>
                    </a:solidFill>
                    <a:latin typeface="+mn-ea"/>
                  </a:rPr>
                  <a:t>이 </a:t>
                </a:r>
                <a:r>
                  <a:rPr lang="en-US" altLang="ko-KR" dirty="0">
                    <a:solidFill>
                      <a:srgbClr val="C00000"/>
                    </a:solidFill>
                    <a:latin typeface="+mn-ea"/>
                  </a:rPr>
                  <a:t>power index vector</a:t>
                </a:r>
                <a:r>
                  <a:rPr lang="ko-KR" altLang="en-US" dirty="0">
                    <a:solidFill>
                      <a:srgbClr val="C00000"/>
                    </a:solidFill>
                    <a:latin typeface="+mn-ea"/>
                  </a:rPr>
                  <a:t>가 됨</a:t>
                </a:r>
              </a:p>
            </p:txBody>
          </p:sp>
        </mc:Choice>
        <mc:Fallback xmlns="">
          <p:sp>
            <p:nvSpPr>
              <p:cNvPr id="20" name="직사각형 19"/>
              <p:cNvSpPr>
                <a:spLocks noRot="1" noChangeAspect="1" noMove="1" noResize="1" noEditPoints="1" noAdjustHandles="1" noChangeArrowheads="1" noChangeShapeType="1" noTextEdit="1"/>
              </p:cNvSpPr>
              <p:nvPr/>
            </p:nvSpPr>
            <p:spPr>
              <a:xfrm>
                <a:off x="1999814" y="5728708"/>
                <a:ext cx="8352693" cy="813046"/>
              </a:xfrm>
              <a:prstGeom prst="rect">
                <a:avLst/>
              </a:prstGeom>
              <a:blipFill>
                <a:blip r:embed="rId10"/>
                <a:stretch>
                  <a:fillRect l="-584" b="-1504"/>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532918357"/>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788</a:t>
            </a:fld>
            <a:endParaRPr lang="ko-KR" altLang="en-US" dirty="0"/>
          </a:p>
        </p:txBody>
      </p:sp>
      <p:sp>
        <p:nvSpPr>
          <p:cNvPr id="16" name="TextBox 15">
            <a:extLst>
              <a:ext uri="{FF2B5EF4-FFF2-40B4-BE49-F238E27FC236}">
                <a16:creationId xmlns:a16="http://schemas.microsoft.com/office/drawing/2014/main" id="{4CC79A7C-EB3D-44E4-AD50-3BE8F62AC386}"/>
              </a:ext>
            </a:extLst>
          </p:cNvPr>
          <p:cNvSpPr txBox="1"/>
          <p:nvPr/>
        </p:nvSpPr>
        <p:spPr>
          <a:xfrm>
            <a:off x="1818367" y="1789939"/>
            <a:ext cx="8829682" cy="3877985"/>
          </a:xfrm>
          <a:prstGeom prst="rect">
            <a:avLst/>
          </a:prstGeom>
          <a:noFill/>
          <a:ln>
            <a:noFill/>
            <a:prstDash val="sysDot"/>
          </a:ln>
        </p:spPr>
        <p:txBody>
          <a:bodyPr wrap="square">
            <a:spAutoFit/>
          </a:bodyPr>
          <a:lstStyle/>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Matrix W</a:t>
            </a:r>
            <a:r>
              <a:rPr lang="ko-KR" altLang="en-US" sz="2400" dirty="0">
                <a:latin typeface="Arial" panose="020B0604020202020204" pitchFamily="34" charset="0"/>
                <a:cs typeface="Arial" panose="020B0604020202020204" pitchFamily="34" charset="0"/>
              </a:rPr>
              <a:t>의 </a:t>
            </a:r>
            <a:r>
              <a:rPr lang="en-US" altLang="ko-KR" sz="2400" dirty="0">
                <a:latin typeface="Arial" panose="020B0604020202020204" pitchFamily="34" charset="0"/>
                <a:cs typeface="Arial" panose="020B0604020202020204" pitchFamily="34" charset="0"/>
              </a:rPr>
              <a:t>elements </a:t>
            </a:r>
            <a:r>
              <a:rPr lang="ko-KR" altLang="en-US" sz="2400" dirty="0">
                <a:latin typeface="Arial" panose="020B0604020202020204" pitchFamily="34" charset="0"/>
                <a:cs typeface="Arial" panose="020B0604020202020204" pitchFamily="34" charset="0"/>
              </a:rPr>
              <a:t>가 모두 </a:t>
            </a:r>
            <a:r>
              <a:rPr lang="en-US" altLang="ko-KR" sz="2400" dirty="0">
                <a:latin typeface="Arial" panose="020B0604020202020204" pitchFamily="34" charset="0"/>
                <a:cs typeface="Arial" panose="020B0604020202020204" pitchFamily="34" charset="0"/>
              </a:rPr>
              <a:t>positive </a:t>
            </a:r>
            <a:r>
              <a:rPr lang="ko-KR" altLang="en-US" sz="2400" dirty="0">
                <a:latin typeface="Arial" panose="020B0604020202020204" pitchFamily="34" charset="0"/>
                <a:cs typeface="Arial" panose="020B0604020202020204" pitchFamily="34" charset="0"/>
              </a:rPr>
              <a:t>인 경우</a:t>
            </a:r>
            <a:r>
              <a:rPr lang="en-US" altLang="ko-KR" sz="2400"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Dominant eigenvalue </a:t>
            </a:r>
            <a:r>
              <a:rPr lang="el-GR" altLang="ko-KR" sz="2400" dirty="0">
                <a:latin typeface="Arial" panose="020B0604020202020204" pitchFamily="34" charset="0"/>
                <a:cs typeface="Arial" panose="020B0604020202020204" pitchFamily="34" charset="0"/>
              </a:rPr>
              <a:t>λ</a:t>
            </a:r>
            <a:r>
              <a:rPr lang="ko-KR" altLang="en-US" sz="2400" dirty="0">
                <a:latin typeface="Arial" panose="020B0604020202020204" pitchFamily="34" charset="0"/>
                <a:cs typeface="Arial" panose="020B0604020202020204" pitchFamily="34" charset="0"/>
              </a:rPr>
              <a:t>는 </a:t>
            </a:r>
            <a:r>
              <a:rPr lang="en-US" altLang="ko-KR" sz="2400" dirty="0">
                <a:latin typeface="Arial" panose="020B0604020202020204" pitchFamily="34" charset="0"/>
                <a:cs typeface="Arial" panose="020B0604020202020204" pitchFamily="34" charset="0"/>
              </a:rPr>
              <a:t>positive </a:t>
            </a:r>
            <a:r>
              <a:rPr lang="ko-KR" altLang="en-US" sz="2400" dirty="0">
                <a:latin typeface="Arial" panose="020B0604020202020204" pitchFamily="34" charset="0"/>
                <a:cs typeface="Arial" panose="020B0604020202020204" pitchFamily="34" charset="0"/>
              </a:rPr>
              <a:t>하고 </a:t>
            </a:r>
            <a:r>
              <a:rPr lang="en-US" altLang="ko-KR" sz="2400" dirty="0">
                <a:latin typeface="Arial" panose="020B0604020202020204" pitchFamily="34" charset="0"/>
                <a:cs typeface="Arial" panose="020B0604020202020204" pitchFamily="34" charset="0"/>
              </a:rPr>
              <a:t>unique</a:t>
            </a:r>
            <a:r>
              <a:rPr lang="ko-KR" altLang="en-US" sz="2400" dirty="0">
                <a:latin typeface="Arial" panose="020B0604020202020204" pitchFamily="34" charset="0"/>
                <a:cs typeface="Arial" panose="020B0604020202020204" pitchFamily="34" charset="0"/>
              </a:rPr>
              <a:t>함</a:t>
            </a:r>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ko-KR" altLang="en-US" sz="2400" dirty="0">
                <a:latin typeface="Arial" panose="020B0604020202020204" pitchFamily="34" charset="0"/>
                <a:cs typeface="Arial" panose="020B0604020202020204" pitchFamily="34" charset="0"/>
              </a:rPr>
              <a:t>그 </a:t>
            </a:r>
            <a:r>
              <a:rPr lang="el-GR" altLang="ko-KR" sz="2400" dirty="0">
                <a:latin typeface="Arial" panose="020B0604020202020204" pitchFamily="34" charset="0"/>
                <a:cs typeface="Arial" panose="020B0604020202020204" pitchFamily="34" charset="0"/>
              </a:rPr>
              <a:t>λ</a:t>
            </a:r>
            <a:r>
              <a:rPr lang="ko-KR" altLang="en-US" sz="2400" dirty="0">
                <a:latin typeface="Arial" panose="020B0604020202020204" pitchFamily="34" charset="0"/>
                <a:cs typeface="Arial" panose="020B0604020202020204" pitchFamily="34" charset="0"/>
              </a:rPr>
              <a:t>에 해당하는 </a:t>
            </a:r>
            <a:r>
              <a:rPr lang="en-US" altLang="ko-KR" sz="2400" dirty="0">
                <a:latin typeface="Arial" panose="020B0604020202020204" pitchFamily="34" charset="0"/>
                <a:cs typeface="Arial" panose="020B0604020202020204" pitchFamily="34" charset="0"/>
              </a:rPr>
              <a:t>dominant eigenvector y</a:t>
            </a:r>
            <a:r>
              <a:rPr lang="ko-KR" altLang="en-US" sz="2400" dirty="0">
                <a:latin typeface="Arial" panose="020B0604020202020204" pitchFamily="34" charset="0"/>
                <a:cs typeface="Arial" panose="020B0604020202020204" pitchFamily="34" charset="0"/>
              </a:rPr>
              <a:t>의 성분도 모두 </a:t>
            </a:r>
            <a:r>
              <a:rPr lang="en-US" altLang="ko-KR" sz="2400" dirty="0">
                <a:latin typeface="Arial" panose="020B0604020202020204" pitchFamily="34" charset="0"/>
                <a:cs typeface="Arial" panose="020B0604020202020204" pitchFamily="34" charset="0"/>
              </a:rPr>
              <a:t>positive </a:t>
            </a:r>
            <a:r>
              <a:rPr lang="ko-KR" altLang="en-US" sz="2400" dirty="0">
                <a:latin typeface="Arial" panose="020B0604020202020204" pitchFamily="34" charset="0"/>
                <a:cs typeface="Arial" panose="020B0604020202020204" pitchFamily="34" charset="0"/>
              </a:rPr>
              <a:t>하다 </a:t>
            </a:r>
            <a:r>
              <a:rPr lang="en-US" altLang="ko-KR" dirty="0">
                <a:latin typeface="Arial" panose="020B0604020202020204" pitchFamily="34" charset="0"/>
                <a:cs typeface="Arial" panose="020B0604020202020204" pitchFamily="34" charset="0"/>
              </a:rPr>
              <a:t>(</a:t>
            </a:r>
            <a:r>
              <a:rPr lang="ko-KR" altLang="en-US" dirty="0">
                <a:latin typeface="Arial" panose="020B0604020202020204" pitchFamily="34" charset="0"/>
                <a:cs typeface="Arial" panose="020B0604020202020204" pitchFamily="34" charset="0"/>
              </a:rPr>
              <a:t>양수가 된다</a:t>
            </a:r>
            <a:r>
              <a:rPr lang="en-US" altLang="ko-KR"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W</a:t>
            </a:r>
            <a:r>
              <a:rPr lang="ko-KR" altLang="en-US" sz="2400" dirty="0">
                <a:latin typeface="Arial" panose="020B0604020202020204" pitchFamily="34" charset="0"/>
                <a:cs typeface="Arial" panose="020B0604020202020204" pitchFamily="34" charset="0"/>
              </a:rPr>
              <a:t>라는 </a:t>
            </a:r>
            <a:r>
              <a:rPr lang="en-US" altLang="ko-KR" sz="2400" dirty="0">
                <a:latin typeface="Arial" panose="020B0604020202020204" pitchFamily="34" charset="0"/>
                <a:cs typeface="Arial" panose="020B0604020202020204" pitchFamily="34" charset="0"/>
              </a:rPr>
              <a:t>matrix</a:t>
            </a:r>
            <a:r>
              <a:rPr lang="ko-KR" altLang="en-US" sz="2400" dirty="0">
                <a:latin typeface="Arial" panose="020B0604020202020204" pitchFamily="34" charset="0"/>
                <a:cs typeface="Arial" panose="020B0604020202020204" pitchFamily="34" charset="0"/>
              </a:rPr>
              <a:t>만 있으면 각 조직</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기관</a:t>
            </a:r>
            <a:r>
              <a:rPr lang="en-US" altLang="ko-KR" sz="2400" dirty="0">
                <a:latin typeface="Arial" panose="020B0604020202020204" pitchFamily="34" charset="0"/>
                <a:cs typeface="Arial" panose="020B0604020202020204" pitchFamily="34" charset="0"/>
              </a:rPr>
              <a:t>, </a:t>
            </a:r>
            <a:r>
              <a:rPr lang="ko-KR" altLang="en-US" sz="2400" dirty="0">
                <a:latin typeface="Arial" panose="020B0604020202020204" pitchFamily="34" charset="0"/>
                <a:cs typeface="Arial" panose="020B0604020202020204" pitchFamily="34" charset="0"/>
              </a:rPr>
              <a:t>단체의 </a:t>
            </a:r>
            <a:r>
              <a:rPr lang="en-US" altLang="ko-KR" sz="2400" dirty="0">
                <a:latin typeface="Arial" panose="020B0604020202020204" pitchFamily="34" charset="0"/>
                <a:cs typeface="Arial" panose="020B0604020202020204" pitchFamily="34" charset="0"/>
              </a:rPr>
              <a:t>power ranking</a:t>
            </a:r>
            <a:r>
              <a:rPr lang="ko-KR" altLang="en-US" sz="2400" dirty="0">
                <a:latin typeface="Arial" panose="020B0604020202020204" pitchFamily="34" charset="0"/>
                <a:cs typeface="Arial" panose="020B0604020202020204" pitchFamily="34" charset="0"/>
              </a:rPr>
              <a:t>을</a:t>
            </a:r>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ko-KR" altLang="en-US" sz="2400" dirty="0">
                <a:latin typeface="Arial" panose="020B0604020202020204" pitchFamily="34" charset="0"/>
                <a:cs typeface="Arial" panose="020B0604020202020204" pitchFamily="34" charset="0"/>
              </a:rPr>
              <a:t>  알 수 있음</a:t>
            </a:r>
            <a:endParaRPr lang="en-US" altLang="ko-KR" sz="2400"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altLang="ko-KR" sz="600"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altLang="ko-KR" sz="2400" dirty="0">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 Social Network</a:t>
            </a:r>
            <a:r>
              <a:rPr lang="ko-KR" altLang="en-US" dirty="0">
                <a:latin typeface="Arial" panose="020B0604020202020204" pitchFamily="34" charset="0"/>
                <a:cs typeface="Arial" panose="020B0604020202020204" pitchFamily="34" charset="0"/>
              </a:rPr>
              <a:t>의 </a:t>
            </a:r>
            <a:r>
              <a:rPr lang="en-US" altLang="ko-KR" dirty="0">
                <a:latin typeface="Arial" panose="020B0604020202020204" pitchFamily="34" charset="0"/>
                <a:cs typeface="Arial" panose="020B0604020202020204" pitchFamily="34" charset="0"/>
              </a:rPr>
              <a:t>“Eigenvector Centrality”</a:t>
            </a:r>
          </a:p>
          <a:p>
            <a:pPr eaLnBrk="0" fontAlgn="base" hangingPunct="0">
              <a:spcBef>
                <a:spcPct val="0"/>
              </a:spcBef>
              <a:spcAft>
                <a:spcPct val="0"/>
              </a:spcAft>
            </a:pPr>
            <a:endParaRPr lang="en-US" altLang="ko-KR" sz="2400" dirty="0">
              <a:latin typeface="Arial" panose="020B0604020202020204" pitchFamily="34" charset="0"/>
              <a:cs typeface="Arial" panose="020B0604020202020204" pitchFamily="34" charset="0"/>
            </a:endParaRPr>
          </a:p>
        </p:txBody>
      </p:sp>
      <p:sp>
        <p:nvSpPr>
          <p:cNvPr id="11" name="제목 1">
            <a:extLst>
              <a:ext uri="{FF2B5EF4-FFF2-40B4-BE49-F238E27FC236}">
                <a16:creationId xmlns:a16="http://schemas.microsoft.com/office/drawing/2014/main" id="{D00BC6B8-542D-4A15-9855-9E8BB6D88D09}"/>
              </a:ext>
            </a:extLst>
          </p:cNvPr>
          <p:cNvSpPr txBox="1">
            <a:spLocks/>
          </p:cNvSpPr>
          <p:nvPr/>
        </p:nvSpPr>
        <p:spPr>
          <a:xfrm>
            <a:off x="1456715" y="487413"/>
            <a:ext cx="7838367" cy="630816"/>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altLang="ko-KR" sz="3000" dirty="0" err="1">
                <a:solidFill>
                  <a:srgbClr val="003863"/>
                </a:solidFill>
                <a:latin typeface="Arial Black" panose="020B0A04020102020204" pitchFamily="34" charset="0"/>
                <a:ea typeface="HY헤드라인M" panose="02030600000101010101" pitchFamily="18" charset="-127"/>
                <a:cs typeface="+mn-cs"/>
              </a:rPr>
              <a:t>Perron-Frobenius</a:t>
            </a:r>
            <a:r>
              <a:rPr lang="en-US" altLang="ko-KR" sz="3000" dirty="0">
                <a:solidFill>
                  <a:srgbClr val="003863"/>
                </a:solidFill>
                <a:latin typeface="Arial Black" panose="020B0A04020102020204" pitchFamily="34" charset="0"/>
                <a:ea typeface="HY헤드라인M" panose="02030600000101010101" pitchFamily="18" charset="-127"/>
                <a:cs typeface="+mn-cs"/>
              </a:rPr>
              <a:t> Theorem</a:t>
            </a:r>
            <a:endParaRPr lang="en-US" altLang="ko-KR" sz="2400" dirty="0">
              <a:solidFill>
                <a:srgbClr val="003863"/>
              </a:solidFill>
              <a:latin typeface="Arial Black" panose="020B0A04020102020204" pitchFamily="34" charset="0"/>
              <a:ea typeface="HY헤드라인M" panose="02030600000101010101" pitchFamily="18" charset="-127"/>
            </a:endParaRPr>
          </a:p>
        </p:txBody>
      </p:sp>
    </p:spTree>
    <p:extLst>
      <p:ext uri="{BB962C8B-B14F-4D97-AF65-F5344CB8AC3E}">
        <p14:creationId xmlns:p14="http://schemas.microsoft.com/office/powerpoint/2010/main" val="252347070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789</a:t>
            </a:fld>
            <a:endParaRPr lang="ko-KR" altLang="en-US" dirty="0"/>
          </a:p>
        </p:txBody>
      </p:sp>
      <p:sp>
        <p:nvSpPr>
          <p:cNvPr id="16" name="TextBox 15">
            <a:extLst>
              <a:ext uri="{FF2B5EF4-FFF2-40B4-BE49-F238E27FC236}">
                <a16:creationId xmlns:a16="http://schemas.microsoft.com/office/drawing/2014/main" id="{4CC79A7C-EB3D-44E4-AD50-3BE8F62AC386}"/>
              </a:ext>
            </a:extLst>
          </p:cNvPr>
          <p:cNvSpPr txBox="1"/>
          <p:nvPr/>
        </p:nvSpPr>
        <p:spPr>
          <a:xfrm>
            <a:off x="1818367" y="1561339"/>
            <a:ext cx="8829682" cy="461665"/>
          </a:xfrm>
          <a:prstGeom prst="rect">
            <a:avLst/>
          </a:prstGeom>
          <a:noFill/>
          <a:ln>
            <a:noFill/>
            <a:prstDash val="sysDot"/>
          </a:ln>
        </p:spPr>
        <p:txBody>
          <a:bodyPr wrap="square">
            <a:spAutoFit/>
          </a:bodyPr>
          <a:lstStyle/>
          <a:p>
            <a:pPr eaLnBrk="0" fontAlgn="base" hangingPunct="0">
              <a:spcBef>
                <a:spcPct val="0"/>
              </a:spcBef>
              <a:spcAft>
                <a:spcPct val="0"/>
              </a:spcAft>
            </a:pP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응용 </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1: </a:t>
            </a:r>
            <a:r>
              <a:rPr lang="en-US" altLang="ko-KR" sz="2400" dirty="0">
                <a:latin typeface="Arial" panose="020B0604020202020204" pitchFamily="34" charset="0"/>
                <a:cs typeface="Arial" panose="020B0604020202020204" pitchFamily="34" charset="0"/>
              </a:rPr>
              <a:t>Page Rank</a:t>
            </a:r>
          </a:p>
        </p:txBody>
      </p:sp>
      <p:sp>
        <p:nvSpPr>
          <p:cNvPr id="2" name="직사각형 1"/>
          <p:cNvSpPr/>
          <p:nvPr/>
        </p:nvSpPr>
        <p:spPr>
          <a:xfrm>
            <a:off x="5004466" y="2357574"/>
            <a:ext cx="89681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From (In)</a:t>
            </a:r>
            <a:endParaRPr lang="ko-KR" altLang="en-US" sz="1400" dirty="0"/>
          </a:p>
        </p:txBody>
      </p:sp>
      <p:sp>
        <p:nvSpPr>
          <p:cNvPr id="7" name="직사각형 6"/>
          <p:cNvSpPr/>
          <p:nvPr/>
        </p:nvSpPr>
        <p:spPr>
          <a:xfrm>
            <a:off x="6641122" y="3356534"/>
            <a:ext cx="826862" cy="229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To (Out)</a:t>
            </a:r>
            <a:endParaRPr lang="ko-KR" altLang="en-US" sz="1400" dirty="0"/>
          </a:p>
        </p:txBody>
      </p:sp>
      <p:cxnSp>
        <p:nvCxnSpPr>
          <p:cNvPr id="4" name="직선 화살표 연결선 3"/>
          <p:cNvCxnSpPr>
            <a:stCxn id="2" idx="2"/>
          </p:cNvCxnSpPr>
          <p:nvPr/>
        </p:nvCxnSpPr>
        <p:spPr>
          <a:xfrm>
            <a:off x="5452874" y="2586175"/>
            <a:ext cx="0" cy="21980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p:cNvCxnSpPr/>
          <p:nvPr/>
        </p:nvCxnSpPr>
        <p:spPr>
          <a:xfrm flipH="1">
            <a:off x="6321668" y="3471108"/>
            <a:ext cx="31945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1" name="그룹 20"/>
          <p:cNvGrpSpPr/>
          <p:nvPr/>
        </p:nvGrpSpPr>
        <p:grpSpPr>
          <a:xfrm>
            <a:off x="3178549" y="2776977"/>
            <a:ext cx="4132081" cy="1388267"/>
            <a:chOff x="1891213" y="4352443"/>
            <a:chExt cx="4132081" cy="1388267"/>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CC79A7C-EB3D-44E4-AD50-3BE8F62AC386}"/>
                    </a:ext>
                  </a:extLst>
                </p:cNvPr>
                <p:cNvSpPr txBox="1"/>
                <p:nvPr/>
              </p:nvSpPr>
              <p:spPr>
                <a:xfrm>
                  <a:off x="1891213" y="4352445"/>
                  <a:ext cx="4132081" cy="1388265"/>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cs typeface="Arial" panose="020B0604020202020204" pitchFamily="34" charset="0"/>
                          </a:rPr>
                          <m:t>𝐻</m:t>
                        </m:r>
                        <m:r>
                          <a:rPr lang="en-US" altLang="ko-KR" i="1">
                            <a:latin typeface="Cambria Math" panose="02040503050406030204" pitchFamily="18" charset="0"/>
                            <a:cs typeface="Arial" panose="020B0604020202020204" pitchFamily="34" charset="0"/>
                          </a:rPr>
                          <m:t>= </m:t>
                        </m:r>
                        <m:d>
                          <m:dPr>
                            <m:begChr m:val="["/>
                            <m:endChr m:val="]"/>
                            <m:ctrlPr>
                              <a:rPr lang="en-US" altLang="ko-KR" i="1">
                                <a:latin typeface="Cambria Math" panose="02040503050406030204" pitchFamily="18" charset="0"/>
                                <a:cs typeface="Arial" panose="020B0604020202020204" pitchFamily="34" charset="0"/>
                              </a:rPr>
                            </m:ctrlPr>
                          </m:dPr>
                          <m:e>
                            <m:eqArr>
                              <m:eqArrPr>
                                <m:ctrlPr>
                                  <a:rPr lang="en-US" altLang="ko-KR" i="1">
                                    <a:latin typeface="Cambria Math" panose="02040503050406030204" pitchFamily="18" charset="0"/>
                                    <a:cs typeface="Arial" panose="020B0604020202020204" pitchFamily="34" charset="0"/>
                                  </a:rPr>
                                </m:ctrlPr>
                              </m:eqArrPr>
                              <m:e/>
                              <m:e/>
                              <m:e/>
                              <m:e/>
                              <m:e/>
                            </m:eqArr>
                            <m:eqArr>
                              <m:eqArrPr>
                                <m:ctrlPr>
                                  <a:rPr lang="en-US" altLang="ko-KR" i="1">
                                    <a:latin typeface="Cambria Math" panose="02040503050406030204" pitchFamily="18" charset="0"/>
                                    <a:cs typeface="Arial" panose="020B0604020202020204" pitchFamily="34" charset="0"/>
                                  </a:rPr>
                                </m:ctrlPr>
                              </m:eqArrPr>
                              <m:e/>
                              <m:e/>
                              <m:e/>
                              <m:e/>
                              <m:e/>
                            </m:eqArr>
                            <m:eqArr>
                              <m:eqArrPr>
                                <m:ctrlPr>
                                  <a:rPr lang="en-US" altLang="ko-KR" i="1">
                                    <a:latin typeface="Cambria Math" panose="02040503050406030204" pitchFamily="18" charset="0"/>
                                    <a:cs typeface="Arial" panose="020B0604020202020204" pitchFamily="34" charset="0"/>
                                  </a:rPr>
                                </m:ctrlPr>
                              </m:eqArrPr>
                              <m:e/>
                              <m:e/>
                              <m:e>
                                <m:r>
                                  <a:rPr lang="en-US" altLang="ko-KR" i="1">
                                    <a:latin typeface="Cambria Math" panose="02040503050406030204" pitchFamily="18" charset="0"/>
                                    <a:cs typeface="Arial" panose="020B0604020202020204" pitchFamily="34" charset="0"/>
                                  </a:rPr>
                                  <m:t>…</m:t>
                                </m:r>
                              </m:e>
                              <m:e/>
                              <m:e/>
                            </m:eqArr>
                            <m:eqArr>
                              <m:eqArrPr>
                                <m:ctrlPr>
                                  <a:rPr lang="en-US" altLang="ko-KR" i="1">
                                    <a:latin typeface="Cambria Math" panose="02040503050406030204" pitchFamily="18" charset="0"/>
                                    <a:cs typeface="Arial" panose="020B0604020202020204" pitchFamily="34" charset="0"/>
                                  </a:rPr>
                                </m:ctrlPr>
                              </m:eqArrPr>
                              <m:e/>
                              <m:e/>
                              <m:e>
                                <m:r>
                                  <a:rPr lang="en-US" altLang="ko-KR" i="1">
                                    <a:latin typeface="Cambria Math" panose="02040503050406030204" pitchFamily="18" charset="0"/>
                                    <a:cs typeface="Arial" panose="020B0604020202020204" pitchFamily="34" charset="0"/>
                                  </a:rPr>
                                  <m:t>…</m:t>
                                </m:r>
                              </m:e>
                              <m:e/>
                              <m:e/>
                            </m:eqArr>
                            <m:eqArr>
                              <m:eqArrPr>
                                <m:ctrlPr>
                                  <a:rPr lang="en-US" altLang="ko-KR" i="1">
                                    <a:latin typeface="Cambria Math" panose="02040503050406030204" pitchFamily="18" charset="0"/>
                                    <a:cs typeface="Arial" panose="020B0604020202020204" pitchFamily="34" charset="0"/>
                                  </a:rPr>
                                </m:ctrlPr>
                              </m:eqArrPr>
                              <m:e/>
                              <m:e/>
                              <m:e/>
                              <m:e/>
                              <m:e/>
                            </m:eqArr>
                            <m:eqArr>
                              <m:eqArrPr>
                                <m:ctrlPr>
                                  <a:rPr lang="en-US" altLang="ko-KR" i="1">
                                    <a:latin typeface="Cambria Math" panose="02040503050406030204" pitchFamily="18" charset="0"/>
                                    <a:cs typeface="Arial" panose="020B0604020202020204" pitchFamily="34" charset="0"/>
                                  </a:rPr>
                                </m:ctrlPr>
                              </m:eqArrPr>
                              <m:e/>
                              <m:e/>
                              <m:e/>
                              <m:e/>
                              <m:e/>
                            </m:eqArr>
                          </m:e>
                        </m:d>
                      </m:oMath>
                    </m:oMathPara>
                  </a14:m>
                  <a:endParaRPr lang="en-US" altLang="ko-KR"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91213" y="4352445"/>
                  <a:ext cx="4132081" cy="1388265"/>
                </a:xfrm>
                <a:prstGeom prst="rect">
                  <a:avLst/>
                </a:prstGeom>
                <a:blipFill>
                  <a:blip r:embed="rId3"/>
                  <a:stretch>
                    <a:fillRect/>
                  </a:stretch>
                </a:blipFill>
                <a:ln>
                  <a:noFill/>
                  <a:prstDash val="sysDot"/>
                </a:ln>
              </p:spPr>
              <p:txBody>
                <a:bodyPr/>
                <a:lstStyle/>
                <a:p>
                  <a:r>
                    <a:rPr lang="ko-KR" altLang="en-US">
                      <a:noFill/>
                    </a:rPr>
                    <a:t> </a:t>
                  </a:r>
                </a:p>
              </p:txBody>
            </p:sp>
          </mc:Fallback>
        </mc:AlternateContent>
        <p:sp>
          <p:nvSpPr>
            <p:cNvPr id="10" name="타원 9"/>
            <p:cNvSpPr/>
            <p:nvPr/>
          </p:nvSpPr>
          <p:spPr>
            <a:xfrm>
              <a:off x="3577897" y="4352444"/>
              <a:ext cx="237392" cy="13882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4639586" y="4352443"/>
              <a:ext cx="237392" cy="13882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3816004" y="4352443"/>
              <a:ext cx="237392" cy="13882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C79A7C-EB3D-44E4-AD50-3BE8F62AC386}"/>
                  </a:ext>
                </a:extLst>
              </p:cNvPr>
              <p:cNvSpPr txBox="1"/>
              <p:nvPr/>
            </p:nvSpPr>
            <p:spPr>
              <a:xfrm>
                <a:off x="4646739" y="4193865"/>
                <a:ext cx="715455" cy="246414"/>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1000" i="1">
                        <a:latin typeface="Cambria Math" panose="02040503050406030204" pitchFamily="18" charset="0"/>
                        <a:ea typeface="휴먼엑스포" panose="02030504000101010101" pitchFamily="18" charset="-127"/>
                        <a:cs typeface="Arial" panose="020B0604020202020204" pitchFamily="34" charset="0"/>
                      </a:rPr>
                      <m:t>  </m:t>
                    </m:r>
                    <m:nary>
                      <m:naryPr>
                        <m:chr m:val="∑"/>
                        <m:supHide m:val="on"/>
                        <m:ctrlPr>
                          <a:rPr lang="en-US" altLang="ko-KR" sz="1000" i="1">
                            <a:latin typeface="Cambria Math" panose="02040503050406030204" pitchFamily="18" charset="0"/>
                            <a:ea typeface="휴먼엑스포" panose="02030504000101010101" pitchFamily="18" charset="-127"/>
                            <a:cs typeface="Arial" panose="020B0604020202020204" pitchFamily="34" charset="0"/>
                          </a:rPr>
                        </m:ctrlPr>
                      </m:naryPr>
                      <m:sub>
                        <m:r>
                          <m:rPr>
                            <m:brk m:alnAt="7"/>
                          </m:rPr>
                          <a:rPr lang="en-US" altLang="ko-KR" sz="1000" i="1">
                            <a:latin typeface="Cambria Math" panose="02040503050406030204" pitchFamily="18" charset="0"/>
                            <a:ea typeface="휴먼엑스포" panose="02030504000101010101" pitchFamily="18" charset="-127"/>
                            <a:cs typeface="Arial" panose="020B0604020202020204" pitchFamily="34" charset="0"/>
                          </a:rPr>
                          <m:t>𝑖</m:t>
                        </m:r>
                      </m:sub>
                      <m:sup/>
                      <m:e/>
                    </m:nary>
                  </m:oMath>
                </a14:m>
                <a:r>
                  <a:rPr lang="en-US" altLang="ko-KR" sz="1000" dirty="0">
                    <a:latin typeface="휴먼엑스포" panose="02030504000101010101" pitchFamily="18" charset="-127"/>
                    <a:ea typeface="휴먼엑스포" panose="02030504000101010101" pitchFamily="18" charset="-127"/>
                    <a:cs typeface="Arial" panose="020B0604020202020204" pitchFamily="34" charset="0"/>
                  </a:rPr>
                  <a:t>=1</a:t>
                </a:r>
              </a:p>
            </p:txBody>
          </p:sp>
        </mc:Choice>
        <mc:Fallback xmlns="">
          <p:sp>
            <p:nvSpPr>
              <p:cNvPr id="19" name="TextBox 18">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4646739" y="4193865"/>
                <a:ext cx="715455" cy="246414"/>
              </a:xfrm>
              <a:prstGeom prst="rect">
                <a:avLst/>
              </a:prstGeom>
              <a:blipFill>
                <a:blip r:embed="rId4"/>
                <a:stretch>
                  <a:fillRect l="-11017" t="-90000" r="-1695" b="-145000"/>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CC79A7C-EB3D-44E4-AD50-3BE8F62AC386}"/>
                  </a:ext>
                </a:extLst>
              </p:cNvPr>
              <p:cNvSpPr txBox="1"/>
              <p:nvPr/>
            </p:nvSpPr>
            <p:spPr>
              <a:xfrm>
                <a:off x="5687890" y="4191552"/>
                <a:ext cx="715455" cy="246414"/>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1000" i="1">
                        <a:latin typeface="Cambria Math" panose="02040503050406030204" pitchFamily="18" charset="0"/>
                        <a:ea typeface="휴먼엑스포" panose="02030504000101010101" pitchFamily="18" charset="-127"/>
                        <a:cs typeface="Arial" panose="020B0604020202020204" pitchFamily="34" charset="0"/>
                      </a:rPr>
                      <m:t>  </m:t>
                    </m:r>
                    <m:nary>
                      <m:naryPr>
                        <m:chr m:val="∑"/>
                        <m:supHide m:val="on"/>
                        <m:ctrlPr>
                          <a:rPr lang="en-US" altLang="ko-KR" sz="1000" i="1">
                            <a:latin typeface="Cambria Math" panose="02040503050406030204" pitchFamily="18" charset="0"/>
                            <a:ea typeface="휴먼엑스포" panose="02030504000101010101" pitchFamily="18" charset="-127"/>
                            <a:cs typeface="Arial" panose="020B0604020202020204" pitchFamily="34" charset="0"/>
                          </a:rPr>
                        </m:ctrlPr>
                      </m:naryPr>
                      <m:sub>
                        <m:r>
                          <m:rPr>
                            <m:brk m:alnAt="7"/>
                          </m:rPr>
                          <a:rPr lang="en-US" altLang="ko-KR" sz="1000" i="1">
                            <a:latin typeface="Cambria Math" panose="02040503050406030204" pitchFamily="18" charset="0"/>
                            <a:ea typeface="휴먼엑스포" panose="02030504000101010101" pitchFamily="18" charset="-127"/>
                            <a:cs typeface="Arial" panose="020B0604020202020204" pitchFamily="34" charset="0"/>
                          </a:rPr>
                          <m:t>𝑖</m:t>
                        </m:r>
                      </m:sub>
                      <m:sup/>
                      <m:e/>
                    </m:nary>
                  </m:oMath>
                </a14:m>
                <a:r>
                  <a:rPr lang="en-US" altLang="ko-KR" sz="1000" dirty="0">
                    <a:latin typeface="휴먼엑스포" panose="02030504000101010101" pitchFamily="18" charset="-127"/>
                    <a:ea typeface="휴먼엑스포" panose="02030504000101010101" pitchFamily="18" charset="-127"/>
                    <a:cs typeface="Arial" panose="020B0604020202020204" pitchFamily="34" charset="0"/>
                  </a:rPr>
                  <a:t>=1</a:t>
                </a:r>
              </a:p>
            </p:txBody>
          </p:sp>
        </mc:Choice>
        <mc:Fallback xmlns="">
          <p:sp>
            <p:nvSpPr>
              <p:cNvPr id="20" name="TextBox 19">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5687890" y="4191552"/>
                <a:ext cx="715455" cy="246414"/>
              </a:xfrm>
              <a:prstGeom prst="rect">
                <a:avLst/>
              </a:prstGeom>
              <a:blipFill>
                <a:blip r:embed="rId5"/>
                <a:stretch>
                  <a:fillRect l="-11111" t="-90000" r="-2564" b="-145000"/>
                </a:stretch>
              </a:blipFill>
              <a:ln>
                <a:noFill/>
                <a:prstDash val="sysDot"/>
              </a:ln>
            </p:spPr>
            <p:txBody>
              <a:bodyPr/>
              <a:lstStyle/>
              <a:p>
                <a:r>
                  <a:rPr lang="ko-KR" altLang="en-US">
                    <a:noFill/>
                  </a:rPr>
                  <a:t> </a:t>
                </a:r>
              </a:p>
            </p:txBody>
          </p:sp>
        </mc:Fallback>
      </mc:AlternateContent>
      <p:sp>
        <p:nvSpPr>
          <p:cNvPr id="22" name="직사각형 21"/>
          <p:cNvSpPr/>
          <p:nvPr/>
        </p:nvSpPr>
        <p:spPr>
          <a:xfrm>
            <a:off x="7944794" y="3156645"/>
            <a:ext cx="2187151" cy="62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cs typeface="Arial" panose="020B0604020202020204" pitchFamily="34" charset="0"/>
              </a:rPr>
              <a:t>(referred to)</a:t>
            </a:r>
          </a:p>
          <a:p>
            <a:pPr algn="ctr"/>
            <a:r>
              <a:rPr lang="en-US" altLang="ko-KR" dirty="0">
                <a:solidFill>
                  <a:schemeClr val="tx1"/>
                </a:solidFill>
                <a:latin typeface="Arial" panose="020B0604020202020204" pitchFamily="34" charset="0"/>
                <a:cs typeface="Arial" panose="020B0604020202020204" pitchFamily="34" charset="0"/>
              </a:rPr>
              <a:t>out-bound link</a:t>
            </a:r>
            <a:endParaRPr lang="ko-KR" altLang="en-US" dirty="0">
              <a:solidFill>
                <a:schemeClr val="tx1"/>
              </a:solidFill>
              <a:latin typeface="Arial" panose="020B0604020202020204" pitchFamily="34" charset="0"/>
              <a:cs typeface="Arial" panose="020B0604020202020204" pitchFamily="34" charset="0"/>
            </a:endParaRPr>
          </a:p>
        </p:txBody>
      </p:sp>
      <p:sp>
        <p:nvSpPr>
          <p:cNvPr id="25" name="직사각형 24"/>
          <p:cNvSpPr/>
          <p:nvPr/>
        </p:nvSpPr>
        <p:spPr>
          <a:xfrm>
            <a:off x="4421193" y="4642216"/>
            <a:ext cx="2187151" cy="62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cs typeface="Arial" panose="020B0604020202020204" pitchFamily="34" charset="0"/>
              </a:rPr>
              <a:t>in-bound link</a:t>
            </a:r>
          </a:p>
          <a:p>
            <a:pPr algn="ctr"/>
            <a:r>
              <a:rPr lang="en-US" altLang="ko-KR" dirty="0">
                <a:solidFill>
                  <a:schemeClr val="tx1"/>
                </a:solidFill>
                <a:latin typeface="Arial" panose="020B0604020202020204" pitchFamily="34" charset="0"/>
                <a:cs typeface="Arial" panose="020B0604020202020204" pitchFamily="34" charset="0"/>
              </a:rPr>
              <a:t>(</a:t>
            </a:r>
            <a:r>
              <a:rPr lang="en-US" altLang="ko-KR" dirty="0" err="1">
                <a:solidFill>
                  <a:schemeClr val="tx1"/>
                </a:solidFill>
                <a:latin typeface="Arial" panose="020B0604020202020204" pitchFamily="34" charset="0"/>
                <a:cs typeface="Arial" panose="020B0604020202020204" pitchFamily="34" charset="0"/>
              </a:rPr>
              <a:t>indegree</a:t>
            </a:r>
            <a:r>
              <a:rPr lang="en-US" altLang="ko-KR" dirty="0">
                <a:solidFill>
                  <a:schemeClr val="tx1"/>
                </a:solidFill>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CC79A7C-EB3D-44E4-AD50-3BE8F62AC386}"/>
                  </a:ext>
                </a:extLst>
              </p:cNvPr>
              <p:cNvSpPr txBox="1"/>
              <p:nvPr/>
            </p:nvSpPr>
            <p:spPr>
              <a:xfrm>
                <a:off x="3956881" y="3579596"/>
                <a:ext cx="748624"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m:t>
                      </m:r>
                      <m:r>
                        <a:rPr lang="en-US" altLang="ko-KR" sz="1400" i="1">
                          <a:latin typeface="Cambria Math" panose="02040503050406030204" pitchFamily="18" charset="0"/>
                          <a:ea typeface="Cambria Math" panose="02040503050406030204" pitchFamily="18" charset="0"/>
                          <a:cs typeface="Arial" panose="020B0604020202020204" pitchFamily="34" charset="0"/>
                        </a:rPr>
                        <m:t>𝑛</m:t>
                      </m:r>
                      <m:r>
                        <a:rPr lang="en-US" altLang="ko-KR" sz="1400" i="1">
                          <a:latin typeface="Cambria Math" panose="02040503050406030204" pitchFamily="18" charset="0"/>
                          <a:ea typeface="Cambria Math" panose="02040503050406030204" pitchFamily="18" charset="0"/>
                          <a:cs typeface="Arial" panose="020B0604020202020204" pitchFamily="34" charset="0"/>
                        </a:rPr>
                        <m:t> </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23" name="TextBox 22">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956881" y="3579596"/>
                <a:ext cx="748624" cy="307777"/>
              </a:xfrm>
              <a:prstGeom prst="rect">
                <a:avLst/>
              </a:prstGeom>
              <a:blipFill>
                <a:blip r:embed="rId6"/>
                <a:stretch>
                  <a:fillRect/>
                </a:stretch>
              </a:blipFill>
              <a:ln>
                <a:noFill/>
                <a:prstDash val="sysDot"/>
              </a:ln>
            </p:spPr>
            <p:txBody>
              <a:bodyPr/>
              <a:lstStyle/>
              <a:p>
                <a:r>
                  <a:rPr lang="ko-KR" altLang="en-US">
                    <a:noFill/>
                  </a:rPr>
                  <a:t> </a:t>
                </a:r>
              </a:p>
            </p:txBody>
          </p:sp>
        </mc:Fallback>
      </mc:AlternateContent>
    </p:spTree>
    <p:extLst>
      <p:ext uri="{BB962C8B-B14F-4D97-AF65-F5344CB8AC3E}">
        <p14:creationId xmlns:p14="http://schemas.microsoft.com/office/powerpoint/2010/main" val="2451480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10. </a:t>
            </a:r>
            <a:r>
              <a:rPr lang="ko-KR" altLang="en-US" sz="4000" dirty="0"/>
              <a:t>배반과 독립</a:t>
            </a:r>
            <a:r>
              <a:rPr lang="en-US" altLang="ko-KR" sz="4000" dirty="0"/>
              <a:t>, </a:t>
            </a:r>
            <a:r>
              <a:rPr lang="ko-KR" altLang="en-US" sz="4000" dirty="0"/>
              <a:t>덧셈과 곱셈</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latin typeface="+mn-ea"/>
            </a:endParaRPr>
          </a:p>
          <a:p>
            <a:pPr>
              <a:buNone/>
            </a:pPr>
            <a:r>
              <a:rPr lang="ko-KR" altLang="en-US" sz="1800" b="1" dirty="0"/>
              <a:t>상호배반</a:t>
            </a:r>
            <a:r>
              <a:rPr lang="ko-KR" altLang="en-US" sz="1800" dirty="0"/>
              <a:t> </a:t>
            </a:r>
            <a:endParaRPr lang="en-US" altLang="ko-KR" sz="1800" dirty="0"/>
          </a:p>
          <a:p>
            <a:pPr lvl="1">
              <a:lnSpc>
                <a:spcPct val="150000"/>
              </a:lnSpc>
              <a:buFont typeface="Arial" pitchFamily="34" charset="0"/>
              <a:buChar char="•"/>
            </a:pPr>
            <a:r>
              <a:rPr lang="ko-KR" altLang="en-US" sz="1600" dirty="0"/>
              <a:t>하나의 사건이 발생하면 다른 사건이 발생할 수 없는 경우</a:t>
            </a:r>
            <a:endParaRPr lang="en-US" altLang="ko-KR" sz="1600" dirty="0"/>
          </a:p>
          <a:p>
            <a:pPr lvl="1">
              <a:lnSpc>
                <a:spcPct val="150000"/>
              </a:lnSpc>
              <a:buFont typeface="Arial" pitchFamily="34" charset="0"/>
              <a:buChar char="•"/>
            </a:pPr>
            <a:endParaRPr lang="en-US" altLang="ko-KR" sz="1800" dirty="0"/>
          </a:p>
          <a:p>
            <a:pPr>
              <a:buNone/>
            </a:pPr>
            <a:r>
              <a:rPr lang="ko-KR" altLang="en-US" sz="1800" b="1" dirty="0"/>
              <a:t>상호독립</a:t>
            </a:r>
            <a:endParaRPr lang="en-US" altLang="ko-KR" sz="1800" b="1" dirty="0"/>
          </a:p>
          <a:p>
            <a:pPr lvl="1">
              <a:lnSpc>
                <a:spcPct val="150000"/>
              </a:lnSpc>
              <a:buFont typeface="Arial" pitchFamily="34" charset="0"/>
              <a:buChar char="•"/>
            </a:pPr>
            <a:r>
              <a:rPr lang="ko-KR" altLang="en-US" sz="1600" dirty="0"/>
              <a:t>하나의 사건이 발생하든 말든 다른 사건이 일어날 확률이 변하지 않는 경우</a:t>
            </a:r>
            <a:endParaRPr lang="en-US" altLang="ko-KR" sz="1800" dirty="0"/>
          </a:p>
          <a:p>
            <a:pPr>
              <a:buNone/>
            </a:pPr>
            <a:endParaRPr lang="en-US" altLang="ko-KR" sz="1800" b="1" dirty="0"/>
          </a:p>
          <a:p>
            <a:pPr>
              <a:buNone/>
            </a:pPr>
            <a:r>
              <a:rPr lang="ko-KR" altLang="en-US" sz="1800" b="1" dirty="0"/>
              <a:t>상호배반인 두 사건은 서로 종속이다</a:t>
            </a:r>
            <a:r>
              <a:rPr lang="en-US" altLang="ko-KR" sz="1800" b="1" dirty="0"/>
              <a:t>. </a:t>
            </a:r>
          </a:p>
          <a:p>
            <a:pPr lvl="1">
              <a:lnSpc>
                <a:spcPct val="150000"/>
              </a:lnSpc>
              <a:buFont typeface="Arial" pitchFamily="34" charset="0"/>
              <a:buChar char="•"/>
            </a:pPr>
            <a:r>
              <a:rPr lang="ko-KR" altLang="en-US" sz="1600" dirty="0"/>
              <a:t>두 사건 </a:t>
            </a:r>
            <a:r>
              <a:rPr lang="en-US" altLang="ko-KR" sz="1600" dirty="0"/>
              <a:t>A, B</a:t>
            </a:r>
            <a:r>
              <a:rPr lang="ko-KR" altLang="en-US" sz="1600" dirty="0"/>
              <a:t>가 상호배반이면 사건 </a:t>
            </a:r>
            <a:r>
              <a:rPr lang="en-US" altLang="ko-KR" sz="1600" dirty="0"/>
              <a:t>A</a:t>
            </a:r>
            <a:r>
              <a:rPr lang="ko-KR" altLang="en-US" sz="1600" dirty="0"/>
              <a:t>가 일어나는 경우 사건 </a:t>
            </a:r>
            <a:r>
              <a:rPr lang="en-US" altLang="ko-KR" sz="1600" dirty="0"/>
              <a:t>B</a:t>
            </a:r>
            <a:r>
              <a:rPr lang="ko-KR" altLang="en-US" sz="1600" dirty="0"/>
              <a:t>가 일어날 확률는 </a:t>
            </a:r>
            <a:r>
              <a:rPr lang="en-US" altLang="ko-KR" sz="1600" dirty="0"/>
              <a:t>0</a:t>
            </a:r>
            <a:r>
              <a:rPr lang="ko-KR" altLang="en-US" sz="1600" dirty="0"/>
              <a:t>으로 변경된다</a:t>
            </a:r>
            <a:r>
              <a:rPr lang="en-US" altLang="ko-KR" sz="1600" dirty="0"/>
              <a:t>. </a:t>
            </a:r>
            <a:r>
              <a:rPr lang="ko-KR" altLang="en-US" sz="1600" dirty="0"/>
              <a:t>즉</a:t>
            </a:r>
            <a:r>
              <a:rPr lang="en-US" altLang="ko-KR" sz="1600" dirty="0"/>
              <a:t>, </a:t>
            </a:r>
            <a:r>
              <a:rPr lang="ko-KR" altLang="en-US" sz="1600" dirty="0"/>
              <a:t>상호배반이면 독립일</a:t>
            </a:r>
            <a:r>
              <a:rPr lang="en-US" altLang="ko-KR" sz="1600" dirty="0"/>
              <a:t> </a:t>
            </a:r>
            <a:r>
              <a:rPr lang="ko-KR" altLang="en-US" sz="1600" dirty="0"/>
              <a:t>수 없다</a:t>
            </a:r>
            <a:r>
              <a:rPr lang="en-US" altLang="ko-KR" sz="1600" dirty="0"/>
              <a:t>.</a:t>
            </a:r>
            <a:endParaRPr lang="en-US" altLang="ko-KR" sz="1800" b="1" dirty="0"/>
          </a:p>
          <a:p>
            <a:pPr>
              <a:buNone/>
            </a:pPr>
            <a:r>
              <a:rPr lang="en-US" altLang="ko-KR" sz="1800" dirty="0"/>
              <a:t>	</a:t>
            </a:r>
          </a:p>
        </p:txBody>
      </p:sp>
      <p:sp>
        <p:nvSpPr>
          <p:cNvPr id="7" name="AutoShape 5"/>
          <p:cNvSpPr>
            <a:spLocks noChangeArrowheads="1"/>
          </p:cNvSpPr>
          <p:nvPr/>
        </p:nvSpPr>
        <p:spPr bwMode="auto">
          <a:xfrm>
            <a:off x="1988543" y="1611550"/>
            <a:ext cx="288538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배반과 독립</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덧셈과 곱셈</a:t>
            </a:r>
          </a:p>
        </p:txBody>
      </p:sp>
    </p:spTree>
    <p:extLst>
      <p:ext uri="{BB962C8B-B14F-4D97-AF65-F5344CB8AC3E}">
        <p14:creationId xmlns:p14="http://schemas.microsoft.com/office/powerpoint/2010/main" val="79154944"/>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790</a:t>
            </a:fld>
            <a:endParaRPr lang="ko-KR" altLang="en-US" dirty="0"/>
          </a:p>
        </p:txBody>
      </p:sp>
      <p:sp>
        <p:nvSpPr>
          <p:cNvPr id="16" name="TextBox 15">
            <a:extLst>
              <a:ext uri="{FF2B5EF4-FFF2-40B4-BE49-F238E27FC236}">
                <a16:creationId xmlns:a16="http://schemas.microsoft.com/office/drawing/2014/main" id="{4CC79A7C-EB3D-44E4-AD50-3BE8F62AC386}"/>
              </a:ext>
            </a:extLst>
          </p:cNvPr>
          <p:cNvSpPr txBox="1"/>
          <p:nvPr/>
        </p:nvSpPr>
        <p:spPr>
          <a:xfrm>
            <a:off x="1818367" y="1561339"/>
            <a:ext cx="8829682" cy="461665"/>
          </a:xfrm>
          <a:prstGeom prst="rect">
            <a:avLst/>
          </a:prstGeom>
          <a:noFill/>
          <a:ln>
            <a:noFill/>
            <a:prstDash val="sysDot"/>
          </a:ln>
        </p:spPr>
        <p:txBody>
          <a:bodyPr wrap="square">
            <a:spAutoFit/>
          </a:bodyPr>
          <a:lstStyle/>
          <a:p>
            <a:pPr eaLnBrk="0" fontAlgn="base" hangingPunct="0">
              <a:spcBef>
                <a:spcPct val="0"/>
              </a:spcBef>
              <a:spcAft>
                <a:spcPct val="0"/>
              </a:spcAft>
            </a:pP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응용 </a:t>
            </a: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2: </a:t>
            </a:r>
            <a:r>
              <a:rPr lang="ko-KR" altLang="en-US" sz="2400" dirty="0">
                <a:latin typeface="휴먼엑스포" panose="02030504000101010101" pitchFamily="18" charset="-127"/>
                <a:ea typeface="휴먼엑스포" panose="02030504000101010101" pitchFamily="18" charset="-127"/>
                <a:cs typeface="Arial" panose="020B0604020202020204" pitchFamily="34" charset="0"/>
              </a:rPr>
              <a:t>아래와 같은 연결구조를 생각해 보자</a:t>
            </a:r>
            <a:endParaRPr lang="en-US" altLang="ko-KR" dirty="0">
              <a:latin typeface="Arial" panose="020B0604020202020204" pitchFamily="34" charset="0"/>
              <a:cs typeface="Arial" panose="020B0604020202020204" pitchFamily="34" charset="0"/>
            </a:endParaRPr>
          </a:p>
        </p:txBody>
      </p:sp>
      <p:sp>
        <p:nvSpPr>
          <p:cNvPr id="3" name="직사각형 2"/>
          <p:cNvSpPr/>
          <p:nvPr/>
        </p:nvSpPr>
        <p:spPr>
          <a:xfrm>
            <a:off x="3103685" y="2892669"/>
            <a:ext cx="1354015" cy="1011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Arial" panose="020B0604020202020204" pitchFamily="34" charset="0"/>
                <a:cs typeface="Arial" panose="020B0604020202020204" pitchFamily="34" charset="0"/>
              </a:rPr>
              <a:t>NYT</a:t>
            </a:r>
          </a:p>
          <a:p>
            <a:pPr algn="ctr"/>
            <a:r>
              <a:rPr lang="en-US" altLang="ko-KR" sz="2000" dirty="0">
                <a:solidFill>
                  <a:srgbClr val="002060"/>
                </a:solidFill>
                <a:latin typeface="Arial" panose="020B0604020202020204" pitchFamily="34" charset="0"/>
                <a:cs typeface="Arial" panose="020B0604020202020204" pitchFamily="34" charset="0"/>
              </a:rPr>
              <a:t>CNN</a:t>
            </a:r>
            <a:endParaRPr lang="ko-KR" altLang="en-US" sz="2000" dirty="0">
              <a:solidFill>
                <a:srgbClr val="002060"/>
              </a:solidFill>
              <a:latin typeface="Arial" panose="020B0604020202020204" pitchFamily="34" charset="0"/>
              <a:cs typeface="Arial" panose="020B0604020202020204" pitchFamily="34" charset="0"/>
            </a:endParaRPr>
          </a:p>
        </p:txBody>
      </p:sp>
      <p:sp>
        <p:nvSpPr>
          <p:cNvPr id="23" name="직사각형 22"/>
          <p:cNvSpPr/>
          <p:nvPr/>
        </p:nvSpPr>
        <p:spPr>
          <a:xfrm>
            <a:off x="6087208" y="2892669"/>
            <a:ext cx="1354015" cy="1011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Arial" panose="020B0604020202020204" pitchFamily="34" charset="0"/>
                <a:cs typeface="Arial" panose="020B0604020202020204" pitchFamily="34" charset="0"/>
              </a:rPr>
              <a:t>NYT</a:t>
            </a:r>
            <a:endParaRPr lang="ko-KR" altLang="en-US" sz="2000" dirty="0">
              <a:solidFill>
                <a:srgbClr val="002060"/>
              </a:solidFill>
              <a:latin typeface="Arial" panose="020B0604020202020204" pitchFamily="34" charset="0"/>
              <a:cs typeface="Arial" panose="020B0604020202020204" pitchFamily="34" charset="0"/>
            </a:endParaRPr>
          </a:p>
        </p:txBody>
      </p:sp>
      <p:sp>
        <p:nvSpPr>
          <p:cNvPr id="28" name="직사각형 27"/>
          <p:cNvSpPr/>
          <p:nvPr/>
        </p:nvSpPr>
        <p:spPr>
          <a:xfrm>
            <a:off x="4595446" y="4750776"/>
            <a:ext cx="1354015" cy="10111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rgbClr val="002060"/>
                </a:solidFill>
                <a:latin typeface="Arial" panose="020B0604020202020204" pitchFamily="34" charset="0"/>
                <a:cs typeface="Arial" panose="020B0604020202020204" pitchFamily="34" charset="0"/>
              </a:rPr>
              <a:t>WSJ</a:t>
            </a:r>
            <a:endParaRPr lang="ko-KR" altLang="en-US" sz="2000" dirty="0">
              <a:solidFill>
                <a:srgbClr val="002060"/>
              </a:solidFill>
              <a:latin typeface="Arial" panose="020B0604020202020204" pitchFamily="34" charset="0"/>
              <a:cs typeface="Arial" panose="020B0604020202020204" pitchFamily="34" charset="0"/>
            </a:endParaRPr>
          </a:p>
        </p:txBody>
      </p:sp>
      <p:cxnSp>
        <p:nvCxnSpPr>
          <p:cNvPr id="31" name="직선 화살표 연결선 30"/>
          <p:cNvCxnSpPr/>
          <p:nvPr/>
        </p:nvCxnSpPr>
        <p:spPr>
          <a:xfrm>
            <a:off x="3411415" y="4220309"/>
            <a:ext cx="817684" cy="949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flipH="1" flipV="1">
            <a:off x="3710353" y="4009294"/>
            <a:ext cx="747346" cy="83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flipH="1">
            <a:off x="6087208" y="4009294"/>
            <a:ext cx="677007" cy="914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p:cNvCxnSpPr/>
          <p:nvPr/>
        </p:nvCxnSpPr>
        <p:spPr>
          <a:xfrm>
            <a:off x="4668715" y="3398227"/>
            <a:ext cx="11957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직사각형 39"/>
          <p:cNvSpPr/>
          <p:nvPr/>
        </p:nvSpPr>
        <p:spPr>
          <a:xfrm>
            <a:off x="3068515" y="2453055"/>
            <a:ext cx="1389184" cy="3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WSJ</a:t>
            </a:r>
            <a:endParaRPr lang="ko-KR" altLang="en-US" sz="2000" dirty="0">
              <a:solidFill>
                <a:schemeClr val="tx1"/>
              </a:solidFill>
            </a:endParaRPr>
          </a:p>
        </p:txBody>
      </p:sp>
      <p:sp>
        <p:nvSpPr>
          <p:cNvPr id="41" name="직사각형 40"/>
          <p:cNvSpPr/>
          <p:nvPr/>
        </p:nvSpPr>
        <p:spPr>
          <a:xfrm>
            <a:off x="4560276" y="5841025"/>
            <a:ext cx="1389184" cy="3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NYT</a:t>
            </a:r>
            <a:endParaRPr lang="ko-KR" altLang="en-US" sz="2000" dirty="0">
              <a:solidFill>
                <a:schemeClr val="tx1"/>
              </a:solidFill>
            </a:endParaRPr>
          </a:p>
        </p:txBody>
      </p:sp>
      <p:sp>
        <p:nvSpPr>
          <p:cNvPr id="42" name="직사각형 41"/>
          <p:cNvSpPr/>
          <p:nvPr/>
        </p:nvSpPr>
        <p:spPr>
          <a:xfrm>
            <a:off x="6087207" y="2417885"/>
            <a:ext cx="1389184" cy="3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tx1"/>
                </a:solidFill>
              </a:rPr>
              <a:t>CNN</a:t>
            </a:r>
            <a:endParaRPr lang="ko-KR" altLang="en-US" sz="2000" dirty="0">
              <a:solidFill>
                <a:schemeClr val="tx1"/>
              </a:solidFill>
            </a:endParaRPr>
          </a:p>
        </p:txBody>
      </p:sp>
      <p:sp>
        <p:nvSpPr>
          <p:cNvPr id="43" name="직사각형 42"/>
          <p:cNvSpPr/>
          <p:nvPr/>
        </p:nvSpPr>
        <p:spPr>
          <a:xfrm>
            <a:off x="7663960" y="2892670"/>
            <a:ext cx="3385040" cy="1858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1"/>
                </a:solidFill>
                <a:latin typeface="Arial" panose="020B0604020202020204" pitchFamily="34" charset="0"/>
                <a:cs typeface="Arial" panose="020B0604020202020204" pitchFamily="34" charset="0"/>
              </a:rPr>
              <a:t>Power Index Order</a:t>
            </a:r>
          </a:p>
          <a:p>
            <a:pPr algn="ctr"/>
            <a:endParaRPr lang="en-US" altLang="ko-KR" sz="2000" dirty="0">
              <a:solidFill>
                <a:schemeClr val="tx1"/>
              </a:solidFill>
              <a:latin typeface="Arial" panose="020B0604020202020204" pitchFamily="34" charset="0"/>
              <a:cs typeface="Arial" panose="020B0604020202020204" pitchFamily="34" charset="0"/>
            </a:endParaRPr>
          </a:p>
          <a:p>
            <a:r>
              <a:rPr lang="en-US" altLang="ko-KR" sz="2000" dirty="0">
                <a:solidFill>
                  <a:schemeClr val="tx1"/>
                </a:solidFill>
                <a:latin typeface="Arial" panose="020B0604020202020204" pitchFamily="34" charset="0"/>
                <a:cs typeface="Arial" panose="020B0604020202020204" pitchFamily="34" charset="0"/>
              </a:rPr>
              <a:t>1. NYT</a:t>
            </a:r>
          </a:p>
          <a:p>
            <a:r>
              <a:rPr lang="en-US" altLang="ko-KR" sz="2000" dirty="0">
                <a:solidFill>
                  <a:schemeClr val="tx1"/>
                </a:solidFill>
                <a:latin typeface="Arial" panose="020B0604020202020204" pitchFamily="34" charset="0"/>
                <a:cs typeface="Arial" panose="020B0604020202020204" pitchFamily="34" charset="0"/>
              </a:rPr>
              <a:t>2. WSJ </a:t>
            </a:r>
            <a:r>
              <a:rPr lang="en-US" altLang="ko-KR" sz="1400" dirty="0">
                <a:solidFill>
                  <a:schemeClr val="tx1"/>
                </a:solidFill>
                <a:latin typeface="Arial" panose="020B0604020202020204" pitchFamily="34" charset="0"/>
                <a:cs typeface="Arial" panose="020B0604020202020204" pitchFamily="34" charset="0"/>
              </a:rPr>
              <a:t>(</a:t>
            </a:r>
            <a:r>
              <a:rPr lang="ko-KR" altLang="en-US" sz="1400" dirty="0">
                <a:solidFill>
                  <a:schemeClr val="tx1"/>
                </a:solidFill>
                <a:latin typeface="Arial" panose="020B0604020202020204" pitchFamily="34" charset="0"/>
                <a:cs typeface="Arial" panose="020B0604020202020204" pitchFamily="34" charset="0"/>
              </a:rPr>
              <a:t>가장</a:t>
            </a:r>
            <a:r>
              <a:rPr lang="en-US" altLang="ko-KR" sz="1400" dirty="0">
                <a:solidFill>
                  <a:schemeClr val="tx1"/>
                </a:solidFill>
                <a:latin typeface="Arial" panose="020B0604020202020204" pitchFamily="34" charset="0"/>
                <a:cs typeface="Arial" panose="020B0604020202020204" pitchFamily="34" charset="0"/>
              </a:rPr>
              <a:t> </a:t>
            </a:r>
            <a:r>
              <a:rPr lang="ko-KR" altLang="en-US" sz="1400" dirty="0">
                <a:solidFill>
                  <a:schemeClr val="tx1"/>
                </a:solidFill>
                <a:latin typeface="Arial" panose="020B0604020202020204" pitchFamily="34" charset="0"/>
                <a:cs typeface="Arial" panose="020B0604020202020204" pitchFamily="34" charset="0"/>
              </a:rPr>
              <a:t>강력한 </a:t>
            </a:r>
            <a:r>
              <a:rPr lang="en-US" altLang="ko-KR" sz="1400" dirty="0">
                <a:solidFill>
                  <a:schemeClr val="tx1"/>
                </a:solidFill>
                <a:latin typeface="Arial" panose="020B0604020202020204" pitchFamily="34" charset="0"/>
                <a:cs typeface="Arial" panose="020B0604020202020204" pitchFamily="34" charset="0"/>
              </a:rPr>
              <a:t>NYT</a:t>
            </a:r>
            <a:r>
              <a:rPr lang="ko-KR" altLang="en-US" sz="1400" dirty="0">
                <a:solidFill>
                  <a:schemeClr val="tx1"/>
                </a:solidFill>
                <a:latin typeface="Arial" panose="020B0604020202020204" pitchFamily="34" charset="0"/>
                <a:cs typeface="Arial" panose="020B0604020202020204" pitchFamily="34" charset="0"/>
              </a:rPr>
              <a:t>에게 </a:t>
            </a:r>
            <a:r>
              <a:rPr lang="en-US" altLang="ko-KR" sz="1400" dirty="0">
                <a:solidFill>
                  <a:schemeClr val="tx1"/>
                </a:solidFill>
                <a:latin typeface="Arial" panose="020B0604020202020204" pitchFamily="34" charset="0"/>
                <a:cs typeface="Arial" panose="020B0604020202020204" pitchFamily="34" charset="0"/>
              </a:rPr>
              <a:t>cite</a:t>
            </a:r>
            <a:r>
              <a:rPr lang="ko-KR" altLang="en-US" sz="1400" dirty="0">
                <a:solidFill>
                  <a:schemeClr val="tx1"/>
                </a:solidFill>
                <a:latin typeface="Arial" panose="020B0604020202020204" pitchFamily="34" charset="0"/>
                <a:cs typeface="Arial" panose="020B0604020202020204" pitchFamily="34" charset="0"/>
              </a:rPr>
              <a:t>됨</a:t>
            </a:r>
            <a:r>
              <a:rPr lang="en-US" altLang="ko-KR" sz="1400" dirty="0">
                <a:solidFill>
                  <a:schemeClr val="tx1"/>
                </a:solidFill>
                <a:latin typeface="Arial" panose="020B0604020202020204" pitchFamily="34" charset="0"/>
                <a:cs typeface="Arial" panose="020B0604020202020204" pitchFamily="34" charset="0"/>
              </a:rPr>
              <a:t>)</a:t>
            </a:r>
          </a:p>
          <a:p>
            <a:r>
              <a:rPr lang="en-US" altLang="ko-KR" sz="2000" dirty="0">
                <a:solidFill>
                  <a:schemeClr val="tx1"/>
                </a:solidFill>
                <a:latin typeface="Arial" panose="020B0604020202020204" pitchFamily="34" charset="0"/>
                <a:cs typeface="Arial" panose="020B0604020202020204" pitchFamily="34" charset="0"/>
              </a:rPr>
              <a:t>3. CNN</a:t>
            </a:r>
            <a:endParaRPr lang="ko-KR" altLang="en-US"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2767710"/>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791</a:t>
            </a:fld>
            <a:endParaRPr lang="ko-KR" altLang="en-US" dirty="0"/>
          </a:p>
        </p:txBody>
      </p:sp>
      <p:sp>
        <p:nvSpPr>
          <p:cNvPr id="16" name="TextBox 15">
            <a:extLst>
              <a:ext uri="{FF2B5EF4-FFF2-40B4-BE49-F238E27FC236}">
                <a16:creationId xmlns:a16="http://schemas.microsoft.com/office/drawing/2014/main" id="{4CC79A7C-EB3D-44E4-AD50-3BE8F62AC386}"/>
              </a:ext>
            </a:extLst>
          </p:cNvPr>
          <p:cNvSpPr txBox="1"/>
          <p:nvPr/>
        </p:nvSpPr>
        <p:spPr>
          <a:xfrm>
            <a:off x="1765614" y="1341531"/>
            <a:ext cx="1883195" cy="461665"/>
          </a:xfrm>
          <a:prstGeom prst="rect">
            <a:avLst/>
          </a:prstGeom>
          <a:noFill/>
          <a:ln>
            <a:noFill/>
            <a:prstDash val="sysDot"/>
          </a:ln>
        </p:spPr>
        <p:txBody>
          <a:bodyPr wrap="square">
            <a:spAutoFit/>
          </a:bodyPr>
          <a:lstStyle/>
          <a:p>
            <a:pPr eaLnBrk="0" fontAlgn="base" hangingPunct="0">
              <a:spcBef>
                <a:spcPct val="0"/>
              </a:spcBef>
              <a:spcAft>
                <a:spcPct val="0"/>
              </a:spcAft>
            </a:pPr>
            <a:r>
              <a:rPr lang="en-US" altLang="ko-KR" sz="2400" dirty="0">
                <a:latin typeface="휴먼엑스포" panose="02030504000101010101" pitchFamily="18" charset="-127"/>
                <a:ea typeface="휴먼엑스포" panose="02030504000101010101" pitchFamily="18" charset="-127"/>
                <a:cs typeface="Arial" panose="020B0604020202020204" pitchFamily="34" charset="0"/>
              </a:rPr>
              <a:t>“Matrix”</a:t>
            </a:r>
            <a:endParaRPr lang="en-US" altLang="ko-KR"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C79A7C-EB3D-44E4-AD50-3BE8F62AC386}"/>
                  </a:ext>
                </a:extLst>
              </p:cNvPr>
              <p:cNvSpPr txBox="1"/>
              <p:nvPr/>
            </p:nvSpPr>
            <p:spPr>
              <a:xfrm>
                <a:off x="3818149" y="2169697"/>
                <a:ext cx="2372633" cy="1070549"/>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ko-KR" sz="2000" i="1">
                          <a:latin typeface="Cambria Math" panose="02040503050406030204" pitchFamily="18" charset="0"/>
                          <a:cs typeface="Arial" panose="020B0604020202020204" pitchFamily="34" charset="0"/>
                        </a:rPr>
                        <m:t>𝐻</m:t>
                      </m:r>
                      <m:r>
                        <a:rPr lang="en-US" altLang="ko-KR" sz="2000" i="1">
                          <a:latin typeface="Cambria Math" panose="02040503050406030204" pitchFamily="18" charset="0"/>
                          <a:cs typeface="Arial" panose="020B0604020202020204" pitchFamily="34" charset="0"/>
                        </a:rPr>
                        <m:t>=</m:t>
                      </m:r>
                      <m:d>
                        <m:dPr>
                          <m:begChr m:val="["/>
                          <m:endChr m:val="]"/>
                          <m:ctrlPr>
                            <a:rPr lang="en-US" altLang="ko-KR" sz="2000" i="1">
                              <a:latin typeface="Cambria Math" panose="02040503050406030204" pitchFamily="18" charset="0"/>
                              <a:cs typeface="Arial" panose="020B0604020202020204" pitchFamily="34" charset="0"/>
                            </a:rPr>
                          </m:ctrlPr>
                        </m:dPr>
                        <m:e>
                          <m:eqArr>
                            <m:eqArrPr>
                              <m:ctrlPr>
                                <a:rPr lang="en-US" altLang="ko-KR" sz="2000" i="1">
                                  <a:latin typeface="Cambria Math" panose="02040503050406030204" pitchFamily="18" charset="0"/>
                                  <a:cs typeface="Arial" panose="020B0604020202020204" pitchFamily="34" charset="0"/>
                                </a:rPr>
                              </m:ctrlPr>
                            </m:eqArrPr>
                            <m:e>
                              <m:r>
                                <a:rPr lang="en-US" altLang="ko-KR" sz="2000" i="1">
                                  <a:latin typeface="Cambria Math" panose="02040503050406030204" pitchFamily="18" charset="0"/>
                                  <a:cs typeface="Arial" panose="020B0604020202020204" pitchFamily="34" charset="0"/>
                                </a:rPr>
                                <m:t>0</m:t>
                              </m:r>
                            </m:e>
                            <m:e>
                              <m:r>
                                <a:rPr lang="en-US" altLang="ko-KR" sz="2000" i="1">
                                  <a:latin typeface="Cambria Math" panose="02040503050406030204" pitchFamily="18" charset="0"/>
                                </a:rPr>
                                <m:t>1/2</m:t>
                              </m:r>
                            </m:e>
                            <m:e>
                              <m:r>
                                <a:rPr lang="en-US" altLang="ko-KR" sz="2000" i="1">
                                  <a:latin typeface="Cambria Math" panose="02040503050406030204" pitchFamily="18" charset="0"/>
                                </a:rPr>
                                <m:t>1/2</m:t>
                              </m:r>
                            </m:e>
                          </m:eqArr>
                          <m:eqArr>
                            <m:eqArrPr>
                              <m:ctrlPr>
                                <a:rPr lang="en-US" altLang="ko-KR" sz="2000" i="1">
                                  <a:latin typeface="Cambria Math" panose="02040503050406030204" pitchFamily="18" charset="0"/>
                                  <a:cs typeface="Arial" panose="020B0604020202020204" pitchFamily="34" charset="0"/>
                                </a:rPr>
                              </m:ctrlPr>
                            </m:eqArrPr>
                            <m:e/>
                            <m:e/>
                            <m:e/>
                          </m:eqArr>
                          <m:eqArr>
                            <m:eqArrPr>
                              <m:ctrlPr>
                                <a:rPr lang="en-US" altLang="ko-KR" sz="2000" i="1">
                                  <a:latin typeface="Cambria Math" panose="02040503050406030204" pitchFamily="18" charset="0"/>
                                  <a:cs typeface="Arial" panose="020B0604020202020204" pitchFamily="34" charset="0"/>
                                </a:rPr>
                              </m:ctrlPr>
                            </m:eqArrPr>
                            <m:e>
                              <m:r>
                                <a:rPr lang="en-US" altLang="ko-KR" sz="2000" i="1">
                                  <a:latin typeface="Cambria Math" panose="02040503050406030204" pitchFamily="18" charset="0"/>
                                  <a:cs typeface="Arial" panose="020B0604020202020204" pitchFamily="34" charset="0"/>
                                </a:rPr>
                                <m:t>0</m:t>
                              </m:r>
                            </m:e>
                            <m:e>
                              <m:r>
                                <a:rPr lang="en-US" altLang="ko-KR" sz="2000" i="1">
                                  <a:latin typeface="Cambria Math" panose="02040503050406030204" pitchFamily="18" charset="0"/>
                                  <a:cs typeface="Arial" panose="020B0604020202020204" pitchFamily="34" charset="0"/>
                                </a:rPr>
                                <m:t>0</m:t>
                              </m:r>
                            </m:e>
                            <m:e>
                              <m:r>
                                <a:rPr lang="en-US" altLang="ko-KR" sz="2000" i="1">
                                  <a:latin typeface="Cambria Math" panose="02040503050406030204" pitchFamily="18" charset="0"/>
                                  <a:cs typeface="Arial" panose="020B0604020202020204" pitchFamily="34" charset="0"/>
                                </a:rPr>
                                <m:t>1</m:t>
                              </m:r>
                            </m:e>
                          </m:eqArr>
                          <m:eqArr>
                            <m:eqArrPr>
                              <m:ctrlPr>
                                <a:rPr lang="en-US" altLang="ko-KR" sz="2000" i="1">
                                  <a:latin typeface="Cambria Math" panose="02040503050406030204" pitchFamily="18" charset="0"/>
                                  <a:cs typeface="Arial" panose="020B0604020202020204" pitchFamily="34" charset="0"/>
                                </a:rPr>
                              </m:ctrlPr>
                            </m:eqArrPr>
                            <m:e/>
                            <m:e/>
                            <m:e/>
                          </m:eqArr>
                          <m:eqArr>
                            <m:eqArrPr>
                              <m:ctrlPr>
                                <a:rPr lang="en-US" altLang="ko-KR" sz="2000" i="1">
                                  <a:latin typeface="Cambria Math" panose="02040503050406030204" pitchFamily="18" charset="0"/>
                                  <a:cs typeface="Arial" panose="020B0604020202020204" pitchFamily="34" charset="0"/>
                                </a:rPr>
                              </m:ctrlPr>
                            </m:eqArrPr>
                            <m:e>
                              <m:r>
                                <a:rPr lang="en-US" altLang="ko-KR" sz="2000" i="1">
                                  <a:latin typeface="Cambria Math" panose="02040503050406030204" pitchFamily="18" charset="0"/>
                                  <a:cs typeface="Arial" panose="020B0604020202020204" pitchFamily="34" charset="0"/>
                                </a:rPr>
                                <m:t>1</m:t>
                              </m:r>
                            </m:e>
                            <m:e>
                              <m:r>
                                <a:rPr lang="en-US" altLang="ko-KR" sz="2000" i="1">
                                  <a:latin typeface="Cambria Math" panose="02040503050406030204" pitchFamily="18" charset="0"/>
                                  <a:cs typeface="Arial" panose="020B0604020202020204" pitchFamily="34" charset="0"/>
                                </a:rPr>
                                <m:t>0</m:t>
                              </m:r>
                            </m:e>
                            <m:e>
                              <m:r>
                                <a:rPr lang="en-US" altLang="ko-KR" sz="2000" i="1">
                                  <a:latin typeface="Cambria Math" panose="02040503050406030204" pitchFamily="18" charset="0"/>
                                  <a:cs typeface="Arial" panose="020B0604020202020204" pitchFamily="34" charset="0"/>
                                </a:rPr>
                                <m:t>0</m:t>
                              </m:r>
                            </m:e>
                          </m:eqArr>
                        </m:e>
                      </m:d>
                    </m:oMath>
                  </m:oMathPara>
                </a14:m>
                <a:endParaRPr lang="en-US" altLang="ko-KR" sz="2000" dirty="0">
                  <a:latin typeface="Arial" panose="020B0604020202020204" pitchFamily="34" charset="0"/>
                  <a:cs typeface="Arial" panose="020B0604020202020204" pitchFamily="34" charset="0"/>
                </a:endParaRPr>
              </a:p>
            </p:txBody>
          </p:sp>
        </mc:Choice>
        <mc:Fallback xmlns="">
          <p:sp>
            <p:nvSpPr>
              <p:cNvPr id="17" name="TextBox 1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818149" y="2169697"/>
                <a:ext cx="2372633" cy="1070549"/>
              </a:xfrm>
              <a:prstGeom prst="rect">
                <a:avLst/>
              </a:prstGeom>
              <a:blipFill>
                <a:blip r:embed="rId3"/>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CC79A7C-EB3D-44E4-AD50-3BE8F62AC386}"/>
                  </a:ext>
                </a:extLst>
              </p:cNvPr>
              <p:cNvSpPr txBox="1"/>
              <p:nvPr/>
            </p:nvSpPr>
            <p:spPr>
              <a:xfrm>
                <a:off x="4541230" y="1923283"/>
                <a:ext cx="663816" cy="276999"/>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1200" i="1">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1200" dirty="0">
                    <a:latin typeface="휴먼엑스포" panose="02030504000101010101" pitchFamily="18" charset="-127"/>
                    <a:ea typeface="휴먼엑스포" panose="02030504000101010101" pitchFamily="18" charset="-127"/>
                    <a:cs typeface="Arial" panose="020B0604020202020204" pitchFamily="34" charset="0"/>
                  </a:rPr>
                  <a:t>WSJ</a:t>
                </a:r>
              </a:p>
            </p:txBody>
          </p:sp>
        </mc:Choice>
        <mc:Fallback xmlns="">
          <p:sp>
            <p:nvSpPr>
              <p:cNvPr id="18" name="TextBox 17">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4541230" y="1923283"/>
                <a:ext cx="663816" cy="276999"/>
              </a:xfrm>
              <a:prstGeom prst="rect">
                <a:avLst/>
              </a:prstGeom>
              <a:blipFill>
                <a:blip r:embed="rId4"/>
                <a:stretch>
                  <a:fillRect b="-15217"/>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C79A7C-EB3D-44E4-AD50-3BE8F62AC386}"/>
                  </a:ext>
                </a:extLst>
              </p:cNvPr>
              <p:cNvSpPr txBox="1"/>
              <p:nvPr/>
            </p:nvSpPr>
            <p:spPr>
              <a:xfrm>
                <a:off x="5043989" y="1923283"/>
                <a:ext cx="663816" cy="276999"/>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1200" i="1">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1200" dirty="0">
                    <a:latin typeface="휴먼엑스포" panose="02030504000101010101" pitchFamily="18" charset="-127"/>
                    <a:ea typeface="휴먼엑스포" panose="02030504000101010101" pitchFamily="18" charset="-127"/>
                    <a:cs typeface="Arial" panose="020B0604020202020204" pitchFamily="34" charset="0"/>
                  </a:rPr>
                  <a:t>CNN</a:t>
                </a:r>
              </a:p>
            </p:txBody>
          </p:sp>
        </mc:Choice>
        <mc:Fallback xmlns="">
          <p:sp>
            <p:nvSpPr>
              <p:cNvPr id="19" name="TextBox 18">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5043989" y="1923283"/>
                <a:ext cx="663816" cy="276999"/>
              </a:xfrm>
              <a:prstGeom prst="rect">
                <a:avLst/>
              </a:prstGeom>
              <a:blipFill>
                <a:blip r:embed="rId5"/>
                <a:stretch>
                  <a:fillRect b="-15217"/>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CC79A7C-EB3D-44E4-AD50-3BE8F62AC386}"/>
                  </a:ext>
                </a:extLst>
              </p:cNvPr>
              <p:cNvSpPr txBox="1"/>
              <p:nvPr/>
            </p:nvSpPr>
            <p:spPr>
              <a:xfrm>
                <a:off x="5526965" y="1923283"/>
                <a:ext cx="663816" cy="276999"/>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1200" i="1">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1200" dirty="0">
                    <a:latin typeface="휴먼엑스포" panose="02030504000101010101" pitchFamily="18" charset="-127"/>
                    <a:ea typeface="휴먼엑스포" panose="02030504000101010101" pitchFamily="18" charset="-127"/>
                    <a:cs typeface="Arial" panose="020B0604020202020204" pitchFamily="34" charset="0"/>
                  </a:rPr>
                  <a:t>NYT</a:t>
                </a:r>
              </a:p>
            </p:txBody>
          </p:sp>
        </mc:Choice>
        <mc:Fallback xmlns="">
          <p:sp>
            <p:nvSpPr>
              <p:cNvPr id="20" name="TextBox 19">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5526965" y="1923283"/>
                <a:ext cx="663816" cy="276999"/>
              </a:xfrm>
              <a:prstGeom prst="rect">
                <a:avLst/>
              </a:prstGeom>
              <a:blipFill>
                <a:blip r:embed="rId6"/>
                <a:stretch>
                  <a:fillRect b="-15217"/>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CC79A7C-EB3D-44E4-AD50-3BE8F62AC386}"/>
                  </a:ext>
                </a:extLst>
              </p:cNvPr>
              <p:cNvSpPr txBox="1"/>
              <p:nvPr/>
            </p:nvSpPr>
            <p:spPr>
              <a:xfrm>
                <a:off x="5933345" y="2264344"/>
                <a:ext cx="663816" cy="276999"/>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1200" i="1">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1200" dirty="0">
                    <a:latin typeface="휴먼엑스포" panose="02030504000101010101" pitchFamily="18" charset="-127"/>
                    <a:ea typeface="휴먼엑스포" panose="02030504000101010101" pitchFamily="18" charset="-127"/>
                    <a:cs typeface="Arial" panose="020B0604020202020204" pitchFamily="34" charset="0"/>
                  </a:rPr>
                  <a:t>WSJ</a:t>
                </a:r>
              </a:p>
            </p:txBody>
          </p:sp>
        </mc:Choice>
        <mc:Fallback xmlns="">
          <p:sp>
            <p:nvSpPr>
              <p:cNvPr id="21" name="TextBox 20">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5933345" y="2264344"/>
                <a:ext cx="663816" cy="276999"/>
              </a:xfrm>
              <a:prstGeom prst="rect">
                <a:avLst/>
              </a:prstGeom>
              <a:blipFill>
                <a:blip r:embed="rId4"/>
                <a:stretch>
                  <a:fillRect b="-15217"/>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C79A7C-EB3D-44E4-AD50-3BE8F62AC386}"/>
                  </a:ext>
                </a:extLst>
              </p:cNvPr>
              <p:cNvSpPr txBox="1"/>
              <p:nvPr/>
            </p:nvSpPr>
            <p:spPr>
              <a:xfrm>
                <a:off x="5933345" y="2632815"/>
                <a:ext cx="663816" cy="276999"/>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1200" i="1">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1200" dirty="0">
                    <a:latin typeface="휴먼엑스포" panose="02030504000101010101" pitchFamily="18" charset="-127"/>
                    <a:ea typeface="휴먼엑스포" panose="02030504000101010101" pitchFamily="18" charset="-127"/>
                    <a:cs typeface="Arial" panose="020B0604020202020204" pitchFamily="34" charset="0"/>
                  </a:rPr>
                  <a:t>CNN</a:t>
                </a:r>
              </a:p>
            </p:txBody>
          </p:sp>
        </mc:Choice>
        <mc:Fallback xmlns="">
          <p:sp>
            <p:nvSpPr>
              <p:cNvPr id="22" name="TextBox 21">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5933345" y="2632815"/>
                <a:ext cx="663816" cy="276999"/>
              </a:xfrm>
              <a:prstGeom prst="rect">
                <a:avLst/>
              </a:prstGeom>
              <a:blipFill>
                <a:blip r:embed="rId7"/>
                <a:stretch>
                  <a:fillRect t="-2222" b="-17778"/>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CC79A7C-EB3D-44E4-AD50-3BE8F62AC386}"/>
                  </a:ext>
                </a:extLst>
              </p:cNvPr>
              <p:cNvSpPr txBox="1"/>
              <p:nvPr/>
            </p:nvSpPr>
            <p:spPr>
              <a:xfrm>
                <a:off x="5933345" y="2974309"/>
                <a:ext cx="663816" cy="276999"/>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1200" i="1">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1200" dirty="0">
                    <a:latin typeface="휴먼엑스포" panose="02030504000101010101" pitchFamily="18" charset="-127"/>
                    <a:ea typeface="휴먼엑스포" panose="02030504000101010101" pitchFamily="18" charset="-127"/>
                    <a:cs typeface="Arial" panose="020B0604020202020204" pitchFamily="34" charset="0"/>
                  </a:rPr>
                  <a:t>NYT</a:t>
                </a:r>
              </a:p>
            </p:txBody>
          </p:sp>
        </mc:Choice>
        <mc:Fallback xmlns="">
          <p:sp>
            <p:nvSpPr>
              <p:cNvPr id="24" name="TextBox 23">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5933345" y="2974309"/>
                <a:ext cx="663816" cy="276999"/>
              </a:xfrm>
              <a:prstGeom prst="rect">
                <a:avLst/>
              </a:prstGeom>
              <a:blipFill>
                <a:blip r:embed="rId8"/>
                <a:stretch>
                  <a:fillRect t="-2222" b="-17778"/>
                </a:stretch>
              </a:blipFill>
              <a:ln>
                <a:noFill/>
                <a:prstDash val="sysDot"/>
              </a:ln>
            </p:spPr>
            <p:txBody>
              <a:bodyPr/>
              <a:lstStyle/>
              <a:p>
                <a:r>
                  <a:rPr lang="ko-KR" altLang="en-US">
                    <a:noFill/>
                  </a:rPr>
                  <a:t> </a:t>
                </a:r>
              </a:p>
            </p:txBody>
          </p:sp>
        </mc:Fallback>
      </mc:AlternateContent>
      <p:sp>
        <p:nvSpPr>
          <p:cNvPr id="25" name="직사각형 24"/>
          <p:cNvSpPr/>
          <p:nvPr/>
        </p:nvSpPr>
        <p:spPr>
          <a:xfrm>
            <a:off x="4942920" y="1457175"/>
            <a:ext cx="89681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From (In)</a:t>
            </a:r>
            <a:endParaRPr lang="ko-KR" altLang="en-US" sz="1400" dirty="0"/>
          </a:p>
        </p:txBody>
      </p:sp>
      <p:cxnSp>
        <p:nvCxnSpPr>
          <p:cNvPr id="27" name="직선 화살표 연결선 26"/>
          <p:cNvCxnSpPr>
            <a:stCxn id="25" idx="2"/>
          </p:cNvCxnSpPr>
          <p:nvPr/>
        </p:nvCxnSpPr>
        <p:spPr>
          <a:xfrm>
            <a:off x="5391328" y="1685776"/>
            <a:ext cx="0" cy="219807"/>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9" name="직사각형 28"/>
          <p:cNvSpPr/>
          <p:nvPr/>
        </p:nvSpPr>
        <p:spPr>
          <a:xfrm>
            <a:off x="7130562" y="2659190"/>
            <a:ext cx="89681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To (Out)</a:t>
            </a:r>
            <a:endParaRPr lang="ko-KR" altLang="en-US" sz="1400" dirty="0"/>
          </a:p>
        </p:txBody>
      </p:sp>
      <p:cxnSp>
        <p:nvCxnSpPr>
          <p:cNvPr id="4" name="직선 화살표 연결선 3"/>
          <p:cNvCxnSpPr/>
          <p:nvPr/>
        </p:nvCxnSpPr>
        <p:spPr>
          <a:xfrm flipH="1">
            <a:off x="6726116" y="2771313"/>
            <a:ext cx="40444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직사각형 29"/>
          <p:cNvSpPr/>
          <p:nvPr/>
        </p:nvSpPr>
        <p:spPr>
          <a:xfrm>
            <a:off x="2027202" y="3979609"/>
            <a:ext cx="8160902" cy="2270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a:solidFill>
                  <a:srgbClr val="002060"/>
                </a:solidFill>
                <a:latin typeface="Arial" panose="020B0604020202020204" pitchFamily="34" charset="0"/>
                <a:cs typeface="Arial" panose="020B0604020202020204" pitchFamily="34" charset="0"/>
              </a:rPr>
              <a:t>max eigenvalue</a:t>
            </a:r>
            <a:r>
              <a:rPr lang="ko-KR" altLang="en-US" sz="2000" dirty="0">
                <a:solidFill>
                  <a:srgbClr val="002060"/>
                </a:solidFill>
                <a:latin typeface="Arial" panose="020B0604020202020204" pitchFamily="34" charset="0"/>
                <a:cs typeface="Arial" panose="020B0604020202020204" pitchFamily="34" charset="0"/>
              </a:rPr>
              <a:t>를 찾아서 거기에 해당하는 </a:t>
            </a:r>
            <a:r>
              <a:rPr lang="en-US" altLang="ko-KR" sz="2000" dirty="0">
                <a:solidFill>
                  <a:srgbClr val="002060"/>
                </a:solidFill>
                <a:latin typeface="Arial" panose="020B0604020202020204" pitchFamily="34" charset="0"/>
                <a:cs typeface="Arial" panose="020B0604020202020204" pitchFamily="34" charset="0"/>
              </a:rPr>
              <a:t>eigenvector</a:t>
            </a:r>
            <a:r>
              <a:rPr lang="ko-KR" altLang="en-US" sz="2000" dirty="0">
                <a:solidFill>
                  <a:srgbClr val="002060"/>
                </a:solidFill>
                <a:latin typeface="Arial" panose="020B0604020202020204" pitchFamily="34" charset="0"/>
                <a:cs typeface="Arial" panose="020B0604020202020204" pitchFamily="34" charset="0"/>
              </a:rPr>
              <a:t>을 찾으면 </a:t>
            </a:r>
            <a:r>
              <a:rPr lang="en-US" altLang="ko-KR" sz="2000" dirty="0">
                <a:solidFill>
                  <a:srgbClr val="002060"/>
                </a:solidFill>
                <a:latin typeface="Arial" panose="020B0604020202020204" pitchFamily="34" charset="0"/>
                <a:cs typeface="Arial" panose="020B0604020202020204" pitchFamily="34" charset="0"/>
              </a:rPr>
              <a:t>cite ranking(power index)</a:t>
            </a:r>
            <a:r>
              <a:rPr lang="ko-KR" altLang="en-US" sz="2000" dirty="0">
                <a:solidFill>
                  <a:srgbClr val="002060"/>
                </a:solidFill>
                <a:latin typeface="Arial" panose="020B0604020202020204" pitchFamily="34" charset="0"/>
                <a:cs typeface="Arial" panose="020B0604020202020204" pitchFamily="34" charset="0"/>
              </a:rPr>
              <a:t>이 파악됨</a:t>
            </a:r>
            <a:endParaRPr lang="en-US" altLang="ko-KR" sz="2000" dirty="0">
              <a:solidFill>
                <a:srgbClr val="002060"/>
              </a:solidFill>
              <a:latin typeface="Arial" panose="020B0604020202020204" pitchFamily="34" charset="0"/>
              <a:cs typeface="Arial" panose="020B0604020202020204" pitchFamily="34" charset="0"/>
            </a:endParaRPr>
          </a:p>
          <a:p>
            <a:endParaRPr lang="en-US" altLang="ko-KR" sz="2000" dirty="0">
              <a:solidFill>
                <a:srgbClr val="002060"/>
              </a:solidFill>
              <a:latin typeface="Arial" panose="020B0604020202020204" pitchFamily="34" charset="0"/>
              <a:cs typeface="Arial" panose="020B0604020202020204" pitchFamily="34" charset="0"/>
            </a:endParaRPr>
          </a:p>
          <a:p>
            <a:r>
              <a:rPr lang="ko-KR" altLang="en-US" sz="2000" dirty="0">
                <a:solidFill>
                  <a:srgbClr val="002060"/>
                </a:solidFill>
                <a:latin typeface="Arial" panose="020B0604020202020204" pitchFamily="34" charset="0"/>
                <a:cs typeface="Arial" panose="020B0604020202020204" pitchFamily="34" charset="0"/>
              </a:rPr>
              <a:t>그런데</a:t>
            </a:r>
            <a:r>
              <a:rPr lang="en-US" altLang="ko-KR" sz="2000" dirty="0">
                <a:solidFill>
                  <a:srgbClr val="002060"/>
                </a:solidFill>
                <a:latin typeface="Arial" panose="020B0604020202020204" pitchFamily="34" charset="0"/>
                <a:cs typeface="Arial" panose="020B0604020202020204" pitchFamily="34" charset="0"/>
              </a:rPr>
              <a:t>, </a:t>
            </a:r>
            <a:r>
              <a:rPr lang="ko-KR" altLang="en-US" sz="2000" dirty="0">
                <a:solidFill>
                  <a:srgbClr val="002060"/>
                </a:solidFill>
                <a:latin typeface="Arial" panose="020B0604020202020204" pitchFamily="34" charset="0"/>
                <a:cs typeface="Arial" panose="020B0604020202020204" pitchFamily="34" charset="0"/>
              </a:rPr>
              <a:t>수많은 </a:t>
            </a:r>
            <a:r>
              <a:rPr lang="en-US" altLang="ko-KR" sz="2000" dirty="0">
                <a:solidFill>
                  <a:srgbClr val="002060"/>
                </a:solidFill>
                <a:latin typeface="Arial" panose="020B0604020202020204" pitchFamily="34" charset="0"/>
                <a:cs typeface="Arial" panose="020B0604020202020204" pitchFamily="34" charset="0"/>
              </a:rPr>
              <a:t>web page</a:t>
            </a:r>
            <a:r>
              <a:rPr lang="ko-KR" altLang="en-US" sz="2000" dirty="0" err="1">
                <a:solidFill>
                  <a:srgbClr val="002060"/>
                </a:solidFill>
                <a:latin typeface="Arial" panose="020B0604020202020204" pitchFamily="34" charset="0"/>
                <a:cs typeface="Arial" panose="020B0604020202020204" pitchFamily="34" charset="0"/>
              </a:rPr>
              <a:t>들끼리는</a:t>
            </a:r>
            <a:r>
              <a:rPr lang="ko-KR" altLang="en-US" sz="2000" dirty="0">
                <a:solidFill>
                  <a:srgbClr val="002060"/>
                </a:solidFill>
                <a:latin typeface="Arial" panose="020B0604020202020204" pitchFamily="34" charset="0"/>
                <a:cs typeface="Arial" panose="020B0604020202020204" pitchFamily="34" charset="0"/>
              </a:rPr>
              <a:t> 서로 연결이 없어서 </a:t>
            </a:r>
            <a:r>
              <a:rPr lang="en-US" altLang="ko-KR" sz="2000" dirty="0">
                <a:solidFill>
                  <a:srgbClr val="002060"/>
                </a:solidFill>
                <a:latin typeface="Arial" panose="020B0604020202020204" pitchFamily="34" charset="0"/>
                <a:cs typeface="Arial" panose="020B0604020202020204" pitchFamily="34" charset="0"/>
              </a:rPr>
              <a:t>H matrix </a:t>
            </a:r>
            <a:r>
              <a:rPr lang="ko-KR" altLang="en-US" sz="2000" dirty="0">
                <a:solidFill>
                  <a:srgbClr val="002060"/>
                </a:solidFill>
                <a:latin typeface="Arial" panose="020B0604020202020204" pitchFamily="34" charset="0"/>
                <a:cs typeface="Arial" panose="020B0604020202020204" pitchFamily="34" charset="0"/>
              </a:rPr>
              <a:t>안에</a:t>
            </a:r>
            <a:endParaRPr lang="en-US" altLang="ko-KR" sz="2000" dirty="0">
              <a:solidFill>
                <a:srgbClr val="002060"/>
              </a:solidFill>
              <a:latin typeface="Arial" panose="020B0604020202020204" pitchFamily="34" charset="0"/>
              <a:cs typeface="Arial" panose="020B0604020202020204" pitchFamily="34" charset="0"/>
            </a:endParaRPr>
          </a:p>
          <a:p>
            <a:r>
              <a:rPr lang="ko-KR" altLang="en-US" sz="2000" dirty="0">
                <a:solidFill>
                  <a:srgbClr val="002060"/>
                </a:solidFill>
                <a:latin typeface="Arial" panose="020B0604020202020204" pitchFamily="34" charset="0"/>
                <a:cs typeface="Arial" panose="020B0604020202020204" pitchFamily="34" charset="0"/>
              </a:rPr>
              <a:t> </a:t>
            </a:r>
            <a:r>
              <a:rPr lang="en-US" altLang="ko-KR" sz="2000" dirty="0">
                <a:solidFill>
                  <a:srgbClr val="002060"/>
                </a:solidFill>
                <a:latin typeface="Arial" panose="020B0604020202020204" pitchFamily="34" charset="0"/>
                <a:cs typeface="Arial" panose="020B0604020202020204" pitchFamily="34" charset="0"/>
              </a:rPr>
              <a:t>0 </a:t>
            </a:r>
            <a:r>
              <a:rPr lang="ko-KR" altLang="en-US" sz="2000" dirty="0">
                <a:solidFill>
                  <a:srgbClr val="002060"/>
                </a:solidFill>
                <a:latin typeface="Arial" panose="020B0604020202020204" pitchFamily="34" charset="0"/>
                <a:cs typeface="Arial" panose="020B0604020202020204" pitchFamily="34" charset="0"/>
              </a:rPr>
              <a:t>이 너무 많음</a:t>
            </a:r>
            <a:endParaRPr lang="en-US" altLang="ko-KR" sz="2000" dirty="0">
              <a:solidFill>
                <a:srgbClr val="002060"/>
              </a:solidFill>
              <a:latin typeface="Arial" panose="020B0604020202020204" pitchFamily="34" charset="0"/>
              <a:cs typeface="Arial" panose="020B0604020202020204" pitchFamily="34" charset="0"/>
            </a:endParaRPr>
          </a:p>
          <a:p>
            <a:endParaRPr lang="en-US" altLang="ko-KR" sz="2000" dirty="0">
              <a:solidFill>
                <a:srgbClr val="002060"/>
              </a:solidFill>
              <a:latin typeface="Arial" panose="020B0604020202020204" pitchFamily="34" charset="0"/>
              <a:cs typeface="Arial" panose="020B0604020202020204" pitchFamily="34" charset="0"/>
            </a:endParaRPr>
          </a:p>
          <a:p>
            <a:r>
              <a:rPr lang="ko-KR" altLang="en-US" sz="2000" dirty="0">
                <a:solidFill>
                  <a:srgbClr val="FF0000"/>
                </a:solidFill>
                <a:latin typeface="Arial" panose="020B0604020202020204" pitchFamily="34" charset="0"/>
                <a:cs typeface="Arial" panose="020B0604020202020204" pitchFamily="34" charset="0"/>
              </a:rPr>
              <a:t>그래서 새로운 </a:t>
            </a:r>
            <a:r>
              <a:rPr lang="en-US" altLang="ko-KR" sz="2000" dirty="0">
                <a:solidFill>
                  <a:srgbClr val="FF0000"/>
                </a:solidFill>
                <a:latin typeface="Arial" panose="020B0604020202020204" pitchFamily="34" charset="0"/>
                <a:cs typeface="Arial" panose="020B0604020202020204" pitchFamily="34" charset="0"/>
              </a:rPr>
              <a:t>H* </a:t>
            </a:r>
            <a:r>
              <a:rPr lang="ko-KR" altLang="en-US" sz="2000" dirty="0">
                <a:solidFill>
                  <a:srgbClr val="FF0000"/>
                </a:solidFill>
                <a:latin typeface="Arial" panose="020B0604020202020204" pitchFamily="34" charset="0"/>
                <a:cs typeface="Arial" panose="020B0604020202020204" pitchFamily="34" charset="0"/>
              </a:rPr>
              <a:t>도입</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CC79A7C-EB3D-44E4-AD50-3BE8F62AC386}"/>
                  </a:ext>
                </a:extLst>
              </p:cNvPr>
              <p:cNvSpPr txBox="1"/>
              <p:nvPr/>
            </p:nvSpPr>
            <p:spPr>
              <a:xfrm>
                <a:off x="3786063" y="2814406"/>
                <a:ext cx="748624"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3</m:t>
                      </m:r>
                      <m:r>
                        <a:rPr lang="en-US" altLang="ko-KR" sz="1400" i="1">
                          <a:latin typeface="Cambria Math" panose="02040503050406030204" pitchFamily="18" charset="0"/>
                          <a:ea typeface="Cambria Math" panose="02040503050406030204" pitchFamily="18" charset="0"/>
                          <a:cs typeface="Arial" panose="020B0604020202020204" pitchFamily="34" charset="0"/>
                        </a:rPr>
                        <m:t>×3 </m:t>
                      </m:r>
                    </m:oMath>
                  </m:oMathPara>
                </a14:m>
                <a:endParaRPr lang="en-US" altLang="ko-KR" sz="14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23" name="TextBox 22">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786063" y="2814406"/>
                <a:ext cx="748624" cy="307777"/>
              </a:xfrm>
              <a:prstGeom prst="rect">
                <a:avLst/>
              </a:prstGeom>
              <a:blipFill>
                <a:blip r:embed="rId9"/>
                <a:stretch>
                  <a:fillRect/>
                </a:stretch>
              </a:blipFill>
              <a:ln>
                <a:noFill/>
                <a:prstDash val="sysDot"/>
              </a:ln>
            </p:spPr>
            <p:txBody>
              <a:bodyPr/>
              <a:lstStyle/>
              <a:p>
                <a:r>
                  <a:rPr lang="ko-KR" altLang="en-US">
                    <a:noFill/>
                  </a:rPr>
                  <a:t> </a:t>
                </a:r>
              </a:p>
            </p:txBody>
          </p:sp>
        </mc:Fallback>
      </mc:AlternateContent>
    </p:spTree>
    <p:extLst>
      <p:ext uri="{BB962C8B-B14F-4D97-AF65-F5344CB8AC3E}">
        <p14:creationId xmlns:p14="http://schemas.microsoft.com/office/powerpoint/2010/main" val="4099923444"/>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792</a:t>
            </a:fld>
            <a:endParaRPr lang="ko-KR" alt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C79A7C-EB3D-44E4-AD50-3BE8F62AC386}"/>
                  </a:ext>
                </a:extLst>
              </p:cNvPr>
              <p:cNvSpPr txBox="1"/>
              <p:nvPr/>
            </p:nvSpPr>
            <p:spPr>
              <a:xfrm>
                <a:off x="1851300" y="1518742"/>
                <a:ext cx="3715790" cy="430887"/>
              </a:xfrm>
              <a:prstGeom prst="rect">
                <a:avLst/>
              </a:prstGeom>
              <a:noFill/>
              <a:ln>
                <a:solidFill>
                  <a:schemeClr val="accent1"/>
                </a:solidFill>
                <a:prstDash val="solid"/>
              </a:ln>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ko-KR" sz="2200" i="1">
                              <a:latin typeface="Cambria Math" panose="02040503050406030204" pitchFamily="18" charset="0"/>
                              <a:cs typeface="Arial" panose="020B0604020202020204" pitchFamily="34" charset="0"/>
                            </a:rPr>
                          </m:ctrlPr>
                        </m:sSupPr>
                        <m:e>
                          <m:r>
                            <a:rPr lang="en-US" altLang="ko-KR" sz="2200" i="1">
                              <a:latin typeface="Cambria Math" panose="02040503050406030204" pitchFamily="18" charset="0"/>
                              <a:cs typeface="Arial" panose="020B0604020202020204" pitchFamily="34" charset="0"/>
                            </a:rPr>
                            <m:t>𝐻</m:t>
                          </m:r>
                        </m:e>
                        <m:sup>
                          <m:r>
                            <a:rPr lang="en-US" altLang="ko-KR" sz="2200" i="1">
                              <a:latin typeface="Cambria Math" panose="02040503050406030204" pitchFamily="18" charset="0"/>
                              <a:cs typeface="Arial" panose="020B0604020202020204" pitchFamily="34" charset="0"/>
                            </a:rPr>
                            <m:t>∗</m:t>
                          </m:r>
                        </m:sup>
                      </m:sSup>
                      <m:r>
                        <a:rPr lang="en-US" altLang="ko-KR" sz="2200" i="1">
                          <a:latin typeface="Cambria Math" panose="02040503050406030204" pitchFamily="18" charset="0"/>
                          <a:cs typeface="Arial" panose="020B0604020202020204" pitchFamily="34" charset="0"/>
                        </a:rPr>
                        <m:t>=</m:t>
                      </m:r>
                      <m:r>
                        <a:rPr lang="en-US" altLang="ko-KR" sz="2200" i="1">
                          <a:latin typeface="Cambria Math" panose="02040503050406030204" pitchFamily="18" charset="0"/>
                          <a:cs typeface="Arial" panose="020B0604020202020204" pitchFamily="34" charset="0"/>
                        </a:rPr>
                        <m:t>𝑑</m:t>
                      </m:r>
                      <m:r>
                        <a:rPr lang="en-US" altLang="ko-KR" sz="2200" i="1">
                          <a:latin typeface="Cambria Math" panose="02040503050406030204" pitchFamily="18" charset="0"/>
                          <a:cs typeface="Arial" panose="020B0604020202020204" pitchFamily="34" charset="0"/>
                        </a:rPr>
                        <m:t> ∙</m:t>
                      </m:r>
                      <m:r>
                        <a:rPr lang="en-US" altLang="ko-KR" sz="2200" i="1">
                          <a:latin typeface="Cambria Math" panose="02040503050406030204" pitchFamily="18" charset="0"/>
                          <a:ea typeface="Cambria Math" panose="02040503050406030204" pitchFamily="18" charset="0"/>
                          <a:cs typeface="Arial" panose="020B0604020202020204" pitchFamily="34" charset="0"/>
                        </a:rPr>
                        <m:t>𝐻</m:t>
                      </m:r>
                      <m:r>
                        <a:rPr lang="en-US" altLang="ko-KR" sz="2200" i="1">
                          <a:latin typeface="Cambria Math" panose="02040503050406030204" pitchFamily="18" charset="0"/>
                          <a:ea typeface="Cambria Math" panose="02040503050406030204" pitchFamily="18" charset="0"/>
                          <a:cs typeface="Arial" panose="020B0604020202020204" pitchFamily="34" charset="0"/>
                        </a:rPr>
                        <m:t>+</m:t>
                      </m:r>
                      <m:d>
                        <m:dPr>
                          <m:ctrlPr>
                            <a:rPr lang="en-US" altLang="ko-KR" sz="2200" i="1">
                              <a:latin typeface="Cambria Math" panose="02040503050406030204" pitchFamily="18" charset="0"/>
                              <a:ea typeface="Cambria Math" panose="02040503050406030204" pitchFamily="18" charset="0"/>
                              <a:cs typeface="Arial" panose="020B0604020202020204" pitchFamily="34" charset="0"/>
                            </a:rPr>
                          </m:ctrlPr>
                        </m:dPr>
                        <m:e>
                          <m:r>
                            <a:rPr lang="en-US" altLang="ko-KR" sz="2200" i="1">
                              <a:latin typeface="Cambria Math" panose="02040503050406030204" pitchFamily="18" charset="0"/>
                              <a:ea typeface="Cambria Math" panose="02040503050406030204" pitchFamily="18" charset="0"/>
                              <a:cs typeface="Arial" panose="020B0604020202020204" pitchFamily="34" charset="0"/>
                            </a:rPr>
                            <m:t>1−</m:t>
                          </m:r>
                          <m:r>
                            <a:rPr lang="en-US" altLang="ko-KR" sz="2200" i="1">
                              <a:latin typeface="Cambria Math" panose="02040503050406030204" pitchFamily="18" charset="0"/>
                              <a:ea typeface="Cambria Math" panose="02040503050406030204" pitchFamily="18" charset="0"/>
                              <a:cs typeface="Arial" panose="020B0604020202020204" pitchFamily="34" charset="0"/>
                            </a:rPr>
                            <m:t>𝑑</m:t>
                          </m:r>
                        </m:e>
                      </m:d>
                      <m:r>
                        <a:rPr lang="en-US" altLang="ko-KR" sz="2200" i="1">
                          <a:latin typeface="Cambria Math" panose="02040503050406030204" pitchFamily="18" charset="0"/>
                          <a:ea typeface="Cambria Math" panose="02040503050406030204" pitchFamily="18" charset="0"/>
                          <a:cs typeface="Arial" panose="020B0604020202020204" pitchFamily="34" charset="0"/>
                        </a:rPr>
                        <m:t>∙</m:t>
                      </m:r>
                      <m:r>
                        <a:rPr lang="en-US" altLang="ko-KR" sz="2200" i="1">
                          <a:latin typeface="Cambria Math" panose="02040503050406030204" pitchFamily="18" charset="0"/>
                          <a:ea typeface="Cambria Math" panose="02040503050406030204" pitchFamily="18" charset="0"/>
                          <a:cs typeface="Arial" panose="020B0604020202020204" pitchFamily="34" charset="0"/>
                        </a:rPr>
                        <m:t>𝑅</m:t>
                      </m:r>
                    </m:oMath>
                  </m:oMathPara>
                </a14:m>
                <a:endParaRPr lang="en-US" altLang="ko-KR" sz="2200"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51300" y="1518742"/>
                <a:ext cx="3715790" cy="430887"/>
              </a:xfrm>
              <a:prstGeom prst="rect">
                <a:avLst/>
              </a:prstGeom>
              <a:blipFill>
                <a:blip r:embed="rId3"/>
                <a:stretch>
                  <a:fillRect/>
                </a:stretch>
              </a:blipFill>
              <a:ln>
                <a:solidFill>
                  <a:schemeClr val="accent1"/>
                </a:solidFill>
                <a:prstDash val="solid"/>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CC79A7C-EB3D-44E4-AD50-3BE8F62AC386}"/>
                  </a:ext>
                </a:extLst>
              </p:cNvPr>
              <p:cNvSpPr txBox="1"/>
              <p:nvPr/>
            </p:nvSpPr>
            <p:spPr>
              <a:xfrm>
                <a:off x="2192122" y="2084132"/>
                <a:ext cx="3273496" cy="1401666"/>
              </a:xfrm>
              <a:prstGeom prst="rect">
                <a:avLst/>
              </a:prstGeom>
              <a:noFill/>
              <a:ln>
                <a:noFill/>
                <a:prstDash val="solid"/>
              </a:ln>
            </p:spPr>
            <p:txBody>
              <a:bodyPr wrap="square">
                <a:spAutoFit/>
              </a:bodyPr>
              <a:lstStyle/>
              <a:p>
                <a:pPr eaLnBrk="0" fontAlgn="base" hangingPunct="0">
                  <a:spcBef>
                    <a:spcPct val="0"/>
                  </a:spcBef>
                  <a:spcAft>
                    <a:spcPct val="0"/>
                  </a:spcAft>
                </a:pPr>
                <a14:m>
                  <m:oMath xmlns:m="http://schemas.openxmlformats.org/officeDocument/2006/math">
                    <m:r>
                      <a:rPr lang="en-US" altLang="ko-KR" sz="2200" i="1">
                        <a:latin typeface="Cambria Math" panose="02040503050406030204" pitchFamily="18" charset="0"/>
                        <a:cs typeface="Arial" panose="020B0604020202020204" pitchFamily="34" charset="0"/>
                      </a:rPr>
                      <m:t>𝑤h𝑒𝑟𝑒</m:t>
                    </m:r>
                  </m:oMath>
                </a14:m>
                <a:r>
                  <a:rPr lang="en-US" altLang="ko-KR" sz="2200" dirty="0">
                    <a:latin typeface="Arial" panose="020B0604020202020204" pitchFamily="34" charset="0"/>
                    <a:cs typeface="Arial" panose="020B0604020202020204" pitchFamily="34" charset="0"/>
                  </a:rPr>
                  <a:t> </a:t>
                </a:r>
                <a14:m>
                  <m:oMath xmlns:m="http://schemas.openxmlformats.org/officeDocument/2006/math">
                    <m:r>
                      <a:rPr lang="en-US" altLang="ko-KR" sz="2200" i="1" dirty="0">
                        <a:latin typeface="Cambria Math" panose="02040503050406030204" pitchFamily="18" charset="0"/>
                        <a:cs typeface="Arial" panose="020B0604020202020204" pitchFamily="34" charset="0"/>
                      </a:rPr>
                      <m:t>𝑅</m:t>
                    </m:r>
                    <m:r>
                      <a:rPr lang="en-US" altLang="ko-KR" sz="2200" i="1" dirty="0">
                        <a:latin typeface="Cambria Math" panose="02040503050406030204" pitchFamily="18" charset="0"/>
                        <a:cs typeface="Arial" panose="020B0604020202020204" pitchFamily="34" charset="0"/>
                      </a:rPr>
                      <m:t>= </m:t>
                    </m:r>
                    <m:d>
                      <m:dPr>
                        <m:begChr m:val="["/>
                        <m:endChr m:val="]"/>
                        <m:ctrlPr>
                          <a:rPr lang="en-US" altLang="ko-KR" sz="2200" i="1" dirty="0">
                            <a:latin typeface="Cambria Math" panose="02040503050406030204" pitchFamily="18" charset="0"/>
                            <a:cs typeface="Arial" panose="020B0604020202020204" pitchFamily="34" charset="0"/>
                          </a:rPr>
                        </m:ctrlPr>
                      </m:dPr>
                      <m:e>
                        <m:m>
                          <m:mPr>
                            <m:mcs>
                              <m:mc>
                                <m:mcPr>
                                  <m:count m:val="3"/>
                                  <m:mcJc m:val="center"/>
                                </m:mcPr>
                              </m:mc>
                            </m:mcs>
                            <m:ctrlPr>
                              <a:rPr lang="en-US" altLang="ko-KR" sz="2200" i="1" dirty="0">
                                <a:latin typeface="Cambria Math" panose="02040503050406030204" pitchFamily="18" charset="0"/>
                                <a:cs typeface="Arial" panose="020B0604020202020204" pitchFamily="34" charset="0"/>
                              </a:rPr>
                            </m:ctrlPr>
                          </m:mPr>
                          <m:mr>
                            <m:e>
                              <m:f>
                                <m:fPr>
                                  <m:ctrlPr>
                                    <a:rPr lang="en-US" altLang="ko-KR" sz="2200" i="1" dirty="0">
                                      <a:latin typeface="Cambria Math" panose="02040503050406030204" pitchFamily="18" charset="0"/>
                                      <a:cs typeface="Arial" panose="020B0604020202020204" pitchFamily="34" charset="0"/>
                                    </a:rPr>
                                  </m:ctrlPr>
                                </m:fPr>
                                <m:num>
                                  <m:r>
                                    <a:rPr lang="en-US" altLang="ko-KR" sz="2200" i="1" dirty="0">
                                      <a:latin typeface="Cambria Math" panose="02040503050406030204" pitchFamily="18" charset="0"/>
                                      <a:cs typeface="Arial" panose="020B0604020202020204" pitchFamily="34" charset="0"/>
                                    </a:rPr>
                                    <m:t>1</m:t>
                                  </m:r>
                                </m:num>
                                <m:den>
                                  <m:r>
                                    <a:rPr lang="en-US" altLang="ko-KR" sz="2200" i="1" dirty="0">
                                      <a:latin typeface="Cambria Math" panose="02040503050406030204" pitchFamily="18" charset="0"/>
                                      <a:cs typeface="Arial" panose="020B0604020202020204" pitchFamily="34" charset="0"/>
                                    </a:rPr>
                                    <m:t>𝑛</m:t>
                                  </m:r>
                                </m:den>
                              </m:f>
                            </m:e>
                            <m:e>
                              <m:r>
                                <a:rPr lang="en-US" altLang="ko-KR" sz="2200" i="1" dirty="0">
                                  <a:latin typeface="Cambria Math" panose="02040503050406030204" pitchFamily="18" charset="0"/>
                                  <a:cs typeface="Arial" panose="020B0604020202020204" pitchFamily="34" charset="0"/>
                                </a:rPr>
                                <m:t>⋯</m:t>
                              </m:r>
                            </m:e>
                            <m:e>
                              <m:f>
                                <m:fPr>
                                  <m:ctrlPr>
                                    <a:rPr lang="en-US" altLang="ko-KR" sz="2200" i="1" dirty="0">
                                      <a:latin typeface="Cambria Math" panose="02040503050406030204" pitchFamily="18" charset="0"/>
                                      <a:cs typeface="Arial" panose="020B0604020202020204" pitchFamily="34" charset="0"/>
                                    </a:rPr>
                                  </m:ctrlPr>
                                </m:fPr>
                                <m:num>
                                  <m:r>
                                    <a:rPr lang="en-US" altLang="ko-KR" sz="2200" i="1" dirty="0">
                                      <a:latin typeface="Cambria Math" panose="02040503050406030204" pitchFamily="18" charset="0"/>
                                      <a:cs typeface="Arial" panose="020B0604020202020204" pitchFamily="34" charset="0"/>
                                    </a:rPr>
                                    <m:t>1</m:t>
                                  </m:r>
                                </m:num>
                                <m:den>
                                  <m:r>
                                    <a:rPr lang="en-US" altLang="ko-KR" sz="2200" i="1" dirty="0">
                                      <a:latin typeface="Cambria Math" panose="02040503050406030204" pitchFamily="18" charset="0"/>
                                      <a:cs typeface="Arial" panose="020B0604020202020204" pitchFamily="34" charset="0"/>
                                    </a:rPr>
                                    <m:t>𝑛</m:t>
                                  </m:r>
                                </m:den>
                              </m:f>
                            </m:e>
                          </m:mr>
                          <m:mr>
                            <m:e>
                              <m:r>
                                <a:rPr lang="en-US" altLang="ko-KR" sz="2200" i="1" dirty="0">
                                  <a:latin typeface="Cambria Math" panose="02040503050406030204" pitchFamily="18" charset="0"/>
                                  <a:cs typeface="Arial" panose="020B0604020202020204" pitchFamily="34" charset="0"/>
                                </a:rPr>
                                <m:t>⋮</m:t>
                              </m:r>
                            </m:e>
                            <m:e>
                              <m:r>
                                <a:rPr lang="en-US" altLang="ko-KR" sz="2200" i="1" dirty="0">
                                  <a:latin typeface="Cambria Math" panose="02040503050406030204" pitchFamily="18" charset="0"/>
                                  <a:cs typeface="Arial" panose="020B0604020202020204" pitchFamily="34" charset="0"/>
                                </a:rPr>
                                <m:t>⋱</m:t>
                              </m:r>
                            </m:e>
                            <m:e>
                              <m:r>
                                <a:rPr lang="en-US" altLang="ko-KR" sz="2200" i="1" dirty="0">
                                  <a:latin typeface="Cambria Math" panose="02040503050406030204" pitchFamily="18" charset="0"/>
                                  <a:cs typeface="Arial" panose="020B0604020202020204" pitchFamily="34" charset="0"/>
                                </a:rPr>
                                <m:t>⋮</m:t>
                              </m:r>
                            </m:e>
                          </m:mr>
                          <m:mr>
                            <m:e>
                              <m:f>
                                <m:fPr>
                                  <m:ctrlPr>
                                    <a:rPr lang="en-US" altLang="ko-KR" sz="2200" i="1" dirty="0">
                                      <a:latin typeface="Cambria Math" panose="02040503050406030204" pitchFamily="18" charset="0"/>
                                      <a:cs typeface="Arial" panose="020B0604020202020204" pitchFamily="34" charset="0"/>
                                    </a:rPr>
                                  </m:ctrlPr>
                                </m:fPr>
                                <m:num>
                                  <m:r>
                                    <a:rPr lang="en-US" altLang="ko-KR" sz="2200" i="1" dirty="0">
                                      <a:latin typeface="Cambria Math" panose="02040503050406030204" pitchFamily="18" charset="0"/>
                                      <a:cs typeface="Arial" panose="020B0604020202020204" pitchFamily="34" charset="0"/>
                                    </a:rPr>
                                    <m:t>1</m:t>
                                  </m:r>
                                </m:num>
                                <m:den>
                                  <m:r>
                                    <a:rPr lang="en-US" altLang="ko-KR" sz="2200" i="1" dirty="0">
                                      <a:latin typeface="Cambria Math" panose="02040503050406030204" pitchFamily="18" charset="0"/>
                                      <a:cs typeface="Arial" panose="020B0604020202020204" pitchFamily="34" charset="0"/>
                                    </a:rPr>
                                    <m:t>𝑛</m:t>
                                  </m:r>
                                </m:den>
                              </m:f>
                            </m:e>
                            <m:e>
                              <m:r>
                                <a:rPr lang="en-US" altLang="ko-KR" sz="2200" i="1" dirty="0">
                                  <a:latin typeface="Cambria Math" panose="02040503050406030204" pitchFamily="18" charset="0"/>
                                  <a:cs typeface="Arial" panose="020B0604020202020204" pitchFamily="34" charset="0"/>
                                </a:rPr>
                                <m:t>⋯</m:t>
                              </m:r>
                            </m:e>
                            <m:e>
                              <m:f>
                                <m:fPr>
                                  <m:ctrlPr>
                                    <a:rPr lang="en-US" altLang="ko-KR" sz="2200" i="1" dirty="0">
                                      <a:latin typeface="Cambria Math" panose="02040503050406030204" pitchFamily="18" charset="0"/>
                                      <a:cs typeface="Arial" panose="020B0604020202020204" pitchFamily="34" charset="0"/>
                                    </a:rPr>
                                  </m:ctrlPr>
                                </m:fPr>
                                <m:num>
                                  <m:r>
                                    <a:rPr lang="en-US" altLang="ko-KR" sz="2200" i="1" dirty="0">
                                      <a:latin typeface="Cambria Math" panose="02040503050406030204" pitchFamily="18" charset="0"/>
                                      <a:cs typeface="Arial" panose="020B0604020202020204" pitchFamily="34" charset="0"/>
                                    </a:rPr>
                                    <m:t>1</m:t>
                                  </m:r>
                                </m:num>
                                <m:den>
                                  <m:r>
                                    <a:rPr lang="en-US" altLang="ko-KR" sz="2200" i="1" dirty="0">
                                      <a:latin typeface="Cambria Math" panose="02040503050406030204" pitchFamily="18" charset="0"/>
                                      <a:cs typeface="Arial" panose="020B0604020202020204" pitchFamily="34" charset="0"/>
                                    </a:rPr>
                                    <m:t>𝑛</m:t>
                                  </m:r>
                                </m:den>
                              </m:f>
                            </m:e>
                          </m:mr>
                        </m:m>
                      </m:e>
                    </m:d>
                  </m:oMath>
                </a14:m>
                <a:endParaRPr lang="en-US" altLang="ko-KR" sz="2200" dirty="0">
                  <a:latin typeface="Arial" panose="020B0604020202020204" pitchFamily="34" charset="0"/>
                  <a:cs typeface="Arial" panose="020B0604020202020204" pitchFamily="34" charset="0"/>
                </a:endParaRPr>
              </a:p>
            </p:txBody>
          </p:sp>
        </mc:Choice>
        <mc:Fallback xmlns="">
          <p:sp>
            <p:nvSpPr>
              <p:cNvPr id="28" name="TextBox 27">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192122" y="2084132"/>
                <a:ext cx="3273496" cy="1401666"/>
              </a:xfrm>
              <a:prstGeom prst="rect">
                <a:avLst/>
              </a:prstGeom>
              <a:blipFill>
                <a:blip r:embed="rId4"/>
                <a:stretch>
                  <a:fillRect/>
                </a:stretch>
              </a:blipFill>
              <a:ln>
                <a:noFill/>
                <a:prstDash val="solid"/>
              </a:ln>
            </p:spPr>
            <p:txBody>
              <a:bodyPr/>
              <a:lstStyle/>
              <a:p>
                <a:r>
                  <a:rPr lang="ko-KR" altLang="en-US">
                    <a:noFill/>
                  </a:rPr>
                  <a:t> </a:t>
                </a:r>
              </a:p>
            </p:txBody>
          </p:sp>
        </mc:Fallback>
      </mc:AlternateContent>
      <p:cxnSp>
        <p:nvCxnSpPr>
          <p:cNvPr id="3" name="직선 화살표 연결선 2"/>
          <p:cNvCxnSpPr/>
          <p:nvPr/>
        </p:nvCxnSpPr>
        <p:spPr>
          <a:xfrm flipH="1">
            <a:off x="3936077" y="3557847"/>
            <a:ext cx="8313" cy="29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flipH="1">
            <a:off x="4878186" y="3557847"/>
            <a:ext cx="8313" cy="29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flipH="1">
            <a:off x="3190702" y="3039685"/>
            <a:ext cx="8313" cy="29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CC79A7C-EB3D-44E4-AD50-3BE8F62AC386}"/>
                  </a:ext>
                </a:extLst>
              </p:cNvPr>
              <p:cNvSpPr txBox="1"/>
              <p:nvPr/>
            </p:nvSpPr>
            <p:spPr>
              <a:xfrm>
                <a:off x="2610958" y="3391586"/>
                <a:ext cx="1159486" cy="518283"/>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m:rPr>
                          <m:sty m:val="p"/>
                        </m:rPr>
                        <a:rPr lang="en-US" altLang="ko-KR" sz="1400">
                          <a:latin typeface="Cambria Math" panose="02040503050406030204" pitchFamily="18" charset="0"/>
                          <a:ea typeface="휴먼엑스포" panose="02030504000101010101" pitchFamily="18" charset="-127"/>
                          <a:cs typeface="Arial" panose="020B0604020202020204" pitchFamily="34" charset="0"/>
                        </a:rPr>
                        <m:t>random</m:t>
                      </m:r>
                      <m:r>
                        <a:rPr lang="ko-KR" altLang="en-US" sz="1400" i="1">
                          <a:latin typeface="Cambria Math" panose="02040503050406030204" pitchFamily="18" charset="0"/>
                          <a:ea typeface="휴먼엑스포" panose="02030504000101010101" pitchFamily="18" charset="-127"/>
                          <a:cs typeface="Arial" panose="020B0604020202020204" pitchFamily="34" charset="0"/>
                        </a:rPr>
                        <m:t>의</m:t>
                      </m:r>
                      <m:r>
                        <a:rPr lang="en-US" altLang="ko-KR" sz="1400">
                          <a:latin typeface="Cambria Math" panose="02040503050406030204" pitchFamily="18" charset="0"/>
                          <a:ea typeface="휴먼엑스포" panose="02030504000101010101" pitchFamily="18" charset="-127"/>
                          <a:cs typeface="Arial" panose="020B0604020202020204" pitchFamily="34" charset="0"/>
                        </a:rPr>
                        <m:t> </m:t>
                      </m:r>
                      <m:r>
                        <m:rPr>
                          <m:sty m:val="p"/>
                        </m:rPr>
                        <a:rPr lang="en-US" altLang="ko-KR" sz="1400">
                          <a:latin typeface="Cambria Math" panose="02040503050406030204" pitchFamily="18" charset="0"/>
                          <a:ea typeface="휴먼엑스포" panose="02030504000101010101" pitchFamily="18" charset="-127"/>
                          <a:cs typeface="Arial" panose="020B0604020202020204" pitchFamily="34" charset="0"/>
                        </a:rPr>
                        <m:t>R</m:t>
                      </m:r>
                    </m:oMath>
                  </m:oMathPara>
                </a14:m>
                <a:endParaRPr lang="en-US" altLang="ko-KR" sz="14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610958" y="3391586"/>
                <a:ext cx="1159486" cy="518283"/>
              </a:xfrm>
              <a:prstGeom prst="rect">
                <a:avLst/>
              </a:prstGeom>
              <a:blipFill>
                <a:blip r:embed="rId5"/>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CC79A7C-EB3D-44E4-AD50-3BE8F62AC386}"/>
                  </a:ext>
                </a:extLst>
              </p:cNvPr>
              <p:cNvSpPr txBox="1"/>
              <p:nvPr/>
            </p:nvSpPr>
            <p:spPr>
              <a:xfrm>
                <a:off x="2335924" y="3929155"/>
                <a:ext cx="3917110" cy="307777"/>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𝑐𝑜𝑙𝑢𝑚𝑛</m:t>
                      </m:r>
                      <m:r>
                        <a:rPr lang="en-US" altLang="ko-KR" sz="1400" i="1">
                          <a:latin typeface="Cambria Math" panose="02040503050406030204" pitchFamily="18" charset="0"/>
                          <a:ea typeface="휴먼엑스포" panose="02030504000101010101" pitchFamily="18" charset="-127"/>
                          <a:cs typeface="Arial" panose="020B0604020202020204" pitchFamily="34" charset="0"/>
                        </a:rPr>
                        <m:t> </m:t>
                      </m:r>
                      <m:r>
                        <a:rPr lang="en-US" altLang="ko-KR" sz="1400" i="1">
                          <a:latin typeface="Cambria Math" panose="02040503050406030204" pitchFamily="18" charset="0"/>
                          <a:ea typeface="휴먼엑스포" panose="02030504000101010101" pitchFamily="18" charset="-127"/>
                          <a:cs typeface="Arial" panose="020B0604020202020204" pitchFamily="34" charset="0"/>
                        </a:rPr>
                        <m:t>𝑠𝑢𝑚</m:t>
                      </m:r>
                      <m:r>
                        <a:rPr lang="en-US" altLang="ko-KR" sz="1400" i="1">
                          <a:latin typeface="Cambria Math" panose="02040503050406030204" pitchFamily="18" charset="0"/>
                          <a:ea typeface="휴먼엑스포" panose="02030504000101010101" pitchFamily="18" charset="-127"/>
                          <a:cs typeface="Arial" panose="020B0604020202020204" pitchFamily="34" charset="0"/>
                        </a:rPr>
                        <m:t>=1</m:t>
                      </m:r>
                    </m:oMath>
                  </m:oMathPara>
                </a14:m>
                <a:endParaRPr lang="en-US" altLang="ko-KR" sz="14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34" name="TextBox 33">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335924" y="3929155"/>
                <a:ext cx="3917110" cy="307777"/>
              </a:xfrm>
              <a:prstGeom prst="rect">
                <a:avLst/>
              </a:prstGeom>
              <a:blipFill>
                <a:blip r:embed="rId6"/>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CC79A7C-EB3D-44E4-AD50-3BE8F62AC386}"/>
                  </a:ext>
                </a:extLst>
              </p:cNvPr>
              <p:cNvSpPr txBox="1"/>
              <p:nvPr/>
            </p:nvSpPr>
            <p:spPr>
              <a:xfrm>
                <a:off x="6253035" y="2851255"/>
                <a:ext cx="4092155" cy="584775"/>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𝑑</m:t>
                    </m:r>
                    <m:r>
                      <a:rPr lang="en-US" altLang="ko-KR"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=0.8 </m:t>
                    </m:r>
                    <m:r>
                      <a:rPr lang="ko-KR" altLang="en-US"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이</m:t>
                    </m:r>
                  </m:oMath>
                </a14:m>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라면</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 80%</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는 </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H</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를 따르고</a:t>
                </a:r>
                <a:endPar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  20%</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는 </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R</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을</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따름 </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(random)</a:t>
                </a:r>
              </a:p>
            </p:txBody>
          </p:sp>
        </mc:Choice>
        <mc:Fallback xmlns="">
          <p:sp>
            <p:nvSpPr>
              <p:cNvPr id="35" name="TextBox 34">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6253035" y="2851255"/>
                <a:ext cx="4092155" cy="584775"/>
              </a:xfrm>
              <a:prstGeom prst="rect">
                <a:avLst/>
              </a:prstGeom>
              <a:blipFill>
                <a:blip r:embed="rId7"/>
                <a:stretch>
                  <a:fillRect t="-4167" b="-12500"/>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CC79A7C-EB3D-44E4-AD50-3BE8F62AC386}"/>
                  </a:ext>
                </a:extLst>
              </p:cNvPr>
              <p:cNvSpPr txBox="1"/>
              <p:nvPr/>
            </p:nvSpPr>
            <p:spPr>
              <a:xfrm>
                <a:off x="6253034" y="1518742"/>
                <a:ext cx="3144504" cy="830997"/>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ko-KR" altLang="en-US" sz="16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선</m:t>
                    </m:r>
                  </m:oMath>
                </a14:m>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형결합으로 만들며</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 0&lt;d&lt;1</a:t>
                </a:r>
              </a:p>
              <a:p>
                <a:pPr eaLnBrk="0" fontAlgn="base" hangingPunct="0">
                  <a:spcBef>
                    <a:spcPct val="0"/>
                  </a:spcBef>
                  <a:spcAft>
                    <a:spcPct val="0"/>
                  </a:spcAft>
                </a:pP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  d= damping factor</a:t>
                </a:r>
              </a:p>
              <a:p>
                <a:pPr eaLnBrk="0" fontAlgn="base" hangingPunct="0">
                  <a:spcBef>
                    <a:spcPct val="0"/>
                  </a:spcBef>
                  <a:spcAft>
                    <a:spcPct val="0"/>
                  </a:spcAft>
                </a:pP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감소요인 </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(shrinkage)</a:t>
                </a:r>
              </a:p>
            </p:txBody>
          </p:sp>
        </mc:Choice>
        <mc:Fallback xmlns="">
          <p:sp>
            <p:nvSpPr>
              <p:cNvPr id="36" name="TextBox 3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6253034" y="1518742"/>
                <a:ext cx="3144504" cy="830997"/>
              </a:xfrm>
              <a:prstGeom prst="rect">
                <a:avLst/>
              </a:prstGeom>
              <a:blipFill>
                <a:blip r:embed="rId8"/>
                <a:stretch>
                  <a:fillRect t="-2941" b="-8824"/>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CC79A7C-EB3D-44E4-AD50-3BE8F62AC386}"/>
                  </a:ext>
                </a:extLst>
              </p:cNvPr>
              <p:cNvSpPr txBox="1"/>
              <p:nvPr/>
            </p:nvSpPr>
            <p:spPr>
              <a:xfrm>
                <a:off x="1851301" y="4367695"/>
                <a:ext cx="8568705" cy="1419876"/>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14:m>
                  <m:oMath xmlns:m="http://schemas.openxmlformats.org/officeDocument/2006/math">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  </m:t>
                    </m:r>
                  </m:oMath>
                </a14:m>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H</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도 </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R</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도 </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Stochastic matrix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이고 </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R</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의</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성분도 모두 </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positive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이기 때문에</a:t>
                </a:r>
                <a:endPar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그 </a:t>
                </a:r>
                <a:r>
                  <a:rPr lang="ko-KR" altLang="en-US" sz="2000" dirty="0" err="1">
                    <a:solidFill>
                      <a:srgbClr val="002060"/>
                    </a:solidFill>
                    <a:latin typeface="Arial" panose="020B0604020202020204" pitchFamily="34" charset="0"/>
                    <a:ea typeface="휴먼엑스포" panose="02030504000101010101" pitchFamily="18" charset="-127"/>
                    <a:cs typeface="Arial" panose="020B0604020202020204" pitchFamily="34" charset="0"/>
                  </a:rPr>
                  <a:t>선형결합인</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H*</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도 </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Stochastic matrix</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이고 모든 </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elements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가 </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positive</a:t>
                </a:r>
              </a:p>
              <a:p>
                <a:pPr eaLnBrk="0" fontAlgn="base" hangingPunct="0">
                  <a:lnSpc>
                    <a:spcPct val="150000"/>
                  </a:lnSpc>
                  <a:spcBef>
                    <a:spcPct val="0"/>
                  </a:spcBef>
                  <a:spcAft>
                    <a:spcPct val="0"/>
                  </a:spcAft>
                </a:pP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en-US" altLang="ko-KR" sz="2000" b="1" dirty="0">
                    <a:solidFill>
                      <a:srgbClr val="FF0000"/>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2000" b="1" dirty="0">
                    <a:solidFill>
                      <a:srgbClr val="FF0000"/>
                    </a:solidFill>
                    <a:latin typeface="맑은 고딕" panose="020B0503020000020004" pitchFamily="50" charset="-127"/>
                    <a:ea typeface="맑은 고딕" panose="020B0503020000020004" pitchFamily="50" charset="-127"/>
                    <a:cs typeface="Arial" panose="020B0604020202020204" pitchFamily="34" charset="0"/>
                  </a:rPr>
                  <a:t>이제는</a:t>
                </a:r>
                <a:r>
                  <a:rPr lang="en-US" altLang="ko-KR" sz="2000" b="1" dirty="0">
                    <a:solidFill>
                      <a:srgbClr val="FF0000"/>
                    </a:solidFill>
                    <a:latin typeface="맑은 고딕" panose="020B0503020000020004" pitchFamily="50" charset="-127"/>
                    <a:ea typeface="맑은 고딕" panose="020B0503020000020004" pitchFamily="50" charset="-127"/>
                    <a:cs typeface="Arial" panose="020B0604020202020204" pitchFamily="34" charset="0"/>
                  </a:rPr>
                  <a:t> </a:t>
                </a:r>
                <a:r>
                  <a:rPr lang="en-US" altLang="ko-KR" sz="2000" b="1" dirty="0" err="1">
                    <a:solidFill>
                      <a:srgbClr val="FF0000"/>
                    </a:solidFill>
                    <a:latin typeface="맑은 고딕" panose="020B0503020000020004" pitchFamily="50" charset="-127"/>
                    <a:ea typeface="맑은 고딕" panose="020B0503020000020004" pitchFamily="50" charset="-127"/>
                    <a:cs typeface="Arial" panose="020B0604020202020204" pitchFamily="34" charset="0"/>
                  </a:rPr>
                  <a:t>Perron</a:t>
                </a:r>
                <a:r>
                  <a:rPr lang="en-US" altLang="ko-KR" sz="2000" b="1" dirty="0">
                    <a:solidFill>
                      <a:srgbClr val="FF0000"/>
                    </a:solidFill>
                    <a:latin typeface="맑은 고딕" panose="020B0503020000020004" pitchFamily="50" charset="-127"/>
                    <a:ea typeface="맑은 고딕" panose="020B0503020000020004" pitchFamily="50" charset="-127"/>
                    <a:cs typeface="Arial" panose="020B0604020202020204" pitchFamily="34" charset="0"/>
                  </a:rPr>
                  <a:t> – </a:t>
                </a:r>
                <a:r>
                  <a:rPr lang="en-US" altLang="ko-KR" sz="2000" b="1" dirty="0" err="1">
                    <a:solidFill>
                      <a:srgbClr val="FF0000"/>
                    </a:solidFill>
                    <a:latin typeface="맑은 고딕" panose="020B0503020000020004" pitchFamily="50" charset="-127"/>
                    <a:ea typeface="맑은 고딕" panose="020B0503020000020004" pitchFamily="50" charset="-127"/>
                    <a:cs typeface="Arial" panose="020B0604020202020204" pitchFamily="34" charset="0"/>
                  </a:rPr>
                  <a:t>Frobenius</a:t>
                </a:r>
                <a:r>
                  <a:rPr lang="en-US" altLang="ko-KR" sz="2000" b="1" dirty="0">
                    <a:solidFill>
                      <a:srgbClr val="FF0000"/>
                    </a:solidFill>
                    <a:latin typeface="맑은 고딕" panose="020B0503020000020004" pitchFamily="50" charset="-127"/>
                    <a:ea typeface="맑은 고딕" panose="020B0503020000020004" pitchFamily="50" charset="-127"/>
                    <a:cs typeface="Arial" panose="020B0604020202020204" pitchFamily="34" charset="0"/>
                  </a:rPr>
                  <a:t> Th</a:t>
                </a:r>
                <a:r>
                  <a:rPr lang="en-US" altLang="ko-KR" sz="2000" b="1" baseline="30000" dirty="0">
                    <a:solidFill>
                      <a:srgbClr val="FF0000"/>
                    </a:solidFill>
                    <a:latin typeface="맑은 고딕" panose="020B0503020000020004" pitchFamily="50" charset="-127"/>
                    <a:ea typeface="맑은 고딕" panose="020B0503020000020004" pitchFamily="50" charset="-127"/>
                    <a:cs typeface="Arial" panose="020B0604020202020204" pitchFamily="34" charset="0"/>
                  </a:rPr>
                  <a:t>m</a:t>
                </a:r>
                <a:r>
                  <a:rPr lang="en-US" altLang="ko-KR" sz="2000" b="1" dirty="0">
                    <a:solidFill>
                      <a:srgbClr val="FF0000"/>
                    </a:solidFill>
                    <a:latin typeface="맑은 고딕" panose="020B0503020000020004" pitchFamily="50" charset="-127"/>
                    <a:ea typeface="맑은 고딕" panose="020B0503020000020004" pitchFamily="50" charset="-127"/>
                    <a:cs typeface="Arial" panose="020B0604020202020204" pitchFamily="34" charset="0"/>
                  </a:rPr>
                  <a:t> </a:t>
                </a:r>
                <a:r>
                  <a:rPr lang="ko-KR" altLang="en-US" sz="2000" b="1" dirty="0">
                    <a:solidFill>
                      <a:srgbClr val="FF0000"/>
                    </a:solidFill>
                    <a:latin typeface="맑은 고딕" panose="020B0503020000020004" pitchFamily="50" charset="-127"/>
                    <a:ea typeface="맑은 고딕" panose="020B0503020000020004" pitchFamily="50" charset="-127"/>
                    <a:cs typeface="Arial" panose="020B0604020202020204" pitchFamily="34" charset="0"/>
                  </a:rPr>
                  <a:t>적용 가능</a:t>
                </a:r>
                <a:endParaRPr lang="en-US" altLang="ko-KR" sz="2000" b="1" dirty="0">
                  <a:solidFill>
                    <a:srgbClr val="FF0000"/>
                  </a:solidFill>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37" name="TextBox 3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51301" y="4367695"/>
                <a:ext cx="8568705" cy="1419876"/>
              </a:xfrm>
              <a:prstGeom prst="rect">
                <a:avLst/>
              </a:prstGeom>
              <a:blipFill>
                <a:blip r:embed="rId9"/>
                <a:stretch>
                  <a:fillRect b="-6438"/>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CC79A7C-EB3D-44E4-AD50-3BE8F62AC386}"/>
                  </a:ext>
                </a:extLst>
              </p:cNvPr>
              <p:cNvSpPr txBox="1"/>
              <p:nvPr/>
            </p:nvSpPr>
            <p:spPr>
              <a:xfrm>
                <a:off x="2610959" y="5702900"/>
                <a:ext cx="7408813" cy="728405"/>
              </a:xfrm>
              <a:prstGeom prst="rect">
                <a:avLst/>
              </a:prstGeom>
              <a:noFill/>
              <a:ln>
                <a:noFill/>
                <a:prstDash val="solid"/>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sSubSup>
                        <m:sSubSupPr>
                          <m:ctrlPr>
                            <a:rPr lang="en-US" altLang="ko-KR" sz="2200" i="1">
                              <a:latin typeface="Cambria Math" panose="02040503050406030204" pitchFamily="18" charset="0"/>
                              <a:cs typeface="Arial" panose="020B0604020202020204" pitchFamily="34" charset="0"/>
                            </a:rPr>
                          </m:ctrlPr>
                        </m:sSubSupPr>
                        <m:e>
                          <m:r>
                            <a:rPr lang="en-US" altLang="ko-KR" sz="2200" i="1">
                              <a:latin typeface="Cambria Math" panose="02040503050406030204" pitchFamily="18" charset="0"/>
                              <a:cs typeface="Arial" panose="020B0604020202020204" pitchFamily="34" charset="0"/>
                            </a:rPr>
                            <m:t>h</m:t>
                          </m:r>
                        </m:e>
                        <m:sub>
                          <m:r>
                            <a:rPr lang="en-US" altLang="ko-KR" sz="2200" i="1">
                              <a:latin typeface="Cambria Math" panose="02040503050406030204" pitchFamily="18" charset="0"/>
                              <a:cs typeface="Arial" panose="020B0604020202020204" pitchFamily="34" charset="0"/>
                            </a:rPr>
                            <m:t>𝑖𝑗</m:t>
                          </m:r>
                        </m:sub>
                        <m:sup>
                          <m:r>
                            <a:rPr lang="en-US" altLang="ko-KR" sz="2200" i="1">
                              <a:latin typeface="Cambria Math" panose="02040503050406030204" pitchFamily="18" charset="0"/>
                              <a:cs typeface="Arial" panose="020B0604020202020204" pitchFamily="34" charset="0"/>
                            </a:rPr>
                            <m:t>∗</m:t>
                          </m:r>
                        </m:sup>
                      </m:sSubSup>
                      <m:r>
                        <a:rPr lang="en-US" altLang="ko-KR" sz="2200" i="1">
                          <a:latin typeface="Cambria Math" panose="02040503050406030204" pitchFamily="18" charset="0"/>
                          <a:cs typeface="Arial" panose="020B0604020202020204" pitchFamily="34" charset="0"/>
                        </a:rPr>
                        <m:t>=</m:t>
                      </m:r>
                      <m:r>
                        <a:rPr lang="en-US" altLang="ko-KR" sz="2200" i="1">
                          <a:latin typeface="Cambria Math" panose="02040503050406030204" pitchFamily="18" charset="0"/>
                          <a:cs typeface="Arial" panose="020B0604020202020204" pitchFamily="34" charset="0"/>
                        </a:rPr>
                        <m:t>𝑑</m:t>
                      </m:r>
                      <m:r>
                        <a:rPr lang="en-US" altLang="ko-KR" sz="2200" i="1">
                          <a:latin typeface="Cambria Math" panose="02040503050406030204" pitchFamily="18" charset="0"/>
                          <a:ea typeface="Cambria Math" panose="02040503050406030204" pitchFamily="18" charset="0"/>
                          <a:cs typeface="Arial" panose="020B0604020202020204" pitchFamily="34" charset="0"/>
                        </a:rPr>
                        <m:t>∙ </m:t>
                      </m:r>
                      <m:sSub>
                        <m:sSubPr>
                          <m:ctrlPr>
                            <a:rPr lang="en-US" altLang="ko-KR" sz="2200"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200" i="1">
                              <a:latin typeface="Cambria Math" panose="02040503050406030204" pitchFamily="18" charset="0"/>
                              <a:ea typeface="Cambria Math" panose="02040503050406030204" pitchFamily="18" charset="0"/>
                              <a:cs typeface="Arial" panose="020B0604020202020204" pitchFamily="34" charset="0"/>
                            </a:rPr>
                            <m:t>h</m:t>
                          </m:r>
                        </m:e>
                        <m:sub>
                          <m:r>
                            <a:rPr lang="en-US" altLang="ko-KR" sz="2200" i="1">
                              <a:latin typeface="Cambria Math" panose="02040503050406030204" pitchFamily="18" charset="0"/>
                              <a:ea typeface="Cambria Math" panose="02040503050406030204" pitchFamily="18" charset="0"/>
                              <a:cs typeface="Arial" panose="020B0604020202020204" pitchFamily="34" charset="0"/>
                            </a:rPr>
                            <m:t>𝑖𝑗</m:t>
                          </m:r>
                        </m:sub>
                      </m:sSub>
                      <m:r>
                        <a:rPr lang="en-US" altLang="ko-KR" sz="2200" i="1">
                          <a:latin typeface="Cambria Math" panose="02040503050406030204" pitchFamily="18" charset="0"/>
                          <a:ea typeface="Cambria Math" panose="02040503050406030204" pitchFamily="18" charset="0"/>
                          <a:cs typeface="Arial" panose="020B0604020202020204" pitchFamily="34" charset="0"/>
                        </a:rPr>
                        <m:t>+</m:t>
                      </m:r>
                      <m:d>
                        <m:dPr>
                          <m:ctrlPr>
                            <a:rPr lang="en-US" altLang="ko-KR" sz="2200" i="1">
                              <a:latin typeface="Cambria Math" panose="02040503050406030204" pitchFamily="18" charset="0"/>
                              <a:ea typeface="Cambria Math" panose="02040503050406030204" pitchFamily="18" charset="0"/>
                              <a:cs typeface="Arial" panose="020B0604020202020204" pitchFamily="34" charset="0"/>
                            </a:rPr>
                          </m:ctrlPr>
                        </m:dPr>
                        <m:e>
                          <m:r>
                            <a:rPr lang="en-US" altLang="ko-KR" sz="2200" i="1">
                              <a:latin typeface="Cambria Math" panose="02040503050406030204" pitchFamily="18" charset="0"/>
                              <a:ea typeface="Cambria Math" panose="02040503050406030204" pitchFamily="18" charset="0"/>
                              <a:cs typeface="Arial" panose="020B0604020202020204" pitchFamily="34" charset="0"/>
                            </a:rPr>
                            <m:t>1−</m:t>
                          </m:r>
                          <m:r>
                            <a:rPr lang="en-US" altLang="ko-KR" sz="2200" i="1">
                              <a:latin typeface="Cambria Math" panose="02040503050406030204" pitchFamily="18" charset="0"/>
                              <a:ea typeface="Cambria Math" panose="02040503050406030204" pitchFamily="18" charset="0"/>
                              <a:cs typeface="Arial" panose="020B0604020202020204" pitchFamily="34" charset="0"/>
                            </a:rPr>
                            <m:t>𝑑</m:t>
                          </m:r>
                        </m:e>
                      </m:d>
                      <m:r>
                        <a:rPr lang="en-US" altLang="ko-KR" sz="2200" i="1">
                          <a:latin typeface="Cambria Math" panose="02040503050406030204" pitchFamily="18" charset="0"/>
                          <a:ea typeface="Cambria Math" panose="02040503050406030204" pitchFamily="18" charset="0"/>
                          <a:cs typeface="Arial" panose="020B0604020202020204" pitchFamily="34" charset="0"/>
                        </a:rPr>
                        <m:t>∙</m:t>
                      </m:r>
                      <m:f>
                        <m:fPr>
                          <m:ctrlPr>
                            <a:rPr lang="en-US" altLang="ko-KR" sz="2200" i="1">
                              <a:latin typeface="Cambria Math" panose="02040503050406030204" pitchFamily="18" charset="0"/>
                              <a:ea typeface="Cambria Math" panose="02040503050406030204" pitchFamily="18" charset="0"/>
                              <a:cs typeface="Arial" panose="020B0604020202020204" pitchFamily="34" charset="0"/>
                            </a:rPr>
                          </m:ctrlPr>
                        </m:fPr>
                        <m:num>
                          <m:r>
                            <a:rPr lang="en-US" altLang="ko-KR" sz="2200" i="1">
                              <a:latin typeface="Cambria Math" panose="02040503050406030204" pitchFamily="18" charset="0"/>
                              <a:ea typeface="Cambria Math" panose="02040503050406030204" pitchFamily="18" charset="0"/>
                              <a:cs typeface="Arial" panose="020B0604020202020204" pitchFamily="34" charset="0"/>
                            </a:rPr>
                            <m:t>1</m:t>
                          </m:r>
                        </m:num>
                        <m:den>
                          <m:r>
                            <a:rPr lang="en-US" altLang="ko-KR" sz="2200" i="1">
                              <a:latin typeface="Cambria Math" panose="02040503050406030204" pitchFamily="18" charset="0"/>
                              <a:ea typeface="Cambria Math" panose="02040503050406030204" pitchFamily="18" charset="0"/>
                              <a:cs typeface="Arial" panose="020B0604020202020204" pitchFamily="34" charset="0"/>
                            </a:rPr>
                            <m:t>𝑛</m:t>
                          </m:r>
                        </m:den>
                      </m:f>
                    </m:oMath>
                  </m:oMathPara>
                </a14:m>
                <a:endParaRPr lang="en-US" altLang="ko-KR" sz="2200" dirty="0">
                  <a:latin typeface="Arial" panose="020B0604020202020204" pitchFamily="34" charset="0"/>
                  <a:cs typeface="Arial" panose="020B0604020202020204" pitchFamily="34" charset="0"/>
                </a:endParaRPr>
              </a:p>
            </p:txBody>
          </p:sp>
        </mc:Choice>
        <mc:Fallback xmlns="">
          <p:sp>
            <p:nvSpPr>
              <p:cNvPr id="39" name="TextBox 38">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610959" y="5702900"/>
                <a:ext cx="7408813" cy="728405"/>
              </a:xfrm>
              <a:prstGeom prst="rect">
                <a:avLst/>
              </a:prstGeom>
              <a:blipFill>
                <a:blip r:embed="rId10"/>
                <a:stretch>
                  <a:fillRect/>
                </a:stretch>
              </a:blipFill>
              <a:ln>
                <a:noFill/>
                <a:prstDash val="solid"/>
              </a:ln>
            </p:spPr>
            <p:txBody>
              <a:bodyPr/>
              <a:lstStyle/>
              <a:p>
                <a:r>
                  <a:rPr lang="ko-KR" altLang="en-US">
                    <a:noFill/>
                  </a:rPr>
                  <a:t> </a:t>
                </a:r>
              </a:p>
            </p:txBody>
          </p:sp>
        </mc:Fallback>
      </mc:AlternateContent>
    </p:spTree>
    <p:extLst>
      <p:ext uri="{BB962C8B-B14F-4D97-AF65-F5344CB8AC3E}">
        <p14:creationId xmlns:p14="http://schemas.microsoft.com/office/powerpoint/2010/main" val="322454274"/>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793</a:t>
            </a:fld>
            <a:endParaRPr lang="ko-KR" alt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CC79A7C-EB3D-44E4-AD50-3BE8F62AC386}"/>
                  </a:ext>
                </a:extLst>
              </p:cNvPr>
              <p:cNvSpPr txBox="1"/>
              <p:nvPr/>
            </p:nvSpPr>
            <p:spPr>
              <a:xfrm>
                <a:off x="1603636" y="1294297"/>
                <a:ext cx="1401416" cy="430887"/>
              </a:xfrm>
              <a:prstGeom prst="rect">
                <a:avLst/>
              </a:prstGeom>
              <a:solidFill>
                <a:schemeClr val="accent1">
                  <a:lumMod val="40000"/>
                  <a:lumOff val="60000"/>
                </a:schemeClr>
              </a:solidFill>
              <a:ln>
                <a:noFill/>
                <a:prstDash val="solid"/>
              </a:ln>
            </p:spPr>
            <p:txBody>
              <a:bodyPr wrap="square">
                <a:spAutoFit/>
              </a:bodyPr>
              <a:lstStyle/>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altLang="ko-KR" sz="2200" i="1">
                          <a:latin typeface="Cambria Math" panose="02040503050406030204" pitchFamily="18" charset="0"/>
                          <a:cs typeface="Arial" panose="020B0604020202020204" pitchFamily="34" charset="0"/>
                        </a:rPr>
                        <m:t>𝐼𝑡𝑒𝑟𝑎𝑡𝑖𝑜𝑛</m:t>
                      </m:r>
                    </m:oMath>
                  </m:oMathPara>
                </a14:m>
                <a:endParaRPr lang="en-US" altLang="ko-KR" sz="2200" dirty="0">
                  <a:latin typeface="Arial" panose="020B0604020202020204" pitchFamily="34" charset="0"/>
                  <a:cs typeface="Arial" panose="020B0604020202020204" pitchFamily="34" charset="0"/>
                </a:endParaRPr>
              </a:p>
            </p:txBody>
          </p:sp>
        </mc:Choice>
        <mc:Fallback xmlns="">
          <p:sp>
            <p:nvSpPr>
              <p:cNvPr id="16" name="TextBox 15">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603636" y="1294297"/>
                <a:ext cx="1401416" cy="430887"/>
              </a:xfrm>
              <a:prstGeom prst="rect">
                <a:avLst/>
              </a:prstGeom>
              <a:blipFill>
                <a:blip r:embed="rId3"/>
                <a:stretch>
                  <a:fillRect/>
                </a:stretch>
              </a:blipFill>
              <a:ln>
                <a:noFill/>
                <a:prstDash val="solid"/>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CC79A7C-EB3D-44E4-AD50-3BE8F62AC386}"/>
                  </a:ext>
                </a:extLst>
              </p:cNvPr>
              <p:cNvSpPr txBox="1"/>
              <p:nvPr/>
            </p:nvSpPr>
            <p:spPr>
              <a:xfrm>
                <a:off x="2185531" y="1901251"/>
                <a:ext cx="6214481" cy="2411173"/>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14:m>
                  <m:oMath xmlns:m="http://schemas.openxmlformats.org/officeDocument/2006/math">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𝑆𝑡𝑎𝑟𝑡</m:t>
                    </m:r>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𝑓𝑟𝑜𝑚</m:t>
                    </m:r>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2000" b="1" dirty="0">
                    <a:solidFill>
                      <a:srgbClr val="FF0000"/>
                    </a:solidFill>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2000" b="1" i="1" dirty="0">
                            <a:solidFill>
                              <a:srgbClr val="002060"/>
                            </a:solidFill>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b="1" i="1" dirty="0">
                            <a:solidFill>
                              <a:srgbClr val="002060"/>
                            </a:solidFill>
                            <a:latin typeface="Cambria Math" panose="02040503050406030204" pitchFamily="18" charset="0"/>
                            <a:ea typeface="휴먼엑스포" panose="02030504000101010101" pitchFamily="18" charset="-127"/>
                            <a:cs typeface="Arial" panose="020B0604020202020204" pitchFamily="34" charset="0"/>
                          </a:rPr>
                          <m:t>𝒙</m:t>
                        </m:r>
                      </m:e>
                      <m:sub>
                        <m:r>
                          <a:rPr lang="en-US" altLang="ko-KR" sz="2000" b="1" i="1" dirty="0">
                            <a:solidFill>
                              <a:srgbClr val="002060"/>
                            </a:solidFill>
                            <a:latin typeface="Cambria Math" panose="02040503050406030204" pitchFamily="18" charset="0"/>
                            <a:ea typeface="휴먼엑스포" panose="02030504000101010101" pitchFamily="18" charset="-127"/>
                            <a:cs typeface="Arial" panose="020B0604020202020204" pitchFamily="34" charset="0"/>
                          </a:rPr>
                          <m:t>𝒐</m:t>
                        </m:r>
                      </m:sub>
                    </m:sSub>
                  </m:oMath>
                </a14:m>
                <a:endParaRPr lang="en-US" altLang="ko-KR" sz="2000" b="1" dirty="0">
                  <a:solidFill>
                    <a:srgbClr val="FF0000"/>
                  </a:solidFill>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2000" b="1" dirty="0">
                    <a:solidFill>
                      <a:srgbClr val="FF0000"/>
                    </a:solidFill>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2000" b="1"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b="1" i="1">
                            <a:latin typeface="Cambria Math" panose="02040503050406030204" pitchFamily="18" charset="0"/>
                            <a:ea typeface="휴먼엑스포" panose="02030504000101010101" pitchFamily="18" charset="-127"/>
                            <a:cs typeface="Arial" panose="020B0604020202020204" pitchFamily="34" charset="0"/>
                          </a:rPr>
                          <m:t>𝒙</m:t>
                        </m:r>
                      </m:e>
                      <m:sub>
                        <m:r>
                          <a:rPr lang="en-US" altLang="ko-KR" sz="2000" b="1" i="1">
                            <a:latin typeface="Cambria Math" panose="02040503050406030204" pitchFamily="18" charset="0"/>
                            <a:ea typeface="휴먼엑스포" panose="02030504000101010101" pitchFamily="18" charset="-127"/>
                            <a:cs typeface="Arial" panose="020B0604020202020204" pitchFamily="34" charset="0"/>
                          </a:rPr>
                          <m:t>𝟏</m:t>
                        </m:r>
                      </m:sub>
                    </m:sSub>
                    <m:r>
                      <a:rPr lang="en-US" altLang="ko-KR" sz="2000" b="1"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b="1"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000" b="1" i="1">
                            <a:latin typeface="Cambria Math" panose="02040503050406030204" pitchFamily="18" charset="0"/>
                            <a:ea typeface="Cambria Math" panose="02040503050406030204" pitchFamily="18" charset="0"/>
                            <a:cs typeface="Arial" panose="020B0604020202020204" pitchFamily="34" charset="0"/>
                          </a:rPr>
                          <m:t>𝑯</m:t>
                        </m:r>
                      </m:e>
                      <m:sup>
                        <m:r>
                          <a:rPr lang="en-US" altLang="ko-KR" sz="2000" b="1" i="1">
                            <a:latin typeface="Cambria Math" panose="02040503050406030204" pitchFamily="18" charset="0"/>
                            <a:ea typeface="Cambria Math" panose="02040503050406030204" pitchFamily="18" charset="0"/>
                            <a:cs typeface="Arial" panose="020B0604020202020204" pitchFamily="34" charset="0"/>
                          </a:rPr>
                          <m:t>∗</m:t>
                        </m:r>
                      </m:sup>
                    </m:sSup>
                    <m:sSub>
                      <m:sSub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000" b="1" i="1">
                            <a:latin typeface="Cambria Math" panose="02040503050406030204" pitchFamily="18" charset="0"/>
                            <a:ea typeface="Cambria Math" panose="02040503050406030204" pitchFamily="18" charset="0"/>
                            <a:cs typeface="Arial" panose="020B0604020202020204" pitchFamily="34" charset="0"/>
                          </a:rPr>
                          <m:t>𝒙</m:t>
                        </m:r>
                      </m:e>
                      <m:sub>
                        <m:r>
                          <a:rPr lang="en-US" altLang="ko-KR" sz="2000" b="1" i="1">
                            <a:latin typeface="Cambria Math" panose="02040503050406030204" pitchFamily="18" charset="0"/>
                            <a:ea typeface="Cambria Math" panose="02040503050406030204" pitchFamily="18" charset="0"/>
                            <a:cs typeface="Arial" panose="020B0604020202020204" pitchFamily="34" charset="0"/>
                          </a:rPr>
                          <m:t>𝟎</m:t>
                        </m:r>
                      </m:sub>
                    </m:sSub>
                    <m:r>
                      <a:rPr lang="en-US" altLang="ko-KR" sz="2000" b="1" i="1">
                        <a:latin typeface="Cambria Math" panose="02040503050406030204" pitchFamily="18" charset="0"/>
                        <a:ea typeface="Cambria Math" panose="02040503050406030204" pitchFamily="18" charset="0"/>
                        <a:cs typeface="Arial" panose="020B0604020202020204" pitchFamily="34" charset="0"/>
                      </a:rPr>
                      <m:t>        (</m:t>
                    </m:r>
                    <m:acc>
                      <m:accPr>
                        <m:chr m:val="⃗"/>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accPr>
                      <m:e>
                        <m:r>
                          <a:rPr lang="en-US" altLang="ko-KR" sz="2000" b="1" i="1">
                            <a:latin typeface="Cambria Math" panose="02040503050406030204" pitchFamily="18" charset="0"/>
                            <a:ea typeface="Cambria Math" panose="02040503050406030204" pitchFamily="18" charset="0"/>
                            <a:cs typeface="Arial" panose="020B0604020202020204" pitchFamily="34" charset="0"/>
                          </a:rPr>
                          <m:t>𝒚</m:t>
                        </m:r>
                        <m:r>
                          <a:rPr lang="en-US" altLang="ko-KR" sz="2000" b="1" i="1">
                            <a:latin typeface="Cambria Math" panose="02040503050406030204" pitchFamily="18" charset="0"/>
                            <a:ea typeface="Cambria Math" panose="02040503050406030204" pitchFamily="18" charset="0"/>
                            <a:cs typeface="Arial" panose="020B0604020202020204" pitchFamily="34" charset="0"/>
                          </a:rPr>
                          <m:t> </m:t>
                        </m:r>
                      </m:e>
                    </m:acc>
                    <m:r>
                      <a:rPr lang="en-US" altLang="ko-KR" sz="2000" b="1" i="1">
                        <a:latin typeface="Cambria Math" panose="02040503050406030204" pitchFamily="18" charset="0"/>
                        <a:ea typeface="휴먼엑스포" panose="02030504000101010101" pitchFamily="18" charset="-127"/>
                        <a:cs typeface="Arial" panose="020B0604020202020204" pitchFamily="34" charset="0"/>
                      </a:rPr>
                      <m:t> </m:t>
                    </m:r>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sz="2000" i="1" dirty="0">
                        <a:latin typeface="Cambria Math" panose="02040503050406030204" pitchFamily="18" charset="0"/>
                        <a:ea typeface="Cambria Math" panose="02040503050406030204" pitchFamily="18" charset="0"/>
                        <a:cs typeface="Arial" panose="020B0604020202020204" pitchFamily="34" charset="0"/>
                      </a:rPr>
                      <m:t>∝</m:t>
                    </m:r>
                    <m:r>
                      <a:rPr lang="en-US" altLang="ko-KR" sz="2000" i="1" dirty="0">
                        <a:latin typeface="Cambria Math" panose="02040503050406030204" pitchFamily="18" charset="0"/>
                        <a:ea typeface="Cambria Math" panose="02040503050406030204" pitchFamily="18" charset="0"/>
                        <a:cs typeface="Arial" panose="020B0604020202020204" pitchFamily="34" charset="0"/>
                      </a:rPr>
                      <m:t>𝑤</m:t>
                    </m:r>
                    <m:acc>
                      <m:accPr>
                        <m:chr m:val="⃗"/>
                        <m:ctrlPr>
                          <a:rPr lang="en-US" altLang="ko-KR" sz="2000" i="1" dirty="0">
                            <a:latin typeface="Cambria Math" panose="02040503050406030204" pitchFamily="18" charset="0"/>
                            <a:ea typeface="Cambria Math" panose="02040503050406030204" pitchFamily="18" charset="0"/>
                            <a:cs typeface="Arial" panose="020B0604020202020204" pitchFamily="34" charset="0"/>
                          </a:rPr>
                        </m:ctrlPr>
                      </m:accPr>
                      <m:e>
                        <m:r>
                          <a:rPr lang="en-US" altLang="ko-KR" sz="2000" i="1" dirty="0">
                            <a:latin typeface="Cambria Math" panose="02040503050406030204" pitchFamily="18" charset="0"/>
                            <a:ea typeface="Cambria Math" panose="02040503050406030204" pitchFamily="18" charset="0"/>
                            <a:cs typeface="Arial" panose="020B0604020202020204" pitchFamily="34" charset="0"/>
                          </a:rPr>
                          <m:t>𝑦</m:t>
                        </m:r>
                      </m:e>
                    </m:acc>
                    <m:r>
                      <a:rPr lang="en-US" altLang="ko-KR" sz="2000" i="1" dirty="0">
                        <a:latin typeface="Cambria Math" panose="02040503050406030204" pitchFamily="18" charset="0"/>
                        <a:ea typeface="Cambria Math" panose="02040503050406030204" pitchFamily="18" charset="0"/>
                        <a:cs typeface="Arial" panose="020B0604020202020204" pitchFamily="34" charset="0"/>
                      </a:rPr>
                      <m:t> </m:t>
                    </m:r>
                  </m:oMath>
                </a14:m>
                <a:r>
                  <a:rPr lang="ko-KR" altLang="en-US" sz="2000" dirty="0">
                    <a:latin typeface="Arial" panose="020B0604020202020204" pitchFamily="34" charset="0"/>
                    <a:ea typeface="휴먼엑스포" panose="02030504000101010101" pitchFamily="18" charset="-127"/>
                    <a:cs typeface="Arial" panose="020B0604020202020204" pitchFamily="34" charset="0"/>
                  </a:rPr>
                  <a:t> 연상</a:t>
                </a:r>
                <a:r>
                  <a:rPr lang="en-US" altLang="ko-KR" sz="2000" dirty="0">
                    <a:latin typeface="Arial" panose="020B0604020202020204" pitchFamily="34" charset="0"/>
                    <a:ea typeface="휴먼엑스포" panose="02030504000101010101" pitchFamily="18" charset="-127"/>
                    <a:cs typeface="Arial" panose="020B0604020202020204" pitchFamily="34" charset="0"/>
                  </a:rPr>
                  <a:t>)</a:t>
                </a:r>
              </a:p>
              <a:p>
                <a:pPr eaLnBrk="0" fontAlgn="base" hangingPunct="0">
                  <a:lnSpc>
                    <a:spcPct val="150000"/>
                  </a:lnSpc>
                  <a:spcBef>
                    <a:spcPct val="0"/>
                  </a:spcBef>
                  <a:spcAft>
                    <a:spcPct val="0"/>
                  </a:spcAft>
                </a:pPr>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2000" b="1"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b="1"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b="1" i="1">
                            <a:latin typeface="Cambria Math" panose="02040503050406030204" pitchFamily="18" charset="0"/>
                            <a:ea typeface="휴먼엑스포" panose="02030504000101010101" pitchFamily="18" charset="-127"/>
                            <a:cs typeface="Arial" panose="020B0604020202020204" pitchFamily="34" charset="0"/>
                          </a:rPr>
                          <m:t>𝒙</m:t>
                        </m:r>
                      </m:e>
                      <m:sub>
                        <m:r>
                          <a:rPr lang="en-US" altLang="ko-KR" sz="2000" b="1" i="1">
                            <a:latin typeface="Cambria Math" panose="02040503050406030204" pitchFamily="18" charset="0"/>
                            <a:ea typeface="휴먼엑스포" panose="02030504000101010101" pitchFamily="18" charset="-127"/>
                            <a:cs typeface="Arial" panose="020B0604020202020204" pitchFamily="34" charset="0"/>
                          </a:rPr>
                          <m:t>𝟐</m:t>
                        </m:r>
                      </m:sub>
                    </m:sSub>
                    <m:r>
                      <a:rPr lang="en-US" altLang="ko-KR" sz="2000" b="1"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b="1"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000" b="1" i="1">
                            <a:latin typeface="Cambria Math" panose="02040503050406030204" pitchFamily="18" charset="0"/>
                            <a:ea typeface="Cambria Math" panose="02040503050406030204" pitchFamily="18" charset="0"/>
                            <a:cs typeface="Arial" panose="020B0604020202020204" pitchFamily="34" charset="0"/>
                          </a:rPr>
                          <m:t>𝑯</m:t>
                        </m:r>
                      </m:e>
                      <m:sup>
                        <m:r>
                          <a:rPr lang="en-US" altLang="ko-KR" sz="2000" b="1" i="1">
                            <a:latin typeface="Cambria Math" panose="02040503050406030204" pitchFamily="18" charset="0"/>
                            <a:ea typeface="Cambria Math" panose="02040503050406030204" pitchFamily="18" charset="0"/>
                            <a:cs typeface="Arial" panose="020B0604020202020204" pitchFamily="34" charset="0"/>
                          </a:rPr>
                          <m:t>∗</m:t>
                        </m:r>
                      </m:sup>
                    </m:sSup>
                    <m:sSub>
                      <m:sSub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000" b="1" i="1">
                            <a:latin typeface="Cambria Math" panose="02040503050406030204" pitchFamily="18" charset="0"/>
                            <a:ea typeface="Cambria Math" panose="02040503050406030204" pitchFamily="18" charset="0"/>
                            <a:cs typeface="Arial" panose="020B0604020202020204" pitchFamily="34" charset="0"/>
                          </a:rPr>
                          <m:t>𝒙</m:t>
                        </m:r>
                      </m:e>
                      <m:sub>
                        <m:r>
                          <a:rPr lang="en-US" altLang="ko-KR" sz="2000" b="1" i="1">
                            <a:latin typeface="Cambria Math" panose="02040503050406030204" pitchFamily="18" charset="0"/>
                            <a:ea typeface="Cambria Math" panose="02040503050406030204" pitchFamily="18" charset="0"/>
                            <a:cs typeface="Arial" panose="020B0604020202020204" pitchFamily="34" charset="0"/>
                          </a:rPr>
                          <m:t>𝟏</m:t>
                        </m:r>
                      </m:sub>
                    </m:sSub>
                  </m:oMath>
                </a14:m>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sz="2000" b="1"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000" b="1" i="1">
                            <a:latin typeface="Cambria Math" panose="02040503050406030204" pitchFamily="18" charset="0"/>
                            <a:ea typeface="Cambria Math" panose="02040503050406030204" pitchFamily="18" charset="0"/>
                            <a:cs typeface="Arial" panose="020B0604020202020204" pitchFamily="34" charset="0"/>
                          </a:rPr>
                          <m:t>(</m:t>
                        </m:r>
                        <m:r>
                          <a:rPr lang="en-US" altLang="ko-KR" sz="2000" b="1" i="1">
                            <a:latin typeface="Cambria Math" panose="02040503050406030204" pitchFamily="18" charset="0"/>
                            <a:ea typeface="Cambria Math" panose="02040503050406030204" pitchFamily="18" charset="0"/>
                            <a:cs typeface="Arial" panose="020B0604020202020204" pitchFamily="34" charset="0"/>
                          </a:rPr>
                          <m:t>𝑯</m:t>
                        </m:r>
                      </m:e>
                      <m:sup>
                        <m:r>
                          <a:rPr lang="en-US" altLang="ko-KR" sz="2000" b="1" i="1">
                            <a:latin typeface="Cambria Math" panose="02040503050406030204" pitchFamily="18" charset="0"/>
                            <a:ea typeface="Cambria Math" panose="02040503050406030204" pitchFamily="18" charset="0"/>
                            <a:cs typeface="Arial" panose="020B0604020202020204" pitchFamily="34" charset="0"/>
                          </a:rPr>
                          <m:t>∗</m:t>
                        </m:r>
                      </m:sup>
                    </m:sSup>
                    <m:r>
                      <a:rPr lang="en-US" altLang="ko-KR" sz="2000" b="1" i="1">
                        <a:latin typeface="Cambria Math" panose="02040503050406030204" pitchFamily="18" charset="0"/>
                        <a:ea typeface="Cambria Math" panose="02040503050406030204" pitchFamily="18" charset="0"/>
                        <a:cs typeface="Arial" panose="020B0604020202020204" pitchFamily="34" charset="0"/>
                      </a:rPr>
                      <m:t>)</m:t>
                    </m:r>
                    <m:sSup>
                      <m:sSup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000" b="1" i="1">
                            <a:latin typeface="Cambria Math" panose="02040503050406030204" pitchFamily="18" charset="0"/>
                            <a:ea typeface="Cambria Math" panose="02040503050406030204" pitchFamily="18" charset="0"/>
                            <a:cs typeface="Arial" panose="020B0604020202020204" pitchFamily="34" charset="0"/>
                          </a:rPr>
                          <m:t>(</m:t>
                        </m:r>
                        <m:r>
                          <a:rPr lang="en-US" altLang="ko-KR" sz="2000" b="1" i="1">
                            <a:latin typeface="Cambria Math" panose="02040503050406030204" pitchFamily="18" charset="0"/>
                            <a:ea typeface="Cambria Math" panose="02040503050406030204" pitchFamily="18" charset="0"/>
                            <a:cs typeface="Arial" panose="020B0604020202020204" pitchFamily="34" charset="0"/>
                          </a:rPr>
                          <m:t>𝑯</m:t>
                        </m:r>
                      </m:e>
                      <m:sup>
                        <m:r>
                          <a:rPr lang="en-US" altLang="ko-KR" sz="2000" b="1" i="1">
                            <a:latin typeface="Cambria Math" panose="02040503050406030204" pitchFamily="18" charset="0"/>
                            <a:ea typeface="Cambria Math" panose="02040503050406030204" pitchFamily="18" charset="0"/>
                            <a:cs typeface="Arial" panose="020B0604020202020204" pitchFamily="34" charset="0"/>
                          </a:rPr>
                          <m:t>∗</m:t>
                        </m:r>
                      </m:sup>
                    </m:sSup>
                    <m:sSub>
                      <m:sSub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000" b="1" i="1">
                            <a:latin typeface="Cambria Math" panose="02040503050406030204" pitchFamily="18" charset="0"/>
                            <a:ea typeface="Cambria Math" panose="02040503050406030204" pitchFamily="18" charset="0"/>
                            <a:cs typeface="Arial" panose="020B0604020202020204" pitchFamily="34" charset="0"/>
                          </a:rPr>
                          <m:t>𝒙</m:t>
                        </m:r>
                      </m:e>
                      <m:sub>
                        <m:r>
                          <a:rPr lang="en-US" altLang="ko-KR" sz="2000" b="1" i="1">
                            <a:latin typeface="Cambria Math" panose="02040503050406030204" pitchFamily="18" charset="0"/>
                            <a:ea typeface="Cambria Math" panose="02040503050406030204" pitchFamily="18" charset="0"/>
                            <a:cs typeface="Arial" panose="020B0604020202020204" pitchFamily="34" charset="0"/>
                          </a:rPr>
                          <m:t>𝟎</m:t>
                        </m:r>
                      </m:sub>
                    </m:sSub>
                    <m:r>
                      <a:rPr lang="en-US" altLang="ko-KR" sz="2000" b="1" i="1">
                        <a:latin typeface="Cambria Math" panose="02040503050406030204" pitchFamily="18" charset="0"/>
                        <a:ea typeface="Cambria Math" panose="02040503050406030204" pitchFamily="18" charset="0"/>
                        <a:cs typeface="Arial" panose="020B0604020202020204" pitchFamily="34" charset="0"/>
                      </a:rPr>
                      <m:t>)=(</m:t>
                    </m:r>
                    <m:sSup>
                      <m:sSup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pPr>
                      <m:e>
                        <m:sSup>
                          <m:sSup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000" b="1" i="1">
                                <a:latin typeface="Cambria Math" panose="02040503050406030204" pitchFamily="18" charset="0"/>
                                <a:ea typeface="Cambria Math" panose="02040503050406030204" pitchFamily="18" charset="0"/>
                                <a:cs typeface="Arial" panose="020B0604020202020204" pitchFamily="34" charset="0"/>
                              </a:rPr>
                              <m:t>𝑯</m:t>
                            </m:r>
                          </m:e>
                          <m:sup>
                            <m:r>
                              <a:rPr lang="en-US" altLang="ko-KR" sz="2000" b="1" i="1">
                                <a:latin typeface="Cambria Math" panose="02040503050406030204" pitchFamily="18" charset="0"/>
                                <a:ea typeface="Cambria Math" panose="02040503050406030204" pitchFamily="18" charset="0"/>
                                <a:cs typeface="Arial" panose="020B0604020202020204" pitchFamily="34" charset="0"/>
                              </a:rPr>
                              <m:t>∗</m:t>
                            </m:r>
                          </m:sup>
                        </m:sSup>
                        <m:r>
                          <a:rPr lang="en-US" altLang="ko-KR" sz="2000" b="1" i="1">
                            <a:latin typeface="Cambria Math" panose="02040503050406030204" pitchFamily="18" charset="0"/>
                            <a:ea typeface="Cambria Math" panose="02040503050406030204" pitchFamily="18" charset="0"/>
                            <a:cs typeface="Arial" panose="020B0604020202020204" pitchFamily="34" charset="0"/>
                          </a:rPr>
                          <m:t>)</m:t>
                        </m:r>
                      </m:e>
                      <m:sup>
                        <m:r>
                          <a:rPr lang="en-US" altLang="ko-KR" sz="2000" b="1" i="1">
                            <a:latin typeface="Cambria Math" panose="02040503050406030204" pitchFamily="18" charset="0"/>
                            <a:ea typeface="Cambria Math" panose="02040503050406030204" pitchFamily="18" charset="0"/>
                            <a:cs typeface="Arial" panose="020B0604020202020204" pitchFamily="34" charset="0"/>
                          </a:rPr>
                          <m:t>𝟐</m:t>
                        </m:r>
                      </m:sup>
                    </m:sSup>
                    <m:sSub>
                      <m:sSub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000" b="1" i="1">
                            <a:latin typeface="Cambria Math" panose="02040503050406030204" pitchFamily="18" charset="0"/>
                            <a:ea typeface="Cambria Math" panose="02040503050406030204" pitchFamily="18" charset="0"/>
                            <a:cs typeface="Arial" panose="020B0604020202020204" pitchFamily="34" charset="0"/>
                          </a:rPr>
                          <m:t>𝒙</m:t>
                        </m:r>
                      </m:e>
                      <m:sub>
                        <m:r>
                          <a:rPr lang="en-US" altLang="ko-KR" sz="2000" b="1" i="1">
                            <a:latin typeface="Cambria Math" panose="02040503050406030204" pitchFamily="18" charset="0"/>
                            <a:ea typeface="Cambria Math" panose="02040503050406030204" pitchFamily="18" charset="0"/>
                            <a:cs typeface="Arial" panose="020B0604020202020204" pitchFamily="34" charset="0"/>
                          </a:rPr>
                          <m:t>𝟎</m:t>
                        </m:r>
                      </m:sub>
                    </m:sSub>
                  </m:oMath>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lnSpc>
                    <a:spcPct val="150000"/>
                  </a:lnSpc>
                  <a:spcBef>
                    <a:spcPct val="0"/>
                  </a:spcBef>
                  <a:spcAft>
                    <a:spcPct val="0"/>
                  </a:spcAft>
                </a:pPr>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sz="2000" i="1">
                        <a:latin typeface="Cambria Math" panose="02040503050406030204" pitchFamily="18" charset="0"/>
                        <a:ea typeface="Cambria Math" panose="02040503050406030204" pitchFamily="18" charset="0"/>
                        <a:cs typeface="Arial" panose="020B0604020202020204" pitchFamily="34" charset="0"/>
                      </a:rPr>
                      <m:t>⋮</m:t>
                    </m:r>
                  </m:oMath>
                </a14:m>
                <a:endParaRPr lang="en-US" altLang="ko-KR" sz="2000" dirty="0">
                  <a:latin typeface="Arial" panose="020B0604020202020204" pitchFamily="34" charset="0"/>
                  <a:ea typeface="Cambria Math" panose="02040503050406030204" pitchFamily="18" charset="0"/>
                  <a:cs typeface="Arial" panose="020B0604020202020204" pitchFamily="34" charset="0"/>
                </a:endParaRPr>
              </a:p>
              <a:p>
                <a:pPr eaLnBrk="0" fontAlgn="base" hangingPunct="0">
                  <a:lnSpc>
                    <a:spcPct val="150000"/>
                  </a:lnSpc>
                  <a:spcBef>
                    <a:spcPct val="0"/>
                  </a:spcBef>
                  <a:spcAft>
                    <a:spcPct val="0"/>
                  </a:spcAft>
                </a:pPr>
                <a:r>
                  <a:rPr lang="en-US" altLang="ko-KR" sz="20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20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0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000" i="1">
                            <a:latin typeface="Cambria Math" panose="02040503050406030204" pitchFamily="18" charset="0"/>
                            <a:ea typeface="휴먼엑스포" panose="02030504000101010101" pitchFamily="18" charset="-127"/>
                            <a:cs typeface="Arial" panose="020B0604020202020204" pitchFamily="34" charset="0"/>
                          </a:rPr>
                          <m:t>𝑡</m:t>
                        </m:r>
                      </m:sub>
                    </m:sSub>
                    <m:r>
                      <a:rPr lang="en-US" altLang="ko-KR" sz="2000" i="1">
                        <a:latin typeface="Cambria Math" panose="02040503050406030204" pitchFamily="18" charset="0"/>
                        <a:ea typeface="휴먼엑스포" panose="02030504000101010101" pitchFamily="18" charset="-127"/>
                        <a:cs typeface="Arial" panose="020B0604020202020204" pitchFamily="34" charset="0"/>
                      </a:rPr>
                      <m:t> </m:t>
                    </m:r>
                    <m:r>
                      <a:rPr lang="en-US" altLang="ko-KR" sz="2000" i="1">
                        <a:latin typeface="Cambria Math" panose="02040503050406030204" pitchFamily="18" charset="0"/>
                        <a:ea typeface="Cambria Math" panose="02040503050406030204" pitchFamily="18" charset="0"/>
                        <a:cs typeface="Arial" panose="020B0604020202020204" pitchFamily="34" charset="0"/>
                      </a:rPr>
                      <m:t>∝ </m:t>
                    </m:r>
                    <m:r>
                      <a:rPr lang="en-US" altLang="ko-KR" sz="2000" b="1" i="1">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pPr>
                      <m:e>
                        <m:sSup>
                          <m:sSup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000" b="1" i="1">
                                <a:latin typeface="Cambria Math" panose="02040503050406030204" pitchFamily="18" charset="0"/>
                                <a:ea typeface="Cambria Math" panose="02040503050406030204" pitchFamily="18" charset="0"/>
                                <a:cs typeface="Arial" panose="020B0604020202020204" pitchFamily="34" charset="0"/>
                              </a:rPr>
                              <m:t>𝑯</m:t>
                            </m:r>
                          </m:e>
                          <m:sup>
                            <m:r>
                              <a:rPr lang="en-US" altLang="ko-KR" sz="2000" b="1" i="1">
                                <a:latin typeface="Cambria Math" panose="02040503050406030204" pitchFamily="18" charset="0"/>
                                <a:ea typeface="Cambria Math" panose="02040503050406030204" pitchFamily="18" charset="0"/>
                                <a:cs typeface="Arial" panose="020B0604020202020204" pitchFamily="34" charset="0"/>
                              </a:rPr>
                              <m:t>∗</m:t>
                            </m:r>
                          </m:sup>
                        </m:sSup>
                        <m:r>
                          <a:rPr lang="en-US" altLang="ko-KR" sz="2000" b="1" i="1">
                            <a:latin typeface="Cambria Math" panose="02040503050406030204" pitchFamily="18" charset="0"/>
                            <a:ea typeface="Cambria Math" panose="02040503050406030204" pitchFamily="18" charset="0"/>
                            <a:cs typeface="Arial" panose="020B0604020202020204" pitchFamily="34" charset="0"/>
                          </a:rPr>
                          <m:t>)</m:t>
                        </m:r>
                      </m:e>
                      <m:sup>
                        <m:r>
                          <a:rPr lang="en-US" altLang="ko-KR" sz="2000" b="1" i="1">
                            <a:latin typeface="Cambria Math" panose="02040503050406030204" pitchFamily="18" charset="0"/>
                            <a:ea typeface="Cambria Math" panose="02040503050406030204" pitchFamily="18" charset="0"/>
                            <a:cs typeface="Arial" panose="020B0604020202020204" pitchFamily="34" charset="0"/>
                          </a:rPr>
                          <m:t>𝒕</m:t>
                        </m:r>
                      </m:sup>
                    </m:sSup>
                    <m:sSub>
                      <m:sSubPr>
                        <m:ctrlPr>
                          <a:rPr lang="en-US" altLang="ko-KR" sz="2000" b="1" i="1">
                            <a:latin typeface="Cambria Math" panose="02040503050406030204" pitchFamily="18" charset="0"/>
                            <a:ea typeface="Cambria Math" panose="02040503050406030204" pitchFamily="18" charset="0"/>
                            <a:cs typeface="Arial" panose="020B0604020202020204" pitchFamily="34" charset="0"/>
                          </a:rPr>
                        </m:ctrlPr>
                      </m:sSubPr>
                      <m:e>
                        <m:r>
                          <a:rPr lang="en-US" altLang="ko-KR" sz="2000" b="1" i="1">
                            <a:latin typeface="Cambria Math" panose="02040503050406030204" pitchFamily="18" charset="0"/>
                            <a:ea typeface="Cambria Math" panose="02040503050406030204" pitchFamily="18" charset="0"/>
                            <a:cs typeface="Arial" panose="020B0604020202020204" pitchFamily="34" charset="0"/>
                          </a:rPr>
                          <m:t>𝒙</m:t>
                        </m:r>
                      </m:e>
                      <m:sub>
                        <m:r>
                          <a:rPr lang="en-US" altLang="ko-KR" sz="2000" b="1" i="1">
                            <a:latin typeface="Cambria Math" panose="02040503050406030204" pitchFamily="18" charset="0"/>
                            <a:ea typeface="Cambria Math" panose="02040503050406030204" pitchFamily="18" charset="0"/>
                            <a:cs typeface="Arial" panose="020B0604020202020204" pitchFamily="34" charset="0"/>
                          </a:rPr>
                          <m:t>𝟎</m:t>
                        </m:r>
                      </m:sub>
                    </m:sSub>
                  </m:oMath>
                </a14:m>
                <a:endParaRPr lang="en-US" altLang="ko-KR" sz="20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37" name="TextBox 3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185531" y="1901251"/>
                <a:ext cx="6214481" cy="2411173"/>
              </a:xfrm>
              <a:prstGeom prst="rect">
                <a:avLst/>
              </a:prstGeom>
              <a:blipFill>
                <a:blip r:embed="rId4"/>
                <a:stretch>
                  <a:fillRect/>
                </a:stretch>
              </a:blipFill>
              <a:ln>
                <a:noFill/>
                <a:prstDash val="sysDot"/>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C79A7C-EB3D-44E4-AD50-3BE8F62AC386}"/>
                  </a:ext>
                </a:extLst>
              </p:cNvPr>
              <p:cNvSpPr txBox="1"/>
              <p:nvPr/>
            </p:nvSpPr>
            <p:spPr>
              <a:xfrm>
                <a:off x="2917034" y="2316415"/>
                <a:ext cx="536907" cy="246221"/>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1000" i="1">
                          <a:latin typeface="Cambria Math" panose="02040503050406030204" pitchFamily="18" charset="0"/>
                          <a:ea typeface="휴먼엑스포" panose="02030504000101010101" pitchFamily="18" charset="-127"/>
                          <a:cs typeface="Arial" panose="020B0604020202020204" pitchFamily="34" charset="0"/>
                        </a:rPr>
                        <m:t>  </m:t>
                      </m:r>
                      <m:r>
                        <a:rPr lang="en-US" altLang="ko-KR" sz="1000" i="1">
                          <a:latin typeface="Cambria Math" panose="02040503050406030204" pitchFamily="18" charset="0"/>
                          <a:ea typeface="휴먼엑스포" panose="02030504000101010101" pitchFamily="18" charset="-127"/>
                          <a:cs typeface="Arial" panose="020B0604020202020204" pitchFamily="34" charset="0"/>
                        </a:rPr>
                        <m:t>𝑛</m:t>
                      </m:r>
                      <m:r>
                        <a:rPr lang="en-US" altLang="ko-KR" sz="1000" i="1">
                          <a:latin typeface="Cambria Math" panose="02040503050406030204" pitchFamily="18" charset="0"/>
                          <a:ea typeface="Cambria Math" panose="02040503050406030204" pitchFamily="18" charset="0"/>
                          <a:cs typeface="Arial" panose="020B0604020202020204" pitchFamily="34" charset="0"/>
                        </a:rPr>
                        <m:t>×1</m:t>
                      </m:r>
                    </m:oMath>
                  </m:oMathPara>
                </a14:m>
                <a:endParaRPr lang="en-US" altLang="ko-KR" sz="1000" dirty="0">
                  <a:latin typeface="휴먼엑스포" panose="02030504000101010101" pitchFamily="18" charset="-127"/>
                  <a:ea typeface="휴먼엑스포" panose="02030504000101010101" pitchFamily="18" charset="-127"/>
                  <a:cs typeface="Arial" panose="020B0604020202020204" pitchFamily="34" charset="0"/>
                </a:endParaRPr>
              </a:p>
            </p:txBody>
          </p:sp>
        </mc:Choice>
        <mc:Fallback xmlns="">
          <p:sp>
            <p:nvSpPr>
              <p:cNvPr id="14" name="TextBox 13">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917034" y="2316415"/>
                <a:ext cx="536907" cy="246221"/>
              </a:xfrm>
              <a:prstGeom prst="rect">
                <a:avLst/>
              </a:prstGeom>
              <a:blipFill>
                <a:blip r:embed="rId5"/>
                <a:stretch>
                  <a:fillRect/>
                </a:stretch>
              </a:blipFill>
              <a:ln>
                <a:noFill/>
                <a:prstDash val="sysDot"/>
              </a:ln>
            </p:spPr>
            <p:txBody>
              <a:bodyPr/>
              <a:lstStyle/>
              <a:p>
                <a:r>
                  <a:rPr lang="ko-KR" altLang="en-US">
                    <a:noFill/>
                  </a:rPr>
                  <a:t> </a:t>
                </a:r>
              </a:p>
            </p:txBody>
          </p:sp>
        </mc:Fallback>
      </mc:AlternateContent>
      <p:sp>
        <p:nvSpPr>
          <p:cNvPr id="2" name="직사각형 1"/>
          <p:cNvSpPr/>
          <p:nvPr/>
        </p:nvSpPr>
        <p:spPr>
          <a:xfrm>
            <a:off x="1832957" y="2916914"/>
            <a:ext cx="6084917" cy="1380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mn-ea"/>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CC79A7C-EB3D-44E4-AD50-3BE8F62AC386}"/>
                  </a:ext>
                </a:extLst>
              </p:cNvPr>
              <p:cNvSpPr txBox="1"/>
              <p:nvPr/>
            </p:nvSpPr>
            <p:spPr>
              <a:xfrm>
                <a:off x="2418284" y="4515623"/>
                <a:ext cx="5416463" cy="430887"/>
              </a:xfrm>
              <a:prstGeom prst="rect">
                <a:avLst/>
              </a:prstGeom>
              <a:noFill/>
              <a:ln>
                <a:solidFill>
                  <a:schemeClr val="accent1">
                    <a:shade val="50000"/>
                  </a:schemeClr>
                </a:solidFill>
                <a:prstDash val="solid"/>
              </a:ln>
            </p:spPr>
            <p:txBody>
              <a:bodyPr wrap="square">
                <a:spAutoFit/>
              </a:bodyPr>
              <a:lstStyle/>
              <a:p>
                <a:pPr eaLnBrk="0" fontAlgn="base" hangingPunct="0">
                  <a:spcBef>
                    <a:spcPct val="0"/>
                  </a:spcBef>
                  <a:spcAft>
                    <a:spcPct val="0"/>
                  </a:spcAft>
                </a:pPr>
                <a14:m>
                  <m:oMath xmlns:m="http://schemas.openxmlformats.org/officeDocument/2006/math">
                    <m:r>
                      <a:rPr lang="en-US" altLang="ko-KR" sz="2200" i="1">
                        <a:latin typeface="Cambria Math" panose="02040503050406030204" pitchFamily="18" charset="0"/>
                        <a:cs typeface="Arial" panose="020B0604020202020204" pitchFamily="34" charset="0"/>
                      </a:rPr>
                      <m:t>𝑆𝑡𝑒𝑎𝑑𝑦</m:t>
                    </m:r>
                    <m:r>
                      <a:rPr lang="en-US" altLang="ko-KR" sz="2200" i="1">
                        <a:latin typeface="Cambria Math" panose="02040503050406030204" pitchFamily="18" charset="0"/>
                        <a:cs typeface="Arial" panose="020B0604020202020204" pitchFamily="34" charset="0"/>
                      </a:rPr>
                      <m:t>−</m:t>
                    </m:r>
                    <m:r>
                      <a:rPr lang="en-US" altLang="ko-KR" sz="2200" i="1">
                        <a:latin typeface="Cambria Math" panose="02040503050406030204" pitchFamily="18" charset="0"/>
                        <a:cs typeface="Arial" panose="020B0604020202020204" pitchFamily="34" charset="0"/>
                      </a:rPr>
                      <m:t>𝑆𝑡𝑎𝑡𝑒</m:t>
                    </m:r>
                    <m:r>
                      <a:rPr lang="en-US" altLang="ko-KR" sz="2200" i="1">
                        <a:latin typeface="Cambria Math" panose="02040503050406030204" pitchFamily="18" charset="0"/>
                        <a:cs typeface="Arial" panose="020B0604020202020204" pitchFamily="34" charset="0"/>
                      </a:rPr>
                      <m:t> </m:t>
                    </m:r>
                    <m:r>
                      <a:rPr lang="en-US" altLang="ko-KR" sz="2200" i="1">
                        <a:latin typeface="Cambria Math" panose="02040503050406030204" pitchFamily="18" charset="0"/>
                        <a:cs typeface="Arial" panose="020B0604020202020204" pitchFamily="34" charset="0"/>
                      </a:rPr>
                      <m:t>𝑒𝑞𝑢𝑖𝑙𝑖𝑏𝑟𝑖𝑢𝑚</m:t>
                    </m:r>
                    <m:r>
                      <a:rPr lang="en-US" altLang="ko-KR" sz="2200" i="1">
                        <a:latin typeface="Cambria Math" panose="02040503050406030204" pitchFamily="18" charset="0"/>
                        <a:cs typeface="Arial" panose="020B0604020202020204" pitchFamily="34" charset="0"/>
                      </a:rPr>
                      <m:t> </m:t>
                    </m:r>
                    <m:r>
                      <a:rPr lang="en-US" altLang="ko-KR" sz="2200" i="1">
                        <a:latin typeface="Cambria Math" panose="02040503050406030204" pitchFamily="18" charset="0"/>
                        <a:cs typeface="Arial" panose="020B0604020202020204" pitchFamily="34" charset="0"/>
                      </a:rPr>
                      <m:t>𝑐𝑜𝑛𝑐𝑒𝑝𝑡</m:t>
                    </m:r>
                    <m:r>
                      <a:rPr lang="en-US" altLang="ko-KR" sz="2200" i="1">
                        <a:latin typeface="Cambria Math" panose="02040503050406030204" pitchFamily="18" charset="0"/>
                        <a:cs typeface="Arial" panose="020B0604020202020204" pitchFamily="34" charset="0"/>
                      </a:rPr>
                      <m:t> </m:t>
                    </m:r>
                    <m:r>
                      <a:rPr lang="ko-KR" altLang="en-US" sz="2200" i="1">
                        <a:latin typeface="Cambria Math" panose="02040503050406030204" pitchFamily="18" charset="0"/>
                        <a:cs typeface="Arial" panose="020B0604020202020204" pitchFamily="34" charset="0"/>
                      </a:rPr>
                      <m:t>등</m:t>
                    </m:r>
                  </m:oMath>
                </a14:m>
                <a:r>
                  <a:rPr lang="ko-KR" altLang="en-US" sz="2200" dirty="0">
                    <a:latin typeface="Arial" panose="020B0604020202020204" pitchFamily="34" charset="0"/>
                    <a:cs typeface="Arial" panose="020B0604020202020204" pitchFamily="34" charset="0"/>
                  </a:rPr>
                  <a:t>장</a:t>
                </a:r>
                <a:endParaRPr lang="en-US" altLang="ko-KR" sz="2200" dirty="0">
                  <a:latin typeface="Arial" panose="020B0604020202020204" pitchFamily="34" charset="0"/>
                  <a:cs typeface="Arial" panose="020B0604020202020204" pitchFamily="34" charset="0"/>
                </a:endParaRPr>
              </a:p>
            </p:txBody>
          </p:sp>
        </mc:Choice>
        <mc:Fallback xmlns="">
          <p:sp>
            <p:nvSpPr>
              <p:cNvPr id="17" name="TextBox 1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418284" y="4515623"/>
                <a:ext cx="5416463" cy="430887"/>
              </a:xfrm>
              <a:prstGeom prst="rect">
                <a:avLst/>
              </a:prstGeom>
              <a:blipFill>
                <a:blip r:embed="rId6"/>
                <a:stretch>
                  <a:fillRect l="-674" t="-8333" b="-26389"/>
                </a:stretch>
              </a:blipFill>
              <a:ln>
                <a:solidFill>
                  <a:schemeClr val="accent1">
                    <a:shade val="50000"/>
                  </a:schemeClr>
                </a:solidFill>
                <a:prstDash val="solid"/>
              </a:ln>
            </p:spPr>
            <p:txBody>
              <a:bodyPr/>
              <a:lstStyle/>
              <a:p>
                <a:r>
                  <a:rPr lang="ko-KR" altLang="en-US">
                    <a:noFill/>
                  </a:rPr>
                  <a:t> </a:t>
                </a:r>
              </a:p>
            </p:txBody>
          </p:sp>
        </mc:Fallback>
      </mc:AlternateContent>
      <p:sp>
        <p:nvSpPr>
          <p:cNvPr id="18" name="TextBox 17">
            <a:extLst>
              <a:ext uri="{FF2B5EF4-FFF2-40B4-BE49-F238E27FC236}">
                <a16:creationId xmlns:a16="http://schemas.microsoft.com/office/drawing/2014/main" id="{4CC79A7C-EB3D-44E4-AD50-3BE8F62AC386}"/>
              </a:ext>
            </a:extLst>
          </p:cNvPr>
          <p:cNvSpPr txBox="1"/>
          <p:nvPr/>
        </p:nvSpPr>
        <p:spPr>
          <a:xfrm>
            <a:off x="6408393" y="4143145"/>
            <a:ext cx="1675734" cy="369332"/>
          </a:xfrm>
          <a:prstGeom prst="rect">
            <a:avLst/>
          </a:prstGeom>
          <a:noFill/>
          <a:ln>
            <a:noFill/>
            <a:prstDash val="solid"/>
          </a:ln>
        </p:spPr>
        <p:txBody>
          <a:bodyPr wrap="square">
            <a:spAutoFit/>
          </a:bodyPr>
          <a:lstStyle/>
          <a:p>
            <a:pPr eaLnBrk="0" fontAlgn="base" hangingPunct="0">
              <a:spcBef>
                <a:spcPct val="0"/>
              </a:spcBef>
              <a:spcAft>
                <a:spcPct val="0"/>
              </a:spcAft>
            </a:pPr>
            <a:r>
              <a:rPr lang="en-US" altLang="ko-KR" dirty="0">
                <a:latin typeface="Arial" panose="020B0604020202020204" pitchFamily="34" charset="0"/>
                <a:cs typeface="Arial" panose="020B0604020202020204" pitchFamily="34" charset="0"/>
              </a:rPr>
              <a:t>(Stationarity)</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C79A7C-EB3D-44E4-AD50-3BE8F62AC386}"/>
                  </a:ext>
                </a:extLst>
              </p:cNvPr>
              <p:cNvSpPr txBox="1"/>
              <p:nvPr/>
            </p:nvSpPr>
            <p:spPr>
              <a:xfrm>
                <a:off x="3005053" y="5153935"/>
                <a:ext cx="6014979" cy="769441"/>
              </a:xfrm>
              <a:prstGeom prst="rect">
                <a:avLst/>
              </a:prstGeom>
              <a:noFill/>
              <a:ln>
                <a:noFill/>
                <a:prstDash val="solid"/>
              </a:ln>
            </p:spPr>
            <p:txBody>
              <a:bodyPr wrap="square">
                <a:spAutoFit/>
              </a:bodyPr>
              <a:lstStyle/>
              <a:p>
                <a:pPr eaLnBrk="0" fontAlgn="base" hangingPunct="0">
                  <a:spcBef>
                    <a:spcPct val="0"/>
                  </a:spcBef>
                  <a:spcAft>
                    <a:spcPct val="0"/>
                  </a:spcAft>
                </a:pPr>
                <a:r>
                  <a:rPr lang="en-US" altLang="ko-KR" sz="2200" dirty="0">
                    <a:latin typeface="Arial" panose="020B0604020202020204" pitchFamily="34" charset="0"/>
                    <a:cs typeface="Arial" panose="020B0604020202020204" pitchFamily="34" charset="0"/>
                  </a:rPr>
                  <a:t>for large enough t, </a:t>
                </a:r>
                <a:r>
                  <a:rPr lang="ko-KR" altLang="en-US" sz="2200" dirty="0">
                    <a:latin typeface="Arial" panose="020B0604020202020204" pitchFamily="34" charset="0"/>
                    <a:cs typeface="Arial" panose="020B0604020202020204" pitchFamily="34" charset="0"/>
                  </a:rPr>
                  <a:t>충분한 </a:t>
                </a:r>
                <a:r>
                  <a:rPr lang="en-US" altLang="ko-KR" sz="2200" dirty="0">
                    <a:latin typeface="Arial" panose="020B0604020202020204" pitchFamily="34" charset="0"/>
                    <a:cs typeface="Arial" panose="020B0604020202020204" pitchFamily="34" charset="0"/>
                  </a:rPr>
                  <a:t>update </a:t>
                </a:r>
                <a:r>
                  <a:rPr lang="ko-KR" altLang="en-US" sz="2200" dirty="0">
                    <a:latin typeface="Arial" panose="020B0604020202020204" pitchFamily="34" charset="0"/>
                    <a:cs typeface="Arial" panose="020B0604020202020204" pitchFamily="34" charset="0"/>
                  </a:rPr>
                  <a:t>뒤에</a:t>
                </a:r>
                <a:endParaRPr lang="en-US" altLang="ko-KR" sz="2200" dirty="0">
                  <a:latin typeface="Arial" panose="020B0604020202020204" pitchFamily="34" charset="0"/>
                  <a:cs typeface="Arial" panose="020B0604020202020204" pitchFamily="34" charset="0"/>
                </a:endParaRPr>
              </a:p>
              <a:p>
                <a:pPr eaLnBrk="0" fontAlgn="base" hangingPunct="0">
                  <a:spcBef>
                    <a:spcPct val="0"/>
                  </a:spcBef>
                  <a:spcAft>
                    <a:spcPct val="0"/>
                  </a:spcAft>
                </a:pPr>
                <a14:m>
                  <m:oMath xmlns:m="http://schemas.openxmlformats.org/officeDocument/2006/math">
                    <m:sSub>
                      <m:sSubPr>
                        <m:ctrlPr>
                          <a:rPr lang="en-US" altLang="ko-KR" sz="2200" i="1">
                            <a:latin typeface="Cambria Math" panose="02040503050406030204" pitchFamily="18" charset="0"/>
                            <a:cs typeface="Arial" panose="020B0604020202020204" pitchFamily="34" charset="0"/>
                          </a:rPr>
                        </m:ctrlPr>
                      </m:sSubPr>
                      <m:e>
                        <m:r>
                          <a:rPr lang="en-US" altLang="ko-KR" sz="2200" i="1">
                            <a:latin typeface="Cambria Math" panose="02040503050406030204" pitchFamily="18" charset="0"/>
                            <a:cs typeface="Arial" panose="020B0604020202020204" pitchFamily="34" charset="0"/>
                          </a:rPr>
                          <m:t>𝑥</m:t>
                        </m:r>
                      </m:e>
                      <m:sub>
                        <m:r>
                          <a:rPr lang="en-US" altLang="ko-KR" sz="2200" i="1">
                            <a:latin typeface="Cambria Math" panose="02040503050406030204" pitchFamily="18" charset="0"/>
                            <a:cs typeface="Arial" panose="020B0604020202020204" pitchFamily="34" charset="0"/>
                          </a:rPr>
                          <m:t>𝑡</m:t>
                        </m:r>
                        <m:r>
                          <a:rPr lang="en-US" altLang="ko-KR" sz="2200" i="1">
                            <a:latin typeface="Cambria Math" panose="02040503050406030204" pitchFamily="18" charset="0"/>
                            <a:cs typeface="Arial" panose="020B0604020202020204" pitchFamily="34" charset="0"/>
                          </a:rPr>
                          <m:t>+1</m:t>
                        </m:r>
                      </m:sub>
                    </m:sSub>
                    <m:r>
                      <a:rPr lang="en-US" altLang="ko-KR" sz="2200" i="1">
                        <a:latin typeface="Cambria Math" panose="02040503050406030204" pitchFamily="18" charset="0"/>
                        <a:cs typeface="Arial" panose="020B0604020202020204" pitchFamily="34" charset="0"/>
                      </a:rPr>
                      <m:t>= </m:t>
                    </m:r>
                    <m:sSub>
                      <m:sSubPr>
                        <m:ctrlPr>
                          <a:rPr lang="en-US" altLang="ko-KR" sz="2200" i="1">
                            <a:latin typeface="Cambria Math" panose="02040503050406030204" pitchFamily="18" charset="0"/>
                            <a:cs typeface="Arial" panose="020B0604020202020204" pitchFamily="34" charset="0"/>
                          </a:rPr>
                        </m:ctrlPr>
                      </m:sSubPr>
                      <m:e>
                        <m:r>
                          <a:rPr lang="en-US" altLang="ko-KR" sz="2200" i="1">
                            <a:latin typeface="Cambria Math" panose="02040503050406030204" pitchFamily="18" charset="0"/>
                            <a:cs typeface="Arial" panose="020B0604020202020204" pitchFamily="34" charset="0"/>
                          </a:rPr>
                          <m:t>𝑥</m:t>
                        </m:r>
                      </m:e>
                      <m:sub>
                        <m:r>
                          <a:rPr lang="en-US" altLang="ko-KR" sz="2200" i="1">
                            <a:latin typeface="Cambria Math" panose="02040503050406030204" pitchFamily="18" charset="0"/>
                            <a:cs typeface="Arial" panose="020B0604020202020204" pitchFamily="34" charset="0"/>
                          </a:rPr>
                          <m:t>𝑡</m:t>
                        </m:r>
                      </m:sub>
                    </m:sSub>
                    <m:r>
                      <a:rPr lang="en-US" altLang="ko-KR" sz="2200" i="1">
                        <a:latin typeface="Cambria Math" panose="02040503050406030204" pitchFamily="18" charset="0"/>
                        <a:cs typeface="Arial" panose="020B0604020202020204" pitchFamily="34" charset="0"/>
                      </a:rPr>
                      <m:t>=</m:t>
                    </m:r>
                    <m:r>
                      <a:rPr lang="en-US" altLang="ko-KR" sz="2200" i="1">
                        <a:latin typeface="Cambria Math" panose="02040503050406030204" pitchFamily="18" charset="0"/>
                        <a:cs typeface="Arial" panose="020B0604020202020204" pitchFamily="34" charset="0"/>
                      </a:rPr>
                      <m:t>𝑥</m:t>
                    </m:r>
                  </m:oMath>
                </a14:m>
                <a:r>
                  <a:rPr lang="ko-KR" altLang="en-US" sz="2200" dirty="0">
                    <a:latin typeface="Arial" panose="020B0604020202020204" pitchFamily="34" charset="0"/>
                    <a:cs typeface="Arial" panose="020B0604020202020204" pitchFamily="34" charset="0"/>
                  </a:rPr>
                  <a:t> </a:t>
                </a:r>
                <a:endParaRPr lang="en-US" altLang="ko-KR" sz="2200" dirty="0">
                  <a:latin typeface="Arial" panose="020B0604020202020204" pitchFamily="34" charset="0"/>
                  <a:cs typeface="Arial" panose="020B0604020202020204" pitchFamily="34" charset="0"/>
                </a:endParaRPr>
              </a:p>
            </p:txBody>
          </p:sp>
        </mc:Choice>
        <mc:Fallback xmlns="">
          <p:sp>
            <p:nvSpPr>
              <p:cNvPr id="19" name="TextBox 18">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3005053" y="5153935"/>
                <a:ext cx="6014979" cy="769441"/>
              </a:xfrm>
              <a:prstGeom prst="rect">
                <a:avLst/>
              </a:prstGeom>
              <a:blipFill>
                <a:blip r:embed="rId7"/>
                <a:stretch>
                  <a:fillRect l="-1317" t="-4724" b="-1575"/>
                </a:stretch>
              </a:blipFill>
              <a:ln>
                <a:noFill/>
                <a:prstDash val="solid"/>
              </a:ln>
            </p:spPr>
            <p:txBody>
              <a:bodyPr/>
              <a:lstStyle/>
              <a:p>
                <a:r>
                  <a:rPr lang="ko-KR" altLang="en-US">
                    <a:noFill/>
                  </a:rPr>
                  <a:t> </a:t>
                </a:r>
              </a:p>
            </p:txBody>
          </p:sp>
        </mc:Fallback>
      </mc:AlternateContent>
    </p:spTree>
    <p:extLst>
      <p:ext uri="{BB962C8B-B14F-4D97-AF65-F5344CB8AC3E}">
        <p14:creationId xmlns:p14="http://schemas.microsoft.com/office/powerpoint/2010/main" val="953103951"/>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794</a:t>
            </a:fld>
            <a:endParaRPr lang="ko-KR" alt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CC79A7C-EB3D-44E4-AD50-3BE8F62AC386}"/>
                  </a:ext>
                </a:extLst>
              </p:cNvPr>
              <p:cNvSpPr txBox="1"/>
              <p:nvPr/>
            </p:nvSpPr>
            <p:spPr>
              <a:xfrm>
                <a:off x="1927836" y="1216447"/>
                <a:ext cx="6214481" cy="537391"/>
              </a:xfrm>
              <a:prstGeom prst="rect">
                <a:avLst/>
              </a:prstGeom>
              <a:noFill/>
              <a:ln>
                <a:noFill/>
                <a:prstDash val="sysDot"/>
              </a:ln>
            </p:spPr>
            <p:txBody>
              <a:bodyPr wrap="square">
                <a:spAutoFit/>
              </a:bodyPr>
              <a:lstStyle/>
              <a:p>
                <a:pPr eaLnBrk="0" fontAlgn="base" hangingPunct="0">
                  <a:lnSpc>
                    <a:spcPct val="150000"/>
                  </a:lnSpc>
                  <a:spcBef>
                    <a:spcPct val="0"/>
                  </a:spcBef>
                  <a:spcAft>
                    <a:spcPct val="0"/>
                  </a:spcAft>
                </a:pPr>
                <a14:m>
                  <m:oMath xmlns:m="http://schemas.openxmlformats.org/officeDocument/2006/math">
                    <m:sSub>
                      <m:sSubPr>
                        <m:ctrlPr>
                          <a:rPr lang="en-US" altLang="ko-KR" sz="2200" i="1">
                            <a:latin typeface="Cambria Math" panose="02040503050406030204" pitchFamily="18" charset="0"/>
                            <a:cs typeface="Arial" panose="020B0604020202020204" pitchFamily="34" charset="0"/>
                          </a:rPr>
                        </m:ctrlPr>
                      </m:sSubPr>
                      <m:e>
                        <m:r>
                          <a:rPr lang="en-US" altLang="ko-KR" sz="2200" i="1">
                            <a:latin typeface="Cambria Math" panose="02040503050406030204" pitchFamily="18" charset="0"/>
                            <a:cs typeface="Arial" panose="020B0604020202020204" pitchFamily="34" charset="0"/>
                          </a:rPr>
                          <m:t>𝑥</m:t>
                        </m:r>
                      </m:e>
                      <m:sub>
                        <m:r>
                          <a:rPr lang="en-US" altLang="ko-KR" sz="2200" i="1">
                            <a:latin typeface="Cambria Math" panose="02040503050406030204" pitchFamily="18" charset="0"/>
                            <a:cs typeface="Arial" panose="020B0604020202020204" pitchFamily="34" charset="0"/>
                          </a:rPr>
                          <m:t>𝑡</m:t>
                        </m:r>
                        <m:r>
                          <a:rPr lang="en-US" altLang="ko-KR" sz="2200" i="1">
                            <a:latin typeface="Cambria Math" panose="02040503050406030204" pitchFamily="18" charset="0"/>
                            <a:cs typeface="Arial" panose="020B0604020202020204" pitchFamily="34" charset="0"/>
                          </a:rPr>
                          <m:t>+1</m:t>
                        </m:r>
                      </m:sub>
                    </m:sSub>
                  </m:oMath>
                </a14:m>
                <a:r>
                  <a:rPr lang="en-US" altLang="ko-KR" sz="22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r>
                      <a:rPr lang="en-US" altLang="ko-KR" sz="2200" i="1" dirty="0">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200" i="1" dirty="0">
                            <a:latin typeface="Cambria Math" panose="02040503050406030204" pitchFamily="18" charset="0"/>
                            <a:ea typeface="Cambria Math" panose="02040503050406030204" pitchFamily="18" charset="0"/>
                            <a:cs typeface="Arial" panose="020B0604020202020204" pitchFamily="34" charset="0"/>
                          </a:rPr>
                        </m:ctrlPr>
                      </m:sSupPr>
                      <m:e>
                        <m:r>
                          <a:rPr lang="en-US" altLang="ko-KR" sz="2200" i="1" dirty="0">
                            <a:latin typeface="Cambria Math" panose="02040503050406030204" pitchFamily="18" charset="0"/>
                            <a:ea typeface="Cambria Math" panose="02040503050406030204" pitchFamily="18" charset="0"/>
                            <a:cs typeface="Arial" panose="020B0604020202020204" pitchFamily="34" charset="0"/>
                          </a:rPr>
                          <m:t>𝐻</m:t>
                        </m:r>
                      </m:e>
                      <m:sup>
                        <m:r>
                          <a:rPr lang="en-US" altLang="ko-KR" sz="2200" i="1" dirty="0">
                            <a:latin typeface="Cambria Math" panose="02040503050406030204" pitchFamily="18" charset="0"/>
                            <a:ea typeface="Cambria Math" panose="02040503050406030204" pitchFamily="18" charset="0"/>
                            <a:cs typeface="Arial" panose="020B0604020202020204" pitchFamily="34" charset="0"/>
                          </a:rPr>
                          <m:t>∗</m:t>
                        </m:r>
                      </m:sup>
                    </m:sSup>
                    <m:sSub>
                      <m:sSubPr>
                        <m:ctrlPr>
                          <a:rPr lang="en-US" altLang="ko-KR" sz="2200" i="1" dirty="0">
                            <a:latin typeface="Cambria Math" panose="02040503050406030204" pitchFamily="18" charset="0"/>
                            <a:ea typeface="Cambria Math" panose="02040503050406030204" pitchFamily="18" charset="0"/>
                            <a:cs typeface="Arial" panose="020B0604020202020204" pitchFamily="34" charset="0"/>
                          </a:rPr>
                        </m:ctrlPr>
                      </m:sSubPr>
                      <m:e>
                        <m:r>
                          <a:rPr lang="en-US" altLang="ko-KR" sz="2200" i="1" dirty="0">
                            <a:latin typeface="Cambria Math" panose="02040503050406030204" pitchFamily="18" charset="0"/>
                            <a:ea typeface="Cambria Math" panose="02040503050406030204" pitchFamily="18" charset="0"/>
                            <a:cs typeface="Arial" panose="020B0604020202020204" pitchFamily="34" charset="0"/>
                          </a:rPr>
                          <m:t>𝑥</m:t>
                        </m:r>
                      </m:e>
                      <m:sub>
                        <m:r>
                          <a:rPr lang="en-US" altLang="ko-KR" sz="2200" i="1" dirty="0">
                            <a:latin typeface="Cambria Math" panose="02040503050406030204" pitchFamily="18" charset="0"/>
                            <a:ea typeface="Cambria Math" panose="02040503050406030204" pitchFamily="18" charset="0"/>
                            <a:cs typeface="Arial" panose="020B0604020202020204" pitchFamily="34" charset="0"/>
                          </a:rPr>
                          <m:t>𝑡</m:t>
                        </m:r>
                      </m:sub>
                    </m:sSub>
                    <m:r>
                      <a:rPr lang="en-US" altLang="ko-KR" sz="2200" i="1" dirty="0">
                        <a:latin typeface="Cambria Math" panose="02040503050406030204" pitchFamily="18" charset="0"/>
                        <a:ea typeface="Cambria Math" panose="02040503050406030204" pitchFamily="18" charset="0"/>
                        <a:cs typeface="Arial" panose="020B0604020202020204" pitchFamily="34" charset="0"/>
                      </a:rPr>
                      <m:t>   →   </m:t>
                    </m:r>
                    <m:r>
                      <a:rPr lang="en-US" altLang="ko-KR" sz="2200" i="1" dirty="0">
                        <a:latin typeface="Cambria Math" panose="02040503050406030204" pitchFamily="18" charset="0"/>
                        <a:ea typeface="Cambria Math" panose="02040503050406030204" pitchFamily="18" charset="0"/>
                        <a:cs typeface="Arial" panose="020B0604020202020204" pitchFamily="34" charset="0"/>
                      </a:rPr>
                      <m:t>𝑋</m:t>
                    </m:r>
                    <m:r>
                      <a:rPr lang="en-US" altLang="ko-KR" sz="2200" i="1" dirty="0">
                        <a:latin typeface="Cambria Math" panose="02040503050406030204" pitchFamily="18" charset="0"/>
                        <a:ea typeface="Cambria Math" panose="02040503050406030204" pitchFamily="18" charset="0"/>
                        <a:cs typeface="Arial" panose="020B0604020202020204" pitchFamily="34" charset="0"/>
                      </a:rPr>
                      <m:t>= </m:t>
                    </m:r>
                    <m:sSup>
                      <m:sSupPr>
                        <m:ctrlPr>
                          <a:rPr lang="en-US" altLang="ko-KR" sz="2200" i="1" dirty="0">
                            <a:latin typeface="Cambria Math" panose="02040503050406030204" pitchFamily="18" charset="0"/>
                            <a:ea typeface="Cambria Math" panose="02040503050406030204" pitchFamily="18" charset="0"/>
                            <a:cs typeface="Arial" panose="020B0604020202020204" pitchFamily="34" charset="0"/>
                          </a:rPr>
                        </m:ctrlPr>
                      </m:sSupPr>
                      <m:e>
                        <m:r>
                          <a:rPr lang="en-US" altLang="ko-KR" sz="2200" i="1" dirty="0">
                            <a:latin typeface="Cambria Math" panose="02040503050406030204" pitchFamily="18" charset="0"/>
                            <a:ea typeface="Cambria Math" panose="02040503050406030204" pitchFamily="18" charset="0"/>
                            <a:cs typeface="Arial" panose="020B0604020202020204" pitchFamily="34" charset="0"/>
                          </a:rPr>
                          <m:t>𝐻</m:t>
                        </m:r>
                      </m:e>
                      <m:sup>
                        <m:r>
                          <a:rPr lang="en-US" altLang="ko-KR" sz="2200" i="1" dirty="0">
                            <a:latin typeface="Cambria Math" panose="02040503050406030204" pitchFamily="18" charset="0"/>
                            <a:ea typeface="Cambria Math" panose="02040503050406030204" pitchFamily="18" charset="0"/>
                            <a:cs typeface="Arial" panose="020B0604020202020204" pitchFamily="34" charset="0"/>
                          </a:rPr>
                          <m:t>∗</m:t>
                        </m:r>
                      </m:sup>
                    </m:sSup>
                    <m:r>
                      <a:rPr lang="en-US" altLang="ko-KR" sz="2200" i="1" dirty="0">
                        <a:latin typeface="Cambria Math" panose="02040503050406030204" pitchFamily="18" charset="0"/>
                        <a:ea typeface="Cambria Math" panose="02040503050406030204" pitchFamily="18" charset="0"/>
                        <a:cs typeface="Arial" panose="020B0604020202020204" pitchFamily="34" charset="0"/>
                      </a:rPr>
                      <m:t> </m:t>
                    </m:r>
                    <m:r>
                      <a:rPr lang="en-US" altLang="ko-KR" sz="2200" i="1" dirty="0">
                        <a:latin typeface="Cambria Math" panose="02040503050406030204" pitchFamily="18" charset="0"/>
                        <a:ea typeface="Cambria Math" panose="02040503050406030204" pitchFamily="18" charset="0"/>
                        <a:cs typeface="Arial" panose="020B0604020202020204" pitchFamily="34" charset="0"/>
                      </a:rPr>
                      <m:t>𝑋</m:t>
                    </m:r>
                  </m:oMath>
                </a14:m>
                <a:endParaRPr lang="en-US" altLang="ko-KR" sz="2200"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37" name="TextBox 3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927836" y="1216447"/>
                <a:ext cx="6214481" cy="537391"/>
              </a:xfrm>
              <a:prstGeom prst="rect">
                <a:avLst/>
              </a:prstGeom>
              <a:blipFill>
                <a:blip r:embed="rId3"/>
                <a:stretch>
                  <a:fillRect b="-2273"/>
                </a:stretch>
              </a:blipFill>
              <a:ln>
                <a:noFill/>
                <a:prstDash val="sysDot"/>
              </a:ln>
            </p:spPr>
            <p:txBody>
              <a:bodyPr/>
              <a:lstStyle/>
              <a:p>
                <a:r>
                  <a:rPr lang="ko-KR" altLang="en-US">
                    <a:noFill/>
                  </a:rPr>
                  <a:t> </a:t>
                </a:r>
              </a:p>
            </p:txBody>
          </p:sp>
        </mc:Fallback>
      </mc:AlternateContent>
      <p:sp>
        <p:nvSpPr>
          <p:cNvPr id="2" name="직사각형 1"/>
          <p:cNvSpPr/>
          <p:nvPr/>
        </p:nvSpPr>
        <p:spPr>
          <a:xfrm>
            <a:off x="1832957" y="2916914"/>
            <a:ext cx="6084917" cy="13807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mn-ea"/>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C79A7C-EB3D-44E4-AD50-3BE8F62AC386}"/>
                  </a:ext>
                </a:extLst>
              </p:cNvPr>
              <p:cNvSpPr txBox="1"/>
              <p:nvPr/>
            </p:nvSpPr>
            <p:spPr>
              <a:xfrm>
                <a:off x="2231968" y="1950655"/>
                <a:ext cx="8287788" cy="1042017"/>
              </a:xfrm>
              <a:prstGeom prst="rect">
                <a:avLst/>
              </a:prstGeom>
              <a:noFill/>
              <a:ln>
                <a:noFill/>
                <a:prstDash val="solid"/>
              </a:ln>
            </p:spPr>
            <p:txBody>
              <a:bodyPr wrap="square">
                <a:spAutoFit/>
              </a:bodyPr>
              <a:lstStyle/>
              <a:p>
                <a:pPr eaLnBrk="0" fontAlgn="base" hangingPunct="0">
                  <a:spcBef>
                    <a:spcPct val="0"/>
                  </a:spcBef>
                  <a:spcAft>
                    <a:spcPct val="0"/>
                  </a:spcAft>
                </a:pPr>
                <a:r>
                  <a:rPr lang="ko-KR" altLang="en-US" sz="2000" dirty="0">
                    <a:latin typeface="Arial" panose="020B0604020202020204" pitchFamily="34" charset="0"/>
                    <a:cs typeface="Arial" panose="020B0604020202020204" pitchFamily="34" charset="0"/>
                  </a:rPr>
                  <a:t>여기서</a:t>
                </a:r>
                <a:r>
                  <a:rPr lang="en-US" altLang="ko-KR" sz="2000" dirty="0">
                    <a:latin typeface="Arial" panose="020B0604020202020204" pitchFamily="34" charset="0"/>
                    <a:cs typeface="Arial" panose="020B0604020202020204" pitchFamily="34" charset="0"/>
                  </a:rPr>
                  <a:t> Stochastic matrix(</a:t>
                </a:r>
                <a:r>
                  <a:rPr lang="ko-KR" altLang="en-US" sz="2000" dirty="0" err="1">
                    <a:latin typeface="Arial" panose="020B0604020202020204" pitchFamily="34" charset="0"/>
                    <a:cs typeface="Arial" panose="020B0604020202020204" pitchFamily="34" charset="0"/>
                  </a:rPr>
                  <a:t>마코프행렬</a:t>
                </a:r>
                <a:r>
                  <a:rPr lang="en-US" altLang="ko-KR" sz="2000" dirty="0">
                    <a:latin typeface="Arial" panose="020B0604020202020204" pitchFamily="34" charset="0"/>
                    <a:cs typeface="Arial" panose="020B0604020202020204" pitchFamily="34" charset="0"/>
                  </a:rPr>
                  <a:t>)</a:t>
                </a:r>
                <a:r>
                  <a:rPr lang="ko-KR" altLang="en-US" sz="2000" dirty="0">
                    <a:latin typeface="Arial" panose="020B0604020202020204" pitchFamily="34" charset="0"/>
                    <a:cs typeface="Arial" panose="020B0604020202020204" pitchFamily="34" charset="0"/>
                  </a:rPr>
                  <a:t>의</a:t>
                </a:r>
                <a:r>
                  <a:rPr lang="en-US" altLang="ko-KR" sz="2000" dirty="0">
                    <a:latin typeface="Arial" panose="020B0604020202020204" pitchFamily="34" charset="0"/>
                    <a:cs typeface="Arial" panose="020B0604020202020204" pitchFamily="34" charset="0"/>
                  </a:rPr>
                  <a:t> max eigenvalue </a:t>
                </a:r>
                <a:r>
                  <a:rPr lang="el-GR" altLang="ko-KR" sz="2000" dirty="0">
                    <a:latin typeface="굴림체" panose="020B0609000101010101" pitchFamily="49" charset="-127"/>
                    <a:ea typeface="굴림체" panose="020B0609000101010101" pitchFamily="49" charset="-127"/>
                    <a:cs typeface="Arial" panose="020B0604020202020204" pitchFamily="34" charset="0"/>
                  </a:rPr>
                  <a:t>λ</a:t>
                </a:r>
                <a:r>
                  <a:rPr lang="ko-KR" altLang="en-US" sz="2000" dirty="0">
                    <a:latin typeface="굴림체" panose="020B0609000101010101" pitchFamily="49" charset="-127"/>
                    <a:ea typeface="굴림체" panose="020B0609000101010101" pitchFamily="49" charset="-127"/>
                    <a:cs typeface="Arial" panose="020B0604020202020204" pitchFamily="34" charset="0"/>
                  </a:rPr>
                  <a:t>는 </a:t>
                </a:r>
                <a:r>
                  <a:rPr lang="en-US" altLang="ko-KR" sz="2000" dirty="0">
                    <a:latin typeface="굴림체" panose="020B0609000101010101" pitchFamily="49" charset="-127"/>
                    <a:ea typeface="굴림체" panose="020B0609000101010101" pitchFamily="49" charset="-127"/>
                    <a:cs typeface="Arial" panose="020B0604020202020204" pitchFamily="34" charset="0"/>
                  </a:rPr>
                  <a:t>1</a:t>
                </a:r>
                <a:r>
                  <a:rPr lang="ko-KR" altLang="en-US" sz="2000" dirty="0">
                    <a:latin typeface="굴림체" panose="020B0609000101010101" pitchFamily="49" charset="-127"/>
                    <a:ea typeface="굴림체" panose="020B0609000101010101" pitchFamily="49" charset="-127"/>
                    <a:cs typeface="Arial" panose="020B0604020202020204" pitchFamily="34" charset="0"/>
                  </a:rPr>
                  <a:t>이 됨</a:t>
                </a:r>
                <a:endParaRPr lang="en-US" altLang="ko-KR" sz="2000" dirty="0">
                  <a:latin typeface="굴림체" panose="020B0609000101010101" pitchFamily="49" charset="-127"/>
                  <a:ea typeface="굴림체" panose="020B0609000101010101" pitchFamily="49" charset="-127"/>
                  <a:cs typeface="Arial" panose="020B0604020202020204" pitchFamily="34" charset="0"/>
                </a:endParaRPr>
              </a:p>
              <a:p>
                <a:pPr eaLnBrk="0" fontAlgn="base" hangingPunct="0">
                  <a:spcBef>
                    <a:spcPct val="0"/>
                  </a:spcBef>
                  <a:spcAft>
                    <a:spcPct val="0"/>
                  </a:spcAft>
                </a:pPr>
                <a14:m>
                  <m:oMath xmlns:m="http://schemas.openxmlformats.org/officeDocument/2006/math">
                    <m:r>
                      <a:rPr lang="en-US" altLang="ko-KR" sz="2000" i="1">
                        <a:latin typeface="Cambria Math" panose="02040503050406030204" pitchFamily="18" charset="0"/>
                        <a:ea typeface="굴림체" panose="020B0609000101010101" pitchFamily="49" charset="-127"/>
                        <a:cs typeface="Arial" panose="020B0604020202020204" pitchFamily="34" charset="0"/>
                      </a:rPr>
                      <m:t>(</m:t>
                    </m:r>
                    <m:r>
                      <a:rPr lang="en-US" altLang="ko-KR" sz="2000" i="1">
                        <a:latin typeface="Cambria Math" panose="02040503050406030204" pitchFamily="18" charset="0"/>
                        <a:ea typeface="Cambria Math" panose="02040503050406030204" pitchFamily="18" charset="0"/>
                        <a:cs typeface="Arial" panose="020B0604020202020204" pitchFamily="34" charset="0"/>
                      </a:rPr>
                      <m:t>1∙</m:t>
                    </m:r>
                    <m:r>
                      <a:rPr lang="en-US" altLang="ko-KR" sz="2000" i="1">
                        <a:latin typeface="Cambria Math" panose="02040503050406030204" pitchFamily="18" charset="0"/>
                        <a:ea typeface="Cambria Math" panose="02040503050406030204" pitchFamily="18" charset="0"/>
                        <a:cs typeface="Arial" panose="020B0604020202020204" pitchFamily="34" charset="0"/>
                      </a:rPr>
                      <m:t>𝑥</m:t>
                    </m:r>
                  </m:oMath>
                </a14:m>
                <a:r>
                  <a:rPr lang="en-US" altLang="ko-KR" sz="2000" dirty="0">
                    <a:latin typeface="굴림체" panose="020B0609000101010101" pitchFamily="49" charset="-127"/>
                    <a:ea typeface="굴림체" panose="020B0609000101010101" pitchFamily="49" charset="-127"/>
                    <a:cs typeface="Arial" panose="020B0604020202020204" pitchFamily="34" charset="0"/>
                  </a:rPr>
                  <a:t> = </a:t>
                </a:r>
                <a14:m>
                  <m:oMath xmlns:m="http://schemas.openxmlformats.org/officeDocument/2006/math">
                    <m:sSup>
                      <m:sSupPr>
                        <m:ctrlPr>
                          <a:rPr lang="en-US" altLang="ko-KR" sz="2000" i="1">
                            <a:latin typeface="Cambria Math" panose="02040503050406030204" pitchFamily="18" charset="0"/>
                            <a:ea typeface="굴림체" panose="020B0609000101010101" pitchFamily="49" charset="-127"/>
                            <a:cs typeface="Arial" panose="020B0604020202020204" pitchFamily="34" charset="0"/>
                          </a:rPr>
                        </m:ctrlPr>
                      </m:sSupPr>
                      <m:e>
                        <m:r>
                          <a:rPr lang="en-US" altLang="ko-KR" sz="2000" i="1">
                            <a:latin typeface="Cambria Math" panose="02040503050406030204" pitchFamily="18" charset="0"/>
                            <a:ea typeface="굴림체" panose="020B0609000101010101" pitchFamily="49" charset="-127"/>
                            <a:cs typeface="Arial" panose="020B0604020202020204" pitchFamily="34" charset="0"/>
                          </a:rPr>
                          <m:t>𝐻</m:t>
                        </m:r>
                      </m:e>
                      <m:sup>
                        <m:r>
                          <a:rPr lang="en-US" altLang="ko-KR" sz="2000" i="1">
                            <a:latin typeface="Cambria Math" panose="02040503050406030204" pitchFamily="18" charset="0"/>
                            <a:ea typeface="굴림체" panose="020B0609000101010101" pitchFamily="49" charset="-127"/>
                            <a:cs typeface="Arial" panose="020B0604020202020204" pitchFamily="34" charset="0"/>
                          </a:rPr>
                          <m:t>∗</m:t>
                        </m:r>
                      </m:sup>
                    </m:sSup>
                    <m:r>
                      <a:rPr lang="en-US" altLang="ko-KR" sz="2000" i="1">
                        <a:latin typeface="Cambria Math" panose="02040503050406030204" pitchFamily="18" charset="0"/>
                        <a:ea typeface="굴림체" panose="020B0609000101010101" pitchFamily="49" charset="-127"/>
                        <a:cs typeface="Arial" panose="020B0604020202020204" pitchFamily="34" charset="0"/>
                      </a:rPr>
                      <m:t>𝑥</m:t>
                    </m:r>
                    <m:r>
                      <a:rPr lang="en-US" altLang="ko-KR" sz="2000" i="1">
                        <a:latin typeface="Cambria Math" panose="02040503050406030204" pitchFamily="18" charset="0"/>
                        <a:ea typeface="굴림체" panose="020B0609000101010101" pitchFamily="49" charset="-127"/>
                        <a:cs typeface="Arial" panose="020B0604020202020204" pitchFamily="34" charset="0"/>
                      </a:rPr>
                      <m:t>)</m:t>
                    </m:r>
                  </m:oMath>
                </a14:m>
                <a:endParaRPr lang="en-US" altLang="ko-KR" sz="2000" dirty="0">
                  <a:latin typeface="굴림체" panose="020B0609000101010101" pitchFamily="49" charset="-127"/>
                  <a:ea typeface="굴림체" panose="020B0609000101010101" pitchFamily="49" charset="-127"/>
                  <a:cs typeface="Arial" panose="020B0604020202020204" pitchFamily="34" charset="0"/>
                </a:endParaRPr>
              </a:p>
              <a:p>
                <a:pPr eaLnBrk="0" fontAlgn="base" hangingPunct="0">
                  <a:spcBef>
                    <a:spcPct val="0"/>
                  </a:spcBef>
                  <a:spcAft>
                    <a:spcPct val="0"/>
                  </a:spcAft>
                </a:pPr>
                <a:endParaRPr lang="en-US" altLang="ko-KR" sz="2000" dirty="0">
                  <a:latin typeface="굴림체" panose="020B0609000101010101" pitchFamily="49" charset="-127"/>
                  <a:ea typeface="굴림체" panose="020B0609000101010101" pitchFamily="49" charset="-127"/>
                  <a:cs typeface="Arial" panose="020B0604020202020204" pitchFamily="34" charset="0"/>
                </a:endParaRPr>
              </a:p>
            </p:txBody>
          </p:sp>
        </mc:Choice>
        <mc:Fallback xmlns="">
          <p:sp>
            <p:nvSpPr>
              <p:cNvPr id="19" name="TextBox 18">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2231968" y="1950655"/>
                <a:ext cx="8287788" cy="1042017"/>
              </a:xfrm>
              <a:prstGeom prst="rect">
                <a:avLst/>
              </a:prstGeom>
              <a:blipFill>
                <a:blip r:embed="rId4"/>
                <a:stretch>
                  <a:fillRect l="-735" t="-4678"/>
                </a:stretch>
              </a:blipFill>
              <a:ln>
                <a:noFill/>
                <a:prstDash val="solid"/>
              </a:ln>
            </p:spPr>
            <p:txBody>
              <a:bodyPr/>
              <a:lstStyle/>
              <a:p>
                <a:r>
                  <a:rPr lang="ko-KR" altLang="en-US">
                    <a:noFill/>
                  </a:rPr>
                  <a:t> </a:t>
                </a:r>
              </a:p>
            </p:txBody>
          </p:sp>
        </mc:Fallback>
      </mc:AlternateContent>
      <p:sp>
        <p:nvSpPr>
          <p:cNvPr id="3" name="직사각형 2"/>
          <p:cNvSpPr/>
          <p:nvPr/>
        </p:nvSpPr>
        <p:spPr>
          <a:xfrm rot="5400000">
            <a:off x="2554366" y="2551637"/>
            <a:ext cx="300082" cy="369332"/>
          </a:xfrm>
          <a:prstGeom prst="rect">
            <a:avLst/>
          </a:prstGeom>
        </p:spPr>
        <p:txBody>
          <a:bodyPr wrap="none">
            <a:spAutoFit/>
          </a:bodyPr>
          <a:lstStyle/>
          <a:p>
            <a:r>
              <a:rPr lang="en-US" altLang="ko-KR" dirty="0">
                <a:latin typeface="굴림체" panose="020B0609000101010101" pitchFamily="49" charset="-127"/>
                <a:ea typeface="굴림체" panose="020B0609000101010101" pitchFamily="49" charset="-127"/>
                <a:cs typeface="Arial" panose="020B0604020202020204" pitchFamily="34" charset="0"/>
              </a:rPr>
              <a:t>=</a:t>
            </a:r>
            <a:endParaRPr lang="ko-KR" altLang="en-US" dirty="0"/>
          </a:p>
        </p:txBody>
      </p:sp>
      <p:sp>
        <p:nvSpPr>
          <p:cNvPr id="12" name="직사각형 11"/>
          <p:cNvSpPr/>
          <p:nvPr/>
        </p:nvSpPr>
        <p:spPr>
          <a:xfrm>
            <a:off x="2513759" y="2776902"/>
            <a:ext cx="4930288" cy="338554"/>
          </a:xfrm>
          <a:prstGeom prst="rect">
            <a:avLst/>
          </a:prstGeom>
        </p:spPr>
        <p:txBody>
          <a:bodyPr wrap="square">
            <a:spAutoFit/>
          </a:bodyPr>
          <a:lstStyle/>
          <a:p>
            <a:r>
              <a:rPr lang="el-GR" altLang="ko-KR" sz="1600" dirty="0">
                <a:latin typeface="굴림체" panose="020B0609000101010101" pitchFamily="49" charset="-127"/>
                <a:ea typeface="굴림체" panose="020B0609000101010101" pitchFamily="49" charset="-127"/>
                <a:cs typeface="Arial" panose="020B0604020202020204" pitchFamily="34" charset="0"/>
              </a:rPr>
              <a:t>λ</a:t>
            </a:r>
            <a:r>
              <a:rPr lang="en-US" altLang="ko-KR" sz="1600" dirty="0">
                <a:latin typeface="굴림체" panose="020B0609000101010101" pitchFamily="49" charset="-127"/>
                <a:ea typeface="굴림체" panose="020B0609000101010101" pitchFamily="49" charset="-127"/>
                <a:cs typeface="Arial" panose="020B0604020202020204" pitchFamily="34" charset="0"/>
              </a:rPr>
              <a:t>   X</a:t>
            </a:r>
            <a:r>
              <a:rPr lang="ko-KR" altLang="en-US" sz="1600" dirty="0">
                <a:latin typeface="굴림체" panose="020B0609000101010101" pitchFamily="49" charset="-127"/>
                <a:ea typeface="굴림체" panose="020B0609000101010101" pitchFamily="49" charset="-127"/>
                <a:cs typeface="Arial" panose="020B0604020202020204" pitchFamily="34" charset="0"/>
              </a:rPr>
              <a:t>가 </a:t>
            </a:r>
            <a:r>
              <a:rPr lang="en-US" altLang="ko-KR" sz="1600" dirty="0">
                <a:latin typeface="굴림체" panose="020B0609000101010101" pitchFamily="49" charset="-127"/>
                <a:ea typeface="굴림체" panose="020B0609000101010101" pitchFamily="49" charset="-127"/>
                <a:cs typeface="Arial" panose="020B0604020202020204" pitchFamily="34" charset="0"/>
              </a:rPr>
              <a:t>max</a:t>
            </a:r>
            <a:r>
              <a:rPr lang="ko-KR" altLang="en-US" sz="1600" dirty="0">
                <a:latin typeface="굴림체" panose="020B0609000101010101" pitchFamily="49" charset="-127"/>
                <a:ea typeface="굴림체" panose="020B0609000101010101" pitchFamily="49" charset="-127"/>
                <a:cs typeface="Arial" panose="020B0604020202020204" pitchFamily="34" charset="0"/>
              </a:rPr>
              <a:t> </a:t>
            </a:r>
            <a:r>
              <a:rPr lang="en-US" altLang="ko-KR" sz="1600" dirty="0">
                <a:latin typeface="굴림체" panose="020B0609000101010101" pitchFamily="49" charset="-127"/>
                <a:ea typeface="굴림체" panose="020B0609000101010101" pitchFamily="49" charset="-127"/>
                <a:cs typeface="Arial" panose="020B0604020202020204" pitchFamily="34" charset="0"/>
              </a:rPr>
              <a:t>eigenvalue </a:t>
            </a:r>
            <a:r>
              <a:rPr lang="el-GR" altLang="ko-KR" sz="1600" dirty="0">
                <a:latin typeface="굴림체" panose="020B0609000101010101" pitchFamily="49" charset="-127"/>
                <a:ea typeface="굴림체" panose="020B0609000101010101" pitchFamily="49" charset="-127"/>
                <a:cs typeface="Arial" panose="020B0604020202020204" pitchFamily="34" charset="0"/>
              </a:rPr>
              <a:t>λ</a:t>
            </a:r>
            <a:r>
              <a:rPr lang="ko-KR" altLang="en-US" sz="1600" dirty="0">
                <a:latin typeface="굴림체" panose="020B0609000101010101" pitchFamily="49" charset="-127"/>
                <a:ea typeface="굴림체" panose="020B0609000101010101" pitchFamily="49" charset="-127"/>
                <a:cs typeface="Arial" panose="020B0604020202020204" pitchFamily="34" charset="0"/>
              </a:rPr>
              <a:t>의</a:t>
            </a:r>
            <a:r>
              <a:rPr lang="en-US" altLang="ko-KR" sz="1600" dirty="0">
                <a:latin typeface="굴림체" panose="020B0609000101010101" pitchFamily="49" charset="-127"/>
                <a:ea typeface="굴림체" panose="020B0609000101010101" pitchFamily="49" charset="-127"/>
                <a:cs typeface="Arial" panose="020B0604020202020204" pitchFamily="34" charset="0"/>
              </a:rPr>
              <a:t> eigenvector </a:t>
            </a:r>
            <a:endParaRPr lang="ko-KR" altLang="en-US" sz="16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C79A7C-EB3D-44E4-AD50-3BE8F62AC386}"/>
                  </a:ext>
                </a:extLst>
              </p:cNvPr>
              <p:cNvSpPr txBox="1"/>
              <p:nvPr/>
            </p:nvSpPr>
            <p:spPr>
              <a:xfrm>
                <a:off x="1927836" y="3189489"/>
                <a:ext cx="8591921" cy="1661993"/>
              </a:xfrm>
              <a:prstGeom prst="rect">
                <a:avLst/>
              </a:prstGeom>
              <a:noFill/>
              <a:ln>
                <a:noFill/>
                <a:prstDash val="sysDot"/>
              </a:ln>
            </p:spPr>
            <p:txBody>
              <a:bodyPr wrap="square">
                <a:spAutoFit/>
              </a:bodyPr>
              <a:lstStyle/>
              <a:p>
                <a:pPr eaLnBrk="0" fontAlgn="base" hangingPunct="0">
                  <a:spcBef>
                    <a:spcPct val="0"/>
                  </a:spcBef>
                  <a:spcAft>
                    <a:spcPct val="0"/>
                  </a:spcAft>
                </a:pPr>
                <a14:m>
                  <m:oMathPara xmlns:m="http://schemas.openxmlformats.org/officeDocument/2006/math">
                    <m:oMathParaPr>
                      <m:jc m:val="left"/>
                    </m:oMathParaPr>
                    <m:oMath xmlns:m="http://schemas.openxmlformats.org/officeDocument/2006/math">
                      <m:r>
                        <a:rPr lang="en-US" altLang="ko-KR" sz="2200" i="1">
                          <a:latin typeface="Cambria Math" panose="02040503050406030204" pitchFamily="18" charset="0"/>
                          <a:ea typeface="휴먼엑스포" panose="02030504000101010101" pitchFamily="18" charset="-127"/>
                          <a:cs typeface="Arial" panose="020B0604020202020204" pitchFamily="34" charset="0"/>
                        </a:rPr>
                        <m:t>1 </m:t>
                      </m:r>
                      <m:r>
                        <a:rPr lang="en-US" altLang="ko-KR" sz="2200" i="1">
                          <a:latin typeface="Cambria Math" panose="02040503050406030204" pitchFamily="18" charset="0"/>
                          <a:ea typeface="Cambria Math" panose="02040503050406030204" pitchFamily="18" charset="0"/>
                          <a:cs typeface="Arial" panose="020B0604020202020204" pitchFamily="34" charset="0"/>
                        </a:rPr>
                        <m:t>⋅</m:t>
                      </m:r>
                      <m:r>
                        <a:rPr lang="en-US" altLang="ko-KR" sz="2200" i="1">
                          <a:latin typeface="Cambria Math" panose="02040503050406030204" pitchFamily="18" charset="0"/>
                          <a:ea typeface="Cambria Math" panose="02040503050406030204" pitchFamily="18" charset="0"/>
                          <a:cs typeface="Arial" panose="020B0604020202020204" pitchFamily="34" charset="0"/>
                        </a:rPr>
                        <m:t>𝑥</m:t>
                      </m:r>
                      <m:r>
                        <a:rPr lang="en-US" altLang="ko-KR" sz="2200" i="1">
                          <a:latin typeface="Cambria Math" panose="02040503050406030204" pitchFamily="18" charset="0"/>
                          <a:ea typeface="Cambria Math" panose="02040503050406030204" pitchFamily="18" charset="0"/>
                          <a:cs typeface="Arial" panose="020B0604020202020204" pitchFamily="34" charset="0"/>
                        </a:rPr>
                        <m:t>=</m:t>
                      </m:r>
                      <m:sSup>
                        <m:sSupPr>
                          <m:ctrlPr>
                            <a:rPr lang="en-US" altLang="ko-KR" sz="2200" i="1">
                              <a:latin typeface="Cambria Math" panose="02040503050406030204" pitchFamily="18" charset="0"/>
                              <a:ea typeface="Cambria Math" panose="02040503050406030204" pitchFamily="18" charset="0"/>
                              <a:cs typeface="Arial" panose="020B0604020202020204" pitchFamily="34" charset="0"/>
                            </a:rPr>
                          </m:ctrlPr>
                        </m:sSupPr>
                        <m:e>
                          <m:r>
                            <a:rPr lang="en-US" altLang="ko-KR" sz="2200" i="1">
                              <a:latin typeface="Cambria Math" panose="02040503050406030204" pitchFamily="18" charset="0"/>
                              <a:ea typeface="Cambria Math" panose="02040503050406030204" pitchFamily="18" charset="0"/>
                              <a:cs typeface="Arial" panose="020B0604020202020204" pitchFamily="34" charset="0"/>
                            </a:rPr>
                            <m:t>𝐻</m:t>
                          </m:r>
                        </m:e>
                        <m:sup>
                          <m:r>
                            <a:rPr lang="en-US" altLang="ko-KR" sz="2200" i="1">
                              <a:latin typeface="Cambria Math" panose="02040503050406030204" pitchFamily="18" charset="0"/>
                              <a:ea typeface="Cambria Math" panose="02040503050406030204" pitchFamily="18" charset="0"/>
                              <a:cs typeface="Arial" panose="020B0604020202020204" pitchFamily="34" charset="0"/>
                            </a:rPr>
                            <m:t>∗</m:t>
                          </m:r>
                        </m:sup>
                      </m:sSup>
                      <m:r>
                        <a:rPr lang="en-US" altLang="ko-KR" sz="2200" i="1">
                          <a:latin typeface="Cambria Math" panose="02040503050406030204" pitchFamily="18" charset="0"/>
                          <a:ea typeface="Cambria Math" panose="02040503050406030204" pitchFamily="18" charset="0"/>
                          <a:cs typeface="Arial" panose="020B0604020202020204" pitchFamily="34" charset="0"/>
                        </a:rPr>
                        <m:t>𝑥</m:t>
                      </m:r>
                    </m:oMath>
                  </m:oMathPara>
                </a14:m>
                <a:endParaRPr lang="en-US" altLang="ko-KR" sz="2200" dirty="0">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2200" dirty="0">
                    <a:ea typeface="휴먼엑스포" panose="02030504000101010101" pitchFamily="18" charset="-127"/>
                    <a:cs typeface="Arial" panose="020B0604020202020204" pitchFamily="34" charset="0"/>
                  </a:rPr>
                  <a:t>        </a:t>
                </a:r>
                <a14:m>
                  <m:oMath xmlns:m="http://schemas.openxmlformats.org/officeDocument/2006/math">
                    <m:r>
                      <a:rPr lang="en-US" altLang="ko-KR" sz="2200">
                        <a:latin typeface="Cambria Math" panose="02040503050406030204" pitchFamily="18" charset="0"/>
                        <a:ea typeface="휴먼엑스포" panose="02030504000101010101" pitchFamily="18" charset="-127"/>
                        <a:cs typeface="Arial" panose="020B0604020202020204" pitchFamily="34" charset="0"/>
                      </a:rPr>
                      <m:t>   </m:t>
                    </m:r>
                    <m:r>
                      <a:rPr lang="en-US" altLang="ko-KR" sz="2200" i="1">
                        <a:latin typeface="Cambria Math" panose="02040503050406030204" pitchFamily="18" charset="0"/>
                        <a:ea typeface="휴먼엑스포" panose="02030504000101010101" pitchFamily="18" charset="-127"/>
                        <a:cs typeface="Arial" panose="020B0604020202020204" pitchFamily="34" charset="0"/>
                      </a:rPr>
                      <m:t>=</m:t>
                    </m:r>
                    <m:d>
                      <m:dPr>
                        <m:ctrlPr>
                          <a:rPr lang="en-US" altLang="ko-KR" sz="2200" i="1">
                            <a:latin typeface="Cambria Math" panose="02040503050406030204" pitchFamily="18" charset="0"/>
                            <a:ea typeface="휴먼엑스포" panose="02030504000101010101" pitchFamily="18" charset="-127"/>
                            <a:cs typeface="Arial" panose="020B0604020202020204" pitchFamily="34" charset="0"/>
                          </a:rPr>
                        </m:ctrlPr>
                      </m:dPr>
                      <m:e>
                        <m:r>
                          <a:rPr lang="en-US" altLang="ko-KR" sz="2200" i="1">
                            <a:latin typeface="Cambria Math" panose="02040503050406030204" pitchFamily="18" charset="0"/>
                            <a:ea typeface="휴먼엑스포" panose="02030504000101010101" pitchFamily="18" charset="-127"/>
                            <a:cs typeface="Arial" panose="020B0604020202020204" pitchFamily="34" charset="0"/>
                          </a:rPr>
                          <m:t>𝑑</m:t>
                        </m:r>
                        <m:r>
                          <a:rPr lang="en-US" altLang="ko-KR" sz="2200" i="1">
                            <a:latin typeface="Cambria Math" panose="02040503050406030204" pitchFamily="18" charset="0"/>
                            <a:ea typeface="Cambria Math" panose="02040503050406030204" pitchFamily="18" charset="0"/>
                            <a:cs typeface="Arial" panose="020B0604020202020204" pitchFamily="34" charset="0"/>
                          </a:rPr>
                          <m:t>⋅</m:t>
                        </m:r>
                        <m:r>
                          <a:rPr lang="en-US" altLang="ko-KR" sz="2200" i="1">
                            <a:latin typeface="Cambria Math" panose="02040503050406030204" pitchFamily="18" charset="0"/>
                            <a:ea typeface="Cambria Math" panose="02040503050406030204" pitchFamily="18" charset="0"/>
                            <a:cs typeface="Arial" panose="020B0604020202020204" pitchFamily="34" charset="0"/>
                          </a:rPr>
                          <m:t>𝐻</m:t>
                        </m:r>
                        <m:r>
                          <a:rPr lang="en-US" altLang="ko-KR" sz="2200" i="1">
                            <a:latin typeface="Cambria Math" panose="02040503050406030204" pitchFamily="18" charset="0"/>
                            <a:ea typeface="Cambria Math" panose="02040503050406030204" pitchFamily="18" charset="0"/>
                            <a:cs typeface="Arial" panose="020B0604020202020204" pitchFamily="34" charset="0"/>
                          </a:rPr>
                          <m:t>+</m:t>
                        </m:r>
                        <m:d>
                          <m:dPr>
                            <m:ctrlPr>
                              <a:rPr lang="en-US" altLang="ko-KR" sz="2200" i="1">
                                <a:latin typeface="Cambria Math" panose="02040503050406030204" pitchFamily="18" charset="0"/>
                                <a:ea typeface="Cambria Math" panose="02040503050406030204" pitchFamily="18" charset="0"/>
                                <a:cs typeface="Arial" panose="020B0604020202020204" pitchFamily="34" charset="0"/>
                              </a:rPr>
                            </m:ctrlPr>
                          </m:dPr>
                          <m:e>
                            <m:r>
                              <a:rPr lang="en-US" altLang="ko-KR" sz="2200" i="1">
                                <a:latin typeface="Cambria Math" panose="02040503050406030204" pitchFamily="18" charset="0"/>
                                <a:ea typeface="Cambria Math" panose="02040503050406030204" pitchFamily="18" charset="0"/>
                                <a:cs typeface="Arial" panose="020B0604020202020204" pitchFamily="34" charset="0"/>
                              </a:rPr>
                              <m:t>1−</m:t>
                            </m:r>
                            <m:r>
                              <a:rPr lang="en-US" altLang="ko-KR" sz="2200" i="1">
                                <a:latin typeface="Cambria Math" panose="02040503050406030204" pitchFamily="18" charset="0"/>
                                <a:ea typeface="Cambria Math" panose="02040503050406030204" pitchFamily="18" charset="0"/>
                                <a:cs typeface="Arial" panose="020B0604020202020204" pitchFamily="34" charset="0"/>
                              </a:rPr>
                              <m:t>𝑑</m:t>
                            </m:r>
                          </m:e>
                        </m:d>
                        <m:r>
                          <a:rPr lang="en-US" altLang="ko-KR" sz="2200" i="1">
                            <a:latin typeface="Cambria Math" panose="02040503050406030204" pitchFamily="18" charset="0"/>
                            <a:ea typeface="Cambria Math" panose="02040503050406030204" pitchFamily="18" charset="0"/>
                            <a:cs typeface="Arial" panose="020B0604020202020204" pitchFamily="34" charset="0"/>
                          </a:rPr>
                          <m:t> </m:t>
                        </m:r>
                        <m:r>
                          <a:rPr lang="en-US" altLang="ko-KR" sz="2200" i="1">
                            <a:latin typeface="Cambria Math" panose="02040503050406030204" pitchFamily="18" charset="0"/>
                            <a:ea typeface="Cambria Math" panose="02040503050406030204" pitchFamily="18" charset="0"/>
                            <a:cs typeface="Arial" panose="020B0604020202020204" pitchFamily="34" charset="0"/>
                          </a:rPr>
                          <m:t>𝑅</m:t>
                        </m:r>
                      </m:e>
                    </m:d>
                    <m:r>
                      <a:rPr lang="en-US" altLang="ko-KR" sz="2200" i="1">
                        <a:latin typeface="Cambria Math" panose="02040503050406030204" pitchFamily="18" charset="0"/>
                        <a:ea typeface="Cambria Math" panose="02040503050406030204" pitchFamily="18" charset="0"/>
                        <a:cs typeface="Arial" panose="020B0604020202020204" pitchFamily="34" charset="0"/>
                      </a:rPr>
                      <m:t> </m:t>
                    </m:r>
                    <m:r>
                      <a:rPr lang="en-US" altLang="ko-KR" sz="2200" i="1">
                        <a:latin typeface="Cambria Math" panose="02040503050406030204" pitchFamily="18" charset="0"/>
                        <a:ea typeface="Cambria Math" panose="02040503050406030204" pitchFamily="18" charset="0"/>
                        <a:cs typeface="Arial" panose="020B0604020202020204" pitchFamily="34" charset="0"/>
                      </a:rPr>
                      <m:t>𝑥</m:t>
                    </m:r>
                  </m:oMath>
                </a14:m>
                <a:endParaRPr lang="en-US" altLang="ko-KR" sz="2200" i="1" dirty="0">
                  <a:ea typeface="Cambria Math" panose="02040503050406030204" pitchFamily="18" charset="0"/>
                  <a:cs typeface="Arial" panose="020B0604020202020204" pitchFamily="34" charset="0"/>
                </a:endParaRPr>
              </a:p>
              <a:p>
                <a:pPr eaLnBrk="0" fontAlgn="base" hangingPunct="0">
                  <a:spcBef>
                    <a:spcPct val="0"/>
                  </a:spcBef>
                  <a:spcAft>
                    <a:spcPct val="0"/>
                  </a:spcAft>
                </a:pPr>
                <a:r>
                  <a:rPr lang="en-US" altLang="ko-KR" sz="2200" dirty="0">
                    <a:ea typeface="Cambria Math" panose="02040503050406030204" pitchFamily="18" charset="0"/>
                    <a:cs typeface="Arial" panose="020B0604020202020204" pitchFamily="34" charset="0"/>
                  </a:rPr>
                  <a:t>           </a:t>
                </a:r>
                <a14:m>
                  <m:oMath xmlns:m="http://schemas.openxmlformats.org/officeDocument/2006/math">
                    <m:r>
                      <a:rPr lang="en-US" altLang="ko-KR" sz="2200" i="1">
                        <a:latin typeface="Cambria Math" panose="02040503050406030204" pitchFamily="18" charset="0"/>
                        <a:ea typeface="Cambria Math" panose="02040503050406030204" pitchFamily="18" charset="0"/>
                        <a:cs typeface="Arial" panose="020B0604020202020204" pitchFamily="34" charset="0"/>
                      </a:rPr>
                      <m:t>=</m:t>
                    </m:r>
                    <m:r>
                      <a:rPr lang="en-US" altLang="ko-KR" sz="2200" i="1">
                        <a:latin typeface="Cambria Math" panose="02040503050406030204" pitchFamily="18" charset="0"/>
                        <a:ea typeface="Cambria Math" panose="02040503050406030204" pitchFamily="18" charset="0"/>
                        <a:cs typeface="Arial" panose="020B0604020202020204" pitchFamily="34" charset="0"/>
                      </a:rPr>
                      <m:t>𝑑</m:t>
                    </m:r>
                    <m:r>
                      <a:rPr lang="en-US" altLang="ko-KR" sz="2200" i="1">
                        <a:latin typeface="Cambria Math" panose="02040503050406030204" pitchFamily="18" charset="0"/>
                        <a:ea typeface="Cambria Math" panose="02040503050406030204" pitchFamily="18" charset="0"/>
                        <a:cs typeface="Arial" panose="020B0604020202020204" pitchFamily="34" charset="0"/>
                      </a:rPr>
                      <m:t>⋅</m:t>
                    </m:r>
                    <m:r>
                      <a:rPr lang="en-US" altLang="ko-KR" sz="2200" i="1">
                        <a:latin typeface="Cambria Math" panose="02040503050406030204" pitchFamily="18" charset="0"/>
                        <a:ea typeface="Cambria Math" panose="02040503050406030204" pitchFamily="18" charset="0"/>
                        <a:cs typeface="Arial" panose="020B0604020202020204" pitchFamily="34" charset="0"/>
                      </a:rPr>
                      <m:t>𝐻</m:t>
                    </m:r>
                    <m:r>
                      <a:rPr lang="en-US" altLang="ko-KR" sz="2200" i="1">
                        <a:latin typeface="Cambria Math" panose="02040503050406030204" pitchFamily="18" charset="0"/>
                        <a:ea typeface="Cambria Math" panose="02040503050406030204" pitchFamily="18" charset="0"/>
                        <a:cs typeface="Arial" panose="020B0604020202020204" pitchFamily="34" charset="0"/>
                      </a:rPr>
                      <m:t>⋅</m:t>
                    </m:r>
                    <m:r>
                      <a:rPr lang="en-US" altLang="ko-KR" sz="2200" i="1">
                        <a:latin typeface="Cambria Math" panose="02040503050406030204" pitchFamily="18" charset="0"/>
                        <a:ea typeface="Cambria Math" panose="02040503050406030204" pitchFamily="18" charset="0"/>
                        <a:cs typeface="Arial" panose="020B0604020202020204" pitchFamily="34" charset="0"/>
                      </a:rPr>
                      <m:t>𝑥</m:t>
                    </m:r>
                    <m:r>
                      <a:rPr lang="en-US" altLang="ko-KR" sz="2200" i="1">
                        <a:latin typeface="Cambria Math" panose="02040503050406030204" pitchFamily="18" charset="0"/>
                        <a:ea typeface="Cambria Math" panose="02040503050406030204" pitchFamily="18" charset="0"/>
                        <a:cs typeface="Arial" panose="020B0604020202020204" pitchFamily="34" charset="0"/>
                      </a:rPr>
                      <m:t>+</m:t>
                    </m:r>
                    <m:d>
                      <m:dPr>
                        <m:ctrlPr>
                          <a:rPr lang="en-US" altLang="ko-KR" sz="2200" i="1">
                            <a:latin typeface="Cambria Math" panose="02040503050406030204" pitchFamily="18" charset="0"/>
                            <a:ea typeface="Cambria Math" panose="02040503050406030204" pitchFamily="18" charset="0"/>
                            <a:cs typeface="Arial" panose="020B0604020202020204" pitchFamily="34" charset="0"/>
                          </a:rPr>
                        </m:ctrlPr>
                      </m:dPr>
                      <m:e>
                        <m:r>
                          <a:rPr lang="en-US" altLang="ko-KR" sz="2200" i="1">
                            <a:latin typeface="Cambria Math" panose="02040503050406030204" pitchFamily="18" charset="0"/>
                            <a:ea typeface="Cambria Math" panose="02040503050406030204" pitchFamily="18" charset="0"/>
                            <a:cs typeface="Arial" panose="020B0604020202020204" pitchFamily="34" charset="0"/>
                          </a:rPr>
                          <m:t>1−</m:t>
                        </m:r>
                        <m:r>
                          <a:rPr lang="en-US" altLang="ko-KR" sz="2200" i="1">
                            <a:latin typeface="Cambria Math" panose="02040503050406030204" pitchFamily="18" charset="0"/>
                            <a:ea typeface="Cambria Math" panose="02040503050406030204" pitchFamily="18" charset="0"/>
                            <a:cs typeface="Arial" panose="020B0604020202020204" pitchFamily="34" charset="0"/>
                          </a:rPr>
                          <m:t>𝑑</m:t>
                        </m:r>
                      </m:e>
                    </m:d>
                    <m:r>
                      <a:rPr lang="en-US" altLang="ko-KR" sz="2200" i="1">
                        <a:latin typeface="Cambria Math" panose="02040503050406030204" pitchFamily="18" charset="0"/>
                        <a:ea typeface="Cambria Math" panose="02040503050406030204" pitchFamily="18" charset="0"/>
                        <a:cs typeface="Arial" panose="020B0604020202020204" pitchFamily="34" charset="0"/>
                      </a:rPr>
                      <m:t> ∙</m:t>
                    </m:r>
                    <m:r>
                      <a:rPr lang="en-US" altLang="ko-KR" sz="2200" i="1">
                        <a:latin typeface="Cambria Math" panose="02040503050406030204" pitchFamily="18" charset="0"/>
                        <a:ea typeface="Cambria Math" panose="02040503050406030204" pitchFamily="18" charset="0"/>
                        <a:cs typeface="Arial" panose="020B0604020202020204" pitchFamily="34" charset="0"/>
                      </a:rPr>
                      <m:t>𝑅</m:t>
                    </m:r>
                    <m:r>
                      <a:rPr lang="en-US" altLang="ko-KR" sz="2200" i="1">
                        <a:latin typeface="Cambria Math" panose="02040503050406030204" pitchFamily="18" charset="0"/>
                        <a:ea typeface="Cambria Math" panose="02040503050406030204" pitchFamily="18" charset="0"/>
                        <a:cs typeface="Arial" panose="020B0604020202020204" pitchFamily="34" charset="0"/>
                      </a:rPr>
                      <m:t>⋅ </m:t>
                    </m:r>
                    <m:r>
                      <a:rPr lang="en-US" altLang="ko-KR" sz="2200" i="1">
                        <a:latin typeface="Cambria Math" panose="02040503050406030204" pitchFamily="18" charset="0"/>
                        <a:ea typeface="Cambria Math" panose="02040503050406030204" pitchFamily="18" charset="0"/>
                        <a:cs typeface="Arial" panose="020B0604020202020204" pitchFamily="34" charset="0"/>
                      </a:rPr>
                      <m:t>𝑥</m:t>
                    </m:r>
                  </m:oMath>
                </a14:m>
                <a:r>
                  <a:rPr lang="en-US" altLang="ko-KR" sz="2200" dirty="0">
                    <a:ea typeface="휴먼엑스포" panose="02030504000101010101" pitchFamily="18" charset="-127"/>
                    <a:cs typeface="Arial" panose="020B0604020202020204" pitchFamily="34" charset="0"/>
                  </a:rPr>
                  <a:t>  </a:t>
                </a:r>
                <a:r>
                  <a:rPr lang="en-US" altLang="ko-KR" dirty="0">
                    <a:latin typeface="Arial" panose="020B0604020202020204" pitchFamily="34" charset="0"/>
                    <a:ea typeface="휴먼엑스포" panose="02030504000101010101" pitchFamily="18" charset="-127"/>
                    <a:cs typeface="Arial" panose="020B0604020202020204" pitchFamily="34" charset="0"/>
                  </a:rPr>
                  <a:t>(iteration </a:t>
                </a:r>
                <a:r>
                  <a:rPr lang="ko-KR" altLang="en-US" dirty="0">
                    <a:latin typeface="Arial" panose="020B0604020202020204" pitchFamily="34" charset="0"/>
                    <a:ea typeface="휴먼엑스포" panose="02030504000101010101" pitchFamily="18" charset="-127"/>
                    <a:cs typeface="Arial" panose="020B0604020202020204" pitchFamily="34" charset="0"/>
                  </a:rPr>
                  <a:t>으로 보면 풀기 쉬움</a:t>
                </a:r>
                <a:r>
                  <a:rPr lang="en-US" altLang="ko-KR" dirty="0">
                    <a:latin typeface="Arial" panose="020B0604020202020204" pitchFamily="34" charset="0"/>
                    <a:ea typeface="휴먼엑스포" panose="02030504000101010101" pitchFamily="18" charset="-127"/>
                    <a:cs typeface="Arial" panose="020B0604020202020204" pitchFamily="34" charset="0"/>
                  </a:rPr>
                  <a:t>) </a:t>
                </a:r>
              </a:p>
              <a:p>
                <a:pPr eaLnBrk="0" fontAlgn="base" hangingPunct="0">
                  <a:spcBef>
                    <a:spcPct val="0"/>
                  </a:spcBef>
                  <a:spcAft>
                    <a:spcPct val="0"/>
                  </a:spcAft>
                </a:pPr>
                <a:endParaRPr lang="en-US" altLang="ko-KR" dirty="0">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14:m>
                  <m:oMath xmlns:m="http://schemas.openxmlformats.org/officeDocument/2006/math">
                    <m:sSub>
                      <m:sSub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i="1">
                            <a:latin typeface="Cambria Math" panose="02040503050406030204" pitchFamily="18" charset="0"/>
                            <a:ea typeface="휴먼엑스포" panose="02030504000101010101" pitchFamily="18" charset="-127"/>
                            <a:cs typeface="Arial" panose="020B0604020202020204" pitchFamily="34" charset="0"/>
                          </a:rPr>
                          <m:t>𝑡</m:t>
                        </m:r>
                        <m:r>
                          <a:rPr lang="en-US" altLang="ko-KR" i="1">
                            <a:latin typeface="Cambria Math" panose="02040503050406030204" pitchFamily="18" charset="0"/>
                            <a:ea typeface="휴먼엑스포" panose="02030504000101010101" pitchFamily="18" charset="-127"/>
                            <a:cs typeface="Arial" panose="020B0604020202020204" pitchFamily="34" charset="0"/>
                          </a:rPr>
                          <m:t>+1</m:t>
                        </m:r>
                      </m:sub>
                    </m:sSub>
                    <m:r>
                      <a:rPr lang="en-US" altLang="ko-KR" i="1">
                        <a:latin typeface="Cambria Math" panose="02040503050406030204" pitchFamily="18" charset="0"/>
                        <a:ea typeface="휴먼엑스포" panose="02030504000101010101" pitchFamily="18" charset="-127"/>
                        <a:cs typeface="Arial" panose="020B0604020202020204" pitchFamily="34" charset="0"/>
                      </a:rPr>
                      <m:t>=(</m:t>
                    </m:r>
                    <m:r>
                      <a:rPr lang="en-US" altLang="ko-KR" i="1">
                        <a:latin typeface="Cambria Math" panose="02040503050406030204" pitchFamily="18" charset="0"/>
                        <a:ea typeface="휴먼엑스포" panose="02030504000101010101" pitchFamily="18" charset="-127"/>
                        <a:cs typeface="Arial" panose="020B0604020202020204" pitchFamily="34" charset="0"/>
                      </a:rPr>
                      <m:t>𝑑</m:t>
                    </m:r>
                    <m:r>
                      <a:rPr lang="en-US" altLang="ko-KR" i="1">
                        <a:latin typeface="Cambria Math" panose="02040503050406030204" pitchFamily="18" charset="0"/>
                        <a:ea typeface="Cambria Math" panose="02040503050406030204" pitchFamily="18" charset="0"/>
                        <a:cs typeface="Arial" panose="020B0604020202020204" pitchFamily="34" charset="0"/>
                      </a:rPr>
                      <m:t>∙</m:t>
                    </m:r>
                    <m:r>
                      <a:rPr lang="en-US" altLang="ko-KR" i="1">
                        <a:latin typeface="Cambria Math" panose="02040503050406030204" pitchFamily="18" charset="0"/>
                        <a:ea typeface="Cambria Math" panose="02040503050406030204" pitchFamily="18" charset="0"/>
                        <a:cs typeface="Arial" panose="020B0604020202020204" pitchFamily="34" charset="0"/>
                      </a:rPr>
                      <m:t>𝐻</m:t>
                    </m:r>
                    <m:r>
                      <a:rPr lang="en-US" altLang="ko-KR" i="1">
                        <a:latin typeface="Cambria Math" panose="02040503050406030204" pitchFamily="18" charset="0"/>
                        <a:ea typeface="Cambria Math" panose="02040503050406030204" pitchFamily="18" charset="0"/>
                        <a:cs typeface="Arial" panose="020B0604020202020204" pitchFamily="34" charset="0"/>
                      </a:rPr>
                      <m:t>+</m:t>
                    </m:r>
                    <m:d>
                      <m:dPr>
                        <m:ctrlPr>
                          <a:rPr lang="en-US" altLang="ko-KR" i="1">
                            <a:latin typeface="Cambria Math" panose="02040503050406030204" pitchFamily="18" charset="0"/>
                            <a:ea typeface="Cambria Math" panose="02040503050406030204" pitchFamily="18" charset="0"/>
                            <a:cs typeface="Arial" panose="020B0604020202020204" pitchFamily="34" charset="0"/>
                          </a:rPr>
                        </m:ctrlPr>
                      </m:dPr>
                      <m:e>
                        <m:r>
                          <a:rPr lang="en-US" altLang="ko-KR" i="1">
                            <a:latin typeface="Cambria Math" panose="02040503050406030204" pitchFamily="18" charset="0"/>
                            <a:ea typeface="Cambria Math" panose="02040503050406030204" pitchFamily="18" charset="0"/>
                            <a:cs typeface="Arial" panose="020B0604020202020204" pitchFamily="34" charset="0"/>
                          </a:rPr>
                          <m:t>1−</m:t>
                        </m:r>
                        <m:r>
                          <a:rPr lang="en-US" altLang="ko-KR" i="1">
                            <a:latin typeface="Cambria Math" panose="02040503050406030204" pitchFamily="18" charset="0"/>
                            <a:ea typeface="Cambria Math" panose="02040503050406030204" pitchFamily="18" charset="0"/>
                            <a:cs typeface="Arial" panose="020B0604020202020204" pitchFamily="34" charset="0"/>
                          </a:rPr>
                          <m:t>𝑑</m:t>
                        </m:r>
                      </m:e>
                    </m:d>
                    <m:r>
                      <a:rPr lang="en-US" altLang="ko-KR" i="1">
                        <a:latin typeface="Cambria Math" panose="02040503050406030204" pitchFamily="18" charset="0"/>
                        <a:ea typeface="Cambria Math" panose="02040503050406030204" pitchFamily="18" charset="0"/>
                        <a:cs typeface="Arial" panose="020B0604020202020204" pitchFamily="34" charset="0"/>
                      </a:rPr>
                      <m:t> </m:t>
                    </m:r>
                    <m:r>
                      <a:rPr lang="en-US" altLang="ko-KR" i="1">
                        <a:latin typeface="Cambria Math" panose="02040503050406030204" pitchFamily="18" charset="0"/>
                        <a:ea typeface="Cambria Math" panose="02040503050406030204" pitchFamily="18" charset="0"/>
                        <a:cs typeface="Arial" panose="020B0604020202020204" pitchFamily="34" charset="0"/>
                      </a:rPr>
                      <m:t>𝑅</m:t>
                    </m:r>
                    <m:r>
                      <a:rPr lang="en-US" altLang="ko-KR" i="1">
                        <a:latin typeface="Cambria Math" panose="02040503050406030204" pitchFamily="18" charset="0"/>
                        <a:ea typeface="Cambria Math" panose="02040503050406030204" pitchFamily="18" charset="0"/>
                        <a:cs typeface="Arial" panose="020B0604020202020204" pitchFamily="34" charset="0"/>
                      </a:rPr>
                      <m:t>)</m:t>
                    </m:r>
                  </m:oMath>
                </a14:m>
                <a:r>
                  <a:rPr lang="en-US" altLang="ko-KR"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i="1" dirty="0">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dirty="0">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i="1" dirty="0">
                            <a:latin typeface="Cambria Math" panose="02040503050406030204" pitchFamily="18" charset="0"/>
                            <a:ea typeface="휴먼엑스포" panose="02030504000101010101" pitchFamily="18" charset="-127"/>
                            <a:cs typeface="Arial" panose="020B0604020202020204" pitchFamily="34" charset="0"/>
                          </a:rPr>
                          <m:t>𝑡</m:t>
                        </m:r>
                      </m:sub>
                    </m:sSub>
                    <m:r>
                      <a:rPr lang="en-US" altLang="ko-KR" i="1" dirty="0">
                        <a:latin typeface="Cambria Math" panose="02040503050406030204" pitchFamily="18" charset="0"/>
                        <a:ea typeface="휴먼엑스포" panose="02030504000101010101" pitchFamily="18" charset="-127"/>
                        <a:cs typeface="Arial" panose="020B0604020202020204" pitchFamily="34" charset="0"/>
                      </a:rPr>
                      <m:t>=(</m:t>
                    </m:r>
                    <m:sSup>
                      <m:sSupPr>
                        <m:ctrlPr>
                          <a:rPr lang="en-US" altLang="ko-KR" i="1" dirty="0">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i="1" dirty="0">
                            <a:latin typeface="Cambria Math" panose="02040503050406030204" pitchFamily="18" charset="0"/>
                            <a:ea typeface="휴먼엑스포" panose="02030504000101010101" pitchFamily="18" charset="-127"/>
                            <a:cs typeface="Arial" panose="020B0604020202020204" pitchFamily="34" charset="0"/>
                          </a:rPr>
                          <m:t>𝐻</m:t>
                        </m:r>
                      </m:e>
                      <m:sup>
                        <m:r>
                          <a:rPr lang="en-US" altLang="ko-KR" i="1" dirty="0">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i="1" dirty="0">
                        <a:latin typeface="Cambria Math" panose="02040503050406030204" pitchFamily="18" charset="0"/>
                        <a:ea typeface="휴먼엑스포" panose="02030504000101010101" pitchFamily="18" charset="-127"/>
                        <a:cs typeface="Arial" panose="020B0604020202020204" pitchFamily="34" charset="0"/>
                      </a:rPr>
                      <m:t>)</m:t>
                    </m:r>
                  </m:oMath>
                </a14:m>
                <a:r>
                  <a:rPr lang="en-US" altLang="ko-KR" baseline="30000" dirty="0">
                    <a:latin typeface="Arial" panose="020B0604020202020204" pitchFamily="34" charset="0"/>
                    <a:ea typeface="휴먼엑스포" panose="02030504000101010101" pitchFamily="18" charset="-127"/>
                    <a:cs typeface="Arial" panose="020B0604020202020204" pitchFamily="34" charset="0"/>
                  </a:rPr>
                  <a:t>t</a:t>
                </a:r>
                <a:r>
                  <a:rPr lang="en-US" altLang="ko-KR"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i="1">
                            <a:latin typeface="Cambria Math" panose="02040503050406030204" pitchFamily="18" charset="0"/>
                            <a:ea typeface="휴먼엑스포" panose="02030504000101010101" pitchFamily="18" charset="-127"/>
                            <a:cs typeface="Arial" panose="020B0604020202020204" pitchFamily="34" charset="0"/>
                          </a:rPr>
                          <m:t>0</m:t>
                        </m:r>
                      </m:sub>
                    </m:sSub>
                  </m:oMath>
                </a14:m>
                <a:endParaRPr lang="en-US" altLang="ko-KR" dirty="0">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13" name="TextBox 12">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927836" y="3189489"/>
                <a:ext cx="8591921" cy="1661993"/>
              </a:xfrm>
              <a:prstGeom prst="rect">
                <a:avLst/>
              </a:prstGeom>
              <a:blipFill>
                <a:blip r:embed="rId5"/>
                <a:stretch>
                  <a:fillRect l="-71" b="-2564"/>
                </a:stretch>
              </a:blipFill>
              <a:ln>
                <a:noFill/>
                <a:prstDash val="sysDot"/>
              </a:ln>
            </p:spPr>
            <p:txBody>
              <a:bodyPr/>
              <a:lstStyle/>
              <a:p>
                <a:r>
                  <a:rPr lang="ko-KR" altLang="en-US">
                    <a:noFill/>
                  </a:rPr>
                  <a:t> </a:t>
                </a:r>
              </a:p>
            </p:txBody>
          </p:sp>
        </mc:Fallback>
      </mc:AlternateContent>
      <p:cxnSp>
        <p:nvCxnSpPr>
          <p:cNvPr id="8" name="직선 연결선 7"/>
          <p:cNvCxnSpPr/>
          <p:nvPr/>
        </p:nvCxnSpPr>
        <p:spPr>
          <a:xfrm>
            <a:off x="5690063" y="4865267"/>
            <a:ext cx="33250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CC79A7C-EB3D-44E4-AD50-3BE8F62AC386}"/>
              </a:ext>
            </a:extLst>
          </p:cNvPr>
          <p:cNvSpPr txBox="1"/>
          <p:nvPr/>
        </p:nvSpPr>
        <p:spPr>
          <a:xfrm>
            <a:off x="5581996" y="4917905"/>
            <a:ext cx="3467331" cy="338554"/>
          </a:xfrm>
          <a:prstGeom prst="rect">
            <a:avLst/>
          </a:prstGeom>
          <a:noFill/>
          <a:ln>
            <a:noFill/>
            <a:prstDash val="sysDot"/>
          </a:ln>
        </p:spPr>
        <p:txBody>
          <a:bodyPr wrap="square">
            <a:spAutoFit/>
          </a:bodyPr>
          <a:lstStyle/>
          <a:p>
            <a:pPr eaLnBrk="0" fontAlgn="base" hangingPunct="0">
              <a:spcBef>
                <a:spcPct val="0"/>
              </a:spcBef>
              <a:spcAft>
                <a:spcPct val="0"/>
              </a:spcAft>
            </a:pP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임의의 </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probability vector</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에서 시작</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a:t>
            </a:r>
          </a:p>
        </p:txBody>
      </p:sp>
      <p:sp>
        <p:nvSpPr>
          <p:cNvPr id="22" name="TextBox 21">
            <a:extLst>
              <a:ext uri="{FF2B5EF4-FFF2-40B4-BE49-F238E27FC236}">
                <a16:creationId xmlns:a16="http://schemas.microsoft.com/office/drawing/2014/main" id="{4CC79A7C-EB3D-44E4-AD50-3BE8F62AC386}"/>
              </a:ext>
            </a:extLst>
          </p:cNvPr>
          <p:cNvSpPr txBox="1"/>
          <p:nvPr/>
        </p:nvSpPr>
        <p:spPr>
          <a:xfrm>
            <a:off x="2889073" y="5056824"/>
            <a:ext cx="4030354" cy="584775"/>
          </a:xfrm>
          <a:prstGeom prst="rect">
            <a:avLst/>
          </a:prstGeom>
          <a:noFill/>
          <a:ln>
            <a:noFill/>
            <a:prstDash val="sysDot"/>
          </a:ln>
        </p:spPr>
        <p:txBody>
          <a:bodyPr wrap="square">
            <a:spAutoFit/>
          </a:bodyPr>
          <a:lstStyle/>
          <a:p>
            <a:pPr eaLnBrk="0" fontAlgn="base" hangingPunct="0">
              <a:spcBef>
                <a:spcPct val="0"/>
              </a:spcBef>
              <a:spcAft>
                <a:spcPct val="0"/>
              </a:spcAft>
            </a:pPr>
            <a:r>
              <a:rPr lang="en-US" altLang="ko-KR" sz="1600" dirty="0">
                <a:solidFill>
                  <a:srgbClr val="FF0000"/>
                </a:solidFill>
                <a:latin typeface="Arial" panose="020B0604020202020204" pitchFamily="34" charset="0"/>
                <a:ea typeface="휴먼엑스포" panose="02030504000101010101" pitchFamily="18" charset="-127"/>
                <a:cs typeface="Arial" panose="020B0604020202020204" pitchFamily="34" charset="0"/>
              </a:rPr>
              <a:t>H</a:t>
            </a:r>
            <a:r>
              <a:rPr lang="ko-KR" altLang="en-US" sz="1600" dirty="0">
                <a:solidFill>
                  <a:srgbClr val="FF0000"/>
                </a:solidFill>
                <a:latin typeface="Arial" panose="020B0604020202020204" pitchFamily="34" charset="0"/>
                <a:ea typeface="휴먼엑스포" panose="02030504000101010101" pitchFamily="18" charset="-127"/>
                <a:cs typeface="Arial" panose="020B0604020202020204" pitchFamily="34" charset="0"/>
              </a:rPr>
              <a:t>의</a:t>
            </a:r>
            <a:r>
              <a:rPr lang="en-US" altLang="ko-KR" sz="1600" dirty="0">
                <a:solidFill>
                  <a:srgbClr val="FF0000"/>
                </a:solidFill>
                <a:latin typeface="Arial" panose="020B0604020202020204" pitchFamily="34" charset="0"/>
                <a:ea typeface="휴먼엑스포" panose="02030504000101010101" pitchFamily="18" charset="-127"/>
                <a:cs typeface="Arial" panose="020B0604020202020204" pitchFamily="34" charset="0"/>
              </a:rPr>
              <a:t> </a:t>
            </a:r>
            <a:r>
              <a:rPr lang="ko-KR" altLang="en-US" sz="1600" dirty="0">
                <a:solidFill>
                  <a:srgbClr val="FF0000"/>
                </a:solidFill>
                <a:latin typeface="Arial" panose="020B0604020202020204" pitchFamily="34" charset="0"/>
                <a:ea typeface="휴먼엑스포" panose="02030504000101010101" pitchFamily="18" charset="-127"/>
                <a:cs typeface="Arial" panose="020B0604020202020204" pitchFamily="34" charset="0"/>
              </a:rPr>
              <a:t>상당</a:t>
            </a:r>
            <a:r>
              <a:rPr lang="en-US" altLang="ko-KR" sz="1600" dirty="0">
                <a:solidFill>
                  <a:srgbClr val="FF0000"/>
                </a:solidFill>
                <a:latin typeface="Arial" panose="020B0604020202020204" pitchFamily="34" charset="0"/>
                <a:ea typeface="휴먼엑스포" panose="02030504000101010101" pitchFamily="18" charset="-127"/>
                <a:cs typeface="Arial" panose="020B0604020202020204" pitchFamily="34" charset="0"/>
              </a:rPr>
              <a:t> </a:t>
            </a:r>
            <a:r>
              <a:rPr lang="ko-KR" altLang="en-US" sz="1600" dirty="0">
                <a:solidFill>
                  <a:srgbClr val="FF0000"/>
                </a:solidFill>
                <a:latin typeface="Arial" panose="020B0604020202020204" pitchFamily="34" charset="0"/>
                <a:ea typeface="휴먼엑스포" panose="02030504000101010101" pitchFamily="18" charset="-127"/>
                <a:cs typeface="Arial" panose="020B0604020202020204" pitchFamily="34" charset="0"/>
              </a:rPr>
              <a:t>부분이 </a:t>
            </a:r>
            <a:r>
              <a:rPr lang="en-US" altLang="ko-KR" sz="1600" dirty="0">
                <a:solidFill>
                  <a:srgbClr val="FF0000"/>
                </a:solidFill>
                <a:latin typeface="Arial" panose="020B0604020202020204" pitchFamily="34" charset="0"/>
                <a:ea typeface="휴먼엑스포" panose="02030504000101010101" pitchFamily="18" charset="-127"/>
                <a:cs typeface="Arial" panose="020B0604020202020204" pitchFamily="34" charset="0"/>
              </a:rPr>
              <a:t>0 </a:t>
            </a:r>
          </a:p>
          <a:p>
            <a:pPr eaLnBrk="0" fontAlgn="base" hangingPunct="0">
              <a:spcBef>
                <a:spcPct val="0"/>
              </a:spcBef>
              <a:spcAft>
                <a:spcPct val="0"/>
              </a:spcAft>
            </a:pP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수십억 개의 </a:t>
            </a:r>
            <a:r>
              <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page</a:t>
            </a:r>
            <a:r>
              <a:rPr lang="ko-KR" altLang="en-US" sz="1600" dirty="0">
                <a:solidFill>
                  <a:srgbClr val="002060"/>
                </a:solidFill>
                <a:latin typeface="Arial" panose="020B0604020202020204" pitchFamily="34" charset="0"/>
                <a:ea typeface="휴먼엑스포" panose="02030504000101010101" pitchFamily="18" charset="-127"/>
                <a:cs typeface="Arial" panose="020B0604020202020204" pitchFamily="34" charset="0"/>
              </a:rPr>
              <a:t>라도 실제로는 풀기 쉬움</a:t>
            </a:r>
            <a:endParaRPr lang="en-US" altLang="ko-KR" sz="16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p:txBody>
      </p:sp>
      <p:cxnSp>
        <p:nvCxnSpPr>
          <p:cNvPr id="27" name="직선 화살표 연결선 26"/>
          <p:cNvCxnSpPr/>
          <p:nvPr/>
        </p:nvCxnSpPr>
        <p:spPr>
          <a:xfrm flipV="1">
            <a:off x="3229495" y="4813071"/>
            <a:ext cx="0" cy="28561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CC79A7C-EB3D-44E4-AD50-3BE8F62AC386}"/>
                  </a:ext>
                </a:extLst>
              </p:cNvPr>
              <p:cNvSpPr txBox="1"/>
              <p:nvPr/>
            </p:nvSpPr>
            <p:spPr>
              <a:xfrm>
                <a:off x="1830949" y="5831028"/>
                <a:ext cx="8050735" cy="707886"/>
              </a:xfrm>
              <a:prstGeom prst="rect">
                <a:avLst/>
              </a:prstGeom>
              <a:noFill/>
              <a:ln>
                <a:noFill/>
                <a:prstDash val="sysDot"/>
              </a:ln>
            </p:spPr>
            <p:txBody>
              <a:bodyPr wrap="square">
                <a:spAutoFit/>
              </a:bodyPr>
              <a:lstStyle/>
              <a:p>
                <a:pPr eaLnBrk="0" fontAlgn="base" hangingPunct="0">
                  <a:spcBef>
                    <a:spcPct val="0"/>
                  </a:spcBef>
                  <a:spcAft>
                    <a:spcPct val="0"/>
                  </a:spcAft>
                </a:pPr>
                <a14:m>
                  <m:oMath xmlns:m="http://schemas.openxmlformats.org/officeDocument/2006/math">
                    <m:r>
                      <a:rPr lang="en-US" altLang="ko-KR"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  ⇒</m:t>
                    </m:r>
                    <m:r>
                      <a:rPr lang="ko-KR" altLang="en-US" sz="2000" i="1">
                        <a:solidFill>
                          <a:srgbClr val="002060"/>
                        </a:solidFill>
                        <a:latin typeface="Cambria Math" panose="02040503050406030204" pitchFamily="18" charset="0"/>
                        <a:ea typeface="휴먼엑스포" panose="02030504000101010101" pitchFamily="18" charset="-127"/>
                        <a:cs typeface="Arial" panose="020B0604020202020204" pitchFamily="34" charset="0"/>
                      </a:rPr>
                      <m:t>여</m:t>
                    </m:r>
                  </m:oMath>
                </a14:m>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기서 계산된 </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power rank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에 의해서 페이지를 추천하는 </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logic</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이 </a:t>
                </a:r>
                <a:endPar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a:p>
                <a:pPr eaLnBrk="0" fontAlgn="base" hangingPunct="0">
                  <a:spcBef>
                    <a:spcPct val="0"/>
                  </a:spcBef>
                  <a:spcAft>
                    <a:spcPct val="0"/>
                  </a:spcAft>
                </a:pP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바로</a:t>
                </a:r>
                <a:r>
                  <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 Google </a:t>
                </a:r>
                <a:r>
                  <a:rPr lang="ko-KR" altLang="en-US" sz="2000" dirty="0">
                    <a:solidFill>
                      <a:srgbClr val="002060"/>
                    </a:solidFill>
                    <a:latin typeface="Arial" panose="020B0604020202020204" pitchFamily="34" charset="0"/>
                    <a:ea typeface="휴먼엑스포" panose="02030504000101010101" pitchFamily="18" charset="-127"/>
                    <a:cs typeface="Arial" panose="020B0604020202020204" pitchFamily="34" charset="0"/>
                  </a:rPr>
                  <a:t>알고리즘의 기본 </a:t>
                </a:r>
                <a:endParaRPr lang="en-US" altLang="ko-KR" sz="2000" dirty="0">
                  <a:solidFill>
                    <a:srgbClr val="002060"/>
                  </a:solidFill>
                  <a:latin typeface="Arial" panose="020B0604020202020204" pitchFamily="34" charset="0"/>
                  <a:ea typeface="휴먼엑스포" panose="02030504000101010101" pitchFamily="18" charset="-127"/>
                  <a:cs typeface="Arial" panose="020B0604020202020204" pitchFamily="34" charset="0"/>
                </a:endParaRPr>
              </a:p>
            </p:txBody>
          </p:sp>
        </mc:Choice>
        <mc:Fallback xmlns="">
          <p:sp>
            <p:nvSpPr>
              <p:cNvPr id="29" name="TextBox 28">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830949" y="5831028"/>
                <a:ext cx="8050735" cy="707886"/>
              </a:xfrm>
              <a:prstGeom prst="rect">
                <a:avLst/>
              </a:prstGeom>
              <a:blipFill>
                <a:blip r:embed="rId6"/>
                <a:stretch>
                  <a:fillRect t="-6034" b="-15517"/>
                </a:stretch>
              </a:blipFill>
              <a:ln>
                <a:noFill/>
                <a:prstDash val="sysDot"/>
              </a:ln>
            </p:spPr>
            <p:txBody>
              <a:bodyPr/>
              <a:lstStyle/>
              <a:p>
                <a:r>
                  <a:rPr lang="ko-KR" altLang="en-US">
                    <a:noFill/>
                  </a:rPr>
                  <a:t> </a:t>
                </a:r>
              </a:p>
            </p:txBody>
          </p:sp>
        </mc:Fallback>
      </mc:AlternateContent>
    </p:spTree>
    <p:extLst>
      <p:ext uri="{BB962C8B-B14F-4D97-AF65-F5344CB8AC3E}">
        <p14:creationId xmlns:p14="http://schemas.microsoft.com/office/powerpoint/2010/main" val="2538192972"/>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4CC79A7C-EB3D-44E4-AD50-3BE8F62AC386}"/>
                  </a:ext>
                </a:extLst>
              </p:cNvPr>
              <p:cNvSpPr txBox="1"/>
              <p:nvPr/>
            </p:nvSpPr>
            <p:spPr>
              <a:xfrm>
                <a:off x="1740245" y="2130847"/>
                <a:ext cx="8907805" cy="2832314"/>
              </a:xfrm>
              <a:prstGeom prst="rect">
                <a:avLst/>
              </a:prstGeom>
              <a:noFill/>
              <a:ln>
                <a:noFill/>
                <a:prstDash val="sysDot"/>
              </a:ln>
            </p:spPr>
            <p:txBody>
              <a:bodyPr wrap="square">
                <a:spAutoFit/>
              </a:bodyPr>
              <a:lstStyle/>
              <a:p>
                <a:pPr eaLnBrk="0" fontAlgn="base" hangingPunct="0">
                  <a:lnSpc>
                    <a:spcPct val="200000"/>
                  </a:lnSpc>
                  <a:spcBef>
                    <a:spcPct val="0"/>
                  </a:spcBef>
                  <a:spcAft>
                    <a:spcPct val="0"/>
                  </a:spcAft>
                </a:pPr>
                <a14:m>
                  <m:oMath xmlns:m="http://schemas.openxmlformats.org/officeDocument/2006/math">
                    <m:r>
                      <a:rPr lang="en-US" altLang="ko-KR" sz="2200" i="1">
                        <a:latin typeface="Cambria Math" panose="02040503050406030204" pitchFamily="18" charset="0"/>
                        <a:cs typeface="Arial" panose="020B0604020202020204" pitchFamily="34" charset="0"/>
                      </a:rPr>
                      <m:t>𝑐𝑓</m:t>
                    </m:r>
                    <m:r>
                      <a:rPr lang="en-US" altLang="ko-KR" sz="2200" i="1">
                        <a:latin typeface="Cambria Math" panose="02040503050406030204" pitchFamily="18" charset="0"/>
                        <a:cs typeface="Arial" panose="020B0604020202020204" pitchFamily="34" charset="0"/>
                      </a:rPr>
                      <m:t>. </m:t>
                    </m:r>
                  </m:oMath>
                </a14:m>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 정상상태</a:t>
                </a: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(Steady-State)</a:t>
                </a:r>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에서 </a:t>
                </a:r>
                <a14:m>
                  <m:oMath xmlns:m="http://schemas.openxmlformats.org/officeDocument/2006/math">
                    <m:sSub>
                      <m:sSubPr>
                        <m:ctrlPr>
                          <a:rPr lang="en-US" altLang="ko-KR" sz="24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4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400" i="1">
                            <a:latin typeface="Cambria Math" panose="02040503050406030204" pitchFamily="18" charset="0"/>
                            <a:ea typeface="휴먼엑스포" panose="02030504000101010101" pitchFamily="18" charset="-127"/>
                            <a:cs typeface="Arial" panose="020B0604020202020204" pitchFamily="34" charset="0"/>
                          </a:rPr>
                          <m:t>𝑡</m:t>
                        </m:r>
                        <m:r>
                          <a:rPr lang="en-US" altLang="ko-KR" sz="2400" i="1">
                            <a:latin typeface="Cambria Math" panose="02040503050406030204" pitchFamily="18" charset="0"/>
                            <a:ea typeface="휴먼엑스포" panose="02030504000101010101" pitchFamily="18" charset="-127"/>
                            <a:cs typeface="Arial" panose="020B0604020202020204" pitchFamily="34" charset="0"/>
                          </a:rPr>
                          <m:t>+1</m:t>
                        </m:r>
                      </m:sub>
                    </m:sSub>
                    <m:r>
                      <a:rPr lang="en-US" altLang="ko-KR" sz="2400" i="1">
                        <a:latin typeface="Cambria Math" panose="02040503050406030204" pitchFamily="18" charset="0"/>
                        <a:ea typeface="휴먼엑스포" panose="02030504000101010101" pitchFamily="18" charset="-127"/>
                        <a:cs typeface="Arial" panose="020B0604020202020204" pitchFamily="34" charset="0"/>
                      </a:rPr>
                      <m:t>=</m:t>
                    </m:r>
                    <m:r>
                      <a:rPr lang="en-US" altLang="ko-KR" sz="2400" i="1" dirty="0">
                        <a:latin typeface="Cambria Math" panose="02040503050406030204" pitchFamily="18" charset="0"/>
                        <a:ea typeface="휴먼엑스포" panose="02030504000101010101" pitchFamily="18" charset="-127"/>
                        <a:cs typeface="Arial" panose="020B0604020202020204" pitchFamily="34" charset="0"/>
                      </a:rPr>
                      <m:t>(</m:t>
                    </m:r>
                    <m:sSup>
                      <m:sSupPr>
                        <m:ctrlPr>
                          <a:rPr lang="en-US" altLang="ko-KR" sz="2400" i="1" dirty="0">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400" i="1" dirty="0">
                            <a:latin typeface="Cambria Math" panose="02040503050406030204" pitchFamily="18" charset="0"/>
                            <a:ea typeface="휴먼엑스포" panose="02030504000101010101" pitchFamily="18" charset="-127"/>
                            <a:cs typeface="Arial" panose="020B0604020202020204" pitchFamily="34" charset="0"/>
                          </a:rPr>
                          <m:t>𝐻</m:t>
                        </m:r>
                      </m:e>
                      <m:sup>
                        <m:r>
                          <a:rPr lang="en-US" altLang="ko-KR" sz="2400" i="1" dirty="0">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400" i="1" dirty="0">
                        <a:latin typeface="Cambria Math" panose="02040503050406030204" pitchFamily="18" charset="0"/>
                        <a:ea typeface="휴먼엑스포" panose="02030504000101010101" pitchFamily="18" charset="-127"/>
                        <a:cs typeface="Arial" panose="020B0604020202020204" pitchFamily="34" charset="0"/>
                      </a:rPr>
                      <m:t>)</m:t>
                    </m:r>
                  </m:oMath>
                </a14:m>
                <a:r>
                  <a:rPr lang="en-US" altLang="ko-KR" sz="2400" baseline="30000" dirty="0">
                    <a:latin typeface="Arial" panose="020B0604020202020204" pitchFamily="34" charset="0"/>
                    <a:ea typeface="휴먼엑스포" panose="02030504000101010101" pitchFamily="18" charset="-127"/>
                    <a:cs typeface="Arial" panose="020B0604020202020204" pitchFamily="34" charset="0"/>
                  </a:rPr>
                  <a:t>t</a:t>
                </a:r>
                <a:r>
                  <a:rPr lang="en-US" altLang="ko-KR" sz="24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2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2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200" i="1">
                            <a:latin typeface="Cambria Math" panose="02040503050406030204" pitchFamily="18" charset="0"/>
                            <a:ea typeface="휴먼엑스포" panose="02030504000101010101" pitchFamily="18" charset="-127"/>
                            <a:cs typeface="Arial" panose="020B0604020202020204" pitchFamily="34" charset="0"/>
                          </a:rPr>
                          <m:t>0</m:t>
                        </m:r>
                      </m:sub>
                    </m:sSub>
                    <m:r>
                      <a:rPr lang="en-US" altLang="ko-KR" sz="2200" i="1">
                        <a:latin typeface="Cambria Math" panose="02040503050406030204" pitchFamily="18" charset="0"/>
                        <a:ea typeface="휴먼엑스포" panose="02030504000101010101" pitchFamily="18" charset="-127"/>
                        <a:cs typeface="Arial" panose="020B0604020202020204" pitchFamily="34" charset="0"/>
                      </a:rPr>
                      <m:t>=</m:t>
                    </m:r>
                    <m:sSub>
                      <m:sSubPr>
                        <m:ctrlPr>
                          <a:rPr lang="en-US" altLang="ko-KR" sz="2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2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200" i="1">
                            <a:latin typeface="Cambria Math" panose="02040503050406030204" pitchFamily="18" charset="0"/>
                            <a:ea typeface="휴먼엑스포" panose="02030504000101010101" pitchFamily="18" charset="-127"/>
                            <a:cs typeface="Arial" panose="020B0604020202020204" pitchFamily="34" charset="0"/>
                          </a:rPr>
                          <m:t>𝑡</m:t>
                        </m:r>
                      </m:sub>
                    </m:sSub>
                    <m:r>
                      <a:rPr lang="en-US" altLang="ko-KR" sz="2200" i="1">
                        <a:latin typeface="Cambria Math" panose="02040503050406030204" pitchFamily="18" charset="0"/>
                        <a:ea typeface="휴먼엑스포" panose="02030504000101010101" pitchFamily="18" charset="-127"/>
                        <a:cs typeface="Arial" panose="020B0604020202020204" pitchFamily="34" charset="0"/>
                      </a:rPr>
                      <m:t>=</m:t>
                    </m:r>
                    <m:r>
                      <a:rPr lang="en-US" altLang="ko-KR" sz="2200" i="1">
                        <a:latin typeface="Cambria Math" panose="02040503050406030204" pitchFamily="18" charset="0"/>
                        <a:ea typeface="휴먼엑스포" panose="02030504000101010101" pitchFamily="18" charset="-127"/>
                        <a:cs typeface="Arial" panose="020B0604020202020204" pitchFamily="34" charset="0"/>
                      </a:rPr>
                      <m:t>𝑥</m:t>
                    </m:r>
                    <m:r>
                      <a:rPr lang="en-US" altLang="ko-KR" sz="2200" i="1">
                        <a:latin typeface="Cambria Math" panose="02040503050406030204" pitchFamily="18" charset="0"/>
                        <a:ea typeface="휴먼엑스포" panose="02030504000101010101" pitchFamily="18" charset="-127"/>
                        <a:cs typeface="Arial" panose="020B0604020202020204" pitchFamily="34" charset="0"/>
                      </a:rPr>
                      <m:t> </m:t>
                    </m:r>
                    <m:r>
                      <a:rPr lang="ko-KR" altLang="en-US" sz="2200" i="1">
                        <a:latin typeface="Cambria Math" panose="02040503050406030204" pitchFamily="18" charset="0"/>
                        <a:ea typeface="휴먼엑스포" panose="02030504000101010101" pitchFamily="18" charset="-127"/>
                        <a:cs typeface="Arial" panose="020B0604020202020204" pitchFamily="34" charset="0"/>
                      </a:rPr>
                      <m:t>이</m:t>
                    </m:r>
                  </m:oMath>
                </a14:m>
                <a:r>
                  <a:rPr lang="ko-KR" altLang="en-US" sz="2200" dirty="0">
                    <a:latin typeface="Arial" panose="020B0604020202020204" pitchFamily="34" charset="0"/>
                    <a:ea typeface="휴먼엑스포" panose="02030504000101010101" pitchFamily="18" charset="-127"/>
                    <a:cs typeface="Arial" panose="020B0604020202020204" pitchFamily="34" charset="0"/>
                  </a:rPr>
                  <a:t>니</a:t>
                </a:r>
                <a:r>
                  <a:rPr lang="en-US" altLang="ko-KR" sz="2200" dirty="0">
                    <a:latin typeface="Arial" panose="020B0604020202020204" pitchFamily="34" charset="0"/>
                    <a:ea typeface="휴먼엑스포" panose="02030504000101010101" pitchFamily="18" charset="-127"/>
                    <a:cs typeface="Arial" panose="020B0604020202020204" pitchFamily="34" charset="0"/>
                  </a:rPr>
                  <a:t>,</a:t>
                </a:r>
              </a:p>
              <a:p>
                <a:pPr eaLnBrk="0" fontAlgn="base" hangingPunct="0">
                  <a:lnSpc>
                    <a:spcPct val="200000"/>
                  </a:lnSpc>
                  <a:spcBef>
                    <a:spcPct val="0"/>
                  </a:spcBef>
                  <a:spcAft>
                    <a:spcPct val="0"/>
                  </a:spcAft>
                </a:pP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     </a:t>
                </a:r>
                <a14:m>
                  <m:oMath xmlns:m="http://schemas.openxmlformats.org/officeDocument/2006/math">
                    <m:r>
                      <a:rPr lang="en-US" altLang="ko-KR" sz="2200" i="1">
                        <a:latin typeface="Cambria Math" panose="02040503050406030204" pitchFamily="18" charset="0"/>
                        <a:ea typeface="휴먼엑스포" panose="02030504000101010101" pitchFamily="18" charset="-127"/>
                        <a:cs typeface="Arial" panose="020B0604020202020204" pitchFamily="34" charset="0"/>
                      </a:rPr>
                      <m:t>𝑡</m:t>
                    </m:r>
                    <m:r>
                      <a:rPr lang="en-US" altLang="ko-KR" sz="2200" i="1">
                        <a:latin typeface="Cambria Math" panose="02040503050406030204" pitchFamily="18" charset="0"/>
                        <a:ea typeface="휴먼엑스포" panose="02030504000101010101" pitchFamily="18" charset="-127"/>
                        <a:cs typeface="Arial" panose="020B0604020202020204" pitchFamily="34" charset="0"/>
                      </a:rPr>
                      <m:t>=52 </m:t>
                    </m:r>
                  </m:oMath>
                </a14:m>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정도로 해서 </a:t>
                </a:r>
                <a:endParaRPr lang="en-US" altLang="ko-KR" sz="22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200000"/>
                  </a:lnSpc>
                  <a:spcBef>
                    <a:spcPct val="0"/>
                  </a:spcBef>
                  <a:spcAft>
                    <a:spcPct val="0"/>
                  </a:spcAft>
                </a:pP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     </a:t>
                </a:r>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구글 </a:t>
                </a: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PageRank</a:t>
                </a:r>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는 </a:t>
                </a:r>
                <a14:m>
                  <m:oMath xmlns:m="http://schemas.openxmlformats.org/officeDocument/2006/math">
                    <m:r>
                      <a:rPr lang="en-US" altLang="ko-KR" sz="2400" i="1">
                        <a:latin typeface="Cambria Math" panose="02040503050406030204" pitchFamily="18" charset="0"/>
                        <a:ea typeface="휴먼엑스포" panose="02030504000101010101" pitchFamily="18" charset="-127"/>
                        <a:cs typeface="Arial" panose="020B0604020202020204" pitchFamily="34" charset="0"/>
                      </a:rPr>
                      <m:t>𝑥</m:t>
                    </m:r>
                    <m:r>
                      <a:rPr lang="en-US" altLang="ko-KR" sz="2400" i="1">
                        <a:latin typeface="Cambria Math" panose="02040503050406030204" pitchFamily="18" charset="0"/>
                        <a:ea typeface="휴먼엑스포" panose="02030504000101010101" pitchFamily="18" charset="-127"/>
                        <a:cs typeface="Arial" panose="020B0604020202020204" pitchFamily="34" charset="0"/>
                      </a:rPr>
                      <m:t>=(</m:t>
                    </m:r>
                    <m:sSup>
                      <m:sSupPr>
                        <m:ctrlPr>
                          <a:rPr lang="en-US" altLang="ko-KR" sz="2400" i="1" dirty="0">
                            <a:latin typeface="Cambria Math" panose="02040503050406030204" pitchFamily="18" charset="0"/>
                            <a:ea typeface="휴먼엑스포" panose="02030504000101010101" pitchFamily="18" charset="-127"/>
                            <a:cs typeface="Arial" panose="020B0604020202020204" pitchFamily="34" charset="0"/>
                          </a:rPr>
                        </m:ctrlPr>
                      </m:sSupPr>
                      <m:e>
                        <m:r>
                          <a:rPr lang="en-US" altLang="ko-KR" sz="2400" i="1" dirty="0">
                            <a:latin typeface="Cambria Math" panose="02040503050406030204" pitchFamily="18" charset="0"/>
                            <a:ea typeface="휴먼엑스포" panose="02030504000101010101" pitchFamily="18" charset="-127"/>
                            <a:cs typeface="Arial" panose="020B0604020202020204" pitchFamily="34" charset="0"/>
                          </a:rPr>
                          <m:t>𝐻</m:t>
                        </m:r>
                      </m:e>
                      <m:sup>
                        <m:r>
                          <a:rPr lang="en-US" altLang="ko-KR" sz="2400" i="1" dirty="0">
                            <a:latin typeface="Cambria Math" panose="02040503050406030204" pitchFamily="18" charset="0"/>
                            <a:ea typeface="휴먼엑스포" panose="02030504000101010101" pitchFamily="18" charset="-127"/>
                            <a:cs typeface="Arial" panose="020B0604020202020204" pitchFamily="34" charset="0"/>
                          </a:rPr>
                          <m:t>∗</m:t>
                        </m:r>
                      </m:sup>
                    </m:sSup>
                    <m:r>
                      <a:rPr lang="en-US" altLang="ko-KR" sz="2400" i="1" dirty="0">
                        <a:latin typeface="Cambria Math" panose="02040503050406030204" pitchFamily="18" charset="0"/>
                        <a:ea typeface="휴먼엑스포" panose="02030504000101010101" pitchFamily="18" charset="-127"/>
                        <a:cs typeface="Arial" panose="020B0604020202020204" pitchFamily="34" charset="0"/>
                      </a:rPr>
                      <m:t>)</m:t>
                    </m:r>
                  </m:oMath>
                </a14:m>
                <a:r>
                  <a:rPr lang="en-US" altLang="ko-KR" sz="2400" baseline="30000" dirty="0">
                    <a:latin typeface="Arial" panose="020B0604020202020204" pitchFamily="34" charset="0"/>
                    <a:ea typeface="휴먼엑스포" panose="02030504000101010101" pitchFamily="18" charset="-127"/>
                    <a:cs typeface="Arial" panose="020B0604020202020204" pitchFamily="34" charset="0"/>
                  </a:rPr>
                  <a:t>52</a:t>
                </a:r>
                <a:r>
                  <a:rPr lang="en-US" altLang="ko-KR" sz="2400" dirty="0">
                    <a:latin typeface="Arial" panose="020B0604020202020204" pitchFamily="34" charset="0"/>
                    <a:ea typeface="휴먼엑스포" panose="02030504000101010101" pitchFamily="18" charset="-127"/>
                    <a:cs typeface="Arial" panose="020B0604020202020204" pitchFamily="34" charset="0"/>
                  </a:rPr>
                  <a:t> </a:t>
                </a:r>
                <a14:m>
                  <m:oMath xmlns:m="http://schemas.openxmlformats.org/officeDocument/2006/math">
                    <m:sSub>
                      <m:sSubPr>
                        <m:ctrlPr>
                          <a:rPr lang="en-US" altLang="ko-KR" sz="2200" i="1">
                            <a:latin typeface="Cambria Math" panose="02040503050406030204" pitchFamily="18" charset="0"/>
                            <a:ea typeface="휴먼엑스포" panose="02030504000101010101" pitchFamily="18" charset="-127"/>
                            <a:cs typeface="Arial" panose="020B0604020202020204" pitchFamily="34" charset="0"/>
                          </a:rPr>
                        </m:ctrlPr>
                      </m:sSubPr>
                      <m:e>
                        <m:r>
                          <a:rPr lang="en-US" altLang="ko-KR" sz="2200" i="1">
                            <a:latin typeface="Cambria Math" panose="02040503050406030204" pitchFamily="18" charset="0"/>
                            <a:ea typeface="휴먼엑스포" panose="02030504000101010101" pitchFamily="18" charset="-127"/>
                            <a:cs typeface="Arial" panose="020B0604020202020204" pitchFamily="34" charset="0"/>
                          </a:rPr>
                          <m:t>𝑥</m:t>
                        </m:r>
                      </m:e>
                      <m:sub>
                        <m:r>
                          <a:rPr lang="en-US" altLang="ko-KR" sz="2200" i="1">
                            <a:latin typeface="Cambria Math" panose="02040503050406030204" pitchFamily="18" charset="0"/>
                            <a:ea typeface="휴먼엑스포" panose="02030504000101010101" pitchFamily="18" charset="-127"/>
                            <a:cs typeface="Arial" panose="020B0604020202020204" pitchFamily="34" charset="0"/>
                          </a:rPr>
                          <m:t>0</m:t>
                        </m:r>
                      </m:sub>
                    </m:sSub>
                  </m:oMath>
                </a14:m>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로 </a:t>
                </a: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Page Rank </a:t>
                </a:r>
                <a:r>
                  <a:rPr lang="ko-KR" altLang="en-US" sz="2200" dirty="0">
                    <a:latin typeface="휴먼엑스포" panose="02030504000101010101" pitchFamily="18" charset="-127"/>
                    <a:ea typeface="휴먼엑스포" panose="02030504000101010101" pitchFamily="18" charset="-127"/>
                    <a:cs typeface="Arial" panose="020B0604020202020204" pitchFamily="34" charset="0"/>
                  </a:rPr>
                  <a:t>구했다고 함</a:t>
                </a:r>
                <a:endParaRPr lang="en-US" altLang="ko-KR" sz="2200" dirty="0">
                  <a:latin typeface="휴먼엑스포" panose="02030504000101010101" pitchFamily="18" charset="-127"/>
                  <a:ea typeface="휴먼엑스포" panose="02030504000101010101" pitchFamily="18" charset="-127"/>
                  <a:cs typeface="Arial" panose="020B0604020202020204" pitchFamily="34" charset="0"/>
                </a:endParaRPr>
              </a:p>
              <a:p>
                <a:pPr eaLnBrk="0" fontAlgn="base" hangingPunct="0">
                  <a:lnSpc>
                    <a:spcPct val="200000"/>
                  </a:lnSpc>
                  <a:spcBef>
                    <a:spcPct val="0"/>
                  </a:spcBef>
                  <a:spcAft>
                    <a:spcPct val="0"/>
                  </a:spcAft>
                </a:pPr>
                <a:r>
                  <a:rPr lang="en-US" altLang="ko-KR" sz="2200" dirty="0">
                    <a:latin typeface="휴먼엑스포" panose="02030504000101010101" pitchFamily="18" charset="-127"/>
                    <a:ea typeface="휴먼엑스포" panose="02030504000101010101" pitchFamily="18" charset="-127"/>
                    <a:cs typeface="Arial" panose="020B0604020202020204" pitchFamily="34" charset="0"/>
                  </a:rPr>
                  <a:t>     (by ‘Power method’)</a:t>
                </a:r>
              </a:p>
            </p:txBody>
          </p:sp>
        </mc:Choice>
        <mc:Fallback>
          <p:sp>
            <p:nvSpPr>
              <p:cNvPr id="37" name="TextBox 36">
                <a:extLst>
                  <a:ext uri="{FF2B5EF4-FFF2-40B4-BE49-F238E27FC236}">
                    <a16:creationId xmlns:a16="http://schemas.microsoft.com/office/drawing/2014/main" id="{4CC79A7C-EB3D-44E4-AD50-3BE8F62AC386}"/>
                  </a:ext>
                </a:extLst>
              </p:cNvPr>
              <p:cNvSpPr txBox="1">
                <a:spLocks noRot="1" noChangeAspect="1" noMove="1" noResize="1" noEditPoints="1" noAdjustHandles="1" noChangeArrowheads="1" noChangeShapeType="1" noTextEdit="1"/>
              </p:cNvSpPr>
              <p:nvPr/>
            </p:nvSpPr>
            <p:spPr>
              <a:xfrm>
                <a:off x="1740245" y="2130847"/>
                <a:ext cx="8907805" cy="2832314"/>
              </a:xfrm>
              <a:prstGeom prst="rect">
                <a:avLst/>
              </a:prstGeom>
              <a:blipFill>
                <a:blip r:embed="rId3"/>
                <a:stretch>
                  <a:fillRect l="-410" b="-3664"/>
                </a:stretch>
              </a:blipFill>
              <a:ln>
                <a:noFill/>
                <a:prstDash val="sysDot"/>
              </a:ln>
            </p:spPr>
            <p:txBody>
              <a:bodyPr/>
              <a:lstStyle/>
              <a:p>
                <a:r>
                  <a:rPr lang="ko-KR" altLang="en-US">
                    <a:noFill/>
                  </a:rPr>
                  <a:t> </a:t>
                </a:r>
              </a:p>
            </p:txBody>
          </p:sp>
        </mc:Fallback>
      </mc:AlternateContent>
      <p:sp>
        <p:nvSpPr>
          <p:cNvPr id="16" name="슬라이드 번호 개체 틀 1"/>
          <p:cNvSpPr>
            <a:spLocks noGrp="1"/>
          </p:cNvSpPr>
          <p:nvPr>
            <p:ph type="sldNum" sz="quarter" idx="12"/>
          </p:nvPr>
        </p:nvSpPr>
        <p:spPr>
          <a:xfrm>
            <a:off x="10097529" y="6356353"/>
            <a:ext cx="550520" cy="365125"/>
          </a:xfrm>
        </p:spPr>
        <p:txBody>
          <a:bodyPr/>
          <a:lstStyle/>
          <a:p>
            <a:fld id="{697A4166-CA4D-41F8-83C5-A101D686F506}" type="slidenum">
              <a:rPr lang="ko-KR" altLang="en-US" smtClean="0"/>
              <a:t>795</a:t>
            </a:fld>
            <a:endParaRPr lang="ko-KR" altLang="en-US" dirty="0"/>
          </a:p>
        </p:txBody>
      </p:sp>
    </p:spTree>
    <p:extLst>
      <p:ext uri="{BB962C8B-B14F-4D97-AF65-F5344CB8AC3E}">
        <p14:creationId xmlns:p14="http://schemas.microsoft.com/office/powerpoint/2010/main" val="227870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1873696" y="2348881"/>
            <a:ext cx="8686800" cy="4262705"/>
          </a:xfrm>
          <a:prstGeom prst="rect">
            <a:avLst/>
          </a:prstGeom>
          <a:noFill/>
          <a:ln w="9525">
            <a:noFill/>
            <a:miter lim="800000"/>
            <a:headEnd/>
            <a:tailEnd/>
          </a:ln>
          <a:effectLst/>
        </p:spPr>
        <p:txBody>
          <a:bodyPr>
            <a:spAutoFit/>
          </a:bodyPr>
          <a:lstStyle/>
          <a:p>
            <a:pPr eaLnBrk="0" latinLnBrk="0" hangingPunct="0">
              <a:lnSpc>
                <a:spcPct val="150000"/>
              </a:lnSpc>
              <a:spcBef>
                <a:spcPts val="24"/>
              </a:spcBef>
              <a:defRPr/>
            </a:pPr>
            <a:r>
              <a:rPr lang="en-US" altLang="ko-KR" dirty="0">
                <a:latin typeface="나눔고딕" panose="020D0604000000000000" pitchFamily="50" charset="-127"/>
                <a:ea typeface="나눔고딕" panose="020D0604000000000000" pitchFamily="50" charset="-127"/>
              </a:rPr>
              <a:t>‘</a:t>
            </a:r>
            <a:r>
              <a:rPr lang="ko-KR" altLang="en-US" dirty="0">
                <a:latin typeface="나눔고딕" panose="020D0604000000000000" pitchFamily="50" charset="-127"/>
                <a:ea typeface="나눔고딕" panose="020D0604000000000000" pitchFamily="50" charset="-127"/>
              </a:rPr>
              <a:t>인간의 합리성</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가정을 검증하기 위한 실험</a:t>
            </a:r>
            <a:r>
              <a:rPr lang="en-US" altLang="ko-KR" dirty="0">
                <a:latin typeface="나눔고딕" panose="020D0604000000000000" pitchFamily="50" charset="-127"/>
                <a:ea typeface="나눔고딕" panose="020D0604000000000000" pitchFamily="50" charset="-127"/>
              </a:rPr>
              <a:t>.</a:t>
            </a:r>
            <a:endParaRPr lang="en-US" altLang="ko-KR" dirty="0">
              <a:effectLst>
                <a:outerShdw blurRad="38100" dist="38100" dir="2700000" algn="tl">
                  <a:srgbClr val="C0C0C0"/>
                </a:outerShdw>
              </a:effectLst>
              <a:latin typeface="나눔고딕" panose="020D0604000000000000" pitchFamily="50" charset="-127"/>
              <a:ea typeface="나눔고딕" panose="020D0604000000000000" pitchFamily="50" charset="-127"/>
            </a:endParaRPr>
          </a:p>
          <a:p>
            <a:pPr eaLnBrk="0" latinLnBrk="0" hangingPunct="0">
              <a:lnSpc>
                <a:spcPct val="150000"/>
              </a:lnSpc>
              <a:spcBef>
                <a:spcPts val="24"/>
              </a:spcBef>
              <a:defRPr/>
            </a:pPr>
            <a:r>
              <a:rPr lang="ko-KR" altLang="en-US" dirty="0">
                <a:latin typeface="나눔고딕" panose="020D0604000000000000" pitchFamily="50" charset="-127"/>
                <a:ea typeface="나눔고딕" panose="020D0604000000000000" pitchFamily="50" charset="-127"/>
              </a:rPr>
              <a:t>의사집단 </a:t>
            </a:r>
            <a:r>
              <a:rPr lang="en-US" altLang="ko-KR" dirty="0">
                <a:latin typeface="나눔고딕" panose="020D0604000000000000" pitchFamily="50" charset="-127"/>
                <a:ea typeface="나눔고딕" panose="020D0604000000000000" pitchFamily="50" charset="-127"/>
              </a:rPr>
              <a:t>1: </a:t>
            </a:r>
            <a:r>
              <a:rPr lang="ko-KR" altLang="en-US" dirty="0">
                <a:latin typeface="나눔고딕" panose="020D0604000000000000" pitchFamily="50" charset="-127"/>
                <a:ea typeface="나눔고딕" panose="020D0604000000000000" pitchFamily="50" charset="-127"/>
              </a:rPr>
              <a:t>서식</a:t>
            </a:r>
            <a:r>
              <a:rPr lang="en-US" altLang="ko-KR" dirty="0">
                <a:latin typeface="나눔고딕" panose="020D0604000000000000" pitchFamily="50" charset="-127"/>
                <a:ea typeface="나눔고딕" panose="020D0604000000000000" pitchFamily="50" charset="-127"/>
              </a:rPr>
              <a:t>A</a:t>
            </a:r>
            <a:r>
              <a:rPr lang="ko-KR" altLang="en-US" dirty="0">
                <a:latin typeface="나눔고딕" panose="020D0604000000000000" pitchFamily="50" charset="-127"/>
                <a:ea typeface="나눔고딕" panose="020D0604000000000000" pitchFamily="50" charset="-127"/>
              </a:rPr>
              <a:t>를 제공</a:t>
            </a:r>
            <a:r>
              <a:rPr lang="en-US" altLang="ko-KR" dirty="0">
                <a:latin typeface="나눔고딕" panose="020D0604000000000000" pitchFamily="50" charset="-127"/>
                <a:ea typeface="나눔고딕" panose="020D0604000000000000" pitchFamily="50" charset="-127"/>
              </a:rPr>
              <a:t>.  </a:t>
            </a:r>
            <a:r>
              <a:rPr lang="ko-KR" altLang="en-US" dirty="0">
                <a:latin typeface="나눔고딕" panose="020D0604000000000000" pitchFamily="50" charset="-127"/>
                <a:ea typeface="나눔고딕" panose="020D0604000000000000" pitchFamily="50" charset="-127"/>
              </a:rPr>
              <a:t>의사집단 </a:t>
            </a:r>
            <a:r>
              <a:rPr lang="en-US" altLang="ko-KR" dirty="0">
                <a:latin typeface="나눔고딕" panose="020D0604000000000000" pitchFamily="50" charset="-127"/>
                <a:ea typeface="나눔고딕" panose="020D0604000000000000" pitchFamily="50" charset="-127"/>
              </a:rPr>
              <a:t>2: </a:t>
            </a:r>
            <a:r>
              <a:rPr lang="ko-KR" altLang="en-US" dirty="0">
                <a:latin typeface="나눔고딕" panose="020D0604000000000000" pitchFamily="50" charset="-127"/>
                <a:ea typeface="나눔고딕" panose="020D0604000000000000" pitchFamily="50" charset="-127"/>
              </a:rPr>
              <a:t>서식</a:t>
            </a:r>
            <a:r>
              <a:rPr lang="en-US" altLang="ko-KR" dirty="0">
                <a:latin typeface="나눔고딕" panose="020D0604000000000000" pitchFamily="50" charset="-127"/>
                <a:ea typeface="나눔고딕" panose="020D0604000000000000" pitchFamily="50" charset="-127"/>
              </a:rPr>
              <a:t>B</a:t>
            </a:r>
            <a:r>
              <a:rPr lang="ko-KR" altLang="en-US" dirty="0">
                <a:latin typeface="나눔고딕" panose="020D0604000000000000" pitchFamily="50" charset="-127"/>
                <a:ea typeface="나눔고딕" panose="020D0604000000000000" pitchFamily="50" charset="-127"/>
              </a:rPr>
              <a:t>를 제공</a:t>
            </a:r>
            <a:r>
              <a:rPr lang="en-US" altLang="ko-KR" dirty="0">
                <a:latin typeface="나눔고딕" panose="020D0604000000000000" pitchFamily="50" charset="-127"/>
                <a:ea typeface="나눔고딕" panose="020D0604000000000000" pitchFamily="50" charset="-127"/>
              </a:rPr>
              <a:t>.       </a:t>
            </a:r>
          </a:p>
          <a:p>
            <a:pPr eaLnBrk="0" latinLnBrk="0" hangingPunct="0">
              <a:lnSpc>
                <a:spcPct val="150000"/>
              </a:lnSpc>
              <a:spcBef>
                <a:spcPts val="24"/>
              </a:spcBef>
              <a:defRPr/>
            </a:pPr>
            <a:endParaRPr lang="en-US" altLang="ko-KR" dirty="0">
              <a:latin typeface="나눔고딕" panose="020D0604000000000000" pitchFamily="50" charset="-127"/>
              <a:ea typeface="나눔고딕" panose="020D0604000000000000" pitchFamily="50" charset="-127"/>
            </a:endParaRPr>
          </a:p>
          <a:p>
            <a:pPr eaLnBrk="0" latinLnBrk="0" hangingPunct="0">
              <a:lnSpc>
                <a:spcPct val="150000"/>
              </a:lnSpc>
              <a:spcBef>
                <a:spcPts val="24"/>
              </a:spcBef>
              <a:defRPr/>
            </a:pPr>
            <a:endParaRPr lang="en-US" altLang="ko-KR" sz="2000" b="1" dirty="0">
              <a:latin typeface="나눔고딕" panose="020D0604000000000000" pitchFamily="50" charset="-127"/>
              <a:ea typeface="나눔고딕" panose="020D0604000000000000" pitchFamily="50" charset="-127"/>
            </a:endParaRPr>
          </a:p>
          <a:p>
            <a:pPr eaLnBrk="0" latinLnBrk="0" hangingPunct="0">
              <a:lnSpc>
                <a:spcPct val="150000"/>
              </a:lnSpc>
              <a:spcBef>
                <a:spcPts val="24"/>
              </a:spcBef>
              <a:defRPr/>
            </a:pPr>
            <a:endParaRPr lang="en-US" altLang="ko-KR" sz="2000" b="1" dirty="0">
              <a:latin typeface="나눔고딕" panose="020D0604000000000000" pitchFamily="50" charset="-127"/>
              <a:ea typeface="나눔고딕" panose="020D0604000000000000" pitchFamily="50" charset="-127"/>
            </a:endParaRPr>
          </a:p>
          <a:p>
            <a:pPr eaLnBrk="0" latinLnBrk="0" hangingPunct="0">
              <a:lnSpc>
                <a:spcPct val="150000"/>
              </a:lnSpc>
              <a:spcBef>
                <a:spcPts val="24"/>
              </a:spcBef>
              <a:defRPr/>
            </a:pPr>
            <a:endParaRPr lang="en-US" altLang="ko-KR" sz="2000" b="1" dirty="0">
              <a:latin typeface="나눔고딕" panose="020D0604000000000000" pitchFamily="50" charset="-127"/>
              <a:ea typeface="나눔고딕" panose="020D0604000000000000" pitchFamily="50" charset="-127"/>
            </a:endParaRPr>
          </a:p>
          <a:p>
            <a:pPr eaLnBrk="0" latinLnBrk="0" hangingPunct="0">
              <a:lnSpc>
                <a:spcPct val="150000"/>
              </a:lnSpc>
              <a:spcBef>
                <a:spcPts val="24"/>
              </a:spcBef>
              <a:defRPr/>
            </a:pPr>
            <a:r>
              <a:rPr lang="ko-KR" altLang="en-US" dirty="0">
                <a:latin typeface="나눔고딕" panose="020D0604000000000000" pitchFamily="50" charset="-127"/>
                <a:ea typeface="나눔고딕" panose="020D0604000000000000" pitchFamily="50" charset="-127"/>
              </a:rPr>
              <a:t>서식을 읽은 후 의사들은 각자 폐암 환자에게 추천할 치료법을 제시</a:t>
            </a:r>
            <a:r>
              <a:rPr lang="en-US" altLang="ko-KR" dirty="0">
                <a:latin typeface="나눔고딕" panose="020D0604000000000000" pitchFamily="50" charset="-127"/>
                <a:ea typeface="나눔고딕" panose="020D0604000000000000" pitchFamily="50" charset="-127"/>
              </a:rPr>
              <a:t>.</a:t>
            </a:r>
            <a:endParaRPr lang="ko-KR" altLang="en-US" sz="2000" b="1" dirty="0">
              <a:latin typeface="나눔고딕" panose="020D0604000000000000" pitchFamily="50" charset="-127"/>
              <a:ea typeface="나눔고딕" panose="020D0604000000000000" pitchFamily="50" charset="-127"/>
            </a:endParaRPr>
          </a:p>
          <a:p>
            <a:pPr marL="741600" indent="-284400" eaLnBrk="0" latinLnBrk="0" hangingPunct="0">
              <a:lnSpc>
                <a:spcPct val="150000"/>
              </a:lnSpc>
              <a:spcBef>
                <a:spcPts val="24"/>
              </a:spcBef>
              <a:buFont typeface="Arial" panose="020B0604020202020204" pitchFamily="34" charset="0"/>
              <a:buChar char="•"/>
              <a:defRPr/>
            </a:pPr>
            <a:r>
              <a:rPr lang="ko-KR" altLang="en-US" sz="1600" dirty="0">
                <a:latin typeface="나눔고딕" panose="020D0604000000000000" pitchFamily="50" charset="-127"/>
                <a:ea typeface="나눔고딕" panose="020D0604000000000000" pitchFamily="50" charset="-127"/>
              </a:rPr>
              <a:t>의사집단 </a:t>
            </a:r>
            <a:r>
              <a:rPr lang="en-US" altLang="ko-KR" sz="1600" dirty="0">
                <a:latin typeface="나눔고딕" panose="020D0604000000000000" pitchFamily="50" charset="-127"/>
                <a:ea typeface="나눔고딕" panose="020D0604000000000000" pitchFamily="50" charset="-127"/>
              </a:rPr>
              <a:t>1: 80</a:t>
            </a:r>
            <a:r>
              <a:rPr lang="ko-KR" altLang="en-US" sz="1600" dirty="0">
                <a:latin typeface="나눔고딕" panose="020D0604000000000000" pitchFamily="50" charset="-127"/>
                <a:ea typeface="나눔고딕" panose="020D0604000000000000" pitchFamily="50" charset="-127"/>
              </a:rPr>
              <a:t>명 중 </a:t>
            </a:r>
            <a:r>
              <a:rPr lang="en-US" altLang="ko-KR" sz="1600" dirty="0">
                <a:latin typeface="나눔고딕" panose="020D0604000000000000" pitchFamily="50" charset="-127"/>
                <a:ea typeface="나눔고딕" panose="020D0604000000000000" pitchFamily="50" charset="-127"/>
              </a:rPr>
              <a:t>40</a:t>
            </a:r>
            <a:r>
              <a:rPr lang="ko-KR" altLang="en-US" sz="1600" dirty="0">
                <a:latin typeface="나눔고딕" panose="020D0604000000000000" pitchFamily="50" charset="-127"/>
                <a:ea typeface="나눔고딕" panose="020D0604000000000000" pitchFamily="50" charset="-127"/>
              </a:rPr>
              <a:t>명</a:t>
            </a:r>
            <a:r>
              <a:rPr lang="en-US" altLang="ko-KR" sz="1600" dirty="0">
                <a:latin typeface="나눔고딕" panose="020D0604000000000000" pitchFamily="50" charset="-127"/>
                <a:ea typeface="나눔고딕" panose="020D0604000000000000" pitchFamily="50" charset="-127"/>
              </a:rPr>
              <a:t>(50%)</a:t>
            </a:r>
            <a:r>
              <a:rPr lang="ko-KR" altLang="en-US" sz="1600" dirty="0">
                <a:latin typeface="나눔고딕" panose="020D0604000000000000" pitchFamily="50" charset="-127"/>
                <a:ea typeface="나눔고딕" panose="020D0604000000000000" pitchFamily="50" charset="-127"/>
              </a:rPr>
              <a:t>이 수술을 추천</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            	</a:t>
            </a:r>
          </a:p>
          <a:p>
            <a:pPr marL="741600" indent="-284400" eaLnBrk="0" latinLnBrk="0" hangingPunct="0">
              <a:lnSpc>
                <a:spcPct val="150000"/>
              </a:lnSpc>
              <a:spcBef>
                <a:spcPts val="24"/>
              </a:spcBef>
              <a:buFont typeface="Arial" panose="020B0604020202020204" pitchFamily="34" charset="0"/>
              <a:buChar char="•"/>
              <a:defRPr/>
            </a:pPr>
            <a:r>
              <a:rPr lang="ko-KR" altLang="en-US" sz="1600" dirty="0">
                <a:latin typeface="나눔고딕" panose="020D0604000000000000" pitchFamily="50" charset="-127"/>
                <a:ea typeface="나눔고딕" panose="020D0604000000000000" pitchFamily="50" charset="-127"/>
              </a:rPr>
              <a:t>의사집단 </a:t>
            </a:r>
            <a:r>
              <a:rPr lang="en-US" altLang="ko-KR" sz="1600" dirty="0">
                <a:latin typeface="나눔고딕" panose="020D0604000000000000" pitchFamily="50" charset="-127"/>
                <a:ea typeface="나눔고딕" panose="020D0604000000000000" pitchFamily="50" charset="-127"/>
              </a:rPr>
              <a:t>2: 87</a:t>
            </a:r>
            <a:r>
              <a:rPr lang="ko-KR" altLang="en-US" sz="1600" dirty="0">
                <a:latin typeface="나눔고딕" panose="020D0604000000000000" pitchFamily="50" charset="-127"/>
                <a:ea typeface="나눔고딕" panose="020D0604000000000000" pitchFamily="50" charset="-127"/>
              </a:rPr>
              <a:t>명 중 </a:t>
            </a:r>
            <a:r>
              <a:rPr lang="en-US" altLang="ko-KR" sz="1600" dirty="0">
                <a:latin typeface="나눔고딕" panose="020D0604000000000000" pitchFamily="50" charset="-127"/>
                <a:ea typeface="나눔고딕" panose="020D0604000000000000" pitchFamily="50" charset="-127"/>
              </a:rPr>
              <a:t>73</a:t>
            </a:r>
            <a:r>
              <a:rPr lang="ko-KR" altLang="en-US" sz="1600" dirty="0">
                <a:latin typeface="나눔고딕" panose="020D0604000000000000" pitchFamily="50" charset="-127"/>
                <a:ea typeface="나눔고딕" panose="020D0604000000000000" pitchFamily="50" charset="-127"/>
              </a:rPr>
              <a:t>명</a:t>
            </a:r>
            <a:r>
              <a:rPr lang="en-US" altLang="ko-KR" sz="1600" dirty="0">
                <a:latin typeface="나눔고딕" panose="020D0604000000000000" pitchFamily="50" charset="-127"/>
                <a:ea typeface="나눔고딕" panose="020D0604000000000000" pitchFamily="50" charset="-127"/>
              </a:rPr>
              <a:t>(84%)</a:t>
            </a:r>
            <a:r>
              <a:rPr lang="ko-KR" altLang="en-US" sz="1600" dirty="0">
                <a:latin typeface="나눔고딕" panose="020D0604000000000000" pitchFamily="50" charset="-127"/>
                <a:ea typeface="나눔고딕" panose="020D0604000000000000" pitchFamily="50" charset="-127"/>
              </a:rPr>
              <a:t>이 수술을 추천</a:t>
            </a:r>
            <a:r>
              <a:rPr lang="en-US" altLang="ko-KR" sz="1600" dirty="0">
                <a:latin typeface="나눔고딕" panose="020D0604000000000000" pitchFamily="50" charset="-127"/>
                <a:ea typeface="나눔고딕" panose="020D0604000000000000" pitchFamily="50" charset="-127"/>
              </a:rPr>
              <a:t>.</a:t>
            </a:r>
            <a:endParaRPr lang="ko-KR" altLang="en-US" sz="1600" dirty="0">
              <a:latin typeface="나눔고딕" panose="020D0604000000000000" pitchFamily="50" charset="-127"/>
              <a:ea typeface="나눔고딕" panose="020D0604000000000000" pitchFamily="50" charset="-127"/>
            </a:endParaRPr>
          </a:p>
          <a:p>
            <a:pPr eaLnBrk="0" latinLnBrk="0" hangingPunct="0">
              <a:lnSpc>
                <a:spcPct val="90000"/>
              </a:lnSpc>
              <a:spcBef>
                <a:spcPct val="20000"/>
              </a:spcBef>
              <a:buFont typeface="Wingdings" pitchFamily="2" charset="2"/>
              <a:buNone/>
              <a:defRPr/>
            </a:pPr>
            <a:r>
              <a:rPr lang="ko-KR" altLang="en-US" sz="2000" dirty="0">
                <a:latin typeface="나눔고딕" panose="020D0604000000000000" pitchFamily="50" charset="-127"/>
                <a:ea typeface="나눔고딕" panose="020D0604000000000000" pitchFamily="50" charset="-127"/>
              </a:rPr>
              <a:t>                     	</a:t>
            </a:r>
          </a:p>
        </p:txBody>
      </p:sp>
      <p:sp>
        <p:nvSpPr>
          <p:cNvPr id="2" name="TextBox 1"/>
          <p:cNvSpPr txBox="1"/>
          <p:nvPr/>
        </p:nvSpPr>
        <p:spPr>
          <a:xfrm>
            <a:off x="2115888" y="3356992"/>
            <a:ext cx="3862264" cy="1477328"/>
          </a:xfrm>
          <a:prstGeom prst="rect">
            <a:avLst/>
          </a:prstGeom>
          <a:solidFill>
            <a:schemeClr val="bg1">
              <a:lumMod val="95000"/>
            </a:schemeClr>
          </a:solidFill>
        </p:spPr>
        <p:txBody>
          <a:bodyPr wrap="square" rtlCol="0">
            <a:spAutoFit/>
          </a:bodyPr>
          <a:lstStyle/>
          <a:p>
            <a:pPr>
              <a:lnSpc>
                <a:spcPct val="150000"/>
              </a:lnSpc>
            </a:pPr>
            <a:r>
              <a:rPr lang="en-US" altLang="ko-KR" sz="1200" b="1" dirty="0">
                <a:latin typeface="나눔고딕" panose="020D0604000000000000" pitchFamily="50" charset="-127"/>
                <a:ea typeface="나눔고딕" panose="020D0604000000000000" pitchFamily="50" charset="-127"/>
              </a:rPr>
              <a:t>[</a:t>
            </a:r>
            <a:r>
              <a:rPr lang="ko-KR" altLang="en-US" sz="1200" b="1" dirty="0">
                <a:latin typeface="나눔고딕" panose="020D0604000000000000" pitchFamily="50" charset="-127"/>
                <a:ea typeface="나눔고딕" panose="020D0604000000000000" pitchFamily="50" charset="-127"/>
              </a:rPr>
              <a:t>서식 </a:t>
            </a:r>
            <a:r>
              <a:rPr lang="en-US" altLang="ko-KR" sz="1200" b="1" dirty="0">
                <a:latin typeface="나눔고딕" panose="020D0604000000000000" pitchFamily="50" charset="-127"/>
                <a:ea typeface="나눔고딕" panose="020D0604000000000000" pitchFamily="50" charset="-127"/>
              </a:rPr>
              <a:t>A] </a:t>
            </a:r>
            <a:r>
              <a:rPr lang="ko-KR" altLang="en-US" sz="1200" b="1" dirty="0">
                <a:latin typeface="나눔고딕" panose="020D0604000000000000" pitchFamily="50" charset="-127"/>
                <a:ea typeface="나눔고딕" panose="020D0604000000000000" pitchFamily="50" charset="-127"/>
              </a:rPr>
              <a:t>수술환자 </a:t>
            </a:r>
            <a:r>
              <a:rPr lang="en-US" altLang="ko-KR" sz="1200" b="1" dirty="0">
                <a:latin typeface="나눔고딕" panose="020D0604000000000000" pitchFamily="50" charset="-127"/>
                <a:ea typeface="나눔고딕" panose="020D0604000000000000" pitchFamily="50" charset="-127"/>
              </a:rPr>
              <a:t>100</a:t>
            </a:r>
            <a:r>
              <a:rPr lang="ko-KR" altLang="en-US" sz="1200" b="1" dirty="0">
                <a:latin typeface="나눔고딕" panose="020D0604000000000000" pitchFamily="50" charset="-127"/>
                <a:ea typeface="나눔고딕" panose="020D0604000000000000" pitchFamily="50" charset="-127"/>
              </a:rPr>
              <a:t>명 중에서 </a:t>
            </a:r>
            <a:r>
              <a:rPr lang="en-US" altLang="ko-KR" sz="1200" b="1" dirty="0">
                <a:latin typeface="나눔고딕" panose="020D0604000000000000" pitchFamily="50" charset="-127"/>
                <a:ea typeface="나눔고딕" panose="020D0604000000000000" pitchFamily="50" charset="-127"/>
              </a:rPr>
              <a:t>10</a:t>
            </a:r>
            <a:r>
              <a:rPr lang="ko-KR" altLang="en-US" sz="1200" b="1" dirty="0">
                <a:latin typeface="나눔고딕" panose="020D0604000000000000" pitchFamily="50" charset="-127"/>
                <a:ea typeface="나눔고딕" panose="020D0604000000000000" pitchFamily="50" charset="-127"/>
              </a:rPr>
              <a:t>명은 수술 도중에 죽고</a:t>
            </a:r>
            <a:r>
              <a:rPr lang="en-US" altLang="ko-KR" sz="1200" b="1" dirty="0">
                <a:latin typeface="나눔고딕" panose="020D0604000000000000" pitchFamily="50" charset="-127"/>
                <a:ea typeface="나눔고딕" panose="020D0604000000000000" pitchFamily="50" charset="-127"/>
              </a:rPr>
              <a:t>, 32</a:t>
            </a:r>
            <a:r>
              <a:rPr lang="ko-KR" altLang="en-US" sz="1200" b="1" dirty="0">
                <a:latin typeface="나눔고딕" panose="020D0604000000000000" pitchFamily="50" charset="-127"/>
                <a:ea typeface="나눔고딕" panose="020D0604000000000000" pitchFamily="50" charset="-127"/>
              </a:rPr>
              <a:t>명은 </a:t>
            </a:r>
            <a:r>
              <a:rPr lang="en-US" altLang="ko-KR" sz="1200" b="1" dirty="0">
                <a:latin typeface="나눔고딕" panose="020D0604000000000000" pitchFamily="50" charset="-127"/>
                <a:ea typeface="나눔고딕" panose="020D0604000000000000" pitchFamily="50" charset="-127"/>
              </a:rPr>
              <a:t>1</a:t>
            </a:r>
            <a:r>
              <a:rPr lang="ko-KR" altLang="en-US" sz="1200" b="1" dirty="0">
                <a:latin typeface="나눔고딕" panose="020D0604000000000000" pitchFamily="50" charset="-127"/>
                <a:ea typeface="나눔고딕" panose="020D0604000000000000" pitchFamily="50" charset="-127"/>
              </a:rPr>
              <a:t>년 이내에 죽으며</a:t>
            </a:r>
            <a:r>
              <a:rPr lang="en-US" altLang="ko-KR" sz="1200" b="1" dirty="0">
                <a:latin typeface="나눔고딕" panose="020D0604000000000000" pitchFamily="50" charset="-127"/>
                <a:ea typeface="나눔고딕" panose="020D0604000000000000" pitchFamily="50" charset="-127"/>
              </a:rPr>
              <a:t>, 66</a:t>
            </a:r>
            <a:r>
              <a:rPr lang="ko-KR" altLang="en-US" sz="1200" b="1" dirty="0">
                <a:latin typeface="나눔고딕" panose="020D0604000000000000" pitchFamily="50" charset="-127"/>
                <a:ea typeface="나눔고딕" panose="020D0604000000000000" pitchFamily="50" charset="-127"/>
              </a:rPr>
              <a:t>명은 </a:t>
            </a:r>
            <a:r>
              <a:rPr lang="en-US" altLang="ko-KR" sz="1200" b="1" dirty="0">
                <a:latin typeface="나눔고딕" panose="020D0604000000000000" pitchFamily="50" charset="-127"/>
                <a:ea typeface="나눔고딕" panose="020D0604000000000000" pitchFamily="50" charset="-127"/>
              </a:rPr>
              <a:t>5</a:t>
            </a:r>
            <a:r>
              <a:rPr lang="ko-KR" altLang="en-US" sz="1200" b="1" dirty="0">
                <a:latin typeface="나눔고딕" panose="020D0604000000000000" pitchFamily="50" charset="-127"/>
                <a:ea typeface="나눔고딕" panose="020D0604000000000000" pitchFamily="50" charset="-127"/>
              </a:rPr>
              <a:t>년 이내에 죽는다</a:t>
            </a:r>
            <a:r>
              <a:rPr lang="en-US" altLang="ko-KR" sz="1200" b="1" dirty="0">
                <a:latin typeface="나눔고딕" panose="020D0604000000000000" pitchFamily="50" charset="-127"/>
                <a:ea typeface="나눔고딕" panose="020D0604000000000000" pitchFamily="50" charset="-127"/>
              </a:rPr>
              <a:t>. </a:t>
            </a:r>
            <a:r>
              <a:rPr lang="ko-KR" altLang="en-US" sz="1200" b="1" dirty="0">
                <a:latin typeface="나눔고딕" panose="020D0604000000000000" pitchFamily="50" charset="-127"/>
                <a:ea typeface="나눔고딕" panose="020D0604000000000000" pitchFamily="50" charset="-127"/>
              </a:rPr>
              <a:t>방사선 치료를 받는 </a:t>
            </a:r>
            <a:r>
              <a:rPr lang="en-US" altLang="ko-KR" sz="1200" b="1" dirty="0">
                <a:latin typeface="나눔고딕" panose="020D0604000000000000" pitchFamily="50" charset="-127"/>
                <a:ea typeface="나눔고딕" panose="020D0604000000000000" pitchFamily="50" charset="-127"/>
              </a:rPr>
              <a:t>100</a:t>
            </a:r>
            <a:r>
              <a:rPr lang="ko-KR" altLang="en-US" sz="1200" b="1" dirty="0">
                <a:latin typeface="나눔고딕" panose="020D0604000000000000" pitchFamily="50" charset="-127"/>
                <a:ea typeface="나눔고딕" panose="020D0604000000000000" pitchFamily="50" charset="-127"/>
              </a:rPr>
              <a:t>명의 환자 중에서는 아무도 치료 도중에 죽지 않고</a:t>
            </a:r>
            <a:r>
              <a:rPr lang="en-US" altLang="ko-KR" sz="1200" b="1" dirty="0">
                <a:latin typeface="나눔고딕" panose="020D0604000000000000" pitchFamily="50" charset="-127"/>
                <a:ea typeface="나눔고딕" panose="020D0604000000000000" pitchFamily="50" charset="-127"/>
              </a:rPr>
              <a:t>, 23</a:t>
            </a:r>
            <a:r>
              <a:rPr lang="ko-KR" altLang="en-US" sz="1200" b="1" dirty="0">
                <a:latin typeface="나눔고딕" panose="020D0604000000000000" pitchFamily="50" charset="-127"/>
                <a:ea typeface="나눔고딕" panose="020D0604000000000000" pitchFamily="50" charset="-127"/>
              </a:rPr>
              <a:t>명이 </a:t>
            </a:r>
            <a:r>
              <a:rPr lang="en-US" altLang="ko-KR" sz="1200" b="1" dirty="0">
                <a:latin typeface="나눔고딕" panose="020D0604000000000000" pitchFamily="50" charset="-127"/>
                <a:ea typeface="나눔고딕" panose="020D0604000000000000" pitchFamily="50" charset="-127"/>
              </a:rPr>
              <a:t>1</a:t>
            </a:r>
            <a:r>
              <a:rPr lang="ko-KR" altLang="en-US" sz="1200" b="1" dirty="0">
                <a:latin typeface="나눔고딕" panose="020D0604000000000000" pitchFamily="50" charset="-127"/>
                <a:ea typeface="나눔고딕" panose="020D0604000000000000" pitchFamily="50" charset="-127"/>
              </a:rPr>
              <a:t>년 이내에 죽으며</a:t>
            </a:r>
            <a:r>
              <a:rPr lang="en-US" altLang="ko-KR" sz="1200" b="1" dirty="0">
                <a:latin typeface="나눔고딕" panose="020D0604000000000000" pitchFamily="50" charset="-127"/>
                <a:ea typeface="나눔고딕" panose="020D0604000000000000" pitchFamily="50" charset="-127"/>
              </a:rPr>
              <a:t>, 78</a:t>
            </a:r>
            <a:r>
              <a:rPr lang="ko-KR" altLang="en-US" sz="1200" b="1" dirty="0">
                <a:latin typeface="나눔고딕" panose="020D0604000000000000" pitchFamily="50" charset="-127"/>
                <a:ea typeface="나눔고딕" panose="020D0604000000000000" pitchFamily="50" charset="-127"/>
              </a:rPr>
              <a:t>명이 </a:t>
            </a:r>
            <a:r>
              <a:rPr lang="en-US" altLang="ko-KR" sz="1200" b="1" dirty="0">
                <a:latin typeface="나눔고딕" panose="020D0604000000000000" pitchFamily="50" charset="-127"/>
                <a:ea typeface="나눔고딕" panose="020D0604000000000000" pitchFamily="50" charset="-127"/>
              </a:rPr>
              <a:t>5</a:t>
            </a:r>
            <a:r>
              <a:rPr lang="ko-KR" altLang="en-US" sz="1200" b="1" dirty="0">
                <a:latin typeface="나눔고딕" panose="020D0604000000000000" pitchFamily="50" charset="-127"/>
                <a:ea typeface="나눔고딕" panose="020D0604000000000000" pitchFamily="50" charset="-127"/>
              </a:rPr>
              <a:t>년 이내에 죽는다</a:t>
            </a:r>
            <a:r>
              <a:rPr lang="en-US" altLang="ko-KR" sz="1200" b="1" dirty="0">
                <a:latin typeface="나눔고딕" panose="020D0604000000000000" pitchFamily="50" charset="-127"/>
                <a:ea typeface="나눔고딕" panose="020D0604000000000000" pitchFamily="50" charset="-127"/>
              </a:rPr>
              <a:t>.</a:t>
            </a:r>
            <a:endParaRPr lang="ko-KR" altLang="en-US" sz="1200" b="1" dirty="0">
              <a:latin typeface="나눔고딕" panose="020D0604000000000000" pitchFamily="50" charset="-127"/>
              <a:ea typeface="나눔고딕" panose="020D0604000000000000" pitchFamily="50" charset="-127"/>
            </a:endParaRPr>
          </a:p>
        </p:txBody>
      </p:sp>
      <p:sp>
        <p:nvSpPr>
          <p:cNvPr id="11" name="TextBox 10"/>
          <p:cNvSpPr txBox="1"/>
          <p:nvPr/>
        </p:nvSpPr>
        <p:spPr>
          <a:xfrm>
            <a:off x="6122168" y="3358309"/>
            <a:ext cx="3862264" cy="1477328"/>
          </a:xfrm>
          <a:prstGeom prst="rect">
            <a:avLst/>
          </a:prstGeom>
          <a:solidFill>
            <a:schemeClr val="bg1">
              <a:lumMod val="95000"/>
            </a:schemeClr>
          </a:solidFill>
        </p:spPr>
        <p:txBody>
          <a:bodyPr wrap="square" rtlCol="0">
            <a:spAutoFit/>
          </a:bodyPr>
          <a:lstStyle/>
          <a:p>
            <a:pPr>
              <a:lnSpc>
                <a:spcPct val="150000"/>
              </a:lnSpc>
            </a:pPr>
            <a:r>
              <a:rPr lang="en-US" altLang="ko-KR" sz="1200" b="1" dirty="0">
                <a:latin typeface="나눔고딕" panose="020D0604000000000000" pitchFamily="50" charset="-127"/>
                <a:ea typeface="나눔고딕" panose="020D0604000000000000" pitchFamily="50" charset="-127"/>
              </a:rPr>
              <a:t>[</a:t>
            </a:r>
            <a:r>
              <a:rPr lang="ko-KR" altLang="en-US" sz="1200" b="1" dirty="0">
                <a:latin typeface="나눔고딕" panose="020D0604000000000000" pitchFamily="50" charset="-127"/>
                <a:ea typeface="나눔고딕" panose="020D0604000000000000" pitchFamily="50" charset="-127"/>
              </a:rPr>
              <a:t>서식 </a:t>
            </a:r>
            <a:r>
              <a:rPr lang="en-US" altLang="ko-KR" sz="1200" b="1" dirty="0">
                <a:latin typeface="나눔고딕" panose="020D0604000000000000" pitchFamily="50" charset="-127"/>
                <a:ea typeface="나눔고딕" panose="020D0604000000000000" pitchFamily="50" charset="-127"/>
              </a:rPr>
              <a:t>B] </a:t>
            </a:r>
            <a:r>
              <a:rPr lang="ko-KR" altLang="en-US" sz="1200" b="1" dirty="0">
                <a:latin typeface="나눔고딕" panose="020D0604000000000000" pitchFamily="50" charset="-127"/>
                <a:ea typeface="나눔고딕" panose="020D0604000000000000" pitchFamily="50" charset="-127"/>
              </a:rPr>
              <a:t>수술환자 </a:t>
            </a:r>
            <a:r>
              <a:rPr lang="en-US" altLang="ko-KR" sz="1200" b="1" dirty="0">
                <a:latin typeface="나눔고딕" panose="020D0604000000000000" pitchFamily="50" charset="-127"/>
                <a:ea typeface="나눔고딕" panose="020D0604000000000000" pitchFamily="50" charset="-127"/>
              </a:rPr>
              <a:t>100</a:t>
            </a:r>
            <a:r>
              <a:rPr lang="ko-KR" altLang="en-US" sz="1200" b="1" dirty="0">
                <a:latin typeface="나눔고딕" panose="020D0604000000000000" pitchFamily="50" charset="-127"/>
                <a:ea typeface="나눔고딕" panose="020D0604000000000000" pitchFamily="50" charset="-127"/>
              </a:rPr>
              <a:t>명 중에서 </a:t>
            </a:r>
            <a:r>
              <a:rPr lang="en-US" altLang="ko-KR" sz="1200" b="1" dirty="0">
                <a:latin typeface="나눔고딕" panose="020D0604000000000000" pitchFamily="50" charset="-127"/>
                <a:ea typeface="나눔고딕" panose="020D0604000000000000" pitchFamily="50" charset="-127"/>
              </a:rPr>
              <a:t>90</a:t>
            </a:r>
            <a:r>
              <a:rPr lang="ko-KR" altLang="en-US" sz="1200" b="1" dirty="0">
                <a:latin typeface="나눔고딕" panose="020D0604000000000000" pitchFamily="50" charset="-127"/>
                <a:ea typeface="나눔고딕" panose="020D0604000000000000" pitchFamily="50" charset="-127"/>
              </a:rPr>
              <a:t>명은 살아서 수술 기간을 넘기고</a:t>
            </a:r>
            <a:r>
              <a:rPr lang="en-US" altLang="ko-KR" sz="1200" b="1" dirty="0">
                <a:latin typeface="나눔고딕" panose="020D0604000000000000" pitchFamily="50" charset="-127"/>
                <a:ea typeface="나눔고딕" panose="020D0604000000000000" pitchFamily="50" charset="-127"/>
              </a:rPr>
              <a:t>, 68</a:t>
            </a:r>
            <a:r>
              <a:rPr lang="ko-KR" altLang="en-US" sz="1200" b="1" dirty="0">
                <a:latin typeface="나눔고딕" panose="020D0604000000000000" pitchFamily="50" charset="-127"/>
                <a:ea typeface="나눔고딕" panose="020D0604000000000000" pitchFamily="50" charset="-127"/>
              </a:rPr>
              <a:t>명은 일년 이상 살아남으며</a:t>
            </a:r>
            <a:r>
              <a:rPr lang="en-US" altLang="ko-KR" sz="1200" b="1" dirty="0">
                <a:latin typeface="나눔고딕" panose="020D0604000000000000" pitchFamily="50" charset="-127"/>
                <a:ea typeface="나눔고딕" panose="020D0604000000000000" pitchFamily="50" charset="-127"/>
              </a:rPr>
              <a:t>, 34</a:t>
            </a:r>
            <a:r>
              <a:rPr lang="ko-KR" altLang="en-US" sz="1200" b="1" dirty="0">
                <a:latin typeface="나눔고딕" panose="020D0604000000000000" pitchFamily="50" charset="-127"/>
                <a:ea typeface="나눔고딕" panose="020D0604000000000000" pitchFamily="50" charset="-127"/>
              </a:rPr>
              <a:t>명은 </a:t>
            </a:r>
            <a:r>
              <a:rPr lang="en-US" altLang="ko-KR" sz="1200" b="1" dirty="0">
                <a:latin typeface="나눔고딕" panose="020D0604000000000000" pitchFamily="50" charset="-127"/>
                <a:ea typeface="나눔고딕" panose="020D0604000000000000" pitchFamily="50" charset="-127"/>
              </a:rPr>
              <a:t>5</a:t>
            </a:r>
            <a:r>
              <a:rPr lang="ko-KR" altLang="en-US" sz="1200" b="1" dirty="0">
                <a:latin typeface="나눔고딕" panose="020D0604000000000000" pitchFamily="50" charset="-127"/>
                <a:ea typeface="나눔고딕" panose="020D0604000000000000" pitchFamily="50" charset="-127"/>
              </a:rPr>
              <a:t>년 이상 살아남는다</a:t>
            </a:r>
            <a:r>
              <a:rPr lang="en-US" altLang="ko-KR" sz="1200" b="1" dirty="0">
                <a:latin typeface="나눔고딕" panose="020D0604000000000000" pitchFamily="50" charset="-127"/>
                <a:ea typeface="나눔고딕" panose="020D0604000000000000" pitchFamily="50" charset="-127"/>
              </a:rPr>
              <a:t>. </a:t>
            </a:r>
            <a:r>
              <a:rPr lang="ko-KR" altLang="en-US" sz="1200" b="1" dirty="0">
                <a:latin typeface="나눔고딕" panose="020D0604000000000000" pitchFamily="50" charset="-127"/>
                <a:ea typeface="나눔고딕" panose="020D0604000000000000" pitchFamily="50" charset="-127"/>
              </a:rPr>
              <a:t>방사선 치료를 받는 </a:t>
            </a:r>
            <a:r>
              <a:rPr lang="en-US" altLang="ko-KR" sz="1200" b="1" dirty="0">
                <a:latin typeface="나눔고딕" panose="020D0604000000000000" pitchFamily="50" charset="-127"/>
                <a:ea typeface="나눔고딕" panose="020D0604000000000000" pitchFamily="50" charset="-127"/>
              </a:rPr>
              <a:t>100</a:t>
            </a:r>
            <a:r>
              <a:rPr lang="ko-KR" altLang="en-US" sz="1200" b="1" dirty="0">
                <a:latin typeface="나눔고딕" panose="020D0604000000000000" pitchFamily="50" charset="-127"/>
                <a:ea typeface="나눔고딕" panose="020D0604000000000000" pitchFamily="50" charset="-127"/>
              </a:rPr>
              <a:t>명의 환자 중에서는 모두 다 살아서 치료기간을 넘기고</a:t>
            </a:r>
            <a:r>
              <a:rPr lang="en-US" altLang="ko-KR" sz="1200" b="1" dirty="0">
                <a:latin typeface="나눔고딕" panose="020D0604000000000000" pitchFamily="50" charset="-127"/>
                <a:ea typeface="나눔고딕" panose="020D0604000000000000" pitchFamily="50" charset="-127"/>
              </a:rPr>
              <a:t>, 77</a:t>
            </a:r>
            <a:r>
              <a:rPr lang="ko-KR" altLang="en-US" sz="1200" b="1" dirty="0">
                <a:latin typeface="나눔고딕" panose="020D0604000000000000" pitchFamily="50" charset="-127"/>
                <a:ea typeface="나눔고딕" panose="020D0604000000000000" pitchFamily="50" charset="-127"/>
              </a:rPr>
              <a:t>명이 </a:t>
            </a:r>
            <a:r>
              <a:rPr lang="en-US" altLang="ko-KR" sz="1200" b="1" dirty="0">
                <a:latin typeface="나눔고딕" panose="020D0604000000000000" pitchFamily="50" charset="-127"/>
                <a:ea typeface="나눔고딕" panose="020D0604000000000000" pitchFamily="50" charset="-127"/>
              </a:rPr>
              <a:t>1</a:t>
            </a:r>
            <a:r>
              <a:rPr lang="ko-KR" altLang="en-US" sz="1200" b="1" dirty="0">
                <a:latin typeface="나눔고딕" panose="020D0604000000000000" pitchFamily="50" charset="-127"/>
                <a:ea typeface="나눔고딕" panose="020D0604000000000000" pitchFamily="50" charset="-127"/>
              </a:rPr>
              <a:t>년 이상 살며</a:t>
            </a:r>
            <a:r>
              <a:rPr lang="en-US" altLang="ko-KR" sz="1200" b="1" dirty="0">
                <a:latin typeface="나눔고딕" panose="020D0604000000000000" pitchFamily="50" charset="-127"/>
                <a:ea typeface="나눔고딕" panose="020D0604000000000000" pitchFamily="50" charset="-127"/>
              </a:rPr>
              <a:t>, 22</a:t>
            </a:r>
            <a:r>
              <a:rPr lang="ko-KR" altLang="en-US" sz="1200" b="1" dirty="0">
                <a:latin typeface="나눔고딕" panose="020D0604000000000000" pitchFamily="50" charset="-127"/>
                <a:ea typeface="나눔고딕" panose="020D0604000000000000" pitchFamily="50" charset="-127"/>
              </a:rPr>
              <a:t>명이 </a:t>
            </a:r>
            <a:r>
              <a:rPr lang="en-US" altLang="ko-KR" sz="1200" b="1" dirty="0">
                <a:latin typeface="나눔고딕" panose="020D0604000000000000" pitchFamily="50" charset="-127"/>
                <a:ea typeface="나눔고딕" panose="020D0604000000000000" pitchFamily="50" charset="-127"/>
              </a:rPr>
              <a:t>5</a:t>
            </a:r>
            <a:r>
              <a:rPr lang="ko-KR" altLang="en-US" sz="1200" b="1" dirty="0">
                <a:latin typeface="나눔고딕" panose="020D0604000000000000" pitchFamily="50" charset="-127"/>
                <a:ea typeface="나눔고딕" panose="020D0604000000000000" pitchFamily="50" charset="-127"/>
              </a:rPr>
              <a:t>년 이상 산다</a:t>
            </a:r>
            <a:r>
              <a:rPr lang="en-US" altLang="ko-KR" sz="1200" b="1" dirty="0">
                <a:latin typeface="나눔고딕" panose="020D0604000000000000" pitchFamily="50" charset="-127"/>
                <a:ea typeface="나눔고딕" panose="020D0604000000000000" pitchFamily="50" charset="-127"/>
              </a:rPr>
              <a:t>.</a:t>
            </a:r>
            <a:endParaRPr lang="ko-KR" altLang="en-US" sz="1200" b="1" dirty="0">
              <a:latin typeface="나눔고딕" panose="020D0604000000000000" pitchFamily="50" charset="-127"/>
              <a:ea typeface="나눔고딕" panose="020D0604000000000000" pitchFamily="50" charset="-127"/>
            </a:endParaRPr>
          </a:p>
        </p:txBody>
      </p:sp>
      <p:sp>
        <p:nvSpPr>
          <p:cNvPr id="13" name="Rectangle 2"/>
          <p:cNvSpPr>
            <a:spLocks noGrp="1" noChangeArrowheads="1"/>
          </p:cNvSpPr>
          <p:nvPr>
            <p:ph type="title"/>
          </p:nvPr>
        </p:nvSpPr>
        <p:spPr>
          <a:xfrm>
            <a:off x="1981200" y="274638"/>
            <a:ext cx="8229600" cy="1143000"/>
          </a:xfrm>
        </p:spPr>
        <p:txBody>
          <a:bodyPr rtlCol="0">
            <a:normAutofit/>
          </a:bodyPr>
          <a:lstStyle/>
          <a:p>
            <a:pPr>
              <a:defRPr/>
            </a:pPr>
            <a:r>
              <a:rPr lang="en-US" altLang="ko-KR" sz="4000" dirty="0"/>
              <a:t>1. </a:t>
            </a:r>
            <a:r>
              <a:rPr lang="ko-KR" altLang="en-US" sz="4000" dirty="0"/>
              <a:t>왜 통계학을 배워야 하나</a:t>
            </a:r>
          </a:p>
        </p:txBody>
      </p:sp>
      <p:sp>
        <p:nvSpPr>
          <p:cNvPr id="14" name="AutoShape 5"/>
          <p:cNvSpPr>
            <a:spLocks noChangeArrowheads="1"/>
          </p:cNvSpPr>
          <p:nvPr/>
        </p:nvSpPr>
        <p:spPr bwMode="auto">
          <a:xfrm>
            <a:off x="1972496" y="1600226"/>
            <a:ext cx="3547441"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통제된 실험에서 두 비율의 비교</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7788582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9. </a:t>
            </a:r>
            <a:r>
              <a:rPr lang="ko-KR" altLang="en-US" sz="4000" dirty="0"/>
              <a:t>배반과 독립</a:t>
            </a:r>
            <a:r>
              <a:rPr lang="en-US" altLang="ko-KR" sz="4000" dirty="0"/>
              <a:t>, </a:t>
            </a:r>
            <a:r>
              <a:rPr lang="ko-KR" altLang="en-US" sz="4000" dirty="0"/>
              <a:t>덧셈과 곱셈</a:t>
            </a:r>
          </a:p>
        </p:txBody>
      </p:sp>
      <p:sp>
        <p:nvSpPr>
          <p:cNvPr id="3" name="내용 개체 틀 2"/>
          <p:cNvSpPr>
            <a:spLocks noGrp="1"/>
          </p:cNvSpPr>
          <p:nvPr>
            <p:ph idx="1"/>
          </p:nvPr>
        </p:nvSpPr>
        <p:spPr>
          <a:xfrm>
            <a:off x="1981200" y="1600200"/>
            <a:ext cx="8229600" cy="5141168"/>
          </a:xfrm>
        </p:spPr>
        <p:txBody>
          <a:bodyPr>
            <a:normAutofit fontScale="92500" lnSpcReduction="10000"/>
          </a:bodyPr>
          <a:lstStyle/>
          <a:p>
            <a:pPr marL="0" indent="0">
              <a:lnSpc>
                <a:spcPct val="150000"/>
              </a:lnSpc>
              <a:buNone/>
            </a:pPr>
            <a:endParaRPr lang="en-US" altLang="ko-KR" sz="2400" dirty="0">
              <a:latin typeface="+mn-ea"/>
            </a:endParaRPr>
          </a:p>
          <a:p>
            <a:pPr>
              <a:buNone/>
            </a:pPr>
            <a:r>
              <a:rPr lang="ko-KR" altLang="en-US" sz="1800" b="1" dirty="0"/>
              <a:t>덧셈법칙 </a:t>
            </a:r>
            <a:r>
              <a:rPr lang="en-US" altLang="ko-KR" sz="1800" b="1" dirty="0"/>
              <a:t>(or)</a:t>
            </a:r>
            <a:endParaRPr lang="ko-KR" altLang="en-US" sz="1800" b="1" dirty="0"/>
          </a:p>
          <a:p>
            <a:pPr>
              <a:buNone/>
            </a:pPr>
            <a:r>
              <a:rPr lang="ko-KR" altLang="en-US" sz="1800" dirty="0"/>
              <a:t> </a:t>
            </a:r>
            <a:endParaRPr lang="en-US" altLang="ko-KR" sz="1800" dirty="0"/>
          </a:p>
          <a:p>
            <a:pPr lvl="1">
              <a:lnSpc>
                <a:spcPct val="150000"/>
              </a:lnSpc>
              <a:buFont typeface="Arial" pitchFamily="34" charset="0"/>
              <a:buChar char="•"/>
            </a:pPr>
            <a:r>
              <a:rPr lang="ko-KR" altLang="en-US" sz="1600" dirty="0"/>
              <a:t>두 사건 중 적어도 하나의 사건이 일어날 확률과 관련 </a:t>
            </a:r>
            <a:endParaRPr lang="en-US" altLang="ko-KR" sz="1600" dirty="0"/>
          </a:p>
          <a:p>
            <a:pPr lvl="1">
              <a:lnSpc>
                <a:spcPct val="150000"/>
              </a:lnSpc>
              <a:buFont typeface="Arial" pitchFamily="34" charset="0"/>
              <a:buChar char="•"/>
            </a:pPr>
            <a:r>
              <a:rPr lang="ko-KR" altLang="en-US" sz="1600" dirty="0"/>
              <a:t>좁은 의미의 덧셈법칙은 상호배반일 경우만 가능</a:t>
            </a:r>
            <a:endParaRPr lang="en-US" altLang="ko-KR" sz="1600" dirty="0"/>
          </a:p>
          <a:p>
            <a:pPr lvl="1">
              <a:lnSpc>
                <a:spcPct val="150000"/>
              </a:lnSpc>
              <a:buFont typeface="Arial" pitchFamily="34" charset="0"/>
              <a:buChar char="•"/>
            </a:pPr>
            <a:r>
              <a:rPr lang="ko-KR" altLang="en-US" sz="1600" dirty="0"/>
              <a:t>배반이 아닌 경우 중복 계산되는 부분을 제거해야 한다</a:t>
            </a:r>
            <a:r>
              <a:rPr lang="en-US" altLang="ko-KR" sz="1600" dirty="0"/>
              <a:t>.</a:t>
            </a:r>
          </a:p>
          <a:p>
            <a:pPr lvl="1">
              <a:lnSpc>
                <a:spcPct val="150000"/>
              </a:lnSpc>
              <a:buFont typeface="Arial" pitchFamily="34" charset="0"/>
              <a:buChar char="•"/>
            </a:pPr>
            <a:endParaRPr lang="en-US" altLang="ko-KR" sz="1600" dirty="0"/>
          </a:p>
          <a:p>
            <a:pPr>
              <a:buNone/>
            </a:pPr>
            <a:r>
              <a:rPr lang="ko-KR" altLang="en-US" sz="1800" b="1" dirty="0"/>
              <a:t>곱셈법칙 </a:t>
            </a:r>
            <a:r>
              <a:rPr lang="en-US" altLang="ko-KR" sz="1800" b="1" dirty="0"/>
              <a:t>(and)</a:t>
            </a:r>
            <a:endParaRPr lang="ko-KR" altLang="en-US" sz="1800" b="1" dirty="0"/>
          </a:p>
          <a:p>
            <a:pPr>
              <a:buNone/>
            </a:pPr>
            <a:r>
              <a:rPr lang="ko-KR" altLang="en-US" sz="1800" dirty="0"/>
              <a:t> </a:t>
            </a:r>
            <a:endParaRPr lang="en-US" altLang="ko-KR" sz="1800" dirty="0"/>
          </a:p>
          <a:p>
            <a:pPr lvl="1">
              <a:lnSpc>
                <a:spcPct val="150000"/>
              </a:lnSpc>
              <a:buFont typeface="Arial" pitchFamily="34" charset="0"/>
              <a:buChar char="•"/>
            </a:pPr>
            <a:r>
              <a:rPr lang="ko-KR" altLang="en-US" sz="1600" dirty="0"/>
              <a:t>두 사건이 함께 일어날 확률과 관련 </a:t>
            </a:r>
            <a:endParaRPr lang="en-US" altLang="ko-KR" sz="1600" dirty="0"/>
          </a:p>
          <a:p>
            <a:pPr lvl="1">
              <a:lnSpc>
                <a:spcPct val="150000"/>
              </a:lnSpc>
              <a:buFont typeface="Arial" pitchFamily="34" charset="0"/>
              <a:buChar char="•"/>
            </a:pPr>
            <a:r>
              <a:rPr lang="ko-KR" altLang="en-US" sz="1600" dirty="0"/>
              <a:t>좁은 의미의 곱셈법칙은 상호독립일 경우만 가능</a:t>
            </a:r>
            <a:endParaRPr lang="en-US" altLang="ko-KR" sz="1600" dirty="0"/>
          </a:p>
          <a:p>
            <a:pPr lvl="1">
              <a:lnSpc>
                <a:spcPct val="150000"/>
              </a:lnSpc>
              <a:buFont typeface="Arial" pitchFamily="34" charset="0"/>
              <a:buChar char="•"/>
            </a:pPr>
            <a:r>
              <a:rPr lang="ko-KR" altLang="en-US" sz="1600" dirty="0"/>
              <a:t>독립이 아닌 </a:t>
            </a:r>
            <a:r>
              <a:rPr lang="en-US" altLang="ko-KR" sz="1600" dirty="0"/>
              <a:t>(</a:t>
            </a:r>
            <a:r>
              <a:rPr lang="ko-KR" altLang="en-US" sz="1600" dirty="0"/>
              <a:t>종속의</a:t>
            </a:r>
            <a:r>
              <a:rPr lang="en-US" altLang="ko-KR" sz="1600" dirty="0"/>
              <a:t>)</a:t>
            </a:r>
            <a:r>
              <a:rPr lang="ko-KR" altLang="en-US" sz="1600" dirty="0"/>
              <a:t> 경우 하나의 주변확률과 다른 하나의 조건부확률을 곱해야 한다</a:t>
            </a:r>
            <a:r>
              <a:rPr lang="en-US" altLang="ko-KR" sz="1600" dirty="0"/>
              <a:t>.</a:t>
            </a:r>
            <a:endParaRPr lang="en-US" altLang="ko-KR" dirty="0"/>
          </a:p>
          <a:p>
            <a:pPr>
              <a:lnSpc>
                <a:spcPct val="90000"/>
              </a:lnSpc>
              <a:buFont typeface="Wingdings" pitchFamily="2" charset="2"/>
              <a:buNone/>
            </a:pPr>
            <a:r>
              <a:rPr lang="en-US" altLang="ko-KR" sz="2400" dirty="0"/>
              <a:t>	</a:t>
            </a:r>
            <a:endParaRPr lang="en-US" altLang="ko-KR" sz="1800" dirty="0"/>
          </a:p>
        </p:txBody>
      </p:sp>
      <p:sp>
        <p:nvSpPr>
          <p:cNvPr id="7" name="AutoShape 5"/>
          <p:cNvSpPr>
            <a:spLocks noChangeArrowheads="1"/>
          </p:cNvSpPr>
          <p:nvPr/>
        </p:nvSpPr>
        <p:spPr bwMode="auto">
          <a:xfrm>
            <a:off x="1988543" y="1611550"/>
            <a:ext cx="290263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배반과 독립</a:t>
            </a:r>
            <a:r>
              <a:rPr lang="en-US" altLang="ko-KR" b="1" dirty="0">
                <a:latin typeface="나눔고딕" panose="020D0604000000000000" pitchFamily="50" charset="-127"/>
                <a:ea typeface="나눔고딕" panose="020D0604000000000000" pitchFamily="50" charset="-127"/>
              </a:rPr>
              <a:t>, </a:t>
            </a:r>
            <a:r>
              <a:rPr lang="ko-KR" altLang="en-US" b="1" dirty="0">
                <a:latin typeface="나눔고딕" panose="020D0604000000000000" pitchFamily="50" charset="-127"/>
                <a:ea typeface="나눔고딕" panose="020D0604000000000000" pitchFamily="50" charset="-127"/>
              </a:rPr>
              <a:t>덧셈과 곱셈</a:t>
            </a:r>
          </a:p>
        </p:txBody>
      </p:sp>
    </p:spTree>
    <p:extLst>
      <p:ext uri="{BB962C8B-B14F-4D97-AF65-F5344CB8AC3E}">
        <p14:creationId xmlns:p14="http://schemas.microsoft.com/office/powerpoint/2010/main" val="20219600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10. </a:t>
            </a:r>
            <a:r>
              <a:rPr lang="ko-KR" altLang="en-US" sz="4000" dirty="0"/>
              <a:t>확률계산의 사례 </a:t>
            </a:r>
            <a:r>
              <a:rPr lang="en-US" altLang="ko-KR" sz="4000" dirty="0"/>
              <a:t>1</a:t>
            </a:r>
            <a:endParaRPr lang="ko-KR" altLang="en-US" sz="4000" dirty="0"/>
          </a:p>
        </p:txBody>
      </p:sp>
      <p:sp>
        <p:nvSpPr>
          <p:cNvPr id="3" name="내용 개체 틀 2"/>
          <p:cNvSpPr>
            <a:spLocks noGrp="1"/>
          </p:cNvSpPr>
          <p:nvPr>
            <p:ph idx="1"/>
          </p:nvPr>
        </p:nvSpPr>
        <p:spPr>
          <a:xfrm>
            <a:off x="1981200" y="1484784"/>
            <a:ext cx="8435280" cy="5257800"/>
          </a:xfrm>
        </p:spPr>
        <p:txBody>
          <a:bodyPr>
            <a:normAutofit/>
          </a:bodyPr>
          <a:lstStyle/>
          <a:p>
            <a:pPr marL="0" indent="0">
              <a:lnSpc>
                <a:spcPct val="150000"/>
              </a:lnSpc>
              <a:buNone/>
            </a:pPr>
            <a:endParaRPr lang="en-US" altLang="ko-KR" sz="2400" dirty="0">
              <a:latin typeface="+mn-ea"/>
            </a:endParaRPr>
          </a:p>
          <a:p>
            <a:pPr>
              <a:lnSpc>
                <a:spcPct val="150000"/>
              </a:lnSpc>
            </a:pPr>
            <a:r>
              <a:rPr lang="ko-KR" altLang="en-US" sz="1900" dirty="0"/>
              <a:t>따거나 잃을 확률이 같은 하나의 공정한 게임</a:t>
            </a:r>
            <a:r>
              <a:rPr lang="en-US" altLang="ko-KR" sz="1900" dirty="0"/>
              <a:t>(fair game)</a:t>
            </a:r>
            <a:r>
              <a:rPr lang="ko-KR" altLang="en-US" sz="1900" dirty="0"/>
              <a:t>을 생각해보자</a:t>
            </a:r>
            <a:r>
              <a:rPr lang="en-US" altLang="ko-KR" sz="1900" dirty="0"/>
              <a:t>. </a:t>
            </a:r>
            <a:r>
              <a:rPr lang="ko-KR" altLang="en-US" sz="1900" dirty="0"/>
              <a:t>최초로 일정액의 금액을 건다</a:t>
            </a:r>
            <a:r>
              <a:rPr lang="en-US" altLang="ko-KR" sz="1900" dirty="0"/>
              <a:t>. </a:t>
            </a:r>
            <a:r>
              <a:rPr lang="ko-KR" altLang="en-US" sz="1900" dirty="0"/>
              <a:t>그 일정액을 </a:t>
            </a:r>
            <a:r>
              <a:rPr lang="en-US" altLang="ko-KR" sz="1900" dirty="0"/>
              <a:t>1 </a:t>
            </a:r>
            <a:r>
              <a:rPr lang="ko-KR" altLang="en-US" sz="1900" dirty="0"/>
              <a:t>이라고 두자</a:t>
            </a:r>
            <a:r>
              <a:rPr lang="en-US" altLang="ko-KR" sz="1900" dirty="0"/>
              <a:t>.</a:t>
            </a:r>
            <a:r>
              <a:rPr lang="ko-KR" altLang="en-US" sz="1900" dirty="0"/>
              <a:t> 따면 게임을 중지하되</a:t>
            </a:r>
            <a:r>
              <a:rPr lang="en-US" altLang="ko-KR" sz="1900" dirty="0"/>
              <a:t>, </a:t>
            </a:r>
            <a:r>
              <a:rPr lang="ko-KR" altLang="en-US" sz="1900" dirty="0"/>
              <a:t>잃으면 게임을 지속하며 두 배의 금액을 건다</a:t>
            </a:r>
            <a:r>
              <a:rPr lang="en-US" altLang="ko-KR" sz="1900" dirty="0"/>
              <a:t>. </a:t>
            </a:r>
            <a:r>
              <a:rPr lang="ko-KR" altLang="en-US" sz="1900" dirty="0"/>
              <a:t>이런 방식으로 게임을 지속하다가 최초로 따는 순간 게임을 중지한다</a:t>
            </a:r>
            <a:r>
              <a:rPr lang="en-US" altLang="ko-KR" sz="1900" dirty="0"/>
              <a:t>.</a:t>
            </a:r>
          </a:p>
          <a:p>
            <a:pPr>
              <a:lnSpc>
                <a:spcPct val="150000"/>
              </a:lnSpc>
            </a:pPr>
            <a:r>
              <a:rPr lang="en-US" altLang="ko-KR" sz="1900" dirty="0"/>
              <a:t>T: </a:t>
            </a:r>
            <a:r>
              <a:rPr lang="ko-KR" altLang="en-US" sz="1900" dirty="0"/>
              <a:t>게임에 참여한 횟수를 나타내는 확률변수 </a:t>
            </a:r>
            <a:r>
              <a:rPr lang="en-US" altLang="ko-KR" sz="1900" dirty="0"/>
              <a:t>(T=stopping</a:t>
            </a:r>
            <a:r>
              <a:rPr lang="ko-KR" altLang="en-US" sz="1900" dirty="0"/>
              <a:t> </a:t>
            </a:r>
            <a:r>
              <a:rPr lang="en-US" altLang="ko-KR" sz="1900" dirty="0"/>
              <a:t>time)</a:t>
            </a:r>
          </a:p>
          <a:p>
            <a:pPr>
              <a:lnSpc>
                <a:spcPct val="150000"/>
              </a:lnSpc>
            </a:pPr>
            <a:r>
              <a:rPr lang="en-US" altLang="ko-KR" sz="1900" dirty="0"/>
              <a:t>P(T=1)=1/2 (</a:t>
            </a:r>
            <a:r>
              <a:rPr lang="ko-KR" altLang="en-US" sz="1900" dirty="0"/>
              <a:t>바로</a:t>
            </a:r>
            <a:r>
              <a:rPr lang="en-US" altLang="ko-KR" sz="1900" dirty="0"/>
              <a:t> </a:t>
            </a:r>
            <a:r>
              <a:rPr lang="ko-KR" altLang="en-US" sz="1900" dirty="0"/>
              <a:t>딸 확률</a:t>
            </a:r>
            <a:r>
              <a:rPr lang="en-US" altLang="ko-KR" sz="1900" dirty="0"/>
              <a:t>), P(T=2)=(1/2)</a:t>
            </a:r>
            <a:r>
              <a:rPr lang="en-US" altLang="ko-KR" sz="2000" kern="0" dirty="0">
                <a:latin typeface="+mn-ea"/>
              </a:rPr>
              <a:t> x </a:t>
            </a:r>
            <a:r>
              <a:rPr lang="en-US" altLang="ko-KR" sz="1900" dirty="0"/>
              <a:t>(1/2) (</a:t>
            </a:r>
            <a:r>
              <a:rPr lang="ko-KR" altLang="en-US" sz="1900" dirty="0"/>
              <a:t>처음엔 잃고</a:t>
            </a:r>
            <a:r>
              <a:rPr lang="en-US" altLang="ko-KR" sz="1900" dirty="0"/>
              <a:t> </a:t>
            </a:r>
            <a:r>
              <a:rPr lang="ko-KR" altLang="en-US" sz="1900" dirty="0"/>
              <a:t>이어 딸 확률</a:t>
            </a:r>
            <a:r>
              <a:rPr lang="en-US" altLang="ko-KR" sz="1900" dirty="0"/>
              <a:t>)  P(T=n)=</a:t>
            </a:r>
            <a:r>
              <a:rPr lang="en-US" altLang="ko-KR" sz="1800" dirty="0"/>
              <a:t>(1/2)</a:t>
            </a:r>
            <a:r>
              <a:rPr lang="en-US" altLang="ko-KR" sz="1800" baseline="30000" dirty="0"/>
              <a:t>n</a:t>
            </a:r>
            <a:r>
              <a:rPr lang="en-US" altLang="ko-KR" sz="1900" dirty="0"/>
              <a:t> (n-1</a:t>
            </a:r>
            <a:r>
              <a:rPr lang="ko-KR" altLang="en-US" sz="1900" dirty="0"/>
              <a:t>번 잃고 </a:t>
            </a:r>
            <a:r>
              <a:rPr lang="en-US" altLang="ko-KR" sz="1900" dirty="0"/>
              <a:t>n</a:t>
            </a:r>
            <a:r>
              <a:rPr lang="ko-KR" altLang="en-US" sz="1900" dirty="0"/>
              <a:t>번째 딸 확률</a:t>
            </a:r>
            <a:r>
              <a:rPr lang="en-US" altLang="ko-KR" sz="1900" dirty="0"/>
              <a:t>)</a:t>
            </a:r>
          </a:p>
          <a:p>
            <a:pPr>
              <a:lnSpc>
                <a:spcPct val="150000"/>
              </a:lnSpc>
            </a:pPr>
            <a:r>
              <a:rPr lang="en-US" altLang="ko-KR" sz="1900" dirty="0"/>
              <a:t>P(T=1)+P(T=2)+…=1</a:t>
            </a:r>
            <a:r>
              <a:rPr lang="en-US" altLang="ko-KR" sz="2400" dirty="0"/>
              <a:t>	</a:t>
            </a:r>
            <a:endParaRPr lang="en-US" altLang="ko-KR" sz="1800" dirty="0"/>
          </a:p>
        </p:txBody>
      </p:sp>
      <p:sp>
        <p:nvSpPr>
          <p:cNvPr id="7" name="AutoShape 5"/>
          <p:cNvSpPr>
            <a:spLocks noChangeArrowheads="1"/>
          </p:cNvSpPr>
          <p:nvPr/>
        </p:nvSpPr>
        <p:spPr bwMode="auto">
          <a:xfrm>
            <a:off x="1988544" y="1611550"/>
            <a:ext cx="23072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나눔고딕" panose="020D0604000000000000" pitchFamily="50" charset="-127"/>
                <a:ea typeface="나눔고딕" panose="020D0604000000000000" pitchFamily="50" charset="-127"/>
              </a:rPr>
              <a:t>Doubling Strategy</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5167428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10. </a:t>
            </a:r>
            <a:r>
              <a:rPr lang="ko-KR" altLang="en-US" sz="4000" dirty="0"/>
              <a:t>확률계산의 사례 </a:t>
            </a:r>
            <a:r>
              <a:rPr lang="en-US" altLang="ko-KR" sz="4000" dirty="0"/>
              <a:t>1</a:t>
            </a:r>
            <a:endParaRPr lang="ko-KR" altLang="en-US" sz="4000" dirty="0"/>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latin typeface="+mn-ea"/>
            </a:endParaRPr>
          </a:p>
          <a:p>
            <a:pPr>
              <a:lnSpc>
                <a:spcPct val="150000"/>
              </a:lnSpc>
            </a:pPr>
            <a:r>
              <a:rPr lang="ko-KR" altLang="en-US" sz="1800" dirty="0"/>
              <a:t>최대 </a:t>
            </a:r>
            <a:r>
              <a:rPr lang="en-US" altLang="ko-KR" sz="1800" dirty="0"/>
              <a:t>n</a:t>
            </a:r>
            <a:r>
              <a:rPr lang="ko-KR" altLang="en-US" sz="1800" dirty="0" err="1"/>
              <a:t>번까지만</a:t>
            </a:r>
            <a:r>
              <a:rPr lang="ko-KR" altLang="en-US" sz="1800" dirty="0"/>
              <a:t> 게임에 참여하는 경우</a:t>
            </a:r>
            <a:endParaRPr lang="en-US" altLang="ko-KR" sz="1800" dirty="0"/>
          </a:p>
          <a:p>
            <a:pPr>
              <a:lnSpc>
                <a:spcPct val="150000"/>
              </a:lnSpc>
            </a:pPr>
            <a:r>
              <a:rPr lang="en-US" altLang="ko-KR" sz="1800" dirty="0"/>
              <a:t>Doubling strategy </a:t>
            </a:r>
            <a:r>
              <a:rPr lang="ko-KR" altLang="en-US" sz="1800" dirty="0"/>
              <a:t>구사</a:t>
            </a:r>
            <a:r>
              <a:rPr lang="en-US" altLang="ko-KR" sz="1800" dirty="0"/>
              <a:t>. </a:t>
            </a:r>
            <a:r>
              <a:rPr lang="ko-KR" altLang="en-US" sz="1800" dirty="0"/>
              <a:t>따는 즉시 </a:t>
            </a:r>
            <a:r>
              <a:rPr lang="en-US" altLang="ko-KR" sz="1800" dirty="0"/>
              <a:t>exit</a:t>
            </a:r>
          </a:p>
          <a:p>
            <a:pPr>
              <a:lnSpc>
                <a:spcPct val="150000"/>
              </a:lnSpc>
            </a:pPr>
            <a:r>
              <a:rPr lang="en-US" altLang="ko-KR" sz="1800" dirty="0"/>
              <a:t>W=</a:t>
            </a:r>
            <a:r>
              <a:rPr lang="ko-KR" altLang="en-US" sz="1800" dirty="0"/>
              <a:t>따고 게임을 마치는 사건</a:t>
            </a:r>
            <a:endParaRPr lang="en-US" altLang="ko-KR" sz="1800" dirty="0"/>
          </a:p>
          <a:p>
            <a:pPr>
              <a:lnSpc>
                <a:spcPct val="150000"/>
              </a:lnSpc>
            </a:pPr>
            <a:r>
              <a:rPr lang="en-US" altLang="ko-KR" sz="1800" dirty="0"/>
              <a:t>L=</a:t>
            </a:r>
            <a:r>
              <a:rPr lang="ko-KR" altLang="en-US" sz="1800" dirty="0"/>
              <a:t>잃고 게임을 마치는 사건</a:t>
            </a:r>
            <a:r>
              <a:rPr lang="en-US" altLang="ko-KR" sz="1800" dirty="0"/>
              <a:t> </a:t>
            </a:r>
          </a:p>
          <a:p>
            <a:pPr>
              <a:lnSpc>
                <a:spcPct val="150000"/>
              </a:lnSpc>
            </a:pPr>
            <a:r>
              <a:rPr lang="en-US" altLang="ko-KR" sz="1800" dirty="0"/>
              <a:t>P(L)=(1/2)</a:t>
            </a:r>
            <a:r>
              <a:rPr lang="en-US" altLang="ko-KR" sz="1800" baseline="30000" dirty="0"/>
              <a:t>n</a:t>
            </a:r>
            <a:endParaRPr lang="en-US" altLang="ko-KR" sz="1800" dirty="0"/>
          </a:p>
          <a:p>
            <a:pPr>
              <a:lnSpc>
                <a:spcPct val="150000"/>
              </a:lnSpc>
            </a:pPr>
            <a:r>
              <a:rPr lang="en-US" altLang="ko-KR" sz="1800" dirty="0"/>
              <a:t>P(W)=1-(1/2)</a:t>
            </a:r>
            <a:r>
              <a:rPr lang="en-US" altLang="ko-KR" sz="1800" baseline="30000" dirty="0"/>
              <a:t> n</a:t>
            </a:r>
            <a:r>
              <a:rPr lang="en-US" altLang="ko-KR" sz="2400" dirty="0"/>
              <a:t>	</a:t>
            </a:r>
            <a:endParaRPr lang="en-US" altLang="ko-KR" sz="1800" dirty="0"/>
          </a:p>
          <a:p>
            <a:pPr>
              <a:lnSpc>
                <a:spcPct val="150000"/>
              </a:lnSpc>
            </a:pPr>
            <a:r>
              <a:rPr lang="ko-KR" altLang="en-US" sz="1800" dirty="0"/>
              <a:t>공정한 게임에서 득실의 </a:t>
            </a:r>
            <a:r>
              <a:rPr lang="ko-KR" altLang="en-US" sz="1800" dirty="0" err="1"/>
              <a:t>기댓값은</a:t>
            </a:r>
            <a:r>
              <a:rPr lang="ko-KR" altLang="en-US" sz="1800" dirty="0"/>
              <a:t> </a:t>
            </a:r>
            <a:r>
              <a:rPr lang="en-US" altLang="ko-KR" sz="1800" dirty="0"/>
              <a:t>0. </a:t>
            </a:r>
            <a:r>
              <a:rPr lang="ko-KR" altLang="en-US" sz="1800" dirty="0"/>
              <a:t>잃을 때 얼마 잃을지 계산해 볼 것 </a:t>
            </a:r>
            <a:endParaRPr lang="en-US" altLang="ko-KR" sz="1800" dirty="0"/>
          </a:p>
          <a:p>
            <a:pPr marL="0" indent="0">
              <a:lnSpc>
                <a:spcPct val="150000"/>
              </a:lnSpc>
              <a:buNone/>
            </a:pPr>
            <a:r>
              <a:rPr lang="en-US" altLang="ko-KR" sz="1800" dirty="0"/>
              <a:t>   </a:t>
            </a:r>
            <a:r>
              <a:rPr lang="ko-KR" altLang="en-US" sz="1800" dirty="0"/>
              <a:t>답</a:t>
            </a:r>
            <a:r>
              <a:rPr lang="en-US" altLang="ko-KR" sz="1800" dirty="0"/>
              <a:t>: 2</a:t>
            </a:r>
            <a:r>
              <a:rPr lang="en-US" altLang="ko-KR" sz="1800" baseline="30000" dirty="0"/>
              <a:t>n</a:t>
            </a:r>
            <a:r>
              <a:rPr lang="en-US" altLang="ko-KR" sz="1800" dirty="0"/>
              <a:t>-1</a:t>
            </a:r>
          </a:p>
        </p:txBody>
      </p:sp>
      <p:sp>
        <p:nvSpPr>
          <p:cNvPr id="7" name="AutoShape 5"/>
          <p:cNvSpPr>
            <a:spLocks noChangeArrowheads="1"/>
          </p:cNvSpPr>
          <p:nvPr/>
        </p:nvSpPr>
        <p:spPr bwMode="auto">
          <a:xfrm>
            <a:off x="1988544" y="1611550"/>
            <a:ext cx="23072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나눔고딕" panose="020D0604000000000000" pitchFamily="50" charset="-127"/>
                <a:ea typeface="나눔고딕" panose="020D0604000000000000" pitchFamily="50" charset="-127"/>
              </a:rPr>
              <a:t>Doubling Strategy</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441976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10. </a:t>
            </a:r>
            <a:r>
              <a:rPr lang="ko-KR" altLang="en-US" sz="4000" dirty="0"/>
              <a:t>확률계산의 사례 </a:t>
            </a:r>
            <a:r>
              <a:rPr lang="en-US" altLang="ko-KR" sz="4000" dirty="0"/>
              <a:t>2</a:t>
            </a:r>
            <a:endParaRPr lang="ko-KR" altLang="en-US" sz="4000" dirty="0"/>
          </a:p>
        </p:txBody>
      </p:sp>
      <p:sp>
        <p:nvSpPr>
          <p:cNvPr id="3" name="내용 개체 틀 2"/>
          <p:cNvSpPr>
            <a:spLocks noGrp="1"/>
          </p:cNvSpPr>
          <p:nvPr>
            <p:ph idx="1"/>
          </p:nvPr>
        </p:nvSpPr>
        <p:spPr>
          <a:xfrm>
            <a:off x="1981200" y="1600200"/>
            <a:ext cx="8229600" cy="5141168"/>
          </a:xfrm>
        </p:spPr>
        <p:txBody>
          <a:bodyPr>
            <a:normAutofit/>
          </a:bodyPr>
          <a:lstStyle/>
          <a:p>
            <a:pPr>
              <a:lnSpc>
                <a:spcPct val="150000"/>
              </a:lnSpc>
            </a:pPr>
            <a:endParaRPr lang="en-US" altLang="ko-KR" sz="2400" dirty="0">
              <a:latin typeface="+mn-ea"/>
            </a:endParaRPr>
          </a:p>
          <a:p>
            <a:pPr algn="just">
              <a:lnSpc>
                <a:spcPct val="150000"/>
              </a:lnSpc>
            </a:pPr>
            <a:r>
              <a:rPr lang="ko-KR" altLang="en-US" sz="1800" dirty="0"/>
              <a:t>개개인의 생월</a:t>
            </a:r>
            <a:r>
              <a:rPr lang="en-US" altLang="ko-KR" sz="1800" dirty="0"/>
              <a:t>/</a:t>
            </a:r>
            <a:r>
              <a:rPr lang="ko-KR" altLang="en-US" sz="1800" dirty="0"/>
              <a:t>생일을 </a:t>
            </a:r>
            <a:r>
              <a:rPr lang="en-US" altLang="ko-KR" sz="1800" dirty="0"/>
              <a:t>1</a:t>
            </a:r>
            <a:r>
              <a:rPr lang="ko-KR" altLang="en-US" sz="1800" dirty="0"/>
              <a:t>부터 </a:t>
            </a:r>
            <a:r>
              <a:rPr lang="en-US" altLang="ko-KR" sz="1800" dirty="0"/>
              <a:t>365 </a:t>
            </a:r>
            <a:r>
              <a:rPr lang="ko-KR" altLang="en-US" sz="1800" dirty="0"/>
              <a:t>가운데 하나의 숫자로 표현하자</a:t>
            </a:r>
            <a:r>
              <a:rPr lang="en-US" altLang="ko-KR" sz="1800" dirty="0"/>
              <a:t>. (1</a:t>
            </a:r>
            <a:r>
              <a:rPr lang="ko-KR" altLang="en-US" sz="1800" dirty="0"/>
              <a:t>월 </a:t>
            </a:r>
            <a:r>
              <a:rPr lang="en-US" altLang="ko-KR" sz="1800" dirty="0"/>
              <a:t>1</a:t>
            </a:r>
            <a:r>
              <a:rPr lang="ko-KR" altLang="en-US" sz="1800" dirty="0"/>
              <a:t>일 생은 숫자 </a:t>
            </a:r>
            <a:r>
              <a:rPr lang="en-US" altLang="ko-KR" sz="1800" dirty="0"/>
              <a:t>1</a:t>
            </a:r>
            <a:r>
              <a:rPr lang="ko-KR" altLang="en-US" sz="1800" dirty="0"/>
              <a:t>로</a:t>
            </a:r>
            <a:r>
              <a:rPr lang="en-US" altLang="ko-KR" sz="1800" dirty="0"/>
              <a:t>, …, 12</a:t>
            </a:r>
            <a:r>
              <a:rPr lang="ko-KR" altLang="en-US" sz="1800" dirty="0"/>
              <a:t>월 </a:t>
            </a:r>
            <a:r>
              <a:rPr lang="en-US" altLang="ko-KR" sz="1800" dirty="0"/>
              <a:t>31</a:t>
            </a:r>
            <a:r>
              <a:rPr lang="ko-KR" altLang="en-US" sz="1800" dirty="0"/>
              <a:t>일생은 숫자 </a:t>
            </a:r>
            <a:r>
              <a:rPr lang="en-US" altLang="ko-KR" sz="1800" dirty="0"/>
              <a:t>365</a:t>
            </a:r>
            <a:r>
              <a:rPr lang="ko-KR" altLang="en-US" sz="1800" dirty="0"/>
              <a:t>로</a:t>
            </a:r>
            <a:r>
              <a:rPr lang="en-US" altLang="ko-KR" sz="1800" dirty="0"/>
              <a:t>) n</a:t>
            </a:r>
            <a:r>
              <a:rPr lang="ko-KR" altLang="en-US" sz="1800" dirty="0"/>
              <a:t>명의 학생</a:t>
            </a:r>
            <a:r>
              <a:rPr lang="en-US" altLang="ko-KR" sz="1800" dirty="0"/>
              <a:t> </a:t>
            </a:r>
            <a:r>
              <a:rPr lang="ko-KR" altLang="en-US" sz="1800" dirty="0"/>
              <a:t>가운데 생월</a:t>
            </a:r>
            <a:r>
              <a:rPr lang="en-US" altLang="ko-KR" sz="1800" dirty="0"/>
              <a:t>/</a:t>
            </a:r>
            <a:r>
              <a:rPr lang="ko-KR" altLang="en-US" sz="1800" dirty="0"/>
              <a:t>생일이 같은 학생이 적어도 한 쌍 존재할 사건</a:t>
            </a:r>
            <a:r>
              <a:rPr lang="en-US" altLang="ko-KR" sz="1800" dirty="0"/>
              <a:t>(A)</a:t>
            </a:r>
            <a:r>
              <a:rPr lang="ko-KR" altLang="en-US" sz="1800" dirty="0"/>
              <a:t>의 확률을 구하라 </a:t>
            </a:r>
            <a:r>
              <a:rPr lang="en-US" altLang="ko-KR" sz="1800" dirty="0"/>
              <a:t>(</a:t>
            </a:r>
            <a:r>
              <a:rPr lang="ko-KR" altLang="en-US" sz="1800" dirty="0"/>
              <a:t>윤년에 태어난 학생은 없다고 가정하자</a:t>
            </a:r>
            <a:r>
              <a:rPr lang="en-US" altLang="ko-KR" sz="1800" dirty="0"/>
              <a:t>).</a:t>
            </a:r>
          </a:p>
          <a:p>
            <a:pPr>
              <a:lnSpc>
                <a:spcPct val="90000"/>
              </a:lnSpc>
            </a:pPr>
            <a:endParaRPr lang="en-US" altLang="ko-KR" sz="1800" dirty="0"/>
          </a:p>
          <a:p>
            <a:pPr>
              <a:lnSpc>
                <a:spcPct val="90000"/>
              </a:lnSpc>
            </a:pPr>
            <a:endParaRPr lang="en-US" altLang="ko-KR" sz="1800" dirty="0"/>
          </a:p>
          <a:p>
            <a:pPr>
              <a:lnSpc>
                <a:spcPct val="90000"/>
              </a:lnSpc>
            </a:pPr>
            <a:endParaRPr lang="en-US" altLang="ko-KR" sz="1800" dirty="0"/>
          </a:p>
          <a:p>
            <a:pPr>
              <a:lnSpc>
                <a:spcPct val="90000"/>
              </a:lnSpc>
            </a:pPr>
            <a:endParaRPr lang="en-US" altLang="ko-KR" sz="1800" dirty="0"/>
          </a:p>
          <a:p>
            <a:pPr>
              <a:lnSpc>
                <a:spcPct val="150000"/>
              </a:lnSpc>
            </a:pPr>
            <a:r>
              <a:rPr lang="en-US" altLang="ko-KR" sz="1800" dirty="0"/>
              <a:t>n</a:t>
            </a:r>
            <a:r>
              <a:rPr lang="ko-KR" altLang="en-US" sz="1800" dirty="0"/>
              <a:t>이 </a:t>
            </a:r>
            <a:r>
              <a:rPr lang="en-US" altLang="ko-KR" sz="1800" dirty="0"/>
              <a:t>23</a:t>
            </a:r>
            <a:r>
              <a:rPr lang="ko-KR" altLang="en-US" sz="1800" dirty="0"/>
              <a:t> 이상이면 위의 확률은 </a:t>
            </a:r>
            <a:r>
              <a:rPr lang="en-US" altLang="ko-KR" sz="1800" dirty="0"/>
              <a:t>50%</a:t>
            </a:r>
            <a:r>
              <a:rPr lang="ko-KR" altLang="en-US" sz="1800" dirty="0"/>
              <a:t>가 넘는다</a:t>
            </a:r>
            <a:r>
              <a:rPr lang="en-US" altLang="ko-KR" sz="1800" dirty="0"/>
              <a:t>.</a:t>
            </a:r>
          </a:p>
        </p:txBody>
      </p:sp>
      <p:graphicFrame>
        <p:nvGraphicFramePr>
          <p:cNvPr id="5" name="Object 4"/>
          <p:cNvGraphicFramePr>
            <a:graphicFrameLocks noChangeAspect="1"/>
          </p:cNvGraphicFramePr>
          <p:nvPr/>
        </p:nvGraphicFramePr>
        <p:xfrm>
          <a:off x="2279576" y="4293096"/>
          <a:ext cx="5543550" cy="584200"/>
        </p:xfrm>
        <a:graphic>
          <a:graphicData uri="http://schemas.openxmlformats.org/presentationml/2006/ole">
            <mc:AlternateContent xmlns:mc="http://schemas.openxmlformats.org/markup-compatibility/2006">
              <mc:Choice xmlns:v="urn:schemas-microsoft-com:vml" Requires="v">
                <p:oleObj spid="_x0000_s5129" name="수식" r:id="rId3" imgW="3695700" imgH="393700" progId="Equation.3">
                  <p:embed/>
                </p:oleObj>
              </mc:Choice>
              <mc:Fallback>
                <p:oleObj name="수식" r:id="rId3" imgW="3695700" imgH="393700"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576" y="4293096"/>
                        <a:ext cx="55435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Table 2"/>
          <p:cNvGraphicFramePr>
            <a:graphicFrameLocks noGrp="1"/>
          </p:cNvGraphicFramePr>
          <p:nvPr/>
        </p:nvGraphicFramePr>
        <p:xfrm>
          <a:off x="8077200" y="4170784"/>
          <a:ext cx="1944216" cy="1776630"/>
        </p:xfrm>
        <a:graphic>
          <a:graphicData uri="http://schemas.openxmlformats.org/drawingml/2006/table">
            <a:tbl>
              <a:tblPr/>
              <a:tblGrid>
                <a:gridCol w="972108">
                  <a:extLst>
                    <a:ext uri="{9D8B030D-6E8A-4147-A177-3AD203B41FA5}">
                      <a16:colId xmlns:a16="http://schemas.microsoft.com/office/drawing/2014/main" val="20000"/>
                    </a:ext>
                  </a:extLst>
                </a:gridCol>
                <a:gridCol w="972108">
                  <a:extLst>
                    <a:ext uri="{9D8B030D-6E8A-4147-A177-3AD203B41FA5}">
                      <a16:colId xmlns:a16="http://schemas.microsoft.com/office/drawing/2014/main" val="20001"/>
                    </a:ext>
                  </a:extLst>
                </a:gridCol>
              </a:tblGrid>
              <a:tr h="256440">
                <a:tc>
                  <a:txBody>
                    <a:bodyPr/>
                    <a:lstStyle/>
                    <a:p>
                      <a:pPr algn="ctr" fontAlgn="ctr"/>
                      <a:r>
                        <a:rPr lang="en-US" sz="1600" b="0" i="0" u="none" strike="noStrike" dirty="0">
                          <a:solidFill>
                            <a:srgbClr val="000000"/>
                          </a:solidFill>
                          <a:effectLst/>
                          <a:latin typeface="나눔고딕" panose="020D0604000000000000" pitchFamily="50" charset="-127"/>
                          <a:ea typeface="나눔고딕" panose="020D0604000000000000" pitchFamily="50" charset="-127"/>
                        </a:rPr>
                        <a:t>n</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나눔고딕" panose="020D0604000000000000" pitchFamily="50" charset="-127"/>
                          <a:ea typeface="나눔고딕" panose="020D0604000000000000" pitchFamily="50" charset="-127"/>
                        </a:rPr>
                        <a:t>p(A)</a:t>
                      </a:r>
                    </a:p>
                  </a:txBody>
                  <a:tcPr marL="9525" marR="9525" marT="952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45292">
                <a:tc>
                  <a:txBody>
                    <a:bodyPr/>
                    <a:lstStyle/>
                    <a:p>
                      <a:pPr algn="ctr" fontAlgn="ctr"/>
                      <a:r>
                        <a:rPr lang="en-US" altLang="ko-KR" sz="1600" b="0" i="0" u="none" strike="noStrike" dirty="0">
                          <a:solidFill>
                            <a:srgbClr val="000000"/>
                          </a:solidFill>
                          <a:effectLst/>
                          <a:latin typeface="나눔고딕" panose="020D0604000000000000" pitchFamily="50" charset="-127"/>
                          <a:ea typeface="나눔고딕" panose="020D0604000000000000" pitchFamily="50" charset="-127"/>
                        </a:rPr>
                        <a:t>10</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600" b="0" i="0" u="none" strike="noStrike" dirty="0">
                          <a:solidFill>
                            <a:srgbClr val="000000"/>
                          </a:solidFill>
                          <a:effectLst/>
                          <a:latin typeface="나눔고딕" panose="020D0604000000000000" pitchFamily="50" charset="-127"/>
                          <a:ea typeface="나눔고딕" panose="020D0604000000000000" pitchFamily="50" charset="-127"/>
                        </a:rPr>
                        <a:t>11.70%</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45292">
                <a:tc>
                  <a:txBody>
                    <a:bodyPr/>
                    <a:lstStyle/>
                    <a:p>
                      <a:pPr algn="ctr" fontAlgn="ctr"/>
                      <a:r>
                        <a:rPr lang="en-US" altLang="ko-KR" sz="1600" b="0" i="0" u="none" strike="noStrike" dirty="0">
                          <a:solidFill>
                            <a:srgbClr val="000000"/>
                          </a:solidFill>
                          <a:effectLst/>
                          <a:latin typeface="나눔고딕" panose="020D0604000000000000" pitchFamily="50" charset="-127"/>
                          <a:ea typeface="나눔고딕" panose="020D0604000000000000" pitchFamily="50" charset="-127"/>
                        </a:rPr>
                        <a:t>20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600" b="0" i="0" u="none" strike="noStrike" dirty="0">
                          <a:solidFill>
                            <a:srgbClr val="000000"/>
                          </a:solidFill>
                          <a:effectLst/>
                          <a:latin typeface="나눔고딕" panose="020D0604000000000000" pitchFamily="50" charset="-127"/>
                          <a:ea typeface="나눔고딕" panose="020D0604000000000000" pitchFamily="50" charset="-127"/>
                        </a:rPr>
                        <a:t>41.10%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45292">
                <a:tc>
                  <a:txBody>
                    <a:bodyPr/>
                    <a:lstStyle/>
                    <a:p>
                      <a:pPr algn="ctr" fontAlgn="ctr"/>
                      <a:r>
                        <a:rPr lang="en-US" altLang="ko-KR" sz="1600" b="0" i="0" u="none" strike="noStrike" dirty="0">
                          <a:solidFill>
                            <a:srgbClr val="000000"/>
                          </a:solidFill>
                          <a:effectLst/>
                          <a:latin typeface="나눔고딕" panose="020D0604000000000000" pitchFamily="50" charset="-127"/>
                          <a:ea typeface="나눔고딕" panose="020D0604000000000000" pitchFamily="50" charset="-127"/>
                        </a:rPr>
                        <a:t>23</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600" b="0" i="0" u="none" strike="noStrike">
                          <a:solidFill>
                            <a:srgbClr val="000000"/>
                          </a:solidFill>
                          <a:effectLst/>
                          <a:latin typeface="나눔고딕" panose="020D0604000000000000" pitchFamily="50" charset="-127"/>
                          <a:ea typeface="나눔고딕" panose="020D0604000000000000" pitchFamily="50" charset="-127"/>
                        </a:rPr>
                        <a:t>50.70%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45292">
                <a:tc>
                  <a:txBody>
                    <a:bodyPr/>
                    <a:lstStyle/>
                    <a:p>
                      <a:pPr algn="ctr" fontAlgn="ctr"/>
                      <a:r>
                        <a:rPr lang="en-US" altLang="ko-KR" sz="1600" b="0" i="0" u="none" strike="noStrike" dirty="0">
                          <a:solidFill>
                            <a:srgbClr val="000000"/>
                          </a:solidFill>
                          <a:effectLst/>
                          <a:latin typeface="나눔고딕" panose="020D0604000000000000" pitchFamily="50" charset="-127"/>
                          <a:ea typeface="나눔고딕" panose="020D0604000000000000" pitchFamily="50" charset="-127"/>
                        </a:rPr>
                        <a:t>30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600" b="0" i="0" u="none" strike="noStrike">
                          <a:solidFill>
                            <a:srgbClr val="000000"/>
                          </a:solidFill>
                          <a:effectLst/>
                          <a:latin typeface="나눔고딕" panose="020D0604000000000000" pitchFamily="50" charset="-127"/>
                          <a:ea typeface="나눔고딕" panose="020D0604000000000000" pitchFamily="50" charset="-127"/>
                        </a:rPr>
                        <a:t>70.60%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45292">
                <a:tc>
                  <a:txBody>
                    <a:bodyPr/>
                    <a:lstStyle/>
                    <a:p>
                      <a:pPr algn="ctr" fontAlgn="ctr"/>
                      <a:r>
                        <a:rPr lang="en-US" altLang="ko-KR" sz="1600" b="0" i="0" u="none" strike="noStrike" dirty="0">
                          <a:solidFill>
                            <a:srgbClr val="000000"/>
                          </a:solidFill>
                          <a:effectLst/>
                          <a:latin typeface="나눔고딕" panose="020D0604000000000000" pitchFamily="50" charset="-127"/>
                          <a:ea typeface="나눔고딕" panose="020D0604000000000000" pitchFamily="50" charset="-127"/>
                        </a:rPr>
                        <a:t>50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600" b="0" i="0" u="none" strike="noStrike">
                          <a:solidFill>
                            <a:srgbClr val="000000"/>
                          </a:solidFill>
                          <a:effectLst/>
                          <a:latin typeface="나눔고딕" panose="020D0604000000000000" pitchFamily="50" charset="-127"/>
                          <a:ea typeface="나눔고딕" panose="020D0604000000000000" pitchFamily="50" charset="-127"/>
                        </a:rPr>
                        <a:t>97.00%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45292">
                <a:tc>
                  <a:txBody>
                    <a:bodyPr/>
                    <a:lstStyle/>
                    <a:p>
                      <a:pPr algn="ctr" fontAlgn="ctr"/>
                      <a:r>
                        <a:rPr lang="en-US" altLang="ko-KR" sz="1600" b="0" i="0" u="none" strike="noStrike" dirty="0">
                          <a:solidFill>
                            <a:srgbClr val="000000"/>
                          </a:solidFill>
                          <a:effectLst/>
                          <a:latin typeface="나눔고딕" panose="020D0604000000000000" pitchFamily="50" charset="-127"/>
                          <a:ea typeface="나눔고딕" panose="020D0604000000000000" pitchFamily="50" charset="-127"/>
                        </a:rPr>
                        <a:t>57</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r" fontAlgn="ctr"/>
                      <a:r>
                        <a:rPr lang="en-US" altLang="ko-KR" sz="1600" b="0" i="0" u="none" strike="noStrike" dirty="0">
                          <a:solidFill>
                            <a:srgbClr val="000000"/>
                          </a:solidFill>
                          <a:effectLst/>
                          <a:latin typeface="나눔고딕" panose="020D0604000000000000" pitchFamily="50" charset="-127"/>
                          <a:ea typeface="나눔고딕" panose="020D0604000000000000" pitchFamily="50" charset="-127"/>
                        </a:rPr>
                        <a:t>99.00%</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8" name="AutoShape 5"/>
          <p:cNvSpPr>
            <a:spLocks noChangeArrowheads="1"/>
          </p:cNvSpPr>
          <p:nvPr/>
        </p:nvSpPr>
        <p:spPr bwMode="auto">
          <a:xfrm>
            <a:off x="1988544" y="1611550"/>
            <a:ext cx="23072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나눔고딕" panose="020D0604000000000000" pitchFamily="50" charset="-127"/>
                <a:ea typeface="나눔고딕" panose="020D0604000000000000" pitchFamily="50" charset="-127"/>
              </a:rPr>
              <a:t>Birthday Problem</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21877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10. </a:t>
            </a:r>
            <a:r>
              <a:rPr lang="ko-KR" altLang="en-US" sz="4000" dirty="0"/>
              <a:t>확률계산의 사례 </a:t>
            </a:r>
            <a:r>
              <a:rPr lang="en-US" altLang="ko-KR" sz="4000" dirty="0"/>
              <a:t>3</a:t>
            </a:r>
            <a:endParaRPr lang="ko-KR" altLang="en-US" sz="4000" dirty="0"/>
          </a:p>
        </p:txBody>
      </p:sp>
      <p:sp>
        <p:nvSpPr>
          <p:cNvPr id="3" name="내용 개체 틀 2"/>
          <p:cNvSpPr>
            <a:spLocks noGrp="1"/>
          </p:cNvSpPr>
          <p:nvPr>
            <p:ph idx="1"/>
          </p:nvPr>
        </p:nvSpPr>
        <p:spPr>
          <a:xfrm>
            <a:off x="1981200" y="1600200"/>
            <a:ext cx="8229600" cy="5141168"/>
          </a:xfrm>
        </p:spPr>
        <p:txBody>
          <a:bodyPr>
            <a:normAutofit/>
          </a:bodyPr>
          <a:lstStyle/>
          <a:p>
            <a:pPr>
              <a:lnSpc>
                <a:spcPct val="150000"/>
              </a:lnSpc>
            </a:pPr>
            <a:endParaRPr lang="en-US" altLang="ko-KR" sz="2400" dirty="0">
              <a:latin typeface="+mn-ea"/>
            </a:endParaRPr>
          </a:p>
          <a:p>
            <a:pPr>
              <a:lnSpc>
                <a:spcPct val="150000"/>
              </a:lnSpc>
            </a:pPr>
            <a:r>
              <a:rPr lang="en-US" altLang="ko-KR" sz="1800" dirty="0"/>
              <a:t>100</a:t>
            </a:r>
            <a:r>
              <a:rPr lang="ko-KR" altLang="en-US" sz="1800" dirty="0"/>
              <a:t>명의 비서지원자가 무작위 순서로 대기하고 있음</a:t>
            </a:r>
            <a:r>
              <a:rPr lang="en-US" altLang="ko-KR" sz="1800" dirty="0"/>
              <a:t>. </a:t>
            </a:r>
            <a:r>
              <a:rPr lang="ko-KR" altLang="en-US" sz="1800" dirty="0"/>
              <a:t>지원자를 순차적으로 보면서 뽑거나 말거나의 선택만 존재함</a:t>
            </a:r>
            <a:r>
              <a:rPr lang="en-US" altLang="ko-KR" sz="1800" dirty="0"/>
              <a:t>(</a:t>
            </a:r>
            <a:r>
              <a:rPr lang="ko-KR" altLang="en-US" sz="1800" dirty="0"/>
              <a:t>한번 지나가면 추후 뽑을 수는 없음</a:t>
            </a:r>
            <a:r>
              <a:rPr lang="en-US" altLang="ko-KR" sz="1800" dirty="0"/>
              <a:t>). </a:t>
            </a:r>
            <a:r>
              <a:rPr lang="ko-KR" altLang="en-US" sz="1800" dirty="0"/>
              <a:t>최고 지원자를 뽑을 확률을 최대화하려면 이른바 </a:t>
            </a:r>
            <a:r>
              <a:rPr lang="en-US" altLang="ko-KR" sz="1800" dirty="0"/>
              <a:t>“r passing strategy”</a:t>
            </a:r>
            <a:r>
              <a:rPr lang="ko-KR" altLang="en-US" sz="1800" dirty="0"/>
              <a:t>를 구사해야 함</a:t>
            </a:r>
            <a:endParaRPr lang="en-US" altLang="ko-KR" sz="1800" dirty="0"/>
          </a:p>
          <a:p>
            <a:pPr>
              <a:lnSpc>
                <a:spcPct val="150000"/>
              </a:lnSpc>
            </a:pPr>
            <a:r>
              <a:rPr lang="en-US" altLang="ko-KR" sz="1800" dirty="0"/>
              <a:t>“r passing </a:t>
            </a:r>
            <a:r>
              <a:rPr lang="en-US" altLang="ko-KR" sz="1800" dirty="0" err="1"/>
              <a:t>stratgy</a:t>
            </a:r>
            <a:r>
              <a:rPr lang="en-US" altLang="ko-KR" sz="1800" dirty="0"/>
              <a:t>” (r</a:t>
            </a:r>
            <a:r>
              <a:rPr lang="ko-KR" altLang="en-US" sz="1800" dirty="0"/>
              <a:t>명 통과전략</a:t>
            </a:r>
            <a:r>
              <a:rPr lang="en-US" altLang="ko-KR" sz="1800" dirty="0"/>
              <a:t>): </a:t>
            </a:r>
            <a:r>
              <a:rPr lang="ko-KR" altLang="en-US" sz="1800" dirty="0"/>
              <a:t>처음 </a:t>
            </a:r>
            <a:r>
              <a:rPr lang="en-US" altLang="ko-KR" sz="1800" dirty="0"/>
              <a:t>r</a:t>
            </a:r>
            <a:r>
              <a:rPr lang="ko-KR" altLang="en-US" sz="1800" dirty="0"/>
              <a:t>명의 지원자는 면담만 하고 무조건 통과시킨 뒤 이후 더 나은 후보자가 나오면 곧바로 선발하는 전략</a:t>
            </a:r>
            <a:endParaRPr lang="en-US" altLang="ko-KR" sz="1800" dirty="0"/>
          </a:p>
          <a:p>
            <a:pPr>
              <a:lnSpc>
                <a:spcPct val="150000"/>
              </a:lnSpc>
            </a:pPr>
            <a:r>
              <a:rPr lang="en-US" altLang="ko-KR" sz="1800" dirty="0"/>
              <a:t>r passing strategy </a:t>
            </a:r>
            <a:r>
              <a:rPr lang="ko-KR" altLang="en-US" sz="1800" dirty="0"/>
              <a:t>하에서 최고를 뽑을 확률은</a:t>
            </a:r>
            <a:r>
              <a:rPr lang="en-US" altLang="ko-KR" sz="1800" dirty="0"/>
              <a:t>?</a:t>
            </a:r>
          </a:p>
          <a:p>
            <a:pPr>
              <a:lnSpc>
                <a:spcPct val="150000"/>
              </a:lnSpc>
            </a:pPr>
            <a:r>
              <a:rPr lang="ko-KR" altLang="en-US" sz="1800" dirty="0"/>
              <a:t>최고를</a:t>
            </a:r>
            <a:r>
              <a:rPr lang="en-US" altLang="ko-KR" sz="1800" dirty="0"/>
              <a:t> </a:t>
            </a:r>
            <a:r>
              <a:rPr lang="ko-KR" altLang="en-US" sz="1800" dirty="0"/>
              <a:t>뽑을 확률을 최대화하려면 </a:t>
            </a:r>
            <a:r>
              <a:rPr lang="en-US" altLang="ko-KR" sz="1800" dirty="0"/>
              <a:t>r</a:t>
            </a:r>
            <a:r>
              <a:rPr lang="ko-KR" altLang="en-US" sz="1800" dirty="0"/>
              <a:t>은</a:t>
            </a:r>
            <a:r>
              <a:rPr lang="en-US" altLang="ko-KR" sz="1800" dirty="0"/>
              <a:t> </a:t>
            </a:r>
            <a:r>
              <a:rPr lang="ko-KR" altLang="en-US" sz="1800" dirty="0"/>
              <a:t>얼마여야 하나</a:t>
            </a:r>
            <a:r>
              <a:rPr lang="en-US" altLang="ko-KR" sz="1800" dirty="0"/>
              <a:t>?</a:t>
            </a:r>
            <a:r>
              <a:rPr lang="en-US" altLang="ko-KR" sz="2400" dirty="0"/>
              <a:t>	</a:t>
            </a:r>
            <a:endParaRPr lang="en-US" altLang="ko-KR" sz="1800" dirty="0"/>
          </a:p>
        </p:txBody>
      </p:sp>
      <p:sp>
        <p:nvSpPr>
          <p:cNvPr id="7" name="AutoShape 5"/>
          <p:cNvSpPr>
            <a:spLocks noChangeArrowheads="1"/>
          </p:cNvSpPr>
          <p:nvPr/>
        </p:nvSpPr>
        <p:spPr bwMode="auto">
          <a:xfrm>
            <a:off x="1672046" y="1611550"/>
            <a:ext cx="262375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나눔고딕" panose="020D0604000000000000" pitchFamily="50" charset="-127"/>
                <a:ea typeface="나눔고딕" panose="020D0604000000000000" pitchFamily="50" charset="-127"/>
              </a:rPr>
              <a:t>Secretary Problem</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9418779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10. </a:t>
            </a:r>
            <a:r>
              <a:rPr lang="ko-KR" altLang="en-US" sz="4000" dirty="0"/>
              <a:t>확률계산의 사례 </a:t>
            </a:r>
            <a:r>
              <a:rPr lang="en-US" altLang="ko-KR" sz="4000" dirty="0"/>
              <a:t>3</a:t>
            </a:r>
            <a:endParaRPr lang="ko-KR" altLang="en-US" sz="4000" dirty="0"/>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latin typeface="+mn-ea"/>
            </a:endParaRPr>
          </a:p>
          <a:p>
            <a:pPr>
              <a:lnSpc>
                <a:spcPct val="150000"/>
              </a:lnSpc>
            </a:pPr>
            <a:r>
              <a:rPr lang="en-US" altLang="ko-KR" sz="1800" i="1" dirty="0"/>
              <a:t>A</a:t>
            </a:r>
            <a:r>
              <a:rPr lang="en-US" altLang="ko-KR" sz="1800" i="1" baseline="-25000" dirty="0"/>
              <a:t> </a:t>
            </a:r>
            <a:r>
              <a:rPr lang="en-US" altLang="ko-KR" sz="1800" baseline="-25000" dirty="0"/>
              <a:t>j</a:t>
            </a:r>
            <a:r>
              <a:rPr lang="en-US" altLang="ko-KR" sz="1800" dirty="0"/>
              <a:t> </a:t>
            </a:r>
            <a:r>
              <a:rPr lang="en-US" altLang="ko-KR" sz="1800" dirty="0">
                <a:sym typeface="Symbol" pitchFamily="18" charset="2"/>
              </a:rPr>
              <a:t>= </a:t>
            </a:r>
            <a:r>
              <a:rPr lang="ko-KR" altLang="en-US" sz="1800" dirty="0">
                <a:sym typeface="Symbol" pitchFamily="18" charset="2"/>
              </a:rPr>
              <a:t>최고의 후보가 </a:t>
            </a:r>
            <a:r>
              <a:rPr lang="en-US" altLang="ko-KR" sz="1800" dirty="0">
                <a:sym typeface="Symbol" pitchFamily="18" charset="2"/>
              </a:rPr>
              <a:t>j</a:t>
            </a:r>
            <a:r>
              <a:rPr lang="ko-KR" altLang="en-US" sz="1800" dirty="0">
                <a:sym typeface="Symbol" pitchFamily="18" charset="2"/>
              </a:rPr>
              <a:t>번째에 위치하는 사건</a:t>
            </a:r>
            <a:r>
              <a:rPr lang="en-US" altLang="ko-KR" sz="1800" dirty="0">
                <a:sym typeface="Symbol" pitchFamily="18" charset="2"/>
              </a:rPr>
              <a:t>, j=1, …, 100 </a:t>
            </a:r>
          </a:p>
          <a:p>
            <a:pPr>
              <a:lnSpc>
                <a:spcPct val="150000"/>
              </a:lnSpc>
            </a:pPr>
            <a:r>
              <a:rPr lang="en-US" altLang="ko-KR" sz="1800" dirty="0"/>
              <a:t>P(</a:t>
            </a:r>
            <a:r>
              <a:rPr lang="en-US" altLang="ko-KR" sz="1800" i="1" dirty="0"/>
              <a:t>A</a:t>
            </a:r>
            <a:r>
              <a:rPr lang="en-US" altLang="ko-KR" sz="1800" i="1" baseline="-25000" dirty="0"/>
              <a:t> </a:t>
            </a:r>
            <a:r>
              <a:rPr lang="en-US" altLang="ko-KR" sz="1800" baseline="-25000" dirty="0"/>
              <a:t>j</a:t>
            </a:r>
            <a:r>
              <a:rPr lang="en-US" altLang="ko-KR" sz="1800" dirty="0"/>
              <a:t>)=1/100, j=1, …, 100</a:t>
            </a:r>
          </a:p>
          <a:p>
            <a:pPr>
              <a:lnSpc>
                <a:spcPct val="150000"/>
              </a:lnSpc>
            </a:pPr>
            <a:r>
              <a:rPr lang="en-US" altLang="ko-KR" sz="1800" dirty="0">
                <a:sym typeface="Symbol" pitchFamily="18" charset="2"/>
              </a:rPr>
              <a:t>{ </a:t>
            </a:r>
            <a:r>
              <a:rPr lang="en-US" altLang="ko-KR" sz="1800" i="1" dirty="0"/>
              <a:t>A</a:t>
            </a:r>
            <a:r>
              <a:rPr lang="en-US" altLang="ko-KR" sz="1800" i="1" baseline="-25000" dirty="0"/>
              <a:t>1</a:t>
            </a:r>
            <a:r>
              <a:rPr lang="en-US" altLang="ko-KR" sz="1800" baseline="-25000" dirty="0"/>
              <a:t> </a:t>
            </a:r>
            <a:r>
              <a:rPr lang="en-US" altLang="ko-KR" sz="1800" dirty="0">
                <a:sym typeface="Symbol" pitchFamily="18" charset="2"/>
              </a:rPr>
              <a:t>,</a:t>
            </a:r>
            <a:r>
              <a:rPr lang="en-US" altLang="ko-KR" sz="1800" baseline="-25000" dirty="0"/>
              <a:t> </a:t>
            </a:r>
            <a:r>
              <a:rPr lang="en-US" altLang="ko-KR" sz="1800" i="1" dirty="0"/>
              <a:t>A</a:t>
            </a:r>
            <a:r>
              <a:rPr lang="en-US" altLang="ko-KR" sz="1800" i="1" baseline="-25000" dirty="0"/>
              <a:t>2</a:t>
            </a:r>
            <a:r>
              <a:rPr lang="en-US" altLang="ko-KR" sz="1800" baseline="-25000" dirty="0"/>
              <a:t> </a:t>
            </a:r>
            <a:r>
              <a:rPr lang="en-US" altLang="ko-KR" sz="1800" dirty="0">
                <a:sym typeface="Symbol" pitchFamily="18" charset="2"/>
              </a:rPr>
              <a:t>,</a:t>
            </a:r>
            <a:r>
              <a:rPr lang="en-US" altLang="ko-KR" sz="1800" baseline="-25000" dirty="0"/>
              <a:t> </a:t>
            </a:r>
            <a:r>
              <a:rPr lang="en-US" altLang="ko-KR" sz="1800" dirty="0">
                <a:sym typeface="Symbol" pitchFamily="18" charset="2"/>
              </a:rPr>
              <a:t>   , </a:t>
            </a:r>
            <a:r>
              <a:rPr lang="en-US" altLang="ko-KR" sz="1800" i="1" dirty="0"/>
              <a:t>A</a:t>
            </a:r>
            <a:r>
              <a:rPr lang="en-US" altLang="ko-KR" sz="1800" i="1" baseline="-25000" dirty="0"/>
              <a:t>100 </a:t>
            </a:r>
            <a:r>
              <a:rPr lang="en-US" altLang="ko-KR" sz="1800" dirty="0">
                <a:sym typeface="Symbol" pitchFamily="18" charset="2"/>
              </a:rPr>
              <a:t>}=</a:t>
            </a:r>
            <a:r>
              <a:rPr lang="ko-KR" altLang="en-US" sz="1800" dirty="0">
                <a:sym typeface="Symbol" pitchFamily="18" charset="2"/>
              </a:rPr>
              <a:t>전체의 분할</a:t>
            </a:r>
            <a:r>
              <a:rPr lang="en-US" altLang="ko-KR" sz="1800" dirty="0">
                <a:sym typeface="Symbol" pitchFamily="18" charset="2"/>
              </a:rPr>
              <a:t> </a:t>
            </a:r>
          </a:p>
          <a:p>
            <a:pPr>
              <a:lnSpc>
                <a:spcPct val="150000"/>
              </a:lnSpc>
            </a:pPr>
            <a:r>
              <a:rPr lang="en-US" altLang="ko-KR" sz="1800" dirty="0"/>
              <a:t>B=</a:t>
            </a:r>
            <a:r>
              <a:rPr lang="ko-KR" altLang="en-US" sz="1800" dirty="0"/>
              <a:t>최고를</a:t>
            </a:r>
            <a:r>
              <a:rPr lang="en-US" altLang="ko-KR" sz="1800" dirty="0"/>
              <a:t> </a:t>
            </a:r>
            <a:r>
              <a:rPr lang="ko-KR" altLang="en-US" sz="1800" dirty="0"/>
              <a:t>뽑는 사건</a:t>
            </a:r>
            <a:endParaRPr lang="en-US" altLang="ko-KR" sz="1800" dirty="0"/>
          </a:p>
          <a:p>
            <a:pPr>
              <a:lnSpc>
                <a:spcPct val="150000"/>
              </a:lnSpc>
            </a:pPr>
            <a:r>
              <a:rPr lang="ko-KR" altLang="en-US" sz="1800" dirty="0"/>
              <a:t>분할의 성질에 의해</a:t>
            </a:r>
            <a:r>
              <a:rPr lang="en-US" altLang="ko-KR" sz="1800" dirty="0"/>
              <a:t> </a:t>
            </a:r>
            <a:r>
              <a:rPr lang="ko-KR" altLang="en-US" sz="1800" dirty="0"/>
              <a:t> </a:t>
            </a:r>
            <a:endParaRPr lang="en-US" altLang="ko-KR" sz="1800" dirty="0"/>
          </a:p>
          <a:p>
            <a:pPr>
              <a:lnSpc>
                <a:spcPct val="90000"/>
              </a:lnSpc>
              <a:buFont typeface="Wingdings" pitchFamily="2" charset="2"/>
              <a:buNone/>
            </a:pPr>
            <a:r>
              <a:rPr lang="en-US" altLang="ko-KR" sz="1800" dirty="0"/>
              <a:t>    </a:t>
            </a:r>
          </a:p>
          <a:p>
            <a:pPr>
              <a:lnSpc>
                <a:spcPct val="150000"/>
              </a:lnSpc>
            </a:pPr>
            <a:endParaRPr lang="en-US" altLang="ko-KR" sz="1800" dirty="0">
              <a:sym typeface="Symbol" pitchFamily="18" charset="2"/>
            </a:endParaRPr>
          </a:p>
          <a:p>
            <a:pPr>
              <a:lnSpc>
                <a:spcPct val="90000"/>
              </a:lnSpc>
              <a:buFont typeface="Wingdings" pitchFamily="2" charset="2"/>
              <a:buNone/>
            </a:pPr>
            <a:r>
              <a:rPr lang="en-US" altLang="ko-KR" sz="2400" dirty="0"/>
              <a:t>	</a:t>
            </a:r>
            <a:endParaRPr lang="en-US" altLang="ko-KR" sz="1800" dirty="0"/>
          </a:p>
        </p:txBody>
      </p:sp>
      <mc:AlternateContent xmlns:mc="http://schemas.openxmlformats.org/markup-compatibility/2006" xmlns:a14="http://schemas.microsoft.com/office/drawing/2010/main">
        <mc:Choice Requires="a14">
          <p:sp>
            <p:nvSpPr>
              <p:cNvPr id="5" name="TextBox 4"/>
              <p:cNvSpPr txBox="1"/>
              <p:nvPr/>
            </p:nvSpPr>
            <p:spPr>
              <a:xfrm>
                <a:off x="1988544" y="4869160"/>
                <a:ext cx="7204986"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2400" i="1">
                          <a:latin typeface="Cambria Math" panose="02040503050406030204" pitchFamily="18" charset="0"/>
                        </a:rPr>
                        <m:t>𝑃</m:t>
                      </m:r>
                      <m:d>
                        <m:dPr>
                          <m:ctrlPr>
                            <a:rPr lang="en-US" altLang="ko-KR" sz="2400" i="1">
                              <a:latin typeface="Cambria Math" panose="02040503050406030204" pitchFamily="18" charset="0"/>
                            </a:rPr>
                          </m:ctrlPr>
                        </m:dPr>
                        <m:e>
                          <m:r>
                            <a:rPr lang="en-US" altLang="ko-KR" sz="2400" i="1">
                              <a:latin typeface="Cambria Math" panose="02040503050406030204" pitchFamily="18" charset="0"/>
                            </a:rPr>
                            <m:t>𝐵</m:t>
                          </m:r>
                        </m:e>
                      </m:d>
                      <m:r>
                        <a:rPr lang="en-US" altLang="ko-KR" sz="2400" i="1">
                          <a:latin typeface="Cambria Math" panose="02040503050406030204" pitchFamily="18" charset="0"/>
                        </a:rPr>
                        <m:t>=</m:t>
                      </m:r>
                      <m:r>
                        <a:rPr lang="en-US" altLang="ko-KR" sz="2400" i="1">
                          <a:latin typeface="Cambria Math" panose="02040503050406030204" pitchFamily="18" charset="0"/>
                        </a:rPr>
                        <m:t>𝑃</m:t>
                      </m:r>
                      <m:d>
                        <m:dPr>
                          <m:ctrlPr>
                            <a:rPr lang="en-US" altLang="ko-KR" sz="2400" i="1">
                              <a:latin typeface="Cambria Math" panose="02040503050406030204" pitchFamily="18" charset="0"/>
                            </a:rPr>
                          </m:ctrlPr>
                        </m:d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𝐴</m:t>
                              </m:r>
                            </m:e>
                            <m:sub>
                              <m:r>
                                <a:rPr lang="en-US" altLang="ko-KR" sz="2400" i="1">
                                  <a:latin typeface="Cambria Math" panose="02040503050406030204" pitchFamily="18" charset="0"/>
                                </a:rPr>
                                <m:t>1</m:t>
                              </m:r>
                            </m:sub>
                          </m:sSub>
                        </m:e>
                      </m:d>
                      <m:r>
                        <a:rPr lang="en-US" altLang="ko-KR" sz="2400" i="1">
                          <a:latin typeface="Cambria Math" panose="02040503050406030204" pitchFamily="18" charset="0"/>
                        </a:rPr>
                        <m:t>𝑃</m:t>
                      </m:r>
                      <m:d>
                        <m:dPr>
                          <m:endChr m:val="|"/>
                          <m:ctrlPr>
                            <a:rPr lang="en-US" altLang="ko-KR" sz="2400" i="1">
                              <a:latin typeface="Cambria Math" panose="02040503050406030204" pitchFamily="18" charset="0"/>
                            </a:rPr>
                          </m:ctrlPr>
                        </m:dPr>
                        <m:e>
                          <m:r>
                            <a:rPr lang="en-US" altLang="ko-KR" sz="2400" i="1">
                              <a:latin typeface="Cambria Math" panose="02040503050406030204" pitchFamily="18" charset="0"/>
                            </a:rPr>
                            <m:t>𝐵</m:t>
                          </m:r>
                          <m:r>
                            <a:rPr lang="en-US" altLang="ko-KR" sz="2400" i="1">
                              <a:latin typeface="Cambria Math" panose="02040503050406030204" pitchFamily="18" charset="0"/>
                            </a:rPr>
                            <m:t> </m:t>
                          </m:r>
                        </m:e>
                      </m:d>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𝐴</m:t>
                          </m:r>
                        </m:e>
                        <m:sub>
                          <m:r>
                            <a:rPr lang="en-US" altLang="ko-KR" sz="2400" i="1">
                              <a:latin typeface="Cambria Math" panose="02040503050406030204" pitchFamily="18" charset="0"/>
                            </a:rPr>
                            <m:t>1</m:t>
                          </m:r>
                        </m:sub>
                      </m:sSub>
                      <m:r>
                        <a:rPr lang="en-US" altLang="ko-KR" sz="2400" i="1">
                          <a:latin typeface="Cambria Math" panose="02040503050406030204" pitchFamily="18" charset="0"/>
                        </a:rPr>
                        <m:t>)+…+</m:t>
                      </m:r>
                      <m:r>
                        <a:rPr lang="en-US" altLang="ko-KR" sz="2400" i="1">
                          <a:latin typeface="Cambria Math" panose="02040503050406030204" pitchFamily="18" charset="0"/>
                        </a:rPr>
                        <m:t>𝑃</m:t>
                      </m:r>
                      <m:d>
                        <m:dPr>
                          <m:ctrlPr>
                            <a:rPr lang="en-US" altLang="ko-KR" sz="2400" i="1">
                              <a:latin typeface="Cambria Math" panose="02040503050406030204" pitchFamily="18" charset="0"/>
                            </a:rPr>
                          </m:ctrlPr>
                        </m:d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𝐴</m:t>
                              </m:r>
                            </m:e>
                            <m:sub>
                              <m:r>
                                <a:rPr lang="en-US" altLang="ko-KR" sz="2400" i="1">
                                  <a:latin typeface="Cambria Math" panose="02040503050406030204" pitchFamily="18" charset="0"/>
                                </a:rPr>
                                <m:t>𝑟</m:t>
                              </m:r>
                            </m:sub>
                          </m:sSub>
                        </m:e>
                      </m:d>
                      <m:r>
                        <a:rPr lang="en-US" altLang="ko-KR" sz="2400" i="1">
                          <a:latin typeface="Cambria Math" panose="02040503050406030204" pitchFamily="18" charset="0"/>
                        </a:rPr>
                        <m:t>𝑃</m:t>
                      </m:r>
                      <m:d>
                        <m:dPr>
                          <m:endChr m:val="|"/>
                          <m:ctrlPr>
                            <a:rPr lang="en-US" altLang="ko-KR" sz="2400" i="1">
                              <a:latin typeface="Cambria Math" panose="02040503050406030204" pitchFamily="18" charset="0"/>
                            </a:rPr>
                          </m:ctrlPr>
                        </m:dPr>
                        <m:e>
                          <m:r>
                            <a:rPr lang="en-US" altLang="ko-KR" sz="2400" i="1">
                              <a:latin typeface="Cambria Math" panose="02040503050406030204" pitchFamily="18" charset="0"/>
                            </a:rPr>
                            <m:t>𝐵</m:t>
                          </m:r>
                          <m:r>
                            <a:rPr lang="en-US" altLang="ko-KR" sz="2400" i="1">
                              <a:latin typeface="Cambria Math" panose="02040503050406030204" pitchFamily="18" charset="0"/>
                            </a:rPr>
                            <m:t> </m:t>
                          </m:r>
                        </m:e>
                      </m:d>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𝐴</m:t>
                          </m:r>
                        </m:e>
                        <m:sub>
                          <m:r>
                            <a:rPr lang="en-US" altLang="ko-KR" sz="2400" i="1">
                              <a:latin typeface="Cambria Math" panose="02040503050406030204" pitchFamily="18" charset="0"/>
                            </a:rPr>
                            <m:t>𝑟</m:t>
                          </m:r>
                        </m:sub>
                      </m:sSub>
                      <m:r>
                        <a:rPr lang="en-US" altLang="ko-KR" sz="2400" i="1">
                          <a:latin typeface="Cambria Math" panose="02040503050406030204" pitchFamily="18" charset="0"/>
                        </a:rPr>
                        <m:t>)</m:t>
                      </m:r>
                    </m:oMath>
                  </m:oMathPara>
                </a14:m>
                <a:endParaRPr lang="en-US" altLang="ko-KR" sz="2400" dirty="0"/>
              </a:p>
              <a:p>
                <a:r>
                  <a:rPr lang="en-US" altLang="ko-KR" sz="2400" dirty="0"/>
                  <a:t>	</a:t>
                </a:r>
                <a14:m>
                  <m:oMath xmlns:m="http://schemas.openxmlformats.org/officeDocument/2006/math">
                    <m:r>
                      <a:rPr lang="en-US" altLang="ko-KR" sz="2400" i="1">
                        <a:latin typeface="Cambria Math" panose="02040503050406030204" pitchFamily="18" charset="0"/>
                      </a:rPr>
                      <m:t>+</m:t>
                    </m:r>
                    <m:r>
                      <a:rPr lang="en-US" altLang="ko-KR" sz="2400" i="1">
                        <a:latin typeface="Cambria Math" panose="02040503050406030204" pitchFamily="18" charset="0"/>
                      </a:rPr>
                      <m:t>𝑃</m:t>
                    </m:r>
                    <m:d>
                      <m:dPr>
                        <m:ctrlPr>
                          <a:rPr lang="en-US" altLang="ko-KR" sz="2400" i="1">
                            <a:latin typeface="Cambria Math" panose="02040503050406030204" pitchFamily="18" charset="0"/>
                          </a:rPr>
                        </m:ctrlPr>
                      </m:d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𝐴</m:t>
                            </m:r>
                          </m:e>
                          <m:sub>
                            <m:r>
                              <a:rPr lang="en-US" altLang="ko-KR" sz="2400" i="1">
                                <a:latin typeface="Cambria Math" panose="02040503050406030204" pitchFamily="18" charset="0"/>
                              </a:rPr>
                              <m:t>𝑟</m:t>
                            </m:r>
                            <m:r>
                              <a:rPr lang="en-US" altLang="ko-KR" sz="2400" i="1">
                                <a:latin typeface="Cambria Math" panose="02040503050406030204" pitchFamily="18" charset="0"/>
                              </a:rPr>
                              <m:t>+1</m:t>
                            </m:r>
                          </m:sub>
                        </m:sSub>
                      </m:e>
                    </m:d>
                    <m:r>
                      <a:rPr lang="en-US" altLang="ko-KR" sz="2400" i="1">
                        <a:latin typeface="Cambria Math" panose="02040503050406030204" pitchFamily="18" charset="0"/>
                      </a:rPr>
                      <m:t>𝑃</m:t>
                    </m:r>
                    <m:d>
                      <m:dPr>
                        <m:endChr m:val="|"/>
                        <m:ctrlPr>
                          <a:rPr lang="en-US" altLang="ko-KR" sz="2400" i="1">
                            <a:latin typeface="Cambria Math" panose="02040503050406030204" pitchFamily="18" charset="0"/>
                          </a:rPr>
                        </m:ctrlPr>
                      </m:dPr>
                      <m:e>
                        <m:r>
                          <a:rPr lang="en-US" altLang="ko-KR" sz="2400" i="1">
                            <a:latin typeface="Cambria Math" panose="02040503050406030204" pitchFamily="18" charset="0"/>
                          </a:rPr>
                          <m:t>𝐵</m:t>
                        </m:r>
                        <m:r>
                          <a:rPr lang="en-US" altLang="ko-KR" sz="2400" i="1">
                            <a:latin typeface="Cambria Math" panose="02040503050406030204" pitchFamily="18" charset="0"/>
                          </a:rPr>
                          <m:t> </m:t>
                        </m:r>
                      </m:e>
                    </m:d>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𝐴</m:t>
                        </m:r>
                      </m:e>
                      <m:sub>
                        <m:r>
                          <a:rPr lang="en-US" altLang="ko-KR" sz="2400" i="1">
                            <a:latin typeface="Cambria Math" panose="02040503050406030204" pitchFamily="18" charset="0"/>
                          </a:rPr>
                          <m:t>𝑟</m:t>
                        </m:r>
                        <m:r>
                          <a:rPr lang="en-US" altLang="ko-KR" sz="2400" i="1">
                            <a:latin typeface="Cambria Math" panose="02040503050406030204" pitchFamily="18" charset="0"/>
                          </a:rPr>
                          <m:t>+1</m:t>
                        </m:r>
                      </m:sub>
                    </m:sSub>
                    <m:r>
                      <a:rPr lang="en-US" altLang="ko-KR" sz="2400" i="1">
                        <a:latin typeface="Cambria Math" panose="02040503050406030204" pitchFamily="18" charset="0"/>
                      </a:rPr>
                      <m:t>)</m:t>
                    </m:r>
                    <m:r>
                      <a:rPr lang="en-US" altLang="ko-KR" sz="2400">
                        <a:latin typeface="Cambria Math" panose="02040503050406030204" pitchFamily="18" charset="0"/>
                      </a:rPr>
                      <m:t>+</m:t>
                    </m:r>
                    <m:r>
                      <a:rPr lang="en-US" altLang="ko-KR" sz="2400" i="1">
                        <a:latin typeface="Cambria Math" panose="02040503050406030204" pitchFamily="18" charset="0"/>
                      </a:rPr>
                      <m:t>…+</m:t>
                    </m:r>
                    <m:r>
                      <a:rPr lang="en-US" altLang="ko-KR" sz="2400" i="1">
                        <a:latin typeface="Cambria Math" panose="02040503050406030204" pitchFamily="18" charset="0"/>
                      </a:rPr>
                      <m:t>𝑃</m:t>
                    </m:r>
                    <m:d>
                      <m:dPr>
                        <m:ctrlPr>
                          <a:rPr lang="en-US" altLang="ko-KR" sz="2400" i="1">
                            <a:latin typeface="Cambria Math" panose="02040503050406030204" pitchFamily="18" charset="0"/>
                          </a:rPr>
                        </m:ctrlPr>
                      </m:dPr>
                      <m:e>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𝐴</m:t>
                            </m:r>
                          </m:e>
                          <m:sub>
                            <m:r>
                              <a:rPr lang="en-US" altLang="ko-KR" sz="2400" i="1">
                                <a:latin typeface="Cambria Math" panose="02040503050406030204" pitchFamily="18" charset="0"/>
                              </a:rPr>
                              <m:t>100</m:t>
                            </m:r>
                          </m:sub>
                        </m:sSub>
                      </m:e>
                    </m:d>
                    <m:r>
                      <a:rPr lang="en-US" altLang="ko-KR" sz="2400" i="1">
                        <a:latin typeface="Cambria Math" panose="02040503050406030204" pitchFamily="18" charset="0"/>
                      </a:rPr>
                      <m:t>𝑃</m:t>
                    </m:r>
                    <m:d>
                      <m:dPr>
                        <m:endChr m:val="|"/>
                        <m:ctrlPr>
                          <a:rPr lang="en-US" altLang="ko-KR" sz="2400" i="1">
                            <a:latin typeface="Cambria Math" panose="02040503050406030204" pitchFamily="18" charset="0"/>
                          </a:rPr>
                        </m:ctrlPr>
                      </m:dPr>
                      <m:e>
                        <m:r>
                          <a:rPr lang="en-US" altLang="ko-KR" sz="2400" i="1">
                            <a:latin typeface="Cambria Math" panose="02040503050406030204" pitchFamily="18" charset="0"/>
                          </a:rPr>
                          <m:t>𝐵</m:t>
                        </m:r>
                        <m:r>
                          <a:rPr lang="en-US" altLang="ko-KR" sz="2400" i="1">
                            <a:latin typeface="Cambria Math" panose="02040503050406030204" pitchFamily="18" charset="0"/>
                          </a:rPr>
                          <m:t> </m:t>
                        </m:r>
                      </m:e>
                    </m:d>
                    <m:sSub>
                      <m:sSubPr>
                        <m:ctrlPr>
                          <a:rPr lang="en-US" altLang="ko-KR" sz="2400" i="1">
                            <a:latin typeface="Cambria Math" panose="02040503050406030204" pitchFamily="18" charset="0"/>
                          </a:rPr>
                        </m:ctrlPr>
                      </m:sSubPr>
                      <m:e>
                        <m:r>
                          <a:rPr lang="en-US" altLang="ko-KR" sz="2400" i="1">
                            <a:latin typeface="Cambria Math" panose="02040503050406030204" pitchFamily="18" charset="0"/>
                          </a:rPr>
                          <m:t>𝐴</m:t>
                        </m:r>
                      </m:e>
                      <m:sub>
                        <m:r>
                          <a:rPr lang="en-US" altLang="ko-KR" sz="2400" i="1">
                            <a:latin typeface="Cambria Math" panose="02040503050406030204" pitchFamily="18" charset="0"/>
                          </a:rPr>
                          <m:t>100</m:t>
                        </m:r>
                      </m:sub>
                    </m:sSub>
                    <m:r>
                      <a:rPr lang="en-US" altLang="ko-KR" sz="2400" i="1">
                        <a:latin typeface="Cambria Math" panose="02040503050406030204" pitchFamily="18" charset="0"/>
                      </a:rPr>
                      <m:t>)</m:t>
                    </m:r>
                  </m:oMath>
                </a14:m>
                <a:endParaRPr lang="ko-KR" alt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988544" y="4869160"/>
                <a:ext cx="7204986" cy="738664"/>
              </a:xfrm>
              <a:prstGeom prst="rect">
                <a:avLst/>
              </a:prstGeom>
              <a:blipFill>
                <a:blip r:embed="rId2"/>
                <a:stretch>
                  <a:fillRect r="-85" b="-18182"/>
                </a:stretch>
              </a:blipFill>
            </p:spPr>
            <p:txBody>
              <a:bodyPr/>
              <a:lstStyle/>
              <a:p>
                <a:r>
                  <a:rPr lang="ko-KR" altLang="en-US">
                    <a:noFill/>
                  </a:rPr>
                  <a:t> </a:t>
                </a:r>
              </a:p>
            </p:txBody>
          </p:sp>
        </mc:Fallback>
      </mc:AlternateContent>
      <p:sp>
        <p:nvSpPr>
          <p:cNvPr id="7" name="AutoShape 5"/>
          <p:cNvSpPr>
            <a:spLocks noChangeArrowheads="1"/>
          </p:cNvSpPr>
          <p:nvPr/>
        </p:nvSpPr>
        <p:spPr bwMode="auto">
          <a:xfrm>
            <a:off x="1711234" y="1611550"/>
            <a:ext cx="258456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나눔고딕" panose="020D0604000000000000" pitchFamily="50" charset="-127"/>
                <a:ea typeface="나눔고딕" panose="020D0604000000000000" pitchFamily="50" charset="-127"/>
              </a:rPr>
              <a:t>Secretary Problem</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0592564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10. </a:t>
            </a:r>
            <a:r>
              <a:rPr lang="ko-KR" altLang="en-US" sz="4000" dirty="0"/>
              <a:t>확률계산의 사례 </a:t>
            </a:r>
            <a:r>
              <a:rPr lang="en-US" altLang="ko-KR" sz="4000" dirty="0"/>
              <a:t>3</a:t>
            </a:r>
            <a:endParaRPr lang="ko-KR" altLang="en-US" sz="4000" dirty="0"/>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981200" y="1600200"/>
                <a:ext cx="8229600" cy="5141168"/>
              </a:xfrm>
            </p:spPr>
            <p:txBody>
              <a:bodyPr>
                <a:normAutofit lnSpcReduction="10000"/>
              </a:bodyPr>
              <a:lstStyle/>
              <a:p>
                <a:pPr marL="0" indent="0">
                  <a:lnSpc>
                    <a:spcPct val="150000"/>
                  </a:lnSpc>
                  <a:buNone/>
                </a:pPr>
                <a:endParaRPr lang="en-US" altLang="ko-KR" sz="2400" dirty="0">
                  <a:latin typeface="+mn-ea"/>
                </a:endParaRPr>
              </a:p>
              <a:p>
                <a:pPr>
                  <a:lnSpc>
                    <a:spcPct val="150000"/>
                  </a:lnSpc>
                </a:pPr>
                <a14:m>
                  <m:oMath xmlns:m="http://schemas.openxmlformats.org/officeDocument/2006/math">
                    <m:r>
                      <a:rPr lang="en-US" altLang="ko-KR" sz="1800" i="1" dirty="0">
                        <a:latin typeface="Cambria Math" panose="02040503050406030204" pitchFamily="18" charset="0"/>
                      </a:rPr>
                      <m:t>𝑃</m:t>
                    </m:r>
                    <m:r>
                      <a:rPr lang="en-US" altLang="ko-KR" sz="1800" i="1" dirty="0">
                        <a:latin typeface="Cambria Math" panose="02040503050406030204" pitchFamily="18" charset="0"/>
                      </a:rPr>
                      <m:t>(</m:t>
                    </m:r>
                    <m:r>
                      <a:rPr lang="en-US" altLang="ko-KR" sz="1800" i="1" dirty="0">
                        <a:latin typeface="Cambria Math" panose="02040503050406030204" pitchFamily="18" charset="0"/>
                      </a:rPr>
                      <m:t>𝐵</m:t>
                    </m:r>
                    <m:r>
                      <a:rPr lang="en-US" altLang="ko-KR" sz="1800" i="1" dirty="0">
                        <a:latin typeface="Cambria Math" panose="02040503050406030204" pitchFamily="18" charset="0"/>
                      </a:rPr>
                      <m:t>|</m:t>
                    </m:r>
                    <m:r>
                      <a:rPr lang="en-US" altLang="ko-KR" sz="1800" i="1" dirty="0">
                        <a:latin typeface="Cambria Math" panose="02040503050406030204" pitchFamily="18" charset="0"/>
                      </a:rPr>
                      <m:t>𝐴</m:t>
                    </m:r>
                    <m:r>
                      <a:rPr lang="en-US" altLang="ko-KR" sz="1800" i="1" baseline="-25000" dirty="0">
                        <a:latin typeface="Cambria Math" panose="02040503050406030204" pitchFamily="18" charset="0"/>
                      </a:rPr>
                      <m:t> </m:t>
                    </m:r>
                    <m:r>
                      <a:rPr lang="en-US" altLang="ko-KR" sz="1800" i="1" baseline="-25000" dirty="0">
                        <a:latin typeface="Cambria Math" panose="02040503050406030204" pitchFamily="18" charset="0"/>
                      </a:rPr>
                      <m:t>𝑗</m:t>
                    </m:r>
                    <m:r>
                      <a:rPr lang="en-US" altLang="ko-KR" sz="1800" i="1" dirty="0">
                        <a:latin typeface="Cambria Math" panose="02040503050406030204" pitchFamily="18" charset="0"/>
                      </a:rPr>
                      <m:t>)=0 </m:t>
                    </m:r>
                  </m:oMath>
                </a14:m>
                <a:r>
                  <a:rPr lang="en-US" altLang="ko-KR" sz="1800" dirty="0"/>
                  <a:t>for j=1, …, r (“r-passing </a:t>
                </a:r>
                <a:r>
                  <a:rPr lang="ko-KR" altLang="en-US" sz="1800" dirty="0"/>
                  <a:t>전략</a:t>
                </a:r>
                <a:r>
                  <a:rPr lang="en-US" altLang="ko-KR" sz="1800" dirty="0"/>
                  <a:t>” </a:t>
                </a:r>
                <a:r>
                  <a:rPr lang="ko-KR" altLang="en-US" sz="1800" dirty="0"/>
                  <a:t>때문</a:t>
                </a:r>
                <a:r>
                  <a:rPr lang="en-US" altLang="ko-KR" sz="1800" dirty="0"/>
                  <a:t>) </a:t>
                </a:r>
                <a:endParaRPr lang="en-US" altLang="ko-KR" sz="1800" i="1" dirty="0">
                  <a:latin typeface="Cambria Math" panose="02040503050406030204" pitchFamily="18" charset="0"/>
                </a:endParaRPr>
              </a:p>
              <a:p>
                <a:pPr>
                  <a:lnSpc>
                    <a:spcPct val="150000"/>
                  </a:lnSpc>
                </a:pPr>
                <a14:m>
                  <m:oMath xmlns:m="http://schemas.openxmlformats.org/officeDocument/2006/math">
                    <m:r>
                      <a:rPr lang="en-US" altLang="ko-KR" sz="1800" i="1" dirty="0">
                        <a:latin typeface="Cambria Math" panose="02040503050406030204" pitchFamily="18" charset="0"/>
                      </a:rPr>
                      <m:t>𝑃</m:t>
                    </m:r>
                    <m:d>
                      <m:dPr>
                        <m:ctrlPr>
                          <a:rPr lang="en-US" altLang="ko-KR" sz="1800" i="1" dirty="0">
                            <a:latin typeface="Cambria Math" panose="02040503050406030204" pitchFamily="18" charset="0"/>
                          </a:rPr>
                        </m:ctrlPr>
                      </m:dPr>
                      <m:e>
                        <m:r>
                          <a:rPr lang="en-US" altLang="ko-KR" sz="1800" i="1" dirty="0">
                            <a:latin typeface="Cambria Math" panose="02040503050406030204" pitchFamily="18" charset="0"/>
                          </a:rPr>
                          <m:t>𝐵</m:t>
                        </m:r>
                      </m:e>
                      <m:e>
                        <m:r>
                          <a:rPr lang="en-US" altLang="ko-KR" sz="1800" i="1" dirty="0">
                            <a:latin typeface="Cambria Math" panose="02040503050406030204" pitchFamily="18" charset="0"/>
                          </a:rPr>
                          <m:t>𝐴</m:t>
                        </m:r>
                        <m:r>
                          <a:rPr lang="en-US" altLang="ko-KR" sz="1800" i="1" baseline="-25000" dirty="0">
                            <a:latin typeface="Cambria Math" panose="02040503050406030204" pitchFamily="18" charset="0"/>
                          </a:rPr>
                          <m:t> </m:t>
                        </m:r>
                        <m:r>
                          <a:rPr lang="en-US" altLang="ko-KR" sz="1800" b="0" i="1" baseline="-25000" dirty="0" smtClean="0">
                            <a:latin typeface="Cambria Math" panose="02040503050406030204" pitchFamily="18" charset="0"/>
                          </a:rPr>
                          <m:t>𝑟</m:t>
                        </m:r>
                        <m:r>
                          <a:rPr lang="en-US" altLang="ko-KR" sz="1800" b="0" i="1" baseline="-25000" dirty="0" smtClean="0">
                            <a:latin typeface="Cambria Math" panose="02040503050406030204" pitchFamily="18" charset="0"/>
                          </a:rPr>
                          <m:t>+1 </m:t>
                        </m:r>
                      </m:e>
                    </m:d>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𝑟</m:t>
                    </m:r>
                    <m:r>
                      <a:rPr lang="en-US" altLang="ko-KR" sz="1800" b="0" i="1" dirty="0" smtClean="0">
                        <a:latin typeface="Cambria Math" panose="02040503050406030204" pitchFamily="18" charset="0"/>
                      </a:rPr>
                      <m:t>//</m:t>
                    </m:r>
                    <m:r>
                      <a:rPr lang="en-US" altLang="ko-KR" sz="1800" i="1" dirty="0">
                        <a:latin typeface="Cambria Math" panose="02040503050406030204" pitchFamily="18" charset="0"/>
                      </a:rPr>
                      <m:t>𝑟</m:t>
                    </m:r>
                    <m:r>
                      <a:rPr lang="en-US" altLang="ko-KR" sz="1800" i="1" dirty="0">
                        <a:latin typeface="Cambria Math" panose="02040503050406030204" pitchFamily="18" charset="0"/>
                      </a:rPr>
                      <m:t> </m:t>
                    </m:r>
                  </m:oMath>
                </a14:m>
                <a:r>
                  <a:rPr lang="en-US" altLang="ko-KR" sz="1800" dirty="0"/>
                  <a:t>: r+1</a:t>
                </a:r>
                <a:r>
                  <a:rPr lang="ko-KR" altLang="en-US" sz="1800" dirty="0"/>
                  <a:t>번째에 위치한 후보는 앞선 후보들을 모두 압도하므로 반드시 뽑히게 됨</a:t>
                </a:r>
                <a:endParaRPr lang="en-US" altLang="ko-KR" sz="1800" dirty="0"/>
              </a:p>
              <a:p>
                <a:pPr>
                  <a:lnSpc>
                    <a:spcPct val="150000"/>
                  </a:lnSpc>
                </a:pPr>
                <a14:m>
                  <m:oMath xmlns:m="http://schemas.openxmlformats.org/officeDocument/2006/math">
                    <m:r>
                      <a:rPr lang="en-US" altLang="ko-KR" sz="1800" i="1" dirty="0">
                        <a:latin typeface="Cambria Math" panose="02040503050406030204" pitchFamily="18" charset="0"/>
                      </a:rPr>
                      <m:t>𝑃</m:t>
                    </m:r>
                    <m:d>
                      <m:dPr>
                        <m:ctrlPr>
                          <a:rPr lang="en-US" altLang="ko-KR" sz="1800" i="1" dirty="0">
                            <a:latin typeface="Cambria Math" panose="02040503050406030204" pitchFamily="18" charset="0"/>
                          </a:rPr>
                        </m:ctrlPr>
                      </m:dPr>
                      <m:e>
                        <m:r>
                          <a:rPr lang="en-US" altLang="ko-KR" sz="1800" i="1" dirty="0">
                            <a:latin typeface="Cambria Math" panose="02040503050406030204" pitchFamily="18" charset="0"/>
                          </a:rPr>
                          <m:t>𝐵</m:t>
                        </m:r>
                      </m:e>
                      <m:e>
                        <m:r>
                          <a:rPr lang="en-US" altLang="ko-KR" sz="1800" i="1" dirty="0">
                            <a:latin typeface="Cambria Math" panose="02040503050406030204" pitchFamily="18" charset="0"/>
                          </a:rPr>
                          <m:t>𝐴</m:t>
                        </m:r>
                        <m:r>
                          <a:rPr lang="en-US" altLang="ko-KR" sz="1800" i="1" baseline="-25000" dirty="0">
                            <a:latin typeface="Cambria Math" panose="02040503050406030204" pitchFamily="18" charset="0"/>
                          </a:rPr>
                          <m:t> </m:t>
                        </m:r>
                        <m:r>
                          <a:rPr lang="en-US" altLang="ko-KR" sz="1800" i="1" baseline="-25000" dirty="0">
                            <a:latin typeface="Cambria Math" panose="02040503050406030204" pitchFamily="18" charset="0"/>
                          </a:rPr>
                          <m:t>𝑟</m:t>
                        </m:r>
                        <m:r>
                          <a:rPr lang="en-US" altLang="ko-KR" sz="1800" i="1" baseline="-25000" dirty="0">
                            <a:latin typeface="Cambria Math" panose="02040503050406030204" pitchFamily="18" charset="0"/>
                          </a:rPr>
                          <m:t>+2</m:t>
                        </m:r>
                      </m:e>
                    </m:d>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𝑟</m:t>
                    </m:r>
                    <m:r>
                      <a:rPr lang="en-US" altLang="ko-KR" sz="1800" i="1" dirty="0">
                        <a:latin typeface="Cambria Math" panose="02040503050406030204" pitchFamily="18" charset="0"/>
                      </a:rPr>
                      <m:t>/(</m:t>
                    </m:r>
                    <m:r>
                      <a:rPr lang="en-US" altLang="ko-KR" sz="1800" i="1" dirty="0">
                        <a:latin typeface="Cambria Math" panose="02040503050406030204" pitchFamily="18" charset="0"/>
                      </a:rPr>
                      <m:t>𝑟</m:t>
                    </m:r>
                    <m:r>
                      <a:rPr lang="en-US" altLang="ko-KR" sz="1800" i="1" dirty="0">
                        <a:latin typeface="Cambria Math" panose="02040503050406030204" pitchFamily="18" charset="0"/>
                      </a:rPr>
                      <m:t>+1) </m:t>
                    </m:r>
                  </m:oMath>
                </a14:m>
                <a:r>
                  <a:rPr lang="en-US" altLang="ko-KR" sz="1800" dirty="0"/>
                  <a:t>: </a:t>
                </a:r>
                <a:r>
                  <a:rPr lang="ko-KR" altLang="en-US" sz="1800" dirty="0"/>
                  <a:t>처음 </a:t>
                </a:r>
                <a:r>
                  <a:rPr lang="en-US" altLang="ko-KR" sz="1800" dirty="0"/>
                  <a:t>r+1</a:t>
                </a:r>
                <a:r>
                  <a:rPr lang="ko-KR" altLang="en-US" sz="1800" dirty="0"/>
                  <a:t>명의 후보 가운데 </a:t>
                </a:r>
                <a:r>
                  <a:rPr lang="en-US" altLang="ko-KR" sz="1800" dirty="0"/>
                  <a:t>“</a:t>
                </a:r>
                <a:r>
                  <a:rPr lang="ko-KR" altLang="en-US" sz="1800" dirty="0"/>
                  <a:t>국지적 최고</a:t>
                </a:r>
                <a:r>
                  <a:rPr lang="en-US" altLang="ko-KR" sz="1800" dirty="0"/>
                  <a:t>”</a:t>
                </a:r>
                <a:r>
                  <a:rPr lang="ko-KR" altLang="en-US" sz="1800" dirty="0"/>
                  <a:t>가 처음 </a:t>
                </a:r>
                <a:r>
                  <a:rPr lang="en-US" altLang="ko-KR" sz="1800" dirty="0"/>
                  <a:t>r</a:t>
                </a:r>
                <a:r>
                  <a:rPr lang="ko-KR" altLang="en-US" sz="1800" dirty="0"/>
                  <a:t>의 위치에 존재하면 됨</a:t>
                </a:r>
                <a:r>
                  <a:rPr lang="en-US" altLang="ko-KR" sz="1800" dirty="0"/>
                  <a:t>. </a:t>
                </a:r>
                <a:r>
                  <a:rPr lang="ko-KR" altLang="en-US" sz="1800" dirty="0"/>
                  <a:t>전역적 최고는 </a:t>
                </a:r>
                <a:r>
                  <a:rPr lang="en-US" altLang="ko-KR" sz="1800" dirty="0"/>
                  <a:t>r+2</a:t>
                </a:r>
                <a:r>
                  <a:rPr lang="ko-KR" altLang="en-US" sz="1800" dirty="0"/>
                  <a:t>번째에 위치하고 있으므로 </a:t>
                </a:r>
                <a:r>
                  <a:rPr lang="en-US" altLang="ko-KR" sz="1800" dirty="0"/>
                  <a:t>r+1</a:t>
                </a:r>
                <a:r>
                  <a:rPr lang="ko-KR" altLang="en-US" sz="1800" dirty="0"/>
                  <a:t>번째에서</a:t>
                </a:r>
                <a:r>
                  <a:rPr lang="en-US" altLang="ko-KR" sz="1800" dirty="0"/>
                  <a:t> stop</a:t>
                </a:r>
                <a:r>
                  <a:rPr lang="ko-KR" altLang="en-US" sz="1800" dirty="0"/>
                  <a:t>하지만 않으면 반드시 전역적 최고가 뽑히게 됨</a:t>
                </a:r>
                <a:endParaRPr lang="en-US" altLang="ko-KR" sz="1800" dirty="0"/>
              </a:p>
              <a:p>
                <a:pPr>
                  <a:lnSpc>
                    <a:spcPct val="150000"/>
                  </a:lnSpc>
                </a:pPr>
                <a14:m>
                  <m:oMath xmlns:m="http://schemas.openxmlformats.org/officeDocument/2006/math">
                    <m:r>
                      <a:rPr lang="en-US" altLang="ko-KR" sz="1800" i="1" dirty="0">
                        <a:latin typeface="Cambria Math" panose="02040503050406030204" pitchFamily="18" charset="0"/>
                      </a:rPr>
                      <m:t>𝑃</m:t>
                    </m:r>
                    <m:r>
                      <a:rPr lang="en-US" altLang="ko-KR" sz="1800" i="1" dirty="0">
                        <a:latin typeface="Cambria Math" panose="02040503050406030204" pitchFamily="18" charset="0"/>
                      </a:rPr>
                      <m:t>(</m:t>
                    </m:r>
                    <m:r>
                      <a:rPr lang="en-US" altLang="ko-KR" sz="1800" i="1" dirty="0">
                        <a:latin typeface="Cambria Math" panose="02040503050406030204" pitchFamily="18" charset="0"/>
                      </a:rPr>
                      <m:t>𝐵</m:t>
                    </m:r>
                    <m:r>
                      <a:rPr lang="en-US" altLang="ko-KR" sz="1800" i="1" dirty="0">
                        <a:latin typeface="Cambria Math" panose="02040503050406030204" pitchFamily="18" charset="0"/>
                      </a:rPr>
                      <m:t>|</m:t>
                    </m:r>
                    <m:r>
                      <a:rPr lang="en-US" altLang="ko-KR" sz="1800" i="1" dirty="0">
                        <a:latin typeface="Cambria Math" panose="02040503050406030204" pitchFamily="18" charset="0"/>
                      </a:rPr>
                      <m:t>𝐴</m:t>
                    </m:r>
                    <m:r>
                      <a:rPr lang="en-US" altLang="ko-KR" sz="1800" i="1" baseline="-25000" dirty="0">
                        <a:latin typeface="Cambria Math" panose="02040503050406030204" pitchFamily="18" charset="0"/>
                      </a:rPr>
                      <m:t>100</m:t>
                    </m:r>
                    <m:r>
                      <a:rPr lang="en-US" altLang="ko-KR" sz="1800" i="1" dirty="0">
                        <a:latin typeface="Cambria Math" panose="02040503050406030204" pitchFamily="18" charset="0"/>
                      </a:rPr>
                      <m:t>)=</m:t>
                    </m:r>
                    <m:r>
                      <a:rPr lang="en-US" altLang="ko-KR" sz="1800" i="1" dirty="0">
                        <a:latin typeface="Cambria Math" panose="02040503050406030204" pitchFamily="18" charset="0"/>
                      </a:rPr>
                      <m:t>𝑟</m:t>
                    </m:r>
                    <m:r>
                      <a:rPr lang="en-US" altLang="ko-KR" sz="1800" i="1" dirty="0">
                        <a:latin typeface="Cambria Math" panose="02040503050406030204" pitchFamily="18" charset="0"/>
                      </a:rPr>
                      <m:t>/99 </m:t>
                    </m:r>
                  </m:oMath>
                </a14:m>
                <a:r>
                  <a:rPr lang="en-US" altLang="ko-KR" sz="1800" dirty="0"/>
                  <a:t>: </a:t>
                </a:r>
                <a:r>
                  <a:rPr lang="ko-KR" altLang="en-US" sz="1800" dirty="0"/>
                  <a:t>처음 </a:t>
                </a:r>
                <a:r>
                  <a:rPr lang="en-US" altLang="ko-KR" sz="1800" dirty="0"/>
                  <a:t>99</a:t>
                </a:r>
                <a:r>
                  <a:rPr lang="ko-KR" altLang="en-US" sz="1800" dirty="0"/>
                  <a:t>명의 후보 가운데 </a:t>
                </a:r>
                <a:r>
                  <a:rPr lang="en-US" altLang="ko-KR" sz="1800" dirty="0"/>
                  <a:t>“</a:t>
                </a:r>
                <a:r>
                  <a:rPr lang="ko-KR" altLang="en-US" sz="1800" dirty="0"/>
                  <a:t>국지적 최고</a:t>
                </a:r>
                <a:r>
                  <a:rPr lang="en-US" altLang="ko-KR" sz="1800" dirty="0"/>
                  <a:t>”</a:t>
                </a:r>
                <a:r>
                  <a:rPr lang="ko-KR" altLang="en-US" sz="1800" dirty="0"/>
                  <a:t>가 처음 </a:t>
                </a:r>
                <a:r>
                  <a:rPr lang="en-US" altLang="ko-KR" sz="1800" dirty="0"/>
                  <a:t>r</a:t>
                </a:r>
                <a:r>
                  <a:rPr lang="ko-KR" altLang="en-US" sz="1800" dirty="0"/>
                  <a:t>의 위치에 존재하기만 하면 됨</a:t>
                </a:r>
                <a:r>
                  <a:rPr lang="en-US" altLang="ko-KR" sz="1800" dirty="0"/>
                  <a:t>. </a:t>
                </a:r>
                <a:r>
                  <a:rPr lang="ko-KR" altLang="en-US" sz="1800" dirty="0"/>
                  <a:t>전역적 최고는 </a:t>
                </a:r>
                <a:r>
                  <a:rPr lang="en-US" altLang="ko-KR" sz="1800" dirty="0"/>
                  <a:t>100</a:t>
                </a:r>
                <a:r>
                  <a:rPr lang="ko-KR" altLang="en-US" sz="1800" dirty="0"/>
                  <a:t>번째에 위치하고 있으므로 </a:t>
                </a:r>
                <a:r>
                  <a:rPr lang="en-US" altLang="ko-KR" sz="1800" dirty="0"/>
                  <a:t>r+1,…,99</a:t>
                </a:r>
                <a:r>
                  <a:rPr lang="ko-KR" altLang="en-US" sz="1800" dirty="0"/>
                  <a:t>번째에서 </a:t>
                </a:r>
                <a:r>
                  <a:rPr lang="en-US" altLang="ko-KR" sz="1800" dirty="0"/>
                  <a:t>stop</a:t>
                </a:r>
                <a:r>
                  <a:rPr lang="ko-KR" altLang="en-US" sz="1800" dirty="0"/>
                  <a:t>하지만 않으면 반드시 전역적 최고가 뽑히게 됨</a:t>
                </a:r>
                <a:endParaRPr lang="en-US" altLang="ko-KR" sz="1800" dirty="0">
                  <a:sym typeface="Symbol" pitchFamily="18" charset="2"/>
                </a:endParaRPr>
              </a:p>
              <a:p>
                <a:pPr>
                  <a:lnSpc>
                    <a:spcPct val="90000"/>
                  </a:lnSpc>
                  <a:buFont typeface="Wingdings" pitchFamily="2" charset="2"/>
                  <a:buNone/>
                </a:pPr>
                <a:r>
                  <a:rPr lang="en-US" altLang="ko-KR" sz="2400" dirty="0"/>
                  <a:t>	</a:t>
                </a:r>
                <a:endParaRPr lang="en-US" altLang="ko-KR" sz="18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981200" y="1600200"/>
                <a:ext cx="8229600" cy="5141168"/>
              </a:xfrm>
              <a:blipFill>
                <a:blip r:embed="rId2"/>
                <a:stretch>
                  <a:fillRect l="-444"/>
                </a:stretch>
              </a:blipFill>
            </p:spPr>
            <p:txBody>
              <a:bodyPr/>
              <a:lstStyle/>
              <a:p>
                <a:r>
                  <a:rPr lang="ko-KR" altLang="en-US">
                    <a:noFill/>
                  </a:rPr>
                  <a:t> </a:t>
                </a:r>
              </a:p>
            </p:txBody>
          </p:sp>
        </mc:Fallback>
      </mc:AlternateContent>
      <p:sp>
        <p:nvSpPr>
          <p:cNvPr id="7" name="AutoShape 5"/>
          <p:cNvSpPr>
            <a:spLocks noChangeArrowheads="1"/>
          </p:cNvSpPr>
          <p:nvPr/>
        </p:nvSpPr>
        <p:spPr bwMode="auto">
          <a:xfrm>
            <a:off x="1698171" y="1611550"/>
            <a:ext cx="259762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나눔고딕" panose="020D0604000000000000" pitchFamily="50" charset="-127"/>
                <a:ea typeface="나눔고딕" panose="020D0604000000000000" pitchFamily="50" charset="-127"/>
              </a:rPr>
              <a:t>Secretary Problem</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888015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10. </a:t>
            </a:r>
            <a:r>
              <a:rPr lang="ko-KR" altLang="en-US" sz="4000" dirty="0"/>
              <a:t>확률계산의 사례 </a:t>
            </a:r>
            <a:r>
              <a:rPr lang="en-US" altLang="ko-KR" sz="4000" dirty="0"/>
              <a:t>3</a:t>
            </a:r>
            <a:endParaRPr lang="ko-KR" altLang="en-US" sz="4000" dirty="0"/>
          </a:p>
        </p:txBody>
      </p:sp>
      <p:sp>
        <p:nvSpPr>
          <p:cNvPr id="3" name="내용 개체 틀 2"/>
          <p:cNvSpPr>
            <a:spLocks noGrp="1"/>
          </p:cNvSpPr>
          <p:nvPr>
            <p:ph idx="1"/>
          </p:nvPr>
        </p:nvSpPr>
        <p:spPr>
          <a:xfrm>
            <a:off x="1981200" y="1600200"/>
            <a:ext cx="8229600" cy="5141168"/>
          </a:xfrm>
        </p:spPr>
        <p:txBody>
          <a:bodyPr>
            <a:normAutofit/>
          </a:bodyPr>
          <a:lstStyle/>
          <a:p>
            <a:pPr>
              <a:lnSpc>
                <a:spcPct val="150000"/>
              </a:lnSpc>
            </a:pPr>
            <a:endParaRPr lang="en-US" altLang="ko-KR" sz="2400" dirty="0">
              <a:latin typeface="+mn-ea"/>
            </a:endParaRPr>
          </a:p>
          <a:p>
            <a:pPr>
              <a:lnSpc>
                <a:spcPct val="150000"/>
              </a:lnSpc>
            </a:pPr>
            <a:endParaRPr lang="en-US" altLang="ko-KR" sz="2400" dirty="0">
              <a:latin typeface="+mn-ea"/>
            </a:endParaRPr>
          </a:p>
          <a:p>
            <a:pPr>
              <a:lnSpc>
                <a:spcPct val="150000"/>
              </a:lnSpc>
            </a:pPr>
            <a:endParaRPr lang="en-US" altLang="ko-KR" sz="1900" dirty="0"/>
          </a:p>
          <a:p>
            <a:pPr>
              <a:lnSpc>
                <a:spcPct val="150000"/>
              </a:lnSpc>
            </a:pPr>
            <a:r>
              <a:rPr lang="ko-KR" altLang="en-US" sz="1800" dirty="0"/>
              <a:t>이제</a:t>
            </a:r>
            <a:r>
              <a:rPr lang="en-US" altLang="ko-KR" sz="1800" dirty="0"/>
              <a:t> r=1, …, 99</a:t>
            </a:r>
            <a:r>
              <a:rPr lang="ko-KR" altLang="en-US" sz="1800" dirty="0"/>
              <a:t>에 대해 위 식을 계산하여 가장 높은 </a:t>
            </a:r>
            <a:r>
              <a:rPr lang="en-US" altLang="ko-KR" sz="1800" dirty="0"/>
              <a:t>P(B) </a:t>
            </a:r>
            <a:r>
              <a:rPr lang="ko-KR" altLang="en-US" sz="1800" dirty="0"/>
              <a:t>값을 주는 </a:t>
            </a:r>
            <a:r>
              <a:rPr lang="en-US" altLang="ko-KR" sz="1800" dirty="0"/>
              <a:t>r</a:t>
            </a:r>
            <a:r>
              <a:rPr lang="ko-KR" altLang="en-US" sz="1800" dirty="0"/>
              <a:t>을 구하면</a:t>
            </a:r>
            <a:r>
              <a:rPr lang="en-US" altLang="ko-KR" sz="1800" dirty="0"/>
              <a:t>, r*=37</a:t>
            </a:r>
            <a:r>
              <a:rPr lang="ko-KR" altLang="en-US" sz="1800" dirty="0"/>
              <a:t>이고 이 때</a:t>
            </a:r>
            <a:r>
              <a:rPr lang="en-US" altLang="ko-KR" sz="1800" dirty="0"/>
              <a:t> </a:t>
            </a:r>
            <a:r>
              <a:rPr lang="ko-KR" altLang="en-US" sz="1800" dirty="0"/>
              <a:t>최고를 뽑을 확률은 </a:t>
            </a:r>
            <a:r>
              <a:rPr lang="en-US" altLang="ko-KR" sz="1800" dirty="0"/>
              <a:t>P*(B)=37%</a:t>
            </a:r>
            <a:r>
              <a:rPr lang="ko-KR" altLang="en-US" sz="1800" dirty="0"/>
              <a:t>이다</a:t>
            </a:r>
            <a:r>
              <a:rPr lang="en-US" altLang="ko-KR" sz="1800" dirty="0"/>
              <a:t>.</a:t>
            </a:r>
          </a:p>
          <a:p>
            <a:pPr>
              <a:lnSpc>
                <a:spcPct val="150000"/>
              </a:lnSpc>
            </a:pPr>
            <a:r>
              <a:rPr lang="ko-KR" altLang="en-US" sz="1800" dirty="0"/>
              <a:t>즉</a:t>
            </a:r>
            <a:r>
              <a:rPr lang="en-US" altLang="ko-KR" sz="1800" dirty="0"/>
              <a:t>, </a:t>
            </a:r>
            <a:r>
              <a:rPr lang="ko-KR" altLang="en-US" sz="1800" dirty="0"/>
              <a:t>처음 </a:t>
            </a:r>
            <a:r>
              <a:rPr lang="en-US" altLang="ko-KR" sz="1800" dirty="0"/>
              <a:t>1/3 </a:t>
            </a:r>
            <a:r>
              <a:rPr lang="ko-KR" altLang="en-US" sz="1800" dirty="0"/>
              <a:t>남짓의 후보는 일단 보고 나서 무조건 통과시킨 뒤 이후부터는 이미 통과시킨 사람보다 나은 후보가 있으면 반드시 채용하는 전략을 구사</a:t>
            </a:r>
            <a:r>
              <a:rPr lang="en-US" altLang="ko-KR" sz="1800" dirty="0"/>
              <a:t>. </a:t>
            </a:r>
            <a:r>
              <a:rPr lang="ko-KR" altLang="en-US" sz="1800" dirty="0"/>
              <a:t>최고를 채용할 확률은 </a:t>
            </a:r>
            <a:r>
              <a:rPr lang="en-US" altLang="ko-KR" sz="1800" dirty="0"/>
              <a:t>37%</a:t>
            </a:r>
            <a:r>
              <a:rPr lang="ko-KR" altLang="en-US" sz="1800" dirty="0"/>
              <a:t>씩이나 됨 </a:t>
            </a:r>
            <a:r>
              <a:rPr lang="en-US" altLang="ko-KR" sz="1800" dirty="0"/>
              <a:t>(</a:t>
            </a:r>
            <a:r>
              <a:rPr lang="ko-KR" altLang="en-US" sz="1800" dirty="0"/>
              <a:t>무작위로 채용하면 단지 </a:t>
            </a:r>
            <a:r>
              <a:rPr lang="en-US" altLang="ko-KR" sz="1800" dirty="0"/>
              <a:t>1%)</a:t>
            </a:r>
          </a:p>
        </p:txBody>
      </p:sp>
      <mc:AlternateContent xmlns:mc="http://schemas.openxmlformats.org/markup-compatibility/2006" xmlns:a14="http://schemas.microsoft.com/office/drawing/2010/main">
        <mc:Choice Requires="a14">
          <p:sp>
            <p:nvSpPr>
              <p:cNvPr id="5" name="직사각형 4"/>
              <p:cNvSpPr/>
              <p:nvPr/>
            </p:nvSpPr>
            <p:spPr>
              <a:xfrm>
                <a:off x="1744697" y="2187410"/>
                <a:ext cx="8702606" cy="13217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sz="1600" i="1">
                          <a:latin typeface="Cambria Math" panose="02040503050406030204" pitchFamily="18" charset="0"/>
                        </a:rPr>
                        <m:t>𝑃</m:t>
                      </m:r>
                      <m:d>
                        <m:dPr>
                          <m:ctrlPr>
                            <a:rPr lang="en-US" altLang="ko-KR" sz="1600" i="1">
                              <a:latin typeface="Cambria Math" panose="02040503050406030204" pitchFamily="18" charset="0"/>
                            </a:rPr>
                          </m:ctrlPr>
                        </m:dPr>
                        <m:e>
                          <m:r>
                            <a:rPr lang="en-US" altLang="ko-KR" sz="1600" i="1">
                              <a:latin typeface="Cambria Math" panose="02040503050406030204" pitchFamily="18" charset="0"/>
                            </a:rPr>
                            <m:t>𝐵</m:t>
                          </m:r>
                        </m:e>
                      </m:d>
                      <m:r>
                        <a:rPr lang="en-US" altLang="ko-KR" sz="1600" i="1">
                          <a:latin typeface="Cambria Math" panose="02040503050406030204" pitchFamily="18" charset="0"/>
                        </a:rPr>
                        <m:t>=</m:t>
                      </m:r>
                      <m:r>
                        <a:rPr lang="en-US" altLang="ko-KR" sz="1600" i="1">
                          <a:latin typeface="Cambria Math" panose="02040503050406030204" pitchFamily="18" charset="0"/>
                        </a:rPr>
                        <m:t>𝑃</m:t>
                      </m:r>
                      <m:d>
                        <m:dPr>
                          <m:ctrlPr>
                            <a:rPr lang="en-US" altLang="ko-KR" sz="1600" i="1">
                              <a:latin typeface="Cambria Math" panose="02040503050406030204" pitchFamily="18" charset="0"/>
                            </a:rPr>
                          </m:ctrlPr>
                        </m:dPr>
                        <m:e>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𝐴</m:t>
                              </m:r>
                            </m:e>
                            <m:sub>
                              <m:r>
                                <a:rPr lang="en-US" altLang="ko-KR" sz="1600" i="1">
                                  <a:latin typeface="Cambria Math" panose="02040503050406030204" pitchFamily="18" charset="0"/>
                                </a:rPr>
                                <m:t>1</m:t>
                              </m:r>
                            </m:sub>
                          </m:sSub>
                        </m:e>
                      </m:d>
                      <m:r>
                        <a:rPr lang="en-US" altLang="ko-KR" sz="1600" i="1">
                          <a:latin typeface="Cambria Math" panose="02040503050406030204" pitchFamily="18" charset="0"/>
                        </a:rPr>
                        <m:t>𝑃</m:t>
                      </m:r>
                      <m:d>
                        <m:dPr>
                          <m:endChr m:val="|"/>
                          <m:ctrlPr>
                            <a:rPr lang="en-US" altLang="ko-KR" sz="1600" i="1">
                              <a:latin typeface="Cambria Math" panose="02040503050406030204" pitchFamily="18" charset="0"/>
                            </a:rPr>
                          </m:ctrlPr>
                        </m:dPr>
                        <m:e>
                          <m:r>
                            <a:rPr lang="en-US" altLang="ko-KR" sz="1600" i="1">
                              <a:latin typeface="Cambria Math" panose="02040503050406030204" pitchFamily="18" charset="0"/>
                            </a:rPr>
                            <m:t>𝐵</m:t>
                          </m:r>
                          <m:r>
                            <a:rPr lang="en-US" altLang="ko-KR" sz="1600" i="1">
                              <a:latin typeface="Cambria Math" panose="02040503050406030204" pitchFamily="18" charset="0"/>
                            </a:rPr>
                            <m:t> </m:t>
                          </m:r>
                        </m:e>
                      </m:d>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𝐴</m:t>
                          </m:r>
                        </m:e>
                        <m:sub>
                          <m:r>
                            <a:rPr lang="en-US" altLang="ko-KR" sz="1600" i="1">
                              <a:latin typeface="Cambria Math" panose="02040503050406030204" pitchFamily="18" charset="0"/>
                            </a:rPr>
                            <m:t>1</m:t>
                          </m:r>
                        </m:sub>
                      </m:sSub>
                      <m:r>
                        <a:rPr lang="en-US" altLang="ko-KR" sz="1600" i="1">
                          <a:latin typeface="Cambria Math" panose="02040503050406030204" pitchFamily="18" charset="0"/>
                        </a:rPr>
                        <m:t>)+…+</m:t>
                      </m:r>
                      <m:r>
                        <a:rPr lang="en-US" altLang="ko-KR" sz="1600" i="1">
                          <a:latin typeface="Cambria Math" panose="02040503050406030204" pitchFamily="18" charset="0"/>
                        </a:rPr>
                        <m:t>𝑃</m:t>
                      </m:r>
                      <m:d>
                        <m:dPr>
                          <m:ctrlPr>
                            <a:rPr lang="en-US" altLang="ko-KR" sz="1600" i="1">
                              <a:latin typeface="Cambria Math" panose="02040503050406030204" pitchFamily="18" charset="0"/>
                            </a:rPr>
                          </m:ctrlPr>
                        </m:dPr>
                        <m:e>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𝐴</m:t>
                              </m:r>
                            </m:e>
                            <m:sub>
                              <m:r>
                                <a:rPr lang="en-US" altLang="ko-KR" sz="1600" i="1">
                                  <a:latin typeface="Cambria Math" panose="02040503050406030204" pitchFamily="18" charset="0"/>
                                </a:rPr>
                                <m:t>𝑟</m:t>
                              </m:r>
                            </m:sub>
                          </m:sSub>
                        </m:e>
                      </m:d>
                      <m:r>
                        <a:rPr lang="en-US" altLang="ko-KR" sz="1600" i="1">
                          <a:latin typeface="Cambria Math" panose="02040503050406030204" pitchFamily="18" charset="0"/>
                        </a:rPr>
                        <m:t>𝑃</m:t>
                      </m:r>
                      <m:d>
                        <m:dPr>
                          <m:endChr m:val="|"/>
                          <m:ctrlPr>
                            <a:rPr lang="en-US" altLang="ko-KR" sz="1600" i="1">
                              <a:latin typeface="Cambria Math" panose="02040503050406030204" pitchFamily="18" charset="0"/>
                            </a:rPr>
                          </m:ctrlPr>
                        </m:dPr>
                        <m:e>
                          <m:r>
                            <a:rPr lang="en-US" altLang="ko-KR" sz="1600" i="1">
                              <a:latin typeface="Cambria Math" panose="02040503050406030204" pitchFamily="18" charset="0"/>
                            </a:rPr>
                            <m:t>𝐵</m:t>
                          </m:r>
                          <m:r>
                            <a:rPr lang="en-US" altLang="ko-KR" sz="1600" i="1">
                              <a:latin typeface="Cambria Math" panose="02040503050406030204" pitchFamily="18" charset="0"/>
                            </a:rPr>
                            <m:t> </m:t>
                          </m:r>
                        </m:e>
                      </m:d>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𝐴</m:t>
                          </m:r>
                        </m:e>
                        <m:sub>
                          <m:r>
                            <a:rPr lang="en-US" altLang="ko-KR" sz="1600" i="1">
                              <a:latin typeface="Cambria Math" panose="02040503050406030204" pitchFamily="18" charset="0"/>
                            </a:rPr>
                            <m:t>𝑟</m:t>
                          </m:r>
                        </m:sub>
                      </m:sSub>
                      <m:r>
                        <a:rPr lang="en-US" altLang="ko-KR" sz="1600" i="1">
                          <a:latin typeface="Cambria Math" panose="02040503050406030204" pitchFamily="18" charset="0"/>
                        </a:rPr>
                        <m:t>)+</m:t>
                      </m:r>
                      <m:r>
                        <a:rPr lang="en-US" altLang="ko-KR" sz="1600" i="1">
                          <a:latin typeface="Cambria Math" panose="02040503050406030204" pitchFamily="18" charset="0"/>
                        </a:rPr>
                        <m:t>𝑃</m:t>
                      </m:r>
                      <m:d>
                        <m:dPr>
                          <m:ctrlPr>
                            <a:rPr lang="en-US" altLang="ko-KR" sz="1600" i="1">
                              <a:latin typeface="Cambria Math" panose="02040503050406030204" pitchFamily="18" charset="0"/>
                            </a:rPr>
                          </m:ctrlPr>
                        </m:dPr>
                        <m:e>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𝐴</m:t>
                              </m:r>
                            </m:e>
                            <m:sub>
                              <m:r>
                                <a:rPr lang="en-US" altLang="ko-KR" sz="1600" i="1">
                                  <a:latin typeface="Cambria Math" panose="02040503050406030204" pitchFamily="18" charset="0"/>
                                </a:rPr>
                                <m:t>𝑟</m:t>
                              </m:r>
                              <m:r>
                                <a:rPr lang="en-US" altLang="ko-KR" sz="1600" i="1">
                                  <a:latin typeface="Cambria Math" panose="02040503050406030204" pitchFamily="18" charset="0"/>
                                </a:rPr>
                                <m:t>+1</m:t>
                              </m:r>
                            </m:sub>
                          </m:sSub>
                        </m:e>
                      </m:d>
                      <m:r>
                        <a:rPr lang="en-US" altLang="ko-KR" sz="1600" i="1">
                          <a:latin typeface="Cambria Math" panose="02040503050406030204" pitchFamily="18" charset="0"/>
                        </a:rPr>
                        <m:t>𝑃</m:t>
                      </m:r>
                      <m:d>
                        <m:dPr>
                          <m:endChr m:val="|"/>
                          <m:ctrlPr>
                            <a:rPr lang="en-US" altLang="ko-KR" sz="1600" i="1">
                              <a:latin typeface="Cambria Math" panose="02040503050406030204" pitchFamily="18" charset="0"/>
                            </a:rPr>
                          </m:ctrlPr>
                        </m:dPr>
                        <m:e>
                          <m:r>
                            <a:rPr lang="en-US" altLang="ko-KR" sz="1600" i="1">
                              <a:latin typeface="Cambria Math" panose="02040503050406030204" pitchFamily="18" charset="0"/>
                            </a:rPr>
                            <m:t>𝐵</m:t>
                          </m:r>
                          <m:r>
                            <a:rPr lang="en-US" altLang="ko-KR" sz="1600" i="1">
                              <a:latin typeface="Cambria Math" panose="02040503050406030204" pitchFamily="18" charset="0"/>
                            </a:rPr>
                            <m:t> </m:t>
                          </m:r>
                        </m:e>
                      </m:d>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𝐴</m:t>
                          </m:r>
                        </m:e>
                        <m:sub>
                          <m:r>
                            <a:rPr lang="en-US" altLang="ko-KR" sz="1600" i="1">
                              <a:latin typeface="Cambria Math" panose="02040503050406030204" pitchFamily="18" charset="0"/>
                            </a:rPr>
                            <m:t>𝑟</m:t>
                          </m:r>
                          <m:r>
                            <a:rPr lang="en-US" altLang="ko-KR" sz="1600" i="1">
                              <a:latin typeface="Cambria Math" panose="02040503050406030204" pitchFamily="18" charset="0"/>
                            </a:rPr>
                            <m:t>+1</m:t>
                          </m:r>
                        </m:sub>
                      </m:sSub>
                      <m:r>
                        <a:rPr lang="en-US" altLang="ko-KR" sz="1600" i="1">
                          <a:latin typeface="Cambria Math" panose="02040503050406030204" pitchFamily="18" charset="0"/>
                        </a:rPr>
                        <m:t>)</m:t>
                      </m:r>
                      <m:r>
                        <a:rPr lang="en-US" altLang="ko-KR" sz="1600">
                          <a:latin typeface="Cambria Math" panose="02040503050406030204" pitchFamily="18" charset="0"/>
                        </a:rPr>
                        <m:t>+</m:t>
                      </m:r>
                      <m:r>
                        <a:rPr lang="en-US" altLang="ko-KR" sz="1600" i="1">
                          <a:latin typeface="Cambria Math" panose="02040503050406030204" pitchFamily="18" charset="0"/>
                        </a:rPr>
                        <m:t>…+</m:t>
                      </m:r>
                      <m:r>
                        <a:rPr lang="en-US" altLang="ko-KR" sz="1600" i="1">
                          <a:latin typeface="Cambria Math" panose="02040503050406030204" pitchFamily="18" charset="0"/>
                        </a:rPr>
                        <m:t>𝑃</m:t>
                      </m:r>
                      <m:d>
                        <m:dPr>
                          <m:ctrlPr>
                            <a:rPr lang="en-US" altLang="ko-KR" sz="1600" i="1">
                              <a:latin typeface="Cambria Math" panose="02040503050406030204" pitchFamily="18" charset="0"/>
                            </a:rPr>
                          </m:ctrlPr>
                        </m:dPr>
                        <m:e>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𝐴</m:t>
                              </m:r>
                            </m:e>
                            <m:sub>
                              <m:r>
                                <a:rPr lang="en-US" altLang="ko-KR" sz="1600" i="1">
                                  <a:latin typeface="Cambria Math" panose="02040503050406030204" pitchFamily="18" charset="0"/>
                                </a:rPr>
                                <m:t>100</m:t>
                              </m:r>
                            </m:sub>
                          </m:sSub>
                        </m:e>
                      </m:d>
                      <m:r>
                        <a:rPr lang="en-US" altLang="ko-KR" sz="1600" i="1">
                          <a:latin typeface="Cambria Math" panose="02040503050406030204" pitchFamily="18" charset="0"/>
                        </a:rPr>
                        <m:t>𝑃</m:t>
                      </m:r>
                      <m:d>
                        <m:dPr>
                          <m:endChr m:val="|"/>
                          <m:ctrlPr>
                            <a:rPr lang="en-US" altLang="ko-KR" sz="1600" i="1">
                              <a:latin typeface="Cambria Math" panose="02040503050406030204" pitchFamily="18" charset="0"/>
                            </a:rPr>
                          </m:ctrlPr>
                        </m:dPr>
                        <m:e>
                          <m:r>
                            <a:rPr lang="en-US" altLang="ko-KR" sz="1600" i="1">
                              <a:latin typeface="Cambria Math" panose="02040503050406030204" pitchFamily="18" charset="0"/>
                            </a:rPr>
                            <m:t>𝐵</m:t>
                          </m:r>
                          <m:r>
                            <a:rPr lang="en-US" altLang="ko-KR" sz="1600" i="1">
                              <a:latin typeface="Cambria Math" panose="02040503050406030204" pitchFamily="18" charset="0"/>
                            </a:rPr>
                            <m:t> </m:t>
                          </m:r>
                        </m:e>
                      </m:d>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𝐴</m:t>
                          </m:r>
                        </m:e>
                        <m:sub>
                          <m:r>
                            <a:rPr lang="en-US" altLang="ko-KR" sz="1600" i="1">
                              <a:latin typeface="Cambria Math" panose="02040503050406030204" pitchFamily="18" charset="0"/>
                            </a:rPr>
                            <m:t>100</m:t>
                          </m:r>
                        </m:sub>
                      </m:sSub>
                      <m:r>
                        <a:rPr lang="en-US" altLang="ko-KR" sz="1600" i="1">
                          <a:latin typeface="Cambria Math" panose="02040503050406030204" pitchFamily="18" charset="0"/>
                        </a:rPr>
                        <m:t>)</m:t>
                      </m:r>
                    </m:oMath>
                  </m:oMathPara>
                </a14:m>
                <a:br>
                  <a:rPr lang="en-US" altLang="ko-KR" sz="1600" i="1" dirty="0">
                    <a:latin typeface="Cambria Math" panose="02040503050406030204" pitchFamily="18" charset="0"/>
                  </a:rPr>
                </a:br>
                <a:r>
                  <a:rPr lang="en-US" altLang="ko-KR" sz="1600" i="1" dirty="0">
                    <a:latin typeface="Cambria Math" panose="02040503050406030204" pitchFamily="18" charset="0"/>
                  </a:rPr>
                  <a:t>                </a:t>
                </a:r>
                <a14:m>
                  <m:oMath xmlns:m="http://schemas.openxmlformats.org/officeDocument/2006/math">
                    <m:r>
                      <a:rPr lang="en-US" altLang="ko-KR" sz="1600" i="1">
                        <a:latin typeface="Cambria Math" panose="02040503050406030204" pitchFamily="18" charset="0"/>
                      </a:rPr>
                      <m:t>=</m:t>
                    </m:r>
                    <m:d>
                      <m:dPr>
                        <m:ctrlPr>
                          <a:rPr lang="en-US" altLang="ko-KR" sz="1600" i="1">
                            <a:latin typeface="Cambria Math" panose="02040503050406030204" pitchFamily="18" charset="0"/>
                          </a:rPr>
                        </m:ctrlPr>
                      </m:dPr>
                      <m:e>
                        <m:f>
                          <m:fPr>
                            <m:ctrlPr>
                              <a:rPr lang="en-US" altLang="ko-KR" sz="1600" i="1">
                                <a:latin typeface="Cambria Math" panose="02040503050406030204" pitchFamily="18" charset="0"/>
                              </a:rPr>
                            </m:ctrlPr>
                          </m:fPr>
                          <m:num>
                            <m:r>
                              <a:rPr lang="en-US" altLang="ko-KR" sz="1600" i="1">
                                <a:latin typeface="Cambria Math" panose="02040503050406030204" pitchFamily="18" charset="0"/>
                              </a:rPr>
                              <m:t>1</m:t>
                            </m:r>
                          </m:num>
                          <m:den>
                            <m:r>
                              <a:rPr lang="en-US" altLang="ko-KR" sz="1600" i="1">
                                <a:latin typeface="Cambria Math" panose="02040503050406030204" pitchFamily="18" charset="0"/>
                              </a:rPr>
                              <m:t>100</m:t>
                            </m:r>
                          </m:den>
                        </m:f>
                      </m:e>
                    </m:d>
                    <m:r>
                      <a:rPr lang="en-US" altLang="ko-KR" sz="1600" i="1">
                        <a:latin typeface="Cambria Math" panose="02040503050406030204" pitchFamily="18" charset="0"/>
                        <a:ea typeface="Cambria Math" panose="02040503050406030204" pitchFamily="18" charset="0"/>
                      </a:rPr>
                      <m:t>×0+…+</m:t>
                    </m:r>
                    <m:d>
                      <m:dPr>
                        <m:ctrlPr>
                          <a:rPr lang="en-US" altLang="ko-KR" sz="1600" i="1">
                            <a:latin typeface="Cambria Math" panose="02040503050406030204" pitchFamily="18" charset="0"/>
                            <a:ea typeface="Cambria Math" panose="02040503050406030204" pitchFamily="18" charset="0"/>
                          </a:rPr>
                        </m:ctrlPr>
                      </m:dPr>
                      <m:e>
                        <m:f>
                          <m:fPr>
                            <m:ctrlPr>
                              <a:rPr lang="en-US" altLang="ko-KR" sz="1600" i="1">
                                <a:latin typeface="Cambria Math" panose="02040503050406030204" pitchFamily="18" charset="0"/>
                                <a:ea typeface="Cambria Math" panose="02040503050406030204" pitchFamily="18" charset="0"/>
                              </a:rPr>
                            </m:ctrlPr>
                          </m:fPr>
                          <m:num>
                            <m:r>
                              <a:rPr lang="en-US" altLang="ko-KR" sz="1600" i="1">
                                <a:latin typeface="Cambria Math" panose="02040503050406030204" pitchFamily="18" charset="0"/>
                                <a:ea typeface="Cambria Math" panose="02040503050406030204" pitchFamily="18" charset="0"/>
                              </a:rPr>
                              <m:t>1</m:t>
                            </m:r>
                          </m:num>
                          <m:den>
                            <m:r>
                              <a:rPr lang="en-US" altLang="ko-KR" sz="1600" i="1">
                                <a:latin typeface="Cambria Math" panose="02040503050406030204" pitchFamily="18" charset="0"/>
                                <a:ea typeface="Cambria Math" panose="02040503050406030204" pitchFamily="18" charset="0"/>
                              </a:rPr>
                              <m:t>100</m:t>
                            </m:r>
                          </m:den>
                        </m:f>
                      </m:e>
                    </m:d>
                    <m:r>
                      <a:rPr lang="en-US" altLang="ko-KR" sz="1600" i="1">
                        <a:latin typeface="Cambria Math" panose="02040503050406030204" pitchFamily="18" charset="0"/>
                        <a:ea typeface="Cambria Math" panose="02040503050406030204" pitchFamily="18" charset="0"/>
                      </a:rPr>
                      <m:t>×0+</m:t>
                    </m:r>
                    <m:d>
                      <m:dPr>
                        <m:ctrlPr>
                          <a:rPr lang="en-US" altLang="ko-KR" sz="1600" i="1">
                            <a:latin typeface="Cambria Math" panose="02040503050406030204" pitchFamily="18" charset="0"/>
                            <a:ea typeface="Cambria Math" panose="02040503050406030204" pitchFamily="18" charset="0"/>
                          </a:rPr>
                        </m:ctrlPr>
                      </m:dPr>
                      <m:e>
                        <m:f>
                          <m:fPr>
                            <m:ctrlPr>
                              <a:rPr lang="en-US" altLang="ko-KR" sz="1600" i="1">
                                <a:latin typeface="Cambria Math" panose="02040503050406030204" pitchFamily="18" charset="0"/>
                                <a:ea typeface="Cambria Math" panose="02040503050406030204" pitchFamily="18" charset="0"/>
                              </a:rPr>
                            </m:ctrlPr>
                          </m:fPr>
                          <m:num>
                            <m:r>
                              <a:rPr lang="en-US" altLang="ko-KR" sz="1600" i="1">
                                <a:latin typeface="Cambria Math" panose="02040503050406030204" pitchFamily="18" charset="0"/>
                                <a:ea typeface="Cambria Math" panose="02040503050406030204" pitchFamily="18" charset="0"/>
                              </a:rPr>
                              <m:t>1</m:t>
                            </m:r>
                          </m:num>
                          <m:den>
                            <m:r>
                              <a:rPr lang="en-US" altLang="ko-KR" sz="1600" i="1">
                                <a:latin typeface="Cambria Math" panose="02040503050406030204" pitchFamily="18" charset="0"/>
                                <a:ea typeface="Cambria Math" panose="02040503050406030204" pitchFamily="18" charset="0"/>
                              </a:rPr>
                              <m:t>100</m:t>
                            </m:r>
                          </m:den>
                        </m:f>
                      </m:e>
                    </m:d>
                    <m:r>
                      <a:rPr lang="en-US" altLang="ko-KR" sz="1600" i="1">
                        <a:latin typeface="Cambria Math" panose="02040503050406030204" pitchFamily="18" charset="0"/>
                        <a:ea typeface="Cambria Math" panose="02040503050406030204" pitchFamily="18" charset="0"/>
                      </a:rPr>
                      <m:t>×</m:t>
                    </m:r>
                    <m:d>
                      <m:dPr>
                        <m:ctrlPr>
                          <a:rPr lang="en-US" altLang="ko-KR" sz="1600" i="1">
                            <a:latin typeface="Cambria Math" panose="02040503050406030204" pitchFamily="18" charset="0"/>
                            <a:ea typeface="Cambria Math" panose="02040503050406030204" pitchFamily="18" charset="0"/>
                          </a:rPr>
                        </m:ctrlPr>
                      </m:dPr>
                      <m:e>
                        <m:f>
                          <m:fPr>
                            <m:ctrlPr>
                              <a:rPr lang="en-US" altLang="ko-KR" sz="1600" i="1">
                                <a:latin typeface="Cambria Math" panose="02040503050406030204" pitchFamily="18" charset="0"/>
                                <a:ea typeface="Cambria Math" panose="02040503050406030204" pitchFamily="18" charset="0"/>
                              </a:rPr>
                            </m:ctrlPr>
                          </m:fPr>
                          <m:num>
                            <m:r>
                              <a:rPr lang="en-US" altLang="ko-KR" sz="1600" i="1">
                                <a:latin typeface="Cambria Math" panose="02040503050406030204" pitchFamily="18" charset="0"/>
                                <a:ea typeface="Cambria Math" panose="02040503050406030204" pitchFamily="18" charset="0"/>
                              </a:rPr>
                              <m:t>𝑟</m:t>
                            </m:r>
                          </m:num>
                          <m:den>
                            <m:r>
                              <a:rPr lang="en-US" altLang="ko-KR" sz="1600" i="1">
                                <a:latin typeface="Cambria Math" panose="02040503050406030204" pitchFamily="18" charset="0"/>
                                <a:ea typeface="Cambria Math" panose="02040503050406030204" pitchFamily="18" charset="0"/>
                              </a:rPr>
                              <m:t>𝑟</m:t>
                            </m:r>
                          </m:den>
                        </m:f>
                      </m:e>
                    </m:d>
                    <m:r>
                      <a:rPr lang="en-US" altLang="ko-KR" sz="1600" i="1">
                        <a:latin typeface="Cambria Math" panose="02040503050406030204" pitchFamily="18" charset="0"/>
                        <a:ea typeface="Cambria Math" panose="02040503050406030204" pitchFamily="18" charset="0"/>
                      </a:rPr>
                      <m:t>+…+(</m:t>
                    </m:r>
                    <m:f>
                      <m:fPr>
                        <m:ctrlPr>
                          <a:rPr lang="en-US" altLang="ko-KR" sz="1600" i="1">
                            <a:latin typeface="Cambria Math" panose="02040503050406030204" pitchFamily="18" charset="0"/>
                            <a:ea typeface="Cambria Math" panose="02040503050406030204" pitchFamily="18" charset="0"/>
                          </a:rPr>
                        </m:ctrlPr>
                      </m:fPr>
                      <m:num>
                        <m:r>
                          <a:rPr lang="en-US" altLang="ko-KR" sz="1600" i="1">
                            <a:latin typeface="Cambria Math" panose="02040503050406030204" pitchFamily="18" charset="0"/>
                            <a:ea typeface="Cambria Math" panose="02040503050406030204" pitchFamily="18" charset="0"/>
                          </a:rPr>
                          <m:t>1</m:t>
                        </m:r>
                      </m:num>
                      <m:den>
                        <m:r>
                          <a:rPr lang="en-US" altLang="ko-KR" sz="1600" i="1">
                            <a:latin typeface="Cambria Math" panose="02040503050406030204" pitchFamily="18" charset="0"/>
                            <a:ea typeface="Cambria Math" panose="02040503050406030204" pitchFamily="18" charset="0"/>
                          </a:rPr>
                          <m:t>100</m:t>
                        </m:r>
                      </m:den>
                    </m:f>
                    <m:r>
                      <a:rPr lang="en-US" altLang="ko-KR" sz="1600" i="1">
                        <a:latin typeface="Cambria Math" panose="02040503050406030204" pitchFamily="18" charset="0"/>
                        <a:ea typeface="Cambria Math" panose="02040503050406030204" pitchFamily="18" charset="0"/>
                      </a:rPr>
                      <m:t>)×</m:t>
                    </m:r>
                    <m:d>
                      <m:dPr>
                        <m:ctrlPr>
                          <a:rPr lang="en-US" altLang="ko-KR" sz="1600" i="1">
                            <a:latin typeface="Cambria Math" panose="02040503050406030204" pitchFamily="18" charset="0"/>
                            <a:ea typeface="Cambria Math" panose="02040503050406030204" pitchFamily="18" charset="0"/>
                          </a:rPr>
                        </m:ctrlPr>
                      </m:dPr>
                      <m:e>
                        <m:f>
                          <m:fPr>
                            <m:ctrlPr>
                              <a:rPr lang="en-US" altLang="ko-KR" sz="1600" i="1">
                                <a:latin typeface="Cambria Math" panose="02040503050406030204" pitchFamily="18" charset="0"/>
                                <a:ea typeface="Cambria Math" panose="02040503050406030204" pitchFamily="18" charset="0"/>
                              </a:rPr>
                            </m:ctrlPr>
                          </m:fPr>
                          <m:num>
                            <m:r>
                              <a:rPr lang="en-US" altLang="ko-KR" sz="1600" i="1">
                                <a:latin typeface="Cambria Math" panose="02040503050406030204" pitchFamily="18" charset="0"/>
                                <a:ea typeface="Cambria Math" panose="02040503050406030204" pitchFamily="18" charset="0"/>
                              </a:rPr>
                              <m:t>𝑟</m:t>
                            </m:r>
                          </m:num>
                          <m:den>
                            <m:r>
                              <a:rPr lang="en-US" altLang="ko-KR" sz="1600" i="1">
                                <a:latin typeface="Cambria Math" panose="02040503050406030204" pitchFamily="18" charset="0"/>
                                <a:ea typeface="Cambria Math" panose="02040503050406030204" pitchFamily="18" charset="0"/>
                              </a:rPr>
                              <m:t>99</m:t>
                            </m:r>
                          </m:den>
                        </m:f>
                      </m:e>
                    </m:d>
                  </m:oMath>
                </a14:m>
                <a:endParaRPr lang="en-US" altLang="ko-KR" sz="1600" dirty="0"/>
              </a:p>
              <a:p>
                <a:r>
                  <a:rPr lang="en-US" altLang="ko-KR" sz="1600" dirty="0"/>
                  <a:t>          </a:t>
                </a:r>
                <a14:m>
                  <m:oMath xmlns:m="http://schemas.openxmlformats.org/officeDocument/2006/math">
                    <m:r>
                      <a:rPr lang="en-US" altLang="ko-KR" sz="1600" i="1">
                        <a:latin typeface="Cambria Math" panose="02040503050406030204" pitchFamily="18" charset="0"/>
                      </a:rPr>
                      <m:t>=</m:t>
                    </m:r>
                    <m:d>
                      <m:dPr>
                        <m:ctrlPr>
                          <a:rPr lang="en-US" altLang="ko-KR" sz="1600" i="1">
                            <a:latin typeface="Cambria Math" panose="02040503050406030204" pitchFamily="18" charset="0"/>
                          </a:rPr>
                        </m:ctrlPr>
                      </m:dPr>
                      <m:e>
                        <m:f>
                          <m:fPr>
                            <m:ctrlPr>
                              <a:rPr lang="en-US" altLang="ko-KR" sz="1600" i="1">
                                <a:latin typeface="Cambria Math" panose="02040503050406030204" pitchFamily="18" charset="0"/>
                              </a:rPr>
                            </m:ctrlPr>
                          </m:fPr>
                          <m:num>
                            <m:r>
                              <a:rPr lang="en-US" altLang="ko-KR" sz="1600" i="1">
                                <a:latin typeface="Cambria Math" panose="02040503050406030204" pitchFamily="18" charset="0"/>
                              </a:rPr>
                              <m:t>𝑟</m:t>
                            </m:r>
                          </m:num>
                          <m:den>
                            <m:r>
                              <a:rPr lang="en-US" altLang="ko-KR" sz="1600" i="1">
                                <a:latin typeface="Cambria Math" panose="02040503050406030204" pitchFamily="18" charset="0"/>
                              </a:rPr>
                              <m:t>100</m:t>
                            </m:r>
                          </m:den>
                        </m:f>
                      </m:e>
                    </m:d>
                    <m:r>
                      <a:rPr lang="en-US" altLang="ko-KR" sz="1600" i="1">
                        <a:latin typeface="Cambria Math" panose="02040503050406030204" pitchFamily="18" charset="0"/>
                        <a:ea typeface="Cambria Math" panose="02040503050406030204" pitchFamily="18" charset="0"/>
                      </a:rPr>
                      <m:t>×[</m:t>
                    </m:r>
                    <m:f>
                      <m:fPr>
                        <m:ctrlPr>
                          <a:rPr lang="en-US" altLang="ko-KR" sz="1600" i="1">
                            <a:latin typeface="Cambria Math" panose="02040503050406030204" pitchFamily="18" charset="0"/>
                            <a:ea typeface="Cambria Math" panose="02040503050406030204" pitchFamily="18" charset="0"/>
                          </a:rPr>
                        </m:ctrlPr>
                      </m:fPr>
                      <m:num>
                        <m:r>
                          <a:rPr lang="en-US" altLang="ko-KR" sz="1600" i="1">
                            <a:latin typeface="Cambria Math" panose="02040503050406030204" pitchFamily="18" charset="0"/>
                            <a:ea typeface="Cambria Math" panose="02040503050406030204" pitchFamily="18" charset="0"/>
                          </a:rPr>
                          <m:t>1</m:t>
                        </m:r>
                      </m:num>
                      <m:den>
                        <m:r>
                          <a:rPr lang="en-US" altLang="ko-KR" sz="1600" i="1">
                            <a:latin typeface="Cambria Math" panose="02040503050406030204" pitchFamily="18" charset="0"/>
                            <a:ea typeface="Cambria Math" panose="02040503050406030204" pitchFamily="18" charset="0"/>
                          </a:rPr>
                          <m:t>𝑟</m:t>
                        </m:r>
                      </m:den>
                    </m:f>
                    <m:r>
                      <a:rPr lang="en-US" altLang="ko-KR" sz="1600" i="1">
                        <a:latin typeface="Cambria Math" panose="02040503050406030204" pitchFamily="18" charset="0"/>
                        <a:ea typeface="Cambria Math" panose="02040503050406030204" pitchFamily="18" charset="0"/>
                      </a:rPr>
                      <m:t>+…+</m:t>
                    </m:r>
                    <m:f>
                      <m:fPr>
                        <m:ctrlPr>
                          <a:rPr lang="en-US" altLang="ko-KR" sz="1600" i="1">
                            <a:latin typeface="Cambria Math" panose="02040503050406030204" pitchFamily="18" charset="0"/>
                            <a:ea typeface="Cambria Math" panose="02040503050406030204" pitchFamily="18" charset="0"/>
                          </a:rPr>
                        </m:ctrlPr>
                      </m:fPr>
                      <m:num>
                        <m:r>
                          <a:rPr lang="en-US" altLang="ko-KR" sz="1600" i="1">
                            <a:latin typeface="Cambria Math" panose="02040503050406030204" pitchFamily="18" charset="0"/>
                            <a:ea typeface="Cambria Math" panose="02040503050406030204" pitchFamily="18" charset="0"/>
                          </a:rPr>
                          <m:t>1</m:t>
                        </m:r>
                      </m:num>
                      <m:den>
                        <m:r>
                          <a:rPr lang="en-US" altLang="ko-KR" sz="1600" i="1">
                            <a:latin typeface="Cambria Math" panose="02040503050406030204" pitchFamily="18" charset="0"/>
                            <a:ea typeface="Cambria Math" panose="02040503050406030204" pitchFamily="18" charset="0"/>
                          </a:rPr>
                          <m:t>99</m:t>
                        </m:r>
                      </m:den>
                    </m:f>
                    <m:r>
                      <a:rPr lang="en-US" altLang="ko-KR" sz="1600" i="1">
                        <a:latin typeface="Cambria Math" panose="02040503050406030204" pitchFamily="18" charset="0"/>
                        <a:ea typeface="Cambria Math" panose="02040503050406030204" pitchFamily="18" charset="0"/>
                      </a:rPr>
                      <m:t>]</m:t>
                    </m:r>
                  </m:oMath>
                </a14:m>
                <a:endParaRPr lang="ko-KR" altLang="en-US" sz="1600" dirty="0"/>
              </a:p>
              <a:p>
                <a:endParaRPr lang="en-US" altLang="ko-KR" sz="1600" dirty="0"/>
              </a:p>
            </p:txBody>
          </p:sp>
        </mc:Choice>
        <mc:Fallback xmlns="">
          <p:sp>
            <p:nvSpPr>
              <p:cNvPr id="5" name="직사각형 4"/>
              <p:cNvSpPr>
                <a:spLocks noRot="1" noChangeAspect="1" noMove="1" noResize="1" noEditPoints="1" noAdjustHandles="1" noChangeArrowheads="1" noChangeShapeType="1" noTextEdit="1"/>
              </p:cNvSpPr>
              <p:nvPr/>
            </p:nvSpPr>
            <p:spPr>
              <a:xfrm>
                <a:off x="1744697" y="2187410"/>
                <a:ext cx="8702606" cy="1321772"/>
              </a:xfrm>
              <a:prstGeom prst="rect">
                <a:avLst/>
              </a:prstGeom>
              <a:blipFill>
                <a:blip r:embed="rId2"/>
                <a:stretch>
                  <a:fillRect/>
                </a:stretch>
              </a:blipFill>
            </p:spPr>
            <p:txBody>
              <a:bodyPr/>
              <a:lstStyle/>
              <a:p>
                <a:r>
                  <a:rPr lang="ko-KR" altLang="en-US">
                    <a:noFill/>
                  </a:rPr>
                  <a:t> </a:t>
                </a:r>
              </a:p>
            </p:txBody>
          </p:sp>
        </mc:Fallback>
      </mc:AlternateContent>
      <p:sp>
        <p:nvSpPr>
          <p:cNvPr id="7" name="AutoShape 5"/>
          <p:cNvSpPr>
            <a:spLocks noChangeArrowheads="1"/>
          </p:cNvSpPr>
          <p:nvPr/>
        </p:nvSpPr>
        <p:spPr bwMode="auto">
          <a:xfrm>
            <a:off x="1744697" y="1611550"/>
            <a:ext cx="2551103"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en-US" altLang="ko-KR" b="1" dirty="0">
                <a:latin typeface="나눔고딕" panose="020D0604000000000000" pitchFamily="50" charset="-127"/>
                <a:ea typeface="나눔고딕" panose="020D0604000000000000" pitchFamily="50" charset="-127"/>
              </a:rPr>
              <a:t>Secretary Problem</a:t>
            </a:r>
            <a:endParaRPr lang="ko-KR" altLang="en-US"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873813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a:spLocks noGrp="1"/>
          </p:cNvSpPr>
          <p:nvPr>
            <p:ph type="ctrTitle"/>
          </p:nvPr>
        </p:nvSpPr>
        <p:spPr>
          <a:xfrm>
            <a:off x="2209800" y="734840"/>
            <a:ext cx="7772400" cy="1470025"/>
          </a:xfrm>
        </p:spPr>
        <p:txBody>
          <a:bodyPr/>
          <a:lstStyle/>
          <a:p>
            <a:r>
              <a:rPr lang="ko-KR" altLang="en-US" sz="4000" dirty="0"/>
              <a:t>제 </a:t>
            </a:r>
            <a:r>
              <a:rPr lang="en-US" altLang="ko-KR" sz="4000" dirty="0"/>
              <a:t>10 </a:t>
            </a:r>
            <a:r>
              <a:rPr lang="ko-KR" altLang="en-US" sz="4000" dirty="0"/>
              <a:t>장  이항공식</a:t>
            </a:r>
            <a:endParaRPr lang="ko-KR" altLang="en-US" dirty="0"/>
          </a:p>
        </p:txBody>
      </p:sp>
      <p:sp>
        <p:nvSpPr>
          <p:cNvPr id="7" name="Rectangle 7"/>
          <p:cNvSpPr txBox="1">
            <a:spLocks noChangeArrowheads="1"/>
          </p:cNvSpPr>
          <p:nvPr/>
        </p:nvSpPr>
        <p:spPr bwMode="auto">
          <a:xfrm>
            <a:off x="4784852" y="3043807"/>
            <a:ext cx="4644008" cy="3617640"/>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rmAutofit/>
          </a:bodyPr>
          <a:lstStyle>
            <a:lvl1pPr marL="0" indent="0" algn="ctr" rtl="0" fontAlgn="base" latinLnBrk="1">
              <a:spcBef>
                <a:spcPct val="20000"/>
              </a:spcBef>
              <a:spcAft>
                <a:spcPct val="0"/>
              </a:spcAft>
              <a:buFont typeface="Arial" charset="0"/>
              <a:buNone/>
              <a:defRPr sz="3200" kern="1200">
                <a:solidFill>
                  <a:schemeClr val="tx1">
                    <a:tint val="75000"/>
                  </a:schemeClr>
                </a:solidFill>
                <a:latin typeface="+mn-lt"/>
                <a:ea typeface="+mn-ea"/>
                <a:cs typeface="맑은 고딕"/>
              </a:defRPr>
            </a:lvl1pPr>
            <a:lvl2pPr marL="457200" indent="0" algn="ctr" rtl="0" fontAlgn="base" latinLnBrk="1">
              <a:spcBef>
                <a:spcPct val="20000"/>
              </a:spcBef>
              <a:spcAft>
                <a:spcPct val="0"/>
              </a:spcAft>
              <a:buFont typeface="Arial" charset="0"/>
              <a:buNone/>
              <a:defRPr sz="2800" kern="1200">
                <a:solidFill>
                  <a:schemeClr val="tx1">
                    <a:tint val="75000"/>
                  </a:schemeClr>
                </a:solidFill>
                <a:latin typeface="+mn-lt"/>
                <a:ea typeface="+mn-ea"/>
                <a:cs typeface="맑은 고딕"/>
              </a:defRPr>
            </a:lvl2pPr>
            <a:lvl3pPr marL="914400" indent="0" algn="ctr" rtl="0" fontAlgn="base" latinLnBrk="1">
              <a:spcBef>
                <a:spcPct val="20000"/>
              </a:spcBef>
              <a:spcAft>
                <a:spcPct val="0"/>
              </a:spcAft>
              <a:buFont typeface="Arial" charset="0"/>
              <a:buNone/>
              <a:defRPr sz="2400" kern="1200">
                <a:solidFill>
                  <a:schemeClr val="tx1">
                    <a:tint val="75000"/>
                  </a:schemeClr>
                </a:solidFill>
                <a:latin typeface="+mn-lt"/>
                <a:ea typeface="+mn-ea"/>
                <a:cs typeface="맑은 고딕"/>
              </a:defRPr>
            </a:lvl3pPr>
            <a:lvl4pPr marL="13716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4pPr>
            <a:lvl5pPr marL="1828800" indent="0" algn="ctr" rtl="0" fontAlgn="base" latinLnBrk="1">
              <a:spcBef>
                <a:spcPct val="20000"/>
              </a:spcBef>
              <a:spcAft>
                <a:spcPct val="0"/>
              </a:spcAft>
              <a:buFont typeface="Arial" charset="0"/>
              <a:buNone/>
              <a:defRPr sz="2000" kern="1200">
                <a:solidFill>
                  <a:schemeClr val="tx1">
                    <a:tint val="75000"/>
                  </a:schemeClr>
                </a:solidFill>
                <a:latin typeface="+mn-lt"/>
                <a:ea typeface="+mn-ea"/>
                <a:cs typeface="맑은 고딕"/>
              </a:defRPr>
            </a:lvl5pPr>
            <a:lvl6pPr marL="22860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1"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lnSpc>
                <a:spcPct val="12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성공과 실패의 연속</a:t>
            </a:r>
          </a:p>
          <a:p>
            <a:pPr marL="342900" indent="-342900" algn="l">
              <a:lnSpc>
                <a:spcPct val="12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베르누이 확률변수와 이항분포</a:t>
            </a:r>
          </a:p>
          <a:p>
            <a:pPr marL="342900" indent="-342900" algn="l">
              <a:lnSpc>
                <a:spcPct val="120000"/>
              </a:lnSpc>
              <a:buFontTx/>
              <a:buAutoNum type="arabicPeriod"/>
            </a:pPr>
            <a:r>
              <a:rPr lang="ko-KR" altLang="en-US" sz="2000" dirty="0">
                <a:solidFill>
                  <a:srgbClr val="000000"/>
                </a:solidFill>
                <a:latin typeface="나눔고딕" panose="020D0604000000000000" pitchFamily="50" charset="-127"/>
                <a:ea typeface="나눔고딕" panose="020D0604000000000000" pitchFamily="50" charset="-127"/>
              </a:rPr>
              <a:t>이항공식</a:t>
            </a:r>
          </a:p>
        </p:txBody>
      </p:sp>
    </p:spTree>
    <p:extLst>
      <p:ext uri="{BB962C8B-B14F-4D97-AF65-F5344CB8AC3E}">
        <p14:creationId xmlns:p14="http://schemas.microsoft.com/office/powerpoint/2010/main" val="1833924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성공과 실패의 연속</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latin typeface="나눔고딕" panose="020D0604000000000000" pitchFamily="50" charset="-127"/>
              <a:ea typeface="나눔고딕" panose="020D0604000000000000" pitchFamily="50" charset="-127"/>
            </a:endParaRPr>
          </a:p>
          <a:p>
            <a:pPr defTabSz="571500">
              <a:lnSpc>
                <a:spcPct val="150000"/>
              </a:lnSpc>
              <a:tabLst>
                <a:tab pos="476250" algn="l"/>
              </a:tabLst>
            </a:pPr>
            <a:r>
              <a:rPr lang="ko-KR" altLang="en-US" sz="1800" dirty="0">
                <a:latin typeface="나눔고딕" panose="020D0604000000000000" pitchFamily="50" charset="-127"/>
                <a:ea typeface="나눔고딕" panose="020D0604000000000000" pitchFamily="50" charset="-127"/>
              </a:rPr>
              <a:t>동전을 </a:t>
            </a:r>
            <a:r>
              <a:rPr lang="en-US" altLang="ko-KR" sz="1800" dirty="0">
                <a:latin typeface="나눔고딕" panose="020D0604000000000000" pitchFamily="50" charset="-127"/>
                <a:ea typeface="나눔고딕" panose="020D0604000000000000" pitchFamily="50" charset="-127"/>
              </a:rPr>
              <a:t>4 </a:t>
            </a:r>
            <a:r>
              <a:rPr lang="ko-KR" altLang="en-US" sz="1800" dirty="0">
                <a:latin typeface="나눔고딕" panose="020D0604000000000000" pitchFamily="50" charset="-127"/>
                <a:ea typeface="나눔고딕" panose="020D0604000000000000" pitchFamily="50" charset="-127"/>
              </a:rPr>
              <a:t>번 던질 때 앞면이 </a:t>
            </a:r>
            <a:r>
              <a:rPr lang="en-US" altLang="ko-KR" sz="1800" dirty="0">
                <a:latin typeface="나눔고딕" panose="020D0604000000000000" pitchFamily="50" charset="-127"/>
                <a:ea typeface="나눔고딕" panose="020D0604000000000000" pitchFamily="50" charset="-127"/>
              </a:rPr>
              <a:t>1 </a:t>
            </a:r>
            <a:r>
              <a:rPr lang="ko-KR" altLang="en-US" sz="1800" dirty="0">
                <a:latin typeface="나눔고딕" panose="020D0604000000000000" pitchFamily="50" charset="-127"/>
                <a:ea typeface="나눔고딕" panose="020D0604000000000000" pitchFamily="50" charset="-127"/>
              </a:rPr>
              <a:t>번 나올 확률</a:t>
            </a:r>
          </a:p>
          <a:p>
            <a:pPr defTabSz="571500">
              <a:lnSpc>
                <a:spcPct val="150000"/>
              </a:lnSpc>
              <a:tabLst>
                <a:tab pos="476250" algn="l"/>
              </a:tabLst>
            </a:pPr>
            <a:r>
              <a:rPr lang="ko-KR" altLang="en-US" sz="1800" dirty="0">
                <a:latin typeface="나눔고딕" panose="020D0604000000000000" pitchFamily="50" charset="-127"/>
                <a:ea typeface="나눔고딕" panose="020D0604000000000000" pitchFamily="50" charset="-127"/>
              </a:rPr>
              <a:t>주사위를 </a:t>
            </a:r>
            <a:r>
              <a:rPr lang="en-US" altLang="ko-KR" sz="1800" dirty="0">
                <a:latin typeface="나눔고딕" panose="020D0604000000000000" pitchFamily="50" charset="-127"/>
                <a:ea typeface="나눔고딕" panose="020D0604000000000000" pitchFamily="50" charset="-127"/>
              </a:rPr>
              <a:t>10 </a:t>
            </a:r>
            <a:r>
              <a:rPr lang="ko-KR" altLang="en-US" sz="1800" dirty="0">
                <a:latin typeface="나눔고딕" panose="020D0604000000000000" pitchFamily="50" charset="-127"/>
                <a:ea typeface="나눔고딕" panose="020D0604000000000000" pitchFamily="50" charset="-127"/>
              </a:rPr>
              <a:t>번 던질 때 </a:t>
            </a:r>
            <a:r>
              <a:rPr lang="en-US" altLang="ko-KR" sz="1800" dirty="0">
                <a:latin typeface="나눔고딕" panose="020D0604000000000000" pitchFamily="50" charset="-127"/>
                <a:ea typeface="나눔고딕" panose="020D0604000000000000" pitchFamily="50" charset="-127"/>
              </a:rPr>
              <a:t>1</a:t>
            </a:r>
            <a:r>
              <a:rPr lang="ko-KR" altLang="en-US" sz="1800" dirty="0">
                <a:latin typeface="나눔고딕" panose="020D0604000000000000" pitchFamily="50" charset="-127"/>
                <a:ea typeface="나눔고딕" panose="020D0604000000000000" pitchFamily="50" charset="-127"/>
              </a:rPr>
              <a:t>의</a:t>
            </a:r>
            <a:r>
              <a:rPr lang="en-US" altLang="ko-KR" sz="1800" dirty="0">
                <a:latin typeface="나눔고딕" panose="020D0604000000000000" pitchFamily="50" charset="-127"/>
                <a:ea typeface="나눔고딕" panose="020D0604000000000000" pitchFamily="50" charset="-127"/>
              </a:rPr>
              <a:t> </a:t>
            </a:r>
            <a:r>
              <a:rPr lang="ko-KR" altLang="en-US" sz="1800" dirty="0">
                <a:latin typeface="나눔고딕" panose="020D0604000000000000" pitchFamily="50" charset="-127"/>
                <a:ea typeface="나눔고딕" panose="020D0604000000000000" pitchFamily="50" charset="-127"/>
              </a:rPr>
              <a:t>눈이 </a:t>
            </a:r>
            <a:r>
              <a:rPr lang="en-US" altLang="ko-KR" sz="1800" dirty="0">
                <a:latin typeface="나눔고딕" panose="020D0604000000000000" pitchFamily="50" charset="-127"/>
                <a:ea typeface="나눔고딕" panose="020D0604000000000000" pitchFamily="50" charset="-127"/>
              </a:rPr>
              <a:t>3 </a:t>
            </a:r>
            <a:r>
              <a:rPr lang="ko-KR" altLang="en-US" sz="1800" dirty="0">
                <a:latin typeface="나눔고딕" panose="020D0604000000000000" pitchFamily="50" charset="-127"/>
                <a:ea typeface="나눔고딕" panose="020D0604000000000000" pitchFamily="50" charset="-127"/>
              </a:rPr>
              <a:t>번 나올 확률</a:t>
            </a:r>
          </a:p>
          <a:p>
            <a:pPr defTabSz="571500">
              <a:lnSpc>
                <a:spcPct val="150000"/>
              </a:lnSpc>
              <a:tabLst>
                <a:tab pos="476250" algn="l"/>
              </a:tabLst>
            </a:pPr>
            <a:r>
              <a:rPr lang="ko-KR" altLang="en-US" sz="1800" dirty="0">
                <a:latin typeface="나눔고딕" panose="020D0604000000000000" pitchFamily="50" charset="-127"/>
                <a:ea typeface="나눔고딕" panose="020D0604000000000000" pitchFamily="50" charset="-127"/>
              </a:rPr>
              <a:t>내가 산 주식이 앞으로 </a:t>
            </a:r>
            <a:r>
              <a:rPr lang="en-US" altLang="ko-KR" sz="1800" dirty="0">
                <a:latin typeface="나눔고딕" panose="020D0604000000000000" pitchFamily="50" charset="-127"/>
                <a:ea typeface="나눔고딕" panose="020D0604000000000000" pitchFamily="50" charset="-127"/>
              </a:rPr>
              <a:t>5</a:t>
            </a:r>
            <a:r>
              <a:rPr lang="ko-KR" altLang="en-US" sz="1800" dirty="0">
                <a:latin typeface="나눔고딕" panose="020D0604000000000000" pitchFamily="50" charset="-127"/>
                <a:ea typeface="나눔고딕" panose="020D0604000000000000" pitchFamily="50" charset="-127"/>
              </a:rPr>
              <a:t>일간 매일 오를 확률</a:t>
            </a:r>
          </a:p>
          <a:p>
            <a:pPr defTabSz="571500">
              <a:lnSpc>
                <a:spcPct val="150000"/>
              </a:lnSpc>
              <a:tabLst>
                <a:tab pos="476250" algn="l"/>
              </a:tabLst>
            </a:pPr>
            <a:r>
              <a:rPr lang="ko-KR" altLang="en-US" sz="1800" dirty="0">
                <a:latin typeface="나눔고딕" panose="020D0604000000000000" pitchFamily="50" charset="-127"/>
                <a:ea typeface="나눔고딕" panose="020D0604000000000000" pitchFamily="50" charset="-127"/>
              </a:rPr>
              <a:t>한 장의 붉은 카드와 아홉 장의 푸른 카드가 든 상자에서  무작위로 </a:t>
            </a:r>
            <a:r>
              <a:rPr lang="en-US" altLang="ko-KR" sz="1800" dirty="0">
                <a:latin typeface="나눔고딕" panose="020D0604000000000000" pitchFamily="50" charset="-127"/>
                <a:ea typeface="나눔고딕" panose="020D0604000000000000" pitchFamily="50" charset="-127"/>
              </a:rPr>
              <a:t>5 </a:t>
            </a:r>
            <a:r>
              <a:rPr lang="ko-KR" altLang="en-US" sz="1800" dirty="0">
                <a:latin typeface="나눔고딕" panose="020D0604000000000000" pitchFamily="50" charset="-127"/>
                <a:ea typeface="나눔고딕" panose="020D0604000000000000" pitchFamily="50" charset="-127"/>
              </a:rPr>
              <a:t>번 복원 추출할 때 붉은 카드를 두 장 뽑을 확률</a:t>
            </a:r>
            <a:endParaRPr lang="en-US" altLang="ko-KR" sz="1800" dirty="0">
              <a:latin typeface="나눔고딕" panose="020D0604000000000000" pitchFamily="50" charset="-127"/>
              <a:ea typeface="나눔고딕" panose="020D0604000000000000" pitchFamily="50" charset="-127"/>
            </a:endParaRPr>
          </a:p>
          <a:p>
            <a:pPr lvl="1" defTabSz="571500">
              <a:lnSpc>
                <a:spcPct val="150000"/>
              </a:lnSpc>
              <a:tabLst>
                <a:tab pos="476250" algn="l"/>
              </a:tabLst>
            </a:pPr>
            <a:r>
              <a:rPr lang="ko-KR" altLang="en-US" sz="1600" dirty="0">
                <a:latin typeface="나눔고딕" panose="020D0604000000000000" pitchFamily="50" charset="-127"/>
                <a:ea typeface="나눔고딕" panose="020D0604000000000000" pitchFamily="50" charset="-127"/>
              </a:rPr>
              <a:t>결과가 둘</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성공과 실패</a:t>
            </a:r>
            <a:r>
              <a:rPr lang="en-US" altLang="ko-KR" sz="1600" dirty="0">
                <a:latin typeface="나눔고딕" panose="020D0604000000000000" pitchFamily="50" charset="-127"/>
                <a:ea typeface="나눔고딕" panose="020D0604000000000000" pitchFamily="50" charset="-127"/>
              </a:rPr>
              <a:t>)</a:t>
            </a:r>
            <a:r>
              <a:rPr lang="ko-KR" altLang="en-US" sz="1600" dirty="0">
                <a:latin typeface="나눔고딕" panose="020D0604000000000000" pitchFamily="50" charset="-127"/>
                <a:ea typeface="나눔고딕" panose="020D0604000000000000" pitchFamily="50" charset="-127"/>
              </a:rPr>
              <a:t>로 나뉘는 경우 이항공식의 적용을 생각해 본다</a:t>
            </a:r>
            <a:r>
              <a:rPr lang="en-US" altLang="ko-KR" sz="1600" dirty="0">
                <a:latin typeface="나눔고딕" panose="020D0604000000000000" pitchFamily="50" charset="-127"/>
                <a:ea typeface="나눔고딕" panose="020D0604000000000000" pitchFamily="50" charset="-127"/>
              </a:rPr>
              <a:t>.</a:t>
            </a:r>
            <a:endParaRPr lang="ko-KR" altLang="en-US" sz="1050" dirty="0">
              <a:latin typeface="나눔고딕" panose="020D0604000000000000" pitchFamily="50" charset="-127"/>
              <a:ea typeface="나눔고딕" panose="020D0604000000000000" pitchFamily="50" charset="-127"/>
            </a:endParaRPr>
          </a:p>
        </p:txBody>
      </p:sp>
      <p:sp>
        <p:nvSpPr>
          <p:cNvPr id="6" name="AutoShape 5"/>
          <p:cNvSpPr>
            <a:spLocks noChangeArrowheads="1"/>
          </p:cNvSpPr>
          <p:nvPr/>
        </p:nvSpPr>
        <p:spPr bwMode="auto">
          <a:xfrm>
            <a:off x="1988544" y="1611551"/>
            <a:ext cx="23072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이항공식의 적용 예</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952705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rtlCol="0">
            <a:normAutofit/>
          </a:bodyPr>
          <a:lstStyle/>
          <a:p>
            <a:pPr>
              <a:defRPr/>
            </a:pPr>
            <a:r>
              <a:rPr lang="en-US" altLang="ko-KR" sz="4000" dirty="0"/>
              <a:t>2. </a:t>
            </a:r>
            <a:r>
              <a:rPr lang="ko-KR" altLang="en-US" sz="4000" dirty="0"/>
              <a:t>자료</a:t>
            </a:r>
          </a:p>
        </p:txBody>
      </p:sp>
      <p:sp>
        <p:nvSpPr>
          <p:cNvPr id="2" name="내용 개체 틀 1"/>
          <p:cNvSpPr>
            <a:spLocks noGrp="1"/>
          </p:cNvSpPr>
          <p:nvPr>
            <p:ph idx="1"/>
          </p:nvPr>
        </p:nvSpPr>
        <p:spPr>
          <a:xfrm>
            <a:off x="1981200" y="1600200"/>
            <a:ext cx="8229600" cy="5257800"/>
          </a:xfrm>
        </p:spPr>
        <p:txBody>
          <a:bodyPr>
            <a:normAutofit lnSpcReduction="10000"/>
          </a:bodyPr>
          <a:lstStyle/>
          <a:p>
            <a:pPr>
              <a:lnSpc>
                <a:spcPct val="150000"/>
              </a:lnSpc>
            </a:pPr>
            <a:endParaRPr lang="en-US" altLang="ko-KR" sz="24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a:lnSpc>
                <a:spcPct val="150000"/>
              </a:lnSpc>
            </a:pPr>
            <a:endParaRPr lang="en-US" altLang="ko-KR" sz="1800" dirty="0"/>
          </a:p>
          <a:p>
            <a:pPr marL="0" indent="0">
              <a:lnSpc>
                <a:spcPct val="150000"/>
              </a:lnSpc>
              <a:buNone/>
            </a:pPr>
            <a:r>
              <a:rPr lang="ko-KR" altLang="en-US" sz="1800" dirty="0"/>
              <a:t>통계학은 표본의 자료를 수집</a:t>
            </a:r>
            <a:r>
              <a:rPr lang="en-US" altLang="ko-KR" sz="1800" dirty="0"/>
              <a:t>, </a:t>
            </a:r>
            <a:r>
              <a:rPr lang="ko-KR" altLang="en-US" sz="1800" dirty="0"/>
              <a:t>정리</a:t>
            </a:r>
            <a:r>
              <a:rPr lang="en-US" altLang="ko-KR" sz="1800" dirty="0"/>
              <a:t>, </a:t>
            </a:r>
            <a:r>
              <a:rPr lang="ko-KR" altLang="en-US" sz="1800" dirty="0"/>
              <a:t>요약하고 나아가 요약된 자료를 토대로 그 자료의 모태가 되는 모집단에 대해 짐작</a:t>
            </a:r>
            <a:r>
              <a:rPr lang="en-US" altLang="ko-KR" sz="1800" dirty="0"/>
              <a:t>, </a:t>
            </a:r>
            <a:r>
              <a:rPr lang="ko-KR" altLang="en-US" sz="1800" dirty="0"/>
              <a:t>추측해 보는 작업을 포함</a:t>
            </a:r>
            <a:r>
              <a:rPr lang="en-US" altLang="ko-KR" sz="1800" dirty="0"/>
              <a:t>.</a:t>
            </a:r>
          </a:p>
        </p:txBody>
      </p:sp>
      <p:sp>
        <p:nvSpPr>
          <p:cNvPr id="36" name="Rectangle 20"/>
          <p:cNvSpPr>
            <a:spLocks noChangeArrowheads="1"/>
          </p:cNvSpPr>
          <p:nvPr/>
        </p:nvSpPr>
        <p:spPr bwMode="auto">
          <a:xfrm>
            <a:off x="5956301" y="5018128"/>
            <a:ext cx="4103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1600" b="1" dirty="0">
                <a:latin typeface="나눔고딕" panose="020D0604000000000000" pitchFamily="50" charset="-127"/>
                <a:ea typeface="나눔고딕" panose="020D0604000000000000" pitchFamily="50" charset="-127"/>
              </a:rPr>
              <a:t>추론</a:t>
            </a:r>
            <a:endParaRPr lang="en-US" altLang="ko-KR" sz="1600" b="1" dirty="0">
              <a:latin typeface="나눔고딕" panose="020D0604000000000000" pitchFamily="50" charset="-127"/>
              <a:ea typeface="나눔고딕" panose="020D0604000000000000" pitchFamily="50" charset="-127"/>
            </a:endParaRPr>
          </a:p>
        </p:txBody>
      </p:sp>
      <p:sp>
        <p:nvSpPr>
          <p:cNvPr id="37" name="Freeform 22"/>
          <p:cNvSpPr>
            <a:spLocks/>
          </p:cNvSpPr>
          <p:nvPr/>
        </p:nvSpPr>
        <p:spPr bwMode="auto">
          <a:xfrm>
            <a:off x="6648451" y="3187740"/>
            <a:ext cx="2195513" cy="1200150"/>
          </a:xfrm>
          <a:custGeom>
            <a:avLst/>
            <a:gdLst>
              <a:gd name="T0" fmla="*/ 2147483647 w 400"/>
              <a:gd name="T1" fmla="*/ 0 h 225"/>
              <a:gd name="T2" fmla="*/ 0 w 400"/>
              <a:gd name="T3" fmla="*/ 2147483647 h 225"/>
              <a:gd name="T4" fmla="*/ 0 w 400"/>
              <a:gd name="T5" fmla="*/ 2147483647 h 225"/>
              <a:gd name="T6" fmla="*/ 2147483647 w 400"/>
              <a:gd name="T7" fmla="*/ 2147483647 h 225"/>
              <a:gd name="T8" fmla="*/ 2147483647 w 400"/>
              <a:gd name="T9" fmla="*/ 2147483647 h 225"/>
              <a:gd name="T10" fmla="*/ 2147483647 w 400"/>
              <a:gd name="T11" fmla="*/ 2147483647 h 225"/>
              <a:gd name="T12" fmla="*/ 2147483647 w 400"/>
              <a:gd name="T13" fmla="*/ 2147483647 h 225"/>
              <a:gd name="T14" fmla="*/ 2147483647 w 400"/>
              <a:gd name="T15" fmla="*/ 0 h 225"/>
              <a:gd name="T16" fmla="*/ 2147483647 w 400"/>
              <a:gd name="T17" fmla="*/ 0 h 2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0"/>
              <a:gd name="T28" fmla="*/ 0 h 225"/>
              <a:gd name="T29" fmla="*/ 400 w 400"/>
              <a:gd name="T30" fmla="*/ 225 h 2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0" h="225">
                <a:moveTo>
                  <a:pt x="38" y="0"/>
                </a:moveTo>
                <a:cubicBezTo>
                  <a:pt x="17" y="0"/>
                  <a:pt x="0" y="17"/>
                  <a:pt x="0" y="37"/>
                </a:cubicBezTo>
                <a:lnTo>
                  <a:pt x="0" y="187"/>
                </a:lnTo>
                <a:cubicBezTo>
                  <a:pt x="0" y="208"/>
                  <a:pt x="17" y="225"/>
                  <a:pt x="38" y="225"/>
                </a:cubicBezTo>
                <a:lnTo>
                  <a:pt x="363" y="225"/>
                </a:lnTo>
                <a:cubicBezTo>
                  <a:pt x="383" y="225"/>
                  <a:pt x="400" y="208"/>
                  <a:pt x="400" y="187"/>
                </a:cubicBezTo>
                <a:lnTo>
                  <a:pt x="400" y="37"/>
                </a:lnTo>
                <a:cubicBezTo>
                  <a:pt x="400" y="17"/>
                  <a:pt x="383" y="0"/>
                  <a:pt x="363" y="0"/>
                </a:cubicBezTo>
                <a:lnTo>
                  <a:pt x="38" y="0"/>
                </a:lnTo>
                <a:close/>
              </a:path>
            </a:pathLst>
          </a:custGeom>
          <a:solidFill>
            <a:srgbClr val="FFFFFF"/>
          </a:solidFill>
          <a:ln w="11113" cap="rnd">
            <a:solidFill>
              <a:srgbClr val="000000"/>
            </a:solidFill>
            <a:prstDash val="solid"/>
            <a:round/>
            <a:headEnd/>
            <a:tailEnd/>
          </a:ln>
        </p:spPr>
        <p:txBody>
          <a:bodyPr/>
          <a:lstStyle/>
          <a:p>
            <a:endParaRPr lang="ko-KR" altLang="en-US">
              <a:latin typeface="나눔고딕" panose="020D0604000000000000" pitchFamily="50" charset="-127"/>
              <a:ea typeface="나눔고딕" panose="020D0604000000000000" pitchFamily="50" charset="-127"/>
            </a:endParaRPr>
          </a:p>
        </p:txBody>
      </p:sp>
      <p:sp>
        <p:nvSpPr>
          <p:cNvPr id="38" name="Freeform 23"/>
          <p:cNvSpPr>
            <a:spLocks/>
          </p:cNvSpPr>
          <p:nvPr/>
        </p:nvSpPr>
        <p:spPr bwMode="auto">
          <a:xfrm>
            <a:off x="2943225" y="2654340"/>
            <a:ext cx="2470150" cy="2133600"/>
          </a:xfrm>
          <a:custGeom>
            <a:avLst/>
            <a:gdLst>
              <a:gd name="T0" fmla="*/ 2147483647 w 450"/>
              <a:gd name="T1" fmla="*/ 0 h 400"/>
              <a:gd name="T2" fmla="*/ 0 w 450"/>
              <a:gd name="T3" fmla="*/ 2147483647 h 400"/>
              <a:gd name="T4" fmla="*/ 0 w 450"/>
              <a:gd name="T5" fmla="*/ 2147483647 h 400"/>
              <a:gd name="T6" fmla="*/ 2147483647 w 450"/>
              <a:gd name="T7" fmla="*/ 2147483647 h 400"/>
              <a:gd name="T8" fmla="*/ 2147483647 w 450"/>
              <a:gd name="T9" fmla="*/ 2147483647 h 400"/>
              <a:gd name="T10" fmla="*/ 2147483647 w 450"/>
              <a:gd name="T11" fmla="*/ 2147483647 h 400"/>
              <a:gd name="T12" fmla="*/ 2147483647 w 450"/>
              <a:gd name="T13" fmla="*/ 2147483647 h 400"/>
              <a:gd name="T14" fmla="*/ 2147483647 w 450"/>
              <a:gd name="T15" fmla="*/ 0 h 400"/>
              <a:gd name="T16" fmla="*/ 2147483647 w 450"/>
              <a:gd name="T17" fmla="*/ 0 h 4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0"/>
              <a:gd name="T28" fmla="*/ 0 h 400"/>
              <a:gd name="T29" fmla="*/ 450 w 450"/>
              <a:gd name="T30" fmla="*/ 400 h 4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0" h="400">
                <a:moveTo>
                  <a:pt x="67" y="0"/>
                </a:moveTo>
                <a:cubicBezTo>
                  <a:pt x="30" y="0"/>
                  <a:pt x="0" y="30"/>
                  <a:pt x="0" y="67"/>
                </a:cubicBezTo>
                <a:lnTo>
                  <a:pt x="0" y="333"/>
                </a:lnTo>
                <a:cubicBezTo>
                  <a:pt x="0" y="370"/>
                  <a:pt x="30" y="400"/>
                  <a:pt x="67" y="400"/>
                </a:cubicBezTo>
                <a:lnTo>
                  <a:pt x="384" y="400"/>
                </a:lnTo>
                <a:cubicBezTo>
                  <a:pt x="420" y="400"/>
                  <a:pt x="450" y="370"/>
                  <a:pt x="450" y="333"/>
                </a:cubicBezTo>
                <a:lnTo>
                  <a:pt x="450" y="67"/>
                </a:lnTo>
                <a:cubicBezTo>
                  <a:pt x="450" y="30"/>
                  <a:pt x="420" y="0"/>
                  <a:pt x="384" y="0"/>
                </a:cubicBezTo>
                <a:lnTo>
                  <a:pt x="67" y="0"/>
                </a:lnTo>
                <a:close/>
              </a:path>
            </a:pathLst>
          </a:custGeom>
          <a:solidFill>
            <a:srgbClr val="FFFFFF"/>
          </a:solidFill>
          <a:ln w="11113" cap="rnd">
            <a:solidFill>
              <a:srgbClr val="000000"/>
            </a:solidFill>
            <a:prstDash val="solid"/>
            <a:round/>
            <a:headEnd/>
            <a:tailEnd/>
          </a:ln>
        </p:spPr>
        <p:txBody>
          <a:bodyPr/>
          <a:lstStyle/>
          <a:p>
            <a:endParaRPr lang="ko-KR" altLang="en-US">
              <a:latin typeface="나눔고딕" panose="020D0604000000000000" pitchFamily="50" charset="-127"/>
              <a:ea typeface="나눔고딕" panose="020D0604000000000000" pitchFamily="50" charset="-127"/>
            </a:endParaRPr>
          </a:p>
        </p:txBody>
      </p:sp>
      <p:sp>
        <p:nvSpPr>
          <p:cNvPr id="39" name="Freeform 26"/>
          <p:cNvSpPr>
            <a:spLocks/>
          </p:cNvSpPr>
          <p:nvPr/>
        </p:nvSpPr>
        <p:spPr bwMode="auto">
          <a:xfrm>
            <a:off x="4727575" y="2654340"/>
            <a:ext cx="1454150" cy="400050"/>
          </a:xfrm>
          <a:custGeom>
            <a:avLst/>
            <a:gdLst>
              <a:gd name="T0" fmla="*/ 0 w 265"/>
              <a:gd name="T1" fmla="*/ 2147483647 h 75"/>
              <a:gd name="T2" fmla="*/ 2147483647 w 265"/>
              <a:gd name="T3" fmla="*/ 0 h 75"/>
              <a:gd name="T4" fmla="*/ 2147483647 w 265"/>
              <a:gd name="T5" fmla="*/ 0 h 75"/>
              <a:gd name="T6" fmla="*/ 2147483647 w 265"/>
              <a:gd name="T7" fmla="*/ 0 h 75"/>
              <a:gd name="T8" fmla="*/ 2147483647 w 265"/>
              <a:gd name="T9" fmla="*/ 2147483647 h 75"/>
              <a:gd name="T10" fmla="*/ 0 w 265"/>
              <a:gd name="T11" fmla="*/ 2147483647 h 75"/>
              <a:gd name="T12" fmla="*/ 0 60000 65536"/>
              <a:gd name="T13" fmla="*/ 0 60000 65536"/>
              <a:gd name="T14" fmla="*/ 0 60000 65536"/>
              <a:gd name="T15" fmla="*/ 0 60000 65536"/>
              <a:gd name="T16" fmla="*/ 0 60000 65536"/>
              <a:gd name="T17" fmla="*/ 0 60000 65536"/>
              <a:gd name="T18" fmla="*/ 0 w 265"/>
              <a:gd name="T19" fmla="*/ 0 h 75"/>
              <a:gd name="T20" fmla="*/ 265 w 26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265" h="75">
                <a:moveTo>
                  <a:pt x="0" y="75"/>
                </a:moveTo>
                <a:cubicBezTo>
                  <a:pt x="0" y="33"/>
                  <a:pt x="110" y="0"/>
                  <a:pt x="247" y="0"/>
                </a:cubicBezTo>
                <a:cubicBezTo>
                  <a:pt x="253" y="0"/>
                  <a:pt x="259" y="0"/>
                  <a:pt x="265" y="0"/>
                </a:cubicBezTo>
                <a:cubicBezTo>
                  <a:pt x="136" y="3"/>
                  <a:pt x="36" y="36"/>
                  <a:pt x="36" y="75"/>
                </a:cubicBezTo>
                <a:lnTo>
                  <a:pt x="0" y="75"/>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latin typeface="나눔고딕" panose="020D0604000000000000" pitchFamily="50" charset="-127"/>
              <a:ea typeface="나눔고딕" panose="020D0604000000000000" pitchFamily="50" charset="-127"/>
            </a:endParaRPr>
          </a:p>
        </p:txBody>
      </p:sp>
      <p:sp>
        <p:nvSpPr>
          <p:cNvPr id="40" name="Freeform 27"/>
          <p:cNvSpPr>
            <a:spLocks/>
          </p:cNvSpPr>
          <p:nvPr/>
        </p:nvSpPr>
        <p:spPr bwMode="auto">
          <a:xfrm>
            <a:off x="4727575" y="2654340"/>
            <a:ext cx="3259138" cy="400050"/>
          </a:xfrm>
          <a:custGeom>
            <a:avLst/>
            <a:gdLst>
              <a:gd name="T0" fmla="*/ 0 w 594"/>
              <a:gd name="T1" fmla="*/ 2147483647 h 75"/>
              <a:gd name="T2" fmla="*/ 2147483647 w 594"/>
              <a:gd name="T3" fmla="*/ 0 h 75"/>
              <a:gd name="T4" fmla="*/ 2147483647 w 594"/>
              <a:gd name="T5" fmla="*/ 0 h 75"/>
              <a:gd name="T6" fmla="*/ 2147483647 w 594"/>
              <a:gd name="T7" fmla="*/ 0 h 75"/>
              <a:gd name="T8" fmla="*/ 2147483647 w 594"/>
              <a:gd name="T9" fmla="*/ 2147483647 h 75"/>
              <a:gd name="T10" fmla="*/ 2147483647 w 594"/>
              <a:gd name="T11" fmla="*/ 2147483647 h 75"/>
              <a:gd name="T12" fmla="*/ 2147483647 w 594"/>
              <a:gd name="T13" fmla="*/ 2147483647 h 75"/>
              <a:gd name="T14" fmla="*/ 2147483647 w 594"/>
              <a:gd name="T15" fmla="*/ 2147483647 h 75"/>
              <a:gd name="T16" fmla="*/ 2147483647 w 594"/>
              <a:gd name="T17" fmla="*/ 2147483647 h 75"/>
              <a:gd name="T18" fmla="*/ 2147483647 w 594"/>
              <a:gd name="T19" fmla="*/ 0 h 75"/>
              <a:gd name="T20" fmla="*/ 2147483647 w 594"/>
              <a:gd name="T21" fmla="*/ 0 h 75"/>
              <a:gd name="T22" fmla="*/ 2147483647 w 594"/>
              <a:gd name="T23" fmla="*/ 2147483647 h 75"/>
              <a:gd name="T24" fmla="*/ 0 w 594"/>
              <a:gd name="T25" fmla="*/ 2147483647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4"/>
              <a:gd name="T40" fmla="*/ 0 h 75"/>
              <a:gd name="T41" fmla="*/ 594 w 594"/>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4" h="75">
                <a:moveTo>
                  <a:pt x="0" y="75"/>
                </a:moveTo>
                <a:cubicBezTo>
                  <a:pt x="0" y="33"/>
                  <a:pt x="110" y="0"/>
                  <a:pt x="247" y="0"/>
                </a:cubicBezTo>
                <a:cubicBezTo>
                  <a:pt x="247" y="0"/>
                  <a:pt x="247" y="0"/>
                  <a:pt x="247" y="0"/>
                </a:cubicBezTo>
                <a:lnTo>
                  <a:pt x="283" y="0"/>
                </a:lnTo>
                <a:cubicBezTo>
                  <a:pt x="400" y="0"/>
                  <a:pt x="501" y="25"/>
                  <a:pt x="525" y="59"/>
                </a:cubicBezTo>
                <a:lnTo>
                  <a:pt x="594" y="59"/>
                </a:lnTo>
                <a:lnTo>
                  <a:pt x="512" y="75"/>
                </a:lnTo>
                <a:lnTo>
                  <a:pt x="420" y="59"/>
                </a:lnTo>
                <a:lnTo>
                  <a:pt x="489" y="59"/>
                </a:lnTo>
                <a:cubicBezTo>
                  <a:pt x="466" y="27"/>
                  <a:pt x="375" y="3"/>
                  <a:pt x="265" y="0"/>
                </a:cubicBezTo>
                <a:cubicBezTo>
                  <a:pt x="136" y="3"/>
                  <a:pt x="36" y="36"/>
                  <a:pt x="36" y="75"/>
                </a:cubicBezTo>
                <a:lnTo>
                  <a:pt x="0" y="75"/>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나눔고딕" panose="020D0604000000000000" pitchFamily="50" charset="-127"/>
              <a:ea typeface="나눔고딕" panose="020D0604000000000000" pitchFamily="50" charset="-127"/>
            </a:endParaRPr>
          </a:p>
        </p:txBody>
      </p:sp>
      <p:sp>
        <p:nvSpPr>
          <p:cNvPr id="41" name="Freeform 30"/>
          <p:cNvSpPr>
            <a:spLocks/>
          </p:cNvSpPr>
          <p:nvPr/>
        </p:nvSpPr>
        <p:spPr bwMode="auto">
          <a:xfrm>
            <a:off x="6154738" y="4521240"/>
            <a:ext cx="1454150" cy="400050"/>
          </a:xfrm>
          <a:custGeom>
            <a:avLst/>
            <a:gdLst>
              <a:gd name="T0" fmla="*/ 2147483647 w 265"/>
              <a:gd name="T1" fmla="*/ 0 h 75"/>
              <a:gd name="T2" fmla="*/ 2147483647 w 265"/>
              <a:gd name="T3" fmla="*/ 2147483647 h 75"/>
              <a:gd name="T4" fmla="*/ 0 w 265"/>
              <a:gd name="T5" fmla="*/ 2147483647 h 75"/>
              <a:gd name="T6" fmla="*/ 0 w 265"/>
              <a:gd name="T7" fmla="*/ 2147483647 h 75"/>
              <a:gd name="T8" fmla="*/ 2147483647 w 265"/>
              <a:gd name="T9" fmla="*/ 0 h 75"/>
              <a:gd name="T10" fmla="*/ 2147483647 w 265"/>
              <a:gd name="T11" fmla="*/ 0 h 75"/>
              <a:gd name="T12" fmla="*/ 0 60000 65536"/>
              <a:gd name="T13" fmla="*/ 0 60000 65536"/>
              <a:gd name="T14" fmla="*/ 0 60000 65536"/>
              <a:gd name="T15" fmla="*/ 0 60000 65536"/>
              <a:gd name="T16" fmla="*/ 0 60000 65536"/>
              <a:gd name="T17" fmla="*/ 0 60000 65536"/>
              <a:gd name="T18" fmla="*/ 0 w 265"/>
              <a:gd name="T19" fmla="*/ 0 h 75"/>
              <a:gd name="T20" fmla="*/ 265 w 26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265" h="75">
                <a:moveTo>
                  <a:pt x="265" y="0"/>
                </a:moveTo>
                <a:cubicBezTo>
                  <a:pt x="265" y="41"/>
                  <a:pt x="155" y="75"/>
                  <a:pt x="18" y="75"/>
                </a:cubicBezTo>
                <a:cubicBezTo>
                  <a:pt x="12" y="75"/>
                  <a:pt x="6" y="75"/>
                  <a:pt x="0" y="75"/>
                </a:cubicBezTo>
                <a:cubicBezTo>
                  <a:pt x="129" y="72"/>
                  <a:pt x="229" y="39"/>
                  <a:pt x="229" y="0"/>
                </a:cubicBezTo>
                <a:lnTo>
                  <a:pt x="265" y="0"/>
                </a:lnTo>
                <a:close/>
              </a:path>
            </a:pathLst>
          </a:custGeom>
          <a:solidFill>
            <a:srgbClr val="CDCD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latin typeface="나눔고딕" panose="020D0604000000000000" pitchFamily="50" charset="-127"/>
              <a:ea typeface="나눔고딕" panose="020D0604000000000000" pitchFamily="50" charset="-127"/>
            </a:endParaRPr>
          </a:p>
        </p:txBody>
      </p:sp>
      <p:sp>
        <p:nvSpPr>
          <p:cNvPr id="42" name="Freeform 31"/>
          <p:cNvSpPr>
            <a:spLocks/>
          </p:cNvSpPr>
          <p:nvPr/>
        </p:nvSpPr>
        <p:spPr bwMode="auto">
          <a:xfrm>
            <a:off x="4348164" y="4521240"/>
            <a:ext cx="3260725" cy="400050"/>
          </a:xfrm>
          <a:custGeom>
            <a:avLst/>
            <a:gdLst>
              <a:gd name="T0" fmla="*/ 2147483647 w 594"/>
              <a:gd name="T1" fmla="*/ 0 h 75"/>
              <a:gd name="T2" fmla="*/ 2147483647 w 594"/>
              <a:gd name="T3" fmla="*/ 2147483647 h 75"/>
              <a:gd name="T4" fmla="*/ 2147483647 w 594"/>
              <a:gd name="T5" fmla="*/ 2147483647 h 75"/>
              <a:gd name="T6" fmla="*/ 2147483647 w 594"/>
              <a:gd name="T7" fmla="*/ 2147483647 h 75"/>
              <a:gd name="T8" fmla="*/ 2147483647 w 594"/>
              <a:gd name="T9" fmla="*/ 2147483647 h 75"/>
              <a:gd name="T10" fmla="*/ 0 w 594"/>
              <a:gd name="T11" fmla="*/ 2147483647 h 75"/>
              <a:gd name="T12" fmla="*/ 2147483647 w 594"/>
              <a:gd name="T13" fmla="*/ 0 h 75"/>
              <a:gd name="T14" fmla="*/ 2147483647 w 594"/>
              <a:gd name="T15" fmla="*/ 2147483647 h 75"/>
              <a:gd name="T16" fmla="*/ 2147483647 w 594"/>
              <a:gd name="T17" fmla="*/ 2147483647 h 75"/>
              <a:gd name="T18" fmla="*/ 2147483647 w 594"/>
              <a:gd name="T19" fmla="*/ 2147483647 h 75"/>
              <a:gd name="T20" fmla="*/ 2147483647 w 594"/>
              <a:gd name="T21" fmla="*/ 2147483647 h 75"/>
              <a:gd name="T22" fmla="*/ 2147483647 w 594"/>
              <a:gd name="T23" fmla="*/ 0 h 75"/>
              <a:gd name="T24" fmla="*/ 2147483647 w 594"/>
              <a:gd name="T25" fmla="*/ 0 h 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4"/>
              <a:gd name="T40" fmla="*/ 0 h 75"/>
              <a:gd name="T41" fmla="*/ 594 w 594"/>
              <a:gd name="T42" fmla="*/ 75 h 7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4" h="75">
                <a:moveTo>
                  <a:pt x="594" y="0"/>
                </a:moveTo>
                <a:cubicBezTo>
                  <a:pt x="594" y="41"/>
                  <a:pt x="484" y="75"/>
                  <a:pt x="347" y="75"/>
                </a:cubicBezTo>
                <a:cubicBezTo>
                  <a:pt x="347" y="75"/>
                  <a:pt x="347" y="75"/>
                  <a:pt x="347" y="75"/>
                </a:cubicBezTo>
                <a:lnTo>
                  <a:pt x="311" y="75"/>
                </a:lnTo>
                <a:cubicBezTo>
                  <a:pt x="194" y="75"/>
                  <a:pt x="93" y="50"/>
                  <a:pt x="69" y="15"/>
                </a:cubicBezTo>
                <a:lnTo>
                  <a:pt x="0" y="15"/>
                </a:lnTo>
                <a:lnTo>
                  <a:pt x="82" y="0"/>
                </a:lnTo>
                <a:lnTo>
                  <a:pt x="175" y="15"/>
                </a:lnTo>
                <a:lnTo>
                  <a:pt x="105" y="15"/>
                </a:lnTo>
                <a:cubicBezTo>
                  <a:pt x="128" y="48"/>
                  <a:pt x="219" y="72"/>
                  <a:pt x="329" y="75"/>
                </a:cubicBezTo>
                <a:cubicBezTo>
                  <a:pt x="458" y="72"/>
                  <a:pt x="558" y="39"/>
                  <a:pt x="558" y="0"/>
                </a:cubicBezTo>
                <a:lnTo>
                  <a:pt x="594" y="0"/>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latin typeface="나눔고딕" panose="020D0604000000000000" pitchFamily="50" charset="-127"/>
              <a:ea typeface="나눔고딕" panose="020D0604000000000000" pitchFamily="50" charset="-127"/>
            </a:endParaRPr>
          </a:p>
        </p:txBody>
      </p:sp>
      <p:sp>
        <p:nvSpPr>
          <p:cNvPr id="43" name="Rectangle 35"/>
          <p:cNvSpPr>
            <a:spLocks noChangeArrowheads="1"/>
          </p:cNvSpPr>
          <p:nvPr/>
        </p:nvSpPr>
        <p:spPr bwMode="auto">
          <a:xfrm>
            <a:off x="5824539" y="2254291"/>
            <a:ext cx="892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ko-KR" altLang="en-US" sz="1600" b="1" dirty="0">
                <a:solidFill>
                  <a:srgbClr val="000000"/>
                </a:solidFill>
                <a:latin typeface="나눔고딕" panose="020D0604000000000000" pitchFamily="50" charset="-127"/>
                <a:ea typeface="나눔고딕" panose="020D0604000000000000" pitchFamily="50" charset="-127"/>
              </a:rPr>
              <a:t>표본 추출</a:t>
            </a:r>
            <a:endParaRPr lang="en-US" altLang="ko-KR" sz="1600" b="1" dirty="0">
              <a:latin typeface="나눔고딕" panose="020D0604000000000000" pitchFamily="50" charset="-127"/>
              <a:ea typeface="나눔고딕" panose="020D0604000000000000" pitchFamily="50" charset="-127"/>
            </a:endParaRPr>
          </a:p>
        </p:txBody>
      </p:sp>
      <p:sp>
        <p:nvSpPr>
          <p:cNvPr id="44" name="Rectangle 39"/>
          <p:cNvSpPr>
            <a:spLocks noChangeArrowheads="1"/>
          </p:cNvSpPr>
          <p:nvPr/>
        </p:nvSpPr>
        <p:spPr bwMode="auto">
          <a:xfrm>
            <a:off x="7132320" y="3284985"/>
            <a:ext cx="101473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ko-KR" altLang="en-US" sz="1600" b="1" dirty="0">
                <a:solidFill>
                  <a:srgbClr val="000000"/>
                </a:solidFill>
                <a:latin typeface="나눔고딕" panose="020D0604000000000000" pitchFamily="50" charset="-127"/>
                <a:ea typeface="나눔고딕" panose="020D0604000000000000" pitchFamily="50" charset="-127"/>
              </a:rPr>
              <a:t>표본</a:t>
            </a:r>
            <a:r>
              <a:rPr lang="en-US" altLang="ko-KR" sz="1600" b="1" dirty="0">
                <a:solidFill>
                  <a:srgbClr val="000000"/>
                </a:solidFill>
                <a:latin typeface="나눔고딕" panose="020D0604000000000000" pitchFamily="50" charset="-127"/>
                <a:ea typeface="나눔고딕" panose="020D0604000000000000" pitchFamily="50" charset="-127"/>
              </a:rPr>
              <a:t>(sample)</a:t>
            </a:r>
            <a:endParaRPr lang="en-US" altLang="ko-KR" sz="1600" b="1" dirty="0">
              <a:latin typeface="나눔고딕" panose="020D0604000000000000" pitchFamily="50" charset="-127"/>
              <a:ea typeface="나눔고딕" panose="020D0604000000000000" pitchFamily="50" charset="-127"/>
            </a:endParaRPr>
          </a:p>
        </p:txBody>
      </p:sp>
      <p:sp>
        <p:nvSpPr>
          <p:cNvPr id="45" name="Rectangle 42"/>
          <p:cNvSpPr>
            <a:spLocks noChangeArrowheads="1"/>
          </p:cNvSpPr>
          <p:nvPr/>
        </p:nvSpPr>
        <p:spPr bwMode="auto">
          <a:xfrm>
            <a:off x="7132320" y="3838616"/>
            <a:ext cx="112392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ko-KR" altLang="en-US" sz="1600" b="1" dirty="0">
                <a:latin typeface="나눔고딕" panose="020D0604000000000000" pitchFamily="50" charset="-127"/>
                <a:ea typeface="나눔고딕" panose="020D0604000000000000" pitchFamily="50" charset="-127"/>
              </a:rPr>
              <a:t>통계량</a:t>
            </a:r>
            <a:endParaRPr lang="en-US" altLang="ko-KR" sz="1600" b="1" dirty="0">
              <a:latin typeface="나눔고딕" panose="020D0604000000000000" pitchFamily="50" charset="-127"/>
              <a:ea typeface="나눔고딕" panose="020D0604000000000000" pitchFamily="50" charset="-127"/>
            </a:endParaRPr>
          </a:p>
          <a:p>
            <a:pPr algn="ctr"/>
            <a:r>
              <a:rPr lang="en-US" altLang="ko-KR" sz="1600" b="1" dirty="0">
                <a:latin typeface="나눔고딕" panose="020D0604000000000000" pitchFamily="50" charset="-127"/>
                <a:ea typeface="나눔고딕" panose="020D0604000000000000" pitchFamily="50" charset="-127"/>
              </a:rPr>
              <a:t>(statistic)</a:t>
            </a:r>
          </a:p>
        </p:txBody>
      </p:sp>
      <p:sp>
        <p:nvSpPr>
          <p:cNvPr id="46" name="Rectangle 46"/>
          <p:cNvSpPr>
            <a:spLocks noChangeArrowheads="1"/>
          </p:cNvSpPr>
          <p:nvPr/>
        </p:nvSpPr>
        <p:spPr bwMode="auto">
          <a:xfrm>
            <a:off x="3370217" y="3140968"/>
            <a:ext cx="140994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ko-KR" altLang="en-US" sz="1600" b="1" dirty="0">
                <a:latin typeface="나눔고딕" panose="020D0604000000000000" pitchFamily="50" charset="-127"/>
                <a:ea typeface="나눔고딕" panose="020D0604000000000000" pitchFamily="50" charset="-127"/>
              </a:rPr>
              <a:t>모집단</a:t>
            </a:r>
            <a:endParaRPr lang="en-US" altLang="ko-KR" sz="1600" b="1" dirty="0">
              <a:latin typeface="나눔고딕" panose="020D0604000000000000" pitchFamily="50" charset="-127"/>
              <a:ea typeface="나눔고딕" panose="020D0604000000000000" pitchFamily="50" charset="-127"/>
            </a:endParaRPr>
          </a:p>
          <a:p>
            <a:pPr algn="ctr"/>
            <a:r>
              <a:rPr lang="en-US" altLang="ko-KR" sz="1600" b="1" dirty="0">
                <a:latin typeface="나눔고딕" panose="020D0604000000000000" pitchFamily="50" charset="-127"/>
                <a:ea typeface="나눔고딕" panose="020D0604000000000000" pitchFamily="50" charset="-127"/>
              </a:rPr>
              <a:t>(population)</a:t>
            </a:r>
          </a:p>
        </p:txBody>
      </p:sp>
      <p:sp>
        <p:nvSpPr>
          <p:cNvPr id="47" name="Rectangle 49"/>
          <p:cNvSpPr>
            <a:spLocks noChangeArrowheads="1"/>
          </p:cNvSpPr>
          <p:nvPr/>
        </p:nvSpPr>
        <p:spPr bwMode="auto">
          <a:xfrm>
            <a:off x="3370217" y="3788793"/>
            <a:ext cx="145702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ko-KR" altLang="en-US" sz="1600" b="1" dirty="0" err="1">
                <a:latin typeface="나눔고딕" panose="020D0604000000000000" pitchFamily="50" charset="-127"/>
                <a:ea typeface="나눔고딕" panose="020D0604000000000000" pitchFamily="50" charset="-127"/>
              </a:rPr>
              <a:t>모수</a:t>
            </a:r>
            <a:r>
              <a:rPr lang="ko-KR" altLang="en-US" sz="1600" b="1" dirty="0">
                <a:latin typeface="나눔고딕" panose="020D0604000000000000" pitchFamily="50" charset="-127"/>
                <a:ea typeface="나눔고딕" panose="020D0604000000000000" pitchFamily="50" charset="-127"/>
              </a:rPr>
              <a:t> </a:t>
            </a:r>
            <a:r>
              <a:rPr lang="en-US" altLang="ko-KR" sz="1600" b="1" dirty="0">
                <a:latin typeface="나눔고딕" panose="020D0604000000000000" pitchFamily="50" charset="-127"/>
                <a:ea typeface="나눔고딕" panose="020D0604000000000000" pitchFamily="50" charset="-127"/>
              </a:rPr>
              <a:t>(parameter)</a:t>
            </a:r>
          </a:p>
        </p:txBody>
      </p:sp>
      <p:sp>
        <p:nvSpPr>
          <p:cNvPr id="18" name="AutoShape 5"/>
          <p:cNvSpPr>
            <a:spLocks noChangeArrowheads="1"/>
          </p:cNvSpPr>
          <p:nvPr/>
        </p:nvSpPr>
        <p:spPr bwMode="auto">
          <a:xfrm>
            <a:off x="1972496" y="1600226"/>
            <a:ext cx="3073957"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모집단과 표본 사이의 관계</a:t>
            </a:r>
            <a:endParaRPr lang="en-US" altLang="ko-KR" b="1" dirty="0">
              <a:latin typeface="나눔고딕" panose="020D0604000000000000" pitchFamily="50" charset="-127"/>
              <a:ea typeface="나눔고딕" panose="020D0604000000000000" pitchFamily="50" charset="-127"/>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성공과 실패의 연속</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defTabSz="571500">
              <a:lnSpc>
                <a:spcPct val="150000"/>
              </a:lnSpc>
              <a:tabLst>
                <a:tab pos="476250" algn="l"/>
              </a:tabLst>
            </a:pPr>
            <a:r>
              <a:rPr lang="ko-KR" altLang="en-US" sz="1800" dirty="0"/>
              <a:t>한 장의 붉은 카드와 아홉 장의 푸른 카드가 든 상자에서 무작위로 </a:t>
            </a:r>
            <a:r>
              <a:rPr lang="en-US" altLang="ko-KR" sz="1800" dirty="0"/>
              <a:t>5 </a:t>
            </a:r>
            <a:r>
              <a:rPr lang="ko-KR" altLang="en-US" sz="1800" dirty="0"/>
              <a:t>번 복원 추출할 때 붉은 카드를 두 장 뽑을 확률 </a:t>
            </a:r>
            <a:endParaRPr lang="en-US" altLang="ko-KR" sz="1800" dirty="0">
              <a:sym typeface="Wingdings" pitchFamily="2" charset="2"/>
            </a:endParaRPr>
          </a:p>
          <a:p>
            <a:pPr defTabSz="571500">
              <a:lnSpc>
                <a:spcPct val="150000"/>
              </a:lnSpc>
              <a:tabLst>
                <a:tab pos="476250" algn="l"/>
              </a:tabLst>
            </a:pPr>
            <a:r>
              <a:rPr lang="ko-KR" altLang="en-US" sz="1800" dirty="0"/>
              <a:t>이러한 문제를 풀어가는 방식은 다음과 같다</a:t>
            </a:r>
            <a:r>
              <a:rPr lang="en-US" altLang="ko-KR" sz="1800" dirty="0"/>
              <a:t>.</a:t>
            </a:r>
            <a:endParaRPr lang="ko-KR" altLang="en-US" sz="1400" dirty="0"/>
          </a:p>
        </p:txBody>
      </p:sp>
      <p:grpSp>
        <p:nvGrpSpPr>
          <p:cNvPr id="7" name="Group 6"/>
          <p:cNvGrpSpPr/>
          <p:nvPr/>
        </p:nvGrpSpPr>
        <p:grpSpPr>
          <a:xfrm>
            <a:off x="2363688" y="3810878"/>
            <a:ext cx="7548736" cy="1219200"/>
            <a:chOff x="1600200" y="4114800"/>
            <a:chExt cx="6324600" cy="1219200"/>
          </a:xfrm>
        </p:grpSpPr>
        <p:sp>
          <p:nvSpPr>
            <p:cNvPr id="8" name="AutoShape 6"/>
            <p:cNvSpPr>
              <a:spLocks noChangeArrowheads="1"/>
            </p:cNvSpPr>
            <p:nvPr/>
          </p:nvSpPr>
          <p:spPr bwMode="auto">
            <a:xfrm>
              <a:off x="1600200" y="4114800"/>
              <a:ext cx="2057400" cy="1219200"/>
            </a:xfrm>
            <a:prstGeom prst="homePlate">
              <a:avLst>
                <a:gd name="adj" fmla="val 42188"/>
              </a:avLst>
            </a:prstGeom>
            <a:noFill/>
            <a:ln w="11113">
              <a:solidFill>
                <a:schemeClr val="tx1"/>
              </a:solidFill>
              <a:miter lim="800000"/>
              <a:headEnd/>
              <a:tailEnd/>
            </a:ln>
            <a:effectLst/>
          </p:spPr>
          <p:txBody>
            <a:bodyPr wrap="none" anchor="ctr"/>
            <a:lstStyle/>
            <a:p>
              <a:r>
                <a:rPr lang="ko-KR" altLang="en-US" sz="1600" dirty="0">
                  <a:latin typeface="나눔고딕" panose="020D0604000000000000" pitchFamily="50" charset="-127"/>
                  <a:ea typeface="나눔고딕" panose="020D0604000000000000" pitchFamily="50" charset="-127"/>
                </a:rPr>
                <a:t>가능한 모든 경우를</a:t>
              </a:r>
            </a:p>
            <a:p>
              <a:r>
                <a:rPr lang="ko-KR" altLang="en-US" sz="1600" dirty="0">
                  <a:latin typeface="나눔고딕" panose="020D0604000000000000" pitchFamily="50" charset="-127"/>
                  <a:ea typeface="나눔고딕" panose="020D0604000000000000" pitchFamily="50" charset="-127"/>
                </a:rPr>
                <a:t>찾아낸다</a:t>
              </a:r>
              <a:r>
                <a:rPr lang="en-US" altLang="ko-KR" sz="1600" dirty="0">
                  <a:latin typeface="나눔고딕" panose="020D0604000000000000" pitchFamily="50" charset="-127"/>
                  <a:ea typeface="나눔고딕" panose="020D0604000000000000" pitchFamily="50" charset="-127"/>
                </a:rPr>
                <a:t>.</a:t>
              </a:r>
            </a:p>
          </p:txBody>
        </p:sp>
        <p:sp>
          <p:nvSpPr>
            <p:cNvPr id="9" name="AutoShape 12"/>
            <p:cNvSpPr>
              <a:spLocks noChangeArrowheads="1"/>
            </p:cNvSpPr>
            <p:nvPr/>
          </p:nvSpPr>
          <p:spPr bwMode="auto">
            <a:xfrm>
              <a:off x="3200400" y="4114800"/>
              <a:ext cx="2590800" cy="1219200"/>
            </a:xfrm>
            <a:prstGeom prst="chevron">
              <a:avLst>
                <a:gd name="adj" fmla="val 41929"/>
              </a:avLst>
            </a:prstGeom>
            <a:noFill/>
            <a:ln w="11113">
              <a:solidFill>
                <a:schemeClr val="tx1"/>
              </a:solidFill>
              <a:miter lim="800000"/>
              <a:headEnd/>
              <a:tailEnd/>
            </a:ln>
            <a:effectLst/>
          </p:spPr>
          <p:txBody>
            <a:bodyPr wrap="none" anchor="ctr"/>
            <a:lstStyle/>
            <a:p>
              <a:r>
                <a:rPr lang="ko-KR" altLang="en-US" sz="1600" dirty="0">
                  <a:latin typeface="나눔고딕" panose="020D0604000000000000" pitchFamily="50" charset="-127"/>
                  <a:ea typeface="나눔고딕" panose="020D0604000000000000" pitchFamily="50" charset="-127"/>
                </a:rPr>
                <a:t>각 경우의 확률을</a:t>
              </a:r>
            </a:p>
            <a:p>
              <a:r>
                <a:rPr lang="ko-KR" altLang="en-US" sz="1600" dirty="0">
                  <a:latin typeface="나눔고딕" panose="020D0604000000000000" pitchFamily="50" charset="-127"/>
                  <a:ea typeface="나눔고딕" panose="020D0604000000000000" pitchFamily="50" charset="-127"/>
                </a:rPr>
                <a:t>계산한다</a:t>
              </a:r>
              <a:r>
                <a:rPr lang="en-US" altLang="ko-KR" sz="1600" dirty="0"/>
                <a:t>.</a:t>
              </a:r>
            </a:p>
          </p:txBody>
        </p:sp>
        <p:sp>
          <p:nvSpPr>
            <p:cNvPr id="10" name="AutoShape 13"/>
            <p:cNvSpPr>
              <a:spLocks noChangeArrowheads="1"/>
            </p:cNvSpPr>
            <p:nvPr/>
          </p:nvSpPr>
          <p:spPr bwMode="auto">
            <a:xfrm>
              <a:off x="5334000" y="4114800"/>
              <a:ext cx="2590800" cy="1219200"/>
            </a:xfrm>
            <a:prstGeom prst="chevron">
              <a:avLst>
                <a:gd name="adj" fmla="val 41929"/>
              </a:avLst>
            </a:prstGeom>
            <a:noFill/>
            <a:ln w="11113">
              <a:solidFill>
                <a:schemeClr val="tx1"/>
              </a:solidFill>
              <a:miter lim="800000"/>
              <a:headEnd/>
              <a:tailEnd/>
            </a:ln>
            <a:effectLst/>
          </p:spPr>
          <p:txBody>
            <a:bodyPr wrap="none" anchor="ctr"/>
            <a:lstStyle/>
            <a:p>
              <a:r>
                <a:rPr lang="ko-KR" altLang="en-US" sz="1600" dirty="0">
                  <a:latin typeface="나눔고딕" panose="020D0604000000000000" pitchFamily="50" charset="-127"/>
                  <a:ea typeface="나눔고딕" panose="020D0604000000000000" pitchFamily="50" charset="-127"/>
                </a:rPr>
                <a:t>덧셈법칙을 이용하여</a:t>
              </a:r>
            </a:p>
            <a:p>
              <a:r>
                <a:rPr lang="ko-KR" altLang="en-US" sz="1600" dirty="0">
                  <a:latin typeface="나눔고딕" panose="020D0604000000000000" pitchFamily="50" charset="-127"/>
                  <a:ea typeface="나눔고딕" panose="020D0604000000000000" pitchFamily="50" charset="-127"/>
                </a:rPr>
                <a:t>   구한 확률을 </a:t>
              </a:r>
            </a:p>
            <a:p>
              <a:r>
                <a:rPr lang="ko-KR" altLang="en-US" sz="1600" dirty="0">
                  <a:latin typeface="나눔고딕" panose="020D0604000000000000" pitchFamily="50" charset="-127"/>
                  <a:ea typeface="나눔고딕" panose="020D0604000000000000" pitchFamily="50" charset="-127"/>
                </a:rPr>
                <a:t>   모두 더한다</a:t>
              </a:r>
              <a:r>
                <a:rPr lang="en-US" altLang="ko-KR" sz="1600" dirty="0"/>
                <a:t>.</a:t>
              </a:r>
            </a:p>
          </p:txBody>
        </p:sp>
      </p:grpSp>
      <p:sp>
        <p:nvSpPr>
          <p:cNvPr id="12" name="AutoShape 5"/>
          <p:cNvSpPr>
            <a:spLocks noChangeArrowheads="1"/>
          </p:cNvSpPr>
          <p:nvPr/>
        </p:nvSpPr>
        <p:spPr bwMode="auto">
          <a:xfrm>
            <a:off x="1988544" y="1611551"/>
            <a:ext cx="23072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이항공식의 적용 예</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33580589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1. </a:t>
            </a:r>
            <a:r>
              <a:rPr lang="ko-KR" altLang="en-US" sz="4000" dirty="0"/>
              <a:t>성공과 실패의 연속</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defTabSz="571500">
              <a:lnSpc>
                <a:spcPct val="140000"/>
              </a:lnSpc>
              <a:tabLst>
                <a:tab pos="476250" algn="l"/>
              </a:tabLst>
            </a:pPr>
            <a:r>
              <a:rPr lang="en-US" altLang="ko-KR" sz="1800" dirty="0"/>
              <a:t>5!/(2!x3!)=10  → </a:t>
            </a:r>
            <a:r>
              <a:rPr lang="ko-KR" altLang="en-US" sz="1800" dirty="0"/>
              <a:t>가능하나 모든 경우의 수는 </a:t>
            </a:r>
            <a:r>
              <a:rPr lang="en-US" altLang="ko-KR" sz="1800" dirty="0"/>
              <a:t>10</a:t>
            </a:r>
          </a:p>
          <a:p>
            <a:pPr defTabSz="571500">
              <a:lnSpc>
                <a:spcPct val="140000"/>
              </a:lnSpc>
              <a:tabLst>
                <a:tab pos="476250" algn="l"/>
              </a:tabLst>
            </a:pPr>
            <a:endParaRPr lang="en-US" altLang="ko-KR" sz="1800" dirty="0"/>
          </a:p>
          <a:p>
            <a:pPr lvl="1" defTabSz="571500">
              <a:lnSpc>
                <a:spcPct val="140000"/>
              </a:lnSpc>
              <a:tabLst>
                <a:tab pos="476250" algn="l"/>
              </a:tabLst>
            </a:pPr>
            <a:r>
              <a:rPr lang="en-US" altLang="ko-KR" sz="1400" dirty="0"/>
              <a:t>                                                                           → </a:t>
            </a:r>
            <a:r>
              <a:rPr lang="ko-KR" altLang="en-US" sz="1400" dirty="0"/>
              <a:t>각 경우의 확률</a:t>
            </a:r>
            <a:endParaRPr lang="en-US" altLang="ko-KR" sz="1400" dirty="0"/>
          </a:p>
          <a:p>
            <a:pPr defTabSz="571500">
              <a:lnSpc>
                <a:spcPct val="140000"/>
              </a:lnSpc>
              <a:tabLst>
                <a:tab pos="476250" algn="l"/>
              </a:tabLst>
            </a:pPr>
            <a:endParaRPr lang="en-US" altLang="ko-KR" sz="1800" dirty="0"/>
          </a:p>
          <a:p>
            <a:pPr defTabSz="571500">
              <a:lnSpc>
                <a:spcPct val="140000"/>
              </a:lnSpc>
              <a:tabLst>
                <a:tab pos="476250" algn="l"/>
              </a:tabLst>
            </a:pPr>
            <a:endParaRPr lang="en-US" altLang="ko-KR" sz="1800" dirty="0"/>
          </a:p>
          <a:p>
            <a:pPr defTabSz="571500">
              <a:lnSpc>
                <a:spcPct val="140000"/>
              </a:lnSpc>
              <a:tabLst>
                <a:tab pos="476250" algn="l"/>
              </a:tabLst>
            </a:pPr>
            <a:r>
              <a:rPr lang="ko-KR" altLang="en-US" sz="1800" dirty="0"/>
              <a:t>총 </a:t>
            </a:r>
            <a:r>
              <a:rPr lang="en-US" altLang="ko-KR" sz="1800" dirty="0"/>
              <a:t>10 </a:t>
            </a:r>
            <a:r>
              <a:rPr lang="ko-KR" altLang="en-US" sz="1800" dirty="0"/>
              <a:t>가지 경우에 걸쳐 각 경우의 확률을 더함</a:t>
            </a:r>
            <a:endParaRPr lang="en-US" altLang="ko-KR" sz="1800" dirty="0"/>
          </a:p>
          <a:p>
            <a:pPr defTabSz="571500">
              <a:lnSpc>
                <a:spcPct val="140000"/>
              </a:lnSpc>
              <a:tabLst>
                <a:tab pos="476250" algn="l"/>
              </a:tabLst>
            </a:pPr>
            <a:endParaRPr lang="en-US" altLang="ko-KR" sz="1800" dirty="0"/>
          </a:p>
          <a:p>
            <a:pPr lvl="1" defTabSz="571500">
              <a:lnSpc>
                <a:spcPct val="140000"/>
              </a:lnSpc>
              <a:tabLst>
                <a:tab pos="476250" algn="l"/>
              </a:tabLst>
            </a:pPr>
            <a:r>
              <a:rPr lang="en-US" altLang="ko-KR" sz="1400" dirty="0"/>
              <a:t>   </a:t>
            </a:r>
          </a:p>
          <a:p>
            <a:pPr defTabSz="571500">
              <a:lnSpc>
                <a:spcPct val="140000"/>
              </a:lnSpc>
              <a:tabLst>
                <a:tab pos="476250" algn="l"/>
              </a:tabLst>
            </a:pPr>
            <a:endParaRPr lang="en-US" altLang="ko-KR" sz="1800" dirty="0"/>
          </a:p>
        </p:txBody>
      </p:sp>
      <p:graphicFrame>
        <p:nvGraphicFramePr>
          <p:cNvPr id="9" name="Object 8"/>
          <p:cNvGraphicFramePr>
            <a:graphicFrameLocks noChangeAspect="1"/>
          </p:cNvGraphicFramePr>
          <p:nvPr/>
        </p:nvGraphicFramePr>
        <p:xfrm>
          <a:off x="2855640" y="2852937"/>
          <a:ext cx="3600450" cy="758825"/>
        </p:xfrm>
        <a:graphic>
          <a:graphicData uri="http://schemas.openxmlformats.org/presentationml/2006/ole">
            <mc:AlternateContent xmlns:mc="http://schemas.openxmlformats.org/markup-compatibility/2006">
              <mc:Choice xmlns:v="urn:schemas-microsoft-com:vml" Requires="v">
                <p:oleObj spid="_x0000_s6160" name="수식" r:id="rId3" imgW="2349360" imgH="495000" progId="Equation.3">
                  <p:embed/>
                </p:oleObj>
              </mc:Choice>
              <mc:Fallback>
                <p:oleObj name="수식" r:id="rId3" imgW="2349360" imgH="495000" progId="Equation.3">
                  <p:embed/>
                  <p:pic>
                    <p:nvPicPr>
                      <p:cNvPr id="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5640" y="2852937"/>
                        <a:ext cx="3600450"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2855641" y="5013177"/>
          <a:ext cx="5556293" cy="753051"/>
        </p:xfrm>
        <a:graphic>
          <a:graphicData uri="http://schemas.openxmlformats.org/presentationml/2006/ole">
            <mc:AlternateContent xmlns:mc="http://schemas.openxmlformats.org/markup-compatibility/2006">
              <mc:Choice xmlns:v="urn:schemas-microsoft-com:vml" Requires="v">
                <p:oleObj spid="_x0000_s6161" name="Equation" r:id="rId5" imgW="3467100" imgH="469900" progId="Equation.3">
                  <p:embed/>
                </p:oleObj>
              </mc:Choice>
              <mc:Fallback>
                <p:oleObj name="Equation" r:id="rId5" imgW="3467100" imgH="469900" progId="Equation.3">
                  <p:embed/>
                  <p:pic>
                    <p:nvPicPr>
                      <p:cNvPr id="12"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5641" y="5013177"/>
                        <a:ext cx="5556293" cy="7530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AutoShape 5"/>
          <p:cNvSpPr>
            <a:spLocks noChangeArrowheads="1"/>
          </p:cNvSpPr>
          <p:nvPr/>
        </p:nvSpPr>
        <p:spPr bwMode="auto">
          <a:xfrm>
            <a:off x="1988544" y="1611551"/>
            <a:ext cx="23072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이항공식의 적용 예</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87046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베르누이 확률변수와 이항분포</a:t>
            </a:r>
          </a:p>
        </p:txBody>
      </p:sp>
      <p:sp>
        <p:nvSpPr>
          <p:cNvPr id="3" name="내용 개체 틀 2"/>
          <p:cNvSpPr>
            <a:spLocks noGrp="1"/>
          </p:cNvSpPr>
          <p:nvPr>
            <p:ph idx="1"/>
          </p:nvPr>
        </p:nvSpPr>
        <p:spPr>
          <a:xfrm>
            <a:off x="1981200" y="1600200"/>
            <a:ext cx="8229600" cy="5141168"/>
          </a:xfrm>
        </p:spPr>
        <p:txBody>
          <a:bodyPr/>
          <a:lstStyle/>
          <a:p>
            <a:pPr marL="0" indent="0">
              <a:lnSpc>
                <a:spcPct val="150000"/>
              </a:lnSpc>
              <a:buNone/>
            </a:pPr>
            <a:endParaRPr lang="en-US" altLang="ko-KR" sz="2400" dirty="0"/>
          </a:p>
          <a:p>
            <a:pPr marL="0" indent="0" defTabSz="285750">
              <a:lnSpc>
                <a:spcPct val="150000"/>
              </a:lnSpc>
              <a:buNone/>
            </a:pPr>
            <a:r>
              <a:rPr lang="ko-KR" altLang="en-US" sz="1800" b="1" dirty="0"/>
              <a:t>베르누이 시행 </a:t>
            </a:r>
            <a:r>
              <a:rPr lang="en-US" altLang="ko-KR" sz="1800" b="1" dirty="0"/>
              <a:t>(Bernoulli trial):</a:t>
            </a:r>
          </a:p>
          <a:p>
            <a:pPr lvl="1" defTabSz="285750">
              <a:lnSpc>
                <a:spcPct val="150000"/>
              </a:lnSpc>
            </a:pPr>
            <a:r>
              <a:rPr lang="ko-KR" altLang="en-US" sz="1600" dirty="0"/>
              <a:t>합격</a:t>
            </a:r>
            <a:r>
              <a:rPr lang="en-US" altLang="ko-KR" sz="1600" dirty="0"/>
              <a:t>/</a:t>
            </a:r>
            <a:r>
              <a:rPr lang="ko-KR" altLang="en-US" sz="1600" dirty="0"/>
              <a:t>불합격</a:t>
            </a:r>
            <a:r>
              <a:rPr lang="en-US" altLang="ko-KR" sz="1600" dirty="0"/>
              <a:t>, </a:t>
            </a:r>
            <a:r>
              <a:rPr lang="ko-KR" altLang="en-US" sz="1600" dirty="0"/>
              <a:t>성공</a:t>
            </a:r>
            <a:r>
              <a:rPr lang="en-US" altLang="ko-KR" sz="1600" dirty="0"/>
              <a:t>/</a:t>
            </a:r>
            <a:r>
              <a:rPr lang="ko-KR" altLang="en-US" sz="1600" dirty="0"/>
              <a:t>실패처럼</a:t>
            </a:r>
            <a:r>
              <a:rPr lang="en-US" altLang="ko-KR" sz="1600" dirty="0"/>
              <a:t> </a:t>
            </a:r>
            <a:r>
              <a:rPr lang="ko-KR" altLang="en-US" sz="1600" dirty="0"/>
              <a:t>결과가 둘로 나뉘는 시행</a:t>
            </a:r>
          </a:p>
          <a:p>
            <a:pPr defTabSz="285750">
              <a:lnSpc>
                <a:spcPct val="150000"/>
              </a:lnSpc>
              <a:buFont typeface="Wingdings" pitchFamily="2" charset="2"/>
              <a:buChar char="Ø"/>
            </a:pPr>
            <a:endParaRPr lang="ko-KR" altLang="en-US" sz="1800" dirty="0"/>
          </a:p>
          <a:p>
            <a:pPr defTabSz="285750">
              <a:lnSpc>
                <a:spcPct val="150000"/>
              </a:lnSpc>
              <a:buFont typeface="Wingdings" pitchFamily="2" charset="2"/>
              <a:buChar char="Ø"/>
            </a:pPr>
            <a:endParaRPr lang="ko-KR" altLang="en-US" sz="1800" dirty="0"/>
          </a:p>
          <a:p>
            <a:pPr marL="0" indent="0" defTabSz="285750">
              <a:lnSpc>
                <a:spcPct val="150000"/>
              </a:lnSpc>
              <a:buNone/>
            </a:pPr>
            <a:r>
              <a:rPr lang="ko-KR" altLang="en-US" sz="1800" b="1" dirty="0"/>
              <a:t>베르누이 확률변수</a:t>
            </a:r>
            <a:r>
              <a:rPr lang="en-US" altLang="ko-KR" sz="1800" b="1" dirty="0"/>
              <a:t>:</a:t>
            </a:r>
          </a:p>
          <a:p>
            <a:pPr lvl="1" defTabSz="285750">
              <a:lnSpc>
                <a:spcPct val="150000"/>
              </a:lnSpc>
            </a:pPr>
            <a:r>
              <a:rPr lang="ko-KR" altLang="en-US" sz="1600" dirty="0"/>
              <a:t>베르누이 시행에서 성공에 </a:t>
            </a:r>
            <a:r>
              <a:rPr lang="en-US" altLang="ko-KR" sz="1600" dirty="0"/>
              <a:t>1</a:t>
            </a:r>
            <a:r>
              <a:rPr lang="ko-KR" altLang="en-US" sz="1600" dirty="0"/>
              <a:t>을</a:t>
            </a:r>
            <a:r>
              <a:rPr lang="en-US" altLang="ko-KR" sz="1600" dirty="0"/>
              <a:t>, </a:t>
            </a:r>
            <a:r>
              <a:rPr lang="ko-KR" altLang="en-US" sz="1600" dirty="0"/>
              <a:t>실패에 </a:t>
            </a:r>
            <a:r>
              <a:rPr lang="en-US" altLang="ko-KR" sz="1600" dirty="0"/>
              <a:t>0</a:t>
            </a:r>
            <a:r>
              <a:rPr lang="ko-KR" altLang="en-US" sz="1600" dirty="0"/>
              <a:t>을 대응시키는 확률변수</a:t>
            </a:r>
          </a:p>
          <a:p>
            <a:pPr defTabSz="571500">
              <a:lnSpc>
                <a:spcPct val="140000"/>
              </a:lnSpc>
              <a:tabLst>
                <a:tab pos="476250" algn="l"/>
              </a:tabLst>
            </a:pPr>
            <a:endParaRPr lang="en-US" altLang="ko-KR" sz="1800" dirty="0"/>
          </a:p>
        </p:txBody>
      </p:sp>
      <p:sp>
        <p:nvSpPr>
          <p:cNvPr id="6" name="AutoShape 5"/>
          <p:cNvSpPr>
            <a:spLocks noChangeArrowheads="1"/>
          </p:cNvSpPr>
          <p:nvPr/>
        </p:nvSpPr>
        <p:spPr bwMode="auto">
          <a:xfrm>
            <a:off x="1988544" y="1611551"/>
            <a:ext cx="230725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베르누이 확률분포</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6670335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2. </a:t>
            </a:r>
            <a:r>
              <a:rPr lang="ko-KR" altLang="en-US" sz="4000" dirty="0"/>
              <a:t>베르누이 확률변수와 이항분포</a:t>
            </a:r>
          </a:p>
        </p:txBody>
      </p:sp>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a:lnSpc>
                <a:spcPct val="150000"/>
              </a:lnSpc>
              <a:buNone/>
              <a:tabLst>
                <a:tab pos="285750" algn="l"/>
              </a:tabLst>
            </a:pPr>
            <a:r>
              <a:rPr lang="ko-KR" altLang="en-US" sz="1800" b="1" dirty="0"/>
              <a:t>베르누이 시행</a:t>
            </a:r>
            <a:endParaRPr lang="en-US" altLang="ko-KR" sz="1800" b="1" dirty="0"/>
          </a:p>
          <a:p>
            <a:pPr lvl="1">
              <a:lnSpc>
                <a:spcPct val="150000"/>
              </a:lnSpc>
              <a:buFont typeface="Arial" pitchFamily="34" charset="0"/>
              <a:buChar char="•"/>
            </a:pPr>
            <a:r>
              <a:rPr lang="ko-KR" altLang="en-US" sz="1600" dirty="0"/>
              <a:t>결과가 성공과 실패의 둘로만 나뉘는 시행</a:t>
            </a:r>
            <a:endParaRPr lang="en-US" altLang="ko-KR" sz="1600" i="1" dirty="0"/>
          </a:p>
          <a:p>
            <a:pPr lvl="1">
              <a:lnSpc>
                <a:spcPct val="150000"/>
              </a:lnSpc>
              <a:buFont typeface="Arial" pitchFamily="34" charset="0"/>
              <a:buChar char="•"/>
            </a:pPr>
            <a:endParaRPr lang="en-US" altLang="ko-KR" sz="1600" dirty="0"/>
          </a:p>
          <a:p>
            <a:pPr marL="0" indent="0">
              <a:lnSpc>
                <a:spcPct val="150000"/>
              </a:lnSpc>
              <a:buNone/>
              <a:tabLst>
                <a:tab pos="285750" algn="l"/>
              </a:tabLst>
            </a:pPr>
            <a:r>
              <a:rPr lang="ko-KR" altLang="en-US" sz="1800" b="1" dirty="0"/>
              <a:t>이항확률변수</a:t>
            </a:r>
            <a:r>
              <a:rPr lang="en-US" altLang="ko-KR" sz="1800" b="1" dirty="0"/>
              <a:t>, </a:t>
            </a:r>
            <a:r>
              <a:rPr lang="ko-KR" altLang="en-US" sz="1800" b="1" dirty="0"/>
              <a:t>이항분포</a:t>
            </a:r>
            <a:endParaRPr lang="en-US" altLang="ko-KR" sz="1600" dirty="0"/>
          </a:p>
          <a:p>
            <a:pPr lvl="1">
              <a:lnSpc>
                <a:spcPct val="150000"/>
              </a:lnSpc>
              <a:buFont typeface="Arial" pitchFamily="34" charset="0"/>
              <a:buChar char="•"/>
            </a:pPr>
            <a:r>
              <a:rPr lang="ko-KR" altLang="en-US" sz="1600" dirty="0"/>
              <a:t>성공확률이 </a:t>
            </a:r>
            <a:r>
              <a:rPr lang="en-US" altLang="ko-KR" sz="1600" i="1" dirty="0"/>
              <a:t>p</a:t>
            </a:r>
            <a:r>
              <a:rPr lang="ko-KR" altLang="en-US" sz="1600" dirty="0"/>
              <a:t>로 일정한 베르누이 시행을 독립적으로 </a:t>
            </a:r>
            <a:r>
              <a:rPr lang="en-US" altLang="ko-KR" sz="1600" i="1" dirty="0"/>
              <a:t>n </a:t>
            </a:r>
            <a:r>
              <a:rPr lang="ko-KR" altLang="en-US" sz="1600" dirty="0"/>
              <a:t>번 반복</a:t>
            </a:r>
            <a:endParaRPr lang="en-US" altLang="ko-KR" sz="1600" dirty="0"/>
          </a:p>
          <a:p>
            <a:pPr lvl="1">
              <a:lnSpc>
                <a:spcPct val="150000"/>
              </a:lnSpc>
              <a:buFont typeface="Arial" pitchFamily="34" charset="0"/>
              <a:buChar char="•"/>
            </a:pPr>
            <a:r>
              <a:rPr lang="en-US" altLang="ko-KR" sz="1600" i="1" dirty="0"/>
              <a:t>X</a:t>
            </a:r>
            <a:r>
              <a:rPr lang="en-US" altLang="ko-KR" sz="1600" i="1" baseline="-25000" dirty="0"/>
              <a:t>1</a:t>
            </a:r>
            <a:r>
              <a:rPr lang="en-US" altLang="ko-KR" sz="1600" dirty="0"/>
              <a:t>, </a:t>
            </a:r>
            <a:r>
              <a:rPr lang="en-US" altLang="ko-KR" sz="1600" i="1" dirty="0"/>
              <a:t>X</a:t>
            </a:r>
            <a:r>
              <a:rPr lang="en-US" altLang="ko-KR" sz="1600" i="1" baseline="-25000" dirty="0"/>
              <a:t>2</a:t>
            </a:r>
            <a:r>
              <a:rPr lang="en-US" altLang="ko-KR" sz="1600" dirty="0"/>
              <a:t>, … , </a:t>
            </a:r>
            <a:r>
              <a:rPr lang="en-US" altLang="ko-KR" sz="1600" i="1" dirty="0" err="1"/>
              <a:t>X</a:t>
            </a:r>
            <a:r>
              <a:rPr lang="en-US" altLang="ko-KR" sz="1600" i="1" baseline="-25000" dirty="0" err="1"/>
              <a:t>n</a:t>
            </a:r>
            <a:r>
              <a:rPr lang="en-US" altLang="ko-KR" sz="1600" i="1" baseline="-25000" dirty="0"/>
              <a:t> </a:t>
            </a:r>
            <a:r>
              <a:rPr lang="ko-KR" altLang="en-US" sz="1600" dirty="0"/>
              <a:t>은 각각 첫 번째</a:t>
            </a:r>
            <a:r>
              <a:rPr lang="en-US" altLang="ko-KR" sz="1600" dirty="0"/>
              <a:t>, </a:t>
            </a:r>
            <a:r>
              <a:rPr lang="ko-KR" altLang="en-US" sz="1600" dirty="0"/>
              <a:t>두 번째</a:t>
            </a:r>
            <a:r>
              <a:rPr lang="en-US" altLang="ko-KR" sz="1600" dirty="0"/>
              <a:t>,…, </a:t>
            </a:r>
            <a:r>
              <a:rPr lang="en-US" altLang="ko-KR" sz="1600" i="1" dirty="0"/>
              <a:t>n </a:t>
            </a:r>
            <a:r>
              <a:rPr lang="ko-KR" altLang="en-US" sz="1600" dirty="0"/>
              <a:t>번째 시행의 결과</a:t>
            </a:r>
            <a:endParaRPr lang="en-US" altLang="ko-KR" sz="1600" i="1" dirty="0"/>
          </a:p>
          <a:p>
            <a:pPr lvl="1">
              <a:lnSpc>
                <a:spcPct val="150000"/>
              </a:lnSpc>
              <a:buFont typeface="Arial" pitchFamily="34" charset="0"/>
              <a:buChar char="•"/>
            </a:pPr>
            <a:r>
              <a:rPr lang="en-US" altLang="ko-KR" sz="1600" i="1" dirty="0"/>
              <a:t>X</a:t>
            </a:r>
            <a:r>
              <a:rPr lang="en-US" altLang="ko-KR" sz="1600" dirty="0"/>
              <a:t> = </a:t>
            </a:r>
            <a:r>
              <a:rPr lang="ko-KR" altLang="en-US" sz="1600" dirty="0"/>
              <a:t>총 성공횟수</a:t>
            </a:r>
            <a:r>
              <a:rPr lang="en-US" altLang="ko-KR" sz="1600" dirty="0"/>
              <a:t>=</a:t>
            </a:r>
            <a:r>
              <a:rPr lang="ko-KR" altLang="en-US" sz="1600" dirty="0"/>
              <a:t>이항확률변수</a:t>
            </a:r>
            <a:endParaRPr lang="en-US" altLang="ko-KR" sz="1600" dirty="0"/>
          </a:p>
          <a:p>
            <a:pPr lvl="1">
              <a:lnSpc>
                <a:spcPct val="150000"/>
              </a:lnSpc>
              <a:buFont typeface="Arial" pitchFamily="34" charset="0"/>
              <a:buChar char="•"/>
            </a:pPr>
            <a:r>
              <a:rPr lang="en-US" altLang="ko-KR" sz="1600" i="1" dirty="0"/>
              <a:t>X</a:t>
            </a:r>
            <a:r>
              <a:rPr lang="en-US" altLang="ko-KR" sz="1600" dirty="0"/>
              <a:t> = </a:t>
            </a:r>
            <a:r>
              <a:rPr lang="en-US" altLang="ko-KR" sz="1600" i="1" dirty="0"/>
              <a:t>X</a:t>
            </a:r>
            <a:r>
              <a:rPr lang="en-US" altLang="ko-KR" sz="1600" i="1" baseline="-25000" dirty="0"/>
              <a:t>1</a:t>
            </a:r>
            <a:r>
              <a:rPr lang="en-US" altLang="ko-KR" sz="1600" dirty="0"/>
              <a:t> + </a:t>
            </a:r>
            <a:r>
              <a:rPr lang="en-US" altLang="ko-KR" sz="1600" i="1" dirty="0"/>
              <a:t>X</a:t>
            </a:r>
            <a:r>
              <a:rPr lang="en-US" altLang="ko-KR" sz="1600" i="1" baseline="-25000" dirty="0"/>
              <a:t>2</a:t>
            </a:r>
            <a:r>
              <a:rPr lang="en-US" altLang="ko-KR" sz="1600" dirty="0"/>
              <a:t> + </a:t>
            </a:r>
            <a:r>
              <a:rPr lang="en-US" altLang="ko-KR" sz="1600" i="1" dirty="0"/>
              <a:t>X</a:t>
            </a:r>
            <a:r>
              <a:rPr lang="en-US" altLang="ko-KR" sz="1600" i="1" baseline="-25000" dirty="0"/>
              <a:t>3</a:t>
            </a:r>
            <a:r>
              <a:rPr lang="en-US" altLang="ko-KR" sz="1600" dirty="0"/>
              <a:t> + … + </a:t>
            </a:r>
            <a:r>
              <a:rPr lang="en-US" altLang="ko-KR" sz="1600" i="1" dirty="0" err="1"/>
              <a:t>X</a:t>
            </a:r>
            <a:r>
              <a:rPr lang="en-US" altLang="ko-KR" sz="1600" i="1" baseline="-25000" dirty="0" err="1"/>
              <a:t>n</a:t>
            </a:r>
            <a:r>
              <a:rPr lang="en-US" altLang="ko-KR" sz="1600" baseline="-25000" dirty="0"/>
              <a:t>  </a:t>
            </a:r>
            <a:r>
              <a:rPr lang="ko-KR" altLang="en-US" sz="1600" dirty="0"/>
              <a:t>으로 표현됨</a:t>
            </a:r>
            <a:endParaRPr lang="en-US" altLang="ko-KR" sz="1600" dirty="0"/>
          </a:p>
          <a:p>
            <a:pPr lvl="1">
              <a:lnSpc>
                <a:spcPct val="150000"/>
              </a:lnSpc>
              <a:buFont typeface="Arial" pitchFamily="34" charset="0"/>
              <a:buChar char="•"/>
            </a:pPr>
            <a:r>
              <a:rPr lang="en-US" altLang="ko-KR" sz="1600" i="1" dirty="0"/>
              <a:t>X</a:t>
            </a:r>
            <a:r>
              <a:rPr lang="en-US" altLang="ko-KR" sz="1600" dirty="0"/>
              <a:t> ~ </a:t>
            </a:r>
            <a:r>
              <a:rPr lang="en-US" altLang="ko-KR" sz="1600" i="1" dirty="0"/>
              <a:t>B</a:t>
            </a:r>
            <a:r>
              <a:rPr lang="en-US" altLang="ko-KR" sz="1600" dirty="0"/>
              <a:t>(</a:t>
            </a:r>
            <a:r>
              <a:rPr lang="en-US" altLang="ko-KR" sz="1600" i="1" dirty="0"/>
              <a:t>n</a:t>
            </a:r>
            <a:r>
              <a:rPr lang="en-US" altLang="ko-KR" sz="1600" dirty="0"/>
              <a:t>, </a:t>
            </a:r>
            <a:r>
              <a:rPr lang="en-US" altLang="ko-KR" sz="1600" i="1" dirty="0"/>
              <a:t>p</a:t>
            </a:r>
            <a:r>
              <a:rPr lang="en-US" altLang="ko-KR" sz="1600" dirty="0"/>
              <a:t>) : X</a:t>
            </a:r>
            <a:r>
              <a:rPr lang="ko-KR" altLang="en-US" sz="1600" dirty="0"/>
              <a:t>는 </a:t>
            </a:r>
            <a:r>
              <a:rPr lang="en-US" altLang="ko-KR" sz="1600" i="1" dirty="0"/>
              <a:t>n </a:t>
            </a:r>
            <a:r>
              <a:rPr lang="ko-KR" altLang="en-US" sz="1600" dirty="0"/>
              <a:t>과 </a:t>
            </a:r>
            <a:r>
              <a:rPr lang="en-US" altLang="ko-KR" sz="1600" i="1" dirty="0"/>
              <a:t>p </a:t>
            </a:r>
            <a:r>
              <a:rPr lang="ko-KR" altLang="en-US" sz="1600" dirty="0"/>
              <a:t>를 모수로 갖는 이항분포</a:t>
            </a:r>
            <a:r>
              <a:rPr lang="en-US" altLang="ko-KR" sz="1600" dirty="0"/>
              <a:t>(binomial distribution)</a:t>
            </a:r>
            <a:r>
              <a:rPr lang="ko-KR" altLang="en-US" sz="1600" dirty="0"/>
              <a:t>를 따름</a:t>
            </a:r>
            <a:endParaRPr lang="en-US" altLang="ko-KR" sz="1600" dirty="0"/>
          </a:p>
        </p:txBody>
      </p:sp>
      <p:sp>
        <p:nvSpPr>
          <p:cNvPr id="6" name="AutoShape 5"/>
          <p:cNvSpPr>
            <a:spLocks noChangeArrowheads="1"/>
          </p:cNvSpPr>
          <p:nvPr/>
        </p:nvSpPr>
        <p:spPr bwMode="auto">
          <a:xfrm>
            <a:off x="1580606" y="1611551"/>
            <a:ext cx="3867322"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이항분포</a:t>
            </a:r>
            <a:r>
              <a:rPr lang="en-US" altLang="ko-KR" b="1" dirty="0">
                <a:latin typeface="나눔고딕" panose="020D0604000000000000" pitchFamily="50" charset="-127"/>
                <a:ea typeface="나눔고딕" panose="020D0604000000000000" pitchFamily="50" charset="-127"/>
              </a:rPr>
              <a:t>(binomial distribution)</a:t>
            </a:r>
          </a:p>
        </p:txBody>
      </p:sp>
    </p:spTree>
    <p:extLst>
      <p:ext uri="{BB962C8B-B14F-4D97-AF65-F5344CB8AC3E}">
        <p14:creationId xmlns:p14="http://schemas.microsoft.com/office/powerpoint/2010/main" val="31830405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이항공식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a:lnSpc>
                    <a:spcPct val="150000"/>
                  </a:lnSpc>
                  <a:buNone/>
                  <a:tabLst>
                    <a:tab pos="285750" algn="l"/>
                  </a:tabLst>
                </a:pPr>
                <a:r>
                  <a:rPr lang="en-US" altLang="ko-KR" sz="1800" i="1" dirty="0"/>
                  <a:t>n </a:t>
                </a:r>
                <a:r>
                  <a:rPr lang="ko-KR" altLang="en-US" sz="1800" dirty="0"/>
                  <a:t>번의 시행 중 </a:t>
                </a:r>
                <a:r>
                  <a:rPr lang="en-US" altLang="ko-KR" sz="1800" i="1" dirty="0"/>
                  <a:t>k </a:t>
                </a:r>
                <a:r>
                  <a:rPr lang="ko-KR" altLang="en-US" sz="1800" dirty="0"/>
                  <a:t>번 성공할 확률</a:t>
                </a:r>
              </a:p>
              <a:p>
                <a:pPr lvl="1">
                  <a:lnSpc>
                    <a:spcPct val="150000"/>
                  </a:lnSpc>
                  <a:buFont typeface="Arial" pitchFamily="34" charset="0"/>
                  <a:buChar char="•"/>
                </a:pPr>
                <a:endParaRPr lang="en-US" altLang="ko-KR" sz="1600" dirty="0"/>
              </a:p>
              <a:p>
                <a:pPr lvl="1">
                  <a:lnSpc>
                    <a:spcPct val="150000"/>
                  </a:lnSpc>
                  <a:buFont typeface="Arial" pitchFamily="34" charset="0"/>
                  <a:buChar char="•"/>
                </a:pPr>
                <a:endParaRPr lang="en-US" altLang="ko-KR" sz="1600" dirty="0"/>
              </a:p>
              <a:p>
                <a:pPr lvl="1">
                  <a:lnSpc>
                    <a:spcPct val="150000"/>
                  </a:lnSpc>
                  <a:buFont typeface="Arial" pitchFamily="34" charset="0"/>
                  <a:buChar char="•"/>
                </a:pPr>
                <a:r>
                  <a:rPr lang="ko-KR" altLang="en-US" sz="1600" dirty="0"/>
                  <a:t>여기서 </a:t>
                </a:r>
                <a14:m>
                  <m:oMath xmlns:m="http://schemas.openxmlformats.org/officeDocument/2006/math">
                    <m:r>
                      <a:rPr lang="en-US" altLang="ko-KR" sz="2000" i="1" dirty="0">
                        <a:latin typeface="Cambria Math" panose="02040503050406030204" pitchFamily="18" charset="0"/>
                      </a:rPr>
                      <m:t>𝑛</m:t>
                    </m:r>
                  </m:oMath>
                </a14:m>
                <a:r>
                  <a:rPr lang="en-US" altLang="ko-KR" sz="2000" i="1" dirty="0"/>
                  <a:t> </a:t>
                </a:r>
                <a:r>
                  <a:rPr lang="ko-KR" altLang="en-US" sz="1600" dirty="0"/>
                  <a:t>은 시행횟수</a:t>
                </a:r>
                <a:r>
                  <a:rPr lang="en-US" altLang="ko-KR" sz="1600" dirty="0"/>
                  <a:t>, </a:t>
                </a:r>
                <a14:m>
                  <m:oMath xmlns:m="http://schemas.openxmlformats.org/officeDocument/2006/math">
                    <m:r>
                      <a:rPr lang="en-US" altLang="ko-KR" sz="2000" i="1" dirty="0">
                        <a:latin typeface="Cambria Math" panose="02040503050406030204" pitchFamily="18" charset="0"/>
                      </a:rPr>
                      <m:t>𝑘</m:t>
                    </m:r>
                  </m:oMath>
                </a14:m>
                <a:r>
                  <a:rPr lang="en-US" altLang="ko-KR" sz="2000" i="1" dirty="0"/>
                  <a:t> </a:t>
                </a:r>
                <a:r>
                  <a:rPr lang="ko-KR" altLang="en-US" sz="1600" dirty="0"/>
                  <a:t>는 성공횟수</a:t>
                </a:r>
                <a:r>
                  <a:rPr lang="en-US" altLang="ko-KR" sz="1600" dirty="0"/>
                  <a:t>, </a:t>
                </a:r>
                <a14:m>
                  <m:oMath xmlns:m="http://schemas.openxmlformats.org/officeDocument/2006/math">
                    <m:r>
                      <a:rPr lang="en-US" altLang="ko-KR" sz="2000" i="1" dirty="0">
                        <a:latin typeface="Cambria Math" panose="02040503050406030204" pitchFamily="18" charset="0"/>
                      </a:rPr>
                      <m:t>𝑝</m:t>
                    </m:r>
                  </m:oMath>
                </a14:m>
                <a:r>
                  <a:rPr lang="en-US" altLang="ko-KR" sz="2000" i="1" dirty="0"/>
                  <a:t> </a:t>
                </a:r>
                <a:r>
                  <a:rPr lang="ko-KR" altLang="en-US" sz="1600" dirty="0"/>
                  <a:t>는 성공확률을 나타냄</a:t>
                </a:r>
                <a:endParaRPr lang="en-US" altLang="ko-KR" sz="1600" dirty="0"/>
              </a:p>
              <a:p>
                <a:pPr lvl="1">
                  <a:lnSpc>
                    <a:spcPct val="150000"/>
                  </a:lnSpc>
                  <a:buFont typeface="Arial" pitchFamily="34" charset="0"/>
                  <a:buChar char="•"/>
                </a:pPr>
                <a:endParaRPr lang="en-US" altLang="ko-KR" sz="1600" dirty="0"/>
              </a:p>
              <a:p>
                <a:pPr marL="0" indent="0">
                  <a:lnSpc>
                    <a:spcPct val="150000"/>
                  </a:lnSpc>
                  <a:buNone/>
                </a:pPr>
                <a:r>
                  <a:rPr lang="ko-KR" altLang="en-US" sz="1800" dirty="0"/>
                  <a:t>이항공식은 다음 조건 하에서 성립한다</a:t>
                </a:r>
                <a:r>
                  <a:rPr lang="en-US" altLang="ko-KR" sz="1800" dirty="0"/>
                  <a:t>.</a:t>
                </a:r>
              </a:p>
              <a:p>
                <a:pPr marL="852488" lvl="1">
                  <a:lnSpc>
                    <a:spcPct val="150000"/>
                  </a:lnSpc>
                </a:pPr>
                <a14:m>
                  <m:oMath xmlns:m="http://schemas.openxmlformats.org/officeDocument/2006/math">
                    <m:r>
                      <a:rPr lang="en-US" altLang="ko-KR" sz="1600" i="1" dirty="0">
                        <a:latin typeface="Cambria Math" panose="02040503050406030204" pitchFamily="18" charset="0"/>
                      </a:rPr>
                      <m:t>𝑛</m:t>
                    </m:r>
                  </m:oMath>
                </a14:m>
                <a:r>
                  <a:rPr lang="en-US" altLang="ko-KR" sz="1600" i="1" dirty="0"/>
                  <a:t> </a:t>
                </a:r>
                <a:r>
                  <a:rPr lang="ko-KR" altLang="en-US" sz="1600" dirty="0"/>
                  <a:t>의 값은 미리 정해져 있다</a:t>
                </a:r>
                <a:r>
                  <a:rPr lang="en-US" altLang="ko-KR" sz="1600" dirty="0"/>
                  <a:t>.</a:t>
                </a:r>
              </a:p>
              <a:p>
                <a:pPr marL="852488" lvl="1">
                  <a:lnSpc>
                    <a:spcPct val="150000"/>
                  </a:lnSpc>
                </a:pPr>
                <a:r>
                  <a:rPr lang="ko-KR" altLang="en-US" sz="1600" dirty="0"/>
                  <a:t>매 번의 시행은 상호 독립이다</a:t>
                </a:r>
                <a:r>
                  <a:rPr lang="en-US" altLang="ko-KR" sz="1600" dirty="0"/>
                  <a:t>.</a:t>
                </a:r>
              </a:p>
              <a:p>
                <a:pPr marL="852488" lvl="1">
                  <a:lnSpc>
                    <a:spcPct val="150000"/>
                  </a:lnSpc>
                </a:pPr>
                <a14:m>
                  <m:oMath xmlns:m="http://schemas.openxmlformats.org/officeDocument/2006/math">
                    <m:r>
                      <a:rPr lang="en-US" altLang="ko-KR" sz="1600" i="1" dirty="0">
                        <a:latin typeface="Cambria Math" panose="02040503050406030204" pitchFamily="18" charset="0"/>
                      </a:rPr>
                      <m:t>𝑝</m:t>
                    </m:r>
                  </m:oMath>
                </a14:m>
                <a:r>
                  <a:rPr lang="en-US" altLang="ko-KR" sz="1600" i="1" dirty="0"/>
                  <a:t> </a:t>
                </a:r>
                <a:r>
                  <a:rPr lang="ko-KR" altLang="en-US" sz="1600" dirty="0"/>
                  <a:t>는 매 시행마다 동일하다</a:t>
                </a:r>
                <a:r>
                  <a:rPr lang="en-US" altLang="ko-KR" sz="1600" dirty="0"/>
                  <a:t>.</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981200" y="1600200"/>
                <a:ext cx="8229600" cy="5141168"/>
              </a:xfrm>
              <a:blipFill>
                <a:blip r:embed="rId2"/>
                <a:stretch>
                  <a:fillRect l="-593"/>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520756" y="2895551"/>
                <a:ext cx="6274218" cy="569900"/>
              </a:xfrm>
              <a:prstGeom prst="rect">
                <a:avLst/>
              </a:prstGeom>
              <a:noFill/>
            </p:spPr>
            <p:txBody>
              <a:bodyPr wrap="none" lIns="0" tIns="0" rIns="0" bIns="0" rtlCol="0">
                <a:spAutoFit/>
              </a:bodyPr>
              <a:lstStyle/>
              <a:p>
                <a14:m>
                  <m:oMath xmlns:m="http://schemas.openxmlformats.org/officeDocument/2006/math">
                    <m:r>
                      <a:rPr lang="en-US" altLang="ko-KR" sz="2400" i="1">
                        <a:latin typeface="Cambria Math" panose="02040503050406030204" pitchFamily="18" charset="0"/>
                      </a:rPr>
                      <m:t>𝑃</m:t>
                    </m:r>
                    <m:d>
                      <m:dPr>
                        <m:ctrlPr>
                          <a:rPr lang="en-US" altLang="ko-KR" sz="2400" i="1">
                            <a:latin typeface="Cambria Math" panose="02040503050406030204" pitchFamily="18" charset="0"/>
                          </a:rPr>
                        </m:ctrlPr>
                      </m:dPr>
                      <m:e>
                        <m:r>
                          <a:rPr lang="en-US" altLang="ko-KR" sz="2400" i="1">
                            <a:latin typeface="Cambria Math" panose="02040503050406030204" pitchFamily="18" charset="0"/>
                          </a:rPr>
                          <m:t>𝑋</m:t>
                        </m:r>
                        <m:r>
                          <a:rPr lang="en-US" altLang="ko-KR" sz="2400" i="1">
                            <a:latin typeface="Cambria Math" panose="02040503050406030204" pitchFamily="18" charset="0"/>
                          </a:rPr>
                          <m:t>=</m:t>
                        </m:r>
                        <m:r>
                          <a:rPr lang="en-US" altLang="ko-KR" sz="2400" i="1">
                            <a:latin typeface="Cambria Math" panose="02040503050406030204" pitchFamily="18" charset="0"/>
                          </a:rPr>
                          <m:t>𝑘</m:t>
                        </m:r>
                      </m:e>
                    </m:d>
                    <m:r>
                      <a:rPr lang="en-US" altLang="ko-KR" sz="2400" i="1">
                        <a:latin typeface="Cambria Math" panose="02040503050406030204" pitchFamily="18" charset="0"/>
                      </a:rPr>
                      <m:t>=</m:t>
                    </m:r>
                    <m:f>
                      <m:fPr>
                        <m:ctrlPr>
                          <a:rPr lang="en-US" altLang="ko-KR" sz="2400" i="1">
                            <a:latin typeface="Cambria Math" panose="02040503050406030204" pitchFamily="18" charset="0"/>
                          </a:rPr>
                        </m:ctrlPr>
                      </m:fPr>
                      <m:num>
                        <m:r>
                          <a:rPr lang="en-US" altLang="ko-KR" sz="2400" i="1">
                            <a:latin typeface="Cambria Math" panose="02040503050406030204" pitchFamily="18" charset="0"/>
                          </a:rPr>
                          <m:t>𝑛</m:t>
                        </m:r>
                        <m:r>
                          <a:rPr lang="en-US" altLang="ko-KR" sz="2400" i="1">
                            <a:latin typeface="Cambria Math" panose="02040503050406030204" pitchFamily="18" charset="0"/>
                          </a:rPr>
                          <m:t>!</m:t>
                        </m:r>
                      </m:num>
                      <m:den>
                        <m:r>
                          <a:rPr lang="en-US" altLang="ko-KR" sz="2400" i="1">
                            <a:latin typeface="Cambria Math" panose="02040503050406030204" pitchFamily="18" charset="0"/>
                          </a:rPr>
                          <m:t>𝑘</m:t>
                        </m:r>
                        <m:r>
                          <a:rPr lang="en-US" altLang="ko-KR" sz="2400" i="1">
                            <a:latin typeface="Cambria Math" panose="02040503050406030204" pitchFamily="18" charset="0"/>
                          </a:rPr>
                          <m:t>!</m:t>
                        </m:r>
                        <m:d>
                          <m:dPr>
                            <m:ctrlPr>
                              <a:rPr lang="en-US" altLang="ko-KR" sz="2400" i="1">
                                <a:latin typeface="Cambria Math" panose="02040503050406030204" pitchFamily="18" charset="0"/>
                              </a:rPr>
                            </m:ctrlPr>
                          </m:dPr>
                          <m:e>
                            <m:r>
                              <a:rPr lang="en-US" altLang="ko-KR" sz="2400" i="1">
                                <a:latin typeface="Cambria Math" panose="02040503050406030204" pitchFamily="18" charset="0"/>
                              </a:rPr>
                              <m:t>𝑛</m:t>
                            </m:r>
                            <m:r>
                              <a:rPr lang="en-US" altLang="ko-KR" sz="2400" i="1">
                                <a:latin typeface="Cambria Math" panose="02040503050406030204" pitchFamily="18" charset="0"/>
                              </a:rPr>
                              <m:t>−</m:t>
                            </m:r>
                            <m:r>
                              <a:rPr lang="en-US" altLang="ko-KR" sz="2400" i="1">
                                <a:latin typeface="Cambria Math" panose="02040503050406030204" pitchFamily="18" charset="0"/>
                              </a:rPr>
                              <m:t>𝑘</m:t>
                            </m:r>
                          </m:e>
                        </m:d>
                        <m:r>
                          <a:rPr lang="en-US" altLang="ko-KR" sz="2400" i="1">
                            <a:latin typeface="Cambria Math" panose="02040503050406030204" pitchFamily="18" charset="0"/>
                          </a:rPr>
                          <m:t>!</m:t>
                        </m:r>
                      </m:den>
                    </m:f>
                    <m:sSup>
                      <m:sSupPr>
                        <m:ctrlPr>
                          <a:rPr lang="en-US" altLang="ko-KR" sz="2400" i="1">
                            <a:latin typeface="Cambria Math" panose="02040503050406030204" pitchFamily="18" charset="0"/>
                          </a:rPr>
                        </m:ctrlPr>
                      </m:sSupPr>
                      <m:e>
                        <m:r>
                          <a:rPr lang="en-US" altLang="ko-KR" sz="2400" i="1">
                            <a:latin typeface="Cambria Math" panose="02040503050406030204" pitchFamily="18" charset="0"/>
                          </a:rPr>
                          <m:t>𝑝</m:t>
                        </m:r>
                      </m:e>
                      <m:sup>
                        <m:r>
                          <a:rPr lang="en-US" altLang="ko-KR" sz="2400" i="1">
                            <a:latin typeface="Cambria Math" panose="02040503050406030204" pitchFamily="18" charset="0"/>
                          </a:rPr>
                          <m:t>𝑘</m:t>
                        </m:r>
                      </m:sup>
                    </m:sSup>
                    <m:sSup>
                      <m:sSupPr>
                        <m:ctrlPr>
                          <a:rPr lang="en-US" altLang="ko-KR" sz="2400" i="1">
                            <a:latin typeface="Cambria Math" panose="02040503050406030204" pitchFamily="18" charset="0"/>
                          </a:rPr>
                        </m:ctrlPr>
                      </m:sSupPr>
                      <m:e>
                        <m:d>
                          <m:dPr>
                            <m:ctrlPr>
                              <a:rPr lang="en-US" altLang="ko-KR" sz="2400" i="1">
                                <a:latin typeface="Cambria Math" panose="02040503050406030204" pitchFamily="18" charset="0"/>
                              </a:rPr>
                            </m:ctrlPr>
                          </m:dPr>
                          <m:e>
                            <m:r>
                              <a:rPr lang="en-US" altLang="ko-KR" sz="2400" i="1">
                                <a:latin typeface="Cambria Math" panose="02040503050406030204" pitchFamily="18" charset="0"/>
                              </a:rPr>
                              <m:t>1−</m:t>
                            </m:r>
                            <m:r>
                              <a:rPr lang="en-US" altLang="ko-KR" sz="2400" i="1">
                                <a:latin typeface="Cambria Math" panose="02040503050406030204" pitchFamily="18" charset="0"/>
                              </a:rPr>
                              <m:t>𝑝</m:t>
                            </m:r>
                          </m:e>
                        </m:d>
                      </m:e>
                      <m:sup>
                        <m:r>
                          <a:rPr lang="en-US" altLang="ko-KR" sz="2400" i="1">
                            <a:latin typeface="Cambria Math" panose="02040503050406030204" pitchFamily="18" charset="0"/>
                          </a:rPr>
                          <m:t>𝑛</m:t>
                        </m:r>
                        <m:r>
                          <a:rPr lang="en-US" altLang="ko-KR" sz="2400" i="1">
                            <a:latin typeface="Cambria Math" panose="02040503050406030204" pitchFamily="18" charset="0"/>
                          </a:rPr>
                          <m:t>−</m:t>
                        </m:r>
                        <m:r>
                          <a:rPr lang="en-US" altLang="ko-KR" sz="2400" i="1">
                            <a:latin typeface="Cambria Math" panose="02040503050406030204" pitchFamily="18" charset="0"/>
                          </a:rPr>
                          <m:t>𝑘</m:t>
                        </m:r>
                      </m:sup>
                    </m:sSup>
                  </m:oMath>
                </a14:m>
                <a:r>
                  <a:rPr lang="en-US" altLang="ko-KR" sz="2400" dirty="0"/>
                  <a:t>, </a:t>
                </a:r>
                <a14:m>
                  <m:oMath xmlns:m="http://schemas.openxmlformats.org/officeDocument/2006/math">
                    <m:r>
                      <a:rPr lang="en-US" altLang="ko-KR" sz="2400" i="1">
                        <a:latin typeface="Cambria Math" panose="02040503050406030204" pitchFamily="18" charset="0"/>
                      </a:rPr>
                      <m:t>𝑘</m:t>
                    </m:r>
                    <m:r>
                      <a:rPr lang="en-US" altLang="ko-KR" sz="2400" i="1">
                        <a:latin typeface="Cambria Math" panose="02040503050406030204" pitchFamily="18" charset="0"/>
                      </a:rPr>
                      <m:t>=0, 1, …, </m:t>
                    </m:r>
                    <m:r>
                      <a:rPr lang="en-US" altLang="ko-KR" sz="2400" i="1">
                        <a:latin typeface="Cambria Math" panose="02040503050406030204" pitchFamily="18" charset="0"/>
                      </a:rPr>
                      <m:t>𝑛</m:t>
                    </m:r>
                  </m:oMath>
                </a14:m>
                <a:endParaRPr lang="ko-KR" alt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520756" y="2895551"/>
                <a:ext cx="6274218" cy="569900"/>
              </a:xfrm>
              <a:prstGeom prst="rect">
                <a:avLst/>
              </a:prstGeom>
              <a:blipFill>
                <a:blip r:embed="rId3"/>
                <a:stretch>
                  <a:fillRect t="-4301" b="-9677"/>
                </a:stretch>
              </a:blipFill>
            </p:spPr>
            <p:txBody>
              <a:bodyPr/>
              <a:lstStyle/>
              <a:p>
                <a:r>
                  <a:rPr lang="ko-KR" altLang="en-US">
                    <a:noFill/>
                  </a:rPr>
                  <a:t> </a:t>
                </a:r>
              </a:p>
            </p:txBody>
          </p:sp>
        </mc:Fallback>
      </mc:AlternateContent>
      <p:sp>
        <p:nvSpPr>
          <p:cNvPr id="9" name="AutoShape 5"/>
          <p:cNvSpPr>
            <a:spLocks noChangeArrowheads="1"/>
          </p:cNvSpPr>
          <p:nvPr/>
        </p:nvSpPr>
        <p:spPr bwMode="auto">
          <a:xfrm>
            <a:off x="1988544" y="1611551"/>
            <a:ext cx="1155128"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이항공식</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1878845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이항공식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a:lnSpc>
                    <a:spcPct val="150000"/>
                  </a:lnSpc>
                  <a:buNone/>
                  <a:tabLst>
                    <a:tab pos="285750" algn="l"/>
                  </a:tabLst>
                </a:pPr>
                <a:r>
                  <a:rPr lang="ko-KR" altLang="en-US" sz="1800" dirty="0"/>
                  <a:t>이항확률변수 </a:t>
                </a:r>
                <a:r>
                  <a:rPr lang="en-US" altLang="ko-KR" sz="1800" i="1" dirty="0"/>
                  <a:t>X</a:t>
                </a:r>
                <a:r>
                  <a:rPr lang="en-US" altLang="ko-KR" sz="1800" dirty="0"/>
                  <a:t> </a:t>
                </a:r>
                <a:r>
                  <a:rPr lang="ko-KR" altLang="en-US" sz="1800" dirty="0"/>
                  <a:t>의 평균과 분산은 아래와 같이</a:t>
                </a:r>
                <a:r>
                  <a:rPr lang="en-US" altLang="ko-KR" sz="1800" dirty="0"/>
                  <a:t> </a:t>
                </a:r>
                <a:r>
                  <a:rPr lang="ko-KR" altLang="en-US" sz="1800" dirty="0"/>
                  <a:t>구할 수 있다</a:t>
                </a:r>
                <a:r>
                  <a:rPr lang="en-US" altLang="ko-KR" sz="1800" dirty="0"/>
                  <a:t>.</a:t>
                </a:r>
                <a:endParaRPr lang="en-US" altLang="ko-KR" sz="1600" dirty="0"/>
              </a:p>
              <a:p>
                <a:pPr lvl="1">
                  <a:lnSpc>
                    <a:spcPct val="150000"/>
                  </a:lnSpc>
                </a:pPr>
                <a:r>
                  <a:rPr lang="en-US" altLang="ko-KR" sz="1600" i="1" dirty="0"/>
                  <a:t>X</a:t>
                </a:r>
                <a:r>
                  <a:rPr lang="en-US" altLang="ko-KR" sz="1600" dirty="0"/>
                  <a:t> = </a:t>
                </a:r>
                <a:r>
                  <a:rPr lang="en-US" altLang="ko-KR" sz="1600" i="1" dirty="0"/>
                  <a:t>X</a:t>
                </a:r>
                <a:r>
                  <a:rPr lang="en-US" altLang="ko-KR" sz="1600" i="1" baseline="-25000" dirty="0"/>
                  <a:t>1</a:t>
                </a:r>
                <a:r>
                  <a:rPr lang="en-US" altLang="ko-KR" sz="1600" dirty="0"/>
                  <a:t> + </a:t>
                </a:r>
                <a:r>
                  <a:rPr lang="en-US" altLang="ko-KR" sz="1600" i="1" dirty="0"/>
                  <a:t>X</a:t>
                </a:r>
                <a:r>
                  <a:rPr lang="en-US" altLang="ko-KR" sz="1600" i="1" baseline="-25000" dirty="0"/>
                  <a:t>2</a:t>
                </a:r>
                <a:r>
                  <a:rPr lang="en-US" altLang="ko-KR" sz="1600" dirty="0"/>
                  <a:t> + … + </a:t>
                </a:r>
                <a:r>
                  <a:rPr lang="en-US" altLang="ko-KR" sz="1600" i="1" dirty="0" err="1"/>
                  <a:t>X</a:t>
                </a:r>
                <a:r>
                  <a:rPr lang="en-US" altLang="ko-KR" sz="1600" i="1" baseline="-25000" dirty="0" err="1"/>
                  <a:t>n</a:t>
                </a:r>
                <a:endParaRPr lang="en-US" altLang="ko-KR" sz="1600" i="1" baseline="-25000" dirty="0"/>
              </a:p>
              <a:p>
                <a:pPr lvl="1">
                  <a:lnSpc>
                    <a:spcPct val="150000"/>
                  </a:lnSpc>
                </a:pPr>
                <a:r>
                  <a:rPr lang="en-US" altLang="ko-KR" sz="1600" i="1" dirty="0"/>
                  <a:t>EX</a:t>
                </a:r>
                <a:r>
                  <a:rPr lang="en-US" altLang="ko-KR" sz="1600" dirty="0"/>
                  <a:t> = </a:t>
                </a:r>
                <a:r>
                  <a:rPr lang="en-US" altLang="ko-KR" sz="1600" i="1" dirty="0"/>
                  <a:t>EX</a:t>
                </a:r>
                <a:r>
                  <a:rPr lang="en-US" altLang="ko-KR" sz="1600" i="1" baseline="-25000" dirty="0"/>
                  <a:t>1</a:t>
                </a:r>
                <a:r>
                  <a:rPr lang="en-US" altLang="ko-KR" sz="1600" dirty="0"/>
                  <a:t> + </a:t>
                </a:r>
                <a:r>
                  <a:rPr lang="en-US" altLang="ko-KR" sz="1600" i="1" dirty="0"/>
                  <a:t>EX</a:t>
                </a:r>
                <a:r>
                  <a:rPr lang="en-US" altLang="ko-KR" sz="1600" i="1" baseline="-25000" dirty="0"/>
                  <a:t>2</a:t>
                </a:r>
                <a:r>
                  <a:rPr lang="en-US" altLang="ko-KR" sz="1600" dirty="0"/>
                  <a:t> + … + </a:t>
                </a:r>
                <a:r>
                  <a:rPr lang="en-US" altLang="ko-KR" sz="1600" i="1" dirty="0" err="1"/>
                  <a:t>EX</a:t>
                </a:r>
                <a:r>
                  <a:rPr lang="en-US" altLang="ko-KR" sz="1600" i="1" baseline="-25000" dirty="0" err="1"/>
                  <a:t>n</a:t>
                </a:r>
                <a:endParaRPr lang="en-US" altLang="ko-KR" sz="1600" i="1" baseline="-25000" dirty="0"/>
              </a:p>
              <a:p>
                <a:pPr lvl="1">
                  <a:lnSpc>
                    <a:spcPct val="150000"/>
                  </a:lnSpc>
                </a:pPr>
                <a14:m>
                  <m:oMath xmlns:m="http://schemas.openxmlformats.org/officeDocument/2006/math">
                    <m:r>
                      <a:rPr lang="en-US" altLang="ko-KR" sz="1600" i="1" dirty="0">
                        <a:latin typeface="Cambria Math" panose="02040503050406030204" pitchFamily="18" charset="0"/>
                      </a:rPr>
                      <m:t>𝑉𝑎𝑟</m:t>
                    </m:r>
                    <m:r>
                      <a:rPr lang="en-US" altLang="ko-KR" sz="1600" b="0" i="1" dirty="0" smtClean="0">
                        <a:latin typeface="Cambria Math" panose="02040503050406030204" pitchFamily="18" charset="0"/>
                      </a:rPr>
                      <m:t>(</m:t>
                    </m:r>
                  </m:oMath>
                </a14:m>
                <a:r>
                  <a:rPr lang="en-US" altLang="ko-KR" sz="1600" i="1" dirty="0"/>
                  <a:t>X)</a:t>
                </a:r>
                <a:r>
                  <a:rPr lang="en-US" altLang="ko-KR" sz="1600" dirty="0"/>
                  <a:t> = </a:t>
                </a:r>
                <a14:m>
                  <m:oMath xmlns:m="http://schemas.openxmlformats.org/officeDocument/2006/math">
                    <m:r>
                      <a:rPr lang="en-US" altLang="ko-KR" sz="1600" i="1" dirty="0">
                        <a:latin typeface="Cambria Math" panose="02040503050406030204" pitchFamily="18" charset="0"/>
                      </a:rPr>
                      <m:t>𝑉𝑎𝑟</m:t>
                    </m:r>
                    <m:r>
                      <a:rPr lang="en-US" altLang="ko-KR" sz="1600" b="0" i="1" dirty="0" smtClean="0">
                        <a:latin typeface="Cambria Math" panose="02040503050406030204" pitchFamily="18" charset="0"/>
                      </a:rPr>
                      <m:t>(</m:t>
                    </m:r>
                  </m:oMath>
                </a14:m>
                <a:r>
                  <a:rPr lang="en-US" altLang="ko-KR" sz="1600" i="1" dirty="0"/>
                  <a:t>X</a:t>
                </a:r>
                <a:r>
                  <a:rPr lang="en-US" altLang="ko-KR" sz="1600" i="1" baseline="-25000" dirty="0"/>
                  <a:t>1</a:t>
                </a:r>
                <a:r>
                  <a:rPr lang="en-US" altLang="ko-KR" sz="1600" dirty="0"/>
                  <a:t> )+ </a:t>
                </a:r>
                <a14:m>
                  <m:oMath xmlns:m="http://schemas.openxmlformats.org/officeDocument/2006/math">
                    <m:r>
                      <a:rPr lang="en-US" altLang="ko-KR" sz="1600" i="1" dirty="0">
                        <a:latin typeface="Cambria Math" panose="02040503050406030204" pitchFamily="18" charset="0"/>
                      </a:rPr>
                      <m:t>𝑉𝑎𝑟</m:t>
                    </m:r>
                    <m:r>
                      <a:rPr lang="en-US" altLang="ko-KR" sz="1600" i="1" dirty="0">
                        <a:latin typeface="Cambria Math" panose="02040503050406030204" pitchFamily="18" charset="0"/>
                      </a:rPr>
                      <m:t>(</m:t>
                    </m:r>
                  </m:oMath>
                </a14:m>
                <a:r>
                  <a:rPr lang="en-US" altLang="ko-KR" sz="1600" i="1" dirty="0"/>
                  <a:t>X</a:t>
                </a:r>
                <a:r>
                  <a:rPr lang="en-US" altLang="ko-KR" sz="1600" i="1" baseline="-25000" dirty="0"/>
                  <a:t>2</a:t>
                </a:r>
                <a:r>
                  <a:rPr lang="en-US" altLang="ko-KR" sz="1600" dirty="0"/>
                  <a:t> )+ … + </a:t>
                </a:r>
                <a14:m>
                  <m:oMath xmlns:m="http://schemas.openxmlformats.org/officeDocument/2006/math">
                    <m:r>
                      <a:rPr lang="en-US" altLang="ko-KR" sz="1600" i="1" dirty="0">
                        <a:latin typeface="Cambria Math" panose="02040503050406030204" pitchFamily="18" charset="0"/>
                      </a:rPr>
                      <m:t>𝑉𝑎𝑟</m:t>
                    </m:r>
                    <m:r>
                      <a:rPr lang="en-US" altLang="ko-KR" sz="1600" i="1" dirty="0">
                        <a:latin typeface="Cambria Math" panose="02040503050406030204" pitchFamily="18" charset="0"/>
                      </a:rPr>
                      <m:t>(</m:t>
                    </m:r>
                  </m:oMath>
                </a14:m>
                <a:r>
                  <a:rPr lang="en-US" altLang="ko-KR" sz="1600" i="1" dirty="0" err="1"/>
                  <a:t>X</a:t>
                </a:r>
                <a:r>
                  <a:rPr lang="en-US" altLang="ko-KR" sz="1600" i="1" baseline="-25000" dirty="0" err="1"/>
                  <a:t>n</a:t>
                </a:r>
                <a:r>
                  <a:rPr lang="en-US" altLang="ko-KR" sz="1600" dirty="0"/>
                  <a:t> )</a:t>
                </a:r>
                <a:endParaRPr lang="en-US" altLang="ko-KR" sz="1600" i="1" baseline="-25000" dirty="0"/>
              </a:p>
              <a:p>
                <a:pPr lvl="1">
                  <a:lnSpc>
                    <a:spcPct val="150000"/>
                  </a:lnSpc>
                </a:pPr>
                <a14:m>
                  <m:oMath xmlns:m="http://schemas.openxmlformats.org/officeDocument/2006/math">
                    <m:r>
                      <a:rPr lang="en-US" altLang="ko-KR" sz="1600" i="1" dirty="0">
                        <a:latin typeface="Cambria Math" panose="02040503050406030204" pitchFamily="18" charset="0"/>
                      </a:rPr>
                      <m:t>𝐸</m:t>
                    </m:r>
                    <m:r>
                      <a:rPr lang="en-US" altLang="ko-KR" sz="1600" i="1" dirty="0">
                        <a:latin typeface="Cambria Math" panose="02040503050406030204" pitchFamily="18" charset="0"/>
                      </a:rPr>
                      <m:t>(</m:t>
                    </m:r>
                    <m:r>
                      <m:rPr>
                        <m:nor/>
                      </m:rPr>
                      <a:rPr lang="en-US" altLang="ko-KR" sz="1600" i="1" dirty="0"/>
                      <m:t>X</m:t>
                    </m:r>
                    <m:r>
                      <m:rPr>
                        <m:nor/>
                      </m:rPr>
                      <a:rPr lang="en-US" altLang="ko-KR" sz="1600" i="1" baseline="-25000" dirty="0"/>
                      <m:t>1</m:t>
                    </m:r>
                    <m:r>
                      <a:rPr lang="en-US" altLang="ko-KR" sz="1600" i="1" dirty="0">
                        <a:latin typeface="Cambria Math" panose="02040503050406030204" pitchFamily="18" charset="0"/>
                      </a:rPr>
                      <m:t>)  = </m:t>
                    </m:r>
                    <m:r>
                      <a:rPr lang="en-US" altLang="ko-KR" sz="1600" i="1" dirty="0" err="1">
                        <a:latin typeface="Cambria Math" panose="02040503050406030204" pitchFamily="18" charset="0"/>
                      </a:rPr>
                      <m:t>𝑝</m:t>
                    </m:r>
                  </m:oMath>
                </a14:m>
                <a:endParaRPr lang="en-US" altLang="ko-KR" sz="1600" dirty="0"/>
              </a:p>
              <a:p>
                <a:pPr lvl="1">
                  <a:lnSpc>
                    <a:spcPct val="150000"/>
                  </a:lnSpc>
                </a:pPr>
                <a14:m>
                  <m:oMath xmlns:m="http://schemas.openxmlformats.org/officeDocument/2006/math">
                    <m:r>
                      <a:rPr lang="en-US" altLang="ko-KR" sz="1600" i="1" dirty="0">
                        <a:latin typeface="Cambria Math" panose="02040503050406030204" pitchFamily="18" charset="0"/>
                      </a:rPr>
                      <m:t>𝑉𝑎𝑟</m:t>
                    </m:r>
                    <m:r>
                      <a:rPr lang="en-US" altLang="ko-KR" sz="1600" i="1" dirty="0">
                        <a:latin typeface="Cambria Math" panose="02040503050406030204" pitchFamily="18" charset="0"/>
                      </a:rPr>
                      <m:t>(</m:t>
                    </m:r>
                    <m:r>
                      <m:rPr>
                        <m:nor/>
                      </m:rPr>
                      <a:rPr lang="en-US" altLang="ko-KR" sz="1600" i="1" dirty="0"/>
                      <m:t>X</m:t>
                    </m:r>
                    <m:r>
                      <m:rPr>
                        <m:nor/>
                      </m:rPr>
                      <a:rPr lang="en-US" altLang="ko-KR" sz="1600" i="1" baseline="-25000" dirty="0"/>
                      <m:t>1</m:t>
                    </m:r>
                    <m:r>
                      <a:rPr lang="en-US" altLang="ko-KR" sz="1600" i="1" dirty="0">
                        <a:latin typeface="Cambria Math" panose="02040503050406030204" pitchFamily="18" charset="0"/>
                      </a:rPr>
                      <m:t>)= </m:t>
                    </m:r>
                    <m:r>
                      <a:rPr lang="en-US" altLang="ko-KR" sz="1600" i="1" dirty="0" err="1">
                        <a:latin typeface="Cambria Math" panose="02040503050406030204" pitchFamily="18" charset="0"/>
                      </a:rPr>
                      <m:t>𝑝</m:t>
                    </m:r>
                    <m:r>
                      <a:rPr lang="en-US" altLang="ko-KR" sz="1600" i="1" dirty="0">
                        <a:latin typeface="Cambria Math" panose="02040503050406030204" pitchFamily="18" charset="0"/>
                      </a:rPr>
                      <m:t>(1−</m:t>
                    </m:r>
                    <m:r>
                      <a:rPr lang="en-US" altLang="ko-KR" sz="1600" i="1" dirty="0">
                        <a:latin typeface="Cambria Math" panose="02040503050406030204" pitchFamily="18" charset="0"/>
                      </a:rPr>
                      <m:t>𝑝</m:t>
                    </m:r>
                    <m:r>
                      <a:rPr lang="en-US" altLang="ko-KR" sz="1600" i="1" dirty="0">
                        <a:latin typeface="Cambria Math" panose="02040503050406030204" pitchFamily="18" charset="0"/>
                      </a:rPr>
                      <m:t>)</m:t>
                    </m:r>
                  </m:oMath>
                </a14:m>
                <a:endParaRPr lang="en-US" altLang="ko-KR" sz="1600" dirty="0"/>
              </a:p>
              <a:p>
                <a:pPr marL="0" indent="0">
                  <a:lnSpc>
                    <a:spcPct val="150000"/>
                  </a:lnSpc>
                  <a:buNone/>
                  <a:tabLst>
                    <a:tab pos="285750" algn="l"/>
                  </a:tabLst>
                </a:pPr>
                <a:r>
                  <a:rPr lang="ko-KR" altLang="en-US" sz="1800" dirty="0"/>
                  <a:t>그러므로</a:t>
                </a:r>
                <a:endParaRPr lang="en-US" altLang="ko-KR" sz="1800" dirty="0"/>
              </a:p>
              <a:p>
                <a:pPr lvl="1">
                  <a:lnSpc>
                    <a:spcPct val="150000"/>
                  </a:lnSpc>
                </a:pPr>
                <a14:m>
                  <m:oMath xmlns:m="http://schemas.openxmlformats.org/officeDocument/2006/math">
                    <m:r>
                      <a:rPr lang="en-US" altLang="ko-KR" sz="1600" i="1" dirty="0">
                        <a:latin typeface="Cambria Math" panose="02040503050406030204" pitchFamily="18" charset="0"/>
                      </a:rPr>
                      <m:t>𝐸</m:t>
                    </m:r>
                    <m:r>
                      <a:rPr lang="en-US" altLang="ko-KR" sz="1600" i="1" dirty="0">
                        <a:latin typeface="Cambria Math" panose="02040503050406030204" pitchFamily="18" charset="0"/>
                      </a:rPr>
                      <m:t>(</m:t>
                    </m:r>
                    <m:r>
                      <a:rPr lang="en-US" altLang="ko-KR" sz="1600" i="1" dirty="0">
                        <a:latin typeface="Cambria Math" panose="02040503050406030204" pitchFamily="18" charset="0"/>
                      </a:rPr>
                      <m:t>𝑋</m:t>
                    </m:r>
                    <m:r>
                      <a:rPr lang="en-US" altLang="ko-KR" sz="1600" i="1" dirty="0">
                        <a:latin typeface="Cambria Math" panose="02040503050406030204" pitchFamily="18" charset="0"/>
                      </a:rPr>
                      <m:t>)  = </m:t>
                    </m:r>
                    <m:r>
                      <a:rPr lang="en-US" altLang="ko-KR" sz="1600" i="1" dirty="0" err="1">
                        <a:latin typeface="Cambria Math" panose="02040503050406030204" pitchFamily="18" charset="0"/>
                      </a:rPr>
                      <m:t>𝑛𝑝</m:t>
                    </m:r>
                  </m:oMath>
                </a14:m>
                <a:endParaRPr lang="en-US" altLang="ko-KR" sz="1600" dirty="0"/>
              </a:p>
              <a:p>
                <a:pPr lvl="1">
                  <a:lnSpc>
                    <a:spcPct val="150000"/>
                  </a:lnSpc>
                </a:pPr>
                <a14:m>
                  <m:oMath xmlns:m="http://schemas.openxmlformats.org/officeDocument/2006/math">
                    <m:r>
                      <a:rPr lang="en-US" altLang="ko-KR" sz="1600" i="1" dirty="0">
                        <a:latin typeface="Cambria Math" panose="02040503050406030204" pitchFamily="18" charset="0"/>
                      </a:rPr>
                      <m:t>𝑉𝑎𝑟</m:t>
                    </m:r>
                    <m:r>
                      <a:rPr lang="en-US" altLang="ko-KR" sz="1600" i="1" dirty="0">
                        <a:latin typeface="Cambria Math" panose="02040503050406030204" pitchFamily="18" charset="0"/>
                      </a:rPr>
                      <m:t>(</m:t>
                    </m:r>
                    <m:r>
                      <a:rPr lang="en-US" altLang="ko-KR" sz="1600" i="1" dirty="0">
                        <a:latin typeface="Cambria Math" panose="02040503050406030204" pitchFamily="18" charset="0"/>
                      </a:rPr>
                      <m:t>𝑋</m:t>
                    </m:r>
                    <m:r>
                      <a:rPr lang="en-US" altLang="ko-KR" sz="1600" i="1" dirty="0">
                        <a:latin typeface="Cambria Math" panose="02040503050406030204" pitchFamily="18" charset="0"/>
                      </a:rPr>
                      <m:t>)= </m:t>
                    </m:r>
                    <m:r>
                      <a:rPr lang="en-US" altLang="ko-KR" sz="1600" i="1" dirty="0" err="1">
                        <a:latin typeface="Cambria Math" panose="02040503050406030204" pitchFamily="18" charset="0"/>
                      </a:rPr>
                      <m:t>𝑛𝑝</m:t>
                    </m:r>
                    <m:r>
                      <a:rPr lang="en-US" altLang="ko-KR" sz="1600" i="1" dirty="0">
                        <a:latin typeface="Cambria Math" panose="02040503050406030204" pitchFamily="18" charset="0"/>
                      </a:rPr>
                      <m:t>(1−</m:t>
                    </m:r>
                    <m:r>
                      <a:rPr lang="en-US" altLang="ko-KR" sz="1600" i="1" dirty="0">
                        <a:latin typeface="Cambria Math" panose="02040503050406030204" pitchFamily="18" charset="0"/>
                      </a:rPr>
                      <m:t>𝑝</m:t>
                    </m:r>
                    <m:r>
                      <a:rPr lang="en-US" altLang="ko-KR" sz="1600" i="1" dirty="0">
                        <a:latin typeface="Cambria Math" panose="02040503050406030204" pitchFamily="18" charset="0"/>
                      </a:rPr>
                      <m:t>)</m:t>
                    </m:r>
                  </m:oMath>
                </a14:m>
                <a:endParaRPr lang="en-US" altLang="ko-KR" sz="1600" dirty="0"/>
              </a:p>
              <a:p>
                <a:pPr lvl="1">
                  <a:lnSpc>
                    <a:spcPct val="150000"/>
                  </a:lnSpc>
                </a:pPr>
                <a:endParaRPr lang="en-US" altLang="ko-KR" sz="1600" i="1" baseline="-25000" dirty="0"/>
              </a:p>
              <a:p>
                <a:pPr lvl="1">
                  <a:lnSpc>
                    <a:spcPct val="150000"/>
                  </a:lnSpc>
                </a:pPr>
                <a:endParaRPr lang="en-US" altLang="ko-KR" sz="1600" dirty="0"/>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981200" y="1600200"/>
                <a:ext cx="8229600" cy="5141168"/>
              </a:xfrm>
              <a:blipFill>
                <a:blip r:embed="rId2"/>
                <a:stretch>
                  <a:fillRect l="-593"/>
                </a:stretch>
              </a:blipFill>
            </p:spPr>
            <p:txBody>
              <a:bodyPr/>
              <a:lstStyle/>
              <a:p>
                <a:r>
                  <a:rPr lang="ko-KR" altLang="en-US">
                    <a:noFill/>
                  </a:rPr>
                  <a:t> </a:t>
                </a:r>
              </a:p>
            </p:txBody>
          </p:sp>
        </mc:Fallback>
      </mc:AlternateContent>
      <p:sp>
        <p:nvSpPr>
          <p:cNvPr id="6" name="AutoShape 5"/>
          <p:cNvSpPr>
            <a:spLocks noChangeArrowheads="1"/>
          </p:cNvSpPr>
          <p:nvPr/>
        </p:nvSpPr>
        <p:spPr bwMode="auto">
          <a:xfrm>
            <a:off x="1988543" y="1611551"/>
            <a:ext cx="317867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이항확률변수의 평균과 분산</a:t>
            </a:r>
            <a:endParaRPr lang="en-US" altLang="ko-KR" b="1" dirty="0">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0164772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이항공식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defTabSz="952500">
                  <a:lnSpc>
                    <a:spcPct val="150000"/>
                  </a:lnSpc>
                  <a:buNone/>
                </a:pPr>
                <a:r>
                  <a:rPr lang="ko-KR" altLang="en-US" sz="1800" dirty="0"/>
                  <a:t>반례 </a:t>
                </a:r>
                <a:r>
                  <a:rPr lang="en-US" altLang="ko-KR" sz="1800" dirty="0"/>
                  <a:t>1) 6</a:t>
                </a:r>
                <a:r>
                  <a:rPr lang="ko-KR" altLang="en-US" sz="1800" dirty="0"/>
                  <a:t>의</a:t>
                </a:r>
                <a:r>
                  <a:rPr lang="en-US" altLang="ko-KR" sz="1800" dirty="0"/>
                  <a:t> </a:t>
                </a:r>
                <a:r>
                  <a:rPr lang="ko-KR" altLang="en-US" sz="1800" dirty="0"/>
                  <a:t>눈이 나올 때까지 주사위를 던진다고 하자</a:t>
                </a:r>
                <a:r>
                  <a:rPr lang="en-US" altLang="ko-KR" sz="1800" dirty="0"/>
                  <a:t>. 6</a:t>
                </a:r>
                <a:r>
                  <a:rPr lang="ko-KR" altLang="en-US" sz="1800" dirty="0"/>
                  <a:t>의 눈이 나오기까지 </a:t>
                </a:r>
                <a:r>
                  <a:rPr lang="en-US" altLang="ko-KR" sz="1800" dirty="0"/>
                  <a:t>1</a:t>
                </a:r>
                <a:r>
                  <a:rPr lang="ko-KR" altLang="en-US" sz="1800" dirty="0"/>
                  <a:t>의 눈이 먼저 두 번 나올 확률을 구할 때 이항공식을 이용할 수 있겠는가</a:t>
                </a:r>
                <a:r>
                  <a:rPr lang="en-US" altLang="ko-KR" sz="1800" dirty="0"/>
                  <a:t>?</a:t>
                </a:r>
              </a:p>
              <a:p>
                <a:pPr marL="0" indent="0">
                  <a:lnSpc>
                    <a:spcPct val="150000"/>
                  </a:lnSpc>
                  <a:buNone/>
                  <a:tabLst>
                    <a:tab pos="285750" algn="l"/>
                  </a:tabLst>
                </a:pPr>
                <a:endParaRPr lang="en-US" altLang="ko-KR" sz="1800" dirty="0">
                  <a:sym typeface="Wingdings" pitchFamily="2" charset="2"/>
                </a:endParaRPr>
              </a:p>
              <a:p>
                <a:pPr>
                  <a:lnSpc>
                    <a:spcPct val="150000"/>
                  </a:lnSpc>
                  <a:tabLst>
                    <a:tab pos="285750" algn="l"/>
                  </a:tabLst>
                </a:pPr>
                <a14:m>
                  <m:oMath xmlns:m="http://schemas.openxmlformats.org/officeDocument/2006/math">
                    <m:r>
                      <a:rPr lang="en-US" altLang="ko-KR" sz="1800" i="1" dirty="0">
                        <a:latin typeface="Cambria Math" panose="02040503050406030204" pitchFamily="18" charset="0"/>
                      </a:rPr>
                      <m:t>𝑛</m:t>
                    </m:r>
                  </m:oMath>
                </a14:m>
                <a:r>
                  <a:rPr lang="en-US" altLang="ko-KR" sz="1800" i="1" dirty="0">
                    <a:latin typeface="Times New Roman" pitchFamily="18" charset="0"/>
                  </a:rPr>
                  <a:t> </a:t>
                </a:r>
                <a:r>
                  <a:rPr lang="ko-KR" altLang="en-US" sz="1800" dirty="0"/>
                  <a:t>이 미리 정해져 있지 않아</a:t>
                </a:r>
                <a:r>
                  <a:rPr lang="en-US" altLang="ko-KR" sz="1800" dirty="0"/>
                  <a:t>, </a:t>
                </a:r>
                <a:r>
                  <a:rPr lang="ko-KR" altLang="en-US" sz="1800" dirty="0"/>
                  <a:t>이항공식을 쓸 수 없다</a:t>
                </a:r>
                <a:r>
                  <a:rPr lang="en-US" altLang="ko-KR" sz="1800" dirty="0"/>
                  <a:t>.</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981200" y="1600200"/>
                <a:ext cx="8229600" cy="5141168"/>
              </a:xfrm>
              <a:blipFill>
                <a:blip r:embed="rId2"/>
                <a:stretch>
                  <a:fillRect l="-593"/>
                </a:stretch>
              </a:blipFill>
            </p:spPr>
            <p:txBody>
              <a:bodyPr/>
              <a:lstStyle/>
              <a:p>
                <a:r>
                  <a:rPr lang="ko-KR" altLang="en-US">
                    <a:noFill/>
                  </a:rPr>
                  <a:t> </a:t>
                </a:r>
              </a:p>
            </p:txBody>
          </p:sp>
        </mc:Fallback>
      </mc:AlternateContent>
      <p:sp>
        <p:nvSpPr>
          <p:cNvPr id="6" name="AutoShape 5"/>
          <p:cNvSpPr>
            <a:spLocks noChangeArrowheads="1"/>
          </p:cNvSpPr>
          <p:nvPr/>
        </p:nvSpPr>
        <p:spPr bwMode="auto">
          <a:xfrm>
            <a:off x="1988543" y="1611551"/>
            <a:ext cx="3765276"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이항공식을 적용할 수 없는 반례</a:t>
            </a:r>
            <a:r>
              <a:rPr lang="en-US" altLang="ko-KR" b="1" dirty="0">
                <a:latin typeface="나눔고딕" panose="020D0604000000000000" pitchFamily="50" charset="-127"/>
                <a:ea typeface="나눔고딕" panose="020D0604000000000000" pitchFamily="50" charset="-127"/>
              </a:rPr>
              <a:t>1</a:t>
            </a:r>
          </a:p>
        </p:txBody>
      </p:sp>
    </p:spTree>
    <p:extLst>
      <p:ext uri="{BB962C8B-B14F-4D97-AF65-F5344CB8AC3E}">
        <p14:creationId xmlns:p14="http://schemas.microsoft.com/office/powerpoint/2010/main" val="33363819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이항공식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981200" y="1600200"/>
                <a:ext cx="8229600" cy="5141168"/>
              </a:xfrm>
            </p:spPr>
            <p:txBody>
              <a:bodyPr>
                <a:normAutofit/>
              </a:bodyPr>
              <a:lstStyle/>
              <a:p>
                <a:pPr marL="0" indent="0">
                  <a:lnSpc>
                    <a:spcPct val="150000"/>
                  </a:lnSpc>
                  <a:buNone/>
                </a:pPr>
                <a:endParaRPr lang="en-US" altLang="ko-KR" sz="2400" dirty="0"/>
              </a:p>
              <a:p>
                <a:pPr marL="0" indent="0" defTabSz="952500">
                  <a:lnSpc>
                    <a:spcPct val="150000"/>
                  </a:lnSpc>
                  <a:buNone/>
                </a:pPr>
                <a:r>
                  <a:rPr lang="ko-KR" altLang="en-US" sz="1800" dirty="0"/>
                  <a:t>반례 </a:t>
                </a:r>
                <a:r>
                  <a:rPr lang="en-US" altLang="ko-KR" sz="1800" dirty="0"/>
                  <a:t>2) 1 1 2 3 4 5 </a:t>
                </a:r>
                <a:r>
                  <a:rPr lang="ko-KR" altLang="en-US" sz="1800" dirty="0"/>
                  <a:t>의 카드가 들어 있는 상자로부터 열 번의 복원추출을 한다</a:t>
                </a:r>
                <a:r>
                  <a:rPr lang="en-US" altLang="ko-KR" sz="1800" dirty="0"/>
                  <a:t>. </a:t>
                </a:r>
                <a:r>
                  <a:rPr lang="ko-KR" altLang="en-US" sz="1800" dirty="0"/>
                  <a:t>단</a:t>
                </a:r>
                <a:r>
                  <a:rPr lang="en-US" altLang="ko-KR" sz="1800" dirty="0"/>
                  <a:t>, </a:t>
                </a:r>
                <a:r>
                  <a:rPr lang="ko-KR" altLang="en-US" sz="1800" dirty="0"/>
                  <a:t>마지막 추출 전에 </a:t>
                </a:r>
                <a:r>
                  <a:rPr lang="en-US" altLang="ko-KR" sz="1800" dirty="0"/>
                  <a:t>5</a:t>
                </a:r>
                <a:r>
                  <a:rPr lang="ko-KR" altLang="en-US" sz="1800" dirty="0"/>
                  <a:t>번 카드를 상자로부터 제거한다</a:t>
                </a:r>
                <a:r>
                  <a:rPr lang="en-US" altLang="ko-KR" sz="1800" dirty="0"/>
                  <a:t>. </a:t>
                </a:r>
                <a:r>
                  <a:rPr lang="ko-KR" altLang="en-US" sz="1800" dirty="0"/>
                  <a:t>다음 문장의 참</a:t>
                </a:r>
                <a:r>
                  <a:rPr lang="en-US" altLang="ko-KR" sz="1800" dirty="0"/>
                  <a:t>, </a:t>
                </a:r>
                <a:r>
                  <a:rPr lang="ko-KR" altLang="en-US" sz="1800" dirty="0"/>
                  <a:t>거짓을 판별하라</a:t>
                </a:r>
                <a:r>
                  <a:rPr lang="en-US" altLang="ko-KR" sz="1800" dirty="0"/>
                  <a:t>.</a:t>
                </a:r>
              </a:p>
              <a:p>
                <a:pPr marL="0" indent="0" defTabSz="952500">
                  <a:lnSpc>
                    <a:spcPct val="150000"/>
                  </a:lnSpc>
                  <a:buNone/>
                </a:pPr>
                <a:endParaRPr lang="en-US" altLang="ko-KR" sz="1800" dirty="0"/>
              </a:p>
              <a:p>
                <a:pPr marL="0" indent="0" defTabSz="952500">
                  <a:lnSpc>
                    <a:spcPct val="150000"/>
                  </a:lnSpc>
                  <a:buNone/>
                </a:pPr>
                <a:r>
                  <a:rPr lang="en-US" altLang="ko-KR" sz="1800" dirty="0"/>
                  <a:t>      “1</a:t>
                </a:r>
                <a:r>
                  <a:rPr lang="ko-KR" altLang="en-US" sz="1800" dirty="0"/>
                  <a:t>이 두 번 뽑힐 확률은  </a:t>
                </a:r>
                <a14:m>
                  <m:oMath xmlns:m="http://schemas.openxmlformats.org/officeDocument/2006/math">
                    <m:f>
                      <m:fPr>
                        <m:ctrlPr>
                          <a:rPr lang="en-US" altLang="ko-KR" sz="1800" i="1">
                            <a:latin typeface="Cambria Math" panose="02040503050406030204" pitchFamily="18" charset="0"/>
                          </a:rPr>
                        </m:ctrlPr>
                      </m:fPr>
                      <m:num>
                        <m:r>
                          <a:rPr lang="en-US" altLang="ko-KR" sz="1800" i="1">
                            <a:latin typeface="Cambria Math" panose="02040503050406030204" pitchFamily="18" charset="0"/>
                          </a:rPr>
                          <m:t>10!</m:t>
                        </m:r>
                      </m:num>
                      <m:den>
                        <m:r>
                          <a:rPr lang="en-US" altLang="ko-KR" sz="1800" i="1">
                            <a:latin typeface="Cambria Math" panose="02040503050406030204" pitchFamily="18" charset="0"/>
                          </a:rPr>
                          <m:t>2!8!</m:t>
                        </m:r>
                      </m:den>
                    </m:f>
                    <m:sSup>
                      <m:sSupPr>
                        <m:ctrlPr>
                          <a:rPr lang="en-US" altLang="ko-KR" sz="1800" i="1">
                            <a:latin typeface="Cambria Math" panose="02040503050406030204" pitchFamily="18" charset="0"/>
                          </a:rPr>
                        </m:ctrlPr>
                      </m:sSupPr>
                      <m:e>
                        <m:d>
                          <m:dPr>
                            <m:ctrlPr>
                              <a:rPr lang="en-US" altLang="ko-KR" sz="1800" i="1">
                                <a:latin typeface="Cambria Math" panose="02040503050406030204" pitchFamily="18" charset="0"/>
                              </a:rPr>
                            </m:ctrlPr>
                          </m:dPr>
                          <m:e>
                            <m:f>
                              <m:fPr>
                                <m:ctrlPr>
                                  <a:rPr lang="en-US" altLang="ko-KR" sz="1800" i="1">
                                    <a:latin typeface="Cambria Math" panose="02040503050406030204" pitchFamily="18" charset="0"/>
                                  </a:rPr>
                                </m:ctrlPr>
                              </m:fPr>
                              <m:num>
                                <m:r>
                                  <a:rPr lang="en-US" altLang="ko-KR" sz="1800" i="1">
                                    <a:latin typeface="Cambria Math" panose="02040503050406030204" pitchFamily="18" charset="0"/>
                                  </a:rPr>
                                  <m:t>2</m:t>
                                </m:r>
                              </m:num>
                              <m:den>
                                <m:r>
                                  <a:rPr lang="en-US" altLang="ko-KR" sz="1800" i="1">
                                    <a:latin typeface="Cambria Math" panose="02040503050406030204" pitchFamily="18" charset="0"/>
                                  </a:rPr>
                                  <m:t>6</m:t>
                                </m:r>
                              </m:den>
                            </m:f>
                          </m:e>
                        </m:d>
                      </m:e>
                      <m:sup>
                        <m:r>
                          <a:rPr lang="en-US" altLang="ko-KR" sz="1800" i="1">
                            <a:latin typeface="Cambria Math" panose="02040503050406030204" pitchFamily="18" charset="0"/>
                          </a:rPr>
                          <m:t>2</m:t>
                        </m:r>
                      </m:sup>
                    </m:sSup>
                    <m:sSup>
                      <m:sSupPr>
                        <m:ctrlPr>
                          <a:rPr lang="en-US" altLang="ko-KR" sz="1800" i="1">
                            <a:latin typeface="Cambria Math" panose="02040503050406030204" pitchFamily="18" charset="0"/>
                          </a:rPr>
                        </m:ctrlPr>
                      </m:sSupPr>
                      <m:e>
                        <m:d>
                          <m:dPr>
                            <m:ctrlPr>
                              <a:rPr lang="en-US" altLang="ko-KR" sz="1800" i="1">
                                <a:latin typeface="Cambria Math" panose="02040503050406030204" pitchFamily="18" charset="0"/>
                              </a:rPr>
                            </m:ctrlPr>
                          </m:dPr>
                          <m:e>
                            <m:f>
                              <m:fPr>
                                <m:ctrlPr>
                                  <a:rPr lang="en-US" altLang="ko-KR" sz="1800" i="1">
                                    <a:latin typeface="Cambria Math" panose="02040503050406030204" pitchFamily="18" charset="0"/>
                                  </a:rPr>
                                </m:ctrlPr>
                              </m:fPr>
                              <m:num>
                                <m:r>
                                  <a:rPr lang="en-US" altLang="ko-KR" sz="1800" i="1">
                                    <a:latin typeface="Cambria Math" panose="02040503050406030204" pitchFamily="18" charset="0"/>
                                  </a:rPr>
                                  <m:t>4</m:t>
                                </m:r>
                              </m:num>
                              <m:den>
                                <m:r>
                                  <a:rPr lang="en-US" altLang="ko-KR" sz="1800" i="1">
                                    <a:latin typeface="Cambria Math" panose="02040503050406030204" pitchFamily="18" charset="0"/>
                                  </a:rPr>
                                  <m:t>6</m:t>
                                </m:r>
                              </m:den>
                            </m:f>
                          </m:e>
                        </m:d>
                      </m:e>
                      <m:sup>
                        <m:r>
                          <a:rPr lang="en-US" altLang="ko-KR" sz="1800" i="1">
                            <a:latin typeface="Cambria Math" panose="02040503050406030204" pitchFamily="18" charset="0"/>
                          </a:rPr>
                          <m:t>8</m:t>
                        </m:r>
                      </m:sup>
                    </m:sSup>
                  </m:oMath>
                </a14:m>
                <a:r>
                  <a:rPr lang="ko-KR" altLang="en-US" sz="1800" dirty="0"/>
                  <a:t>이다</a:t>
                </a:r>
                <a:r>
                  <a:rPr lang="en-US" altLang="ko-KR" sz="1800" dirty="0"/>
                  <a:t>.”</a:t>
                </a:r>
              </a:p>
              <a:p>
                <a:pPr marL="0" indent="0" defTabSz="952500">
                  <a:lnSpc>
                    <a:spcPct val="150000"/>
                  </a:lnSpc>
                  <a:buNone/>
                </a:pPr>
                <a:endParaRPr lang="en-US" altLang="ko-KR" sz="1800" dirty="0"/>
              </a:p>
              <a:p>
                <a:pPr defTabSz="952500">
                  <a:lnSpc>
                    <a:spcPct val="150000"/>
                  </a:lnSpc>
                </a:pPr>
                <a:r>
                  <a:rPr lang="ko-KR" altLang="en-US" sz="1800" dirty="0"/>
                  <a:t>거짓이다</a:t>
                </a:r>
                <a:r>
                  <a:rPr lang="en-US" altLang="ko-KR" sz="1800" dirty="0"/>
                  <a:t>. 1</a:t>
                </a:r>
                <a:r>
                  <a:rPr lang="ko-KR" altLang="en-US" sz="1800" dirty="0"/>
                  <a:t>이 나올 확률이 변하므로 이항공식을  적용할 수 없다</a:t>
                </a:r>
                <a:r>
                  <a:rPr lang="en-US" altLang="ko-KR" sz="1800" dirty="0"/>
                  <a:t>. </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981200" y="1600200"/>
                <a:ext cx="8229600" cy="5141168"/>
              </a:xfrm>
              <a:blipFill>
                <a:blip r:embed="rId2"/>
                <a:stretch>
                  <a:fillRect l="-593" r="-1111"/>
                </a:stretch>
              </a:blipFill>
            </p:spPr>
            <p:txBody>
              <a:bodyPr/>
              <a:lstStyle/>
              <a:p>
                <a:r>
                  <a:rPr lang="ko-KR" altLang="en-US">
                    <a:noFill/>
                  </a:rPr>
                  <a:t> </a:t>
                </a:r>
              </a:p>
            </p:txBody>
          </p:sp>
        </mc:Fallback>
      </mc:AlternateContent>
      <p:sp>
        <p:nvSpPr>
          <p:cNvPr id="7" name="AutoShape 5"/>
          <p:cNvSpPr>
            <a:spLocks noChangeArrowheads="1"/>
          </p:cNvSpPr>
          <p:nvPr/>
        </p:nvSpPr>
        <p:spPr bwMode="auto">
          <a:xfrm>
            <a:off x="1988543" y="1611551"/>
            <a:ext cx="3756649"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이항공식을 적용할 수 없는 반례</a:t>
            </a:r>
            <a:r>
              <a:rPr lang="en-US" altLang="ko-KR" b="1" dirty="0">
                <a:latin typeface="나눔고딕" panose="020D0604000000000000" pitchFamily="50" charset="-127"/>
                <a:ea typeface="나눔고딕" panose="020D0604000000000000" pitchFamily="50" charset="-127"/>
              </a:rPr>
              <a:t>2</a:t>
            </a:r>
          </a:p>
        </p:txBody>
      </p:sp>
    </p:spTree>
    <p:extLst>
      <p:ext uri="{BB962C8B-B14F-4D97-AF65-F5344CB8AC3E}">
        <p14:creationId xmlns:p14="http://schemas.microsoft.com/office/powerpoint/2010/main" val="16829627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dirty="0"/>
              <a:t>3. </a:t>
            </a:r>
            <a:r>
              <a:rPr lang="ko-KR" altLang="en-US" sz="4000" dirty="0"/>
              <a:t>이항공식</a:t>
            </a:r>
          </a:p>
        </p:txBody>
      </p:sp>
      <mc:AlternateContent xmlns:mc="http://schemas.openxmlformats.org/markup-compatibility/2006" xmlns:a14="http://schemas.microsoft.com/office/drawing/2010/main">
        <mc:Choice Requires="a14">
          <p:sp>
            <p:nvSpPr>
              <p:cNvPr id="3" name="내용 개체 틀 2"/>
              <p:cNvSpPr>
                <a:spLocks noGrp="1"/>
              </p:cNvSpPr>
              <p:nvPr>
                <p:ph idx="1"/>
              </p:nvPr>
            </p:nvSpPr>
            <p:spPr>
              <a:xfrm>
                <a:off x="1981199" y="1600200"/>
                <a:ext cx="8793119" cy="5141168"/>
              </a:xfrm>
            </p:spPr>
            <p:txBody>
              <a:bodyPr>
                <a:normAutofit/>
              </a:bodyPr>
              <a:lstStyle/>
              <a:p>
                <a:pPr marL="0" indent="0">
                  <a:lnSpc>
                    <a:spcPct val="150000"/>
                  </a:lnSpc>
                  <a:buNone/>
                </a:pPr>
                <a:endParaRPr lang="en-US" altLang="ko-KR" sz="2400" dirty="0"/>
              </a:p>
              <a:p>
                <a:pPr marL="0" indent="0" defTabSz="952500">
                  <a:lnSpc>
                    <a:spcPct val="150000"/>
                  </a:lnSpc>
                  <a:buNone/>
                </a:pPr>
                <a:r>
                  <a:rPr lang="ko-KR" altLang="en-US" sz="1800" dirty="0"/>
                  <a:t>반례 </a:t>
                </a:r>
                <a:r>
                  <a:rPr lang="en-US" altLang="ko-KR" sz="1800" dirty="0"/>
                  <a:t>3) 1 1 2 3 4 5 </a:t>
                </a:r>
                <a:r>
                  <a:rPr lang="ko-KR" altLang="en-US" sz="1800" dirty="0"/>
                  <a:t>의 카드가 들어 있는 상자로부터 세 번의 비복원추출을 한다</a:t>
                </a:r>
                <a:r>
                  <a:rPr lang="en-US" altLang="ko-KR" sz="1800" dirty="0"/>
                  <a:t>. </a:t>
                </a:r>
                <a:r>
                  <a:rPr lang="ko-KR" altLang="en-US" sz="1800" dirty="0"/>
                  <a:t>다음 문장의 참</a:t>
                </a:r>
                <a:r>
                  <a:rPr lang="en-US" altLang="ko-KR" sz="1800" dirty="0"/>
                  <a:t>, </a:t>
                </a:r>
                <a:r>
                  <a:rPr lang="ko-KR" altLang="en-US" sz="1800" dirty="0"/>
                  <a:t>거짓을 판별하라</a:t>
                </a:r>
                <a:r>
                  <a:rPr lang="en-US" altLang="ko-KR" sz="1800" dirty="0"/>
                  <a:t>.</a:t>
                </a:r>
              </a:p>
              <a:p>
                <a:pPr marL="0" indent="0" defTabSz="952500">
                  <a:lnSpc>
                    <a:spcPct val="150000"/>
                  </a:lnSpc>
                  <a:buNone/>
                </a:pPr>
                <a:endParaRPr lang="en-US" altLang="ko-KR" sz="1800" dirty="0"/>
              </a:p>
              <a:p>
                <a:pPr marL="0" indent="0" defTabSz="952500">
                  <a:lnSpc>
                    <a:spcPct val="150000"/>
                  </a:lnSpc>
                  <a:buNone/>
                </a:pPr>
                <a:r>
                  <a:rPr lang="en-US" altLang="ko-KR" sz="1800" dirty="0"/>
                  <a:t>      “1</a:t>
                </a:r>
                <a:r>
                  <a:rPr lang="ko-KR" altLang="en-US" sz="1800" dirty="0"/>
                  <a:t>이 두 번 뽑힐 확률은  </a:t>
                </a:r>
                <a14:m>
                  <m:oMath xmlns:m="http://schemas.openxmlformats.org/officeDocument/2006/math">
                    <m:f>
                      <m:fPr>
                        <m:ctrlPr>
                          <a:rPr lang="en-US" altLang="ko-KR" sz="1800" i="1">
                            <a:latin typeface="Cambria Math" panose="02040503050406030204" pitchFamily="18" charset="0"/>
                          </a:rPr>
                        </m:ctrlPr>
                      </m:fPr>
                      <m:num>
                        <m:r>
                          <a:rPr lang="en-US" altLang="ko-KR" sz="1800" i="1">
                            <a:latin typeface="Cambria Math" panose="02040503050406030204" pitchFamily="18" charset="0"/>
                          </a:rPr>
                          <m:t>3!</m:t>
                        </m:r>
                      </m:num>
                      <m:den>
                        <m:r>
                          <a:rPr lang="en-US" altLang="ko-KR" sz="1800" i="1">
                            <a:latin typeface="Cambria Math" panose="02040503050406030204" pitchFamily="18" charset="0"/>
                          </a:rPr>
                          <m:t>2!1!</m:t>
                        </m:r>
                      </m:den>
                    </m:f>
                    <m:sSup>
                      <m:sSupPr>
                        <m:ctrlPr>
                          <a:rPr lang="en-US" altLang="ko-KR" sz="1800" i="1">
                            <a:latin typeface="Cambria Math" panose="02040503050406030204" pitchFamily="18" charset="0"/>
                          </a:rPr>
                        </m:ctrlPr>
                      </m:sSupPr>
                      <m:e>
                        <m:d>
                          <m:dPr>
                            <m:ctrlPr>
                              <a:rPr lang="en-US" altLang="ko-KR" sz="1800" i="1">
                                <a:latin typeface="Cambria Math" panose="02040503050406030204" pitchFamily="18" charset="0"/>
                              </a:rPr>
                            </m:ctrlPr>
                          </m:dPr>
                          <m:e>
                            <m:f>
                              <m:fPr>
                                <m:ctrlPr>
                                  <a:rPr lang="en-US" altLang="ko-KR" sz="1800" i="1">
                                    <a:latin typeface="Cambria Math" panose="02040503050406030204" pitchFamily="18" charset="0"/>
                                  </a:rPr>
                                </m:ctrlPr>
                              </m:fPr>
                              <m:num>
                                <m:r>
                                  <a:rPr lang="en-US" altLang="ko-KR" sz="1800" i="1">
                                    <a:latin typeface="Cambria Math" panose="02040503050406030204" pitchFamily="18" charset="0"/>
                                  </a:rPr>
                                  <m:t>2</m:t>
                                </m:r>
                              </m:num>
                              <m:den>
                                <m:r>
                                  <a:rPr lang="en-US" altLang="ko-KR" sz="1800" i="1">
                                    <a:latin typeface="Cambria Math" panose="02040503050406030204" pitchFamily="18" charset="0"/>
                                  </a:rPr>
                                  <m:t>6</m:t>
                                </m:r>
                              </m:den>
                            </m:f>
                          </m:e>
                        </m:d>
                      </m:e>
                      <m:sup>
                        <m:r>
                          <a:rPr lang="en-US" altLang="ko-KR" sz="1800" i="1">
                            <a:latin typeface="Cambria Math" panose="02040503050406030204" pitchFamily="18" charset="0"/>
                          </a:rPr>
                          <m:t>2</m:t>
                        </m:r>
                      </m:sup>
                    </m:sSup>
                    <m:sSup>
                      <m:sSupPr>
                        <m:ctrlPr>
                          <a:rPr lang="en-US" altLang="ko-KR" sz="1800" i="1">
                            <a:latin typeface="Cambria Math" panose="02040503050406030204" pitchFamily="18" charset="0"/>
                          </a:rPr>
                        </m:ctrlPr>
                      </m:sSupPr>
                      <m:e>
                        <m:d>
                          <m:dPr>
                            <m:ctrlPr>
                              <a:rPr lang="en-US" altLang="ko-KR" sz="1800" i="1">
                                <a:latin typeface="Cambria Math" panose="02040503050406030204" pitchFamily="18" charset="0"/>
                              </a:rPr>
                            </m:ctrlPr>
                          </m:dPr>
                          <m:e>
                            <m:f>
                              <m:fPr>
                                <m:ctrlPr>
                                  <a:rPr lang="en-US" altLang="ko-KR" sz="1800" i="1">
                                    <a:latin typeface="Cambria Math" panose="02040503050406030204" pitchFamily="18" charset="0"/>
                                  </a:rPr>
                                </m:ctrlPr>
                              </m:fPr>
                              <m:num>
                                <m:r>
                                  <a:rPr lang="en-US" altLang="ko-KR" sz="1800" i="1">
                                    <a:latin typeface="Cambria Math" panose="02040503050406030204" pitchFamily="18" charset="0"/>
                                  </a:rPr>
                                  <m:t>4</m:t>
                                </m:r>
                              </m:num>
                              <m:den>
                                <m:r>
                                  <a:rPr lang="en-US" altLang="ko-KR" sz="1800" i="1">
                                    <a:latin typeface="Cambria Math" panose="02040503050406030204" pitchFamily="18" charset="0"/>
                                  </a:rPr>
                                  <m:t>6</m:t>
                                </m:r>
                              </m:den>
                            </m:f>
                          </m:e>
                        </m:d>
                      </m:e>
                      <m:sup>
                        <m:r>
                          <a:rPr lang="en-US" altLang="ko-KR" sz="1800" i="1">
                            <a:latin typeface="Cambria Math" panose="02040503050406030204" pitchFamily="18" charset="0"/>
                          </a:rPr>
                          <m:t>1</m:t>
                        </m:r>
                      </m:sup>
                    </m:sSup>
                  </m:oMath>
                </a14:m>
                <a:r>
                  <a:rPr lang="ko-KR" altLang="en-US" sz="1800" dirty="0"/>
                  <a:t>이다</a:t>
                </a:r>
                <a:r>
                  <a:rPr lang="en-US" altLang="ko-KR" sz="1800" dirty="0"/>
                  <a:t>.” </a:t>
                </a:r>
              </a:p>
              <a:p>
                <a:pPr marL="0" indent="0" defTabSz="952500">
                  <a:lnSpc>
                    <a:spcPct val="150000"/>
                  </a:lnSpc>
                  <a:buNone/>
                </a:pPr>
                <a:endParaRPr lang="en-US" altLang="ko-KR" sz="1800" dirty="0"/>
              </a:p>
              <a:p>
                <a:pPr defTabSz="952500">
                  <a:lnSpc>
                    <a:spcPct val="150000"/>
                  </a:lnSpc>
                </a:pPr>
                <a:r>
                  <a:rPr lang="ko-KR" altLang="en-US" sz="1800" dirty="0"/>
                  <a:t>거짓이다</a:t>
                </a:r>
                <a:r>
                  <a:rPr lang="en-US" altLang="ko-KR" sz="1800" dirty="0"/>
                  <a:t>. </a:t>
                </a:r>
                <a:r>
                  <a:rPr lang="ko-KR" altLang="en-US" sz="1800" dirty="0" err="1"/>
                  <a:t>비복원추출의</a:t>
                </a:r>
                <a:r>
                  <a:rPr lang="ko-KR" altLang="en-US" sz="1800" dirty="0"/>
                  <a:t> 결과 </a:t>
                </a:r>
                <a:r>
                  <a:rPr lang="ko-KR" altLang="en-US" sz="1800" dirty="0" err="1"/>
                  <a:t>매번의</a:t>
                </a:r>
                <a:r>
                  <a:rPr lang="ko-KR" altLang="en-US" sz="1800" dirty="0"/>
                  <a:t> 추출이 서로 독립이 아니므로 이항공식을  적용할 수 없다</a:t>
                </a:r>
                <a:r>
                  <a:rPr lang="en-US" altLang="ko-KR" sz="1800" dirty="0"/>
                  <a:t>. </a:t>
                </a:r>
              </a:p>
            </p:txBody>
          </p:sp>
        </mc:Choice>
        <mc:Fallback xmlns="">
          <p:sp>
            <p:nvSpPr>
              <p:cNvPr id="3" name="내용 개체 틀 2"/>
              <p:cNvSpPr>
                <a:spLocks noGrp="1" noRot="1" noChangeAspect="1" noMove="1" noResize="1" noEditPoints="1" noAdjustHandles="1" noChangeArrowheads="1" noChangeShapeType="1" noTextEdit="1"/>
              </p:cNvSpPr>
              <p:nvPr>
                <p:ph idx="1"/>
              </p:nvPr>
            </p:nvSpPr>
            <p:spPr>
              <a:xfrm>
                <a:off x="1981199" y="1600200"/>
                <a:ext cx="8793119" cy="5141168"/>
              </a:xfrm>
              <a:blipFill>
                <a:blip r:embed="rId2"/>
                <a:stretch>
                  <a:fillRect l="-555"/>
                </a:stretch>
              </a:blipFill>
            </p:spPr>
            <p:txBody>
              <a:bodyPr/>
              <a:lstStyle/>
              <a:p>
                <a:r>
                  <a:rPr lang="ko-KR" altLang="en-US">
                    <a:noFill/>
                  </a:rPr>
                  <a:t> </a:t>
                </a:r>
              </a:p>
            </p:txBody>
          </p:sp>
        </mc:Fallback>
      </mc:AlternateContent>
      <p:sp>
        <p:nvSpPr>
          <p:cNvPr id="7" name="AutoShape 5"/>
          <p:cNvSpPr>
            <a:spLocks noChangeArrowheads="1"/>
          </p:cNvSpPr>
          <p:nvPr/>
        </p:nvSpPr>
        <p:spPr bwMode="auto">
          <a:xfrm>
            <a:off x="1988544" y="1611551"/>
            <a:ext cx="3696264" cy="408623"/>
          </a:xfrm>
          <a:prstGeom prst="flowChartAlternateProcess">
            <a:avLst/>
          </a:prstGeom>
          <a:noFill/>
          <a:ln w="19050">
            <a:solidFill>
              <a:schemeClr val="tx1"/>
            </a:solidFill>
            <a:miter lim="800000"/>
            <a:headEnd/>
            <a:tailEnd/>
          </a:ln>
          <a:effectLst/>
        </p:spPr>
        <p:txBody>
          <a:bodyPr wrap="square" anchor="ctr">
            <a:spAutoFit/>
          </a:bodyPr>
          <a:lstStyle/>
          <a:p>
            <a:pPr algn="ctr">
              <a:spcBef>
                <a:spcPct val="50000"/>
              </a:spcBef>
              <a:defRPr/>
            </a:pPr>
            <a:r>
              <a:rPr lang="ko-KR" altLang="en-US" b="1" dirty="0">
                <a:latin typeface="나눔고딕" panose="020D0604000000000000" pitchFamily="50" charset="-127"/>
                <a:ea typeface="나눔고딕" panose="020D0604000000000000" pitchFamily="50" charset="-127"/>
              </a:rPr>
              <a:t>이항공식을 적용할 수 없는 반례</a:t>
            </a:r>
            <a:r>
              <a:rPr lang="en-US" altLang="ko-KR" b="1" dirty="0">
                <a:latin typeface="나눔고딕" panose="020D0604000000000000" pitchFamily="50" charset="-127"/>
                <a:ea typeface="나눔고딕" panose="020D0604000000000000" pitchFamily="50" charset="-127"/>
              </a:rPr>
              <a:t>3</a:t>
            </a:r>
          </a:p>
        </p:txBody>
      </p:sp>
    </p:spTree>
    <p:extLst>
      <p:ext uri="{BB962C8B-B14F-4D97-AF65-F5344CB8AC3E}">
        <p14:creationId xmlns:p14="http://schemas.microsoft.com/office/powerpoint/2010/main" val="21793349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sz="4000" dirty="0"/>
              <a:t>참고</a:t>
            </a:r>
            <a:r>
              <a:rPr lang="en-US" altLang="ko-KR" sz="4000" dirty="0"/>
              <a:t>: The world is better explained </a:t>
            </a:r>
            <a:br>
              <a:rPr lang="en-US" altLang="ko-KR" sz="4000" dirty="0"/>
            </a:br>
            <a:r>
              <a:rPr lang="en-US" altLang="ko-KR" sz="4000" dirty="0"/>
              <a:t>by exchangeability than </a:t>
            </a:r>
            <a:r>
              <a:rPr lang="en-US" altLang="ko-KR" sz="4000" dirty="0" err="1"/>
              <a:t>i.i.d</a:t>
            </a:r>
            <a:r>
              <a:rPr lang="en-US" altLang="ko-KR" sz="4000" dirty="0"/>
              <a:t>.</a:t>
            </a:r>
            <a:endParaRPr lang="ko-KR" altLang="en-US" sz="4000" dirty="0"/>
          </a:p>
        </p:txBody>
      </p:sp>
      <p:sp>
        <p:nvSpPr>
          <p:cNvPr id="3" name="내용 개체 틀 2"/>
          <p:cNvSpPr>
            <a:spLocks noGrp="1"/>
          </p:cNvSpPr>
          <p:nvPr>
            <p:ph idx="1"/>
          </p:nvPr>
        </p:nvSpPr>
        <p:spPr>
          <a:xfrm>
            <a:off x="991645" y="1875772"/>
            <a:ext cx="9423747" cy="4462398"/>
          </a:xfrm>
        </p:spPr>
        <p:txBody>
          <a:bodyPr>
            <a:normAutofit lnSpcReduction="10000"/>
          </a:bodyPr>
          <a:lstStyle/>
          <a:p>
            <a:pPr>
              <a:lnSpc>
                <a:spcPct val="150000"/>
              </a:lnSpc>
            </a:pPr>
            <a:r>
              <a:rPr lang="en-US" altLang="ko-KR" sz="1800" i="1" dirty="0"/>
              <a:t>X</a:t>
            </a:r>
            <a:r>
              <a:rPr lang="en-US" altLang="ko-KR" sz="1800" i="1" baseline="-25000" dirty="0"/>
              <a:t>1</a:t>
            </a:r>
            <a:r>
              <a:rPr lang="en-US" altLang="ko-KR" sz="1800" dirty="0"/>
              <a:t>, </a:t>
            </a:r>
            <a:r>
              <a:rPr lang="en-US" altLang="ko-KR" sz="1800" i="1" dirty="0"/>
              <a:t>X</a:t>
            </a:r>
            <a:r>
              <a:rPr lang="en-US" altLang="ko-KR" sz="1800" i="1" baseline="-25000" dirty="0"/>
              <a:t>2</a:t>
            </a:r>
            <a:r>
              <a:rPr lang="en-US" altLang="ko-KR" sz="1800" dirty="0"/>
              <a:t>, … , </a:t>
            </a:r>
            <a:r>
              <a:rPr lang="en-US" altLang="ko-KR" sz="1800" i="1" dirty="0" err="1"/>
              <a:t>X</a:t>
            </a:r>
            <a:r>
              <a:rPr lang="en-US" altLang="ko-KR" sz="1800" i="1" baseline="-25000" dirty="0" err="1"/>
              <a:t>n</a:t>
            </a:r>
            <a:r>
              <a:rPr lang="en-US" altLang="ko-KR" sz="1800" i="1" baseline="-25000" dirty="0"/>
              <a:t> </a:t>
            </a:r>
            <a:r>
              <a:rPr lang="ko-KR" altLang="en-US" sz="1800" dirty="0"/>
              <a:t>은 각각 첫 번째</a:t>
            </a:r>
            <a:r>
              <a:rPr lang="en-US" altLang="ko-KR" sz="1800" dirty="0"/>
              <a:t>, </a:t>
            </a:r>
            <a:r>
              <a:rPr lang="ko-KR" altLang="en-US" sz="1800" dirty="0"/>
              <a:t>두 번째</a:t>
            </a:r>
            <a:r>
              <a:rPr lang="en-US" altLang="ko-KR" sz="1800" dirty="0"/>
              <a:t>,…, </a:t>
            </a:r>
            <a:r>
              <a:rPr lang="en-US" altLang="ko-KR" sz="1800" i="1" dirty="0"/>
              <a:t>n </a:t>
            </a:r>
            <a:r>
              <a:rPr lang="ko-KR" altLang="en-US" sz="1800" dirty="0"/>
              <a:t>번째 시행의 결과</a:t>
            </a:r>
            <a:endParaRPr lang="en-US" altLang="ko-KR" sz="1800" dirty="0"/>
          </a:p>
          <a:p>
            <a:pPr marL="0" indent="0">
              <a:lnSpc>
                <a:spcPct val="150000"/>
              </a:lnSpc>
              <a:buNone/>
            </a:pPr>
            <a:r>
              <a:rPr lang="en-US" altLang="ko-KR" sz="1800" i="1" dirty="0"/>
              <a:t>   </a:t>
            </a:r>
            <a:r>
              <a:rPr lang="en-US" altLang="ko-KR" sz="1800" dirty="0"/>
              <a:t>“</a:t>
            </a:r>
            <a:r>
              <a:rPr lang="ko-KR" altLang="en-US" sz="1800" dirty="0"/>
              <a:t>성공</a:t>
            </a:r>
            <a:r>
              <a:rPr lang="en-US" altLang="ko-KR" sz="1800" dirty="0"/>
              <a:t>”</a:t>
            </a:r>
            <a:r>
              <a:rPr lang="ko-KR" altLang="en-US" sz="1800" dirty="0"/>
              <a:t>이면 </a:t>
            </a:r>
            <a:r>
              <a:rPr lang="en-US" altLang="ko-KR" sz="1800" dirty="0"/>
              <a:t>1, “</a:t>
            </a:r>
            <a:r>
              <a:rPr lang="ko-KR" altLang="en-US" sz="1800" dirty="0" err="1"/>
              <a:t>실패＂면</a:t>
            </a:r>
            <a:r>
              <a:rPr lang="ko-KR" altLang="en-US" sz="1800" dirty="0"/>
              <a:t> </a:t>
            </a:r>
            <a:r>
              <a:rPr lang="en-US" altLang="ko-KR" sz="1800" dirty="0"/>
              <a:t>0</a:t>
            </a:r>
          </a:p>
          <a:p>
            <a:pPr marL="0" indent="0">
              <a:lnSpc>
                <a:spcPct val="150000"/>
              </a:lnSpc>
              <a:buNone/>
            </a:pPr>
            <a:endParaRPr lang="en-US" altLang="ko-KR" sz="1800" dirty="0"/>
          </a:p>
          <a:p>
            <a:pPr marL="0" indent="0">
              <a:lnSpc>
                <a:spcPct val="150000"/>
              </a:lnSpc>
              <a:buNone/>
            </a:pPr>
            <a:r>
              <a:rPr lang="en-US" altLang="ko-KR" sz="1800" i="1" dirty="0"/>
              <a:t>(X</a:t>
            </a:r>
            <a:r>
              <a:rPr lang="en-US" altLang="ko-KR" sz="1800" i="1" baseline="-25000" dirty="0"/>
              <a:t>1</a:t>
            </a:r>
            <a:r>
              <a:rPr lang="en-US" altLang="ko-KR" sz="1800" dirty="0"/>
              <a:t>, </a:t>
            </a:r>
            <a:r>
              <a:rPr lang="en-US" altLang="ko-KR" sz="1800" i="1" dirty="0"/>
              <a:t>X</a:t>
            </a:r>
            <a:r>
              <a:rPr lang="en-US" altLang="ko-KR" sz="1800" i="1" baseline="-25000" dirty="0"/>
              <a:t>2</a:t>
            </a:r>
            <a:r>
              <a:rPr lang="en-US" altLang="ko-KR" sz="1800" dirty="0"/>
              <a:t>, … , </a:t>
            </a:r>
            <a:r>
              <a:rPr lang="en-US" altLang="ko-KR" sz="1800" i="1" dirty="0" err="1"/>
              <a:t>X</a:t>
            </a:r>
            <a:r>
              <a:rPr lang="en-US" altLang="ko-KR" sz="1800" i="1" baseline="-25000" dirty="0" err="1"/>
              <a:t>n</a:t>
            </a:r>
            <a:r>
              <a:rPr lang="en-US" altLang="ko-KR" sz="1800" dirty="0"/>
              <a:t>)</a:t>
            </a:r>
            <a:r>
              <a:rPr lang="ko-KR" altLang="en-US" sz="1800" dirty="0"/>
              <a:t>의 결합분포에 관한 두 개의 서로 다른 확률 모형</a:t>
            </a:r>
            <a:endParaRPr lang="en-US" altLang="ko-KR" sz="1800" dirty="0"/>
          </a:p>
          <a:p>
            <a:pPr>
              <a:lnSpc>
                <a:spcPct val="150000"/>
              </a:lnSpc>
            </a:pPr>
            <a:r>
              <a:rPr lang="en-US" altLang="ko-KR" sz="1800" i="1" dirty="0"/>
              <a:t>X</a:t>
            </a:r>
            <a:r>
              <a:rPr lang="en-US" altLang="ko-KR" sz="1800" i="1" baseline="-25000" dirty="0"/>
              <a:t>1</a:t>
            </a:r>
            <a:r>
              <a:rPr lang="en-US" altLang="ko-KR" sz="1800" dirty="0"/>
              <a:t>, </a:t>
            </a:r>
            <a:r>
              <a:rPr lang="en-US" altLang="ko-KR" sz="1800" i="1" dirty="0"/>
              <a:t>X</a:t>
            </a:r>
            <a:r>
              <a:rPr lang="en-US" altLang="ko-KR" sz="1800" i="1" baseline="-25000" dirty="0"/>
              <a:t>2</a:t>
            </a:r>
            <a:r>
              <a:rPr lang="en-US" altLang="ko-KR" sz="1800" dirty="0"/>
              <a:t>, … , </a:t>
            </a:r>
            <a:r>
              <a:rPr lang="en-US" altLang="ko-KR" sz="1800" i="1" dirty="0" err="1"/>
              <a:t>X</a:t>
            </a:r>
            <a:r>
              <a:rPr lang="en-US" altLang="ko-KR" sz="1800" i="1" baseline="-25000" dirty="0" err="1"/>
              <a:t>n</a:t>
            </a:r>
            <a:r>
              <a:rPr lang="en-US" altLang="ko-KR" sz="1800" i="1" baseline="-25000" dirty="0"/>
              <a:t> </a:t>
            </a:r>
            <a:r>
              <a:rPr lang="en-US" altLang="ko-KR" sz="1800" dirty="0"/>
              <a:t>are </a:t>
            </a:r>
            <a:r>
              <a:rPr lang="en-US" altLang="ko-KR" sz="1800" dirty="0" err="1"/>
              <a:t>i.i.d</a:t>
            </a:r>
            <a:r>
              <a:rPr lang="en-US" altLang="ko-KR" sz="1800" dirty="0"/>
              <a:t>. </a:t>
            </a:r>
          </a:p>
          <a:p>
            <a:pPr>
              <a:lnSpc>
                <a:spcPct val="150000"/>
              </a:lnSpc>
            </a:pPr>
            <a:r>
              <a:rPr lang="en-US" altLang="ko-KR" sz="1800" i="1" dirty="0"/>
              <a:t>X</a:t>
            </a:r>
            <a:r>
              <a:rPr lang="en-US" altLang="ko-KR" sz="1800" i="1" baseline="-25000" dirty="0"/>
              <a:t>1</a:t>
            </a:r>
            <a:r>
              <a:rPr lang="en-US" altLang="ko-KR" sz="1800" dirty="0"/>
              <a:t>, </a:t>
            </a:r>
            <a:r>
              <a:rPr lang="en-US" altLang="ko-KR" sz="1800" i="1" dirty="0"/>
              <a:t>X</a:t>
            </a:r>
            <a:r>
              <a:rPr lang="en-US" altLang="ko-KR" sz="1800" i="1" baseline="-25000" dirty="0"/>
              <a:t>2</a:t>
            </a:r>
            <a:r>
              <a:rPr lang="en-US" altLang="ko-KR" sz="1800" dirty="0"/>
              <a:t>, … , </a:t>
            </a:r>
            <a:r>
              <a:rPr lang="en-US" altLang="ko-KR" sz="1800" i="1" dirty="0" err="1"/>
              <a:t>X</a:t>
            </a:r>
            <a:r>
              <a:rPr lang="en-US" altLang="ko-KR" sz="1800" i="1" baseline="-25000" dirty="0" err="1"/>
              <a:t>n</a:t>
            </a:r>
            <a:r>
              <a:rPr lang="en-US" altLang="ko-KR" sz="1800" i="1" baseline="-25000" dirty="0"/>
              <a:t> </a:t>
            </a:r>
            <a:r>
              <a:rPr lang="en-US" altLang="ko-KR" sz="1800" dirty="0"/>
              <a:t>are exchangeable</a:t>
            </a:r>
          </a:p>
          <a:p>
            <a:pPr>
              <a:lnSpc>
                <a:spcPct val="150000"/>
              </a:lnSpc>
            </a:pPr>
            <a:r>
              <a:rPr lang="en-US" altLang="ko-KR" sz="1800" dirty="0"/>
              <a:t>De </a:t>
            </a:r>
            <a:r>
              <a:rPr lang="en-US" altLang="ko-KR" sz="1800" dirty="0" err="1"/>
              <a:t>Finetti’s</a:t>
            </a:r>
            <a:r>
              <a:rPr lang="en-US" altLang="ko-KR" sz="1800" dirty="0"/>
              <a:t> theorem: exchangeable random variables are conditionally </a:t>
            </a:r>
            <a:r>
              <a:rPr lang="en-US" altLang="ko-KR" sz="1800" dirty="0" err="1"/>
              <a:t>i.i.d</a:t>
            </a:r>
            <a:r>
              <a:rPr lang="en-US" altLang="ko-KR" sz="1800" dirty="0"/>
              <a:t>. given a latent variable</a:t>
            </a:r>
          </a:p>
          <a:p>
            <a:pPr>
              <a:lnSpc>
                <a:spcPct val="150000"/>
              </a:lnSpc>
            </a:pPr>
            <a:r>
              <a:rPr lang="ko-KR" altLang="en-US" sz="1800" dirty="0"/>
              <a:t>아들만</a:t>
            </a:r>
            <a:r>
              <a:rPr lang="en-US" altLang="ko-KR" sz="1800" dirty="0"/>
              <a:t> </a:t>
            </a:r>
            <a:r>
              <a:rPr lang="ko-KR" altLang="en-US" sz="1800" dirty="0"/>
              <a:t>여섯인</a:t>
            </a:r>
            <a:r>
              <a:rPr lang="en-US" altLang="ko-KR" sz="1800" dirty="0"/>
              <a:t> </a:t>
            </a:r>
            <a:r>
              <a:rPr lang="ko-KR" altLang="en-US" sz="1800" dirty="0"/>
              <a:t>현상</a:t>
            </a:r>
            <a:r>
              <a:rPr lang="en-US" altLang="ko-KR" sz="1800" dirty="0"/>
              <a:t>: better</a:t>
            </a:r>
            <a:r>
              <a:rPr lang="ko-KR" altLang="en-US" sz="1800" dirty="0"/>
              <a:t> </a:t>
            </a:r>
            <a:r>
              <a:rPr lang="en-US" altLang="ko-KR" sz="1800" dirty="0"/>
              <a:t>explained</a:t>
            </a:r>
            <a:r>
              <a:rPr lang="ko-KR" altLang="en-US" sz="1800" dirty="0"/>
              <a:t> </a:t>
            </a:r>
            <a:r>
              <a:rPr lang="en-US" altLang="ko-KR" sz="1800" dirty="0"/>
              <a:t>by</a:t>
            </a:r>
            <a:r>
              <a:rPr lang="ko-KR" altLang="en-US" sz="1800" dirty="0"/>
              <a:t> </a:t>
            </a:r>
            <a:r>
              <a:rPr lang="en-US" altLang="ko-KR" sz="1800" dirty="0"/>
              <a:t>exchangeability</a:t>
            </a:r>
            <a:r>
              <a:rPr lang="ko-KR" altLang="en-US" sz="1800" dirty="0"/>
              <a:t> </a:t>
            </a:r>
            <a:r>
              <a:rPr lang="en-US" altLang="ko-KR" sz="1800" dirty="0"/>
              <a:t>than</a:t>
            </a:r>
            <a:r>
              <a:rPr lang="ko-KR" altLang="en-US" sz="1800" dirty="0"/>
              <a:t> </a:t>
            </a:r>
            <a:r>
              <a:rPr lang="en-US" altLang="ko-KR" sz="1800" dirty="0" err="1"/>
              <a:t>i.i.d</a:t>
            </a:r>
            <a:r>
              <a:rPr lang="en-US" altLang="ko-KR" sz="1800" dirty="0"/>
              <a:t>.</a:t>
            </a:r>
          </a:p>
          <a:p>
            <a:pPr>
              <a:lnSpc>
                <a:spcPct val="150000"/>
              </a:lnSpc>
            </a:pPr>
            <a:endParaRPr lang="en-US" altLang="ko-KR" sz="1800" dirty="0"/>
          </a:p>
          <a:p>
            <a:pPr marL="0" indent="0">
              <a:lnSpc>
                <a:spcPct val="150000"/>
              </a:lnSpc>
              <a:buNone/>
            </a:pPr>
            <a:endParaRPr lang="en-US" altLang="ko-KR" sz="1800" dirty="0"/>
          </a:p>
        </p:txBody>
      </p:sp>
    </p:spTree>
    <p:extLst>
      <p:ext uri="{BB962C8B-B14F-4D97-AF65-F5344CB8AC3E}">
        <p14:creationId xmlns:p14="http://schemas.microsoft.com/office/powerpoint/2010/main" val="334656792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4284</TotalTime>
  <Words>46667</Words>
  <Application>Microsoft Office PowerPoint</Application>
  <PresentationFormat>와이드스크린</PresentationFormat>
  <Paragraphs>7384</Paragraphs>
  <Slides>795</Slides>
  <Notes>113</Notes>
  <HiddenSlides>0</HiddenSlides>
  <MMClips>0</MMClips>
  <ScaleCrop>false</ScaleCrop>
  <HeadingPairs>
    <vt:vector size="8" baseType="variant">
      <vt:variant>
        <vt:lpstr>사용한 글꼴</vt:lpstr>
      </vt:variant>
      <vt:variant>
        <vt:i4>49</vt:i4>
      </vt:variant>
      <vt:variant>
        <vt:lpstr>테마</vt:lpstr>
      </vt:variant>
      <vt:variant>
        <vt:i4>1</vt:i4>
      </vt:variant>
      <vt:variant>
        <vt:lpstr>포함된 OLE 서버</vt:lpstr>
      </vt:variant>
      <vt:variant>
        <vt:i4>5</vt:i4>
      </vt:variant>
      <vt:variant>
        <vt:lpstr>슬라이드 제목</vt:lpstr>
      </vt:variant>
      <vt:variant>
        <vt:i4>795</vt:i4>
      </vt:variant>
    </vt:vector>
  </HeadingPairs>
  <TitlesOfParts>
    <vt:vector size="850" baseType="lpstr">
      <vt:lpstr>Arial Unicode MS</vt:lpstr>
      <vt:lpstr>CMMI10</vt:lpstr>
      <vt:lpstr>CMMI7</vt:lpstr>
      <vt:lpstr>CMR10</vt:lpstr>
      <vt:lpstr>CMR12</vt:lpstr>
      <vt:lpstr>CMR17</vt:lpstr>
      <vt:lpstr>CMR7</vt:lpstr>
      <vt:lpstr>CMSY10</vt:lpstr>
      <vt:lpstr>CMSY5</vt:lpstr>
      <vt:lpstr>CMTI10</vt:lpstr>
      <vt:lpstr>CMTI12</vt:lpstr>
      <vt:lpstr>Courier</vt:lpstr>
      <vt:lpstr>等线</vt:lpstr>
      <vt:lpstr>HCI Poppy</vt:lpstr>
      <vt:lpstr>HY신명조</vt:lpstr>
      <vt:lpstr>HY중고딕</vt:lpstr>
      <vt:lpstr>HY헤드라인M</vt:lpstr>
      <vt:lpstr>Lucida Grande</vt:lpstr>
      <vt:lpstr>Math1</vt:lpstr>
      <vt:lpstr>Meiryo</vt:lpstr>
      <vt:lpstr>ＭＳ Ｐゴシック</vt:lpstr>
      <vt:lpstr>新細明體</vt:lpstr>
      <vt:lpstr>SimSun</vt:lpstr>
      <vt:lpstr>굴림</vt:lpstr>
      <vt:lpstr>굴림체</vt:lpstr>
      <vt:lpstr>나눔고딕</vt:lpstr>
      <vt:lpstr>나눔고딕 ExtraBold</vt:lpstr>
      <vt:lpstr>나눔명조</vt:lpstr>
      <vt:lpstr>돋움</vt:lpstr>
      <vt:lpstr>맑은 고딕</vt:lpstr>
      <vt:lpstr>바탕</vt:lpstr>
      <vt:lpstr>휴먼명조</vt:lpstr>
      <vt:lpstr>휴먼모음T</vt:lpstr>
      <vt:lpstr>휴먼엑스포</vt:lpstr>
      <vt:lpstr>휴먼옛체</vt:lpstr>
      <vt:lpstr>Arial</vt:lpstr>
      <vt:lpstr>Arial Black</vt:lpstr>
      <vt:lpstr>Book Antiqua</vt:lpstr>
      <vt:lpstr>Calibri</vt:lpstr>
      <vt:lpstr>Cambria Math</vt:lpstr>
      <vt:lpstr>Courier New</vt:lpstr>
      <vt:lpstr>Georgia</vt:lpstr>
      <vt:lpstr>Lucida Sans</vt:lpstr>
      <vt:lpstr>Symbol</vt:lpstr>
      <vt:lpstr>Times</vt:lpstr>
      <vt:lpstr>Times New Roman</vt:lpstr>
      <vt:lpstr>Wingdings</vt:lpstr>
      <vt:lpstr>Wingdings 2</vt:lpstr>
      <vt:lpstr>Wingdings 3</vt:lpstr>
      <vt:lpstr>Office 테마</vt:lpstr>
      <vt:lpstr>수식</vt:lpstr>
      <vt:lpstr>Equation</vt:lpstr>
      <vt:lpstr>비트맵 이미지</vt:lpstr>
      <vt:lpstr>차트</vt:lpstr>
      <vt:lpstr>Equation.DSMT4</vt:lpstr>
      <vt:lpstr>통계, 데이터 사이언스</vt:lpstr>
      <vt:lpstr>강의 계획서</vt:lpstr>
      <vt:lpstr>강의 계획서</vt:lpstr>
      <vt:lpstr>Python 실습</vt:lpstr>
      <vt:lpstr>PowerPoint 프레젠테이션</vt:lpstr>
      <vt:lpstr>1. 기초 통계학 </vt:lpstr>
      <vt:lpstr>PowerPoint 프레젠테이션</vt:lpstr>
      <vt:lpstr>1. 왜 통계학을 배워야 하나</vt:lpstr>
      <vt:lpstr>2. 자료</vt:lpstr>
      <vt:lpstr>2. 자료</vt:lpstr>
      <vt:lpstr>2. 자료</vt:lpstr>
      <vt:lpstr>2. 자료</vt:lpstr>
      <vt:lpstr>2. 자료</vt:lpstr>
      <vt:lpstr>2. 자료</vt:lpstr>
      <vt:lpstr>2. 자료: 대표성 문제</vt:lpstr>
      <vt:lpstr>2. 자료: 변수의 종류</vt:lpstr>
      <vt:lpstr>2. 자료: 척도의 종류</vt:lpstr>
      <vt:lpstr>3. 실험 연구</vt:lpstr>
      <vt:lpstr>3. 실험 연구</vt:lpstr>
      <vt:lpstr>3. 실험 연구</vt:lpstr>
      <vt:lpstr>4. 경험적 연구</vt:lpstr>
      <vt:lpstr>4. 경험적 연구</vt:lpstr>
      <vt:lpstr>4. 경험적 연구</vt:lpstr>
      <vt:lpstr>4. 경험적 연구</vt:lpstr>
      <vt:lpstr>4. 경험적 연구</vt:lpstr>
      <vt:lpstr>5. 통계학을 대하는 자세</vt:lpstr>
      <vt:lpstr>5. 통계학을 대하는 자세</vt:lpstr>
      <vt:lpstr>PowerPoint 프레젠테이션</vt:lpstr>
      <vt:lpstr>1. 그림 이용한 자료 정리</vt:lpstr>
      <vt:lpstr>1. 그림 이용한 자료 정리</vt:lpstr>
      <vt:lpstr>1. 그림 이용한 자료 정리</vt:lpstr>
      <vt:lpstr>2. 히스토그램 그리기</vt:lpstr>
      <vt:lpstr>2. 히스토그램 그리기</vt:lpstr>
      <vt:lpstr>2. 히스토그램 예시: Yellowstone의 Old Faithful</vt:lpstr>
      <vt:lpstr>2. 히스토그램 예시: Yellowstone의 Old Faithful</vt:lpstr>
      <vt:lpstr>2. 히스토그램 예시: Yellowstone의 Old Faithful</vt:lpstr>
      <vt:lpstr>PowerPoint 프레젠테이션</vt:lpstr>
      <vt:lpstr>1. 자료의 중심과 퍼진 정도</vt:lpstr>
      <vt:lpstr>2. 평균, 중앙값, 최빈치</vt:lpstr>
      <vt:lpstr>2. 평균, 중앙값, 최빈치</vt:lpstr>
      <vt:lpstr>2. 평균, 중앙값, 최빈치</vt:lpstr>
      <vt:lpstr>3. 제곱근-평균-제곱(RMS)</vt:lpstr>
      <vt:lpstr>4. 표준편차</vt:lpstr>
      <vt:lpstr>4. 표준편차</vt:lpstr>
      <vt:lpstr>5. 자 유 도</vt:lpstr>
      <vt:lpstr>5. 자 유 도</vt:lpstr>
      <vt:lpstr>PowerPoint 프레젠테이션</vt:lpstr>
      <vt:lpstr>1. 단위 변환</vt:lpstr>
      <vt:lpstr>1. 단위 변환</vt:lpstr>
      <vt:lpstr>2. 정규분포곡선</vt:lpstr>
      <vt:lpstr>2. 정규분포곡선</vt:lpstr>
      <vt:lpstr>2. 정규분포곡선</vt:lpstr>
      <vt:lpstr>3. 표준정규분포곡선 아래의 영역 찾기</vt:lpstr>
      <vt:lpstr>5. 백분위수</vt:lpstr>
      <vt:lpstr>6. 사분위수와 상자그림</vt:lpstr>
      <vt:lpstr>6. 사분위수와 상자그림</vt:lpstr>
      <vt:lpstr>1. 기초 통계학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6. 조건부 확률: 기대여명</vt:lpstr>
      <vt:lpstr>6. 조건부 확률: 기대여명</vt:lpstr>
      <vt:lpstr>7. 곱셈법칙</vt:lpstr>
      <vt:lpstr>7. 곱셈법칙</vt:lpstr>
      <vt:lpstr>7. 곱셈법칙</vt:lpstr>
      <vt:lpstr>8. 분할과 베이즈 정리</vt:lpstr>
      <vt:lpstr>8. 분할과 베이즈 정리</vt:lpstr>
      <vt:lpstr>8. 분할과 베이즈 정리</vt:lpstr>
      <vt:lpstr>8. 분할과 베이즈 정리</vt:lpstr>
      <vt:lpstr>8. 분할과 베이즈 정리</vt:lpstr>
      <vt:lpstr>8. 분할과 베이즈 정리</vt:lpstr>
      <vt:lpstr>8. 분할과 베이즈 정리</vt:lpstr>
      <vt:lpstr>10. 배반과 독립, 덧셈과 곱셈</vt:lpstr>
      <vt:lpstr>9. 배반과 독립, 덧셈과 곱셈</vt:lpstr>
      <vt:lpstr>10. 확률계산의 사례 1</vt:lpstr>
      <vt:lpstr>10. 확률계산의 사례 1</vt:lpstr>
      <vt:lpstr>10. 확률계산의 사례 2</vt:lpstr>
      <vt:lpstr>10. 확률계산의 사례 3</vt:lpstr>
      <vt:lpstr>10. 확률계산의 사례 3</vt:lpstr>
      <vt:lpstr>10. 확률계산의 사례 3</vt:lpstr>
      <vt:lpstr>10. 확률계산의 사례 3</vt:lpstr>
      <vt:lpstr>제 10 장  이항공식</vt:lpstr>
      <vt:lpstr>1. 성공과 실패의 연속</vt:lpstr>
      <vt:lpstr>1. 성공과 실패의 연속</vt:lpstr>
      <vt:lpstr>1. 성공과 실패의 연속</vt:lpstr>
      <vt:lpstr>2. 베르누이 확률변수와 이항분포</vt:lpstr>
      <vt:lpstr>2. 베르누이 확률변수와 이항분포</vt:lpstr>
      <vt:lpstr>3. 이항공식</vt:lpstr>
      <vt:lpstr>3. 이항공식</vt:lpstr>
      <vt:lpstr>3. 이항공식</vt:lpstr>
      <vt:lpstr>3. 이항공식</vt:lpstr>
      <vt:lpstr>3. 이항공식</vt:lpstr>
      <vt:lpstr>참고: The world is better explained  by exchangeability than i.i.d.</vt:lpstr>
      <vt:lpstr>제 11 장  평균의 법칙</vt:lpstr>
      <vt:lpstr>1.  평균의 법칙</vt:lpstr>
      <vt:lpstr>1.  평균의 법칙</vt:lpstr>
      <vt:lpstr>1.  평균의 법칙</vt:lpstr>
      <vt:lpstr>1.  평균의 법칙</vt:lpstr>
      <vt:lpstr>2.  확률과정</vt:lpstr>
      <vt:lpstr>2.  확률과정</vt:lpstr>
      <vt:lpstr>3.  상자모형</vt:lpstr>
      <vt:lpstr>3.  상자모형</vt:lpstr>
      <vt:lpstr>3.  상자모형</vt:lpstr>
      <vt:lpstr>4. 평균의 법칙이 적용되지 않는 반례</vt:lpstr>
      <vt:lpstr>4. 평균의 법칙이 적용되지 않는 반례</vt:lpstr>
      <vt:lpstr>제 12 장 기대값과 표준오차</vt:lpstr>
      <vt:lpstr>1.  기대값</vt:lpstr>
      <vt:lpstr>1.  기대값</vt:lpstr>
      <vt:lpstr>1.  기대값</vt:lpstr>
      <vt:lpstr>1.  기대값</vt:lpstr>
      <vt:lpstr>2.  표준오차</vt:lpstr>
      <vt:lpstr>2.  표준오차</vt:lpstr>
      <vt:lpstr>2.  표준오차</vt:lpstr>
      <vt:lpstr>2.  표준오차</vt:lpstr>
      <vt:lpstr>2.  표준오차</vt:lpstr>
      <vt:lpstr>3.  정규분포곡선 이용하기</vt:lpstr>
      <vt:lpstr>3.  정규분포곡선 이용하기</vt:lpstr>
      <vt:lpstr>3.  정규분포곡선 이용하기</vt:lpstr>
      <vt:lpstr>3.  정규분포곡선 이용하기</vt:lpstr>
      <vt:lpstr>4.  분류하고 횟수세기</vt:lpstr>
      <vt:lpstr>4.  분류하고 횟수세기</vt:lpstr>
      <vt:lpstr>4.  분류하고 횟수세기</vt:lpstr>
      <vt:lpstr>5. Useful Formula</vt:lpstr>
      <vt:lpstr>PowerPoint 프레젠테이션</vt:lpstr>
      <vt:lpstr>1. 이항분포와 정규분포</vt:lpstr>
      <vt:lpstr>1. 이항분포와 정규분포</vt:lpstr>
      <vt:lpstr>1. 이항분포와 정규분포</vt:lpstr>
      <vt:lpstr>2. 합의 경험적 히스토그램과 확률히스토그램</vt:lpstr>
      <vt:lpstr>3. 경험적 히스토그램과 확률히스토그램</vt:lpstr>
      <vt:lpstr>3. 경험적 히스토그램과 확률히스토그램</vt:lpstr>
      <vt:lpstr>3. 경험적 히스토그램과 확률히스토그램</vt:lpstr>
      <vt:lpstr>4. 확률히스토그램과 정규분포곡선</vt:lpstr>
      <vt:lpstr>4. 확률히스토그램과 정규분포곡선</vt:lpstr>
      <vt:lpstr>5. 정규분포곡선으로의 근사</vt:lpstr>
      <vt:lpstr>5. 정규분포곡선으로의 근사</vt:lpstr>
      <vt:lpstr>5. 정규분포곡선으로의 근사</vt:lpstr>
      <vt:lpstr>6. 정규분포곡선의 사용 범위</vt:lpstr>
      <vt:lpstr>6. 정규분포곡선의 사용 범위</vt:lpstr>
      <vt:lpstr>6. 정규분포곡선의 사용 범위</vt:lpstr>
      <vt:lpstr>6. 정규분포곡선의 사용 범위</vt:lpstr>
      <vt:lpstr>6. 정규분포곡선의 사용 범위</vt:lpstr>
      <vt:lpstr>6. 정규분포곡선의 사용 범위</vt:lpstr>
      <vt:lpstr>7. 중심극한정리와 히스토그램의 수렴 </vt:lpstr>
      <vt:lpstr>7. 중심극한정리와 히스토그램의 수렴 </vt:lpstr>
      <vt:lpstr>7. 중심극한정리와 히스토그램의 수렴 </vt:lpstr>
      <vt:lpstr>7. 중심극한정리와 히스토그램의 수렴 </vt:lpstr>
      <vt:lpstr>8. 부트스트래핑</vt:lpstr>
      <vt:lpstr>8. 부트스트래핑</vt:lpstr>
      <vt:lpstr>8. Financial Bootstrapping</vt:lpstr>
      <vt:lpstr>9. 컴퓨터 시뮬레이션</vt:lpstr>
      <vt:lpstr>2. 통계학 활용 예시 </vt:lpstr>
      <vt:lpstr>Outline</vt:lpstr>
      <vt:lpstr>우리 속담 속의 지혜</vt:lpstr>
      <vt:lpstr>유행가, 소설에 등장하는 자료의 대표성 문제</vt:lpstr>
      <vt:lpstr> </vt:lpstr>
      <vt:lpstr>PowerPoint 프레젠테이션</vt:lpstr>
      <vt:lpstr>심슨의 역설</vt:lpstr>
      <vt:lpstr>경험적 연구</vt:lpstr>
      <vt:lpstr>경험적 연구</vt:lpstr>
      <vt:lpstr>기대여명</vt:lpstr>
      <vt:lpstr>PowerPoint 프레젠테이션</vt:lpstr>
      <vt:lpstr>PowerPoint 프레젠테이션</vt:lpstr>
      <vt:lpstr>2. 통계학 활용 예시 </vt:lpstr>
      <vt:lpstr>Did not exist in 2006</vt:lpstr>
      <vt:lpstr>Big Data and Share Economy</vt:lpstr>
      <vt:lpstr>Coding a Text of Words into a Vector of Numbers  </vt:lpstr>
      <vt:lpstr>Fax Image to Financial Statement</vt:lpstr>
      <vt:lpstr>Fax Image to Financial Statement</vt:lpstr>
      <vt:lpstr>Why Big Model?</vt:lpstr>
      <vt:lpstr>Motivation</vt:lpstr>
      <vt:lpstr>Motivation</vt:lpstr>
      <vt:lpstr>Source of Big Data</vt:lpstr>
      <vt:lpstr>Usage of Big Data</vt:lpstr>
      <vt:lpstr>Big Data and Share Economy</vt:lpstr>
      <vt:lpstr>Big Data</vt:lpstr>
      <vt:lpstr>Big Data</vt:lpstr>
      <vt:lpstr>Big Data: X and Y</vt:lpstr>
      <vt:lpstr>Learning</vt:lpstr>
      <vt:lpstr>Unsupervised Learning: X alone</vt:lpstr>
      <vt:lpstr>Unsupervised Learning: X alone</vt:lpstr>
      <vt:lpstr>Unsupervised Learning: X alone</vt:lpstr>
      <vt:lpstr>Supervised Learning: (X, Y)</vt:lpstr>
      <vt:lpstr>Reinforcement Learning</vt:lpstr>
      <vt:lpstr>Deep Learning</vt:lpstr>
      <vt:lpstr>Deep Learning: CNN</vt:lpstr>
      <vt:lpstr>Deep Learning: Sentiment Analysis</vt:lpstr>
      <vt:lpstr>Deep Learning: Sentiment Analysis</vt:lpstr>
      <vt:lpstr>Deep Learning: Sentiment Analysis</vt:lpstr>
      <vt:lpstr>Deep Learning: Sentiment Analysis</vt:lpstr>
      <vt:lpstr>Deep Learning: X and Y</vt:lpstr>
      <vt:lpstr>Deep Learning: X and Y</vt:lpstr>
      <vt:lpstr>Applications</vt:lpstr>
      <vt:lpstr>PowerPoint 프레젠테이션</vt:lpstr>
      <vt:lpstr>The federalist problem</vt:lpstr>
      <vt:lpstr>Words as discriminators</vt:lpstr>
      <vt:lpstr>Model for word frequency</vt:lpstr>
      <vt:lpstr>Naïve Bayes</vt:lpstr>
      <vt:lpstr>헌법재판관의 이념성향 (revealed preference)</vt:lpstr>
      <vt:lpstr>Choice problem of judge i </vt:lpstr>
      <vt:lpstr>Bayesian MCMC</vt:lpstr>
      <vt:lpstr>Bayesian MCMC</vt:lpstr>
      <vt:lpstr>PowerPoint 프레젠테이션</vt:lpstr>
      <vt:lpstr>PowerPoint 프레젠테이션</vt:lpstr>
      <vt:lpstr>Pitch by pitch data in baseball</vt:lpstr>
      <vt:lpstr>Pitch by pitch data in baseball</vt:lpstr>
      <vt:lpstr>Pitch outcome prediction: Deep Learning  (Tensorflow, 0.7mil. pitch by pitch observations)</vt:lpstr>
      <vt:lpstr>Pitch outcome prediction: Deep Learning</vt:lpstr>
      <vt:lpstr>PowerPoint 프레젠테이션</vt:lpstr>
      <vt:lpstr>Lending Club</vt:lpstr>
      <vt:lpstr>PowerPoint 프레젠테이션</vt:lpstr>
      <vt:lpstr>PowerPoint 프레젠테이션</vt:lpstr>
      <vt:lpstr>Training Set</vt:lpstr>
      <vt:lpstr>Validation Set</vt:lpstr>
      <vt:lpstr>Test Set</vt:lpstr>
      <vt:lpstr>Frequency Histogram of Predicted Default Probability </vt:lpstr>
      <vt:lpstr>% Gain in loan profit (one specific simulation: optimal cutoff=0.281)</vt:lpstr>
      <vt:lpstr>Variables selected by LASSO </vt:lpstr>
      <vt:lpstr>Replications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2012 한국 대선</vt:lpstr>
      <vt:lpstr>상품이나 서비스 추천 알고리즘</vt:lpstr>
      <vt:lpstr>Data Structure</vt:lpstr>
      <vt:lpstr>Collaborative Filtering</vt:lpstr>
      <vt:lpstr>Regularized Loss Function</vt:lpstr>
      <vt:lpstr>Algorithm</vt:lpstr>
      <vt:lpstr>Prediction Results: Latent Factor Model</vt:lpstr>
      <vt:lpstr>Studio-level Optimal</vt:lpstr>
      <vt:lpstr>PowerPoint 프레젠테이션</vt:lpstr>
      <vt:lpstr>Content Based Filtering Model</vt:lpstr>
      <vt:lpstr>Variable Selection using LASSO</vt:lpstr>
      <vt:lpstr>Coefficients (일부)</vt:lpstr>
      <vt:lpstr>3. 회귀분석 </vt:lpstr>
      <vt:lpstr>PowerPoint 프레젠테이션</vt:lpstr>
      <vt:lpstr>1. 산포도</vt:lpstr>
      <vt:lpstr>1. 산포도</vt:lpstr>
      <vt:lpstr>PowerPoint 프레젠테이션</vt:lpstr>
      <vt:lpstr>2. 상관계수</vt:lpstr>
      <vt:lpstr>2. 상관계수</vt:lpstr>
      <vt:lpstr>2. 상관계수</vt:lpstr>
      <vt:lpstr>2. 상관계수</vt:lpstr>
      <vt:lpstr>3. 상관계수 구하기</vt:lpstr>
      <vt:lpstr>3. 상관계수 구하기</vt:lpstr>
      <vt:lpstr>4.  상관계수의 특징</vt:lpstr>
      <vt:lpstr>5. 상관관계와 관련된 유의사항</vt:lpstr>
      <vt:lpstr>5. 상관관계와 관련된 유의사항</vt:lpstr>
      <vt:lpstr>5. 상관관계와 관련된 유의사항</vt:lpstr>
      <vt:lpstr>5. 상관관계와 관련된 유의사항</vt:lpstr>
      <vt:lpstr>PowerPoint 프레젠테이션</vt:lpstr>
      <vt:lpstr>1. 변수간의 관계</vt:lpstr>
      <vt:lpstr>1. 변수간의 관계</vt:lpstr>
      <vt:lpstr>2. 평균의 그래프</vt:lpstr>
      <vt:lpstr>4. 회귀효과</vt:lpstr>
      <vt:lpstr>4. 회귀효과</vt:lpstr>
      <vt:lpstr>4. 회귀효과</vt:lpstr>
      <vt:lpstr>5. y의 x에 대한 회귀직선과 x의 y에 대한 회귀직선</vt:lpstr>
      <vt:lpstr>제 7 장  회귀직선의 오차</vt:lpstr>
      <vt:lpstr>1. 실제값과 추정치의 차이</vt:lpstr>
      <vt:lpstr>1. 실제값과 추정치의 차이</vt:lpstr>
      <vt:lpstr>1. 실제값과 추정치의 차이</vt:lpstr>
      <vt:lpstr>1. 실제값과 추정치의 차이</vt:lpstr>
      <vt:lpstr>2. 상관계수를 이용한 RMSE의 계산</vt:lpstr>
      <vt:lpstr>3. 잔차도</vt:lpstr>
      <vt:lpstr>4. 세로띠</vt:lpstr>
      <vt:lpstr>제 8 장 회귀직선</vt:lpstr>
      <vt:lpstr>1.  기울기와 절편</vt:lpstr>
      <vt:lpstr>1.  기울기와 절편</vt:lpstr>
      <vt:lpstr>2.  최소자승법</vt:lpstr>
      <vt:lpstr>PowerPoint 프레젠테이션</vt:lpstr>
      <vt:lpstr>PowerPoint 프레젠테이션</vt:lpstr>
      <vt:lpstr>PowerPoint 프레젠테이션</vt:lpstr>
      <vt:lpstr>2.  최소자승법</vt:lpstr>
      <vt:lpstr>2.  최소자승법</vt:lpstr>
      <vt:lpstr>PowerPoint 프레젠테이션</vt:lpstr>
      <vt:lpstr>PowerPoint 프레젠테이션</vt:lpstr>
      <vt:lpstr>3. 중회귀분석</vt:lpstr>
      <vt:lpstr>3. 중회귀분석</vt:lpstr>
      <vt:lpstr>3. 중회귀분석</vt:lpstr>
      <vt:lpstr>3. 중회귀분석</vt:lpstr>
      <vt:lpstr>4. 회귀분석 응용</vt:lpstr>
      <vt:lpstr>4. 회귀분석 응용</vt:lpstr>
      <vt:lpstr>4. 회귀분석 응용</vt:lpstr>
      <vt:lpstr>PowerPoint 프레젠테이션</vt:lpstr>
      <vt:lpstr>4. 회귀분석 응용</vt:lpstr>
      <vt:lpstr>4. 회귀분석 응용</vt:lpstr>
      <vt:lpstr>5.  총변동의 분해</vt:lpstr>
      <vt:lpstr>5.  총변동의 분해</vt:lpstr>
      <vt:lpstr>5.  총변동의 분해</vt:lpstr>
      <vt:lpstr>5.  총변동의 분해</vt:lpstr>
      <vt:lpstr>5.  총변동의 분해</vt:lpstr>
      <vt:lpstr>5.  총변동의 분해</vt:lpstr>
      <vt:lpstr>PowerPoint 프레젠테이션</vt:lpstr>
      <vt:lpstr>PowerPoint 프레젠테이션</vt:lpstr>
      <vt:lpstr>PowerPoint 프레젠테이션</vt:lpstr>
      <vt:lpstr>Linear Regression: Other Applications </vt:lpstr>
      <vt:lpstr>Napoleon Army’s Russian Invasion in 1812</vt:lpstr>
      <vt:lpstr>Napoleon Army’s Russian Invasion in 1812</vt:lpstr>
      <vt:lpstr>Napoleon Army’s Russian Invasion in 1812</vt:lpstr>
      <vt:lpstr>Napoleon Army’s Russian Invasion in 1812</vt:lpstr>
      <vt:lpstr>Napoleon Army’s Russian Invasion in 1812</vt:lpstr>
      <vt:lpstr>Old Faithful: Regression analysis</vt:lpstr>
      <vt:lpstr>Old Faithful: Regression analysis, Real Time Updating </vt:lpstr>
      <vt:lpstr>Old Faithful: Regression analysis, Real Time Updating </vt:lpstr>
      <vt:lpstr>PowerPoint 프레젠테이션</vt:lpstr>
      <vt:lpstr>PowerPoint 프레젠테이션</vt:lpstr>
      <vt:lpstr>PowerPoint 프레젠테이션</vt:lpstr>
      <vt:lpstr>PowerPoint 프레젠테이션</vt:lpstr>
      <vt:lpstr>PowerPoint 프레젠테이션</vt:lpstr>
      <vt:lpstr>4. 통계적 추론 </vt:lpstr>
      <vt:lpstr>PowerPoint 프레젠테이션</vt:lpstr>
      <vt:lpstr>1. 모집단과 표본</vt:lpstr>
      <vt:lpstr>PowerPoint 프레젠테이션</vt:lpstr>
      <vt:lpstr>PowerPoint 프레젠테이션</vt:lpstr>
      <vt:lpstr>PowerPoint 프레젠테이션</vt:lpstr>
      <vt:lpstr>2. 여론조사</vt:lpstr>
      <vt:lpstr>PowerPoint 프레젠테이션</vt:lpstr>
      <vt:lpstr>3. 표본조사에서의 편의와 그 종류</vt:lpstr>
      <vt:lpstr>3. 표본조사에서의 편의와 그 종류</vt:lpstr>
      <vt:lpstr>3. 표본조사에서의 편의와 그 종류</vt:lpstr>
      <vt:lpstr>3. 표본조사에서의 편의와 그 종류</vt:lpstr>
      <vt:lpstr>3. 표본조사에서의 편의와 그 종류</vt:lpstr>
      <vt:lpstr>3. 표본조사에서의 편의와 그 종류</vt:lpstr>
      <vt:lpstr>3. 표본조사에서의 편의와 그 종류</vt:lpstr>
      <vt:lpstr>3. 표본조사에서의 편의와 그 종류</vt:lpstr>
      <vt:lpstr>4. 표본추출방법</vt:lpstr>
      <vt:lpstr>4. 표본추출방법</vt:lpstr>
      <vt:lpstr>4. 표본추출방법</vt:lpstr>
      <vt:lpstr>4. 표본추출방법</vt:lpstr>
      <vt:lpstr>4. 표본추출방법</vt:lpstr>
      <vt:lpstr>4. 표본추출방법</vt:lpstr>
      <vt:lpstr>4. 표본추출방법</vt:lpstr>
      <vt:lpstr>5. 갤럽조사</vt:lpstr>
      <vt:lpstr>5. 갤럽조사</vt:lpstr>
      <vt:lpstr>5. 갤럽조사</vt:lpstr>
      <vt:lpstr>5. 갤럽조사</vt:lpstr>
      <vt:lpstr>5. 갤럽조사</vt:lpstr>
      <vt:lpstr>5. 갤럽조사</vt:lpstr>
      <vt:lpstr>5. 갤럽조사</vt:lpstr>
      <vt:lpstr>5. 갤럽조사</vt:lpstr>
      <vt:lpstr>6. 전화조사</vt:lpstr>
      <vt:lpstr>6. 전화조사</vt:lpstr>
      <vt:lpstr>7. 확률오차와 표준오차</vt:lpstr>
      <vt:lpstr>7. 확률오차와 표준오차</vt:lpstr>
      <vt:lpstr>편의 vs. (확률)오차</vt:lpstr>
      <vt:lpstr>제 15 장  실업률의 측정</vt:lpstr>
      <vt:lpstr>1. 경제활동인구조사</vt:lpstr>
      <vt:lpstr>PowerPoint 프레젠테이션</vt:lpstr>
      <vt:lpstr>생산가능인구, 취업자</vt:lpstr>
      <vt:lpstr>1. 경제활동인구조사</vt:lpstr>
      <vt:lpstr>1. 경제활동인구조사</vt:lpstr>
      <vt:lpstr>2. 2007 경제활동인구조사의 표본설계</vt:lpstr>
      <vt:lpstr>2. 2007 경제활동인구조사의 표본설계</vt:lpstr>
      <vt:lpstr>2. 2007 경제활동인구조사의 표본설계</vt:lpstr>
      <vt:lpstr>2. 2007 경제활동인구조사의 표본설계</vt:lpstr>
      <vt:lpstr>2. 2007 경제활동인구조사의 표본설계</vt:lpstr>
      <vt:lpstr>2. 2007 경제활동인구조사의 표본설계</vt:lpstr>
      <vt:lpstr>3. 가중치 부여</vt:lpstr>
      <vt:lpstr>3. 가중치 부여</vt:lpstr>
      <vt:lpstr>4. 표준오차</vt:lpstr>
      <vt:lpstr>4. 표준오차</vt:lpstr>
      <vt:lpstr>4. 표준오차</vt:lpstr>
      <vt:lpstr>4. 표준오차</vt:lpstr>
      <vt:lpstr>5. 경제활동인구조사의 편의 가능성</vt:lpstr>
      <vt:lpstr>제 16 장  표본추출과 확률오차</vt:lpstr>
      <vt:lpstr>1. 표본추출과 확률오차</vt:lpstr>
      <vt:lpstr>1. 표본추출과 확률오차</vt:lpstr>
      <vt:lpstr>1. 표본추출과 확률오차</vt:lpstr>
      <vt:lpstr>1. 표본추출과 확률오차</vt:lpstr>
      <vt:lpstr>2. 기대값과 표준오차</vt:lpstr>
      <vt:lpstr>2. 기대값과 표준오차</vt:lpstr>
      <vt:lpstr>2. 기대값과 표준오차</vt:lpstr>
      <vt:lpstr>3. 정규분포곡선의 활용</vt:lpstr>
      <vt:lpstr>3. 정규분포곡선의 활용</vt:lpstr>
      <vt:lpstr>3. 정규분포곡선의 활용</vt:lpstr>
      <vt:lpstr>4. 모비율 추정의 정확도</vt:lpstr>
      <vt:lpstr>4. 모비율 추정의 정확도</vt:lpstr>
      <vt:lpstr>PowerPoint 프레젠테이션</vt:lpstr>
      <vt:lpstr>5. 보정계수</vt:lpstr>
      <vt:lpstr>5. 보정계수</vt:lpstr>
      <vt:lpstr>6. 표본비율의 표준오차</vt:lpstr>
      <vt:lpstr>6. 표본비율의 표준오차</vt:lpstr>
      <vt:lpstr>6. 표본비율의 표준오차</vt:lpstr>
      <vt:lpstr>7. 신뢰구간</vt:lpstr>
      <vt:lpstr>7. 신뢰구간</vt:lpstr>
      <vt:lpstr>7. 신뢰구간: 언론의 표현방식</vt:lpstr>
      <vt:lpstr>8. 신뢰구간의 해석</vt:lpstr>
      <vt:lpstr>8. 신뢰구간의 해석</vt:lpstr>
      <vt:lpstr>제 17 장  평균의 정확성</vt:lpstr>
      <vt:lpstr>1. 표본분포와 표준오차</vt:lpstr>
      <vt:lpstr>1. 표본분포와 표준오차</vt:lpstr>
      <vt:lpstr>1. 표본분포와 표준오차</vt:lpstr>
      <vt:lpstr>1. 표본분포와 표준오차</vt:lpstr>
      <vt:lpstr>1. 표본분포와 표준오차</vt:lpstr>
      <vt:lpstr>1. 표본분포와 표준오차</vt:lpstr>
      <vt:lpstr>1. 표본분포와 표준오차</vt:lpstr>
      <vt:lpstr>2. 표본평균으로 모평균 추정하기</vt:lpstr>
      <vt:lpstr>2. 표본평균으로 모평균 추정하기</vt:lpstr>
      <vt:lpstr>2. 표본평균으로 모평균 추정하기</vt:lpstr>
      <vt:lpstr>2. 표본평균으로 모평균 추정하기</vt:lpstr>
      <vt:lpstr>3. 표준오차</vt:lpstr>
      <vt:lpstr>3. 표준오차</vt:lpstr>
      <vt:lpstr>4. 측정오차</vt:lpstr>
      <vt:lpstr>4. 측정오차</vt:lpstr>
      <vt:lpstr>4. 측정오차</vt:lpstr>
      <vt:lpstr>4. 측정오차</vt:lpstr>
      <vt:lpstr>5. 모집단과 표본의 관계</vt:lpstr>
      <vt:lpstr>5. 모집단과 표본의 관계</vt:lpstr>
      <vt:lpstr>5. 모집단과 표본의 관계</vt:lpstr>
      <vt:lpstr>5. 모집단과 표본의 관계</vt:lpstr>
      <vt:lpstr>5. 모집단과 표본의 관계</vt:lpstr>
      <vt:lpstr>5. 모집단과 표본의 관계</vt:lpstr>
      <vt:lpstr>4. 통계적 추론 </vt:lpstr>
      <vt:lpstr>제 18 장  유의성 검정</vt:lpstr>
      <vt:lpstr>유의성 검정</vt:lpstr>
      <vt:lpstr>1. 가설검정의 원리</vt:lpstr>
      <vt:lpstr>1. 가설검정의 원리</vt:lpstr>
      <vt:lpstr>PowerPoint 프레젠테이션</vt:lpstr>
      <vt:lpstr>3. 검정통계량과 유의수준</vt:lpstr>
      <vt:lpstr>3. 검정통계량과 유의수준</vt:lpstr>
      <vt:lpstr>3. 검정통계량과 유의수준</vt:lpstr>
      <vt:lpstr>3. 검정통계량과 유의수준</vt:lpstr>
      <vt:lpstr>3. 검정통계량과 유의수준</vt:lpstr>
      <vt:lpstr>4. 제1종 오류와 제2종 오류</vt:lpstr>
      <vt:lpstr>4. 제1종 오류와 제2종 오류</vt:lpstr>
      <vt:lpstr>4. 제1종 오류와 제2종 오류</vt:lpstr>
      <vt:lpstr>4. 제1종 오류와 제2종 오류</vt:lpstr>
      <vt:lpstr>4. 제1종 오류와 제2종 오류</vt:lpstr>
      <vt:lpstr>4. 제1종 오류와 제2종 오류</vt:lpstr>
      <vt:lpstr>5. 유의성 검정절차</vt:lpstr>
      <vt:lpstr>5. 유의성 검정절차</vt:lpstr>
      <vt:lpstr>6. 0과 1의 숫자로만 이루어진 상자: 추출횟수가 많은 경우</vt:lpstr>
      <vt:lpstr>6. 0과 1의 숫자로만 이루어진 상자: 추출횟수가 많은 경우</vt:lpstr>
      <vt:lpstr>7. 0과 1의 숫자로만 이루어진 상자: 추출횟수가 적은 경우</vt:lpstr>
      <vt:lpstr>7. 0과 1의 숫자로만 이루어진 상자: 추출횟수가 적은 경우</vt:lpstr>
      <vt:lpstr>7. 0과 1의 숫자로만 이루어진 상자: 추출횟수가 적은 경우</vt:lpstr>
      <vt:lpstr>8. t-검정</vt:lpstr>
      <vt:lpstr>8. t-검정</vt:lpstr>
      <vt:lpstr>PowerPoint 프레젠테이션</vt:lpstr>
      <vt:lpstr>1. 평균의 차이에 대한 표준오차</vt:lpstr>
      <vt:lpstr>1. 평균의 차이에 대한 표준오차</vt:lpstr>
      <vt:lpstr>1. 평균의 차이에 대한 표준오차</vt:lpstr>
      <vt:lpstr>2. 두 평균의 비교</vt:lpstr>
      <vt:lpstr>2. 두 평균의 비교</vt:lpstr>
      <vt:lpstr>2. 두 평균의 비교</vt:lpstr>
      <vt:lpstr>2. 두 평균의 비교</vt:lpstr>
      <vt:lpstr>2. 두 평균의 비교</vt:lpstr>
      <vt:lpstr>3. 통제된 실험에서 평균의 차이 검정</vt:lpstr>
      <vt:lpstr>PowerPoint 프레젠테이션</vt:lpstr>
      <vt:lpstr>3. 통제된 실험에서 평균의 차이 검정</vt:lpstr>
      <vt:lpstr>3. 통제된 실험에서 평균의 차이 검정</vt:lpstr>
      <vt:lpstr>PowerPoint 프레젠테이션</vt:lpstr>
      <vt:lpstr>1.  개별 계수 추정량의 표준오차</vt:lpstr>
      <vt:lpstr>1.  개별 계수 추정량의 표준오차</vt:lpstr>
      <vt:lpstr>2. 개별 계수에 대한 추론</vt:lpstr>
      <vt:lpstr>2. 개별 계수에 대한 추론</vt:lpstr>
      <vt:lpstr>3. 개별값 예측과 평균값 예측</vt:lpstr>
      <vt:lpstr>3. 개별값 예측과 평균값 예측</vt:lpstr>
      <vt:lpstr>3. 개별값 예측과 평균값 예측</vt:lpstr>
      <vt:lpstr>4. 회귀 잔차를 이용한 런검정</vt:lpstr>
      <vt:lpstr>4. 회귀 잔차를 이용한 런검정</vt:lpstr>
      <vt:lpstr>4. 회귀 잔차를 이용한 런검정</vt:lpstr>
      <vt:lpstr>4. 회귀 잔차를 이용한 런검정</vt:lpstr>
      <vt:lpstr>5. 런검정의 응용</vt:lpstr>
      <vt:lpstr>5. 런검정의 응용</vt:lpstr>
      <vt:lpstr>PowerPoint 프레젠테이션</vt:lpstr>
      <vt:lpstr>1. 2- 검정의 소개</vt:lpstr>
      <vt:lpstr>1. 2- 검정의 소개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2.  2- 검정의 구조</vt:lpstr>
      <vt:lpstr>PowerPoint 프레젠테이션</vt:lpstr>
      <vt:lpstr>3. 확률적 독립의 검정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1. 결과가 유의한가</vt:lpstr>
      <vt:lpstr>1. 결과가 유의한가</vt:lpstr>
      <vt:lpstr>2. 자료 미리 훔쳐보기</vt:lpstr>
      <vt:lpstr>2. 자료 미리 훔쳐보기</vt:lpstr>
      <vt:lpstr>2. 자료 미리 훔쳐보기</vt:lpstr>
      <vt:lpstr>2. 자료 미리 훔쳐보기</vt:lpstr>
      <vt:lpstr>3. 결과가 중요한가</vt:lpstr>
      <vt:lpstr>3. 결과가 중요한가</vt:lpstr>
      <vt:lpstr>4. 모형의 역할</vt:lpstr>
      <vt:lpstr>5. 자료가 주장을 뒷받침하는가</vt:lpstr>
      <vt:lpstr>Unbearble Lightness of t-testing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(여기까지)</vt:lpstr>
      <vt:lpstr>Statistical Learning   (selectively taken from ISLR)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Tree Based Methods</vt:lpstr>
      <vt:lpstr>Classification Trees</vt:lpstr>
      <vt:lpstr>Alternative Measures</vt:lpstr>
      <vt:lpstr>Example on “Heart” data set</vt:lpstr>
      <vt:lpstr>Example on “Heart” data set</vt:lpstr>
      <vt:lpstr>Tree vs. Linear Models</vt:lpstr>
      <vt:lpstr>Tree vs. Linear Models</vt:lpstr>
      <vt:lpstr>Advantages and Disadvantages</vt:lpstr>
      <vt:lpstr>Bagging</vt:lpstr>
      <vt:lpstr>Bootstrap</vt:lpstr>
      <vt:lpstr>Out-of-Bag Error Estimation</vt:lpstr>
      <vt:lpstr>Variable Importance Measures</vt:lpstr>
      <vt:lpstr>Variable Importance Measures</vt:lpstr>
      <vt:lpstr>Random Forests</vt:lpstr>
      <vt:lpstr>Boosting</vt:lpstr>
      <vt:lpstr>Boosting</vt:lpstr>
      <vt:lpstr>Boosting</vt:lpstr>
      <vt:lpstr>Boosting</vt:lpstr>
      <vt:lpstr>Shrinkage, Regularization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Support Vector Machine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Learning: Supervised vs. Unsupervised</vt:lpstr>
      <vt:lpstr>Principal Components Analysis</vt:lpstr>
      <vt:lpstr>Principal Components Analysis</vt:lpstr>
      <vt:lpstr>Principal Components Analysis</vt:lpstr>
      <vt:lpstr>Principal Components Analysis</vt:lpstr>
      <vt:lpstr>Clustering</vt:lpstr>
      <vt:lpstr>Clustering : K-means Clustering</vt:lpstr>
      <vt:lpstr>Clustering : K-means Clustering</vt:lpstr>
      <vt:lpstr>Hierarchical Agglomerative Clustering</vt:lpstr>
      <vt:lpstr>Hierarchical Agglomerative Clustering</vt:lpstr>
      <vt:lpstr>Hierarchical Agglomerative Clustering</vt:lpstr>
      <vt:lpstr>Time Series Analysis</vt:lpstr>
      <vt:lpstr>Data</vt:lpstr>
      <vt:lpstr>New Issues</vt:lpstr>
      <vt:lpstr>Forecasting</vt:lpstr>
      <vt:lpstr>Serial Correlation</vt:lpstr>
      <vt:lpstr>Transformation</vt:lpstr>
      <vt:lpstr>Example</vt:lpstr>
      <vt:lpstr>Autocorrelation</vt:lpstr>
      <vt:lpstr>Stationarity</vt:lpstr>
      <vt:lpstr>Autoregression</vt:lpstr>
      <vt:lpstr>AR(1) Model</vt:lpstr>
      <vt:lpstr>Forecasts</vt:lpstr>
      <vt:lpstr>Forecast Error</vt:lpstr>
      <vt:lpstr>RMSFE</vt:lpstr>
      <vt:lpstr>ADL Model</vt:lpstr>
      <vt:lpstr>Granger Causality</vt:lpstr>
      <vt:lpstr>ARCH Model</vt:lpstr>
      <vt:lpstr>Seasonal Adjustments</vt:lpstr>
      <vt:lpstr>Seasonal Adjustments in X11, X12, X13</vt:lpstr>
      <vt:lpstr>Seasonal Adjustments in X11, X12, X13</vt:lpstr>
      <vt:lpstr>Seasonal Adjustments in X11, X12, X13</vt:lpstr>
      <vt:lpstr>Seasonal Adjustments in X11, X12, X13</vt:lpstr>
      <vt:lpstr>Seasonal Adjustments in X11, X12, X13</vt:lpstr>
      <vt:lpstr>6. 베이지안 통계학 </vt:lpstr>
      <vt:lpstr>MODERN BAYESIAN ECONOMETRICS </vt:lpstr>
      <vt:lpstr>PowerPoint 프레젠테이션</vt:lpstr>
      <vt:lpstr>PowerPoint 프레젠테이션</vt:lpstr>
      <vt:lpstr>PowerPoint 프레젠테이션</vt:lpstr>
      <vt:lpstr>The Bayesian Algorithm</vt:lpstr>
      <vt:lpstr>Bayes theorem</vt:lpstr>
      <vt:lpstr>Bayes theorem</vt:lpstr>
      <vt:lpstr>EXAMPLES OF BAYES THEOREM</vt:lpstr>
      <vt:lpstr>PowerPoint 프레젠테이션</vt:lpstr>
      <vt:lpstr>EXAMPLES OF BAYES THEOREM</vt:lpstr>
      <vt:lpstr>EXAMPLES OF BAYES THEOREM</vt:lpstr>
      <vt:lpstr>Interpretation of Pr(.)</vt:lpstr>
      <vt:lpstr>Interpretation of Pr(.)</vt:lpstr>
      <vt:lpstr>The Bayesian Algorithm </vt:lpstr>
      <vt:lpstr>The Evolution of Beliefs</vt:lpstr>
      <vt:lpstr>The Evolution of Beliefs</vt:lpstr>
      <vt:lpstr>The Evolution of Beliefs</vt:lpstr>
      <vt:lpstr>Proper Prior</vt:lpstr>
      <vt:lpstr>Improper Prior</vt:lpstr>
      <vt:lpstr>How to form Priors</vt:lpstr>
      <vt:lpstr>How to form Priors</vt:lpstr>
      <vt:lpstr>Natural Conjugate Priors</vt:lpstr>
      <vt:lpstr>Natural Conjugate Priors</vt:lpstr>
      <vt:lpstr>Jeffreys’ Priors</vt:lpstr>
      <vt:lpstr>Jeffreys’ Priors</vt:lpstr>
      <vt:lpstr>Subjective Priors</vt:lpstr>
      <vt:lpstr>Hierarchical Priors</vt:lpstr>
      <vt:lpstr>Likelihoods</vt:lpstr>
      <vt:lpstr>Posterior Distributions</vt:lpstr>
      <vt:lpstr>Posterior Distributions</vt:lpstr>
      <vt:lpstr>Frequentist Econometrics vs. Bayesian Econometrics</vt:lpstr>
      <vt:lpstr>Frequentist Econometrics vs. Bayesian Econometrics</vt:lpstr>
      <vt:lpstr>One Parameter Likelihood: Examples</vt:lpstr>
      <vt:lpstr>One Parameter Likelihood: Examples</vt:lpstr>
      <vt:lpstr>One Parameter Likelihood: Examples</vt:lpstr>
      <vt:lpstr>One Parameter Likelihood: Examples</vt:lpstr>
      <vt:lpstr>One Parameter Likelihood: Examples</vt:lpstr>
      <vt:lpstr>One Parameter Likelihood: Examples</vt:lpstr>
      <vt:lpstr>One Parameter Likelihood: Examples</vt:lpstr>
      <vt:lpstr>One Parameter Likelihood: Examples</vt:lpstr>
      <vt:lpstr>A Nonparametric (Multinomial) Likelihood</vt:lpstr>
      <vt:lpstr>A Nonparametric (Multinomial) Likelihood</vt:lpstr>
      <vt:lpstr>What is a parameter?</vt:lpstr>
      <vt:lpstr>PowerPoint 프레젠테이션</vt:lpstr>
      <vt:lpstr>PowerPoint 프레젠테이션</vt:lpstr>
      <vt:lpstr>Inferential Uses of Bayes’ Theorem</vt:lpstr>
      <vt:lpstr>1. “Point Estimation”</vt:lpstr>
      <vt:lpstr>“Point Estimation”</vt:lpstr>
      <vt:lpstr>“Point Estimation”</vt:lpstr>
      <vt:lpstr>“Point Estimation”</vt:lpstr>
      <vt:lpstr>2. “Interval Estimation”</vt:lpstr>
      <vt:lpstr>3. Prediction</vt:lpstr>
      <vt:lpstr>Prediction</vt:lpstr>
      <vt:lpstr>Prediction and Model Criticism</vt:lpstr>
      <vt:lpstr>Prediction and Model Criticism</vt:lpstr>
      <vt:lpstr>Model Choice</vt:lpstr>
      <vt:lpstr>Model Choice</vt:lpstr>
      <vt:lpstr>Example with Two Simple Hypotheses</vt:lpstr>
      <vt:lpstr>Model Choice in Linear Regression</vt:lpstr>
      <vt:lpstr>Model Averaging</vt:lpstr>
      <vt:lpstr>Linear Regression Models</vt:lpstr>
      <vt:lpstr>Linear Regression Models</vt:lpstr>
      <vt:lpstr>Linear Regression Models</vt:lpstr>
      <vt:lpstr>A Non-Parametric Version of the Linear Regression  (Bayesian Bootstrap Again) </vt:lpstr>
      <vt:lpstr>A Non-Parametric Version of the Linear Regression (Bayesian Bootstrap Again) </vt:lpstr>
      <vt:lpstr>A Non-Parametric Version of the Linear Regression (Bayesian Bootstrap Again)</vt:lpstr>
      <vt:lpstr>Bayesian Calculations</vt:lpstr>
      <vt:lpstr>Bayesian Method of Moments (not in the textbook)</vt:lpstr>
      <vt:lpstr>Bayesian Method of Moments</vt:lpstr>
      <vt:lpstr>Bayesian Method of Moments </vt:lpstr>
      <vt:lpstr>Bayesian Computation and MCMC</vt:lpstr>
      <vt:lpstr>Bayesian Computation and MCMC</vt:lpstr>
      <vt:lpstr>Bayesian Computation and MCMC</vt:lpstr>
      <vt:lpstr>Bayesian Computation and MCMC</vt:lpstr>
      <vt:lpstr>Principles of MCMC</vt:lpstr>
      <vt:lpstr>Principles of MCMC</vt:lpstr>
      <vt:lpstr>Principles of MCMC</vt:lpstr>
      <vt:lpstr>Principles of MCMC</vt:lpstr>
      <vt:lpstr>Principles of MCMC</vt:lpstr>
      <vt:lpstr>Essence of MCMC</vt:lpstr>
      <vt:lpstr>Essence of MCMC</vt:lpstr>
      <vt:lpstr>Finding a chain that will do the job </vt:lpstr>
      <vt:lpstr>Finding a chain that will do the job </vt:lpstr>
      <vt:lpstr>Finding a chain that will do the job </vt:lpstr>
      <vt:lpstr>Gibbs Sampler and Data Augmentation</vt:lpstr>
      <vt:lpstr>Gibbs Sampler and Data Augmentation</vt:lpstr>
      <vt:lpstr>Gibbs Sampler and Data Augmentation</vt:lpstr>
      <vt:lpstr>Gibbs Sampler and Data Augmentation</vt:lpstr>
      <vt:lpstr>Gibbs Sampler and Data Augmentation</vt:lpstr>
      <vt:lpstr>Practical MCMC</vt:lpstr>
      <vt:lpstr>Practical MCMC</vt:lpstr>
      <vt:lpstr>Practical MCMC</vt:lpstr>
      <vt:lpstr>Practical MCMC</vt:lpstr>
      <vt:lpstr>Practical MCMC</vt:lpstr>
      <vt:lpstr>Practical MCMC</vt:lpstr>
      <vt:lpstr>Applications   </vt:lpstr>
      <vt:lpstr>Bandit problem and Thompson Sampling</vt:lpstr>
      <vt:lpstr>Backgrounds</vt:lpstr>
      <vt:lpstr>Exploitation vs. Exploration</vt:lpstr>
      <vt:lpstr>Multi-Armed Bandit Problem</vt:lpstr>
      <vt:lpstr>Multi-Armed Bandit Problem</vt:lpstr>
      <vt:lpstr>Multi-Armed Bandit Problem</vt:lpstr>
      <vt:lpstr>Thompson Sampling (Biometrica, 1933)</vt:lpstr>
      <vt:lpstr>Thompson Sampling</vt:lpstr>
      <vt:lpstr>Thompson Sampling</vt:lpstr>
      <vt:lpstr>Thompson Sampling</vt:lpstr>
      <vt:lpstr>Thompson Sampling</vt:lpstr>
      <vt:lpstr>Thompson Sampling</vt:lpstr>
      <vt:lpstr>Thompson Sampling</vt:lpstr>
      <vt:lpstr>Thompson Sampling</vt:lpstr>
      <vt:lpstr>e-Greedy Algorithm (θ_0&lt;θ_1 assumed)</vt:lpstr>
      <vt:lpstr>Thompson Sampling (θ_0&lt;θ_1 assumed)</vt:lpstr>
      <vt:lpstr>Contextual Bandit</vt:lpstr>
      <vt:lpstr>Contextual Bandit</vt:lpstr>
      <vt:lpstr>Thompson Sampling for Contextual Bandit</vt:lpstr>
      <vt:lpstr>Modeling Technique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Who wrote which Federalist papers?</vt:lpstr>
      <vt:lpstr>Positive or negative movie review?</vt:lpstr>
      <vt:lpstr>What is the subject of this article?</vt:lpstr>
      <vt:lpstr>Text Classification</vt:lpstr>
      <vt:lpstr>Text Classification: definition</vt:lpstr>
      <vt:lpstr>Classification Methods: Supervised Machine Learning</vt:lpstr>
      <vt:lpstr>Classification Methods: Supervised Machine Learning</vt:lpstr>
      <vt:lpstr>Naïve Bayes Intuition</vt:lpstr>
      <vt:lpstr>The bag of words representation</vt:lpstr>
      <vt:lpstr>The bag of words representation</vt:lpstr>
      <vt:lpstr>Bayes’ Rule Applied to Documents and Classes</vt:lpstr>
      <vt:lpstr>Naïve Bayes Classifier</vt:lpstr>
      <vt:lpstr>Naïve Bayes  Conditional Independence Assumption</vt:lpstr>
      <vt:lpstr>Multinomial Naïve Bayes Classifier</vt:lpstr>
      <vt:lpstr>Learning the Multinomial Naïve Bayes Model</vt:lpstr>
      <vt:lpstr>Parameter estimation</vt:lpstr>
      <vt:lpstr>Laplace smoothing for Naïve Bayes (add 1)</vt:lpstr>
      <vt:lpstr>Multinomial Naïve Bayes: Learning</vt:lpstr>
      <vt:lpstr>Naive Bayes is Not So Naive</vt:lpstr>
      <vt:lpstr>More Than Two Classes</vt:lpstr>
      <vt:lpstr>Underflow Prevention: log space</vt:lpstr>
      <vt:lpstr>Other Topics   </vt:lpstr>
      <vt:lpstr>Introduction to Entropy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2. Google Page Rank</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통계, 데이터 사이언스</dc:title>
  <dc:creator>AJ</dc:creator>
  <cp:lastModifiedBy>USER</cp:lastModifiedBy>
  <cp:revision>157</cp:revision>
  <dcterms:created xsi:type="dcterms:W3CDTF">2018-12-08T03:21:08Z</dcterms:created>
  <dcterms:modified xsi:type="dcterms:W3CDTF">2024-02-21T23:59:43Z</dcterms:modified>
</cp:coreProperties>
</file>